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handoutMasterIdLst>
    <p:handoutMasterId r:id="rId31"/>
  </p:handoutMasterIdLst>
  <p:sldIdLst>
    <p:sldId id="256" r:id="rId5"/>
    <p:sldId id="263" r:id="rId6"/>
    <p:sldId id="259" r:id="rId7"/>
    <p:sldId id="260" r:id="rId8"/>
    <p:sldId id="264" r:id="rId9"/>
    <p:sldId id="265" r:id="rId10"/>
    <p:sldId id="1712" r:id="rId11"/>
    <p:sldId id="280" r:id="rId12"/>
    <p:sldId id="1713" r:id="rId13"/>
    <p:sldId id="271" r:id="rId14"/>
    <p:sldId id="1714" r:id="rId15"/>
    <p:sldId id="1711" r:id="rId16"/>
    <p:sldId id="1715" r:id="rId17"/>
    <p:sldId id="460" r:id="rId18"/>
    <p:sldId id="1716" r:id="rId19"/>
    <p:sldId id="1717" r:id="rId20"/>
    <p:sldId id="267" r:id="rId21"/>
    <p:sldId id="268" r:id="rId22"/>
    <p:sldId id="269" r:id="rId23"/>
    <p:sldId id="270" r:id="rId24"/>
    <p:sldId id="273" r:id="rId25"/>
    <p:sldId id="274" r:id="rId26"/>
    <p:sldId id="276" r:id="rId27"/>
    <p:sldId id="278" r:id="rId28"/>
    <p:sldId id="1718" r:id="rId29"/>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osa, Patricia" initials="PP" lastIdx="9" clrIdx="6">
    <p:extLst>
      <p:ext uri="{19B8F6BF-5375-455C-9EA6-DF929625EA0E}">
        <p15:presenceInfo xmlns:p15="http://schemas.microsoft.com/office/powerpoint/2012/main" userId="S-1-5-21-151606367-2082624055-312552118-368949" providerId="AD"/>
      </p:ext>
    </p:extLst>
  </p:cmAuthor>
  <p:cmAuthor id="1" name="Wilkins, Amanda" initials="WA" lastIdx="71" clrIdx="0"/>
  <p:cmAuthor id="8" name="William Miles" initials="WM" lastIdx="23" clrIdx="7">
    <p:extLst>
      <p:ext uri="{19B8F6BF-5375-455C-9EA6-DF929625EA0E}">
        <p15:presenceInfo xmlns:p15="http://schemas.microsoft.com/office/powerpoint/2012/main" userId="William Miles" providerId="None"/>
      </p:ext>
    </p:extLst>
  </p:cmAuthor>
  <p:cmAuthor id="2" name="Lassiter, Shelby" initials="LS" lastIdx="15" clrIdx="1"/>
  <p:cmAuthor id="9" name="Henderson, Susan (AHRQ/CQuIPS)" initials="HS(" lastIdx="33" clrIdx="8">
    <p:extLst>
      <p:ext uri="{19B8F6BF-5375-455C-9EA6-DF929625EA0E}">
        <p15:presenceInfo xmlns:p15="http://schemas.microsoft.com/office/powerpoint/2012/main" userId="S::Susan.Henderson@ahrq.hhs.gov::be03e4c4-8aa6-4af0-941e-a67dd7c07131" providerId="AD"/>
      </p:ext>
    </p:extLst>
  </p:cmAuthor>
  <p:cmAuthor id="3" name="Johnson, Katie" initials="JK" lastIdx="1" clrIdx="2"/>
  <p:cmAuthor id="10" name="Heidenrich, Christine (AHRQ/OC) (CTR)" initials="HC((" lastIdx="35" clrIdx="9">
    <p:extLst>
      <p:ext uri="{19B8F6BF-5375-455C-9EA6-DF929625EA0E}">
        <p15:presenceInfo xmlns:p15="http://schemas.microsoft.com/office/powerpoint/2012/main" userId="S::Christine.Heidenrich@ahrq.hhs.gov::58cf9597-5aed-4544-869e-b91fdda55fa7" providerId="AD"/>
      </p:ext>
    </p:extLst>
  </p:cmAuthor>
  <p:cmAuthor id="4" name="Kim, Julie" initials="KJ" lastIdx="71" clrIdx="3"/>
  <p:cmAuthor id="11" name="Hayes, Kristen" initials="HK" lastIdx="17" clrIdx="10">
    <p:extLst>
      <p:ext uri="{19B8F6BF-5375-455C-9EA6-DF929625EA0E}">
        <p15:presenceInfo xmlns:p15="http://schemas.microsoft.com/office/powerpoint/2012/main" userId="S-1-5-21-921608389-1917390104-3615547825-27108" providerId="AD"/>
      </p:ext>
    </p:extLst>
  </p:cmAuthor>
  <p:cmAuthor id="5" name="Ian Jenkins" initials="" lastIdx="0" clrIdx="4"/>
  <p:cmAuthor id="6" name="Kathleen Vollman" initials="KV" lastIdx="34" clrIdx="5">
    <p:extLst>
      <p:ext uri="{19B8F6BF-5375-455C-9EA6-DF929625EA0E}">
        <p15:presenceInfo xmlns:p15="http://schemas.microsoft.com/office/powerpoint/2012/main" userId="156220626d3c74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73D48-D8DE-4DEF-AA28-6C66FD82D0B0}" v="1032" dt="2022-02-11T20:33:52.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6" autoAdjust="0"/>
    <p:restoredTop sz="94245" autoAdjust="0"/>
  </p:normalViewPr>
  <p:slideViewPr>
    <p:cSldViewPr snapToGrid="0">
      <p:cViewPr varScale="1">
        <p:scale>
          <a:sx n="62" d="100"/>
          <a:sy n="62" d="100"/>
        </p:scale>
        <p:origin x="6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199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4E994-E74C-4646-8AAF-A9152C1FBA5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AC78415-273D-4324-BE6E-F86BC8324449}">
      <dgm:prSet phldrT="[Text]"/>
      <dgm:spPr/>
      <dgm:t>
        <a:bodyPr/>
        <a:lstStyle/>
        <a:p>
          <a:r>
            <a:rPr lang="en-US" b="1" dirty="0">
              <a:solidFill>
                <a:schemeClr val="tx1"/>
              </a:solidFill>
            </a:rPr>
            <a:t>Ordering</a:t>
          </a:r>
        </a:p>
      </dgm:t>
    </dgm:pt>
    <dgm:pt modelId="{E64F1213-B99C-4234-AA1E-74EC741A3762}" type="parTrans" cxnId="{80C7F245-F86D-4393-A7C0-5A194F85539E}">
      <dgm:prSet/>
      <dgm:spPr/>
      <dgm:t>
        <a:bodyPr/>
        <a:lstStyle/>
        <a:p>
          <a:endParaRPr lang="en-US"/>
        </a:p>
      </dgm:t>
    </dgm:pt>
    <dgm:pt modelId="{2EFCE7FE-A259-41FB-A05F-A3D5D1889D43}" type="sibTrans" cxnId="{80C7F245-F86D-4393-A7C0-5A194F85539E}">
      <dgm:prSet/>
      <dgm:spPr/>
      <dgm:t>
        <a:bodyPr/>
        <a:lstStyle/>
        <a:p>
          <a:endParaRPr lang="en-US"/>
        </a:p>
      </dgm:t>
    </dgm:pt>
    <dgm:pt modelId="{F1FCB40E-ABF6-4462-BF3E-9EDAB6B8012E}">
      <dgm:prSet phldrT="[Text]"/>
      <dgm:spPr/>
      <dgm:t>
        <a:bodyPr/>
        <a:lstStyle/>
        <a:p>
          <a:pPr>
            <a:lnSpc>
              <a:spcPct val="114000"/>
            </a:lnSpc>
            <a:spcBef>
              <a:spcPts val="600"/>
            </a:spcBef>
          </a:pPr>
          <a:r>
            <a:rPr lang="en-US" dirty="0">
              <a:solidFill>
                <a:schemeClr val="tx1"/>
              </a:solidFill>
            </a:rPr>
            <a:t>Indication for urine based on patient evaluation?</a:t>
          </a:r>
        </a:p>
      </dgm:t>
    </dgm:pt>
    <dgm:pt modelId="{4C830B69-F78C-4E3E-8F60-EC82DC6B7C24}" type="parTrans" cxnId="{BB102F07-06B5-4911-BFAC-3EACF3F6FD81}">
      <dgm:prSet/>
      <dgm:spPr/>
      <dgm:t>
        <a:bodyPr/>
        <a:lstStyle/>
        <a:p>
          <a:endParaRPr lang="en-US"/>
        </a:p>
      </dgm:t>
    </dgm:pt>
    <dgm:pt modelId="{0A8D672F-BEE9-429D-8B5E-C8819B74E83D}" type="sibTrans" cxnId="{BB102F07-06B5-4911-BFAC-3EACF3F6FD81}">
      <dgm:prSet/>
      <dgm:spPr/>
      <dgm:t>
        <a:bodyPr/>
        <a:lstStyle/>
        <a:p>
          <a:endParaRPr lang="en-US"/>
        </a:p>
      </dgm:t>
    </dgm:pt>
    <dgm:pt modelId="{830720D8-6F3A-4A4A-B675-C177E3A3A3CB}">
      <dgm:prSet phldrT="[Text]"/>
      <dgm:spPr/>
      <dgm:t>
        <a:bodyPr/>
        <a:lstStyle/>
        <a:p>
          <a:r>
            <a:rPr lang="en-US" b="1" dirty="0">
              <a:solidFill>
                <a:schemeClr val="tx1"/>
              </a:solidFill>
            </a:rPr>
            <a:t>Collecting</a:t>
          </a:r>
        </a:p>
      </dgm:t>
    </dgm:pt>
    <dgm:pt modelId="{A729183F-0293-4B77-8F6F-E75F23BFDAE6}" type="parTrans" cxnId="{48936347-2720-41DB-920C-DE735BBE27D5}">
      <dgm:prSet/>
      <dgm:spPr/>
      <dgm:t>
        <a:bodyPr/>
        <a:lstStyle/>
        <a:p>
          <a:endParaRPr lang="en-US"/>
        </a:p>
      </dgm:t>
    </dgm:pt>
    <dgm:pt modelId="{BBDFACE5-A598-468C-B2C6-CFDC776EF780}" type="sibTrans" cxnId="{48936347-2720-41DB-920C-DE735BBE27D5}">
      <dgm:prSet/>
      <dgm:spPr/>
      <dgm:t>
        <a:bodyPr/>
        <a:lstStyle/>
        <a:p>
          <a:endParaRPr lang="en-US"/>
        </a:p>
      </dgm:t>
    </dgm:pt>
    <dgm:pt modelId="{A9314DB9-20DC-4F00-B476-8356ADD6018C}">
      <dgm:prSet phldrT="[Text]"/>
      <dgm:spPr/>
      <dgm:t>
        <a:bodyPr/>
        <a:lstStyle/>
        <a:p>
          <a:pPr>
            <a:lnSpc>
              <a:spcPct val="114000"/>
            </a:lnSpc>
            <a:spcBef>
              <a:spcPts val="600"/>
            </a:spcBef>
          </a:pPr>
          <a:r>
            <a:rPr lang="en-US" dirty="0">
              <a:solidFill>
                <a:schemeClr val="tx1"/>
              </a:solidFill>
            </a:rPr>
            <a:t>Standardization of specimen collection</a:t>
          </a:r>
        </a:p>
      </dgm:t>
    </dgm:pt>
    <dgm:pt modelId="{E4680B80-8C73-4415-BEF2-2AD97F699C68}" type="parTrans" cxnId="{45FEF91E-AFD9-44DB-AA43-60EB633406FC}">
      <dgm:prSet/>
      <dgm:spPr/>
      <dgm:t>
        <a:bodyPr/>
        <a:lstStyle/>
        <a:p>
          <a:endParaRPr lang="en-US"/>
        </a:p>
      </dgm:t>
    </dgm:pt>
    <dgm:pt modelId="{33A23AE8-95D2-4E84-9F03-07A04E25F3C1}" type="sibTrans" cxnId="{45FEF91E-AFD9-44DB-AA43-60EB633406FC}">
      <dgm:prSet/>
      <dgm:spPr/>
      <dgm:t>
        <a:bodyPr/>
        <a:lstStyle/>
        <a:p>
          <a:endParaRPr lang="en-US"/>
        </a:p>
      </dgm:t>
    </dgm:pt>
    <dgm:pt modelId="{79BC6C9C-91EC-461A-8E9D-A609AB53B646}">
      <dgm:prSet phldrT="[Text]"/>
      <dgm:spPr/>
      <dgm:t>
        <a:bodyPr/>
        <a:lstStyle/>
        <a:p>
          <a:r>
            <a:rPr lang="en-US" b="1" dirty="0">
              <a:solidFill>
                <a:schemeClr val="tx1"/>
              </a:solidFill>
            </a:rPr>
            <a:t>Intervening</a:t>
          </a:r>
        </a:p>
      </dgm:t>
    </dgm:pt>
    <dgm:pt modelId="{28CEEC77-6A12-488A-9EB5-A82FA8DE6FB2}" type="parTrans" cxnId="{4D7AD4A9-86F9-4C5A-A3DA-3F4DD1C22E34}">
      <dgm:prSet/>
      <dgm:spPr/>
      <dgm:t>
        <a:bodyPr/>
        <a:lstStyle/>
        <a:p>
          <a:endParaRPr lang="en-US"/>
        </a:p>
      </dgm:t>
    </dgm:pt>
    <dgm:pt modelId="{FA60349C-CD5A-4772-8444-B046D7132692}" type="sibTrans" cxnId="{4D7AD4A9-86F9-4C5A-A3DA-3F4DD1C22E34}">
      <dgm:prSet/>
      <dgm:spPr/>
      <dgm:t>
        <a:bodyPr/>
        <a:lstStyle/>
        <a:p>
          <a:endParaRPr lang="en-US"/>
        </a:p>
      </dgm:t>
    </dgm:pt>
    <dgm:pt modelId="{B6BD8038-BA5E-4F04-A07E-9561ADDA442D}">
      <dgm:prSet/>
      <dgm:spPr/>
      <dgm:t>
        <a:bodyPr/>
        <a:lstStyle/>
        <a:p>
          <a:r>
            <a:rPr lang="en-US" dirty="0">
              <a:solidFill>
                <a:schemeClr val="tx1"/>
              </a:solidFill>
            </a:rPr>
            <a:t>Treatment decision: Provide providers with guidance around test interpretation and  treatment?</a:t>
          </a:r>
          <a:endParaRPr lang="en-US" dirty="0"/>
        </a:p>
      </dgm:t>
    </dgm:pt>
    <dgm:pt modelId="{B355EBFA-C64A-4117-85C0-D66AECCD28A2}" type="parTrans" cxnId="{A84A3CAA-E801-4C41-A64E-A94FAD929444}">
      <dgm:prSet/>
      <dgm:spPr/>
      <dgm:t>
        <a:bodyPr/>
        <a:lstStyle/>
        <a:p>
          <a:endParaRPr lang="en-US"/>
        </a:p>
      </dgm:t>
    </dgm:pt>
    <dgm:pt modelId="{BE8603DF-05DC-4346-9958-A66DF4E14162}" type="sibTrans" cxnId="{A84A3CAA-E801-4C41-A64E-A94FAD929444}">
      <dgm:prSet/>
      <dgm:spPr/>
      <dgm:t>
        <a:bodyPr/>
        <a:lstStyle/>
        <a:p>
          <a:endParaRPr lang="en-US"/>
        </a:p>
      </dgm:t>
    </dgm:pt>
    <dgm:pt modelId="{BB2D5634-6BE2-43A2-A952-BB1BEC1B1FD3}" type="pres">
      <dgm:prSet presAssocID="{2CB4E994-E74C-4646-8AAF-A9152C1FBA59}" presName="linearFlow" presStyleCnt="0">
        <dgm:presLayoutVars>
          <dgm:dir/>
          <dgm:animLvl val="lvl"/>
          <dgm:resizeHandles val="exact"/>
        </dgm:presLayoutVars>
      </dgm:prSet>
      <dgm:spPr/>
    </dgm:pt>
    <dgm:pt modelId="{3CD47ED1-6CE3-43F0-8706-8D867C5FC5A6}" type="pres">
      <dgm:prSet presAssocID="{5AC78415-273D-4324-BE6E-F86BC8324449}" presName="composite" presStyleCnt="0"/>
      <dgm:spPr/>
    </dgm:pt>
    <dgm:pt modelId="{79588B0F-3EEB-4C93-87A2-0D441E03E03C}" type="pres">
      <dgm:prSet presAssocID="{5AC78415-273D-4324-BE6E-F86BC8324449}" presName="parentText" presStyleLbl="alignNode1" presStyleIdx="0" presStyleCnt="3">
        <dgm:presLayoutVars>
          <dgm:chMax val="1"/>
          <dgm:bulletEnabled val="1"/>
        </dgm:presLayoutVars>
      </dgm:prSet>
      <dgm:spPr/>
    </dgm:pt>
    <dgm:pt modelId="{9E0AFDB1-9B55-461F-9961-EB510EF44734}" type="pres">
      <dgm:prSet presAssocID="{5AC78415-273D-4324-BE6E-F86BC8324449}" presName="descendantText" presStyleLbl="alignAcc1" presStyleIdx="0" presStyleCnt="3">
        <dgm:presLayoutVars>
          <dgm:bulletEnabled val="1"/>
        </dgm:presLayoutVars>
      </dgm:prSet>
      <dgm:spPr/>
    </dgm:pt>
    <dgm:pt modelId="{2F943782-8691-4758-97EC-96FE935EE3DA}" type="pres">
      <dgm:prSet presAssocID="{2EFCE7FE-A259-41FB-A05F-A3D5D1889D43}" presName="sp" presStyleCnt="0"/>
      <dgm:spPr/>
    </dgm:pt>
    <dgm:pt modelId="{0B7715C5-1EC3-4910-B644-EEA10C41ED57}" type="pres">
      <dgm:prSet presAssocID="{830720D8-6F3A-4A4A-B675-C177E3A3A3CB}" presName="composite" presStyleCnt="0"/>
      <dgm:spPr/>
    </dgm:pt>
    <dgm:pt modelId="{03DFCB27-51EA-479B-8050-FFDDDCA163B0}" type="pres">
      <dgm:prSet presAssocID="{830720D8-6F3A-4A4A-B675-C177E3A3A3CB}" presName="parentText" presStyleLbl="alignNode1" presStyleIdx="1" presStyleCnt="3">
        <dgm:presLayoutVars>
          <dgm:chMax val="1"/>
          <dgm:bulletEnabled val="1"/>
        </dgm:presLayoutVars>
      </dgm:prSet>
      <dgm:spPr/>
    </dgm:pt>
    <dgm:pt modelId="{23FBF535-AFB8-42EC-91E1-619BD293EBFE}" type="pres">
      <dgm:prSet presAssocID="{830720D8-6F3A-4A4A-B675-C177E3A3A3CB}" presName="descendantText" presStyleLbl="alignAcc1" presStyleIdx="1" presStyleCnt="3">
        <dgm:presLayoutVars>
          <dgm:bulletEnabled val="1"/>
        </dgm:presLayoutVars>
      </dgm:prSet>
      <dgm:spPr/>
    </dgm:pt>
    <dgm:pt modelId="{70FA4CDC-61A5-43D5-BBFA-ABB9DEB87280}" type="pres">
      <dgm:prSet presAssocID="{BBDFACE5-A598-468C-B2C6-CFDC776EF780}" presName="sp" presStyleCnt="0"/>
      <dgm:spPr/>
    </dgm:pt>
    <dgm:pt modelId="{A1FB28A1-64EE-48C5-938A-A6235E46418E}" type="pres">
      <dgm:prSet presAssocID="{79BC6C9C-91EC-461A-8E9D-A609AB53B646}" presName="composite" presStyleCnt="0"/>
      <dgm:spPr/>
    </dgm:pt>
    <dgm:pt modelId="{62B55F3A-49CC-4DD8-A8BF-832900D5497A}" type="pres">
      <dgm:prSet presAssocID="{79BC6C9C-91EC-461A-8E9D-A609AB53B646}" presName="parentText" presStyleLbl="alignNode1" presStyleIdx="2" presStyleCnt="3">
        <dgm:presLayoutVars>
          <dgm:chMax val="1"/>
          <dgm:bulletEnabled val="1"/>
        </dgm:presLayoutVars>
      </dgm:prSet>
      <dgm:spPr/>
    </dgm:pt>
    <dgm:pt modelId="{0B6EEA3C-E8C8-47C2-83FB-52A5DFF30BE6}" type="pres">
      <dgm:prSet presAssocID="{79BC6C9C-91EC-461A-8E9D-A609AB53B646}" presName="descendantText" presStyleLbl="alignAcc1" presStyleIdx="2" presStyleCnt="3">
        <dgm:presLayoutVars>
          <dgm:bulletEnabled val="1"/>
        </dgm:presLayoutVars>
      </dgm:prSet>
      <dgm:spPr/>
    </dgm:pt>
  </dgm:ptLst>
  <dgm:cxnLst>
    <dgm:cxn modelId="{BB102F07-06B5-4911-BFAC-3EACF3F6FD81}" srcId="{5AC78415-273D-4324-BE6E-F86BC8324449}" destId="{F1FCB40E-ABF6-4462-BF3E-9EDAB6B8012E}" srcOrd="0" destOrd="0" parTransId="{4C830B69-F78C-4E3E-8F60-EC82DC6B7C24}" sibTransId="{0A8D672F-BEE9-429D-8B5E-C8819B74E83D}"/>
    <dgm:cxn modelId="{45FEF91E-AFD9-44DB-AA43-60EB633406FC}" srcId="{830720D8-6F3A-4A4A-B675-C177E3A3A3CB}" destId="{A9314DB9-20DC-4F00-B476-8356ADD6018C}" srcOrd="0" destOrd="0" parTransId="{E4680B80-8C73-4415-BEF2-2AD97F699C68}" sibTransId="{33A23AE8-95D2-4E84-9F03-07A04E25F3C1}"/>
    <dgm:cxn modelId="{80C7F245-F86D-4393-A7C0-5A194F85539E}" srcId="{2CB4E994-E74C-4646-8AAF-A9152C1FBA59}" destId="{5AC78415-273D-4324-BE6E-F86BC8324449}" srcOrd="0" destOrd="0" parTransId="{E64F1213-B99C-4234-AA1E-74EC741A3762}" sibTransId="{2EFCE7FE-A259-41FB-A05F-A3D5D1889D43}"/>
    <dgm:cxn modelId="{48936347-2720-41DB-920C-DE735BBE27D5}" srcId="{2CB4E994-E74C-4646-8AAF-A9152C1FBA59}" destId="{830720D8-6F3A-4A4A-B675-C177E3A3A3CB}" srcOrd="1" destOrd="0" parTransId="{A729183F-0293-4B77-8F6F-E75F23BFDAE6}" sibTransId="{BBDFACE5-A598-468C-B2C6-CFDC776EF780}"/>
    <dgm:cxn modelId="{F1D10154-DEDF-43BD-9689-A5B2B46A065E}" type="presOf" srcId="{5AC78415-273D-4324-BE6E-F86BC8324449}" destId="{79588B0F-3EEB-4C93-87A2-0D441E03E03C}" srcOrd="0" destOrd="0" presId="urn:microsoft.com/office/officeart/2005/8/layout/chevron2"/>
    <dgm:cxn modelId="{31C87354-5252-4378-ACCF-154BB9CB21F2}" type="presOf" srcId="{A9314DB9-20DC-4F00-B476-8356ADD6018C}" destId="{23FBF535-AFB8-42EC-91E1-619BD293EBFE}" srcOrd="0" destOrd="0" presId="urn:microsoft.com/office/officeart/2005/8/layout/chevron2"/>
    <dgm:cxn modelId="{6DE3A655-D045-4D5D-9788-162EBB8B20C0}" type="presOf" srcId="{79BC6C9C-91EC-461A-8E9D-A609AB53B646}" destId="{62B55F3A-49CC-4DD8-A8BF-832900D5497A}" srcOrd="0" destOrd="0" presId="urn:microsoft.com/office/officeart/2005/8/layout/chevron2"/>
    <dgm:cxn modelId="{FA486859-4A7F-404D-B6B8-FD82CA2EF264}" type="presOf" srcId="{B6BD8038-BA5E-4F04-A07E-9561ADDA442D}" destId="{0B6EEA3C-E8C8-47C2-83FB-52A5DFF30BE6}" srcOrd="0" destOrd="0" presId="urn:microsoft.com/office/officeart/2005/8/layout/chevron2"/>
    <dgm:cxn modelId="{63EA639F-0C49-4508-8BAC-3FB42A86B915}" type="presOf" srcId="{F1FCB40E-ABF6-4462-BF3E-9EDAB6B8012E}" destId="{9E0AFDB1-9B55-461F-9961-EB510EF44734}" srcOrd="0" destOrd="0" presId="urn:microsoft.com/office/officeart/2005/8/layout/chevron2"/>
    <dgm:cxn modelId="{4D7AD4A9-86F9-4C5A-A3DA-3F4DD1C22E34}" srcId="{2CB4E994-E74C-4646-8AAF-A9152C1FBA59}" destId="{79BC6C9C-91EC-461A-8E9D-A609AB53B646}" srcOrd="2" destOrd="0" parTransId="{28CEEC77-6A12-488A-9EB5-A82FA8DE6FB2}" sibTransId="{FA60349C-CD5A-4772-8444-B046D7132692}"/>
    <dgm:cxn modelId="{A84A3CAA-E801-4C41-A64E-A94FAD929444}" srcId="{79BC6C9C-91EC-461A-8E9D-A609AB53B646}" destId="{B6BD8038-BA5E-4F04-A07E-9561ADDA442D}" srcOrd="0" destOrd="0" parTransId="{B355EBFA-C64A-4117-85C0-D66AECCD28A2}" sibTransId="{BE8603DF-05DC-4346-9958-A66DF4E14162}"/>
    <dgm:cxn modelId="{8B54CDAC-65D9-43E1-BCE3-73D1AF119A86}" type="presOf" srcId="{830720D8-6F3A-4A4A-B675-C177E3A3A3CB}" destId="{03DFCB27-51EA-479B-8050-FFDDDCA163B0}" srcOrd="0" destOrd="0" presId="urn:microsoft.com/office/officeart/2005/8/layout/chevron2"/>
    <dgm:cxn modelId="{62E976C9-8D02-4D1D-BF79-54494C71449B}" type="presOf" srcId="{2CB4E994-E74C-4646-8AAF-A9152C1FBA59}" destId="{BB2D5634-6BE2-43A2-A952-BB1BEC1B1FD3}" srcOrd="0" destOrd="0" presId="urn:microsoft.com/office/officeart/2005/8/layout/chevron2"/>
    <dgm:cxn modelId="{08F16BDB-26AD-4F57-9ECE-9D504AE89A2E}" type="presParOf" srcId="{BB2D5634-6BE2-43A2-A952-BB1BEC1B1FD3}" destId="{3CD47ED1-6CE3-43F0-8706-8D867C5FC5A6}" srcOrd="0" destOrd="0" presId="urn:microsoft.com/office/officeart/2005/8/layout/chevron2"/>
    <dgm:cxn modelId="{B2A96926-D7DD-4ADB-81E4-0944BA8576E6}" type="presParOf" srcId="{3CD47ED1-6CE3-43F0-8706-8D867C5FC5A6}" destId="{79588B0F-3EEB-4C93-87A2-0D441E03E03C}" srcOrd="0" destOrd="0" presId="urn:microsoft.com/office/officeart/2005/8/layout/chevron2"/>
    <dgm:cxn modelId="{073CAD8C-000B-4DAA-A327-6AD269AE0437}" type="presParOf" srcId="{3CD47ED1-6CE3-43F0-8706-8D867C5FC5A6}" destId="{9E0AFDB1-9B55-461F-9961-EB510EF44734}" srcOrd="1" destOrd="0" presId="urn:microsoft.com/office/officeart/2005/8/layout/chevron2"/>
    <dgm:cxn modelId="{FF441AE8-A2AB-49F6-982F-5A983E070589}" type="presParOf" srcId="{BB2D5634-6BE2-43A2-A952-BB1BEC1B1FD3}" destId="{2F943782-8691-4758-97EC-96FE935EE3DA}" srcOrd="1" destOrd="0" presId="urn:microsoft.com/office/officeart/2005/8/layout/chevron2"/>
    <dgm:cxn modelId="{ED338E64-9B16-4684-B1BF-8B921ED5D80D}" type="presParOf" srcId="{BB2D5634-6BE2-43A2-A952-BB1BEC1B1FD3}" destId="{0B7715C5-1EC3-4910-B644-EEA10C41ED57}" srcOrd="2" destOrd="0" presId="urn:microsoft.com/office/officeart/2005/8/layout/chevron2"/>
    <dgm:cxn modelId="{3AA44A85-D3A1-4C3C-B28D-9D2DA1F7422F}" type="presParOf" srcId="{0B7715C5-1EC3-4910-B644-EEA10C41ED57}" destId="{03DFCB27-51EA-479B-8050-FFDDDCA163B0}" srcOrd="0" destOrd="0" presId="urn:microsoft.com/office/officeart/2005/8/layout/chevron2"/>
    <dgm:cxn modelId="{AF1714AE-AF9E-4E96-AAD9-8E9BF4E586F3}" type="presParOf" srcId="{0B7715C5-1EC3-4910-B644-EEA10C41ED57}" destId="{23FBF535-AFB8-42EC-91E1-619BD293EBFE}" srcOrd="1" destOrd="0" presId="urn:microsoft.com/office/officeart/2005/8/layout/chevron2"/>
    <dgm:cxn modelId="{79C49B70-28E4-4537-BADF-EACBD3E558E4}" type="presParOf" srcId="{BB2D5634-6BE2-43A2-A952-BB1BEC1B1FD3}" destId="{70FA4CDC-61A5-43D5-BBFA-ABB9DEB87280}" srcOrd="3" destOrd="0" presId="urn:microsoft.com/office/officeart/2005/8/layout/chevron2"/>
    <dgm:cxn modelId="{E3A44E12-6E9D-4041-A77E-8C9A3878C51C}" type="presParOf" srcId="{BB2D5634-6BE2-43A2-A952-BB1BEC1B1FD3}" destId="{A1FB28A1-64EE-48C5-938A-A6235E46418E}" srcOrd="4" destOrd="0" presId="urn:microsoft.com/office/officeart/2005/8/layout/chevron2"/>
    <dgm:cxn modelId="{37723DD3-3A7F-406B-95A6-D273337ABFC3}" type="presParOf" srcId="{A1FB28A1-64EE-48C5-938A-A6235E46418E}" destId="{62B55F3A-49CC-4DD8-A8BF-832900D5497A}" srcOrd="0" destOrd="0" presId="urn:microsoft.com/office/officeart/2005/8/layout/chevron2"/>
    <dgm:cxn modelId="{2C566D8B-77B8-434C-B86D-942ED8141E93}" type="presParOf" srcId="{A1FB28A1-64EE-48C5-938A-A6235E46418E}" destId="{0B6EEA3C-E8C8-47C2-83FB-52A5DFF30BE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3975D-A44D-4A27-80A3-1B21C575E2B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327A9845-BC31-4CA6-B47F-19B012A3F04E}">
      <dgm:prSet phldrT="[Text]"/>
      <dgm:spPr/>
      <dgm:t>
        <a:bodyPr/>
        <a:lstStyle/>
        <a:p>
          <a:r>
            <a:rPr lang="en-US" dirty="0"/>
            <a:t>Harm</a:t>
          </a:r>
        </a:p>
      </dgm:t>
    </dgm:pt>
    <dgm:pt modelId="{D9342A03-C8AF-4C96-9AD6-CE5DCE4678C6}" type="parTrans" cxnId="{C809C352-F824-468F-B635-23B74C8500AC}">
      <dgm:prSet/>
      <dgm:spPr/>
      <dgm:t>
        <a:bodyPr/>
        <a:lstStyle/>
        <a:p>
          <a:endParaRPr lang="en-US"/>
        </a:p>
      </dgm:t>
    </dgm:pt>
    <dgm:pt modelId="{1B547E86-4D86-495C-8E90-3D34677BB966}" type="sibTrans" cxnId="{C809C352-F824-468F-B635-23B74C8500AC}">
      <dgm:prSet/>
      <dgm:spPr/>
      <dgm:t>
        <a:bodyPr/>
        <a:lstStyle/>
        <a:p>
          <a:endParaRPr lang="en-US"/>
        </a:p>
      </dgm:t>
    </dgm:pt>
    <dgm:pt modelId="{74539D33-1CD8-4867-8717-5B24F1A8633F}">
      <dgm:prSet phldrT="[Text]" custT="1"/>
      <dgm:spPr/>
      <dgm:t>
        <a:bodyPr/>
        <a:lstStyle/>
        <a:p>
          <a:r>
            <a:rPr lang="en-US" sz="1400" dirty="0"/>
            <a:t>Overinflated CAUTI rates</a:t>
          </a:r>
        </a:p>
      </dgm:t>
    </dgm:pt>
    <dgm:pt modelId="{ABA3F70F-8EE1-4D1E-9168-3AE87F9ECED8}" type="parTrans" cxnId="{AAF2B318-11B8-4AAA-83D1-3449FE975502}">
      <dgm:prSet/>
      <dgm:spPr/>
      <dgm:t>
        <a:bodyPr/>
        <a:lstStyle/>
        <a:p>
          <a:endParaRPr lang="en-US"/>
        </a:p>
      </dgm:t>
    </dgm:pt>
    <dgm:pt modelId="{27C36D40-4A9D-4F55-AD96-60F43AF62157}" type="sibTrans" cxnId="{AAF2B318-11B8-4AAA-83D1-3449FE975502}">
      <dgm:prSet/>
      <dgm:spPr/>
      <dgm:t>
        <a:bodyPr/>
        <a:lstStyle/>
        <a:p>
          <a:endParaRPr lang="en-US"/>
        </a:p>
      </dgm:t>
    </dgm:pt>
    <dgm:pt modelId="{469E1C85-C312-4642-B29F-7E0FD7CE335E}">
      <dgm:prSet phldrT="[Text]" custT="1"/>
      <dgm:spPr/>
      <dgm:t>
        <a:bodyPr/>
        <a:lstStyle/>
        <a:p>
          <a:r>
            <a:rPr lang="en-US" sz="1400" dirty="0"/>
            <a:t>Lower CMS* reimbursement</a:t>
          </a:r>
        </a:p>
      </dgm:t>
    </dgm:pt>
    <dgm:pt modelId="{771CCFC1-F319-4552-8758-FA3983EE4C34}" type="parTrans" cxnId="{DA015504-1223-4841-A28C-7A2539727B4E}">
      <dgm:prSet/>
      <dgm:spPr/>
      <dgm:t>
        <a:bodyPr/>
        <a:lstStyle/>
        <a:p>
          <a:endParaRPr lang="en-US"/>
        </a:p>
      </dgm:t>
    </dgm:pt>
    <dgm:pt modelId="{82D2070E-EE65-4525-A6D1-16C502D08476}" type="sibTrans" cxnId="{DA015504-1223-4841-A28C-7A2539727B4E}">
      <dgm:prSet/>
      <dgm:spPr/>
      <dgm:t>
        <a:bodyPr/>
        <a:lstStyle/>
        <a:p>
          <a:endParaRPr lang="en-US"/>
        </a:p>
      </dgm:t>
    </dgm:pt>
    <dgm:pt modelId="{46C2ABEA-ED67-4459-8334-13F4AF355B05}">
      <dgm:prSet phldrT="[Text]" custT="1"/>
      <dgm:spPr/>
      <dgm:t>
        <a:bodyPr/>
        <a:lstStyle/>
        <a:p>
          <a:r>
            <a:rPr lang="en-US" sz="1400" dirty="0"/>
            <a:t>Inappropriate treatment</a:t>
          </a:r>
        </a:p>
      </dgm:t>
    </dgm:pt>
    <dgm:pt modelId="{4B63DDD4-85EE-403E-A6B7-298528285100}" type="parTrans" cxnId="{4DC0226C-CC22-479C-9DEE-7ABE1131D367}">
      <dgm:prSet/>
      <dgm:spPr/>
      <dgm:t>
        <a:bodyPr/>
        <a:lstStyle/>
        <a:p>
          <a:endParaRPr lang="en-US"/>
        </a:p>
      </dgm:t>
    </dgm:pt>
    <dgm:pt modelId="{676EB433-3BAF-4FC4-A14E-CF83C8A1CAD1}" type="sibTrans" cxnId="{4DC0226C-CC22-479C-9DEE-7ABE1131D367}">
      <dgm:prSet/>
      <dgm:spPr/>
      <dgm:t>
        <a:bodyPr/>
        <a:lstStyle/>
        <a:p>
          <a:endParaRPr lang="en-US"/>
        </a:p>
      </dgm:t>
    </dgm:pt>
    <dgm:pt modelId="{74832A63-3A32-4254-8E54-3E47EEA2C597}">
      <dgm:prSet phldrT="[Text]" custT="1"/>
      <dgm:spPr/>
      <dgm:t>
        <a:bodyPr/>
        <a:lstStyle/>
        <a:p>
          <a:r>
            <a:rPr lang="en-US" sz="1400" dirty="0"/>
            <a:t>Exposes patient to drug allergies, renal failure</a:t>
          </a:r>
        </a:p>
      </dgm:t>
    </dgm:pt>
    <dgm:pt modelId="{967B2FFC-3E2B-4401-980D-9FFB11BE8FA1}" type="parTrans" cxnId="{1269A59F-192C-4C67-A7EF-69780B1067E9}">
      <dgm:prSet/>
      <dgm:spPr/>
      <dgm:t>
        <a:bodyPr/>
        <a:lstStyle/>
        <a:p>
          <a:endParaRPr lang="en-US"/>
        </a:p>
      </dgm:t>
    </dgm:pt>
    <dgm:pt modelId="{F22FA05B-69A2-49DA-B6D3-D473989A1075}" type="sibTrans" cxnId="{1269A59F-192C-4C67-A7EF-69780B1067E9}">
      <dgm:prSet/>
      <dgm:spPr/>
      <dgm:t>
        <a:bodyPr/>
        <a:lstStyle/>
        <a:p>
          <a:endParaRPr lang="en-US"/>
        </a:p>
      </dgm:t>
    </dgm:pt>
    <dgm:pt modelId="{580F79C5-6920-4170-A5A7-84876362BE37}">
      <dgm:prSet phldrT="[Text]" custT="1"/>
      <dgm:spPr/>
      <dgm:t>
        <a:bodyPr/>
        <a:lstStyle/>
        <a:p>
          <a:pPr>
            <a:lnSpc>
              <a:spcPct val="100000"/>
            </a:lnSpc>
            <a:spcAft>
              <a:spcPts val="0"/>
            </a:spcAft>
          </a:pPr>
          <a:r>
            <a:rPr lang="en-US" sz="1400" dirty="0"/>
            <a:t>Increased cost</a:t>
          </a:r>
        </a:p>
        <a:p>
          <a:pPr>
            <a:lnSpc>
              <a:spcPct val="100000"/>
            </a:lnSpc>
            <a:spcAft>
              <a:spcPts val="0"/>
            </a:spcAft>
          </a:pPr>
          <a:r>
            <a:rPr lang="en-US" sz="1400" dirty="0"/>
            <a:t>of care</a:t>
          </a:r>
        </a:p>
      </dgm:t>
    </dgm:pt>
    <dgm:pt modelId="{00F13464-45C5-4BBC-A44D-A573368628B5}" type="parTrans" cxnId="{FFF26A0C-AC1F-4A49-9F90-4C598DFBA3E3}">
      <dgm:prSet/>
      <dgm:spPr/>
      <dgm:t>
        <a:bodyPr/>
        <a:lstStyle/>
        <a:p>
          <a:endParaRPr lang="en-US"/>
        </a:p>
      </dgm:t>
    </dgm:pt>
    <dgm:pt modelId="{C70B57B0-5964-4524-9029-4DB2E0E6680C}" type="sibTrans" cxnId="{FFF26A0C-AC1F-4A49-9F90-4C598DFBA3E3}">
      <dgm:prSet/>
      <dgm:spPr/>
      <dgm:t>
        <a:bodyPr/>
        <a:lstStyle/>
        <a:p>
          <a:endParaRPr lang="en-US"/>
        </a:p>
      </dgm:t>
    </dgm:pt>
    <dgm:pt modelId="{D2BA3CE0-9117-490A-83EA-6FE5085754AD}">
      <dgm:prSet phldrT="[Text]" custT="1"/>
      <dgm:spPr/>
      <dgm:t>
        <a:bodyPr/>
        <a:lstStyle/>
        <a:p>
          <a:r>
            <a:rPr lang="en-US" sz="1400" dirty="0"/>
            <a:t>Antibiotic overuse/CDI</a:t>
          </a:r>
        </a:p>
      </dgm:t>
    </dgm:pt>
    <dgm:pt modelId="{009256A3-6BFE-471C-A0AB-4550ECB6C29C}" type="parTrans" cxnId="{932FC9F2-CE62-4E77-9469-2E18A73A2367}">
      <dgm:prSet/>
      <dgm:spPr/>
      <dgm:t>
        <a:bodyPr/>
        <a:lstStyle/>
        <a:p>
          <a:endParaRPr lang="en-US"/>
        </a:p>
      </dgm:t>
    </dgm:pt>
    <dgm:pt modelId="{915B52AF-E931-4455-984B-0E23594FD400}" type="sibTrans" cxnId="{932FC9F2-CE62-4E77-9469-2E18A73A2367}">
      <dgm:prSet/>
      <dgm:spPr/>
      <dgm:t>
        <a:bodyPr/>
        <a:lstStyle/>
        <a:p>
          <a:endParaRPr lang="en-US"/>
        </a:p>
      </dgm:t>
    </dgm:pt>
    <dgm:pt modelId="{3057038E-F8D8-4ED5-8A0A-51D6549174AF}">
      <dgm:prSet phldrT="[Text]" custT="1"/>
      <dgm:spPr/>
      <dgm:t>
        <a:bodyPr/>
        <a:lstStyle/>
        <a:p>
          <a:r>
            <a:rPr lang="en-US" sz="1400" dirty="0"/>
            <a:t>More resistant organisms</a:t>
          </a:r>
        </a:p>
      </dgm:t>
    </dgm:pt>
    <dgm:pt modelId="{FE392B53-3A5F-4248-970C-4CC6B167C69E}" type="parTrans" cxnId="{14EE38BA-B034-4C12-A79F-BE69F2A6124C}">
      <dgm:prSet/>
      <dgm:spPr/>
      <dgm:t>
        <a:bodyPr/>
        <a:lstStyle/>
        <a:p>
          <a:endParaRPr lang="en-US"/>
        </a:p>
      </dgm:t>
    </dgm:pt>
    <dgm:pt modelId="{61A9DE4A-000C-4660-9985-54A9ECF94664}" type="sibTrans" cxnId="{14EE38BA-B034-4C12-A79F-BE69F2A6124C}">
      <dgm:prSet/>
      <dgm:spPr/>
      <dgm:t>
        <a:bodyPr/>
        <a:lstStyle/>
        <a:p>
          <a:endParaRPr lang="en-US"/>
        </a:p>
      </dgm:t>
    </dgm:pt>
    <dgm:pt modelId="{C5A07AAC-CFB0-4035-8401-15887EBEA3DB}">
      <dgm:prSet phldrT="[Text]" custT="1"/>
      <dgm:spPr/>
      <dgm:t>
        <a:bodyPr/>
        <a:lstStyle/>
        <a:p>
          <a:r>
            <a:rPr lang="en-US" sz="1400" dirty="0"/>
            <a:t>Correct diagnosis missed</a:t>
          </a:r>
        </a:p>
      </dgm:t>
    </dgm:pt>
    <dgm:pt modelId="{2A6E05B4-86BB-4036-B1E2-6835AA09AB20}" type="parTrans" cxnId="{08431897-508D-4045-AAE7-8F026F9DDFFD}">
      <dgm:prSet/>
      <dgm:spPr/>
      <dgm:t>
        <a:bodyPr/>
        <a:lstStyle/>
        <a:p>
          <a:endParaRPr lang="en-US"/>
        </a:p>
      </dgm:t>
    </dgm:pt>
    <dgm:pt modelId="{67FC17DE-2650-44A2-A619-A503CD4D8BC5}" type="sibTrans" cxnId="{08431897-508D-4045-AAE7-8F026F9DDFFD}">
      <dgm:prSet/>
      <dgm:spPr/>
      <dgm:t>
        <a:bodyPr/>
        <a:lstStyle/>
        <a:p>
          <a:endParaRPr lang="en-US"/>
        </a:p>
      </dgm:t>
    </dgm:pt>
    <dgm:pt modelId="{E36F4F5A-E763-4E9C-B707-BF9CEBDB9EC7}" type="pres">
      <dgm:prSet presAssocID="{E493975D-A44D-4A27-80A3-1B21C575E2B6}" presName="composite" presStyleCnt="0">
        <dgm:presLayoutVars>
          <dgm:chMax val="1"/>
          <dgm:dir/>
          <dgm:resizeHandles val="exact"/>
        </dgm:presLayoutVars>
      </dgm:prSet>
      <dgm:spPr/>
    </dgm:pt>
    <dgm:pt modelId="{6E05B75C-0AD2-4D49-9B45-AA2138F54A7A}" type="pres">
      <dgm:prSet presAssocID="{E493975D-A44D-4A27-80A3-1B21C575E2B6}" presName="radial" presStyleCnt="0">
        <dgm:presLayoutVars>
          <dgm:animLvl val="ctr"/>
        </dgm:presLayoutVars>
      </dgm:prSet>
      <dgm:spPr/>
    </dgm:pt>
    <dgm:pt modelId="{3FB5FD78-0A40-483C-8401-3CC54A8ADB68}" type="pres">
      <dgm:prSet presAssocID="{327A9845-BC31-4CA6-B47F-19B012A3F04E}" presName="centerShape" presStyleLbl="vennNode1" presStyleIdx="0" presStyleCnt="9"/>
      <dgm:spPr/>
    </dgm:pt>
    <dgm:pt modelId="{08F3600F-386D-48EA-A95C-6E22CA412DC2}" type="pres">
      <dgm:prSet presAssocID="{74539D33-1CD8-4867-8717-5B24F1A8633F}" presName="node" presStyleLbl="vennNode1" presStyleIdx="1" presStyleCnt="9" custScaleX="116269" custScaleY="103908">
        <dgm:presLayoutVars>
          <dgm:bulletEnabled val="1"/>
        </dgm:presLayoutVars>
      </dgm:prSet>
      <dgm:spPr/>
    </dgm:pt>
    <dgm:pt modelId="{F1BBDCC6-198C-442D-B863-B1ABF63B024F}" type="pres">
      <dgm:prSet presAssocID="{469E1C85-C312-4642-B29F-7E0FD7CE335E}" presName="node" presStyleLbl="vennNode1" presStyleIdx="2" presStyleCnt="9" custScaleX="116269" custScaleY="103908">
        <dgm:presLayoutVars>
          <dgm:bulletEnabled val="1"/>
        </dgm:presLayoutVars>
      </dgm:prSet>
      <dgm:spPr/>
    </dgm:pt>
    <dgm:pt modelId="{76B78603-736D-4810-9C3C-BF2AE0053518}" type="pres">
      <dgm:prSet presAssocID="{46C2ABEA-ED67-4459-8334-13F4AF355B05}" presName="node" presStyleLbl="vennNode1" presStyleIdx="3" presStyleCnt="9" custScaleX="116269" custScaleY="103908">
        <dgm:presLayoutVars>
          <dgm:bulletEnabled val="1"/>
        </dgm:presLayoutVars>
      </dgm:prSet>
      <dgm:spPr/>
    </dgm:pt>
    <dgm:pt modelId="{8ED2332A-63EF-4AD5-A923-FF2D4D7D324A}" type="pres">
      <dgm:prSet presAssocID="{74832A63-3A32-4254-8E54-3E47EEA2C597}" presName="node" presStyleLbl="vennNode1" presStyleIdx="4" presStyleCnt="9" custScaleX="116269" custScaleY="103908">
        <dgm:presLayoutVars>
          <dgm:bulletEnabled val="1"/>
        </dgm:presLayoutVars>
      </dgm:prSet>
      <dgm:spPr/>
    </dgm:pt>
    <dgm:pt modelId="{23F0AC44-6ACB-4713-A982-21FF96DBD133}" type="pres">
      <dgm:prSet presAssocID="{580F79C5-6920-4170-A5A7-84876362BE37}" presName="node" presStyleLbl="vennNode1" presStyleIdx="5" presStyleCnt="9" custScaleX="116269" custScaleY="103908">
        <dgm:presLayoutVars>
          <dgm:bulletEnabled val="1"/>
        </dgm:presLayoutVars>
      </dgm:prSet>
      <dgm:spPr/>
    </dgm:pt>
    <dgm:pt modelId="{C3CFA704-0570-42FD-B911-C79E51188724}" type="pres">
      <dgm:prSet presAssocID="{D2BA3CE0-9117-490A-83EA-6FE5085754AD}" presName="node" presStyleLbl="vennNode1" presStyleIdx="6" presStyleCnt="9" custScaleX="116269" custScaleY="103908">
        <dgm:presLayoutVars>
          <dgm:bulletEnabled val="1"/>
        </dgm:presLayoutVars>
      </dgm:prSet>
      <dgm:spPr/>
    </dgm:pt>
    <dgm:pt modelId="{D51ED7AE-BBC3-4938-82AC-02591652E803}" type="pres">
      <dgm:prSet presAssocID="{3057038E-F8D8-4ED5-8A0A-51D6549174AF}" presName="node" presStyleLbl="vennNode1" presStyleIdx="7" presStyleCnt="9" custScaleX="116269" custScaleY="103908">
        <dgm:presLayoutVars>
          <dgm:bulletEnabled val="1"/>
        </dgm:presLayoutVars>
      </dgm:prSet>
      <dgm:spPr/>
    </dgm:pt>
    <dgm:pt modelId="{2F6264E4-594B-4F10-9EA2-CEDA2289853D}" type="pres">
      <dgm:prSet presAssocID="{C5A07AAC-CFB0-4035-8401-15887EBEA3DB}" presName="node" presStyleLbl="vennNode1" presStyleIdx="8" presStyleCnt="9" custScaleX="116269" custScaleY="103908">
        <dgm:presLayoutVars>
          <dgm:bulletEnabled val="1"/>
        </dgm:presLayoutVars>
      </dgm:prSet>
      <dgm:spPr/>
    </dgm:pt>
  </dgm:ptLst>
  <dgm:cxnLst>
    <dgm:cxn modelId="{DA015504-1223-4841-A28C-7A2539727B4E}" srcId="{327A9845-BC31-4CA6-B47F-19B012A3F04E}" destId="{469E1C85-C312-4642-B29F-7E0FD7CE335E}" srcOrd="1" destOrd="0" parTransId="{771CCFC1-F319-4552-8758-FA3983EE4C34}" sibTransId="{82D2070E-EE65-4525-A6D1-16C502D08476}"/>
    <dgm:cxn modelId="{FFF26A0C-AC1F-4A49-9F90-4C598DFBA3E3}" srcId="{327A9845-BC31-4CA6-B47F-19B012A3F04E}" destId="{580F79C5-6920-4170-A5A7-84876362BE37}" srcOrd="4" destOrd="0" parTransId="{00F13464-45C5-4BBC-A44D-A573368628B5}" sibTransId="{C70B57B0-5964-4524-9029-4DB2E0E6680C}"/>
    <dgm:cxn modelId="{AAF2B318-11B8-4AAA-83D1-3449FE975502}" srcId="{327A9845-BC31-4CA6-B47F-19B012A3F04E}" destId="{74539D33-1CD8-4867-8717-5B24F1A8633F}" srcOrd="0" destOrd="0" parTransId="{ABA3F70F-8EE1-4D1E-9168-3AE87F9ECED8}" sibTransId="{27C36D40-4A9D-4F55-AD96-60F43AF62157}"/>
    <dgm:cxn modelId="{61489B2F-67D9-4B35-BA1E-8976E1EA1E94}" type="presOf" srcId="{469E1C85-C312-4642-B29F-7E0FD7CE335E}" destId="{F1BBDCC6-198C-442D-B863-B1ABF63B024F}" srcOrd="0" destOrd="0" presId="urn:microsoft.com/office/officeart/2005/8/layout/radial3"/>
    <dgm:cxn modelId="{4DC0226C-CC22-479C-9DEE-7ABE1131D367}" srcId="{327A9845-BC31-4CA6-B47F-19B012A3F04E}" destId="{46C2ABEA-ED67-4459-8334-13F4AF355B05}" srcOrd="2" destOrd="0" parTransId="{4B63DDD4-85EE-403E-A6B7-298528285100}" sibTransId="{676EB433-3BAF-4FC4-A14E-CF83C8A1CAD1}"/>
    <dgm:cxn modelId="{C809C352-F824-468F-B635-23B74C8500AC}" srcId="{E493975D-A44D-4A27-80A3-1B21C575E2B6}" destId="{327A9845-BC31-4CA6-B47F-19B012A3F04E}" srcOrd="0" destOrd="0" parTransId="{D9342A03-C8AF-4C96-9AD6-CE5DCE4678C6}" sibTransId="{1B547E86-4D86-495C-8E90-3D34677BB966}"/>
    <dgm:cxn modelId="{CD3C7E7F-DA47-4D48-9487-1FCBCA8C4DA6}" type="presOf" srcId="{D2BA3CE0-9117-490A-83EA-6FE5085754AD}" destId="{C3CFA704-0570-42FD-B911-C79E51188724}" srcOrd="0" destOrd="0" presId="urn:microsoft.com/office/officeart/2005/8/layout/radial3"/>
    <dgm:cxn modelId="{25FBE680-50CD-4964-8EEC-00EDCC6EE40D}" type="presOf" srcId="{327A9845-BC31-4CA6-B47F-19B012A3F04E}" destId="{3FB5FD78-0A40-483C-8401-3CC54A8ADB68}" srcOrd="0" destOrd="0" presId="urn:microsoft.com/office/officeart/2005/8/layout/radial3"/>
    <dgm:cxn modelId="{55B60784-07AD-413B-A5C5-C3D3FB0308AF}" type="presOf" srcId="{C5A07AAC-CFB0-4035-8401-15887EBEA3DB}" destId="{2F6264E4-594B-4F10-9EA2-CEDA2289853D}" srcOrd="0" destOrd="0" presId="urn:microsoft.com/office/officeart/2005/8/layout/radial3"/>
    <dgm:cxn modelId="{5921DB86-3ED3-4AE8-8F7B-1FDB5E5FBD85}" type="presOf" srcId="{3057038E-F8D8-4ED5-8A0A-51D6549174AF}" destId="{D51ED7AE-BBC3-4938-82AC-02591652E803}" srcOrd="0" destOrd="0" presId="urn:microsoft.com/office/officeart/2005/8/layout/radial3"/>
    <dgm:cxn modelId="{08431897-508D-4045-AAE7-8F026F9DDFFD}" srcId="{327A9845-BC31-4CA6-B47F-19B012A3F04E}" destId="{C5A07AAC-CFB0-4035-8401-15887EBEA3DB}" srcOrd="7" destOrd="0" parTransId="{2A6E05B4-86BB-4036-B1E2-6835AA09AB20}" sibTransId="{67FC17DE-2650-44A2-A619-A503CD4D8BC5}"/>
    <dgm:cxn modelId="{1269A59F-192C-4C67-A7EF-69780B1067E9}" srcId="{327A9845-BC31-4CA6-B47F-19B012A3F04E}" destId="{74832A63-3A32-4254-8E54-3E47EEA2C597}" srcOrd="3" destOrd="0" parTransId="{967B2FFC-3E2B-4401-980D-9FFB11BE8FA1}" sibTransId="{F22FA05B-69A2-49DA-B6D3-D473989A1075}"/>
    <dgm:cxn modelId="{8FEE85A0-1ED2-49E2-BAA6-2803D4901D07}" type="presOf" srcId="{580F79C5-6920-4170-A5A7-84876362BE37}" destId="{23F0AC44-6ACB-4713-A982-21FF96DBD133}" srcOrd="0" destOrd="0" presId="urn:microsoft.com/office/officeart/2005/8/layout/radial3"/>
    <dgm:cxn modelId="{02B3B8A2-1CAD-4927-BFB0-54815FB61D7F}" type="presOf" srcId="{46C2ABEA-ED67-4459-8334-13F4AF355B05}" destId="{76B78603-736D-4810-9C3C-BF2AE0053518}" srcOrd="0" destOrd="0" presId="urn:microsoft.com/office/officeart/2005/8/layout/radial3"/>
    <dgm:cxn modelId="{E6A2C8B6-CCCF-4F2F-B03C-7122A71B2323}" type="presOf" srcId="{74539D33-1CD8-4867-8717-5B24F1A8633F}" destId="{08F3600F-386D-48EA-A95C-6E22CA412DC2}" srcOrd="0" destOrd="0" presId="urn:microsoft.com/office/officeart/2005/8/layout/radial3"/>
    <dgm:cxn modelId="{14EE38BA-B034-4C12-A79F-BE69F2A6124C}" srcId="{327A9845-BC31-4CA6-B47F-19B012A3F04E}" destId="{3057038E-F8D8-4ED5-8A0A-51D6549174AF}" srcOrd="6" destOrd="0" parTransId="{FE392B53-3A5F-4248-970C-4CC6B167C69E}" sibTransId="{61A9DE4A-000C-4660-9985-54A9ECF94664}"/>
    <dgm:cxn modelId="{D4E8A5BD-E5A8-4000-8978-EB08E12F26A3}" type="presOf" srcId="{74832A63-3A32-4254-8E54-3E47EEA2C597}" destId="{8ED2332A-63EF-4AD5-A923-FF2D4D7D324A}" srcOrd="0" destOrd="0" presId="urn:microsoft.com/office/officeart/2005/8/layout/radial3"/>
    <dgm:cxn modelId="{D5F013E2-EBF3-477E-A4B9-2B9747F324C3}" type="presOf" srcId="{E493975D-A44D-4A27-80A3-1B21C575E2B6}" destId="{E36F4F5A-E763-4E9C-B707-BF9CEBDB9EC7}" srcOrd="0" destOrd="0" presId="urn:microsoft.com/office/officeart/2005/8/layout/radial3"/>
    <dgm:cxn modelId="{932FC9F2-CE62-4E77-9469-2E18A73A2367}" srcId="{327A9845-BC31-4CA6-B47F-19B012A3F04E}" destId="{D2BA3CE0-9117-490A-83EA-6FE5085754AD}" srcOrd="5" destOrd="0" parTransId="{009256A3-6BFE-471C-A0AB-4550ECB6C29C}" sibTransId="{915B52AF-E931-4455-984B-0E23594FD400}"/>
    <dgm:cxn modelId="{8F75A29C-9B7D-4941-A795-ECBF4BBFED4E}" type="presParOf" srcId="{E36F4F5A-E763-4E9C-B707-BF9CEBDB9EC7}" destId="{6E05B75C-0AD2-4D49-9B45-AA2138F54A7A}" srcOrd="0" destOrd="0" presId="urn:microsoft.com/office/officeart/2005/8/layout/radial3"/>
    <dgm:cxn modelId="{CC6DCC7E-BA25-42D8-AF64-A7FF2D546AF5}" type="presParOf" srcId="{6E05B75C-0AD2-4D49-9B45-AA2138F54A7A}" destId="{3FB5FD78-0A40-483C-8401-3CC54A8ADB68}" srcOrd="0" destOrd="0" presId="urn:microsoft.com/office/officeart/2005/8/layout/radial3"/>
    <dgm:cxn modelId="{EC65952C-0D2C-488F-AD5D-E797FB053D10}" type="presParOf" srcId="{6E05B75C-0AD2-4D49-9B45-AA2138F54A7A}" destId="{08F3600F-386D-48EA-A95C-6E22CA412DC2}" srcOrd="1" destOrd="0" presId="urn:microsoft.com/office/officeart/2005/8/layout/radial3"/>
    <dgm:cxn modelId="{847804ED-D7AD-48EE-8482-3B16B4281054}" type="presParOf" srcId="{6E05B75C-0AD2-4D49-9B45-AA2138F54A7A}" destId="{F1BBDCC6-198C-442D-B863-B1ABF63B024F}" srcOrd="2" destOrd="0" presId="urn:microsoft.com/office/officeart/2005/8/layout/radial3"/>
    <dgm:cxn modelId="{70CEB867-FE83-4DBB-A44D-5430779A4107}" type="presParOf" srcId="{6E05B75C-0AD2-4D49-9B45-AA2138F54A7A}" destId="{76B78603-736D-4810-9C3C-BF2AE0053518}" srcOrd="3" destOrd="0" presId="urn:microsoft.com/office/officeart/2005/8/layout/radial3"/>
    <dgm:cxn modelId="{E4EB5298-26AE-407F-9EFA-5F5874E1B006}" type="presParOf" srcId="{6E05B75C-0AD2-4D49-9B45-AA2138F54A7A}" destId="{8ED2332A-63EF-4AD5-A923-FF2D4D7D324A}" srcOrd="4" destOrd="0" presId="urn:microsoft.com/office/officeart/2005/8/layout/radial3"/>
    <dgm:cxn modelId="{01847806-889D-4B81-8287-C83023122D1D}" type="presParOf" srcId="{6E05B75C-0AD2-4D49-9B45-AA2138F54A7A}" destId="{23F0AC44-6ACB-4713-A982-21FF96DBD133}" srcOrd="5" destOrd="0" presId="urn:microsoft.com/office/officeart/2005/8/layout/radial3"/>
    <dgm:cxn modelId="{B22F6A98-E5D4-431D-9F81-69A46BB6D741}" type="presParOf" srcId="{6E05B75C-0AD2-4D49-9B45-AA2138F54A7A}" destId="{C3CFA704-0570-42FD-B911-C79E51188724}" srcOrd="6" destOrd="0" presId="urn:microsoft.com/office/officeart/2005/8/layout/radial3"/>
    <dgm:cxn modelId="{645388A2-62DB-449E-A058-2162C66224AC}" type="presParOf" srcId="{6E05B75C-0AD2-4D49-9B45-AA2138F54A7A}" destId="{D51ED7AE-BBC3-4938-82AC-02591652E803}" srcOrd="7" destOrd="0" presId="urn:microsoft.com/office/officeart/2005/8/layout/radial3"/>
    <dgm:cxn modelId="{0C5A2D68-EB7E-46AB-A25A-1E55607C57A0}" type="presParOf" srcId="{6E05B75C-0AD2-4D49-9B45-AA2138F54A7A}" destId="{2F6264E4-594B-4F10-9EA2-CEDA2289853D}" srcOrd="8"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88B0F-3EEB-4C93-87A2-0D441E03E03C}">
      <dsp:nvSpPr>
        <dsp:cNvPr id="0" name=""/>
        <dsp:cNvSpPr/>
      </dsp:nvSpPr>
      <dsp:spPr>
        <a:xfrm rot="5400000">
          <a:off x="-230115" y="232444"/>
          <a:ext cx="1534101" cy="10738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Ordering</a:t>
          </a:r>
        </a:p>
      </dsp:txBody>
      <dsp:txXfrm rot="-5400000">
        <a:off x="1" y="539265"/>
        <a:ext cx="1073871" cy="460230"/>
      </dsp:txXfrm>
    </dsp:sp>
    <dsp:sp modelId="{9E0AFDB1-9B55-461F-9961-EB510EF44734}">
      <dsp:nvSpPr>
        <dsp:cNvPr id="0" name=""/>
        <dsp:cNvSpPr/>
      </dsp:nvSpPr>
      <dsp:spPr>
        <a:xfrm rot="5400000">
          <a:off x="3344710" y="-2268510"/>
          <a:ext cx="997166" cy="55388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14000"/>
            </a:lnSpc>
            <a:spcBef>
              <a:spcPct val="0"/>
            </a:spcBef>
            <a:spcAft>
              <a:spcPct val="15000"/>
            </a:spcAft>
            <a:buChar char="•"/>
          </a:pPr>
          <a:r>
            <a:rPr lang="en-US" sz="2000" kern="1200" dirty="0">
              <a:solidFill>
                <a:schemeClr val="tx1"/>
              </a:solidFill>
            </a:rPr>
            <a:t>Indication for urine based on patient evaluation?</a:t>
          </a:r>
        </a:p>
      </dsp:txBody>
      <dsp:txXfrm rot="-5400000">
        <a:off x="1073871" y="51007"/>
        <a:ext cx="5490166" cy="899810"/>
      </dsp:txXfrm>
    </dsp:sp>
    <dsp:sp modelId="{03DFCB27-51EA-479B-8050-FFDDDCA163B0}">
      <dsp:nvSpPr>
        <dsp:cNvPr id="0" name=""/>
        <dsp:cNvSpPr/>
      </dsp:nvSpPr>
      <dsp:spPr>
        <a:xfrm rot="5400000">
          <a:off x="-230115" y="1571682"/>
          <a:ext cx="1534101" cy="10738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Collecting</a:t>
          </a:r>
        </a:p>
      </dsp:txBody>
      <dsp:txXfrm rot="-5400000">
        <a:off x="1" y="1878503"/>
        <a:ext cx="1073871" cy="460230"/>
      </dsp:txXfrm>
    </dsp:sp>
    <dsp:sp modelId="{23FBF535-AFB8-42EC-91E1-619BD293EBFE}">
      <dsp:nvSpPr>
        <dsp:cNvPr id="0" name=""/>
        <dsp:cNvSpPr/>
      </dsp:nvSpPr>
      <dsp:spPr>
        <a:xfrm rot="5400000">
          <a:off x="3344710" y="-929272"/>
          <a:ext cx="997166" cy="55388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14000"/>
            </a:lnSpc>
            <a:spcBef>
              <a:spcPct val="0"/>
            </a:spcBef>
            <a:spcAft>
              <a:spcPct val="15000"/>
            </a:spcAft>
            <a:buChar char="•"/>
          </a:pPr>
          <a:r>
            <a:rPr lang="en-US" sz="2000" kern="1200" dirty="0">
              <a:solidFill>
                <a:schemeClr val="tx1"/>
              </a:solidFill>
            </a:rPr>
            <a:t>Standardization of specimen collection</a:t>
          </a:r>
        </a:p>
      </dsp:txBody>
      <dsp:txXfrm rot="-5400000">
        <a:off x="1073871" y="1390245"/>
        <a:ext cx="5490166" cy="899810"/>
      </dsp:txXfrm>
    </dsp:sp>
    <dsp:sp modelId="{62B55F3A-49CC-4DD8-A8BF-832900D5497A}">
      <dsp:nvSpPr>
        <dsp:cNvPr id="0" name=""/>
        <dsp:cNvSpPr/>
      </dsp:nvSpPr>
      <dsp:spPr>
        <a:xfrm rot="5400000">
          <a:off x="-230115" y="2910920"/>
          <a:ext cx="1534101" cy="10738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Intervening</a:t>
          </a:r>
        </a:p>
      </dsp:txBody>
      <dsp:txXfrm rot="-5400000">
        <a:off x="1" y="3217741"/>
        <a:ext cx="1073871" cy="460230"/>
      </dsp:txXfrm>
    </dsp:sp>
    <dsp:sp modelId="{0B6EEA3C-E8C8-47C2-83FB-52A5DFF30BE6}">
      <dsp:nvSpPr>
        <dsp:cNvPr id="0" name=""/>
        <dsp:cNvSpPr/>
      </dsp:nvSpPr>
      <dsp:spPr>
        <a:xfrm rot="5400000">
          <a:off x="3344710" y="409965"/>
          <a:ext cx="997166" cy="55388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Treatment decision: Provide providers with guidance around test interpretation and  treatment?</a:t>
          </a:r>
          <a:endParaRPr lang="en-US" sz="2000" kern="1200" dirty="0"/>
        </a:p>
      </dsp:txBody>
      <dsp:txXfrm rot="-5400000">
        <a:off x="1073871" y="2729482"/>
        <a:ext cx="5490166" cy="899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5FD78-0A40-483C-8401-3CC54A8ADB68}">
      <dsp:nvSpPr>
        <dsp:cNvPr id="0" name=""/>
        <dsp:cNvSpPr/>
      </dsp:nvSpPr>
      <dsp:spPr>
        <a:xfrm>
          <a:off x="2933898" y="1264715"/>
          <a:ext cx="3150696" cy="3150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Harm</a:t>
          </a:r>
        </a:p>
      </dsp:txBody>
      <dsp:txXfrm>
        <a:off x="3395307" y="1726124"/>
        <a:ext cx="2227878" cy="2227878"/>
      </dsp:txXfrm>
    </dsp:sp>
    <dsp:sp modelId="{08F3600F-386D-48EA-A95C-6E22CA412DC2}">
      <dsp:nvSpPr>
        <dsp:cNvPr id="0" name=""/>
        <dsp:cNvSpPr/>
      </dsp:nvSpPr>
      <dsp:spPr>
        <a:xfrm>
          <a:off x="3593426" y="-30219"/>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Overinflated CAUTI rates</a:t>
          </a:r>
        </a:p>
      </dsp:txBody>
      <dsp:txXfrm>
        <a:off x="3861664" y="209501"/>
        <a:ext cx="1295165" cy="1157472"/>
      </dsp:txXfrm>
    </dsp:sp>
    <dsp:sp modelId="{F1BBDCC6-198C-442D-B863-B1ABF63B024F}">
      <dsp:nvSpPr>
        <dsp:cNvPr id="0" name=""/>
        <dsp:cNvSpPr/>
      </dsp:nvSpPr>
      <dsp:spPr>
        <a:xfrm>
          <a:off x="5044287" y="570746"/>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Lower CMS* reimbursement</a:t>
          </a:r>
        </a:p>
      </dsp:txBody>
      <dsp:txXfrm>
        <a:off x="5312525" y="810466"/>
        <a:ext cx="1295165" cy="1157472"/>
      </dsp:txXfrm>
    </dsp:sp>
    <dsp:sp modelId="{76B78603-736D-4810-9C3C-BF2AE0053518}">
      <dsp:nvSpPr>
        <dsp:cNvPr id="0" name=""/>
        <dsp:cNvSpPr/>
      </dsp:nvSpPr>
      <dsp:spPr>
        <a:xfrm>
          <a:off x="5645253" y="2021607"/>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Inappropriate treatment</a:t>
          </a:r>
        </a:p>
      </dsp:txBody>
      <dsp:txXfrm>
        <a:off x="5913491" y="2261327"/>
        <a:ext cx="1295165" cy="1157472"/>
      </dsp:txXfrm>
    </dsp:sp>
    <dsp:sp modelId="{8ED2332A-63EF-4AD5-A923-FF2D4D7D324A}">
      <dsp:nvSpPr>
        <dsp:cNvPr id="0" name=""/>
        <dsp:cNvSpPr/>
      </dsp:nvSpPr>
      <dsp:spPr>
        <a:xfrm>
          <a:off x="5044287" y="3472468"/>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Exposes patient to drug allergies, renal failure</a:t>
          </a:r>
        </a:p>
      </dsp:txBody>
      <dsp:txXfrm>
        <a:off x="5312525" y="3712188"/>
        <a:ext cx="1295165" cy="1157472"/>
      </dsp:txXfrm>
    </dsp:sp>
    <dsp:sp modelId="{23F0AC44-6ACB-4713-A982-21FF96DBD133}">
      <dsp:nvSpPr>
        <dsp:cNvPr id="0" name=""/>
        <dsp:cNvSpPr/>
      </dsp:nvSpPr>
      <dsp:spPr>
        <a:xfrm>
          <a:off x="3593426" y="4073435"/>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Increased cost</a:t>
          </a:r>
        </a:p>
        <a:p>
          <a:pPr marL="0" lvl="0" indent="0" algn="ctr" defTabSz="622300">
            <a:lnSpc>
              <a:spcPct val="100000"/>
            </a:lnSpc>
            <a:spcBef>
              <a:spcPct val="0"/>
            </a:spcBef>
            <a:spcAft>
              <a:spcPts val="0"/>
            </a:spcAft>
            <a:buNone/>
          </a:pPr>
          <a:r>
            <a:rPr lang="en-US" sz="1400" kern="1200" dirty="0"/>
            <a:t>of care</a:t>
          </a:r>
        </a:p>
      </dsp:txBody>
      <dsp:txXfrm>
        <a:off x="3861664" y="4313155"/>
        <a:ext cx="1295165" cy="1157472"/>
      </dsp:txXfrm>
    </dsp:sp>
    <dsp:sp modelId="{C3CFA704-0570-42FD-B911-C79E51188724}">
      <dsp:nvSpPr>
        <dsp:cNvPr id="0" name=""/>
        <dsp:cNvSpPr/>
      </dsp:nvSpPr>
      <dsp:spPr>
        <a:xfrm>
          <a:off x="2142565" y="3472468"/>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Antibiotic overuse/CDI</a:t>
          </a:r>
        </a:p>
      </dsp:txBody>
      <dsp:txXfrm>
        <a:off x="2410803" y="3712188"/>
        <a:ext cx="1295165" cy="1157472"/>
      </dsp:txXfrm>
    </dsp:sp>
    <dsp:sp modelId="{D51ED7AE-BBC3-4938-82AC-02591652E803}">
      <dsp:nvSpPr>
        <dsp:cNvPr id="0" name=""/>
        <dsp:cNvSpPr/>
      </dsp:nvSpPr>
      <dsp:spPr>
        <a:xfrm>
          <a:off x="1541598" y="2021607"/>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More resistant organisms</a:t>
          </a:r>
        </a:p>
      </dsp:txBody>
      <dsp:txXfrm>
        <a:off x="1809836" y="2261327"/>
        <a:ext cx="1295165" cy="1157472"/>
      </dsp:txXfrm>
    </dsp:sp>
    <dsp:sp modelId="{2F6264E4-594B-4F10-9EA2-CEDA2289853D}">
      <dsp:nvSpPr>
        <dsp:cNvPr id="0" name=""/>
        <dsp:cNvSpPr/>
      </dsp:nvSpPr>
      <dsp:spPr>
        <a:xfrm>
          <a:off x="2142565" y="570746"/>
          <a:ext cx="1831641" cy="16369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 diagnosis missed</a:t>
          </a:r>
        </a:p>
      </dsp:txBody>
      <dsp:txXfrm>
        <a:off x="2410803" y="810466"/>
        <a:ext cx="1295165" cy="1157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234623" cy="466434"/>
          </a:xfrm>
          <a:prstGeom prst="rect">
            <a:avLst/>
          </a:prstGeom>
        </p:spPr>
        <p:txBody>
          <a:bodyPr vert="horz" lIns="93177" tIns="46589" rIns="93177" bIns="46589" rtlCol="0"/>
          <a:lstStyle>
            <a:lvl1pPr algn="l">
              <a:defRPr sz="1200"/>
            </a:lvl1pPr>
          </a:lstStyle>
          <a:p>
            <a:r>
              <a:rPr lang="en-US" dirty="0"/>
              <a:t>AHRQ Safety Program for ICUs: CLABSI/CAUTI</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C1189AB-22D6-4979-B806-E44F1988E333}" type="datetimeFigureOut">
              <a:rPr lang="en-US" smtClean="0"/>
              <a:t>2/15/2022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1C83D6-3A07-465A-9A3C-063E9AFE0659}" type="slidenum">
              <a:rPr lang="en-US" smtClean="0"/>
              <a:t>‹#›</a:t>
            </a:fld>
            <a:endParaRPr lang="en-US"/>
          </a:p>
        </p:txBody>
      </p:sp>
    </p:spTree>
    <p:extLst>
      <p:ext uri="{BB962C8B-B14F-4D97-AF65-F5344CB8AC3E}">
        <p14:creationId xmlns:p14="http://schemas.microsoft.com/office/powerpoint/2010/main" val="419178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6D6EC4-9908-4C50-A74C-06F86320EAE8}" type="datetimeFigureOut">
              <a:rPr lang="en-US" smtClean="0"/>
              <a:t>2/15/2022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96FFA4-26A3-4FA2-BC83-06EB771EDB38}" type="slidenum">
              <a:rPr lang="en-US" smtClean="0"/>
              <a:t>‹#›</a:t>
            </a:fld>
            <a:endParaRPr lang="en-US"/>
          </a:p>
        </p:txBody>
      </p:sp>
    </p:spTree>
    <p:extLst>
      <p:ext uri="{BB962C8B-B14F-4D97-AF65-F5344CB8AC3E}">
        <p14:creationId xmlns:p14="http://schemas.microsoft.com/office/powerpoint/2010/main" val="370041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a:t>
            </a:fld>
            <a:endParaRPr lang="en-US"/>
          </a:p>
        </p:txBody>
      </p:sp>
    </p:spTree>
    <p:extLst>
      <p:ext uri="{BB962C8B-B14F-4D97-AF65-F5344CB8AC3E}">
        <p14:creationId xmlns:p14="http://schemas.microsoft.com/office/powerpoint/2010/main" val="393932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10</a:t>
            </a:fld>
            <a:endParaRPr lang="en-US"/>
          </a:p>
        </p:txBody>
      </p:sp>
    </p:spTree>
    <p:extLst>
      <p:ext uri="{BB962C8B-B14F-4D97-AF65-F5344CB8AC3E}">
        <p14:creationId xmlns:p14="http://schemas.microsoft.com/office/powerpoint/2010/main" val="1884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11</a:t>
            </a:fld>
            <a:endParaRPr lang="en-US"/>
          </a:p>
        </p:txBody>
      </p:sp>
    </p:spTree>
    <p:extLst>
      <p:ext uri="{BB962C8B-B14F-4D97-AF65-F5344CB8AC3E}">
        <p14:creationId xmlns:p14="http://schemas.microsoft.com/office/powerpoint/2010/main" val="4818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12</a:t>
            </a:fld>
            <a:endParaRPr lang="en-US"/>
          </a:p>
        </p:txBody>
      </p:sp>
    </p:spTree>
    <p:extLst>
      <p:ext uri="{BB962C8B-B14F-4D97-AF65-F5344CB8AC3E}">
        <p14:creationId xmlns:p14="http://schemas.microsoft.com/office/powerpoint/2010/main" val="354933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13</a:t>
            </a:fld>
            <a:endParaRPr lang="en-US"/>
          </a:p>
        </p:txBody>
      </p:sp>
    </p:spTree>
    <p:extLst>
      <p:ext uri="{BB962C8B-B14F-4D97-AF65-F5344CB8AC3E}">
        <p14:creationId xmlns:p14="http://schemas.microsoft.com/office/powerpoint/2010/main" val="398054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C09761-4630-4E08-BBEA-3B0EAA129E5C}"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9130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15</a:t>
            </a:fld>
            <a:endParaRPr lang="en-US"/>
          </a:p>
        </p:txBody>
      </p:sp>
    </p:spTree>
    <p:extLst>
      <p:ext uri="{BB962C8B-B14F-4D97-AF65-F5344CB8AC3E}">
        <p14:creationId xmlns:p14="http://schemas.microsoft.com/office/powerpoint/2010/main" val="282309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096FFA4-26A3-4FA2-BC83-06EB771EDB38}" type="slidenum">
              <a:rPr lang="en-US" smtClean="0"/>
              <a:t>16</a:t>
            </a:fld>
            <a:endParaRPr lang="en-US"/>
          </a:p>
        </p:txBody>
      </p:sp>
    </p:spTree>
    <p:extLst>
      <p:ext uri="{BB962C8B-B14F-4D97-AF65-F5344CB8AC3E}">
        <p14:creationId xmlns:p14="http://schemas.microsoft.com/office/powerpoint/2010/main" val="3704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17</a:t>
            </a:fld>
            <a:endParaRPr lang="en-US"/>
          </a:p>
        </p:txBody>
      </p:sp>
    </p:spTree>
    <p:extLst>
      <p:ext uri="{BB962C8B-B14F-4D97-AF65-F5344CB8AC3E}">
        <p14:creationId xmlns:p14="http://schemas.microsoft.com/office/powerpoint/2010/main" val="4211304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18</a:t>
            </a:fld>
            <a:endParaRPr lang="en-US"/>
          </a:p>
        </p:txBody>
      </p:sp>
    </p:spTree>
    <p:extLst>
      <p:ext uri="{BB962C8B-B14F-4D97-AF65-F5344CB8AC3E}">
        <p14:creationId xmlns:p14="http://schemas.microsoft.com/office/powerpoint/2010/main" val="3690383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19</a:t>
            </a:fld>
            <a:endParaRPr lang="en-US"/>
          </a:p>
        </p:txBody>
      </p:sp>
    </p:spTree>
    <p:extLst>
      <p:ext uri="{BB962C8B-B14F-4D97-AF65-F5344CB8AC3E}">
        <p14:creationId xmlns:p14="http://schemas.microsoft.com/office/powerpoint/2010/main" val="114094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1096FFA4-26A3-4FA2-BC83-06EB771EDB38}" type="slidenum">
              <a:rPr lang="en-US" smtClean="0"/>
              <a:t>2</a:t>
            </a:fld>
            <a:endParaRPr lang="en-US"/>
          </a:p>
        </p:txBody>
      </p:sp>
    </p:spTree>
    <p:extLst>
      <p:ext uri="{BB962C8B-B14F-4D97-AF65-F5344CB8AC3E}">
        <p14:creationId xmlns:p14="http://schemas.microsoft.com/office/powerpoint/2010/main" val="196810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20</a:t>
            </a:fld>
            <a:endParaRPr lang="en-US"/>
          </a:p>
        </p:txBody>
      </p:sp>
    </p:spTree>
    <p:extLst>
      <p:ext uri="{BB962C8B-B14F-4D97-AF65-F5344CB8AC3E}">
        <p14:creationId xmlns:p14="http://schemas.microsoft.com/office/powerpoint/2010/main" val="26591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21</a:t>
            </a:fld>
            <a:endParaRPr lang="en-US"/>
          </a:p>
        </p:txBody>
      </p:sp>
    </p:spTree>
    <p:extLst>
      <p:ext uri="{BB962C8B-B14F-4D97-AF65-F5344CB8AC3E}">
        <p14:creationId xmlns:p14="http://schemas.microsoft.com/office/powerpoint/2010/main" val="2283259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22</a:t>
            </a:fld>
            <a:endParaRPr lang="en-US"/>
          </a:p>
        </p:txBody>
      </p:sp>
    </p:spTree>
    <p:extLst>
      <p:ext uri="{BB962C8B-B14F-4D97-AF65-F5344CB8AC3E}">
        <p14:creationId xmlns:p14="http://schemas.microsoft.com/office/powerpoint/2010/main" val="428587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23</a:t>
            </a:fld>
            <a:endParaRPr lang="en-US"/>
          </a:p>
        </p:txBody>
      </p:sp>
    </p:spTree>
    <p:extLst>
      <p:ext uri="{BB962C8B-B14F-4D97-AF65-F5344CB8AC3E}">
        <p14:creationId xmlns:p14="http://schemas.microsoft.com/office/powerpoint/2010/main" val="3236063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24</a:t>
            </a:fld>
            <a:endParaRPr lang="en-US"/>
          </a:p>
        </p:txBody>
      </p:sp>
    </p:spTree>
    <p:extLst>
      <p:ext uri="{BB962C8B-B14F-4D97-AF65-F5344CB8AC3E}">
        <p14:creationId xmlns:p14="http://schemas.microsoft.com/office/powerpoint/2010/main" val="933309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25</a:t>
            </a:fld>
            <a:endParaRPr lang="en-US"/>
          </a:p>
        </p:txBody>
      </p:sp>
    </p:spTree>
    <p:extLst>
      <p:ext uri="{BB962C8B-B14F-4D97-AF65-F5344CB8AC3E}">
        <p14:creationId xmlns:p14="http://schemas.microsoft.com/office/powerpoint/2010/main" val="237353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3</a:t>
            </a:fld>
            <a:endParaRPr lang="en-US"/>
          </a:p>
        </p:txBody>
      </p:sp>
    </p:spTree>
    <p:extLst>
      <p:ext uri="{BB962C8B-B14F-4D97-AF65-F5344CB8AC3E}">
        <p14:creationId xmlns:p14="http://schemas.microsoft.com/office/powerpoint/2010/main" val="410682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4</a:t>
            </a:fld>
            <a:endParaRPr lang="en-US"/>
          </a:p>
        </p:txBody>
      </p:sp>
    </p:spTree>
    <p:extLst>
      <p:ext uri="{BB962C8B-B14F-4D97-AF65-F5344CB8AC3E}">
        <p14:creationId xmlns:p14="http://schemas.microsoft.com/office/powerpoint/2010/main" val="32487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5</a:t>
            </a:fld>
            <a:endParaRPr lang="en-US"/>
          </a:p>
        </p:txBody>
      </p:sp>
    </p:spTree>
    <p:extLst>
      <p:ext uri="{BB962C8B-B14F-4D97-AF65-F5344CB8AC3E}">
        <p14:creationId xmlns:p14="http://schemas.microsoft.com/office/powerpoint/2010/main" val="203021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6</a:t>
            </a:fld>
            <a:endParaRPr lang="en-US"/>
          </a:p>
        </p:txBody>
      </p:sp>
    </p:spTree>
    <p:extLst>
      <p:ext uri="{BB962C8B-B14F-4D97-AF65-F5344CB8AC3E}">
        <p14:creationId xmlns:p14="http://schemas.microsoft.com/office/powerpoint/2010/main" val="302373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7</a:t>
            </a:fld>
            <a:endParaRPr lang="en-US"/>
          </a:p>
        </p:txBody>
      </p:sp>
    </p:spTree>
    <p:extLst>
      <p:ext uri="{BB962C8B-B14F-4D97-AF65-F5344CB8AC3E}">
        <p14:creationId xmlns:p14="http://schemas.microsoft.com/office/powerpoint/2010/main" val="75428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096FFA4-26A3-4FA2-BC83-06EB771EDB38}" type="slidenum">
              <a:rPr lang="en-US" smtClean="0"/>
              <a:t>8</a:t>
            </a:fld>
            <a:endParaRPr lang="en-US"/>
          </a:p>
        </p:txBody>
      </p:sp>
    </p:spTree>
    <p:extLst>
      <p:ext uri="{BB962C8B-B14F-4D97-AF65-F5344CB8AC3E}">
        <p14:creationId xmlns:p14="http://schemas.microsoft.com/office/powerpoint/2010/main" val="101098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6FFA4-26A3-4FA2-BC83-06EB771EDB38}" type="slidenum">
              <a:rPr lang="en-US" smtClean="0"/>
              <a:t>9</a:t>
            </a:fld>
            <a:endParaRPr lang="en-US"/>
          </a:p>
        </p:txBody>
      </p:sp>
    </p:spTree>
    <p:extLst>
      <p:ext uri="{BB962C8B-B14F-4D97-AF65-F5344CB8AC3E}">
        <p14:creationId xmlns:p14="http://schemas.microsoft.com/office/powerpoint/2010/main" val="773830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76271"/>
            <a:ext cx="7772400" cy="2165685"/>
          </a:xfrm>
        </p:spPr>
        <p:txBody>
          <a:bodyPr anchor="ctr">
            <a:normAutofit/>
          </a:bodyPr>
          <a:lstStyle>
            <a:lvl1pPr algn="ctr">
              <a:lnSpc>
                <a:spcPct val="105000"/>
              </a:lnSpc>
              <a:defRPr sz="4800" b="1">
                <a:solidFill>
                  <a:schemeClr val="tx1"/>
                </a:solidFill>
                <a:latin typeface="+mj-lt"/>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1143000" y="4534726"/>
            <a:ext cx="6858000" cy="150209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custDataLst>
              <p:tags r:id="rId3"/>
            </p:custDataLst>
          </p:nvPr>
        </p:nvSpPr>
        <p:spPr>
          <a:xfrm>
            <a:off x="6995160" y="6475857"/>
            <a:ext cx="2057400" cy="365125"/>
          </a:xfrm>
          <a:prstGeom prst="rect">
            <a:avLst/>
          </a:prstGeom>
        </p:spPr>
        <p:txBody>
          <a:bodyPr/>
          <a:lstStyle>
            <a:lvl1pPr algn="r">
              <a:defRPr sz="1200">
                <a:solidFill>
                  <a:schemeClr val="tx1"/>
                </a:solidFill>
              </a:defRPr>
            </a:lvl1pPr>
          </a:lstStyle>
          <a:p>
            <a:fld id="{02C72AFD-6E50-4A64-ABA2-F8257D940BF0}" type="datetime4">
              <a:rPr lang="en-US" smtClean="0"/>
              <a:pPr/>
              <a:t>February 15, 2022</a:t>
            </a:fld>
            <a:endParaRPr lang="en-US" dirty="0"/>
          </a:p>
        </p:txBody>
      </p:sp>
      <p:sp>
        <p:nvSpPr>
          <p:cNvPr id="8" name="TextBox 7"/>
          <p:cNvSpPr txBox="1"/>
          <p:nvPr userDrawn="1">
            <p:custDataLst>
              <p:tags r:id="rId4"/>
            </p:custDataLst>
          </p:nvPr>
        </p:nvSpPr>
        <p:spPr>
          <a:xfrm>
            <a:off x="137160" y="119279"/>
            <a:ext cx="8869680" cy="1355499"/>
          </a:xfrm>
          <a:prstGeom prst="rect">
            <a:avLst/>
          </a:prstGeom>
          <a:noFill/>
        </p:spPr>
        <p:txBody>
          <a:bodyPr wrap="square" rtlCol="0">
            <a:spAutoFit/>
          </a:bodyPr>
          <a:lstStyle/>
          <a:p>
            <a:pPr algn="ctr">
              <a:lnSpc>
                <a:spcPct val="114000"/>
              </a:lnSpc>
            </a:pPr>
            <a:r>
              <a:rPr lang="en-US" sz="3600" b="1" dirty="0">
                <a:solidFill>
                  <a:schemeClr val="tx1"/>
                </a:solidFill>
                <a:latin typeface="+mj-lt"/>
              </a:rPr>
              <a:t>AHRQ Safety Program for Intensive</a:t>
            </a:r>
            <a:r>
              <a:rPr lang="en-US" sz="3600" b="1" baseline="0" dirty="0">
                <a:solidFill>
                  <a:schemeClr val="tx1"/>
                </a:solidFill>
                <a:latin typeface="+mj-lt"/>
              </a:rPr>
              <a:t> Care Units: Preventing CLABSI and CAUTI</a:t>
            </a:r>
            <a:endParaRPr lang="en-US" sz="3600" b="1" dirty="0">
              <a:solidFill>
                <a:schemeClr val="tx1"/>
              </a:solidFill>
              <a:latin typeface="+mj-lt"/>
            </a:endParaRPr>
          </a:p>
        </p:txBody>
      </p:sp>
      <p:pic>
        <p:nvPicPr>
          <p:cNvPr id="10" name="Picture 9">
            <a:extLst>
              <a:ext uri="{FF2B5EF4-FFF2-40B4-BE49-F238E27FC236}">
                <a16:creationId xmlns:a16="http://schemas.microsoft.com/office/drawing/2014/main" id="{783E2D51-C638-024C-B1A3-EBED04E0F4B2}"/>
              </a:ext>
            </a:extLst>
          </p:cNvPr>
          <p:cNvPicPr>
            <a:picLocks noChangeAspect="1"/>
          </p:cNvPicPr>
          <p:nvPr userDrawn="1"/>
        </p:nvPicPr>
        <p:blipFill>
          <a:blip r:embed="rId6"/>
          <a:stretch>
            <a:fillRect/>
          </a:stretch>
        </p:blipFill>
        <p:spPr>
          <a:xfrm>
            <a:off x="0" y="-1"/>
            <a:ext cx="9144000" cy="6858001"/>
          </a:xfrm>
          <a:prstGeom prst="rect">
            <a:avLst/>
          </a:prstGeom>
        </p:spPr>
      </p:pic>
    </p:spTree>
    <p:extLst>
      <p:ext uri="{BB962C8B-B14F-4D97-AF65-F5344CB8AC3E}">
        <p14:creationId xmlns:p14="http://schemas.microsoft.com/office/powerpoint/2010/main" val="10174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8427"/>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83441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24711"/>
            <a:ext cx="1971675" cy="5052252"/>
          </a:xfrm>
        </p:spPr>
        <p:txBody>
          <a:bodyPr vert="eaVert"/>
          <a:lstStyle>
            <a:lvl1pPr algn="ct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24711"/>
            <a:ext cx="5800725" cy="5052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75222"/>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56623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Text Placeholder 2"/>
          <p:cNvSpPr>
            <a:spLocks noGrp="1"/>
          </p:cNvSpPr>
          <p:nvPr>
            <p:ph type="body"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custDataLst>
              <p:tags r:id="rId3"/>
            </p:custDataLst>
          </p:nvPr>
        </p:nvSpPr>
        <p:spPr/>
        <p:txBody>
          <a:bodyPr/>
          <a:lstStyle/>
          <a:p>
            <a:r>
              <a:rPr lang="en-US"/>
              <a:t>AHRQ Safety Program for ICUs: CLABSI/CAUTI</a:t>
            </a:r>
            <a:endParaRPr lang="en-US" dirty="0"/>
          </a:p>
        </p:txBody>
      </p:sp>
      <p:sp>
        <p:nvSpPr>
          <p:cNvPr id="5" name="Slide Number Placeholder 4"/>
          <p:cNvSpPr>
            <a:spLocks noGrp="1"/>
          </p:cNvSpPr>
          <p:nvPr>
            <p:ph type="sldNum" sz="quarter" idx="11"/>
            <p:custDataLst>
              <p:tags r:id="rId4"/>
            </p:custDataLst>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191407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custDataLst>
              <p:tags r:id="rId3"/>
            </p:custDataLst>
          </p:nvPr>
        </p:nvSpPr>
        <p:spPr>
          <a:xfrm>
            <a:off x="-1" y="6475222"/>
            <a:ext cx="4011827" cy="365125"/>
          </a:xfrm>
        </p:spPr>
        <p:txBody>
          <a:bodyPr/>
          <a:lstStyle/>
          <a:p>
            <a:pPr>
              <a:defRPr/>
            </a:pPr>
            <a:r>
              <a:rPr lang="en-US" dirty="0"/>
              <a:t>AHRQ Safety Program for ICUs: Preventing CLABSI and CAUTI</a:t>
            </a:r>
          </a:p>
        </p:txBody>
      </p:sp>
      <p:sp>
        <p:nvSpPr>
          <p:cNvPr id="6" name="Slide Number Placeholder 5"/>
          <p:cNvSpPr>
            <a:spLocks noGrp="1"/>
          </p:cNvSpPr>
          <p:nvPr>
            <p:ph type="sldNum" sz="quarter" idx="12"/>
            <p:custDataLst>
              <p:tags r:id="rId4"/>
            </p:custDataLst>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173770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l">
              <a:defRPr sz="4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0" y="6475223"/>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51391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0" y="6475222"/>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1781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1"/>
            <a:ext cx="7886700" cy="832104"/>
          </a:xfrm>
        </p:spPr>
        <p:txBody>
          <a:bodyPr/>
          <a:lstStyle/>
          <a:p>
            <a:r>
              <a:rPr lang="en-US" dirty="0"/>
              <a:t>Click to edit Master title style</a:t>
            </a:r>
          </a:p>
        </p:txBody>
      </p:sp>
      <p:sp>
        <p:nvSpPr>
          <p:cNvPr id="3" name="Text Placeholder 2"/>
          <p:cNvSpPr>
            <a:spLocks noGrp="1"/>
          </p:cNvSpPr>
          <p:nvPr>
            <p:ph type="body" idx="1"/>
          </p:nvPr>
        </p:nvSpPr>
        <p:spPr>
          <a:xfrm>
            <a:off x="629842" y="1251395"/>
            <a:ext cx="3868340"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130170"/>
            <a:ext cx="3868340"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0" y="1251395"/>
            <a:ext cx="3887391"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130170"/>
            <a:ext cx="3887391"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0" y="6475222"/>
            <a:ext cx="3086100" cy="365125"/>
          </a:xfrm>
        </p:spPr>
        <p:txBody>
          <a:bodyPr/>
          <a:lstStyle/>
          <a:p>
            <a:r>
              <a:rPr lang="en-US"/>
              <a:t>AHRQ Safety Program for ICUs: CLABSI/CAUTI</a:t>
            </a:r>
          </a:p>
        </p:txBody>
      </p:sp>
      <p:sp>
        <p:nvSpPr>
          <p:cNvPr id="9" name="Slide Number Placeholder 8"/>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12149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4" name="Footer Placeholder 3"/>
          <p:cNvSpPr>
            <a:spLocks noGrp="1"/>
          </p:cNvSpPr>
          <p:nvPr>
            <p:ph type="ftr" sz="quarter" idx="11"/>
            <p:custDataLst>
              <p:tags r:id="rId2"/>
            </p:custDataLst>
          </p:nvPr>
        </p:nvSpPr>
        <p:spPr>
          <a:xfrm>
            <a:off x="0" y="6475223"/>
            <a:ext cx="3086100" cy="365125"/>
          </a:xfrm>
        </p:spPr>
        <p:txBody>
          <a:bodyPr/>
          <a:lstStyle/>
          <a:p>
            <a:r>
              <a:rPr lang="en-US"/>
              <a:t>AHRQ Safety Program for ICUs: CLABSI/CAUTI</a:t>
            </a:r>
          </a:p>
        </p:txBody>
      </p:sp>
      <p:sp>
        <p:nvSpPr>
          <p:cNvPr id="5" name="Slide Number Placeholder 4"/>
          <p:cNvSpPr>
            <a:spLocks noGrp="1"/>
          </p:cNvSpPr>
          <p:nvPr>
            <p:ph type="sldNum" sz="quarter" idx="12"/>
            <p:custDataLst>
              <p:tags r:id="rId3"/>
            </p:custDataLst>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51267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custDataLst>
              <p:tags r:id="rId1"/>
            </p:custDataLst>
          </p:nvPr>
        </p:nvSpPr>
        <p:spPr>
          <a:xfrm>
            <a:off x="0" y="6475223"/>
            <a:ext cx="3086100" cy="365125"/>
          </a:xfrm>
        </p:spPr>
        <p:txBody>
          <a:bodyPr/>
          <a:lstStyle/>
          <a:p>
            <a:r>
              <a:rPr lang="en-US"/>
              <a:t>AHRQ Safety Program for ICUs: CLABSI/CAUTI</a:t>
            </a:r>
          </a:p>
        </p:txBody>
      </p:sp>
      <p:sp>
        <p:nvSpPr>
          <p:cNvPr id="4" name="Slide Number Placeholder 3"/>
          <p:cNvSpPr>
            <a:spLocks noGrp="1"/>
          </p:cNvSpPr>
          <p:nvPr>
            <p:ph type="sldNum" sz="quarter" idx="12"/>
            <p:custDataLst>
              <p:tags r:id="rId2"/>
            </p:custDataLst>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26816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33203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8780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8" name="Picture 7"/>
          <p:cNvPicPr>
            <a:picLocks noChangeAspect="1"/>
          </p:cNvPicPr>
          <p:nvPr userDrawn="1"/>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custDataLst>
              <p:tags r:id="rId14"/>
            </p:custDataLst>
          </p:nvPr>
        </p:nvSpPr>
        <p:spPr>
          <a:xfrm>
            <a:off x="628650" y="9145"/>
            <a:ext cx="7886700" cy="813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628650" y="1124712"/>
            <a:ext cx="7886700" cy="5052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custDataLst>
              <p:tags r:id="rId16"/>
            </p:custDataLst>
          </p:nvPr>
        </p:nvSpPr>
        <p:spPr>
          <a:xfrm>
            <a:off x="0" y="6492875"/>
            <a:ext cx="3946616"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a:solidFill>
                  <a:schemeClr val="tx1"/>
                </a:solidFill>
              </a:defRPr>
            </a:lvl1pPr>
          </a:lstStyle>
          <a:p>
            <a:pPr>
              <a:defRPr/>
            </a:pPr>
            <a:r>
              <a:rPr lang="en-US" dirty="0"/>
              <a:t>AHRQ Safety Program for ICUs: Preventing CLABSI and CAUTI</a:t>
            </a:r>
          </a:p>
        </p:txBody>
      </p:sp>
      <p:sp>
        <p:nvSpPr>
          <p:cNvPr id="6" name="Slide Number Placeholder 5"/>
          <p:cNvSpPr>
            <a:spLocks noGrp="1"/>
          </p:cNvSpPr>
          <p:nvPr>
            <p:ph type="sldNum" sz="quarter" idx="4"/>
            <p:custDataLst>
              <p:tags r:id="rId17"/>
            </p:custDataLst>
          </p:nvPr>
        </p:nvSpPr>
        <p:spPr>
          <a:xfrm>
            <a:off x="6896862" y="6475223"/>
            <a:ext cx="2057400" cy="365125"/>
          </a:xfrm>
          <a:prstGeom prst="rect">
            <a:avLst/>
          </a:prstGeom>
        </p:spPr>
        <p:txBody>
          <a:bodyPr vert="horz" lIns="91440" tIns="45720" rIns="91440" bIns="45720" rtlCol="0" anchor="ctr"/>
          <a:lstStyle>
            <a:lvl1pPr algn="r">
              <a:defRPr sz="1200">
                <a:solidFill>
                  <a:schemeClr val="tx1"/>
                </a:solidFill>
              </a:defRPr>
            </a:lvl1p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12129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lnSpc>
          <a:spcPct val="105000"/>
        </a:lnSpc>
        <a:spcBef>
          <a:spcPct val="0"/>
        </a:spcBef>
        <a:buNone/>
        <a:defRPr sz="3600" b="1" i="0" u="none"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hrq.gov/sites/default/files/wysiwyg/professionals/quality-patient-safety/hais/cauti-tools/impl-guide/implementation-guide-appendix-l.pdf" TargetMode="External"/><Relationship Id="rId3" Type="http://schemas.openxmlformats.org/officeDocument/2006/relationships/tags" Target="../tags/tag60.xml"/><Relationship Id="rId7" Type="http://schemas.openxmlformats.org/officeDocument/2006/relationships/notesSlide" Target="../notesSlides/notesSlide1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11" Type="http://schemas.openxmlformats.org/officeDocument/2006/relationships/image" Target="../media/image4.png"/><Relationship Id="rId5" Type="http://schemas.openxmlformats.org/officeDocument/2006/relationships/tags" Target="../tags/tag62.xml"/><Relationship Id="rId10" Type="http://schemas.openxmlformats.org/officeDocument/2006/relationships/hyperlink" Target="http://macoalition.org/Initiatives/infections/uti_2013/tools/ED_Detailing%20Sheet.pdf" TargetMode="External"/><Relationship Id="rId4" Type="http://schemas.openxmlformats.org/officeDocument/2006/relationships/tags" Target="../tags/tag61.xml"/><Relationship Id="rId9"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5.xml"/><Relationship Id="rId7" Type="http://schemas.openxmlformats.org/officeDocument/2006/relationships/image" Target="../media/image5.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69.xml"/><Relationship Id="rId7" Type="http://schemas.openxmlformats.org/officeDocument/2006/relationships/diagramData" Target="../diagrams/data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8.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70.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slideLayout" Target="../slideLayouts/slideLayout2.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notesSlide" Target="../notesSlides/notesSlide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20.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21.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3.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4.xml.rels><?xml version="1.0" encoding="UTF-8" standalone="yes"?>
<Relationships xmlns="http://schemas.openxmlformats.org/package/2006/relationships"><Relationship Id="rId8" Type="http://schemas.openxmlformats.org/officeDocument/2006/relationships/hyperlink" Target="https://www.ahrq.gov/hai/cauti-tools/archived-webinars/urine-culture-practices-icu-video.html" TargetMode="External"/><Relationship Id="rId3" Type="http://schemas.openxmlformats.org/officeDocument/2006/relationships/tags" Target="../tags/tag105.xml"/><Relationship Id="rId7" Type="http://schemas.openxmlformats.org/officeDocument/2006/relationships/notesSlide" Target="../notesSlides/notesSlide2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5.xml.rels><?xml version="1.0" encoding="UTF-8" standalone="yes"?>
<Relationships xmlns="http://schemas.openxmlformats.org/package/2006/relationships"><Relationship Id="rId8" Type="http://schemas.openxmlformats.org/officeDocument/2006/relationships/hyperlink" Target="http://macoalition.org/Initiatives/infections/uti_2013/tools/ED_Detailing%20Sheet.pdf" TargetMode="External"/><Relationship Id="rId3" Type="http://schemas.openxmlformats.org/officeDocument/2006/relationships/tags" Target="../tags/tag110.xml"/><Relationship Id="rId7" Type="http://schemas.openxmlformats.org/officeDocument/2006/relationships/notesSlide" Target="../notesSlides/notesSlide2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11" Type="http://schemas.openxmlformats.org/officeDocument/2006/relationships/hyperlink" Target="https://www.cdc.gov/nhsn/pdfs/pscmanual/pcsmanual_current.pdf" TargetMode="External"/><Relationship Id="rId5" Type="http://schemas.openxmlformats.org/officeDocument/2006/relationships/tags" Target="../tags/tag112.xml"/><Relationship Id="rId10" Type="http://schemas.openxmlformats.org/officeDocument/2006/relationships/hyperlink" Target="https://apic.org/wp-content/uploads/2019/02/APIC_CAUTI_IG_FIN_REVD0815.pdf%20Accessed%20November%206" TargetMode="External"/><Relationship Id="rId4" Type="http://schemas.openxmlformats.org/officeDocument/2006/relationships/tags" Target="../tags/tag111.xml"/><Relationship Id="rId9" Type="http://schemas.openxmlformats.org/officeDocument/2006/relationships/hyperlink" Target="http://www.ahrq.gov/professionals/quality-patient-safety/hais/cauti-tools/impl-guide/implementation-guide-appendix-l.html.%20Accessed%20November%206"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33.xml"/><Relationship Id="rId7" Type="http://schemas.openxmlformats.org/officeDocument/2006/relationships/notesSlide" Target="../notesSlides/notesSlide3.xml"/><Relationship Id="rId12" Type="http://schemas.microsoft.com/office/2007/relationships/diagramDrawing" Target="../diagrams/drawing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35.xml"/><Relationship Id="rId10" Type="http://schemas.openxmlformats.org/officeDocument/2006/relationships/diagramQuickStyle" Target="../diagrams/quickStyle1.xml"/><Relationship Id="rId4" Type="http://schemas.openxmlformats.org/officeDocument/2006/relationships/tags" Target="../tags/tag34.xml"/><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8.xml"/><Relationship Id="rId7"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5.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2369041"/>
            <a:ext cx="7772400" cy="2165685"/>
          </a:xfrm>
        </p:spPr>
        <p:txBody>
          <a:bodyPr>
            <a:normAutofit/>
          </a:bodyPr>
          <a:lstStyle/>
          <a:p>
            <a:r>
              <a:rPr lang="en-US" sz="4400" dirty="0"/>
              <a:t>Urine Culturing Stewardship in the ICU Setting</a:t>
            </a:r>
          </a:p>
        </p:txBody>
      </p:sp>
      <p:sp>
        <p:nvSpPr>
          <p:cNvPr id="7" name="TextBox 6">
            <a:extLst>
              <a:ext uri="{FF2B5EF4-FFF2-40B4-BE49-F238E27FC236}">
                <a16:creationId xmlns:a16="http://schemas.microsoft.com/office/drawing/2014/main" id="{E40A02A5-8AFF-4916-8127-6F6CE63BA006}"/>
              </a:ext>
            </a:extLst>
          </p:cNvPr>
          <p:cNvSpPr txBox="1"/>
          <p:nvPr>
            <p:custDataLst>
              <p:tags r:id="rId3"/>
            </p:custDataLst>
          </p:nvPr>
        </p:nvSpPr>
        <p:spPr>
          <a:xfrm>
            <a:off x="1725770" y="-130962"/>
            <a:ext cx="7611414" cy="1046761"/>
          </a:xfrm>
          <a:prstGeom prst="rect">
            <a:avLst/>
          </a:prstGeom>
          <a:noFill/>
        </p:spPr>
        <p:txBody>
          <a:bodyPr wrap="square" rtlCol="0">
            <a:spAutoFit/>
          </a:bodyPr>
          <a:lstStyle/>
          <a:p>
            <a:pPr>
              <a:lnSpc>
                <a:spcPct val="114000"/>
              </a:lnSpc>
            </a:pPr>
            <a:r>
              <a:rPr lang="en-US" sz="2800" b="1" dirty="0">
                <a:solidFill>
                  <a:schemeClr val="tx1"/>
                </a:solidFill>
              </a:rPr>
              <a:t>AHRQ Safety Program for Intensive</a:t>
            </a:r>
            <a:r>
              <a:rPr lang="en-US" sz="2800" b="1" baseline="0" dirty="0">
                <a:solidFill>
                  <a:schemeClr val="tx1"/>
                </a:solidFill>
              </a:rPr>
              <a:t> Care Units: Preventing CLABSI and CAUTI</a:t>
            </a:r>
            <a:endParaRPr lang="en-US" sz="2800" b="1" dirty="0">
              <a:solidFill>
                <a:schemeClr val="tx1"/>
              </a:solidFill>
            </a:endParaRPr>
          </a:p>
        </p:txBody>
      </p:sp>
      <p:sp>
        <p:nvSpPr>
          <p:cNvPr id="4" name="TextBox 1">
            <a:extLst>
              <a:ext uri="{FF2B5EF4-FFF2-40B4-BE49-F238E27FC236}">
                <a16:creationId xmlns:a16="http://schemas.microsoft.com/office/drawing/2014/main" id="{724A5CAD-0F00-48B9-9D9A-43981D1F3687}"/>
              </a:ext>
            </a:extLst>
          </p:cNvPr>
          <p:cNvSpPr txBox="1"/>
          <p:nvPr/>
        </p:nvSpPr>
        <p:spPr>
          <a:xfrm>
            <a:off x="6549912" y="6362653"/>
            <a:ext cx="26196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p>
        </p:txBody>
      </p:sp>
    </p:spTree>
    <p:custDataLst>
      <p:tags r:id="rId1"/>
    </p:custDataLst>
    <p:extLst>
      <p:ext uri="{BB962C8B-B14F-4D97-AF65-F5344CB8AC3E}">
        <p14:creationId xmlns:p14="http://schemas.microsoft.com/office/powerpoint/2010/main" val="15074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The Educational Campaign</a:t>
            </a:r>
            <a:r>
              <a:rPr lang="en-US" baseline="30000" dirty="0"/>
              <a:t>4-5,14,17-18</a:t>
            </a:r>
          </a:p>
        </p:txBody>
      </p:sp>
      <p:sp>
        <p:nvSpPr>
          <p:cNvPr id="3" name="Content Placeholder 2"/>
          <p:cNvSpPr>
            <a:spLocks noGrp="1"/>
          </p:cNvSpPr>
          <p:nvPr>
            <p:ph idx="1"/>
            <p:custDataLst>
              <p:tags r:id="rId3"/>
            </p:custDataLst>
          </p:nvPr>
        </p:nvSpPr>
        <p:spPr>
          <a:xfrm>
            <a:off x="184833" y="1839525"/>
            <a:ext cx="3268297" cy="4172343"/>
          </a:xfrm>
        </p:spPr>
        <p:txBody>
          <a:bodyPr>
            <a:noAutofit/>
          </a:bodyPr>
          <a:lstStyle/>
          <a:p>
            <a:pPr>
              <a:spcBef>
                <a:spcPts val="1800"/>
              </a:spcBef>
            </a:pPr>
            <a:r>
              <a:rPr lang="en-US" sz="2400" dirty="0"/>
              <a:t>Educate physicians </a:t>
            </a:r>
          </a:p>
          <a:p>
            <a:pPr>
              <a:spcBef>
                <a:spcPts val="1800"/>
              </a:spcBef>
            </a:pPr>
            <a:r>
              <a:rPr lang="en-US" sz="2400" dirty="0"/>
              <a:t>Educate nurses</a:t>
            </a:r>
          </a:p>
          <a:p>
            <a:pPr>
              <a:spcBef>
                <a:spcPts val="1800"/>
              </a:spcBef>
            </a:pPr>
            <a:r>
              <a:rPr lang="en-US" sz="2400" dirty="0"/>
              <a:t>Create </a:t>
            </a:r>
            <a:r>
              <a:rPr lang="en-US" sz="2400" dirty="0" err="1"/>
              <a:t>unitwide</a:t>
            </a:r>
            <a:r>
              <a:rPr lang="en-US" sz="2400" dirty="0"/>
              <a:t> tools</a:t>
            </a:r>
          </a:p>
          <a:p>
            <a:pPr>
              <a:spcBef>
                <a:spcPts val="1800"/>
              </a:spcBef>
            </a:pPr>
            <a:r>
              <a:rPr lang="en-US" sz="2400" dirty="0"/>
              <a:t>Target new staff</a:t>
            </a:r>
          </a:p>
          <a:p>
            <a:pPr>
              <a:spcBef>
                <a:spcPts val="1800"/>
              </a:spcBef>
            </a:pPr>
            <a:r>
              <a:rPr lang="en-US" sz="2400" dirty="0"/>
              <a:t>Create periodic reminders</a:t>
            </a:r>
          </a:p>
        </p:txBody>
      </p:sp>
      <p:grpSp>
        <p:nvGrpSpPr>
          <p:cNvPr id="7" name="Group 6" descr="Do Not Test, Do Not Treat Asymptomatic Bacteriuria. http://macoalition.org/Initiatives/infections/uti_2013/tools/ED_Detailing Sheet.pdf&#10;&#10;Stop catheter-associated urinary tract infections (CAUTI) in critically ill patients https://www.ahrq.gov/sites/default/files/wysiwyg/professionals/quality-patient-safety/hais/cauti-tools/impl-guide/implementation-guide-appendix-l.pdf">
            <a:extLst>
              <a:ext uri="{FF2B5EF4-FFF2-40B4-BE49-F238E27FC236}">
                <a16:creationId xmlns:a16="http://schemas.microsoft.com/office/drawing/2014/main" id="{045039F9-9966-4D34-ABF5-291B53FA6188}"/>
              </a:ext>
            </a:extLst>
          </p:cNvPr>
          <p:cNvGrpSpPr/>
          <p:nvPr/>
        </p:nvGrpSpPr>
        <p:grpSpPr>
          <a:xfrm>
            <a:off x="3370735" y="1252448"/>
            <a:ext cx="5498407" cy="4503820"/>
            <a:chOff x="3370735" y="1252448"/>
            <a:chExt cx="5498407" cy="4503820"/>
          </a:xfrm>
        </p:grpSpPr>
        <p:pic>
          <p:nvPicPr>
            <p:cNvPr id="8" name="Content Placeholder 10" descr="Stop catheter-associated urinary tract infections (CAUTI) in critically ill patients https://www.ahrq.gov/sites/default/files/wysiwyg/professionals/quality-patient-safety/hais/cauti-tools/impl-guide/implementation-guide-appendix-l.pdf">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60000">
              <a:off x="5646859" y="1518483"/>
              <a:ext cx="3222283" cy="4172343"/>
            </a:xfrm>
            <a:prstGeom prst="rect">
              <a:avLst/>
            </a:prstGeom>
            <a:ln>
              <a:solidFill>
                <a:schemeClr val="bg1">
                  <a:lumMod val="50000"/>
                </a:schemeClr>
              </a:solidFill>
            </a:ln>
          </p:spPr>
        </p:pic>
        <p:pic>
          <p:nvPicPr>
            <p:cNvPr id="6" name="Picture 5" descr="Do Not Test, Do Not Treat Asymptomatic Bacteriuria. http://macoalition.org/Initiatives/infections/uti_2013/tools/ED_Detailing Sheet.pdf">
              <a:hlinkClick r:id="rId10"/>
            </p:cNvPr>
            <p:cNvPicPr>
              <a:picLocks noChangeAspect="1"/>
            </p:cNvPicPr>
            <p:nvPr/>
          </p:nvPicPr>
          <p:blipFill>
            <a:blip r:embed="rId11"/>
            <a:stretch>
              <a:fillRect/>
            </a:stretch>
          </p:blipFill>
          <p:spPr>
            <a:xfrm rot="-240000">
              <a:off x="3370735" y="1252448"/>
              <a:ext cx="3230227" cy="4503820"/>
            </a:xfrm>
            <a:prstGeom prst="rect">
              <a:avLst/>
            </a:prstGeom>
            <a:ln>
              <a:solidFill>
                <a:schemeClr val="tx2"/>
              </a:solidFill>
            </a:ln>
          </p:spPr>
        </p:pic>
      </p:grpSp>
      <p:sp>
        <p:nvSpPr>
          <p:cNvPr id="4" name="TextBox 3"/>
          <p:cNvSpPr txBox="1"/>
          <p:nvPr/>
        </p:nvSpPr>
        <p:spPr>
          <a:xfrm>
            <a:off x="3421184" y="5849680"/>
            <a:ext cx="3536529" cy="600164"/>
          </a:xfrm>
          <a:prstGeom prst="rect">
            <a:avLst/>
          </a:prstGeom>
          <a:noFill/>
        </p:spPr>
        <p:txBody>
          <a:bodyPr wrap="square" rtlCol="0">
            <a:spAutoFit/>
          </a:bodyPr>
          <a:lstStyle/>
          <a:p>
            <a:r>
              <a:rPr lang="en-US" sz="1100" dirty="0">
                <a:solidFill>
                  <a:schemeClr val="bg2">
                    <a:lumMod val="50000"/>
                  </a:schemeClr>
                </a:solidFill>
              </a:rPr>
              <a:t>Massachusetts Infection Prevention Partnership. Treating asymptomatic bacteriuria: all harm, no benefit. 2013. Used with permission. </a:t>
            </a:r>
          </a:p>
        </p:txBody>
      </p:sp>
      <p:sp>
        <p:nvSpPr>
          <p:cNvPr id="10"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57988" y="6547141"/>
            <a:ext cx="2196274"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10</a:t>
            </a:fld>
            <a:endParaRPr lang="en-US" dirty="0"/>
          </a:p>
        </p:txBody>
      </p:sp>
    </p:spTree>
    <p:custDataLst>
      <p:tags r:id="rId1"/>
    </p:custDataLst>
    <p:extLst>
      <p:ext uri="{BB962C8B-B14F-4D97-AF65-F5344CB8AC3E}">
        <p14:creationId xmlns:p14="http://schemas.microsoft.com/office/powerpoint/2010/main" val="257611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CCD0-F13B-4D3D-AB82-57483C5E5825}"/>
              </a:ext>
            </a:extLst>
          </p:cNvPr>
          <p:cNvSpPr>
            <a:spLocks noGrp="1"/>
          </p:cNvSpPr>
          <p:nvPr>
            <p:ph type="title"/>
          </p:nvPr>
        </p:nvSpPr>
        <p:spPr>
          <a:xfrm>
            <a:off x="659130" y="0"/>
            <a:ext cx="7886700" cy="784324"/>
          </a:xfrm>
        </p:spPr>
        <p:txBody>
          <a:bodyPr>
            <a:normAutofit fontScale="90000"/>
          </a:bodyPr>
          <a:lstStyle/>
          <a:p>
            <a:r>
              <a:rPr lang="en-US" dirty="0"/>
              <a:t>Technical &amp; Socio-Adaptive Strategies for Diagnostic Stewardship</a:t>
            </a:r>
            <a:r>
              <a:rPr lang="en-US" baseline="30000" dirty="0"/>
              <a:t>4,14-16</a:t>
            </a:r>
            <a:endParaRPr lang="en-US" dirty="0"/>
          </a:p>
        </p:txBody>
      </p:sp>
      <p:graphicFrame>
        <p:nvGraphicFramePr>
          <p:cNvPr id="6" name="Table 6">
            <a:extLst>
              <a:ext uri="{FF2B5EF4-FFF2-40B4-BE49-F238E27FC236}">
                <a16:creationId xmlns:a16="http://schemas.microsoft.com/office/drawing/2014/main" id="{719353E8-7E12-4C1E-9162-AC21D9837FFE}"/>
              </a:ext>
            </a:extLst>
          </p:cNvPr>
          <p:cNvGraphicFramePr>
            <a:graphicFrameLocks noGrp="1"/>
          </p:cNvGraphicFramePr>
          <p:nvPr>
            <p:ph idx="1"/>
            <p:extLst>
              <p:ext uri="{D42A27DB-BD31-4B8C-83A1-F6EECF244321}">
                <p14:modId xmlns:p14="http://schemas.microsoft.com/office/powerpoint/2010/main" val="3445228541"/>
              </p:ext>
            </p:extLst>
          </p:nvPr>
        </p:nvGraphicFramePr>
        <p:xfrm>
          <a:off x="189738" y="862810"/>
          <a:ext cx="8764524" cy="5486400"/>
        </p:xfrm>
        <a:graphic>
          <a:graphicData uri="http://schemas.openxmlformats.org/drawingml/2006/table">
            <a:tbl>
              <a:tblPr firstRow="1" bandRow="1">
                <a:tableStyleId>{5C22544A-7EE6-4342-B048-85BDC9FD1C3A}</a:tableStyleId>
              </a:tblPr>
              <a:tblGrid>
                <a:gridCol w="4382262">
                  <a:extLst>
                    <a:ext uri="{9D8B030D-6E8A-4147-A177-3AD203B41FA5}">
                      <a16:colId xmlns:a16="http://schemas.microsoft.com/office/drawing/2014/main" val="302763933"/>
                    </a:ext>
                  </a:extLst>
                </a:gridCol>
                <a:gridCol w="4382262">
                  <a:extLst>
                    <a:ext uri="{9D8B030D-6E8A-4147-A177-3AD203B41FA5}">
                      <a16:colId xmlns:a16="http://schemas.microsoft.com/office/drawing/2014/main" val="2723543324"/>
                    </a:ext>
                  </a:extLst>
                </a:gridCol>
              </a:tblGrid>
              <a:tr h="370840">
                <a:tc>
                  <a:txBody>
                    <a:bodyPr/>
                    <a:lstStyle/>
                    <a:p>
                      <a:r>
                        <a:rPr lang="en-US" dirty="0">
                          <a:solidFill>
                            <a:schemeClr val="tx1"/>
                          </a:solidFill>
                        </a:rPr>
                        <a:t>Intervention Type</a:t>
                      </a:r>
                    </a:p>
                  </a:txBody>
                  <a:tcPr/>
                </a:tc>
                <a:tc>
                  <a:txBody>
                    <a:bodyPr/>
                    <a:lstStyle/>
                    <a:p>
                      <a:r>
                        <a:rPr lang="en-US" dirty="0">
                          <a:solidFill>
                            <a:schemeClr val="tx1"/>
                          </a:solidFill>
                        </a:rPr>
                        <a:t>Diagnostic Stewardship Interventions for Urine Culturing</a:t>
                      </a:r>
                    </a:p>
                  </a:txBody>
                  <a:tcPr/>
                </a:tc>
                <a:extLst>
                  <a:ext uri="{0D108BD9-81ED-4DB2-BD59-A6C34878D82A}">
                    <a16:rowId xmlns:a16="http://schemas.microsoft.com/office/drawing/2014/main" val="811440340"/>
                  </a:ext>
                </a:extLst>
              </a:tr>
              <a:tr h="370840">
                <a:tc>
                  <a:txBody>
                    <a:bodyPr/>
                    <a:lstStyle/>
                    <a:p>
                      <a:r>
                        <a:rPr lang="en-US" sz="1600" dirty="0"/>
                        <a:t>Treatment guidelines coupled with provider education</a:t>
                      </a:r>
                    </a:p>
                  </a:txBody>
                  <a:tcPr/>
                </a:tc>
                <a:tc>
                  <a:txBody>
                    <a:bodyPr/>
                    <a:lstStyle/>
                    <a:p>
                      <a:pPr marL="285750" indent="-285750">
                        <a:buFont typeface="Arial" panose="020B0604020202020204" pitchFamily="34" charset="0"/>
                        <a:buChar char="•"/>
                      </a:pPr>
                      <a:r>
                        <a:rPr lang="en-US" sz="1600" dirty="0"/>
                        <a:t>Develop institution-specific guidelines based on evidence for correct urine</a:t>
                      </a:r>
                      <a:r>
                        <a:rPr lang="en-US" sz="1600" baseline="0" dirty="0"/>
                        <a:t> culturing</a:t>
                      </a:r>
                      <a:r>
                        <a:rPr lang="en-US" sz="1600" dirty="0"/>
                        <a:t> technique and treatment of CAUTIs</a:t>
                      </a:r>
                    </a:p>
                    <a:p>
                      <a:pPr marL="285750" indent="-285750">
                        <a:buFont typeface="Arial" panose="020B0604020202020204" pitchFamily="34" charset="0"/>
                        <a:buChar char="•"/>
                      </a:pPr>
                      <a:r>
                        <a:rPr lang="en-US" sz="1600" dirty="0"/>
                        <a:t>Provide education to providers &amp; nurses</a:t>
                      </a:r>
                    </a:p>
                    <a:p>
                      <a:pPr marL="285750" indent="-285750">
                        <a:buFont typeface="Arial" panose="020B0604020202020204" pitchFamily="34" charset="0"/>
                        <a:buChar char="•"/>
                      </a:pPr>
                      <a:r>
                        <a:rPr lang="en-US" sz="1600" dirty="0"/>
                        <a:t>Actively review urine culture orders and peer feedback</a:t>
                      </a:r>
                    </a:p>
                  </a:txBody>
                  <a:tcPr/>
                </a:tc>
                <a:extLst>
                  <a:ext uri="{0D108BD9-81ED-4DB2-BD59-A6C34878D82A}">
                    <a16:rowId xmlns:a16="http://schemas.microsoft.com/office/drawing/2014/main" val="2157385916"/>
                  </a:ext>
                </a:extLst>
              </a:tr>
              <a:tr h="0">
                <a:tc>
                  <a:txBody>
                    <a:bodyPr/>
                    <a:lstStyle/>
                    <a:p>
                      <a:r>
                        <a:rPr lang="en-US" sz="1600" b="1" dirty="0"/>
                        <a:t>Require clinical indication when placing order</a:t>
                      </a:r>
                    </a:p>
                  </a:txBody>
                  <a:tcPr/>
                </a:tc>
                <a:tc>
                  <a:txBody>
                    <a:bodyPr/>
                    <a:lstStyle/>
                    <a:p>
                      <a:pPr marL="285750" indent="-285750">
                        <a:buFont typeface="Arial" panose="020B0604020202020204" pitchFamily="34" charset="0"/>
                        <a:buChar char="•"/>
                      </a:pPr>
                      <a:r>
                        <a:rPr lang="en-US" sz="1600" b="1" dirty="0"/>
                        <a:t>Build hard stops in EHR that require entering indications before ordering culture</a:t>
                      </a:r>
                    </a:p>
                  </a:txBody>
                  <a:tcPr/>
                </a:tc>
                <a:extLst>
                  <a:ext uri="{0D108BD9-81ED-4DB2-BD59-A6C34878D82A}">
                    <a16:rowId xmlns:a16="http://schemas.microsoft.com/office/drawing/2014/main" val="3647631939"/>
                  </a:ext>
                </a:extLst>
              </a:tr>
              <a:tr h="370840">
                <a:tc>
                  <a:txBody>
                    <a:bodyPr/>
                    <a:lstStyle/>
                    <a:p>
                      <a:r>
                        <a:rPr lang="en-US" sz="1600" dirty="0"/>
                        <a:t>Correct specimen collection technique</a:t>
                      </a:r>
                    </a:p>
                  </a:txBody>
                  <a:tcPr/>
                </a:tc>
                <a:tc>
                  <a:txBody>
                    <a:bodyPr/>
                    <a:lstStyle/>
                    <a:p>
                      <a:pPr marL="285750" indent="-285750">
                        <a:buFont typeface="Arial" panose="020B0604020202020204" pitchFamily="34" charset="0"/>
                        <a:buChar char="•"/>
                      </a:pPr>
                      <a:r>
                        <a:rPr lang="en-US" sz="1600" dirty="0"/>
                        <a:t>Nurse training on correct technique</a:t>
                      </a:r>
                    </a:p>
                    <a:p>
                      <a:pPr marL="285750" indent="-285750">
                        <a:buFont typeface="Arial" panose="020B0604020202020204" pitchFamily="34" charset="0"/>
                        <a:buChar char="•"/>
                      </a:pPr>
                      <a:r>
                        <a:rPr lang="en-US" sz="1600" dirty="0"/>
                        <a:t>Urine</a:t>
                      </a:r>
                      <a:r>
                        <a:rPr lang="en-US" sz="1600" baseline="0" dirty="0"/>
                        <a:t> culture</a:t>
                      </a:r>
                      <a:r>
                        <a:rPr lang="en-US" sz="1600" dirty="0"/>
                        <a:t> specimens with preservative</a:t>
                      </a:r>
                    </a:p>
                  </a:txBody>
                  <a:tcPr/>
                </a:tc>
                <a:extLst>
                  <a:ext uri="{0D108BD9-81ED-4DB2-BD59-A6C34878D82A}">
                    <a16:rowId xmlns:a16="http://schemas.microsoft.com/office/drawing/2014/main" val="204776165"/>
                  </a:ext>
                </a:extLst>
              </a:tr>
              <a:tr h="370840">
                <a:tc>
                  <a:txBody>
                    <a:bodyPr/>
                    <a:lstStyle/>
                    <a:p>
                      <a:r>
                        <a:rPr lang="en-US" sz="1600" dirty="0"/>
                        <a:t>Provide providers with guidance around test interpretation</a:t>
                      </a:r>
                    </a:p>
                  </a:txBody>
                  <a:tcPr/>
                </a:tc>
                <a:tc>
                  <a:txBody>
                    <a:bodyPr/>
                    <a:lstStyle/>
                    <a:p>
                      <a:pPr marL="285750" indent="-285750">
                        <a:buFont typeface="Arial" panose="020B0604020202020204" pitchFamily="34" charset="0"/>
                        <a:buChar char="•"/>
                      </a:pPr>
                      <a:r>
                        <a:rPr lang="en-US" sz="1600" dirty="0"/>
                        <a:t>EHR comment that with positive culture advise providers about management of ASB</a:t>
                      </a:r>
                    </a:p>
                  </a:txBody>
                  <a:tcPr/>
                </a:tc>
                <a:extLst>
                  <a:ext uri="{0D108BD9-81ED-4DB2-BD59-A6C34878D82A}">
                    <a16:rowId xmlns:a16="http://schemas.microsoft.com/office/drawing/2014/main" val="3787721044"/>
                  </a:ext>
                </a:extLst>
              </a:tr>
              <a:tr h="370840">
                <a:tc>
                  <a:txBody>
                    <a:bodyPr/>
                    <a:lstStyle/>
                    <a:p>
                      <a:r>
                        <a:rPr lang="en-US" sz="1600" dirty="0"/>
                        <a:t>Restrict reporting of urine</a:t>
                      </a:r>
                      <a:r>
                        <a:rPr lang="en-US" sz="1600" baseline="0" dirty="0"/>
                        <a:t> culture</a:t>
                      </a:r>
                      <a:r>
                        <a:rPr lang="en-US" sz="1600" dirty="0"/>
                        <a:t> results</a:t>
                      </a:r>
                    </a:p>
                  </a:txBody>
                  <a:tcPr/>
                </a:tc>
                <a:tc>
                  <a:txBody>
                    <a:bodyPr/>
                    <a:lstStyle/>
                    <a:p>
                      <a:pPr marL="285750" indent="-285750">
                        <a:buFont typeface="Arial" panose="020B0604020202020204" pitchFamily="34" charset="0"/>
                        <a:buChar char="•"/>
                      </a:pPr>
                      <a:r>
                        <a:rPr lang="en-US" sz="1600" dirty="0"/>
                        <a:t>Report urine</a:t>
                      </a:r>
                      <a:r>
                        <a:rPr lang="en-US" sz="1600" baseline="0" dirty="0"/>
                        <a:t> culture</a:t>
                      </a:r>
                      <a:r>
                        <a:rPr lang="en-US" sz="1600" dirty="0"/>
                        <a:t> as mixed if &gt; 3 organisms with no further information</a:t>
                      </a:r>
                    </a:p>
                    <a:p>
                      <a:pPr marL="285750" indent="-285750">
                        <a:buFont typeface="Arial" panose="020B0604020202020204" pitchFamily="34" charset="0"/>
                        <a:buChar char="•"/>
                      </a:pPr>
                      <a:r>
                        <a:rPr lang="en-US" sz="1600" dirty="0"/>
                        <a:t>Release details of urine culture results only upon request</a:t>
                      </a:r>
                    </a:p>
                    <a:p>
                      <a:pPr marL="285750" indent="-285750">
                        <a:buFont typeface="Arial" panose="020B0604020202020204" pitchFamily="34" charset="0"/>
                        <a:buChar char="•"/>
                      </a:pPr>
                      <a:r>
                        <a:rPr lang="en-US" sz="1600" dirty="0"/>
                        <a:t>Selectively suppress antimicrobial results or use cascade reporting</a:t>
                      </a:r>
                    </a:p>
                  </a:txBody>
                  <a:tcPr/>
                </a:tc>
                <a:extLst>
                  <a:ext uri="{0D108BD9-81ED-4DB2-BD59-A6C34878D82A}">
                    <a16:rowId xmlns:a16="http://schemas.microsoft.com/office/drawing/2014/main" val="2796808474"/>
                  </a:ext>
                </a:extLst>
              </a:tr>
            </a:tbl>
          </a:graphicData>
        </a:graphic>
      </p:graphicFrame>
      <p:sp>
        <p:nvSpPr>
          <p:cNvPr id="10" name="TextBox 9">
            <a:extLst>
              <a:ext uri="{FF2B5EF4-FFF2-40B4-BE49-F238E27FC236}">
                <a16:creationId xmlns:a16="http://schemas.microsoft.com/office/drawing/2014/main" id="{5E1D3C51-EB2A-424F-8D2A-737F585A6DA6}"/>
              </a:ext>
            </a:extLst>
          </p:cNvPr>
          <p:cNvSpPr txBox="1"/>
          <p:nvPr/>
        </p:nvSpPr>
        <p:spPr>
          <a:xfrm>
            <a:off x="97271" y="6291159"/>
            <a:ext cx="7372041" cy="338554"/>
          </a:xfrm>
          <a:prstGeom prst="rect">
            <a:avLst/>
          </a:prstGeom>
          <a:noFill/>
        </p:spPr>
        <p:txBody>
          <a:bodyPr wrap="square" rtlCol="0">
            <a:spAutoFit/>
          </a:bodyPr>
          <a:lstStyle/>
          <a:p>
            <a:r>
              <a:rPr lang="en-US" sz="800" dirty="0"/>
              <a:t>Adapted from </a:t>
            </a:r>
            <a:r>
              <a:rPr lang="en-US" sz="800" dirty="0" err="1"/>
              <a:t>Claeys</a:t>
            </a:r>
            <a:r>
              <a:rPr lang="en-US" sz="800" dirty="0"/>
              <a:t> KC, Blanco N, Morgan DJ, et al. Advances and challenges in the diagnosis and treatment of urinary tract infections: the need for diagnostic stewardship. </a:t>
            </a:r>
            <a:r>
              <a:rPr lang="en-US" sz="800" dirty="0" err="1"/>
              <a:t>Curr</a:t>
            </a:r>
            <a:r>
              <a:rPr lang="en-US" sz="800" dirty="0"/>
              <a:t> Infect Dis Rep. 2019;21(4):11.</a:t>
            </a:r>
          </a:p>
        </p:txBody>
      </p:sp>
      <p:sp>
        <p:nvSpPr>
          <p:cNvPr id="4" name="Footer Placeholder 3">
            <a:extLst>
              <a:ext uri="{FF2B5EF4-FFF2-40B4-BE49-F238E27FC236}">
                <a16:creationId xmlns:a16="http://schemas.microsoft.com/office/drawing/2014/main" id="{2286D403-81F5-4FFE-84C1-10E33D63CD96}"/>
              </a:ext>
            </a:extLst>
          </p:cNvPr>
          <p:cNvSpPr>
            <a:spLocks noGrp="1"/>
          </p:cNvSpPr>
          <p:nvPr>
            <p:ph type="ftr" sz="quarter" idx="11"/>
          </p:nvPr>
        </p:nvSpPr>
        <p:spPr/>
        <p:txBody>
          <a:bodyPr/>
          <a:lstStyle/>
          <a:p>
            <a:pPr>
              <a:defRPr/>
            </a:pPr>
            <a:r>
              <a:rPr lang="en-US" dirty="0"/>
              <a:t>AHRQ Safety Program for ICUs: Preventing CLABSI and CAUTI</a:t>
            </a:r>
          </a:p>
        </p:txBody>
      </p:sp>
      <p:sp>
        <p:nvSpPr>
          <p:cNvPr id="5" name="Slide Number Placeholder 4">
            <a:extLst>
              <a:ext uri="{FF2B5EF4-FFF2-40B4-BE49-F238E27FC236}">
                <a16:creationId xmlns:a16="http://schemas.microsoft.com/office/drawing/2014/main" id="{4850AED3-A162-4A4B-8481-1BFE37A3F16D}"/>
              </a:ext>
            </a:extLst>
          </p:cNvPr>
          <p:cNvSpPr>
            <a:spLocks noGrp="1"/>
          </p:cNvSpPr>
          <p:nvPr>
            <p:ph type="sldNum" sz="quarter" idx="12"/>
          </p:nvPr>
        </p:nvSpPr>
        <p:spPr>
          <a:xfrm>
            <a:off x="6748530" y="6536867"/>
            <a:ext cx="2205732"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11</a:t>
            </a:fld>
            <a:endParaRPr lang="en-US" dirty="0"/>
          </a:p>
        </p:txBody>
      </p:sp>
    </p:spTree>
    <p:extLst>
      <p:ext uri="{BB962C8B-B14F-4D97-AF65-F5344CB8AC3E}">
        <p14:creationId xmlns:p14="http://schemas.microsoft.com/office/powerpoint/2010/main" val="360364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E108-FABD-48A0-B699-B1D019DB122B}"/>
              </a:ext>
            </a:extLst>
          </p:cNvPr>
          <p:cNvSpPr>
            <a:spLocks noGrp="1"/>
          </p:cNvSpPr>
          <p:nvPr>
            <p:ph type="title"/>
          </p:nvPr>
        </p:nvSpPr>
        <p:spPr/>
        <p:txBody>
          <a:bodyPr>
            <a:normAutofit/>
          </a:bodyPr>
          <a:lstStyle/>
          <a:p>
            <a:r>
              <a:rPr lang="en-US" dirty="0"/>
              <a:t>Making the EHR Work for You</a:t>
            </a:r>
            <a:r>
              <a:rPr lang="en-US" baseline="30000" dirty="0"/>
              <a:t>3,15,19-24</a:t>
            </a:r>
          </a:p>
        </p:txBody>
      </p:sp>
      <p:sp>
        <p:nvSpPr>
          <p:cNvPr id="6" name="Content Placeholder 2">
            <a:extLst>
              <a:ext uri="{FF2B5EF4-FFF2-40B4-BE49-F238E27FC236}">
                <a16:creationId xmlns:a16="http://schemas.microsoft.com/office/drawing/2014/main" id="{125CB21D-74D0-475B-92C1-DC03FB764D7C}"/>
              </a:ext>
            </a:extLst>
          </p:cNvPr>
          <p:cNvSpPr>
            <a:spLocks noGrp="1"/>
          </p:cNvSpPr>
          <p:nvPr>
            <p:ph idx="1"/>
          </p:nvPr>
        </p:nvSpPr>
        <p:spPr>
          <a:xfrm>
            <a:off x="94869" y="822961"/>
            <a:ext cx="8954262" cy="5762774"/>
          </a:xfrm>
        </p:spPr>
        <p:txBody>
          <a:bodyPr>
            <a:normAutofit fontScale="85000" lnSpcReduction="10000"/>
          </a:bodyPr>
          <a:lstStyle/>
          <a:p>
            <a:pPr marL="0" indent="0">
              <a:buNone/>
            </a:pPr>
            <a:r>
              <a:rPr lang="en-US" sz="2200" dirty="0"/>
              <a:t>Establish a preculture strategy that directs efforts at how cultures are ordered rather than solely addressing issues after a UA or urine culture test is finalized:</a:t>
            </a:r>
          </a:p>
          <a:p>
            <a:r>
              <a:rPr lang="en-US" sz="2400" dirty="0"/>
              <a:t>Modify the electronic medical record to include appropriate indications for urine cultures in catheterized patients that address patient symptomology</a:t>
            </a:r>
          </a:p>
          <a:p>
            <a:pPr lvl="1"/>
            <a:r>
              <a:rPr lang="en-US" sz="1900" dirty="0"/>
              <a:t>Suprapubic pain/tenderness</a:t>
            </a:r>
          </a:p>
          <a:p>
            <a:pPr lvl="1"/>
            <a:r>
              <a:rPr lang="en-US" sz="1900" dirty="0"/>
              <a:t>Acute gross hematuria</a:t>
            </a:r>
          </a:p>
          <a:p>
            <a:pPr lvl="1"/>
            <a:r>
              <a:rPr lang="en-US" sz="1900" dirty="0"/>
              <a:t>Costovertebral angle tenderness</a:t>
            </a:r>
          </a:p>
          <a:p>
            <a:pPr lvl="1"/>
            <a:r>
              <a:rPr lang="en-US" sz="1900" dirty="0"/>
              <a:t>New fever/rigors with clinical assessment negative for more likely etiology</a:t>
            </a:r>
          </a:p>
          <a:p>
            <a:pPr lvl="1"/>
            <a:r>
              <a:rPr lang="en-US" sz="1900" dirty="0"/>
              <a:t>Acute alteration of mental status with clinical assessment negative for more likely etiology</a:t>
            </a:r>
          </a:p>
          <a:p>
            <a:pPr lvl="1"/>
            <a:r>
              <a:rPr lang="en-US" sz="1900" dirty="0"/>
              <a:t>Alteration in medical condition with clinical assessment negative for more likely etiology in patient in whom fever may not be a reliable sign</a:t>
            </a:r>
          </a:p>
          <a:p>
            <a:pPr lvl="1"/>
            <a:r>
              <a:rPr lang="en-US" sz="1900" dirty="0"/>
              <a:t>Increased spasticity or autonomic dysreflexia in patients with altered neurologic sensation</a:t>
            </a:r>
          </a:p>
          <a:p>
            <a:r>
              <a:rPr lang="en-US" sz="2400" dirty="0"/>
              <a:t>Eliminate automatic orders in care plans where appropriate</a:t>
            </a:r>
          </a:p>
          <a:p>
            <a:r>
              <a:rPr lang="en-US" sz="2400" dirty="0"/>
              <a:t>Three-day hard stop on reordering a culture</a:t>
            </a:r>
          </a:p>
          <a:p>
            <a:r>
              <a:rPr lang="en-US" sz="2400" b="1" dirty="0"/>
              <a:t>Reflex urine testing should be considered only if used in conjunction with careful clinical evaluation for signs and symptoms of UTI</a:t>
            </a:r>
          </a:p>
          <a:p>
            <a:pPr lvl="1"/>
            <a:endParaRPr lang="en-US" sz="2000" b="1" dirty="0"/>
          </a:p>
          <a:p>
            <a:endParaRPr lang="en-US" dirty="0"/>
          </a:p>
        </p:txBody>
      </p:sp>
      <p:sp>
        <p:nvSpPr>
          <p:cNvPr id="4" name="Footer Placeholder 3">
            <a:extLst>
              <a:ext uri="{FF2B5EF4-FFF2-40B4-BE49-F238E27FC236}">
                <a16:creationId xmlns:a16="http://schemas.microsoft.com/office/drawing/2014/main" id="{2CF39BF4-0EE9-4A13-94E3-A20CFC5F199C}"/>
              </a:ext>
            </a:extLst>
          </p:cNvPr>
          <p:cNvSpPr>
            <a:spLocks noGrp="1"/>
          </p:cNvSpPr>
          <p:nvPr>
            <p:ph type="ftr" sz="quarter" idx="11"/>
          </p:nvPr>
        </p:nvSpPr>
        <p:spPr>
          <a:xfrm>
            <a:off x="0" y="6475222"/>
            <a:ext cx="4095482" cy="365125"/>
          </a:xfrm>
        </p:spPr>
        <p:txBody>
          <a:bodyPr/>
          <a:lstStyle/>
          <a:p>
            <a:r>
              <a:rPr lang="en-US" dirty="0"/>
              <a:t>AHRQ Safety Program for ICUs: Preventing CLABSI and CAUTI</a:t>
            </a:r>
          </a:p>
        </p:txBody>
      </p:sp>
      <p:sp>
        <p:nvSpPr>
          <p:cNvPr id="5" name="Slide Number Placeholder 4">
            <a:extLst>
              <a:ext uri="{FF2B5EF4-FFF2-40B4-BE49-F238E27FC236}">
                <a16:creationId xmlns:a16="http://schemas.microsoft.com/office/drawing/2014/main" id="{BFA98B59-14FB-4397-A4C2-C67773B0D252}"/>
              </a:ext>
            </a:extLst>
          </p:cNvPr>
          <p:cNvSpPr>
            <a:spLocks noGrp="1"/>
          </p:cNvSpPr>
          <p:nvPr>
            <p:ph type="sldNum" sz="quarter" idx="12"/>
          </p:nvPr>
        </p:nvSpPr>
        <p:spPr>
          <a:xfrm>
            <a:off x="6735651" y="6475223"/>
            <a:ext cx="2218611"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12</a:t>
            </a:fld>
            <a:endParaRPr lang="en-US" dirty="0"/>
          </a:p>
        </p:txBody>
      </p:sp>
    </p:spTree>
    <p:extLst>
      <p:ext uri="{BB962C8B-B14F-4D97-AF65-F5344CB8AC3E}">
        <p14:creationId xmlns:p14="http://schemas.microsoft.com/office/powerpoint/2010/main" val="64077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CCD0-F13B-4D3D-AB82-57483C5E5825}"/>
              </a:ext>
            </a:extLst>
          </p:cNvPr>
          <p:cNvSpPr>
            <a:spLocks noGrp="1"/>
          </p:cNvSpPr>
          <p:nvPr>
            <p:ph type="title"/>
          </p:nvPr>
        </p:nvSpPr>
        <p:spPr/>
        <p:txBody>
          <a:bodyPr>
            <a:normAutofit fontScale="90000"/>
          </a:bodyPr>
          <a:lstStyle/>
          <a:p>
            <a:pPr>
              <a:lnSpc>
                <a:spcPct val="100000"/>
              </a:lnSpc>
            </a:pPr>
            <a:r>
              <a:rPr lang="en-US" dirty="0"/>
              <a:t>Technical &amp; Socio-Adaptive Strategies for Diagnostic Stewardship</a:t>
            </a:r>
            <a:r>
              <a:rPr lang="en-US" baseline="30000" dirty="0"/>
              <a:t>4,14-16</a:t>
            </a:r>
            <a:endParaRPr lang="en-US" dirty="0"/>
          </a:p>
        </p:txBody>
      </p:sp>
      <p:graphicFrame>
        <p:nvGraphicFramePr>
          <p:cNvPr id="6" name="Table 6">
            <a:extLst>
              <a:ext uri="{FF2B5EF4-FFF2-40B4-BE49-F238E27FC236}">
                <a16:creationId xmlns:a16="http://schemas.microsoft.com/office/drawing/2014/main" id="{719353E8-7E12-4C1E-9162-AC21D9837FFE}"/>
              </a:ext>
            </a:extLst>
          </p:cNvPr>
          <p:cNvGraphicFramePr>
            <a:graphicFrameLocks noGrp="1"/>
          </p:cNvGraphicFramePr>
          <p:nvPr>
            <p:ph idx="1"/>
            <p:extLst>
              <p:ext uri="{D42A27DB-BD31-4B8C-83A1-F6EECF244321}">
                <p14:modId xmlns:p14="http://schemas.microsoft.com/office/powerpoint/2010/main" val="3477026533"/>
              </p:ext>
            </p:extLst>
          </p:nvPr>
        </p:nvGraphicFramePr>
        <p:xfrm>
          <a:off x="189738" y="864831"/>
          <a:ext cx="8764524" cy="5486400"/>
        </p:xfrm>
        <a:graphic>
          <a:graphicData uri="http://schemas.openxmlformats.org/drawingml/2006/table">
            <a:tbl>
              <a:tblPr firstRow="1" bandRow="1">
                <a:tableStyleId>{5C22544A-7EE6-4342-B048-85BDC9FD1C3A}</a:tableStyleId>
              </a:tblPr>
              <a:tblGrid>
                <a:gridCol w="4382262">
                  <a:extLst>
                    <a:ext uri="{9D8B030D-6E8A-4147-A177-3AD203B41FA5}">
                      <a16:colId xmlns:a16="http://schemas.microsoft.com/office/drawing/2014/main" val="302763933"/>
                    </a:ext>
                  </a:extLst>
                </a:gridCol>
                <a:gridCol w="4382262">
                  <a:extLst>
                    <a:ext uri="{9D8B030D-6E8A-4147-A177-3AD203B41FA5}">
                      <a16:colId xmlns:a16="http://schemas.microsoft.com/office/drawing/2014/main" val="2723543324"/>
                    </a:ext>
                  </a:extLst>
                </a:gridCol>
              </a:tblGrid>
              <a:tr h="370840">
                <a:tc>
                  <a:txBody>
                    <a:bodyPr/>
                    <a:lstStyle/>
                    <a:p>
                      <a:r>
                        <a:rPr lang="en-US" dirty="0">
                          <a:solidFill>
                            <a:schemeClr val="tx1"/>
                          </a:solidFill>
                        </a:rPr>
                        <a:t>Intervention Type</a:t>
                      </a:r>
                    </a:p>
                  </a:txBody>
                  <a:tcPr/>
                </a:tc>
                <a:tc>
                  <a:txBody>
                    <a:bodyPr/>
                    <a:lstStyle/>
                    <a:p>
                      <a:r>
                        <a:rPr lang="en-US" dirty="0">
                          <a:solidFill>
                            <a:schemeClr val="tx1"/>
                          </a:solidFill>
                        </a:rPr>
                        <a:t>Diagnostic Stewardship Interventions for Urine Culturing</a:t>
                      </a:r>
                    </a:p>
                  </a:txBody>
                  <a:tcPr/>
                </a:tc>
                <a:extLst>
                  <a:ext uri="{0D108BD9-81ED-4DB2-BD59-A6C34878D82A}">
                    <a16:rowId xmlns:a16="http://schemas.microsoft.com/office/drawing/2014/main" val="811440340"/>
                  </a:ext>
                </a:extLst>
              </a:tr>
              <a:tr h="370840">
                <a:tc>
                  <a:txBody>
                    <a:bodyPr/>
                    <a:lstStyle/>
                    <a:p>
                      <a:r>
                        <a:rPr lang="en-US" sz="1600" dirty="0"/>
                        <a:t>Treatment guidelines coupled with provider education</a:t>
                      </a:r>
                    </a:p>
                  </a:txBody>
                  <a:tcPr/>
                </a:tc>
                <a:tc>
                  <a:txBody>
                    <a:bodyPr/>
                    <a:lstStyle/>
                    <a:p>
                      <a:pPr marL="285750" indent="-285750">
                        <a:buFont typeface="Arial" panose="020B0604020202020204" pitchFamily="34" charset="0"/>
                        <a:buChar char="•"/>
                      </a:pPr>
                      <a:r>
                        <a:rPr lang="en-US" sz="1600" dirty="0"/>
                        <a:t>Develop institution specific guidelines based on evidence for correct urine</a:t>
                      </a:r>
                      <a:r>
                        <a:rPr lang="en-US" sz="1600" baseline="0" dirty="0"/>
                        <a:t> culturing </a:t>
                      </a:r>
                      <a:r>
                        <a:rPr lang="en-US" sz="1600" dirty="0"/>
                        <a:t>technique and treatment of CAUTIs</a:t>
                      </a:r>
                    </a:p>
                    <a:p>
                      <a:pPr marL="285750" indent="-285750">
                        <a:buFont typeface="Arial" panose="020B0604020202020204" pitchFamily="34" charset="0"/>
                        <a:buChar char="•"/>
                      </a:pPr>
                      <a:r>
                        <a:rPr lang="en-US" sz="1600" dirty="0"/>
                        <a:t>Provide education to providers and nurses</a:t>
                      </a:r>
                    </a:p>
                    <a:p>
                      <a:pPr marL="285750" indent="-285750">
                        <a:buFont typeface="Arial" panose="020B0604020202020204" pitchFamily="34" charset="0"/>
                        <a:buChar char="•"/>
                      </a:pPr>
                      <a:r>
                        <a:rPr lang="en-US" sz="1600" dirty="0"/>
                        <a:t>Actively review urine culture orders and peer feedback</a:t>
                      </a:r>
                    </a:p>
                  </a:txBody>
                  <a:tcPr/>
                </a:tc>
                <a:extLst>
                  <a:ext uri="{0D108BD9-81ED-4DB2-BD59-A6C34878D82A}">
                    <a16:rowId xmlns:a16="http://schemas.microsoft.com/office/drawing/2014/main" val="2157385916"/>
                  </a:ext>
                </a:extLst>
              </a:tr>
              <a:tr h="370840">
                <a:tc>
                  <a:txBody>
                    <a:bodyPr/>
                    <a:lstStyle/>
                    <a:p>
                      <a:r>
                        <a:rPr lang="en-US" sz="1600" dirty="0"/>
                        <a:t>Require clinical indication when placing order</a:t>
                      </a:r>
                    </a:p>
                  </a:txBody>
                  <a:tcPr/>
                </a:tc>
                <a:tc>
                  <a:txBody>
                    <a:bodyPr/>
                    <a:lstStyle/>
                    <a:p>
                      <a:pPr marL="285750" indent="-285750">
                        <a:buFont typeface="Arial" panose="020B0604020202020204" pitchFamily="34" charset="0"/>
                        <a:buChar char="•"/>
                      </a:pPr>
                      <a:r>
                        <a:rPr lang="en-US" sz="1600" dirty="0"/>
                        <a:t>Build hard stops in EHR that require entering indications before ordering culture</a:t>
                      </a:r>
                    </a:p>
                  </a:txBody>
                  <a:tcPr/>
                </a:tc>
                <a:extLst>
                  <a:ext uri="{0D108BD9-81ED-4DB2-BD59-A6C34878D82A}">
                    <a16:rowId xmlns:a16="http://schemas.microsoft.com/office/drawing/2014/main" val="3647631939"/>
                  </a:ext>
                </a:extLst>
              </a:tr>
              <a:tr h="370840">
                <a:tc>
                  <a:txBody>
                    <a:bodyPr/>
                    <a:lstStyle/>
                    <a:p>
                      <a:r>
                        <a:rPr lang="en-US" sz="1600" b="1" dirty="0"/>
                        <a:t>Correct specimen collection technique</a:t>
                      </a:r>
                    </a:p>
                  </a:txBody>
                  <a:tcPr/>
                </a:tc>
                <a:tc>
                  <a:txBody>
                    <a:bodyPr/>
                    <a:lstStyle/>
                    <a:p>
                      <a:pPr marL="285750" indent="-285750">
                        <a:buFont typeface="Arial" panose="020B0604020202020204" pitchFamily="34" charset="0"/>
                        <a:buChar char="•"/>
                      </a:pPr>
                      <a:r>
                        <a:rPr lang="en-US" sz="1600" b="1" dirty="0"/>
                        <a:t>Nurse training on correct technique</a:t>
                      </a:r>
                    </a:p>
                    <a:p>
                      <a:pPr marL="285750" indent="-285750">
                        <a:buFont typeface="Arial" panose="020B0604020202020204" pitchFamily="34" charset="0"/>
                        <a:buChar char="•"/>
                      </a:pPr>
                      <a:r>
                        <a:rPr lang="en-US" sz="1600" b="1" dirty="0"/>
                        <a:t>Urine culture specimens with preservative</a:t>
                      </a:r>
                    </a:p>
                  </a:txBody>
                  <a:tcPr/>
                </a:tc>
                <a:extLst>
                  <a:ext uri="{0D108BD9-81ED-4DB2-BD59-A6C34878D82A}">
                    <a16:rowId xmlns:a16="http://schemas.microsoft.com/office/drawing/2014/main" val="204776165"/>
                  </a:ext>
                </a:extLst>
              </a:tr>
              <a:tr h="370840">
                <a:tc>
                  <a:txBody>
                    <a:bodyPr/>
                    <a:lstStyle/>
                    <a:p>
                      <a:r>
                        <a:rPr lang="en-US" sz="1600" dirty="0"/>
                        <a:t>Provide providers with guidance around test interpretation</a:t>
                      </a:r>
                    </a:p>
                  </a:txBody>
                  <a:tcPr/>
                </a:tc>
                <a:tc>
                  <a:txBody>
                    <a:bodyPr/>
                    <a:lstStyle/>
                    <a:p>
                      <a:pPr marL="285750" indent="-285750">
                        <a:buFont typeface="Arial" panose="020B0604020202020204" pitchFamily="34" charset="0"/>
                        <a:buChar char="•"/>
                      </a:pPr>
                      <a:r>
                        <a:rPr lang="en-US" sz="1600" dirty="0"/>
                        <a:t>EHR comment that with positive culture advise providers about management of ASB</a:t>
                      </a:r>
                    </a:p>
                  </a:txBody>
                  <a:tcPr/>
                </a:tc>
                <a:extLst>
                  <a:ext uri="{0D108BD9-81ED-4DB2-BD59-A6C34878D82A}">
                    <a16:rowId xmlns:a16="http://schemas.microsoft.com/office/drawing/2014/main" val="3787721044"/>
                  </a:ext>
                </a:extLst>
              </a:tr>
              <a:tr h="370840">
                <a:tc>
                  <a:txBody>
                    <a:bodyPr/>
                    <a:lstStyle/>
                    <a:p>
                      <a:r>
                        <a:rPr lang="en-US" sz="1600" dirty="0"/>
                        <a:t>Restrict reporting of urine</a:t>
                      </a:r>
                      <a:r>
                        <a:rPr lang="en-US" sz="1600" baseline="0" dirty="0"/>
                        <a:t> culture</a:t>
                      </a:r>
                      <a:r>
                        <a:rPr lang="en-US" sz="1600" dirty="0"/>
                        <a:t> results</a:t>
                      </a:r>
                    </a:p>
                  </a:txBody>
                  <a:tcPr/>
                </a:tc>
                <a:tc>
                  <a:txBody>
                    <a:bodyPr/>
                    <a:lstStyle/>
                    <a:p>
                      <a:pPr marL="285750" indent="-285750">
                        <a:buFont typeface="Arial" panose="020B0604020202020204" pitchFamily="34" charset="0"/>
                        <a:buChar char="•"/>
                      </a:pPr>
                      <a:r>
                        <a:rPr lang="en-US" sz="1600" dirty="0"/>
                        <a:t>Report urine culture as mixed if &gt; 3 organisms with no further information</a:t>
                      </a:r>
                    </a:p>
                    <a:p>
                      <a:pPr marL="285750" indent="-285750">
                        <a:buFont typeface="Arial" panose="020B0604020202020204" pitchFamily="34" charset="0"/>
                        <a:buChar char="•"/>
                      </a:pPr>
                      <a:r>
                        <a:rPr lang="en-US" sz="1600" dirty="0"/>
                        <a:t>Release details of urine culture results only upon request</a:t>
                      </a:r>
                    </a:p>
                    <a:p>
                      <a:pPr marL="285750" indent="-285750">
                        <a:buFont typeface="Arial" panose="020B0604020202020204" pitchFamily="34" charset="0"/>
                        <a:buChar char="•"/>
                      </a:pPr>
                      <a:r>
                        <a:rPr lang="en-US" sz="1600" dirty="0"/>
                        <a:t>Selectively suppress antimicrobial results or use cascade reporting</a:t>
                      </a:r>
                    </a:p>
                  </a:txBody>
                  <a:tcPr/>
                </a:tc>
                <a:extLst>
                  <a:ext uri="{0D108BD9-81ED-4DB2-BD59-A6C34878D82A}">
                    <a16:rowId xmlns:a16="http://schemas.microsoft.com/office/drawing/2014/main" val="2796808474"/>
                  </a:ext>
                </a:extLst>
              </a:tr>
            </a:tbl>
          </a:graphicData>
        </a:graphic>
      </p:graphicFrame>
      <p:sp>
        <p:nvSpPr>
          <p:cNvPr id="7" name="TextBox 6">
            <a:extLst>
              <a:ext uri="{FF2B5EF4-FFF2-40B4-BE49-F238E27FC236}">
                <a16:creationId xmlns:a16="http://schemas.microsoft.com/office/drawing/2014/main" id="{93C74FFC-9677-4BC0-B869-BC0189006D8E}"/>
              </a:ext>
            </a:extLst>
          </p:cNvPr>
          <p:cNvSpPr txBox="1"/>
          <p:nvPr/>
        </p:nvSpPr>
        <p:spPr>
          <a:xfrm>
            <a:off x="97271" y="6291159"/>
            <a:ext cx="7372041" cy="338554"/>
          </a:xfrm>
          <a:prstGeom prst="rect">
            <a:avLst/>
          </a:prstGeom>
          <a:noFill/>
        </p:spPr>
        <p:txBody>
          <a:bodyPr wrap="square" rtlCol="0">
            <a:spAutoFit/>
          </a:bodyPr>
          <a:lstStyle/>
          <a:p>
            <a:r>
              <a:rPr lang="en-US" sz="800" dirty="0"/>
              <a:t>Adapted from </a:t>
            </a:r>
            <a:r>
              <a:rPr lang="en-US" sz="800" dirty="0" err="1"/>
              <a:t>Claeys</a:t>
            </a:r>
            <a:r>
              <a:rPr lang="en-US" sz="800" dirty="0"/>
              <a:t> KC, Blanco N, Morgan DJ, et al. Advances and challenges in the diagnosis and treatment of urinary tract infections: the need for diagnostic stewardship. </a:t>
            </a:r>
            <a:r>
              <a:rPr lang="en-US" sz="800" dirty="0" err="1"/>
              <a:t>Curr</a:t>
            </a:r>
            <a:r>
              <a:rPr lang="en-US" sz="800" dirty="0"/>
              <a:t> Infect Dis Rep. 2019;21(4):11.</a:t>
            </a:r>
          </a:p>
        </p:txBody>
      </p:sp>
      <p:sp>
        <p:nvSpPr>
          <p:cNvPr id="4" name="Footer Placeholder 3">
            <a:extLst>
              <a:ext uri="{FF2B5EF4-FFF2-40B4-BE49-F238E27FC236}">
                <a16:creationId xmlns:a16="http://schemas.microsoft.com/office/drawing/2014/main" id="{2286D403-81F5-4FFE-84C1-10E33D63CD96}"/>
              </a:ext>
            </a:extLst>
          </p:cNvPr>
          <p:cNvSpPr>
            <a:spLocks noGrp="1"/>
          </p:cNvSpPr>
          <p:nvPr>
            <p:ph type="ftr" sz="quarter" idx="11"/>
          </p:nvPr>
        </p:nvSpPr>
        <p:spPr>
          <a:xfrm>
            <a:off x="0" y="6475222"/>
            <a:ext cx="4018208" cy="365125"/>
          </a:xfrm>
        </p:spPr>
        <p:txBody>
          <a:bodyPr/>
          <a:lstStyle/>
          <a:p>
            <a:r>
              <a:rPr lang="en-US" dirty="0"/>
              <a:t>AHRQ Safety Program for ICUs: Preventing CLABSI and CAUTI</a:t>
            </a:r>
          </a:p>
        </p:txBody>
      </p:sp>
      <p:sp>
        <p:nvSpPr>
          <p:cNvPr id="5" name="Slide Number Placeholder 4">
            <a:extLst>
              <a:ext uri="{FF2B5EF4-FFF2-40B4-BE49-F238E27FC236}">
                <a16:creationId xmlns:a16="http://schemas.microsoft.com/office/drawing/2014/main" id="{4850AED3-A162-4A4B-8481-1BFE37A3F16D}"/>
              </a:ext>
            </a:extLst>
          </p:cNvPr>
          <p:cNvSpPr>
            <a:spLocks noGrp="1"/>
          </p:cNvSpPr>
          <p:nvPr>
            <p:ph type="sldNum" sz="quarter" idx="12"/>
          </p:nvPr>
        </p:nvSpPr>
        <p:spPr>
          <a:xfrm>
            <a:off x="6581104" y="6547141"/>
            <a:ext cx="2373158" cy="365125"/>
          </a:xfrm>
        </p:spPr>
        <p:txBody>
          <a:bodyPr/>
          <a:lstStyle/>
          <a:p>
            <a:r>
              <a:rPr lang="en-US" dirty="0"/>
              <a:t> 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13</a:t>
            </a:fld>
            <a:endParaRPr lang="en-US" dirty="0"/>
          </a:p>
        </p:txBody>
      </p:sp>
    </p:spTree>
    <p:extLst>
      <p:ext uri="{BB962C8B-B14F-4D97-AF65-F5344CB8AC3E}">
        <p14:creationId xmlns:p14="http://schemas.microsoft.com/office/powerpoint/2010/main" val="230281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rtlCol="0">
            <a:normAutofit fontScale="90000"/>
          </a:bodyPr>
          <a:lstStyle/>
          <a:p>
            <a:pPr eaLnBrk="1" fontAlgn="auto" hangingPunct="1">
              <a:spcAft>
                <a:spcPts val="0"/>
              </a:spcAft>
              <a:defRPr/>
            </a:pPr>
            <a:r>
              <a:rPr lang="en-US" altLang="en-US" dirty="0"/>
              <a:t>Collection &amp; Transport To Reduce Contamination</a:t>
            </a:r>
            <a:r>
              <a:rPr lang="en-US" altLang="en-US" baseline="30000" dirty="0"/>
              <a:t>3,24-27</a:t>
            </a:r>
          </a:p>
        </p:txBody>
      </p:sp>
      <p:sp>
        <p:nvSpPr>
          <p:cNvPr id="208899" name="Content Placeholder 2"/>
          <p:cNvSpPr>
            <a:spLocks noGrp="1"/>
          </p:cNvSpPr>
          <p:nvPr>
            <p:ph idx="1"/>
          </p:nvPr>
        </p:nvSpPr>
        <p:spPr>
          <a:xfrm>
            <a:off x="435366" y="1181419"/>
            <a:ext cx="8518896" cy="4713288"/>
          </a:xfrm>
        </p:spPr>
        <p:txBody>
          <a:bodyPr>
            <a:normAutofit/>
          </a:bodyPr>
          <a:lstStyle/>
          <a:p>
            <a:pPr>
              <a:lnSpc>
                <a:spcPct val="100000"/>
              </a:lnSpc>
              <a:spcBef>
                <a:spcPts val="600"/>
              </a:spcBef>
            </a:pPr>
            <a:r>
              <a:rPr lang="en-US" altLang="en-US" sz="2200" dirty="0"/>
              <a:t>If a catheter placed &gt; 2 weeks, change the catheter before collecting a specimen.</a:t>
            </a:r>
          </a:p>
          <a:p>
            <a:pPr>
              <a:lnSpc>
                <a:spcPct val="100000"/>
              </a:lnSpc>
              <a:spcBef>
                <a:spcPts val="600"/>
              </a:spcBef>
            </a:pPr>
            <a:r>
              <a:rPr lang="en-US" altLang="en-US" sz="2200" dirty="0"/>
              <a:t>Kink tubing 12 inches below sample port, allowing urine to fill the tube. Scrub the hub with antiseptic aspiration from the sampling port.  Follow by unkinking the tube.</a:t>
            </a:r>
          </a:p>
          <a:p>
            <a:pPr eaLnBrk="1" hangingPunct="1">
              <a:lnSpc>
                <a:spcPct val="100000"/>
              </a:lnSpc>
              <a:spcBef>
                <a:spcPts val="600"/>
              </a:spcBef>
            </a:pPr>
            <a:r>
              <a:rPr lang="en-US" altLang="en-US" sz="2200" dirty="0"/>
              <a:t>If specimen can’t be transported and plated on culture medium within 2 hours of collection, specimen should be refrigerated, or consider not using. </a:t>
            </a:r>
          </a:p>
          <a:p>
            <a:pPr lvl="1">
              <a:lnSpc>
                <a:spcPct val="100000"/>
              </a:lnSpc>
              <a:spcBef>
                <a:spcPts val="600"/>
              </a:spcBef>
            </a:pPr>
            <a:r>
              <a:rPr lang="en-US" altLang="en-US" sz="1800" dirty="0"/>
              <a:t>Consider using preservative in the tube!</a:t>
            </a:r>
          </a:p>
          <a:p>
            <a:pPr eaLnBrk="1" hangingPunct="1">
              <a:lnSpc>
                <a:spcPct val="100000"/>
              </a:lnSpc>
              <a:spcBef>
                <a:spcPts val="600"/>
              </a:spcBef>
            </a:pPr>
            <a:r>
              <a:rPr lang="en-US" altLang="en-US" sz="2200" dirty="0"/>
              <a:t>To overcome logistic barriers: use urine collection tubes with preservatives.</a:t>
            </a:r>
          </a:p>
        </p:txBody>
      </p:sp>
      <p:sp>
        <p:nvSpPr>
          <p:cNvPr id="2" name="TextBox 1"/>
          <p:cNvSpPr txBox="1"/>
          <p:nvPr/>
        </p:nvSpPr>
        <p:spPr>
          <a:xfrm>
            <a:off x="628650" y="5360768"/>
            <a:ext cx="8022981" cy="830997"/>
          </a:xfrm>
          <a:prstGeom prst="rect">
            <a:avLst/>
          </a:prstGeom>
          <a:solidFill>
            <a:schemeClr val="accent1">
              <a:lumMod val="60000"/>
              <a:lumOff val="40000"/>
            </a:schemeClr>
          </a:solidFill>
        </p:spPr>
        <p:txBody>
          <a:bodyPr wrap="square" rtlCol="0">
            <a:spAutoFit/>
          </a:bodyPr>
          <a:lstStyle/>
          <a:p>
            <a:r>
              <a:rPr lang="en-US" sz="2400" dirty="0"/>
              <a:t>Contaminated urine cultures lead to additional diagnostic evaluation and  inappropriate antibiotic administration &gt; 40%</a:t>
            </a:r>
            <a:r>
              <a:rPr lang="en-US" sz="2400" baseline="30000" dirty="0"/>
              <a:t>24</a:t>
            </a:r>
          </a:p>
        </p:txBody>
      </p:sp>
      <p:sp>
        <p:nvSpPr>
          <p:cNvPr id="4" name="Rectangle 3"/>
          <p:cNvSpPr/>
          <p:nvPr/>
        </p:nvSpPr>
        <p:spPr>
          <a:xfrm>
            <a:off x="0" y="6550223"/>
            <a:ext cx="6268266" cy="276999"/>
          </a:xfrm>
          <a:prstGeom prst="rect">
            <a:avLst/>
          </a:prstGeom>
        </p:spPr>
        <p:txBody>
          <a:bodyPr wrap="square">
            <a:spAutoFit/>
          </a:bodyPr>
          <a:lstStyle/>
          <a:p>
            <a:r>
              <a:rPr lang="en-US" sz="1200" dirty="0"/>
              <a:t>AHRQ Safety Program for ICUs: Preventing CLABSI and CAUTI</a:t>
            </a:r>
          </a:p>
        </p:txBody>
      </p:sp>
      <p:sp>
        <p:nvSpPr>
          <p:cNvPr id="7" name="Slide Number Placeholder 4">
            <a:extLst>
              <a:ext uri="{FF2B5EF4-FFF2-40B4-BE49-F238E27FC236}">
                <a16:creationId xmlns:a16="http://schemas.microsoft.com/office/drawing/2014/main" id="{4850AED3-A162-4A4B-8481-1BFE37A3F16D}"/>
              </a:ext>
            </a:extLst>
          </p:cNvPr>
          <p:cNvSpPr>
            <a:spLocks noGrp="1"/>
          </p:cNvSpPr>
          <p:nvPr>
            <p:ph type="sldNum" sz="quarter" idx="12"/>
          </p:nvPr>
        </p:nvSpPr>
        <p:spPr>
          <a:xfrm>
            <a:off x="6581104" y="6547141"/>
            <a:ext cx="2373158" cy="365125"/>
          </a:xfrm>
        </p:spPr>
        <p:txBody>
          <a:bodyPr/>
          <a:lstStyle/>
          <a:p>
            <a:r>
              <a:rPr lang="en-US" dirty="0"/>
              <a:t> 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14</a:t>
            </a:fld>
            <a:endParaRPr lang="en-US" dirty="0"/>
          </a:p>
        </p:txBody>
      </p:sp>
    </p:spTree>
    <p:extLst>
      <p:ext uri="{BB962C8B-B14F-4D97-AF65-F5344CB8AC3E}">
        <p14:creationId xmlns:p14="http://schemas.microsoft.com/office/powerpoint/2010/main" val="31857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CCD0-F13B-4D3D-AB82-57483C5E5825}"/>
              </a:ext>
            </a:extLst>
          </p:cNvPr>
          <p:cNvSpPr>
            <a:spLocks noGrp="1"/>
          </p:cNvSpPr>
          <p:nvPr>
            <p:ph type="title"/>
          </p:nvPr>
        </p:nvSpPr>
        <p:spPr>
          <a:xfrm>
            <a:off x="628650" y="-16613"/>
            <a:ext cx="7886700" cy="813816"/>
          </a:xfrm>
        </p:spPr>
        <p:txBody>
          <a:bodyPr>
            <a:normAutofit fontScale="90000"/>
          </a:bodyPr>
          <a:lstStyle/>
          <a:p>
            <a:r>
              <a:rPr lang="en-US" dirty="0"/>
              <a:t>Technical &amp; Socio-Adaptive Strategies for Diagnostic Stewardship</a:t>
            </a:r>
            <a:r>
              <a:rPr lang="en-US" baseline="30000" dirty="0"/>
              <a:t>4,14-16</a:t>
            </a:r>
            <a:endParaRPr lang="en-US" dirty="0"/>
          </a:p>
        </p:txBody>
      </p:sp>
      <p:graphicFrame>
        <p:nvGraphicFramePr>
          <p:cNvPr id="6" name="Table 6">
            <a:extLst>
              <a:ext uri="{FF2B5EF4-FFF2-40B4-BE49-F238E27FC236}">
                <a16:creationId xmlns:a16="http://schemas.microsoft.com/office/drawing/2014/main" id="{719353E8-7E12-4C1E-9162-AC21D9837FFE}"/>
              </a:ext>
            </a:extLst>
          </p:cNvPr>
          <p:cNvGraphicFramePr>
            <a:graphicFrameLocks noGrp="1"/>
          </p:cNvGraphicFramePr>
          <p:nvPr>
            <p:ph idx="1"/>
            <p:extLst>
              <p:ext uri="{D42A27DB-BD31-4B8C-83A1-F6EECF244321}">
                <p14:modId xmlns:p14="http://schemas.microsoft.com/office/powerpoint/2010/main" val="1867551334"/>
              </p:ext>
            </p:extLst>
          </p:nvPr>
        </p:nvGraphicFramePr>
        <p:xfrm>
          <a:off x="-5" y="853623"/>
          <a:ext cx="9144006" cy="5498737"/>
        </p:xfrm>
        <a:graphic>
          <a:graphicData uri="http://schemas.openxmlformats.org/drawingml/2006/table">
            <a:tbl>
              <a:tblPr firstRow="1" bandRow="1">
                <a:tableStyleId>{5C22544A-7EE6-4342-B048-85BDC9FD1C3A}</a:tableStyleId>
              </a:tblPr>
              <a:tblGrid>
                <a:gridCol w="4572003">
                  <a:extLst>
                    <a:ext uri="{9D8B030D-6E8A-4147-A177-3AD203B41FA5}">
                      <a16:colId xmlns:a16="http://schemas.microsoft.com/office/drawing/2014/main" val="302763933"/>
                    </a:ext>
                  </a:extLst>
                </a:gridCol>
                <a:gridCol w="4572003">
                  <a:extLst>
                    <a:ext uri="{9D8B030D-6E8A-4147-A177-3AD203B41FA5}">
                      <a16:colId xmlns:a16="http://schemas.microsoft.com/office/drawing/2014/main" val="2723543324"/>
                    </a:ext>
                  </a:extLst>
                </a:gridCol>
              </a:tblGrid>
              <a:tr h="621376">
                <a:tc>
                  <a:txBody>
                    <a:bodyPr/>
                    <a:lstStyle/>
                    <a:p>
                      <a:r>
                        <a:rPr lang="en-US" dirty="0">
                          <a:solidFill>
                            <a:schemeClr val="tx1"/>
                          </a:solidFill>
                        </a:rPr>
                        <a:t>Intervention Type</a:t>
                      </a:r>
                    </a:p>
                  </a:txBody>
                  <a:tcPr/>
                </a:tc>
                <a:tc>
                  <a:txBody>
                    <a:bodyPr/>
                    <a:lstStyle/>
                    <a:p>
                      <a:r>
                        <a:rPr lang="en-US" dirty="0">
                          <a:solidFill>
                            <a:schemeClr val="tx1"/>
                          </a:solidFill>
                        </a:rPr>
                        <a:t>Diagnostic Stewardship Interventions for Urine Culturing</a:t>
                      </a:r>
                    </a:p>
                  </a:txBody>
                  <a:tcPr/>
                </a:tc>
                <a:extLst>
                  <a:ext uri="{0D108BD9-81ED-4DB2-BD59-A6C34878D82A}">
                    <a16:rowId xmlns:a16="http://schemas.microsoft.com/office/drawing/2014/main" val="811440340"/>
                  </a:ext>
                </a:extLst>
              </a:tr>
              <a:tr h="1509055">
                <a:tc>
                  <a:txBody>
                    <a:bodyPr/>
                    <a:lstStyle/>
                    <a:p>
                      <a:r>
                        <a:rPr lang="en-US" sz="1600" dirty="0"/>
                        <a:t>Treatment guidelines coupled with provider education</a:t>
                      </a:r>
                    </a:p>
                  </a:txBody>
                  <a:tcPr/>
                </a:tc>
                <a:tc>
                  <a:txBody>
                    <a:bodyPr/>
                    <a:lstStyle/>
                    <a:p>
                      <a:pPr marL="285750" indent="-285750">
                        <a:buFont typeface="Arial" panose="020B0604020202020204" pitchFamily="34" charset="0"/>
                        <a:buChar char="•"/>
                      </a:pPr>
                      <a:r>
                        <a:rPr lang="en-US" sz="1600" dirty="0"/>
                        <a:t>Develop institution specific guidelines based on evidence for correct urine</a:t>
                      </a:r>
                      <a:r>
                        <a:rPr lang="en-US" sz="1600" baseline="0" dirty="0"/>
                        <a:t> culturing</a:t>
                      </a:r>
                      <a:r>
                        <a:rPr lang="en-US" sz="1600" dirty="0"/>
                        <a:t> technique and treatment of CAUTIs</a:t>
                      </a:r>
                    </a:p>
                    <a:p>
                      <a:pPr marL="285750" indent="-285750">
                        <a:buFont typeface="Arial" panose="020B0604020202020204" pitchFamily="34" charset="0"/>
                        <a:buChar char="•"/>
                      </a:pPr>
                      <a:r>
                        <a:rPr lang="en-US" sz="1600" dirty="0"/>
                        <a:t>Provide education to providers and nurses</a:t>
                      </a:r>
                    </a:p>
                    <a:p>
                      <a:pPr marL="285750" indent="-285750">
                        <a:buFont typeface="Arial" panose="020B0604020202020204" pitchFamily="34" charset="0"/>
                        <a:buChar char="•"/>
                      </a:pPr>
                      <a:r>
                        <a:rPr lang="en-US" sz="1600" dirty="0"/>
                        <a:t>Actively review urine culture orders and peer feedback</a:t>
                      </a:r>
                    </a:p>
                  </a:txBody>
                  <a:tcPr/>
                </a:tc>
                <a:extLst>
                  <a:ext uri="{0D108BD9-81ED-4DB2-BD59-A6C34878D82A}">
                    <a16:rowId xmlns:a16="http://schemas.microsoft.com/office/drawing/2014/main" val="2157385916"/>
                  </a:ext>
                </a:extLst>
              </a:tr>
              <a:tr h="562197">
                <a:tc>
                  <a:txBody>
                    <a:bodyPr/>
                    <a:lstStyle/>
                    <a:p>
                      <a:r>
                        <a:rPr lang="en-US" sz="1600" dirty="0"/>
                        <a:t>Require clinical indication when placing order</a:t>
                      </a:r>
                    </a:p>
                  </a:txBody>
                  <a:tcPr/>
                </a:tc>
                <a:tc>
                  <a:txBody>
                    <a:bodyPr/>
                    <a:lstStyle/>
                    <a:p>
                      <a:pPr marL="285750" indent="-285750">
                        <a:buFont typeface="Arial" panose="020B0604020202020204" pitchFamily="34" charset="0"/>
                        <a:buChar char="•"/>
                      </a:pPr>
                      <a:r>
                        <a:rPr lang="en-US" sz="1600" dirty="0"/>
                        <a:t>Build hard stops in EHR that require entering indications before ordering culture</a:t>
                      </a:r>
                    </a:p>
                  </a:txBody>
                  <a:tcPr/>
                </a:tc>
                <a:extLst>
                  <a:ext uri="{0D108BD9-81ED-4DB2-BD59-A6C34878D82A}">
                    <a16:rowId xmlns:a16="http://schemas.microsoft.com/office/drawing/2014/main" val="3647631939"/>
                  </a:ext>
                </a:extLst>
              </a:tr>
              <a:tr h="562197">
                <a:tc>
                  <a:txBody>
                    <a:bodyPr/>
                    <a:lstStyle/>
                    <a:p>
                      <a:r>
                        <a:rPr lang="en-US" sz="1600" dirty="0"/>
                        <a:t>Correct specimen collection technique</a:t>
                      </a:r>
                    </a:p>
                  </a:txBody>
                  <a:tcPr/>
                </a:tc>
                <a:tc>
                  <a:txBody>
                    <a:bodyPr/>
                    <a:lstStyle/>
                    <a:p>
                      <a:pPr marL="285750" indent="-285750">
                        <a:buFont typeface="Arial" panose="020B0604020202020204" pitchFamily="34" charset="0"/>
                        <a:buChar char="•"/>
                      </a:pPr>
                      <a:r>
                        <a:rPr lang="en-US" sz="1600" dirty="0"/>
                        <a:t>Nurse training on correct technique</a:t>
                      </a:r>
                    </a:p>
                    <a:p>
                      <a:pPr marL="285750" indent="-285750">
                        <a:buFont typeface="Arial" panose="020B0604020202020204" pitchFamily="34" charset="0"/>
                        <a:buChar char="•"/>
                      </a:pPr>
                      <a:r>
                        <a:rPr lang="en-US" sz="1600" dirty="0"/>
                        <a:t>Urine culture specimens with preservative</a:t>
                      </a:r>
                    </a:p>
                  </a:txBody>
                  <a:tcPr/>
                </a:tc>
                <a:extLst>
                  <a:ext uri="{0D108BD9-81ED-4DB2-BD59-A6C34878D82A}">
                    <a16:rowId xmlns:a16="http://schemas.microsoft.com/office/drawing/2014/main" val="204776165"/>
                  </a:ext>
                </a:extLst>
              </a:tr>
              <a:tr h="562197">
                <a:tc>
                  <a:txBody>
                    <a:bodyPr/>
                    <a:lstStyle/>
                    <a:p>
                      <a:r>
                        <a:rPr lang="en-US" sz="1600" b="1" dirty="0"/>
                        <a:t>Provide providers with guidance around test interpretation</a:t>
                      </a:r>
                    </a:p>
                  </a:txBody>
                  <a:tcPr/>
                </a:tc>
                <a:tc>
                  <a:txBody>
                    <a:bodyPr/>
                    <a:lstStyle/>
                    <a:p>
                      <a:pPr marL="285750" indent="-285750">
                        <a:buFont typeface="Arial" panose="020B0604020202020204" pitchFamily="34" charset="0"/>
                        <a:buChar char="•"/>
                      </a:pPr>
                      <a:r>
                        <a:rPr lang="en-US" sz="1600" b="1" dirty="0"/>
                        <a:t>EHR comment that with positive culture advise providers about management of ASB</a:t>
                      </a:r>
                    </a:p>
                  </a:txBody>
                  <a:tcPr/>
                </a:tc>
                <a:extLst>
                  <a:ext uri="{0D108BD9-81ED-4DB2-BD59-A6C34878D82A}">
                    <a16:rowId xmlns:a16="http://schemas.microsoft.com/office/drawing/2014/main" val="3787721044"/>
                  </a:ext>
                </a:extLst>
              </a:tr>
              <a:tr h="1566817">
                <a:tc>
                  <a:txBody>
                    <a:bodyPr/>
                    <a:lstStyle/>
                    <a:p>
                      <a:r>
                        <a:rPr lang="en-US" sz="1600" b="1" dirty="0"/>
                        <a:t>Restrict reporting of urine</a:t>
                      </a:r>
                      <a:r>
                        <a:rPr lang="en-US" sz="1600" b="1" baseline="0" dirty="0"/>
                        <a:t> culture</a:t>
                      </a:r>
                      <a:r>
                        <a:rPr lang="en-US" sz="1600" b="1" dirty="0"/>
                        <a:t> results</a:t>
                      </a:r>
                    </a:p>
                  </a:txBody>
                  <a:tcPr/>
                </a:tc>
                <a:tc>
                  <a:txBody>
                    <a:bodyPr/>
                    <a:lstStyle/>
                    <a:p>
                      <a:pPr marL="285750" indent="-285750">
                        <a:buFont typeface="Arial" panose="020B0604020202020204" pitchFamily="34" charset="0"/>
                        <a:buChar char="•"/>
                      </a:pPr>
                      <a:r>
                        <a:rPr lang="en-US" sz="1600" b="1" dirty="0"/>
                        <a:t>Report urine culture as mixed if &gt; 3 organisms with no further information</a:t>
                      </a:r>
                    </a:p>
                    <a:p>
                      <a:pPr marL="285750" indent="-285750">
                        <a:buFont typeface="Arial" panose="020B0604020202020204" pitchFamily="34" charset="0"/>
                        <a:buChar char="•"/>
                      </a:pPr>
                      <a:r>
                        <a:rPr lang="en-US" sz="1600" b="1" dirty="0"/>
                        <a:t>Release details of urine culture results only upon request</a:t>
                      </a:r>
                    </a:p>
                    <a:p>
                      <a:pPr marL="285750" indent="-285750">
                        <a:buFont typeface="Arial" panose="020B0604020202020204" pitchFamily="34" charset="0"/>
                        <a:buChar char="•"/>
                      </a:pPr>
                      <a:r>
                        <a:rPr lang="en-US" sz="1600" b="1" dirty="0"/>
                        <a:t>Selectively suppress antimicrobial results or use cascade reporting</a:t>
                      </a:r>
                    </a:p>
                  </a:txBody>
                  <a:tcPr/>
                </a:tc>
                <a:extLst>
                  <a:ext uri="{0D108BD9-81ED-4DB2-BD59-A6C34878D82A}">
                    <a16:rowId xmlns:a16="http://schemas.microsoft.com/office/drawing/2014/main" val="2796808474"/>
                  </a:ext>
                </a:extLst>
              </a:tr>
            </a:tbl>
          </a:graphicData>
        </a:graphic>
      </p:graphicFrame>
      <p:sp>
        <p:nvSpPr>
          <p:cNvPr id="7" name="TextBox 6">
            <a:extLst>
              <a:ext uri="{FF2B5EF4-FFF2-40B4-BE49-F238E27FC236}">
                <a16:creationId xmlns:a16="http://schemas.microsoft.com/office/drawing/2014/main" id="{8058F7DB-C63C-44F7-8653-8DCEED653EFA}"/>
              </a:ext>
            </a:extLst>
          </p:cNvPr>
          <p:cNvSpPr txBox="1"/>
          <p:nvPr/>
        </p:nvSpPr>
        <p:spPr>
          <a:xfrm>
            <a:off x="15079" y="6291159"/>
            <a:ext cx="7372041" cy="338554"/>
          </a:xfrm>
          <a:prstGeom prst="rect">
            <a:avLst/>
          </a:prstGeom>
          <a:noFill/>
        </p:spPr>
        <p:txBody>
          <a:bodyPr wrap="square" rtlCol="0">
            <a:spAutoFit/>
          </a:bodyPr>
          <a:lstStyle/>
          <a:p>
            <a:r>
              <a:rPr lang="en-US" sz="800" dirty="0"/>
              <a:t>Adapted from </a:t>
            </a:r>
            <a:r>
              <a:rPr lang="en-US" sz="800" dirty="0" err="1"/>
              <a:t>Claeys</a:t>
            </a:r>
            <a:r>
              <a:rPr lang="en-US" sz="800" dirty="0"/>
              <a:t> KC, Blanco N, Morgan DJ, et al. Advances and challenges in the diagnosis and treatment of urinary tract infections: the need for diagnostic stewardship. </a:t>
            </a:r>
            <a:r>
              <a:rPr lang="en-US" sz="800" dirty="0" err="1"/>
              <a:t>Curr</a:t>
            </a:r>
            <a:r>
              <a:rPr lang="en-US" sz="800" dirty="0"/>
              <a:t> Infect Dis Rep. 2019;21(4):11.</a:t>
            </a:r>
          </a:p>
        </p:txBody>
      </p:sp>
      <p:sp>
        <p:nvSpPr>
          <p:cNvPr id="4" name="Footer Placeholder 3">
            <a:extLst>
              <a:ext uri="{FF2B5EF4-FFF2-40B4-BE49-F238E27FC236}">
                <a16:creationId xmlns:a16="http://schemas.microsoft.com/office/drawing/2014/main" id="{2286D403-81F5-4FFE-84C1-10E33D63CD96}"/>
              </a:ext>
            </a:extLst>
          </p:cNvPr>
          <p:cNvSpPr>
            <a:spLocks noGrp="1"/>
          </p:cNvSpPr>
          <p:nvPr>
            <p:ph type="ftr" sz="quarter" idx="11"/>
          </p:nvPr>
        </p:nvSpPr>
        <p:spPr>
          <a:xfrm>
            <a:off x="-1" y="6475222"/>
            <a:ext cx="3966693" cy="365125"/>
          </a:xfrm>
        </p:spPr>
        <p:txBody>
          <a:bodyPr/>
          <a:lstStyle/>
          <a:p>
            <a:r>
              <a:rPr lang="en-US" dirty="0"/>
              <a:t>AHRQ Safety Program for ICUs: Preventing CLABSI and CAUTI</a:t>
            </a:r>
          </a:p>
        </p:txBody>
      </p:sp>
      <p:sp>
        <p:nvSpPr>
          <p:cNvPr id="5" name="Slide Number Placeholder 4">
            <a:extLst>
              <a:ext uri="{FF2B5EF4-FFF2-40B4-BE49-F238E27FC236}">
                <a16:creationId xmlns:a16="http://schemas.microsoft.com/office/drawing/2014/main" id="{4850AED3-A162-4A4B-8481-1BFE37A3F16D}"/>
              </a:ext>
            </a:extLst>
          </p:cNvPr>
          <p:cNvSpPr>
            <a:spLocks noGrp="1"/>
          </p:cNvSpPr>
          <p:nvPr>
            <p:ph type="sldNum" sz="quarter" idx="12"/>
          </p:nvPr>
        </p:nvSpPr>
        <p:spPr>
          <a:xfrm>
            <a:off x="6709893" y="6547141"/>
            <a:ext cx="2244369"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15</a:t>
            </a:fld>
            <a:endParaRPr lang="en-US" dirty="0"/>
          </a:p>
        </p:txBody>
      </p:sp>
    </p:spTree>
    <p:extLst>
      <p:ext uri="{BB962C8B-B14F-4D97-AF65-F5344CB8AC3E}">
        <p14:creationId xmlns:p14="http://schemas.microsoft.com/office/powerpoint/2010/main" val="293060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2532-16FC-4E88-B397-482BD2F2EFD1}"/>
              </a:ext>
            </a:extLst>
          </p:cNvPr>
          <p:cNvSpPr>
            <a:spLocks noGrp="1"/>
          </p:cNvSpPr>
          <p:nvPr>
            <p:ph type="title"/>
          </p:nvPr>
        </p:nvSpPr>
        <p:spPr/>
        <p:txBody>
          <a:bodyPr>
            <a:normAutofit/>
          </a:bodyPr>
          <a:lstStyle/>
          <a:p>
            <a:r>
              <a:rPr lang="en-US" dirty="0"/>
              <a:t>Current Status of Urine Stewardship</a:t>
            </a:r>
            <a:r>
              <a:rPr lang="en-US" baseline="30000" dirty="0"/>
              <a:t>20</a:t>
            </a:r>
          </a:p>
        </p:txBody>
      </p:sp>
      <p:sp>
        <p:nvSpPr>
          <p:cNvPr id="3" name="Content Placeholder 2">
            <a:extLst>
              <a:ext uri="{FF2B5EF4-FFF2-40B4-BE49-F238E27FC236}">
                <a16:creationId xmlns:a16="http://schemas.microsoft.com/office/drawing/2014/main" id="{F6507D5D-C11F-4887-A952-AFAAD275F309}"/>
              </a:ext>
            </a:extLst>
          </p:cNvPr>
          <p:cNvSpPr>
            <a:spLocks noGrp="1"/>
          </p:cNvSpPr>
          <p:nvPr>
            <p:ph idx="1"/>
          </p:nvPr>
        </p:nvSpPr>
        <p:spPr>
          <a:xfrm>
            <a:off x="628650" y="902874"/>
            <a:ext cx="7886700" cy="5052251"/>
          </a:xfrm>
        </p:spPr>
        <p:txBody>
          <a:bodyPr/>
          <a:lstStyle/>
          <a:p>
            <a:r>
              <a:rPr lang="en-US" dirty="0"/>
              <a:t>Survey: 122 acute care facilities in the United States</a:t>
            </a:r>
          </a:p>
          <a:p>
            <a:r>
              <a:rPr lang="en-US" dirty="0"/>
              <a:t>Urine culture diagnostic stewardship practices</a:t>
            </a:r>
          </a:p>
          <a:p>
            <a:pPr lvl="1"/>
            <a:endParaRPr lang="en-US" dirty="0"/>
          </a:p>
        </p:txBody>
      </p:sp>
      <p:graphicFrame>
        <p:nvGraphicFramePr>
          <p:cNvPr id="6" name="Table 6">
            <a:extLst>
              <a:ext uri="{FF2B5EF4-FFF2-40B4-BE49-F238E27FC236}">
                <a16:creationId xmlns:a16="http://schemas.microsoft.com/office/drawing/2014/main" id="{5461E697-FDB2-4666-8AE7-55972ED21EF7}"/>
              </a:ext>
            </a:extLst>
          </p:cNvPr>
          <p:cNvGraphicFramePr>
            <a:graphicFrameLocks noGrp="1"/>
          </p:cNvGraphicFramePr>
          <p:nvPr>
            <p:extLst>
              <p:ext uri="{D42A27DB-BD31-4B8C-83A1-F6EECF244321}">
                <p14:modId xmlns:p14="http://schemas.microsoft.com/office/powerpoint/2010/main" val="730730524"/>
              </p:ext>
            </p:extLst>
          </p:nvPr>
        </p:nvGraphicFramePr>
        <p:xfrm>
          <a:off x="628650" y="2060223"/>
          <a:ext cx="7437120" cy="4299088"/>
        </p:xfrm>
        <a:graphic>
          <a:graphicData uri="http://schemas.openxmlformats.org/drawingml/2006/table">
            <a:tbl>
              <a:tblPr firstRow="1" bandRow="1">
                <a:tableStyleId>{5C22544A-7EE6-4342-B048-85BDC9FD1C3A}</a:tableStyleId>
              </a:tblPr>
              <a:tblGrid>
                <a:gridCol w="5593080">
                  <a:extLst>
                    <a:ext uri="{9D8B030D-6E8A-4147-A177-3AD203B41FA5}">
                      <a16:colId xmlns:a16="http://schemas.microsoft.com/office/drawing/2014/main" val="651330683"/>
                    </a:ext>
                  </a:extLst>
                </a:gridCol>
                <a:gridCol w="1844040">
                  <a:extLst>
                    <a:ext uri="{9D8B030D-6E8A-4147-A177-3AD203B41FA5}">
                      <a16:colId xmlns:a16="http://schemas.microsoft.com/office/drawing/2014/main" val="3459230263"/>
                    </a:ext>
                  </a:extLst>
                </a:gridCol>
              </a:tblGrid>
              <a:tr h="478440">
                <a:tc>
                  <a:txBody>
                    <a:bodyPr/>
                    <a:lstStyle/>
                    <a:p>
                      <a:r>
                        <a:rPr lang="en-US" dirty="0">
                          <a:solidFill>
                            <a:schemeClr val="tx1"/>
                          </a:solidFill>
                        </a:rPr>
                        <a:t>Intervention</a:t>
                      </a:r>
                    </a:p>
                  </a:txBody>
                  <a:tcPr/>
                </a:tc>
                <a:tc>
                  <a:txBody>
                    <a:bodyPr/>
                    <a:lstStyle/>
                    <a:p>
                      <a:r>
                        <a:rPr lang="en-US" dirty="0">
                          <a:solidFill>
                            <a:schemeClr val="tx1"/>
                          </a:solidFill>
                        </a:rPr>
                        <a:t>% Present</a:t>
                      </a:r>
                    </a:p>
                  </a:txBody>
                  <a:tcPr/>
                </a:tc>
                <a:extLst>
                  <a:ext uri="{0D108BD9-81ED-4DB2-BD59-A6C34878D82A}">
                    <a16:rowId xmlns:a16="http://schemas.microsoft.com/office/drawing/2014/main" val="2869549580"/>
                  </a:ext>
                </a:extLst>
              </a:tr>
              <a:tr h="426804">
                <a:tc>
                  <a:txBody>
                    <a:bodyPr/>
                    <a:lstStyle/>
                    <a:p>
                      <a:r>
                        <a:rPr lang="en-US" dirty="0"/>
                        <a:t>Published indications for ordering urine cultures </a:t>
                      </a:r>
                    </a:p>
                  </a:txBody>
                  <a:tcPr/>
                </a:tc>
                <a:tc>
                  <a:txBody>
                    <a:bodyPr/>
                    <a:lstStyle/>
                    <a:p>
                      <a:r>
                        <a:rPr lang="en-US" dirty="0"/>
                        <a:t>44% </a:t>
                      </a:r>
                    </a:p>
                  </a:txBody>
                  <a:tcPr/>
                </a:tc>
                <a:extLst>
                  <a:ext uri="{0D108BD9-81ED-4DB2-BD59-A6C34878D82A}">
                    <a16:rowId xmlns:a16="http://schemas.microsoft.com/office/drawing/2014/main" val="2618577867"/>
                  </a:ext>
                </a:extLst>
              </a:tr>
              <a:tr h="426804">
                <a:tc>
                  <a:txBody>
                    <a:bodyPr/>
                    <a:lstStyle/>
                    <a:p>
                      <a:r>
                        <a:rPr lang="en-US" dirty="0"/>
                        <a:t>Indications entered into EHR</a:t>
                      </a:r>
                    </a:p>
                  </a:txBody>
                  <a:tcPr/>
                </a:tc>
                <a:tc>
                  <a:txBody>
                    <a:bodyPr/>
                    <a:lstStyle/>
                    <a:p>
                      <a:r>
                        <a:rPr lang="en-US" dirty="0"/>
                        <a:t>17% </a:t>
                      </a:r>
                    </a:p>
                  </a:txBody>
                  <a:tcPr/>
                </a:tc>
                <a:extLst>
                  <a:ext uri="{0D108BD9-81ED-4DB2-BD59-A6C34878D82A}">
                    <a16:rowId xmlns:a16="http://schemas.microsoft.com/office/drawing/2014/main" val="2455554010"/>
                  </a:ext>
                </a:extLst>
              </a:tr>
              <a:tr h="736676">
                <a:tc>
                  <a:txBody>
                    <a:bodyPr/>
                    <a:lstStyle/>
                    <a:p>
                      <a:r>
                        <a:rPr lang="en-US" dirty="0"/>
                        <a:t>Labs offered reflex cultures at the top of the order or </a:t>
                      </a:r>
                      <a:r>
                        <a:rPr lang="en-US" dirty="0" err="1"/>
                        <a:t>prechecked</a:t>
                      </a:r>
                      <a:endParaRPr lang="en-US" dirty="0"/>
                    </a:p>
                  </a:txBody>
                  <a:tcPr/>
                </a:tc>
                <a:tc>
                  <a:txBody>
                    <a:bodyPr/>
                    <a:lstStyle/>
                    <a:p>
                      <a:r>
                        <a:rPr lang="en-US" dirty="0"/>
                        <a:t>66% </a:t>
                      </a:r>
                    </a:p>
                  </a:txBody>
                  <a:tcPr/>
                </a:tc>
                <a:extLst>
                  <a:ext uri="{0D108BD9-81ED-4DB2-BD59-A6C34878D82A}">
                    <a16:rowId xmlns:a16="http://schemas.microsoft.com/office/drawing/2014/main" val="755758290"/>
                  </a:ext>
                </a:extLst>
              </a:tr>
              <a:tr h="426804">
                <a:tc>
                  <a:txBody>
                    <a:bodyPr/>
                    <a:lstStyle/>
                    <a:p>
                      <a:r>
                        <a:rPr lang="en-US" dirty="0"/>
                        <a:t>Ordered urine culture without your analysis </a:t>
                      </a:r>
                    </a:p>
                  </a:txBody>
                  <a:tcPr/>
                </a:tc>
                <a:tc>
                  <a:txBody>
                    <a:bodyPr/>
                    <a:lstStyle/>
                    <a:p>
                      <a:r>
                        <a:rPr lang="en-US" dirty="0"/>
                        <a:t>96% </a:t>
                      </a:r>
                    </a:p>
                  </a:txBody>
                  <a:tcPr/>
                </a:tc>
                <a:extLst>
                  <a:ext uri="{0D108BD9-81ED-4DB2-BD59-A6C34878D82A}">
                    <a16:rowId xmlns:a16="http://schemas.microsoft.com/office/drawing/2014/main" val="923143948"/>
                  </a:ext>
                </a:extLst>
              </a:tr>
              <a:tr h="736676">
                <a:tc>
                  <a:txBody>
                    <a:bodyPr/>
                    <a:lstStyle/>
                    <a:p>
                      <a:r>
                        <a:rPr lang="en-US" dirty="0"/>
                        <a:t>Labs proceed with culture even with the delay in transport </a:t>
                      </a:r>
                    </a:p>
                  </a:txBody>
                  <a:tcPr/>
                </a:tc>
                <a:tc>
                  <a:txBody>
                    <a:bodyPr/>
                    <a:lstStyle/>
                    <a:p>
                      <a:r>
                        <a:rPr lang="en-US" dirty="0"/>
                        <a:t>39%</a:t>
                      </a:r>
                    </a:p>
                  </a:txBody>
                  <a:tcPr/>
                </a:tc>
                <a:extLst>
                  <a:ext uri="{0D108BD9-81ED-4DB2-BD59-A6C34878D82A}">
                    <a16:rowId xmlns:a16="http://schemas.microsoft.com/office/drawing/2014/main" val="3274549620"/>
                  </a:ext>
                </a:extLst>
              </a:tr>
              <a:tr h="426804">
                <a:tc>
                  <a:txBody>
                    <a:bodyPr/>
                    <a:lstStyle/>
                    <a:p>
                      <a:r>
                        <a:rPr lang="en-US" dirty="0"/>
                        <a:t>Use preservatives in urine collection tubes </a:t>
                      </a:r>
                    </a:p>
                  </a:txBody>
                  <a:tcPr/>
                </a:tc>
                <a:tc>
                  <a:txBody>
                    <a:bodyPr/>
                    <a:lstStyle/>
                    <a:p>
                      <a:r>
                        <a:rPr lang="en-US" dirty="0"/>
                        <a:t>35%</a:t>
                      </a:r>
                    </a:p>
                  </a:txBody>
                  <a:tcPr/>
                </a:tc>
                <a:extLst>
                  <a:ext uri="{0D108BD9-81ED-4DB2-BD59-A6C34878D82A}">
                    <a16:rowId xmlns:a16="http://schemas.microsoft.com/office/drawing/2014/main" val="2584763495"/>
                  </a:ext>
                </a:extLst>
              </a:tr>
              <a:tr h="426804">
                <a:tc>
                  <a:txBody>
                    <a:bodyPr/>
                    <a:lstStyle/>
                    <a:p>
                      <a:r>
                        <a:rPr lang="en-US" dirty="0"/>
                        <a:t>Report mixture urine culture with no organism workup with three or more pathogens </a:t>
                      </a:r>
                    </a:p>
                  </a:txBody>
                  <a:tcPr/>
                </a:tc>
                <a:tc>
                  <a:txBody>
                    <a:bodyPr/>
                    <a:lstStyle/>
                    <a:p>
                      <a:r>
                        <a:rPr lang="en-US" dirty="0"/>
                        <a:t>90% </a:t>
                      </a:r>
                    </a:p>
                  </a:txBody>
                  <a:tcPr/>
                </a:tc>
                <a:extLst>
                  <a:ext uri="{0D108BD9-81ED-4DB2-BD59-A6C34878D82A}">
                    <a16:rowId xmlns:a16="http://schemas.microsoft.com/office/drawing/2014/main" val="3933479505"/>
                  </a:ext>
                </a:extLst>
              </a:tr>
            </a:tbl>
          </a:graphicData>
        </a:graphic>
      </p:graphicFrame>
      <p:sp>
        <p:nvSpPr>
          <p:cNvPr id="4" name="Footer Placeholder 3">
            <a:extLst>
              <a:ext uri="{FF2B5EF4-FFF2-40B4-BE49-F238E27FC236}">
                <a16:creationId xmlns:a16="http://schemas.microsoft.com/office/drawing/2014/main" id="{6A607DEB-06FC-4DF7-B9AE-FFCC8D6EA20D}"/>
              </a:ext>
            </a:extLst>
          </p:cNvPr>
          <p:cNvSpPr>
            <a:spLocks noGrp="1"/>
          </p:cNvSpPr>
          <p:nvPr>
            <p:ph type="ftr" sz="quarter" idx="11"/>
          </p:nvPr>
        </p:nvSpPr>
        <p:spPr>
          <a:xfrm>
            <a:off x="-1" y="6475222"/>
            <a:ext cx="3992451" cy="365125"/>
          </a:xfrm>
        </p:spPr>
        <p:txBody>
          <a:bodyPr/>
          <a:lstStyle/>
          <a:p>
            <a:r>
              <a:rPr lang="en-US" dirty="0"/>
              <a:t>AHRQ Safety Program for ICUs: Preventing CLABSI and CAUTI</a:t>
            </a:r>
          </a:p>
        </p:txBody>
      </p:sp>
      <p:sp>
        <p:nvSpPr>
          <p:cNvPr id="5" name="Slide Number Placeholder 4">
            <a:extLst>
              <a:ext uri="{FF2B5EF4-FFF2-40B4-BE49-F238E27FC236}">
                <a16:creationId xmlns:a16="http://schemas.microsoft.com/office/drawing/2014/main" id="{41B9439F-57D4-4FB4-BCF1-5B8E41E37412}"/>
              </a:ext>
            </a:extLst>
          </p:cNvPr>
          <p:cNvSpPr>
            <a:spLocks noGrp="1"/>
          </p:cNvSpPr>
          <p:nvPr>
            <p:ph type="sldNum" sz="quarter" idx="12"/>
          </p:nvPr>
        </p:nvSpPr>
        <p:spPr>
          <a:xfrm>
            <a:off x="6684135" y="6557415"/>
            <a:ext cx="2270127"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16</a:t>
            </a:fld>
            <a:endParaRPr lang="en-US" dirty="0"/>
          </a:p>
        </p:txBody>
      </p:sp>
    </p:spTree>
    <p:extLst>
      <p:ext uri="{BB962C8B-B14F-4D97-AF65-F5344CB8AC3E}">
        <p14:creationId xmlns:p14="http://schemas.microsoft.com/office/powerpoint/2010/main" val="204318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“It’s a Harmless Urine Culture”</a:t>
            </a:r>
          </a:p>
        </p:txBody>
      </p:sp>
      <p:pic>
        <p:nvPicPr>
          <p:cNvPr id="9" name="Content Placeholder 8">
            <a:extLst>
              <a:ext uri="{C183D7F6-B498-43B3-948B-1728B52AA6E4}">
                <adec:decorative xmlns:adec="http://schemas.microsoft.com/office/drawing/2017/decorative" val="1"/>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86320" y="1400479"/>
            <a:ext cx="4215830" cy="2832307"/>
          </a:xfrm>
        </p:spPr>
      </p:pic>
      <p:pic>
        <p:nvPicPr>
          <p:cNvPr id="12" name="Picture 11" descr="Klebsiella Pneumoniae (ESBL)&#10;Ampicillin: resistant, Ampicillin-sulbactam: resistant, Piperacillini-tazobactam: resistant, Trimethoprim-sulfamethoxazole: resistant, Cefazolin: resistant, Ceftriaxone: resistant, Ceftazidime: resistant, Cefepime: resistant, Ciprofloxacin: resistant, Gentamicin: resistant, Tobramicin: resistant, Ertapenem: susceptible, Meropenem: susceptibl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9308" y="1400479"/>
            <a:ext cx="4338384" cy="3918540"/>
          </a:xfrm>
          <a:prstGeom prst="rect">
            <a:avLst/>
          </a:prstGeom>
          <a:ln>
            <a:solidFill>
              <a:schemeClr val="bg2">
                <a:lumMod val="75000"/>
              </a:schemeClr>
            </a:solidFill>
          </a:ln>
        </p:spPr>
      </p:pic>
      <p:sp>
        <p:nvSpPr>
          <p:cNvPr id="3" name="TextBox 2"/>
          <p:cNvSpPr txBox="1"/>
          <p:nvPr/>
        </p:nvSpPr>
        <p:spPr>
          <a:xfrm>
            <a:off x="4606183" y="5319020"/>
            <a:ext cx="3062689" cy="276999"/>
          </a:xfrm>
          <a:prstGeom prst="rect">
            <a:avLst/>
          </a:prstGeom>
          <a:noFill/>
        </p:spPr>
        <p:txBody>
          <a:bodyPr wrap="square" rtlCol="0">
            <a:spAutoFit/>
          </a:bodyPr>
          <a:lstStyle/>
          <a:p>
            <a:r>
              <a:rPr lang="en-US" sz="1200" dirty="0"/>
              <a:t>Abbreviations: R = resistant; S = susceptible</a:t>
            </a:r>
          </a:p>
        </p:txBody>
      </p:sp>
      <p:sp>
        <p:nvSpPr>
          <p:cNvPr id="13" name="Footer Placeholder 3"/>
          <p:cNvSpPr>
            <a:spLocks noGrp="1"/>
          </p:cNvSpPr>
          <p:nvPr>
            <p:ph type="ftr" sz="quarter" idx="11"/>
            <p:custDataLst>
              <p:tags r:id="rId3"/>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4"/>
            </p:custDataLst>
          </p:nvPr>
        </p:nvSpPr>
        <p:spPr>
          <a:xfrm>
            <a:off x="6743700" y="6557415"/>
            <a:ext cx="2210562"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17</a:t>
            </a:fld>
            <a:endParaRPr lang="en-US" dirty="0"/>
          </a:p>
        </p:txBody>
      </p:sp>
    </p:spTree>
    <p:custDataLst>
      <p:tags r:id="rId1"/>
    </p:custDataLst>
    <p:extLst>
      <p:ext uri="{BB962C8B-B14F-4D97-AF65-F5344CB8AC3E}">
        <p14:creationId xmlns:p14="http://schemas.microsoft.com/office/powerpoint/2010/main" val="54070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9144000" cy="813816"/>
          </a:xfrm>
        </p:spPr>
        <p:txBody>
          <a:bodyPr>
            <a:normAutofit fontScale="90000"/>
          </a:bodyPr>
          <a:lstStyle/>
          <a:p>
            <a:r>
              <a:rPr lang="en-US" dirty="0"/>
              <a:t>Why Is Inappropriate Culturing of Urine a Problem?</a:t>
            </a:r>
          </a:p>
        </p:txBody>
      </p:sp>
      <p:graphicFrame>
        <p:nvGraphicFramePr>
          <p:cNvPr id="7" name="Diagram 6" descr="Harm is at the center of Overinflated CAUTI rates, Lower CMS* reimbursement, Inappropriate treatment, Exposes patient to drug allergies, renal failure, Increased cost of care, Antibiotic overuse/CDI, More resistant organisms, and Correct diagnosis missed"/>
          <p:cNvGraphicFramePr/>
          <p:nvPr>
            <p:extLst>
              <p:ext uri="{D42A27DB-BD31-4B8C-83A1-F6EECF244321}">
                <p14:modId xmlns:p14="http://schemas.microsoft.com/office/powerpoint/2010/main" val="1097633713"/>
              </p:ext>
            </p:extLst>
          </p:nvPr>
        </p:nvGraphicFramePr>
        <p:xfrm>
          <a:off x="62753" y="950762"/>
          <a:ext cx="9018494" cy="5680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0" y="5988766"/>
            <a:ext cx="3303212" cy="276999"/>
          </a:xfrm>
          <a:prstGeom prst="rect">
            <a:avLst/>
          </a:prstGeom>
          <a:noFill/>
        </p:spPr>
        <p:txBody>
          <a:bodyPr wrap="none" rtlCol="0">
            <a:spAutoFit/>
          </a:bodyPr>
          <a:lstStyle/>
          <a:p>
            <a:r>
              <a:rPr lang="en-US" sz="1200" dirty="0"/>
              <a:t>*CMS = Centers for Medicare &amp; Medicaid Services</a:t>
            </a:r>
          </a:p>
        </p:txBody>
      </p:sp>
      <p:sp>
        <p:nvSpPr>
          <p:cNvPr id="6" name="Footer Placeholder 3"/>
          <p:cNvSpPr>
            <a:spLocks noGrp="1"/>
          </p:cNvSpPr>
          <p:nvPr>
            <p:ph type="ftr" sz="quarter" idx="11"/>
            <p:custDataLst>
              <p:tags r:id="rId3"/>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4"/>
            </p:custDataLst>
          </p:nvPr>
        </p:nvSpPr>
        <p:spPr>
          <a:xfrm>
            <a:off x="6743700" y="6557415"/>
            <a:ext cx="2210562"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18</a:t>
            </a:fld>
            <a:endParaRPr lang="en-US" dirty="0"/>
          </a:p>
        </p:txBody>
      </p:sp>
    </p:spTree>
    <p:custDataLst>
      <p:tags r:id="rId1"/>
    </p:custDataLst>
    <p:extLst>
      <p:ext uri="{BB962C8B-B14F-4D97-AF65-F5344CB8AC3E}">
        <p14:creationId xmlns:p14="http://schemas.microsoft.com/office/powerpoint/2010/main" val="206803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Implementing Culturing Stewardship</a:t>
            </a:r>
            <a:r>
              <a:rPr lang="en-US" baseline="30000" dirty="0"/>
              <a:t>28</a:t>
            </a:r>
          </a:p>
        </p:txBody>
      </p:sp>
      <p:sp>
        <p:nvSpPr>
          <p:cNvPr id="6" name="Rectangle 5"/>
          <p:cNvSpPr/>
          <p:nvPr>
            <p:custDataLst>
              <p:tags r:id="rId3"/>
            </p:custDataLst>
          </p:nvPr>
        </p:nvSpPr>
        <p:spPr>
          <a:xfrm>
            <a:off x="628650" y="1083401"/>
            <a:ext cx="2914331" cy="1082939"/>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solidFill>
              </a:rPr>
              <a:t>Beliefs and Habits</a:t>
            </a:r>
          </a:p>
          <a:p>
            <a:pPr algn="ctr"/>
            <a:r>
              <a:rPr lang="en-US" sz="1400" dirty="0" err="1">
                <a:solidFill>
                  <a:schemeClr val="tx1"/>
                </a:solidFill>
              </a:rPr>
              <a:t>Pyuria</a:t>
            </a:r>
            <a:r>
              <a:rPr lang="en-US" sz="1400" dirty="0">
                <a:solidFill>
                  <a:schemeClr val="tx1"/>
                </a:solidFill>
              </a:rPr>
              <a:t> or </a:t>
            </a:r>
            <a:r>
              <a:rPr lang="en-US" sz="1400" dirty="0" err="1">
                <a:solidFill>
                  <a:schemeClr val="tx1"/>
                </a:solidFill>
              </a:rPr>
              <a:t>bacteriuria</a:t>
            </a:r>
            <a:r>
              <a:rPr lang="en-US" sz="1400" dirty="0">
                <a:solidFill>
                  <a:schemeClr val="tx1"/>
                </a:solidFill>
              </a:rPr>
              <a:t> = UTI</a:t>
            </a:r>
          </a:p>
          <a:p>
            <a:pPr algn="ctr"/>
            <a:r>
              <a:rPr lang="en-US" sz="1400" dirty="0">
                <a:solidFill>
                  <a:schemeClr val="tx1"/>
                </a:solidFill>
              </a:rPr>
              <a:t>Pre-emptive culturing</a:t>
            </a:r>
          </a:p>
          <a:p>
            <a:pPr algn="ctr"/>
            <a:r>
              <a:rPr lang="en-US" sz="1400" dirty="0">
                <a:solidFill>
                  <a:schemeClr val="tx1"/>
                </a:solidFill>
              </a:rPr>
              <a:t>Pan culturing</a:t>
            </a:r>
          </a:p>
        </p:txBody>
      </p:sp>
      <p:cxnSp>
        <p:nvCxnSpPr>
          <p:cNvPr id="11" name="Straight Arrow Connector 10">
            <a:extLst>
              <a:ext uri="{C183D7F6-B498-43B3-948B-1728B52AA6E4}">
                <adec:decorative xmlns:adec="http://schemas.microsoft.com/office/drawing/2017/decorative" val="1"/>
              </a:ext>
            </a:extLst>
          </p:cNvPr>
          <p:cNvCxnSpPr>
            <a:stCxn id="6" idx="2"/>
            <a:endCxn id="8" idx="0"/>
          </p:cNvCxnSpPr>
          <p:nvPr/>
        </p:nvCxnSpPr>
        <p:spPr>
          <a:xfrm flipH="1">
            <a:off x="2085815" y="2166340"/>
            <a:ext cx="1" cy="2543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4"/>
            </p:custDataLst>
          </p:nvPr>
        </p:nvSpPr>
        <p:spPr>
          <a:xfrm>
            <a:off x="628649" y="2420685"/>
            <a:ext cx="2914331" cy="983697"/>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solidFill>
              </a:rPr>
              <a:t>Relationships</a:t>
            </a:r>
            <a:endParaRPr lang="en-US" sz="1400" dirty="0">
              <a:solidFill>
                <a:schemeClr val="tx1"/>
              </a:solidFill>
            </a:endParaRPr>
          </a:p>
          <a:p>
            <a:pPr algn="ctr"/>
            <a:r>
              <a:rPr lang="en-US" sz="1400" dirty="0">
                <a:solidFill>
                  <a:schemeClr val="tx1"/>
                </a:solidFill>
              </a:rPr>
              <a:t>Nurse input</a:t>
            </a:r>
          </a:p>
          <a:p>
            <a:pPr algn="ctr"/>
            <a:r>
              <a:rPr lang="en-US" sz="1400" dirty="0">
                <a:solidFill>
                  <a:schemeClr val="tx1"/>
                </a:solidFill>
              </a:rPr>
              <a:t>Attending approval</a:t>
            </a:r>
          </a:p>
        </p:txBody>
      </p:sp>
      <p:cxnSp>
        <p:nvCxnSpPr>
          <p:cNvPr id="12" name="Straight Arrow Connector 11">
            <a:extLst>
              <a:ext uri="{C183D7F6-B498-43B3-948B-1728B52AA6E4}">
                <adec:decorative xmlns:adec="http://schemas.microsoft.com/office/drawing/2017/decorative" val="1"/>
              </a:ext>
            </a:extLst>
          </p:cNvPr>
          <p:cNvCxnSpPr>
            <a:stCxn id="8" idx="2"/>
            <a:endCxn id="7" idx="0"/>
          </p:cNvCxnSpPr>
          <p:nvPr/>
        </p:nvCxnSpPr>
        <p:spPr>
          <a:xfrm flipH="1">
            <a:off x="2085814" y="3404382"/>
            <a:ext cx="1" cy="2875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5"/>
            </p:custDataLst>
          </p:nvPr>
        </p:nvSpPr>
        <p:spPr>
          <a:xfrm>
            <a:off x="628648" y="3691922"/>
            <a:ext cx="2914331" cy="1070720"/>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solidFill>
              </a:rPr>
              <a:t>Ordering Process</a:t>
            </a:r>
            <a:endParaRPr lang="en-US" sz="1400" dirty="0">
              <a:solidFill>
                <a:schemeClr val="tx1"/>
              </a:solidFill>
            </a:endParaRPr>
          </a:p>
          <a:p>
            <a:pPr algn="ctr"/>
            <a:r>
              <a:rPr lang="en-US" sz="1400" dirty="0">
                <a:solidFill>
                  <a:schemeClr val="tx1"/>
                </a:solidFill>
              </a:rPr>
              <a:t>Fever order sets</a:t>
            </a:r>
          </a:p>
          <a:p>
            <a:pPr algn="ctr"/>
            <a:r>
              <a:rPr lang="en-US" sz="1400" dirty="0">
                <a:solidFill>
                  <a:schemeClr val="tx1"/>
                </a:solidFill>
              </a:rPr>
              <a:t>Indication-based ordering</a:t>
            </a:r>
          </a:p>
          <a:p>
            <a:pPr algn="ctr"/>
            <a:r>
              <a:rPr lang="en-US" sz="1400" dirty="0">
                <a:solidFill>
                  <a:schemeClr val="tx1"/>
                </a:solidFill>
              </a:rPr>
              <a:t>UA first approach</a:t>
            </a:r>
          </a:p>
        </p:txBody>
      </p:sp>
      <p:cxnSp>
        <p:nvCxnSpPr>
          <p:cNvPr id="15" name="Straight Arrow Connector 14">
            <a:extLst>
              <a:ext uri="{C183D7F6-B498-43B3-948B-1728B52AA6E4}">
                <adec:decorative xmlns:adec="http://schemas.microsoft.com/office/drawing/2017/decorative" val="1"/>
              </a:ext>
            </a:extLst>
          </p:cNvPr>
          <p:cNvCxnSpPr>
            <a:stCxn id="7" idx="2"/>
            <a:endCxn id="9" idx="0"/>
          </p:cNvCxnSpPr>
          <p:nvPr/>
        </p:nvCxnSpPr>
        <p:spPr>
          <a:xfrm>
            <a:off x="2085814" y="4762642"/>
            <a:ext cx="0" cy="2634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6"/>
            </p:custDataLst>
          </p:nvPr>
        </p:nvSpPr>
        <p:spPr>
          <a:xfrm>
            <a:off x="628648" y="5026045"/>
            <a:ext cx="2914331" cy="1171146"/>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solidFill>
              </a:rPr>
              <a:t>Harms of Misdiagnosis</a:t>
            </a:r>
            <a:endParaRPr lang="en-US" sz="1400" dirty="0">
              <a:solidFill>
                <a:schemeClr val="tx1"/>
              </a:solidFill>
            </a:endParaRPr>
          </a:p>
          <a:p>
            <a:pPr algn="ctr"/>
            <a:r>
              <a:rPr lang="en-US" sz="1400" dirty="0">
                <a:solidFill>
                  <a:schemeClr val="tx1"/>
                </a:solidFill>
              </a:rPr>
              <a:t>Unnecessary treatment: Antibiotic resistance, allergies, </a:t>
            </a:r>
            <a:r>
              <a:rPr lang="en-US" sz="1400" i="1" dirty="0">
                <a:solidFill>
                  <a:schemeClr val="tx1"/>
                </a:solidFill>
              </a:rPr>
              <a:t>C. diff</a:t>
            </a:r>
          </a:p>
          <a:p>
            <a:pPr algn="ctr"/>
            <a:r>
              <a:rPr lang="en-US" sz="1400" dirty="0">
                <a:solidFill>
                  <a:schemeClr val="tx1"/>
                </a:solidFill>
              </a:rPr>
              <a:t>Increased cost, non-reimbursement</a:t>
            </a:r>
          </a:p>
        </p:txBody>
      </p:sp>
      <p:sp>
        <p:nvSpPr>
          <p:cNvPr id="3" name="Content Placeholder 2"/>
          <p:cNvSpPr>
            <a:spLocks noGrp="1"/>
          </p:cNvSpPr>
          <p:nvPr>
            <p:ph idx="1"/>
            <p:custDataLst>
              <p:tags r:id="rId7"/>
            </p:custDataLst>
          </p:nvPr>
        </p:nvSpPr>
        <p:spPr>
          <a:xfrm>
            <a:off x="3836986" y="1146699"/>
            <a:ext cx="4573555" cy="956343"/>
          </a:xfrm>
        </p:spPr>
        <p:txBody>
          <a:bodyPr anchor="ctr">
            <a:normAutofit/>
          </a:bodyPr>
          <a:lstStyle/>
          <a:p>
            <a:r>
              <a:rPr lang="en-US" sz="1900" dirty="0"/>
              <a:t>Target with education, use of peer-to-peer feedback audits</a:t>
            </a:r>
          </a:p>
        </p:txBody>
      </p:sp>
      <p:sp>
        <p:nvSpPr>
          <p:cNvPr id="32" name="Content Placeholder 2"/>
          <p:cNvSpPr txBox="1">
            <a:spLocks/>
          </p:cNvSpPr>
          <p:nvPr>
            <p:custDataLst>
              <p:tags r:id="rId8"/>
            </p:custDataLst>
          </p:nvPr>
        </p:nvSpPr>
        <p:spPr>
          <a:xfrm>
            <a:off x="3836985" y="2374067"/>
            <a:ext cx="5307015" cy="1228421"/>
          </a:xfrm>
          <a:prstGeom prst="rect">
            <a:avLst/>
          </a:prstGeom>
        </p:spPr>
        <p:txBody>
          <a:bodyPr vert="horz" lIns="91440" tIns="45720" rIns="91440" bIns="45720" rtlCol="0" anchor="ctr">
            <a:no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00" dirty="0"/>
              <a:t>Involve nurse in decisions</a:t>
            </a:r>
          </a:p>
          <a:p>
            <a:pPr>
              <a:lnSpc>
                <a:spcPct val="100000"/>
              </a:lnSpc>
              <a:spcBef>
                <a:spcPts val="0"/>
              </a:spcBef>
            </a:pPr>
            <a:r>
              <a:rPr lang="en-US" sz="1900" dirty="0"/>
              <a:t>Promote “speak up” culture and collaboration</a:t>
            </a:r>
          </a:p>
          <a:p>
            <a:pPr>
              <a:lnSpc>
                <a:spcPct val="100000"/>
              </a:lnSpc>
              <a:spcBef>
                <a:spcPts val="0"/>
              </a:spcBef>
            </a:pPr>
            <a:r>
              <a:rPr lang="en-US" sz="1900" dirty="0"/>
              <a:t>Require attending approval of urine cultures</a:t>
            </a:r>
          </a:p>
          <a:p>
            <a:pPr>
              <a:lnSpc>
                <a:spcPct val="100000"/>
              </a:lnSpc>
              <a:spcBef>
                <a:spcPts val="0"/>
              </a:spcBef>
            </a:pPr>
            <a:r>
              <a:rPr lang="en-US" sz="1900" dirty="0"/>
              <a:t>Include infection preventionist on team rounds</a:t>
            </a:r>
          </a:p>
          <a:p>
            <a:pPr>
              <a:lnSpc>
                <a:spcPct val="100000"/>
              </a:lnSpc>
              <a:spcBef>
                <a:spcPts val="0"/>
              </a:spcBef>
            </a:pPr>
            <a:r>
              <a:rPr lang="en-US" sz="1900" dirty="0"/>
              <a:t>Connect with lab on how cultures are reported</a:t>
            </a:r>
          </a:p>
        </p:txBody>
      </p:sp>
      <p:sp>
        <p:nvSpPr>
          <p:cNvPr id="35" name="Content Placeholder 2"/>
          <p:cNvSpPr txBox="1">
            <a:spLocks/>
          </p:cNvSpPr>
          <p:nvPr>
            <p:custDataLst>
              <p:tags r:id="rId9"/>
            </p:custDataLst>
          </p:nvPr>
        </p:nvSpPr>
        <p:spPr>
          <a:xfrm>
            <a:off x="3836985" y="3873513"/>
            <a:ext cx="4978242" cy="838569"/>
          </a:xfrm>
          <a:prstGeom prst="rect">
            <a:avLst/>
          </a:prstGeom>
        </p:spPr>
        <p:txBody>
          <a:bodyPr vert="horz" lIns="91440" tIns="45720" rIns="91440" bIns="45720" rtlCol="0" anchor="ctr">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US" sz="1900" dirty="0"/>
              <a:t>Improve CPOE order sets to require indication</a:t>
            </a:r>
          </a:p>
          <a:p>
            <a:pPr>
              <a:lnSpc>
                <a:spcPct val="60000"/>
              </a:lnSpc>
            </a:pPr>
            <a:r>
              <a:rPr lang="en-US" sz="1900" dirty="0"/>
              <a:t>“Guidance at point of care”</a:t>
            </a:r>
          </a:p>
        </p:txBody>
      </p:sp>
      <p:sp>
        <p:nvSpPr>
          <p:cNvPr id="36" name="Content Placeholder 2"/>
          <p:cNvSpPr txBox="1">
            <a:spLocks/>
          </p:cNvSpPr>
          <p:nvPr>
            <p:custDataLst>
              <p:tags r:id="rId10"/>
            </p:custDataLst>
          </p:nvPr>
        </p:nvSpPr>
        <p:spPr>
          <a:xfrm>
            <a:off x="3836985" y="4960511"/>
            <a:ext cx="4573555" cy="1155826"/>
          </a:xfrm>
          <a:prstGeom prst="rect">
            <a:avLst/>
          </a:prstGeom>
        </p:spPr>
        <p:txBody>
          <a:bodyPr vert="horz" lIns="91440" tIns="45720" rIns="91440" bIns="45720" rtlCol="0" anchor="ctr">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Publicize adverse events to increase engagement; keep personal</a:t>
            </a:r>
          </a:p>
        </p:txBody>
      </p:sp>
      <p:sp>
        <p:nvSpPr>
          <p:cNvPr id="17" name="TextBox 16"/>
          <p:cNvSpPr txBox="1"/>
          <p:nvPr/>
        </p:nvSpPr>
        <p:spPr>
          <a:xfrm>
            <a:off x="536182" y="6235965"/>
            <a:ext cx="5689634" cy="276999"/>
          </a:xfrm>
          <a:prstGeom prst="rect">
            <a:avLst/>
          </a:prstGeom>
          <a:noFill/>
        </p:spPr>
        <p:txBody>
          <a:bodyPr wrap="none" rtlCol="0">
            <a:spAutoFit/>
          </a:bodyPr>
          <a:lstStyle/>
          <a:p>
            <a:r>
              <a:rPr lang="en-US" sz="1200" dirty="0"/>
              <a:t>Abbreviations: </a:t>
            </a:r>
            <a:r>
              <a:rPr lang="en-US" sz="1200" i="1" dirty="0"/>
              <a:t>C. diff</a:t>
            </a:r>
            <a:r>
              <a:rPr lang="en-US" sz="1200" dirty="0"/>
              <a:t> = </a:t>
            </a:r>
            <a:r>
              <a:rPr lang="en-US" sz="1200" i="1" dirty="0"/>
              <a:t>Clostridium difficile; </a:t>
            </a:r>
            <a:r>
              <a:rPr lang="en-US" sz="1200" dirty="0"/>
              <a:t>CPOE = computerized physician order entry</a:t>
            </a:r>
            <a:r>
              <a:rPr lang="en-US" sz="1200" i="1" dirty="0"/>
              <a:t> </a:t>
            </a:r>
            <a:endParaRPr lang="en-US" sz="1200" dirty="0"/>
          </a:p>
        </p:txBody>
      </p:sp>
      <p:sp>
        <p:nvSpPr>
          <p:cNvPr id="16" name="Footer Placeholder 3"/>
          <p:cNvSpPr>
            <a:spLocks noGrp="1"/>
          </p:cNvSpPr>
          <p:nvPr>
            <p:ph type="ftr" sz="quarter" idx="11"/>
            <p:custDataLst>
              <p:tags r:id="rId11"/>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12"/>
            </p:custDataLst>
          </p:nvPr>
        </p:nvSpPr>
        <p:spPr>
          <a:xfrm>
            <a:off x="6743700" y="6557415"/>
            <a:ext cx="2210562"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19</a:t>
            </a:fld>
            <a:endParaRPr lang="en-US" dirty="0"/>
          </a:p>
        </p:txBody>
      </p:sp>
    </p:spTree>
    <p:custDataLst>
      <p:tags r:id="rId1"/>
    </p:custDataLst>
    <p:extLst>
      <p:ext uri="{BB962C8B-B14F-4D97-AF65-F5344CB8AC3E}">
        <p14:creationId xmlns:p14="http://schemas.microsoft.com/office/powerpoint/2010/main" val="355330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3073" y="111888"/>
            <a:ext cx="7253416" cy="813816"/>
          </a:xfrm>
        </p:spPr>
        <p:txBody>
          <a:bodyPr>
            <a:normAutofit fontScale="90000"/>
          </a:bodyPr>
          <a:lstStyle/>
          <a:p>
            <a:r>
              <a:rPr lang="en-US" dirty="0"/>
              <a:t>Case Study: To Culture or Not To Culture…</a:t>
            </a:r>
          </a:p>
        </p:txBody>
      </p:sp>
      <p:sp>
        <p:nvSpPr>
          <p:cNvPr id="3" name="Content Placeholder 2"/>
          <p:cNvSpPr>
            <a:spLocks noGrp="1"/>
          </p:cNvSpPr>
          <p:nvPr>
            <p:ph idx="1"/>
            <p:custDataLst>
              <p:tags r:id="rId3"/>
            </p:custDataLst>
          </p:nvPr>
        </p:nvSpPr>
        <p:spPr>
          <a:xfrm>
            <a:off x="494852" y="1023559"/>
            <a:ext cx="8258730" cy="5056016"/>
          </a:xfrm>
        </p:spPr>
        <p:txBody>
          <a:bodyPr>
            <a:normAutofit/>
          </a:bodyPr>
          <a:lstStyle/>
          <a:p>
            <a:pPr>
              <a:lnSpc>
                <a:spcPct val="134000"/>
              </a:lnSpc>
              <a:spcBef>
                <a:spcPts val="600"/>
              </a:spcBef>
            </a:pPr>
            <a:r>
              <a:rPr lang="en-US" sz="2000" dirty="0"/>
              <a:t>Ms. Allen, a 65-year-old woman, has atrial fibrillation on warfarin, and multiple sclerosis complicated by urine retention with a chronic indwelling urinary catheter. She was admitted to telemetry 4 days ago due to elevated INR and to adjust her cardiac meds for better HR control. Ms. Allen was well until 3 hours ago when she had an upper GI bleed, while her INR is 5.3. </a:t>
            </a:r>
          </a:p>
          <a:p>
            <a:pPr>
              <a:lnSpc>
                <a:spcPct val="134000"/>
              </a:lnSpc>
              <a:spcBef>
                <a:spcPts val="600"/>
              </a:spcBef>
            </a:pPr>
            <a:r>
              <a:rPr lang="en-US" sz="2000" dirty="0"/>
              <a:t>She is admitted to the ICU; her temp is 100.8</a:t>
            </a:r>
            <a:r>
              <a:rPr lang="en-US" sz="2000" baseline="30000" dirty="0"/>
              <a:t>°</a:t>
            </a:r>
            <a:r>
              <a:rPr lang="en-US" sz="2000" dirty="0"/>
              <a:t>F during blood transfusion, HR 130, RR 22, BP 97/42. WBC is 11/</a:t>
            </a:r>
            <a:r>
              <a:rPr lang="en-US" sz="2000" dirty="0" err="1"/>
              <a:t>mcL</a:t>
            </a:r>
            <a:r>
              <a:rPr lang="en-US" sz="2000" dirty="0"/>
              <a:t> and her </a:t>
            </a:r>
            <a:r>
              <a:rPr lang="en-US" sz="2000" dirty="0" err="1"/>
              <a:t>Hgb</a:t>
            </a:r>
            <a:r>
              <a:rPr lang="en-US" sz="2000" dirty="0"/>
              <a:t> is now 7.6 g/</a:t>
            </a:r>
            <a:r>
              <a:rPr lang="en-US" sz="2000" dirty="0" err="1"/>
              <a:t>dL</a:t>
            </a:r>
            <a:r>
              <a:rPr lang="en-US" sz="2000" dirty="0"/>
              <a:t>. </a:t>
            </a:r>
          </a:p>
          <a:p>
            <a:pPr>
              <a:lnSpc>
                <a:spcPct val="134000"/>
              </a:lnSpc>
              <a:spcBef>
                <a:spcPts val="600"/>
              </a:spcBef>
            </a:pPr>
            <a:r>
              <a:rPr lang="en-US" sz="2000" dirty="0"/>
              <a:t>Exam shows cloudy urine in her catheter tubing.</a:t>
            </a:r>
          </a:p>
          <a:p>
            <a:pPr marL="0" indent="0" algn="ctr">
              <a:lnSpc>
                <a:spcPct val="134000"/>
              </a:lnSpc>
              <a:spcBef>
                <a:spcPts val="600"/>
              </a:spcBef>
              <a:buNone/>
            </a:pPr>
            <a:r>
              <a:rPr lang="en-US" sz="2000" b="1" dirty="0"/>
              <a:t>Should she have a urinalysis and urine culture?</a:t>
            </a:r>
          </a:p>
        </p:txBody>
      </p:sp>
      <p:sp>
        <p:nvSpPr>
          <p:cNvPr id="10" name="Rectangle 9"/>
          <p:cNvSpPr/>
          <p:nvPr/>
        </p:nvSpPr>
        <p:spPr>
          <a:xfrm>
            <a:off x="630741" y="5238841"/>
            <a:ext cx="7498080" cy="461665"/>
          </a:xfrm>
          <a:prstGeom prst="rect">
            <a:avLst/>
          </a:prstGeom>
          <a:noFill/>
          <a:ln>
            <a:noFill/>
          </a:ln>
        </p:spPr>
        <p:txBody>
          <a:bodyPr wrap="square">
            <a:spAutoFit/>
          </a:bodyPr>
          <a:lstStyle/>
          <a:p>
            <a:r>
              <a:rPr lang="en-US" sz="1200" dirty="0"/>
              <a:t>Abbreviations: BP = blood pressure; GI = gastrointestinal; </a:t>
            </a:r>
            <a:r>
              <a:rPr lang="en-US" sz="1200" dirty="0" err="1"/>
              <a:t>Hgb</a:t>
            </a:r>
            <a:r>
              <a:rPr lang="en-US" sz="1200" dirty="0"/>
              <a:t> = hemoglobin; HR = heart rate; ICU = intensive care unit; INR = international normalized ratio; RR = respiration rate; WBC = white blood cell.</a:t>
            </a:r>
          </a:p>
        </p:txBody>
      </p:sp>
      <p:sp>
        <p:nvSpPr>
          <p:cNvPr id="11" name="TextBox 5"/>
          <p:cNvSpPr txBox="1"/>
          <p:nvPr/>
        </p:nvSpPr>
        <p:spPr>
          <a:xfrm>
            <a:off x="630741" y="5913818"/>
            <a:ext cx="8034655" cy="463550"/>
          </a:xfrm>
          <a:prstGeom prst="rect">
            <a:avLst/>
          </a:prstGeom>
          <a:noFill/>
        </p:spPr>
        <p:txBody>
          <a:bodyPr wrap="square" rtlCol="0">
            <a:spAutoFit/>
          </a:bodyPr>
          <a:lstStyle/>
          <a:p>
            <a:pPr marL="749935" marR="0" indent="-749935">
              <a:spcBef>
                <a:spcPts val="0"/>
              </a:spcBef>
              <a:spcAft>
                <a:spcPts val="0"/>
              </a:spcAft>
            </a:pPr>
            <a:r>
              <a:rPr lang="en-US" sz="1200" kern="1200" dirty="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dirty="0">
              <a:effectLst/>
              <a:latin typeface="Times New Roman" panose="02020603050405020304" pitchFamily="18" charset="0"/>
              <a:ea typeface="Times New Roman" panose="02020603050405020304" pitchFamily="18" charset="0"/>
            </a:endParaRPr>
          </a:p>
        </p:txBody>
      </p:sp>
      <p:sp>
        <p:nvSpPr>
          <p:cNvPr id="9"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72275" y="6547141"/>
            <a:ext cx="2181987"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a:t>
            </a:fld>
            <a:endParaRPr lang="en-US" dirty="0"/>
          </a:p>
        </p:txBody>
      </p:sp>
    </p:spTree>
    <p:custDataLst>
      <p:tags r:id="rId1"/>
    </p:custDataLst>
    <p:extLst>
      <p:ext uri="{BB962C8B-B14F-4D97-AF65-F5344CB8AC3E}">
        <p14:creationId xmlns:p14="http://schemas.microsoft.com/office/powerpoint/2010/main" val="177790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Additional Solutions</a:t>
            </a:r>
          </a:p>
        </p:txBody>
      </p:sp>
      <p:sp>
        <p:nvSpPr>
          <p:cNvPr id="3" name="Content Placeholder 2"/>
          <p:cNvSpPr>
            <a:spLocks noGrp="1"/>
          </p:cNvSpPr>
          <p:nvPr>
            <p:ph idx="1"/>
            <p:custDataLst>
              <p:tags r:id="rId3"/>
            </p:custDataLst>
          </p:nvPr>
        </p:nvSpPr>
        <p:spPr>
          <a:xfrm>
            <a:off x="628650" y="973836"/>
            <a:ext cx="8232472" cy="5350510"/>
          </a:xfrm>
        </p:spPr>
        <p:txBody>
          <a:bodyPr>
            <a:normAutofit/>
          </a:bodyPr>
          <a:lstStyle/>
          <a:p>
            <a:pPr>
              <a:lnSpc>
                <a:spcPct val="134000"/>
              </a:lnSpc>
            </a:pPr>
            <a:r>
              <a:rPr lang="en-US" dirty="0"/>
              <a:t>Periodically audit urine culturing practices</a:t>
            </a:r>
          </a:p>
          <a:p>
            <a:pPr lvl="1">
              <a:lnSpc>
                <a:spcPct val="134000"/>
              </a:lnSpc>
            </a:pPr>
            <a:r>
              <a:rPr lang="en-US" dirty="0"/>
              <a:t>Follow up with ordering provider if culture was inappropriate</a:t>
            </a:r>
          </a:p>
          <a:p>
            <a:pPr>
              <a:lnSpc>
                <a:spcPct val="134000"/>
              </a:lnSpc>
            </a:pPr>
            <a:r>
              <a:rPr lang="en-US" dirty="0"/>
              <a:t>Avoid reflexive screening </a:t>
            </a:r>
          </a:p>
          <a:p>
            <a:pPr lvl="1">
              <a:lnSpc>
                <a:spcPct val="134000"/>
              </a:lnSpc>
            </a:pPr>
            <a:r>
              <a:rPr lang="en-US" dirty="0"/>
              <a:t>Urine cultures upon admission</a:t>
            </a:r>
          </a:p>
          <a:p>
            <a:pPr lvl="1">
              <a:lnSpc>
                <a:spcPct val="134000"/>
              </a:lnSpc>
            </a:pPr>
            <a:r>
              <a:rPr lang="en-US" dirty="0"/>
              <a:t>Automatic urine tests when catheters are inserted</a:t>
            </a:r>
          </a:p>
          <a:p>
            <a:pPr lvl="1">
              <a:lnSpc>
                <a:spcPct val="134000"/>
              </a:lnSpc>
            </a:pPr>
            <a:r>
              <a:rPr lang="en-US" dirty="0"/>
              <a:t>Pan culture fever workups</a:t>
            </a:r>
          </a:p>
          <a:p>
            <a:pPr lvl="1">
              <a:lnSpc>
                <a:spcPct val="134000"/>
              </a:lnSpc>
            </a:pPr>
            <a:r>
              <a:rPr lang="en-US" dirty="0"/>
              <a:t>Reflex culture performed without patient symptoms</a:t>
            </a:r>
          </a:p>
          <a:p>
            <a:pPr>
              <a:lnSpc>
                <a:spcPct val="134000"/>
              </a:lnSpc>
            </a:pPr>
            <a:r>
              <a:rPr lang="en-US" dirty="0"/>
              <a:t>Write a proper fever protocol</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57988" y="6547141"/>
            <a:ext cx="2196274"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20</a:t>
            </a:fld>
            <a:endParaRPr lang="en-US" dirty="0"/>
          </a:p>
        </p:txBody>
      </p:sp>
    </p:spTree>
    <p:custDataLst>
      <p:tags r:id="rId1"/>
    </p:custDataLst>
    <p:extLst>
      <p:ext uri="{BB962C8B-B14F-4D97-AF65-F5344CB8AC3E}">
        <p14:creationId xmlns:p14="http://schemas.microsoft.com/office/powerpoint/2010/main" val="201009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Communication Pearls</a:t>
            </a:r>
          </a:p>
        </p:txBody>
      </p:sp>
      <p:sp>
        <p:nvSpPr>
          <p:cNvPr id="3" name="Content Placeholder 2"/>
          <p:cNvSpPr>
            <a:spLocks noGrp="1"/>
          </p:cNvSpPr>
          <p:nvPr>
            <p:ph idx="1"/>
            <p:custDataLst>
              <p:tags r:id="rId3"/>
            </p:custDataLst>
          </p:nvPr>
        </p:nvSpPr>
        <p:spPr>
          <a:xfrm>
            <a:off x="628650" y="1124712"/>
            <a:ext cx="8172450" cy="5052251"/>
          </a:xfrm>
        </p:spPr>
        <p:txBody>
          <a:bodyPr>
            <a:normAutofit/>
          </a:bodyPr>
          <a:lstStyle/>
          <a:p>
            <a:pPr>
              <a:lnSpc>
                <a:spcPct val="124000"/>
              </a:lnSpc>
              <a:spcBef>
                <a:spcPts val="0"/>
              </a:spcBef>
            </a:pPr>
            <a:r>
              <a:rPr lang="en-US" sz="2400" dirty="0"/>
              <a:t>Encourage a real patient evaluation for fever and thoughtful culturing</a:t>
            </a:r>
          </a:p>
          <a:p>
            <a:pPr lvl="1">
              <a:lnSpc>
                <a:spcPct val="124000"/>
              </a:lnSpc>
              <a:spcBef>
                <a:spcPts val="0"/>
              </a:spcBef>
            </a:pPr>
            <a:r>
              <a:rPr lang="en-US" sz="2200" dirty="0"/>
              <a:t>If a provider wants orders followed without discussion—</a:t>
            </a:r>
          </a:p>
          <a:p>
            <a:pPr lvl="2">
              <a:lnSpc>
                <a:spcPct val="124000"/>
              </a:lnSpc>
              <a:spcBef>
                <a:spcPts val="0"/>
              </a:spcBef>
            </a:pPr>
            <a:r>
              <a:rPr lang="en-US" dirty="0"/>
              <a:t>“[provider name], the CAUTI committee, chaired by your partner, met and developed this new practice pathway around the culture of culturing and shows the best evidence for culturing to protect our ICU patients from drug-resistant bacteria."</a:t>
            </a:r>
            <a:endParaRPr lang="en-US" sz="2400" dirty="0"/>
          </a:p>
          <a:p>
            <a:pPr lvl="1">
              <a:lnSpc>
                <a:spcPct val="124000"/>
              </a:lnSpc>
              <a:spcBef>
                <a:spcPts val="0"/>
              </a:spcBef>
            </a:pPr>
            <a:r>
              <a:rPr lang="en-US" sz="2200" dirty="0"/>
              <a:t>If skeptical staff think it is just about avoiding penalties—</a:t>
            </a:r>
          </a:p>
          <a:p>
            <a:pPr lvl="2">
              <a:lnSpc>
                <a:spcPct val="124000"/>
              </a:lnSpc>
              <a:spcBef>
                <a:spcPts val="0"/>
              </a:spcBef>
            </a:pPr>
            <a:r>
              <a:rPr lang="en-US" dirty="0"/>
              <a:t>“Yes, this does help us avoid penalties, but more importantly, it’s what is best to prevent harm to the patient.”</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57988" y="6557415"/>
            <a:ext cx="2196274"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21</a:t>
            </a:fld>
            <a:endParaRPr lang="en-US" dirty="0"/>
          </a:p>
        </p:txBody>
      </p:sp>
    </p:spTree>
    <p:custDataLst>
      <p:tags r:id="rId1"/>
    </p:custDataLst>
    <p:extLst>
      <p:ext uri="{BB962C8B-B14F-4D97-AF65-F5344CB8AC3E}">
        <p14:creationId xmlns:p14="http://schemas.microsoft.com/office/powerpoint/2010/main" val="35617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Back to the Case</a:t>
            </a:r>
            <a:r>
              <a:rPr lang="en-US" baseline="30000" dirty="0"/>
              <a:t>2</a:t>
            </a:r>
          </a:p>
        </p:txBody>
      </p:sp>
      <p:sp>
        <p:nvSpPr>
          <p:cNvPr id="3" name="Content Placeholder 2"/>
          <p:cNvSpPr>
            <a:spLocks noGrp="1"/>
          </p:cNvSpPr>
          <p:nvPr>
            <p:ph idx="1"/>
            <p:custDataLst>
              <p:tags r:id="rId3"/>
            </p:custDataLst>
          </p:nvPr>
        </p:nvSpPr>
        <p:spPr>
          <a:xfrm>
            <a:off x="628650" y="1124712"/>
            <a:ext cx="7886700" cy="5371826"/>
          </a:xfrm>
        </p:spPr>
        <p:txBody>
          <a:bodyPr>
            <a:normAutofit/>
          </a:bodyPr>
          <a:lstStyle/>
          <a:p>
            <a:pPr marL="0" indent="0">
              <a:spcBef>
                <a:spcPts val="600"/>
              </a:spcBef>
              <a:buNone/>
            </a:pPr>
            <a:r>
              <a:rPr lang="en-US" dirty="0"/>
              <a:t>What about Ms. Allen, who was admitted for an upper GI bleed from warfarin with a chronic indwelling urinary catheter and cloudy urine?</a:t>
            </a:r>
          </a:p>
          <a:p>
            <a:pPr lvl="1">
              <a:spcBef>
                <a:spcPts val="600"/>
              </a:spcBef>
            </a:pPr>
            <a:r>
              <a:rPr lang="en-US" dirty="0"/>
              <a:t>She should </a:t>
            </a:r>
            <a:r>
              <a:rPr lang="en-US" dirty="0">
                <a:solidFill>
                  <a:srgbClr val="EB0000"/>
                </a:solidFill>
              </a:rPr>
              <a:t>NOT</a:t>
            </a:r>
            <a:r>
              <a:rPr lang="en-US" dirty="0"/>
              <a:t> have had a culture, because her findings were due to bleeding, and screening urine tests on admission are inappropriate, even with an indwelling urinary catheter.</a:t>
            </a:r>
            <a:r>
              <a:rPr lang="en-US" baseline="30000" dirty="0"/>
              <a:t>2</a:t>
            </a:r>
            <a:r>
              <a:rPr lang="en-US" dirty="0"/>
              <a:t> Cloudy urine does not predict CAUTI.</a:t>
            </a:r>
          </a:p>
          <a:p>
            <a:pPr lvl="1">
              <a:spcBef>
                <a:spcPts val="600"/>
              </a:spcBef>
            </a:pPr>
            <a:r>
              <a:rPr lang="en-US" dirty="0"/>
              <a:t>However, a urinalysis was sent, and this hospital performs reflex cultures. </a:t>
            </a:r>
          </a:p>
        </p:txBody>
      </p:sp>
      <p:sp>
        <p:nvSpPr>
          <p:cNvPr id="7" name="TextBox 5"/>
          <p:cNvSpPr txBox="1"/>
          <p:nvPr/>
        </p:nvSpPr>
        <p:spPr>
          <a:xfrm>
            <a:off x="480695" y="5709921"/>
            <a:ext cx="8034655" cy="463550"/>
          </a:xfrm>
          <a:prstGeom prst="rect">
            <a:avLst/>
          </a:prstGeom>
          <a:noFill/>
        </p:spPr>
        <p:txBody>
          <a:bodyPr wrap="square" rtlCol="0">
            <a:spAutoFit/>
          </a:bodyPr>
          <a:lstStyle/>
          <a:p>
            <a:pPr marL="749935" marR="0" indent="-749935">
              <a:spcBef>
                <a:spcPts val="0"/>
              </a:spcBef>
              <a:spcAft>
                <a:spcPts val="0"/>
              </a:spcAft>
            </a:pPr>
            <a:r>
              <a:rPr lang="en-US" sz="1200" kern="1200" dirty="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dirty="0">
              <a:effectLst/>
              <a:latin typeface="Times New Roman" panose="02020603050405020304" pitchFamily="18" charset="0"/>
              <a:ea typeface="Times New Roman" panose="02020603050405020304" pitchFamily="18" charset="0"/>
            </a:endParaRP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629400" y="6547141"/>
            <a:ext cx="2324862"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22</a:t>
            </a:fld>
            <a:endParaRPr lang="en-US" dirty="0"/>
          </a:p>
        </p:txBody>
      </p:sp>
    </p:spTree>
    <p:custDataLst>
      <p:tags r:id="rId1"/>
    </p:custDataLst>
    <p:extLst>
      <p:ext uri="{BB962C8B-B14F-4D97-AF65-F5344CB8AC3E}">
        <p14:creationId xmlns:p14="http://schemas.microsoft.com/office/powerpoint/2010/main" val="191323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Take-Home Points</a:t>
            </a:r>
          </a:p>
        </p:txBody>
      </p:sp>
      <p:sp>
        <p:nvSpPr>
          <p:cNvPr id="3" name="Content Placeholder 2"/>
          <p:cNvSpPr>
            <a:spLocks noGrp="1"/>
          </p:cNvSpPr>
          <p:nvPr>
            <p:ph idx="1"/>
            <p:custDataLst>
              <p:tags r:id="rId3"/>
            </p:custDataLst>
          </p:nvPr>
        </p:nvSpPr>
        <p:spPr>
          <a:xfrm>
            <a:off x="496570" y="1209686"/>
            <a:ext cx="8325612" cy="5052251"/>
          </a:xfrm>
        </p:spPr>
        <p:txBody>
          <a:bodyPr>
            <a:normAutofit lnSpcReduction="10000"/>
          </a:bodyPr>
          <a:lstStyle/>
          <a:p>
            <a:pPr>
              <a:lnSpc>
                <a:spcPct val="124000"/>
              </a:lnSpc>
            </a:pPr>
            <a:r>
              <a:rPr lang="en-US" sz="2400" dirty="0"/>
              <a:t>Do not order a urine culture if the patient is asymptomatic</a:t>
            </a:r>
          </a:p>
          <a:p>
            <a:pPr>
              <a:lnSpc>
                <a:spcPct val="124000"/>
              </a:lnSpc>
            </a:pPr>
            <a:r>
              <a:rPr lang="en-US" sz="2400" dirty="0"/>
              <a:t>Educate staff on potential harms of inappropriate culturing and how to assess urine culture need</a:t>
            </a:r>
          </a:p>
          <a:p>
            <a:pPr>
              <a:lnSpc>
                <a:spcPct val="124000"/>
              </a:lnSpc>
            </a:pPr>
            <a:r>
              <a:rPr lang="en-US" sz="2400" dirty="0"/>
              <a:t>Incorporate cues for culturing practices into the EHR</a:t>
            </a:r>
          </a:p>
          <a:p>
            <a:pPr>
              <a:lnSpc>
                <a:spcPct val="124000"/>
              </a:lnSpc>
            </a:pPr>
            <a:r>
              <a:rPr lang="en-US" sz="2400" dirty="0"/>
              <a:t>Assess urine culturing practices in your unit through audits and evaluation</a:t>
            </a:r>
          </a:p>
          <a:p>
            <a:pPr>
              <a:lnSpc>
                <a:spcPct val="124000"/>
              </a:lnSpc>
            </a:pPr>
            <a:r>
              <a:rPr lang="en-US" sz="2400" dirty="0"/>
              <a:t>If the catheter is in place less than 2 weeks, change out prior to obtaining a culture</a:t>
            </a:r>
          </a:p>
          <a:p>
            <a:pPr>
              <a:lnSpc>
                <a:spcPct val="124000"/>
              </a:lnSpc>
            </a:pPr>
            <a:r>
              <a:rPr lang="en-US" sz="2400" dirty="0"/>
              <a:t>Ensure all staff feel free to speak up and share accountability for responsible urine culturing</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43700" y="6547141"/>
            <a:ext cx="2210562"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23</a:t>
            </a:fld>
            <a:endParaRPr lang="en-US" dirty="0"/>
          </a:p>
        </p:txBody>
      </p:sp>
    </p:spTree>
    <p:custDataLst>
      <p:tags r:id="rId1"/>
    </p:custDataLst>
    <p:extLst>
      <p:ext uri="{BB962C8B-B14F-4D97-AF65-F5344CB8AC3E}">
        <p14:creationId xmlns:p14="http://schemas.microsoft.com/office/powerpoint/2010/main" val="227736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dirty="0"/>
              <a:t>References</a:t>
            </a:r>
          </a:p>
        </p:txBody>
      </p:sp>
      <p:sp>
        <p:nvSpPr>
          <p:cNvPr id="7" name="Content Placeholder 2"/>
          <p:cNvSpPr>
            <a:spLocks noGrp="1"/>
          </p:cNvSpPr>
          <p:nvPr>
            <p:ph idx="1"/>
            <p:custDataLst>
              <p:tags r:id="rId3"/>
            </p:custDataLst>
          </p:nvPr>
        </p:nvSpPr>
        <p:spPr>
          <a:xfrm>
            <a:off x="209086" y="1020270"/>
            <a:ext cx="8630114" cy="5454952"/>
          </a:xfrm>
        </p:spPr>
        <p:txBody>
          <a:bodyPr>
            <a:normAutofit/>
          </a:bodyPr>
          <a:lstStyle/>
          <a:p>
            <a:pPr marL="238125" indent="-238125">
              <a:lnSpc>
                <a:spcPct val="100000"/>
              </a:lnSpc>
              <a:spcBef>
                <a:spcPts val="0"/>
              </a:spcBef>
              <a:buFont typeface="+mj-lt"/>
              <a:buAutoNum type="arabicPeriod"/>
            </a:pPr>
            <a:r>
              <a:rPr lang="en-US" sz="1100" dirty="0"/>
              <a:t>O’Grady NP, </a:t>
            </a:r>
            <a:r>
              <a:rPr lang="en-US" sz="1100" dirty="0" err="1"/>
              <a:t>Barie</a:t>
            </a:r>
            <a:r>
              <a:rPr lang="en-US" sz="1100" dirty="0"/>
              <a:t> PS, Bartlett JG, et al. Guidelines for evaluation of new fever in critically ill adult patients: 2008 update from the American College of Critical Care Medicine and the Infectious Diseases Society of America. </a:t>
            </a:r>
            <a:r>
              <a:rPr lang="en-US" sz="1100" dirty="0" err="1"/>
              <a:t>Crit</a:t>
            </a:r>
            <a:r>
              <a:rPr lang="en-US" sz="1100" dirty="0"/>
              <a:t> Care Med. 2008;36(4):1330-49. PMID: 18379262.</a:t>
            </a:r>
          </a:p>
          <a:p>
            <a:pPr marL="238125" indent="-238125">
              <a:lnSpc>
                <a:spcPct val="100000"/>
              </a:lnSpc>
              <a:spcBef>
                <a:spcPts val="0"/>
              </a:spcBef>
              <a:buFont typeface="+mj-lt"/>
              <a:buAutoNum type="arabicPeriod"/>
            </a:pPr>
            <a:r>
              <a:rPr lang="en-US" sz="1100" dirty="0"/>
              <a:t>Agency for Healthcare Research and Quality. Urine Culture Practices in the ICU; Antibiotic Stewardship; Practical ICU Tools; Using Results from the Safety Culture Surveys. </a:t>
            </a:r>
            <a:r>
              <a:rPr lang="en-US" sz="1100" dirty="0">
                <a:hlinkClick r:id="rId8"/>
              </a:rPr>
              <a:t>https://www.ahrq.gov/hai/cauti-tools/archived-webinars/urine-culture-practices-icu-video.html</a:t>
            </a:r>
            <a:r>
              <a:rPr lang="en-US" sz="1100" dirty="0"/>
              <a:t>. Accessed November 6, 2021.</a:t>
            </a:r>
          </a:p>
          <a:p>
            <a:pPr marL="238125" indent="-238125">
              <a:lnSpc>
                <a:spcPct val="100000"/>
              </a:lnSpc>
              <a:spcBef>
                <a:spcPts val="0"/>
              </a:spcBef>
              <a:buFont typeface="+mj-lt"/>
              <a:buAutoNum type="arabicPeriod"/>
            </a:pPr>
            <a:r>
              <a:rPr lang="en-US" sz="1100" dirty="0"/>
              <a:t>Garcia R, Spitzer E. Promoting appropriate urine culture management to improve health care outcomes and the accuracy of catheter-associated urinary tract infections. Am J Infect Control. 2017;45(10):1143-53. PMID: 28476493.</a:t>
            </a:r>
          </a:p>
          <a:p>
            <a:pPr marL="238125" indent="-238125">
              <a:lnSpc>
                <a:spcPct val="100000"/>
              </a:lnSpc>
              <a:spcBef>
                <a:spcPts val="0"/>
              </a:spcBef>
              <a:buFont typeface="+mj-lt"/>
              <a:buAutoNum type="arabicPeriod"/>
            </a:pPr>
            <a:r>
              <a:rPr lang="en-US" sz="1100" dirty="0" err="1"/>
              <a:t>Claeys</a:t>
            </a:r>
            <a:r>
              <a:rPr lang="en-US" sz="1100" dirty="0"/>
              <a:t> KC, Blanco N, Morgan DJ, et al. Advances and challenges in the diagnosis and treatment of urinary tract infections: the need for diagnostic stewardship. </a:t>
            </a:r>
            <a:r>
              <a:rPr lang="en-US" sz="1100" dirty="0" err="1"/>
              <a:t>Curr</a:t>
            </a:r>
            <a:r>
              <a:rPr lang="en-US" sz="1100" dirty="0"/>
              <a:t> Infect Dis Rep. 2019;21(4):11. PMID: 30834993.</a:t>
            </a:r>
          </a:p>
          <a:p>
            <a:pPr marL="238125" indent="-238125">
              <a:lnSpc>
                <a:spcPct val="100000"/>
              </a:lnSpc>
              <a:spcBef>
                <a:spcPts val="0"/>
              </a:spcBef>
              <a:buFont typeface="+mj-lt"/>
              <a:buAutoNum type="arabicPeriod"/>
            </a:pPr>
            <a:r>
              <a:rPr lang="en-US" sz="1100" dirty="0"/>
              <a:t>Meddings J, </a:t>
            </a:r>
            <a:r>
              <a:rPr lang="en-US" sz="1100" dirty="0" err="1"/>
              <a:t>Manojlovich</a:t>
            </a:r>
            <a:r>
              <a:rPr lang="en-US" sz="1100" dirty="0"/>
              <a:t> M, Ameling J, et al. Quantitative results of a national intervention to prevent hospital-acquired catheter-associated urinary tract infection: a pre-post observational study. Ann Intern Med. 2019;171(7_Suppl):S38-S44. PMID: 31569231.</a:t>
            </a:r>
          </a:p>
          <a:p>
            <a:pPr marL="238125" indent="-238125">
              <a:lnSpc>
                <a:spcPct val="100000"/>
              </a:lnSpc>
              <a:spcBef>
                <a:spcPts val="0"/>
              </a:spcBef>
              <a:buFont typeface="+mj-lt"/>
              <a:buAutoNum type="arabicPeriod"/>
            </a:pPr>
            <a:r>
              <a:rPr lang="en-US" sz="1100" dirty="0"/>
              <a:t>Nicolle LE, Gupta K, Bradley SF, et al. Clinical Practice Guideline for the Management of Asymptomatic Bacteriuria: 2019 Update by the Infectious Diseases Society of America. Clin Infect Dis. 2019;68(10):e83-e110. PMID: 30895288.</a:t>
            </a:r>
          </a:p>
          <a:p>
            <a:pPr marL="238125" indent="-238125">
              <a:lnSpc>
                <a:spcPct val="100000"/>
              </a:lnSpc>
              <a:spcBef>
                <a:spcPts val="0"/>
              </a:spcBef>
              <a:buFont typeface="+mj-lt"/>
              <a:buAutoNum type="arabicPeriod"/>
            </a:pPr>
            <a:r>
              <a:rPr lang="en-US" sz="1100" dirty="0" err="1"/>
              <a:t>Hartstein</a:t>
            </a:r>
            <a:r>
              <a:rPr lang="en-US" sz="1100" dirty="0"/>
              <a:t> AI, Garber SB, Ward TT, et al. Nosocomial urinary tract infection: a prospective evaluation of 108 catheterized patients. Infect Control. 1981;(5):380-6. PMID: 6795141.</a:t>
            </a:r>
          </a:p>
          <a:p>
            <a:pPr marL="238125" indent="-238125">
              <a:lnSpc>
                <a:spcPct val="100000"/>
              </a:lnSpc>
              <a:spcBef>
                <a:spcPts val="0"/>
              </a:spcBef>
              <a:buFont typeface="+mj-lt"/>
              <a:buAutoNum type="arabicPeriod"/>
            </a:pPr>
            <a:r>
              <a:rPr lang="en-US" sz="1100" dirty="0" err="1"/>
              <a:t>Classen</a:t>
            </a:r>
            <a:r>
              <a:rPr lang="en-US" sz="1100" dirty="0"/>
              <a:t> DC, Larsen RA, Burke JP, et al. Prevention of catheter-associated bacteriuria: clinical trial of methods to block three known pathways of infection. Am J Infect Control. 1991;19(3):136-42. PMID: 1863002.</a:t>
            </a:r>
          </a:p>
          <a:p>
            <a:pPr marL="238125" indent="-238125">
              <a:lnSpc>
                <a:spcPct val="100000"/>
              </a:lnSpc>
              <a:spcBef>
                <a:spcPts val="0"/>
              </a:spcBef>
              <a:buFont typeface="+mj-lt"/>
              <a:buAutoNum type="arabicPeriod"/>
            </a:pPr>
            <a:r>
              <a:rPr lang="en-US" sz="1100" dirty="0"/>
              <a:t>Warren JW, </a:t>
            </a:r>
            <a:r>
              <a:rPr lang="en-US" sz="1100" dirty="0" err="1"/>
              <a:t>Damron</a:t>
            </a:r>
            <a:r>
              <a:rPr lang="en-US" sz="1100" dirty="0"/>
              <a:t> D, </a:t>
            </a:r>
            <a:r>
              <a:rPr lang="en-US" sz="1100" dirty="0" err="1"/>
              <a:t>Tenney</a:t>
            </a:r>
            <a:r>
              <a:rPr lang="en-US" sz="1100" dirty="0"/>
              <a:t> JH, et al. Fever, bacteremia, and death as complications of bacteriuria in women with long-term urethral catheters. J Infect Dis. 1987;155(6):1151-8. PMID: 3572035.</a:t>
            </a:r>
          </a:p>
          <a:p>
            <a:pPr marL="238125" indent="-238125">
              <a:lnSpc>
                <a:spcPct val="100000"/>
              </a:lnSpc>
              <a:spcBef>
                <a:spcPts val="0"/>
              </a:spcBef>
              <a:buFont typeface="+mj-lt"/>
              <a:buAutoNum type="arabicPeriod"/>
            </a:pPr>
            <a:r>
              <a:rPr lang="en-US" sz="1100" dirty="0"/>
              <a:t>Magill SS, Edwards JR, </a:t>
            </a:r>
            <a:r>
              <a:rPr lang="en-US" sz="1100" dirty="0" err="1"/>
              <a:t>Beldavs</a:t>
            </a:r>
            <a:r>
              <a:rPr lang="en-US" sz="1100" dirty="0"/>
              <a:t> ZG, et al. Prevalence of antimicrobial use in US acute care hospitals, May-September 2011. JAMA. 2014;312(14):1438-46. PMID: 25291579.</a:t>
            </a:r>
          </a:p>
          <a:p>
            <a:pPr marL="238125" indent="-238125">
              <a:lnSpc>
                <a:spcPct val="100000"/>
              </a:lnSpc>
              <a:spcBef>
                <a:spcPts val="0"/>
              </a:spcBef>
              <a:buFont typeface="+mj-lt"/>
              <a:buAutoNum type="arabicPeriod"/>
            </a:pPr>
            <a:r>
              <a:rPr lang="en-US" sz="1100" dirty="0"/>
              <a:t>Hooton TM, Bradley SF, Cardenas DD, et al. Diagnosis, prevention, and treatment of catheter-associated urinary tract infection in adults: 2009 International Clinical Practice Guidelines from the Infectious Diseases Society of America. </a:t>
            </a:r>
            <a:r>
              <a:rPr lang="en-US" sz="1100" dirty="0" err="1"/>
              <a:t>Clin</a:t>
            </a:r>
            <a:r>
              <a:rPr lang="en-US" sz="1100" dirty="0"/>
              <a:t> Infect Dis. 2010;50(5):625-63. PMID: 20175247.</a:t>
            </a:r>
          </a:p>
          <a:p>
            <a:pPr marL="238125" indent="-238125">
              <a:lnSpc>
                <a:spcPct val="100000"/>
              </a:lnSpc>
              <a:spcBef>
                <a:spcPts val="0"/>
              </a:spcBef>
              <a:buFont typeface="+mj-lt"/>
              <a:buAutoNum type="arabicPeriod"/>
            </a:pPr>
            <a:r>
              <a:rPr lang="en-US" sz="1100" dirty="0"/>
              <a:t>Watson KJ, Trautner B, Russo H, et al. Using clinical decision support to improve urine culture diagnostic stewardship, antimicrobial stewardship, and financial cost: a multicenter experience. Infect Control </a:t>
            </a:r>
            <a:r>
              <a:rPr lang="en-US" sz="1100" dirty="0" err="1"/>
              <a:t>Hosp</a:t>
            </a:r>
            <a:r>
              <a:rPr lang="en-US" sz="1100" dirty="0"/>
              <a:t> </a:t>
            </a:r>
            <a:r>
              <a:rPr lang="en-US" sz="1100" dirty="0" err="1"/>
              <a:t>Epidemiol</a:t>
            </a:r>
            <a:r>
              <a:rPr lang="en-US" sz="1100" dirty="0"/>
              <a:t>. 2020;41(5):564-570. PMID: 32131910.</a:t>
            </a:r>
          </a:p>
          <a:p>
            <a:pPr marL="238125" indent="-238125">
              <a:lnSpc>
                <a:spcPct val="100000"/>
              </a:lnSpc>
              <a:spcBef>
                <a:spcPts val="0"/>
              </a:spcBef>
              <a:buFont typeface="+mj-lt"/>
              <a:buAutoNum type="arabicPeriod"/>
            </a:pPr>
            <a:r>
              <a:rPr lang="en-US" sz="1100" dirty="0" err="1"/>
              <a:t>Advani</a:t>
            </a:r>
            <a:r>
              <a:rPr lang="en-US" sz="1100" dirty="0"/>
              <a:t> SD, Fakih MG. The evolution of catheter-associated urinary tract infection (CAUTI): Is it time for more inclusive metrics? Infect Control </a:t>
            </a:r>
            <a:r>
              <a:rPr lang="en-US" sz="1100" dirty="0" err="1"/>
              <a:t>Hosp</a:t>
            </a:r>
            <a:r>
              <a:rPr lang="en-US" sz="1100" dirty="0"/>
              <a:t> </a:t>
            </a:r>
            <a:r>
              <a:rPr lang="en-US" sz="1100" dirty="0" err="1"/>
              <a:t>Epidemiol</a:t>
            </a:r>
            <a:r>
              <a:rPr lang="en-US" sz="1100" dirty="0"/>
              <a:t>. 2019;40(6):681-685. PMID: 30915925.</a:t>
            </a:r>
          </a:p>
          <a:p>
            <a:pPr marL="238125" indent="-238125">
              <a:lnSpc>
                <a:spcPct val="100000"/>
              </a:lnSpc>
              <a:spcBef>
                <a:spcPts val="0"/>
              </a:spcBef>
              <a:buFont typeface="+mj-lt"/>
              <a:buAutoNum type="arabicPeriod" startAt="14"/>
            </a:pPr>
            <a:r>
              <a:rPr lang="en-US" sz="1100" dirty="0"/>
              <a:t>Petty LA, Vaughn VM, Flanders SA, et al. Risk factors and outcomes associated with treatment of asymptomatic bacteriuria in hospitalized patients. JAMA Intern Med. 2019;179(11):1519-27. PMID: 31449295.</a:t>
            </a:r>
          </a:p>
          <a:p>
            <a:pPr marL="238125" indent="-238125">
              <a:lnSpc>
                <a:spcPct val="100000"/>
              </a:lnSpc>
              <a:spcBef>
                <a:spcPts val="0"/>
              </a:spcBef>
              <a:buFont typeface="+mj-lt"/>
              <a:buAutoNum type="arabicPeriod" startAt="14"/>
            </a:pPr>
            <a:r>
              <a:rPr lang="en-US" sz="1100" dirty="0"/>
              <a:t>Lin G, </a:t>
            </a:r>
            <a:r>
              <a:rPr lang="en-US" sz="1100" dirty="0" err="1"/>
              <a:t>Knowlson</a:t>
            </a:r>
            <a:r>
              <a:rPr lang="en-US" sz="1100" dirty="0"/>
              <a:t> S, Nguyen H, et al. Urine test stewardship for catheterized patients in the critical care setting: provider perceptions and impact of electronic order set interventions. Am J Infect Control. 2019;47(10):1277-79. PMID: 31128982.</a:t>
            </a:r>
          </a:p>
          <a:p>
            <a:pPr marL="238125" indent="-238125">
              <a:lnSpc>
                <a:spcPct val="100000"/>
              </a:lnSpc>
              <a:spcBef>
                <a:spcPts val="0"/>
              </a:spcBef>
              <a:buFont typeface="+mj-lt"/>
              <a:buAutoNum type="arabicPeriod"/>
            </a:pPr>
            <a:endParaRPr lang="en-US" sz="1100" dirty="0"/>
          </a:p>
          <a:p>
            <a:pPr marL="238125" indent="-238125">
              <a:buFont typeface="+mj-lt"/>
              <a:buAutoNum type="arabicPeriod"/>
            </a:pPr>
            <a:endParaRPr lang="en-US" sz="1200" dirty="0"/>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29413" y="6557415"/>
            <a:ext cx="2224849"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24</a:t>
            </a:fld>
            <a:endParaRPr lang="en-US" dirty="0"/>
          </a:p>
        </p:txBody>
      </p:sp>
    </p:spTree>
    <p:custDataLst>
      <p:tags r:id="rId1"/>
    </p:custDataLst>
    <p:extLst>
      <p:ext uri="{BB962C8B-B14F-4D97-AF65-F5344CB8AC3E}">
        <p14:creationId xmlns:p14="http://schemas.microsoft.com/office/powerpoint/2010/main" val="153451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dirty="0"/>
              <a:t>References</a:t>
            </a:r>
          </a:p>
        </p:txBody>
      </p:sp>
      <p:sp>
        <p:nvSpPr>
          <p:cNvPr id="7" name="Content Placeholder 2"/>
          <p:cNvSpPr>
            <a:spLocks noGrp="1"/>
          </p:cNvSpPr>
          <p:nvPr>
            <p:ph idx="1"/>
            <p:custDataLst>
              <p:tags r:id="rId3"/>
            </p:custDataLst>
          </p:nvPr>
        </p:nvSpPr>
        <p:spPr>
          <a:xfrm>
            <a:off x="198926" y="929149"/>
            <a:ext cx="8755336" cy="5546074"/>
          </a:xfrm>
        </p:spPr>
        <p:txBody>
          <a:bodyPr>
            <a:normAutofit/>
          </a:bodyPr>
          <a:lstStyle/>
          <a:p>
            <a:pPr marL="238125" indent="-238125">
              <a:lnSpc>
                <a:spcPct val="100000"/>
              </a:lnSpc>
              <a:spcBef>
                <a:spcPts val="0"/>
              </a:spcBef>
              <a:buFont typeface="+mj-lt"/>
              <a:buAutoNum type="arabicPeriod" startAt="16"/>
            </a:pPr>
            <a:r>
              <a:rPr lang="en-US" sz="1100" dirty="0"/>
              <a:t>Daniel GW, Schneider M, McClellan MB. Addressing antimicrobial resistance and stewardship: the priority antimicrobial value and entry (PAVE) award. JAMA. 2017;318(12):1103-4. PMID: 28772301.</a:t>
            </a:r>
          </a:p>
          <a:p>
            <a:pPr marL="238125" indent="-238125">
              <a:lnSpc>
                <a:spcPct val="100000"/>
              </a:lnSpc>
              <a:spcBef>
                <a:spcPts val="0"/>
              </a:spcBef>
              <a:buFont typeface="+mj-lt"/>
              <a:buAutoNum type="arabicPeriod" startAt="16"/>
            </a:pPr>
            <a:r>
              <a:rPr lang="en-US" sz="1100" dirty="0"/>
              <a:t>Massachusetts Infection Prevention Partnership. Treating Asymptomatic Bacteriuria: All Harm, No Benefit. </a:t>
            </a:r>
            <a:r>
              <a:rPr lang="en-US" sz="1100" dirty="0">
                <a:hlinkClick r:id="rId8"/>
              </a:rPr>
              <a:t>http://macoalition.org/Initiatives/infections/uti_2013/tools/ED_Detailing%20Sheet.pdf</a:t>
            </a:r>
            <a:r>
              <a:rPr lang="en-US" sz="1100" dirty="0"/>
              <a:t>. Accessed November 6, 2021. </a:t>
            </a:r>
          </a:p>
          <a:p>
            <a:pPr marL="238125" indent="-238125">
              <a:lnSpc>
                <a:spcPct val="100000"/>
              </a:lnSpc>
              <a:spcBef>
                <a:spcPts val="0"/>
              </a:spcBef>
              <a:buFont typeface="+mj-lt"/>
              <a:buAutoNum type="arabicPeriod" startAt="16"/>
            </a:pPr>
            <a:r>
              <a:rPr lang="en-US" sz="1100" dirty="0"/>
              <a:t>Agency for Healthcare Research and Quality. Intensive Care Unit Infographic Poster. </a:t>
            </a:r>
            <a:r>
              <a:rPr lang="en-US" sz="1100" dirty="0">
                <a:hlinkClick r:id="rId9"/>
              </a:rPr>
              <a:t>http://www.ahrq.gov/professionals/quality-patient-safety/hais/cauti-tools/impl-guide/implementation-guide-appendix-l.html</a:t>
            </a:r>
            <a:r>
              <a:rPr lang="en-US" sz="1100" dirty="0"/>
              <a:t>. Accessed November 6, 2021. </a:t>
            </a:r>
          </a:p>
          <a:p>
            <a:pPr marL="238125" indent="-238125">
              <a:lnSpc>
                <a:spcPct val="100000"/>
              </a:lnSpc>
              <a:spcBef>
                <a:spcPts val="0"/>
              </a:spcBef>
              <a:buFont typeface="+mj-lt"/>
              <a:buAutoNum type="arabicPeriod" startAt="16"/>
            </a:pPr>
            <a:r>
              <a:rPr lang="en-US" sz="1100" dirty="0"/>
              <a:t>Shirley D, </a:t>
            </a:r>
            <a:r>
              <a:rPr lang="en-US" sz="1100" dirty="0" err="1"/>
              <a:t>Scholtz</a:t>
            </a:r>
            <a:r>
              <a:rPr lang="en-US" sz="1100" dirty="0"/>
              <a:t> H, </a:t>
            </a:r>
            <a:r>
              <a:rPr lang="en-US" sz="1100" dirty="0" err="1"/>
              <a:t>Osterby</a:t>
            </a:r>
            <a:r>
              <a:rPr lang="en-US" sz="1100" dirty="0"/>
              <a:t> K, et al. Optimizing inpatient urine culture ordering practices using the electronic medical record: a pilot study. Am J Infect Control. 2017;38(4):486-8. PMID: 28025951.</a:t>
            </a:r>
          </a:p>
          <a:p>
            <a:pPr marL="238125" indent="-238125">
              <a:lnSpc>
                <a:spcPct val="100000"/>
              </a:lnSpc>
              <a:spcBef>
                <a:spcPts val="0"/>
              </a:spcBef>
              <a:buFont typeface="+mj-lt"/>
              <a:buAutoNum type="arabicPeriod" startAt="16"/>
            </a:pPr>
            <a:r>
              <a:rPr lang="en-US" sz="1100" dirty="0"/>
              <a:t>Sullivan KV, Morgan DJ, </a:t>
            </a:r>
            <a:r>
              <a:rPr lang="en-US" sz="1100" dirty="0" err="1"/>
              <a:t>Leekha</a:t>
            </a:r>
            <a:r>
              <a:rPr lang="en-US" sz="1100" dirty="0"/>
              <a:t> S. Use of diagnostic stewardship practices to improve urine culturing among SHEA research network hospitals. Infect Control </a:t>
            </a:r>
            <a:r>
              <a:rPr lang="en-US" sz="1100" dirty="0" err="1"/>
              <a:t>Hosp</a:t>
            </a:r>
            <a:r>
              <a:rPr lang="en-US" sz="1100" dirty="0"/>
              <a:t> </a:t>
            </a:r>
            <a:r>
              <a:rPr lang="en-US" sz="1100" dirty="0" err="1"/>
              <a:t>Epidemiol</a:t>
            </a:r>
            <a:r>
              <a:rPr lang="en-US" sz="1100" dirty="0"/>
              <a:t>. 2019;40(2):228-31. PMID: 30522544.</a:t>
            </a:r>
          </a:p>
          <a:p>
            <a:pPr marL="238125" indent="-238125">
              <a:lnSpc>
                <a:spcPct val="100000"/>
              </a:lnSpc>
              <a:spcBef>
                <a:spcPts val="0"/>
              </a:spcBef>
              <a:buFont typeface="+mj-lt"/>
              <a:buAutoNum type="arabicPeriod" startAt="16"/>
            </a:pPr>
            <a:r>
              <a:rPr lang="en-US" sz="1100" dirty="0"/>
              <a:t>Coughlin RF, </a:t>
            </a:r>
            <a:r>
              <a:rPr lang="en-US" sz="1100" dirty="0" err="1"/>
              <a:t>Peaper</a:t>
            </a:r>
            <a:r>
              <a:rPr lang="en-US" sz="1100" dirty="0"/>
              <a:t> D, Rothenberg C, et al. Electronic health record-assisted reflex urine culture testing improves emergency department diagnostic efficiency. Am J Med Qual. 2020;35(3):252-7. PMID: 31296024.</a:t>
            </a:r>
          </a:p>
          <a:p>
            <a:pPr marL="238125" indent="-238125">
              <a:lnSpc>
                <a:spcPct val="100000"/>
              </a:lnSpc>
              <a:spcBef>
                <a:spcPts val="0"/>
              </a:spcBef>
              <a:buFont typeface="+mj-lt"/>
              <a:buAutoNum type="arabicPeriod" startAt="16"/>
            </a:pPr>
            <a:r>
              <a:rPr lang="en-US" sz="1100" dirty="0"/>
              <a:t>Howard-Anderson, JR, Ashraf S, Overton EC, et al. Sustained decrease in urine culture utilization after implementing a reflex urine culture intervention: a multicenter quasi-experimental study. Infect Control </a:t>
            </a:r>
            <a:r>
              <a:rPr lang="en-US" sz="1100" dirty="0" err="1"/>
              <a:t>Hosp</a:t>
            </a:r>
            <a:r>
              <a:rPr lang="en-US" sz="1100" dirty="0"/>
              <a:t> </a:t>
            </a:r>
            <a:r>
              <a:rPr lang="en-US" sz="1100" dirty="0" err="1"/>
              <a:t>Epidemiol</a:t>
            </a:r>
            <a:r>
              <a:rPr lang="en-US" sz="1100" dirty="0"/>
              <a:t>. 2020;41(3):369-71. PMID: 31996274.</a:t>
            </a:r>
          </a:p>
          <a:p>
            <a:pPr marL="238125" indent="-238125">
              <a:lnSpc>
                <a:spcPct val="100000"/>
              </a:lnSpc>
              <a:spcBef>
                <a:spcPts val="0"/>
              </a:spcBef>
              <a:buFont typeface="+mj-lt"/>
              <a:buAutoNum type="arabicPeriod" startAt="16"/>
            </a:pPr>
            <a:r>
              <a:rPr lang="en-US" sz="1100" dirty="0"/>
              <a:t>Mullin KM, Kovacs CS, </a:t>
            </a:r>
            <a:r>
              <a:rPr lang="en-US" sz="1100" dirty="0" err="1"/>
              <a:t>Fatica</a:t>
            </a:r>
            <a:r>
              <a:rPr lang="en-US" sz="1100" dirty="0"/>
              <a:t> C, et al. A multifaceted approach to reduction of catheter-associated urinary tract infections in the intensive care unit with an emphasis on “stewardship of culturing.” Infect Control Hosp Epidemiol. 2017;38(2):186-8. PMID: 27852357.</a:t>
            </a:r>
          </a:p>
          <a:p>
            <a:pPr marL="238125" indent="-238125">
              <a:lnSpc>
                <a:spcPct val="100000"/>
              </a:lnSpc>
              <a:spcBef>
                <a:spcPts val="0"/>
              </a:spcBef>
              <a:buFont typeface="+mj-lt"/>
              <a:buAutoNum type="arabicPeriod" startAt="16"/>
            </a:pPr>
            <a:r>
              <a:rPr lang="en-US" sz="1100" dirty="0"/>
              <a:t>Association for Professionals in Infection Control and Epidemiology. APIC Implementation Guide: Guide to Preventing Catheter-Associated Urinary Tract Infections. </a:t>
            </a:r>
            <a:r>
              <a:rPr lang="en-US" sz="1100" dirty="0">
                <a:hlinkClick r:id="rId10"/>
              </a:rPr>
              <a:t>https://apic.org/wp-content/uploads/2019/02/APIC_CAUTI_IG_FIN_REVD0815.pdf</a:t>
            </a:r>
            <a:r>
              <a:rPr lang="en-US" sz="1100" dirty="0"/>
              <a:t>. Accessed November 6, 2021.  </a:t>
            </a:r>
          </a:p>
          <a:p>
            <a:pPr marL="238125" indent="-238125">
              <a:lnSpc>
                <a:spcPct val="100000"/>
              </a:lnSpc>
              <a:spcBef>
                <a:spcPts val="0"/>
              </a:spcBef>
              <a:buFont typeface="+mj-lt"/>
              <a:buAutoNum type="arabicPeriod" startAt="16"/>
            </a:pPr>
            <a:r>
              <a:rPr lang="en-US" sz="1100" dirty="0" err="1"/>
              <a:t>Klausing</a:t>
            </a:r>
            <a:r>
              <a:rPr lang="en-US" sz="1100" dirty="0"/>
              <a:t> BT, Tillman SD, Wright PW, et al. The influence of contaminated urine cultures in inpatient and emergency department settings. Am J Infect Control. 2016;44(10):1166-7. PMID: 27311512.</a:t>
            </a:r>
          </a:p>
          <a:p>
            <a:pPr marL="238125" indent="-238125">
              <a:lnSpc>
                <a:spcPct val="100000"/>
              </a:lnSpc>
              <a:spcBef>
                <a:spcPts val="0"/>
              </a:spcBef>
              <a:buFont typeface="+mj-lt"/>
              <a:buAutoNum type="arabicPeriod" startAt="16"/>
            </a:pPr>
            <a:r>
              <a:rPr lang="en-US" sz="1100" dirty="0"/>
              <a:t>Davies PE, Daley MJ, Hecht J, et al. Effectiveness of a bundled approach to reduce urinary catheters and infection rates in trauma patients. Am J Infect Control. 2018;46(7):758-63. PMID: 29397230.</a:t>
            </a:r>
          </a:p>
          <a:p>
            <a:pPr marL="238125" indent="-238125">
              <a:lnSpc>
                <a:spcPct val="100000"/>
              </a:lnSpc>
              <a:spcBef>
                <a:spcPts val="0"/>
              </a:spcBef>
              <a:buFont typeface="+mj-lt"/>
              <a:buAutoNum type="arabicPeriod" startAt="16"/>
            </a:pPr>
            <a:r>
              <a:rPr lang="en-US" sz="1100" dirty="0" err="1"/>
              <a:t>Drekonja</a:t>
            </a:r>
            <a:r>
              <a:rPr lang="en-US" sz="1100" dirty="0"/>
              <a:t> DM, </a:t>
            </a:r>
            <a:r>
              <a:rPr lang="en-US" sz="1100" dirty="0" err="1"/>
              <a:t>Grigorya</a:t>
            </a:r>
            <a:r>
              <a:rPr lang="en-US" sz="1100" dirty="0"/>
              <a:t> L, Lichtenberger P, et al. Teamwork and safety climate affect antimicrobial stewardship for asymptomatic bacteriuria. Infect Control </a:t>
            </a:r>
            <a:r>
              <a:rPr lang="en-US" sz="1100" dirty="0" err="1"/>
              <a:t>Hosp</a:t>
            </a:r>
            <a:r>
              <a:rPr lang="en-US" sz="1100" dirty="0"/>
              <a:t> </a:t>
            </a:r>
            <a:r>
              <a:rPr lang="en-US" sz="1100" dirty="0" err="1"/>
              <a:t>Epidemiol</a:t>
            </a:r>
            <a:r>
              <a:rPr lang="en-US" sz="1100" dirty="0"/>
              <a:t>. 2019;40(9):963-7. PMID: 31339085.</a:t>
            </a:r>
          </a:p>
          <a:p>
            <a:pPr marL="238125" indent="-238125">
              <a:lnSpc>
                <a:spcPct val="100000"/>
              </a:lnSpc>
              <a:spcBef>
                <a:spcPts val="0"/>
              </a:spcBef>
              <a:buFont typeface="+mj-lt"/>
              <a:buAutoNum type="arabicPeriod" startAt="16"/>
            </a:pPr>
            <a:r>
              <a:rPr lang="en-US" sz="1100" dirty="0"/>
              <a:t>National Healthcare Safety Network (NHSN). Patient Safety Component Manual: Chapters 2 and 7. </a:t>
            </a:r>
            <a:r>
              <a:rPr lang="en-US" sz="1100" dirty="0">
                <a:hlinkClick r:id="rId11"/>
              </a:rPr>
              <a:t>https://www.cdc.gov/nhsn/pdfs/pscmanual/pcsmanual_current.pdf</a:t>
            </a:r>
            <a:r>
              <a:rPr lang="en-US" sz="1100" dirty="0"/>
              <a:t>. Accessed November 6, 2021. </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29413" y="6536867"/>
            <a:ext cx="2224849"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25</a:t>
            </a:fld>
            <a:endParaRPr lang="en-US" dirty="0"/>
          </a:p>
        </p:txBody>
      </p:sp>
    </p:spTree>
    <p:custDataLst>
      <p:tags r:id="rId1"/>
    </p:custDataLst>
    <p:extLst>
      <p:ext uri="{BB962C8B-B14F-4D97-AF65-F5344CB8AC3E}">
        <p14:creationId xmlns:p14="http://schemas.microsoft.com/office/powerpoint/2010/main" val="110689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What Is Urine Culture Stewardship?</a:t>
            </a:r>
            <a:r>
              <a:rPr lang="en-US" baseline="30000" dirty="0"/>
              <a:t>1-5</a:t>
            </a:r>
            <a:endParaRPr lang="en-US" dirty="0"/>
          </a:p>
        </p:txBody>
      </p:sp>
      <p:sp>
        <p:nvSpPr>
          <p:cNvPr id="3" name="Content Placeholder 2"/>
          <p:cNvSpPr>
            <a:spLocks noGrp="1"/>
          </p:cNvSpPr>
          <p:nvPr>
            <p:ph idx="1"/>
            <p:custDataLst>
              <p:tags r:id="rId3"/>
            </p:custDataLst>
          </p:nvPr>
        </p:nvSpPr>
        <p:spPr>
          <a:xfrm>
            <a:off x="494692" y="991168"/>
            <a:ext cx="8342185" cy="1361258"/>
          </a:xfrm>
        </p:spPr>
        <p:txBody>
          <a:bodyPr>
            <a:normAutofit/>
          </a:bodyPr>
          <a:lstStyle/>
          <a:p>
            <a:pPr marL="0" indent="0" algn="ctr">
              <a:lnSpc>
                <a:spcPct val="100000"/>
              </a:lnSpc>
              <a:spcBef>
                <a:spcPts val="600"/>
              </a:spcBef>
              <a:buNone/>
            </a:pPr>
            <a:r>
              <a:rPr lang="en-US" b="1" dirty="0"/>
              <a:t>Ordering urine cultures thoughtfully, so they inform (not misinform) the care of individual patients</a:t>
            </a:r>
          </a:p>
        </p:txBody>
      </p:sp>
      <p:graphicFrame>
        <p:nvGraphicFramePr>
          <p:cNvPr id="8" name="Diagram 7" descr="Ordering: Indication for urine based on patient evaluation?&#10;Collecting: Standardization of specimen collection&#10;Intervening: Treatment decision: Provide providers with guidance around test interpretation and treatment?"/>
          <p:cNvGraphicFramePr/>
          <p:nvPr>
            <p:extLst>
              <p:ext uri="{D42A27DB-BD31-4B8C-83A1-F6EECF244321}">
                <p14:modId xmlns:p14="http://schemas.microsoft.com/office/powerpoint/2010/main" val="3568788013"/>
              </p:ext>
            </p:extLst>
          </p:nvPr>
        </p:nvGraphicFramePr>
        <p:xfrm>
          <a:off x="1452761" y="2089779"/>
          <a:ext cx="6612716" cy="42172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15138" y="6536867"/>
            <a:ext cx="2139124"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3</a:t>
            </a:fld>
            <a:endParaRPr lang="en-US" dirty="0"/>
          </a:p>
        </p:txBody>
      </p:sp>
    </p:spTree>
    <p:custDataLst>
      <p:tags r:id="rId1"/>
    </p:custDataLst>
    <p:extLst>
      <p:ext uri="{BB962C8B-B14F-4D97-AF65-F5344CB8AC3E}">
        <p14:creationId xmlns:p14="http://schemas.microsoft.com/office/powerpoint/2010/main" val="429242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9082" y="60447"/>
            <a:ext cx="8145834" cy="813816"/>
          </a:xfrm>
        </p:spPr>
        <p:txBody>
          <a:bodyPr>
            <a:normAutofit fontScale="90000"/>
          </a:bodyPr>
          <a:lstStyle/>
          <a:p>
            <a:r>
              <a:rPr lang="en-US" dirty="0"/>
              <a:t>Why Is Appropriate Urine Testing Important?</a:t>
            </a:r>
            <a:r>
              <a:rPr lang="en-US" baseline="30000" dirty="0"/>
              <a:t>2,6-10</a:t>
            </a:r>
            <a:endParaRPr lang="en-US" dirty="0"/>
          </a:p>
        </p:txBody>
      </p:sp>
      <p:sp>
        <p:nvSpPr>
          <p:cNvPr id="3" name="Content Placeholder 2"/>
          <p:cNvSpPr>
            <a:spLocks noGrp="1"/>
          </p:cNvSpPr>
          <p:nvPr>
            <p:ph idx="1"/>
            <p:custDataLst>
              <p:tags r:id="rId3"/>
            </p:custDataLst>
          </p:nvPr>
        </p:nvSpPr>
        <p:spPr>
          <a:xfrm>
            <a:off x="279625" y="1152942"/>
            <a:ext cx="8584747" cy="3414596"/>
          </a:xfrm>
        </p:spPr>
        <p:txBody>
          <a:bodyPr>
            <a:noAutofit/>
          </a:bodyPr>
          <a:lstStyle/>
          <a:p>
            <a:pPr marL="0" indent="0">
              <a:buNone/>
            </a:pPr>
            <a:r>
              <a:rPr lang="en-US" sz="2600" dirty="0"/>
              <a:t>Urinalysis and culture are only meaningful in the presence of signs or symptoms of infection</a:t>
            </a:r>
          </a:p>
          <a:p>
            <a:pPr lvl="1">
              <a:lnSpc>
                <a:spcPct val="100000"/>
              </a:lnSpc>
              <a:spcBef>
                <a:spcPts val="1000"/>
              </a:spcBef>
            </a:pPr>
            <a:r>
              <a:rPr lang="en-US" sz="2000" dirty="0"/>
              <a:t>WBCs can be found in the urine for many reasons besides infection</a:t>
            </a:r>
          </a:p>
          <a:p>
            <a:pPr lvl="1">
              <a:lnSpc>
                <a:spcPct val="100000"/>
              </a:lnSpc>
              <a:spcBef>
                <a:spcPts val="1000"/>
              </a:spcBef>
            </a:pPr>
            <a:r>
              <a:rPr lang="en-US" sz="2000" dirty="0"/>
              <a:t>Bacteriuria in catheterized patients increases 3 to 8% daily </a:t>
            </a:r>
          </a:p>
          <a:p>
            <a:pPr lvl="1">
              <a:lnSpc>
                <a:spcPct val="100000"/>
              </a:lnSpc>
              <a:spcBef>
                <a:spcPts val="1000"/>
              </a:spcBef>
            </a:pPr>
            <a:r>
              <a:rPr lang="en-US" sz="2000" dirty="0"/>
              <a:t>Asymptomatic bacteriuria (ASB) is the bacterial colonization of the urine, which does not typically lead to infection or require treatment</a:t>
            </a:r>
          </a:p>
          <a:p>
            <a:pPr lvl="1">
              <a:lnSpc>
                <a:spcPct val="100000"/>
              </a:lnSpc>
              <a:spcBef>
                <a:spcPts val="1000"/>
              </a:spcBef>
            </a:pPr>
            <a:r>
              <a:rPr lang="en-US" sz="2000" dirty="0"/>
              <a:t>ASB occurs as much as 50% of the time in patients with an indwelling urinary catheter. </a:t>
            </a:r>
          </a:p>
          <a:p>
            <a:pPr lvl="1">
              <a:lnSpc>
                <a:spcPct val="100000"/>
              </a:lnSpc>
              <a:spcBef>
                <a:spcPts val="1000"/>
              </a:spcBef>
            </a:pPr>
            <a:r>
              <a:rPr lang="en-US" sz="2000" dirty="0"/>
              <a:t>Practitioners may unnecessarily treat a positive urinalysis or urine culture </a:t>
            </a:r>
          </a:p>
        </p:txBody>
      </p:sp>
      <p:sp>
        <p:nvSpPr>
          <p:cNvPr id="4" name="TextBox 3">
            <a:extLst>
              <a:ext uri="{FF2B5EF4-FFF2-40B4-BE49-F238E27FC236}">
                <a16:creationId xmlns:a16="http://schemas.microsoft.com/office/drawing/2014/main" id="{31A11D28-49B5-464E-874B-649AD8737C51}"/>
              </a:ext>
            </a:extLst>
          </p:cNvPr>
          <p:cNvSpPr txBox="1"/>
          <p:nvPr/>
        </p:nvSpPr>
        <p:spPr>
          <a:xfrm>
            <a:off x="1120572" y="5059713"/>
            <a:ext cx="6902852" cy="461665"/>
          </a:xfrm>
          <a:prstGeom prst="rect">
            <a:avLst/>
          </a:prstGeom>
          <a:solidFill>
            <a:schemeClr val="accent1">
              <a:lumMod val="40000"/>
              <a:lumOff val="60000"/>
            </a:schemeClr>
          </a:solidFill>
        </p:spPr>
        <p:txBody>
          <a:bodyPr wrap="none" rtlCol="0">
            <a:spAutoFit/>
          </a:bodyPr>
          <a:lstStyle/>
          <a:p>
            <a:r>
              <a:rPr lang="en-US" sz="2400" dirty="0"/>
              <a:t>Urinalysis can rule out CAUTI but cannot rule in CAUTI</a:t>
            </a:r>
          </a:p>
        </p:txBody>
      </p:sp>
      <p:sp>
        <p:nvSpPr>
          <p:cNvPr id="6" name="Rectangle 5"/>
          <p:cNvSpPr/>
          <p:nvPr>
            <p:custDataLst>
              <p:tags r:id="rId4"/>
            </p:custDataLst>
          </p:nvPr>
        </p:nvSpPr>
        <p:spPr>
          <a:xfrm>
            <a:off x="475651" y="5575108"/>
            <a:ext cx="8668349" cy="615553"/>
          </a:xfrm>
          <a:prstGeom prst="rect">
            <a:avLst/>
          </a:prstGeom>
        </p:spPr>
        <p:txBody>
          <a:bodyPr wrap="square">
            <a:spAutoFit/>
          </a:bodyPr>
          <a:lstStyle/>
          <a:p>
            <a:r>
              <a:rPr lang="en-US" sz="1700" b="1" dirty="0"/>
              <a:t>Note: </a:t>
            </a:r>
            <a:r>
              <a:rPr lang="en-US" sz="1700" dirty="0"/>
              <a:t>There are some exceptions to rules about treating ASB, such as pregnancy and urologic procedures, but they are rare in the ICU.</a:t>
            </a:r>
          </a:p>
        </p:txBody>
      </p:sp>
      <p:sp>
        <p:nvSpPr>
          <p:cNvPr id="7"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15138" y="6547141"/>
            <a:ext cx="2139124"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4</a:t>
            </a:fld>
            <a:endParaRPr lang="en-US" dirty="0"/>
          </a:p>
        </p:txBody>
      </p:sp>
    </p:spTree>
    <p:custDataLst>
      <p:tags r:id="rId1"/>
    </p:custDataLst>
    <p:extLst>
      <p:ext uri="{BB962C8B-B14F-4D97-AF65-F5344CB8AC3E}">
        <p14:creationId xmlns:p14="http://schemas.microsoft.com/office/powerpoint/2010/main" val="312548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CAUTI Signs and Symptoms</a:t>
            </a:r>
            <a:r>
              <a:rPr lang="en-US" baseline="30000" dirty="0"/>
              <a:t>6,11-12</a:t>
            </a:r>
          </a:p>
        </p:txBody>
      </p:sp>
      <p:sp>
        <p:nvSpPr>
          <p:cNvPr id="3" name="Content Placeholder 2"/>
          <p:cNvSpPr>
            <a:spLocks noGrp="1"/>
          </p:cNvSpPr>
          <p:nvPr>
            <p:ph idx="1"/>
            <p:custDataLst>
              <p:tags r:id="rId3"/>
            </p:custDataLst>
          </p:nvPr>
        </p:nvSpPr>
        <p:spPr>
          <a:xfrm>
            <a:off x="219456" y="1079855"/>
            <a:ext cx="8734806" cy="5232455"/>
          </a:xfrm>
        </p:spPr>
        <p:txBody>
          <a:bodyPr>
            <a:noAutofit/>
          </a:bodyPr>
          <a:lstStyle/>
          <a:p>
            <a:pPr>
              <a:lnSpc>
                <a:spcPct val="100000"/>
              </a:lnSpc>
              <a:spcBef>
                <a:spcPts val="600"/>
              </a:spcBef>
            </a:pPr>
            <a:r>
              <a:rPr lang="en-US" sz="2400" dirty="0"/>
              <a:t>Presence of symptoms suggestive of a urinary tract infection (UTI). For example:</a:t>
            </a:r>
          </a:p>
          <a:p>
            <a:pPr lvl="1">
              <a:lnSpc>
                <a:spcPct val="100000"/>
              </a:lnSpc>
              <a:spcBef>
                <a:spcPts val="600"/>
              </a:spcBef>
            </a:pPr>
            <a:r>
              <a:rPr lang="en-US" dirty="0"/>
              <a:t>Flank pain or costovertebral angle tenderness</a:t>
            </a:r>
          </a:p>
          <a:p>
            <a:pPr lvl="1">
              <a:lnSpc>
                <a:spcPct val="100000"/>
              </a:lnSpc>
              <a:spcBef>
                <a:spcPts val="600"/>
              </a:spcBef>
            </a:pPr>
            <a:r>
              <a:rPr lang="en-US" dirty="0"/>
              <a:t>acute hematuria</a:t>
            </a:r>
          </a:p>
          <a:p>
            <a:pPr lvl="1">
              <a:lnSpc>
                <a:spcPct val="100000"/>
              </a:lnSpc>
              <a:spcBef>
                <a:spcPts val="600"/>
              </a:spcBef>
            </a:pPr>
            <a:r>
              <a:rPr lang="en-US" dirty="0"/>
              <a:t>new pelvic discomfort</a:t>
            </a:r>
          </a:p>
          <a:p>
            <a:pPr>
              <a:lnSpc>
                <a:spcPct val="100000"/>
              </a:lnSpc>
              <a:spcBef>
                <a:spcPts val="600"/>
              </a:spcBef>
            </a:pPr>
            <a:r>
              <a:rPr lang="en-US" sz="2400" dirty="0"/>
              <a:t>Fever/rigors</a:t>
            </a:r>
          </a:p>
          <a:p>
            <a:pPr>
              <a:lnSpc>
                <a:spcPct val="100000"/>
              </a:lnSpc>
              <a:spcBef>
                <a:spcPts val="600"/>
              </a:spcBef>
            </a:pPr>
            <a:r>
              <a:rPr lang="en-US" sz="2400" dirty="0"/>
              <a:t>New-onset or worsening sepsis without evidence of another source on history, physical examination, or laboratory testing</a:t>
            </a:r>
          </a:p>
          <a:p>
            <a:pPr>
              <a:lnSpc>
                <a:spcPct val="100000"/>
              </a:lnSpc>
              <a:spcBef>
                <a:spcPts val="600"/>
              </a:spcBef>
            </a:pPr>
            <a:r>
              <a:rPr lang="en-US" sz="2400" dirty="0"/>
              <a:t>Fever or altered mental status without evidence of another source on history, physical examination, or laboratory testing</a:t>
            </a:r>
          </a:p>
          <a:p>
            <a:pPr>
              <a:lnSpc>
                <a:spcPct val="100000"/>
              </a:lnSpc>
              <a:spcBef>
                <a:spcPts val="600"/>
              </a:spcBef>
            </a:pPr>
            <a:r>
              <a:rPr lang="en-US" sz="2400" dirty="0"/>
              <a:t>In spinal cord injury patients: increased spasticity, autonomic dysreflexia, sense of unease</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72275" y="6536867"/>
            <a:ext cx="2181987"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5</a:t>
            </a:fld>
            <a:endParaRPr lang="en-US" dirty="0"/>
          </a:p>
        </p:txBody>
      </p:sp>
    </p:spTree>
    <p:custDataLst>
      <p:tags r:id="rId1"/>
    </p:custDataLst>
    <p:extLst>
      <p:ext uri="{BB962C8B-B14F-4D97-AF65-F5344CB8AC3E}">
        <p14:creationId xmlns:p14="http://schemas.microsoft.com/office/powerpoint/2010/main" val="55182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14325" y="22796"/>
            <a:ext cx="8515350" cy="813816"/>
          </a:xfrm>
        </p:spPr>
        <p:txBody>
          <a:bodyPr>
            <a:normAutofit fontScale="90000"/>
          </a:bodyPr>
          <a:lstStyle/>
          <a:p>
            <a:r>
              <a:rPr lang="en-US" dirty="0"/>
              <a:t>Inappropriate Triggers for Culturing Urine in Catheterized Patients Without Other Symptoms</a:t>
            </a:r>
            <a:r>
              <a:rPr lang="en-US" baseline="30000" dirty="0"/>
              <a:t>3,6</a:t>
            </a:r>
          </a:p>
        </p:txBody>
      </p:sp>
      <p:sp>
        <p:nvSpPr>
          <p:cNvPr id="3" name="Content Placeholder 2"/>
          <p:cNvSpPr>
            <a:spLocks noGrp="1"/>
          </p:cNvSpPr>
          <p:nvPr>
            <p:ph idx="1"/>
            <p:custDataLst>
              <p:tags r:id="rId3"/>
            </p:custDataLst>
          </p:nvPr>
        </p:nvSpPr>
        <p:spPr/>
        <p:txBody>
          <a:bodyPr/>
          <a:lstStyle/>
          <a:p>
            <a:r>
              <a:rPr lang="en-US" dirty="0"/>
              <a:t>Urine characteristics</a:t>
            </a:r>
          </a:p>
          <a:p>
            <a:pPr lvl="1"/>
            <a:r>
              <a:rPr lang="en-US" dirty="0"/>
              <a:t>Foul odor</a:t>
            </a:r>
          </a:p>
          <a:p>
            <a:pPr lvl="1"/>
            <a:r>
              <a:rPr lang="en-US" dirty="0"/>
              <a:t>Cloudy urine</a:t>
            </a:r>
          </a:p>
          <a:p>
            <a:pPr lvl="1"/>
            <a:r>
              <a:rPr lang="en-US" dirty="0"/>
              <a:t>Dark urine</a:t>
            </a:r>
          </a:p>
          <a:p>
            <a:pPr lvl="1"/>
            <a:r>
              <a:rPr lang="en-US" dirty="0"/>
              <a:t>Urine sediment</a:t>
            </a:r>
          </a:p>
          <a:p>
            <a:r>
              <a:rPr lang="en-US" dirty="0"/>
              <a:t>Pyuria (pus in the urine) </a:t>
            </a:r>
          </a:p>
          <a:p>
            <a:r>
              <a:rPr lang="en-US" dirty="0"/>
              <a:t>Urinary catheter present on admission</a:t>
            </a:r>
          </a:p>
          <a:p>
            <a:r>
              <a:rPr lang="en-US" dirty="0"/>
              <a:t>During catheter insertion</a:t>
            </a:r>
          </a:p>
        </p:txBody>
      </p:sp>
      <p:sp>
        <p:nvSpPr>
          <p:cNvPr id="11"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745045" y="6526593"/>
            <a:ext cx="2209217" cy="365125"/>
          </a:xfrm>
        </p:spPr>
        <p:txBody>
          <a:bodyPr/>
          <a:lstStyle/>
          <a:p>
            <a:r>
              <a:rPr lang="en-US" dirty="0"/>
              <a:t>Urine Culturing Stewardship </a:t>
            </a:r>
            <a:r>
              <a:rPr lang="he-IL" dirty="0"/>
              <a:t>׀</a:t>
            </a:r>
            <a:r>
              <a:rPr lang="en-US" dirty="0"/>
              <a:t> </a:t>
            </a:r>
            <a:fld id="{4F3BB057-33F2-45A1-BDD7-110EC8CCC5EB}" type="slidenum">
              <a:rPr lang="en-US" smtClean="0"/>
              <a:pPr/>
              <a:t>6</a:t>
            </a:fld>
            <a:endParaRPr lang="en-US" dirty="0"/>
          </a:p>
        </p:txBody>
      </p:sp>
    </p:spTree>
    <p:custDataLst>
      <p:tags r:id="rId1"/>
    </p:custDataLst>
    <p:extLst>
      <p:ext uri="{BB962C8B-B14F-4D97-AF65-F5344CB8AC3E}">
        <p14:creationId xmlns:p14="http://schemas.microsoft.com/office/powerpoint/2010/main" val="322563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DB23-5B1E-4C12-AC4F-5A612584135C}"/>
              </a:ext>
            </a:extLst>
          </p:cNvPr>
          <p:cNvSpPr>
            <a:spLocks noGrp="1"/>
          </p:cNvSpPr>
          <p:nvPr>
            <p:ph type="title"/>
          </p:nvPr>
        </p:nvSpPr>
        <p:spPr>
          <a:xfrm>
            <a:off x="314325" y="15009"/>
            <a:ext cx="8515350" cy="813816"/>
          </a:xfrm>
        </p:spPr>
        <p:txBody>
          <a:bodyPr>
            <a:normAutofit fontScale="90000"/>
          </a:bodyPr>
          <a:lstStyle/>
          <a:p>
            <a:r>
              <a:rPr lang="en-US" dirty="0"/>
              <a:t>Survey of Doctors and Nurses for Indications to Urine Culture</a:t>
            </a:r>
            <a:r>
              <a:rPr lang="en-US" baseline="30000" dirty="0"/>
              <a:t>13</a:t>
            </a:r>
          </a:p>
        </p:txBody>
      </p:sp>
      <p:graphicFrame>
        <p:nvGraphicFramePr>
          <p:cNvPr id="6" name="Table 6">
            <a:extLst>
              <a:ext uri="{FF2B5EF4-FFF2-40B4-BE49-F238E27FC236}">
                <a16:creationId xmlns:a16="http://schemas.microsoft.com/office/drawing/2014/main" id="{6F551AB2-25FB-4A28-AA4F-E0C254FA77A8}"/>
              </a:ext>
            </a:extLst>
          </p:cNvPr>
          <p:cNvGraphicFramePr>
            <a:graphicFrameLocks noGrp="1"/>
          </p:cNvGraphicFramePr>
          <p:nvPr>
            <p:ph idx="1"/>
            <p:extLst>
              <p:ext uri="{D42A27DB-BD31-4B8C-83A1-F6EECF244321}">
                <p14:modId xmlns:p14="http://schemas.microsoft.com/office/powerpoint/2010/main" val="1317550508"/>
              </p:ext>
            </p:extLst>
          </p:nvPr>
        </p:nvGraphicFramePr>
        <p:xfrm>
          <a:off x="628650" y="1123949"/>
          <a:ext cx="7886700" cy="4739394"/>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3766717671"/>
                    </a:ext>
                  </a:extLst>
                </a:gridCol>
                <a:gridCol w="2628900">
                  <a:extLst>
                    <a:ext uri="{9D8B030D-6E8A-4147-A177-3AD203B41FA5}">
                      <a16:colId xmlns:a16="http://schemas.microsoft.com/office/drawing/2014/main" val="3332254536"/>
                    </a:ext>
                  </a:extLst>
                </a:gridCol>
                <a:gridCol w="2628900">
                  <a:extLst>
                    <a:ext uri="{9D8B030D-6E8A-4147-A177-3AD203B41FA5}">
                      <a16:colId xmlns:a16="http://schemas.microsoft.com/office/drawing/2014/main" val="3742968622"/>
                    </a:ext>
                  </a:extLst>
                </a:gridCol>
              </a:tblGrid>
              <a:tr h="789899">
                <a:tc>
                  <a:txBody>
                    <a:bodyPr/>
                    <a:lstStyle/>
                    <a:p>
                      <a:r>
                        <a:rPr lang="en-US" dirty="0"/>
                        <a:t>Order Indication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Physicians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Nurses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6278989"/>
                  </a:ext>
                </a:extLst>
              </a:tr>
              <a:tr h="789899">
                <a:tc>
                  <a:txBody>
                    <a:bodyPr/>
                    <a:lstStyle/>
                    <a:p>
                      <a:r>
                        <a:rPr lang="en-US" sz="2200" dirty="0"/>
                        <a:t>Appearance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110639"/>
                  </a:ext>
                </a:extLst>
              </a:tr>
              <a:tr h="789899">
                <a:tc>
                  <a:txBody>
                    <a:bodyPr/>
                    <a:lstStyle/>
                    <a:p>
                      <a:r>
                        <a:rPr lang="en-US" sz="2200" dirty="0"/>
                        <a:t>Odor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269186"/>
                  </a:ext>
                </a:extLst>
              </a:tr>
              <a:tr h="789899">
                <a:tc>
                  <a:txBody>
                    <a:bodyPr/>
                    <a:lstStyle/>
                    <a:p>
                      <a:r>
                        <a:rPr lang="en-US" sz="2200" dirty="0"/>
                        <a:t>Dysuria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442129"/>
                  </a:ext>
                </a:extLst>
              </a:tr>
              <a:tr h="789899">
                <a:tc>
                  <a:txBody>
                    <a:bodyPr/>
                    <a:lstStyle/>
                    <a:p>
                      <a:r>
                        <a:rPr lang="en-US" sz="2200" dirty="0"/>
                        <a:t>Pan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6835163"/>
                  </a:ext>
                </a:extLst>
              </a:tr>
              <a:tr h="789899">
                <a:tc>
                  <a:txBody>
                    <a:bodyPr/>
                    <a:lstStyle/>
                    <a:p>
                      <a:r>
                        <a:rPr lang="en-US" sz="2200" dirty="0"/>
                        <a:t>UA &gt; 100 WBCs/</a:t>
                      </a:r>
                      <a:r>
                        <a:rPr lang="en-US" sz="2200" dirty="0" err="1"/>
                        <a:t>hpf</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2180133"/>
                  </a:ext>
                </a:extLst>
              </a:tr>
            </a:tbl>
          </a:graphicData>
        </a:graphic>
      </p:graphicFrame>
      <p:sp>
        <p:nvSpPr>
          <p:cNvPr id="4" name="Footer Placeholder 3">
            <a:extLst>
              <a:ext uri="{FF2B5EF4-FFF2-40B4-BE49-F238E27FC236}">
                <a16:creationId xmlns:a16="http://schemas.microsoft.com/office/drawing/2014/main" id="{110E88A3-F14E-4486-976F-A1B900D4B7F6}"/>
              </a:ext>
            </a:extLst>
          </p:cNvPr>
          <p:cNvSpPr>
            <a:spLocks noGrp="1"/>
          </p:cNvSpPr>
          <p:nvPr>
            <p:ph type="ftr" sz="quarter" idx="11"/>
          </p:nvPr>
        </p:nvSpPr>
        <p:spPr>
          <a:xfrm>
            <a:off x="-1" y="6565375"/>
            <a:ext cx="4121239" cy="365125"/>
          </a:xfrm>
        </p:spPr>
        <p:txBody>
          <a:bodyPr/>
          <a:lstStyle/>
          <a:p>
            <a:r>
              <a:rPr lang="en-US" dirty="0"/>
              <a:t>AHRQ Safety Program for ICUs: Preventing CLABSI and CAUTI</a:t>
            </a:r>
          </a:p>
          <a:p>
            <a:endParaRPr lang="en-US" dirty="0"/>
          </a:p>
        </p:txBody>
      </p:sp>
      <p:sp>
        <p:nvSpPr>
          <p:cNvPr id="5" name="Slide Number Placeholder 4">
            <a:extLst>
              <a:ext uri="{FF2B5EF4-FFF2-40B4-BE49-F238E27FC236}">
                <a16:creationId xmlns:a16="http://schemas.microsoft.com/office/drawing/2014/main" id="{221CB9F2-1E6F-41A4-92B8-4A99A4F3FDC3}"/>
              </a:ext>
            </a:extLst>
          </p:cNvPr>
          <p:cNvSpPr>
            <a:spLocks noGrp="1"/>
          </p:cNvSpPr>
          <p:nvPr>
            <p:ph type="sldNum" sz="quarter" idx="12"/>
          </p:nvPr>
        </p:nvSpPr>
        <p:spPr>
          <a:xfrm>
            <a:off x="6774287" y="6516319"/>
            <a:ext cx="2179975" cy="365125"/>
          </a:xfrm>
        </p:spPr>
        <p:txBody>
          <a:bodyPr/>
          <a:lstStyle/>
          <a:p>
            <a:r>
              <a:rPr lang="en-US" dirty="0"/>
              <a:t>Urine Culturing Stewardship </a:t>
            </a:r>
            <a:r>
              <a:rPr lang="he-IL" dirty="0"/>
              <a:t>׀</a:t>
            </a:r>
            <a:r>
              <a:rPr lang="en-US" dirty="0"/>
              <a:t> </a:t>
            </a:r>
            <a:fld id="{4F3BB057-33F2-45A1-BDD7-110EC8CCC5EB}" type="slidenum">
              <a:rPr lang="en-US" smtClean="0"/>
              <a:t>7</a:t>
            </a:fld>
            <a:endParaRPr lang="en-US" dirty="0"/>
          </a:p>
        </p:txBody>
      </p:sp>
    </p:spTree>
    <p:extLst>
      <p:ext uri="{BB962C8B-B14F-4D97-AF65-F5344CB8AC3E}">
        <p14:creationId xmlns:p14="http://schemas.microsoft.com/office/powerpoint/2010/main" val="130045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fontScale="90000"/>
          </a:bodyPr>
          <a:lstStyle/>
          <a:p>
            <a:r>
              <a:rPr lang="en-US" dirty="0"/>
              <a:t>Patient Evaluation Before Urine Culturing in the Presence of a New Fever in an ICU Patient</a:t>
            </a:r>
            <a:r>
              <a:rPr lang="en-US" baseline="30000" dirty="0"/>
              <a:t>1</a:t>
            </a:r>
            <a:endParaRPr lang="en-US" dirty="0"/>
          </a:p>
        </p:txBody>
      </p:sp>
      <p:graphicFrame>
        <p:nvGraphicFramePr>
          <p:cNvPr id="6" name="Content Placeholder 5" descr="Table of questions to ask before culturing urine" title="Image"/>
          <p:cNvGraphicFramePr>
            <a:graphicFrameLocks noGrp="1"/>
          </p:cNvGraphicFramePr>
          <p:nvPr>
            <p:ph idx="1"/>
            <p:custDataLst>
              <p:tags r:id="rId3"/>
            </p:custDataLst>
          </p:nvPr>
        </p:nvGraphicFramePr>
        <p:xfrm>
          <a:off x="628650" y="1344035"/>
          <a:ext cx="7886700" cy="2921383"/>
        </p:xfrm>
        <a:graphic>
          <a:graphicData uri="http://schemas.openxmlformats.org/drawingml/2006/table">
            <a:tbl>
              <a:tblPr firstRow="1" bandRow="1">
                <a:tableStyleId>{5C22544A-7EE6-4342-B048-85BDC9FD1C3A}</a:tableStyleId>
              </a:tblPr>
              <a:tblGrid>
                <a:gridCol w="5376734">
                  <a:extLst>
                    <a:ext uri="{9D8B030D-6E8A-4147-A177-3AD203B41FA5}">
                      <a16:colId xmlns:a16="http://schemas.microsoft.com/office/drawing/2014/main" val="20000"/>
                    </a:ext>
                  </a:extLst>
                </a:gridCol>
                <a:gridCol w="1248032">
                  <a:extLst>
                    <a:ext uri="{9D8B030D-6E8A-4147-A177-3AD203B41FA5}">
                      <a16:colId xmlns:a16="http://schemas.microsoft.com/office/drawing/2014/main" val="20001"/>
                    </a:ext>
                  </a:extLst>
                </a:gridCol>
                <a:gridCol w="1261934">
                  <a:extLst>
                    <a:ext uri="{9D8B030D-6E8A-4147-A177-3AD203B41FA5}">
                      <a16:colId xmlns:a16="http://schemas.microsoft.com/office/drawing/2014/main" val="20002"/>
                    </a:ext>
                  </a:extLst>
                </a:gridCol>
              </a:tblGrid>
              <a:tr h="316911">
                <a:tc>
                  <a:txBody>
                    <a:bodyPr/>
                    <a:lstStyle/>
                    <a:p>
                      <a:r>
                        <a:rPr lang="en-US" sz="2000" dirty="0">
                          <a:solidFill>
                            <a:schemeClr val="tx1"/>
                          </a:solidFill>
                        </a:rPr>
                        <a:t>Questions to ask before culturing </a:t>
                      </a:r>
                      <a:r>
                        <a:rPr lang="en-US" sz="2000" baseline="0" dirty="0">
                          <a:solidFill>
                            <a:schemeClr val="tx1"/>
                          </a:solidFill>
                        </a:rPr>
                        <a:t>urine</a:t>
                      </a:r>
                      <a:endParaRPr lang="en-US" sz="2000" dirty="0">
                        <a:solidFill>
                          <a:schemeClr val="tx1"/>
                        </a:solidFill>
                      </a:endParaRPr>
                    </a:p>
                  </a:txBody>
                  <a:tcPr anchor="ctr"/>
                </a:tc>
                <a:tc>
                  <a:txBody>
                    <a:bodyPr/>
                    <a:lstStyle/>
                    <a:p>
                      <a:pPr algn="ctr"/>
                      <a:r>
                        <a:rPr lang="en-US" sz="2000" dirty="0">
                          <a:solidFill>
                            <a:schemeClr val="tx1"/>
                          </a:solidFill>
                        </a:rPr>
                        <a:t>Yes</a:t>
                      </a:r>
                    </a:p>
                  </a:txBody>
                  <a:tcPr/>
                </a:tc>
                <a:tc>
                  <a:txBody>
                    <a:bodyPr/>
                    <a:lstStyle/>
                    <a:p>
                      <a:pPr algn="ctr"/>
                      <a:r>
                        <a:rPr lang="en-US" sz="2000" dirty="0">
                          <a:solidFill>
                            <a:schemeClr val="tx1"/>
                          </a:solidFill>
                        </a:rPr>
                        <a:t>No</a:t>
                      </a:r>
                    </a:p>
                  </a:txBody>
                  <a:tcPr/>
                </a:tc>
                <a:extLst>
                  <a:ext uri="{0D108BD9-81ED-4DB2-BD59-A6C34878D82A}">
                    <a16:rowId xmlns:a16="http://schemas.microsoft.com/office/drawing/2014/main" val="10000"/>
                  </a:ext>
                </a:extLst>
              </a:tr>
              <a:tr h="440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Are there clear signs/symptoms of a UTI?</a:t>
                      </a:r>
                    </a:p>
                  </a:txBody>
                  <a:tcPr anchor="ctr"/>
                </a:tc>
                <a:tc>
                  <a:txBody>
                    <a:bodyPr/>
                    <a:lstStyle/>
                    <a:p>
                      <a:endParaRPr lang="en-US" sz="2000" dirty="0">
                        <a:solidFill>
                          <a:schemeClr val="tx1"/>
                        </a:solidFill>
                      </a:endParaRPr>
                    </a:p>
                  </a:txBody>
                  <a:tcPr/>
                </a:tc>
                <a:tc>
                  <a:txBody>
                    <a:bodyPr/>
                    <a:lstStyle/>
                    <a:p>
                      <a:endParaRPr lang="en-US" sz="2000">
                        <a:solidFill>
                          <a:schemeClr val="tx1"/>
                        </a:solidFill>
                      </a:endParaRPr>
                    </a:p>
                  </a:txBody>
                  <a:tcPr/>
                </a:tc>
                <a:extLst>
                  <a:ext uri="{0D108BD9-81ED-4DB2-BD59-A6C34878D82A}">
                    <a16:rowId xmlns:a16="http://schemas.microsoft.com/office/drawing/2014/main" val="10001"/>
                  </a:ext>
                </a:extLst>
              </a:tr>
              <a:tr h="440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Is sepsis suspected and without a clear source? </a:t>
                      </a:r>
                    </a:p>
                  </a:txBody>
                  <a:tcPr anchor="ctr"/>
                </a:tc>
                <a:tc>
                  <a:txBody>
                    <a:bodyPr/>
                    <a:lstStyle/>
                    <a:p>
                      <a:endParaRPr lang="en-US" sz="2000">
                        <a:solidFill>
                          <a:schemeClr val="tx1"/>
                        </a:solidFill>
                      </a:endParaRPr>
                    </a:p>
                  </a:txBody>
                  <a:tcPr/>
                </a:tc>
                <a:tc>
                  <a:txBody>
                    <a:bodyPr/>
                    <a:lstStyle/>
                    <a:p>
                      <a:endParaRPr lang="en-US" sz="2000">
                        <a:solidFill>
                          <a:schemeClr val="tx1"/>
                        </a:solidFill>
                      </a:endParaRPr>
                    </a:p>
                  </a:txBody>
                  <a:tcPr/>
                </a:tc>
                <a:extLst>
                  <a:ext uri="{0D108BD9-81ED-4DB2-BD59-A6C34878D82A}">
                    <a16:rowId xmlns:a16="http://schemas.microsoft.com/office/drawing/2014/main" val="10002"/>
                  </a:ext>
                </a:extLst>
              </a:tr>
              <a:tr h="440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Is there a current urinary obstruction?</a:t>
                      </a:r>
                    </a:p>
                  </a:txBody>
                  <a:tcPr anchor="ctr"/>
                </a:tc>
                <a:tc>
                  <a:txBody>
                    <a:bodyPr/>
                    <a:lstStyle/>
                    <a:p>
                      <a:endParaRPr lang="en-US" sz="2000">
                        <a:solidFill>
                          <a:schemeClr val="tx1"/>
                        </a:solidFill>
                      </a:endParaRPr>
                    </a:p>
                  </a:txBody>
                  <a:tcPr/>
                </a:tc>
                <a:tc>
                  <a:txBody>
                    <a:bodyPr/>
                    <a:lstStyle/>
                    <a:p>
                      <a:endParaRPr lang="en-US" sz="2000">
                        <a:solidFill>
                          <a:schemeClr val="tx1"/>
                        </a:solidFill>
                      </a:endParaRPr>
                    </a:p>
                  </a:txBody>
                  <a:tcPr/>
                </a:tc>
                <a:extLst>
                  <a:ext uri="{0D108BD9-81ED-4DB2-BD59-A6C34878D82A}">
                    <a16:rowId xmlns:a16="http://schemas.microsoft.com/office/drawing/2014/main" val="10003"/>
                  </a:ext>
                </a:extLst>
              </a:tr>
              <a:tr h="761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Has the patient had recent urologic manipulation such as trauma to the GU tract or surgery?</a:t>
                      </a:r>
                    </a:p>
                  </a:txBody>
                  <a:tcPr anchor="ctr"/>
                </a:tc>
                <a:tc>
                  <a:txBody>
                    <a:bodyPr/>
                    <a:lstStyle/>
                    <a:p>
                      <a:endParaRPr lang="en-US" sz="2000" dirty="0">
                        <a:solidFill>
                          <a:schemeClr val="tx1"/>
                        </a:solidFill>
                      </a:endParaRPr>
                    </a:p>
                  </a:txBody>
                  <a:tcPr/>
                </a:tc>
                <a:tc>
                  <a:txBody>
                    <a:bodyPr/>
                    <a:lstStyle/>
                    <a:p>
                      <a:endParaRPr lang="en-US" sz="2000" dirty="0">
                        <a:solidFill>
                          <a:schemeClr val="tx1"/>
                        </a:solidFill>
                      </a:endParaRPr>
                    </a:p>
                  </a:txBody>
                  <a:tcPr/>
                </a:tc>
                <a:extLst>
                  <a:ext uri="{0D108BD9-81ED-4DB2-BD59-A6C34878D82A}">
                    <a16:rowId xmlns:a16="http://schemas.microsoft.com/office/drawing/2014/main" val="10004"/>
                  </a:ext>
                </a:extLst>
              </a:tr>
              <a:tr h="440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Is the patient </a:t>
                      </a:r>
                      <a:r>
                        <a:rPr lang="en-US" sz="2000" dirty="0" err="1">
                          <a:solidFill>
                            <a:schemeClr val="tx1"/>
                          </a:solidFill>
                        </a:rPr>
                        <a:t>granulocytopenic</a:t>
                      </a:r>
                      <a:r>
                        <a:rPr lang="en-US" sz="2000" dirty="0">
                          <a:solidFill>
                            <a:schemeClr val="tx1"/>
                          </a:solidFill>
                        </a:rPr>
                        <a:t>?</a:t>
                      </a:r>
                    </a:p>
                  </a:txBody>
                  <a:tcPr anchor="ctr"/>
                </a:tc>
                <a:tc>
                  <a:txBody>
                    <a:bodyPr/>
                    <a:lstStyle/>
                    <a:p>
                      <a:endParaRPr lang="en-US" sz="2000" dirty="0">
                        <a:solidFill>
                          <a:schemeClr val="tx1"/>
                        </a:solidFill>
                      </a:endParaRPr>
                    </a:p>
                  </a:txBody>
                  <a:tcPr/>
                </a:tc>
                <a:tc>
                  <a:txBody>
                    <a:bodyPr/>
                    <a:lstStyle/>
                    <a:p>
                      <a:endParaRPr lang="en-US" sz="2000" dirty="0">
                        <a:solidFill>
                          <a:schemeClr val="tx1"/>
                        </a:solidFill>
                      </a:endParaRPr>
                    </a:p>
                  </a:txBody>
                  <a:tcPr/>
                </a:tc>
                <a:extLst>
                  <a:ext uri="{0D108BD9-81ED-4DB2-BD59-A6C34878D82A}">
                    <a16:rowId xmlns:a16="http://schemas.microsoft.com/office/drawing/2014/main" val="10005"/>
                  </a:ext>
                </a:extLst>
              </a:tr>
            </a:tbl>
          </a:graphicData>
        </a:graphic>
      </p:graphicFrame>
      <p:sp>
        <p:nvSpPr>
          <p:cNvPr id="9" name="Rectangle 8"/>
          <p:cNvSpPr/>
          <p:nvPr/>
        </p:nvSpPr>
        <p:spPr>
          <a:xfrm>
            <a:off x="556732" y="4387455"/>
            <a:ext cx="7498080" cy="276999"/>
          </a:xfrm>
          <a:prstGeom prst="rect">
            <a:avLst/>
          </a:prstGeom>
          <a:noFill/>
          <a:ln>
            <a:noFill/>
          </a:ln>
        </p:spPr>
        <p:txBody>
          <a:bodyPr wrap="square">
            <a:spAutoFit/>
          </a:bodyPr>
          <a:lstStyle/>
          <a:p>
            <a:r>
              <a:rPr lang="en-US" sz="1200" dirty="0"/>
              <a:t>Abbreviations: GU = genitourinary; UTI = urinary tract infection.</a:t>
            </a:r>
          </a:p>
        </p:txBody>
      </p:sp>
      <p:sp>
        <p:nvSpPr>
          <p:cNvPr id="7" name="Rectangle 6"/>
          <p:cNvSpPr/>
          <p:nvPr>
            <p:custDataLst>
              <p:tags r:id="rId4"/>
            </p:custDataLst>
          </p:nvPr>
        </p:nvSpPr>
        <p:spPr>
          <a:xfrm>
            <a:off x="628650" y="4786492"/>
            <a:ext cx="7886700" cy="830997"/>
          </a:xfrm>
          <a:prstGeom prst="rect">
            <a:avLst/>
          </a:prstGeom>
        </p:spPr>
        <p:txBody>
          <a:bodyPr wrap="square">
            <a:spAutoFit/>
          </a:bodyPr>
          <a:lstStyle/>
          <a:p>
            <a:pPr algn="ctr"/>
            <a:r>
              <a:rPr lang="en-US" sz="2400" dirty="0"/>
              <a:t>If “</a:t>
            </a:r>
            <a:r>
              <a:rPr lang="en-US" sz="2400" b="1" dirty="0"/>
              <a:t>YES”</a:t>
            </a:r>
            <a:r>
              <a:rPr lang="en-US" sz="2400" dirty="0"/>
              <a:t> to any of these and the patient is without another reasonable cause for fever, a urine culture is appropriate</a:t>
            </a:r>
            <a:r>
              <a:rPr lang="en-US" sz="2400" baseline="30000" dirty="0"/>
              <a:t>1</a:t>
            </a:r>
          </a:p>
        </p:txBody>
      </p:sp>
      <p:sp>
        <p:nvSpPr>
          <p:cNvPr id="8"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671257" y="6536867"/>
            <a:ext cx="2283006"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8</a:t>
            </a:fld>
            <a:endParaRPr lang="en-US" dirty="0"/>
          </a:p>
        </p:txBody>
      </p:sp>
    </p:spTree>
    <p:custDataLst>
      <p:tags r:id="rId1"/>
    </p:custDataLst>
    <p:extLst>
      <p:ext uri="{BB962C8B-B14F-4D97-AF65-F5344CB8AC3E}">
        <p14:creationId xmlns:p14="http://schemas.microsoft.com/office/powerpoint/2010/main" val="8420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CCD0-F13B-4D3D-AB82-57483C5E5825}"/>
              </a:ext>
            </a:extLst>
          </p:cNvPr>
          <p:cNvSpPr>
            <a:spLocks noGrp="1"/>
          </p:cNvSpPr>
          <p:nvPr>
            <p:ph type="title"/>
          </p:nvPr>
        </p:nvSpPr>
        <p:spPr>
          <a:xfrm>
            <a:off x="628650" y="-16613"/>
            <a:ext cx="7886700" cy="813816"/>
          </a:xfrm>
        </p:spPr>
        <p:txBody>
          <a:bodyPr>
            <a:normAutofit fontScale="90000"/>
          </a:bodyPr>
          <a:lstStyle/>
          <a:p>
            <a:r>
              <a:rPr lang="en-US" dirty="0"/>
              <a:t>Technical &amp; Socio-Adaptive Strategies for Diagnostic Stewardship</a:t>
            </a:r>
            <a:r>
              <a:rPr lang="en-US" baseline="30000" dirty="0"/>
              <a:t>4,14-16</a:t>
            </a:r>
          </a:p>
        </p:txBody>
      </p:sp>
      <p:graphicFrame>
        <p:nvGraphicFramePr>
          <p:cNvPr id="6" name="Table 6">
            <a:extLst>
              <a:ext uri="{FF2B5EF4-FFF2-40B4-BE49-F238E27FC236}">
                <a16:creationId xmlns:a16="http://schemas.microsoft.com/office/drawing/2014/main" id="{719353E8-7E12-4C1E-9162-AC21D9837FFE}"/>
              </a:ext>
            </a:extLst>
          </p:cNvPr>
          <p:cNvGraphicFramePr>
            <a:graphicFrameLocks noGrp="1"/>
          </p:cNvGraphicFramePr>
          <p:nvPr>
            <p:ph idx="1"/>
            <p:extLst>
              <p:ext uri="{D42A27DB-BD31-4B8C-83A1-F6EECF244321}">
                <p14:modId xmlns:p14="http://schemas.microsoft.com/office/powerpoint/2010/main" val="2986024949"/>
              </p:ext>
            </p:extLst>
          </p:nvPr>
        </p:nvGraphicFramePr>
        <p:xfrm>
          <a:off x="189738" y="840494"/>
          <a:ext cx="8764524" cy="5486400"/>
        </p:xfrm>
        <a:graphic>
          <a:graphicData uri="http://schemas.openxmlformats.org/drawingml/2006/table">
            <a:tbl>
              <a:tblPr firstRow="1" bandRow="1">
                <a:tableStyleId>{5C22544A-7EE6-4342-B048-85BDC9FD1C3A}</a:tableStyleId>
              </a:tblPr>
              <a:tblGrid>
                <a:gridCol w="4382262">
                  <a:extLst>
                    <a:ext uri="{9D8B030D-6E8A-4147-A177-3AD203B41FA5}">
                      <a16:colId xmlns:a16="http://schemas.microsoft.com/office/drawing/2014/main" val="302763933"/>
                    </a:ext>
                  </a:extLst>
                </a:gridCol>
                <a:gridCol w="4382262">
                  <a:extLst>
                    <a:ext uri="{9D8B030D-6E8A-4147-A177-3AD203B41FA5}">
                      <a16:colId xmlns:a16="http://schemas.microsoft.com/office/drawing/2014/main" val="2723543324"/>
                    </a:ext>
                  </a:extLst>
                </a:gridCol>
              </a:tblGrid>
              <a:tr h="629918">
                <a:tc>
                  <a:txBody>
                    <a:bodyPr/>
                    <a:lstStyle/>
                    <a:p>
                      <a:r>
                        <a:rPr lang="en-US" dirty="0">
                          <a:solidFill>
                            <a:schemeClr val="tx1"/>
                          </a:solidFill>
                        </a:rPr>
                        <a:t>Intervention Type</a:t>
                      </a:r>
                    </a:p>
                  </a:txBody>
                  <a:tcPr/>
                </a:tc>
                <a:tc>
                  <a:txBody>
                    <a:bodyPr/>
                    <a:lstStyle/>
                    <a:p>
                      <a:r>
                        <a:rPr lang="en-US" dirty="0">
                          <a:solidFill>
                            <a:schemeClr val="tx1"/>
                          </a:solidFill>
                        </a:rPr>
                        <a:t>Diagnostic Stewardship Interventions for Urine Culturing</a:t>
                      </a:r>
                    </a:p>
                  </a:txBody>
                  <a:tcPr/>
                </a:tc>
                <a:extLst>
                  <a:ext uri="{0D108BD9-81ED-4DB2-BD59-A6C34878D82A}">
                    <a16:rowId xmlns:a16="http://schemas.microsoft.com/office/drawing/2014/main" val="811440340"/>
                  </a:ext>
                </a:extLst>
              </a:tr>
              <a:tr h="1529800">
                <a:tc>
                  <a:txBody>
                    <a:bodyPr/>
                    <a:lstStyle/>
                    <a:p>
                      <a:r>
                        <a:rPr lang="en-US" sz="1600" b="0" dirty="0"/>
                        <a:t>Treatment guidelines coupled with provider education</a:t>
                      </a:r>
                    </a:p>
                  </a:txBody>
                  <a:tcPr/>
                </a:tc>
                <a:tc>
                  <a:txBody>
                    <a:bodyPr/>
                    <a:lstStyle/>
                    <a:p>
                      <a:pPr marL="285750" indent="-285750">
                        <a:buFont typeface="Arial" panose="020B0604020202020204" pitchFamily="34" charset="0"/>
                        <a:buChar char="•"/>
                      </a:pPr>
                      <a:r>
                        <a:rPr lang="en-US" sz="1600" b="0" dirty="0"/>
                        <a:t>Develop institution-specific guidelines based on evidence for correct urine</a:t>
                      </a:r>
                      <a:r>
                        <a:rPr lang="en-US" sz="1600" b="0" baseline="0" dirty="0"/>
                        <a:t> culturing</a:t>
                      </a:r>
                      <a:r>
                        <a:rPr lang="en-US" sz="1600" b="0" dirty="0"/>
                        <a:t> technique and treatment of CAUTI’s</a:t>
                      </a:r>
                    </a:p>
                    <a:p>
                      <a:pPr marL="285750" indent="-285750">
                        <a:buFont typeface="Arial" panose="020B0604020202020204" pitchFamily="34" charset="0"/>
                        <a:buChar char="•"/>
                      </a:pPr>
                      <a:r>
                        <a:rPr lang="en-US" sz="1600" b="0" dirty="0"/>
                        <a:t>Provide education to providers &amp; nurses</a:t>
                      </a:r>
                    </a:p>
                    <a:p>
                      <a:pPr marL="285750" indent="-285750">
                        <a:buFont typeface="Arial" panose="020B0604020202020204" pitchFamily="34" charset="0"/>
                        <a:buChar char="•"/>
                      </a:pPr>
                      <a:r>
                        <a:rPr lang="en-US" sz="1600" b="0" dirty="0"/>
                        <a:t>Actively review urine culture orders and peer feedback</a:t>
                      </a:r>
                    </a:p>
                  </a:txBody>
                  <a:tcPr/>
                </a:tc>
                <a:extLst>
                  <a:ext uri="{0D108BD9-81ED-4DB2-BD59-A6C34878D82A}">
                    <a16:rowId xmlns:a16="http://schemas.microsoft.com/office/drawing/2014/main" val="2157385916"/>
                  </a:ext>
                </a:extLst>
              </a:tr>
              <a:tr h="569926">
                <a:tc>
                  <a:txBody>
                    <a:bodyPr/>
                    <a:lstStyle/>
                    <a:p>
                      <a:r>
                        <a:rPr lang="en-US" sz="1600" dirty="0"/>
                        <a:t>Require clinical indication when placing order</a:t>
                      </a:r>
                    </a:p>
                  </a:txBody>
                  <a:tcPr/>
                </a:tc>
                <a:tc>
                  <a:txBody>
                    <a:bodyPr/>
                    <a:lstStyle/>
                    <a:p>
                      <a:pPr marL="285750" indent="-285750">
                        <a:buFont typeface="Arial" panose="020B0604020202020204" pitchFamily="34" charset="0"/>
                        <a:buChar char="•"/>
                      </a:pPr>
                      <a:r>
                        <a:rPr lang="en-US" sz="1600" dirty="0"/>
                        <a:t>Build hard stops in EHR that require entering indications before ordering culture</a:t>
                      </a:r>
                    </a:p>
                  </a:txBody>
                  <a:tcPr/>
                </a:tc>
                <a:extLst>
                  <a:ext uri="{0D108BD9-81ED-4DB2-BD59-A6C34878D82A}">
                    <a16:rowId xmlns:a16="http://schemas.microsoft.com/office/drawing/2014/main" val="3647631939"/>
                  </a:ext>
                </a:extLst>
              </a:tr>
              <a:tr h="569926">
                <a:tc>
                  <a:txBody>
                    <a:bodyPr/>
                    <a:lstStyle/>
                    <a:p>
                      <a:r>
                        <a:rPr lang="en-US" sz="1600" dirty="0"/>
                        <a:t>Correct specimen collection technique</a:t>
                      </a:r>
                    </a:p>
                  </a:txBody>
                  <a:tcPr/>
                </a:tc>
                <a:tc>
                  <a:txBody>
                    <a:bodyPr/>
                    <a:lstStyle/>
                    <a:p>
                      <a:pPr marL="285750" indent="-285750">
                        <a:buFont typeface="Arial" panose="020B0604020202020204" pitchFamily="34" charset="0"/>
                        <a:buChar char="•"/>
                      </a:pPr>
                      <a:r>
                        <a:rPr lang="en-US" sz="1600" dirty="0"/>
                        <a:t>Nurse training on correct technique</a:t>
                      </a:r>
                    </a:p>
                    <a:p>
                      <a:pPr marL="285750" indent="-285750">
                        <a:buFont typeface="Arial" panose="020B0604020202020204" pitchFamily="34" charset="0"/>
                        <a:buChar char="•"/>
                      </a:pPr>
                      <a:r>
                        <a:rPr lang="en-US" sz="1600" dirty="0"/>
                        <a:t>Urine culture specimens with preservative</a:t>
                      </a:r>
                    </a:p>
                  </a:txBody>
                  <a:tcPr/>
                </a:tc>
                <a:extLst>
                  <a:ext uri="{0D108BD9-81ED-4DB2-BD59-A6C34878D82A}">
                    <a16:rowId xmlns:a16="http://schemas.microsoft.com/office/drawing/2014/main" val="204776165"/>
                  </a:ext>
                </a:extLst>
              </a:tr>
              <a:tr h="569926">
                <a:tc>
                  <a:txBody>
                    <a:bodyPr/>
                    <a:lstStyle/>
                    <a:p>
                      <a:r>
                        <a:rPr lang="en-US" sz="1600" dirty="0"/>
                        <a:t>Provide providers with guidance around test interpretation</a:t>
                      </a:r>
                    </a:p>
                  </a:txBody>
                  <a:tcPr/>
                </a:tc>
                <a:tc>
                  <a:txBody>
                    <a:bodyPr/>
                    <a:lstStyle/>
                    <a:p>
                      <a:pPr marL="285750" indent="-285750">
                        <a:buFont typeface="Arial" panose="020B0604020202020204" pitchFamily="34" charset="0"/>
                        <a:buChar char="•"/>
                      </a:pPr>
                      <a:r>
                        <a:rPr lang="en-US" sz="1600" dirty="0"/>
                        <a:t>EHR comment that with positive culture advise providers about management of ASB</a:t>
                      </a:r>
                    </a:p>
                  </a:txBody>
                  <a:tcPr/>
                </a:tc>
                <a:extLst>
                  <a:ext uri="{0D108BD9-81ED-4DB2-BD59-A6C34878D82A}">
                    <a16:rowId xmlns:a16="http://schemas.microsoft.com/office/drawing/2014/main" val="3787721044"/>
                  </a:ext>
                </a:extLst>
              </a:tr>
              <a:tr h="1529800">
                <a:tc>
                  <a:txBody>
                    <a:bodyPr/>
                    <a:lstStyle/>
                    <a:p>
                      <a:r>
                        <a:rPr lang="en-US" sz="1600" dirty="0"/>
                        <a:t>Restrict reporting of urine</a:t>
                      </a:r>
                      <a:r>
                        <a:rPr lang="en-US" sz="1600" baseline="0" dirty="0"/>
                        <a:t> culture</a:t>
                      </a:r>
                      <a:r>
                        <a:rPr lang="en-US" sz="1600" dirty="0"/>
                        <a:t> results</a:t>
                      </a:r>
                    </a:p>
                  </a:txBody>
                  <a:tcPr/>
                </a:tc>
                <a:tc>
                  <a:txBody>
                    <a:bodyPr/>
                    <a:lstStyle/>
                    <a:p>
                      <a:pPr marL="285750" indent="-285750">
                        <a:buFont typeface="Arial" panose="020B0604020202020204" pitchFamily="34" charset="0"/>
                        <a:buChar char="•"/>
                      </a:pPr>
                      <a:r>
                        <a:rPr lang="en-US" sz="1600" dirty="0"/>
                        <a:t>Report urine culture as mixed if &gt; 3 organisms with no further information</a:t>
                      </a:r>
                    </a:p>
                    <a:p>
                      <a:pPr marL="285750" indent="-285750">
                        <a:buFont typeface="Arial" panose="020B0604020202020204" pitchFamily="34" charset="0"/>
                        <a:buChar char="•"/>
                      </a:pPr>
                      <a:r>
                        <a:rPr lang="en-US" sz="1600" dirty="0"/>
                        <a:t>Release details of urine culture results only upon request</a:t>
                      </a:r>
                    </a:p>
                    <a:p>
                      <a:pPr marL="285750" indent="-285750">
                        <a:buFont typeface="Arial" panose="020B0604020202020204" pitchFamily="34" charset="0"/>
                        <a:buChar char="•"/>
                      </a:pPr>
                      <a:r>
                        <a:rPr lang="en-US" sz="1600" dirty="0"/>
                        <a:t>Selectively suppress antimicrobial results or use cascade reporting</a:t>
                      </a:r>
                    </a:p>
                  </a:txBody>
                  <a:tcPr/>
                </a:tc>
                <a:extLst>
                  <a:ext uri="{0D108BD9-81ED-4DB2-BD59-A6C34878D82A}">
                    <a16:rowId xmlns:a16="http://schemas.microsoft.com/office/drawing/2014/main" val="2796808474"/>
                  </a:ext>
                </a:extLst>
              </a:tr>
            </a:tbl>
          </a:graphicData>
        </a:graphic>
      </p:graphicFrame>
      <p:sp>
        <p:nvSpPr>
          <p:cNvPr id="8" name="TextBox 7">
            <a:extLst>
              <a:ext uri="{FF2B5EF4-FFF2-40B4-BE49-F238E27FC236}">
                <a16:creationId xmlns:a16="http://schemas.microsoft.com/office/drawing/2014/main" id="{B75E0732-0C32-46E1-9799-1F46ABA252F7}"/>
              </a:ext>
            </a:extLst>
          </p:cNvPr>
          <p:cNvSpPr txBox="1"/>
          <p:nvPr/>
        </p:nvSpPr>
        <p:spPr>
          <a:xfrm>
            <a:off x="107545" y="6260337"/>
            <a:ext cx="7372041" cy="338554"/>
          </a:xfrm>
          <a:prstGeom prst="rect">
            <a:avLst/>
          </a:prstGeom>
          <a:noFill/>
        </p:spPr>
        <p:txBody>
          <a:bodyPr wrap="square" rtlCol="0">
            <a:spAutoFit/>
          </a:bodyPr>
          <a:lstStyle/>
          <a:p>
            <a:r>
              <a:rPr lang="en-US" sz="800" dirty="0"/>
              <a:t>Adapted from </a:t>
            </a:r>
            <a:r>
              <a:rPr lang="en-US" sz="800" dirty="0" err="1"/>
              <a:t>Claeys</a:t>
            </a:r>
            <a:r>
              <a:rPr lang="en-US" sz="800" dirty="0"/>
              <a:t> KC, Blanco N, Morgan DJ, et al. Advances and challenges in the diagnosis and treatment of urinary tract infections: the need for diagnostic stewardship. </a:t>
            </a:r>
            <a:r>
              <a:rPr lang="en-US" sz="800" dirty="0" err="1"/>
              <a:t>Curr</a:t>
            </a:r>
            <a:r>
              <a:rPr lang="en-US" sz="800" dirty="0"/>
              <a:t> Infect Dis Rep. 2019;21(4):11.</a:t>
            </a:r>
          </a:p>
        </p:txBody>
      </p:sp>
      <p:sp>
        <p:nvSpPr>
          <p:cNvPr id="4" name="Footer Placeholder 3">
            <a:extLst>
              <a:ext uri="{FF2B5EF4-FFF2-40B4-BE49-F238E27FC236}">
                <a16:creationId xmlns:a16="http://schemas.microsoft.com/office/drawing/2014/main" id="{2286D403-81F5-4FFE-84C1-10E33D63CD96}"/>
              </a:ext>
            </a:extLst>
          </p:cNvPr>
          <p:cNvSpPr>
            <a:spLocks noGrp="1"/>
          </p:cNvSpPr>
          <p:nvPr>
            <p:ph type="ftr" sz="quarter" idx="11"/>
          </p:nvPr>
        </p:nvSpPr>
        <p:spPr>
          <a:xfrm>
            <a:off x="0" y="6475222"/>
            <a:ext cx="4018208" cy="365125"/>
          </a:xfrm>
        </p:spPr>
        <p:txBody>
          <a:bodyPr/>
          <a:lstStyle/>
          <a:p>
            <a:r>
              <a:rPr lang="en-US" dirty="0"/>
              <a:t>AHRQ Safety Program for ICUs: Preventing CLABSI and CAUTI</a:t>
            </a:r>
          </a:p>
        </p:txBody>
      </p:sp>
      <p:sp>
        <p:nvSpPr>
          <p:cNvPr id="5" name="Slide Number Placeholder 4">
            <a:extLst>
              <a:ext uri="{FF2B5EF4-FFF2-40B4-BE49-F238E27FC236}">
                <a16:creationId xmlns:a16="http://schemas.microsoft.com/office/drawing/2014/main" id="{4850AED3-A162-4A4B-8481-1BFE37A3F16D}"/>
              </a:ext>
            </a:extLst>
          </p:cNvPr>
          <p:cNvSpPr>
            <a:spLocks noGrp="1"/>
          </p:cNvSpPr>
          <p:nvPr>
            <p:ph type="sldNum" sz="quarter" idx="12"/>
          </p:nvPr>
        </p:nvSpPr>
        <p:spPr>
          <a:xfrm>
            <a:off x="6761408" y="6526593"/>
            <a:ext cx="2192854" cy="365125"/>
          </a:xfrm>
        </p:spPr>
        <p:txBody>
          <a:bodyPr/>
          <a:lstStyle/>
          <a:p>
            <a:r>
              <a:rPr lang="en-US" dirty="0"/>
              <a:t>Urine Culturing Stewardship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9</a:t>
            </a:fld>
            <a:endParaRPr lang="en-US" dirty="0"/>
          </a:p>
        </p:txBody>
      </p:sp>
    </p:spTree>
    <p:extLst>
      <p:ext uri="{BB962C8B-B14F-4D97-AF65-F5344CB8AC3E}">
        <p14:creationId xmlns:p14="http://schemas.microsoft.com/office/powerpoint/2010/main" val="2346651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77"/>
  <p:tag name="MMPROD_THEME_BG_IMAGE" val=""/>
  <p:tag name="MMPROD_93850PHOT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H7fXw3HW01z/wABU/8AjlL/AMN9fDZf+XXXPwtF/wDi6+YviR+yB48+HOj3eqSJY6vp9qpklewkJdUHVijAHA74rwwqAK/SMNkuBxceajNyXk/+AfkeKzrHYSSjUgovzR+h/wDw338Of+fTW/8AwFT/AOOUf8N+/Dj/AJ9Nb/8AAVP/AI5X520V3/6r0O7+/wD4B5n+s+J8vuP0Sf8Ab7+G3az1v/wET/45Sr+3v8N84+za3+Nov/xdfneFDV6l8Kf2cvGvxgga90W0t4dKVzH9tvpvLjdx1CjBLY74FcNfIsJhY89aTjHu3b9D0sNnmLxU+SnFSl2SP00+HXj7TviX4Q0/xJpSzJp98rNEtyoSThipyAT3BrqsDFed/ArwBffDL4W6H4a1GaGe7sEdZJLckoSzs3Gef4q9DJxX53WjCNWUabvFN29Oh+p4aVSdGEqitJpXXn1JqKKKyOoaDiql3OttFJK/RFLEj0HJq2BmqN/bNc2syLgM6MoJ7ZFVG3NqZVb8vunzUP2/PhtgH7HrvPX/AENP/jlB/b7+Gx/5ddb/ABtE/wDi6+YfiL+yD4/+HemXeqTQWGrWFqhllksJyzpGOrFGAJA6nFeFlCv/ANavv8Fk2DxceaEnL0Z+YY/OcXhJ8koqPqj9FP8Ahv34b/8APtrX4Wi//F0n/Df/AMNv+fXXP/ARP/jlfnXRXrf6rUe7+/8A4B5P+tGI8vuP0Tb9v74bdrPXP/ARP/jlNX9vv4bn/l013n/pzT/45X54Ku6vWvhX+zd42+Ldj/aOjWtvb6VuKC9vJtiSMOoUYJbHTIHWuDE5Hg8LHmqycV3b/wCAduGz3GYufLSipS7JH6XfD7xtYfEfwppniTTFmjsb9DJEs6hXwGK8gZ7g966kcnNeffBLwLefDP4X6B4b1CaG4u9PgMckkGdhJdm+XPP8WPwr0INlsV+eVowjUkofDd29L6H6nhpTlRhKorSaV/W2oyQcD+VeDfEb9rzwT8MfGF74a1m31WS/tNhka1tlaP5lDDBLDsa93mXK4FfEX7TX7K3jXx18RtZ8W6IbC9t7pY2Wzacxz/IgUgZGD09e9d2W0aFaq4V5csbaa21ueVm1evh6KnQjzSvqrX0segn9vz4cD/lz1v8A8BE/+OUf8N9fDb/n21r/AMBF/wDi6/PS+s59Ovp7S6he3uoHMUsMgw0bg4KkeoNQHqK/QKfDWHqK6b+//gH5xU4kxEHZpfcfoh/w378OP+fXXP8AwET/AOOUf8N+/Dj/AJ9dc/8AARP/AI5X53UVr/qrR7v7/wDgHP8A6z4ny+4/RL/hvv4bf8+uuf8AgIn/AMco/wCG+vhx/wA+mt/+Aif/AByvztopf6r0u7+//gC/1mxHl9x+iX/Dfvw4/wCfTW//AAET/wCOUv8Aw378OP8An11v/wABF/8Ai6/Oyin/AKq0e7+//gF/6z4ny+4/RH/hv34bk/8AHrrn42if/HKlh/b2+GsxClNYi5/jsxgfk9fnTRS/1Wpd39//AAAXFGIT6fcfp9o37Y/wo1RVQeJFs3OOLy2li/Xbj9a9O8N+PvDni+ES6LrlhqcZ6G0uUk/kc1+O5X8Kls7ubTrlbm1mltrhOVlgcxuD7EciuStwrBpulNp+dn/kelh+LKkbe1imvLQ/aUOqjgj86dlWA5GT71+Yvw1/a7+IXw/ljiudS/4SLTFwDa6p87BfRZR8wP1yK+0vgx+1H4Q+LyC1t5m0nXAuW0y9IDt7xt0cfTn2r5DG5NisEnKS5o91+p9lgM/wuNaipcsuz/R9T3CioxKpOAakrwj6gZ05rnPGnimz8C+GNU8QagJGstOt3uZliXc+xRk4GeTxXSdq4f4teErrx38N/EWgWMkcV3qVlJbRyTE7FZhgE4rWkoSqRVT4bq/pc567nGlKVNXkk7ettDxJv29/hux/489c+os0x/6Mp/8Aw358NyMfY9d/8BE/+OV81eK/2LviV4WtJbqKystZjiUsUsbgNJgeiMFJ/CvB5YXikeORSrqxVlYYII6ivvsLk+CxabpTcrdmfmGLzjG4NpVIKLfdbn6Gf8N/fDj/AJ89b/8AAVP/AI5R/wAN/fDn/n01r/wET/45X52UV6n+q1Hu/vPJ/wBaMT5fcfol/wAN9/Df/n21r/wEX/4ul/4b6+HH/PtrX/gIv/xdfnZRR/qxR7v7/wDgB/rNiPL7j9Ev+G+vhv8A8+muf+Aif/HKT/hvv4b/APPrrX/gIv8A8XX53UVX+q9Du/v/AOAP/WWv5fcfon/w338OP+fTW/8AwET/AOOUD9vr4cnpba3+Non/AMXX52UVP+q1Hu/v/wCAH+s+I8vuP0T/AOG/fhv/AM+2tfhaL/8AF0f8N+/Dj/n11v8AG0X/AOLr87KKf+q1Du/v/wCAV/rRiPL7j9E/+G/Phx/z7a5+Fmn/AMXS/wDDfvw3/wCfTXP/AAET/wCOV+ddFL/Vaj3f3i/1nxHl9x+iaft8/DdP+XPWv/ARP/jlev8Awe+MWh/GnQbnWdBS7SyguWtW+2RBG3hVY4AJ4wwr8j36Cv0J/wCCe+U+D2rn/qNS/wDoqKvns4yajgaHtYXvdLVn1GSZ1XxtZUqluWzeitsfUM7LEhdgSACTivnK5/bt+GdpcTQyf2xvjdkbbYcZBwf4vWvoa9kIt5vl/gb+VfjTrYzreo/9fMv/AKGa87J8rpZg5qpf3bWs7bnfnea1cDy+yt7173Xax+hL/t8fDVFJ8vWXx2WyHP8A4/UP/Dfnw4/59da/8BF/+Lr87aK+zXC1FdX9/wDwD4t8TYh9vuP0S/4b9+G//Pprn/gIn/xyj/hv34b/APPprn/gIn/xyvztoo/1Vo939/8AwDP/AFnxPl9x+if/AA318OP+fbWv/ARf/i6P+G+vhx/z7a1/4CL/APF1+dlFL/Vij3f3/wDAF/rNiPL7j9Ev+G+vhv8A8+2t/wDgGv8A8XTf+G/Phv8A8+muf+Aif/HK/O+ij/Vej3f3/wDAF/rNiPL7j9Ev+G/fhx/z6a3/AOAif/HKU/t+/Dgf8uut/haL/wDF1+dlFH+q9Du/v/4BX+s+I8vuP0TH7fnw4/59dbH1tF/+Lpf+G+/hx/z661/4CL/8XX510U/9V6Hd/eV/rNiPL7j9E/8Ahv34b/8APtrX/gIv/wAXSf8ADf8A8Nv+fTXP/ARP/jlfnbRT/wBVaPd/f/wBf6z1/L7j7s8cft7+GX0C+g8M6RqU+pzQtHDJeIsUUbkEBmG4kgZzgda+I9JkaXXbF3bc73UbMT1J3jNU48ButWdGx/bWnf8AXzF/6GK7nldHLsPNUU/e3vq9Dh/tWtmGIg6rvy7WVt9z9l9L/wCPaD/dX+VFJpR/0SD/AHV/lRX4zW+Nn7XhX+6RQ8YWqXXhvUoJVDxyW0iMpHBBQjFfjfIoV5FHRSQPzr9mfEw/4kl7/wBcH/8AQTX4zS/62f8A3j/Ov0PhP4p/I/OOLF70X5P9COiiiv08/KQ7V+nn7GKj/hnnwuWA+b7UeB/09Tf0A/KvzD7V+n37GP8Aybr4T/7ev/SmavgOLP4MPVfkfonCf+8v0f6HvVJgUtFflZ+zhRRRQAUh6UtIelAHMeN41l8LaosqK6G1lDKeQRsbivxzVdgCj0r9kvGn/It6n/17Sf8AoBr8bT95fpX6Jwp8UvkflPFvxx9H+hHRRRX6eflQAZr9Tv2TIFi+Ang/bxm1Zj9TK5P61+Wi9M1+qH7KP/JA/B3/AF6H/wBGNX55xX/Dh6/ofpXCX8d+n6nstFFFfl5+wjf4arXIzH2/KrP8NV7n7hqo7nPW+Bn5K/tAxrH8b/HAQbR/asxx+Nefdmr0H9oX/kuPjf8A7Cs38688X7rV+/5V/utP/CvyP5zzL/ep+r/MSiigcmvSPICilK/WgL9fyqbjEopcYPQ0baOY05ZCUUYNFMiwUUUUCCp7a7msp4Z7eaSCeFhJHLExVkYdCCDwfeoKK56lJT0Z10qrpu8T73/ZQ/aok8dSxeD/ABdcoNdVR9ivmOPtoHVG7eYAM/7Qz3r65RiRX4sWN9caZewXdrM9tcW8iyxSRtgo6nIYHselfqj+zl8W0+L3wz03VpSq6rCPs19GvaZRy30YYYfWvyjP8pjhJKtSVoy3XZ/5M/YeHs4lio+wqu8orR91/mj16ikFLXxh98UL5d0Z4HHNfkL8WYUtvij4uiRdqJqlyAo7fvGr9fLz/VH8a/Ib4xf8lX8Yf9hW5/8ARjV91wp/Gl6I/NOLVenH1f5HG0UUV+sn5AFFGM/zoOB7d6RpYKKXcPWjcPWs/a0zT2NQSil3D1o3D1qfrFM0+rzEopdw9aNw9af1imL6vMSil3D1oUBv/wBdL20B/V5DT0r9DP8Agnt/yR/V/wDsMy/+ioq/PTvzX6F/8E9/+SP6t/2GZf8A0VFXxvE/+7L1R9rwv/vPyZ9Paj/x6zf7h/lX4ya5/wAhrUf+vmX/ANDNfszqZ22cxPZD/Kvxl1p1l1i/dDuVriVgfbecV4nC3xz+R7XFu0Pn+hSopwUbck4puR6/qK/T/axPy32Ugopdw9aNw9aXtY9y/q8xKKXg5wcY9aU+1Vzoj2UhtFFFaHKFFAHPf8KXbkZBBHrU3GJRSkADrRuHrUfWaZ0+xmJRS7h60bh60fWaZX1eYlXdG/5Dmnf9fMX/AKGKqYHr9KtaJ/yG9O/6+Yv/AEMVwYyd6Ej0MArYmJ+y+k/8ekH+6v8AKil0j/j1h/3F/lRX4FW+Nn9B4X+EiLxF/wAgW+/64Sf+gmvxjl/1svuzfzr9nPEX/IFvv+uEn/oJr8ZJf9dN7Mf5199wp/En8j884t2h8/0I6KKK/Uz8jDtX6efsY/8AJu3hb/t6/wDSmavzD7V+nv7GX/JuvhT/ALev/Smavz7iv+FH1X5H6Nwl/vD9H+h73RRRX5afsoUUUUAFFFFAHOeNP+RZ1P8A69pP/QDX42N0H0r9lfGP/It6p/17Sf8AoBr8am6D6V+h8KfFL5H5Xxb8cfR/oNooor9QPygcvSv1R/ZR/wCSDeEP+vQ/+jGr8rl6V+qP7KP/ACQbwh/16H/0Y1fnnFf8OHr+h+l8J/xn6f5Hsg6UtIOlLX5efsAh6VFP0qU9Kin6VUdzOpsfkj+0L/yXDxz/ANhWb+deeJ9w16H+0P8A8lx8cf8AYVm/nXnq/dNfvOVf7tT/AMK/JH84Zl/vVX1f5jaVelJRg1655CPqX9kj4AeFPjPoWvXniG2uZ5LK8SGEwXLRAKUyeB15r6E/4YX+FZj/AOPDUP8AwPeuM/4J4W+PAfia4yP3mpImPTbEP/iq+uYwF4AzX4tm+PxNLG1IU6jUU9k32R+5ZHleEq4OnOpTUpNO7aV9z5zb9hX4WsuBZ6ihPQi/fIqpN+wX8N5VASTWYMHqt4Dn81NfTmBSfjXkLM8WtqkvvPceTYN/8u19x8m33/BPXwXMpNp4g1y3bsJJIpF/9AB/WuM13/gnbcLGW0fxerP2S8s8D80Y/wAq+4jGB0FN25HIrqp55jqf/Lxv1SZyVOH8HUWtNL0dj8xPHn7H/wAR/AsMlymlpr9nHlmn0l/MYAd/LOG/IGvEp4Wgd45EaORCVdHUqykdQQeRX7SkFU6Z+tfI/wC218DNM1PwxP470u0jttY04qb14Ux9pgJwWYDqykg7j2yK+qyriSpVrRo4hL3tE1380fHZvwzTw9CVbDSfu6tPXTrZ+R8GUUrDDHjHtSV+mH5aPXIViOtfU37BHjiTR/iVqXhqSXFrq9oZY0ZuPOi54HuhP5V8tKdpxXpn7M+ryaN8efBc8ZwZL9bdv91wVP6Gvns6oKthp3/lf3rVH02S4h0cVTa/mX3PRn6yocg0p6CmxEEYHanHoK/DUf0Gtitd/c/CvyE+MP8AyVbxf/2Fbn/0Y1fr1d/6v8K/IX4w/wDJVvF//YVuf/RjV91wv/Gl6L8z844s/hx9X+RxtFFFfrR+OEvbivtn9i/4T+DvHXwuvL7xBoOn6repqcsYnu4A77QqEDJ7cmviMdK/Q7/gn7/yR/UOM/8AE2m5/wCAR18XxNUnSw/NCTTuttD7nhqlTrYhQqRUlZ7q56z/AMM3/DP/AKEnRf8AwDT/AApP+Gbvhl/0JOjf+Aa/4V6bS7vavyr65if+fkvvZ+wf2fhP+fcfuR5j/wAM2/DL/oStG/8AANf8KP8Ahm74Zf8AQk6N/wCAa/4V6buPpRuPpT+uYn/n5L72P+zsJ/z7j9yPMv8Ahm74Zf8AQk6N/wCAa/4Uf8M3/DP/AKEnRv8AwDX/AAr03Jo3H0/Wj65iP+fkvvYv7Owv/PuP3I8v/wCGb/hr/wBCVov/AIBp/hVe8/Zl+GV7Htl8FaTwMDy7cIR9CMV6xRR9cxC/5eS+9i/s7Cf8+19yPy1/aW+DUHwu+J0ul6BaXT6PdW8d3BHseXyt2QybsHIBGeTnmvqL9gW1uLP4SawtxBJA39syELKhQkeTFzz2z/KvqB7aJ+WjRz7qDTY4I4VxGqxg/wB0Yr08Vm1TF4eNCotVbW+9jzMJk1LB4iVanKyd9LaK5FqAzY3BP/PNufwr8Z3026nvWjitJtzybFBjbqTgZ49TX7REZ68j+dUxo9kvSzgB9o1/wrLAZi8Dz2jfmt1tsXmGVfX3BuVuW/S972PDPhx+yR8PPD3hrT4NU8P2usamsSNdXN7mVmlx82BnAGcgADtXbn9m/wCGef8AkSNE/wDANP8ACvS0AUYAxTq5J4/E1JObqSu/NnZTyvC04KHs46eSPMf+Gbfhj/0JOj/+Aa/4U7/hm74Y/wDQkaL/AOAa/wCFel5PpS5NZ/XMR/z8l97NvqGF/wCfcfuR5i37OXwzxx4K0UH/AK9F/wAK+GP2yvBuieB/ijYafoOmW2lWbaXHI0NrHsUsXcZx64Ar9MJckcdc1+dX7fSk/GXT+/8AxKY//Rj19Pw/iK1XGKNSbas922fIcR4XD0cK5U4KLutUkj5kooor9hPxUkwoB9a96/Y28G6L46+Kl5Ya7ptrqlmmmySLDdxh0Vg6ANg98E14GcDNfS/7A3/JZL7P/QKk/wDQ0rwM7lKGDnKLs7H0uSQjUxUIzV02tz7N/wCGb/hp/wBCbpH/AICL/hS/8M3fDL/oS9H/APANf8K9NyaXc1fi/wBcxH87+9n7n/Z+F/59x+5HmP8Awzd8Mv8AoStG/wDANf8ACj/hm34Z/wDQlaN/4CL/AIV6bz6Uc+lL65iP55few/s7C/8APuP3Hzt8R/2S/h54i8KanHpfh200fVBA7W97ZAxlZApK5AOCMjBBr86NJsLlNasQbaYMtzFkGJuDvGe1fs6FGMYGPSqI0WxRgRaQg+vlr/hXq4XN61GEqdS8k9rvY8XFZFRq1IVKdotb2W+1g01P9Gh6/wCrXqPaitBIwvQAUV4kpczufQ06XLGxl+Iv+QLff9cJP/QTX4yS/wCum92P86/ZvxF/yBb7/rhJ/wCgmvxjl/1svszfzr7zhT+JP5H5zxbtD5/oMooor9TPyYO1fp/+xh/ybr4T/wC3r/0pmr8wO1fqB+xh/wAm6eFP+3v/ANKpq/PuLP4UfVfkz9I4R/jP0f5o94ooor8tP2IKKTIoyKAFooooAwPGH/Ir6r/16yf+gGvxpHT8K/Zbxf8A8ivq3/XrJ/6Aa/Go/eX6V+hcKfHP5H5dxb8UPRkdFFFfqJ+Sj1+7X6ofsm/8kE8H/wDXof8A0Y9flev3a/U/9lD/AJIH4Q/69D/6Mevzniv4Iev6H6Vwl/GfoeyjpS0g6UtfmR+wiHpUU/SpT0qKfpVR3M57H5I/tC/8lv8AG/8A2FZv5154Ohr0L9oP/kuHjf8A7Cs38689HQ1++ZT/ALtT/wAK/I/nPM/95qer/MSgdaKB1r1DyI/Efff/AATv/wCSd+If+wp/7SSvrhegr5H/AOCd/wDyTvxD/wBhT/2klfXA6CvwXOP99qep/QmQ/wC6U/QkwKWiivHPowooooAhC5rzv4/20dz8GvGUcoyh0ufI/wCAH/CvRQcV4h+2B42tfBvwS19ZJQl3qcX9n20ecM7yHBx9F3GuvAxlLEU1HfmX5nl5jOMMJUctlF/kfl3yQCc8jNFKccYORjjPpSV/QdD4T+cqvxEgOBXffs/Rl/jf4GUdf7XgP5GvPa9u/Y88OSa/8fPDrGLzIbIS3jn+7tQ4P/fRWvKzaSjhajfSL/I9TKqcp4mmo7uS/M/UOD7gqY9KiiXCn1qU9K/Bj+iqfwop3P8Aqn/3a/Ib4w/8lW8X/wDYVuf/AEY1frzc/wCrf/dr8hvjD/yVbxf/ANhW5/8ARjV95wr/ABp+iPzni3+HH1ZxtFFFfq5+Oj/4RX6Ff8E/v+SQ3v8A2FJf/QEr89B2Hc9q/Q7/AIJ/4Hwevf8AsKS/+gJXxPFL/wBl+aPvuFf95Xoz6nHSlpoYGjcK/Ij9sHUmBSbhQWAGaAGbsClJz3qJpQgBY4+teVyftP8Awsgunt5PGmnLMjmNly33gcEdPWrp0qlS/JFu3ZXOepXp0rc8kr92keuDpQRmqlpdR3sEU8LB4pVDow6MCMg1byKg3TvqhaTApaKChMCloooAKKKKACiiigCCXoK/Oj9v3/ksmnf9gqP/ANGPX6Ly9BX50ft//wDJZLD/ALBMf/ox6+o4d/31en+R8VxR/uj9UfMtFFFftR+FCHpX0z+wH/yWW+/7BT/+hpXzMelfTP7Af/JZb7/sFP8A+hpXgZ7/ALjU9D6nIv8AeoeqP0fX7ooHShfuigdK/DD+gFsLRRRQMKKKKACiiigDG8Rf8gW+/wCuEn/oJr8Y5T+9l92P86/ZzxF/yBb7/rhJ/wCgmvxjlH72X2Y/zr9A4U/iT+R+YcW7Q+f6DKKKK/Uz8jHv91a/Tn9jeaMfs7eEwJBwLrjP/T3NX5kHlRitW08Xa7pttHa2mtaha20fCQQXUiIozk4AIxkk/nXy2c5ZLMIRpqfLZ32v0/4J9TkeZxy2pKrKPNdNWvbqmfsh9rH98UfbF/vivxy/4TzxN/0Mer/+B0v/AMVR/wAJ54m/6GPV/wDwOl/+Kr5P/Var/OvuPs/9bKf8r+8/Yz7Wn98Uv21P+egr8cv+E88Tf9DHq/8A4HS//FUf8J54m/6GPV//AAOl/wDiqP8AVWr/ADr7v+CX/rZT/lf3n7GfbY/+ei0fbY/+ei1+Of8Awnnib/oY9X/8Dpf/AIqj/hPPE3/Qx6v/AOB0v/xVT/qrV/nX3D/1sp/yP7z9dPF1xGfDurDzRzaTDr/sGvxw+8gPbFbj+O/E0ilW8Q6oykYIN5IQR6ferGLZGO3pX1WS5RLLufmnzc1ultj5LOs4jmTi1Hl5b9b72IqKKK+tPjR69MV+pv7Kkn/Fg/BwB/5cyfr+8evy0IIBrqNM+KHjDRrGGx07xZrVhYwDbFbW1/LHGg9AA3Ar5TO8sqZhCMacrWd9fSx9Vkea08uqyqVItpq2nqj9gvOH96l84f3hX5Cf8Ls+IP8A0O3iH/wZzf8AxVH/AAuz4g/9Dt4h/wDBnN/8VXxX+rGI/mX4n3v+tlD+Vn69eePb86iklBBPFfkX/wALp+IP/Q6+If8AwZTf/FUD40ePzjPjXxD16/2nN/8AFU/9W8QteZfcyf8AWilPTlf3ov8A7QO1vjf43O4Y/tWbg/WvPsj+8K/TL4E/DHwp4y+E/hnW9f8ADemaxrF9YpNdahfWiSzzyHOWd2GWPua70fAb4ebv+RI0Ej/sHRf/ABNd1LiFYOP1eUG3HS+nTQ4pcOyxr+sRkkp62s9L6n5Gcf3hSgAn7w/Ov1y/4UL8PP8AoStD/wDBfF/8TSN8CPh+BkeCdCz/ANeEX+Fbf61L+R/gZf6pS/nX3M8J/wCCe2B8OPEXY/2p0/7ZJX1arGNiGlFfAX7XupXnwo+Iel6Z4Hvbjwhp1xpy3E1rosrWkUknmON7LGQC2ABk+leBXXxa8dXm0z+M9fl29N2pTf8AxVef/Y9XNpvEwkoxnqk910O2OcUspgsPOLlKGl07Jn6+m6X+8Kj+3KP+Wg/Ovx9b4neMJFZX8Wa46t1DajKQf/HqozeMvEFwoEuu6lKB2e7kIH5mtVwrV6zX3f8ABM3xbT6Qf3n7EXWtWenx77m6ht16lpJFUfqa5PWvjd4E0Bd2o+KtJtQOzXkZb8gSa/JOXUbqc5luZpf9+Rm/maZsySTznrWtPhX+eb+St+phU4tn/wAu4perufor48/bt+H3h2GWLRftniW9XIRbSIxw56cyNjA9wDXxR8X/AI0eI/jL4gGoa1KI7aDK2lhCT5Nup64zyWPdjz9K89BwOKdnPQcV9Nl+R4fBPniry7vX7uiPmMxz7E46PJOVo9lovn3GHk0UUV9VsfIjweAK+2P+Cfnw7aGDXvGVxGFWciws2I6qvzSMD9do/A18l/D7wFqvxJ8Y6b4d0aNpLq8kAMm35YkH35G9Ao5/Sv1g+HHgrT/h34N0nw9pabLTT4REpPWQ9Wc+7HJ/Gvz3iXMIxp/V4P3pb+S/4J+mcL5dKpU+sTXux282/wDI7ADApaKK/Lz9eKVx/q2+lfkN8Yf+SreL/wDsK3P/AKMav15uP9W30r8hvjD/AMlW8X/9hW5/9GNX3nCn8afoj834t/hx9WcbRRRX6ufjhIG29Ote8/A/9qa++CPhmbRLXQYdUSS6a5M0t00ZBYAYwAfSvBV703G7oK8/F4SljKfs6sbo9PCYurhZ89KXLLufYX/DxTV+/g61H/b6/wD8TTv+Hierf9Cfaf8Agc3/AMTXx1RXif6u4T+Vfe/8z3f9YsX/ADv7kfYv/DxXVv8AoT7X/wADW/8Aiab/AMPEtY7eD7X8b1//AImvjyisv9XcJ/J+LJ/1ixn87+5H1J4p/b28X63pE9npmgWGkzSqVF55zzPGCMZUEABueCc49K+YhKXn3ty7uCx65ycn9eaiBwelSRY3pz/EP510vLsPgqMvYw5b7/0yIZlXxtaLqzbtsfsn4O/5FvTv+vaL/wBAFbf8VYng7/kXNN/694v/AEAVt/xV+L1f4kj92wn8GPoSUUUVmdQUUUUAFFFFABRRRQBBL2r85/2/v+Sx6f8A9gmP/wBGPX6MS9q/Of8Ab+/5LHp//YJj/wDRj19Rw5/vi9H+h8TxR/uj9UfM1FFFftR+Fh/Ca+mP2Bv+SyX/AP2CpP8A0NK+Z/4TX0x+wN/yWS//AOwVJ/6GlfPZ7/uNT0Ppsi/3qHqj9H1+6KB0oX7ooHSvw4/oNbC0UUUDCiiigAooooAxvEv/ACB7z/rhJ/6Ca/GOX/Wy+7N/Ov2c8S/8ge8/64Sf+gmvxkl/103sx/nX6Bwr8cvkfl3Fu0fn+hHRRRX6mfkoUUUUhhRRRS9035JBRRRU88Q9nMKKKKOeIvZzCiiirMQooopiCiiikMKKKKz54G3s5hTl/h+tNpydqxqzVjooxftEfq/+zB/yQbwT/wBg2OvVD1FeVfsw/wDJA/BX/YOir1V+or8Cxn+8VP8AE/zP6Ly//daf+FfkOPSmy/cpf4abKcxmuQ9B7H54f8FA/wDkq2jf9glf/RslfLVfUv8AwUD/AOSsaJ/2Cl/9GyV8tV+0ZD/ukPT9T8Ez/wD3qfr+gUUUV9T7p8iFFFFUAUdDR0Nb3g3wfq3jvXrTQ9Et1uNSuS3lQvIse7apY8tx0BrKpUjSi5zdkjpp05VZKEFdswv4q6LwP4C1z4i6/Bo3h2wl1C9lOCEHyRL3Z26Ko9Sa+o/hp+wFfXMkV1411mO2hBydP0v5nb2MrcD8Aa+vPAfw28OfDjSF07w7pMGm2vV/LXLyHHV2PzMfrXwOYcSU6acMP70u/Rf5n3uWcNVK8lPEe7Ht1fyOA/Zz/Z4074H6G5dkv/EN6F+236r8uByI488hB+p5Ne4gAc0igKvTFAGR7V+a169SvUdSo7yZ+sYbDUsLSjSpRtFEtFFFYnYUrj/Vt9K/Ib4w/wDJVvF//YVuf/RjV+vNx/q2+lfkN8Yf+SreL/8AsK3P/oxq+84U/jT9Efm/Fv8ADj6s42iiiv1c/HQopRz/APXq1a6Xe30Ze2s7m4QHBaKJnGfwBrKpWjS3OunSlVdolSitH/hHtU/6Bd9/4DP/AIUf8I7qf/QMvv8AwGf/AArk+vUP5kdv9n1/5X9xnUVo/wDCO6n/ANAy+/8AAZ/8KP8AhHtU5/4ll9/4DP8A4Uv7RofzIn+z6/8AK/uM4jFSR/fT/eH86fc2NzZYFzbTWxPQTRMh/UUyP76f7w/nXPisRCrRk4m+Eoyp1oqR+y3g3/kWdM/69ov/AEAVtfw1ieDv+Ra03/r3i/8AQBW3/DX4TV+Nn9AYT+DH0JKKKKzO0KKKKACiiigAooooArydBX50/t+/8lk0/wD7BUf/AKMev0Wk6Cvzo/b9/wCSx6f/ANgmP/0Y9fT8Of74vT/I+J4p/wB0fqj5mooor9rPwsP4TX01+wB/yWi+/wCwXJ/6GlfMv8Jr6a/YA/5LRff9guT/ANDSvns9/wBxqeh9NkP++U/8SP0dHSlpB0pa/Dj+hAooooAKKKKACiiigDE8S/8AIDvP+uL/APoJr8Zpf9bP/vH+dfsz4l/5Ad5/1xf/ANBNfjNL/rZ/94/zr9B4U+KXyPy3i7aHz/Qjooor9SPycf5n7vbX2l+z1+yd4H+KHwk0PxJrMV//AGnerP5zW10Y422TyIpC444Ra+KzyeK/T39jNfM/Zy8K/wDb3/6VTV8NxRiauHpQlSk4u629Gfd8M4Wjiq7hVipKzdn3ujnv+GDPhp/zx1T/AMDP/rUf8MHfDP8A546r/wCBv/1q+l/89aOfT9a/N/7Uxn/PyX3n6j/YuD/59r7j5n/4YL+Gv/PPVP8AwL/+xo/4YL+Gn/PLVf8AwM/+tX0zRT/tLFf8/H94/wCxsJ/IvuPmX/hg34a/88tV/wDAz/61J/wwb8Nv+eWq/wDgZ/8AWr6boo/tLFf8/H94f2LhP5F9x8sa9+w/8NdM0a9uo4tU8yCB5FzfN1VSR29q/PXcWC7hz1r9kfGMax+F9VH/AE6y/wDoBr8buv5V95wziq2Ic/azcrWtc/OOJsHRwsoqlBRune3yI6KKK/RD84H8ivt74GfsieBfiF8L/D+v6rFqA1C+t/MnMN4VUsHYZAxxwBXxEvSv1P8A2UogPgD4MP8A06H/ANGPXwvE+Jq4elCVKTi2+noz7zhnCUcVWlCrBSSV9fVHFf8ADBnw1/uar/4Gf/Y03/hgv4af88tV/wDAz/61fTO0+tG0+tfnP9pYr/n4/vP1P+x8J/IvuPmf/hgz4af88dW/8Df/AK1B/YQ+GqrgRar16fbf/rV9MUyTpQsxxX/Px/eTLKMGl/DX3H5x+Lv2ifHvwU8Vat4F8NXtlBoOg3L2FlHc2olkWJTwGc8sfesj/ht74sf9BLTuP+nBP8a4T9oPP/C7PHP/AGFZv5158W+b2r9QweWYWvQhUnTTk0m3Zat7s/JcXmuKoV50qc2oxbSV3ok9Ee9/8Nv/ABX/AOgjp/8A4BJ/jTv+G3PiwOup6b7f6Cn+NeA7R604LzXd/YuE/kj9yOH+2sV/z8l97PtP4PeArL9sPS77xT8RJ7mfVNOn/s6BtOcWyeUFD/MoBycuea9DX9gT4Ytk7tbx/wBf/wD9jWD/AME8/wDknHiUY3H+1v8A2klfWEcfJYggmvzDMMVXw2JqUaM3GMXolokvI/VsswWHxeGhUrQUpSV22rtvzZ82n9gX4ZHo2t/jf/8A2NeO/tM/skaL8MPBKeI/CRv5I7OULfxXU/mkRNgLIvAxtbAPs3tX3uV4rL1vR7XX9GvdOvIUubO7iaCaJ/uujDDA/UE1zYbNsVSrQqSqNpPVN7o3xeRYWrQnCnTSk1o0tn0PxnVippNvyZrufjN8NLr4TfEHV/DdwrmGCQvZzMP9dbscxt+XB9wa4Sv2/B1o16UasXeL1R+H4mjPD1JUpq0ouz+QVp6Brl34Z1yw1jTpzBfWM6TwSKfuspyPwPQ/WsylU4NLEQVSLjJXTIpVHTkpR3R+ufwa+Ilr8UPh7pXiK0KJ9qi/fQ7smGUcOh+jZ/DFd8Rlq/PT9hv4vnwx40l8HX8+3TdbJlsw54julHQf76jH1UV+hKnAr8NzTCPB4mUOm69P+AfveS41Y3CQn9paP1X+ZP1FLRRXlH0IUh6UtIelAFO5/wBW/wDu1+Q3xh/5Kt4v/wCwrc/+jGr9ebn/AFT/AO7X5DfGH/kq3i//ALCtz/6MavvOFf40/RH5txb/AA4+rONooor9XPx0cOgr9Bf2CYFk+EV/uUH/AImkvbP8CV+ff8Ir9Cv+Cf5/4tFf/wDYVl/9ASvieJ3bD6d0fccNQUsTG/Zn01/ZcP8AzzX8hS/2XF/zzX8hV7ijivyb2ku5+0fVaXYo/wBmR/8APNfyFIdMix9xfyFX+KOKPaTD6rS7HMa94L0vxDpdxY3un293bTo0ckc0asCpGD1FfGk//BO/XTeyvb+LLBLYy7o0a0fcFzwCc9QOK+793tzTHGRz0rro4/EUE1CVk9+pw18rwtVxcoara2hR0KwOk6RaWjMGNvCkRYDAO1QM/pWr1ptGcAmuFvmdz1ox5EoofRRRSLCiiigAooooAKKKKAK8nQV+dH7fn/JY7D/sEx/+jHr9GH6Gvzo/b6GfjJp3/YJj/wDRj19Pw7/vi9P8j4rin/dH6o+ZaKKK/az8KD+E19NfsAf8lovv+wXJ/wChpXzL/Ca+mv2AP+S0X3/YLk/9DSvns9/3Gp6H02Q/75T/AMSP0dHSlpB0pa/Dj+hAooooAKKKKACiiigDF8Uf8gW+/wCveT/0E1+Msv8ArZ/94/zr9mvEn/IGvf8ArhJ/6Ca/GSU/vZfdj/Ov0DhT45/I/LuLto/P9BlFFFfqZ+Sh2r9QP2MP+TdfCf8A29f+lM1fl/2r9QP2MP8Ak3Xwn/29f+lM1fn3Fv8ACh6r8j9G4Q/3l+j/AEPeKKKK/LT9lCiiigAooooA5zxp/wAizqf/AF7Sf+gGvxsPQfSv2U8Z/wDIt6r/ANe0n/oBr8a26D6V+h8J/FL5H5Xxb8cfR/oNooor9QPygcvY1+qX7J3/ACQPwh/16H/0Y9flavYV+qX7J3/JA/CH/Xof/Rj1+dcWfw4ev6H6Vwf/AB5eh7JRRRX5ifsIh6VFP0qU9Kin6U1uZz2PyR/aF/5Lf43/AOwrN/OvPB0Neh/tB/8AJcfHH/YUm/nXng6Gv37Kv92p/wCFfkfzrmn+9VP8T/MSgcEUUDrXpnjx3Pvz/gnl/wAk81//ALCn/tJK+t17V8j/APBPL/knniD/ALCn/tJK+t06CvwfN/8Afanr+h/QeQ/7nT9Cak7UtFeKfRnyt+2z8G28a+B18VWEW/VtBVnkCLzLanlx/wAB+8P+BetfnkRxnt61+0d/Zx3lrLBMiyQyqUdGGQykYIP4V+Vf7Qnwpk+EfxL1HSERhpc5+16c5BwYGJ+XPqpyp+lfpHDOY+68NUeq1j6dUflHFOW8k1iaa0ekvXozy6iiiv0o/LC3p9/Ppd/bXlrM8F1bSrNFLGcNGykFWHuCAa/Vz4B/FKD4vfDbStfTC3jJ5F7Ep/1dwnDj6H7w9mFfk2U5r6L/AGLPjD/wr/4j/wDCP38+zR9e2w/OfljuR/q29t2Sp+q18RxJl3t6PtYL3o6r06r9T7/hrM3hq6pSfuS0fk+jP0qoqISZ49alr8kP2sKKKKAKd3/q/wAK/IX4w/8AJVvF/wD2Fbn/ANGNX693f3Pwr8g/jDx8V/GA/wCorc/+jGr7nhf+NL0X5n5vxZ/Dj6v8jjqKKK/Wj8cH/wAIr9Df+Cf/APyR+/8A+wpL/wCgJX55fwiv0M/4J+/8kfv/APsKy/8AoCV8PxT/ALt80fe8L/70vRn1QOlLSDpS1+SH7cFFFFABRRRQAUUUUAFFRtJgE+lIZMHOfwoJ5kS0UxH3jPtT6CgooooAKKKKAIJPuivzo/b7/wCSy2H/AGCY/wD0Y9fovJ90V+dH7ff/ACWWw/7BMf8A6MevqOHf98Xp/kfFcUf7o/VHzLRRRX7UfhQfwmvpr9gD/ktF9/2C5P8A0NK+Zf4TX01+wB/yWi+/7Bcn/oaV89nv+41PQ+myH/fKf+JH6OjpS0g6Utfhx/QgUUUUAFFFFABRRRQBj+I/+QPe/wDXCT/0E1+MU3+tk/32/nX7O+I/+QPe/wDXCT/0E1+MU3+tk/32/nX3/Cv8SfyPy7i7aHz/AEGUUUV+qH5KHav09/Yx/wCTdvCn/b1/6UzV+YXav08/Yy/5N08K/S6/9KZq/PeK/wCFD1X5H6Pwl/Hfo/0PfKKKK/Lj9kCiiigAooooA57xn/yLWp/9esn/AKAa/Gpug+lfsp4x/wCRZ1T/AK9ZP/QDX41noPpX6Jwn8U/kflnFu69H+g2iiiv08/Jxw6V+qX7J3/JA/CP/AF6H/wBGPX5WDNfqn+yd/wAkD8I/9eh/9GPX5zxX/Dh6/ofpnCP8aXoeyUUUV+ZH6+Nao5+hqRqjn6GmtzOp8J+SH7Qf/JcPG/8A2FZv5158PuGvQf2g/wDkuHjf/sKzfzrz4fcNfv2Vf7tT/wAK/I/nXNP96qf4n+Y2lXrSUDrXpnkQ+I++/wDgnic/D3xF/wBhX/2klfW6dBXyR/wTw/5J14h/7Cv/ALSSvrdOgr8Hzf8A32p6/of0FkP+50/QmooorxT6Mqy/xcdq8A/bC+EK/Eb4YT3tlAJNa0NWu7TaMtJHgGWL8VXI91FfQe33xTZow0Z4BHpiujDYieGqxqw3i7/8A8/F4WGMozpTWklb/gn4pEDA96Zk17j+1h8Iv+FUfE64ksodmiayWvbMqPljYn95F/wFjkezCvEV/wBW1fuuAxUMXQjUi9JK5/PuOwssJXnSa1i7DKekrxOjoxR0O5WU4II5yPfgUyivSnD2kdTjpTdJ3R+pf7MXxcT4sfDHT7yWUNrFjiz1JM8+ao4f6MMNn3Ne0ZDCvzE/ZH+Lg+F/xSt7a8n8vRdbAsrkt91JM/upD9GJBPo59K/TaOTfjB+vNfhudYD6lipRS92Wq/y+R+75DmP17CRcn70dH+jLVFFFeEfTlS5/1Z+lfkH8Y/8Akq/jD/sLXP8A6Mav17u/9S30r8hfjD/yVbxf/wBhW5/9GNX3XCv8afoj834u/hQ9X+hxtFFFfrB+Oknb/Gvs39j/AOPHgb4YfDK80vxJrcWm6hJqMk4geN2OwqoB+UH0NfFwOKcxZvmzXkZhgIZjR9lUbSunp5HtZZmNTLqqq00m7Na+Z+o3/DYPwo/6G23/AO/Mv/xNL/w1/wDCn/obYP8AvzL/APE1+W2TRk18r/qrR/mf4H1v+ttf+RfifqR/w2F8Jx/zN1v/AN+Zf/iaB+2F8Jz/AMzdb/8AfmX/AOJr8uOaTJ9TT/1TpfzP8Cv9bq/8q/E/Un/hr/4Uf9DdB/36l/8AiaT/AIbA+FP/AEN0H/fmX/4mvy3yaMmj/VOl/M/wJ/1sr/yr8T9Sf+GwPhT/ANDdB/35l/8AiaX/AIbA+FH/AEN0H/fmX/4mvy1yaMml/qrR/nf9fIr/AFtr/wAq/E/Qz4wftn+B7bwTq9p4U1mbUdaurSSK0a2gdFidlwHLsABtznHXivkX4afFLxpefEXwrbXHi7Wp4ZNTt45I3v5CrqZFBBBPIxXmWF2dea6T4U/8lP8ACX/YVtv/AEYtdbyWhgcPNJXum7uze3ockM8xGPxUHJ8qTSsrpbn7DWoAj4qf+Gq9t/qx9Ksfw1+Sy3P2aj/DQ6iiipNgooooAgl7V+c/7fv/ACWLT/8AsEx/+jHr9GJe1fnN+39/yWbT/wDsEx/+jHr6jh3/AH1en+R8TxR/uj9UfM9FFFftR+Fh/Ca+mv2A/wDkst9/2C5P/Q0r5l/hNfTX7Af/ACWW+/7Bcn/oaV87nv8AuVT0Ppsh/wB7p/4kfo6OlLSDpS1+Hn9CBRRRQAUUUUAFFFFAGD4gYrouobj1t5OP+AmvxqlBSR8jqzfzr2Hxr+1f8SPG1pNZT60um2cqlHj02FYS6nggty2Me9eOc45z+Pev1jIMBUwHP7Zq8rbeR+LZ9j44+UVSTtG+/W9hlFGDRg19r7SJ8N7KZKOQM1+mf7G0it+zv4WCOpK/awwB6H7VKcH8x+dfmPg16N8Nvjn42+FsD2/hzWWgsncyPY3ESywliMEhSODgDoe1fK57hJZhRUaLSad9fSx9XkWKWW4h1Kqbi1bTpe2p+tuRxQOTxXmvwB8cah8RfhL4f8Q6t5X9pXsbtMYV2JlZGXhc8dK9K6LX49UpypTlTnvFtP5H7hRqxq041IbSSa9GS0UUVJuFJkAUtUb+VobWaVcZRGYfgDTS5nYiUuVXMTxncpZeGNYmmkVI1s5mZmOAAEOTX45HoD68jNeu+P8A9p/4g/EiwuNM1LWFtNMnUxzW2nwiESqeoYj5iD3Ga8k9Bjp2r9U4ewcsJCUqjV5W28j8a4hxscXUSpp2jffrexHRQQR2or7nmgfDezkTA7lr9Rf2Tp0n/Z/8HFHDBbVkIz0IlcEV+Wlek/Dv49eOPhbbtZ+HtZMWnM2/7DcxLNCGPUqpHGfY9a+Tz7AyzCjGNFpSTvrttY+ryHGRy6u51YtxkradNUz9afl96UH0rzf4CeNNQ+IXwo8O+IdWEQ1C/gaSfyV2puDsvA7cKK9J4AyK/H6kJU5ypz3i2n8j9vo1Y1qcakNpJNejGbfzqCZsDORnNSvJjpXxR+1z+0P42+H3xEl8L+H7+HS9PexinNwkAacM5bdhjnHQdq7MDg6mNreyp2va+vZHn5ljYYKh7SabV7ab3Pmr9oCaO4+Nnjd0YOn9qzDcDnvXnrNuqW5uZby5knnkeaaVi8kjnLOxOSSfUmo6/ccJH2NGFO+yS+5H4Hi5e2rTqJbtv72NoHWjBpQPau72iONQZ97/APBPW5jb4feJoN4MyaoHZc8gNEuP5H8q+s42K9ea/IX4dfFfxR8KdQmvfDeqyWEkwAmiKh4pgOm5Dwe/PWv0e/Ze+JWs/Fj4XW2u680Dag11NAzW8flqVQ4Hy9jX49n+Aq0a8sRdOEmvVaH7Jw7j6dejDD2anFfJq57TRRRXyZ92FNY4FOpkhIXigDxH9qP4VRfE/wCF2ppFEr6rpqG9sWxlt6AkoP8AeXI/EV+XbADPb619b/tNftOePfC3xK8S+EdI1C3sNMt2WJHht1M21o1Y/O3Q/Mea+SN25snJ+tfq/DkKuGpWrNcsrOPlc/FuJJ0sRiP3KfNG6l5tMZRRg0V9v7WJ8R7KQ9GYOGVijA5DKeQfUV+nP7K/xki+Lnw2s2up1fX9LVbTUEJ+ZmAwsv0cc59Qa/MYNjHFdH4H8f6/8ONbj1fw9qUmn3yrsJQArIv9x1PDL04/Kvl85y9ZlSsmlOOqb/I+nyLMJ5dW5pK8JaNfr8j9jshl4OabnC56V45+yt8Tta+K3wth1vXjAdQN1NAxgj8tSqEAfL2616D451ifw/4Q1nUrXb9ps7Ka4j3jK7lQkZ9elfj1WhOnWdGXxJ28rn7ZSxVOrQVePwtX87Gu77fMLnjHrX5C/Fm5ju/ih4smiYPFJqtyyt6jzGruPFf7W/xQ8XWj282vrp8EqEMun26wkgjkbhz+teOu7SMzNksxySepNfpnD+BngpSqVZK8klZH5RxBmEcbGNOknaLer8xlFGDRX6Bc+C9jMKKKMGj2sQ9hIKKMGjBo9rEPZTCijBowafOheymFFGDRg0c6D2UwoowaAM59qjnQ/ZSAda6n4Vf8lQ8I/wDYVtv/AEYtcuAa6j4VHb8T/CRP/QVtv/Ri152Omvq8/R/kergab+sU/VfmfsPbf6tfpU56VBa/6pfpU56V+By3P6HpfChaKKKk1CiiigCtMcgZr85f29Jkk+M1modWdNJi3AH7uZHIzX1H+1x8WfEHwf8AAmnan4ceCO9ur5bVnuI/MCqUY8A98gV+cvi/xjrPjzXbjW9fv5NS1S4I8yeQAcDgKAOAAOgFfc8M4Ko6v1ltctmvO5+ccUYyn7L6uk+e6flYwaKMEdqMGv1XnR+T+ymPI+SvpX9gd1T4z3oJAJ0qXAJ6/OlfNH1Ga1fC/ifVvCOt2+r6LezafqUBzHcQthhnqD2IPoa8nMKX1zDTpRdnJWR6mW1Xg68Kk1dRdz9mUcHqRmpccc18pfsefHzxf8WtT16w8ST2l0unwxSRTQQCJyWJB3Y4PT2r6uFfh+JwtTC1XSqWuux+9YHGU8ZRjWp3s+4+iiiuc9EKKKKACiiigD57/wCGJvhX/wBAO5/8Dpf/AIqj/hiX4Wf9AS4/8Dpf8a+gef8AIpvPt+Vd/wDaGK/5+P72eN/ZWF/kX3I+fv8AhiL4V/8AQGuP/A2X/Gj/AIYj+Ff/AEBrj/wNl/xr6CwfSjB9KP7RxX/Px/eyf7Jwn/PtfcfPf/DEPws/6Alz/wCBsv8AjS/8MRfCv/oBXH/gbL/jX0Hg+n60YPp+tH1/E/zv72X/AGThf5F9yOZ8DeCtM+Hvhqx0HRomg06zUrFGzlyAWLHk8nkmum6CkI2AHsKC+M1wycpScpO7Z6kIRpxUIKyWiJaKSlpGggGKhmgWeN435V1Kke1T0hOKBbnz4f2I/hX/ANAW5/8AA6X/ABpn/DEPws/6Alz/AOB0v+NfQhBFJ83pXcsbiI7Tf3s8mWWYaWrgvuR8+n9iH4WH/mB3H/gdL/jR/wAMQfCv/oCXP/gdL/jX0HRVf2jiv+fj+9i/srCfyL7kfPf/AAxF8K/+gNc/+Bsv+NO/4Ym+Fv8A0Bbj/wADZf8AGvoDn3o596n+0MT/AM/H97D+ycJ/IvuOX8C+CtO+H/huw0HSIjBptkhjhjdi7KCSx+Y9eSa6gYUUEbcHsKTdyfWuKTcpOUnds9SEIwioRVktEMOeMEcdc15T8Q/2afAPxQ8RnXPEWmz3Oo+SkHmR3TxjYucDCn3NeskZWkC8YxTo150Zc1NuL7rQzrUIVo8lRJrs1dHgP/DEHwo/6A1x/wCB0v8AjR/wxB8J/wDoCXH/AIGy/wCNfQO2jbXb/aWK/wCfkvvZwf2ThP8An3H7j5+/4Yf+FX/QEuf/AAOl/wAaP+GH/hV/0BLn/wADpf8AGvoKin/aOK/5+S+9k/2Vg/8An2vuR8+j9iP4UMONGuf/AANl/wAa9P8Ahv8ADfRPhb4cTQ/D9s1rpySvKsbytIdzHLctzXY8r7UEZHXFYVsXXrR5ak3JdmzooYGhQlzU4KL7pWJaKKK5j0QprjcpAp1FAHiPjj9ln4feP/Ed7rusaVPPqN4ytNIl1IgJChc4BwOAKyG/Yi+FOP8AkBz/APgbL/jXv5UE+hpg+YcnNdsMZiKcVGM2kvNnlTy3D1JOc4Jt7uyPAv8AhiP4W/8AQFuf/A6X/Gm/8MRfC3/oCXP/AIGy/wCNfQePal/A/nVf2jiv+fj+9kf2ThP5F9yPn7/hiD4Vf9AS5/8AA6X/ABpf+GI/hX/0BLjP/X9L/jX0Duajc1H9oYr/AJ+P72H9lYT/AJ9r7kcf8OPhrofwq8OLomgwPbaesjyhXlaQ7m6nJrZ1nS7fXtNurC8TfbXULwSqCQSjDDDI6cVplNx/2acEHbpXC6k5Tc5O7et+tz0I0oRpqnGNorS3Sx8+D9iH4WcZ0W4JHH/H9L/jR/wxD8K/+gJcf+Bkv+NfQnNGD6frXYsfiF9t/ezz/wCysK/sL7j57/4Yk+Fn/QEuP/A6X/Gl/wCGI/hZ/wBAS4/8Dpf8a+hNvtRj2q/7TxX/AD8l97J/snC/yL7kfPv/AAxF8LP+gJc/+Bsv+NH/AAxF8LP+gJc/+Bsv+NfQfNHNL+0sV/z8l97H/ZOF/kX3I+fP+GIvhZ/0BLn/AMDZf8aP+GIfhX/0BLn/AMDZf8a+gcH1owfWj+0sV/z8l97D+ycH/IvuR8/f8MQ/Cz/oCXP/AIGy/wCNH/DEPws/6Alz/wCBsv8AjX0Dg+tGD60f2liv+fkvvYf2ThP5F9yPn7/hiL4W/wDQFuf/AANl/wAaP+GIvhb/ANAW5/8AA2X/ABr6AwaXB9aP7SxX/PyX3sP7Iwn/AD7X3I+fP+GIvhZ/0A7j/wADpf8AGo5P2HPhbI2f7JvV9l1CXH86+h8H1owfWn/aeK/5+S+9i/snCfyL7kfOx/YZ+Fw/5ht//wCDCX/Greh/sZfDPQdYsdTtdOvVu7OZLiJmvpGAdTkEjPPIr33BpQAaTzDEyVnUdvVlxyvDQd1BfchUXZmn0UVwHrhRRRQAUUUUAcB8TfhP4e+Lui2+l+JLV7u0gnFwiRzNGQ4BAOV+przo/sRfCgddGufb/Tpf8a9/I+TpSHp0rqpYyvRjy05uK7J2POrYChWlz1IKT7tXZ8/f8MQ/Cz/oCXP/AIHS/wCNH/DEPwr/AOgJc/8AgbL/AI19B80uDW39pYr/AJ+S+9nN/ZOE/kX3I+ev+GIfhV/0BJ//AAMl/wAaUfsR/CwdNFuB/wBvsv8AjX0JRR/aOJ/5+S+9h/ZGE/kX3Hmfwt+Ang74QXl/deGLCW0mvkVJjJcPLuCkkcMeOtek54PFNPyjpmpN3FcM6s6s3Kbbfdnp0qFOhBQpxUYrolZElFFFSbhRRRQAUUUUAFFFFABRRRQAUUUUAFFFFABRRRQAUUUUAFFFFABRRRQAUUUUAFFFFABRRRQAUUUUAFFFFABRRRQAUUUUAFFFFABSYFLRQAUUUUAFFFFABRRRQAUUUUAFFFFABRRRQAUUUUAFFFFABRRRQAUUUUAFFFFABRRRQAUUUUAFFFFABRRRQAUUUUAFFFFACYFGBS0UAFFFFABRRRQAUUUUAFFFFABRRRQAUUUUAFFFFABRRRQAUUUUAFFFFABRRRQAUUUUAFFFFADW5xX5DfssftCfEvxJ/wAFHLXwhqvjjW9S8MHWNZhOl3NyWgKR2t0yKV9FZVI/3RX69HpX8/fg/VfiJov7dGs33wqsI9T8ew63qx061mRXV8xziXhiAcRGQ9aaA/oDU4HNfHH/AAVK+Inif4Z/s0Qax4T1y+8Pap/b9rCbuwlMchQpKSuR2JA/IV4Wfi3/AMFDj/zIlh/4AW3/AMcrwf8AbN8dftX+IfhClv8AGfwxa6R4QGpwSC5htYY2+0gP5Yyjk9C/akB9ufsEfEjxV43/AGINa8S+Idf1DWdejOqFNQvJjJMuyMlMMfQ9K+Bf2WPEH7Sn7V/ivU/Dvhn4x6vpt3ptl9tkfUdRlCMm8JgbQTnLV9r/APBNr/lHhrv/AHGP/RZr87f2HvjT8Rvgl4+13Vfht4Ibx1ql1pwtrizWCWbyYvMVt+I+eoAzVAfan/DE/wC2b/0Xz/yp3H/xFe3fslfs8ftA/Cz4lXWr/FH4n/8ACYeH3sHgjsftks22YsCr7XUDgA814b/w8H/at/6N4k/8Fl7X0f8AsZftG/F3456v4lt/iZ8Nn8CWunwRSWcptZ4ftDMxDD951wMHipA+jPGvi7TvAfhPWPEWrzC30zS7WS8uJWOMIi5P4npX4S+K/wBrD9oL4hSeNfiPpHjTxBpnha21VElisbto4LHz2c28YXoBhCPwr7o/4K+/tBHwb8LtI+GGmXLLqvilvtV+sbfMljG3AOOzyDHuEatr9l/9jyxu/wDgn5qngjV4obXXvHdjJqsskpAaGdgGsyev3NsZP1PrQB9F/sg/HWH9ov4C+F/Ge5f7Vlh+y6rCmBsvI/ll47Bj84Ho49K+ff8Agrb8VfF/wn+EPgm+8IeI9R8OXt1rrQzz6fMYmkj+zyHaSO2QDivmP/gkv8bLr4V/GzX/AISeInaztted1it5zjyNSgyrJ9WVWXHqq17j/wAFs+fgj8P/AG8RP/6TSU+oH0f/AME/vF+t+PP2UfBWueItUutZ1i6W4M15eSb5ZMTuBlu/AFb/AO1j8OfiJ8TfhX/Yvwx8UHwl4n+2wzDUfPeEeUud67lBPPHFcR/wTI/5Mr+H3+5c/wDpRJX1NSA/Jz4sfs4/tcfB/wCG3iTxtq/x1luNO0Kze+nhtdSnMkir/CuUAzz34ryr9lO0/ae/a0t/EMvhf4z6lpg0ZohMNS1GUby+cbdqn+7X6gft2/8AJnvxa/7AM/8ASviv/giH/wAePxR/662f8noA9h+A/wAAv2iPg1qvi7xH8SfimfFWir4Yvore0jvZZGhu8I8coDKBlQj8+9eH/wDBJ747/EP4p/GfxNYeLvGmseIrK30USxW2oXTSojeao3AHvjjPvX6bfEk4+HXio9MaVdf+iWr8Ff2IfEXxr8M+Pdan+COjw6z4hk08JdxzwxyBIN4OcOwA5xQB/QdkV+cv/BXj4xeNvhNafDl/B3irU/DTXkl2tx/Z05i80AJjdjrjJ/Ouc/4W5/wUO/6ESx/8F9t/8cr5W/bq8XftE+KLTwivx28P2+iwwvOdMaC3ij8xiF352Mf9nrimgP18/Y28Q6n4u/Zb+Geta1fz6pqt7o0M1zeXTl5JXOcsxPU+9e114P8AsJf8me/CX/sAwf1r3ikB+Ov/AAUS+PfxS8GftgXnhfwl491rQNOntbFIbS0u2jhR5FAztHTk5Nemj9iz9ssoGHx8BBG4f8TO4/8AiK+cv+Comp/2N+3Rc3/lmb7Ja6bP5YOC21Q2AffGK+lF/wCC0FnEEQfBjWCFUAH+1QO3p5FAHjPx9P7Xn7F8mjeJde+J15rOiXdz5Ed3BeG7g80KWEcsUijGQCR2OOua+u7P9qbXPjV/wTo8XfEmynl8PeKrPTri3nuNPbZ5V1EygyRdwGBBA7ZxXw9+17+33dftjab4d8CW/h+38A6KmopcXV1q160o8zBVTIyoNkY3EnAJr7Z8QfA/Tf2fP+CYfjHwpp+rRa/v0OXULjVLZt0FzLMyMXi/6Z42hfUDPeqA+M/2UrP9p39rm38RT+F/jPqWmDQ2hScalqMoL+aHI27VP9w9a98/4Yn/AGzf+i+j/wAGdx/8RXyf+wp+0L8WfgXY+L4/hn8OW8dpqMls16620032YoJNgPl9M7m6+lfVY/4KDftW4H/GO8n/AILL2gD3X9nDwF8Wv2XdB+Ivi743fEQ+NNGt9OjurZVu5Jjb+T5jS4DgAFgUHHpXyDoP7Un7UP7dnxH1jRfhVqEfg7RLUfaGSzkW3WzgLEIZpyC7O3PCjkjgADNfaf7P3jLx1+2B8F/iFoXxc8Ey+AjdltKigW2lhaSGSHJkAl5JDHtxxivhXQv2W/2rP2F/H2paz8N9ObxJps6+Q9zpEa3cV5CpJXzbc/OpHXpxk4JoQHpXin9nD9uL4a6RNr2j/FaXxO1ohnksbbUmeVwoydqSptc9eM5PbNd//wAE9v8AgoPr/wAdvGT/AA4+JENsPFBgkl03U7eLyTdmMFpYZY+gcKCwIxna2RxXl0v/AAVF/aD+HSKvjj4OQxomBNPc2F3Z555wTlRXuP7H/wC3V8Hvj349stE/4QHT/AHj2fe1jL9lgaO7fadyxTqqsshXd8pHIzyelSB8sftmfHD4vW/7cHiHwJ4R+IWtaBZ3d/ZWVpbQ3jJBC0kUQzgdBlsnHrXsf/DE/wC2Z/0Xwf8AgzuP/iK+XP259Y1Dw7/wUQ8QappNh/aeqWeqafcWtmFJM8qxRFUwOTk4HFfT5/4KC/tWg4/4Z3k/8Fl7QBo+Hv2Nf2wLHX9Mub/46C6sYLqKS4h/tO4PmRq4LL9zuARX6TE47ZB6V+e/we/bb/aS8bfFPwpoPiT4HPoWg6lqMNte6idPu0+zQs2HfLcDAycnjivrT9pv41Wf7PvwP8VeNbmRBPY2zJYxN/y1un+WJAO/zEH6A0Afnb+3f+1F8TfHf7V1j8Kvg94g1PT5NIX+z3TSLgxm7vWHmTFsdo1Xb7bXr1T/AIJWftZa/wDFW38T/D/x1rt1rXiTT3/tCwutQkLzSW5IWWPJ5OxsEegavIv+CRXwrufHXxY8YfGTxE32l7Dfa2txO3Ml7cHdNIM91Qkf9tK8z+N0d5+wt/wUIPijSI2i0KW/XWIYoz8s1lcEi4i49CZB7YFWB+vn7QOrXmhfA74g6lp9zLZ39poV7PBcQth4pFhYqynsQQDX4+/sq3n7TH7WWra9p3hf4zarpsuj28dxM2pajKAwdioC7QeeK/Wf49a3Y+Jf2XfHmr6bOtzp9/4Vu7u3nU/LJG9szKR9QRX4zfsJftfw/sk694q1ObwheeLf7YtYrcR2l15Pk7XLZYlGznNQB9dXH7Fn7ZscMjRfHdZZApKodVuFDH0zs4ry79nn9tr41/A79pCy+F3xb1ifxBZSaumjahDqLCWa0kkYIksUw5IBZTg5BU9q9WuP+C1FmkEj/wDCndVQbTh5NWXaD7/uBx+NeEfsn+Eov25P20r34i+KtZ0jRZLbUk11vDiTN9puxFtMccKkfMi7U3tnOM8UAffH7dP7c1j+yZo1lpel2UOt+ONWiaS0tJ2xDbRA4M02OSM5AUYzg88V8qfD7wv+21+1fo0Hi8eOZPBPh6+UyWnmTfYVmQ8ho4Y1LbD2ZiMj1614f+2cJfiD/wAFJL3RPEGX059d0zSgkmcG1Pkjb9Dub86/caxs4NOtYbS1iWC2gRYo4oxhUUDAUD0AxQB+TPxL1X9tX9i/Tz4p1nxX/wAJj4ThkVZ7lpBqFvECcATKyq8YJ43DjJAzk19w/sa/thaJ+1n4GnvI4F0jxXpWyPVdJWTcqFh8ssZ6mNiDjuOhr3Dxr4V0rxz4X1bw/rtul3ouqWslndwSdHidSGGe3BzntivGP2ff2QPhL+z54quta+Hq3MOo3dp9lnV9UNwskeQclM9QQOfegD4G0r9oX4mP/wAFNo/Br+ONbbwv/wAJu1n/AGSbtvs/kbz+72dNuO1fsFkV+BPxSvvF+lf8FFfEt54BtY73xnD4xmbSraUKyyXG87VIYgHPuRX1yfi5/wAFDj/zIlh1/wCgfbf/ABymwPp7/gox41174f8A7KPijXPDOsXeh6vbz2givbKQxyqDMoIDD1Feef8ABKD4m+LPin8EPE2peL/EGoeIr+DXGhin1GYyuieUh2gntkmvkf8Aar+IP7Ymv/BHXbP4seE7TTvA7vCby5jtII2QiQbMFXJ+9jtX0l/wRa/5N58V/wDYwN/6JjpAfoQOlIzBFJPbmlHSvLv2gfjx4X/Zw+Gmo+NPFVxJHZW5EUFtAAZ7udvuRRg9ScHk8AAk8CgD86J/2h/jl+2t+1B4g+G/gLx0nww8O6VLdCEQ/LK0UDlCzlfnkdjztBAH4VofDb9ob41/ss/tjaT8GPiH40/4WTo2qXFtbvMwMksQuFHlyRkjerKSMocjH4Gvnm68JfFX44eNvFf7RPwX+HupeCdJsZ31AS6dd7pJJgf3zQAgGQ8lnVAR1+le0/8ABLqH4XfEH4sah4n8dazqGsfHCOaSayi16bMcgxzNATy8yrkENyo5UelgfrmnBx1orwv4U/tffDv4z/FPxP8AD7w1dX1zr3h95RdM1qfszpG4RnSUZXG44AOCeeKKgD3eiiigAooooAKKKKACiiigAooooAKKKKACiiigAooooAKKKKACiiigBD1FfiB+x2Qf+CqdqCP+Y5rvbP8Ay6Xlft8y7u+K8s8PfszfCzwj4+HjPRvBGkad4qEss41aCEicPIrLI27P8QdgfrQB6muSOetfDH/BYof8Yl2xP/Qx2fP/AACavuhV2jArkviN8MPCvxc0JdE8X6FZ+ItIWZbgWd8m6MSrna2PUZP50AfGP/BNk/8AGvHXf+4x/wCizXwt/wAE3P2lPBH7MfxN8Ta544ur22sL/SBZwGytTOxk81WwQDwMAnNftj4O+FPhH4d+EZfC3hrQLPRvDsvmb9OtU2xN5gw/Ge/evOx+wr8AAAP+FUeHOOP+PY/407geR/8AD3b9nn/oK6//AOCd/wDGu6+Df/BQT4PfHnxVP4f8L6rqQv7eym1CV7+waCJIYhl2LE4GBzXR/wDDCvwA/wCiUeHP/AY/41qeGv2Rvg74PfUH0T4eaLpb6hZyafdNbQlTNbyDEkbc/dYcEUgPx91HTtd/4KQfttammn3b2Wk380giu2TeNP0u3G1G28ckYOOMtIa+qB/wRmu+MfGTUQoGABZHgdv+WlfePwz/AGePht8HL+6vvBPg7SvDF7dxCCebT4djyRg7gpOTxkA/hXpY4FO4H4IftW/sw+J/2Dfid4O1mw8Qy61DOw1Cw1oRGFluonBeNhk8/dOc8hj719L/APBTj4saf8cv2Nfgx430twYNX1UTyIP+WMwtZBLGfdXDD8K/SL4k/B7wZ8YdLttO8a+G7DxNY2s32iCDUI96xvjG4e+OK5i4/ZT+Ed/4JsvCU/gHRpvDNldvfW2lvCTBFO4w0irngkE/nRcD4S/Yz/4KP/B74Efs4+EvBXieXXBrWmLMtwLTTvMjBaV3GG3DPDCvbv8Ah8D+z/8A89vEv/gp/wDs69nH7C3wB/6JR4b/APAX/wCvR/wwv8Af+iUeHP8AwF/+vSAwP2tfFlh48/YS+IHiPSzIdN1Xws95bmZNr+W6qy5HY4PSvkj/AIIhn/QPij6ebZ/yev0i1H4d+HNU8DyeDbrR7WfwvJaCwbSnX9yYAABHj+7gYrK+GfwM8BfBlb5fA/hXTfDC3xU3Q0+LZ5u3O3PPbJoA2viT/wAk58Vf9gq6/wDRLV+Rv/BFr/kvXi7n/mBev/TVa/Yi+tYNUsri0uY1mtp42iljfo6MMEH2IJrgPhr+zh8M/g5qk+peCfBeleGr+eH7PLcWMRV3jznaTnpkA0Aem4Fflr/wW9OLD4W8/wDLW8/lHX6l1598TPgZ4B+MqWI8ceFdO8TCwLG2F/GX8otjdt574FAHEfsIf8mefCX/ALAMH9a94rE8KeFtJ8D+HNP0DQrCHS9H0+IQWllbjEcMY6Ko9BW3QB+IH/BSzDf8FAYsgY26Twe/K1+1cOi2Hkx/6BafdB/1C+n0rz/xp+zJ8LPiP4rHibxP4G0jWvEA8vGo3UOZhs+5yD2r1FUCqAOg4oA/Lv8A4LMfDvQtO8L/AA98XWmmwWmsyX8+nTXVvGEMsXl71V8AZIKnBPTJrtPAus/2z/wRzvHe5Fy9t4cu7VmzkpsunCofou0fTFfb/wAS/hN4P+MGjQaT4z8O2PiXToJhcRW9/HvVJACNw9DgkfjVDRfgV4C8OfD688Cab4WsLPwdeeZ9o0aND9nk3nL5XPcgUAfkh/wTO/a++HX7LmnePYvHd5qNtJrEtm9oLGza4DCNZd5bB4++v619vD/grp+zzj/kLa//AOCd/wDGvXh+wt8AR/zSjw3/AOAv/wBek/4YV+AH/RKPDn/gMf8AGgDmfh/+1l4M/bC8LeOfDfwo17VtO8SWmls8d/PZm2NtJIGWJ1ZsgkOK+BfhX+3p8Yf2VvjZqeh/HpvEPiSwEZtbixu9omt2DZW4gJAV1I9Dgg8Gv1N+Gv7P/wAOfgxeX134H8IaZ4Zub6NYrmSwi2GVFJKhuegJJrofF/w68LePrZbbxN4d0vxBAowqajZxz7P93cCV/CgD4/8AEH/BW39n6TR5yq6/q8uwkafJpIHmHH3SXbaK+Ef2Qfhjrf7Sf7atl458KeGm8L+DtO8RjxBctboVttPhSXzUgVgApdsBQB6k4wK/Wqw/Yw+Bum6l9vg+FnhoXRYsWexV1JPqrZH6V6zoug6b4e0+Kx0nT7XS7CIYjtbKBYYk+iKAB+VAH4fftn+JLLwh/wAFIdV13U3eLT9N1nTbu4eJN7rGkcLMQoPJwDxX6BH/AIK6fs8f9BXX/wDwTyf417n4y/ZP+D3xE8S3niDxL8PtF1vW7wqbi+u4C0kpUBRk57AAVkf8MK/AA/8ANKPDf/gL/wDXoA8osv8AgrN8ANQvLe1g1PXnmnkWJB/ZD8sxAHf1NfLH/BYD44z+MviD4c+D+hM1wmlFLy/hhOTLeTACGLA6lUOcer+1ff0H7D3wFtZ4p4fhX4djmicOjrbHKsDkEc+tbl3+y18J9S8cP4zu/Aej3XiprsXx1aaEtMZwQRJknqMD8qAPgXwj/wAEb9UufDGm3F58UrvR7+4t457mxgsyUglZQWTPmDOOmfavOf2q/wDgl1rPwT+EWqePLHxrc+M30gxtdWU1qUZLcthnU72J2kgkehJ7V+zKrgk5zWbrOjWXiHTLzTNSto73T7yF7e4tphlJY3GGVh3BBIp3A/NH9if9odPiT+wd8VPh/qdxv13wZ4fvo4Vc5aXT5IZDER67GDIfQbPWuI/4Io2kF547+JazwRTqNMtSBIgbH71vWv0b8KfspfCPwJLqb+H/AABo2jtqdlJp14bSEp9otnxvifnlTgcewrV+GfwA+HPwZury58D+ENM8M3F4ixXEmnxbDKqnIDc9AaQHXXnhnSdQtpba50uyuIJVKSRSW6MrqeCCCORivxH+FmlW3wj/AOCpOnaLo4Ol6dZ+M5bKKL7gSGUsvl4/u4fA9sV+6RGRXkur/sufCfX/ABw3jHUPAmj3XiprlLxtXaEiczKQVk3A9RtH5UAfC3/BUb9jvxLrPi6L40+BLS41GSGGNdYtLFS1xC0X+ruUUcsAMBscjGa1/gF/wV+8I/8ACKWWl/FrTdT03xHZxCKXU9Nt/PguyvG8pkMjHGSMEZ6V+lJj46keuK8t8Z/sv/CX4iXsl54j+HXh7VLyRi8lxJYIskjHqzMoBY+55oA+Av2uf+Cp+hfEX4f6l4G+D+naxc6l4ghNjPq9xAYWiikG10hjBLNIw+UHjGTjmvUf+CXP7Jvib4MaBqfj3x3b3Fh4g12FLew0u6Y+baWoO4tIp+47nHy9QF55OK+vvBHwD+HHw1ljm8K+CNC0K5jGEuLOwjWZeMcPjcOPevQPKGQcnI70Afh9o5B/4K5Rkd/H7/8AoZr9xa8qj/Zi+FcPxBHjlPA2kDxf9q+3f2wIT5/n5z5mc/e969VoA+R/+Cp3H7F3jDP/AD8Wf/o9K8u/4IuEf8M+eK8c/wDFQN/6JSvuDx94A8PfE7w1c+HvFOkWuuaJclWmsbxN0blTlSR7EA1S+Gfwi8HfB7SLjSvBfh6y8N2E8pnlt7BNiPJgDcRk84AoA7UdK+Ef+CtPwe8S/E34D6Jq3h21m1E+GtRa9vbG3QvI1u8ZRpFUfe2HGfZia+7hwKY8QfIJ4PUetAH5i/sOf8FH/hR8OfgT4a8BeOJrzw3qmgRPbJcratPb3Ue9nD5QZVvmwQR1HU182ftZ698Ovj/8d9Jv/wBm3QPEc3jW6lea+l0u2a3huJuolhjHzo/BLP8AKp6+5/XHxd+yn8HfHWptqOvfDbw5qN+7F3naxRGdu5Yrjcfc5Ndf4G+FXg34bWb2/hTwtpPh2Nxh/wCzbNIWkH+0yjLfiTTuB+ZX/BJ34w/Dz4beIvE/gLxLHJ4e+JesXm0ajqjgJd7CR9kBODHIrbjtb75PqAKK/QTxT+yT8HvGvia58Ra58O9D1HXLqQSzX8tviWRx0YkEfNwOaKQHsVFFFABRRRQAUUUUAFFFFABRRRQAUUUUAFFFFABRRRQAUUUUAFFFFABRTXOBwCfYV8+6v+3l8BPD+p3mm6j8TtItb60maCeB0mJjkU4ZTiPsQRQB9CUV86/8PDf2dP8Aoquj/wDfuf8A+N1reCP20/gn8SvFdh4a8M/ELTdW13UHMdrZQJMHlYAnAygHQE9e1AHulFeK/EP9sL4OfCXxZceGvF3j3TdC1y2VWmsrlZS6BgGUnahHIOetc9/w8M/Z0I/5Kro//fE//wAboA+i6K8v+HP7S/ws+LdyLXwd480XXrw8i0t7tRO30jbDH8q9HuLhbS3lmlbZFEpd2PYAZJoAs0V498MP2r/hP8ZvEjeH/BPjXT/EWsJC1wbS1WUP5akBm+ZAOMjv3r2AdKAForx/4k/tWfCj4NeJk8PeNfGth4f1mSJZ0s7lJS5RjhW+VCOSD3r1a2uVu7eKeFg8Uih0YfxAjINAFqivMfiL+0t8LfhLcG38X+PdC0K6HW1uLxTOPrGuWH5VzvhL9s/4HeOr5LLRfid4duLpzhIp7r7OWPYDzQuT7UAe4UVVgmWeNXR1dGG5WU5BB6EHvVqgAorx74n/ALVPwo+C2vx6H428cad4e1aSFblbO58wyGMkgNhVOAcHH0ruPAvjnQPiV4WsfEfhfVYNb0S8Uvb31sxKSAEqcZweCCOaAOporw/4gftjfBr4VeMb7wv4t8f6bomv2Oz7TYXCyl4t6K6Z2oRyjK3XuKxf+Hhv7On/AEVXR/8Av3P/APG6APoqivnX/h4b+zp/0VXR/wDv3P8A/G63te/bE+D/AIX8LeH/ABHqvjvTbHRPECyyaXeyLLsu1jIVyuEzwxA5AoA9sornvCHjDSPHvhrTfEOgahHqmi6lCLi0vIc7JkPRhkA44PUVQ8b/ABU8H/DCxFz4t8UaV4dgYZV9TvI4S/8AuqSC34CgDsKK+e4f2+v2fJ7sWyfFfQvNJ2jLSBc/7xTH616/4P8AHfh3x/pQ1Lwzr2neINP6fadNuknQH0JUnB9jzQB0tFcf8Svid4Z+EnhS48TeMNYh0LQLaSOOa9nVyqM7BUBCgnliB0rm/hR+0h8Nvjld39v4E8Yaf4luLFBJcQ2hZXjU8BirKDjPGaAPVKKRvumvIvG/7VHwr+HXjqHwX4k8aWGleKZmhSPS5llMrGUgRD5UI+Ykd6APXqKjTI656dzXBfFX44eCPghp1nqPjvxLZ+GbG8lMFvLd7j5sgGSqhQSeOelAHoNFedfCj48eAfjpZ3114C8UWfia2sHWO6e03jyWYZUEMoPIBruby7isbWa5nkEUMKGSRz0VQMk/kDQBcoryD4YftUfCj4yeJ5NA8F+N7DxDrMcLXD2dssocRqQGb5lAwCR+dev0AFFFMckdM/h3oAfRXz5qX7enwC0PU7zTtQ+Juk2t9ZzyW88DpNmORGKsp/d9QQR+FQf8PDf2dP8Aoquj/wDfuf8A+N0AfRVFfOp/4KG/s6Y/5Kro/wD37n/+N10Pj79rz4P/AAs1GysPFnjzTtGvb20jv7eGdZSZIJBlJBtQ8HHFAHtNFfOv/Dw39nT/AKKro/8A37n/APjdXtA/bp+AfijU4dP0/wCKmgvdTMFRJ5WgUk9BukVR+tAHvlFYGseLdK8PeG7zxDqN9Fb6LZ2zXk97ndGkKruMmVzlcc8Zri/hN+0n8Nfjpf39n4C8X2Xia6sIlmuorRZFMKMSFY71HUjFAHqdFIehxXjfiP8Aa1+Eng/4iN4G1jxvp1h4tE8VsdLkWXzBLJjy0yEK5IZe/egD2WisnWte07w1ps2o6vqFrpdhCMy3V7OsMUY/2nYgCvFtU/bz/Z/0nUGs7n4reHxMp2kQyvKuf99FK/rQB7/RXB/Dz42eA/ivC0ng3xho/iQKNzx6feJJIg9WTO4D3IrA+Kf7T3wr+CGt22jeOvGlh4b1O5gFzDb3ayFniLFQ3yqRjKkfhQB63RXzr/w8N/Z0/wCiq6P/AN8T/wDxukP/AAUM/Z1x/wAlW0b/AL4n/wDjdAH0XRXCfCn4x+C/jbodxq/gjxBa+ItMt5jbS3NqHCrIACV+YA9CKKAO7ooooAKKKKACiiigAooooAKKKKACiiigAooooAKKKKACiiigAooooAQ9RX4LfBL4WeHfjV/wURuvBfim0kvvD+p63rP2mCKVomby4LmVMMvIw6Kfwr96T1Ffz7+EfhXrHxs/bl1nwXoPiGTwrqup63qvk6vEXDQeXHPKfuEN8yxleD/FTQH6k/8ADqP9nQ9fC2o/+Daf/wCKrpfhj/wTx+CXwh8daR4w8M+Hry013SpDLazy6jNKqsVK5KscHhjXyqP+CTvxbP8AzcDd/wDfd5/8dr2T9lH9hDx78A/i/B4u8R/Fe48X6bFZT2v9mSNcEFnAAf53K8YPbvSA+Ff+CjGm2+tf8FBbvT7tS9pdzaVbyqDgsjrGrDPbgmv0Kb/glN+zoWP/ABSmoY9tVn/+Kr8+/wDgoQP+NjS/9fmj/wDtOv3CLAZNAH42/t5fsC6X+zB4dsPiZ8MtT1S00q2vooLq0uJ901i7f6qaGYYbG4YOeQSOa+4v2G/2g9R/aI/ZOOr69OLnxJpUdxpWo3H8U7xx5SVv9pkKk++TVT/gqR4isNG/Y38V213Iqzalc2lnaoSNzy+cr4A/3UY/SvJv+CQ2i31t+yz48vJYXW31DVbj7KSOJNtuqsR6/Nx+FAHzB/wRu/5Onvv+xeuf/RkdfttX4i/8Eg5k0z9rO7tLt/s91Jod5CkT8MzqyFl+oCk/ga/bgOD34psD8Uf+Cvv/ACd5o3/YGs//AEY9fVv/AAUe/a31b4B/CTwp4N8IXrad4s8UWKySX0JxJZWSoFZkP8Lux2huwRz1xXyf/wAFZ5k1L9sPS7W2bzriPSbGN4k5YMzsQMepBHFbP/BYbw1qFl8SPhlrU0cn9nXXhdLOJyDtE0UrNIn1xKh/GmB3f7GP/BL/AEH4p/D3TviL8Wr7VL2bXl+22mk285iJhY5WWaXlmZx82Bjgjk5r1z4x/wDBIL4XeIPC943gCXUvC3iKONntvNumubaVwOEdX5AJ7g19X/s0+LtI8c/AHwBq+iSpLp82i2qIIyCI2SNUeM47qykEe1ej3FzDaQyTSuscUal3kY4CqOSSfQVIH5S/8Ez/AI4/Ev4bfFcfBzxpZazceGLp5rWza+glZdMuosnbG7DAifaRjOASpHU1+qPiTXbHwtoGo6zqUy22nafbyXVzMTwkaKWY/kDXzF8Kv+CjPwy+M/xet/h14Y03xDdavc3E0KXb2cYttsQYtIWEmQmFPOO49a80/wCCt37QQ+HfwVs/h7ptwU1nxexW4Ct8yWMZBf8A77bavuN1AHxB4W8A+If+Cj37RXxW8U+dPbwWumXepWo6iMqpjsLXp0JAJ46I/c19G/8ABHj48TWtz4n+DetTPDNGzanpUUx5Rh8txCAemCA2PZq4H/gnx+2H8Fv2U/hXqdp4kbWpvFetXxuL2Sy0/wAyOOJBtijDbhnjcx/3q+ePE/x08OeBP2wZPir8KzdpoSawurQ2tzD5DhXObiAqCRtOXA9iKsD9gPix/wAE/wD4NfG3x/qvjTxboF5feINT8s3NxFqEsSv5cSRJhVOB8iKPwr8u/wDgpd+zp4H/AGbfiT4U0bwNps2mWd7pTXVws1y85aQSFQQW6cCv258EeLdN8feEdG8S6ROtzperWkV7bSqcho5FDD+dfkb/AMFrP+S3eB/+wE3/AKONSgPq/wCHX/BMX9n7xN8PfC2rX3he+a9v9KtLqdk1SdQZHhRmOA3GSTXzF/wVp+GWg/BzwT8EvB/hq3ktNE0yLUo7WGWUyMilomOWPJ5av1N+DH/JH/Av/YBsP/SdK/Nz/guH/rfhN/u6j/7QpAeyW/7R7/swf8E0vAPiuzhjuddn0e3sdLhlGU+0SFsOw7qgBYjvwO9fJP7I/wCx14o/b01rWPib8U/FWpSeHluTb/ajJvutQnGC6RluI4k3Y4GMnAHBNdX+174a1DU/+CZv7P8Aq9srPZaUYfte3PyiWN1Qn/gQx9SK+ov+CS/jTR9e/ZP03RLGeI6poWoXdvf2yH50MkrSo5HoysMH1BHaqAuXP/BJr9nmTTWtY9D1iGUjaLpdWlMgPrzlf0r4O/aH+BnxC/4JnfFbQ/Ffw/8AFN4/hzUpCLO8Y43suC9rdRj5XBHIOORnoRX7fFwuMnrX5t/8FoPGmj23wt8FeF2uIn1251Y38duDmSOBI2VpMdgWYAevPpUgbX7Zfxis/j5/wTAl8dWcQtv7Vk0157YHPkzi7jWVPoGBx7Yr85vg/cfEn9nfSPCfx98K5OjLqculyyRkmMsm0vb3AH8MitwfbrkCvqu98OX/AId/4Ivsb+NojfaxDfQK3/PJ9QTafocE/jXtX/BMX4d6B8WP2H9d8JeJ9Pj1LRdT1m8huIJPQrHhlPZlIBBHQgVQH1z+zt8e/Df7SHww0zxl4cnHlzr5d3ZM4MtlcADfC47EE8HuCD3r8rf+ChA/42V+H/8Ar50L/wBGJTdI1Hxt/wAEqf2opLG+e41r4ba4QzBRiPUbPdhZFHRbiHPP4jowNZP7Z3jDSPiF+3x4I8S6DeR6jouqHQLm1uoWysiM6Y+hHQjsQRUgft9J0x68YPevxs/bf8YX37Y37cXhn4R+HblpNF0e9TQ0ZDuUTM269uO/3FUjP/TKv0p/a8+OsP7PPwC8UeLmkVdTjgNrpkbdZLuQbY8fQkt9FNfj/wDsCfH34cfAj4s+IPH/AMTJ9UvNXe0eHThZWvnnzZmzPK5JGG2jaD/ttTQHpX7J3ii6/Yj/AG9Na+HOr3Lp4b1K/bQ5Jrj5QyM2bO4PYZymT/tGv2G8af8AIn69n/oHz/8Aotq/DL/goT8ffhp+0R8TtC8c/Dp9VttTFoLXUlvbXyCzRtmGVSGPOCR/wEV+pv7KHx5T9of9kS28RTzLJrlpplxperr0K3UMRDMfZ1KP/wADoYH54f8ABH//AJO31z/sCXf/AKNjr9rK/FX/AII/8/tba4f+oHd/+jo6/akkCkJC01hk9MntQGBOAadQM+Sdd/4Jkfs/+J9d1HWNQ8MX8l/f3Ml3cONVmUNJIxZjgNgck8V+Xvxz+BXg7wR+3lYfDHSLGaDwhL4g0qwe1a5Z3MU0kSyjeeckO3PbNfvxX4iftSf8pVNM/wCxs0P/ANHQU0B99j/glN+zqrAjwtqGQcj/AIm0/wD8VX5/f8FcNMttD/aN0HTbVClrZeGLK3iRjkhEZ1UE9+B1r9wa/En/AILHEL+1Xp5P/Qv23/octCA+6dI/4JZfs86hpNjdSeFr8PPbxyNt1WcDJUE8Zr5d/wCChv7Avww+A3wUTxx4HW80W9g1CG1lsbm7aeO6STI+XfyrLgnjtnNdFZfs8ft6z2VrLbfFaBbZ4kaIDWAoCbRgY8r0r5k/bL+H37Qvw7uPC0vx11y98Y+Hpp91oItUMlqzqMtHkKNjlScHbnBOKQH1v+xz4p13xP8A8Ezvihb6xNNdWulWWq2enzTMW2wC33eWCf4VJOB2zXnP/BEH/konxQ/7BVp/6NevrHwJq3hDxh/wTi1e6+Hfh4+HtDm8J6gsekK/mPDMscglDOeXYsCdx5PWvkn/AIIm3UKfEr4lwvIqyyaRasiE4LBZmyR9Mj86AP17PSvw9/au/wCUpZ4B/wCKh0ng/wC5BX7hE4r8Pf2nGGr/APBUspZEXbf8JNpcW2M5+dVhBX6gg00B0f8AwVw+KfiDxJ+0hafD6+vZtO8I6PZ2ksMOT5Mkkw3SXLL/ABEZ2D08s+pr6r+GP/BMP9mnW/BOn3Fpc3fjb7RAr/2xb6uQJyR95VjO1fp2710P7a3gP9mr40+I4NB+JvjrSvCHjzTYlit7qK+SC8jjkw6JIjAh0O7cAfXgjJr56vf+CO/ivRD53gL4xC3gf5wZ4JrdmBGVOYnI6Y5pgY3xr/4Jh/EP4U/FHSfEX7PVzfT2ag3KPcagkFzp0ysMIHyPMUj29Qa+y9f/AGP/AAp+0z4b8HeJvjZ4XlHxAttHisr6Kz1F40jcElgPLO05ZmOffFfnj8VP+GrP2Br7Rr/UfH17e6FdzNDaTfb2v7OVlGfLkjlBKkjn+Rr9Rv2RPjy/7R3wG8PeObizjsL+58y2vbeIny1nico5TP8ACcZA96TA/Nn/AIKb/sg/DL9mnwP4K1DwHo1zpt3qeoTQXLz3kk+5FjBAAYkDk17f+x9/wTz+Cfxg/Zt8DeMPEvh69utd1SzaW6mj1KWNXYSOuQoOBwBVf/gtz/yTT4af9ha6/wDRS19P/wDBOv8A5Mv+F3/YPf8A9HSUdAPQfgb+z74L/Z08MXPh7wNp82naXc3Bu5I5rh5iZCApOWOegFFenUUgCiiigAooooAKKKKACiiigAooooAKKKKACiiigAooooAKKKKACiiigBrHHNfiNYfAr9o/4Q/tU6z8TfBvwr1a9u7XV9QmsXurUSQSJMJYixAYZGyUkc+lft0RmgA+tAH5gH9p79vPt8GYv/BSf/jtd18DPj5+2F4k+LnhfS/Hnwuj0bwjd3gj1K/XTfLMMW05bd5hx27V+guD60hTPc0Afj5+3l+zd8Y/Gf7YWq+NPBfw/wBX17TIfsM1re28IeGSSJEOPvDIDDFeiyftPft5NnHwajTPT/iVHj/yLX6fbfekPPcj6UAfjv4l/Z0/a4/bg8ZaR/ws6y/4RPQLJ22G+Rba1tAeGeO3VizuegJz9QK/Uj4J/CbRPgf8M9B8EeHlYabpUAjE0oHmTueXkfH8TMST+Ar0EoCeaVVC9KAPyv8A2iP+CdPxM+HXxtm+KnwAvgZXvH1FNNSdYbmxnckuse/5ZI2JPynsSMEVOf2gP2/TajTh8L4lvc+X9uGkx/n/AKzbn36e1fqPtBJOKOOnPNAH5Z/s4f8ABOX4l+P/AIzwfFX9oDUF+0R3aai2nG4E11ezoQUEpT5Y41wPlBzwBjFfcf7Vn7Mvh39qf4XXHhXW82d3C/2rTNTiTdJZ3ABAYDupBIZe4PqBXtQXHc0pGaAPyB8F/Ar9sz9irU72x+H1qvijw3LKZDb2ZS7s5j/z08lyrxse+3H410PjW7/bu/aU0KfwreeFk8GaLejyrp4ljsDIh4IeRnZ9vqF61+rm2lIzQB8dfsO/sEaf+yra3PiHWr+HXvHeoQiCS5gUiCyiJyYos8nPGWOM4A6V8h/HD9m74z/tf/tpf2n4g8Da5oPgGTUE0+C+vkCR22mQsct97hpAGbHXL47V+v5iBpdnuaAPF4P2O/gXbQRxf8Kk8GSCNQoaTRLdmIA6klOTx1r5u/b1/YG8N+Mvgz9u+EfgHSdH8X6PcrcLZ6DYRW0moQt8rxnaBuI4YZ/ukV9900jK+9AHxX/wTMt/id4J+El98P8A4k+EdX8P/wBhXHm6Pd6jHhZbaUktCDk8o+449HAHSvCv+CrX7OfxL+MfxX8Jaj4J8F6r4ksbTRmhnnsYgyo/mk7Tz1xzX6khfU5+tIYwRjPFAHKfCnT7nSPhf4Qsb2BrW8tdHs4J4H+9HIsCKyn3BBH4V8Jf8FavgV8QfjVP8Nh4G8J6j4mXT0vvtTWCBhDuMO0NkjrtP5V+jKrtGM5o2DnHFAHzj8DfgpD4j/Y08I/Db4g6FLFHNoCWGp6XdjEsLZJ7H5XU4IPqAe1fDupf8E/v2hv2UPH03iX4D+IRrdjINmyORIbhos5EdxDJ8kg46j9K/XAKPpRsGc0Aflw/x9/b9u7YabH8L4YLtvkN8NJQf8CGZdgPfOPwrF+HP/BM/wCLfx9+JS+N/wBoXxGYIpZFe6tFuBPfXSL0iBX5IU7fL0BOBzmv1gA3jqR+NGztnigD5R/b7+EWqeKf2N9V8C/D3w5LqFxDLp0NhpGmRglYYriM4UZ6Kq/pWd/wTF+F3ir4R/s5T6H4y0G88Pat/bVzMLS9QK5jZUw2ATwcH8q+wNv880bfmzTuB41+03+zZ4d/ae+F9/4S15FhuOZ9N1NUBlsbkD5ZFPoejDuMj0x+P3hT9hL46+C/jV4eS9+H+sXmn6Rr1rv1G2QPbtDHcKTIjbvubQW9q/ec9Kbsx3NID8y/+CongL40fHjxt4c8IeCfAmt6v4R0aP7TJewRr9nubuXjOS3IReOem419MfBL9g74TeBPhR4Z0PxJ8PPDHiPxBbWaf2hqep6VDcTzXDfM+XZSSASVHPQCvp0Jg9eKUDFAHzJ8ZP2EfhF49+F/iTw9oPw88MeGtbvLNxY6rpmlQ289tcAbo2DqoONwAIzyCa+O/wDgnV8M/jf8A/F3jLwp4p+Hmu2HhXxPps8f2t4gYYb2KN/KfO7o4LJnuSlfq60e45zijy/9o0Afhb8C/g5+1V+zd4/vfFngr4Vaqupzwy2hbULATJ5bsCfl3jn5RX0H/wANHf8ABQPv8Lo//BCv/wAdr9UcCjHvQB8p/sR/Ej9oDx7L4tHxw8MDw4LYW50vGni183dv8zo7ZxhPzr6tpAMUtABX5I/tC/szfFPxL/wUU0/xtpngbV73wnH4l0i6bVoYgYRFHLCZHznooU5+lfrdTSue9ACngV+Sv/BT/wDZp+Kfxh/aJs9b8G+BtW8RaQmiW9u15ZRq0YkDyFlznqMiv1qPSkK574oAy/D0MlvoOmQygpLHaxK6t1BCAEH8a+Rv+Co/wa8WfGj9n3SNO8GaFceINWsddgu3s7RA0vleVKjED6uufpX2aqhaCN3cigD5K/4Jz+BPEvg79lyHwZ458K3fh7ULW9u4JbHUotvnwyc7hycg7iD+NfJnjX/gn98a/wBl/wCL1x47/Z8u11PTdztbQiVFuYIn5a3lif5ZUHQEHkAE81+s/lgnPel2CgD8tbr44/t/a3ZtpNv8NU0u6kUo2oR6XGjDtuDNIVB9+a6H9i//AIJ0+LvCPxZi+LHxkvYrnxDDO97aaYswuJGunyTPPJ0yMkhRnn6V+lG3PQkUvbP6UAfCX/BQH/gn3f8A7TGq2PjjwXfWln4ztLUWlzZ3hKRX8akmP5x911yRk8EY6YFeH+EfGf7e3wT0Sy8M/wDCDt4r0+yj8i3nuLWK8kVFGFHmo4LADpuyfev1eIzSbQOO1AH5CeOv2dv2v/239Z0hfiTa2fhTQLNi8Ud35dvBbE8NIIULO7445PbtX6X/ALPnwV0j9nr4S+HvAuhyyXFppsR8y5lGHuJmJaSRh23MScduBXpgXGeeT3pScUAfA3/BWT4MeOfjJ4E8AWXgfwxqHia6s9SuJbmOwQMYlaNQC3I6nivoD9iPwjrXgD9lr4feHvEWmz6PrVjZPHc2N0AJIm81yAQCexBr3jaMmgLg5zk0AOooooA//9k="/>
  <p:tag name="MMPROD_93850LOG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H7fXw3HW01z/wABU/8AjlL/AMN9fDZf+XXXPwtF/wDi6+YviR+yB48+HOj3eqSJY6vp9qpklewkJdUHVijAHA74rwwqAK/SMNkuBxceajNyXk/+AfkeKzrHYSSjUgovzR+h/wDw338Of+fTW/8AwFT/AOOUf8N+/Dj/AJ9Nb/8AAVP/AI5X520V3/6r0O7+/wD4B5n+s+J8vuP0Sf8Ab7+G3az1v/wET/45Sr+3v8N84+za3+Nov/xdfneFDV6l8Kf2cvGvxgga90W0t4dKVzH9tvpvLjdx1CjBLY74FcNfIsJhY89aTjHu3b9D0sNnmLxU+SnFSl2SP00+HXj7TviX4Q0/xJpSzJp98rNEtyoSThipyAT3BrqsDFed/ArwBffDL4W6H4a1GaGe7sEdZJLckoSzs3Gef4q9DJxX53WjCNWUabvFN29Oh+p4aVSdGEqitJpXXn1JqKKKyOoaDiql3OttFJK/RFLEj0HJq2BmqN/bNc2syLgM6MoJ7ZFVG3NqZVb8vunzUP2/PhtgH7HrvPX/AENP/jlB/b7+Gx/5ddb/ABtE/wDi6+YfiL+yD4/+HemXeqTQWGrWFqhllksJyzpGOrFGAJA6nFeFlCv/ANavv8Fk2DxceaEnL0Z+YY/OcXhJ8koqPqj9FP8Ahv34b/8APtrX4Wi//F0n/Df/AMNv+fXXP/ARP/jlfnXRXrf6rUe7+/8A4B5P+tGI8vuP0Tb9v74bdrPXP/ARP/jlNX9vv4bn/l013n/pzT/45X54Ku6vWvhX+zd42+Ldj/aOjWtvb6VuKC9vJtiSMOoUYJbHTIHWuDE5Hg8LHmqycV3b/wCAduGz3GYufLSipS7JH6XfD7xtYfEfwppniTTFmjsb9DJEs6hXwGK8gZ7g966kcnNeffBLwLefDP4X6B4b1CaG4u9PgMckkGdhJdm+XPP8WPwr0INlsV+eVowjUkofDd29L6H6nhpTlRhKorSaV/W2oyQcD+VeDfEb9rzwT8MfGF74a1m31WS/tNhka1tlaP5lDDBLDsa93mXK4FfEX7TX7K3jXx18RtZ8W6IbC9t7pY2Wzacxz/IgUgZGD09e9d2W0aFaq4V5csbaa21ueVm1evh6KnQjzSvqrX0segn9vz4cD/lz1v8A8BE/+OUf8N9fDb/n21r/AMBF/wDi6/PS+s59Ovp7S6he3uoHMUsMgw0bg4KkeoNQHqK/QKfDWHqK6b+//gH5xU4kxEHZpfcfoh/w378OP+fXXP8AwET/AOOUf8N+/Dj/AJ9dc/8AARP/AI5X53UVr/qrR7v7/wDgHP8A6z4ny+4/RL/hvv4bf8+uuf8AgIn/AMco/wCG+vhx/wA+mt/+Aif/AByvztopf6r0u7+//gC/1mxHl9x+iX/Dfvw4/wCfTW//AAET/wCOUv8Aw378OP8An11v/wABF/8Ai6/Oyin/AKq0e7+//gF/6z4ny+4/RH/hv34bk/8AHrrn42if/HKlh/b2+GsxClNYi5/jsxgfk9fnTRS/1Wpd39//AAAXFGIT6fcfp9o37Y/wo1RVQeJFs3OOLy2li/Xbj9a9O8N+PvDni+ES6LrlhqcZ6G0uUk/kc1+O5X8Kls7ubTrlbm1mltrhOVlgcxuD7EciuStwrBpulNp+dn/kelh+LKkbe1imvLQ/aUOqjgj86dlWA5GT71+Yvw1/a7+IXw/ljiudS/4SLTFwDa6p87BfRZR8wP1yK+0vgx+1H4Q+LyC1t5m0nXAuW0y9IDt7xt0cfTn2r5DG5NisEnKS5o91+p9lgM/wuNaipcsuz/R9T3CioxKpOAakrwj6gZ05rnPGnimz8C+GNU8QagJGstOt3uZliXc+xRk4GeTxXSdq4f4teErrx38N/EWgWMkcV3qVlJbRyTE7FZhgE4rWkoSqRVT4bq/pc567nGlKVNXkk7ettDxJv29/hux/489c+os0x/6Mp/8Aw358NyMfY9d/8BE/+OV81eK/2LviV4WtJbqKystZjiUsUsbgNJgeiMFJ/CvB5YXikeORSrqxVlYYII6ivvsLk+CxabpTcrdmfmGLzjG4NpVIKLfdbn6Gf8N/fDj/AJ89b/8AAVP/AI5R/wAN/fDn/n01r/wET/45X52UV6n+q1Hu/vPJ/wBaMT5fcfol/wAN9/Df/n21r/wEX/4ul/4b6+HH/PtrX/gIv/xdfnZRR/qxR7v7/wDgB/rNiPL7j9Ev+G+vhv8A8+muf+Aif/HKT/hvv4b/APPrrX/gIv8A8XX53UVX+q9Du/v/AOAP/WWv5fcfon/w338OP+fTW/8AwET/AOOUD9vr4cnpba3+Non/AMXX52UVP+q1Hu/v/wCAH+s+I8vuP0T/AOG/fhv/AM+2tfhaL/8AF0f8N+/Dj/n11v8AG0X/AOLr87KKf+q1Du/v/wCAV/rRiPL7j9E/+G/Phx/z7a5+Fmn/AMXS/wDDfvw3/wCfTXP/AAET/wCOV+ddFL/Vaj3f3i/1nxHl9x+iaft8/DdP+XPWv/ARP/jlev8Awe+MWh/GnQbnWdBS7SyguWtW+2RBG3hVY4AJ4wwr8j36Cv0J/wCCe+U+D2rn/qNS/wDoqKvns4yajgaHtYXvdLVn1GSZ1XxtZUqluWzeitsfUM7LEhdgSACTivnK5/bt+GdpcTQyf2xvjdkbbYcZBwf4vWvoa9kIt5vl/gb+VfjTrYzreo/9fMv/AKGa87J8rpZg5qpf3bWs7bnfnea1cDy+yt7173Xax+hL/t8fDVFJ8vWXx2WyHP8A4/UP/Dfnw4/59da/8BF/+Lr87aK+zXC1FdX9/wDwD4t8TYh9vuP0S/4b9+G//Pprn/gIn/xyj/hv34b/APPprn/gIn/xyvztoo/1Vo939/8AwDP/AFnxPl9x+if/AA318OP+fbWv/ARf/i6P+G+vhx/z7a1/4CL/APF1+dlFL/Vij3f3/wDAF/rNiPL7j9Ev+G+vhv8A8+2t/wDgGv8A8XTf+G/Phv8A8+muf+Aif/HK/O+ij/Vej3f3/wDAF/rNiPL7j9Ev+G/fhx/z6a3/AOAif/HKU/t+/Dgf8uut/haL/wDF1+dlFH+q9Du/v/4BX+s+I8vuP0TH7fnw4/59dbH1tF/+Lpf+G+/hx/z661/4CL/8XX510U/9V6Hd/eV/rNiPL7j9E/8Ahv34b/8APtrX/gIv/wAXSf8ADf8A8Nv+fTXP/ARP/jlfnbRT/wBVaPd/f/wBf6z1/L7j7s8cft7+GX0C+g8M6RqU+pzQtHDJeIsUUbkEBmG4kgZzgda+I9JkaXXbF3bc73UbMT1J3jNU48ButWdGx/bWnf8AXzF/6GK7nldHLsPNUU/e3vq9Dh/tWtmGIg6rvy7WVt9z9l9L/wCPaD/dX+VFJpR/0SD/AHV/lRX4zW+Nn7XhX+6RQ8YWqXXhvUoJVDxyW0iMpHBBQjFfjfIoV5FHRSQPzr9mfEw/4kl7/wBcH/8AQTX4zS/62f8A3j/Ov0PhP4p/I/OOLF70X5P9COiiiv08/KQ7V+nn7GKj/hnnwuWA+b7UeB/09Tf0A/KvzD7V+n37GP8Aybr4T/7ev/SmavgOLP4MPVfkfonCf+8v0f6HvVJgUtFflZ+zhRRRQAUh6UtIelAHMeN41l8LaosqK6G1lDKeQRsbivxzVdgCj0r9kvGn/It6n/17Sf8AoBr8bT95fpX6Jwp8UvkflPFvxx9H+hHRRRX6eflQAZr9Tv2TIFi+Ang/bxm1Zj9TK5P61+Wi9M1+qH7KP/JA/B3/AF6H/wBGNX55xX/Dh6/ofpXCX8d+n6nstFFFfl5+wjf4arXIzH2/KrP8NV7n7hqo7nPW+Bn5K/tAxrH8b/HAQbR/asxx+Nefdmr0H9oX/kuPjf8A7Cs38688X7rV+/5V/utP/CvyP5zzL/ep+r/MSiigcmvSPICilK/WgL9fyqbjEopcYPQ0baOY05ZCUUYNFMiwUUUUCCp7a7msp4Z7eaSCeFhJHLExVkYdCCDwfeoKK56lJT0Z10qrpu8T73/ZQ/aok8dSxeD/ABdcoNdVR9ivmOPtoHVG7eYAM/7Qz3r65RiRX4sWN9caZewXdrM9tcW8iyxSRtgo6nIYHselfqj+zl8W0+L3wz03VpSq6rCPs19GvaZRy30YYYfWvyjP8pjhJKtSVoy3XZ/5M/YeHs4lio+wqu8orR91/mj16ikFLXxh98UL5d0Z4HHNfkL8WYUtvij4uiRdqJqlyAo7fvGr9fLz/VH8a/Ib4xf8lX8Yf9hW5/8ARjV91wp/Gl6I/NOLVenH1f5HG0UUV+sn5AFFGM/zoOB7d6RpYKKXcPWjcPWs/a0zT2NQSil3D1o3D1qfrFM0+rzEopdw9aNw9af1imL6vMSil3D1oUBv/wBdL20B/V5DT0r9DP8Agnt/yR/V/wDsMy/+ioq/PTvzX6F/8E9/+SP6t/2GZf8A0VFXxvE/+7L1R9rwv/vPyZ9Paj/x6zf7h/lX4ya5/wAhrUf+vmX/ANDNfszqZ22cxPZD/Kvxl1p1l1i/dDuVriVgfbecV4nC3xz+R7XFu0Pn+hSopwUbck4puR6/qK/T/axPy32Ugopdw9aNw9aXtY9y/q8xKKXg5wcY9aU+1Vzoj2UhtFFFaHKFFAHPf8KXbkZBBHrU3GJRSkADrRuHrUfWaZ0+xmJRS7h60bh60fWaZX1eYlXdG/5Dmnf9fMX/AKGKqYHr9KtaJ/yG9O/6+Yv/AEMVwYyd6Ej0MArYmJ+y+k/8ekH+6v8AKil0j/j1h/3F/lRX4FW+Nn9B4X+EiLxF/wAgW+/64Sf+gmvxjl/1svuzfzr9nPEX/IFvv+uEn/oJr8ZJf9dN7Mf5199wp/En8j884t2h8/0I6KKK/Uz8jDtX6efsY/8AJu3hb/t6/wDSmavzD7V+nv7GX/JuvhT/ALev/Smavz7iv+FH1X5H6Nwl/vD9H+h73RRRX5afsoUUUUAFFFFAHOeNP+RZ1P8A69pP/QDX42N0H0r9lfGP/It6p/17Sf8AoBr8am6D6V+h8KfFL5H5Xxb8cfR/oNooor9QPygcvSv1R/ZR/wCSDeEP+vQ/+jGr8rl6V+qP7KP/ACQbwh/16H/0Y1fnnFf8OHr+h+l8J/xn6f5Hsg6UtIOlLX5efsAh6VFP0qU9Kin6VUdzOpsfkj+0L/yXDxz/ANhWb+deeJ9w16H+0P8A8lx8cf8AYVm/nXnq/dNfvOVf7tT/AMK/JH84Zl/vVX1f5jaVelJRg1655CPqX9kj4AeFPjPoWvXniG2uZ5LK8SGEwXLRAKUyeB15r6E/4YX+FZj/AOPDUP8AwPeuM/4J4W+PAfia4yP3mpImPTbEP/iq+uYwF4AzX4tm+PxNLG1IU6jUU9k32R+5ZHleEq4OnOpTUpNO7aV9z5zb9hX4WsuBZ6ihPQi/fIqpN+wX8N5VASTWYMHqt4Dn81NfTmBSfjXkLM8WtqkvvPceTYN/8u19x8m33/BPXwXMpNp4g1y3bsJJIpF/9AB/WuM13/gnbcLGW0fxerP2S8s8D80Y/wAq+4jGB0FN25HIrqp55jqf/Lxv1SZyVOH8HUWtNL0dj8xPHn7H/wAR/AsMlymlpr9nHlmn0l/MYAd/LOG/IGvEp4Wgd45EaORCVdHUqykdQQeRX7SkFU6Z+tfI/wC218DNM1PwxP470u0jttY04qb14Ux9pgJwWYDqykg7j2yK+qyriSpVrRo4hL3tE1380fHZvwzTw9CVbDSfu6tPXTrZ+R8GUUrDDHjHtSV+mH5aPXIViOtfU37BHjiTR/iVqXhqSXFrq9oZY0ZuPOi54HuhP5V8tKdpxXpn7M+ryaN8efBc8ZwZL9bdv91wVP6Gvns6oKthp3/lf3rVH02S4h0cVTa/mX3PRn6yocg0p6CmxEEYHanHoK/DUf0Gtitd/c/CvyE+MP8AyVbxf/2Fbn/0Y1fr1d/6v8K/IX4w/wDJVvF//YVuf/RjV91wv/Gl6L8z844s/hx9X+RxtFFFfrR+OEvbivtn9i/4T+DvHXwuvL7xBoOn6repqcsYnu4A77QqEDJ7cmviMdK/Q7/gn7/yR/UOM/8AE2m5/wCAR18XxNUnSw/NCTTuttD7nhqlTrYhQqRUlZ7q56z/AMM3/DP/AKEnRf8AwDT/AApP+Gbvhl/0JOjf+Aa/4V6bS7vavyr65if+fkvvZ+wf2fhP+fcfuR5j/wAM2/DL/oStG/8AANf8KP8Ahm74Zf8AQk6N/wCAa/4V6buPpRuPpT+uYn/n5L72P+zsJ/z7j9yPMv8Ahm74Zf8AQk6N/wCAa/4Uf8M3/DP/AKEnRv8AwDX/AAr03Jo3H0/Wj65iP+fkvvYv7Owv/PuP3I8v/wCGb/hr/wBCVov/AIBp/hVe8/Zl+GV7Htl8FaTwMDy7cIR9CMV6xRR9cxC/5eS+9i/s7Cf8+19yPy1/aW+DUHwu+J0ul6BaXT6PdW8d3BHseXyt2QybsHIBGeTnmvqL9gW1uLP4SawtxBJA39syELKhQkeTFzz2z/KvqB7aJ+WjRz7qDTY4I4VxGqxg/wB0Yr08Vm1TF4eNCotVbW+9jzMJk1LB4iVanKyd9LaK5FqAzY3BP/PNufwr8Z3026nvWjitJtzybFBjbqTgZ49TX7REZ68j+dUxo9kvSzgB9o1/wrLAZi8Dz2jfmt1tsXmGVfX3BuVuW/S972PDPhx+yR8PPD3hrT4NU8P2usamsSNdXN7mVmlx82BnAGcgADtXbn9m/wCGef8AkSNE/wDANP8ACvS0AUYAxTq5J4/E1JObqSu/NnZTyvC04KHs46eSPMf+Gbfhj/0JOj/+Aa/4U7/hm74Y/wDQkaL/AOAa/wCFel5PpS5NZ/XMR/z8l97NvqGF/wCfcfuR5i37OXwzxx4K0UH/AK9F/wAK+GP2yvBuieB/ijYafoOmW2lWbaXHI0NrHsUsXcZx64Ar9MJckcdc1+dX7fSk/GXT+/8AxKY//Rj19Pw/iK1XGKNSbas922fIcR4XD0cK5U4KLutUkj5kooor9hPxUkwoB9a96/Y28G6L46+Kl5Ya7ptrqlmmmySLDdxh0Vg6ANg98E14GcDNfS/7A3/JZL7P/QKk/wDQ0rwM7lKGDnKLs7H0uSQjUxUIzV02tz7N/wCGb/hp/wBCbpH/AICL/hS/8M3fDL/oS9H/APANf8K9NyaXc1fi/wBcxH87+9n7n/Z+F/59x+5HmP8Awzd8Mv8AoStG/wDANf8ACj/hm34Z/wDQlaN/4CL/AIV6bz6Uc+lL65iP55few/s7C/8APuP3Hzt8R/2S/h54i8KanHpfh200fVBA7W97ZAxlZApK5AOCMjBBr86NJsLlNasQbaYMtzFkGJuDvGe1fs6FGMYGPSqI0WxRgRaQg+vlr/hXq4XN61GEqdS8k9rvY8XFZFRq1IVKdotb2W+1g01P9Gh6/wCrXqPaitBIwvQAUV4kpczufQ06XLGxl+Iv+QLff9cJP/QTX4yS/wCum92P86/ZvxF/yBb7/rhJ/wCgmvxjl/1svszfzr7zhT+JP5H5zxbtD5/oMooor9TPyYO1fp/+xh/ybr4T/wC3r/0pmr8wO1fqB+xh/wAm6eFP+3v/ANKpq/PuLP4UfVfkz9I4R/jP0f5o94ooor8tP2IKKTIoyKAFooooAwPGH/Ir6r/16yf+gGvxpHT8K/Zbxf8A8ivq3/XrJ/6Aa/Go/eX6V+hcKfHP5H5dxb8UPRkdFFFfqJ+Sj1+7X6ofsm/8kE8H/wDXof8A0Y9flev3a/U/9lD/AJIH4Q/69D/6Mevzniv4Iev6H6Vwl/GfoeyjpS0g6UtfmR+wiHpUU/SpT0qKfpVR3M57H5I/tC/8lv8AG/8A2FZv5154Ohr0L9oP/kuHjf8A7Cs38689HQ1++ZT/ALtT/wAK/I/nPM/95qer/MSgdaKB1r1DyI/Efff/AATv/wCSd+If+wp/7SSvrhegr5H/AOCd/wDyTvxD/wBhT/2klfXA6CvwXOP99qep/QmQ/wC6U/QkwKWiivHPowooooAhC5rzv4/20dz8GvGUcoyh0ufI/wCAH/CvRQcV4h+2B42tfBvwS19ZJQl3qcX9n20ecM7yHBx9F3GuvAxlLEU1HfmX5nl5jOMMJUctlF/kfl3yQCc8jNFKccYORjjPpSV/QdD4T+cqvxEgOBXffs/Rl/jf4GUdf7XgP5GvPa9u/Y88OSa/8fPDrGLzIbIS3jn+7tQ4P/fRWvKzaSjhajfSL/I9TKqcp4mmo7uS/M/UOD7gqY9KiiXCn1qU9K/Bj+iqfwop3P8Aqn/3a/Ib4w/8lW8X/wDYVuf/AEY1frzc/wCrf/dr8hvjD/yVbxf/ANhW5/8ARjV95wr/ABp+iPzni3+HH1ZxtFFFfq5+Oj/4RX6Ff8E/v+SQ3v8A2FJf/QEr89B2Hc9q/Q7/AIJ/4Hwevf8AsKS/+gJXxPFL/wBl+aPvuFf95Xoz6nHSlpoYGjcK/Ij9sHUmBSbhQWAGaAGbsClJz3qJpQgBY4+teVyftP8Awsgunt5PGmnLMjmNly33gcEdPWrp0qlS/JFu3ZXOepXp0rc8kr92keuDpQRmqlpdR3sEU8LB4pVDow6MCMg1byKg3TvqhaTApaKChMCloooAKKKKACiiigCCXoK/Oj9v3/ksmnf9gqP/ANGPX6Ly9BX50ft//wDJZLD/ALBMf/ox6+o4d/31en+R8VxR/uj9UfMtFFFftR+FCHpX0z+wH/yWW+/7BT/+hpXzMelfTP7Af/JZb7/sFP8A+hpXgZ7/ALjU9D6nIv8AeoeqP0fX7ooHShfuigdK/DD+gFsLRRRQMKKKKACiiigDG8Rf8gW+/wCuEn/oJr8Y5T+9l92P86/ZzxF/yBb7/rhJ/wCgmvxjlH72X2Y/zr9A4U/iT+R+YcW7Q+f6DKKKK/Uz8jHv91a/Tn9jeaMfs7eEwJBwLrjP/T3NX5kHlRitW08Xa7pttHa2mtaha20fCQQXUiIozk4AIxkk/nXy2c5ZLMIRpqfLZ32v0/4J9TkeZxy2pKrKPNdNWvbqmfsh9rH98UfbF/vivxy/4TzxN/0Mer/+B0v/AMVR/wAJ54m/6GPV/wDwOl/+Kr5P/Var/OvuPs/9bKf8r+8/Yz7Wn98Uv21P+egr8cv+E88Tf9DHq/8A4HS//FUf8J54m/6GPV//AAOl/wDiqP8AVWr/ADr7v+CX/rZT/lf3n7GfbY/+ei0fbY/+ei1+Of8Awnnib/oY9X/8Dpf/AIqj/hPPE3/Qx6v/AOB0v/xVT/qrV/nX3D/1sp/yP7z9dPF1xGfDurDzRzaTDr/sGvxw+8gPbFbj+O/E0ilW8Q6oykYIN5IQR6ferGLZGO3pX1WS5RLLufmnzc1ultj5LOs4jmTi1Hl5b9b72IqKKK+tPjR69MV+pv7Kkn/Fg/BwB/5cyfr+8evy0IIBrqNM+KHjDRrGGx07xZrVhYwDbFbW1/LHGg9AA3Ar5TO8sqZhCMacrWd9fSx9Vkea08uqyqVItpq2nqj9gvOH96l84f3hX5Cf8Ls+IP8A0O3iH/wZzf8AxVH/AAuz4g/9Dt4h/wDBnN/8VXxX+rGI/mX4n3v+tlD+Vn69eePb86iklBBPFfkX/wALp+IP/Q6+If8AwZTf/FUD40ePzjPjXxD16/2nN/8AFU/9W8QteZfcyf8AWilPTlf3ov8A7QO1vjf43O4Y/tWbg/WvPsj+8K/TL4E/DHwp4y+E/hnW9f8ADemaxrF9YpNdahfWiSzzyHOWd2GWPua70fAb4ebv+RI0Ej/sHRf/ABNd1LiFYOP1eUG3HS+nTQ4pcOyxr+sRkkp62s9L6n5Gcf3hSgAn7w/Ov1y/4UL8PP8AoStD/wDBfF/8TSN8CPh+BkeCdCz/ANeEX+Fbf61L+R/gZf6pS/nX3M8J/wCCe2B8OPEXY/2p0/7ZJX1arGNiGlFfAX7XupXnwo+Iel6Z4Hvbjwhp1xpy3E1rosrWkUknmON7LGQC2ABk+leBXXxa8dXm0z+M9fl29N2pTf8AxVef/Y9XNpvEwkoxnqk910O2OcUspgsPOLlKGl07Jn6+m6X+8Kj+3KP+Wg/Ovx9b4neMJFZX8Wa46t1DajKQf/HqozeMvEFwoEuu6lKB2e7kIH5mtVwrV6zX3f8ABM3xbT6Qf3n7EXWtWenx77m6ht16lpJFUfqa5PWvjd4E0Bd2o+KtJtQOzXkZb8gSa/JOXUbqc5luZpf9+Rm/maZsySTznrWtPhX+eb+St+phU4tn/wAu4perufor48/bt+H3h2GWLRftniW9XIRbSIxw56cyNjA9wDXxR8X/AI0eI/jL4gGoa1KI7aDK2lhCT5Nup64zyWPdjz9K89BwOKdnPQcV9Nl+R4fBPniry7vX7uiPmMxz7E46PJOVo9lovn3GHk0UUV9VsfIjweAK+2P+Cfnw7aGDXvGVxGFWciws2I6qvzSMD9do/A18l/D7wFqvxJ8Y6b4d0aNpLq8kAMm35YkH35G9Ao5/Sv1g+HHgrT/h34N0nw9pabLTT4REpPWQ9Wc+7HJ/Gvz3iXMIxp/V4P3pb+S/4J+mcL5dKpU+sTXux282/wDI7ADApaKK/Lz9eKVx/q2+lfkN8Yf+SreL/wDsK3P/AKMav15uP9W30r8hvjD/AMlW8X/9hW5/9GNX3nCn8afoj834t/hx9WcbRRRX6ufjhIG29Ote8/A/9qa++CPhmbRLXQYdUSS6a5M0t00ZBYAYwAfSvBV703G7oK8/F4SljKfs6sbo9PCYurhZ89KXLLufYX/DxTV+/g61H/b6/wD8TTv+Hierf9Cfaf8Agc3/AMTXx1RXif6u4T+Vfe/8z3f9YsX/ADv7kfYv/DxXVv8AoT7X/wADW/8Aiab/AMPEtY7eD7X8b1//AImvjyisv9XcJ/J+LJ/1ixn87+5H1J4p/b28X63pE9npmgWGkzSqVF55zzPGCMZUEABueCc49K+YhKXn3ty7uCx65ycn9eaiBwelSRY3pz/EP510vLsPgqMvYw5b7/0yIZlXxtaLqzbtsfsn4O/5FvTv+vaL/wBAFbf8VYng7/kXNN/694v/AEAVt/xV+L1f4kj92wn8GPoSUUUVmdQUUUUAFFFFABRRRQBBL2r85/2/v+Sx6f8A9gmP/wBGPX6MS9q/Of8Ab+/5LHp//YJj/wDRj19Rw5/vi9H+h8TxR/uj9UfM1FFFftR+Fh/Ca+mP2Bv+SyX/AP2CpP8A0NK+Z/4TX0x+wN/yWS//AOwVJ/6GlfPZ7/uNT0Ppsi/3qHqj9H1+6KB0oX7ooHSvw4/oNbC0UUUDCiiigAooooAxvEv/ACB7z/rhJ/6Ca/GOX/Wy+7N/Ov2c8S/8ge8/64Sf+gmvxkl/103sx/nX6Bwr8cvkfl3Fu0fn+hHRRRX6mfkoUUUUhhRRRS9035JBRRRU88Q9nMKKKKOeIvZzCiiirMQooopiCiiikMKKKKz54G3s5hTl/h+tNpydqxqzVjooxftEfq/+zB/yQbwT/wBg2OvVD1FeVfsw/wDJA/BX/YOir1V+or8Cxn+8VP8AE/zP6Ly//daf+FfkOPSmy/cpf4abKcxmuQ9B7H54f8FA/wDkq2jf9glf/RslfLVfUv8AwUD/AOSsaJ/2Cl/9GyV8tV+0ZD/ukPT9T8Ez/wD3qfr+gUUUV9T7p8iFFFFUAUdDR0Nb3g3wfq3jvXrTQ9Et1uNSuS3lQvIse7apY8tx0BrKpUjSi5zdkjpp05VZKEFdswv4q6LwP4C1z4i6/Bo3h2wl1C9lOCEHyRL3Z26Ko9Sa+o/hp+wFfXMkV1411mO2hBydP0v5nb2MrcD8Aa+vPAfw28OfDjSF07w7pMGm2vV/LXLyHHV2PzMfrXwOYcSU6acMP70u/Rf5n3uWcNVK8lPEe7Ht1fyOA/Zz/Z4074H6G5dkv/EN6F+236r8uByI488hB+p5Ne4gAc0igKvTFAGR7V+a169SvUdSo7yZ+sYbDUsLSjSpRtFEtFFFYnYUrj/Vt9K/Ib4w/wDJVvF//YVuf/RjV+vNx/q2+lfkN8Yf+SreL/8AsK3P/oxq+84U/jT9Efm/Fv8ADj6s42iiiv1c/HQopRz/APXq1a6Xe30Ze2s7m4QHBaKJnGfwBrKpWjS3OunSlVdolSitH/hHtU/6Bd9/4DP/AIUf8I7qf/QMvv8AwGf/AArk+vUP5kdv9n1/5X9xnUVo/wDCO6n/ANAy+/8AAZ/8KP8AhHtU5/4ll9/4DP8A4Uv7RofzIn+z6/8AK/uM4jFSR/fT/eH86fc2NzZYFzbTWxPQTRMh/UUyP76f7w/nXPisRCrRk4m+Eoyp1oqR+y3g3/kWdM/69ov/AEAVtfw1ieDv+Ra03/r3i/8AQBW3/DX4TV+Nn9AYT+DH0JKKKKzO0KKKKACiiigAooooArydBX50/t+/8lk0/wD7BUf/AKMev0Wk6Cvzo/b9/wCSx6f/ANgmP/0Y9fT8Of74vT/I+J4p/wB0fqj5mooor9rPwsP4TX01+wB/yWi+/wCwXJ/6GlfMv8Jr6a/YA/5LRff9guT/ANDSvns9/wBxqeh9NkP++U/8SP0dHSlpB0pa/Dj+hAooooAKKKKACiiigDE8S/8AIDvP+uL/APoJr8Zpf9bP/vH+dfsz4l/5Ad5/1xf/ANBNfjNL/rZ/94/zr9B4U+KXyPy3i7aHz/Qjooor9SPycf5n7vbX2l+z1+yd4H+KHwk0PxJrMV//AGnerP5zW10Y422TyIpC444Ra+KzyeK/T39jNfM/Zy8K/wDb3/6VTV8NxRiauHpQlSk4u629Gfd8M4Wjiq7hVipKzdn3ujnv+GDPhp/zx1T/AMDP/rUf8MHfDP8A546r/wCBv/1q+l/89aOfT9a/N/7Uxn/PyX3n6j/YuD/59r7j5n/4YL+Gv/PPVP8AwL/+xo/4YL+Gn/PLVf8AwM/+tX0zRT/tLFf8/H94/wCxsJ/IvuPmX/hg34a/88tV/wDAz/61J/wwb8Nv+eWq/wDgZ/8AWr6boo/tLFf8/H94f2LhP5F9x8sa9+w/8NdM0a9uo4tU8yCB5FzfN1VSR29q/PXcWC7hz1r9kfGMax+F9VH/AE6y/wDoBr8buv5V95wziq2Ic/azcrWtc/OOJsHRwsoqlBRune3yI6KKK/RD84H8ivt74GfsieBfiF8L/D+v6rFqA1C+t/MnMN4VUsHYZAxxwBXxEvSv1P8A2UogPgD4MP8A06H/ANGPXwvE+Jq4elCVKTi2+noz7zhnCUcVWlCrBSSV9fVHFf8ADBnw1/uar/4Gf/Y03/hgv4af88tV/wDAz/61fTO0+tG0+tfnP9pYr/n4/vP1P+x8J/IvuPmf/hgz4af88dW/8Df/AK1B/YQ+GqrgRar16fbf/rV9MUyTpQsxxX/Px/eTLKMGl/DX3H5x+Lv2ifHvwU8Vat4F8NXtlBoOg3L2FlHc2olkWJTwGc8sfesj/ht74sf9BLTuP+nBP8a4T9oPP/C7PHP/AGFZv5158W+b2r9QweWYWvQhUnTTk0m3Zat7s/JcXmuKoV50qc2oxbSV3ok9Ee9/8Nv/ABX/AOgjp/8A4BJ/jTv+G3PiwOup6b7f6Cn+NeA7R604LzXd/YuE/kj9yOH+2sV/z8l97PtP4PeArL9sPS77xT8RJ7mfVNOn/s6BtOcWyeUFD/MoBycuea9DX9gT4Ytk7tbx/wBf/wD9jWD/AME8/wDknHiUY3H+1v8A2klfWEcfJYggmvzDMMVXw2JqUaM3GMXolokvI/VsswWHxeGhUrQUpSV22rtvzZ82n9gX4ZHo2t/jf/8A2NeO/tM/skaL8MPBKeI/CRv5I7OULfxXU/mkRNgLIvAxtbAPs3tX3uV4rL1vR7XX9GvdOvIUubO7iaCaJ/uujDDA/UE1zYbNsVSrQqSqNpPVN7o3xeRYWrQnCnTSk1o0tn0PxnVippNvyZrufjN8NLr4TfEHV/DdwrmGCQvZzMP9dbscxt+XB9wa4Sv2/B1o16UasXeL1R+H4mjPD1JUpq0ouz+QVp6Brl34Z1yw1jTpzBfWM6TwSKfuspyPwPQ/WsylU4NLEQVSLjJXTIpVHTkpR3R+ufwa+Ilr8UPh7pXiK0KJ9qi/fQ7smGUcOh+jZ/DFd8Rlq/PT9hv4vnwx40l8HX8+3TdbJlsw54julHQf76jH1UV+hKnAr8NzTCPB4mUOm69P+AfveS41Y3CQn9paP1X+ZP1FLRRXlH0IUh6UtIelAFO5/wBW/wDu1+Q3xh/5Kt4v/wCwrc/+jGr9ebn/AFT/AO7X5DfGH/kq3i//ALCtz/6MavvOFf40/RH5txb/AA4+rONooor9XPx0cOgr9Bf2CYFk+EV/uUH/AImkvbP8CV+ff8Ir9Cv+Cf5/4tFf/wDYVl/9ASvieJ3bD6d0fccNQUsTG/Zn01/ZcP8AzzX8hS/2XF/zzX8hV7ijivyb2ku5+0fVaXYo/wBmR/8APNfyFIdMix9xfyFX+KOKPaTD6rS7HMa94L0vxDpdxY3un293bTo0ckc0asCpGD1FfGk//BO/XTeyvb+LLBLYy7o0a0fcFzwCc9QOK+793tzTHGRz0rro4/EUE1CVk9+pw18rwtVxcoara2hR0KwOk6RaWjMGNvCkRYDAO1QM/pWr1ptGcAmuFvmdz1ox5EoofRRRSLCiiigAooooAKKKKAK8nQV+dH7fn/JY7D/sEx/+jHr9GH6Gvzo/b6GfjJp3/YJj/wDRj19Pw7/vi9P8j4rin/dH6o+ZaKKK/az8KD+E19NfsAf8lovv+wXJ/wChpXzL/Ca+mv2AP+S0X3/YLk/9DSvns9/3Gp6H02Q/75T/AMSP0dHSlpB0pa/Dj+hAooooAKKKKACiiigDF8Uf8gW+/wCveT/0E1+Msv8ArZ/94/zr9mvEn/IGvf8ArhJ/6Ca/GSU/vZfdj/Ov0DhT45/I/LuLto/P9BlFFFfqZ+Sh2r9QP2MP+TdfCf8A29f+lM1fl/2r9QP2MP8Ak3Xwn/29f+lM1fn3Fv8ACh6r8j9G4Q/3l+j/AEPeKKKK/LT9lCiiigAooooA5zxp/wAizqf/AF7Sf+gGvxsPQfSv2U8Z/wDIt6r/ANe0n/oBr8a26D6V+h8J/FL5H5Xxb8cfR/oNooor9QPygcvY1+qX7J3/ACQPwh/16H/0Y9flavYV+qX7J3/JA/CH/Xof/Rj1+dcWfw4ev6H6Vwf/AB5eh7JRRRX5ifsIh6VFP0qU9Kin6U1uZz2PyR/aF/5Lf43/AOwrN/OvPB0Neh/tB/8AJcfHH/YUm/nXng6Gv37Kv92p/wCFfkfzrmn+9VP8T/MSgcEUUDrXpnjx3Pvz/gnl/wAk81//ALCn/tJK+t17V8j/APBPL/knniD/ALCn/tJK+t06CvwfN/8Afanr+h/QeQ/7nT9Cak7UtFeKfRnyt+2z8G28a+B18VWEW/VtBVnkCLzLanlx/wAB+8P+BetfnkRxnt61+0d/Zx3lrLBMiyQyqUdGGQykYIP4V+Vf7Qnwpk+EfxL1HSERhpc5+16c5BwYGJ+XPqpyp+lfpHDOY+68NUeq1j6dUflHFOW8k1iaa0ekvXozy6iiiv0o/LC3p9/Ppd/bXlrM8F1bSrNFLGcNGykFWHuCAa/Vz4B/FKD4vfDbStfTC3jJ5F7Ep/1dwnDj6H7w9mFfk2U5r6L/AGLPjD/wr/4j/wDCP38+zR9e2w/OfljuR/q29t2Sp+q18RxJl3t6PtYL3o6r06r9T7/hrM3hq6pSfuS0fk+jP0qoqISZ49alr8kP2sKKKKAKd3/q/wAK/IX4w/8AJVvF/wD2Fbn/ANGNX693f3Pwr8g/jDx8V/GA/wCorc/+jGr7nhf+NL0X5n5vxZ/Dj6v8jjqKKK/Wj8cH/wAIr9Df+Cf/APyR+/8A+wpL/wCgJX55fwiv0M/4J+/8kfv/APsKy/8AoCV8PxT/ALt80fe8L/70vRn1QOlLSDpS1+SH7cFFFFABRRRQAUUUUAFFRtJgE+lIZMHOfwoJ5kS0UxH3jPtT6CgooooAKKKKAIJPuivzo/b7/wCSy2H/AGCY/wD0Y9fovJ90V+dH7ff/ACWWw/7BMf8A6MevqOHf98Xp/kfFcUf7o/VHzLRRRX7UfhQfwmvpr9gD/ktF9/2C5P8A0NK+Zf4TX01+wB/yWi+/7Bcn/oaV89nv+41PQ+myH/fKf+JH6OjpS0g6Utfhx/QgUUUUAFFFFABRRRQBj+I/+QPe/wDXCT/0E1+MU3+tk/32/nX7O+I/+QPe/wDXCT/0E1+MU3+tk/32/nX3/Cv8SfyPy7i7aHz/AEGUUUV+qH5KHav09/Yx/wCTdvCn/b1/6UzV+YXav08/Yy/5N08K/S6/9KZq/PeK/wCFD1X5H6Pwl/Hfo/0PfKKKK/Lj9kCiiigAooooA57xn/yLWp/9esn/AKAa/Gpug+lfsp4x/wCRZ1T/AK9ZP/QDX41noPpX6Jwn8U/kflnFu69H+g2iiiv08/Jxw6V+qX7J3/JA/CP/AF6H/wBGPX5WDNfqn+yd/wAkD8I/9eh/9GPX5zxX/Dh6/ofpnCP8aXoeyUUUV+ZH6+Nao5+hqRqjn6GmtzOp8J+SH7Qf/JcPG/8A2FZv5158PuGvQf2g/wDkuHjf/sKzfzrz4fcNfv2Vf7tT/wAK/I/nXNP96qf4n+Y2lXrSUDrXpnkQ+I++/wDgnic/D3xF/wBhX/2klfW6dBXyR/wTw/5J14h/7Cv/ALSSvrdOgr8Hzf8A32p6/of0FkP+50/QmooorxT6Mqy/xcdq8A/bC+EK/Eb4YT3tlAJNa0NWu7TaMtJHgGWL8VXI91FfQe33xTZow0Z4BHpiujDYieGqxqw3i7/8A8/F4WGMozpTWklb/gn4pEDA96Zk17j+1h8Iv+FUfE64ksodmiayWvbMqPljYn95F/wFjkezCvEV/wBW1fuuAxUMXQjUi9JK5/PuOwssJXnSa1i7DKekrxOjoxR0O5WU4II5yPfgUyivSnD2kdTjpTdJ3R+pf7MXxcT4sfDHT7yWUNrFjiz1JM8+ao4f6MMNn3Ne0ZDCvzE/ZH+Lg+F/xSt7a8n8vRdbAsrkt91JM/upD9GJBPo59K/TaOTfjB+vNfhudYD6lipRS92Wq/y+R+75DmP17CRcn70dH+jLVFFFeEfTlS5/1Z+lfkH8Y/8Akq/jD/sLXP8A6Mav17u/9S30r8hfjD/yVbxf/wBhW5/9GNX3XCv8afoj834u/hQ9X+hxtFFFfrB+Oknb/Gvs39j/AOPHgb4YfDK80vxJrcWm6hJqMk4geN2OwqoB+UH0NfFwOKcxZvmzXkZhgIZjR9lUbSunp5HtZZmNTLqqq00m7Na+Z+o3/DYPwo/6G23/AO/Mv/xNL/w1/wDCn/obYP8AvzL/APE1+W2TRk18r/qrR/mf4H1v+ttf+RfifqR/w2F8Jx/zN1v/AN+Zf/iaB+2F8Jz/AMzdb/8AfmX/AOJr8uOaTJ9TT/1TpfzP8Cv9bq/8q/E/Un/hr/4Uf9DdB/36l/8AiaT/AIbA+FP/AEN0H/fmX/4mvy3yaMmj/VOl/M/wJ/1sr/yr8T9Sf+GwPhT/ANDdB/35l/8AiaX/AIbA+FH/AEN0H/fmX/4mvy1yaMml/qrR/nf9fIr/AFtr/wAq/E/Qz4wftn+B7bwTq9p4U1mbUdaurSSK0a2gdFidlwHLsABtznHXivkX4afFLxpefEXwrbXHi7Wp4ZNTt45I3v5CrqZFBBBPIxXmWF2dea6T4U/8lP8ACX/YVtv/AEYtdbyWhgcPNJXum7uze3ockM8xGPxUHJ8qTSsrpbn7DWoAj4qf+Gq9t/qx9Ksfw1+Sy3P2aj/DQ6iiipNgooooAgl7V+c/7fv/ACWLT/8AsEx/+jHr9GJe1fnN+39/yWbT/wDsEx/+jHr6jh3/AH1en+R8TxR/uj9UfM9FFFftR+Fh/Ca+mv2A/wDkst9/2C5P/Q0r5l/hNfTX7Af/ACWW+/7Bcn/oaV87nv8AuVT0Ppsh/wB7p/4kfo6OlLSDpS1+Hn9CBRRRQAUUUUAFFFFAGD4gYrouobj1t5OP+AmvxqlBSR8jqzfzr2Hxr+1f8SPG1pNZT60um2cqlHj02FYS6nggty2Me9eOc45z+Pev1jIMBUwHP7Zq8rbeR+LZ9j44+UVSTtG+/W9hlFGDRg19r7SJ8N7KZKOQM1+mf7G0it+zv4WCOpK/awwB6H7VKcH8x+dfmPg16N8Nvjn42+FsD2/hzWWgsncyPY3ESywliMEhSODgDoe1fK57hJZhRUaLSad9fSx9XkWKWW4h1Kqbi1bTpe2p+tuRxQOTxXmvwB8cah8RfhL4f8Q6t5X9pXsbtMYV2JlZGXhc8dK9K6LX49UpypTlTnvFtP5H7hRqxq041IbSSa9GS0UUVJuFJkAUtUb+VobWaVcZRGYfgDTS5nYiUuVXMTxncpZeGNYmmkVI1s5mZmOAAEOTX45HoD68jNeu+P8A9p/4g/EiwuNM1LWFtNMnUxzW2nwiESqeoYj5iD3Ga8k9Bjp2r9U4ewcsJCUqjV5W28j8a4hxscXUSpp2jffrexHRQQR2or7nmgfDezkTA7lr9Rf2Tp0n/Z/8HFHDBbVkIz0IlcEV+Wlek/Dv49eOPhbbtZ+HtZMWnM2/7DcxLNCGPUqpHGfY9a+Tz7AyzCjGNFpSTvrttY+ryHGRy6u51YtxkradNUz9afl96UH0rzf4CeNNQ+IXwo8O+IdWEQ1C/gaSfyV2puDsvA7cKK9J4AyK/H6kJU5ypz3i2n8j9vo1Y1qcakNpJNejGbfzqCZsDORnNSvJjpXxR+1z+0P42+H3xEl8L+H7+HS9PexinNwkAacM5bdhjnHQdq7MDg6mNreyp2va+vZHn5ljYYKh7SabV7ab3Pmr9oCaO4+Nnjd0YOn9qzDcDnvXnrNuqW5uZby5knnkeaaVi8kjnLOxOSSfUmo6/ccJH2NGFO+yS+5H4Hi5e2rTqJbtv72NoHWjBpQPau72iONQZ97/APBPW5jb4feJoN4MyaoHZc8gNEuP5H8q+s42K9ea/IX4dfFfxR8KdQmvfDeqyWEkwAmiKh4pgOm5Dwe/PWv0e/Ze+JWs/Fj4XW2u680Dag11NAzW8flqVQ4Hy9jX49n+Aq0a8sRdOEmvVaH7Jw7j6dejDD2anFfJq57TRRRXyZ92FNY4FOpkhIXigDxH9qP4VRfE/wCF2ppFEr6rpqG9sWxlt6AkoP8AeXI/EV+XbADPb619b/tNftOePfC3xK8S+EdI1C3sNMt2WJHht1M21o1Y/O3Q/Mea+SN25snJ+tfq/DkKuGpWrNcsrOPlc/FuJJ0sRiP3KfNG6l5tMZRRg0V9v7WJ8R7KQ9GYOGVijA5DKeQfUV+nP7K/xki+Lnw2s2up1fX9LVbTUEJ+ZmAwsv0cc59Qa/MYNjHFdH4H8f6/8ONbj1fw9qUmn3yrsJQArIv9x1PDL04/Kvl85y9ZlSsmlOOqb/I+nyLMJ5dW5pK8JaNfr8j9jshl4OabnC56V45+yt8Tta+K3wth1vXjAdQN1NAxgj8tSqEAfL2616D451ifw/4Q1nUrXb9ps7Ka4j3jK7lQkZ9elfj1WhOnWdGXxJ28rn7ZSxVOrQVePwtX87Gu77fMLnjHrX5C/Fm5ju/ih4smiYPFJqtyyt6jzGruPFf7W/xQ8XWj282vrp8EqEMun26wkgjkbhz+teOu7SMzNksxySepNfpnD+BngpSqVZK8klZH5RxBmEcbGNOknaLer8xlFGDRX6Bc+C9jMKKKMGj2sQ9hIKKMGjBo9rEPZTCijBowafOheymFFGDRg0c6D2UwoowaAM59qjnQ/ZSAda6n4Vf8lQ8I/wDYVtv/AEYtcuAa6j4VHb8T/CRP/QVtv/Ri152Omvq8/R/kergab+sU/VfmfsPbf6tfpU56VBa/6pfpU56V+By3P6HpfChaKKKk1CiiigCtMcgZr85f29Jkk+M1modWdNJi3AH7uZHIzX1H+1x8WfEHwf8AAmnan4ceCO9ur5bVnuI/MCqUY8A98gV+cvi/xjrPjzXbjW9fv5NS1S4I8yeQAcDgKAOAAOgFfc8M4Ko6v1ltctmvO5+ccUYyn7L6uk+e6flYwaKMEdqMGv1XnR+T+ymPI+SvpX9gd1T4z3oJAJ0qXAJ6/OlfNH1Ga1fC/ifVvCOt2+r6LezafqUBzHcQthhnqD2IPoa8nMKX1zDTpRdnJWR6mW1Xg68Kk1dRdz9mUcHqRmpccc18pfsefHzxf8WtT16w8ST2l0unwxSRTQQCJyWJB3Y4PT2r6uFfh+JwtTC1XSqWuux+9YHGU8ZRjWp3s+4+iiiuc9EKKKKACiiigD57/wCGJvhX/wBAO5/8Dpf/AIqj/hiX4Wf9AS4/8Dpf8a+gef8AIpvPt+Vd/wDaGK/5+P72eN/ZWF/kX3I+fv8AhiL4V/8AQGuP/A2X/Gj/AIYj+Ff/AEBrj/wNl/xr6CwfSjB9KP7RxX/Px/eyf7Jwn/PtfcfPf/DEPws/6Alz/wCBsv8AjS/8MRfCv/oBXH/gbL/jX0Hg+n60YPp+tH1/E/zv72X/AGThf5F9yOZ8DeCtM+Hvhqx0HRomg06zUrFGzlyAWLHk8nkmum6CkI2AHsKC+M1wycpScpO7Z6kIRpxUIKyWiJaKSlpGggGKhmgWeN435V1Kke1T0hOKBbnz4f2I/hX/ANAW5/8AA6X/ABpn/DEPws/6Alz/AOB0v+NfQhBFJ83pXcsbiI7Tf3s8mWWYaWrgvuR8+n9iH4WH/mB3H/gdL/jR/wAMQfCv/oCXP/gdL/jX0HRVf2jiv+fj+9i/srCfyL7kfPf/AAxF8K/+gNc/+Bsv+NO/4Ym+Fv8A0Bbj/wADZf8AGvoDn3o596n+0MT/AM/H97D+ycJ/IvuOX8C+CtO+H/huw0HSIjBptkhjhjdi7KCSx+Y9eSa6gYUUEbcHsKTdyfWuKTcpOUnds9SEIwioRVktEMOeMEcdc15T8Q/2afAPxQ8RnXPEWmz3Oo+SkHmR3TxjYucDCn3NeskZWkC8YxTo150Zc1NuL7rQzrUIVo8lRJrs1dHgP/DEHwo/6A1x/wCB0v8AjR/wxB8J/wDoCXH/AIGy/wCNfQO2jbXb/aWK/wCfkvvZwf2ThP8An3H7j5+/4Yf+FX/QEuf/AAOl/wAaP+GH/hV/0BLn/wADpf8AGvoKin/aOK/5+S+9k/2Vg/8An2vuR8+j9iP4UMONGuf/AANl/wAa9P8Ahv8ADfRPhb4cTQ/D9s1rpySvKsbytIdzHLctzXY8r7UEZHXFYVsXXrR5ak3JdmzooYGhQlzU4KL7pWJaKKK5j0QprjcpAp1FAHiPjj9ln4feP/Ed7rusaVPPqN4ytNIl1IgJChc4BwOAKyG/Yi+FOP8AkBz/APgbL/jXv5UE+hpg+YcnNdsMZiKcVGM2kvNnlTy3D1JOc4Jt7uyPAv8AhiP4W/8AQFuf/A6X/Gm/8MRfC3/oCXP/AIGy/wCNfQePal/A/nVf2jiv+fj+9kf2ThP5F9yPn7/hiD4Vf9AS5/8AA6X/ABpf+GI/hX/0BLjP/X9L/jX0Duajc1H9oYr/AJ+P72H9lYT/AJ9r7kcf8OPhrofwq8OLomgwPbaesjyhXlaQ7m6nJrZ1nS7fXtNurC8TfbXULwSqCQSjDDDI6cVplNx/2acEHbpXC6k5Tc5O7et+tz0I0oRpqnGNorS3Sx8+D9iH4WcZ0W4JHH/H9L/jR/wxD8K/+gJcf+Bkv+NfQnNGD6frXYsfiF9t/ezz/wCysK/sL7j57/4Yk+Fn/QEuP/A6X/Gl/wCGI/hZ/wBAS4/8Dpf8a+hNvtRj2q/7TxX/AD8l97J/snC/yL7kfPv/AAxF8LP+gJc/+Bsv+NH/AAxF8LP+gJc/+Bsv+NfQfNHNL+0sV/z8l97H/ZOF/kX3I+fP+GIvhZ/0BLn/AMDZf8aP+GIfhX/0BLn/AMDZf8a+gcH1owfWj+0sV/z8l97D+ycH/IvuR8/f8MQ/Cz/oCXP/AIGy/wCNH/DEPws/6Alz/wCBsv8AjX0Dg+tGD60f2liv+fkvvYf2ThP5F9yPn7/hiL4W/wDQFuf/AANl/wAaP+GIvhb/ANAW5/8AA2X/ABr6AwaXB9aP7SxX/PyX3sP7Iwn/AD7X3I+fP+GIvhZ/0A7j/wADpf8AGo5P2HPhbI2f7JvV9l1CXH86+h8H1owfWn/aeK/5+S+9i/snCfyL7kfOx/YZ+Fw/5ht//wCDCX/Greh/sZfDPQdYsdTtdOvVu7OZLiJmvpGAdTkEjPPIr33BpQAaTzDEyVnUdvVlxyvDQd1BfchUXZmn0UVwHrhRRRQAUUUUAcB8TfhP4e+Lui2+l+JLV7u0gnFwiRzNGQ4BAOV+przo/sRfCgddGufb/Tpf8a9/I+TpSHp0rqpYyvRjy05uK7J2POrYChWlz1IKT7tXZ8/f8MQ/Cz/oCXP/AIHS/wCNH/DEPwr/AOgJc/8AgbL/AI19B80uDW39pYr/AJ+S+9nN/ZOE/kX3I+ev+GIfhV/0BJ//AAMl/wAaUfsR/CwdNFuB/wBvsv8AjX0JRR/aOJ/5+S+9h/ZGE/kX3Hmfwt+Ang74QXl/deGLCW0mvkVJjJcPLuCkkcMeOtek54PFNPyjpmpN3FcM6s6s3Kbbfdnp0qFOhBQpxUYrolZElFFFSbhRRRQAUUUUAFFFFABRRRQAUUUUAFFFFABRRRQAUUUUAFFFFABRRRQAUUUUAFFFFABRRRQAUUUUAFFFFABRRRQAUUUUAFFFFABSYFLRQAUUUUAFFFFABRRRQAUUUUAFFFFABRRRQAUUUUAFFFFABRRRQAUUUUAFFFFABRRRQAUUUUAFFFFABRRRQAUUUUAFFFFACYFGBS0UAFFFFABRRRQAUUUUAFFFFABRRRQAUUUUAFFFFABRRRQAUUUUAFFFFABRRRQAUUUUAFFFFADW5xX5DfssftCfEvxJ/wAFHLXwhqvjjW9S8MHWNZhOl3NyWgKR2t0yKV9FZVI/3RX69HpX8/fg/VfiJov7dGs33wqsI9T8ew63qx061mRXV8xziXhiAcRGQ9aaA/oDU4HNfHH/AAVK+Inif4Z/s0Qax4T1y+8Pap/b9rCbuwlMchQpKSuR2JA/IV4Wfi3/AMFDj/zIlh/4AW3/AMcrwf8AbN8dftX+IfhClv8AGfwxa6R4QGpwSC5htYY2+0gP5Yyjk9C/akB9ufsEfEjxV43/AGINa8S+Idf1DWdejOqFNQvJjJMuyMlMMfQ9K+Bf2WPEH7Sn7V/ivU/Dvhn4x6vpt3ptl9tkfUdRlCMm8JgbQTnLV9r/APBNr/lHhrv/AHGP/RZr87f2HvjT8Rvgl4+13Vfht4Ibx1ql1pwtrizWCWbyYvMVt+I+eoAzVAfan/DE/wC2b/0Xz/yp3H/xFe3fslfs8ftA/Cz4lXWr/FH4n/8ACYeH3sHgjsftks22YsCr7XUDgA814b/w8H/at/6N4k/8Fl7X0f8AsZftG/F3456v4lt/iZ8Nn8CWunwRSWcptZ4ftDMxDD951wMHipA+jPGvi7TvAfhPWPEWrzC30zS7WS8uJWOMIi5P4npX4S+K/wBrD9oL4hSeNfiPpHjTxBpnha21VElisbto4LHz2c28YXoBhCPwr7o/4K+/tBHwb8LtI+GGmXLLqvilvtV+sbfMljG3AOOzyDHuEatr9l/9jyxu/wDgn5qngjV4obXXvHdjJqsskpAaGdgGsyev3NsZP1PrQB9F/sg/HWH9ov4C+F/Ge5f7Vlh+y6rCmBsvI/ll47Bj84Ho49K+ff8Agrb8VfF/wn+EPgm+8IeI9R8OXt1rrQzz6fMYmkj+zyHaSO2QDivmP/gkv8bLr4V/GzX/AISeInaztted1it5zjyNSgyrJ9WVWXHqq17j/wAFs+fgj8P/AG8RP/6TSU+oH0f/AME/vF+t+PP2UfBWueItUutZ1i6W4M15eSb5ZMTuBlu/AFb/AO1j8OfiJ8TfhX/Yvwx8UHwl4n+2wzDUfPeEeUud67lBPPHFcR/wTI/5Mr+H3+5c/wDpRJX1NSA/Jz4sfs4/tcfB/wCG3iTxtq/x1luNO0Kze+nhtdSnMkir/CuUAzz34ryr9lO0/ae/a0t/EMvhf4z6lpg0ZohMNS1GUby+cbdqn+7X6gft2/8AJnvxa/7AM/8ASviv/giH/wAePxR/662f8noA9h+A/wAAv2iPg1qvi7xH8SfimfFWir4Yvore0jvZZGhu8I8coDKBlQj8+9eH/wDBJ747/EP4p/GfxNYeLvGmseIrK30USxW2oXTSojeao3AHvjjPvX6bfEk4+HXio9MaVdf+iWr8Ff2IfEXxr8M+Pdan+COjw6z4hk08JdxzwxyBIN4OcOwA5xQB/QdkV+cv/BXj4xeNvhNafDl/B3irU/DTXkl2tx/Z05i80AJjdjrjJ/Ouc/4W5/wUO/6ESx/8F9t/8cr5W/bq8XftE+KLTwivx28P2+iwwvOdMaC3ij8xiF352Mf9nrimgP18/Y28Q6n4u/Zb+Geta1fz6pqt7o0M1zeXTl5JXOcsxPU+9e114P8AsJf8me/CX/sAwf1r3ikB+Ov/AAUS+PfxS8GftgXnhfwl491rQNOntbFIbS0u2jhR5FAztHTk5Nemj9iz9ssoGHx8BBG4f8TO4/8AiK+cv+Comp/2N+3Rc3/lmb7Ja6bP5YOC21Q2AffGK+lF/wCC0FnEEQfBjWCFUAH+1QO3p5FAHjPx9P7Xn7F8mjeJde+J15rOiXdz5Ed3BeG7g80KWEcsUijGQCR2OOua+u7P9qbXPjV/wTo8XfEmynl8PeKrPTri3nuNPbZ5V1EygyRdwGBBA7ZxXw9+17+33dftjab4d8CW/h+38A6KmopcXV1q160o8zBVTIyoNkY3EnAJr7Z8QfA/Tf2fP+CYfjHwpp+rRa/v0OXULjVLZt0FzLMyMXi/6Z42hfUDPeqA+M/2UrP9p39rm38RT+F/jPqWmDQ2hScalqMoL+aHI27VP9w9a98/4Yn/AGzf+i+j/wAGdx/8RXyf+wp+0L8WfgXY+L4/hn8OW8dpqMls16620032YoJNgPl9M7m6+lfVY/4KDftW4H/GO8n/AILL2gD3X9nDwF8Wv2XdB+Ivi743fEQ+NNGt9OjurZVu5Jjb+T5jS4DgAFgUHHpXyDoP7Un7UP7dnxH1jRfhVqEfg7RLUfaGSzkW3WzgLEIZpyC7O3PCjkjgADNfaf7P3jLx1+2B8F/iFoXxc8Ey+AjdltKigW2lhaSGSHJkAl5JDHtxxivhXQv2W/2rP2F/H2paz8N9ObxJps6+Q9zpEa3cV5CpJXzbc/OpHXpxk4JoQHpXin9nD9uL4a6RNr2j/FaXxO1ohnksbbUmeVwoydqSptc9eM5PbNd//wAE9v8AgoPr/wAdvGT/AA4+JENsPFBgkl03U7eLyTdmMFpYZY+gcKCwIxna2RxXl0v/AAVF/aD+HSKvjj4OQxomBNPc2F3Z555wTlRXuP7H/wC3V8Hvj349stE/4QHT/AHj2fe1jL9lgaO7fadyxTqqsshXd8pHIzyelSB8sftmfHD4vW/7cHiHwJ4R+IWtaBZ3d/ZWVpbQ3jJBC0kUQzgdBlsnHrXsf/DE/wC2Z/0Xwf8AgzuP/iK+XP259Y1Dw7/wUQ8QappNh/aeqWeqafcWtmFJM8qxRFUwOTk4HFfT5/4KC/tWg4/4Z3k/8Fl7QBo+Hv2Nf2wLHX9Mub/46C6sYLqKS4h/tO4PmRq4LL9zuARX6TE47ZB6V+e/we/bb/aS8bfFPwpoPiT4HPoWg6lqMNte6idPu0+zQs2HfLcDAycnjivrT9pv41Wf7PvwP8VeNbmRBPY2zJYxN/y1un+WJAO/zEH6A0Afnb+3f+1F8TfHf7V1j8Kvg94g1PT5NIX+z3TSLgxm7vWHmTFsdo1Xb7bXr1T/AIJWftZa/wDFW38T/D/x1rt1rXiTT3/tCwutQkLzSW5IWWPJ5OxsEegavIv+CRXwrufHXxY8YfGTxE32l7Dfa2txO3Ml7cHdNIM91Qkf9tK8z+N0d5+wt/wUIPijSI2i0KW/XWIYoz8s1lcEi4i49CZB7YFWB+vn7QOrXmhfA74g6lp9zLZ39poV7PBcQth4pFhYqynsQQDX4+/sq3n7TH7WWra9p3hf4zarpsuj28dxM2pajKAwdioC7QeeK/Wf49a3Y+Jf2XfHmr6bOtzp9/4Vu7u3nU/LJG9szKR9QRX4zfsJftfw/sk694q1ObwheeLf7YtYrcR2l15Pk7XLZYlGznNQB9dXH7Fn7ZscMjRfHdZZApKodVuFDH0zs4ry79nn9tr41/A79pCy+F3xb1ifxBZSaumjahDqLCWa0kkYIksUw5IBZTg5BU9q9WuP+C1FmkEj/wDCndVQbTh5NWXaD7/uBx+NeEfsn+Eov25P20r34i+KtZ0jRZLbUk11vDiTN9puxFtMccKkfMi7U3tnOM8UAffH7dP7c1j+yZo1lpel2UOt+ONWiaS0tJ2xDbRA4M02OSM5AUYzg88V8qfD7wv+21+1fo0Hi8eOZPBPh6+UyWnmTfYVmQ8ho4Y1LbD2ZiMj1614f+2cJfiD/wAFJL3RPEGX059d0zSgkmcG1Pkjb9Dub86/caxs4NOtYbS1iWC2gRYo4oxhUUDAUD0AxQB+TPxL1X9tX9i/Tz4p1nxX/wAJj4ThkVZ7lpBqFvECcATKyq8YJ43DjJAzk19w/sa/thaJ+1n4GnvI4F0jxXpWyPVdJWTcqFh8ssZ6mNiDjuOhr3Dxr4V0rxz4X1bw/rtul3ouqWslndwSdHidSGGe3BzntivGP2ff2QPhL+z54quta+Hq3MOo3dp9lnV9UNwskeQclM9QQOfegD4G0r9oX4mP/wAFNo/Br+ONbbwv/wAJu1n/AGSbtvs/kbz+72dNuO1fsFkV+BPxSvvF+lf8FFfEt54BtY73xnD4xmbSraUKyyXG87VIYgHPuRX1yfi5/wAFDj/zIlh1/wCgfbf/ABymwPp7/gox41174f8A7KPijXPDOsXeh6vbz2givbKQxyqDMoIDD1Feef8ABKD4m+LPin8EPE2peL/EGoeIr+DXGhin1GYyuieUh2gntkmvkf8Aar+IP7Ymv/BHXbP4seE7TTvA7vCby5jtII2QiQbMFXJ+9jtX0l/wRa/5N58V/wDYwN/6JjpAfoQOlIzBFJPbmlHSvLv2gfjx4X/Zw+Gmo+NPFVxJHZW5EUFtAAZ7udvuRRg9ScHk8AAk8CgD86J/2h/jl+2t+1B4g+G/gLx0nww8O6VLdCEQ/LK0UDlCzlfnkdjztBAH4VofDb9ob41/ss/tjaT8GPiH40/4WTo2qXFtbvMwMksQuFHlyRkjerKSMocjH4Gvnm68JfFX44eNvFf7RPwX+HupeCdJsZ31AS6dd7pJJgf3zQAgGQ8lnVAR1+le0/8ABLqH4XfEH4sah4n8dazqGsfHCOaSayi16bMcgxzNATy8yrkENyo5UelgfrmnBx1orwv4U/tffDv4z/FPxP8AD7w1dX1zr3h95RdM1qfszpG4RnSUZXG44AOCeeKKgD3eiiigAooooAKKKKACiiigAooooAKKKKACiiigAooooAKKKKACiiigBD1FfiB+x2Qf+CqdqCP+Y5rvbP8Ay6Xlft8y7u+K8s8PfszfCzwj4+HjPRvBGkad4qEss41aCEicPIrLI27P8QdgfrQB6muSOetfDH/BYof8Yl2xP/Qx2fP/AACavuhV2jArkviN8MPCvxc0JdE8X6FZ+ItIWZbgWd8m6MSrna2PUZP50AfGP/BNk/8AGvHXf+4x/wCizXwt/wAE3P2lPBH7MfxN8Ta544ur22sL/SBZwGytTOxk81WwQDwMAnNftj4O+FPhH4d+EZfC3hrQLPRvDsvmb9OtU2xN5gw/Ge/evOx+wr8AAAP+FUeHOOP+PY/407geR/8AD3b9nn/oK6//AOCd/wDGu6+Df/BQT4PfHnxVP4f8L6rqQv7eym1CV7+waCJIYhl2LE4GBzXR/wDDCvwA/wCiUeHP/AY/41qeGv2Rvg74PfUH0T4eaLpb6hZyafdNbQlTNbyDEkbc/dYcEUgPx91HTtd/4KQfttammn3b2Wk380giu2TeNP0u3G1G28ckYOOMtIa+qB/wRmu+MfGTUQoGABZHgdv+WlfePwz/AGePht8HL+6vvBPg7SvDF7dxCCebT4djyRg7gpOTxkA/hXpY4FO4H4IftW/sw+J/2Dfid4O1mw8Qy61DOw1Cw1oRGFluonBeNhk8/dOc8hj719L/APBTj4saf8cv2Nfgx430twYNX1UTyIP+WMwtZBLGfdXDD8K/SL4k/B7wZ8YdLttO8a+G7DxNY2s32iCDUI96xvjG4e+OK5i4/ZT+Ed/4JsvCU/gHRpvDNldvfW2lvCTBFO4w0irngkE/nRcD4S/Yz/4KP/B74Efs4+EvBXieXXBrWmLMtwLTTvMjBaV3GG3DPDCvbv8Ah8D+z/8A89vEv/gp/wDs69nH7C3wB/6JR4b/APAX/wCvR/wwv8Af+iUeHP8AwF/+vSAwP2tfFlh48/YS+IHiPSzIdN1Xws95bmZNr+W6qy5HY4PSvkj/AIIhn/QPij6ebZ/yev0i1H4d+HNU8DyeDbrR7WfwvJaCwbSnX9yYAABHj+7gYrK+GfwM8BfBlb5fA/hXTfDC3xU3Q0+LZ5u3O3PPbJoA2viT/wAk58Vf9gq6/wDRLV+Rv/BFr/kvXi7n/mBev/TVa/Yi+tYNUsri0uY1mtp42iljfo6MMEH2IJrgPhr+zh8M/g5qk+peCfBeleGr+eH7PLcWMRV3jznaTnpkA0Aem4Fflr/wW9OLD4W8/wDLW8/lHX6l1598TPgZ4B+MqWI8ceFdO8TCwLG2F/GX8otjdt574FAHEfsIf8mefCX/ALAMH9a94rE8KeFtJ8D+HNP0DQrCHS9H0+IQWllbjEcMY6Ko9BW3QB+IH/BSzDf8FAYsgY26Twe/K1+1cOi2Hkx/6BafdB/1C+n0rz/xp+zJ8LPiP4rHibxP4G0jWvEA8vGo3UOZhs+5yD2r1FUCqAOg4oA/Lv8A4LMfDvQtO8L/AA98XWmmwWmsyX8+nTXVvGEMsXl71V8AZIKnBPTJrtPAus/2z/wRzvHe5Fy9t4cu7VmzkpsunCofou0fTFfb/wAS/hN4P+MGjQaT4z8O2PiXToJhcRW9/HvVJACNw9DgkfjVDRfgV4C8OfD688Cab4WsLPwdeeZ9o0aND9nk3nL5XPcgUAfkh/wTO/a++HX7LmnePYvHd5qNtJrEtm9oLGza4DCNZd5bB4++v619vD/grp+zzj/kLa//AOCd/wDGvXh+wt8AR/zSjw3/AOAv/wBek/4YV+AH/RKPDn/gMf8AGgDmfh/+1l4M/bC8LeOfDfwo17VtO8SWmls8d/PZm2NtJIGWJ1ZsgkOK+BfhX+3p8Yf2VvjZqeh/HpvEPiSwEZtbixu9omt2DZW4gJAV1I9Dgg8Gv1N+Gv7P/wAOfgxeX134H8IaZ4Zub6NYrmSwi2GVFJKhuegJJrofF/w68LePrZbbxN4d0vxBAowqajZxz7P93cCV/CgD4/8AEH/BW39n6TR5yq6/q8uwkafJpIHmHH3SXbaK+Ef2Qfhjrf7Sf7atl458KeGm8L+DtO8RjxBctboVttPhSXzUgVgApdsBQB6k4wK/Wqw/Yw+Bum6l9vg+FnhoXRYsWexV1JPqrZH6V6zoug6b4e0+Kx0nT7XS7CIYjtbKBYYk+iKAB+VAH4fftn+JLLwh/wAFIdV13U3eLT9N1nTbu4eJN7rGkcLMQoPJwDxX6BH/AIK6fs8f9BXX/wDwTyf417n4y/ZP+D3xE8S3niDxL8PtF1vW7wqbi+u4C0kpUBRk57AAVkf8MK/AA/8ANKPDf/gL/wDXoA8osv8AgrN8ANQvLe1g1PXnmnkWJB/ZD8sxAHf1NfLH/BYD44z+MviD4c+D+hM1wmlFLy/hhOTLeTACGLA6lUOcer+1ff0H7D3wFtZ4p4fhX4djmicOjrbHKsDkEc+tbl3+y18J9S8cP4zu/Aej3XiprsXx1aaEtMZwQRJknqMD8qAPgXwj/wAEb9UufDGm3F58UrvR7+4t457mxgsyUglZQWTPmDOOmfavOf2q/wDgl1rPwT+EWqePLHxrc+M30gxtdWU1qUZLcthnU72J2kgkehJ7V+zKrgk5zWbrOjWXiHTLzTNSto73T7yF7e4tphlJY3GGVh3BBIp3A/NH9if9odPiT+wd8VPh/qdxv13wZ4fvo4Vc5aXT5IZDER67GDIfQbPWuI/4Io2kF547+JazwRTqNMtSBIgbH71vWv0b8KfspfCPwJLqb+H/AABo2jtqdlJp14bSEp9otnxvifnlTgcewrV+GfwA+HPwZury58D+ENM8M3F4ixXEmnxbDKqnIDc9AaQHXXnhnSdQtpba50uyuIJVKSRSW6MrqeCCCORivxH+FmlW3wj/AOCpOnaLo4Ol6dZ+M5bKKL7gSGUsvl4/u4fA9sV+6RGRXkur/sufCfX/ABw3jHUPAmj3XiprlLxtXaEiczKQVk3A9RtH5UAfC3/BUb9jvxLrPi6L40+BLS41GSGGNdYtLFS1xC0X+ruUUcsAMBscjGa1/gF/wV+8I/8ACKWWl/FrTdT03xHZxCKXU9Nt/PguyvG8pkMjHGSMEZ6V+lJj46keuK8t8Z/sv/CX4iXsl54j+HXh7VLyRi8lxJYIskjHqzMoBY+55oA+Av2uf+Cp+hfEX4f6l4G+D+naxc6l4ghNjPq9xAYWiikG10hjBLNIw+UHjGTjmvUf+CXP7Jvib4MaBqfj3x3b3Fh4g12FLew0u6Y+baWoO4tIp+47nHy9QF55OK+vvBHwD+HHw1ljm8K+CNC0K5jGEuLOwjWZeMcPjcOPevQPKGQcnI70Afh9o5B/4K5Rkd/H7/8AoZr9xa8qj/Zi+FcPxBHjlPA2kDxf9q+3f2wIT5/n5z5mc/e969VoA+R/+Cp3H7F3jDP/AD8Wf/o9K8u/4IuEf8M+eK8c/wDFQN/6JSvuDx94A8PfE7w1c+HvFOkWuuaJclWmsbxN0blTlSR7EA1S+Gfwi8HfB7SLjSvBfh6y8N2E8pnlt7BNiPJgDcRk84AoA7UdK+Ef+CtPwe8S/E34D6Jq3h21m1E+GtRa9vbG3QvI1u8ZRpFUfe2HGfZia+7hwKY8QfIJ4PUetAH5i/sOf8FH/hR8OfgT4a8BeOJrzw3qmgRPbJcratPb3Ue9nD5QZVvmwQR1HU182ftZ698Ovj/8d9Jv/wBm3QPEc3jW6lea+l0u2a3huJuolhjHzo/BLP8AKp6+5/XHxd+yn8HfHWptqOvfDbw5qN+7F3naxRGdu5Yrjcfc5Ndf4G+FXg34bWb2/hTwtpPh2Nxh/wCzbNIWkH+0yjLfiTTuB+ZX/BJ34w/Dz4beIvE/gLxLHJ4e+JesXm0ajqjgJd7CR9kBODHIrbjtb75PqAKK/QTxT+yT8HvGvia58Ra58O9D1HXLqQSzX8tviWRx0YkEfNwOaKQHsVFFFABRRRQAUUUUAFFFFABRRRQAUUUUAFFFFABRRRQAUUUUAFFFFABRTXOBwCfYV8+6v+3l8BPD+p3mm6j8TtItb60maCeB0mJjkU4ZTiPsQRQB9CUV86/8PDf2dP8Aoquj/wDfuf8A+N1reCP20/gn8SvFdh4a8M/ELTdW13UHMdrZQJMHlYAnAygHQE9e1AHulFeK/EP9sL4OfCXxZceGvF3j3TdC1y2VWmsrlZS6BgGUnahHIOetc9/w8M/Z0I/5Kro//fE//wAboA+i6K8v+HP7S/ws+LdyLXwd480XXrw8i0t7tRO30jbDH8q9HuLhbS3lmlbZFEpd2PYAZJoAs0V498MP2r/hP8ZvEjeH/BPjXT/EWsJC1wbS1WUP5akBm+ZAOMjv3r2AdKAForx/4k/tWfCj4NeJk8PeNfGth4f1mSJZ0s7lJS5RjhW+VCOSD3r1a2uVu7eKeFg8Uih0YfxAjINAFqivMfiL+0t8LfhLcG38X+PdC0K6HW1uLxTOPrGuWH5VzvhL9s/4HeOr5LLRfid4duLpzhIp7r7OWPYDzQuT7UAe4UVVgmWeNXR1dGG5WU5BB6EHvVqgAorx74n/ALVPwo+C2vx6H428cad4e1aSFblbO58wyGMkgNhVOAcHH0ruPAvjnQPiV4WsfEfhfVYNb0S8Uvb31sxKSAEqcZweCCOaAOporw/4gftjfBr4VeMb7wv4t8f6bomv2Oz7TYXCyl4t6K6Z2oRyjK3XuKxf+Hhv7On/AEVXR/8Av3P/APG6APoqivnX/h4b+zp/0VXR/wDv3P8A/G63te/bE+D/AIX8LeH/ABHqvjvTbHRPECyyaXeyLLsu1jIVyuEzwxA5AoA9sornvCHjDSPHvhrTfEOgahHqmi6lCLi0vIc7JkPRhkA44PUVQ8b/ABU8H/DCxFz4t8UaV4dgYZV9TvI4S/8AuqSC34CgDsKK+e4f2+v2fJ7sWyfFfQvNJ2jLSBc/7xTH616/4P8AHfh3x/pQ1Lwzr2neINP6fadNuknQH0JUnB9jzQB0tFcf8Svid4Z+EnhS48TeMNYh0LQLaSOOa9nVyqM7BUBCgnliB0rm/hR+0h8Nvjld39v4E8Yaf4luLFBJcQ2hZXjU8BirKDjPGaAPVKKRvumvIvG/7VHwr+HXjqHwX4k8aWGleKZmhSPS5llMrGUgRD5UI+Ykd6APXqKjTI656dzXBfFX44eCPghp1nqPjvxLZ+GbG8lMFvLd7j5sgGSqhQSeOelAHoNFedfCj48eAfjpZ3114C8UWfia2sHWO6e03jyWYZUEMoPIBruby7isbWa5nkEUMKGSRz0VQMk/kDQBcoryD4YftUfCj4yeJ5NA8F+N7DxDrMcLXD2dssocRqQGb5lAwCR+dev0AFFFMckdM/h3oAfRXz5qX7enwC0PU7zTtQ+Juk2t9ZzyW88DpNmORGKsp/d9QQR+FQf8PDf2dP8Aoquj/wDfuf8A+N0AfRVFfOp/4KG/s6Y/5Kro/wD37n/+N10Pj79rz4P/AAs1GysPFnjzTtGvb20jv7eGdZSZIJBlJBtQ8HHFAHtNFfOv/Dw39nT/AKKro/8A37n/APjdXtA/bp+AfijU4dP0/wCKmgvdTMFRJ5WgUk9BukVR+tAHvlFYGseLdK8PeG7zxDqN9Fb6LZ2zXk97ndGkKruMmVzlcc8Zri/hN+0n8Nfjpf39n4C8X2Xia6sIlmuorRZFMKMSFY71HUjFAHqdFIehxXjfiP8Aa1+Eng/4iN4G1jxvp1h4tE8VsdLkWXzBLJjy0yEK5IZe/egD2WisnWte07w1ps2o6vqFrpdhCMy3V7OsMUY/2nYgCvFtU/bz/Z/0nUGs7n4reHxMp2kQyvKuf99FK/rQB7/RXB/Dz42eA/ivC0ng3xho/iQKNzx6feJJIg9WTO4D3IrA+Kf7T3wr+CGt22jeOvGlh4b1O5gFzDb3ayFniLFQ3yqRjKkfhQB63RXzr/w8N/Z0/wCiq6P/AN8T/wDxukP/AAUM/Z1x/wAlW0b/AL4n/wDjdAH0XRXCfCn4x+C/jbodxq/gjxBa+ItMt5jbS3NqHCrIACV+YA9CKKAO7ooooAKKKKACiiigAooooAKKKKACiiigAooooAKKKKACiiigAooooAQ9RX4LfBL4WeHfjV/wURuvBfim0kvvD+p63rP2mCKVomby4LmVMMvIw6Kfwr96T1Ffz7+EfhXrHxs/bl1nwXoPiGTwrqup63qvk6vEXDQeXHPKfuEN8yxleD/FTQH6k/8ADqP9nQ9fC2o/+Daf/wCKrpfhj/wTx+CXwh8daR4w8M+Hry013SpDLazy6jNKqsVK5KscHhjXyqP+CTvxbP8AzcDd/wDfd5/8dr2T9lH9hDx78A/i/B4u8R/Fe48X6bFZT2v9mSNcEFnAAf53K8YPbvSA+Ff+CjGm2+tf8FBbvT7tS9pdzaVbyqDgsjrGrDPbgmv0Kb/glN+zoWP/ABSmoY9tVn/+Kr8+/wDgoQP+NjS/9fmj/wDtOv3CLAZNAH42/t5fsC6X+zB4dsPiZ8MtT1S00q2vooLq0uJ901i7f6qaGYYbG4YOeQSOa+4v2G/2g9R/aI/ZOOr69OLnxJpUdxpWo3H8U7xx5SVv9pkKk++TVT/gqR4isNG/Y38V213Iqzalc2lnaoSNzy+cr4A/3UY/SvJv+CQ2i31t+yz48vJYXW31DVbj7KSOJNtuqsR6/Nx+FAHzB/wRu/5Onvv+xeuf/RkdfttX4i/8Eg5k0z9rO7tLt/s91Jod5CkT8MzqyFl+oCk/ga/bgOD34psD8Uf+Cvv/ACd5o3/YGs//AEY9fVv/AAUe/a31b4B/CTwp4N8IXrad4s8UWKySX0JxJZWSoFZkP8Lux2huwRz1xXyf/wAFZ5k1L9sPS7W2bzriPSbGN4k5YMzsQMepBHFbP/BYbw1qFl8SPhlrU0cn9nXXhdLOJyDtE0UrNIn1xKh/GmB3f7GP/BL/AEH4p/D3TviL8Wr7VL2bXl+22mk285iJhY5WWaXlmZx82Bjgjk5r1z4x/wDBIL4XeIPC943gCXUvC3iKONntvNumubaVwOEdX5AJ7g19X/s0+LtI8c/AHwBq+iSpLp82i2qIIyCI2SNUeM47qykEe1ej3FzDaQyTSuscUal3kY4CqOSSfQVIH5S/8Ez/AI4/Ev4bfFcfBzxpZazceGLp5rWza+glZdMuosnbG7DAifaRjOASpHU1+qPiTXbHwtoGo6zqUy22nafbyXVzMTwkaKWY/kDXzF8Kv+CjPwy+M/xet/h14Y03xDdavc3E0KXb2cYttsQYtIWEmQmFPOO49a80/wCCt37QQ+HfwVs/h7ptwU1nxexW4Ct8yWMZBf8A77bavuN1AHxB4W8A+If+Cj37RXxW8U+dPbwWumXepWo6iMqpjsLXp0JAJ46I/c19G/8ABHj48TWtz4n+DetTPDNGzanpUUx5Rh8txCAemCA2PZq4H/gnx+2H8Fv2U/hXqdp4kbWpvFetXxuL2Sy0/wAyOOJBtijDbhnjcx/3q+ePE/x08OeBP2wZPir8KzdpoSawurQ2tzD5DhXObiAqCRtOXA9iKsD9gPix/wAE/wD4NfG3x/qvjTxboF5feINT8s3NxFqEsSv5cSRJhVOB8iKPwr8u/wDgpd+zp4H/AGbfiT4U0bwNps2mWd7pTXVws1y85aQSFQQW6cCv258EeLdN8feEdG8S6ROtzperWkV7bSqcho5FDD+dfkb/AMFrP+S3eB/+wE3/AKONSgPq/wCHX/BMX9n7xN8PfC2rX3he+a9v9KtLqdk1SdQZHhRmOA3GSTXzF/wVp+GWg/BzwT8EvB/hq3ktNE0yLUo7WGWUyMilomOWPJ5av1N+DH/JH/Av/YBsP/SdK/Nz/guH/rfhN/u6j/7QpAeyW/7R7/swf8E0vAPiuzhjuddn0e3sdLhlGU+0SFsOw7qgBYjvwO9fJP7I/wCx14o/b01rWPib8U/FWpSeHluTb/ajJvutQnGC6RluI4k3Y4GMnAHBNdX+174a1DU/+CZv7P8Aq9srPZaUYfte3PyiWN1Qn/gQx9SK+ov+CS/jTR9e/ZP03RLGeI6poWoXdvf2yH50MkrSo5HoysMH1BHaqAuXP/BJr9nmTTWtY9D1iGUjaLpdWlMgPrzlf0r4O/aH+BnxC/4JnfFbQ/Ffw/8AFN4/hzUpCLO8Y43suC9rdRj5XBHIOORnoRX7fFwuMnrX5t/8FoPGmj23wt8FeF2uIn1251Y38duDmSOBI2VpMdgWYAevPpUgbX7Zfxis/j5/wTAl8dWcQtv7Vk0157YHPkzi7jWVPoGBx7Yr85vg/cfEn9nfSPCfx98K5OjLqculyyRkmMsm0vb3AH8MitwfbrkCvqu98OX/AId/4Ivsb+NojfaxDfQK3/PJ9QTafocE/jXtX/BMX4d6B8WP2H9d8JeJ9Pj1LRdT1m8huIJPQrHhlPZlIBBHQgVQH1z+zt8e/Df7SHww0zxl4cnHlzr5d3ZM4MtlcADfC47EE8HuCD3r8rf+ChA/42V+H/8Ar50L/wBGJTdI1Hxt/wAEqf2opLG+e41r4ba4QzBRiPUbPdhZFHRbiHPP4jowNZP7Z3jDSPiF+3x4I8S6DeR6jouqHQLm1uoWysiM6Y+hHQjsQRUgft9J0x68YPevxs/bf8YX37Y37cXhn4R+HblpNF0e9TQ0ZDuUTM269uO/3FUjP/TKv0p/a8+OsP7PPwC8UeLmkVdTjgNrpkbdZLuQbY8fQkt9FNfj/wDsCfH34cfAj4s+IPH/AMTJ9UvNXe0eHThZWvnnzZmzPK5JGG2jaD/ttTQHpX7J3ii6/Yj/AG9Na+HOr3Lp4b1K/bQ5Jrj5QyM2bO4PYZymT/tGv2G8af8AIn69n/oHz/8Aotq/DL/goT8ffhp+0R8TtC8c/Dp9VttTFoLXUlvbXyCzRtmGVSGPOCR/wEV+pv7KHx5T9of9kS28RTzLJrlpplxperr0K3UMRDMfZ1KP/wADoYH54f8ABH//AJO31z/sCXf/AKNjr9rK/FX/AII/8/tba4f+oHd/+jo6/akkCkJC01hk9MntQGBOAadQM+Sdd/4Jkfs/+J9d1HWNQ8MX8l/f3Ml3cONVmUNJIxZjgNgck8V+Xvxz+BXg7wR+3lYfDHSLGaDwhL4g0qwe1a5Z3MU0kSyjeeckO3PbNfvxX4iftSf8pVNM/wCxs0P/ANHQU0B99j/glN+zqrAjwtqGQcj/AIm0/wD8VX5/f8FcNMttD/aN0HTbVClrZeGLK3iRjkhEZ1UE9+B1r9wa/En/AILHEL+1Xp5P/Qv23/octCA+6dI/4JZfs86hpNjdSeFr8PPbxyNt1WcDJUE8Zr5d/wCChv7Avww+A3wUTxx4HW80W9g1CG1lsbm7aeO6STI+XfyrLgnjtnNdFZfs8ft6z2VrLbfFaBbZ4kaIDWAoCbRgY8r0r5k/bL+H37Qvw7uPC0vx11y98Y+Hpp91oItUMlqzqMtHkKNjlScHbnBOKQH1v+xz4p13xP8A8Ezvihb6xNNdWulWWq2enzTMW2wC33eWCf4VJOB2zXnP/BEH/konxQ/7BVp/6NevrHwJq3hDxh/wTi1e6+Hfh4+HtDm8J6gsekK/mPDMscglDOeXYsCdx5PWvkn/AIIm3UKfEr4lwvIqyyaRasiE4LBZmyR9Mj86AP17PSvw9/au/wCUpZ4B/wCKh0ng/wC5BX7hE4r8Pf2nGGr/APBUspZEXbf8JNpcW2M5+dVhBX6gg00B0f8AwVw+KfiDxJ+0hafD6+vZtO8I6PZ2ksMOT5Mkkw3SXLL/ABEZ2D08s+pr6r+GP/BMP9mnW/BOn3Fpc3fjb7RAr/2xb6uQJyR95VjO1fp2710P7a3gP9mr40+I4NB+JvjrSvCHjzTYlit7qK+SC8jjkw6JIjAh0O7cAfXgjJr56vf+CO/ivRD53gL4xC3gf5wZ4JrdmBGVOYnI6Y5pgY3xr/4Jh/EP4U/FHSfEX7PVzfT2ag3KPcagkFzp0ysMIHyPMUj29Qa+y9f/AGP/AAp+0z4b8HeJvjZ4XlHxAttHisr6Kz1F40jcElgPLO05ZmOffFfnj8VP+GrP2Br7Rr/UfH17e6FdzNDaTfb2v7OVlGfLkjlBKkjn+Rr9Rv2RPjy/7R3wG8PeObizjsL+58y2vbeIny1nico5TP8ACcZA96TA/Nn/AIKb/sg/DL9mnwP4K1DwHo1zpt3qeoTQXLz3kk+5FjBAAYkDk17f+x9/wTz+Cfxg/Zt8DeMPEvh69utd1SzaW6mj1KWNXYSOuQoOBwBVf/gtz/yTT4af9ha6/wDRS19P/wDBOv8A5Mv+F3/YPf8A9HSUdAPQfgb+z74L/Z08MXPh7wNp82naXc3Bu5I5rh5iZCApOWOegFFenUUgCiiigAooooAKKKKACiiigAooooAKKKKACiiigAooooAKKKKACiiigBrHHNfiNYfAr9o/4Q/tU6z8TfBvwr1a9u7XV9QmsXurUSQSJMJYixAYZGyUkc+lft0RmgA+tAH5gH9p79vPt8GYv/BSf/jtd18DPj5+2F4k+LnhfS/Hnwuj0bwjd3gj1K/XTfLMMW05bd5hx27V+guD60hTPc0Afj5+3l+zd8Y/Gf7YWq+NPBfw/wBX17TIfsM1re28IeGSSJEOPvDIDDFeiyftPft5NnHwajTPT/iVHj/yLX6fbfekPPcj6UAfjv4l/Z0/a4/bg8ZaR/ws6y/4RPQLJ22G+Rba1tAeGeO3VizuegJz9QK/Uj4J/CbRPgf8M9B8EeHlYabpUAjE0oHmTueXkfH8TMST+Ar0EoCeaVVC9KAPyv8A2iP+CdPxM+HXxtm+KnwAvgZXvH1FNNSdYbmxnckuse/5ZI2JPynsSMEVOf2gP2/TajTh8L4lvc+X9uGkx/n/AKzbn36e1fqPtBJOKOOnPNAH5Z/s4f8ABOX4l+P/AIzwfFX9oDUF+0R3aai2nG4E11ezoQUEpT5Y41wPlBzwBjFfcf7Vn7Mvh39qf4XXHhXW82d3C/2rTNTiTdJZ3ABAYDupBIZe4PqBXtQXHc0pGaAPyB8F/Ar9sz9irU72x+H1qvijw3LKZDb2ZS7s5j/z08lyrxse+3H410PjW7/bu/aU0KfwreeFk8GaLejyrp4ljsDIh4IeRnZ9vqF61+rm2lIzQB8dfsO/sEaf+yra3PiHWr+HXvHeoQiCS5gUiCyiJyYos8nPGWOM4A6V8h/HD9m74z/tf/tpf2n4g8Da5oPgGTUE0+C+vkCR22mQsct97hpAGbHXL47V+v5iBpdnuaAPF4P2O/gXbQRxf8Kk8GSCNQoaTRLdmIA6klOTx1r5u/b1/YG8N+Mvgz9u+EfgHSdH8X6PcrcLZ6DYRW0moQt8rxnaBuI4YZ/ukV9900jK+9AHxX/wTMt/id4J+El98P8A4k+EdX8P/wBhXHm6Pd6jHhZbaUktCDk8o+449HAHSvCv+CrX7OfxL+MfxX8Jaj4J8F6r4ksbTRmhnnsYgyo/mk7Tz1xzX6khfU5+tIYwRjPFAHKfCnT7nSPhf4Qsb2BrW8tdHs4J4H+9HIsCKyn3BBH4V8Jf8FavgV8QfjVP8Nh4G8J6j4mXT0vvtTWCBhDuMO0NkjrtP5V+jKrtGM5o2DnHFAHzj8DfgpD4j/Y08I/Db4g6FLFHNoCWGp6XdjEsLZJ7H5XU4IPqAe1fDupf8E/v2hv2UPH03iX4D+IRrdjINmyORIbhos5EdxDJ8kg46j9K/XAKPpRsGc0Aflw/x9/b9u7YabH8L4YLtvkN8NJQf8CGZdgPfOPwrF+HP/BM/wCLfx9+JS+N/wBoXxGYIpZFe6tFuBPfXSL0iBX5IU7fL0BOBzmv1gA3jqR+NGztnigD5R/b7+EWqeKf2N9V8C/D3w5LqFxDLp0NhpGmRglYYriM4UZ6Kq/pWd/wTF+F3ir4R/s5T6H4y0G88Pat/bVzMLS9QK5jZUw2ATwcH8q+wNv880bfmzTuB41+03+zZ4d/ae+F9/4S15FhuOZ9N1NUBlsbkD5ZFPoejDuMj0x+P3hT9hL46+C/jV4eS9+H+sXmn6Rr1rv1G2QPbtDHcKTIjbvubQW9q/ec9Kbsx3NID8y/+CongL40fHjxt4c8IeCfAmt6v4R0aP7TJewRr9nubuXjOS3IReOem419MfBL9g74TeBPhR4Z0PxJ8PPDHiPxBbWaf2hqep6VDcTzXDfM+XZSSASVHPQCvp0Jg9eKUDFAHzJ8ZP2EfhF49+F/iTw9oPw88MeGtbvLNxY6rpmlQ289tcAbo2DqoONwAIzyCa+O/wDgnV8M/jf8A/F3jLwp4p+Hmu2HhXxPps8f2t4gYYb2KN/KfO7o4LJnuSlfq60e45zijy/9o0Afhb8C/g5+1V+zd4/vfFngr4Vaqupzwy2hbULATJ5bsCfl3jn5RX0H/wANHf8ABQPv8Lo//BCv/wAdr9UcCjHvQB8p/sR/Ej9oDx7L4tHxw8MDw4LYW50vGni183dv8zo7ZxhPzr6tpAMUtABX5I/tC/szfFPxL/wUU0/xtpngbV73wnH4l0i6bVoYgYRFHLCZHznooU5+lfrdTSue9ACngV+Sv/BT/wDZp+Kfxh/aJs9b8G+BtW8RaQmiW9u15ZRq0YkDyFlznqMiv1qPSkK574oAy/D0MlvoOmQygpLHaxK6t1BCAEH8a+Rv+Co/wa8WfGj9n3SNO8GaFceINWsddgu3s7RA0vleVKjED6uufpX2aqhaCN3cigD5K/4Jz+BPEvg79lyHwZ458K3fh7ULW9u4JbHUotvnwyc7hycg7iD+NfJnjX/gn98a/wBl/wCL1x47/Z8u11PTdztbQiVFuYIn5a3lif5ZUHQEHkAE81+s/lgnPel2CgD8tbr44/t/a3ZtpNv8NU0u6kUo2oR6XGjDtuDNIVB9+a6H9i//AIJ0+LvCPxZi+LHxkvYrnxDDO97aaYswuJGunyTPPJ0yMkhRnn6V+lG3PQkUvbP6UAfCX/BQH/gn3f8A7TGq2PjjwXfWln4ztLUWlzZ3hKRX8akmP5x911yRk8EY6YFeH+EfGf7e3wT0Sy8M/wDCDt4r0+yj8i3nuLWK8kVFGFHmo4LADpuyfev1eIzSbQOO1AH5CeOv2dv2v/239Z0hfiTa2fhTQLNi8Ud35dvBbE8NIIULO7445PbtX6X/ALPnwV0j9nr4S+HvAuhyyXFppsR8y5lGHuJmJaSRh23MScduBXpgXGeeT3pScUAfA3/BWT4MeOfjJ4E8AWXgfwxqHia6s9SuJbmOwQMYlaNQC3I6nivoD9iPwjrXgD9lr4feHvEWmz6PrVjZPHc2N0AJIm81yAQCexBr3jaMmgLg5zk0AOooooA//9k="/>
  <p:tag name="MMPROD_93787PHOTO" val="iVBORw0KGgoAAAANSUhEUgAAASkAAAFeCAYAAAGuudltAAAAAXNSR0IArs4c6QAAAARnQU1BAACxjwv8YQUAAAAJcEhZcwAAFxEAABcRAcom8z8AAP+lSURBVHhetP1XdGPXliUK8qtHf/QY/car8XpU9Xv1qjKzK6vSXZuV18nb8I7ee+8dCJIgAQIEQQAEYQjv6L333gfDK7xV+AgpjNy9kq58RMye+4RCV1elzMp6Xf2xxgEO3D5zLzMX9llrh7z3+08g5P0//PGflfd+/+l38v3zH3z8GS5evYm0zALs3hOK9IxchEclIyIiCXv2RCA9LQfl5RVwOFy4fe+9P/uehx998t/IfY5DyL2PPkbI93/on5PvvvBDcRFPvzQhJRMlMgW27wrFvtAYpKfn48CBWLz6yjaUFMuRnZWP4iIZykrl0DeaoNc349a7D6XP/qsGJt70Y4P5MRHvvff+7xEeGYes7AJEhMUjJioJYWExCOPgdu4MxcsvvYGdO/Zhz+5QnotGbHQSDuyPRGRELBHMxcjoFN5976MfHdiDDz/+TkIkFCgPPxJX8S/LB598huy8UqQkZ+OlF7fhxRdex7Y3d+ON13ciNiYJEeExOLAvFC88/yp279ovDSYtJRu7dx5AUmIadmzfK73PaLLi/gd/+G4Q4vEPJeTBh3/gj37834o4/0z4XLxvae0gMjLz8NvfvYTnX3gVr7+2nejsRXxMAsL2HED0/jCkJiQilgN89eU3sH3bbiTGJ3Pg25EQn4p9e8Olwe3Zsw8bW0cl9H9MBKIh3z8hRvrDxw95fCofIykpHfv3RXBAO5DOH0qNjEHM3lCoC4phrJDBWi2HobwM5RkZSAwLR9TeA9j++jbEhEdj7+79CD0QhVde3obnn3sZo5Pz0gCEvPPwQ8oH0vGukAfvI+Tq3Qe4evchrtx+F1duvYPLNym37uHKnXco7+LqnXvS69fuPEROXjGVuhDJcSnocfow0dWFblsL2hrrMWxtRr9Bi6CqCv2mBnTUVcJbU4GanGzkJiYgk0jupeWKAWamZ0Fbp8X52/dx4eYDnL1+D2dv/knO3HgXISsnL2H11GUsvnURi8fOY/H4BSwfP4cVPl4+do6Pee7EBaycuEgljkBqajqqZFUYCgQw39uLxe4uzHrdmHHbsey1YqvDgROdPhzt9GIt4MCoWYc2bQ1qcjPg1tRAXliIyPAI5OflY/74pe9k9uiFp3LsIqaPnkfIwNIRDK0cw/jmWxhePSbJ0PJhDCxtoX9pE70LW+hbPAJPay9iohP4hYWoLatEv8uN6bZWjDvsGLWaMNFiwryjCZs+Gw63OnC03YWTPT6su8xwFGWjISMeToUcVpUCCaEHsGfnLvQubqJn/iC//5D0O72LW3zOc3MbCOmcmEdgZBq9M4sYnFvFwOwK+meWMLS4itHVTcwtr2FpYQWKimoU5JegkAMryynAgKsFw3YLBlvMmPU5sOCyYo2IHfJbcCRgwbE2G852u3FhwItzfW5cGg7gzHA7jvUFUJiajLysbAwvrKF7avE76RifRR9/v2tyESHB4XG4egbhHxhG1+g4esYnMTg9i4mFJSxsbGF94yA2V1ckRxlF/5VA1KoKitDVZMQQBzYd8GClI4hNIvRWlx9n+/w4wwGd5JSeaXfgbK9LGtzVsTbcnOrBrbkhXJofh0ajxggBCA6NIDA4Al//EOwd3dJjT+8AQgJ9A/B09aAl2AZ/Tx88nd3wdPegnef7xybRPToGbaOejjIW+2llsQdCEdDrMOZ1YWtiDKuDg1hspb55bVh3t+BUhxsXh4I4N+DDaQ7uXK8XV0ZacXuyB3dmh3FrahDXVqagqqqEq6MLtkA7HK3taAm0osnlg5XPLb5WhLT296Ktvw+tXb3oIGrtg8Nwd3Wjc3BAQm1qbgkmq5luYg8iQqPQ57Ri2O3AbGcrAsYmWqUFAaUCrTVVmLIZsGhrxPG2FlweasU5IicNbLgN787348HqNO6uTuLyZB8U5eXwt3ch0C1+dwg+AmL1BWAnQM62dir/yCgmpiYxPDaO4YlpDBGloYkJjExO4vjSOi2uE+1+PyJpkYUpqZhq9WPY66S/KoE8NY2SjOp4evjduxH98stQpiZgSleFNWsdNu31WDHX4ZjPJA3wFhF7eHgZp/qCSE9OQhfRlgZGEAI93bD7W2F2eeEMBqhjHe3oHxrEAKWXb+jgGzp7e9DG6Wx9/gVYEuNgLS1CTkYOgs1NmA16MWBpQrChDmHPv4Rf//wf8fOf/RNe+vXvsPd3zyF/zy4EitMwWJ2PwZoCBEqyUZMQjfaaMhxpdeOdrUUc7Q0wQiTR0tugox/UNDdDbTLB5HCjtbuPv9+HEIvTDlNLy1OxOSSxOx2wOBxoDU/AoE4HR6Uc7foGLHS0YcJjR49BB01+Dr19JSpSM/Dqi6/AUFONPT/7Jfa98AIC5Xk44mvCjKYMlbteR8EbRDL6AMxZiVhsacKhwU6EHQiTfqu+yYYarRG1DU2wEa0+zmD30BBCbG4nmjkofbMVJosNFrsDTp4zc8BdaRnoUlSj4ZWXMMTnMwE35tt8GKc1tiqrYJcVoyoyFHUR+6CLjUBdVjLq0pMxaazH7bEuuHPjsPe//ho//buf47/+5Ofoqy3na2oMOZrR0KBDk8UKQ7MZDQYjGptMsLqcCHTSGHwehPT09MBPL+6wuxAQR48b9ZwqrakZI0YL3PHxmDc0YpB+q9+ix4ynBRNmI6ZtzZixmzDVZMAUz4+YDWivU6BfrcKqx4Mbo/045NChJS0R+uI8tJstSHn5VSw5DRihjlqsVrTwYs02K5psZs6YlQDxMQ1Nb9LTXdDUrXyDOOlgaGlkzKsz6qBvaoKX3n3K64ctLRU9zSa0N6gxYTNh3NpEh+qgl3fiUMCFQ0EnFhw2DBv0mLJbOTAXbk7QNdCHHfLY0JKRhP6STBzrcmKpSYnGggxcapBjoKMVfQNd6O3rRltbEC0tDlitnDWLBSEt/HEjR6/nyJvtdujNZtSbmggxWScVckTbAHvhU4faY2pEt64eU7yIeQ5kg+htuCzYosdfaNZioEG8ZseR9lbcnB7FjeEgrvb78fZwBy70+nC+vQVXhxgBAmZsxoWhnRbeStVw0f00W4yo12mgbtBCp29EiDfYDpvTA29rK1rcbqLnkpSwxe2D0xtAK69igIPr5oCHnTa0qms5OOqJlujp6zCtrcWgogyO/GwsBVsxQX4/T+O5Nj6M23PDuNpuxh36sfuzg3iwNIFrQ35c6w7gNGNso0mHBhpVpaIGZVVyVKiUkGs0UBGQEC9N1sYBCTfR0dcDt9+HJruT0xpAB0NDt3C+ZBDtNIoRlw1uZTXs8nI4SvLRKiuArzAFjYkx0GdmoJJEUZWUBntmOsZUMpxqbcGMsgBnXXrcHWjF+0tjuNrjxlldHQKHriJ45BqCR28heOy2JIET78B//C6CPIaYiZi1tQdBcvGexQ20z67BNroMx+wh+JZOwLd6Gu71sxj2+dFPL+9WVMJUlAt/VSn6qos5zZnw1lahhSGmPCkZhaERUEXHwFOci+GqIgyUpGFUloFzPgNudLtwuT+A3qlN2OaPwzR9FLqxTeiG19AwuIr6wSWoeudQ0zGJEOvmTVgP3kLz+jWY1q6iafVtNK1cQtPyeRgWz0qiXziDsYAfHbTOtnoVbKUFcBdnorM0Cw1ZSXBxYI6aStjoPnSZydBlJGJAr8S6z4olkwp9JRk4qK/EW65G3OYU5xocKG/2I6/BhsxaPVLkaiQyzUuTyVDbqIOMsxJS2TWH8rZplAUmURGcQLl/HKWuQZQ4+1DQ0oWs5g6UtXBKSW98dAUiLro5lYHKYvQq8pD2+g7s/N2LSP71c6hjltRJWnSIFOgk2caZgSAmTQrU7H0FA4WJWLc3wkpX1MOYPDG7iJ7BIXiDfjTT8JTaOjpZFQxWPQcnQ0gGc8Pq+gakFhchJisDZZwqRV0JKmsyUasuptNrRY7MC0+jAY5aBTxExl5RBhcHNqqtwkhjLTqovG1R2Qi6XXDqatHfWE2rleHn//E/Iu/1F+gqErHZrEBzfQ3sdM4zszMYn5yGh/rsYiTR0whUWiVqyXBlSnK+mgyEqImC2diIWlUl0gozIKstQ4UiB0VlMSit5DStA0WVPrTTfTTJq+CslMFVXQ4XLbFbLceEUYM+Xm1/dS0msktxvK4Zx5UmbKj0eIuOdLWpClvWahyhAahrlbDS0Qb99J30VTVEX8kI4vXQwQqnTv+pUFejUknETPRZzZRGzq26oZZvrkJ8ehwi4veh5wSgn3uEtFIPOklxlCUVMFcUw1krh7euhslGOYZoYQOaKrRWlMBTRkutKMKqsUHiZeeCJpz0arHWXINptwn9fR1wUiWMdMT6xkbkFeShxd6M5cVJMuVVdJO0WltckkcIcbpJM1we2OwtaCFRa1u9CuvWE9g2HnNQn0M78TnyG1ZgKS1DHfWnobScLoP8i86wq0mHCVM9po1KzOirMdFQKR3n9VU422rFhU4bVuwahq0aBJmc+Em7zWY16rUKaLTVKC5Nh7GpHsurCzh46Ajcbb3ILZRB09iEEB1DwNzJD9Bz7hHqxr+Gef0Rohqu0hofQzH4KWoHf49i700YyCaUzBcrMrNgrFHC2aBBB731AFO1TQ95PhE5Q55/jgO62OXAxY5mHAmasd6igbNZB6WqDMXyRMhr01HfUAJjYxUMOhlsjLOTk+NYWVmClYwmv6wApZyJEM+Jb9B15jEH9SUKgw+gGP0MexSnoBj5BPLeD1HRcR+F7pvIiMpBdXIyyijFKRnQV9cw41EjqNNilsF8y2uhQ7XhUq8Ht0ZbGXpcONzjgklDQ1JSd8tTmMxEoKQoEnWqHDTqa2Ai4haLCUuLs1hdWYSD1mzh1La4rQjJdtxE3diXqB78GDX9f0RJ6wO8WX4MZR0PUNJ2HwXuW8i0nEOiag3VCQkojYlHWUIyspj0lmbnQS8rRYAGM0O/NWtUUWpxjlx/s82JVk8/Kg3NKCoKRX7+PuRmH0BBwX7UVMWivCINxbJs2EiBFpeZ/MyMoaFZg3qDGhomziH7Vac5mHeJzHsoCb6LGO0J7K3eQp77Ngp97yDXcR1JjScRW3cEMXsSUBQdh2pm0jJytbTIBCRHxKE0MRZmenqPvBR+eQFZBiOBqh7OE0+gmfwGHZyRlvmPkJkTj3J5PtSNSmgtZqhJIKx9zJCml+GkeJhfelZOwrfGhLes62PEGy8jvuEQYjQHke+6hNSm80gynENK0wXENZxAHAcVVXMQ+2VzyD8QjsrkNCgyslEen4zMfeEoDAtHJhPYSnJ/Y1kpxul+hi4/gmWDAxv5DMqRz6GmqviOA4Hj78O1dY3GdRnW1YswL51nZDkN4/wp6GeOo2HyCBrGDiEkqfkKUm3XUeR5G2HVS0g2nEBS0xnsr1xGXP0xxKg5qNothMpXECGbQXJ5J9L37YcsIQ1lMUmURGhTkmDPSaOX10ok8s0X9qDr9Fc0pMfICfyBIe8Rqoc/QXj9TXRfeIL+85+j1DeCfEcvcixdyGluQ47ei3ytHQV1JhQo6xGS47mNVOs1hqV3idJR7JUtosBxCUnG04htOEkUjxKtTQ5sCWGl0wgvGUNkRC5yYhJQGJWAAk5lE5lFF/3bAJEabqDFzn2MVk6fevpT5LoeoMh3A1WDn2Gv8iLqxz9C+zlavHMSqfJaqOuVKKMlFuZlQV6awQw9EsUF8QgpansPud53UNn1gG7hbeypmEdy4wlk269ge8kcomsPIoLoRSvWEFkxi0jZBOJKRphMpCM/PB6FTFgEw+2qrUEXQ84be7PQfvox/CceQ7f4R1R0vY985y0op55wSv+Aqp6P4D/5CK0nvoS80UbuX0krLUSjRonqyjykp4aipDABISUdHyDL/Q6q+x6isuMOYusPYVvRDMr8VzmF60jRHaeObXGAG0hUbyJTu4XMhlWkK5cQHlMC2YF4NKVnM+Gtxv/7f/srODeBbNdNWFa/gIvKXxh4QCN6FzWTX8F26BGSzTfQff4JOohaJ6e1dekaFNVVaGK2LyvOR0F2Isz1ZBc5RCvTeQfKwfdR3XsfOc4LeDFnAjF1NATndfwquh2J1LV46lqCahPpmg0k184hoXoa2fXLqNcEoc/IxS/+0z/APPEB/Ee+kvyfZvIzaQDy/j+g2E/XM/AF6if+iBj9JXiOPOLUfgL70ceYvM7BzZ5DIxMZRVkJdIzDQ82k1vmBh8h03UWu/Rzqht8j1HcRWr2OXyUPoiJwjRZ6FjFVawgrW0B0xQJS6M8qHGeh8F6hXEBd5y1s350HXc8tONe+Ru3Qe7S2R1LE8J94BMeRJyhi5KjqfQ/VA7+nzt1Bvvc+irs+gHb+C/RepDFc/Abjpz9FRXEJtKoajDH+hhQEHyLNcp1TKFzFBaj4xXmOC3gtbxy/SxmGous2EnVHEVm1hB25I9iRPYyoynlUUB+V3XdQ103D4XQm/2w7fEefoKL3D/Ae+xrq0U+hHf89Z+I9FHqv01k/4BTfZYT5BDtqLmC/5jwSLbekuOw89hjt5x+h9zIgl8nhatQgpGrwD4jSnEW89jgSjW+hfuwjVHXepv86jN8RtQNEq3bggWSxYWWL+N/+6mWEliwgp/EINF3XUZtXgcRf7kHKrw5AESDrnfkjTEufQTX8EQnAx0gxnaKFn4J67I9IbL6GhqkvsV91DvKBP6Jy4GMox6iLhx7DcfgRtAvfYPbWE8hImUJUY5/TXdxCAgcVRb1q4FWqBh/SQq/glewpvJ4/i1LPZSJ5H69kjeD/+Kuf0jIX8YvdSoTvjMS2v30Z0T/ficzfhnOq3uP7PoRh+hMoaExCns8bw+6yZYmt5PseQDP+R8TrryGHjw0Ln6Gw9SGMS1+icfkrlPV+jjYahfM0EBKtO4Xqsa8Q1/gWdvEL6sc/gGrkPdT0vItd5Qt4JX8ROdbTKKAO1nTcRlTVCv7Xf/8G/v4//RZ/++/+Dr/5i19h79+8jPa+RdSPfCQNTD/7MaeSSh+4gZeyxrC9eBEy6phw2Mq+P6C0/R52VB2XjKGKxiHv/xANs49QM/wZWg7TGM5xYP+9dSQh0nLNt/L98x9+8hljnwp7D0QjJTUL2dnFSMssxrZt+5GUmIGc7EKo1fV/tlQj5IcrIkIefLtcI+Rfv4703erJJzh5/hJ/PA/hUYmSvPL6LqSm5kr/aCcnZyArqwBZmfkoLZGjtoZMQa1j+t8trYD8TxvU92WYeWdaeg6S+ONREQnS+pBYGdmzOxyvvPymtHTz0ouvE6l0aR1JvB4Xm4w0IpmbV4zrd+//+KC+XbYRIq0f/XCd6MflEziCbQhn6BHLfG+8sQfJSVnYtXM/tm/bg2jGyn179iM6IlpaMRFrSbEM6mK9KCY6URqseG98bJK04iFWW54N4tma0TMJ+W/WjJ7J99aOxLqR+HAC0UlNy8bLr7yJ0LBovPbqNkSERiJsbygiD0QgMToWybHxiNgXhTff2Il9e8M44J14g7mmWJ4R60Z7OfDc3CJpvfLZctAP5c/WjX4oz9aMHrz/MU6dvYTsnELEk6W+wcHE7g9HRmwC8uPioSkpQbNcDrO8Aur8XKRFRGDfG29i77btiOJgQ/eEEqldHFCYNKXhvKArN9/93prRn0SgGCLWg96+c19aM5LWi27ek+Ttu+/iKuf/2jsPcI3vSUrNRHx8KnZu2wtzgxETXT2Y6uiS/gbobmrECDl6p1aFNsa2QK0MbbUVsDJ1K01JwYGdexEbHiWtB4g1o/TkFIzPr+DCrfs4f+M+ztz48zUjab1o+dRlLBw7991akSR8vnT8vCTLb11EWloWdmzbRW5UBJ/ZjKm2Tiz29mIuEMCcz4Ulrx0bTDiOdLlxtN2DrU4P5pg8eBh47dUyKHKyUFeUh5TEJGSkpWNm4ygWjl+W1ormjl3803rR8YtP14pG149jZO3pOtHwymFprah/6SB65g6id+EQ+im5nLrkpHTkZefAbTRisq0dU60BjNqaMUaUpluMWGfGfChol9aJjnW68Fa3BwPMnM3M4DuY4pckJ8AglyE6PAL95PC9CwcxsMjf4vdL60R8Lq0T+Yen0Dk5i/65ZWmNqG96EUPzqxhdXsfEyjoz4HX09w5IvkasE+WkZcJaV4cxtxMjThvGHFYi5cCy2/J0jShok9aITra14FyXF+f7PbjY58aV0XZsMSvSUOcSY2PRMzjO3xRrQgvomV5Cx/gcH89L60Qh7t4huHr6ERwaRffYBPompjAyt4AZDmhpcwsH1zeY61UgnVYnK69C9L4wDkqJwRYrJjltc61erHUGcIRTdrbPh3P9AbzVbn+6DNPtlAYl1oiujbfj5nQvbi+NoU5WhsnpOXSPz0hrU2JdyNXdJ4l4Lq0POdo6pLUaX0+ftAQT6O1D19AIesfG0T08isLcAuTk5NGCtqOeXzhos2J1cAAbw8NY7mrDvM+Ldb+TCDlwvs+PS8OtONfjxvkeojTow7XRDtyd7sPNqUHcmB1Cm82E1k6xJtVO6ZCWXczeACUorQ+FtA30o40j7CBaHRyIv7cfPirw0NQUpsVS3+w8kuLi6GP2QMaUf8TnxGSrD312Czz6BvQa9WhTKdFJq5u1aLHlasKlgYD0T+ApInaRj2+MteOduUG8szmD88PtaDU1wGQywdPeifb+QbTyN53fLlyJtaGQ4fEJDBGRER5HJ2cwNjONwfFxmuw85jytGO0eRF5mDmIjYjARDGDM78GQ247anGyUZaSgKjEepZHhiH75JcS+/jpaq4uw1FyLgw4tNlo0FC1OUMduTPXh3dVpXJ7sobKXIcDvEkstYlDtBMbV2gqzx4cWXwAhPX296OPJfk5HVz+njc+FzDc2wvDSq7BlZaIgKRFZSUlY6Ahi0uuEtbIcirQkvPmb3+Ef/v4X+MXP/gnP/fRnSHz1ZeiSotFdkYPRuhIMKvKhT4+HidY311yPy+MD+PDMUaZwEWjv6JTWgOrNFmlNqMFshSPQhu7+IYSYHS1ostlgsvNotcPKo81hx3B5MQJZhRhkBmIuzMNcTwdmOW1TRMlOp2isrICMWXXk7gMI3XsACfTye3/za2Tt2o4FsxoHXVrYU6NQ/ObLKNm7A5r4cHTWlmM+6ERmbCSsNjsMVieUjc1QaI1Q65vR0TeI4ckJhFhdLhjMNhgpzXyjw+WUxG9pwkC1Cu7UZEzSWU4EvJj22CkODJsapbUgbWoCFAd2oSE6DJqUWFTRD1lyM/BWmwt3R9sg278bz//8l3jhhdex/7f/FSMaOXq0Ndjx8suwOV0wWqzQGZuktSATgXFzSv0drQjp6KDluTySeP0+GO1WaMwGaJtMHIwFgd070dGoQ7/djHF66DFrE8ZMeszYzJi26DHRpMMYU6UhkxHdqiq+ZqRb6MI7E73okBfAmpWGKuqkV61G2hsv4eRoN+IiIqULt/C3xJ+6JptFWu4x8bHebESIGIipxQaryyGtBdUatNAY9DA2NWGoQY8pTmlA8TS+DVuN0iLUnMNGF+DHwYALWwGHJGPNegybmzDJHzjV3Ya786M412phCqWENvQNLDXV4niXHecm+3GSaB/q8KO3v5v63I3OjnZ4vT7YiJbFakGIWLpr5AMDByZ0S2Nqerr+Y2pGn8uNHqUGxrxcdJn16DXoiIhBWpRa87qw4bXhoNuMVbsRo8zf+g2NWKNJn+4M4uGhFVztdePtwVacabPz2IYrPU5cmezCSkEuDcaB9jY/AgEfrC38fSKu0tWjvkGLELvbBzudn5uB1ep0Sus+VqcHDjqyFn8rvGU1sBUVY4Do9ImlugYV+hvUGCei0411mFDL0V7CHxF/cdKcZzx+xj8fB7WGyx1W3KQDfZdu4OHCKB7SgZ7xN+NgWRkaiXyjsREqjRpllVUor6lGpboO1bT6ELvHA08gSFOkJyeMZruLluhAsKObWUoPuukqHJymEZ8HPYYGOBRy2MoKEZSXwFeQAXt2IkyZ6dCRouTv2gc1Y2MPXzvSrMa7nMKFuiJcC7bg/flh3JvuxxUiPMigGzx8Ha1HbyJw9BYCRygn7sJ//I607hPS7G+Hs3cYPTOL6F7chGNsBbaxZfiXT8C3cgre1dPomFjgoNxo1ajgreGgygvhL8lDY1w4HBXFcNUooM7NRWF4NAqZPOhSElEfvg9rhio0hb6GQyYFrne14Aqn8yrDkWHhFMxzx2GcOgzd6AZ0Q2uoH1yGum8etZ1TCLEdvAXzxg1pvee7tR6KcemctM4j1nvaOgcwQEtxK6o5qEoEVRWcNvKk4kxYSgvhUtXCXiWDLiMJDRnJcMnyME9d2/SYUL/vNRj3v4IjLXU4HLBQf70oM7hRYvIgU2VEukKHJJkCiZzSUlpoLfUqRNYxjWL/JGSt05AFxlHuHUapawBF9l4UWDqRZ/Sh39uBVip5UFMHn6IS/lo5Jhqq4C7IxM/+w39B1D8+h5IXt8EcE49lxsOjPjuuDHZJ3CpYWYDZ+lIsMPRM2G3wULknGU8Hx6cYc7tgpx5raSA1GqW0ztNIxxuSI6tGHvl1dHYGMoqLoKiTobI6D9WqbOgalWg/DIwF3HDU1cBRXQUnEXHXVKBLoKWrxlBTA9ozytCSXIBOUpk+WwNmW+SwF+XgH//DX8OWHIalugJsuAyoIuURbmBhaQl9g4NwMWSJVVdNoxoqUumqOjkKFdkIMXKURkM9cotzkCPLhUJVhAJZEkrKoqDztkE38RlG+WP6qiqYy8ukQXkU5fBxYKP6OvoyciuacW9OMbaqdThaa8KRWgMOMnSc8OqxaizHqkmGGbcVjfVaeOhm/PRJWq0WFfJSOB0mOJxmWmMT6jh18hoZQpr4xNTcBJ1Wg7r6WuSVZCE8MQJh6cloWfsGqqGP0e9wQJVLxS4pQxMtz19XDZdChl46xhGdCt2MaW6e91WWYIwJw2F6/osDfpxrM2LLVosVTskwnWR7GyMGHXMzaUttbQ0KigowMdqH1bUlDHNKfa3dMLc4ESLWdVroBiy8AlvXFIYuAunBD+E4+DUapr9E7eAf0GFsgCY7C4r8Ylg4hT4Ovk1fj/4mLWZMdZg21tJnVWNcU47Zxhocc+npoyzULTpacy16W0xo63DC7SYa6ko0GupQpSjhoDLQ19+JQ4e3MLW4AmVDM4rJbkN8AxuYvALYD3+GuvHHUI5+BuMyUDfxBZTDn0LR/wGKcupQn5lBupLOjEQGi5JpFD17L+PUitOEDWcTTgaerulcaG/B+fZmXBsQXp9hiXpp4EXJKjNQKk9CjTIbel0lmvQVMOjkaGsPYG1tBYMjg6isrUahvJCJw8lv4Dv6GPKBT6CbBbLE/6KjX6Cq//dQ9H2A8rZ3kKE9DAWDanlsHMqSU1FbzMSTvsnJKR9q1mHDY8VxDuoCOflV0t/LvVac5fRN2/WQq1JoOFkoLqYPy49AtTweDfXlMBhUnEYjens7cPDgOoaH+2EhTbY5GPvqhj+DvPcjVPd/zkEwNTe8jbK236Ok7R6KfXeRY7+GdNMFZMbnopwmL+OgChNTUJiWD1VxCVpI+HrqKrBorseUoYax0IijQStWmGaNXXyC7PxQlBSHIzcvFDlZ+1BaHApFdRKKytKgUJZjaLQfaxtL8LQ6SASUpDKMfTGN11DNQZUE30Gi8Sz2VW0iRnf+u3WcLPNlxGuOIb5yCuXR0RxUCuTpmSiKS2LqHs0UPRq67HS4aUkOsYBeU4oR6lnPiS+gnfgaltVv0Hr6CTLKa5BfyIHQ5dQbGXxb7NAHu+AZm4N7ZhlOhh7vyglGkDMICdecIzLvILx6Cbkt55HYdA77q9eQ1nwRifrTiFEfRYzqMCLly9gXKkNpXDzkaRmQk3XmcUD5YRHIOxCG4tAwVGdlMyOugqVlDv5TT1Dof4ji1g/RfvYbxFkeouPc13AdvA7HxhVYVy/BsnIBpsVz0hqOYfYkdFNH0TB+CCFptmuo6LiHVONxDoYDs19Bou4EkvVnpPWb6LrDCKtaRVjFHKJks4jacYADS0E5pSQqHoqEeDSlJKFXUcZUqwUjjPyB1T+i7fQ3KO74GLWj32Dg0hOENjxAec/76L/wNaPHDApdfci1dSPL0o7cJj9yG13IrbegoFaHkJK29zlVd6W/mcNq1xCvO4KU5gt4s2QWsfVHEc2BibWbcNk8wkqnEF89gdS94SiMiEdRbBKqY1Lg4vT11SsxaWnGL3/yAlo2vmHU/wrRxvvQjv8B7mPfIMH8e9SNPaIxfYyZO0Aqs20RWtR0EXl5zIxKMlGSH4/8nGiEZLvuoLTtISrabiHF+BZ2lM4jz3tB+uNUrD5EKDYQU7OOqKp5RMgmEVE2hizVFHL3R6EwOhlV0anwF+ajT29A7Gtvwr/6JeqGv4D70GMcUN5AWftdeI88RlzzfbRsfoUigtB54RE6j30MPf1Vg6YEymrqmYohJi/x6aDEKkR5+0NU9byLEt9VbC+eRZL+BPIdV/C7pC4O7BBiVQcRUb2K1IZDyGk8iAzVPPIb15AXGoua8AQG3SokvvE61K0n0XryCSyMBMbFR0jkQBKazsL/1mOENd6CavxjyHr+gL5LgJPoTd18goqKctSrNRyUErmZSVALPyWWRcrb76Gm/x7kXXcRUbeFF7OnIG+9jlT9W0itP44EzVEkqreQWMcBaTjFVVNIqplFtfME6lNykLVjD+TGMTjWHqG4/R04jwDif3pZ32eIM5yiYwZyvB8h3XEX5qUvSYe+QSXR7Dz3CMNXnkBRW0e0FKgg4gGxLJJiu4FqOskMw1HUDtynBZ7Di5lj2FY8g7LgbbyQ2I6w8nkq+RxiKpdQaDqGau8VymXUceCWsQ/wZowWpomPyCKBAu/7sG88ptO9B/3q5/hVCulQ1wcwLT3GvupTMC0/Rpb7Pejnv4Zq+ivUL3yB8RtPUKO2oULcxaTTICSy4SKKvdekBUr16Huo7X0HkaoN/DqxD5HKdZT67+K51C7sLZ3GtqxB7C0YJc86jRrqYOPIR+gZP4vEn7yJ17cXQjH4CQzzX8G29gVq+x6gcfpT/OVOL5nmVwxXD7G94ghsW4By7Bso6cOsm2Ak+QLBM0/QT8RsI0egV9cg5ICKP9DzHt4sXoRq+IG0FFLgovUVznAwoygPXKUR3EVizTJejjbjZy9kI4GPFb63Yeo6ieh/2I74X+xG2WupdMIfQD3ye1iXv4Ry6D1GiAcclBvu44+p4LfpmE+idvIbaGcfIdn6DmwHxYLTR3AyzIm1waFrT9B39EOEVA19Rid3Ey/nLqC66zY04x9C3n0HiY3H8HzGBOJogYquW5KO/Zu/fAP/9//XzxFDF5FT1YFX/uq3CCdKif+4F61t66gf+z1k7e+iefULafFI0fUQ/3mXD43zn2K/WEivP49c7wNO4ZeIMdxAw8w30Ex9CeMK0LL1BB1nH2P8+hOEaDivdaN/xIs5M5L11VM3agbvo9R3Db/LnEKo4hDyW85CHryGX8V68Ze/LSVaWfgv/+7v8Mv/82fY9rcvIe5Xr0Mz9iF18j2kNp9F85pwCx/y+27hb/b5qRIP8Y9JI0i3XECO5wEKW+9LC0iFwbtQjX4CFYmkfOAzGsQjtJ95hJAPfv9HPJMfri78j8izdZcfyvffI/0Gzz3k47dvvotSWQ2i41ORVyiTik7EfTJJyenILyjFm9t2Y8/uKIRHJCIhJRcJidkIFSscYbF47ncvSwsFYuEgOSENBaLSITOf9KhGutfr/vsf/ehYfrjK8c/J95dknsm/uvbo/xcRgxRHJ5PumNhkpGeQmjFfiY1NQ1JSFvbvi8Y+potiEWOPWKTYvh+h9MvRDBipKVlSoYtY4hHLPeIoVlyiIuOl6h1xTqxLiQUzlZK0n98rbuFv0BrQ2tGL0+cu4+GH//w61T8nz1Zofigh4sXvo/8/SySgPvoU03PLCGP+fCA0ClHRCYhPSEUUL1gUdIm6KbFAIlZuxDqYWG7avm0vwUjEnp1hkvaI8wKw117dLq2R7d51QAIrPCwGBfml0vftFCVO5C3xccnSSpCoItp/IBJ5DP1lZZWwe4LoH5mQxvVDYIT8GDA/FGk569kq47OVxv9ZIn4gr7BUWjZNSsqUtOV3z72C117byYsLlUB4841dEggClH3fghZ+gBq2Yz9279wnLZHFR8VJx/3Uvv37wqXSK1EgJNbwEuJTsO3NPQRYgC6A3iNNgNBA8d2REXGSBsaTLjfqmjAyNoV3H/75+t73wfiXRKykhfzwQ8/k/geiROup/HPnv78++H25dvMdxHLGxeyKmRaLka+/uoNgvYydO3mx23ZJdWZRoZGIi4xFTmISipPou5ISkMckpa60FOqiQlTl5EKek43ClBTEE7C48AjsemMHZRvC9+xFUnQMH29HxL4DCN9/AHt375PWHPfuC0NMdJJUeCfADKNWixo2sVK7unkMt+998N8sKT6TZyVjz+Qu/d8dyu33GQrvPvgAz0RaE/z28Z3770uLmc/kzn0h73/3+rP3/1DEDyiU9QijhiQkpknFnUJ7XnzuNZTkFKKZviU3IQXNVdVwarRQ5ORBVZAHI7mfu16Ndm0dLOVMlKor0FxWCDszOnEfrfjnycTnRVFhyI0KR3FiIjKZbCWERiBizx7senMbIsMIUkQM9tAsf/ubF6RFE3F85eXXqJmh1PAUGJutOHTsJG7wmm7cex/Xebz+7vu49q28/c57uPo9ufYOz1PE+ZATb9/CiSsUHt96+zaOX76Joxdv4Nj5azh24bokxy9cw4mLT+Xkpes4efE63qKcvHQTpy7fwml+Xnz2LR7PXLsLmbwW6el5SE7KQEZ6jrS8XcZIZyOzH23twExPP+b6KF1dmAq0YdovahNcmHI7MOexY8HdgiVPCxY9ZqwGxPNmzDuMWPVaseazYbpFjxmnmZlCPVqqymAoLUADKWN1VhbkWZnIJ5AVeUVIpAlnMaCEHwgngHuYHmdDXlGJzVOXsHXxJg5dvMXjLRy8cBOb529IsiHk3HWKeHwT69K569IxZOLgaUwdOks5RzmNya1TkkwcPPnd42meF69NfXtelOGNrZ/AyNpbFHE8wec8t8HHTH8zqU1RkXGSX8nNyUdeZjZU1bVw6PXodbikpdbZDoLW0Y6ZoB9TotzF7cSMh2A5LdJNqEuuZmz4LNgM2HCozYEjbU4c6xDlen4c7XDjRLcPh3lu0W5AR10FAkoZdCUFqE5PhSorHW311Wjn72XExqI4MxOJMZEI27cXOZk5GFvawsgGx84xS2PfOCnJKJ8LkV6jDPMah/h8aPUEBikh3TOr6JhcQifz/N65NQwuHZRkmDK0uCmJON8zuyJJ99wqeub5nNI9+/R8Lz87TBnk94jok5KcId1AIcAqKSpnjpeL6rxCODl4UXEw4vVhhMCMelwYcVgxTnBmXNQYpxVzLisWHM1YdjZj3WvGps+KrUCLJNKaNYE62eXA6S4XzvV4carTiaMBC474zTje2oLjAsCWRk5AM3oNaozajOiy6KGprGCwiEE2tatjeIrjXkfX9DI6p5bQPcPr+laenRPSM7vKa1+VzneIEsTWoSl4e0fh6x9DYHgcHePT6JqcQ//0HAZm5iUZoozOLWF8fhkTSyuYXd/EwuYWVrYO4yBla/MgNlZXYTW3ICMtU1q0F5GqkOSygJoVS+dclJ4Fu0aDvhYrBlqe1lQO2JqldXNRRLXc7sdKuw/rrW5qkgcn2j041e3BaQEIjyfa7VKhnpDTBEjUkpzvcX5XeylEPL487MeV0TZcn+rGmYEArkz04dzkIKaCHhRQwxTySkzOLGB8aR0Ds4voGp9Bx+gkOiem0cFo2UqKIZbaA5S2kXF08bz0npFJhAQGh+AfGIS7pxeujk5pCdzZ3glvdy/EknjH4Ajah4fRNTKKgckpDExN09TmMb68jJmVNUwvrmBsdgG9vQOQyyqRmJiM/NwCJPO4h1FvDyNhCp2u+PutzWjAAMEZdjkw0x7EUl83lnq7sdLdJtV8rrT5peXzg0EXjnb6JJDO9vhwaTAoLaWf7fM+FYL1dK3/aXXjhV43Lva6cGXQj5vjHbg92YVr4z24Od2P65O9uLs0havLU/Cb9VBXV6Gvf0iqTQ1wzO7OHl53t3TNQuyt7TAHWqF3edHkDcBKH9vS3gVLsB0hwf5BCRTp/gC+2UVf4u/u4Rf1S+Lu7H56DwFf83X1SCvVPaNjEnDiJoeesQn0UCPlCqYuYVFk3enY/uZ27N+1D7GkBbX5heix2TBkt2GUIK0M9OPQ1ARWhwcxL2qcOzuw1NmKxfYAllr9koNf9dnpi0zYdJtpXla81e7ExeEALo+0SfWp58UNEgRJmKJ4LJb8r452SKvrt2eHcG9pDHcXx3FnYQw3Z4ZxbWYAb8+OoN9tQ01pMfRGk7SgbQ8+Xf4X1+bt6oabytISCMLk9qDJ5YHVH5SuXQAoJKSXWiOkj9LZNyhJN/OrvrFJatEMujkDXSNj6BwepfAHJyZojouYWV3G8qFDWFjdwAQ1y+FwIi8rh5QhlGGcRDA8Eu5GPZ25H2MBDwbddkxTe3pofsqCbBTEkF/R+SrSM+mU05C1bx8Stm9D4rYdyD5wAEWR4WgpykW3sgJzTUos27Q47GumCdrpp1z0TzbJT4lbXISWXez34/KAH1fHOnCLoN1bmcLDzTncX5/GaQJ8iZrma1TTFOkORKFnd59UutpGRenh9fWK6xwakZ4LpbERKCEtviCcBNRN0EJ6BgYwNDKM0fExDNPUxFHI2OSkJEPjPDc5gWGeG5kYx8DYKBaHeuHftg26l95EW7EMPeRVHeRIBSSWRbnFSEtIhLaiAtM0tSm/l+LGGB16oF4FfVE+bPJyOOtUUOflQsb3FkVFoDAiDNn79iBrzw6k7ngDadveRAYfF/KcNTcV3dX5GK4rxWR9Oeb0ckyoSzClLcdMYyXmDLVYNGtwyGnAqS43rtD0rs8M4vb6DO4dXcedjXmc6AlAU5SHbJLe1vY2dPT1wcOo7PC1wiW0zB+AXRQhCxEaJW464dFN8xN3yrR1diHEJVaa/T5JXBRPawCeYAAuit3ng937p9edXg/MDPGjchna9u6CIz4B3oIcNMfGwFpcCENJIQo4GLVMhsW+Hsy1+ei8PTS/FnToNOgx6lCVnIhdv/oVdr78Mna99DrSYlPwwvMv4S//4q95fBkFufl4+Rf/Fa/+/BfY/U+/Qvjzv0PZgZ1w5sZjoLYAs4YqzBuqMVKdi86SNJjTo1G+7w0kvfwCwn/3W2TtfBONaUno11Rjjfzs8vQQ7h5bw1sDHUiPCmVatA9uj7iuAJrsbqiNFih0RlRpOTaKQqdHXVMzzdCNIPng4LhQmCnJ2r69B8UCg0WI+dujRSoFFreBmGxOqUbZ6XbD5XHD5HGit06J1pQMtJbL0dNQDxdTE/lvf412hRztVj2B6sQ8fdBCkFrlc2KC9GDQbESfQYeBZoO04tlUXohGznQ9SaSG3EiXm4Wm/FzYyoqhFjfivPkGiiMPoJj8qCo6En0aOTa9zbgq/NOAB22lacjf9gr2/ZLA/uwXeO4ffobdv/g59DlpCJZlY0hFjVeUoE9diQ51DUYdFoTt3M5cNVeqTmq2Pa2/NjCCNxjN0OpNkuj4WFy7KEsN0PF39Peje3AQQRLokHY69GAwCJeoXyUwZosdLS0uuPlmNx2d2+uGzeWEjYCJ+jCLxQaz1YIueRUmOANtxXnwRR/AarMRvc3NGOX7R8jAR8mwp+lQZ0kFpjw2qVJ4yNCAEWpXX30deiji+ZChHgONGnRrVGitVUhir6hCc1EB7CSZ7tIiTk41lvn5011+3BkfwDuT3RhRFqMxKQKZO3Zi9wsv4tXnX8SLv3kOu5mkF2XmYttPfgp7WQ4myLVW/PSXrT7mo7uhrtOg2UylaDLCIOqzGaG1+kbUGyhGPXQmI5p4faI8WiiRKJU2WJpgtJpE7XYXurs70Uqza6GTFuImaQy20rHRDFtodlqGXCUvTMkv0+iNVN0m9Lc4MUyVbSurgD81HX0KpVSo2ccvFtJNEAQhnCVwkzYTJixGjFOrpvij8+RZ87YmRrxmrJCIrhDYNV8L1gMOzNNkJ0VvCw5+QFePMWrkFCPpMt3FKY7zynAP7tAfXWy3Yc3agNaKYtSE7oI7OxV+ebFU5NIh7h3i57RJkVho1uDCeC+DjQaV5FnXNjfRzusLMOoFeH1BZhCtdD0BXq834IeX55xUDqvj6Z1elhYbmq2i+J1gCdOyUmuMwgRFkbmlGQZGLHF/kZEI1xPpGlEKKYAy6GEQ5ZF8j5mzM+8JYJSz06fXYVCjhqO8DD1NenRRe4SP6jNqMUZwRsQ9RgRgwe/BKh3+Bo8HBZ8KOMnQW3DI78BhPj7otWGBGjRlasRIoxaTBHXCTHbPGd7k5871tpMajOMhI92dkcDTIsHeAImqg9GyUSohn9ZWo6c4FUe9Blwfa8X5bifeHu/GQTr/qcxUbB14A0f5231dbegb6EH/QLckoqa9vb0Vfv6Okzmq6GxhMjejmdZi5tFKwOjgW4miR7LfZqJppj2bnU5YKOKeJ8l/ma1oND89Cj8mbFpnssBBk+1Tk2hqGtCp0sDD/K+H6t3LH+qlFvU26dCqprY1Usv4fEJoFmWWJjtHQJbMjVg267Bo0WLZVM9IV4WeqmL0NWgwwkkatbVgua1Tuk1p0ePBW12tuD09iY8Ob+H6RA/e7rLj1pAfb/d4cIeU4Z3pYdzh+TuCmI534hLJ6zvTPbg6xOcDQRyskOMU3Ye4gaLF2wIHtbiF12xqtkCjbUQNI3SNWgVFXS2q62pQpVJIouDjOm0dSSnJlpth00nVdDFvC7S3w99GXiGiI1VftFQQ5e8OqqcQ8d5AewfDaRfaGC1EXXNvzwCqE5LgYjoTJOEb9bqkGv3eZj2C4i6kOgV8tZVoV1ajTUHHSzPpq5NjUFmOvspi9Mjy4MxJgS0rmZEsBVMWK8Y4GZ2qGnhkJeigeU/QDaxRS08xJXpvaQYPDy4RuEFs6Ctwxt2Ia50OvEti+oCk9P3lCby3Mo1354ZwjdzrrKsJl6mxK1VymlwXjG0DMHX0w9I9AnPvOCy902jumUVT7zyaBhdgHmXqNrEJy9QhtMwehWP+OFyLbyGkhTMmNEiIkyFVtBLp7u9FFyXY1UEy5oeRJqmhxqhpgiZqnofvCXR3I0jV9fW0k9mT4bZ1EcggBkk1xugHhhgBO6ghHgIkyvStslI0FWbDQ7/iKmXUy2Z4ry6FIysRFoqoWHaXF8NcXIRaAp/40muIfeFlRP3uReTuPgBFeAQa4mPhyk6TbpBrL87AFjWyvygR3Xmx2NJX4ixBu0FWf4+g3aOm3eTxcq8PNzrd2Gwj2T4q7jm7heDRm/AfvgHf4etwHboO58GrcFGcm29La/b29Yuwr12CdeU8LMvfytI5hDiWTkGIa/kM3OuXENi6ivZjt9Dx1m20ii8+Jm5yuw3/sdvwHbkN7/E78B0XN7vdhefYt8LHruPvMiFlghrwYoBAteq08Clr4RdgVcthLcmHXyVHQ0o0RusqYEwKh7MwE3Z5EYEkgHyPW1ULl7IGOqYk1VkZKCZ/S96xHUlvvInKsFCYczLRQ7MeMqqwZKvHIZsKo5V5cCQfgCV6N2ZqcnHcVofTLh1OB8w4FbRR+/pxdmIG9d2TUHdOQdk5CWXbBKoDo6jwiq4CPSi0dyK/pROFNh4tHcg1tSKnKYBcgxfZeicyGlqQUW9DSMPUcWinTqB+8hg044e/lSOoHz/0VMa2oBnZhHp4A3VD61APrkpSN7ACVd8ilL2LqO1dgIpq3O5vxxCdYyd9UlCrQYB8TIAVpM27K8uk+vdART5mdJXoVxRDFrYXv/qL/4K0XXugZRrSUlSKAHPMjtoaDDFgTDXUYaaJvoyaNNWoxLReJbWeOtjags0Ao6fPinmrFj21Jaje8QKG5dmYqszCukWJOQL5dm8XNnq6oWYEF72LnB3U/u5BONr7yBcD0Le0QEvfqGbkrdLUoYy0pZTuokwpQ7VWwQjYCJNFD2OzDvWNNQhJ1bmRpHYgU+9CnNKCmFoz4pWUGgPiavRIUBqRVqtHarUW6QotUitVUrFrWmUdsmrqUVWvg8Y9i2rzhNSEwq83wEfzCxAsDzXLUyOHQ15Gn1VNTauEl6Y3wog1Ui/DoIo+i4TRlVWEil0RqErLQXZMNCqYAslDmQK98Cpkv3kR9a/vgj0iBu4YmmtiOnwZKegpLMAQtcxTno/U3/yMWcRurOrKMVmdgxVLHWYDNtRpFHTgDDbDfZian8Xy+gYWVjYxNbeA/uEhdNGNtDICenwuBjkbGhjtlRy3kFpSEHWjCip9DSqZYpXW5SBESSfa3NQIm8mAJoOW0aAK6YUZSC5MRlFVHlS8qAZDBYlbKWrV2ahWJ0NZlwplfRaJnRo9m/dhmv4KhRUuTAYC8JHgWQiMRU7TozirKuCoLJdYu49JsVdRijalnOlIJZ12Hcb1daQfWpJVPYZIGIdzqjCTJcdClgwTxZWY0jVhiT5xvp3mbdJgljTDryiHOSEZQxUl9F8yjNfmYMskx0x1BtZttTjoNkBeXgo1J0vcTdze2oqh/kEMM2VpY/CyM2sRdxhrRYeZeiWlFpqGWijoJuS1MpRVlaKssgTFFUW8rhzkV6SjQJ6GkMbGBggxkCs1krgpVZWQVZYinzNWIC/kB4uQV5aB1NwEJGREIjEnEmkFB5BfU43eE9+gaeUJ6kc/5zkbhlwOdDWboWMa1FBeAYusAi0VZZK4a2Q0yyq4ayvowyoImAzDNKtRmpgo4e6jFnTWyqVo2U7W3p6fh6nSMqwqavFWvRFvNZhxtL4Zh41WnOzwk3M5cZIO/ahdjRMOFdbMVVi3KrDm1KODPNFFQukhLbCTP5pN5ErfipGar1IqUVRagtKyEpgZsfu7AxgZ6sTo2AB6mN60dvfC097FzMVDmmRCIxXJZGtGiJ12a7czxWE0tJKEmsmjLMyXzHYTLFYjdE0NqKJ/SWLeVtnsgmXsMrreApo3HqFp6QkaZ75Cdf+HyFONos/ajEA9tTM9A7WFZdJdik0EyiIvh4d+K6hVoZ0T4lPXoo0z2kc1HxV//eqU6K+rxFC9Av00zU5FEYL0bfaiLOabMrTSjEcbqrHa0ogz3S5c6nbgUocNZ9sInqsBs03UxOYaLNi0mOjxY2S0Gz09QbS1euFhBmEgOdYzozBSm9RMs+SkEFn5WcgtyCLHMhCofqyvL+Hg1jpWN8WtmevoGpmCI9BNq7IxJbJKC7UhNtEXhKTUJf7wsjG96ZjD0OYddJ0DteYxTKuPYNkEils/RmXPJ3AceoTGhW8gWnVoJr6AeuxTKIf+AJnjIlpq6mAsKIAmKwtqSk1WDhR5pdDJqmCl8/SQ8LUZG9HWZECryAstgqTqsOHUYcmiIUnV0IzqseVoxKpFjU0+P+zQSXLc24DTQRPOE6QrbWZc6LbT3BqwaFVhwViFAYMKbpqcjuRWb1QwIZZB21hOopkPlboU9Q1yml0lGrQyaDSFqK7KRFVVFjVLx3SvA/MLMzh0aIuAbWFieprg+CEjyc7IyUVeUTEtrAoh/RceofvcE7SefSzdnufYegzd9DdSCbxq/Cs0zn0DUTy+u/o0NFOPoJ76EjVDn0i3lwqQKnveh7xdNC64jYRcJxqY1asz0qFKS0N1UjJkqWkoT8+EskyOxsoq2NRquJjK+MUtgQSsg/5ynBFnxW2lCZlwzN+CM0xfzna04BLTmbd73bjW78X1oQCu9NhwtdeGy4M+HKaGLXuYCVg1/L5qao4K9Ro5rSAPZbJEFBZHoaQkBqXlsahWpEFbX0wTrKIpqihqioZWJLRNy3zQibHxESwuzmNpic5/sBc2uxUNtIJ6vRoNBFRnMyDEvPYI1s1HMCx9gbKO91HRTQ3q+wil7R+gbvRrAvOF1MRgb80Znv8UFT0fQEYp7Xgg9VYpb38Xxf5bKHBcQUbzRaTk21GUwdCbko6KpASUx1GSU1CalILc+FQoiiuglsmhr6pEk0IOHwNMm6YGfTTFMdIDcXvsIZdR+iPvkMuA436z1JPlUq8XFwe8ONFDgtnnxVLQjZaGMuSVRyG/JBqlsngUyyORXxyJ4vzopy1R8sJQUhyGitIIKGtSUKfKhaqujH5ZRnNUoEGnloCanhnHwYOrOCTMcHUBA8wV7UzwbfRTVkczLOSNNrcdIbuqTiDfew/VA3+AcuQLyHv+gJKOe6jq+T1BeBfp5ssIV53GruqTKBT3MPnuSi1Wiin5rpvIc95ApvUKUvSnkdRwEikNJ3AggkGCbLsiIgGl0XGQEajqtEyUp6ShKDEVaZGJSE/MQn5KForp3xSZ6TAVkVwWZTMhl2OAfqu3phhjNJspg4KmpsGKox5LHhOmCGQPc0//acB9+DE8J3hcugfXxgdw9B1EGtOm7KwDyMrYTdmDvNw9BOwA5KWhKCuNRG5eFJIzw5CcFYOCkkyotFVwUZs7BtrROdQNV6cXWht9m6UBDS1N0NK0G+ii9KK3ZI73PvbUnJUalBR6byHHdhEFzqsoCdwhMLeQ676O2IbjyLBdwQHVYWS2XEWu4wZyKFm2tyVJb7og3aUr9aJRHkKkYh3RmS5kh4ZLDXNk8UmSplURMNEGRtx0nR0Zh7QD0YjdFYqonWGI2XkAifsikBEWgfTQMGSQZ5XGxfBzCWjMz4aWvEonl2HsCqROGS1rQEXvh9T+r1DHSTavfYHx649R2vcx3ciXsIyswDayDNfUOjwLR+FbPonAyin4mML41i7Cv3ERwYNXpBZsviPXpPRHSoGO3IT38E14Dt2Ae+sanBtMgyj2tSsIKe982vumiH6ptPUOMsxvIaZuHXsqZhGt3kC27SzPnUdCo+jqchg7ypaQbDyHeN2p71rQiFuYpfuqaw4itHINYbIFhJfPILF8COE7aB4RoSgmYHLRwZaAyaldAsASal1hDDUvIQ6KREp0JFTRUbBkJKObnGfBbsasw4JRRuRhswlaz1H0XXiM9lOMwvOfSWMWzV5yfe9Bw6gsmmhUDXyO/Zq7yGv9CPZDov/JIwROvM8s5RS0k8xWmJ1oxg5BPXKQWck6s5I1qAZXUNu/hJreJSh6FqDomkN1+zQqWydRGRxHpX8MFZ4hhJR1/B553neRaLqCcppfSeA2cu1nCNgGdlfMI7x2jWZ2HqnN55GkO05gDlGOIlZz9ClI34IVpTyIsMpVHKhYRKhsEQfKpxFZNo7YiknEpWiQvGsvckKjUSx6+MQmU+MSUBQRS8ASUUPgDKmpsGWmoU1WiFG1HFMmHSbJlyYZAFoZ7hPzrGgjZemQOtOQ3y19hTTnQ2R6P4RhHlD030PvuW9QO/Y5wnQPsE95DUnNd2Be/kIKXn0Xn8C+dB1pGmYsKhsSasxIVhiQrTIgp86ATGYomRUq5MpqUFBeTUJaSf9XjFwm9rnU6oKSXHGT8m1kOm5RbqLA9w5k7e+gLHhLapUSo9mihs1hX+US8p3nkGKillkvIpRmFqs9hlgVgas9iKjaTURVryBcviS17RH3owvNCi+bQkTJCGUIKTVziIglv6GJ5YQmIZ/+LJ/A5UUmoDI6BZb0dHSVFDIFUqJHVHmTDA5olXjlZ7+FvuMCk3rRWez3CJ56jAAf1898hjDtHQaaD6TbevPoP11HnkA5+QQpdvrb9odoXvkKysHfQ973AX0bNfLk1xg4/RUyS5SoJJVpJscykWrotBUMAAWQl+WjrlpGKUJNRS7KCpKRkxGBvOwoFOXHiRZUHyHP/4CqfB8lpADVfQ8g77wDWesNmuBpHKhaxRslMwjlsdBxHlmWi8hqvoA95XPSLegxyk2EV61IIAkR98mn1h9Fat0mEmtXEF85hzj5NGLLx5AoG0OhZgoJe1OQHxaLgnCaYlg8KvbHQc2jMy8fHapa9NSrkb3/AP76L/8e5u63ETjyGK6tb2h6X9GPfAPb5hNyv68Qpr7OaPw+suhj8z3vwnf8MVQzXyLScIfR/XOY1j7jtT1EUdtDtNHPdZ5/jM6LQO+lr7F46xGcA6tQa2Rk9EXkXQRJqYBRVw8tSbO8vAg5mQnISI5CaUEqquX5T5s8ifvyRT8lcW++ol+0LmJ07HoXFW23kd58ErvKFvBy9gT2VayiwHUZOfYryLOdwbb8cYRXryFJ+/QWeVFYILU2qttCLM03SbNJtd9ARv0acvQbyNNvIku7jDzDGipajiExuQoFBxIgj0yCJi4NVkH+6Mf+8t/+Bco0gzDPfQr3oa9pdkCa/TY8h59At/A5/c8X8J95jBzPR5LfSmw+hyLfu/BQ4ypHPkds0x0Yl7+k1n2EWMPbqB35BN3kk30Eyn30C+gWv4adWjh05REW7zyGpfcIFIoaaOrUUnmaurYGFSUFKMnNQE1ZHlo0VeSDWoQIrUptuSm1Uqokf1IOPoSq777UZUjBY1n7TaQ2ncSOknn8LmUEr+ROIst6FuUBal7LFeyTz+ONtAGpOVUsRWhaAv1XXM0aEmo3kKZeQ6HpOOUICpoOIc+4hVyClmfaQhl9o7rrNopq/Pj5//nX+I9/8U+Qm1ZgHn0fVoLioYMOHAeSTNfQRHLsPAhGPvJAmp3QEOX058wmvsDuyk3SmjtScVj18NdQTTLDGP0MEZqL9FuMZodAcv01CoMfQjsr7rr/CM7DzFBWv8Tg29TSw19j9jbQdfAdKNRWaBl1q5mmVZYVo4naJvq7T5gIVkHgfSSZryHdeZtM/C4d9RoiqtdR2XEbagJWM3AP5cG3kaQ/hp00R9GL6jeU8OpNVLReR6n/JhL1J/CTA3ZEVy9jX9k0duaNYlf+GPYVTtBvTUvmWGA6jarAVSjbb1FuQ9FxC3W970LLyQmvHEF8YgF2/3YHfvpPCbCRINuZZnk5+zmeh6gb+yMj21eS+dWO/AEVdBPaiQ/hOwapY9N/2d+GYh/HO06zc99iGvYJZB3vYbvsOGTdD2HfeoJQ3TUohr7BmxWHpZvuc1s/gGHxEXynH0Ex9hVaGTW7aZ4Dbz8iPXkMjbUXpYVFUIvephoVuhpUT1ua7VedRXLT27zwa4jTHsYe2RKyrUxvRh8wxFLb6MfK/NepYSewnxHvxcxR/CZxEC9njfF9Zxh275OTXUO0ag07i8YRxigaWjaLbTnDeCO9F1H0VXsLJ5FEKlJEKiL3XYW2+x40g/dgaDuEOnGL0k93I+4X+5D6q1Ck/S4K5oFrJMfvoX78j2ikBjk2RM3G59SsT6GiZukmP5G0X9Z5T6rfyHVfgXXjazpzAeY9pNluYKecNGHiSygnHmFH9Vkohv+ITIJfRD+d6XzACQDUc5+jYuCPcBx5JJWIBRht2y+I3lxfYe4u4Bo5DkVdPQykMiGq8S+Q7bmH3VVH6KveQxzJ5baSFRLRI6jp58wzAmkImKickVGTMsxPnf6LGaP4XfoE3sifRxq1RjQXqxt4iOruuwirnsf+kgX83/4ff43/9X/5K/w//83fYk96O6IZCHINbyG7YRmVulGy+TTs+5uXEPPTHUj4+S4k/mI3Mn8TgfLICgJynxP1MX//Y7qDhzDSf5lWPmc+SiI6+AE0w8xNeX63fAH/n51uhNVsSmxeVN/k+W4i2XINoTWnoOH1FbV/iAPq87AKM578muT6EnQMFs2rj2nSn0idrhwEznLwCZrXv5ZAqxr7Al0XH2OIZjpxl8Fg6yPh4O9AyYS5vO8TlHe/h0TDKbyYM09A1gnOLdSPfSiVgohWXQqaZCXByGm5gJfzJ/Fc5jRezp1DGFl7PiNlmf9tVHfepM+7J7XxCiWFiCwbRSS51j8dMOF/+etwhOb58MIvXqaP+jl+959+g9f+5gXs+vtXsf8fXkf0T3ZAQVrRunwHKoKhGnpfavNV4LkGw+wnaF77ihP4PuqGP0AZx1bVfg8vZY7hP+/xYmfpEjX1I1KKz/GLpCG6jveQYXmbn6c2ud5Djps+bfT3CG+4Cjk1q3H6K5rlxygM3EfD7JeoHf0EWvq1RpqmjrytvPdjuE8QpJNAzyXRAQ4I2SbbkgoMtdNPqPKfIYb86bfZM9hWNE9udYlqT/Y7+Xv+0PtS7UxND6Nm8Jpkjs9nTeGlXAJLB5tLs03RkXcplhgdN1HsOAuZ9wL2ZXfir3+TjX/zv7+G//Dvf4H/9G//Hn/7736Cn/z7n+IXBOw5Arb9715B6C9egKbeAe8S/dHgXShpakKjVAMfIr7xBBomP4SZpqgd/5RaLuoPryHffQ2v5o3j7/YHOd5Fju0B8um7XsljBkFNE53sZO33kWG/g6reB1LXuTjDZTL4P6Cy7z2kM2VTjf6RWcA1mutXqKTjV9F/pbveRQNBN689gZF+0v0W06tjT572VfvX9Fb7l+SH1RXflx97v9jb58NPPseNu/fR0T2I3IJyxCakY9+BKEQwZxR9tnJyixAbn4HouHSkphfitdf2SM3A9u+LZKJcIEl+XjFqapRSu5DV9Y3vbi3/sXH8WGHDPyc/rNsR8l2R049d0L9Wfmxgz+S79330fdA+Q5PFicKySqRmFkhFTsVl1UhOzZLumY+NT8YOUV1BVh8bnykd4xJ5jEnBm9v2SAUIonJCbOEiCpwyCGwegW1uceLclevSb/xwHD8GyD8nPwrUnwb/f13+bFD8oe9KW/gD4pyoyBDHekMzYuJTUFBcIWnRnv1RePXNPQiNiMerb+xGaakCCQkZ2LcvCjFMgbbv2Ivw8FhJu0R9ThZBFc32cnOKIK+okTZvUlSroKzVwGgwSw34GhtNOH/+slQlIS762bh+CMa/JP9/A+qfFQ5QHK/eegcpaVnYuy8cZeVViI1NlSq9du0Ox+49YQgLj5HKRiIi46kx+whSChIJWEpyptRPTxQyiQqwZ49FtzhRm5OfVyIBJ8ywQqaQGnRVVdbC523F1pG3cPOdBxC1Ns8A+NcC9v2Sm2fyP7Qr1v+oiO++cuMOElMyCVS2VKkl/E8kAYlk4hwWGosD1CpRzyOqwZ5/7lXs2yOKmKLx5pv7pOInAYgoThLmJspYRKWY2G1LfEY8Ft0SBXiJCamIoPYJkywtlSOemtuga8LhY6ekspnvA/bfkx8FSrzwTD3/Z4r48ht37qGsQiGVyoVHxCImNhEpqZlSuZyo0BKVWkI7BACiciv0QIxUKhcZnoA4ao8ASQAoKsTE6892+RIlc6LuUGiTME/p+6mVAijx+g6eS0rOQAkBk1PDRiZnJbDEmP41oPyY/A9tZ/avk6cDuPvwA6i1RuzeK5p5ZksFl6+/vlvyP2+8LkrkdkgXL0AQgAiNEY0/hZZESXWD1LLd+xAV8XRjr6f9N0X5W6xUoSHKWoQWie3SBIACpLTUbH6e5kwgxfOd2/fxPemorKzB+OSc5Ld+DAQh3y+L+zH5HlD/c0Q4PnF869QFxMalIiUlB+lpefQ9e/GP//gc9hK4l1/eJl2IAElokyiY3CU0hoDt4UXupxaF8lwELzp8f/i3u6AdoHaFSjWFAgzRWjGOGhpLf7Zju9C4p1onTFJ8r9DEZ0WdoqpjenoBp89elC76/xJQ/+w+dD8m36sZ/DP59vVn3yX8U45ox8hoJUp1hWk89/wreOHF16Sq0ldeeYMXs++phlA7oiNjEU9zDBNFlXTqkftCpY6aWSlpyEhMRlKMeD0W22mur7+ynXxqJ3YTuNjoBKlO8I3XtmHb6zskwIUpi+3ohFYJ05QKOkOFL0uESqmRyv2+Xz/4r5UfLbz8fnHlP3f+RwGj3CPhGxyZRDIdeFFhmWRWYpbFBn+iWasYtLS5X2ik1Isw5kA4ipLTUEhA8pKSKMmoLytHRXoGKnNyIBcttVLTEEMA9+0gKC+9hvA9+6Viy+ToWOzZtkNquLl/NzWN37tt+24kJqVJEVOAto8aLHY2FCCam1tw8eotXvif9v/7oXy/6FKIKLoU8qONYJ+p2790/v4H1CI+/r6IhrEPaMYFxTKaXbJkIgIoYQIvUqOiaW4xBCqeIGXFJSE1Kg7xe/ehKjsHelk5lPn50JYUoaVWAUuVHJbqSjQUFaE6MwPlmZmI37cfcfv3IWLnLkRT6958+VWa6H6aJp05TXTPzr3Yvn0P/Vu0FP3EUWjXb379vFSAaTHbcez0RbzzPSB+WDT6bCPDZ/J0Q8PvVad+9wIfiwjx31an/vcrU4W8feMuHXeGVGwp2LVojvziC68hmk7YoKxHbWE5NSUPHp0ezYpaVGdnoZEg2ZW10h9n/joFbBWlsFWWo7mkAC5FBWyyEmk3oaqUBOSF7UdxQjwK4uORQk2KCw3D9ldfR+ge8q+IKAIUw4l5A7/77YsSOGKSwsMj6Rv3o6pKgZGJGdx+8B5u8HqeVab+a6pTQ66981Da2fFpJ9973+4A+ayj75+6+gp5uhvkO3zvsx0h71O+3RmScp0yODaNMIIiSGQS045dOw5IDrqCZugxWjDkb8Nkdy+murox6g/ArVYioK2T7lgWO7ENCTEb0NOokf5AE13u+gxadGprEawpR4eqEkGlDM6qMmnjl7LUZJSkpiJm926aIvPEaEZE8jBREfvqS29g9849SIhLxAGaalWlHPX1epwjARYdhMWuk6KL8LNOws/k+x2Fv+ss/KyEV5TgnrhyG8cuPS3fPUp5Vr77tIRXlOx+K9LjG5SbfyrfpZy6ehsrG0egJdETvZpFsaVQ//gY+h0mr202ByY7ezDb24+F/gHMdnZhttUvtSYVJbyzPIp74Bc9NixTFtwmLLhMmHc1S/14V302rHgsmGoxYNyqR0e9Ek2lhajLSYeRWlcu7pXIy0M5tTSVoFWU0AXQ4cfFxJFmRKK8tAzeYCcOXbyBI98r3/2zEt5n5bvflvCK8l0h323ZuXKacuqStD2ntHWnkOMXsPKsJTNFbOP5/a08n7VoXnzrApbeuojVExel22wys/ORSGaclJiCiLBIlBWWokldjy6XC6PBVgLUjXlq1VIvQQsGMet3Y9YjQHJg0euQ6pxFTfPBNjsOd7pwtNuNYx3ep9Llw1anV3rPtK1JKtttVVejtb4WDflZUORkQltaBAc1tSA5CemJiUhNTqFG7UdWRiacvgCWjvE6v23//H35s1bQ32sJPXPsAkImt878aI3zszpncV6qc/7eeVHPLNUDf1vnPCZk8yTG144hr6CMyWq5RB4zmN8V5RdBIZPDoKpDwGzGiM+PmbYOTHe0Pa1zJkAzLiem3XbMOlsoZiw4TZLmiBrnrVY7jnQQrHYXjn9b33ykTbSc9mODYI4b1ehUVyJAk6wlSDlh++BQVGLMYUF2VBRkRXmkGHGIDAtlMIkkUG0c+4mntcwct7iOf7HOmdc4tHr8T3utih7aTwE4/t2eq0JEL+1nMrC89e0erAfRN/+sv/YW5TD6Fo9iZGET5eXVUrmuIIfZWbkoo/pXFBbDqFSh1WqV/NJ0exsmgj5MBnwYszVj3GbGmLUZkzxOthgx52jCsigI91px0N8iFYM/LQgnUF1eHKeWnerz47DYBq6pAUH6KmtBBhqzkuDk44CqCsYKmmJmGryNDVCWFCOeprfrze2oUdWjT+wfK3p18xpE727Rw1vs9yoei9dEL28h3XxP79yzvV+nltEhmn7PrvLi179XCP60GFycE0XRzwrBnxWDd8+tS497Z1YwNLWEoekVuP0dyKbZZWXmSf6pmNpVVVmN/NR06KsV6LTbMeYPYtTjkYoCRqlFIy3irhaLVAg+Qy2Yd1qwSKDW3GapcflBv01qsCk2un0G1skuJ86IffFokqLu+aDHiLfaCGir6Ctuw2STGmMEfLC5Eb16NWyMpHu2bUNmUgp0BhMGZjn+mVWp4FsUf3+/GPxZIfizYnAh4j0h7WOzEA3Q2xg2e0jz+2aXpCbozzbMFc3QhQzMLmNwfpkgrmFkeR3jy5uYWlrH0vIalhdWsTi3BIPOIJmb2OhbNEqvqamTNtfNS8tAXUkZ2ppNGKR5iT1sRSH4sMOKEQIkuifP0TfN04HP8/m6jz6KpieaqR8OWHGUmnO01So1VZcKwUVds7jPqtcvFYCf7/d8dxQ10JdG23FqsBWnBzuwxCBQX1KC5PgYFObmoVahwiivbXDuabW/aL7+bJNe0YRdbBosNusVxfC9M0voF4rB8yGBgQl4+0bhGx5D2+gU3zSDvqlZDEx/Wy3P4/DsAsYWljG+uIzJ5VXMrW9iaesI1g4exsHNgzi4tk6wllCnVKO0pEIyPQGWJAQumYltfYVMAqrfbpUq5YUIoKZ8LqmWcLnNi/U2HzaCLhxrFxXyTyvlRcW80CAJpHYh3wJF8xPF38+q5cXmwAIoUS1/daITV8a7cHW6D29PD+DEWB8aSA3kjHo2Rt6pRU72PK1helaqlm8fm+R1T0nH4NCYVC0vVcyPTqBngqCR8oT4Bkal3Y1F93p374DURV7UMIsu9mKnY1Hk3T85LTUdHZ9fwuTiCmZX17G4uYUVysbGBoFaRnvQj9JSmdSwQnAY0em+tLhCSmgz4uKhLi9FUN+IHjN5EsEao9mJ8t35dj8WW31Y7Qhgg1HtYNvTCHemOyiBJDrhCxHF3ieoTWfEMWjF+S73d0Cd6XnaIV80pBe7KF8nUNcnu3Fzpl/aTfn60gSWB3qgrlFItZDTtIz+iQV08Br9AyPfdc8XInZWdnb1wkEaIx6LNgNi5+UQ0VLA2/eninhRWi8e+8l1WgeG0DY0hPbBQfSOT0gtBQanpzE6P48patY0ZYqaNsGZycjIoiOXIzM9k9QgCfl05HFMWcKYVhSlpMOmUqKbDnvIZacT92Kxp4v0oAurvZ1Y6WylRvmx4nPjYJCOu92H46QBQqMuECTRVkDawbnfR1A8T/c0EC0FhPR5pV4MV/o8uDocxC2CJNoKXB3vkVoKiMr520uTeGt+AorSYtgtNvRRizp4Xe6uPqmlwPfbCtgCrVI7AdFWoNnfCltbp9RaQGopINoJiDeJranFUYAk2gx4u3rg7u6Ghyza3ysqyvullgJiK4JezobYlkBUmPeNjSI/rwCJsfHIyc5DWGg4dm7bhRixEVt8Aqy1Nei1mKhF5EqkBQfHx7A5OiJtXbDe30ug2jBP8Ob9TolsbvodOEQ/9RZpwZlucc9nUGonIPyPBFYnNYiACbnA55fFtrFj7bg+1iltb3B7igDNDEvbHNwSLQUWxnBmcQpqpkU2qw2+ji6pRYDY8uCZOKkkYntssQO1ye2XykzE9thi22wrswkJKAGM6D3gau+QwBH7eIu+Cx6SQgGc0DQPWXSQ5zsHh6m2NEdKL01T9F4Qdb4FeYWIZzafkpwq/dEWzmw/k4zY3aDDkNPBCEf2TRZ+kKAenBjD0mCfxKPmCZLUe4GvLdBfzZOZr7rJwJ3N2PJYaW5P93wQO2H8sPeC1KRCtBEYaqW5deHGVD/eXRzFOwsjNLkR3Fkcw825YVye6MXZuUk0VFcxEufDw4t/1ndBiIfAPbt+K3me6Ltgcnsl7XrWeyEk2NcjbY/QTh8VpF2KYzttspP2KvaQCPRRRWmK3p4eiL3H+0dG6K9m6auWMb2wgsnZRQzPTCElKRnJTFbDmdWLvWwSyMjdomc7HbWgAiLaLdDMhpimdFos8Or18DfpMUjuJHZEbq1TMperZC5Xg5EmHSYtjZizNGDNrsdREsvTNDOxL7kA5SKBOktfdYpOXYAmTPPt4XbcnKRGzQ7g/tIoHmzO4dbKBM1vAOdH2nFsuBvKshLkZmahvYvAUAHEHubCQsR+5h28ZtGHQexjIfauEJr1bA8LoWlSgwpx8Z39w+joEdtGDKGH3r6fUUA48mfNKQRoXTSX0ekZTCwtYvHgJlYOHcYMnfvkzBzyaHoJMbFMgPdi3859kNMERfv2CTrqETrtUYoAzaZSoCItFVnh4SgmuHW5OSiNjUPKrp1Sc4rEHTukZhV16akIVhZjRFuJxeY6rDsacaJV7MvvJEBOaauTI6JhBcG6JMxvMEAgWwlWD+7NE6i1Gbx3cJ6RbwDnhtqw1dsGWX6O1ESji24kSIctLEQ0pRDuQ4iwFgHWsx3qnzWokJpTiM0+xEbwoxOTGBodg9gAZJggic0/xKbwozN03tNT0iYgoxPjGCFQK0srONQ/gjlnGyZbezBO06sqZwIaEUO+Qs1ipHNo6qU+MJNk4GLjeNHRw0vNUeVnozo9A1VZdP5pKahMFL1/41AZF4Oc0P2If+M1aUP5yJdfQu6BPbAWZmK4QYFZgwLLZhXWbWps2DRYtwpRY42y5WzEMT9Bo5YJrbtJcG7TL723tSQ1qDjZ68NywIWKonzk5WRjYIRKwYjmp5sRnTskraK/FDv1i4JQp9jt2huUNiCxiN0PCFhI39Cg1LVjhL5jiBozRjBGJyakDh4jApzJCal7h+jiMTY6xIgxhFFlBWwvvQk9/VAfuVOvRo+miiLsfWM3cph4ilZxvXYbpqlB0wEPxgnUgNUES0UpdIV58Nar0SRu4kpPQ3FMtNTBIz/8ADVpJzJ370Dq9jeRtmM7svbshDo+Gh6pd0KptLHJtK4CMzoZxtXFmGuUY1bsONykwmqLHsfJyi/TBK+SFtxeGse7h5bw8MRBqSJ+zKJHIX8vMy0dPbzmQBd9L7XGSUftZHR71sXDQVCcwjcFaHI8Btq60EaXFNLGD4idWoSIXVue7eTfQ+lgdi9283+2g0tXTzdG6dQ7wvbD8tsXYdi7F/qEGNiLC6WWbwcY6ZJEv5e8PMy2t0q7/YsuaKNORhqNUtrlxU3TS9+1C9v+6dd4/hf/FT/5u5/j7//25/j1Pz2Pn//0l3j9uefx6s9/iYiXXkLm9jdQGXkAtpwEtJVnoUeejdHaIoyoijFUW4C+6ny05CRDmxKHurREuCoKMKCtljZVP9lDqrA8hXtHN3BxZgh+ZRUykxNRxLyztYNUgBRAZ22BlnRBbTJLO8ZoTM2oFz0YSEotjHyiUquTmtfdP4AQUcTtCfiJqhcuJqmizYm7lUgHiLCX577XCsXmcmOYYbzzwD7YD4Siu6IczfGxaKFKNxfkQVmYi4LUNIzx83MEao6RbILaNGgzoauxHl4ONunNN7Dz+eew4/kXaaKxeO7Xz+GXBOwf/v6n0k5a+7fvxs5f/xZv/OIXOPC73yHttVegTYwkUBkY15RhyVSDSWpWX0UWPLmJ0MQeQO6bLyP6ud8i9qXnUcqx+WVFmDJpcYLU4hZ91fWVGTSXFiAjOQUqUbFPDbIyquksDtTqTahqMHzX6qRWb5S22HGSO/UMjUttTvpHxhFiEXv1M1l9VtxtammR2geIbXfEUTRjEGX1LQzxFpcNvS12dEZFwBWVhkG16LxhlGqSG7Iz4VFUYpghfrGvCwsdrVI/mHFXC0btZrSpa9GYl43GsmKYa2qhLixCCf1ZaUo23njhFbz03EswqOuhyM7Grp/8AlG/fQ47f/UrhL3wPDQpCRiqq8C6U0dW3kzfVIc+WRY0YTtQtv1VFL/xMoq2v4LK8D2oiwtDY0o0XMVZmLXoMNtiwNGRLlRnpiCfgcNiaYGF12VqcaLR7IDaaEWtziRt9yNEbP0j2iH427ulPjADdD+DdDshzfQlRtGVQuoFI+RpL5hGigDLTpDErjiiYYWTrNpNntOdkQF/VgGGmwzoUFSjKXIfqqklgUa1FN2kZl4dTBX8LkmG6Z/6jDpm8wZ06jQwV5RIplqfmykBrMvJgp5OVrQ1sZUUQ86JSHzxeZTEig5E+9GUm4GZZi3OkoDeZC4n6vzqonYh4flf4fWf/BQv01R/+/f/gNw9OwhQDvqrC9FXU4Ze0RNGXSUVM4kN8aMZaW0tDpgp4s4Xo8WORpMVWkOz1AumgUddk0VSEDd9VCsjo+CInf39ot7PCTM1SmouQSTFfklNtFsTRWzC87RpjkuSFhe1inyovaYKndmFGKaqdtA/NdH5jlcryL6bMUEtEjncjM9BjXLRT3kwIbqhEaTehjq01yngqSyDqTAbyrgoyA/sRm3YHtRH7YcuOgzauEjUpyejNjMZCmqSNj0JrZUl2CT5fHugFe9OdEsaZUyORDwnZ+/vnsevqIE/+/tf4pUX38Qrv/wlFEnRkgZOGmoxqCUvIyeL3rkN5UVFMNEvmcjOmyyioYYFjU3N0j5Nz8TQ/LRbid3rgY/uI9BJsk0XEtLWJrYo8qLF7qZa2iW19DDP8Xg8cHsIDgESrU9ETxTRD6WZALZZzegrU2DEpEdbSjxaIg5ghD8yxPcMEhTRQ2/caSZILswwd5ug6Q0bG6StlPobNFI3jj5ShVESS9HrpZ9a1kHzbVfVwlNdDVt5OcyF+XCVFsFfUYwJvRZHmNaIzV/emRzEUZcBA4pCVNPUUrbvxPYXXsIv/v5n0n6KKkUdQl9/g5HzdUwZ6zCq1+DEaB/i9u1FekqK1JnDaDLBYDRC/6xhTqMO9cZGaI16gtdMF2SmWAmYaJrTLDXNCens7ERrK2m8xwuHnZrjcMHv98MvnLroU0Vz01FT6s3Gp8II4eRMTJhsaCV38oWHoj0jBb3aenSbmjDgtJAKNGHIqsfktx2GRgmQ2NtaNMuZ5g9PWQ30HU2Y4OAmTRQCNmXWY4wyYjahp0GLTmU1uilD+gZMc2KOMUe8PNSDd2dHcIG53jx5lSUnFY6cNDTlZaK2IBv6imoE6Yx1uXnY+4uf0i2UY8Ghw2VGv4idO5FPEmynTxbWYbFbqBRWWMTk82gUPV9sFvprPm95eq6Zz43mpqcbb4nOQqJJjCi1FS3VHKKxFSOeAMopOng4zFAadFDyolQUjb4JJs7GkK4RQ3Tmnsxs9JSUSRrRpq1DPwfQTU0TjXLmvHZMUZsmrH/qKjRjbcZ8C8VmxDJBXaGsMRFe99ux4rFjkq+NNPP7GxswqNPy8+RjnKzDDA7n+jqlJPftAT9Oug1k7VXQJUZBE7EPbaV5dAkV6NHWop9a1FFXBUN8GCMfU5+1WWrdCzg5OYbFIaYq5EoBRnE/I7joKiTEFyQhZvR3M8qLllPPOguZaYZN9N0hAYLioJ8Sdin6M5n5opOOu4VmZ+Ig1ZxxJVVfQ7UUqmlsNsFIMxuljQ8yrK4yoXSQxPXW1iCgVqGLGtFhaECXrg7jLSYSPYJEDZshYGJns1Wa+QZ92BZ91yH6sIMEaMMn+n46+VqLBOQgf2/I0IhxjmeKszvNcRwms79I07u3NI0bTFWudJpxpt2BWdKA7ppyqEN3w54YimlVGTbdRhzv92DVXIfDQRPOMTFuzErFNU7iBWM9Ort86GPu2v/tDmlCerrJD9vbpJZM4p7QFuIhdkyz0p+ZGeCk9ktCzaS2S1Q/cWyWqILoItRMkKhNnF01bVlHmxZNscQmiAM01XmrgzOnwghf79OIjkKV6DQZ0ckIJ7Y0HaEpDRHoiRYzZkgTVjiIFSbImwTqkOj9Kf57oh/bIlhbPjtWHdQ0Ajtm0GKMCfOklUBxPAucvBOMom+P9OHB6iwjXweudNtwqdtHLQtgy2NhLtiMFZr7sOjDV5FJM2WyPODF9bEOnOn1Yl1fh8nIcJxmVBzo9KOfFOZZ6yUhXV0dkmZ5vW6p+YSJWvSn9kvUKLFLn+BPjQIYDkxsMyd4leBTgjZoeOGiOY6WmmQgQEZGBbH1nJ18aqDRwKjSgFZGPGM2CWBtNToIjDA90UdP9K/qbeRFW0yYY8Scp39Y9Tix7rbjIKOi6Cu16bZITHpDLHJaGzHLGR+hcx/k50b4m0uckA0mpcfbgrg02I0H6/O4MzuEGwKEPr+0s+XbQx041+PD2U47AQry6MXFNhtBCuLGSDvOUbvOctKWE5Jwkg6+NeBGR5sPrUKYtAtwWgiOmeNsoj9tYOBR69Soo+lrdA3Q0dmHOEjlm1toZgTG4qKT+7Y/lQBLACX6UgleJY5GkjVBIxpJIxqNZgQNFoxpDeir06K1Tg23UomuZtH9jLyJPqm7kb5CU0sz0jHCCcdtfNqfioOeN+mwQkK4ZG7AolmLeV7ACEN6e1UZhvm+Mc7mvFisZKCZZXK6SW28ONSLB2sruLs4jcsE5rrYkKnPi5tDbYyGPbg7NYA7411Sj6q3xfmRNtziYwHWZUcLDubnYypILkiK42CQEdRHOPRGTriyXiP1qKquq4VCXYNqEuRKBhPRn6qW1xDi8gXpvDxSeiLSFk+QCSH9iI2gPdsr8Nl+geLo8DDdIbgOsW8gs2yHvAbtajLlWjVzOTpThlbx39Ow04oOEtA2rVIyw976p3sKjjCVmWrSSs1uZhtVmKonzVCWo1deBE9eBjlTBRZ9foLkZzAIMHK6MMWxrXHWT3e30UfN4Z2VOVyn+Z316HCt04ZbdO53RZul6X48mB/Cvflh3Bd/3I22059Rw9rtOEXtuKhWwm1qkPYk1DPS6jiB9TyvYCCSVSlQWilHmaIKMj6v4DVVqtWobGhALV1OiI8RQDTwclDFfZy9AB2alxFP5HiijaXoXSVEauTF93gJZJBJZYfUxXAQoyNjMMgrIY+MQxtNeIARapimNUS/1EaCKZp4eWurEJQaeVWho1aO7toKqZHXgKIUA5VFCBZlwpaRBEtWOnyyckZHfo9OB38l6Ye8nGaowRzN+Sij4rXRfnx0eA0PDy7imM+MI+ZaXAqYcZcmeH+iB+8tjOD9lWm8tzKFu5O9uNDWgvM075O1CqzRQoz+HhjbB2DpGIK5dwzW3klYeqZh6plDU988moeWYB1bh3XiIKzTh9EydxzOhRMIcZIziV1M7aQHQXKVrv4edA2IPiedDJnUNmpRExl6E32SxeEmS33aPLSjvw8dfYLi96ON0cPLRLi13YthgjtChy3+VvFTfV1UX6u8DC3lJdKGkJ4ykkhZAVrLcuEvSIU3PxnNzM30qfEw5edClRAPHdON3NfehCIuEarEVEasXIKZj6FqGRYaFdiyaumLxHbAXkxWZ2PLpMDloAXX2hx4b7IP782P4uH8iGR6F1utuCS6altd6Ny6iOCh6wgcEZtK3kDwqOi7dftPm0tSgsdvw3/8HQROvCP13hIiNp1kUsych0hb7U5qSxDtDJPdg31oJ7/ykbvYqE0N9PpqOnQ9o6KdwPpI6wO93QhSvN3t8HR1wkozHOxsk1otDZFu9JOoCaBEpzMHNcNQIPp6FkhMuzkjHt3UpPaybJjTYuEoyIC7vAh2gqnPy0HBnv2IE53OfvMiopksy6JiURcbQ0AT0CMvRh9TmlFq44qOmpoehrnafLxlq8PbdOA3GeHu0U/dpW+6NhjA+VY77nDMQxvn4DtxW2pI5j8iSv1/2Onsabcz+/olqdOZ1O3su05n58WunG2wtvbA1tkH9+AYOibn0LO4hu7FDXQtbMA7uY6WUarj6DJsk3y+dEzasdO/fAq+1ae7drrXzyKwfgbdBGuMJE408GpnaiJ28QzQOTory6WWcEFlJYzUnJH6KnjyU9CcngBHeQHcVTKapwIO0ZWjtATV6ekojk1AQVgkCg6EoywsCqqYaFjJwh256TAlRGKFedysqgD22N3wp4RJW5KecmrxdrsF17vs0oauF7pd9F+dODRIM5s/RTM6AvPscTTPHkPT1BHoJ7agG9tAw+i6tDOoEO3ACuoHlySpoymqumdQ2zElWsKdlNrBudYvwrt5Ga1Eu/PETbR/i77UDu7It+3g+NhLVRQt4cTxWUs417F78B+9iX5PgGbnRA8jn58RxFVVIXU4c4g76MoLEVSQwcsL0FtVCFNqLFqKc+GoZl5XXiy1LLHTkVrozNUF+ahIT0FW6AEkMG/L3r0bdQmxcFMj+xtqMSl6Etu1WGuUwZ8ZA334G+gvTMOGXo7Tznpc9BmllnBnu5x4Z2oE3Z0jqKUPUnVOQsWLrgmOoco3jDJ3P4qcXShsedoSrsDaibzmNqkdnCR6D7L1DmQ02BBi3bwJ67fbqj7bWtW0dlWS72+xKgnV0Eg1fLbd6rMtV/UL52CbOYxhOnyhTR1k1QGNmtpEtq5SwCVawTHvchaLv3TL4c2KR1dVAYw5KWhijiaaenmYELfUVD71abISNBfnwUANqk9PRH1aEvRZSQwGMpLQRiy5n3bzX20hV6vIhTlqDywxezFaloYjViWO2uuw4WzEOxODOD82ijxtMwoNbpTz4svMPhQZnMjSmJGlNCCjphGpVVqkVNQiSVaNhFIZkktLkcvkvKJBBxU5VHV93bO+ecelfnnqsUP/Tc+8+lHRneIHPfMGV1A3sPy0b16PkAWYuicxxkjZzaS3mzzIywv3EyShUR5FhfRXrKM0F0N15fQzeXAXZeCV//w32P/cy9IqjDGvAC5ZBQI1CkZEJcbIa2YNpBJ6NYWsulHJyFePwyLlEXe4tDml40C9HPVRuzEoz4I59HUco6/abNGQ5Tfi9ug4TORtOnK/FroYV1c/3F0D0t7ueqeXBJvJfpMBtQ31kKmUKKmpQpmygo/FFo8amJi8m8j59E31CJF3zqK8fRolAYpvAuVBscvdJCqCfOwfR5lvBKUe0bVwACWuPpQ4+lBk73naubC5HVlU1QyDWGWdxITbjXaC5Neq4dcoqU018JOtuyrKEFRV8ViKPmrUcF0xk9hMGDMy8MJ//jme+/t/xJs/+TmSfvUcMn77MuSv70LD/ih40rOYu6lwkGnNEeaBRwnSuV4/GXon3iLhXHeS2KpKEKzMgzl6J9rSI/leFVMZDdm/FX7mmF4Go9auboxMTEv3HIxMzaKflEa0CA+SCrkYpa1iz0uT2GVWi1ryver6GtSL5l42Awl2I7RNJJwpWhfSG1xI09oRqzQjTjQWrDUgVqGXGgyKxoLpNXqkVddTReuQWlmLVLkS6XxcrCJZMzrgnr4Hu6ND6sLva9DCLZqgiv+WOENi92OX5KzlzAXFzaoyjDdW0aGXo5/nuqprYYhJQ/HecFSIxl45uSgJi0DRtu0o/PULqHn+NZgPRMMdlwBvPOlEcjramC4NkF/111dLPYkbovfQoR/AQEk8Nsw1WHPoYeDv6JmKBNr9GJ4YwcLKCpbWNjEzvyItx3WLbe97OuEPki+S94m+w3Ucu4rapdTWoVZbC41BhZrGSsg0xQjJLBe7ZdejXFWHLEacBHKZqKwMJOTlooCaUK2qILUvR7WyAJU12aiqzYJCJbqEyWGm0+6YvYD63vvo9QQxJBYjOCMOalILE2RBCzwKOezkUU6C5Ka01pRJKyWTjTUYZvQbMWoxqG9AR3EFOuLz4YvJgk9ZDy+jZ4+vBV1McwbtTK4NFZQ8BoRkpG1/E7/6z/+AX/7b/wPu/Ax0FadguS4fg6WJ2LRpsElHXs5oaiDz9pOujI6PShsoz4idnWmOggIJTXJ7HczxLE/zOybial0dVMwklLyGWk0NU5hylKryUFSTiRAtzcRGO7YISs+0ooBkMD43AZml6aikiWgbK9CglzE5LEJVXRpzn2SClAm1phTNTmbbG1+j0ncZA0xt+hj1rEoFbDXVMFfICJAMruoKcqkKalc5fLUyBBj5uugHxhoZvYxqjOrrpX86h8nEB8tqMSK6L2bLMZtZhpEKJRb9Aaz0d2Iu4MACOVEP0x9VRARsJKPrFibP8gwsaotx0FCGlaZKHGXUEy3lFPIKGJv08Lld6O3pwdjIKHq7e5kAe6R/BRqYStUzpaojIPUNSqionZUcVwWDTqm85NsOjHnIl2civyKNzpyq1kzkLcz2tQ0qFDPnSi/OlKSkuoiaVCxpU1lVOkpKo1FUFoMSWRTkPNdz5GOY5x5D4b+CLqcbvQ4nTHTGeqY0JpmMeSCBIkWwy0sRkLoulknmJzovDjbUYIJOcoSD7K+vffoXsZL5YBlTm/RCzBdU4biyCSfqLDimapZ2t96obsRGfRO2jE04S2e+ZVGQT8lx2F6D5YZibNI/bdDsmumYG9R0xnyfg/5H7HwdFPe0i39KDAbUqVVSU0E5x2UwaPi6FS63GTa7Wfo3U2syQEs8hAlWKeWopIuQ2lTqKWLbbgFUpUKGIlkh8mX5KK4sQBFRTc2NQ2JmLBKzwpGcG4b0wngEFm7AcVB0Xvwacu8VtFvd6OGgHMo66CqqoK+ogI2m20IH/rQBqpzcqkpqV+mrLkWvViF1XRS7awugeuqq0cFBddKftReRaxXkYa5chuP1BpygvKWzYEtrwpEWJy4OtONUqxmnHPU41qLCUYcSa2aFtNQ+67ESHAu8TgccVsuftakUwDXUawmQHEUlxaglyfXT/Ab7WjE62oehkQG09/ZK9x+4GRlNNrFKIxx607fbiIte6FRHA1VVR0at5mxrCJqSgy+vKkZiehyik2MQFb8X4YlhqG+dgG0DpPffoH7qa8h81+A02kgNOKiyctSVPJUmWSlMTDlamKN5SA98aibIPDqp1u0a8X84TY/mPsQoI5LkdmqcV1YEZwnpA31MoLIYvXzvPIHcYuQ76rbhfF8Q5zrsuBA04VSwEYcdtVg1VWLFrMSqvQFj3aLRqWic3wqvqwUWuhWxdXkTUzDxF7aG/E7GxDubPliYXXuHDzNTo1hZncfy2hKm5pekOwzbeofg9LRBbHMg/l0JcYjFTfGXp80qbUtgaRYLoM2w2QggbV2tqUQeE9hkmkRD9xYCq3+A58hjmFaewDD/SOqXUOZ9G1ajT+qXbsgvgDInH8rCchhkdPjUkJZqapOm9rs+nkFeeCcZ9jB9lOgSK/XwrKuUUpvuGoLIPNBTkg0/3UAbyWpnVTlmmlTSFivnety42GnDpa4WHPfqsWZTYdFSg0WxguxuwthwNwb729DR6YXf5+T1GKQ+ns/6edYoa1DKvDI9Jx21nLRAqxfzc5PY2lrDwYObWGRkHJ5ZQrB7GE1WD+p11EYbgXK5vXDQv4jlKrtdoOeCS/wPFeyBY/QQek5+hp4LQNXY5ygMPoT32DdoXv4ajXNfQjf9FdSjn6Ci8zbUKi/axXbEudnQMMQrC4qhKixBY1kZHORSgYY66f6DoE6Ddr0W3XoNRk1aTJs0mG6qw7RBiWljDab1Ckw2EDRVGSbrZZgRN2HwtXVqzGm/Sfrn8nKHGec6rdhyNRAkQUQVmDCp0EO/1UqAgkEbnXYzKUsjGhqqOdlVdN5KBislakkbyoWTLkxGNd2My92CqZkxaXf1Q0cOY2V9Hd0jk2hq8dNf1yKvUER+Ek67ywMnwRGb5evt7WidOY2B81/CfQTQLz1Cy2HRLexrpFvvwMVzlo1H0E4/Rt3E52TxnxGoT1HZ9S7yy+ksmbNpc3JQn5kFZWY2ZJl8XEbHznTARbYdIKETzU6DTHG6mxuZjuixYm/Eik0rNTxds9WTVTdIssHnWzyKZqdHnDoc9+kJjg0XOyy40uPAiVYTVlrqsGqtw4SuGl0mHWe+idxJTWdcCR3phFJdwCidD7W2nEBVQqurQr2mBLU1OaisSIdGXU6g7BgbH8L6xhoOE6gl0oj2vgE0GJuRU1CIzNx8FNJXhpg9fRhevYmZy48wegkInvyKudwTKIcfoXH+MXM8IMNxH1nud2luQMPs16gd/RyKwY+lZqeKgY8g63wfeapZaAuLoMvNgSYzA4r0VFRmZKIiM5fOXQEzHaeLOZObnClIsDrJXbqNTFFajNI95eI/80OuJhyjJpxpa8HZVivOUS60t0jbDlykqV2kJl3ptuJSnwMHA81YdumwYFXTpOvoZxtRTw5UpShgVE5GSUUiKmo4BmUGfVEBGplANxIok6ESRj426GSMgLW0Hhv6BvukRqfr66uYmppAsLMDOqMexeWlyC/LZ/QvRUjvuSdoP/sYnRTfCfqe5cdQjf0RVQOfSkBpJr5BuPo8ZN1/hHbmG9TRBEWfzxoCVCN6zHXcR1nbHRSZziEvpVS6l0CVlorq5GTIU1Olfp0VWflorKyGqZYDY4T1ECwfza+NIXhILIY6m7DK8HzIa8Fpms/ZdgeBcRIUF672enB9wE/x4XJXM24MOHCSQK3TXy3QtHpprtYmNX1JDZSqUlSQVxWVxKGoOBqlZbGoIGB1dTmM7OVoNtYy+omOsGr6LgGuFs0MEt29HZibm5E6wk5MjNFv+WEk8Fq6Cw1zPh01P8T31tfoOPMIPRepPWJP7aHPUNr2gQSUZuob1Ax9ju0Vx+ifPqImCQD/ILXOrer9QNoGu7ztXRQFbiG35Rqi00yoTs9HjWhoGhMLWWISSpNTUJJCwLIKUFdKIsrczV7PwZLr+Mjheulkh5u1WPfYcJCadTTowGkSy7f8FpxndLvc58at0XYC5cLbfYx2fU6c6hd30FkxZmaqUZMBmTIN8posyCszUFqahPyCcBQVRKK4MBKy0hjUKlLQQILcqKukadaiiZpsIskVmYWLkXF8Yhgbm2vY2BAaRebeGaAZk4TbTLDYGdhcVvE3yzcwr3+NuhEC1M6LH/jk6bH/j1CNfiU9fq34MDLt9yDv/fDb1rnvQ9bxALL2ewTqHeR7byDPdh7pdfPIzdGhMiUTcmpURUIcyghWSUISChISUS72Pi6vRAPJnl5RLZXCtovFB0bAMUa/OTr2tRY9DjN6HbTTN7mN0p5+l0UiLLatI2iHqGkH+/yYdBjpaFOQVxqB4rIEOt4o+pJIFBbymB2JvJxQghWO0pIIsvRY1CmZTdBfKZmOKVVymqkKZpLL7p52LK3M4fChDSnyTU2Po7XND6vVBFsLI56DRNRlF/8efAA1nXXN0NP+wbVDX9CsPkFN/6dSC13RrXBb2THENl4haA9QRoBK2u6hrPUeCj23UeC+9bQjrPks0g2nEBGvgoImJ49PQXlcHMoTk1GeRK1KTEFObCJykzNRmJGHitxCaEn6pDbgjD6CCowz/5vW12KOpiQ22ZmkT1mxanE8aMUp+q2tYAvWaZrTXjvGj34I98I1pBakUoP2S4AUFh1Afv4B5GSHIydrP/Jy96OkKAxyWSRqq+JRVclJk6WhoDwD8upCNDZp0EYeNT07jvWDy6QG8+js72Bga6LJKSkqOnUNtHQTIdHaC5D3/R41w8JB/xHlHQ8l51zR9SEBuIoU4xW8XryF6IZLKPS9i+LAO5IU+d+Regvn2K8h03gBScbTSKo/hsSqCWSF0eziEyCLjkcZs/7KVOaNaRkoS05FVkwS0mPSkJOcg6KMbMjp02qy0mApzCFfKsagpgL9SibOlClDDWYZ9pdbtPRhesy6TZj2iET8GqPyY0bkr9F6+AuYF+/As/oQFfVmZGWFIit9n9RfODtzNwrz96OsZD/kZdS8ogikZ0cgPj0MOflJkCtKYLBo6by9pAS9CPa3o8llQb2VeSD9kralCfVkBI1eP0J2KU4i2/0OudB79DkfoTR4j5pzH5ktb0stccNVR7G9fBV7FYeQ67pNDRM9h99Bgesmch3XkdNyFWlNZ5DU8BbiNccQo9pCRIIGBeERKImJQwmBqkrPpBAUHksSU5ETk4iEAzFICk9ESkQcMiOioGSUNORlwsIo4yXJ9DAx9ZTnIlhVgD6NDMM0yy51JR3vPCMz3cXqI6gnHzMz+By+o0AfI7b7MINPYBPpTLWy8xj5yvibNeRzItMgbWigg1a32KAkyW4QFQqd/XAOTsI3uQDf7AqcU8twTq9SUw/Cu3QU3uUT8K2ehnftLELC6y8gznAVee47KPDcRLb1Ikq8N1Hku4XCwB2kmS8g0XiGPOoykpvOI9t+nZokzO2qZHIZFp7Xn0JC/XHEiSbMNeuIks0hbHcqiiKjUBabIDVgrkzNQI3QIGpXCc0xiwAl7Y1EzM4wRO8MRezufUgNjSBokcgIpemER0Kekgh1djoaC3JhKEhD6+Qp9F96AsfWV9BPf0N/+jFUI18yMn8utaEMnPgGxb1foWXqBmzDvPCJNbhnN+FZOC41YA6snoJ//SLlEgIbl+Hfehv+w9fgO3Kdx6f70Hi/Fc+h609XZzauwrH+NkIynO9ib+0JCF+V4ziPcMUiwmtXkdJ0XGpcKjQrrfkCEvQn8XrhHB9fRKqJpmY4g4TGU4jVnECs+ojUqTq6dguRVesIFw2YCzoRvy0c5dExKI0jVSBYNSSgVTTBivhkFEXHSd2scw6Eo5Dg5B84gKxdNJddeyCLioY8KQF1+XlwVFWgV9eAPosXnVufYPDcN7BufgkVwant+gJVPR+jpP0PsKw9RttbT5BoYyAa/hrB00/Qee5TuA/dgXPrGhP4K7BvvA3b2mVYVy/BsnIB5qULMC2eY7Q/C+PCKRjnKbOnYJg9wYk4Bt0kZeIwGsYPIaQw+D4Smi6jspuk0XkRSY2HsE8+hwPVi0g2HEOunRpjOI3ExpPYJVsmOPRFhrOIbyBAmqNS82XRpTpaeQgRik2EVqwgUjZLrZpCUnojMvaFojiKYZp8SnSprkxOh4xOvZyaJjpVl8bHoYqgKOIZmWJoglFh8JXmYZxOdM3rxBjNZbSpHmVFteg6CfSepUYd/kbq5JrruY8c9wOUd39K8B7DuPg5Mh0fI7ThXTTMP4GX1Kfn4hOCcAnaqZNSp+r68cPQjG0xym9KXarrhlahHFhBbZ/oVL2I6u55KDpm/qxTtdw3gpA023UCdQnFdM4lwVv0OecQV38Qe2k+okN1ju0CUpvPSF0VE3XHEV5zkEehSd/rUk2QoqhNofIVHKhYQphsBhHl04iRTyEuTo60PXuQHyl4VTrK41NpjkmQxZFj0dlXxMVDlZyIRoo1KxXewkwmxwrpjjxRiD1qbMSgXoe8ygA6Tz1C75knaCVgDdOPkO39AKVdn6FxEfCffAzP0a+R4/8Me1R3kGS+LQHaS344cR1omj6Hcv8ESjyDKHD0Is/ejVxLN7ItnciSdi0KIpeJfU6jG/kNDhRoW5DL4FBYZ0B+bQNCStreR7L5Gh31NYkTFbovI814AqFVS9hNsBIajiCr5QqSjScRrz2M7cVziNMc/3OghAOv2SBQS4iomMc+GY+lY4gqn0KqfBBhO6KoWeHUrASUxiZL7bxLosl9okRpRwLUSclozkiDJy8L3ZWFmGhUYcLShCnynNEmPUJffhUtk/fh2fqjtKdE4MQTVA1+iiTb+5D3fwH9zOdomv8EvuOPkB/8Ertqb+KA+ioqGc0DJx5Jnxm++A3y7RNIVdsRX2NGQq1ZWqrK05iQWatDRqUaWRVK5MlqUFxRjSLmd3lFhcgtLkR+cT5NL/BA6nueZr5KSvAQJYEbNLeziKpbpwkuY3/1Gn/gPFKbTlOzzuEAAYlkJIwhUKKFo2R+Aii+TwAVVrEgdXkNK52ijNMMJ5Bd2YbwV3cgOzoZBVHxKIxMRCEjX1E0tSoyAZrkNDhystBeVoCemgoM6NUYs5lJQuslTlZa1462o98wB/1cAilAjcrzf4TopvsE6REqO+6S+71H8/saxZ1/xE7FFeR4PoRx7kvU9L0Hz7EnGHybYJ37DHE5MqSIct5aJdSaOkotFIpy5OZmkXdlkaSSLJfQPRSnoIDENTeLJDYvFiGp1uvIdt1Buv0W+RPtvfW21BpXtL8Nq1nD9tIlJOmPUNOuEMzzkgluK5phlCMVUJJfKQ9KkU7qdU6gIiuXnvY8L5uiEKjiQcRUjCGrdgRxu0ORHRaFgshk5EclSv3OCyMSUZ+QCn9+LnqrZOivU6FPq8UYTc5CQvrG9mw4V79BkI7advBrRiia3hkgteU+ohrvwrTwmOO9S6L8e1gP8XHvp4gy3CF9AOonPqGzfwDN9CfoPP8EfcxrS5v7UCRjKsN809Ssg9GgRL2qCLIy8jlSElVVGeqqC1BZSmKaFYOczAgU5MYgJN93D9lOMmz/w6fbnnQ87XUuurhGqjawo3xe6nWe57yENMs5pFsuUNNWyJmOSs3ho+izIiqf9juPVqxJzZYjK+eoSdMEapLmJ5rDjyKlahLZ8gASdx9AIflTQRTTGmpWsQCKfsudlYG2inJyJTUGm4xwlubiL/73v4Kx4xL8Rx+jefFTeI89hpNgBejQU20PEKW7QZN7xPTqqtQ6t+XQIxR2fYxYk7gLBdCMfori4G3mrJ+h59I3PPcYw5eB5pGjUNSroNPXoEFbgfq6AigqC6BVKaBT16KutkQCLjMtmsQ1jFoWJ1rhvi81hS8MvIfKXkr3O5C330Gx9zI1iWSzbB47SudIKI+g2HMNeaQLMXVbeCNvDEnao4gkOM+650dWrSCJfitFcwTJqjUkVC8gvnIWcRUTiC0ZQWbNFMqqAsjYE/5dU/jSMDL3fdFoYpoTEDeiaTSwFhfgt3/zt8gvc5HsfY42mltZ7320HX/CvJSmd4qmx/GGa6/TvL6hll9BA8Fw8fWcwMdItL4LH82zovcTZJDzib7nHYx+3ZTO899g6voT9J/4AHWNRjTUF6O6qhQ1CjkTZxUMDRqoauQoKcxCanIU8jJiUUniSqA+QDbzuaLAfYIk2Pk9hkcy9TaSSusZ7KWfej1/WjoWOM9LmiYi4e4SRjXlJpIbjiFBc/hpn3PVQQm4KEpy/SYyGv6/1P13dFtpniUI6s89uztneqb7TG/PdHd1VU1VdVdmVaXPDB8ZRiGFvCiJ3nvvAAIkPECABEkYgiAIR++9957y3nuvCEVIobAZXu7u/R7FSGVOZm/1Ts2e3j/u+R4e/Pvuu/f+Hh7e7wDSyvYjzbKMFNMCkrWTSCtdQIFlEKHvhkK2Jx4lIVEwhMWjTrShKymGh6z69d/+CC//NhLuqS/IIu5qh59C3vYAfupUGTeM//gTllxfYY/5BsonHyHCfJYZ6Ht4mNBTfJ/RDR+g7gioU++TeTelfjkiJnReekJ3ZGwguq88weSNp9BaAyguZqGs0aLMbIGV0DG75bNKSE+OhCIvBVZdEdblNHwkbSjRI0bZIS4Cfw+atruSQOZ5ryDcuA9vZo7g7axxxJcdkrqC5NZdpfPtw6+iGhHLXTCWerV29fwY4wFEcQNG65boMCtILl1BetleZFXsR7Z5AWnl3FCOgyhxzHE3jJRYpeJuWJWWjRqZHL/9h5/hVy9sg6P3BmoXvufGecgJvAPL0DfSdc5Lh7+B9+hDWKa+ZwT4QDpuH246w9D4EM79T5FQ+4Bu9zXKuAFj7Teove+xLiSbznyPjnOPpSO05QtP0EjNmrj1CMMXvkeJxQ09xd1sKpV+5tIUF0HGakCek4YyVT4aLAbRR+Z9JNeKGu42N9ID6dLcmu57FEFxhOAmy5aT3P2m8ErqMDYVzKAwcFkSdqFZWwqYl5SL0oYSWG0xcFBqMxCjW+GGIpNKl5Gon+VuOI7okjEJyfoZZFfug6PpKMubbJgT02FMSMErf/MjrF8fAWsHU/QMN8g+ivgxIMZ+DY6lx7AvPSKTPkPdge/gIkuygp/TCZ9gl+44NewhKhafIMr1EVn2RDqetsfMQj54T3qNanEoiWleN/IIRm7kBu6+A1efYvDyE/ScfQi1pZobSQ0jN5heWYRixgK1LB8uHSuDylLR6eM9JLhuIDv4AVS0UnUHHYRWq+2huFOvslnG7Kar/TZtFC8mDmAHdUjZfJsb6ipSHGfxi9AAIoXzkUWRgkmGfYjW7pVaDMTpF8mmA8i1HUaO7YDUYkC0F8gku/JsZFXgCnxj7+PnP3kTf/1v/gN2sJi2Nl2AbeQL1lePETj4GLKWD5AdeAD3MkPj9EOy/h7LkC9RS1aV9DM/zT3CJsU+2PnlDaOPkNP0Gayz36Og8WPs0J6Grv93cC4/gqL7a+rcl8huvEude4wqbvQ20cziPHfFkw8xfe0JqhpnUMrdX1ckg1JWCAOZ5Tbr0FvJwJniuSNtqNwmsqjzPmIt+yBrug59330yi6xquMpy5RDeZdD8dXw/Xk4dRHTpAZTQHcUhlnDq0utx7YhUMSLIWSfKWb4wdIYrZ8meWerTfhRWn4SK5qDyX14dA5eg85+Hqe19WHs/Qra6B29tyYYmcBK2/ntw0M4D+56QCU+R7LorHX52Lz+BdfI7FFE/zYOfIMBarnIOZM5neKdgCc5pIImFetn4N9KxtWTGnhAdazhql46OGG7ld+KGTKy9Ts16iqLer9HElC8yWeXi9xi7DYxcA9zdh7iR6HoMmxrRmNGiRU+ZiSVMzW3EVV/jLnULSbYTCCV74isOwdT3ALree1C3i7LmtMSqV7iRfh3bh9fTBpHmOAFV2weM/+eoX33YLp9gLJjF5pwhqQfD1pxh7MwfQUTxDFLM+6Fg4lc3XJd6MGiab0FPthq7PoSFG+ZXWwuQvCcZf/8XL0DtWpEYUE+90fIL5pMhttlvGRpF44mvyKgPaTjvc8M94i74GLsZdt/ImkYNd7vU2mvUsK+oUR8jtPQsdpnOwsNsJfos7C67hoLWT6Ho+Rxm7po5LZ8iePIJ3wswzHyPnitAx6WHGOLGatv7AQryS1CiyIdFr0F9qRHrIiuuIrbqCgoCrPnKDmKXehGhFGJd111mk4+ky/vLG25IAXQzM9VLid34dUw3P9woE/xZFpLcWNXn8UJsC3Zxo4j+C2JjbUjvk3owbM7qR0jhKJK4CxbVXYSKr2Xoeh8G2n3F4Mcobz8HV4UPsf/0FmL+aT3e/bs34BylAO9/hLwGhsWR7ynULF1OPmVV/73UqkVPFooeDOKK+W/mTODV1AnmK4bJlnsoHf0WSrr3VvVR5qxzUhePnBZu8OYvsFFzDqXjT5HfIloJ/E5qQ2AYfwjTxCM0ngFB0b/IYHqJSf789yjU2mFkVHAzMqyLsd1AmPkcc5M4mnkUO1WLCCFUbTcY2B7A2PsAqtb3GQ0u0gEP4J3cMbwQ34MXhF4xhZe03Yacu0OO7wp+E9OI3dxYIawRt+WPYn1KDyKZo7ZkdWK3YgoZ3NhyMkvDjWXu/wSmljMwlVUj6dUdiPnpFkT9cgcyXtiD9S/FwTT5jdT0q3ziO1b9X0jJvHzsIbS9H8LIDWShjomWAz+LbseLSYNSPxllL9eP08XaPsLmErpw5WXYFx5jj/UG9EMPsbP8JoxjTxDDnGXmBnIdAOQ9X5FhDLGnWFiTYaLNU/DMY7SdJ7tOfwm9owll+hKsywzcx7biI5KL5ftucHkJm4oW6Xg3SOOPySrugoJV9VeRbD8qpfTX04bxYnwf3kgbR3LVCc7yXag77yHPdxVb80YRrWaaZ8769z/Zgb/4x814I9SFiJJ5JBn3otBxGsaWW1AHT8NkbUXMrzYi4iebEP2zLUj8xQ6kvrILWQk2vt7HKB34XGKOpvsjqd1J2dhXUk1nGvyUsvCx1Jfh73b48MuYHtTSFUUrp9LRr8moj7Gl5Cj3lIt0SrBIPk0mPWYYfQB5x9cILbvC9Y8ZRFnytH4mRQ0/2eVhXgsyo4kMJsql0ZtPMXUHcLbvw7qiri+wVXMUcRWnpLpoq3IZGwvmkeu7RNF8wI31CSn+kcScHO46McxS77DWezl5GK8kj2JXyRLkwcvSLirakuT5ryCEJc2vt5Tjf/pX/zv+x3/1F/jxi0nYWTCKRAbTAudxpLDu06pqEP7iBoT/w3qpo0f0Tzcj7uc7kfP6Hri4VZSdYiN9yff+FMrWu/AfYkkitTzhBhz6XNJHdfuH+NttXvwisovrPmNkeAI9y5aSrq+wXX2MiZ0OugC8nrePQv41LJOPKfgfMoS+Dxs3lIVZK5tBu2rhEWoPPJV6o9axXHLsFb+Sf4fey08xdOMJOi9+j3UlTLiFLZ9JB+NEB41NRQt0kTlk1XJ/pkaJ5hTGoY8lBxRpXXRU20FWvZw6QnEfxfaieWS6zkBRf21V1zj7UcxPr4R58D//v36E/+F/+Su8stuE8JJlvJUQxPYUB6LiFXjjRy/j7b99FVv/4S2E/mS19Un0z7ejYH0sKgYo9nQ20+DnZI04jn9b2lAGbiCxocTGUzS9j8yaS/hRSD1+Ed6JHP916csmuy9DTkZFWy8j0XERlTNPsUF+hM73OYvkb0iKc1D1Mn+xmFb3f4ncxvuoIrPExrJwnWjAY+DuWzn7FG1nn0i/dw7eBNaZx7+FapD5o/EBDINfsAhekFwkxXEGBrreDxuK2qDqYlyov47I0kN4NX2MmMSGwlkkcffLrbuAIkYJdcf7jA638G7OoHTgLlI1iZD8fvzf/3Ib3o6uw9vbM/GL//RT/OIvf4Hf/s3L2PSjN7DjH9djF5kV+Q9vos3fLTHY2HNP2rU0XWRp4Ia0ocxkmAjDYldUNN1BJGvKfwqtx8/Cu5BZS/bMPcQ7iiXEmk8jx3sHmR5RC3LXKznOXfILZPo/QIjpHMrHv4Nx9CvmM7KSG6109BuUzT6BkdGiQtodP4VjBfBRFwOngb5rT7nrtd+HlmlV2c0P0fsZU/g8mTKGeOsJaMkisaFM3P20ffd4+x6F/TZS7GfwWsbqhhKPT6QJZLpOIbvmDPLrzkPX/h6y7CcRIp/B2wnN+Nd/HYJ/85db8LMX9+Dv/93f4z//ux/hR//ux/jVf/o53vy7F7Hx79dj5395GZUKIwaPfk0mfcZJ4nv2iB9a3+MXvshShhuKX0Tf9zGD8F0oaDA7udv/NLwFPwntpPOy3pv6Dm8WLuCtrCl+xnNIr72CqkkwodM0hr6iNl1CZuAuTeFr6uonrAVvo3TsOxQ235f6whjHvqHOPUSa70Mpa7lpEJ4jj6WjpOsSbBdgobOIJ2STvuulDTUhzZaKNZbYUKKRjrShOu+ihBsqrfoc3siexIsU83fyyKiKo0hnrorSLiBCO490G0uTxitItizhN1tM+Ld/swX//q/ewF/92x/h7/7dT/GP//4f8ZP/+BP8+i9/ibf/7hW8++M3oE3MROviTVi7L5BF92DgJAnm5PiuI9l5VjpsIpggNmIOHVrJelQcVPxFdBt+GtbFDHgaFRTl9bIVqamOOPKaZDtLnf0aCc7zLM8+xSbNabrmF5z4T5Hpew9F3EW13I1F31TTyNd0xm9R3EumNdyXfqxwiPZ1B5jpGG5/aHfyPP64d8L/r/CnWhL8f8Kfep0//h7iQvQfff4lPv7dN/j86+9x/c4HWDl4DD2Do9KfOlU6M2QKrdRyJTktF3GJGUhMyUZYRJzUMCM8Ila67Hhunhxp6TlShxHRQCM1vQDxSdnYsj0c4TGpfF4WkpJyEMJCf/OWPdi+I5zLUdiydTe2bQmRrtafLPrPp+Uw0CqkRhp5+YVIT89EWloGkpNTERubgLj4JJRXVWNmcS9u3b0v9dH54Xv8iW3wxxCP+5fGvT/qavLn8MGnX/xf3PHkvxF/agNJ4Jda63rwB+CXeP5x0pf/5IvVy5Xf+wTvffgxLly+geOnL+DQsdMYGpuB1lCO1IwC5BYUY8euSGzbGY533t0hkSk2IV1at4kk2B4SgawcOSc5BdHRSZzwLGzdugfv8rFbtuwmaXZJXQxefW09tm0NRVRUIsmQKrW2SUnOlrooREcmIiFeXEQyU2oRIQgVF5uMmOhEqb9GYUERVCU6aNUGlFkqpRY3Rr0ZNhLKUl6JfN6v1hlhc7hw6Mhx3Huw2u5m7Vr8axP+/DZY2w7/0vhvJJXYC/4Yf3rS/6/GH2+cNUjteD79E3juMWsbWbTO6RlihZmRjfjkdMQmpiGKE5qemYcCWQmhxp6wWOzeE4PQ8DjsJInepYrs2hMtjW++vQnvbNyOzSRWXr4SYeHxP7T9EYQRPUmSSZowPj5kR6jUd0Qoj2hgIBquREXGkUBJEnkEkcQoIK7bL7raiFZA4vEZ6blSGyDRPiOD6ie6cWk1pShWaqTbxUotrOU2iWCCcNUON4aHJ3Do+Bnc/kB0u/lC6lcgEYzfW2wD8f3Xxn9piPf48J+F/86U6r8VPxCKX+bqzTvw+BqxJzwGCSRSJicpmpO61mJNWNduEmjrNtGAJhZR0cnYvTOCkx2LXbsjaVPhUtuRbdt2Y+PGbVKHni0k2UbRU2VTiKRS0XxOVBTrsu2rLZJEnxXRXEJ0wBAQnYFEDymxLNZv3rRD6rsiIIglSLX2PNFmRCjWGhnFfXv4OcSVqUUXM0HCsNAoPibhGck0MBosUIlGXRUOtHf24fjJc7hx+wPcef++RDDR0+F5BfuXxJo6/nMgtWcSWJug/3/AWncRMV5/70Pp2qDFtJBQEmrrlp0SOQRJBAShBLEE4uJIJBJL9L7aRiUS/bFEB6Q1QojJF0T47evrJeyhBW7aILoibefj95AMO/HWm5v5mNXORqutVVaXBVFE56S333pXasyx9hqCHAJCocR7hFHZBJHWlkXPnC1bQ6QOcCK7xcYmSX2+1np7ic8kiCoeK0gXw/vFziK+l5KZrIxq5vU1SPlwan4Z56/ckHY4MblrZFib4z+H5wnxX7vvnwMxL78nFe3kBzDk/ncF6TOtQqjSB/zg12lzNXVBFMhVCCNJ1nNCRSORyKgEWlUsImhDu6VJ2ymtE93q3nxzI15+6Q2pCZvopSGaQW54ZytJs00ikyCJgCDJxo1UGpIodHccYqhOAnt2iSZJMdjDCd/07lYSg2FcNEvi+4bsDOW6bVLvnjff2MDXWO0YJRRLKFEIs5u4LUgnurKsqZYI/aIICI+IkdRr5849VEPRvkJ00Ut79hm3kbyh3CGEhUZI/c0i+Z1FZxlBsmSOxRoDnCw6Wtp7cPjEWamvkZjk58mxtvz8un9pSKT6UwH4j9/8vyeIzHf15vvQmsoQznAsEBZBMCelp+cjJTUXe5iX3uFEvPTSm3jxxTewefMuKVyLnmxCRUSHPjGhQg3ERIq2O6Kx3RoJBMHEKO4XKiPWC5UQJNpFFQylLe3YvhM7tu3kY3avLm8VykW12rCZr7WJJOB7kliiY5dQT0E6QT6RuZJoz+Iq8ALiswgVC+MOILBGaqF6QknFbUFA8TnFZxK3xecS7dIEBIHFa4hsJi8qgdPlwdDIBPYfPob37338w0QL/DEB/hTWHvv/LYR7SC3S/rhN2tq6/7P4U4T9r+H55z7/edYIJT60qAS7+0dIpnjmogSkc2OKTl+i86qwhfWcRNFh7Fe/fllqy7b+nU2s1Kg8m7bh9dfepiW9RdJsky6bvdrHaT0ncTuJsVsizFYSYTcnbTMnUWAn12/m4za+tRGb+VohJE9YSChiw6MRHxmLOCI+iuGct6NDaWF7whHOSQ4RKkYCvLthCzZJqrdNIptoeRJBmxbNA0VmElYoSCMIJMi7RnZBZqFwq4q6RyKOULlXXn5D2glWi4J46bYg4FZ+h1huk/j4FCn0l5rKMT42JeUsoeyiIhYTvoY/JsOfw/PP+eeC9vcvS6TnsdYb+Z+LP/dcIeXi8MCJc5egVOmRmVMo5accjsLqRA8+0UZzB3PKSy+9jhdeeA2vvf42XuTyK7QjQarNJMtbJNsGkkNY1kaSTyhPGCc3ltYTTsWJj4xBkiAJb0eTHPEkSkxYJBKjqIKx8ciITUBOUgryklOQHheP1OhYpHF9NtelxlCB+LwY0fltDy2KZBS9AN/+7Qb89tW3qSobsJ7vLXoEigvmbxfZb1sIybaFpOVn2SrWbcfWTYKAmyVVeoefUSioIJ1QL0Ew0UtVQLTJ27kjXFKu1ey1k499l+TcIPUyLCyQQctt1TcwgovXbpFUJBcn/P8MWZ7HWpc5qdPcH2Hd86xcw5+Tw3ufiBJ2Db8nwB8+5vfPff4xfwDR+1A89p+LB5/j4pWbsDlrkUjrEI2zw0gqkT2ELQgFEvYkbEvsxb/59SvMNm9IxAnnBEeRGNuYgaJ2hyOUExm2PYTLoYjj+ghmmOidu5BNchQkJKGIhBEX1i7JzIRM9EnksjItDbqcHNhKSuBQlaBKqUR5UREqOJplMpgKCqR+ivLkZGTFxiI1iuQKobpsYs7bsg2bSKQdJE5seBSS+T7pSckSgcNDRLtAqt+2HQTVcstWhIbsQthu2iw/k1AfoZyCJOJ7x5DUa5VlOO1eqJmwc3F7TXWFAgtyCSV02FzoH57EuSu3cOvuA6rW74nw34rnuwY+j/dI1jvP4Tax7k+9wJ9l5HMv9vxj/hyeJ9vzr/OnHvtfg2iLODw2jRjanFCkpOR0RDOgbuCG3EG1SWfJLSxDbGBhEW+SWNHMJ3qlGlkJaciKT0JhWhZid+xCVnQc5CnpUGfnSn/0TYuIRDZJoCJx9CROpUKByiI5nGoVgmYT6rQqVBXmo078916tlJrY2WV5UpuxWt52FBWgIj8bNcVylHO05OehrCAfqhSq2a5diHl3IzJC95CgSSRuDJJDaZ1iPQkVQ2LHhIVJTTx3bd2OEBJQWGhMuFDPSKn9xzYq2JZN26W2iy9TeX9LBX6biie+7+uvvSVlto3McW+RuFv5Ghs2bMK7VL9w7jAF+TL0D41ifu8hHD9zQSLA7fsf/yHuPfgD3Prwkz/AzQ8+fgax/Kewdv/vse7W3We9LcnkNdz64L6E1b6XYlzFrbv3foBovf8DWIn9MW69fx837/4et59BrL/zoeil+RzE+3MUB/Wexx1CNOicWdqHOLGnRosqjOGcxBJN/kQJLiqg7QzBr738lpRJQmgL6YkZMJboUGO2IVDpRD33WK+1Ci0uN3q8fvT7/Ojl2OWug9dcJv3VvkIpQ61Bi1qdGv5SPYIWk9SLs6OiDJ1Ea5lx9ao9OhV82tUr94gL04gLPYjrrojb4hpRzXyuX7qeXSEqczNgy8+CkyQ0Z6ZK/5Aqy8+BKScThaIVZQItNToa+SmptFPRNJUV4caNVNVN2Ll5G7MbVYvfTSjZTtG+V4AWL3oVC0IJVdrAnPcOx/Vvk2h8fALVdsvmrYihHRuNJgb3GlTYXRibWZDacV69c/+Hvp5XuCxw+c69H3Dpzkcc/xCXbhPSff9HPP/cNaw7d+N9nCXE+ANYXa0uv4cz1+5IOC1w9TZOU0pFy8tTYnyGM38E8RiBM1f/EGf5/HPX70iv+/v34/L1VZy/dRfnb34g4dyNuzh7nfdfv4vDx8+gkJWN6I+clVPADZYk2YBo/Cz6FYvf1TbRBsNogVm8bSjWwFlWgSanBwMNTRhubsNoWxfGOzsx1tGBqa5uTLS2YqShEf0kV19tjdTBrddllzAgOrkRox4Xxr01mBDXT3A7MF7rxFRdNaa91dJ/eUZdFRhyMBC7q7jegYlaG4bs4pLlFum6D2MuK0acYllcrlyHrnIdeqpK0V5mkK63XK9XS/+S1aQkQUGSqVKTYczj58/PRQFzWjZzWwbtVE5rTY6IYn5LQkIMgzvVKyUxFVER0djNomEHySa6Z6ZTeUN2iLxIdUxLh0KmQE52Ptx19Vg+dhZHOW/Hrr2H49fex/Gr7+PYlfckHL185/e4dPsPcOTP4Ogl8dg70vLh53CE69YdOHcDAvvPXSeucfk6Dp6/IUEs7ztzFXtPX8HKyctYPnXpOYjbq9hPHPgBV34/nua4huces5+313CAr3/wGcT7HTjLzyHh2urnuHATg2MzkMlLkJdfhDixYVkxiZ9IxN4pfgoRnXmjWYFl0wa1VCidQoma8nK0C0UKNmK4pQ3j7Z0SRD/X6c4uTJNcM7w93SbaSDRhsjEgtZKYqvdjwl+HCV8tJv21mPK5SRgXZkU3qWANFvwuqb/rUsCJvQ212N/kwd76GiwHXVxXLV1P+kBjHQ4012Ffo+cHzAerMeevxnyAr+VzkoxUQIsOjWYt6jRy2ivVTVNEKOAolkktLHRZqdBlZ0CVkSZlPGVGOkyyApQw5yXTIovz8pCdmkaixUk9Y0OZxURL1JAdO5GZnoGsjEyoS9TSRXuXSKqlk1excPo6lk/fwBKxyOU/xsKpa5gnxCgwx+fME3MnrmDu+O8xf5zrCbF+lnP6A8iTdZOHz0Fg+ghx9LyEKS4LTB468wMmDp7GhBjXIG4/wzRvzzzDlADXCUweOPkDJvafwPgzjO07ifF9pySM7f09xsV60cb14KnV1xbtXLkuX1aCZOagHCqVUCdxDCiUJXZiQjLiYuKRyMyUxcyUn5ULi8ECR2kp6qxWNNfUoLvOh4H6Bow1tUiNgadEc2Cq1AxJNd/RjlkuT9UHMBXwkUR1mPStYtrvxUSdW7oQ+RSVaoakEj1v50mMZZJrb6NL6o+7v7kWh9q8ONzuw5EOPw61cLnVx9HHcbVf7mHiUHs99rcE+RwfVhp9WAjUYo6qJ/oKdJg1q52axUWmSCzRydlVVAhVIi2MVqlISkB2RDhsKiUaLQbpwi5urRqptEthm+kJCUhNSkJyQiKiIyMZ8ncgNipaIlU6s6KL22Bodi/n5BxGD57hNj6DMUK01F1tq7t6W2D84FkJa7fXHjPCufpTGH6GIc7fKk5i3Vq/2ud71q715F3D8F7eL7WnFa1q13D0Bwz9GQwsHVnF4mH0LYhWtwIH0Tt/CKL1rQSx/Ax9C0fRu3CMOM7HHMYQH9/SMy4dgxKEEn01xQFEQSoxplLukxKTKfVZyMvMhjw3H6UqHaxakafMqHc60OWpk/oDjzU1Y7ypiaRqwbjoBNTWiommRozU1WG4hspB2xNtcEe4POKuljAm+nTS0sbcNozXVGKytlLqIzzvdVCV7CTXaj/hfQ2in7BH6iksur+KvsKiVe4PLXM5HmzmepLveGdQwuE2n6Rw87UOjFSVoU1cglKWg2aDCpXZqVBE7oEiOgyKmDAUx0ZKl1aqLpGh02ZFl8sGW7ECaeL/ylSxcpJNlc0qlYgN3Y1wFgI7WUluemcDdrE4cbq8UnvgXtFGeOGwtK3FHIhtLCBaEP85rD1Get6fQBdfp3PuILqew7ouvlnb5LLUu7dzeq/U17dvjuAHEGQYXDyEwSWOxOoHWSVH7/yBH9A3vw+9c3vRM7uC7pkVqcWv1OZ3WrT2XcPSD5Ba/fI9BdomROvcJWnsmCQm+Pypfeji2DM2C4O5Evn5ckmh5LJihvRoqVwWBytzmK9k4mppWgPSxOGAnHxu2AKUqzUIOhxoqq6Wrvw4zOwk8tOYhAaM0uqGaXNDVKYhqpEg0LDb+QzMShxFj+VhZxXHSky47Zitc1JZ7JgTzalJKtFzWTSg3l9fS8ujDf4w1kgQLYbXSHWiPYCTHT6ptacEEuokCXiMBDxAy1x0V2DaZsJklRHjzzBSQVQaMMY8NsaM1kM1E73nq4vyUSXLhVX8u9ZVRdWyoq3SghoWD2Z5PgpSkrF78xbE0h6jQsOQxO0imgm1DUygS5rnvdL2FlhrR9w5tSTNVyfnpWtazN8K14s2zVwn5knMj2hbvIapRc4dX0PM17PHrb1m+/gi1rWPz6NldBaNQ1NoHJ5C08g02ni7Y2wOnbyvh2/WR6JIIOkkCNbzjdfQMbXAFxY9lOdJigV+EAF+2DXwQ3SRTN0zy+ghOvmcTo5iXR+/kOieOzS7LF1/dHJmCeO8PUxCORxuFCsp86zwBKFEk1sBoViJ8SlQKTWQkXDiIF9GWiYyk5KhpGKZmamqjUY0kFhd3jr008oGvD6G8lr0k0SrF/1f7Q3UTwKJdlxDtXaM0Y7GmZ8mCDFO8f4ZEcw9glDMQwzji8Tys9YS+/yr40GS6CAtUWAfs5Mg1KHGWqlv9WEq1CFa5JEWN052ekmuOmk8Q5Kd6fRzFI10xW0vTrV6cLrNIy2fFE0su+pwri+Isz31fI5fupzNUr0bS3x90bt/n1C7jqB0zUS3Tgk9q83C9DTs3rKNasWdLjUdackpMBgtaOsfQ+8Et7kQD85Jh+h9/ayls9TWWfS8Hhdzzrl7Dh1jfNzonMSJHzDOx3OuxTx3cW4FKQU5JS6NzGJdy+AkmgbGEewdgZ8QvbMbhsbQPDyOVtECeXRS6qPdOSEg+mbPoXtylqz/PXq5fhVz6OP9/STZIMkxMMtxloSZW8Lo0j4J48sHMLGyH5Mr+zC9vA8LXF5a2ovF+SUszi1idnoO83xe0F8Ps8mCnKw8yfpEe2mBtfbSebkyaNU6iUzKQgUyE1KQyrBelMlcVaSAy2hAk8OOHlHZkUQDHpJJVHjEWhtq0bdbdFoWPbvHGMinGdRnG3xSS+o55p6lRi/DuQeLzD+ih/d+hvCDDOGHm+pwhHlK4GgTidNYIy2L8VCDU2pZfbyVROIoIJqfn6I9imbDZ6Q+uqLR8Gov3bU21qI78/kern82inUXSajzvX6pteyVoRaiFZdGOnBmoBkH+Xpnh9pxsqcJx7samAt96Ki2oUwhQ2Z8PFKYtYry5MjPzkFFpQ19IxMYZa4S89LH+VnthU4SjU2jfWQKbRQUaRxdw/Sz3uEUmsEJYpw8GZMgWoW3DE2QjNN8/gy6SEjRU71DCBIfv66hbwz1PcPwdvT/AH93L9En9dduHBiWemy3Do2ia3RcgrjApYBY7hmfQN/4lIT+iWkMTs1giBicmsUICSJabI+RLFOLKxKJ5vYdxMKBQ1gUvcn3H8Q+Yv/+/Ti4bz/2LS9h39ISJkZGpT7l+fkyEqpQ6lUufoTN50YSWSqBKpWYkIoCVoOZqVkIDdmDiJ27Ebs7FHlJqTDKZKg2GdBoExfhq0Knw0Yy/b6n+VoD+EGGcNFhUVR9ot3bnOhG3VSPhWaOzQEsNfukC12t0NYONnhxtJlW1hrECQbvM11BnO5cHdeWBU6SNCdaaqX23kcaqqVraYpO+oJQJ5prpLZKoi/6OSrWhe7fk2it7ffasuiVvtYC/OqQ6EvcghvENak/cTuuETcne3Bzqhc3p/twdaoPl6YHcHKsHz1eDzSFBVArlTDqDajz+DA+OSP1VB8W7kCV6aZQtHP+mjm3TZzj+t4BNPYP8Tbnm7cb+wd/aCNe39MvtQ33d4mu4atYu695YAQtgiOiN73gC9etq+8bIoEG+KRBeMWVUNt7iC542jpQ29KBOnEp2Y4u+PhCDV09aCThmkRP4L4BtIp2vgNDaOcHERCNoUW7X9GCvG9iCgP84INUriHuGaMziyTXEiYXWIVQmWaW92KWWFhcplItYWlhGYuzU5ifnkSxgnsYQ3cJy+F0Kk9SUpp0opo4fBAprt5BlRKEio9Nkg4OhpFQ4Qyk2awCJfsrksNdakCzrQrd1VQjEmqg1o0BWp/o3D0W9GGquR7ThOhKOdtSL2GOZJrnuvmmAOaZu1ZIqr1UpRVxWIDkOtjsxRES6zgruzOiKxLJJHrEn+9txMX+ZlwQXUm6VptUn2qnfQk743i6nXYmkcr9A6nOtNWuguQ5Q4IJIp1ur5VIdZ7kEgQTpLoySEINN0uEuj7cgqvDrbg53klidXLsxs2JntVe8zODuLU4hivzEzg+NQG7UY9iWQFMBj28ovobHsPw+CR66T6dA6No6R8lKYbg45x7O3rhaydZxNjZI8EvuqYTYu4FF0SbdWdDs9RyXUAsr/WqF/B2dEv9690t7as96wUC3eJFunknScSyW3TWFhDt2cVY19Imwcc38JNoolW76EwuOpTXd3Ps6ZHQyNdq6esn2QYltA8K0g2RbKNSz3tBtn5icJKqRvTzi4rbvWMTGBwbgz9QjywSqSCvkFkqTToyLI4SpzIfbGVWiAiPwm4qU8iWndIPweK3u/AdIUgTFx3KL4Bdy5BebkEHQ7bojz/g80gYpwJNtzVjsbcT+4Z6sdjTKS0v9XVjpY9jW5NEqAVirsGPeWKW1idK/8V60ddMhHAGayrWYZJNBG+hTOKC/6Kv/nnmHqmBt2RTLVLb+HM9QQlnBNFILNHsW7SRF8tr9icaf5/rFlhVqUtcviwUSrSX52uI/vsCd6hMt0fbcWuii2TqIqnESFJx+RbH2yTVzbkRkmoMp+bGERBX11SXQEe1cjlcaOa8iebgYr7E/NVRMNyNonu8aEv/PFY7qq+hOtgAhz8Imy+ISkL08hcQy6K3vy3QIGGNbAJS23qJGIKZfDNBmjqpVT2ZyBcVhBLd2MV60cp+DaK1vY/rpcc288MIEja3wNPaKrWBD3R0SE28RW9q0e28nXLaSTXropp1ilb3z9RNKF0zJbO1R6AXWoOJ4VuGpNhE6bSSGBIni+qzk8QJoRrtoipt27QN2zZuRWTILmTGRMEol6HWXIrGigqW204MuFcz1Ig41tTSjIWebuwfHSKGJawM9Evr5ro6MU8sdrYRrZjvaKZiNWCGNija6E8HvJgJ1mGWxBJtFhdFy0UG+BWG9gOs/A4zYx1nED/ZylwkdZNokvLPWot9QawLJMc5Ek6ol1As0d9bjAJinSCVaL1/gY8Rfb+vMC9dH26TcOMZie7Q5t6b6pHGO9ODEt6bHsLtyQEJd6YGcX2yF5dIsMtTQzgzyajCnGhRK6UrQBh0GvhIAE/9apv+2kaORA3VxlW/CrFcSzUSrfu9La0SxHJNfYPUyl+08a8SfasImzdAsjXyeUJwOP8kp0TGhhbptdYJS6unQjVQqRo4CnsTZAi2tSNAKQuQIPXtJBQVrIESV080CIWSnreqVj7KnlcoGQnmJcF84nlc10iSttI2O3rp88xkffTwQWavAWYvkb+k8Vke6xmdQPfwMErLypGWkibZWnxULEL3hGM3ibRVdIsW5zOJswyoTuIXfwPVzFdWxgxRh+Ggn4pUR4urXa3umJWmO1uwPNSHBarRXE8X5nu7MNHWggE+VlSEfXz8YMAvkW+E9thfzaxlt0kYdDgxTOscdtkwxgw243Fg1mPHbG0VpmusWKipxKK7EiueShxixXcw4KS9UYVIEkEmiVwkiCDYhV4qGdevEeusUDlBrGcEe55UVweZm6h0N0Y7Sahukqcfd2cGcHd2EB8ILIzjLnFndgR358U4ymw1wADfjvNDHbgw2oPjzFVt1VWwklRaRoG0pCSYTGb4Sag6kqeOo0cClykcfs5XPSNPI22s8RkPApx/QSx3g+jgXw+nLwAHiWUnRKN60dXfVd/4g6J5KCoCgrDrWkXvde61bf29aOujdXFZdMBvJnlEY2QxCmK0UjpbGNjaGMbaGcrWVEZkq0aqTAPVaFX1npGUVthEG+wYGEAfyTIwOcZKcBITc9OYWFzExPKyhFEuj87OY4gEG5mYQK3bjRhaWVJcPKLDIxC6ezd2bg/Bm6+vx7tvbcaurSFIj4lHRYkKbS4HBpmPhmlVQwzboin1MG+PMA9N0s7E2GSzSh1KqrUlqCpWwlwoQ3FaOlSZmdKpKw6VCrW0zOriYhgz0lAcHwtNYgL0KSnQJSfBkJQAY1IiTBwtqclSr5wWvUrqOTFs1WG8woDpKiMWnUbs81TggN+Gw/UkGMO6IJE4bCDs7QLH888sT1jganBnVUhiiceuPo52SVwZILFITJGlbo504g7JdWeyG3cZxD+YH8W9lUnc2zuFDzm+tzCKa+M9ONPXJOESH3+ouxXNDitU+XkoLihEJndSO3eU9q4u1JNAQTpMkM4jxKOZc9bKnb5N5OPnINYLlxHtGQJ8vFc4EslTQyIJSKQihJK5eVs0+/fwfi+Jta67n5M+NCxhkJMv0Ds8im6Rg0iaTtqWGEWjH6E2vQx8ojwV6B0a430M5+LxDOhiFPbWIUI70T08hIGxURJmEsMz8wzqC1haPoBjew/gMIP7YVYh+yYWMMcwP8LHDIyOwhcIQMbqLYMZKiY0Clvefhd7duxGWEgYdm3egeTIaJQVKdHprsUYc9IobUpAEKrPR5XyuqXlgUAdWpmrao1amPKyoUpNQWFMLHLCI5EdEYmUPaHICA9DHpcLI1chLj+av3sPMrbvQNw77yDszTex6/U3EPLqawj97ZuIWr8Bse9sROK776IgbBcMiXGokWWhSV1Akqmkq/9OVemk6+GvuC044KvAIX8FDgcqcThIsgVsXCcaMFVhf50VK7VlHMtxRLqvCscaHDje6MSpVrekZhdIMNGS8AZV6IbITRO9VC5aH7PTh0sT+Gj/nNTb8TrXnaMqnu6q59iKpZYgXLoSFPN7p3IHycnMQFNzEzqYfVu5w0uCQWVaiyfPk6qdfGgjWikILb29aCQRA8zYgjC1VLYaZl4nIdRKQCiYi9bqph3WCnI1NKySqpcEEhgeHZEwQHIIkol1AwzYv8c4hmhTw7SrEWKQtwWGx8dIitVxkCQaGKEyEYN8Tv/wCPo5Tk+MSeG4T6dDIyu51nw5hg2lGK90YKyyGqMVTvQ63WgVDcGVJZClZ2HHu1uQwpCeJX6OYWDPTkyCOicbLdzrJlqaMNFYj7F62pdQK6FQVKxBZqARrmu1VaBGq4K1MA+GrHQYc7JQXpAPq6wQVqqNUSY6TGRCT3USp6SUpifCwtGakYqydCpUYiyU0eHI3ROC1C0bSbL1EtEEotavxx6SLJrrskK2wZIUi7qCTLRrZBgwyjFqUWKivBhT1mLMVqoxRyzatZiv0mC6XIlJiwKzFarV21aVhAW7DsvVJhwk2Q55ScYgCUYlE2onbPE6g7kg1o2JPlreMN5fHMe9fTO4f2QJdw/O4dpUL073NOJEZwOmmf2sigLIMtORGMNMmpGOhsZGziddhkRpETGGSuVnZBEQqiUUSQKzcLCdmbitlfcxX5GMnsYGWmaj1FBGKFJtsInWJ7JWPVwM6YJQwk5Fb1B/k7C/zg6pg1Y3bbC3vw99DLE9tME19A8OYGBoUEIvl/upPgJiuYvP6errQQ+fI26LsZuvISCt432tRDfZLiqqlsQYNLz1JupeeRPlL78B3etvozwiHK60NPipTvUlagQ0JXAqC5FD+9v2zlZkpWUiOS4BaXFxyE9OgYOkFNlpqqURU8LmnmFMqNOzo+StFRbUaophLyqAm7mi3mxAA2GXyVESn4QUcX7SK6/h7V/+Cm/87Bd45R//ScJLP/4xfvuzn+GNX/xCGt/i+PbPf4Z3fvZT7HzpRYS98gqi3ngD8evfRtrWd5GzcxsKd+2EMSocFclRcGXGokmWijZFJjpV2ehVZ6Nfl4dBfT6GTTIMGwsxoMvFoIG3uTxklHEnk2HIXIxOju3qQrSq5egylmDEqsesqwwrtNP9Qdppuw9nuhtwfpDV4MwwPliZxvvEB4cWce/YXnx4dAXnmKcOtwfRUW6CMpkKRfvO4Q6ZGJ+AemYdqduQKKRIkhpRuXl9sHkEvLDVelHlrkNlrecP4fagylPHx9TBUedDtaRMQUmVRB4TVtrSzvgkIlJnFwnbiXW++iACfJMGVklNZKdAc2sLS9BWPriNDxJPapO6kjU+Q0MbmdwsWNkoQbQB/mME+ZqehiD9NoBh7iUjVI3mHVsRfON1ON5aDwcn1kdp9qUlwRqxB+Whu+DKzUJ1QS4q86ggWRmI2rYd8bSk8B07UUDi1THEj/D9pqlSU6zQZlj+T5KsY8xT4iCmOAeqrYKBVFQ7ejUay0vhN+pRytdK2roJm15+Eb/95c/xyk9/gZd//iu89err2Lh+C37+s1/jhV+/jH/48U/xo//yj/jFz3+DDRu2SGdavvnb9Xj5F7/BOy+9gjf+6Wd4k9j24osIfeUlRLz2KhLeegN5WzdCG74DVUlh8GYJYqWgsyQTXUSfNgdDJNGQRKg89Kmy0FWcgY6iNDQWJMGVHovyuFCUhG1H9uYNSN64ntiAxE3vIGvnFugTIuHMSiXZitBv1mLCbsFinVM6rHFxqAvXGNTvkFwfntiPyzNDOEhSuYsLkRS6EzHhoQjdFQq1Rocmhm7Rq7pOZCFWb4JEFmcNTDYHdJV2aMorJajLrT9AxSJIjNqKShirbFKTyKraOhKygdmJPGkXRRjFhRm7i1m7kzYq8vi6mjoP3KyexFgtOnGzCrLX1sDBCsrJsrya1VS1l/f5PHCK5E922/mBbGSxjW8gGFzD5629jvRahIvrXDW1sLtq0M3lAVkBOnaFoDkkBHUhkfAnpKCDytRcrEBjEfdQRRH8tCU3w2VVRibstCu3tpgBW4uGahe6xakpVNWp9lZMi7MMmKfEuU/jfh9GSShxdLyXFU+LSQ9fiRxV2ekojgpF+rYtSN6yBRm7Q5BPC1WkpKOQapUdGY/c2GTkJqRhPXPTSy++hFdffhkv/OY32MzM9MbrryM1KRkmtRYFyWl49zcv4m2q2ibev54KtuEXv8SmX/0aW1/8DSJefQk5tMhSksOfG49OKtRImZL5SiP1DVpxl2LRwUBvKcKIJhs98mQ0ZseihiSsiNkJQ9hWKHe8C9k2Eundt5H+zhtIeYdq+PabyN60Ablb3kEBiVsaHwGfjNFBy+jAAmGvvxpH2gM4PdCBi6wEL0+P4HhvG6x5GUgO3Y2c9DTsYLVczVjhrQug1huEUxwSqPWhskZ0a/bAwOihq3SSPHaUlNlQYq54DiRXWSW0Vjv0JJ7F6YKdSuWnOjV3i8NEImePMQtPSOhj3hYEW+cggexuF2w11ahyuaS20X8Wz9rZr6Gq2g2by4Madw1qSEbRHt5DAnpIKgG36HPG202CWMVFaImOQn0o80dsGupzZOgts6KvqgL9lZXotpYhyBxQHh8Fc3QEPPJ8+E0aVm9l6Ke1zXa1Yaa9GTNtJFRzULK+8YAHIz43SVWLcYb0QZb+XVXlaBOdt1jxNRHNVKuGMiqWSSedLuzSlsBewkovOwtq2qmc4V2XmgVNcibDfCaKUzKhTsuGOU+GqsIilGfmQBudgOT172LXb17Cxp/8FFt/8yskUFEi1r+F6Hc3InYjybB9C8zJ8WgtKcBwuRaLtVYcYRV4ts2Di53i8AHVxW+l7eXDkxoJzQ6SZePrSH/7dcS98gIiXnoBkS+8gKjXXkbC279F/pa3oY/YgQqhVOnx8OamwJ+fBh9HX34qd8Z89JSq0F+mRbepBO3lBgzUVGGmyceCJBKR/DyJjBBhYRGwO0RrOM4FrUz0jbPX0NI4lpNsZXYXzFVOmCrsMFpt0JNEazCUV0nrSpl7LXyMmH/RY93f2IImBn1xVKCdVX9nP2MP85oYRddWiVSrxKqRiFPhdMJqq0a5zSnBaue6NSJx2SrWEVV8A/EBHfyAgkyrhKpDnc8rQVqmyjk42YJcIue05OcwV6WgKS2PmUOLoYoqdOgZ3KliNSzZrZveguaFX0Lz4isYKDejzW5FJ4ky0hBgMG/AZEu9ZHkTrOwmqE5Tjau/2U00eDHGqm+Y9idOX+l3VBEkK9FNO2yzMFPpS6RWlC55Hqy0E1NyHAzx0ShlyDYlx8KcGoeKrCQ489LhYugWDQRrONpzUlHF4F7FEO+k+jkZ+iu4rE2KYz6LhiI2UlJEQ1wEXHlp6LNoMFdbiSONHlxiNSaaxb8/3IpbA0Gp57AnIwrqUBYg619D2Eu/wa5fv4Qtv3qB2e6X+Nnf/Rg//tsf4UfEP/3Vf8ZP/up/x7u/+iWKIkLQblJikOhm7uo3KNBnLMKwlduwUo8esxpt4kS/UrX043hOXAzWM/+Jc9vlcgXnxiu10Kui0tio+hKE6jhqYCOpKkgaK0klYKmw/QHKqxzSvFfxOXa3m9bJ+a2vl+JPI6tCkdMEkcTY0Na+GtT9zFT+hnp4g/W0MC+qha1V1xJuVAo1InnEsp2K5OJ94sMJuGmDAuI5gkC1tL/nIUgmLNBJsgrUkBwtFVb0ZmSgK4sbRmfkBJShkbbXkJ0BP0O8fdNGjFBF5jwedNnt6OLzBml7gyTRoL8OwyToGNVpzOvCGHPFeD2J1eQnufyYZNU3RvIOCRK6bBgluhlYe6yl6LIY0WbScsMbpBZTTUYNmg1qBFVFqC3IhpW5ziw6eCdEw8DQrY3cA11UGMysACtJIDvJZM/K5ONSuI6WmMTqkBnPmpMJW14WyZSJRmUBBsp0mK6uwD5+vlNtPlzta8H7I534kJXb3aFWqaNuZ0kG6qk0Sma8KBYKISwAoqh2b9Je32JF+U/MbP/hP/41/st/+TFee/0tvPLqm0iIScaWtzbg1X/6KTLffhn18jQp3ItOT6MkVr84Zua0YKnFj+GAG5F87Z2bNiGHn9FktpAUDs4jncbhXF1mjqokxLLVZkeZaCnK3CQglp+HuF88z+ZyklROChBVj8VQdZ0gGOeYO7OAWC/uF1jXxtDdwtKxiQyrJwP9gQA8lDhXDQlGIgm4akga+nCAFUMwGJTg8/vh9ZO1nGyRuYTaCQutrKZMVvMDE1anjQpHZaP8WvkFAryvx2jBYKkVk9U1aGclF0hNoiWGIrBtMwKU7VnaV7fFgi5+mZ4aF4aoSH11LnTV2NFdbUOvq0o692nSV8M8VYOJYC1Vi8ucyGFmqgFbOe20DGN87CBfa8hGy7FXYMRRiRHnKkarKzFQacFQVRmGiSEuD1JJ+6lqfbTLbtplZ6kBXWVmtFtKqQBGNBoNCGhZABQr4aeVNxGNRHOJAu0sQvppueNVVoZoF1UqiNPtjbjU04br/R24PdyNu2MdONHgwFS5CsOlCrQU56E6Mwk60WYnLBQyFiTx27chZMM72PDGb7Gexczb699BXoEcdjpHqUaD7HhWxMxy237+U8h2b0OfWYUJRxlGnWYc6qzHuclBjLJoCWUm3L11GzJTSXxLOarpQC5uS7uThBLtZG2VqxDdTomyygoSygqztRzmSo7PYGE0KbeTWA7Oo5Pk4pz+MSo4x+XcvhZu6zWs6+gQfV5b0cqKr4mVVaNQLT9DHSVzDaIbqV8QiqRrqG9APR/jC/jhoc2JUG6n5JZzEkvt9GG+qF6CFQZ+cGMVfbnSBiOtrpp7R7/djQGuG6asCgsMxqegMTIGzXv2oJUBfchkQptBjwZWbc1UmR4qTy9fv5OE6XISNgt6uCEHSS6hVjNUrgnuOaO8f5jEWSOQIJVYHuVzxrk8wY0y5rRi3FmOcT5/kuSa4nNmuGFmqu2YolVO8zXnPU4sij83BFyY4uuPkcziXzTibNB+fqcuM0lnMqx2cGZm67Oa+b52jPB1xphNF4J+HOROeqarAxcYmq8MduHmaC/eG+umHfpwKmDDfhfJa1TAW5iO8tjdMEfsRHVKHNwZKbDTap25mahTqVAj/sBBBEnmeq0a7sJ8lKemMMy/g/g3XoSN6rroteFAkwvnabHXlyfRys/77ptvsOrbAb34Cxl3fDedo070PmfIFnMpOsmKVrwintT5GFMoDGuo5Zy6BSgUAuL2ahHHoo3PWYNwHweJ6uB3tlNMhJKtkWxdC8tzgaamBgRoNT6+iYtPEg8WT6rmk4WNiRcPBJn8aZc+jrX8sK5nCmVxMdgxUGu4gfVUCX0FSUXmGyvJXJLJUuFgGOQeQvaLI+GD5jKpq31LiZbq4uZkuNFbWoYW7pXNzAAtei384viSUYsuEkIoVCcJIuWyMj06rCYMkRDiDM0JTvi4OHOTpBgWSiTWk4gC4y4qGskwzcfMcJyvdbFi8mDJW8PJIHl8Liyxglr0VWOJJNrb4JFOxBNnJAgsBz2Y4+PFewzxM/TxM/Rwh+ljUdHP5X7uRMMk5BhfV/ydS9jvPCfmMLflqfYWnOsWPwr344OFSenH4Ov9DbjeUYeL9XYc8VZib20FJrnjdek0cKUnwrhnGwysAp0xu9GUn4w+fSEmqgz83CS7z4Glxlrs72zEgVbmSKsO7YWpmCzX4EhrLc6N9+D8wjjKFIXY/epr3FHc+HRwCF9MTOKj5WUs9/agubEeza0NaGWx09bWRLRIgrIKsdzCdW0UmFY0MzM1NzahkSIiOZNPkJKVPbkh4BK8IJyCWISNLiRQyR1snfhZxMuyXOQi8QDpjmfS9nuJs8Pmrl5lKBnrJJGqBDO53swNK4ik44TrSCpBJBNRSmKVC3m1VdHPbXDQ/uzMSaKt8DCz2IS7DlO02NEaN0b4moJYjbJClEdFscophJ/ZKsgQ38nnt1GC22lrrXyfVtpMGzNSj7Au5iaBXi6LSR6TFIWKUUMi8TUXuJPMkviLVNUVbph99X5CkKZOOoXlECulQwz7h5rEspfrxKktHuwLurE3IIjnIhntmKBdjtpIWirVYAXfixB/kBgVf47gXjrKbTTCbTHF7bLEne1ocwNOdzTjYh+tb2II9xancW9uFNf6GnCrz4fLUsviGlzo8ONkiw97fXbMuMoxaTdjvJxZU8sdS5YJd0I4bBFbUBsbgtacOEyb5dgftOFMbwCXBhtwUpxh2uCUTvY7P9iBU32NaGeIX+ZnnuNOORQTjvlNb+JwfAwOk/gDJFQPidTZ3Y6u3k709q2ip7fjB3R1dzxzLpKquRENDSLu+Bl36FrcloJQDs69w1UtwUm+OFncORyOVZt1ubBOKJCAIIw4tCDIYpXAqo8kK+eTxO0Kbjx7jchNqxCVopUvZLHZYKAqCWXS05NN9GETPdpEQv1AKruN4bCK4XAV9ZTfIVrsEKuNgdJSdNDuminxncwvA3xuC7OWIy8b3hIlOgWRuDeLSrCNKtFClWqnLXaSxD0kbxdVo5eTLVRj0EV1IpmmqBYz3BCCVEI5lkiivUEflv1urBDivChBnH3MYgIHSKADDLjidBbRSHfZY8MS1WGOdjnrsGLGUY7RKjNG7cxoIoORwH0k2QCrzBHmlAluj7m6OqwEgjjEPfwoJ+M0leBibztujg/iw6VpfLR3BncmOnGzrx7XqFZXOry0wwCusEK81CV6zzZAnD5zrKkWB4I1OEwFPU5lWjuT9GjQjgPucuYyO8631+Bqrxc3SKxrA1S//iZcGm7h4/j5WWGeJDnnWaUuRIZjade7OKkvwjxft7XZh05W0d0tzegQKkXiC7S1N5NETSRRAxqpZhKJhC3SHms9LLK48zip/FV0AdHzv4zbQOStMs6LmGMBK1FFLtgoHOtE9SaqOSdtae04VTkJJZFJItQquSopdaKkFBCkWnusIFYpSSNgImFKCQslsIwbu5IBvcIuKg6+DvNUOS1QjFV8Tivfs6ucFsLqZKCMVWEpFUmjRV1uLgOsqKjy4KdStZAsrbS2duakTqKDitVBonVQFdsYqlvNRilM9wgV4ZcaJ/mnuYNMcQeZFhC3iVlWJ4u0vWWqz0KtAws1tBTa9iLHvXUOwo4VkmmFZFqoLsdUlQnT4t8sZRr0G1XoNqj4GY3MUSQ0q9YebsQRVw1mSaSl5lbMNzRjLthARfTjMPfuky31uNLXhfemRvHhygzuHVySfrO7PtiEGyTT1TY3rrd7cLk7gIudrBR7SY6BFtwcbsNVVopXehv5/EbpRL1rA81c3yqN5/mcsw3VuEjLuzHQKFnqjaEmXB5px7XBZlxt9+E8c9VKYSEW4hOxLzUBh/ndOvjd67mTBeq9LMi8zMd1jDMCXil3eUS1TvGwce6sJIuF21jAzOLFxCraSAXVM3poWT1rmSW1JoLFjM5khJb5V8ecaWDeLOVcrPOKUxYYwmtY8TlpSQ7CLtkcqz4vVYz2KOBm0BO3ndwjHbW1q8R6plriYNrzsLl4v8AfrF+9LVAhjrSzomzwUFpN5WjTmdGlNaGDuaqXZaxowRbUaVGrVjFLcYPQWrpoN51Uot4am/QPmC6RscoNDPQqNDM0i7+Rd/HL91PRBrgniQA9QIxyjxpjBThGMk5y/XiF+CuUhaQpJWlMmLIaCT2ziRYTFg3GLWqMlqrRp5GhVZ6NYF4mK7UiKlMVrZrVJvfeEXGGRF0Qsw0tmA42YdLfSDSwAg1glttnmap4uDmIc53MVCODuLcwi08P7sV78+O4KQJ7px8Xmx243laNOz1+3Oz24TqJdbMniDuDLXiPpLrLjCTw/hiJOdrJZVaQE124O9mHe2L9cLvUhvzOWBtuklTnqXzn+Rp3+ltxmttspUiB44wQ56wsLjwOOGjhojO2ndvPwR1JtBJ3iNuMJsI9yhlXjNxh9HQNNV2jWFUMJS20SKOURgXHYk0xirUlEpRcFlCoV1HMCrhEp4LaoMG6QFMrfNzLPNwoglziL9K1rBA8tCd/QyOCTS0Iil+fuewhsdwk1trPMas/7zDYi0MQhJsbtcYb/AEeVhvi+Jd4boChT7xWfTOrzOZ2NLR3INjRSQ/vRUegCZXFWlRl5cCdmg1ndAqMEXGoLSFhWCl2UmXEKcG94gdjhmHxG18HC4PWcjPqTVrUl+pQzy/TyGDfZCDBTDp0mBnoxWhQo4v395sN6DVTdUicAY5DJhX6dCSLWoYBrYxjAboUuWguzEIgJw2+rBQ405JgS0tGo7KY1WAAe/nZFxtbMFnnY1HgQB8Lj17afl+lCOyiUmSW494+y3FfnVtSq6sD4pSVYarVHO7vX8L7ixO4MzVCZWrC8Torjjl1OO8vx5XmatwmKd6jMt2hQonjWh+MdeDeZC8+nhvCx4tj+GhxHB/OjuH+/BgezAzi7kgnbg3Q+tpok54KnAtU4yrt/Ay/94GCbFwo1TBTulFOxSllBS5cpJTVcDl30nKHExZ+hzLmIQudpLSqmk5TzXzsgrayBpoqjrYa6KvrYHDVweSpR6mvEZZAM8oCLbDWd8Da0InKph7YWgbgaB9CdccIXF2jWNdAwgQo2+J00zpKuSCTOKgpyBBsEkdNW9DayWqgg2Roa4X44Vn8AC1+iPayCvQw5Nf4fJKKVQuCkWguPt8lylKu9wXqESCpGlhmN7KqaOnoQCsJ1dLZhbaeHnT19KF3YAgd/YNoY0j0USUDRAMrqPrGAIK0tF7mpOGAF4O+WvSRUL3cyzqpSA2U4SDJ5BWX+dEWw6MqQl2xEgGV4lnj7kJ4i3IRVBYgqMhHQ3E+WlQFVJ4CtBfnobUoBy2FVKKCdDTkJMGTGgt7QiSqEqLgSEuAIz0N5vh42DMy0ahWEyWoF68vl6EmPxfO7ExUpCajKiMVNXk58MlJTO69IyT0DHPfHFVxyVGGY8FqXG6jGolThcd78f7CBB4sTzEzebBQKsecqRAH7Tqc8VbgEoP3NVrbrS4/ydWEe1Sq+1P9eEDr/GhuDJ8uTeKBOPuTZLtNq7xMhbrQ6MJZXxXO0sZPk+SHNSQTo8dIzzDcY8uoHTsIz/gRuCcPoW7yILxTR+CdOQbvrMBxLp9A3fQpCT7CO8PxGbxzp1G3cBa+pXPwL1+SEFi5BN/eKxL8+64iuP866g/ckNB46CbWiUPughD2Z5YmMlMNb6+SqkU6S6Gtq1M6waujrwftvd1o6epAU0cbgqwQfJx8F8kjLFHkrApC5DGRy2zitUgubwPLUkEqcaC1S/xmRFJ1iF+5SVQxCpC4DQy34pRXtzhORnJ2Nteji6owQPIO1Qeko+uCVF0MyC0WEwJUJa9ejTrKcS2JVKPgZBOOwlxUip9U8rPh5h7rl+WggaSqL+JyXgpqUmPQmJeKFnkGGgpS4E6PgTM5ErbECDhS40imRDhIFGdeFpw5WbCkJEG2MwTZGzcj7sVXsf1HP8Hr/+lvsP7vfoz4N95BUWg0NDGJRALMUZGojI+FKyUR9bTOdlpon6YA42aqXZX4cbkch0mAix0BHPXbMaRIQXdeLEaK07BUVoTDVK4zdRZcCtAeGa5vkjR3ScaPxrtoe51Urh7cmxK22CHlqatUt5N8nausZG/6a3GYqjMzMI/BQzfQdOI9tBCtx3+PlmN3JDQRjcfeQ8PRO6g/cvsHBInAYYFbEvwkie/gLfjEeGhtvIm6A9elfuZ1+/4QHmKdOKi1eiRcHD4QPyqzVCRB3FSgOgbOQHMTGjn5rSxDW6gsrSRVc08XGkm0AAnno3I5qXQVtD8zs5LF7YGJo5ljBS3VVt8Cd3s3/N39CPSI/4oNITgwjODQKILDYwhw9A+JcQzeoQl4BqdQNzAh/Q2sg1VUDy10mJ9DnEs+yEDZzQzQwoBeb9DR7nQI6lXw0899VAi3UganLBc2EslemI2ARoEGludekqkyOQbenGT06GTo0coRzEmBnSSqZNlem5sCT0GGpGb1VLugUDqVUqo+3Qo5rNlZ0KekQh1HcoVFIWvnHuTt3I0cjqkbtyLild9ixy9fQNLb70IVGgpDZCSsCXGoiIsiuRLQpihAHQNz6q9+CsXbr8CfFoOZUiVmzQr0FiTBF7sNwYQd6CtMwHxpAfZXFOO424QLgSrcZDC/1VWHO8xd7/UGaY/1uEUyXSOuMINdag/iJq30VnMdLjPKLA7OIbj3MtyccM++y/ByuW7vRXhWLqLuGTwrF1C7fAE1i+dRs3Ae1XNnJTjnzsA5exoOKtQa7NMnYZs6QRyHbfrYD6icOIqKiSOoGj8M29hhVI4ceoaDWFc7OIPawWliBnWD86gbIkaX4ZvYh8D0ITTPHUX7yil07TuH7gNn0X3wHDoPXED7gfNo238BzfsuoGHpPIL8gAGOPn5I7/w5eBcol0sX+AUvoZ4S2XTw+ioOXadE3kDD4ZsS6p9D4NBt+I7cQsORG2gbXUIHCTlCJRXnoIs/MvTW1rACrGKOMkqkEmTyq2hJeo10ATI3bc6eL36Py0Atlxs0RbBnJUlWNsiqpZuK0ZCXgMqonbAlUJXS4+HIT0ctrVIQ0s1ALl0hT6OCi0WCnYRykVhVsgKUiTNIaXcltLvC2BjkhEcgc9cepG3bicxN25G1JQRFu8KhDd0DU5R47WTUK/LQRgK3aYtY2coxwkpyzsa8I043rlJiypCD7sIU+JJCUbbzTVTtehttWdEYLUnHAi3xsEOH47WltMVyXAzacLnBjitNNTjf5MLpVgE3blLFbnWzUmxvw0wv7Y5zaBneh7LBvagYWIZ1YAllRPnAIix9CyjtmYOpexbGrlkYOqega5+EpmUc6uYxqJpHoWoa+QOUNA6juGEIyvpBKIO/R5GvH3JfH2R13Sj0dCC/tg157lbk1rTQ/g7copStwnvwNnEHnkPPwOU6jqt477nlO6jlY/8AJIQY3Xwd94GbEqr334Bz33U46bnS+AwOksy+9xlWrqyC/mxfvoGqlatwL55Bc/cIelmeD1Gl+r216Gb4bWGF0sCyNaBnMNczT+kZzMUpLgymAVqgVyhVfhbVJQ9NRnEVlSxObix6RRDXFaApPwXe9Di0Mk+1cJ2PClZdmAEXc5ezMJ+ZTAmPhq/DTOLn63u0WriZo5zKIhIrXzo1uZTEKs3MoHIlQRUXA3lkGHJCtiN751bkh+yAKmIXtLHhsKbGM9cVoLtcj36bBaPVVky4K7AcsOMg7Wq/pxwr1QbMWJQIpkWgOmo7GtKj4OZo3f42GlJ2YcaQi/2VahxxGXDEbcQJjxknvcxM/iq+hg1X+ppxe4RV4uQEBnpHoKsOItfdgrzqFhQ6mohGFDhXkWevR05VENkVfmSUeZBu8SDV4kay2Y0kkwsJRifiDU4kGmxI1FcggUjUcdSWI15tQbzKTJQigUjSlCJdV4asUivyzavINVmQrTcjU2vAusqFKxCoWhTjZVTMX4Z17hyss79H+exZCdbZM3+ImdOrmFpF+eQpjqekUcLUyR9QNnFcgnn8GCzjR2EeO/IMh3+AZfQwykYPwja4iMbGDgwFgxhgxdlDi+6kPQtSNVnM8Om0tDs11UqLRhJKXJFOIlUJlaYon8sKBNRy1NHS6ouy0K+XMdMoGcYT0K5kdVeQhqI9m5Cy4S2SYTuMyQmw5WagpqiQhOXrsooM8nWDpeI0ZKOERlFhsmRu0BWjnrbqlWWjTqhcfhoCJGdAwbwmz2JYz+R9mWhWF6LbrMKIrRTTtVWY9TsxRywSK0EXFursmPfYMOsslX5gdsWHQv7GbxBgthsqyYZ162/RlLgby6UyHHJosZ9Z6yCJtZ/Emqs24USjF/dHBnB7fAzTLKCKjJXIK7WjsNINtdMPgzsIQ10LDN5mmLxN0HsaoHH5oLR7ILNWQ2a2QWayosBYjgK9BXnaUmSrjchgFZ6mLEFKkUJCsrwQidyhUuR5SOPOl6OSQ8GKWldmgrHCLB3LslZaUFZRCrM4lmVWY52+fwUC2r5laHuXoCHUXQtQESWd8yjhqO5ehLpnCfruhR+g65qHtnNuFe3T0LRNQd06iZLmcRQTYlRJkroKJaW0uHEVyoZhKCihAkWBfqIPcj/l1N+HQm83S9ZOtLEaHfHXoYvBvJU5qqmiDI3lFuk6TQFOuiCUOIzgJ5kkUnGy60rk8NLKGg20RU68RwT04hz0GIowVl5CcuWjW81qMC8Z9rQkRL76Bv7+3/4l/vZ//Wv89C/+Dq/96OfY8atXEfXSG0j9rTiJbjMUtDfd7nCURUTDxiDuSU5DfXoW2osKMMJMN28vx1J1FZZdhNuGFXEQVVyRxevAfp8TJ1r9ON/ThFPdDTgsLh/UJq7e4sayX1xBxoZRhwG9FRq0M2PVK7JQ9M4LqE8Jw6RZhtroLejLT8Char30x4nF6lLMOPQ44qvGaRYxKyySmqjg4vc2h7cGtay0g81t0slz4l9Q3YPj6BgcRWvfIJW/H/WdPfC3dcAj/vRb3wCPzw9xqlN1jRv2ahZZNjtJYoOpvAw6FkLi4KaG31FdqiU0KClVQU/lLbNbmL0rYK+phN1FVFfA5rSg0m6CqUKFdXl1Pcj1dCGntguZ7nZk1nQi09WJdEc70YZMJ1FNuNqR42pFlrOZaEEm5TXDvop0ymq6LYCMygDSK7yED+nWOqSX1SKNEptmdiGJ0irBaEeCwU6JrUKKvhJJRKLegTR1NfJdE/COnEEDPb7f1yj9RthkY4YioRqsFvj4JYOlzFPMVAGDnmSiokgqxaAurKtYLl3ENUgLC2oYtHnbR5K16RQY4KT1G2Xo1tH6lBlolKWhmarmy8mBZk8cYl/ZgK2/eAkhb67H9rffRp7404C4lvpv1yPxzQ2IeeV1xL/wCjJf/C3kr70DzdtbYNiwDeWbQlC9O4JhOwEd2bnolxdglJ9hkpMxTYUb4149bmSWqirDQU78iVYvTncFpEsFid/xJir52XPiUBqxFb7cBJSFbYIt/F1MmnLRlRmJ7tw47HXqqWh6KpSRKsdcaS+D3WyQfi5x1DoQZOZsbmtGZ28PBkZGMDEzg+n5RcwsLGNqdgljk3MQ/4DqHx6V/pDS0cNKnoVWq/jPAQuxgDg8xMJMnAcnzj6osIsT9KwwWEqhMwtyGaExkWBUby0V20BiWWxmiVwWeylKnVQo2rTWWgylJQfrYorLIKHIhHT6aJaxCmk6C6KLNAgrKEY4EZZXjNB8JUJzFNiTq0AYEcX1cXINkor1yFLrkKsR0CCnpATZDLdZDL3ZDMu5z5BTXIg8rsvn5MsYhIsNBulDV1WR6b4uNMx/AOfgfSQVeFHvFhclE9eU8sBfVkmY4WV28kiHEFbhLhFXAC6Cl5WaBAZ1MYqrBNfR+gL6YlqkuC8fjRoZOo0KDJWpJIxYSjBUWoJeUzH6KNf94hwqvRFtRbS2tAIShFkrLBXWPQkoCgljjsqFWuQpURGay+DW6uHMK0RZXBy0W7fAuHkTSjdvgXkLrXTTNlSG7IIzYjcc4SFwxYQxhG9Bxfat0Gx8F1mvvYWoX7+MqBdeReivf4PYV1+AfMsG5L/zCuqSwxFICkFfTgz2VSrQnR+NubIiLDOwL7hM2Ms81l5rQ3FJnqQclbZyuD0u1Lc2onugF0PjI5icncHs0gLml1Ywt7iM6blFjE3PYGhsQvqLljhOKI49NrU0EvWob/TDFxBn7lZTsah4LgcqWAxZxIkB5WYYyko5TyZCWJv4WUYLrUnNZS0Jp+LnIJFMBZDps5GvTScHkrGuqEQFJfd0vVEPK9WgooLso18aaDFqqoBMJUOqLB2xWQmIzIxDXHYCkgtSSJQsKHX50DKrmMuLYSZLzVYFIYfRkss3z4BWnwqdgDEFhtIMGEtzYGLJLB5rsxvg5l7ROHQAHYe+QfUsoGq5jgxlHXp99RhtqEeXPwh/eTk8Jg3c3OPdOjWrMQWqSSaXkiMzUC3VyCOIREKJZek2SeVl5Seyla8kF/WqAjTritAhTsMlkcTZkhOVeoyWaTFYpsMg80A/c0G/zYo+5rZ+owW9Ci26c0i8ZAUGE2XojcpGb2oBeooECcsxWO/HaFsLusQxtPZWTHR3YGGoDxPtfsx01GGisQJTDVYsd7gwXGdBR7UFCZs24M2//0ckr9+C9DfWw8mw36XJlf5Z0y1PQn9JCivCbByoLMKoPB4Thkzsq9HgkNsi/fl0vq4KakU+FCwqNGotKjjx4ve6AFWmjZ+hr68Hw1Sq8bFxjIyOoo8W2NnVjRaqWLAxCA8LHvHzTJW9QoLNUSmN5ZxzM+e8lOQxMl7oSFiNUQUtoTaUoESrlH6SET/DKLmjCshLZJCV5FMkspGtSqOIpBDJXE7COhNlrYxK4BB/viRDXfZK1NitsFNarVbKn6kEuYpcpDGUxmUJUsUjMS8RWcpMKk4eNDoZ9JZCGMyF0JeSZMYsaPTpUKiSCVZH6mgJJepYqFSxKNHHk8DZ0FtN8DDHtYhe4fNPUTbyNYr951GgDqDXG8BI0Isu2l+DzQaHRkto4KA6OVQkpFwOp4KZicseqmKdqkg6JFAjjqCTTPV65hNanpdk8hTT4lQM4CzpW7i+i9+nv1yHoUojRqpMEgbLjOgneq1G9HHH6qHk97HK7FHr0StTo4cKPZAmx1SWCgt5eizn63EoW4/9mRrsy1ThUC5v52iwN7MYi1lKLGQqMJtRxMeqMJopQ396HroL5BiSKzEkk2OJe/xRXxX2exnirTKMGXNol3lYsZfgsFONeXMO5sx5WGI431djxkGPhRnMLkWAkiIlDNwepQYTKq0VqHZUw+upQ30giJamZrS3tqGzvUMamxoa4KvzosbpoiNUoZxZyURL1lHxNSRIiboIarWCAqKCtcKIKocJVbS1iqpSBm8951ODYr0CxdwhldoiKLht5WqSiUWInGJTIEilzEEBuZAnp0rJ05CvSF8llZkb0coQXME3rbSWwUYyWbmRSylxWn0JZCyN85j8M2QZSC1MRxrHLFY8BZRhOd9ASXIVqXlbmYrswkSk58chNScKadl7kEKk5YYgu2A7cvJDkFMYQd+tRDMrzvojT1C9+BS2yccoG/4WJf7LSC1wo5XhcdDnQYfbjTaGUBftpowTYqE9lSuUsBFOOSs9BSs8lvseKpdbUSgF9QCzVEBc5VdXggajmhZYJEGsr+fYTLXqFr//WQ0YIolGxAl/ZSz7LTrpbM5OynsXrVacTtxGm+1Qq9Aik6EjjyqVkYuBzDwMZxViOr8YyyoTDpuqcKy8GkfLqnG83I0TVXU4bQ/gFCuwow4v9ttqsVzlwuHqGpxpEj8y1+NMqxvHfeUkkBYHnQYcdGhwgGQ6UqvDirMEC3YFFh0qrDBD7fdUMNBXo9tlRwWzZEW5FY7KKjirbKi2OykETtQyZHvctRLquO3crhrUcF0176uqrEQZK2ajXg+1SgU5Fb6QFZ1MXDqbqm+lQrndVWiq96Ct2Yu2Vh9aW7xobgkybwWZ18TPdwG4CZdfwIdqZi+bywWr3Q4zld3I1xBnMpSSN2aq/rrKSistr1xCFZcF7LSBSpaKZdzgpQxmelqPhpOk5N5eRKZKI5kqZ16RkVi5JFhqXhKikyMQlRSOKI5hiXsQmhzCcTdiE3ciLjUEMZnJaJo6g5ZjgG/fI7iWH6Ni7ilMY9/DNPA7KtUVJOTWIOCoQW9dLdpdJFWFDS61BuYCGcwyBUxEaaFc+vuUUyEjCuGmUtUwkNeRTF5mKT9Rz70vQHh1VDJ+XpGz/FSsBp0cbcwC3VSrvgpWXhwHxd+bSKxe7pldlPtOKlqrVoZmSnwjFbCJr91UlMdgn4cmeS7aWF735+ZhqCAfE1TNRWbE/cyIh4xGHC0tw3FLBU6UVeGk3YGzHg8uNTfgYl+rdHWXU00OnKyvwJn6SpwJ8nH+UhytZUVXo8V+B5XOTjUkyVZqDFipNWG2rhwjzDxdtK925qCWZnHKdxANAWYh7nQeVzWJZYeNRFuDnYQTEMuChJZSM/Q6HRRU9+zcHGTlMP/QQg0M3m63A01NPgz2tGB0qIPW2Y/JKWaz6XEGfHGVnnH00lI7GfLbB0QV2Sv9Zd4bbEJNXYCVn5uVX7X0xwoHq8gaquY6cdaeOGNPjM9DnMknztS0ifOfqogKBjhaYoWNpaOwRkE6QoQ4Da1GrqSS5SchLj0SoUm7sCN2G7bERWFHciaiiiqhCS6g68Qj1O59uNpyfhGwzT2BdfIhzCPfQNP7KQr915ChakVNhUc61aXNUYF6C0nPDaFJYS7LyYe+QAFdfhFK8+RSDxibkgTjxNs40eIv7j6D+HcyySR+vuFykMojbtdpSTZdsXSqTBtVqYcVzAAlf4jEGuKyyFb9Zg3Duzh3qhhdJFYHJb+VRGxS5iNQmAWf+OtWXgYc3DmceWnwM98EeV8D0UYVHGD2m6o0Y6G6CoeCLpzkHi+uhXCe1d75zjqca3HhInGptQbnm+04GijDMV8p9tcaMEvrGyuTSeOiQ4s5ux7TNeUYbfJglITsH+hgZmpDDye/vb0BzU0B1Afr4K1zca4qOSer4mCl01Qya9kZYypZwYmsJOyuhBWprKgA6TmZSMlIRzZHA6tSJz9rExVpaLAHkxMjWF6Ywt6VBezbu4SVvctS4J+cXcTw1Bz6J2bRIa772dmPQFMHXJ4mEspLuCEaWFZ7WEH667GulgueOt6orYO71ivBRYVwUUKrKaE1HF1uF8F1tS7e70AdKw6Ph2SsccBGQlpq61ER7Iajdy98U9fhX/gK1bQ0Q/9DaPu/gP/oU3gPP0L1yiNYGcjLp0mmGVrexEOUjX2H0uGvoe7+FEWN15FtGEVVeRAdtkq0MhDXMZCWZWbAkJYKQ0Y2jKy6dDlyqHNlKGe+cBQzY9ECHcUKiVTiB+YmSnELZbjBrJeOaQVpZ43cuE1lBrQS4szR/iozBpinhkWuEvlKEIyqNUBr7GdFOMhx2KLCoKkI/QY5CUPSGOXo1ctpiVQtZokurRw9BuY0kq+T6CYRh80KTFVpseKmYjU4cLrJRTLV4GKrE+ebiJZqXGgl4RrElV4qsMIQP0MSzTjUmKEdTtsJB4sIVyX6Scze7gZ09TSju6cJnR1BtLb60djIDEW78vlcnAvu+FUM2owqZouWRRYLLn6XSuaictq7gTuVhjuTkqpbSKXNyElFakYC1SqV6xkl7OXw+WvR3d1GhRrF4uIMybSIvfuWsW//XqzsO4CFlb0Yn11G18gMGruG4KnvRJW7ATqLna5VCqXKyBxdBkuFE/Yanzid2A8JHq9ErjpBMI+fpPFKRBN/z7LXUua8zfC3DaFt/Cj6Dr2P3pNfoe3EQzQfe4oAFch37Akq5x5C1fMFsgMPEGu/i4rpbxA8+gTu/Y9hX3iCiqknsEx8C/PY17CMf0fQ9oa+gnHwS+j7fwdly3sotJ3gBmBAZwkbVLFspjqZMtNgSl9Faaa4zkI21NlUr+wCmPIVsBQqYC8ukTpfiQqxnmQKmnUkkhH1JFOD1Ywm2nqrOLHPVoYWkqqPgXSIG35UnKznLMVstQkzrEjFpYCmbXpped5uYr4xcjTSkoyYsxkwU6nDVDkJYC3BbIUaCzYd5iq10t/aV1j2H3AzZ9WZcYKEOUviXGiuxsVmFy43Ojg6cbHdjbNcd8BLRXPpMFPN51dTlUisKZuWBNdJR+FbalnV1dei2sfMVOeAx8cY4GMxRRJW8z0cLpKnSgWTRc7qmoWSsYjVNaOBhVV4WQks5SoJZosCRlMhs3EeVOosZqlE5BfEo0CWBLW2EJXcDnVeFzo6WzE6NoC5uSns27cXBw4fwqEjh7H/4GESbQUjUzPS9clqg82w2jxQ6SzIypcjNTNHQnY+SasUJ+oZsc7hFn8S5YcngZzeJn6JLtR2zaB54ji6993BwKmv0H8J6L3wGIHjDNXLj2Aafwzj2BOUTpJIy09RvVcQ6jFkrV8gueYe4pw3qUgPUb0fsC89RdX8E5ipSsaR76Ad+Bbqga+gH/z6GZm+WEXf51C03keh9ypSlV0wy42ozs+CLTsTlowMmFJTJOhSUqFNJpLSUJSSBmV6NnS0wtLCYlSUaODSG1DDfFNrNMBfVoZ6a7l0DVBx6camqgo0VpWjg7ba66zAoNOKkWqW6rUVWPaw/BeotWKRtrNYU4a9vL3fa8UhVmpHAlU46K1gJcaAzfG4r1LCCX8VTgXtOF3vkMYzjVWEA2ckAtXgQosD5xptuNxmx5UuDy3RhYP1NqzwdRdrTFgU11lwGTFmVaGH6thIBa3h56xiNV7OTGsgUTS6Aqj12SjRpHHS0qBidV2sS6VKpKJYmyrd1hqyqUr5JBWzZ5mCYGFDgpWTdFZLAcrEfay6jbosGLQc9fkM6Sq4qsspJjXS+el9/Z2YmBjFwsIcVlaWaIHLWF5exMz0JAaHh9DU3imdlFlWUSmd7ZmVn4v07Cxaapa0nCsvYDVYhHUNi++h69hXGLzwBD1Xgc4rT9B+4RHazj1B06kn8FOJqvcClfOAaeQxVL3fQd33LfRDD2GdJskWH6N85gnk7Z8iqvI6tmrOIK/pU5RNPabFPYVl8hFKGcT1Q19DQzVS9X7O538OA4O5gKbnU6g6PkJJ233IWu6hIHgb+dbDSEyxQJ1ZCCv9vyyD1ifsLzkJWmYrVUICSuITUMzbRYnJRAqKaY0GZi2LUo0qtRoO8bcnEsvF6tbHrOFjvqhnAdJEtWpgJmyutKCVEOe8D9RUYoo2Ii54v+SrxorfiX0+Bw77XTheX4OTjW6SxINz4urCws5aa0kSj/TnBTFe6/LjmjjPnOP1viCu9fpxsc2Jc02VuNRix/VuN272B3GmvRYHmqqxt9GJBX8lFkjOpVoLRqiCLSzh/fw8DrvIqmaUMecZTSXQaPOgKE6HTJGAvMJo5BaGI08WgXx5FKvyWMiL46BQxUOtSYbRkAlzaR4reTmr+BLYqKS2Cg0cVF8H1dRBZVuDrZIuwPe0MSPX1NhR3+CV1GpwqB9TUxNUrBnMz89iZmYKIyNDzHLdaG5tomq6ma3LV3OaSgGlWoEi2n5JqRoqZlJ1mRbrvEceoe7wYzQcB5pOPkTbqe/RcvoRmk+yQjsIVNHSSmlVusGvUNz1GQpbP4Ky+wuYqVYWEkc/skqwDP/72KI+TpygYn0FA1XJOMrnkUza/i+h7v1CQkn3Z1B1fyKRScMcpWy9h6LmDyBrugt58DryfNeR6WIVWDKEqEiG8pRsKlQGjFQnPQmkS0yAIioKxTFxKCKxZEQhSVaQkIwCkkuWmgW9TAmjOPxAS7RpNKg1m+EpNaLWUgpPeRnqysxoYJhtpiK0UBH6qyvQZ+fkUrXmvA4sk1jLJNjqxWJrcZxh+XRLnXRhfemS1cxI59tqcaGdxOr243KXj2QS101oxI3+etzo81GVaHmdTlwjoa728Dk9AZwg6Q4zuC81uTFDlZtyW9BDm62hPZWRDAZCZ+RIFdHoczlpGSRUEuQKYVcxyMkLR272HuTlhCI/NwyF+RGQFURCIY+BqjgBBqpYqTEHZeYilFOFKqwaVvM6FlpGwkQCmRngSVxHGVEFJ2HjjibCekOjHz19nRinUgkyLS0tSBDLY2Mj6O7tQpBVp8jXVXarBBsV38bnVrlZbdba4fA44KxzYl3LmSdoPfsEbecfo/viE3SdZ6g+9BilI59B3fU5Srq+Yk76koT6FLLmB8hv/Ajqnq9hGn1CO3tM9fkWRe2fI6n6NjbIj2AHlSo78DFJQ5sjiVQ9fA0SSdn5ifQaRe0PUEyoOjhSnRQtH0JOQhU0vId8/03ke64hu+YyUirPIa6gE3GxJchPKoIihRs5WahUEkpi41EcGwNFXCyKRD+82DgUiHa1hCw+ETmxySRXDtTMW0aFGqXKEpQrFahUl6BCpeZYjGoGeD9zWxOJ1sKxS6gW1UG0TJuqsWLaVU5iVWGf14b9fgetj8HaLyo2B474bThGqzvZWI0zLW5cEIrVHcD1/kbcHGzGtZ4gSVWHyz1+nOsN4CRJd6y3CUdZuYmL/c/47Oh3laJal0e1SUB+cRTylJGQKaNRVBIHmSYa8pIEkikWssIoFJA8+bmhyMoKQVbmLuRk7Sa5dpNcu5GftwuFBXuglIVBXRwDHS3RRCssNRXAYpYzuBfTBpmvaK1lDPLi+GNlhZkkK2eVX8nc7GTw92NouBfT02NYXpnH/gPLEvYysC8tzmJyfISVZyeVilnbKwq0qmewwem2s+pzosZTzftqUOerxbqSbmFF3zAwE6MPqTrfkzTfQtZGErV+LAVvTd83q+Tq/B2KCU33V9DRArV931F1vkJe/X3EVF7F2wWHsEl5DPH2Wyhq/Rzy1gcoaluFrGXV3mTNH0LRfB/yhg8ha/iAdvc+8gPvIafuFtJrqVI1F5FefQYp9otIrTyCGOUgYlMrkZWkIKFSoY5NhFKQJzYS8uhoyKK54UkqSbEEsXg7LyYRmVHxSIuIR35KFhRZBSjOKYKKlaNWLkNpkQwWooqoYdVYWyKHX6OEXy1Ho6YI7ZTz/jKN9O/gaWKKWHCasVRtxrLLgkUG+zla1gxtZanGgoMBu9TVQbo+ensdTlHNxFWHj7X5sL/Fg71UuL1UqEVOSi/zS1NzJ7w9U0g2mJCYE4G0nF3IyiNhCkkceSRyCKFCefnhLP3DkE1Vys3mfRkhyEzfKY1ZGTu5LgR5uSEk3m7IZbugVkZAp4pmZkqAVpsCjZqxgGqnLMmkRXI7qHJoV8xnuiLoTVQyWq3HV4P2zmaMjg9hZn4KSysLEqH27V9iBbiI2flp9A/2oLVTnOrtgYNRodJZhipHOaqc5bARdpKzihnV5qpi9efAukjLWWTU3oaSJNIyQOsYoLX9X0FNyyohoVS9v6PSfAllB62LuUnVSfvq/Jx2dR+5tLwMz02kVN9AdNlFvFl4COtlhxFWeh6F9R+jkMQpbPxgFYJA9e9TkYj6u8jz30GO9xay624i23MD6TVXkea4iGTbWSTZziCh4jTiy08goewoojMDCN2ZDiWJo4zjHh1N6wuNRFFkNArDoyCPioWCCqUQHR/ik6GgmhUKxeLjMkiulPA4pEcnIysxEzlUsAJaalFGDkpYAKiyMlHKkGktyEFVYQ484qceWTaaSwrRZ1JimJWe+BF6gpXfZJVe+s1wgvlEYIqV3xQrRXF+01JtOVWtEkcaqGas7vYFnVhpqMYSM9msvxqTRHN9E7qWb6H9DNBy6ik6TjNy7L8HjbsHmSodslRKFGiLUcQxR5GCTBIrK2sHMrO2IzNjO1LTdiEtbQcyiPTUbSTYdmRn70BuTggVaycru90oKQqFShmOYhJMVkQFzI8hYaNJ3CikZEchI4/KKGfIL2FYN6tWqz8qcVsng/pAO4bG+jA2M8pqbxgD4wNo722DhxGggsWLsUoDDZVPbS6BqrRYgshSaoseWlbZeqsFuvJyrNuoPIItmlOId9B+Gu9TVT6EuvNT6EgmDW2rqIWWRzIIFFJtFB2fIIfKklp9GYlVZxFpPo4wwwlsUe7FOwULCNEeRYSZSlNNsvioQP73kBt4H3lBEukZcn23kUUiCUKJMdN9DanOS0iqOo24shOIsxxHrPmYhGjTEUTq9iM0ux67tiYjc08YCkJDoQgXVxSORr4gFtVJmZgEFavBEmYvJStDRUIa5PHMWCRZTnQ8MiOikbwnGgmhcYgPjUdiZBJSYpKREhmPVL5GTkwMFS4KxoxkVGalwZ6VitqCTDRpCtFuVKLNoJCuYCedkCfPRIMyGx16GToNReg2yDFIixllMB6zqTHsYD6jfQ7Zjei2GdFot8E7cAptLIjEMbuaFcA2ywJnnsUOR+feh2g4RYKdeozWc4whrLZbDz+Bb+4OdP5epMkKEJ+wE8nJm5CauEVCWtIWpCdvRVbqDuRQuQSxCgvCqFjc6eTcJoWMBAXMYflJJBK/Z14ikvOTkaHIRj6/k9xQAnW5GWZaWCUtq6a5Ed6uDgT7ehAc7Ie/vw8ehvPqri44Otrh6OxAdXc3XD29cPUNoKZvFDX9Y8QUXIMzcA/PEwtwjyxiXaz9KrZqTyHEcBGJzEWZ3jtUlvtUpU9Y4t9jzrlNEogAfYOEuC0pjRhzA1Sa4B1k8/5U12VEU1XCS48hkWqT4LiMbbqDSHFdk5Qs28fHklwC2UQW12WQSJm0OzGmM5inOi4gsfIM4vg6glSCTNHGwyTUQYTr9yFct4RI2QC2hSgQu5WBdfcu5IeFQxYZQ4iLjyVAk8xym2G9hIG+hKNa3E5KRVFComSNuVSu9LBYJOyMQOz2CERs3oOITbsRtS0cEVvDELFll9QRPnV3KLL5mrJYFgRx4VAnRkObFCNBHRexepG09CSUZyXDmpkknefulmejThxhVxehQZUPr07G6k38xnkJ/Vces6IG6o4+Qu1+VsxzzKI9v5Pig3HwEYwsdEwsbKpmHyJ47Akr8KfoufYQNQcfQTPEgmgUKO+9BX1tN/QuD0y1dTB7A7AGG1HV2AJnGye8bRg13WNw94zD0z9NEs8Qc6gdWuJkr6BmlBjfD/faX7SmjqFO/D1r9iR8C6cQWDyL4DKx9zwCey9Kf54QqN/Hcf81BA9cR/DQdQQOcjx8Q0JA4JD4b8Et+A8K3ITvwA2sE8eWYh03WbWdQYj+NMLLziOZKiQqsrzADURZDiLCsBfRpQdpTaeQ5jqHTM8V5PiukVg3kVl3FUnOi4i2niShLiCZBIuvOoPNSqqWZr+kaGtII3lShCLZL0hI5rK4nWg7T6s7jWgqU1TpEUSRUBH6g4gkwrX7Ea5exh7lInYr5hFeMIRdkXpEvLsH2btCkUPlEsQqImGUMeJQAy1QHGKgYqlT06EiihnwhSXm8zGpIeHI2BOBVD43accexG3ZgeiN2xCzcTtiNu9E7JbtiNq0DRFcF/7uToRt3CGNuzZsw24uh6zfih3rNyN801bEbw9B2u49yI0Ily6JqEyIhTE3U7p4bUuwC+17H6CPZOo7x2qaduda+hbOxafQD3+HvIaPoOn4HQxD3zHDfrUaL7q+hGXiG0nNBi4/Qg+LJt3gl0jwfYyinm9Qu+97NB16gIYDH6B+7zUEVi4TF9Cw9xIaD1zl+qtoPHQNDZz8VVxD/cEbxM3nxpt83A34iYCE6/Duv466fVfhEVi5htqVqxI8K1c4XoabqFm+hJqli3AtXpDgnD8nwTF3RoJ99rQE28wprCtq+x2yfPcRXXEV22ldmf67kv0VNlK13CSYjYpRuoKQkmlsL57BTtUcIkv30fqOSoE6u+Yc1eYyEpiD4itOIp7kii4/jt0kxJvZE9hNpYmrOINY6+ln4DLVKMZCazPTKo2HfkCU4RAiCUGoMJIpVLMPu0qWsat4CaGKGYTKJhBSNIU9slFEZDZg16YEJG/egfw9VK3IMOTHxLICjJMIpExKhjqFpKJaFcclQUHCKWLioSAB5UR+aARy94QjKzT82QX6RTZjeU6CKMJ2o4ivKduxDYVbN0O+ZRNMEWFwpCYgKM9FF0PuiNO62qSbmGRIHakow7C1HMMstb2V1bA4FtF65CF6Lz1GDzNUwwnAve8R7AuPWBB9y+37EYqaPoWy5SMq/0dI936IDB8zKLOteewbWqQg4GOoWSTFOz/CTvNtJHi/gJlqVnOYqkdFazjzCC3nHyFw7DM4l67wtc/CPn+W1nqGk0tMn0PV9GlUTp9CxdRJWCdPSCifOC6hbJwYO0YlPAqzwMgRlI4eomoegGn4AEoJ89B+mAf2o3RwL7EM08CSBEPfIgy9i9D3zMPQMwt99wz0XUTHLNZleN9nnrqKSOt5JAm78r7HEP4By/z3qUTXWZVdQKr9JLPOIYTRgnYUk1yc4N2aBUSZDyDZfooV2yVkuC4irvKUBEGsGPMRhJsOY0PBJGLK+HxBrPJTiCojmSxHEcn7BJ4nVbj+AG1uFbufkWmnYgE7iuawSzGF3UWTCCXCiyYQIZ9ArLIPUcnl2LUxEhk7tiNr5zak7dqDwigSiHmqJJEqRZTEp5JQDO+RcawYiShWiwz3BRExKOByIclUHBMNTRxtLjoSRsLCZfGnUFtSHFwp8WgszJZ+3xM/QE+4rFhk1TTtrZaugTVYVYbBytWrwuiy8rEzNB+1o3fRRjJ1nH+MjjNP0Xz6kUSsmn1A2dQjyKlM2fUfIbPhE+S1fAVF1zcwjD6Ca98TBJivui4+Rd3B71Hc+yXSfF8hxHwP2wzvIbLiLjKDn6Bs+ns0Muh3XHiK7svAwDU+5/y3qJ67ziy8b/V/BV1zUHGSBYrbpqBsnWLlPUEXGuf8jkHWKDDCoooIDrMSH0KhfwAFvn7kS+hDvrcXuXXdyPN0ocDdgfyaduQR+dWtyCPynU3It9cjr8pP+JBb4cW6wuaPkVt/D+l1txHnuII4+2Xmqpsoav2Ab8jwTosTxEp3nUJCOSs7Emtn8Sy2KmewRaiGbhkJVqoWFSvZeUFSLIlcrNpiy48iVLcP7xbM0NaOUZ1OSPYmyBRuoLURPxBK3CaZJIXS7iWhFhEiLFQ5R9ubIalmqFKEfAx7iDABxThiFMNIlTchJCSTVrUTidt3In3nHmTtjqR6xaOAkJFkMo7yCJIpYpVM+aFRKAgT1WMMlNEkFMO+MS4O5YkJsCUmwpkUD29GKhpZCbYo8tDHoD5UppX6GU8w3Iqm3eIKfeLiH+KaVT2VFZDHxOHdbblwdl9E85EnzCDfouXkQ7TS+ppOkFTiZ66Fh6yyv0Ga/yPEuz9Guv9TKDq/QdnEE1TNPKJSfArX8nckyBPaIJWK1Xhm/dcIsXyALbqbCDHewB7LDaTUvg/D8BfwHniEVkHaU3yf0w+Z356i68xXMPUeRmZ1H9IrG5Fi9SOpzIsEswfxpbUSEgwuJBucSDY5kWqqRorJgVSjHan6KqRpK5CqKUea2oL0klJWpqXIKjEiV2VAjkqP3BINshTFyCxSIIvIFqNcRhQiR16Adbks9YtaP2Xl94DEeg+xJFWa+wbl+UMo2u6jsOkO8upZqfmvMhdRaSz7SaRF7FDNY5tiDtuV89ij30s7PImc2kvIdDFws4qLtzEj0QYjaHGb5LPYzMeGm44RR6lUx/5ApcKEQgmC0frCNXsRqqLdkkwhylkq1SxJNYsQ2SQxhZ2F49hVMI6QwjGEFgwgrHAQEcXjiNeMYHecGRt+uwUJm7YjZUco0iPikSMIFBaJnNAE5IbFIYdBPZeKlSuaUYbxPlaESq7T8LGltMmq5ETUZKTBl52GxvwstIgG2Go5us1q9Irzrmys6lwOjDjsGKmk3VXo0V5uRPSuaPzipVBYO24huO8bBI88pR19z6ruEeqPPSWhvkc9lap04mvkNn2GaPs94iOk1t2j1XyHCq5XtbEIClxj5X0fgeNPpF86dMMPIWv/FlG2T5l7r+Pd4rPYob+ANA9JNfgZTINUreGvULuXeYvK1cb8NnAVGLsOuMZvIVbnQVSuAnH5RYjO0yCqwIhUmRqFSjWKNeIMBgO0Bj20Oi0UxXLksdLMzM4lcpCelY2M7HRkZaciN5tKn5cCeT4r6vxE3o5BZjrzaVoosZsVKIunrAgU5ERhXTKrrzTPbVZyHyKLeSrFfRG4tnMAAP/0SURBVBPRlRdYqd2Rqj8FFUvkq9wgrdDLcG0/QVIcQKh+hYRawGbZNDbRnvZoV5ixTiHPe5GqxQrQfh4p1QzkjnOsCg9jIx+3g4E7quw41eoww/hzeJalwkgoYXlCoXYLhXqGPYJYRdPYJZ/CLkEqEmoVwyTYAMdBqtYwEtRDSC1ux549OQzVOxnG+aXDopAZGo3cXZHI2xNFYsWSaCRVFAlHcmVRrfJDY6CKTCCpkpmbUuHNzEBTQQ5a5XloFxfzUCvQplejo9SIfhJptNqJgYpS3tbAJcvDb378CsJSrHAM3YZ/37doJInKJ7+hKn2LhpNPUc/gXU/VaaBimcZ+RyI9QGj5XYLVc/AeM88T6Poe0JbusgC6AU3nA3gPPqFVPkYJK8Ssxs8RbbuPENM1JLjuQD/0CBUzj1E69oX0vOKOeyjp+RiVc3y/E0/Rdv4hBlhxjt16iuDUZSTlG5GRW4AcWSFkJI+mrBxWWwUqbRZUVJpQXq6DxayAQV8AdUk2icFqOUcQKB1KWQaKCbU8HeoiVtPyZCjzE1CYy+2ZEYqstD3IJLGyJVLRHXKisS4zcBeptTclMglypdbeov2Jn00+5Id9QB/+AMrm91BEYsmEYnkEsU4xJx1GiHoR25RTeFc2h02c+EgDqz3mrzz/FaqdqPDOIo15K56WKNRoYz4zEcc4KlWUUCYdKzvtvh/GcDUDecmChDDVooQ9xfMILZ5jlpphBchcxSy1W0YLLBqlDY6wGhxAeH4v9hT2EYOIVo4iSTdC2Q4idFscYlnJpW7bhYydscgOJYl2RzOcx1CpSKrw1dv5JJoqMhmW2GS4U1IQzEpHU2EuWovFeVIqdOr16LRY0FchGgmUU7V0qKGKhf72dfztX/wYckMX6kbvs7IC7Q7wHXoETf/nzEQkEifZT4IEaIeNJJVl6lsk1nyInabbCC27haKW+6yaHtMVPkS2T0SNWzD0fwEPw3jNgSfQjz1FXseXiK3+mHnqPennLpHLqpfEyY1fQtv7OZR8rvj1wjj+BXxHn6DjEgsDKqOPmaz5GFC/cBdady+yVCYotSUoK9eigjuFtcLM0YDyMjUspUUoNeRBp82HqjgHmpIC6DUKmLkzlepKYNDKoRP/4lGIRuhpJF480pMjkJa8B+kpu5GVHiaRKi+bSiV+jslreoAs7jHZ9fcl5LAyKWi+R1Ldh6r7Q6ja30dxyx0S6w6JdQ15votIcVBxzPuxg/b3Dm1pfcEENstZoVGxkqpOQOZnNqMdpjrOI6vmKvPYSeaxvdiYO8LgPYPY0kOIMR0goWh3JJNkd1y/S6gSlwWxIvlaMcb9iCURozUriFYtI7JkFuEkV5hicjVXsRIMJyLlw4iQ0QoL+hFd0IdE5RAyDOPI0ZNsoYVI2hSOnO27kR0SgfSweGTSEvN3R6AwJAaFu+JRvCsGht3xsEcloyZRqFUOgkUy6Tz1rlIThqxWtBp1qMrPQdK2rfjr/+0v8dNfhqCoahq1U5/Cv/8h6sUP84efQs2sY5r8Cs1HgQCJVb3vKdwHqBoknH3pO6T6PmClfQW7zNchb/4IlVMPWYHfQHzVVWSxcColWXzHHsNDhdNPfIvMxt8hjISKdrzHgP6VFOSde7+VKsN8VpDpPjoJ56x85ms0iN9xGdxbL9AKmcuaz5FkF4H+a08xeeMxmvfegK5xAWq7B5YKI6ymYqpULkzmHOh1BSSTHGpVEfRarjdqUFHGx5gNsBg0MHJdiSKfNphOdYpFQmwokuOoVAkkVHoMZNmJVLHUVVLlM6xnBj7kh7srIZfEKmhaVSp1932UdNzl3sC9hPlK2XyblcJVKtZ5ZqdjzFdLVKpprM8dpxJNYItshuShFTpPIp+Kleu9TFu8iGz3FcSz8ttVMoe30vuxOX+carUfkfp9PyCCJAoTakVII5VqN8kVoVkmsfYjsfQgkiwHkVLGqpOETjavMGguE0tIMi4gQTeNWM0koktGEU07jFeNM3jOIs80xXBJWwzJQPTmUGSGRKMghCGeZCoIiYJsZwTk28Kh2B4ONQN+RUISvAX5qC9RolGjRpNBB3teDlK3bMXL//Bz/G//5i8QEkuCNZ9FLSfSS8LUH+ZkkjSGYRY+jXfhWGDJT8tz7/2ONvgUzkWq1YkncDFY57d9hlDLbYSUXqcj3GOeeoQk53lGAxE73mdo/xrB449RR5XRT36HtMDn2FV+C/Gee7AtfQv/cZBAJFTLA6QxsCfRZfKbPoJz+RFJ9BStJJJAOyvDFt5uPMVK8RTD/8UnGL1Bct18iqGz36B2+AhU9lrISxQSWYoVhdKfIbT8zkajHmWWUlSWl6GCKm1m7jKolChixszLSqFKxSIpPhxpibS9tBhaZDr0qjwST4Z1+c0PuBEeSAq1Rqq84Afcg+6juP0jkorE6qJadd6FpvV9lFCxBLGEYmXVnkccK78QKsimwim8nT2Gt7LGpGURvNOrT0oEzPNdlQ475HiuIMZ8EDsZwF9N6sT6zEHEW44gjmE+xiSUaxXCGqONqxDLYVQpQawIzRKiWG3GGJYRb9qLpNJ9JNRekmsvMsr3IdNKVHDZsoSs0gVkmGaRZppHetkSsitWUGibQ1F5H8KjChBFS8xhuFbsioNqdyy04cxU0cmoTMpCbU4BSSVDvUKBACsbWVgoXvibv8V/+Nd/gZ/8dBO0VcOwD38Az/w38Ox/LJ0q3URCOWd/h/jqK1D3fI7afU/gpQ1Wzn8N8/j3sFKNfMcekRBPYBj5Fsk1H0l2lkOHKJ98jNgqRoTSMwzqd1kFfo/AsSeSBar52CTfp8xft5HX/BnctFjnCpihPkeyWxRWN0mqW1B2f0ZbJJHOrx5m6KRSCYVqYmUo3tO+8giu/eIsXarX+afMXN9i9vZTTF18iIbho1DoLJDT7rVqNVVKh1KjSfrDRIWlDOUcjVpmMd6vYNbMYzzITktEThqr6pxk6OSZqCCZqktV8JTrVzNVFkkkyJTK6k8g23tDOqKuplLpej6BtuceNN0fEB+RXAyFHawMSbCChhtId59DdNlRhvAlvJU7ilfThiS8lcNgTbKl2k6huPEmCgNXWB1eZGa4iQzXWYSzgnwlvhNvJvchzngY8SRWbOmRH7BKsMMk1iHEMsTH0gZjqGyxVLRYFglxhn1UrlWVSildQjKVKlE/TbWaRBLVKckwy/vmuH6W62c4ziFNkK1yP+S1p1DadIYlsRfJEemQM7TLGdpVUdEoT0pAVXoaKnLykbJlB175z/+Iv/4P/xlv7uTj7OOo7L2D6omvUMNMU8eKK3iIVRcnyjb7LWJYOYvfT6tmxTlqgGNZhOlvoO3/HUyjJBTJ18oJtS8+REHL75Di+UQ62CnOmo2xn8Zu0ykUkGSO2e9QdwSw7X2Kwt7vEF3zCRLdD1glMkeNfgXtwJfIDN5HWNkVRFhZcde9j/Lxr1kMMD+deMz3eYwgVc659D00fZ9CP/IIquFHMEw+hIv5ronZThwHG3mmWmM3gN6zD1Ezfh3qyiaodGaIC8SaTFoqlBalWgMMJRpoiopQXJCHYqq2MidL+te2pbgQTp0c/jIN2qpK0eMoxzpxcl2a947EdiGjybW3WZG8D3nLh1Spj6FldaHt/YBg2Ou5L6mWgLDEohbuPVSiVNc5RJoPY4tiHm9SrV5OHsJLiUN4I32Y1eGMlLGKSCyBLNqgQAYtMYrEeTm+DS/FtCCSarSqUsxPJNGqUq2OUSRStG4VMcxgMbTXOHEYg4qVbFpBKm0wzUKYl4lFiUCCWIJMwhLjaIkCSboppBlmkMXH5juPwBA8j5qe6ygz1UMRm43imDQkbdiCzT/7NX72H/93kunv8cY7iZCb+lDRdhPO4c9hn/oC7oVv4GVYDhzkXs5Kr2r6a8TZLyLZxTJ/6GtaHqhgXD/3Pct+cZYHFb/vE9Tt/1bKOjV8nmrwKxLqG+mskEoG9T3ckbapDiHX9x6D+/dwUI1Ms0+Q3/UtYmvuobDjd6ggWc3iT7fdX1DZbmCn4SwirZfpKg9Qu/cJ/EeEzX6HMqqifpiEGvhOGlX930De9RmsJK8gq5dhvu7IQ3RdeIKBa08kgjWefoiey08xfvURfKMnYXQ0Qac3w6zTw0T1MipZHSqYtwoLUJxfACXJpePtSgb/WpNa6s4hrmc/4CjDOmF7Qp0Sa26yXL0hLefR51Vd4kS7j6WQXhi4hKKGa9B2fQB9333oeleVS9X5PrPWbeQHLiPVeZqWdwBbimbxVvYEXk4cxK/j+/FS8gDeyZngffupUpegar0DeeN70u+HKc5ziC07ImWsn+/xs7qbk8L5WhUYzkwlEMEqM1K1gCguR5bMS4ji7VjNArPUMu1tP/JZOMhcJyGv+T9CrBcodJ+SoKg9iRLveeibb8HUdgvWvruw997Enhgt/stf/gw/+9FvEZtcCZP3CCwNF1DecR0VAx/CNvoJ3LPfwLfyFD5WZo3MNi5OYrqHO6SLFsSJd8wzR/F+MckVU9+x5P9MOpBc1Pohyfc5WmhHXiqbicpmYpayLz+EZfJbvJU3j42yZekMDvvU9yhq/xgFoqIbYQVIlamcA4yj31B5Pkem732E6M9gu+YUiXxTUkM3i4EK2qZOHFj13qcKfgBFz7cwjj1GgvsaLfcbVJOo9mXa7/i3KJ1mZXgG6Ln0VDq+VbH8HapZLQ5dfYzpO8DYlcfoP/IAdR2z0GksUMmUVColigsLSSgSS7QLFn9G1WtQY9GjqZykYjU5XGHCupz6B/TmO4hzXGceuI5kzx3moDsobqUtMjOFG1YYlucZnKkEzEi67rsw9X0MY69QsA8lcilbb5BYF5BiP4EI0z5sZQX3ZuYoXkzsxy9je/Hr2D68nDSIjXmTSKw4AXnwCjTt70HR/B7t8zLiK09il3qBxPLhrdQuEonvx/fcXjiOLXkj2JIzjG25w9ieN4Yd0oFPcVhhkphAZDGViFaaSmLl2kismosoCV6DuuE6VMx9msYbxE0J6uYbUBGa1tswdr8PfecdGLpoHfwelvYr2BBfgX/7l7/Cv/5X/x7/6v/5v+Kffr6FVdIsqoc+QvXsQ9oSJ2/xawQYtutFTiGBcupXf7cr6qCNTX2NagZzzwHxc8xTlPO2duATlvv3qCa3oeFO6Jj7RiKj7xDVgq8jCJhcfQH/uKeDKs+iInAbzvlH0PR+Lp3xkc2q0EIylbEKLJEOHzxAdPkFbFQcQwiVKr/xA9QwoNsWvoN68BuEVtzETtMV5Ld+Bv3oQ+wqO4dsPqZqkaQjMWXdXyG7+VNWkfwOJ2mF5x6jllatpUUa576TqsWB60DX5cfoIcGGbgIDlx6jaeFDaF1DyC6QM1NlstIrRDHVy6hVolJfAq+47LhZjy4SbF0WvVkQKsZ2DfGOawyQVJ76m5A33Ea89YhEqj1Ujp1K8Vsf8wgVy9T3EUr7H1C1PpLylo4TVNyy+nOOODgaYTqA7bTCN7JH8HJqP34T141fRXfjhbherM+ZxB7NovSzTwntU93GbBbg+7L6iebrv5rUjp+F+xBSPINdxbPYpZjGtvxRbM4awob0PgnvEpszWEFm9mNb9iB2kHh75Kz61PO0wgPIrT4Fue8ClCSvmmTSckJ1LDD07QQn1kj7NnXdR1n/x7D0fwRD9x1a2w20Du6H21iJou1xiPyH9djzj+/glb95FS//KgzWjnOo2fsIHtpekIG4au5bVsj3kNvwCVTdX8MywSqP6uM/snoE3bX0HSqmv5X+3KHqElmUGZVKb+i/j4pJkckeM5BTyaj6W5WL+KvNAbyWNoV87tC1JFr5xEPGEAZ5ksw49BX0A59SCT/i3HyInfqTeEd+lJZ5Hiru3IGjVEYSWUHCbDFcRmz1B1Q1IKLqKt5WHIBu+DtYZh6jZOBbJHreR07bJ7Dz/YMnaNO0QvEvcWUfrZjfwXf8qXSaTvNZ5r8Lj9FNS+y78hSDzF2CbM37P4G1aQm5xWYUFRVApyqCSadCBavD2lIjGi1GrMtjKRpVeRW7TOcQZWUuoFoVBG5IViWOnEdb9mM3SbW1aA67tUvIrD0r7XHGwfvEA24kgsTSdjK8N91CrvcSUhwnV49h0a7eLZjC6wzuLyb04DexPXgxvg+v8PZm2RQrx8O01ask5YdUxvvIZZjPcJ9HjOUwfhlVj/VZ/QhRMvCTWDtJGqFc26haG0mod9J6sYF4J6UTW3MGuJ4EI3YVTUrVYSpfO991BoUekitwFZqm2yQXCUb7Le35CJVDn8LScQNq3yFU+BdY4dRDn6NC1K/fQsxP1yPqJxsR/8utSPrldsT8agd+9eONiMypRROziPhTbFH7J5CxpNf0fyX9f7Fi6ltYJ3+HOualxpMk1fI3sFJdxN/QtL33oe+6B6Mg8cgXKB/7EqbBT6WMqiHhXkoZwF9t8uPllFEWSdfgZR6zLzyEjCSSU5nM49+xEv8AJazGU5l5t5QcwSblIUSUn6c9fgPH0iOUzT4lYe5hY8lZKLu+QUnft9ikY2610eInnqKYuSo18DESqu9QPb9FzX4SigpVwYJDPfQdrfIblE5ypxHH2miH9Qzz9ado8WfEiYNPpGqy/dxDku1rDF5luD/3DZzti1DqKqBSa2Ax6uA06VFTSqUq6vgESTV3sF1HC9KdQmzlZenYkppfItN9kepxBDuKBTlmuEctIcF2kgH9Fvec+ygd+pj4lBuLOUsQi3tiMXNKvv8SsmrOkDQHEcZKbatihjlrDK8k9Utq9QKJ9RKt8e2sSekEvBxOvI5WpO0hubhHy5ruSMROqDzGbNZKoswgTJylUDDMcQ4hBdPYlNaBV3ZV4I0QK3Yl1WJHohdbUtqwrWACu8QhDeU8Q/wBZFcdQ57jBEr4mfRULDMLDnPfTarWWdR1nkUNqx19bA6ifr4JEf/0LqJ/sgXRP9uK6J+TUL/YjuTf7ETqS7uheC0Ou97MQp5tL3Rd4k8bYof6jKrzNazjX5Isv+N2+JSZ6lsEWYXVLHxP8nwtPUZD8uio6oJIglRGWqIodvSMETl1l/Gj3Q1UKi9+FTeAFFbGgQNPObmPoB3+nVQ5mse/QaE4lNP+gK5yDVuKj2Jb8QnEVF5E2RhD/RKgG32MbYbz2K4/i9LxJ9CNfIs4110G/C+h7v8Wab6PEGa9ivymB1JhUMP3EP/JNNAi5e1fQNH1ufR3Os9BkknYs7jeBVXLe+Qxd5InaDn/BEGuty6KQyhPMXQbmHwPmBBnRxz5DGUtSyxoHChW5WKdltVJQctnZP1FvFt8ECG640inx2s7H9Dq3mNVx6qkeBkbC+ckRFEBhKLoWBGaSCrzsPhR82NuvI8kKVd1ip90xJmiF2lxpxFfcZTE2Uulm2HOEsQaxAtJAyTVIF5LFce0ZhFhPIAc9wWUMOvoubENVBJt533eviupX6RxH3ZSraL5OruKFrA+Joj/5a/fxv/tf/xP+H/8T3+B/+F//k/4t//xN/jFGwXYmdGHSOUMokpmkMjnZVYyZ1Wfhcp/GcUeBnfbEqyeeei1LqgyCxH72gbs/vs3EElCRf10M2J+tuUHJPxiJxJ/swtZr+1BwcZ0mEtHYGKmVHZ9An0PCTL8JQn1FbfB5yQIidJ5D1WzXyHACsux8C2z0Jckk/g7GgnIKrp08HOYh0iUZ4dmtFwfygz6d9t9+OtNXvwyugcR3N62mW85oUAV1coy8T1Mo18jJ3gTio7PJFJtLTlGFyCpKi6wGvyWqgYU93yNt+WHsJ05q5TWWbnwBEpxdilVKKfhMxLqBqIrb9IW+fjlx3CuiEsPPKHSfgNxrLKo82Pefsg8uEoaN8lVTcV07RfnazF7scCoPQToxx9KZ1p00RaHaYdDN55g7L1HGOVyy8EvUdZzFOtMIw/5gb4kU79CYvUNbNceQ2jpUcgYorW9nyDaehRbFIvMQvPYUDjPL00CMDupO+7ATPszD3+K0pFPYRpmeOdtQSx1Fzc81UxWf51h/8L/m7v/DI7sTLM0wfizZrtmY7trY2NTMz1T093VpVMLkknNCIbWEQhorbXWWms4AHfAtYI74A6ttQ4gtCCDIckQDEXNzKys6qreFtXdZ8/7AR4MMiOruqard6vnx8F1cV3gfs8973mvcsQxQEv3dzhvGTuTJGdR8TO0+1nsSV/AiUJ2cg2XkWm4jSLnA5SyI6tiSVSSbWSez5DJ9zmYSQjZSb50uAn/9//39/H7//v38Hu/94f4H/+n38f/7f/5r/DnryXAL20YAXmrCC7cRGz1JcRUMPAnOxCYZkJmZT/SsxoQHRiOfd9/BQf+5C0c/ZPdOPX9/cxP+xH8E7oVFU6golj2on92Eqm/CEDm20FoK3NAPyQd8NeoGfqNAqmeTlIz9huuUHL+4hfIdbCTnP0rWLjw29kV1kz8lQJHJNDVEqpKZqBi96co937Jhugx3s2cwp+fsOCPD1vwUkg/s+hpPv8Zg/6/p2uwu2S+yuv7ApHtd+jif8Xy9xQB1TfgX/UBYto/UnmrjZkoxfolduewMjTQkfm5ujOyeQEE698goOG+Olxc9py0rvwt52eOYsaqZLDPYQmX7ZQVLNOa0/+JpZ2vo7juoUUuVbD+HxRMpsv/WW2SKBhmmee096ZsZKVYGkfv/S2mnvwnjHxMGBkPdhQP8p+d+XcoHf03hOvfIqvnV+xmnrKr+IQh8y8R2XYNB+kOb6UuYU/mIgIqzyCl6xb/cdZqlj0Bqn6abjX5a/6Dv0IVHysf+pzhlOG99xPk0bUyCWGc5n11JMPOlGm8mSiawVtJs9iVMoeDdKuAivNqZ3QmO85c810U9TDveBiwpUuT7WN9DK383L0M7O9Eu/Hy8Ub83p8ew//wz97A//iHB/HK0VKcyPAihGE9uGACPzpQjj94MxOHEg0IyzIjICgX+98+jNf+5FX84p//Am//wSt4909ew54/fQuHf7ALJ39AuH5MuH50AEE/3oIrimUw/uVjqI7NQ9/sHS4P/m/Dv+L//UtVygSmSq54soE4zynH9j9hOfzX30BF8ErZEAhU1Sx5VXxtUd9nah9qKTvC2NYP8HbyOL5/yo4/IVQ/C+7nireKVMNHKlZIdtOs/y38ai9hZ8YCMsyfMhr8mk3NQ0SysiTo7vN9/xqti/8ZySxv0hHGdj7iWDC3zf81Cnp/hYgOZrCyG0jsZmWZ/DdoWmQnOS/HxP97wvpryMbvXM7XtPgft458mGMWXP5bNC3/J9Qt/Ht1u5OAiruVjP0N8jx/rS5j4JC89QHDPvNXD0vjyD12jQ//M6yEbEd890fqOOiaObaxk/8RRWP8MA8XxtBfcqH9a0S2vI+D+at4K2UebyXP4BhdRY6dEheSHCVOJVD5wKoaY+kaoVsRLMkNFV7mLAIo+wFjWt/HvuwF9T5vJM5yOo+ddKr9XJCnCFVc2xWksmSmG9gqm+4gx/Qh8q0C2Md8H8LF9yp0fIygsmUcSBtDZO1lxDRfR2LjJRxLG8Qfv5WF/9f/cQT/j9/fjz99Kx2Hglvxxq4YvPLj1/C9/+0H+MH//iP88P/4EX78+z/GL/7FS3j9X72Ct/7oVez9s7dx4Hu7cOgHe3D8+zsR+P134ceSmHY4ALqGVgzN34OOsIgT1xKkarpONUO3uE8lQZEQndh1G2nGe2hd+Gsw+6sdxw0sW5Kbyge/VPPL8sh1sIzJUR8OOk7FWexMnsCPg3rwJ0ct+ElQPw7lrCCV71U9yOzD8F9OJ9ydt4YfRw7jaP4Gn5P9rg/V8f5y4oic9dQ6T6iMX6lcnGn/FI3Tcjb5rxnKH+FoxXWEt7MZ4nxNDPyNzHly7Yr8vq9oHk+Y1WRb2L9FPTs/2b1UPPwXDP3/keH+36F6hgAStIbFv0UVIUyzf42Sob9RTiaB3kj36qZM7zHIE6ahu5K9gB3Hyi/xCz0kDH/NN/5btp8MiOP8EHY0+e7PEdpwRQ36mymEIWle5aqIeoZfukk5B7p24tffgqp6G6ry4S8Yvr9Q85R5PkGO7T4SOm+oY7B2pS3gjSTZpSNQLWN/9hr8yrah0n6AlM5rSNRcRVzLJcQ2XUR86yWk6T5QgFUQ0FK6X2DpIg6m9GJPtAk/P1SFP3otCb/3RyfwP/1ve/DP/sVe/NGf7cEf/PMf41/9L3+GP/29P8Mf/96P8Kf/6w/w5//r9/CDf/aDLbD+5Ut4449fo2O9ioN//jYO/tl+nPjTdxH8s92oS89Bt2kEA+tfwbzK/2X0Uw4Myzyhqh3+Wu2y8pW1HPsTdbRrClfQJpY/CeodG/8ejbNcjsxd4moyXx470BxCJW6VYXmIYyWnmTOn8FKoB9876VRQHchaQkL7Ta5Esunh37FifIa9eRt09llGkAWCeEYd3y/nAyToPkQJ3aZ5+m+RZPyUmem2OoSmauSveP8TdTCfgFbIgF8/9TeoU9nvN8hxfcExf8Ss9RkqOe51zFn53i+QavlUnfMpW+TLx9hQTP97Ave36jDnDOcvGfY/p/uy6zvDssy8JRdg6aS6L/4tbOwWXQTKco1Qff2bf41v66/xy7/8m/+/SD77H6IXvcffpV/91b9R+ou//nf44le/wd2HT3H+8jVU17UhO68UiSnZiIhOQkh4HI6dCMKRo344dtwfkVHxiI1LRnRMItIIW0JiJhISMhAQHIPAkFiERSYhISUPkZHJOHTIH7t3H8X+/cd52w9HjwYgMCAcSYnpSExIU5LbaanZyMjIRnFxKSoqqtDW1g6r1Q673Yl7D5/g8Wdf4ZMvf4WnX/wSX/76r174/79IX/3Fv/5voi/Ixt+nz//ir7DjV7/hgv6OXjQY/7/QixbQ36UXvYdI/Q/b/4fM95XM/1d/g9/8zb9TQF29fhsLqxuwubyobWpTF+zKyS9jgC9EZAzBiUtFRFQiAoPCEBwSiZDQKKSkZiEjMw9R0QkICookPElISsuHX0AkTpwKR3hsGuLiMxAekYjDRwJx/HgwTvqF4sSJYBw+7IcA/1DExiQpoFJTslBUWIGCvCKkpWUiKSmZSkFsbDxCQsL5XYrh7BvAjQ/vK5jkO3/3f/9dehEM/xh6EUDf1f9lgfr1X/ybZ0CJfEB99eu/wfzyBnIKy1FQWo345Cz4BUUgM6dYwZSSnoe0zAIFV3xyJqGKRUxsItIzchGfkIoTJwOxZ+8huo4//AiLPx3KPygakdGpCA6NR2hEEsIJWlBoLEGLYFMQhaPHg/DWm+9i1869OHjgGI4f80cwPzMmOhGJBDeG7peXXYhkvn8SlZqUjsysPAW6werE+tkLePz512pQ5X950XJ4Xt8F4R9LLwLou1JA+Rb6PwW9aAEp/Zql+EX6znzqH//VX+JTloovvv4NHjz+DDfu3Melqzewee4yTLZepKbnIzO7SLnQsZPB2HvgOILDYhGXmEEg4nHwyCkcOR6IMN7OyiqCv38YUlJyOA3HocMnldscIVBSzvbsPszydohOFkHHSkQEXxMTk4L4+HRERiQgim4VF5uK6KgEBVBcbDKiIuMRHhajSl5hQRnKy6pRLUcA1DWjurJOTdvbu1BUUo5CqqKqDoNDY3j49FPlVvI/ytR3+0XL4L+FXgTQd/V/KaCeX8ifE6r+kQmk5xbQLaJYxuS6lpnIpTNl55eqsnaUGem4Xwje3XtY3fZjzvELjMABAvP2rgMIColBQUElwkLjWIpSWYpiCFIAgulKAQFhOHjoOHPSEezbd5jwxLHcJSOL7pabU8iMlIHkpEwk0+W2MpPcz0BGei4K+Pn5eSXIoSvl5RbyfgkqymtQWVGrwGrX6NBQ36Ieq69rQWOjXDNKi5WVDTx6+rnKVPI//hMGiuXht/TiAf9vre8uHJ9++Rcvlu95+YdlAX/+y9/g2q2PUN3UiqDwaJatdISERSM2PhVZ2fnIzS9HAgf6BJ0pKCSaoToKR44F0JECCFQYdr57EPsPnsCe/UdZ4tIZwlOYoWIUTKKoqCTlQFF0H/9TISoXRYTHqkwkUyllMo2KTNieEkbmptCQKPidDGI4D1PwiTttAZZD2NJ4P4tuVaqgkseymNVqqhvQ2tIBTZtWAeZ2erC+cR637z9S/6c4sUgN+PYy8C2L/xb64r9I/8Qc6h+qZ8Bt317ZOIe84nKEsaT4B4TilH8IsnMKUFhUjmQ6VBDzTijzjcARGhaHA+zETp0KYyk7joDAMJxkRpLXHDp8Qr3+OAP1nj1HcPRYIF0pYgssvj6GnaCAImVMypeAdYJQCjgC0im/YAVcSHCkei4oMBwnTwSqDLV3zyEFlwCVnVVAmHLUbXGy3JwiVFXWK9fKyy1SkInjCWg6nREmswMzc8t479pt3BGwvv6LLWfmYMqgPw+Ub9n47v/XylcB/j79dw2U/KMy/fSrX2Pz/BUkck0PCotCUnIGS1AKO65YtvhpyOHgRMcksPMK5MAGK5iCGZglH/n7hcHvFAEQgAjFYeakAxx4mR48uKXDh08p8MShAgIjcfSIn9IBOtkRzicwHTt6SsEjLnTo4HEFjzwmIVzAEthkvsOHTmD/viMKKslWkqnkdT4AxZ3ksVN+QbwfQXATFXiSryqpCpZFo8mufgHr7oMnePzJl+r//4xwiXN9F4R/LL0Inhdph4/k7w7WP1U9/33lH5BtNZeuXkdDczuzEF0iPAaJ7JTCOA1luZN2X7YhSesfyPY+kE7jTziCCIY/OzW5f/wYgaGrnOSAy8AKUG+/9S727T2CAHEwQnXyZIgCS7Yz7Xr3AHa+s1dpN28LPPuYxQQwgUkee/ut3d/q6sJCo9VnCEgimS+IzuVzOHlMgJPHotn5CZg+QAU0yV/pVDTLqWy6KC6phNnixMr6Wdz66GM8YScoYP23guq74Pwu7fC9wDdQ/9QlX9qXIQSma7fvwsj2OiqW7kGXOcSwLOXrOOESqGRDpAAVw+dlYGRwZZAOsrvbw8wkU98gy+BLSRIYDvHxQML07s4DfDyQjuRPaI4yhJ/gZ2y5kriNr5T5ytmunfvUZoJ33t6joJHPlM8TyWdIhhK3ErhO0Rn3HzgKP94OCApjl8jnCL6EfnE3+Qx5f4FRXiulPIwribhvNkthFXNWp9YAh8uD2aU1bJy/rJbL8wP8PBS/S79r/ucf/y+RfPZ/d0A9+0d/9Ve4+sFtGJgrwiJj4cfsIxAFsUwIUIFB4YhgKBaoIqNY4kK2SpW4ioAgkkE6TDikbInDvLtrv3IXAUsG8vixIBw5ckq5WQjzlx/L5Sl2hOIcAtCe3QeVBNLgoEj1eilnPrDkfeV9xIUEDpHMm56WgxR2gHGxKTjJ0raP3aJskZeyK989mN/dVyKD6FgCo8B5mNlO/r8klnTZNlZQWMZymI+m1k64+4cxODaFc5ffV+7tA8s3vn+Xnofiv0bfBkq6Jp9+I6Xln5Keg4nt6We/+g3WzlxABdfQWIbZoxy0fRxIyUwysEF0BSlxJ7nmH5WSw9vy/Dtv78Vrr77DQT9Kp4hX7iQACFwy+DIVmGQqj588HoLwUEIZSmdgIPf34312h4f2Sz7y44D7KwUIzHzdu4RInGkrW8l7HFZACRwCs9wX2MR95HFxpijmqEhmpuN8n4MHj3HeSOVI8XFpCuQjhyWrHVdl2v8US6O4GaGLjU1GNEtfjOwOyshBQ0s7LHY3xmcW8PjTr36r9MmAf/f+P7YUUC/avvMVofqnpa2F8PVfMjv91d/gwvvXUVLNkFrTBH8CJLs3AgIikZycrTYoBnIgDhw4QTc6oPapSfbZt++YcpC33txNZwpWg7Z3z2Gu+VswiQP43EXcR6AKEqejO0h5ktIlJUrK6qkTBOnYSRw/ym7QL4DuFcKsFYjd6v13KVAFmr17DijYREGBdB81lWwUojYphBFO6e6kDIpb7uP3kc8SB5QOMobAhARHPfs+8h0FXPn+Aq1AqTaUEvjEhFTU1TfDbHPi2s2P1OD6XMo32M8P/u+S73X/Z/U7gPqnK9mlMjW3hEgJ2uEsZWzjg7jQZXOAbNkWoI4x87z99j68+upO1fYLUAKY7P4QYCR4y8BISfGVORk0GSTfwPnyj8Amgy2DJ51XEMvRieMM8Sf9cewInYNACViiQwePqvc/zBwnQV8c6RBdR9zMnzAKTBK4E5iB4pjpBJqTLKECt3yWfIbPKeV9BHABTOCUkuy7L89LSZXvfYDlUjpB6Q4rKmsxMDiK6fklfPTxEwLy7cF+EUDf1fPz/0MlrvjfBVC+7Syiz9jJiLUHcxDi4tOQmJjJspGoFB2djKNc+Dt37sfLr7xFoN5hBvJX2scyJeVIwFFusN2VyaDIbQFMdFRKDEuiPHfiqDgRwWHOOnrIjwCdVAo4GYAAulQIIQmj8/gdOaGmp/j48WN+CiYphUdZ9qSM+QATIMNYfsV5pLQJ0OI2silDAv9R5jUJ//LZArRMBSb5vjL1uagvUwlU8v8IqLExCcjLK4anbxATEzNYO30Wj5589qyBEb0IoO/qeUD+oVJACcWir/5CauyWfI/91+grfrkXwfq7JPN/6/XPfR/ZEiz/rAD10f3HKCiuwEmWjYSkVLXTVg4vkaAqwXbnrn14+509BOp1NT3ABX+Ug7mHa/ybb+ziwElJO6Kmoj27DygHCeT7HeWa78dg70eIDhIyefw4dWDPQYrz0YH86U5hASGIDA5HTFgUokMjEcHbMg0+FYTQIAJ2LIBlMRCHCdNButQRAnWAU3GsQAne/CwJ3hLQpdyJiwk84k4CmTho0PYmBZlnq8wFMf+9/WylkFAvK4M0GYfYKUrJ9ZXJEi6fri4jHjx4hCeyX3N7sJ/Xd2F4kb77mv8SKaC+NXj/WFJQ/QP13Oufh0tgks7l4adfoJ1tcgQXmuyfy8ouUJ2RdD6ybWbXu/vxxpu78A5L21tv71ZAyWPSScm+t528f5ALXwZ2Nx+X2ycJUKA/c8tJhme27pF0jiCWFT8O7im6zamjJxHoF4gAghR03A+hfv4I8w9CXGQ0EqJjEBcRhbjwSAIVpkALDw5TznWSIVw+49139mHfbilfhxXAEtYFVD8CFxsdT1AI736G9d37maHolkoHlRP5NjkIUAKbgCROJc/JFnl5Xtz1yOHj8ON3O3VKNmUcRUrK1m6dHmevKn2+Y6teBMA/pmTjKru8Fw3gf73kPX/74L3free/w7deS1eSoweefv61ao2TUrOQQDcKkW1MbL+PsASd4OCEsJMSeF597W28/sZOBZPc3r33oOqg9oob0b3ELcQ5pAwFSMmSrooghBKqODpObAhdgy4TEcjgHBLO22FIioxBMsFJi4lHVnwC0qLjkCxAhUUgLTYeqTFxiCFI8vpwvk7e6yhh3Uv328XO8l26yB5+N9EBwnNcvrOURsld+w/h+OFjvM0gz+mRg4cJ2BE2E0e3AdzKcP50tVN0LnEvgUo2d0jXt7UdLZDve0hJgExKTEVhfgk6O7px7so1PPr0y2eO81/jPj4JOD59+h3RoWQg/37JEY6/Sy+eX774i+d/oTv9HXr66dd4//odlJRVI4zdkSxc1Tazw/EFawmrsgbvpDu99vo7yqX2EqaTdJYTDM/HDx1TbiNOE8LSJOUpnLkniLknVi5XHZeA7OhYZBKezKhoJEWEISOOpZTQFKWmojZPfgswD+UpKSjg4+UZGSji7aLkZOQlJCArNhaJUvb4GREBgfAXQA6ytO7ai/279uDkIQZqPiYKoZPEhIYj6ATD9s53EXjCj5nsJIL9A3DyKF3oyDF+bz9VyvbSrQ4zo8nBfrLhM4KNSGxMsiqJW5s9jqryKfNJ07HVnYarPDU8NI732fHdf/w5QdjaIPwP0fPgvEgC0NNffqMnv/w1dviIfV7fhsL3mIDzvL5xo2/P54Pqm+d/SzLfP0CffvErte8qLSNXbfE+zDVcdq/4uiHJHwKUbGSUnPTKK2+obHSca3cUXUNgCmbZC94uW8EcyKjgUISzdAUeP4kEuRJeXBxy6UDFBKQiM4OQxKOQt4tTBZokNOUXoKO8DG1FhWgpKEBrkfxafCFqcnJQQbhKOG9WdDSdLAKxfL8gQhFAHaMjHd69D8EsbbFyQX9CKwonxH6E5ygdKeCkH0skm4XjxxF0yp8lOFB1kFIapQmIiIhV25zC6cp7WT6lBMqxVbLZQzKVbON6l+4rJXYfVyLp/GSnss3mokNdx92Hn+KTr14MxX+pZLfOi/T062/0hNrxIjJfpOehEb1onuf1d83/Fe//ffqSa5Rv+vnXfwmHy6u2fEsAl2O75fZxWr/AJDlDnEoWrnQ+b7+5k2XFjyWLnWBYNE6yxMUwOIeyzCQRsASWtcTQCEQwGwWx9MX7+yM/nq6TloYGOlFDfh4qCUlDbg6a8/LQxKm2rBRd5aXoLCmkitFRXARNYQFaOG9tRjoq6WL58XGEMAXphCrixAmEnzyJaL63/4GDOLFvP4KPEWwC7E94Du3eQ/fawxJ3hO50io7JDCebFjiV4H+MuUh0lPJtfpCdxVsdn79yIen05H+W8i3l8aWfv6pWJHlcgLJbXThz6Rqu3vgITz7/1RYchOC/FJZPv/rVc3rR878mqM/py19ix3ffXOQb+Ocf++4bPQ/Ii/RdoJ5/rxfN/3fpo/uPUFpeo7Z+SxBNYug8xjB9mNAEc8FKx+PbUat2rTC05qZlo4K2H8tSUZyejWj5mQ86R2ZULMrSM+k6achm9oln5smLiUEFYRIXaiYgGsJirK6GrbYaHYX5VJ76lffOwhxo8rI4zYWpshTaojy05WSgPT+Hj+WhPiOV8OWiNj0NOeHsAo8eQfSRw8iJjkRubBySQkIQExCACLpQOBUVFIwQlrlTzFInDx9l+fVn9yiNAYM93fPksRN0H9nneAC/oOvKPkJpLCRXyWaIN5kVj9LBxJkkPx0hqPv2SWb040oXh45OLVY2LmDtzEU8/OQLPCEYTymZKhGA7+rxF79+pkeE8BvJ/Rfp+Xl+hR2S/r8rHzTPPyZHCj4v2bv9Ivmef/6139XzYP59EqAmphcQE5estggLQNLRyXFLsgtCjnOSoCqlThb4fpaB5JgEVBZwwGua0cQWOoevzYpNQG12DrpramFpaoG2skr9qns+B7qKblSXk4XmAsJTVkyYqmBtrEVvYw2ctZUwlBWhMz8bXcV5MJQXoz03Ex15oiyY+JyxpABaeZ6AdRfnQ0vw6tISkRcWjAz/40jxP4HM0GBkyy9qRUYgJTQU8UFBiPQ7pcAKZn46tu8A9r+7G8fYpflLniJ4oZLxGPD9Wa7304EEoFd/8aaCSrZzyVZ53/Hq++mCQUEM7ITQX35YiStNQ0PT1nHpZy6obu8hx+chx0b08Wdf42PeV9PP5P6WHjyne8yuPt3/HXrwKefdlsy34zHfUIHANxA94X05KP7x51/x8W/0+LMvt/WFmgrxz8Qu4nk9+vQrPGKr+ryebEv2Mz39QsB7TtsgPvn8G6n78s9/8iWqG1pY6mRjYDSiI+K3d/jGs+zFE65E5ocDyp2Ocs0ND45GfiadpFp+erYdjvYumJrbYGnrwJDRjGGTBaMWG/r1RvR1dqG9tAyNednoLC9Bd1U5TLXya+7VsNbXwNtcj/7WJqoBtspymCuKYaYzGUsLCFIhLBUlSnpCZCFoPXWVcFSVqec6cjPQkpFM0LLQmsVQnxSP2rQUNNDRihMTmNeikU64MuiOmQz58aFhCCVgh/bsVW51imBIGZQmQnbzSFfopzaEBqoALqVNdu1IXnqXwf8QQ38kO9EgZrOjdKo8lu6W5lZoOrthsrvw3m2Gc47VfS5/AeHeJ1/h3tOvcPfpl9/R19/SR0+2xedepO++fsd9DtgD+RB+wJa+5Ad9QX2Ou08++0aPRZ+q6UePPn1Ocv/zb8SOQqZq/qecf1v3nn6mdJdS/5hP/Jz7n3yOB/xc+fwH2/p4e/rB7fsoq6qHP/NDzPZBc6r0Ea7kpGyE0rX2M6jKFm5/LuwUztPA8qhv6YCDbfOQ2YGJnj7MeAYw1deHaSUPpp0uDBkMcGna0UWHsdZUwNFQo35M29NGiDTNGNW2Y6RTgxGtBmPaNoxo+HhTDTycr6+hGu66CoLE8FteBG9TLYb4Wm9zLXpqSmAty4WrqgjuqmI1lV8ktXFeU2k+uouYyehiTXTF3JhIFLAByIqKQi4zWAwz10mWrxDClBAWjoTwCESy/IXQpfzUkaNhSEhIUdvQdjOIy66ffXv2I4glPTkxBYF8XVBgELIyMlHLst1Y2wSN1oD3PryPm08+x63HX+C26NGXSrcefvEtXX/4+TPd4Dg+f/vv0/WHn2HHLXYANymZfluf4NbHT3HjwVNcF91/ovTB3cdburel69SN53Sdz6nHOO+N+zLd0k3Rgye4xff67c+hOL1NGG/zi4lufvwpbvML3rz/FN7BMYSEx6K4tEqVOylxsgVZdojKkQAH1S6Kk4ilY+Vn5aO1uhZGOlK/0YZJVy+mej2Y8Q5SXsz192NxgHA5ezBpd2C424jR7k4M6doxTI3qtRg36DDBx2aMXZg1d2HGoMVsdwfmDJ1YMumwYOzkfQ0mOpowrWvBnL6dj3WoH90e19Rjor1B/cjjjK6Zt+sw1laD/vpyDLfVop/AeRoJY30VDKVFaMzOQGF0FIoT4pQ0JUXIiSVgLMUpUiLZLGTwtmzzimGDESK7eE74IystC4cPHEGIbEnn/x7OJiMxPomQ7UZocDDycnKRl52rDsSbmFvGxdsf4+r9T/Deg0/xPnX13ifPdOXu02/00ZNnuvw7dOUjme8pbz/FJd73Se7vuMrBVyIIvtvv3XvCqbzwMS5/+BCX7lD8QpdvPVC6JFO5T11RevBMV+9s6b0PH+D9Dz/+Rne2xfd7/8NHz+QD9Br1Pj9TPvsa9b48TpgE2m6DDWUVtSgsLGO5k2O6E1WXE89sFMHy59tAmRSfipJ8tvZ1dTC2d2DAZMV0rxezdKc5ArXQP0CYhrBEoObcvZgjbDMOBxZ6OJ/FgBmrETMWI6bNBoJkwKKlG/OmLiwQomWCtWzpwqq5GytmAasdK5ZOrNkImKENy6YOLBk0WCFYq6ZOnLbqsE7JdNGowVRng4JupruNYNHJ6HDW6hIG+my0MpM1ZKaghrmrhffrCVkBISpKTFSbLPJYIjPkJ3iZizJiExHC8J6TmonMtAzEcgXzY5cYEixHPATQqY8gXja2stssKSpWF2mdWzuLCxyzsxzHC3ce4yJ1bltnRbcfPdOZWw+fadOnmx9TMt3WrUfPic9ta4Pz7jjPP6JzfOA8deE2P5SS2+duPsCZ6/ew+cFdbCh99Jy2HjtDnf+W7m3pOm8/r+fmOcf7W7qHCzfub4mfJZ95nl9ePle+j3yPs9fuor1dh9y8QnWkohz2IRs0pbMJoM0HB4fTpSIJVjTKCFxpYSlLXhl6urrRb7ZijKVtpk+g6idU/VgYGMQiXWqJ95c8Xiz29WLRacOc3Yx5uwULVhPmzHrMEzAfUItGLVYJ05qNQBGWNYK0YdfhrNOAsw49NgjVaZsWZ6zduOA04nyPEed6+Jw8T21wHoFvlXCJ5uluI80sm41VMLMcGiqoyiLoywrQRWkY7muYv6rSU1CRmozi5EQUJiWhNi8XlVmZyIqLRSJLYUVBIaJCwxFJ9zp10o9uFYwjhw4jJor5LDVtq+zVNWBicRUbXI6nrz/A6Q848NcfYv36x0pr21OfVj94gLVtrVy7r7Qq0/fuPdPqe3xsW8scz2fiZ+xYe/9D+LR+7SOlNWr12odYff8Olq7extKVW1i8fAvLz+vKbaVVPrd65eZvaY3zPK/Vy3x8Wyt8zW/pKt/zvdv8wneU1kVX72B0cROpKRlITs1S22FCCNApZiWxeTl9O5idTXSk/CBOLgqy81FVVgV9UyNcXToMWq0YtdlZ3tyYpRsJSD6YVvq9SosuFxYcdizYLJi3mTBPZ1qgUy2ajZgzdmPBQhisFB1qxUzXsegUQGecXTjn0uO824CLfSZc8phwuc+CK71WXHKZlS67LbjM+xf4+BmXiTJjje+1REDndBrMaFsJVQWzVT7MBMlVV85gz/u1ZWjNyURVSjzKUxPYhaahhEB1sgEw1Vaggw1AHqHKJWgZdLHEmDhEMG/F0sWOHTnK8heGlKRkJDDsV1XXYGh6DssXb3EcP8TS5Q85bh9hkbd/lxYu31Gav3T779cVzret2Uu3sGOefxY44ALMIgERLVy6qTR/8QZfdBNzF65jjre/JXmMknmWntMCHxPNn/+Auqa0QM2dex+zPp394JlmzmxL7p+7hlm+bu7C1vvPU5aBKS6gSGRm5qlz2GRvvWyDiZCjGmMTVHaQMJqRnEp3KkFLXSO66+th7+hAn16PYYuVQLlUeZtnIF/oJVi9fYTJg1WPh+XOgUUb3YnONC8QmQgUy94iNaOnm5i66VC6b4Ciw2zYu3C2p1tJgLrkITxeCy4RnEu9Zlx0b0nuX+4jYB4bzvXZcN5lJYhmvt5Il6Pz6Tsw2sJMRYCclYWwM9w7q0vRQ2hq2BVWJMWhki6VGRaC0qREWJi73C10NjYMRQzySYQokTkrNZFdIqGKjopk2TvFgO6P5PgEJCUkopRu7RoaxYIs3ws3MXP+BpfxDUyfu/5M8phPvnlEz88zxde/SJPUBMdvS9ewQx6cPud7Q3kz+QA+JuIA+zR19v1v6fnnBAKfZnjfp6mz76l5JzevYvLMe5jgdGLjKsY33sPYaZ+uPtMEH5/Y4Pycd3zjCuY5bdM7ERsVj/S0bKQkZ7AlPqkO/5Ayl5KShow05orkdGSnp6OmrBJ1FZXQ1tfBrGmDq1OHEZNZBfBZOtGcy031YL7XjXn31u05qxmzRj1mDXQjEyGiK0nJmxV3Ikjzhg6WqA7mJMlH7Sx5HTjN8rUpJU7KnqOLJU5PgIy46CJcLiOdiY7F6XsE6j2PFVcJ1QWWvsuE7D3CdbnXgnOObqzzveaYrQYb6EyVBeitLYGtIp+lrxDV6ckoJ1Q5YcHIDDwFTX4uLFUlGJDQb+hCHctZtJ8fspMTkJ2ShEwCFhUSiPCgQJw6dkztzokicHIiQ9/IlBqDMRGX6djmd5b75vu/JRmj56Ve85xGOY6iET43wvcYWb9CXcUOeUPfi+SNJknZ8+CoweUXGd+4/B1deaaJF2j89GV+WWr9EkapkbWLW1q9gOHVSxhaubil1S3JY8OrVzC8dhXD/HKjnG9q5QIq6tq4pqUpoCQ/yXYY2ce1deRjIoM5F2h6NjLpUJV0qMaKamiqqmBqZTlhjho2+oDaAmih18XbTpWdpulek/pujHd1Ypwd3lQXO7VurdJMt44OJSFaozq62e4WOkqbgmrd3IENK3OUrRNnHDoC1f0toK7Qpa6KOxEsmcrjF6ir/Va8129T0wt0ttMWLRZ1DOkS0ItyYCvJg7U0H+XRoSgIDURxVAgy/I9Bx0ylp3s56FBDnN/R3IDC+FikhIWitjAP1Xk5KM1IR2oMu8BTfvA/fgLHGc4P7NmrTmLoHZrE2Josdy5rjsHw9hj4NLJ2+YV6fp6htRern2M08Jx2PBtYSt5k7PQ2JJtXnrmKgDEqg7wu0++KwPDLCijPa3j1PEE5x/c9h8GVs99o+Qy8C2e3tHgW/UvntnWe4pdavsh5+E8uncHIzCoqqpvVNQDEnVJTMtXxRLJ3XQ6jzZBfsKQ75fP5NGaMsvxC1BaVQ9dQD5uUPAI1YrYooGZ6xKF6MM28NM2ubkamZhPGtVpMEKZJwjSubccENd4pXRnh6iJk7Mpmutowr2/FArVMp1pjh3eGMGxSZ5mnzjKsX2QIv+CkU3EqUPmcSuC6ouAy4D2vGe8Tpg8GrHycgd3KsE9AxhnOPeWFMOemQZeRAG1WIjTpcaiLC+U0AbbKYvQ2VKGbwBmYoyroXqnhIahnR2htaYC2ogwNBfnIZq7yP3IY4QFBCPILwJ53dnHFi4PVPYBhLs+BpbPPJMteLX9qaPnCMw0sn1caVONxjvNuqX/52/LwPUT9izKem8+0Qx7wzG+oO/LCIb7ZCGEYI8nj69TpS0pjvC2E+5xGgHmmlTN8nYjvsbih1L94ml94fVty+xvJ5/nUN3f6mbxz/B5zZzBI2Ibn1tSCyMopVAeLCUDJSemQY7NFcoBZQUExiuhKuRk5yEpKRQGDe2VuAbqbmlSG6jcYMGFzYMrhxLRA5SREBGnKacEEM9MEA/iUsYvQEB59JyY5ne7mVH5KVsHVqmBa4HPiTKrkiUOxVG0ynAtI5+wM5uzizjsMVDfvswRyKmCJO0nJu8Z8dY056wMPpwzwH/D2+3SsyyyXZwjnckc9FtpqMKepwaymGtPMSZPNVZhuq8VsRyMmWpmb2A0aC7PRnpeJ5rwM9esGns5WDGk1sPJ2K11MnCr42FEEs9xFs/MLDwlBZk4eTD19GODKqQZflrss63mOy7aejdmCTGUMCQfn69+eV9TH+XzyqDHcku/9lGbXscMztw73zApc0yvonVvlE2t849PqAwSSYbqKaIQa3dbIsogOIhAtbar5RVtfcE3Js8APfk6/DRSnfLxfPo+fOzC7grHZVYzw/vA074/Pora2GRmEJTIiVpU8OR5byp4Cio8V5BajuLBUOVVGYjJy4pNQQ6A6amtgbW/HIPPTuN2BMZa2cYsNYwzdY4RonIF7wqTHOGEaI0DjhGaK5W3WoKO0WyJE85wuGDqxKBs0pdwZ2rBuZKljydu0iFjy6DI+iHwSmHxOpcperxHv05E+6DPiOrvBG3Sqm5Tcf9+txxV2jOctGpyztPG2Fu/1dOGSQ4vLLKWX6XqnjRrCVqc2lk7z84faG9DfUscy3YYhTQMGCJ21uQ7aukpEMJAfP3xYHSKTwjiQk1cIg82FwZk1DCiQBIA19HLMferjcpfHXiR57vl5ffP7YOyXsZXx5rzu6WXs6J1dhmtyEY6JBfRMLRCsJXj4on6+aJAvGCYwI0oEiIQr8fYwKRYNCSQ+iAhGP6f98kE+CTSEbXBpQ2mI8vJ1/QIsHx+lg40vn8Y0H19YWsPc0mnMLPAf7htCdXU9M0Cu2iIuF5CQ46XFpWSDZhrLX3F+MSrLqpBF6FLY0eQQqorMXLSUlcEiGYo5aMRiZjBnaTNzSoCGGbaHGWrHCI9sFZet5BPdLHmy9ZshfI6S6QyBWub8CiaCtWrsYKljIBd3MnVy8FnuzJ24QJfy6TxD+jm7VpW+rfKnJ1QCVxfdyohr/Sa6lZEORaj6LZQZ170CmAnXBTZCd5O3FWgeA64PWXBr2IFrqkQaVXe5TmCXzVqs8/a5fjtWGfYHCVpjQRZKWQojA1nuTp5SRyxks2lJS02HwdqDYQI1KA7ESiQrsYyxZ2YZHkIgUy9XaFH/LMdvW166mshDs+njfD55ZN7tsR4QM1FOtY5eBdTUIpzjc7COTMM+NgvnxByhmuebLPCDlzEwv8Ivsoohvlg0TEBEvvuDyl0437aG5lf5POdbXCN4a3S00xgTrW6wjG6yjJ7B5Oompnl/jo8vc7pCoFaX17HC16wsrmJxbhF6rR5NtU1IjktEWWkVcrILmKPSVfnLzMhlripmyStEYU4+8ghUMtvmzIRklDCENhYWwsKy5+nSYtjURScyEKAujBCeYZHkJYGLU3lsnNBMCUx0rgULuzurHgvmbrW9SIBaJkynZfuTtQtrvH2OrnSegdyniwzml+gyl5w6XLB30Fl0uOLqeja9ysevuboVNOJMN1n6brMU3hm04dYg7w+Ynk1FtwdFZtwZtuKjUSc+GuvBvQk3bo724IORHlzi66947Xh/2IXzzGiumnJUscstSUtBfEQou7sQJMbGIT0pBbmZ2dB2mTBKCMa5so5wBZbxGeDYCUB9NBCfFGDbkudkKo8LI+7J+WfamndJVZZBsjBIqOT95PEdrvF5OEZnYBmegk1BNQ3n5CzfRF5IsGYWt8CiBue/0cC25PYwn9vSCkYJ35hyHYpATRCaSYI0ffosZqjZjXOY3zyHhc2zWN44i9O8f3ptA+urhGppFcuLK5ienEG7phMlRaXs8JJRzKAtEEko94XzstJK5DEfZKRkoCArD/GhEUiPSUBFTgFaS4phJlD9XToM6bswSlcSN1L76wiRbyouJUBNErp5mxGLdjNWe8xYcXLqMGPDYVIbIk8TpDM2ljO6wUUny5hLv1WOKAHJN73o6FQQXXV3K8ntywRKyto1utQ1Tm8RKJGAdWuALjVIyAQicSNCJFPffQHqwxE77o67cH+yFx9N9OEOdYXu9v6QAzfGetk12nHB68CIXgdrYx3ykhOREBGBTDpTdhpdq6gENqdLVYDJ5Q2MEipZ2cUI+gWc6UX0TS4oeQhOH42kTx6j3HzMNTGPHhpOz9gMp1tyT84pPrxkY4BOp0Qz6WOV2+EcmYFtcBKWgXEl2/AkbKOTcI5O8c1mlfrUixf4onkMzS5uiS4iGp5bwgjvj3I6Or+EcQIxSZAmCcfk8iqdaB2z6yxnG2ewKBCdPY/Vcxexfu4CNnn77DnqzFmc29jEmfXT2Fyjuw2NoKGuEVny8/JpmcjPK1alTk5olHAuQMmJjcmJqUhPTkN0SARCT/irozGL0zOgKS9j99MMj7YTg90EiU71PEyDDLICkkA2YerGnJ3ORJhWemwEyoI1lxXr7AQ3CdeGw4izThPLFl3BTfGx9xm2Vchm2PZJ7l8hRMqZ6EhXOb0iDkWQ3uPjUs4EquuE7ybL2W2WP3EhgehG/xZUvts+sER3x5zUlkPdn+rF/Vkvbo44cWdcbg/g7lQ/7s4P472JQZwf7oO9rRn5KXSmjHS6dx7q6+rR5xlUF9OYWWGFIFCjdKh+jp2XhuGeICDj01uS21MCDMXbPWNT5GCShjMB+4iwMaamjjHyQcl8XrLhmZojkHNw04x2OOhMVoJk8o4qmQdGYR0cgW1oTL1RD1/ompjmi2YxMD2Lweck94cJ2cjsAoESLWJiYYlaVpoiVDMr65ij+yzSjZboTCtnL2DtvAB1EZuE6Zzo7Dmc3zyDs6fXcXZ9HRajWXVvAo5sR5GzbGUq4Vx2v0iGkq3mOXSmmPBodbpT6Ak/JEdGoSAlHa1lJbA0N6K3XUOxE9LJ0QRbMD3vTgLTtNWIeTrRIgFaddmx5qYI1GmXDRs9JpxmFjrLDu4SgbrqtjJc2wgPnWXAhuv91mdTJene6ELvsbxdIVSXGayvEqL3t/UBne26mznJo8edAXGoLScSiK57Cdm2O8ltgerumAP3J3rwYNKFh9O9eECgHkx78PGMlxrAo4VhPF4cwcfUvcUx3Jkfw+ZIPzSVFSjJy0MVs2RzUzO8/UOYX17DNKPFmORilZUW0EsgZHwdhMROWJyj43CNT6nH5L487uDUNjRKsxl+pi0+Rjn/BCEiH1QP53Vy3h22kQlYBsdg6h+B0TvM6TCng5wO8fGtF8ob94xNoG98Ep6JqWfyTk6jn0QPUD7IRgSs+UWME6hJKV90KQUVy9rC6TMKquUz57B65jzWCdHm5iY26V7nNjawsbaC9eUlVJZXIC+vQAVx6e4EJCl5cratHF2QyrInJzOmxKciyC9QncUSylY5T/awZ2ShtZwlr6Ee7rZWeNpaFFAjEtDpSgLSlMWgQJqRfXdOK5YIz4LTooBadztwuteODYJ1hl2a7IM7T7Bkv9yVXrqRx0l4tiASZ7rF0nNz0K50i+FZAvU1upGAJGDJbclO7xGw91gWbxKoG30EhuH8JuVzJJmKBCqfQz0P1BZUfXhImB7N9uPjaS8ezw/hyeIooaJWp3B3cRw3Fllx+D+X5uaggd1uG5fBEMdwTioG8/CwZF2Wsl6OnYypfXiUY7w1zgLR8/KBZCIPhr5+6Hu96HZ71FQeE7B8MMq8ZjKzwzbMUkegLANjCigD7dH3YpkaPQOckS8eGIKD6uGHu/gleklz78gY+vilPAIa5SVkQzMC1TxDIKFirpqgvU6J3XLtmGUYn19j6SNAkp9WTm/iNMvh+tppwrSOtWXW7x4HEuLiUFhQxNBdhMSkNOVQyZyGh0YhOjoeRQWlLHdpCA0MQzCBktOjYoNDCVQqyuRoTQJlZ8nzdnRgmDCNdjNHMUuNm/QKpjlCtOhyKK30OhVQy4RphVpVZW+r5J0hSJs9hKrHgHPMT7LD9z3qGsESZxIJUB8yKH844mIJs9Jhtro3AekawZHNBB/wtnIolrsbyqEEKj27O063QbpO17r5HFDPO9THU248pB5MckqgFFQz/Xg4O4RHLHcPCdSj1Wl8vDaNu+tc5lyGZbnZKGeWbOFyGBgcwhRX9nG6kmyO8TAHOUcmCQSNxEPjECPx0H04FSgsHGcBScbd6OlHN1nQOt3osPeg3eZU0y5Xn+JD5hcJYALbDvuw0Ck2Jk8M8I29MLr7oO9xKxlcvUqmXg/MfV5YvQOw8YN8cLkJVc8oIRsdhZvv5Z2YpGNNK7CGZma4RmwBNr64yEy1zEy1RrDEsU6zy1snaAROyiTL5SzLZ01tPR0oDaUl5UgmIDHRcSpHyY5gucpJDrsWOUsk4JgoEEf3HkLo8VPMT5EoSkplh1cEK92pr0PDUE5nYjc3wlA+YTFhhrDIrpfVATnSQHYQb2nd68ZqXw/WCdcWUJSDUFn02GSGOsOSd4HZ6RJLnuzsfV82UG5vqLxFqO4IVGzvJUB/yMxza0hgY/kiYNcJ1w1CdV2CuXR6hOsm74tuMVzfpMtJlrpNt7pNoD5kybs3ZMXdYRs+Hu/BI0L0mKXuibjTlIdZykOgBpQ+nqJLzYlLjeOT1Vk8WJ7E3Y1FzHl60FBehIq8HDTX1cHJUD7MsuRldHGPsdpwvC19rEIExegWeZ7JN95GSsa/y9EDnc0BjdWBVrMNzUYLWkxWdV/A0vX0KrhEnQ4XHYpv/l2gDNswdfOLiNQHEDKBykJiBSo7gVJg8XX2IU6H6GCUi+/VOyrONa7kGZ9QkA1Ozzxzr3GWxXGWxTFOxwjR8MwcRqfnMDY5iaJiuVBpPtKZhaKjYhHJjCSHqYSGhKrTrUODw3CSjiQnakYEhSGI+SnKPxC58QloLiqCvr4OrtYmDEl5MxsIE13JbsG824llwnNmfAibY0NYG/RifXgAp0cGsTnYy+zkUFqR0uewYNnGTs/SjXUG9tM2A87a5dgnuhSfl90pUu5usPRtAUUN2vARAZDwLF3ZnRHHN2AJVCx7IgHK1+kJUFImbw8RqEF2dQTrHkG6RzDv8fUPJ1wKJNHTGQ8e05kezw3SmbaAEpge0qmk7D1ZnlJA3dtcUkC1VVeioiAXTQzlNqsdbrqIiyVKxs4iY+zycGx7t9X3nLbGXCQwdfK1HRabgklA8gEl99ssdgWWuJZPOwQMxyChIhwCi0Djg0neUKY+mOzb7iSvkS8mjmXq8xBCilMzp1Z+WfvAAB1sEE7Kxfd208k8LJH9LI+DXEv6WRr7CZmA5uFjXimbhM/N1yWnpDGQFyMyNALR4VEID4tAWloGYmLiFFCHDx3Bwf2HcPjgYUQGBKizRgpSU9BWWgwjM0NfexsGOtsxbqArmY0KptV+LzbGRnF+epJAjeHM2BhBGiZQQ0ob/b1YoUOtShm0sxxaLVgiUItytKVZp8A6Q7A2LF04a+7GBXsXuzgDuzcpVWYCQyiYoW4P0aG2txvJ9PawZCsroSF8hOkDupRMbwtIzzYdCFBbmwc+GrWzxLlwn69/MO7GIzrSUwLzCQESPWGJezo/jsezI3g0PcyyN8zHRggYy97CGB6sEKjTC1gZ6kNbVRkqC/LRVF8PMwfdSTcyb1eebo5rl8MNnV3GWFzoG4mZbIlQbbtTJ4HSmO1oM1qVNCYbIePjNj5PV5L30VKdVgIlMPmAUoAQHHkzPUHylTxfqbMLTNsS+AQ0g5uEb9ujwe2GifctfA+Htx9OzidA9TJz9TNjiQYkzEuo385dksXkeJ0+lk6j3Y6srBxkZ+Soy+NEEag4ZqboqBh1QF1QQDCOHzmOI/uPwP/YSUQHEKbkJGgqymFjV+dhmRvWaTGu17ODM6gdwEteD85MjOMcYTo7NYGzkxMKptXBAawM9Kvyt06gRCseF5ZY7padNnWM1LLNiCWrAStWOpW5C6dNOmwYtThj0uKiXTo5ZiMFFd1laCtHiTuJBCgfVOJisrtFArtPN6XcbTvUHYL40YgT98YIE0H6eJKd3GQfHYjuQ0d6yvD9dIHThVF8ssDytjih9HhO7nPKx+/NDuJDznd3aRanhzzQ1VWhig5VnJ+rfpjIRli6CYAaV6cAtQ2CQMHSpadT6Vm+ZPx8kvl0NjuBEpAslFlNO+hMWrpRN3OVvGbL5bYA/RZQAo2VoJjlDV1uAiPZqRc2cR0C8jxQMq/A93zeEimg6FY2vo8AJe7UR2gG2FUMUkMsfdIVivp53ztJwMamMMAarzUakUmg4iLj1Bm0UXLx+vgk+J8MwKEDhwjVCbWJQK7NJBexyI2NpTOVoUfTjkFCNMLwPUZnkvA9QSCWmI02me/OzUwqoM5MjmN1eBBLBEmOiZpzu9RUgvlyn3MroBMm2R61ZLNgkRlKDgFepkudJlQr+nZKgw1Du9rtct7SSai62dHpFVTiUB/JdiMC9dFojyp7InncB5BIBXVCJTD5gJIMdpevEZAesoP7eFpK2jA+XRrDZ8vjSp8sjePpkgA0hk9XptT00fwo3WkEdzn/3ZlBAjWFM6MD0NZXoaaoAPmZ6SgsLICJLmUgPN2Ep9tBGOg+enEqu1M50pYReNXYmXtZkX4LKDNaDSY1lRKopXNJ9fKNu69M7pBwvSWWKILl5G0739RKWKx8Y9u22zjEodjx2ZnmHT6wnit9EuJEJoYz+WJ2PiZ120OgBkYnMEKAxmaYn9hpjDE/yTarMWqU90dm5wjaLN+/F5ns0iLZzUWGhKtTgkLDw3Fo3yGcOHwChzkNPBmIEHZ26fGJ6CgtR6+2E+MsURMWM8boSmPMTEMM4tOEYm1kABvjo4RoAKvMSkt0o0l2QCMM6KNmilN57bQA2KXDqLYDIxoNRtkdTnbKUQftmNJpsNDdgSVjB5YJ0lJ3C5a7WrDW3YrTvH3O0oGLNi2uONjFEZTbAgZLlgAleeqOuJTsYtkGSe0cJkyyKUG6PwFKYPI51IOJXnZzfXjEEvd0gUAtfgPUZ6tT+HxtDk+XpwkUtTpDqCbxgKXwDl9zZ6Ift1kSV5mhtNXlaGAMyEtLQ7rszyMIZg64gRApESwDXcpMh7GxW3NwXHvY2TkGB2HjeJu3K1WX3QGtlSXObEU736PdZFElUEcQBUofSCp3C1DOQToJ5WaW6GEZ6GGO6SE4DkLh5AfJbRc/zMUPc7M09Q6PKUl3J3IMskvsH3mWv1SO6u+HjYPnHhpAP7u/IYbtkbk5TCwuYWZphWKnt7yO2cU1zCwuY1K2W80voI/ukZObgwgG8PjoaPj7nSRUfjh6SM7vP6QucxPqH4Kk0DA0FuTB3dmKUZakSYeZcGwdRSAdnYTxhT4XFulQkwzYgwYdvLoO9LR3wNrSAktrM0xN9XCxRA50azHc0Yq+5gbYqyqocvTUVMFRUQZHmZxXV4GeylIMNlZhWttKNWOmswHz2gYscrrW3YRNgnXB3KEOR5ENm7cIkM9xBJS70gFKViJUvmDu27fnC+aqS6Sk5N0lhI/Z3T2dZ36aZ35iKft8aRRfEqgvN+bw5dkFPFmfxlMRXeujcY/az/cRS+Wt6SEsOE1oKM5HbUkJslJSkZebB6erB3a6jo0rvJkrvoWVxcaV3hdLfFlX1CMGQ6OQ52U+k+QpwiJ5SsuQLq7mk4KKEpgEwB29BKl3hE7CgZfbbnZtApAPJnGZPkLjpgQkD91GgvSz/DM8DidBs0vpZIdnp9PZSblzWLq9EYZwutP0NMaW5jC1zJZ2dQWzGxuYo2ZPn1abEaZky7q4FYNzTlY2YiIilQL95JLOgdgnVxV59wCO7j+GMLpWaVo6jI0NGDGzg3NaMWE3K02yzMl0lqVrnho2dcPSWAsdgZBTzJsLC9Vp54WJSeqqKR1lZdBS+vJytORkoTw2BiVRkaiMj0dVfBxq4mNRxcfqE+JQHROFTpYPW3kxBmrLMNFcjenmSsy31WClrRabXQ04Z2rDBWu72qipchJBuUFJKL/NDCVA3RRnkq3pTt3W9inel21WApXMq5yKcDxg6Xw8zc5umjlKQvn8MF1qEp+vz+LLM/PUAj47PYvHBOrDiT5cH3aq/Xy3J/sxy5Wsjf9zWW4uslLTFFDuvl6aBKsNjUKqj307kki+FUmG9UmgEsCeh0ocSMDxgSRwibrpYN28L25n5Dw7xEFEA+x8Bjj1jvADBggQKe3tJxR0Jg+B8RKm/vEp5qAZDMqW8ZlZlYFkw6ZPApjPuXr5fp6pcYwyMwksk8t0p7VVLGysY/X8OaydP4+VM+cxL9uiZP8f5xlhp1dSUoq05BS1tzyAQJ06wc5u32EG8cMIZHaSC381FZXA063DNPOOlDZxIQFJSp04lTw263ao+/bWRjTkZaIsJQE5hDQlIBBJhFSukFIYQ2CSUlGRkqROtswIDEDc4cOIOnQQ0VT4vgOI3H8QMUcOIc2fn338OIoiI9DC9zLnZ8FdlovBmiKCVY5lTRVWOmqwLmCZ23DZ3km36qYj6RU4H/QaFWhy5MHVHnaKlnaWSa1yqmuuLrVd6kPZ9CA5bMhGV7OrEijbnh4xU306P4LPmZs+X5vBl5vz+PrsIr4iVE+WJ3CLZfIDzn97vA83JwYw0qVhl1eKVGbMzJQUFBcWodfrpVEMKKOwi57LuNKBS6ctTZPquHlfwBKoZB6BSoDygfQ8UF3MZnreN9KhxPl2DHEQR9i+j7L7GWdpGmVIHqQk9/TzuQF+wCA1JFvBJ2YwMjnLPDSnpnKhddkMIIBJ6FabA+RLUf3KmSaZmWYxSQeaXl7DwvoGLm5ewtXTm7g4t0qtYYPTOcI0zhw1TAgrq6uRk52D+IgYnDp8HCcOHkNoQAj8eDvsVAByEpJgbWrCuM2KWbb5AtWUw6pAEkcasxoVXFLmHISppSgPFakERhYuS2VGcChSgoORKFCFhCCbygsLQx7LbF5gEDIJcfyhwwjbvRsBu96F31vv4NTbOxG6Zy/C9+5H9IGDSDp2FCWRoWhKiYO1OAveqkJMNZdhrrUCiwRrTVePs8YmXLS04pKVsrVx2sb7bThvbiVMLTijb2SpbFTzXLZplN5zEkKXDjc8W4HdVwJlm9MjdnGqy2Mo/0ygOrOEr8+t4JPTc/iQgfwGQbzBTvOD0T70tzejriAHmeyAE+mwtbW1GGSc6GP1kIqjIg3hEglQ33Io2YZI9Y7QpYaYpwmimd27ng4kTqRjyZMMJZmqg3lKZ2YJ3IZK73D4gJrC5NQkpmamMUkJYCMEYlSBNoUxapTAjNKdxqZmMS4bITkdIUxjhGlC8tHcLEO3ADeJYclM1Pg0X0snG5+fZ15axoW1DVyZWcaqow8LBgcWzW7M2Pow2TuAMeawCZbcxppaFOTkIT4mHiePnCBMwWoHcChLXWJoOCqysjBk0GO2x0nZMCNA2eUCGMxPLIHiVlIGe5mLdBUlqM1MQ1VaMsoSE1EcG48SlrPilETkxkWjKC4WRVFRhCMcpRFhKGMDUBIagsIQgnXqJBJOHEfUgf0IfXcngt95B0FUyK5d8Oc05uB+5IcEoplQGXJT4K0txGRDKWabS7HYWo6V9kqsd1ZhQ1fDcliLs931nNbxPsujTqY12NCyXHI+efwMn79obsFlqwZXHeJusmvGrDpA2YwgQD1i1yed3SfMUl9tLuLr86v4/NwyPmZgvzFix7V+O654HejlilSWlYIcRoNYOmpVVRVGGD88w+y4pfoQKnGdF2YoiT3bedrJbtjKUmlybZU0vXSINieBsm+FdALVYSRUBKyLoOkdduwYJI3DhGecDjVJACYUUFMKKAFrbEqg2QJHQJpgpzbJzmxSOjZCNTHDbDQ3QxEcvlZBRDjHpqZ4e0YBOUnQTtOt5lmmPITFlpKBkdJKTDc0Y66NpatVi4nWTgzqDOiqqkZjURki/INZ4k4hJSEZyQQhiSFdrjLXzrA8yc5sjv/knN2KacIkx4cLVFtZysRuTw9LfQ00RfmoI1A16amoy0hXFwdrystFQ2EeKrPTUZWejBqWu+rkWDQkx6MpOYGAJKI+MRZlUWHIDw1EyonDiD2wD1H79yFy715E7duHoHffRfC7exF76AABDER7SiycJTkYqszDZH0hZhuLMd9cjMWWEqy0lmG1rRxrmgost5RivqEIi03F6rFlPjfPeVfaKrDeXk3oGnDR2EzX0uASS6Z0hALUg22gZN+d2s2yNo3PN+bx1cU1fHH5NJ5szrHcuXF90ImLbgt6m+tRmJqAfP7PYcGBqKurw9DYiIo2EmHEoaSDtzCg+/KUSGUmD8M6Zel105kkFxEmp0NdwcVA+aCScicBvfu5kmfp6cEOL21tiPSOjo8pqESjE3Qtlh+ZThAO0bhMGa6VCI4AMzI5ruAZ52MCkpTNEb5GPSbPTTCfyXuMD2HFYYA7IgRGlpG2t/ahfu9hdEfFwVtagYGqOpaNRvTXN8JYUYwaQuB/6CSiQ2OQzgwgZ8bGM//kJiSwO2vEJEGac9kxS4DkiIEZQiRHD0zQocaYm/paGqBnh9aWl4XGjFS0cmpkSDXX10FXXoaG7CxUshwURcew1IWx7AUiM+AUM5SfmqaeOs6ydgRJRw8i+dghxB/eT6gIEBV34ADimK8Sjx5CMrNVkb8fmuMiYMxOgr0gmVBlY6w6D6NV2ZiszcNMfQHmmoow31SImToCV52NiZpsglTIx4oxR6AWW8rpahVYaq/Bamc9y2ELLppYAl1yGAszFYG6x7InmwceLY3h8eoMPjmziM8urOOrq2cI1Qbu07muj7ix6dDDVFmCXDYUmUkpCAsMRn1DA/ql5HGsnR6GcpYwoziOlWWKMhISkUE2VtoIiUjBsiU94RFoDFLWlBjE1WM9sPX0weH2oIdhv6evj11evxfeoUEMjwwTolGlId4WDRO0MQGEEuAEICXeF+IH2B0Ocp5hPieS26Ihvoe8tn9UQn0/5vkZE9WlcBw5CPs7u9Dxxm7UvLETNYePQhMTA2NmJmxFxbCXlsJEoKoJQSCBigqNRkxkFFIYnlM4+OXsAHs0Gsz12LHAcieaY4mTQ1Dk2CY5NEWOd7LXVaGdGULL1tlUVQZnYx3MVeWolavWBQUjjFno0C9ew7s//zne/snP8MYPf4DXv/99vPmDH2L3Sy9h589+prSXz+/+6Y9x+JWX4P/mGwhhqYvcswcxBCvd7yiyTh5DSVAAGqJC0Z4UAVNmDPoKk+EtScdASRpGKjIxRrAmqnMUXONVWRirzOL9XEzx/lhVLsZZKkdrCuEtz0VvaR48lYUYayhX3eO6sRVnJLwzxF+T3TujLtydGqA7scPbWMSnzFBfXD6Dr947i4fMUh+M9GLZolMX38iOj0ZmYgoiGRNqGSN6+xnCvR5YXXQaAiMlS2Mwb0lvUmrtNqBV/5x4v43TNoMR7QYTOlnitHydlDfZlmViCHfR7Xq9bODYxLm9/djhoK318oP6WTMFokFqgICJfGANsqYOUP3Dw+z2ZGMl202C4ubrRH28LRI4ffJQbv4TvbTOZVrmEIOxc/ceWN56C21vvIOmPfvQwazSFh6CtphIGNLToWPr3smOrJZAhR07jvCgUMTJKdahoeqyNq3lpRi1mrHkdm4BRZBmxaHoTpMClF6LXnEnZqeOwlx1DltPUx2aczKQHXgKobv34cgvXsUBwrTrlVfx2k9+jp/96Kf43p//BN//3k/wg+//FC+99BpeefkN/PD7P8OrP38Je954GztffgVv/ehHOMjXnHzrbYTufAex+3YjhSUvh1BVhwRAkxAGU3o0evIT0Uun8hCswdJUjJZlYrwyB+OESgAbLme5r8jAUHk650uFKSMebQkRaIwNRzXBLI8MQSNLqDY3mStYjgr8k83MY910LbrPZZcFtwjOg3mWPgGLLvWra+fxKcvfNT4+b+xARWIcYvmdUuITEc5mo1PbBZdspHa5WbrY9stO3i4DGvl4A1XX3olaqkbTwWn7M9W0adS0rqMDzZ3daOVr2g0WFcIlU1npSmqzkmwJkM1K/QPYYbbbYGeddHLgexjAejh1UW7WUQFNpi6qh3J6PHDQ1uy9vapeWvg6G6d2Vw9tz6WmIhsfNztplZSD3diSyQhPdASc+/fCtHMn2g8chi4oiFkqEbrocNT7n0BHTBR0uVnoyE5HE0teRrgc1nsKIey64rhQagu4FnNtme91YZEOtUigROJQUu7GCdRARxscdCe5/qWtvorOVIuukmJV0oJ378S7v3gF7/z0p3idIL1NOA7tO4A3Xn1HQfTzn72KP/uT7xOkn+Kdt3bjzTd3qSvEvf7ya9j96ht0rl9g5w9+jAMvvQK/119DEB0rYtc7SOT/VHjqCOoi/aFLDIM9Ow69hUnKoQZL0+hCmZisIVBVORglREMlqegnbH35LN8ZcWiLD0F12CnknWSJPbAH8WwCYg/tU2W2MNQfDQnRsBRkMRaUspNkiO9uw1lbNz4YcuHe3Bgerc3i80un8cmldVxjhyeXC8onmJEs32F048iIaJgYmm10JhNLlJ5dWSeDtABV16FFNSGqaG5DWVMLyhqppuZvqby5BRUtrajXdKJZ261CuMBkc3sJ0qjaGjBIDYyME6ph7DAy4Jo46D4ZfWJOMTlsMDO5i0wSzJxSR20Ua6vFTFlYg+V133kPvme32UyLNMFiMWGuSwsPuygXc4n16DHoAgJhT01FH0NzV1wUWkOCoY2NRldeNjqy0tGamY5mOlUuu7BMudwzOzQL15Z5trDLXq6FBHW+x0qHskGu6zRJyfHh3rZGuBqq0U+X6iVMckHVNL+T8OPgH3zlZRxmh3bw7bdx8M134H/gKFIi43GUWe61X7yBN954C3/yx3+OP/6jP6FDvYbXX3sL8XGJiI+Mxq6XX8V+ArifMO36yU9wkKXw+Kuvwe+N1xH69htIPbgP5cFcKWJDYMuKgac4mTkqBzMNhVhqK8MyQ/dcfREm6FBDfM5LmJwsj93JYWiJCkCZ/xFkHtqFBEIv7xfw+qsIePM1xOzZhXTmtHI6uS49CX0VLI8NlWrXzzlHF24SIDlk5alsPiBQt6eHMWfoQHqQH2NCpLrwaxSjQjfLmdlCV6Gz6Mxs+Y1mNLMBqm/vQlVrO0FqRSlVXN+MEuZYn0obmlBO0CqaW1FH8Jp03SqIizO52C0OTsywoWP3Lx3/5Az6CdWOLqMB3XQQmXbqSaDI0EV1k2Q9tCYD6yaf4zxSQzuMJrSrmmugjJxPXqvfeg9KpjpRtx6dlInvN9XagoHwMPRxcG2nAmAIjERPVg48pWVw5Oegt6gAzoJ8GHm7Iz0DbanJ0BbkoquiHN1ykL2RDkQnXGIZXaATypGW805mJ8I8TWAnGcZH9B3oZ7ssW7K787NQEx+F7FMnuKYfQuLJE0iXq7oRkML4JGSGRdMBY5EVnYTIgFD8giXt7TffJESv0Z0I3P4DOLB3H6rLK1CWm4+IYyew60c/wQHOd+CVV7D3pz/HwZdeZvn8BU689gvE7dmJwqDj6EwMhasgkZkoB7Ps6JY7qrDRtbWZYIVd3RwhGythOcyJgTmJuSuaDhRynEAdRsHx/cg+ug/J+3bR9XYjcc9uJO/fg6wj+5F1eB9KAvn+afHsJnMxWFuCZV2zOpH06mAPbs2O4e76PG5PESguh4RTR5HL7jUkIARpacynVoZulrkuuks7pdGb0aQ1oa6tG1VtWrpQO0qbNChuaCNILc9U2tBCoDQESkofyx4zleyCkf1+stfEO85GjDCNyWYkaoj3d3QKOFQ7W3pNVzfVhTadTkluK3VTpFOj01MMabQ+kdxvF2q7dASoC90GPbooHSHSEspOytzdjYmWJnhjwuEOCIYlgCE8PBGeojKMNDRiuKkJY21tcNfUwFJRgTZxp9REdBEuR101+jo1mJGjAAb6sNTnUvlJSp3kpxnZj8dSJ6eTT1OyT663oQbWihK0ZaWhnu8jV4NrLsxHO/NXe0k5GglIKbufvPBo5EbEoDghBfEhkTi0cx/efXsndr21EzupvMwctNVUo6EgD2kBQfB7+XUc+P6PEPDKa/B//XUcfJlAcXqSmTB8lwDlB20qu9aybLWRc62rAWfNLbhib8dFays29TVqs8FERRYcaVFoCTmGiuP7UHBoN3L370LW3neQuXcnsvZRh/ci/+RhlBOiqhA/1LAk1kb4oy0xHLrUGNgLGfYb6VQsb4sES3LTaY8NH8wMo7+9EVHsTItyMnHKzx95eYV0KJoBs1K7ZCCqtUvPTGRAQ3s3odKhqrkDlY0apbL61mcqJ2AVfKyqqQN1LRoyQYNg2ezxEChmpv6hMQyxsx+WDp8aHKdDdej5QYSpTdeJVi07BK32xerUoaXjG7V2EjypqfxyXXyPLkKkp8sZ6E4iua3lYOv5+IAc382g6AgOhTU0HsbYNPSXV2OEzjXS1orRtha4qivQRVuvYd7RJMXBXF4Ee2MNPOza5j0uLA/KtZ0Ik3u7w5MNmGbCRM3IPj12eAKUl+XOXV8NZ00Fy18NXE31sBJMU02l2qfXWVairkVembS12aCIXWZNShbKCFZpQipKEtNQkZKJlrxiwp2DuoRk5MjvF7+9C8d+9jL2//QnCNn1NqLoHiH79iCCwTxm/z4UhQZBn5mM4ZoizLfX4bxVg/dd3bjjkQPqDHivR4O1jkp4WO6aQ08gnyUujQDF73oTYXS5ENEbryKS7520/10UnTrE7jGQgT0c+vR4WLJZ9rMSYcqKhz0vDV52g6ONFRiqK0V/XRn62+qx3GOGpbYcocxf8RHhCPIPRH5BEbRqpddzrLaAErXIibQdDOUaLepaGcbpUtVNbahi6fOphu5U28JQzuebmaHEQKRsyv5AXxjvl86eIIlks4QCSsOM06rtQEunFs1M9C2dPnU+UzMDXHP7tvjmPqA6xQbpcOJOApLRbNoSb2s50B0c8N4ODQbZwfVwAJ0JabCkMWTW1GGYIPVWVcJZWABtfAxqaff5L/0cbWzFe9mdObiQvHJtJk8PFulOc4RJTiZYpjstOswsd3rM2AyYk+sVELyRTjnXv5kAN2CA5W+4vUUBZqsuQ3dxLjQF2WjLJyw56WjMSEFNcjzqk2RDZjzBiWN3lYSmlGQ0U5qMNHRyLRenbE1ORlloMDu6E4h6+00kMjTnhfgjR7aoM/xKaa2JjYS1IJNuXE3naFZHHnzoteLhqBMPxxy46dZitrEAHXGnVHmL3/U6/NkkHPzxT7CbYf/dn/yMneRP8er3f4idP/wBQpihyqNC0JmRCGtuiuoIRypZ7ioL0F+WqzYzDFQXcTkWo6+mFK5awsX/3VBRyhJ9DAHHjyE4MAh1zEI6BZOs/N8A1UagWtm5Nbfr0NjWiQZCU8fSVv+cGvmYPC7Pi4l0dNMsCJTFKTuaZd/gEJ2KXT+7f5GLXb0CSnKThmVLwdPRiSYCIxJ4nrmS3N6GSaYawtROYreA0itH8sGkwOJ9HQdagLJ3daKP2caVmAx3fDJcWQUYq2/CCMudu6SIgKVCwwGqfftVFHABGwneiLYNfXQcOet3ll2dwLRImBZlUwFDuFy2cKFHtkGZMWszYoqhXCRgjfJ1I1y4I+3N6G+SyzyXw1ZRBH1RDtqz09CQFIvqmAjUULUEoTYxEo3JMWhLT0BXTqqSMTcdnZmJ0KQloDUpBh1pSdCmp6BdymhiLErZnRZHhaEwPBjl4YFoTIxCTwmzU0eDuojGjV4z7o/04OmEG59MughXN4bLCHLkKeQc2YPwdwSoV3Gcgf/gy7/Aq9/7MX7IpuB7f/x9fP+P/gw/+Od/iNf//M8RuXcXOulOE82lGKrIwzCBGqnKx3hDKSZbqjDaXIk+ZioPS6BcRENbVoyAQwex952diGZJb21r5/iYOVY0DlYgn9rpTqJWgUUciE7URIgaWNp8amRgV+bB8ZcI1GkwqCbMzObMyizb46FTDQwoufoH2Pm5sUPH0C0hWsuZ25mXnpU2gWcbKPWGfFykEfELSamT0K1jOPe50/Mlr5tBXcfHJeAb9J1wsvS4M9LRF5MAb3YRxuoaMFhdwxabgZzOoA0ORP1br8MYEoLl9k4MttNt5LoD/H5Tsmlge6v4nDgSnUm0QIuXEzQFqBnJUgRqTKvBGEEabK6Dt75KXWawl0BZSxj66VJaulNLctzWNh9CXOR3AmUn2UkxyFb6H0Nd0AnUB59CY5A/Gvl8Q2gA8wvX9PhI1CTEoCIpGuUM/KXREagkjDXx0WghYEZCOFhThhV9Gy7a9LjpoTuN9RImDz6f6sVdrwn9DOTahCDUhJ5Cyt7dOMXO8YhsvnjtDbz0/R/j5R+9hO//6Q/xyktvYedO2WTxOl7/8U+x/+c/RfSBXbAUZBAmlro6doyNJZhprVKH0XhrStQlq+esXeqanIfeeZuB3B81lZUEol2Nk6iNFaiVkqkYh6iZ3Vtja5tSQ0vrtySPyetbOZ8YjhiPjp27gZ28mV2/zd0De6+b6oFV9vex299hsdtgttthsFgJALs2giLuswURy5r82sC2Ewk8Mo+o22TeErs+AwddYHpeEs61/AKdDOudzGgWnQYDxUUYYiYZzC/FeGMT+vgPO7IzYU+KR3fQSXSf8sM5gj3e3g4v3XKUYI4TInX5Hbqd5KVZq54BXMvcpMUc3UmAmrNvXbl3C6g2zLFMjrY1YoAZbLiFXWJdBdfianXRLlddJXpYAp2VJTAXsKtMS0Z9QhTqYiNQFxWOipAAVIYFoToiBC10sjY6Ukd6GsteEhrjWRpjY1GVkID6lBS0Mvh3ZqXClJcBb1UxZtrqsMYu67LDgDsDDjye8OLz6QF8OdOPe8xSE1XZLF0p0MSGI/GNNxHw8ksI3v0u/N59F++89jreYVPwL//gj/Av/sUf4ZVXXsdrb+xUv0Mc7h+KnS+9imM//zEawk9ipCYfUw0Eqqkc402VdPoqLFq0ODfsVkCdlP2OQUEokZMU6FAt7NDEBGTaRoBEcltgaWoTJ/oGJh9cInlO5mtl3NF0dTBrd9KldNCyaoi6uMx1XJHlMXlOtMNFm3LSwuyEymw2Q09YtDqCxfqqRLi0XXQftppmtpxms8gMk9moZGDbvuVwW44kHZ6ONEvn1yFORkdrp13qO9vhaWC3l03LrqzHLHNbX1UpnInRcNIBdMcPYawgFwty6jj/kQGtACVHYeoxTIBkH924QU5A6CBQnSx53QRKzvw1EbJuTPM5OVx3nO40ytw03takNNJcj4H6GiVvfS28dVUYYBkcI3BjrQ0YaanDkPwKAjObzCNHaDoryuCqLEePHMHJ7tBYVIzuwmJmqmy0Z2ZAm5UOfW4mLHnZMOdlwlWaj9GGasxrmnCG3/U9Ouet/h48HO/Hp9Mj+IxQ3R+yYa6hEGNVObBlx6Mi4DDy6I5RcljMgYN495Vf4PDuPXjlpz/HSz/8KQ7u3q9+aSo5OQNVRRWICgjEgZ+/hJOEsJRhfai+BNPMaxMttZjuaMKFfifemxlDTU4GTuzfj9CgQORkZqkTFNrpMG3tGrRqCEhrK1oITjMbIlEDVdfUyMzUpKZ1rZy2NqvHG5hxm/m6ZmZgadq2JHDR5XhbwyjTxojRwuwqamV12NHX1weXy6WgstlshMSCrm4zoWCXpttSF2EyGq2wWu1qHqtswLTwMTqHXrZRsbzJh2yFe1opA36zlh/UIWLppNp5e0BKWblcqU2HibY2OHKzYY0IhcPvJAxHD2KKOWuquRH9zSxZtOVRvu+E1YBBOs4Av6z80sGIrhWzZh3mLTrMCFQ2uchqF2akPHJAxwjRBMP4FHPUGIO5TCe37091tmJGLkFImEQT1KTcJlhjhHCYYI3K77soAGsJXj16OXXV1sDO5sFSSlcrLoCdclI9zH/uUrouO8hJvn6xU4NzdNT3ex0EyoUHo16WvQF8NjOEB8N2bHTWYqa+CCPVeTBlJ6MlLord3CmUhIUhmcsg9MghHKJj7d21G7sJ16mAIDQ2taK1sRkluTkI37cfB37wA5W/urOTMNtej2lNnboG+rVJL67PT6KSseLQzl3qiNfCvHxouRy1hKBTQGCj1coo0cKVtoXdtaiZamAXLhKo6gmTT42aVjRxfgFKmjaftrYIbN1u4rJtZF5t4HKX6Q6Px4Pe3l4FlcPhIDQ2wrPlVHqmepGB9y1mq4LJRiezSZm0WuhOBI/upKF7NOvYEXS0oY6q5YfUdrSgnnTX015FzVwzBuh4Iw2tmCesg+zyzAzplsBA2E4cg/X4EcxyYMbqOYiNdXC3NBGiDowQFgFqiJY7wPcc7GzGRLeG5a2duUmLeZbBaT4/wecmuAB88Mh0npDNEMQ5vnaW0xnCON/dzs9v40A0YpoLbYZrotyeIlQz7U2Y7ZTXN1N0OLrdOCEcky6VkLtrq+BmFyXO6qkqQT8dbKihhuA2Y5oOvMAG5zyX4fseN+6MeHGPQD2dHsbncyN4MOTE+7Z2rHfWYKK2EAYG/o6ESOgToqFPjUcbg7+GzleTmYyKtBSUJqXD2twGJx3GTqC6i0uQJz+F9vLL1E+ZAYMx39mApe4GnJHj2OdHcWNpRv1ujN/hI4iNiEJtVZWKH9KFb2VcI81By26tc6uCELIOGkCHlis8b4t8wGjEjZRJSDnjc7z9vDQCKF/byojRwuXdTDVxee3wevvQ19cLt6T2HgYtQiMA6Q0mJbltYr6y2ewKOLvDDiuBMsquFwY0nYntJwe0gW8oIFWR1Eou4CraZQ1dqKZVo1RPm/VoDRhmJzEl+aiuEa502n9YFFzBoXAxjI+UsZOpqWHGYbaqZ9jUtGCYpUyA6ucX93LAB9sbMUKoJgmVXBRMLkw/w+cnOfCTXPMEpGnar2iCa4yANEe3nOX3m5MTDNgJzROaec6/xBK5QtteIECL2la2+xqsMpvJ9aCWuNbL77uI5LdeJug+w3TPQbrVYG0lBqV01rHkyOdxEKaoRZboTS7Dq54+3B704CMC9fHkEJ7ODePRmBu33N24bGjEcmsFXCXZ6Ehmlxl8Aq3RIehOioMuJQGaFObJQjYQpaXQFRTCVFKiTp4wFxWhPT0VpcFBiN75OjIP78FwbSkB1uFKvwn3lsZwY2UG8SFBOHJgLxJjo2Dg/6anyxvYeeuZd2UcTQTLJGZByIz8vkZGFqk0PnVz3q09HszCjDRyW/aiSB5+XlvZWLZhCnRb5bCFy0gBJert9QFlJcUmdOtlg6XQLV0bHWobKNszoCxqN0uHqQtNLCPVAhJtv5JlRoCq5P1q2mgt17IatqD1LS1wME8Na1jKGhowWt+E/rJK2NKzYImNhyspmaG9DF4J6nQBezWDdAsHkAM6yIH3cuD66CIeZoYR+dEeOtSSwMTBnulqV0BJSZukUz0PlWiB7rlIl1ri91zq0qhLOa+w81w1dGLdpMMqXWuNbrdp6cI6Ydq069V0xWJg1qPLcV4BSjbADjcxd7EUDjbUMavR5bgg5QL5okUujzPsfq70uXDD24vbQ30KqE8WxvDx+Fand92qwUV9M+bYocnGye70RHaXR1HhdxiaqBA46FDOfDYq7Ej7qumEdWXsUmVaoRqN0bYGdGWnoOLUYbjzU3HRqcM1OQ59cQKX50YRcfIEApmhBvi9Hp5ew/srKxjuYaRh5bHZaQg0DDtbfxs7MrvDyqhj/5asMr6UNGsWzmOWeMPMrPaAbGdkAUm7DVSHOJi4G12uhRVph5utn4stn8PBNyCtBtLYwa5MZlQv5BsIoSaWOCu/jHyA7PztIr2yy6aNC7y2swkVhKmC+aOKQFURpGqGu3pVmzVq41g9B8PEGj7GrnGgohK9xeVcwxsxxy5xkiXRU8IQnJ2L3jLpwMphKS9Rh6IMEKgBQiE/OdbLAO1uqGSLvAXUvFzGkIM9TeCk5Cmo6GTPl7oFWvwS16JFfs8NdiWbhOQ0XUgAOs0stmaWH/rpwgaz2Nkek7pS3SbbfrmWwZrViEWWc3FA2bY1TMcTl5ISN9LG0itXC+b7zhq62BRs/erCGbsV7/X1KKA+Gh3AU5ahz1dn8GjCjUeDVtx3d+G6HFtubMEqv6NkRnteFpojg1Bx4hAaA47ClBiO/qI0TDWWEv4GfkcCb9Nhw2XGhcEerPP+YHEGhorTsWlqxbURJz5cmcLasAf+zGBVMTF4MjKGv56cxm/W1uleixh1yTjb0dvn3BINxOPpVWbiYYn2qbe3D26XGy5C2OPYatasBFC2L6runTzIbjaRKpvbQKnyx5y8w04qJRNJyJadvB2c8ZsUL/WSYAlU0tGJBVKy7Uo2iLZyYTZwsKvoHAJTJVXLBV1LkKRTaJKOgp2F6jB4W9fRgT6WyclmdnJ1zCgdOiz1uLHKL+4pq4AmNBTOHK6ZlRWwsNNyc2F7+SU94k6EyM33d9VXYZBr6QSdRrq6CQIkOWecQMl1xacZ3BcIkOSZRQ70Cr/vaa4IG/wfNxnwzzI0n7WbGZ7lMtBGnLXqcc5OEAjVWXWJaIO6VPSmOBTdd4H/4zRz4ShXlBECPsoVRWCSS09PizNxGc3IPJR83lkCdYWh/MaAmxlqgO40jS9YiuQ6BY/Z6X3s0eG2swM3XXK9KAPWu9sIVbUqX/bcNDSF+KPm5D60Bh5ED0viOMFZbCjBuraWbtSFy14j3h+24KyhGassnad11bxvx52FCSzYu5AdeBwTjbW4y//1AZfTzboC3GY0GO+zwtNnxzCh8Q4MYHCwDwN00MEhD6ffyMtMrSKQACiHNZEPu2x3YobW6zn+XYSJAOnYuYu07OQ76U4djDGd1A7zNn1iaUJamwpa3yT6FoZNAUsAUrWTU9n3J881MqzWbJc65U7NDcxLbDsZqKVLaNZIR6GBhiDJh7W3t8PFOj7PL7bQZWQ4NmKcX3COpUK2mndyzdLExcIpR26WFsPdSIfi63uZpQQocSzZTzfQWk/H2AJolEFwhKF6knBJOJ/Wd9CZ5AIXJiwTJgFqg0Cdoc7aWZII0jmCdMFpxkW29/LrURfpTAKS3JZjjQQuuQ75KsvpAsGdkRIqjkSN8n8cJ2DThHaWEpCmuIykNC5zGZ6n01/zOHFzoBcPJobw2fIcvt5YxJPpfjwcteJhvwF3XFrclpM8PVZcduixqm9hh0i3bqvDZF05vMXZsKXFoj30BDpD2bAkBGGsOEUduXClrxsfTjjV9aOusHze8hhwc8iBe7PDLO/s+tpqscFlNZOaiCm/Izh7bC+ulZVgyWXFIEEfEkca8mJ4pP+Zhoa9z9Tf71HOJZVLIpCdK4jNKh09YxD/P61ULwnyZEUk49rB8RUJYDuUlUkWEmfijM3S6gtIVDMXVBOzg9yW7Q+yPUmmolaWrwa2lNWEp6KpERUcfLktpa5Wtmmwe2piS9pKINo5r3yghm5lNjCXsJ4v6S2Ya9eiv64OfWzNh/ma0fo6ht1a9JSXozs/F666GvQTSjcHUs7k8AHlke1G0vbTncZYikYZ1qX0CFCSZRbMBqzYLTjNtWtVShzD5hne98Ek8jmR6KLctnbjvNzn9CxhkgtiLLEkLdL95gVe/l/j7D4nmZsmt4Ga5v81xZVqhstnkctmjV3UxR47PvD04M5QLx5Oj+JTlryvTy/iEwbzJ+N2PBo248NeLe70ceq14cMBzs/bF+06nNa3Ya2rFZuGDmxyxVhsrcVEVR4G5bDirEistZSo8/zuE6h7ozbc5O2PhqzqOlEfMaNdsHXiLMFcKs7DVFgwlvyO4WrwMdxsqceC24oBtwOD/b0YGPQqZ3qRpAQ+D5OVMEkU6mK86eAylk0PSuREJCbRQbVzfLV0qh16AtXNBeHbSdwiUBEYUQvvN0t657SVTtLevXV4i0j2+zUSkFpmI8lMlQSihhCJaql62c5BGKTcbW1Ua1Pq4JcZZsCf0OoxwWA+xK7JXVGuNigOE8hRvld3bja0VE9tNYFqgZsuJL/ApIBqImRcQAPUEF1wkAM8wnlGZZCZl+bZdcqFLla4ENa4MNYI1AaBOms3MUPpWOIEJAPOEJoteLrUlVTOW3VKm8Z2NbDr3ez62P2JZmUTAwGe4nSCa/84v8soXWtcwcRSR+deN1lwzunEZQ7Gexy4W/1u3B8fxNNlArW5xBw1jYcTPSx7VtwlCPcGOB2wccpy1W9jV+hQFzCT73LRqsVl6gP31oXx3+vR4QJL3GVzC264OnFv0IgHYwRp3IkHow516Z/bo3ac0zfgancTzpcXYSU6Aqv+J3AhPhDvmdowRPft67NhkN9v0M285GWG2lYfmwiX28mM5VBZWiAyMdYYZKc/V9AuZlINK4BsHmjkyl3PZdDIcVfbqTjOIhlrDcHa0cVQrGU3197VzTImQGnRxIUk2oJKp9RGmJ4HSnYWypEJCiq+WQ3fVGCSbU91fKyBknLXKpvuqRYNnU/2C1E97BqGZMNlPTNJQyP6q2uZm2pgzi9AZ3oamhMToBOHoiN46YJuDqSHLuHlQHo1TeoIggE6hpfdlofzDPH2aHur6rjmuGIscWEsMA8ucoGsMNeIQ60RtDNmZhx2hmcZuk/TBcSFNo1cq00dSnIx+zOcbug1OK2AqseihmVEtqw31mCU2WS4kTBLp8f/d4rLaIFd8JrVgQ2nm0D14DIH5X2GX9mweZ8l75OVWXx1bhVfsuzJ1egejTBHDZjwYMCCBwzp96RDG7Tj7kgP7o/10tmcuN5rxHV2b7c8cl4eoRum4/U7mLv0LJc6fMhg/2BYgCJMzE8fT/Xh9ngPPpBSKhfjryrBCqPDWlAQrmQl4Dwf66Nru5wWuHusFDs6TpVYCp3bEJkZD/RGCd1SzlhV6NAaLvc2rtCNHIN6ychcBlUNNahuqkM1l0UNVcvqVNtQjyaayt8LlKiV5fBFQCmXIpV1BEegqqMEqEa6UFOHpH6+XzsdjpKdkLJfSaZGvo+Xzw3Xs2NqZMitb6ZTNcOen4eutDTo0tLRLTuNGcp7+U/10SW8XDv66QoeOoUA5W1mqWTr3itbtcWluMZM8zvPSxhnnV9UU4ZqLphlrmUr7MI2TCwr7AzXmIvWutqwqtsqL2foSqJNA0HqasFyu4BUh/nmSkzWl2KIAyTbnoZZjvu5EgxwwY1xJZmjs687XZSbJdbFTsyGCywTV3vkaisuBvExfLY6jy/PreGLM8ssgf34WADoJ1C93XjQbyZMVnxEt3pAoB5NyGaGPnVtg/tyjYMRAiOno0uHONmrTk+/KaBRDwZteDjmxMd0pgd87p5cLlHO4aMTXampwnpSMtYiInG1uggLdGEnYbHbzLA7THAwS1pt29p2o24uM63EHI5fE1fcBkaMei7nOi7nWq5QNU3VqGSHXVFP1VWhopaqq0ZFTQ1VhUouG4Fqh/yuf7dckazbSFszEBRCw4Ho1MuRAgZ1yIJvKhKoRAKUApBQ+Y6VahJwtne1tHRuHYTnO/xFPd8mjkbQ2jph7eQaU9uKsXpRszo+qr+qDj1VtbBXVkFfXMKurgkeup6XUPUzz/VvQzXANcbLkqd29NaUoY//4IjaRsOBloDOeWbobNMshXN0rnm+bp6PLXY0YYEOt0StaqmORqzxsWWGWdEKHWlFU4v5pgpM1hSrw0XcxTnorZS9+SxzfL9JLvAx/s8zdKYVwrTKLnXJ7sQ8c+GC0UKoLLhEl/qApeTjyVF8trSAX507g1+ePY2HzFHiNve8Jtzr7WL5s9Cx6E4eIz4mII/HevDptAefTA/i09kRPJ1ml8h89JTAPJWrsRCsj1niPmKgv0+H+4TzPp3pw0OWvPujvXjE5x732nGlth5nsnNwPiMdl/l9bdZO6LlCGY1d6CJcBq5UsvVcbVuStl+OPmhlVWlsIRj1CpDyaorTsppKlFaXo0xUU65ul1aVoYQqlgtybD9XXlOBKnbgO4w2J/RmG3QGs4Kqo1sA4gexvfedhCDTLpYpuSCYwNVB2JRLiVsJYM8duLV1mDA7xu3bMpX3Vfe3JQfIGxnK7e1dcFSwrJXXYrC6jqWkmQOngbexEV1FhXCx8/OwdA4wDHq12xes5+1h1nNPawN62BE5CVQv/xHv9pEF0vXJPrxhWvIEnWuWdX6aoM1xrZtrqcUstcQQP99ag6UWilMBSDRTX4LZhnJMVBdjsCQb9uxUOHIz0M8sN8GVZ5bLRTQlXarVhWWHG/MWh9Kc2Y55uv0as9s5p5XZx8EyRjDmZ/HLM6cJ1DrkSnMPRl34sK8Ld13teDJgwBNC9ZCO9ZCAPKYrfUp4BKLP2LV9OjNIaPrx2cwAPp8bxGdzQ/hibgSf8/EnhOjJFEGbdqscJReFfcj3fuCiS1ZU4VxBAW4yl55j/u1iF9nBBkbL5abpbkMn3bmDy7O9UzIuO3G6e700VbW1KK8kMOVlKGKXXcQsVlBWiCJRRTGKy6mKEqUi3hYVlhVxWoKSyjKCVi6nUfXAYLGrA9gFKpHAo6d9mxxydJ4TJjm8hWugnMmiI1QiOX5KiQtRJ6/dlpavF6n3MhJGup+8v09GORtVTuexOVi7nTDXNcGQWwJ7SQW8tMxhrl09hWVo5drlJFgeOtMAw/YQy9aIHJ7CNW2YJUsBRZAcXGtcclgKb/fJIcOs7wPsBIck77BLHGXGmqBty766aXZNU7TuGc4311yNucZKzNZXYLqumN1UAUbL8wlSLjwFGXBkJEGflghzdgaG2IkumC1Y5XdesgtAdCPmplmjGZNcAWf5f8+arAq2VZaWMywtV5hT7gzTQeammZ9W8dXZNTxemlSnlN8jPLesLbhja2Hp0+EhW//HLH2PWdI+nSBQ1OeE6As62hfzw/hqeQxfLIkm8OUy30/gYm4SR5KSd0+2TVk1fF92jWY2GEVFuFJShAd01RnmoeaWOjQyZzbzfhMdvEVCNVc2UT1zaA276wo6Uimbo8LScuQXlyKvuAi5VB7ByisrQT6fK6isRGFVJYprqrdVg6L6epRwnMq48ldx5d9hZf33QSVOpTdbYeDCM7ETszJk2mnpFg68SU49lk3whEl2uXwjAWcLJoGna1vdXMBGQmjmAFhZGmw9Ijccrl443V51lbSe/gEM9w/B3NyO+kzmp5QMdMckoykoCq0p6bDzy/YRqBEupFGG6iG9/C5LN52qTXV8csqUjUDZaytgp+32MOc4aMX9hKufZdBLG/ZWlzGjsSSyPI7QfUbr6UDUGLOFADRWRrG0DZVkwVuQCVtmMizpiTAkx6EtMZ6ZLhXjLLtnXG5s8rsvE6QZOvMYnW9YtpizKx1n+yzdnpwutsTGYJ3wX7SZcGeAZWhqFJ/Itqjzp/E5u71PV2f52ABu9epxRVuDa13V+NDZjofs/D4RoJifPqEEmC/mBvDV4hh+xQ7xV6cZ7tdm8QW7xl+uTOMrgvZ4nGV12IYbtnZ8YNTgI3aId+k6lwpycLk4F3cYqC3MkLX8nrVtWzvu6/m8aqaYc5UYT+o1WmZgLRsrLSpau1DeplOqZCyp0hpQ3WVBndmBeksPGujMzXYP5UWLsx9t7lG0942jwzMB3cA0dtgdPTATFhl8OcjOJwHB7to6eVNO5rQ6HXzMpna7iORIA5HsTNQJVCyRytlYIpVYJo3b7yNgOty9Sj2yab9PzusaUge1D4+MYXxsAmau6ZUJSSgOCuM0EV5mFAsHq4/1fYytv1yVbpi1X86/GyJQsl/PSWishMbCsmepKoWFFmyj/fYw87gJVg8tu6esYPvIgFJ4K+lALGdDlQUYJkSDcoELZqSBogz05ibDmh4PXWIUdEnR0CbGEKhEtCUlsrNj6dTqMM3vMtLMksxA6qTVmwtzqFx1WyAepxPO8HutdrbiTFcH3nPIRcZc+HRuAr8+u4JfnV/D15x+uT7L7q0HZzSVONNSjPe663DT0op7PTo89prxmQDFcP4lS9tXLJNfL0/il2vT+JpAfb02h69WJvmeQ3gkF4hlHrthacdNNhV3DJ24Tcc5V1SA1XqWdjqpxtGHFscgWnuG0OoeQnvvELSEoKOfEPRPorN/CtqBWXR6t6TxLkDTv4g20dAS2oeX0T66Au3EaWgnN6GdOoPOmXPQzpyHbu4iuhauoHvhMvSLV2Bcfm8LKAvXOtM2UHq6k0zFleRsYJe3F26vGz0eOkuvW50VbJGTPrf36enVISzsFOlWIp2URQLWxceMfC8LgbIRKGevwCRnInuVegf7CdQwgRqHXH9KrqAn20BMHDg7O4+ePpZD2rV0g+NWg7rCyijL3YjsLOaAyQUxbKzZFjqQniDJb/IaigtgoUXL4b7molxYirJgLsiCvSgHdg5+T2k2ektz0cfH+4qz0JuXhr7cNPSwtbakRkMXF462mFBo4iKhTY5HC4Gqj5YzdwvV1ntHaQls7D6NOdnQZWWgLTkRLUnx6ExPZdnORg8/f5TfZ55d0VJzLdba6nFW34ZbPXrV3t+f9OLx4ji+2lhUl4bebKvGck0OTjcSqq56lkAN7ru68JCQPGbHpqBilvqape6XK1P4Jd3tL06za1yZYM6SLe89+IhOd9OiwS0zoWJGeo+l6wxL0byzD33jS+icOwfDzEXo5y6ja/48TPOXYCIEpmXRVeo9mJauwbj4AXUNlqUPYN6WaeU6jKs3YFy7CcvpD2HZ+IjidPMezGdE92E797GS/fxDOC8+wg7JSeImAoCAoWMmErcSV5JT09V1CgapoX4Fgcsrp6NvgWUmAFIGtXozO7+tiytoqLYuBnXZ78MyKKHfylIhZ0n0eAe2LqrA93PJNRAG+vneg/AMD6F3eIAlUC7Z51bHJtt7rXCwzA0yi40RMNEIy538YGI/A7acGWxmEJTTzrvpEN2lhQzy+egqpPKz0JnD8knpc1g6CxmwCzNhz8+Ai/nIlpUEW3ocrJkxsGREw5QaBW2cnMUbjMaoMLTGxaAjJRltLHe1MVGojYpEc0wsqkNCkXPgEJL3HkC+fzCqIuNQGRWLqqg4NCamQpOQAHNqMtx5WRgszsd4RYHKZ2dbq3C+owaXjYSLDvTxJIP24gTWW8sxU5qCufI0QpWPq7o63CIc95w6fOzoxsNeE76c8OCX8yOEik6lwJpgGRxVnd8DQne3z4DbJh3uOYy4ra3H+w1sOPpG4T37AZxn7sJ24QEc5z+G4+JD6gGclzjwlOPS42eyPyfHRU63pZ6//ASOK09gu/opbFc+hV1NP6Gebktuf8LHP4GDz+2QDk42B6iTOdmxadnBbTmUANW3DdSAukiGd0ROmyFUHHg5ON1KqOSUden+fNummnRb27Fky3onQ6qB4V6ug+CQ6ybItRIGBCqWPTqfy+Pme3Eqt/sJqZx/z/KrZbnr6bHBSwccZqabILgT/BzJUfJLUn3NjXAyL5mrKxRQBgLVxQHsKsyDVk57ykxFe2YaugiTnL1iF5eSfJSXAkNKNIypMRz0ZLgoS0YMtAmh6IgLRRuh6kiOJUxxdJ1kaMWF0lJQHhqGrCNHkbRrLwJ/8jL2/dGf4+1//ofw+/mrSD92CmXhsSiPiENVeDgaIyPQERvFz0jgZ6RjsCgTkwz8Cy3lOK2to2M145qzCx/127FYl4+h7CiM5MbQqbJxrrWUTlWD2+ZW3LczrPca8ZTQfDXlwVfMU1+KmJ2+mGeXR6DuM8jfYXd3ne701G3HLWakDWsf5tZuwHv1CZzXPkHve1vqe/9TuK8+fSanAEAgRHZC45P1kk+PYSFU5gvbovv4ZCSgIsO5BzCe/UYGaoe4kpwx7DuhUzZwyokHJoJgJwhS5voGCBUdxDMkp8t4CEAfbL1ysQy6G92kw2hAEwOebNRUW8yp+g4N2mRjGTOWXLBKLmBlI1R2QmVnWHUMeGAjTFaPC5Y+F6yUwd2Hrp5edYU0b68LgyyrY3TLSaedOYpwGbowQqA8BKqH+cnCnGRiZjKXFcNYSqgIVHtOFpoJQztbfn1BNqzMSBY6U1d6AtpiQ2DPScZAeR68HGhrZjw6YkLQkRQJXUoMjFnJ6tqZpvxsGDnV5uZAk5mOOjpPQUAwEuhMoW/uRPjb7yL49bcRRAW//haid+1DXkAIigMCURkUjNqwELREhEEXHw0n33O0qhjTDZW8nYD+gjQsNpThYlcjJoqS0ZsSBGeCP8YL4nG6Lg+XNOW4pq/HbXZtD1nOHnoI1bADX0jnN9FH9RImNx6O9eCuXG3YzfDf043Pem24aWLnOb2JAbpRz+VPYH2f0Fx+RKfZkv0iy9OFLZlZohQYhMJw9r6SUaYsY1u6B/3mXXSzxCmx5HWz5MlUt3aHuoXO1ee0Irq5dV6eOkaYQGwB1aWykJFAyakyduYotzjKEEsUXcpFt3IRLAedy0oHMxC6Noa/Jpa4+i496lnyarsIGFvqVpuLAdCrfjLNOjSuZB+ZgHViGjbR5AwsE9/IML6gZOE8XpZDL8vphN2OCYI1zpI3SqD62PpKGHfQnRwM5GYCZWXpM5YUQEd3astJg4bqltzEkmMvpWsxbGviI9BblM6MU4jeQpbC5CiWuECG7wgY6FymfDpZSS5spQWwlhXCXFyoIO0goLVJyaiMjUdReDTS/YKQccIfWScDkHbMD9G798P/F28g4NW3kOt3CuVBQWigSzXHRKKN5dOamQIPwS4/sh+JL/8YzYFHMVKYhrXmMkyVpsGdFARD2BEF1lxZKjabCnGpowLXTY144NLhkdeAp4Mmysruz46nI3Y8GnXiHjPZR/02PBhw4lG/FY965BfXRzG08r5yDv25ezCe+Yj6UMmw+SFMZz/i9I5S9+k76Fq7DR1h0BIEUefKDXQwO/nUzkylWXh/S4tXn6mNGax1TnQZmplLaJu+hNapi9QF7GjnoGtsPehgK6h1eqGTH5XxDsE0OAbryCR6JufgmVuGd2EF3uUNJc/yJnUG7oUNOGZPwzi1ju7xVejGV6AbW4WW0sljs2cZ+C7BwgBoW72qZF3hdO0arKL1D2DZlpkybdykbsC1cgl9/SPoZ6ifZMYbk0DOLk9+oszD/ORkl9VTV61AslSUMpyXcvALCVQmWjOSoKE7mUvz4axgtqJDtMWGY6i6BCPV+eoox/aYIDpIEHRpsdDnpkDPjGVgm22Wzo0l1FJRDj0DeDcDvraoEI2ZGahITEIRc1ROeCSygsOQfioQmSK/AKQfP4UcglYcyFwVQocKD0NbQgz0GYmwEO62yGDU+B2Fk7ltvq4IG+zuVhvylEO5k0PQenI3ukIOw5MWhrmKNKw35OOKrpqlrAkfOhjU3Vp83Mew3qfHx14j7vWb8SF1q4/hfbQXH7usuCmn6E8uMnRfQcvSdbRx4PXzF9GxcBUdfKyDELQLALMEgCG9efocmqfOoXHiDLWJxvFNNIxvoHHk9DM1DK9Ta6gfWkPd8Moz1Qwto4ZdYPXAIqo8c6jsnUWFewbl7mns0E8sQWQYX4ZxYhWmyXWY5s7CsnAejsWL6F1/H97N6xg8f4O6hX6lO/BQvefuwLlxG/b1W4RDdBsmEm+iHZrlPtcKO23Ucf4BemizSrRdp8+CvyXWadZuMy26b/MWPJ4xjND55Cq/43aTCuTyQ4qu5ibYa6pglXLHAXdUVqiLYxiYoQSotsxkBvJ0WMsL2OFlo5ElzUO4RmpL4SlKQXd8MFrC/dQJAh0cYB1Dup6v7Wagl2DfXVYKfUUZNARJR5fqZAvenJuFuqzMrctPx0Yji5kqLTAIySdOIfnwcaQcOKaAKvEPRHVwIJqiI2HISoWLHaWX+Uk6y+GaYiy0VmKjoxrnOiuw1piLyeIUuNOj0R5yEA3Hd8IQeQxjBQkqpJ9rKSVUNfjA3Mig3oKPHO0M3lrcdXbjBp3rOgG7Q6g+GffggceOa4PD7JTn0EJAGqiWsQ2lxjHCMbaOxtF11A+vom5oCbWDy6gmEFWeBVT2zaGMMJS5ZlDqmkZpz9QzlTgnUeycQLFjAkW2MWpcqcA6igLzKPJNw8g1epFj8CCruxeZXW4CtXINIgNlXL0O02kCIa0h7dJ69t4WDBxk95XH6GXQc23LyfuqPktHQBBsFylfqONti4jdgYUdgPU5SUdgZn3/rkzsIAxXPoeRt90b1+Fx9WOEJW/SzuwkGzMJU29rM+y11bCxNTaVlRCoIjirK9Xhwqrk5WUy92TAwNLlqqHDZCahNSEME7XFGC7LgTUrXl0+xyDbm/hcN7OVnoPdxfLYSfh0hXQpOp61qgL6coJFGQhXa34u6glUJQN6UXycuqZ5WqA/Eo4dQ8S+vepirnEHDyL7xHFUEKjGuEg6YyocJQzdDVUYlN05mlosdtarg+QudtfjnKYU83LiJ5sCY6w/OkIPo8lvLxxxwZgk+Es1GbjUWalC+gemBtw0N+OWTYNr9nZ8YNfiGuGSncifz43i4dQUVoen0ekeQ4VnHtVUVe80KvqmUEVYKglKhXMKZQSjlGCUEIg80yA1gGy9wNCHTAVEL9KpDCpTx9udbqR3uJDW3oMUjR0pbVtKbbMhpcWM5GYTpUdiYzcSGrqQUCcH2J1/zHD2GKYLT6inMFKGi5Tc5nRLnzx3e0syj56v0bMD0BMemXbzfbrPP1LqorTnHqLz3MdbOvuN2hn6nmnz3rYeQLP5MTo2CfL8OXicbjqT/EqCRe128bKDcTU10p2k1MmW8Sp1IoMccGenW1kriqEjTJ0sMTZmJ2dlATrYzUlnN1aZh+HSTOiTIuDMTkZfBfMVAetmudOxBHbmZUNflMeAX8yOsRTmKnaQVdV0qxJ0EVqNZDOqgQG9NjUFtSmJKI+JQjGDd7a/H3PVMZa+4ygIPKmuc1ATHcoOke5TXYzR1nqMtzditqsZq8Y2nLW044KlVV1mer2tAqOl6YTpCMxxgbAlhqL1xF5ogw5iNC+WeaoIF5inLnXXEKxaXGOues/cgotmjTpO6sn0ID6ZGsPN+SV0WPqQ3+VEBkHI7uhBLpXTKXLyvgOZBCGj1YrUJiNSGgxIatQjob4bcXVdiK3VIqa6E9FVHYirakHstmIqmhFd3ojosgZEldYpxZbVIaGiHqk1zcioa0F2fTOy6pqQWdOA1Ipa7NCe4cCLzj5W6uTtjs2HSu0bHPyNB0qa0/e/pbb1e9u6i7a1D39bq3eoW2hl+m9l4POpZfkGmlnjfZL7PjUv3WToex8Wlt9+q5PuZNva/mTsZnZqVefquRobGMTLqFK16UAkJU/yTxcdSi425qgqgqU0hxkpDn1l2ZiozCdQ6TDEh2CQYFkJWUeGXEY6Ek0p8eoCGl0FOTCw5JkJp5mu101nku1bBtksIbASOB27v06+f2tqgro4RitfWxcXgfr4KNQnRHMagcaECL53gro+pqe2hDDVYa67DcvmDqxZOnGaOmPpwKaxFaudtZhvILRRp1BzZCd6UiLgTo1Cw7GdsEafxGp1Ni62V+CCropdYQ2uGuvVZafXDcxWAw58Nj1GdxrHZC/LTn0n0pp0SGs1IrvFiPw2K/I1DuR1WJHbbkGOxoz0xi4k13UisVqDpMoWJBKYhPImpdiSeqoOMYWViC4sR1RBGSILihCZV4iI3AJE5eUiJi8PCUVFyOIKl19bh5LGJlRxJa9sqkdFYx2Kqsuxo3XtHnxqWb1LfYjm5VvP1LR8U6lZBvy7EigWqYXraJr/gNMP1FRp4do3mn8fjXPvoYGqn72KBgbD+pnLqGd3UM8uwXe7gWGxafIsDIMzGBKg2N0NmU3qp/I9bS3MT3So2ho6CR2JLiVdngBlkyAt7sKyZeLA2ysIRmGWOpnSU56D6dpCDJXIFvF41em1JoQj6dAuJB0+gGIG6EaC0ZGToYK9vaaSn8H3pOz1NXA21KpzBJ1cWPbKEma2ItiK+Dm5qdBnJ3GaAiu7RktBOizsFI25ybDxvofd5GhTJea7mrBkat8GSot1SqBaM/IxutY8c5W3MBXlh3ai7tgejBalwZ4QhOaj72COpe9cawkusPSd11bhgr4WG3S2te5GdnwD+GJqErdnptDZrkVWTSuyCFRRuxGVOitqjE5Um3pRa3Kp25XdNpR0ELTWLuQ2dSK/rhl5NU3IqW5ETmU9MsprkVZajeSiMiQVFiOhoJDKRxydOZYOnsR8mspokMNGp4zLQw6wq21pRHNrA5rowo0tvN9QgR0NM1c4kFc4qFdQN30ZdVOXUDt5ATUTF9S0dvKimtYpnf9GE+e+0dhZ1IxtomZ0E9UjG0o1w6ep9W+pmh1DNTuG6sEVVA0so1LUv4wK7xIq+pdQRdV5Z2F0jzCQWzBOmPqNXehrb1USoGxS8phxpNzZ6CYCk1xczMqpiZ2ahW2/rYpwFWbClJfKQJwNuRD9aHkWBuhOfcVpaKGrhL75Ol76/T/Arh++gvC9+5Dm54/y6Fg6ViodJovdXx7MxSWEk9ASYG9VOYb42WN1tZjmAp1pqsVCWwNm5NoCzTUUH2uuwjQhmqFmW2uwom1SR4FecOqxYdNh067DWaecaiXn/skx6K2YaqtEP7tPW04icna/AkOMP+Zq6JZhx+CMPYWzzUU4T4fa1FZjjS4131mN9x1GPBkbwUdj4/Cajahho1LX2o6mLgM6zQ4YnC4Y+wZg9LBb7xuCsXcQXc5+dFgd6uddm/QmNOva0dAhZ3a3qOP/q5oaUF5fi3xGiXyurDnMpbl05jwClFdZSBWgiI1FFf+3pvYGtHY0Q6NtgYbTto5GtLKsN7ZUYkcVIaikKoZOo5wQlA+to3RgDSX9q2oqKuNzFYOnUTW49kyVA6uEYIUwLKOc3UJZ77xSsWsWJVSp6hq+URG7hmIGQ1GRfRyF7BYKGRClY8i3jFAMiuZhFLNrMDq8GDMZMWrWo6+rHb0sd87mBjga6uCorWIoL1fuJBAJUHKEgUn25RUyeJcVwFHNMiU7btnBuUuzMNNYivHqXIxW56C3QA5LiUNpSAje+KPv4V/9z/8S3/v9P8TL/+r7OPDj1xDw6juIfnM3UncfQu6hoyj1C0BtILNNWBS00fGwJtLpMtIxwnK4wLV0vbMVGzoNw7YGm/p2dUy67wjQS3Y9bvQ7cGvYhat9W79VLNfFPGPVYYOOtdjVgDFNFfpZ9vqqC9AYcQI1dKbx0jQMFybAGH4Y63X5OCcwdRJQ+XEibQOuO614z+XENOOAliuabEDWESyzQ67ZNADv0CgG5IeexmfRNzoB9/CY+tVU+XFN+UFN+WFF2XEvG7DlMj8dui5C0YnmNg3qWlrpPixhDTUop1uX06nL6ypQUleKMjpQbWstWrSESdeC9q42tAtUnU1UA+rbWPKK+xZQ2DuHAvcc8ntmkeecRbZtGjnWaeRxmmefRoFzBoUix9Qz5dsp2ySnE8gTGAiFAJFjHEKuYYit5CBvDyBHL53EADsJLzsJz1YH0clOosON1HYXkqhk6Rxa7Ehs86LeOgmnYxSTXJNGDN3o6WQYZ7mzs0Zb2eFZCZSdctRwSpjssi2qrFhJzxwkF221VxbDVJIHCy3axQw1Xl+CyfoCDFWko49lxJaZoC6/WBoShsM/+QVe/oMf4Cf/8s9wgDDt/cnPcfyndK2X30TUK68j7tW3kPbGbhS8exCl+46h/lgQWk4FQR8VC3tSCkaYM5br67Cpaca57nYGZh0uyokPtm5ccejVGS13Bl24O9qnwPpg0I7LbpP6RdClrjqM1uejtzwb9uJ0dKdFonjPq/Bkx2Cxli4Vcgir9Xk4zXK3Smda19bhnJRKo06dANvd0QIDYbKyebG4nejtH8QwQZqYld/WWVWamF1UPxAuP/7UPzKG3kH57UMvnG4XbGonv02d9aQuskuwZAO3nIBQx2pQyZJfSTeWQ35La8tRRrCqm6rpUI2EqgWtSs1oJkxNHdWoainGjizjIDI5+Gnd/Ujp8nI6gOROL1I6PZx6kKbtRarOg3RdH9J5O42tpChFWknVTjqQrLGynaRaLEj2tZNNBiSzk0iq1yGR7WRcdSfVjtiadnYUGsRXtVGtiK3UIKFSh6QqKxoH3od99AL6rF7MWOwY1GnVDyY6WautjbWwECg7S45sNrBKl7dd8iQ/mZh/ZFuUPGbnfSl9puI8OMryMFRbhPHaAgzX5MJTRofJT4aD2cfFjNAWG4+sQ4E48dM3cPKtXTj89juIDQpEVlwsEvYcQuzu/Yh8ZzeiXn8L8b94C9lv7UHxzgOo2nsUdftPoO14AAzBkeiR615lZ2GyuACz/E5LHIw5gj/N8rvQKD8UpMGVHoP6NfXrAxZc7mGeMjRisCIDrVH+aI70gy07DhUH30RvRrjaTmUOO8JpAdboUEudVZy/BUsWHYx11WikO7bQHfUWPXpcDsLkUb9mMT0/j/nlFSytbSjNLa7xsSX1Oz0j4xPol32yQ4Po83rU9ejtcliSHJJEqOQicW0ESs5ikUv7VLIEVtTVKCmnouSY8jq6VIOmgSWzHnUdtahpr0JVaylDeh52xDaaEF1nQHRNNxIJQkKjAVE1OoRWtCOkogNhlR0IpyIqNFQLQsualcLKWxDO+9GVrYhjtxDP23HsFuLYWsaX1qtpbEklYosrKE6LOC2qRHxxDZ9nAGQQzK+pQ3mzBqUaN3TD7PAGP0R5Yw+8dreyc097B8xNzbAzr8iPAdn4j4lDmSvLYZLT1Vl2pMMzchAFJun0BDArg7O1nMG8lAGdQA3WlWCCZW+igVmKJWSMcA3I8VByjFRNOZzZxeiMSkK1XziyD5xUu1hKk9ORFhmufte4LCkZ2QEBKPIPRu6Ro8h6dz8yZFcLVfz6TlTt3I/mQ37oCgiFMTgc5tBIKhqWyFiYI+NhiY2jm8WhNy0N/bnZLJclGOEa7y4n0OwK03a9hvSdr0CfGII2vz0YK4jD6aZ8uJICsMFQvt5RiVVdPU7btXCx5FXydfVNNWinQxmtergHejE0PozJuSnCtITVjQ2sbJzByukzWFjeoFOtYGpuEfLLYwqmgQF4+uW4NBccPXINAznUSC5r2aXOzVRANW4BVcWYIVJOpU5QKOf9StQyM9YyM5U3l6C0oRDFtbnIq07FjojiRoQXsmUkBKk1GqRUNyOmpBrBOSUIzi1BEBd2UFYxArMKEZBRiMDMQt4vQnheGVvMCiRy3szyCmRVVCGzrAwZpUVILylEemE+0llyMreVRbfIKilADp2koKKS9knKmYvkanndgxfh3Pz/IL99EwXF7Rhz2jFlM6KvQwtjQxMsXMONrOdyJV8BycCQ3F1cRJC2IJKNmjJVLlWUz9BOh2LZMxMmS0kWPFUsd/XFmGosU2BNsQSOycZOtvVjtPBhlqz+0gpmozzY4hjIw1LQEZCIMr8QlBOKmtxclORmQVdXBwNXgq6iUrQmpaKKkFUdPozaI0dQT9DqjpygjqMjOBAdcpnpsEC0y68hHD2IhmNHkb9nP6JffRPhr76N4FdeQ9CrLyNVLlR76F1UHtsLV0Yk7FHHsVyZjqXqdIwWxGKzs4I5jeVO34BVhvtmfu+iinwOZh20jAMmwtA36MXI5ChmFuawuLqC1dOnqU0sr53G3NIKHWoR8mtiApMckuRwu+FyO+B02Vgu5QqEcq2CdpY8Ddq0DPcM6rUM6dWMGdXscrdUg6q6SlTWVnBKqOrLCFkpiutyUFCdze4vlRwkYEd8QRkS80qRW1bF4FWPkpp6ZBGMJHY5iXm5iMpMR1haMoKSEhCYFI+wlGREZ6QhhWtaNgeykANXxkBZxk6lrCoPpdVZKC5LR3F5KpWIkookioNTlYby6gxU1uSjjl+mtbWR/wDt2zOHwfN/Dd3Kf0Ru6zrqqrox4ZCfKrPCzZpuIngG/hN6dnVdFaXQc+3ulv1sAhQBsshuF063dp/kqav9mmWzAR3KWMKQXpINNzsULzuUUbnQKYFSlxKsK8ZYw9ZPvcoZM8NsfwcITE9+MVxpBeiJyYYrOAWO4GSG4xR0peXD3amF2W6Bg7D3yylItHw7uzkvXWOwuwkjzDje2nzM6eiGbZmY0eZirC0N5rw4dYHY3T9kVvsXf4RX/+SH+PH/8s+x7w//EO1x4eiKD4U5KRgDebEYz49hZ8cVICuc2SwHZwiU/FjjWUsrJs3tKMrPQD6Xew0HubODQJkMymmGRwcxPTuNhcVFLK8uc7qM2bkFyG8dDoszMTvZe5zqoidyKSYTS6XRLJcCl6sNtqtz71o1cgJnPeplEwAdsIqO9I2qUUmgKiRLsekpqaIrVeYjtzID2RUphCl5C6gCDpAcnN5AGluYVVrkZL56OY2mDCWEJb0gE3FZCQhPjkZ4ahRiM+OQnJ+E3JJ0lHHhVTcUob65mG7DaVMBa28uquvSUFGdhMqqRAKUQKqTUFOXipr6LMKUj+bWcnQxzOmtfRg8+wUsG3+Lxul/i7TmeTTVdWNGNmjanXDpuglTJfQsS93MRgKUluWtS/axMf90FeYqqHwSqAxc2AZxJoGqVI7azICLJcJdVYRBgj9OiOZp1TNyzl1TBca54MZa69ltNRGqJozS6kfKazGUW46h5CKMxhVgLCobg5HpGKZDD1dWY1TOgOlzY4jQj7h7MOXtxcrYMOXBTI8eK/1y/XQG9X4dFuytGOmWq/PmY+ef/jmCWCITdu1H8fGThDcNg1z5vLnxGC1OxERpIja4/DbqMjGWG4mNjkKc76rGeQMDv7kNNn7v3OwMFBUWcozqoGlvU2f3ymnjAwza4xPjhGoGM/K7hVNTGBoaYVbqY1Zy0oksdKFOtvlypgtbfekO21vUCQsNzGN1BFRUxU6uoraMHV6ZAqeUbl/CZVlUTjeqkDNdClHI/yW/hCWO7p9RlsyKlIS04niklcZhRw3LiEAk7adORLtrl41VXNB1DVXI5+AkM8BGpcUgkl1IXHYsktl655Vn8ENzUdtYSJgK0dgiU1pxYxYtkbBV051qolEmqo5GZXU8qmoTFWwNjcW0Vg1MQ6vwXPkP0C3+h/8ve38ZJUeWZomiWu/HW2+9O7Nuv57br2caqrsaiqmruiiZxBTMzOgR7uEYTuHhHszMrAgFSyGFmJmZlWJWilKZSrG03/5OKLJUNWq6XT3TM69/fMvMzdlsnw3Hjh1Dwch9pLnHUZJHQLW3YLS1gwxVh1oyU6XDhir+oSqCv4I7U07YVpvMCjwyxESBKNuARv7ZRpuRvkrKpJbNBFUH1zvpq/pdJgyTHZcU5WBJsQtLyS6LKHmj/P+LBFRkzUUE1ag7H4Nk7JF0O4aTTFiabMEq1upkE1YnGjGeasCYkSxny8Xq2gas7erEOvqYtb0dWN3ZhMW1JVhcXYR13c0YYbReUJCD4oQYFASFolL8FX3ZWgJ6bYUdIznpGLYkYAVBtJFg2lnB73EmY40nExvK7dhW58JOmvdNTIXFlHULG5LTko1C+pryijICqoaM2YoFlLFBeqPRoREsGh3F4MJB9MrNFdk4ZZKx6poqlDKJFvC/5pE88hhy3Dy+LjbYXLKOO8/BbU4eHzscuSQZMpCZDGRiYxQAZZmzWDqCSAedmRJn0iDTmE5bkwANK42+L90cjyl5NF4l3InVRGs1ES+AqmRrLS7OI3Jz1Aem6FMRlxFPUEUhOiMGCWxRGVYNEatTEubKJyuRnnPcGXDkpCipM2ZHw2gPh8EaDhPLao0k40WR1eL5eiPyalvQu/UGGrYCJcufwj14C5r8pSgvbCBD8UC0tKCnhkbRnYsyux0VNisqsi0oN5tQLlcYWyYG1U2AyqTYqs5qoHcyT5x64e+ut2iV7DWzUcj5vYX0H4ME1CKCaYxgkvkpFxfnYJQ7d5gNSCZ7VZdfsfUP5dJbmZwY1GZjKNlAUJmwVuPARl0OtmpysD3dga2pVuzgtp2Z3JaWjY1pZmxMzybo9NiQkY1VGjMWJ5Pd0rUYMTBp6oxYTrneUVGE3a3FNNvZWE7gjNMKrGFC2llFAJWYsCo3FetLzOrWsjvq8rCtoQDLm6rgNlvgtNqQSw9amFeAirIy1JLFW5qa0dHWTlD1oG9Br6ruThpu6RKQ6b/l6m2m5Twx2LlMZLkOWO1mZBMoDrJOfoGDYON+rvCglJJXyBSXR8ALO5m53yy0DIIDI8tgy1Ikk8WGqrVkQGtKhdZIyaNqaU3JmOJhcioqKkBZUSEq2EIrCK5Jhsolao1MShpDOpJ0SUr64jMTkZiVRFSmk6V0/LIs+qNMWJ0ZBFgaAZQIrTkWGfowaLOCkalnGYKhMwbxi0OhJy1KB1nL8gPo3vUCVWsIqPEncA/fQ2beMhTl19E/NWKokWaTHquZranQYkURd2aJyYIyAkkAVWXUEzDSVTABKDm5W0fjL/5Jhq408nc38E83iuyRteR0TA9b3UImvhE2lMXFBFQpAUWGGmZLHeR/7adHGCDtDxbkYTDXjX47AWWxYWGGAf2JlKH4TKwgaNZnObErpwS7c0qxz13JZQV2MRXvyS3nsgS7mHy3MglvYurdnMv1vFJszS/CzppqHG5vxMF2vqc+FxuZ4NaXWLCenmlLhRm76pzYUKzHuiIdNhJs2ymVO+qLsb5xYo4st81Oj+lS92UuYfotLysnoGrQUFePpoZGAqhNVZtcvsbH9dJpSdAVFRaqG1k7yfbZNgtM3GdGk5aNnA2b/7m6sgjNTRVoJWgbGitQ31CB2nqZsqcMJZUlNOklyGfJJBl59JtuhqkcBiU7E3c2G69FQMf9K8BTDJVP5BbT1ZcQWKV8cQljer6iQzvZxkggZBBUGhr1ZCTpU5BMxsowZdBHaWEiS1kcGdBbUkiBCUjVRSMpIwKJ6cEsfyRmBCA10xsaLUsXCI0pEeU9y9G790vUbXuJytUvUbz0MQH1OVJdS+HigZErXIYa6hWgOgn0IlM2CowWFFDmSliVlL0qgqqBgKpjqmug3AmgmgicZod0JZjVFcUtOdmUQW5jSYdnBym8123FUKETi4pyMVbspvzJxaBOshIBRfPfTwmQ6aV7XU70Oh1YwO/qydKhPy0TQykZWJymwzKNAesMDmx3FmFvfgX25Fdhb2Et9hbV4mB5Mw5XtGBfRRPlqwFbymqwpbwKB5oacayvHUd6m3Cgoxx7a3LVSIIdlXIBgw27apzYUWvHhjITmctCQDmwjYDa2lCOFY2VqOexKfJIw6eCFJfSolSgqqISdQwKAioBjwCrrqaW/rSaIKkimMppZ+iR3B4ykQNmNkY9G6LOkAUjy+WyE5SFCkg9nUzVXY3o6W5EN6W6s4vg7JyYsVCuhKrhsrqZPoz/QybAL5F5LWQOVfovSYAyB4KY+SmFBJJUEauYP7qEgCoqcqMg36W01UrkmbP10FM3BVTp1E2N6CcZKis7g3qqIbhSCJwoxKSEITo5ApGJwYhICEBEaiCiUv0Rk+qDhMwAxOuSkVu/AEP7nqBtJ9lpM1C0+jkKljxCzsA9pOYug81UgkVMIf21BBR3TGchf5PJpgCVT2Dl640oEx9FLyGD4qqNOiV3crVLPSm8kdVGILXlWtFE+RNAqcQnnZx2PXpcZjIQzTgZSkClPBQ9zgSg7FjI9y0gIHv43i6+r5utuIdg7czUoDNDg24m3NFMLZbrDVjL37PdlUdAlWKvpxh7PGXYW0D2yavADrLStoJygqoWu5ob1eQZxwZbcaCb4GotxYGGfOyt8xBIudhT68Se+hxsqyagyEwbq2zYXOXEZqa7NY1lGG1gumScl17xxtoaNNcTPGS72soK1FVVEljlCjyvV3lpGcpk8vr8AnjIaHbahiw2wgxtJjJ1WpjpQwvIxnV1FejpasZQfzuGBzqxaJGY+0GMLhrEwLDcubUfnX196ibXcsPrpo4e1DW3orKugaCSOS2KCawiLktQxt84paSkiPpaiBJWKdfL+GQpqa1IPBRpLZcJy+nMho1aa6J2ikEzK6M24fJ15kykk7ViUiIQFheM8IRQhMQGITDOT1VYrC+i4n0QmRQIc3EdRvc+QMuOl6jb/BQVG1+iYOVz5C5+iJz+W0jLWwWTgRG+qYGAqlP9UB15BDxBlJdlgIc+JDfLiEKdgbJnRBUPtFQNGUqueml2ZaOBDUDA1Mak0kgP0OAkmF4BrZUS3ZlrxsICJjga8yHWSJFLgWqYgBrkexaSwnspjV1WHbr5uR00o12sDmMmug2Z6ORyQEf502qxRK/HarMZW5xO7MzNxU6XB/vyirA/vwT7i8pwiGnwBOXneF8nTgx349CCWhxg6jvEOtzKZWsh9jZOAGpnpRWbyil/5TYCyokttZTEhjwsJ6BGOprRxyS3QOZw4rKd6bK1oUGBqq6qAhWvwDNZk2AqLaZcvQaoTP7mNA2NNBuGhf6zhPLV3FyL/oXtWDK6AMvG+rFsxRhWrhrH8pXLMLZ8GUbHxzE4tgR9i8fQMzyC9oUDaOnsQX1zOyprGtVtPqTkTg0yi8+UchrxUlJXGau8jFVepqqktISgKkQB/YQgOV8Yi95HSroVctiaHYyVShLJWPEpMQiPDUVoXBgCo4IQEO6DwMj5CIj0hk9UIOKynejcdANt24CqLS9Qs+EZytc8R/7yFwpQtr7PkF64AXp9EQbqG7GwtoqAKkcLD1RemgY5mkyCyQQHjW2eVo8SMkS5SUeTrkUJD7LcaaqRzFRHVmnl75I7ULVIUfoauK2eLNtIg94mgCF4BuijhkXuFEsRWNw2REDJHZ7kPr/dbDCdfI9c0yd3S2hUl2SloVmvQRMtgIx3aqfs99D4D/F1ywnitWyAW9hit9N77KyvwN7WOhzuI6CG2il3DTjSWYUjlLsjHaU43FFCpsrHnkZKXo0DmyuslDuyU4UT6+U0S5Uba+uLsKSdjXBgAYaHepniurGQTNfTLV6pAY11lLtKAU8RCeFVlRTzWJIteCxLS+h98vIobfQ6DANaXSZS0lJVmdgAS0rz0dxSh6GBHowvGcaqFYuxYcMKbNi4Bus3rsXqDeuxfO06jK1cjaFlK7Fw8VJ0D46ivXuAUtiDmrpWlNP0T9y6RaYlaMGUSqJLprKTuRInS6YvlKnuysoqCDZWSQV/qMzSQVksYxHZMvGCmxFUek6zufMz9MlISI9CaEIgfKN94BXpiznRcQjUZCPe1YaW9dfRsfs5qjY8ReVGoGz9S5RQ7gqXPYFr9AuYe68jvWQbjJYa9NY2oa9q4qRwHY2xKykBjuQ05GgNyNGZkMtlXmYWig0EFA1miQx8I1PJHdCb6Asacyh3BFMrf5uU3Lpf7rbeSgbrYixeSIkbFmai7MntyBbz8SgbyrDHpi5Vl1pIZuslE3cLCI0EkS6VoEpVJ5VLUuPQQDC1EGztFrIeXzNAEC+h71xXWaxGHeztrMMh+qWj/S1q7PfRvjoc66rCyZ4anBTZ6yjG7qY87Gr0YEO1A8uLTFjBhLe+wo515Q6sqXRjGc34ONlj8WgfRkZ6MTTcQ0B1KEB1tDehhexSWyPHaAJMEq6kL1Eel9FEF9G+5HpcsDtttC0mZOg0SEylPUlJhomsW0jf09hUi4FBstP4IqxZvQxbNq/F1i0bsGXLJmzYvJmgklM36zGyci0Gl6xEz9AY2hYMoKGlhwzVirLKWlVVdY2Qm2NPqaUmy00SZVlDEzwxs+sksKoZOWtUlctdqKpLUcmqliUPeFF5EfIoF84cxkhTOn1SGsI19FmuQuQ0DqFs5BDqll3Cgp1P0b6brLTtBcopc2XrCKY1L1G04ikKxumfRu7D1HMNmeU7Kaft6KmpR39FCbqZTmqtVrgSEmFPSIIjPROODD1yMo3w6Mwoow8oI5AqubOkw7NBThQzEsvkGV0MFlLtZNMWyrYMmOsgmLoInD4CaJCAGi15BSiRvjy7mom3nww2mMskKI9zjVgot7+3ZaKL8t5FeZd719Vrk8hWqehgguximmznwelki++n7xovdmB1hRvbm8txoKceR/ron3obcJxyJ2A63l2N4z3V2E/Z29VYiK11MizFjpVlFoKI75V7FFe6sKK2EEs7azA22EVf04sRSqZIk0xr2N3VQtlrJKDqaMKlsbORl+SpWVakhHmk8RcwqTsZLmwOG4z0mxptGhJSmdRT4qGnfIulkXmj+vq6ML50FOvXrcS2LeuxbfsmbN26GZu3bcO6zVuxav1mjBJUA0tXomtgDE1dA6hq7GD6q4enoIIYIKjLCaqGVkyROyXUy10T1GT3RBmpq7qaT0pSYHqQCanUnNT1ctfOKr6W0ZI/okbFykqUkO7yG3tQvmA5ahYfQMu6z9Cw5imKl7xA9sADgucRWvcJmJ6hlKxUuPoFilfRiAuYlj9B/tIJQJl7b0JXvRcGWxc6q2qxsKQQ7bkelFHa3GSonOQUuAioHALKwRjv1BrJThYCagJY1QSV3Fa/hcDpYcvr5M6SiTRaPDloy3MRXB6Cic8VuDFQ4sFImQeLSpnyuFxCphojqBbRrI/k2TAqM7RwfXG+GaMuA0YJLCm5DGuAqbbHSqkjwIaEzchkfTT7/VzKNX/LCq1kKfqpJkoaJe5wVw2OEUDHyUrHuitZVTjK2kMPtaOpEOurXVhJ3yRgWkVgrSp3YkVVHhbVlWG4t5ns0YmBIRZNc++CZnR1NaGjowGtrbVobKxCdRV9UoELHkp2PhtKARt4Mf9fsYwIoJTbaQNsDBlGOadKhk1KjVVlIKDyyKg1tRVq/vLFY8NYu3YFNm1ep9hpy7bN2Lp9OzZu2Ya1BNTwinXoHV2G5u4hVDd2I7+sAZacQpitubDY3HB5SlBa1UBANcrQheavb8NRV9+kQFXLlFVTywhaV6fmgVI3u6azr27uRHXnCKr716F55WF0b7+GwaPPMXQcaDsA5K16ioyFXyCu6SZyF9GA73mJhu1PUL3xKSXuMYpWPkQhwZS/7DEKxx/DvfgBAfUFrAOfIavxGLTWhWgoqkQvAdCY7UChJhXu5CS4U1KQm5quQGVP17J0yNPpka/LQilBJadlZPy3zMTSLmAiSwmQOhhpO/lZHawetmSZV6pPvBNb8OKyPHUDnmWlLiwvz1X3n1tWLKMtHWq5vNiGZUUTtTTfgqUF2VjsNqrBeku4lJGgKwqzKVdWrCxyYmUxfRQZZluNB/ub6ZPaK3C0sxonROoIpuM9BBXBdaCzHNvJTpsb87G2ysXKIUPZsJzvXcrvHqnIx8KmGnT1EDzdTejsbmCMr0VbWxWBVImmJia+hhI2+DyyE32t2wyXO1udI83Lt1PKBFg5BJiTDGUmqBik2ACyDMnQZMbQlEeRoTRwexyoqi7hZ7dglMlu1epxbBKG2roF23Zsw/adO7F563as2bABQ+Or0NE/iqqmLoKpHmZnPtK0Fn6WHumZcirGAVd+scwCTDA1CkuxCKiGBgEXi45dAFRR04Ty+jbUtC5Ex/AaDG44gZF9d9B/4BG69z1H+57naD3wHNXbnsO99CGyuu8ivuYqNG230EKZa6TcVW8Wv0R2WkFGWvYVPOMPkUdA5fH1uYu+VB7KPngX+uZPkelYivLcYqYxB2r03En0LO7k5AlQkaVy09IofRpY0zLgypD0Z0ax0YRKqw3VdisaKG/tbHmtlLouerwWgqqTbCejPrvLC9CtAOXGqNzJqdSDcYJqLQ3wmopcrCzNwaqyHKwud6nH6yld68pc9DSyzm0E3qpiyhOBJTekXl9Gr8MDuq7UiY30PFtqPdhZ58FeMo8kOZng/kRXNU6SqU5y/SRl7/iCGuxrL8GmOgGSE2ukKgnGcjsB5eRvohxXFqGD/qiuhQrRVIF6Jr26RloNgrCmPg9V/J7SCjJSoZnhSA9nrp6Aog0g6PP42/LJkpPl9vC5XB1ZSkOWSoQuK4bmPJrrKXDn2wioUrR3EFCLBrBi5RJspBHfsWM7du7ehR27dmKLAGrNevSPLUXrgn5U1LbATZnTmexIYuNOTNUgmctMJnAz/e6UGgFU3QQzKZZqakIpQVRS04aSpkE0j2xD37rTGN57GwPHX6BjP1Czhf5n3XMUsyo3U8528DGlzNL/ECn1nyG5/gpK1xBMu14y0T2nAX+B/BUCuOfIWfwYuQSSZ+wrxU5SE4C6A1P7BWTkroHDXIpWmxnVmZkoSCdDJRFMiVKJNOj0UknJyGYZkzTIpUnPM2Sj2JKNSpsNtTk05blOAon+qTAPXWUEJ01qF5NPm0xSRmYaqCjG4qpiLKssxPIKucddITbWki0ICikB07oqDzZVe7C5Jg9bavKxra5Q3Z5sUyW3cbm1Oh/bawuwg9snl7vIOHua87FfugQ6K3CM4DnaVUl2qsBpytzJhfU4SKba2VqMjXX8HsqdMJTc3Hp5oQWjRQ5KvQftlaVUB5kvnimbPq+oxImCMgKk1MzHRuQXG+HK0zJlyzlTNrDcDAUsTwH3BVkzj58lwFLlIZN7tEx6fK01CdnmeFhM8XDYNTTtbLTV5WjraMbQUD/Gly/GuvVrKHVbsXPnDrLUdia+jVi5kglv0WI1i055dT0c7nyGMCPBlIqElDQkMYVr9HroqBRTqmrlhjCMffWtqGiQySoWoXnRFvStP4mh3bewiCAaPvESvUcFOExlq54hd5zgGH+BgnU02QRXFRkoZ/EjpDXfQUTZRWT13CJjAZVbJM3RM62R1z9WYLINP4Bz9AFyBUiLvlD+ycWy9d9BVscVaIq3IVNXiWqjHuVkpyLKnCcpkWCijyKgHAlMfHGJsLIMSSlkqky4yVL5BFWF04kaRuQalwuNeR60MfW0FhWilea+k4ASpupmrBfDP0JALRZA1ZZgC+P5ZtamOi5ZG2oKCLAibK0nWOiF9rSU0hMVY0dDkbqMaXdjsZI0uUbuQEsZDsoMcq0VZKUyHOkow+HOShylvJ3srabkleE469OF9FIL67C7rRzbWkuxsT4f62vc/J48rCE7yT2EexkUmkoLUUE2LS4pIEAclCw9bDkZrBRk2wkIZxKsOcmwOBLJCInqsd2VytdlwJ2XRRCRteWEPdlKqiifaY6gKvBkIteZxtLA5UhHPhmtjIxbS+C2tjJVL+zG2JIRrF69Eps2bWDSo49irV+/FsuXLUXf0LCadK6sqooAdkFr0CMlI43slIrUTAYxXSa0JgOmlNS2o7ZjKXqXHcbSndex6sgDLDsFLD4J+qIX6D70DE17HpGJHqs+I8fIMwJCAPKcJvsFt1PKCDJd1x1Ell5CYMEp5Iw9QgmTXCmrgAZc5C1n7CHf+xWsQ1/CTs/kJIicQ/fgYNnITta+W9B1Xoeu8hASMhopa0YUpqWiOC0FecmTgCKYEuIJplhY4xNhSSRLJSTDmpoBj96CYqsDpc6J0Qm1uTmoz/ew3GjhQWorK1UT6HcTTH1cqvnOmYxGKC9r6suwobECm+SaObnAgI+3NJRiB6VmF/3KnhaCpaOWQKkm81TjcAeNtSzbJjzS8Z46mm6RszrFSscIpqNd5TTg5ZS5cgWmTwfrmfpqsLW1DJvby7FesaJ0GeRiGWW1l+BpLc5DNRmzmLJcwITqyrVQqrQwZadCb4qFzhgFrTmSchMJfXYUzA6yjTMBVoLLmTMxPKigQE+TbmJlqyorljKjlNuKCbavi3JYwe+tJUM1t9Yz6fVgZNEQ2Wi5ApGASpbyePHYKBb0L1QzGMoQYRkblcXUmKHXIi0rTZ1BybRkQm8noHq33cLw4WcYPfUS/Z++RN/J5+g99gJdh5/TZL9A3Q6gYiNQuPIlHKOPCYiHBMQTgkQk7wXKNrxQAEpsuALf3BMIKjitwFaw8hmB9gJ5THLuJY/53gdkp/t8/+fI4dI1+iWcw5/D2n8b2X2fwdJzE1oylL7uNJJNg0iPNyMvLR0lKUnw0D/lEEjOeFJ1XByyo6NhjYmBiY+NsfEwEVQ26nie0YoimsMyeqnKHLKVm7G4wIPmkmI0lRShk+zUUcYlAdZNMMn9Y0T+ltWVYhUBtbahApvlbgr0LdubKwikGhwgkA521hIg9SqxSZ0ggOQewpN1dqCFoGnCWbk50HALTvfX8/VlONZZik97q3BuuAmnB5uxp7sa28hem8hS68h8G8mAa2jgBxkG2hgU6unxissKUMB1D5Omk2Y625oGA2VKZ4hERlYIK5jsEEJQhdMIR8HIyrbFwkmm8rg1KMjXESxMvvR45ZS0ihI7KujNKmj4K0oJIlYl5bOkmI2PclpRWYxGCQDd7RgcXojx8SWKpdauXa1qxYplGB0dRm9frxpTVUkAehh0bPZsWKxGGJlu5fIqK3+vjY1iSj/Bs/AI0H3kJToJoq7Dwko02/vITLvIQBspWaufw7NUwPQFzAP3CaivCBQChkY7f8UzZA98iaiKs5ibfYCSdwG5Yy/hWfZUlWvJIyVxtiGCafBzvvYenDTgInXWgTsw99yAqfu6Kl3bRWjrziLZuRrhkdmwp+hQSJkTyXPFxxFMsbDHxiA7KlqByhQbS0DFQU9QGeIJqowsuE0CKgtK6KcqCKo6Sl9jUT7qmfKaiyl/csEDH3dQUrpYfeUlSvrkbp9ryE4b5WLMBmGoMuwmoPa2y+QU9D7CUExaR3pqKWUNOCG315AbH7JkznC5K8K5oTYCqpWP6/k8TXhvJc721+LMUCOODjZhT189tnXXYT0lci2lcxX92ZJKF9oKrKhlqiwrcalhI568bOTmGmB3ZMBiSYbBFAOdPgIZWgJKG4RMbTCyskKRpQ+FwRjO10TD4SSLK0BlEVAmftYrIJURNK9VJQNGJUNHeYUkRJr78kLKXiWTXqsC1DLK25o1q1QJoIShBFBdPV1obG5AuYw+oBfNK+BvlVNzBGWeXLBQWYDCaqa8ht3PGO1BAD1H98En6Dn0lPUSbdxWQ8NdsPIJTfQjxS6GBbdg6LtDtnlEEw64uD13/BlMC+8jtOQEZph2IbL8AgH0lO95rMDkWPQA9uEvfgtQdgJJUl02Zc7YdU1VVvslZLWcgab+HJKK9iIkvhzp0ZnwJDKNkIFccQlwygUDUZEwhnMnRkbBEB0DPUsn0+zEsBXHJ8GSrkWukWbUnI0CiwXVrlw05OcpCWwoLCBjMfnRW00Y9SIspAFeRECNlOdjZS29DQElg9nkFh07Wmuwp0OMdCMO9pChWAdF4nrrKW0E1EAzTvU3Uc4IppF2nB/t4LIV5yhvJ/sq8elANZ8jAAf5fr52X38rti1owFr6rVVkpyWM/R2UpZJcLdNYJpxumuscLZkpkwyQxqifyDQWy7gfSV8ZCo0mEBnpAcjkUpdJUBFgRj33hSkKDls83PRSYsIL85l8i+wTLESfVFqay/KgnP9RqqKiAJXqhHIRysjaMhH+gr4uLBobVuy0ceN6VV9L3uJRNcy4oYmpv0ru2VOoRn0KuMpqylBWW4aK+gpUNlRiSvPep2jZ/xQdB54RSC/Qd/QlGeolajc9Qz6NtF3J3BcE0ufIaLsBfc9tuMaeUs4AO32Rk2Zc33MPgZ6jmKbfgfCSswSPAOkrvvdLvve+ApGUpf8uzAvvwLbwFmwEVXbvTQUmPaVOR0BltlxAugCq4jhizKMIDtBCH6OBLTEVNpG1mDiYIyKgD+GODI+AkSylZ2UJqKJYsQnQxtC0Zsgpmmx4jDaUOZxK/qqcNtR48lAuxt2Ti0b6qzaCq6swH0OleRii3IzRv6xrpCQRVFsIqm2UvR2t1djTVsuoPyF9ewkGYaqjZCoBlgDqJOvcqNxWvwsXyFCn+2sIqGoyE5mM4Doy0IRDZLC9ZLIt9Form8qwjCmxsygbbgeDhZMM6yTjcqnMtpWmm4nMZIqDQR8NnS4MGm0g0jX+0LwClJQ2IxB6spXZEAabJRI5jgS4mfjyPXoacrPyUEUlDpUSS4oJLHqzckpqGVlJxklVlJehmhLWwZQ3OjKAZcvHsHHTOmzdupG1CRs2rMPqVSsIqBEsHOhRFzRUCXjI5nJBg0ygX0lTX1VXwWBXiZrGKkzppsT1MMEtpAHvP/4SPYeZzNaQVYbu0t9Ih+NXsFDmzL23kdlOACy4x3T2TKU856InyB56AE3bTfi5jmG6fheiSs/D3CcSNyFzr4PJ1HdblbX3M4Lps6/lLqv9MrStF6FrPIeM2tNIqT6JONdWhMcWIjnaDENCFiwJ3PGUNmt0HCwRUTBFhsMcRQ8RGYksspWW2/TRZKqIWGTEJMOcrocjywKPxYZCMlWRxYhSu53GPZugomn35ECuRO7Mc6t+qYXFHgzQuywnba+SmVLqmP5kthQa8x30VDuY6sSc724Wk16G/e2Viq2OLqC80T+dGW5X0xSeHemg5FEKBxpxYqiFQJpgpr3DPdje14519GhLmSR7Smxw0BtlWaJoaMUThcLIdYMtAgYr/wtlzGAIRxaZSdhIQzClpvoiPdUPmjR/MpUfMjP8odP6w5gViGxjCBzWGLicKfRSBFWeHgV5kvasLBvLQebKIXN5CC42LDJMNUHR1FSL/oEFWE4wrZNTL9s3vTr1shGbCa61q1dgCQHV19+J1na5bXAZqgikiSKo6pnIWTVyBqWpDlMqNz1H9eZnjP5yauQxClc8gmXhPWR1fQZDz10C4QsC4j5MvXeYwihRBJRjmFK3+KkClKX/S6Q2X4W34zCm6nYitPBTvvdzfsbnio0mQWTsvUUmu6lq0jMZOq+Soa6+Yqfz0DSeQXrNCSRXnUBC8T7EGLoQn16JjCQ7DHEZ9E1xNONxMCkghcIUxp0fzp1PT6UXhhJQcT0lNEqBypSmQ47ByjLDYzahyMbkQ39V6rCiVE7V0LzLbHhdHoe6zUcva1SNk8rBOGViFT3Huqp8bCW4tjUUM/WVYktNAbYREDsapDuhjIwlXQRkooUtOEHgnCQLyQ2BjpKVDhBYOwm4rfRc27ht44IWrGQrHqzJhcWYjJTMMKQZApCmo5QROCJtWeYQJjkykCloYkBiJp/LCEZmajDSk/2QmuyDtBRfgsqXgPIj4PxhIKAshkACKgKunHhWCnJd6awM1e3gdBkpoyamRrK2RzwagUUfVEtWaRd2WjSI1WuWk53WYsf2zdi5Ywu2b9uILVvWq+2LFg9jwQKZfryBICIjVU0wm7r0iuxUwaqU26A1ElAOypmbKc29RLzSU/qjJwTAFzzwAgZ6neEvyTQPkb2QwJIigOyDXzGhPSKLPSTQPkdS3SV42Q/iE+12+OceQ0brZzAReMYFn7EEhPRe3TcItBswsEydBFY7fVMbwdR6BRlNl5BWfwEpTHgpVUeRUHkUieVHEZ+7FiGaTiTEOWCMz4CNDJQdSRmIYGyODIE+LJLrUcgiwMRPZYUzUvOxhiyVHBqJlAgmwFTG7jQ9sjOMsOm0yDEakM8qNGShkiCTcVSNTCsy0rPVZkCXXADqzsZYcQ5WMn0JqFaXubGRwNpEmdpUlYd1FW5uy1FzDWwl0Ha3V+EQ/dWxvmYc6ZbugToc7GvCzu4GbOX65gWN2EKwrWpvQHsdI/qitbDVdiBKn4x4sk1qJkFCYKTpCRpjKLRMc8JM6ZogpLFE5jL4uvRk368BlZbiQ9nzI0MFQJ/lB7MxAI7sMOTYRfriYKenstson9mpMFml0mC0ZsDqoNl3MUEX5Cj5au1oUqddVq5ehnUb12ALmUkYajMBtXHzOsrgEnXr2PbuZtQ1ydinQpTQgJfSHpRWUT6ZEktfVXlNBaZktl6FgwzkXkwTPfaErEPwDHyuWEVkyj4s8vdQSZ+NbGVnorMPUAoJLn33LWS2XkdizUX4CENpd2Ce7QBSG8k+XXf4/HUWfRdL13lNVVYnJY5Aymy+RCBdJCtdIJjOIbnmDBKqjiOp8jASygimsiOIzduJIP0gQgNTYIhNoiEPhzUiGsZQVhhbdEg49ASRgexkJNgMEQIqyh/BlRYejaSQKCRHxEETk4rMeA209GKGVA2smgx4tFkoyNJOnFi26FFnnRiLLuOcOlkjBXYsLbRjOdPXCgJrTYVHrQu4Vpa51Hk9Oce3holpU10hdlAO1clgAmpPRzW2t1VhWwfB1FmPDax1BNdCgql3dA/GT7xE394HKOwaR4rZgIS0QKRqfKDJ8IaWwNKztFo/pPNxero30shGqSn+SHkFqJQkb5YX0tMIKrKUTutLlvKD1RxMlgqHnUyVTdm0iKE3xkFriEOGPh4aQwIMZrlmksGFMb+sqhCNLbXKH42NjxJU49iwaQ02b6Uh53Ll2mUYWjyA9gVtqGmWgQAFcHNfyBXDbvoyN31ZfrEb+UyLBSV5cFNOp8SUnaJ/uUGQ3CeYyDyLCRyykpXJzDpIDzT4JYFFD0VTbu27RyDdg3nBXWjbriGt8SKSas8htvwM5tsO4qPMbZibvQ9JNZdg6LiFrA4CiKXvkC4BGm9WVvskK/0GTKl1Z5BUfYqsdAzxpYcRI1V4kLUXETnr4R9kQXJIPCUvgt6JshDMZVAozTkBxTIQZCYCyhRNUxtFg8v1zMgYpBNgAqqEkFikRiYhPUGDjIQ06JM1MCenwZqaCocmHYU6DYp06aiSgXQWHVr0GjWMZTTPgrFCG5YyLa0giFYwMclJ4xU0ustLHVhVLgwm0+zkYXM9JbGlBHu7KrGdjLWZUripvQbrmBRXtVRiuKkaPaPrMbD/EToZenoPAX0HHqFq8X5kukqRmp2NdJsZRplGJzsDaVmRBJkf0lK9kMJKIislJv0GTMmJ88lSXvRWAipfGndfmvMABapsyqbRGAYdE6AmMxypGWFISGdpIiit9G2UWzlhnF/EwEK/2N7ViAF6vNGxfixduRjjq5dibPkiDC0ZRHtvG6oYVPL4X51FVti4T6x52bB6LMh2W2CjhNoLctWkY3JX1yk+jgOILjtLFrlN8NynvH2pugUcI2QlypvIlTBMVtd1GvM7sPTeJfvcQnrDRSRUnERC+SmEFRzHHNMeTM3aAT9KXlzFOYL0JjJaaLYJokwCSJZSOgIqg0CaBJNUUvVpJFaeRHzxEUQVH0Rk0X5E5u1FTN5uRHm2Izi5HkHz46APDWO6C4UhOBLmQBrWkDBui0AWvZSZ3kpOx1hjE2GSfimCShcVS/mLQ1xQJOKDohAXnojEyGSk0l9lxCUjMyEJuoRE2FL4voQ4eFKTUKVLQ1V6kgLVQmcWRjzZGMw1YsCpR78jC/12HYbdRowX21k2LBNgUfrWVnuwTnq+6wqwngZ+Jf3WMlUlGKsvRWfrELr2PUXTPqBpu3QYP0Xtrhdo2/sSrZvuoGb1JVSvv46mrXfRPH4aBY3DSNHpEZsYpECUnOCLpIT5rLmseWqZkjyPXsqLgPImS/nApPeBWe/PZaCSQulmSEoJRGyyPyLj/RCW4I+E1AikZdBvmtIgV3znFTlQ1VCGls5GdC9sw4KRBWTRhege7EFzH8HUVodCGnAP/5+bcp9LucuvKWGVIr+a28m6eQ0NyG9qQlFLO6bMJqP4u0/SWNPXUKIsTF9OAssu7NR3F3pKlAIDgWBSj28gue4s4gmmiIIDCHHvha9jF2bqN2KWYTNC8g4jvPA40hquQNN8maASQFHiJouPNQ3nFZDSXy2TCagEslNMMcFdMAEmqXD3boTl7kKoZQX8gu2I8ApBZlAgDEFsgcHh0IaGQ0cw6emb5FSMVW4+FJdAQCXBGJMIQ0wCtFFxSKPXSg4KQ0xApKro4FjEh8UhKSIBcfyctIgIaMLDYImNQn5qIso1yahIS0RrdiYWuExYkGtCL31HhzUTzfpUtBnT0GXLVFci97Olj3jMWCLDXJjcFpfmYAmT4lilB6NySoUerKF5GF0br6LzwHPUb3+JKjm/ufYZitY+V8umPdKpDHQefIb+k8BCMlj7lgcoW7QbOk8pYpMiERc7D/Gxs5EQS0CxkuMIKLKU+KoMkT6mPYM+hMmQjUxPL5kVwW1RSNXGI0kbh/jMWCRmyVW+WmTJBZwMI66KIhTKuLb2FtT39qBlsB+to8OsETQND6Omvw+VfQtR3tuLyv5+VA0MonqQ24fHWEtROzyO6tHVqFm8FrVL1rM2YMpcx354OY8ituYyNGQSPU1zNs24dSETHhnJQADp2oVZKF0EV2oDJa7iOMKLDiKUBz+IB93Xvp0MtQmzTBvppXZR/nYisfY8X3sB6TTck8CaqMuUuLOqUmrPqGVS1amvARWVvw8Rnj0KTKGunQjJ2YEw5yaEatrg65WCeB+a8UCCKpjmNThMgUrMuCUuXgEqW87xSZF5LHysZzLUUfo0IZFIpPzF+Ich1DsYEb4EWGAkovxCEBcYhjh/ml8yoDkqDHnJCchLikWFNhXlMom+kUDK1qNZZshjNejTJqY+NKaj1aJBF4Emd7oaLjBhmN5ilH5rkACTOdSbK+idNlzEggPP0LzvOWoJqKKVT+FZIqMvXiB3yWMUrXqC+m0v0E726jtOOTwGNO9+gYYtT1A2QvUo6ER0WjQSyDZJKZE06rHI0CZQusRsM/2SSR1kUlehE7lMqJ7SPOSXFSK/vBju6iq4qmvgrK2Fg2ziaW5GQWsXSjr7UNE7hNqBxWgcXY7mJavQumwNmldsQPPyDWhYtg4NS9ejbnw96uXxqi1oXL0NTWt2oHn9XjSv28PlPjStl3nmD6m55ls2HsGUgPyjmGs7hLASSk8dfU0LmaiH8td7W539z2yUOH9WdTpq26S/iBG/9SKBQaBwmUKAxZQeQUj+XoQVHaJBPwM/slZI4WGk1E+ASgA1WQKwSTBNVhLlLq70KAF18DeAEmYimARQwS4yn3UNAhLq4T2LhtvHH5kBjMzin0TyWNaYeNgoedlcZscmKPmzxSfBzHUx7dJPlUYzH+cXihifMITNC0LwbMrA3ACEkvmCZTnPl88xdQUzpofTp0UF0beFwhkfCXsszW4MK5qAS4pBQUociuV2H+nxqCHA6gzpBJ2Bpl4ufdei2GZBWdtijBy+j8FTQPvhl6jd8UwN/ckbk5Ajoy6YrBc/R+7YYzXgsGbLc9UnOHSOy2PP4Fn1jL4WKFn6EHkdW+CoaoKrhqBoaEJBcxuK2zpR3r0AlQuGUNNHxhhchrrhFWgcWYWG0bUECpljbDNqlmxG7dItqF2+HQ0rdqJJbkW2ah8a1+5H07oDBMVhyu4RtG4+gpYtJ9C69RRa5cZDstwqd5w6M3FLj51n0SLLXedUtUjtvIDmHRMlt/uYElV5jsnsEAI8pxBV/ilN9nmkSwJrFjniY0b41OqT0Dado5m+qDogBVwZAipWEqN+pGKrvYq5EmtOK2D55eykOZfPI2jqxCsRXCwBULJsp8wp76TY6ThiSw4jqpBgotSJzIUJOznpnxzbEGzdiMDs9QjRDcIv0IbIOfQHgQHQiTEnmAyUNAv9koBKykIQCZjsMhKBSxP9lXR6podGIikgFAlkpRjvIETMD0DILG+EzAlE4GxfBM32QehsL4TPF2AFI9bHD4kBgUj0D0CcrPsG8L2ByAgKItiYpGIiCeIoFGqSUEiJlLnMC9OTUaxNREl5MxYdfIhBJrqBE0Dr3qeo2fQcVWsBJ32qUU5hDX8F16InyKFndS16jIIVX6F573MMnX6JRaeBvJVfIa37C9hGn6Fi1T1ULtqJqpH1rLWUmfVoWLIRDcs3o2nldjSt3vP1XSrapMgYbesPoW3jcbRsYnHZuuU42uRmBJtPom3babRtJ1h2SJ0hMAgWdS+Y8ywChtXG9WZV536rGgkwKbkfTP3mT7+u2o2nMCWl+Qb8PScoUwKqo5SyY2Sfi6rTMaHqMIJztiA0dwuii/bSOB8hOMQffUq2OasqqfYUIgmGiOJDSGBSi608gWCCYpp2JZnr6ARgyEBfg4frsWU07gRRvBjxihOILj6MyPz9CM/bg7BXUifsJGAKsm9FUPZGBJjXI8iwEkEp7fCeHYsEb4LKj6Ci7AmgTOGMyQSVdH6a6aNE/myJBBRBZVYmPQ6pgaFI9g9hBSGB4Ij18kf4zLmInOmNCAIrci6XrJBZ8xDKx0HcHjzLB4Fc95s+H/587DNtLnxnzEb4PB/E+/ohleDShgczfYbBmhiPMmMWusur0DW8E4NkpZHjz7Hw6Es07XxC7/QMJatfwEAvauy8A9fwIwUmy8IvmKLvMwg9QNXm51hw6BmWfPoCjVufIaX9LuLbP0fBqqfo2HEfnTtuoH3rBbLJaXWnilZWB5mkneDokNuXERTtUrvOoI2PBSDtrLZXAFFFJmneRnbZfhbNchOh124gVEdgSAlA5OZB6gZCrJqNJ1RVbzjO/3EMleuOoGKt1GG1LF9zCGWrD2JKetstRJSdw3znfvi6DiCt6QosTHaZLZ/yoNMjOTfAj3LjZ1uPAOdGRBbuZLo7gPT6EzTXNPN1pxBDEAmo4slQ0SWHEJS7E9MyV8HPsUMBRgA0UfL8UUSR0YTVIujBQgm+UPcehAgr8X2KmV5JnYAp0LYFgeYNCDCthY9hNXz0Y/CPLqf0xSGRB18XGKTSn47sY4iMQzZNuKQ8YSZbYgqyxaiTtUyRMUyITDdktIzAEKQQjMmUt0Rvf6RzmeEfCC0r3ceH5YtUbx8kzJqNpNlzkD7fG3qZwS40BGYCxxIXB0daKgq1Gag0GdAgtwhx5WC0uACLy8vom/pQP3AMQ8deEFDPCBCmup1PUbWFgFpHQIk3bb8H99AjstUDJuh7yGy/A1PvFyhcSZO+m6A68owH8wUyOu4jsOQGklruo3rjSzVuv+vgCyw4+pAm/nMyxnUC4bwChVTd1ld3kVJ1mu85qapqwwnWcVQSDBUKEFyuPUogHEXZmiOqSlcfJuAPoHjVAZRM1krWCm5bsVdV0fI9KFy2GwXju1CwdDfyl+5A/th2VXmLt2GKtuMOZeoKfHKY2AqPwdx7D5aeG9A0UZIqDyK6cDsP7Dp4mVbBy7IKgTkbJkBFsKVUH4Gm7oTqkIwqOYgYVgRlK4Rxf7ZxPaZrVyGcSTBKGIgy+HUVUNrouULduwgkAogVKvUKTMGUukCCyd+6GX7Zm8hO6xQ7+RlWwNe4AqHaQfiG5SNs2nyylB+0QX7IDKNBj4yCPlKGtdBH0ZjbCSiRP3NkrAKTmSxmFM9FVssICIaGlR4YTA9G6WTKM4YGwxwcAAP9mdHPB1nz50I3ZxasPl4oosTVU9q6HXoMF7qwqr4C61tqsKa+HEtKC7CkuBBjRQUYYpTOd3eiduSykrthgmrBQTHZL1G58SmKV8twn8+ha/sMpu47DDqfsRHfRFLDNaRzm234C5SufUiQPEP+8qcKUAH5l+FffB3GoceooAer5We10OR3HXvOdPgINduuKJCUkTXKyBhlBEbZKgKFVbLqoKpiAqNoxX4ULpfaR1DsIyj2qspbumeiluyGe8l2uF+bOlxAkje6DZ5Fm1S5Rzcid2QD2XVimvCcwTXIGVg9UX1rMEVaR3LDVQTmHUJS/UWYFtyBkYDKaP6Ucf4wzTINsmcrAshQ80wrMN+8kky1HuH52xBPUKVSApOryUKlh1QfUgTBEk6w+Nq3YGrGCgS6dpGVpH+Jslh4kAB7JW0eSttrgAp2vTLgBFMQpS6AzCRg8iU7+ZGdAgyrWMvhT0CFGRYhStuNEP90hNFPpfvy4BNU2hAmPyY6AZR0H6jER0BZhLXCpYc9gsCKUmZeSksPJjcCMkWQdQgYa2Q4bGQgG4HlCA1CbkggHIH+yKekNaQnqQs6h/LtWF5ZjA1NtVjXWIulVSVqwrJFpflYVFaAOk8BNMYGNK/+HAuZ1vopdz0HXzLBvUTZ+kfwjD9Qp7TSW5iYm68ipekqkgmoDDZs28hDlKx/jvodT8k2T+Aa+wq6rocILrqJebmXEVnzGazDD1G+CZBhR+0Hn6KP39Fz5CFZ6SKN/SHkjx9A3vi+r0Gi5pdfTJCwctV88lvhGt1CUGwkKAQcstxAYBAcBIi9fy3sC9ew1sLWt1qVtXcVbN1yk6HlsHYtg6Vj6ataAkv7GMwMH5bWxTA1DWNKYt0FhBUfR0TpSch6Zus1GLtlfBITX9MppNYeoWGmUXZvpfSthTdZytuyhky1id5nL5KrjiKthl6onKAhQ0UX7ae53k/A7II3zbSXZePXDCVgCqN5F0C9DqaJ+g2gAgkoP77Ph2DyNq6Dr2k1gbQSgcblCOIy2LAMYaZxRGe1w9cnDZE01Ok+85BKYKUEUJaime6imfhikyl3XI+khwqPVWlQT2DJOUBZF/nTUirN4aGwElDOKKa4kCB4CKzC6HCUxkahIi4SjTTc6pJzjxXjlflYXVeBdS21WFZbibHyEowU5WGMUX2Qkuc1Q+ZwWEq/84Tx/yX6jwigyCaHX6Bp18QYe8eiR8gkgFLJSGn0R/rerwiUJ6pfqnEPJe3ICzWMyLPsAXQLvkJ4+V3Md12h172KmKobsAx+SQnl58rnnyQL0sCPfCpXIN0hi+yFfWATHP3rYCMwrGSN7N7VtDGrYO5eAWPXctYyGDrGyY5LoG9fiqy2JcgiIHSsrKYRBrBX1TjElD+IjIYBaGsXQlfTB21NLzKrer4ubXkbMstaoC1tRkZxI6bEVNIrVZ9FZNlJRHM9mTHf2CUjAaSLgMa74QQS6ZmiKHOB9FM+ltWYT/nzsa5DqGc7gXRQASqhekL2oshUkZS9yHwyW94uzM5aSYmT95OdXmMmYSTFSpMM9To7kd18acK/LgLKj8zkTyAJqAK5DBKmMo0iNq0KAfOiEDF7Lo26N5OYP5kqGoaIOBgFSFwawmJU6UPIUGGURS51QWGUvnD6r0hYyVAOAio3JgoFrGKmt/L4KFQnx6EhNR6dhnQMu8zqYtDllUVY2VCJVU1VGKe8jZUVYVEJvVNJEXJTMvHxtEhULDyO7j3P0b3/EQH1Al0HuE4f1bDjJUrWvqCsPUJKyx0kN99BGiXNPPgEueMTV1XX7hL/9AIDx4H8VV9C3/cAEZV3MC/nCrxdF8lWFyiPV5C/8gE6DrzEQibIhceeYfjkcyw5Symk/DkXblbzy+vbxqBrHiIwCIr6ftqThUir7WP1IlVNHb4AKQRFckU37c1EpZW1I3XyjlNFzUgubOKyEen59UjPq4WGlZ5XhVR3JVI9FcjMLYbGWYh0Rz6XHvFQbCWk3vias4gqP0VwnUZWx2+GlWTQS6XVHaVnopS5t8Gf0ufFAzxPQJW9luDYRpN+EEk1xxFXcRTRZWQjAiqqYDdBtBczMyl7zh30TL8tdf8QoAIdW+BvF6kTMK1V5c/v8jWuZq0kqMYJqKX0VMsQYh5HrGkI0UlF8J4RpFJaAg11MiN/ZnAkGSgaWZNg4rohhMwkFUS5C6SR51LPx7bwcDjpvzxRUSiJj0N5XAxqEmLRkplMMGnQb8vCqCebPsmNFVXFWFpbgeVkp/HyIvqnQgyXFKtbhcx8by707iE0r/8cnXteoHXnQ/Qy6XXte65A1bBDxtg/RtaC+4ip/Qyx9beh6fgCOWPP6XNeoHDFAxSsuI/2vc/QT/9VtOYhDAsfIrLqLgF1EfNzzsHPcw6hJeehX3CTnukxOiilPYfppQ48RT8T5SKmw4aNF6FrWY6k0oVIKm5BPEERm9+AGJk+3FOnKi6nEvEERQIr0VOFxNxyVUnOEiTai5BkL0CS1YOUbDdSudRk5yDD6mI5kW62Is1kRqrBRHk3I91oQBrTbbohSzzUXWS03URC7UUC6jQT2ynoOi4p2TN0XmHak2G5x5BUdYCss4MHfAO8zGswlwfXm4AKcm1hettPQNGc00vFlFL2islQeTsVQ801UCbNmwiiSTDRfL8RUNtZE+zkT6kUQPmY1ihABZhWMuFNpDx/pryArMUI1C9FCIEVaR5DrK4V/j4pCJ05H3FePkjyDmSSo0kPiVKgEjDpQ8lMLB3ZScCUGUi/RUBlkaHsYZQ7mvm8qGiUxcejkvG/ltWqS0O3KROD9iyM5clVvXmUPIKouhzLqsqxVMx4aREGCShXcjw+eGcePC270LTlMeXnGSP5V1hwGFx/is79L1C//YW6JjGD+zyi+iZi6gRQ9xU7la5+SX9zBznDN9Cy8zFZ5yXN+SMY+x8jqvpzzHVexlzHWfi4ziDAcwZpLTeVH2vYxs9m6us4RBZkMhw9BSzYdw85C7chrnABQVODaFcNIhyViLCXc1nBZQXibQXqblSpuaVIc5ci2VGIRG5LyPYgwZyDJJMTKUYHQWMjYOzINGZDa2IRQJosgkebibTMDKRyKZdRpWakQcP9NUUGzRl67tEkXiNLnUMUpU/TfAWmnpvcfg3advFVZ5DScJwpbjeCcpm87GQpJq/5NMu+to0Iy99JY36UtHoKCWSomDLKXvGEX/J3bsNU7TIEMMGJQQ/LJ9ORqb4GEkEVJGCSvieRPCV3GxSQFKAosf405L56AjhrOXxZfrpx+GUtQZBuhNK3FOG2ZYg29WHajHD4T5uLRMb8xMAIpJKlMkKY6ALDmebikBEUAQ23ZRJoGcJgfI2UPSgSTnqswpg4VBBIdalJaJU7cmpTsYCAWuiyqEnKhks8WFRBmauqwJIyLuWS9mInquw5+MkP30VkVjca1z4gO8nV0s9Rt33iYLfyccerq6vN9D/x9bcQWnoT0QSVjqGolMkvd5jHof081eE8ytd+RR8lDPUU2UNPaNq/gK/7OmZlH8fs7CMILjgLU+9tGu57TF13meoeoXXvC3STDfspfUvPAYMHCcb6DdxHdkRlGhGdYUKI1kXf6SCTWGGyyWRyTjhcLpYDVpsNBpOO4NAiNT0DyWnprFSuJyMtPQG6jDjotYkwaOO5HoX01FCkJsmJa3+kJQdCkxIMrSYUU9JaLquRmDJeXFJeTMVppNSeh4E+ysS0l0VAaVvPQdNIsFQQJHlkESclyboB84xrME8YJGcz4vlcZv1JmvQjavhJLOUvhuCa6EJYDS8mtmDPPtXvJED6LflT4CJjOaTfabNip6/lTsq4Cn6GlQTVCgJJwCS1lMBajAAyVrB5CWJtw0hML8ScT3wQNYOgCohACoGTSkBlElCaAIKLgFJFmdOGRUPD7RkBYTAHRcEZEYsCJsKq1GQ0pCSiRZOMbkMG+ix69LmyCahcmm4PRgiopdUEVGmxmqisy2HGrHc+wZz5BOSCY2jf/ARtlLuilV+hYeczAuolWncLoF4QUM9gXHgPMdW36IWuIbLimhq0WLr6CRwLb9AgU6o6LqJkzQO07H8O9zKRvAdIbhFAXSOgGGxKLzMlPkTRCn7H8i/hHPqMqe0OKjaSFQ8CvcefYoxeavmFl2haex7RhmLEpOkQp9EjRm9DMiXLlONAjtuFXE8O3B4nXC4bnE4TrFYdNJoUpLJBpbE0rMz0RGgzE2EikCxZ8TCz9BlslKkhSE8OIKgCCaggpCtAhWNKQt05xU6a1usKUNEEVEzlaSaAa5AZUfRdBFz7OWS0nFaJL7p4N0LcZCky01wCZY6eYCEAIgt3MQ0cZ51AbPkxxFVKT/gxZdS9bZswQ7+KgNpFQBFIlL0wAmmyQkX66KECrBPdBL5kPgWkVxWgUp6w1HJK3rKvAeWrW0RQjcJPvwih2WNIso0gMq0W3tP9EOUViGQmvlQCKD0gHJn0VRlkIimNDBFm2hO2SieoDARUTng8igio2mSyUwbZKSsdvZYs9Gbr0evIRm9uDgYKmObKy7GkokRN8tqVk41kb3/89Gfz4ajfjLrV99BOEDVup3wt+RzNZA25dL9l1zMuX6CWjJXVcxth5Tfhl3cFkZWX4BwlOJY/hHkBPWvbJTbeCyhd+RCt9EZ5K54hq5eMVncHAflXEZh/Grru+yhaBXqth8hdfBe2fqa+hTfpwz5H/c4X6lK4gRNPsfT8C4weewRrWT/i04xKojItZpjcMhdmibpypYTJtEgm1si3wi3zIzi1MOoTCSKyUUYSTLpUgigFVn0KbMYkFpOzniEnk+yeHgzNmwAVT0BJyhMwSSXUnuPykhpZYOxhdXKdLCV0nNHINEcDHkHwBOZsgbdlLWYTKLPobwLJUomVZKmmE0iuPamAlCj9U+VHFEvN0kl3wwaEUwYjCKIQSqGUsFKwXWozQgjSAMs6VQpIr9YnAeVvYtIjoPz145TBpfRSixCgG0agdpBGfREiLONIdK5EnLYRXjNDkejjh2TfAC7ZmgJjyUgCLhaZK41gSnv1OCswEjlhsSiKikV9UiK66Al6DJkYctow5HJiYU4O+ty5GC4uxOKKMiwiW3XyOU1QCH74N79CpqMfVcvvoZmS1nMIKF//EO7x+2g9AMVWLbsEWPRQXOq6byO4+AoBdRGx1VeQt1SmNHrASH+FKnBBXbBRsuYJmva+ROFawDLyGKnt9xFCiYypvgT3kkeo2gQa+IlJRmwLP4O57zNYR+4xJT5CFz1b1+FnTJjPMcoEWLWE3tZSglSdBYZsK3LISmUy07Pc764sT11iVVSQjTx3lrpMPducCmNWMrKNmchhY3JZjcix6JBry4DTkk5AEWjaWGhTw5GWGITkBP+vQZWZHoYpyY0CovOqD0oAlUwwaVrEQ92CpfeG+qMm0rCxg9LXPNEvFVOyjzK1laZ8DebQ38zS0+/YNiC6cDfS646pXva4isOqB11AJV5KwDQ7axWZbD8iRerENwmYWApY9E5BlFE5CSwgkvXfAGrNbwEqgEkvgN4piIAKJqCCCKiArFEEG8YQbRtHsptMFWdD4HRvxM/zQaJXMNICohVTpfnTT4mPCo3htgn2MgTHIDc8AWUx8WhMSkJ7Rjq6jTr02bKx0GlHX64bg4WFGC0lMxW40U2Zs0WE4Kd//V18/EkkqnqPMdk9QsduKEDJDDMFyxnrKUECphYyR+ve56jf/RK6BXcQVHQV3rkX2JAvoXD8ETxLvkRm20V18tzYcR1la2UgngDqJcyjT5DYdpcgpII0XCE7PaW5nwCUTJeUTUAZZBzbIL0UZa/nGE350Zdo3vWY3/0cC3Y9QcXwLujcVcgQQLntKCYryeXuxcUypbgTBXlm5OUKoDJgk3HnZoLHZuBjK/JyyF4OC1w2HexmDazGVOgz48lO4UiOC0JSvJ8ClDCUApQkvNSmK0huuKRKpE+2mRYIoG7B3HMVps4L/KOMqm1MfA3CUtRyGnHpi5ptXIGZlL15hjWM/dsIoMMElHSSTgAqqeYkopn8AgkcAZRP9kYFqInRBBMMJb4pQE4AEzzCTAKmEDs9FxlLKojADZTTPpaJzs0AE9mJgPLX05gbxxQ7SfILovxF6keR4FiGtByCKiEXvrPIUl7+SPcNVT5KGEkTTMmjzMnjTD7WB9JDhcahJCoG9QnxaKaP6sjSoSvbgl6yU2+eXLtXqjou221Zqs/q19/5Ef72279EuqMPjcvJRmSndrJK297Har6rsrXP6ZteUv6eoWHrMzLOCzTuo4T13UVQ/mV4O88inoAqWi5TQt5HauOn3HdnqAg3ULH2CVoIwMJ1gJkMFd90C/4FV5Dedh2VG54SnAQbAeuUUQtM45o2+qr++6jc/BQLjj9H74lJ7/YM/Uefqfm7WjZcRE7TIIy5efAQUIXFDhQUEjD5ZhR49ARUJtyudNjJRHZhJIKo0O1UVZBrQ26OHg4+ZzalICszliAKQ1yMPxLjfBWgNPRUuowIprzuO9C0f4a01hv8wTdVZXbKJVTXYe0nlS68iuzuSzB3XaLsXYCu5RTS6ia8lJjzOfRR07MIKpY3vVR43k6k1xxBFj1XAj1Uas0pJFWQpWi8fSiR09IXIzx3O2VvB0ElgNoMf7KSSnT8rAmpmwBVeM5WRPK14Y5tCKMPCycLhjD1BZOpgkzLyEjjCJbuAwIrlOwUTEAFa4dpRAkq+1Jo3OOIzaxDwCyaci/qvHcAUgigFJpyOY+X5ced4BsLo38k7H6RKAyKRWU0fVRiClq0WnTYLJQ6F4by8zFSmI9GixHW2Gh88ouf40/+6/cQFF+Cor6TaN7yBM07nqGLoKnYQOPNxFa/lalrz0vUbGW62wo0ClNRArOH7yKk6DzmOmRkxkU1JaRt4DZDzCk1dFquf6wk07QSEKWbnsI49BWia2/DP/88dHyunqzTtO85PMu/YtL7Eqn0vylM5ZaBe3zuGXpOvkQPpW6BnENkqd70Uy8xfgEYPXoPlWP7YKwZhafMTamTSfR1BJUGOa5MspIe1mwDQWWCm8xUKJdbUd4FVG4ad4fNCJM+HRlp8UiMDUZ0ZACSoil38aHQpkTBlJnwG0ClyrklVnqrTFrxGfRMeNb+W8juoznvuUzpYysgUwlLpdcfVefxgl1bMZdAEEBN162YYCl6q8SyA9A1EXi1p5FMc55ec5pyuBd+1vWYkbEEPgROVN4uBaxJQPm/YqdJlpKlsFOYcwti6LliaehjcrchxrUZUc71iLCvQ0T2KoSTtcItyxFmHieoFhNcixBG+YvNHkdKzjgMeYuQFGNDxKwApPkETUiefzQy/SKg8wuHlkujL5OeVwhsrAKCrSqBKU+fRTbKVt6pz+NGpz0bjpho+Lz7Hv72T/8SU6eFI59GvHb8Ftq3P0fb7hfo2gfkLr0H8/AddcsRmaRWug8qN71E/Q7KHgFlX3QfkeWXMD/nU0RXXkahzBlBQEWVHkdc+TlYyGDVm5gUKZdlm57BMPgAUTWfwa+QcrjwLhr4PfX83JwlX0DbeQ9JjZeR3HQZ1uHPFQt2y8W6CkwvmfheovuojEx4itFTz7GaoFp28iE6159FcV07nB6HuiBUrja223WwWgyUPBOc/K9ulwPF+W6UyJ0sPEyEzmzYCTaDLo1sFIuE2BDERAUihcDKSImEUZsAqykVU7J67iKDgEppvsYfdhVpLTfUFcICKGk5wlDmBQRUz6WvpS+TkpZUdQhh+dvhJayjXUGgLKPxXkmWWkfw7IKGoNO1fIqUmmP0VZ8iqfyoAttcgu+jxCEEUdKEoULJQlIhBE4wtwWKxMlSPNQrP6WYiq+NI/vFF2xHPL83Pm8r4j2bEO+W2oDYnDWIsq9AhG0Zws1jiLQsQaxjFVJz18DgHkNMUhn8Z/kjzjuMiY9g8o0hoKK4DIaB2/RkMAvNuzssAlWpaWgxGtGenU3z7UCL3apOHHu/8wG+9+d/g+98/0NYSpaiZvEN1G98Ro8EdPNgtux8Tvk5Dye9TfMOoHnnY8b552paoxrKXhtZJ5fMEltzA14uOd11HnljjwiimwjNP4iYsk8Jrnuo2fwE7YdeomzzCxj6HyCs8gb8Cy/QoE+ApoYymk3QyrGKq6H3Jaici75QDKhYiSASMPUeF4NOKT7wGN2HCaozL7H8PEF1hrK4lYGgYxSGHBcsZh2yTTqYzXqykxVOhw15csuWgnyUFhYQUB64uQ9sfD4rIwXpSQKoUMRFs4GSnbI0cfRX6ZTJLGGo28jouKXYKanxijoDntVJD9VzUxk+W/91stRVWHuvwPqKpQzt58hSxyl7eyh7m1XSm6ZZpkrO3QUSAEmVh6BrlpGeMgzmKL3Xp4gq3ANfAvCjhEFMT1uMmII9qiI9O5UECmP9LsgEXAFi1sVXOTYiyr0VsfkEF0GVkEfPVrANyayUQjJj/kYk5m1AQu5aJDhXIN6xGom565FasAGZxeuRpK/B3FlhiKdJF4Yy+EfBTG9lJVM56afyI+NQlZKOVoMZHTSwrdlmAsoOe3Qkpv/0p/juN76Lb/zpDxFvakfV4quoX/8EDQSOXLnSs/8l09oXkG4Y95IHava++m2PULz6qRrjJFdmt9Owl65/SltxFwFMeRGl55FLQBkZfvxce8lQZ+AYZPynH2vj5xVveAlt31cILb+OwOKLqpe9mSxYRlnV8fjE11xUs97IsXMvfUTgSD+UTCsAdbFD7wn6OAJTEmPDHq4zAVKhMXLmBVZdpAQeeYDy7nUwWlzItuiRnW2krNnpl1zI9+RR7grJUIUKUC7KfzaDSpYmhYY8DsnxNOUEkz49Bnamwnx6y7Jcuecw/dKk5AlDiUHP6rjxNaDsAxM+ytY3AShz10WmvvNMfKcpe3LVy3bMM67FdDLUJ2kCqnGV6KKK9iCj8TiyWs9S+k6RsQgsJr9AgmJWxlK8FdWj2Cg6f4+q8NwdBJYM/RVvJeCaWEoaDBJzTmCF8r1ywUJU7mbEeLYizr2FTLUFSflbCKitSC3eiuSizUglqFLca5FMYAnA0oo2IaNkI4zlK5BqrIXf3BAkUv70AVGw+kbDSjC5wuKQH5GI6lQNGjP1aDIY0WY2oVKjgc9bb+H7f/pN/Lc/+g7CY50oWnAEtSvvo44gkfNzLTxYXfteQNfJpEb5KV75CC1MfFVbHqJgxSOmPiatjU94cIEKylhWz32ElVxFdMUluMYeMvbfIqD2IJYM5RyaAFQzU17xhufI6PsSoWXXEVF+WU3e1rBL+qAElDf4/gsE1DmkcT1vOVMmASUXOciQloUy6yDXZUBeLSW5nNLbwJTZcZjbTz7HynOPsYYSuHjnLeTX9CDLYoGVoHHYHApQeW5KHcNIESuPKddpNStA6TNSoUmJR1oibUNKHLJ1ifBYMlDuMqMu34EpGsrbJKCEoVIUoK5T5gRQt14B6hoBdRX2BVdhIaikpF8qheY7qmgXk9sGTCc7fZi8BB8lj2O2jomM6S2l4iABdR6aFv7putPIqDuF+JI98CNLvR25QElfJP1RVJ6w1G5V0kcVLj3pr1UEWUu8lLr6xc6U6NqEaIIplsCKc29GAqUvMW8TUooIrOItSCvehvSCjUjJE0Ct4/aNyCjdhKzK3bDVU46z2xDsHYvk+TSTvpFkqnBkB8bAERyNgpgkVKRnoiYrCyXpGgR98Al+/Jffwl9/44fwj7CjsG0PypfcRtXaR6gXMy5zsBNM1esfIK7qNPRdt1G9joCgCS/b+BDuZXKZ/yMyEw8443wND655gEa78ial7woZSq7UvgXfnFeAoheqo5FvoLR51jxDOsEXUnYFifU3UbT6GWtiasnE+isILT6NiLIzKkQVr32s+qAWHHmCviPP0U9j3nngEaX2KUrWP0Me3yvTVzYfoKfic0s+fYrVl5/RV71Ul3jl1g7B4vAgx8ZE58pVt/MoIEsVsjxMuk7rBEMJoPRpydClxsOcmQKPKR1lTgOaZG54uXlQCiVOkoLMQJfYcBlJDUxybRdhIaAc/XdIwcJS12Dvp6fqJ8j65Nq9azAw9aU1MqmUH0SgaztmGlbhg5QxvJe4GB+mjmNW1lqEU8q0DSdh6bqAjPoTrDNIY8UShLO0S/GrkC74mzYg+jVAvQlYUWQrAZVUJH2YVHTuFsQpD7URCfRQ8a41iHGupG9agTjXWsTnruP2tfRWq1iUPo8AazMyCSp7yxE4atYjKsIMrYyTCouBOSQc7qgIlCTEoZRAknk8vX7+Nn7wF9/Cd3/0PmIMtXB3HkTl4rsKTHKvmubtNM+7Cai9oG24iphZ2ZG3AAD/9ElEQVTqc8ihf6rdRonZwWi/+glci7+AzPxXtoaR/sgLNFN+cpY8RHLj5/Stt5A7TlPOVDjfsYOp7xxyhaG2v0TtTr6OUpnYLgx1A/oFX6Jg2WP1eeaF9xFefgFBBScQRUDJ9ZN1ZCDVK7/nKVrJjiK5+cu+hH30KzjGXsC25CkZTy7lIugIPJE9OT2z/BxZ6jTQs/Me3F3bkO0ogN2VB5eHyS7XgbwcLu05cJjNsOr1sMgdRTVpsGSmw2nSo9ymQ53bgvYiF/rLCwRQVyh1V5BQfwnxdRMdm7o2spAAavA26+YEoFjSzS+pz9J7Fcbui8ig7CWSpUIpWfOy1+GTjHG8mzim6uO05TTo9DMVB2DpZORtPUXfdZp1BilVR1S6ey+mHx/GDjHF7Ua057dBNQkmkT3pOlCAckptVoCKYsIUMIkpTxRg0StFO1YiyrYc4Ux4UhHWyeUygm0Vkgg68VNZFTuR17YP1U30D6lO5EYnIS82GYXxKShMSIU5mAacYPrZX/0tfvnj9xCdWggPnXfpyBVUL/8CNeseo2ELwbF9YvhI+bpHZIpTSCHD55OR5No7qcJVj2mW76thvcWrHqHnsFx795KR/zE0HV8io/MO8pc/QfbgLczNZoIlQ+UO3ycgKZdbX8K5/Dni2z5HBE25bVhmxiE7jX4JSebBhZ8iIP8EYirPqikmmyVF7uH3bn2CcjJSPmXRShNvX/wI1kVcp1cr3UTm3M80Sl8lQ12WEExyMcTIyZcYOUHvtec+yppHYHbmwZ3jQIHLivwcO1OfCzkWExxGPazaDJgy0hWwcswGVNgNaHDb0FOSi4EyAkoiZ2LDRdLveSaG85S9S9B2EDRMHo6hO9R0WV5jXSe4hKWuswRUV6AnUNKbTiC69AB8HVswg1L3PmXv7dhFClQig4GUKhn+YiJLZTaRoWplfBX9V9lhzNWvwM8CWzA3c5ygoWdSvkn6qCbZaeJxuHOrSnoRXCpAsaL5uQKmBA/NeN5mpORvRlLeeoJrPeKY+KSEmRTImP6iyVyJOSvprdZBU7IdpvqDKO39FOUde+FMNsIcmQZtQBiC3vsI733rB/jBn/0VvvO9DxCVVITcesrc8GeoGL+P6rVfoI4+qHk7D+AusgGZQM53ivzIxLWla5/RA0F1F+Qve6jm2bL0f0Z2+ZxJi4CihymkPGX1PYRpIYG25jlMZP3pWRsQWXQcruF7qN70EkUbX8C69DkSWj9HTL14pOf8DJmK+yHSmmniPcfh7z5GY34BBeM06/RWddueoWTtExr0J3AQRLYRApDMpF94jyz1FeWWzEWGlG6H9v3PMHr6BYY/fcnf9Rw9lEkB2ODuz1DSsQxOTwXcDppzh4OGPBsuk0EBKptWwKTNJFvp4KavqsqxojkvB32l+RiZYKiripmEruNqLyi20nfRN/Xfhp0tx95P77TwCnIILDmzbR+QiTVuKF9l6iH42s6ooSsyetPLtA5TyUzvxi/GW9EjeDdhsepKCGWC07WegZmsltn0KVIIqsTK40x9u/F+fB9+HtCCQNNaAmoi4Um6C2WpJZlIgBTO9TDpaqCHCmdF5NCY5xBANOVpxTuRUcYQULaLXmknNKXbvy4x6qn0VlJpBJKmbBu05XtgajoOe8cZlA3fQM3CvZg2JwF/97c/wff++C/wjT/6Fv7uVz5ItQ8jt3E3ygcuo2zJXZRTQuo2PKV3eqHmJ2gnI5SteYj42rOIrbpE8HyJmg08sGSXagIin6nMRpY3McW5xm6rEQedjPRFG8gaZA7n0i8JvJfIaLuEj9JWI6zgKBnqHtnsGeyLHjHVPUdW7wOCj8BbB3iWykw4DyiNFzDfdgCBBJWm9Roq1hHEajSoTEP5BNru+/RVd2Fb9AwOAjCVipNPdqtnIq2mHBeRYaUTdOjUSwyc4n858BKVOx6pDtD1lyiBR75E05KDcJV2k508yCMT5ZqMsBuy1D2PTVla2IxZyLdno5qy2FyQi14ZBl2eJ4C6poA0CahUPjb2EDiDdwicmzAQMFmM/9kLLpFaRQZvEFjCVDTovZfopc6p83dRRXvV2KgZ2lX4MGlMAepXMSNqfR7BEle6X50PtBKEchGpnOOLKz8MX0rlL0Pa8WHMQrIQAUQpDOQ26SkPluJnhlrXqwqTJZ+Tkl7z6JwNClDpJbuQVXUAhpr/vvRV+/ncPuirDyCr7jAMtfthqjsEexvlhb8lb+EFVC65BVPxcrz1i3n49jd+gk8+joYlfyk8rYdQ0HkKRUOXUDp2CxXLP0fjxmdoJGBa6HFkHlLpqxPZEdbIW/IYtZuZqja/QBX9imdMzrXJ3FhXlXVo3vUEXUcY+ylLOcufMrU9Rg3ZTMz8u0krEJp3CJ6RL9T5vbS2K2o6ypwxfs4ygnD1cz7+nOC8g3Cy4TzrfgTnM0XzWFWR0aS/S+6do+26x+N4DWntd+BaRm9HctC0X1F9YdJjX7iWzMUgUMMGMfDqItQa/pfijV+hjQy6+uILrDj3EmNHKdGrj6CoshM2gwV2o4lLA8w6HUsLK/2Tx2FFhduJJgWofCwqdovkXf1tQDHtmRZ8xh3FHdF5AbHFuxjrmZpqD3PbNVLyzVfAuk6WugJzD6WskeAo248gssl8A71U2hK8FTuCX0YP49cxw/gofakaLpxKJrPyM+U0TkbzBcRVCEvtx1ztOH4R0Ahv7UqCZjOCLOvhm7UK/vrV8GMFGleoixOCTKsRbF6jKtSyBpF2mm+mPGEoXeU+GGsPwdLA72g+9XXZWk7CSlnOZqOwtZKVmo/C1XYSuV0X4eqh5+m9jKKROyjvO4M5vmbM89Xh7ekZiLePIL/vLIr6L6Oc7FK69B5qyUZNlLJW+qMOmtsqHgQNLUNCzQ0YF3yOktVydfAL1DFNVa5/CrcAqu+GumjW2nMd1Ru+Un1RVTufoJAmvYLsVEPG8HHuxa/jliLYvQ95NPVF489pP84go/USckfpa/ja/PEnigFlLvcgz1HMs+xHeOFJNnqGhE1kL8qeZeFdNQtzZPllmvgvkLv8BSIJVlP/XVTKXcDYGKyUPuPgI1QzbS489kJ1MVRsfYHcVRN9Z+Pnn2HsPFnqLLD01HP0bboId/ViWM0mGLUidzoYM9OQTcmTRFjqtqMxX+ZZz8NooQtTkhquIrb6AqLKSdsywQU9lKXrqhqyElu8R40hlx7rcM8OMswZuJlI3MO3XwPVZRg6xBcdUn1PiqUyl+N9pr2fRw3jF6xfk60+TFmCADsPfu1xZPecg03G/7ScR2zFEXX+75PUEfzMvxF+JgLHOjHCYF7mUszNIMNpxjA/Ywm8+NhHRmyy/Om/BGgRtnWIo5dKK94NbeVhmOs/hbX9LKxkVhuX9o7zqhz0e9aus7B1nUdOH3fS4FU4uczn/ygZvkZJXInvvh2M//J/fQt/+J//BH9M2QuMKUTFwtOoXPYAVUxsleseoInsIiddm8hOcoAT669C03ITuYu/RPmGB/QxL5S0lFMa3Uvv0z/dooW4okJM3pI7aFQnkYEGOWnM1xbSF72btBR/Hz7MtLwP+UseoGTVE3pTNrjKE/Syn6GMkd8hBnvwc6TS786378NsywFEVpxRnal1W58hb8UjpFPm5jioFpVX4FzyDJndN+EnMsqgULoRcI2/QGon2XjooZLIzmPP0EaDLiehbZTn8p3PsOjMSwzRV/WffoaRcy8wRmANHPwKlb1kemcl0tJSoE/LhFFngM1uQZHTgqpcGzqYCvvyc2T4yjXEVJ0nqhnnCaiUxgvI5g7IaDxN77MVQQ7pqd6IIBphTeMx5NA/CaiEqZw06uKvLD1n+fpjakRniHsbvdQafJJOloobJksN4VcRw3gndhizyEARTHCZDcdgXXCZwCI1150iux1Ul2X9lCz1Tkw3QuwbFKj8TKsIqiWYnbYIc9IXq5or4GJ5EWC+uiVkrRUIt65FjEv6ofYgq/oYslvITApM5+AkE02WrfsCHJRuV99VuOgB8yjdBTTbls6T+JmvE17hBkQGxiNqXjje+s47+OY3P1ZXKVcsuoFKGvFKid1koDa25HKuZ3bepNTdhpkeR+YmrdxABiPQ5GYBZeufwLNEJmyjh1ogw4HEMtwgOOS0zEt14WfVhidM01fx09B+/F3IIPfBHhTSJ1Wsk3FT1xFPdpH+wOIVT2Cln83u/5xseB5zsgVQ+0kEZ9TIULk8S25CkNhyG3Ocx5DYyEZPuQsoYJouOYkCymXR2pfIHn6EBFqa7NFHqluj7TDlmz7Qs/wlZfARygjwwdMvsVBufnDyGZcTp2vGWMOHCMLR3TBai6HVCFNlwGE1IM9Jlsp1otHjQnd+rgywu6Q6xyIYWWMJrInLqC4pJgllggqS4b4WHlwyVXL1QdgoEXkjt5DLEi/lJEvZF16Cvu206uiMpNH2t23GTILn/ZRF+HXsEH4R3o9fRQ7ivfhRzDWsQVTBduiaT8PROzE0JqXuJCPzQQJxBX7sX4+pqcPwz14Df/NqeBtWKBDNSh3FjORhVXNSRlTNTRshsMYIrHHK4Gp14jitiExVfxSW1tPIbj8Dh4Cp+xKcckDJpi56P9dC+p2hWygcvY3cgatkqYtoW34CrY0LUKKxIOaXcxH6w+mY84Op+OlfvoPYjAbUrpuI802M3k3c8VYmYE3bZ8iiAXbRYBevfkzpeYjOA0D99qcoX/cEeUu/Yjq+SxafCDH2gevIG6P88Dll2pfcY6g5i+/6duLHgX3wc+xB8fKv+BxgoZQlN5xXgCpgWjSr/r87akTtTOMuguqAOs1TvvGxuoWcXJ4VXnUV892fquv8silr7+s2Ib7+EuX1Jf3UM2i67iKWCuQgeJoI6Ob99FVMfsJm5pGvUMz/JieV5YSyXJXcd+I5BmnaR8lYo+dfYvDoUzQs/RSWog5o9PRUZi1cNOb5OTZUuFxoy6eHiqu9pDrIQqjHMRWSwM7C2Cmz0x0koMhQuVvU1S1eZrJACdMRTXjuiNwL7zO4RmRyMnoq6UbgQZPTMeqkcd4O+MjIgsxl+CBxBL+OGsAvIwa4HFIdn3LuL4Zyamg7xfdK7zuZqv6susZPLs/6EaVvnn4ZfM2raNDXwlu/HPPps2aljWImgaSAlTSEmVzOJvjmpo9SDhcjgOALc6xDSule6OqOwsTfY275FHaC1klGdNEPOaVBDN1G0aK7KBy5DlvHEbSOnkRH9yqUGhyI/PkniPrhNET+eDqiWKE/moFffXcGNO5FaCFQZNCajAHXdd1EVieT8MhDmuGn3CYM9RW66ZGadhJQax6hYCmT3PBdJmWyOQOOe/QOAXUPRZTQvDG51w0Nc9MZ/PXcJvw4aCF8bNsJKCbJLZRTSpymld6LMpdHGTQvuEZz/xmCKWGzTDsxj7KX1nyRzPkc9TuB/NUv4Jt/DsHFF5C75CUSm27igyw2LoLIs+IFzMOPEVcnp9euqRuHy3vqdwMl61+oUaG20aco2UD2PSinZ6BKhhP3HJ+49k+A1SeX1p8GurYx9dcOQKt3IMdqgsc5Yc7rC5nyEuovwz/vOILyjlH2Tqu5m2TcUywPilyQEJK79esrXKLY+g2dZyl3NxSgckdvIUcGybPlZdPgZrWeQWqtTIaxmwZ9kzrHN5WG/N34YcVQUm/TrH+SNg6ZeCOVJtredxmOhTeh77iMlPrjBOQRAnEpfhHWBh8CSmRPrscTUHkRVHMof9MJJqmZCQME1QC8MxZhXvoQfHRjTIZrEcvfnV4hqe4Y9A0n6KnOKaayU/JyKHdFo3dRPMIoz73mbNqKitox5GWXI3VeMMJ+9jHCfzIDET+bjdi/90LcL7ww52dz8PNfh6F0+ATaaMZdSx4SUDL09p6aQbl4xVMUrXiAsrVfqvNpco/AUhr4fL7OScPvZDJ2EVB5Y58TZF+oyqFtkIqvPI6/nNWAHwX1wsu6DUXLv1AnnHMWS/SnTx39kv7sC0om9y8fB+UdIUPtgJd9LwF3hdLLhMYAYFv0FLPtx+mrrqiJzGLrrmG69RgNOb9r6TPoaNIjqy4z8d1iYnyJespk9Y4XcFNOTYMPYV/0mD5L7n34UgWHtoMCLjLVkYmRC3ILl67Djwiqpxj/9AX6N1+AvaQLFqsdOU4nzXkOqj30UClNN+DnPg4/F5mlWKbdOTlxno6pTibFkOvuBEwCjoj8HdAzNeUMXYZ7MXV6kXip23DJ6RnpQSezaem9hKXkogV/+xbM0a/Bx6ljBBK9VOQA3mLyezuO8kX2ksvbRSodMohv4XXoZNy6mlPhCD5OoUTG9SpQifQJqOSqFx8Caza91IxkGv1oPp+5iGlvBeanL6Q0jtK0r0SobS0S+NsFVDqCSpjKQrDndl9GPtkij0zh6vsUhV174alfBk+2EfqAWET+dA4ifjIXET+dh9C/n4fIX/gg6Vf+SHkrCF4/90VcagPqNvMAyDzu0rVCFikYf0wQPObySwLrSzVqs3EHAbXqETyLH5OhbpOdBFCfIW/xPQUmuf5OuhHcBFtw3h58Y2YdfhCwgMltowJUM5nDvexLGHq5bymnchs4ufA2q/0G/N2HCajt8HbsV8OMyteDjPMUGT1f4iP9fiQ3XkfBipeIb7oO74KL6g5g5uGv6K9uIaz8krqNSgVBKJeyF9MXZi/6Cvr+BwTUQ3UjKAGUjMVSywMy9OU5upkE2ymDDXvl1M1jjJ17iZXn6LM2snG2jsGaX43cHDuKcsyYktlxW0nefNs+/rmJ+ZxMBIap85KapyDAsRVzCaZZutUIcu9AeiPjN32HAMqz+I7aOWLQHWQpu/Set30KDU13klxyRcn0ta+nn1qBD5Kks3OIsjesQPV+AtObYS3iSvbDTNbLGbhCer9BA3sZWW0XaNxP8zuXElgDCDHTpMuFCUx3gcb1NOWL8UlUE3450wXvmFr4xjdgbkwLvNIXkclWIlC/GlGOzTTpu5BRvg+GuiNwtFGq+66gYPQqHH3HUdJ3FC2dm1FickEzPQz+3/+EzERAEUzhrEgCKuHn3oh9yxfad4KQ9kEifMJL4B6gqV0g48TuEBwE0fIHKCSYPIs+pwm/R7l7gSa2/LJVDwmgL+mhbrHEHtwiY91XLDVxOotWgSCbTU/5jRm1+L5/F2ay8RVQEmVqxOL1D9Wdu+QuqTa+18wAI52YPjkHMde0D77Og9B1XFd3mBfDndJ+Bx/pdtLXUc7XAOlddxBTdwM59EfanvuIUCMTmHAXP0TVVungZMKUm2aSnfQL+JsWPSDbycRoL9HC71eTy+55gWYZSXFkYlyVdIqW0Pv1UvqWXyKoVCfoEzSu+hTZZQvUtX5TDL33KHVyJymZK3MfokvYogkoG81gQukh+Du28U+vwwwtTXLONsoSJYTmViTPQ4PpXkRAKS91g+b8KowdZ9U4qJSaw5Q+MlzOFrLbarIUpY/MJD7qrehRGvQlmJm5CqG526Gpk64EJjCafOmFtyy4TmCeZwI8rmZ7kWG/4bbVBBaZiiCcm9SHH3yixX/56w/wJ9+Zhu/+IhQ/n27GvBRGb9MGhFnXIJqpMZ7Sp6F0W/ibnZQ9Tx9bbPtxeLoOorR1PRzZZcjwCkLQD2Yg5EezCCRhp7lqGfmzeYj/ex/EvOWDzA+CoZ2XBZ1rDE45n6kmtr2rAFVEJhGQOOnLxALIcJaG7S9QwvTllhPD3P46oNxkKTHpMoojmwnvo7TFBFQNvk9j/knGSuSQ7eXkbuUWuVPFl+p+O2ayqlx0K4DypZLMM++FX84hNSqkgiAoWkfP1PwZPtRuR3r7bRp0UMbuI5Xr0jma1nYHgQVnaOLJ0GSz6q0T9znMo1Sb+yfODTrIgiKfYvBlwg65QqeOjUOGHMu5v85D9I6bZL6FJ+ikDC6hSV96HlhFUC099RRtK0gKFT2YIvdxSWq8hrm23Zhj3Ynw/EMwtjMZ9d9WdzTwI6DmqLme1sCHEpbAJGfquQjXqHgCGr7Fdye8FFnKPngN5u7z9FJyEnhimHA4DbokxMm+qbdjaNLjFlHOlhBky9VFC3ElB1SPvIMM4hKTz51t7yOwKFFy6dZ8mu1Qei6ZGtFbsxw//jAT/6//8n38v//Pb+D/+MNv4A/+v9/FN78/FzPCGhCoXU5ArUaEYwMS8ncik0bfTGA6WinlFTJP5SaUVIzAqnNAGxwF/x++g+AfzUToj2ch4u/mKCAJqGQZ+3M/JLxNhvo4DObIfBTRwFsHeZAGhJnvK3MtEuZeJHfYmggpDdvlpt3PUbzyARudzKYsaZh+c+Q28sf42pF7arSGk9t1BPmv4vrxzZn1+J5PJz5OX6a8knQwiiTlL3+IolXPYJAG1nMD6a0yEO8g5lv2wU8Yqv0a0yRQuOolGeg83tdsRXrHTVTwwLvIbObBr8hAMkKUQHSfRgbVqHTdcz7/XE3M4R5/CmPv5zTuDA1kUwGZ3NJODLt0uMqVzvU7nqmrd9rpp4rXMy0yaMhd7hedfYnFZwimC08wTrYaZTqsXXkWU7KHvkTWgnsILjyOOZadZKTd9DHnuBPuIrX+FHzlahWDAEoulWKrrzzEpHdeyVze2J0JllrM1skWKKCSgXhmPq9rmehGiCnZy6S4dcJLpSxR5/neJju9w/ogkSY7ay2lcZc6fWNhgnS+ApX4Mocaz35J9dZLl4KfcR3m0o/90V/Nxn/6z9/AH/7Bt/AHf/CX+M+sP/rGu/gksAzeaYNksVWIdG5FIv1JRhm9RukOxDmXQZM7DFfhAIwpJiR6BWL+Dz+A3/c+RDDBFMIK+8nsCZYimKJ+Nl8BKu3dAGRMi0SBtQsl/efYotmaKUX5S74kmAgaGnxhJwtTmLCrXJwgA+Qmrpu7p57LIXhy6ZfyCDBZz+65yv93G8k1R/H3kT34q1n1+D4B9X7SGNIbPkX1lomO07J1crL3BTLaLxNUtylnNxDgPgRv634EUvpkmm7xUAIMPwYrAVRaG0FGwEh6k1M2+t77TIbn4O9h4u2/jzIabwFUCWVS7iSm7bqNjE6GrPEH6tRMHRuESFvFFso2PVb11mdKAuWksmfFM9gomXKRhKQ+ORcoXQpLLxFgF56jbe+XmOKkcTQPPFCD7ILyj2C+fRfiq9mih+4gs+0sZVD6lNZhagbju41sUn5A9Zi7hqVPRWIwAbWELEVPJS1UhrnIOT5T5zlkyvBfMegFu+BLdpmqWYb36J3eThRAjZOxZDDeGsh8UAllZKnWU8gmqBxMfjn0ZC7KqEM+jwkt1LUZ05kYZyaN4o/+Zj7+8I++gz/7k+/iv/zRn+M//+Ff4j/9119hZngNAui7ggybEMEInuDZjsCsEcyPr0OsuRs6awuSEnTwfX8qpn7rl5j77Y/gRckM+NEMBP1kFoL/bjZBRZb6+/mIYsKLJ6A07wTA4K1Be9ce5PVf4u9isiPLSI+2h0ksZ1hGZNymYb5EKbyiThzLpBgFZCgn96FDMZTI4T0yFuWOjUSkTpJtWMEe/DSiG387uwE/FECxkcktSYqW30cDGapm60s15XRk+VEmvutMeXcYnE5QNQ4ihGlPZmUuo9zJ/Z59XEcxXb+HoLtGFnpCUMrIzpdIaLgOL+cxRJSdV0OIS9dSughSudOq3CFDLs3K6r6l5vCs4nuEpWRCs1IlpU/VaZlGSrCc+7OPPaGJf6w6UmlD1fTX/cef0aQ/J6iYDo88xxS5vauJsmcZ+AopTAaRJSdVlLWRwrPopXxobj/JWKPOhs/PXq8u8hTjnTN0jabzDnfsPXiWcmcJS1H6xJxPnOO7yNedUT3o6goZstRM7SoFqHeS6KcSlrBFLsNs7WoE2DaThfYhs/4YjC2f0qQTVGqEA0FF4Dpo1DMooTMzluKThBF85910/B9/9GP8yTd/jD/+xvfw//w/v4m/+Ds/eKcPIpASGpK9gelvDH/vXYD3AvIQY2hBnK4eoX5RmP32LLz/17/EJ3/7LqZ9+wPM+sFH8P0hQfWTmQgkqEJfyV7kz7wQ/QtvpL7th4KMYrQtoSQPEQgEkMwl4Fn8uQKJgMbefwsyO7K19+rXDCWAsit5/EyBzjVyVy3lOkdL1zVYu6+rxvrTiAX41pwm/MC7A+/HLVYzAFqHbiqWquNBzKWkzrFuQWL9Oaa+u4itPo8Qz3GC8Ri0BHHpGjLN6CMm9aOYYz6ATEpeIf1byarHqmc9tOQc5tmPILWFisIAIR2wxSsnJFH8cxp9mWXgcxSveYHS9WSudY9RQi8lviyPIKvYzP+z4yUB9kx1L9hGnqCJAFvA1Cfju7q4HDn5XF2m1X0CmCLT7skQB+vwY37BF+rkcErTBXUWXcb5+FDyPiag3ktdyXSxjkZ7r5IzJ5OehyDKIzvlTQJqkSSa6yoFZlO6pBdcruMT6YvI34WZTIrvCTsJoMhOAqipmpXwMpNR8ncjrfowdA0noW/9FFYx6TT/OWSoHEqgsf0MwgjKd6P78GF4I/72nTT8wTfex3/6sw/wlz+PwIyYOgSYxhFi24BZMU34s18k41c+HnqqDoQnFmLOzEh8/LP38Iu//CXe+eav8OHf/goff/sdzPje+/D64cfw/fE0+P94JoFFpqL0hf1sNuJ+RkB96I+2+iHUjF+GjYDIGZb+t9v0TQIQkbu7ZKYbaqpta79MoPo6oGT4jwCK8Z+SJyNeTZ0yhJrhpe2S2p9/H9GLb89twvcJqHfjxuhhdxN0V9SwmBomMRPf/w6tQnD+AZi67zJlX0N08SlElRxX83jJNECOkcfwzT0OL8dhdSuVIpFbymtKA72Th4zmPqlODxUweRaS8fKXPeV/+ZKqdIOAuqru71NCQBUSQPkrHqrTOPmrn8O94rHyWpVbKHd8n474cJChGndLX9ULNRyn9aiw1XPlqfo+fYEpNu4Uz7InauyMefgRMnvuqg41uWt5VgcBZSegNKvxfspKAoJ+J2+3kjI7ASOM9FuAYjmGb8BGcy4jEyx9V+m3ZAzUacSVHsAcE4HJnfNO0jjeTaJJT15BsK7EPMsmUvgupMpVx2QpSYnGdmGqs0ybTGb8LOmrMhBoYa5Nqsc8KHstgvSjatKxkOwVCDCMYWZ8J/7i11r8P/7oXfx4mh3eKZ2YE1OED973wa+//XP83Td+ip/+xU/xq2/+HO9/6218/K13Mf37H2LO9z/CvB9PhTdB5fuDTwgspj56qoSff4IasxvDMgvukitwDlPuCCgZGzbRMTkhd2o4NL1PNn+jAhSZpYgHz0VpFBBJN4F0r8iEGPqOCwpQGQ1n1HwPv4rsw7e9GumhuhhYFk8AiqAroqcpZ0RPaT2Pv4scxjQ26szGy9C1Xqf3OovEylPqpkzFy59znz+h5B1HoOeYGn+VP/656sOKKr+IuY4jiCOreUgahcseM9k9hnPsS6bG20ht4u/pYVonW8lFDi6mSteyR6obwjX+CHkrn6hxWMX0Y/bRJ0yQn8G9/BlNO807fVTjfqDhANQYLzkH2H+agNJ1X1OAci59juzFTBT0U0ZSq2vRA6YISh6T3ceaVeqM+FQe/ODcHYzzJ0jvl+FmS50ElEf5qNsEItOeYilKFf2CbcEV1ZWQWntMUfyHacvwDtlJAYqs90nmasbgzaTxnUiuPIC02sPIbDgOXeMJ6JtPwajY6iJy5Mqb7kvIrDuKjxL61cnj6IKDiJMpqh3r8Y5/Of6v7wTiP//5DPzBt73xkX8Rps234O235uJH3/whfvCnP8EP/+xH+PE3foyfEVRv/dUv8M5fk6m+9Q5mElSzCKS5LF+uB/7wE/qpmXBr0tDashh9m8Uv0VjTgOeyAarOXKa2SY+U0XIW8VUMFfRQMlaqditT3upHKuUJmKTk9QI8GcUhpjy56jiT70r8OnoA3/Vuwne9OvFOLAHFgGLsuIiCMabINU8QU30KP40ZpeccQ0yRNLhzEwMUq07Rt12bANTQYzXXfFjJCXWRg5tpMq3lKoIKTmF+DmWw/SatySMC6qEao2UbJNO1XkFa8xXYhr5gmpSx6g9gWsj/xdcUkq2c9Ih5K8lYTJlShr4vafg/o5w+R610jZClGpgIa/a8hMyBNSiXb518iSmJ9WeI2C+Qu4wOfuwZLHIXqsEv+MVfIZ1pz9smgFqNdxKWMtauRKBzO1LkjD4lKZcmfBJQbhr01wElA/EccrUMgSeeSOZECHJtVzMDTwLqg9RVmJq5BnMpeSHuXUiq3MfPPoh0MlV6zURlEEBZTSfUSAE5DyenUWZnjOLDuD7K2xZ4i1eaV4w//n40/j/fmIX/8ufT8Bc/DMMvpybghz+aiu/9+U/wvf/6Pfztf/sBvvffvq/qx3/6I/ycoPrlX/493vmbtzDjO29T+j7B7O+Rpb7zHlnqLZgC4lBV1oSlWy6hbt19NjDpcxOGEpmjtEsKJRsIoCQNx5Yx/dLryZCU+u1MeasfqvFQInUuxWTSTXBeAUoSocyaPD1jOd6KGcT3fVvxPe8uri9Sc2fpW88hn4CSMeShpUfwS5r1X/M5P3opuX2JXOIfT0DqWi+jePwZ9/ljBDGlyzRMrpHPCZK7BOJ5zLUfQkDBUeWRCshChWQ9mUfBuOCmsjWZZDi56sa99Csa9NvQMu3JVToyHt1BgOWvfMbHMv/nE4LprjptU0xTLwa9lr5KLclWLfueoU+doiFDhRUfgbFbxiw/5RsJKmqka8kEYhNrTsCLB+1DzRqCYBmN+Ur42RjHK46oFCddB8JMkwwl3QevA8pOyVOAIhgEUDIUeCZN+Lsp4+rz3kshoJge5zCVSddBSuV+pFYdRFL5PiSU7kFs0U4y0E4klu2BtvE4LPRROQsuIb1qP2ak9WNOMmUioBQ//NiIb/w4HH9IdvqjP5uKv/r2TPz1X/8a3/zTH+Bbf/xdfPuPf4C//a8EFsH0gz/9IX74Jz/E3xNQb//Nr/DOt97CTAJq1vemYd53psPr2+8hY14wylx56Bg7hYFtDB5jBLN0TlLyPCJ1XBezLSCx0ePIdJAxBIiRDNpIQDVyZxeRoeRc3oR5nxhxoG07Bz2DjnkBw0/RPszQrsQ7ccP4kX8XfuDboSQvKGcHtM1nVZ+VhywRRO/0PvfT+8njmG9arwAXVbRfTeamISgKmNLtVJWQohP0TGeRQ5mViU7CSj7FrOyDiKn6lEz5JRv+l6pTVUaQprdMXN0k01uL3DkXfU7Got/tolyukDu70ldToTzEQ+5SuUr5K6bFq0yDd2jcXyhPJSNNK8nGVdtfonHvs4kTykdoyv1d+5BKPRcTV7DihfqQPOpnNukvtvwQvNgq3idD/TphHB9SonwsGxHH1mjgwZWhK9IPJYCaZKnfAOqa8lkKUF1yYegphBI0s3T0UcnL8Lb4KPFQ/Ow5eu6onJ0E0wSgBEyRuZsRbFuLEPs6hOasR3zxTqQRcKaWE8huPw1N9V6EWZbio+Aq/ISA+osfhRJQU/FHf/4x/vKb7+IvyEh/Q2b61n/9Mb77336CHxBEP/rzH6v6u2/8nQLUWwTUuwKm77yP2T+YSi/1LhKnzYPbkIPaBWvRveUGKhadQOHQWbjo42TUQK74uQEZAi1SJnd2v6GmLgov3EvPeY4e6hka5TzZGgJqqZzPm0iD0mGZTi+pZ1Ax0WZECKB0K2jEh/CjgA78UHmoMaUAmU1nUUAAyKA9f/c+fJS+juFFbjywUU0fKbP+CahS6j6Fe+QLyM0KZGpwkV4Z3aBpuUEzfgyzbIehbaGloWeSycmELbWd15FQJyNzr8A+fB85ZFEDbUlC3RkadwKPXso+RO838iVyFj9RpaGnjqu/BvPgPZQzCVZskJ52oGwLkyE9Y+2uZ2g9CDTtJ0Pd+vwL/NP1JevB/1/VZ/e+/DevN33v76tu3/9K1d0vH+Hzr56ouvfgEW7e/QLnLl/HwWOnsGXnXqxYuxE9/cMorayHPacAFpsbRksOsox2aLRmRMelwjcgHF6+IfD2C4WPfxgrHPO9gzB3nq8qX79ghIRGITIqHtExiYhPSEVKaibS0nWqklMyEBuXgujoZCQkaJCcrEVCkhYxCRkIjUjk50Vgvk8ovycSEdEpiOVzcYmZiIvTIDIyGQH+kZg9yx/Tp/tg9mw/li9mzvTG/PmB8PUNhbd3sKpA/s6w0BjExiQjKTEdiQlpiItNVsvkJA1SkjOQodHDoM+G0WCFwWCGTmdARoYWOq0eeoNRlcFogsVshdVqh9FoRlaWAQWFxegbGMbqDVuwa98hnDx7ERevfYZL12/h8o3buH77c3VMZf9K/e6x/tfU5Gf+r1A37n2B67+nunb3vqopt+8R0P+MelND+N+53gSW33e96Xv/obrN19++++pY/M7xkM9SIOHyBgXlhhAUyeneV09x+4tHOHXuMpat3oC65k4UV9SiqLwG7qJymO1upOlMSNJkQWuwQW9yIIPElJ5pUpWqMagSwjJlu2Cy5iJDb0VCihZRsUkkpbivKyw8BlHRCYqQJolJCCswiATnHUASCVQ1b14A/EgsEVHJiI7XIJzLwJBYBATHIDg8AWF8HByZhBCSV1RMOqJjNXxtCoJDY+HtG4G5XiHwJakFhsTALzBSkeccfubUafPx/vvT8MH7n2D6tNmYP8+PpBWG0JAoREclICE+VRFXakomtJkkoyz+TxJpYnwKSVO2C6mlICGORBpPYotPIsElIjoyHpH8bxFhMYjj8zqTFQWllWjv6cf4qvXYc/AIzl66TpK6//VxlWMxuf77qNdJ4N97/ZuQ1Otg/4/6Tb0JLP9Y3br7L683fc7kwf7dbZ/J6+9wyZL3KvH4/KuvCUtec+3W57hGRb90/TZOn7uKvQeOY2zZGrqkOmRmWRThmOiShJAiY1LY0KPh7R+qGnlAUBQSkul+MoxITstCfBJJhi4qNCIeQXQnsoyITlIVyYqOTUEMG3RUdCLdTjwdUioy2PiT+L7gYJIHCWnWbC98MnUWazZmzvDCnDn+mOcVRLIKowsK5uMAzJ7jh3lcDwqMRrgQE51TWFg8f080AgOj6IziEBGRwEpERGQiQklWASSpALq5oMAIBPF3BwdHq8dzZntjxvQ5mDfXBz78fq/5/nRgXqrmzvFRj2W7EFcif68mTYf0NC3SSKhZWiNs2U5YWQa9RRFYBslWTxLPNsvYVA+cOR5YHbnItufAluNGbl4hisur0NrejSXLVtJhHcTZi1dw/dZdHrcJ0po8nr9brx/ff6re9P5/r/UfJPU/sN4Eln+0eIAmSeSfVTwIb/qcrw/2nfuqJEZcu3UPVz+7i+t8fOXmHRw7fQ7rNm/HwuExNLR2orK2CaV0SMVl1Ww0NSgqrWIDKoWBhCSEk5jKhviKfMKjEifcx/wAzGNkmzXXDx9+MlvVfJ9ghEUmqNdIhYTHqW3TZ3lj6oz5+GT6PMyc44vgsFhGIgcsllzEkOx8fEIUWcTHp6sKImnMneuviEmWfn5hLMYynyASkh/JyxuzSByffDITv37rfbz3/lTMIbH4B4QiJCySBEhHxmiWmsq4mJrFiGaEJt3AuJZJN5RBgsmg20lX60KKiRIhuZyoiViXxv+cThKSeKcnQUvJuk5rUlFPymS0MtbZ4bDnIteVjzxPEfLziuFxF8KVk6e2FeSXoIokX1vTiEpxoQVlsNtc0JPIsq1O2B1umLMdcLkLUFffjLGly7H/0DFcunIDN3jcbvD4yTGUY/n6cZ08zlJvwsHr9fpr/73XvxFJPWSj/KeKiv2Ghvy/c70JLP9o8QC9kYz+oeJBeNPn/O5Bn/wtn168inXbdqCutQM6sw2xjChhMfHwDQxlBPKnIwohscQrd5NMF6AzZMPCOJft8NBFZSOSzidARqsGRTImRcAvKAL+dDxCVDPEgZB85pGQpM9JiEnIa+pML7WcPc9fkdQHH8/Cx9PmIjQ8HlptNknAgJjYVLqpZMSwoqKS6ILiEMIoJiXr4XxtJB2Q9EdFkNz8femghKRmzleRTNyNv18IYmOSFLlIJIuPSyHZMXoxoonjkT4lWVfbWdLPFMe4maBek6JeI9tjGS+j6OqiSLTyefI+iXea9CxFTlk6s1oXApvYZmD0M5C8ZN3I500qBgppCVG5c4WsPLBZc2A22ZBtISnZcuEkMXn4XDEjsxCXkJisFxWWobGhFSMjY9i0cSsOHTmB42cuqGMn4vI6Of0uWf0uDl6vydf8r1D/4aT+d6o3gPF1QIr6njp3Ces370AT44TJ4qDDSCJBxCAoJAKhYVGqzycpmc6BjS6VsSU9Q49MnRFaVjJdh3Q8x9FxRLDR+geE0fFIrIpU5CHuRvqHvFT8Cmbs8mX5wJeEERQcAS+fQMycNR8zZs7DbCEVRreZLD+SYRwJIy4+DYEkvPnSz+TFz+Fn+PIzA/n5kxFMSuKZRDVxXFF0ZxHhsYiMiPu6wsNi1FJIRfqOggLD4Ucik5I+pXAS2+TrJKYF8ztlKZ8zuS2EZBtM0pUSwps311cR4WTUEzKU5+TzXycucVZS4r4S+H9ed2HivGzWXFVCXrJN+rIsZoeKfuKwhJgmXZc7t0CtixOrpbNdsGAAQ3S6y1auUx3tp89exrlL13Hu8g2co8uSDndxyDekYcvxFtKS48+aJK/fxcRkvQkv/15qknx/n/UfJPU/q16B7PVtk6C7ePUzbNiyExW1jdAaLEhI0SAqhjEsIpbkFK1ikXRGC2FIZ7UQlYYEZaTa6/RmupYEFa/kzJeQUWBAhHI24REJytEEk0TmzvHDHJafXzj8/cNVFJMzdZOfKyVn7eS7ZH2+l58irekz5irCmk8HNHeOP6ZNm4ePPpqFqVPnqs+TM24B/D75nri4NOWkgungQl7VJKkEkYyEhCaXQi5CTNJnJCXbwkKjFUHJe+Q5IRvpW5KlvMaXv1neN/leISJ5j7xXHJq8Vhzb1E9m4ZOPZ2LG9LnqdeK2hKyEkKTEpQlJxkQnfr2c7Gw3myb6o4x0phIfxbWJY4vhPpZlPJ1rCvd/FoUhm0LiZkQsK6lEBWN3CZcldFrNrV0YEMJasRYbNm1nHDyOsxev4epNRvjJOP9qfbKhT67/r1a/SzC/j/oPkvqfVJMHdZKYLt24jeOfnsfmbbvQ0b0QeqONsUyiFxtsaBTiE9Ogo6Jn6S3q9L6Q0+TZNHmcmJSulkJYkWxg/oxtXvPocub6s8EGKrIShxNKdxPCpRCXkIc4HVn3ZeP1851o9AEkJh/pPyIZSM1lKWfCmiOOikT1MYlpGolJSEn1N3E5Z7aveuxPchTiCwiYIEDps5o12wdTp83B9FclxPHhB9NUyfqk6xFSmTljnipxRJPEJd8/+b6PP5qh1uX1k9FRCEnITwhGiCrAn7/hNeKTpTcdn7xWSp6bdHFCWkJw8rx8npSQnFQg90VkRLwirUiKhBDgBDmGviLFKG6P4fPxKnJmUiwkGkoHvBCcxElxYXJs9CQ6t6cI9YyEA0OLsXrtJuzYtV+R1onT53Hhys2v+x9fH9ogJY11EjP/nut3Ceb3UVN+90smbeR/1O+nJver7OzXwSZLAeOFqzdx+vxl7D18HCvXbERDc4fqTwoi+CVy+bB8SR4SwWQs0qSLkgoOifz6lH9cfApiqeoSASPY6MIZ6UKDJQ5JQ4xnPIpnAwtnAwtho5V+Id+Jjm26H29GPml40kgnHYqUnxQbtzRWcSFCKO++8xE+eH8qZtJB+cyn6+Lr55GA5rLmzfNXpCifKeOYPvpoNgllNmbM8GF5023NpqOZoVyNkI0QzSQhTZKHlGyfxtfKayaXH304He+/94kq+X55LK+V3xf0KiIK8Uy6tK//w6vtspT/JsTnNZ8O8tV2X0VgIYyp4uiEWMNI3ozTk44vKFyRUWgIoytLSEo+R/aV7Bf5PKnJ75b3RUl8jeWxEMIkEcp2GaIRw7gux0tLsbGQxAoKy9Dc0qli4ZLxVVi1diO27tqHfUdP4Oipsyruy1is1zEzuf77rsnP/t1602sn602v/33WJEH/B0n9D6jXD6gopQwTuMrl+cvXcfj4aawkOKtqmxjVLIgiuANIPr6MWN4kotlzvNUZMW+SlcSuyfglBCVOSgZOTpKTNALZJoMqw9koxBnNmikEME81KGlcs2Z6qYYvxDDpXKSkoUnDk6W4EnlOiEkIRchJSEHIQ1yGNP4gITyS29SPSUQfzsI8Rj8hO+njEhIUMhQHN3P6fMwmYfnxcYBEUJ+J/qZJVzM5NGCCPPzVc778r/L9Mt5pmgxh4G+Q75ffIQQlS/kP8l75LUIcQiST/V2yLqQRROKRbRLbJKpJX5S4HelYF8cVQkKZ7+WvIqzqe+O+lrOMsr99uO9EFCRiy76W8V7yufKZE79xggDFsck2ISJ5Xvbx5H8KpBOW90dExqmllBwjcb2ZWiNMZruqbCGsglLUNbShc0E/BhctxejSFVg0vhLrt+xQZDXZNicb7ySeXm+7/5qa/Lx/T/UfJPU/sGSHq05SLm9/8VC5JwFfZ+8AyirrYLG5EMc45xcUhllsKNJYpD8oMJgNgw1EGsvXFTaxlO2T/VPSgKJjqdrh0fD2DaTLopuZ56tIRRr1e+9+xEY+TZGOkEOQcg0TjkDIYTLiCDEIecn75LWyfJ1IJklMIt/c2X6YP1fIRsiAkSc8ge5NBj6SJEPjEeATBj8v/ge/cITTzYWyAYvbmvoJiYfkI587SYKylAY/6UTE2cjzk8Qkv2Pyt4mrktfPlf00y5vb5qv/IRFP3i+/U14vr5t0YvJ6eY3EOyEnIbLJ/q7oGDkZEQ0/7sfJfSn7Xvaf9L293kcn+2wiIiaQkOh0ZRjHXHGiEw5Ult5esiRZ83fMlX01zwfzX7neBB5jISeD0aqinziqDImDdMIaTRZxkKMGitY0kayIje7+YfQMDGPFuo2qK2CSnCaxNImv323D/1TJe/9XqK9J6o2nx/+7kh0h/Sj/Uf9QTeyjN4Dic25nXeNOP3XxClZu2orqpla4PCWwO/PVyG4Zd6QuMyHo5ZIPGVskHd1xcno/UvpYYtVj6ZCe7OOR102nS5E4NZ0NVfqgpN9pFl3Lx3Q30pn9/nvT8PZbH+GtX39AovoE8xnH5CyWfKa87pOPJXIJGUnkmiCjyZokrkkymSQuKdnmzd8qbkpIRUoasJQQhVQQXYQ/G7tyG2rJ6OolMSuAEcuP5Q9/rvtxKY9lXT1+VXNnz8OHJNh33v5QlZCVfK80fuk4nz1rHn+LODsv5bzk+4JJMNKHFEBCkW0S6+bLpTskNHGTspT4HBAwEf8k6oXxtyfGpSq3FRocxd8YgPkyHIOEOp8EFEj3F86YFx4a8zXJyTAJKemnmiBVkhr32cQ+FEc6MZBUSEy5TorC5D4SkpcSUpt0YiEksHAKjvR5yaBY6aTPzy9BJQWsoakdvf0jWL9pO06dvaQIapKsJhvxmxr269v+NTX5ef8z659JUr/T8P6j/tklneSiduev3FDXfeWVlCNNZ4DWYIUm06xGcMu1cfMJZjn9L6fw5dS9nBnTaIzqWjcZgyRjjYSEZszwUgT0wQcz8O67dEkkIun/kTNrQlpS8njG9HlfRzVZyihsaRSq34UNQxqRbJuMdZP1egwUYhInIuuybdLNyHLSkUnEkc/6OgaSKIQwhCiEpGQ9JDhCEcP8eYyuc+aRCOjM1LqQHX+XzwRh+ZPI/Lnu40Vimc3vl6j30XTlAqWzfPYscU3SF+TH3yFuaQaXcxUhTRKTfOfkdwthCXFJ53YUI5d0bsv4KjkjJ2fpZLyVdJpP9juJs5Kze7KU/yL/VUpIRYhxcjlJLgEUBhn1Lv9PYqzsg0kyn3Smky5U3jvjlcOT4yH7dXI/ymeJsxMClDOGQlRaGQFvd6GouBzNrR0YGF2MjVt34sSZC18PXxB8TRLJ75LK5ON/bU1+3v+MUl0jrP8gqX/jui1n8+49wPFT59E/tBhmq1MNugwkEcno7hgZhEhCknFEcvmHnG0LZ2SSi3BTU7MUOYmDmiQhcUlvv/0JfvGL9/DLX76viEq2T455mj8/SHVSf/jBdLxPJyI1k41GVFwagzS6SUciDUcalRDZJJnJ85MuSp6XkoY2SVDq/az53B7IRir9TOJW5vE1PvPplljSkL1lgCmd03zGHSGPQCEOISKSkC+3e3O7DwkqOIBExpJ1rzleahkgboqv85o/4YLENc1izSWpCkFNOqQ5fG4mHdIMEpUsxVXJc6+TY0T45Jk3uSZPBoLKEAPpk5IzehOX0vjQxUbLCHs6KYmQsk1ckDii+dyv4o4mouU8RS6ynySKSpSWx7KPhNSEcOS98rpJwpeS/THpNGU/CuFO7m8hLXmNH0kukkSaxEiYkaGHyWSDy5WvzgSOL1uFtes2YcnSFVi+ah32HjiKc3Tl1147+/e79SbC+b9Tb/rs/1H1NUndvCudb/9r1ZtI9Pde8j3/gpIBeTdfuSYhp68PMnfyhUs3sGHzDnW5SiQbibdvEIkndGIwpgwkTGAE43qkNB6qezyjx8TFuUJO3pjGWCOdux/QUfzil+/g73/+a/zyV+/inXc/UtvnsdFLZ6/0gchYJnm9NCI5EyaNQRrM66QkDUsahqxLg3ndLclrJIpI7JkrZDVT+p8YfdhQpWYz0sxkRJxFYhSi8uXrvNkI5/C9s/lbZtPhzJk5F/PphLwlXs2lwyIh+ZFwgnwCEEpHJRVGEolizImiy4kIDkd4UBhC/YMRxuei+Fhe48/X+/sFkeCCuS6/yZ+NOZAxjd/J/zuPnz+H/1einHy3rM8W0uL/F4c1ccJABnKGqygVyu8T8hKHJSVEJAQVShcTRFc4STCyH2RdyHmCcCf6nMTFTa4L4ct7pIR8xF1NONWJMV+yP+UYSAkRyb6W94pLk5Ln5UypHCMhKyUc3J9+0n8l+0aiHwUsIz0LDptLjWpvbe1Cd1cfhoYXYeOmbTh9+hwuX/tMDVWQxjxJKpPLyUb+u/U6Efxr6k2f/W9Rv0VSN+7IALLfJoTJkuf+vdRN1mc8EP9WJZ//pu/9x0o5J753kpwmnBRj3qXrWLN+CwqKKxBLGy9DC0Ko7gnJ6VRMgxo/I2fjpMNWOsJlKIGcsQsgUCeJ6f0PpuLd9z5WpPT2Ox/irbc/wHvvf6Ke++jjGZg6jdGBDVY6eYWsxFl8wPe8z/d8zLgkjVaikixlCICcMZNGLA1nIjJJAxICCKLbCVKNRBqxDC8I4ONQEkgIG2MAH3ux8c5jQ55H16LcEB2NlzRm6UwnOc3j584nOcyfNRfedD++JCl/kmgQ3VEYHVNkcBhiw6MQHxmDuMgoRIdGICYsUm2LCglXJdsiSVRCWEJWQmBhgYxXJCg/NnQhxrl0XdOnz2YknMki6SrnMlFCTpNLcVzi5CZjoiwlDgpxiZsSdyWOS8h5NoliosN9wuFMm8roxn00k/tN3KO4OhnEKiQkfUxCNtJPJYQlhCYljkqITYhHBEJEYNIxiVgIwcnIdikhLXlOSshRSNaL+yvAj2TO/x8RHq36q4RYJa4mi8vSZKlrBzs7F2DPngM4fe4Szl29iWuf3VWX3ghhyfJNjV3qTWTzf7fe9Pn/FjXl+m354RM10dh+m5z+3dY9ksC/pN70Gb/HkoN29dZdtVOFoK4QNNt270d9Yxu0WWaSEh0TK4qxI5IuKSVNq0aJy+lpIRY59S1ENTmyXIYcCAmJY/rVr99T5CSPP2YDkuUkWckFuvJYLtqV0+bi0uTylY9ITh+SqISUpLGKIxNSmiQpIa35/F6ZPiVYnEtIhIpdftKJTVIRUogKpdMJY2PkMkLGDpEwgnz5enFEdDgh4nK4HsxtESSSGL42iiQUzs+JEEcUFIoYPo4Pj0QCK5bfEUMCiic5JUbRKURGIz4iGonRsUiOiUOiEBcJKyo4lCTF7+fr5XPFaUmFSGRkw55HdzedDftjRtoP35uKDxh5P3p/GqZym3KKJG0hGtkHQhJCzpNRUQhEiEoafigJUTrp58/1IgmR6GfydXMkzr5an01ikiLhzmHNIplPI9l89Ip4hJQm+qYmBo4KQfmoiDgxMl6IT9yVPCdOVohISohKyE1OMMhrlIvlMZtD9ynfL/120l83d+48TJ0q/2saSTUEaakZyMyQaw8zkZmuUxdELxpbhv1HT6qxdjJPmMyAIRj8n0Uo/3hJ+/id+ozb/4GScYRSv+Okfl/13zuNf7re9Dn/UL3p/f94vf4/f+/F33RVVOzqLVy4cgPHT53D8lXr4S4oRQyVWq65k9PP4pRkChMZu5NJFyVniATgXsoZ+Cg3IDFDtgm4RcU/ZON7/91PviYkcVOTzkrckjTIuVRfb8YpLxLRbLqLmUJCXM5lo5LY5cvnAnzolEg+PhK9uAyWaMWGKhXKxh/Gx5GBIYgLCUNSRBRSSB4pXKbR4aSQOJJCw5HI5+JDQ0g2wUgMD0cSySYhPIKPQ5EQFoEMEo0xKQWW1DRY09JVZXPdkpQMfVwCdLFx0CckIishAZmxMdDw/bLMik+Ejtsz4+ORGhWFpPAwfncEP5Pk6E9n5+2LEJJnGEkx2Nef7mw+iYqxkv9v1jRGqY9I3oxNH3OfTP3gE8zg4zncPmf6LO6DWXR1c+DDRu8/3xtB/KxAL1/4z6PzFOKZSqf58VS6vzkI5HNB/J5AXzo/P+4vbx+6RUZGRRr8Pn6OdOjLvpa+NiE/IUEhxNncPofHYTYdnoyPkrFrMpBTTlTIgFpxXjJsQdZl2IL0cclSBtTKGVaJnnI1gB8JbSqPn7gw5b6IAREZIcAoOu4MkpRc8FxRVoMF3f0YX7EW2+moTpy5iPNXbr7mooSY/qGS5//1NUkiv12ynYL9xpLnflNXpEhUl/+Bunjrjio6qd9m3H+o3kQWb3qd1JtI4p+qN32O1Ju+903v/ydLnOK/YV3nDr987RY+PXcZO3YfQOeCAehNNkQQWBLnhKBkvIyMxZHBfMl0VdLxrGLGLC+lzALKSfUVNRbVle1CRkJSk47qw4+nE8jSjzFPNZhAcTh+wSQgNjw2FhWv6HAC2Bj9uM1/Pl0aG18wXYP0+0TQJYXzPRK/QkkCgd7+CPXxQzydT1pUNLQkDW0sSSUmHlmxrLh4RTImkk1WQhw0MTEkl1hkJSYhi9u0fM5AkrFp0pGblYV8oxGFZjOKzBYUGA1wazORo9EgJ10DV6YWeQYj3HydW6+HMzOT79PAkZEBSzI/n0RlTEoimSUghXEnhsQZ6R+IqIAgRAfxt/sxgpIIvEkqXoyTQlYzPxGiEWKaCV8SihBZWKD8z2CEy5IuJIoEG0s3F8//J84tlgQs+2PuTEbfT6Yxvs7mfpP+M5IQHYwf14P8hLBIaCQrKT+SmJyNFOclZyfn051JZ72UDLyVfka58FvGq4XQfUpUExfl5z0xBkzOJE5e9yfbxc2K85MScZpwYN6K9GTyPnG9E7F17oTz5fPyORL5Sosr0EuMrd24HQeOfUqSuoSTZ6+QqD5ThCBk9GYS+bctIcl/SV3+7A4u/RP1zyapf1n9JkL+8+tNn/MP1Zve/4/Xjdt0PP+WdYcR7/odHDp6Sl1ManN6lHsSRY0hMKWPSeKYdIhLn5MfSWWyo1o6rqUDVdblVLQAWPovRKWl3nv3Y7z96/dZ79FZ0SnQPc3je/0ZLWJC6WYYnUJJOHO53YvEJVErnGQUQrIK//+x9tdfclz7li+qv+S9Mbr7dJ8+pzd4g7cZZMuymLlUVSpmZmaGzMpKZs5iZpJKTBZZZMmyTJtO33HH+wvmm9+VmaWSLJ1z9u37w6wVlBGRWbE+MeeKFRGsiHECJrqQ04xlcVwukRHsDCt/DOcdJ8ik0p9mpUw+dhyZrMj5CYmEEmFBWFWlZ6I+Nx9NBYQKwVKbm6dgUkaQVNMp1RE6tQRMVUYGla6A1F1RDk1NNXRUX3UVeisroKmqYFmOrtJSdBNgPRUV6OBwa1EhVYTmwgI0EFjVmZmoIPyKk5PovBKU+yrgvggYUxgBY+lyTuzbr3SK0IihQzxBcBzcsQu7t35ObcMhOp6ThG484XSGkU4iZDIdYRzHBdj7ZNkvGIO/2I7dO3Yop3REOagjdJyMu1zvYbquI/sJd4Lq+BH+TocpwlKuTqruEwSVQEq0X9q9CClpx5PGeenyIFcUExjdxQFFL0oIjOR/LG1Z0nVB2rzef+8TvMf/rcyTdkGBlMDpQ56MPuCJSWAVbUMUyTakH5U0pJvNDoSGJrB24Rpu3nuM+0/ETUlDOoHxtzc5nf/39Dro/KMSSL1Jcj+raMvrbNz/qV73haJ63fL/qF4PrrBet7zodcv+P9Ev1/liXO5kFxfVywNInuukGsN5wMotKnI7hDxORVyUuClpI5I2IbH8coaUOCD9ZI4fO62gJWCSK0MyLKD6ROIMHdUBnnETYxORm56NPMbFFEbHeAJH2n7SYhOQxbN00slYxBBQsax4KXRHmYxuOWeS6H6SkUd3lBOfhKy4BMa304hjxTzNipnEMuP4cRSdOYMqgqKW7qaZYGorKkZ7cZFSG9VRXKxA01tRir6qcmgJoO7SEnQQNpryUhhrq6ka9Mu88mL0lhagpySfZSG0ZSXQEVT9BFZfZRmXL4GmjOsrykdLThZacrPRWZiHjkJCMSeT0CMIuS/iwmqys1FOl5XLmJl69CjOHNiP2D27Ecs4lnjoIFKPHeN3PY5ElmcY1WLpfGL2E2TUCer43v04Spd0ZM8eHNpFIBBUB3fvwUFGx4Ocd4jQOyqulL/Zcf4e0t4Wy/9F3IlYurFwW9wxAuoo58sVy73SzkcYSlvVLuqLz3cpoAhY5IKFgCbaDUGcVviKYLgbggzLPAGTOCRZJtxQH24rlBj5ycef4cMPP8VWRldxVl8y2kq7lXSvkMcdNze2wW53q2fUX7p5Dxeu3cb5q7dw59G3qiH9h7/9b9WIHm1Ijw6/ST/89d/eIIHF6/X9X/73ayTT//N6zs88/8u/vVbfR7TlVbK9Sa8DzuuWE73uR/h/qtet/3X7EtXrlhe9btn/NxQFlDwr6Pyl69AZrMjMLlAN4HFxiSrSneBZUzoOyk2ncnuE3C8mj9SVUgCWlJShbo1IJMgEXtGbaKVdQtqjZFgusZ+SAzQhDRUFpWiurEdrZQOq80oZwTLCSs5QESmRlSqDACpMSEJFWgYreC6ai0rQVVnNCFaBxoIiuqMCVKZnIS/uDLJOnUYx3YrAqSZLoJCtHFEH4dNF19NdVgoNYSTOSF9fB1tLE9wdLXC3NcPWUAu9AIcQ6iGQtGVFMHC8v7IEvYRTT1Eeeorz0V2Yq4Z1FcWEVAn6yrh8US66qV7O13JcX1GiJONdBTkEFj9TUkTAFbMsVABrJsyqkhk1Y/gdjx5C4t5dOLPrS6Qc3IecU4RsYjxKkpJQRDeYGxeHzFOnkEZwJdARnRHRFSVIdKRrjKdiOXyK7uwYISXQ2k947dm+A7u2bWe5E4fomAROJxgzBVZxp2Io6TJxCifpSo8zLh/hvMOM13sIEel4+v57dL3SfkhgRR2RSOZJ47hccZT/7Tt/+kCBTWAVvvK6ndH+MwJpJ6OjdFM5zuNBGtXpwAjYw3Rzp6UNkCeb7KxcNDY1wWShmxqdxMLqOs5dvIrrt+7h6fOf6ERY+QmZDf0tIg5/x4r/XbTc0P9+rZ79+c369ud/+z/Ws39H0WW2SO/VzfrxDXp1OSV5W8Zr9D1J/iZJz+t/RPL4CrnXTbSxHtnGG/TL/ZH9fP13+nf1GmC+KvkNpBRY3X34BDaXD5k5haoNSiy9tB8cOcjYRUjJ1ZxYuaLFCChX7yT+STuVPIFSHsNygo5rB2PBRzwLi4uSg1ic1Jfb9qg2jSS6n7wMuon8YrRW1EPb2AFDazdMlKGlE72Ml41FZajNL0JjaTm6a2phbGyGo6Mb3t4+BPr64df2w9OrhbOrB47Obphb2giiCtQRYnV0KgKmpoI8tBEMEsc6Caduup2+2koY6mtgaqyDpbkBZspOeZrr4WtrhL+9mSXBxXETHVRfSQFF6PCzZn7W3FADQxVBRvj0ED5awkpD96Qn0MzV5bByGRPnGwiofjorKc0ct9ZUwELJPGNlqZquI8w687NQn56E6qQ41CTFoy41AdWEU/HpU8gjqPKpwrjThFUi42qaAq8AuIhOLIvgSo+h6zx5CkmEVOKJk0iJjUVaPGNzTCziOO0Eo+9BgmHP9i+xi7FwtzS+E2AHCIqD1KF9BAad2nHCSS5AHKPLOkRIiaQvl3RCFfckN0hLFxABkUiGZZr09N8c66S/lPyvZfzzz7dj585dOERwniQMRUcYM/fS7e1jBI3jSaWIJ5xG/m/b2jrQ1aNBt47Rz+nFyOQsVtcv4d7jp/iWdefpjxTrz9Of//6SnnDaE87fEJd7k7758e9v1g+/1OMf/vYP6bXrjUrmU1u+ZYYVbRBMhn+hv3GZv0T014ii47/U06h+/PMv9OSH1+kvFH+UN0l+MJZPo/px0zZe0S/25ceflZ79/FfS/2+/lEzfpO847Tv+IzcT/VVJ7n/O8rkAkLb3/jffwT80hvyScsQQJjFxSao/1Om4ZPVoDrnzXh4FEhOJfXKDsFzlSU6SN5TkQF7DtHvXQXVJ/fNPdzBCsJLsO4ojjAUnj5xivBNAESSllehsaIO2pRv61h6Y23vhYrQM6C0ImawYsNoxZHNixOHGuMuLCY8P4x6P0oQ7IqcL4zY7Riz8TL8e7p5eWFvb6JTK0VWcx4hWAlNdNaxNdUp2gsdFELkJIQ9hFFWgqw2DPZ1KA90dVDuGejowyDJIl+WX5eWzDdWw11bAUVcJZ30V7CwdLF0NVGMNhysIpBIYyovQTydmpNOSZTzNtVxHAwLtTfC21MIhwKI7M5TnQ1eSg/7iHJi5vK2Sy/PzIhk2l3EdJXno5zJacWlFOXRxWejIS0dTZioaMlLQkJmMuswUVKQmoyDhDHLj4xTASlLDVx2zOZ57Jh6ZBFrMgQPY/wVjNoF1gPFu/6696kKDXHyIl4Z5upsYxkvRiYOHcISAOsz4Ll0ljhykG+L/T05Q0kYlUU11jWBsF2hto3OSvmZHCTuJjZ9v3abanaSn/lE6tERGdHlrjXQ/OHiA6ya44mPjUJCXhwY62p7ubvR2a9HdqUVza6d64cbY7BKu33+MB9//jIesNw9//BsesaK/pO//joeb9fxvb9T97//6H+rr5y90//u/cNv/ecny/5G2PHr+Z4gefx9WdHyzHlIPvhP9/JLuP/sJ97/9CV9HJMNKT398SV8//QFfP4nq+9fqPpd5rfgZaRDcPO3Bt/+Onv2Ih99FtDH8Ex69UT+H9Xyz+L3540T1eJMePRdxPn+Ph/KbfPsz7jx6pp6kabS4kM7YdlAaUOmWsvOKVX8ogZM8D0oay6UDn3QeTDiThrTU8ONqpUuCuhytenJLj+d9qhf3aS6XRsDlcx2VReVoq6lHb0s7jF29cGrojAinIasLo4TSGM+kAqUpXxAzgQFMB4KY8vuVpv0BzAZCmOO0GS+XcbkxYXdi2ExQ6Q3wa/rg6WxXIFISEBE0XoENYRQkfEK9hJGmCyFqSNuDMV0vxvs1mOjXYkIf1nh/LyZ0PZiUkprs68Ykx6d0LPs6MaHpxGhvB9WO4a5WhAghf0sdApQMD3U2Y7SnDRN9XRjXdmFMw2W7Wzm9iWrEQHsdgi01SoNtdRjuqGdZi1BrtVKwpQq+hgp468vhbayEv7UWPgLO3VgNJ6HoJDAddHW2uioYq8NtYu10dFUZqSgWJ0YwFRFaRYmJKCW0ihkbyzPSUZ3NWMx58YyKchFCLjwkx5xGWuxpZCYkICcxCVksk+nEzshFCf7f4umiT6qe6MdVo/oJ6Ud2Rq7upeAU50s0/ILA2rfngLpnUa4YSvcG6VF/+lQc0lLSkZ2Zg7jT8TyByVMfduPk8RM8qaWgIDcfRQWFKMovRGlhCWqq69HWoYHNE8TS+hVcf/AEt1hPbrEu3lbiMUrdjejOt39mGdadJ5xP3XnK6a/RrSc/4uY3r9dXnBfWT5u0efr/mW5+84PSltv8MmF9H1F0/OVpdwibF9Nl+Ef1Bb765nvcfPxc6atvWFJfPfoOtyL66uEziuUDliIZfq1k3htECMg6w+Uz3Hr8DLcff/ef0h26nDvcp7sE3ev1wy90R77vtz/yn/hLqXnUXQLxHse/fvYzIfwjLl27BbcvhOKyamRJr2DGr5qaRjqpPFp0eYRJIg8+eXAaHRZjnpxZo3fTy5lWruzIlSI5oOWpATE8kJPiU5CdloPSgjI0VfHM2dwCXUcXIaUhpHQIGCwKUFPeACY9BBLLae6DQGouRCiFWAZZUgsDg1jgtBmvF1N0UzN0VdPiqui+xkwWTFhMmLYZMWkxYNzUj3GjbkOTZr3ShLkfkwYdpqgZLjNLzXHarFmHOVNUfZg3asIyabBo7sOSpR9LXGbJrMGCsRtz+k7M6NpVuWjqxbKll9N71DwZl+E5fRdm+tox1duKKW07l+/ArK4Ts/2dWDB0Y5nLLZn4GUMXFrie2f4OTPW1YbynCSOd9YRbEya1BB4/O9bbRig2I9TOaNpKMFLuplpG0Qro6OC6GT+bszJQQ2dVk56MWrqt6jRGxbRkNBdko5sxs620SF1MqGBslO4W+QRZXkIicgi1AgKtgvOKGS1TY04h7XQscpNTkJnE/19KBlLorI/x/3to934kxyWiTJ5BT4d0Ujq8irvmsSD/c+lOIq7qtPTClyu2J04rh/XF519gP2PmmTi6u3SetHLzUFFWrpSXV4jKqnrYXH4snr2EC7ce4Mr9b3Hl0XOlq4+/x/XHPyjdoK49+gFXH33P6Sw36QqnXXn4S11+8PzNevhCl+4/i+g7SsZfEZe/xPX9Qpx+8Q2KLrPlKjewWVcefLehzdOvbRZXcFWW4U6JLn/9rdKle0+VLtz5BhfvPH5JFyK6eJfzXtEl6srdJ2/QU1zlOjfr2tdPcP0NunbvmzdI5vGzm8V9vs7vceM1ku/5i98j8n3lu8v8G/zH3nj8I67xoJAXRfb09qOsolYBqqq6Qd3yop7QGHn0rFy9E1BJnxhpIJdL1XIDbPRespiTcTwQk9TLKJMSUlFIJ1ZdVoua8hrUVVahpbYGmpYWWDVaeI1mDFgY2+x0UW6vgtSMP0THNBCRDAcVqARQiywXCakFTlugs1LyBTDPz80TXIseJxZcNsw5LJi1m5VkeN5OWU2YtRgxYzYoyfA8YbZg0WOekBI4zRsFTlpCpg8r1n6s2iKycNykpTRYJaTWLFqctfbhnF2H8w4DLjgNWLfLcloFHllmRSTD1Dkuu27TKZ3nchcceqXzr9FZLrNIcM0JuAi8FSvXyfUKHOcJtsm+DgKMsKK78jZWwUG3ZawpQ1+5NPgXQMfI2F9dSodViE7GRFF3ST46GR/bGR2b8rJRTWdVIVBiNKwh2Gqp6kxOy0hDUVKi6uclfbxK09NRV0iA5OaiKC2dbisRSSdPqc6pmQmMmxVV/J9WIyMlDXHSq5+SG7AP7penQsjN20dx/Kjcr8i4SUDJcDIdW3pqmgJVnkCxsAjVVbVobGqF3uzA5NIazt+6zzr1BOd5fJ+79y3O3n2G9bvfcfy50jp17t53L0mWeZPW7nz7Rq3efvoLrd36x7R6+wlWyIt/T1vW+ef1ehzRNzjPL72uxOnUOU4Tnb39DTf0CKtfPVBauXkfKze+Zsnxf0Br1Ll/QOv/jl63vBL37/V6iPVXdeshzt1+tEmPldZfJ/5Gixe/gss/pF5/lJmVRzjl0EHlIDY2QbVDSN8Z6cB38nhc+AbYL3bhwIHDnB+vrtTI7RlHGSPE2iczDqTz7FskPYtLK1FRUoGK4nI0ElI9TQ0w9/TAw4gWMJsRslgwbLPTTTkwwQg3RVhNMfJNUzMEkIJUgDASBQknlov+oNIS5y0RVIt+Lxa8Hiw4XFhwElJOOwFlDUPKFpZASYluSjRHQM2ZOGwMu6l5QmqB0xcJrSWLDisiqw6rIgWpKKA0OGvXElB9OO8kcFx6XHQbKD0uRcrNuuw246rHgmuUlFdlnLriMnHeJnnMqrzgMmKd0DtLYJ1juSbw4z7IvizTyS0aNHRnjJ10VmNdLRjpbkGIMdLVVAVLTQlM1cUwElSWugo4mqthJ8is9ZVq3ESYGWsqVLeKNrqrptwM1OcQUtmMg5mpqExPodPKVF0lKggocV3tclWSsbKrogytZSWozcshxBKRfSYW+SnJKM3OQRGXTyd85D7GlIQkOivGROm0yjgpEmDt3snjZd9+Hh+M/3RxGYSegCo7M0vFvrr6RhjMNozMLKhjcfmq1MNHWPnqMZa/YkW/+Q3r5xOlFUqm/We1dPPxG7XIbbyqhesP36jF61zmFS3IZ26+Tg8xfyOsLUs3HuC14kKbtbxJ0WUWr9/f0MK1rzF/9Z6SDP8jWqSW+bnX6so9LF25+4ruvFGLl28rLbyi+Ut3qLv/OV2+izluZ47bjn6f+auUfE/5vmqf5Xs/wMKV+/BNLKGkoo6xLQ6JSWnIzStCBmElkAp37ovD8SMnVac/eZLAsSOnkJTMgy09k7Y+iWfJkzhx7AQSafHzMnNRmJ2P3IxcFOcXo55Wvq2xDVpGPUNrK8ydnXD09hJUegQJqkGrVYFqzO5kjGOEc3kx4/FizucPuyalsHMKwymA5eALLfl8mHe56JrsmHdYsUBALQic6J7mGAGV6J5E81YjFkQElkBqhrFvluU85y0KpOiqligBQlgEFJ3MmjgnuhzlnpwCKB2B0r8Bo0seAy77jLjiNyldDZhxLUA4+SivVUFKgSoCKVF02nXOV/JZ+VkbLrK84LXgko/DnH7OaSKoDAQVAcp9WqDjWzRoGRF7GRF7CKx2BFvr4GmogLuecKophbWyCLaqUjhqK+Gqr4KX0VAa8T0tdTBUlqI9NxN1KQmoTJE+ZXRU2dKRNQ3lKUkoSjyDcrosAZRB2r+a6+BizHR2tsDc0oCOsiIUE1QZMTF0V4yKjIgZjI3JsXFIpdtKOHOGbvoMUhgVkzj91ImTyk2JThw7zmlJhFOmglTimQSkp6Wiuq4WBqsNgbFJTK1eZJ1hfbrGCn71AeYIrHkeo1HNUbOcL5q5fG9D0WmvSj4f1avzNn8+qmnWn39EU6xrG5LxqDg+yTor2jJ9SVYc1gwr5Rwr46sK79Bd6k5Et7n8K5LpLEVTF2+9UdOvEz8rUJh/RTItus6X9Lp1KH2FqQthTV64+ZImzn/1S61/hfFzN1+rqXM3MH2en+VySlzn9AV+N7VufvbcNcxy/vjyJfRZ/cgvKEMS3ZJ6HlB2gXpLiLzCW9qf1POWpL3pYPhmXnm7iGpEpYtKoqSRNDcrF3nZechKy0AO4VVeWIyGqho01tSjua4eXQ2N0BFUJkLKQkg5NBp4+nQI6k0YNpkxyoN00ukipNyqvWlWQEVnNSfD1IzbjTnGOol2CwTTgp/ycdjtJKCsmCeY5gmkWTMBRM0LiBSg6KBMAilOU5AysRQnpWOs6qO0mIu2QUnco5YjkU0i3Boj11lbBFIsz1MXCKsL4qSoi45+XHLSNdFVXaGbukxd8xJC1FUPweUyqDIsQswtpRk3CKObARtu+m0cJqyom367gtplOq1L1BW3QC4COuoK4XaREfM84+hZiaCGHiz0d2C6twWj7fUINVXCW18Kd10pPCwdLK01RXDUl8BNZ2Wmq2rLz0F1ahKq05LRSOckqkxOQN7J48g4dAB5J46hjsCSzqzO5lq4W6rha6vDkLYL4/1auFpaOT8LqdJf6/ARJMecQkZiPE9KKchNT0VOKk9eAitCLP7kCcTHnEQM133iqNxPeAgnjxxRfbVSziQik65KGteraxvQZ7TCFRrF6NJ5TK7f4DF7CxOsE+MXb2Ocx60MK3H6uBz3lAz/R5q6eGdDMj7JdUUVXc9mqc9d+KXGqTHOG39FY+sRnbuFEdFZ0VcbGqW2vLTyTdq8M1P8oq8DTlRSaVXFZaUN6wbX+Xq9WOZlTf4DmoiujyAZP3d9Q2Nnr/NLXXtFVzG6dhUja9eo6xhevfYfaoQaXbvB5W/yhxLxBzsnkmncBtc3wXKG2wvSRTV29SM5NVu5InkHWw4hJYCS+7TksSBy131UcrVH2qEy0rOQlcVYSCClp2bQwmciOy2LykBeVraCVG1ZFRqratFSU4f22jp019ejr6VZgcrG2OfW9BFSxpcgJVfuFKTojmYJpnlGOdGsx41ZL8d94fE5N4FG9zRtNWOKEJLG8Mn+PkzotJikpjg8o9dhmpoijESTBNKkXstpMo9ifJo10JHoe8LS9WBG14kZVvz5/k4s6ruwJI3cxh7VxrRmljYmDdZt2g2dl+hHXXDocJHQEkhtiIBSkBIwUdcIqeuElyg6fNNPWFECtSsE2cbnOHzdb8GNgJUiyKhrHJfpl+ji1gnLNYJ0qb8bs5o2THQ1YZCOyltXDgedlIPRz9MgTopxr7IYuuJctOWkoy49GTWEVDnBUh5/GqXxp5B7/BByjh5EXVoS4cRYSAfWV1kCcx2hRwc2oiOg6CoH+fuYGhtQy5iWceIEko8dQ9aZOJTnZaO2pBBlOYxvdFbFmenIYxxMiY1B3PFjOHn0CI4cOIADe+Q5XbvVvYXSX0vuL4yje6+oqFFtUv6RKYwvXeCxKcd7+Jgf5jGqJMOqDoTrwasaPXvjH9br1iPbGFy9+gsNbd6XTZLpg6xvYXFZGee+K0U+u+V1lVS0eWfG138Jlc2KAmiUoBDJD/FLWPwH4k79ZzWydoU/RkSrostKQ9TgyiWlgeWLSoMRDSxeQug1Ci5dRnD5ZYWWr2Bg6SpCouVrXM81Dl9X5cAit8UDYXzlIiYWz8MdnEBdcw9ycovVA8rk5s9MRjWBlTwNUp5bJHASNyVX8CT6yT1dSYkpytKnJMvrwNMJtjwUMd7lZecgJyMDxbn5qC4pQz1B1VxZgw5CqrexEfq2Nli6u+HUauDv1yNkMGGIsW+UkW+zk5ohpGZcToKKsGI55bJhym0jrBjtCCwB1KTJhHF9P8b6tFQ31aM0LtKGNaHtxUTfy5rq02BapyHIpLtBN9XF4S5O61KQkqt284YupQV9N0ElkOrBKrVm6cY5Sy/OWsNSsLITVoTGRcLq8mZQvQZSUcm4zJPhsJOKui86KILoms+Em0ErvgrZKVukZCwkqK56jXRUdHYExxrBu0R4THe3YaSlHgFGPrv0fs/LoDJhlj5XhVnozEhEY9JpVMedUKqMO47y2KMoOXUIpVRTaiIMEhEZ7+Sqob6qBNaG6o0uHeamOnQTYDXZPBnFnkLqiaMoSDqDhqJ8dNdWQVNfg/byMjQU5CtV5eYgOyEBpw8dxPED+xBLqMUw7skTGg7tO4Dtn32OTz/4CHt27qYTz0RLWzdcwVEMz5/DMI/30BLrgBzfdPqqLiyJLqjydfVgkMf80Aph8opk+ps0wLrzqkKq/rxZQe7XS1q8+JICCxc2FB3fIjsYXJARLkRFd1o2GN2ZYe7sKIk2SiAIJMYIlbGXHAzHN2lUqKng8UsNrbxOl7iNi0pDAhX+mC/r/EsaIByCi+fCWnqhkNL6L7W4zu92HoH59f9A/HEov5TyI6nf5ZL6bUKEk/pNODy8sI6RuTX4h6fRpTWhpLwWxUXlKKEk7snzs4sKy5Sjkj5R0rtYol70al4K4ZWTk8fPlKIgv0ipqqIaJYRUWmISslPSUJZfiIo8Ts8vQX1JJdqra9Df1gorHZSdcc+p1cKv12NIXJTFinG7A5MOaZcSONE1CawIp2kHp9ttmHBaCCor51sxyWg3ySg3yQg3bjAQVOKixEFp6KQ0GJc+UATVqFbA1b0BrDENgURNaThfI/2YOlX/pymBE2E1r+9VbT3ShWBRRBclTkq5KJOGEYsuykLnZGXcY/y7YGPcs+vDskXE4UuMZJeddEVOA4cJLSfjICVQipbiohScIm7qK3FUHL9BOIlueimWX1G3CKbbBNadoA23CLOvCLjrEi8lfhq5bwTrYm8rZjrqMdFSgzFGu+HmKgzUl8FfXQRfVWFYHPZQrooCOMpzCbNcDhciQMc12F6HATqxQFMN/JSjtgy6ErkVKBedhTloJvCq0hNRnBCD2tx09DfVwtreBFt7I3y9nXB3tsJIUGmrK9BZXoKGwnyUZWYghZHvyO7dOC73IUqn0aPHESM3Su8/GL7fkLExkSe6mvpmGF1eBCbnMTi7hgEe76FFqejhYz/I4zuqAEG2WcE5EZfnMT8QFeuYKPSqZL0RBVkPlDavm+Nvkp/74peS8i2cU/LLPnD7Iv/s2Zc1JzqHLUHZScrHL7ZZagFOF4W40gFW9gEBhIBi+QJpfYGx6NJrNUwJeKJ6eZwgekWyvjB8uI2IQvwCSmr/zr6kwDz37x9V5Au/UPhHUN91JizfzKqSf3oFoelVag0hjoc4b4A/2sD0WYSmOD65AHdoDD19JpQRUPI6oszMXHUFT9qg0uW9arlFqtuBxD1pPBdHJQ9dE2BJX6n8nCKUFleggCAqK61Ul5KlXSqTgMpjBMxjBCxQz2bKQV1BMdqraqBrbVEuSiDl0ekQohMasdkwLlf3CCjpSR7VBKdP2Agvq4UloWQXWThuxhjhNGbSY8wo/aEY8RjlxgVOBM0E3dEUY9wUHca0UctIJ/GOzoma6mfZL06KsCLApnXdjH2MS4x6c/zcPKOfXEFbpnNSkphHSVcCiVbnXtG6RUsoEVaUwCgsgVR4WM1TDotRMLLMZmBtOKsIsL4ijG75BUxGVd4JWHA3YMYdvxm3CSvRHbqo2x4DblE3PXrCqh9XHdwG3d15UxfOGdoJrTas9rVitb8VZ/XtWDd2cp6om+rBOstz5m6sm3twTr6bkTDWdWCmpxnj7fUYaqpEqKEC/sYq+NvqVYO7g+CyN1Wr0tvZjAECfoigH+HJYETbhQCnuTsaYeGymppyuqpidBBYNYRVDN3U/p07cZgRTx4GmHwmEfExp5Ecn0DXnsWTJE9i3RqYnF54R6Z5vPL45bEt8IlWfp86vqPH+Mov5J9d5bJrm8R69hr5pb68RtG6451deaP8cmJ/Rf/eur2sh6ItsnM+Wcn0MjyTi3BNLMJJuaaW4J4OS+b5+UUC8kWoIFcuGiBEhggXiT+bNUSCj7wqThcNk8CvakjRnuuej2iOoJAvRaltclxN29CLL/mqAgIx7tcLybgAl/SeI8UjgPJF4CXfI8Rthjg8IFpYwxDHx+eWMTW/gklOm6DGuB+j/A1G+XsEhiah1ZlRXdOIopJy5BcQUunZ6hGvEvOk0Vwe+C/j0beTyLC4KJFMK5KXQ9JtSVlVXoOK8mpGxVxkZWQiU6780VEVpKajKjOP9r8ErRVV6Kqrha65WbkpNyHlpwsaNFswZrWpNinpQT5ithJCVoyYjBgmhEQjJkNEeoxyfMyoI6TC5SgBNUznJO0mY9QEoTNJ2AiopuWSPSE1G5EMR6E1x88ucB3SL2rRqMEClxUtCaj0XUrLdFGrhNVZuhWpzCIBk+icmcME1XkOX7D2KRhdortSshNSEQnAXjSuS/wLOyyRDEu8C4vDXj1hRfj4jfgqYKSTkmECicO3ggItE76mo/p6wIq7QYsav02giW5x2VtegRfX4dThmkPLso+uS4fbXO9twi0Mtn5c47TrHh3Xz89yPeLSbhGIV/nZiwTeGiG2qDqrMvKatZjn95vnd50kyMY0LXSlbfwN6TzpKmf4m4xp2+laKTq6QF8HrJ2N6KktRwfjo0Aqju5p/5c7cXDvXpw8fBQJMbGqo2gOjw9pMsjKzkWT3Ilgc8M3MoNBVuxBgimoKj9djBz3yp0ISJZZn6VOL8H3kpaVwvU8XPc21/mXRBiJZL6c0EW+KX5eFFnPqxKGCAxl3QJBqXdSp4NSB6XOqnHWSa4/vJ8r8AiDyKQtvsklwmkBLtH4PGwjs7CPzsI2xnJsBo7xOUJrHu6pOW5snjs0j8D0Ije2TFovY4AaZKUekspN0IR1lhWdAHutZN7LEnsq9A++pGWlEL/UIL+MEr+QWl5gwm0Ocpui4cWzYTHuvaqRZUYzEZ3gCMdHl89ibOksxhkVJ7ifU4trmOVnFzhtcWkNixxe4vDy4iqWqGVOW+IyS/xeMj41xd/E6kRPRy/am9tRw5iWnZapruzJc34aG1pUGX5lUqpyVRL7pK1KACbTCwim2poGlBFwebkFqCqrRG1FDQpzCTseeBmElES+fLqp4owcVNCVNcojU8rKoKmrg6m1Fa7uLvh1WoQMOgwSGEMsRwmhcbNBAWiEDmmEABrl9GGCZZhxTiRgkh7lI3otBnkWFw3TIY1x+TEuN0YATQiITDrMWCL9olRPcp3qWa4U6bgZBVM45gmgpBOmhq5Ju6FVjoubWmNlvGDR4JL1FdkpAuoKK/cV+8u6TFBctPZyuR41fIXQuOp6WddcBAp1VeZxmetOLW66+xV47hJCykmxvMPyNqPeHbque3RdXwcIq5AF9wc4PGCOKDIe4jKE2t0g10FtzOfwPUJPpt0btODBsA0PRx14MOLAfdGQg+MuPBxx4s6gXV19vEp4XYl0qbjkNql+XFflquSQW+naoAsXPGb+nr2w11eoK4cliYkoz0hDSXoacpIScebkcZw6ehgxJ44y6h1HYpxcDcxCnpzQ0uTKcA5qqurQ12+Gf2gCIwTIKNPPKI/xYUrqo9TRgTk6LAJAkkFQQCOAEbAQBD4CQeTfEIFFsMgyrypaRwNqPpdT6+DnKS/X5SVLXpWfIFRinQ5I3Wa9DrFOizEYVHVadI77yLotEOP6o/uxxUMAiVyEknN0BrbhKVjoFCwsbbSOIsf4DJyTMwTZLIE2y50RWC1wY4QVFZxdUhJoKXBxB0SD/FE2ALOh6PRXROi9TkOcN8wfWDRCII0SIiOExjCBMbJELXPaylmlsZVzGF9b36TzmDh7QWlKtHYB02fPY4aaXV3H/No5LHH6qojLrq6ewyohJlrhupcWlrA4v0wtcXgZ0/wNnHYXND1atPLM1UDQlBSWIi05TQGogo6ovKxaQUjclMBJJKASCagKC0pRwWVqGO9KikvVJeSCnAKUF5WhWCCVkIw0eXRvfCJyCLkSxsgafqapqARt5WXQElLmtja46KYC/X0YoDPagJRySXoCqA9DdEdRRWEkknGBUrQc7AvPH5Z77wgfue1lhrCblQ6bVhMWbIYNLdqNYVkNWLbqsWIJ94laopsSLZuk0yZdklV6h0d6htvohjh+kQ7pMl3RZbt2Q1EwbR6/ShfzQlqlawpGYV2ni7khbualaX24QTDddOtxi+VXhJaUt+mM7jH23afbeRCyqvJrAiM6/mDQhvuEzQtIhSXTXp1+L2RSkukPh+Sz4WXuD1o5bscjwunxmBvfjHvwZMKrygfjXtwf9+PemBe3Rz24Ssd1kfHyRsiGOyNe3BrycNiBq36ZblIXIqyNddBWyYMCK9FSVIhSwiozIR5pZ2KRFHcaCbF0USnpKOQxk0P3npOegZKCYvVUBL3JhoGxabr+FYwTTOOsK+H6whO4nMwVqAgpBSqCZgMyhAHh8pKmWLc53ccyqg3QRBSdLhCKcsRNU+Men/2FvGRGVC/YIdwQoxPer/C+CUgFgC/2aYuL9tBJOQRKAqeBcVgGKZbWwQk1TcBlG52ks5qCk3KPT6sNeybmlGTDvqnwxv3islgG6bhCMwsY4M4MEmCDc2ENzC6+pBA1SA1zWaVZ0SJG5sIaJSRGCYixRf7wBNMEnc0EATKxtKLKyWW6m5U16iymCZm5c+c3NL9+EQvnRZeweOEyFi9extKFS1imVqg1Tj/Hcp3LrK9fwPrZdZwjuM6tncW51bNYIwAFVivcxio1OT4Fs9GCzvYuNNYz6vHgSBfnQyel4ENISVtUFEgS60TRq33SqC7zBWTFhE52RjYyUjJU14NCcVtcJjEmDvHy9MzjMciMT0IRp1XlFaG5tBRdVZXob2yApb2dToqQ0tJJEVSDAiUluiblmMIQ+vcgJU5KJHFPNE6nNCXOiQCatxFOdjOWnFYsUysui9Kq26q05rJinbrAaeecZpxz0CFQcpvLebsBFwkyafiWnuFXXWZcp264LbjhNREwhpd0kzEqKmnklvI6YSPuSEEsAipRFFBRyfhmSRQTMN1m7IrC6itC4Tan32Ocu0d3dY9RcEN0SwKeu6GwY1IOieOvgunVadFhgdQDAusR3dQjAuolUE0SVJM+PJkO4PGUHw8IqluE0w0/3dywGw8mAgpgd0c8HHcpkN2bDOH62AAuDPmxFnBjymqEvaOF//siyKOa0+mgpA9Vfrbcz1mMgux8AqoQdbX10Gj64PYFMMZ6N8vEMLOyjikmiIllpgcBFSE1Iq6FJkKZCoGEwGJyDn6pw1KfmZyiknGliDHxTLwsN42Li0AUOUen4BiZfCGyQmnTsGtUmBFeXj7r5XZ9sm1yQ+1HVFNhyTwPl5N92eIcplMamoJ9cBLW0DjMgdFfyDIwSmCNUFKOElrj3IEJ7hw3Tmi5xia54Snu/DR8EzPcyCwGpt+kuZc0ODNHKM3Tor7QKEEV1ThdjGiCoBJFhycJLdEUITJNmIhmCal5uqSFcxeUFgmppfOXCaXLWL10RWntYlhnCaz1i5dwgeVFlhcvXsTFCxdxWURgXVpfx+Xz67h07hwuEFrLcwSx109AdaKuuh5lpVWET56KbznZhco9yVs8ZFwAJU5KGtKl0VzaowRQAit5hZK8Ty0rPRc5XD43Kx9ZqZnqFU5H9h7EiQO09QePIPbwUfV8oxx5uQGtfQPjnoJUUwNs8sSC3m74tRqCqpfqQZAa7BM4hWPcgLZ7A0wDkXGRQGozoCT+yU3FMwTTHEEz5zBjQeDksmHFbSecbASVRSkKK4HUGsFz1mmiDISUnpAS5yRwMhNMFkKDUPJYCY6oLISQRV1huytOQl1t+6VuMxZFJe1EXxE40sAtAJIYJ+1F1xntpM1IJMOicPuRACkMKGlbuiPjhNRdwvBrAvDrgJEuykgXZcZDxrqHdEECGZEARwAkoLoTINA2wSgKsCjENuA0Ysc3Y84NPRl3UW58O+nB0wlxVCwJq6fTfjyZ8uExhx9R304H8WxuAM/mB6khfCdaGMZTlg9nhnB/Zhj350Zwl+Xl0SCm+T+wdnagsaQEJXLPXn4+yng8VJSU0ZFXo6W5BX3afnj9IUyxzkzzxD7NtDEtkBI3RTiNMJEMqYTD5MM6FmDd8zEZeMR0sP66RideK4/Ua0qWeXU55wg5MDymZB8aVbIpTgyHNRApKZluGxrZWF4+K+uT7fsILpFXxmWbIvLFTc6Itgjt7MMTXNGYgpEpOKxkDLyQKThEDcIcGlKycOMim+zYpo3KjrspL79UYOKFgpPTb1RoagYD1CABFtWQiPASjcwRVqJ5cVVhjQm4XgOqGbqpOca8qARUS3RLInFPykFxWLRK93T2PN0Ty/Msz58/jwvr53GREkBdOLuGcytLOL+2gvOrKxgZHERXRyejWiWKGdPk7vN8OpyiwnIFJAGUQEmcU3RcACVdD8KPZklRDehZBJW0WZWWVCCPZ8LEuEScOHwcRyOvhjpx8DBO7D+IhBMnkSvPGSegynnmbCguQld1BbQNtTC3NsPR3gZ3Vye8Sh0I9nZtQCrqpqLaDCT1hANqwqxXZ+ppwmlG7tMjhOY3SVyUQGrV48AayzWPyKZ01m3DOiF03mPGeWlncRlxns7ponJP0tHSiusir3QLsOG230Ho2KkXcIqCSIB1b8CuJMObdU+WI1xUgzYlwLpBdxQFk0BLJNMFSlH3dIPwukHn9RWBdoeu7K7HqCB1V9yU30BQETTS7kRobXZPm0G1GVLR6ZuXE0g9poMKgymspxPuDX0rMCKYntFJRfXdTJCACnA6h2cH8HxOADWM5wsjeM7yO5bPlkbx7dI4Hi+O48H8GL6eG8eN6VFM8//Q39KEuuJCVPNYqK+uQktDPRobGtDJ49Jqs2OAMJgmpOblhE1ITS6ssq6sMqGssF4xyTC+BSXx0ER4aSgEPlJno5BRIIkoCh2p16+DUVTR5QVIFuEDOWEKDLxWMi+6nJTR9bsi2tgOp4tswhhqiwDKNiTRLgwpc0hANUI4DW3SIAyktMi4qZSNygajGw3vMDcwPAIPqak0PArvyFhYo+Mk5sRL8o9PKgX5g22IYAsJwCgFrYjbUo4rAizlsBgfX3VVAqqZ5bPKVc1Ju9PZqKsKa4lapsNaYbl6bh1nJeKJ6Jgk7p0/S+d09izBtIT11QVCagmz42PoIQjyc+XKXQEKC4tRWlquXoWdSyCl0xXJo3/lNdmpdEwS7WJjExEbc0a5qKiTKiacKitqUUjXJS96PMNlTh8Pv71X3nMnb3g5vu8QYo8cRcaZBJTI66By8lBBNRQVoqOqTEHK0toCZ0c74dSFQHcXQj0UnZUAaoTxb1gpDCoB1BgBFYWSOCb1lIPI0w7kSQfy9INFgke0QJe0SECpqMfpqwpQBBUhddZLQBFS6167gtS6yxARIcVoJ+0ql9xGJbkF5Rrdk7io2/zcbQLrDiEVBVAUVgKnrwcdr5FTNWxLw3dU0hiunNVmOEm84/Q7EYmTuinOiqC6GYUUdY8xUgD1kiKQekmMfuKkblMyHgXVmyAVdVAv4OSJiJCingmQRARUVM/opL6bCRFUgwpO30cg9UxBagzPV6fw3eo0nixP4NHiFB4sz+HK5ASCRj2ay0tRUZCH6opy1NfWEFL16ORxYLM7FKQm6ZCmWUempI6wfgxPL9IELCA0Mc+6RfckTTURRyRAUIAJhU2Hcj4cVlKAeAGt1ykKnCiYhAl6bwD9Hj90bh/6XF5onZ4NybjMM/iCG+x4wY0X64uuU9Yn2mInSEQ2ZcnCsg7IgnROQSFgCCZ/ECZu3Cgb8PjC4k7ouVG926uGZZqRcUhkZja2iPhZK9dh47oclJ3rdXL9bm4vqg2Ijb6ikVH4RkcRGJ8grKb4QwuwZpTLGhZobdKIwIsa4z9mYpGxUGmJmZwOa5XQohS01hgHlcKN5vOcvsDpovmVNcwtrWCOsJvjZ2fn5zEn6yRYe3s1BE8mUpNTUFJUisrKKpSXV9JNFSBJeo2npIVvbUnPUg3hopSkVJyQB/gfOYEMzpOGzuQzyThFGMXICy+PxxJKx3Fw1wEc2LkPB6ljew4insunnYpDdlwCipLT1Lvr5C0t3ZWV0NfXwtpCQIl76mXE69OqdqgRg1zN02OYpXQ5GDMZMGmVflFWpWl5uoHHiUW/G0sBL5b8nk0Kj6/4XJQzLD/ldWDV68QaFY19G+L6zjLWrdsZ8yjVFkUXdSHipjaeXhC5Z07un7tO3fQRNNJnKeKipB/TPca/r0N2PCCYHg458WjYhUdDLg47CAI77kc1KI5LwBa5WiflZkUgtrk9Sso7hJhIGtDDEliF9TU/d49SEGT5tUCILktdxaPuc/zhJj0goB5EYuLjYTuejjrxdMyFbxnxviOQRM/pnqL6dtJHcFGT/rB7Ipie00F9NzOAp1NBPJkMqvI5YfWDwGpxDD8sT+LH1Rk8X5nGUw4/4fDjc4u4OT+FGf4vTF2tqC8rRFleLmpKi9BUU40OHhOGvn54vD4M83gdZ4wbloTCMkTH5CeQfKxjUtecAh4mI6t/ABbKJPKyjvsikuFN40ap95F6bYrKFy6NigNkgMuDfqcbOocLGocbvXYXemxOdFsd6DTb0GGyKsmwTJP5spwoCq2oBHIiAVpUhJTYLoHT0IasA0I5sWfc0QAB5Q+Ed0pgFNmpVyXTo1LLUgpWBJxVYEXZCCy7wEqgRWCJXISWi9t0ME45hgbhHCLIIpJ58sP6CC3/2LgCVnCCrmuTBGBRCciGZgix2XBMHJkjZBYWKMJrYYn2l+ASx0VNEmQyPq5cWVijhNKotInxbDRJ+E3RFrv5nauqa5GWloH8nHxCqkz1FM/lsNzaIo9biY9PUDcLZ2bIVTx5bfcpHD54RL0RWB4BKwA7E3sGh/ZJpzzCiI5JOSd5aqP0Rt+1Tzkoef1UwrETyIyLR1l6BurzC9BSUoruqmoYmxrhbG+Fl84pqO3FAJ3SIB1StC+UgpPFqDpuTjmsmHHZI2DyYDUUwLnhAZwdCmF1IICVkH9DMr42GMS5QT/OhTxY8xNWAii6J6UooAgm0aqUDspqwqqlH2s2aZMyUnRUql1Kj0sE1SWn3ORrDt/kK9Ev0tkyCqgwpKwEhHQFsOE+HVUYVJs04lQN0SJplJZxAdbXEWBFyyiopMuBNI4rMBFWAizRy5B6oa+DAsmIVHcEuiSBFB2WghTd1AOOP2Q0fEw4fTNkwzeEk+jJiAPfElDPBUyb9D3hJBJIfTclcJKIRxFSMvxsOqQkoBLJ8HOW3zP6fb8whu+Xp/ADAfWc5dOlCXzD4W8IqVtLM5gNuGDraUdnfQ0a6Kiq6a7rysvR3tgInaYPdpsDPtYzP12Jny7JNyxtOgIm1i/WORvrtIDJrGBEKLgJiP9AYkQM7hf1e3Odj4Kpz+6EltvWMnL2EEICoi6LXUGp3WjZkIBKpotkGQGZACuqKLiiik7fYuMXENkJCpHtF4AKwkhyGj0vICQ7F91BkQxvBpVASjkpAVQEUgKoqARS0eEwwGSZAF2XiMNRhcKfc1BO7pfAzE2geiRObpK4rqiiMIs6MHFfYQf2GklbmERKSoYHGDPDmsSwQI/r1vAMlc94l52Vo1xUXlaueinCmdPxSKDbiY2JRcypWCTRZaVnZCIjI0s9LF9eky2PhJU3iRzcf0g9GnYPAbV31171ksm4k6eRcOo0Th0izAgvaSxPizmN4tRU9cJM6W6gqa6GoakBdmkop3zdnQgRUMN0T6rHOKE0ag530pywMb65Her5UAKfNQLp3OgQzo8N48L4CM5T50aHcXZkUM1bI7REMn52ZADrwwGsD3ixKo6KcFrhuqKAWmIkVLJHRBAuEU5L1n5Kh2WLSJ7d1E9nZSCo6KxsdFkcl1Jd7SPIrjIa3ohcxbtFRyW6Q3jdVY5KYGUlKGx0K9QgoTXsUHCKXjUTCahkusBKAHVXImFE4ooEPnej8S/ioqKQinZB2JCMc5thcXjwRZR7KH2gJNIJkKTtSaIdwfRkxEVIuVgy2o0RRnRL3xNAPxBELyuA76PwmRsmkAbx3XQYSpshJXrO6Wr+rLRRMfotTuA7uqinjHtPGPu+ObuI24TUfNANa08bOusq0VhRitrSYjRUVqCjtQ26Pj0srPgO1j0nHYmDMckeMQcvux6pv2HpHJ4NRaf9UuG6/jopQAmcrHZoLDb0Uj0EU1dEneKe5Gp4RF0c7xY3JRJQUQK1qHoJLQHXq9oihFWKOJsoQAQuAhpxQ/IlN8MpuoPRYQGU/AgSCUVm+YG4jpfE9YrkR5P1miQeCtAoo5c/Hq1qP6UXGFImTjP5OM/n4z74CDy/ApmNIHMQYE6uU+TiOt3cb5GHzsvHM0eAljeq4BjdFxUYn1TyE16bJdHSQ7h5hiiegURexlC/uEuPG7U8S2UyvuXnFaK0uAwZKekKMPJao3jGspjjp3CGsMrOlo6aaTgtDy07GYOjR47h2JHjClQ7d8jrufdiN8svt+3Ani93qVcoyc2jZ44eQUZ8HEqzstAk77Orq4a+oQ5mcU4dbfD1diOk6cFQnwbDfX0Y6ZdH+sqjfI0q0k3R1cx5XFjib3J2ZBjr46O4MDmOi1MTuExdmpwkqMawzuh8fpSgGhkhpAaxMiCuKqIQP0uwnQ0SUgE6L2qF0XCZ8WKRkJqXJ3Q6zOHHuYjkcS2RJ3MuEE4L5n4sSp8pwmqN5VklHc5R62Ydzpt0uGCWW0+kX1Q/rjkNuO4y4qbbiFve8O0q0tFSQCWOKhr7Hkr0i0AqKoHUZt0nRO4xft2LgEbFNwJJtU8RTqpBXUDF8XsEk7gm5aBkODoeAZX0m3pAt/SIMPpm1E0oEYxSMs49HfcqfRvRM8LpOUH0XAEphB8Z46L6YTZEQFGEzg9zo/hxbgw/zocl49/PEkQzjHciDsv87zn9+dwInhFSTwm2bwi2bxZG8WSJkW9lDncXpvi/8sHfr4GmsRbNlaWoKylCZXER6ior0dneBqPZzMgXgFPqoZgG58uup1/qLB1KFEx9dvcvtBlcIr3LDaPUb5HUVboqkYHT9WJS6KJegMqKXjNBZCKEjASVkc4pIhnvMTugsdIxUX022ZYwhXWe6o9sr1+mUTrui9bmUtoShcdmRV2OOCGlCFTCti+8g0ZKSjXMnTcTMBY6LpE4Ixth9AtQUVH3JOvdIDwlbVvRH3SzFMgIrej6rYyesm4HtRlSAigFF2ZvgVKIQBJFnZI4JGmQj8JqA1qqAX+cLoxSFnlMwc3HuNlnNqGiphb5+YXIzy1ARnI6Yk+chrxvTSAlcIqnkhn75JlQp07EYNfO3dhJCMlbbo8w1intP4xDew6ql0rKSyZjjp1UrwyXVyvJ42Zr8/LRWVUFQ3MzHNLepO1BgFAa1Gkx1E8w0TkJmKSj5qgh0uZEWEicWwowsg0OED7DuDhJKE1PKkCJBFYCrbMRByXLLRNIi/xMVNGH3634fVglmKKQUqAS+ZxYpqta5rZW3JRsUxrWlZsKd+wUWC0qN0VIybOaqDUCadWowapegzVDL85y+LxJQ1Bpccnah8s2Ha7adQSWDjdcenzliQJLHI6dsKJbGgyDKAqozbFP3NSr+lquEhJ00Yb2O+KqIsMCI9VmRUXHX7ioiIMT90ZJ1Hw0zKgpromQejruIZikjSmAp3RNT1k+k7YkuqAf5gfx48IwflogbKifFqUcIpCG8eMiwbQ0jh8Y457PE07Ujwvj+Ing+Z7AekZIiWT4B07/jpB6Skf1eCqEh1z/Qzqsx4TXo8VJ3J2bpNsNYsCkRV9THSFVgfrSElQW5qK0MA9lhFVNTR16NToY6UqMjEkGVnAFJgUo54aiCUjHZUQS115KRHRbCkisl5vrtdTDqARUeqd83kHg2Akpm4JUt4mOyWhW6jSYNoZlujitcCzkZ7jN6PbCEmBFYPqKtkQd1KtOSrQBLrl0SDjIDocVhkZ0h2XYSpDZBCCUXZxURAKUzcCS4SikRFGnJu1d8sOELWl4xw2U3NktbsvMH8zC5WQ79oiddXG/3KEheOl+fARUgIAKjRFMhNEQwTQsYowTSYP75m4O0u1BpK4iThFikWHpsRuSLhR0ZAabDdX19cjNzVcdNuNj4nHsgHQVOI7ThFUMFR+XiIQk6Q8Vo95qu/OLnSrS7ZU3fNA57d/JeLfvkALVkQNHCDgCig5M3iZcy+jYWV4JM+26V9OHAb1ENxMjnImlEcMG6T3er3qSjzDSDZs4TAcjbU5zPsaywQDOMc6dHx+jRrE+wVJpnNPpmEaGsDI0gKWBIOYJoWk6rkmX3Ixsx4Q8GYGalEe2UDOyTnn4nXp0sAUzdEuiaW53itufJiClJ/qM0RAW92XWqOOwPFdKqx5+t8jh6NM45fYYeUTLYn8Xlvo7sUytUuf03Vg3dOM8wXXB1INLlh7CSvo9yf1yAq4+fMVIqCKgRDDlbF6ASkFq9EVblXJTkYZ1uSdPgBNuYwrfn7dZAq3bIoJKGtqjEJPlBVKqsf4VSD0ZI6Amwo3gAiYV1yJX5iTG/UDn8yMdz08E0s9LY/jz8viGfmZc+2l5SukHRrjnhJXA6KelKc7jtCVOI7ie0U0pcX1Pue7HAqiJIB5MDODR9DAezk/gDiF1biiAEH/nvqZatFWVoamsGFWF+SjMykRWWqp61VVLazsMjFVmAsrAqKQnhET9AoUNyTinE0xRiesysQ6aPVLHIvXML/WVhoMuXSSgitb7N0MqDKV/HFIv6nxULyAVoiuh7NwJKZ20/y6ecUXOgYhCHA+wJBicBIuddtLOLyOlg19GMrDMk2XclLgbF+Ehcg8Mw0VJqYbpeKJX9mQ43Kg3xB9DouAQwRXaANcLSeQjzQlAC380O2Ofi2d/L/fVx/0LDg8jxBgzQEc0NDWF4Ujj+djcQqTBPNxIPsVSbhoOS4Y5fY7zpSvDnPS/mseIaE66PEzBPRhEG+NWQWGherZ0nDx3+sRJ9TzqxLg4HDl8CAcO7GesO4LD+w9i36792Ld7P2PdPvUc81079uDY4ZM4dfQUTh48gjOMgPIut6rsbPTWVMHa3kI4dWNQGr3pTMYJhxGrtDMZMU5AjEl7E+fJFbxBvTSS01Fx+qw0iEs0GwoSRPKCBR8hJA+1c2KaEJpyETwsRwnZAYMBPp0OXkZFH12Zv18LH12auu+PABwiDAWM4tTkFVXD3B95j16wsw0B7l+gtZlqQbCtFSFGisH2dgwRqkNtLVQzx5sx0tmK0a5WjHW3YUojb27pwqzcXEsgLagnJHBaXxvmtK1Y0LURWu1Y6hO1YYXz1o1duGjuUbpk0eCKVYvrdFnKYdFd3RJ3JPCIgCOqbwiQb8RdcVhBReAibojAuS+wIoQ2S7VVRdqopGFdRUACKuqkoqB62UV5FageyzTqGV3V91N+fD/tJ6BC+HlxCD/ND+Fn5aaGWY4o/WVpFH9ZncRfz85Sc/jLelg/np3G95z+/eoUflybxk9rM3Rbk/iOjuqb8YDqmf71qAf3WT6iY3tEN/X19BCuj9EBeyxw9bSqrigCqJaqatTQTRVkZyE9JQU5OTlobmmBxWqFw+OBnSd3C0/yFlZ4MyURMCqzzHMTRlKPWac3N5+E621ErKMuljJN2obtUv+4vIBMjIOsxyRpisAy0KUJEF9tqxLJsETDlyWwJIhE4uRekV4gxvVucRNGIhcrvJSeoUHGHsYnlmpedLq4lgiEVMOcZF+WLkJFpsn8qMTdCJDC7TujKkJFtdFnipIrd2FYjdDFjdC1iX7ZqG5RjeqkuTSkC1AFnIPcFvfRT7cQGh3DoABqchIjM9OEzAxG52cxsTiP6aVFzCwtYXpFuiOsqe4IYUnnT+mVK1f7CCwBGUE1MUPNEm4zdFpcv5aVW14hdFre9EElxMapGzxl+MhBebPHQQWpQ3sP4cttO/H51u3qfWrbP9+J3V/uUS7qJCOevKutgI6rntGut7aGsa4Nwf5eDJkJB4cFE4xQEyzH7WYCi9AgrARIInFPoxYjHQ8dDkEUBZIsL/ft+ft64Opuh43AsLY1wdLapK4G9jc2QdfQoO7366qsQnt5OVrLy9BVXQl9UwMshJCtrQ2O9la4OCyvTXc2N8JSX4v+yjL0FhaguyAPPQX50BYVQltShL6iImg43pufC01+DrQFuejj2VxH9cm03Ez0c7qjshzB5gZCrAFD7Y0Y7mjERFcjZrqbImrEHLXQ04yl3masUGuaZqz3teKSoRNXCKyrVgLLrsF16fPk7t+IagKVqOPZHNMETg8FOATPAyraUL4ZUBvdEyKQkvWp7gsCssi6ZZ1RRybrFVgJqJ6wlCt6z8bdeCZX8mYD+DHS/vTj3CB+kDYpxj8B1p8JqT/TSf15ZQp/FlCdn8dfL8zjL9Sf12fxE2ElkPpxZVI5rCfTg3go9/lxG3eHXbg34sYDRsyHk0HcnxzA1WEfna6RkGpDe2Upqvk/qC8tRUVhEXIz6KRS01FSXAKtVgOPzwuP309Q+WCjOxJDYZUkEpGVJ36bckphOEWbSzZLmk5elSwnEJPPSHOLfF7WI+uT9QqwpO1KHJFAJtpetVm/AJWKny/0Ak5u1bQkjm1LgC5E5I+UQToSUYCSaSLfICMVwROFkIBpM5xknshHMIn8BJN/RBqupdFa2oamXkjiFRVtH/KNSnvQGNybRXi5BGBKhNgQaU45uS9O7pd7dBTeMcKPMSc0McE4N4Wx6WmM0UGNL8xjfHEOE0sE1MoiZleXMH92BfPr5zB/4fxLmluXm43PEV5nCatVBSpxVAKpKemOMDYGPSOY/PNTkpKRSqUnpyA5/gzj3snIa4dEx3Bw30Hs2LYL2wmpHZ9J4zgBFbnNJeH4KeQRUA08oPrqG+HspnuSnt8E0iThJE/NjAIqKgHVqLgqSoZlOQGTaMYjkc1Cl9QHd0+HAlN/fTU6y4rQWpSHRkKinmfXqjQeuIlJyIuNRdapU8hhWZiYiLK0NMhrx+ukD1ZOLlrzC9BVXIROgqgpJxtVyUkojj2NvGN0fgcPIf3AAWTSNWYfOYwcft+848eQy3kynEvl0CHKsoUnj6Pk9CkUx5xEwfGjKD15AvXJCejMySLc8mApLYCnqhiB+nIMUEONFRhpqsREazWm22sw31GHpe46rGoacVbbhLO6FsbDNsbDdkZDgsvWy0jYR4fVj1uMhAKWcIM4ARPpghBtNBcgqfv4opIGdEpunxHoRW+jkQ6hX7nD82RYIqA0rD8knO5HwPdo2EEXRbc2KE7NproiPGHkVI3oE4yBk37VYVMa0Z9LI/rcEP5M8Px5eRJ/Xp1WUo6KTkpg9TcBFiXO6meC6jmj4pOZQeWe7hC8t7ldAdUDQuuRQGoihMshDyaMWp6MWtFTX4Wy3CwUEk5F2TnIl8cRp6ahUP6P3V0KUn6ezN08wTt9TErecPqxiSJwirbpCngEQHLBSdpzN190il54ig7LMlFgCcg2QysKLGmakagmkImCarN+AS2rA/1KdGGMpwa6K6PDveH2pNwSIgREA3QjUQ2ycg5t0oDs7Ah3dmgMQQIoKI3Lg/xSdEBRBdT0sEJcXtqGBEoDE9JwLZf6o5rFoLQHCaik7YfLBeSH2HQFToalQdvP9aiOaKozGn8k/ogiv3TynOB2JsPxbmx6BuOEyjjj3bjEOwEOXdIs3dI8IbRKGJ2/cAEXL13G5UtXcOXiVVy5cAWXzl3C2ZV1LC+dxcLiKmakF7vcL0iNzc7ye4/CYDShuqYWuTwAcnlAyDPI5SH4p4+dxKE9jHfS7rR7L/Zz+NDew8o5HeDwAca+Y/sPI57LZSckoTa3gA6qAc6eXgLKQOhYMO22b0hAJSAS+AiURuieQnqtAtEw3ZbASuAVXU7GZb5AytBUR0AVo4EHrryNtzw1CUXxccih28s8dhzpx44i9fBhJNL1JbFMIVQzT55E/ulYFMWeQenpeBRz+aLYGBSePo1CadAnhPOlzxY/k7pnDxJ27UTMF9tx8rPPcPyzrTj66Wc48slWpcMff4rDn3yKY599jtgvd3DZ3UgU7d6DlL171Tryjh5G+akTaE6MR1dGCjQ56TAU0XFVFMBXU4xgfQlGmysw1VmNuS6K5XxXLRYIrWVCa43AElhdNHUwDnbhqr2XsOnFDeqmU4OvnHRbrj5Kp3RDnpDA6ZetvVxeltUqyF2Uh9fRqV0wduKyuYuxsofOqo8Oi5+TdVAyfMerV7fRiAMTCMptNA9CdFaqM2c4Fj6MRMINUAmkpDF9ViKgNKJLu9SkkoDqLwTV39bn8ffzi/i3i8vUkgKWuKmnc8P4esKvbjaWx7zclV73I/IkBT/ujgWw7rMj1NMOQ2O1clKl2ZnITExQr8PK5Ikzh8Cqr6uHw+lEkEnDx+ThIaTchJEYCmmmETmozZASyAhwopCK6nWQEsm8KKwEUlFXJQC0SMdMuaJIyAikBEoS80QKSjIciX4qAlIyTUAlkqho4GeN/OyGCLotgwIlanicjoSAGJmYxMTkBCanJzc0Pj2F0ckpjKhlJjA4Ph6OVyzDmlAKr4OiSxomnEQjBJNodGp2QzI+REANjoUVbuDmsoSNaFRKGZfOmdyfQbXNFxoS98R9HJua5PoocVECKemUKZ00l1YxR0itnjuPy+ev4ea5q7ixtIYLE7NYDY1j1TeCNepscBxrA5NYHprC/MgUpsYIu4kZjPG7jhOAo2OMn3Y7GuobUFxUjIL8fNU2lSiQOh6jrtZJw/gRgunU0ZOIOxmr7sOTG4Wlc6ZcwcuIi0NZeiZ6qmrg02gY2yyYcjow43aoG0ennS8kDeICIgGUgGmIbkuGBVwKYASbjPu03WH31FCN7soSNBfkoC47A7WZ6XRPqShLSiR0zqCQACqMjUch42lRQgIKE87QTZ1G1ukY5FB5AiSqiCrl9HI6rXKWZYRUGSFWyv0XFVOFBFvuoYPI2LcPKbt34QyhFSvg2r4dJz7fhqNbt+LYJ5/guOjTT3Hi063hcuunOPX55zhFuJ3+YhuS9uxG1qH9KDp5FDUJsWjLSkFfQSZMJdkEVj6CDSUYaa3ARLu4q2rMdgiwarBAYC31iMuqp8tqwDkdo6G+GRf0TbhoaFG6ZGzFZWM742Ibp7dymqgNFyPDl4zh4fP9/KyOTq2P8OO6zuoacV7WxWXO67kuLnfZ3MG42YVrtm6l64SixMRoo3u0sV3ioLRhqe4JkYb1cP+ncL+n7+dG1FW97wksgdHPazME1QL+Tkj9/dIK/nppGT+dX8CzlWk8IageEngCKWmHux1y4O6QC18NutUN3f7uNnRXFKOmMBtleTkoyMpCGv/XKfJ/zcxAfX09nC4nBkeGMCApSMW2cNJRKUiaaiIxLaqom3pjzON6XijcDORh6Y40BzlDdFCMlhYvnY+HLki1TTGqUdJIrxO3RGktkb5U5nA3BVGPNKYbLdAYrdCYCCwuo1PQsqNfGv2ljcthfxVSFOEzRghMsPJPEk6iCWpMQEKIbSxHCdBGCCQB2MuapgibiMYIpvFpQkRpTo2PCMAiGqezkjagSbqXqMY5Psrpo3RKAqIRQmlY4ESNUKOTk1wPt6PmsySoJgi3WX52mbpAXaYDW2deXjLaMNvdh8m2bh74PZjt1GCO4/O9esxqjJjpo0PpZ/TSiwgKg41uxokR/uA+vQm9DU1oKpNLvpW02DlIYcUXlyQwimWUS4iJR1piKh1Wsuo7lSRPTozjgXPmDIoJjeaSYtjb29RVO3lBgrzJZcblwKzAiWCashNC0nAubVCqPYqKRL4RqyHsoARgnB7s64WzoxXGhlpoKsvQVpivXqtUn5VOSZmFOh6wDRxuZORT01g28KCuzc9GJR1MWSbdVnoKKtOSUcloV8kDveJMHCrPnEYVVZsYh/qkeDTKiwLofBo4ry4hDjXxp1ERS3idYrQ7foQx7xAyDhBae3Yiccd2xG37HDEEkkigdJLgklLGj3P48Mef4IiA6/PPcGbHl4yRe+nYjqDmTAw60hLRl5MKK2HlqSlSzxcfbSzDRFMpplrLMdNWgbn2CkbCSix0VmGRbmu5uxorPTVY7aZYrmnqcK6PACN41nrrqFqsUrLcUlcVVliu9tSq6eH5dZxG+NG1rbI8q5HPNiqdJwQFdlfNnbhGXbfQvRFW4uAkcko0jLaRCazCoJIbiuXWl0ElgZT0fZIreD8SUj+tTClI/YWQ+ptA6vIK/n5lFX+5soIfLizgu9VJfEPA3aNDuxUkqAJ2fMXyqs+mnt/l62xBe3kBynPSUJKXheLcbCTGxSLu1ElkpqcpSNl4Uh0aGcEw63RwhA5paAi+EAEjbcWUXBmXxnLVPqWuyocbzqPOarNUlJOLaQRRVI4g42KAn6FsflmHBybCyeSWK4QO1XhutNMBUeqqIutRVH10Sxp1FfAFrDRmOioRAaVcFYEmcDPYHTARUCaHQ+LeMOPeMAZGRgmrUUJqDKPjY3QSExuaIBBGBUp0TSJZRiTDowTGmAAjohfj4kYIDgGQiAARTU7PqnGZH9W4AGbmZYl7U06J2x+Z4HYpGRaNcXg8sm1pLB/k+OCE7PM4lqbojoaCmDP0IlRSADtdgvHQYWh2HUTX7kPQHDkJ05kUuLLyECyrxEh9M8ZbOqiusJq7MNLUhcHWboQ6e+Bpa4O+qhKdJUVokkbKhBQck5d8bt+FmKOnGP+yeRbLVk/UTKXDSmSESqV7yjyTgPzkZNQXFaC/qRFebS8BZFYOSm5ZkUv+M4TTNKcpCYioaU6TcoKAGpP2KDon1YhuNmCon/GOgDLVV0NbUYKu4ny0F+aimTGvgU5Kyta8XHQQXD3lpeitqkAvQdZTUYYueallWYl6kFpzQR6a83O4fDaaCbXmzCw00oU1ZiajMSMZzekUAdbE2NhKmLUynsnbUBpSEpT7qYg7hbLY44TVURQeO4ScQ/uQsX83YbUDSTu3I4kAStz5JRKkVGIEpOLoumK3f4E4Dgukknd9iez9e1DGdTRynZ0p8ejPTYWtLAfuijz4qMGafIw0FGGsqQSTzaWUlMWYomZaSjHXVo55gRe10FGBJWqRWmgvx1xrCaYbizDVUIipxgKqiNNK1bzwMgQfPz9LCM4RgouE1VJXjQLXWm89gdekHNkFfbvSJWMXrpikQV8ipk61i8n9h/cZzR6PevDNZABPpkJ4SlA9JWykz9O3AqpFOqnlCTwnpH5Ym8VPhNSfCam/XFnDX6+dw99urOOv18/hp0tLeMblpI/UvVEvHZUbNwmqC04Tpvt74GyuU22ORfxf5KUmI58RL/F0HE4dO4aMtDS0tLbCSVjIBZ8BaVdmvfYNhC94Of3SyZNgEUC5fTBJ1x7pdhCRWa4CcvoLeWFVpbQNuTdk4gnWxJN3VEaB0mZJm9ImSRuTKNwNIuyqXijcBmUi0Ex0Xhbuh5X7YXP5YOe2HR4v7NQW/0AQouDQAEL8coO0ckMk8MjYqIKVSIZFw6NC6BeSaQoYEZgpCUwoBZWpaCSLlJwv04fHRzHEzw6ODivJ8LBsJ/K58DLSHhZeLiqZppZjDBsZ476ODSHIz/u4v6HhQUwOyxt6XZjubkGAZxvnwb2w8wxu5Rnc+NEX0H7wBdre24qa9z5F1cefo2nvAWgYg0w5ObAzzjlLy+GsqISruhae2kZ4mPGd9TUw15ZDU1aAejqWnLgEHN15EPu/2EsHlYjczFykJCYiNTEJ6dK4TveUxniVnZCIMgKgo6IC1vZ2DBp0jHRW1QFzjqCalWHGuDmW8qiUWQ5LKU8qkCcWqMeqRB6tIk8z8He18SCth6m2kvtShB4CeEOElbz+21hbFX5jbmsjHE3NHK+HprwC7QUFqE1PRzH3K+vIUSTt3YdYguLUF18wjn1Gh7MVBz/8iPqAeh/7338X+0QfvIuDH32AI598xGU+5PD7OPDhezjwQVgH338Hh6gjnHbikw9x+vNPEbttK2JZxn22FfHimL74HIkEUzK3l7J7J9IIsyz+X7LpokQFBw+g4uhhNJ4+jraEU+hKjYM28wx02Qkw5yfBU5qBYFUOBqrDwFIlx4drcjFWl4+x+gKMEUITTYSRAleJ0jSHJxoKMF6f/0IcnySopgm6GWqK4BOnNt1axlhZRdWoiDndVkX3VqUa9MdbazDZXksn3qiuQp7VtmC9X9rGenDZplEvcZCH9wms5OkNclXu6zGPim2Ppwgtwurb+WH8sCxdDuYIqHkV7366uEQoreKnK2fxl2vn8bebFwir8/iJ7uopYfZgcgB3h7247rerDrJDXa38HxepV7rLq9pz6YBzeWLMTk5H/MkYJDDeNzQ2wMG45x8YgFeuzIsLYhSzewkccTvOsEORhuo+aQ+SiBWVmU5G3ExE4m404nQYyf4z0nLZqGTd0dgWlZ7uSGSQq3eRUq4ECgid3iBclNsXUpHUK6K78wQC8BCuWzy0bSIfrZx/IIQQv9xgBFZRYIkUnV+RzI/CajPEhqjBTRqIiusJ8jMBfla2tVkBbjfI6Zsl06KKjksp+xhUn2Heln8I/xHDvgAWaT2X5XElrLTeU8fh4tna/elW2D/+FH3vfYKudz9F+4efofnTbWj+cidaDx1EB61y+2nGjYR4aGmZDQSWsaAQRkLLQPdkIBD6CYCe0nzVMJ1Dl3SCMW//jr2IPRGrbpOR12FL36lUxkBxUVkEXxHPbPIMKH1LE4J6AorOacHjwDw157IpOM1Hys2Qkuc7TUYgJRohoIK9nXASPGY6KB0dURROMizTHC0NnN/A4Sr0cnpjRipKYmKQefAwHc0exq5tBMqH2P2nd/HlO+9i29vv4tM//BEf/u73eO+tP+Dd3/4Of/hfv8Vv/+dv8DuWb/3Lr/E76vcc/pPM/93b+NNv/4i3f/MH/OHXv+PwH/DBH/6Ere++iy/eex/bWG79wx/w8W9+i62//S2+5PCed97BwQ8+xJGPPsYx/g9OEFqxhFbSjm1Io+PK3LsLOfv2IP/gfhQfPYRqurJmRsmOhBj0pJ6GLj0WZoLKUZAMd3EqlQ5fWSb85VkIlGciVJFJWGVjuDoXIzV5GKXGaiPQokYJMAFZVDIenR6el4eBqlwE6Nb8lJsx01KQDn1OCvqyEgnKJCoZmuxUaPM4vYjzy/PhrC6Er64Eg82VGO+s4wmxATM9jZjTNGOFbuu8dE519OOmx4Tb8gqtoIOOyIPHhM53CxP4fmkK36/O4MdzhBVB9efLjHtXxUmdx7/dvIR/u3UZP1xaxoOZIdwe9uEq496CWQtXUw2as9OQH8f/K11nVlICsgmp9KQUnD4Vg7SUNLS1dcBBdyPdD5wS41gfrHRWyvHQuegFPHIfnd6Edp1eqaPfwJLq06NN24+2PkqrQ6umDy1Uq/bfkcyn2jjc1qdTaqc6ua4urrdbmkqM5g2IhduapIGcjkuu3jFy2llvVS8BARPjqE96CSjJtHDj/xYrc6TIzi/j4pfyMmf6CK0AoaVAEBXHX5XM36zodD8l0POR5FJ6I/Iwz7q5bhe34fR5SVDPhlwcd3P6Zsm0qKLj0VL+ATafh9naBTfPHhMeN1asVszybBJMToD74D44WCmsdAdGqvfDT9FFOHV98SU6d++B5thRGM7EQp90Br3xp9ERwzP5qWPoiY9lBUmFLi/cB0hTkIOe/Gx05jMWEVJljHDyeuzD23fixCG6EjoreQ/aycOHEX/iJDLlEj/jU2tpGcx0UAMmA6ZcDgLKhSXphElIiQRQClIROMmznabFRUnXhIiLkre4BLra4SSEzHVV0MnzpBjz5O24hpoKWBpqYW9uUM/F7i0rVm/WLSSc0/bvVS5pPwGxg2D6nND47A9v4/O338PWt9/BhwTUe7//Iz7g+PvvfIDfv/U2fvubP+J3v38Hf/jDu/jtb9/G//rX31Fv4Te/Jpze/gAffLAVn3zyBT766HP8/nfv4i0u/6c/vIN3+Jn3//guPiMEt3/wET6T9f/6LXxMwH32m7ewkzDb994HOPThhzj20Yc4SVcWu/UTuqytSNpOYDEWZhNYJXRX1ccOoun0EXQknkBvyinoM+JgzU2Aq0gglQYv5S9Jh780rGB5BgYrszBCZzUmkIo6q02QGqrOUcsMVGYqhfgZ+Zy3JA22vFT0ZyagNzUWXUkxaE04iYb4E6g7fRQVJw6j6MgB5DHK5h0+wFh7GCWnjqCcMbeajq8p9Qw6s8ON/uaSHPUuvkBdKUaa6MQ6GrGoacNqfxfWjL3qPYPyLkF5fM1XQRfuTwTxdG4U39FdfX92Hj+eX8LPdFV/u3EB/3bnCn66uoaHcyO4OezBZTopeW2YqaoUlTxWkxmNY48cxJmYk0iSrjAnT+F0TKx6vpmBMPASTi6vxCXGN7oVk0QtucRPt6SV3t96I9oIpyiEmno0aKQauntR39mN+q5u1LGs7ehSquvsfK1qOzpR3d7BskON13d1KTV296ClR4s2jQ4dClZG1Tguzkyu4Em8MzsZ6TxypZEgCg3TpIQVkJ4CG+UQoSWuKoQtJpsVIrPdpmRx2BW0bKz4Ucm4JaLN8wRsDsJBShslZXjYTYK/kIU5VmSm3TTa7ep2k80ycVp42+Hti9R4ZH+UZP9kP60W6C1mWkoTtFZS2mKERTo88rPzco9bRSn8sTHwHNgHF+OFa8d2WL7cgb7de6HZfxC6YydgTkqEKy8bnsJcWGif+xJOo/0Ez+SHDqCN7qo79jS0BFJfEWMUl+klpHryMtHBaS1UNZ1KNpdJOn4CyadO4czx44hnjEqTq2SMeL31jQjoDZjgd54P+NSTCRb4u8w7Iw6KWnTzDBmBlLgniXnyGF+Jd/IUzaG+HhXxPHRQriZGuKZ6NezraEGwpx2+zlbYOV1TWoSGjDQUnDqBuC+/oHt5Dzv++HvC4g/49E9/widv/xEf/eH3+PCt3+N9OqBPCJQdn2zDkd0HEHssBicOn8IXW78kcN7D29R7735EKL2HX/2vt/Df/us/47/+l/+Of/pv/4J/+Z+/xtt/fB9bP92OD97/BJ9/9iVOHI9R9yvu/nI3Pnn3A3xEYH1B6O167yN8SVh9Rof2Cd3VZ3RsO//4Nva98yccfPcdHKb7OkpoHSe0ThFaZz77FBlfbkP+3h0oO7IHdTGH0HaGJ4ykkzCknyaozsBZlAxvWSpCVVkYrs3DCCUwmmTMm24pxmxrCWZbGN2aSxnzijFOVzVaTadFQA1WZCBUlo5ASSp8RSlwFyTBznUasuKhSTuNzsTjjJuHUHlsL4r2b0fWjs+Quu1TJBCmsZ9+jJiPP8JJxt6jjLtHPnqP5Xs4/dnHSNm1HdkH96CY0KgjNLrSkujCs+EoK4C3uhSDDZUYa6tXzQ+Luk6cNcvbcfpxw2vBnSE3Hk2G8HRhHM8UrBgFGfV+urGOH6+dxVO6rXsTIVwNORWkNCV5yIs5piCVFHMCZ5gAjkeesBEfdwbVNXXQG0yw0qmYRYSBUW6NIRh0JkYwdRXNotyNOKcWuqam3j6CReDUi5r2blS1dlIdYbV0oLK5nWp9o6pa25Wq6eBq2juV6rt60ETgtfQSVHRl3QajApS0ScltNzbpAB6QJDWK0PA4k9YUBsdf9AaQq/6ikPSzlI7ghNYWvdlEG2iCgRVfFB0X9ZuMSjqqj45AZ+bwJvUTFHqC4lX12yyUTUlHqPQJVMwsKY3JxB9LZAxLrTu8LT3X+dK+RMrocL9I9ke+OM8IGoMBvfp+WIwGDBFW05pujJYUInj6FHwEjpdRQhyV7eBBGA4dQ/+xUzDFJ8CZQ5tfXg4fZS/IgzGTMS8tBSY6KAsjnyUrE8bCPOilFzUdVW9OFro5rSs7E92Em6asEN3lRWjMz0dtTh7qC4vRUhl+L568Bt3P7zPjI5xCjKAh/wtIEewLhNO8S+6RI6D4+8zYzIRTGFATFn0EUlq6qB6EutvgbWmEk47JJbGOcc5MN6WRN+KmJ6Hs9AlkMDLFbduGk59+gqOiTz7BCbnCtms3Yg/wAD50BInyrraDRxC/7zBi9x7GmUMnkHoiHtlnUpEel0JgHcTH739MQL2Hjz/+GJ98/IkafouQ+dd//RXLt/Dh+x/g862f47NPP8Onn3yKo3STRYzF8pztouxcwjoW+xgrt/6Oro1A/PKP72CnxMu3/4Rtv/89Puc6tnH6Djqr3X96B3sZB/cTWAfeewdHPniXMPgQqds/R/6+Hag4vh9NcUfRk3wSpuxYRr4kAiodAzXZGCGYJpqKCaZSzLVXYkmu2PXWqm4Ja5p6LHfXYKGtAjONRZiszcU43dNweRoGSlIQKEyCm3CyZcXx/x0DbcoJ9CQcRXvsYTSd3I/qo3tQdnAnivdtR/6eL5C1axv3aSsSPqfz2/ox4vj7xn7ysQJXPJW0bSvSd36BbMbX3D07ue+7UE731Rh3Er2MiubiXLgrixCsK8cQHdZkZyPm+1rVy0QvOfvVlbu7Iz48mB7Ck8UJPGMEfM749/zSCp4uT+P+5BBuDnoxa+hFd0EWMo4eQMrxw8hNSUJmSop6gOK+vQfUY4La2jpholsyMVaZLQ4YKZ3EOwKqV0QX1WMwo1NnYjwzEiJ6NHXpCCgtahWkegicLlS2dKGipRPlVFlzB8qb2l6riuY2LiuQEqjRVbV1cR3ipjZBio5N7tmT/lICKLmXV26vkTtRpLO3PJBvUMFJegGEuyaNcFgkoBqQzuDDY9iiZUUPS0/1Q0M3ounXoZfq0YXVretD1yZ19/ehR+YTED1cXkChxM+Levq5c7R5L2Tg52j9RH0GZtZ+ljIs04zchh4abkfL9Wq53j6uS6TjPm1WdLosE95HPXqYgU0cDlETHa0YLSpAiLndf/QwvKygzkPHYT0cA9MRHpgnEmFJyqCDKkGwug6hunpa9Br4a2tY1mGQUTFUXw93dTWsleUwl5dCX1KEnpwctKeno4PqJrC0xQUw1ZTDKi9FkEf59nRjgHAdJ4imfG7MMZIuMNou0kXNM5Yu0G0uMe4tMu4JpORFB/MS8egApwmoKYGUmS7KQCdIFzWmJ6T6uE46KR8h5airhqWyFP0l+QRlOhoYZ6vjYxSkinlWlX5OZWfiUZmaghoCt57725RXgOb8YpZFqMvO47xMlCSkojg+GUVnUlAYn8KS4/w9cjnt+J4D2Pbxp4TVh/jwnffwISH10Qcf4uOPGOEIpu3bvqCL2srhrThJN1peVIy2hga019aiqbQE5RmZSD1yDIc/+gQ73voDvmTU20Fg7aGjOvDuu9hPMO2mm9r5xz8q7SK8dnP63vffwwHqyIfvI04cFSt86XFW9PiT0KTHwZKfAm85I1ttIcZbyjDbVYPF3nqs9DXirL5F9W2S/k+XTG0cbsE5XSNhVYuVzkosSAM5Y9+4uKliricvAdaM0+hPPIru0wfRemI/Go7sRu3hnag8QBdHOBXv3o4iwqlo1+coYJmz43Nkf7lVKWvnNoLrS+Ts3kHXtxOFhFLxgbBKD+0i4AipQ3sYWw8QssforOKhYyQ0FmTAJl0rqgp5jBGg3Y1YlZusrX04b+vDuk0XfkZ8wIErowF8RWjdmx3B19MjuD7sg7y0tSkrFYn7dyH5+BGU8BjMzczA8SPHcYgnn4KCYuhYj8ziWOiUdKxvff1MGhK1ON5DiYPq5ok9DCkzo56BUa9fQaq+S8vIpiFkegkbwkrU2k0IdRNGnW+UAC0MqG4FOVFdZw8a6c5a6NKkvUsa3w1OJiqvH46A9MmSvlijkIfyBQgq6Sc5MkmpfpHRbkczBJf0oZygoyKkNAImgYuCDcFDUHTrtJSAREcRTBvlf1JaLk872aWJiMOdzKibpeZT3YRWL7fVJ3CKSEcQ9RNKIj0BqqdTEvVHpDMRWKY+OjGCzaiHSa9HgPs4QkgNlRYgkBQPz8njcPFM4zwaD8vxJBhOpkIfx4Mlg/MrajFMKzvKTD3a1YlRQmastxcTGg1Gurvhb2kmGGphqa5CX3Eh2rPS0Uor38kDpa8gFwZGLHN1JZzNDfB0tsCv7cIw45rcsiI3/i4P0D0FPZj3EUxegZM0llsZ9eSZ4mb1fKY51QZlIJwirzrn95ni8IxZj2lpl9JpMNgjN/q2wt/eBE9zPR1VDaw1FTBUlKC/vAQ6ltJOpeM0nbRZEWai/kZa/4Z6DtdCS+B2yxW+khI05BJWKakoOZOAorh4FJ6mYuNRlpiMmqx81OQUEVqZyDx1BolHT+G0vERi/2Ec33sQRxkPYw4cRW4yf4vKWvQ2NKKrogKthYVoyMpGRXwisg8cQcK2HThBV7aX0XLHv/4au371W+ynezr2wQc49elHOM54J1cQ9xFM+xmjDn/2GY5+/hmOfbaVEWor0hjRS1kRGxNYwfl7O0tzEaotwWhTJaY76rDcF+l5bu7EVXuP6m1+292HOx4dvvJocM3RgSuWVgUscVgzzcUYrcqFpyAZejqztuP7UHtgO8r2fIaiHVtRQPjkffkpcrZ9giy6pczPqa0fIZNOKZ3j6RzP+oLzGQHzdn+BIsKsnGCrOUEQnT6Ctvjj6Eg8hc7kGHQlMzpKmRKDnrRYBVktpcuIgz4nGbaiTLgreBKVGNhej6muZqoJ4x31HK/DCIdHtO2YNPZi2W3CZbqsc0EnXG0NKE44jdMEY+LxQ8jniSgtJRmH6JQP8URcVFSCHjoXLU/+vRqe6Fn/NKxXPYx13TQCUorEJEijdrtWr9qMWnt1aO7uo7R0VRo0dDD6ETT1hFQdwVMn7oiO6k2qpfMSybLqc1Qz19FCULX3kCHclsRMo02ah6RtWRrCBzZuoZPOpgG542WM0W9sTHUlGopogNPk9jzv4CC2vAqnrj4N1YtOrXZDHay8r9PmZTargz9Uh5B0k2SnRTL8S0jRKSk4hQEVhZSAycCYaWDEe0kynXCSCNpLYIkDtPLz/u5OBKsqEczKgDfhDJynY2GLSYDtTDodVCbMaTlwFtBF1ckNrx0Y7OpAqL0VwZYmhOiK/PV1cFYxUjHq6ZJj0UZ7XfXlNpRt/QT1PHv2nDkNW3kx7I2ERXMt7O2N6oZPP6PZGF2R3Pi7FGLMC3gxR2DNeaXBPNxQviSii1qSBnMCSt5xN0EoTVn6FaxmRJwmgJqQt7v09WCot1OBKkRHFWhvhr+tiWpWwyHCa7C7HQM9nQhxGR8BLf1orIyEJoGWxMKqEmgqiymWZSXoZhRuK8hBC8/E0o5VywO9JikRdanJaEjheGIKquLo0gixOo43pWegOTMbrYxzHbn5Sp1Ue1YOOjOz6Opy0C1ifO5Iz0QtoVew/yDSduxC0vYvGY+24vA7f8Kut36LvX/4HU7zd8w8sAfZh/cj/dA+pDGOpzGWpzGSp+3fw+i6G0VHDiqX2JGeCFNhFgICqNYaTHc1YEFLp2SUTpUayPv07vlMeBSy4smQHd+OOPBUnqQZNOCuV4trlnbVgXOgMgOmjFNojzmAmkM7UbSH7mj7x0j97EOc+eRDnCIwj77zNvb97rfY8Zvf0AFSv/sddvyebvAPf8DOt9/GLkbTve+/g6MfvosEfi5373ZUnjiI5oRT6EiJQ3c6gZqRADNB5CyUq5A5CFXkISh9vcoZ+TjuKs2Gm47QU5EPf3URXXwpBhrKMUBnFWQp9zP6CC8PY6Gbx5avtQET/b2YNutgqKlE/ukYnNy9iyeLHYg5egRxMTE4fTJGPbZaHm+tIZi0kkgIKg0ThoYuplfgtAlSUWh1EVKdNA8dhFR7Tx/aCKnWbg1a6ICaOwQ0jGzt3WgkpBreoEbObyKUmiLLtzAyimQ9HaznUrdlewIpaRczO9zqRucXDyUYDF/NGxgkqIZeum9Y5B9iLAzJk1UC2CJwikrFuj4BTRhAAqJ2Ooz/SGFoyfJhtffyc9zZNkrKzcOdhFRXBFJRysuP2q/AtMlBKUAJlEwwMkqJNkNKb2Tso+vosfDHZ2XX01W5CddgayNCZcXwZWXClZQKt4hRx56eA3tOAbyllbTczRjt7MRwZzsChJOHrsjFyGLNI5xSU9HFGNW270s0fPo+Kt/9I0p+9xbKebB28uAI1vLA75HH+Tarx2b4tB0Y0GtUr3DlpAKMd3RQUUCpeEcwLYh7shFklLx4U5yUvLllxmbEjJ0uzG7CrEQ/PeMeASWQGtV2Y0TThSFCaJCgikrGh3s7WBJSXYRsWyOdVh1sdZV0eCUwVBahr6wAvcV56CSU2vMy0ZaTjhY6k2bpmElXKB0zG1MT0ZKegpa0ZLRmJKONaud8cYzduRno5ud6C7Kh5To0LDX5WegvzIGhKA/9XLdOVJSr1JefjV46zq70VHSmpaJD1pmUgPrYGFSdOIbyY0dQeuIoSk8fUzG1VHqux55CMcvCk3QDdAilVPXp42hKjkMP98Felo/B5gpMMh4t9LVhlYCSV7LfdMt79MwEkg3fDjnwfNSF78c9eD7u4rgVX3v7cFHfjLH6fIIjFh3xXO+x3SgkoFK3fYzYj97F8ff+iEP8n+773R+xm7F051uMoX94B1/88U/4hC7wvf/1W/xRumL88//Cr//pX/Crf/pn/O6//Q/8ifrgn/9FRdbYHdtRcOIImlMTYCgmhAgfP2OpvyqHgMrGQHU+hgjZEUJopKFMDQ/UFGOooRRDTRVUJYaaqzDIMkRY+Rsr4W2sJqhq4Gqo4omoRb323kB3XJKciNj9+7H388+xe9t27N+zj3HvmHrWflt7p4p4OoECI50kkx7CSgFqo9Sr+tZNOHX3ElS9NAmEVGePDh2EVDudVJtAhsBpJXxaqFaCqPkNaqHUsvIZ+SzXIesJmxBhiaSzMKT0FjuMdqfqrKmeyuD1EVSRrgfBUPiRS3RMm+UOyr2G4T5eG3EvLD1XzC/Uzy/A2LbhjBR0tAo0sjNhcdomd/SSZFqPEPVlddKSdskXIPV71Y/HLyL0F0j9Ak7GX8KJUvNfclJcj4kx0aCDmZBysRK7G3g2KimAOyMDHp5pPAkEVRrPanllPLPWYYxRb5xZeqiJUa2mGl66DFdBHqzp6dAnxKH32GF07vwczR+/h+p3/oiqd96F9uBhjFZUYqa3B4MaRsLeLgQJkkHCXZ6UOSVX6Tbuw7NilvFO2p7k8bsCqBnCVFzSLME6z2g4L9HPJa+T4nISBRkDBVjTdFZTBO6UgfGPmqSrGtf1YpzbHCewRgmmQR68A4yAIi9dnZvuSUqRk6Cy0UVZKophIKh0xbnoyctAe2YympPjUR9/CtUxx1AVc1T1TRJVERI1p46gjvGlPvYoGhlhms+cRKs4BTrK7pR4Rph49KYlQJN2BlqWPTKN8zqS6DgZRVq43ub4k2hJPI12VtpOAq8rk8DLTqHzSkV7diqdGZ1b8hlU0JEq0TFVRlTDzzeeiUErAdWdlaRclJfAHWuvxXxfO9aMPbhoJaCcRnztt+KbQSeejRBMYx78OO7Fnyd8+HnSgx/GnHgUMKjbY4Ll6ehPZ8SLP4zak/tQcnAnsnZvQ9K2T3GaLur4Bx/hyLsfYP/b72HXH8OA+vA3v8Pv//lX+M1/J5z+x6/wq3/+NX79P3+Lt/719/jTW9Ld4kP88bd/Irj+Ff/6//2v+N1//W/4+Ff/ij1vv4XE7VtRl3Ac5tIsgqcc4y1VGCWgBE6DNUUYrmf0bCrDZFs1ZrrqMNPdgCkCWOLeYFMVnRTdFKEVaKtTGuvvxIieICjMReLhg9jHaPw5Y/OeL7arZ+zn5+TRRdWgvbNLXUjSGU3QyYUp1qcumoU3inW0O6Iu1slO1uUOuqg2xrQNdQiECKOOrjeqtbMbbV2Mdt00KpH63U1uiNkRCU/6WGf7rXRT0otArtJLbwHpBeD1wOHzwhnwKyBFJc7JxWkyX5Y12h3YEr16ZpQVWazQS6crk1k1pmsILPnC3YRJOJ7RAUmbUgREUm44I6pb3JHYPAWfiPj5qGRdfQbjL9RviILoRftTVJvjXnSawEwa0qWxX0MHphr76UD6KCOjl50RyCPxrZD5PzkVwaQUBDPzESosx3B1HUabW3gGI6Bq62jBy+EuLoQ7l1GQEciadAbGk8fQs2MHWrduheX0KSw2N+GikWDR6TDc3Y0AQTVAxznM7csD6uRZTxL3ovfdTUS6E0xtiDGOmqF1nzFqCSst3ZOBkDJjPgIqeSHnjLgpadsSoNEpCqAm+jVhR9XdhrFewpUOalggRfcUYiTwCZwIZSn9TbXwEFjOmnI4RLUVsLG0VJfCXF4EQ4k890muVqajMz2JTieeQIphBT6GiiMHVKNv+cHdKKPKD1BytWo/FSkrGMkqqWpGtbqjB9F44jCaTx1DS+wJtJ4hrAigVjq05uQEuqEENPC3rEuMR01iHKoT4lGVmICqhAQVMRtSk5Sra80kwAjQTkqbnQ5TQRac5QXqith4Wz3mNW1Y0XfjvEWe3ikvCJXHC9vwZNhN5+THj5MB/DwVxF+U/PiZjuobvwnr2gYMVmXBVZgIW24iDJln0JEYw++1F6lyBZROaN9v38KeP7yNg9KHa9s27Pv0U3zyx7fxHt3VR4TXe+98gN/86nf4p3/6n/in//6v+Jf/+Ru89dbb+Ojjbdi1+xC++GI33v/gE2zb+gUOyUs2tm7Dp4yJH/76V4yIbyNr3w50Jp2EqyQTw40lGG/mdyKkJpoFVOWYaq/GRDth1FaL4ZZqDDRXY6ijDpO6DswRyKs+K4+xXpQR+kd3fIE9Wz/F/u3bkXDqFMqLCtHS2IgOJgIxEZ2UAKhHXBQlwzJdzSNAuiKS4Y4egQpTkKibQOoikAi6zWrp6FRqFRi9QW2EVDsh1UFIyXrDkNIQUBoaHS0NTx+0qt24n7CiCeFxrWf9MNjIHJuFALIQXAKvsGS6zO9nfdLxZC6fE/O0RR7tILK7XLCxtDocsNhsdDBcEcncLyCRVnppiFO2kSASyyhQUmUUTASRRLeI5TTwc/J5PWUg9CS2ifQc3tzNQS/TVEkIEUiqcZyV/02S9qrwFb7wVT6tEJvqpXpIcQ1/JCMdlbuHTocQCuXlYyAzB4FcWu1ycVGtmOxi1OtgVKONdhQVwM7K4WAEsifFwRp3HNrDe9HLyuhLS8FKZyvW6JYm5BlQ8jqpHnmluYYOSocR7u+YJXyP3Sh/VJE8TXNMSmn8NkpjOF2RNIzzYJukZowaQkhH50QY0U3NOxkBCShxUrMS/aSNSj5Hmz/Z36ui3xgd1HRfN2YI4AlCaoSQGqKLGmpv3lCwuR7eerpCytdYB38zId3SCC9h7W2q4xm6jlG4QbmvkCzf0sCoW0fAMVrUVsJeXQZrJSMvZZOyvBgWxmZjUT768xnpGOekg6uoXy4eFBfAWFJI8FGEvJ5lf1ERtPlF0OTmoycnl04qizDMYPSjk2PZTmfbId04Ig/L0xUyNrLUE5wmeWwLnZ+vhq6jSSpvA+a6W7Gk7cJZ/hYX+Ztd5292xysPtXPgmyEPvhsL4MeJECE1gD9PDRJSHJ7w4pugGZf6W9W9ekNyS01lLk9EmdCmxqGKIM7ZthUZn32C5C8+R9y2z3B6W/gRM0e3fYEvP3gfn7//AXZ89jm2b/0Mf/r92/gf//V/4L/8f/4L/vt/+Se89avf4MP3PsTHH36K99/7GJ99vgOnYs4gN7sQOWnZiD92Cvu37cC2P72HLwirQ7/7NVI+/5Au9TC/ZyoCdcV08ZUKUFN0iVOE0kR7PUZbeWxKFwVDF85Jo/mAG9fHBzDN46IuNwsx+/fi4I4vcWjPbpw8dgwpBL48LriuvkGBoisCKgUrnkQ7CJ8OHrMdXV3opDOKqoNqJ5SiamNdaCXoWjo6lJrb2yOSYU6TeW9QK9fdxm20s050SLMP1cW6IW3a3XT/L2BFeLLcLAGYhklB5kUln+nkCTmqLh77oi0+nw8ij8cDt9sNF2HlJKxsBJXVKn0uSDwBi8HC3GumTNASWK+qT0f66bkcZTRaYTXbKa7DIusJr0sea2qmazORlJtlZMXWscJrCSgVOQkg6QIh3QxUVwOBEJ1LVD3yQ2j4I/Af0i30VrZVHJ1YWA36OM/B5QI8I/hrahEorcJwZQMmWrowR7jOcH3DhI+3qhTOrDQ4E2LhjDkBx4kjsBJQun076aaOYpyVdbW7AzOdbRhub8MAzywD8jworbwhuB+j3OfwEzT1GKZDGpAnbbJCDcljeMUBcXi4vxvDui4FqRlzH+YIrTkr98FOd0U3NUt3MEfN2vQKXrNcRtzWpABJ0/mScxpsa8J4dzumCK3J3k6MMdqKRvldohrrauUyMsx9JoiHO1rU5wVswx3Nalwe9Tve3YLxrhca5fxRmUeNyGcIskFp3yPoQk2N8DcSdvWEGuVrqCf06OIod0MdnPW1sNfWwlpdCzPjh7GyCgY61P6SEuh4xtcJ6IrzCaJ8WBnDRTaCzV5SxJInCQLORSgGqisw2FiLUX7XKe7PPL/7Kn+HC/zNrjlMdFE23PE58HVAHkDnxdPRAL4bD+H7iUE6qkH8PD2An+T9dsMO9dSCpY4qTDbIPXxFGKsvQqgqD5b8VMbWGEbUE6g+cRQ5u/ch7cudyNjD8sBBnPziS+x6/0PsIKh2f7IVO6jPPvoYn7z/EbZ+8Cm+/PxL7N65B1s/245PP/sSx0/GoayckauNbqSxFZVFJchKTEbcwUM48NEn2Knau97C4ffeRdreL9GYHAM3o9+k3FLT1aj6To2LupoxR8d4gU7x+ogXtyeHcWt6jJCyoIFQP7l3t2qPOrxnj3qEdWpCEgpy89Dc0IQeOpleHpcaHvca1o0eQqqrh5Wc6uSJtYMg6ujsCIsgame5Wa1UM4/vprZWVUaHlTo4/Bo1d7ajpYuf7SasqLaeLrT3EooawlArsPml5KLcy9MIN418hvtItfV0vKR2HuOiLX6/HyKv1/sSqBx0VPIsJSthZWYMNJqs6CeAdP2EEdUnjmmTZFq/gY6JMnFZgZzNZlfriMomPcgFVIyWJhUzwx04pYOmxkiXZmBsJGU7SNQO0ridX6SVXyKqFn6RzWrlP6ON/5xWWs0WpV60kOyd/NHMGg1CBNJIWxeGGtt4MGgwx/2cIcQk6rlKy2Dh2d0cHwvLieOwHjkM+/79sO3eCdPenXAQXFN0WktdjFjyfO+WFgRYBvgPD/CfL++/k2ePK/fEKDdM9zNIKIVYqUI8C4R65dXnHQRaJ0X3o+uko2LMM/Ux7mkwbeYwoaQiIDXL6bNch7incbqHsZ529czwcZYT/IcJlKa53s1wkmEBlkjmTfOsI6U8Z3yS257idmcIyFnu0wyd2BTj4gQBNimf5fcSTUnJA26S4JokrCYIh3HCbKKzmZWHpUyXqEkAjohrIygFYAp6nCftY3KFVIkHrzwL3dfcDHdjPZziVGsq4awuh4tyU56qsojK6Zoq6SyqEayvwUBTPf9X3CbXMcX/3wwP+gUe1GuM2Rd57Fx3O3Hb78a9oAf3B7x4POzH05EgFQbVT3RSf54ZUtFPGtPvunW4aurAOU0DFjuqMc2oNVhTAEdJFkz56dDnpqE/MwV9jKfdjKWdjKUdKYloT01WFxMaMlJRlZqI3NhTSDh6AKcO7sFRAuIggXZgxy71zsSqknL08MSl5zFl4LGnpwPRMIK1V1SgMiMdqfv24fCf3sGuX/0Ke9/6FY6//zZh+AW3EcfvXM4TZot65vuspgmz2macdehwY9iDu9ODeCBviFmYVC97rcjIxBFuc+8X23GC8JPbYbLTM1HNk0EPj/d+nsh1urD6+8NpQyUOdYLnyVwciTgTqptg6FEn+BcgUzCjOqh2Qm2zBD4b4jEdHRYgRaG0GUzh3gG/1KvzossLpKJQauUJuIXHZlTR8S0BuU+P8vm8Sl6vh7ASUDnpqAgqxwtQGYziqBjN9CICJippU+I8o8kCi5kuis5JILUBKK5DrUdubSGgjAKoSNwTQEle7WEF7SSg2gknBST+EE3c8YYNtaOeO11PZ1Mv4ywb5V4hWtZG2t0NqQa/DvTz7BLUGjDS1ceK1UXn0MsK3M8K14PB+iZ4eIBZ07NhPn0G1pOnYCeonEePwHlgPxyHD8LLqDfByjPDijPEA8/PSqf6KjE+OVub4KVLCXAfB2lTh0yUIeykBFIDPCgGeEAECYVgTyvdVyuGNG0YITTG+joxQXc1Lc6KYJon4ESz/PxUxD0pEUACIZFAShzUZlhF3VRUMm2G253hQTitoNVOOHUQzKzwMsxtzxNYc4TmNNc1w99vtqcT8zww53nAznLd04TUNMEzQyjN8Pee13Rgob+H6lZa1PdgXl6sQE3rurmf3AcCdZrfe4qalAZ+bn+EB/egAEtu45HoKR1mGUODDVRjFSXDNVQtBlrqw+6O+zPGg36CmuRBP6PTYoEnrlWe1M7zWLzCE+hNvw93QwHcHwrg4ZAf3xBSz+iifpgZxk+zI/h5dhg/MvI9G3bhYcCMu64+XDd34kJ/C1Z76vm/JBSrCmEuyIAmMxFdiafQEXcMnbHHoEk8DX16IsGVDC2jvyadjis7HZ1UR04meuj49NVV6skSproGWBoaYWtqgYMnLweh7OSJT548Yaurg6msDL05OWhISEDJ0aNI3rYNx999G4fffgtxn7yLssN7YCrIpFtswJqpC2tmytKJSz4D7kz48HBhFN+szeLe0gwGWS+y4+JwYDuj3t49OHX8GBJiY5GXk43W5ibomBhUU4i019LZq4tNTD4mM+ujNNlIMwt/R71BOkdLR2nCjClAlWpaWKophep7ReqCmmr3lXTTr7r7bIjrDQ9Hy0j78KYU9KpUKlJNM5KKWKo+mYSmQIzHjkgclsS9DScVCPgIqbD8fgGVh6By01E5CSoHnISLAEe62ytAvUZRQMky8hZVefCWwEncmHJkmyAl9wmGG+nlFhe5GmGElpDqZiXtZIVoYyVqYgVpZEVqoOo6W1Gr1Ea1K9Xx7C+waqCraejooro3qQvNPLv1El6ePj2GCKqhzl7GGEYunnUmCbKxVkaouib4i8thT8uGNT4JVsLKfioWrpMx8PBM5c/OxWBZJYZ4UEovdC8rmrO2CnaCy86KJ49DkZt/B/ljCqCiLirIShtk5ZUnFwRY2YOs+CFGKwHVCCv9WB8rtlR0uid5Z51ozkQ3xXXMsKJPR0HFz08QIgImURRK0XEZlmkCJgHUHMt5An6e/+x5GefvOEs4zfS2YpaaIyTnuP157t8it7HIbS3pe7HMWLrKba9wfIXgWaZWuH8rhKi8N2+NAJZ36J1lRD1n68eqTd6vp8USY+miOEB+b4HUNNelLgoQ2gKqUbqhYTqLwVa6rRaCvqUJg4yHgwS9aIDDQ4S9coRcfooH7TTPsJM6EYHNg32elW7VZiGkHLjEE+cNHp93Qj58LRrw4QFB9XA4iG/GQvh2ckDB6sfpIXw3Sqclj/r16XHP0Yuv6Kiu6Vux3kvH0lGLoYZyeCsLYC5MV50tW04fQe3Rfag7sg8tJw4RWsfRS2j1pyfBlJ0GU246jJRe2uUK89SLJ/oKCS3GVGNZCVUMS0UZrBWlVAlsHLZx2MZha3kpdHnZaEmKQ+mxA8jZsw15Oz9D6+mjCFQW8rfvxDWvETeDZtyWl5PKM6kWx/D03Dxu0Uk5eKI7c/wotn/6CXZt24rTRw+hllHZwzozNzSA2dFhDBDeTtYrq1nqIEVImS1iLJhcRISVhXXNwnpqZmliejEzxcg9r1armfXbQiNiUeWrsshVuYik3orBeFUGuT1ObmljXX4VdFppP96kX0Ar0v0p2k8zKuWypG2N2iJQikrg5PG4FJwcDnFCjG3cMbM4HkVNiiveEDcavX0lTHKj2mm5EdhOIAmYbAKniGS6ug9vw0FJOxRdlL4P7TxTN/FsX98jMGpFDSOFSCClxDNzXQcBJSKw6qkmDje1E2rtdF2RjmXirJqZsTspCyPfQD/dVK8WIzzThWrrEKypQ6CmHsFqio5qQKYz13urauBmBHQVFsNdUIRAcQmCpeXwV1QyltTASzg56qpgqa6AlbByEFRys69EO3FQA6z4IQEU4eEnXOUGYC9jk7edgGvjtjoYkyTCER5T4kgIJnnzrzgoVckpcVKTkXYocShRCbQmabU3Yh2lXFNEszwTzVELrOALkXKJ6wu/mLOPFaFPjS/xJLBieAEgJUZP0YopMo1QkrcPn7cbcNFhxLpdz/EXkJJx0ZpVjxWLgbCiE+T6ZwyEFbcnbmqM0JH+XcM8kQzxpDKoXn9FSHNY2gKH2qV9rBWjhLB0rRAwTfMYmJFnbrGclvUZBVLcBivSeR6LV3jSvOFz45afcSjgVaB6NBzAtxND+GFe3m83Q03ih7khPBv34umwHU9DZnzj7cdDhwb3bD34io7lsr4DZ/uasdDTiCn+T0YIy0BNBSNgFjoTTqOOIKnYvwMVe7aj7tAedMUcgTE5Fo7sZHiKMtWD+II1RRhqrsAEgTfZ08D/QSsdpsRqnkx07dz/Lsybe3kCohN0W3DWY+X/Wk6U9apjpz71NNd5Cr6idMy0VuKcoQOXXTp8FbLi68kgHi1O4BGd1PmJAfTWVuLEzh3Y88EHyDp8GK66etwKhfC3hQX8/1ZX8X9fvIS/XbpC57WGi+OjGGcd9tsdcFOShJysy1KfXS473JSUTqeUXIa/qUjqvKSn18nldnEdIiYrysF1KkWag1STjjTtSJtzpP1aXYln3Y5e6NocPzdL3d4WcVZRd9Wt1ShJm7PET9EWlzgmSu1AxPVYhZyko1HR0aAgJNSL9n/oUaW00veFicgdEID1EVRy47GBdA63O1GksZHjIj3XGW4gD9tIgVMn19POitakoXPqaUFNp8CpBdWbINUgUCKk6gklkYw3UhLr2iKXQuUyqrqUygjY2iWNhO0w8Iu6DAZCRI8xLjdEGAmgvJW18BFSEgNnjFYsuzxYpZbMdkx1axGsqoUtMxvGlDTYc3LhrSiHr64W7tpq2Krkkn4l7IwqXkIqSHgE6GCCjCkB5Z4IKLoDD+d525vgZpzxNNfCT1ANSmM1ITUpcY8VekZcCMEkmupj1CGQxggogZRyU5wmkJJ5s3Q883Qp8/zNBEoz3OYcpy0IgFiZl8V18OAQrZgNOEudZyU5b5MyrHWOn7MQNCJrVDou28fpcg9ZeFxgJDrvEFBFxPVcsOmVZLkopBZN/Yx/Wu4Tvwv/j+P8DYb4/Qf5fxMN8f82JA347RT/JyME0yh/szFGuinGe4GaQGqKx9IM1yOdWadYTtNJzRFUKzyeLvB4vMJKdcPnxG2C6m7Ao5zUoxE6qKkRQmoKf2Y0+rO8cHNuGN8RUs9GnPiOzuS7gAlPBVTOXoKqG19Zu3GDwLpm1eAC4/Yqf8cFcaZytbShCv7KYtiLstGfkcQoeBwNjGa10rH3wA60H9uDvvhDsKUTMIXJGKnKw3RDGeZaq7HI6LaiZazUt9N9dhPyOro/E67I439DNlwNWhhZ+dsxfs61VWOirgiT1FxbFdb7W3HdS9fH/X7A/X9ASH29NImVgAMthOepL+R2oV0wFhTgstGI7/1+/I3u6f8iXP7uc+DnoBs/Dw8Q2KO4MhzCmJ/gcdvg8drh8zoQ4G/mJ9xVUiLgA1QwyPRE0Aep0IBflQGZ9qq4Hb/XT/m4Li+8Ai83RXC5neEmIQeZIabExv+TXGgTNyexU25pk2ippCOYyI2XIMVxjboiH5aKgBFIKdFFibZY6ZaUuAGLAgthIi4nki8FRNILXRq7olZsc+NXlxLncRmBVy/PhgKhF/fZGVSjuBLXKfZO2Tl+vo1n3BYesNL2JO6olgdzLSu3wKlWAEVY1XNaI2NVk4gHfPTKglw6FUnjntBWLrvKVY0eDktjYheBpenVwGg0wU3KT+gNmNH00ZFoGZdYGTT9hIMR0yT/DOcvEtCiaTqvYF0DDKmpaDt2DG0nT6I/LYNnQGnoJaQqK2CuIqTq6+BhlJFG9GBvL3yElI/fQx6vIpDyKifVAk9Lg+oN7iOkQox+Q7Tv4qakcVwgJBolkEboskYJpzFGMpknbTwiBSpCTNpoBARz/P0W+Vsu8XddYhkeJpz4v1vnGW2dZ7d1HjDn7RZcsBsJKVZyu4mgMStdcphwmbrCYSWnGZe5nDzv6IpTJA3VeqVLHL4s44TSRTuhRYCJLtBpibtaoetaImjFvc2Jw+P3n6J7muD/Shraw1cewxrhNGl3GudyEwSDAEo0I3AS8ftN8TiS9iiJffI95fud5YntosOKq6x0N1khbwdcuDfgUW1ST8YG8Hx6DH9enMFfV+fwt9VZwmoC39GNPBVIDVvxfNCIZ8F+PPFp8cBNeXSMgQbc95tx12fBDX7nC3SRy/Ly0t5mzPY0qbai8bZajDRVIVRZAkdeFvpT49EbfxSdJ/ai7chOpV4OG+MPw5FyEoGcBAyXpGOyNh8LreXqOetyf+FlpwZXCclbgxbcG3XgLvfpprtPPTtdnqEuN0dftXTgOiF6U9rRxgJ4PD+KO1NBjOtaoSlIY8TMwHBLHc7xOLjGY+Uqj6eL5YU4n5WM8wmHcPHMYVzPScPtpjpckgsxHjNCPhuCHjuG6KyGfAKiIAKDIYSGghgcCmCAv9/gYFgDUsr4ayQACwSl3dqn0lbYdRFQYm4iLk2cWTh5MTZGzInUO3kdnGrIl7YsQkqr1b5Gmk3SQsP0E1UfwSXaIl0CVLcA1eDGTElJjItaL7FdnZta71+ncAs/wRCBl4IVd0okT0uIOrANwHGd7QSKAlR3p4puqt2JUBLVtL2AlLgm5ZwigHoBqY4woCi5OtHNdcpVi14CQ75gT08YWP06PZzM5GPUHAm/YLKyYlmwpDNhXtuPCYJskI4sRIc2QtCM8/vILTOhujo4ikpgyM6GPjsLtpISOAknaRQ1lJXAWl1FSDUjyO2HuB1fTxe8rISvQsrbKres0L3xIAu0N2KAoJLYJyBS3QwEUoTTEKfLlbIROavrwmASKVjppVJrGA11WLIQSHSnUa3QoS7TbayxPGsz0wFZCSYbwRSG1AXGtgvKDUllJ3AEUk5CyhUuL3OegEiNi2QZFfXC0xWkBFoE1QUBlICKkFpjNFwmnKR9S7WBSfsYATzF7zYpMOL/bIz/v1H+L8f4vxzlyWZcImsk2ilA8XiY5u8tYJqiFKCoOR4r8mywZbrzc4TUJZeNTsPFqOfCXbqG+4M+PB4N4dnkMJ0Tox5d1F/WFvD3c9TKFL6fpqsQSI3Y8f0I3RRB9djbpyB1n5C67zMSUhalewTVHYGVh9/XocW6qQdrjG4r2g4saVqx2NNMtWCppxVL3a1Y4P9ptrUew1XSLJAGa0Yco9sJGBOPwpx0FNaU4/BmxWC8PB2rXVW4bO3Ebb8BD4dt+GbchSfjTjpAG74OGnHLpcVt7s9DAuzpuBtPJnz4ZiKAbyb9uEP3dZaObFnbSqfVhfP8XZfo4KcyUzFy+iRGDh3A1J6dWN/9Ga4d3IGbyQm4U1+Da3Sfyx4bRjwODFCDdFGDdERBgc1gQEFqaPiXEnC9TqGBAF2X9AB40V4dhdQLOMnVfAsjn3Qvkv6QEYPC/6GW/2MNWSLqlfr5ijZDSepuVAKsDUjJVbaopJ1IABV+TAshRaDIfXztXFkbD6Z2jm+WTAtLGrwj83kQdijrJusIa/MTEqI3J8s9f610PM2MZw2ETl07QUXViNoILCoc7TrCZVTSp4OSvh3ipARScvm0WyT2UEpxUgIvVXZDxy/sNUmPcDumLTY6KBOmu1hR2rsw0kI3JI9noUtyMc556msRaOJByO1PcB3T/O4iaQC20U31FeSph+EZy0vhbKhHgJUvyIgngPKokoDa7KTkvjoe1P7WBgQ7CDUqRA1zOYk+qt2GwJUyGoWk4XkiUpmlnWaOcW6BcFoihJYIn2VqlQfHWWrValKxa42SiLfOA+WC3cySw4x1FxjLLhJWoguEzQWBjTijCHTW6Yhk/IpDjyucf5nDlzg9qoucf96kobQ4Z+hROisN631drMSdWKTzEy0wrs8RUnJ1cIoVWe7wn+hoopohXR6ksX9MvhtPZuKmxuWEwP/VBP9nAqgZ/sZz/D8t8HhZ4vG3wqhwjmfkS4wTV1khrrsduOWjiwoQUiGvao96Skg9J6R+XJwmpObDkDo7h58XRvF80ofnY048V5Cy4Bu/Ho+8OjzyG/EoYKGseByy49GAA4+ph9R9eb5TwEaomAktgpuR7aJZvnuv+g1k+JKSFpf5u1yxSNmDC8YuFdnOauqx1F6JucZiLDSXYp3j121duCsgGjDgyYgF347Z8HTUxmEbHg9Z8WjQiifDDnyr3pLsxeMxDx7I22Lo9i6a2nG+rxmXNM240tGAc1UlWCCk5uNjsHjyOFaOHMD64S9xhRH0VkU+7ug6cN5lxDidVMBrYcyzI+h1YoBRTxrXBwJ0RgIs/n6vVZBRMCpGalEUTK+DkoVAMvMEaSKUjHS9RmmD4vHayxNqD09g0uWhg/G/ncd1B0/ionb+zzdLOp12RtRFSR3u6ellPe7ZANYWAVNYJuiYdxWkIjEv6nw6ScF2nt3apdykNgJMJMMdnB9VZwROcg9gN8vN2nzjcht3RHqsCqjqBUYRSeN4tP2pkSB6VbK86kkrgNoEI1GnTN8kWa6b25LHufitNgzTTY1E+k+NNvNs39SMkeZmDDQ2wkf35KmpJbBYynBdLZx0TLaKcugLC9CTlYEuSltUAFNlOVxNDQhwf8VNeQgaN8Ejkc8XaZfaaDyn/ARWkJIbgsVNDXBesK2F8Gpkye0TdoN0HxuwkgZliUX8H8wQVnPGfizwgFCKxj0lPVbNjEVWI84RWOvipgircyYd1ad0wSJOiAc9HZLEtXMCHVa0S4TYRcaDc3RFqhKy0kV1ydqndIHD60aBUzfOiugy1vo7eYZve+Ewetow392CGYFSu4CpRfW7muB3VB1ExSFyWHVK5XcUKI/wgJ0QB8XjZ5bHxQKhtGyy0BFKZHXS/bnpoNy4yrP2dZHbjpt0VLcYYe4x8j2km/qGce/Z9Ch+WJIXbxJS64v4+4VlAmsOP8wO4ls6l++G7XhOGDwLmfEkYFCN6d8OEAzUN3Qr3xBUosccfhi0EVpOrlvW78IDDt+T55R7CS1W/hvSj8mmxQ2rBred/YyLJvVKq7tBM74esBFyVhUjb7v1+IrL3nZqcYdu6Z6HMZOAfOzv53a4D8MWPBtz4NmEk7By4MkQh4ddHJeXN3hxf9ROSPWrGHiNcfCOoQt3+DtfrinHSnYGVhLjsRoTQ0gdxvqxvbiWHotbzRW4Rhc4z5NM0KaHi47Y47bC57IjwEgWlhNewsbjdfxCbrouN08E0rAeBZHIyuPJzONKOlwbeKyprgx6uhyeRMUl9RFG2r4eaAgkUTdPXGEwtaOVdaCZx3Uzj4EmHhsNdNSNHG9SiqSiSOfRqFqoVko6mXYwZYm2qJsSKbmHTssMKffXqXt/6Ho2bjCm2jZBaTOclLizmyHVRTgJoKLaDKmoo5L1CqgUrEjPJlK1kZVdKQKjJg6LmjlP1CIRkQd2Gz8j3f/DNy7LVYAXknuRNquNElprNVrYCGE/v2uQwwNtBEIzK4+ohcN0VIME1mBjK0L1LXBXVsFUkI++jEx0p6WhIyUZnSkp6Gb005UUw1xbAxfdlpdA8TLqePlP8Qik6Cb8jG9ylS9IYMmjfqUrQoCVNBABVZAxyN/aBB9dlpQiAdUGpPiPGeP3neIJYpYni3keGBttUByWdihVUgucL1fzlnkGWxVgiQi0cwSTajgniCSehYGlJWh6CRmBTdgRneO4uKQLhJS0zfxCdA4bkOKZeoVwWu1rZ8ko1NuMhe5GzHXUY0pu62iuwXBTjeo1PtQoDxGsQ1AeJMjfNcQTQaiVkOKJZ1i+H/+HUzzOZvn/WCKYVu0OukMXVp0erDm9lBvn7XZcYoW56rDjOs/iXxFUt1mh7gc9eMyI8mxSGs0n8fOKvMJ8EX+7uIa/Xjqrhn9YHMN3U37CwE0A2JWb+jZkwhNGr6cBI74NMmIJqAbpaKhHhNTjATtdjRNP6WS+paP5boKfZ/x6MubDoyGBlg0PCKSHQRMeEHYP+Xl57fpjfuaJfGbUQ3m5Dg/n2fG134T77n7cJ6xED1wCKm57yI5no9zOKAElVyEp2c9v6f4eM+o9mhCn6MADAvChR4/HdHRf93XiSn01zubnYiU1BStxZ7B66hTOnzmJG2W5uMn/yzn+n0fM/XDTdTvoth0OymmG02WhC3ohmabkiJScZieMpDuCuCPljHhs6WlWpMFb3enBpNRDCHXxuI6qk8d3B4/tdp6Q2ngCErXyJCVAamxvRAPTQ31LI+paGlDXXI9apQaqkWpSqmuKistR9SIeK02tzWhuaVHaoqez6Kd0PIv1GcyElDzqQU+g6AmT8E3FnVpCRcCiHJMOHbTjnawcXQIdqpMgEjB104WJonCSJypEn6qwGVJRN7XZUane4lERKi8kPcrDaiOYRO2EjHp4Xi+h2EPYbVL4SQ0aUpyf6ewJl3KHdxdBxe1a+b3cPf2MYF2MdQKqdoy1dqqnIoy2dmCwmWBpIFDkKmBFNeyMeJbiUphLSmEsLYNBVF4BC12WQMonkGKM8fKf5udZJEgHFO0nJZASQEk7VUCkQBV+LlSAUPLyn+dmhXY10LU1MhJyfFCcB52Y9DOSODTJGKT6EUl7DhVus9FiVgDG4VnOn+d8abhe4BlN2ocWOL6kYySTLgeRvk9L2k4sEaDLWrnVpBNrfQKcdqxy/Cznn6M7OiuX56PqD2uVB/9ybwsWBUbtdZhurVGaaqnCeGMZhutKEKouRqCqGP7qMkZnQooH5jBdokTmIcbkIZ4QBgmnoU7Ga/4/J3g8zfCkuMj4vUIYrbm9WHV7GGNdWLQ6MG+xUzYsMe6tsuKsWy247LDiunJSDrobNx6PhAihUfw4N42fl+fxl3PL+Nulc/j7lfP464UV9Qqpb6cH8JSweTJIGNDlfEvAPGXse0pX8y3Lb0MWzqObYuR6LEAgVL4Jcbkhac/yEBwePCcwviesnk8GOBykuN1J6URKgAmUGNGejfvwnSxL0DwffyEFHjqlR1z3124d7jkIK4JK7i2Uq4/PxwlCur1n407Kpfb1GwLx6TjXzXkKroTndx4rHtJN32hswkUei+tZ2TibkoZzySm4kpeDGwTCmk2HATpfq0EDM09UFoLGQvdj5InKSHdl4snKTJnouo0CIS5jkGGjRDXpkC0N3DrVdiQXoKK307Tx/9ZEZ9PY3ooG/k8FOi8kECKAWgmfljqlGqVa1PBkVU1VNYZVzeNcVEXQvqQGzucxI8PVHK6hqhtqCax6NHDdjdQWeZuEPDlPb3EQVnZo5YHtejPBYoQ8kE6JFVvcVS+/iFYiISXPJY9KZzYrbUyLzJfl5DnkUWBJudlJRaWmaQWIr5HmzU/1FL067xePjYlIHu7V3tWHXo0eZh3PJhoTnK298Na3Y6CBsKKG6lqoJtUjPdREx0OHFWwjaCh/K50SqW6prYWuvBzGmmq4WfmCjJh+/jP9BEqQ1jfIM06A8JAyRGANaLvCHT4JECkVuHjGkat9riZ5bnklnPVVhFUNvM11BFU9QnKfHs9IEo/k0SwjtPrqFhnCS66Yya0jE5Tc1jJN5zVDoM1wnmg2onkuP9clnRcbleYYMRe5nsXuZqUlzgurGcsyrbOBjqhWab6jLjzcVoNFloudHG+rxQzBNNFQhtHaYoQq8+EpzYWrOAeukjy4Kkrg58EmXQ5G+f3H+P3HCVLVMZOa5ME/zpPUpN6IOUJoiXFuma5JStGCzYV5AmqOx+Es58+arIy4ZjpIUxhUdAbSgH7NS0fld6p+Uk9GhvB8agI/zdNJra3g/7qwjv/78gX824U1/Lg0g+ez/3/G/vvJsuu+8gXxP0zETExEd0+/iHnd77XaPEktPYkURZGiB0EStrxN78313nvv/U1z03tbmVmZlZnlLVAGKBQc4emNJHoABNas77mZxQJFdcwPK/a55/p7z/7stfbZZ+9pxkE6IWUEehEPRrJ0Jkm8VkvgzbEM3pks4N3pMt6h3pyks6JDen0sr8TBt+h23iFI3iMs3mcEe48OR0azf08uvVmdUcr35VrBlQnuH8e7y2PKdYPvr4yypPbK97jvXT733QXCbnaIr0sg0SUJ0N6TWRvO8DmrhOCiuLBBxc29LK6OEfAt3n6XruxNfuf7/P2uO524oNXjolqNqxo1ntdp8KLDietMNXMEVLbAhpgNUzIdQ5buOp1mJGOUj+dijGi8TaXSjGg0GKL6EIC4cto/yv9LzpCHZCiPXFjMY9/t8cFBMFocDljsdpiZHow87o1Wc102MwyKTDBYRUZl22g3w/RvSHkspedjRbJtsu+r/ph9gCnQItgek1Ul8oRUjgdIlgdHmgdHiqBKZAiZh6rDZh9OabZwIln5RZZBFj26CkymxNegO1MAtgcteb4svBBjqWjPZdVF8NHF/SnFxNn9keL8TPt69LHJXIklP7tsPyK5HeV3ihbKyqT0srxPid+3SvdY8IeRNTtRMNgwoLfTPTkxaqNkkGeQ0Yt/2hw1y+1x/mFFowlxtQppk1GB1Bid4AgrpYyVmuQBIJrgATLFcoYHyywPjFlm+P3FFST+Kf1UhNQQ41HFJQNDCSllNkYH4eVUZmXch9Wk9OPQXck1c3LB70PxvlnGxAW2cHLtndIPxMcuy2UtBJnMICCQWiWgRGshj6IzQYGRExuigIPwEQBRdEdnfGYFRCseE5ZdBgVIi04D5u0GgkmHabMa4/pe1NSdqPa2otjdikJ3B0r93RjSa5V+vXk63uW0XOaTw7qcTS2WWBawyli3yt9bAHW2MqRIoHSG/8ky/7dV/ier3FYgxcZyhf+X4rbY0gukduVsJWPJNYLq+aEB3Buv4YGMk1qcxXtnlvGDc4x7F3bwk8sXlNj3/vYZvL3ByLc2rSx/Lm7plZE0I1cUL1dCeGUgREcVx9vjGbw9kWOZw1uE1NuMcW8TWG8TVG8TVO8SJu8TMO/R5bzP1/k+wfSDM1OE1OSn9H3u+wHf6wfrM4q+x+3vrc/i+2cX8KONRfzozBx+sCozNYwp81+9I25rfnDPdbGcZ2TkZ5RrDl+oxvBijY6PQHt7iu6qmsdt/sdXzGZc1GpxzaDDPbsFr9GN3ydgtgmcQTriaNxL0PgRZiMVYeMVYYMYonsO0jGH435E4tzP22HuD/P+EBs5UZAO3x/wwsvXc3vdyiKjNgcdkZ2uRqBkJlh4vOuNBmj1ekoHjUELtUEDtZFiqWEjpcjE+yitiY8TmfmcfVkM0P2RNNyvNklphJag0xN6epsFBn4/k8MGE13VYyVZ2phSlsDhQSMLCAqo9mG1r7TMhMCDTuacytOmF6uy1JXMXTyoqDQwqOwryFLLvL8+snzv0hfCaV+Ky3pEsk9eW2bwe1SyDM+/pTQP6gzLDCOBgFU+d15Zxofvz+8h6409qpJMBD9QQ5GS5aTzsibZcA2DtVGMcbtGiBUZ85I6CyK9OsT6dIx1OlSMRroEgzLlcKlbhWRrF3ynm+BpbkFMo0GFzmqEUbXGFmhMwJRLYiafxkxOlMK0AqdkfZFPwmoqKWOqZJiCD7WAB4MEUZUOquKko3LblO0qW48qbw9ye8jNGCjiHzUq/Tt0WhOKHAQmS+6f4OOlnObj5gi3ecJrnqCTpZTmCZ85r1XRAiG4RC0SjEtuOiKXiQAyYtFhwJLDiAW7jtJiTiZnM/djytiHCUMfRumWhtVdGFJ1YKCvDeXuFhQ6mpRLRmJtTYi3tyDb04UBg57Q9GGD/+cOj4Fd/ua7g9K/NIxz/E82+f8ItAReq5k03VUKi3QH84z8okW66RXCTcBUF0HHx23IUASW29k0zvO3vVzM4Qaj3+2RAWUowusL03hndQHvbTD27Wzg+4x6P7i8jffPn8U751YY++Ts3zzeWZlm9BpWYt1LMvo868WdjAcv5ry4X/QTWhG8PiwOK0uHVVQc1rt0PO/NDuJ9xrp354bohggqZXK9UcJqnLCaxA/XZvCjs7P4ydY8fnJuiVrGj7eX8MNzixThKZ361A+3lvBjQvPHAjG6r/fpnN6Ws3pKn1QZr9PV3R9K4E4+hNvUS9UkXhli/BzI4wEbuzuMP9e0alxW9eEGwXCfDuP1aAhXGN3G6IYibPjcPKbchJlcieGho/WE6IZ4rHkonwzbCcmZ8YAyENpNSSlDe1yMc05GczuPZ6vbw5jmZkSjnG4YHR7oKR2lZcLQOlwPpXPxPiYOg4iuy+D1wRwIwcJYb2HDbglHYWO8F9mjcTiZdB6KKcglSubgyhThzpTgyZbhzVXgy1URKAwgWB5S9JhMkK6AipW57qroivZc1R8kk+HVAZUrlfk4WX9P4CRr7g0rkm2BlAIq3r9/fd7+JTDKnFF/QnJf3W39a0il5X0JIgHnp8T9+59FgCnvV4emrPs3DFlDvjospSw8OkIY1TA0NIqhmkxJOoHqxCQGJicxJCshT81gdmYec1NzmBwcQYHxMmiywdvSCd+JRviONcB38CScTx2B7ZkjCDR3MvLZUfUHlJViBkMhjLE1mxIQFbKYo2aZ95ULj7OsgPn6UukyDazMiCBn/IYZ5WT81BBhU+XBVhZQEVIyd7oASxHtboXWV1SmLR5kqUxuRyiN8jmjLEcYE0fsRjo/mSPbRCdjwRT3T3L/BMEjK5PMEEiiaW7vT2M7IzNFWtSYMqkwaezHtFFFMKkwzQg3ZezBhK5LcUtDfe0KlHLtjcgSShmWolSbzNDZhHBzM0JNTYi1t6HC1nWelWCTDdMO/xPROf4/Mi5tNZ3HYjxJVxpSLpGRKZtH2ErK9ZA1RsQRQnaM0J30upRLZuZYkebZ0i+zEq5SZ2IhbMQi2GJk3mWEucJG4PlqAXcJqpcnaox9E3h7ZQ7vE1Q/2t3Ez69dwM+vX8SPr2zj+xc28QMCSzrX36Wz+e7CKO6PlXCTILgSteFqyIgbMQtuZ1x4sRjA/XIYr9DJvE5H8+YYHZYAa6qM9xm/vkdQfZ8uSGYB/cHSmAKbH9JB/WhjFj/dWsBPCaWf7qzgp7urLM8QVquEE0G1xc+1TRFiPyAwxXG9z+j4znwNbzNSSgf+fb7f3WIEd7Ih3GM8e6mQwMvUq9koXiVk7vF4uK7tw0VND66atXiBDdIt/h5zMmyIycQfT8CXTMPHpOFLZ+FjOglk8wjQwQZpAsKsU5FsCRHWnzD/lzDreLg4oChSooqDLId5+9Py50fgzY8q8hT2VKRKY/BVxuGvTsA/MInA4JSiUG0OwZF5agGh0UWEx5bqGl9CZHIZ0clVRCdWuX0Gkak1xKc3kJjdVJSc20Jq/pyi9MIOMou7ih6rssWriNsgnIqUVHqp/CIBwb7+2EUJlOogGNpbgViAwH1UhfuURUIH6wuL7i88Knp4oeKeFJBRn+rT2pPs24+WnxI/y6Of509DSlZIltWOCSeqNjKG2ujY3pzKk8o8yjLZ+/j0DKZnZIn4BUxTk/MLyhLP+WwKAVYkm0oFS3cPXCo14mxhBkp5jDJuVAsZ5Omgymwxhhn5plhxZPI7mZlTNF8UWKUwQ1jJ3FL1PqkwJuIhpSN9gICqKK7JqiyeULAZkSOMciyzVgNyZh3ysoy6WY+yxYiqRa+owv0imZiubFChpO9XygGTBoPUMA9gmSdL1nsbpiMapTMas2oxyqg2aurHOGEkGqNLGqNLGtV2Y1zbgzFNF0bU7Rjub0W1uwnFjgaC6SQSzccQa6IajyHezNstMn2wuKgWhFpa4D19GgGCKtvfrwzhmPb5lc7yKbbKk9Q4f7NRuwM1qxkDchGuXoOCph9ZVQ+SvZ1IdLUj0dOOVF8ncupeFHX8LvzONf4O4hLnvHYs0Rmu0Smci/ixw6iySzd6KSnX4cVwvZDECwM5wqqKN+ekH4iRihHrBwTG9wiK7++u4wcXN5ShCT8msOTSmdfmx3CzmsLFiB27Xg223Wqc9+txhbefT3pwLx/Ey3Rbrw4k6rAayeLtsTzenSzjPbqf9wkrmVzvh3RTPyRwfkR3JKD6Md/3J5uLdFV0TXRxAqmf7a4pqgNrgTFwCu8zHr5LyL1Jlyad6NJXdn8wiXulCF7MR/BSnpDKxXE/GcN9NoL3GKNvWRj1GLs2uL2WSOFMZRhTYzPIsOKHps4gNrWO+NQm4jNbiFFRVvro3Fkk5jaQmt1Ceo4Vf24bqcUdJJd2qfN7uojUMiXl0mVFycW6UktXqKsPlXxUy1eRWLmGxOo1JM9cR3LthqL0xvPIbLxA3a7rbF3ZzTvIbN1D+tyLijKKXkJ2+z5yuy8/VP78g4cqXnxV0WNliULifljZ8yUCRCo/JREsLZBQIltd+1CQmFeRwV2Ekyx7XhsfwcjkKCs3S6o2QSiMEwgyf7FcoS3zGQu4hmX2T7owgYr0Z8n7EVTyHkm+viwDHSf9pY8qqmiv/4r2XyZ1V8TtOJWUGRjYSudKfB0FUnVXJ2CSdfAVOI2OK0s1D8u68socymN7cynzsylLwMsS8lOYoJuamJnF+MwMwTWD2sw0hmcmCTM+n99hmE5M5tgqDRCyg0WUR8p8rxJKdE8DbMEmUhm6qBzmBE57EkclkU/i3pwCqQgmCShZ8HOEtlwuUC4xe8vy6aI8lWFGV8RKmmLOT7NCZ5Sr7EVq5HSs3GxN02qZGbMXObaqWVU3clRR24uyrq8ublcIoKp0bOt7MCSRjRqSxQLUHRhUtTO6taLS00w1otrTRDA1otx5Gvn2k8i0HkOy4Siip44gdOIw/FRAthtPINbSyIjXqowZC9FBeWQq4BPH4Wk4jWg7YdPdjXR3F5KdBFBHO2KtLQg3NSLQ0Ah/YxP8La3K+oWB1lZ4edt9ugGu0418HbpWQi/Y2oZIRyfinV2MkZ2o9nejpu3HBCPODH+beTrGJWqZWnWZscYoezboUGY4uJHyMcYFcJuO5HaF0WkogxfHS3hldgRvMu69v0mIEFzf21jAneECdkM2nHX0Y93agzXqrKsfuz7CKmTFzYQLd3N+vFyKKhcov0qIvDGcoXL4bi2PN0fpsCbpruZH8MOlcfx4dYpxbg4/UUBFMWb+lM5JnNXPqB8TXD+ki5K+q3foxN4i6N6gO3uN8fNVvu4rA0m6pyjuF+J8T27n47iXDOEuj5VbThcue/3YTmVxZmQKi8ubmNm4gqGzN5Hfvs3KfQ+l7ZdQpEo7LFnZC7svUS+iRFXO39/Ty6hcfIDKpT+S7Lv4CvUqyhdee0SvospSVPlTuiR6HeXL1JU3FFWufhflq2/Vde0tVK7v621Urr1DsZRt5fbbqF5/59O68S4G9jR48z1Fj+UJDensFoci7uVh53ZGrrWTmTKzBEK932g/6tVd1BBBUFNAJEAamRjHKCu1aGx6EqMzsuqDuJZxDE/K5OqExygdzijjYa3usmTZ9kKV8Y2gkognnfQxWlVZaSIkQxuUkvGL24GkDCZNKtthGcvFxyUIqnSBoJL+KHGDg3zt4RG6uVFU6ZwGCanhsSkCakpZkaLGzzFMgCoa3xP31aYIIwHSQ8lKFgQr3aG4whIBJXCW/jWZqK9KQNXkAk6CaZQwncwXMcvfb668J36fuWJe6Z+aJaRmUjFMyhCFUP0ymUG3g+7JgrzN9FDiotKyACiVJKCShFKKkBJQJbUqJDR9iLHCRuk+YjL9Lp1IirfT/V3IUAWCq0KIVfV0IrpeVOmQqtouDFJVQinf2cCodooQOoVyVwOqfc0EgKgJ5V7CqfMk0m3HkWyha2o4jPCpgwiePITg6aPKYguhppMIyQRxrc2IdbQh2s3P0dNFWHUg0NIM58kTsBw+AvPBQ7AcOATjM8+h/5vfQds/fAnH/uff4Ok/+7/wzf/y3/HN//rnePov/xYn/+HL6HriKegOHoPpyCmYj56GmdHadrIJztOtcDU0w3fyFMInT/LzNCLJ95WVpsvd7RhSddEFMpoa+jFDdyhnG1fcemx5zdgNWLFDyOyGbbic8uJGMUanRZdSy9JtVfAm497bjFp3CZrtIGFnbMe8tglzmkYs6luwZunCtkeFiwEDrkWtuJVy4w5hdb8UxqtlxsByAm/Qhb1RzeC7Qzm8Qwh+b3YYP1wcw0/okH5Cp/TjdUZAlj9ap8uiwxL9kG7rh9z//dVxvEsXpoyTYsyTs4kPRtJ4sUL3lCcImTTeGuT+UgL34x7cCbhwI5rA+coEVpd2MHnxDoZuvobBG29hkBV98MY7lJRvc/87f1q33n2oAap6671P6yb3URW+1h+rvv9R/eG+8iPav7/Mx5f+DRX4uAI/syi/p/3b/ys9JmfiFDgRRvtDBB4dHiCrP8hkVwIqiVj1fiDpkxJQyYJ/tT03RVAJoBilxqZlLa26RgksBVQTAog6rJTKz1hYohsrDsqZwZIS7eTsoayKLJ9BWRorHocvXh/AqQzkFMXrl9+EUwnCNEm4ZQg5ApSwK/C1SnRrlRG6Kr7+AIE4SBCJhuj2hsZ5m/ARDYzK/fwOI4OKKjW6Q2r/tqxoked3lDXsU8zvsp59jJ8vy89ZI2CnhgcwSbhPC5z4myzwOywOVLDIUrYFUrP8bAqk6KQm4xGMBf2ElBuD4qIYZQpOgooOKrcHqQKdQp4uKmskrPYAldIxZqr7EKar8HfShXTRaTAeRXs7lEUVcoRTgY6qJE6K7qqk6UahvwO53makOySeHUeKKnY1Kk5q3NDLqCfupAMDKjk718D7Jc4dQZSKNR5lrDuOeOtJOqbTSHfxdXra9kSnJOJ7JwjKeF8P4r09iBJWQYLLxeine/YAuh5/Ai1f/ipOff6LOPqZv8fhv/k7HPjrz+Cpv/hrPE5IfeU//1fqv+Gb/+0v8MxffxYnPv8ltH3j21A/exjGIydhIrCMR47DdOgw7AcPwHn4MDxHj8B3/AjBKRAVt9fI79RCF9iGmqpTOes4bdVgwWNkNLRjI+TAhgynCFiwQXBtRxy4kvbjhVIctwmai1Enls1dmFGdxljXUYx2HlFKub1q7sAWXdVFnw5XQ2bciNtxO+3CvayPTieEV+is3mAMfIsx7c3RHN6iG3p3qoLvzw/hh8uj+NHKGL6/PEKNMhKOKbHwB2fG8T0BlFyuszCsXFsoZ/Nek0GhdHx3SjHcJaher+Xw/kgF7/C4ejGZxaXcANan1rC0+TwWLn8Xs9ffx9it72Hg9nuo3H0fQy+8i2GC51HVnn9PKfchNfiIqtQ+YEoEgKgsJV3Pn1KBjuhR5a+8+VA5fh5R9tIbj+h1RTlu5y7/4bYoQ2eW3tf5V+ra/SP9iX2P7Q8PqA+4lDFMMlBSrtnbH8MksxvIBFUZyMh0OWMn/UrFakWJbtL3JK5qiECQqDc6ycg3JcCawOiek1IAQTiJBFBlOqkCK3leADVYRoruI06nFmacCyRTBFEcrojMuBmBTGxnp2yhIGyyLaPQCSu/DDKlmwrL52cMTdHhZejw8ox7Bbqo4ugoSqNjKI9NoDxOEZ4lArMyPa2oykhXIURLU5Mo8rOW9iTbosLkNHITM8hK7qfSo1PIDI2gTDDLNBdTBNkEAT9NcM+xnK+UFUgtEJZ1F5VVpheWWTon6KJkgrxhAmqAgJKViKUvquy0oURIFQmngtmIolXWzTMiZ9IrgJLl3OPqfkT6exDu7aI6FDgl1N3IG9UomNQomdWoSEn45NWdjFstiBIwMutkks6oqulQ1nqrD7pUYYyVeWjPWUl/U/T0IcSopCxw2d3EqNaEbG8rSqz4ZW0Pyvo+vraKkvfQUFrkdRplojeJokn5fISUnxHQRUflYISznmyA/vBx9D19AG10U41f+6ai5q9/C62Pfwttj38brYRS01cfx8l//CqO/P0X8Mz//Vk8Scf13N98Dg1f/gZ6nnxGAZ7puYOwElYOQsp9/ChBRR07jODxw4iePIoUHV6lq5Xw7ccC49+inCHlb2R/6hvQfOVzyhQrSbrCQX6vBXMfzvnNuBi245xXj0UDf5vekxhuO4DSqSdROv0khlsOYJr7Vgxt2HL04IJPjSthA92MBc+nHIyAXrxYCuLVagxvjmSUvqq3xmT4QgHv7HWwvz8ziO/PDRNaw3h/bhDvUe/QOYl7Eji9MVN9OMr9wWgJr8oSXWNFvD6Sxzt0eO8PV/A2k8FL1RFcmljB8tkbGLv8ANWrb6CkwIIu5CpBoUDkuyhcef0PuvzaQxWvfvq2KEdlLgowpKRYps+/ihRh8CkRFop2HyC58/KfVGL7vqL4uZce0YuIb4vu7Wn/9ouIbd1FdE+RzTuIUrGzLDfqikm5fvuhImvPK3osnpN+nr2Blun6CHIlTtE57StGgAgIkhVGnuoAsoRBlpW1QCCUCYIqITA4xUg1O4MRqjY/i9riIkYWlzCytMxyGTWWomHZ5v6hhUUMzi6iOj1PUMwiMz6L5OgM4rUpRIfGER6kWEaGJ1lOIkSFh6Z4m/fzcdGJBcQml5CcWkZ2bg2FxbMoLm2itLz1RzqH0so5lFd3UD5zHqUzu3WtnUeZKq3toshyXwXR+nnk1i8iu3EZuY1LyFMl3q6e2cbwwgpGJyYxQkCPFguYIqAWCOy6eyow9uUVSC0wFs7l0hgnUGshPwa9LmUOqorDVgeVS7YJKMVBGVG2W1CS6EcnlWPky0rkUyJeF0K97Qj3dRBWHYjTKeVNWlSsBgxY9YoEJMnOJmXJpkjTCRT4+AmrGrNOLaZtsgBBH2q6ThQY82KnWcFPHFCiXLTpGBLilnqakFF1IMNomJHX5+vJun1ls1Y5s6hIJvsTiMpMEEY6PoI0azYgTdeXJLQi/X3wdnXB0doKa2MzTA1NMBBWmmOn0E9X1HfwKPoOHEHfswfRQ3j1PHMA3Sy7v/MM2p94Es3f+BYaCa1TX5KVj7+C5q9+A6qnnmZ8PAgLI6Rd3NTx4wg0nEaoUXQS0eZTyjzlBUKpSEcVP30M1m99HT2f/wz6Pv9ZWL75FUSOPIUineSEph0rdhW2fHqc8xmw7lRhydiBGcbdodZDyBz9JhIHvobUkccJq6cw0n5EiYBr1i6cc6uw49XgkpwJTNjxQsaNe3k/Xq6G8cpgDG/UknhrNE1YEVoy7op6ayKLtyf2x10V8JZcPzhdwRtyGQ1j3gNC7eXRAl4ZYwSdqeG9mRG8Qwf1ViWDVwcKuM16dXl6BSvLuxiki0rt3Ef0/ANEzr+M+O5LSG/fRe7cHWQIgvQ50V1FqX1t3WN5D0luJ7fuILGn+OZtguF5QoEAWK8rvHYL4TM3WVJSUqHVG4rCK9epa/9KoeVrCC5drWvxCgL7WrpMXfqT8i1ehG/+vCLvvuZ24Zutyzu9A8/0NjxTdbn39Fh8bB7x8XkkKCnldmJ8GanJlYdKT68iPbuG7MIGclRBYLC0hfLKDgbWLmCIlbi2eQUj565jbPs6xndvYvzC85gQXXwBYyzHLkgpuo0Rqnb+BQzvvoChnRcwwB+vvPkCCmdfQI4/YHbjFiXl88is30SaP15KJNsi3i9nDHL8I/L8kwq791Hkn1e68DIql175tJQOwVdQlk4+6eDbF1ud0p6Ke/rD7TfYKn2XrZXoDVrb11G58hqGd+4SsucwMjaH0UoNk4yAC4y+SwT3UlVgVVA6zWcLGUxn05hOJzGZiGFULj4WF+UWOImsyjTE4pzyrOhluim5XSakihZCihU/S+eSZHyTVYRD3a2Me4x5fXRKjHYFswYVG+FEB5WjewrTOQmg8j2tmLQZlGvophXn1INRfafSOZ5oOAg/K2zg+HOINhxTFvmM003Fe5r5mp3I6ProjFR1yRp9Rq3i6HKEZoaAyloYSS1mpAmpuEGPuJ5wMuoVyRLuIVU/fIx+rt5uOLu7YGtvg5nOSk+oqE6cRO+x4+g5fAQ9zx1CF0HVTUh1Uh1PPYsuuqYewqr7W0+j/+mD0B86DsPhE7AcOqLAyXFYIHVIcVIBRr14exMKdHrS9zZAoA7IyQL+DgX+TjLdb4WQHqOzXHYRSCEbLibcuEJdjjtwPmTCOU8/1uxdWNC3YYqQGm4/jszxJxF86svwfecLCD/9FcLqCVSbD2Cy7zQdVxtWGAE37D0479fhWkz6qpx4IevBnbyPzkqGLoTwoBrBa4NxvDYUx+uURMI3ahlGuAxeYTR8eTSLl0YzVBYv0oXJtX2vTVXx9mwNb00O8jkFAqqEF0ZHcG52DtOL66xn5xEnEMIrNxCggqvXEVq5gtjScqQKqQAA//RJREFURSSoKLfDy5cRJhwUyTYVIhSChEJg4YIiP4Eg8s0RDAKEWQHCDtzT5+ASTZ6Dc2LzoRzjG3WNrf+bso+u7ekMbCN1WWur1Mpe+WlZhlZgHlpWZBpcohZhHFiAsTqnyFCZhb4881C60pSix3JnLkKUXaV72NvOn7mEwpkrdBWXFRXXr6GwcQNFAqREmJS3XkB1+w6qrLSDu/dQu3Afo5ceYPzKK5i49homr7+CyWsPqFcxceNVjF97/aFGr9c1wu0aNUhLOkgLKhq49CqqhMkAVWWmHZCzBQSEAhVm2rreqJfcV+H9VYJk4Nqbigavv4Uh6UB8RMM365I8PnCz3kFYVz2fP6qK6Bbzuujmeyjdeh/FW+9R0tn4NkYu3acz3MXoyCzGS0OMdCUslYpYrBBO1Fwph6l8ShnUOZVJYiIRxQhjatXrRtFhVy6pKVotBBMrPUEk072UuF2RGT+tZpQIg4K5Dqi0rl+BVKy/86GSWkY6wqNq1WHAQojQZfnohryMazIP97TDiDkCasouKzXTPalbkGmhczrybQQOfwcxxh7po4q3nUKCzitFZ5bW9dAN9SNLdyZwShFS0g+WJHhSfK8so6hcApTjZ8zZrUjzc8YUSDHqEVApk0Epo1o1wloVAuo+eBhNHV3tsHa0wNzWBGNLA7QNpxRYdR85ivYDB9H69DNo/taTaGD8O/21x9H4FerLj6OJpfRP9fA+zZNPwfjM07AeeA6uY0cQEufE71lQd6EkJwYMfRix0S3uLVU+7jJg0mvCvN+KlbAD61E7NqNW7FACqCsJKy5GDDgfUGPTTYiZujDF32i46zQqrYeROfUUwge/Dt+TX4CXinC73PgcI+EpAq0Vq+ZOnHX04rxXiyvSVxWz41bCgdtpN+5mvbiXkz6rIB6UI3ilEqXieFBJ4uVyQukYv12N485QAneHkrhbS+MVOipZ3PT7yxN4n6B6e3oEr0/P4PmpBaxNLGFgfAWx6Q14ZrfhJFRcM+cUh+ElUNyT2wpY3JOb8OzJPXUWLtHkWTgmBCR7ABmjRlcVmYdXYRxaglEBxCIMhISuMg9teU6RpjT7b0otKu+J26rijKL+4jT6C1OK+nKT6M9M/Cv1UT3pcXQnR9FDSdmVGEF3fIiqoitWRWe0go5IGe1UW7iI1lBJ0WPZ86+hrteVMkPlLryuKH+RLoLKXfouspffeqjclbryzMaF6++gqOhdlG6wYoukgt98/0+qcONdFHm/lJ8W75P7qTxfo0Dlr4ve/VfKURm+Z+bGO0iz/P9HqWvU1T+ltz+tK28jyf2JK+8jfvU9Sh7D7H+RAN28geGZZYwODGOK0U7i3SId1GK1qAzklEthJlNxjMUiqAUZ8fweVDxOlJ2Ougiqst1WH3pAZyL9UdI/JSPLpSxJ9KNzkfFRskR6UtWFBEGUUHUrTqdo0dCFGTDkNCh9UInORgQbjyDTeVqJdIsOLeZsKmVBTOkYzzLKRQimWMMRRqJWDBj7UDH1M87JEIZupFjZk5ougqkHKVZ45QyiugcJLbe1/Ujr6ajopvKEZ5GfuURIlfj5C4Rt3mZVwJXnPllFJUbgBtX98EvsU1Es3T1dsLa3w9Qiy0MxAjY3wnDqOFTHDqHn0LN0Uk+h9dtPoOGb38Dpb3wVp77+FULrq2h64nG0f+cJqJ5+EoYDz8By5CCsxw7DefKoskpytLMVOQJ8kJ9LFjid9DkpB6aDTsxH3FiM+bCS9OJs2o+dXAiX8iFcpa7lg7iW8eIqwXIhbMaWV49VWz8mVS0oNR9C+tTTyDU+i0LTQQLrGUQPPYHQM19D7NlvonDiWdQ6jmJGfYquqlU5A3glYsb1uE2JgLfSTtzMuHCLup3x4F7Bhzt0WLdKIdwqRvB8OYYXynFlmpcXqgTXWAnfnZczjdN4b3UB76+v4dW1LZxfPIvRUSaa0hjspXHoKzMKPHSEgoFAMBWnYCiMK9IXxqDPT1JTinQEhC47Dk1mDOr0KDRplqlRqBI19MeHFfUIFGKD6IoOEApVdIQJhXAJbaEiWoIEQ7CgqCUgylM5Rc17Zat/Tz7e9mapDJo9aTS7U4oaXUk0uBIs43U5RTE0uepqcUXR5omhzR1Du8gTRbu3rlZ3hPeH0OIMoVlkDyh6LMNK+Kiy196l3nukfA9pbn+qYl+pK3lZxEqtlI/qbST+LV16S1H84qN6EwnC8FHFCcm6uC23H1GM+6O7r/5JRXZeeajoIwrvvIwQc/0fK7z78r/WzgOEtl/h/Xze9suIMtunNm+htLKLIcbhsSpdVJlwUs7klZVhB7KasVwOI6CSpa5GpKM84MeAV8ZEEVSKk2LEo0qs5DKiXGLfICuZjDwXSMnocgFVSc7yGelq1LLSL0FCWGUJkQod0oDDgCphlZVlmRjXUt2NGDJ0Y8auIaDUmLPLyPFeVDpPIddyFIN9LZiUxQPMvRg29qDC7aJASiVn6FoQ7W1GrK8Ncb5HXEXwEVTSHyZgKjCOylnHjMnIqCdjuggnhw1ZuciaDjBp1NBJ6RgBxVHpkKATi9OJxXUqRNS9CNJRBRhRA711+emsZPl1d+MpeGSZ9aYG2E+fgJkAMh09SB2C8cgBGCgpzUefg+34QThOHoLz1BF4m44j2tVEQHXTSWow4jZiSpYpj3qwGCeYUkGcyUawJgshZCLYLsRwXs7kFWWurBgVIbDCuJgN4HzSg52YE1shC1ZcGgz1EH6Hn4CPUS9GOBUbD2Gk+xTBdAKZo0/C+8QXqX9A6vA3MNp5FKvGduy41bgcMirx70bSjmspB64TVjdY3mT5Qs7LOEhQUVdyAVzg+14uhHFvpIC3F8bxvZVZvL04g3cW5/DW6gouLSyjMDAOS7QAVTCD7kheAUh7qIxOAqTbX0Af1R8soU/E/b28v5euQ9QTKqA7mKdy6Apk0eFNEwIpVvw4K30MzY66WuwRNNvCVARNVKM1jCZrSFGDJYjTpgBOmSmTHw1mLxpMLkWnTU6cMjhwWpGd2zac0ttwUmfBCa2ZsuCk1kTpcUpTV4PWiCbe32K0oN1iQ5fdiV6nG/1uHzQev3IpjVGRXFojl9m4FakdDvSzrvTzGHwsev5NPKrYhTcR2duO7H53T2+w4r5OvfYnFdp+9Y/ECr4tFf1/oXOExr42CYyzlJSKXvpfKrj5Ist7DxXc19k71N2HCmzcgW/9BUX+P6W1P7FvX2u3Wd5GYO15hM7cRJw5PzezjsGhCYwXq3RRjHplGXpQxiwdlfRBCaTkAuORSBBDAR+dlJegYklQlQipHCt7Rs+Yx1I6yqXzXCCldKLvAap+pk/PKCiQ6iGg6i6qbNVigJCSskBg5QiWFJ1UWdWOMXM/ZmwaLNq1rHA6TBs7UWw9imLLMYyoWzFq6MKAjtGu+zR8jQdhoyswEQCmowdgPXEUHlkUs71Z6feSjvoE3zdF0GQJnqKNjo8wLfEzFimBVIafPWurD0AtELYynEJUlJHz/A7S8Z8h6AR2WYJMYmSS0Ir1tCLUcVpRmIp0NNS11zeWpNtL9rUiwTLeTXgSSLGuRuUxUkrnfokxdpDfdcSpx7jHhBlZpjzuoXMK4AzBdDYfxybhtJmP4hzhtEsJrHYJqQsCLe4/n4tgR5kby4utuFxsbcE8HaiA3f/M12H+8mfhePwLSB59CqM9DZjhbzfceRKxA1+H95ufQ+K5r2Gy6zi2bD24FDDQUVlwJUYlbLj6CKxu5jy4mfXjKuG0Swe3w/KGjLGaquEHSzP4gUw1s7SA764s4vrUFKq5IitrjBU5iA5XmJBJEDZp9IZy0ESK0BFaegLMGC9TgzAmhmBMVmFMVRQZkmXoEyXo4kWoIzmCjM8NpNDljaOT7qXDHUWHPYROW1BRhy1QL60BAsSPNrMPrSavohajB81GNxr1doLGQplxmsA5pTHsSY+TGi2lxgm1GsdVKkWn6KYbGPkb6KYbNSq06DRoM+rQQ9hoWAf0LheMhJHZL7PwBuBkQ+4OeBW5Ah44ffV5qOweOyw87oxOMx4LbNxjZf6D/BsvsnwRPtler8u3dgeeM89Tt/6g1ZsPt71/JN8f7+Nj/yDer+jmp7VCLfM1l2/AvXRdkWdP7sVPS/Z5l679ay1eg2fhqiL3H2v+MnURrrm6nJRj9oJS/itxv2vmPNyzu/DMyFmHLeU6o+zIPAYrNUyXKpgnoOYFTvkcJhj1JjJJjEkfVCyMUTqp0UgIw4x8A1634qJkkjyJSlXGvqpTYp9lr8Ncpmv5g5Rr9QgG6ZsSN5VnBS8atdwngNKjaKbL0YkTakdOJdfMdWHU0odZhxqrEl+oabNce0c48b5xuqoayzwdk+/0YXQ/8RUc+uxf41t/8ed44i/+Ek9/5u9w4muPo+eZ52A4fhQ2Oh1vWwuCPZ3KEIisDDkwEZwEq8zrXpHLWxziAJ3Kdxv0eTHkk4ulnRj2ujDCcpQHmEzBPMZy/6LoScJ4xmXBtN2k9J1N2o2YsOmUS3bGLFqMy7aN29Z6OU5NiKwa7qtr3KLGJPfNuIyQhRJkmfKNhB/nMmHsED4KkMpJnCslsMNyl6XoYjmFywNZuiqZGDBGaAm44tjKhPh8Ai5kw5xHz/fqxwCjX+jY09B+5e+g+dLfIHjgcdR6T2PJ2os5fTsKjITBb38RKQJriqDatHbjctCIm0mHAqgLjH+XGCcvpZy4QJ1LO7DJ25txFy4Rji+PDOAH8zP40cISAbWEB0uLOC+Dh+nE3f4gXUSA7iICczBOR5WGPZGFJ5VHIFtCOF9BWK6zqw4jPDCK0MAYwtUxRFmKIlXuK9cQKA7Bl6/Cky3Clc7zNXKwxbKwxtKwyUW/waACCIvfBxMdjMlDSSluxuWGzumExu6A2m5Hn9WCXpMFPSYTeoxGdBn06GRD26nXc1vLUo0Ouud2fT/Vhy59Lx9HmfrRz/9La9fBxP/L5rUSRE54Q274wh4EIlTYi2DEh3BEZm7wIxTxIhStKxB2wxuwwe2z4DHX4lU8KufCFTjnKZYOVmxFc5dgn734ULbpC4rsM9ze2+dg5ZbHiaSiu+bOU7t1zXL7EUknoHPmEU1TU9uwT52DfZKa2FJko6xjmw9l2ZN1/Cxs4xt/Upax9bpG97VW18gZWGpnlI7DR2UaWnko4+ByXUN/KE0Di7APzCM0OIv84ARq4qLyBSwSUPOFHKZzKYxm4qjFI/VZOgknZb5z6ZNi5R3wuFBxyQhzqwImOYunnMnjtpzdkyEI4qAETjJ2SqBVskrcowvR9SPHA6AoK5Y4TLxfzv7puJ+RTN2FgowmJ4BqdBczDi1kDbczPiNjXz8mzT2YsvZhguWwrh1FQire2gD3yWNof/xxfO3P/gf++//z3+M//z/+Hf7rv/vP+Kv/9N/x93/2F/jS//hrfPP//hye/fyXcOLLj6P9m0+h58nnoH76EAzPHoX10EnYjzKynWxAsKEJ0RZGxfZOpNp7kOnsQaGHUbNPxcquwbCGwNEbMGUwY9ZoxrzZhAV+z1VCaz3oxmY0QCcTwLlYEFvUuTgVC9Qn51NUn3Bvi1FO9IdZQf2KE5K5x69V0rg1lMPtWhEvjJVwg1HqSjWNi5UkwZTGtaEsrgxSAxlcqqRwQeIf77tQktlMA1hLuLEUsWPab8KEW4dxlxY1qwqZjpMwf/sf66B67uuo9ZzEqqMPa24Vhhj3Ege+isLxb2FO3YjzPh3jXh1S5wmpXULpfNKFLZZn6K7WEwQUIXpvqIgH4zW8PDGOe5OTuDo2xsauhAyPHW/ID09YVuyNIpJIKtMQpfJlZAml4sAIKsPjGByZwOD4FAanZjE0NUex0WQ5MDGDgfEZVMemUR6dQmlkErnhUWQGh5EeGEKyWkWcDWusWEaiINMb1VcklgVTZKUnUSgegyzEKfOO+/g5PHuT3dl9fpjZEFk8TpjY8BidNuh5nOp5nBp4TBrong10O0aXaU9Ggq4uk8cMq88GV9AJH6EUjBNG/I8jiRDfO1xXktvcF01wv0wlo0wpQ2AxwvvChFSQTso8uY19mSbOwTi+pchAGBjG69JzW1s7C01tA5rhPXFbO3JW2S/Sjcjjtii+xugWTLzPxH1/LCOfJ/dJaRher2to7SEgDAPL0FeXHkpXXYC2UpduX+V5Ssp/LU1x7k9oFqrCNPrzUw/Vl2OZm0RfduKhejLjinrlTERqAt2pMZYj0KaG4c2PoVAZw2ixolx5vrDXBzWejmM4GSOkYhgKB1GRznIZVc6oJ06jwj+2LHGOTqLCcn8gpzKIk45p302Je9rvOFcikpYVRctYR0iV6KoEUBWqREeVM6iQ0/agqOtGxdCNYXMvpuwaLHmNWPEbsejWYN5Od2XjfrqqUV0bBvuaUehuYkRshb+pEernDuDg57+Mz/3Z/8Sf/Yf/gv/87/53/Jd/95/wX//9f8Kf/8f/gs/+57/AV/+vz+Brf/43+Np//Us88d/+Ek/9j7/CgT//DI791d/h9Gc+h8a/+zxaP/9FdHzhy+j9x69B85VvwviNb8PyzSdhf+IpuL7zLPzPHkbk0HHEjhxH8vgJ5JubMNjdhTGtGrMWfl7+LmeDXuzGw7iYjOJSOobLmRguiQihK0WZaz2FK3RBV1leZSlzr1+lU7o5mMPdsQruTw3hwYzML1XD/dlhvDg9hDsTVdwerxBcFTw/KktiybJdsuYgIyCBsZ2NYD3txWLExshowaTfgjH+fsOMy4P8LSuMyLGmgzA8/newfO0zyB5/ClOaFpzxqOmqulA8/RRyR5/AbN9p7Ho0jHh2XCKotqNWbMcd2CGYzsWc2BEHlQrgel7mRs/hOrVbzGKZjdsI4ZRng5aKRZBOZ5Fmw5eq5pGRa0RlZpFhubRrEqOE0sTcAqYWlzCzvIr5lXVqU9EMtyeXVjG+sIzx+SWMzi0qqs0IxGYwODmNyvgkygRiaXQEpWGZrUQu+peJBGTigPr1uco0ShlZ/DeNWDKlgDIclxl0ZeZcgSjBJdO87M3QaZfpf3ls2/j/iaxumY3TDrObEc1NaFEmjwVWvx2OkAseuqQAIRQilEThPUVkHixlLiyZ64quKuah3HRSDgLKBIffgMc0rPQiFSu+mlKV5tBP9RZm0ZOfQU9hpr6dnWMFnkV3hvsUsaJnp+tSKrxAQDQDNUsNQaCS05F/JIGBQOBR9XBfV3qMUBglFOrqTo6gJzmM7vgwuigpu2OiIXTFBpTTlt3xAXRFK+iM1NURriidjO0h6WyUMxZypiKHFqo1UEA71ebNod2TRZtHzkpkcdqTwynqtDuLJlcGbY4Emu1pNHhq6E0uwzu8i8LUFQwTvqPVecwUalim7V7OFzHD1mg4HkWFB1pVOsqlL4otYom5Oif9N3I2TM7qSce5aG9bnNUAW6QBcVZ0UyIZLKmI2wKrPK10lla6YNKhQoBV6a72Z0EoyBgmvQYFJQqqMUBbPUpbPeU2YI6apxuYcdBNEVJjhNSwvg0DrGByrV6ZjqrY00p10i20w3/0OFTf+BZOfu4rePIvP48v/p9/gb/93/8Mf//f/xLf+Pt/wLe/9GV89bOfxVf/9jM4+KWvoPGJb6Pl8W+hiVA69dkv4Pjf/j1OfObzOPm3/0BwfR5Nf/cFtP/9l9H1+a+g7/Nfhe6Lj8P81Sdh+9pTcH/jaQS+cwDhp48oij19FMkDx1A60YRaSxcmOnsxo1JhhfHyLCPyFl3odsCL8/xdz0eDjFIhVvgortK5XqEupSO4KI4q5ccVQudWKUO3UsKLMtfU+CBhNYB701VFd6cquDNewvOyCgzdlJzxO5dyYy1M5+mg29S20AXK4NATyHWdwoCW0a63AY5nvgbDVz+L0HPfwHD3MTqpXmz71BhrP4zc4ccxIZHPrcaFmI1wsmOD5SYhdY5OaiftwwWCVlZ/XmFjNhYNo8jvEosE6JgCCLKSxrIx5IsZVMsFDBBOVVkMYUSu3hjHxMw0pucXsLCyiuUz6zizsYm1s9vYOLdDSbmNtY1trK5t8f5NLK2uY4HAmiOwZvi86bk5TM3OYHxqEmOTcjH9BEbHxzEyKrOCjGBIpjKS+eAIrCKBpSzqKdenZglMAkvWy5MVhvdXE5bVmbzisBgTHWyArXRXVsZ+kYXHtMjM41qmBN6fLthK1yzTCjsl6tFN+QmiAJ2STMQnpS/hgzfhhYex20Wgu6J0XgS9LWyCKaiFwd+Px9pZ8UWt0SFFLeFBNIeraKXaooMP1RIZQGOwgtP+Ehr8ZZZlnOK2cjvwaTUFisopyyZ/XY2+7EM1eDM47ZVyT7KfwGhyp9DkSSpqdlMubsupTDl9KXKIovXSHkGjLUQF67IGFDVY/Dhp8ik6pciL02Y/TlEnLdxPNVAtVh/aqHabF512H7qcYXS54uh2ZdHrrsCQWEZw8h4yK28gNXkTsfIKssVJ1ErDmKdtXqZtXlAWdIijEgyhyHxfZutSDdBF0UmV6aSKMvSAf16Zf5yAqeSwKfOiSwd6UeAlUc9ieBj3FDBJh7PMdiDjk+QMG2/vR8EyISV9UlIWzdp6f5VcGkNVCKmaXatAat5jpPSUjsDSYNqhosti7LPIGb4ejBi7UTP0YpQRcoxQrJn0KGk1SHX0I3iiA5ZnjqP/60+j4yvfQvOXvokTX/waDtMpHf/mE+g6cRLajk5oujrR39CI9mcOoPnbT6GLZe+Bw+h6+lm0fONxNH7xH9Hw+S+g5XNfRNvnCK2/+wd0fvYf0PN3X4Tq7xmhPveP0BNk5n/4Kmxf/DocjJWer30LwW8+jQghljxwHNljJ1E8eRoDDQ0YbmnBaEcbxjo7MNHdjcneXkxQ49RYd09dvX0YVcv0MzInlgaLBPuGj7AIe3CeFeJyLlpfjqoYw8ViBNv5IGOYGzN0TxVtByINh2B56mvo/+rnoHvii7z9HPKdJxA6/E24vv0FpI49gfG+Ezjr7sMOITXVewyV09/BrKYRu0EDLjLm7RBS56ithBPbaTd2C2FsV1OYz4WR91oRoAv2Oi3wep0I0D2GGXHjMtUvIVUZKBFOg6jJSsLT45icm8HsogBqBasbG1jb3MLZ7W1s7pynLjzUxvZFgus8VtfPYWWdoDqzweesY46wmlmg+5qbxbhcS0tQjQqkZCKA8VGMjI1gmDAcHB5EdbCKcrWMYrmIglwHW8gpa+dlcnRWbIhl/c0/Ban6ggqfVh1a4qz23ZVVkd1rI6jojuiq3CE33GECKeKEi47JSTfrjPAxIcbDgIHuSw+TVwO9uwdadyceO2GLQZE1imPmCI6aQqzMIQUMLe4EWt1y+pJQsMt+P44aPTioc+IA9ZzOxdLF224c2tNhKbVOHNQ4WDqU8oDapug5tR2HePsIn3uEzzumd+G40UWoeNBsdqHFQrFsZdlqdqLF5ECzwYYWg1U5hflQBjNadAZK/6/UqhcZKKOiNoMJ7Xx8p8mCLrMDvVYXVHY39C4PKe+B1+9XVpXxJcrw5ReRmr6Nwa0fI7/6E9jy19FmGoDKmEAmVcXUwCAWqwUsl7PKJS81Pq/sCyJPFb1ebrtQoAXOsTXJOQgiART/tJKzDqa81YyMyVQ/pb83HkrinQIrSjkbRgmkRA/vMxuQt2gZDwkUm4Hgkn063qdhFFShbOrHoFWNCZcB04TUrM+EJcaXJb8ZC14Dpceij2KFnOdjZhx6TMqAT7sR024LZmSMEQ+wSasDIzoLBnu1KLX1IXOqA7HDLQgeaITvudNwH26E80gznCfaYWloQffRY2g/fBja5mY4+vvhpAsyE2D61mZYCZUQ90V7++Fr64CLULMfPg7jt55hLHwcqi98CSrGRfXfEgp/8zkY6MjMhJftH74C15ceh/8bTyH0BJ0Xo2OYz4k8+RyijI+Rbz+N6JPPIv7MQcQZJaNU+OlDiDx9ELFnCbhDzyF95CDS/FzJg0cRe+4Igs8dgv/gIQQZOQMnT8B/6gS8p47DefIIzEeege7pJ9D7tX9Ey9//NRo/++fo+9Jn+NgnUWg9Qjh9C5lDX8do60GsmtpwIaDFjpfg7ztOOB7BhrMXFyNmXIxasBNj1Esw8qW8uEAw7VZkjrE4MiEbHNZ+GPkfWfh7u4IupcM4TmeYysaRq+RQofuTa16n5qcxuzSHhdVFrGysYm3rLEG0hc3dbZw7v0tdxPaFi0q5tXuR4LqA9c3zOEOHtbpBR7V2FourGwTUEiZn64ASV1afOmkMtbEaATWM2ugQhmoDGBiqEJBFlPgZCqUsAZUhnJJIZ5PKfOjipGR1clkgOLAPKR8h5fPAvi8Ca18OHkcOZVUYkUCKkW9Pdo8VTh+BRDn8VkVWn5FA0sLo0bJOqqF19EFr72Ed7UKftY31tRWPndLa8VBqKxo1ZrQbWZnpMNROPxWAyulDj43gICAaNHqc6FPjeJ8KJ/o1OMbtIz39ONzVi0Od3TjQQbV34mB7F55r68QB6jD3He3swbHuXpzi8xpUGrRqdOggTLqMZvRZzNDSMehYAXU2I/R2KfXcp4OWFVFjVUFt6YPK1It+A7+AoQtqUyfVAQ2lNXd+SjpLN9ULvbUPBpsaRpsGZr62lY7EQbp7/My8QebfaEhZxDSeH0J+/Bxqm+9i9OqHKOx+DP/Uj9Af3EVzfx42SwIjuRIWqkUs8M9cqMg1egWM8LlFPyHl9iBP55Tja2cJqKzLroAqY7MgQzDJJSUZMyUlAZU26OmYCCNGun0QCbAUCbwouSxFTuOndTL6XEWoEUj8XYr8HkX+LnnezslIcWMv3VQvqma6KZtWiX3jTj1mCasFj0lxVos+M5ZFssILQSVnsmYEZrw967Nini3cXJCugq37DA86We1lktF0jGAfUukx0KHBUIuKrqYP1WPdKB/sQOGZRiSfPIHIU9ShRoRPyRxR3XB39cGj1iLK5+cJ8WIiiVw6hVwqhRJjQyUWRjUUQMnrQMKgQri3Dcm+dmXcV6a3FRlGUVGqqwVJmaK48QTijcfoak6jppPhFC0YUJ1Eue8II9opxtlmVDXHEW38DoKHvwP/gWdg/PY30fwPn8czf/XX+Mf/8mf42//t/4u//v/8J/zN//Z/4m/+w3/CX/2//yP+8v/17/C5//Dv8dyf/zdovvU1BE4cgu/o03A++w1Ejj6Joa4TmFA1oNZ5GOMdh7Cqa8J5Tz8hpcGSsQlT/cewauvAecbFCwkb3ZoD51Me7GZ8OJ/342IlirVqEoWoF1Y2JFpdN49lHcyMQE667SB/g0Q8ggx/m0IxjzLdzPB4jVAZZ8SbxvzyIiPcGca5dWxsbWJrR1zUOWxt72CTce/s5jlsnN2igzpL97TGx69SK3vuaU6Bk0yjJHO4ycSTMiGAqMRjuMyGVlSq5BXV4ZQimOJIpqOIScc2ARqh0wtR9TX0GMtCjGU8TtwBN1z+OowU8b/clwwdkOWr6rLBRhclsrgslJlR0ASzwwCTQ6dI71BD4+iFxt4Nla2TYGpHr4VwsrSgx9JENeKxLp0RnVQ3XUcvpeaBaXLIm7tJPBm3IJ1kLiVvGukGtKxs/Qadol5WtHZNL5r6OnG6pw0nOltwtK0Bh1pFpxUd5YF2oqMZp7pb0dTbjnZ1N7o1BI2xjyBh5mSlMzsNsLt0sLu1ihyMKQ7mfLtLxVLFfX2wssWykK5mHhhmWxvV8lAWW3Nd9lbYnO2wOzthd3TD4eqBk8918vXcHgP8dBch2st4zI9kMs5WrIxcbRGDq7cxfulHqF39APnzQHjtA9hH30VfcBOd+gK8rgwmCox5lTKW5EJillPFIoYIqQIhlaNbytHeZnkAZhwEE5W2mZFipEvRBaUYqZImuRhXBkbyNn87mStKICRjih5eVLwPJka+R6WMOZLr9GT4AaFd4O8mFxkLpGTMlIw+r7IiiJsaZuwboVMa528642LscxNWhNEyXdWZoBUr1JLfpOyb91kwJ5CSudB58M2GCamQB9NhP2aoqYBfmVlTlvcaM9owygZstMeIsQ4dxlrUGGvsx9ipPowfZ+w62onakU5Uj3QwBvWgprLwuX6MRGIYzmYwwoo4Xi5gZoBRmbFmrlZBjS32QCqCkXwC03Sn8wN5LA0XcGasjI2JKjZGC1gtRbCY8WK16MfWYBCbFTeWsyas5s04N+DC9oAbq7w9HVFj1KfFkNvM30yF9ie/jb//P/4P/MV/+I/4x//xV3j677+Epz7zBXz9v/9PfP2//TkO/u1n0Pf4VxFrPoJBbTsGVa2odJxAtfMoar0nMa5uwJS2AQuGJmzYO3DRr8IlvwZnCMnxrkOY1zdiJ6hjzLPgUtyKy0k3Lmf9uJRjtGSc3C3HMJbww8Vormb90KjYcPI/N1ktPB7ppIJ+HodhpHkcysq/pRKPJwJljHFvanoCc/OzWFwiqFZWsXpmHeuElWhtfR0rhNLi0grm6ZZmZwmlmRlMEErjMhfa6AiGZKaRgQryyvTcspinrA4jq8QkkFBKgZEs7hlTFE/K6t8hhCIBBAmjAGEk8geZNBQoMZb5nWSBgIguyCsgoksieKwEj8ji3Fd9lZe6ZOUXgVJdJjayRjaweh7DWgG3uR8qSw/dUieh1IFecxu6Ta3oMRFQpmZ0EVLd1GNmtvQWOgwbX9TNihYg5cMhHyJUTBQOIM4DViZ6D/qc8JOWbn5Il3xYj4Xg0tHh9KNL24mW/lY0dAuUTtE5ncCJrpM43XsKTf0NaFU3o0PXhj5xP9YuGJ0Ej1dNy6flj0CABIz8UaiQkbaSt0N6Skd6EzCBfrh8vXB6uwisNgKrBVYH5WyCzdXEffti7HC3Uu1wejr5+Xrg8vRRarZeWrYGRkRjDqTYUqTSGeQGpzF29j7mbv4Kw5c+QGbrI8TWAe/ib6EffB3t3hW067IIuNOY3odUtUpIDWGyOEBIpemkPMjwj0nZTUjSBSqiKxRAJS1GugWdcp1bTKdBnErotIhrNcpEdsplJwTTvnvaB9b+vFLKBb6KdMjJtXoCJ/7JMmZKRp+X+GcXjT3KCHJxUoO8f8iqxzDBP8b/ZdKhxTRBNServwQshJQsWWXHSsCuLOa5RDgt8MBb4EG4wP93nu5ynv+5LJ0lmg35Ca8g7wsRakEsOnyYZQyf0lsx3UvAtdOZtZiw2GLEcqsBK81aLDeosETHtdzUi6VmirFxqbMfc32yDJYFkyG+Xi6H+Xwek7k8ZipVLI2NY3lyCivT0zgzO4OtxUVs00lsLk5hdWoYZ8ar2JysYG2UMbvIz0ansjWcwsWpCnbHSnQs0u8TwUwhglrSB3dfG05//as4+rkvoPXL30T/N5+G9ptPwfTEU4gcOYaR3h6ssoLJIM5lnw4z1m5MalswpWnGvLEFK/ZOqgNrjk7s8ti7EtXjSliHc9y3rD6JM+YWnPP3Yyeqw6WUGVezLtzI+nAtKyPLg7icD2GNgMq4jDBq+6BR09Gr1TBr2RibbfB6WZdYryKEVDwVRzaXRplAGaLTGakNY3xsBNNTBBXj2sL8PJb4e6wsLWN5cYm3FzE7QzBNzmJibFLpAB8Ykj6lEl1REflijnEtrawuHI2HmRb8j4DHQ8k291Gy7ed/LqvEeHwu1hMHASoikJRy3w3VYWShCxLQmOxGmFmKjDwWDQp4GNcoLRtPLY/XumSbQNqTxqiCSk8w6fvQz2O2X9+NHkMHOvmbdxL+dZET+iaqkdtN6KIeczoYfxhVfHRNYX7wOA/OFKmaphUVpfhDJhmLkrR88YgfUX7hIA/oAC2flwe6lR9cwwrSre1Gm6odzb0tON3VgJMdxwmrEzjZfRKnek+jsb8RzZoWdOnbCaouRrlemGwq2NjyO1xaQkRNWlM+QsnHkrnf5e1TQONwEU6uTv4o7SRxK3+MRsbBU9TxuqzHGe2Ow2A5DrP1JKzWU4os9lO019wmwJy0lG63gcBzwRtjzh6cRWX9Pmo3fo3yjU+QZMSLrH+IwPKv4Z76GQyFl9DlXkKfsYCwN6PMvrnC7L7MA2G2VMYEb9fSPLhC/K2cdkStVsSoOFvKOONrXGYLMBuVi3Fjeh2iOh0iVJwRN2Uw0hkZFABljYx+jH37Diqp7VdGeyszESjOiWCiZKR5lWASlWTUOX/zRyXAksdUbDrlAuRhGRy556gm3XQadEyzcglJ0IHFkBPLEToSuc4t7MScOCmCap6/zRw1K2ILOseDeI7HxCz/7ymfG9N01zN0VlN2O6YMBBXd0kQ334NxcLJdi7k2HVbbDTjbSZfTacVOl60ubu92mHGBILvQrMNOgwabhNlmixbbPSac1ztw0e7FJXcQF30B7Pr92PH5se3x4ZzLix2PH2cdLiwa6AB1JqzZndjk4zb4mEWHHZN0qDWCf6CnB+X2DpRb2zHU2olRaqytDeNt7ZglmM4Q/LsRJ67m+V45N87FjDjjU2GBrnve2oZ5SzuWGTs26L53g1pcjhpwLWbCVZbn2UhuONqx7uzCll+H7Ri/U9KJC0kHLqf4mny9K1kPLhTDOFtMKePl3PyvDRoNzAYDbIz5Th4Xbn5ev4d1LRhAjHE4mSCkGPnyBHepUES1XMHQwBBGhmsYGxkliMYxOT6BaUJ8amJSuT1aG+H9wxgeHERFZsvNFhips0gn0nRnMUQjEYR4XAYCPvhkNDfjex08TtYjOiA2qBal+6MuC2Vz8PO5THysmc+xUFYCzAYfjw2p5x4ePy6vhUbARGAJnKQrRq1II67IUpfa9AcQ1WFE0emL+vS96NX1oI/q1XehR9eJHrrYHm0r91NsKHrYUHSrGfM0TdzXzMcSUi7GOA/jnEAqRAsaCQcRZWsXJ+kTBFYiEkSC20luC6QiMkqUB7Cf9s8tK5USUjpWJnnjLnUn2tmKNfc243R3Q10E1umeRjT0ElKqZkbLDvQYmT/NvYRLv9JnZGYutTr76Yrqsrj6GAEZ73jwmJhTjTyADMyoWmMTv3gD1LoTzPhHodEfgVp/lDrC/dw2HIHWcPQPMp6A3nyaP2gzX78Ddq8Gdn6f8NA8Bs++gvFrv0L1yifI7ADxsx8jdOYD+JZ+Bdf0T2EqvYwe7xn0myuI+OtTBC8xxy+W85CpgifoAkbopAZ4QBT4+0UtjJImM8IiowlhHpgRHqRRI0VIRdQaRNmaylJYSbopgVMdUvWYp7glSrb3Y56MlxJAlRQ4GVCVjnOBFg8EuZYvzT89I5fIMPbJPoGVdKaX+ZghAmqMB9M4W/NJuXzEz1gXFBCJc7I/BNVS2KXcnuOBOEuXPENN0SlPeggiuXDXS7ERm+J3VCBFTTkdmLTyfqMd03obZrQWTPfrMdmhxkRLHybpoOaaVVht02Kjy4hzfazQ/TZcUrlwTevDdT2l9XLbixvcvqXz45bWj5saL673u3G1x4krPaz8fTZc6OFze8zY7TYTeAQay90eC7a47ywBtyHqN2NTY8WGwYYNswNnbS6cFZA5ndiha7nEBvZmJoYXinE8XwrjetGHSxkZ02TEFiPbWca4dTaK63TdZwmtbTr4ywkLbqRtuJYw4zyBtenuobpxLqCigyK04na6KA9dFB1Uzo8rGR8u0EVtFuKYT0eR5+/lYmNk5bHgsNjgsjGB2B3wOl0IeH0IB2QoQhSJWJyRL0VQZVDgMSWgEvAMVgcIoSFFtaFhRbI9NDCogKxcLKGYLyDDYzARTzDxRJl+wgRTgHXZxzrtZuNuJ3wYu2yMXXT3IiOPMT0bQB0jsYHHl9mio1EwwsO6HA65EY/7kEoFkE6HkKFkO5Fk3U/y8yYCD8cz+cMeuCUC7vVD2aQviseNlW5s/8yerGBsomM104WZJPqJsyQMjTyWDYScTol9hJypD2qjQI3uSkc20GEpMtT1mJMuwE3Cer1uhbwhKuxn3AvQNRFaiiT20S5G+CVCdFA+Hrhufgin2EC+qUCqX4bDa7rQ1d+JDnW7Ev2a+loY9VoJJ4Krvw0t3N+u7UA3Kdpn6mEepRW2qqCnozLZ+uqiwzJYugkX5nhjO1+3mdRtJHUb0Kk5Sbd2Ah19R9Dd+xy6qM7eQ9SBuvqeQ7fqafSqn9nTAcLzKHoNBBuJL+uAJSfXMXL5exh7/iOUCKj0Dl3UJiG1/jHCKx/Av/Q7uGf/Babyq+hyLfM9c2z94qhlspgvM6aUcpjJ5zCeyWA0lcJwPIYy7XLUzNZHx7hKMPl0ekUBSoAVYUsfExdFQMU14pbUSsd5ljFQOs9FecJKOs73hx8IoHIyzICWucADSUaay9ADKctsBav83ZWOdN4u8DEyKr0k9zHu1SfE02GIkW+ETmpCpjLxWjHjs2HWb1Pi3RIbmuUwxXLJT1D5HXRUBA4fM+Wx0n1ZMc7/eJwHnSw1JZqSTnW6gAlWtHE6gnGbTYlwo4wxIyotxvq1dFYaTHeqMNveh7mWXsy3MvK192OFADvTbcCWhpXbzIrtICxcUdx0x3HTm8QN6rqH8qZww5fBrWAWz1O3gzncoZQylMMLoSxuBDO4FkjhajCFK8E0LrG8GEziaiiBGyG+XpQw4v9zlxHofq2Kl8cqeKnG1xiI4xbj4q20g+7IhIvS6R2x4EJURKcXMeJizIArSROuZ6y4lrYqt3dCGkqNXca7XTqrXbqoi4TUlbSbgAoSVBFcyEQJqASWcglUWIf8dNQegsnD38rnYt3ysHGnQnR/EcbnaDhShxQBkyKk0qk0MqkMcpmcAisBkABLJNuyL5/NKTDL8LHpRApJgVM0ohiLoLgmAllMh4PpyEZXbzabYaSb19HNq3jsqXjsaTT90DKC6gkpi1kHt9PKes9GlrEwk47w/ZIYrKQZPTMYqmQwUEmhvKdSOU1lUCxllLFdIhmqkMoSlDKmisCMsAxnZH2C5J4SylTfoUQMgVgEPjpMLz+vrAnoostzsCFUhilIxzoNj/RjSbyUznY5IyjbjwmcxEXtl34/s+ue5IuLQnyxMOEU4MHs54t6SUw3D2SHvDApbGKF0Jn4Axj66WZo73S96CawOsRZqTvQoSG49tRFUvZQkklVtIBqugCNqRcqYxfVSYvXhk5VI9r6TqGt9xRae06jibGxof0odQSn2w5TB3C6/Vmc6ngWpzueQ0Pns2jsfArNXd/h47+D9t6n6OgOUMfQ2ncavTxg/AOrqO2+h6nnf4PBW79H7uonSFwCooRU6OzvEVz7EP6V38K9+FvYp/4Z+uKr6HCsoKknSaseYbSTCe2KmMllMUFrPcYDZSSRxGg0iiG2XhmbE0GdGV41IaUxwKs1ElQsNTr41FreV498cY1WAVVKJ8MNxDXV+6ck4olkNs4UI5/EvbxAidAp8PctCXxsRlQIJxl5XmYpQxL246BIOtQVaMnz2EJVaL8HbBrUJPYJqAihOca9eSXa1aX0R1F1J0WIUdN7kJpwEVQ8aMYcIsKIpaz1J8tNDVNS1ix6jBCQw/weNXU/hnu7MdTZiVoH4xY13tmNyZ5ezPb0YbVXjQ0VnYtajy3+PrtGK67aPbjlCeG2j07HS7mjeN4dU3TLS9gQRs8TRLdDGUUvUDd5+xrBdDmYwCWC6WIkiQuM8BdZKW4Uc7hLML00MYiXp6Qs4M5oGneHErhdjeD5vA/Pp114nlHtZtKFGymK2zcSNlxPWnGTYLqZteNG1oYrKQsdk4HRTo/tuBE7cQKK5fm4FRcSLlyUwZrZoHLd4FlW7gUCajgWRiYk/bghJo8IktEYUoxgmUQC2WRSKTM8btJxOii6qJQ4KcImzf1J7qtLtusSpxXna/yxBHDinEKBEPxeP7xuOhunG3abHRa6egOdvIaOvZ/HWp+qvy41oxhLHYFlIby8bgcB5yckw4Rggu6Nx/UwU8KoqIRJwn1qooqpqUFqCNPTNUxNj2JyagzjsiLUWA1DIyOQpe3KQ/UFSwp0e4WhmqK8zOArM/nK1N50hymZ4ZeNfZR1RxnNzu8hl+D4mNC8Ybq/oFcp5bafyS0YCyl6TNzTo9qH1D6gRGGJgXRTQb5IICAgk/4ouilaPAcPYqt0pLH1NpHMBlYQHR2ASmDFPCo5tF+299SnZFTaOto4kYrbfboudNNhdWra0N7fiKau4zjZegTHmw/jhKjlCI41HcbRxoM40vgcDjc9g8MtT+Nw67M40vIsjnH7BHW69Uk0dLDsPIDj7SfQRlfjzdcwsPYixq//BqPPA9VrHyF38UOkLn6M+AUC6tzH8G18BM/qB/As/pou6pdwTPwMhhKdlHsdjV0pGDUBVJj3Z5S5yzOY4A89ylajFkugxgNxkPY9RUsf1OgJKY0CJg/dhZu33Wq2VoSUj3AKUVFux1gmlInl1CwJJumH4rayjJVI3BR/S+kk31eRkU/AJFIuj2GZJ6RyvC9LOMmZP0UmgZ+MRFehSvc4YCNAJPoRUpM+K6YZ7WYIqllGvzlGP3FWs9InRUjtg2qGkJLxU1O06bLI6Bgd2yhV43sN871q1BDBNEi3N8D3GqJq3K7JtszzpJZVj3sx1N+Nwd5ODPZ1YaSvG1O9PVjo7cNSfz+WVSqc4e+wwf9omy70kp1R0M3452EUpOO4zkp3w03X4w4RYmECK4KbLG9Q130sA4RZhOBJZnEnU8SdQgl3Bit4cWIIL8/U8PL0IO5P5AksWZcvihcqIdwpB3G3FMAduqm7eT9u5724lXMTSA7GQRsdFpUhoAiqq0kz3RLBxEgosXA7xpipwMmu9ENdINzOZ704x6i3TkitFFM8PjIYKWRQLWQZ2fKolBndqCpVlmEGBcY5uvBCJk1gCaziD5WmI48TPOKw/lgCoz++HaYbEwX9AULKtwcpFyHFmEVI6dgg9vX3MXH0oKunWylF/YSUgQ7ezhgodTmRCCOXS6JayWF0pIyZyUHMzwxRw1iYHcHiwgSWl2ewvDKHldV5lvNYohaouaV5TC/MY1KGPMzOYmx6FiMzsximhiZnMDgxherYBEq1URRl5fDKIDLFCmFVJKxyiCYze7CKKoNF98sQoR4htGNMKnE6s8dCpL5ITonuS/qmwtwX2RepFmWuV65UVs4UeOCTDmiCyiNn+zzM3Gx5HU4LnJSdlcjs1MHMyrEvK2OHRcZHsLKZ5IwA86ielUpyqbgv6dPq0XTQPTURNidwrPEQjjQcxFFqf/tQw3M4cPoZPHfqSRwQnXwaB08+i6Mnn8Exbh87RXCdppqOoo2tdHRsB9PXf4mJF4DCVSBz5WPkLxJS5z9kzPsQMQIqcBbwrn8C18pHcC78Fs7ZX8A+/mMYi6+hy3sWDT0p6NQ+lKJJTPPgm85lME7LLf1RI4TUSDCsXEScZKTz9Wvg6lPB3a+Gi/HHRUA56RycjEEu7vPxviAfI/1TMbonmXcpRkAlaL3ThIvMzxTT9SNKO54RV+QwIcffKsPfSFzT/vV7FcKjxLJAcAioROK2FEfFRiInwxVkeAKzftlKkPD3H3abMMrIN844N0EoTdM9TTHiTRFMsl1fmr0Oqk9BymlktKMTo+SMoVx8OyTTpRCCA/y8ZX5eUYXfQRYqLen6UNL0oKjpVlauqdJVD/Gxg3TZQ7xvhBqlxukYJ/ndZxh9FwnmM4TeWbMB56x0KqxAF502yo7LHkYqP8EV8DPKBXAjEsQNtq43k4RUNoE7pSxeGioz0g3gwdQwHrByvTzJeDeSVdzTXbqnu4TTvUoQL1ZDLEPcR2BVg7hT8eOFohu38jJhnQ03UzIvlAVXY0ZcjuiVWTx3GQOlk1y0I4BKO3FJlBFIubGZ82G1EMXiQB7zdHDTo3QccnaOmhgdxphc4lIbQm14AEOE6GClhEohhyIjUZ4xKJsUQEXpuMKIhergCfOYelR/ClL7UiBFsHtdhJSDkLI+Aqm+PgVQnd1dimS7T8WoZ9IzBdmUupzOxJT4NkQHNTU5hMXZUSwvjGN1aRLrK9NYX1vE2bOrOLu5is2tdZw9t4ENlmub6zhz9ixWNs5icX0Nc2trmF1dw9TKGUwur2B8aQmj8wuoTc9hkMAaGJtEZYiwqgwjXyKs8hUkmU7ibGSirEuiCCPs/naCEEvlZL3PIh6Lk+AxkutRyRkC2f8HxbmfZKP1jMVIexIvQoVJ/lCIBBSiiwLMxn7Jx7RrjIcyzuKh6M7kTIOc7vTSiSmnPBkbbYwUFrbWRlZEDeNfLyNiW08zmtpPElbHcZwu6gghdfj0QTx38jk8c/xZPH30STx15Nv49lHqyHfwreMH8MSpU3iiuQvHDH7YB89i4ML3McpYVyaYMufpmnY/Rmz3E8QZ76LbnyCy9fFezPsIgdUP4V0ioOZ+CevMz2EY+zFUpTfRGbyIFv0gVDoeRIwYY/xRJxgpxmRsTyJEJxVCld87a6Nt7uuBq60F1haqowt2AsnRr4O1TwtLnwY2ykV5CSyBWUCjQoTuKcaKLmWQDiSg6kaYLiQurkqGHtjqy13lWRbsAqU9cV+R8UtZml3E31D2p1nRBXYZBVT18VQlOdvH37fmsRBQViXyzUhHucQ+RXYssJTO8wUCap4QmyPMZvn4+vLsJkyycVHEBkamURmhQ6sxTo7wsw8TTIMEUUXApOpCXlYi7u1AtrddUYZKd7Uh0dWKZE8b0oz8eWMfivyvi9puFNk4Vei2K3wNAdk4YTtLOC6x4VtlQ7jFBvI8f++LmSgu5+K4Xk7h1mAWLwzlcKeWx4tjRTqmEh5MlgmpIl6me1LmER9O4mVC6uWhOF7m9gNuPxiMEWhR3BsM4YWyj4Dy4IWCGzdzTlxJ27GbtOEc3dLZsBFrIR3Ww4QmISV9UDsxCz+LBZsROzZjLmXWzzO5CJb5eZboQBanRzA3O4bZubpmZggqiUcE58TEAMbGqoRVGcNDJQxU6LKKWRTzaeRkZDe/XywaVM6uP2oW9tONYhwI6LCc1CLMRLIt9Uzqk8vjpDGwwWqzMM0YoTfqoGYD0MPjqa27Ay0d7Whub0ML1cXb0mkuhiIQdCNOJ5UvpAmpMiFF5zQ/jRW6pjNnFrGxsYKdc2u4cP4szu9usdzGxQs7uEDtUjICXi7T2djeUUa8L6+fw8L6FmbXNjG9uo7JxTMYm18hqBYxOD6LSm2SsXAchcoIITWEVLZKp1RUHJUolsrydk5Zf1PW4UwXZBaIKh5LMienWPGkfFQJ2q0/lsCqDqy6otE90XZHI8mHikRiykjVUIwuTM4GUHJWIMp9YfkzJGvSmXmZh2X0rUOJjUb+yFrGxX706xj9VC1o7mnEScLqYMsxPEt39FzLcRxsP40jPT04ofegxZlBb2gIxuwy3ENXEZ17BcXtn6B24yMM3vgE+au/R+LCh4TSR9THdTid+wThLca8zY8R3Pg9AmsfwrfyO7gZ9eyz/wLz5M+gq30f/YXX0R2+ig7rFHTmAiGVx0gqhwla84lYBGMyXxShXGE0SZtondlS2VubYWmmWtpg6+iGtbuPsNLA3kt73auBg8By8rZbgVW/Mh94iI4qamAM5IEVYxljDExI5JOxU/b6pHIimVBOVObBJWCq8jcboIsVye0S9+8/RiRuq0oNEmDDrPAjBM8YIVR3UTLCnM5JEQFFLXKfaEHc1COQmuL/sg8p2RZo1cFFd2Wrz/M0SmiN8H8bNsrCCN0EThfVjbK2i+AisHpaCKkmRDobEed2Tk2XRbjJ8vBVRsQBo1pxZoMSFxl1R6x6TNiMmKFbXGL8XAs5sRFxK1O0XCAY5ALhW4MZ3K7lcHc0j3tjBcKqQDjl8DIBdX8kjfu1FB4InB7Ry8NxvDgYZvSjIyvSneU9uJ7z4Aoj34WUHdtxiwKmtSABFdLjbNSETUJqM2JWALUVs0Guy5M5qM5kAlgpxbEyXMDKxCCWGY3m50cxR81ye3p6GJOMTuMCqNEBAqpCQJUxOMD4R0iV6QBL0vmck05zmgPWi5B0qYS8igJs2B+V7BPnU593ScY4sdH3y9imPUDZLbCw8TKwcdPqNVDx2OpmzG5lA9Hc0cJGv5mgaqajaoOGTt3GRk2eH4uzkc2nUB0sYXy8hvm5Sawsz2FjfRnnttYIp7O4fHEbly/t4vLl87gkunQBF6nzly5h58IlbO5ewPq58ziztYOlzW3MrW9j5swWppbXMTZHSE0t0knNoTQ8hVx1jPAZIpDKjHoFciCDQDhJJRSFYynEkjnGQda5XImPreCxTCYLUVbOHFD7t9OMNPtKMhcmHgFZHVpSph4RH6OIb8LHRtN0Xpk4qRhFKh3j64iiVJh/SoSPCxFabDEiPvhIdCdbeYvMR8MfT2u3od/hQb87Al2wCHNqEu7KWcQmbyG/9DoK6z9EevMXiK//EpHVf0Lq7K9QufJ7DD8PDNyqw0miXewCQSQd4wRTaAt0T1AAFdwknNY/gl+GHKz+jpCSDvM/QEo/8gNoyq+jL34DXY5F6K2DiIcqqJH0E/EwJti6jwaDGPT6CQcXoWKAv6tDWXfO1txEN9UKWxuh1cmDoVsNS7cK1h41bASVrUdDUOkQ1huRMBnppPQPFd0f9Cmd6dIvxeiTJ3BkVkyB0iCBNMQDa5guVUoBVNXj4GewEUwWyJQwcnuQLnWAYBpgZBskbAa5XfM5MC4Rj2CaYaWflfFR1ELIRTmxKKBi/JuXfqlHXNSjkJomNOQ+gdi8LHjg1hEkKkzZ6IAsjHAyf5VdRXhRln5lxtARE+OevosAYvRjKdAq0U0NMo6OWLUYpdMboeMbZkQdEFfGVn6IkJY+rgneP+8xKKPkz4Tt2Ig6sZP04kohjJsDCdweTuNeLYMXGe1kBZb7BNQrI4RTLYn7w3RRCpgSyvYro2k84H336KaeL4dxq8jYWJALj31K/9I2HdQGobQeMeJsjGCS23RQZwVOoqgFZ+NOrKf8WM2EsFCMYaGWxTyj5Rwj5txsjXCiZmqYkY7miSomxsoEVBm1WglDQwVCSmY6oIuqEFClNIqEVCGfRIZ1Iy6NOuuBnGmTrhQf4/e+/LwtricUFlAJxARc9cc4lXFPZgVQMsRAz+NGSyeuorPt7usgpNjYdzQRUo2EVCPa6WjVdO1WNgIer5PQCzLyJVAmOEdGBjAzPY7FxTmsrdUhtUtIXbqwTTDtEFC7hBN18Tx1ARcIqd2Ll7FDbZ+/pFxLuLJ1AbPru4x95zCxuIHazAoGxudRqk0TUONIFmuIpCvwRbJwBRI0KBHYnEEqALsrCLc3Sh4IrOiqMiWCipDKMfflmPuyLEWZbP5fKS32KyXKUmmCSpRSHJjiwmTYfTZFcX+GYGOZz/HH5/4ss3c2RwgW+NoFWS1ZJt+qUiOID04hPbKIzOQ5ZJdvo7T5BmoX38fU8z/H9L3fYPwewXO73p8UOwe4ln8P7eRv0DP0C/RU/hma2j9z36+RJZQqL3yMws0Pkbn6ARIX6Z52PiSQGOcY6QJnCaT1DyjGujO/g1fAtMrbEvOWfwvP0m/gWviVAinr9D/BOP4jaIfeRl/mLjpd6+gz1pj5SyiFU8rc5WOMrcNuD0rM/ylm/2BvDzy00q621rra2+Hq6ISjU5Z36oNTACWw6lLBLKUCKg38Gh0CWj38am6r1QSXFnG2hCmLARmrgVHPSBdF9+S2YogH5TBb1CphUyGw9qfzlXKAUBpkhFbKvW0pBWaytPtY0Ed5MBF2YybiwRxdyRzL+agHSzKoM+bBcsSJ5ZADKyxXKVltZTlkx1LQhqWA9Q+SlVgYGeUym2WfkU7H8CktevRYILwWPSJuU3MONWYIsElzH6YIr1m7mvu0WHTL4ykXHydy63lbXrN+neGyV48VjxZrfgO2I1ZcSLqVqXhvElIvlCO4U43h7mACLw0mFd2XSEe39KDGiDcU422WBJboRYLqzmAUNythXC+FcbUYwKWCHztZD7aSdoKJQFKmWbEp2wKoNYJpLUpARhg9Y4R4wofpZBhT2TgmqxlCqKLEuBrL2jjjHKE0MlZiZRcg5TBEtzcwUFdFTuOXk4RTgnCKI5+P0hSElXFIsZibkc4Gt9ukDKisy6ycQfewQfAygvvpcgNsYIJsVKSsD7K0wcGGSIYBWRjFzXS2BlM/dHLWnE62V92O7t5mdHSdRnvnSeoUunta6aR6lfFR0pccjniR4HfKMXoOMopOTNawsDiFtfVFbG6dwfbOBs5fOIcLF3cIposEFXXlIi5fu4wr167x9lWcVyB1AZt0U6tndxUXNba4hiE6qMLwJNLlUeX62GCyDHcoAwvNh9biRq/Ohh61CX0qA3qpPrURWqMNRpsbdk8Q3lAC/kiKToqAEgmo9mGVydXhtA+ubJb7MsyItGACrExGHFe9TO1lyBjvi2WLiGRLiOXKSOerSBeHkR2YRmFiFaW586is3sTQ1gMMn38btas/xNitf8bEC7/G2J0PMPrSJxh9GRh5EajQEWWvSN/RR3DR5eimf4HekZ+jpfRjnEz/EM35H8A89TMkCKLiTVAfE1QfIX35IyR3P0KMcIoQTKGN3zLO/Zr6FXxnfvMQUPuQ8i7X4eRa+CUcc6J/+YObqr0HVeEV9AQuo9c8A4uFkPaGMRjwoOZl1CKgsloToj398NJSuzv2APVQBFV7J5wdXYQVXVVXD6xdvTCxNHX2wk535ZHo16+lNPCpNAjp9ISUiZAyUyak2TJm2ELmBFQEU4XvWyKwZM7xijimPTCV3XaU2SoOBL2oUoOMDcOM0iNRH+VFLewhsFwYFSfFbblGb57lkoyTolYIrLWoC+tRWQZK5MQancuZkI2yK9ui9QhLRQ5sEGJnuX02bMNGiJX6Ea0HWbn3tOo3ETYEmEuHZbcWZ3x6rBE+oo0A4xQfsxGgSwnQvXB7i693jq+7zc+xHbUrMwvIbJcyHe81AuVW3o87pRDuElIvVeO4T0hJ35P0Ob1CKL1KyYKdsv1ghDGP7uk+ISV9VM8PRHC14MNF6fROObCTdmKL5WbCrsBpi+UGwbTOeLdO93QmTCjzN1BgTXBPx3yoMQ3U6IKGB+iGCJ8cla+mUapkUK4SRNUEt+MolKPIE4Z5AjWfl0gVYL2ia8n6mEo8iDE2hqM2AsdMEBkIJR1jm5aSTm09b+sJEaMiD12rl42CjAT3sqHw+lmKfBY6DwMfL89jQ8jGwMzGwGjugd7QQVC1oF/ThJ7+04QVAdV7Er39TYRUJ0yM6C4CLsTjIJEMse4nMSCRb6LGyDqlnM1bW1/C1rZASpzURVy9cglXr1+lrlHXCamrBNY1Oqore5DaxvLZTUwtncHI9CLKo5PIVmpkQwXBWA5ufwJmRwAaowPdhFI7G++2rj6qV1FHt/SjadGvI6xMNj7WA6vLK5AShyOdVATQI05qH1DitPKynyASQKUlCqYybAHoqgioZJruKDtEWo6TmvOojp3B0MIljJ17gOkr38MsXdHs3V9j6sUPMH739xi89TGKN2ScEiPZJerix8hcpm58RH2M1NVPEN79PTyMYtbZ30A7+i/orfwU7ZkfoSnxPtoyP4Zl6tfK86rPf4LitQ8Jpw+RukQ47X6sRDv/BuBbAzyrhNzyB3AuMc6t/AZuueSFpYvuyS0OapH7Fn6tgMox9wtF9tlf8PV/DkPtfejKb0KbeAl9tjP8w3MIWPwoOK2o2swo6k1IqHTw9/TB3U0oKZCquyk35dkr3XRYTjorWdrJ0tkBc2cnjISXsa0H5g41HL1s0fiHeVXiqPQI6gwIG42ElUG5rCZFUGWln4lg2geUQGmAUBK3VBVQ0dnJZHtDdHnDkTBqUcKUkXSAMBpiSzlINzVEJzXOmDDLirYQ92OJAFvlfat8zBmWWwlvfbGAtBfbdCxbcRfOEhQbAiKWok1ZXYWO4hxjz07MhV06AEV87Pm4lG66Ha8i2ZbVWLYJvHOs4FuE3BYru0Bom9s73H8hwccnXMrjFPF1z/O9LyQ9uJyWviIvrkm/EXUz78MLJTkjF1bO2L04EH0Y6STeiV4hqF4luF4ZIKyGU3h1pB7x7hNWd+msblSCuMLXOp/hd0iJaxL3VHdQWzIXFMuNsBlrIZMC2GXGzAVCYSFoJ9TdGGckG8jEUSowHVDxfAzhTBgRmbyOkpHZCX73aMrL/W7GGif32wkkOyJ8rzDfKxQlbIIGuH1yIb2KMaePLogNmL2XkOmnNAqsnHSjAiCRh471UXkJ/n15vDrCRk2oqeB09sPu4GtZu2Ayd8BgbIVW18h4dxoqdV1qXRMjIY9Hez9fy0xQElKpCCGVQnWgiLHxYczOTT6ElJzR29k5h/OXzuPy1Su4QkBdu3EdV0Xcvnz1GiFGJ7W9i7ObW1ha32DMW1RmBS2PjCNTHkQsXUQgkoadjbze4kKvVgClQktHNyNop6IWJo+2rm509RFUGi36mDDUBhO0Zosss06HIJFur09K6Zfi7SRdUiKdR4oOKZ4vI0xnFMyPIFSaQWxgFfHRHaTnbmFg602MX/8Zpu7+BrMvfYTFB59g5nVg9FWg+uInyN/6BPGLnyC49Qm86x/DfeZjOCkXt73nPkbwPBDh/clLHyN5+RPlDJznzO9hnv4dVEO/RHv+52hIfA8nYm+iq/I9Pv83fByQZgSUMn6BUZDPUQZlbvM11z+Cmy7JvfwhHIsfwjZP2M39Btb5X8NOKMkwA9cemJzioOZ/Aee8uKh9SO05qdEfQDv4LtT5V9Dp20WLdgQaVRIRvRsFxrIM836SDirW1YkgY52XEHK3tsDV8gc5WlphZymyNbfCqqgNpiZa7uYWqFraoW/nQcUWxUFQuWh9PRoT/HRocolNzGZHkkrLCi1OJyUzfvL9vT6U/AFUAn4CSGAU4nb9djUY4L4QXZXc9vE2XRWBNR5jTImHMRMPYS4RwlIqhJVkEMsJP9YYOWQlk0ts7S9k/azEhFXKhx1Z9knE7XMEyhbBsxX3YJu3z8tlIBkPLmblOjiZGTNAoIhkBDZfi7C7SMcgEU3KK7x9lbpO3cgxsvE5N1ne4uOfL4hCuEU9z9u36DxuKvsDuF2icyqzLIfwQoURj3B6kTCSzvGXRwkgguolOqf7jHIPhiKEUwSvjybx2kQWDyakY13OBsZwnc+9Ug7jAiPeLh3ZTspFULn4XQhXfr7zSQEqnWDQiBWZd4vuZTJgpyN1o0JXWoiEkIpHEU9E61OYEOz+oIMVndGMkdXJeOvw8H/09rPsg83dA5urm2WXIrunW5FVrkF1tDPStNZlb4XJwWPCzkbMwccSMgIuAZjLK9exauHx6+AJUHShHp9A6w/yedXw8f187rq8rl54XHTvNoLI3AqbiTJzm6XV1Aa7tRtuh4qPNSLMz5+M+Wk6GD0JqVKloAyVmJwYUUC1pIBqhaDawK6c2btY7zS/wsgnkuh3gft2ZDK+sxtYO7OKxeUljMvUxaMTdJqDSJEvMrTAFwwxljqhY1LoVavpmrrR2tGunHlsYdpoZePd3tWFjt4+dPb3EVRq9MlgVL0ej4UTrHiJNMJ0RWG6ohhBlKrOIzeygcr0BQwv3cTY2QeYoitaoCtaufcLrN7/DVZe/oBA+ghzDz7G9MufYPyljzF093eMar9G/voHykDJ4GZ9kKTAwr7wERwLv+c2AbVcB1aQkIpe+BgxQip+/hNECBlxUIaJf0FX+SdoSv0QJyLv4UjwDTSk3oZx6hcIEXbRXcKJcBM4RbYFgDLe6ffwK4D6LRx0TvbF3xJQv4Fl9tcwz/wK5tlfEla/hH2ermkPSgIk28w/P5RVNP1zmMZ/Bm3tJ+gf+B4j33fRG72FNvMc2nqTMPTaGc3UCPd0IdTZTnUgwFbAS8dUh1TzQ9Xh1EwwNcPS1ARLI8vGFpgoHSGla22Dvq0D+lbab8LK3k0L3icDQI0IGMyIWK2I2myI2W1I2q2KUgRW1u0gqNwo+r2KCj4vSoRRhcCqElgDdFIDEbb6rFyD0SCGqFo0gDGWU4TUdDyASVaySbqoWR6ki6kgNtIEVSaI3VyIFTlCRXEhL+J2lvsyIYIpSAnIQrhMyRX/sujmjWKEiiq6JYtgVqJ4vhKri7FH9AJ1m7pD3eV+KV8ohgmhiHL7Hh3Qi4NJOqR6H9P9oRReGmJMI5BeYnR7SWBUo4YZ8aTfSYly4qSk74muinpQi+G1sQRen8zg1cksAZXBDb7eVX6eK9QlRsTzhN8OI5fMnCnaUSBF+BJS64TUIiPVBB3GqM/GaO9Ckb9RJiIX3svYQT+CjNI+GULD6O2Qi20dWkasfiViGS1dMJjboDM2Q2NopOhcjHVpjA11mRoYZRqgM9PRWJoVGawCrDaY7W10VR2w2QkZZy8dUj/jnorvpWG00+1JTzAJnOoKcF+QIKtLgwChFSAs/Xyej8/3ugRcUu7JrYGfzwvye0bDTiRltga51jBXh9TQcBXjdFPTM2OYX5zG6uoSNjbWsLV1tu6ozssQhF1Fsr27S0BtElBrq1heXsTswhxGp6YwMDKizKWeymXJlzh8oSCh7eT3NTLOqdGj7qdr6kF7fxfa++Sa3050quik1D3o1vaiV9+PfiNBRT0WHlxBeuICygt3MLzxXcLoR5i//Qssvfw7rLz2O5x54wMsv/F7zNMZzbwCTNEpjd//BGN0SbV7n6B6+2MUbjG2Xf89klcYuS58pHRY+9c+gWvpY4LhQ0LiQ1hmPmJ8I6gWf8/IRahsfIzIDgF1/vdU/QycAMo49S/oLP0QJ2Pv4KD3dTxpu49nPS+jg/ucSx8QfAIkAm7zE6X0EUzetQ8V9+Rc/p3ilmx0ShYCyTTzLzBM/ZMi8/Q/wz5NtyQjykV7kBIwSbwzjf8UprGfwDz+ExhHfwLNyE/QN/QD9JXfhip1Hz3uHTT3VtDW5IS2zQBHFw8Ckj/UJaBqg49xT4l4j4DKLmf6BE6UqaEBxtOnldLQ2AgjAWYQUBFcWkJLT4dlbGdL2tMPF2OkXFYTMFkQNDIimG2IWi10VuKuzEg6bUgTVGmPU1HG60KerqnI1qpEF1VSQBXCMIE0TPc0HGNJN1WTfipWtGHGvxFWvrGIDxOElEBrkc5qPRvGJrVFOJ0rxLBTiOM8JevViWR1FmVxBALsOm/fKMb3lMDNUpyASuDuYJogkQGWMt94Ci8O83Ytg/si3n6ZesDtl7l/f/uVkSxeHc3hNUq2X+G+V0dyeHUsj1cnRNwe535Gt5cIpZeGwoRZkDAL8XXonkbjeGMyjbdmslQer0/lcH8sg+cZBa9W+ZkFUAP8DtUodopBnMv7sU3t0gWeZyyT+cjXGD/nGUcnxD35HagSUAX+RikZRiPzkfO3qo/38xAaTmXwss0pndV1QOlNndAa2qDRN0KlPYU+zQn0ao4z2hytS30E/dpjUOmOM8acYIw5DZ3M5qGIxwRLE4FlJrCsdFUOZxdcrh54xCF5VYQKIeQnXKiQ31gXXZyUkaAJ0ZCZMnFbbhv+TYUCRr4GYx5jbDTkQILxP5kII80YK4M6ZZ71mkwXMzGOqZkpzC/MYmWlDiqB0blzmwqstre3lG3Zt75+RgHU/PwspqenGBnHMVQbIvRKTGJpRGVWT7lWj8eqmcevzqiDRqvm79TPWNcDmRmhd+/KFJVZDbVVA41NC61Dr+ix6Zd+j5mXP8YcATRLEE1T49yuPQAGXwYG7rOkSxpmlKu9+BGG7v0eA3c+omP6CKUbHyvXwCUZueI7QFRO76/TJa1+TDfzO7qYXxE6v4JpStwMwTFLh7PwAWH0kQKYAIETkjNwLD2MgOaZ36Bn8Kc4nXwbB32v4tuWF/Et810cDb0JVe2XigOTKOhd+wj+jU8IKMZH6XdS4h0htUBAzf2KMPwlofgLReZpxjfKsueW9mOdbCtwmvipAiXjyI9g2JNu+AdQD72P/up7UBUZ+TLfRX/4DtrNyzjREkbDaf7ILSo46X58LW0IEk4+ykVA2QknW1MjrI0NFCElTopQMp06DePJUzBRxlOnoG/gQUppGxoVaRqaoCasNISVrrUD5q5+2Pt1cOpM8BotCBjNCNIqh5nRBVhxcVeMgAmng5BiBORBUCSEcoRVnq6qxNsVgkmiSjnoRTngQZUuQOLfgPRRUQKrGveNEWgzyRAWGf9W07ICcJTAihBYUqkTOF9KYpewklVWxF1dJqSuKWBK0y2lcXsggzuDWdwjnO4N0cEMZhjJ0gqk7tIN3RuWzus6jF4jeF4bJUjGC4oETiLZ/u5kCW9MFOvi9pvTFbw5W8V3ZypUiQ5JHivuKUrAhfGAgHqtRkCNJfEmIfXmTAFvzFXxynQJd8RF1dK4Sl2RuafoqHbp3rbp3s4VKLrAcxnCKuXFBiPtfMSBEVbcSsDG39KJXJSAoiIRgomRzytn1OiufHRZMuWP06mh41HBYqWDIqB0ekZ46f8hoPrVBFT/MfT0H0aP6qCiXtWhutSHCLDDrKBH+dhjUOuPEW4noDec5Ouchpmwstla4GQkdLu6CaleQqofAb+GcNEpkKkDyYpY2EaH50A8bP+0IiK579HSjkSUjV3Uwe/kpCt0IhRyKWf3ooSwnOGrgyqLwaEyRummpmbGsbAHKQGRAGlf4qxEZ8+uKy5qaWkBc3MzmJqawMhoTZnjqliWk3Appc9LxnZ5/TJljB12p0UZp2WXeezk+l8P5SX0/byPv7OsLiNy8ncXPTZ4+0MMPP8hKjcJnlsfo3rrE95mdOP+4TsfKKrd/QjDd7nvzicYpHOq8nGlG/UzcAk6ofCWQONDxQk5l8TJ/FJxLnrGJs3YT6Gd+LnikCyzv6Hb+RA+uiyBjIcOyLX6O7gILcfiR9BP/AKd5e/jWOR1fMd6B1/X3cQTpjs4EX2XzubXSlx0EkaulbrEOTmWJdp9Gk4CJdPUPysyTv6TIjOBZKX2o90+oAyjP4aeUNIOfV+RRjTwPjTVt9BffhO9xbfQnXkTnYkHaPFewon+Gg6cdOL0MQ20zbTjrV3wttBFtdZdlJPuyUFI2QkpkY0ynz4Fw4nj1Mk6pCjdadp+SrMnNR2WirBSNTSjv6EF6ibCqo3xoasPVjorj84Ir97AUg+/0YQgYRU01/ut0i43Mh4Psl4PSxdSdFmynQ/6UaAEWoUAIyE1QCgNEV6yso24q2FGwDG6rVlCSjrU56I+LNBdraQZATNhOg5ZBTiBHTqonVyU7oPxTxY1ILiulVO4QUjdGsjitiwvNSwipOiiXqzlFN2jYxJgiZt6mTC6PyKDLWWbzmicwJosfkpvTJf3oFQH1Juzsl2uA4gR7rXxJF6hcxLJ9hsTKcKNmsrgNXFQfI17clEx3dctltf4Hlfoys7T4W2X49gioDZzAWU5q9WkG3NxBybCFpT9eqQYq6KMTWFu++lYPF690oHtoqR0ONVw2PsJETmF3w2jsR0GI92woYmA4n+oPUlAHUefioDqO4KeHkKp54Civt6D1CH09xFQhJeq/4giteoItJpj0OtOwGg4BTOjoJWOysHo56Kb2oeUX6IcIRWkcwoHLYgQUpEQoUMoRQmdP8ilKBZxUx7ECdp4VEp3XfxvZUxWlP+9TG4ZpluUifFkgjyBlIyXGq4x8k2OYFbO8tEhCYQETOKe/lgCKnFZAjJxUhNTY8rc6eKiZIaE+uR7MutnfQDqo1IGptLFy1JXoiCPwXAqrCiSiSDKRjJCPSYxLUvlb36C4gtAmaq8QFDd/j0G7/yekPo9Yx1FFzXCiDd8Fyje+ATpi79H9ByBs/47OAkM2yKd0/xvYaRj0k3+glD5OfoGf0z9iNuEwcS/wMb7vQRUcBOKm5LObJGDMU46uLVj/4K2wrs45H8Rjxuv4yuaq3jC/DyOR95E/xAhN/eBAqR9Sayzzv+K8GO02wPTvnPaB9U+pIyTP1U6xGXogsgySXAy3ulrP3wIKJF68HtQVd+FqvwWektvorvwFjpzb6Mt9QZaw3fRbDuLk90lHD5mQePhbuhOddI5dTDatVNtsDe1Ek4tsNEZWQgfawMBdZI2/8ghqA8fhu4oD8jjJ6Gls9JQ6j2pGAX7FVA1of90I3pPN6GHsOptbIWaIDTLQFCVAXa1dLCzAsksC3pafsIqYaebcruRpTJ0VmlxVx5u++gGCK+4i7HQ7ULR76OjosMirJSVbQRaBJiM/ZrmwTvLA3qaB7aMpVpgDDjDCLhFOO0Wk4x9ogSdVByXZNUVZe27FK4SUterGdwcyOH5oRxekJHgdFZ36ajEWd0loG7Txdyjo6qPBq/rwRjdE4Hy+lSJca7wEFgCqbfmBvD2/CDeZvkWIfXWbAlvTeeVSPfqeBwPRqNK+fokITWVVvQaIfVgqoCXpsq4Sxf2wkQJNyfLhFQRlwipnYEkNkviEINYI6DWU/yOCRl7ZuXvpUJI6VBm3HZ2wEQXIzI66GjtHcrZMpulCxaLnLrnfksrDCbCydhEF0T3pGdDozsFFR1Un/oYXZRMJXQI3d0H0NP1nKJebov6ug+in/Dq5/2qPh4TfKyWz9ExGhp0bMQMp2E1sZGzssHjeyug8vTDR0j6ZQpsL/93xjV/gO46QHdNWIUIqrocdEfikOiUwh46Jl9dbHiiIv6nMUb/eDRKUBECkRD3h5R9SbqdglzDR0BNTI0qgFpcnqODWsXWubPY2d1+2Bclkr4ogdS5c1tY34PUwsIcpmcmMTpGJzU4oKw8k86kEItHCEJCkRJgiWSke5QxM5rk50hHFcUETBmW2RhiPO7iubiixwbpkgbvfEj9TpF0fo/c+wDjjHeT9z/GFKPg5INPCCmgcE3GIP0W/lU5OyYjtH9HGPyWlf63BMIvYZj8Z8Lo59CN/hSqgR+hu/wD9FYIqdrP+Rg5s/Z7eFbpoCjXyicE20cE2wcwMeYZJn6J/oGfojn1Lp51vIyvam7iq+obeNJyDyfDb6O7xFg2TijNEIYSHR+Jc/uuSSTvL1CSUpycjk5OSiNLs9Ln9FOYlH6nHyvRTiAl8U6jwOk9JeL1ld9BPx2UKk83lf0uetOvoTv1GtoTr6IpcBenrds43FXBs4fNOPpcNzpO9EPT1AddSzcMLZ0wEFhmwsV8qomu6TQhRVAdO0FAHYfu2FFF+hO0+CcJK5YiDV2Wiuo/fgp9hJiKz9EQVOpTBNax0+g5RXfV2gNTtxaWPgNlhENrgttohddshU+Jg4QW837EpCe4rEg4HIhapE+L95lNiNjMjIc2As2JEiPiACE2SMc1RKCN+FyYkPnN2aqKJmm3p2m1FxNBnGUE3M7V+6gUN5WP4GIhgkssL7OUZaLkUpVrxTiul2K4WUkwBtZ1i+7lOh8jer4SJ7RSSgy8Q2jcYfkiHdYDRsAHhMkrjHmvSuSboYOaI6QWhhV9d3aAgGJEnMgqeo3br00TcATYq3RZL/J5txkXX5CSEfHOzABuT1Vxk695ma9/fpCA4udYzoaxkPJjPuFGLWBA2NYNk7kVWjPjtvkEVJajdZnpcEzHoTXx/zGzAbGKpNO7ma6pVYl2Wh0BpWFcV50gaNgI0TkJePp6nkNXzzPo6HoKHZ1Po7PjGXSLOp9V1NP1LGH1DB/3bF29z9BdPUtX9Rxf6wD06oMwaY/AbDhOWJ0mHFvpqjrhYvRzSx+Vi8DyaOiutEoHuI+g8iuyUFa6LRvdFoEVILD8hFWQsOL/KrOYyLQs4qBihEWMbkpmQJArQeT6wUo5j9GRQczOTGB5aQ5rZxaxeXYVOzubuHRpF5eu7OLylfNKWR95voPz57ews83It7GKMysLWFqYwezsOF3YIIZGSyjTYWd5zCTpyBPpECVl5FOKE0rxTAwJKkUnl84mFGVzSWVYhOixIqNd6YWPUWGUq1ID90BYAeKkys9/gNLND5G9/BFCZxmr5ln5x38M7fBPFPBoR/8JerofwzidzNQvCAduC6TGfgbV8E/RN/Bj9A/+BNoRiVuEGp2Qc5GRbUnO8n2kuCfz7G8Jt19CPfwzdJV+gIb423ja/hK+oqKTop60voiTobfRWeDrjP4CpslfU3yvqbpDkvd7VPtQEmmVDnB+XpZ6lvt9To/C6WHM24OUAKq39Db6CKm+PONe5nX0pF5BV/IVtCVeQXPkRTR7r6HBsIhT3Vk0tPjR2uJCT6sV6mYDpWYMZEyjozIyupkpC2HzEFanTkJ3gi0n3ZVO4HT8OHUSagJKzfvVfJyAql/2cVtzijGCZTf3dRBWXSdboCKsjN1qmHq0sKmNcGrNlB5unU6RV88D2GhQwBQguIJmIyJWRkOHFTEnQeUwIeu0okhgVRkNhzxO5bKZUR7UIz4nRnmAj/FAn+C+GcJqiQ5rhZFBEWPEetyLraQsee7DDiu9nPW7SGBdEeVCuJyXs35hgql+xu9qLoxr+RDFfTK8oBRRzgKKw7o9SGBRL9YY/wiZ1+iE3piu4rvU69MDVFWB1ut0WK9NCcQKeEC9RFDdY3mbLux5urIbdGLXxiu4OjmMq9MjuDJZw8XRIexUizjHA/0sY+pKxouxqAUpGyObmrG6r96x3aM7jG7NYXRp6X5Y9qmlv4iQkhlg9SyNhJaR7sd0uC4jH6NnlNNIXxNjXD/hpACK23RKPV0H0dXxHDrbn6EIKqqLoBJ1dz7D+58hqAgrwqy/7xkC6lmCbh9SB2Dk57AYjsFGSNotDXDYGP0cBJV0pjsFVn2KvMrZPy1cHj1Fh+0xMpqKTJSFDswCr8dOmO1dYiNzwhFacg2gOBm5XE0uLpaIV5NLYmYJqNV5rBNOm+fW6J42cfHiNq5cuaDo6lUZfnC+fg3fRYLqwrZy4fHW5hrWVhcVSM0QcmNjQ8oFy+VKToFNMhWjonuK7InbdE8Cp0Q2vqcEkvJ4Ki1LaxWzSvmYZ2VvBPbaBxS3z0gk+0DpL3KzdPB+20LdLelGfqHARDVEpzT0MyXSSYwzT0sflHSQ/xLGiX+mk/onQkxEkBFQulHGLjolyzQjGt3XvqwElOxTXBRh1pZ7DyfCb+A7lrv4Ut8VRU8YX8BBzytoTLyH3upP+Vr/QjDyNRkh9QIkAdAj0tZ+zPsIJkoz/EPGN7qkIQJp6EeURDvZllLGQUn/U13q6vfQX+Z7FN9hxHsbHQRUZ/Z1OqhX0J24j/bkPbSwbIq+jObwHbR4z6PRPIeTqiGc7CmiqSOMthYbupt10DT2wkjnYyJgTCdFjXROp6AjeHQn6KZOiJsipI4SUpT6WB1SKjorJQISSio+vo/uS1yVAKvrKCF1hDp6Gu3HGgmrZvQ1dUIvl9r06WDp19NdEVoqPRwaHrQCK0NdHoMePpYByq9T12dgYJnk7SwBJgs/FK2ynp9eWeRBlnKXudIHqGGZ+cBpwJRcy+cxY85rwWLAhtWQHevURsSJs1EXNuMe7KZ8uJD2K7qUqUuZGE4GiiZkLJIXF2SMlSIvLvJ+GcZwvUho0XXdkc52wuql0QJeHiviZTqh+6N5vMS4JlOvvEQYvUgY3aPEOd3kfde4/wrd0iVxTNy+wPsuEnYXxgo4V8thtZzELCE5ToAOEppBRqJOUy9O9jegse8w2uhi2vueRjsdTSeB0dV3AF2ETpfqKLrVxwmtE+jSHaMOo0cBWF098hhCqYPqpLoY4bq7DimA6u1kvGvja7U9jY42OipqH1ad7U8RVE/XIUVH1dvzNEH1HFSq56BRPQud+lkYtM/BrD8Mq3EfVKfgsDbBbmuh2vbUTnXCbOllBN1XH0zWfqoPZqsKFpsWVv5/NqcJdpcZdjZQLrdcYuNmBJQpguMoEgTVgfogzvmFaazSQZ3dPINz2zI2aktxTFfooK5cpVheFkclTuoyndTFczi3s8G4t6JEw5nZSbqoYQyN1NfyyxfTCojqS2QFGe2CyqDXP4j7UryP0BLFHkrclUArqeixvuoPoKv9FBa6E8fsb+Ca+y1cix/AtfQhXc8HdE8y8puQIoQMBJCWLklOz4v0Ep2m/5mx61eMYXXgmCZ/A/MEY9nUr/ia3D9BcdtKJyWy8TF25bF0UAScQExN6PWWfoTWzHs4Fnqd7ukuvkoXJZD6GmPfk9Z7OB5+HV1FRschfgbCT12TGPlDfg7p89oT96kIn331iwgqFaUhrNTV7xNE76OvJDB6V1FPgVDKv62UXbm30JH5LtrT30Vb+nVGzwdoTr6EtviLilqi99ESE72E5tBtNLiu4Jh5A8/11nDotBenT2jRforRr6ETFumTojMy0wGZjp2CnnBREzqqo4ehOnYI6qOMFYelr+oYnRSjHaGkIZykM12kuCruV+2pj6DrJfDEUbUfOYHWQyfQfPgkOumsepra0dvUhf7mHrqsPqja+tHf2gV1ewd0XXRdvf2w9vfB2d8Pj0YNHxXQaBDWahCT6wUNGqSMMnGezLNuQEEWH7XoULFoMWjV1JfLkqlZlFWSjVhULvh14EyQoBIRVquMGmsyojxWH/Ap05mIzsngzxidV8xDmDmxESLg/CasUGshKzajDmXA6IVMgNGRjosO6yad1e3heue7QEr6tsRxvcB4+AIhdov7rw8RTtSloRwuUhe4fZGQujjO23zOFqPGYj6HoVSZFXEO4yt3sXLj55i+/k/InHkN5soaOlxhNKo6carzJBo6D6Od0OjseQpdvU+iu/c7BNZThBHdDt1NP2OYuv8ANISYmurtfQ7djGvdhE2XiDFO1Emn1EkX1UFIdTwCqT/oSUVdnYRV19Po4fv19j69F/ue5ns8Da2ASneQkY+gMh2FzXycsKIYSa0ElongMplYGnis6Juh1tWlUkSnrWtFv6zMRKn1ndAZBWD9MNvUypxustJTMOJRQJGmaynS8QyPVjEtZ/OWZrG6trTnptaxTTclMBIoSdwTaO3ytujc7lnlcQKoSca82sQwyiMl5VKhdCmBWDaEIF23L+Kqi42ZIm77o3R1dOZBuvRQ1IdQzI9gzIdApK6gcjvI54fw2OkIY0xazmR9HwbCysro5ZiTAY+/gYMOSmTntpw5M039C2PWPzOe/ZzO6OcEkow/+kV9sOQ0YxhhZBj/FeHFWDb+zxRdljitPZnG6YD4HhrGRdXgj9Bb/h56CIqO3DtoTb+D5vhbOBF4VYHSl9XX8Y+E1FdZPmG8hUPeB2jPfA/qAUJykE6OcFXTCYlTeqgBwomuqF9cUaUuFcGkkkGZcpuAehRMIgHTvgRQbanX0ZZ8Da2JVxUgNUcZ7/bUGH4RDSHRPTQEbqPRfxOn3VdwxLiCww0BHHi2EycOtBAorTA3ypCDI3RQRxnzTkJLUGkIFu0BuqhDR6ElnNQCKW6rDzNS0E1pThBSdF86SksoaQklkexXc5+K6qO6ebvz6Em6qlNopbtqIaxajjag/UQzOk+1o6uhHd1NHehp6UBvayf6WzqhIbT07V0wdXbDStm7uuDo6YarrwdedT+Cmj6ENb2IsozrZKZQFXIGFUqEU8mkQlHbg6q+FyNsnaeVRUdNWPSbsULoKCK41uR6PplriQeiXOu3yn2rdF2ylNY67xOIrfgtCqBWA3L5iYDNplx6I5fh7MgIdXFgjIVXZYCoDPhkJJTO91uDSVyrSId9DBdFdF6XBtK4MEgHVU1ju5LGRjmD9WoeZ1jppnNpDJcGMTazg7kL38PivY8wdR+YfOkTTL34MSae/xWGtl9HcmoT1ngJHQYjmnqa0NJ9FO10RR1UZy+j2/4ZOZYCpi5Gs26CpLufIOsjyLq/hc4uqvM76OgQPYX29mfR2ip6Cm2tT6L9U/oO9W2C6juEGWHV9R30dD/FqCigoqvqfYrxj6DSPKeAyqRj9NMfYfyTfqqjMBqOQy/S0ZFr2YBp2ICpT6KH6u4/RbCyEaM6uN3Rx2NF3URgtRJWHdAaumEkrOwuI7wBOwHhJqgCyORjSv9RbayKyZkRzC1OYkFm4zwzjzMbSzh7js5qdwOb1Mb2GjZ4+8zmCpbWFjCzNI1RPqcyUkZ+IIdUMYYInXSQDY+XjZKTx4AtYIGN/7vNa4aVx43VW5eF8dRKh26nu5Nl2B0+B5w+WePPDadXlm138jkuPPa07TYOeV7EqfBraMu8o3R460d/rsBHzpopmquPcbLSZVnm6JRmfw3jfrybZPyaIHzGJNr9VJESxQgjw4h0WP+TIoNEtNrP0Ff5PuMUwZR5C62p76Il+YaixtjrOBF8FYdcL+FbjHhf6r9GSF3F17Q38W3LHRxwMWrF30Zf+ccEz0+U1+kjeET9VRnTJJJt2Ue3tK/9/fJYOigB1L5r6sxKpKurI/2GAqgWUfxVtEZeRkv4JTSG7qIhfJe/z12cDN7BSf8LOOV9Hqc8N9HgvYUG3y2ccl3ECdUEnj3uxdNPduPEUw3op9sxHOfBdJxAYrRTS7QjjHQHjsFw8Bj03P4DpOT+43RY0oHOWEgQ6U83wtDQAiNlPt0CQ2MzdDKeitBSEVL9fJw4q65jjH9HTqP54Ek0HjiBpkOn0XKkEa3H29DW0IV2OqwOOrvuxi70Novb6oC6pZ3Qaoe2Vc4ctkLf1g5bVwfcPR1wdbXD2dkGT3c7gr0dSKh6kNZQfTIvVJsy2+awUYVxOqwpuxqzblkt2YBpl07ZXvDV4SVLvMtaf1Iu+eS2rP1npgOzYC1CaEUplmth2ZYLfJ3YSrqVcUs7jIi7hNWFvA+Xi0FcKUdwZSCGS9U4ztNpbRNS50pxbFIbrBSis8UoNgoBLPG5I1lGmMkdDF38PoZuf4DqHaD0PHXrY1RufYLyzY9RluE2t4GBO5+gcvVXSC6/Ad/wJdiK6zDlV2AsLsFUXoV94Cxcg5twlc/AlR6DNZSA2mYnBHrQ3M7Goe0g2tueRQdjXDvB006XJHBqbRFxu+Xbn1bzt6gn0Mbt9rZvE1TfoqN6UgFVb8+TCqQUR6V6CnrNMzBo6vHPqDvA8gDBRCdHV9dH1SPnYXR0MbYyarZ0HkRj+4H6GgD8XKfbD6O58ziBe4pAZQPX30SotUFv6qGj0kAu5/H65eygE/FUELliEtVBcVUyTqqKiekhTM6NYprQmlmexiwl25Pz4xjj/mHeXyXYcnxOrBBDiK/hYSNl539sDxFIARPMPB5EFh4LFjZYVr/I+lCWgJO/qQ+2sB/2SACOaAj2WBiuRAzuZALuBOPe1/U38ITpeTxpv4cjPlbQ9PfRQwhoCBjphDbIGTE6J8vUL/5/lP11dGNZlu0L5zc+GPf2ve++2/Waqqs6i7Iys5KzMiuZMTjMzMxsS7YstGyZmdkOh+0IO4wRDmZmZoYMZgY75jfXlh0ZVdX9xnh/zHEkWZZk65zfmXOftddmpLsL4zyJdgQX4ZRBt6Th81LbGbPoZAQISnQuKTI2RHDJ+FGqTDER59Twk/1yPuNUWOkhBBftRyCdSVD+fvjZDsAjazecMrdiatp6/JC8hlFvPV3Vdnhl74eP7SCCio4RbucIGYKu/uwzxTfwMUqc2X8u/pwOSpzTBJQm3NNfQYoOKpyfK6z4AOHEz5VHMBFKE/InnPyzt41ri5KflbJsgq9hObyS58A5qADOTnHwmemHKAIpyVsg5M1oxy3hJE4qzd2bj/kgkW4qiUoeB1SKX4CCkwy460Jl+kwEMrgVQGn5mCbIrrRAuerHMyQhlcRtAl1XDJ2aRMBwTz8Cy1cBK8g9CEEeQQjxCkaYTxjC/SIQQZcXGRiO6KAIxFDR8rt8nfjgICSrEghxbQF8nwAYI0KQGx+BwoQoFMVHoSQuEqWx4ajk/ca0OLqqZMyx2Jds77VKUzwNOg3J6MhMxCydNMCLRVNKJJqpVk2M6i3VZUpGj1WDPh4g/bYM9Mk8OW4Hxl3ZCF3VohJ7N4bFJSYsLjVhIXf8kbIcjEg3TMbCBdwOU/0VNswrpwimuVWFaK2qR23DPDT3bcLsdVfQtmOMcHqKuk1PUS2T2NeMomLNE5SueYSi1SLeVhPcCa4to2jbPor2HY/Ruu0BmrfeQ8v2B+jYM4ruA0D33lF0bqH7WnUJNfMPInfWUmiL6hGlMyCE/5vQSF+EhbsiLJRwCnPi1gFhITMRHjIdEc8rlICiosKnI5qKJajiohwQRxcWT1gpUDECpiS6IC3ZFalqrIoxM0niphcS6eri4wmoOHdGRg9ERhNEkV4IifBEUIQHAsLd4RfmDl9ufcO9EBjth5C4INWWOzopHLGpMUhMT0SaQYMMq44uxwhLISNYeT6KastQ3lhN6DSgvqMZjV2thP0stPR0oqW3W6lpbhca53SitmsWKme3oJzPK2ltRGFTHfIba5HH389vomTbWMPbtVQdCloaUNTSgqLWVhROqKWd207kt81BfvscFMyai6KOHhTN7qX6UNTZj2LqhWkE1BRqauZOOJkPwLfgJMKqzyOmgU5FYNN+ng7oEtJnX2Vku8E4eBN6buV2Rqd0sbysBqYnXIySDEQLpMYHssXRRBEEoWWHEFRsB5OfbSe8srbBzbwJrsYNhNMGzExfi6mpK/Fj0nL8kLgUk1JWwkG/Ea7mbXAybOFzdyhQxdScQ0ztGcTSkYn+FlZ/p0b+XKKdAImR7hmYeHtCUXRQEvEiSgRS+xntdhOeO+2AEuckgLJuJZR+lo9ls5I3/wYvg4xPrYAPQeURXAAX53i4T/dGsJMbYtzdkOTOHc7DDVpPL8Y9OidvP0LKBwkCKypJQCUD6zJ9JixMwSkjLAI6Kl1AFcYzoBR4ElxpVCodltxOJbSSCJpEvyAkEFRxdHAxfP0IKoTQCvbwR6CbL/xcfOHr7AM/Vz8Eugcg2DMYod7B6jkBrl4Emjdjow8iPb0R6eHF1/BCqp8vdMGEVWggcqLCUBgbiaLoCBTwdqm0BmYErGYErM1IQoM+BU2GNLSZ0tFuzkA7t62yWKnERTqveg2flxKN2uRIRsdotDB6tOsS0U6giTr0iegk9Lp5hpdVl/tz0jFYkI6BIoKM4OovtWGAB9JAqbSZ4X3Ghx7Gh/ZsPZqyjWgqq0ZT91q0r76ILgJm1s6HdEqjqKeDqtrwFNI2unDpGHLVjIVRWBeNInuhzHSwT0i3LXmAMgKsdjPQyN9p3kHtHEMrITX7AOPhQWC2XPneCjqvUTRtuIf6VRdQOribLms+0mwVCE9OgX+oN/wDpyM46EeEBE9BaPAMaibCgh0IKDvAIsOc6aLkyp8b4eSBBDqhxHjuB4ncD5K5b6RxP0gPRrouTCkjk/uBIQo6VafFyC5dDmSrT0C6MRUaswZpPFmkmtORYtYimbeTGelSGKW0NhN0+VboC7NhKKZbKSmCpbwcOXSb+fV1KGpqRGlrM8rb21E1uws13XNQO7cX9fP60NTXj8aBQTQOzVdqGBxG3eAQagaGUN03gKp5A6icN4iKCfUNopI/qxpcgOqhEdQML0Tt8CJqMWrnL0XdyApqFeoWiFajfmQN6hauRd2i9ain6hZvRN2STc+29Uu3oI56wT1nHxwtuzBdv5Oxag/csg8joOQUwqrOIrqOBzcjUlKzVGJfhpauSSQ1RwIouZqmkStoErEaCYu6k3Q5JwiMU0rxDae5PY3omhOMkscpRruKIwpWYeWHEVZBcRtSepBxah/8cnfBy7odrqbNhNImOBs3w8O6gw5vt9o6GDbDmcAKKD6sxtGiqk/ytemOahnfxmH1n0KKj8fwuVF0SxOyD5Dbt89DKqzkIELp8GTcKWg83gmkRAIm36wtzyRw8jYRUKaNBO4GeFnWwlu/DN5pA/CMaoCLpxlO0yLhPdUHEY7cGd0IK093pUSCINGDO6VEPtG4o9LS1eiUk+KOKaAKEXFHVQpVygzlz+VxPkfLbZqqpxq/IkjQxTNaxnoHMAYGIEwclYs3Apw84efkBR8HT3jP9FDycfCALz+XP38W4MznUHLb39EdgU7uCHNllPHwQKynJwHqq9xVelAgdNyawwKRHSkKgDUiADmRQciLCSXICLO4MBTTgRXFhaMwJgwldF8VCZEoT4hAKX9WFh+O8sRIVCcRdKLkKNSmxaBBWg9nJKI1Mwlt+iR0mFKhFji1ZqAzR4cuRsZOqomurcSQDpvZhtLq2egY2oL+TRfQs+cRnc9TtOx+ivqdT1C99TEqN42hgk6peMWoahNtkalZvY9g7htTdXuqJGbgMfUQ1uGHhNhDFC1/oloBNRBIbbuBzgNP0X34KbqOPEXHIUbF3WOolJZCK4ACKU6e/xj5827A2rYP6eWDSMoqRWJmJpIy0yiCQ5+BVKMO6RYDMrJMyMy2QJ+bDWO+DebCPGQx3ljLipBTXoq8SsKjph4FdY0oqG9CIVXU0IxiaXnS2I4S6c/UMhulIrqQ4va5KJzVS81DQUcfCuhACug+CroGkd81hMLuYZTMmY/SnoUo611MLUHZvKUo71+OisEVBMoqVA2tpjtcR2hsQMOijWggIBqXbkLTss1oWLYVdcu3okFpG+qWjWvpNtQu3Y7a5aIdqFuxU6l25S7UrtqDutWivahfsw/1a/ehYd1+6uC4DqBhvegg6tcdoo6ifv1/pWN4IbTqNLwLDhMAe9QUFEfDPnjajiOg6CRhchIRhEE0XYuMAaUwssmlfLl0L/VEcbU8wCuPIKbyMOKqjyKe96UIMrX5LNJaztlrkCaKJJvOKCXIZX4qvokA5P3oOsa/6mN8rwMIKNgFn5ytjHd0KYRDYNE+BbWoasbD8qP8XDswk47FzboNIQRdBOESUUUAEkAToIrmNobbCcn9qOpTBJHdOU1ASg2QC5hkkHw85kl5QUihAGrfM0D52wgnxrsJ5yRg8hmXFx2gyNOwHh761fAwrKLWwCNzJTw0I/CInw1n/zzMdIyH5zTGgZnuiKGzinclrAgpGYuSEgRVhkBnJVsZQM8gqKRbgiiTANJR6QRXOu+LBGCZdFYTkvva4FBCJEQNvMsguxSAxngFIloioKsPQumiQp18EORIEM30hO90d3hPc4PXFCd4TXWG1zR3eE73gPs0V7hNdYH7FGfKkY87wneGE/wcnBHkTHDRcUUyTsYQXjEeroj3Inx9vJDk50OQ0Q3wdoKXJ92hiD8j4OR+qq83AexHAAfCEBakZAwPgokuzcKtLSYcBQRZfnwkCgi44sQ4lKSkoDw1DVWpCahKieJt/pzuzazPQn7tPMxadRIDBx6j9widDjVX5p0SKC0CKOkzJv3K1gAVq4BCOidL3z1kMAFo5aKOXJGedx/m/seUrBQkoJI6vkewDj1CDt1VwbJHqldZ064x1Xqo99gY+o8/wpyDT1Cz+TFMC+8jee49JHU9ga4PyJ5PaC24j6KBMwTFVuS2zafmMc70EiC9yO+Yh0KJMV0DKJ0zhLK5wyjvXUAHMoLKvoWo6l+GqoHVhMYaupA1dB/rULuADoPwqBd4iBZvQsNCwmNctYu303UQFFQ1oVGzbCe1g+AgLFbuUapfuRcNSoTFqv2oX31AqWENgUE1ypawUFp/+K/UtPEodcyuTSf+Ss2bTqJ580nePoXGzRM6jaZnt0+hgc95Jj53QvW8X7/xBOo3cLv+lFIdbz/TuhOoXXtc6YWElmsIrToHr/wjcDDtw/TM3XDi1sN6EN55h+BXeBhBJfYBZYFFnBQ5SsEjFV0t40oyXrMVgbnbEJS7nQf5LkSU7n8Grri6YxR/jw4rvn5cjXRZVFwD3U0N3RWfG8zf8ad78cndCd+8XSoWTjiuiZgojzvq1zEWribMdtD1HEK4XIUbl8Dmr9zRczCSn8s42PPPf14TDipEAco+FuVvI5wIzefj3QSkvMU9PQcpr8zV8MwgqNJXwV27Ah6pS+GdNAifWClPYPxziuVB74lgBxfEMv7Fu4uzEjflTWfl81eQ0vpL4SftPpURGPIzpChxVgImfXiU0gSk7AProXRVIaoANNFPAOVDQHkgku8TRbhEuHoizNmTsPJAsLglBzf4TiOkJs+EN4HkM9WV0CKwCC5v0VR5zJG3HfjYTHhSXlOd4DPdheByVvBSmim3neFDeRNqPiK5P52vIbe59ZnuiMCZjDvOroy/AjD5mylfH6RJrAzyhzk8GNbIMDqzUJjCCeco/l2R0i9exsboxnRpqC0oRUvHQsxZcw69e8fQyxg2j7K3CwKdlDggwmX1Q5SvfIKylUDR0qfIHiZIum8heZbU0MnQxS0Y58l80IdKxt4HMPTch77nHmUfe80auoeCpQ9Ue2oZYO9m7Bs6+pRi9KNbK17+EJq5NxHZfBXhLTeQ1HkXpuH7KFl+DzWrr9FZHKfr2EeI7GWE2cVYQ/exiEBZvI1RZhsaltKdUI10Jk10I00rdqGJLqR51V6l1jX77Vp7AK10H89EF9JKZ9LCx1vWHkYLnUjrhmNKclvdpwOZeMyu42ijmgmGpo2EiwCGcJkAzARIBBx1z6l+/X8l/m1ULV+zlu/1TOuOoYbv/7eqWnNYqXL1oWeqWHUQFSv/WuUrD9i14gDKlu9XeiF51k3ENF1GUMUZeOQdwQzDboJqJxyMu+Bi2QP37H3wLzxEl3Iaae32Su3kZjuggoq2w9u6Du76FXDVLVfyMBIglvXwzdnA+LYJgQVbEVy8k4DYg8jy/YitIbzq6LrqBWBHEVtLsFQxAtIp+RcdIIj2wE8u8zMCCpxkK4AKKNgNd8tGTE1bim9ihzEldTlBtROhhItARrYhdEKyFRjZxdcQd0QFMU6qQXpu1e0JEUoB+Xvgz6jpR/D50KV5Z22lGOeyCCULgSRQEuckIpwEUCKBk91FrYNHxhq4E1CuIu1KuGhWwlmzFE6pC+Ga2AP3sAo4O6fAeZIvfKa4IWKmC2IcXRDv4oFkOpNUL7n6R0gxoqV5yxQaOip/KQRlxPMPgZagkrYuWkY9NVYVQTiF/yw1wE6IyfOkbCHJN5AuJ4Bux48S50NQ0f1EurkjnKAI5XuHiDsSeBBEQVMdEDJ1JkIIlTCCJ5wwDXd0RRi3IYRQEAETxMcDCZ+A6YQSweVNuPlMduBtgorw8uXvCtgEeL7TCCkFQAe4/TgDzt9Pg9OP0+E0eQZc+HtufC9vvmagsxsivbyRGEA3GRTEvy8Yhhg6ppQEVGdo0GaWtQKl/1U1Oirb0VQ/gIa529C+5irj3RjmHSCk9o+iZ+9DzN77BE07nxIqj1G66gFKZW3F1fZ+Y8aB+0ginOIamQSab8A4+z4svQ9hGngAo3JYt5DSfgPJbXalddyCbs5dWBkRi1aO0pnJ1cDHBNUjzDv0BHMISFkuLYcRMa7lFvwrr8Gn8jrCm24jfe4D1b66mXCbtf2JGh9r33mft29T19C27SJat5xDC11H80aCgs6haYPAww6QBm7tst+u30ggPKdaupsJVRNA1QSDqOZ5QKzl7bWyPYJqbqvXHCEkjqBSYLGat1dxO67KlYcIhkME+kGKcKBKV+xXKiEsSggKUfH49pmW/aziZXuVipZSS/Y8U+Hi3ePahYJFu5C/cOfPWrQTeQt3IG9kQtuRu+Bn2RZsU3ohrUMWNbhKR3MRIaVn4J17CC7mXZip30JI7UR41SloZ99Qg+XpAqgWqcg+jJiqvYxIjGR5G+FrXQNPk4BqCZw0i+CgXQzHjGVwIrTcjKsUyPxzNyO4cBt/ZxeiyvfSae1DTMU+xFaK6zqIiArGLUa+IHWpfyeCGP1k8DqYscs/j/Cgs/Gim3E1ElQpywmqEYJqpRrDEtA8gw9BJNCxS26P38+TQXBGtxxxR3aH5GMliARCoizRZnjxtmgi0k1IQUrcE+UhYKLcMtfyb15jV4Y4KEJas4QuaiHcU0bgyq1T6iI4po7AOakf7rEdcA6uxDRnHZx+8EYAD9YoRyckurkgxcMNyd5ujGleiPfzQ7yMLwXYq8+1lEQ5cUpylU+c0/NOSo1bBdJtBUhlezA0fnRihFQGpSXsUunSpNQhyZ1RzM0TsXRXcZRsoxk9o9zo7BjLkrwY27y9keIjVx89kOrpjlS6vhRXZyRTqeNKcXJA4oypiJs2GXFTJyN+ymQkTZ2CdAcHmPl35Ph5oSDYH2WRoahOjEajNgEt+hR0ZOnRW5CDofICLKwuwpLaEjWBeUlVMUbK8jFcZMNwfi6G8/KUBvNy0Z+fg97SXLSVVaMkvwu5patQOfcMZm16hLkHCKeDj9B74Akh9ZTuRga8n6J2s4xDPUb5WjqpNU9RSEhlESbpXXQ7zVLCcg0ZHXdg7L4L85xb0HfehIaASuTjcY1XENNwWTVdTGy7Bg3hJZPZ8xbz9VaPon6LlC8QhBsY7ZaOqvKcuJbrCCy5CDfbGbjknoN32TVEtdGdjYyheP1TVG4FqrcDtTKBf89TtO1/inY6v7Z9BNnue6jbdgOVGy6ibO0pft4jKF9DaFAVSnQXjGYKHoSG0nLCZDmhQpUqYOx7pp9hQUiMq3AJIfGcCggNUb5AY1x5hMbzyiU0RLYRgmJky89asIUA+RvN34K8YbtyhzdSG57JNrT+mXIG1yF7YK1d/bxNWfvXUKuQ3bcK1nkr/0pZPSuRPXelHVJy5pAvJ7L6J1XZ7WLZBTcrAVF2nACz103pOq8/B6kjiCZcIgic0GI6pYJN8M9ZxwN4NdwNK+CcsRQzCKsZmoWYqV1EWC0hrFbAK2st/GwbEZi/BSGMiRFluwk7gqr6ICKrGLvKDyK4REBjv7IWSLDImJCviIDxztmi3NRMAuH7+IX4Lpavz+jnnU340An55+3+WYxsspXH/Rgh/WRsSQa/xyElgFKQeg5ME3oeSM/Lk9HOna5JJIByYbwTOdM9OWvFQa2AO92TR9oigmoEbgIq3nbl/8EjbRi+Kb3wT+qEb0QVvN0T6DIYtybTtdCpxDk7I9HVidHPhaCQcR5vJBBWEtuSpMhzAlIygB7GyCegmoh6EgWfA5QUjqopOFIgSkCljcdIiZQSLRMEVuOK8/Sm42Lk9PFl9BIxfvlLpwaKwMzw84aOSvfyhEauTrq7It2DcnVBuosTNARWmsMMaCk9AWbjc0tCA1ERHYa6pBi0ZCRhtkmLnhwjBgpzML+0AEury7CyvhLL6sqxuLoUI+WFGComkAqy0Zefjf5Cm4LTQIENQ2VF6CwrRb4pH+m6WljLV6N6+CJmbRvDXMa8uYfGJ8HvBWYRUq07gaatBMO6xyhcfh+5i+8je4EUJN+DlvtwYvNFxDdcVDMcEhrOq7KYOCqq9jzCuf+HUZG1FwkpwmyWvcWQhRHOtvghX+8egXGPMeUhCpZIq6AH0PU8QFLbPYSU34B7zk9wyDoNx+xz8Ci6hKjmm0jvvYOcxU9QshYo3yhtr+nKtj5G/Y5HaNkzig7CajbVvuchAXgNlQRVyYpDyF+8B7kLd1G7kUeI5IoUPLgd2f2c6Djmb32mHILiZ21F9tAWJevgZqXsoc3IGdqE7MGNvG3fWgc28GcbkcVtVv96u3jb0rcOZoLENG+Nkrn3r2XqWQ3zuExzVykZ56yklj+ToXvZM+m7liKzc4ldXaLFvL0ImbMXKuk6RpA5yy5d+wLo2kTz8UJC8xWIYvnFhZSfgqdtP7zz9vP2cUTXnUFC00WktEkpAW1y+3mktJzlFyvtSw4z8h1AVIVUY+8iVLbQqWyiq2IEIqxcdMsUoGbyAHXg1jFjCZwzlxFWK+FpWaNgFVSwHWEluxGp5sYdouioCCkpnpTCSX+6Kf/xMoBAgsafW4GKu2kDnAmKyalL8WPiYt5er2AUQBf1zEkpQO2Ej40uTCBHMPnKgPxzcPrPAOVpJoz+BlICJ9GEe3Ibd08CJydGOyfNCjilLVfxziVtMdxSF8M9jW4qjaASWNFReaQtgHfqIPyogJQeBCY2wT8sD26uCXCZ6se4xAjo6IwEZ0ckudCpEAAJjGZxHj6IZwRMpVPSBocrJ6WKPKWGKpjiVt0PFFDxOYyGab50YIyMClCEk6pm532pbFdXErlN8vRVwErkcxK8fZDs602weSs4ZQT4IVPJF5l8XOfjBQO3Jj8fWLi10inl8LaNMLP5+yjnlOcvcApATWw4mpJj0Z6eiC6jBj3ZesLHgvklNiyuKMLymjKsaqjCirpqLKmuwEhlCYZK8xWY+ggpWcVmQFRkxQDB1ZhlRUpEHPz8kpCQ2YrC2fvRRFB0EEZd+0Vj6KaL6qRDmbVzFG27xtT4UT0hVrl+FCWrpMGitBO6p9r5JM+iW2q6TLd0CdENFxDVeBHRPEHHNt1AfMtNJLbfRGrnHehketgIQbeSrmwTXdA2wo+v3c6I2bx9VMVJ8/Ad1dQxqf0+wmtuw6vwCpyyz2OG+RxhRVDlX0RQxSW+NmE196Fq2ChttaUtUiM/a4v0aWNEFUh1HwLmELhdjJOtO2+iZv1PdIBHkTN/N0GxFaa+TdRGwnY9zISHaUI9hEUvIUEZBRI9dhnoQPTdK54ps3u5XQIKwkHX+byWIGP2Yrs6Fimlj0vbPvJMGkLjeaW1zh/XMFJb7EprHoSmsf+Z0hr6nimlrvdv1IOU2rlIqZmjlFzdjeSqLqRQyZWdSCzvUHpBYORfdAheuXsJJ7qYksPqvlzmDy47hjDGvZi6s2paiXQN0BBUqa1nkdgk/ZaOIqH2EJ3QAUSW70Eo3VFQ3hb4ZW+Al3kN3PR2V+XI+DeDsWcmo5Bz5kq4GlYTVOKqNtOJ7eLvSuzj64xfKQwv3Y/Aoj0KUBOg8qeTCrBto2PbqqKayNO8ATMIhemElZdlCx2alA0QUOKqbHRP2XYwPQ+nvwXS8/cnHpPX9TAStuNgehbv9OKeVtI18e/6GzlpxiFFB+lCQLkoQC1QoHpeHvy5J6HtnT4MP20PAhIa4B1ogvPMcLhNdkfADGeEznRAOJ1JuKMDwqgIF2e6HV+k+hJAfpQ/YRQYjvSgCGi4lfvqcd9gpMocQR+6L0IpSa4a0okpEVTJIsY/eXzi54nqvh9fm3Cii9IRPnrCyUhImYP8kRVI8bFsgVKgL/J4X6JcMYFUEhaEsvAgVEYEoSY6FE2Mdh3pSZhDOM3L0mEg14ChIinEzMWiygIsqZEq8UosoYMaqS7B/PJiDJfSRZUUor8oD725VvTlZWOogJGvuBANRjP8nXzx+WcOcAvKQlb9RtQvvYE2AkhKDWbteazaCnXvG1WQaueB306QzNotzRkl9gEVdDCycnXuojEY+x8iZfZtxDKeCZiiGq8iuvkGoltuI2HWfWjmSFeOxzBKS6GFYyhc9RQVG54yjhFQdGmzZEqNwOQAULf5MXIW3aFTuomk2XcR1XAP/qU34JJzETMJqZnms3C2nKW7OgOfwrMIqTyH+OZLMPTdRvGqx6pv2yxCVuqvug89xZzDY+ghpPqOPMXgcWCI6jv8GC2br6BoZD/dyka6jZUEx1JkzLLDQ8Gi3Q4JOygGeZz2UwNIIiBEiVRC/TyqVym+bh7ia/so2fJ+bQ81F3GERFz1HMRWdf+V4io6EV82G3FULIHxTGWzqHalmNI2xJa2KsWVtCC+qBnxhU2IL2h8poTCBm7rEJf3s+KphNxqJNgqqHLEZ5cizlqMeGsRt1SWXS9EVJ+m1T1LJ3WezumcGoMKKj2qICUKLDmK0IrjtMSnVddK1Xup7Rxjn5QUSEsTRkJZUaVqP2Gzm65qO+PfFkJCALCG8W8lXdVygmoJHAipmelL6bCWwJFbN8MqRsD1fC5hVbiTjmofotT41AGElNJRFe9RsBJJeYKMTQmoAmxb6ZQILN52yVyNyQmMfWkrCCF5TCKiaMd/6pzsEPpZ/ymk/sY9uRsY8ShXgVT685AimMblollGCaTo7AhOZ8Y8AZULQSWwUsCiPARUlKd2Pry1gwjU9CA8tVV1UfD2pKua4gH3H6YjYNoMhDo4ItTRCWHOLoh28UScuy8SPGWSMkFEIMl24nbqBKC8CSQq1YvuaXwwXlyUclLintxlbIrOyYOOikrxJKD4HC0hlUkXpff1g9HfH+YAAVQAbMGByAsJRkFQEIqCAlHC++WEU1VkGGrpmhriI9GYEIUmRrtZ2gTMNaYSUOnoz9FjKM+M+cU5WFiej4VVhRipKcHCugosrCGkKosZ/fL583wMFsrYEyNeYR76ivIxNy8XVRoN/3ZPfPuFM7yDLbBWL0PtgrNo3fAQ7VvH0LqFB/DW+2pQWgDVQffUuoPuZOcTuqlRtdxZzQbpo08ntfgxsoYeIX3OXTV+FF57BWE1VxFWd41wuakGvlNn3yOgnvB5sqCHjGOB8e4JCpY/IFQeomaT3aVJb7VuOp86vr9tCX+n7y5Su+4hquke/MquwTmHTsp0BtONp+BgOgmXrBME1Ul4559EYOkpuqrzfJ/rfN37alk3gamsNdm53w7dWbsfoZPuqpfAGjgGiu+57y4a6Kzyh3Yjo305EmsHEVfVh7jKHsQSItHlsxBNWESVtjOJtCKiuBXhRS1KYQRGWGEzj68mu/KbEJbXqBQ6rrC8hnHVIyy/jpKtXRG5tYjMqVaKyK6iKhGZXYFIaznCLaWIsBQjwlyCyHFFmYsRYyr8WcYCxIoMeYgx2BBlzEaUwYoofZZSTKYF8Toz4jLMiNWZEJthRIzOoBSbnom4dJ2MScnVjGuIb7qAmPpziKw5QyidIJyOKEj5F4mjOqJalyRJW13pwSSxr1VAdZa0PkVCH0Vc7UE6Ksa2it0IL9mBYHFUVh7ojH5ueh7YGcsY+5ZiOg/i6TyARTK47mYUV7WO7meLio3iqiIqDqrxqVA6quBiuSK3mzFO6pbETW2lm9qsXJg/b7vT8UxJWqzkkrmOIBLnxHinJFfp7HD6fwYpAZQ4KXFQ65SDctNLxFv1HKSW0z0tVXLW8u/g3+VGl+ScJlf0KLVdTC2Aa+ow3FKGlNxThqn5BNV8eGnmwydNQNWHME03AmOr4OyRhhlTAuAi41VTHRA00xFhTs6Mgm6IdPIgrLwQ7+GHREJoQkmEUvI4nOyS8SepvSLQJNqNxzspHk1w91aS26qYlI8n83npdFN6ka8/IRUAS0Agsqm84GAUhoagiKAqDg1GWSidU3gIaqMj0EA4taTEok2myBBQ3ZnJmGfWjk8+lkU1rVhQZMNIaQEWlBdhqILOqbIUIxUlWEAHNVxEx0QHNURI9RXYMDc/D135uajO1BLQLvjiwylw8DZCX7oM5X2nULvyvqr4btk6ioaN95XatzMu0Tm1S3X4tidoZRRrlf5oanCbbmj5I7WCkMw3TZx1E2G1lxHACBZQcQXB1VcRUc/4R0hpux/AMjQGWUCkYDGQL6tdD91itLoM69A1lC6/hyaCqYuuTRYiqednyFv2APqB+0jj78Y030dAuTipCwTUGUwznMQM43E4mU8oULlaj8Mz9wSCy88iofUS9PNuEIb3UbnmMZoJ3XZCdpa06N5NwEpL752PCK8ndFdP0X9kDL0HHqB5w0XkDe5CWtNSRJbOQ2huB8JtjYiw1SAspxYh2TUItlYj0FKJAHMFAkzldpnHxdtBhmKE6PMRZqBMBQSNqJCgKUKkpYjbAkQY8xBhooz5iCBcIvS5iMjMQbguC+EZVkRkZClFpZsRrRWZEMPbsVSc1oh4rR4J6YZxye1MJGgzEJemQWxKKpWCmORkJbltF28nJyE2KZFK4O0ExKXEKb2QJB0FpDfUrBtIab9OWF2mszpHUNkdldRJBRQfVAWXiU1nCKnzSJsloBL9pBxVYtNxe/STq341jH6VMk4l40gChnXwMPHgpptyIpTESc2goxLNJLScM1coUHlb1zOubUVYyR5E0klFV0nN0xGECaiKdhFUO5UC87cpQPnkbIJ3tn1MySljFSYlLsRkgso5cy1BI49LtBuH07ibej7u/d9CSh6nvE2ElHEcUHRsznwfl/QJB2UHlBMdlEDKXUFqIeFEl0hIORJSjuOQckkehmsSIZU0CLdkO6w8kwfhlTwAr9QhOqr58GP8C07vQWhKC/zDcuHiFAmH7xzh/v00+BFWoYyB4TNdECGgcvNBLEEVR1eVoEDF6KZAxPjmyfuehJYXI5/8TD1mVwKdUzzdmCiBSuRrJHkQZPwdLUGlFzEqGv2DCakg5FCFhFRxWBhKI8JQHhmOqig6qGg6qLgoNNM9tafFKwfVqUuii0rDPKvdRQ3kmjGYn6Nc0hDd0kBpEQbLCKoygorxbohwGi7IViCTMahePq8jLw9ZCclw/nYSPnz7E0xxioe2eDnK+39C7fLbaNz0hA7J3iG2cvU91K6/jzZGvFl7ZArLKBq3PuIBzwOcjqqJEa1yPaGzmCDpv4uUzlsq3gWUX4RPyUVGsysIrKSjqruChLabyOyVnmp0UItHkT//PizzrjFaneOJ+TjTw2lYB64SKPcIE0KRsU9WzS4gAKVttmbuI77GQwRX3YZ73hU4mH/C1MyTmJZ5BNMzD1EHMUN/EM5mOZ7opuovqotRpr5bBOAt5C+8g7IV4taeMAaOqYr51j0yJWdMvVcPI2b/EerwKObsvIOa5aeR2bYBEXnz4K+v4L6TAz+NKBu+Git8UrPgnWKFd1oOZYMvt/78WWBaNiK0FjoWM+LpYBLoZJLobFLMNqRm5SLVkoNk3k/Qi7MxED6ZiEzTISIlHRFJWkQkpnGbym2KUiQVlZiE6IQkxHCrFvaMT0ByYjySCRmlJN5OikMS95WEhAjExYUhJiYU0dHBSlFRQVSgktyPiREFITYumK8VgoT4YLwQI72V6KKSCStpaCfN56Ttrz36nSSojiCwmLAoO4HoGqkWJ6TaL0Gj+jed5++dRWIz3VTTCf5Mij2PIYbxL7JiD+FCoOTygLcSVGY6KiMPcroqp4wVmKlZThFaPJhn8r6zYQ08Gf0EQuGle5iHDyChmu6s8gCdGd0UnVRgAWNf0V57BCy0D6zLwLhH1ia+hsz5G8HkFDoqGUOy0GURVJ5WuSpI/Y2rmoiAE1DykHEo6hmwJPLJ69BFeRB87rrVcFEOyg6lv9YSFfVcCSUpO3BOscspeQTOlIuSwGq+knPSMFyS+gmsPopbgspDuwBeGYSVfj6CpZlefDVdVRIm/+CGad9Mge+kaQibTljRUYW5+yGCEIoihKK9fBErV+jojuIZ42LdAhHjFsxoGKAcV5yCmZ8afE+g4gkiqZ+S2Cg/V8Ai9NL4mjoCS8/XNTE6WgNCkBsUisKwEJQx2lVFRaAmKpyACkNjfBTakmMxi+pIjUdnejI69WnoNKejK1uPOTYT5uZa0EMI9RJG8wilgdISDJbLIHkxnVMBBvNy0J9rQp/NgDk5majSaRDP9/zqkx/x7vs/YqZPJjSla1A6eBUNjFstGx/SKT1G3UZGuGWP7dXgAi1CQ5yTLCDSSEA1bX+kuso27ZDFYxnz5t+l07nFmHUdwXRP3oUX4JV/kduLCCi9wORwkfvyTdjmP0bRksfIHb4F45wLSG87gxQ17nqcoDoN/dzLKFhKMNJByQC6lDhkL3yk+u5LXVTq7PuIbrwLv9KbcLFeIKCOYnL6HkxJ3w1H00H4FJxCRPVFHjM3kTVoX/o/bwEhNXANpp4rMPdcR87gLRQvu8uYyr9hh1zxAzr207kdYvw7Oobh48DCU8AwndWsDdeRN2cXovJmwTPJCO/oZATFJiI4LhFBcSnwT8iALx/3SzYhJFWvgJOcoUO6PhN6kx4GkwFGsxFmkcXALWXKpDJg0Guhy0hBujYRybIOXlwMYqKjqGgCJBpRvC2Kjo7k/XDEMvbHxoYSLKEEUQhSCJZUbtMSQ6FJ5DYpGCmJPGnG+yEh1gdx0Z6IjXRHTIQrop9TbKQb4qLcleJjPJEY540k6oXw6hOIlO4A9T8hofmSUnzTRXVfxqsmop8UdIaVH1PdBKSPk0ba73ZcVG4qpfUMHdUpJDXzSyWo4uuPqOgnY1RBBdvgnys1SDzYZTCdrknGkRzoRmYQUNNT6aroPmak051kriIg1vN3tjI27iGkDiG+5qCqqQqlwwoioKSwM6T0gIqCISX7+NgeVZ4gpQkzGMV+TFqIqWnL4WLcQDBtg69c3eNWFWfSWflK9TiBJfIVd8XHnp8orCRxT8ahJq7kKQclMY+vSyg9L9dxudFZuaYRkKmLnsk55a/h9LMEUoOE1QC3A3RZBFUKlUZnlT4Af0IqQj+HFroJwVH5cHaNo6tyhqvAapoTQl29EUmoRBE+0XRQohjej3cjcPizeImEvK0gNK44ui2ZfJzgQ3clhZ4EVhydVSwBFUclElaphFSGdxCMfqHICgyFLTgcxeERKOfOWBUThdqYSNTFRqIpIRpt0rIlNQEdmiTMTk/B7EwNZhvT0ckdvttqRndOFubkWgmqXPSX0EERUMN0UeKqpLxgns1C8XlWAwrj4+Dx3XS88/JH+ORzN565y5HXsh5lQ+dQu4Ixi0BoJRwat0iV9wPk8OAuWHYfNVsEUnQeUnawZQwNm2XFIxnnIbQYnyo3CKTuECDXEVl3jQC5DI+8n+Bm+wke+efops4hpu6iauiYv4jRcNFDxjuZm3oeWhl3ZXKIlxkW3Oq7CanFBMgmRk1CsWydvPYDaOcyRnbcZty7gVDGR++Cy3DOOofphsOYadwHj9yjiKi9Ak3XA2QN09kteor8xU8IqXvImX8Tln5pOHkJuq4LyJx7BaYBxsDF91C2lkDeKvMQ7cvJdR98jL6jTzB86ilGzjzF0LHH6Nx6FcVdGxBnqIV/dCZColMQFpuESLrRyOQ0hGvSEZ1pQLzJhLSsLOhzrKpXU46NyrPClpcFG7+DHJsR1hyDajtsydISWKkwGpMIq0RoNLFITIgkWAghnqDiCaX4mAgkUImxEQRPBJITwgmhcMIoHNrkSGQkhyEjJRS61FC1zUgJgTYpiOCia4+lg4/m/kkQCZRiItwJKLtiIj0QG0WAUfEx3oQUn0u9EFZ5AqGVxxWMZDxKHJRIBtMFUmGV4qbsA+khhFTc30BKM+snpMpZh2ebZDqqRDqqJIIqof7ws6t+IUXbEZBHEGSvh7t5Ld3UajjS+cyk+5hO9zGV7mdyitymK8lcyXi2AaHF2xFTRVDV7kdinVxBPEww2SciBxcTWoSUjFuFSQEoQeVj2wZXxrPpBMmkpEWYxsjlStB452yFF+Vr5fvTcXmJW+LzvMzrCaQN8KGL8iHg5P7E42osihHPndB0pctzIUCV+NoTUFJg4mMTcpf7jLAyNiWwsgNrIVylViplATX/OTH+pQwSVv0EVB/VC9fEXsbBeXBP7aerGoJPxjCCdMMIMwwjPLMfwQmV8PRJgeN0f3hMcUWwgysiXdwQ5epOeSGSinKhk3IRUPGM5S5OiSDiVhTLSBdLlxTnLeJtOqlYQimGiuXPE9ykIZ8/dOKkfEJg9QtGXlAISsNCUR0RjsbYKLQm0D3Rvnfw7NqlTUZ3phbd+nR0GzLQxTN0p8GADp6hOyxmdFmzMNdmQ19hIQZLCCeCSuqeeumeOq2ZaDZoCacYRDk545s/f4H33poER089490SFM47hfIlt1G75iGaNj1G23a57A9UrBnlgX4blqEbKOXPGlSngqf82RghRSe1mVvGMHEhLbuBqo3S4eAOkpgQQqsuwYsuyjXnHFyyz8A99ywCpCV1y2U6m4coXCITkO/CMOcytLJPt55DYsNpxNaeUNPA9N1XCSmJZIQhXVsFo6RtyVPoB8eg6XmAhI67iGy4icDya8qpeeSdhl/xKVXmIGtOqsVwlwOFSx/DNnKHMU/WgLwBo6xeRABmdF6CtpPvzffJnHcDOXRaUowqfbBkkvOsfaPo2CdjYvZB9cFjwOCRp+jedBW2tpWIzCxFcLwOUQmpiEuSRTdTkJKRDq3BCH1WNqx5BSgoLEYxY3eJtPItyUVRsawraEVhgRkF+Ubk5eqQm6NBdlYyskyJsBgTYNTHISMtkhCiQxJ3lBQBTXI0MlJjodfEw8iob9QkwKCJUzJqY2FMj6GiYdBGITMtQsEqPTkIaYRUSjzBQwDFC5AETuHch8c1ASpRHEEmrkv0QmTdWYRVnyKATthLDgglucIngBLJ7bDK06r/uHRFkP5Mqmc4455GxqbapDThLDQEVRpBJRKbnNQgE47tV/0iygRUOwiqrQSVRCsB1Uo4qPGpRZhKUE1JWYYphNR0RkApUfDL2YhQOqrost2IqzmgXiu65pC66ifFniEEVXjFeKU6gRXA+CfFnm4Ek5QkTIofoUNbpiKd1FcFiHuSmKfGmmTOnUxpYQyVOEfJbft9+2OeBJSHbiXcCannYfRfyT3dDilXukIFKf5dUsTpmvqfQIrxzjVlAO7JA/AgpDwIKXeZOkO58bZbyjx40Fl5a+bDX7cQIYZFCDcOI5LuKjC6EK5OkXCb4gK/aY4ImeGIcEcZq3JHhCMdlnMAYRWEGFfCh24qxnVcdFoxdF6xjHqxBFUMIRXjxsfkZ9zGE1IpjIg6rxCYCalsvxAUBDLqhYaiRiBFm99CSLUlx2NWWgIjXhrmGnSYSyjNNZvQTXUKnLKsjG856CGg5hXkob8on6DKQ29eNubQNbURTuXJCarH+8zPvsQbv3kd7771vaoZs1atRVnPaVQuuktAETqMdrIGpBRpNtJJ5S+5C2P/DWSP3CYk6JoIqRa6GukFVc/n1tPlNIq72j6qGt1VE1pWOpak9quMehcIjnNwsp6Gs/UUIXUGQeUyxnqJcJJpLKPIlrqnbumLz/28/jRixnuOSZcPY88NguwRqjc9Rd12Qorvl7sMMA4/hbb3IZI67yCqiZCquA5PQsqz4AxCqs4y3l1WawiUrQEq1wElKx4hd+Qusofu0kXdUa9rXzWbx5Sok7d7r8NCt1jEmFsng+r7gNkHwPg3ipZtD9G8hfF32xN1RbNTGvqtvISc2RuQVtKFWH0JotJMiE7TIVHHeGdkhMsWAGURRLLUlYAp177eXkGWUgEhlZ9nQK4tHbZsO6SspgRCitDRx0NH6Gg10dCmxSCDYNKn02XpUmBmLLQY0pXMeg3MulSYM5Ng0SXytgCMIEuLJqQiCSk6LQFdXCASoujgw7wQHeqByFA651AXRIZJ5PvZTf0VpOKaL5L2P9EOn1VOagJOE1Luqpa2uP48YhvPM58z4vEfr5UloYT8HRfUmUfbfgaa1lNKaS3SCeEEkhvtoIpV5Ql7CaqdClTilFwNq9TVvZnaxZiWtoiAWkI3tURtHeSgN6yh+9mE0MIdKu7JVBw1HadmP2MnoVeyV7moSKmrElAx+kk9lUxxkVKBaXytyYkL4ciYJgPn/oSUP7e+/Pnfgup52aG1mnD6e0AJtAReE5L7z5TBnxO6HtoldFWLGf8WKbkTVPYaqQWMc8M/S67yJQ8RRgRVSh88kwmmZMKKt9U4VTLhRfkQVgHaQQQb5iPcMoxocy93QNr7QB1cZgbCdbKrmicXMpNftKMHop25A7jSQbmJCCVCKFa2dFXxdEmiOHFV4qD4eJy4Lm6TCKhUj8BxSIUqSBUSUhUCqfAw1EdF0E1FozkxHq0pSWjXpqJdl47ZBjooowGzTWbMZqToIpx68vIJqALMK5RyAqtyTrNM6ahOSVB1WN7ffYcPXn0dv/v3l/DWW1/DI9CCrKo1qBo4h/olt9C07glaNtMh0bG08yCUMaeK1dKhwN5wMY+xrJawkM6ajYRY3cZR1PJ36jYQVuJ0xFntfooagi2HYEuafY2QoruxEVLmU+qKm0fOSYQSUppZV5An7VkIqayB29y3pQL9JPd7JgumjBiewFNbLsA8T8aLHqkGetLhU+qncumMjPOfQjPvEeJn30Zow1X4ll4kAM/Du1BSyU/Qzb2OwmWP1TQa+czlqx8jf+QerPxbzPPuInPODQWnlHa5Wn4essiJlo9lzb+NEv7N8rfIFJrZB8cwe7999XBZwamOUbaOTlGq6wVUc/l42/rLKBvYBWvzCDRFjYg35yFZr4eGMdzE78CWR1gRVHn5WcjN4zbPpJbBsuXqYZP1/KxpyMlKQbYlCVZzPN1UHEx0U/rMBGSmx1OJhFMazApMOj5HjxwlA7JNmZQOWUYBVxJMmXxuBgFHUGlTo5GWLLEwhDEugDDyQUSIJ8KD3REewhPsc5B6HlAyhiV6QSpwE1uvqEKzWBkwr//pmWIapPndBTU1JqFFlqiy9yYXFyULa2bIGaDzIs8C55HRcQ7pbafHQSWO6hQdlR1UctVPop+MM4mj8s/dAq+sdcpNzaT7mJq6CJOpScncypgS499MuiCXjFWEzkZ1VS+CkIsVR9VwEDG1ByArt4SXHuDjh/i60gGBcZDuyj9nmyohcGVck0H5H+OGMTlhgYKPH+OeaAJUP0NKwLQGbqrEwH71bqLu6flo56FbAS8CbELeBKmPca1d+lXwylwBT90yeBK+XhlLlTwIKg+ZFqNZQGDNfybXVLvcKQ8ZOE8dpARYdrkTVJ50WT6MgD50V/6pfQhJH0Ro5jAiTAsQmzWEGF07AqNscHePgfsMbwRNp2V2cEecoxvinLwQ5+yDGEbAaOWk/BHtQVjJIDoBJWBKpNNKFEi5BHAbgBS6Ka1bIPQeQcjyDES+TxDKCKrK4FBUhYWhJjIS9bGxaEpKRHNaKlp1GegQQFkkwlnRTUD1Ek69hQXozs1Be5YRdTy7lsRHwBDohYBJP+DTP72D3/7rS/jdb9/F5z/4ISi5GsbqdSjr/wkNyx+gUSLO+lE0SOcBHoCtBELtJlnR6BYy5/LgHXyAilVPVayTuqiGzaOo4gFbsc7emkXKDurorJp301kRblLnlDbnOkKq6aRyTsHRcAwzjUfhZjtBSHF/7bBDqnDxExh7byCh6RTCK48guOQIHbo0WBSQMRISYOKC6mTsi05N+lTlrRyDccETaOfdR1zbLQRXX2Gk/AmuttPwLqIba7tMd3YbVQRoE2NboziwtQ8Z9+7C1HcXum5CUS5W0anFNZzisXYW8TwWtd236Bbvq8H5JsKn4+ATdB4axWzGvNmyBiadlSzSK3Vb7bseomv/I/Qw+vUeBXoPA/0HRzF3+3U0LtmHwo5FMFfNhq6wDrr8MlgKcmAroGuSdfpsBJdVC2tWKrKtycjJTuSWcLIIoBIInHiY9InQ0xllZsg2BcbMNOWcsgmnPKsJedlmpVzezs0iqGShBzNdlTEVBroqXXocHVg0UumkEuODCSF/AskboUHuCA5wRUigM8KCnOmoCKlwxrwob0LKB4lxdPYJgUilXkjpuK4ye4Jc1Wu+jJjGi3+nWEIqnj+T/J7EqJfKmJfODJ0hWbr7AkH1kx1SdFMiLaOfplXiH89CzccJqiMEFeEyPik5qHArfG0b4G5aQ6ezgk5qCSalLFKD3j8kjihYKVBJ9KNj8ZbBdDqwGMbG5NqDSK47wgh4BJF0UtIWJrqMsbLiiNqGMgr6ZW8mqNbCme5mSuJ8/Bg7gGmJAqrVdFObnsnXsoGOStwTnRPfR8afJq7Y2Qsz7frbcShxWAIpgZOveR38zOsRaNmMAPMmBBCQ/oSfP+EXQIj56VfAN3M5fHRL4Z2xBF7pokWMcgvgTXflRUh5pcqUmfnUMHzosnzShnh7gO5KHBYlsErshR/dVkBaP0J0Qwg3DCPGPIzE7BHEG+ciODwfng4R8J3shfBpPCM5uCHWkVvCKtrFD1F0STEET6wMsLt6IcllXM6ElXMQkgmpVBdfaOnEMpx8YeDjWYyMeZ5BKPILRmlAKMpDI1AdHYP6xEQ0alLRTCfVbtKjM8se8+bmZDPW5aDbakFThgaFcTFqifkIRyfM+PwLvPvyq3jxl7/Hq69+gekuaUikK7Q2bkdx31nUSIkBD8oGuoNGxrYWwqCNTqpBYLDkPjS915DWewXZi+6heh1/Jg3pCKp6uqeKtWMoZZySycQV/JkMbjfu5O8yDpaseQhd3w1E8mTrW0BImY5ihvEIXLKPI7iUcYz7vW34IQoWPqarkYn2xxBYdBABBUfo1umkmCK0s68ynt1BGeOX1Ec1SpQkQAtXP4F5hBCcexfRzbcQWHkVHvlnCamTalA+pfMacpfeQw3/lka6PnF2xavvwzL/LtLn3ENy+20ec1eYYn5CuLTVZpqR4yyj5yby1IUB/h/2EUoHCSW6qVlS8El17B97pjYB1n6g48AYOgmn3iOjGD4+hoWnnmLhiScYOnAHszb+hPKRA8jpXI/s+i5kFRfDkpsNa7aJ8U5WRU6hk0qElYAyZyXAaKQL0idBn5FCyKRBl5GGTJ2G0KEjo4PK4neeY6Ery7YgPydLSW7nWs183EBI6ZTbEteVnpZEFxWrBtjjpOQg3A9hwV4ICnBHoL8bQrmNDPRADB+LDZNB9UCkxAYjLSGMEZExMSXqP4eUDPY9r9hGueJ3mU7KDqmUWReR3nWZZ4Ir0HXRSXWeR/psfpkdZ3lmIqTaz46Dyh79UpqOI6nhMKPfAURXCqh2qSt4UhvlQgcykwe/lA5MQOpHxrQpMvjNyOZAULnxOT5Z6xGST1CV70YiQZVUzyhZd5Svd9AOKlkfr+oYoumsQgp2qajoblitKtunJi3Ad5F9mBI3pGDkl7VRQcpHBssJGpEngSI/E3mIZDxqQoSS0vh9t/EYOPGYRD8/wi6ILi3YuhnBhGRI9haE5sh2A8XPzr812LKOWosgy2oEmVYiyLgCgYblSgGGZdRS+GcuohbCL2MBfLUEFuWtEWgNwofg8pXiz4xhhOgXINy0ENGWhUiyLoA2qxepmnqEhRjh6RgBz8nuCGIMjHC0QyrWxR/xTgFIcA5EoksgARVA+VM8a7l6I5nbNCcfpM70ojygmeEOLZVJyGV5+CDPPxClYYRUbBwaUlPQnKFFS2YG2kwGtJtNmEVQtdNRNel1KGMkNAUHqA4PLl9+g8/feBuv/Oo3+M2//xEffjwNgRE2mIsXoqTjACr7L6Jm6V3U0W00bmSE2zymHFTbDnFRT1G6/D7jzwUkMIbp+m4hf9koahid5DlNmxmj1j1C6epRFK18imKqbPUYndWoatkiMCkj+ExDd+lQriGw7BzcrCfhYD5GSB1DQMlppLReJqQeoWCR9Ju6jDDuR755++CXd5CQOo5YAiSj8zps8+lsGNUaCMYmvm4NIVnE9zXRhaUSUpFNt+BXfhlueafhkncSAZUXoO25gYIVDxSkBJhVhGf+invQ99+AHHfxTVcQVXceYVVn1PQzBSkp9OTfWbTyMerpvNoIKQFUuwLUGF2UwMk+KbmT8JolY1X7RtG255FafXzW3kfo3v8E/UefYuQUsPQssOTUGBYcfoSB3bfRufo4arpXILuqHbq8AmRk6ZFpSoXeIGBitNMxkqcnIZ1xPj09lYDSEFAEjj4DRgLKzO87i99zDk9E+TlWFNiyleS2QCqb0c9izKAD0zIepkCTEo+UxGg6o/C/glQwwSSgCgvyQHQIARXug4SYIKQmhjEeRjImxqi4aOTnUXFPZnsnMgsLpARKUfXnFd0nJJFPlktPZCSUBRdkvTtZoEEnVyLGL5+KmxJIidJn2R1VxrizElhNjFEl1Ek824uwEol9Ujy5Fk50GlPppn4kmH5kNPshnopbgEkJIwpWM1KXwCVzJXx4wIcxLkYz+okzE4cmA/Sx1bK6sExSPojYKunQwOhXtItg28gItxIO8toxA/g8qBNfh82FI+8LoARWfyVGS3FXIvm5uCzPcYhNgMyTDsqD8JMOnO68La+voMUoqMasJPYZCFXjGvhnEUgEVHAOQZVDUNE9hj7TOoTlrEP4uCJ4P5KKyFmLsOzVCLWuQKh5KULMyxBiWYpg0yLCbAECMxcgQK78ZY4gWL8YIaZlCLOsQFT2CsTnLENSzmLEmRkN44vh6RUL5+k+8JjijpCZnnRV3nRNzPkEVPKEGAlTnT2hcfSGlpDS8jkZBFOmqw+MngGw+gYhLyQUpVExqE1KoYPS0CVpCal0btMJKh3aDHo0U6V0WFpvH/j/8COmffgRPma0e/lXf8SvfvEifvebP+M7h3h+viE1Sbh84AKq6JCqVo2heq19sYSGLTIOxYNQJHVOKx/ypMgDuJr7Tct5WAbuoWyFDJDbB9JrNzxA+aoHKFo+ioKlY8in5La6Kia1U3uASsZB25KHBN1tVQrglXcOzlmnCKmT8Cs6pboiWBkh8xYyts2+pOrwpFW1V/Y+BBfJ1exz0M+5gfyFD1C19hFjmwzKy3gX6KQY9wip5K67CK+/qYpEXXJPwZUKqb0IPSNiKX9HYFPHuCdlC9kjd6DhyT2u+QIian5CCCNnYOkJBJWfVMdaMg2DmX9nKV2auC81aP7MORFOdE0CJ4l90ntd5hO2yaRnqQ3bTohuf8jfe6we6zw4hh7Cqv84MHDiKQZPjGH+8aeYf/gJenbcQNPyQ4yDS6AvbkSaPhsafrcZmkSldG0ytIRUhk4LPb9jg14Pk8lIQNEtMdrbcnKQz3hfmJurlM/7uXw8mycsC09UJv6eTpOMtMRYJMdFISE6DLERhFSoP8KDvQknT0RQUWE+iI/gPkkHpU0Mh1ETgyzGyxxDCnLNachjdHxBrnwktl2hk7qK+BaZDW6fHS7/sAhaXZEMACY2ydp2l5AqKwGrhRloS5WbuozM7osE1Xl77KN0dFWZ7eego6Oyx7/TSuKqkhuPqcF0GUiXLgi+OZvgwcjkqF2J6SlLGc8WEVAj+D52gZIdVgtVPZWLfg1BZW/zElO5h27qIFIIvkSpy6qioyKoYirpqGqOqm1I4U54yZVEQmRm6iJ8H9WHTwNn46vQOapaXNxUSN52BEtXUdsWBGRLBBRgbaBk/MoOLR9VqmAH1/O3pSJd5GW0R0YFLErclbQQ9qR8GWn9+Bn8LWsQaKXbIrAEWqFWApfuKpwQC7etJ6TWI5IgiyKoonIFWGsRmbuGWs2frUJE9ipEEVyRBFaEebFSuGkJwgmxsCw+TkhF8XnReasQn78aqUVLkWTrQWhSKVw9k+A0zRfejIFhTh50VT5IloFytwCkOfsjnfFOx6ind/WD0SMAZu9gWH1CYAsIQ1FYDMqj41GbmIKGFA1dlBYN2gw0pWsVrARSDYRVbnQUwqZPx+T33sOHL7+CP/3qJfzHP72EX//7m/joYwcEROYhs3wF8uceY/S4jKpljG2rnqBm/VPUEjr1BFQTD+ZWHpizCKg6HtyZc67wID6O8OrTdO7XkDOfkOLvCNCk6rxiHQFFp5K76BFyRh7DRtDkLxlVB3j9dh64u/k6dGPF/B0jD/yE1hsIKrsIz9yzauDcn5CKY3KwDN5HLn83jZDyK9wNZ/NWeFr3ILiY+2rDTzDMvYmCxY9QvZ5RjwCVz1m9+SnyCVg9XVhC5z2E1t2AV/F5FfW88k8jpukarCOPVC90WQyiciMI0cfQz7vJz3GR8e4sgstP0c2doBg9CSk57jRdN5FF8JWts18YkIrzTolydE5dsmoNAdV1iLcPEVoHxEHZa8Ia6Dyr6djK6SLLNxL8W6DcW4tMvBa48flzjo5i8PhjRsFRLDkNjBwbQ9/2m2hbeABFDUPQZZUgVZtJR54GTboG6QRNpk4Ho96gZDGZYbVkEVLZjIkCqVwU5OYRULkEFB9j5LcSZCbGQgMdWIZEvXFIJcbQSUUGIyY8UIFKFBPuz3gXBE18CHRJETClxSCHgMo3pKLIrEWpVYfyHD1esAPqsgKUOKnnIfXMSdXbl4ZKbrn4HKQuqYFz2ZH0c34GlSiToNLTnmfOOoeMWRL97JCyg0oc1XGC5JAqTQgutIPKje5EqtCnJDP2EUzfRQ/jG6UhfBcz/KykwE2/TkW5sKJtiK3cx+h3dLzk4SRfk3FPuilUH0G8gKpiP6Of1EhJ/ydCMGlEOakPfVvxWdBszEheqCAUQPBJiUJgzjaCy34FUMoV5LZs5f7EYPvEbftzfn5cXJc33ZaMU8mAul2r+BjFrS+3/ubVCKC7knX6ggktUQhvh1qpbHFQBBOdlAAqOm89YgpE6xCdvxYxeRShFWtbjRjrSmo5orKWIYLbiOyVhJkAij8vWIuEojVIKlmDtPK10FWsQkbRfERrauDhnQjnGd6qt3mYgxfinX2R7OQPDSOgltFPS0jpPAJh9AqGiaCyeIcgNzCCoIpGGUFVEZuIqsQk1KSkElSEFc+8xXFxyj35fPMtvnr9Tbz+q9/it//0In79r6/i9bd+gKNXBtJzelDYth1F806jZOQaKpbcReXyB2reWvX6J6jdSPAwuok7auWBJdNfrEOXEcnvMLCMsb5Rrq7dQdHSRwpq4rik+2bJ6vvIW3oPOXQ5Mj/POv8BQfWQsY/uZesTtOwl/Bj7SumsshY8RFrnHURUX4V/8QW6qHMIKj2jCpcFUnmLRpFOh+NXtAcuhJSHQKqIDo6QMvbcROHix6haRxfHzyjgqyB0cujaMgYeIL7jDkJqrsK76LwCVHD5eaR23EbeEin6pNaIw3uqVqURCEXVXyAsTxGIx+FL+RcfR2jlGR5/TCW9twhdujbCppWQldKDTroou54DFaE1mzGvZRc/EyFYQyiV0ZEWrHiCvOVPULSWwCIgqxlPxZHZx7bGMI+xb8GJh1h8ehTLzgDLTwCLDz5Cz4bzqOheC2NxC1JNeUjJNCCd8U5PB2XgbZPB+AxSE6DKJajyxiWAyjZbYDEQaOK+0tMUpDRJcUiJj1GgSooJQ0JUCOIJq8ToUKTEhiM9MRLG1ChkaeOQm5mEEpMGlVk61OYY0JBrRlN+lr0EIYY7QaxUmY+PRz3vokSRtbISjFSUywTji4x0UnwmYLrKs8w1SkB1ifcvKOkZ/wyd56Hv5H0qo0MG1uUK4Hlo6bDSWs+o7gnRVXKFTublbVNz8dx4YMv41I+Med8SUF9FDOHLcIrbryOH8D0d1pRkaf3CA5/uKzh/O6IJoqSG44SfvStDbI20e6Gbqj6MBFkcgsCKKpdFPvkedDQOdFTfRPQoUH3s245pfC8fGewmjAIIpYDsbQpYExJQTeh5YNkhtfmZAui6Agg8f8qXwLKLLsq4muLWRECJm7IQUlRw1jikLKsRYmW8yxKtolao+CZxL4zuSBSRs5Iuaa1yWFG5BBjdVbQ8xngXToVal/J5BJZyUysItJWII9ziizchqWwrNFU7oK/dCVPVemTkzEMMo2CAVwICHAMQ6Wov+pTizyR3P6RyK1Nk0j3oqrz8YfULgi0oDAUR0SiOSUBJfBIK4uJhCg1HrLMbXD77Bp/96W288eLLeOlFgun1T/DNj4x8UbnIyB9EHq1RSc9plMok3UV3UbbsISpXEk6rHqN+PcFE2DQSUE2ESisPtrr1Y6oKWwGq9KgaesjovIk8QqZqDV0J4SAFlWXr6JpWPETOovuwDMmK29TAfViHH6Bg2QPVpaBt3xhBNe56lj1GZv99guAWgXCN8eoSY+QFNc5qJqQKljyBrucagbEPTsbNcM/ajSDCQ6aBmaT8gC6oasMYagnIKr5eMZ2OheBK672HqFZpH3wFnoU/wb/kJ8Q2Xoex9xHdmTi8u8gavgPz0H21ynd8s5RDSPuWY4yeh+Cdf5CO7hjCpaaq4yo/yx2U8P/TQOjItBipjWrd+RBtOx6pNjSzpY871bz9CaF5h5/7JsF8D7l0etkLH8O84DFMI0+Qzb8nf5XdVdUzooqj6mBUlAnLg0cZ+06MYtGZJ1hyltvTT9WUm949fI+1l1A9uBu2xhHo8pqRYchl1COkjEaYTVmwWCzIyrIQVBZkcytwyiG0sk18nCAzZ2bCQJedSTeWkcrImBSP1IRYpMbHIi02GqmxUUglsLSJMchMSYBZkwBbRgIK9Skop3uqyc5EU44J7XlWzC6yobM4Fy9EMXOLpFYqio5JoCRWNLT6DEJlQK/6LLMzD/5aupUme7sWye5SgGaYc5VnGQHVJYpwmkMwKTGPK3c1MV4lksH1n+jC+GXQUSUx+sUypkUSVKGl0kVzBzyzN8OZTmSqdil+SFqAb2IIqMgBfB5u1xeRw/g6ZgQ/xi+BQ9oKuBt4wNu2qjbE2qZjyGw7CU0zz361BwkpqkouIZ+ijhNcBxBRvFN1ZpAxKRlI/8R3Fj7z7cD02Pl0OoxhBFQQ3dTfwul5/S2oROKk/MybCKiN1Hp1tW9C/iZGPcLKX8aoeDuAcA0gLIPoqkIUlOwKI6jCGekkusk4VJBxEQL0C6kF8Jc5fboFz+SfOaIG1wP0E8+h1P2F/L3F/H1Cy0KASTxkBBQ3Fl+6GWnVBFXLfuS07oK5fCnS9I2IizIgKSga6f5h0AWGQx8YBkNACEwBQcgODkZeGAEVGY78yAjkRETy5yGqP/uMDz7F5y+/jvd/9ye88fs38dYbn+HbacEITKlAWskCmJq2Iaf7OAr7LqF0+BbKF91D+QSgZH27dXQ7Gx7SNT1Es0xlkYi3cRSGvusIqTzJg/gIwitPQRaWtQzfY6xjvKOLqmE0rNrwFCU8AOXAtDICmgZuIZMgkVW2LYNPVNFl3SbpNSVuQ2LkGCPgY1jotFJm30FMwy2eiK8zkl1FaucN5XAKlo3RxVyhs9mFGZkb4Greybh3HEkSB3tvomQpIcn3reb7y+eQ8SgT3Vdyz0OENd+Gb8VV+JQQfDXXoO2+z2j6BLl8XSnaNPfdIaBkes4NRNSJ2zoBt+xDcMs5yOh5CIGMlbF8XMa+Cgnd2nWjhDZBtE3G3qQE44mKmpV0RxUEddGKMUZJWU38lqqpyuy7D+MgP/8A3WDfI7q7RzATVAWMuVIqIbGPXzlmyf9DWi4fGcPQMdBRUYTTfN6W+/1HnmKe9Lba+wgtm26hcvFp5LcsgTG3GhpjHtKNVujNZoLKQEhlwmrWIccs9VF6WA0mmPVmmDL0MNFlG9LSCKFk6JITkUE3pU2g4mKgpatKT4zjz5JgIMhsGSkoyUxGuTEVVVkZaLQZ0JZnxuxCK+YU29DzPKQi6JYETmGEUwh3DlnqSqnyNCF1hkCh+5FWLbMIm05CioAy8Mxj7CGsxiFlmHuejzHqPQPVxXF3xQhITYxZaTvOEFSyZPpRfjmHEFUt8/B2wy9vOzzoSBx1KzE1dQl+oMv5mo7qi4hBfBY2gE/D+rkdJLiG1XjVtKTFcNKtQIBtiyoYTSWotDJI3yJXE4+pMgVppKdUJQ5LOn/uZazbosoNvovsxwderfiQmhwzCG89nQ4jXCBBNAGk5/V/BylxY1KO4DsOJ18Tt8Z11Fq7k1JuSoBFUNFlhdBFiXsKs66h1hJQayiCyrqKWolQy3LCZokCTrBpCQIMctVP4PT38iXEJiT3BVYhhFy4aREiLEsQxUgoUTGhcD1SyzbBWLud8Wsvajv3oKJpDXe6duijdDD7R8ASEIWc4DjYQmMJqWjCKgzpXgGIc3CD39c/Yvo7H+Cz37+KN371e7z8m1fxZ8Lpx++94RdsQqqlB9n1W1HYeRTFvRdQMngVJQuuo2LxbVQtuz8OqKeopVuqY8xr3PgIzZsZyxifaulSzP3Xuc8docM4QBd1UtXn6Rl/8gmjcv5eNV2UqJwupnAFXQpjnrgoQ99NZMy9Sl3n7Vt0FndQQwDOUl0E7FNnyvl+OYxRWrqZxHYZn7qD5I4bBNNtNaZVsGwU2q5L8LRtx1TNGjjpGf8LDiORJ2/zvJsophOrWCeTloFixqocxrfM+aNIIJBCGm8QUhcRWHkBcXRVlsHH/MzS9uUBsglYGfCXNsQynBLImOduOwRX6364Zx+gkzqkZnsktlxE1sAdVKx8ggZZoJSQqtskYJJFJR6pljM2gfLII8L2kVpYQt9/j6C6DwOhpKe0Pfeh6bmLzMF7dFKMw/yc1XwtGZ+T6TX2RU9H0bGXoDr8FP3HnmLguL0VjDTc62aklF5Z6meHgYFDo5i37Qoah7cip3oudDkVyDTn0lHRRZkMyCWccqWY06i3xzwZu8rIgFmbSlClElQpCkYCqvTEeGgoLZWRlAA9XZaZkTA3U4NSoxYV5gzUWQ1oybWgo4CAKsjBXDqpeSU2gZSMO50loMQ1MU9XnKQVlqsNJ9RtgVaENMVrPIekVqk2nxiLugo9XZSx9xJBNQGo8+q2qUceu8zHRNzRngHr5wF2uQqY1k5H1Xwc8Q1HGP1kpZc9dFTb4C4D6ekrMS1FprcsxDeR8/FF6BA+C+7HJ0H9+JTbL0IH8E3UkLoC6KCV/unrVWdQKRyVq4ky/pUiE55rj9JVyeszOhBW0VL4WXoQwQU74c4o9kNMHz7wbsZ7rvX40r8DjokL4cvY6SuD43RFE1f5vAU8ahDdvhXJYyIfBScBkl2+E1s6PR+pp9Kvgi8VYGDk42sH0FkFmlYRPqsIK0JJxqJs6xnlNiAmfyNiqZi89Yx1Eu0Y82xrqNWIzFn1TBIBlbJXKscUlrWcYGP0G1d41jIFp6gcxj8+L85GN1W4GUnlO6Gp2QddwyG6qmPI7zqL8nk/obpjE/LzWhAXkQlvp2C4/uCM6Z98hW9ffwcf/e6PeOuX/4E//suL+N0v/4CXfvc23nl/Gn5wTEFQQi0yChbAJnCafRxF/N6L++k8hm+jhFGnZMk9VK6Qq3gPCahRwokHH4HUwJjXtJkxhAdO1VoppLyqlkyzd4U9xbh3EZrZN+lIHqJ0BSPWagKKcKomKCpWjamOBTnD9+lS6KDmXlMnTq0UFs+9wsh3na95D+27x9Ql+lbGvirCMG8F3Qdjl8y1S5vzADpZtmr+fdW5s3D5GFJmXaCT34jvE5dhupbfc+4+xNedgaXnBkoW8aDnc3KXPoF18RNkLXoKw/AYUuc8RBQjZEjtFUQ0XkX6vPuwLX2KvKV0UfPvwkpAmQiSNAIxQpaOsx2Go2kPHI274WbZD98CpgmaAylzKCAsq+VCAsFSuWEUJXR/hculAygj3OAj6ObeJ0jvQdNNzbmPjB7psz4K8/AjpHZdR3wbj89uRka6S2l7XEXXJ2NVEk8rNjxRVxfL19Nlbn2sHKYUfkoB6FxZousgIcb/V822h6jdzni5/zHmEWALTwOLjo2ib9cNtK08isq562Cr7oUprx4GcxGMhmxY9UZkZ6Qjm9CxatOQpSGkCCiDhpDiNj01BdpkRj/CSpuSyMfsgMrOzEChMZMxT48qAqreZkZbfjY6ZY6n9LkvzsZAcQ5ekIFyyf0q4tE5PQ8pcVTyuPxcBhhT26XK/BoBJbrCnUPGorhjqJKDk8hg3MqkSzIQRIa5F2HqvUxYCaQEYheVxFHpusRRSV2VVPOeRjKdTzzhIos7SDthGUh3pwNxUqCio4ojqKLm40txU0F9+CigFx8G9uKTkD7lsr5nXJuWIk3vCIH8bQp4qQSUtNtIV+UPPCvXS6uZ44iQVZPLJGLK6jI74UFnMzlhCJ/6z8J7bnX41LuV8W9YraMn40o+In4WKd6UeqjnK84nZB8wJ9gEbpQCE3/fR8om/ka+/JmfgcAyrmDkY7SzSMyzQyqucAsSS7aPaxuSSn9WYsnW/0JbkFC0GQnFok3jW6p0KxLKtikllW9Fcvk2agfSqvYgo/4Q9Dw5GFtPwjLrFHLnnKXrOY+qoTMw1ayGS3AOPvrMBe+89gle//WrhNMf8Op/vInXXv4CH37mDZeAbCRaB2Gs2ghL3XZY6/cgt+0wCuecQVH/RRQOXaVuoHjBbZQTUtV0BzWrGdV4ZlcuipCSCcESZ+R29hBdRuNZ7nPHEVRygidGOSFep7NizCMUKgioSpn7RjdVxdcoWzmqrrZlDxEAdDk6njBlaklaxwVoCCrTvCt0PrfRtO0JpEWv1BpV83b+6ocw003phx/SiTxA1oK7yF/+EOVrobp3RtWewOSUlfgySqZprYV39h7ul6dV3Cta9FBVput6bjMyXqcDo0MaYuQbHOXtRwocmX1ypfEpCuiysvl80+AdGBn1MrpuqvZH/kXHGSP3YYZuJxz0u+BONxVUehwJzRdhHrhLxzSmnKIUpBYTTnmLHzLOMr7JWFarFKReQWT9JcQ2X0NKFx0k39+68Cm0dGnhdScRLd0a+m8hb4l9lZzKDVL2wHjI180h1C10djaJrYzVs/ZKK2RZUHUMcxjxpNRBFagyhheu5UllyyO001nNPz6GFWfGsPQUMHL0Cfr23EX3xktoWngAJW1LYS1rh9FCWKVnwsT4ZtZouNUQUKkKUBkCKEpDSGmS6KgIKT3hZdZpYNPrCCk9Si1GVGabCCkL2nKt6MzLVqsKDTDyDVIKUjJQPhHzJgD1d5BqvqBclNRG6WmtBVC6zguq/im2ah+iymWpql2Ir9rL2HWUZ7azMNBlmeddJqzEWV1Umhi7yuwWUJ1F+uwzdFQnmf2lilzm+O1RpQnejH0uPOClpcu05CX4ccJRhYibmkdIiXrwUVAPPgvtYyykq6ILckpfwd/doLp8Sg1VBiGol/qttnNIaTqNhPrjPGMfUR0UZP5fEB2VvNfMtEX4MriLjqoWH3o2YGrsEDx1qxgBBUSreHsl3Many7hR7nwfdynoHJeHdim80pc9k3fGcqXnH5t43IdR0y+TMdWwAsFmGY9aS1e0ni5KAEOYlO1ECv+XaZW7oSFUtNUU3c9/rb3QVIv2jG/3Qlu7D5q6/co1aWsIpro9yKzbB33jYcLpBCz8n1g6zilIZc8+BRtPJnkDt1A2dB2Fsw4iNKEeH37iiTde+w4ffzgT330fAFcvPRIzO2Gr3YL89oOwtR9BXscJFHSeQgEBld/7E/L7L6FgiJBgzCtbdBvVhEDd6lE0yJWxDTLwLVNaZGKwPc7kjtxGausFhFWc5gErq1n/hKQW7l+9d/mzRwpIFQRc5Ro6g7Vjalu6ggfwwoeMRzxQe65zP5KWQef4OtK9gPtW1wXk8f1r1j9QV79a9shVvjGUMAJmL78HKx1L7mKJjHxtQlLAYGFE8s3bjy+jF+PTsAWYlMzv3cr9mZDK7r+NUrqnXAIjpeMKQun4IumwNHQ/pv77qjVxzgIpfyAQlgO2RXSG/XdVVNXx86XMuqLKKLxyD8LJuAvTM3bAwbCbruqgmsCv7bpKuNknIZfyb82nC8sZua8+UxrdZHjNBQSUnEFA6VmEVF1AfAsh2c/otwh0g/cRVnsGgRVHkdR+ib/3EMWrCHKCt4Svl8+/0SJw5efMoKOzLGR0Xi9XDu2Lnc49aL9iKBOyy2Q+4oqHsC27x0j7WJU1zDs8qkoWFp4BFhBUC07KGNZTDB98jIHtV9C9/CBqO1fAWtCCdF0+NKl6OqdUZKSkEUip0CYRUEl0UYmJjHsJdFMJ6qqfMV2j6qlsjIxFWQaU5xhRm2NGiy0Ls3MZ9VS/ewsGqBfiCKmI2p/UIHkwoRRYxrMZJVt73DuLGObypJbz6qqeTk0qllVjTqoOB4F5m+BpWgn3TB6oPPB86UxC8rcgtu6AApCpl2cJgsrCs5tIoqBAy8BYKLDSEVbpnfzC26Q0wQ6qCB6k0qVTOiaIo3JknJuWIvVTw/g6cpBQGsBHwfPwQcA8/MW/h9sefBzci8/D+tXPZa6eI4EQaNuCOLqzNMJKOT0CK0M6NrScQ0LDaUQyAoaWyLLqu1XvdE/GsWkJA/jMrxUfuNfjm+BuOCcvgjdhJc7Ik3CRLgfO/CxOSQsZDUd+VtJ4MzvVP2pcKdKqZSHcUhc9k3uarCSzGJ6aRYTVYvjrlyOIsS80y+6mJO7FF9EFFe8gqPbQ+exDes0BZDYehb7p2N/J0HQchmbeFjXat3Lf0HwEhpbD3BJKlLn5KCxtx2HtOAXrbMKJgDJ2nIaZ31EOnW8e43rhvIso6+cB3r4f8VkDcA+xYZJDLD792huvvPEjfvHvH+EXL36Jt78Kgkd8DTS0IDnth1A49wwj3mWUzb+DUh5cEvNKF99DxbIHjGmP6J6eEE6jaFTx7qkCVC3jTO7IHXW1OKLqLMIrzyOq5jKS265DT7ciNVEyoVfqoqRFi1zZk6hXRWdQIpAaoROiU9H3Xkd6lzRg/AkpciJqpUPn1jyHsBy5hSrGG1knr2kn35NuqpROoZjQLCMMZABcBsOLeSDHN5/FD0kr8K73XHwQ2I/vE1bAI2sb4htOIofvU8oIlz/ymPvqNbW8f1DxIX7mo0hsPsNUcRk2/u3yeWXQPmvwLt2dxNDbTA2MYQ3nEFh4GC4mAkqzHdPTd8DVuBf+hUf5s/M8LhiNlz1B+eoxSDM/mTYjY2WJrVfhT3C7WA/DNfso/IvPIrbpGjLkAgGhqCMIg6pOwiN/L13WaRgG7qi1AEtWEVB8rVy6JwM/S3L3TSTOpgNkxLUs5P9zI8EtUXjfE3TsG0X7Huk0ChTScZkJf+OCe8jh55DnSXuYwROjGCSc+gineYx+0oCv79gYHweGZVxr3yN0bryKugVHUdyyhMCqQbrehqRkHZLiEpEcE4MUKi2Wio9T0MrQaKHXZSLLoEO+OQPF1kxUWo1oyjajPduCbm5lGbR5FCHFLF1DSFWeIZxOqsIy/+JjdkjJADodVnQtI1nDKUYncSRnkVh/VJUOyKowUn3tNj6dRCbouukYf8zrEMIDLbHhEDJn84xNMGX1XlWy9BBU45B65qq6mMk7ThJUx+ioDiGWzkBAFSzFntnj0S9jpeo9NSlhPr6OGmDUE0jZAfWhxD//XnxMSRz8grCS2ioHDaGZtRlhhbsRL86i5Qjj6ClK6rfOIa2FX3rNMRX/govkCiNBZd2A6YTIJ/5teMuxAh960VXF9cM9YxnjnlSVy3SYZWqhBQeCaEbiMKbFD2Ja3ACmyRxBanrcIGbEDynNTODnSJxPkM2HE+WctEBJICYtXGTysczp881chgATnVXWGrqqjYjOI2CL6AZLCdnKI9Dyf55Bh6ojmDIZ1UT6lhMwMLIZGGn/VnKlUyfxu/0U9ISzkd+DiRHbPOcnmLu55f9ctln8/9sYy/Okl3f3KYTlL8OHHtn4t/c98M8vf4MXX/oAf/z923jrj+/gL6++h7d/9wZ+/y8v4T/+9S28854rvEKKYChdiZK5p1C24BbKuXPL8ualPCPLlJbKFQ9Qt+YJGqUQkpBqYKSQS/nZPLundkrN0GVE1kpt3mVGvKvQzb2JnOF7PNgfEEb3UL7ugSo5kHGaKsaXcsa9IkIqd9Fdxi25okdIzbnCqCfDEfxO22Wl7dNqSMFCcOYvvI2KVY/QsImgkgJHxsz6zXw9QrJ67ShKlz2GuecafHmS+pD7zusujP3ePfgmZgnczIzLPPhzZd4eQVbI6Gnsu00nQ0dTdhghpdxXGbOkI4hETxlTyiZcMwnOjDk3CKobqqYwiiDxytmP6ZnbMUmzDVMJKWfLXjqjo0hpv6Bat1StG0UNoVC2mn8b4aIflLGu63DNO4Gpxv1wtB6hafgJad38u+c/VT3bQ6pPYJpxB9xy9yORBiJbLgCskFopurnFgH7gCRIIp0gakbj2a0jvvc/XfkLnKNAeQ/PeJ2jaO4p6OqZyngByVH+sx9AN3YeZsbCIJ5ZWRj47nIA5R8bQeegJuuiuug4/wdwjjH+ElRp8V1cHx9Cz4yFall1C6dwdMFX2ItmQh9j4FMRHJyIpNhkp8Yx9iYyBjHx6ae2i18Jm1CHPlIliiwGVWUbUW01otVrQQWfVSb0giyCGV597Bii/omPUUQSWHFNVsKG04VG0qlJ+kM4DWyAVV3OYMWmbWuzTky5AllaXPuAujESy5JOsAuOfuwHRjCoaHkTG7vOw0kVl9xFUdFXm8fg3MU6lrgZ2c8di7NC0HiMED/J3BVS71KrHE45Kxqimpyymo5qPL6PoqMLn4eMQQkpinz/PgL5z8KHfHHwSOBef0Vl9GzVEByaTlNdAVq+JLN2BpLpDqluDXgpOVQfGM4Sp1GxJX6p9CCSsfOnAHNOX4MuQDrzjVo133WvxTcQcuGiXKLc4ASpX3ndKWwgHuqjpBNXUmH6lKdF9f6dp1HT+bEIzCT7H+AE4JgwpYKm1+eiuZAKyTEgONK1GGD9zTP42JDK6JtNRpdUdhLbhsAKVghUhZSSITO10rJTxORkIJgOdkqGDPxM40S3ZdYG6COtcnv3nXUWOTNrld2Cee47/lyOILVmL2LwhGCsHUFzVhcLsctjSrDCGaxEzMxDuH03H9Le/x/dv/ID3//g9XvntN3jvPQ94ElaWxq2oWHJdTVUpo/spl3jGM3r9yqdo5kHQJOUDjH05I/cYlWTJ8wt06ZeR0HQdmtkEDiOedVgKK6UJnSyTfo+AkpbAhMs2oEaqqXkQFzNC5tOpWYelm4B0R6C7oJuSEheZQyqSizNyMUdAlTv/JoqX0tXJwL20TBHYEZzSaVPa9yYzFTjq1uAt9w68NKMJb3t080RI52vcYocUwVNJ51XGvyN7/gNGsCuIqj2F8IrjqjRHmj/KlbncBQ9gHriJ9O6LqoFdOuOgzA0M4QnfxbIbU7VbMSl1K6Zl7ISbdT+NwQlou6/QPd0nhMcIcPvVy0JCJqPvIYKqL8Eh6wimmw/Cs/A04lpvqnEwMxXO9DM5YxO+TVkLPx6rmX33kLt0DHnLeQJYPArT8GOkdN1GWP0FhNadU5CSyFe44gnf6ynUBGxG4bodclEBKFrJyDt/VLm0DD7PTOAV8vtr2jWqltySdQGlfGHW/seYdeAxOigB1hwCq/eIHVIDx6Hclaxw03fgIWZvuITKnq3IruiD1lyFhFQT4hOTkZQUD21aAvTpyTBlMvYRUlajXCk0ElRmgsqCerqp1hwL2u2QuqSinh/dk0/BEeqouuIQwPtBZScQwsgXyTOBLAia2kpH1XRCFUfKsule1rV2UBnXEAQrCZFlcNQsV2UBsq5eKCNLYv0hFbPMcy7AyjO2wMrSRzc1PlZlkCuBPEhM3KGMjH6ZjB+a1uP8PXt7F1nlWKrSZfEFD/N6ODN2zdDIoqDz6ZYGGe8G8HloLz4K7CaguhSkBFgfKVj14MtwGVhfgKmMaC4EjH8uXUr5bjrDw4x+dBk8gEXSDyupkRG2+ph9vKpI1u3bAFky/pOgdrzpUokPfJowmWBx5mPOhImrSPU3XwynlBHMpKtSsKKbmhzdix8je6heTKImU1NEUfPsGr8/Aa8Zsf1w4O868TUEWu4ElrduGfwNK1VVelThVsSV01kpWB2Chp9fy3ic0XyCsOLfIQ6K8BVAmWbRJXWJaxI4MdqJq+i+gKzuS7D1XEXevGvI5QlDZKWbNXYyAs6hExo6i7YlZ9G9cC+aWwdRYStGbkwq0hx8EPbRFPi/8R0C35yEwLcmwYe3Pd78Di5vfY8fX/4SH/3hS3z9VSAiMmYhr+cYKlfdVw3iannQ1YmLoioY3SyDt5DScQEJzeepK0huv8kD9R6MMsYyny5iId3AEp7Fl94nkO7xwH2iihqbebav2UiXtvqBHVIEmVzds/TfhpHORS7k6Pj3qWJiyjDHfuEmq/8qsgevEzS36HTuoYjwK1wsv3sbZu6Hev798fXHMCl5Kf44swG/nVJHWHXhy4iFcDFsUV05pf+TlE7IAH7uIjqNXsanlvOIrpeKde47BK5EPImoxt5rdFbSJeQKtB0Ecf1PPJ4OwsGwDZNTNxFSWzBNR/eTvZ8Jhi647zqB/phx66lqF1y5HshjtJQmeh4E0zTjIbhkn0BEHV1mr1zNe6oWjnCw7MNn8WswTb8dMTyGLfOfqE6hWSOjhNFDpHTfQSRdqj9NRkjtWb7eDVW6IDGwdnzKjDTvq6K7LeHflrN4DJkDj6GZe185LvMC/o9X0d1toZtiHJRuC617GdXpvMRdyaC6dF6Q6TadMuWGEljNI6h6TjzFXHFeh4FuWVtQVr9ZdQFF3RuhL+tEsrEAyZoMpNNNGdLTYNZJf6oM1ZMqj6AqMptQYc1Cnc2KBpsFL8S3EFKMet75R/iPO6DqNzxzDsA3Xy4FH1U9daKZwVVVt1wlqz2i5s7JZF9v6zolAZL0J5dmdQKQmTK4TDcl40ox1Tyo2o7DQACZZXyKZzY5u1kYL+yD6pcJqUswEWImOi5xN+ntZ9U8Pxn4jqs5qCYkh0ohpgKV/b2kP/oU6ZoQN4xvovoJqnn4NJiOSsHK7qgEVp8E9qqB9S/HyxUc+RnVROUSArRuP0F1HEYeyAY6jEzp2c6dL6H+FP/mg4gsk4nQEms30ZGN8DVb8Z5nPb6NnIuZqSOEFQFFYAmoJP450Q058nkSAwVYEgHFWU0miARUP0YQWuNS0IriNmIub8/l7bmYGt2D6bE9mBE3j/GQMEyer7p7euqXqqk0YbmbCCtGkPI9SJG6sNpDSml1h5HeSHdFYAmsTB2MdoS9cfaEmxJonadruor8/uvUNeTxu8juJOCadkNXvxl5zZtRN2sjahsWojivGfm6POiDYhD61TR4v/M1/N7+Af5vT4bvW9S7kxHw5ykIencqQv48DUHvTYP721Px9WuT8f47zpjiboS2YhVqV9xAq3Qr2MaDgZCSuiGtjI+02TtqpKplzG/D1P+ADuUR8sYBlU+Y5C+6Qxjd5Vn/sSpEbOGZv5auSiBVRFckV9pyGEsUpBj5ZNaDkZAy0sWYuDXTIVoHbhBQN6lbsBFKIlmmytInsyTsZTJy9Tm6+jC+ih7G76fW4A9TG/C2eze+CFtAd7UecXXH+F53VPlDFd1gwdJHBMtNJDHGxTedRwr/Fv2828he8Ei5qXTuR5oOGWe9zJ9dQkT1GXjk7MUM3VZM0WzCFO0mzNRvg6dtH2IbzqrB8RJZhHQ9nRojXxGBYVk4isjG65hJFzUlcx+8i04hteMOsoYk5j1SvbGm6Pfj27RdcLMdQTJdaPaIOKEnBA1j9Jx7iG25gaCK84yU3JfppnQ9d5FHiEmskwp8KU2o5EmkiI4yhxHQMPRIlWakU3o5YajVmxmJpSXzLsKJJwpR82664mcaI7ikc6i9ml2txEzNpePqPkjXJWNevD3nqH08q3f/fcxef5buagP0xbORqCtEqtbA2JcOMyFlNemRx7hXYjWjgi6qkoCqstFJydy9yNrz8C08Bpes/XAy74Vb1l542Q7Av8je+Cu66piClLqUz4NC+o+LI/HN2QifnA1q3Tzp+2RfXGEZQbVMNbSTLgeyDl9q8xE6JLqpXhknuGiHVL/dUZnprMw8eMyMHzLYqWAhtp2OQEClJg9P9Ern+wbkbSJk1sNVjVMJrJZBFgf9Llqm0PThs5Be5aA+CqCbUpDqwadBBFgIQRXRD2mCJ0tpKadXxCjFCJVOR2Wg25AdXN91GdpZ59WiEnGEZGwtHR3jbWTFftVR9FvC5H2venzs34opCYPKVbmmL33mqCZgpZQ8AqekBWpMSsapJtNBPQNV+Fx8H9qFH8I6MTN2Hjw1I/DWysINEgXnEFQEYQLjoIxfpS2BZyZdlXkVQvj/FlDFle5CIuGdVLmP7mq/AlVG03G6qpMKVhIFDW0EFl2VhfEum//nvAEB1BXY5pyGtX0/shjPrA0bYGtYhbzyXtislchOz4MlzogktzAEfD4DXu99D9/3JsHvzwKnKfAmmHzen46Avzgg6C9OCPnAiS7LBaEfu8DnI0dMfXcaPn1nJibPTIKmaAQNBJUUJhateITM3ttImXWVuow0uo+MuTd50rqjprLYRh4hn5CSbgMyRmNbcJuRj3BY/9Des5yyQ4qRZQkjIc/0OYMPxiFF6AhwxJHzO5T9yMIoK4ASKAmccuffeQaoCTiZ+Rxd5yW18OwHQXPx28nVBFU93nSfjU9DBzEzYy1ieFLOG7nFiMhoxLhaKm6Qr5fWdYWgujx+hU8+7yNGvVt0T9JOm3Fz9mXGyEsIqzgFd+teTM/YgslpGxn5NtFVbVdFnGre4JB0cZCrgrLY6ENYRqT26j58Ss7iB+0eTE7fyzTDkzfhlL3gqSpHCK46jxnWo5hmPkoQSffPu/w9AmzgEX/3DmPhDQQzKvryNYIrzqnOCpYhulO+TwWdWo2M71ElhGLO0ocw8P8vjfsEbhq+vp4nDetCQopOqppOS6Jh824BlCw1z5MOY+KEmhkHW3aPElTirAirA7LCzRja9jKm77xP3UP73geq1GH+SWCJXB3cfwfty4+iuGM1LKWzkJFVBK3Rhgx9FsxGI2wWIwqp4iwDSqgXkmddUeMCUuHraj0AR8MuOOp3wNWyB165BFXBIYSXHlRwkvElgUeSDJyX7FYLej67Ape+Qrkb6S8ucuB9L5npz8gnbVXS23mWn8sDhpDKGhAbLrpCXUMWz4RZjCEWgkp2MiNBJXP/MmVyMg+6ZMJClnOXNsLhdDbBBbJ8uixHRVjpVxM6MjFZrv7NVwWeX4T12V1VwBx8HNBLzaPDmoePg3rpuPrUWNUUuipZCzAwb7NqxpfSdJRO6jQdHV3VnPPI4IGdxh0uZXwKjywwIYugRvMz+BPOU5KG+R4d+DJ0NqYlDcI1Y6nqc64WYEgjoOioZDkr+zJXjINJIyoKTonqJZi68bV/Gz6nK/shsAXOsd1wT5wLr9ReuCfNwczoWZgWNRszYvowI34+QcWomiJjVovho1+BILpXcVXRBVsRL7AiwJMq9yK1ej80Eq/pqoz83HIVL4fRRwbGs+fxoJwrjvEEzB2HUdh5AJVdO1DcsBQWWzNMWiP04WGImekK348nw+fdSfB/Zzr835oJX0LH992Z8HuPet8Bvu9z+5eZCPjQESGEU8Qnroj+2B2Jn3oh6Us/BH/mh6kf+cPV3Qp95WbkDl2Dnu5DM/saUtovIXU2o9nc6zyo6W4WCHDuI3fBPSXb8B3VYC6LB7xt/m01CN/IA0pWJJZ2uRXSmoVxLW/4EXJ4MMmVMTXrgU7cyOhmokOS/SiLMBIoTSiLDlLgNFFYbD85ynjUKTjp1+Jtzzb8ZlIl/jCtHm+4tuOj4D5M06xAVNUB5M2/qXqoN26TKTE8sBffg27eDbrC66puSkCTTWiKw5K+/9o2ma96BbJUXGDpcTibd2Fa+mZMSaMj126Go5FJhJCSlZmyGXFLVwn8nqoJycahUcS03oST9Qi+SdqK6fo9iG7g3zT8mD8HDAMPENl0GZ5FZ+BZ8pNakdlIOBkHHzPi3UZ082UEVf4EL7ov36LTdFH8XxM8uYue2K9orpPWx2MEFN9vxROYFhBQvffU+FVK1y1oCDlD/z3VVUKm30hNlWrHvBP2cSzelpbNStvkQsgTNGx7QmAxBu5lJCSsZDC+gc8XEJby/yVLizXtfIKeY2NYcOYpFotOACOHRtG37Qbalh9DVd8m2BoHYCiohc6cDb0hE2Z9GrL0SXhB/tHS9C68hn9Y3mE4GHfSmm7jFyfLRO2CT67UEx1m7DqiBpn10uSOX0R89VHCYpdaJdjNsJ5QWoVpqcsxKXExfkxcguma1WqZqYDCnYimE5FpMFIbZZpnd1LWwWvUdVry6+rsZu5j5OOBNFFLZZTB9M5zyuWkNstVP3t3z1jGx8hyWSh0E+PfetWGWKKllBxMS16M7+MWqDKEL0L76aAEUD1KEvtE4qq+DBuk8xrB1CQ6oMy1hM4WREnXz4Yj0LWf5PuehV5KJBiJMrnzS5V8esd5pMmqzQ2nqBOqh5WfjfadgBJ35cDo6U1n50tYSddNz7RheNBNufN/4p62kg5pMRxi+zAlpAWfu+Xhne8S8OqHQXj7s3B8OikBX05NwbcOmfjOKQvfuRZhSkATHBgVnZIXwpnQd0ulm6Kj8mZc9SeYQyzrEU5YRuUSsvlS0LkdWjqqzHopOTgOE/9vlq6zsPLEYJ1DMM0+COOsncjp2IHS2TtQTvdUXNiFosx85ITHImmSNyOcA9xfmwT31yfBi/HNh67I573pdFLUn3+W/3szEEJYhb9PSBFUgZ84IfRzZyR84QHN14GI/zEG/o6Z8IttRHLFZpjEpdJ56Hjg6ggoQzfP7H03FJAKFt5FPuNUHp1TztBt7g886HnSMvGklTVwDUXL7qmrXjLhtm4DD7Llj1C0iFBT1dy3uM8w6vG5si6eclMEsgBIoDQBKIl94pomJsHL1kRAyb4cUbaP++sC/MmlES9OqsDvptbiNZc2/MWf8Zz7cXDxbli5f9au4cEng/dbx1AkRaF0ZlIHZerjZx6+r67qZRCQSfy/ywpK0s0zrvG8ulLuJKUH6dswQ7udx8lOuBh28+R/kIDkCWT+QwWpEgIkj07HODyKqKYrmGHcg6+TNsLBtA9xzTxWFowhbyn4vo+QNPsGQmsvIKyOjrT7LiH1GFq6r3jCLbTqIrwLpIf7YdUKJpUnBivfQ2rCJOpVyEUDKfBc+RS2RaOQSvYMOqjUjlt0uDeg6b5BSNF10tVKJX7NxqcKznLhop6qZXy3S6rZ+XO5UrqF/xs6XSllkKZ8MilanluyFrAtZ8xfNopKfocSC/sIp/mnnypYjZwBFp0CFtJdDR95ijnb76B24THkt6+FvrQbqZZ8pGSk4gWZmCntI6RVSwitqSujnlB/qnYjZmZugatJFk/YqzpgappPw8isbeik1eXBGlq8l3FvK//pGzCDkJoqkEpaxi9XVn5ZDheZHpK/FRGV+5HUdGy8buqCGpfKGrw6Dqkbaof6eYzqZ1DpCTWdDKS3nbCD6ll3zz1qTEm6e/rRUchafW48cAVUU+moZKD8m8hhNXXmM0JJ4PSxbGVKDfV5yCC+Cp9P57WI7m8FISeg2ozIUjoSxjtNK+MSD3Dj3PPqzCwyzuFZuPMiD7Tz0Lae5eex93CXOBpISDgx5jmnLIC3xDIjo65hJbwyVtBVLacTWozp0b342qMUb3wVi3/50zT8z1/9Gf/tn17Gf6f+4Z9fwf/xb2/gn3/3KV58bSpe/SAAH0+3YCqdmlP8CDz4GX100oZ4GfwylyOArx9sXoMwuthousqE4l1IKduLdIIzk5/HxP+VueUYtwd5fxd01VtgZlbJb9yIwtolsOS1IVOXh4w4DeLd/Oicvofr61/D/Y1J8H5nqpICFOU/DiU/bick94Pfd0LwB84I+sgZIZ86IfILVyR8442kH0KR4poBXUoLLMwWltl00KqD6zX7pPTuq/yObyJ7QMAkuvssitlhYu+qIVOoZH8okgU5eeYXSNWIA1hhH7PKIaQsBNrfQ0rq8Qg4WVVmkK9JWfpv8udXkE53Lp1k1fgVf0cmuvsQ8p+F9+Jlhzq8+GMlfjeFkHJqxfu+c/Bt3Iha0zGTv1O2/Anq+Rlqtz1F2YYnyF1KFzcsVxjvq6gq2zTuH3E8RmR6jWb2dciaAXLF3Nm8GzMytmFm+nY4ZhBSxl2MmIfo0C8gm1GreLnEYfA1gcz+hwipPseYtx1fJayHo5mQ4rGZPfKE8UueM8rn3EGirE0w6yYyeu9D1/uA0fMOwmsvw4fuyTXnCFPQMboo/q2MovlLnhCCoyhdI+L/kECUDqcysVpck4YOKqldGl9eQWrXVQUp2+InKJapSOvHVMmGDOoLlKo2jakeWaKKDVIM+wTVm8RNjamxw/Y9UoMlMREoIAgtjI3WEYJ49SMVDeceleZ7TzE0ruGTY4TVEyw8x+2ppxjY/wRzN99B0+LTKJy1BvqKuXhB/oj0uXeQ2in9lq8isOQEyb8TU9MZabQbCKqt8MzaQSDtQ3LTKbXDGWnVNe3nEVFxUK1r50xIzUxfg2l0DJOTl+OHhKUKVo6Zq+HNnUBWd5H5eZpZp7gjnVeuSZatzhmSs53ssAIq+xiVfZxq/MofQaUq0xnDtG2yAs0EqA6q2CW1WnLlT640SitiV+MqNWgv3TxlqszXEQPKUX1O6/6JVKqHSH3VACEljw/hm4gFmBS/9BmopKAzsnQvEusOE0QElUzx6fxJXZk0K1jxcxFWpjk82Lp4Vp7NzyZdHRgHw+nEXBnFZsiy6nRTUhjqlrGSLmgZZsYM43OnUrz4hjv+4Rdv4r/9jxfxP//Xb/G//vcf8H/+799RL+L//Mff4H//4iX807++g1//4Xu8/WkkvncrgUNYB1xjZfHQBXCTQfT0pfDlawdlbaCTogPM34644p1I5v9Yy9iqrdpDYG1FXN5yxFqHkGZbhCweBXlFfbDoS6CNS0VqSATinH3h98VUuLz1JVxf+xwer8vVusnwemsyPCnvt6c8A9LzgJp4LEgg9RcXhH7EuPeZC2K/dkX8975InBELY3QZSspWonD2UUYvxh/+vzR07DLL39R7Qzkg27DA6a493g3eVFAxjw+Aq5bUs+mmey6hUBbkXC+1TXLA8CBb/gD5dF+y/FRW/y11NU0gJTLxd6UOT4YPcvgzGyEm26xevjdfU04w+k6JvXx+9yXEEehO+pX4S2AnXnasVwPnL02rwxuE1F985qipWJIGpAVQ3shdVV9UL4WodBElq56oaSt5PJjzGdOyhu4imcdEXCP3047L0PLAj22UVZKPwoWJZCbTiUPGDjjpdnI/3cWT9wG1AEM2o+IEpHIWjvI4vAXP/CP4OnEdvohdC0fTXsQ0M30wThYTLgKOHKloH3xAPYJpSFzUXUTWSi+sM3Cx8v2yjtDB0fHPogmQAXDGtuJVAidpCEgnSIeUu3gMZkZImd6T0nGDJuUSEmSpOjmJMG7nS3GpDLITSjWbCKhNUGAq54mijN9HKd1Y6doxii6JsJKltyQSyoC6xEJxbLnLZH4jY/DgPRQuf8ioKKsx001Jt1Cqb3xAXTqGDp8ew/yzhBYdVt/xp+jY8xD1G66ibNlpvGAZkqWi76v5Pxpm2oQ26XdzGu45+9Vl0xkZm+GQuRleOdsRWUXQdHDn4Y4msIqtP8ozzRZCai2ma1cpQP2YQNFJTU5ZASeBFM/2oSW7FFiktEAvRYR0U9mEUjYjn1weVo6KwMriViy+9BNSZQrPQMUzICOYlDLYYSUlChMD6vYrf6pC3bqRsJGpNCsIqsX4LmY+HdMgPg+VLgpD+DRsGJ+Fzn+mLyKkjGEhptDWO2npfEwbEZjHv5OOSvqoa1qOIqOdsOL7SvQ083OYVU2RXVL/ZZDP1iUlDKf5O4cQmLsRTulLMC1pBDP4GWYy/k6N7MNfpubgF7+djP/f/3yFQPo9/uWfX8Y//+Jl/IK3f/GPL+IXv3gR/wdB9d/+90v4X7/8EH/6OBjfe5dgZngHHGN74MhI4pa6gpFyDQJ4Ugi2bEJ49hZE20QbEGpeAp/UuXBPbINXajvCMruQbOmCxtSEFE0+4iNSEErX5PXtNDi89w2mvvYFpr36FWb+6Vs4vU4n9daP8CCYRF7viKYqPe+s/AgnAVTAew6UE0L+4oqoj90R+7kH4r5yR8KUEBgj81FeuggVHfuQ03WS/x+Zr8n9hW7dTAclcU4AlcMDIXvw9jM4icTdCJxkYU5ZFVtidv7IbcjCC9IyWCBVtJLOZdEduig7oOR3JjThkMSNCQiz6KBk3ElPIKVLp1hCSq4AyslG6v2Cinbix+QR/Nm3Ha/OrMUfplTjpal1eF2clFe36mXmyIQQUXYABkZEcXXVm+SAlMJSOioe8DKWVMADWuYPRkhhcNUxpMgc1266HZVOTqorec7GnXDW72Dq2MmTPp1U4QEkNJ7l/n5XxSqZTmPmsRjddBmOln2E1Hp8m7RJjRPHSk+rwTsEDZ0LwSHTZ2QQ3CaTnOm8JA76Fp4mDA/B0XiALkr6cImLuof8pU8IJRH/d1KQKvGLkMsaeqhWbpZe6/aecufVVddMRlhZqaZwpUxIljE4ezwUla4lJNfws/LvlkH1gpVyBfCRaiooMKtTkVA6Lzzl44Bp+Am04vT6HxBYjwl3e4/27oOiiQZ+T1UHhr5joxg6/QTDZ59g8Iw4LmnTLOscPsAL5sHHzLQPkd5zWw2aZfTcV/k0hn9kIK2qB2HlauE/NnsHQkr3I5F2Vubuic1OajkF3/xthNEaTKeL+iFhGb6NXYbvYumkCCwH3Up+IesRXLSDQNmvnJDUQf0tpHKGeHYlpOygGocUZWYElOinqtLn2Of6aQkMTZt9gYeJdf3siztIhboMqEuF+hrV5dM+34+xL4yg4g73mUi6KYQSVmHzuRNKi+JFamzKUbMC7vq1aqXjkAJ+XrlyRlCl0gFqCcV0Rk6dXAUkrAROJn4mMz+byCLA6mI8FVfFWBtauA2OqdKuuB8/RA3iR0LqI6di/Potb/yPf/kQ/+tf3sSvf/M2/vDS2/jN71/Hv/36D/jHf/0N/jsh9f/+X3/EP774Fd79NgHTg5sJnWF4ytVIzSq4p/L/qVkJX91a+DH+uSTy9YMa8KVnMX70LYJbZCWCU5sRnTkLMWk1CAs3IcA3Fj4uvnD6djK+f/MjfPvHD/DDy59i0itfYerLX2PKK99gxp9+gNMbP8L1zR/g+vYkuL9LWL07VcmT8n6HgBIH9f5MBPzFEQHvE1IyHvUXZ0LKDbGf0kV97YVM33TUFg+gvfcAyuadVBXthm46Tzpviyx4yX3GOiAlATL2NA4RPmaSq7vjMU8cuhQOy2rYGbPPMQ7eQjXP2ApSEvdWPaQLkPYnt/h8AojOVn7vZ0DZgSdjXrKVThyy5JpMlclolzo8QrODsaz2uHJJX8UN4s9+swimBrxCF/Xq9Aa8KZDy7MJXcoWPLjswn06Vn8dC919MSErFvBRdVknk4YFrW3ifIJET+zZ42HbygOdJi1BOab+GqNpz6iq5F2Hjbt7L99zD9LEXQSUH1ZQaC2NvIR1HwdKnMPJglojmQkj9kLIZUzTbmUSOqFIHGZTPlwJXOrgSuqJCxr4suqik9hvwLz3DWHgAMw374J59GCGVZxk9ryN7wX1VMlFAUBUuHVPvkbuIvzdfelHdVcM8ia3SjVdi6iX1O9KcL3cxYUZwyhzA4pVyYmD043sWMW4KfKSiPY9x0bb0MfIIqmJ+PzIbQPX64v+lhLFSOjdIDFXdJvoeEZb8DhmXZ+0BZqte7XRLckVw7yg6JOIdekJnRVCdfIr5p+mwTsggPGPltlG8IDUe8sEMtI8ZvYQU7Z+u5wH/gLv8A64rWEVUnUZYmTQhY9Si9dXRvssS0SltZ+BfuBNOdFJTCKlv45fji6gl+Cp6MYG1GDO0y+FuWssveZuKZzI3T9yQae5PyGLkyx4QUNkhlT1MUFEKUtwZlAiyCTf1bFIynZiMbalWxISHvKYUjMqAulSoSyW8XHGUpdzFIalJyYSUAlQEY1e4XeKivopcgG+jF2JS7GJMT14G5/TV8KSbCsjdSje1C3GVdFQ1+5FSdwip9Yf5fvz84qz4/uIIjQSnqYdxsGc8DvLML50gUvh5wgRUGv4vQnvwRQB3eN9GfDDDgpc+DMIvfvMN/uGf3sT/+L/+hP/5T6/hv//Tn/D//cdX8A//8mf8x5sO+GBqGqaE1ME1eRjuGfxMdE7+pnUE03JMi+rCe44FeOkbDV7+JhUfu1oxI6ISPom1CNfUIyShEq6+Bjg4+MDxxymY9NH3+OyVz/Hxix/h899+hK9+/yG+/sNH+OaPn+G7V77E93RUk96kq3rzazi++T1cCCqXtwmsdybDTZwVXZWUHXjLGBVBpQbPJQIKsD50QuiHjoj42BGamWGosDRg9rwdqFtwGtl9Z+0XHmScSBXwiju+SjgJqG48g4gMYBt76KIIMpkXqpY35wGf3HKa9//eSRWvfKCclImvkUkwSQGngEoAZSLo5OQ58boCLmm4KIDStHC/aeM+1EFX1foTIkqYFBjHP4/qw3t+s/G6cxNeJqRekat7ji0KUl+EDGB6yjL4MlZHy4Ujfr/ZC27ygH1IR8OYs94eoQz8W3wLdtP5LMFkJopAAihJ2mzPvkEQXVFdNwMLj8HXdpiAOgi/vAMILT1Ep3WW+/ldAoSQWkJI9T2gA7rEuHYAk9Mkxezm8cWTcSuPN+luwJhbQEDnzL+j1iBMaLmopq25245gmm4PZuoPIKD4HN/7Bo0HHeviO8hbctceSxklc0eeqoJZI99TO+cmn3dVOaiohp/UeFQmj/+chQSaQJPKI4TkhJBHOMrtfLowGdy3EThWgixr0SP1uIxxidNStV6Mf3nLHsFApkinhuTZdwlE6ddFp7XlKVp32/uyt0nHUd5u3vMULftlSS46qoOjamrN0ElggJp95Cnq9j7FC6mS/fkPyBl5QFhJIdd9VTCWIe0nmHWT+Y+O4z/Jvv7eeeZuAqPnmvqnyXLU/nQddkitIKSWEVKLqUX4Lo4xJ1XqpdbAz7ZNXUVJqGNclLlmUgHNHVjGoeQqXzYdlEBK9FeQokx0UwY+V662Zc5ltCIYdHQyMu0hnc4lje4mpdk+gB1bfRDhJXsImW2E43pMSVmsuiN8ETGEzwmoz8Lnczui9EXkQqWvCKlv4xfT+S3DDELKxbiBEXWzfeVkuqm4qgOI5+tKCUQSXVUa3WB627izmiUV62foFqRs4QLdFS129wVGi9PKgUURml6m1ZiaMITvwrvxY4Rd3wQ04zPXPPxlWgbenZyO96eb8Yl7Ib4LqiWE2uEQPwcuyX1wTxuEU1I/vg9q4fMy8Kt3fPBPr7rjdx9F4iPHLEwLrYVrfAvc4hrgFGjDDIcoTP3WFd8TTJ+/9Sk++MMHeP/F9/CX37yHD3/3F3xCQH3xx4/xFZ3UNy9/hm9f+Qw/vEpIvU5H9QYdFTXzzW/h+Pb3cCKonEWMgU5v/giXtyapSOj+ziR4/XmKKuwMJcBiv3SB3icGFVll6OxZhbYlx1E4JC13pZPBTcKDQCKoLOI6ecKRq2wigcjzkoFtuSqW2HgScXUnkETnouLewucgpZwUD4wl0iaYTooOTLq/6hkpZXqVlBiYCULRBKDS2uluW2XR2jM8wYibolOrPwm/nK2QNkBfRfTjA/8uvOnWhFcY+V6ZUY/XHFvxZ89ufB48iGlMBAKpmKqD/M7PwTrvBgpG7qlJzmV0UdI3KoHRcSrd7fvBffiYJ8SZGesQXnyErvoyHf9VJDZcQJTMgy05wlRxCMElhxFZxRNsC/9PBEPBIrqcReDf8xDhNZfgZD6IKdodcKbzCq88CVk+zjp0U9WOWYduQUdASUPA4LJz8Mw7iZmm/XRRe9RskYRGAfZdddUwb8ReIGujpJOnZf591Z1B23kTCbJ8XYOsSv6TWolH08XjblBKFaRFzBP1O9l8DfPQXVjoyGx0bvmMpDlLRmHlzyyMhNaFfA/CR6bUiMsqovPKJ8RMw4+Q1nULCXSSqXRrJkbLwpWMgbK0104pTxhDoyyPv4MQ2kntHkMTXZUs2TXn8Bh6j42h5/gYOgmsZj7+QlTdcTV/yCxXKhY8gomk1Q89gX5wVM0f0vQSVGIL+YZSU5XezbNUH89kfbe4I9FJ5RNSjElyNe9bgumLyEXUCL6MokNJWKIyvXcWD/ri3eqyvbR2kUnHJu5UWdyZxEk9DynlqCZi3zikjPPopp4DlZQFqI6fUkvF+JUhfakIvxRGLfsCD3vhT1BJ3Pw2foQgIpzoqD6je/qMEW8CUl9GL8LXjHvf0fVN4hlzhnaNulLpJZGPkIoq3a1AFVu1B3HVMqB+AMl0SSkNh5XSmo5C20JotRwnsMRdnVNV8yIDo4qOsVTDSBpRvB2OKQtUEacLY6C0Ew6SdQStGxBK1ydX6cKy1yPIvAo+GQsZ43rwjW8VXv8uHb98Jwz/8DsX/L/+7Vv8f371DX71fjA+ccjHFN96zAioxhRvK76ZEY3Pv3DEh29/gT+/9D7e+vW71Dt4+z/ewTvUuy++i/cIqg9+8z4++cOH+Oylj/DlS4TVHz/B1698iu8FVK8RVK9/o2A17U8yZvkAAA7ESURBVM3vMIOuaibl+Ma3cOZjbrztQWjJFUD3NyfB9/3vkTDVAXkxKajLq0V310rMW3EKDcsuwTbIkxCdsrlvPHoRQlIBrvQcpIyqs+vPQJEC2pjqI4iUxTRqj/Gxczx476CGZ2kppKwUJ0UXk7/4gZqCYuE+KL8vJQVS+yRV5BOvL/DSzDrHmMb9gsDT0PXLpHINT6wxTAQePIlNTlxESA3g48A5eMejBX9ypJMipGRM6l2PLnwaNICpSXRSPGlJrzNNC+MZI2aulE4soTtYLmv63UY4P+sPTBJ/DpiHd3znct8fgWvmJkSWyUpGMiH/HPfL0wTVMUSUM5GUHVazOJKbpUnkbbrFURQsfApDjx1SLlkH6Yp2qDrFWP6utKPJ4Xta+V5iEBJltRk6KN/CE3C0HMB04y66qQMqWmbOkVKOB8hdwFi8gK5TFqgYvq96pxsYr1XJEX8/uk6WgadrbblMaNHJEl5S6yWtXqQRoKlf3uuGqgczj0NK5gYKoExkhZnPySbQbISWPC5XHaXUIGvkCTLmSjnEVcQShBr5PIueQBZvrdo4pqbZyBVSUc3Wp6jitkpq4HaJyxpDF0Elfa6kxbEMsrfRZb3gX7SPLuk0MuSMxz8oa4R2cHhUQSpz4AnS+x9D03NfkVGmNMha/FmD/CP6biOx6TStKyGVuY6uhU4qjoCKJgRUnFqA79Ul/uXwMG9gDNvBL/oAQcIDWq6aMcJJnFPjUox7OfOlC+PNZ4D6ryClRMCpnVLGgeioBHo6GVRvPaEKP2VAPaRoF9yM6zA5eRG+jV1AKNkB9TykviKkvmHU+44wnZSyXEFKrlR6WjciuHALIkoJqvJdiK4grBj94qv2/ZVkzCqpRlZUPqigJf3VBUwyDcUkE1y5zeB9cVWynNW3YV34PKBddU7wMm6EX/ZO+Nt2qbbEXgTqNKlmn5GH33wQS8fkif/9m6n4x//4Af/4IvW7Gfj3t3zx7reJ+NoxE19Pi8fHn3rjvXcn4b3XPsE7v38Lf/r3V/Cnf3uNW1m15Q288as37eL9N3/1Ft4lsP7ymz/TVb2vnNVH1Kfirl76hKD6DFMY/SYTVJNf/56w+gHT3iCo6LKcXvsSbq9/CZfXv4Azt2FfOsEcGodSazbq69rRPbQNfRtvonkNz9w8mGSSbZZcsZVo18fvUsajxH1LJCOo7LI7qAlISaV2bK1Mw9qHkOK9iKo6DC1BL5CqZYxQkGLEKl5JSC0lpBbIuJS9BMHewlochB2CMsYlvfVT6KCSmk4oSMlAuW7Wee5/ZxDG13fJXKPGLAVSnwTNxbuebXRQ9YRUA/7k0Ip33LvwSWA/piQuhQ9PWlEV++mKTsE85wpsdDMFi++rGJVBaPmVHMA3SSvopAYIql6+Xh9+jFsCL/MWBBfsYbQkQCp48iR8ZV5oWNkhBazkpp94srZDqpBOysgEE1l7WU1PczLvhB9dV0KL1Bby5E1AGefdpFG4rHq/iWuS8oSpGdvhZNmDkKrTSOvgSYHHpcxpFEBJcWzO8F1+D3fUxa6MrquMjjLn8DTf5xRd1DmkdfJ76JdSCgKKkLISQNKCWcPnpsy6xFjI741AEhDZGPGkT7yBwJPHcsRx8TEBlwArm9vM/geIb7+FyHomL0JKR5MjVz9lsL9yg72EQQbWlXi7gttyKS8hrJrpsGbvHYW0MZ5zaFTNCWwXSMnyPZKh45p5QPEDWZglsxbIqhNPYBi2zwWSZllSj2Hokz+GIBu6Rwt6BVHVR+HDKOeQuVYd5N/ELlVO6rMwQiGcMSpmMabQLrvp1yPAtp0HvT3yyRU6PSOf2H+Zhf7/xEmJlLVXkLIXfCpIEXzyujKYLm4qjLHPy7JRDaBPolP6mrFOnNSnakxKoCVOio/zM3/PmDqJO9m0tNVwzqSTovOTpbCiCKloRjZRVOlORJVQsqUiS3YohySS29FlOxFLmCXVHoCGDkvGpvSMoibC0yjxr+4QfE0r8VVoBz71a8bkqC7Gul5MjezAVz7V+GCGDa99o8FvP4oijPzxz390wi9enIz/69c/Uj/gX38zGb/7kzP+9Gc3vPbnaXiFQPnj7/+Cl3/9Fl7+t9fx6r++Rr3B22/iJerVX76B1375+rgILAEVJc7q/XFQSfz7lPHv85c/Yfz7GJNe+QSTCaTJr32Hya/+gOmU45++gSOdlsOfPoHnB98i0cUH2QlpKM6pQU3TUnQtPITBzdfQseEmCkf4nfTRHSgIiYvidykiNKQ0QCAi40cTg91qHEmiHu/LGFQkD+TAwt0I4gkmqvIg0uh+chfcUt08ZWpN7canKFktcc/uEORgtPKAkSuE9lo7u3OT10uV7hYElLgzgZVAMF0mNjPqBdD9z8yQCz0LVeGvzE5436sDb7q0EFTNdFKM1+NOajIh5WGm0yXYpFuGoesicgZvE56PlJtLYXz0zN2F71NWcf9agI8ZEWVKzXexC9VVZnfjBlXwLIPv0g4oqGgP494exjgCiLDIpIvJG6Qrmz9Kx3SP8PiJEe4gvPL2EWrHkEawmvtuUrfUklsxDefgX3IMLtaDjJi7MC1zGx3VQeWuDL0SB+8q1yUXJ6ROzNJ/i//r69B0XOZzflKAkonN0XR4ye38Lvg7WTympbuDuC3d3KtIapNSCkZvuixdD80DY6M08pMBd6mhkrIls/wOGWGdL9OEHvNn5AVZkdxxExEyjl13XlUKGPvv03FKqQJQzpONVLurglJKShlkW8HvVdo71217guZdUgz6VM0FlG6hsgr1C1IP5ZGzE6Hlh/mlMrIQVNn88nMWPuaHG+MfMArTADPooL2VqVSvGnol055GCKEjdVITkPqace8zxrxPx93KN3Qq8iU769bwbLSFkY+xiQBJYzzK7KTbkCtj/VcVlP4zSInMdFt/DylKAUrardghJZLqdIl88bWHEV66lzFzk9pR5DN8w1hnj3zDzz6ftIn9OmYJvhNIJS7H9NRVcM5YD2/Lfw6p8KJtfHwzgmyyTPs6+GWtgZ9ljVpLLyB7LR9fj3A6sJjynUiQeqXa/UhvOgJD+0lkth5HWsNBxJRug79FOnkOwCWhC1NDG/CVZxE+mmHBu99r8Monkfjt27741z/OxC8IqH/61Xf4l//4Dv/x+2/xh5e+xu9//zF+++s/47e/fBO/o2v6A/UK9eq/vo5X/vVN6l2C6l289u9v/eykqLd+/TbepsRNCaSUi2Ls+4yAEn376qeY/KfP6aa+wdTXf8TU1yZhxp/opAgo93e+RswUN5gjkmDTZaG0tB7NvRswa9l5tK+8jIYlZ1AydBQ5fSdgmScXE+RiB7837vBmgsnK7zmL35lMJP87SNFhZXZdVl02pK+XDB8E8IAOL6frpgu1zb/BuDf615Cik7KN2CGVzQNLrhgKpETiotJnn1eAim84prYKUlIFPuuCGu/yy98OB90qnpjopGOG1HzPv3jPxluurQpQbzhL3OsmpKSB4jJGw3FI1RNSnXZI5TMWWQfvqmZ5btad+CF5Db6KWYqvuE99G7OQ+9wSniBXwlW/Fp5MEjLkIbDy58k6sGCXarYoqxhp6VayefK38fjSdTE6Vp2Fd57Mm2XU42dNn31BuUVZoDRZ2r5UnIKH7RCmG/YqSLla9yKy+hR03eJc+b+Qsg75fwze5LF1Q12JT+uQydCyEpSsY3ACUXWnCaiLqneXzDsU02Hm70l/+AT+ryJrjyOGUTB11g3+3F6sKmPWRkZA6QAhVwbNBKtl6Am3j9VWFoNI7bpBQF1AcNVPiGw4j1S6NImaMr2mdLW966iM40lpQ9l6qKk5Rbwty4OVbxpF9dYnap3E5t32ycwCqOpthNT3KevgZOCBk7uXefmQKlyTToNSnGZj9LMRVDbaUcmrVvljSHX5sqOrGWF4ZvDkP36mbh2/pBX4khb3E+bxj8Pm062M4GsC60e6GMeMVXQ1mxihdiGmyh75MhiFVOSTKQx0U/8VqP4rSMm0GRmAn4DUzzVU0o/qMCLL9imbLgs6TEleZo+iUYx7BNUndFSf8Kz3uYp8ixkHl+CH+KWYyr/BSbsWXqZNCMnfqtzRBKTELYXmy9p80s9cVileChftIrhoFo5vF8GVW+lY4GtexeetQbBAq2AT4sp3EFj7kFZ/gI5qL+Ir6L7yNsI3cwmmhXfiU5cSvDvJgNc+T8If3g/Hf7zlQ0jNwC8Ip3/69bf45//4Br988Qv8+tcf4Ve/fBu/oWt66d/+hD8STi//8i28+u///6bO5iXqKArD/0dBBS0yCic/EKIiIQwpSEJwES4irZDCFIrIwRwbUpsJRJjCGiiRkT6Hyk2LWQSThFRCpBUyYRAaFomom0HJt+e9Qbg4zG81/Bjufe/znjn3nAqiUrs2lasU8SrbvBNi2q3Ilj2KbP0XzkuVIU6V2ypUBUXt3V4VROrAjn2qRpxqSiCokmqEynbvEHFQxyL71VRzVNGTTYpfuKRYR68SqazS0FNm/JeGXn/XwOiUekbe68aDT0o+RlR8P/PhrHxbwPVtriOL8eyyDSe4nSsKyW7WWBdWKfZkEcKZZ8MWoKgPHHpvA52bNjyk4/roQhjUECrOx1ng+VUlc0X1IRK9nOY9Jgc2mIVqI0Wd56A6x4HYereASGH3wsXfHyHX5alEx4NImfZdRwdJNWZU2mCBug9RDf8Xqdq2XKChZt6t7c5X1ttP7N6KEi+LIS/bMvhN9d0TOnwxzxpzXtZthHKhJKceS9lwdQyRg85Z/w6LlYXK3WBbUtNyy+Pup0uKuyQgsxCmMzUmv6h54LPa780E2+rc3ZWR3ziXOZ3om1ZdbFJHOj+qDrt3Cqq6jHhdM0VBTvEXi+wZ9g17yn8suBmgbZ3bF4f+cKkZtSJYHb7+ksUGQkb+4yxqgQI8zmKzT6cKYUhw9JEJy7BS5DtXIDnegzB9mZC6nvEbPF+FniEoj+tKzyFQszozOA9FYbmzyxBYUe582v/qD58uKnWJAsKUX9dNIsFzwvVXvuMHTd2eWEeopDRidesd9v7Nmv4CrG8SzN1Hk0sAAAAASUVORK5CYII="/>
  <p:tag name="MMPROD_93787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1&amp;quot; IsItalic=&amp;quot;0&amp;quot; IsUnderline=&amp;quot;0&amp;quot; FontSize=&amp;quot;36&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1&quot;/&gt;&lt;property id=&quot;10005&quot; value=&quot;1&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1&quot;/&gt;&lt;property id=&quot;10130&quot; value=&quot;0&quot;/&gt;&lt;property id=&quot;10160&quot; value=&quot;1&quot;/&gt;&lt;property id=&quot;10161&quot; value=&quot;1&quot;/&gt;&lt;property id=&quot;10162&quot; value=&quot;0&quot;/&gt;&lt;property id=&quot;10163&quot; value=&quot;1&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1&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06&quot;&gt;&lt;object type=&quot;10050&quot; unique_id=&quot;10007&quot;&gt;&lt;property id=&quot;10020&quot; value=&quot;3&quot;/&gt;&lt;property id=&quot;10021&quot; value=&quot;262&quot;/&gt;&lt;property id=&quot;10101&quot; value=&quot;[jumptoframe],Value=26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UIDATA" val="&lt;database version=&quot;11.0&quot;&gt;&lt;object type=&quot;1&quot; unique_id=&quot;10001&quot;&gt;&lt;property id=&quot;20141&quot; value=&quot;Urine Culturing Stewardship in the ICU Setting &quot;/&gt;&lt;property id=&quot;20142&quot; value=&quot;This module will identify the situations in which urine cultures are appropriate or inappropriate. By preventing inappropriate urine culturing, this module is designed help your team avoid catheter-associated urinary tract infection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julie.kim\Desktop\&quot;/&gt;&lt;property id=&quot;20224&quot; value=&quot;C:\Users\julie.kim\Documents\My Adobe Presentations\UrineCulturingStewardship_V3_audio_publish&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700&quot; value=&quot;0&quot;/&gt;&lt;object type=&quot;2&quot; unique_id=&quot;10002&quot;&gt;&lt;object type=&quot;3&quot; unique_id=&quot;73416&quot;&gt;&lt;property id=&quot;20148&quot; value=&quot;5&quot;/&gt;&lt;property id=&quot;20300&quot; value=&quot;Slide 1 - &amp;quot;Urine Culturing Stewardship in the ICU Setting&amp;quot;&quot;/&gt;&lt;property id=&quot;20302&quot; value=&quot;1&quot;/&gt;&lt;property id=&quot;20303&quot; value=&quot;Ian Jenkins, MD, SFHM&quot;/&gt;&lt;property id=&quot;20307&quot; value=&quot;256&quot;/&gt;&lt;property id=&quot;20309&quot; value=&quot;93787&quot;/&gt;&lt;property id=&quot;20312&quot; value=&quot;0&quot;/&gt;&lt;property id=&quot;20601&quot; value=&quot;0&quot;/&gt;&lt;/object&gt;&lt;object type=&quot;3&quot; unique_id=&quot;73417&quot;&gt;&lt;property id=&quot;20148&quot; value=&quot;5&quot;/&gt;&lt;property id=&quot;20300&quot; value=&quot;Slide 2 - &amp;quot;Acknowledgments&amp;quot;&quot;/&gt;&lt;property id=&quot;20302&quot; value=&quot;1&quot;/&gt;&lt;property id=&quot;20303&quot; value=&quot;Ian Jenkins, MD, SFHM&quot;/&gt;&lt;property id=&quot;20307&quot; value=&quot;257&quot;/&gt;&lt;property id=&quot;20309&quot; value=&quot;93787&quot;/&gt;&lt;property id=&quot;20312&quot; value=&quot;0&quot;/&gt;&lt;property id=&quot;20601&quot; value=&quot;0&quot;/&gt;&lt;/object&gt;&lt;object type=&quot;3&quot; unique_id=&quot;73418&quot;&gt;&lt;property id=&quot;20148&quot; value=&quot;5&quot;/&gt;&lt;property id=&quot;20300&quot; value=&quot;Slide 3 - &amp;quot;Objectives&amp;quot;&quot;/&gt;&lt;property id=&quot;20302&quot; value=&quot;1&quot;/&gt;&lt;property id=&quot;20303&quot; value=&quot;Ian Jenkins, MD, SFHM&quot;/&gt;&lt;property id=&quot;20307&quot; value=&quot;258&quot;/&gt;&lt;property id=&quot;20309&quot; value=&quot;93787&quot;/&gt;&lt;property id=&quot;20312&quot; value=&quot;0&quot;/&gt;&lt;property id=&quot;20601&quot; value=&quot;0&quot;/&gt;&lt;/object&gt;&lt;object type=&quot;3&quot; unique_id=&quot;73419&quot;&gt;&lt;property id=&quot;20148&quot; value=&quot;5&quot;/&gt;&lt;property id=&quot;20300&quot; value=&quot;Slide 5 - &amp;quot;What Is Urine Culture Stewardship?1-2&amp;quot;&quot;/&gt;&lt;property id=&quot;20302&quot; value=&quot;1&quot;/&gt;&lt;property id=&quot;20303&quot; value=&quot;Ian Jenkins, MD, SFHM&quot;/&gt;&lt;property id=&quot;20307&quot; value=&quot;259&quot;/&gt;&lt;property id=&quot;20309&quot; value=&quot;93787&quot;/&gt;&lt;property id=&quot;20312&quot; value=&quot;0&quot;/&gt;&lt;property id=&quot;20601&quot; value=&quot;0&quot;/&gt;&lt;/object&gt;&lt;object type=&quot;3&quot; unique_id=&quot;73420&quot;&gt;&lt;property id=&quot;20148&quot; value=&quot;5&quot;/&gt;&lt;property id=&quot;20300&quot; value=&quot;Slide 6 - &amp;quot;Why Is Appropriate Urine Testing Important?2-5&amp;quot;&quot;/&gt;&lt;property id=&quot;20302&quot; value=&quot;1&quot;/&gt;&lt;property id=&quot;20303&quot; value=&quot;Ian Jenkins, MD, SFHM&quot;/&gt;&lt;property id=&quot;20307&quot; value=&quot;260&quot;/&gt;&lt;property id=&quot;20309&quot; value=&quot;93787&quot;/&gt;&lt;property id=&quot;20312&quot; value=&quot;0&quot;/&gt;&lt;property id=&quot;20601&quot; value=&quot;0&quot;/&gt;&lt;/object&gt;&lt;object type=&quot;3&quot; unique_id=&quot;73423&quot;&gt;&lt;property id=&quot;20148&quot; value=&quot;5&quot;/&gt;&lt;property id=&quot;20300&quot; value=&quot;Slide 4 - &amp;quot;Case Study : To Culture or Not To Culture…&amp;quot;&quot;/&gt;&lt;property id=&quot;20302&quot; value=&quot;1&quot;/&gt;&lt;property id=&quot;20303&quot; value=&quot;Ian Jenkins, MD, SFHM&quot;/&gt;&lt;property id=&quot;20307&quot; value=&quot;263&quot;/&gt;&lt;property id=&quot;20309&quot; value=&quot;93787&quot;/&gt;&lt;property id=&quot;20312&quot; value=&quot;0&quot;/&gt;&lt;property id=&quot;20601&quot; value=&quot;0&quot;/&gt;&lt;/object&gt;&lt;object type=&quot;3&quot; unique_id=&quot;73424&quot;&gt;&lt;property id=&quot;20148&quot; value=&quot;5&quot;/&gt;&lt;property id=&quot;20300&quot; value=&quot;Slide 7 - &amp;quot;CAUTI Signs and Symptoms6&amp;quot;&quot;/&gt;&lt;property id=&quot;20302&quot; value=&quot;1&quot;/&gt;&lt;property id=&quot;20303&quot; value=&quot;Ian Jenkins, MD, SFHM&quot;/&gt;&lt;property id=&quot;20307&quot; value=&quot;264&quot;/&gt;&lt;property id=&quot;20309&quot; value=&quot;93787&quot;/&gt;&lt;property id=&quot;20312&quot; value=&quot;0&quot;/&gt;&lt;property id=&quot;20601&quot; value=&quot;0&quot;/&gt;&lt;/object&gt;&lt;object type=&quot;3&quot; unique_id=&quot;73425&quot;&gt;&lt;property id=&quot;20148&quot; value=&quot;5&quot;/&gt;&lt;property id=&quot;20300&quot; value=&quot;Slide 8 - &amp;quot;Inappropriate Triggers for Culturing Urine in Catheterized Patients6&amp;quot;&quot;/&gt;&lt;property id=&quot;20302&quot; value=&quot;1&quot;/&gt;&lt;property id=&quot;20303&quot; value=&quot;Ian Jenkins, MD, SFHM&quot;/&gt;&lt;property id=&quot;20307&quot; value=&quot;265&quot;/&gt;&lt;property id=&quot;20309&quot; value=&quot;93787&quot;/&gt;&lt;property id=&quot;20312&quot; value=&quot;0&quot;/&gt;&lt;property id=&quot;20601&quot; value=&quot;0&quot;/&gt;&lt;/object&gt;&lt;object type=&quot;3&quot; unique_id=&quot;73427&quot;&gt;&lt;property id=&quot;20148&quot; value=&quot;5&quot;/&gt;&lt;property id=&quot;20300&quot; value=&quot;Slide 10 - &amp;quot;“It’s a Harmless Urine Culture”&amp;quot;&quot;/&gt;&lt;property id=&quot;20302&quot; value=&quot;1&quot;/&gt;&lt;property id=&quot;20303&quot; value=&quot;Ian Jenkins, MD, SFHM&quot;/&gt;&lt;property id=&quot;20307&quot; value=&quot;267&quot;/&gt;&lt;property id=&quot;20309&quot; value=&quot;93787&quot;/&gt;&lt;property id=&quot;20312&quot; value=&quot;0&quot;/&gt;&lt;property id=&quot;20601&quot; value=&quot;0&quot;/&gt;&lt;/object&gt;&lt;object type=&quot;3&quot; unique_id=&quot;73428&quot;&gt;&lt;property id=&quot;20148&quot; value=&quot;5&quot;/&gt;&lt;property id=&quot;20300&quot; value=&quot;Slide 11 - &amp;quot;Why is Inappropriate Culturing of Urine a Problem?&amp;quot;&quot;/&gt;&lt;property id=&quot;20302&quot; value=&quot;1&quot;/&gt;&lt;property id=&quot;20303&quot; value=&quot;Ian Jenkins, MD, SFHM&quot;/&gt;&lt;property id=&quot;20307&quot; value=&quot;268&quot;/&gt;&lt;property id=&quot;20309&quot; value=&quot;93787&quot;/&gt;&lt;property id=&quot;20312&quot; value=&quot;0&quot;/&gt;&lt;property id=&quot;20601&quot; value=&quot;0&quot;/&gt;&lt;/object&gt;&lt;object type=&quot;3&quot; unique_id=&quot;73429&quot;&gt;&lt;property id=&quot;20148&quot; value=&quot;5&quot;/&gt;&lt;property id=&quot;20300&quot; value=&quot;Slide 12 - &amp;quot;Implementing Culturing Stewardship&amp;quot;&quot;/&gt;&lt;property id=&quot;20302&quot; value=&quot;1&quot;/&gt;&lt;property id=&quot;20303&quot; value=&quot;Ian Jenkins, MD, SFHM&quot;/&gt;&lt;property id=&quot;20307&quot; value=&quot;269&quot;/&gt;&lt;property id=&quot;20309&quot; value=&quot;93787&quot;/&gt;&lt;property id=&quot;20312&quot; value=&quot;0&quot;/&gt;&lt;property id=&quot;20601&quot; value=&quot;0&quot;/&gt;&lt;/object&gt;&lt;object type=&quot;3&quot; unique_id=&quot;73430&quot;&gt;&lt;property id=&quot;20148&quot; value=&quot;5&quot;/&gt;&lt;property id=&quot;20300&quot; value=&quot;Slide 13 - &amp;quot;Other Potential Solutions&amp;quot;&quot;/&gt;&lt;property id=&quot;20302&quot; value=&quot;1&quot;/&gt;&lt;property id=&quot;20303&quot; value=&quot;Ian Jenkins, MD, SFHM&quot;/&gt;&lt;property id=&quot;20307&quot; value=&quot;270&quot;/&gt;&lt;property id=&quot;20309&quot; value=&quot;93787&quot;/&gt;&lt;property id=&quot;20312&quot; value=&quot;0&quot;/&gt;&lt;property id=&quot;20601&quot; value=&quot;0&quot;/&gt;&lt;/object&gt;&lt;object type=&quot;3&quot; unique_id=&quot;73431&quot;&gt;&lt;property id=&quot;20148&quot; value=&quot;5&quot;/&gt;&lt;property id=&quot;20300&quot; value=&quot;Slide 14 - &amp;quot;The Educational Campaign7-8&amp;quot;&quot;/&gt;&lt;property id=&quot;20302&quot; value=&quot;1&quot;/&gt;&lt;property id=&quot;20303&quot; value=&quot;Ian Jenkins, MD, SFHM&quot;/&gt;&lt;property id=&quot;20307&quot; value=&quot;271&quot;/&gt;&lt;property id=&quot;20309&quot; value=&quot;93787&quot;/&gt;&lt;property id=&quot;20312&quot; value=&quot;0&quot;/&gt;&lt;property id=&quot;20601&quot; value=&quot;0&quot;/&gt;&lt;/object&gt;&lt;object type=&quot;3&quot; unique_id=&quot;73433&quot;&gt;&lt;property id=&quot;20148&quot; value=&quot;5&quot;/&gt;&lt;property id=&quot;20300&quot; value=&quot;Slide 15 - &amp;quot;Communication Pearls&amp;quot;&quot;/&gt;&lt;property id=&quot;20302&quot; value=&quot;1&quot;/&gt;&lt;property id=&quot;20303&quot; value=&quot;Ian Jenkins, MD, SFHM&quot;/&gt;&lt;property id=&quot;20307&quot; value=&quot;273&quot;/&gt;&lt;property id=&quot;20309&quot; value=&quot;93787&quot;/&gt;&lt;property id=&quot;20312&quot; value=&quot;0&quot;/&gt;&lt;property id=&quot;20601&quot; value=&quot;0&quot;/&gt;&lt;/object&gt;&lt;object type=&quot;3&quot; unique_id=&quot;73434&quot;&gt;&lt;property id=&quot;20148&quot; value=&quot;5&quot;/&gt;&lt;property id=&quot;20300&quot; value=&quot;Slide 16 - &amp;quot;Back to the Case2,9&amp;quot;&quot;/&gt;&lt;property id=&quot;20302&quot; value=&quot;1&quot;/&gt;&lt;property id=&quot;20303&quot; value=&quot;Ian Jenkins, MD, SFHM&quot;/&gt;&lt;property id=&quot;20307&quot; value=&quot;274&quot;/&gt;&lt;property id=&quot;20309&quot; value=&quot;93787&quot;/&gt;&lt;property id=&quot;20312&quot; value=&quot;0&quot;/&gt;&lt;property id=&quot;20601&quot; value=&quot;0&quot;/&gt;&lt;/object&gt;&lt;object type=&quot;3&quot; unique_id=&quot;73436&quot;&gt;&lt;property id=&quot;20148&quot; value=&quot;5&quot;/&gt;&lt;property id=&quot;20300&quot; value=&quot;Slide 17 - &amp;quot;Take-Home Points&amp;quot;&quot;/&gt;&lt;property id=&quot;20302&quot; value=&quot;1&quot;/&gt;&lt;property id=&quot;20303&quot; value=&quot;Ian Jenkins, MD, SFHM&quot;/&gt;&lt;property id=&quot;20307&quot; value=&quot;276&quot;/&gt;&lt;property id=&quot;20309&quot; value=&quot;93787&quot;/&gt;&lt;property id=&quot;20312&quot; value=&quot;0&quot;/&gt;&lt;property id=&quot;20601&quot; value=&quot;0&quot;/&gt;&lt;/object&gt;&lt;object type=&quot;3&quot; unique_id=&quot;73438&quot;&gt;&lt;property id=&quot;20148&quot; value=&quot;5&quot;/&gt;&lt;property id=&quot;20300&quot; value=&quot;Slide 18 - &amp;quot;References&amp;quot;&quot;/&gt;&lt;property id=&quot;20302&quot; value=&quot;1&quot;/&gt;&lt;property id=&quot;20303&quot; value=&quot;Ian Jenkins, MD, SFHM&quot;/&gt;&lt;property id=&quot;20307&quot; value=&quot;278&quot;/&gt;&lt;property id=&quot;20309&quot; value=&quot;93787&quot;/&gt;&lt;property id=&quot;20312&quot; value=&quot;0&quot;/&gt;&lt;property id=&quot;20601&quot; value=&quot;0&quot;/&gt;&lt;/object&gt;&lt;object type=&quot;3&quot; unique_id=&quot;93368&quot;&gt;&lt;property id=&quot;20148&quot; value=&quot;5&quot;/&gt;&lt;property id=&quot;20300&quot; value=&quot;Slide 9 - &amp;quot;Patient Evaluation Before Urine Culturing in the Presence of a New Fever in an ICU Patient1&amp;quot;&quot;/&gt;&lt;property id=&quot;20302&quot; value=&quot;1&quot;/&gt;&lt;property id=&quot;20303&quot; value=&quot;Ian Jenkins, MD, SFHM&quot;/&gt;&lt;property id=&quot;20307&quot; value=&quot;280&quot;/&gt;&lt;property id=&quot;20309&quot; value=&quot;93787&quot;/&gt;&lt;property id=&quot;20312&quot; value=&quot;0&quot;/&gt;&lt;property id=&quot;20601&quot; value=&quot;0&quot;/&gt;&lt;/object&gt;&lt;/object&gt;&lt;object type=&quot;8&quot; unique_id=&quot;10022&quot;&gt;&lt;object type=&quot;9&quot; unique_id=&quot;93667&quot;&gt;&lt;property id=&quot;20000&quot; value=&quot;0&quot;/&gt;&lt;property id=&quot;20400&quot; value=&quot;Treating Asymptomatic Bacteriuria: All Harm, No Benefit&quot;/&gt;&lt;property id=&quot;20401&quot; value=&quot;http://macoalition.org/Initiatives/infections/uti_2013/tools/ED_Detailing%20Sheet.pdf&quot;/&gt;&lt;property id=&quot;20402&quot; value=&quot;1&quot;/&gt;&lt;property id=&quot;20404&quot; value=&quot;0&quot;/&gt;&lt;property id=&quot;20405&quot; value=&quot;0&quot;/&gt;&lt;/object&gt;&lt;object type=&quot;9&quot; unique_id=&quot;93756&quot;&gt;&lt;property id=&quot;20000&quot; value=&quot;0&quot;/&gt;&lt;property id=&quot;20400&quot; value=&quot;Intensive Care Unit Infographic Poster&quot;/&gt;&lt;property id=&quot;20401&quot; value=&quot;https://www.ahrq.gov/sites/default/files/wysiwyg/professionals/quality-patient-safety/hais/cauti-tools/impl-guide/implementation-guide-appendix-l.pdf&quot;/&gt;&lt;property id=&quot;20402&quot; value=&quot;1&quot;/&gt;&lt;property id=&quot;20404&quot; value=&quot;0&quot;/&gt;&lt;property id=&quot;20405&quot; value=&quot;1&quot;/&gt;&lt;/object&gt;&lt;/object&gt;&lt;object type=&quot;4&quot; unique_id=&quot;93500&quot;&gt;&lt;object type=&quot;5&quot; unique_id=&quot;93787&quot;&gt;&lt;property id=&quot;20000&quot; value=&quot;0&quot;/&gt;&lt;property id=&quot;20149&quot; value=&quot;Ian Jenkins, MD, SFHM&quot;/&gt;&lt;property id=&quot;20150&quot; value=&quot;Hospitalist, Clinical Professor of Medicine&quot;/&gt;&lt;property id=&quot;20151&quot; value=&quot;Jenkins_Ian.png&quot;/&gt;&lt;property id=&quot;20153&quot; value=&quot;ICUSafety@aha.org&quot;/&gt;&lt;property id=&quot;20155&quot; value=&quot;Dr. Ian Jenkins serves as a Professor of Medicine and hospitalist at University of California-San Diego. In this role, he provides clinical care, co-directs UCSD's pre-internship medical school class, and serves as a quality mentor for quality improvement initiatives. Throughout his career in health care, Dr. Jenkins has served as served as a quality mentor for several hospital systems and multiple national collaboratives addressing HAI prevention.&amp;#x0D;&amp;#x0A;&quot;/&gt;&lt;/object&gt;&lt;object type=&quot;5&quot; unique_id=&quot;93850&quot;&gt;&lt;property id=&quot;20149&quot; value=&quot;ICU Safety Program&quot;/&gt;&lt;property id=&quot;20151&quot; value=&quot;HRET-Logo-No-Tag 2in.jpg&quot;/&gt;&lt;property id=&quot;20153&quot; value=&quot;icusafety@aha.org&quot;/&gt;&lt;property id=&quot;20159&quot; value=&quot;HRET-Logo-No-Tag 2in.jpg&quot;/&gt;&lt;/object&gt;&lt;/object&gt;&lt;object type=&quot;10&quot; unique_id=&quot;93501&quot;&gt;&lt;object type=&quot;11&quot; unique_id=&quot;93502&quot;&gt;&lt;property id=&quot;20180&quot; value=&quot;1&quot;/&gt;&lt;property id=&quot;20181&quot; value=&quot;1&quot;/&gt;&lt;property id=&quot;20183&quot; value=&quot;1&quot;/&gt;&lt;/object&gt;&lt;object type=&quot;12&quot; unique_id=&quot;9366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0&quot;/&gt;&lt;lineCharCount val=&quot;60&quot;/&gt;&lt;lineCharCount val=&quot;37&quot;/&gt;&lt;lineCharCount val=&quot;63&quot;/&gt;&lt;lineCharCount val=&quot;15&quot;/&gt;&lt;lineCharCount val=&quot;49&quot;/&gt;&lt;lineCharCount val=&quot;46&quot;/&gt;&lt;/TableIndex&gt;&lt;/ShapeTextInfo&gt;"/>
  <p:tag name="HTML_SHAPEINFO" val="&lt;ThreeDShapeInfo&gt;&lt;uuid val=&quot;&quot;/&gt;&lt;isInvalidForFieldText val=&quot;0&quot;/&gt;&lt;Image&gt;&lt;filename val=&quot;C:\Users\julie.kim\AppData\Local\Temp\PR\data\asimages\{8B2431E9-15FE-4289-8E3C-C489648155AA}_18.png&quot;/&gt;&lt;left val=&quot;42&quot;/&gt;&lt;top val=&quot;101&quot;/&gt;&lt;width val=&quot;633&quot;/&gt;&lt;height val=&quot;39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82CCB5AE-3658-43DC-B191-B63E78261864}_18.png&quot;/&gt;&lt;left val=&quot;542&quot;/&gt;&lt;top val=&quot;509&quot;/&gt;&lt;width val=&quot;162&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 val="18,314029276,T:\Externally Funded Projects\AHRQ\HAI-ICU - AHRQ - 80776\ICU Curriculum\Project End\Final\UCS101_UrineCulturing_Final_508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ulie.kim\AppData\Local\Temp\PR\data\asimages\{550023B9-A4C6-4C45-8667-FCD0C98D1501}_20.png&quot;/&gt;&lt;left val=&quot;48&quot;/&gt;&lt;top val=&quot;0&quot;/&gt;&lt;width val=&quot;622&quot;/&gt;&lt;height val=&quot;76&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1&quot;/&gt;&lt;lineCharCount val=&quot;136&quot;/&gt;&lt;lineCharCount val=&quot;132&quot;/&gt;&lt;lineCharCount val=&quot;10&quot;/&gt;&lt;lineCharCount val=&quot;136&quot;/&gt;&lt;lineCharCount val=&quot;130&quot;/&gt;&lt;lineCharCount val=&quot;92&quot;/&gt;&lt;lineCharCount val=&quot;139&quot;/&gt;&lt;lineCharCount val=&quot;40&quot;/&gt;&lt;lineCharCount val=&quot;134&quot;/&gt;&lt;lineCharCount val=&quot;78&quot;/&gt;&lt;lineCharCount val=&quot;133&quot;/&gt;&lt;lineCharCount val=&quot;60&quot;/&gt;&lt;lineCharCount val=&quot;130&quot;/&gt;&lt;lineCharCount val=&quot;137&quot;/&gt;&lt;lineCharCount val=&quot;20&quot;/&gt;&lt;lineCharCount val=&quot;105&quot;/&gt;&lt;lineCharCount val=&quot;105&quot;/&gt;&lt;lineCharCount val=&quot;131&quot;/&gt;&lt;lineCharCount val=&quot;126&quot;/&gt;&lt;lineCharCount val=&quot;94&quot;/&gt;&lt;lineCharCount val=&quot;81&quot;/&gt;&lt;/TableIndex&gt;&lt;/ShapeTextInfo&gt;"/>
  <p:tag name="HTML_SHAPEINFO" val="&lt;ThreeDShapeInfo&gt;&lt;uuid val=&quot;&quot;/&gt;&lt;isInvalidForFieldText val=&quot;0&quot;/&gt;&lt;Image&gt;&lt;filename val=&quot;C:\Users\julie.kim\AppData\Local\Temp\PR\data\asimages\{168EA9BF-329D-40C7-9CC8-E4C1CB1904C2}_20.png&quot;/&gt;&lt;left val=&quot;15&quot;/&gt;&lt;top val=&quot;72&quot;/&gt;&lt;width val=&quot;692&quot;/&gt;&lt;height val=&quot;46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6E0093DC-DBF4-409F-BDC2-E6FF74D8C0DB}_20.png&quot;/&gt;&lt;left val=&quot;542&quot;/&gt;&lt;top val=&quot;509&quot;/&gt;&lt;width val=&quot;162&quot;/&gt;&lt;height val=&quot;2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 val="18,314029276,T:\Externally Funded Projects\AHRQ\HAI-ICU - AHRQ - 80776\ICU Curriculum\Project End\Final\UCS101_UrineCulturing_Final_508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ulie.kim\AppData\Local\Temp\PR\data\asimages\{550023B9-A4C6-4C45-8667-FCD0C98D1501}_20.png&quot;/&gt;&lt;left val=&quot;48&quot;/&gt;&lt;top val=&quot;0&quot;/&gt;&lt;width val=&quot;622&quot;/&gt;&lt;height val=&quot;7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1&quot;/&gt;&lt;lineCharCount val=&quot;136&quot;/&gt;&lt;lineCharCount val=&quot;132&quot;/&gt;&lt;lineCharCount val=&quot;10&quot;/&gt;&lt;lineCharCount val=&quot;136&quot;/&gt;&lt;lineCharCount val=&quot;130&quot;/&gt;&lt;lineCharCount val=&quot;92&quot;/&gt;&lt;lineCharCount val=&quot;139&quot;/&gt;&lt;lineCharCount val=&quot;40&quot;/&gt;&lt;lineCharCount val=&quot;134&quot;/&gt;&lt;lineCharCount val=&quot;78&quot;/&gt;&lt;lineCharCount val=&quot;133&quot;/&gt;&lt;lineCharCount val=&quot;60&quot;/&gt;&lt;lineCharCount val=&quot;130&quot;/&gt;&lt;lineCharCount val=&quot;137&quot;/&gt;&lt;lineCharCount val=&quot;20&quot;/&gt;&lt;lineCharCount val=&quot;105&quot;/&gt;&lt;lineCharCount val=&quot;105&quot;/&gt;&lt;lineCharCount val=&quot;131&quot;/&gt;&lt;lineCharCount val=&quot;126&quot;/&gt;&lt;lineCharCount val=&quot;94&quot;/&gt;&lt;lineCharCount val=&quot;81&quot;/&gt;&lt;/TableIndex&gt;&lt;/ShapeTextInfo&gt;"/>
  <p:tag name="HTML_SHAPEINFO" val="&lt;ThreeDShapeInfo&gt;&lt;uuid val=&quot;&quot;/&gt;&lt;isInvalidForFieldText val=&quot;0&quot;/&gt;&lt;Image&gt;&lt;filename val=&quot;C:\Users\julie.kim\AppData\Local\Temp\PR\data\asimages\{168EA9BF-329D-40C7-9CC8-E4C1CB1904C2}_20.png&quot;/&gt;&lt;left val=&quot;15&quot;/&gt;&lt;top val=&quot;72&quot;/&gt;&lt;width val=&quot;692&quot;/&gt;&lt;height val=&quot;46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6E0093DC-DBF4-409F-BDC2-E6FF74D8C0DB}_20.png&quot;/&gt;&lt;left val=&quot;542&quot;/&gt;&lt;top val=&quot;509&quot;/&gt;&lt;width val=&quot;162&quot;/&gt;&lt;height val=&quot;2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314029276,T:\Externally Funded Projects\AHRQ\HAI-ICU - AHRQ - 80776\ICU Curriculum\Project End\Final\UCS101_UrineCulturing_Final_508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11&quot;/&gt;&lt;/TableIndex&gt;&lt;/ShapeTextInfo&gt;"/>
  <p:tag name="HTML_SHAPEINFO" val="&lt;ThreeDShapeInfo&gt;&lt;uuid val=&quot;&quot;/&gt;&lt;isInvalidForFieldText val=&quot;0&quot;/&gt;&lt;Image&gt;&lt;filename val=&quot;C:\Users\julie.kim\AppData\Local\Temp\PR\data\asimages\{996D3389-E5CD-4059-A44F-209BE08D7CF2}_2.png&quot;/&gt;&lt;left val=&quot;35&quot;/&gt;&lt;top val=&quot;186&quot;/&gt;&lt;width val=&quot;658&quot;/&gt;&lt;height val=&quot;17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quot;/&gt;&lt;isInvalidForFieldText val=&quot;0&quot;/&gt;&lt;Image&gt;&lt;filename val=&quot;C:\Users\julie.kim\AppData\Local\Temp\PR\data\asimages\{40251F28-775D-41FA-8F4A-927B577BBAFA}_2.png&quot;/&gt;&lt;left val=&quot;10&quot;/&gt;&lt;top val=&quot;4&quot;/&gt;&lt;width val=&quot;706&quot;/&gt;&lt;height val=&quot;12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4,314029276,T:\Externally Funded Projects\AHRQ\HAI-ICU - AHRQ - 80776\ICU Curriculum\Project End\Final\UCS101_UrineCulturing_Final_508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EC8CEC61-0297-4EA0-900F-AB0AD638111D}_5.png&quot;/&gt;&lt;left val=&quot;147&quot;/&gt;&lt;top val=&quot;0&quot;/&gt;&lt;width val=&quot;574&quot;/&gt;&lt;height val=&quot;7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3&quot;/&gt;&lt;lineCharCount val=&quot;49&quot;/&gt;&lt;lineCharCount val=&quot;46&quot;/&gt;&lt;lineCharCount val=&quot;30&quot;/&gt;&lt;lineCharCount val=&quot;48&quot;/&gt;&lt;lineCharCount val=&quot;48&quot;/&gt;&lt;lineCharCount val=&quot;20&quot;/&gt;&lt;lineCharCount val=&quot;47&quot;/&gt;&lt;lineCharCount val=&quot;38&quot;/&gt;&lt;lineCharCount val=&quot;48&quot;/&gt;&lt;lineCharCount val=&quot;44&quot;/&gt;&lt;lineCharCount val=&quot;47&quot;/&gt;&lt;lineCharCount val=&quot;49&quot;/&gt;&lt;lineCharCount val=&quot;21&quot;/&gt;&lt;/TableIndex&gt;&lt;/ShapeTextInfo&gt;"/>
  <p:tag name="HTML_SHAPEINFO" val="&lt;ThreeDShapeInfo&gt;&lt;uuid val=&quot;&quot;/&gt;&lt;isInvalidForFieldText val=&quot;0&quot;/&gt;&lt;Image&gt;&lt;filename val=&quot;C:\Users\julie.kim\AppData\Local\Temp\PR\data\asimages\{2943C088-0DDC-4C03-9628-953AF7EAB6CE}_5.png&quot;/&gt;&lt;left val=&quot;224&quot;/&gt;&lt;top val=&quot;73&quot;/&gt;&lt;width val=&quot;486&quot;/&gt;&lt;height val=&quot;42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D2AA146D-F097-4033-91F5-734F0D90985A}_5.png&quot;/&gt;&lt;left val=&quot;542&quot;/&gt;&lt;top val=&quot;509&quot;/&gt;&lt;width val=&quot;162&quot;/&gt;&lt;height val=&quot;2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5,314029276,T:\Externally Funded Projects\AHRQ\HAI-ICU - AHRQ - 80776\ICU Curriculum\Project End\Final\UCS101_UrineCulturing_Final_508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ulie.kim\AppData\Local\Temp\PR\data\asimages\{79F969D9-B4C1-4F45-8AEA-F8A7AC88A5A6}_6.png&quot;/&gt;&lt;left val=&quot;48&quot;/&gt;&lt;top val=&quot;0&quot;/&gt;&lt;width val=&quot;622&quot;/&gt;&lt;height val=&quot;7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7&quot;/&gt;&lt;/TableIndex&gt;&lt;/ShapeTextInfo&gt;"/>
  <p:tag name="HTML_SHAPEINFO" val="&lt;ThreeDShapeInfo&gt;&lt;uuid val=&quot;&quot;/&gt;&lt;isInvalidForFieldText val=&quot;0&quot;/&gt;&lt;Image&gt;&lt;filename val=&quot;C:\Users\julie.kim\AppData\Local\Temp\PR\data\asimages\{91F71ED6-DBD6-4F6C-BABC-7FC1EFD5B216}_6.png&quot;/&gt;&lt;left val=&quot;31&quot;/&gt;&lt;top val=&quot;95&quot;/&gt;&lt;width val=&quot;657&quot;/&gt;&lt;height val=&quot;11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40306723-C844-4D8F-A45F-A51B4BF44F5A}_6.png&quot;/&gt;&lt;left val=&quot;542&quot;/&gt;&lt;top val=&quot;509&quot;/&gt;&lt;width val=&quot;162&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6,314029276,T:\Externally Funded Projects\AHRQ\HAI-ICU - AHRQ - 80776\ICU Curriculum\Project End\Final\UCS101_UrineCulturing_Final_508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ulie.kim\AppData\Local\Temp\PR\data\asimages\{FB76F6D0-9458-4211-8D0C-43B663A91F0F}_7.png&quot;/&gt;&lt;left val=&quot;44&quot;/&gt;&lt;top val=&quot;0&quot;/&gt;&lt;width val=&quot;626&quot;/&gt;&lt;height val=&quot;7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31&quot;/&gt;&lt;lineCharCount val=&quot;63&quot;/&gt;&lt;lineCharCount val=&quot;11&quot;/&gt;&lt;lineCharCount val=&quot;68&quot;/&gt;&lt;lineCharCount val=&quot;60&quot;/&gt;&lt;lineCharCount val=&quot;10&quot;/&gt;&lt;lineCharCount val=&quot;60&quot;/&gt;&lt;lineCharCount val=&quot;9&quot;/&gt;&lt;lineCharCount val=&quot;67&quot;/&gt;&lt;lineCharCount val=&quot;13&quot;/&gt;&lt;/TableIndex&gt;&lt;/ShapeTextInfo&gt;"/>
  <p:tag name="HTML_SHAPEINFO" val="&lt;ThreeDShapeInfo&gt;&lt;uuid val=&quot;&quot;/&gt;&lt;isInvalidForFieldText val=&quot;0&quot;/&gt;&lt;Image&gt;&lt;filename val=&quot;C:\Users\julie.kim\AppData\Local\Temp\PR\data\asimages\{32C1DD47-3DC3-41F6-A445-1FCFF524B3C4}_7.png&quot;/&gt;&lt;left val=&quot;20&quot;/&gt;&lt;top val=&quot;79&quot;/&gt;&lt;width val=&quot;679&quot;/&gt;&lt;height val=&quot;368&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64&quot;/&gt;&lt;/TableIndex&gt;&lt;/ShapeTextInfo&gt;"/>
  <p:tag name="HTML_SHAPEINFO" val="&lt;ThreeDShapeInfo&gt;&lt;uuid val=&quot;&quot;/&gt;&lt;isInvalidForFieldText val=&quot;0&quot;/&gt;&lt;Image&gt;&lt;filename val=&quot;C:\Users\julie.kim\AppData\Local\Temp\PR\data\asimages\{10B6C243-9B68-4DA1-8A4C-FE0555BBDA82}_7.png&quot;/&gt;&lt;left val=&quot;258&quot;/&gt;&lt;top val=&quot;443&quot;/&gt;&lt;width val=&quot;473&quot;/&gt;&lt;height val=&quot;5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A5023EAA-FCD4-401A-8A56-3E83062A6DF9}_7.png&quot;/&gt;&lt;left val=&quot;542&quot;/&gt;&lt;top val=&quot;509&quot;/&gt;&lt;width val=&quot;162&quot;/&gt;&lt;height val=&quot;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PSNARRATION" val="7,314029276,T:\Externally Funded Projects\AHRQ\HAI-ICU - AHRQ - 80776\ICU Curriculum\Project End\Final\UCS101_UrineCulturing_Final_508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ulie.kim\AppData\Local\Temp\PR\data\asimages\{5AE933D1-9639-4B47-A183-F548E403A3DE}_8.png&quot;/&gt;&lt;left val=&quot;48&quot;/&gt;&lt;top val=&quot;0&quot;/&gt;&lt;width val=&quot;622&quot;/&gt;&lt;height val=&quot;7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7&quot;/&gt;&lt;lineCharCount val=&quot;65&quot;/&gt;&lt;lineCharCount val=&quot;32&quot;/&gt;&lt;lineCharCount val=&quot;41&quot;/&gt;&lt;lineCharCount val=&quot;16&quot;/&gt;&lt;lineCharCount val=&quot;59&quot;/&gt;&lt;lineCharCount val=&quot;42&quot;/&gt;&lt;lineCharCount val=&quot;63&quot;/&gt;&lt;lineCharCount val=&quot;28&quot;/&gt;&lt;/TableIndex&gt;&lt;/ShapeTextInfo&gt;"/>
  <p:tag name="HTML_SHAPEINFO" val="&lt;ThreeDShapeInfo&gt;&lt;uuid val=&quot;&quot;/&gt;&lt;isInvalidForFieldText val=&quot;0&quot;/&gt;&lt;Image&gt;&lt;filename val=&quot;C:\Users\julie.kim\AppData\Local\Temp\PR\data\asimages\{0A2F7406-C8D8-45D7-A437-11BEB1ADE6E7}_8.png&quot;/&gt;&lt;left val=&quot;25&quot;/&gt;&lt;top val=&quot;82&quot;/&gt;&lt;width val=&quot;665&quot;/&gt;&lt;height val=&quot;400&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7B6F30FA-6DC8-4BBD-AC10-5FF47D7DD2EE}_8.png&quot;/&gt;&lt;left val=&quot;542&quot;/&gt;&lt;top val=&quot;509&quot;/&gt;&lt;width val=&quot;162&quot;/&gt;&lt;height val=&quot;2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8,314029276,T:\Externally Funded Projects\AHRQ\HAI-ICU - AHRQ - 80776\ICU Curriculum\Project End\Final\UCS101_UrineCulturing_Final_508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3&quot;/&gt;&lt;/TableIndex&gt;&lt;/ShapeTextInfo&gt;"/>
  <p:tag name="HTML_SHAPEINFO" val="&lt;ThreeDShapeInfo&gt;&lt;uuid val=&quot;&quot;/&gt;&lt;isInvalidForFieldText val=&quot;0&quot;/&gt;&lt;Image&gt;&lt;filename val=&quot;C:\Users\julie.kim\AppData\Local\Temp\PR\data\asimages\{4788726E-E070-4520-B0C7-9CCC53284F6F}_9.png&quot;/&gt;&lt;left val=&quot;48&quot;/&gt;&lt;top val=&quot;-17&quot;/&gt;&lt;width val=&quot;622&quot;/&gt;&lt;height val=&quot;10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0&quot;/&gt;&lt;lineCharCount val=&quot;13&quot;/&gt;&lt;lineCharCount val=&quot;11&quot;/&gt;&lt;lineCharCount val=&quot;19&quot;/&gt;&lt;lineCharCount val=&quot;27&quot;/&gt;&lt;lineCharCount val=&quot;37&quot;/&gt;&lt;/TableIndex&gt;&lt;/ShapeTextInfo&gt;"/>
  <p:tag name="HTML_SHAPEINFO" val="&lt;ThreeDShapeInfo&gt;&lt;uuid val=&quot;&quot;/&gt;&lt;isInvalidForFieldText val=&quot;0&quot;/&gt;&lt;Image&gt;&lt;filename val=&quot;C:\Users\julie.kim\AppData\Local\Temp\PR\data\asimages\{68BCCF76-3CE7-44D8-9D97-3EC59333D9C1}_9.png&quot;/&gt;&lt;left val=&quot;19&quot;/&gt;&lt;top val=&quot;108&quot;/&gt;&lt;width val=&quot;651&quot;/&gt;&lt;height val=&quot;40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4A069EA2-39A1-4240-948C-C8BFAF000326}_9.png&quot;/&gt;&lt;left val=&quot;542&quot;/&gt;&lt;top val=&quot;509&quot;/&gt;&lt;width val=&quot;162&quot;/&gt;&lt;height val=&quot;2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9,314029276,T:\Externally Funded Projects\AHRQ\HAI-ICU - AHRQ - 80776\ICU Curriculum\Project End\Final\UCS101_UrineCulturing_Final_508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42&quot;/&gt;&lt;/TableIndex&gt;&lt;/ShapeTextInfo&gt;"/>
  <p:tag name="HTML_SHAPEINFO" val="&lt;ThreeDShapeInfo&gt;&lt;uuid val=&quot;&quot;/&gt;&lt;isInvalidForFieldText val=&quot;0&quot;/&gt;&lt;Image&gt;&lt;filename val=&quot;C:\Users\julie.kim\AppData\Local\Temp\PR\data\asimages\{BAA70503-385F-429E-9789-8471A7251A03}_10.png&quot;/&gt;&lt;left val=&quot;41&quot;/&gt;&lt;top val=&quot;-17&quot;/&gt;&lt;width val=&quot;643&quot;/&gt;&lt;height val=&quot;10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TableIndex row=&quot;1&quot; col=&quot;2&quot;&gt;&lt;linesCount val=&quot;1&quot;/&gt;&lt;lineCharCount val=&quot;3&quot;/&gt;&lt;/TableIndex&gt;&lt;TableIndex row=&quot;1&quot; col=&quot;3&quot;&gt;&lt;linesCount val=&quot;1&quot;/&gt;&lt;lineCharCount val=&quot;2&quot;/&gt;&lt;/TableIndex&gt;&lt;TableIndex row=&quot;2&quot; col=&quot;1&quot;&gt;&lt;linesCount val=&quot;1&quot;/&gt;&lt;lineCharCount val=&quot;40&quot;/&gt;&lt;/TableIndex&gt;&lt;TableIndex row=&quot;2&quot; col=&quot;2&quot;&gt;&lt;linesCount val=&quot;0&quot;/&gt;&lt;/TableIndex&gt;&lt;TableIndex row=&quot;2&quot; col=&quot;3&quot;&gt;&lt;linesCount val=&quot;0&quot;/&gt;&lt;/TableIndex&gt;&lt;TableIndex row=&quot;3&quot; col=&quot;1&quot;&gt;&lt;linesCount val=&quot;1&quot;/&gt;&lt;lineCharCount val=&quot;48&quot;/&gt;&lt;/TableIndex&gt;&lt;TableIndex row=&quot;3&quot; col=&quot;2&quot;&gt;&lt;linesCount val=&quot;0&quot;/&gt;&lt;/TableIndex&gt;&lt;TableIndex row=&quot;3&quot; col=&quot;3&quot;&gt;&lt;linesCount val=&quot;0&quot;/&gt;&lt;/TableIndex&gt;&lt;TableIndex row=&quot;4&quot; col=&quot;1&quot;&gt;&lt;linesCount val=&quot;1&quot;/&gt;&lt;lineCharCount val=&quot;39&quot;/&gt;&lt;/TableIndex&gt;&lt;TableIndex row=&quot;4&quot; col=&quot;2&quot;&gt;&lt;linesCount val=&quot;0&quot;/&gt;&lt;/TableIndex&gt;&lt;TableIndex row=&quot;4&quot; col=&quot;3&quot;&gt;&lt;linesCount val=&quot;0&quot;/&gt;&lt;/TableIndex&gt;&lt;TableIndex row=&quot;5&quot; col=&quot;1&quot;&gt;&lt;linesCount val=&quot;2&quot;/&gt;&lt;lineCharCount val=&quot;49&quot;/&gt;&lt;lineCharCount val=&quot;42&quot;/&gt;&lt;/TableIndex&gt;&lt;TableIndex row=&quot;5&quot; col=&quot;2&quot;&gt;&lt;linesCount val=&quot;0&quot;/&gt;&lt;/TableIndex&gt;&lt;TableIndex row=&quot;5&quot; col=&quot;3&quot;&gt;&lt;linesCount val=&quot;0&quot;/&gt;&lt;/TableIndex&gt;&lt;TableIndex row=&quot;6&quot; col=&quot;1&quot;&gt;&lt;linesCount val=&quot;1&quot;/&gt;&lt;lineCharCount val=&quot;32&quot;/&gt;&lt;/TableIndex&gt;&lt;TableIndex row=&quot;6&quot; col=&quot;2&quot;&gt;&lt;linesCount val=&quot;0&quot;/&gt;&lt;/TableIndex&gt;&lt;TableIndex row=&quot;6&quot; col=&quot;3&quot;&gt;&lt;linesCount val=&quot;0&quot;/&gt;&lt;/TableIndex&gt;&lt;/ShapeTextInfo&gt;"/>
  <p:tag name="HTML_SHAPEINFO" val="&lt;ThreeDShapeInfo&gt;&lt;uuid val=&quot;&quot;/&gt;&lt;isInvalidForFieldText val=&quot;0&quot;/&gt;&lt;Image&gt;&lt;filename val=&quot;C:\Users\julie.kim\AppData\Local\Temp\PR\data\asimages\{B7757772-330E-45BF-B78B-545E92F8253E}_10.png&quot;/&gt;&lt;left val=&quot;48&quot;/&gt;&lt;top val=&quot;102&quot;/&gt;&lt;width val=&quot;624&quot;/&gt;&lt;height val=&quot;240&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59&quot;/&gt;&lt;/TableIndex&gt;&lt;/ShapeTextInfo&gt;"/>
  <p:tag name="HTML_SHAPEINFO" val="&lt;ThreeDShapeInfo&gt;&lt;uuid val=&quot;&quot;/&gt;&lt;isInvalidForFieldText val=&quot;0&quot;/&gt;&lt;Image&gt;&lt;filename val=&quot;C:\Users\julie.kim\AppData\Local\Temp\PR\data\asimages\{46197CFC-EC2C-4F56-ABCB-42B503833FC3}_10.png&quot;/&gt;&lt;left val=&quot;48&quot;/&gt;&lt;top val=&quot;372&quot;/&gt;&lt;width val=&quot;622&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A92C1B57-2BF5-4F40-995C-8D7B7EE6EFD3}_10.png&quot;/&gt;&lt;left val=&quot;542&quot;/&gt;&lt;top val=&quot;509&quot;/&gt;&lt;width val=&quot;162&quot;/&gt;&lt;height val=&quot;2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 val="14,314029276,T:\Externally Funded Projects\AHRQ\HAI-ICU - AHRQ - 80776\ICU Curriculum\Project End\Final\UCS101_UrineCulturing_Final_508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ulie.kim\AppData\Local\Temp\PR\data\asimages\{DCCD9E11-6DB1-4021-92C4-B6557DF16016}_15.png&quot;/&gt;&lt;left val=&quot;48&quot;/&gt;&lt;top val=&quot;0&quot;/&gt;&lt;width val=&quot;622&quot;/&gt;&lt;height val=&quot;7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5&quot;/&gt;&lt;lineCharCount val=&quot;23&quot;/&gt;&lt;lineCharCount val=&quot;17&quot;/&gt;&lt;lineCharCount val=&quot;16&quot;/&gt;&lt;lineCharCount val=&quot;9&quot;/&gt;&lt;/TableIndex&gt;&lt;/ShapeTextInfo&gt;"/>
  <p:tag name="HTML_SHAPEINFO" val="&lt;ThreeDShapeInfo&gt;&lt;uuid val=&quot;&quot;/&gt;&lt;isInvalidForFieldText val=&quot;0&quot;/&gt;&lt;Image&gt;&lt;filename val=&quot;C:\Users\julie.kim\AppData\Local\Temp\PR\data\asimages\{2C8B1408-C6F0-445D-B755-A3861781FADE}_15.png&quot;/&gt;&lt;left val=&quot;32&quot;/&gt;&lt;top val=&quot;143&quot;/&gt;&lt;width val=&quot;264&quot;/&gt;&lt;height val=&quot;330&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4C9E5081-3D33-46D8-9A49-D04B0E87F5BF}_15.png&quot;/&gt;&lt;left val=&quot;542&quot;/&gt;&lt;top val=&quot;509&quot;/&gt;&lt;width val=&quot;162&quot;/&gt;&lt;height val=&quot;2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PSNARRATION" val="10,314029276,T:\Externally Funded Projects\AHRQ\HAI-ICU - AHRQ - 80776\ICU Curriculum\Project End\Final\UCS101_UrineCulturing_Final_508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ulie.kim\AppData\Local\Temp\PR\data\asimages\{F380643A-5302-4EAC-B3B5-F8FF6180D51B}_11.png&quot;/&gt;&lt;left val=&quot;48&quot;/&gt;&lt;top val=&quot;0&quot;/&gt;&lt;width val=&quot;622&quot;/&gt;&lt;height val=&quot;7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09DB77FB-AFF7-4A2F-9234-B71AA87C45CD}_11.png&quot;/&gt;&lt;left val=&quot;542&quot;/&gt;&lt;top val=&quot;509&quot;/&gt;&lt;width val=&quot;162&quot;/&gt;&lt;height val=&quot;2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PSNARRATION" val="11,314029276,T:\Externally Funded Projects\AHRQ\HAI-ICU - AHRQ - 80776\ICU Curriculum\Project End\Final\UCS101_UrineCulturing_Final_508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ulie.kim\AppData\Local\Temp\PR\data\asimages\{5344B60B-35DB-42F0-A4E0-54180627EDE3}_12.png&quot;/&gt;&lt;left val=&quot;0&quot;/&gt;&lt;top val=&quot;0&quot;/&gt;&lt;width val=&quot;720&quot;/&gt;&lt;height val=&quot;7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A5503D27-A8C7-4286-8E1C-C2768F5C1398}_12.png&quot;/&gt;&lt;left val=&quot;542&quot;/&gt;&lt;top val=&quot;509&quot;/&gt;&lt;width val=&quot;162&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 val="12,314029276,T:\Externally Funded Projects\AHRQ\HAI-ICU - AHRQ - 80776\ICU Curriculum\Project End\Final\UCS101_UrineCulturing_Final_508_pptx\Media.ppcx"/>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ulie.kim\AppData\Local\Temp\PR\data\asimages\{CFCFE991-7766-4BD6-A102-2B53CD3333E0}_13.png&quot;/&gt;&lt;left val=&quot;48&quot;/&gt;&lt;top val=&quot;0&quot;/&gt;&lt;width val=&quot;622&quot;/&gt;&lt;height val=&quot;7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28&quot;/&gt;&lt;lineCharCount val=&quot;21&quot;/&gt;&lt;lineCharCount val=&quot;13&quot;/&gt;&lt;/TableIndex&gt;&lt;/ShapeTextInfo&gt;"/>
  <p:tag name="HTML_SHAPEINFO" val="&lt;ThreeDShapeInfo&gt;&lt;uuid val=&quot;&quot;/&gt;&lt;isInvalidForFieldText val=&quot;0&quot;/&gt;&lt;Image&gt;&lt;filename val=&quot;C:\Users\julie.kim\AppData\Local\Temp\PR\data\asimages\{DC8C21FD-CA24-449A-8F3F-41C9E2670CDF}_13.png&quot;/&gt;&lt;left val=&quot;48&quot;/&gt;&lt;top val=&quot;84&quot;/&gt;&lt;width val=&quot;230&quot;/&gt;&lt;height val=&quot;86&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9&quot;/&gt;&lt;lineCharCount val=&quot;18&quot;/&gt;&lt;/TableIndex&gt;&lt;/ShapeTextInfo&gt;"/>
  <p:tag name="HTML_SHAPEINFO" val="&lt;ThreeDShapeInfo&gt;&lt;uuid val=&quot;&quot;/&gt;&lt;isInvalidForFieldText val=&quot;0&quot;/&gt;&lt;Image&gt;&lt;filename val=&quot;C:\Users\julie.kim\AppData\Local\Temp\PR\data\asimages\{34F12718-C4CC-4328-B590-8EF647CC068B}_13.png&quot;/&gt;&lt;left val=&quot;48&quot;/&gt;&lt;top val=&quot;190&quot;/&gt;&lt;width val=&quot;230&quot;/&gt;&lt;height val=&quot;9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17&quot;/&gt;&lt;lineCharCount val=&quot;26&quot;/&gt;&lt;lineCharCount val=&quot;17&quot;/&gt;&lt;/TableIndex&gt;&lt;/ShapeTextInfo&gt;"/>
  <p:tag name="HTML_SHAPEINFO" val="&lt;ThreeDShapeInfo&gt;&lt;uuid val=&quot;&quot;/&gt;&lt;isInvalidForFieldText val=&quot;0&quot;/&gt;&lt;Image&gt;&lt;filename val=&quot;C:\Users\julie.kim\AppData\Local\Temp\PR\data\asimages\{23C07F44-912E-41A4-BECF-B9F64E7E9E7E}_13.png&quot;/&gt;&lt;left val=&quot;48&quot;/&gt;&lt;top val=&quot;305&quot;/&gt;&lt;width val=&quot;230&quot;/&gt;&lt;height val=&quot;8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2&quot;/&gt;&lt;lineCharCount val=&quot;34&quot;/&gt;&lt;lineCharCount val=&quot;31&quot;/&gt;&lt;lineCharCount val=&quot;33&quot;/&gt;&lt;/TableIndex&gt;&lt;/ShapeTextInfo&gt;"/>
  <p:tag name="HTML_SHAPEINFO" val="&lt;ThreeDShapeInfo&gt;&lt;uuid val=&quot;&quot;/&gt;&lt;isInvalidForFieldText val=&quot;0&quot;/&gt;&lt;Image&gt;&lt;filename val=&quot;C:\Users\julie.kim\AppData\Local\Temp\PR\data\asimages\{B38164A0-ED41-4867-AAC9-F24D19A6A426}_13.png&quot;/&gt;&lt;left val=&quot;48&quot;/&gt;&lt;top val=&quot;409&quot;/&gt;&lt;width val=&quot;230&quot;/&gt;&lt;height val=&quot;9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ulie.kim\AppData\Local\Temp\PR\data\asimages\{85A9B020-65C5-43A2-8F05-9AB1DDA1C438}_13.png&quot;/&gt;&lt;left val=&quot;297&quot;/&gt;&lt;top val=&quot;89&quot;/&gt;&lt;width val=&quot;365&quot;/&gt;&lt;height val=&quot;76&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45&quot;/&gt;&lt;lineCharCount val=&quot;45&quot;/&gt;&lt;lineCharCount val=&quot;46&quot;/&gt;&lt;/TableIndex&gt;&lt;/ShapeTextInfo&gt;"/>
  <p:tag name="HTML_SHAPEINFO" val="&lt;ThreeDShapeInfo&gt;&lt;uuid val=&quot;&quot;/&gt;&lt;isInvalidForFieldText val=&quot;0&quot;/&gt;&lt;Image&gt;&lt;filename val=&quot;C:\Users\julie.kim\AppData\Local\Temp\PR\data\asimages\{374219B6-5FC7-4CAC-9D3F-EB2468F9532B}_13.png&quot;/&gt;&lt;left val=&quot;297&quot;/&gt;&lt;top val=&quot;183&quot;/&gt;&lt;width val=&quot;423&quot;/&gt;&lt;height val=&quot;1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7&quot;/&gt;&lt;/TableIndex&gt;&lt;/ShapeTextInfo&gt;"/>
  <p:tag name="HTML_SHAPEINFO" val="&lt;ThreeDShapeInfo&gt;&lt;uuid val=&quot;&quot;/&gt;&lt;isInvalidForFieldText val=&quot;0&quot;/&gt;&lt;Image&gt;&lt;filename val=&quot;C:\Users\julie.kim\AppData\Local\Temp\PR\data\asimages\{1EC78256-CD43-4236-8CD3-800B3DA7E8A1}_13.png&quot;/&gt;&lt;left val=&quot;297&quot;/&gt;&lt;top val=&quot;313&quot;/&gt;&lt;width val=&quot;365&quot;/&gt;&lt;height val=&quot;6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25&quot;/&gt;&lt;/TableIndex&gt;&lt;/ShapeTextInfo&gt;"/>
  <p:tag name="HTML_SHAPEINFO" val="&lt;ThreeDShapeInfo&gt;&lt;uuid val=&quot;&quot;/&gt;&lt;isInvalidForFieldText val=&quot;0&quot;/&gt;&lt;Image&gt;&lt;filename val=&quot;C:\Users\julie.kim\AppData\Local\Temp\PR\data\asimages\{EB505752-4FF0-43C9-8DAE-FCA917BF0460}_13.png&quot;/&gt;&lt;left val=&quot;296&quot;/&gt;&lt;top val=&quot;410&quot;/&gt;&lt;width val=&quot;365&quot;/&gt;&lt;height val=&quot;9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5D632F05-0337-44B0-AF3F-F5672C0F69A1}_13.png&quot;/&gt;&lt;left val=&quot;542&quot;/&gt;&lt;top val=&quot;509&quot;/&gt;&lt;width val=&quot;162&quot;/&gt;&lt;height val=&quot;2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PSNARRATION" val="13,314029276,T:\Externally Funded Projects\AHRQ\HAI-ICU - AHRQ - 80776\ICU Curriculum\Project End\Final\UCS101_UrineCulturing_Final_508_pptx\Media.ppcx"/>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ulie.kim\AppData\Local\Temp\PR\data\asimages\{8DBF0A19-60E6-4C1C-9242-9561C427B345}_14.png&quot;/&gt;&lt;left val=&quot;48&quot;/&gt;&lt;top val=&quot;0&quot;/&gt;&lt;width val=&quot;622&quot;/&gt;&lt;height val=&quot;7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27&quot;/&gt;&lt;lineCharCount val=&quot;30&quot;/&gt;&lt;lineCharCount val=&quot;50&quot;/&gt;&lt;lineCharCount val=&quot;26&quot;/&gt;&lt;lineCharCount val=&quot;29&quot;/&gt;&lt;/TableIndex&gt;&lt;/ShapeTextInfo&gt;"/>
  <p:tag name="HTML_SHAPEINFO" val="&lt;ThreeDShapeInfo&gt;&lt;uuid val=&quot;&quot;/&gt;&lt;isInvalidForFieldText val=&quot;0&quot;/&gt;&lt;Image&gt;&lt;filename val=&quot;C:\Users\julie.kim\AppData\Local\Temp\PR\data\asimages\{D713A48C-2961-4875-B25E-1FECFB91554E}_14.png&quot;/&gt;&lt;left val=&quot;40&quot;/&gt;&lt;top val=&quot;87&quot;/&gt;&lt;width val=&quot;657&quot;/&gt;&lt;height val=&quot;4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05FB4CC6-EACE-4F99-A864-F930284E3B12}_14.png&quot;/&gt;&lt;left val=&quot;542&quot;/&gt;&lt;top val=&quot;509&quot;/&gt;&lt;width val=&quot;162&quot;/&gt;&lt;height val=&quot;2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PSNARRATION" val="15,314029276,T:\Externally Funded Projects\AHRQ\HAI-ICU - AHRQ - 80776\ICU Curriculum\Project End\Final\UCS101_UrineCulturing_Final_508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ulie.kim\AppData\Local\Temp\PR\data\asimages\{57E9339C-689B-4B22-AD62-8AF4691D2B66}_16.png&quot;/&gt;&lt;left val=&quot;48&quot;/&gt;&lt;top val=&quot;0&quot;/&gt;&lt;width val=&quot;622&quot;/&gt;&lt;height val=&quot;7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quot;/&gt;&lt;isInvalidForFieldText val=&quot;0&quot;/&gt;&lt;Image&gt;&lt;filename val=&quot;C:\Users\julie.kim\AppData\Local\Temp\PR\data\asimages\{40251F28-775D-41FA-8F4A-927B577BBAFA}_2.png&quot;/&gt;&lt;left val=&quot;10&quot;/&gt;&lt;top val=&quot;4&quot;/&gt;&lt;width val=&quot;706&quot;/&gt;&lt;height val=&quot;12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1&quot;/&gt;&lt;lineCharCount val=&quot;10&quot;/&gt;&lt;lineCharCount val=&quot;54&quot;/&gt;&lt;lineCharCount val=&quot;65&quot;/&gt;&lt;lineCharCount val=&quot;40&quot;/&gt;&lt;lineCharCount val=&quot;57&quot;/&gt;&lt;lineCharCount val=&quot;23&quot;/&gt;&lt;lineCharCount val=&quot;39&quot;/&gt;&lt;lineCharCount val=&quot;62&quot;/&gt;&lt;lineCharCount val=&quot;65&quot;/&gt;&lt;lineCharCount val=&quot;63&quot;/&gt;&lt;lineCharCount val=&quot;21&quot;/&gt;&lt;/TableIndex&gt;&lt;/ShapeTextInfo&gt;"/>
  <p:tag name="HTML_SHAPEINFO" val="&lt;ThreeDShapeInfo&gt;&lt;uuid val=&quot;&quot;/&gt;&lt;isInvalidForFieldText val=&quot;0&quot;/&gt;&lt;Image&gt;&lt;filename val=&quot;C:\Users\julie.kim\AppData\Local\Temp\PR\data\asimages\{81FD12AA-D571-47B3-A361-F083165E8F9E}_16.png&quot;/&gt;&lt;left val=&quot;42&quot;/&gt;&lt;top val=&quot;86&quot;/&gt;&lt;width val=&quot;650&quot;/&gt;&lt;height val=&quot;40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2805B979-B217-4F03-95F1-0FC406293FDB}_16.png&quot;/&gt;&lt;left val=&quot;542&quot;/&gt;&lt;top val=&quot;509&quot;/&gt;&lt;width val=&quot;162&quot;/&gt;&lt;height val=&quot;2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PSNARRATION" val="16,314029276,T:\Externally Funded Projects\AHRQ\HAI-ICU - AHRQ - 80776\ICU Curriculum\Project End\Final\UCS101_UrineCulturing_Final_508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ulie.kim\AppData\Local\Temp\PR\data\asimages\{3AD34DBB-DD27-45F9-894E-372EB5F7A6FB}_17.png&quot;/&gt;&lt;left val=&quot;48&quot;/&gt;&lt;top val=&quot;0&quot;/&gt;&lt;width val=&quot;622&quot;/&gt;&lt;height val=&quot;76&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8&quot;/&gt;&lt;lineCharCount val=&quot;49&quot;/&gt;&lt;lineCharCount val=&quot;35&quot;/&gt;&lt;lineCharCount val=&quot;56&quot;/&gt;&lt;lineCharCount val=&quot;49&quot;/&gt;&lt;lineCharCount val=&quot;53&quot;/&gt;&lt;lineCharCount val=&quot;56&quot;/&gt;&lt;lineCharCount val=&quot;50&quot;/&gt;&lt;lineCharCount val=&quot;16&quot;/&gt;&lt;/TableIndex&gt;&lt;/ShapeTextInfo&gt;"/>
  <p:tag name="HTML_SHAPEINFO" val="&lt;ThreeDShapeInfo&gt;&lt;uuid val=&quot;&quot;/&gt;&lt;isInvalidForFieldText val=&quot;0&quot;/&gt;&lt;Image&gt;&lt;filename val=&quot;C:\Users\julie.kim\AppData\Local\Temp\PR\data\asimages\{07B4D02B-7380-4BDE-A58C-7DB15D4BBAD8}_17.png&quot;/&gt;&lt;left val=&quot;40&quot;/&gt;&lt;top val=&quot;85&quot;/&gt;&lt;width val=&quot;641&quot;/&gt;&lt;height val=&quot;426&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ulie.kim\AppData\Local\Temp\PR\data\asimages\{DAA8B938-79A2-42F8-B328-C11383CEB2B5}_3.png&quot;/&gt;&lt;left val=&quot;0&quot;/&gt;&lt;top val=&quot;509&quot;/&gt;&lt;width val=&quot;243&quot;/&gt;&lt;height val=&quot;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ulie.kim\AppData\Local\Temp\PR\data\asimages\{6FF902EF-0787-4825-90F0-A8FBB1EE8E1F}_17.png&quot;/&gt;&lt;left val=&quot;542&quot;/&gt;&lt;top val=&quot;509&quot;/&gt;&lt;width val=&quot;162&quot;/&gt;&lt;height val=&quot;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 val="17,314029276,T:\Externally Funded Projects\AHRQ\HAI-ICU - AHRQ - 80776\ICU Curriculum\Project End\Final\UCS101_UrineCulturing_Final_508_pptx\Media.ppcx"/>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ulie.kim\AppData\Local\Temp\PR\data\asimages\{58903139-B292-49DA-982A-4CB0BC388B46}_18.png&quot;/&gt;&lt;left val=&quot;48&quot;/&gt;&lt;top val=&quot;0&quot;/&gt;&lt;width val=&quot;622&quot;/&gt;&lt;height val=&quot;76&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0A008E-E88A-4D3C-B130-AC3D31FCDAE9}" vid="{84F31749-FEFB-47BF-9454-EC5AFEEABE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91A8E2C15B644EB109C55159B022C3" ma:contentTypeVersion="13" ma:contentTypeDescription="Create a new document." ma:contentTypeScope="" ma:versionID="4c60dff343324a68a7e5d4cf1764ba70">
  <xsd:schema xmlns:xsd="http://www.w3.org/2001/XMLSchema" xmlns:xs="http://www.w3.org/2001/XMLSchema" xmlns:p="http://schemas.microsoft.com/office/2006/metadata/properties" xmlns:ns2="39102c36-9e6c-42d1-a6d1-3ebaac80f85f" xmlns:ns3="31c1b98b-3864-4577-aa97-53156bf25148" targetNamespace="http://schemas.microsoft.com/office/2006/metadata/properties" ma:root="true" ma:fieldsID="27fb09903d97c77d0fbdfc2432dbc701" ns2:_="" ns3:_="">
    <xsd:import namespace="39102c36-9e6c-42d1-a6d1-3ebaac80f85f"/>
    <xsd:import namespace="31c1b98b-3864-4577-aa97-53156bf25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02c36-9e6c-42d1-a6d1-3ebaac80f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1b98b-3864-4577-aa97-53156bf251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86C9C-1259-4DF6-AF91-BCB812ADAC61}">
  <ds:schemaRefs>
    <ds:schemaRef ds:uri="http://schemas.microsoft.com/sharepoint/v3/contenttype/forms"/>
  </ds:schemaRefs>
</ds:datastoreItem>
</file>

<file path=customXml/itemProps2.xml><?xml version="1.0" encoding="utf-8"?>
<ds:datastoreItem xmlns:ds="http://schemas.openxmlformats.org/officeDocument/2006/customXml" ds:itemID="{D82BDAB3-253B-466C-9D68-6FF1879FA2EB}">
  <ds:schemaRef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bcdbb1cb-57bf-4863-8a7b-b912bae96331"/>
    <ds:schemaRef ds:uri="1728a4e9-4cb6-4439-8519-fa09f9700c6c"/>
    <ds:schemaRef ds:uri="http://schemas.microsoft.com/office/2006/metadata/properties"/>
  </ds:schemaRefs>
</ds:datastoreItem>
</file>

<file path=customXml/itemProps3.xml><?xml version="1.0" encoding="utf-8"?>
<ds:datastoreItem xmlns:ds="http://schemas.openxmlformats.org/officeDocument/2006/customXml" ds:itemID="{43521F3E-7D81-4C20-8E09-20058BB54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02c36-9e6c-42d1-a6d1-3ebaac80f85f"/>
    <ds:schemaRef ds:uri="31c1b98b-3864-4577-aa97-53156bf25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15241</TotalTime>
  <Words>3947</Words>
  <Application>Microsoft Office PowerPoint</Application>
  <PresentationFormat>On-screen Show (4:3)</PresentationFormat>
  <Paragraphs>367</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Arial</vt:lpstr>
      <vt:lpstr>Calibri</vt:lpstr>
      <vt:lpstr>Calibri Light</vt:lpstr>
      <vt:lpstr>Courier New</vt:lpstr>
      <vt:lpstr>Times New Roman</vt:lpstr>
      <vt:lpstr>Wingdings</vt:lpstr>
      <vt:lpstr>Office Theme</vt:lpstr>
      <vt:lpstr>Urine Culturing Stewardship in the ICU Setting</vt:lpstr>
      <vt:lpstr>Case Study: To Culture or Not To Culture…</vt:lpstr>
      <vt:lpstr>What Is Urine Culture Stewardship?1-5</vt:lpstr>
      <vt:lpstr>Why Is Appropriate Urine Testing Important?2,6-10</vt:lpstr>
      <vt:lpstr>CAUTI Signs and Symptoms6,11-12</vt:lpstr>
      <vt:lpstr>Inappropriate Triggers for Culturing Urine in Catheterized Patients Without Other Symptoms3,6</vt:lpstr>
      <vt:lpstr>Survey of Doctors and Nurses for Indications to Urine Culture13</vt:lpstr>
      <vt:lpstr>Patient Evaluation Before Urine Culturing in the Presence of a New Fever in an ICU Patient1</vt:lpstr>
      <vt:lpstr>Technical &amp; Socio-Adaptive Strategies for Diagnostic Stewardship4,14-16</vt:lpstr>
      <vt:lpstr>The Educational Campaign4-5,14,17-18</vt:lpstr>
      <vt:lpstr>Technical &amp; Socio-Adaptive Strategies for Diagnostic Stewardship4,14-16</vt:lpstr>
      <vt:lpstr>Making the EHR Work for You3,15,19-24</vt:lpstr>
      <vt:lpstr>Technical &amp; Socio-Adaptive Strategies for Diagnostic Stewardship4,14-16</vt:lpstr>
      <vt:lpstr>Collection &amp; Transport To Reduce Contamination3,24-27</vt:lpstr>
      <vt:lpstr>Technical &amp; Socio-Adaptive Strategies for Diagnostic Stewardship4,14-16</vt:lpstr>
      <vt:lpstr>Current Status of Urine Stewardship20</vt:lpstr>
      <vt:lpstr>“It’s a Harmless Urine Culture”</vt:lpstr>
      <vt:lpstr>Why Is Inappropriate Culturing of Urine a Problem?</vt:lpstr>
      <vt:lpstr>Implementing Culturing Stewardship28</vt:lpstr>
      <vt:lpstr>Additional Solutions</vt:lpstr>
      <vt:lpstr>Communication Pearls</vt:lpstr>
      <vt:lpstr>Back to the Case2</vt:lpstr>
      <vt:lpstr>Take-Home Points</vt:lpstr>
      <vt:lpstr>References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Culturing Stewardship in the ICU Setting Facilitator Notes</dc:title>
  <dc:subject>Prevent CLABSI and CAUTI in the Intensive Care Unit Setting</dc:subject>
  <dc:creator>Wilkins, Amanda</dc:creator>
  <cp:keywords>CAUTI; CLABSI</cp:keywords>
  <dc:description>PowerPoint Presentation</dc:description>
  <cp:lastModifiedBy>Heidenrich, Christine (AHRQ/OC) (CTR)</cp:lastModifiedBy>
  <cp:revision>365</cp:revision>
  <cp:lastPrinted>2017-01-17T21:02:49Z</cp:lastPrinted>
  <dcterms:created xsi:type="dcterms:W3CDTF">2015-11-16T21:37:03Z</dcterms:created>
  <dcterms:modified xsi:type="dcterms:W3CDTF">2022-02-15T18:35:51Z</dcterms:modified>
  <cp:category>CAUTI; CLABSI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0x0101003491A8E2C15B644EB109C55159B022C3</vt:lpwstr>
  </property>
  <property fmtid="{D5CDD505-2E9C-101B-9397-08002B2CF9AE}" pid="3" name="Order">
    <vt:r8>3900</vt:r8>
  </property>
</Properties>
</file>