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45"/>
  </p:notesMasterIdLst>
  <p:handoutMasterIdLst>
    <p:handoutMasterId r:id="rId46"/>
  </p:handoutMasterIdLst>
  <p:sldIdLst>
    <p:sldId id="256" r:id="rId5"/>
    <p:sldId id="259" r:id="rId6"/>
    <p:sldId id="1155" r:id="rId7"/>
    <p:sldId id="1156" r:id="rId8"/>
    <p:sldId id="1080" r:id="rId9"/>
    <p:sldId id="1122" r:id="rId10"/>
    <p:sldId id="1085" r:id="rId11"/>
    <p:sldId id="1088" r:id="rId12"/>
    <p:sldId id="1123" r:id="rId13"/>
    <p:sldId id="1086" r:id="rId14"/>
    <p:sldId id="1124" r:id="rId15"/>
    <p:sldId id="1101" r:id="rId16"/>
    <p:sldId id="1104" r:id="rId17"/>
    <p:sldId id="1105" r:id="rId18"/>
    <p:sldId id="1143" r:id="rId19"/>
    <p:sldId id="1144" r:id="rId20"/>
    <p:sldId id="1087" r:id="rId21"/>
    <p:sldId id="1125" r:id="rId22"/>
    <p:sldId id="1106" r:id="rId23"/>
    <p:sldId id="1081" r:id="rId24"/>
    <p:sldId id="1090" r:id="rId25"/>
    <p:sldId id="1126" r:id="rId26"/>
    <p:sldId id="1139" r:id="rId27"/>
    <p:sldId id="1145" r:id="rId28"/>
    <p:sldId id="1146" r:id="rId29"/>
    <p:sldId id="1147" r:id="rId30"/>
    <p:sldId id="1099" r:id="rId31"/>
    <p:sldId id="1135" r:id="rId32"/>
    <p:sldId id="1107" r:id="rId33"/>
    <p:sldId id="1142" r:id="rId34"/>
    <p:sldId id="1154" r:id="rId35"/>
    <p:sldId id="1109" r:id="rId36"/>
    <p:sldId id="1113" r:id="rId37"/>
    <p:sldId id="1117" r:id="rId38"/>
    <p:sldId id="1114" r:id="rId39"/>
    <p:sldId id="1115" r:id="rId40"/>
    <p:sldId id="1116" r:id="rId41"/>
    <p:sldId id="1118" r:id="rId42"/>
    <p:sldId id="1148" r:id="rId43"/>
    <p:sldId id="1152" r:id="rId44"/>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77048-5245-3FB6-5559-5B8EAF20E634}" name="Jordan Derk" initials="JD" userId="S::jderk2@jh.edu::4cee7fd2-18ae-45a0-8743-b91db45b97a1" providerId="AD"/>
  <p188:author id="{F041B949-BA4E-30A2-2ED8-999F88E38F7E}" name="Lin, Leyi (AHRQ/CQuIPS)" initials="LL(" userId="S::Leyi.Lin@ahrq.hhs.gov::09a0f13c-11f9-458b-b3c2-15fc87a95251" providerId="AD"/>
  <p188:author id="{5DCF6650-F885-C059-0C0B-106F26993FCD}" name="Samuel Kim" initials="SK" userId="Samuel Kim" providerId="None"/>
  <p188:author id="{3196B67A-C8CA-80C4-DF90-49E667CE38B6}" name="Katie Naberhaus" initials="KN" userId="S::knaberh1@jh.edu::1d40637a-8e16-4e9d-a93a-2c3b002dc8a4" providerId="AD"/>
  <p188:author id="{1780D982-44A2-6D7D-E9DB-8B28409C738F}" name="Japria Davis" initials="JD" userId="S::jdavi284@jh.edu::a1583873-f298-4ddb-bf51-a8a738bba31a" providerId="AD"/>
  <p188:author id="{7B39858B-98C3-70D4-538B-4301DDCD88D9}" name="Lisa Maragakis" initials="LM" userId="S::lmaraga1@jh.edu::5c198311-483d-4a73-be75-fadf68ee2dcf" providerId="AD"/>
  <p188:author id="{9157988B-1F98-7341-F332-CCF262217C90}" name="Caylin Andrews" initials="CA" userId="S::candre43@jh.edu::b39fd84c-a637-463b-ba38-8685eda9252a" providerId="AD"/>
  <p188:author id="{A3D82FDC-4775-64DE-67BC-AACD6BDFA555}" name="Nicolella, Lisa (AHRQ/OC)" initials="NL(" userId="S::Lisa.Nicolella@AHRQ.hhs.gov::09492e40-c496-48a4-a292-718ebf786c09"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9C8"/>
    <a:srgbClr val="FFC9C9"/>
    <a:srgbClr val="FF8243"/>
    <a:srgbClr val="FFE8DD"/>
    <a:srgbClr val="F20000"/>
    <a:srgbClr val="FF9999"/>
    <a:srgbClr val="FAD701"/>
    <a:srgbClr val="F48154"/>
    <a:srgbClr val="36624B"/>
    <a:srgbClr val="FCF1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34D3A4-B63A-460A-8F47-609C90FCEDA4}" v="2" dt="2024-10-16T13:05:19.428"/>
    <p1510:client id="{F6B7F23F-7C07-434C-A6B1-EBF5BA5C29F6}" v="4" dt="2024-10-17T02:13:09.112"/>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2375" autoAdjust="0"/>
  </p:normalViewPr>
  <p:slideViewPr>
    <p:cSldViewPr snapToGrid="0">
      <p:cViewPr varScale="1">
        <p:scale>
          <a:sx n="61" d="100"/>
          <a:sy n="61" d="100"/>
        </p:scale>
        <p:origin x="628" y="52"/>
      </p:cViewPr>
      <p:guideLst/>
    </p:cSldViewPr>
  </p:slideViewPr>
  <p:outlineViewPr>
    <p:cViewPr>
      <p:scale>
        <a:sx n="33" d="100"/>
        <a:sy n="33" d="100"/>
      </p:scale>
      <p:origin x="0" y="-1352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Kim" userId="0b4e8f1a-35cc-4769-966d-024c662a6df8" providerId="ADAL" clId="{B634D3A4-B63A-460A-8F47-609C90FCEDA4}"/>
    <pc:docChg chg="modSld">
      <pc:chgData name="Samuel Kim" userId="0b4e8f1a-35cc-4769-966d-024c662a6df8" providerId="ADAL" clId="{B634D3A4-B63A-460A-8F47-609C90FCEDA4}" dt="2024-10-16T13:06:03.273" v="18" actId="20577"/>
      <pc:docMkLst>
        <pc:docMk/>
      </pc:docMkLst>
      <pc:sldChg chg="modSp mod modCm">
        <pc:chgData name="Samuel Kim" userId="0b4e8f1a-35cc-4769-966d-024c662a6df8" providerId="ADAL" clId="{B634D3A4-B63A-460A-8F47-609C90FCEDA4}" dt="2024-10-16T13:06:03.273" v="18" actId="20577"/>
        <pc:sldMkLst>
          <pc:docMk/>
          <pc:sldMk cId="3873380101" sldId="1099"/>
        </pc:sldMkLst>
        <pc:spChg chg="mod">
          <ac:chgData name="Samuel Kim" userId="0b4e8f1a-35cc-4769-966d-024c662a6df8" providerId="ADAL" clId="{B634D3A4-B63A-460A-8F47-609C90FCEDA4}" dt="2024-10-16T13:06:03.273" v="18" actId="20577"/>
          <ac:spMkLst>
            <pc:docMk/>
            <pc:sldMk cId="3873380101" sldId="1099"/>
            <ac:spMk id="51" creationId="{BE1DF34E-7E2B-17E1-F8D8-32804E991E32}"/>
          </ac:spMkLst>
        </pc:sp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B634D3A4-B63A-460A-8F47-609C90FCEDA4}" dt="2024-10-16T13:06:03.273" v="18" actId="20577"/>
              <pc2:cmMkLst xmlns:pc2="http://schemas.microsoft.com/office/powerpoint/2019/9/main/command">
                <pc:docMk/>
                <pc:sldMk cId="3873380101" sldId="1099"/>
                <pc2:cmMk id="{617B6611-826E-4D22-8A4D-0CF46A440A01}"/>
              </pc2:cmMkLst>
            </pc226:cmChg>
            <pc226:cmChg xmlns:pc226="http://schemas.microsoft.com/office/powerpoint/2022/06/main/command" chg="mod">
              <pc226:chgData name="Samuel Kim" userId="0b4e8f1a-35cc-4769-966d-024c662a6df8" providerId="ADAL" clId="{B634D3A4-B63A-460A-8F47-609C90FCEDA4}" dt="2024-10-16T13:06:03.273" v="18" actId="20577"/>
              <pc2:cmMkLst xmlns:pc2="http://schemas.microsoft.com/office/powerpoint/2019/9/main/command">
                <pc:docMk/>
                <pc:sldMk cId="3873380101" sldId="1099"/>
                <pc2:cmMk id="{81A72F36-BF8E-4E85-A536-758DBDA4459A}"/>
              </pc2:cmMkLst>
            </pc226:cmChg>
          </p:ext>
        </pc:extLst>
      </pc:sldChg>
      <pc:sldChg chg="modSp mod">
        <pc:chgData name="Samuel Kim" userId="0b4e8f1a-35cc-4769-966d-024c662a6df8" providerId="ADAL" clId="{B634D3A4-B63A-460A-8F47-609C90FCEDA4}" dt="2024-10-16T13:05:46.384" v="15" actId="20577"/>
        <pc:sldMkLst>
          <pc:docMk/>
          <pc:sldMk cId="1371521072" sldId="1116"/>
        </pc:sldMkLst>
        <pc:spChg chg="mod">
          <ac:chgData name="Samuel Kim" userId="0b4e8f1a-35cc-4769-966d-024c662a6df8" providerId="ADAL" clId="{B634D3A4-B63A-460A-8F47-609C90FCEDA4}" dt="2024-10-16T13:05:46.384" v="15" actId="20577"/>
          <ac:spMkLst>
            <pc:docMk/>
            <pc:sldMk cId="1371521072" sldId="1116"/>
            <ac:spMk id="6" creationId="{FBEB07CF-B1B9-3825-04B9-A9672445A054}"/>
          </ac:spMkLst>
        </pc:spChg>
      </pc:sldChg>
    </pc:docChg>
  </pc:docChgLst>
  <pc:docChgLst>
    <pc:chgData name="Heidenrich, Christine (AHRQ/OC) (CTR)" userId="58cf9597-5aed-4544-869e-b91fdda55fa7" providerId="ADAL" clId="{F6B7F23F-7C07-434C-A6B1-EBF5BA5C29F6}"/>
    <pc:docChg chg="modSld">
      <pc:chgData name="Heidenrich, Christine (AHRQ/OC) (CTR)" userId="58cf9597-5aed-4544-869e-b91fdda55fa7" providerId="ADAL" clId="{F6B7F23F-7C07-434C-A6B1-EBF5BA5C29F6}" dt="2024-10-17T02:15:13.039" v="64" actId="1036"/>
      <pc:docMkLst>
        <pc:docMk/>
      </pc:docMkLst>
      <pc:sldChg chg="addSp modSp mod">
        <pc:chgData name="Heidenrich, Christine (AHRQ/OC) (CTR)" userId="58cf9597-5aed-4544-869e-b91fdda55fa7" providerId="ADAL" clId="{F6B7F23F-7C07-434C-A6B1-EBF5BA5C29F6}" dt="2024-10-17T02:15:13.039" v="64" actId="1036"/>
        <pc:sldMkLst>
          <pc:docMk/>
          <pc:sldMk cId="3914304202" sldId="256"/>
        </pc:sldMkLst>
        <pc:spChg chg="add mod">
          <ac:chgData name="Heidenrich, Christine (AHRQ/OC) (CTR)" userId="58cf9597-5aed-4544-869e-b91fdda55fa7" providerId="ADAL" clId="{F6B7F23F-7C07-434C-A6B1-EBF5BA5C29F6}" dt="2024-10-17T02:15:13.039" v="64" actId="1036"/>
          <ac:spMkLst>
            <pc:docMk/>
            <pc:sldMk cId="3914304202" sldId="256"/>
            <ac:spMk id="3" creationId="{2CE07383-23CD-1099-6E55-071AFBEE80D5}"/>
          </ac:spMkLst>
        </pc:spChg>
      </pc:sldChg>
      <pc:sldChg chg="delCm">
        <pc:chgData name="Heidenrich, Christine (AHRQ/OC) (CTR)" userId="58cf9597-5aed-4544-869e-b91fdda55fa7" providerId="ADAL" clId="{F6B7F23F-7C07-434C-A6B1-EBF5BA5C29F6}" dt="2024-10-17T02:12:50.021" v="59"/>
        <pc:sldMkLst>
          <pc:docMk/>
          <pc:sldMk cId="1865490156" sldId="1090"/>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6B7F23F-7C07-434C-A6B1-EBF5BA5C29F6}" dt="2024-10-17T02:12:50.021" v="59"/>
              <pc2:cmMkLst xmlns:pc2="http://schemas.microsoft.com/office/powerpoint/2019/9/main/command">
                <pc:docMk/>
                <pc:sldMk cId="1865490156" sldId="1090"/>
                <pc2:cmMk id="{09349151-6039-44D1-A5A5-26B4FCFA9376}"/>
              </pc2:cmMkLst>
            </pc226:cmChg>
          </p:ext>
        </pc:extLst>
      </pc:sldChg>
      <pc:sldChg chg="delCm">
        <pc:chgData name="Heidenrich, Christine (AHRQ/OC) (CTR)" userId="58cf9597-5aed-4544-869e-b91fdda55fa7" providerId="ADAL" clId="{F6B7F23F-7C07-434C-A6B1-EBF5BA5C29F6}" dt="2024-10-17T02:13:48.639" v="61"/>
        <pc:sldMkLst>
          <pc:docMk/>
          <pc:sldMk cId="3873380101" sldId="1099"/>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6B7F23F-7C07-434C-A6B1-EBF5BA5C29F6}" dt="2024-10-17T02:13:48.639" v="61"/>
              <pc2:cmMkLst xmlns:pc2="http://schemas.microsoft.com/office/powerpoint/2019/9/main/command">
                <pc:docMk/>
                <pc:sldMk cId="3873380101" sldId="1099"/>
                <pc2:cmMk id="{617B6611-826E-4D22-8A4D-0CF46A440A01}"/>
              </pc2:cmMkLst>
            </pc226:cmChg>
            <pc226:cmChg xmlns:pc226="http://schemas.microsoft.com/office/powerpoint/2022/06/main/command" chg="del">
              <pc226:chgData name="Heidenrich, Christine (AHRQ/OC) (CTR)" userId="58cf9597-5aed-4544-869e-b91fdda55fa7" providerId="ADAL" clId="{F6B7F23F-7C07-434C-A6B1-EBF5BA5C29F6}" dt="2024-10-17T02:13:45.716" v="60"/>
              <pc2:cmMkLst xmlns:pc2="http://schemas.microsoft.com/office/powerpoint/2019/9/main/command">
                <pc:docMk/>
                <pc:sldMk cId="3873380101" sldId="1099"/>
                <pc2:cmMk id="{81A72F36-BF8E-4E85-A536-758DBDA4459A}"/>
              </pc2:cmMkLst>
            </pc226:cmChg>
          </p:ext>
        </pc:extLst>
      </pc:sldChg>
      <pc:sldChg chg="modSp mod delCm modCm">
        <pc:chgData name="Heidenrich, Christine (AHRQ/OC) (CTR)" userId="58cf9597-5aed-4544-869e-b91fdda55fa7" providerId="ADAL" clId="{F6B7F23F-7C07-434C-A6B1-EBF5BA5C29F6}" dt="2024-10-17T02:10:59.901" v="58"/>
        <pc:sldMkLst>
          <pc:docMk/>
          <pc:sldMk cId="2645214208" sldId="1105"/>
        </pc:sldMkLst>
        <pc:spChg chg="mod">
          <ac:chgData name="Heidenrich, Christine (AHRQ/OC) (CTR)" userId="58cf9597-5aed-4544-869e-b91fdda55fa7" providerId="ADAL" clId="{F6B7F23F-7C07-434C-A6B1-EBF5BA5C29F6}" dt="2024-10-17T02:10:39.368" v="57" actId="20577"/>
          <ac:spMkLst>
            <pc:docMk/>
            <pc:sldMk cId="2645214208" sldId="1105"/>
            <ac:spMk id="3" creationId="{251F354E-F5B2-B050-1ED1-30D768BD00A8}"/>
          </ac:spMkLst>
        </pc:spChg>
        <pc:extLst>
          <p:ext xmlns:p="http://schemas.openxmlformats.org/presentationml/2006/main" uri="{D6D511B9-2390-475A-947B-AFAB55BFBCF1}">
            <pc226:cmChg xmlns:pc226="http://schemas.microsoft.com/office/powerpoint/2022/06/main/command" chg="del mod">
              <pc226:chgData name="Heidenrich, Christine (AHRQ/OC) (CTR)" userId="58cf9597-5aed-4544-869e-b91fdda55fa7" providerId="ADAL" clId="{F6B7F23F-7C07-434C-A6B1-EBF5BA5C29F6}" dt="2024-10-17T02:10:59.901" v="58"/>
              <pc2:cmMkLst xmlns:pc2="http://schemas.microsoft.com/office/powerpoint/2019/9/main/command">
                <pc:docMk/>
                <pc:sldMk cId="2645214208" sldId="1105"/>
                <pc2:cmMk id="{1760FFD5-AE64-47FE-BD8B-726506622540}"/>
              </pc2:cmMkLst>
            </pc226:cmChg>
          </p:ext>
        </pc:extLst>
      </pc:sldChg>
      <pc:sldChg chg="delCm">
        <pc:chgData name="Heidenrich, Christine (AHRQ/OC) (CTR)" userId="58cf9597-5aed-4544-869e-b91fdda55fa7" providerId="ADAL" clId="{F6B7F23F-7C07-434C-A6B1-EBF5BA5C29F6}" dt="2024-10-17T02:08:48.864" v="47"/>
        <pc:sldMkLst>
          <pc:docMk/>
          <pc:sldMk cId="445607742" sldId="1124"/>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F6B7F23F-7C07-434C-A6B1-EBF5BA5C29F6}" dt="2024-10-17T02:08:48.864" v="47"/>
              <pc2:cmMkLst xmlns:pc2="http://schemas.microsoft.com/office/powerpoint/2019/9/main/command">
                <pc:docMk/>
                <pc:sldMk cId="445607742" sldId="1124"/>
                <pc2:cmMk id="{3F9990EF-7508-4DB2-A0F0-51F3F297F242}"/>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10/16/2024</a:t>
            </a:fld>
            <a:endParaRPr lang="en-US" dirty="0"/>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dirty="0"/>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10/16/2024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dirty="0"/>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dirty="0"/>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ea typeface="Calibri"/>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11</a:t>
            </a:fld>
            <a:endParaRPr lang="en-US" dirty="0"/>
          </a:p>
        </p:txBody>
      </p:sp>
    </p:spTree>
    <p:extLst>
      <p:ext uri="{BB962C8B-B14F-4D97-AF65-F5344CB8AC3E}">
        <p14:creationId xmlns:p14="http://schemas.microsoft.com/office/powerpoint/2010/main" val="1400555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ea typeface="Calibri"/>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12</a:t>
            </a:fld>
            <a:endParaRPr lang="en-US" dirty="0"/>
          </a:p>
        </p:txBody>
      </p:sp>
    </p:spTree>
    <p:extLst>
      <p:ext uri="{BB962C8B-B14F-4D97-AF65-F5344CB8AC3E}">
        <p14:creationId xmlns:p14="http://schemas.microsoft.com/office/powerpoint/2010/main" val="428209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13</a:t>
            </a:fld>
            <a:endParaRPr lang="en-US" dirty="0"/>
          </a:p>
        </p:txBody>
      </p:sp>
    </p:spTree>
    <p:extLst>
      <p:ext uri="{BB962C8B-B14F-4D97-AF65-F5344CB8AC3E}">
        <p14:creationId xmlns:p14="http://schemas.microsoft.com/office/powerpoint/2010/main" val="2339136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ea typeface="Calibri"/>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14</a:t>
            </a:fld>
            <a:endParaRPr lang="en-US" dirty="0"/>
          </a:p>
        </p:txBody>
      </p:sp>
    </p:spTree>
    <p:extLst>
      <p:ext uri="{BB962C8B-B14F-4D97-AF65-F5344CB8AC3E}">
        <p14:creationId xmlns:p14="http://schemas.microsoft.com/office/powerpoint/2010/main" val="1345428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15</a:t>
            </a:fld>
            <a:endParaRPr lang="en-US" dirty="0"/>
          </a:p>
        </p:txBody>
      </p:sp>
    </p:spTree>
    <p:extLst>
      <p:ext uri="{BB962C8B-B14F-4D97-AF65-F5344CB8AC3E}">
        <p14:creationId xmlns:p14="http://schemas.microsoft.com/office/powerpoint/2010/main" val="580679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dirty="0"/>
          </a:p>
        </p:txBody>
      </p:sp>
    </p:spTree>
    <p:extLst>
      <p:ext uri="{BB962C8B-B14F-4D97-AF65-F5344CB8AC3E}">
        <p14:creationId xmlns:p14="http://schemas.microsoft.com/office/powerpoint/2010/main" val="870295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17</a:t>
            </a:fld>
            <a:endParaRPr lang="en-US" dirty="0"/>
          </a:p>
        </p:txBody>
      </p:sp>
    </p:spTree>
    <p:extLst>
      <p:ext uri="{BB962C8B-B14F-4D97-AF65-F5344CB8AC3E}">
        <p14:creationId xmlns:p14="http://schemas.microsoft.com/office/powerpoint/2010/main" val="1692836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18</a:t>
            </a:fld>
            <a:endParaRPr lang="en-US" dirty="0"/>
          </a:p>
        </p:txBody>
      </p:sp>
    </p:spTree>
    <p:extLst>
      <p:ext uri="{BB962C8B-B14F-4D97-AF65-F5344CB8AC3E}">
        <p14:creationId xmlns:p14="http://schemas.microsoft.com/office/powerpoint/2010/main" val="2548736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panose="020F0502020204030204"/>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19</a:t>
            </a:fld>
            <a:endParaRPr lang="en-US" dirty="0"/>
          </a:p>
        </p:txBody>
      </p:sp>
    </p:spTree>
    <p:extLst>
      <p:ext uri="{BB962C8B-B14F-4D97-AF65-F5344CB8AC3E}">
        <p14:creationId xmlns:p14="http://schemas.microsoft.com/office/powerpoint/2010/main" val="3142677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21</a:t>
            </a:fld>
            <a:endParaRPr lang="en-US" dirty="0"/>
          </a:p>
        </p:txBody>
      </p:sp>
    </p:spTree>
    <p:extLst>
      <p:ext uri="{BB962C8B-B14F-4D97-AF65-F5344CB8AC3E}">
        <p14:creationId xmlns:p14="http://schemas.microsoft.com/office/powerpoint/2010/main" val="242713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*Revise script</a:t>
            </a:r>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dirty="0"/>
          </a:p>
        </p:txBody>
      </p:sp>
    </p:spTree>
    <p:extLst>
      <p:ext uri="{BB962C8B-B14F-4D97-AF65-F5344CB8AC3E}">
        <p14:creationId xmlns:p14="http://schemas.microsoft.com/office/powerpoint/2010/main" val="441006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22</a:t>
            </a:fld>
            <a:endParaRPr lang="en-US" dirty="0"/>
          </a:p>
        </p:txBody>
      </p:sp>
    </p:spTree>
    <p:extLst>
      <p:ext uri="{BB962C8B-B14F-4D97-AF65-F5344CB8AC3E}">
        <p14:creationId xmlns:p14="http://schemas.microsoft.com/office/powerpoint/2010/main" val="3466819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23</a:t>
            </a:fld>
            <a:endParaRPr lang="en-US" dirty="0"/>
          </a:p>
        </p:txBody>
      </p:sp>
    </p:spTree>
    <p:extLst>
      <p:ext uri="{BB962C8B-B14F-4D97-AF65-F5344CB8AC3E}">
        <p14:creationId xmlns:p14="http://schemas.microsoft.com/office/powerpoint/2010/main" val="3291611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27</a:t>
            </a:fld>
            <a:endParaRPr lang="en-US" dirty="0"/>
          </a:p>
        </p:txBody>
      </p:sp>
    </p:spTree>
    <p:extLst>
      <p:ext uri="{BB962C8B-B14F-4D97-AF65-F5344CB8AC3E}">
        <p14:creationId xmlns:p14="http://schemas.microsoft.com/office/powerpoint/2010/main" val="3099677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28</a:t>
            </a:fld>
            <a:endParaRPr lang="en-US" dirty="0"/>
          </a:p>
        </p:txBody>
      </p:sp>
    </p:spTree>
    <p:extLst>
      <p:ext uri="{BB962C8B-B14F-4D97-AF65-F5344CB8AC3E}">
        <p14:creationId xmlns:p14="http://schemas.microsoft.com/office/powerpoint/2010/main" val="713198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29</a:t>
            </a:fld>
            <a:endParaRPr lang="en-US" dirty="0"/>
          </a:p>
        </p:txBody>
      </p:sp>
    </p:spTree>
    <p:extLst>
      <p:ext uri="{BB962C8B-B14F-4D97-AF65-F5344CB8AC3E}">
        <p14:creationId xmlns:p14="http://schemas.microsoft.com/office/powerpoint/2010/main" val="1875402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30</a:t>
            </a:fld>
            <a:endParaRPr lang="en-US" dirty="0"/>
          </a:p>
        </p:txBody>
      </p:sp>
    </p:spTree>
    <p:extLst>
      <p:ext uri="{BB962C8B-B14F-4D97-AF65-F5344CB8AC3E}">
        <p14:creationId xmlns:p14="http://schemas.microsoft.com/office/powerpoint/2010/main" val="1391706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cs typeface="Calibri"/>
              </a:rPr>
              <a:t>Reference numbers are correct</a:t>
            </a:r>
          </a:p>
        </p:txBody>
      </p:sp>
      <p:sp>
        <p:nvSpPr>
          <p:cNvPr id="4" name="Slide Number Placeholder 3"/>
          <p:cNvSpPr>
            <a:spLocks noGrp="1"/>
          </p:cNvSpPr>
          <p:nvPr>
            <p:ph type="sldNum" sz="quarter" idx="5"/>
          </p:nvPr>
        </p:nvSpPr>
        <p:spPr/>
        <p:txBody>
          <a:bodyPr/>
          <a:lstStyle/>
          <a:p>
            <a:fld id="{AEC31F21-2349-457A-A31A-9930FFB708BB}" type="slidenum">
              <a:rPr lang="en-US" smtClean="0"/>
              <a:t>33</a:t>
            </a:fld>
            <a:endParaRPr lang="en-US" dirty="0"/>
          </a:p>
        </p:txBody>
      </p:sp>
    </p:spTree>
    <p:extLst>
      <p:ext uri="{BB962C8B-B14F-4D97-AF65-F5344CB8AC3E}">
        <p14:creationId xmlns:p14="http://schemas.microsoft.com/office/powerpoint/2010/main" val="4240709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cs typeface="Calibri"/>
              </a:rPr>
              <a:t>Reference numbers are correct</a:t>
            </a: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34</a:t>
            </a:fld>
            <a:endParaRPr lang="en-US" dirty="0"/>
          </a:p>
        </p:txBody>
      </p:sp>
    </p:spTree>
    <p:extLst>
      <p:ext uri="{BB962C8B-B14F-4D97-AF65-F5344CB8AC3E}">
        <p14:creationId xmlns:p14="http://schemas.microsoft.com/office/powerpoint/2010/main" val="1417386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cs typeface="Calibri"/>
              </a:rPr>
              <a:t>Reference numbers are correct</a:t>
            </a: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35</a:t>
            </a:fld>
            <a:endParaRPr lang="en-US" dirty="0"/>
          </a:p>
        </p:txBody>
      </p:sp>
    </p:spTree>
    <p:extLst>
      <p:ext uri="{BB962C8B-B14F-4D97-AF65-F5344CB8AC3E}">
        <p14:creationId xmlns:p14="http://schemas.microsoft.com/office/powerpoint/2010/main" val="3230643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cs typeface="Calibri"/>
              </a:rPr>
              <a:t>Reference numbers are correct</a:t>
            </a: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36</a:t>
            </a:fld>
            <a:endParaRPr lang="en-US" dirty="0"/>
          </a:p>
        </p:txBody>
      </p:sp>
    </p:spTree>
    <p:extLst>
      <p:ext uri="{BB962C8B-B14F-4D97-AF65-F5344CB8AC3E}">
        <p14:creationId xmlns:p14="http://schemas.microsoft.com/office/powerpoint/2010/main" val="335964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dirty="0"/>
          </a:p>
        </p:txBody>
      </p:sp>
    </p:spTree>
    <p:extLst>
      <p:ext uri="{BB962C8B-B14F-4D97-AF65-F5344CB8AC3E}">
        <p14:creationId xmlns:p14="http://schemas.microsoft.com/office/powerpoint/2010/main" val="2269440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cs typeface="Calibri"/>
              </a:rPr>
              <a:t>Reference numbers are correct</a:t>
            </a: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37</a:t>
            </a:fld>
            <a:endParaRPr lang="en-US" dirty="0"/>
          </a:p>
        </p:txBody>
      </p:sp>
    </p:spTree>
    <p:extLst>
      <p:ext uri="{BB962C8B-B14F-4D97-AF65-F5344CB8AC3E}">
        <p14:creationId xmlns:p14="http://schemas.microsoft.com/office/powerpoint/2010/main" val="714783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38</a:t>
            </a:fld>
            <a:endParaRPr lang="en-US" dirty="0"/>
          </a:p>
        </p:txBody>
      </p:sp>
    </p:spTree>
    <p:extLst>
      <p:ext uri="{BB962C8B-B14F-4D97-AF65-F5344CB8AC3E}">
        <p14:creationId xmlns:p14="http://schemas.microsoft.com/office/powerpoint/2010/main" val="2961937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39</a:t>
            </a:fld>
            <a:endParaRPr lang="en-US" dirty="0"/>
          </a:p>
        </p:txBody>
      </p:sp>
    </p:spTree>
    <p:extLst>
      <p:ext uri="{BB962C8B-B14F-4D97-AF65-F5344CB8AC3E}">
        <p14:creationId xmlns:p14="http://schemas.microsoft.com/office/powerpoint/2010/main" val="2095305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40</a:t>
            </a:fld>
            <a:endParaRPr lang="en-US" dirty="0"/>
          </a:p>
        </p:txBody>
      </p:sp>
    </p:spTree>
    <p:extLst>
      <p:ext uri="{BB962C8B-B14F-4D97-AF65-F5344CB8AC3E}">
        <p14:creationId xmlns:p14="http://schemas.microsoft.com/office/powerpoint/2010/main" val="325297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dirty="0"/>
          </a:p>
        </p:txBody>
      </p:sp>
    </p:spTree>
    <p:extLst>
      <p:ext uri="{BB962C8B-B14F-4D97-AF65-F5344CB8AC3E}">
        <p14:creationId xmlns:p14="http://schemas.microsoft.com/office/powerpoint/2010/main" val="281774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ea typeface="Calibri"/>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dirty="0"/>
          </a:p>
        </p:txBody>
      </p:sp>
    </p:spTree>
    <p:extLst>
      <p:ext uri="{BB962C8B-B14F-4D97-AF65-F5344CB8AC3E}">
        <p14:creationId xmlns:p14="http://schemas.microsoft.com/office/powerpoint/2010/main" val="343195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ea typeface="Calibri"/>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7</a:t>
            </a:fld>
            <a:endParaRPr lang="en-US" dirty="0"/>
          </a:p>
        </p:txBody>
      </p:sp>
    </p:spTree>
    <p:extLst>
      <p:ext uri="{BB962C8B-B14F-4D97-AF65-F5344CB8AC3E}">
        <p14:creationId xmlns:p14="http://schemas.microsoft.com/office/powerpoint/2010/main" val="4011358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dirty="0"/>
          </a:p>
        </p:txBody>
      </p:sp>
    </p:spTree>
    <p:extLst>
      <p:ext uri="{BB962C8B-B14F-4D97-AF65-F5344CB8AC3E}">
        <p14:creationId xmlns:p14="http://schemas.microsoft.com/office/powerpoint/2010/main" val="380976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ea typeface="Calibri"/>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dirty="0"/>
          </a:p>
        </p:txBody>
      </p:sp>
    </p:spTree>
    <p:extLst>
      <p:ext uri="{BB962C8B-B14F-4D97-AF65-F5344CB8AC3E}">
        <p14:creationId xmlns:p14="http://schemas.microsoft.com/office/powerpoint/2010/main" val="3412962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10</a:t>
            </a:fld>
            <a:endParaRPr lang="en-US" dirty="0"/>
          </a:p>
        </p:txBody>
      </p:sp>
    </p:spTree>
    <p:extLst>
      <p:ext uri="{BB962C8B-B14F-4D97-AF65-F5344CB8AC3E}">
        <p14:creationId xmlns:p14="http://schemas.microsoft.com/office/powerpoint/2010/main" val="1189872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67222-E38F-51A7-F499-486F412963B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4966" y="2018226"/>
            <a:ext cx="7034068"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49217" y="4304070"/>
            <a:ext cx="7034068" cy="997774"/>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dirty="0"/>
              <a:t>AHRQ Safety Program for MRSA Prevention</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dirty="0"/>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dirty="0"/>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0635378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7" name="Picture 6" descr="A yellow and black rectangle&#10;&#10;Description automatically generated">
            <a:extLst>
              <a:ext uri="{FF2B5EF4-FFF2-40B4-BE49-F238E27FC236}">
                <a16:creationId xmlns:a16="http://schemas.microsoft.com/office/drawing/2014/main" id="{0F7F9051-F1E3-8BE2-CADB-53E2A07D4C0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tIns="0" rIns="27432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dirty="0">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21" name="Picture Placeholder 20">
            <a:extLst>
              <a:ext uri="{FF2B5EF4-FFF2-40B4-BE49-F238E27FC236}">
                <a16:creationId xmlns:a16="http://schemas.microsoft.com/office/drawing/2014/main" id="{88BC6887-83A2-D87C-DE96-DCDADE535B41}"/>
              </a:ext>
            </a:extLst>
          </p:cNvPr>
          <p:cNvSpPr>
            <a:spLocks noGrp="1"/>
          </p:cNvSpPr>
          <p:nvPr>
            <p:ph type="pic" sz="quarter" idx="31" hasCustomPrompt="1"/>
          </p:nvPr>
        </p:nvSpPr>
        <p:spPr>
          <a:xfrm>
            <a:off x="7943583" y="4068566"/>
            <a:ext cx="2936100" cy="1963550"/>
          </a:xfrm>
          <a:prstGeom prst="snip2DiagRect">
            <a:avLst/>
          </a:prstGeom>
          <a:noFill/>
          <a:ln w="95250">
            <a:noFill/>
            <a:miter lim="800000"/>
          </a:ln>
          <a:effectLst>
            <a:innerShdw blurRad="63500" dist="50800" dir="13500000">
              <a:prstClr val="black">
                <a:alpha val="50000"/>
              </a:prstClr>
            </a:innerShdw>
          </a:effectLst>
        </p:spPr>
        <p:txBody>
          <a:bodyPr>
            <a:normAutofit/>
          </a:bodyPr>
          <a:lstStyle>
            <a:lvl1pPr marL="0" indent="0">
              <a:buNone/>
              <a:defRPr sz="2000"/>
            </a:lvl1pPr>
          </a:lstStyle>
          <a:p>
            <a:r>
              <a:rPr lang="en-US" dirty="0"/>
              <a:t>Pre-formatted for photo. Delete if not needed.</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4" name="Rectangle 3">
            <a:extLst>
              <a:ext uri="{FF2B5EF4-FFF2-40B4-BE49-F238E27FC236}">
                <a16:creationId xmlns:a16="http://schemas.microsoft.com/office/drawing/2014/main" id="{EFF93ACF-48FC-2DC2-07A0-764EEC26C743}"/>
              </a:ext>
            </a:extLst>
          </p:cNvPr>
          <p:cNvSpPr/>
          <p:nvPr userDrawn="1"/>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spTree>
    <p:extLst>
      <p:ext uri="{BB962C8B-B14F-4D97-AF65-F5344CB8AC3E}">
        <p14:creationId xmlns:p14="http://schemas.microsoft.com/office/powerpoint/2010/main" val="38013126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dirty="0"/>
              <a:t>“Key Takeaways”</a:t>
            </a: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2" name="Title 1">
            <a:extLst>
              <a:ext uri="{FF2B5EF4-FFF2-40B4-BE49-F238E27FC236}">
                <a16:creationId xmlns:a16="http://schemas.microsoft.com/office/drawing/2014/main" id="{EFF156BA-C920-48E8-DD54-7EC7C918A5FB}"/>
              </a:ext>
            </a:extLst>
          </p:cNvPr>
          <p:cNvSpPr>
            <a:spLocks noGrp="1"/>
          </p:cNvSpPr>
          <p:nvPr>
            <p:ph type="title" hasCustomPrompt="1"/>
          </p:nvPr>
        </p:nvSpPr>
        <p:spPr/>
        <p:txBody>
          <a:bodyPr/>
          <a:lstStyle>
            <a:lvl1pPr>
              <a:defRPr/>
            </a:lvl1pPr>
          </a:lstStyle>
          <a:p>
            <a:r>
              <a:rPr lang="en-US"/>
              <a:t>Type “Disclaimer”</a:t>
            </a:r>
          </a:p>
        </p:txBody>
      </p:sp>
      <p:sp>
        <p:nvSpPr>
          <p:cNvPr id="11" name="Content Placeholder 10">
            <a:extLst>
              <a:ext uri="{FF2B5EF4-FFF2-40B4-BE49-F238E27FC236}">
                <a16:creationId xmlns:a16="http://schemas.microsoft.com/office/drawing/2014/main" id="{63034FF8-6D2A-2CC1-48E6-45CAA616EFF1}"/>
              </a:ext>
            </a:extLst>
          </p:cNvPr>
          <p:cNvSpPr>
            <a:spLocks noGrp="1"/>
          </p:cNvSpPr>
          <p:nvPr>
            <p:ph sz="quarter" idx="10" hasCustomPrompt="1"/>
          </p:nvPr>
        </p:nvSpPr>
        <p:spPr>
          <a:xfrm>
            <a:off x="457200" y="1235073"/>
            <a:ext cx="8229600" cy="5029201"/>
          </a:xfrm>
        </p:spPr>
        <p:txBody>
          <a:bodyPr>
            <a:normAutofit/>
          </a:bodyPr>
          <a:lstStyle>
            <a:lvl1pPr>
              <a:defRPr sz="2400"/>
            </a:lvl1pPr>
            <a:lvl2pPr>
              <a:defRPr sz="2400"/>
            </a:lvl2pPr>
            <a:lvl3pPr>
              <a:defRPr sz="2400"/>
            </a:lvl3pPr>
            <a:lvl4pPr>
              <a:defRPr sz="2400"/>
            </a:lvl4pPr>
            <a:lvl5pPr>
              <a:defRPr sz="2400"/>
            </a:lvl5pPr>
          </a:lstStyle>
          <a:p>
            <a:pPr lvl="0"/>
            <a:r>
              <a:rPr lang="en-US"/>
              <a:t>Copy the text to the right of the slide, and delete those boxes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4B2D563E-7A77-AD62-AFE6-3B64E6687D82}"/>
              </a:ext>
            </a:extLst>
          </p:cNvPr>
          <p:cNvSpPr>
            <a:spLocks noGrp="1"/>
          </p:cNvSpPr>
          <p:nvPr>
            <p:ph type="body" sz="quarter" idx="11" hasCustomPrompt="1"/>
          </p:nvPr>
        </p:nvSpPr>
        <p:spPr>
          <a:xfrm>
            <a:off x="10020300" y="1371600"/>
            <a:ext cx="8427720" cy="2057400"/>
          </a:xfrm>
        </p:spPr>
        <p:txBody>
          <a:bodyPr>
            <a:noAutofit/>
          </a:bodyPr>
          <a:lstStyle>
            <a:lvl1pPr>
              <a:defRPr sz="2400"/>
            </a:lvl1pPr>
          </a:lstStyle>
          <a:p>
            <a:pPr lvl="0"/>
            <a:r>
              <a:rPr lang="en-US"/>
              <a:t>The findings and recommendations in this webinar are those of the authors, who are responsible for its content, and do not necessarily represent the views of AHRQ. No statement in this webinar should be construed as an official position of AHRQ or of the U.S. Department of Health and Human Services.</a:t>
            </a:r>
          </a:p>
          <a:p>
            <a:pPr marL="460375" marR="0" lvl="0" indent="-460375"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a:t>Any practice described in this webinar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p>
        </p:txBody>
      </p:sp>
    </p:spTree>
    <p:extLst>
      <p:ext uri="{BB962C8B-B14F-4D97-AF65-F5344CB8AC3E}">
        <p14:creationId xmlns:p14="http://schemas.microsoft.com/office/powerpoint/2010/main" val="2798512807"/>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B51284-9E5B-0DD9-3B8C-33099B7D89E5}"/>
              </a:ext>
              <a:ext uri="{C183D7F6-B498-43B3-948B-1728B52AA6E4}">
                <adec:decorative xmlns:adec="http://schemas.microsoft.com/office/drawing/2017/decorative" val="1"/>
              </a:ext>
            </a:extLst>
          </p:cNvPr>
          <p:cNvPicPr>
            <a:picLocks noGrp="1" noChangeAspect="1"/>
          </p:cNvPicPr>
          <p:nvPr userDrawn="1"/>
        </p:nvPicPr>
        <p:blipFill>
          <a:blip r:embed="rId8"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Lst>
          </p:cNvPr>
          <p:cNvSpPr/>
          <p:nvPr/>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12" name="Rectangle 11">
            <a:extLst>
              <a:ext uri="{FF2B5EF4-FFF2-40B4-BE49-F238E27FC236}">
                <a16:creationId xmlns:a16="http://schemas.microsoft.com/office/drawing/2014/main" id="{40A114AB-8655-3C6D-DFC5-54AF7F05338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sp>
        <p:nvSpPr>
          <p:cNvPr id="15" name="TextBox 14">
            <a:extLst>
              <a:ext uri="{FF2B5EF4-FFF2-40B4-BE49-F238E27FC236}">
                <a16:creationId xmlns:a16="http://schemas.microsoft.com/office/drawing/2014/main" id="{EAEB803E-BCEE-876D-9A2E-80CB57F6A31D}"/>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dirty="0">
                <a:solidFill>
                  <a:prstClr val="black"/>
                </a:solidFill>
              </a:rPr>
              <a:t>Blood Culture Practices </a:t>
            </a:r>
            <a:br>
              <a:rPr lang="en-US" sz="900" b="1" dirty="0">
                <a:solidFill>
                  <a:prstClr val="black"/>
                </a:solidFill>
              </a:rPr>
            </a:br>
            <a:r>
              <a:rPr lang="en-US" sz="900" b="1" dirty="0">
                <a:solidFill>
                  <a:prstClr val="black"/>
                </a:solidFill>
              </a:rPr>
              <a:t>and Stewardship</a:t>
            </a:r>
            <a:endParaRPr lang="en-US" sz="900" b="1" dirty="0"/>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7" r:id="rId3"/>
    <p:sldLayoutId id="2147483686" r:id="rId4"/>
    <p:sldLayoutId id="2147483683" r:id="rId5"/>
    <p:sldLayoutId id="2147483684" r:id="rId6"/>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ahrq.gov/sites/default/files/wysiwyg/hai/tools/mrsa/014-bcx-algorithm-decision-support-tool.doc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hrq.gov/hai/tools/mrsa-prevention/toolkit/hand-hygiene.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ahrq.gov/hai/tools/mrsa-prevention/toolkit/what-are-4e.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lab-quality/php/prevent-adult-blood-culture-contamination/index.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hyperlink" Target="https://elsevier.health/en-US/preview/blood-collection-blood-cultures-ambulatory"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who.int/publications/i/item/9789241597906"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stacks.cdc.gov/view/cdc/123257/cdc_123257_DS1.pdf" TargetMode="External"/><Relationship Id="rId4" Type="http://schemas.openxmlformats.org/officeDocument/2006/relationships/hyperlink" Target="https://www.who.int/teams/integrated-health-services/infection-prevention-control/hand-hygiene/guidelines-and-evidenc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lab-quality/php/prevent-adult-blood-culture-contamination/index.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ahrq.gov/hai/cusp/videos/02b-the-4e/index.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elsevier.health/en-US/preview/blood-collection-blood-cultures-ambulatory" TargetMode="External"/><Relationship Id="rId5" Type="http://schemas.openxmlformats.org/officeDocument/2006/relationships/hyperlink" Target="https://www.ahrq.gov/hai/cusp/modules/engage/exec-notes.html#sl3" TargetMode="External"/><Relationship Id="rId4" Type="http://schemas.openxmlformats.org/officeDocument/2006/relationships/hyperlink" Target="https://www.ahrq.gov/hai/cusp/modules/assemble/team-notes.html#slide1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4966" y="2018226"/>
            <a:ext cx="7034068" cy="2150362"/>
          </a:xfrm>
        </p:spPr>
        <p:txBody>
          <a:bodyPr>
            <a:normAutofit/>
          </a:bodyPr>
          <a:lstStyle/>
          <a:p>
            <a:r>
              <a:rPr lang="en-US" noProof="0" dirty="0"/>
              <a:t>Blood Culture Practices and Stewardship</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49217" y="4304070"/>
            <a:ext cx="7034068" cy="997774"/>
          </a:xfrm>
        </p:spPr>
        <p:txBody>
          <a:bodyPr/>
          <a:lstStyle/>
          <a:p>
            <a:r>
              <a:rPr lang="en-US" noProof="0" dirty="0"/>
              <a:t>ICU &amp; Non-ICU</a:t>
            </a:r>
          </a:p>
        </p:txBody>
      </p:sp>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a:xfrm>
            <a:off x="1371600" y="0"/>
            <a:ext cx="6400800" cy="914400"/>
          </a:xfrm>
        </p:spPr>
        <p:txBody>
          <a:bodyPr/>
          <a:lstStyle/>
          <a:p>
            <a:r>
              <a:rPr lang="en-US" noProof="0" dirty="0"/>
              <a:t>AHRQ Safety Program for MRSA Prevention</a:t>
            </a:r>
          </a:p>
        </p:txBody>
      </p:sp>
      <p:sp>
        <p:nvSpPr>
          <p:cNvPr id="3" name="TextBox 2">
            <a:extLst>
              <a:ext uri="{FF2B5EF4-FFF2-40B4-BE49-F238E27FC236}">
                <a16:creationId xmlns:a16="http://schemas.microsoft.com/office/drawing/2014/main" id="{2CE07383-23CD-1099-6E55-071AFBEE80D5}"/>
              </a:ext>
            </a:extLst>
          </p:cNvPr>
          <p:cNvSpPr txBox="1"/>
          <p:nvPr/>
        </p:nvSpPr>
        <p:spPr>
          <a:xfrm>
            <a:off x="6852743" y="6327229"/>
            <a:ext cx="2343807" cy="584775"/>
          </a:xfrm>
          <a:prstGeom prst="rect">
            <a:avLst/>
          </a:prstGeom>
          <a:noFill/>
        </p:spPr>
        <p:txBody>
          <a:bodyPr wrap="square" rtlCol="0">
            <a:spAutoFit/>
          </a:bodyPr>
          <a:lstStyle/>
          <a:p>
            <a:pPr algn="r"/>
            <a:r>
              <a:rPr lang="en-US" sz="1600" dirty="0"/>
              <a:t>AHRQ Pub. No. 25-0007</a:t>
            </a:r>
          </a:p>
          <a:p>
            <a:pPr algn="r"/>
            <a:r>
              <a:rPr lang="en-US" sz="1600" dirty="0"/>
              <a:t>October 2024</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865CC9CF-CD00-C401-6D70-4ED7F52FF9FB}"/>
              </a:ext>
            </a:extLst>
          </p:cNvPr>
          <p:cNvSpPr>
            <a:spLocks noGrp="1"/>
          </p:cNvSpPr>
          <p:nvPr>
            <p:ph type="title"/>
          </p:nvPr>
        </p:nvSpPr>
        <p:spPr>
          <a:xfrm>
            <a:off x="457200" y="0"/>
            <a:ext cx="8229600" cy="914400"/>
          </a:xfrm>
        </p:spPr>
        <p:txBody>
          <a:bodyPr>
            <a:normAutofit/>
          </a:bodyPr>
          <a:lstStyle/>
          <a:p>
            <a:r>
              <a:rPr lang="en-US" noProof="0" dirty="0"/>
              <a:t>Blood Culture Utilization</a:t>
            </a:r>
          </a:p>
        </p:txBody>
      </p:sp>
      <p:sp>
        <p:nvSpPr>
          <p:cNvPr id="2" name="Content Placeholder 1">
            <a:extLst>
              <a:ext uri="{FF2B5EF4-FFF2-40B4-BE49-F238E27FC236}">
                <a16:creationId xmlns:a16="http://schemas.microsoft.com/office/drawing/2014/main" id="{924C09A3-5A4C-74E6-1289-158F660FDB0C}"/>
              </a:ext>
            </a:extLst>
          </p:cNvPr>
          <p:cNvSpPr>
            <a:spLocks noGrp="1"/>
          </p:cNvSpPr>
          <p:nvPr>
            <p:ph idx="1"/>
          </p:nvPr>
        </p:nvSpPr>
        <p:spPr>
          <a:xfrm>
            <a:off x="457200" y="1148188"/>
            <a:ext cx="8229600" cy="2400060"/>
          </a:xfrm>
        </p:spPr>
        <p:txBody>
          <a:bodyPr vert="horz" lIns="91440" tIns="45720" rIns="91440" bIns="45720" rtlCol="0" anchor="t">
            <a:normAutofit/>
          </a:bodyPr>
          <a:lstStyle/>
          <a:p>
            <a:r>
              <a:rPr lang="en-US" sz="2400" noProof="0" dirty="0"/>
              <a:t>Published literature shows a wide range of reported blood culture utilization rates.</a:t>
            </a:r>
            <a:r>
              <a:rPr lang="en-US" sz="2400" baseline="30000" dirty="0"/>
              <a:t>12-15</a:t>
            </a:r>
            <a:endParaRPr lang="en-US" dirty="0"/>
          </a:p>
        </p:txBody>
      </p:sp>
      <p:graphicFrame>
        <p:nvGraphicFramePr>
          <p:cNvPr id="3" name="Table 2" descr="Table: Current literature showing a wide range of blood culture utilization rates.">
            <a:extLst>
              <a:ext uri="{FF2B5EF4-FFF2-40B4-BE49-F238E27FC236}">
                <a16:creationId xmlns:a16="http://schemas.microsoft.com/office/drawing/2014/main" id="{99EA75E8-372F-8D8D-C6E5-7CA74B43CA24}"/>
              </a:ext>
            </a:extLst>
          </p:cNvPr>
          <p:cNvGraphicFramePr>
            <a:graphicFrameLocks noGrp="1"/>
          </p:cNvGraphicFramePr>
          <p:nvPr>
            <p:extLst>
              <p:ext uri="{D42A27DB-BD31-4B8C-83A1-F6EECF244321}">
                <p14:modId xmlns:p14="http://schemas.microsoft.com/office/powerpoint/2010/main" val="2882687285"/>
              </p:ext>
            </p:extLst>
          </p:nvPr>
        </p:nvGraphicFramePr>
        <p:xfrm>
          <a:off x="594360" y="2361640"/>
          <a:ext cx="7955280" cy="2286000"/>
        </p:xfrm>
        <a:graphic>
          <a:graphicData uri="http://schemas.openxmlformats.org/drawingml/2006/table">
            <a:tbl>
              <a:tblPr firstRow="1" bandRow="1">
                <a:tableStyleId>{9DCAF9ED-07DC-4A11-8D7F-57B35C25682E}</a:tableStyleId>
              </a:tblPr>
              <a:tblGrid>
                <a:gridCol w="1920240">
                  <a:extLst>
                    <a:ext uri="{9D8B030D-6E8A-4147-A177-3AD203B41FA5}">
                      <a16:colId xmlns:a16="http://schemas.microsoft.com/office/drawing/2014/main" val="543739909"/>
                    </a:ext>
                  </a:extLst>
                </a:gridCol>
                <a:gridCol w="3566160">
                  <a:extLst>
                    <a:ext uri="{9D8B030D-6E8A-4147-A177-3AD203B41FA5}">
                      <a16:colId xmlns:a16="http://schemas.microsoft.com/office/drawing/2014/main" val="1296752967"/>
                    </a:ext>
                  </a:extLst>
                </a:gridCol>
                <a:gridCol w="2468880">
                  <a:extLst>
                    <a:ext uri="{9D8B030D-6E8A-4147-A177-3AD203B41FA5}">
                      <a16:colId xmlns:a16="http://schemas.microsoft.com/office/drawing/2014/main" val="535865056"/>
                    </a:ext>
                  </a:extLst>
                </a:gridCol>
              </a:tblGrid>
              <a:tr h="457200">
                <a:tc>
                  <a:txBody>
                    <a:bodyPr/>
                    <a:lstStyle/>
                    <a:p>
                      <a:r>
                        <a:rPr lang="en-US" sz="1800" dirty="0">
                          <a:solidFill>
                            <a:schemeClr val="tx1"/>
                          </a:solidFill>
                        </a:rPr>
                        <a:t>Study</a:t>
                      </a:r>
                    </a:p>
                  </a:txBody>
                  <a:tcPr anchor="ctr"/>
                </a:tc>
                <a:tc>
                  <a:txBody>
                    <a:bodyPr/>
                    <a:lstStyle/>
                    <a:p>
                      <a:r>
                        <a:rPr lang="en-US" sz="1800" dirty="0">
                          <a:solidFill>
                            <a:schemeClr val="tx1"/>
                          </a:solidFill>
                        </a:rPr>
                        <a:t>Blood culture (BCx) utilization rate</a:t>
                      </a:r>
                    </a:p>
                  </a:txBody>
                  <a:tcPr anchor="ctr"/>
                </a:tc>
                <a:tc>
                  <a:txBody>
                    <a:bodyPr/>
                    <a:lstStyle/>
                    <a:p>
                      <a:r>
                        <a:rPr lang="en-US" sz="1800" dirty="0">
                          <a:solidFill>
                            <a:schemeClr val="tx1"/>
                          </a:solidFill>
                        </a:rPr>
                        <a:t>Setting</a:t>
                      </a:r>
                    </a:p>
                  </a:txBody>
                  <a:tcPr anchor="ctr"/>
                </a:tc>
                <a:extLst>
                  <a:ext uri="{0D108BD9-81ED-4DB2-BD59-A6C34878D82A}">
                    <a16:rowId xmlns:a16="http://schemas.microsoft.com/office/drawing/2014/main" val="2036698628"/>
                  </a:ext>
                </a:extLst>
              </a:tr>
              <a:tr h="457200">
                <a:tc>
                  <a:txBody>
                    <a:bodyPr/>
                    <a:lstStyle/>
                    <a:p>
                      <a:r>
                        <a:rPr lang="en-US" sz="1800" dirty="0"/>
                        <a:t>Karch et al</a:t>
                      </a:r>
                      <a:r>
                        <a:rPr lang="en-US" sz="1800" baseline="30000" dirty="0"/>
                        <a:t>14</a:t>
                      </a:r>
                      <a:endParaRPr lang="en-US" sz="1800" dirty="0"/>
                    </a:p>
                  </a:txBody>
                  <a:tcPr anchor="ctr"/>
                </a:tc>
                <a:tc>
                  <a:txBody>
                    <a:bodyPr/>
                    <a:lstStyle/>
                    <a:p>
                      <a:r>
                        <a:rPr lang="en-US" sz="1800" dirty="0"/>
                        <a:t>60 BCx per 1,000 patient-days</a:t>
                      </a:r>
                    </a:p>
                  </a:txBody>
                  <a:tcPr anchor="ctr"/>
                </a:tc>
                <a:tc>
                  <a:txBody>
                    <a:bodyPr/>
                    <a:lstStyle/>
                    <a:p>
                      <a:r>
                        <a:rPr lang="en-US" sz="1800" dirty="0"/>
                        <a:t>23 ICUs (Europe)</a:t>
                      </a:r>
                    </a:p>
                  </a:txBody>
                  <a:tcPr anchor="ctr"/>
                </a:tc>
                <a:extLst>
                  <a:ext uri="{0D108BD9-81ED-4DB2-BD59-A6C34878D82A}">
                    <a16:rowId xmlns:a16="http://schemas.microsoft.com/office/drawing/2014/main" val="601081088"/>
                  </a:ext>
                </a:extLst>
              </a:tr>
              <a:tr h="457200">
                <a:tc>
                  <a:txBody>
                    <a:bodyPr/>
                    <a:lstStyle/>
                    <a:p>
                      <a:r>
                        <a:rPr lang="en-US" sz="1800" dirty="0"/>
                        <a:t>Fabre et al</a:t>
                      </a:r>
                      <a:r>
                        <a:rPr lang="en-US" sz="1800" baseline="30000" dirty="0"/>
                        <a:t>12</a:t>
                      </a:r>
                      <a:endParaRPr lang="en-US" sz="1800" dirty="0"/>
                    </a:p>
                  </a:txBody>
                  <a:tcPr anchor="ctr"/>
                </a:tc>
                <a:tc>
                  <a:txBody>
                    <a:bodyPr/>
                    <a:lstStyle/>
                    <a:p>
                      <a:pPr marL="0" marR="0" lvl="0" indent="0" algn="l" defTabSz="887553" rtl="0" eaLnBrk="1" fontAlgn="auto" latinLnBrk="0" hangingPunct="1">
                        <a:lnSpc>
                          <a:spcPct val="100000"/>
                        </a:lnSpc>
                        <a:spcBef>
                          <a:spcPts val="0"/>
                        </a:spcBef>
                        <a:spcAft>
                          <a:spcPts val="0"/>
                        </a:spcAft>
                        <a:buClrTx/>
                        <a:buSzTx/>
                        <a:buFontTx/>
                        <a:buNone/>
                        <a:tabLst/>
                        <a:defRPr/>
                      </a:pPr>
                      <a:r>
                        <a:rPr lang="en-US" sz="1800" dirty="0"/>
                        <a:t>220–270 BCx per 1,000 patient-days</a:t>
                      </a:r>
                    </a:p>
                  </a:txBody>
                  <a:tcPr anchor="ctr"/>
                </a:tc>
                <a:tc>
                  <a:txBody>
                    <a:bodyPr/>
                    <a:lstStyle/>
                    <a:p>
                      <a:r>
                        <a:rPr lang="en-US" sz="1800" dirty="0"/>
                        <a:t>1 medical ICU (USA)</a:t>
                      </a:r>
                    </a:p>
                  </a:txBody>
                  <a:tcPr anchor="ctr"/>
                </a:tc>
                <a:extLst>
                  <a:ext uri="{0D108BD9-81ED-4DB2-BD59-A6C34878D82A}">
                    <a16:rowId xmlns:a16="http://schemas.microsoft.com/office/drawing/2014/main" val="3111897937"/>
                  </a:ext>
                </a:extLst>
              </a:tr>
              <a:tr h="457200">
                <a:tc>
                  <a:txBody>
                    <a:bodyPr/>
                    <a:lstStyle/>
                    <a:p>
                      <a:r>
                        <a:rPr lang="en-US" sz="1800" dirty="0"/>
                        <a:t>Mahatanan et al</a:t>
                      </a:r>
                      <a:r>
                        <a:rPr lang="en-US" sz="1800" baseline="30000" dirty="0"/>
                        <a:t>15</a:t>
                      </a:r>
                      <a:endParaRPr lang="en-US" sz="1800" dirty="0"/>
                    </a:p>
                  </a:txBody>
                  <a:tcPr anchor="ctr"/>
                </a:tc>
                <a:tc>
                  <a:txBody>
                    <a:bodyPr/>
                    <a:lstStyle/>
                    <a:p>
                      <a:pPr marL="0" marR="0" lvl="0" indent="0" algn="l" defTabSz="887553" rtl="0" eaLnBrk="1" fontAlgn="auto" latinLnBrk="0" hangingPunct="1">
                        <a:lnSpc>
                          <a:spcPct val="100000"/>
                        </a:lnSpc>
                        <a:spcBef>
                          <a:spcPts val="0"/>
                        </a:spcBef>
                        <a:spcAft>
                          <a:spcPts val="0"/>
                        </a:spcAft>
                        <a:buClrTx/>
                        <a:buSzTx/>
                        <a:buFontTx/>
                        <a:buNone/>
                        <a:tabLst/>
                        <a:defRPr/>
                      </a:pPr>
                      <a:r>
                        <a:rPr lang="en-US" sz="1800" dirty="0"/>
                        <a:t>80–110 BCx per 1,000 patient-days</a:t>
                      </a:r>
                    </a:p>
                  </a:txBody>
                  <a:tcPr anchor="ctr"/>
                </a:tc>
                <a:tc>
                  <a:txBody>
                    <a:bodyPr/>
                    <a:lstStyle/>
                    <a:p>
                      <a:r>
                        <a:rPr lang="en-US" sz="1800" dirty="0"/>
                        <a:t>5 medicine units (USA)</a:t>
                      </a:r>
                    </a:p>
                  </a:txBody>
                  <a:tcPr anchor="ctr"/>
                </a:tc>
                <a:extLst>
                  <a:ext uri="{0D108BD9-81ED-4DB2-BD59-A6C34878D82A}">
                    <a16:rowId xmlns:a16="http://schemas.microsoft.com/office/drawing/2014/main" val="2982597005"/>
                  </a:ext>
                </a:extLst>
              </a:tr>
              <a:tr h="457200">
                <a:tc>
                  <a:txBody>
                    <a:bodyPr/>
                    <a:lstStyle/>
                    <a:p>
                      <a:r>
                        <a:rPr lang="en-US" sz="1800" dirty="0"/>
                        <a:t>Friedman et al</a:t>
                      </a:r>
                      <a:r>
                        <a:rPr lang="en-US" sz="1800" baseline="30000" dirty="0"/>
                        <a:t>13</a:t>
                      </a:r>
                      <a:endParaRPr lang="en-US" sz="1800" dirty="0"/>
                    </a:p>
                  </a:txBody>
                  <a:tcPr anchor="ctr"/>
                </a:tc>
                <a:tc>
                  <a:txBody>
                    <a:bodyPr/>
                    <a:lstStyle/>
                    <a:p>
                      <a:pPr marL="0" marR="0" lvl="0" indent="0" algn="l" defTabSz="887553" rtl="0" eaLnBrk="1" fontAlgn="auto" latinLnBrk="0" hangingPunct="1">
                        <a:lnSpc>
                          <a:spcPct val="100000"/>
                        </a:lnSpc>
                        <a:spcBef>
                          <a:spcPts val="0"/>
                        </a:spcBef>
                        <a:spcAft>
                          <a:spcPts val="0"/>
                        </a:spcAft>
                        <a:buClrTx/>
                        <a:buSzTx/>
                        <a:buFontTx/>
                        <a:buNone/>
                        <a:tabLst/>
                        <a:defRPr/>
                      </a:pPr>
                      <a:r>
                        <a:rPr lang="en-US" sz="1800" dirty="0"/>
                        <a:t>125–129 BCx per 1,000 patient-days</a:t>
                      </a:r>
                    </a:p>
                  </a:txBody>
                  <a:tcPr anchor="ctr"/>
                </a:tc>
                <a:tc>
                  <a:txBody>
                    <a:bodyPr/>
                    <a:lstStyle/>
                    <a:p>
                      <a:r>
                        <a:rPr lang="en-US" sz="1800" dirty="0"/>
                        <a:t>9 medicine units (Israel)</a:t>
                      </a:r>
                    </a:p>
                  </a:txBody>
                  <a:tcPr anchor="ctr"/>
                </a:tc>
                <a:extLst>
                  <a:ext uri="{0D108BD9-81ED-4DB2-BD59-A6C34878D82A}">
                    <a16:rowId xmlns:a16="http://schemas.microsoft.com/office/drawing/2014/main" val="1089468430"/>
                  </a:ext>
                </a:extLst>
              </a:tr>
            </a:tbl>
          </a:graphicData>
        </a:graphic>
      </p:graphicFrame>
      <p:sp>
        <p:nvSpPr>
          <p:cNvPr id="5" name="Text Placeholder 4">
            <a:extLst>
              <a:ext uri="{FF2B5EF4-FFF2-40B4-BE49-F238E27FC236}">
                <a16:creationId xmlns:a16="http://schemas.microsoft.com/office/drawing/2014/main" id="{E58E424D-41AC-51AF-63AB-C16225E35585}"/>
              </a:ext>
            </a:extLst>
          </p:cNvPr>
          <p:cNvSpPr>
            <a:spLocks noGrp="1"/>
          </p:cNvSpPr>
          <p:nvPr>
            <p:ph type="body" sz="quarter" idx="12"/>
          </p:nvPr>
        </p:nvSpPr>
        <p:spPr>
          <a:xfrm>
            <a:off x="457200" y="4994742"/>
            <a:ext cx="8229600" cy="1393350"/>
          </a:xfrm>
        </p:spPr>
        <p:txBody>
          <a:bodyPr vert="horz" lIns="91440" tIns="45720" rIns="91440" bIns="45720" rtlCol="0" anchor="t">
            <a:normAutofit fontScale="92500"/>
          </a:bodyPr>
          <a:lstStyle/>
          <a:p>
            <a:pPr marL="365760" indent="-365760">
              <a:buFont typeface="Arial" panose="020B0604020202020204" pitchFamily="34" charset="0"/>
              <a:buChar char="•"/>
            </a:pPr>
            <a:r>
              <a:rPr lang="en-US" sz="2400" noProof="0" dirty="0"/>
              <a:t>A retrospective study found inappropriate </a:t>
            </a:r>
            <a:r>
              <a:rPr lang="en-US" dirty="0"/>
              <a:t>utilization of blood cultures in</a:t>
            </a:r>
            <a:r>
              <a:rPr lang="en-US" sz="2400" noProof="0" dirty="0"/>
              <a:t> 30 percent of cases in a medical ICU and 50 percent of cases in medicine units in a tertiary hospital in Baltimore, MD.</a:t>
            </a:r>
            <a:r>
              <a:rPr lang="en-US" baseline="30000" dirty="0"/>
              <a:t>12,14</a:t>
            </a:r>
            <a:endParaRPr lang="en-US" sz="2400" baseline="30000" noProof="0" dirty="0"/>
          </a:p>
        </p:txBody>
      </p:sp>
      <p:sp>
        <p:nvSpPr>
          <p:cNvPr id="23" name="Slide Number Placeholder 22">
            <a:extLst>
              <a:ext uri="{FF2B5EF4-FFF2-40B4-BE49-F238E27FC236}">
                <a16:creationId xmlns:a16="http://schemas.microsoft.com/office/drawing/2014/main" id="{E3DF2AAD-E8B4-FD97-94CA-0F2C389444D0}"/>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10</a:t>
            </a:fld>
            <a:endParaRPr lang="en-US" dirty="0"/>
          </a:p>
        </p:txBody>
      </p:sp>
    </p:spTree>
    <p:extLst>
      <p:ext uri="{BB962C8B-B14F-4D97-AF65-F5344CB8AC3E}">
        <p14:creationId xmlns:p14="http://schemas.microsoft.com/office/powerpoint/2010/main" val="273900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D1A46BCD-B050-F5DA-CE68-10EEADEA4CC5}"/>
              </a:ext>
            </a:extLst>
          </p:cNvPr>
          <p:cNvSpPr>
            <a:spLocks noGrp="1"/>
          </p:cNvSpPr>
          <p:nvPr>
            <p:ph type="title"/>
          </p:nvPr>
        </p:nvSpPr>
        <p:spPr>
          <a:xfrm>
            <a:off x="457200" y="0"/>
            <a:ext cx="8229600" cy="914400"/>
          </a:xfrm>
        </p:spPr>
        <p:txBody>
          <a:bodyPr>
            <a:normAutofit/>
          </a:bodyPr>
          <a:lstStyle/>
          <a:p>
            <a:r>
              <a:rPr lang="en-US" noProof="0" dirty="0"/>
              <a:t>Blood Culture Decision Algorithm</a:t>
            </a:r>
          </a:p>
        </p:txBody>
      </p:sp>
      <p:sp>
        <p:nvSpPr>
          <p:cNvPr id="2" name="Content Placeholder 1">
            <a:extLst>
              <a:ext uri="{FF2B5EF4-FFF2-40B4-BE49-F238E27FC236}">
                <a16:creationId xmlns:a16="http://schemas.microsoft.com/office/drawing/2014/main" id="{7F4AF941-3E15-2F47-83DA-A1F5185C9F16}"/>
              </a:ext>
            </a:extLst>
          </p:cNvPr>
          <p:cNvSpPr>
            <a:spLocks noGrp="1"/>
          </p:cNvSpPr>
          <p:nvPr>
            <p:ph idx="1"/>
          </p:nvPr>
        </p:nvSpPr>
        <p:spPr>
          <a:xfrm>
            <a:off x="457200" y="850991"/>
            <a:ext cx="8229600" cy="400110"/>
          </a:xfrm>
        </p:spPr>
        <p:txBody>
          <a:bodyPr vert="horz" lIns="91440" tIns="45720" rIns="91440" bIns="45720" rtlCol="0" anchor="t">
            <a:normAutofit/>
          </a:bodyPr>
          <a:lstStyle/>
          <a:p>
            <a:pPr marL="0" indent="0" algn="ctr">
              <a:buNone/>
            </a:pPr>
            <a:r>
              <a:rPr lang="en-US" sz="1400" b="1" noProof="0" dirty="0"/>
              <a:t>Evidence-Based Algorithm to Inform When to Obtain Blood </a:t>
            </a:r>
            <a:r>
              <a:rPr lang="en-US" sz="1400" b="1" dirty="0"/>
              <a:t>Cultures (BCx)</a:t>
            </a:r>
            <a:r>
              <a:rPr lang="en-US" sz="1400" b="1" baseline="30000" dirty="0"/>
              <a:t>11,12</a:t>
            </a:r>
            <a:endParaRPr lang="en-US" sz="1400" b="1" baseline="30000" noProof="0" dirty="0"/>
          </a:p>
        </p:txBody>
      </p:sp>
      <p:pic>
        <p:nvPicPr>
          <p:cNvPr id="121" name="Picture 120" descr="Flowchart showing decision-making algorithm for obtaining blood cultures">
            <a:extLst>
              <a:ext uri="{FF2B5EF4-FFF2-40B4-BE49-F238E27FC236}">
                <a16:creationId xmlns:a16="http://schemas.microsoft.com/office/drawing/2014/main" id="{B960FA6B-8D9A-AD31-1480-52EE9BD637A0}"/>
              </a:ext>
            </a:extLst>
          </p:cNvPr>
          <p:cNvPicPr>
            <a:picLocks noChangeAspect="1"/>
          </p:cNvPicPr>
          <p:nvPr/>
        </p:nvPicPr>
        <p:blipFill>
          <a:blip r:embed="rId3"/>
          <a:stretch>
            <a:fillRect/>
          </a:stretch>
        </p:blipFill>
        <p:spPr>
          <a:xfrm>
            <a:off x="1280160" y="1118992"/>
            <a:ext cx="6583680" cy="4572945"/>
          </a:xfrm>
          <a:prstGeom prst="rect">
            <a:avLst/>
          </a:prstGeom>
        </p:spPr>
      </p:pic>
      <p:sp>
        <p:nvSpPr>
          <p:cNvPr id="29" name="Text Placeholder 28">
            <a:extLst>
              <a:ext uri="{FF2B5EF4-FFF2-40B4-BE49-F238E27FC236}">
                <a16:creationId xmlns:a16="http://schemas.microsoft.com/office/drawing/2014/main" id="{D1D8F0B0-3D98-4038-1417-6435A20F7136}"/>
              </a:ext>
            </a:extLst>
          </p:cNvPr>
          <p:cNvSpPr>
            <a:spLocks noGrp="1"/>
          </p:cNvSpPr>
          <p:nvPr>
            <p:ph type="body" sz="quarter" idx="12"/>
          </p:nvPr>
        </p:nvSpPr>
        <p:spPr>
          <a:xfrm>
            <a:off x="2215685" y="5779122"/>
            <a:ext cx="4712630" cy="320040"/>
          </a:xfrm>
          <a:prstGeom prst="roundRect">
            <a:avLst>
              <a:gd name="adj" fmla="val 32100"/>
            </a:avLst>
          </a:prstGeom>
          <a:solidFill>
            <a:schemeClr val="accent3"/>
          </a:solidFill>
          <a:effectLst>
            <a:innerShdw blurRad="63500" dist="50800" dir="13500000">
              <a:prstClr val="black">
                <a:alpha val="50000"/>
              </a:prstClr>
            </a:innerShdw>
          </a:effectLst>
        </p:spPr>
        <p:txBody>
          <a:bodyPr wrap="square" lIns="274320" anchor="ctr">
            <a:noAutofit/>
          </a:bodyPr>
          <a:lstStyle/>
          <a:p>
            <a:pPr>
              <a:spcBef>
                <a:spcPts val="0"/>
              </a:spcBef>
            </a:pPr>
            <a:r>
              <a:rPr lang="en-US" sz="1200" dirty="0"/>
              <a:t>Follow </a:t>
            </a:r>
            <a:r>
              <a:rPr lang="en-US" sz="1200" b="1" u="sng" dirty="0">
                <a:solidFill>
                  <a:srgbClr val="0070C0"/>
                </a:solidFill>
                <a:hlinkClick r:id="rId4"/>
              </a:rPr>
              <a:t>this link for a one-page version of this algorithm</a:t>
            </a:r>
            <a:r>
              <a:rPr lang="en-US" sz="1200" dirty="0"/>
              <a:t>.</a:t>
            </a:r>
          </a:p>
        </p:txBody>
      </p:sp>
      <p:sp>
        <p:nvSpPr>
          <p:cNvPr id="28" name="Text Placeholder 27">
            <a:extLst>
              <a:ext uri="{FF2B5EF4-FFF2-40B4-BE49-F238E27FC236}">
                <a16:creationId xmlns:a16="http://schemas.microsoft.com/office/drawing/2014/main" id="{4FD46D63-171C-D6F1-D35D-CA5E7D21C645}"/>
              </a:ext>
            </a:extLst>
          </p:cNvPr>
          <p:cNvSpPr>
            <a:spLocks noGrp="1"/>
          </p:cNvSpPr>
          <p:nvPr>
            <p:ph type="body" sz="quarter" idx="11"/>
          </p:nvPr>
        </p:nvSpPr>
        <p:spPr>
          <a:xfrm>
            <a:off x="457200" y="6217920"/>
            <a:ext cx="6492240" cy="369332"/>
          </a:xfrm>
        </p:spPr>
        <p:txBody>
          <a:bodyPr>
            <a:spAutoFit/>
          </a:bodyPr>
          <a:lstStyle/>
          <a:p>
            <a:pPr marL="0" marR="0" lvl="0" indent="0" algn="l" defTabSz="820583"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Originally published in “Does This Patient Need Blood Cultures? A Scoping Review of Indications for Blood Cultures in Adult Nonneutropenic Patients” by Fabre et al in </a:t>
            </a:r>
            <a:r>
              <a:rPr kumimoji="0" lang="en-US" sz="1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Clinical Infectious Diseases,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September 2020. Used with permission.</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Slide Number Placeholder 22">
            <a:extLst>
              <a:ext uri="{FF2B5EF4-FFF2-40B4-BE49-F238E27FC236}">
                <a16:creationId xmlns:a16="http://schemas.microsoft.com/office/drawing/2014/main" id="{6B937D5A-91A4-709B-5233-569EA2D91DFC}"/>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11</a:t>
            </a:fld>
            <a:endParaRPr lang="en-US" dirty="0"/>
          </a:p>
        </p:txBody>
      </p:sp>
    </p:spTree>
    <p:extLst>
      <p:ext uri="{BB962C8B-B14F-4D97-AF65-F5344CB8AC3E}">
        <p14:creationId xmlns:p14="http://schemas.microsoft.com/office/powerpoint/2010/main" val="445607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D1A46BCD-B050-F5DA-CE68-10EEADEA4CC5}"/>
              </a:ext>
            </a:extLst>
          </p:cNvPr>
          <p:cNvSpPr>
            <a:spLocks noGrp="1"/>
          </p:cNvSpPr>
          <p:nvPr>
            <p:ph type="title"/>
          </p:nvPr>
        </p:nvSpPr>
        <p:spPr>
          <a:xfrm>
            <a:off x="457200" y="0"/>
            <a:ext cx="8229600" cy="914400"/>
          </a:xfrm>
        </p:spPr>
        <p:txBody>
          <a:bodyPr>
            <a:normAutofit/>
          </a:bodyPr>
          <a:lstStyle/>
          <a:p>
            <a:r>
              <a:rPr lang="en-US" noProof="0" dirty="0"/>
              <a:t>Blood Culture Decision</a:t>
            </a:r>
            <a:r>
              <a:rPr lang="en-US" dirty="0"/>
              <a:t> Support</a:t>
            </a:r>
            <a:endParaRPr lang="en-US" noProof="0" dirty="0"/>
          </a:p>
        </p:txBody>
      </p:sp>
      <p:sp>
        <p:nvSpPr>
          <p:cNvPr id="2" name="Content Placeholder 1">
            <a:extLst>
              <a:ext uri="{FF2B5EF4-FFF2-40B4-BE49-F238E27FC236}">
                <a16:creationId xmlns:a16="http://schemas.microsoft.com/office/drawing/2014/main" id="{7F4AF941-3E15-2F47-83DA-A1F5185C9F16}"/>
              </a:ext>
            </a:extLst>
          </p:cNvPr>
          <p:cNvSpPr>
            <a:spLocks noGrp="1"/>
          </p:cNvSpPr>
          <p:nvPr>
            <p:ph idx="1"/>
          </p:nvPr>
        </p:nvSpPr>
        <p:spPr>
          <a:xfrm>
            <a:off x="457200" y="1071563"/>
            <a:ext cx="8229600" cy="400110"/>
          </a:xfrm>
        </p:spPr>
        <p:txBody>
          <a:bodyPr vert="horz" lIns="91440" tIns="45720" rIns="91440" bIns="45720" rtlCol="0" anchor="t">
            <a:normAutofit/>
          </a:bodyPr>
          <a:lstStyle/>
          <a:p>
            <a:pPr marL="0" indent="0" algn="ctr">
              <a:buNone/>
            </a:pPr>
            <a:r>
              <a:rPr lang="en-US" sz="2000" b="1" noProof="0" dirty="0"/>
              <a:t>Evidence-Based Algorithm to Inform When to Obtain Blood </a:t>
            </a:r>
            <a:r>
              <a:rPr lang="en-US" sz="2000" b="1" dirty="0"/>
              <a:t>Cultures</a:t>
            </a:r>
            <a:r>
              <a:rPr lang="en-US" sz="2000" b="1" baseline="30000" dirty="0"/>
              <a:t>11,12</a:t>
            </a:r>
            <a:endParaRPr lang="en-US" sz="2000" b="1" baseline="30000" noProof="0" dirty="0"/>
          </a:p>
        </p:txBody>
      </p:sp>
      <p:sp>
        <p:nvSpPr>
          <p:cNvPr id="28" name="Text Placeholder 27">
            <a:extLst>
              <a:ext uri="{FF2B5EF4-FFF2-40B4-BE49-F238E27FC236}">
                <a16:creationId xmlns:a16="http://schemas.microsoft.com/office/drawing/2014/main" id="{4FD46D63-171C-D6F1-D35D-CA5E7D21C645}"/>
              </a:ext>
              <a:ext uri="{C183D7F6-B498-43B3-948B-1728B52AA6E4}">
                <adec:decorative xmlns:adec="http://schemas.microsoft.com/office/drawing/2017/decorative" val="0"/>
              </a:ext>
            </a:extLst>
          </p:cNvPr>
          <p:cNvSpPr>
            <a:spLocks noGrp="1"/>
          </p:cNvSpPr>
          <p:nvPr>
            <p:ph type="body" sz="quarter" idx="11"/>
          </p:nvPr>
        </p:nvSpPr>
        <p:spPr>
          <a:xfrm>
            <a:off x="448665" y="1535419"/>
            <a:ext cx="4023360" cy="430887"/>
          </a:xfrm>
          <a:solidFill>
            <a:schemeClr val="accent2">
              <a:lumMod val="40000"/>
              <a:lumOff val="60000"/>
            </a:schemeClr>
          </a:solidFill>
          <a:ln w="28575">
            <a:noFill/>
          </a:ln>
        </p:spPr>
        <p:txBody>
          <a:bodyPr wrap="square" lIns="91440" tIns="91440" rIns="91440" bIns="91440" rtlCol="0" anchor="ctr">
            <a:spAutoFit/>
          </a:bodyPr>
          <a:lstStyle/>
          <a:p>
            <a:pPr algn="ctr" defTabSz="820583">
              <a:spcBef>
                <a:spcPts val="0"/>
              </a:spcBef>
            </a:pPr>
            <a:r>
              <a:rPr lang="en-US" sz="1600" b="1" dirty="0"/>
              <a:t>INITIAL BLOOD CULTURES</a:t>
            </a:r>
          </a:p>
        </p:txBody>
      </p:sp>
      <p:sp>
        <p:nvSpPr>
          <p:cNvPr id="29" name="Text Placeholder 28" descr="Chart: Describing the results from the literature about a blood culture algorithm developed to reduce unnecessary blood cultures. ">
            <a:extLst>
              <a:ext uri="{FF2B5EF4-FFF2-40B4-BE49-F238E27FC236}">
                <a16:creationId xmlns:a16="http://schemas.microsoft.com/office/drawing/2014/main" id="{D1D8F0B0-3D98-4038-1417-6435A20F7136}"/>
              </a:ext>
            </a:extLst>
          </p:cNvPr>
          <p:cNvSpPr>
            <a:spLocks noGrp="1"/>
          </p:cNvSpPr>
          <p:nvPr>
            <p:ph type="body" sz="quarter" idx="12"/>
          </p:nvPr>
        </p:nvSpPr>
        <p:spPr>
          <a:xfrm>
            <a:off x="448665" y="2071450"/>
            <a:ext cx="4023360" cy="3539430"/>
          </a:xfrm>
          <a:solidFill>
            <a:schemeClr val="accent2">
              <a:lumMod val="20000"/>
              <a:lumOff val="80000"/>
            </a:schemeClr>
          </a:solidFill>
          <a:ln w="28575">
            <a:noFill/>
          </a:ln>
        </p:spPr>
        <p:txBody>
          <a:bodyPr wrap="square" lIns="182880" tIns="182880" rIns="182880" bIns="182880" rtlCol="0" anchor="ctr">
            <a:spAutoFit/>
          </a:bodyPr>
          <a:lstStyle/>
          <a:p>
            <a:pPr marL="342900" indent="-342900" defTabSz="820583">
              <a:spcBef>
                <a:spcPts val="0"/>
              </a:spcBef>
              <a:buChar char="•"/>
            </a:pPr>
            <a:r>
              <a:rPr lang="en-US" sz="1600" b="1" dirty="0"/>
              <a:t>High probability (&gt;50%)</a:t>
            </a:r>
          </a:p>
          <a:p>
            <a:pPr marL="740093" lvl="1" indent="-282893" defTabSz="820583">
              <a:spcBef>
                <a:spcPts val="0"/>
              </a:spcBef>
              <a:buFont typeface="Arial" panose="020B0604020202020204" pitchFamily="34" charset="0"/>
              <a:buChar char="•"/>
            </a:pPr>
            <a:r>
              <a:rPr lang="en-US" sz="1600" dirty="0"/>
              <a:t>Infective endocarditis</a:t>
            </a:r>
          </a:p>
          <a:p>
            <a:pPr marL="740093" lvl="1" indent="-282893" defTabSz="820583">
              <a:spcBef>
                <a:spcPts val="0"/>
              </a:spcBef>
              <a:buFont typeface="Arial" panose="020B0604020202020204" pitchFamily="34" charset="0"/>
              <a:buChar char="•"/>
            </a:pPr>
            <a:r>
              <a:rPr lang="en-US" sz="1600" dirty="0"/>
              <a:t>Meningitis</a:t>
            </a:r>
          </a:p>
          <a:p>
            <a:pPr marL="740093" lvl="1" indent="-282893" defTabSz="820583">
              <a:spcBef>
                <a:spcPts val="0"/>
              </a:spcBef>
              <a:buFont typeface="Arial" panose="020B0604020202020204" pitchFamily="34" charset="0"/>
              <a:buChar char="•"/>
            </a:pPr>
            <a:r>
              <a:rPr lang="en-US" sz="1600" dirty="0"/>
              <a:t>Septic shock</a:t>
            </a:r>
          </a:p>
          <a:p>
            <a:pPr marL="342900" indent="-342900" defTabSz="820583">
              <a:spcBef>
                <a:spcPts val="1800"/>
              </a:spcBef>
              <a:buChar char="•"/>
            </a:pPr>
            <a:r>
              <a:rPr lang="en-US" sz="1600" b="1" dirty="0"/>
              <a:t>Intermediate probability  (&gt;10% to &lt;50%)</a:t>
            </a:r>
          </a:p>
          <a:p>
            <a:pPr marL="740093" lvl="1" indent="-282893" defTabSz="820583">
              <a:spcBef>
                <a:spcPts val="0"/>
              </a:spcBef>
              <a:buFont typeface="Arial" panose="020B0604020202020204" pitchFamily="34" charset="0"/>
              <a:buChar char="•"/>
            </a:pPr>
            <a:r>
              <a:rPr lang="en-US" sz="1600" dirty="0"/>
              <a:t>Cholangitis</a:t>
            </a:r>
          </a:p>
          <a:p>
            <a:pPr marL="740093" lvl="1" indent="-282893" defTabSz="820583">
              <a:spcBef>
                <a:spcPts val="0"/>
              </a:spcBef>
              <a:buFont typeface="Arial" panose="020B0604020202020204" pitchFamily="34" charset="0"/>
              <a:buChar char="•"/>
            </a:pPr>
            <a:r>
              <a:rPr lang="en-US" sz="1600" dirty="0"/>
              <a:t>Pyelonephritis</a:t>
            </a:r>
          </a:p>
          <a:p>
            <a:pPr marL="342900" indent="-342900" defTabSz="820583">
              <a:spcBef>
                <a:spcPts val="1800"/>
              </a:spcBef>
              <a:buChar char="•"/>
            </a:pPr>
            <a:r>
              <a:rPr lang="en-US" sz="1600" b="1" dirty="0"/>
              <a:t>Low probability (&lt;10%)</a:t>
            </a:r>
          </a:p>
          <a:p>
            <a:pPr marL="740093" lvl="1" indent="-282893" defTabSz="820583">
              <a:spcBef>
                <a:spcPts val="0"/>
              </a:spcBef>
              <a:buFont typeface="Arial" panose="020B0604020202020204" pitchFamily="34" charset="0"/>
              <a:buChar char="•"/>
            </a:pPr>
            <a:r>
              <a:rPr lang="en-US" sz="1600" dirty="0"/>
              <a:t>Non-severe CAP </a:t>
            </a:r>
          </a:p>
          <a:p>
            <a:pPr marL="740093" lvl="1" indent="-282893" defTabSz="820583">
              <a:spcBef>
                <a:spcPts val="0"/>
              </a:spcBef>
              <a:buFont typeface="Arial" panose="020B0604020202020204" pitchFamily="34" charset="0"/>
              <a:buChar char="•"/>
            </a:pPr>
            <a:r>
              <a:rPr lang="en-US" sz="1600" dirty="0"/>
              <a:t>Post-op fever within 48 </a:t>
            </a:r>
            <a:r>
              <a:rPr lang="en-US" sz="1600" dirty="0" err="1"/>
              <a:t>hrs</a:t>
            </a:r>
            <a:endParaRPr lang="en-US" sz="1600" dirty="0"/>
          </a:p>
        </p:txBody>
      </p:sp>
      <p:sp>
        <p:nvSpPr>
          <p:cNvPr id="30" name="Text Placeholder 29" descr="Chart: Describes host factors for initial blood cultures. ">
            <a:extLst>
              <a:ext uri="{FF2B5EF4-FFF2-40B4-BE49-F238E27FC236}">
                <a16:creationId xmlns:a16="http://schemas.microsoft.com/office/drawing/2014/main" id="{8369C05D-244A-3E13-E53B-7C477E274F95}"/>
              </a:ext>
            </a:extLst>
          </p:cNvPr>
          <p:cNvSpPr>
            <a:spLocks noGrp="1"/>
          </p:cNvSpPr>
          <p:nvPr>
            <p:ph type="body" sz="quarter" idx="13"/>
          </p:nvPr>
        </p:nvSpPr>
        <p:spPr>
          <a:xfrm>
            <a:off x="448665" y="5704711"/>
            <a:ext cx="4023360" cy="677108"/>
          </a:xfrm>
          <a:solidFill>
            <a:schemeClr val="accent2">
              <a:lumMod val="20000"/>
              <a:lumOff val="80000"/>
            </a:schemeClr>
          </a:solidFill>
          <a:ln w="28575">
            <a:noFill/>
          </a:ln>
        </p:spPr>
        <p:txBody>
          <a:bodyPr wrap="square" lIns="182880" tIns="91440" rIns="91440" bIns="91440" rtlCol="0" anchor="ctr">
            <a:spAutoFit/>
          </a:bodyPr>
          <a:lstStyle/>
          <a:p>
            <a:pPr marL="282893" indent="-282893" defTabSz="820583">
              <a:spcBef>
                <a:spcPts val="0"/>
              </a:spcBef>
              <a:buChar char="•"/>
            </a:pPr>
            <a:r>
              <a:rPr lang="en-US" sz="1600" b="1" dirty="0"/>
              <a:t>Host factors</a:t>
            </a:r>
          </a:p>
          <a:p>
            <a:pPr marL="740093" lvl="1" indent="-282893" defTabSz="820583">
              <a:spcBef>
                <a:spcPts val="0"/>
              </a:spcBef>
              <a:buFont typeface="Arial" panose="020B0604020202020204" pitchFamily="34" charset="0"/>
              <a:buChar char="•"/>
            </a:pPr>
            <a:r>
              <a:rPr lang="en-US" sz="1600" dirty="0"/>
              <a:t>Risk of endovascular infection</a:t>
            </a:r>
          </a:p>
        </p:txBody>
      </p:sp>
      <p:sp>
        <p:nvSpPr>
          <p:cNvPr id="31" name="Text Placeholder 30">
            <a:extLst>
              <a:ext uri="{FF2B5EF4-FFF2-40B4-BE49-F238E27FC236}">
                <a16:creationId xmlns:a16="http://schemas.microsoft.com/office/drawing/2014/main" id="{51ED7E9E-CACD-BBE4-04CB-35F02BA0FA8F}"/>
              </a:ext>
              <a:ext uri="{C183D7F6-B498-43B3-948B-1728B52AA6E4}">
                <adec:decorative xmlns:adec="http://schemas.microsoft.com/office/drawing/2017/decorative" val="0"/>
              </a:ext>
            </a:extLst>
          </p:cNvPr>
          <p:cNvSpPr>
            <a:spLocks noGrp="1"/>
          </p:cNvSpPr>
          <p:nvPr>
            <p:ph type="body" sz="quarter" idx="14"/>
          </p:nvPr>
        </p:nvSpPr>
        <p:spPr>
          <a:xfrm>
            <a:off x="4654904" y="1538224"/>
            <a:ext cx="4023360" cy="430887"/>
          </a:xfrm>
          <a:solidFill>
            <a:schemeClr val="accent4">
              <a:lumMod val="40000"/>
              <a:lumOff val="60000"/>
            </a:schemeClr>
          </a:solidFill>
          <a:ln w="28575">
            <a:noFill/>
          </a:ln>
        </p:spPr>
        <p:txBody>
          <a:bodyPr wrap="square" lIns="91440" tIns="91440" rIns="91440" bIns="91440" rtlCol="0" anchor="ctr">
            <a:spAutoFit/>
          </a:bodyPr>
          <a:lstStyle/>
          <a:p>
            <a:pPr algn="ctr" defTabSz="820583"/>
            <a:r>
              <a:rPr lang="en-US" sz="1600" b="1" dirty="0"/>
              <a:t>FOLLOWUP BLOOD CULTURES</a:t>
            </a:r>
          </a:p>
        </p:txBody>
      </p:sp>
      <p:sp>
        <p:nvSpPr>
          <p:cNvPr id="32" name="Text Placeholder 31" descr="Chart: Naming organisms, type of infection, and source control for followup blood cultures. ">
            <a:extLst>
              <a:ext uri="{FF2B5EF4-FFF2-40B4-BE49-F238E27FC236}">
                <a16:creationId xmlns:a16="http://schemas.microsoft.com/office/drawing/2014/main" id="{8DB7B96F-A651-30BF-C9D9-54540D4242AF}"/>
              </a:ext>
            </a:extLst>
          </p:cNvPr>
          <p:cNvSpPr>
            <a:spLocks noGrp="1"/>
          </p:cNvSpPr>
          <p:nvPr>
            <p:ph type="body" sz="quarter" idx="15"/>
          </p:nvPr>
        </p:nvSpPr>
        <p:spPr>
          <a:xfrm>
            <a:off x="4654904" y="2194560"/>
            <a:ext cx="4023360" cy="2616101"/>
          </a:xfrm>
          <a:solidFill>
            <a:schemeClr val="accent4">
              <a:lumMod val="20000"/>
              <a:lumOff val="80000"/>
            </a:schemeClr>
          </a:solidFill>
          <a:ln w="28575">
            <a:noFill/>
          </a:ln>
        </p:spPr>
        <p:txBody>
          <a:bodyPr wrap="square" lIns="137160" tIns="91440" rIns="91440" bIns="91440" rtlCol="0" anchor="ctr">
            <a:spAutoFit/>
          </a:bodyPr>
          <a:lstStyle/>
          <a:p>
            <a:pPr marL="155734" indent="-235744" defTabSz="820583">
              <a:spcBef>
                <a:spcPts val="0"/>
              </a:spcBef>
              <a:buChar char="•"/>
            </a:pPr>
            <a:r>
              <a:rPr lang="en-US" sz="1600" b="1" dirty="0"/>
              <a:t>Organism</a:t>
            </a:r>
          </a:p>
          <a:p>
            <a:pPr marL="612934" lvl="1" indent="-235744" defTabSz="820583">
              <a:spcBef>
                <a:spcPts val="0"/>
              </a:spcBef>
              <a:buFont typeface="Arial" panose="020B0604020202020204" pitchFamily="34" charset="0"/>
              <a:buChar char="•"/>
            </a:pPr>
            <a:r>
              <a:rPr lang="en-US" sz="1600" i="1" dirty="0"/>
              <a:t>S. aureus</a:t>
            </a:r>
          </a:p>
          <a:p>
            <a:pPr marL="612934" lvl="1" indent="-235744" defTabSz="820583">
              <a:spcBef>
                <a:spcPts val="0"/>
              </a:spcBef>
              <a:buFont typeface="Arial" panose="020B0604020202020204" pitchFamily="34" charset="0"/>
              <a:buChar char="•"/>
            </a:pPr>
            <a:r>
              <a:rPr lang="en-US" sz="1600" i="1" dirty="0"/>
              <a:t>S. pneumoniae</a:t>
            </a:r>
          </a:p>
          <a:p>
            <a:pPr marL="155734" indent="-235744" defTabSz="820583">
              <a:spcBef>
                <a:spcPts val="1800"/>
              </a:spcBef>
              <a:buChar char="•"/>
            </a:pPr>
            <a:r>
              <a:rPr lang="en-US" sz="1600" b="1" dirty="0"/>
              <a:t>Type of infection</a:t>
            </a:r>
          </a:p>
          <a:p>
            <a:pPr marL="612934" lvl="1" indent="-235744" defTabSz="820583">
              <a:spcBef>
                <a:spcPts val="0"/>
              </a:spcBef>
              <a:buFont typeface="Arial" panose="020B0604020202020204" pitchFamily="34" charset="0"/>
              <a:buChar char="•"/>
            </a:pPr>
            <a:r>
              <a:rPr lang="en-US" sz="1600" i="1" dirty="0"/>
              <a:t>Endovascular infection</a:t>
            </a:r>
          </a:p>
          <a:p>
            <a:pPr marL="612934" lvl="1" indent="-235744" defTabSz="820583">
              <a:spcBef>
                <a:spcPts val="0"/>
              </a:spcBef>
              <a:buFont typeface="Arial" panose="020B0604020202020204" pitchFamily="34" charset="0"/>
              <a:buChar char="•"/>
            </a:pPr>
            <a:r>
              <a:rPr lang="en-US" sz="1600" i="1" dirty="0"/>
              <a:t>Urosepsis</a:t>
            </a:r>
            <a:endParaRPr lang="en-US" sz="1600" b="1" dirty="0"/>
          </a:p>
          <a:p>
            <a:pPr marL="155734" indent="-235744" defTabSz="820583">
              <a:spcBef>
                <a:spcPts val="1800"/>
              </a:spcBef>
              <a:buChar char="•"/>
            </a:pPr>
            <a:r>
              <a:rPr lang="en-US" sz="1600" b="1" dirty="0"/>
              <a:t>Source control</a:t>
            </a:r>
          </a:p>
          <a:p>
            <a:pPr marL="612934" lvl="1" indent="-235744" defTabSz="820583">
              <a:spcBef>
                <a:spcPts val="0"/>
              </a:spcBef>
              <a:buFont typeface="Arial" panose="020B0604020202020204" pitchFamily="34" charset="0"/>
              <a:buChar char="•"/>
            </a:pPr>
            <a:r>
              <a:rPr lang="en-US" sz="1600" i="1" dirty="0"/>
              <a:t>Lack of source control</a:t>
            </a:r>
          </a:p>
        </p:txBody>
      </p:sp>
      <p:sp>
        <p:nvSpPr>
          <p:cNvPr id="33" name="Text Placeholder 32" descr="Chart: Describes host factors for followup blood cultures. ">
            <a:extLst>
              <a:ext uri="{FF2B5EF4-FFF2-40B4-BE49-F238E27FC236}">
                <a16:creationId xmlns:a16="http://schemas.microsoft.com/office/drawing/2014/main" id="{CB77DA54-022D-B32B-E30F-A06A58206203}"/>
              </a:ext>
            </a:extLst>
          </p:cNvPr>
          <p:cNvSpPr>
            <a:spLocks noGrp="1"/>
          </p:cNvSpPr>
          <p:nvPr>
            <p:ph type="body" sz="quarter" idx="16"/>
          </p:nvPr>
        </p:nvSpPr>
        <p:spPr>
          <a:xfrm>
            <a:off x="4654904" y="4961748"/>
            <a:ext cx="4023360" cy="677108"/>
          </a:xfrm>
          <a:solidFill>
            <a:schemeClr val="accent4">
              <a:lumMod val="20000"/>
              <a:lumOff val="80000"/>
            </a:schemeClr>
          </a:solidFill>
          <a:ln w="28575">
            <a:noFill/>
          </a:ln>
        </p:spPr>
        <p:txBody>
          <a:bodyPr wrap="square" lIns="137160" tIns="91440" rIns="91440" bIns="91440" rtlCol="0" anchor="ctr">
            <a:spAutoFit/>
          </a:bodyPr>
          <a:lstStyle/>
          <a:p>
            <a:pPr marL="282893" indent="-282893" defTabSz="820583">
              <a:spcBef>
                <a:spcPts val="0"/>
              </a:spcBef>
              <a:buChar char="•"/>
            </a:pPr>
            <a:r>
              <a:rPr lang="en-US" sz="1600" b="1" dirty="0"/>
              <a:t>Host factors</a:t>
            </a:r>
          </a:p>
          <a:p>
            <a:pPr marL="740093" lvl="1" indent="-282893" defTabSz="820583">
              <a:spcBef>
                <a:spcPts val="0"/>
              </a:spcBef>
              <a:buFont typeface="Arial" panose="020B0604020202020204" pitchFamily="34" charset="0"/>
              <a:buChar char="•"/>
            </a:pPr>
            <a:r>
              <a:rPr lang="en-US" sz="1600" dirty="0"/>
              <a:t>Risk of endovascular infection</a:t>
            </a:r>
          </a:p>
        </p:txBody>
      </p:sp>
      <p:pic>
        <p:nvPicPr>
          <p:cNvPr id="57" name="Picture 56">
            <a:extLst>
              <a:ext uri="{FF2B5EF4-FFF2-40B4-BE49-F238E27FC236}">
                <a16:creationId xmlns:a16="http://schemas.microsoft.com/office/drawing/2014/main" id="{DBC964B8-46C5-26C0-238F-12F7517FB4BB}"/>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6889" y="2254368"/>
            <a:ext cx="406247" cy="406247"/>
          </a:xfrm>
          <a:prstGeom prst="rect">
            <a:avLst/>
          </a:prstGeom>
        </p:spPr>
      </p:pic>
      <p:pic>
        <p:nvPicPr>
          <p:cNvPr id="58" name="Picture 57">
            <a:extLst>
              <a:ext uri="{FF2B5EF4-FFF2-40B4-BE49-F238E27FC236}">
                <a16:creationId xmlns:a16="http://schemas.microsoft.com/office/drawing/2014/main" id="{3DA0A35F-6E37-9A58-B178-1A5F18DE0A7A}"/>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6889" y="3475799"/>
            <a:ext cx="406247" cy="406247"/>
          </a:xfrm>
          <a:prstGeom prst="rect">
            <a:avLst/>
          </a:prstGeom>
        </p:spPr>
      </p:pic>
      <p:pic>
        <p:nvPicPr>
          <p:cNvPr id="60" name="Picture 59">
            <a:extLst>
              <a:ext uri="{FF2B5EF4-FFF2-40B4-BE49-F238E27FC236}">
                <a16:creationId xmlns:a16="http://schemas.microsoft.com/office/drawing/2014/main" id="{42864882-30C5-7000-D1ED-F1673388EFEA}"/>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06888" y="4543339"/>
            <a:ext cx="406247" cy="406247"/>
          </a:xfrm>
          <a:prstGeom prst="rect">
            <a:avLst/>
          </a:prstGeom>
        </p:spPr>
      </p:pic>
      <p:pic>
        <p:nvPicPr>
          <p:cNvPr id="61" name="Picture 60">
            <a:extLst>
              <a:ext uri="{FF2B5EF4-FFF2-40B4-BE49-F238E27FC236}">
                <a16:creationId xmlns:a16="http://schemas.microsoft.com/office/drawing/2014/main" id="{CCDC9A3E-58D0-5D3C-2B43-34330A1F92AB}"/>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50652" y="2296314"/>
            <a:ext cx="406247" cy="406247"/>
          </a:xfrm>
          <a:prstGeom prst="rect">
            <a:avLst/>
          </a:prstGeom>
        </p:spPr>
      </p:pic>
      <p:pic>
        <p:nvPicPr>
          <p:cNvPr id="62" name="Picture 61">
            <a:extLst>
              <a:ext uri="{FF2B5EF4-FFF2-40B4-BE49-F238E27FC236}">
                <a16:creationId xmlns:a16="http://schemas.microsoft.com/office/drawing/2014/main" id="{E3443981-A4E1-E4E8-556C-1F4D91848EE0}"/>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50652" y="2701090"/>
            <a:ext cx="406247" cy="406247"/>
          </a:xfrm>
          <a:prstGeom prst="rect">
            <a:avLst/>
          </a:prstGeom>
        </p:spPr>
      </p:pic>
      <p:pic>
        <p:nvPicPr>
          <p:cNvPr id="63" name="Picture 62">
            <a:extLst>
              <a:ext uri="{FF2B5EF4-FFF2-40B4-BE49-F238E27FC236}">
                <a16:creationId xmlns:a16="http://schemas.microsoft.com/office/drawing/2014/main" id="{A7CD9F8C-F1D1-0B2C-6A92-5E07AF31052F}"/>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50652" y="3313182"/>
            <a:ext cx="406247" cy="406247"/>
          </a:xfrm>
          <a:prstGeom prst="rect">
            <a:avLst/>
          </a:prstGeom>
        </p:spPr>
      </p:pic>
      <p:pic>
        <p:nvPicPr>
          <p:cNvPr id="64" name="Picture 63">
            <a:extLst>
              <a:ext uri="{FF2B5EF4-FFF2-40B4-BE49-F238E27FC236}">
                <a16:creationId xmlns:a16="http://schemas.microsoft.com/office/drawing/2014/main" id="{BB77BE62-1FD2-2945-C7C9-4A2B210E3D21}"/>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50652" y="3717958"/>
            <a:ext cx="406247" cy="406247"/>
          </a:xfrm>
          <a:prstGeom prst="rect">
            <a:avLst/>
          </a:prstGeom>
        </p:spPr>
      </p:pic>
      <p:pic>
        <p:nvPicPr>
          <p:cNvPr id="65" name="Picture 64">
            <a:extLst>
              <a:ext uri="{FF2B5EF4-FFF2-40B4-BE49-F238E27FC236}">
                <a16:creationId xmlns:a16="http://schemas.microsoft.com/office/drawing/2014/main" id="{E5958F58-8C73-6BA6-8246-3BAD1963C8B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50659" y="4363066"/>
            <a:ext cx="406247" cy="406247"/>
          </a:xfrm>
          <a:prstGeom prst="rect">
            <a:avLst/>
          </a:prstGeom>
        </p:spPr>
      </p:pic>
      <p:pic>
        <p:nvPicPr>
          <p:cNvPr id="59" name="Picture 58">
            <a:extLst>
              <a:ext uri="{FF2B5EF4-FFF2-40B4-BE49-F238E27FC236}">
                <a16:creationId xmlns:a16="http://schemas.microsoft.com/office/drawing/2014/main" id="{370D1824-4DBC-F909-2556-572AAA25C908}"/>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6888" y="5675332"/>
            <a:ext cx="406247" cy="406247"/>
          </a:xfrm>
          <a:prstGeom prst="rect">
            <a:avLst/>
          </a:prstGeom>
        </p:spPr>
      </p:pic>
      <p:pic>
        <p:nvPicPr>
          <p:cNvPr id="66" name="Picture 65">
            <a:extLst>
              <a:ext uri="{FF2B5EF4-FFF2-40B4-BE49-F238E27FC236}">
                <a16:creationId xmlns:a16="http://schemas.microsoft.com/office/drawing/2014/main" id="{D980CA56-923A-D3D3-B533-55421C1904B9}"/>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50662" y="5133654"/>
            <a:ext cx="406247" cy="406247"/>
          </a:xfrm>
          <a:prstGeom prst="rect">
            <a:avLst/>
          </a:prstGeom>
        </p:spPr>
      </p:pic>
      <p:sp>
        <p:nvSpPr>
          <p:cNvPr id="23" name="Slide Number Placeholder 22">
            <a:extLst>
              <a:ext uri="{FF2B5EF4-FFF2-40B4-BE49-F238E27FC236}">
                <a16:creationId xmlns:a16="http://schemas.microsoft.com/office/drawing/2014/main" id="{6B937D5A-91A4-709B-5233-569EA2D91DFC}"/>
              </a:ext>
            </a:extLst>
          </p:cNvPr>
          <p:cNvSpPr>
            <a:spLocks noGrp="1"/>
          </p:cNvSpPr>
          <p:nvPr>
            <p:ph type="sldNum" sz="quarter" idx="4"/>
          </p:nvPr>
        </p:nvSpPr>
        <p:spPr>
          <a:xfrm>
            <a:off x="8769705" y="6492240"/>
            <a:ext cx="274320" cy="365760"/>
          </a:xfrm>
        </p:spPr>
        <p:txBody>
          <a:bodyPr/>
          <a:lstStyle/>
          <a:p>
            <a:r>
              <a:rPr lang="en-US" dirty="0"/>
              <a:t> | </a:t>
            </a:r>
            <a:fld id="{3EAF645E-7E2B-4792-90B1-7B7BA0A8390A}" type="slidenum">
              <a:rPr lang="en-US" smtClean="0"/>
              <a:pPr/>
              <a:t>12</a:t>
            </a:fld>
            <a:endParaRPr lang="en-US" dirty="0"/>
          </a:p>
        </p:txBody>
      </p:sp>
    </p:spTree>
    <p:extLst>
      <p:ext uri="{BB962C8B-B14F-4D97-AF65-F5344CB8AC3E}">
        <p14:creationId xmlns:p14="http://schemas.microsoft.com/office/powerpoint/2010/main" val="2438826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D1A46BCD-B050-F5DA-CE68-10EEADEA4CC5}"/>
              </a:ext>
            </a:extLst>
          </p:cNvPr>
          <p:cNvSpPr>
            <a:spLocks noGrp="1"/>
          </p:cNvSpPr>
          <p:nvPr>
            <p:ph type="title"/>
          </p:nvPr>
        </p:nvSpPr>
        <p:spPr>
          <a:xfrm>
            <a:off x="457200" y="0"/>
            <a:ext cx="8229600" cy="914400"/>
          </a:xfrm>
        </p:spPr>
        <p:txBody>
          <a:bodyPr>
            <a:noAutofit/>
          </a:bodyPr>
          <a:lstStyle/>
          <a:p>
            <a:r>
              <a:rPr lang="en-US" sz="3600" noProof="0" dirty="0"/>
              <a:t>Site Selection: Peripheral vs. </a:t>
            </a:r>
            <a:r>
              <a:rPr lang="en-US" sz="3600" dirty="0"/>
              <a:t>Central</a:t>
            </a:r>
            <a:r>
              <a:rPr lang="en-US" sz="3600" baseline="30000" dirty="0"/>
              <a:t>16,17</a:t>
            </a:r>
            <a:endParaRPr lang="en-US" sz="3600" baseline="30000" noProof="0" dirty="0"/>
          </a:p>
        </p:txBody>
      </p:sp>
      <p:sp>
        <p:nvSpPr>
          <p:cNvPr id="2" name="Content Placeholder 1">
            <a:extLst>
              <a:ext uri="{FF2B5EF4-FFF2-40B4-BE49-F238E27FC236}">
                <a16:creationId xmlns:a16="http://schemas.microsoft.com/office/drawing/2014/main" id="{7F4AF941-3E15-2F47-83DA-A1F5185C9F16}"/>
              </a:ext>
            </a:extLst>
          </p:cNvPr>
          <p:cNvSpPr>
            <a:spLocks noGrp="1"/>
          </p:cNvSpPr>
          <p:nvPr>
            <p:ph idx="1"/>
          </p:nvPr>
        </p:nvSpPr>
        <p:spPr>
          <a:xfrm>
            <a:off x="457200" y="1157671"/>
            <a:ext cx="8229600" cy="2479617"/>
          </a:xfrm>
        </p:spPr>
        <p:txBody>
          <a:bodyPr vert="horz" lIns="91440" tIns="45720" rIns="91440" bIns="45720" rtlCol="0" anchor="t">
            <a:noAutofit/>
          </a:bodyPr>
          <a:lstStyle/>
          <a:p>
            <a:pPr>
              <a:spcBef>
                <a:spcPts val="1200"/>
              </a:spcBef>
            </a:pPr>
            <a:r>
              <a:rPr lang="en-US" sz="2400" noProof="0" dirty="0"/>
              <a:t>A systematic review of lab quality improvement best practices compared central venous </a:t>
            </a:r>
            <a:r>
              <a:rPr lang="en-US" sz="2400" dirty="0"/>
              <a:t>catheter</a:t>
            </a:r>
            <a:r>
              <a:rPr lang="en-US" sz="2400" noProof="0" dirty="0"/>
              <a:t> (CVC) vs. peripheral venipuncture </a:t>
            </a:r>
            <a:r>
              <a:rPr lang="en-US" sz="2400" dirty="0"/>
              <a:t>to obtain a sample for blood</a:t>
            </a:r>
            <a:r>
              <a:rPr lang="en-US" sz="2400" noProof="0" dirty="0"/>
              <a:t> culture.</a:t>
            </a:r>
            <a:r>
              <a:rPr lang="en-US" sz="2400" baseline="30000" dirty="0"/>
              <a:t>16</a:t>
            </a:r>
            <a:endParaRPr lang="en-US" sz="2400" baseline="30000" noProof="0" dirty="0"/>
          </a:p>
          <a:p>
            <a:pPr>
              <a:spcBef>
                <a:spcPts val="1200"/>
              </a:spcBef>
            </a:pPr>
            <a:r>
              <a:rPr lang="en-US" sz="2400" dirty="0"/>
              <a:t>The review found very strong evidence that use of venipuncture reduces blood culture contamination in all settings.</a:t>
            </a:r>
            <a:r>
              <a:rPr lang="en-US" sz="2400" baseline="30000" dirty="0"/>
              <a:t>16</a:t>
            </a:r>
            <a:endParaRPr lang="en-US" sz="2400" baseline="30000" noProof="0" dirty="0">
              <a:ea typeface="Calibri"/>
              <a:cs typeface="Calibri"/>
            </a:endParaRPr>
          </a:p>
          <a:p>
            <a:pPr>
              <a:spcBef>
                <a:spcPts val="1200"/>
              </a:spcBef>
            </a:pPr>
            <a:endParaRPr lang="en-US" sz="2400" noProof="0" dirty="0"/>
          </a:p>
          <a:p>
            <a:pPr>
              <a:spcBef>
                <a:spcPts val="1200"/>
              </a:spcBef>
            </a:pPr>
            <a:endParaRPr lang="en-US" sz="2400" noProof="0" dirty="0"/>
          </a:p>
        </p:txBody>
      </p:sp>
      <p:sp>
        <p:nvSpPr>
          <p:cNvPr id="3" name="Text Placeholder 2">
            <a:extLst>
              <a:ext uri="{FF2B5EF4-FFF2-40B4-BE49-F238E27FC236}">
                <a16:creationId xmlns:a16="http://schemas.microsoft.com/office/drawing/2014/main" id="{C88DAE50-9780-CA1B-1833-F990AD7C0AC3}"/>
              </a:ext>
            </a:extLst>
          </p:cNvPr>
          <p:cNvSpPr>
            <a:spLocks noGrp="1"/>
          </p:cNvSpPr>
          <p:nvPr>
            <p:ph type="body" sz="quarter" idx="11"/>
          </p:nvPr>
        </p:nvSpPr>
        <p:spPr>
          <a:xfrm>
            <a:off x="457200" y="3637288"/>
            <a:ext cx="3790709" cy="2346823"/>
          </a:xfrm>
        </p:spPr>
        <p:txBody>
          <a:bodyPr vert="horz" lIns="91440" tIns="45720" rIns="91440" bIns="45720" rtlCol="0" anchor="t">
            <a:noAutofit/>
          </a:bodyPr>
          <a:lstStyle/>
          <a:p>
            <a:pPr marL="365760" indent="-365760">
              <a:spcBef>
                <a:spcPts val="2400"/>
              </a:spcBef>
              <a:buChar char="•"/>
            </a:pPr>
            <a:r>
              <a:rPr lang="en-US" dirty="0"/>
              <a:t>Limit CVC blood cultures to rare circumstances (e.g., patients with extremely difficult venous access).</a:t>
            </a:r>
          </a:p>
        </p:txBody>
      </p:sp>
      <p:sp>
        <p:nvSpPr>
          <p:cNvPr id="23" name="Slide Number Placeholder 22">
            <a:extLst>
              <a:ext uri="{FF2B5EF4-FFF2-40B4-BE49-F238E27FC236}">
                <a16:creationId xmlns:a16="http://schemas.microsoft.com/office/drawing/2014/main" id="{6B937D5A-91A4-709B-5233-569EA2D91DFC}"/>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13</a:t>
            </a:fld>
            <a:endParaRPr lang="en-US" dirty="0"/>
          </a:p>
        </p:txBody>
      </p:sp>
      <p:pic>
        <p:nvPicPr>
          <p:cNvPr id="26" name="Picture 7">
            <a:extLst>
              <a:ext uri="{FF2B5EF4-FFF2-40B4-BE49-F238E27FC236}">
                <a16:creationId xmlns:a16="http://schemas.microsoft.com/office/drawing/2014/main" id="{379A272A-D66A-4A46-73C4-FE0B970612F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33397" y="3622596"/>
            <a:ext cx="3539620" cy="23615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981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C03FEE0-96E4-34A0-6BFC-992FA4A2532A}"/>
              </a:ext>
            </a:extLst>
          </p:cNvPr>
          <p:cNvSpPr>
            <a:spLocks noGrp="1"/>
          </p:cNvSpPr>
          <p:nvPr>
            <p:ph type="title"/>
          </p:nvPr>
        </p:nvSpPr>
        <p:spPr/>
        <p:txBody>
          <a:bodyPr>
            <a:noAutofit/>
          </a:bodyPr>
          <a:lstStyle/>
          <a:p>
            <a:r>
              <a:rPr lang="en-US" noProof="0" dirty="0"/>
              <a:t>Hand </a:t>
            </a:r>
            <a:r>
              <a:rPr lang="en-US" dirty="0"/>
              <a:t>Hygiene</a:t>
            </a:r>
            <a:r>
              <a:rPr lang="en-US" baseline="30000" dirty="0"/>
              <a:t>6</a:t>
            </a:r>
            <a:endParaRPr lang="en-US" noProof="0" dirty="0"/>
          </a:p>
        </p:txBody>
      </p:sp>
      <p:sp>
        <p:nvSpPr>
          <p:cNvPr id="2" name="Content Placeholder 1">
            <a:extLst>
              <a:ext uri="{FF2B5EF4-FFF2-40B4-BE49-F238E27FC236}">
                <a16:creationId xmlns:a16="http://schemas.microsoft.com/office/drawing/2014/main" id="{25410B7C-AF06-4CEF-B5E2-2AC18EA1D4F1}"/>
              </a:ext>
            </a:extLst>
          </p:cNvPr>
          <p:cNvSpPr>
            <a:spLocks noGrp="1"/>
          </p:cNvSpPr>
          <p:nvPr>
            <p:ph idx="1"/>
          </p:nvPr>
        </p:nvSpPr>
        <p:spPr>
          <a:xfrm>
            <a:off x="459107" y="1257507"/>
            <a:ext cx="4503935" cy="4285968"/>
          </a:xfrm>
        </p:spPr>
        <p:txBody>
          <a:bodyPr vert="horz" lIns="91440" tIns="45720" rIns="91440" bIns="45720" rtlCol="0" anchor="t">
            <a:normAutofit lnSpcReduction="10000"/>
          </a:bodyPr>
          <a:lstStyle/>
          <a:p>
            <a:pPr>
              <a:spcBef>
                <a:spcPts val="1200"/>
              </a:spcBef>
            </a:pPr>
            <a:r>
              <a:rPr lang="en-US" sz="2400" dirty="0"/>
              <a:t>Aseptic technique during blood culture collection is paramount to prevent contamination.</a:t>
            </a:r>
            <a:endParaRPr lang="en-US" sz="2400" dirty="0">
              <a:cs typeface="Calibri"/>
            </a:endParaRPr>
          </a:p>
          <a:p>
            <a:pPr>
              <a:spcBef>
                <a:spcPts val="1200"/>
              </a:spcBef>
            </a:pPr>
            <a:r>
              <a:rPr lang="en-US" sz="2400" dirty="0"/>
              <a:t>Guidelines for hand hygiene and glove use must be observed.</a:t>
            </a:r>
            <a:endParaRPr lang="en-US" sz="2400" dirty="0">
              <a:cs typeface="Calibri"/>
            </a:endParaRPr>
          </a:p>
          <a:p>
            <a:pPr>
              <a:spcBef>
                <a:spcPts val="1200"/>
              </a:spcBef>
            </a:pPr>
            <a:r>
              <a:rPr lang="en-US" sz="2400" dirty="0"/>
              <a:t>Estimates of hand hygiene adherence range from 5 percent to 81 percent, with an average adherence of 40 percent.</a:t>
            </a:r>
            <a:r>
              <a:rPr lang="en-US" sz="2400" baseline="30000" dirty="0"/>
              <a:t>18,19</a:t>
            </a:r>
            <a:endParaRPr lang="en-US" sz="2400" baseline="30000" dirty="0">
              <a:ea typeface="Calibri"/>
              <a:cs typeface="Calibri"/>
            </a:endParaRPr>
          </a:p>
        </p:txBody>
      </p:sp>
      <p:sp>
        <p:nvSpPr>
          <p:cNvPr id="3" name="Text Placeholder 2">
            <a:extLst>
              <a:ext uri="{FF2B5EF4-FFF2-40B4-BE49-F238E27FC236}">
                <a16:creationId xmlns:a16="http://schemas.microsoft.com/office/drawing/2014/main" id="{251F354E-F5B2-B050-1ED1-30D768BD00A8}"/>
              </a:ext>
            </a:extLst>
          </p:cNvPr>
          <p:cNvSpPr>
            <a:spLocks noGrp="1"/>
          </p:cNvSpPr>
          <p:nvPr>
            <p:ph type="body" sz="quarter" idx="11"/>
          </p:nvPr>
        </p:nvSpPr>
        <p:spPr>
          <a:xfrm>
            <a:off x="457200" y="5409486"/>
            <a:ext cx="8229600" cy="1199594"/>
          </a:xfrm>
        </p:spPr>
        <p:txBody>
          <a:bodyPr/>
          <a:lstStyle/>
          <a:p>
            <a:pPr marL="365760" marR="0" lvl="0" indent="-36576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For more details, refer to </a:t>
            </a:r>
            <a:r>
              <a:rPr kumimoji="0" lang="en-US" b="1" i="0" u="sng" strike="noStrike" kern="1200" cap="none" spc="0" normalizeH="0" baseline="0" noProof="0" dirty="0">
                <a:ln>
                  <a:noFill/>
                </a:ln>
                <a:solidFill>
                  <a:srgbClr val="0070C0"/>
                </a:solidFill>
                <a:effectLst/>
                <a:uLnTx/>
                <a:uFillTx/>
                <a:latin typeface="Calibri" panose="020F0502020204030204"/>
                <a:ea typeface="+mn-ea"/>
                <a:cs typeface="+mn-cs"/>
                <a:hlinkClick r:id="rId3"/>
              </a:rPr>
              <a:t>the Hand Hygiene section of the AHRQ Toolkit for MRSA Prevention for ICU and Non-ICU settings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3" name="Slide Number Placeholder 22">
            <a:extLst>
              <a:ext uri="{FF2B5EF4-FFF2-40B4-BE49-F238E27FC236}">
                <a16:creationId xmlns:a16="http://schemas.microsoft.com/office/drawing/2014/main" id="{45AE273E-FD31-8054-E95E-A3449DA2892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14</a:t>
            </a:fld>
            <a:endParaRPr lang="en-US" dirty="0">
              <a:solidFill>
                <a:prstClr val="black"/>
              </a:solidFill>
            </a:endParaRPr>
          </a:p>
        </p:txBody>
      </p:sp>
      <p:pic>
        <p:nvPicPr>
          <p:cNvPr id="1028" name="Picture 4">
            <a:extLst>
              <a:ext uri="{FF2B5EF4-FFF2-40B4-BE49-F238E27FC236}">
                <a16:creationId xmlns:a16="http://schemas.microsoft.com/office/drawing/2014/main" id="{265E9DC9-01F0-A07D-C824-5AFBB7E2F675}"/>
              </a:ext>
              <a:ext uri="{C183D7F6-B498-43B3-948B-1728B52AA6E4}">
                <adec:decorative xmlns:adec="http://schemas.microsoft.com/office/drawing/2017/decorative" val="1"/>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5077942" y="1315292"/>
            <a:ext cx="3608858" cy="387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21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E5BED89-FFC6-47DD-9D68-03F73BD2E532}"/>
              </a:ext>
            </a:extLst>
          </p:cNvPr>
          <p:cNvSpPr>
            <a:spLocks noGrp="1"/>
          </p:cNvSpPr>
          <p:nvPr>
            <p:ph type="title"/>
          </p:nvPr>
        </p:nvSpPr>
        <p:spPr/>
        <p:txBody>
          <a:bodyPr>
            <a:normAutofit/>
          </a:bodyPr>
          <a:lstStyle/>
          <a:p>
            <a:r>
              <a:rPr lang="en-US" dirty="0"/>
              <a:t>Skin Antisepsis</a:t>
            </a:r>
            <a:r>
              <a:rPr lang="en-US" baseline="30000" dirty="0"/>
              <a:t>6,20,21</a:t>
            </a:r>
            <a:endParaRPr lang="en-US" dirty="0"/>
          </a:p>
        </p:txBody>
      </p:sp>
      <p:sp>
        <p:nvSpPr>
          <p:cNvPr id="2" name="Content Placeholder 1">
            <a:extLst>
              <a:ext uri="{FF2B5EF4-FFF2-40B4-BE49-F238E27FC236}">
                <a16:creationId xmlns:a16="http://schemas.microsoft.com/office/drawing/2014/main" id="{A2EE9CFC-59D5-439A-92FA-3AA95DCD6D31}"/>
              </a:ext>
            </a:extLst>
          </p:cNvPr>
          <p:cNvSpPr>
            <a:spLocks noGrp="1"/>
          </p:cNvSpPr>
          <p:nvPr>
            <p:ph idx="1"/>
          </p:nvPr>
        </p:nvSpPr>
        <p:spPr>
          <a:xfrm>
            <a:off x="457200" y="1134881"/>
            <a:ext cx="8229600" cy="2417095"/>
          </a:xfrm>
        </p:spPr>
        <p:txBody>
          <a:bodyPr vert="horz" lIns="91440" tIns="45720" rIns="91440" bIns="45720" rtlCol="0" anchor="t">
            <a:normAutofit/>
          </a:bodyPr>
          <a:lstStyle/>
          <a:p>
            <a:r>
              <a:rPr lang="en-US" sz="2800" dirty="0"/>
              <a:t>The main source of blood culture contamination is commensal bacteria that colonize skin.</a:t>
            </a:r>
            <a:endParaRPr lang="en-US" sz="2800" dirty="0">
              <a:cs typeface="Calibri"/>
            </a:endParaRPr>
          </a:p>
          <a:p>
            <a:r>
              <a:rPr lang="en-US" sz="2800" dirty="0"/>
              <a:t>Skin antiseptics containing alcohol are recommended over povidone-iodine preparations.</a:t>
            </a:r>
          </a:p>
        </p:txBody>
      </p:sp>
      <p:pic>
        <p:nvPicPr>
          <p:cNvPr id="29" name="Picture 28" descr="Image: Antisepsis with alcohol-containing antiseptics are recommended over povidone-iodine preparations.">
            <a:extLst>
              <a:ext uri="{FF2B5EF4-FFF2-40B4-BE49-F238E27FC236}">
                <a16:creationId xmlns:a16="http://schemas.microsoft.com/office/drawing/2014/main" id="{DB74570A-12B1-B996-6907-F714DE0C6B3F}"/>
              </a:ext>
            </a:extLst>
          </p:cNvPr>
          <p:cNvPicPr>
            <a:picLocks noChangeAspect="1"/>
          </p:cNvPicPr>
          <p:nvPr/>
        </p:nvPicPr>
        <p:blipFill>
          <a:blip r:embed="rId3"/>
          <a:srcRect/>
          <a:stretch/>
        </p:blipFill>
        <p:spPr>
          <a:xfrm>
            <a:off x="836108" y="3151748"/>
            <a:ext cx="7550800" cy="3100677"/>
          </a:xfrm>
          <a:prstGeom prst="rect">
            <a:avLst/>
          </a:prstGeom>
        </p:spPr>
      </p:pic>
      <p:sp>
        <p:nvSpPr>
          <p:cNvPr id="23" name="Slide Number Placeholder 22">
            <a:extLst>
              <a:ext uri="{FF2B5EF4-FFF2-40B4-BE49-F238E27FC236}">
                <a16:creationId xmlns:a16="http://schemas.microsoft.com/office/drawing/2014/main" id="{5837531F-A1EA-4D34-9DE5-9DF9AF8444C0}"/>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598432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FF61DFFD-B619-49E8-9805-EB28787D9868}"/>
              </a:ext>
            </a:extLst>
          </p:cNvPr>
          <p:cNvSpPr>
            <a:spLocks noGrp="1"/>
          </p:cNvSpPr>
          <p:nvPr>
            <p:ph type="title"/>
          </p:nvPr>
        </p:nvSpPr>
        <p:spPr/>
        <p:txBody>
          <a:bodyPr>
            <a:normAutofit fontScale="90000"/>
          </a:bodyPr>
          <a:lstStyle/>
          <a:p>
            <a:r>
              <a:rPr lang="en-US" dirty="0"/>
              <a:t>Blood Culture Bottle Disinfection</a:t>
            </a:r>
            <a:r>
              <a:rPr lang="en-US" baseline="30000" dirty="0"/>
              <a:t>6,21-23</a:t>
            </a:r>
          </a:p>
        </p:txBody>
      </p:sp>
      <p:sp>
        <p:nvSpPr>
          <p:cNvPr id="2" name="Content Placeholder 1">
            <a:extLst>
              <a:ext uri="{FF2B5EF4-FFF2-40B4-BE49-F238E27FC236}">
                <a16:creationId xmlns:a16="http://schemas.microsoft.com/office/drawing/2014/main" id="{ECCEE2A2-5DDC-4272-A794-BE0953CD9498}"/>
              </a:ext>
            </a:extLst>
          </p:cNvPr>
          <p:cNvSpPr>
            <a:spLocks noGrp="1"/>
          </p:cNvSpPr>
          <p:nvPr>
            <p:ph idx="1"/>
          </p:nvPr>
        </p:nvSpPr>
        <p:spPr>
          <a:xfrm>
            <a:off x="457200" y="1584233"/>
            <a:ext cx="3903044" cy="4725126"/>
          </a:xfrm>
        </p:spPr>
        <p:txBody>
          <a:bodyPr vert="horz" lIns="91440" tIns="45720" rIns="91440" bIns="45720" rtlCol="0" anchor="t">
            <a:normAutofit/>
          </a:bodyPr>
          <a:lstStyle/>
          <a:p>
            <a:pPr>
              <a:spcBef>
                <a:spcPts val="1200"/>
              </a:spcBef>
            </a:pPr>
            <a:r>
              <a:rPr lang="en-US" sz="2800" dirty="0"/>
              <a:t>The top diaphragm of blood culture bottles is not sterile and must be disinfected prior to use.</a:t>
            </a:r>
          </a:p>
          <a:p>
            <a:pPr>
              <a:spcBef>
                <a:spcPts val="1200"/>
              </a:spcBef>
            </a:pPr>
            <a:r>
              <a:rPr lang="en-US" sz="2800" dirty="0"/>
              <a:t>70 percent isopropyl alcohol is recommended; use of iodine alone is not recommended.</a:t>
            </a:r>
          </a:p>
        </p:txBody>
      </p:sp>
      <p:pic>
        <p:nvPicPr>
          <p:cNvPr id="3078" name="Picture 6">
            <a:extLst>
              <a:ext uri="{FF2B5EF4-FFF2-40B4-BE49-F238E27FC236}">
                <a16:creationId xmlns:a16="http://schemas.microsoft.com/office/drawing/2014/main" id="{38E8053F-8958-F18D-06AB-35E59FB125BC}"/>
              </a:ext>
              <a:ext uri="{C183D7F6-B498-43B3-948B-1728B52AA6E4}">
                <adec:decorative xmlns:adec="http://schemas.microsoft.com/office/drawing/2017/decorative" val="1"/>
              </a:ext>
            </a:extLst>
          </p:cNvPr>
          <p:cNvPicPr>
            <a:picLocks noChangeAspect="1" noChangeArrowheads="1"/>
          </p:cNvPicPr>
          <p:nvPr/>
        </p:nvPicPr>
        <p:blipFill>
          <a:blip r:embed="rId3"/>
          <a:srcRect/>
          <a:stretch/>
        </p:blipFill>
        <p:spPr bwMode="auto">
          <a:xfrm>
            <a:off x="5278414" y="1634719"/>
            <a:ext cx="3185542" cy="4047023"/>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5ADED2A3-5FDB-48F8-8FF3-7F81709F2328}"/>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667322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B9403D15-75D6-6275-25F3-F479FBCFE980}"/>
              </a:ext>
            </a:extLst>
          </p:cNvPr>
          <p:cNvSpPr>
            <a:spLocks noGrp="1"/>
          </p:cNvSpPr>
          <p:nvPr>
            <p:ph type="title"/>
          </p:nvPr>
        </p:nvSpPr>
        <p:spPr>
          <a:xfrm>
            <a:off x="457200" y="0"/>
            <a:ext cx="8229600" cy="914400"/>
          </a:xfrm>
        </p:spPr>
        <p:txBody>
          <a:bodyPr>
            <a:noAutofit/>
          </a:bodyPr>
          <a:lstStyle/>
          <a:p>
            <a:r>
              <a:rPr lang="en-US" sz="3600" noProof="0" dirty="0"/>
              <a:t>Blood Culture Collection Process</a:t>
            </a:r>
          </a:p>
        </p:txBody>
      </p:sp>
      <p:sp>
        <p:nvSpPr>
          <p:cNvPr id="2" name="Content Placeholder 1">
            <a:extLst>
              <a:ext uri="{FF2B5EF4-FFF2-40B4-BE49-F238E27FC236}">
                <a16:creationId xmlns:a16="http://schemas.microsoft.com/office/drawing/2014/main" id="{89AC8E1D-EE91-599D-0B0B-09D717DE1A1A}"/>
              </a:ext>
            </a:extLst>
          </p:cNvPr>
          <p:cNvSpPr>
            <a:spLocks noGrp="1"/>
          </p:cNvSpPr>
          <p:nvPr>
            <p:ph idx="1"/>
          </p:nvPr>
        </p:nvSpPr>
        <p:spPr>
          <a:xfrm>
            <a:off x="457200" y="1256459"/>
            <a:ext cx="8229600" cy="1134597"/>
          </a:xfrm>
        </p:spPr>
        <p:txBody>
          <a:bodyPr vert="horz" lIns="91440" tIns="45720" rIns="91440" bIns="45720" rtlCol="0" anchor="t">
            <a:normAutofit lnSpcReduction="10000"/>
          </a:bodyPr>
          <a:lstStyle/>
          <a:p>
            <a:pPr>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Number of sets: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gold standard is to collect 2 or more sets</a:t>
            </a:r>
            <a:r>
              <a:rPr lang="en-US" sz="2400" dirty="0">
                <a:solidFill>
                  <a:prstClr val="black"/>
                </a:solidFill>
                <a:latin typeface="Calibri" panose="020F0502020204030204"/>
              </a:rPr>
              <a:t> of blood cultures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400" baseline="30000" dirty="0">
                <a:solidFill>
                  <a:prstClr val="black"/>
                </a:solidFill>
                <a:latin typeface="Calibri" panose="020F0502020204030204"/>
              </a:rPr>
              <a:t>3,24</a:t>
            </a:r>
            <a:endPar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822960" marR="0" lvl="1" indent="-365760" algn="l" defTabSz="887553"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Sets should be drawn from separate venipunctures.</a:t>
            </a:r>
            <a:r>
              <a:rPr lang="en-US" sz="2200" baseline="30000" dirty="0">
                <a:solidFill>
                  <a:prstClr val="black"/>
                </a:solidFill>
                <a:latin typeface="Calibri" panose="020F0502020204030204"/>
              </a:rPr>
              <a:t>10</a:t>
            </a:r>
            <a:endParaRPr lang="en-US" sz="2200" b="0" i="0" u="none" strike="noStrike" kern="1200" cap="none" spc="0" normalizeH="0" baseline="30000" noProof="0" dirty="0">
              <a:ln>
                <a:noFill/>
              </a:ln>
              <a:solidFill>
                <a:prstClr val="black"/>
              </a:solidFill>
              <a:effectLst/>
              <a:uLnTx/>
              <a:uFillTx/>
              <a:latin typeface="Calibri" panose="020F0502020204030204"/>
              <a:cs typeface="Calibri"/>
            </a:endParaRPr>
          </a:p>
        </p:txBody>
      </p:sp>
      <p:sp>
        <p:nvSpPr>
          <p:cNvPr id="28" name="Text Placeholder 27">
            <a:extLst>
              <a:ext uri="{FF2B5EF4-FFF2-40B4-BE49-F238E27FC236}">
                <a16:creationId xmlns:a16="http://schemas.microsoft.com/office/drawing/2014/main" id="{68C56E7C-AF9E-A24A-EFC4-CC8C1A1D8936}"/>
              </a:ext>
            </a:extLst>
          </p:cNvPr>
          <p:cNvSpPr>
            <a:spLocks noGrp="1"/>
          </p:cNvSpPr>
          <p:nvPr>
            <p:ph type="body" sz="quarter" idx="11"/>
          </p:nvPr>
        </p:nvSpPr>
        <p:spPr>
          <a:xfrm>
            <a:off x="457199" y="2391056"/>
            <a:ext cx="8229600" cy="1576672"/>
          </a:xfrm>
        </p:spPr>
        <p:txBody>
          <a:bodyPr vert="horz" lIns="91440" tIns="45720" rIns="91440" bIns="45720" rtlCol="0" anchor="t">
            <a:normAutofit/>
          </a:bodyPr>
          <a:lstStyle/>
          <a:p>
            <a:pPr marL="365760" indent="-36576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Up to 40 percent of </a:t>
            </a:r>
            <a:r>
              <a:rPr lang="en-US" dirty="0">
                <a:solidFill>
                  <a:prstClr val="black"/>
                </a:solidFill>
                <a:latin typeface="Calibri" panose="020F0502020204030204"/>
              </a:rPr>
              <a:t>blood culture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collections are single sets.</a:t>
            </a:r>
            <a:r>
              <a:rPr lang="en-US" baseline="30000" dirty="0">
                <a:solidFill>
                  <a:prstClr val="black"/>
                </a:solidFill>
                <a:latin typeface="Calibri" panose="020F0502020204030204"/>
              </a:rPr>
              <a:t>12</a:t>
            </a:r>
            <a:endPar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822960" marR="0" lvl="1" indent="-365760" algn="l" defTabSz="887553"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Single sets can miss 30 to 40 percent of bacteremias due to enterococci, </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Pseudomonas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yeast, 20 percent of streptococci, and 10 percent of </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S. aureus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200" baseline="30000" dirty="0">
                <a:solidFill>
                  <a:prstClr val="black"/>
                </a:solidFill>
                <a:latin typeface="Calibri" panose="020F0502020204030204"/>
              </a:rPr>
              <a:t>25</a:t>
            </a:r>
            <a:endParaRPr lang="en-US" sz="2200" b="0" i="0" u="none" strike="noStrike" kern="1200" cap="none" spc="0" normalizeH="0" baseline="30000" noProof="0" dirty="0">
              <a:ln>
                <a:noFill/>
              </a:ln>
              <a:solidFill>
                <a:prstClr val="black"/>
              </a:solidFill>
              <a:effectLst/>
              <a:uLnTx/>
              <a:uFillTx/>
              <a:latin typeface="Calibri" panose="020F0502020204030204"/>
              <a:cs typeface="Calibri"/>
            </a:endParaRPr>
          </a:p>
          <a:p>
            <a:pPr marL="365760" marR="0" lvl="0" indent="-36576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2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
        <p:nvSpPr>
          <p:cNvPr id="29" name="Text Placeholder 28">
            <a:extLst>
              <a:ext uri="{FF2B5EF4-FFF2-40B4-BE49-F238E27FC236}">
                <a16:creationId xmlns:a16="http://schemas.microsoft.com/office/drawing/2014/main" id="{1A089551-467E-48BD-B15C-0CD2439594DF}"/>
              </a:ext>
            </a:extLst>
          </p:cNvPr>
          <p:cNvSpPr>
            <a:spLocks noGrp="1"/>
          </p:cNvSpPr>
          <p:nvPr>
            <p:ph type="body" sz="quarter" idx="12"/>
          </p:nvPr>
        </p:nvSpPr>
        <p:spPr>
          <a:xfrm>
            <a:off x="457198" y="4086314"/>
            <a:ext cx="4699001" cy="1989613"/>
          </a:xfrm>
        </p:spPr>
        <p:txBody>
          <a:bodyPr vert="horz" lIns="91440" tIns="45720" rIns="91440" bIns="45720" rtlCol="0" anchor="t">
            <a:normAutofit fontScale="92500"/>
          </a:bodyPr>
          <a:lstStyle/>
          <a:p>
            <a:pPr marL="365760" indent="-365760">
              <a:buFont typeface="Arial" panose="020B0604020202020204" pitchFamily="34" charset="0"/>
              <a:buChar char="•"/>
              <a:defRPr/>
            </a:pPr>
            <a:r>
              <a:rPr kumimoji="0" lang="en-US" b="1" i="0" u="none" strike="noStrike" kern="1200" cap="none" spc="0" normalizeH="0" noProof="0" dirty="0">
                <a:ln>
                  <a:noFill/>
                </a:ln>
                <a:solidFill>
                  <a:prstClr val="black"/>
                </a:solidFill>
                <a:effectLst/>
                <a:uLnTx/>
                <a:uFillTx/>
                <a:latin typeface="Calibri" panose="020F0502020204030204"/>
                <a:ea typeface="+mn-ea"/>
                <a:cs typeface="+mn-cs"/>
              </a:rPr>
              <a:t>Blood volumes: </a:t>
            </a:r>
            <a:r>
              <a:rPr kumimoji="0" lang="en-US" b="0" i="0" u="none" strike="noStrike" kern="1200" cap="none" spc="0" normalizeH="0" noProof="0" dirty="0">
                <a:ln>
                  <a:noFill/>
                </a:ln>
                <a:solidFill>
                  <a:prstClr val="black"/>
                </a:solidFill>
                <a:effectLst/>
                <a:uLnTx/>
                <a:uFillTx/>
                <a:latin typeface="Calibri" panose="020F0502020204030204"/>
                <a:ea typeface="+mn-ea"/>
                <a:cs typeface="+mn-cs"/>
              </a:rPr>
              <a:t>Inappropriate blood volume </a:t>
            </a:r>
            <a:r>
              <a:rPr lang="en-US" dirty="0">
                <a:solidFill>
                  <a:prstClr val="black"/>
                </a:solidFill>
                <a:latin typeface="Calibri" panose="020F0502020204030204"/>
              </a:rPr>
              <a:t>decreases</a:t>
            </a:r>
            <a:r>
              <a:rPr kumimoji="0" lang="en-US" b="0" i="0" u="none" strike="noStrike" kern="1200" cap="none" spc="0" normalizeH="0" noProof="0" dirty="0">
                <a:ln>
                  <a:noFill/>
                </a:ln>
                <a:solidFill>
                  <a:prstClr val="black"/>
                </a:solidFill>
                <a:effectLst/>
                <a:uLnTx/>
                <a:uFillTx/>
                <a:latin typeface="Calibri" panose="020F0502020204030204"/>
                <a:ea typeface="+mn-ea"/>
                <a:cs typeface="+mn-cs"/>
              </a:rPr>
              <a:t> </a:t>
            </a:r>
            <a:r>
              <a:rPr lang="en-US" dirty="0">
                <a:solidFill>
                  <a:prstClr val="black"/>
                </a:solidFill>
                <a:latin typeface="Calibri" panose="020F0502020204030204"/>
              </a:rPr>
              <a:t>blood culture </a:t>
            </a:r>
            <a:r>
              <a:rPr kumimoji="0" lang="en-US" b="0" i="0" u="none" strike="noStrike" kern="1200" cap="none" spc="0" normalizeH="0" noProof="0" dirty="0">
                <a:ln>
                  <a:noFill/>
                </a:ln>
                <a:solidFill>
                  <a:prstClr val="black"/>
                </a:solidFill>
                <a:effectLst/>
                <a:uLnTx/>
                <a:uFillTx/>
                <a:latin typeface="Calibri" panose="020F0502020204030204"/>
                <a:ea typeface="+mn-ea"/>
                <a:cs typeface="+mn-cs"/>
              </a:rPr>
              <a:t>sensitivity.</a:t>
            </a:r>
            <a:r>
              <a:rPr lang="en-US" baseline="30000" dirty="0">
                <a:solidFill>
                  <a:prstClr val="black"/>
                </a:solidFill>
                <a:latin typeface="Calibri" panose="020F0502020204030204"/>
              </a:rPr>
              <a:t>3,12</a:t>
            </a:r>
            <a:endParaRPr kumimoji="0" lang="en-US"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822960" lvl="1" indent="-365760">
              <a:defRPr/>
            </a:pPr>
            <a:r>
              <a:rPr kumimoji="0" lang="en-US" sz="2200" b="0" i="0" u="none" strike="noStrike" kern="1200" cap="none" spc="0" normalizeH="0" noProof="0" dirty="0">
                <a:ln>
                  <a:noFill/>
                </a:ln>
                <a:solidFill>
                  <a:prstClr val="black"/>
                </a:solidFill>
                <a:effectLst/>
                <a:uLnTx/>
                <a:uFillTx/>
                <a:latin typeface="Calibri" panose="020F0502020204030204"/>
                <a:ea typeface="+mn-ea"/>
                <a:cs typeface="+mn-cs"/>
              </a:rPr>
              <a:t>Up to 80 percent of </a:t>
            </a:r>
            <a:r>
              <a:rPr lang="en-US" sz="2200" dirty="0">
                <a:solidFill>
                  <a:prstClr val="black"/>
                </a:solidFill>
                <a:latin typeface="Calibri" panose="020F0502020204030204"/>
              </a:rPr>
              <a:t>blood culture samples</a:t>
            </a:r>
            <a:r>
              <a:rPr kumimoji="0" lang="en-US" sz="2200" b="0" i="0" u="none" strike="noStrike" kern="1200" cap="none" spc="0" normalizeH="0" noProof="0" dirty="0">
                <a:ln>
                  <a:noFill/>
                </a:ln>
                <a:solidFill>
                  <a:prstClr val="black"/>
                </a:solidFill>
                <a:effectLst/>
                <a:uLnTx/>
                <a:uFillTx/>
                <a:latin typeface="Calibri" panose="020F0502020204030204"/>
                <a:ea typeface="+mn-ea"/>
                <a:cs typeface="+mn-cs"/>
              </a:rPr>
              <a:t> are inappropriately filled.</a:t>
            </a:r>
            <a:r>
              <a:rPr lang="en-US" sz="2200" baseline="30000" dirty="0">
                <a:solidFill>
                  <a:prstClr val="black"/>
                </a:solidFill>
                <a:latin typeface="Calibri" panose="020F0502020204030204"/>
              </a:rPr>
              <a:t>26</a:t>
            </a:r>
            <a:endParaRPr lang="en-US" sz="2200" b="0" i="0" u="none" strike="noStrike" kern="1200" cap="none" spc="0" normalizeH="0" baseline="30000" noProof="0" dirty="0">
              <a:ln>
                <a:noFill/>
              </a:ln>
              <a:solidFill>
                <a:prstClr val="black"/>
              </a:solidFill>
              <a:effectLst/>
              <a:uLnTx/>
              <a:uFillTx/>
              <a:latin typeface="Calibri" panose="020F0502020204030204"/>
              <a:cs typeface="Calibri"/>
            </a:endParaRPr>
          </a:p>
        </p:txBody>
      </p:sp>
      <p:sp>
        <p:nvSpPr>
          <p:cNvPr id="23" name="Slide Number Placeholder 22">
            <a:extLst>
              <a:ext uri="{FF2B5EF4-FFF2-40B4-BE49-F238E27FC236}">
                <a16:creationId xmlns:a16="http://schemas.microsoft.com/office/drawing/2014/main" id="{D1BE882F-A220-E2D0-73B0-02F3F09D7698}"/>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17</a:t>
            </a:fld>
            <a:endParaRPr lang="en-US" dirty="0"/>
          </a:p>
        </p:txBody>
      </p:sp>
      <p:pic>
        <p:nvPicPr>
          <p:cNvPr id="1026" name="Picture 2">
            <a:extLst>
              <a:ext uri="{FF2B5EF4-FFF2-40B4-BE49-F238E27FC236}">
                <a16:creationId xmlns:a16="http://schemas.microsoft.com/office/drawing/2014/main" id="{8F1BE22D-CDE1-CFA3-BBA2-E54ADE7C48C5}"/>
              </a:ext>
              <a:ext uri="{C183D7F6-B498-43B3-948B-1728B52AA6E4}">
                <adec:decorative xmlns:adec="http://schemas.microsoft.com/office/drawing/2017/decorative" val="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779942" y="3721100"/>
            <a:ext cx="2218750" cy="2463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92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C03FEE0-96E4-34A0-6BFC-992FA4A2532A}"/>
              </a:ext>
            </a:extLst>
          </p:cNvPr>
          <p:cNvSpPr>
            <a:spLocks noGrp="1"/>
          </p:cNvSpPr>
          <p:nvPr>
            <p:ph type="title"/>
          </p:nvPr>
        </p:nvSpPr>
        <p:spPr>
          <a:xfrm>
            <a:off x="457200" y="0"/>
            <a:ext cx="8318500" cy="914400"/>
          </a:xfrm>
        </p:spPr>
        <p:txBody>
          <a:bodyPr>
            <a:noAutofit/>
          </a:bodyPr>
          <a:lstStyle/>
          <a:p>
            <a:r>
              <a:rPr lang="en-US" sz="2800" noProof="0" dirty="0"/>
              <a:t>Phlebotomy Teams and Education on Proper Technique</a:t>
            </a:r>
          </a:p>
        </p:txBody>
      </p:sp>
      <p:sp>
        <p:nvSpPr>
          <p:cNvPr id="28" name="Content Placeholder 27">
            <a:extLst>
              <a:ext uri="{FF2B5EF4-FFF2-40B4-BE49-F238E27FC236}">
                <a16:creationId xmlns:a16="http://schemas.microsoft.com/office/drawing/2014/main" id="{2E58D313-3C12-4363-99E1-7616AA077215}"/>
              </a:ext>
            </a:extLst>
          </p:cNvPr>
          <p:cNvSpPr>
            <a:spLocks noGrp="1"/>
          </p:cNvSpPr>
          <p:nvPr>
            <p:ph idx="1"/>
          </p:nvPr>
        </p:nvSpPr>
        <p:spPr>
          <a:xfrm>
            <a:off x="457200" y="1097279"/>
            <a:ext cx="8229600" cy="5212080"/>
          </a:xfrm>
        </p:spPr>
        <p:txBody>
          <a:bodyPr vert="horz" lIns="91440" tIns="45720" rIns="91440" bIns="45720" rtlCol="0" anchor="t">
            <a:normAutofit/>
          </a:bodyPr>
          <a:lstStyle/>
          <a:p>
            <a:r>
              <a:rPr lang="en-US" sz="2800" dirty="0"/>
              <a:t>Studies show there are often considerable gaps in education among staff regarding proper blood culture sample collection technique.</a:t>
            </a:r>
            <a:r>
              <a:rPr lang="en-US" sz="2800" baseline="30000" dirty="0"/>
              <a:t>27</a:t>
            </a:r>
            <a:endParaRPr lang="en-US" sz="2800" dirty="0">
              <a:cs typeface="Calibri"/>
            </a:endParaRPr>
          </a:p>
          <a:p>
            <a:r>
              <a:rPr lang="en-US" sz="2800" dirty="0"/>
              <a:t>Ideally, specially trained phlebotomy teams should draw samples for blood cultures.</a:t>
            </a:r>
            <a:endParaRPr lang="en-US" sz="2800" dirty="0">
              <a:cs typeface="Calibri"/>
            </a:endParaRPr>
          </a:p>
          <a:p>
            <a:pPr lvl="1"/>
            <a:r>
              <a:rPr lang="en-US" sz="2400" dirty="0"/>
              <a:t>Specimens are less likely to be contaminated compared to blood cultures collected by non-phlebotomy staff in hospital settings.</a:t>
            </a:r>
            <a:r>
              <a:rPr lang="en-US" sz="2400" baseline="30000" dirty="0"/>
              <a:t>21,23</a:t>
            </a:r>
            <a:endParaRPr lang="en-US" sz="2400" dirty="0">
              <a:cs typeface="Calibri"/>
            </a:endParaRPr>
          </a:p>
          <a:p>
            <a:r>
              <a:rPr lang="en-US" sz="2800" dirty="0"/>
              <a:t>If a specialized phlebotomy team is not possible:</a:t>
            </a:r>
            <a:endParaRPr lang="en-US" sz="2800" dirty="0">
              <a:cs typeface="Calibri"/>
            </a:endParaRPr>
          </a:p>
          <a:p>
            <a:pPr lvl="1"/>
            <a:r>
              <a:rPr lang="en-US" sz="2400" dirty="0"/>
              <a:t>Training of clinical staff in best practices is crucial.</a:t>
            </a:r>
            <a:r>
              <a:rPr lang="en-US" sz="2400" baseline="30000" dirty="0"/>
              <a:t>22</a:t>
            </a:r>
            <a:endParaRPr lang="en-US" sz="2400" dirty="0"/>
          </a:p>
          <a:p>
            <a:pPr lvl="1"/>
            <a:r>
              <a:rPr lang="en-US" sz="2400" dirty="0"/>
              <a:t>Continual reinforcement after training also necessary.</a:t>
            </a:r>
            <a:r>
              <a:rPr lang="en-US" sz="2400" baseline="30000" dirty="0"/>
              <a:t>28</a:t>
            </a:r>
            <a:endParaRPr lang="en-US" sz="2400" dirty="0">
              <a:cs typeface="Calibri" panose="020F0502020204030204"/>
            </a:endParaRPr>
          </a:p>
        </p:txBody>
      </p:sp>
      <p:sp>
        <p:nvSpPr>
          <p:cNvPr id="23" name="Slide Number Placeholder 22">
            <a:extLst>
              <a:ext uri="{FF2B5EF4-FFF2-40B4-BE49-F238E27FC236}">
                <a16:creationId xmlns:a16="http://schemas.microsoft.com/office/drawing/2014/main" id="{45AE273E-FD31-8054-E95E-A3449DA2892B}"/>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18</a:t>
            </a:fld>
            <a:endParaRPr lang="en-US" dirty="0"/>
          </a:p>
        </p:txBody>
      </p:sp>
    </p:spTree>
    <p:extLst>
      <p:ext uri="{BB962C8B-B14F-4D97-AF65-F5344CB8AC3E}">
        <p14:creationId xmlns:p14="http://schemas.microsoft.com/office/powerpoint/2010/main" val="549402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AA78A04-9C2B-9ADE-076C-F749996E3C36}"/>
              </a:ext>
            </a:extLst>
          </p:cNvPr>
          <p:cNvSpPr>
            <a:spLocks noGrp="1"/>
          </p:cNvSpPr>
          <p:nvPr>
            <p:ph type="title"/>
          </p:nvPr>
        </p:nvSpPr>
        <p:spPr>
          <a:xfrm>
            <a:off x="457200" y="0"/>
            <a:ext cx="8229600" cy="914400"/>
          </a:xfrm>
        </p:spPr>
        <p:txBody>
          <a:bodyPr/>
          <a:lstStyle/>
          <a:p>
            <a:r>
              <a:rPr lang="en-US" noProof="0"/>
              <a:t>Other Strategies </a:t>
            </a:r>
            <a:r>
              <a:rPr lang="en-US"/>
              <a:t>T</a:t>
            </a:r>
            <a:r>
              <a:rPr lang="en-US" dirty="0"/>
              <a:t>o</a:t>
            </a:r>
            <a:r>
              <a:rPr lang="en-US" noProof="0" dirty="0"/>
              <a:t> Consider</a:t>
            </a:r>
          </a:p>
        </p:txBody>
      </p:sp>
      <p:sp>
        <p:nvSpPr>
          <p:cNvPr id="2" name="Content Placeholder 1">
            <a:extLst>
              <a:ext uri="{FF2B5EF4-FFF2-40B4-BE49-F238E27FC236}">
                <a16:creationId xmlns:a16="http://schemas.microsoft.com/office/drawing/2014/main" id="{2186510A-A893-1CE8-DEDD-F5AC6E39941F}"/>
              </a:ext>
            </a:extLst>
          </p:cNvPr>
          <p:cNvSpPr>
            <a:spLocks noGrp="1"/>
          </p:cNvSpPr>
          <p:nvPr>
            <p:ph idx="1"/>
          </p:nvPr>
        </p:nvSpPr>
        <p:spPr>
          <a:xfrm>
            <a:off x="457200" y="1102250"/>
            <a:ext cx="4773021" cy="3022974"/>
          </a:xfrm>
        </p:spPr>
        <p:txBody>
          <a:bodyPr vert="horz" lIns="91440" tIns="45720" rIns="91440" bIns="45720" rtlCol="0" anchor="t">
            <a:normAutofit/>
          </a:bodyPr>
          <a:lstStyle/>
          <a:p>
            <a:pPr marL="0" indent="0">
              <a:buNone/>
            </a:pPr>
            <a:r>
              <a:rPr lang="en-US" sz="1600" b="1" noProof="0" dirty="0"/>
              <a:t>Initial Specimen </a:t>
            </a:r>
            <a:r>
              <a:rPr lang="en-US" sz="1600" b="1" dirty="0"/>
              <a:t>Diversion</a:t>
            </a:r>
            <a:r>
              <a:rPr lang="en-US" sz="1600" baseline="30000" dirty="0"/>
              <a:t>29-31</a:t>
            </a:r>
            <a:endParaRPr lang="en-US" sz="1600" b="1" noProof="0" dirty="0"/>
          </a:p>
          <a:p>
            <a:r>
              <a:rPr lang="en-US" sz="1600" noProof="0" dirty="0"/>
              <a:t>Diversion of the first milliliter of blood to mitigate contamination from skin fragments.</a:t>
            </a:r>
            <a:endParaRPr lang="en-US" sz="1600" noProof="0" dirty="0">
              <a:cs typeface="Calibri"/>
            </a:endParaRPr>
          </a:p>
          <a:p>
            <a:r>
              <a:rPr lang="en-US" sz="1600" noProof="0" dirty="0"/>
              <a:t>Manual initial specimen diversion technique (IDST) is demonstrated in the first image on the </a:t>
            </a:r>
            <a:r>
              <a:rPr lang="en-US" sz="1600" dirty="0"/>
              <a:t>right</a:t>
            </a:r>
            <a:r>
              <a:rPr lang="en-US" sz="1600" noProof="0" dirty="0"/>
              <a:t>.</a:t>
            </a:r>
            <a:endParaRPr lang="en-US" sz="1600" noProof="0" dirty="0">
              <a:cs typeface="Calibri"/>
            </a:endParaRPr>
          </a:p>
          <a:p>
            <a:r>
              <a:rPr lang="en-US" sz="1600" dirty="0"/>
              <a:t>The initial diverted blood can be used for other labs, such as chemistries or Complete Blood Count.</a:t>
            </a:r>
            <a:endParaRPr lang="en-US" sz="1600" noProof="0" dirty="0">
              <a:cs typeface="Calibri"/>
            </a:endParaRPr>
          </a:p>
          <a:p>
            <a:r>
              <a:rPr lang="en-US" sz="1600" noProof="0" dirty="0"/>
              <a:t>Closed diversion devices are also commercially available.</a:t>
            </a:r>
            <a:endParaRPr lang="en-US" sz="1600" noProof="0" dirty="0">
              <a:cs typeface="Calibri"/>
            </a:endParaRPr>
          </a:p>
          <a:p>
            <a:r>
              <a:rPr lang="en-US" sz="1600" dirty="0"/>
              <a:t>Evidence is encouraging but limited.</a:t>
            </a:r>
            <a:endParaRPr lang="en-US" sz="1600" dirty="0">
              <a:cs typeface="Calibri"/>
            </a:endParaRPr>
          </a:p>
        </p:txBody>
      </p:sp>
      <p:pic>
        <p:nvPicPr>
          <p:cNvPr id="48" name="Picture 47" descr="Diagram demonstrating technique for initial specimen diversion">
            <a:extLst>
              <a:ext uri="{FF2B5EF4-FFF2-40B4-BE49-F238E27FC236}">
                <a16:creationId xmlns:a16="http://schemas.microsoft.com/office/drawing/2014/main" id="{8DE08310-78E0-47C8-BACD-26D991675492}"/>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578083" y="1288146"/>
            <a:ext cx="3136392" cy="2131003"/>
          </a:xfrm>
          <a:prstGeom prst="rect">
            <a:avLst/>
          </a:prstGeom>
        </p:spPr>
      </p:pic>
      <p:sp>
        <p:nvSpPr>
          <p:cNvPr id="7" name="Text Placeholder 6">
            <a:extLst>
              <a:ext uri="{FF2B5EF4-FFF2-40B4-BE49-F238E27FC236}">
                <a16:creationId xmlns:a16="http://schemas.microsoft.com/office/drawing/2014/main" id="{51A6749C-92D4-7A30-87FE-72AEDA6F852E}"/>
              </a:ext>
            </a:extLst>
          </p:cNvPr>
          <p:cNvSpPr>
            <a:spLocks noGrp="1"/>
          </p:cNvSpPr>
          <p:nvPr>
            <p:ph type="body" sz="quarter" idx="12"/>
          </p:nvPr>
        </p:nvSpPr>
        <p:spPr>
          <a:xfrm>
            <a:off x="5578084" y="3418801"/>
            <a:ext cx="3135203" cy="707886"/>
          </a:xfrm>
        </p:spPr>
        <p:txBody>
          <a:bodyPr wrap="square" lIns="0" rIns="0">
            <a:spAutoFit/>
          </a:bodyPr>
          <a:lstStyle/>
          <a:p>
            <a:r>
              <a:rPr lang="en-US" sz="800" dirty="0"/>
              <a:t>© 2010 American Society for Microbiology. Reprinted with permission from </a:t>
            </a:r>
            <a:r>
              <a:rPr lang="en-US" sz="800" i="1" dirty="0"/>
              <a:t>Patton RG, Schmitt T. Innovation for reducing blood culture contamination: initial specimen diversion technique. J Clin Microbiol. 2010 Dec;48(12):4501-3. PMID: 20943870</a:t>
            </a:r>
            <a:r>
              <a:rPr lang="en-US" sz="800" dirty="0"/>
              <a:t>. No further reproduction or distribution is permitted without the prior written permission of American Society for Microbiology. </a:t>
            </a:r>
          </a:p>
        </p:txBody>
      </p:sp>
      <p:sp>
        <p:nvSpPr>
          <p:cNvPr id="6" name="Text Placeholder 5">
            <a:extLst>
              <a:ext uri="{FF2B5EF4-FFF2-40B4-BE49-F238E27FC236}">
                <a16:creationId xmlns:a16="http://schemas.microsoft.com/office/drawing/2014/main" id="{73834F71-AEAF-E47E-1EEE-A287919AD0D6}"/>
              </a:ext>
            </a:extLst>
          </p:cNvPr>
          <p:cNvSpPr>
            <a:spLocks noGrp="1"/>
          </p:cNvSpPr>
          <p:nvPr>
            <p:ph type="body" sz="quarter" idx="11"/>
          </p:nvPr>
        </p:nvSpPr>
        <p:spPr>
          <a:xfrm>
            <a:off x="3429001" y="4437746"/>
            <a:ext cx="5257800" cy="1818133"/>
          </a:xfrm>
        </p:spPr>
        <p:txBody>
          <a:bodyPr vert="horz" lIns="91440" tIns="45720" rIns="91440" bIns="45720" rtlCol="0" anchor="t">
            <a:normAutofit/>
          </a:bodyPr>
          <a:lstStyle/>
          <a:p>
            <a:pPr marL="0" marR="0" lvl="0" indent="0" algn="l" defTabSz="88755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Blood Culture Collection Kits</a:t>
            </a:r>
          </a:p>
          <a:p>
            <a:pPr marL="365760" indent="-36576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Providing standardized blood culture </a:t>
            </a:r>
            <a:r>
              <a:rPr lang="en-US" sz="1600" dirty="0">
                <a:solidFill>
                  <a:prstClr val="black"/>
                </a:solidFill>
                <a:latin typeface="Calibri" panose="020F0502020204030204"/>
              </a:rPr>
              <a:t>collection kits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ensures that staff have ready access to all the supplies needed for antisepsis</a:t>
            </a:r>
            <a:r>
              <a:rPr lang="en-US" sz="1600" dirty="0">
                <a:solidFill>
                  <a:prstClr val="black"/>
                </a:solidFill>
                <a:latin typeface="Calibri" panose="020F0502020204030204"/>
              </a:rPr>
              <a:t> and</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disinfection.</a:t>
            </a:r>
            <a:r>
              <a:rPr lang="en-US" sz="1600" baseline="30000" dirty="0">
                <a:solidFill>
                  <a:prstClr val="black"/>
                </a:solidFill>
                <a:latin typeface="Calibri" panose="020F0502020204030204"/>
              </a:rPr>
              <a:t>6</a:t>
            </a:r>
            <a:endParaRPr lang="en-US" sz="1600" b="0" i="0" u="none" strike="noStrike" kern="1200" cap="none" spc="0" normalizeH="0" baseline="30000" noProof="0" dirty="0">
              <a:ln>
                <a:noFill/>
              </a:ln>
              <a:solidFill>
                <a:prstClr val="black"/>
              </a:solidFill>
              <a:effectLst/>
              <a:uLnTx/>
              <a:uFillTx/>
              <a:latin typeface="Calibri" panose="020F0502020204030204"/>
              <a:cs typeface="Calibri"/>
            </a:endParaRPr>
          </a:p>
          <a:p>
            <a:pPr marL="365760" indent="-365760">
              <a:buFont typeface="Arial" panose="020B0604020202020204" pitchFamily="34" charset="0"/>
              <a:buChar char="•"/>
              <a:defRPr/>
            </a:pPr>
            <a:r>
              <a:rPr lang="en-US" sz="1600" dirty="0">
                <a:solidFill>
                  <a:prstClr val="black"/>
                </a:solidFill>
                <a:latin typeface="Calibri" panose="020F0502020204030204"/>
              </a:rPr>
              <a:t>Some studies suggest that standardized kits may reduce contamination rates and costs.</a:t>
            </a:r>
            <a:r>
              <a:rPr lang="en-US" sz="1600" baseline="30000" dirty="0">
                <a:solidFill>
                  <a:prstClr val="black"/>
                </a:solidFill>
                <a:latin typeface="Calibri" panose="020F0502020204030204"/>
              </a:rPr>
              <a:t>23</a:t>
            </a:r>
            <a:endParaRPr lang="en-US" sz="1600" baseline="30000" dirty="0">
              <a:solidFill>
                <a:prstClr val="black"/>
              </a:solidFill>
              <a:latin typeface="Calibri" panose="020F0502020204030204"/>
              <a:cs typeface="Calibri"/>
            </a:endParaRPr>
          </a:p>
        </p:txBody>
      </p:sp>
      <p:sp>
        <p:nvSpPr>
          <p:cNvPr id="23" name="Slide Number Placeholder 22">
            <a:extLst>
              <a:ext uri="{FF2B5EF4-FFF2-40B4-BE49-F238E27FC236}">
                <a16:creationId xmlns:a16="http://schemas.microsoft.com/office/drawing/2014/main" id="{B25E169B-14D1-02C1-B962-494A6EAE1583}"/>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19</a:t>
            </a:fld>
            <a:endParaRPr lang="en-US" dirty="0"/>
          </a:p>
        </p:txBody>
      </p:sp>
      <p:pic>
        <p:nvPicPr>
          <p:cNvPr id="64" name="Picture 63">
            <a:extLst>
              <a:ext uri="{FF2B5EF4-FFF2-40B4-BE49-F238E27FC236}">
                <a16:creationId xmlns:a16="http://schemas.microsoft.com/office/drawing/2014/main" id="{DCFD1ABE-5254-BB65-776D-622AE5B1632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74000" y="4126160"/>
            <a:ext cx="2493967" cy="2219630"/>
          </a:xfrm>
          <a:prstGeom prst="rect">
            <a:avLst/>
          </a:prstGeom>
        </p:spPr>
      </p:pic>
    </p:spTree>
    <p:extLst>
      <p:ext uri="{BB962C8B-B14F-4D97-AF65-F5344CB8AC3E}">
        <p14:creationId xmlns:p14="http://schemas.microsoft.com/office/powerpoint/2010/main" val="317837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noProof="0" dirty="0"/>
              <a:t>Educational Objectives</a:t>
            </a:r>
          </a:p>
        </p:txBody>
      </p:sp>
      <p:sp>
        <p:nvSpPr>
          <p:cNvPr id="4" name="Content Placeholder 3">
            <a:extLst>
              <a:ext uri="{FF2B5EF4-FFF2-40B4-BE49-F238E27FC236}">
                <a16:creationId xmlns:a16="http://schemas.microsoft.com/office/drawing/2014/main" id="{EE0991A1-988E-C3BD-E0FC-429B7DF9B61B}"/>
              </a:ext>
            </a:extLst>
          </p:cNvPr>
          <p:cNvSpPr>
            <a:spLocks noGrp="1"/>
          </p:cNvSpPr>
          <p:nvPr>
            <p:ph idx="1"/>
          </p:nvPr>
        </p:nvSpPr>
        <p:spPr>
          <a:xfrm>
            <a:off x="457200" y="1180822"/>
            <a:ext cx="8229600" cy="5127904"/>
          </a:xfrm>
        </p:spPr>
        <p:txBody>
          <a:bodyPr>
            <a:normAutofit/>
          </a:bodyPr>
          <a:lstStyle/>
          <a:p>
            <a:pPr>
              <a:spcBef>
                <a:spcPts val="3600"/>
              </a:spcBef>
            </a:pPr>
            <a:r>
              <a:rPr lang="en-US" sz="2800" noProof="0" dirty="0"/>
              <a:t>Discuss the importance of promoting blood culture stewardship in hospitals</a:t>
            </a:r>
          </a:p>
          <a:p>
            <a:pPr>
              <a:spcBef>
                <a:spcPts val="3600"/>
              </a:spcBef>
            </a:pPr>
            <a:r>
              <a:rPr lang="en-US" sz="2800" noProof="0" dirty="0"/>
              <a:t>Discuss the definition and risk associated with blood culture contamination</a:t>
            </a:r>
          </a:p>
          <a:p>
            <a:pPr>
              <a:spcBef>
                <a:spcPts val="3600"/>
              </a:spcBef>
            </a:pPr>
            <a:r>
              <a:rPr lang="en-US" sz="2800" noProof="0" dirty="0"/>
              <a:t>Discuss strategies to promote blood culture stewardship and reduce blood culture contamination</a:t>
            </a:r>
          </a:p>
          <a:p>
            <a:pPr>
              <a:spcBef>
                <a:spcPts val="3600"/>
              </a:spcBef>
            </a:pPr>
            <a:r>
              <a:rPr lang="en-US" sz="2800" dirty="0"/>
              <a:t>Discuss how to implement blood culture stewardship interventions</a:t>
            </a:r>
            <a:endParaRPr lang="en-US" sz="2800" noProof="0" dirty="0"/>
          </a:p>
        </p:txBody>
      </p:sp>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2</a:t>
            </a:fld>
            <a:endParaRPr lang="en-US" dirty="0"/>
          </a:p>
        </p:txBody>
      </p:sp>
    </p:spTree>
    <p:extLst>
      <p:ext uri="{BB962C8B-B14F-4D97-AF65-F5344CB8AC3E}">
        <p14:creationId xmlns:p14="http://schemas.microsoft.com/office/powerpoint/2010/main" val="14500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6F168165-CE3A-5765-D17A-37295EAD7843}"/>
              </a:ext>
            </a:extLst>
          </p:cNvPr>
          <p:cNvSpPr>
            <a:spLocks noGrp="1"/>
          </p:cNvSpPr>
          <p:nvPr>
            <p:ph type="title"/>
          </p:nvPr>
        </p:nvSpPr>
        <p:spPr>
          <a:xfrm>
            <a:off x="457200" y="0"/>
            <a:ext cx="8229600" cy="914400"/>
          </a:xfrm>
        </p:spPr>
        <p:txBody>
          <a:bodyPr/>
          <a:lstStyle/>
          <a:p>
            <a:r>
              <a:rPr lang="en-US" noProof="0" dirty="0"/>
              <a:t>Implementation</a:t>
            </a:r>
          </a:p>
        </p:txBody>
      </p:sp>
      <p:pic>
        <p:nvPicPr>
          <p:cNvPr id="3" name="Picture Placeholder 2">
            <a:extLst>
              <a:ext uri="{FF2B5EF4-FFF2-40B4-BE49-F238E27FC236}">
                <a16:creationId xmlns:a16="http://schemas.microsoft.com/office/drawing/2014/main" id="{C7C4AD5A-FE65-DEEE-5396-BAA05B409EBB}"/>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cstate="hqprint">
            <a:extLst>
              <a:ext uri="{28A0092B-C50C-407E-A947-70E740481C1C}">
                <a14:useLocalDpi xmlns:a14="http://schemas.microsoft.com/office/drawing/2010/main"/>
              </a:ext>
            </a:extLst>
          </a:blip>
          <a:srcRect/>
          <a:stretch/>
        </p:blipFill>
        <p:spPr>
          <a:xfrm>
            <a:off x="2936240" y="1442721"/>
            <a:ext cx="5658486" cy="3141862"/>
          </a:xfrm>
        </p:spPr>
      </p:pic>
      <p:sp>
        <p:nvSpPr>
          <p:cNvPr id="7" name="Text Placeholder 6">
            <a:extLst>
              <a:ext uri="{FF2B5EF4-FFF2-40B4-BE49-F238E27FC236}">
                <a16:creationId xmlns:a16="http://schemas.microsoft.com/office/drawing/2014/main" id="{78D75CF7-CBC0-3780-0B20-5C9C80E6CCF1}"/>
              </a:ext>
            </a:extLst>
          </p:cNvPr>
          <p:cNvSpPr>
            <a:spLocks noGrp="1"/>
          </p:cNvSpPr>
          <p:nvPr>
            <p:ph type="body" idx="1"/>
          </p:nvPr>
        </p:nvSpPr>
        <p:spPr>
          <a:xfrm>
            <a:off x="365760" y="3749040"/>
            <a:ext cx="7274560" cy="2103120"/>
          </a:xfrm>
        </p:spPr>
        <p:txBody>
          <a:bodyPr/>
          <a:lstStyle/>
          <a:p>
            <a:r>
              <a:rPr lang="en-US" dirty="0"/>
              <a:t>Adopting Best Practices for Blood Culture Collection</a:t>
            </a:r>
          </a:p>
        </p:txBody>
      </p:sp>
      <p:sp>
        <p:nvSpPr>
          <p:cNvPr id="24" name="Slide Number Placeholder 23">
            <a:extLst>
              <a:ext uri="{FF2B5EF4-FFF2-40B4-BE49-F238E27FC236}">
                <a16:creationId xmlns:a16="http://schemas.microsoft.com/office/drawing/2014/main" id="{7331A79F-15E2-810B-5F3A-05DF2BD64715}"/>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20</a:t>
            </a:fld>
            <a:endParaRPr lang="en-US" dirty="0"/>
          </a:p>
        </p:txBody>
      </p:sp>
    </p:spTree>
    <p:extLst>
      <p:ext uri="{BB962C8B-B14F-4D97-AF65-F5344CB8AC3E}">
        <p14:creationId xmlns:p14="http://schemas.microsoft.com/office/powerpoint/2010/main" val="1279160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B6F47CB-4878-E260-FA1E-954155587CD6}"/>
              </a:ext>
            </a:extLst>
          </p:cNvPr>
          <p:cNvSpPr>
            <a:spLocks noGrp="1"/>
          </p:cNvSpPr>
          <p:nvPr>
            <p:ph type="title"/>
          </p:nvPr>
        </p:nvSpPr>
        <p:spPr>
          <a:xfrm>
            <a:off x="457200" y="0"/>
            <a:ext cx="8229600" cy="914400"/>
          </a:xfrm>
        </p:spPr>
        <p:txBody>
          <a:bodyPr>
            <a:noAutofit/>
          </a:bodyPr>
          <a:lstStyle/>
          <a:p>
            <a:r>
              <a:rPr lang="en-US" sz="3600" noProof="0" dirty="0"/>
              <a:t>Implementation Strategies: The 4 </a:t>
            </a:r>
            <a:r>
              <a:rPr lang="en-US" sz="3600" dirty="0"/>
              <a:t>Es</a:t>
            </a:r>
            <a:r>
              <a:rPr lang="en-US" sz="3600" baseline="30000" dirty="0"/>
              <a:t>32-37</a:t>
            </a:r>
            <a:endParaRPr lang="en-US" sz="3600" baseline="30000" noProof="0" dirty="0"/>
          </a:p>
        </p:txBody>
      </p:sp>
      <p:pic>
        <p:nvPicPr>
          <p:cNvPr id="2" name="Picture 1" descr="The Four Es are Engage, Educate, Execute, and Evaluate. &#10;To Engage: Secure leadership support. Set goals and establish expectations. Convene a team.&#10;Ask: How can we engage hearts and minds?&#10;To Educate: Share the evidence. Educate on new policies/procedures. Use multimodal educational tools.&#10;Ask: How can we turn the evidence into behavior?&#10;To Execute: Implement evidence-based practice. Address barriers and make revisions. Collect data throughout implementation. Assess fidelity to the model of care.&#10;Ask: What do we need to do? How can we do it with our resources and culture?&#10;To Evaluate: Analyze the data. Share outcomes/feedback to leadership &amp; staff. Reassess and revise based on findings&#10;Ask: How do we know if we made a difference?">
            <a:extLst>
              <a:ext uri="{FF2B5EF4-FFF2-40B4-BE49-F238E27FC236}">
                <a16:creationId xmlns:a16="http://schemas.microsoft.com/office/drawing/2014/main" id="{FDA05196-0DA2-D38D-6D3C-11FF4DBC8EC6}"/>
              </a:ext>
            </a:extLst>
          </p:cNvPr>
          <p:cNvPicPr>
            <a:picLocks noChangeAspect="1"/>
          </p:cNvPicPr>
          <p:nvPr/>
        </p:nvPicPr>
        <p:blipFill>
          <a:blip r:embed="rId3"/>
          <a:stretch>
            <a:fillRect/>
          </a:stretch>
        </p:blipFill>
        <p:spPr>
          <a:xfrm>
            <a:off x="168577" y="1049549"/>
            <a:ext cx="8838263" cy="4357511"/>
          </a:xfrm>
          <a:prstGeom prst="rect">
            <a:avLst/>
          </a:prstGeom>
        </p:spPr>
      </p:pic>
      <p:sp>
        <p:nvSpPr>
          <p:cNvPr id="27" name="Text Placeholder 26">
            <a:extLst>
              <a:ext uri="{FF2B5EF4-FFF2-40B4-BE49-F238E27FC236}">
                <a16:creationId xmlns:a16="http://schemas.microsoft.com/office/drawing/2014/main" id="{93D7A2AC-3420-955D-AB0E-B10984C6BDF0}"/>
              </a:ext>
            </a:extLst>
          </p:cNvPr>
          <p:cNvSpPr>
            <a:spLocks noGrp="1"/>
          </p:cNvSpPr>
          <p:nvPr>
            <p:ph type="body" sz="quarter" idx="11"/>
          </p:nvPr>
        </p:nvSpPr>
        <p:spPr>
          <a:xfrm>
            <a:off x="548640" y="5542209"/>
            <a:ext cx="8046720" cy="783193"/>
          </a:xfrm>
          <a:prstGeom prst="roundRect">
            <a:avLst/>
          </a:prstGeom>
          <a:solidFill>
            <a:srgbClr val="F2F2F2"/>
          </a:solidFill>
          <a:effectLst>
            <a:innerShdw blurRad="63500" dist="50800" dir="13500000">
              <a:prstClr val="black">
                <a:alpha val="50000"/>
              </a:prstClr>
            </a:innerShdw>
          </a:effectLst>
        </p:spPr>
        <p:txBody>
          <a:bodyPr vert="horz" wrap="square" lIns="182880" tIns="137160" rIns="182880" bIns="137160" rtlCol="0" anchor="ctr">
            <a:spAutoFit/>
          </a:bodyPr>
          <a:lstStyle/>
          <a:p>
            <a:pPr>
              <a:spcBef>
                <a:spcPts val="0"/>
              </a:spcBef>
            </a:pPr>
            <a:r>
              <a:rPr lang="en-US" sz="1400" dirty="0">
                <a:solidFill>
                  <a:prstClr val="black"/>
                </a:solidFill>
                <a:latin typeface="Calibri" panose="020F0502020204030204"/>
                <a:cs typeface="Calibri"/>
              </a:rPr>
              <a:t>More material, including a presentation, can be accessed in </a:t>
            </a:r>
            <a:r>
              <a:rPr lang="en-US" sz="1400" b="1" u="sng" dirty="0">
                <a:solidFill>
                  <a:srgbClr val="0070C0"/>
                </a:solidFill>
                <a:latin typeface="Calibri" panose="020F0502020204030204"/>
                <a:cs typeface="Calibri"/>
                <a:hlinkClick r:id="rId4"/>
              </a:rPr>
              <a:t>the section on the 4 Es</a:t>
            </a:r>
            <a:r>
              <a:rPr lang="en-US" sz="1400" b="1" dirty="0">
                <a:solidFill>
                  <a:prstClr val="black"/>
                </a:solidFill>
                <a:latin typeface="Calibri" panose="020F0502020204030204"/>
                <a:cs typeface="Calibri"/>
                <a:hlinkClick r:id="rId4"/>
              </a:rPr>
              <a:t> </a:t>
            </a:r>
            <a:r>
              <a:rPr lang="en-US" sz="1400" b="1" dirty="0">
                <a:solidFill>
                  <a:prstClr val="black"/>
                </a:solidFill>
                <a:latin typeface="Calibri" panose="020F0502020204030204"/>
                <a:cs typeface="Calibri"/>
              </a:rPr>
              <a:t>on the Toolkit website</a:t>
            </a:r>
            <a:r>
              <a:rPr lang="en-US" sz="1400" dirty="0">
                <a:solidFill>
                  <a:prstClr val="black"/>
                </a:solidFill>
                <a:latin typeface="Calibri" panose="020F0502020204030204"/>
                <a:cs typeface="Calibri"/>
              </a:rPr>
              <a:t>. </a:t>
            </a:r>
            <a:endParaRPr lang="en-US" dirty="0">
              <a:solidFill>
                <a:prstClr val="black"/>
              </a:solidFill>
            </a:endParaRPr>
          </a:p>
        </p:txBody>
      </p:sp>
      <p:sp>
        <p:nvSpPr>
          <p:cNvPr id="23" name="Slide Number Placeholder 22">
            <a:extLst>
              <a:ext uri="{FF2B5EF4-FFF2-40B4-BE49-F238E27FC236}">
                <a16:creationId xmlns:a16="http://schemas.microsoft.com/office/drawing/2014/main" id="{28A71717-DE6E-5CEE-775D-0A481E249868}"/>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21</a:t>
            </a:fld>
            <a:endParaRPr lang="en-US" dirty="0"/>
          </a:p>
        </p:txBody>
      </p:sp>
    </p:spTree>
    <p:extLst>
      <p:ext uri="{BB962C8B-B14F-4D97-AF65-F5344CB8AC3E}">
        <p14:creationId xmlns:p14="http://schemas.microsoft.com/office/powerpoint/2010/main" val="186549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E6F7845-2861-6733-8B31-ED30DACDEB08}"/>
              </a:ext>
            </a:extLst>
          </p:cNvPr>
          <p:cNvSpPr>
            <a:spLocks noGrp="1"/>
          </p:cNvSpPr>
          <p:nvPr>
            <p:ph type="title"/>
          </p:nvPr>
        </p:nvSpPr>
        <p:spPr/>
        <p:txBody>
          <a:bodyPr>
            <a:normAutofit/>
          </a:bodyPr>
          <a:lstStyle/>
          <a:p>
            <a:r>
              <a:rPr lang="en-US" dirty="0"/>
              <a:t>Case Example: ABC Hospital</a:t>
            </a:r>
          </a:p>
        </p:txBody>
      </p:sp>
      <p:sp>
        <p:nvSpPr>
          <p:cNvPr id="2" name="Content Placeholder 1">
            <a:extLst>
              <a:ext uri="{FF2B5EF4-FFF2-40B4-BE49-F238E27FC236}">
                <a16:creationId xmlns:a16="http://schemas.microsoft.com/office/drawing/2014/main" id="{41E49B78-A1FB-84D3-19CA-39EFA3EBB742}"/>
              </a:ext>
            </a:extLst>
          </p:cNvPr>
          <p:cNvSpPr>
            <a:spLocks noGrp="1"/>
          </p:cNvSpPr>
          <p:nvPr>
            <p:ph idx="1"/>
          </p:nvPr>
        </p:nvSpPr>
        <p:spPr>
          <a:xfrm>
            <a:off x="873147" y="1390931"/>
            <a:ext cx="7800337" cy="4688053"/>
          </a:xfrm>
        </p:spPr>
        <p:txBody>
          <a:bodyPr vert="horz" lIns="91440" tIns="45720" rIns="91440" bIns="45720" rtlCol="0" anchor="t">
            <a:normAutofit/>
          </a:bodyPr>
          <a:lstStyle/>
          <a:p>
            <a:pPr>
              <a:spcBef>
                <a:spcPts val="1800"/>
              </a:spcBef>
            </a:pPr>
            <a:r>
              <a:rPr lang="en-US" sz="2200" dirty="0"/>
              <a:t>ABC Hospital (ABCH) is a small rural hospital with limited resources.</a:t>
            </a:r>
          </a:p>
          <a:p>
            <a:pPr>
              <a:spcBef>
                <a:spcPts val="1800"/>
              </a:spcBef>
            </a:pPr>
            <a:r>
              <a:rPr lang="en-US" sz="2200" dirty="0"/>
              <a:t>The hospital has long-standing challenges with contamination during blood culture collection.</a:t>
            </a:r>
          </a:p>
          <a:p>
            <a:pPr>
              <a:spcBef>
                <a:spcPts val="1800"/>
              </a:spcBef>
            </a:pPr>
            <a:r>
              <a:rPr lang="en-US" sz="2200" dirty="0"/>
              <a:t>Blood culture contamination rates at ABC Hospital are estimated at 16% to 20% over the past two quarters.</a:t>
            </a:r>
          </a:p>
        </p:txBody>
      </p:sp>
      <p:sp>
        <p:nvSpPr>
          <p:cNvPr id="3" name="Text Placeholder 2">
            <a:extLst>
              <a:ext uri="{FF2B5EF4-FFF2-40B4-BE49-F238E27FC236}">
                <a16:creationId xmlns:a16="http://schemas.microsoft.com/office/drawing/2014/main" id="{F2C29E6B-30F1-5F10-BC33-0BF4F740279F}"/>
              </a:ext>
            </a:extLst>
          </p:cNvPr>
          <p:cNvSpPr>
            <a:spLocks noGrp="1"/>
          </p:cNvSpPr>
          <p:nvPr>
            <p:ph type="body" sz="quarter" idx="11"/>
          </p:nvPr>
        </p:nvSpPr>
        <p:spPr>
          <a:xfrm>
            <a:off x="4971857" y="3815088"/>
            <a:ext cx="3627602" cy="2129263"/>
          </a:xfrm>
        </p:spPr>
        <p:txBody>
          <a:bodyPr vert="horz" lIns="91440" tIns="45720" rIns="91440" bIns="45720" rtlCol="0" anchor="t">
            <a:normAutofit/>
          </a:bodyPr>
          <a:lstStyle/>
          <a:p>
            <a:pPr marL="365760" indent="-365760">
              <a:buChar char="•"/>
            </a:pPr>
            <a:r>
              <a:rPr lang="en-US" sz="2200" dirty="0"/>
              <a:t>Members of ABCH staff decide to initiate a blood stewardship program to examine and address these problems.</a:t>
            </a:r>
          </a:p>
        </p:txBody>
      </p:sp>
      <p:sp>
        <p:nvSpPr>
          <p:cNvPr id="23" name="Slide Number Placeholder 22">
            <a:extLst>
              <a:ext uri="{FF2B5EF4-FFF2-40B4-BE49-F238E27FC236}">
                <a16:creationId xmlns:a16="http://schemas.microsoft.com/office/drawing/2014/main" id="{6D88350B-72B8-1E05-2134-7696407F1183}"/>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22</a:t>
            </a:fld>
            <a:endParaRPr lang="en-US" dirty="0">
              <a:solidFill>
                <a:prstClr val="black"/>
              </a:solidFill>
            </a:endParaRPr>
          </a:p>
        </p:txBody>
      </p:sp>
      <p:pic>
        <p:nvPicPr>
          <p:cNvPr id="26" name="Picture 25">
            <a:extLst>
              <a:ext uri="{FF2B5EF4-FFF2-40B4-BE49-F238E27FC236}">
                <a16:creationId xmlns:a16="http://schemas.microsoft.com/office/drawing/2014/main" id="{60E8DFF2-F1FA-8250-3B20-954C069CEA71}"/>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347"/>
          <a:stretch/>
        </p:blipFill>
        <p:spPr>
          <a:xfrm>
            <a:off x="1122189" y="3840484"/>
            <a:ext cx="3461773" cy="2078472"/>
          </a:xfrm>
          <a:prstGeom prst="snip2DiagRect">
            <a:avLst>
              <a:gd name="adj1" fmla="val 0"/>
              <a:gd name="adj2" fmla="val 18147"/>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676698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8AC3F8D0-DBE0-739D-19CA-90FBF2478B4C}"/>
              </a:ext>
            </a:extLst>
          </p:cNvPr>
          <p:cNvSpPr>
            <a:spLocks noGrp="1"/>
          </p:cNvSpPr>
          <p:nvPr>
            <p:ph type="title"/>
          </p:nvPr>
        </p:nvSpPr>
        <p:spPr/>
        <p:txBody>
          <a:bodyPr>
            <a:noAutofit/>
          </a:bodyPr>
          <a:lstStyle/>
          <a:p>
            <a:r>
              <a:rPr lang="en-US" sz="2800" dirty="0"/>
              <a:t>Case Example: Engaging Team, Leadership, and Staff</a:t>
            </a:r>
          </a:p>
        </p:txBody>
      </p:sp>
      <p:sp>
        <p:nvSpPr>
          <p:cNvPr id="26" name="Content Placeholder 25">
            <a:extLst>
              <a:ext uri="{FF2B5EF4-FFF2-40B4-BE49-F238E27FC236}">
                <a16:creationId xmlns:a16="http://schemas.microsoft.com/office/drawing/2014/main" id="{81F27DC1-A97A-54DE-E967-F5804852F0BA}"/>
              </a:ext>
            </a:extLst>
          </p:cNvPr>
          <p:cNvSpPr>
            <a:spLocks noGrp="1"/>
          </p:cNvSpPr>
          <p:nvPr>
            <p:ph idx="1"/>
          </p:nvPr>
        </p:nvSpPr>
        <p:spPr>
          <a:xfrm>
            <a:off x="801383" y="1180821"/>
            <a:ext cx="4491649" cy="5150955"/>
          </a:xfrm>
        </p:spPr>
        <p:txBody>
          <a:bodyPr vert="horz" lIns="91440" tIns="45720" rIns="91440" bIns="45720" rtlCol="0" anchor="t">
            <a:normAutofit/>
          </a:bodyPr>
          <a:lstStyle/>
          <a:p>
            <a:pPr marL="339725" indent="-339725">
              <a:spcBef>
                <a:spcPts val="1200"/>
              </a:spcBef>
            </a:pPr>
            <a:r>
              <a:rPr lang="en-US" sz="2000" dirty="0"/>
              <a:t>ABCH personnel assemble a blood culture improvement team, with all relevant roles and teams represented.</a:t>
            </a:r>
          </a:p>
          <a:p>
            <a:pPr marL="339725" indent="-339725">
              <a:spcBef>
                <a:spcPts val="1200"/>
              </a:spcBef>
            </a:pPr>
            <a:r>
              <a:rPr lang="en-US" sz="2000" dirty="0"/>
              <a:t>They use baseline data, published evidence, national benchmarks, and storytelling to outline the problem and the potential harm.</a:t>
            </a:r>
          </a:p>
          <a:p>
            <a:pPr marL="339725" indent="-339725">
              <a:spcBef>
                <a:spcPts val="1200"/>
              </a:spcBef>
            </a:pPr>
            <a:r>
              <a:rPr lang="en-US" sz="2000" dirty="0"/>
              <a:t>They share their goals and set expectations for how success will be measured and defined.</a:t>
            </a:r>
            <a:endParaRPr lang="en-US" sz="2000" dirty="0">
              <a:ea typeface="Calibri"/>
              <a:cs typeface="Calibri"/>
            </a:endParaRPr>
          </a:p>
          <a:p>
            <a:pPr marL="339725" indent="-339725">
              <a:spcBef>
                <a:spcPts val="1200"/>
              </a:spcBef>
            </a:pPr>
            <a:r>
              <a:rPr lang="en-US" sz="2000" dirty="0"/>
              <a:t>The team benefits from including a senior executive member on the team to connect them to resources and address barriers.</a:t>
            </a:r>
          </a:p>
        </p:txBody>
      </p:sp>
      <p:pic>
        <p:nvPicPr>
          <p:cNvPr id="49" name="Picture Placeholder 48">
            <a:extLst>
              <a:ext uri="{FF2B5EF4-FFF2-40B4-BE49-F238E27FC236}">
                <a16:creationId xmlns:a16="http://schemas.microsoft.com/office/drawing/2014/main" id="{7DB714B5-D1C3-9044-C1FF-F21868E559E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hqprint">
            <a:extLst>
              <a:ext uri="{28A0092B-C50C-407E-A947-70E740481C1C}">
                <a14:useLocalDpi xmlns:a14="http://schemas.microsoft.com/office/drawing/2010/main"/>
              </a:ext>
            </a:extLst>
          </a:blip>
          <a:srcRect/>
          <a:stretch/>
        </p:blipFill>
        <p:spPr>
          <a:xfrm>
            <a:off x="6507253" y="1299235"/>
            <a:ext cx="2151348" cy="1434760"/>
          </a:xfrm>
          <a:prstGeom prst="snip2DiagRect">
            <a:avLst/>
          </a:prstGeom>
          <a:effectLst>
            <a:outerShdw blurRad="50800" dist="38100" dir="2700000" algn="tl" rotWithShape="0">
              <a:prstClr val="black">
                <a:alpha val="40000"/>
              </a:prstClr>
            </a:outerShdw>
          </a:effectLst>
        </p:spPr>
      </p:pic>
      <p:sp>
        <p:nvSpPr>
          <p:cNvPr id="23" name="Slide Number Placeholder 22">
            <a:extLst>
              <a:ext uri="{FF2B5EF4-FFF2-40B4-BE49-F238E27FC236}">
                <a16:creationId xmlns:a16="http://schemas.microsoft.com/office/drawing/2014/main" id="{B5AD94EA-70FE-D7AC-69ED-28BC737BA243}"/>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23</a:t>
            </a:fld>
            <a:endParaRPr lang="en-US" dirty="0">
              <a:solidFill>
                <a:prstClr val="black"/>
              </a:solidFill>
            </a:endParaRPr>
          </a:p>
        </p:txBody>
      </p:sp>
      <p:pic>
        <p:nvPicPr>
          <p:cNvPr id="3" name="Picture 2">
            <a:extLst>
              <a:ext uri="{FF2B5EF4-FFF2-40B4-BE49-F238E27FC236}">
                <a16:creationId xmlns:a16="http://schemas.microsoft.com/office/drawing/2014/main" id="{B2AAA269-A9D9-5125-5BA7-5DBBCF52D18B}"/>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431579" y="4648415"/>
            <a:ext cx="2151348" cy="1357882"/>
          </a:xfrm>
          <a:prstGeom prst="snip2Diag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C8B2132F-1713-3280-B228-A89F476A0A3D}"/>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989203" y="3012264"/>
            <a:ext cx="2151348" cy="1357882"/>
          </a:xfrm>
          <a:prstGeom prst="snip2Diag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76525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7EB21E8B-9676-43EB-8736-D23362347BA1}"/>
              </a:ext>
            </a:extLst>
          </p:cNvPr>
          <p:cNvSpPr>
            <a:spLocks noGrp="1"/>
          </p:cNvSpPr>
          <p:nvPr>
            <p:ph type="title"/>
          </p:nvPr>
        </p:nvSpPr>
        <p:spPr/>
        <p:txBody>
          <a:bodyPr>
            <a:noAutofit/>
          </a:bodyPr>
          <a:lstStyle/>
          <a:p>
            <a:r>
              <a:rPr lang="en-US" sz="3600" dirty="0"/>
              <a:t>Case Example: Assessing Current Practice</a:t>
            </a:r>
          </a:p>
        </p:txBody>
      </p:sp>
      <p:sp>
        <p:nvSpPr>
          <p:cNvPr id="26" name="Content Placeholder 25">
            <a:extLst>
              <a:ext uri="{FF2B5EF4-FFF2-40B4-BE49-F238E27FC236}">
                <a16:creationId xmlns:a16="http://schemas.microsoft.com/office/drawing/2014/main" id="{8331E58C-49D5-6989-395E-4F723338E8E8}"/>
              </a:ext>
            </a:extLst>
          </p:cNvPr>
          <p:cNvSpPr>
            <a:spLocks noGrp="1"/>
          </p:cNvSpPr>
          <p:nvPr>
            <p:ph idx="1"/>
          </p:nvPr>
        </p:nvSpPr>
        <p:spPr>
          <a:xfrm>
            <a:off x="801230" y="1315292"/>
            <a:ext cx="4764338" cy="4945808"/>
          </a:xfrm>
        </p:spPr>
        <p:txBody>
          <a:bodyPr vert="horz" lIns="91440" tIns="45720" rIns="91440" bIns="45720" rtlCol="0" anchor="t">
            <a:normAutofit/>
          </a:bodyPr>
          <a:lstStyle/>
          <a:p>
            <a:pPr marL="287020" indent="-287020">
              <a:spcBef>
                <a:spcPts val="1800"/>
              </a:spcBef>
            </a:pPr>
            <a:r>
              <a:rPr lang="en-US" sz="2000" dirty="0"/>
              <a:t>The ABCH team conducts a thorough assessment to build an accurate picture of current practice.</a:t>
            </a:r>
          </a:p>
          <a:p>
            <a:pPr marL="287020" indent="-287020">
              <a:spcBef>
                <a:spcPts val="1800"/>
              </a:spcBef>
            </a:pPr>
            <a:r>
              <a:rPr lang="en-US" sz="2000" dirty="0"/>
              <a:t>The team engages directly with staff, speaking at rounds, talking to staff one-on-one, and observing practices directly.</a:t>
            </a:r>
            <a:endParaRPr lang="en-US" sz="2000" dirty="0">
              <a:ea typeface="Calibri" panose="020F0502020204030204"/>
              <a:cs typeface="Calibri" panose="020F0502020204030204"/>
            </a:endParaRPr>
          </a:p>
          <a:p>
            <a:pPr marL="287020" indent="-287020">
              <a:spcBef>
                <a:spcPts val="1800"/>
              </a:spcBef>
            </a:pPr>
            <a:r>
              <a:rPr lang="en-US" sz="2000" dirty="0"/>
              <a:t>Most staff were unaware of the contamination problem because rates were previously not widely shared.</a:t>
            </a:r>
            <a:endParaRPr lang="en-US" sz="2000" dirty="0">
              <a:ea typeface="Calibri"/>
              <a:cs typeface="Calibri"/>
            </a:endParaRPr>
          </a:p>
          <a:p>
            <a:pPr marL="287020" indent="-287020">
              <a:spcBef>
                <a:spcPts val="1800"/>
              </a:spcBef>
            </a:pPr>
            <a:r>
              <a:rPr lang="en-US" sz="2000" dirty="0"/>
              <a:t>Once aware, staff are eager to contribute to the assessment of current practice and to help fix the problem.</a:t>
            </a:r>
            <a:endParaRPr lang="en-US" sz="2000" dirty="0">
              <a:ea typeface="Calibri" panose="020F0502020204030204"/>
              <a:cs typeface="Calibri" panose="020F0502020204030204"/>
            </a:endParaRPr>
          </a:p>
        </p:txBody>
      </p:sp>
      <p:sp>
        <p:nvSpPr>
          <p:cNvPr id="23" name="Slide Number Placeholder 22">
            <a:extLst>
              <a:ext uri="{FF2B5EF4-FFF2-40B4-BE49-F238E27FC236}">
                <a16:creationId xmlns:a16="http://schemas.microsoft.com/office/drawing/2014/main" id="{DC4EF6A0-D5E9-CB4B-AE6A-4264C53D8983}"/>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24</a:t>
            </a:fld>
            <a:endParaRPr lang="en-US" dirty="0">
              <a:solidFill>
                <a:prstClr val="black"/>
              </a:solidFill>
            </a:endParaRPr>
          </a:p>
        </p:txBody>
      </p:sp>
      <p:pic>
        <p:nvPicPr>
          <p:cNvPr id="50" name="Picture Placeholder 48">
            <a:extLst>
              <a:ext uri="{FF2B5EF4-FFF2-40B4-BE49-F238E27FC236}">
                <a16:creationId xmlns:a16="http://schemas.microsoft.com/office/drawing/2014/main" id="{E098969D-3DC2-B248-98FE-8D093986DDF9}"/>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965818" y="2794468"/>
            <a:ext cx="2103120" cy="1406248"/>
          </a:xfrm>
          <a:prstGeom prst="snip2DiagRect">
            <a:avLst/>
          </a:prstGeom>
          <a:noFill/>
          <a:ln w="95250">
            <a:noFill/>
            <a:miter lim="800000"/>
          </a:ln>
          <a:effectLst>
            <a:outerShdw blurRad="50800" dist="38100" dir="2700000" algn="tl" rotWithShape="0">
              <a:prstClr val="black">
                <a:alpha val="40000"/>
              </a:prstClr>
            </a:outerShdw>
          </a:effectLst>
        </p:spPr>
      </p:pic>
      <p:pic>
        <p:nvPicPr>
          <p:cNvPr id="4" name="Picture Placeholder 48">
            <a:extLst>
              <a:ext uri="{FF2B5EF4-FFF2-40B4-BE49-F238E27FC236}">
                <a16:creationId xmlns:a16="http://schemas.microsoft.com/office/drawing/2014/main" id="{08E0B2F0-CD1A-70D7-6ED9-F6E24CE66F2C}"/>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971106" y="4434755"/>
            <a:ext cx="2103120" cy="1406248"/>
          </a:xfrm>
          <a:prstGeom prst="snip2DiagRect">
            <a:avLst/>
          </a:prstGeom>
          <a:noFill/>
          <a:ln w="95250">
            <a:noFill/>
            <a:miter lim="800000"/>
          </a:ln>
          <a:effectLst>
            <a:outerShdw blurRad="50800" dist="38100" dir="2700000" algn="tl" rotWithShape="0">
              <a:prstClr val="black">
                <a:alpha val="40000"/>
              </a:prstClr>
            </a:outerShdw>
          </a:effectLst>
        </p:spPr>
      </p:pic>
      <p:pic>
        <p:nvPicPr>
          <p:cNvPr id="3" name="Picture Placeholder 48">
            <a:extLst>
              <a:ext uri="{FF2B5EF4-FFF2-40B4-BE49-F238E27FC236}">
                <a16:creationId xmlns:a16="http://schemas.microsoft.com/office/drawing/2014/main" id="{C27AF0F9-2054-A88F-E8BE-9AF7DF15A503}"/>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248"/>
          <a:stretch/>
        </p:blipFill>
        <p:spPr>
          <a:xfrm>
            <a:off x="5965818" y="1260691"/>
            <a:ext cx="2103120" cy="1406248"/>
          </a:xfrm>
          <a:prstGeom prst="snip2DiagRect">
            <a:avLst/>
          </a:prstGeom>
          <a:noFill/>
          <a:ln w="95250">
            <a:no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8500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9B86B71-C698-6DC4-45D1-6E3EFB3B296E}"/>
              </a:ext>
            </a:extLst>
          </p:cNvPr>
          <p:cNvSpPr>
            <a:spLocks noGrp="1"/>
          </p:cNvSpPr>
          <p:nvPr>
            <p:ph type="title"/>
          </p:nvPr>
        </p:nvSpPr>
        <p:spPr/>
        <p:txBody>
          <a:bodyPr>
            <a:noAutofit/>
          </a:bodyPr>
          <a:lstStyle/>
          <a:p>
            <a:r>
              <a:rPr lang="en-US" sz="3200" dirty="0"/>
              <a:t>Case Example: Identifying Contributory Factors</a:t>
            </a:r>
          </a:p>
        </p:txBody>
      </p:sp>
      <p:sp>
        <p:nvSpPr>
          <p:cNvPr id="27" name="Text Placeholder 26">
            <a:extLst>
              <a:ext uri="{FF2B5EF4-FFF2-40B4-BE49-F238E27FC236}">
                <a16:creationId xmlns:a16="http://schemas.microsoft.com/office/drawing/2014/main" id="{C6EE2832-0D77-1FEA-6F6E-5DF6B5BD65C0}"/>
              </a:ext>
            </a:extLst>
          </p:cNvPr>
          <p:cNvSpPr>
            <a:spLocks noGrp="1"/>
          </p:cNvSpPr>
          <p:nvPr>
            <p:ph type="body" sz="quarter" idx="11"/>
          </p:nvPr>
        </p:nvSpPr>
        <p:spPr>
          <a:xfrm>
            <a:off x="801229" y="1256460"/>
            <a:ext cx="5132044" cy="4912990"/>
          </a:xfrm>
        </p:spPr>
        <p:txBody>
          <a:bodyPr anchor="t">
            <a:normAutofit fontScale="62500" lnSpcReduction="20000"/>
          </a:bodyPr>
          <a:lstStyle/>
          <a:p>
            <a:pPr marL="225425" indent="-225425">
              <a:lnSpc>
                <a:spcPct val="120000"/>
              </a:lnSpc>
            </a:pPr>
            <a:r>
              <a:rPr lang="en-US" b="1" dirty="0"/>
              <a:t>Collection mainly conducted by unit staff: </a:t>
            </a:r>
            <a:r>
              <a:rPr lang="en-US" dirty="0"/>
              <a:t>Most units have unit staff collect samples for blood cultures.</a:t>
            </a:r>
          </a:p>
          <a:p>
            <a:pPr marL="225425" indent="-225425">
              <a:lnSpc>
                <a:spcPct val="120000"/>
              </a:lnSpc>
            </a:pPr>
            <a:r>
              <a:rPr lang="en-US" b="1" dirty="0"/>
              <a:t>Significant gaps in training: </a:t>
            </a:r>
            <a:r>
              <a:rPr lang="en-US" dirty="0"/>
              <a:t>Unit staff generally lack knowledge of best practices, and there is no consistent training or standardized guidance.</a:t>
            </a:r>
          </a:p>
          <a:p>
            <a:pPr marL="225425" indent="-225425">
              <a:lnSpc>
                <a:spcPct val="120000"/>
              </a:lnSpc>
            </a:pPr>
            <a:r>
              <a:rPr lang="en-US" b="1" dirty="0"/>
              <a:t>Inappropriate blood culture ordering:</a:t>
            </a:r>
            <a:r>
              <a:rPr lang="en-US" dirty="0"/>
              <a:t> Records show blood cultures are often ordered for cases that do not meet clinical indicators.</a:t>
            </a:r>
          </a:p>
          <a:p>
            <a:pPr marL="225425" indent="-225425">
              <a:lnSpc>
                <a:spcPct val="120000"/>
              </a:lnSpc>
            </a:pPr>
            <a:r>
              <a:rPr lang="en-US" b="1" dirty="0"/>
              <a:t>No standardized blood culture policy:</a:t>
            </a:r>
            <a:r>
              <a:rPr lang="en-US" dirty="0"/>
              <a:t> A review of ABCH policies shows that they are confusing, inconsistent, and not standardized.</a:t>
            </a:r>
          </a:p>
        </p:txBody>
      </p:sp>
      <p:sp>
        <p:nvSpPr>
          <p:cNvPr id="23" name="Slide Number Placeholder 22">
            <a:extLst>
              <a:ext uri="{FF2B5EF4-FFF2-40B4-BE49-F238E27FC236}">
                <a16:creationId xmlns:a16="http://schemas.microsoft.com/office/drawing/2014/main" id="{B3C5B51E-EA3F-EE66-E678-05AE68569684}"/>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25</a:t>
            </a:fld>
            <a:endParaRPr lang="en-US" dirty="0">
              <a:solidFill>
                <a:prstClr val="black"/>
              </a:solidFill>
            </a:endParaRPr>
          </a:p>
        </p:txBody>
      </p:sp>
      <p:pic>
        <p:nvPicPr>
          <p:cNvPr id="49" name="Picture Placeholder 48">
            <a:extLst>
              <a:ext uri="{FF2B5EF4-FFF2-40B4-BE49-F238E27FC236}">
                <a16:creationId xmlns:a16="http://schemas.microsoft.com/office/drawing/2014/main" id="{F594FE8B-9721-CB1E-49C1-80A5A01545C2}"/>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hqprint">
            <a:extLst>
              <a:ext uri="{28A0092B-C50C-407E-A947-70E740481C1C}">
                <a14:useLocalDpi xmlns:a14="http://schemas.microsoft.com/office/drawing/2010/main"/>
              </a:ext>
            </a:extLst>
          </a:blip>
          <a:srcRect/>
          <a:stretch/>
        </p:blipFill>
        <p:spPr>
          <a:xfrm>
            <a:off x="6352616" y="1316346"/>
            <a:ext cx="1828800" cy="1097562"/>
          </a:xfrm>
          <a:prstGeom prst="snip2DiagRect">
            <a:avLst/>
          </a:prstGeom>
          <a:effectLst>
            <a:outerShdw blurRad="50800" dist="38100" dir="2700000" algn="tl" rotWithShape="0">
              <a:prstClr val="black">
                <a:alpha val="40000"/>
              </a:prstClr>
            </a:outerShdw>
          </a:effectLst>
        </p:spPr>
      </p:pic>
      <p:pic>
        <p:nvPicPr>
          <p:cNvPr id="50" name="Picture Placeholder 48">
            <a:extLst>
              <a:ext uri="{FF2B5EF4-FFF2-40B4-BE49-F238E27FC236}">
                <a16:creationId xmlns:a16="http://schemas.microsoft.com/office/drawing/2014/main" id="{00F14B95-9E59-683C-2E85-946171AB0B73}"/>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745772" y="2512489"/>
            <a:ext cx="1828800" cy="1097563"/>
          </a:xfrm>
          <a:prstGeom prst="snip2DiagRect">
            <a:avLst/>
          </a:prstGeom>
          <a:noFill/>
          <a:ln w="95250">
            <a:noFill/>
            <a:miter lim="800000"/>
          </a:ln>
          <a:effectLst>
            <a:outerShdw blurRad="50800" dist="38100" dir="2700000" algn="tl" rotWithShape="0">
              <a:prstClr val="black">
                <a:alpha val="40000"/>
              </a:prstClr>
            </a:outerShdw>
          </a:effectLst>
        </p:spPr>
      </p:pic>
      <p:pic>
        <p:nvPicPr>
          <p:cNvPr id="51" name="Picture Placeholder 48">
            <a:extLst>
              <a:ext uri="{FF2B5EF4-FFF2-40B4-BE49-F238E27FC236}">
                <a16:creationId xmlns:a16="http://schemas.microsoft.com/office/drawing/2014/main" id="{2D6BF84F-A7D1-3167-2920-AF03A75FCAB8}"/>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858000" y="3708634"/>
            <a:ext cx="1828800" cy="1097563"/>
          </a:xfrm>
          <a:prstGeom prst="snip2DiagRect">
            <a:avLst/>
          </a:prstGeom>
          <a:noFill/>
          <a:ln w="95250">
            <a:noFill/>
            <a:miter lim="800000"/>
          </a:ln>
          <a:effectLst>
            <a:outerShdw blurRad="50800" dist="38100" dir="2700000" algn="tl" rotWithShape="0">
              <a:prstClr val="black">
                <a:alpha val="40000"/>
              </a:prstClr>
            </a:outerShdw>
          </a:effectLst>
        </p:spPr>
      </p:pic>
      <p:pic>
        <p:nvPicPr>
          <p:cNvPr id="2" name="Picture Placeholder 48">
            <a:extLst>
              <a:ext uri="{FF2B5EF4-FFF2-40B4-BE49-F238E27FC236}">
                <a16:creationId xmlns:a16="http://schemas.microsoft.com/office/drawing/2014/main" id="{F5E4FE8A-5A6F-32F7-9F92-3B4533C20074}"/>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352616" y="4904778"/>
            <a:ext cx="1828800" cy="1097563"/>
          </a:xfrm>
          <a:prstGeom prst="snip2DiagRect">
            <a:avLst/>
          </a:prstGeom>
          <a:noFill/>
          <a:ln w="95250">
            <a:no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975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C771466A-1E96-262A-A35E-336DCF3EB522}"/>
              </a:ext>
            </a:extLst>
          </p:cNvPr>
          <p:cNvSpPr>
            <a:spLocks noGrp="1"/>
          </p:cNvSpPr>
          <p:nvPr>
            <p:ph type="title"/>
          </p:nvPr>
        </p:nvSpPr>
        <p:spPr/>
        <p:txBody>
          <a:bodyPr>
            <a:noAutofit/>
          </a:bodyPr>
          <a:lstStyle/>
          <a:p>
            <a:r>
              <a:rPr lang="en-US" sz="3600" dirty="0"/>
              <a:t>Case Example: Identifying Interventions</a:t>
            </a:r>
          </a:p>
        </p:txBody>
      </p:sp>
      <p:sp>
        <p:nvSpPr>
          <p:cNvPr id="25" name="Content Placeholder 24">
            <a:extLst>
              <a:ext uri="{FF2B5EF4-FFF2-40B4-BE49-F238E27FC236}">
                <a16:creationId xmlns:a16="http://schemas.microsoft.com/office/drawing/2014/main" id="{88E301D9-EA44-1351-414E-D80195B60001}"/>
              </a:ext>
            </a:extLst>
          </p:cNvPr>
          <p:cNvSpPr>
            <a:spLocks noGrp="1"/>
          </p:cNvSpPr>
          <p:nvPr>
            <p:ph idx="1"/>
          </p:nvPr>
        </p:nvSpPr>
        <p:spPr>
          <a:xfrm>
            <a:off x="852031" y="1231058"/>
            <a:ext cx="4319411" cy="4925265"/>
          </a:xfrm>
        </p:spPr>
        <p:txBody>
          <a:bodyPr vert="horz" lIns="91440" tIns="45720" rIns="91440" bIns="45720" rtlCol="0" anchor="t">
            <a:normAutofit/>
          </a:bodyPr>
          <a:lstStyle/>
          <a:p>
            <a:pPr marL="0" indent="0">
              <a:spcBef>
                <a:spcPts val="1800"/>
              </a:spcBef>
              <a:buNone/>
            </a:pPr>
            <a:r>
              <a:rPr lang="en-US" sz="2400" b="1" dirty="0"/>
              <a:t>ABCH’s Interventions:</a:t>
            </a:r>
          </a:p>
          <a:p>
            <a:r>
              <a:rPr lang="en-US" sz="2400" dirty="0"/>
              <a:t>Standardize and streamline blood culture collection process for all units in the hospital. </a:t>
            </a:r>
          </a:p>
          <a:p>
            <a:pPr>
              <a:spcBef>
                <a:spcPts val="1800"/>
              </a:spcBef>
            </a:pPr>
            <a:r>
              <a:rPr lang="en-US" sz="2400" dirty="0"/>
              <a:t>Install a robust blood culture contamination surveillance and feedback system.</a:t>
            </a:r>
          </a:p>
          <a:p>
            <a:pPr>
              <a:spcBef>
                <a:spcPts val="1800"/>
              </a:spcBef>
            </a:pPr>
            <a:r>
              <a:rPr lang="en-US" sz="2400" dirty="0"/>
              <a:t>Implement use of a decision-making algorithm to guide ordering of blood cultures. </a:t>
            </a:r>
          </a:p>
        </p:txBody>
      </p:sp>
      <p:sp>
        <p:nvSpPr>
          <p:cNvPr id="23" name="Slide Number Placeholder 22">
            <a:extLst>
              <a:ext uri="{FF2B5EF4-FFF2-40B4-BE49-F238E27FC236}">
                <a16:creationId xmlns:a16="http://schemas.microsoft.com/office/drawing/2014/main" id="{6A657F4B-8DC4-0160-77E6-DB0AC6A249C6}"/>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26</a:t>
            </a:fld>
            <a:endParaRPr lang="en-US" dirty="0">
              <a:solidFill>
                <a:prstClr val="black"/>
              </a:solidFill>
            </a:endParaRPr>
          </a:p>
        </p:txBody>
      </p:sp>
      <p:pic>
        <p:nvPicPr>
          <p:cNvPr id="48" name="Picture Placeholder 47">
            <a:extLst>
              <a:ext uri="{FF2B5EF4-FFF2-40B4-BE49-F238E27FC236}">
                <a16:creationId xmlns:a16="http://schemas.microsoft.com/office/drawing/2014/main" id="{5C9BA71D-B6BD-3B06-4244-2038112EE939}"/>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cstate="hqprint">
            <a:extLst>
              <a:ext uri="{28A0092B-C50C-407E-A947-70E740481C1C}">
                <a14:useLocalDpi xmlns:a14="http://schemas.microsoft.com/office/drawing/2010/main"/>
              </a:ext>
            </a:extLst>
          </a:blip>
          <a:srcRect/>
          <a:stretch/>
        </p:blipFill>
        <p:spPr>
          <a:xfrm>
            <a:off x="5171442" y="1390929"/>
            <a:ext cx="2297768" cy="1371600"/>
          </a:xfrm>
          <a:prstGeom prst="snip2DiagRect">
            <a:avLst/>
          </a:prstGeom>
          <a:effectLst>
            <a:outerShdw blurRad="50800" dist="38100" dir="2700000" algn="tl" rotWithShape="0">
              <a:prstClr val="black">
                <a:alpha val="40000"/>
              </a:prstClr>
            </a:outerShdw>
          </a:effectLst>
        </p:spPr>
      </p:pic>
      <p:pic>
        <p:nvPicPr>
          <p:cNvPr id="52" name="Picture Placeholder 47">
            <a:extLst>
              <a:ext uri="{FF2B5EF4-FFF2-40B4-BE49-F238E27FC236}">
                <a16:creationId xmlns:a16="http://schemas.microsoft.com/office/drawing/2014/main" id="{C2F16FE9-77DB-B044-C533-77253A6B43A0}"/>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293929" y="4618632"/>
            <a:ext cx="2297767" cy="1371600"/>
          </a:xfrm>
          <a:prstGeom prst="snip2DiagRect">
            <a:avLst/>
          </a:prstGeom>
          <a:noFill/>
          <a:ln w="95250">
            <a:noFill/>
            <a:miter lim="800000"/>
          </a:ln>
          <a:effectLst>
            <a:outerShdw blurRad="50800" dist="38100" dir="2700000" algn="tl" rotWithShape="0">
              <a:prstClr val="black">
                <a:alpha val="40000"/>
              </a:prstClr>
            </a:outerShdw>
          </a:effectLst>
        </p:spPr>
      </p:pic>
      <p:pic>
        <p:nvPicPr>
          <p:cNvPr id="53" name="Picture Placeholder 47">
            <a:extLst>
              <a:ext uri="{FF2B5EF4-FFF2-40B4-BE49-F238E27FC236}">
                <a16:creationId xmlns:a16="http://schemas.microsoft.com/office/drawing/2014/main" id="{48125EC7-CB1E-40B0-3C82-923C332BE73C}"/>
              </a:ext>
              <a:ext uri="{C183D7F6-B498-43B3-948B-1728B52AA6E4}">
                <adec:decorative xmlns:adec="http://schemas.microsoft.com/office/drawing/2017/decorative" val="1"/>
              </a:ext>
            </a:extLst>
          </p:cNvPr>
          <p:cNvPicPr>
            <a:picLocks noChangeAspect="1"/>
          </p:cNvPicPr>
          <p:nvPr/>
        </p:nvPicPr>
        <p:blipFill>
          <a:blip r:embed="rId4"/>
          <a:srcRect t="15" b="15"/>
          <a:stretch/>
        </p:blipFill>
        <p:spPr>
          <a:xfrm>
            <a:off x="5707325" y="3004577"/>
            <a:ext cx="2297767" cy="1371600"/>
          </a:xfrm>
          <a:prstGeom prst="snip2DiagRect">
            <a:avLst/>
          </a:prstGeom>
          <a:noFill/>
          <a:ln w="95250">
            <a:no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1081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50FA2E18-C925-C6A4-BCC6-44D1F7D633C2}"/>
              </a:ext>
            </a:extLst>
          </p:cNvPr>
          <p:cNvSpPr>
            <a:spLocks noGrp="1"/>
          </p:cNvSpPr>
          <p:nvPr>
            <p:ph type="title"/>
          </p:nvPr>
        </p:nvSpPr>
        <p:spPr/>
        <p:txBody>
          <a:bodyPr/>
          <a:lstStyle/>
          <a:p>
            <a:r>
              <a:rPr lang="en-US" noProof="0" dirty="0"/>
              <a:t>Case Example: Educating</a:t>
            </a:r>
            <a:r>
              <a:rPr lang="en-US" baseline="30000" noProof="0" dirty="0"/>
              <a:t>6,21</a:t>
            </a:r>
            <a:endParaRPr lang="en-US" noProof="0" dirty="0"/>
          </a:p>
        </p:txBody>
      </p:sp>
      <p:sp>
        <p:nvSpPr>
          <p:cNvPr id="2" name="Content Placeholder 1">
            <a:extLst>
              <a:ext uri="{FF2B5EF4-FFF2-40B4-BE49-F238E27FC236}">
                <a16:creationId xmlns:a16="http://schemas.microsoft.com/office/drawing/2014/main" id="{F4465FD6-361F-2119-4804-F8DD672EA0CD}"/>
              </a:ext>
            </a:extLst>
          </p:cNvPr>
          <p:cNvSpPr>
            <a:spLocks noGrp="1"/>
          </p:cNvSpPr>
          <p:nvPr>
            <p:ph idx="1"/>
          </p:nvPr>
        </p:nvSpPr>
        <p:spPr>
          <a:xfrm>
            <a:off x="801229" y="1180822"/>
            <a:ext cx="5358271" cy="3300794"/>
          </a:xfrm>
        </p:spPr>
        <p:txBody>
          <a:bodyPr vert="horz" lIns="91440" tIns="45720" rIns="91440" bIns="45720" rtlCol="0" anchor="t">
            <a:normAutofit fontScale="85000" lnSpcReduction="10000"/>
          </a:bodyPr>
          <a:lstStyle/>
          <a:p>
            <a:pPr>
              <a:lnSpc>
                <a:spcPct val="110000"/>
              </a:lnSpc>
            </a:pPr>
            <a:r>
              <a:rPr lang="en-US" sz="2400" dirty="0"/>
              <a:t>ABCH team rolls out a standardized training package to accompany a new standardized blood culture policy.</a:t>
            </a:r>
          </a:p>
          <a:p>
            <a:pPr lvl="1">
              <a:lnSpc>
                <a:spcPct val="110000"/>
              </a:lnSpc>
            </a:pPr>
            <a:r>
              <a:rPr lang="en-US" sz="2000" noProof="0" dirty="0"/>
              <a:t>Education is effective as part of a multi-modal performance improvement plan.</a:t>
            </a:r>
          </a:p>
          <a:p>
            <a:pPr>
              <a:lnSpc>
                <a:spcPct val="110000"/>
              </a:lnSpc>
            </a:pPr>
            <a:r>
              <a:rPr lang="en-US" sz="2400" noProof="0" dirty="0"/>
              <a:t>Simulation training sessions are </a:t>
            </a:r>
            <a:r>
              <a:rPr lang="en-US" sz="2400" dirty="0"/>
              <a:t>established</a:t>
            </a:r>
            <a:r>
              <a:rPr lang="en-US" sz="2400" noProof="0" dirty="0"/>
              <a:t>.</a:t>
            </a:r>
            <a:endParaRPr lang="en-US" sz="2400" noProof="0" dirty="0">
              <a:ea typeface="Calibri"/>
              <a:cs typeface="Calibri"/>
            </a:endParaRPr>
          </a:p>
          <a:p>
            <a:pPr lvl="1">
              <a:lnSpc>
                <a:spcPct val="110000"/>
              </a:lnSpc>
            </a:pPr>
            <a:r>
              <a:rPr lang="en-US" sz="2000" noProof="0" dirty="0"/>
              <a:t>Simulation-based education is more effective to teach complex skills.</a:t>
            </a:r>
            <a:r>
              <a:rPr lang="en-US" sz="2000" baseline="30000" dirty="0"/>
              <a:t>3</a:t>
            </a:r>
            <a:r>
              <a:rPr lang="en-US" sz="2000" baseline="30000" noProof="0" dirty="0"/>
              <a:t>8</a:t>
            </a:r>
          </a:p>
          <a:p>
            <a:pPr>
              <a:lnSpc>
                <a:spcPct val="110000"/>
              </a:lnSpc>
            </a:pPr>
            <a:r>
              <a:rPr lang="en-US" sz="2400" noProof="0" dirty="0"/>
              <a:t>The training is mandatory, and annual refresher training is also required.</a:t>
            </a:r>
          </a:p>
        </p:txBody>
      </p:sp>
      <p:sp>
        <p:nvSpPr>
          <p:cNvPr id="51" name="Text Placeholder 50">
            <a:extLst>
              <a:ext uri="{FF2B5EF4-FFF2-40B4-BE49-F238E27FC236}">
                <a16:creationId xmlns:a16="http://schemas.microsoft.com/office/drawing/2014/main" id="{BE1DF34E-7E2B-17E1-F8D8-32804E991E32}"/>
              </a:ext>
            </a:extLst>
          </p:cNvPr>
          <p:cNvSpPr>
            <a:spLocks noGrp="1"/>
          </p:cNvSpPr>
          <p:nvPr>
            <p:ph type="body" sz="quarter" idx="11"/>
          </p:nvPr>
        </p:nvSpPr>
        <p:spPr>
          <a:xfrm>
            <a:off x="922771" y="4640177"/>
            <a:ext cx="7764029" cy="1438632"/>
          </a:xfrm>
          <a:prstGeom prst="roundRect">
            <a:avLst>
              <a:gd name="adj" fmla="val 14652"/>
            </a:avLst>
          </a:prstGeom>
          <a:solidFill>
            <a:schemeClr val="accent3"/>
          </a:solidFill>
          <a:ln/>
          <a:effectLst>
            <a:innerShdw blurRad="63500" dist="50800" dir="189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ctr">
            <a:spAutoFit/>
          </a:bodyPr>
          <a:lstStyle/>
          <a:p>
            <a:pPr marL="0" indent="0" algn="ctr">
              <a:spcBef>
                <a:spcPts val="0"/>
              </a:spcBef>
              <a:buNone/>
            </a:pPr>
            <a:r>
              <a:rPr lang="en-US" sz="1600" b="1" noProof="0" dirty="0">
                <a:solidFill>
                  <a:sysClr val="windowText" lastClr="000000"/>
                </a:solidFill>
              </a:rPr>
              <a:t>Available Procedural Recommendations:</a:t>
            </a:r>
          </a:p>
          <a:p>
            <a:pPr marL="177800" indent="-177800">
              <a:spcBef>
                <a:spcPts val="0"/>
              </a:spcBef>
            </a:pPr>
            <a:r>
              <a:rPr lang="en-US" sz="1600" b="1" dirty="0">
                <a:solidFill>
                  <a:sysClr val="windowText" lastClr="000000"/>
                </a:solidFill>
              </a:rPr>
              <a:t>CLSI</a:t>
            </a:r>
            <a:r>
              <a:rPr lang="en-US" sz="1600" dirty="0">
                <a:solidFill>
                  <a:sysClr val="windowText" lastClr="000000"/>
                </a:solidFill>
              </a:rPr>
              <a:t> M47 | Principles and Procedures for Blood Cultures, 2nd Edition</a:t>
            </a:r>
            <a:r>
              <a:rPr lang="en-US" sz="1600" baseline="30000" dirty="0">
                <a:solidFill>
                  <a:sysClr val="windowText" lastClr="000000"/>
                </a:solidFill>
              </a:rPr>
              <a:t>9</a:t>
            </a:r>
            <a:endParaRPr lang="en-US" sz="1600" baseline="30000" dirty="0">
              <a:solidFill>
                <a:sysClr val="windowText" lastClr="000000"/>
              </a:solidFill>
              <a:cs typeface="Calibri"/>
            </a:endParaRPr>
          </a:p>
          <a:p>
            <a:pPr marL="177800" indent="-177800">
              <a:spcBef>
                <a:spcPts val="0"/>
              </a:spcBef>
              <a:buFont typeface="Arial" panose="020B0604020202020204" pitchFamily="34" charset="0"/>
              <a:buChar char="•"/>
            </a:pPr>
            <a:r>
              <a:rPr lang="en-US" sz="1600" b="1" dirty="0">
                <a:solidFill>
                  <a:sysClr val="windowText" lastClr="000000"/>
                </a:solidFill>
              </a:rPr>
              <a:t>CDC</a:t>
            </a:r>
            <a:r>
              <a:rPr lang="en-US" sz="1600" b="1">
                <a:solidFill>
                  <a:sysClr val="windowText" lastClr="000000"/>
                </a:solidFill>
              </a:rPr>
              <a:t>: </a:t>
            </a:r>
            <a:r>
              <a:rPr lang="en-US" sz="1600">
                <a:solidFill>
                  <a:sysClr val="windowText" lastClr="000000"/>
                </a:solidFill>
                <a:hlinkClick r:id="rId3"/>
              </a:rPr>
              <a:t>Prevent </a:t>
            </a:r>
            <a:r>
              <a:rPr lang="en-US" sz="1600" dirty="0">
                <a:solidFill>
                  <a:sysClr val="windowText" lastClr="000000"/>
                </a:solidFill>
                <a:hlinkClick r:id="rId3"/>
              </a:rPr>
              <a:t>Adult Blood Culture Contamination: A Quality Tool for Clinical Laboratory Professionals</a:t>
            </a:r>
            <a:r>
              <a:rPr lang="en-US" sz="1600" baseline="30000" dirty="0">
                <a:solidFill>
                  <a:sysClr val="windowText" lastClr="000000"/>
                </a:solidFill>
              </a:rPr>
              <a:t>24</a:t>
            </a:r>
            <a:endParaRPr lang="en-US" sz="1600" noProof="0" dirty="0">
              <a:solidFill>
                <a:sysClr val="windowText" lastClr="000000"/>
              </a:solidFill>
            </a:endParaRPr>
          </a:p>
          <a:p>
            <a:pPr marL="177800" indent="-177800">
              <a:spcBef>
                <a:spcPts val="0"/>
              </a:spcBef>
              <a:buFont typeface="Arial" panose="020B0604020202020204" pitchFamily="34" charset="0"/>
              <a:buChar char="•"/>
            </a:pPr>
            <a:r>
              <a:rPr lang="en-US" sz="1600" b="1" dirty="0">
                <a:solidFill>
                  <a:sysClr val="windowText" lastClr="000000"/>
                </a:solidFill>
              </a:rPr>
              <a:t>Elsevier:</a:t>
            </a:r>
            <a:r>
              <a:rPr lang="en-US" sz="1600" dirty="0">
                <a:solidFill>
                  <a:sysClr val="windowText" lastClr="000000"/>
                </a:solidFill>
              </a:rPr>
              <a:t> </a:t>
            </a:r>
            <a:r>
              <a:rPr lang="en-US" sz="1600" dirty="0">
                <a:solidFill>
                  <a:sysClr val="windowText" lastClr="000000"/>
                </a:solidFill>
                <a:hlinkClick r:id="rId4"/>
              </a:rPr>
              <a:t>Specimen Collection: Blood Cultures (Ambulatory) - CE/NCPD</a:t>
            </a:r>
            <a:r>
              <a:rPr lang="en-US" sz="1600" baseline="30000" dirty="0">
                <a:solidFill>
                  <a:sysClr val="windowText" lastClr="000000"/>
                </a:solidFill>
              </a:rPr>
              <a:t>39</a:t>
            </a:r>
            <a:endParaRPr lang="en-US" sz="1600" noProof="0" dirty="0">
              <a:solidFill>
                <a:sysClr val="windowText" lastClr="000000"/>
              </a:solidFill>
            </a:endParaRPr>
          </a:p>
        </p:txBody>
      </p:sp>
      <p:sp>
        <p:nvSpPr>
          <p:cNvPr id="23" name="Slide Number Placeholder 22">
            <a:extLst>
              <a:ext uri="{FF2B5EF4-FFF2-40B4-BE49-F238E27FC236}">
                <a16:creationId xmlns:a16="http://schemas.microsoft.com/office/drawing/2014/main" id="{5DF57BA1-3A61-E167-FEF5-C1A0C4428F31}"/>
              </a:ext>
            </a:extLst>
          </p:cNvPr>
          <p:cNvSpPr>
            <a:spLocks noGrp="1"/>
          </p:cNvSpPr>
          <p:nvPr>
            <p:ph type="sldNum" sz="quarter" idx="4"/>
          </p:nvPr>
        </p:nvSpPr>
        <p:spPr/>
        <p:txBody>
          <a:bodyPr/>
          <a:lstStyle/>
          <a:p>
            <a:r>
              <a:rPr lang="en-US" dirty="0"/>
              <a:t> | </a:t>
            </a:r>
            <a:fld id="{3EAF645E-7E2B-4792-90B1-7B7BA0A8390A}" type="slidenum">
              <a:rPr lang="en-US" smtClean="0"/>
              <a:pPr/>
              <a:t>27</a:t>
            </a:fld>
            <a:endParaRPr lang="en-US" dirty="0"/>
          </a:p>
        </p:txBody>
      </p:sp>
      <p:pic>
        <p:nvPicPr>
          <p:cNvPr id="54" name="Picture Placeholder 47">
            <a:extLst>
              <a:ext uri="{FF2B5EF4-FFF2-40B4-BE49-F238E27FC236}">
                <a16:creationId xmlns:a16="http://schemas.microsoft.com/office/drawing/2014/main" id="{73F262D9-AB59-E24A-1647-126B1A77C510}"/>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6298045" y="2963026"/>
            <a:ext cx="2116591" cy="1463040"/>
          </a:xfrm>
          <a:prstGeom prst="snip2DiagRect">
            <a:avLst/>
          </a:prstGeom>
          <a:noFill/>
          <a:ln w="95250">
            <a:noFill/>
            <a:miter lim="800000"/>
          </a:ln>
          <a:effectLst>
            <a:outerShdw blurRad="50800" dist="38100" dir="2700000" algn="tl" rotWithShape="0">
              <a:prstClr val="black">
                <a:alpha val="40000"/>
              </a:prstClr>
            </a:outerShdw>
          </a:effectLst>
        </p:spPr>
      </p:pic>
      <p:pic>
        <p:nvPicPr>
          <p:cNvPr id="55" name="Picture Placeholder 47">
            <a:extLst>
              <a:ext uri="{FF2B5EF4-FFF2-40B4-BE49-F238E27FC236}">
                <a16:creationId xmlns:a16="http://schemas.microsoft.com/office/drawing/2014/main" id="{2219F2D6-EF94-3F5C-5381-B6990CD8D206}"/>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6296880" y="1285875"/>
            <a:ext cx="2116591" cy="1463040"/>
          </a:xfrm>
          <a:prstGeom prst="snip2DiagRect">
            <a:avLst/>
          </a:prstGeom>
          <a:noFill/>
          <a:ln w="95250">
            <a:no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73380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A4C0F3C2-2A64-984D-1A6B-DFD6AEC63670}"/>
              </a:ext>
            </a:extLst>
          </p:cNvPr>
          <p:cNvSpPr>
            <a:spLocks noGrp="1"/>
          </p:cNvSpPr>
          <p:nvPr>
            <p:ph type="title"/>
          </p:nvPr>
        </p:nvSpPr>
        <p:spPr>
          <a:xfrm>
            <a:off x="457200" y="0"/>
            <a:ext cx="8229600" cy="914400"/>
          </a:xfrm>
        </p:spPr>
        <p:txBody>
          <a:bodyPr>
            <a:normAutofit/>
          </a:bodyPr>
          <a:lstStyle/>
          <a:p>
            <a:r>
              <a:rPr lang="en-US" dirty="0"/>
              <a:t>Case Example: Executing</a:t>
            </a:r>
            <a:r>
              <a:rPr lang="en-US" baseline="30000" dirty="0"/>
              <a:t>6,9,22,40</a:t>
            </a:r>
          </a:p>
        </p:txBody>
      </p:sp>
      <p:sp>
        <p:nvSpPr>
          <p:cNvPr id="27" name="Content Placeholder 26">
            <a:extLst>
              <a:ext uri="{FF2B5EF4-FFF2-40B4-BE49-F238E27FC236}">
                <a16:creationId xmlns:a16="http://schemas.microsoft.com/office/drawing/2014/main" id="{FCF4394E-EF22-4722-1FCE-513BCD0F59FB}"/>
              </a:ext>
            </a:extLst>
          </p:cNvPr>
          <p:cNvSpPr>
            <a:spLocks noGrp="1"/>
          </p:cNvSpPr>
          <p:nvPr>
            <p:ph idx="1"/>
          </p:nvPr>
        </p:nvSpPr>
        <p:spPr>
          <a:xfrm>
            <a:off x="906780" y="1256460"/>
            <a:ext cx="7865745" cy="5080840"/>
          </a:xfrm>
        </p:spPr>
        <p:txBody>
          <a:bodyPr vert="horz" lIns="91440" tIns="45720" rIns="91440" bIns="45720" rtlCol="0" anchor="t">
            <a:normAutofit/>
          </a:bodyPr>
          <a:lstStyle/>
          <a:p>
            <a:pPr>
              <a:spcBef>
                <a:spcPts val="1200"/>
              </a:spcBef>
            </a:pPr>
            <a:r>
              <a:rPr lang="en-US" sz="2400" dirty="0"/>
              <a:t>Over the next year, ABCH rolls out its interventions.</a:t>
            </a:r>
          </a:p>
          <a:p>
            <a:pPr lvl="1"/>
            <a:r>
              <a:rPr lang="en-US" sz="2200" dirty="0"/>
              <a:t>Maintain open lines of communication.</a:t>
            </a:r>
          </a:p>
          <a:p>
            <a:pPr lvl="1"/>
            <a:r>
              <a:rPr lang="en-US" sz="2200" dirty="0"/>
              <a:t>Track performance and metrics.</a:t>
            </a:r>
          </a:p>
          <a:p>
            <a:pPr>
              <a:spcBef>
                <a:spcPts val="1800"/>
              </a:spcBef>
            </a:pPr>
            <a:r>
              <a:rPr lang="en-US" sz="2400" dirty="0"/>
              <a:t>Adjustments are made to the program based on ongoing feedback and evaluation.</a:t>
            </a:r>
          </a:p>
          <a:p>
            <a:pPr>
              <a:spcBef>
                <a:spcPts val="1800"/>
              </a:spcBef>
            </a:pPr>
            <a:r>
              <a:rPr lang="en-US" sz="2400" dirty="0"/>
              <a:t>Follow principles of safe system design: </a:t>
            </a:r>
          </a:p>
          <a:p>
            <a:pPr lvl="1"/>
            <a:r>
              <a:rPr lang="en-US" sz="2200" dirty="0"/>
              <a:t>Simplify the system.</a:t>
            </a:r>
          </a:p>
          <a:p>
            <a:pPr lvl="1"/>
            <a:r>
              <a:rPr lang="en-US" sz="2200" dirty="0"/>
              <a:t>Create redundancy. </a:t>
            </a:r>
          </a:p>
          <a:p>
            <a:pPr lvl="1"/>
            <a:r>
              <a:rPr lang="en-US" sz="2200" dirty="0"/>
              <a:t>Learn from mistakes</a:t>
            </a:r>
          </a:p>
          <a:p>
            <a:pPr>
              <a:spcBef>
                <a:spcPts val="1800"/>
              </a:spcBef>
            </a:pPr>
            <a:r>
              <a:rPr lang="en-US" sz="2400" b="1" dirty="0"/>
              <a:t>Make it easy for staff to make the right decision.</a:t>
            </a:r>
          </a:p>
        </p:txBody>
      </p:sp>
      <p:sp>
        <p:nvSpPr>
          <p:cNvPr id="23" name="Slide Number Placeholder 22">
            <a:extLst>
              <a:ext uri="{FF2B5EF4-FFF2-40B4-BE49-F238E27FC236}">
                <a16:creationId xmlns:a16="http://schemas.microsoft.com/office/drawing/2014/main" id="{0F1C6387-65BC-04BF-C2B6-EF4E880FE594}"/>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28</a:t>
            </a:fld>
            <a:endParaRPr lang="en-US" dirty="0"/>
          </a:p>
        </p:txBody>
      </p:sp>
    </p:spTree>
    <p:extLst>
      <p:ext uri="{BB962C8B-B14F-4D97-AF65-F5344CB8AC3E}">
        <p14:creationId xmlns:p14="http://schemas.microsoft.com/office/powerpoint/2010/main" val="3835117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D1A46BCD-B050-F5DA-CE68-10EEADEA4CC5}"/>
              </a:ext>
            </a:extLst>
          </p:cNvPr>
          <p:cNvSpPr>
            <a:spLocks noGrp="1"/>
          </p:cNvSpPr>
          <p:nvPr>
            <p:ph type="title"/>
          </p:nvPr>
        </p:nvSpPr>
        <p:spPr>
          <a:xfrm>
            <a:off x="457200" y="0"/>
            <a:ext cx="8229600" cy="914400"/>
          </a:xfrm>
        </p:spPr>
        <p:txBody>
          <a:bodyPr>
            <a:noAutofit/>
          </a:bodyPr>
          <a:lstStyle/>
          <a:p>
            <a:r>
              <a:rPr lang="en-US" sz="4000" noProof="0" dirty="0"/>
              <a:t>Case Example: Evaluating</a:t>
            </a:r>
            <a:r>
              <a:rPr lang="en-US" sz="4000" baseline="30000" dirty="0"/>
              <a:t>6,9,21,24,41-43</a:t>
            </a:r>
            <a:r>
              <a:rPr lang="en-US" sz="4000" noProof="0" dirty="0"/>
              <a:t> </a:t>
            </a:r>
          </a:p>
        </p:txBody>
      </p:sp>
      <p:sp>
        <p:nvSpPr>
          <p:cNvPr id="2" name="Content Placeholder 1">
            <a:extLst>
              <a:ext uri="{FF2B5EF4-FFF2-40B4-BE49-F238E27FC236}">
                <a16:creationId xmlns:a16="http://schemas.microsoft.com/office/drawing/2014/main" id="{7F4AF941-3E15-2F47-83DA-A1F5185C9F16}"/>
              </a:ext>
            </a:extLst>
          </p:cNvPr>
          <p:cNvSpPr>
            <a:spLocks noGrp="1"/>
          </p:cNvSpPr>
          <p:nvPr>
            <p:ph idx="1"/>
          </p:nvPr>
        </p:nvSpPr>
        <p:spPr>
          <a:xfrm>
            <a:off x="801688" y="1180822"/>
            <a:ext cx="7970837" cy="5000904"/>
          </a:xfrm>
        </p:spPr>
        <p:txBody>
          <a:bodyPr anchor="ctr">
            <a:normAutofit/>
          </a:bodyPr>
          <a:lstStyle/>
          <a:p>
            <a:pPr>
              <a:spcBef>
                <a:spcPts val="1200"/>
              </a:spcBef>
            </a:pPr>
            <a:r>
              <a:rPr lang="en-US" sz="2400" noProof="0" dirty="0"/>
              <a:t>Studies have shown that improving surveillance and feedback mechanisms can improve blood culture contamination rates.</a:t>
            </a:r>
            <a:r>
              <a:rPr lang="en-US" sz="2400" baseline="30000" noProof="0" dirty="0"/>
              <a:t>43</a:t>
            </a:r>
            <a:r>
              <a:rPr lang="en-US" sz="2400" noProof="0" dirty="0"/>
              <a:t> </a:t>
            </a:r>
          </a:p>
          <a:p>
            <a:pPr lvl="1"/>
            <a:r>
              <a:rPr lang="en-US" sz="2200" dirty="0"/>
              <a:t>E</a:t>
            </a:r>
            <a:r>
              <a:rPr lang="en-US" sz="2200" noProof="0" dirty="0"/>
              <a:t>stablished laboratory quality best practice</a:t>
            </a:r>
          </a:p>
          <a:p>
            <a:pPr>
              <a:spcBef>
                <a:spcPts val="1200"/>
              </a:spcBef>
            </a:pPr>
            <a:r>
              <a:rPr lang="en-US" sz="2400" dirty="0"/>
              <a:t>The ABCH team makes sure the </a:t>
            </a:r>
            <a:r>
              <a:rPr lang="en-US" sz="2400" noProof="0" dirty="0"/>
              <a:t>surveillance data</a:t>
            </a:r>
            <a:r>
              <a:rPr lang="en-US" sz="2400" dirty="0"/>
              <a:t> are</a:t>
            </a:r>
            <a:r>
              <a:rPr lang="en-US" sz="2400" noProof="0" dirty="0"/>
              <a:t> </a:t>
            </a:r>
            <a:r>
              <a:rPr lang="en-US" sz="2400" dirty="0"/>
              <a:t>widely available, and</a:t>
            </a:r>
            <a:r>
              <a:rPr lang="en-US" sz="2400" noProof="0" dirty="0"/>
              <a:t> data sharing is timely.</a:t>
            </a:r>
            <a:endParaRPr lang="en-US" sz="2400" noProof="0" dirty="0">
              <a:ea typeface="Calibri"/>
              <a:cs typeface="Calibri"/>
            </a:endParaRPr>
          </a:p>
          <a:p>
            <a:pPr>
              <a:spcBef>
                <a:spcPts val="1200"/>
              </a:spcBef>
            </a:pPr>
            <a:r>
              <a:rPr lang="en-US" sz="2400" noProof="0" dirty="0"/>
              <a:t>The surveillance and feedback system proves very successful. The blood </a:t>
            </a:r>
            <a:r>
              <a:rPr lang="en-US" sz="2400" dirty="0"/>
              <a:t>culture contamination</a:t>
            </a:r>
            <a:r>
              <a:rPr lang="en-US" sz="2400" noProof="0" dirty="0"/>
              <a:t> dashboard is well-liked by staff.</a:t>
            </a:r>
            <a:endParaRPr lang="en-US" sz="2400" noProof="0" dirty="0">
              <a:ea typeface="Calibri"/>
              <a:cs typeface="Calibri"/>
            </a:endParaRPr>
          </a:p>
          <a:p>
            <a:pPr>
              <a:spcBef>
                <a:spcPts val="1200"/>
              </a:spcBef>
            </a:pPr>
            <a:r>
              <a:rPr lang="en-US" sz="2400" noProof="0" dirty="0"/>
              <a:t>Data</a:t>
            </a:r>
            <a:r>
              <a:rPr lang="en-US" sz="2400" dirty="0"/>
              <a:t> are</a:t>
            </a:r>
            <a:r>
              <a:rPr lang="en-US" sz="2400" noProof="0" dirty="0"/>
              <a:t> used to learn from defects and adjust focus/tweak interventions as needed.</a:t>
            </a:r>
            <a:endParaRPr lang="en-US" sz="2400" noProof="0" dirty="0">
              <a:ea typeface="Calibri"/>
              <a:cs typeface="Calibri"/>
            </a:endParaRPr>
          </a:p>
        </p:txBody>
      </p:sp>
      <p:sp>
        <p:nvSpPr>
          <p:cNvPr id="23" name="Slide Number Placeholder 22">
            <a:extLst>
              <a:ext uri="{FF2B5EF4-FFF2-40B4-BE49-F238E27FC236}">
                <a16:creationId xmlns:a16="http://schemas.microsoft.com/office/drawing/2014/main" id="{6B937D5A-91A4-709B-5233-569EA2D91DFC}"/>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29</a:t>
            </a:fld>
            <a:endParaRPr lang="en-US" dirty="0"/>
          </a:p>
        </p:txBody>
      </p:sp>
    </p:spTree>
    <p:extLst>
      <p:ext uri="{BB962C8B-B14F-4D97-AF65-F5344CB8AC3E}">
        <p14:creationId xmlns:p14="http://schemas.microsoft.com/office/powerpoint/2010/main" val="337984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4463-A93D-DAC7-8AB5-A018DB651888}"/>
              </a:ext>
            </a:extLst>
          </p:cNvPr>
          <p:cNvSpPr>
            <a:spLocks noGrp="1"/>
          </p:cNvSpPr>
          <p:nvPr>
            <p:ph type="title"/>
          </p:nvPr>
        </p:nvSpPr>
        <p:spPr/>
        <p:txBody>
          <a:bodyPr/>
          <a:lstStyle/>
          <a:p>
            <a:r>
              <a:rPr lang="en-US"/>
              <a:t>Take Aim T</a:t>
            </a:r>
            <a:r>
              <a:rPr lang="en-US" dirty="0"/>
              <a:t>o Prevent MRSA</a:t>
            </a:r>
          </a:p>
        </p:txBody>
      </p:sp>
      <p:pic>
        <p:nvPicPr>
          <p:cNvPr id="25" name="Picture 24" descr="Diagram highlighting the four main strategies to prevent MRSA transmission, which are (1) Decolonizing patients, (2) Decontaminating the environment, (3) Preventing person-based transmission, and (4) Preventing device and procedure related infections.">
            <a:extLst>
              <a:ext uri="{FF2B5EF4-FFF2-40B4-BE49-F238E27FC236}">
                <a16:creationId xmlns:a16="http://schemas.microsoft.com/office/drawing/2014/main" id="{6416447F-2C51-6946-4AC6-253115F9D660}"/>
              </a:ext>
            </a:extLst>
          </p:cNvPr>
          <p:cNvPicPr>
            <a:picLocks noChangeAspect="1"/>
          </p:cNvPicPr>
          <p:nvPr/>
        </p:nvPicPr>
        <p:blipFill>
          <a:blip r:embed="rId2"/>
          <a:srcRect/>
          <a:stretch/>
        </p:blipFill>
        <p:spPr>
          <a:xfrm>
            <a:off x="457200" y="1553349"/>
            <a:ext cx="8229600" cy="4375265"/>
          </a:xfrm>
          <a:prstGeom prst="rect">
            <a:avLst/>
          </a:prstGeom>
        </p:spPr>
      </p:pic>
      <p:sp>
        <p:nvSpPr>
          <p:cNvPr id="24" name="Slide Number Placeholder 23">
            <a:extLst>
              <a:ext uri="{FF2B5EF4-FFF2-40B4-BE49-F238E27FC236}">
                <a16:creationId xmlns:a16="http://schemas.microsoft.com/office/drawing/2014/main" id="{B7376782-0829-6065-4468-12C7243E6004}"/>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90854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1E3455D-0F5C-4654-90B0-E3C5772F2072}"/>
              </a:ext>
            </a:extLst>
          </p:cNvPr>
          <p:cNvSpPr>
            <a:spLocks noGrp="1"/>
          </p:cNvSpPr>
          <p:nvPr>
            <p:ph type="title"/>
          </p:nvPr>
        </p:nvSpPr>
        <p:spPr>
          <a:xfrm>
            <a:off x="457200" y="0"/>
            <a:ext cx="8229600" cy="914400"/>
          </a:xfrm>
        </p:spPr>
        <p:txBody>
          <a:bodyPr>
            <a:noAutofit/>
          </a:bodyPr>
          <a:lstStyle/>
          <a:p>
            <a:r>
              <a:rPr lang="en-US" sz="3600" dirty="0"/>
              <a:t>Case Example: Results</a:t>
            </a:r>
          </a:p>
        </p:txBody>
      </p:sp>
      <p:sp>
        <p:nvSpPr>
          <p:cNvPr id="49" name="Content Placeholder 48">
            <a:extLst>
              <a:ext uri="{FF2B5EF4-FFF2-40B4-BE49-F238E27FC236}">
                <a16:creationId xmlns:a16="http://schemas.microsoft.com/office/drawing/2014/main" id="{6B289A8A-CBA8-2BD8-54E8-EC498629DC2B}"/>
              </a:ext>
            </a:extLst>
          </p:cNvPr>
          <p:cNvSpPr>
            <a:spLocks noGrp="1"/>
          </p:cNvSpPr>
          <p:nvPr>
            <p:ph idx="1"/>
          </p:nvPr>
        </p:nvSpPr>
        <p:spPr>
          <a:xfrm>
            <a:off x="838748" y="1348773"/>
            <a:ext cx="7754390" cy="1790275"/>
          </a:xfrm>
        </p:spPr>
        <p:txBody>
          <a:bodyPr vert="horz" lIns="91440" tIns="45720" rIns="91440" bIns="45720" rtlCol="0" anchor="t">
            <a:normAutofit/>
          </a:bodyPr>
          <a:lstStyle/>
          <a:p>
            <a:pPr marL="347345" indent="-347345">
              <a:spcBef>
                <a:spcPts val="1200"/>
              </a:spcBef>
            </a:pPr>
            <a:r>
              <a:rPr lang="en-US" sz="2400" dirty="0"/>
              <a:t>Over the next four quarters, ABCH reduces its blood culture contamination rates to 3% to 5%.</a:t>
            </a:r>
            <a:endParaRPr lang="en-US"/>
          </a:p>
          <a:p>
            <a:pPr marL="347345" indent="-347345">
              <a:spcBef>
                <a:spcPts val="1200"/>
              </a:spcBef>
            </a:pPr>
            <a:r>
              <a:rPr lang="en-US" sz="2400" dirty="0"/>
              <a:t>ABCH recognizes and celebrates the improvement, boosting staff morale and confidence. </a:t>
            </a:r>
            <a:endParaRPr lang="en-US" sz="2400" dirty="0">
              <a:ea typeface="Calibri" panose="020F0502020204030204"/>
              <a:cs typeface="Calibri" panose="020F0502020204030204"/>
            </a:endParaRPr>
          </a:p>
        </p:txBody>
      </p:sp>
      <p:sp>
        <p:nvSpPr>
          <p:cNvPr id="51" name="Text Placeholder 50">
            <a:extLst>
              <a:ext uri="{FF2B5EF4-FFF2-40B4-BE49-F238E27FC236}">
                <a16:creationId xmlns:a16="http://schemas.microsoft.com/office/drawing/2014/main" id="{7043D52E-40B5-463F-9E73-643A9E32B2CD}"/>
              </a:ext>
            </a:extLst>
          </p:cNvPr>
          <p:cNvSpPr>
            <a:spLocks noGrp="1"/>
          </p:cNvSpPr>
          <p:nvPr>
            <p:ph type="body" sz="quarter" idx="12"/>
          </p:nvPr>
        </p:nvSpPr>
        <p:spPr>
          <a:xfrm>
            <a:off x="838748" y="3139048"/>
            <a:ext cx="4226412" cy="2989609"/>
          </a:xfrm>
        </p:spPr>
        <p:txBody>
          <a:bodyPr vert="horz" lIns="91440" tIns="45720" rIns="91440" bIns="45720" rtlCol="0" anchor="t">
            <a:normAutofit/>
          </a:bodyPr>
          <a:lstStyle/>
          <a:p>
            <a:pPr marL="347345" indent="-347345">
              <a:spcBef>
                <a:spcPts val="1200"/>
              </a:spcBef>
            </a:pPr>
            <a:r>
              <a:rPr lang="en-US" sz="2400" dirty="0"/>
              <a:t>The success helps to establish a patient safety culture for improvements in the future.</a:t>
            </a:r>
            <a:endParaRPr lang="en-US" dirty="0"/>
          </a:p>
          <a:p>
            <a:pPr marL="347345" indent="-347345">
              <a:spcBef>
                <a:spcPts val="1200"/>
              </a:spcBef>
            </a:pPr>
            <a:r>
              <a:rPr lang="en-US" sz="2400" dirty="0"/>
              <a:t>The team resolves to keep up its efforts for further improvement to the CLSI standard of &lt;1%. </a:t>
            </a:r>
            <a:endParaRPr lang="en-US" sz="2400" dirty="0">
              <a:ea typeface="Calibri"/>
              <a:cs typeface="Calibri"/>
            </a:endParaRPr>
          </a:p>
        </p:txBody>
      </p:sp>
      <p:sp>
        <p:nvSpPr>
          <p:cNvPr id="23" name="Slide Number Placeholder 22">
            <a:extLst>
              <a:ext uri="{FF2B5EF4-FFF2-40B4-BE49-F238E27FC236}">
                <a16:creationId xmlns:a16="http://schemas.microsoft.com/office/drawing/2014/main" id="{57D8C25A-3D7B-4A80-88E7-0017484D629B}"/>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30</a:t>
            </a:fld>
            <a:endParaRPr lang="en-US" dirty="0"/>
          </a:p>
        </p:txBody>
      </p:sp>
      <p:pic>
        <p:nvPicPr>
          <p:cNvPr id="73" name="Picture Placeholder 71">
            <a:extLst>
              <a:ext uri="{FF2B5EF4-FFF2-40B4-BE49-F238E27FC236}">
                <a16:creationId xmlns:a16="http://schemas.microsoft.com/office/drawing/2014/main" id="{1F255BAC-07BB-724B-2E92-C2175DE853E3}"/>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1"/>
          <a:stretch/>
        </p:blipFill>
        <p:spPr>
          <a:xfrm>
            <a:off x="5507528" y="3503552"/>
            <a:ext cx="2939969" cy="2260600"/>
          </a:xfrm>
          <a:prstGeom prst="snip2DiagRect">
            <a:avLst/>
          </a:prstGeom>
          <a:noFill/>
          <a:ln w="95250">
            <a:no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9703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42F13029-7F01-CAE5-B449-DF88D882C7A5}"/>
              </a:ext>
            </a:extLst>
          </p:cNvPr>
          <p:cNvSpPr>
            <a:spLocks noGrp="1"/>
          </p:cNvSpPr>
          <p:nvPr>
            <p:ph type="title"/>
          </p:nvPr>
        </p:nvSpPr>
        <p:spPr/>
        <p:txBody>
          <a:bodyPr/>
          <a:lstStyle/>
          <a:p>
            <a:r>
              <a:rPr lang="en-US" noProof="0" dirty="0"/>
              <a:t>Key Takeaways</a:t>
            </a:r>
          </a:p>
        </p:txBody>
      </p:sp>
      <p:sp>
        <p:nvSpPr>
          <p:cNvPr id="26" name="Content Placeholder 25">
            <a:extLst>
              <a:ext uri="{FF2B5EF4-FFF2-40B4-BE49-F238E27FC236}">
                <a16:creationId xmlns:a16="http://schemas.microsoft.com/office/drawing/2014/main" id="{43897D6E-BD4E-9233-2E77-82FBFDF79DD0}"/>
              </a:ext>
            </a:extLst>
          </p:cNvPr>
          <p:cNvSpPr>
            <a:spLocks noGrp="1"/>
          </p:cNvSpPr>
          <p:nvPr>
            <p:ph idx="1"/>
          </p:nvPr>
        </p:nvSpPr>
        <p:spPr>
          <a:xfrm>
            <a:off x="886467" y="1316656"/>
            <a:ext cx="7658525" cy="4852332"/>
          </a:xfrm>
        </p:spPr>
        <p:txBody>
          <a:bodyPr vert="horz" lIns="91440" tIns="45720" rIns="91440" bIns="45720" rtlCol="0" anchor="t">
            <a:normAutofit/>
          </a:bodyPr>
          <a:lstStyle/>
          <a:p>
            <a:r>
              <a:rPr lang="en-US" sz="2000" noProof="0" dirty="0"/>
              <a:t>Blood culture contamination is associated with negative patient outcomes, prolonged hospital stays, and unnecessary treatments.</a:t>
            </a:r>
            <a:endParaRPr lang="en-US" sz="2000" noProof="0" dirty="0">
              <a:ea typeface="Calibri" panose="020F0502020204030204"/>
              <a:cs typeface="Calibri" panose="020F0502020204030204"/>
            </a:endParaRPr>
          </a:p>
          <a:p>
            <a:r>
              <a:rPr lang="en-US" sz="2000" dirty="0">
                <a:ea typeface="Calibri"/>
                <a:cs typeface="Calibri"/>
              </a:rPr>
              <a:t>Site selection, hand hygiene, standardization, and training on proper blood culture sample collection can reduce contamination rates to below 1%.</a:t>
            </a:r>
          </a:p>
          <a:p>
            <a:r>
              <a:rPr lang="en-US" sz="2000" b="1" noProof="0" dirty="0"/>
              <a:t>Blood culture stewardship </a:t>
            </a:r>
            <a:r>
              <a:rPr lang="en-US" sz="2000" noProof="0" dirty="0"/>
              <a:t>aims to optimize diagnostic testing, reduce false positives, and minimize inappropriate antibiotic </a:t>
            </a:r>
            <a:r>
              <a:rPr lang="en-US" sz="2000" dirty="0"/>
              <a:t>use, thus improving patients’ risk of harm.</a:t>
            </a:r>
            <a:endParaRPr lang="en-US" sz="2000" noProof="0" dirty="0">
              <a:ea typeface="Calibri"/>
              <a:cs typeface="Calibri"/>
            </a:endParaRPr>
          </a:p>
          <a:p>
            <a:r>
              <a:rPr lang="en-US" sz="2000" dirty="0"/>
              <a:t>Decision-making algorithms can guide appropriate blood culture utilization based on clinical scenarios and the probability of bacteremia.</a:t>
            </a:r>
          </a:p>
          <a:p>
            <a:r>
              <a:rPr lang="en-US" sz="2000" noProof="0" dirty="0"/>
              <a:t>Blood culture stewardship interventions based on education, feedback, and evidence-based clinical guidance have safely reduced and improved blood culture use.</a:t>
            </a:r>
          </a:p>
        </p:txBody>
      </p:sp>
      <p:sp>
        <p:nvSpPr>
          <p:cNvPr id="23" name="Slide Number Placeholder 22">
            <a:extLst>
              <a:ext uri="{FF2B5EF4-FFF2-40B4-BE49-F238E27FC236}">
                <a16:creationId xmlns:a16="http://schemas.microsoft.com/office/drawing/2014/main" id="{45AE273E-FD31-8054-E95E-A3449DA2892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907672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DDD8603-659D-4461-1684-2041AD4098B6}"/>
              </a:ext>
            </a:extLst>
          </p:cNvPr>
          <p:cNvSpPr>
            <a:spLocks noGrp="1"/>
          </p:cNvSpPr>
          <p:nvPr>
            <p:ph type="title"/>
          </p:nvPr>
        </p:nvSpPr>
        <p:spPr/>
        <p:txBody>
          <a:bodyPr/>
          <a:lstStyle/>
          <a:p>
            <a:r>
              <a:rPr lang="en-US" noProof="0" dirty="0"/>
              <a:t>Disclaimer</a:t>
            </a:r>
          </a:p>
        </p:txBody>
      </p:sp>
      <p:sp>
        <p:nvSpPr>
          <p:cNvPr id="26" name="Content Placeholder 25">
            <a:extLst>
              <a:ext uri="{FF2B5EF4-FFF2-40B4-BE49-F238E27FC236}">
                <a16:creationId xmlns:a16="http://schemas.microsoft.com/office/drawing/2014/main" id="{96D22757-F318-04BF-A4AF-67DA813883D5}"/>
              </a:ext>
            </a:extLst>
          </p:cNvPr>
          <p:cNvSpPr>
            <a:spLocks noGrp="1"/>
          </p:cNvSpPr>
          <p:nvPr>
            <p:ph sz="quarter" idx="10"/>
          </p:nvPr>
        </p:nvSpPr>
        <p:spPr/>
        <p:txBody>
          <a:bodyPr/>
          <a:lstStyle/>
          <a:p>
            <a:pPr lvl="0"/>
            <a:r>
              <a:rPr lang="en-US" noProof="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marL="460375" marR="0" lvl="0" indent="-460375"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noProof="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B25E169B-14D1-02C1-B962-494A6EAE1583}"/>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3505324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noProof="0" dirty="0"/>
              <a:t>Reference List—1</a:t>
            </a:r>
          </a:p>
        </p:txBody>
      </p:sp>
      <p:sp>
        <p:nvSpPr>
          <p:cNvPr id="6" name="Content Placeholder 5">
            <a:extLst>
              <a:ext uri="{FF2B5EF4-FFF2-40B4-BE49-F238E27FC236}">
                <a16:creationId xmlns:a16="http://schemas.microsoft.com/office/drawing/2014/main" id="{FBEB07CF-B1B9-3825-04B9-A9672445A054}"/>
              </a:ext>
            </a:extLst>
          </p:cNvPr>
          <p:cNvSpPr>
            <a:spLocks noGrp="1"/>
          </p:cNvSpPr>
          <p:nvPr>
            <p:ph idx="1"/>
          </p:nvPr>
        </p:nvSpPr>
        <p:spPr>
          <a:xfrm>
            <a:off x="457200" y="1097280"/>
            <a:ext cx="8229600" cy="5531166"/>
          </a:xfrm>
        </p:spPr>
        <p:txBody>
          <a:bodyPr vert="horz" lIns="91440" tIns="45720" rIns="91440" bIns="45720" rtlCol="0" anchor="t">
            <a:normAutofit/>
          </a:bodyPr>
          <a:lstStyle/>
          <a:p>
            <a:pPr marL="457200" indent="-457200">
              <a:buAutoNum type="arabicPeriod"/>
            </a:pPr>
            <a:r>
              <a:rPr lang="en-US" sz="1700" dirty="0">
                <a:ea typeface="+mn-lt"/>
                <a:cs typeface="+mn-lt"/>
              </a:rPr>
              <a:t>Fabre V, Davis A</a:t>
            </a:r>
            <a:r>
              <a:rPr lang="en-US" sz="1700" noProof="0" dirty="0">
                <a:ea typeface="+mn-lt"/>
                <a:cs typeface="+mn-lt"/>
              </a:rPr>
              <a:t>, </a:t>
            </a:r>
            <a:r>
              <a:rPr lang="en-US" sz="1700" dirty="0">
                <a:ea typeface="+mn-lt"/>
                <a:cs typeface="+mn-lt"/>
              </a:rPr>
              <a:t>Diekema </a:t>
            </a:r>
            <a:r>
              <a:rPr lang="en-US" sz="1700" noProof="0" dirty="0">
                <a:ea typeface="+mn-lt"/>
                <a:cs typeface="+mn-lt"/>
              </a:rPr>
              <a:t>DJ, et al. </a:t>
            </a:r>
            <a:r>
              <a:rPr lang="en-US" sz="1700" dirty="0">
                <a:ea typeface="+mn-lt"/>
                <a:cs typeface="+mn-lt"/>
              </a:rPr>
              <a:t>Principles of diagnostic stewardship: </a:t>
            </a:r>
            <a:r>
              <a:rPr lang="en-US" sz="1700" noProof="0" dirty="0">
                <a:ea typeface="+mn-lt"/>
                <a:cs typeface="+mn-lt"/>
              </a:rPr>
              <a:t>A </a:t>
            </a:r>
            <a:r>
              <a:rPr lang="en-US" sz="1700" dirty="0">
                <a:ea typeface="+mn-lt"/>
                <a:cs typeface="+mn-lt"/>
              </a:rPr>
              <a:t>practical guide from the Society for Healthcare Epidemiology </a:t>
            </a:r>
            <a:r>
              <a:rPr lang="en-US" sz="1700" noProof="0" dirty="0">
                <a:ea typeface="+mn-lt"/>
                <a:cs typeface="+mn-lt"/>
              </a:rPr>
              <a:t>of </a:t>
            </a:r>
            <a:r>
              <a:rPr lang="en-US" sz="1700" dirty="0">
                <a:ea typeface="+mn-lt"/>
                <a:cs typeface="+mn-lt"/>
              </a:rPr>
              <a:t>America Diagnostic Stewardship Task Force. </a:t>
            </a:r>
            <a:r>
              <a:rPr lang="en-US" sz="1700" noProof="0" dirty="0">
                <a:ea typeface="+mn-lt"/>
                <a:cs typeface="+mn-lt"/>
              </a:rPr>
              <a:t>Infect Control Hosp Epidemiol. </a:t>
            </a:r>
            <a:r>
              <a:rPr lang="en-US" sz="1700" dirty="0">
                <a:ea typeface="+mn-lt"/>
                <a:cs typeface="+mn-lt"/>
              </a:rPr>
              <a:t>2023 Feb</a:t>
            </a:r>
            <a:r>
              <a:rPr lang="en-US" sz="1700" noProof="0" dirty="0">
                <a:ea typeface="+mn-lt"/>
                <a:cs typeface="+mn-lt"/>
              </a:rPr>
              <a:t>;</a:t>
            </a:r>
            <a:r>
              <a:rPr lang="en-US" sz="1700" dirty="0">
                <a:ea typeface="+mn-lt"/>
                <a:cs typeface="+mn-lt"/>
              </a:rPr>
              <a:t>44(2</a:t>
            </a:r>
            <a:r>
              <a:rPr lang="en-US" sz="1700" noProof="0" dirty="0">
                <a:ea typeface="+mn-lt"/>
                <a:cs typeface="+mn-lt"/>
              </a:rPr>
              <a:t>):</a:t>
            </a:r>
            <a:r>
              <a:rPr lang="en-US" sz="1700" dirty="0">
                <a:ea typeface="+mn-lt"/>
                <a:cs typeface="+mn-lt"/>
              </a:rPr>
              <a:t>178-85</a:t>
            </a:r>
            <a:r>
              <a:rPr lang="en-US" sz="1700" noProof="0" dirty="0">
                <a:ea typeface="+mn-lt"/>
                <a:cs typeface="+mn-lt"/>
              </a:rPr>
              <a:t>. PMID: </a:t>
            </a:r>
            <a:r>
              <a:rPr lang="en-US" sz="1700" dirty="0">
                <a:ea typeface="+mn-lt"/>
                <a:cs typeface="+mn-lt"/>
              </a:rPr>
              <a:t>36786646</a:t>
            </a:r>
            <a:r>
              <a:rPr lang="en-US" sz="1700" noProof="0" dirty="0">
                <a:ea typeface="+mn-lt"/>
                <a:cs typeface="+mn-lt"/>
              </a:rPr>
              <a:t>.</a:t>
            </a:r>
            <a:endParaRPr lang="en-US" sz="1700" dirty="0"/>
          </a:p>
          <a:p>
            <a:pPr marL="457200" indent="-457200">
              <a:buAutoNum type="arabicPeriod"/>
            </a:pPr>
            <a:r>
              <a:rPr lang="en-US" sz="1700" noProof="0" dirty="0">
                <a:ea typeface="+mn-lt"/>
                <a:cs typeface="+mn-lt"/>
              </a:rPr>
              <a:t>Lawes T, Lopez-Lozano JM, Nebot CA, et al. Effects of national antibiotic stewardship and infection control strategies on hospital-associated and community-associated meticillin-resistant </a:t>
            </a:r>
            <a:r>
              <a:rPr lang="en-US" sz="1700" i="1" noProof="0" dirty="0">
                <a:ea typeface="+mn-lt"/>
                <a:cs typeface="+mn-lt"/>
              </a:rPr>
              <a:t>Staphylococcus aureus</a:t>
            </a:r>
            <a:r>
              <a:rPr lang="en-US" sz="1700" noProof="0" dirty="0">
                <a:ea typeface="+mn-lt"/>
                <a:cs typeface="+mn-lt"/>
              </a:rPr>
              <a:t> infections across a region of Scotland: a non-linear time-series study. Lancet Infect Dis. 2015 Dec;15(12):1438-49. PMID: 26411518.</a:t>
            </a:r>
            <a:endParaRPr lang="en-US" sz="1700" dirty="0">
              <a:ea typeface="+mn-lt"/>
              <a:cs typeface="+mn-lt"/>
            </a:endParaRPr>
          </a:p>
          <a:p>
            <a:pPr marL="457200" indent="-457200">
              <a:buAutoNum type="arabicPeriod"/>
            </a:pPr>
            <a:r>
              <a:rPr lang="en-US" sz="1700" noProof="0" dirty="0">
                <a:ea typeface="+mn-lt"/>
                <a:cs typeface="+mn-lt"/>
              </a:rPr>
              <a:t>Fabre V, Carroll KC, Cosgrove SE. Blood culture utilization in the hospital setting: a call for diagnostic stewardship. J Clin Microbiol. 2022 Mar 16;60(3):e0100521. PMID: 34260274.</a:t>
            </a:r>
            <a:endParaRPr lang="en-US" sz="1700" dirty="0">
              <a:ea typeface="+mn-lt"/>
              <a:cs typeface="+mn-lt"/>
            </a:endParaRPr>
          </a:p>
          <a:p>
            <a:pPr marL="457200" indent="-457200">
              <a:buAutoNum type="arabicPeriod"/>
            </a:pPr>
            <a:r>
              <a:rPr lang="en-US" sz="1700" dirty="0">
                <a:ea typeface="+mn-lt"/>
                <a:cs typeface="+mn-lt"/>
              </a:rPr>
              <a:t>Yokoe DS</a:t>
            </a:r>
            <a:r>
              <a:rPr lang="en-US" sz="1700" noProof="0" dirty="0">
                <a:ea typeface="+mn-lt"/>
                <a:cs typeface="+mn-lt"/>
              </a:rPr>
              <a:t>, </a:t>
            </a:r>
            <a:r>
              <a:rPr lang="en-US" sz="1700" dirty="0">
                <a:ea typeface="+mn-lt"/>
                <a:cs typeface="+mn-lt"/>
              </a:rPr>
              <a:t>Anderson </a:t>
            </a:r>
            <a:r>
              <a:rPr lang="en-US" sz="1700" noProof="0" dirty="0">
                <a:ea typeface="+mn-lt"/>
                <a:cs typeface="+mn-lt"/>
              </a:rPr>
              <a:t>DJ, </a:t>
            </a:r>
            <a:r>
              <a:rPr lang="en-US" sz="1700" dirty="0">
                <a:ea typeface="+mn-lt"/>
                <a:cs typeface="+mn-lt"/>
              </a:rPr>
              <a:t>Berenholtz SM, </a:t>
            </a:r>
            <a:r>
              <a:rPr lang="en-US" sz="1700" noProof="0" dirty="0">
                <a:ea typeface="+mn-lt"/>
                <a:cs typeface="+mn-lt"/>
              </a:rPr>
              <a:t>et al. </a:t>
            </a:r>
            <a:r>
              <a:rPr lang="en-US" sz="1700" dirty="0">
                <a:ea typeface="+mn-lt"/>
                <a:cs typeface="+mn-lt"/>
              </a:rPr>
              <a:t>Introduction to "A compendium </a:t>
            </a:r>
            <a:r>
              <a:rPr lang="en-US" sz="1700" noProof="0" dirty="0">
                <a:ea typeface="+mn-lt"/>
                <a:cs typeface="+mn-lt"/>
              </a:rPr>
              <a:t>of </a:t>
            </a:r>
            <a:r>
              <a:rPr lang="en-US" sz="1700" dirty="0">
                <a:ea typeface="+mn-lt"/>
                <a:cs typeface="+mn-lt"/>
              </a:rPr>
              <a:t>strategies to prevent healthcare-associated infections in acute care hospitals</a:t>
            </a:r>
            <a:r>
              <a:rPr lang="en-US" sz="1700" noProof="0" dirty="0">
                <a:ea typeface="+mn-lt"/>
                <a:cs typeface="+mn-lt"/>
              </a:rPr>
              <a:t>: </a:t>
            </a:r>
            <a:r>
              <a:rPr lang="en-US" sz="1700" dirty="0">
                <a:ea typeface="+mn-lt"/>
                <a:cs typeface="+mn-lt"/>
              </a:rPr>
              <a:t>2014 updates." </a:t>
            </a:r>
            <a:r>
              <a:rPr lang="en-US" sz="1700" noProof="0" dirty="0">
                <a:ea typeface="+mn-lt"/>
                <a:cs typeface="+mn-lt"/>
              </a:rPr>
              <a:t>Infect Control Hosp Epidemiol. </a:t>
            </a:r>
            <a:r>
              <a:rPr lang="en-US" sz="1700" dirty="0">
                <a:ea typeface="+mn-lt"/>
                <a:cs typeface="+mn-lt"/>
              </a:rPr>
              <a:t>2014 May</a:t>
            </a:r>
            <a:r>
              <a:rPr lang="en-US" sz="1700" noProof="0" dirty="0">
                <a:ea typeface="+mn-lt"/>
                <a:cs typeface="+mn-lt"/>
              </a:rPr>
              <a:t>;</a:t>
            </a:r>
            <a:r>
              <a:rPr lang="en-US" sz="1700" dirty="0">
                <a:ea typeface="+mn-lt"/>
                <a:cs typeface="+mn-lt"/>
              </a:rPr>
              <a:t>35(5</a:t>
            </a:r>
            <a:r>
              <a:rPr lang="en-US" sz="1700" noProof="0" dirty="0">
                <a:ea typeface="+mn-lt"/>
                <a:cs typeface="+mn-lt"/>
              </a:rPr>
              <a:t>):</a:t>
            </a:r>
            <a:r>
              <a:rPr lang="en-US" sz="1700" dirty="0">
                <a:ea typeface="+mn-lt"/>
                <a:cs typeface="+mn-lt"/>
              </a:rPr>
              <a:t>455-9</a:t>
            </a:r>
            <a:r>
              <a:rPr lang="en-US" sz="1700" noProof="0" dirty="0">
                <a:ea typeface="+mn-lt"/>
                <a:cs typeface="+mn-lt"/>
              </a:rPr>
              <a:t>. PMID: </a:t>
            </a:r>
            <a:r>
              <a:rPr lang="en-US" sz="1700" dirty="0">
                <a:ea typeface="+mn-lt"/>
                <a:cs typeface="+mn-lt"/>
              </a:rPr>
              <a:t>24709713</a:t>
            </a:r>
            <a:r>
              <a:rPr lang="en-US" sz="1700" noProof="0" dirty="0">
                <a:ea typeface="+mn-lt"/>
                <a:cs typeface="+mn-lt"/>
              </a:rPr>
              <a:t>.</a:t>
            </a:r>
            <a:r>
              <a:rPr lang="en-US" sz="1700" dirty="0">
                <a:ea typeface="+mn-lt"/>
                <a:cs typeface="+mn-lt"/>
              </a:rPr>
              <a:t> </a:t>
            </a:r>
            <a:endParaRPr lang="en-US" sz="1700" dirty="0">
              <a:cs typeface="Calibri" panose="020F0502020204030204"/>
            </a:endParaRPr>
          </a:p>
          <a:p>
            <a:pPr marL="457200" indent="-457200">
              <a:buAutoNum type="arabicPeriod"/>
            </a:pPr>
            <a:r>
              <a:rPr lang="en-US" sz="1700" noProof="0" dirty="0">
                <a:ea typeface="+mn-lt"/>
                <a:cs typeface="+mn-lt"/>
              </a:rPr>
              <a:t>Madden GR, Weinstein RA, Sifri CD. Diagnostic stewardship for healthcare-associated infections: opportunities and challenges to safely reduce test use. Infect Control Hosp Epidemiol. 2018 Feb;39(2):214-8. PMID: 29331159.</a:t>
            </a:r>
            <a:endParaRPr lang="en-US" sz="1700" dirty="0">
              <a:ea typeface="+mn-lt"/>
              <a:cs typeface="+mn-lt"/>
            </a:endParaRP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33</a:t>
            </a:fld>
            <a:endParaRPr lang="en-US" dirty="0"/>
          </a:p>
        </p:txBody>
      </p:sp>
    </p:spTree>
    <p:extLst>
      <p:ext uri="{BB962C8B-B14F-4D97-AF65-F5344CB8AC3E}">
        <p14:creationId xmlns:p14="http://schemas.microsoft.com/office/powerpoint/2010/main" val="896698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noProof="0" dirty="0"/>
              <a:t>Reference List—2</a:t>
            </a:r>
          </a:p>
        </p:txBody>
      </p:sp>
      <p:sp>
        <p:nvSpPr>
          <p:cNvPr id="6" name="Content Placeholder 5">
            <a:extLst>
              <a:ext uri="{FF2B5EF4-FFF2-40B4-BE49-F238E27FC236}">
                <a16:creationId xmlns:a16="http://schemas.microsoft.com/office/drawing/2014/main" id="{FBEB07CF-B1B9-3825-04B9-A9672445A054}"/>
              </a:ext>
            </a:extLst>
          </p:cNvPr>
          <p:cNvSpPr>
            <a:spLocks noGrp="1"/>
          </p:cNvSpPr>
          <p:nvPr>
            <p:ph idx="1"/>
          </p:nvPr>
        </p:nvSpPr>
        <p:spPr>
          <a:xfrm>
            <a:off x="457200" y="1097280"/>
            <a:ext cx="8229600" cy="5394961"/>
          </a:xfrm>
        </p:spPr>
        <p:txBody>
          <a:bodyPr vert="horz" lIns="91440" tIns="45720" rIns="91440" bIns="45720" rtlCol="0" anchor="t">
            <a:normAutofit fontScale="92500" lnSpcReduction="20000"/>
          </a:bodyPr>
          <a:lstStyle/>
          <a:p>
            <a:pPr marL="457200" indent="-457200">
              <a:lnSpc>
                <a:spcPct val="120000"/>
              </a:lnSpc>
              <a:buFont typeface="Arial" panose="020B0604020202020204" pitchFamily="34" charset="0"/>
              <a:buAutoNum type="arabicPeriod" startAt="6"/>
            </a:pPr>
            <a:r>
              <a:rPr lang="en-US" sz="1800" dirty="0">
                <a:cs typeface="Calibri"/>
              </a:rPr>
              <a:t>Doern GV, Carroll KC, Diekema DJ, et al. Practical guidance for clinical microbiology laboratories: a comprehensive update on the problem of blood culture contamination and a discussion of methods for addressing the problem. Clin Microbiol Rev. 2019 Oct 30;33(1):e00009-19. PMID: 31666280. </a:t>
            </a:r>
          </a:p>
          <a:p>
            <a:pPr marL="457200" indent="-457200">
              <a:lnSpc>
                <a:spcPct val="120000"/>
              </a:lnSpc>
              <a:buAutoNum type="arabicPeriod" startAt="6"/>
            </a:pPr>
            <a:r>
              <a:rPr lang="en-US" sz="1800" dirty="0">
                <a:cs typeface="Calibri"/>
              </a:rPr>
              <a:t>Dantes RB, Rock C, Milstone AM, et al. Preventability of hospital onset bacteremia and fungemia: a pilot study of a potential healthcare-associated infection outcome measure. Infect Control Hosp Epidemiol. 2019 Mar;40(3):358-61. PMID: 30773166.</a:t>
            </a:r>
            <a:endParaRPr lang="en-US" sz="1800" dirty="0"/>
          </a:p>
          <a:p>
            <a:pPr marL="457200" indent="-457200">
              <a:lnSpc>
                <a:spcPct val="120000"/>
              </a:lnSpc>
              <a:buAutoNum type="arabicPeriod" startAt="6"/>
            </a:pPr>
            <a:r>
              <a:rPr lang="en-US" sz="1800" dirty="0">
                <a:cs typeface="Calibri"/>
              </a:rPr>
              <a:t>Boyce JM, Nadeau J, Dumigan D, et al. Obtaining blood cultures by venipuncture versus from central lines: impact on blood culture contamination rates and potential effect on central line-associated bloodstream infection reporting. Infect Control Hosp Epidemiol. 2013 Oct;34(10):1042-7. PMID: 24018920.</a:t>
            </a:r>
            <a:endParaRPr lang="en-US" sz="1800" dirty="0"/>
          </a:p>
          <a:p>
            <a:pPr marL="457200" indent="-457200">
              <a:lnSpc>
                <a:spcPct val="120000"/>
              </a:lnSpc>
              <a:buAutoNum type="arabicPeriod" startAt="6"/>
            </a:pPr>
            <a:r>
              <a:rPr lang="en-US" sz="1800" dirty="0">
                <a:cs typeface="Calibri"/>
              </a:rPr>
              <a:t>Clinical and Laboratory Standards Institute. Principles and Procedures for Blood Cultures, 2nd edition. CLSI Guideline M47. Clinical and Laboratory Standards Institute; 2022.</a:t>
            </a:r>
            <a:endParaRPr lang="en-US" sz="1800" dirty="0"/>
          </a:p>
          <a:p>
            <a:pPr marL="457200" indent="-457200">
              <a:lnSpc>
                <a:spcPct val="120000"/>
              </a:lnSpc>
              <a:buAutoNum type="arabicPeriod" startAt="6"/>
            </a:pPr>
            <a:r>
              <a:rPr lang="en-US" sz="1800" dirty="0">
                <a:cs typeface="Calibri"/>
              </a:rPr>
              <a:t>O'Grady NP, Barie PS, Bartlett JG, et al. Guidelines for evaluation of new fever in critically ill adult patients: 2008 update from the American College of Critical Care Medicine and the Infectious Diseases Society of America. Crit Care Med. 2008 Apr;36(4):1330-49. 2008 Jun;36(6):1992. PMID: 18379262.</a:t>
            </a:r>
            <a:endParaRPr lang="en-US" sz="1800" dirty="0"/>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34</a:t>
            </a:fld>
            <a:endParaRPr lang="en-US" dirty="0"/>
          </a:p>
        </p:txBody>
      </p:sp>
    </p:spTree>
    <p:extLst>
      <p:ext uri="{BB962C8B-B14F-4D97-AF65-F5344CB8AC3E}">
        <p14:creationId xmlns:p14="http://schemas.microsoft.com/office/powerpoint/2010/main" val="3787630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noProof="0" dirty="0"/>
              <a:t>Reference List—3</a:t>
            </a:r>
          </a:p>
        </p:txBody>
      </p:sp>
      <p:sp>
        <p:nvSpPr>
          <p:cNvPr id="6" name="Content Placeholder 5">
            <a:extLst>
              <a:ext uri="{FF2B5EF4-FFF2-40B4-BE49-F238E27FC236}">
                <a16:creationId xmlns:a16="http://schemas.microsoft.com/office/drawing/2014/main" id="{FBEB07CF-B1B9-3825-04B9-A9672445A054}"/>
              </a:ext>
            </a:extLst>
          </p:cNvPr>
          <p:cNvSpPr>
            <a:spLocks noGrp="1"/>
          </p:cNvSpPr>
          <p:nvPr>
            <p:ph idx="1"/>
          </p:nvPr>
        </p:nvSpPr>
        <p:spPr>
          <a:xfrm>
            <a:off x="457200" y="1097280"/>
            <a:ext cx="8229600" cy="5445890"/>
          </a:xfrm>
        </p:spPr>
        <p:txBody>
          <a:bodyPr vert="horz" lIns="91440" tIns="45720" rIns="91440" bIns="45720" rtlCol="0" anchor="t">
            <a:normAutofit/>
          </a:bodyPr>
          <a:lstStyle/>
          <a:p>
            <a:pPr marL="457200" indent="-457200">
              <a:buFont typeface="+mj-lt"/>
              <a:buAutoNum type="arabicPeriod" startAt="11"/>
            </a:pPr>
            <a:r>
              <a:rPr lang="en-US" sz="1700" dirty="0">
                <a:cs typeface="Calibri" panose="020F0502020204030204"/>
              </a:rPr>
              <a:t>Fabre V, Sharara SL, Salinas AB, et al. Does this patient need blood cultures? A scoping review of indications for blood cultures in adult nonneutropenic inpatients. Clin Infect Dis. 2020 Aug 22;71(5):1339-47. PMID: 31942949.</a:t>
            </a:r>
          </a:p>
          <a:p>
            <a:pPr marL="457200" indent="-457200">
              <a:buAutoNum type="arabicPeriod" startAt="11"/>
            </a:pPr>
            <a:r>
              <a:rPr lang="en-US" sz="1700" dirty="0">
                <a:cs typeface="Calibri" panose="020F0502020204030204"/>
              </a:rPr>
              <a:t>Fabre V, Klein E, Salinas AB, et al. A diagnostic stewardship intervention to improve blood culture use among adult nonneutropenic inpatients: the DISTRIBUTE study. J Clin Microbiol. 2020 Sep 22;58(10):e01053-20. PMID: 32759354.</a:t>
            </a:r>
            <a:endParaRPr lang="en-US" sz="1700" dirty="0"/>
          </a:p>
          <a:p>
            <a:pPr marL="457200" indent="-457200">
              <a:buAutoNum type="arabicPeriod" startAt="11"/>
            </a:pPr>
            <a:r>
              <a:rPr lang="en-US" sz="1700" dirty="0">
                <a:cs typeface="Calibri" panose="020F0502020204030204"/>
              </a:rPr>
              <a:t>Friedman ND, Braun T, Fallach N, et al. Blood culture sampling practices among internal medicine inpatients. Clin Microbiol Infect Dis. 2017;2(1).</a:t>
            </a:r>
            <a:endParaRPr lang="en-US" sz="1700" dirty="0"/>
          </a:p>
          <a:p>
            <a:pPr marL="457200" indent="-457200">
              <a:buAutoNum type="arabicPeriod" startAt="11"/>
            </a:pPr>
            <a:r>
              <a:rPr lang="en-US" sz="1700" dirty="0">
                <a:cs typeface="Calibri" panose="020F0502020204030204"/>
              </a:rPr>
              <a:t>Karch A, Castell S, Schwab F, et al. Proposing an empirically justified reference threshold for blood culture sampling rates in intensive care units. J Clin Microbiol. 2015 Feb;53(2):648-52. PMID: 25520442.</a:t>
            </a:r>
            <a:endParaRPr lang="en-US" sz="1700" dirty="0"/>
          </a:p>
          <a:p>
            <a:pPr marL="457200" indent="-457200">
              <a:buAutoNum type="arabicPeriod" startAt="11"/>
            </a:pPr>
            <a:r>
              <a:rPr lang="en-US" sz="1700" dirty="0">
                <a:cs typeface="Calibri" panose="020F0502020204030204"/>
              </a:rPr>
              <a:t>Mahatanan R, Gomez G, Olsen B, et al. 91. Implementing criteria to reduce blood cultures ordering: a pre- and post-intervention retrospective study in a critical access hospital. Open Forum Infect Dis. 2020 Dec 31;7(Suppl 1):S61. </a:t>
            </a:r>
          </a:p>
          <a:p>
            <a:pPr marL="457200" indent="-457200">
              <a:buAutoNum type="arabicPeriod" startAt="11"/>
            </a:pPr>
            <a:r>
              <a:rPr lang="en-US" sz="1700" noProof="0" dirty="0">
                <a:cs typeface="Calibri"/>
              </a:rPr>
              <a:t>Stohl S, Benenson S, Sviri S, et al. Blood cultures at central line insertion in the intensive care unit: comparison with peripheral venipuncture. J Clin Microbiol. 2011 Jul;49(7):2398-403. PMID: 21525219.</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35</a:t>
            </a:fld>
            <a:endParaRPr lang="en-US" dirty="0"/>
          </a:p>
        </p:txBody>
      </p:sp>
    </p:spTree>
    <p:extLst>
      <p:ext uri="{BB962C8B-B14F-4D97-AF65-F5344CB8AC3E}">
        <p14:creationId xmlns:p14="http://schemas.microsoft.com/office/powerpoint/2010/main" val="4144211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noProof="0" dirty="0"/>
              <a:t>Reference List—4</a:t>
            </a:r>
          </a:p>
        </p:txBody>
      </p:sp>
      <p:sp>
        <p:nvSpPr>
          <p:cNvPr id="6" name="Content Placeholder 5">
            <a:extLst>
              <a:ext uri="{FF2B5EF4-FFF2-40B4-BE49-F238E27FC236}">
                <a16:creationId xmlns:a16="http://schemas.microsoft.com/office/drawing/2014/main" id="{FBEB07CF-B1B9-3825-04B9-A9672445A054}"/>
              </a:ext>
            </a:extLst>
          </p:cNvPr>
          <p:cNvSpPr>
            <a:spLocks noGrp="1"/>
          </p:cNvSpPr>
          <p:nvPr>
            <p:ph idx="1"/>
          </p:nvPr>
        </p:nvSpPr>
        <p:spPr>
          <a:xfrm>
            <a:off x="457200" y="1097280"/>
            <a:ext cx="8229600" cy="5394961"/>
          </a:xfrm>
        </p:spPr>
        <p:txBody>
          <a:bodyPr vert="horz" lIns="91440" tIns="45720" rIns="91440" bIns="45720" rtlCol="0" anchor="t">
            <a:noAutofit/>
          </a:bodyPr>
          <a:lstStyle/>
          <a:p>
            <a:pPr marL="457200" indent="-457200">
              <a:buFont typeface="+mj-lt"/>
              <a:buAutoNum type="arabicPeriod" startAt="17"/>
            </a:pPr>
            <a:r>
              <a:rPr lang="en-US" sz="1700" dirty="0">
                <a:cs typeface="Calibri" panose="020F0502020204030204"/>
              </a:rPr>
              <a:t>Snyder SR, Favoretto AM, Baetz RA, et al. Effectiveness of practices to reduce blood culture contamination: a Laboratory Medicine Best Practices systematic review and meta-analysis. Clin Biochem. 2012 Sep;45(13-14):999-1011. PMID: 22709932.</a:t>
            </a:r>
            <a:endParaRPr lang="en-US" sz="1700" dirty="0"/>
          </a:p>
          <a:p>
            <a:pPr marL="457200" indent="-457200">
              <a:buFont typeface="+mj-lt"/>
              <a:buAutoNum type="arabicPeriod" startAt="17"/>
            </a:pPr>
            <a:r>
              <a:rPr lang="en-US" sz="1700" dirty="0">
                <a:cs typeface="Calibri" panose="020F0502020204030204"/>
              </a:rPr>
              <a:t>World Health Organization. WHO guidelines on hand hygiene in health care. World Health Organization and WHO Patient Safety. 2009. </a:t>
            </a:r>
            <a:r>
              <a:rPr lang="en-US" sz="1700" dirty="0">
                <a:cs typeface="Calibri" panose="020F0502020204030204"/>
                <a:hlinkClick r:id="rId3"/>
              </a:rPr>
              <a:t>https://www.who.int/publications/i/item/9789241597906</a:t>
            </a:r>
            <a:r>
              <a:rPr lang="en-US" sz="1700" dirty="0">
                <a:cs typeface="Calibri" panose="020F0502020204030204"/>
              </a:rPr>
              <a:t>. Accessed May 21, 2024.</a:t>
            </a:r>
          </a:p>
          <a:p>
            <a:pPr marL="457200" indent="-457200">
              <a:buFont typeface="+mj-lt"/>
              <a:buAutoNum type="arabicPeriod" startAt="17"/>
            </a:pPr>
            <a:r>
              <a:rPr lang="en-US" sz="1700" dirty="0">
                <a:cs typeface="Calibri" panose="020F0502020204030204"/>
              </a:rPr>
              <a:t>World Health Organization. Evidence of hand hygiene to reduce transmission and infections by multidrug resistant organisms in health-care settings. </a:t>
            </a:r>
            <a:r>
              <a:rPr lang="en-US" sz="1700" dirty="0">
                <a:cs typeface="Calibri" panose="020F0502020204030204"/>
                <a:hlinkClick r:id="rId4"/>
              </a:rPr>
              <a:t>https://www.who.int/teams/integrated-health-services/infection-prevention-control/hand-hygiene/guidelines-and-evidence</a:t>
            </a:r>
            <a:r>
              <a:rPr lang="en-US" sz="1700" dirty="0">
                <a:cs typeface="Calibri" panose="020F0502020204030204"/>
              </a:rPr>
              <a:t>. Accessed May 21, 2024.</a:t>
            </a:r>
            <a:endParaRPr lang="en-US" sz="1700" dirty="0"/>
          </a:p>
          <a:p>
            <a:pPr marL="457200" indent="-457200">
              <a:buFont typeface="+mj-lt"/>
              <a:buAutoNum type="arabicPeriod" startAt="17"/>
            </a:pPr>
            <a:r>
              <a:rPr lang="en-US" sz="1700" dirty="0">
                <a:cs typeface="Calibri" panose="020F0502020204030204"/>
              </a:rPr>
              <a:t>Miller JM, Binnicker MJ, Campbell S, et al. Guide to utilization of the microbiology laboratory for diagnosis of infectious diseases: 2024 update by the Infectious Diseases Society of America (IDSA) and the American Society for Microbiology (ASM). Clin Infect Dis. 2024 Mar 5:ciae104. PMID: 38442248. </a:t>
            </a:r>
          </a:p>
          <a:p>
            <a:pPr marL="457200" indent="-457200">
              <a:buFont typeface="+mj-lt"/>
              <a:buAutoNum type="arabicPeriod" startAt="17"/>
            </a:pPr>
            <a:r>
              <a:rPr lang="en-US" sz="1700" dirty="0">
                <a:latin typeface="Calibri"/>
                <a:ea typeface="Batang"/>
                <a:cs typeface="Calibri" panose="020F0502020204030204"/>
              </a:rPr>
              <a:t>Centers for Disease Control &amp; Prevention. Blood Culture Contamination: An Overview For Infection Control And Antibiotic Stewardship Programs Working With The Clinical Laboratory. CS 331454-B. Atlanta, GA: Centers for Disease Control &amp; Prevention; July 2022. </a:t>
            </a:r>
            <a:r>
              <a:rPr lang="en-US" sz="1700" dirty="0">
                <a:latin typeface="Calibri"/>
                <a:ea typeface="Batang"/>
                <a:cs typeface="Calibri" panose="020F0502020204030204"/>
                <a:hlinkClick r:id="rId5"/>
              </a:rPr>
              <a:t>https://stacks.cdc.gov/view/cdc/123257/cdc_123257_DS1.pdf</a:t>
            </a:r>
            <a:r>
              <a:rPr lang="en-US" sz="1700" dirty="0">
                <a:latin typeface="Calibri"/>
                <a:ea typeface="Batang"/>
                <a:cs typeface="Calibri" panose="020F0502020204030204"/>
              </a:rPr>
              <a:t>. Accessed May 3, 2024.</a:t>
            </a:r>
            <a:endParaRPr lang="en-US" sz="1700" dirty="0"/>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36</a:t>
            </a:fld>
            <a:endParaRPr lang="en-US" dirty="0"/>
          </a:p>
        </p:txBody>
      </p:sp>
    </p:spTree>
    <p:extLst>
      <p:ext uri="{BB962C8B-B14F-4D97-AF65-F5344CB8AC3E}">
        <p14:creationId xmlns:p14="http://schemas.microsoft.com/office/powerpoint/2010/main" val="1380939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noProof="0" dirty="0"/>
              <a:t>Reference List—5</a:t>
            </a:r>
          </a:p>
        </p:txBody>
      </p:sp>
      <p:sp>
        <p:nvSpPr>
          <p:cNvPr id="6" name="Content Placeholder 5">
            <a:extLst>
              <a:ext uri="{FF2B5EF4-FFF2-40B4-BE49-F238E27FC236}">
                <a16:creationId xmlns:a16="http://schemas.microsoft.com/office/drawing/2014/main" id="{FBEB07CF-B1B9-3825-04B9-A9672445A054}"/>
              </a:ext>
            </a:extLst>
          </p:cNvPr>
          <p:cNvSpPr>
            <a:spLocks noGrp="1"/>
          </p:cNvSpPr>
          <p:nvPr>
            <p:ph idx="1"/>
          </p:nvPr>
        </p:nvSpPr>
        <p:spPr>
          <a:xfrm>
            <a:off x="457200" y="1097280"/>
            <a:ext cx="8229600" cy="5394961"/>
          </a:xfrm>
        </p:spPr>
        <p:txBody>
          <a:bodyPr vert="horz" lIns="91440" tIns="45720" rIns="91440" bIns="45720" rtlCol="0" anchor="t">
            <a:normAutofit/>
          </a:bodyPr>
          <a:lstStyle/>
          <a:p>
            <a:pPr marL="457200" indent="-457200">
              <a:buAutoNum type="arabicPeriod" startAt="22"/>
            </a:pPr>
            <a:r>
              <a:rPr lang="en-US" sz="1700" dirty="0">
                <a:latin typeface="Calibri"/>
                <a:ea typeface="Batang"/>
                <a:cs typeface="Calibri" panose="020F0502020204030204"/>
              </a:rPr>
              <a:t>Bamber AI, Cunniffe JG, Nayar D, et al. Effectiveness of introducing blood culture collection packs to reduce contamination rates. Br J Biomed Sci. 2009;66(1):6-9. PMID: 19348119. </a:t>
            </a:r>
            <a:endParaRPr lang="en-US" sz="1700" dirty="0">
              <a:cs typeface="Calibri"/>
            </a:endParaRPr>
          </a:p>
          <a:p>
            <a:pPr marL="457200" indent="-457200">
              <a:buAutoNum type="arabicPeriod" startAt="22"/>
            </a:pPr>
            <a:r>
              <a:rPr lang="en-US" sz="1700" dirty="0">
                <a:latin typeface="Calibri"/>
                <a:ea typeface="Batang"/>
                <a:cs typeface="Calibri" panose="020F0502020204030204"/>
              </a:rPr>
              <a:t>Self WH, Talbot TR, Paul BR, et al. Cost analysis of strategies to reduce blood culture contamination in the emergency department: sterile collection kits and phlebotomy teams. Infect Control Hosp Epidemiol. 2014 Aug;35(8):1021-8. PMID: 25026619.</a:t>
            </a:r>
          </a:p>
          <a:p>
            <a:pPr marL="457200" indent="-457200">
              <a:buAutoNum type="arabicPeriod" startAt="22"/>
            </a:pPr>
            <a:r>
              <a:rPr lang="en-US" sz="1700" dirty="0">
                <a:latin typeface="Calibri"/>
                <a:ea typeface="Batang"/>
                <a:cs typeface="Calibri" panose="020F0502020204030204"/>
              </a:rPr>
              <a:t>Centers for Disease Control &amp; Prevention. Prevent Adult Blood Culture Contamination: A Quality Tool for Clinical Laboratory Professionals. </a:t>
            </a:r>
            <a:r>
              <a:rPr lang="en-US" sz="1700" dirty="0">
                <a:latin typeface="Calibri"/>
                <a:ea typeface="Batang"/>
                <a:cs typeface="Calibri" panose="020F0502020204030204"/>
                <a:hlinkClick r:id="rId3"/>
              </a:rPr>
              <a:t>https://www.cdc.gov/lab-quality/php/prevent-adult-blood-culture-contamination/index.html</a:t>
            </a:r>
            <a:r>
              <a:rPr lang="en-US" sz="1700" dirty="0">
                <a:latin typeface="Calibri"/>
                <a:ea typeface="Batang"/>
                <a:cs typeface="Calibri" panose="020F0502020204030204"/>
              </a:rPr>
              <a:t>. Accessed October 1, 2024.</a:t>
            </a:r>
          </a:p>
          <a:p>
            <a:pPr marL="457200" indent="-457200">
              <a:buAutoNum type="arabicPeriod" startAt="22"/>
            </a:pPr>
            <a:r>
              <a:rPr lang="en-US" sz="1700" dirty="0">
                <a:latin typeface="Calibri"/>
                <a:ea typeface="Batang"/>
                <a:cs typeface="Calibri" panose="020F0502020204030204"/>
              </a:rPr>
              <a:t>Gonsalves WI, Cornish N, Moore M, et al. Effects of volume and site of blood draw on blood culture results. J Clin Microbiol. 2009 Nov;47(11):3482-5. PMID: 19794050. </a:t>
            </a:r>
          </a:p>
          <a:p>
            <a:pPr marL="457200" indent="-457200">
              <a:buFont typeface="Arial" panose="020B0604020202020204" pitchFamily="34" charset="0"/>
              <a:buAutoNum type="arabicPeriod" startAt="22"/>
            </a:pPr>
            <a:r>
              <a:rPr lang="en-US" sz="1700" dirty="0">
                <a:ea typeface="Batang"/>
              </a:rPr>
              <a:t>Lee</a:t>
            </a:r>
            <a:r>
              <a:rPr lang="en-US" sz="1700" dirty="0">
                <a:ea typeface="Batang"/>
                <a:cs typeface="Calibri"/>
              </a:rPr>
              <a:t> A, Mirrett S, Reller LB, et al. Detection of bloodstream infections in adults: how many blood cultures are needed?. J Clin Microbiol. 2007 Nov;45(11):3546-8. PMID: 17881544.</a:t>
            </a:r>
          </a:p>
          <a:p>
            <a:pPr marL="457200" indent="-457200">
              <a:buFont typeface="Arial" panose="020B0604020202020204" pitchFamily="34" charset="0"/>
              <a:buAutoNum type="arabicPeriod" startAt="22"/>
            </a:pPr>
            <a:r>
              <a:rPr lang="en-US" sz="1700" dirty="0">
                <a:ea typeface="Batang" panose="02030600000101010101" pitchFamily="18" charset="-127"/>
                <a:cs typeface="Calibri"/>
              </a:rPr>
              <a:t>Nair A, Elliott SP, Al Mohajer M. Knowledge, attitude, and practice of blood culture contamination: a multicenter study. Am J Infect Control. 2017 May 1;45(5):547-8. PMID: 28214162.</a:t>
            </a:r>
            <a:endParaRPr lang="en-US" sz="1700" dirty="0"/>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37</a:t>
            </a:fld>
            <a:endParaRPr lang="en-US" dirty="0"/>
          </a:p>
        </p:txBody>
      </p:sp>
    </p:spTree>
    <p:extLst>
      <p:ext uri="{BB962C8B-B14F-4D97-AF65-F5344CB8AC3E}">
        <p14:creationId xmlns:p14="http://schemas.microsoft.com/office/powerpoint/2010/main" val="1371521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noProof="0" dirty="0"/>
              <a:t>Reference List—6</a:t>
            </a:r>
          </a:p>
        </p:txBody>
      </p:sp>
      <p:sp>
        <p:nvSpPr>
          <p:cNvPr id="6" name="Content Placeholder 5">
            <a:extLst>
              <a:ext uri="{FF2B5EF4-FFF2-40B4-BE49-F238E27FC236}">
                <a16:creationId xmlns:a16="http://schemas.microsoft.com/office/drawing/2014/main" id="{FBEB07CF-B1B9-3825-04B9-A9672445A054}"/>
              </a:ext>
            </a:extLst>
          </p:cNvPr>
          <p:cNvSpPr>
            <a:spLocks noGrp="1"/>
          </p:cNvSpPr>
          <p:nvPr>
            <p:ph idx="1"/>
          </p:nvPr>
        </p:nvSpPr>
        <p:spPr>
          <a:xfrm>
            <a:off x="457200" y="1097280"/>
            <a:ext cx="8229600" cy="5394961"/>
          </a:xfrm>
        </p:spPr>
        <p:txBody>
          <a:bodyPr vert="horz" lIns="91440" tIns="45720" rIns="91440" bIns="45720" rtlCol="0" anchor="t">
            <a:normAutofit/>
          </a:bodyPr>
          <a:lstStyle/>
          <a:p>
            <a:pPr marL="457200" indent="-457200">
              <a:buFont typeface="+mj-lt"/>
              <a:buAutoNum type="arabicPeriod" startAt="28"/>
            </a:pPr>
            <a:r>
              <a:rPr lang="en-US" sz="1700" dirty="0">
                <a:ea typeface="Batang" panose="02030600000101010101" pitchFamily="18" charset="-127"/>
                <a:cs typeface="Calibri"/>
              </a:rPr>
              <a:t>Moeller D. Eliminating blood culture false positives: harnessing the power of nursing shared governance. J Emerg Nurs. 2017 Mar;43(2):126-32. PMID: 28277262. </a:t>
            </a:r>
            <a:endParaRPr lang="en-US" sz="1700" dirty="0"/>
          </a:p>
          <a:p>
            <a:pPr marL="457200" indent="-457200">
              <a:buAutoNum type="arabicPeriod" startAt="28"/>
            </a:pPr>
            <a:r>
              <a:rPr lang="en-US" sz="1700" dirty="0">
                <a:ea typeface="Batang"/>
                <a:cs typeface="Calibri"/>
              </a:rPr>
              <a:t>Patton RG, Schmitt T. Innovation for reducing blood culture contamination: initial specimen diversion technique. J Clin Microbiol. 2010 Dec;48(12):4501-3. PMID: 20943870.</a:t>
            </a:r>
            <a:endParaRPr lang="en-US" sz="1700" dirty="0">
              <a:ea typeface="Batang"/>
            </a:endParaRPr>
          </a:p>
          <a:p>
            <a:pPr marL="457200" indent="-457200">
              <a:buAutoNum type="arabicPeriod" startAt="28"/>
            </a:pPr>
            <a:r>
              <a:rPr lang="en-US" sz="1700" dirty="0">
                <a:ea typeface="Batang"/>
                <a:cs typeface="Calibri"/>
              </a:rPr>
              <a:t>Al Mohajer M, Lasco T. The impact of initial specimen diversion systems on blood culture contamination. Open Forum Infect Dis. 2023 Apr 5;10(5):ofad182. PMID: 37152189. </a:t>
            </a:r>
            <a:endParaRPr lang="en-US" sz="1700" dirty="0">
              <a:ea typeface="Batang" panose="02030600000101010101" pitchFamily="18" charset="-127"/>
              <a:cs typeface="Calibri"/>
            </a:endParaRPr>
          </a:p>
          <a:p>
            <a:pPr marL="457200" indent="-457200">
              <a:buFont typeface="+mj-lt"/>
              <a:buAutoNum type="arabicPeriod" startAt="31"/>
            </a:pPr>
            <a:r>
              <a:rPr lang="en-US" sz="1700" dirty="0">
                <a:ea typeface="Batang"/>
                <a:cs typeface="+mn-lt"/>
              </a:rPr>
              <a:t>Callado GY, Lin V, Thottacherry E, et al. Diagnostic stewardship: a systematic review and meta-analysis of blood collection diversion devices used to reduce blood culture contamination and improve the accuracy of diagnosis in clinical settings. Open Forum Infect Dis. 2023 Aug 11;10(9):ofad433. PMID: 37674630. </a:t>
            </a:r>
            <a:endParaRPr lang="en-US" sz="1700" dirty="0">
              <a:ea typeface="Batang"/>
              <a:cs typeface="Calibri" panose="020F0502020204030204"/>
            </a:endParaRPr>
          </a:p>
          <a:p>
            <a:pPr marL="457200" indent="-457200">
              <a:buAutoNum type="arabicPeriod" startAt="31"/>
            </a:pPr>
            <a:r>
              <a:rPr lang="en-US" sz="1700" dirty="0">
                <a:ea typeface="Batang"/>
                <a:cs typeface="+mn-lt"/>
              </a:rPr>
              <a:t>Ellingson K, Haas JP, Aiello AE, et al. Strategies to prevent healthcare-associated infections through hand hygiene. Infect Control Hosp Epidemiol. 2014 Aug;35(8):937-60. PMID: 25026608.</a:t>
            </a:r>
          </a:p>
          <a:p>
            <a:pPr marL="457200" indent="-457200">
              <a:buAutoNum type="arabicPeriod" startAt="31"/>
            </a:pPr>
            <a:r>
              <a:rPr lang="en-US" sz="1700" dirty="0"/>
              <a:t>Romig M, Goeschel C, Pronovost P. Integrating CUSP and TRIP to improve patient safety. Hosp Pract (1995). 2010 Nov;38(4):114-21. PMID: 21068535.</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38</a:t>
            </a:fld>
            <a:endParaRPr lang="en-US" dirty="0"/>
          </a:p>
        </p:txBody>
      </p:sp>
    </p:spTree>
    <p:extLst>
      <p:ext uri="{BB962C8B-B14F-4D97-AF65-F5344CB8AC3E}">
        <p14:creationId xmlns:p14="http://schemas.microsoft.com/office/powerpoint/2010/main" val="1540173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noProof="0" dirty="0"/>
              <a:t>Reference List—7</a:t>
            </a:r>
          </a:p>
        </p:txBody>
      </p:sp>
      <p:sp>
        <p:nvSpPr>
          <p:cNvPr id="6" name="Content Placeholder 5">
            <a:extLst>
              <a:ext uri="{FF2B5EF4-FFF2-40B4-BE49-F238E27FC236}">
                <a16:creationId xmlns:a16="http://schemas.microsoft.com/office/drawing/2014/main" id="{FBEB07CF-B1B9-3825-04B9-A9672445A054}"/>
              </a:ext>
            </a:extLst>
          </p:cNvPr>
          <p:cNvSpPr>
            <a:spLocks noGrp="1"/>
          </p:cNvSpPr>
          <p:nvPr>
            <p:ph idx="1"/>
          </p:nvPr>
        </p:nvSpPr>
        <p:spPr>
          <a:xfrm>
            <a:off x="457200" y="1097280"/>
            <a:ext cx="8229600" cy="5394961"/>
          </a:xfrm>
        </p:spPr>
        <p:txBody>
          <a:bodyPr vert="horz" lIns="91440" tIns="45720" rIns="91440" bIns="45720" rtlCol="0" anchor="t">
            <a:noAutofit/>
          </a:bodyPr>
          <a:lstStyle/>
          <a:p>
            <a:pPr marL="457200" indent="-457200">
              <a:buFont typeface="+mj-lt"/>
              <a:buAutoNum type="arabicPeriod" startAt="34"/>
            </a:pPr>
            <a:r>
              <a:rPr lang="en-US" sz="1700" dirty="0">
                <a:ea typeface="Batang"/>
                <a:cs typeface="+mn-lt"/>
              </a:rPr>
              <a:t>Pronovost PJ, Berenholtz SM, Needham DM. Translating evidence into practice: a model for large scale knowledge translation. BMJ. 2008 Oct 6; 337:a1714. PMID: 18838424. </a:t>
            </a:r>
            <a:endParaRPr lang="en-US" sz="1700" dirty="0"/>
          </a:p>
          <a:p>
            <a:pPr marL="457200" indent="-457200">
              <a:buFont typeface="+mj-lt"/>
              <a:buAutoNum type="arabicPeriod" startAt="34"/>
            </a:pPr>
            <a:r>
              <a:rPr lang="en-US" sz="1700" dirty="0">
                <a:ea typeface="Batang"/>
                <a:cs typeface="+mn-lt"/>
              </a:rPr>
              <a:t>The 4 E’s. Agency for Healthcare Research and Quality. </a:t>
            </a:r>
            <a:r>
              <a:rPr lang="en-US" sz="1700" dirty="0">
                <a:ea typeface="Batang"/>
                <a:cs typeface="+mn-lt"/>
                <a:hlinkClick r:id="rId3"/>
              </a:rPr>
              <a:t>https://www.ahrq.gov/hai/cusp/videos/02b-the-4e/index.html</a:t>
            </a:r>
            <a:r>
              <a:rPr lang="en-US" sz="1700" dirty="0">
                <a:ea typeface="Batang"/>
                <a:cs typeface="+mn-lt"/>
              </a:rPr>
              <a:t>. Accessed May 24, 2024.</a:t>
            </a:r>
          </a:p>
          <a:p>
            <a:pPr marL="457200" indent="-457200">
              <a:buFont typeface="+mj-lt"/>
              <a:buAutoNum type="arabicPeriod" startAt="34"/>
            </a:pPr>
            <a:r>
              <a:rPr lang="en-US" sz="1700" dirty="0"/>
              <a:t>Assemble the Team, Facilitator Notes. Agency for Healthcare Research and Quality. </a:t>
            </a:r>
            <a:r>
              <a:rPr lang="en-US" sz="1700" dirty="0">
                <a:hlinkClick r:id="rId4"/>
              </a:rPr>
              <a:t>https://www.ahrq.gov/hai/cusp/modules/assemble/team-notes.html#slide12</a:t>
            </a:r>
            <a:r>
              <a:rPr lang="en-US" sz="1700" dirty="0"/>
              <a:t>. Accessed May 24, 2024. </a:t>
            </a:r>
            <a:endParaRPr lang="en-US" sz="1700" dirty="0">
              <a:cs typeface="Calibri"/>
            </a:endParaRPr>
          </a:p>
          <a:p>
            <a:pPr marL="457200" indent="-457200">
              <a:buFont typeface="+mj-lt"/>
              <a:buAutoNum type="arabicPeriod" startAt="34"/>
            </a:pPr>
            <a:r>
              <a:rPr lang="en-US" sz="1700" dirty="0"/>
              <a:t>Engage the Senior Executive Facilitator Notes. Agency for Healthcare Research and Quality. </a:t>
            </a:r>
            <a:r>
              <a:rPr lang="en-US" sz="1700" dirty="0">
                <a:hlinkClick r:id="rId5"/>
              </a:rPr>
              <a:t>https://www.ahrq.gov/hai/cusp/modules/engage/exec-notes.html#sl3</a:t>
            </a:r>
            <a:r>
              <a:rPr lang="en-US" sz="1700" dirty="0"/>
              <a:t>. Accessed May 24, 2024. </a:t>
            </a:r>
            <a:endParaRPr lang="en-US" sz="1700" dirty="0">
              <a:cs typeface="Calibri"/>
            </a:endParaRPr>
          </a:p>
          <a:p>
            <a:pPr marL="457200" indent="-457200">
              <a:buFont typeface="+mj-lt"/>
              <a:buAutoNum type="arabicPeriod" startAt="34"/>
            </a:pPr>
            <a:r>
              <a:rPr lang="en-US" sz="1700" dirty="0">
                <a:ea typeface="Batang"/>
                <a:cs typeface="+mn-lt"/>
              </a:rPr>
              <a:t>Chernikova O, Heitzmann N, Stadler M, et al. Simulation-based learning in higher education: A meta-analysis. Review of Educational Research. 2020;90(4):499-541. </a:t>
            </a:r>
          </a:p>
          <a:p>
            <a:pPr marL="457200" indent="-457200">
              <a:buFont typeface="+mj-lt"/>
              <a:buAutoNum type="arabicPeriod" startAt="34"/>
            </a:pPr>
            <a:r>
              <a:rPr lang="en-US" sz="1700" dirty="0">
                <a:ea typeface="Batang"/>
                <a:cs typeface="+mn-lt"/>
              </a:rPr>
              <a:t>Specimen Collection: Blood Cultures (Ambulatory)- CE/NCPD. Elsevier. </a:t>
            </a:r>
            <a:r>
              <a:rPr lang="en-US" sz="1700" dirty="0">
                <a:ea typeface="Batang"/>
                <a:cs typeface="+mn-lt"/>
                <a:hlinkClick r:id="rId6"/>
              </a:rPr>
              <a:t>https://elsevier.health/en-US/preview/blood-collection-blood-cultures-ambulatory</a:t>
            </a:r>
            <a:r>
              <a:rPr lang="en-US" sz="1700" dirty="0">
                <a:ea typeface="Batang"/>
                <a:cs typeface="+mn-lt"/>
              </a:rPr>
              <a:t>. Accessed May 24, 2024. </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39</a:t>
            </a:fld>
            <a:endParaRPr lang="en-US" dirty="0"/>
          </a:p>
        </p:txBody>
      </p:sp>
    </p:spTree>
    <p:extLst>
      <p:ext uri="{BB962C8B-B14F-4D97-AF65-F5344CB8AC3E}">
        <p14:creationId xmlns:p14="http://schemas.microsoft.com/office/powerpoint/2010/main" val="210978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3528F-0ECB-AB15-A8EF-A2E29536DD92}"/>
              </a:ext>
            </a:extLst>
          </p:cNvPr>
          <p:cNvSpPr>
            <a:spLocks noGrp="1"/>
          </p:cNvSpPr>
          <p:nvPr>
            <p:ph type="title"/>
          </p:nvPr>
        </p:nvSpPr>
        <p:spPr/>
        <p:txBody>
          <a:bodyPr/>
          <a:lstStyle/>
          <a:p>
            <a:r>
              <a:rPr lang="en-US" dirty="0">
                <a:cs typeface="Calibri"/>
              </a:rPr>
              <a:t>Fundamental Best Practices</a:t>
            </a:r>
            <a:endParaRPr lang="en-US" dirty="0"/>
          </a:p>
        </p:txBody>
      </p:sp>
      <p:sp>
        <p:nvSpPr>
          <p:cNvPr id="4" name="Text Placeholder 3">
            <a:extLst>
              <a:ext uri="{FF2B5EF4-FFF2-40B4-BE49-F238E27FC236}">
                <a16:creationId xmlns:a16="http://schemas.microsoft.com/office/drawing/2014/main" id="{2D1DB8AB-D847-A3FC-3FEE-838B6F87FB70}"/>
              </a:ext>
            </a:extLst>
          </p:cNvPr>
          <p:cNvSpPr>
            <a:spLocks noGrp="1"/>
          </p:cNvSpPr>
          <p:nvPr>
            <p:ph type="body" sz="quarter" idx="11"/>
          </p:nvPr>
        </p:nvSpPr>
        <p:spPr>
          <a:xfrm>
            <a:off x="801372" y="2194560"/>
            <a:ext cx="3657600" cy="457200"/>
          </a:xfrm>
        </p:spPr>
        <p:txBody>
          <a:bodyPr vert="horz" lIns="91440" tIns="45720" rIns="91440" bIns="45720" rtlCol="0" anchor="t">
            <a:noAutofit/>
          </a:bodyPr>
          <a:lstStyle/>
          <a:p>
            <a:pPr marL="0" indent="0" algn="ctr">
              <a:buNone/>
            </a:pPr>
            <a:r>
              <a:rPr lang="en-US" sz="2400" b="1" dirty="0">
                <a:cs typeface="Calibri"/>
              </a:rPr>
              <a:t>Antibiotic Stewardship</a:t>
            </a:r>
            <a:endParaRPr lang="en-US" dirty="0">
              <a:cs typeface="Calibri" panose="020F0502020204030204"/>
            </a:endParaRPr>
          </a:p>
          <a:p>
            <a:endParaRPr lang="en-US" sz="2400" b="1" dirty="0">
              <a:cs typeface="Calibri"/>
            </a:endParaRPr>
          </a:p>
          <a:p>
            <a:endParaRPr lang="en-US" sz="2400" b="1" dirty="0">
              <a:cs typeface="Calibri"/>
            </a:endParaRPr>
          </a:p>
          <a:p>
            <a:endParaRPr lang="en-US" sz="2400" b="1" dirty="0">
              <a:cs typeface="Calibri"/>
            </a:endParaRPr>
          </a:p>
        </p:txBody>
      </p:sp>
      <p:sp>
        <p:nvSpPr>
          <p:cNvPr id="5" name="Text Placeholder 4">
            <a:extLst>
              <a:ext uri="{FF2B5EF4-FFF2-40B4-BE49-F238E27FC236}">
                <a16:creationId xmlns:a16="http://schemas.microsoft.com/office/drawing/2014/main" id="{C79BD387-399D-AE87-B410-F066823FC6B3}"/>
              </a:ext>
            </a:extLst>
          </p:cNvPr>
          <p:cNvSpPr>
            <a:spLocks noGrp="1"/>
          </p:cNvSpPr>
          <p:nvPr>
            <p:ph type="body" sz="quarter" idx="12"/>
          </p:nvPr>
        </p:nvSpPr>
        <p:spPr>
          <a:xfrm>
            <a:off x="4685029" y="2194560"/>
            <a:ext cx="3657600" cy="457200"/>
          </a:xfrm>
        </p:spPr>
        <p:txBody>
          <a:bodyPr vert="horz" lIns="91440" tIns="45720" rIns="91440" bIns="45720" rtlCol="0" anchor="t">
            <a:noAutofit/>
          </a:bodyPr>
          <a:lstStyle/>
          <a:p>
            <a:pPr marL="0" indent="0" algn="ctr">
              <a:buNone/>
            </a:pPr>
            <a:r>
              <a:rPr lang="en-US" sz="2400" b="1" dirty="0">
                <a:cs typeface="Calibri"/>
              </a:rPr>
              <a:t>Blood Culture Stewardship</a:t>
            </a:r>
            <a:endParaRPr lang="en-US" dirty="0">
              <a:cs typeface="Calibri" panose="020F0502020204030204"/>
            </a:endParaRPr>
          </a:p>
        </p:txBody>
      </p:sp>
      <p:sp>
        <p:nvSpPr>
          <p:cNvPr id="6" name="Text Placeholder 5">
            <a:extLst>
              <a:ext uri="{FF2B5EF4-FFF2-40B4-BE49-F238E27FC236}">
                <a16:creationId xmlns:a16="http://schemas.microsoft.com/office/drawing/2014/main" id="{A5BD8F4C-EAF5-36D1-957A-674E4FFE8264}"/>
              </a:ext>
            </a:extLst>
          </p:cNvPr>
          <p:cNvSpPr>
            <a:spLocks noGrp="1"/>
          </p:cNvSpPr>
          <p:nvPr>
            <p:ph type="body" sz="quarter" idx="13"/>
          </p:nvPr>
        </p:nvSpPr>
        <p:spPr>
          <a:xfrm>
            <a:off x="1058574" y="4622800"/>
            <a:ext cx="7035510" cy="1869440"/>
          </a:xfrm>
        </p:spPr>
        <p:txBody>
          <a:bodyPr vert="horz" lIns="91440" tIns="45720" rIns="91440" bIns="45720" rtlCol="0" anchor="t">
            <a:normAutofit/>
          </a:bodyPr>
          <a:lstStyle/>
          <a:p>
            <a:pPr marL="365760" indent="-365760">
              <a:buChar char="•"/>
            </a:pPr>
            <a:r>
              <a:rPr lang="en-US" sz="2000" dirty="0"/>
              <a:t>These practices don’t fit into any one of the four key strategic areas but underpin all of them. </a:t>
            </a:r>
          </a:p>
          <a:p>
            <a:pPr marL="365760" indent="-365760">
              <a:buChar char="•"/>
            </a:pPr>
            <a:r>
              <a:rPr lang="en-US" sz="2000" dirty="0"/>
              <a:t>They promote and preserve the effectiveness of antibiotic treatments and diagnostic accuracy. They are crucial for MRSA prevention.</a:t>
            </a:r>
          </a:p>
        </p:txBody>
      </p:sp>
      <p:sp>
        <p:nvSpPr>
          <p:cNvPr id="24" name="Slide Number Placeholder 23">
            <a:extLst>
              <a:ext uri="{FF2B5EF4-FFF2-40B4-BE49-F238E27FC236}">
                <a16:creationId xmlns:a16="http://schemas.microsoft.com/office/drawing/2014/main" id="{832C8C0A-5713-25D8-9544-C912CA106BB6}"/>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a:t>
            </a:fld>
            <a:endParaRPr lang="en-US" dirty="0">
              <a:solidFill>
                <a:prstClr val="black"/>
              </a:solidFill>
            </a:endParaRPr>
          </a:p>
        </p:txBody>
      </p:sp>
      <p:pic>
        <p:nvPicPr>
          <p:cNvPr id="29" name="Picture 28">
            <a:extLst>
              <a:ext uri="{FF2B5EF4-FFF2-40B4-BE49-F238E27FC236}">
                <a16:creationId xmlns:a16="http://schemas.microsoft.com/office/drawing/2014/main" id="{604AED36-C331-C5DE-2AD1-5DDC0CF471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2499" y="1005840"/>
            <a:ext cx="8779001" cy="1121761"/>
          </a:xfrm>
          <a:prstGeom prst="rect">
            <a:avLst/>
          </a:prstGeom>
        </p:spPr>
      </p:pic>
      <p:pic>
        <p:nvPicPr>
          <p:cNvPr id="27" name="Picture 26">
            <a:extLst>
              <a:ext uri="{FF2B5EF4-FFF2-40B4-BE49-F238E27FC236}">
                <a16:creationId xmlns:a16="http://schemas.microsoft.com/office/drawing/2014/main" id="{3A959FD3-8B87-8422-A5BD-818694CE9FD0}"/>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1256770" y="2761703"/>
            <a:ext cx="2746804" cy="1596528"/>
          </a:xfrm>
          <a:prstGeom prst="rect">
            <a:avLst/>
          </a:prstGeom>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DB3A84C7-D8CF-EF74-E804-BB5D80EC48C7}"/>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5140428" y="2761504"/>
            <a:ext cx="2746802" cy="15969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03271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noProof="0" dirty="0"/>
              <a:t>Reference List—8</a:t>
            </a:r>
          </a:p>
        </p:txBody>
      </p:sp>
      <p:sp>
        <p:nvSpPr>
          <p:cNvPr id="6" name="Content Placeholder 5">
            <a:extLst>
              <a:ext uri="{FF2B5EF4-FFF2-40B4-BE49-F238E27FC236}">
                <a16:creationId xmlns:a16="http://schemas.microsoft.com/office/drawing/2014/main" id="{FBEB07CF-B1B9-3825-04B9-A9672445A054}"/>
              </a:ext>
            </a:extLst>
          </p:cNvPr>
          <p:cNvSpPr>
            <a:spLocks noGrp="1"/>
          </p:cNvSpPr>
          <p:nvPr>
            <p:ph idx="1"/>
          </p:nvPr>
        </p:nvSpPr>
        <p:spPr>
          <a:xfrm>
            <a:off x="457200" y="1097280"/>
            <a:ext cx="8229600" cy="5394961"/>
          </a:xfrm>
        </p:spPr>
        <p:txBody>
          <a:bodyPr vert="horz" lIns="91440" tIns="45720" rIns="91440" bIns="45720" rtlCol="0" anchor="t">
            <a:normAutofit/>
          </a:bodyPr>
          <a:lstStyle/>
          <a:p>
            <a:pPr marL="457200" indent="-457200">
              <a:buFont typeface="+mj-lt"/>
              <a:buAutoNum type="arabicPeriod" startAt="40"/>
            </a:pPr>
            <a:r>
              <a:rPr lang="en-US" sz="1700" dirty="0">
                <a:ea typeface="Batang"/>
                <a:cs typeface="+mn-lt"/>
              </a:rPr>
              <a:t>Bool M, Barton MJ, Zimmerman PA. Blood culture contamination in the emergency department: an integrative review of strategies to prevent blood culture contamination. Australas Emerg Care. 2020 Sep;23(3):157-65. PMID: 32253130.</a:t>
            </a:r>
            <a:endParaRPr lang="en-US" sz="1700" dirty="0"/>
          </a:p>
          <a:p>
            <a:pPr marL="457200" indent="-457200">
              <a:buFont typeface="+mj-lt"/>
              <a:buAutoNum type="arabicPeriod" startAt="40"/>
            </a:pPr>
            <a:r>
              <a:rPr lang="en-US" sz="1700" dirty="0">
                <a:ea typeface="Batang"/>
                <a:cs typeface="+mn-lt"/>
              </a:rPr>
              <a:t>Hopkins K, Huynh S, McNary C, et al. Reducing blood culture contamination rates: a systematic approach to improving quality of care. Am J Infect Control. 2013 Dec;41(12):1272-4. PMID: 23747025. </a:t>
            </a:r>
            <a:endParaRPr lang="en-US" sz="1700" dirty="0"/>
          </a:p>
          <a:p>
            <a:pPr marL="457200" indent="-457200">
              <a:buFont typeface="+mj-lt"/>
              <a:buAutoNum type="arabicPeriod" startAt="40"/>
            </a:pPr>
            <a:r>
              <a:rPr lang="en-US" sz="1700" dirty="0">
                <a:ea typeface="Batang"/>
                <a:cs typeface="+mn-lt"/>
              </a:rPr>
              <a:t>Harding AD, Bollinger S. Reducing blood culture contamination rates in the emergency department. J Emerg Nurs. 2013 Jan;39(1):e1-6. PMID: 23295096.</a:t>
            </a:r>
            <a:endParaRPr lang="en-US" sz="1700" dirty="0"/>
          </a:p>
          <a:p>
            <a:pPr marL="457200" indent="-457200">
              <a:buFont typeface="+mj-lt"/>
              <a:buAutoNum type="arabicPeriod" startAt="40"/>
            </a:pPr>
            <a:r>
              <a:rPr lang="en-US" sz="1700" dirty="0">
                <a:ea typeface="Batang"/>
                <a:cs typeface="+mn-lt"/>
              </a:rPr>
              <a:t>Gibb AP, Hill B, Chorel B, et al. Reduction in blood culture contamination rate by feedback to phlebotomists. Arch Pathol Lab Med. 1997 May;121(5):503-7. PMID: 9167605.</a:t>
            </a:r>
            <a:endParaRPr lang="en-US" sz="1700" noProof="0" dirty="0">
              <a:ea typeface="Batang" panose="02030600000101010101" pitchFamily="18" charset="-127"/>
              <a:cs typeface="Calibri"/>
            </a:endParaRP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40</a:t>
            </a:fld>
            <a:endParaRPr lang="en-US" dirty="0"/>
          </a:p>
        </p:txBody>
      </p:sp>
    </p:spTree>
    <p:extLst>
      <p:ext uri="{BB962C8B-B14F-4D97-AF65-F5344CB8AC3E}">
        <p14:creationId xmlns:p14="http://schemas.microsoft.com/office/powerpoint/2010/main" val="1331368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F0FC1-4077-628B-C254-314D296FD7D2}"/>
              </a:ext>
            </a:extLst>
          </p:cNvPr>
          <p:cNvSpPr>
            <a:spLocks noGrp="1"/>
          </p:cNvSpPr>
          <p:nvPr>
            <p:ph type="title"/>
          </p:nvPr>
        </p:nvSpPr>
        <p:spPr/>
        <p:txBody>
          <a:bodyPr>
            <a:noAutofit/>
          </a:bodyPr>
          <a:lstStyle/>
          <a:p>
            <a:r>
              <a:rPr lang="en-US" noProof="0" dirty="0">
                <a:cs typeface="Calibri Light"/>
              </a:rPr>
              <a:t>Diagnostic Stewardship</a:t>
            </a:r>
            <a:endParaRPr lang="en-US" noProof="0" dirty="0"/>
          </a:p>
        </p:txBody>
      </p:sp>
      <p:sp>
        <p:nvSpPr>
          <p:cNvPr id="5" name="Content Placeholder 4">
            <a:extLst>
              <a:ext uri="{FF2B5EF4-FFF2-40B4-BE49-F238E27FC236}">
                <a16:creationId xmlns:a16="http://schemas.microsoft.com/office/drawing/2014/main" id="{59D09A69-C571-5CC3-8E9B-96B986DE8BBB}"/>
              </a:ext>
            </a:extLst>
          </p:cNvPr>
          <p:cNvSpPr>
            <a:spLocks noGrp="1"/>
          </p:cNvSpPr>
          <p:nvPr>
            <p:ph idx="1"/>
          </p:nvPr>
        </p:nvSpPr>
        <p:spPr>
          <a:xfrm>
            <a:off x="457200" y="1097279"/>
            <a:ext cx="8229600" cy="3433624"/>
          </a:xfrm>
        </p:spPr>
        <p:txBody>
          <a:bodyPr vert="horz" lIns="91440" tIns="45720" rIns="91440" bIns="45720" rtlCol="0" anchor="t">
            <a:normAutofit/>
          </a:bodyPr>
          <a:lstStyle/>
          <a:p>
            <a:r>
              <a:rPr lang="en-US" sz="2400" b="1" noProof="0" dirty="0"/>
              <a:t>Diagnostic Stewardship: </a:t>
            </a:r>
            <a:r>
              <a:rPr lang="en-US" sz="2400" noProof="0" dirty="0"/>
              <a:t>“Prioritizing the right test, for the right patient, to prompt the right action.”</a:t>
            </a:r>
            <a:r>
              <a:rPr lang="en-US" sz="2400" baseline="30000" dirty="0"/>
              <a:t>1</a:t>
            </a:r>
            <a:endParaRPr lang="en-US" sz="2400" baseline="30000" noProof="0" dirty="0"/>
          </a:p>
          <a:p>
            <a:pPr lvl="1"/>
            <a:r>
              <a:rPr lang="en-US" sz="2200" dirty="0"/>
              <a:t>Over-testing</a:t>
            </a:r>
            <a:r>
              <a:rPr lang="en-US" sz="2200" noProof="0" dirty="0"/>
              <a:t> can lead to overdiagnosis, unnecessary treatment, and excess cost.</a:t>
            </a:r>
            <a:endParaRPr lang="en-US" sz="2200" noProof="0" dirty="0">
              <a:ea typeface="Calibri"/>
              <a:cs typeface="Calibri"/>
            </a:endParaRPr>
          </a:p>
          <a:p>
            <a:pPr lvl="1"/>
            <a:r>
              <a:rPr lang="en-US" sz="2200" noProof="0" dirty="0"/>
              <a:t>Optimizing testing reduces false positives, facilitates accurate diagnosis, promotes appropriate antimicrobial treatment, and reduces antimicrobial resistance.</a:t>
            </a:r>
            <a:endParaRPr lang="en-US" sz="2200" noProof="0" dirty="0">
              <a:ea typeface="Calibri"/>
              <a:cs typeface="Calibri"/>
            </a:endParaRPr>
          </a:p>
        </p:txBody>
      </p:sp>
      <p:sp>
        <p:nvSpPr>
          <p:cNvPr id="6" name="Text Placeholder 5">
            <a:extLst>
              <a:ext uri="{FF2B5EF4-FFF2-40B4-BE49-F238E27FC236}">
                <a16:creationId xmlns:a16="http://schemas.microsoft.com/office/drawing/2014/main" id="{955249E2-695E-7CFB-81F8-4DBE61DD087B}"/>
              </a:ext>
            </a:extLst>
          </p:cNvPr>
          <p:cNvSpPr>
            <a:spLocks noGrp="1"/>
          </p:cNvSpPr>
          <p:nvPr>
            <p:ph type="body" sz="quarter" idx="11"/>
          </p:nvPr>
        </p:nvSpPr>
        <p:spPr>
          <a:xfrm>
            <a:off x="457199" y="3962400"/>
            <a:ext cx="4170325" cy="2417852"/>
          </a:xfrm>
        </p:spPr>
        <p:txBody>
          <a:bodyPr vert="horz" lIns="91440" tIns="45720" rIns="91440" bIns="45720" rtlCol="0" anchor="t">
            <a:normAutofit fontScale="85000" lnSpcReduction="10000"/>
          </a:bodyPr>
          <a:lstStyle/>
          <a:p>
            <a:pPr marL="255905" indent="-255905" defTabSz="1005840">
              <a:lnSpc>
                <a:spcPct val="110000"/>
              </a:lnSpc>
              <a:spcBef>
                <a:spcPts val="0"/>
              </a:spcBef>
              <a:buFont typeface="Arial" panose="020B0604020202020204" pitchFamily="34" charset="0"/>
              <a:buChar char="•"/>
              <a:defRPr/>
            </a:pPr>
            <a:r>
              <a:rPr lang="en-US" sz="2800" noProof="0" dirty="0"/>
              <a:t>Antimicrobial and diagnostic stewardship have been shown to improve antibiotic use and patient outcomes, such as </a:t>
            </a:r>
            <a:r>
              <a:rPr lang="en-US" sz="2800" dirty="0"/>
              <a:t>reducing </a:t>
            </a:r>
            <a:r>
              <a:rPr lang="en-US" sz="2800" noProof="0" dirty="0"/>
              <a:t>length of stay</a:t>
            </a:r>
            <a:r>
              <a:rPr lang="en-US" sz="2800" dirty="0"/>
              <a:t> and MRSA</a:t>
            </a:r>
            <a:r>
              <a:rPr lang="en-US" sz="2800" noProof="0" dirty="0"/>
              <a:t> infections.</a:t>
            </a:r>
            <a:r>
              <a:rPr lang="en-US" sz="2800" baseline="30000" noProof="0" dirty="0"/>
              <a:t>2</a:t>
            </a:r>
          </a:p>
          <a:p>
            <a:pPr marL="255905" marR="0" lvl="0" indent="-255905" algn="l" defTabSz="100584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5</a:t>
            </a:fld>
            <a:endParaRPr lang="en-US" dirty="0">
              <a:solidFill>
                <a:prstClr val="black"/>
              </a:solidFill>
            </a:endParaRPr>
          </a:p>
        </p:txBody>
      </p:sp>
      <p:pic>
        <p:nvPicPr>
          <p:cNvPr id="1026" name="Picture 2">
            <a:extLst>
              <a:ext uri="{FF2B5EF4-FFF2-40B4-BE49-F238E27FC236}">
                <a16:creationId xmlns:a16="http://schemas.microsoft.com/office/drawing/2014/main" id="{716E7708-EA28-89CF-5075-38E46D30599E}"/>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4724400" y="3962400"/>
            <a:ext cx="39624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9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423EADEA-23D7-FA67-9077-1E9E0894E0DB}"/>
              </a:ext>
            </a:extLst>
          </p:cNvPr>
          <p:cNvSpPr>
            <a:spLocks noGrp="1"/>
          </p:cNvSpPr>
          <p:nvPr>
            <p:ph type="title"/>
          </p:nvPr>
        </p:nvSpPr>
        <p:spPr>
          <a:xfrm>
            <a:off x="457200" y="0"/>
            <a:ext cx="8229600" cy="914400"/>
          </a:xfrm>
        </p:spPr>
        <p:txBody>
          <a:bodyPr/>
          <a:lstStyle/>
          <a:p>
            <a:r>
              <a:rPr lang="en-US" noProof="0" dirty="0"/>
              <a:t>Blood Culture </a:t>
            </a:r>
            <a:r>
              <a:rPr lang="en-US" dirty="0"/>
              <a:t>Stewardship</a:t>
            </a:r>
            <a:r>
              <a:rPr lang="en-US" baseline="30000" dirty="0"/>
              <a:t>1</a:t>
            </a:r>
            <a:endParaRPr lang="en-US" baseline="30000" noProof="0" dirty="0"/>
          </a:p>
        </p:txBody>
      </p:sp>
      <p:sp>
        <p:nvSpPr>
          <p:cNvPr id="133" name="Content Placeholder 132">
            <a:extLst>
              <a:ext uri="{FF2B5EF4-FFF2-40B4-BE49-F238E27FC236}">
                <a16:creationId xmlns:a16="http://schemas.microsoft.com/office/drawing/2014/main" id="{96792DF8-EB77-FD6E-1641-8CF3E0157173}"/>
              </a:ext>
            </a:extLst>
          </p:cNvPr>
          <p:cNvSpPr>
            <a:spLocks noGrp="1"/>
          </p:cNvSpPr>
          <p:nvPr>
            <p:ph idx="1"/>
          </p:nvPr>
        </p:nvSpPr>
        <p:spPr>
          <a:xfrm>
            <a:off x="457200" y="1097279"/>
            <a:ext cx="8229600" cy="1503887"/>
          </a:xfrm>
        </p:spPr>
        <p:txBody>
          <a:bodyPr vert="horz" lIns="91440" tIns="45720" rIns="91440" bIns="45720" rtlCol="0" anchor="t">
            <a:normAutofit/>
          </a:bodyPr>
          <a:lstStyle/>
          <a:p>
            <a:r>
              <a:rPr lang="en-US" sz="2400" b="1" dirty="0"/>
              <a:t>Blood culture (BCx) stewardship</a:t>
            </a:r>
            <a:r>
              <a:rPr lang="en-US" sz="2400" dirty="0"/>
              <a:t> aims to optimize bacteremia detection and reduce inappropriate diagnostic testing and antibiotic use related to false-positive results.</a:t>
            </a:r>
            <a:r>
              <a:rPr lang="en-US" sz="2400" baseline="30000" dirty="0"/>
              <a:t>3 </a:t>
            </a:r>
          </a:p>
        </p:txBody>
      </p:sp>
      <p:pic>
        <p:nvPicPr>
          <p:cNvPr id="4" name="Picture 3" descr="Diagram of the steps of blood culture process. 1. Clinician decision making and interpretation, 2. Ordering blood cultures, 3. Blood culture collection and transport, 4. Test processing, and 5. Reporting of results. Blood culture stewardship intervenes at all of these steps.">
            <a:extLst>
              <a:ext uri="{FF2B5EF4-FFF2-40B4-BE49-F238E27FC236}">
                <a16:creationId xmlns:a16="http://schemas.microsoft.com/office/drawing/2014/main" id="{24E88E03-FEB1-96D7-024A-F9D52CBA1822}"/>
              </a:ext>
            </a:extLst>
          </p:cNvPr>
          <p:cNvPicPr>
            <a:picLocks noChangeAspect="1"/>
          </p:cNvPicPr>
          <p:nvPr/>
        </p:nvPicPr>
        <p:blipFill>
          <a:blip r:embed="rId3"/>
          <a:stretch>
            <a:fillRect/>
          </a:stretch>
        </p:blipFill>
        <p:spPr>
          <a:xfrm>
            <a:off x="1310608" y="2525527"/>
            <a:ext cx="6522783" cy="3660406"/>
          </a:xfrm>
          <a:prstGeom prst="rect">
            <a:avLst/>
          </a:prstGeom>
        </p:spPr>
      </p:pic>
      <p:sp>
        <p:nvSpPr>
          <p:cNvPr id="5" name="Slide Number Placeholder 26">
            <a:extLst>
              <a:ext uri="{FF2B5EF4-FFF2-40B4-BE49-F238E27FC236}">
                <a16:creationId xmlns:a16="http://schemas.microsoft.com/office/drawing/2014/main" id="{5DBC4EA1-90B9-7961-BF91-3E9C95F38469}"/>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48563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C979326F-7853-D142-75BF-2421242ACD5E}"/>
              </a:ext>
            </a:extLst>
          </p:cNvPr>
          <p:cNvSpPr>
            <a:spLocks noGrp="1"/>
          </p:cNvSpPr>
          <p:nvPr>
            <p:ph type="title"/>
          </p:nvPr>
        </p:nvSpPr>
        <p:spPr>
          <a:xfrm>
            <a:off x="457200" y="0"/>
            <a:ext cx="8229600" cy="914400"/>
          </a:xfrm>
        </p:spPr>
        <p:txBody>
          <a:bodyPr>
            <a:noAutofit/>
          </a:bodyPr>
          <a:lstStyle/>
          <a:p>
            <a:r>
              <a:rPr lang="en-US" sz="3600" noProof="0" dirty="0"/>
              <a:t>Importance of Blood Culture Stewardship</a:t>
            </a:r>
          </a:p>
        </p:txBody>
      </p:sp>
      <p:sp>
        <p:nvSpPr>
          <p:cNvPr id="2" name="Content Placeholder 1">
            <a:extLst>
              <a:ext uri="{FF2B5EF4-FFF2-40B4-BE49-F238E27FC236}">
                <a16:creationId xmlns:a16="http://schemas.microsoft.com/office/drawing/2014/main" id="{6D55D532-701D-08CC-22A7-444ED8231D86}"/>
              </a:ext>
            </a:extLst>
          </p:cNvPr>
          <p:cNvSpPr>
            <a:spLocks noGrp="1"/>
          </p:cNvSpPr>
          <p:nvPr>
            <p:ph idx="1"/>
          </p:nvPr>
        </p:nvSpPr>
        <p:spPr>
          <a:xfrm>
            <a:off x="479437" y="1105856"/>
            <a:ext cx="8385261" cy="2033191"/>
          </a:xfrm>
        </p:spPr>
        <p:txBody>
          <a:bodyPr vert="horz" lIns="91440" tIns="45720" rIns="91440" bIns="45720" rtlCol="0" anchor="t">
            <a:normAutofit/>
          </a:bodyPr>
          <a:lstStyle/>
          <a:p>
            <a:r>
              <a:rPr lang="en-US" sz="2400" noProof="0" dirty="0"/>
              <a:t>Blood cultures are one of the most common microbiologic tests among hospitalized patients.</a:t>
            </a:r>
            <a:endParaRPr lang="en-US" sz="2400" noProof="0" dirty="0">
              <a:ea typeface="Calibri"/>
              <a:cs typeface="Calibri"/>
            </a:endParaRPr>
          </a:p>
          <a:p>
            <a:r>
              <a:rPr lang="en-US" sz="2400" noProof="0" dirty="0"/>
              <a:t>Only 2 to 10 percent of blood cultures </a:t>
            </a:r>
            <a:r>
              <a:rPr lang="en-US" sz="2400" dirty="0"/>
              <a:t>grow</a:t>
            </a:r>
            <a:r>
              <a:rPr lang="en-US" sz="2400" noProof="0" dirty="0"/>
              <a:t>.</a:t>
            </a:r>
            <a:r>
              <a:rPr lang="en-US" sz="2400" baseline="30000" noProof="0" dirty="0"/>
              <a:t>3 </a:t>
            </a:r>
            <a:r>
              <a:rPr lang="en-US" sz="2400" noProof="0" dirty="0"/>
              <a:t>Up to half of these </a:t>
            </a:r>
            <a:r>
              <a:rPr lang="en-US" sz="2400" dirty="0"/>
              <a:t>positive</a:t>
            </a:r>
            <a:r>
              <a:rPr lang="en-US" sz="2400" noProof="0" dirty="0"/>
              <a:t> </a:t>
            </a:r>
            <a:r>
              <a:rPr lang="en-US" sz="2400" dirty="0"/>
              <a:t>results </a:t>
            </a:r>
            <a:r>
              <a:rPr lang="en-US" sz="2400" noProof="0" dirty="0"/>
              <a:t>represent blood culture contamination.</a:t>
            </a:r>
            <a:r>
              <a:rPr lang="en-US" sz="2400" baseline="30000" dirty="0"/>
              <a:t>5-7</a:t>
            </a:r>
            <a:endParaRPr lang="en-US" sz="2400" baseline="30000" noProof="0" dirty="0">
              <a:cs typeface="Calibri"/>
            </a:endParaRPr>
          </a:p>
        </p:txBody>
      </p:sp>
      <p:sp>
        <p:nvSpPr>
          <p:cNvPr id="29" name="Text Placeholder 28">
            <a:extLst>
              <a:ext uri="{FF2B5EF4-FFF2-40B4-BE49-F238E27FC236}">
                <a16:creationId xmlns:a16="http://schemas.microsoft.com/office/drawing/2014/main" id="{B195BDA7-3B70-E561-AF7C-42A4722FE0DB}"/>
              </a:ext>
            </a:extLst>
          </p:cNvPr>
          <p:cNvSpPr>
            <a:spLocks noGrp="1"/>
          </p:cNvSpPr>
          <p:nvPr>
            <p:ph type="body" sz="quarter" idx="11"/>
          </p:nvPr>
        </p:nvSpPr>
        <p:spPr>
          <a:xfrm>
            <a:off x="503698" y="2870107"/>
            <a:ext cx="8227436" cy="3676177"/>
          </a:xfrm>
        </p:spPr>
        <p:txBody>
          <a:bodyPr vert="horz" lIns="91440" tIns="45720" rIns="91440" bIns="45720" rtlCol="0" anchor="t">
            <a:normAutofit lnSpcReduction="10000"/>
          </a:bodyPr>
          <a:lstStyle/>
          <a:p>
            <a:pPr marL="365760" indent="-365760">
              <a:buChar char="•"/>
            </a:pPr>
            <a:r>
              <a:rPr lang="en-US" dirty="0"/>
              <a:t>Blood culture contamination (BCC)</a:t>
            </a:r>
            <a:r>
              <a:rPr lang="en-US" noProof="0" dirty="0"/>
              <a:t> leads to:</a:t>
            </a:r>
          </a:p>
          <a:p>
            <a:pPr marL="822960" lvl="1" indent="-365760"/>
            <a:r>
              <a:rPr lang="en-US" sz="2200" noProof="0"/>
              <a:t>Unnecessary antibiotic use (e.g., </a:t>
            </a:r>
            <a:r>
              <a:rPr lang="en-US" sz="2200"/>
              <a:t>vancomycin</a:t>
            </a:r>
            <a:r>
              <a:rPr lang="en-US" sz="2200" noProof="0"/>
              <a:t>) </a:t>
            </a:r>
            <a:endParaRPr lang="en-US" sz="2200" noProof="0">
              <a:ea typeface="Calibri"/>
              <a:cs typeface="Calibri"/>
            </a:endParaRPr>
          </a:p>
          <a:p>
            <a:pPr marL="822960" lvl="1" indent="-365760"/>
            <a:r>
              <a:rPr lang="en-US" sz="2200" noProof="0" dirty="0"/>
              <a:t>Additional blood draws and testing</a:t>
            </a:r>
            <a:endParaRPr lang="en-US" sz="2200" noProof="0" dirty="0">
              <a:ea typeface="Calibri"/>
              <a:cs typeface="Calibri"/>
            </a:endParaRPr>
          </a:p>
          <a:p>
            <a:pPr marL="822960" lvl="1" indent="-365760"/>
            <a:r>
              <a:rPr lang="en-US" sz="2200" dirty="0"/>
              <a:t>Increased</a:t>
            </a:r>
            <a:r>
              <a:rPr lang="en-US" sz="2200" noProof="0" dirty="0"/>
              <a:t> average length of stay by 2–5 days </a:t>
            </a:r>
            <a:endParaRPr lang="en-US" sz="2200" noProof="0" dirty="0">
              <a:ea typeface="Calibri"/>
              <a:cs typeface="Calibri"/>
            </a:endParaRPr>
          </a:p>
          <a:p>
            <a:pPr marL="822960" lvl="1" indent="-365760"/>
            <a:r>
              <a:rPr lang="en-US" sz="2200" noProof="0" dirty="0"/>
              <a:t>Cancellation of procedures</a:t>
            </a:r>
            <a:endParaRPr lang="en-US" sz="2200" noProof="0" dirty="0">
              <a:ea typeface="Calibri"/>
              <a:cs typeface="Calibri"/>
            </a:endParaRPr>
          </a:p>
          <a:p>
            <a:pPr marL="822960" lvl="1" indent="-365760"/>
            <a:r>
              <a:rPr lang="en-US" sz="2200" dirty="0"/>
              <a:t>Increased</a:t>
            </a:r>
            <a:r>
              <a:rPr lang="en-US" sz="2200" noProof="0" dirty="0"/>
              <a:t> CLABSIs (up to 30% of CLABSIs may be attributed to BCC)</a:t>
            </a:r>
            <a:r>
              <a:rPr lang="en-US" sz="2200" baseline="30000" dirty="0"/>
              <a:t>7</a:t>
            </a:r>
            <a:endParaRPr lang="en-US" sz="2200" baseline="30000" noProof="0" dirty="0">
              <a:ea typeface="Calibri"/>
              <a:cs typeface="Calibri"/>
            </a:endParaRPr>
          </a:p>
          <a:p>
            <a:pPr marL="365760" marR="0" lvl="0" indent="-365760" algn="l" defTabSz="887553" rtl="0" eaLnBrk="1" fontAlgn="auto" latinLnBrk="0" hangingPunct="1">
              <a:spcBef>
                <a:spcPts val="12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Coagulase-negative </a:t>
            </a: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staphylococci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are the single most common organism identified in hospital-onset bacteremia.</a:t>
            </a:r>
            <a:r>
              <a:rPr lang="en-US" baseline="30000" dirty="0">
                <a:solidFill>
                  <a:prstClr val="black"/>
                </a:solidFill>
                <a:latin typeface="Calibri" panose="020F0502020204030204"/>
              </a:rPr>
              <a:t>7,8</a:t>
            </a:r>
            <a:endParaRPr lang="en-US" sz="2000" baseline="30000" noProof="0" dirty="0">
              <a:solidFill>
                <a:prstClr val="black"/>
              </a:solidFill>
            </a:endParaRPr>
          </a:p>
        </p:txBody>
      </p:sp>
      <p:sp>
        <p:nvSpPr>
          <p:cNvPr id="23" name="Slide Number Placeholder 22">
            <a:extLst>
              <a:ext uri="{FF2B5EF4-FFF2-40B4-BE49-F238E27FC236}">
                <a16:creationId xmlns:a16="http://schemas.microsoft.com/office/drawing/2014/main" id="{D859BFC8-9F9B-18BD-3A09-CF2067975D93}"/>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7</a:t>
            </a:fld>
            <a:endParaRPr lang="en-US" dirty="0"/>
          </a:p>
        </p:txBody>
      </p:sp>
    </p:spTree>
    <p:extLst>
      <p:ext uri="{BB962C8B-B14F-4D97-AF65-F5344CB8AC3E}">
        <p14:creationId xmlns:p14="http://schemas.microsoft.com/office/powerpoint/2010/main" val="2311225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E63AA5F-7477-908B-18CB-B2C40BD0DBA2}"/>
              </a:ext>
            </a:extLst>
          </p:cNvPr>
          <p:cNvSpPr>
            <a:spLocks noGrp="1"/>
          </p:cNvSpPr>
          <p:nvPr>
            <p:ph type="title"/>
          </p:nvPr>
        </p:nvSpPr>
        <p:spPr>
          <a:xfrm>
            <a:off x="457200" y="0"/>
            <a:ext cx="8229600" cy="914400"/>
          </a:xfrm>
        </p:spPr>
        <p:txBody>
          <a:bodyPr/>
          <a:lstStyle/>
          <a:p>
            <a:r>
              <a:rPr lang="en-US" noProof="0" dirty="0"/>
              <a:t>Blood Culture </a:t>
            </a:r>
            <a:r>
              <a:rPr lang="en-US" dirty="0"/>
              <a:t>Contamination</a:t>
            </a:r>
            <a:r>
              <a:rPr lang="en-US" baseline="30000" dirty="0"/>
              <a:t>6</a:t>
            </a:r>
            <a:endParaRPr lang="en-US" b="0" dirty="0">
              <a:cs typeface="Calibri"/>
            </a:endParaRPr>
          </a:p>
        </p:txBody>
      </p:sp>
      <p:sp>
        <p:nvSpPr>
          <p:cNvPr id="2" name="Content Placeholder 1">
            <a:extLst>
              <a:ext uri="{FF2B5EF4-FFF2-40B4-BE49-F238E27FC236}">
                <a16:creationId xmlns:a16="http://schemas.microsoft.com/office/drawing/2014/main" id="{4F572826-D8FC-EF1E-1D5D-AD30B65F997E}"/>
              </a:ext>
            </a:extLst>
          </p:cNvPr>
          <p:cNvSpPr>
            <a:spLocks noGrp="1"/>
          </p:cNvSpPr>
          <p:nvPr>
            <p:ph idx="1"/>
          </p:nvPr>
        </p:nvSpPr>
        <p:spPr>
          <a:xfrm>
            <a:off x="328224" y="1140034"/>
            <a:ext cx="8229600" cy="5349824"/>
          </a:xfrm>
        </p:spPr>
        <p:txBody>
          <a:bodyPr vert="horz" lIns="91440" tIns="45720" rIns="91440" bIns="45720" rtlCol="0" anchor="t">
            <a:normAutofit fontScale="85000" lnSpcReduction="20000"/>
          </a:bodyPr>
          <a:lstStyle/>
          <a:p>
            <a:pPr>
              <a:lnSpc>
                <a:spcPct val="110000"/>
              </a:lnSpc>
            </a:pPr>
            <a:r>
              <a:rPr lang="en-US" sz="2800" b="1" noProof="0" dirty="0"/>
              <a:t>Definition: </a:t>
            </a:r>
            <a:r>
              <a:rPr lang="en-US" sz="2800" noProof="0" dirty="0"/>
              <a:t>One or more skin commensals are found in only one of a series of blood </a:t>
            </a:r>
            <a:r>
              <a:rPr lang="en-US" sz="2800" dirty="0"/>
              <a:t>cultures </a:t>
            </a:r>
            <a:r>
              <a:rPr lang="en-US" sz="2800" noProof="0" dirty="0"/>
              <a:t>within a 24-hour </a:t>
            </a:r>
            <a:r>
              <a:rPr lang="en-US" sz="2800" dirty="0"/>
              <a:t>period</a:t>
            </a:r>
            <a:r>
              <a:rPr lang="en-US" sz="2800" baseline="30000" dirty="0"/>
              <a:t>9</a:t>
            </a:r>
            <a:endParaRPr lang="en-US" sz="2800" baseline="30000" noProof="0" dirty="0">
              <a:ea typeface="Calibri"/>
              <a:cs typeface="Calibri"/>
            </a:endParaRPr>
          </a:p>
          <a:p>
            <a:pPr lvl="1">
              <a:lnSpc>
                <a:spcPct val="110000"/>
              </a:lnSpc>
            </a:pPr>
            <a:r>
              <a:rPr lang="en-US" sz="2400" noProof="0" dirty="0"/>
              <a:t>Skin commensals: CoNS, </a:t>
            </a:r>
            <a:r>
              <a:rPr lang="en-US" sz="2400" i="1" noProof="0" dirty="0"/>
              <a:t>C. acnes</a:t>
            </a:r>
            <a:r>
              <a:rPr lang="en-US" sz="2400" noProof="0" dirty="0"/>
              <a:t>, </a:t>
            </a:r>
            <a:r>
              <a:rPr lang="en-US" sz="2400" i="1" noProof="0" dirty="0"/>
              <a:t>Micrococcus</a:t>
            </a:r>
            <a:r>
              <a:rPr lang="en-US" sz="2400" noProof="0" dirty="0"/>
              <a:t>, viridans group streptococci, </a:t>
            </a:r>
            <a:r>
              <a:rPr lang="en-US" sz="2400" i="1" noProof="0" dirty="0"/>
              <a:t>Corynebacterium spp</a:t>
            </a:r>
            <a:r>
              <a:rPr lang="en-US" sz="2400" noProof="0" dirty="0"/>
              <a:t>., </a:t>
            </a:r>
            <a:r>
              <a:rPr lang="en-US" sz="2400" i="1" noProof="0" dirty="0"/>
              <a:t>Aerococcus spp</a:t>
            </a:r>
            <a:r>
              <a:rPr lang="en-US" sz="2400" noProof="0" dirty="0"/>
              <a:t>., or </a:t>
            </a:r>
            <a:r>
              <a:rPr lang="en-US" sz="2400" i="1" noProof="0" dirty="0"/>
              <a:t>Bacillus spp</a:t>
            </a:r>
            <a:r>
              <a:rPr lang="en-US" sz="2400" noProof="0" dirty="0"/>
              <a:t>.</a:t>
            </a:r>
          </a:p>
          <a:p>
            <a:pPr>
              <a:lnSpc>
                <a:spcPct val="110000"/>
              </a:lnSpc>
              <a:spcBef>
                <a:spcPts val="1800"/>
              </a:spcBef>
            </a:pPr>
            <a:r>
              <a:rPr lang="en-US" sz="2800" b="1" noProof="0" dirty="0"/>
              <a:t>Blood culture contamination (BCC) rates </a:t>
            </a:r>
            <a:r>
              <a:rPr lang="en-US" sz="2800" noProof="0" dirty="0"/>
              <a:t>are calculated by dividing the total number of contaminated BCx sets by the total number of BCx sets received from a particular location.</a:t>
            </a:r>
          </a:p>
          <a:p>
            <a:pPr lvl="1">
              <a:lnSpc>
                <a:spcPct val="110000"/>
              </a:lnSpc>
            </a:pPr>
            <a:r>
              <a:rPr lang="en-US" sz="2400" noProof="0" dirty="0"/>
              <a:t>Rates are calculated monthly for adult units with &gt;50 blood cultures per month.</a:t>
            </a:r>
          </a:p>
          <a:p>
            <a:pPr lvl="1">
              <a:lnSpc>
                <a:spcPct val="110000"/>
              </a:lnSpc>
            </a:pPr>
            <a:r>
              <a:rPr lang="en-US" sz="2400" noProof="0" dirty="0"/>
              <a:t>Rates are calculated quarterly for adult units with &lt;50 blood cultures per month.</a:t>
            </a:r>
          </a:p>
          <a:p>
            <a:pPr>
              <a:lnSpc>
                <a:spcPct val="110000"/>
              </a:lnSpc>
              <a:spcBef>
                <a:spcPts val="1800"/>
              </a:spcBef>
            </a:pPr>
            <a:r>
              <a:rPr lang="en-US" sz="2800" noProof="0" dirty="0"/>
              <a:t>In 2022, </a:t>
            </a:r>
            <a:r>
              <a:rPr lang="en-US" sz="2800" dirty="0"/>
              <a:t>the Clinical &amp; Laboratory Standards Institute (CLSI)</a:t>
            </a:r>
            <a:r>
              <a:rPr lang="en-US" sz="2800" noProof="0" dirty="0"/>
              <a:t> contamination benchmark for BCC rates was lowered from ≤3 percent to ≤1 percent.</a:t>
            </a:r>
            <a:r>
              <a:rPr lang="en-US" sz="2800" baseline="30000" dirty="0"/>
              <a:t>9</a:t>
            </a:r>
            <a:endParaRPr lang="en-US" sz="2800" noProof="0" dirty="0"/>
          </a:p>
        </p:txBody>
      </p:sp>
      <p:sp>
        <p:nvSpPr>
          <p:cNvPr id="23" name="Slide Number Placeholder 22">
            <a:extLst>
              <a:ext uri="{FF2B5EF4-FFF2-40B4-BE49-F238E27FC236}">
                <a16:creationId xmlns:a16="http://schemas.microsoft.com/office/drawing/2014/main" id="{BFA5E974-7292-885C-5F20-15269DB6A518}"/>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8</a:t>
            </a:fld>
            <a:endParaRPr lang="en-US" dirty="0"/>
          </a:p>
        </p:txBody>
      </p:sp>
    </p:spTree>
    <p:extLst>
      <p:ext uri="{BB962C8B-B14F-4D97-AF65-F5344CB8AC3E}">
        <p14:creationId xmlns:p14="http://schemas.microsoft.com/office/powerpoint/2010/main" val="2694037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865CC9CF-CD00-C401-6D70-4ED7F52FF9FB}"/>
              </a:ext>
            </a:extLst>
          </p:cNvPr>
          <p:cNvSpPr>
            <a:spLocks noGrp="1"/>
          </p:cNvSpPr>
          <p:nvPr>
            <p:ph type="title"/>
          </p:nvPr>
        </p:nvSpPr>
        <p:spPr>
          <a:xfrm>
            <a:off x="457200" y="0"/>
            <a:ext cx="8229600" cy="914400"/>
          </a:xfrm>
        </p:spPr>
        <p:txBody>
          <a:bodyPr>
            <a:noAutofit/>
          </a:bodyPr>
          <a:lstStyle/>
          <a:p>
            <a:r>
              <a:rPr lang="en-US" sz="3300" noProof="0" dirty="0"/>
              <a:t>Diagnostic Stewardship and Patient Selection</a:t>
            </a:r>
          </a:p>
        </p:txBody>
      </p:sp>
      <p:sp>
        <p:nvSpPr>
          <p:cNvPr id="7" name="Content Placeholder 6">
            <a:extLst>
              <a:ext uri="{FF2B5EF4-FFF2-40B4-BE49-F238E27FC236}">
                <a16:creationId xmlns:a16="http://schemas.microsoft.com/office/drawing/2014/main" id="{1E06037F-C3E1-AEC7-AFE4-072C908A1E44}"/>
              </a:ext>
            </a:extLst>
          </p:cNvPr>
          <p:cNvSpPr>
            <a:spLocks noGrp="1"/>
          </p:cNvSpPr>
          <p:nvPr>
            <p:ph idx="1"/>
          </p:nvPr>
        </p:nvSpPr>
        <p:spPr>
          <a:xfrm>
            <a:off x="457200" y="1256459"/>
            <a:ext cx="4351106" cy="5236415"/>
          </a:xfrm>
        </p:spPr>
        <p:txBody>
          <a:bodyPr vert="horz" lIns="91440" tIns="45720" rIns="91440" bIns="45720" rtlCol="0" anchor="t">
            <a:normAutofit/>
          </a:bodyPr>
          <a:lstStyle/>
          <a:p>
            <a:pPr>
              <a:spcBef>
                <a:spcPts val="1800"/>
              </a:spcBef>
            </a:pPr>
            <a:r>
              <a:rPr lang="en-US" sz="2400" noProof="0" dirty="0"/>
              <a:t>Avoid BCx when not clinically appropriate.</a:t>
            </a:r>
            <a:r>
              <a:rPr lang="en-US" sz="2400" baseline="30000" dirty="0"/>
              <a:t>10</a:t>
            </a:r>
            <a:endParaRPr lang="en-US" dirty="0"/>
          </a:p>
          <a:p>
            <a:pPr>
              <a:spcBef>
                <a:spcPts val="1800"/>
              </a:spcBef>
            </a:pPr>
            <a:r>
              <a:rPr lang="en-US" sz="2400" dirty="0"/>
              <a:t>The guidance on indications for drawing BCx is limited.</a:t>
            </a:r>
            <a:r>
              <a:rPr lang="en-US" sz="2400" baseline="30000" dirty="0"/>
              <a:t>11</a:t>
            </a:r>
            <a:endParaRPr lang="en-US" sz="2400" baseline="30000" dirty="0">
              <a:ea typeface="Calibri"/>
              <a:cs typeface="Calibri"/>
            </a:endParaRPr>
          </a:p>
          <a:p>
            <a:pPr>
              <a:spcBef>
                <a:spcPts val="1800"/>
              </a:spcBef>
            </a:pPr>
            <a:r>
              <a:rPr lang="en-US" sz="2400" dirty="0"/>
              <a:t>BCx are commonly ordered in the context of leukocytosis or fever to evaluate for bacteremia.</a:t>
            </a:r>
            <a:r>
              <a:rPr lang="en-US" sz="2400" baseline="30000" dirty="0"/>
              <a:t>3</a:t>
            </a:r>
          </a:p>
          <a:p>
            <a:pPr lvl="1">
              <a:spcBef>
                <a:spcPts val="1800"/>
              </a:spcBef>
            </a:pPr>
            <a:r>
              <a:rPr lang="en-US" sz="2000" dirty="0"/>
              <a:t>However, leukocytosis and fever do not correlate well with bacteremia.</a:t>
            </a:r>
            <a:r>
              <a:rPr lang="en-US" sz="2000" baseline="30000" dirty="0"/>
              <a:t>3</a:t>
            </a:r>
            <a:endParaRPr lang="en-US" sz="2000" dirty="0"/>
          </a:p>
        </p:txBody>
      </p:sp>
      <p:sp>
        <p:nvSpPr>
          <p:cNvPr id="11" name="Text Placeholder 10">
            <a:extLst>
              <a:ext uri="{FF2B5EF4-FFF2-40B4-BE49-F238E27FC236}">
                <a16:creationId xmlns:a16="http://schemas.microsoft.com/office/drawing/2014/main" id="{9A97316D-93A7-6059-510A-366CDCE1B882}"/>
              </a:ext>
            </a:extLst>
          </p:cNvPr>
          <p:cNvSpPr>
            <a:spLocks noGrp="1"/>
          </p:cNvSpPr>
          <p:nvPr>
            <p:ph type="body" sz="quarter" idx="11"/>
          </p:nvPr>
        </p:nvSpPr>
        <p:spPr>
          <a:xfrm>
            <a:off x="5182621" y="5937566"/>
            <a:ext cx="2844511" cy="479051"/>
          </a:xfrm>
        </p:spPr>
        <p:txBody>
          <a:bodyPr/>
          <a:lstStyle/>
          <a:p>
            <a:r>
              <a:rPr lang="en-US" sz="1200" i="1" dirty="0"/>
              <a:t>Blood culture bottles incubating</a:t>
            </a:r>
          </a:p>
        </p:txBody>
      </p:sp>
      <p:pic>
        <p:nvPicPr>
          <p:cNvPr id="54" name="Picture 53">
            <a:extLst>
              <a:ext uri="{FF2B5EF4-FFF2-40B4-BE49-F238E27FC236}">
                <a16:creationId xmlns:a16="http://schemas.microsoft.com/office/drawing/2014/main" id="{B9D6955F-437E-ABCD-6779-A8E2E1DE1B52}"/>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089420" y="1449762"/>
            <a:ext cx="3457410" cy="4487804"/>
          </a:xfrm>
          <a:prstGeom prst="rect">
            <a:avLst/>
          </a:prstGeom>
          <a:effectLst>
            <a:outerShdw blurRad="50800" dist="38100" dir="2700000" algn="tl" rotWithShape="0">
              <a:prstClr val="black">
                <a:alpha val="40000"/>
              </a:prstClr>
            </a:outerShdw>
          </a:effectLst>
        </p:spPr>
      </p:pic>
      <p:sp>
        <p:nvSpPr>
          <p:cNvPr id="23" name="Slide Number Placeholder 22">
            <a:extLst>
              <a:ext uri="{FF2B5EF4-FFF2-40B4-BE49-F238E27FC236}">
                <a16:creationId xmlns:a16="http://schemas.microsoft.com/office/drawing/2014/main" id="{E3DF2AAD-E8B4-FD97-94CA-0F2C389444D0}"/>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9</a:t>
            </a:fld>
            <a:endParaRPr lang="en-US" dirty="0"/>
          </a:p>
        </p:txBody>
      </p:sp>
    </p:spTree>
    <p:extLst>
      <p:ext uri="{BB962C8B-B14F-4D97-AF65-F5344CB8AC3E}">
        <p14:creationId xmlns:p14="http://schemas.microsoft.com/office/powerpoint/2010/main" val="3119906241"/>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Props1.xml><?xml version="1.0" encoding="utf-8"?>
<ds:datastoreItem xmlns:ds="http://schemas.openxmlformats.org/officeDocument/2006/customXml" ds:itemID="{CB97BAD9-B776-49A0-809A-E54299057D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3.xml><?xml version="1.0" encoding="utf-8"?>
<ds:datastoreItem xmlns:ds="http://schemas.openxmlformats.org/officeDocument/2006/customXml" ds:itemID="{654A4051-5181-487D-A39A-F4E1E77BC14A}">
  <ds:schemaRefs>
    <ds:schemaRef ds:uri="http://schemas.microsoft.com/office/2006/documentManagement/types"/>
    <ds:schemaRef ds:uri="931aec66-2863-455c-9bb0-8c99df0ac3fd"/>
    <ds:schemaRef ds:uri="http://purl.org/dc/terms/"/>
    <ds:schemaRef ds:uri="http://schemas.microsoft.com/office/infopath/2007/PartnerControls"/>
    <ds:schemaRef ds:uri="http://purl.org/dc/dcmitype/"/>
    <ds:schemaRef ds:uri="http://www.w3.org/XML/1998/namespace"/>
    <ds:schemaRef ds:uri="http://schemas.openxmlformats.org/package/2006/metadata/core-properties"/>
    <ds:schemaRef ds:uri="http://purl.org/dc/elements/1.1/"/>
    <ds:schemaRef ds:uri="http://schemas.microsoft.com/office/2006/metadata/properties"/>
    <ds:schemaRef ds:uri="5d14f105-b512-4c58-b648-3bdda2cf581d"/>
  </ds:schemaRefs>
</ds:datastoreItem>
</file>

<file path=docProps/app.xml><?xml version="1.0" encoding="utf-8"?>
<Properties xmlns="http://schemas.openxmlformats.org/officeDocument/2006/extended-properties" xmlns:vt="http://schemas.openxmlformats.org/officeDocument/2006/docPropsVTypes">
  <Template/>
  <TotalTime>2003</TotalTime>
  <Words>4381</Words>
  <Application>Microsoft Office PowerPoint</Application>
  <PresentationFormat>Letter Paper (8.5x11 in)</PresentationFormat>
  <Paragraphs>333</Paragraphs>
  <Slides>40</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Courier New</vt:lpstr>
      <vt:lpstr>Wingdings</vt:lpstr>
      <vt:lpstr>1_AHRQ MRSA</vt:lpstr>
      <vt:lpstr>AHRQ Safety Program for MRSA Prevention</vt:lpstr>
      <vt:lpstr>Educational Objectives</vt:lpstr>
      <vt:lpstr>Take Aim To Prevent MRSA</vt:lpstr>
      <vt:lpstr>Fundamental Best Practices</vt:lpstr>
      <vt:lpstr>Diagnostic Stewardship</vt:lpstr>
      <vt:lpstr>Blood Culture Stewardship1</vt:lpstr>
      <vt:lpstr>Importance of Blood Culture Stewardship</vt:lpstr>
      <vt:lpstr>Blood Culture Contamination6</vt:lpstr>
      <vt:lpstr>Diagnostic Stewardship and Patient Selection</vt:lpstr>
      <vt:lpstr>Blood Culture Utilization</vt:lpstr>
      <vt:lpstr>Blood Culture Decision Algorithm</vt:lpstr>
      <vt:lpstr>Blood Culture Decision Support</vt:lpstr>
      <vt:lpstr>Site Selection: Peripheral vs. Central16,17</vt:lpstr>
      <vt:lpstr>Hand Hygiene6</vt:lpstr>
      <vt:lpstr>Skin Antisepsis6,20,21</vt:lpstr>
      <vt:lpstr>Blood Culture Bottle Disinfection6,21-23</vt:lpstr>
      <vt:lpstr>Blood Culture Collection Process</vt:lpstr>
      <vt:lpstr>Phlebotomy Teams and Education on Proper Technique</vt:lpstr>
      <vt:lpstr>Other Strategies To Consider</vt:lpstr>
      <vt:lpstr>Implementation</vt:lpstr>
      <vt:lpstr>Implementation Strategies: The 4 Es32-37</vt:lpstr>
      <vt:lpstr>Case Example: ABC Hospital</vt:lpstr>
      <vt:lpstr>Case Example: Engaging Team, Leadership, and Staff</vt:lpstr>
      <vt:lpstr>Case Example: Assessing Current Practice</vt:lpstr>
      <vt:lpstr>Case Example: Identifying Contributory Factors</vt:lpstr>
      <vt:lpstr>Case Example: Identifying Interventions</vt:lpstr>
      <vt:lpstr>Case Example: Educating6,21</vt:lpstr>
      <vt:lpstr>Case Example: Executing6,9,22,40</vt:lpstr>
      <vt:lpstr>Case Example: Evaluating6,9,21,24,41-43 </vt:lpstr>
      <vt:lpstr>Case Example: Results</vt:lpstr>
      <vt:lpstr>Key Takeaways</vt:lpstr>
      <vt:lpstr>Disclaimer</vt:lpstr>
      <vt:lpstr>Reference List—1</vt:lpstr>
      <vt:lpstr>Reference List—2</vt:lpstr>
      <vt:lpstr>Reference List—3</vt:lpstr>
      <vt:lpstr>Reference List—4</vt:lpstr>
      <vt:lpstr>Reference List—5</vt:lpstr>
      <vt:lpstr>Reference List—6</vt:lpstr>
      <vt:lpstr>Reference List—7</vt:lpstr>
      <vt:lpstr>Reference List—8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Heidenrich, Christine (AHRQ/OC) (CTR)</cp:lastModifiedBy>
  <cp:revision>194</cp:revision>
  <dcterms:created xsi:type="dcterms:W3CDTF">2021-06-25T18:34:07Z</dcterms:created>
  <dcterms:modified xsi:type="dcterms:W3CDTF">2024-10-17T02:15:18Z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