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68"/>
  </p:notesMasterIdLst>
  <p:handoutMasterIdLst>
    <p:handoutMasterId r:id="rId69"/>
  </p:handoutMasterIdLst>
  <p:sldIdLst>
    <p:sldId id="1133" r:id="rId5"/>
    <p:sldId id="1130" r:id="rId6"/>
    <p:sldId id="1142" r:id="rId7"/>
    <p:sldId id="1085" r:id="rId8"/>
    <p:sldId id="1131" r:id="rId9"/>
    <p:sldId id="1134" r:id="rId10"/>
    <p:sldId id="1143" r:id="rId11"/>
    <p:sldId id="1091" r:id="rId12"/>
    <p:sldId id="1144" r:id="rId13"/>
    <p:sldId id="1145" r:id="rId14"/>
    <p:sldId id="1146" r:id="rId15"/>
    <p:sldId id="1141" r:id="rId16"/>
    <p:sldId id="1132" r:id="rId17"/>
    <p:sldId id="1147" r:id="rId18"/>
    <p:sldId id="1092" r:id="rId19"/>
    <p:sldId id="1139" r:id="rId20"/>
    <p:sldId id="1089" r:id="rId21"/>
    <p:sldId id="1098" r:id="rId22"/>
    <p:sldId id="1148" r:id="rId23"/>
    <p:sldId id="1149" r:id="rId24"/>
    <p:sldId id="1097" r:id="rId25"/>
    <p:sldId id="1135" r:id="rId26"/>
    <p:sldId id="1151" r:id="rId27"/>
    <p:sldId id="1102" r:id="rId28"/>
    <p:sldId id="1104" r:id="rId29"/>
    <p:sldId id="1152" r:id="rId30"/>
    <p:sldId id="1101" r:id="rId31"/>
    <p:sldId id="1157" r:id="rId32"/>
    <p:sldId id="1153" r:id="rId33"/>
    <p:sldId id="1154" r:id="rId34"/>
    <p:sldId id="1155" r:id="rId35"/>
    <p:sldId id="1140" r:id="rId36"/>
    <p:sldId id="1109" r:id="rId37"/>
    <p:sldId id="1110" r:id="rId38"/>
    <p:sldId id="1105" r:id="rId39"/>
    <p:sldId id="1111" r:id="rId40"/>
    <p:sldId id="1115" r:id="rId41"/>
    <p:sldId id="1094" r:id="rId42"/>
    <p:sldId id="1112" r:id="rId43"/>
    <p:sldId id="1113" r:id="rId44"/>
    <p:sldId id="1116" r:id="rId45"/>
    <p:sldId id="1114" r:id="rId46"/>
    <p:sldId id="1172" r:id="rId47"/>
    <p:sldId id="1121" r:id="rId48"/>
    <p:sldId id="1108" r:id="rId49"/>
    <p:sldId id="1119" r:id="rId50"/>
    <p:sldId id="1120" r:id="rId51"/>
    <p:sldId id="1123" r:id="rId52"/>
    <p:sldId id="1158" r:id="rId53"/>
    <p:sldId id="1162" r:id="rId54"/>
    <p:sldId id="1170" r:id="rId55"/>
    <p:sldId id="1164" r:id="rId56"/>
    <p:sldId id="1165" r:id="rId57"/>
    <p:sldId id="1166" r:id="rId58"/>
    <p:sldId id="1167" r:id="rId59"/>
    <p:sldId id="1168" r:id="rId60"/>
    <p:sldId id="1169" r:id="rId61"/>
    <p:sldId id="1127" r:id="rId62"/>
    <p:sldId id="1083" r:id="rId63"/>
    <p:sldId id="993" r:id="rId64"/>
    <p:sldId id="1129" r:id="rId65"/>
    <p:sldId id="1128" r:id="rId66"/>
    <p:sldId id="1171" r:id="rId67"/>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77048-5245-3FB6-5559-5B8EAF20E634}" name="Jordan Derk" initials="JD" userId="S::jderk2@jh.edu::4cee7fd2-18ae-45a0-8743-b91db45b97a1" providerId="AD"/>
  <p188:author id="{F041B949-BA4E-30A2-2ED8-999F88E38F7E}" name="Lin, Leyi (AHRQ/CQuIPS)" initials="LL(" userId="S::Leyi.Lin@ahrq.hhs.gov::09a0f13c-11f9-458b-b3c2-15fc87a95251" providerId="AD"/>
  <p188:author id="{5DCF6650-F885-C059-0C0B-106F26993FCD}" name="Samuel Kim" initials="SK" userId="Samuel Kim" providerId="None"/>
  <p188:author id="{3196B67A-C8CA-80C4-DF90-49E667CE38B6}" name="Katie Naberhaus" initials="KN" userId="S::knaberh1@jh.edu::1d40637a-8e16-4e9d-a93a-2c3b002dc8a4" providerId="AD"/>
  <p188:author id="{1780D982-44A2-6D7D-E9DB-8B28409C738F}" name="Japria Davis" initials="JD" userId="S::jdavi284@jh.edu::a1583873-f298-4ddb-bf51-a8a738bba31a" providerId="AD"/>
  <p188:author id="{7B39858B-98C3-70D4-538B-4301DDCD88D9}" name="Lisa Maragakis" initials="LM" userId="S::lmaraga1@jh.edu::5c198311-483d-4a73-be75-fadf68ee2dcf" providerId="AD"/>
  <p188:author id="{C4012799-1DC4-AC30-776A-0C81F3FAE909}" name="Pilar Beccar-Varela" initials="PBV" userId="S::pbeccar1@jh.edu::5ba90125-07e2-4190-a087-6efcd5e046b8" providerId="AD"/>
  <p188:author id="{A3D82FDC-4775-64DE-67BC-AACD6BDFA555}" name="Nicolella, Lisa (AHRQ/OC)" initials="NL(" userId="S::Lisa.Nicolella@AHRQ.hhs.gov::09492e40-c496-48a4-a292-718ebf786c09" providerId="AD"/>
  <p188:author id="{F701DEE8-FE04-0133-AF66-C319CBCE17C3}" name="Jana Lu" initials="JL" userId="S::jlu41@jh.edu::76d7ce9a-58f9-4227-9ce6-18dcc353422d"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3800"/>
    <a:srgbClr val="C70000"/>
    <a:srgbClr val="E8E7E7"/>
    <a:srgbClr val="FF7D7D"/>
    <a:srgbClr val="009EC2"/>
    <a:srgbClr val="00662E"/>
    <a:srgbClr val="B30000"/>
    <a:srgbClr val="3D611A"/>
    <a:srgbClr val="36624B"/>
    <a:srgbClr val="474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CA7CF-A0ED-4A05-9F17-582C3FB41378}" v="50" dt="2024-10-17T18:38:01.009"/>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3" autoAdjust="0"/>
  </p:normalViewPr>
  <p:slideViewPr>
    <p:cSldViewPr snapToGrid="0">
      <p:cViewPr varScale="1">
        <p:scale>
          <a:sx n="78" d="100"/>
          <a:sy n="78" d="100"/>
        </p:scale>
        <p:origin x="90" y="174"/>
      </p:cViewPr>
      <p:guideLst/>
    </p:cSldViewPr>
  </p:slideViewPr>
  <p:outlineViewPr>
    <p:cViewPr>
      <p:scale>
        <a:sx n="33" d="100"/>
        <a:sy n="33" d="100"/>
      </p:scale>
      <p:origin x="0" y="-62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10/17/2024</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251601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15847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a:p>
        </p:txBody>
      </p:sp>
    </p:spTree>
    <p:extLst>
      <p:ext uri="{BB962C8B-B14F-4D97-AF65-F5344CB8AC3E}">
        <p14:creationId xmlns:p14="http://schemas.microsoft.com/office/powerpoint/2010/main" val="56156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a:p>
        </p:txBody>
      </p:sp>
    </p:spTree>
    <p:extLst>
      <p:ext uri="{BB962C8B-B14F-4D97-AF65-F5344CB8AC3E}">
        <p14:creationId xmlns:p14="http://schemas.microsoft.com/office/powerpoint/2010/main" val="375163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24</a:t>
            </a:fld>
            <a:endParaRPr lang="en-US"/>
          </a:p>
        </p:txBody>
      </p:sp>
    </p:spTree>
    <p:extLst>
      <p:ext uri="{BB962C8B-B14F-4D97-AF65-F5344CB8AC3E}">
        <p14:creationId xmlns:p14="http://schemas.microsoft.com/office/powerpoint/2010/main" val="253282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a:p>
        </p:txBody>
      </p:sp>
    </p:spTree>
    <p:extLst>
      <p:ext uri="{BB962C8B-B14F-4D97-AF65-F5344CB8AC3E}">
        <p14:creationId xmlns:p14="http://schemas.microsoft.com/office/powerpoint/2010/main" val="2113742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a:p>
        </p:txBody>
      </p:sp>
    </p:spTree>
    <p:extLst>
      <p:ext uri="{BB962C8B-B14F-4D97-AF65-F5344CB8AC3E}">
        <p14:creationId xmlns:p14="http://schemas.microsoft.com/office/powerpoint/2010/main" val="2509032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27</a:t>
            </a:fld>
            <a:endParaRPr lang="en-US"/>
          </a:p>
        </p:txBody>
      </p:sp>
    </p:spTree>
    <p:extLst>
      <p:ext uri="{BB962C8B-B14F-4D97-AF65-F5344CB8AC3E}">
        <p14:creationId xmlns:p14="http://schemas.microsoft.com/office/powerpoint/2010/main" val="211816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30</a:t>
            </a:fld>
            <a:endParaRPr lang="en-US"/>
          </a:p>
        </p:txBody>
      </p:sp>
    </p:spTree>
    <p:extLst>
      <p:ext uri="{BB962C8B-B14F-4D97-AF65-F5344CB8AC3E}">
        <p14:creationId xmlns:p14="http://schemas.microsoft.com/office/powerpoint/2010/main" val="1664215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33</a:t>
            </a:fld>
            <a:endParaRPr lang="en-US"/>
          </a:p>
        </p:txBody>
      </p:sp>
    </p:spTree>
    <p:extLst>
      <p:ext uri="{BB962C8B-B14F-4D97-AF65-F5344CB8AC3E}">
        <p14:creationId xmlns:p14="http://schemas.microsoft.com/office/powerpoint/2010/main" val="3635525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100" kern="10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35</a:t>
            </a:fld>
            <a:endParaRPr lang="en-US"/>
          </a:p>
        </p:txBody>
      </p:sp>
    </p:spTree>
    <p:extLst>
      <p:ext uri="{BB962C8B-B14F-4D97-AF65-F5344CB8AC3E}">
        <p14:creationId xmlns:p14="http://schemas.microsoft.com/office/powerpoint/2010/main" val="38267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a:solidFill>
                <a:schemeClr val="tx1"/>
              </a:solidFill>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3971509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40</a:t>
            </a:fld>
            <a:endParaRPr lang="en-US"/>
          </a:p>
        </p:txBody>
      </p:sp>
    </p:spTree>
    <p:extLst>
      <p:ext uri="{BB962C8B-B14F-4D97-AF65-F5344CB8AC3E}">
        <p14:creationId xmlns:p14="http://schemas.microsoft.com/office/powerpoint/2010/main" val="98407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41</a:t>
            </a:fld>
            <a:endParaRPr lang="en-US"/>
          </a:p>
        </p:txBody>
      </p:sp>
    </p:spTree>
    <p:extLst>
      <p:ext uri="{BB962C8B-B14F-4D97-AF65-F5344CB8AC3E}">
        <p14:creationId xmlns:p14="http://schemas.microsoft.com/office/powerpoint/2010/main" val="546424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45</a:t>
            </a:fld>
            <a:endParaRPr lang="en-US"/>
          </a:p>
        </p:txBody>
      </p:sp>
    </p:spTree>
    <p:extLst>
      <p:ext uri="{BB962C8B-B14F-4D97-AF65-F5344CB8AC3E}">
        <p14:creationId xmlns:p14="http://schemas.microsoft.com/office/powerpoint/2010/main" val="4244511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48</a:t>
            </a:fld>
            <a:endParaRPr lang="en-US"/>
          </a:p>
        </p:txBody>
      </p:sp>
    </p:spTree>
    <p:extLst>
      <p:ext uri="{BB962C8B-B14F-4D97-AF65-F5344CB8AC3E}">
        <p14:creationId xmlns:p14="http://schemas.microsoft.com/office/powerpoint/2010/main" val="66335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52</a:t>
            </a:fld>
            <a:endParaRPr lang="en-US"/>
          </a:p>
        </p:txBody>
      </p:sp>
    </p:spTree>
    <p:extLst>
      <p:ext uri="{BB962C8B-B14F-4D97-AF65-F5344CB8AC3E}">
        <p14:creationId xmlns:p14="http://schemas.microsoft.com/office/powerpoint/2010/main" val="42014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273230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a:p>
        </p:txBody>
      </p:sp>
    </p:spTree>
    <p:extLst>
      <p:ext uri="{BB962C8B-B14F-4D97-AF65-F5344CB8AC3E}">
        <p14:creationId xmlns:p14="http://schemas.microsoft.com/office/powerpoint/2010/main" val="290085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a:p>
        </p:txBody>
      </p:sp>
    </p:spTree>
    <p:extLst>
      <p:ext uri="{BB962C8B-B14F-4D97-AF65-F5344CB8AC3E}">
        <p14:creationId xmlns:p14="http://schemas.microsoft.com/office/powerpoint/2010/main" val="333419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320399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a:p>
        </p:txBody>
      </p:sp>
    </p:spTree>
    <p:extLst>
      <p:ext uri="{BB962C8B-B14F-4D97-AF65-F5344CB8AC3E}">
        <p14:creationId xmlns:p14="http://schemas.microsoft.com/office/powerpoint/2010/main" val="75401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319072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a:p>
        </p:txBody>
      </p:sp>
    </p:spTree>
    <p:extLst>
      <p:ext uri="{BB962C8B-B14F-4D97-AF65-F5344CB8AC3E}">
        <p14:creationId xmlns:p14="http://schemas.microsoft.com/office/powerpoint/2010/main" val="699499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F83CA-1668-D440-723E-3F071AB2A12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6858000"/>
          </a:xfrm>
          <a:prstGeom prst="rect">
            <a:avLst/>
          </a:prstGeom>
        </p:spPr>
      </p:pic>
      <p:sp>
        <p:nvSpPr>
          <p:cNvPr id="8" name="Title 19">
            <a:extLst>
              <a:ext uri="{FF2B5EF4-FFF2-40B4-BE49-F238E27FC236}">
                <a16:creationId xmlns:a16="http://schemas.microsoft.com/office/drawing/2014/main" id="{918B3FA8-7765-1B1D-74C0-CD0E590BA7D7}"/>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9" name="Text Placeholder 13">
            <a:extLst>
              <a:ext uri="{FF2B5EF4-FFF2-40B4-BE49-F238E27FC236}">
                <a16:creationId xmlns:a16="http://schemas.microsoft.com/office/drawing/2014/main" id="{D7F5B100-92A9-8EAB-2974-547C9478768B}"/>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0" name="Text Placeholder 13">
            <a:extLst>
              <a:ext uri="{FF2B5EF4-FFF2-40B4-BE49-F238E27FC236}">
                <a16:creationId xmlns:a16="http://schemas.microsoft.com/office/drawing/2014/main" id="{59CAA05A-9098-97B5-1613-C100CF3BE950}"/>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BEC158-3F7D-D114-608E-F79EEC6A752E}"/>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28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E32063-B36E-B1F9-91D4-9BC6C054EDFA}"/>
              </a:ext>
              <a:ext uri="{C183D7F6-B498-43B3-948B-1728B52AA6E4}">
                <adec:decorative xmlns:adec="http://schemas.microsoft.com/office/drawing/2017/decorative" val="1"/>
              </a:ext>
            </a:extLst>
          </p:cNvPr>
          <p:cNvPicPr>
            <a:picLocks noGrp="1" noChangeAspect="1"/>
          </p:cNvPicPr>
          <p:nvPr userDrawn="1"/>
        </p:nvPicPr>
        <p:blipFill>
          <a:blip r:embed="rId7"/>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sp>
        <p:nvSpPr>
          <p:cNvPr id="12" name="Rectangle 11">
            <a:extLst>
              <a:ext uri="{FF2B5EF4-FFF2-40B4-BE49-F238E27FC236}">
                <a16:creationId xmlns:a16="http://schemas.microsoft.com/office/drawing/2014/main" id="{40A114AB-8655-3C6D-DFC5-54AF7F053381}"/>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71613"/>
            <a:ext cx="2377440" cy="301822"/>
          </a:xfrm>
          <a:prstGeom prst="rect">
            <a:avLst/>
          </a:prstGeom>
          <a:noFill/>
        </p:spPr>
        <p:txBody>
          <a:bodyPr wrap="square" rIns="0" anchor="ctr">
            <a:noAutofit/>
          </a:bodyPr>
          <a:lstStyle/>
          <a:p>
            <a:pPr algn="r">
              <a:lnSpc>
                <a:spcPct val="80000"/>
              </a:lnSpc>
            </a:pPr>
            <a:r>
              <a:rPr lang="en-US" sz="900" b="1">
                <a:solidFill>
                  <a:prstClr val="black"/>
                </a:solidFill>
              </a:rPr>
              <a:t>Implementation </a:t>
            </a:r>
          </a:p>
          <a:p>
            <a:pPr algn="r"/>
            <a:r>
              <a:rPr lang="en-US" sz="900" b="1">
                <a:solidFill>
                  <a:prstClr val="black"/>
                </a:solidFill>
              </a:rPr>
              <a:t>of Decolonization</a:t>
            </a:r>
            <a:endParaRPr lang="en-US" sz="900" b="1"/>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hrq.gov/sites/default/files/wysiwyg/hai/tools/mrsa/054-dec-guide-pre-launch-activities.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hrq.gov/sites/default/files/wysiwyg/hai/tools/mrsa/067-dec-staff-sample-adherence-report.docx" TargetMode="External"/><Relationship Id="rId2" Type="http://schemas.openxmlformats.org/officeDocument/2006/relationships/hyperlink" Target="https://www.ahrq.gov/hai/tools/mrsa-prevention/toolkit/decolonization-training-material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ahrq.gov/hai/tools/mrsa-prevention/toolkit/decolonization-protocols.html" TargetMode="External"/><Relationship Id="rId3" Type="http://schemas.openxmlformats.org/officeDocument/2006/relationships/hyperlink" Target="https://www.ahrq.gov/sites/default/files/wysiwyg/hai/tools/mrsa/052-dec-guide-action-chart-implementing-decolonization.docx" TargetMode="External"/><Relationship Id="rId7" Type="http://schemas.openxmlformats.org/officeDocument/2006/relationships/hyperlink" Target="https://www.ahrq.gov/sites/default/files/wysiwyg/hai/tools/mrsa/055-guide-nursing-practice.docx" TargetMode="External"/><Relationship Id="rId2" Type="http://schemas.openxmlformats.org/officeDocument/2006/relationships/hyperlink" Target="https://www.ahrq.gov/hai/tools/mrsa-prevention/toolkit/decolonization-first-steps.html" TargetMode="External"/><Relationship Id="rId1" Type="http://schemas.openxmlformats.org/officeDocument/2006/relationships/slideLayout" Target="../slideLayouts/slideLayout2.xml"/><Relationship Id="rId6" Type="http://schemas.openxmlformats.org/officeDocument/2006/relationships/hyperlink" Target="https://www.ahrq.gov/sites/default/files/wysiwyg/hai/tools/mrsa/054-dec-guide-pre-launch-activities.docx" TargetMode="External"/><Relationship Id="rId5" Type="http://schemas.openxmlformats.org/officeDocument/2006/relationships/hyperlink" Target="https://www.ahrq.gov/sites/default/files/wysiwyg/hai/tools/mrsa/159-which-type-decolonization-work-best.docx" TargetMode="External"/><Relationship Id="rId4" Type="http://schemas.openxmlformats.org/officeDocument/2006/relationships/hyperlink" Target="https://www.ahrq.gov/sites/default/files/wysiwyg/hai/tools/mrsa/053-dec-guide-readiness.docx" TargetMode="External"/><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ahrq.gov/sites/default/files/wysiwyg/hai/tools/mrsa/062-protocol-training-decolonization-with-chg.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hrq.gov/sites/default/files/wysiwyg/hai/tools/mrsa/063-protocol-training-nasal-decolonization-slides.ppt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ahrq.gov/sites/default/files/wysiwyg/hai/tools/mrsa/064-dec-staff-decolonization-dos-donts.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ahrq.gov/sites/default/files/wysiwyg/hai/tools/mrsa/071-dec-patient-talking-points-bathing.docx" TargetMode="External"/><Relationship Id="rId3" Type="http://schemas.openxmlformats.org/officeDocument/2006/relationships/hyperlink" Target="https://www.ahrq.gov/sites/default/files/wysiwyg/hai/tools/mrsa/062-protocol-training-decolonization-with-chg.pptx" TargetMode="External"/><Relationship Id="rId7" Type="http://schemas.openxmlformats.org/officeDocument/2006/relationships/hyperlink" Target="https://www.ahrq.gov/sites/default/files/wysiwyg/hai/tools/mrsa/064-dec-staff-decolonization-dos-donts.docx" TargetMode="External"/><Relationship Id="rId2" Type="http://schemas.openxmlformats.org/officeDocument/2006/relationships/hyperlink" Target="https://www.ahrq.gov/hai/tools/mrsa-prevention/toolkit/decolonization-training-materials.html" TargetMode="External"/><Relationship Id="rId1" Type="http://schemas.openxmlformats.org/officeDocument/2006/relationships/slideLayout" Target="../slideLayouts/slideLayout2.xml"/><Relationship Id="rId6" Type="http://schemas.openxmlformats.org/officeDocument/2006/relationships/hyperlink" Target="https://www.ahrq.gov/sites/default/files/wysiwyg/hai/tools/mrsa/066-dec-staff-faqs-safety-side-effects.docx" TargetMode="External"/><Relationship Id="rId5" Type="http://schemas.openxmlformats.org/officeDocument/2006/relationships/hyperlink" Target="https://www.ahrq.gov/sites/default/files/wysiwyg/hai/tools/mrsa/065-dec-staff-faqs-decolonization.docx" TargetMode="External"/><Relationship Id="rId10" Type="http://schemas.openxmlformats.org/officeDocument/2006/relationships/image" Target="../media/image26.jpeg"/><Relationship Id="rId4" Type="http://schemas.openxmlformats.org/officeDocument/2006/relationships/hyperlink" Target="https://www.ahrq.gov/sites/default/files/wysiwyg/hai/tools/mrsa/063-protocol-training-nasal-decolonization-slides.pptx" TargetMode="External"/><Relationship Id="rId9" Type="http://schemas.openxmlformats.org/officeDocument/2006/relationships/hyperlink" Target="https://www.ahrq.gov/sites/default/files/wysiwyg/hai/tools/mrsa/072-dec-patient-talking-points-nasal-decolonization.doc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embed/bQ9MP4dOOhg?start=338&amp;end=458" TargetMode="External"/><Relationship Id="rId13" Type="http://schemas.openxmlformats.org/officeDocument/2006/relationships/hyperlink" Target="https://youtu.be/jXdbSNcv6oY" TargetMode="External"/><Relationship Id="rId3" Type="http://schemas.openxmlformats.org/officeDocument/2006/relationships/hyperlink" Target="https://youtu.be/bQ9MP4dOOhg" TargetMode="External"/><Relationship Id="rId7" Type="http://schemas.openxmlformats.org/officeDocument/2006/relationships/hyperlink" Target="https://www.youtube.com/embed/bQ9MP4dOOhg?start=540&amp;end=624" TargetMode="External"/><Relationship Id="rId12"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outube.com/embed/bQ9MP4dOOhg?start=267&amp;end=338" TargetMode="External"/><Relationship Id="rId11" Type="http://schemas.openxmlformats.org/officeDocument/2006/relationships/hyperlink" Target="https://youtu.be/Id2OhR0Sx5c" TargetMode="External"/><Relationship Id="rId5" Type="http://schemas.openxmlformats.org/officeDocument/2006/relationships/hyperlink" Target="https://www.youtube.com/embed/bQ9MP4dOOhg?start=158&amp;end=267" TargetMode="External"/><Relationship Id="rId15" Type="http://schemas.openxmlformats.org/officeDocument/2006/relationships/hyperlink" Target="https://www.ahrq.gov/hai/tools/abate/index.html" TargetMode="External"/><Relationship Id="rId10" Type="http://schemas.openxmlformats.org/officeDocument/2006/relationships/hyperlink" Target="https://www.youtube.com/embed/bQ9MP4dOOhg?start=624&amp;end=716" TargetMode="External"/><Relationship Id="rId4" Type="http://schemas.openxmlformats.org/officeDocument/2006/relationships/image" Target="../media/image27.png"/><Relationship Id="rId9" Type="http://schemas.openxmlformats.org/officeDocument/2006/relationships/hyperlink" Target="https://www.youtube.com/embed/bQ9MP4dOOhg?start=458&amp;end=540" TargetMode="External"/><Relationship Id="rId1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hyperlink" Target="https://www.ahrq.gov/sites/default/files/wysiwyg/hai/tools/mrsa/072-dec-patient-talking-points-nasal-decolonization.docx" TargetMode="External"/><Relationship Id="rId3" Type="http://schemas.openxmlformats.org/officeDocument/2006/relationships/hyperlink" Target="https://www.ahrq.gov/sites/default/files/wysiwyg/hai/tools/mrsa/130-dec-patient-daily-bathing-chg-handout.docx" TargetMode="External"/><Relationship Id="rId7" Type="http://schemas.openxmlformats.org/officeDocument/2006/relationships/hyperlink" Target="https://www.ahrq.gov/sites/default/files/wysiwyg/hai/tools/mrsa/071-dec-patient-talking-points-bathing.docx" TargetMode="External"/><Relationship Id="rId2" Type="http://schemas.openxmlformats.org/officeDocument/2006/relationships/hyperlink" Target="https://www.ahrq.gov/hai/tools/mrsa-prevention/toolkit/decolonization-patient.html" TargetMode="External"/><Relationship Id="rId1" Type="http://schemas.openxmlformats.org/officeDocument/2006/relationships/slideLayout" Target="../slideLayouts/slideLayout2.xml"/><Relationship Id="rId6" Type="http://schemas.openxmlformats.org/officeDocument/2006/relationships/hyperlink" Target="https://www.ahrq.gov/sites/default/files/wysiwyg/hai/tools/mrsa/075-dec-patient-wall-poster-bathing-reminder.docx" TargetMode="External"/><Relationship Id="rId5" Type="http://schemas.openxmlformats.org/officeDocument/2006/relationships/hyperlink" Target="https://www.ahrq.gov/sites/default/files/wysiwyg/hai/tools/mrsa/073-dec-patient-instructions-chg-showering.docx" TargetMode="External"/><Relationship Id="rId4" Type="http://schemas.openxmlformats.org/officeDocument/2006/relationships/hyperlink" Target="https://www.ahrq.gov/sites/default/files/wysiwyg/hai/tools/mrsa/074-dec-patient-instructions-cloth.docx" TargetMode="External"/><Relationship Id="rId9"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ahrq.gov/hai/tools/mrsa-prevention/toolkit/tools-resources-decolonization.html" TargetMode="External"/><Relationship Id="rId4" Type="http://schemas.openxmlformats.org/officeDocument/2006/relationships/hyperlink" Target="https://www.ahrq.gov/hai/tools/mrsa-prevention/toolkit/decolonize-patients.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ahrq.gov/sites/default/files/wysiwyg/hai/tools/mrsa/067-dec-staff-sample-adherence-report.docx"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ahrq.gov/sites/default/files/wysiwyg/hai/tools/mrsa/052-dec-guide-action-chart-implementing-decolonization.docx"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s://www.ahrq.gov/hai/tools/mrsa-prevention/toolkit/what-are-4e.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hyperlink" Target="https://www.ahrq.gov/sites/default/files/wysiwyg/hai/tools/mrsa/053-dec-guide-readiness.doc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ahrq.gov/sites/default/files/wysiwyg/hai/tools/mrsa/159-which-type-decolonization-work-best.docx"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3" Type="http://schemas.openxmlformats.org/officeDocument/2006/relationships/hyperlink" Target="https://www.ahrq.gov/hai/tools/mrsa-prevention/toolkit/integrate-cusp-approach.html" TargetMode="External"/><Relationship Id="rId2" Type="http://schemas.openxmlformats.org/officeDocument/2006/relationships/hyperlink" Target="https://www.ahrq.gov/sites/default/files/wysiwyg/hai/tools/mrsa/054-dec-guide-pre-launch-activities.docx" TargetMode="Externa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hyperlink" Target="https://www.ahrq.gov/hai/tools/mrsa-prevention/toolkit/decolonization-training-materials.html" TargetMode="External"/><Relationship Id="rId4" Type="http://schemas.openxmlformats.org/officeDocument/2006/relationships/hyperlink" Target="https://www.ahrq.gov/sites/default/files/wysiwyg/hai/tools/mrsa/067-dec-staff-sample-adherence-report.docx"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3" Type="http://schemas.openxmlformats.org/officeDocument/2006/relationships/hyperlink" Target="https://www.ahrq.gov/hai/tools/mrsa-prevention/toolkit/decolonization-first-steps.html" TargetMode="External"/><Relationship Id="rId2" Type="http://schemas.openxmlformats.org/officeDocument/2006/relationships/hyperlink" Target="https://www.ahrq.gov/hai/tools/mrsa-prevention/toolkit/tools-resources-decolonization.html" TargetMode="External"/><Relationship Id="rId1" Type="http://schemas.openxmlformats.org/officeDocument/2006/relationships/slideLayout" Target="../slideLayouts/slideLayout5.xml"/><Relationship Id="rId6" Type="http://schemas.openxmlformats.org/officeDocument/2006/relationships/hyperlink" Target="https://www.ahrq.gov/hai/tools/mrsa-prevention/toolkit/decolonization-patient.html" TargetMode="External"/><Relationship Id="rId5" Type="http://schemas.openxmlformats.org/officeDocument/2006/relationships/hyperlink" Target="https://www.ahrq.gov/hai/tools/mrsa-prevention/toolkit/decolonization-training-materials.html" TargetMode="External"/><Relationship Id="rId4" Type="http://schemas.openxmlformats.org/officeDocument/2006/relationships/hyperlink" Target="https://www.ahrq.gov/hai/tools/mrsa-prevention/toolkit/decolonization-protocols.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hrq.gov/sites/default/files/wysiwyg/hai/tools/mrsa/052-dec-guide-action-chart-implementing-decolonization.docx"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ahrq.gov/hai/tools/abate/index.html" TargetMode="External"/><Relationship Id="rId2" Type="http://schemas.openxmlformats.org/officeDocument/2006/relationships/hyperlink" Target="https://www.ahrq.gov/hai/universal-icu-decolonization/index.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ucihealth.org/shield/hospital-decolonization-toolkit" TargetMode="External"/><Relationship Id="rId2" Type="http://schemas.openxmlformats.org/officeDocument/2006/relationships/hyperlink" Target="https://www.ahrq.gov/hai/tools/abate/handouts.html" TargetMode="External"/><Relationship Id="rId1" Type="http://schemas.openxmlformats.org/officeDocument/2006/relationships/slideLayout" Target="../slideLayouts/slideLayout2.xml"/><Relationship Id="rId4" Type="http://schemas.openxmlformats.org/officeDocument/2006/relationships/hyperlink" Target="https://www.youtube.com/watch?v=bQ9MP4dOOhg&amp;feature=youtu.be"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jXdbSNcv6oY" TargetMode="External"/><Relationship Id="rId2" Type="http://schemas.openxmlformats.org/officeDocument/2006/relationships/hyperlink" Target="https://www.youtube.com/watch?v=Id2OhR0Sx5c"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hrq.gov/sites/default/files/wysiwyg/hai/tools/mrsa/053-dec-guide-readiness.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hrq.gov/sites/default/files/wysiwyg/hai/tools/mrsa/159-which-type-decolonization-work-best.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hrq.gov/hai/tools/mrsa-prevention/toolkit/decolonization-protocols.html" TargetMode="External"/><Relationship Id="rId2" Type="http://schemas.openxmlformats.org/officeDocument/2006/relationships/hyperlink" Target="https://www.ahrq.gov/sites/default/files/wysiwyg/hai/tools/mrsa/054-dec-guide-pre-launch-activities.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18EE-9D0D-E2D8-4FC1-2047B8E9AEF0}"/>
              </a:ext>
            </a:extLst>
          </p:cNvPr>
          <p:cNvSpPr>
            <a:spLocks noGrp="1"/>
          </p:cNvSpPr>
          <p:nvPr>
            <p:ph type="title"/>
          </p:nvPr>
        </p:nvSpPr>
        <p:spPr/>
        <p:txBody>
          <a:bodyPr/>
          <a:lstStyle/>
          <a:p>
            <a:r>
              <a:rPr lang="en-US"/>
              <a:t>AHRQ Safety Program for MRSA Prevention</a:t>
            </a:r>
            <a:endParaRPr lang="en-US" dirty="0"/>
          </a:p>
        </p:txBody>
      </p:sp>
      <p:sp>
        <p:nvSpPr>
          <p:cNvPr id="3" name="Text Placeholder 2">
            <a:extLst>
              <a:ext uri="{FF2B5EF4-FFF2-40B4-BE49-F238E27FC236}">
                <a16:creationId xmlns:a16="http://schemas.microsoft.com/office/drawing/2014/main" id="{DDB6069B-CA16-38AE-150E-8823E99FC2A4}"/>
              </a:ext>
            </a:extLst>
          </p:cNvPr>
          <p:cNvSpPr>
            <a:spLocks noGrp="1"/>
          </p:cNvSpPr>
          <p:nvPr>
            <p:ph type="body" sz="quarter" idx="14"/>
          </p:nvPr>
        </p:nvSpPr>
        <p:spPr>
          <a:xfrm>
            <a:off x="702644" y="1289785"/>
            <a:ext cx="7738712" cy="2914199"/>
          </a:xfrm>
        </p:spPr>
        <p:txBody>
          <a:bodyPr>
            <a:normAutofit/>
          </a:bodyPr>
          <a:lstStyle/>
          <a:p>
            <a:r>
              <a:rPr lang="en-US" sz="4400" dirty="0"/>
              <a:t>Implementation of Chlorhexidine Gluconate (CHG) Bathing and Nasal Decolonization</a:t>
            </a:r>
          </a:p>
        </p:txBody>
      </p:sp>
      <p:sp>
        <p:nvSpPr>
          <p:cNvPr id="4" name="Text Placeholder 3">
            <a:extLst>
              <a:ext uri="{FF2B5EF4-FFF2-40B4-BE49-F238E27FC236}">
                <a16:creationId xmlns:a16="http://schemas.microsoft.com/office/drawing/2014/main" id="{9ACC3714-72FA-5E24-DABA-54B892C706A6}"/>
              </a:ext>
            </a:extLst>
          </p:cNvPr>
          <p:cNvSpPr>
            <a:spLocks noGrp="1"/>
          </p:cNvSpPr>
          <p:nvPr>
            <p:ph type="body" sz="quarter" idx="15"/>
          </p:nvPr>
        </p:nvSpPr>
        <p:spPr>
          <a:xfrm>
            <a:off x="1051560" y="4339466"/>
            <a:ext cx="7040880" cy="1005840"/>
          </a:xfrm>
        </p:spPr>
        <p:txBody>
          <a:bodyPr/>
          <a:lstStyle/>
          <a:p>
            <a:r>
              <a:rPr lang="en-US"/>
              <a:t>ICU &amp; Non-ICU</a:t>
            </a:r>
            <a:endParaRPr lang="en-US" dirty="0"/>
          </a:p>
        </p:txBody>
      </p:sp>
      <p:sp>
        <p:nvSpPr>
          <p:cNvPr id="5" name="TextBox 4">
            <a:extLst>
              <a:ext uri="{FF2B5EF4-FFF2-40B4-BE49-F238E27FC236}">
                <a16:creationId xmlns:a16="http://schemas.microsoft.com/office/drawing/2014/main" id="{42C209EB-B0FA-3893-EBB7-02825145CC79}"/>
              </a:ext>
            </a:extLst>
          </p:cNvPr>
          <p:cNvSpPr txBox="1"/>
          <p:nvPr/>
        </p:nvSpPr>
        <p:spPr>
          <a:xfrm>
            <a:off x="6635579" y="6436772"/>
            <a:ext cx="2508421" cy="648639"/>
          </a:xfrm>
          <a:prstGeom prst="rect">
            <a:avLst/>
          </a:prstGeom>
          <a:noFill/>
        </p:spPr>
        <p:txBody>
          <a:bodyPr wrap="square" rtlCol="0">
            <a:spAutoFit/>
          </a:bodyPr>
          <a:lstStyle/>
          <a:p>
            <a:pPr marL="0" marR="0" algn="r">
              <a:spcBef>
                <a:spcPts val="0"/>
              </a:spcBef>
              <a:spcAft>
                <a:spcPts val="0"/>
              </a:spcAft>
            </a:pPr>
            <a:r>
              <a:rPr lang="en-US" sz="1000" dirty="0">
                <a:effectLst/>
                <a:latin typeface="Calibri" panose="020F0502020204030204" pitchFamily="34" charset="0"/>
              </a:rPr>
              <a:t>AHRQ Pub. No. 25-0007</a:t>
            </a:r>
          </a:p>
          <a:p>
            <a:pPr marL="0" marR="0" algn="r">
              <a:spcBef>
                <a:spcPts val="0"/>
              </a:spcBef>
              <a:spcAft>
                <a:spcPts val="0"/>
              </a:spcAft>
            </a:pPr>
            <a:r>
              <a:rPr lang="en-US" sz="1000" dirty="0">
                <a:effectLst/>
                <a:latin typeface="Calibri" panose="020F0502020204030204" pitchFamily="34" charset="0"/>
              </a:rPr>
              <a:t>October 2024</a:t>
            </a:r>
          </a:p>
          <a:p>
            <a:endParaRPr lang="en-US" dirty="0"/>
          </a:p>
        </p:txBody>
      </p:sp>
    </p:spTree>
    <p:extLst>
      <p:ext uri="{BB962C8B-B14F-4D97-AF65-F5344CB8AC3E}">
        <p14:creationId xmlns:p14="http://schemas.microsoft.com/office/powerpoint/2010/main" val="166449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514-2A0F-221C-E612-393550D1AD9D}"/>
              </a:ext>
            </a:extLst>
          </p:cNvPr>
          <p:cNvSpPr>
            <a:spLocks noGrp="1"/>
          </p:cNvSpPr>
          <p:nvPr>
            <p:ph type="title"/>
          </p:nvPr>
        </p:nvSpPr>
        <p:spPr/>
        <p:txBody>
          <a:bodyPr>
            <a:noAutofit/>
          </a:bodyPr>
          <a:lstStyle/>
          <a:p>
            <a:pPr>
              <a:lnSpc>
                <a:spcPct val="80000"/>
              </a:lnSpc>
            </a:pPr>
            <a:r>
              <a:rPr lang="en-US" sz="3200" dirty="0"/>
              <a:t>Pre-Launch: Identifying Patients to Receive Decolonization</a:t>
            </a:r>
          </a:p>
        </p:txBody>
      </p:sp>
      <p:sp>
        <p:nvSpPr>
          <p:cNvPr id="3" name="Content Placeholder 2">
            <a:extLst>
              <a:ext uri="{FF2B5EF4-FFF2-40B4-BE49-F238E27FC236}">
                <a16:creationId xmlns:a16="http://schemas.microsoft.com/office/drawing/2014/main" id="{FFB2542D-1458-FDB6-8589-B91C8DBDA8BB}"/>
              </a:ext>
            </a:extLst>
          </p:cNvPr>
          <p:cNvSpPr>
            <a:spLocks noGrp="1"/>
          </p:cNvSpPr>
          <p:nvPr>
            <p:ph idx="1"/>
          </p:nvPr>
        </p:nvSpPr>
        <p:spPr>
          <a:xfrm>
            <a:off x="457200" y="1121990"/>
            <a:ext cx="8229600" cy="4593284"/>
          </a:xfrm>
        </p:spPr>
        <p:txBody>
          <a:bodyPr vert="horz" lIns="91440" tIns="45720" rIns="91440" bIns="45720" rtlCol="0" anchor="t">
            <a:normAutofit/>
          </a:bodyPr>
          <a:lstStyle/>
          <a:p>
            <a:pPr marL="344170" indent="-344170">
              <a:spcBef>
                <a:spcPts val="1200"/>
              </a:spcBef>
            </a:pPr>
            <a:r>
              <a:rPr lang="en-US" sz="2000" b="1" u="sng" dirty="0">
                <a:solidFill>
                  <a:schemeClr val="accent1"/>
                </a:solidFill>
                <a:hlinkClick r:id="rId2"/>
              </a:rPr>
              <a:t>Targeted Decolonization</a:t>
            </a:r>
            <a:r>
              <a:rPr lang="en-US" sz="2000" b="1" u="sng" dirty="0">
                <a:solidFill>
                  <a:schemeClr val="accent1"/>
                </a:solidFill>
              </a:rPr>
              <a:t>:</a:t>
            </a:r>
            <a:r>
              <a:rPr lang="en-US" sz="2000" b="1" dirty="0">
                <a:solidFill>
                  <a:schemeClr val="accent1"/>
                </a:solidFill>
              </a:rPr>
              <a:t> </a:t>
            </a:r>
            <a:r>
              <a:rPr lang="en-US" sz="2000" b="1" dirty="0"/>
              <a:t>Identification process for high-risk patients.</a:t>
            </a:r>
            <a:endParaRPr lang="en-US" dirty="0"/>
          </a:p>
          <a:p>
            <a:pPr marL="822960" marR="0" lvl="1" algn="l" defTabSz="887553" rtl="0" eaLnBrk="1" fontAlgn="auto" latinLnBrk="0" hangingPunct="1">
              <a:lnSpc>
                <a:spcPct val="100000"/>
              </a:lnSpc>
              <a:spcBef>
                <a:spcPts val="1200"/>
              </a:spcBef>
              <a:buClrTx/>
              <a:buSzTx/>
              <a:buFont typeface="Courier New" panose="02070309020205020404" pitchFamily="49" charset="0"/>
              <a:buChar char="o"/>
              <a:tabLst/>
              <a:defRPr/>
            </a:pPr>
            <a:r>
              <a:rPr lang="en-US" sz="1800" dirty="0">
                <a:solidFill>
                  <a:prstClr val="black"/>
                </a:solidFill>
                <a:latin typeface="Calibri" panose="020F0502020204030204"/>
              </a:rPr>
              <a:t>Decide how you will identify patients for decolonization. </a:t>
            </a:r>
          </a:p>
          <a:p>
            <a:pPr marL="822960" marR="0" lvl="1" algn="l" defTabSz="887553" rtl="0" eaLnBrk="1" fontAlgn="auto" latinLnBrk="0" hangingPunct="1">
              <a:lnSpc>
                <a:spcPct val="100000"/>
              </a:lnSpc>
              <a:spcBef>
                <a:spcPts val="1200"/>
              </a:spcBef>
              <a:buClrTx/>
              <a:buSzTx/>
              <a:buFont typeface="Courier New" panose="02070309020205020404" pitchFamily="49" charset="0"/>
              <a:buChar char="o"/>
              <a:tabLst/>
              <a:defRPr/>
            </a:pPr>
            <a:r>
              <a:rPr lang="en-US" sz="1800" dirty="0">
                <a:solidFill>
                  <a:prstClr val="black"/>
                </a:solidFill>
                <a:latin typeface="Calibri" panose="020F0502020204030204"/>
              </a:rPr>
              <a:t>Discuss with leaders from nursing, physicians, information technology (IT), pharmacy, and supply chain.</a:t>
            </a: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200"/>
              </a:spcBef>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Manual process: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800" dirty="0">
                <a:solidFill>
                  <a:prstClr val="black"/>
                </a:solidFill>
                <a:latin typeface="Calibri" panose="020F0502020204030204"/>
              </a:rPr>
              <a:t>Nurse champion identifies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patients with devices during daily rounds, </a:t>
            </a:r>
            <a:r>
              <a:rPr lang="en-US" sz="1800" dirty="0">
                <a:solidFill>
                  <a:prstClr val="black"/>
                </a:solidFill>
                <a:latin typeface="Calibri" panose="020F0502020204030204"/>
              </a:rPr>
              <a:t>activates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CHG bathing protocol, and </a:t>
            </a:r>
            <a:r>
              <a:rPr lang="en-US" sz="1800" dirty="0">
                <a:solidFill>
                  <a:prstClr val="black"/>
                </a:solidFill>
                <a:latin typeface="Calibri" panose="020F0502020204030204"/>
              </a:rPr>
              <a:t>contacts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treating </a:t>
            </a:r>
            <a:r>
              <a:rPr lang="en-US" sz="1800" dirty="0">
                <a:solidFill>
                  <a:prstClr val="black"/>
                </a:solidFill>
                <a:latin typeface="Calibri" panose="020F0502020204030204"/>
              </a:rPr>
              <a:t>physicians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order nasal decolonization. </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822960" marR="0" lvl="1" algn="l" defTabSz="887553" rtl="0" eaLnBrk="1" fontAlgn="auto" latinLnBrk="0" hangingPunct="1">
              <a:lnSpc>
                <a:spcPct val="100000"/>
              </a:lnSpc>
              <a:spcBef>
                <a:spcPts val="1200"/>
              </a:spcBef>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Electronic process: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Patients with devices are identified </a:t>
            </a:r>
            <a:r>
              <a:rPr lang="en-US" sz="1800" dirty="0">
                <a:solidFill>
                  <a:prstClr val="black"/>
                </a:solidFill>
                <a:latin typeface="Calibri" panose="020F0502020204030204"/>
              </a:rPr>
              <a:t>by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electronic health record (EHR) software, and an order set automatically activates the CHG bathing protocol and nasal decolonization order set.</a:t>
            </a:r>
          </a:p>
          <a:p>
            <a:pPr marL="822960" marR="0" lvl="1" algn="l" defTabSz="887553" rtl="0" eaLnBrk="1" fontAlgn="auto" latinLnBrk="0" hangingPunct="1">
              <a:lnSpc>
                <a:spcPct val="100000"/>
              </a:lnSpc>
              <a:spcBef>
                <a:spcPts val="1200"/>
              </a:spcBef>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Mixed electronic/manual process: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EHR generates a daily report of patients with devices. A nurse champion uses this report to activate the CHG bathing protocol and contacts the treating </a:t>
            </a:r>
            <a:r>
              <a:rPr lang="en-US" sz="1800" dirty="0">
                <a:solidFill>
                  <a:prstClr val="black"/>
                </a:solidFill>
                <a:latin typeface="Calibri" panose="020F0502020204030204"/>
              </a:rPr>
              <a:t>physicians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order nasal decolonization. </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5" name="Text Placeholder 4">
            <a:extLst>
              <a:ext uri="{FF2B5EF4-FFF2-40B4-BE49-F238E27FC236}">
                <a16:creationId xmlns:a16="http://schemas.microsoft.com/office/drawing/2014/main" id="{BF898BB2-E43E-2E36-C0DB-B71F162521D8}"/>
              </a:ext>
            </a:extLst>
          </p:cNvPr>
          <p:cNvSpPr>
            <a:spLocks noGrp="1"/>
          </p:cNvSpPr>
          <p:nvPr>
            <p:ph type="body" sz="quarter" idx="12"/>
          </p:nvPr>
        </p:nvSpPr>
        <p:spPr>
          <a:xfrm>
            <a:off x="457200" y="5715274"/>
            <a:ext cx="8229600" cy="776966"/>
          </a:xfrm>
        </p:spPr>
        <p:txBody>
          <a:bodyPr>
            <a:normAutofit/>
          </a:bodyPr>
          <a:lstStyle/>
          <a:p>
            <a:pPr marL="339725" indent="-339725">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Please refer to the </a:t>
            </a:r>
            <a:r>
              <a:rPr kumimoji="0" lang="en-US" sz="2000" b="1" i="0" u="sng" strike="noStrike" kern="1200" cap="none" spc="0" normalizeH="0" baseline="0" noProof="0" dirty="0">
                <a:ln>
                  <a:noFill/>
                </a:ln>
                <a:solidFill>
                  <a:srgbClr val="0070C0"/>
                </a:solidFill>
                <a:effectLst/>
                <a:uLnTx/>
                <a:uFillTx/>
                <a:latin typeface="Calibri" panose="020F0502020204030204"/>
                <a:ea typeface="+mn-ea"/>
                <a:cs typeface="+mn-cs"/>
              </a:rPr>
              <a:t>Pre-Launch Activities</a:t>
            </a: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 guide, in the section on </a:t>
            </a:r>
            <a:r>
              <a:rPr kumimoji="0" lang="en-US" sz="2000" b="1" strike="noStrike" kern="1200" cap="none" spc="0" normalizeH="0" baseline="0" noProof="0" dirty="0">
                <a:ln>
                  <a:noFill/>
                </a:ln>
                <a:effectLst/>
                <a:uLnTx/>
                <a:uFillTx/>
                <a:latin typeface="Calibri" panose="020F0502020204030204"/>
                <a:ea typeface="+mn-ea"/>
                <a:cs typeface="+mn-cs"/>
              </a:rPr>
              <a:t>Identify process for targeting patients with devices</a:t>
            </a:r>
            <a:r>
              <a:rPr kumimoji="0" lang="en-US" sz="2000" b="1" i="0" u="none" strike="noStrike" kern="1200" cap="none" spc="0" normalizeH="0" baseline="0" noProof="0" dirty="0">
                <a:ln>
                  <a:noFill/>
                </a:ln>
                <a:effectLst/>
                <a:uLnTx/>
                <a:uFillTx/>
                <a:latin typeface="Calibri" panose="020F0502020204030204"/>
                <a:ea typeface="+mn-ea"/>
                <a:cs typeface="+mn-cs"/>
              </a:rPr>
              <a:t>.</a:t>
            </a:r>
            <a:endParaRPr kumimoji="0" lang="en-US" sz="2000" b="1" i="0" u="sng" strike="noStrike" kern="1200" cap="none" spc="0" normalizeH="0" baseline="0" noProof="0" dirty="0">
              <a:ln>
                <a:noFill/>
              </a:ln>
              <a:effectLst/>
              <a:uLnTx/>
              <a:uFillTx/>
              <a:latin typeface="Calibri" panose="020F0502020204030204"/>
              <a:ea typeface="+mn-ea"/>
              <a:cs typeface="+mn-cs"/>
            </a:endParaRPr>
          </a:p>
        </p:txBody>
      </p:sp>
      <p:sp>
        <p:nvSpPr>
          <p:cNvPr id="24" name="Slide Number Placeholder 23">
            <a:extLst>
              <a:ext uri="{FF2B5EF4-FFF2-40B4-BE49-F238E27FC236}">
                <a16:creationId xmlns:a16="http://schemas.microsoft.com/office/drawing/2014/main" id="{B2097B29-DE6F-F5D6-DAA5-D368A322FFC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09414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514-2A0F-221C-E612-393550D1AD9D}"/>
              </a:ext>
            </a:extLst>
          </p:cNvPr>
          <p:cNvSpPr>
            <a:spLocks noGrp="1"/>
          </p:cNvSpPr>
          <p:nvPr>
            <p:ph type="title"/>
          </p:nvPr>
        </p:nvSpPr>
        <p:spPr/>
        <p:txBody>
          <a:bodyPr>
            <a:normAutofit/>
          </a:bodyPr>
          <a:lstStyle/>
          <a:p>
            <a:r>
              <a:rPr lang="en-US" sz="4100" dirty="0"/>
              <a:t>Pre-Launch: Putting Plans Into Action</a:t>
            </a:r>
          </a:p>
        </p:txBody>
      </p:sp>
      <p:sp>
        <p:nvSpPr>
          <p:cNvPr id="3" name="Content Placeholder 2">
            <a:extLst>
              <a:ext uri="{FF2B5EF4-FFF2-40B4-BE49-F238E27FC236}">
                <a16:creationId xmlns:a16="http://schemas.microsoft.com/office/drawing/2014/main" id="{FFB2542D-1458-FDB6-8589-B91C8DBDA8BB}"/>
              </a:ext>
            </a:extLst>
          </p:cNvPr>
          <p:cNvSpPr>
            <a:spLocks noGrp="1"/>
          </p:cNvSpPr>
          <p:nvPr>
            <p:ph idx="1"/>
          </p:nvPr>
        </p:nvSpPr>
        <p:spPr>
          <a:xfrm>
            <a:off x="457199" y="1046350"/>
            <a:ext cx="8508045" cy="5445890"/>
          </a:xfrm>
        </p:spPr>
        <p:txBody>
          <a:bodyPr vert="horz" lIns="91440" tIns="45720" rIns="91440" bIns="45720" rtlCol="0" anchor="t">
            <a:normAutofit fontScale="92500"/>
          </a:bodyPr>
          <a:lstStyle/>
          <a:p>
            <a:pPr>
              <a:spcBef>
                <a:spcPts val="400"/>
              </a:spcBef>
              <a:buFont typeface="+mj-lt"/>
              <a:buAutoNum type="arabicPeriod" startAt="9"/>
            </a:pPr>
            <a:r>
              <a:rPr lang="en-US" sz="2400" b="1" dirty="0">
                <a:solidFill>
                  <a:schemeClr val="accent1"/>
                </a:solidFill>
              </a:rPr>
              <a:t>Set launch date.</a:t>
            </a:r>
          </a:p>
          <a:p>
            <a:pPr lvl="1"/>
            <a:r>
              <a:rPr lang="en-US" sz="2000" dirty="0"/>
              <a:t>Consider time needed to stock product, train personnel, and obtain approvals.</a:t>
            </a:r>
          </a:p>
          <a:p>
            <a:pPr marL="365125">
              <a:spcBef>
                <a:spcPts val="1200"/>
              </a:spcBef>
              <a:buFont typeface="+mj-lt"/>
              <a:buAutoNum type="arabicPeriod" startAt="9"/>
            </a:pPr>
            <a:r>
              <a:rPr lang="en-US" sz="2400" b="1" dirty="0">
                <a:solidFill>
                  <a:schemeClr val="accent1"/>
                </a:solidFill>
              </a:rPr>
              <a:t>Stock product and address compatibility issues.</a:t>
            </a:r>
            <a:endParaRPr lang="en-US" sz="2400" b="1" dirty="0">
              <a:solidFill>
                <a:schemeClr val="accent1"/>
              </a:solidFill>
              <a:ea typeface="Calibri"/>
              <a:cs typeface="Calibri"/>
            </a:endParaRPr>
          </a:p>
          <a:p>
            <a:pPr lvl="1">
              <a:defRPr/>
            </a:pPr>
            <a:r>
              <a:rPr lang="en-US" sz="2000" dirty="0"/>
              <a:t>Ensure you have adequate decolonization supplies.</a:t>
            </a:r>
            <a:endParaRPr lang="en-US" sz="2000" dirty="0">
              <a:ea typeface="Calibri"/>
              <a:cs typeface="Calibri"/>
            </a:endParaRPr>
          </a:p>
          <a:p>
            <a:pPr lvl="1">
              <a:defRPr/>
            </a:pPr>
            <a:r>
              <a:rPr lang="en-US" sz="2000" dirty="0"/>
              <a:t>Verify skin and hair products (soaps, lotions, etc.) are compatible with CHG.</a:t>
            </a:r>
            <a:endParaRPr lang="en-US" sz="2000" dirty="0">
              <a:ea typeface="Calibri"/>
              <a:cs typeface="Calibri"/>
            </a:endParaRPr>
          </a:p>
          <a:p>
            <a:pPr marL="365125">
              <a:spcBef>
                <a:spcPts val="1200"/>
              </a:spcBef>
              <a:buFont typeface="+mj-lt"/>
              <a:buAutoNum type="arabicPeriod" startAt="9"/>
            </a:pPr>
            <a:r>
              <a:rPr lang="en-US" sz="2400" b="1" dirty="0">
                <a:solidFill>
                  <a:schemeClr val="accent1"/>
                </a:solidFill>
              </a:rPr>
              <a:t>Formulate education and training plans.</a:t>
            </a:r>
            <a:endParaRPr lang="en-US" sz="2400" b="1" dirty="0">
              <a:solidFill>
                <a:schemeClr val="accent1"/>
              </a:solidFill>
              <a:ea typeface="Calibri"/>
              <a:cs typeface="Calibri"/>
            </a:endParaRPr>
          </a:p>
          <a:p>
            <a:pPr marL="822960" marR="0" lvl="1" algn="l" defTabSz="887553" rtl="0" eaLnBrk="1" fontAlgn="auto" latinLnBrk="0" hangingPunct="1">
              <a:lnSpc>
                <a:spcPct val="100000"/>
              </a:lnSpc>
              <a:spcAft>
                <a:spcPts val="0"/>
              </a:spcAft>
              <a:buClrTx/>
              <a:buSzTx/>
              <a:buFont typeface="Courier New" panose="02070309020205020404" pitchFamily="49" charset="0"/>
              <a:buChar char="o"/>
              <a:tabLst/>
              <a:defRPr/>
            </a:pPr>
            <a:r>
              <a:rPr lang="en-US" sz="2000" dirty="0">
                <a:solidFill>
                  <a:prstClr val="black"/>
                </a:solidFill>
                <a:latin typeface="Calibri" panose="020F0502020204030204"/>
              </a:rPr>
              <a:t>Establish plans to train staff to perform decolonization according to protocol.</a:t>
            </a:r>
            <a:endParaRPr lang="en-US" sz="2000" dirty="0">
              <a:solidFill>
                <a:prstClr val="black"/>
              </a:solidFill>
              <a:latin typeface="Calibri" panose="020F0502020204030204"/>
              <a:ea typeface="Calibri"/>
              <a:cs typeface="Calibri"/>
            </a:endParaRPr>
          </a:p>
          <a:p>
            <a:pPr marL="822960" marR="0" lvl="1" algn="l" defTabSz="887553" rtl="0" eaLnBrk="1" fontAlgn="auto" latinLnBrk="0" hangingPunct="1">
              <a:lnSpc>
                <a:spcPct val="100000"/>
              </a:lnSpc>
              <a:spcAft>
                <a:spcPts val="0"/>
              </a:spcAft>
              <a:buClrTx/>
              <a:buSzTx/>
              <a:buFont typeface="Courier New" panose="02070309020205020404" pitchFamily="49" charset="0"/>
              <a:buChar char="o"/>
              <a:tabLst/>
              <a:defRPr/>
            </a:pPr>
            <a:r>
              <a:rPr lang="en-US" sz="2000" dirty="0">
                <a:solidFill>
                  <a:prstClr val="black"/>
                </a:solidFill>
                <a:latin typeface="Calibri" panose="020F0502020204030204"/>
              </a:rPr>
              <a:t>Access staff training resources on the </a:t>
            </a:r>
            <a:r>
              <a:rPr lang="en-US" sz="2000" b="1" u="sng" dirty="0">
                <a:solidFill>
                  <a:srgbClr val="0070C0"/>
                </a:solidFill>
                <a:latin typeface="Calibri" panose="020F0502020204030204"/>
                <a:hlinkClick r:id="rId2"/>
              </a:rPr>
              <a:t>Decolonization Staff Training Materials</a:t>
            </a:r>
            <a:r>
              <a:rPr lang="en-US" sz="2000" b="1" dirty="0">
                <a:solidFill>
                  <a:prstClr val="black"/>
                </a:solidFill>
                <a:latin typeface="Calibri" panose="020F0502020204030204"/>
              </a:rPr>
              <a:t> </a:t>
            </a:r>
            <a:r>
              <a:rPr lang="en-US" sz="2000" dirty="0">
                <a:solidFill>
                  <a:prstClr val="black"/>
                </a:solidFill>
                <a:latin typeface="Calibri" panose="020F0502020204030204"/>
              </a:rPr>
              <a:t>page of the Toolkit website.</a:t>
            </a:r>
            <a:endParaRPr lang="en-US" sz="2000" dirty="0">
              <a:solidFill>
                <a:prstClr val="black"/>
              </a:solidFill>
              <a:latin typeface="Calibri" panose="020F0502020204030204"/>
              <a:ea typeface="Calibri"/>
              <a:cs typeface="Calibri"/>
            </a:endParaRPr>
          </a:p>
          <a:p>
            <a:pPr marL="365125">
              <a:spcBef>
                <a:spcPts val="1200"/>
              </a:spcBef>
              <a:buFont typeface="+mj-lt"/>
              <a:buAutoNum type="arabicPeriod" startAt="9"/>
            </a:pPr>
            <a:r>
              <a:rPr lang="en-US" sz="2400" b="1" dirty="0">
                <a:solidFill>
                  <a:schemeClr val="accent1"/>
                </a:solidFill>
              </a:rPr>
              <a:t>Develop a feedback plan to ensure adherence and reinforce training.</a:t>
            </a:r>
            <a:endParaRPr lang="en-US" sz="2400" b="1" dirty="0">
              <a:solidFill>
                <a:schemeClr val="accent1"/>
              </a:solidFill>
              <a:ea typeface="Calibri"/>
              <a:cs typeface="Calibri"/>
            </a:endParaRPr>
          </a:p>
          <a:p>
            <a:pPr lvl="1">
              <a:defRPr/>
            </a:pPr>
            <a:r>
              <a:rPr lang="en-US" sz="2000" dirty="0">
                <a:solidFill>
                  <a:prstClr val="black"/>
                </a:solidFill>
                <a:latin typeface="Calibri" panose="020F0502020204030204"/>
              </a:rPr>
              <a:t>Establish plans to conduct regular assessments, share data with unit personnel, and reinforce training.</a:t>
            </a:r>
            <a:endParaRPr lang="en-US" sz="2000" dirty="0">
              <a:solidFill>
                <a:prstClr val="black"/>
              </a:solidFill>
              <a:latin typeface="Calibri" panose="020F0502020204030204"/>
              <a:ea typeface="Calibri"/>
              <a:cs typeface="Calibri"/>
            </a:endParaRPr>
          </a:p>
          <a:p>
            <a:pPr marL="822960" marR="0" lvl="1" algn="l" defTabSz="887553" rtl="0" eaLnBrk="1" fontAlgn="auto" latinLnBrk="0" hangingPunct="1">
              <a:lnSpc>
                <a:spcPct val="100000"/>
              </a:lnSpc>
              <a:buClrTx/>
              <a:buSzTx/>
              <a:buFont typeface="Courier New" panose="02070309020205020404" pitchFamily="49" charset="0"/>
              <a:buChar char="o"/>
              <a:tabLst/>
              <a:defRPr/>
            </a:pPr>
            <a:r>
              <a:rPr lang="en-US" sz="2000" dirty="0">
                <a:solidFill>
                  <a:prstClr val="black"/>
                </a:solidFill>
                <a:latin typeface="Calibri" panose="020F0502020204030204"/>
              </a:rPr>
              <a:t>A </a:t>
            </a:r>
            <a:r>
              <a:rPr lang="en-US" sz="2000" b="1" u="sng" dirty="0">
                <a:solidFill>
                  <a:srgbClr val="0070C0"/>
                </a:solidFill>
                <a:latin typeface="Calibri" panose="020F0502020204030204"/>
                <a:hlinkClick r:id="rId3"/>
              </a:rPr>
              <a:t>Sample Adherence Report</a:t>
            </a:r>
            <a:r>
              <a:rPr lang="en-US" sz="2000" dirty="0">
                <a:solidFill>
                  <a:prstClr val="black"/>
                </a:solidFill>
                <a:latin typeface="Calibri" panose="020F0502020204030204"/>
                <a:hlinkClick r:id="rId3"/>
              </a:rPr>
              <a:t> </a:t>
            </a:r>
            <a:r>
              <a:rPr lang="en-US" sz="2000" dirty="0">
                <a:solidFill>
                  <a:prstClr val="black"/>
                </a:solidFill>
                <a:latin typeface="Calibri" panose="020F0502020204030204"/>
              </a:rPr>
              <a:t>is available in the Toolkit.</a:t>
            </a:r>
            <a:endParaRPr lang="en-US" sz="2000" dirty="0">
              <a:solidFill>
                <a:prstClr val="black"/>
              </a:solidFill>
              <a:latin typeface="Calibri" panose="020F0502020204030204"/>
              <a:ea typeface="Calibri"/>
              <a:cs typeface="Calibri"/>
            </a:endParaRPr>
          </a:p>
        </p:txBody>
      </p:sp>
      <p:sp>
        <p:nvSpPr>
          <p:cNvPr id="24" name="Slide Number Placeholder 23">
            <a:extLst>
              <a:ext uri="{FF2B5EF4-FFF2-40B4-BE49-F238E27FC236}">
                <a16:creationId xmlns:a16="http://schemas.microsoft.com/office/drawing/2014/main" id="{B2097B29-DE6F-F5D6-DAA5-D368A322FFC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81149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9502-1264-D1DE-2788-B42261D7E2BE}"/>
              </a:ext>
            </a:extLst>
          </p:cNvPr>
          <p:cNvSpPr>
            <a:spLocks noGrp="1"/>
          </p:cNvSpPr>
          <p:nvPr>
            <p:ph type="title"/>
          </p:nvPr>
        </p:nvSpPr>
        <p:spPr/>
        <p:txBody>
          <a:bodyPr>
            <a:noAutofit/>
          </a:bodyPr>
          <a:lstStyle/>
          <a:p>
            <a:r>
              <a:rPr lang="en-US" sz="3200" dirty="0"/>
              <a:t>Resources for Decision-Making and Pre-Launch</a:t>
            </a:r>
          </a:p>
        </p:txBody>
      </p:sp>
      <p:sp>
        <p:nvSpPr>
          <p:cNvPr id="4" name="Text Placeholder 3">
            <a:extLst>
              <a:ext uri="{FF2B5EF4-FFF2-40B4-BE49-F238E27FC236}">
                <a16:creationId xmlns:a16="http://schemas.microsoft.com/office/drawing/2014/main" id="{5117FE53-3C87-9912-CE31-190A56E56D9D}"/>
              </a:ext>
            </a:extLst>
          </p:cNvPr>
          <p:cNvSpPr>
            <a:spLocks noGrp="1"/>
          </p:cNvSpPr>
          <p:nvPr>
            <p:ph type="body" sz="quarter" idx="11"/>
          </p:nvPr>
        </p:nvSpPr>
        <p:spPr>
          <a:xfrm>
            <a:off x="457200" y="1012983"/>
            <a:ext cx="8284802" cy="1024836"/>
          </a:xfrm>
        </p:spPr>
        <p:txBody>
          <a:bodyPr>
            <a:normAutofit/>
          </a:bodyPr>
          <a:lstStyle/>
          <a:p>
            <a:pPr marL="365760" marR="0" lvl="0" indent="-365760" algn="l" defTabSz="887553"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1" i="0" u="sng" strike="noStrike" kern="1200" cap="none" spc="0" normalizeH="0" baseline="0" noProof="0" dirty="0">
                <a:ln>
                  <a:noFill/>
                </a:ln>
                <a:solidFill>
                  <a:srgbClr val="0070C0"/>
                </a:solidFill>
                <a:effectLst/>
                <a:uLnTx/>
                <a:uFillTx/>
                <a:latin typeface="Calibri" panose="020F0502020204030204"/>
                <a:hlinkClick r:id="rId2"/>
              </a:rPr>
              <a:t>Tools &amp; Resources for Decolonization: First Steps, Readiness, and Pre-Launch</a:t>
            </a:r>
            <a:r>
              <a:rPr lang="en-US" sz="2200" b="1" u="sng" dirty="0">
                <a:solidFill>
                  <a:srgbClr val="0070C0"/>
                </a:solidFill>
                <a:latin typeface="Calibri" panose="020F0502020204030204"/>
                <a:hlinkClick r:id="rId2"/>
              </a:rPr>
              <a:t> Webpage</a:t>
            </a:r>
            <a:endPar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832728-2796-A0B6-85F5-0972EC1DD03D}"/>
              </a:ext>
            </a:extLst>
          </p:cNvPr>
          <p:cNvSpPr>
            <a:spLocks noGrp="1"/>
          </p:cNvSpPr>
          <p:nvPr>
            <p:ph idx="1"/>
          </p:nvPr>
        </p:nvSpPr>
        <p:spPr>
          <a:xfrm>
            <a:off x="806521" y="1739306"/>
            <a:ext cx="5336095" cy="4009677"/>
          </a:xfrm>
        </p:spPr>
        <p:txBody>
          <a:bodyPr anchor="ctr">
            <a:noAutofit/>
          </a:bodyPr>
          <a:lstStyle/>
          <a:p>
            <a:pPr marL="731520" lvl="1">
              <a:spcBef>
                <a:spcPts val="1200"/>
              </a:spcBef>
            </a:pPr>
            <a:r>
              <a:rPr lang="en-US" sz="2000" u="sng" dirty="0">
                <a:solidFill>
                  <a:srgbClr val="0070C0"/>
                </a:solidFill>
                <a:hlinkClick r:id="rId3"/>
              </a:rPr>
              <a:t>Action Chart for Implementing Decolonization</a:t>
            </a:r>
            <a:endParaRPr lang="en-US" sz="2000" u="sng" dirty="0">
              <a:solidFill>
                <a:srgbClr val="0070C0"/>
              </a:solidFill>
            </a:endParaRPr>
          </a:p>
          <a:p>
            <a:pPr marL="731520" lvl="1">
              <a:spcBef>
                <a:spcPts val="1200"/>
              </a:spcBef>
            </a:pPr>
            <a:r>
              <a:rPr lang="en-US" sz="2000" u="sng" dirty="0">
                <a:solidFill>
                  <a:srgbClr val="0070C0"/>
                </a:solidFill>
                <a:hlinkClick r:id="rId4"/>
              </a:rPr>
              <a:t>Decision-Making &amp; Readiness for Implementation</a:t>
            </a:r>
            <a:endParaRPr lang="en-US" sz="2000" u="sng" dirty="0">
              <a:solidFill>
                <a:srgbClr val="0070C0"/>
              </a:solidFill>
            </a:endParaRPr>
          </a:p>
          <a:p>
            <a:pPr marL="731520" lvl="1">
              <a:spcBef>
                <a:spcPts val="1200"/>
              </a:spcBef>
            </a:pPr>
            <a:r>
              <a:rPr lang="en-US" sz="2000" u="sng" dirty="0">
                <a:solidFill>
                  <a:srgbClr val="0070C0"/>
                </a:solidFill>
                <a:hlinkClick r:id="rId5"/>
              </a:rPr>
              <a:t>Which Type of Decolonization Would Work Best in My Unit?</a:t>
            </a:r>
            <a:endParaRPr lang="en-US" sz="2000" u="sng" dirty="0">
              <a:solidFill>
                <a:srgbClr val="0070C0"/>
              </a:solidFill>
            </a:endParaRPr>
          </a:p>
          <a:p>
            <a:pPr marL="731520" lvl="1">
              <a:spcBef>
                <a:spcPts val="1200"/>
              </a:spcBef>
            </a:pPr>
            <a:r>
              <a:rPr lang="en-US" sz="2000" u="sng" dirty="0">
                <a:solidFill>
                  <a:srgbClr val="0070C0"/>
                </a:solidFill>
                <a:hlinkClick r:id="rId6"/>
              </a:rPr>
              <a:t>Pre-Launch Activities</a:t>
            </a:r>
            <a:endParaRPr lang="en-US" sz="2000" u="sng" dirty="0">
              <a:solidFill>
                <a:srgbClr val="0070C0"/>
              </a:solidFill>
            </a:endParaRPr>
          </a:p>
          <a:p>
            <a:pPr marL="731520" lvl="1">
              <a:spcBef>
                <a:spcPts val="1200"/>
              </a:spcBef>
            </a:pPr>
            <a:r>
              <a:rPr lang="en-US" sz="2000" u="sng" dirty="0">
                <a:solidFill>
                  <a:srgbClr val="0070C0"/>
                </a:solidFill>
                <a:hlinkClick r:id="rId7"/>
              </a:rPr>
              <a:t>Decolonization Nursing Practice Guide</a:t>
            </a:r>
            <a:endParaRPr lang="en-US" sz="2000" u="sng" dirty="0">
              <a:solidFill>
                <a:srgbClr val="0070C0"/>
              </a:solidFill>
            </a:endParaRPr>
          </a:p>
          <a:p>
            <a:pPr lvl="2"/>
            <a:r>
              <a:rPr lang="en-US" sz="1800" dirty="0"/>
              <a:t>Summary chart of key nursing practice processes</a:t>
            </a:r>
          </a:p>
        </p:txBody>
      </p:sp>
      <p:sp>
        <p:nvSpPr>
          <p:cNvPr id="6" name="Text Placeholder 5">
            <a:extLst>
              <a:ext uri="{FF2B5EF4-FFF2-40B4-BE49-F238E27FC236}">
                <a16:creationId xmlns:a16="http://schemas.microsoft.com/office/drawing/2014/main" id="{E9557C09-ED03-5C7F-7644-B946C60868F2}"/>
              </a:ext>
            </a:extLst>
          </p:cNvPr>
          <p:cNvSpPr>
            <a:spLocks noGrp="1"/>
          </p:cNvSpPr>
          <p:nvPr>
            <p:ph type="body" sz="quarter" idx="13"/>
          </p:nvPr>
        </p:nvSpPr>
        <p:spPr>
          <a:xfrm>
            <a:off x="458397" y="5748983"/>
            <a:ext cx="8229600" cy="479051"/>
          </a:xfrm>
        </p:spPr>
        <p:txBody>
          <a:bodyPr vert="horz" lIns="91440" tIns="45720" rIns="91440" bIns="45720" rtlCol="0">
            <a:normAutofit/>
          </a:bodyPr>
          <a:lstStyle/>
          <a:p>
            <a:pPr marL="365760" indent="-365760">
              <a:spcAft>
                <a:spcPts val="600"/>
              </a:spcAft>
            </a:pPr>
            <a:r>
              <a:rPr lang="en-US" sz="2200" b="1" u="sng" dirty="0">
                <a:solidFill>
                  <a:srgbClr val="0070C0"/>
                </a:solidFill>
                <a:latin typeface="Calibri" panose="020F0502020204030204"/>
                <a:hlinkClick r:id="rId8"/>
              </a:rPr>
              <a:t>Tools &amp; Resources for Decolonization: Protocols Webpage</a:t>
            </a:r>
            <a:endParaRPr lang="en-US" sz="2200" b="1" u="sng" dirty="0">
              <a:solidFill>
                <a:srgbClr val="0070C0"/>
              </a:solidFill>
              <a:latin typeface="Calibri" panose="020F0502020204030204"/>
            </a:endParaRPr>
          </a:p>
        </p:txBody>
      </p:sp>
      <p:pic>
        <p:nvPicPr>
          <p:cNvPr id="11266" name="Picture 2">
            <a:extLst>
              <a:ext uri="{FF2B5EF4-FFF2-40B4-BE49-F238E27FC236}">
                <a16:creationId xmlns:a16="http://schemas.microsoft.com/office/drawing/2014/main" id="{CA770D89-6E0C-9470-E600-98E3CB5571A2}"/>
              </a:ext>
              <a:ext uri="{C183D7F6-B498-43B3-948B-1728B52AA6E4}">
                <adec:decorative xmlns:adec="http://schemas.microsoft.com/office/drawing/2017/decorative" val="1"/>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p:blipFill>
        <p:spPr bwMode="auto">
          <a:xfrm>
            <a:off x="6201323" y="2392216"/>
            <a:ext cx="2427966" cy="2427966"/>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19C418EC-FFF4-2506-0573-1E3EEBCC8C5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92176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942A-3C22-07AF-B3B1-0F9FE9BC404F}"/>
              </a:ext>
            </a:extLst>
          </p:cNvPr>
          <p:cNvSpPr>
            <a:spLocks noGrp="1"/>
          </p:cNvSpPr>
          <p:nvPr>
            <p:ph type="title"/>
          </p:nvPr>
        </p:nvSpPr>
        <p:spPr>
          <a:xfrm>
            <a:off x="457200" y="0"/>
            <a:ext cx="8229600" cy="914400"/>
          </a:xfrm>
        </p:spPr>
        <p:txBody>
          <a:bodyPr>
            <a:normAutofit/>
          </a:bodyPr>
          <a:lstStyle/>
          <a:p>
            <a:r>
              <a:rPr lang="en-US" dirty="0"/>
              <a:t>How To Decolonize With CHG</a:t>
            </a:r>
          </a:p>
        </p:txBody>
      </p:sp>
      <p:pic>
        <p:nvPicPr>
          <p:cNvPr id="4" name="Picture 3" descr="A graphic displaying CHG products. On the left, there is a bottle of 4 percent CHG liquid alongside cloths and a basin in preparation for 2 percent diluted CHG solution to be used for basin bathing. On the right, there are three packets of 2 percent CHG pre-soaked cloths, each containing 2 disposable cloths for bathing.">
            <a:extLst>
              <a:ext uri="{FF2B5EF4-FFF2-40B4-BE49-F238E27FC236}">
                <a16:creationId xmlns:a16="http://schemas.microsoft.com/office/drawing/2014/main" id="{4065B12B-BA1D-7028-4EFD-1656B9750DA1}"/>
              </a:ext>
            </a:extLst>
          </p:cNvPr>
          <p:cNvPicPr>
            <a:picLocks noChangeAspect="1"/>
          </p:cNvPicPr>
          <p:nvPr/>
        </p:nvPicPr>
        <p:blipFill>
          <a:blip r:embed="rId2"/>
          <a:stretch>
            <a:fillRect/>
          </a:stretch>
        </p:blipFill>
        <p:spPr>
          <a:xfrm>
            <a:off x="2695402" y="1392072"/>
            <a:ext cx="5846618" cy="3452553"/>
          </a:xfrm>
          <a:prstGeom prst="rect">
            <a:avLst/>
          </a:prstGeom>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B81F6264-CB7A-30A0-29B3-6111499BEC31}"/>
              </a:ext>
            </a:extLst>
          </p:cNvPr>
          <p:cNvSpPr>
            <a:spLocks noGrp="1"/>
          </p:cNvSpPr>
          <p:nvPr>
            <p:ph type="body" idx="1"/>
          </p:nvPr>
        </p:nvSpPr>
        <p:spPr>
          <a:xfrm>
            <a:off x="365760" y="3793065"/>
            <a:ext cx="7578705" cy="2103120"/>
          </a:xfrm>
        </p:spPr>
        <p:txBody>
          <a:bodyPr>
            <a:normAutofit/>
          </a:bodyPr>
          <a:lstStyle/>
          <a:p>
            <a:r>
              <a:rPr lang="en-US" sz="3000" dirty="0"/>
              <a:t>Essential Steps and Procedures for CHG Use</a:t>
            </a:r>
          </a:p>
        </p:txBody>
      </p:sp>
      <p:sp>
        <p:nvSpPr>
          <p:cNvPr id="5" name="Slide Number Placeholder 4">
            <a:extLst>
              <a:ext uri="{FF2B5EF4-FFF2-40B4-BE49-F238E27FC236}">
                <a16:creationId xmlns:a16="http://schemas.microsoft.com/office/drawing/2014/main" id="{F1B5BF12-2EE9-836E-57E7-CF1404AC7632}"/>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13</a:t>
            </a:fld>
            <a:endParaRPr lang="en-US"/>
          </a:p>
        </p:txBody>
      </p:sp>
    </p:spTree>
    <p:extLst>
      <p:ext uri="{BB962C8B-B14F-4D97-AF65-F5344CB8AC3E}">
        <p14:creationId xmlns:p14="http://schemas.microsoft.com/office/powerpoint/2010/main" val="347729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D22B24-2A71-DD79-16C8-5499273F99D5}"/>
              </a:ext>
            </a:extLst>
          </p:cNvPr>
          <p:cNvSpPr>
            <a:spLocks noGrp="1"/>
          </p:cNvSpPr>
          <p:nvPr>
            <p:ph type="title"/>
          </p:nvPr>
        </p:nvSpPr>
        <p:spPr/>
        <p:txBody>
          <a:bodyPr>
            <a:noAutofit/>
          </a:bodyPr>
          <a:lstStyle/>
          <a:p>
            <a:r>
              <a:rPr lang="en-US" dirty="0"/>
              <a:t>Overview of CHG</a:t>
            </a:r>
            <a:r>
              <a:rPr lang="en-US" baseline="30000" dirty="0"/>
              <a:t>1,2</a:t>
            </a:r>
            <a:endParaRPr lang="en-US" dirty="0"/>
          </a:p>
        </p:txBody>
      </p:sp>
      <p:sp>
        <p:nvSpPr>
          <p:cNvPr id="7" name="Content Placeholder 6">
            <a:extLst>
              <a:ext uri="{FF2B5EF4-FFF2-40B4-BE49-F238E27FC236}">
                <a16:creationId xmlns:a16="http://schemas.microsoft.com/office/drawing/2014/main" id="{F8B165C2-2484-2469-7950-8B09C2EB6969}"/>
              </a:ext>
            </a:extLst>
          </p:cNvPr>
          <p:cNvSpPr>
            <a:spLocks noGrp="1"/>
          </p:cNvSpPr>
          <p:nvPr>
            <p:ph idx="1"/>
          </p:nvPr>
        </p:nvSpPr>
        <p:spPr>
          <a:xfrm>
            <a:off x="457200" y="1097279"/>
            <a:ext cx="4788568" cy="4206241"/>
          </a:xfrm>
        </p:spPr>
        <p:txBody>
          <a:bodyPr vert="horz" lIns="91440" tIns="45720" rIns="91440" bIns="45720" rtlCol="0" anchor="t">
            <a:normAutofit/>
          </a:bodyPr>
          <a:lstStyle/>
          <a:p>
            <a:pPr>
              <a:spcBef>
                <a:spcPts val="1800"/>
              </a:spcBef>
            </a:pPr>
            <a:r>
              <a:rPr lang="en-US" sz="2400" dirty="0"/>
              <a:t>Effective at killing bacteria and maintains effect for 24 hours</a:t>
            </a:r>
            <a:r>
              <a:rPr lang="en-US" sz="2400" baseline="30000" dirty="0"/>
              <a:t>6</a:t>
            </a:r>
            <a:endParaRPr lang="en-US" sz="2400" dirty="0"/>
          </a:p>
          <a:p>
            <a:pPr>
              <a:spcBef>
                <a:spcPts val="1800"/>
              </a:spcBef>
            </a:pPr>
            <a:r>
              <a:rPr lang="en-US" sz="2400" dirty="0"/>
              <a:t>Safe for use on the face, perineum, and external mucosa</a:t>
            </a:r>
            <a:endParaRPr lang="en-US" sz="2400" dirty="0">
              <a:ea typeface="Calibri"/>
              <a:cs typeface="Calibri"/>
            </a:endParaRPr>
          </a:p>
          <a:p>
            <a:pPr lvl="1"/>
            <a:r>
              <a:rPr lang="en-US" sz="2000" b="1" dirty="0"/>
              <a:t>Avoid eyes and ear canals!</a:t>
            </a:r>
            <a:endParaRPr lang="en-US" sz="2000" b="1" dirty="0">
              <a:ea typeface="Calibri"/>
              <a:cs typeface="Calibri"/>
            </a:endParaRPr>
          </a:p>
          <a:p>
            <a:pPr>
              <a:spcBef>
                <a:spcPts val="1800"/>
              </a:spcBef>
            </a:pPr>
            <a:r>
              <a:rPr lang="en-US" sz="2400" dirty="0"/>
              <a:t>Applied to patient daily for duration of hospital stay</a:t>
            </a:r>
            <a:endParaRPr lang="en-US" sz="2400" dirty="0">
              <a:ea typeface="Calibri"/>
              <a:cs typeface="Calibri"/>
            </a:endParaRPr>
          </a:p>
          <a:p>
            <a:pPr>
              <a:spcBef>
                <a:spcPts val="1800"/>
              </a:spcBef>
            </a:pPr>
            <a:r>
              <a:rPr lang="en-US" sz="2400" dirty="0"/>
              <a:t>Replaces regular soap for all bathing needs</a:t>
            </a:r>
            <a:endParaRPr lang="en-US" sz="2400" dirty="0">
              <a:ea typeface="Calibri"/>
              <a:cs typeface="Calibri"/>
            </a:endParaRPr>
          </a:p>
        </p:txBody>
      </p:sp>
      <p:sp>
        <p:nvSpPr>
          <p:cNvPr id="10" name="Text Placeholder 9">
            <a:extLst>
              <a:ext uri="{FF2B5EF4-FFF2-40B4-BE49-F238E27FC236}">
                <a16:creationId xmlns:a16="http://schemas.microsoft.com/office/drawing/2014/main" id="{8ACC2EC6-04F7-7F5B-F0CA-A71FBA4FD60D}"/>
              </a:ext>
            </a:extLst>
          </p:cNvPr>
          <p:cNvSpPr>
            <a:spLocks noGrp="1"/>
          </p:cNvSpPr>
          <p:nvPr>
            <p:ph type="body" sz="quarter" idx="13"/>
          </p:nvPr>
        </p:nvSpPr>
        <p:spPr>
          <a:xfrm>
            <a:off x="457200" y="5376356"/>
            <a:ext cx="8293822" cy="987237"/>
          </a:xfrm>
        </p:spPr>
        <p:txBody>
          <a:bodyPr vert="horz" lIns="91440" tIns="45720" rIns="91440" bIns="45720" rtlCol="0">
            <a:normAutofit/>
          </a:bodyPr>
          <a:lstStyle/>
          <a:p>
            <a:pPr marL="365760" indent="-365760">
              <a:spcBef>
                <a:spcPts val="1800"/>
              </a:spcBef>
            </a:pPr>
            <a:r>
              <a:rPr lang="en-US" sz="2400" dirty="0"/>
              <a:t>Please refer to the </a:t>
            </a:r>
            <a:r>
              <a:rPr lang="en-US" sz="2400" b="1" u="sng" dirty="0">
                <a:solidFill>
                  <a:srgbClr val="0070C0"/>
                </a:solidFill>
                <a:hlinkClick r:id="rId3"/>
              </a:rPr>
              <a:t>CHG</a:t>
            </a:r>
            <a:r>
              <a:rPr lang="en-US" sz="2400" b="1" u="sng" dirty="0">
                <a:solidFill>
                  <a:srgbClr val="0070C0"/>
                </a:solidFill>
              </a:rPr>
              <a:t> Decolonization Nursing Protocol Training PowerPoint</a:t>
            </a:r>
            <a:r>
              <a:rPr lang="en-US" sz="2400" dirty="0"/>
              <a:t> for more detail.</a:t>
            </a:r>
          </a:p>
        </p:txBody>
      </p:sp>
      <p:pic>
        <p:nvPicPr>
          <p:cNvPr id="29" name="Picture 28">
            <a:extLst>
              <a:ext uri="{FF2B5EF4-FFF2-40B4-BE49-F238E27FC236}">
                <a16:creationId xmlns:a16="http://schemas.microsoft.com/office/drawing/2014/main" id="{28E8EA94-093D-3012-78F0-6B6BA8C081E9}"/>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99301" y="1853174"/>
            <a:ext cx="2853736" cy="2992120"/>
          </a:xfrm>
          <a:prstGeom prst="rect">
            <a:avLst/>
          </a:prstGeom>
        </p:spPr>
      </p:pic>
      <p:sp>
        <p:nvSpPr>
          <p:cNvPr id="5" name="Slide Number Placeholder 4">
            <a:extLst>
              <a:ext uri="{FF2B5EF4-FFF2-40B4-BE49-F238E27FC236}">
                <a16:creationId xmlns:a16="http://schemas.microsoft.com/office/drawing/2014/main" id="{90290309-9DC9-21C0-C2EE-A76BAE36AA2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44489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33C18-B30D-1663-5F98-996EACDEF430}"/>
              </a:ext>
            </a:extLst>
          </p:cNvPr>
          <p:cNvSpPr>
            <a:spLocks noGrp="1"/>
          </p:cNvSpPr>
          <p:nvPr>
            <p:ph type="title"/>
          </p:nvPr>
        </p:nvSpPr>
        <p:spPr/>
        <p:txBody>
          <a:bodyPr>
            <a:noAutofit/>
          </a:bodyPr>
          <a:lstStyle/>
          <a:p>
            <a:r>
              <a:rPr lang="en-US" dirty="0"/>
              <a:t>Chlorhexidine</a:t>
            </a:r>
            <a:r>
              <a:rPr lang="en-US" b="1" dirty="0"/>
              <a:t> Products</a:t>
            </a:r>
            <a:endParaRPr lang="en-US" dirty="0"/>
          </a:p>
        </p:txBody>
      </p:sp>
      <p:pic>
        <p:nvPicPr>
          <p:cNvPr id="38" name="Picture 37" descr="Three packets of 2 percent CHG pre-soaked cloths, each containing 2 disposable cloths for bathing.">
            <a:extLst>
              <a:ext uri="{FF2B5EF4-FFF2-40B4-BE49-F238E27FC236}">
                <a16:creationId xmlns:a16="http://schemas.microsoft.com/office/drawing/2014/main" id="{1D81DB50-6AFE-F3D0-F509-722591141C92}"/>
              </a:ext>
            </a:extLst>
          </p:cNvPr>
          <p:cNvPicPr>
            <a:picLocks noChangeAspect="1"/>
          </p:cNvPicPr>
          <p:nvPr/>
        </p:nvPicPr>
        <p:blipFill>
          <a:blip r:embed="rId3"/>
          <a:srcRect/>
          <a:stretch/>
        </p:blipFill>
        <p:spPr>
          <a:xfrm>
            <a:off x="774700" y="1062630"/>
            <a:ext cx="3128386" cy="3133929"/>
          </a:xfrm>
          <a:prstGeom prst="rect">
            <a:avLst/>
          </a:prstGeom>
        </p:spPr>
      </p:pic>
      <p:pic>
        <p:nvPicPr>
          <p:cNvPr id="44" name="Picture 43" descr="Supplies for basin bathing with 2 percent diluted CHG solution, including a bottle of 4 percent CHG liquid, disposable cloths, and a basin.">
            <a:extLst>
              <a:ext uri="{FF2B5EF4-FFF2-40B4-BE49-F238E27FC236}">
                <a16:creationId xmlns:a16="http://schemas.microsoft.com/office/drawing/2014/main" id="{74464285-EBEF-FAD5-445F-4432709C3C7A}"/>
              </a:ext>
            </a:extLst>
          </p:cNvPr>
          <p:cNvPicPr>
            <a:picLocks noChangeAspect="1"/>
          </p:cNvPicPr>
          <p:nvPr/>
        </p:nvPicPr>
        <p:blipFill>
          <a:blip r:embed="rId4"/>
          <a:srcRect/>
          <a:stretch/>
        </p:blipFill>
        <p:spPr>
          <a:xfrm>
            <a:off x="4681729" y="1262368"/>
            <a:ext cx="3657634" cy="2837438"/>
          </a:xfrm>
          <a:prstGeom prst="rect">
            <a:avLst/>
          </a:prstGeom>
        </p:spPr>
      </p:pic>
      <p:pic>
        <p:nvPicPr>
          <p:cNvPr id="42" name="Picture 41" descr="Supplies for showering with CHG, including a bottle of 4 percent CHG liquid and a non-cotton shower puff.">
            <a:extLst>
              <a:ext uri="{FF2B5EF4-FFF2-40B4-BE49-F238E27FC236}">
                <a16:creationId xmlns:a16="http://schemas.microsoft.com/office/drawing/2014/main" id="{EB888BD0-1791-FF4C-AD83-7DB1F1840701}"/>
              </a:ext>
            </a:extLst>
          </p:cNvPr>
          <p:cNvPicPr>
            <a:picLocks noChangeAspect="1"/>
          </p:cNvPicPr>
          <p:nvPr/>
        </p:nvPicPr>
        <p:blipFill>
          <a:blip r:embed="rId5"/>
          <a:srcRect/>
          <a:stretch/>
        </p:blipFill>
        <p:spPr>
          <a:xfrm>
            <a:off x="3006904" y="4099806"/>
            <a:ext cx="3130191" cy="2468142"/>
          </a:xfrm>
          <a:prstGeom prst="rect">
            <a:avLst/>
          </a:prstGeom>
        </p:spPr>
      </p:pic>
      <p:sp>
        <p:nvSpPr>
          <p:cNvPr id="24" name="Slide Number Placeholder 23">
            <a:extLst>
              <a:ext uri="{FF2B5EF4-FFF2-40B4-BE49-F238E27FC236}">
                <a16:creationId xmlns:a16="http://schemas.microsoft.com/office/drawing/2014/main" id="{4D8CE557-57E0-EF9D-0255-FB0E4B02B29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51458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0CF3-6174-EEAE-08BC-2647597D7E51}"/>
              </a:ext>
            </a:extLst>
          </p:cNvPr>
          <p:cNvSpPr>
            <a:spLocks noGrp="1"/>
          </p:cNvSpPr>
          <p:nvPr>
            <p:ph type="title"/>
          </p:nvPr>
        </p:nvSpPr>
        <p:spPr/>
        <p:txBody>
          <a:bodyPr>
            <a:noAutofit/>
          </a:bodyPr>
          <a:lstStyle/>
          <a:p>
            <a:pPr marL="0" indent="0" defTabSz="1141171">
              <a:spcBef>
                <a:spcPts val="0"/>
              </a:spcBef>
              <a:defRPr/>
            </a:pPr>
            <a:r>
              <a:rPr lang="en-US" sz="3700" b="1" dirty="0">
                <a:latin typeface="Calibri" panose="020F0502020204030204"/>
              </a:rPr>
              <a:t>2 Percent CHG Pre-</a:t>
            </a:r>
            <a:r>
              <a:rPr lang="en-US" sz="3700" dirty="0">
                <a:latin typeface="Calibri" panose="020F0502020204030204"/>
              </a:rPr>
              <a:t>Impregnated </a:t>
            </a:r>
            <a:r>
              <a:rPr lang="en-US" sz="3700" b="1" dirty="0">
                <a:latin typeface="Calibri" panose="020F0502020204030204"/>
              </a:rPr>
              <a:t>Cloths</a:t>
            </a:r>
            <a:r>
              <a:rPr lang="en-US" sz="3700" b="1" baseline="30000" dirty="0">
                <a:latin typeface="Calibri" panose="020F0502020204030204"/>
              </a:rPr>
              <a:t>1,2</a:t>
            </a:r>
            <a:endParaRPr lang="en-US" sz="3700" dirty="0"/>
          </a:p>
        </p:txBody>
      </p:sp>
      <p:pic>
        <p:nvPicPr>
          <p:cNvPr id="5" name="Picture 4" descr="A graphic displaying three packets of 2 percent CHG pre-soaked cloths, each containing 2 disposable cloths for bathing.">
            <a:extLst>
              <a:ext uri="{FF2B5EF4-FFF2-40B4-BE49-F238E27FC236}">
                <a16:creationId xmlns:a16="http://schemas.microsoft.com/office/drawing/2014/main" id="{DD2F342C-5E4F-9EDC-2D45-DDA0728A161D}"/>
              </a:ext>
            </a:extLst>
          </p:cNvPr>
          <p:cNvPicPr>
            <a:picLocks noChangeAspect="1"/>
          </p:cNvPicPr>
          <p:nvPr/>
        </p:nvPicPr>
        <p:blipFill>
          <a:blip r:embed="rId3"/>
          <a:stretch>
            <a:fillRect/>
          </a:stretch>
        </p:blipFill>
        <p:spPr>
          <a:xfrm>
            <a:off x="975123" y="1084323"/>
            <a:ext cx="2502131" cy="2424545"/>
          </a:xfrm>
          <a:prstGeom prst="rect">
            <a:avLst/>
          </a:prstGeom>
        </p:spPr>
      </p:pic>
      <p:pic>
        <p:nvPicPr>
          <p:cNvPr id="26" name="Picture 4" descr="An image of a warmer that can be used to warm up CHG cloths for patient comfort.">
            <a:extLst>
              <a:ext uri="{FF2B5EF4-FFF2-40B4-BE49-F238E27FC236}">
                <a16:creationId xmlns:a16="http://schemas.microsoft.com/office/drawing/2014/main" id="{BC57F8C3-BF58-A328-F53B-B313A0E3C94A}"/>
              </a:ext>
            </a:extLst>
          </p:cNvPr>
          <p:cNvPicPr>
            <a:picLocks noChangeAspect="1" noChangeArrowheads="1"/>
          </p:cNvPicPr>
          <p:nvPr/>
        </p:nvPicPr>
        <p:blipFill>
          <a:blip r:embed="rId4"/>
          <a:srcRect/>
          <a:stretch/>
        </p:blipFill>
        <p:spPr bwMode="auto">
          <a:xfrm>
            <a:off x="704866" y="3705234"/>
            <a:ext cx="3094282" cy="24862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Text Placeholder 5">
            <a:extLst>
              <a:ext uri="{FF2B5EF4-FFF2-40B4-BE49-F238E27FC236}">
                <a16:creationId xmlns:a16="http://schemas.microsoft.com/office/drawing/2014/main" id="{1B89748F-43E4-AA59-9EEE-6A36B9B29A27}"/>
              </a:ext>
            </a:extLst>
          </p:cNvPr>
          <p:cNvSpPr txBox="1">
            <a:spLocks/>
          </p:cNvSpPr>
          <p:nvPr/>
        </p:nvSpPr>
        <p:spPr>
          <a:xfrm>
            <a:off x="944052" y="6124205"/>
            <a:ext cx="2844511" cy="294913"/>
          </a:xfrm>
          <a:prstGeom prst="rect">
            <a:avLst/>
          </a:prstGeom>
        </p:spPr>
        <p:txBody>
          <a:bodyPr vert="horz" lIns="91440" tIns="45720" rIns="91440" bIns="45720" rtlCol="0">
            <a:norm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Font typeface="Arial" panose="020B0604020202020204" pitchFamily="34" charset="0"/>
              <a:buNone/>
            </a:pPr>
            <a:r>
              <a:rPr lang="en-US" sz="1000"/>
              <a:t>Source: Stryker Corp. Images used with permission.</a:t>
            </a:r>
          </a:p>
        </p:txBody>
      </p:sp>
      <p:sp>
        <p:nvSpPr>
          <p:cNvPr id="3" name="Content Placeholder 2">
            <a:extLst>
              <a:ext uri="{FF2B5EF4-FFF2-40B4-BE49-F238E27FC236}">
                <a16:creationId xmlns:a16="http://schemas.microsoft.com/office/drawing/2014/main" id="{D3D06352-7A96-0F37-D701-F40F6BA0A4EB}"/>
              </a:ext>
            </a:extLst>
          </p:cNvPr>
          <p:cNvSpPr>
            <a:spLocks noGrp="1"/>
          </p:cNvSpPr>
          <p:nvPr>
            <p:ph idx="1"/>
          </p:nvPr>
        </p:nvSpPr>
        <p:spPr>
          <a:xfrm>
            <a:off x="4346002" y="1182327"/>
            <a:ext cx="4349810" cy="5253471"/>
          </a:xfrm>
        </p:spPr>
        <p:txBody>
          <a:bodyPr>
            <a:noAutofit/>
          </a:bodyPr>
          <a:lstStyle/>
          <a:p>
            <a:pPr fontAlgn="base">
              <a:spcBef>
                <a:spcPts val="1800"/>
              </a:spcBef>
            </a:pPr>
            <a:r>
              <a:rPr lang="en-US" sz="2400" b="0" i="0" dirty="0">
                <a:solidFill>
                  <a:srgbClr val="000000"/>
                </a:solidFill>
                <a:effectLst/>
                <a:highlight>
                  <a:srgbClr val="FFFFFF"/>
                </a:highlight>
                <a:latin typeface="Calibri" panose="020F0502020204030204" pitchFamily="34" charset="0"/>
              </a:rPr>
              <a:t>There are usually 2 or 6 cloths per packet.</a:t>
            </a:r>
          </a:p>
          <a:p>
            <a:pPr algn="l" rtl="0" fontAlgn="base">
              <a:spcBef>
                <a:spcPts val="1800"/>
              </a:spcBef>
              <a:buFont typeface="Arial" panose="020B0604020202020204" pitchFamily="34" charset="0"/>
              <a:buChar char="•"/>
            </a:pPr>
            <a:r>
              <a:rPr lang="en-US" sz="2400" b="1" i="0" dirty="0">
                <a:solidFill>
                  <a:srgbClr val="000000"/>
                </a:solidFill>
                <a:effectLst/>
                <a:highlight>
                  <a:srgbClr val="FFFFFF"/>
                </a:highlight>
                <a:latin typeface="Calibri" panose="020F0502020204030204" pitchFamily="34" charset="0"/>
              </a:rPr>
              <a:t>Do NOT </a:t>
            </a:r>
            <a:r>
              <a:rPr lang="en-US" sz="2400" b="0" i="0" dirty="0">
                <a:solidFill>
                  <a:srgbClr val="000000"/>
                </a:solidFill>
                <a:effectLst/>
                <a:highlight>
                  <a:srgbClr val="FFFFFF"/>
                </a:highlight>
                <a:latin typeface="Calibri" panose="020F0502020204030204" pitchFamily="34" charset="0"/>
              </a:rPr>
              <a:t>rinse, wipe off, or dry with another cloth. </a:t>
            </a:r>
            <a:r>
              <a:rPr lang="en-US" sz="2400" b="1" i="0" u="sng" dirty="0">
                <a:solidFill>
                  <a:srgbClr val="000000"/>
                </a:solidFill>
                <a:effectLst/>
                <a:highlight>
                  <a:srgbClr val="FFFFFF"/>
                </a:highlight>
                <a:latin typeface="Calibri" panose="020F0502020204030204" pitchFamily="34" charset="0"/>
              </a:rPr>
              <a:t>Let air dry.</a:t>
            </a:r>
          </a:p>
          <a:p>
            <a:pPr algn="l" rtl="0" fontAlgn="base">
              <a:spcBef>
                <a:spcPts val="1800"/>
              </a:spcBef>
              <a:buFont typeface="Arial" panose="020B0604020202020204" pitchFamily="34" charset="0"/>
              <a:buChar char="•"/>
            </a:pPr>
            <a:r>
              <a:rPr lang="en-US" sz="2400" b="0" i="0" dirty="0">
                <a:solidFill>
                  <a:srgbClr val="000000"/>
                </a:solidFill>
                <a:effectLst/>
                <a:highlight>
                  <a:srgbClr val="FFFFFF"/>
                </a:highlight>
                <a:latin typeface="Calibri" panose="020F0502020204030204" pitchFamily="34" charset="0"/>
              </a:rPr>
              <a:t>CHG cloths have built-in moisturizers. Skin may feel sticky for a few minutes.  </a:t>
            </a:r>
          </a:p>
          <a:p>
            <a:pPr fontAlgn="base">
              <a:spcBef>
                <a:spcPts val="1800"/>
              </a:spcBef>
            </a:pPr>
            <a:r>
              <a:rPr lang="en-US" sz="2400" dirty="0">
                <a:solidFill>
                  <a:srgbClr val="000000"/>
                </a:solidFill>
                <a:highlight>
                  <a:srgbClr val="FFFFFF"/>
                </a:highlight>
                <a:latin typeface="Calibri" panose="020F0502020204030204" pitchFamily="34" charset="0"/>
              </a:rPr>
              <a:t>Cloths may be warmed for patient comfort; it is not required. Cold cloths are active and can be used</a:t>
            </a:r>
            <a:r>
              <a:rPr lang="en-US" sz="2200" dirty="0">
                <a:solidFill>
                  <a:srgbClr val="000000"/>
                </a:solidFill>
                <a:highlight>
                  <a:srgbClr val="FFFFFF"/>
                </a:highlight>
                <a:latin typeface="Calibri" panose="020F0502020204030204" pitchFamily="34" charset="0"/>
              </a:rPr>
              <a:t>.</a:t>
            </a:r>
          </a:p>
        </p:txBody>
      </p:sp>
      <p:sp>
        <p:nvSpPr>
          <p:cNvPr id="24" name="Slide Number Placeholder 23">
            <a:extLst>
              <a:ext uri="{FF2B5EF4-FFF2-40B4-BE49-F238E27FC236}">
                <a16:creationId xmlns:a16="http://schemas.microsoft.com/office/drawing/2014/main" id="{D8C5EA66-6EB5-B2AE-917B-E5B6E734089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41798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8C2C-BC2A-EBFD-CB06-8D901D4961B2}"/>
              </a:ext>
            </a:extLst>
          </p:cNvPr>
          <p:cNvSpPr>
            <a:spLocks noGrp="1"/>
          </p:cNvSpPr>
          <p:nvPr>
            <p:ph type="title"/>
          </p:nvPr>
        </p:nvSpPr>
        <p:spPr/>
        <p:txBody>
          <a:bodyPr>
            <a:noAutofit/>
          </a:bodyPr>
          <a:lstStyle/>
          <a:p>
            <a:pPr marL="0" indent="0" defTabSz="1141171">
              <a:spcBef>
                <a:spcPts val="0"/>
              </a:spcBef>
              <a:buFontTx/>
              <a:buNone/>
              <a:defRPr/>
            </a:pPr>
            <a:r>
              <a:rPr lang="en-US" sz="3800" b="1" dirty="0">
                <a:latin typeface="Calibri" panose="020F0502020204030204"/>
              </a:rPr>
              <a:t>4 Percent CHG Liquid </a:t>
            </a:r>
            <a:r>
              <a:rPr lang="en-US" sz="3800" dirty="0">
                <a:latin typeface="Calibri" panose="020F0502020204030204"/>
              </a:rPr>
              <a:t>f</a:t>
            </a:r>
            <a:r>
              <a:rPr lang="en-US" sz="3800" b="1" dirty="0">
                <a:latin typeface="Calibri" panose="020F0502020204030204"/>
              </a:rPr>
              <a:t>or Basin Bathing</a:t>
            </a:r>
            <a:r>
              <a:rPr lang="en-US" sz="3800" b="1" baseline="30000" dirty="0">
                <a:latin typeface="Calibri" panose="020F0502020204030204"/>
              </a:rPr>
              <a:t>7</a:t>
            </a:r>
            <a:endParaRPr lang="en-US" sz="3800" b="1" dirty="0">
              <a:latin typeface="Calibri" panose="020F0502020204030204"/>
            </a:endParaRPr>
          </a:p>
        </p:txBody>
      </p:sp>
      <p:sp>
        <p:nvSpPr>
          <p:cNvPr id="3" name="Content Placeholder 2">
            <a:extLst>
              <a:ext uri="{FF2B5EF4-FFF2-40B4-BE49-F238E27FC236}">
                <a16:creationId xmlns:a16="http://schemas.microsoft.com/office/drawing/2014/main" id="{9546767B-697B-0CE0-B4B4-DE0D5A8B5D25}"/>
              </a:ext>
            </a:extLst>
          </p:cNvPr>
          <p:cNvSpPr>
            <a:spLocks noGrp="1"/>
          </p:cNvSpPr>
          <p:nvPr>
            <p:ph idx="1"/>
          </p:nvPr>
        </p:nvSpPr>
        <p:spPr>
          <a:xfrm>
            <a:off x="457200" y="1151405"/>
            <a:ext cx="8229600" cy="1285875"/>
          </a:xfrm>
        </p:spPr>
        <p:txBody>
          <a:bodyPr>
            <a:normAutofit/>
          </a:bodyPr>
          <a:lstStyle/>
          <a:p>
            <a:pPr fontAlgn="base">
              <a:lnSpc>
                <a:spcPct val="110000"/>
              </a:lnSpc>
            </a:pPr>
            <a:r>
              <a:rPr lang="en-US" sz="2400" b="0" i="0" dirty="0">
                <a:solidFill>
                  <a:srgbClr val="000000"/>
                </a:solidFill>
                <a:effectLst/>
                <a:highlight>
                  <a:srgbClr val="FFFFFF"/>
                </a:highlight>
              </a:rPr>
              <a:t>Dilute 4 percent liquid CHG to a 2 percent solution. </a:t>
            </a:r>
          </a:p>
          <a:p>
            <a:pPr fontAlgn="base">
              <a:lnSpc>
                <a:spcPct val="110000"/>
              </a:lnSpc>
            </a:pPr>
            <a:r>
              <a:rPr lang="en-US" sz="2400" dirty="0"/>
              <a:t>Do not over-dilute. Use equal parts CHG and water.</a:t>
            </a:r>
          </a:p>
        </p:txBody>
      </p:sp>
      <p:pic>
        <p:nvPicPr>
          <p:cNvPr id="25" name="Picture 24" descr="A diagram of steps to dilute 4 percent liquid CHG to a 2 percent solution for basin bathing. First, empty one 4-oz bottle of 4 percent CHG into the basin. Second, fill one 4-oz bottle with water only once. Do not add any more water. Third, empty the 4-oz of water into the basin. &#10;&#10;A key point to keep in mind is not to over-dilute. Do not add extra water and use only equal parts of water and CHG. The goal is to achieve 2 percent CHG.">
            <a:extLst>
              <a:ext uri="{FF2B5EF4-FFF2-40B4-BE49-F238E27FC236}">
                <a16:creationId xmlns:a16="http://schemas.microsoft.com/office/drawing/2014/main" id="{081AFF72-9E10-11AF-DF90-B59462D3A9C4}"/>
              </a:ext>
            </a:extLst>
          </p:cNvPr>
          <p:cNvPicPr>
            <a:picLocks noChangeAspect="1"/>
          </p:cNvPicPr>
          <p:nvPr/>
        </p:nvPicPr>
        <p:blipFill>
          <a:blip r:embed="rId3"/>
          <a:srcRect/>
          <a:stretch/>
        </p:blipFill>
        <p:spPr>
          <a:xfrm>
            <a:off x="1005840" y="2332224"/>
            <a:ext cx="7132320" cy="38758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4A715F49-6B67-F8B5-9EE7-AD9759AF2EE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04708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6EFD-7D2B-6C14-0D0B-ACBBC96D255A}"/>
              </a:ext>
            </a:extLst>
          </p:cNvPr>
          <p:cNvSpPr>
            <a:spLocks noGrp="1"/>
          </p:cNvSpPr>
          <p:nvPr>
            <p:ph type="title"/>
          </p:nvPr>
        </p:nvSpPr>
        <p:spPr/>
        <p:txBody>
          <a:bodyPr/>
          <a:lstStyle/>
          <a:p>
            <a:r>
              <a:rPr lang="en-US" sz="4400" b="1" dirty="0"/>
              <a:t>CHG Bed Bathing Procedure</a:t>
            </a:r>
            <a:r>
              <a:rPr lang="en-US" sz="4400" b="1" baseline="30000" dirty="0"/>
              <a:t>7</a:t>
            </a:r>
            <a:endParaRPr lang="en-US" dirty="0"/>
          </a:p>
        </p:txBody>
      </p:sp>
      <p:sp>
        <p:nvSpPr>
          <p:cNvPr id="3" name="Content Placeholder 2">
            <a:extLst>
              <a:ext uri="{FF2B5EF4-FFF2-40B4-BE49-F238E27FC236}">
                <a16:creationId xmlns:a16="http://schemas.microsoft.com/office/drawing/2014/main" id="{B1746B35-17A7-25D2-8706-90E7D19F127F}"/>
              </a:ext>
            </a:extLst>
          </p:cNvPr>
          <p:cNvSpPr>
            <a:spLocks noGrp="1"/>
          </p:cNvSpPr>
          <p:nvPr>
            <p:ph idx="1"/>
          </p:nvPr>
        </p:nvSpPr>
        <p:spPr>
          <a:xfrm>
            <a:off x="457199" y="1028420"/>
            <a:ext cx="6153913" cy="5311419"/>
          </a:xfrm>
        </p:spPr>
        <p:txBody>
          <a:bodyPr>
            <a:normAutofit/>
          </a:bodyPr>
          <a:lstStyle/>
          <a:p>
            <a:pPr>
              <a:spcBef>
                <a:spcPts val="1200"/>
              </a:spcBef>
              <a:defRPr/>
            </a:pPr>
            <a:r>
              <a:rPr lang="en-US" sz="2000" dirty="0"/>
              <a:t>Apply </a:t>
            </a:r>
            <a:r>
              <a:rPr lang="en-US" sz="2000" b="1" u="sng" dirty="0"/>
              <a:t>six</a:t>
            </a:r>
            <a:r>
              <a:rPr lang="en-US" sz="2000" b="1" dirty="0"/>
              <a:t> </a:t>
            </a:r>
            <a:r>
              <a:rPr lang="en-US" sz="2000" dirty="0"/>
              <a:t>cloths in the following order:</a:t>
            </a:r>
          </a:p>
          <a:p>
            <a:pPr marL="1005840" lvl="1" indent="-457200">
              <a:buFont typeface="Calibri" panose="020F0502020204030204" pitchFamily="34" charset="0"/>
              <a:buChar char="①"/>
              <a:defRPr/>
            </a:pPr>
            <a:r>
              <a:rPr lang="en-US" sz="2000" dirty="0"/>
              <a:t>Face, neck &amp; chest. </a:t>
            </a:r>
            <a:r>
              <a:rPr lang="en-US" sz="2000" b="1" u="sng" dirty="0">
                <a:solidFill>
                  <a:srgbClr val="FF0000"/>
                </a:solidFill>
              </a:rPr>
              <a:t>Avoid eyes and ear canals.</a:t>
            </a:r>
            <a:endParaRPr lang="en-US" sz="2000" u="sng" dirty="0">
              <a:solidFill>
                <a:srgbClr val="FF0000"/>
              </a:solidFill>
            </a:endParaRPr>
          </a:p>
          <a:p>
            <a:pPr marL="1005840" lvl="1" indent="-457200">
              <a:buFont typeface="Calibri" panose="020F0502020204030204" pitchFamily="34" charset="0"/>
              <a:buChar char="②"/>
              <a:defRPr/>
            </a:pPr>
            <a:r>
              <a:rPr lang="en-US" sz="2000" dirty="0"/>
              <a:t>Both shoulders, arms and hands</a:t>
            </a:r>
          </a:p>
          <a:p>
            <a:pPr marL="1005840" lvl="1" indent="-457200">
              <a:buFont typeface="Calibri" panose="020F0502020204030204" pitchFamily="34" charset="0"/>
              <a:buChar char="③"/>
              <a:defRPr/>
            </a:pPr>
            <a:r>
              <a:rPr lang="en-US" sz="2000" dirty="0"/>
              <a:t>Abdomen, </a:t>
            </a:r>
            <a:r>
              <a:rPr lang="en-US" sz="2000" b="1" i="1" u="sng" dirty="0"/>
              <a:t>then</a:t>
            </a:r>
            <a:r>
              <a:rPr lang="en-US" sz="2000" dirty="0"/>
              <a:t> groin/perineum</a:t>
            </a:r>
          </a:p>
          <a:p>
            <a:pPr marL="1005840" lvl="1" indent="-457200">
              <a:buFont typeface="Calibri" panose="020F0502020204030204" pitchFamily="34" charset="0"/>
              <a:buChar char="④"/>
              <a:defRPr/>
            </a:pPr>
            <a:r>
              <a:rPr lang="en-US" sz="2000" dirty="0"/>
              <a:t>Right leg and foot</a:t>
            </a:r>
          </a:p>
          <a:p>
            <a:pPr marL="1005840" lvl="1" indent="-457200">
              <a:buFont typeface="Calibri" panose="020F0502020204030204" pitchFamily="34" charset="0"/>
              <a:buChar char="⑤"/>
              <a:defRPr/>
            </a:pPr>
            <a:r>
              <a:rPr lang="en-US" sz="2000" dirty="0"/>
              <a:t>Left leg and foot</a:t>
            </a:r>
          </a:p>
          <a:p>
            <a:pPr marL="1005840" lvl="1" indent="-457200">
              <a:buFont typeface="Calibri" panose="020F0502020204030204" pitchFamily="34" charset="0"/>
              <a:buChar char="⑥"/>
              <a:defRPr/>
            </a:pPr>
            <a:r>
              <a:rPr lang="en-US" sz="2000" dirty="0"/>
              <a:t>Back of neck, back,</a:t>
            </a:r>
            <a:r>
              <a:rPr lang="en-US" sz="2000" b="1" i="1" dirty="0"/>
              <a:t> </a:t>
            </a:r>
            <a:r>
              <a:rPr lang="en-US" sz="2000" b="1" i="1" u="sng" dirty="0"/>
              <a:t>then</a:t>
            </a:r>
            <a:r>
              <a:rPr lang="en-US" sz="2000" b="1" i="1" dirty="0"/>
              <a:t> </a:t>
            </a:r>
            <a:r>
              <a:rPr lang="en-US" sz="2000" dirty="0"/>
              <a:t>buttocks</a:t>
            </a:r>
          </a:p>
          <a:p>
            <a:pPr marL="376238" lvl="1" indent="-376238">
              <a:spcBef>
                <a:spcPts val="1200"/>
              </a:spcBef>
              <a:buFont typeface="Arial" panose="020B0604020202020204" pitchFamily="34" charset="0"/>
              <a:buChar char="•"/>
              <a:defRPr/>
            </a:pPr>
            <a:r>
              <a:rPr lang="en-US" sz="2000" dirty="0"/>
              <a:t>Massage CHG firmly onto skin.</a:t>
            </a:r>
          </a:p>
          <a:p>
            <a:pPr marL="376238" lvl="1" indent="-376238">
              <a:buFont typeface="Arial" panose="020B0604020202020204" pitchFamily="34" charset="0"/>
              <a:buChar char="•"/>
              <a:defRPr/>
            </a:pPr>
            <a:r>
              <a:rPr lang="en-US" sz="2000" b="1" dirty="0"/>
              <a:t>Air dry. </a:t>
            </a:r>
            <a:r>
              <a:rPr lang="en-US" sz="2000" b="1" u="sng" dirty="0"/>
              <a:t>Do NOT rinse.</a:t>
            </a:r>
          </a:p>
          <a:p>
            <a:pPr marL="376238" lvl="1" indent="-376238">
              <a:buFont typeface="Arial" panose="020B0604020202020204" pitchFamily="34" charset="0"/>
              <a:buChar char="•"/>
              <a:defRPr/>
            </a:pPr>
            <a:r>
              <a:rPr lang="en-US" sz="2000" dirty="0"/>
              <a:t>Use all six cloths. Never re-use cloths.</a:t>
            </a:r>
          </a:p>
          <a:p>
            <a:pPr marL="833438" marR="0" lvl="2" indent="-376238"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extra cloths if needed. </a:t>
            </a:r>
            <a:endParaRPr lang="en-US" sz="2000" dirty="0"/>
          </a:p>
          <a:p>
            <a:pPr marL="376238" lvl="1" indent="-376238">
              <a:buFont typeface="Arial" panose="020B0604020202020204" pitchFamily="34" charset="0"/>
              <a:buChar char="•"/>
              <a:defRPr/>
            </a:pPr>
            <a:r>
              <a:rPr lang="en-US" sz="2000" dirty="0"/>
              <a:t>Pay extra attention to neck, joints, and skin folds.</a:t>
            </a:r>
          </a:p>
          <a:p>
            <a:pPr marL="833438" lvl="2" indent="-376238">
              <a:buFont typeface="Courier New" panose="02070309020205020404" pitchFamily="49" charset="0"/>
              <a:buChar char="o"/>
              <a:defRPr/>
            </a:pPr>
            <a:r>
              <a:rPr lang="en-US" sz="1800" dirty="0"/>
              <a:t>Make sure these areas also fully dry.</a:t>
            </a:r>
          </a:p>
        </p:txBody>
      </p:sp>
      <p:pic>
        <p:nvPicPr>
          <p:cNvPr id="29" name="docshape9" descr="A diagram illustrating the CHG bed bathing procedure, showing the application of six cloths to clean different areas of the body in the following sequential order: First, the face, neck, and chest. Avoid the eyes and ear canals. Second, both shoulders, arms, and hands. Third, the abdomen, then groin and perineum. Fourth, the right leg and foot. Fifth, the left leg and foot. Sixth, the back of neck, back, then the buttocks. &#10;">
            <a:extLst>
              <a:ext uri="{FF2B5EF4-FFF2-40B4-BE49-F238E27FC236}">
                <a16:creationId xmlns:a16="http://schemas.microsoft.com/office/drawing/2014/main" id="{6EC3421B-D05E-190C-75F0-B784B574EAC0}"/>
              </a:ext>
            </a:extLst>
          </p:cNvPr>
          <p:cNvPicPr>
            <a:picLocks noChangeAspect="1"/>
          </p:cNvPicPr>
          <p:nvPr/>
        </p:nvPicPr>
        <p:blipFill>
          <a:blip r:embed="rId3"/>
          <a:srcRect/>
          <a:stretch/>
        </p:blipFill>
        <p:spPr bwMode="auto">
          <a:xfrm>
            <a:off x="6043248" y="1816531"/>
            <a:ext cx="2926080" cy="4185458"/>
          </a:xfrm>
          <a:prstGeom prst="rect">
            <a:avLst/>
          </a:prstGeom>
        </p:spPr>
      </p:pic>
      <p:sp>
        <p:nvSpPr>
          <p:cNvPr id="24" name="Slide Number Placeholder 23">
            <a:extLst>
              <a:ext uri="{FF2B5EF4-FFF2-40B4-BE49-F238E27FC236}">
                <a16:creationId xmlns:a16="http://schemas.microsoft.com/office/drawing/2014/main" id="{F7F89D4D-80AB-97E1-DFE5-B0761E93C1E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911086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050C-88B2-652D-5606-9E86A0A4C569}"/>
              </a:ext>
            </a:extLst>
          </p:cNvPr>
          <p:cNvSpPr>
            <a:spLocks noGrp="1"/>
          </p:cNvSpPr>
          <p:nvPr>
            <p:ph type="title"/>
          </p:nvPr>
        </p:nvSpPr>
        <p:spPr/>
        <p:txBody>
          <a:bodyPr>
            <a:noAutofit/>
          </a:bodyPr>
          <a:lstStyle/>
          <a:p>
            <a:r>
              <a:rPr lang="en-US" dirty="0"/>
              <a:t>CHG for Medical Devices</a:t>
            </a:r>
            <a:r>
              <a:rPr lang="en-US" baseline="30000" dirty="0"/>
              <a:t>1,2</a:t>
            </a:r>
            <a:endParaRPr lang="en-US" dirty="0"/>
          </a:p>
        </p:txBody>
      </p:sp>
      <p:sp>
        <p:nvSpPr>
          <p:cNvPr id="3" name="Content Placeholder 2">
            <a:extLst>
              <a:ext uri="{FF2B5EF4-FFF2-40B4-BE49-F238E27FC236}">
                <a16:creationId xmlns:a16="http://schemas.microsoft.com/office/drawing/2014/main" id="{71E1AA64-6A32-E85F-4334-61A7563AEEAC}"/>
              </a:ext>
            </a:extLst>
          </p:cNvPr>
          <p:cNvSpPr>
            <a:spLocks noGrp="1"/>
          </p:cNvSpPr>
          <p:nvPr>
            <p:ph idx="1"/>
          </p:nvPr>
        </p:nvSpPr>
        <p:spPr>
          <a:xfrm>
            <a:off x="457200" y="987518"/>
            <a:ext cx="5150964" cy="5365155"/>
          </a:xfrm>
        </p:spPr>
        <p:txBody>
          <a:bodyPr anchor="ctr">
            <a:normAutofit/>
          </a:bodyPr>
          <a:lstStyle/>
          <a:p>
            <a:pPr>
              <a:spcBef>
                <a:spcPts val="1800"/>
              </a:spcBef>
            </a:pPr>
            <a:r>
              <a:rPr lang="en-US" sz="2200" dirty="0"/>
              <a:t>CHG must be used to clean all lines, tubes, drains, or other devices.</a:t>
            </a:r>
          </a:p>
          <a:p>
            <a:pPr>
              <a:spcBef>
                <a:spcPts val="1800"/>
              </a:spcBef>
            </a:pPr>
            <a:r>
              <a:rPr lang="en-US" sz="2200" dirty="0"/>
              <a:t>Clean the skin thoroughly surrounding where the device connects to the body.</a:t>
            </a:r>
            <a:endParaRPr lang="en-US" sz="2200" dirty="0">
              <a:ea typeface="Calibri"/>
              <a:cs typeface="Calibri"/>
            </a:endParaRPr>
          </a:p>
          <a:p>
            <a:pPr>
              <a:spcBef>
                <a:spcPts val="1800"/>
              </a:spcBef>
            </a:pPr>
            <a:r>
              <a:rPr lang="en-US" sz="2200" dirty="0"/>
              <a:t>Then clean the 6 inches of the device that are nearest to the body.</a:t>
            </a:r>
            <a:endParaRPr lang="en-US" sz="2200" dirty="0">
              <a:ea typeface="Calibri"/>
              <a:cs typeface="Calibri"/>
            </a:endParaRPr>
          </a:p>
          <a:p>
            <a:pPr>
              <a:spcBef>
                <a:spcPts val="1800"/>
              </a:spcBef>
            </a:pPr>
            <a:r>
              <a:rPr lang="en-US" sz="2200" dirty="0"/>
              <a:t>Clean connections to all devices, including:</a:t>
            </a:r>
            <a:endParaRPr lang="en-US" sz="2200" dirty="0">
              <a:ea typeface="Calibri"/>
              <a:cs typeface="Calibri"/>
            </a:endParaRPr>
          </a:p>
          <a:p>
            <a:pPr lvl="1">
              <a:spcBef>
                <a:spcPts val="300"/>
              </a:spcBef>
            </a:pPr>
            <a:r>
              <a:rPr lang="en-US" sz="1900" dirty="0"/>
              <a:t>Urinary catheters</a:t>
            </a:r>
            <a:endParaRPr lang="en-US" sz="1900" dirty="0">
              <a:ea typeface="Calibri"/>
              <a:cs typeface="Calibri"/>
            </a:endParaRPr>
          </a:p>
          <a:p>
            <a:pPr lvl="1">
              <a:spcBef>
                <a:spcPts val="300"/>
              </a:spcBef>
            </a:pPr>
            <a:r>
              <a:rPr lang="en-US" sz="1900" dirty="0"/>
              <a:t>G-tubes, J-tubes</a:t>
            </a:r>
            <a:endParaRPr lang="en-US" sz="1900" dirty="0">
              <a:ea typeface="Calibri"/>
              <a:cs typeface="Calibri"/>
            </a:endParaRPr>
          </a:p>
          <a:p>
            <a:pPr lvl="1">
              <a:spcBef>
                <a:spcPts val="300"/>
              </a:spcBef>
            </a:pPr>
            <a:r>
              <a:rPr lang="en-US" sz="1900" dirty="0"/>
              <a:t>Chest tubes</a:t>
            </a:r>
            <a:endParaRPr lang="en-US" sz="1900" dirty="0">
              <a:ea typeface="Calibri"/>
              <a:cs typeface="Calibri"/>
            </a:endParaRPr>
          </a:p>
          <a:p>
            <a:pPr lvl="1">
              <a:spcBef>
                <a:spcPts val="300"/>
              </a:spcBef>
            </a:pPr>
            <a:r>
              <a:rPr lang="en-US" sz="1900" dirty="0"/>
              <a:t>Rectal tubes</a:t>
            </a:r>
            <a:endParaRPr lang="en-US" sz="1900" dirty="0">
              <a:ea typeface="Calibri"/>
              <a:cs typeface="Calibri"/>
            </a:endParaRPr>
          </a:p>
          <a:p>
            <a:pPr lvl="1">
              <a:spcBef>
                <a:spcPts val="300"/>
              </a:spcBef>
            </a:pPr>
            <a:r>
              <a:rPr lang="en-US" sz="1900" dirty="0"/>
              <a:t>EKG leads and wires</a:t>
            </a:r>
            <a:endParaRPr lang="en-US" sz="1900" dirty="0">
              <a:ea typeface="Calibri"/>
              <a:cs typeface="Calibri"/>
            </a:endParaRPr>
          </a:p>
        </p:txBody>
      </p:sp>
      <p:pic>
        <p:nvPicPr>
          <p:cNvPr id="25" name="Picture 24" descr="An example of a clean, dry, sealed, and intact central line insertion site dressing.">
            <a:extLst>
              <a:ext uri="{FF2B5EF4-FFF2-40B4-BE49-F238E27FC236}">
                <a16:creationId xmlns:a16="http://schemas.microsoft.com/office/drawing/2014/main" id="{09BFA369-2D03-1707-EB53-35090EECA0AA}"/>
              </a:ext>
            </a:extLst>
          </p:cNvPr>
          <p:cNvPicPr>
            <a:picLocks noChangeAspect="1"/>
          </p:cNvPicPr>
          <p:nvPr/>
        </p:nvPicPr>
        <p:blipFill>
          <a:blip r:embed="rId3"/>
          <a:srcRect/>
          <a:stretch/>
        </p:blipFill>
        <p:spPr>
          <a:xfrm rot="5400000">
            <a:off x="5206745" y="2248372"/>
            <a:ext cx="4060901" cy="2732624"/>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70A428ED-5287-DF86-627A-414201AF43A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45786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EBF2-BC54-29DE-F4C0-E947FC136393}"/>
              </a:ext>
            </a:extLst>
          </p:cNvPr>
          <p:cNvSpPr>
            <a:spLocks noGrp="1"/>
          </p:cNvSpPr>
          <p:nvPr>
            <p:ph type="title"/>
          </p:nvPr>
        </p:nvSpPr>
        <p:spPr/>
        <p:txBody>
          <a:bodyPr/>
          <a:lstStyle/>
          <a:p>
            <a:r>
              <a:rPr lang="en-US" dirty="0"/>
              <a:t>Educational Objectives</a:t>
            </a:r>
          </a:p>
        </p:txBody>
      </p:sp>
      <p:sp>
        <p:nvSpPr>
          <p:cNvPr id="3" name="Content Placeholder 2">
            <a:extLst>
              <a:ext uri="{FF2B5EF4-FFF2-40B4-BE49-F238E27FC236}">
                <a16:creationId xmlns:a16="http://schemas.microsoft.com/office/drawing/2014/main" id="{0AF18063-DF80-EBE4-4250-12450534F05E}"/>
              </a:ext>
            </a:extLst>
          </p:cNvPr>
          <p:cNvSpPr>
            <a:spLocks noGrp="1"/>
          </p:cNvSpPr>
          <p:nvPr>
            <p:ph idx="1"/>
          </p:nvPr>
        </p:nvSpPr>
        <p:spPr/>
        <p:txBody>
          <a:bodyPr vert="horz" lIns="91440" tIns="45720" rIns="91440" bIns="45720" rtlCol="0" anchor="t">
            <a:normAutofit/>
          </a:bodyPr>
          <a:lstStyle/>
          <a:p>
            <a:pPr>
              <a:spcAft>
                <a:spcPts val="1200"/>
              </a:spcAft>
            </a:pPr>
            <a:r>
              <a:rPr lang="en-US" sz="2800" dirty="0"/>
              <a:t>Discuss methicillin-resistant </a:t>
            </a:r>
            <a:r>
              <a:rPr lang="en-US" sz="2800" i="1" dirty="0"/>
              <a:t>Staphylococcus aureus </a:t>
            </a:r>
            <a:r>
              <a:rPr lang="en-US" sz="2800" dirty="0"/>
              <a:t>(MRSA) decolonization strategies.</a:t>
            </a:r>
          </a:p>
          <a:p>
            <a:pPr>
              <a:spcAft>
                <a:spcPts val="1200"/>
              </a:spcAft>
            </a:pPr>
            <a:r>
              <a:rPr lang="en-US" sz="2800" dirty="0"/>
              <a:t>Describe key steps leading up to launch of decolonization.</a:t>
            </a:r>
          </a:p>
          <a:p>
            <a:pPr>
              <a:spcAft>
                <a:spcPts val="1200"/>
              </a:spcAft>
            </a:pPr>
            <a:r>
              <a:rPr lang="en-US" sz="2800" dirty="0"/>
              <a:t>Review procedures for CHG and nasal decolonization.</a:t>
            </a:r>
          </a:p>
          <a:p>
            <a:pPr>
              <a:spcAft>
                <a:spcPts val="1200"/>
              </a:spcAft>
            </a:pPr>
            <a:r>
              <a:rPr lang="en-US" sz="2800" dirty="0"/>
              <a:t>Identify barriers to implementation of CHG and nasal decolonization.</a:t>
            </a:r>
          </a:p>
          <a:p>
            <a:pPr>
              <a:lnSpc>
                <a:spcPct val="100000"/>
              </a:lnSpc>
              <a:spcAft>
                <a:spcPts val="1200"/>
              </a:spcAft>
            </a:pPr>
            <a:r>
              <a:rPr lang="en-US" sz="2800" dirty="0"/>
              <a:t>Discuss helpful tips and advice on implementation.</a:t>
            </a:r>
          </a:p>
        </p:txBody>
      </p:sp>
      <p:sp>
        <p:nvSpPr>
          <p:cNvPr id="24" name="Slide Number Placeholder 23">
            <a:extLst>
              <a:ext uri="{FF2B5EF4-FFF2-40B4-BE49-F238E27FC236}">
                <a16:creationId xmlns:a16="http://schemas.microsoft.com/office/drawing/2014/main" id="{E6B9B1B1-9B7A-CDF7-0F22-0D25324EA93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3881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DEC2-45BE-BF32-5C04-688F81BD75C7}"/>
              </a:ext>
            </a:extLst>
          </p:cNvPr>
          <p:cNvSpPr>
            <a:spLocks noGrp="1"/>
          </p:cNvSpPr>
          <p:nvPr>
            <p:ph type="title"/>
          </p:nvPr>
        </p:nvSpPr>
        <p:spPr/>
        <p:txBody>
          <a:bodyPr>
            <a:normAutofit/>
          </a:bodyPr>
          <a:lstStyle/>
          <a:p>
            <a:r>
              <a:rPr lang="en-US" dirty="0"/>
              <a:t>CHG for Wounds and Dressings</a:t>
            </a:r>
            <a:r>
              <a:rPr lang="en-US" baseline="30000" dirty="0"/>
              <a:t>8</a:t>
            </a:r>
            <a:endParaRPr lang="en-US" dirty="0"/>
          </a:p>
        </p:txBody>
      </p:sp>
      <p:sp>
        <p:nvSpPr>
          <p:cNvPr id="3" name="Content Placeholder 2">
            <a:extLst>
              <a:ext uri="{FF2B5EF4-FFF2-40B4-BE49-F238E27FC236}">
                <a16:creationId xmlns:a16="http://schemas.microsoft.com/office/drawing/2014/main" id="{AC691119-9B13-F10E-EE58-B337B68F505C}"/>
              </a:ext>
            </a:extLst>
          </p:cNvPr>
          <p:cNvSpPr>
            <a:spLocks noGrp="1"/>
          </p:cNvSpPr>
          <p:nvPr>
            <p:ph idx="1"/>
          </p:nvPr>
        </p:nvSpPr>
        <p:spPr>
          <a:xfrm>
            <a:off x="457200" y="1180821"/>
            <a:ext cx="8294913" cy="5128538"/>
          </a:xfrm>
        </p:spPr>
        <p:txBody>
          <a:bodyPr>
            <a:normAutofit/>
          </a:bodyPr>
          <a:lstStyle/>
          <a:p>
            <a:r>
              <a:rPr lang="en-US" sz="2400" dirty="0"/>
              <a:t>Recommended for superficial wounds</a:t>
            </a:r>
          </a:p>
          <a:p>
            <a:pPr lvl="1"/>
            <a:r>
              <a:rPr lang="en-US" sz="2200" dirty="0"/>
              <a:t>Friable skin/rashes</a:t>
            </a:r>
          </a:p>
          <a:p>
            <a:pPr lvl="1"/>
            <a:r>
              <a:rPr lang="en-US" sz="2200" dirty="0"/>
              <a:t>Superficial burns</a:t>
            </a:r>
          </a:p>
          <a:p>
            <a:pPr lvl="1"/>
            <a:r>
              <a:rPr lang="en-US" sz="2200" dirty="0"/>
              <a:t>Pressure injuries (Stage 1 and 2)</a:t>
            </a:r>
          </a:p>
          <a:p>
            <a:pPr>
              <a:spcBef>
                <a:spcPts val="1800"/>
              </a:spcBef>
            </a:pPr>
            <a:r>
              <a:rPr lang="en-US" sz="2400" dirty="0"/>
              <a:t>Not recommended for large, deep, or packed wounds</a:t>
            </a:r>
          </a:p>
          <a:p>
            <a:pPr>
              <a:spcBef>
                <a:spcPts val="3000"/>
              </a:spcBef>
            </a:pPr>
            <a:r>
              <a:rPr lang="en-US" sz="2400" dirty="0"/>
              <a:t>Recommended for use over semipermeable or occlusive dressings</a:t>
            </a:r>
          </a:p>
          <a:p>
            <a:pPr lvl="1"/>
            <a:r>
              <a:rPr lang="en-US" sz="2200" dirty="0"/>
              <a:t>Including vacuum-assisted closures and surgical drains</a:t>
            </a:r>
          </a:p>
          <a:p>
            <a:pPr>
              <a:spcBef>
                <a:spcPts val="1800"/>
              </a:spcBef>
            </a:pPr>
            <a:r>
              <a:rPr lang="en-US" sz="2400" dirty="0"/>
              <a:t>Should not be used for permeable dressings (e.g., gauze)</a:t>
            </a:r>
          </a:p>
          <a:p>
            <a:pPr lvl="1"/>
            <a:r>
              <a:rPr lang="en-US" sz="2200" dirty="0"/>
              <a:t>Apply to the edge of but not over the dressing</a:t>
            </a:r>
          </a:p>
        </p:txBody>
      </p:sp>
      <p:sp>
        <p:nvSpPr>
          <p:cNvPr id="24" name="Slide Number Placeholder 23">
            <a:extLst>
              <a:ext uri="{FF2B5EF4-FFF2-40B4-BE49-F238E27FC236}">
                <a16:creationId xmlns:a16="http://schemas.microsoft.com/office/drawing/2014/main" id="{CC7F6FE0-CFAB-D935-8745-E60E96EB9CC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50373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8A45-AA38-4CA7-091B-55BEB4A6916B}"/>
              </a:ext>
            </a:extLst>
          </p:cNvPr>
          <p:cNvSpPr>
            <a:spLocks noGrp="1"/>
          </p:cNvSpPr>
          <p:nvPr>
            <p:ph type="title"/>
          </p:nvPr>
        </p:nvSpPr>
        <p:spPr/>
        <p:txBody>
          <a:bodyPr>
            <a:normAutofit fontScale="90000"/>
          </a:bodyPr>
          <a:lstStyle/>
          <a:p>
            <a:r>
              <a:rPr lang="en-US" sz="4400" b="1" dirty="0"/>
              <a:t>Ensuring Compatibility With CHG</a:t>
            </a:r>
            <a:r>
              <a:rPr lang="en-US" sz="4400" b="1" baseline="30000" dirty="0"/>
              <a:t>1,2</a:t>
            </a:r>
            <a:endParaRPr lang="en-US" baseline="30000" dirty="0"/>
          </a:p>
        </p:txBody>
      </p:sp>
      <p:sp>
        <p:nvSpPr>
          <p:cNvPr id="3" name="Content Placeholder 2">
            <a:extLst>
              <a:ext uri="{FF2B5EF4-FFF2-40B4-BE49-F238E27FC236}">
                <a16:creationId xmlns:a16="http://schemas.microsoft.com/office/drawing/2014/main" id="{6B84D679-D3F8-53B1-989F-7CAB299A9295}"/>
              </a:ext>
            </a:extLst>
          </p:cNvPr>
          <p:cNvSpPr>
            <a:spLocks noGrp="1"/>
          </p:cNvSpPr>
          <p:nvPr>
            <p:ph idx="1"/>
          </p:nvPr>
        </p:nvSpPr>
        <p:spPr>
          <a:xfrm>
            <a:off x="457200" y="1180821"/>
            <a:ext cx="8327571" cy="3286265"/>
          </a:xfrm>
        </p:spPr>
        <p:txBody>
          <a:bodyPr vert="horz" lIns="91440" tIns="45720" rIns="91440" bIns="45720" rtlCol="0" anchor="t">
            <a:normAutofit lnSpcReduction="10000"/>
          </a:bodyPr>
          <a:lstStyle/>
          <a:p>
            <a:pPr>
              <a:buSzPct val="120000"/>
            </a:pPr>
            <a:r>
              <a:rPr lang="en-US" altLang="en-US" sz="2200" dirty="0">
                <a:latin typeface="Calibri"/>
                <a:ea typeface="Calibri"/>
                <a:cs typeface="Calibri"/>
              </a:rPr>
              <a:t>Assess CHG compatibility of all skin and hair products used in the unit.</a:t>
            </a:r>
          </a:p>
          <a:p>
            <a:pPr marL="882650" lvl="1" indent="-342900">
              <a:buSzPct val="95000"/>
            </a:pPr>
            <a:r>
              <a:rPr lang="en-US" altLang="en-US" sz="2000" dirty="0">
                <a:latin typeface="Calibri"/>
                <a:ea typeface="Calibri"/>
                <a:cs typeface="Calibri"/>
              </a:rPr>
              <a:t>Check with manufacturers for CHG compatibility.</a:t>
            </a:r>
          </a:p>
          <a:p>
            <a:pPr marL="882650" lvl="1" indent="-342900">
              <a:buSzPct val="95000"/>
            </a:pPr>
            <a:r>
              <a:rPr lang="en-US" altLang="en-US" sz="2000" dirty="0">
                <a:latin typeface="Calibri"/>
                <a:ea typeface="Calibri"/>
                <a:cs typeface="Calibri"/>
              </a:rPr>
              <a:t>Do not worry about prescribed medicated creams.</a:t>
            </a:r>
          </a:p>
          <a:p>
            <a:pPr>
              <a:spcBef>
                <a:spcPts val="1800"/>
              </a:spcBef>
              <a:buSzPct val="120000"/>
            </a:pPr>
            <a:r>
              <a:rPr lang="en-US" altLang="en-US" sz="2200" dirty="0">
                <a:latin typeface="Calibri"/>
                <a:ea typeface="Calibri"/>
                <a:cs typeface="Calibri"/>
              </a:rPr>
              <a:t>CHG should be used for all cleaning and bathing needs.</a:t>
            </a:r>
          </a:p>
          <a:p>
            <a:pPr>
              <a:spcBef>
                <a:spcPts val="1800"/>
              </a:spcBef>
              <a:buSzPct val="120000"/>
            </a:pPr>
            <a:r>
              <a:rPr lang="en-US" altLang="en-US" sz="2200" dirty="0">
                <a:latin typeface="Calibri"/>
                <a:ea typeface="Calibri"/>
                <a:cs typeface="Calibri"/>
              </a:rPr>
              <a:t>If patients insist on using their own shampoo or soap, it should be used </a:t>
            </a:r>
            <a:r>
              <a:rPr lang="en-US" altLang="en-US" sz="2200" b="1" u="sng" dirty="0">
                <a:latin typeface="Calibri"/>
                <a:ea typeface="Calibri"/>
                <a:cs typeface="Calibri"/>
              </a:rPr>
              <a:t>before</a:t>
            </a:r>
            <a:r>
              <a:rPr lang="en-US" altLang="en-US" sz="2200" dirty="0">
                <a:latin typeface="Calibri"/>
                <a:ea typeface="Calibri"/>
                <a:cs typeface="Calibri"/>
              </a:rPr>
              <a:t> applying CHG.</a:t>
            </a:r>
          </a:p>
          <a:p>
            <a:pPr lvl="1">
              <a:buSzPct val="120000"/>
            </a:pPr>
            <a:r>
              <a:rPr lang="en-US" altLang="en-US" sz="2000" dirty="0">
                <a:latin typeface="Calibri"/>
                <a:ea typeface="Calibri"/>
                <a:cs typeface="Calibri"/>
              </a:rPr>
              <a:t>It should be thoroughly rinsed off before the CHG is applied.</a:t>
            </a:r>
          </a:p>
        </p:txBody>
      </p:sp>
      <p:pic>
        <p:nvPicPr>
          <p:cNvPr id="3074" name="Picture 2" descr="An image of shampoo and soap bottles.">
            <a:extLst>
              <a:ext uri="{FF2B5EF4-FFF2-40B4-BE49-F238E27FC236}">
                <a16:creationId xmlns:a16="http://schemas.microsoft.com/office/drawing/2014/main" id="{BB5058E9-1912-7B8E-F20C-92CD5798225B}"/>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3197580" y="4467086"/>
            <a:ext cx="2748840" cy="18325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1C1667C1-0795-7A9E-1976-8C58AC97B50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00284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8531F6B-514B-72F1-9787-057FD595EDB4}"/>
              </a:ext>
            </a:extLst>
          </p:cNvPr>
          <p:cNvSpPr>
            <a:spLocks noGrp="1"/>
          </p:cNvSpPr>
          <p:nvPr>
            <p:ph type="title"/>
          </p:nvPr>
        </p:nvSpPr>
        <p:spPr>
          <a:xfrm>
            <a:off x="457200" y="0"/>
            <a:ext cx="8229600" cy="914400"/>
          </a:xfrm>
        </p:spPr>
        <p:txBody>
          <a:bodyPr>
            <a:noAutofit/>
          </a:bodyPr>
          <a:lstStyle/>
          <a:p>
            <a:r>
              <a:rPr lang="en-US" sz="4000" dirty="0"/>
              <a:t>How To Conduct Nasal Decolonization</a:t>
            </a:r>
          </a:p>
        </p:txBody>
      </p:sp>
      <p:pic>
        <p:nvPicPr>
          <p:cNvPr id="2050" name="Picture 2" descr="An image of a healthcare provider performing nasal decolonization on a patient.">
            <a:extLst>
              <a:ext uri="{FF2B5EF4-FFF2-40B4-BE49-F238E27FC236}">
                <a16:creationId xmlns:a16="http://schemas.microsoft.com/office/drawing/2014/main" id="{11654B20-2DBB-C96B-7C02-B332D17D6669}"/>
              </a:ext>
            </a:extLst>
          </p:cNvPr>
          <p:cNvPicPr>
            <a:picLocks noGrp="1" noChangeAspect="1" noChangeArrowheads="1"/>
          </p:cNvPicPr>
          <p:nvPr>
            <p:ph type="pic" sz="quarter" idx="10"/>
          </p:nvPr>
        </p:nvPicPr>
        <p:blipFill>
          <a:blip r:embed="rId2"/>
          <a:srcRect/>
          <a:stretch/>
        </p:blipFill>
        <p:spPr bwMode="auto">
          <a:xfrm>
            <a:off x="3154681" y="1445731"/>
            <a:ext cx="5441316" cy="3061182"/>
          </a:xfrm>
          <a:prstGeom prst="rect">
            <a:avLst/>
          </a:prstGeom>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2C74690E-A4BE-4403-8B21-112FA5CCE619}"/>
              </a:ext>
            </a:extLst>
          </p:cNvPr>
          <p:cNvSpPr>
            <a:spLocks noGrp="1"/>
          </p:cNvSpPr>
          <p:nvPr>
            <p:ph type="body" idx="1"/>
          </p:nvPr>
        </p:nvSpPr>
        <p:spPr>
          <a:xfrm>
            <a:off x="365123" y="3749040"/>
            <a:ext cx="6400800" cy="2103438"/>
          </a:xfrm>
        </p:spPr>
        <p:txBody>
          <a:bodyPr/>
          <a:lstStyle/>
          <a:p>
            <a:r>
              <a:rPr lang="en-US" dirty="0"/>
              <a:t>Essential Steps and Procedures for Nasal Decolonization</a:t>
            </a:r>
          </a:p>
        </p:txBody>
      </p:sp>
      <p:sp>
        <p:nvSpPr>
          <p:cNvPr id="24" name="Slide Number Placeholder 23">
            <a:extLst>
              <a:ext uri="{FF2B5EF4-FFF2-40B4-BE49-F238E27FC236}">
                <a16:creationId xmlns:a16="http://schemas.microsoft.com/office/drawing/2014/main" id="{07E63111-1BB4-2843-A124-6061DDFDFA43}"/>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22</a:t>
            </a:fld>
            <a:endParaRPr lang="en-US"/>
          </a:p>
        </p:txBody>
      </p:sp>
    </p:spTree>
    <p:extLst>
      <p:ext uri="{BB962C8B-B14F-4D97-AF65-F5344CB8AC3E}">
        <p14:creationId xmlns:p14="http://schemas.microsoft.com/office/powerpoint/2010/main" val="1579553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A147C-D777-8856-24EF-360F7E246EB8}"/>
              </a:ext>
            </a:extLst>
          </p:cNvPr>
          <p:cNvSpPr>
            <a:spLocks noGrp="1"/>
          </p:cNvSpPr>
          <p:nvPr>
            <p:ph type="title"/>
          </p:nvPr>
        </p:nvSpPr>
        <p:spPr/>
        <p:txBody>
          <a:bodyPr/>
          <a:lstStyle/>
          <a:p>
            <a:r>
              <a:rPr lang="en-US" dirty="0"/>
              <a:t>Nasal Decolonization Protocol</a:t>
            </a:r>
            <a:r>
              <a:rPr lang="en-US" baseline="30000" dirty="0"/>
              <a:t>1,2</a:t>
            </a:r>
            <a:endParaRPr lang="en-US" dirty="0"/>
          </a:p>
        </p:txBody>
      </p:sp>
      <p:sp>
        <p:nvSpPr>
          <p:cNvPr id="7" name="Content Placeholder 6">
            <a:extLst>
              <a:ext uri="{FF2B5EF4-FFF2-40B4-BE49-F238E27FC236}">
                <a16:creationId xmlns:a16="http://schemas.microsoft.com/office/drawing/2014/main" id="{D6CE1301-6494-D1E0-F5A9-4D376DBB5BB2}"/>
              </a:ext>
            </a:extLst>
          </p:cNvPr>
          <p:cNvSpPr>
            <a:spLocks noGrp="1"/>
          </p:cNvSpPr>
          <p:nvPr>
            <p:ph idx="1"/>
          </p:nvPr>
        </p:nvSpPr>
        <p:spPr>
          <a:xfrm>
            <a:off x="457200" y="1046351"/>
            <a:ext cx="8229600" cy="1807114"/>
          </a:xfrm>
        </p:spPr>
        <p:txBody>
          <a:bodyPr>
            <a:normAutofit/>
          </a:bodyPr>
          <a:lstStyle/>
          <a:p>
            <a:r>
              <a:rPr lang="en-US" sz="2000" dirty="0"/>
              <a:t>Given twice a day for 5 days, starting from patient’s first day on the unit.</a:t>
            </a:r>
          </a:p>
          <a:p>
            <a:pPr lvl="1"/>
            <a:r>
              <a:rPr lang="en-US" sz="1800" dirty="0"/>
              <a:t>Even if they completed nasal decolonization in prior unit.</a:t>
            </a:r>
          </a:p>
          <a:p>
            <a:pPr lvl="1"/>
            <a:r>
              <a:rPr lang="en-US" sz="1800" dirty="0"/>
              <a:t>If patient was mid-course in previous unit, then the course should be resumed.</a:t>
            </a:r>
          </a:p>
          <a:p>
            <a:pPr lvl="1"/>
            <a:r>
              <a:rPr lang="en-US" sz="1800" dirty="0"/>
              <a:t>Readmitted patients should restart 5-day course.</a:t>
            </a:r>
          </a:p>
        </p:txBody>
      </p:sp>
      <p:pic>
        <p:nvPicPr>
          <p:cNvPr id="29" name="Picture 28" descr="A graphic depicting a patient undergoing nasal decolonization.">
            <a:extLst>
              <a:ext uri="{FF2B5EF4-FFF2-40B4-BE49-F238E27FC236}">
                <a16:creationId xmlns:a16="http://schemas.microsoft.com/office/drawing/2014/main" id="{4798B145-6E97-E762-1566-8B61930ECAA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7840" y="3004578"/>
            <a:ext cx="2184400" cy="2184400"/>
          </a:xfrm>
          <a:prstGeom prst="rect">
            <a:avLst/>
          </a:prstGeom>
          <a:effectLst/>
        </p:spPr>
      </p:pic>
      <p:sp>
        <p:nvSpPr>
          <p:cNvPr id="8" name="Text Placeholder 7">
            <a:extLst>
              <a:ext uri="{FF2B5EF4-FFF2-40B4-BE49-F238E27FC236}">
                <a16:creationId xmlns:a16="http://schemas.microsoft.com/office/drawing/2014/main" id="{E28057FD-AACE-4C17-FACB-EBCADE7AB8E4}"/>
              </a:ext>
            </a:extLst>
          </p:cNvPr>
          <p:cNvSpPr>
            <a:spLocks noGrp="1"/>
          </p:cNvSpPr>
          <p:nvPr>
            <p:ph type="body" sz="quarter" idx="11"/>
          </p:nvPr>
        </p:nvSpPr>
        <p:spPr>
          <a:xfrm>
            <a:off x="2682240" y="3025364"/>
            <a:ext cx="6004560" cy="2263411"/>
          </a:xfrm>
        </p:spPr>
        <p:txBody>
          <a:bodyPr vert="horz" lIns="91440" tIns="45720" rIns="91440" bIns="45720" rtlCol="0">
            <a:normAutofit/>
          </a:bodyPr>
          <a:lstStyle/>
          <a:p>
            <a:pPr marL="365760" marR="0" lvl="0" indent="-365760" algn="l" defTabSz="887553"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patient is on the unit for 2+ weeks, full 5-day course restarts.</a:t>
            </a:r>
          </a:p>
          <a:p>
            <a:pPr marL="365760" marR="0" lvl="0" indent="-365760" algn="l" defTabSz="887553"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a dose is missed, resume decolonization according to original schedule.</a:t>
            </a:r>
          </a:p>
          <a:p>
            <a:pPr marL="822960" marR="0" lvl="1" indent="-36576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not double up doses.</a:t>
            </a:r>
          </a:p>
          <a:p>
            <a:pPr marL="822960" marR="0" lvl="1" indent="-36576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2+ doses are missed, 5-day course restarts</a:t>
            </a:r>
          </a:p>
        </p:txBody>
      </p:sp>
      <p:sp>
        <p:nvSpPr>
          <p:cNvPr id="10" name="Text Placeholder 9">
            <a:extLst>
              <a:ext uri="{FF2B5EF4-FFF2-40B4-BE49-F238E27FC236}">
                <a16:creationId xmlns:a16="http://schemas.microsoft.com/office/drawing/2014/main" id="{387DCBA6-FE3C-5D58-562F-F8AC8AD7D748}"/>
              </a:ext>
            </a:extLst>
          </p:cNvPr>
          <p:cNvSpPr>
            <a:spLocks noGrp="1"/>
          </p:cNvSpPr>
          <p:nvPr>
            <p:ph type="body" sz="quarter" idx="13"/>
          </p:nvPr>
        </p:nvSpPr>
        <p:spPr>
          <a:xfrm>
            <a:off x="457200" y="5544273"/>
            <a:ext cx="8229600" cy="947967"/>
          </a:xfrm>
        </p:spPr>
        <p:txBody>
          <a:bodyPr vert="horz" lIns="91440" tIns="45720" rIns="91440" bIns="45720" rtlCol="0">
            <a:normAutofit/>
          </a:bodyPr>
          <a:lstStyle/>
          <a:p>
            <a:pPr marL="365760" indent="-365760"/>
            <a:r>
              <a:rPr lang="en-US" sz="2000" dirty="0"/>
              <a:t>Please refer to the </a:t>
            </a:r>
            <a:r>
              <a:rPr lang="en-US" sz="2000" b="1" u="sng" dirty="0">
                <a:solidFill>
                  <a:srgbClr val="0070C0"/>
                </a:solidFill>
                <a:hlinkClick r:id="rId4"/>
              </a:rPr>
              <a:t>Nasal Decolonization Nursing Protocol Training PowerPoint</a:t>
            </a:r>
            <a:r>
              <a:rPr lang="en-US" sz="2000" dirty="0"/>
              <a:t> for more detail.</a:t>
            </a:r>
          </a:p>
        </p:txBody>
      </p:sp>
      <p:sp>
        <p:nvSpPr>
          <p:cNvPr id="5" name="Slide Number Placeholder 4">
            <a:extLst>
              <a:ext uri="{FF2B5EF4-FFF2-40B4-BE49-F238E27FC236}">
                <a16:creationId xmlns:a16="http://schemas.microsoft.com/office/drawing/2014/main" id="{EB2171B5-2255-BCA1-E370-E0B8958B8F7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325223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0FCB-7D5C-A5C2-A36C-38627D456543}"/>
              </a:ext>
            </a:extLst>
          </p:cNvPr>
          <p:cNvSpPr>
            <a:spLocks noGrp="1"/>
          </p:cNvSpPr>
          <p:nvPr>
            <p:ph type="title"/>
          </p:nvPr>
        </p:nvSpPr>
        <p:spPr/>
        <p:txBody>
          <a:bodyPr/>
          <a:lstStyle/>
          <a:p>
            <a:r>
              <a:rPr lang="en-US" sz="4400" b="1" dirty="0"/>
              <a:t>Nasal Decolonization Products</a:t>
            </a:r>
            <a:r>
              <a:rPr lang="en-US" sz="4400" b="1" baseline="30000" dirty="0"/>
              <a:t>1,2</a:t>
            </a:r>
            <a:endParaRPr lang="en-US" dirty="0"/>
          </a:p>
        </p:txBody>
      </p:sp>
      <p:pic>
        <p:nvPicPr>
          <p:cNvPr id="21" name="Picture 20" descr="A graphic detailing information about 2 percent mupirocin ointment. It is a topical antibiotic, requires a prescription, and is often provided in multi-dose tubes. The graphic also includes an image of a prescribed tube of mupirocin ointment—United States Pharmacopeia (USP), 2 percent.">
            <a:extLst>
              <a:ext uri="{FF2B5EF4-FFF2-40B4-BE49-F238E27FC236}">
                <a16:creationId xmlns:a16="http://schemas.microsoft.com/office/drawing/2014/main" id="{7F873A96-3BD6-CA76-12BF-95771780AAFC}"/>
              </a:ext>
            </a:extLst>
          </p:cNvPr>
          <p:cNvPicPr>
            <a:picLocks noChangeAspect="1"/>
          </p:cNvPicPr>
          <p:nvPr/>
        </p:nvPicPr>
        <p:blipFill>
          <a:blip r:embed="rId3"/>
          <a:stretch>
            <a:fillRect/>
          </a:stretch>
        </p:blipFill>
        <p:spPr>
          <a:xfrm>
            <a:off x="457198" y="1158455"/>
            <a:ext cx="4069080" cy="2624197"/>
          </a:xfrm>
          <a:prstGeom prst="rect">
            <a:avLst/>
          </a:prstGeom>
        </p:spPr>
      </p:pic>
      <p:pic>
        <p:nvPicPr>
          <p:cNvPr id="19" name="Picture 18" descr="A graphic detailing information about iodophor or 10 percent povidone-iodine. It is a commonly used antiseptic, does not require a prescription, and is available as swab sticks. The graphic also includes an image of a bottle of nasal iodophor, with four swab sticks next to it.">
            <a:extLst>
              <a:ext uri="{FF2B5EF4-FFF2-40B4-BE49-F238E27FC236}">
                <a16:creationId xmlns:a16="http://schemas.microsoft.com/office/drawing/2014/main" id="{F6D68BA0-5735-1584-588F-35B6EE5D89B1}"/>
              </a:ext>
            </a:extLst>
          </p:cNvPr>
          <p:cNvPicPr>
            <a:picLocks noChangeAspect="1"/>
          </p:cNvPicPr>
          <p:nvPr/>
        </p:nvPicPr>
        <p:blipFill>
          <a:blip r:embed="rId4"/>
          <a:stretch>
            <a:fillRect/>
          </a:stretch>
        </p:blipFill>
        <p:spPr>
          <a:xfrm>
            <a:off x="4628819" y="1149310"/>
            <a:ext cx="4098582" cy="2651760"/>
          </a:xfrm>
          <a:prstGeom prst="rect">
            <a:avLst/>
          </a:prstGeom>
        </p:spPr>
      </p:pic>
      <p:sp>
        <p:nvSpPr>
          <p:cNvPr id="14" name="Text Placeholder 13">
            <a:extLst>
              <a:ext uri="{FF2B5EF4-FFF2-40B4-BE49-F238E27FC236}">
                <a16:creationId xmlns:a16="http://schemas.microsoft.com/office/drawing/2014/main" id="{DAD35D15-5940-0032-8590-A7BC6C42979D}"/>
              </a:ext>
            </a:extLst>
          </p:cNvPr>
          <p:cNvSpPr>
            <a:spLocks noGrp="1"/>
          </p:cNvSpPr>
          <p:nvPr>
            <p:ph type="body" sz="quarter" idx="21"/>
          </p:nvPr>
        </p:nvSpPr>
        <p:spPr>
          <a:xfrm>
            <a:off x="457200" y="3775495"/>
            <a:ext cx="8412480" cy="2798026"/>
          </a:xfrm>
          <a:prstGeom prst="rect">
            <a:avLst/>
          </a:prstGeom>
          <a:noFill/>
          <a:ln w="28575">
            <a:noFill/>
          </a:ln>
          <a:effectLst/>
        </p:spPr>
        <p:txBody>
          <a:bodyPr lIns="182880" tIns="91440" rIns="182880" bIns="91440" anchor="ctr">
            <a:normAutofit/>
          </a:bodyPr>
          <a:lstStyle/>
          <a:p>
            <a:pPr marL="365760" marR="0" lvl="0" indent="-365760" algn="l" defTabSz="887553" rtl="0" eaLnBrk="1" fontAlgn="auto" latinLnBrk="0" hangingPunct="1">
              <a:lnSpc>
                <a:spcPct val="100000"/>
              </a:lnSpc>
              <a:spcBef>
                <a:spcPts val="600"/>
              </a:spcBef>
              <a:buClrTx/>
              <a:buSzPct val="120000"/>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libri" panose="020F0502020204030204"/>
                <a:ea typeface="+mn-ea"/>
                <a:cs typeface="+mn-cs"/>
              </a:rPr>
              <a:t>Evidence shows mupirocin is more effective than iodophor.</a:t>
            </a:r>
          </a:p>
          <a:p>
            <a:pPr marL="857250" lvl="1" indent="-342900">
              <a:buSzPct val="120000"/>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Mupirocin Iodophor Swap Out Trial</a:t>
            </a:r>
            <a:r>
              <a:rPr kumimoji="0" lang="en-US" sz="2000"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by Huang et al., published </a:t>
            </a:r>
            <a:r>
              <a:rPr kumimoji="0" lang="en-US" sz="2000" b="0" i="0" u="none" strike="noStrike" kern="1200" cap="none" spc="0" normalizeH="0" noProof="0" dirty="0">
                <a:ln>
                  <a:noFill/>
                </a:ln>
                <a:solidFill>
                  <a:prstClr val="black"/>
                </a:solidFill>
                <a:effectLst/>
                <a:uLnTx/>
                <a:uFillTx/>
                <a:latin typeface="Calibri" panose="020F0502020204030204"/>
                <a:ea typeface="+mn-ea"/>
                <a:cs typeface="+mn-cs"/>
              </a:rPr>
              <a:t>2023</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9</a:t>
            </a:r>
          </a:p>
          <a:p>
            <a:pPr marL="365760" marR="0" lvl="0" indent="-365760" algn="l" defTabSz="887553" rtl="0" eaLnBrk="1" fontAlgn="auto" latinLnBrk="0" hangingPunct="1">
              <a:lnSpc>
                <a:spcPct val="100000"/>
              </a:lnSpc>
              <a:spcBef>
                <a:spcPts val="1800"/>
              </a:spcBef>
              <a:buClrTx/>
              <a:buSzPct val="120000"/>
              <a:buFont typeface="Arial" panose="020B0604020202020204"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Calibri" panose="020F0502020204030204"/>
                <a:ea typeface="+mn-ea"/>
                <a:cs typeface="+mn-cs"/>
              </a:rPr>
              <a:t>Mupirocin is preferred over iodophor</a:t>
            </a:r>
            <a:r>
              <a:rPr kumimoji="0" lang="en-US" sz="2400" b="0" i="0" u="none" strike="noStrike" kern="1200" cap="none" spc="0" normalizeH="0" baseline="0" noProof="0" dirty="0">
                <a:ln>
                  <a:noFill/>
                </a:ln>
                <a:solidFill>
                  <a:schemeClr val="accent1"/>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unless:</a:t>
            </a:r>
          </a:p>
          <a:p>
            <a:pPr marL="880110" marR="0" lvl="1" indent="-365760" algn="l" defTabSz="887553" rtl="0" eaLnBrk="1" fontAlgn="auto" latinLnBrk="0" hangingPunct="1">
              <a:lnSpc>
                <a:spcPct val="100000"/>
              </a:lnSpc>
              <a:spcBef>
                <a:spcPts val="600"/>
              </a:spcBef>
              <a:buClrTx/>
              <a:buSzPct val="120000"/>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High prevalence of mupirocin resistance</a:t>
            </a:r>
          </a:p>
          <a:p>
            <a:pPr marL="880110" marR="0" lvl="1" indent="-365760" algn="l" defTabSz="887553" rtl="0" eaLnBrk="1" fontAlgn="auto" latinLnBrk="0" hangingPunct="1">
              <a:lnSpc>
                <a:spcPct val="100000"/>
              </a:lnSpc>
              <a:spcBef>
                <a:spcPts val="600"/>
              </a:spcBef>
              <a:buClrTx/>
              <a:buSzPct val="120000"/>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Logistical concerns about providing prescription </a:t>
            </a:r>
          </a:p>
        </p:txBody>
      </p:sp>
      <p:sp>
        <p:nvSpPr>
          <p:cNvPr id="24" name="Slide Number Placeholder 23">
            <a:extLst>
              <a:ext uri="{FF2B5EF4-FFF2-40B4-BE49-F238E27FC236}">
                <a16:creationId xmlns:a16="http://schemas.microsoft.com/office/drawing/2014/main" id="{7F2E48D8-BF2C-0AB4-72F8-5A3156879C6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68513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B62D-FAA8-D5A5-8B93-E8A9DF728005}"/>
              </a:ext>
            </a:extLst>
          </p:cNvPr>
          <p:cNvSpPr>
            <a:spLocks noGrp="1"/>
          </p:cNvSpPr>
          <p:nvPr>
            <p:ph type="title"/>
          </p:nvPr>
        </p:nvSpPr>
        <p:spPr>
          <a:xfrm>
            <a:off x="318654" y="0"/>
            <a:ext cx="8229600" cy="914400"/>
          </a:xfrm>
        </p:spPr>
        <p:txBody>
          <a:bodyPr>
            <a:noAutofit/>
          </a:bodyPr>
          <a:lstStyle/>
          <a:p>
            <a:r>
              <a:rPr lang="en-US" b="1" dirty="0"/>
              <a:t>Procedure </a:t>
            </a:r>
            <a:r>
              <a:rPr lang="en-US" dirty="0"/>
              <a:t>f</a:t>
            </a:r>
            <a:r>
              <a:rPr lang="en-US" b="1" dirty="0"/>
              <a:t>or Nasal Mupirocin</a:t>
            </a:r>
            <a:endParaRPr lang="en-US" dirty="0"/>
          </a:p>
        </p:txBody>
      </p:sp>
      <p:sp>
        <p:nvSpPr>
          <p:cNvPr id="3" name="Content Placeholder 2">
            <a:extLst>
              <a:ext uri="{FF2B5EF4-FFF2-40B4-BE49-F238E27FC236}">
                <a16:creationId xmlns:a16="http://schemas.microsoft.com/office/drawing/2014/main" id="{005A6CEB-2923-A019-A2F2-43A866C382BF}"/>
              </a:ext>
            </a:extLst>
          </p:cNvPr>
          <p:cNvSpPr>
            <a:spLocks noGrp="1"/>
          </p:cNvSpPr>
          <p:nvPr>
            <p:ph idx="1"/>
          </p:nvPr>
        </p:nvSpPr>
        <p:spPr>
          <a:xfrm>
            <a:off x="457199" y="1051348"/>
            <a:ext cx="6400800" cy="3510603"/>
          </a:xfrm>
          <a:prstGeom prst="roundRect">
            <a:avLst>
              <a:gd name="adj" fmla="val 9532"/>
            </a:avLst>
          </a:prstGeom>
          <a:solidFill>
            <a:schemeClr val="accent2">
              <a:lumMod val="20000"/>
              <a:lumOff val="80000"/>
            </a:schemeClr>
          </a:solidFill>
          <a:ln w="28575">
            <a:solidFill>
              <a:schemeClr val="accent1"/>
            </a:solidFill>
          </a:ln>
          <a:effectLst/>
        </p:spPr>
        <p:txBody>
          <a:bodyPr lIns="137160" rIns="137160" anchor="ctr" anchorCtr="0">
            <a:normAutofit/>
          </a:bodyPr>
          <a:lstStyle/>
          <a:p>
            <a:pPr marL="0" indent="0" algn="l" rtl="0" fontAlgn="base">
              <a:buNone/>
            </a:pPr>
            <a:r>
              <a:rPr lang="en-US" sz="1800" b="1" i="0" u="none" strike="noStrike" dirty="0">
                <a:solidFill>
                  <a:srgbClr val="000000"/>
                </a:solidFill>
                <a:effectLst/>
                <a:latin typeface="Calibri" panose="020F0502020204030204" pitchFamily="34" charset="0"/>
                <a:cs typeface="Calibri" panose="020F0502020204030204" pitchFamily="34" charset="0"/>
              </a:rPr>
              <a:t>Protocol:</a:t>
            </a:r>
          </a:p>
          <a:p>
            <a:pPr marL="320040" indent="-320040" fontAlgn="base">
              <a:buFont typeface="+mj-lt"/>
              <a:buAutoNum type="arabicPeriod"/>
            </a:pPr>
            <a:r>
              <a:rPr lang="en-US" sz="1800" b="0" i="0" u="none" strike="noStrike" dirty="0">
                <a:solidFill>
                  <a:srgbClr val="000000"/>
                </a:solidFill>
                <a:effectLst/>
                <a:latin typeface="Calibri" panose="020F0502020204030204" pitchFamily="34" charset="0"/>
                <a:cs typeface="Calibri" panose="020F0502020204030204" pitchFamily="34" charset="0"/>
              </a:rPr>
              <a:t>Dispense 0.5 grams of mupirocin (pea-sized amount) for each nostril onto two new clean swabs before entering patient room.</a:t>
            </a:r>
            <a:r>
              <a:rPr lang="en-US" sz="1800" b="0" i="0" dirty="0">
                <a:solidFill>
                  <a:srgbClr val="000000"/>
                </a:solidFill>
                <a:effectLst/>
                <a:latin typeface="Calibri" panose="020F0502020204030204" pitchFamily="34" charset="0"/>
                <a:cs typeface="Calibri" panose="020F0502020204030204" pitchFamily="34" charset="0"/>
              </a:rPr>
              <a:t>​</a:t>
            </a:r>
          </a:p>
          <a:p>
            <a:pPr marL="320040" indent="-320040" fontAlgn="base">
              <a:buFont typeface="+mj-lt"/>
              <a:buAutoNum type="arabicPeriod"/>
            </a:pPr>
            <a:r>
              <a:rPr lang="en-US" sz="1800" b="0" i="0" u="none" strike="noStrike" dirty="0">
                <a:solidFill>
                  <a:srgbClr val="000000"/>
                </a:solidFill>
                <a:effectLst/>
                <a:latin typeface="Calibri" panose="020F0502020204030204" pitchFamily="34" charset="0"/>
                <a:cs typeface="Calibri" panose="020F0502020204030204" pitchFamily="34" charset="0"/>
              </a:rPr>
              <a:t>Have patient blow their nose into a tissue to clear nostrils.</a:t>
            </a:r>
            <a:r>
              <a:rPr lang="en-US" sz="1800" b="0" i="0" dirty="0">
                <a:solidFill>
                  <a:srgbClr val="000000"/>
                </a:solidFill>
                <a:effectLst/>
                <a:latin typeface="Calibri" panose="020F0502020204030204" pitchFamily="34" charset="0"/>
                <a:cs typeface="Calibri" panose="020F0502020204030204" pitchFamily="34" charset="0"/>
              </a:rPr>
              <a:t>​</a:t>
            </a:r>
          </a:p>
          <a:p>
            <a:pPr marL="320040" indent="-320040" fontAlgn="base">
              <a:buFont typeface="+mj-lt"/>
              <a:buAutoNum type="arabicPeriod"/>
            </a:pPr>
            <a:r>
              <a:rPr lang="en-US" sz="1800" b="0" i="0" u="none" strike="noStrike" dirty="0">
                <a:solidFill>
                  <a:srgbClr val="000000"/>
                </a:solidFill>
                <a:effectLst/>
                <a:latin typeface="Calibri" panose="020F0502020204030204" pitchFamily="34" charset="0"/>
                <a:cs typeface="Calibri" panose="020F0502020204030204" pitchFamily="34" charset="0"/>
              </a:rPr>
              <a:t>Place head of patient’s bed at 30 degrees, if tolerated.</a:t>
            </a:r>
            <a:r>
              <a:rPr lang="en-US" sz="1800" b="0" i="0" dirty="0">
                <a:solidFill>
                  <a:srgbClr val="000000"/>
                </a:solidFill>
                <a:effectLst/>
                <a:latin typeface="Calibri" panose="020F0502020204030204" pitchFamily="34" charset="0"/>
                <a:cs typeface="Calibri" panose="020F0502020204030204" pitchFamily="34" charset="0"/>
              </a:rPr>
              <a:t>​</a:t>
            </a:r>
          </a:p>
          <a:p>
            <a:pPr marL="320040" indent="-320040" fontAlgn="base">
              <a:buFont typeface="+mj-lt"/>
              <a:buAutoNum type="arabicPeriod"/>
            </a:pPr>
            <a:r>
              <a:rPr lang="en-US" sz="1800" b="0" i="0" u="none" strike="noStrike" dirty="0">
                <a:solidFill>
                  <a:srgbClr val="000000"/>
                </a:solidFill>
                <a:effectLst/>
                <a:latin typeface="Calibri" panose="020F0502020204030204" pitchFamily="34" charset="0"/>
                <a:cs typeface="Calibri" panose="020F0502020204030204" pitchFamily="34" charset="0"/>
              </a:rPr>
              <a:t>Apply single dose into each nostril using swab applicator.</a:t>
            </a:r>
            <a:r>
              <a:rPr lang="en-US" sz="1800" b="0" i="0" dirty="0">
                <a:solidFill>
                  <a:srgbClr val="000000"/>
                </a:solidFill>
                <a:effectLst/>
                <a:latin typeface="Calibri" panose="020F0502020204030204" pitchFamily="34" charset="0"/>
                <a:cs typeface="Calibri" panose="020F0502020204030204" pitchFamily="34" charset="0"/>
              </a:rPr>
              <a:t>​</a:t>
            </a:r>
          </a:p>
          <a:p>
            <a:pPr marL="320040" indent="-320040" fontAlgn="base">
              <a:buFont typeface="+mj-lt"/>
              <a:buAutoNum type="arabicPeriod"/>
            </a:pPr>
            <a:r>
              <a:rPr lang="en-US" sz="1800" b="0" i="0" u="none" strike="noStrike" dirty="0">
                <a:solidFill>
                  <a:srgbClr val="000000"/>
                </a:solidFill>
                <a:effectLst/>
                <a:latin typeface="Calibri" panose="020F0502020204030204" pitchFamily="34" charset="0"/>
                <a:cs typeface="Calibri" panose="020F0502020204030204" pitchFamily="34" charset="0"/>
              </a:rPr>
              <a:t>Press patient’s nostrils together and massage gently for 60 seconds.</a:t>
            </a:r>
            <a:r>
              <a:rPr lang="en-US" sz="1800" b="0" i="0" dirty="0">
                <a:solidFill>
                  <a:srgbClr val="000000"/>
                </a:solidFill>
                <a:effectLst/>
                <a:latin typeface="Calibri" panose="020F0502020204030204" pitchFamily="34" charset="0"/>
                <a:cs typeface="Calibri" panose="020F0502020204030204" pitchFamily="34" charset="0"/>
              </a:rPr>
              <a:t>​</a:t>
            </a:r>
          </a:p>
          <a:p>
            <a:pPr marL="457200" lvl="1" indent="0" fontAlgn="base">
              <a:buNone/>
            </a:pPr>
            <a:r>
              <a:rPr lang="en-US" sz="1800" b="1" i="0" u="sng" strike="noStrike" dirty="0">
                <a:solidFill>
                  <a:srgbClr val="FF0000"/>
                </a:solidFill>
                <a:effectLst/>
                <a:latin typeface="Calibri" panose="020F0502020204030204" pitchFamily="34" charset="0"/>
                <a:cs typeface="Calibri" panose="020F0502020204030204" pitchFamily="34" charset="0"/>
              </a:rPr>
              <a:t>Avoid contact with eyes and other intranasal products</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dirty="0">
                <a:solidFill>
                  <a:srgbClr val="000000"/>
                </a:solidFill>
                <a:effectLst/>
                <a:latin typeface="Calibri" panose="020F0502020204030204" pitchFamily="34" charset="0"/>
                <a:cs typeface="Calibri" panose="020F0502020204030204" pitchFamily="34" charset="0"/>
              </a:rPr>
              <a:t>​</a:t>
            </a:r>
          </a:p>
        </p:txBody>
      </p:sp>
      <p:sp>
        <p:nvSpPr>
          <p:cNvPr id="26" name="Text Placeholder 25">
            <a:extLst>
              <a:ext uri="{FF2B5EF4-FFF2-40B4-BE49-F238E27FC236}">
                <a16:creationId xmlns:a16="http://schemas.microsoft.com/office/drawing/2014/main" id="{3B1208B3-CA1B-C92D-8C58-D8C0CD1BEB94}"/>
              </a:ext>
            </a:extLst>
          </p:cNvPr>
          <p:cNvSpPr>
            <a:spLocks noGrp="1"/>
          </p:cNvSpPr>
          <p:nvPr>
            <p:ph type="body" sz="quarter" idx="11"/>
          </p:nvPr>
        </p:nvSpPr>
        <p:spPr>
          <a:xfrm>
            <a:off x="548640" y="4618514"/>
            <a:ext cx="6400800" cy="1902869"/>
          </a:xfrm>
        </p:spPr>
        <p:txBody>
          <a:bodyPr anchor="ctr" anchorCtr="0">
            <a:normAutofit/>
          </a:bodyPr>
          <a:lstStyle/>
          <a:p>
            <a:pPr marL="320040" indent="-320040">
              <a:lnSpc>
                <a:spcPct val="110000"/>
              </a:lnSpc>
            </a:pPr>
            <a:r>
              <a:rPr lang="en-US" sz="1600" dirty="0"/>
              <a:t>Side effects are uncommon, most often nasal irritation, runny nose, and sneezing. </a:t>
            </a:r>
          </a:p>
          <a:p>
            <a:pPr marL="731520" lvl="1" indent="-320040">
              <a:lnSpc>
                <a:spcPct val="110000"/>
              </a:lnSpc>
            </a:pPr>
            <a:r>
              <a:rPr lang="en-US" sz="1500" dirty="0"/>
              <a:t>Other side effects of burning, stinging, or itching are rare.</a:t>
            </a:r>
          </a:p>
          <a:p>
            <a:pPr marL="320040" indent="-320040">
              <a:lnSpc>
                <a:spcPct val="110000"/>
              </a:lnSpc>
            </a:pPr>
            <a:r>
              <a:rPr lang="en-US" sz="1600" dirty="0"/>
              <a:t>Most common patient complaint is that it feels thick or goopy. Having the patient blow their nose before can help.</a:t>
            </a:r>
          </a:p>
          <a:p>
            <a:pPr marL="731520" lvl="1" indent="-320040">
              <a:lnSpc>
                <a:spcPct val="110000"/>
              </a:lnSpc>
            </a:pPr>
            <a:r>
              <a:rPr lang="en-US" sz="1500" dirty="0"/>
              <a:t>Do not allow patient to blow their nose </a:t>
            </a:r>
            <a:r>
              <a:rPr lang="en-US" sz="1500" b="1" dirty="0"/>
              <a:t>AFTER </a:t>
            </a:r>
            <a:r>
              <a:rPr lang="en-US" sz="1500" dirty="0"/>
              <a:t>application.</a:t>
            </a:r>
          </a:p>
        </p:txBody>
      </p:sp>
      <p:pic>
        <p:nvPicPr>
          <p:cNvPr id="25" name="Picture 24" descr="A graphic composed of three pictures depicting how to apply nasal mupirocin ointment. The first two pictures represent applying a single pea-sized dose or 0.5 grams of mupirocin into each nostril using a swab applicator. The third picture represents pressing the patient's nostrils together and massaging gently for 60 seconds.">
            <a:extLst>
              <a:ext uri="{FF2B5EF4-FFF2-40B4-BE49-F238E27FC236}">
                <a16:creationId xmlns:a16="http://schemas.microsoft.com/office/drawing/2014/main" id="{5E409CF9-87A9-146D-B280-D12DD643C65E}"/>
              </a:ext>
            </a:extLst>
          </p:cNvPr>
          <p:cNvPicPr>
            <a:picLocks noChangeAspect="1"/>
          </p:cNvPicPr>
          <p:nvPr/>
        </p:nvPicPr>
        <p:blipFill>
          <a:blip r:embed="rId3"/>
          <a:stretch>
            <a:fillRect/>
          </a:stretch>
        </p:blipFill>
        <p:spPr>
          <a:xfrm>
            <a:off x="7242040" y="1051348"/>
            <a:ext cx="1554495" cy="4846367"/>
          </a:xfrm>
          <a:prstGeom prst="rect">
            <a:avLst/>
          </a:prstGeom>
        </p:spPr>
      </p:pic>
      <p:sp>
        <p:nvSpPr>
          <p:cNvPr id="24" name="Slide Number Placeholder 23">
            <a:extLst>
              <a:ext uri="{FF2B5EF4-FFF2-40B4-BE49-F238E27FC236}">
                <a16:creationId xmlns:a16="http://schemas.microsoft.com/office/drawing/2014/main" id="{0A1683C7-4FC1-A61C-1028-6D072434110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981698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B62D-FAA8-D5A5-8B93-E8A9DF728005}"/>
              </a:ext>
            </a:extLst>
          </p:cNvPr>
          <p:cNvSpPr>
            <a:spLocks noGrp="1"/>
          </p:cNvSpPr>
          <p:nvPr>
            <p:ph type="title"/>
          </p:nvPr>
        </p:nvSpPr>
        <p:spPr>
          <a:xfrm>
            <a:off x="318654" y="0"/>
            <a:ext cx="8229600" cy="914400"/>
          </a:xfrm>
        </p:spPr>
        <p:txBody>
          <a:bodyPr>
            <a:noAutofit/>
          </a:bodyPr>
          <a:lstStyle/>
          <a:p>
            <a:r>
              <a:rPr lang="en-US" b="1" dirty="0"/>
              <a:t>Procedure for Nasal Iodophor</a:t>
            </a:r>
            <a:endParaRPr lang="en-US" dirty="0"/>
          </a:p>
        </p:txBody>
      </p:sp>
      <p:sp>
        <p:nvSpPr>
          <p:cNvPr id="3" name="Content Placeholder 2">
            <a:extLst>
              <a:ext uri="{FF2B5EF4-FFF2-40B4-BE49-F238E27FC236}">
                <a16:creationId xmlns:a16="http://schemas.microsoft.com/office/drawing/2014/main" id="{005A6CEB-2923-A019-A2F2-43A866C382BF}"/>
              </a:ext>
            </a:extLst>
          </p:cNvPr>
          <p:cNvSpPr>
            <a:spLocks noGrp="1"/>
          </p:cNvSpPr>
          <p:nvPr>
            <p:ph idx="1"/>
          </p:nvPr>
        </p:nvSpPr>
        <p:spPr>
          <a:xfrm>
            <a:off x="457200" y="1053135"/>
            <a:ext cx="6309360" cy="3407396"/>
          </a:xfrm>
          <a:prstGeom prst="roundRect">
            <a:avLst>
              <a:gd name="adj" fmla="val 9532"/>
            </a:avLst>
          </a:prstGeom>
          <a:solidFill>
            <a:schemeClr val="accent2">
              <a:lumMod val="20000"/>
              <a:lumOff val="80000"/>
            </a:schemeClr>
          </a:solidFill>
          <a:ln w="28575">
            <a:solidFill>
              <a:schemeClr val="accent1"/>
            </a:solidFill>
          </a:ln>
          <a:effectLst/>
        </p:spPr>
        <p:txBody>
          <a:bodyPr lIns="137160" tIns="0" rIns="137160" bIns="0" anchor="ctr" anchorCtr="0">
            <a:normAutofit/>
          </a:bodyPr>
          <a:lstStyle/>
          <a:p>
            <a:pPr marL="0" indent="0" algn="l" rtl="0" fontAlgn="base">
              <a:buNone/>
            </a:pPr>
            <a:r>
              <a:rPr lang="en-US" sz="1800" b="1" i="0" u="none" strike="noStrike">
                <a:solidFill>
                  <a:srgbClr val="000000"/>
                </a:solidFill>
                <a:effectLst/>
                <a:latin typeface="Calibri" panose="020F0502020204030204" pitchFamily="34" charset="0"/>
                <a:cs typeface="Calibri" panose="020F0502020204030204" pitchFamily="34" charset="0"/>
              </a:rPr>
              <a:t>Protocol:</a:t>
            </a:r>
          </a:p>
          <a:p>
            <a:pPr marL="320040" indent="-320040" fontAlgn="base">
              <a:buFont typeface="+mj-lt"/>
              <a:buAutoNum type="arabicPeriod"/>
            </a:pPr>
            <a:r>
              <a:rPr lang="en-US" sz="1800" b="0" i="0" u="none" strike="noStrike">
                <a:solidFill>
                  <a:srgbClr val="000000"/>
                </a:solidFill>
                <a:effectLst/>
                <a:latin typeface="Calibri" panose="020F0502020204030204" pitchFamily="34" charset="0"/>
                <a:cs typeface="Calibri" panose="020F0502020204030204" pitchFamily="34" charset="0"/>
              </a:rPr>
              <a:t>Have patient blow their nose into a tissue to clear nostrils. </a:t>
            </a:r>
          </a:p>
          <a:p>
            <a:pPr marL="320040" indent="-320040" fontAlgn="base">
              <a:buFont typeface="+mj-lt"/>
              <a:buAutoNum type="arabicPeriod"/>
            </a:pPr>
            <a:r>
              <a:rPr lang="en-US" sz="1800" b="0" i="0" u="none" strike="noStrike">
                <a:solidFill>
                  <a:srgbClr val="000000"/>
                </a:solidFill>
                <a:effectLst/>
                <a:latin typeface="Calibri" panose="020F0502020204030204" pitchFamily="34" charset="0"/>
                <a:cs typeface="Calibri" panose="020F0502020204030204" pitchFamily="34" charset="0"/>
              </a:rPr>
              <a:t>Place head of patient’s bed at 30 degrees, if tolerated.  </a:t>
            </a:r>
          </a:p>
          <a:p>
            <a:pPr marL="320040" indent="-320040" fontAlgn="base">
              <a:buFont typeface="+mj-lt"/>
              <a:buAutoNum type="arabicPeriod"/>
            </a:pPr>
            <a:r>
              <a:rPr lang="en-US" sz="1800" b="0" i="0" u="none" strike="noStrike">
                <a:solidFill>
                  <a:srgbClr val="000000"/>
                </a:solidFill>
                <a:effectLst/>
                <a:latin typeface="Calibri" panose="020F0502020204030204" pitchFamily="34" charset="0"/>
                <a:cs typeface="Calibri" panose="020F0502020204030204" pitchFamily="34" charset="0"/>
              </a:rPr>
              <a:t>Insert an iodophor swab into one nostril and rotate for 30 seconds, covering all surfaces of the inner nostril.</a:t>
            </a:r>
          </a:p>
          <a:p>
            <a:pPr lvl="1" fontAlgn="base"/>
            <a:r>
              <a:rPr lang="en-US" sz="1600" b="0" i="0" u="none" strike="noStrike">
                <a:solidFill>
                  <a:srgbClr val="000000"/>
                </a:solidFill>
                <a:effectLst/>
                <a:latin typeface="Calibri" panose="020F0502020204030204" pitchFamily="34" charset="0"/>
                <a:cs typeface="Calibri" panose="020F0502020204030204" pitchFamily="34" charset="0"/>
              </a:rPr>
              <a:t>Firm contact is needed; nares should bulge when applying. </a:t>
            </a:r>
          </a:p>
          <a:p>
            <a:pPr marL="320040" indent="-320040" fontAlgn="base">
              <a:buFont typeface="+mj-lt"/>
              <a:buAutoNum type="arabicPeriod"/>
            </a:pPr>
            <a:r>
              <a:rPr lang="en-US" sz="1800" b="0" i="0" u="none" strike="noStrike">
                <a:solidFill>
                  <a:srgbClr val="000000"/>
                </a:solidFill>
                <a:effectLst/>
                <a:latin typeface="Calibri" panose="020F0502020204030204" pitchFamily="34" charset="0"/>
                <a:cs typeface="Calibri" panose="020F0502020204030204" pitchFamily="34" charset="0"/>
              </a:rPr>
              <a:t>Discard swab. </a:t>
            </a:r>
          </a:p>
          <a:p>
            <a:pPr marL="320040" indent="-320040" fontAlgn="base">
              <a:buFont typeface="+mj-lt"/>
              <a:buAutoNum type="arabicPeriod"/>
            </a:pPr>
            <a:r>
              <a:rPr lang="en-US" sz="1800" b="0" i="0" u="none" strike="noStrike">
                <a:solidFill>
                  <a:srgbClr val="000000"/>
                </a:solidFill>
                <a:effectLst/>
                <a:latin typeface="Calibri" panose="020F0502020204030204" pitchFamily="34" charset="0"/>
                <a:cs typeface="Calibri" panose="020F0502020204030204" pitchFamily="34" charset="0"/>
              </a:rPr>
              <a:t>Using the second swab, repeat step 2 for the other nostril. </a:t>
            </a:r>
          </a:p>
          <a:p>
            <a:pPr marL="457200" lvl="1" indent="0" fontAlgn="base">
              <a:buNone/>
            </a:pPr>
            <a:r>
              <a:rPr lang="en-US" sz="1800" b="1" i="0" u="sng" strike="noStrike">
                <a:solidFill>
                  <a:srgbClr val="FF0000"/>
                </a:solidFill>
                <a:effectLst/>
                <a:latin typeface="Calibri" panose="020F0502020204030204" pitchFamily="34" charset="0"/>
                <a:cs typeface="Calibri" panose="020F0502020204030204" pitchFamily="34" charset="0"/>
              </a:rPr>
              <a:t>Avoid contact with eyes and other intranasal products</a:t>
            </a:r>
            <a:r>
              <a:rPr lang="en-US" sz="1800" b="0" i="0" u="none" strike="noStrike">
                <a:solidFill>
                  <a:srgbClr val="FF0000"/>
                </a:solidFill>
                <a:effectLst/>
                <a:latin typeface="Calibri" panose="020F0502020204030204" pitchFamily="34" charset="0"/>
                <a:cs typeface="Calibri" panose="020F0502020204030204" pitchFamily="34" charset="0"/>
              </a:rPr>
              <a:t>. </a:t>
            </a:r>
            <a:r>
              <a:rPr lang="en-US" sz="1800" b="0" i="0">
                <a:solidFill>
                  <a:srgbClr val="000000"/>
                </a:solidFill>
                <a:effectLst/>
                <a:latin typeface="Calibri" panose="020F0502020204030204" pitchFamily="34" charset="0"/>
                <a:cs typeface="Calibri" panose="020F0502020204030204" pitchFamily="34" charset="0"/>
              </a:rPr>
              <a:t>​</a:t>
            </a:r>
          </a:p>
        </p:txBody>
      </p:sp>
      <p:pic>
        <p:nvPicPr>
          <p:cNvPr id="27" name="Picture 26" descr="An image of a bottle of nasal iodophor, with two swab sticks next to it.">
            <a:extLst>
              <a:ext uri="{FF2B5EF4-FFF2-40B4-BE49-F238E27FC236}">
                <a16:creationId xmlns:a16="http://schemas.microsoft.com/office/drawing/2014/main" id="{73ECEB69-4730-4258-76FD-DE330830AA0F}"/>
              </a:ext>
            </a:extLst>
          </p:cNvPr>
          <p:cNvPicPr>
            <a:picLocks noChangeAspect="1"/>
          </p:cNvPicPr>
          <p:nvPr/>
        </p:nvPicPr>
        <p:blipFill>
          <a:blip r:embed="rId3"/>
          <a:stretch>
            <a:fillRect/>
          </a:stretch>
        </p:blipFill>
        <p:spPr>
          <a:xfrm>
            <a:off x="6907610" y="1663539"/>
            <a:ext cx="2238895" cy="2951018"/>
          </a:xfrm>
          <a:prstGeom prst="rect">
            <a:avLst/>
          </a:prstGeom>
        </p:spPr>
      </p:pic>
      <p:sp>
        <p:nvSpPr>
          <p:cNvPr id="26" name="Text Placeholder 25">
            <a:extLst>
              <a:ext uri="{FF2B5EF4-FFF2-40B4-BE49-F238E27FC236}">
                <a16:creationId xmlns:a16="http://schemas.microsoft.com/office/drawing/2014/main" id="{3B1208B3-CA1B-C92D-8C58-D8C0CD1BEB94}"/>
              </a:ext>
            </a:extLst>
          </p:cNvPr>
          <p:cNvSpPr>
            <a:spLocks noGrp="1"/>
          </p:cNvSpPr>
          <p:nvPr>
            <p:ph type="body" sz="quarter" idx="11"/>
          </p:nvPr>
        </p:nvSpPr>
        <p:spPr>
          <a:xfrm>
            <a:off x="548640" y="4460531"/>
            <a:ext cx="8229600" cy="2083375"/>
          </a:xfrm>
        </p:spPr>
        <p:txBody>
          <a:bodyPr anchor="ctr" anchorCtr="0">
            <a:noAutofit/>
          </a:bodyPr>
          <a:lstStyle/>
          <a:p>
            <a:pPr marL="320040" indent="-320040"/>
            <a:r>
              <a:rPr lang="en-US" sz="1500" dirty="0"/>
              <a:t>Side effects are uncommon, most often nasal irritation, runny nose, and sneezing. </a:t>
            </a:r>
          </a:p>
          <a:p>
            <a:pPr marL="731520" lvl="1" indent="-320040"/>
            <a:r>
              <a:rPr lang="en-US" sz="1500" dirty="0"/>
              <a:t>Other side effects of burning, stinging, or itching are rare.</a:t>
            </a:r>
          </a:p>
          <a:p>
            <a:pPr marL="320040" indent="-320040"/>
            <a:r>
              <a:rPr lang="en-US" sz="1500" dirty="0"/>
              <a:t>Do not allow the patient to blow their nose </a:t>
            </a:r>
            <a:r>
              <a:rPr lang="en-US" sz="1500" b="1" dirty="0"/>
              <a:t>AFTER</a:t>
            </a:r>
            <a:r>
              <a:rPr lang="en-US" sz="1500" dirty="0"/>
              <a:t> using nasal iodophor. If solution drips, dab with tissue. </a:t>
            </a:r>
          </a:p>
          <a:p>
            <a:pPr marL="320040" indent="-320040"/>
            <a:r>
              <a:rPr lang="en-US" sz="1500" dirty="0"/>
              <a:t>Protocol for decolonization with iodophor is different from pre-operative use. </a:t>
            </a:r>
          </a:p>
          <a:p>
            <a:pPr marL="731520" lvl="1" indent="-320040"/>
            <a:r>
              <a:rPr lang="en-US" sz="1500" dirty="0"/>
              <a:t>Ensure these distinctions are addressed in order sets and staff training.</a:t>
            </a:r>
          </a:p>
        </p:txBody>
      </p:sp>
      <p:sp>
        <p:nvSpPr>
          <p:cNvPr id="24" name="Slide Number Placeholder 23">
            <a:extLst>
              <a:ext uri="{FF2B5EF4-FFF2-40B4-BE49-F238E27FC236}">
                <a16:creationId xmlns:a16="http://schemas.microsoft.com/office/drawing/2014/main" id="{0A1683C7-4FC1-A61C-1028-6D072434110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255187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normAutofit/>
          </a:bodyPr>
          <a:lstStyle/>
          <a:p>
            <a:r>
              <a:rPr lang="en-US" sz="3600" dirty="0"/>
              <a:t>Other Nasal Medicine and Nasal Devices</a:t>
            </a:r>
            <a:r>
              <a:rPr lang="en-US" sz="3600" baseline="30000" dirty="0"/>
              <a:t>1,2</a:t>
            </a:r>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200" y="1180821"/>
            <a:ext cx="8229600" cy="5311418"/>
          </a:xfrm>
        </p:spPr>
        <p:txBody>
          <a:bodyPr>
            <a:normAutofit/>
          </a:bodyPr>
          <a:lstStyle/>
          <a:p>
            <a:r>
              <a:rPr lang="en-US" sz="2800" b="1"/>
              <a:t>Patient should continue to use any other nasal medicines as prescribed.</a:t>
            </a:r>
          </a:p>
          <a:p>
            <a:pPr lvl="1"/>
            <a:r>
              <a:rPr lang="en-US" sz="2400"/>
              <a:t>Prescriptions may not be compatible. Discuss with the patient’s provider. </a:t>
            </a:r>
          </a:p>
          <a:p>
            <a:r>
              <a:rPr lang="en-US" sz="2800" b="1"/>
              <a:t>Removable nasal devices: </a:t>
            </a:r>
          </a:p>
          <a:p>
            <a:pPr lvl="1"/>
            <a:r>
              <a:rPr lang="en-US" sz="2400"/>
              <a:t>If tolerated, briefly remove nasal prongs, etc.</a:t>
            </a:r>
          </a:p>
          <a:p>
            <a:r>
              <a:rPr lang="en-US" sz="2800" b="1"/>
              <a:t>Nasal endotracheal tube or nasogastric tubes:</a:t>
            </a:r>
          </a:p>
          <a:p>
            <a:pPr lvl="1"/>
            <a:r>
              <a:rPr lang="en-US" sz="2400"/>
              <a:t>Apply decolonization product to area around the tube. </a:t>
            </a:r>
          </a:p>
          <a:p>
            <a:r>
              <a:rPr lang="en-US" sz="2800" b="1"/>
              <a:t>Recent nasal surgery or trauma:</a:t>
            </a:r>
          </a:p>
          <a:p>
            <a:pPr lvl="1"/>
            <a:r>
              <a:rPr lang="en-US" sz="2400"/>
              <a:t>Discuss with your hospital’s ENT surgeons to establish guidelines for specific circumstances.</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27</a:t>
            </a:fld>
            <a:endParaRPr lang="en-US"/>
          </a:p>
        </p:txBody>
      </p:sp>
    </p:spTree>
    <p:extLst>
      <p:ext uri="{BB962C8B-B14F-4D97-AF65-F5344CB8AC3E}">
        <p14:creationId xmlns:p14="http://schemas.microsoft.com/office/powerpoint/2010/main" val="130566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normAutofit/>
          </a:bodyPr>
          <a:lstStyle/>
          <a:p>
            <a:r>
              <a:rPr lang="en-US" b="1" dirty="0"/>
              <a:t>Do’s and Don’ts of Decolonization</a:t>
            </a:r>
            <a:endParaRPr lang="en-US" dirty="0"/>
          </a:p>
        </p:txBody>
      </p:sp>
      <p:sp>
        <p:nvSpPr>
          <p:cNvPr id="26" name="Content Placeholder 2">
            <a:extLst>
              <a:ext uri="{FF2B5EF4-FFF2-40B4-BE49-F238E27FC236}">
                <a16:creationId xmlns:a16="http://schemas.microsoft.com/office/drawing/2014/main" id="{69BBB147-4E19-47B3-9946-AD3863529BA2}"/>
              </a:ext>
            </a:extLst>
          </p:cNvPr>
          <p:cNvSpPr>
            <a:spLocks noGrp="1"/>
          </p:cNvSpPr>
          <p:nvPr>
            <p:ph idx="1"/>
          </p:nvPr>
        </p:nvSpPr>
        <p:spPr>
          <a:xfrm>
            <a:off x="365760" y="971113"/>
            <a:ext cx="4206240" cy="4526281"/>
          </a:xfrm>
        </p:spPr>
        <p:txBody>
          <a:bodyPr>
            <a:noAutofit/>
          </a:bodyPr>
          <a:lstStyle/>
          <a:p>
            <a:pPr marL="0" indent="0">
              <a:spcBef>
                <a:spcPts val="1200"/>
              </a:spcBef>
              <a:buNone/>
            </a:pPr>
            <a:r>
              <a:rPr lang="en-US" sz="2400" b="1">
                <a:solidFill>
                  <a:srgbClr val="00662E"/>
                </a:solidFill>
              </a:rPr>
              <a:t>DO</a:t>
            </a:r>
          </a:p>
          <a:p>
            <a:pPr marL="365760" lvl="1" indent="-320040">
              <a:buClr>
                <a:srgbClr val="00662E"/>
              </a:buClr>
              <a:buFont typeface="Wingdings" panose="05000000000000000000" pitchFamily="2" charset="2"/>
              <a:buChar char="ü"/>
            </a:pPr>
            <a:r>
              <a:rPr lang="en-US" sz="2000" b="1">
                <a:solidFill>
                  <a:srgbClr val="00662E"/>
                </a:solidFill>
              </a:rPr>
              <a:t>DO</a:t>
            </a:r>
            <a:r>
              <a:rPr lang="en-US" sz="2000">
                <a:solidFill>
                  <a:srgbClr val="00662E"/>
                </a:solidFill>
              </a:rPr>
              <a:t> </a:t>
            </a:r>
            <a:r>
              <a:rPr lang="en-US" sz="2000"/>
              <a:t>use CHG for all bathing needs.</a:t>
            </a:r>
          </a:p>
          <a:p>
            <a:pPr marL="365760" lvl="1" indent="-320040">
              <a:spcBef>
                <a:spcPts val="800"/>
              </a:spcBef>
              <a:buClr>
                <a:srgbClr val="00662E"/>
              </a:buClr>
              <a:buFont typeface="Wingdings" panose="05000000000000000000" pitchFamily="2" charset="2"/>
              <a:buChar char="ü"/>
            </a:pPr>
            <a:r>
              <a:rPr lang="en-US" sz="2000" b="1">
                <a:solidFill>
                  <a:srgbClr val="00662E"/>
                </a:solidFill>
              </a:rPr>
              <a:t>DO</a:t>
            </a:r>
            <a:r>
              <a:rPr lang="en-US" sz="2000"/>
              <a:t> massage CHG firmly onto skin.</a:t>
            </a:r>
          </a:p>
          <a:p>
            <a:pPr marL="365760" lvl="1" indent="-320040">
              <a:spcBef>
                <a:spcPts val="800"/>
              </a:spcBef>
              <a:buClr>
                <a:srgbClr val="00662E"/>
              </a:buClr>
              <a:buFont typeface="Wingdings" panose="05000000000000000000" pitchFamily="2" charset="2"/>
              <a:buChar char="ü"/>
            </a:pPr>
            <a:r>
              <a:rPr lang="en-US" sz="2000" b="1">
                <a:solidFill>
                  <a:srgbClr val="00662E"/>
                </a:solidFill>
              </a:rPr>
              <a:t>DO </a:t>
            </a:r>
            <a:r>
              <a:rPr lang="en-US" sz="2000"/>
              <a:t>pay special attention to neck, joints, and skin folds.</a:t>
            </a:r>
          </a:p>
          <a:p>
            <a:pPr marL="365760" lvl="1" indent="-320040">
              <a:spcBef>
                <a:spcPts val="800"/>
              </a:spcBef>
              <a:buClr>
                <a:srgbClr val="00662E"/>
              </a:buClr>
              <a:buFont typeface="Wingdings" panose="05000000000000000000" pitchFamily="2" charset="2"/>
              <a:buChar char="ü"/>
            </a:pPr>
            <a:r>
              <a:rPr lang="en-US" sz="2000" b="1">
                <a:solidFill>
                  <a:srgbClr val="00662E"/>
                </a:solidFill>
              </a:rPr>
              <a:t>DO </a:t>
            </a:r>
            <a:r>
              <a:rPr lang="en-US" sz="2000"/>
              <a:t>clean </a:t>
            </a:r>
            <a:r>
              <a:rPr lang="en-US" sz="2000" b="1"/>
              <a:t>6 inches </a:t>
            </a:r>
            <a:r>
              <a:rPr lang="en-US" sz="2000"/>
              <a:t>closest to the body of any lines, tubes, or drains.</a:t>
            </a:r>
          </a:p>
          <a:p>
            <a:pPr marL="365760" lvl="1" indent="-320040">
              <a:spcBef>
                <a:spcPts val="800"/>
              </a:spcBef>
              <a:buClr>
                <a:srgbClr val="00662E"/>
              </a:buClr>
              <a:buFont typeface="Wingdings" panose="05000000000000000000" pitchFamily="2" charset="2"/>
              <a:buChar char="ü"/>
            </a:pPr>
            <a:r>
              <a:rPr lang="en-US" sz="2000" b="1">
                <a:solidFill>
                  <a:srgbClr val="00662E"/>
                </a:solidFill>
              </a:rPr>
              <a:t>DO </a:t>
            </a:r>
            <a:r>
              <a:rPr lang="en-US" sz="2000"/>
              <a:t>use CHG over superficial wounds, sutures, and semipermeable dressings.</a:t>
            </a:r>
            <a:r>
              <a:rPr lang="en-US" sz="2000" b="1">
                <a:solidFill>
                  <a:srgbClr val="00662E"/>
                </a:solidFill>
              </a:rPr>
              <a:t> </a:t>
            </a:r>
          </a:p>
          <a:p>
            <a:pPr marL="365760" lvl="1" indent="-320040">
              <a:spcBef>
                <a:spcPts val="800"/>
              </a:spcBef>
              <a:buClr>
                <a:srgbClr val="00662E"/>
              </a:buClr>
              <a:buFont typeface="Wingdings" panose="05000000000000000000" pitchFamily="2" charset="2"/>
              <a:buChar char="ü"/>
            </a:pPr>
            <a:r>
              <a:rPr lang="en-US" sz="2000" b="1">
                <a:solidFill>
                  <a:srgbClr val="00662E"/>
                </a:solidFill>
              </a:rPr>
              <a:t>DO</a:t>
            </a:r>
            <a:r>
              <a:rPr lang="en-US" sz="2000"/>
              <a:t> only use CHG-compatible skin products.</a:t>
            </a:r>
            <a:endParaRPr lang="en-US" sz="1800"/>
          </a:p>
        </p:txBody>
      </p:sp>
      <p:sp>
        <p:nvSpPr>
          <p:cNvPr id="6" name="Text Placeholder 5">
            <a:extLst>
              <a:ext uri="{FF2B5EF4-FFF2-40B4-BE49-F238E27FC236}">
                <a16:creationId xmlns:a16="http://schemas.microsoft.com/office/drawing/2014/main" id="{0C7D3C44-9F19-4101-ABC8-AA996C9F729A}"/>
              </a:ext>
            </a:extLst>
          </p:cNvPr>
          <p:cNvSpPr>
            <a:spLocks noGrp="1"/>
          </p:cNvSpPr>
          <p:nvPr>
            <p:ph type="body" sz="quarter" idx="12"/>
          </p:nvPr>
        </p:nvSpPr>
        <p:spPr>
          <a:xfrm>
            <a:off x="4730852" y="971113"/>
            <a:ext cx="4114800" cy="4526280"/>
          </a:xfrm>
        </p:spPr>
        <p:txBody>
          <a:bodyPr>
            <a:normAutofit/>
          </a:bodyPr>
          <a:lstStyle/>
          <a:p>
            <a:pPr marL="0" indent="0">
              <a:buNone/>
            </a:pPr>
            <a:r>
              <a:rPr lang="en-US" sz="2400" b="1">
                <a:solidFill>
                  <a:srgbClr val="B30000"/>
                </a:solidFill>
              </a:rPr>
              <a:t>DON’T</a:t>
            </a:r>
          </a:p>
          <a:p>
            <a:pPr marL="365760" lvl="1" indent="-320040">
              <a:buClr>
                <a:srgbClr val="B30000"/>
              </a:buClr>
              <a:buFont typeface="Wingdings 2" panose="05020102010507070707" pitchFamily="18" charset="2"/>
              <a:buChar char=""/>
            </a:pPr>
            <a:r>
              <a:rPr lang="en-US" sz="2000" b="1">
                <a:solidFill>
                  <a:srgbClr val="C00000"/>
                </a:solidFill>
              </a:rPr>
              <a:t>DO NOT </a:t>
            </a:r>
            <a:r>
              <a:rPr lang="en-US" sz="2000"/>
              <a:t>get CHG into eyes or ear canals.</a:t>
            </a:r>
            <a:endParaRPr lang="en-US" sz="2000" b="1"/>
          </a:p>
          <a:p>
            <a:pPr marL="365760" lvl="1" indent="-320040">
              <a:spcBef>
                <a:spcPts val="1000"/>
              </a:spcBef>
              <a:buClr>
                <a:srgbClr val="B30000"/>
              </a:buClr>
              <a:buFont typeface="Wingdings 2" panose="05020102010507070707" pitchFamily="18" charset="2"/>
              <a:buChar char=""/>
            </a:pPr>
            <a:r>
              <a:rPr lang="en-US" sz="2000" b="1">
                <a:solidFill>
                  <a:srgbClr val="C00000"/>
                </a:solidFill>
              </a:rPr>
              <a:t>DO NOT </a:t>
            </a:r>
            <a:r>
              <a:rPr lang="en-US" sz="2000"/>
              <a:t>rinse or wipe off CHG. </a:t>
            </a:r>
            <a:r>
              <a:rPr lang="en-US" sz="2000" b="1"/>
              <a:t>Let air dry.</a:t>
            </a:r>
          </a:p>
          <a:p>
            <a:pPr marL="365760" lvl="1" indent="-320040">
              <a:spcBef>
                <a:spcPts val="1000"/>
              </a:spcBef>
              <a:buClr>
                <a:srgbClr val="B30000"/>
              </a:buClr>
              <a:buFont typeface="Wingdings 2" panose="05020102010507070707" pitchFamily="18" charset="2"/>
              <a:buChar char=""/>
            </a:pPr>
            <a:r>
              <a:rPr lang="en-US" sz="2000" b="1">
                <a:solidFill>
                  <a:srgbClr val="C00000"/>
                </a:solidFill>
              </a:rPr>
              <a:t>DO NOT</a:t>
            </a:r>
            <a:r>
              <a:rPr lang="en-US" sz="2000">
                <a:solidFill>
                  <a:srgbClr val="C00000"/>
                </a:solidFill>
              </a:rPr>
              <a:t> </a:t>
            </a:r>
            <a:r>
              <a:rPr lang="en-US" sz="2000"/>
              <a:t>use on deep or large wounds.</a:t>
            </a:r>
          </a:p>
          <a:p>
            <a:pPr marL="365760" lvl="1" indent="-320040">
              <a:spcBef>
                <a:spcPts val="1000"/>
              </a:spcBef>
              <a:buClr>
                <a:srgbClr val="B30000"/>
              </a:buClr>
              <a:buFont typeface="Wingdings 2" panose="05020102010507070707" pitchFamily="18" charset="2"/>
              <a:buChar char=""/>
            </a:pPr>
            <a:r>
              <a:rPr lang="en-US" sz="2000" b="1">
                <a:solidFill>
                  <a:srgbClr val="C00000"/>
                </a:solidFill>
                <a:cs typeface="Arial"/>
              </a:rPr>
              <a:t>DO NOT</a:t>
            </a:r>
            <a:r>
              <a:rPr lang="en-US" sz="2000">
                <a:solidFill>
                  <a:srgbClr val="C00000"/>
                </a:solidFill>
                <a:cs typeface="Arial"/>
              </a:rPr>
              <a:t> </a:t>
            </a:r>
            <a:r>
              <a:rPr lang="en-US" sz="2000">
                <a:cs typeface="Arial"/>
              </a:rPr>
              <a:t>flush CHG cloths.</a:t>
            </a:r>
            <a:endParaRPr lang="en-US" sz="2000"/>
          </a:p>
          <a:p>
            <a:pPr marL="365760" lvl="1" indent="-320040">
              <a:spcBef>
                <a:spcPts val="1000"/>
              </a:spcBef>
              <a:buClr>
                <a:srgbClr val="B30000"/>
              </a:buClr>
              <a:buFont typeface="Wingdings 2" panose="05020102010507070707" pitchFamily="18" charset="2"/>
              <a:buChar char=""/>
            </a:pPr>
            <a:r>
              <a:rPr lang="en-US" sz="2000" b="1">
                <a:solidFill>
                  <a:srgbClr val="C00000"/>
                </a:solidFill>
                <a:cs typeface="Arial"/>
              </a:rPr>
              <a:t>DO NOT</a:t>
            </a:r>
            <a:r>
              <a:rPr lang="en-US" sz="2000">
                <a:solidFill>
                  <a:srgbClr val="C00000"/>
                </a:solidFill>
                <a:cs typeface="Arial"/>
              </a:rPr>
              <a:t> </a:t>
            </a:r>
            <a:r>
              <a:rPr lang="en-US" sz="2000">
                <a:cs typeface="Arial"/>
              </a:rPr>
              <a:t>save open packs for later use.</a:t>
            </a:r>
          </a:p>
          <a:p>
            <a:pPr marL="365760" lvl="1" indent="-320040">
              <a:spcBef>
                <a:spcPts val="1000"/>
              </a:spcBef>
              <a:buClr>
                <a:srgbClr val="B30000"/>
              </a:buClr>
              <a:buFont typeface="Wingdings 2" panose="05020102010507070707" pitchFamily="18" charset="2"/>
              <a:buChar char=""/>
            </a:pPr>
            <a:r>
              <a:rPr lang="en-US" sz="2000" b="1">
                <a:solidFill>
                  <a:srgbClr val="C00000"/>
                </a:solidFill>
              </a:rPr>
              <a:t>DO NOT</a:t>
            </a:r>
            <a:r>
              <a:rPr lang="en-US" sz="2000">
                <a:solidFill>
                  <a:srgbClr val="C00000"/>
                </a:solidFill>
              </a:rPr>
              <a:t> </a:t>
            </a:r>
            <a:r>
              <a:rPr lang="en-US" sz="2000"/>
              <a:t>use on patient if allergic.</a:t>
            </a:r>
          </a:p>
        </p:txBody>
      </p:sp>
      <p:sp>
        <p:nvSpPr>
          <p:cNvPr id="11" name="Text Placeholder 10">
            <a:extLst>
              <a:ext uri="{FF2B5EF4-FFF2-40B4-BE49-F238E27FC236}">
                <a16:creationId xmlns:a16="http://schemas.microsoft.com/office/drawing/2014/main" id="{8D6D19C5-7F53-760C-19AC-D44DF2215031}"/>
              </a:ext>
            </a:extLst>
          </p:cNvPr>
          <p:cNvSpPr>
            <a:spLocks noGrp="1"/>
          </p:cNvSpPr>
          <p:nvPr>
            <p:ph type="body" sz="quarter" idx="16"/>
          </p:nvPr>
        </p:nvSpPr>
        <p:spPr>
          <a:xfrm>
            <a:off x="502920" y="5652498"/>
            <a:ext cx="8138160" cy="640080"/>
          </a:xfrm>
          <a:prstGeom prst="roundRect">
            <a:avLst>
              <a:gd name="adj" fmla="val 17858"/>
            </a:avLst>
          </a:prstGeom>
          <a:solidFill>
            <a:schemeClr val="accent3"/>
          </a:solidFill>
          <a:effectLst>
            <a:innerShdw blurRad="63500" dist="50800" dir="13500000">
              <a:prstClr val="black">
                <a:alpha val="50000"/>
              </a:prstClr>
            </a:innerShdw>
          </a:effectLst>
        </p:spPr>
        <p:txBody>
          <a:bodyPr vert="horz" lIns="182880" tIns="91440" rIns="182880" bIns="91440" rtlCol="0" anchor="ctr">
            <a:normAutofit fontScale="85000" lnSpcReduction="10000"/>
          </a:bodyPr>
          <a:lstStyle/>
          <a:p>
            <a:pPr marL="0" indent="0">
              <a:spcBef>
                <a:spcPts val="0"/>
              </a:spcBef>
              <a:buNone/>
            </a:pPr>
            <a:r>
              <a:rPr lang="en-US" sz="2400" dirty="0"/>
              <a:t>Download as a one-pager here:</a:t>
            </a:r>
            <a:r>
              <a:rPr lang="en-US" sz="2400" b="1" dirty="0"/>
              <a:t> </a:t>
            </a:r>
            <a:r>
              <a:rPr lang="en-US" sz="2400" b="1" u="sng" dirty="0">
                <a:solidFill>
                  <a:srgbClr val="0070C0"/>
                </a:solidFill>
                <a:hlinkClick r:id="rId2"/>
              </a:rPr>
              <a:t>Decolonization Do’s and Don’ts</a:t>
            </a:r>
            <a:r>
              <a:rPr lang="en-US" sz="2400" b="1" u="sng" dirty="0">
                <a:solidFill>
                  <a:srgbClr val="0070C0"/>
                </a:solidFill>
              </a:rPr>
              <a:t> (.docx)</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28</a:t>
            </a:fld>
            <a:endParaRPr lang="en-US"/>
          </a:p>
        </p:txBody>
      </p:sp>
    </p:spTree>
    <p:extLst>
      <p:ext uri="{BB962C8B-B14F-4D97-AF65-F5344CB8AC3E}">
        <p14:creationId xmlns:p14="http://schemas.microsoft.com/office/powerpoint/2010/main" val="3430695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4767-3074-92FD-FE2B-242C82DAC1D1}"/>
              </a:ext>
            </a:extLst>
          </p:cNvPr>
          <p:cNvSpPr>
            <a:spLocks noGrp="1"/>
          </p:cNvSpPr>
          <p:nvPr>
            <p:ph type="title"/>
          </p:nvPr>
        </p:nvSpPr>
        <p:spPr/>
        <p:txBody>
          <a:bodyPr/>
          <a:lstStyle/>
          <a:p>
            <a:r>
              <a:rPr lang="en-US" dirty="0"/>
              <a:t>Resources for Staff Training </a:t>
            </a:r>
          </a:p>
        </p:txBody>
      </p:sp>
      <p:sp>
        <p:nvSpPr>
          <p:cNvPr id="3" name="Content Placeholder 2">
            <a:extLst>
              <a:ext uri="{FF2B5EF4-FFF2-40B4-BE49-F238E27FC236}">
                <a16:creationId xmlns:a16="http://schemas.microsoft.com/office/drawing/2014/main" id="{BF38418B-DFF3-5897-E238-52C23FAABBD0}"/>
              </a:ext>
            </a:extLst>
          </p:cNvPr>
          <p:cNvSpPr>
            <a:spLocks noGrp="1"/>
          </p:cNvSpPr>
          <p:nvPr>
            <p:ph idx="1"/>
          </p:nvPr>
        </p:nvSpPr>
        <p:spPr>
          <a:xfrm>
            <a:off x="457200" y="1021972"/>
            <a:ext cx="8229600" cy="3324116"/>
          </a:xfrm>
        </p:spPr>
        <p:txBody>
          <a:bodyPr>
            <a:normAutofit/>
          </a:bodyPr>
          <a:lstStyle/>
          <a:p>
            <a:pPr>
              <a:spcBef>
                <a:spcPts val="1000"/>
              </a:spcBef>
            </a:pPr>
            <a:r>
              <a:rPr lang="en-US" sz="2000" b="1" u="sng" dirty="0">
                <a:solidFill>
                  <a:srgbClr val="0070C0"/>
                </a:solidFill>
                <a:hlinkClick r:id="rId2"/>
              </a:rPr>
              <a:t>Tools &amp; Resources for Decolonization: Staff Training Materials Webpage</a:t>
            </a:r>
            <a:endParaRPr lang="en-US" sz="2000" b="1" u="sng" dirty="0">
              <a:solidFill>
                <a:srgbClr val="0070C0"/>
              </a:solidFill>
            </a:endParaRPr>
          </a:p>
          <a:p>
            <a:pPr lvl="1">
              <a:spcBef>
                <a:spcPts val="1000"/>
              </a:spcBef>
            </a:pPr>
            <a:r>
              <a:rPr lang="en-US" sz="1800" u="sng" dirty="0">
                <a:solidFill>
                  <a:srgbClr val="0070C0"/>
                </a:solidFill>
                <a:hlinkClick r:id="rId3"/>
              </a:rPr>
              <a:t>Nursing Protocol Training PowerPoint:  Decolonization With CHG </a:t>
            </a:r>
            <a:r>
              <a:rPr lang="en-US" sz="1800" u="sng" dirty="0">
                <a:solidFill>
                  <a:srgbClr val="0070C0"/>
                </a:solidFill>
              </a:rPr>
              <a:t>(.pptx)</a:t>
            </a:r>
          </a:p>
          <a:p>
            <a:pPr lvl="1">
              <a:spcBef>
                <a:spcPts val="1000"/>
              </a:spcBef>
            </a:pPr>
            <a:r>
              <a:rPr lang="en-US" sz="1800" u="sng" dirty="0">
                <a:solidFill>
                  <a:srgbClr val="0070C0"/>
                </a:solidFill>
                <a:hlinkClick r:id="rId4"/>
              </a:rPr>
              <a:t>Nursing Protocol Training PowerPoint:  Nasal Decolonization</a:t>
            </a:r>
            <a:r>
              <a:rPr lang="en-US" sz="1800" u="sng" dirty="0">
                <a:solidFill>
                  <a:srgbClr val="0070C0"/>
                </a:solidFill>
              </a:rPr>
              <a:t> (.pptx)</a:t>
            </a:r>
          </a:p>
          <a:p>
            <a:pPr lvl="1">
              <a:spcBef>
                <a:spcPts val="1000"/>
              </a:spcBef>
            </a:pPr>
            <a:r>
              <a:rPr kumimoji="0" lang="en-US" sz="1800" i="0" u="sng" strike="noStrike" kern="1200" cap="none" spc="0" normalizeH="0" baseline="0" noProof="0" dirty="0">
                <a:ln>
                  <a:noFill/>
                </a:ln>
                <a:solidFill>
                  <a:srgbClr val="0070C0"/>
                </a:solidFill>
                <a:effectLst/>
                <a:uLnTx/>
                <a:uFillTx/>
                <a:latin typeface="Calibri" panose="020F0502020204030204"/>
                <a:ea typeface="+mn-ea"/>
                <a:cs typeface="+mn-cs"/>
                <a:hlinkClick r:id="rId5"/>
              </a:rPr>
              <a:t>Staff FAQs: CHG, Nasal &amp; Wound Care</a:t>
            </a:r>
            <a:endParaRPr kumimoji="0" lang="en-US" sz="180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188720" marR="0" lvl="2" indent="-274320" algn="l" defTabSz="887553" rtl="0" eaLnBrk="1" fontAlgn="auto" latinLnBrk="0" hangingPunct="1">
              <a:spcBef>
                <a:spcPts val="300"/>
              </a:spcBef>
              <a:buClrTx/>
              <a:buSzTx/>
              <a:buFont typeface="Wingdings" panose="05000000000000000000" pitchFamily="2" charset="2"/>
              <a:buChar char="§"/>
              <a:tabLst/>
              <a:defRPr/>
            </a:pPr>
            <a:r>
              <a:rPr lang="en-US" sz="1400" dirty="0">
                <a:solidFill>
                  <a:prstClr val="black"/>
                </a:solidFill>
                <a:latin typeface="Calibri" panose="020F0502020204030204"/>
              </a:rPr>
              <a:t>Frequently asked questions from staff on the topic of decolonization</a:t>
            </a:r>
          </a:p>
          <a:p>
            <a:pPr marL="822960" marR="0" lvl="1" indent="-365760" algn="l" defTabSz="887553" rtl="0" eaLnBrk="1" fontAlgn="auto" latinLnBrk="0" hangingPunct="1">
              <a:spcBef>
                <a:spcPts val="1000"/>
              </a:spcBef>
              <a:buClrTx/>
              <a:buSzTx/>
              <a:buFont typeface="Courier New" panose="02070309020205020404" pitchFamily="49" charset="0"/>
              <a:buChar char="o"/>
              <a:tabLst/>
              <a:defRPr/>
            </a:pP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hlinkClick r:id="rId6"/>
              </a:rPr>
              <a:t>Staff FAQs: Safety &amp; Side Effects</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188720" marR="0" lvl="2" indent="-274320" algn="l" defTabSz="887553" rtl="0" eaLnBrk="1" fontAlgn="auto" latinLnBrk="0" hangingPunct="1">
              <a:spcBef>
                <a:spcPts val="300"/>
              </a:spcBef>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Frequently asked questions on safety and side effects</a:t>
            </a:r>
          </a:p>
        </p:txBody>
      </p:sp>
      <p:sp>
        <p:nvSpPr>
          <p:cNvPr id="5" name="Text Placeholder 4">
            <a:extLst>
              <a:ext uri="{FF2B5EF4-FFF2-40B4-BE49-F238E27FC236}">
                <a16:creationId xmlns:a16="http://schemas.microsoft.com/office/drawing/2014/main" id="{C37E5644-A288-C980-EDA7-EF4E02B914E1}"/>
              </a:ext>
            </a:extLst>
          </p:cNvPr>
          <p:cNvSpPr>
            <a:spLocks noGrp="1"/>
          </p:cNvSpPr>
          <p:nvPr>
            <p:ph type="body" sz="quarter" idx="12"/>
          </p:nvPr>
        </p:nvSpPr>
        <p:spPr>
          <a:xfrm>
            <a:off x="457198" y="3571536"/>
            <a:ext cx="4840789" cy="2775475"/>
          </a:xfrm>
        </p:spPr>
        <p:txBody>
          <a:bodyPr vert="horz" lIns="91440" tIns="45720" rIns="91440" bIns="45720" rtlCol="0">
            <a:normAutofit/>
          </a:bodyPr>
          <a:lstStyle/>
          <a:p>
            <a:pPr marL="822960" marR="0" lvl="1" indent="-365760" algn="l" defTabSz="887553" rtl="0" eaLnBrk="1" fontAlgn="auto" latinLnBrk="0" hangingPunct="1">
              <a:spcAft>
                <a:spcPts val="0"/>
              </a:spcAft>
              <a:buClrTx/>
              <a:buSzTx/>
              <a:buFont typeface="Courier New" panose="02070309020205020404" pitchFamily="49" charset="0"/>
              <a:buChar char="o"/>
              <a:tabLst/>
              <a:defRPr/>
            </a:pPr>
            <a:r>
              <a:rPr kumimoji="0" lang="en-US" sz="1800" i="0" u="sng" strike="noStrike" kern="1200" cap="none" spc="0" normalizeH="0" baseline="0" noProof="0" dirty="0">
                <a:ln>
                  <a:noFill/>
                </a:ln>
                <a:solidFill>
                  <a:srgbClr val="0070C0"/>
                </a:solidFill>
                <a:effectLst/>
                <a:uLnTx/>
                <a:uFillTx/>
                <a:latin typeface="Calibri" panose="020F0502020204030204"/>
                <a:ea typeface="+mn-ea"/>
                <a:cs typeface="+mn-cs"/>
                <a:hlinkClick r:id="rId7"/>
              </a:rPr>
              <a:t>Decolonization Do’s and Don’ts</a:t>
            </a:r>
            <a:endParaRPr kumimoji="0" lang="en-US" sz="180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188720" marR="0" lvl="2" indent="-274320" algn="l" defTabSz="887553" rtl="0" eaLnBrk="1" fontAlgn="auto" latinLnBrk="0" hangingPunct="1">
              <a:spcBef>
                <a:spcPts val="3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Reminder</a:t>
            </a:r>
            <a:r>
              <a:rPr lang="en-US" sz="1400" dirty="0">
                <a:solidFill>
                  <a:prstClr val="black"/>
                </a:solidFill>
                <a:latin typeface="Calibri" panose="020F0502020204030204"/>
              </a:rPr>
              <a:t> sheet of important Do’s and Don’ts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22960" marR="0" lvl="1" indent="-365760" algn="l" defTabSz="887553" rtl="0" eaLnBrk="1" fontAlgn="auto" latinLnBrk="0" hangingPunct="1">
              <a:spcBef>
                <a:spcPts val="1200"/>
              </a:spcBef>
              <a:spcAft>
                <a:spcPts val="0"/>
              </a:spcAft>
              <a:buClrTx/>
              <a:buSzTx/>
              <a:buFont typeface="Courier New" panose="02070309020205020404" pitchFamily="49" charset="0"/>
              <a:buChar char="o"/>
              <a:tabLst/>
              <a:defRPr/>
            </a:pPr>
            <a:r>
              <a:rPr kumimoji="0" lang="en-US" sz="1800" i="0" u="sng" strike="noStrike" kern="1200" cap="none" spc="0" normalizeH="0" baseline="0" noProof="0" dirty="0">
                <a:ln>
                  <a:noFill/>
                </a:ln>
                <a:solidFill>
                  <a:srgbClr val="0070C0"/>
                </a:solidFill>
                <a:effectLst/>
                <a:uLnTx/>
                <a:uFillTx/>
                <a:latin typeface="Calibri" panose="020F0502020204030204"/>
                <a:ea typeface="+mn-ea"/>
                <a:cs typeface="+mn-cs"/>
                <a:hlinkClick r:id="rId8"/>
              </a:rPr>
              <a:t>Talking Points for Patients: CHG Bathing</a:t>
            </a:r>
            <a:endParaRPr kumimoji="0" lang="en-US" sz="180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188720" marR="0" lvl="2" indent="-274320" algn="l" defTabSz="887553" rtl="0" eaLnBrk="1" fontAlgn="auto" latinLnBrk="0" hangingPunct="1">
              <a:spcBef>
                <a:spcPts val="3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Common questions and key talking points from patients on CHG bathing</a:t>
            </a:r>
          </a:p>
          <a:p>
            <a:pPr marL="822960" marR="0" lvl="1" indent="-365760" algn="l" defTabSz="887553" rtl="0" eaLnBrk="1" fontAlgn="auto" latinLnBrk="0" hangingPunct="1">
              <a:spcBef>
                <a:spcPts val="1200"/>
              </a:spcBef>
              <a:spcAft>
                <a:spcPts val="0"/>
              </a:spcAft>
              <a:buClrTx/>
              <a:buSzTx/>
              <a:buFont typeface="Courier New" panose="02070309020205020404" pitchFamily="49" charset="0"/>
              <a:buChar char="o"/>
              <a:tabLst/>
              <a:defRPr/>
            </a:pPr>
            <a:r>
              <a:rPr kumimoji="0" lang="en-US" sz="1800" i="0" u="sng" strike="noStrike" kern="1200" cap="none" spc="0" normalizeH="0" baseline="0" noProof="0" dirty="0">
                <a:ln>
                  <a:noFill/>
                </a:ln>
                <a:solidFill>
                  <a:srgbClr val="0070C0"/>
                </a:solidFill>
                <a:effectLst/>
                <a:uLnTx/>
                <a:uFillTx/>
                <a:latin typeface="Calibri" panose="020F0502020204030204"/>
                <a:ea typeface="+mn-ea"/>
                <a:cs typeface="+mn-cs"/>
                <a:hlinkClick r:id="rId9"/>
              </a:rPr>
              <a:t>Talking Points for Patients: Nasal Decolonization</a:t>
            </a:r>
            <a:endParaRPr kumimoji="0" lang="en-US" sz="180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188720" lvl="2" indent="-274320">
              <a:spcBef>
                <a:spcPts val="300"/>
              </a:spcBef>
              <a:buFont typeface="Wingdings" panose="05000000000000000000" pitchFamily="2" charset="2"/>
              <a:buChar char="§"/>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Common questions and key talking points from patients on nasal decolonization</a:t>
            </a:r>
          </a:p>
        </p:txBody>
      </p:sp>
      <p:pic>
        <p:nvPicPr>
          <p:cNvPr id="26" name="Picture 25" descr="A multidisciplinary healthcare team participating in a staff training session.">
            <a:extLst>
              <a:ext uri="{FF2B5EF4-FFF2-40B4-BE49-F238E27FC236}">
                <a16:creationId xmlns:a16="http://schemas.microsoft.com/office/drawing/2014/main" id="{34ED0471-8DD1-8BF1-4DBA-CF920129C97B}"/>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588595" y="3883510"/>
            <a:ext cx="3098204" cy="2065469"/>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4B9AE58D-048B-41A6-4171-0301F16778F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65375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4463-A93D-DAC7-8AB5-A018DB651888}"/>
              </a:ext>
            </a:extLst>
          </p:cNvPr>
          <p:cNvSpPr>
            <a:spLocks noGrp="1"/>
          </p:cNvSpPr>
          <p:nvPr>
            <p:ph type="title"/>
          </p:nvPr>
        </p:nvSpPr>
        <p:spPr/>
        <p:txBody>
          <a:bodyPr>
            <a:normAutofit fontScale="90000"/>
          </a:bodyPr>
          <a:lstStyle/>
          <a:p>
            <a:r>
              <a:rPr lang="en-US"/>
              <a:t>Key Strategies for MRSA Prevention</a:t>
            </a:r>
          </a:p>
        </p:txBody>
      </p:sp>
      <p:pic>
        <p:nvPicPr>
          <p:cNvPr id="26" name="Picture 25" descr="A graphic of the four key strategies to take aim and target MRSA infection. The four key strategies include the following: decolonize patients, decontaminate the environment, prevent person-based transmission, and prevent device- and procedure-related infections. The presentation focuses on the strategy to decolonize patients.">
            <a:extLst>
              <a:ext uri="{FF2B5EF4-FFF2-40B4-BE49-F238E27FC236}">
                <a16:creationId xmlns:a16="http://schemas.microsoft.com/office/drawing/2014/main" id="{0BC2EBCF-4A32-A021-E143-1C0E5155A09D}"/>
              </a:ext>
            </a:extLst>
          </p:cNvPr>
          <p:cNvPicPr>
            <a:picLocks noChangeAspect="1"/>
          </p:cNvPicPr>
          <p:nvPr/>
        </p:nvPicPr>
        <p:blipFill>
          <a:blip r:embed="rId2"/>
          <a:srcRect/>
          <a:stretch/>
        </p:blipFill>
        <p:spPr>
          <a:xfrm>
            <a:off x="457200" y="1339690"/>
            <a:ext cx="8229600" cy="4375265"/>
          </a:xfrm>
          <a:prstGeom prst="rect">
            <a:avLst/>
          </a:prstGeom>
        </p:spPr>
      </p:pic>
      <p:sp>
        <p:nvSpPr>
          <p:cNvPr id="24" name="Slide Number Placeholder 23">
            <a:extLst>
              <a:ext uri="{FF2B5EF4-FFF2-40B4-BE49-F238E27FC236}">
                <a16:creationId xmlns:a16="http://schemas.microsoft.com/office/drawing/2014/main" id="{B7376782-0829-6065-4468-12C7243E600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572367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0556-CEF3-9B1C-E386-4453AC264D19}"/>
              </a:ext>
            </a:extLst>
          </p:cNvPr>
          <p:cNvSpPr>
            <a:spLocks noGrp="1"/>
          </p:cNvSpPr>
          <p:nvPr>
            <p:ph type="title"/>
          </p:nvPr>
        </p:nvSpPr>
        <p:spPr/>
        <p:txBody>
          <a:bodyPr/>
          <a:lstStyle/>
          <a:p>
            <a:r>
              <a:rPr lang="en-US" sz="4400" b="1" dirty="0"/>
              <a:t>Training Videos for Decolonization</a:t>
            </a:r>
            <a:endParaRPr lang="en-US" dirty="0"/>
          </a:p>
        </p:txBody>
      </p:sp>
      <p:sp>
        <p:nvSpPr>
          <p:cNvPr id="3" name="Content Placeholder 2">
            <a:extLst>
              <a:ext uri="{FF2B5EF4-FFF2-40B4-BE49-F238E27FC236}">
                <a16:creationId xmlns:a16="http://schemas.microsoft.com/office/drawing/2014/main" id="{04D80E40-AC0C-A976-FE29-C3D23F605C21}"/>
              </a:ext>
            </a:extLst>
          </p:cNvPr>
          <p:cNvSpPr>
            <a:spLocks noGrp="1"/>
          </p:cNvSpPr>
          <p:nvPr>
            <p:ph idx="1"/>
          </p:nvPr>
        </p:nvSpPr>
        <p:spPr>
          <a:xfrm>
            <a:off x="145909" y="1005840"/>
            <a:ext cx="4815554" cy="594360"/>
          </a:xfrm>
        </p:spPr>
        <p:txBody>
          <a:bodyPr>
            <a:normAutofit/>
          </a:bodyPr>
          <a:lstStyle/>
          <a:p>
            <a:pPr marL="0" indent="0" algn="ctr">
              <a:buNone/>
            </a:pPr>
            <a:r>
              <a:rPr lang="en-US" sz="1600" b="1" u="sng" dirty="0">
                <a:hlinkClick r:id="rId3"/>
              </a:rPr>
              <a:t>ABATE Toolkit for Decolonization of Hospital Non-ICU Patients With Indwelling Devices: Overview</a:t>
            </a:r>
            <a:r>
              <a:rPr lang="en-US" sz="1600" b="1" u="sng" baseline="30000" dirty="0"/>
              <a:t>10</a:t>
            </a:r>
            <a:endParaRPr lang="en-US" sz="1600" b="1" u="sng" dirty="0"/>
          </a:p>
        </p:txBody>
      </p:sp>
      <p:pic>
        <p:nvPicPr>
          <p:cNvPr id="25" name="Picture 24" descr="A screenshot of the ABATE Toolkit for Decolonization of Hospital Non-ICU Patients With Indwelling Devices: Overview video.&#10;">
            <a:extLst>
              <a:ext uri="{FF2B5EF4-FFF2-40B4-BE49-F238E27FC236}">
                <a16:creationId xmlns:a16="http://schemas.microsoft.com/office/drawing/2014/main" id="{5E07112B-AB99-F44E-C83A-7B423E51A318}"/>
              </a:ext>
            </a:extLst>
          </p:cNvPr>
          <p:cNvPicPr>
            <a:picLocks noChangeAspect="1"/>
          </p:cNvPicPr>
          <p:nvPr/>
        </p:nvPicPr>
        <p:blipFill>
          <a:blip r:embed="rId4"/>
          <a:srcRect/>
          <a:stretch/>
        </p:blipFill>
        <p:spPr>
          <a:xfrm>
            <a:off x="1183431" y="1627632"/>
            <a:ext cx="2740510" cy="1591710"/>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BCC70852-5E09-95EE-71C7-BEEE52E27584}"/>
              </a:ext>
            </a:extLst>
          </p:cNvPr>
          <p:cNvSpPr>
            <a:spLocks noGrp="1"/>
          </p:cNvSpPr>
          <p:nvPr>
            <p:ph type="body" sz="quarter" idx="11"/>
          </p:nvPr>
        </p:nvSpPr>
        <p:spPr>
          <a:xfrm>
            <a:off x="587726" y="3297182"/>
            <a:ext cx="3931920" cy="594359"/>
          </a:xfrm>
        </p:spPr>
        <p:txBody>
          <a:bodyPr>
            <a:normAutofit fontScale="92500"/>
          </a:bodyPr>
          <a:lstStyle/>
          <a:p>
            <a:pPr marL="182880" indent="-182880">
              <a:spcBef>
                <a:spcPts val="0"/>
              </a:spcBef>
            </a:pPr>
            <a:r>
              <a:rPr lang="en-US" sz="1400"/>
              <a:t>Below is a list of topics presented in this video, along with corresponding timepoints and direct links.</a:t>
            </a:r>
          </a:p>
        </p:txBody>
      </p:sp>
      <p:graphicFrame>
        <p:nvGraphicFramePr>
          <p:cNvPr id="29" name="Table 28" descr="A 7x2 table of the list of topics along with the corresponding timepoints presented in the ABATE Toolkit for Decolonization of Hospital Non-ICU Patients With Indwelling Devices: Overview video. The column headings are topics and timepoint.">
            <a:extLst>
              <a:ext uri="{FF2B5EF4-FFF2-40B4-BE49-F238E27FC236}">
                <a16:creationId xmlns:a16="http://schemas.microsoft.com/office/drawing/2014/main" id="{139C84C7-9577-0FA1-B099-E22F69560EFF}"/>
              </a:ext>
            </a:extLst>
          </p:cNvPr>
          <p:cNvGraphicFramePr>
            <a:graphicFrameLocks noGrp="1"/>
          </p:cNvGraphicFramePr>
          <p:nvPr>
            <p:extLst>
              <p:ext uri="{D42A27DB-BD31-4B8C-83A1-F6EECF244321}">
                <p14:modId xmlns:p14="http://schemas.microsoft.com/office/powerpoint/2010/main" val="1749056906"/>
              </p:ext>
            </p:extLst>
          </p:nvPr>
        </p:nvGraphicFramePr>
        <p:xfrm>
          <a:off x="633446" y="3828303"/>
          <a:ext cx="3840480" cy="1760220"/>
        </p:xfrm>
        <a:graphic>
          <a:graphicData uri="http://schemas.openxmlformats.org/drawingml/2006/table">
            <a:tbl>
              <a:tblPr firstRow="1" bandRow="1">
                <a:tableStyleId>{69012ECD-51FC-41F1-AA8D-1B2483CD663E}</a:tableStyleId>
              </a:tblPr>
              <a:tblGrid>
                <a:gridCol w="2834640">
                  <a:extLst>
                    <a:ext uri="{9D8B030D-6E8A-4147-A177-3AD203B41FA5}">
                      <a16:colId xmlns:a16="http://schemas.microsoft.com/office/drawing/2014/main" val="70176135"/>
                    </a:ext>
                  </a:extLst>
                </a:gridCol>
                <a:gridCol w="1005840">
                  <a:extLst>
                    <a:ext uri="{9D8B030D-6E8A-4147-A177-3AD203B41FA5}">
                      <a16:colId xmlns:a16="http://schemas.microsoft.com/office/drawing/2014/main" val="922143477"/>
                    </a:ext>
                  </a:extLst>
                </a:gridCol>
              </a:tblGrid>
              <a:tr h="185420">
                <a:tc>
                  <a:txBody>
                    <a:bodyPr/>
                    <a:lstStyle/>
                    <a:p>
                      <a:pPr algn="ctr">
                        <a:lnSpc>
                          <a:spcPct val="100000"/>
                        </a:lnSpc>
                      </a:pPr>
                      <a:r>
                        <a:rPr lang="en-US" sz="1050"/>
                        <a:t>Topics</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lnSpc>
                          <a:spcPct val="100000"/>
                        </a:lnSpc>
                      </a:pPr>
                      <a:r>
                        <a:rPr lang="en-US" sz="1050" dirty="0"/>
                        <a:t>Timepoint</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27823337"/>
                  </a:ext>
                </a:extLst>
              </a:tr>
              <a:tr h="185420">
                <a:tc>
                  <a:txBody>
                    <a:bodyPr/>
                    <a:lstStyle/>
                    <a:p>
                      <a:pPr marL="0" indent="0">
                        <a:lnSpc>
                          <a:spcPct val="100000"/>
                        </a:lnSpc>
                        <a:buSzPct val="200000"/>
                        <a:buFont typeface="Arial" panose="020B0604020202020204" pitchFamily="34" charset="0"/>
                        <a:buNone/>
                      </a:pPr>
                      <a:r>
                        <a:rPr lang="en-US" sz="1050" b="0" dirty="0">
                          <a:solidFill>
                            <a:srgbClr val="3333FF"/>
                          </a:solidFill>
                          <a:hlinkClick r:id="rId5">
                            <a:extLst>
                              <a:ext uri="{A12FA001-AC4F-418D-AE19-62706E023703}">
                                <ahyp:hlinkClr xmlns:ahyp="http://schemas.microsoft.com/office/drawing/2018/hyperlinkcolor" val="tx"/>
                              </a:ext>
                            </a:extLst>
                          </a:hlinkClick>
                        </a:rPr>
                        <a:t>Instructions for Bed Bath Using CHG Cloths</a:t>
                      </a:r>
                      <a:endParaRPr lang="en-US" sz="1050" b="0" dirty="0">
                        <a:solidFill>
                          <a:srgbClr val="3333FF"/>
                        </a:solidFill>
                        <a:latin typeface="+mn-lt"/>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50"/>
                        <a:t>2:38 – 4:26</a:t>
                      </a: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03915792"/>
                  </a:ext>
                </a:extLst>
              </a:tr>
              <a:tr h="185420">
                <a:tc>
                  <a:txBody>
                    <a:bodyPr/>
                    <a:lstStyle/>
                    <a:p>
                      <a:pPr marL="0" indent="0">
                        <a:lnSpc>
                          <a:spcPct val="100000"/>
                        </a:lnSpc>
                        <a:buSzPct val="200000"/>
                        <a:buFont typeface="Arial" panose="020B0604020202020204" pitchFamily="34" charset="0"/>
                        <a:buNone/>
                      </a:pPr>
                      <a:r>
                        <a:rPr lang="en-US" sz="1050" b="0" dirty="0">
                          <a:solidFill>
                            <a:srgbClr val="3333FF"/>
                          </a:solidFill>
                          <a:hlinkClick r:id="rId6">
                            <a:extLst>
                              <a:ext uri="{A12FA001-AC4F-418D-AE19-62706E023703}">
                                <ahyp:hlinkClr xmlns:ahyp="http://schemas.microsoft.com/office/drawing/2018/hyperlinkcolor" val="tx"/>
                              </a:ext>
                            </a:extLst>
                          </a:hlinkClick>
                        </a:rPr>
                        <a:t>Instructions for Bed Bath Using Diluted CHG</a:t>
                      </a:r>
                      <a:endParaRPr lang="en-US" sz="1050" b="0" dirty="0">
                        <a:solidFill>
                          <a:srgbClr val="3333FF"/>
                        </a:solidFill>
                        <a:latin typeface="+mn-lt"/>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50"/>
                        <a:t>4:27 – 5:38</a:t>
                      </a: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2582029"/>
                  </a:ext>
                </a:extLst>
              </a:tr>
              <a:tr h="185420">
                <a:tc>
                  <a:txBody>
                    <a:bodyPr/>
                    <a:lstStyle/>
                    <a:p>
                      <a:pPr marL="0" indent="0">
                        <a:lnSpc>
                          <a:spcPct val="100000"/>
                        </a:lnSpc>
                        <a:buSzPct val="200000"/>
                        <a:buFont typeface="Arial" panose="020B0604020202020204" pitchFamily="34" charset="0"/>
                        <a:buNone/>
                      </a:pPr>
                      <a:r>
                        <a:rPr lang="en-US" sz="1050" b="0" dirty="0">
                          <a:solidFill>
                            <a:srgbClr val="3333FF"/>
                          </a:solidFill>
                          <a:hlinkClick r:id="rId7">
                            <a:extLst>
                              <a:ext uri="{A12FA001-AC4F-418D-AE19-62706E023703}">
                                <ahyp:hlinkClr xmlns:ahyp="http://schemas.microsoft.com/office/drawing/2018/hyperlinkcolor" val="tx"/>
                              </a:ext>
                            </a:extLst>
                          </a:hlinkClick>
                        </a:rPr>
                        <a:t>Instructions for Patient Showering with CHG</a:t>
                      </a:r>
                      <a:endParaRPr lang="en-US" sz="1050" b="0" dirty="0">
                        <a:solidFill>
                          <a:srgbClr val="3333FF"/>
                        </a:solidFill>
                        <a:latin typeface="+mn-lt"/>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50"/>
                        <a:t>9:00 – 10:23</a:t>
                      </a: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9889890"/>
                  </a:ext>
                </a:extLst>
              </a:tr>
              <a:tr h="185420">
                <a:tc>
                  <a:txBody>
                    <a:bodyPr/>
                    <a:lstStyle/>
                    <a:p>
                      <a:pPr marL="0" indent="0">
                        <a:lnSpc>
                          <a:spcPct val="100000"/>
                        </a:lnSpc>
                        <a:buSzPct val="200000"/>
                        <a:buFont typeface="Arial" panose="020B0604020202020204" pitchFamily="34" charset="0"/>
                        <a:buNone/>
                      </a:pPr>
                      <a:r>
                        <a:rPr lang="en-US" sz="1050" b="0" dirty="0">
                          <a:solidFill>
                            <a:srgbClr val="3333FF"/>
                          </a:solidFill>
                          <a:hlinkClick r:id="rId8">
                            <a:extLst>
                              <a:ext uri="{A12FA001-AC4F-418D-AE19-62706E023703}">
                                <ahyp:hlinkClr xmlns:ahyp="http://schemas.microsoft.com/office/drawing/2018/hyperlinkcolor" val="tx"/>
                              </a:ext>
                            </a:extLst>
                          </a:hlinkClick>
                        </a:rPr>
                        <a:t>Scenario: Talking to a Patient about CHG</a:t>
                      </a:r>
                      <a:endParaRPr lang="en-US" sz="1050" b="0" dirty="0">
                        <a:solidFill>
                          <a:srgbClr val="3333FF"/>
                        </a:solidFill>
                        <a:latin typeface="+mn-lt"/>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50"/>
                        <a:t>5:38 - 7:37</a:t>
                      </a: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207066189"/>
                  </a:ext>
                </a:extLst>
              </a:tr>
              <a:tr h="185420">
                <a:tc>
                  <a:txBody>
                    <a:bodyPr/>
                    <a:lstStyle/>
                    <a:p>
                      <a:pPr marL="0" indent="0">
                        <a:lnSpc>
                          <a:spcPct val="100000"/>
                        </a:lnSpc>
                        <a:buSzPct val="200000"/>
                        <a:buFont typeface="Arial" panose="020B0604020202020204" pitchFamily="34" charset="0"/>
                        <a:buNone/>
                      </a:pPr>
                      <a:r>
                        <a:rPr lang="en-US" sz="1050" b="0">
                          <a:solidFill>
                            <a:srgbClr val="3333FF"/>
                          </a:solidFill>
                          <a:hlinkClick r:id="rId9">
                            <a:extLst>
                              <a:ext uri="{A12FA001-AC4F-418D-AE19-62706E023703}">
                                <ahyp:hlinkClr xmlns:ahyp="http://schemas.microsoft.com/office/drawing/2018/hyperlinkcolor" val="tx"/>
                              </a:ext>
                            </a:extLst>
                          </a:hlinkClick>
                        </a:rPr>
                        <a:t>Scenario: Teaching a Patient to Shower with CHG</a:t>
                      </a:r>
                      <a:endParaRPr lang="en-US" sz="1050" b="0">
                        <a:solidFill>
                          <a:srgbClr val="3333FF"/>
                        </a:solidFill>
                        <a:latin typeface="+mn-lt"/>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50"/>
                        <a:t>7:38 – 8:59</a:t>
                      </a: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78382433"/>
                  </a:ext>
                </a:extLst>
              </a:tr>
              <a:tr h="185420">
                <a:tc>
                  <a:txBody>
                    <a:bodyPr/>
                    <a:lstStyle/>
                    <a:p>
                      <a:pPr marL="0" indent="0">
                        <a:lnSpc>
                          <a:spcPct val="100000"/>
                        </a:lnSpc>
                        <a:buSzPct val="200000"/>
                        <a:buFont typeface="Arial" panose="020B0604020202020204" pitchFamily="34" charset="0"/>
                        <a:buNone/>
                      </a:pPr>
                      <a:r>
                        <a:rPr lang="en-US" sz="1050" b="0">
                          <a:solidFill>
                            <a:srgbClr val="3333FF"/>
                          </a:solidFill>
                          <a:hlinkClick r:id="rId10">
                            <a:extLst>
                              <a:ext uri="{A12FA001-AC4F-418D-AE19-62706E023703}">
                                <ahyp:hlinkClr xmlns:ahyp="http://schemas.microsoft.com/office/drawing/2018/hyperlinkcolor" val="tx"/>
                              </a:ext>
                            </a:extLst>
                          </a:hlinkClick>
                        </a:rPr>
                        <a:t>Scenario: Talking to a Patient about Mupirocin</a:t>
                      </a:r>
                      <a:endParaRPr lang="en-US" sz="1050" b="0">
                        <a:solidFill>
                          <a:srgbClr val="3333FF"/>
                        </a:solidFill>
                        <a:latin typeface="+mn-lt"/>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50" dirty="0"/>
                        <a:t>10:24 – 11:54</a:t>
                      </a: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25897360"/>
                  </a:ext>
                </a:extLst>
              </a:tr>
            </a:tbl>
          </a:graphicData>
        </a:graphic>
      </p:graphicFrame>
      <p:sp>
        <p:nvSpPr>
          <p:cNvPr id="6" name="Text Placeholder 5">
            <a:extLst>
              <a:ext uri="{FF2B5EF4-FFF2-40B4-BE49-F238E27FC236}">
                <a16:creationId xmlns:a16="http://schemas.microsoft.com/office/drawing/2014/main" id="{ECBCCF2F-4266-C092-B6AE-A0B2ED599B78}"/>
              </a:ext>
            </a:extLst>
          </p:cNvPr>
          <p:cNvSpPr>
            <a:spLocks noGrp="1"/>
          </p:cNvSpPr>
          <p:nvPr>
            <p:ph type="body" sz="quarter" idx="13"/>
          </p:nvPr>
        </p:nvSpPr>
        <p:spPr>
          <a:xfrm>
            <a:off x="5351126" y="1005840"/>
            <a:ext cx="3200400" cy="594360"/>
          </a:xfrm>
        </p:spPr>
        <p:txBody>
          <a:bodyPr>
            <a:normAutofit/>
          </a:bodyPr>
          <a:lstStyle/>
          <a:p>
            <a:pPr marL="0" indent="0" algn="ctr">
              <a:buNone/>
            </a:pPr>
            <a:r>
              <a:rPr lang="en-US" sz="1600" b="1" u="sng" dirty="0">
                <a:hlinkClick r:id="rId11"/>
              </a:rPr>
              <a:t>ABATE Toolkit: Cleaning Central and Midline Catheters With CHG</a:t>
            </a:r>
            <a:r>
              <a:rPr lang="en-US" sz="1600" b="1" u="sng" baseline="30000" dirty="0"/>
              <a:t>11</a:t>
            </a:r>
            <a:endParaRPr lang="en-US" sz="1600" b="1" u="sng" dirty="0"/>
          </a:p>
        </p:txBody>
      </p:sp>
      <p:pic>
        <p:nvPicPr>
          <p:cNvPr id="26" name="Picture 25" descr="A screenshot of the ABATE Toolkit: Cleaning Central and Midline Catheters With CHG video.">
            <a:extLst>
              <a:ext uri="{FF2B5EF4-FFF2-40B4-BE49-F238E27FC236}">
                <a16:creationId xmlns:a16="http://schemas.microsoft.com/office/drawing/2014/main" id="{D5193621-A7D9-F119-42B2-663A96981397}"/>
              </a:ext>
            </a:extLst>
          </p:cNvPr>
          <p:cNvPicPr>
            <a:picLocks noChangeAspect="1"/>
          </p:cNvPicPr>
          <p:nvPr/>
        </p:nvPicPr>
        <p:blipFill>
          <a:blip r:embed="rId12"/>
          <a:srcRect/>
          <a:stretch/>
        </p:blipFill>
        <p:spPr>
          <a:xfrm>
            <a:off x="5581071" y="1624430"/>
            <a:ext cx="2740509" cy="1591710"/>
          </a:xfrm>
          <a:prstGeom prst="rect">
            <a:avLst/>
          </a:prstGeom>
          <a:effectLst>
            <a:outerShdw blurRad="50800" dist="38100" dir="2700000" algn="tl" rotWithShape="0">
              <a:prstClr val="black">
                <a:alpha val="40000"/>
              </a:prstClr>
            </a:outerShdw>
          </a:effectLst>
        </p:spPr>
      </p:pic>
      <p:sp>
        <p:nvSpPr>
          <p:cNvPr id="8" name="Text Placeholder 7">
            <a:extLst>
              <a:ext uri="{FF2B5EF4-FFF2-40B4-BE49-F238E27FC236}">
                <a16:creationId xmlns:a16="http://schemas.microsoft.com/office/drawing/2014/main" id="{7B52E6D7-4581-A6C3-E6AE-30ED695B2EE2}"/>
              </a:ext>
            </a:extLst>
          </p:cNvPr>
          <p:cNvSpPr>
            <a:spLocks noGrp="1"/>
          </p:cNvSpPr>
          <p:nvPr>
            <p:ph type="body" sz="quarter" idx="15"/>
          </p:nvPr>
        </p:nvSpPr>
        <p:spPr>
          <a:xfrm>
            <a:off x="5351126" y="3334046"/>
            <a:ext cx="3200400" cy="594360"/>
          </a:xfrm>
        </p:spPr>
        <p:txBody>
          <a:bodyPr vert="horz" lIns="91440" tIns="45720" rIns="91440" bIns="45720" rtlCol="0">
            <a:normAutofit/>
          </a:bodyPr>
          <a:lstStyle/>
          <a:p>
            <a:pPr marL="0" indent="0" algn="ctr">
              <a:buNone/>
            </a:pPr>
            <a:r>
              <a:rPr lang="en-US" sz="1600" b="1" u="sng" dirty="0">
                <a:hlinkClick r:id="rId13"/>
              </a:rPr>
              <a:t>ABATE Toolkit: Cleaning Lumbar Drains With CHG</a:t>
            </a:r>
            <a:r>
              <a:rPr lang="en-US" sz="1600" b="1" u="sng" baseline="30000" dirty="0"/>
              <a:t>12</a:t>
            </a:r>
            <a:endParaRPr lang="en-US" sz="1600" b="1" u="sng" dirty="0"/>
          </a:p>
        </p:txBody>
      </p:sp>
      <p:pic>
        <p:nvPicPr>
          <p:cNvPr id="27" name="Picture 26" descr="A screenshot of the ABATE Toolkit: Cleaning Lumbar Drains With CHG video.">
            <a:extLst>
              <a:ext uri="{FF2B5EF4-FFF2-40B4-BE49-F238E27FC236}">
                <a16:creationId xmlns:a16="http://schemas.microsoft.com/office/drawing/2014/main" id="{2B123BCC-0ECE-9C8A-BBAB-CD92D72C93D0}"/>
              </a:ext>
            </a:extLst>
          </p:cNvPr>
          <p:cNvPicPr>
            <a:picLocks noChangeAspect="1"/>
          </p:cNvPicPr>
          <p:nvPr/>
        </p:nvPicPr>
        <p:blipFill>
          <a:blip r:embed="rId14"/>
          <a:srcRect/>
          <a:stretch/>
        </p:blipFill>
        <p:spPr>
          <a:xfrm>
            <a:off x="5581071" y="3975361"/>
            <a:ext cx="2740510" cy="1591710"/>
          </a:xfrm>
          <a:prstGeom prst="rect">
            <a:avLst/>
          </a:prstGeom>
          <a:effectLst>
            <a:outerShdw blurRad="50800" dist="38100" dir="2700000" algn="tl" rotWithShape="0">
              <a:prstClr val="black">
                <a:alpha val="40000"/>
              </a:prstClr>
            </a:outerShdw>
          </a:effectLst>
        </p:spPr>
      </p:pic>
      <p:sp>
        <p:nvSpPr>
          <p:cNvPr id="31" name="Text Placeholder 30">
            <a:extLst>
              <a:ext uri="{FF2B5EF4-FFF2-40B4-BE49-F238E27FC236}">
                <a16:creationId xmlns:a16="http://schemas.microsoft.com/office/drawing/2014/main" id="{986C819A-1BAC-EFC6-B3E0-BB2D4CABD893}"/>
              </a:ext>
            </a:extLst>
          </p:cNvPr>
          <p:cNvSpPr>
            <a:spLocks noGrp="1"/>
          </p:cNvSpPr>
          <p:nvPr>
            <p:ph type="body" sz="quarter" idx="14"/>
          </p:nvPr>
        </p:nvSpPr>
        <p:spPr>
          <a:xfrm>
            <a:off x="457200" y="5620546"/>
            <a:ext cx="8229600" cy="856454"/>
          </a:xfrm>
        </p:spPr>
        <p:txBody>
          <a:bodyPr vert="horz" lIns="91440" tIns="45720" rIns="91440" bIns="45720" rtlCol="0" anchor="ctr">
            <a:normAutofit/>
          </a:bodyPr>
          <a:lstStyle/>
          <a:p>
            <a:pPr marL="182880" indent="-182880"/>
            <a:r>
              <a:rPr lang="en-US" sz="1600" dirty="0"/>
              <a:t>From the “</a:t>
            </a:r>
            <a:r>
              <a:rPr lang="en-US" sz="1600" u="sng" dirty="0">
                <a:hlinkClick r:id="rId15"/>
              </a:rPr>
              <a:t>ABATE Toolkit for Decolonization of Non-ICU Patients With Devices</a:t>
            </a:r>
            <a:r>
              <a:rPr lang="en-US" sz="1600" dirty="0"/>
              <a:t>”. </a:t>
            </a:r>
          </a:p>
          <a:p>
            <a:pPr marL="182880" indent="-182880"/>
            <a:r>
              <a:rPr lang="en-US" sz="1600" dirty="0"/>
              <a:t>While these were created with non-ICU in mind, they are suitable for all acute care settings. </a:t>
            </a:r>
          </a:p>
        </p:txBody>
      </p:sp>
      <p:sp>
        <p:nvSpPr>
          <p:cNvPr id="24" name="Slide Number Placeholder 23">
            <a:extLst>
              <a:ext uri="{FF2B5EF4-FFF2-40B4-BE49-F238E27FC236}">
                <a16:creationId xmlns:a16="http://schemas.microsoft.com/office/drawing/2014/main" id="{34B1DCE3-E2A7-3F3B-3C74-40411849096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97765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DC25-3945-D498-A1AE-9DCA382D5B4B}"/>
              </a:ext>
            </a:extLst>
          </p:cNvPr>
          <p:cNvSpPr>
            <a:spLocks noGrp="1"/>
          </p:cNvSpPr>
          <p:nvPr>
            <p:ph type="title"/>
          </p:nvPr>
        </p:nvSpPr>
        <p:spPr/>
        <p:txBody>
          <a:bodyPr/>
          <a:lstStyle/>
          <a:p>
            <a:r>
              <a:rPr lang="en-US" dirty="0"/>
              <a:t>Resources for Patient Education</a:t>
            </a:r>
          </a:p>
        </p:txBody>
      </p:sp>
      <p:sp>
        <p:nvSpPr>
          <p:cNvPr id="3" name="Content Placeholder 2">
            <a:extLst>
              <a:ext uri="{FF2B5EF4-FFF2-40B4-BE49-F238E27FC236}">
                <a16:creationId xmlns:a16="http://schemas.microsoft.com/office/drawing/2014/main" id="{370AD6C1-8255-7FC1-4349-9066E1EA3958}"/>
              </a:ext>
            </a:extLst>
          </p:cNvPr>
          <p:cNvSpPr>
            <a:spLocks noGrp="1"/>
          </p:cNvSpPr>
          <p:nvPr>
            <p:ph idx="1"/>
          </p:nvPr>
        </p:nvSpPr>
        <p:spPr>
          <a:xfrm>
            <a:off x="457200" y="1038450"/>
            <a:ext cx="8229600" cy="914400"/>
          </a:xfrm>
        </p:spPr>
        <p:txBody>
          <a:bodyPr>
            <a:normAutofit/>
          </a:bodyPr>
          <a:lstStyle/>
          <a:p>
            <a:r>
              <a:rPr lang="en-US" sz="2000" b="1" u="sng" dirty="0">
                <a:solidFill>
                  <a:srgbClr val="0070C0"/>
                </a:solidFill>
                <a:hlinkClick r:id="rId2"/>
              </a:rPr>
              <a:t>Tools &amp; Resources for Decolonization: Patient Educational Resources Webpage</a:t>
            </a:r>
            <a:endParaRPr lang="en-US" sz="2000" b="1" u="sng" dirty="0">
              <a:solidFill>
                <a:srgbClr val="0070C0"/>
              </a:solidFill>
            </a:endParaRPr>
          </a:p>
        </p:txBody>
      </p:sp>
      <p:sp>
        <p:nvSpPr>
          <p:cNvPr id="5" name="Text Placeholder 4">
            <a:extLst>
              <a:ext uri="{FF2B5EF4-FFF2-40B4-BE49-F238E27FC236}">
                <a16:creationId xmlns:a16="http://schemas.microsoft.com/office/drawing/2014/main" id="{8C310F6D-8B06-D8E8-7684-51EF6B2B22F2}"/>
              </a:ext>
            </a:extLst>
          </p:cNvPr>
          <p:cNvSpPr>
            <a:spLocks noGrp="1"/>
          </p:cNvSpPr>
          <p:nvPr>
            <p:ph type="body" sz="quarter" idx="12"/>
          </p:nvPr>
        </p:nvSpPr>
        <p:spPr>
          <a:xfrm>
            <a:off x="457200" y="1789807"/>
            <a:ext cx="5448300" cy="4626233"/>
          </a:xfrm>
        </p:spPr>
        <p:txBody>
          <a:bodyPr>
            <a:normAutofit/>
          </a:bodyPr>
          <a:lstStyle/>
          <a:p>
            <a:pPr marL="731520" marR="0" lvl="1" indent="-365760" algn="l" defTabSz="887553" rtl="0" eaLnBrk="1" fontAlgn="auto" latinLnBrk="0" hangingPunct="1">
              <a:spcBef>
                <a:spcPts val="1000"/>
              </a:spcBef>
              <a:buClrTx/>
              <a:buSzTx/>
              <a:buFont typeface="Courier New" panose="02070309020205020404" pitchFamily="49" charset="0"/>
              <a:buChar char="o"/>
              <a:tabLst/>
              <a:defRPr/>
            </a:pP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hlinkClick r:id="rId3"/>
              </a:rPr>
              <a:t>Info Sheet for Patient &amp; Family: Daily Bathing With CHG</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097280" lvl="2" indent="-274320">
              <a:spcBef>
                <a:spcPts val="300"/>
              </a:spcBef>
              <a:buFont typeface="Wingdings" panose="05000000000000000000" pitchFamily="2" charset="2"/>
              <a:buChar char="§"/>
              <a:defRPr/>
            </a:pPr>
            <a:r>
              <a:rPr kumimoji="0" lang="en-US" sz="1400" b="0" i="0" strike="noStrike" kern="1200" cap="none" spc="0" normalizeH="0" baseline="0" noProof="0" dirty="0">
                <a:ln>
                  <a:noFill/>
                </a:ln>
                <a:effectLst/>
                <a:uLnTx/>
                <a:uFillTx/>
                <a:latin typeface="Calibri" panose="020F0502020204030204"/>
                <a:ea typeface="+mn-ea"/>
                <a:cs typeface="+mn-cs"/>
              </a:rPr>
              <a:t>Information sheet on the importance of CHG bathing</a:t>
            </a:r>
          </a:p>
          <a:p>
            <a:pPr marL="731520" marR="0" lvl="1" indent="-365760" algn="l" defTabSz="887553" rtl="0" eaLnBrk="1" fontAlgn="auto" latinLnBrk="0" hangingPunct="1">
              <a:spcBef>
                <a:spcPts val="1000"/>
              </a:spcBef>
              <a:buClrTx/>
              <a:buSzTx/>
              <a:buFont typeface="Courier New" panose="02070309020205020404" pitchFamily="49" charset="0"/>
              <a:buChar char="o"/>
              <a:tabLst/>
              <a:defRPr/>
            </a:pP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hlinkClick r:id="rId4"/>
              </a:rPr>
              <a:t>Patient Instruction Sheet: Bathing With CHG Cloths</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097280" marR="0" lvl="2" indent="-274320" algn="l" defTabSz="887553" rtl="0" eaLnBrk="1" fontAlgn="auto" latinLnBrk="0" hangingPunct="1">
              <a:spcBef>
                <a:spcPts val="300"/>
              </a:spcBef>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Patient instructions for bathing using CHG cloths</a:t>
            </a:r>
          </a:p>
          <a:p>
            <a:pPr marL="731520" marR="0" lvl="1" indent="-365760" algn="l" defTabSz="887553" rtl="0" eaLnBrk="1" fontAlgn="auto" latinLnBrk="0" hangingPunct="1">
              <a:spcBef>
                <a:spcPts val="1000"/>
              </a:spcBef>
              <a:buClrTx/>
              <a:buSzTx/>
              <a:buFont typeface="Courier New" panose="02070309020205020404" pitchFamily="49" charset="0"/>
              <a:buChar char="o"/>
              <a:tabLst/>
              <a:defRPr/>
            </a:pP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hlinkClick r:id="rId5"/>
              </a:rPr>
              <a:t>Patient Instruction Sheet: Showering With CHG</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097280" marR="0" lvl="2" indent="-274320" algn="l" defTabSz="887553" rtl="0" eaLnBrk="1" fontAlgn="auto" latinLnBrk="0" hangingPunct="1">
              <a:spcBef>
                <a:spcPts val="300"/>
              </a:spcBef>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Patient instructions for showering with CHG</a:t>
            </a:r>
          </a:p>
          <a:p>
            <a:pPr marL="731520" marR="0" lvl="1" indent="-365760" algn="l" defTabSz="887553" rtl="0" eaLnBrk="1" fontAlgn="auto" latinLnBrk="0" hangingPunct="1">
              <a:spcBef>
                <a:spcPts val="1000"/>
              </a:spcBef>
              <a:buClrTx/>
              <a:buSzTx/>
              <a:buFont typeface="Courier New" panose="02070309020205020404" pitchFamily="49" charset="0"/>
              <a:buChar char="o"/>
              <a:tabLst/>
              <a:defRPr/>
            </a:pP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hlinkClick r:id="rId6"/>
              </a:rPr>
              <a:t>Wall Poster: CHG Bathing Reminder</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097280" marR="0" lvl="2" indent="-274320" algn="l" defTabSz="887553" rtl="0" eaLnBrk="1" fontAlgn="auto" latinLnBrk="0" hangingPunct="1">
              <a:spcBef>
                <a:spcPts val="300"/>
              </a:spcBef>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Reminder poster designed for placement in visible areas</a:t>
            </a:r>
          </a:p>
          <a:p>
            <a:pPr marL="731520" marR="0" lvl="1" indent="-365760" algn="l" defTabSz="887553" rtl="0" eaLnBrk="1" fontAlgn="auto" latinLnBrk="0" hangingPunct="1">
              <a:spcBef>
                <a:spcPts val="1000"/>
              </a:spcBef>
              <a:buClrTx/>
              <a:buSzTx/>
              <a:buFont typeface="Courier New" panose="02070309020205020404" pitchFamily="49" charset="0"/>
              <a:buChar char="o"/>
              <a:tabLst/>
              <a:defRPr/>
            </a:pP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hlinkClick r:id="rId7"/>
              </a:rPr>
              <a:t>Talking Points for Patients: CHG Bathing</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097280" marR="0" lvl="2" indent="-274320" algn="l" defTabSz="887553" rtl="0" eaLnBrk="1" fontAlgn="auto" latinLnBrk="0" hangingPunct="1">
              <a:spcBef>
                <a:spcPts val="300"/>
              </a:spcBef>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Key talking points for patients on CHG decolonization</a:t>
            </a:r>
          </a:p>
          <a:p>
            <a:pPr marL="731520" marR="0" lvl="1" indent="-365760" algn="l" defTabSz="887553" rtl="0" eaLnBrk="1" fontAlgn="auto" latinLnBrk="0" hangingPunct="1">
              <a:spcBef>
                <a:spcPts val="1000"/>
              </a:spcBef>
              <a:buClrTx/>
              <a:buSzTx/>
              <a:buFont typeface="Courier New" panose="02070309020205020404" pitchFamily="49" charset="0"/>
              <a:buChar char="o"/>
              <a:tabLst/>
              <a:defRPr/>
            </a:pP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hlinkClick r:id="rId8"/>
              </a:rPr>
              <a:t>Talking Points for Patients: Nasal Decolonization</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1097280" marR="0" lvl="2" indent="-274320" algn="l" defTabSz="887553" rtl="0" eaLnBrk="1" fontAlgn="auto" latinLnBrk="0" hangingPunct="1">
              <a:spcBef>
                <a:spcPts val="300"/>
              </a:spcBef>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Key talking points for patients on nasal decolonization</a:t>
            </a:r>
          </a:p>
        </p:txBody>
      </p:sp>
      <p:pic>
        <p:nvPicPr>
          <p:cNvPr id="25" name="Picture 24" descr="An image of a patient and their family member reviewing patient resources and documents.">
            <a:extLst>
              <a:ext uri="{FF2B5EF4-FFF2-40B4-BE49-F238E27FC236}">
                <a16:creationId xmlns:a16="http://schemas.microsoft.com/office/drawing/2014/main" id="{AC9D04AD-C8B7-8A31-0AA4-23807FA3258E}"/>
              </a:ext>
            </a:extLst>
          </p:cNvPr>
          <p:cNvPicPr>
            <a:picLocks noChangeAspect="1"/>
          </p:cNvPicPr>
          <p:nvPr/>
        </p:nvPicPr>
        <p:blipFill>
          <a:blip r:embed="rId9"/>
          <a:srcRect/>
          <a:stretch/>
        </p:blipFill>
        <p:spPr>
          <a:xfrm>
            <a:off x="6111079" y="2331717"/>
            <a:ext cx="2640723" cy="3023517"/>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706ED63C-C89F-0651-14A5-955CF6128AE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2466013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2496-E2FB-804A-4616-AEB2790AAC71}"/>
              </a:ext>
            </a:extLst>
          </p:cNvPr>
          <p:cNvSpPr>
            <a:spLocks noGrp="1"/>
          </p:cNvSpPr>
          <p:nvPr>
            <p:ph type="title"/>
          </p:nvPr>
        </p:nvSpPr>
        <p:spPr>
          <a:xfrm>
            <a:off x="457200" y="0"/>
            <a:ext cx="8229600" cy="914400"/>
          </a:xfrm>
        </p:spPr>
        <p:txBody>
          <a:bodyPr/>
          <a:lstStyle/>
          <a:p>
            <a:r>
              <a:rPr lang="en-US" dirty="0"/>
              <a:t>Top 10 Pearls for Success</a:t>
            </a:r>
          </a:p>
        </p:txBody>
      </p:sp>
      <p:pic>
        <p:nvPicPr>
          <p:cNvPr id="11" name="Picture Placeholder 10" descr="An illustration of a team celebrating success.">
            <a:extLst>
              <a:ext uri="{FF2B5EF4-FFF2-40B4-BE49-F238E27FC236}">
                <a16:creationId xmlns:a16="http://schemas.microsoft.com/office/drawing/2014/main" id="{80DB6917-2160-C975-1B18-E4E019906373}"/>
              </a:ext>
            </a:extLst>
          </p:cNvPr>
          <p:cNvPicPr>
            <a:picLocks noGrp="1" noChangeAspect="1"/>
          </p:cNvPicPr>
          <p:nvPr>
            <p:ph type="pic" sz="quarter" idx="10"/>
          </p:nvPr>
        </p:nvPicPr>
        <p:blipFill>
          <a:blip r:embed="rId2"/>
          <a:srcRect/>
          <a:stretch/>
        </p:blipFill>
        <p:spPr>
          <a:xfrm>
            <a:off x="3083936" y="1356360"/>
            <a:ext cx="5602864" cy="3737005"/>
          </a:xfrm>
          <a:prstGeom prst="rect">
            <a:avLst/>
          </a:prstGeom>
        </p:spPr>
      </p:pic>
      <p:sp>
        <p:nvSpPr>
          <p:cNvPr id="4" name="Text Placeholder 3">
            <a:extLst>
              <a:ext uri="{FF2B5EF4-FFF2-40B4-BE49-F238E27FC236}">
                <a16:creationId xmlns:a16="http://schemas.microsoft.com/office/drawing/2014/main" id="{824F62AF-13BB-CBC9-901F-F2395815EED3}"/>
              </a:ext>
            </a:extLst>
          </p:cNvPr>
          <p:cNvSpPr>
            <a:spLocks noGrp="1"/>
          </p:cNvSpPr>
          <p:nvPr>
            <p:ph type="body" idx="1"/>
          </p:nvPr>
        </p:nvSpPr>
        <p:spPr>
          <a:xfrm>
            <a:off x="457200" y="3749675"/>
            <a:ext cx="7178675" cy="2101850"/>
          </a:xfrm>
        </p:spPr>
        <p:txBody>
          <a:bodyPr>
            <a:normAutofit/>
          </a:bodyPr>
          <a:lstStyle/>
          <a:p>
            <a:r>
              <a:rPr lang="en-US" dirty="0"/>
              <a:t>Tips and Tricks for Successful Implementation</a:t>
            </a:r>
          </a:p>
        </p:txBody>
      </p:sp>
      <p:sp>
        <p:nvSpPr>
          <p:cNvPr id="5" name="Slide Number Placeholder 4">
            <a:extLst>
              <a:ext uri="{FF2B5EF4-FFF2-40B4-BE49-F238E27FC236}">
                <a16:creationId xmlns:a16="http://schemas.microsoft.com/office/drawing/2014/main" id="{3F4BC90D-33E9-B181-4132-06D399A1EE24}"/>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32</a:t>
            </a:fld>
            <a:endParaRPr lang="en-US"/>
          </a:p>
        </p:txBody>
      </p:sp>
    </p:spTree>
    <p:extLst>
      <p:ext uri="{BB962C8B-B14F-4D97-AF65-F5344CB8AC3E}">
        <p14:creationId xmlns:p14="http://schemas.microsoft.com/office/powerpoint/2010/main" val="2286165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AD31-6234-8E85-DD27-201394DEAA88}"/>
              </a:ext>
            </a:extLst>
          </p:cNvPr>
          <p:cNvSpPr>
            <a:spLocks noGrp="1"/>
          </p:cNvSpPr>
          <p:nvPr>
            <p:ph type="title"/>
          </p:nvPr>
        </p:nvSpPr>
        <p:spPr>
          <a:xfrm>
            <a:off x="457200" y="0"/>
            <a:ext cx="8229600" cy="914400"/>
          </a:xfrm>
        </p:spPr>
        <p:txBody>
          <a:bodyPr>
            <a:normAutofit/>
          </a:bodyPr>
          <a:lstStyle/>
          <a:p>
            <a:r>
              <a:rPr lang="en-US" sz="4100" dirty="0"/>
              <a:t>#1: CHG Is the Bath, Not a Topcoat</a:t>
            </a:r>
            <a:r>
              <a:rPr lang="en-US" sz="4100" baseline="30000" dirty="0"/>
              <a:t>1,2</a:t>
            </a:r>
            <a:endParaRPr lang="en-US" sz="4100" dirty="0"/>
          </a:p>
        </p:txBody>
      </p:sp>
      <p:sp>
        <p:nvSpPr>
          <p:cNvPr id="3" name="Content Placeholder 2">
            <a:extLst>
              <a:ext uri="{FF2B5EF4-FFF2-40B4-BE49-F238E27FC236}">
                <a16:creationId xmlns:a16="http://schemas.microsoft.com/office/drawing/2014/main" id="{63002D99-97C0-F238-7BBD-801384453ACC}"/>
              </a:ext>
            </a:extLst>
          </p:cNvPr>
          <p:cNvSpPr>
            <a:spLocks noGrp="1"/>
          </p:cNvSpPr>
          <p:nvPr>
            <p:ph idx="1"/>
          </p:nvPr>
        </p:nvSpPr>
        <p:spPr>
          <a:xfrm>
            <a:off x="457200" y="1256459"/>
            <a:ext cx="8229600" cy="5052265"/>
          </a:xfrm>
        </p:spPr>
        <p:txBody>
          <a:bodyPr>
            <a:normAutofit/>
          </a:bodyPr>
          <a:lstStyle/>
          <a:p>
            <a:pPr>
              <a:spcBef>
                <a:spcPts val="1800"/>
              </a:spcBef>
            </a:pPr>
            <a:r>
              <a:rPr lang="en-US" altLang="en-US" sz="2800" dirty="0"/>
              <a:t>CHG is not a “topcoat” to be used after regular soap.</a:t>
            </a:r>
          </a:p>
          <a:p>
            <a:pPr>
              <a:spcBef>
                <a:spcPts val="1800"/>
              </a:spcBef>
            </a:pPr>
            <a:r>
              <a:rPr lang="en-US" altLang="en-US" sz="2800" dirty="0"/>
              <a:t>Apply firmly to remove grime and massage into skin.</a:t>
            </a:r>
          </a:p>
          <a:p>
            <a:pPr>
              <a:spcBef>
                <a:spcPts val="1800"/>
              </a:spcBef>
            </a:pPr>
            <a:r>
              <a:rPr lang="en-US" altLang="en-US" sz="2800" dirty="0"/>
              <a:t>CHG works better than regular soap and water:</a:t>
            </a:r>
          </a:p>
        </p:txBody>
      </p:sp>
      <p:sp>
        <p:nvSpPr>
          <p:cNvPr id="28" name="Text Placeholder 27">
            <a:extLst>
              <a:ext uri="{FF2B5EF4-FFF2-40B4-BE49-F238E27FC236}">
                <a16:creationId xmlns:a16="http://schemas.microsoft.com/office/drawing/2014/main" id="{7BD26B05-916B-1A10-DA6C-5546C3E6B245}"/>
              </a:ext>
            </a:extLst>
          </p:cNvPr>
          <p:cNvSpPr>
            <a:spLocks noGrp="1"/>
          </p:cNvSpPr>
          <p:nvPr>
            <p:ph type="body" sz="quarter" idx="11"/>
          </p:nvPr>
        </p:nvSpPr>
        <p:spPr>
          <a:xfrm>
            <a:off x="457200" y="3271488"/>
            <a:ext cx="4966040" cy="3037236"/>
          </a:xfrm>
        </p:spPr>
        <p:txBody>
          <a:bodyPr vert="horz" lIns="91440" tIns="45720" rIns="91440" bIns="45720" rtlCol="0">
            <a:normAutofit/>
          </a:bodyPr>
          <a:lstStyle/>
          <a:p>
            <a:pPr marL="822960" marR="0" lvl="1" indent="-365760" algn="l" defTabSz="887553" rtl="0" eaLnBrk="1" fontAlgn="auto" latinLnBrk="0" hangingPunct="1">
              <a:lnSpc>
                <a:spcPct val="100000"/>
              </a:lnSpc>
              <a:spcBef>
                <a:spcPts val="18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Binds to skin and continues to kill germs for 24 hours</a:t>
            </a:r>
          </a:p>
          <a:p>
            <a:pPr marL="822960" marR="0" lvl="1" indent="-365760" algn="l" defTabSz="887553" rtl="0" eaLnBrk="1" fontAlgn="auto" latinLnBrk="0" hangingPunct="1">
              <a:lnSpc>
                <a:spcPct val="100000"/>
              </a:lnSpc>
              <a:spcBef>
                <a:spcPts val="18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Removes germs and all multidrug-resistant organisms</a:t>
            </a:r>
          </a:p>
          <a:p>
            <a:pPr marL="822960" marR="0" lvl="1" indent="-365760" algn="l" defTabSz="887553" rtl="0" eaLnBrk="1" fontAlgn="auto" latinLnBrk="0" hangingPunct="1">
              <a:lnSpc>
                <a:spcPct val="100000"/>
              </a:lnSpc>
              <a:spcBef>
                <a:spcPts val="1800"/>
              </a:spcBef>
              <a:spcAft>
                <a:spcPts val="0"/>
              </a:spcAft>
              <a:buClrTx/>
              <a:buSzTx/>
              <a:buFont typeface="Courier New" panose="02070309020205020404" pitchFamily="49" charset="0"/>
              <a:buChar char="o"/>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Improves skin health and reduces infection</a:t>
            </a:r>
          </a:p>
        </p:txBody>
      </p:sp>
      <p:pic>
        <p:nvPicPr>
          <p:cNvPr id="50" name="Picture 49" descr="A graphic of a bottle of 4 percent CHG liquid alongside cloths and a basin in preparation for 2 percent diluted CHG solution to be used for basin bathing.">
            <a:extLst>
              <a:ext uri="{FF2B5EF4-FFF2-40B4-BE49-F238E27FC236}">
                <a16:creationId xmlns:a16="http://schemas.microsoft.com/office/drawing/2014/main" id="{78A6DA3E-180A-DD19-2097-00A25D661AB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605265" y="3898923"/>
            <a:ext cx="2899509" cy="1976938"/>
          </a:xfrm>
          <a:prstGeom prst="rect">
            <a:avLst/>
          </a:prstGeom>
        </p:spPr>
      </p:pic>
      <p:sp>
        <p:nvSpPr>
          <p:cNvPr id="24" name="Slide Number Placeholder 23">
            <a:extLst>
              <a:ext uri="{FF2B5EF4-FFF2-40B4-BE49-F238E27FC236}">
                <a16:creationId xmlns:a16="http://schemas.microsoft.com/office/drawing/2014/main" id="{5A2FCA02-C098-C147-E479-1B8C22E4EABF}"/>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33</a:t>
            </a:fld>
            <a:endParaRPr lang="en-US"/>
          </a:p>
        </p:txBody>
      </p:sp>
    </p:spTree>
    <p:extLst>
      <p:ext uri="{BB962C8B-B14F-4D97-AF65-F5344CB8AC3E}">
        <p14:creationId xmlns:p14="http://schemas.microsoft.com/office/powerpoint/2010/main" val="3859004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C134-05AE-D9D0-D1BF-B3AF94C5FFD5}"/>
              </a:ext>
            </a:extLst>
          </p:cNvPr>
          <p:cNvSpPr>
            <a:spLocks noGrp="1"/>
          </p:cNvSpPr>
          <p:nvPr>
            <p:ph type="title"/>
          </p:nvPr>
        </p:nvSpPr>
        <p:spPr>
          <a:xfrm>
            <a:off x="457200" y="0"/>
            <a:ext cx="8229600" cy="914400"/>
          </a:xfrm>
        </p:spPr>
        <p:txBody>
          <a:bodyPr>
            <a:noAutofit/>
          </a:bodyPr>
          <a:lstStyle/>
          <a:p>
            <a:r>
              <a:rPr lang="en-US" sz="3900" dirty="0"/>
              <a:t>#2: Cleaning Face and Hair Is Important</a:t>
            </a:r>
          </a:p>
        </p:txBody>
      </p:sp>
      <p:sp>
        <p:nvSpPr>
          <p:cNvPr id="3" name="Content Placeholder 2">
            <a:extLst>
              <a:ext uri="{FF2B5EF4-FFF2-40B4-BE49-F238E27FC236}">
                <a16:creationId xmlns:a16="http://schemas.microsoft.com/office/drawing/2014/main" id="{FF93EA85-25F4-9263-10F7-061FD792666B}"/>
              </a:ext>
            </a:extLst>
          </p:cNvPr>
          <p:cNvSpPr>
            <a:spLocks noGrp="1"/>
          </p:cNvSpPr>
          <p:nvPr>
            <p:ph idx="1"/>
          </p:nvPr>
        </p:nvSpPr>
        <p:spPr>
          <a:xfrm>
            <a:off x="457200" y="1180821"/>
            <a:ext cx="8229600" cy="5128538"/>
          </a:xfrm>
        </p:spPr>
        <p:txBody>
          <a:bodyPr>
            <a:normAutofit/>
          </a:bodyPr>
          <a:lstStyle/>
          <a:p>
            <a:pPr lvl="0">
              <a:spcBef>
                <a:spcPts val="1200"/>
              </a:spcBef>
            </a:pPr>
            <a:r>
              <a:rPr lang="en-US" altLang="en-US" noProof="0" dirty="0"/>
              <a:t>CHG is safe to use on face and hair.</a:t>
            </a:r>
          </a:p>
          <a:p>
            <a:pPr lvl="0">
              <a:spcBef>
                <a:spcPts val="1200"/>
              </a:spcBef>
            </a:pPr>
            <a:r>
              <a:rPr lang="en-US" altLang="en-US" noProof="0" dirty="0"/>
              <a:t>Face and nose area harbor substantial germs.</a:t>
            </a:r>
          </a:p>
          <a:p>
            <a:pPr lvl="0">
              <a:spcBef>
                <a:spcPts val="1200"/>
              </a:spcBef>
            </a:pPr>
            <a:r>
              <a:rPr lang="en-US" altLang="en-US" b="1" noProof="0" dirty="0">
                <a:solidFill>
                  <a:srgbClr val="C00000"/>
                </a:solidFill>
              </a:rPr>
              <a:t>Like all soap, avoid eyes and ear canals. </a:t>
            </a:r>
          </a:p>
          <a:p>
            <a:pPr lvl="1">
              <a:spcBef>
                <a:spcPts val="1200"/>
              </a:spcBef>
            </a:pPr>
            <a:r>
              <a:rPr lang="en-US" altLang="en-US" noProof="0" dirty="0"/>
              <a:t>Primary concern is that CHG may come into direct contact with nervous tissue, e.g., due to ruptured ear drum.</a:t>
            </a:r>
          </a:p>
          <a:p>
            <a:pPr lvl="0">
              <a:spcBef>
                <a:spcPts val="1200"/>
              </a:spcBef>
            </a:pPr>
            <a:r>
              <a:rPr lang="en-US" altLang="en-US" noProof="0" dirty="0"/>
              <a:t>CHG can be used to clean hair.</a:t>
            </a:r>
          </a:p>
          <a:p>
            <a:pPr lvl="1">
              <a:spcBef>
                <a:spcPts val="1200"/>
              </a:spcBef>
            </a:pPr>
            <a:r>
              <a:rPr lang="en-US" altLang="en-US" noProof="0" dirty="0"/>
              <a:t>Shampoo can inactivate the CHG.</a:t>
            </a:r>
          </a:p>
        </p:txBody>
      </p:sp>
      <p:sp>
        <p:nvSpPr>
          <p:cNvPr id="24" name="Slide Number Placeholder 23">
            <a:extLst>
              <a:ext uri="{FF2B5EF4-FFF2-40B4-BE49-F238E27FC236}">
                <a16:creationId xmlns:a16="http://schemas.microsoft.com/office/drawing/2014/main" id="{D31E77FD-6D95-3CB4-E2E2-58A0D78B9817}"/>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34</a:t>
            </a:fld>
            <a:endParaRPr lang="en-US"/>
          </a:p>
        </p:txBody>
      </p:sp>
    </p:spTree>
    <p:extLst>
      <p:ext uri="{BB962C8B-B14F-4D97-AF65-F5344CB8AC3E}">
        <p14:creationId xmlns:p14="http://schemas.microsoft.com/office/powerpoint/2010/main" val="115159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20DB-8AFD-6590-E89F-51034A03D891}"/>
              </a:ext>
            </a:extLst>
          </p:cNvPr>
          <p:cNvSpPr>
            <a:spLocks noGrp="1"/>
          </p:cNvSpPr>
          <p:nvPr>
            <p:ph type="title"/>
          </p:nvPr>
        </p:nvSpPr>
        <p:spPr>
          <a:xfrm>
            <a:off x="457200" y="0"/>
            <a:ext cx="8229600" cy="914400"/>
          </a:xfrm>
        </p:spPr>
        <p:txBody>
          <a:bodyPr>
            <a:noAutofit/>
          </a:bodyPr>
          <a:lstStyle/>
          <a:p>
            <a:r>
              <a:rPr lang="en-US" sz="3400" dirty="0"/>
              <a:t>#3: Be Attentive to Commonly Missed Areas</a:t>
            </a:r>
          </a:p>
        </p:txBody>
      </p:sp>
      <p:sp>
        <p:nvSpPr>
          <p:cNvPr id="3" name="Content Placeholder 2">
            <a:extLst>
              <a:ext uri="{FF2B5EF4-FFF2-40B4-BE49-F238E27FC236}">
                <a16:creationId xmlns:a16="http://schemas.microsoft.com/office/drawing/2014/main" id="{66ECF225-E988-D4DB-C658-8D1B57E9DE55}"/>
              </a:ext>
            </a:extLst>
          </p:cNvPr>
          <p:cNvSpPr>
            <a:spLocks noGrp="1"/>
          </p:cNvSpPr>
          <p:nvPr>
            <p:ph idx="1"/>
          </p:nvPr>
        </p:nvSpPr>
        <p:spPr>
          <a:xfrm>
            <a:off x="457200" y="1315291"/>
            <a:ext cx="4534032" cy="4994067"/>
          </a:xfrm>
        </p:spPr>
        <p:txBody>
          <a:bodyPr>
            <a:normAutofit/>
          </a:bodyPr>
          <a:lstStyle/>
          <a:p>
            <a:r>
              <a:rPr lang="en-US" altLang="en-US" sz="2400" dirty="0"/>
              <a:t>Remind staff about commonly missed, high-risk areas: </a:t>
            </a:r>
          </a:p>
          <a:p>
            <a:pPr lvl="1"/>
            <a:r>
              <a:rPr lang="en-US" altLang="en-US" sz="2000" dirty="0"/>
              <a:t>Neck </a:t>
            </a:r>
          </a:p>
          <a:p>
            <a:pPr lvl="1"/>
            <a:r>
              <a:rPr lang="en-US" altLang="en-US" sz="2000" dirty="0"/>
              <a:t>Armpits</a:t>
            </a:r>
          </a:p>
          <a:p>
            <a:pPr lvl="1"/>
            <a:r>
              <a:rPr lang="en-US" altLang="en-US" sz="2000" dirty="0"/>
              <a:t>Between skin folds</a:t>
            </a:r>
          </a:p>
          <a:p>
            <a:pPr lvl="1"/>
            <a:r>
              <a:rPr lang="en-US" altLang="en-US" sz="2000" dirty="0"/>
              <a:t>Back of knee</a:t>
            </a:r>
          </a:p>
          <a:p>
            <a:pPr lvl="1"/>
            <a:r>
              <a:rPr lang="en-US" altLang="en-US" sz="2000" dirty="0"/>
              <a:t>Between fingers</a:t>
            </a:r>
          </a:p>
          <a:p>
            <a:pPr>
              <a:spcBef>
                <a:spcPts val="1200"/>
              </a:spcBef>
            </a:pPr>
            <a:r>
              <a:rPr lang="en-US" sz="2400" dirty="0"/>
              <a:t>Neck often has more bacteria than the groin because staff regularly clean the groin, but often forget about the neck.</a:t>
            </a:r>
          </a:p>
          <a:p>
            <a:pPr>
              <a:spcBef>
                <a:spcPts val="1200"/>
              </a:spcBef>
            </a:pPr>
            <a:r>
              <a:rPr lang="en-US" sz="2400" dirty="0"/>
              <a:t>Be sure to fully air dry any CHG.</a:t>
            </a:r>
          </a:p>
        </p:txBody>
      </p:sp>
      <p:pic>
        <p:nvPicPr>
          <p:cNvPr id="5" name="Picture 4" descr="A diagram of the human body indicating the commonly missed, high-risk areas that typically harbor Staphylococcus aureus. The carriage rates at extra-nasal sites within nasal S. aureus carriers include the following: neck—25 to 50 percent, axilla—19 percent, hand—90 percent, and perineum—60 percent.">
            <a:extLst>
              <a:ext uri="{FF2B5EF4-FFF2-40B4-BE49-F238E27FC236}">
                <a16:creationId xmlns:a16="http://schemas.microsoft.com/office/drawing/2014/main" id="{A9E2C8EB-B37D-8566-5855-0490F142AC8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268840" y="1619562"/>
            <a:ext cx="3790604" cy="4156364"/>
          </a:xfrm>
          <a:prstGeom prst="rect">
            <a:avLst/>
          </a:prstGeom>
        </p:spPr>
      </p:pic>
      <p:sp>
        <p:nvSpPr>
          <p:cNvPr id="89" name="Text Placeholder 88">
            <a:extLst>
              <a:ext uri="{FF2B5EF4-FFF2-40B4-BE49-F238E27FC236}">
                <a16:creationId xmlns:a16="http://schemas.microsoft.com/office/drawing/2014/main" id="{78384273-D72F-34A0-BF10-29DFF3ACB054}"/>
              </a:ext>
            </a:extLst>
          </p:cNvPr>
          <p:cNvSpPr>
            <a:spLocks noGrp="1"/>
          </p:cNvSpPr>
          <p:nvPr>
            <p:ph type="body" sz="quarter" idx="11"/>
          </p:nvPr>
        </p:nvSpPr>
        <p:spPr>
          <a:xfrm>
            <a:off x="5268840" y="5849755"/>
            <a:ext cx="3506296" cy="284040"/>
          </a:xfrm>
        </p:spPr>
        <p:txBody>
          <a:bodyPr vert="horz" lIns="91440" tIns="45720" rIns="91440" bIns="45720" rtlCol="0">
            <a:normAutofit/>
          </a:bodyPr>
          <a:lstStyle/>
          <a:p>
            <a:pPr marL="0" indent="0">
              <a:buNone/>
            </a:pPr>
            <a:r>
              <a:rPr lang="en-US" sz="1200" dirty="0"/>
              <a:t>Data on this diagram is from Wertheim et al., 2005.</a:t>
            </a:r>
            <a:r>
              <a:rPr lang="en-US" sz="1200" baseline="30000" dirty="0"/>
              <a:t>13</a:t>
            </a:r>
            <a:endParaRPr lang="en-US" sz="1200" dirty="0"/>
          </a:p>
        </p:txBody>
      </p:sp>
      <p:sp>
        <p:nvSpPr>
          <p:cNvPr id="24" name="Slide Number Placeholder 23">
            <a:extLst>
              <a:ext uri="{FF2B5EF4-FFF2-40B4-BE49-F238E27FC236}">
                <a16:creationId xmlns:a16="http://schemas.microsoft.com/office/drawing/2014/main" id="{A61FF12F-1F44-A770-C164-27F4CF9B552F}"/>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35</a:t>
            </a:fld>
            <a:endParaRPr lang="en-US"/>
          </a:p>
        </p:txBody>
      </p:sp>
    </p:spTree>
    <p:extLst>
      <p:ext uri="{BB962C8B-B14F-4D97-AF65-F5344CB8AC3E}">
        <p14:creationId xmlns:p14="http://schemas.microsoft.com/office/powerpoint/2010/main" val="2541712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4E68-DFFD-A11C-3F35-8AD79DC39C16}"/>
              </a:ext>
            </a:extLst>
          </p:cNvPr>
          <p:cNvSpPr>
            <a:spLocks noGrp="1"/>
          </p:cNvSpPr>
          <p:nvPr>
            <p:ph type="title"/>
          </p:nvPr>
        </p:nvSpPr>
        <p:spPr>
          <a:xfrm>
            <a:off x="457200" y="0"/>
            <a:ext cx="8229600" cy="914400"/>
          </a:xfrm>
        </p:spPr>
        <p:txBody>
          <a:bodyPr>
            <a:noAutofit/>
          </a:bodyPr>
          <a:lstStyle/>
          <a:p>
            <a:r>
              <a:rPr lang="en-US" sz="3800" dirty="0"/>
              <a:t>#4: Clean Wounds and Rashes With CHG</a:t>
            </a:r>
          </a:p>
        </p:txBody>
      </p:sp>
      <p:sp>
        <p:nvSpPr>
          <p:cNvPr id="3" name="Content Placeholder 2">
            <a:extLst>
              <a:ext uri="{FF2B5EF4-FFF2-40B4-BE49-F238E27FC236}">
                <a16:creationId xmlns:a16="http://schemas.microsoft.com/office/drawing/2014/main" id="{3118C134-E430-CF1E-38C5-7CA0295D4FDC}"/>
              </a:ext>
            </a:extLst>
          </p:cNvPr>
          <p:cNvSpPr>
            <a:spLocks noGrp="1"/>
          </p:cNvSpPr>
          <p:nvPr>
            <p:ph idx="1"/>
          </p:nvPr>
        </p:nvSpPr>
        <p:spPr>
          <a:xfrm>
            <a:off x="457200" y="1244105"/>
            <a:ext cx="8229600" cy="2176240"/>
          </a:xfrm>
        </p:spPr>
        <p:txBody>
          <a:bodyPr vert="horz" lIns="91440" tIns="45720" rIns="91440" bIns="45720" rtlCol="0" anchor="t">
            <a:noAutofit/>
          </a:bodyPr>
          <a:lstStyle/>
          <a:p>
            <a:pPr>
              <a:spcBef>
                <a:spcPts val="1800"/>
              </a:spcBef>
            </a:pPr>
            <a:r>
              <a:rPr lang="en-US" sz="2800" dirty="0"/>
              <a:t>Infection risk is highest with breaks in skin.</a:t>
            </a:r>
          </a:p>
          <a:p>
            <a:pPr>
              <a:spcBef>
                <a:spcPts val="1800"/>
              </a:spcBef>
            </a:pPr>
            <a:r>
              <a:rPr lang="en-US" sz="2800" dirty="0"/>
              <a:t>CHG is safe on rashes, friable skin, abrasions, superficial burns, and wounds that are not packed or deep.</a:t>
            </a:r>
            <a:endParaRPr lang="en-US" sz="2800" dirty="0">
              <a:ea typeface="Calibri"/>
              <a:cs typeface="Calibri"/>
            </a:endParaRPr>
          </a:p>
        </p:txBody>
      </p:sp>
      <p:sp>
        <p:nvSpPr>
          <p:cNvPr id="28" name="Text Placeholder 27">
            <a:extLst>
              <a:ext uri="{FF2B5EF4-FFF2-40B4-BE49-F238E27FC236}">
                <a16:creationId xmlns:a16="http://schemas.microsoft.com/office/drawing/2014/main" id="{2D86E62F-D068-3DC3-A961-E95A158C610F}"/>
              </a:ext>
            </a:extLst>
          </p:cNvPr>
          <p:cNvSpPr>
            <a:spLocks noGrp="1"/>
          </p:cNvSpPr>
          <p:nvPr>
            <p:ph type="body" sz="quarter" idx="11"/>
          </p:nvPr>
        </p:nvSpPr>
        <p:spPr>
          <a:xfrm>
            <a:off x="457200" y="3383317"/>
            <a:ext cx="4762982" cy="3068181"/>
          </a:xfrm>
        </p:spPr>
        <p:txBody>
          <a:bodyPr vert="horz" lIns="91440" tIns="45720" rIns="91440" bIns="45720" rtlCol="0">
            <a:noAutofit/>
          </a:bodyPr>
          <a:lstStyle/>
          <a:p>
            <a:pPr marL="365760" indent="-365760">
              <a:spcBef>
                <a:spcPts val="1800"/>
              </a:spcBef>
            </a:pPr>
            <a:r>
              <a:rPr lang="en-US" sz="2800"/>
              <a:t>CHG is approved as a wound cleanser.</a:t>
            </a:r>
          </a:p>
          <a:p>
            <a:pPr marL="365760" indent="-365760">
              <a:spcBef>
                <a:spcPts val="1800"/>
              </a:spcBef>
            </a:pPr>
            <a:r>
              <a:rPr lang="en-US" sz="2800"/>
              <a:t>Encourage wound care nurses to provide support to staff who are uncomfortable.</a:t>
            </a:r>
          </a:p>
        </p:txBody>
      </p:sp>
      <p:pic>
        <p:nvPicPr>
          <p:cNvPr id="5" name="Picture 4" descr="A close-up image of a wound care nurse demonstrating proper wound care procedures on a patient.">
            <a:extLst>
              <a:ext uri="{FF2B5EF4-FFF2-40B4-BE49-F238E27FC236}">
                <a16:creationId xmlns:a16="http://schemas.microsoft.com/office/drawing/2014/main" id="{68DD7DB1-8D27-15B6-2488-3A68BE85CD53}"/>
              </a:ext>
            </a:extLst>
          </p:cNvPr>
          <p:cNvPicPr>
            <a:picLocks noChangeAspect="1"/>
          </p:cNvPicPr>
          <p:nvPr/>
        </p:nvPicPr>
        <p:blipFill>
          <a:blip r:embed="rId2"/>
          <a:srcRect/>
          <a:stretch/>
        </p:blipFill>
        <p:spPr>
          <a:xfrm>
            <a:off x="5389382" y="3750050"/>
            <a:ext cx="3198841" cy="2132561"/>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10380AE1-C539-B027-7A90-5C94A2A504BF}"/>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36</a:t>
            </a:fld>
            <a:endParaRPr lang="en-US"/>
          </a:p>
        </p:txBody>
      </p:sp>
    </p:spTree>
    <p:extLst>
      <p:ext uri="{BB962C8B-B14F-4D97-AF65-F5344CB8AC3E}">
        <p14:creationId xmlns:p14="http://schemas.microsoft.com/office/powerpoint/2010/main" val="432056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5FC8-3657-7B99-B8A6-A4247B4E1C36}"/>
              </a:ext>
            </a:extLst>
          </p:cNvPr>
          <p:cNvSpPr>
            <a:spLocks noGrp="1"/>
          </p:cNvSpPr>
          <p:nvPr>
            <p:ph type="title"/>
          </p:nvPr>
        </p:nvSpPr>
        <p:spPr>
          <a:xfrm>
            <a:off x="457200" y="0"/>
            <a:ext cx="8229600" cy="914400"/>
          </a:xfrm>
        </p:spPr>
        <p:txBody>
          <a:bodyPr/>
          <a:lstStyle/>
          <a:p>
            <a:r>
              <a:rPr lang="en-US"/>
              <a:t>#5: Clean All Medical Devices</a:t>
            </a:r>
          </a:p>
        </p:txBody>
      </p:sp>
      <p:sp>
        <p:nvSpPr>
          <p:cNvPr id="3" name="Content Placeholder 2">
            <a:extLst>
              <a:ext uri="{FF2B5EF4-FFF2-40B4-BE49-F238E27FC236}">
                <a16:creationId xmlns:a16="http://schemas.microsoft.com/office/drawing/2014/main" id="{E4470F68-AB87-99FD-47EC-B2435A2D22A4}"/>
              </a:ext>
            </a:extLst>
          </p:cNvPr>
          <p:cNvSpPr>
            <a:spLocks noGrp="1"/>
          </p:cNvSpPr>
          <p:nvPr>
            <p:ph idx="1"/>
          </p:nvPr>
        </p:nvSpPr>
        <p:spPr>
          <a:xfrm>
            <a:off x="457200" y="1096963"/>
            <a:ext cx="8229600" cy="5395912"/>
          </a:xfrm>
        </p:spPr>
        <p:txBody>
          <a:bodyPr>
            <a:normAutofit/>
          </a:bodyPr>
          <a:lstStyle/>
          <a:p>
            <a:pPr>
              <a:spcBef>
                <a:spcPts val="1200"/>
              </a:spcBef>
            </a:pPr>
            <a:r>
              <a:rPr lang="en-US" sz="2800" dirty="0"/>
              <a:t>All lines, tubes, and drains provide an opportunity for germs.</a:t>
            </a:r>
          </a:p>
          <a:p>
            <a:pPr>
              <a:spcBef>
                <a:spcPts val="1200"/>
              </a:spcBef>
            </a:pPr>
            <a:r>
              <a:rPr lang="en-US" sz="2800" dirty="0"/>
              <a:t>CHG is safe on devices.</a:t>
            </a:r>
          </a:p>
          <a:p>
            <a:pPr lvl="1">
              <a:spcBef>
                <a:spcPts val="1200"/>
              </a:spcBef>
            </a:pPr>
            <a:r>
              <a:rPr lang="en-US" sz="2400" dirty="0"/>
              <a:t>Central lines, drains, tubes, and catheters.</a:t>
            </a:r>
          </a:p>
          <a:p>
            <a:pPr>
              <a:spcBef>
                <a:spcPts val="1200"/>
              </a:spcBef>
            </a:pPr>
            <a:r>
              <a:rPr lang="en-US" sz="2800" dirty="0"/>
              <a:t>Clean the skin around each device to remove bacteria.</a:t>
            </a:r>
          </a:p>
          <a:p>
            <a:pPr lvl="1">
              <a:spcBef>
                <a:spcPts val="1200"/>
              </a:spcBef>
            </a:pPr>
            <a:r>
              <a:rPr lang="en-US" sz="2400" dirty="0"/>
              <a:t>Clean over semipermeable dressings.</a:t>
            </a:r>
          </a:p>
          <a:p>
            <a:pPr>
              <a:spcBef>
                <a:spcPts val="1200"/>
              </a:spcBef>
            </a:pPr>
            <a:r>
              <a:rPr lang="en-US" sz="2800" dirty="0"/>
              <a:t>Clean 6 inches of connections and devices closest to body.</a:t>
            </a:r>
          </a:p>
          <a:p>
            <a:pPr lvl="1">
              <a:spcBef>
                <a:spcPts val="1200"/>
              </a:spcBef>
            </a:pPr>
            <a:r>
              <a:rPr lang="en-US" sz="2400" dirty="0"/>
              <a:t>Staff should make sure devices are cleaned.</a:t>
            </a:r>
          </a:p>
        </p:txBody>
      </p:sp>
      <p:sp>
        <p:nvSpPr>
          <p:cNvPr id="24" name="Slide Number Placeholder 23">
            <a:extLst>
              <a:ext uri="{FF2B5EF4-FFF2-40B4-BE49-F238E27FC236}">
                <a16:creationId xmlns:a16="http://schemas.microsoft.com/office/drawing/2014/main" id="{66F216E4-7D85-586E-260A-60CECD709BFF}"/>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37</a:t>
            </a:fld>
            <a:endParaRPr lang="en-US"/>
          </a:p>
        </p:txBody>
      </p:sp>
    </p:spTree>
    <p:extLst>
      <p:ext uri="{BB962C8B-B14F-4D97-AF65-F5344CB8AC3E}">
        <p14:creationId xmlns:p14="http://schemas.microsoft.com/office/powerpoint/2010/main" val="3735615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1F38-C323-0060-FA96-2DEA77E75875}"/>
              </a:ext>
            </a:extLst>
          </p:cNvPr>
          <p:cNvSpPr>
            <a:spLocks noGrp="1"/>
          </p:cNvSpPr>
          <p:nvPr>
            <p:ph type="title"/>
          </p:nvPr>
        </p:nvSpPr>
        <p:spPr>
          <a:xfrm>
            <a:off x="457200" y="0"/>
            <a:ext cx="8229600" cy="914400"/>
          </a:xfrm>
        </p:spPr>
        <p:txBody>
          <a:bodyPr/>
          <a:lstStyle/>
          <a:p>
            <a:r>
              <a:rPr lang="en-US" dirty="0"/>
              <a:t>#6: Allow CHG to Dry</a:t>
            </a:r>
          </a:p>
        </p:txBody>
      </p:sp>
      <p:sp>
        <p:nvSpPr>
          <p:cNvPr id="3" name="Content Placeholder 2">
            <a:extLst>
              <a:ext uri="{FF2B5EF4-FFF2-40B4-BE49-F238E27FC236}">
                <a16:creationId xmlns:a16="http://schemas.microsoft.com/office/drawing/2014/main" id="{E5B4271F-E59A-C842-07F5-6E9B0DC9F25C}"/>
              </a:ext>
            </a:extLst>
          </p:cNvPr>
          <p:cNvSpPr>
            <a:spLocks noGrp="1"/>
          </p:cNvSpPr>
          <p:nvPr>
            <p:ph idx="1"/>
          </p:nvPr>
        </p:nvSpPr>
        <p:spPr>
          <a:xfrm>
            <a:off x="457200" y="1097279"/>
            <a:ext cx="8229600" cy="5212080"/>
          </a:xfrm>
        </p:spPr>
        <p:txBody>
          <a:bodyPr>
            <a:normAutofit/>
          </a:bodyPr>
          <a:lstStyle/>
          <a:p>
            <a:r>
              <a:rPr lang="en-US" sz="2800" b="1" dirty="0">
                <a:solidFill>
                  <a:srgbClr val="C00000"/>
                </a:solidFill>
              </a:rPr>
              <a:t>Do NOT wipe off CHG or towel dry after application.</a:t>
            </a:r>
          </a:p>
          <a:p>
            <a:r>
              <a:rPr lang="en-US" sz="2800" dirty="0"/>
              <a:t>CHG binds to skin proteins and continues to kill germs.</a:t>
            </a:r>
          </a:p>
          <a:p>
            <a:r>
              <a:rPr lang="en-US" sz="2800" dirty="0"/>
              <a:t>Works for up to 24 hours.</a:t>
            </a:r>
          </a:p>
          <a:p>
            <a:r>
              <a:rPr lang="en-US" sz="2800" dirty="0"/>
              <a:t>CHG residual on skin helps protect. Do not rinse or wipe off.</a:t>
            </a:r>
          </a:p>
          <a:p>
            <a:r>
              <a:rPr lang="en-US" altLang="en-US" sz="2800" dirty="0"/>
              <a:t>CHG is effective against </a:t>
            </a:r>
            <a:r>
              <a:rPr lang="en-US" altLang="en-US" sz="2800" i="1" dirty="0"/>
              <a:t>Candida</a:t>
            </a:r>
            <a:r>
              <a:rPr lang="en-US" altLang="en-US" sz="2800" dirty="0"/>
              <a:t> species.</a:t>
            </a:r>
          </a:p>
          <a:p>
            <a:pPr lvl="1"/>
            <a:r>
              <a:rPr lang="en-US" altLang="en-US" sz="2400" dirty="0"/>
              <a:t>Allow skin folds to dry – fan dry or prop with rolled towels.</a:t>
            </a:r>
          </a:p>
          <a:p>
            <a:pPr lvl="1"/>
            <a:r>
              <a:rPr lang="en-US" altLang="en-US" sz="2400" dirty="0"/>
              <a:t>Improves </a:t>
            </a:r>
            <a:r>
              <a:rPr lang="en-US" altLang="en-US" sz="2400" i="1" dirty="0"/>
              <a:t>Candida</a:t>
            </a:r>
            <a:r>
              <a:rPr lang="en-US" altLang="en-US" sz="2400" dirty="0"/>
              <a:t>/yeast rashes.</a:t>
            </a:r>
          </a:p>
          <a:p>
            <a:pPr lvl="1"/>
            <a:r>
              <a:rPr lang="en-US" altLang="en-US" sz="2400" dirty="0"/>
              <a:t>If moisture stays within skin folds, it can make a </a:t>
            </a:r>
            <a:r>
              <a:rPr lang="en-US" altLang="en-US" sz="2400" i="1" dirty="0"/>
              <a:t>Candida</a:t>
            </a:r>
            <a:r>
              <a:rPr lang="en-US" altLang="en-US" sz="2400" dirty="0"/>
              <a:t> rash worse.</a:t>
            </a:r>
          </a:p>
        </p:txBody>
      </p:sp>
      <p:sp>
        <p:nvSpPr>
          <p:cNvPr id="24" name="Slide Number Placeholder 23">
            <a:extLst>
              <a:ext uri="{FF2B5EF4-FFF2-40B4-BE49-F238E27FC236}">
                <a16:creationId xmlns:a16="http://schemas.microsoft.com/office/drawing/2014/main" id="{37767200-54B9-E75A-160C-CAD576C7C1A4}"/>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38</a:t>
            </a:fld>
            <a:endParaRPr lang="en-US"/>
          </a:p>
        </p:txBody>
      </p:sp>
    </p:spTree>
    <p:extLst>
      <p:ext uri="{BB962C8B-B14F-4D97-AF65-F5344CB8AC3E}">
        <p14:creationId xmlns:p14="http://schemas.microsoft.com/office/powerpoint/2010/main" val="840374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F502-046C-247F-C61E-A194224EA37E}"/>
              </a:ext>
            </a:extLst>
          </p:cNvPr>
          <p:cNvSpPr>
            <a:spLocks noGrp="1"/>
          </p:cNvSpPr>
          <p:nvPr>
            <p:ph type="title"/>
          </p:nvPr>
        </p:nvSpPr>
        <p:spPr>
          <a:xfrm>
            <a:off x="457200" y="0"/>
            <a:ext cx="8229600" cy="914400"/>
          </a:xfrm>
        </p:spPr>
        <p:txBody>
          <a:bodyPr>
            <a:normAutofit/>
          </a:bodyPr>
          <a:lstStyle/>
          <a:p>
            <a:r>
              <a:rPr lang="en-US" dirty="0"/>
              <a:t>#7: Apply CHG Closest to the Skin</a:t>
            </a:r>
          </a:p>
        </p:txBody>
      </p:sp>
      <p:sp>
        <p:nvSpPr>
          <p:cNvPr id="3" name="Content Placeholder 2">
            <a:extLst>
              <a:ext uri="{FF2B5EF4-FFF2-40B4-BE49-F238E27FC236}">
                <a16:creationId xmlns:a16="http://schemas.microsoft.com/office/drawing/2014/main" id="{3FD357E1-F4D6-E23A-EAB1-62882954C709}"/>
              </a:ext>
            </a:extLst>
          </p:cNvPr>
          <p:cNvSpPr>
            <a:spLocks noGrp="1"/>
          </p:cNvSpPr>
          <p:nvPr>
            <p:ph idx="1"/>
          </p:nvPr>
        </p:nvSpPr>
        <p:spPr>
          <a:xfrm>
            <a:off x="457199" y="1121989"/>
            <a:ext cx="5654233" cy="5267236"/>
          </a:xfrm>
        </p:spPr>
        <p:txBody>
          <a:bodyPr>
            <a:normAutofit/>
          </a:bodyPr>
          <a:lstStyle/>
          <a:p>
            <a:r>
              <a:rPr lang="en-US" altLang="en-US" sz="2400"/>
              <a:t>CHG should be applied closest to the skin, to bind skin proteins and kill germs.</a:t>
            </a:r>
          </a:p>
          <a:p>
            <a:r>
              <a:rPr lang="en-US" altLang="en-US" sz="2400"/>
              <a:t>CHG-compatible lotions or creams should be applied after the CHG.</a:t>
            </a:r>
          </a:p>
          <a:p>
            <a:r>
              <a:rPr lang="en-US" altLang="en-US" sz="2400"/>
              <a:t>For incontinence clean up:</a:t>
            </a:r>
          </a:p>
          <a:p>
            <a:pPr lvl="1"/>
            <a:r>
              <a:rPr lang="en-US" sz="2000"/>
              <a:t>Clean soilage with water and wipes or disposable cloths.</a:t>
            </a:r>
          </a:p>
          <a:p>
            <a:pPr lvl="1"/>
            <a:r>
              <a:rPr lang="en-US" sz="2000"/>
              <a:t>Reapply CHG if skin breaks or wounds are present in area.</a:t>
            </a:r>
          </a:p>
          <a:p>
            <a:pPr lvl="1"/>
            <a:r>
              <a:rPr lang="en-US" sz="2000"/>
              <a:t>Apply CHG-compatible barrier protection, if needed.</a:t>
            </a:r>
          </a:p>
          <a:p>
            <a:r>
              <a:rPr lang="en-US" altLang="en-US" sz="2400"/>
              <a:t>Do not use products that are not compatible with CHG.</a:t>
            </a:r>
          </a:p>
        </p:txBody>
      </p:sp>
      <p:pic>
        <p:nvPicPr>
          <p:cNvPr id="72" name="Picture 71" descr="A graphic representing a packet of 2 percent CHG pre-soaked cloths, containing 2 disposable cloths.">
            <a:extLst>
              <a:ext uri="{FF2B5EF4-FFF2-40B4-BE49-F238E27FC236}">
                <a16:creationId xmlns:a16="http://schemas.microsoft.com/office/drawing/2014/main" id="{0804E4B8-803D-19A0-E6BA-098110496CB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500785" y="2063284"/>
            <a:ext cx="2186015" cy="3346355"/>
          </a:xfrm>
          <a:prstGeom prst="rect">
            <a:avLst/>
          </a:prstGeom>
          <a:effectLst>
            <a:outerShdw blurRad="50800" dist="38100" dir="5400000" algn="t" rotWithShape="0">
              <a:prstClr val="black">
                <a:alpha val="40000"/>
              </a:prstClr>
            </a:outerShdw>
          </a:effectLst>
        </p:spPr>
      </p:pic>
      <p:sp>
        <p:nvSpPr>
          <p:cNvPr id="24" name="Slide Number Placeholder 23">
            <a:extLst>
              <a:ext uri="{FF2B5EF4-FFF2-40B4-BE49-F238E27FC236}">
                <a16:creationId xmlns:a16="http://schemas.microsoft.com/office/drawing/2014/main" id="{8E4FDE9D-D822-BC2A-0B8F-A6F05025E8B6}"/>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39</a:t>
            </a:fld>
            <a:endParaRPr lang="en-US"/>
          </a:p>
        </p:txBody>
      </p:sp>
    </p:spTree>
    <p:extLst>
      <p:ext uri="{BB962C8B-B14F-4D97-AF65-F5344CB8AC3E}">
        <p14:creationId xmlns:p14="http://schemas.microsoft.com/office/powerpoint/2010/main" val="44179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528F-0ECB-AB15-A8EF-A2E29536DD92}"/>
              </a:ext>
            </a:extLst>
          </p:cNvPr>
          <p:cNvSpPr>
            <a:spLocks noGrp="1"/>
          </p:cNvSpPr>
          <p:nvPr>
            <p:ph type="title"/>
          </p:nvPr>
        </p:nvSpPr>
        <p:spPr/>
        <p:txBody>
          <a:bodyPr/>
          <a:lstStyle/>
          <a:p>
            <a:r>
              <a:rPr lang="en-US" dirty="0"/>
              <a:t>Decolonizing Patients</a:t>
            </a:r>
          </a:p>
        </p:txBody>
      </p:sp>
      <p:pic>
        <p:nvPicPr>
          <p:cNvPr id="25" name="Picture 24" descr="A graphic illustrating one of the four key strategies to take aim and target MRSA infection, specifically focusing on the strategy to decolonize patients.">
            <a:extLst>
              <a:ext uri="{FF2B5EF4-FFF2-40B4-BE49-F238E27FC236}">
                <a16:creationId xmlns:a16="http://schemas.microsoft.com/office/drawing/2014/main" id="{80EC3CFF-CD5D-14AC-698C-05600AE4320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2880" y="1005840"/>
            <a:ext cx="8778240" cy="1137346"/>
          </a:xfrm>
          <a:prstGeom prst="rect">
            <a:avLst/>
          </a:prstGeom>
        </p:spPr>
      </p:pic>
      <p:sp>
        <p:nvSpPr>
          <p:cNvPr id="3" name="Content Placeholder 2">
            <a:extLst>
              <a:ext uri="{FF2B5EF4-FFF2-40B4-BE49-F238E27FC236}">
                <a16:creationId xmlns:a16="http://schemas.microsoft.com/office/drawing/2014/main" id="{E98C64D3-FFA1-8E19-4C84-15AE9F9B1345}"/>
              </a:ext>
            </a:extLst>
          </p:cNvPr>
          <p:cNvSpPr>
            <a:spLocks noGrp="1"/>
          </p:cNvSpPr>
          <p:nvPr>
            <p:ph idx="1"/>
          </p:nvPr>
        </p:nvSpPr>
        <p:spPr>
          <a:xfrm>
            <a:off x="457200" y="2143186"/>
            <a:ext cx="8229600" cy="3325621"/>
          </a:xfrm>
        </p:spPr>
        <p:txBody>
          <a:bodyPr>
            <a:normAutofit fontScale="92500" lnSpcReduction="10000"/>
          </a:bodyPr>
          <a:lstStyle/>
          <a:p>
            <a:pPr>
              <a:lnSpc>
                <a:spcPct val="110000"/>
              </a:lnSpc>
            </a:pPr>
            <a:r>
              <a:rPr lang="en-US" sz="2400" b="1" dirty="0"/>
              <a:t>Decolonization</a:t>
            </a:r>
            <a:r>
              <a:rPr lang="en-US" sz="2400" dirty="0"/>
              <a:t>: Process of reducing or eliminating bacterial burden to prevent infections and transmission.</a:t>
            </a:r>
          </a:p>
          <a:p>
            <a:pPr>
              <a:lnSpc>
                <a:spcPct val="110000"/>
              </a:lnSpc>
            </a:pPr>
            <a:r>
              <a:rPr lang="en-US" sz="2400" dirty="0"/>
              <a:t>Decolonization for MRSA typically involves</a:t>
            </a:r>
          </a:p>
          <a:p>
            <a:pPr lvl="1">
              <a:lnSpc>
                <a:spcPct val="110000"/>
              </a:lnSpc>
            </a:pPr>
            <a:r>
              <a:rPr lang="en-US" sz="2000" dirty="0"/>
              <a:t>Skin decolonization with CHG bathing</a:t>
            </a:r>
          </a:p>
          <a:p>
            <a:pPr lvl="1">
              <a:lnSpc>
                <a:spcPct val="110000"/>
              </a:lnSpc>
            </a:pPr>
            <a:r>
              <a:rPr lang="en-US" sz="2000" dirty="0"/>
              <a:t>Nasal decolonization with nasal mupirocin or nasal iodophor</a:t>
            </a:r>
          </a:p>
          <a:p>
            <a:pPr>
              <a:lnSpc>
                <a:spcPct val="110000"/>
              </a:lnSpc>
            </a:pPr>
            <a:r>
              <a:rPr lang="en-US" sz="2400" dirty="0"/>
              <a:t>Studies show decolonization can significantly lower risk of MRSA infections and transmission in acute care settings.</a:t>
            </a:r>
            <a:r>
              <a:rPr lang="en-US" sz="2400" baseline="30000" dirty="0"/>
              <a:t>1,2</a:t>
            </a:r>
            <a:endParaRPr lang="en-US" sz="2400" dirty="0"/>
          </a:p>
          <a:p>
            <a:pPr lvl="1">
              <a:lnSpc>
                <a:spcPct val="110000"/>
              </a:lnSpc>
            </a:pPr>
            <a:r>
              <a:rPr lang="en-US" sz="2000" dirty="0"/>
              <a:t>For more detail on the evidence, please review the presentation on </a:t>
            </a:r>
            <a:r>
              <a:rPr lang="en-US" sz="2000" b="1" u="sng" dirty="0">
                <a:solidFill>
                  <a:srgbClr val="0070C0"/>
                </a:solidFill>
                <a:hlinkClick r:id="rId4"/>
              </a:rPr>
              <a:t>The Evidence Behind Decolonization Strategies</a:t>
            </a:r>
            <a:r>
              <a:rPr lang="en-US" sz="2000" dirty="0"/>
              <a:t>.</a:t>
            </a:r>
          </a:p>
        </p:txBody>
      </p:sp>
      <p:sp>
        <p:nvSpPr>
          <p:cNvPr id="6" name="Text Placeholder 5">
            <a:extLst>
              <a:ext uri="{FF2B5EF4-FFF2-40B4-BE49-F238E27FC236}">
                <a16:creationId xmlns:a16="http://schemas.microsoft.com/office/drawing/2014/main" id="{A5BD8F4C-EAF5-36D1-957A-674E4FFE8264}"/>
              </a:ext>
            </a:extLst>
          </p:cNvPr>
          <p:cNvSpPr>
            <a:spLocks noGrp="1"/>
          </p:cNvSpPr>
          <p:nvPr>
            <p:ph type="body" sz="quarter" idx="13"/>
          </p:nvPr>
        </p:nvSpPr>
        <p:spPr>
          <a:xfrm>
            <a:off x="365760" y="5625874"/>
            <a:ext cx="8412480" cy="640080"/>
          </a:xfrm>
          <a:prstGeom prst="roundRect">
            <a:avLst>
              <a:gd name="adj" fmla="val 18287"/>
            </a:avLst>
          </a:prstGeom>
          <a:solidFill>
            <a:schemeClr val="accent3"/>
          </a:solidFill>
          <a:effectLst>
            <a:innerShdw blurRad="63500" dist="50800" dir="13500000">
              <a:prstClr val="black">
                <a:alpha val="50000"/>
              </a:prstClr>
            </a:innerShdw>
          </a:effectLst>
        </p:spPr>
        <p:txBody>
          <a:bodyPr lIns="182880" tIns="91440" rIns="182880" bIns="91440" anchor="ctr">
            <a:normAutofit/>
          </a:bodyPr>
          <a:lstStyle/>
          <a:p>
            <a:pPr marL="0" indent="0">
              <a:spcBef>
                <a:spcPts val="0"/>
              </a:spcBef>
              <a:buNone/>
            </a:pPr>
            <a:r>
              <a:rPr lang="en-US" sz="2200" b="1" dirty="0"/>
              <a:t>Visit the </a:t>
            </a:r>
            <a:r>
              <a:rPr lang="en-US" sz="2200" b="1" u="sng" dirty="0">
                <a:solidFill>
                  <a:srgbClr val="0070C0"/>
                </a:solidFill>
                <a:hlinkClick r:id="rId5"/>
              </a:rPr>
              <a:t>Tools and Resources for Decolonization</a:t>
            </a:r>
            <a:r>
              <a:rPr lang="en-US" sz="2200" b="1" dirty="0">
                <a:hlinkClick r:id="rId5"/>
              </a:rPr>
              <a:t> </a:t>
            </a:r>
            <a:r>
              <a:rPr lang="en-US" sz="2200" b="1" dirty="0"/>
              <a:t>page of the website.</a:t>
            </a:r>
            <a:endParaRPr lang="en-US" sz="2200" dirty="0"/>
          </a:p>
        </p:txBody>
      </p:sp>
      <p:sp>
        <p:nvSpPr>
          <p:cNvPr id="24" name="Slide Number Placeholder 23">
            <a:extLst>
              <a:ext uri="{FF2B5EF4-FFF2-40B4-BE49-F238E27FC236}">
                <a16:creationId xmlns:a16="http://schemas.microsoft.com/office/drawing/2014/main" id="{832C8C0A-5713-25D8-9544-C912CA106BB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277872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CADA-0FFC-33F5-2B95-DA19A432EAA0}"/>
              </a:ext>
            </a:extLst>
          </p:cNvPr>
          <p:cNvSpPr>
            <a:spLocks noGrp="1"/>
          </p:cNvSpPr>
          <p:nvPr>
            <p:ph type="title"/>
          </p:nvPr>
        </p:nvSpPr>
        <p:spPr>
          <a:xfrm>
            <a:off x="457200" y="0"/>
            <a:ext cx="8229600" cy="914400"/>
          </a:xfrm>
        </p:spPr>
        <p:txBody>
          <a:bodyPr>
            <a:normAutofit/>
          </a:bodyPr>
          <a:lstStyle/>
          <a:p>
            <a:r>
              <a:rPr lang="en-US" dirty="0"/>
              <a:t>#8: How CHG Is Applied Matters</a:t>
            </a:r>
          </a:p>
        </p:txBody>
      </p:sp>
      <p:sp>
        <p:nvSpPr>
          <p:cNvPr id="3" name="Content Placeholder 2">
            <a:extLst>
              <a:ext uri="{FF2B5EF4-FFF2-40B4-BE49-F238E27FC236}">
                <a16:creationId xmlns:a16="http://schemas.microsoft.com/office/drawing/2014/main" id="{ECDFC1B8-7329-D8D5-11F8-8CC44A14EA14}"/>
              </a:ext>
            </a:extLst>
          </p:cNvPr>
          <p:cNvSpPr>
            <a:spLocks noGrp="1"/>
          </p:cNvSpPr>
          <p:nvPr>
            <p:ph idx="1"/>
          </p:nvPr>
        </p:nvSpPr>
        <p:spPr>
          <a:xfrm>
            <a:off x="457200" y="1213300"/>
            <a:ext cx="8229600" cy="2215700"/>
          </a:xfrm>
        </p:spPr>
        <p:txBody>
          <a:bodyPr>
            <a:normAutofit/>
          </a:bodyPr>
          <a:lstStyle/>
          <a:p>
            <a:pPr>
              <a:spcBef>
                <a:spcPts val="1800"/>
              </a:spcBef>
            </a:pPr>
            <a:r>
              <a:rPr lang="en-US" sz="2800"/>
              <a:t>Bathing is not intuitive.</a:t>
            </a:r>
          </a:p>
          <a:p>
            <a:pPr lvl="1">
              <a:spcBef>
                <a:spcPts val="1800"/>
              </a:spcBef>
            </a:pPr>
            <a:r>
              <a:rPr lang="en-US" sz="2400"/>
              <a:t>Leads to incorrect assumptions among staff</a:t>
            </a:r>
          </a:p>
          <a:p>
            <a:pPr>
              <a:spcBef>
                <a:spcPts val="2400"/>
              </a:spcBef>
            </a:pPr>
            <a:r>
              <a:rPr lang="en-US" sz="2800"/>
              <a:t>If not done correctly, there is </a:t>
            </a:r>
            <a:r>
              <a:rPr lang="en-US" sz="2800" b="1">
                <a:sym typeface="Wingdings" panose="05000000000000000000" pitchFamily="2" charset="2"/>
              </a:rPr>
              <a:t>no</a:t>
            </a:r>
            <a:r>
              <a:rPr lang="en-US" sz="2800">
                <a:sym typeface="Wingdings" panose="05000000000000000000" pitchFamily="2" charset="2"/>
              </a:rPr>
              <a:t> </a:t>
            </a:r>
            <a:r>
              <a:rPr lang="en-US" sz="2800"/>
              <a:t>benefit.</a:t>
            </a:r>
            <a:r>
              <a:rPr lang="en-US" sz="2800" baseline="30000"/>
              <a:t>14,15</a:t>
            </a:r>
            <a:endParaRPr lang="en-US" sz="2800"/>
          </a:p>
        </p:txBody>
      </p:sp>
      <p:sp>
        <p:nvSpPr>
          <p:cNvPr id="28" name="Text Placeholder 27">
            <a:extLst>
              <a:ext uri="{FF2B5EF4-FFF2-40B4-BE49-F238E27FC236}">
                <a16:creationId xmlns:a16="http://schemas.microsoft.com/office/drawing/2014/main" id="{D63123CA-FAF3-2285-15D4-60590FE2648F}"/>
              </a:ext>
            </a:extLst>
          </p:cNvPr>
          <p:cNvSpPr>
            <a:spLocks noGrp="1"/>
          </p:cNvSpPr>
          <p:nvPr>
            <p:ph type="body" sz="quarter" idx="11"/>
          </p:nvPr>
        </p:nvSpPr>
        <p:spPr>
          <a:xfrm>
            <a:off x="457200" y="3308576"/>
            <a:ext cx="4582160" cy="2834639"/>
          </a:xfrm>
        </p:spPr>
        <p:txBody>
          <a:bodyPr vert="horz" lIns="91440" tIns="45720" rIns="91440" bIns="45720" rtlCol="0">
            <a:normAutofit/>
          </a:bodyPr>
          <a:lstStyle/>
          <a:p>
            <a:pPr marL="365760" marR="0" lvl="0" indent="-365760" algn="l" defTabSz="887553"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Training is imperative for success.</a:t>
            </a:r>
          </a:p>
          <a:p>
            <a:pPr marL="822960" marR="0" lvl="1" indent="-365760" algn="l" defTabSz="887553" rtl="0" eaLnBrk="1" fontAlgn="auto" latinLnBrk="0" hangingPunct="1">
              <a:lnSpc>
                <a:spcPct val="10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High turnover of staff</a:t>
            </a:r>
          </a:p>
          <a:p>
            <a:pPr marL="822960" marR="0" lvl="1" indent="-365760" algn="l" defTabSz="887553" rtl="0" eaLnBrk="1" fontAlgn="auto" latinLnBrk="0" hangingPunct="1">
              <a:lnSpc>
                <a:spcPct val="10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Multiple competing knowledge priorities</a:t>
            </a:r>
          </a:p>
        </p:txBody>
      </p:sp>
      <p:pic>
        <p:nvPicPr>
          <p:cNvPr id="49" name="Picture 48" descr="An image of two members of the nursing staff demonstrating proper procedures for patient care.">
            <a:extLst>
              <a:ext uri="{FF2B5EF4-FFF2-40B4-BE49-F238E27FC236}">
                <a16:creationId xmlns:a16="http://schemas.microsoft.com/office/drawing/2014/main" id="{330CF0C0-A71E-1B10-C59E-F01B95B8598E}"/>
              </a:ext>
            </a:extLst>
          </p:cNvPr>
          <p:cNvPicPr>
            <a:picLocks noChangeAspect="1"/>
          </p:cNvPicPr>
          <p:nvPr/>
        </p:nvPicPr>
        <p:blipFill>
          <a:blip r:embed="rId3"/>
          <a:srcRect/>
          <a:stretch/>
        </p:blipFill>
        <p:spPr>
          <a:xfrm>
            <a:off x="5431479" y="3650808"/>
            <a:ext cx="3121307" cy="2295241"/>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2F36329C-CD85-A9A9-51A0-62B4DC6C0D43}"/>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40</a:t>
            </a:fld>
            <a:endParaRPr lang="en-US"/>
          </a:p>
        </p:txBody>
      </p:sp>
    </p:spTree>
    <p:extLst>
      <p:ext uri="{BB962C8B-B14F-4D97-AF65-F5344CB8AC3E}">
        <p14:creationId xmlns:p14="http://schemas.microsoft.com/office/powerpoint/2010/main" val="3943876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28CF-D336-6910-BABA-632EAE41878B}"/>
              </a:ext>
            </a:extLst>
          </p:cNvPr>
          <p:cNvSpPr>
            <a:spLocks noGrp="1"/>
          </p:cNvSpPr>
          <p:nvPr>
            <p:ph type="title"/>
          </p:nvPr>
        </p:nvSpPr>
        <p:spPr>
          <a:xfrm>
            <a:off x="457200" y="0"/>
            <a:ext cx="8229600" cy="914400"/>
          </a:xfrm>
        </p:spPr>
        <p:txBody>
          <a:bodyPr>
            <a:normAutofit/>
          </a:bodyPr>
          <a:lstStyle/>
          <a:p>
            <a:r>
              <a:rPr lang="en-US" sz="3700" dirty="0"/>
              <a:t>#9: Nasal Decolonization Is Important</a:t>
            </a:r>
            <a:r>
              <a:rPr lang="en-US" sz="3700" baseline="30000" dirty="0"/>
              <a:t>16-19</a:t>
            </a:r>
            <a:endParaRPr lang="en-US" sz="3700" dirty="0"/>
          </a:p>
        </p:txBody>
      </p:sp>
      <p:sp>
        <p:nvSpPr>
          <p:cNvPr id="3" name="Content Placeholder 2">
            <a:extLst>
              <a:ext uri="{FF2B5EF4-FFF2-40B4-BE49-F238E27FC236}">
                <a16:creationId xmlns:a16="http://schemas.microsoft.com/office/drawing/2014/main" id="{3A787BBE-940E-D0C8-89A6-65B7F1D7A136}"/>
              </a:ext>
            </a:extLst>
          </p:cNvPr>
          <p:cNvSpPr>
            <a:spLocks noGrp="1"/>
          </p:cNvSpPr>
          <p:nvPr>
            <p:ph idx="1"/>
          </p:nvPr>
        </p:nvSpPr>
        <p:spPr>
          <a:xfrm>
            <a:off x="457200" y="1096963"/>
            <a:ext cx="5080000" cy="5395912"/>
          </a:xfrm>
        </p:spPr>
        <p:txBody>
          <a:bodyPr>
            <a:normAutofit/>
          </a:bodyPr>
          <a:lstStyle/>
          <a:p>
            <a:pPr>
              <a:spcBef>
                <a:spcPts val="1200"/>
              </a:spcBef>
            </a:pPr>
            <a:r>
              <a:rPr lang="en-US" sz="2400"/>
              <a:t>MRSA carriage is the most common risk factor for infection.</a:t>
            </a:r>
          </a:p>
          <a:p>
            <a:pPr>
              <a:spcBef>
                <a:spcPts val="1200"/>
              </a:spcBef>
            </a:pPr>
            <a:r>
              <a:rPr lang="en-US" sz="2400"/>
              <a:t>The nose is the primary reservoir for MRSA.</a:t>
            </a:r>
          </a:p>
          <a:p>
            <a:pPr>
              <a:spcBef>
                <a:spcPts val="1200"/>
              </a:spcBef>
            </a:pPr>
            <a:r>
              <a:rPr lang="en-US" sz="2400"/>
              <a:t>From the nose, </a:t>
            </a:r>
            <a:r>
              <a:rPr lang="en-US" sz="2400">
                <a:sym typeface="Wingdings" panose="05000000000000000000" pitchFamily="2" charset="2"/>
              </a:rPr>
              <a:t>MRSA spreads to other body areas.</a:t>
            </a:r>
          </a:p>
          <a:p>
            <a:pPr lvl="1">
              <a:spcBef>
                <a:spcPts val="1200"/>
              </a:spcBef>
            </a:pPr>
            <a:r>
              <a:rPr lang="en-US" sz="2000">
                <a:sym typeface="Wingdings" panose="05000000000000000000" pitchFamily="2" charset="2"/>
              </a:rPr>
              <a:t>Majority of infecting strains match nasal strain</a:t>
            </a:r>
            <a:endParaRPr lang="en-US" sz="2000"/>
          </a:p>
          <a:p>
            <a:pPr>
              <a:spcBef>
                <a:spcPts val="1200"/>
              </a:spcBef>
            </a:pPr>
            <a:r>
              <a:rPr lang="en-US" sz="2400"/>
              <a:t>Nasal decolonization is critical to protecting patients from MRSA.</a:t>
            </a:r>
          </a:p>
          <a:p>
            <a:pPr lvl="1">
              <a:spcBef>
                <a:spcPts val="1200"/>
              </a:spcBef>
            </a:pPr>
            <a:r>
              <a:rPr lang="en-US" sz="2000"/>
              <a:t>Safe and easy to do</a:t>
            </a:r>
          </a:p>
          <a:p>
            <a:pPr lvl="1">
              <a:spcBef>
                <a:spcPts val="1200"/>
              </a:spcBef>
            </a:pPr>
            <a:r>
              <a:rPr lang="en-US" sz="2000"/>
              <a:t>Decreases infections in MRSA carriers</a:t>
            </a:r>
          </a:p>
        </p:txBody>
      </p:sp>
      <p:pic>
        <p:nvPicPr>
          <p:cNvPr id="26" name="Picture 25" descr="An illustration of a healthcare provider performing nasal decolonization on a patient.">
            <a:extLst>
              <a:ext uri="{FF2B5EF4-FFF2-40B4-BE49-F238E27FC236}">
                <a16:creationId xmlns:a16="http://schemas.microsoft.com/office/drawing/2014/main" id="{F12CD2F7-13A4-C985-EF29-CA4B781D226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97912" y="2197754"/>
            <a:ext cx="3011055" cy="3011055"/>
          </a:xfrm>
          <a:prstGeom prst="rect">
            <a:avLst/>
          </a:prstGeom>
        </p:spPr>
      </p:pic>
      <p:sp>
        <p:nvSpPr>
          <p:cNvPr id="24" name="Slide Number Placeholder 23">
            <a:extLst>
              <a:ext uri="{FF2B5EF4-FFF2-40B4-BE49-F238E27FC236}">
                <a16:creationId xmlns:a16="http://schemas.microsoft.com/office/drawing/2014/main" id="{8BE3FB2A-676F-4557-ADAB-FB37D8A1116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41</a:t>
            </a:fld>
            <a:endParaRPr lang="en-US"/>
          </a:p>
        </p:txBody>
      </p:sp>
    </p:spTree>
    <p:extLst>
      <p:ext uri="{BB962C8B-B14F-4D97-AF65-F5344CB8AC3E}">
        <p14:creationId xmlns:p14="http://schemas.microsoft.com/office/powerpoint/2010/main" val="2463503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8BC3-7270-4D63-F09F-D45EE78D5015}"/>
              </a:ext>
            </a:extLst>
          </p:cNvPr>
          <p:cNvSpPr>
            <a:spLocks noGrp="1"/>
          </p:cNvSpPr>
          <p:nvPr>
            <p:ph type="title"/>
          </p:nvPr>
        </p:nvSpPr>
        <p:spPr/>
        <p:txBody>
          <a:bodyPr>
            <a:normAutofit/>
          </a:bodyPr>
          <a:lstStyle/>
          <a:p>
            <a:r>
              <a:rPr lang="en-US" sz="4400" b="1" dirty="0"/>
              <a:t>#10: Try, Try Again</a:t>
            </a:r>
            <a:endParaRPr lang="en-US" dirty="0"/>
          </a:p>
        </p:txBody>
      </p:sp>
      <p:sp>
        <p:nvSpPr>
          <p:cNvPr id="3" name="Content Placeholder 2">
            <a:extLst>
              <a:ext uri="{FF2B5EF4-FFF2-40B4-BE49-F238E27FC236}">
                <a16:creationId xmlns:a16="http://schemas.microsoft.com/office/drawing/2014/main" id="{07257A64-D80F-B8D5-4123-4F9DA280D0D6}"/>
              </a:ext>
            </a:extLst>
          </p:cNvPr>
          <p:cNvSpPr>
            <a:spLocks noGrp="1"/>
          </p:cNvSpPr>
          <p:nvPr>
            <p:ph idx="1"/>
          </p:nvPr>
        </p:nvSpPr>
        <p:spPr>
          <a:xfrm>
            <a:off x="457200" y="1180821"/>
            <a:ext cx="8229600" cy="5128538"/>
          </a:xfrm>
        </p:spPr>
        <p:txBody>
          <a:bodyPr>
            <a:normAutofit/>
          </a:bodyPr>
          <a:lstStyle/>
          <a:p>
            <a:pPr marL="342900" indent="-342900">
              <a:lnSpc>
                <a:spcPct val="100000"/>
              </a:lnSpc>
              <a:spcAft>
                <a:spcPts val="1200"/>
              </a:spcAft>
              <a:buSzPct val="120000"/>
            </a:pPr>
            <a:r>
              <a:rPr lang="en-US" altLang="en-US" sz="2800" dirty="0"/>
              <a:t>Create a plan for how staff can re-approach refusers.</a:t>
            </a:r>
          </a:p>
          <a:p>
            <a:pPr marL="342900" indent="-342900">
              <a:lnSpc>
                <a:spcPct val="100000"/>
              </a:lnSpc>
              <a:spcAft>
                <a:spcPts val="1200"/>
              </a:spcAft>
              <a:buSzPct val="120000"/>
            </a:pPr>
            <a:r>
              <a:rPr lang="en-US" sz="2800" dirty="0"/>
              <a:t>Determine why patient is refusing</a:t>
            </a:r>
            <a:br>
              <a:rPr lang="en-US" sz="2800" dirty="0"/>
            </a:br>
            <a:r>
              <a:rPr lang="en-US" sz="2800" dirty="0"/>
              <a:t>(e.g., in pain, uncomfortable, too tired, cold, hungry).</a:t>
            </a:r>
            <a:endParaRPr lang="en-US" sz="2800" b="1" dirty="0"/>
          </a:p>
          <a:p>
            <a:pPr lvl="1">
              <a:lnSpc>
                <a:spcPct val="100000"/>
              </a:lnSpc>
              <a:spcAft>
                <a:spcPts val="1200"/>
              </a:spcAft>
            </a:pPr>
            <a:r>
              <a:rPr lang="en-US" sz="2400" dirty="0"/>
              <a:t>Ask if a later time would be better.</a:t>
            </a:r>
          </a:p>
          <a:p>
            <a:pPr lvl="1">
              <a:lnSpc>
                <a:spcPct val="100000"/>
              </a:lnSpc>
              <a:spcAft>
                <a:spcPts val="1200"/>
              </a:spcAft>
            </a:pPr>
            <a:r>
              <a:rPr lang="en-US" sz="2400" dirty="0"/>
              <a:t>The number one reason for refusing nasal decolonization or CHG is not understanding its importance.</a:t>
            </a:r>
          </a:p>
          <a:p>
            <a:pPr lvl="1">
              <a:lnSpc>
                <a:spcPct val="100000"/>
              </a:lnSpc>
              <a:spcAft>
                <a:spcPts val="1200"/>
              </a:spcAft>
            </a:pPr>
            <a:r>
              <a:rPr lang="en-US" sz="2400" dirty="0"/>
              <a:t>Re-approach patient to confirm understanding.</a:t>
            </a:r>
            <a:endParaRPr lang="en-US" sz="2400" b="1" dirty="0"/>
          </a:p>
          <a:p>
            <a:pPr lvl="1">
              <a:lnSpc>
                <a:spcPct val="100000"/>
              </a:lnSpc>
              <a:spcAft>
                <a:spcPts val="1200"/>
              </a:spcAft>
            </a:pPr>
            <a:r>
              <a:rPr lang="en-US" sz="2400" dirty="0"/>
              <a:t>Inform nurse manager for another effort to explain its value.</a:t>
            </a:r>
          </a:p>
        </p:txBody>
      </p:sp>
      <p:sp>
        <p:nvSpPr>
          <p:cNvPr id="24" name="Slide Number Placeholder 23">
            <a:extLst>
              <a:ext uri="{FF2B5EF4-FFF2-40B4-BE49-F238E27FC236}">
                <a16:creationId xmlns:a16="http://schemas.microsoft.com/office/drawing/2014/main" id="{57E54E40-6146-A46F-0323-A39252AFCB5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048105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262F-3C65-B956-9F0C-BF53E77C471B}"/>
              </a:ext>
            </a:extLst>
          </p:cNvPr>
          <p:cNvSpPr>
            <a:spLocks noGrp="1"/>
          </p:cNvSpPr>
          <p:nvPr>
            <p:ph type="title"/>
          </p:nvPr>
        </p:nvSpPr>
        <p:spPr/>
        <p:txBody>
          <a:bodyPr/>
          <a:lstStyle/>
          <a:p>
            <a:r>
              <a:rPr lang="en-US" dirty="0"/>
              <a:t>Implementation Considerations</a:t>
            </a:r>
          </a:p>
        </p:txBody>
      </p:sp>
      <p:pic>
        <p:nvPicPr>
          <p:cNvPr id="6" name="Picture Placeholder 10" descr="An illustration of an individual climbing steps toward a goal flag, representing the steps involved in the implementation process when establishing a decolonization program.">
            <a:extLst>
              <a:ext uri="{FF2B5EF4-FFF2-40B4-BE49-F238E27FC236}">
                <a16:creationId xmlns:a16="http://schemas.microsoft.com/office/drawing/2014/main" id="{AA74C38B-5E34-2BED-6CDB-74D365182FA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
          <a:stretch/>
        </p:blipFill>
        <p:spPr>
          <a:xfrm>
            <a:off x="2167325" y="1417686"/>
            <a:ext cx="6101604" cy="3790905"/>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E793DD70-F435-3C6F-1D53-B56547C3EFE3}"/>
              </a:ext>
            </a:extLst>
          </p:cNvPr>
          <p:cNvSpPr>
            <a:spLocks noGrp="1"/>
          </p:cNvSpPr>
          <p:nvPr>
            <p:ph type="body" idx="1"/>
          </p:nvPr>
        </p:nvSpPr>
        <p:spPr>
          <a:xfrm>
            <a:off x="365760" y="3749040"/>
            <a:ext cx="5934456" cy="2103120"/>
          </a:xfrm>
        </p:spPr>
        <p:txBody>
          <a:bodyPr/>
          <a:lstStyle/>
          <a:p>
            <a:r>
              <a:rPr lang="en-US" dirty="0"/>
              <a:t>Important Steps for Implementation</a:t>
            </a:r>
          </a:p>
        </p:txBody>
      </p:sp>
      <p:sp>
        <p:nvSpPr>
          <p:cNvPr id="5" name="Slide Number Placeholder 4">
            <a:extLst>
              <a:ext uri="{FF2B5EF4-FFF2-40B4-BE49-F238E27FC236}">
                <a16:creationId xmlns:a16="http://schemas.microsoft.com/office/drawing/2014/main" id="{CD9BB2BB-3E00-0D88-1944-878A68BDEEA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747177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EC21-4C6D-4044-6ADB-17C1F9D14128}"/>
              </a:ext>
            </a:extLst>
          </p:cNvPr>
          <p:cNvSpPr>
            <a:spLocks noGrp="1"/>
          </p:cNvSpPr>
          <p:nvPr>
            <p:ph type="title"/>
          </p:nvPr>
        </p:nvSpPr>
        <p:spPr/>
        <p:txBody>
          <a:bodyPr>
            <a:normAutofit fontScale="90000"/>
          </a:bodyPr>
          <a:lstStyle/>
          <a:p>
            <a:r>
              <a:rPr lang="en-US" b="1" dirty="0"/>
              <a:t>Admission Bath Is Critically Important</a:t>
            </a:r>
            <a:endParaRPr lang="en-US" dirty="0"/>
          </a:p>
        </p:txBody>
      </p:sp>
      <p:sp>
        <p:nvSpPr>
          <p:cNvPr id="3" name="Content Placeholder 2">
            <a:extLst>
              <a:ext uri="{FF2B5EF4-FFF2-40B4-BE49-F238E27FC236}">
                <a16:creationId xmlns:a16="http://schemas.microsoft.com/office/drawing/2014/main" id="{8C24F91C-AF97-2706-E445-66C39609AA92}"/>
              </a:ext>
            </a:extLst>
          </p:cNvPr>
          <p:cNvSpPr>
            <a:spLocks noGrp="1"/>
          </p:cNvSpPr>
          <p:nvPr>
            <p:ph idx="1"/>
          </p:nvPr>
        </p:nvSpPr>
        <p:spPr/>
        <p:txBody>
          <a:bodyPr vert="horz" lIns="91440" tIns="45720" rIns="91440" bIns="45720" rtlCol="0" anchor="t">
            <a:normAutofit/>
          </a:bodyPr>
          <a:lstStyle/>
          <a:p>
            <a:pPr marL="377190" lvl="1" indent="-377190">
              <a:lnSpc>
                <a:spcPct val="110000"/>
              </a:lnSpc>
              <a:spcAft>
                <a:spcPts val="1200"/>
              </a:spcAft>
              <a:buSzPct val="120000"/>
              <a:buFont typeface="Arial" panose="020B0604020202020204" pitchFamily="34" charset="0"/>
              <a:buChar char="•"/>
            </a:pPr>
            <a:r>
              <a:rPr lang="en-US" altLang="en-US" dirty="0">
                <a:latin typeface="Calibri"/>
                <a:ea typeface="Calibri"/>
                <a:cs typeface="Calibri"/>
              </a:rPr>
              <a:t>Unit admission is one of the </a:t>
            </a:r>
            <a:r>
              <a:rPr lang="en-US" altLang="en-US" b="1" u="sng" dirty="0">
                <a:latin typeface="Calibri"/>
                <a:ea typeface="Calibri"/>
                <a:cs typeface="Calibri"/>
              </a:rPr>
              <a:t>most important</a:t>
            </a:r>
            <a:r>
              <a:rPr lang="en-US" altLang="en-US" b="1" dirty="0">
                <a:latin typeface="Calibri"/>
                <a:ea typeface="Calibri"/>
                <a:cs typeface="Calibri"/>
              </a:rPr>
              <a:t> </a:t>
            </a:r>
            <a:r>
              <a:rPr lang="en-US" altLang="en-US" dirty="0">
                <a:latin typeface="Calibri"/>
                <a:ea typeface="Calibri"/>
                <a:cs typeface="Calibri"/>
              </a:rPr>
              <a:t>times to get rid of germs being brought into the hospital and unit.</a:t>
            </a:r>
          </a:p>
          <a:p>
            <a:pPr marL="377190" lvl="1" indent="-377190">
              <a:lnSpc>
                <a:spcPct val="110000"/>
              </a:lnSpc>
              <a:spcAft>
                <a:spcPts val="1200"/>
              </a:spcAft>
              <a:buSzPct val="120000"/>
              <a:buFont typeface="Arial" panose="020B0604020202020204" pitchFamily="34" charset="0"/>
              <a:buChar char="•"/>
            </a:pPr>
            <a:r>
              <a:rPr lang="en-US" altLang="en-US" dirty="0">
                <a:latin typeface="Calibri"/>
                <a:ea typeface="Calibri"/>
                <a:cs typeface="Calibri"/>
              </a:rPr>
              <a:t>Patients don’t feel well when they arrive and may not have bathed in days. They bring in germs, including multidrug-resistant organisms.</a:t>
            </a:r>
          </a:p>
          <a:p>
            <a:pPr marL="377190" lvl="1" indent="-377190">
              <a:lnSpc>
                <a:spcPct val="110000"/>
              </a:lnSpc>
              <a:spcAft>
                <a:spcPts val="1200"/>
              </a:spcAft>
              <a:buSzPct val="120000"/>
              <a:buFont typeface="Arial" panose="020B0604020202020204" pitchFamily="34" charset="0"/>
              <a:buChar char="•"/>
            </a:pPr>
            <a:r>
              <a:rPr lang="en-US" altLang="en-US" dirty="0">
                <a:latin typeface="Calibri"/>
                <a:ea typeface="Calibri"/>
                <a:cs typeface="Calibri"/>
              </a:rPr>
              <a:t>Bathing upon unit admission not only protects the patient, but also other patients on the unit.</a:t>
            </a:r>
          </a:p>
          <a:p>
            <a:endParaRPr lang="en-US"/>
          </a:p>
        </p:txBody>
      </p:sp>
      <p:sp>
        <p:nvSpPr>
          <p:cNvPr id="24" name="Slide Number Placeholder 23">
            <a:extLst>
              <a:ext uri="{FF2B5EF4-FFF2-40B4-BE49-F238E27FC236}">
                <a16:creationId xmlns:a16="http://schemas.microsoft.com/office/drawing/2014/main" id="{CD20F97F-2D7B-885F-A5AA-ECC7EAA9313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998431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622D-40AC-C7E1-F445-F6F192F19BAC}"/>
              </a:ext>
            </a:extLst>
          </p:cNvPr>
          <p:cNvSpPr>
            <a:spLocks noGrp="1"/>
          </p:cNvSpPr>
          <p:nvPr>
            <p:ph type="title"/>
          </p:nvPr>
        </p:nvSpPr>
        <p:spPr/>
        <p:txBody>
          <a:bodyPr/>
          <a:lstStyle/>
          <a:p>
            <a:r>
              <a:rPr lang="en-US" sz="4400" b="1" dirty="0"/>
              <a:t>Order Set—Pearls</a:t>
            </a:r>
            <a:r>
              <a:rPr lang="en-US" sz="4400" b="1" baseline="30000" dirty="0"/>
              <a:t>1,2</a:t>
            </a:r>
            <a:endParaRPr lang="en-US" baseline="30000" dirty="0"/>
          </a:p>
        </p:txBody>
      </p:sp>
      <p:pic>
        <p:nvPicPr>
          <p:cNvPr id="7170" name="Picture 2">
            <a:extLst>
              <a:ext uri="{FF2B5EF4-FFF2-40B4-BE49-F238E27FC236}">
                <a16:creationId xmlns:a16="http://schemas.microsoft.com/office/drawing/2014/main" id="{4C6BA098-0CC8-7098-C2AA-F4D36A582235}"/>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129446" y="1359622"/>
            <a:ext cx="3649953" cy="21154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E7D6B2-DE7C-EB11-4A9D-F35514868620}"/>
              </a:ext>
            </a:extLst>
          </p:cNvPr>
          <p:cNvSpPr>
            <a:spLocks noGrp="1"/>
          </p:cNvSpPr>
          <p:nvPr>
            <p:ph idx="1"/>
          </p:nvPr>
        </p:nvSpPr>
        <p:spPr>
          <a:xfrm>
            <a:off x="424513" y="1158928"/>
            <a:ext cx="8294974" cy="5212080"/>
          </a:xfrm>
        </p:spPr>
        <p:txBody>
          <a:bodyPr>
            <a:normAutofit/>
          </a:bodyPr>
          <a:lstStyle/>
          <a:p>
            <a:pPr>
              <a:spcBef>
                <a:spcPts val="1200"/>
              </a:spcBef>
              <a:spcAft>
                <a:spcPts val="600"/>
              </a:spcAft>
              <a:buSzPct val="120000"/>
            </a:pPr>
            <a:r>
              <a:rPr lang="en-US" sz="2800"/>
              <a:t>Develop order sets for each unit.</a:t>
            </a:r>
          </a:p>
          <a:p>
            <a:pPr>
              <a:spcBef>
                <a:spcPts val="1200"/>
              </a:spcBef>
              <a:spcAft>
                <a:spcPts val="600"/>
              </a:spcAft>
              <a:buSzPct val="120000"/>
            </a:pPr>
            <a:r>
              <a:rPr lang="en-US" sz="2800"/>
              <a:t>Admission bath is important.</a:t>
            </a:r>
          </a:p>
          <a:p>
            <a:pPr>
              <a:spcBef>
                <a:spcPts val="1200"/>
              </a:spcBef>
              <a:spcAft>
                <a:spcPts val="600"/>
              </a:spcAft>
              <a:buSzPct val="120000"/>
            </a:pPr>
            <a:r>
              <a:rPr lang="en-US" sz="2800"/>
              <a:t>Nasal decolonization</a:t>
            </a:r>
            <a:r>
              <a:rPr lang="en-US" sz="2400"/>
              <a:t>:</a:t>
            </a:r>
          </a:p>
          <a:p>
            <a:pPr lvl="1">
              <a:spcAft>
                <a:spcPts val="600"/>
              </a:spcAft>
              <a:buFont typeface="Arial" panose="020B0604020202020204" pitchFamily="34" charset="0"/>
              <a:buChar char="•"/>
            </a:pPr>
            <a:r>
              <a:rPr lang="en-US" sz="2200"/>
              <a:t>Twice daily, for 5 days</a:t>
            </a:r>
          </a:p>
          <a:p>
            <a:pPr lvl="1">
              <a:spcAft>
                <a:spcPts val="600"/>
              </a:spcAft>
              <a:buFont typeface="Arial" panose="020B0604020202020204" pitchFamily="34" charset="0"/>
              <a:buChar char="•"/>
            </a:pPr>
            <a:r>
              <a:rPr lang="en-US" sz="2200"/>
              <a:t>If two or more doses missed, restart.</a:t>
            </a:r>
          </a:p>
          <a:p>
            <a:pPr lvl="1">
              <a:spcAft>
                <a:spcPts val="600"/>
              </a:spcAft>
              <a:buFont typeface="Arial" panose="020B0604020202020204" pitchFamily="34" charset="0"/>
              <a:buChar char="•"/>
            </a:pPr>
            <a:r>
              <a:rPr lang="en-US" sz="2200"/>
              <a:t>If readmitted, restart.</a:t>
            </a:r>
          </a:p>
          <a:p>
            <a:pPr lvl="1">
              <a:spcAft>
                <a:spcPts val="600"/>
              </a:spcAft>
              <a:buFont typeface="Arial" panose="020B0604020202020204" pitchFamily="34" charset="0"/>
              <a:buChar char="•"/>
            </a:pPr>
            <a:r>
              <a:rPr lang="en-US" sz="2200"/>
              <a:t>For ICUs, nasal product ends on ICU discharge, although some hospitals choose to finish 5-day course while inpatient.</a:t>
            </a:r>
          </a:p>
          <a:p>
            <a:pPr lvl="1">
              <a:spcAft>
                <a:spcPts val="600"/>
              </a:spcAft>
              <a:buFont typeface="Arial" panose="020B0604020202020204" pitchFamily="34" charset="0"/>
              <a:buChar char="•"/>
            </a:pPr>
            <a:r>
              <a:rPr lang="en-US" sz="2200"/>
              <a:t>For non-ICUs, nasal product ends after the course or upon discharge.</a:t>
            </a:r>
          </a:p>
        </p:txBody>
      </p:sp>
      <p:sp>
        <p:nvSpPr>
          <p:cNvPr id="24" name="Slide Number Placeholder 23">
            <a:extLst>
              <a:ext uri="{FF2B5EF4-FFF2-40B4-BE49-F238E27FC236}">
                <a16:creationId xmlns:a16="http://schemas.microsoft.com/office/drawing/2014/main" id="{2FBA89AC-38E6-8296-BD66-E407495417E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4074452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7E-8858-16A7-F713-D42C0303D605}"/>
              </a:ext>
            </a:extLst>
          </p:cNvPr>
          <p:cNvSpPr>
            <a:spLocks noGrp="1"/>
          </p:cNvSpPr>
          <p:nvPr>
            <p:ph type="title"/>
          </p:nvPr>
        </p:nvSpPr>
        <p:spPr/>
        <p:txBody>
          <a:bodyPr/>
          <a:lstStyle/>
          <a:p>
            <a:r>
              <a:rPr lang="en-US" sz="4400" b="1" dirty="0"/>
              <a:t>Pre-Launch One-Time Skin Check</a:t>
            </a:r>
            <a:endParaRPr lang="en-US" dirty="0"/>
          </a:p>
        </p:txBody>
      </p:sp>
      <p:sp>
        <p:nvSpPr>
          <p:cNvPr id="3" name="Content Placeholder 2">
            <a:extLst>
              <a:ext uri="{FF2B5EF4-FFF2-40B4-BE49-F238E27FC236}">
                <a16:creationId xmlns:a16="http://schemas.microsoft.com/office/drawing/2014/main" id="{166240CE-1C98-CC08-02BF-18335791777F}"/>
              </a:ext>
            </a:extLst>
          </p:cNvPr>
          <p:cNvSpPr>
            <a:spLocks noGrp="1"/>
          </p:cNvSpPr>
          <p:nvPr>
            <p:ph idx="1"/>
          </p:nvPr>
        </p:nvSpPr>
        <p:spPr>
          <a:xfrm>
            <a:off x="457200" y="1256459"/>
            <a:ext cx="8229600" cy="5052899"/>
          </a:xfrm>
        </p:spPr>
        <p:txBody>
          <a:bodyPr>
            <a:normAutofit/>
          </a:bodyPr>
          <a:lstStyle/>
          <a:p>
            <a:pPr marL="282893" indent="-282893">
              <a:lnSpc>
                <a:spcPct val="120000"/>
              </a:lnSpc>
              <a:spcBef>
                <a:spcPts val="0"/>
              </a:spcBef>
              <a:spcAft>
                <a:spcPts val="1400"/>
              </a:spcAft>
              <a:buSzPct val="120000"/>
            </a:pPr>
            <a:r>
              <a:rPr lang="en-US" altLang="en-US" sz="2400" dirty="0">
                <a:latin typeface="Calibri" panose="020F0502020204030204" pitchFamily="34" charset="0"/>
              </a:rPr>
              <a:t>When staff are unfamiliar with CHG, it can help to check for and document skin lesions, wounds, or rashes before the very first day of the program. </a:t>
            </a:r>
          </a:p>
          <a:p>
            <a:pPr marL="740093" lvl="1" indent="-282893">
              <a:lnSpc>
                <a:spcPct val="120000"/>
              </a:lnSpc>
              <a:spcBef>
                <a:spcPts val="0"/>
              </a:spcBef>
              <a:spcAft>
                <a:spcPts val="1400"/>
              </a:spcAft>
              <a:buSzPct val="120000"/>
            </a:pPr>
            <a:r>
              <a:rPr lang="en-US" altLang="en-US" sz="2200" dirty="0">
                <a:latin typeface="Calibri" panose="020F0502020204030204" pitchFamily="34" charset="0"/>
              </a:rPr>
              <a:t>Do a one-time check for </a:t>
            </a:r>
            <a:r>
              <a:rPr lang="en-US" altLang="en-US" sz="2200" i="1" dirty="0">
                <a:latin typeface="Calibri" panose="020F0502020204030204" pitchFamily="34" charset="0"/>
              </a:rPr>
              <a:t>Candida</a:t>
            </a:r>
            <a:r>
              <a:rPr lang="en-US" altLang="en-US" sz="2200" dirty="0">
                <a:latin typeface="Calibri" panose="020F0502020204030204" pitchFamily="34" charset="0"/>
              </a:rPr>
              <a:t> rashes, heat rashes, drug eruptions, vesicles, etc.</a:t>
            </a:r>
          </a:p>
          <a:p>
            <a:pPr marL="282893" indent="-282893">
              <a:lnSpc>
                <a:spcPct val="120000"/>
              </a:lnSpc>
              <a:spcBef>
                <a:spcPts val="0"/>
              </a:spcBef>
              <a:spcAft>
                <a:spcPts val="1400"/>
              </a:spcAft>
              <a:buSzPct val="120000"/>
              <a:buFont typeface="Arial" panose="020B0604020202020204" pitchFamily="34" charset="0"/>
              <a:buChar char="•"/>
            </a:pPr>
            <a:r>
              <a:rPr lang="en-US" altLang="en-US" sz="2400" dirty="0">
                <a:latin typeface="Calibri" panose="020F0502020204030204" pitchFamily="34" charset="0"/>
              </a:rPr>
              <a:t>Staff who have concerns about adopting CHG bathing may be more attentive to patients’ skin after starting to use CHG and may misattribute skin issues that already existed to CHG.</a:t>
            </a:r>
          </a:p>
          <a:p>
            <a:pPr marL="282893" indent="-282893">
              <a:lnSpc>
                <a:spcPct val="120000"/>
              </a:lnSpc>
              <a:spcBef>
                <a:spcPts val="0"/>
              </a:spcBef>
              <a:spcAft>
                <a:spcPts val="1400"/>
              </a:spcAft>
              <a:buSzPct val="120000"/>
              <a:buFont typeface="Arial" panose="020B0604020202020204" pitchFamily="34" charset="0"/>
              <a:buChar char="•"/>
            </a:pPr>
            <a:r>
              <a:rPr lang="en-US" altLang="en-US" sz="2400" dirty="0">
                <a:latin typeface="Calibri" panose="020F0502020204030204" pitchFamily="34" charset="0"/>
              </a:rPr>
              <a:t>This can also help reassure patients.</a:t>
            </a:r>
          </a:p>
        </p:txBody>
      </p:sp>
      <p:sp>
        <p:nvSpPr>
          <p:cNvPr id="24" name="Slide Number Placeholder 23">
            <a:extLst>
              <a:ext uri="{FF2B5EF4-FFF2-40B4-BE49-F238E27FC236}">
                <a16:creationId xmlns:a16="http://schemas.microsoft.com/office/drawing/2014/main" id="{52688978-93AD-8015-58FA-68B13DADD69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3244787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DEBE-F413-CCAD-597B-AB2934C52595}"/>
              </a:ext>
            </a:extLst>
          </p:cNvPr>
          <p:cNvSpPr>
            <a:spLocks noGrp="1"/>
          </p:cNvSpPr>
          <p:nvPr>
            <p:ph type="title"/>
          </p:nvPr>
        </p:nvSpPr>
        <p:spPr>
          <a:xfrm>
            <a:off x="457200" y="0"/>
            <a:ext cx="8229600" cy="914400"/>
          </a:xfrm>
        </p:spPr>
        <p:txBody>
          <a:bodyPr/>
          <a:lstStyle/>
          <a:p>
            <a:r>
              <a:rPr lang="en-US" dirty="0"/>
              <a:t>Value of Checking Adherence</a:t>
            </a:r>
          </a:p>
        </p:txBody>
      </p:sp>
      <p:sp>
        <p:nvSpPr>
          <p:cNvPr id="3" name="Content Placeholder 2">
            <a:extLst>
              <a:ext uri="{FF2B5EF4-FFF2-40B4-BE49-F238E27FC236}">
                <a16:creationId xmlns:a16="http://schemas.microsoft.com/office/drawing/2014/main" id="{95894747-149F-4844-CBE3-E09F21F53E5D}"/>
              </a:ext>
            </a:extLst>
          </p:cNvPr>
          <p:cNvSpPr>
            <a:spLocks noGrp="1"/>
          </p:cNvSpPr>
          <p:nvPr>
            <p:ph idx="1"/>
          </p:nvPr>
        </p:nvSpPr>
        <p:spPr>
          <a:xfrm>
            <a:off x="457200" y="958688"/>
            <a:ext cx="8229600" cy="5512181"/>
          </a:xfrm>
        </p:spPr>
        <p:txBody>
          <a:bodyPr>
            <a:normAutofit/>
          </a:bodyPr>
          <a:lstStyle/>
          <a:p>
            <a:r>
              <a:rPr lang="en-US" sz="2600" dirty="0"/>
              <a:t>Monitoring adherence is crucial to the success of any decolonization program.</a:t>
            </a:r>
          </a:p>
          <a:p>
            <a:pPr lvl="1"/>
            <a:r>
              <a:rPr lang="en-US" sz="2200" dirty="0"/>
              <a:t>How will you know that the decolonization is being done? How will you monitor this? </a:t>
            </a:r>
          </a:p>
          <a:p>
            <a:pPr lvl="1"/>
            <a:r>
              <a:rPr lang="en-US" sz="2200" dirty="0"/>
              <a:t>EHR is essential for this purpose.</a:t>
            </a:r>
          </a:p>
          <a:p>
            <a:r>
              <a:rPr lang="en-US" sz="2600" dirty="0"/>
              <a:t>Can a report be generated?</a:t>
            </a:r>
          </a:p>
          <a:p>
            <a:pPr lvl="1"/>
            <a:r>
              <a:rPr lang="en-US" sz="2200" dirty="0"/>
              <a:t>Has a CHG bath been given? </a:t>
            </a:r>
          </a:p>
          <a:p>
            <a:pPr lvl="1"/>
            <a:r>
              <a:rPr lang="en-US" sz="2200" dirty="0"/>
              <a:t>Has admission bathing been done?</a:t>
            </a:r>
          </a:p>
          <a:p>
            <a:pPr lvl="1"/>
            <a:r>
              <a:rPr lang="en-US" sz="2200" dirty="0"/>
              <a:t>Are the reasons for lapses reasonable?</a:t>
            </a:r>
          </a:p>
          <a:p>
            <a:pPr lvl="1"/>
            <a:r>
              <a:rPr lang="en-US" sz="2200" dirty="0"/>
              <a:t>Are certain staff, units, or shifts doing better than others?</a:t>
            </a:r>
          </a:p>
          <a:p>
            <a:r>
              <a:rPr lang="en-US" sz="2600" dirty="0">
                <a:sym typeface="Wingdings" panose="05000000000000000000" pitchFamily="2" charset="2"/>
              </a:rPr>
              <a:t>If adherence is low, provide support/use huddle documents.</a:t>
            </a:r>
          </a:p>
          <a:p>
            <a:r>
              <a:rPr lang="en-US" sz="2600" dirty="0">
                <a:sym typeface="Wingdings" panose="05000000000000000000" pitchFamily="2" charset="2"/>
              </a:rPr>
              <a:t>Encourage order sets and documentation.</a:t>
            </a:r>
          </a:p>
        </p:txBody>
      </p:sp>
      <p:sp>
        <p:nvSpPr>
          <p:cNvPr id="24" name="Slide Number Placeholder 23">
            <a:extLst>
              <a:ext uri="{FF2B5EF4-FFF2-40B4-BE49-F238E27FC236}">
                <a16:creationId xmlns:a16="http://schemas.microsoft.com/office/drawing/2014/main" id="{E0B15BC5-3BE9-72CB-EF70-1FD9CAE1935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47</a:t>
            </a:fld>
            <a:endParaRPr lang="en-US"/>
          </a:p>
        </p:txBody>
      </p:sp>
    </p:spTree>
    <p:extLst>
      <p:ext uri="{BB962C8B-B14F-4D97-AF65-F5344CB8AC3E}">
        <p14:creationId xmlns:p14="http://schemas.microsoft.com/office/powerpoint/2010/main" val="2488417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9616-6E73-CF3B-BF45-70CFB6F9C7DC}"/>
              </a:ext>
            </a:extLst>
          </p:cNvPr>
          <p:cNvSpPr>
            <a:spLocks noGrp="1"/>
          </p:cNvSpPr>
          <p:nvPr>
            <p:ph type="title"/>
          </p:nvPr>
        </p:nvSpPr>
        <p:spPr>
          <a:xfrm>
            <a:off x="457200" y="0"/>
            <a:ext cx="8229600" cy="914400"/>
          </a:xfrm>
        </p:spPr>
        <p:txBody>
          <a:bodyPr>
            <a:noAutofit/>
          </a:bodyPr>
          <a:lstStyle/>
          <a:p>
            <a:r>
              <a:rPr lang="en-US" sz="3800" dirty="0"/>
              <a:t>Sample CHG Bathing Adherence Report</a:t>
            </a:r>
          </a:p>
        </p:txBody>
      </p:sp>
      <p:pic>
        <p:nvPicPr>
          <p:cNvPr id="5" name="Picture 4" descr="A table from a sample CHG bathing adherence report. The denominator is the sum total of all unit days for patients eligible for decolonization in the unit. The numerator represents the sum of calendar days where those same patients received CHG baths.&#10;&#10;The rows correspond to the unit: Medical A, Medical B, Cardiac, Surgical A, Surgical B, and Stepdown. The headings correspond to the month, from January to December. The cells are color coded based on adherence: green for 80 percent or higher adherence, yellow for 70 percent to 79 percent adherence, and pink for less than 70 percent adherence.">
            <a:extLst>
              <a:ext uri="{FF2B5EF4-FFF2-40B4-BE49-F238E27FC236}">
                <a16:creationId xmlns:a16="http://schemas.microsoft.com/office/drawing/2014/main" id="{D6A7A6CD-D23F-3948-A126-A64EAA32897A}"/>
              </a:ext>
            </a:extLst>
          </p:cNvPr>
          <p:cNvPicPr>
            <a:picLocks noChangeAspect="1"/>
          </p:cNvPicPr>
          <p:nvPr/>
        </p:nvPicPr>
        <p:blipFill>
          <a:blip r:embed="rId3"/>
          <a:stretch>
            <a:fillRect/>
          </a:stretch>
        </p:blipFill>
        <p:spPr>
          <a:xfrm>
            <a:off x="588818" y="1114298"/>
            <a:ext cx="7966364" cy="4353098"/>
          </a:xfrm>
          <a:prstGeom prst="rect">
            <a:avLst/>
          </a:prstGeom>
        </p:spPr>
      </p:pic>
      <p:sp>
        <p:nvSpPr>
          <p:cNvPr id="3" name="Content Placeholder 2">
            <a:extLst>
              <a:ext uri="{FF2B5EF4-FFF2-40B4-BE49-F238E27FC236}">
                <a16:creationId xmlns:a16="http://schemas.microsoft.com/office/drawing/2014/main" id="{4F579FC5-EEB6-E604-890E-EED3AA0C6C39}"/>
              </a:ext>
            </a:extLst>
          </p:cNvPr>
          <p:cNvSpPr>
            <a:spLocks noGrp="1"/>
          </p:cNvSpPr>
          <p:nvPr>
            <p:ph idx="1"/>
          </p:nvPr>
        </p:nvSpPr>
        <p:spPr>
          <a:xfrm>
            <a:off x="457200" y="5636717"/>
            <a:ext cx="8229600" cy="633949"/>
          </a:xfrm>
        </p:spPr>
        <p:txBody>
          <a:bodyPr anchor="ctr">
            <a:normAutofit/>
          </a:bodyPr>
          <a:lstStyle/>
          <a:p>
            <a:pPr marL="0" indent="0">
              <a:buNone/>
            </a:pPr>
            <a:r>
              <a:rPr lang="en-US" sz="2600" dirty="0"/>
              <a:t>Download a </a:t>
            </a:r>
            <a:r>
              <a:rPr lang="en-US" sz="2600" b="1" u="sng" dirty="0">
                <a:solidFill>
                  <a:srgbClr val="0070C0"/>
                </a:solidFill>
                <a:hlinkClick r:id="rId4"/>
              </a:rPr>
              <a:t>Sample Adherence Report template here</a:t>
            </a:r>
            <a:r>
              <a:rPr lang="en-US" sz="2600" dirty="0"/>
              <a:t>.</a:t>
            </a:r>
          </a:p>
        </p:txBody>
      </p:sp>
      <p:sp>
        <p:nvSpPr>
          <p:cNvPr id="24" name="Slide Number Placeholder 23">
            <a:extLst>
              <a:ext uri="{FF2B5EF4-FFF2-40B4-BE49-F238E27FC236}">
                <a16:creationId xmlns:a16="http://schemas.microsoft.com/office/drawing/2014/main" id="{D7F89EA7-B490-974A-A3D0-D7845B9A5935}"/>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48</a:t>
            </a:fld>
            <a:endParaRPr lang="en-US"/>
          </a:p>
        </p:txBody>
      </p:sp>
    </p:spTree>
    <p:extLst>
      <p:ext uri="{BB962C8B-B14F-4D97-AF65-F5344CB8AC3E}">
        <p14:creationId xmlns:p14="http://schemas.microsoft.com/office/powerpoint/2010/main" val="3941914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8FE86ED-8BD3-0197-73AC-914D1DEC6C9C}"/>
              </a:ext>
            </a:extLst>
          </p:cNvPr>
          <p:cNvSpPr>
            <a:spLocks noGrp="1"/>
          </p:cNvSpPr>
          <p:nvPr>
            <p:ph type="title"/>
          </p:nvPr>
        </p:nvSpPr>
        <p:spPr>
          <a:xfrm>
            <a:off x="457200" y="0"/>
            <a:ext cx="8229600" cy="914400"/>
          </a:xfrm>
        </p:spPr>
        <p:txBody>
          <a:bodyPr>
            <a:noAutofit/>
          </a:bodyPr>
          <a:lstStyle/>
          <a:p>
            <a:r>
              <a:rPr lang="en-US" sz="3200" dirty="0"/>
              <a:t>Implementing Decolonization: A Case Example</a:t>
            </a:r>
          </a:p>
        </p:txBody>
      </p:sp>
      <p:pic>
        <p:nvPicPr>
          <p:cNvPr id="29" name="Picture Placeholder 28" descr="An image of a multidisciplinary healthcare team engaged in a discussion.">
            <a:extLst>
              <a:ext uri="{FF2B5EF4-FFF2-40B4-BE49-F238E27FC236}">
                <a16:creationId xmlns:a16="http://schemas.microsoft.com/office/drawing/2014/main" id="{4B3056F5-B9DB-FA13-B948-3A0AF73564B4}"/>
              </a:ext>
            </a:extLst>
          </p:cNvPr>
          <p:cNvPicPr>
            <a:picLocks noGrp="1" noChangeAspect="1"/>
          </p:cNvPicPr>
          <p:nvPr>
            <p:ph type="pic" sz="quarter" idx="10"/>
          </p:nvPr>
        </p:nvPicPr>
        <p:blipFill>
          <a:blip r:embed="rId2"/>
          <a:srcRect/>
          <a:stretch/>
        </p:blipFill>
        <p:spPr>
          <a:xfrm>
            <a:off x="2666716" y="1477963"/>
            <a:ext cx="6020084" cy="3322637"/>
          </a:xfrm>
        </p:spPr>
      </p:pic>
      <p:sp>
        <p:nvSpPr>
          <p:cNvPr id="5" name="Text Placeholder 4">
            <a:extLst>
              <a:ext uri="{FF2B5EF4-FFF2-40B4-BE49-F238E27FC236}">
                <a16:creationId xmlns:a16="http://schemas.microsoft.com/office/drawing/2014/main" id="{F923DA0F-407B-71F6-C69D-685386917F69}"/>
              </a:ext>
            </a:extLst>
          </p:cNvPr>
          <p:cNvSpPr>
            <a:spLocks noGrp="1"/>
          </p:cNvSpPr>
          <p:nvPr>
            <p:ph type="body" idx="1"/>
          </p:nvPr>
        </p:nvSpPr>
        <p:spPr>
          <a:xfrm>
            <a:off x="365760" y="3749040"/>
            <a:ext cx="6789420" cy="2103120"/>
          </a:xfrm>
        </p:spPr>
        <p:txBody>
          <a:bodyPr/>
          <a:lstStyle/>
          <a:p>
            <a:r>
              <a:rPr lang="en-US" dirty="0"/>
              <a:t>An Example of Decolonization in Action</a:t>
            </a:r>
          </a:p>
        </p:txBody>
      </p:sp>
      <p:sp>
        <p:nvSpPr>
          <p:cNvPr id="24" name="Slide Number Placeholder 23">
            <a:extLst>
              <a:ext uri="{FF2B5EF4-FFF2-40B4-BE49-F238E27FC236}">
                <a16:creationId xmlns:a16="http://schemas.microsoft.com/office/drawing/2014/main" id="{F5D4CF15-CF68-67B0-9766-B1F585EB5469}"/>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49</a:t>
            </a:fld>
            <a:endParaRPr lang="en-US"/>
          </a:p>
        </p:txBody>
      </p:sp>
    </p:spTree>
    <p:extLst>
      <p:ext uri="{BB962C8B-B14F-4D97-AF65-F5344CB8AC3E}">
        <p14:creationId xmlns:p14="http://schemas.microsoft.com/office/powerpoint/2010/main" val="350687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0667-1379-792C-B026-4390201E5941}"/>
              </a:ext>
            </a:extLst>
          </p:cNvPr>
          <p:cNvSpPr>
            <a:spLocks noGrp="1"/>
          </p:cNvSpPr>
          <p:nvPr>
            <p:ph type="title"/>
          </p:nvPr>
        </p:nvSpPr>
        <p:spPr>
          <a:xfrm>
            <a:off x="457200" y="0"/>
            <a:ext cx="8229600" cy="914400"/>
          </a:xfrm>
        </p:spPr>
        <p:txBody>
          <a:bodyPr>
            <a:noAutofit/>
          </a:bodyPr>
          <a:lstStyle/>
          <a:p>
            <a:r>
              <a:rPr lang="en-US" sz="3500" dirty="0"/>
              <a:t>Decision-Making and Pre-Launch Activities</a:t>
            </a:r>
          </a:p>
        </p:txBody>
      </p:sp>
      <p:pic>
        <p:nvPicPr>
          <p:cNvPr id="9" name="Picture Placeholder 8" descr="An image of a group of interdisciplinary healthcare professionals planning a patient safety initiative.">
            <a:extLst>
              <a:ext uri="{FF2B5EF4-FFF2-40B4-BE49-F238E27FC236}">
                <a16:creationId xmlns:a16="http://schemas.microsoft.com/office/drawing/2014/main" id="{C2352B66-FBE9-42BD-9E62-FDEDEC6C7A4A}"/>
              </a:ext>
            </a:extLst>
          </p:cNvPr>
          <p:cNvPicPr>
            <a:picLocks noGrp="1" noChangeAspect="1"/>
          </p:cNvPicPr>
          <p:nvPr>
            <p:ph type="pic" sz="quarter" idx="10"/>
          </p:nvPr>
        </p:nvPicPr>
        <p:blipFill>
          <a:blip r:embed="rId2"/>
          <a:srcRect/>
          <a:stretch/>
        </p:blipFill>
        <p:spPr>
          <a:xfrm>
            <a:off x="2424853" y="1452562"/>
            <a:ext cx="6165385" cy="3404003"/>
          </a:xfrm>
        </p:spPr>
      </p:pic>
      <p:sp>
        <p:nvSpPr>
          <p:cNvPr id="7" name="Text Placeholder 6">
            <a:extLst>
              <a:ext uri="{FF2B5EF4-FFF2-40B4-BE49-F238E27FC236}">
                <a16:creationId xmlns:a16="http://schemas.microsoft.com/office/drawing/2014/main" id="{BE90546C-A7F6-A78D-047E-93D52A69BA79}"/>
              </a:ext>
            </a:extLst>
          </p:cNvPr>
          <p:cNvSpPr>
            <a:spLocks noGrp="1"/>
          </p:cNvSpPr>
          <p:nvPr>
            <p:ph type="body" idx="1"/>
          </p:nvPr>
        </p:nvSpPr>
        <p:spPr>
          <a:xfrm>
            <a:off x="365759" y="3749040"/>
            <a:ext cx="7179733" cy="2103120"/>
          </a:xfrm>
        </p:spPr>
        <p:txBody>
          <a:bodyPr/>
          <a:lstStyle/>
          <a:p>
            <a:r>
              <a:rPr lang="en-US" dirty="0"/>
              <a:t>Planning and Preparation for Decolonization</a:t>
            </a:r>
          </a:p>
        </p:txBody>
      </p:sp>
      <p:sp>
        <p:nvSpPr>
          <p:cNvPr id="5" name="Slide Number Placeholder 4">
            <a:extLst>
              <a:ext uri="{FF2B5EF4-FFF2-40B4-BE49-F238E27FC236}">
                <a16:creationId xmlns:a16="http://schemas.microsoft.com/office/drawing/2014/main" id="{C023AD91-2A86-AF7D-07B8-7DECB1A7FC96}"/>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5</a:t>
            </a:fld>
            <a:endParaRPr lang="en-US"/>
          </a:p>
        </p:txBody>
      </p:sp>
    </p:spTree>
    <p:extLst>
      <p:ext uri="{BB962C8B-B14F-4D97-AF65-F5344CB8AC3E}">
        <p14:creationId xmlns:p14="http://schemas.microsoft.com/office/powerpoint/2010/main" val="3298398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8541-BFAB-4290-A0E8-9EEC0FCE49C9}"/>
              </a:ext>
            </a:extLst>
          </p:cNvPr>
          <p:cNvSpPr>
            <a:spLocks noGrp="1"/>
          </p:cNvSpPr>
          <p:nvPr>
            <p:ph type="title"/>
          </p:nvPr>
        </p:nvSpPr>
        <p:spPr/>
        <p:txBody>
          <a:bodyPr/>
          <a:lstStyle/>
          <a:p>
            <a:r>
              <a:rPr lang="en-US" dirty="0"/>
              <a:t>The 4 Es and Implementation</a:t>
            </a:r>
          </a:p>
        </p:txBody>
      </p:sp>
      <p:pic>
        <p:nvPicPr>
          <p:cNvPr id="25" name="Picture 24" descr="A copy of the Action Chart for Implementing Decolonization. The page includes a diagram indicating the key steps for implementation. The first five steps involve decision-making steps, followed by a transition to pre-launch activities. The steps are as follows: First, review and share the evidence for decolonization. Second, assess your unit's current MRSA status. Third, decide between a Universal or Targeted decolonization strategy. Fourth, garner institutional support from key stakeholders. Fifth, develop a Comprehensive Unit-based Safety Program (CUSP) team. Sixth, identify physician and nursing champions. Seventh, select and adapt protocols for your unit. For targeted decolonization, identify processes for targeting patients. Eighth, obtain committee approvals. Ninth, set launch date. Tenth, stock product and address compatibility issues. Eleventh, formulate education and training plans. Twelfth and lastly, develop plan to assure adherence and reinforce training.">
            <a:extLst>
              <a:ext uri="{FF2B5EF4-FFF2-40B4-BE49-F238E27FC236}">
                <a16:creationId xmlns:a16="http://schemas.microsoft.com/office/drawing/2014/main" id="{EB578458-B617-4A92-5FF5-262FAC348D2C}"/>
              </a:ext>
            </a:extLst>
          </p:cNvPr>
          <p:cNvPicPr>
            <a:picLocks noChangeAspect="1"/>
          </p:cNvPicPr>
          <p:nvPr/>
        </p:nvPicPr>
        <p:blipFill>
          <a:blip r:embed="rId2"/>
          <a:srcRect/>
          <a:stretch/>
        </p:blipFill>
        <p:spPr>
          <a:xfrm>
            <a:off x="849069" y="1019555"/>
            <a:ext cx="3722176" cy="4818889"/>
          </a:xfrm>
          <a:prstGeom prst="rect">
            <a:avLst/>
          </a:prstGeom>
          <a:effectLst>
            <a:outerShdw blurRad="50800" dist="38100" dir="2700000" algn="tl" rotWithShape="0">
              <a:prstClr val="black">
                <a:alpha val="40000"/>
              </a:prstClr>
            </a:outerShdw>
          </a:effectLst>
        </p:spPr>
      </p:pic>
      <p:sp>
        <p:nvSpPr>
          <p:cNvPr id="15" name="Text Placeholder 14">
            <a:extLst>
              <a:ext uri="{FF2B5EF4-FFF2-40B4-BE49-F238E27FC236}">
                <a16:creationId xmlns:a16="http://schemas.microsoft.com/office/drawing/2014/main" id="{2AC5F0A3-1556-07EF-997D-387581E0F708}"/>
              </a:ext>
            </a:extLst>
          </p:cNvPr>
          <p:cNvSpPr>
            <a:spLocks noGrp="1"/>
          </p:cNvSpPr>
          <p:nvPr>
            <p:ph type="body" sz="quarter" idx="22"/>
          </p:nvPr>
        </p:nvSpPr>
        <p:spPr>
          <a:xfrm>
            <a:off x="457200" y="5981294"/>
            <a:ext cx="4480560" cy="402336"/>
          </a:xfrm>
          <a:prstGeom prst="roundRect">
            <a:avLst/>
          </a:prstGeom>
          <a:solidFill>
            <a:schemeClr val="accent3"/>
          </a:solidFill>
          <a:effectLst>
            <a:innerShdw blurRad="63500" dist="50800" dir="13500000">
              <a:prstClr val="black">
                <a:alpha val="50000"/>
              </a:prstClr>
            </a:innerShdw>
          </a:effectLst>
        </p:spPr>
        <p:txBody>
          <a:bodyPr vert="horz" lIns="91440" tIns="45720" rIns="91440" bIns="45720" rtlCol="0" anchor="ctr">
            <a:normAutofit fontScale="62500" lnSpcReduction="20000"/>
          </a:bodyPr>
          <a:lstStyle/>
          <a:p>
            <a:pPr marL="0" indent="0">
              <a:lnSpc>
                <a:spcPct val="120000"/>
              </a:lnSpc>
              <a:spcBef>
                <a:spcPts val="0"/>
              </a:spcBef>
              <a:buNone/>
            </a:pPr>
            <a:r>
              <a:rPr lang="en-US" sz="2200" b="1" dirty="0"/>
              <a:t>Download: </a:t>
            </a:r>
            <a:r>
              <a:rPr lang="en-US" sz="2200" b="1" u="sng" dirty="0">
                <a:solidFill>
                  <a:srgbClr val="0070C0"/>
                </a:solidFill>
                <a:hlinkClick r:id="rId3"/>
              </a:rPr>
              <a:t>Action Chart for Implementing Decolonization</a:t>
            </a:r>
            <a:endParaRPr lang="en-US" sz="2200" b="1" u="sng" dirty="0">
              <a:solidFill>
                <a:srgbClr val="0070C0"/>
              </a:solidFill>
            </a:endParaRPr>
          </a:p>
        </p:txBody>
      </p:sp>
      <p:sp>
        <p:nvSpPr>
          <p:cNvPr id="30" name="Content Placeholder 29">
            <a:extLst>
              <a:ext uri="{FF2B5EF4-FFF2-40B4-BE49-F238E27FC236}">
                <a16:creationId xmlns:a16="http://schemas.microsoft.com/office/drawing/2014/main" id="{F60B1869-CB71-5FDB-6C90-9DEB60FE503F}"/>
              </a:ext>
            </a:extLst>
          </p:cNvPr>
          <p:cNvSpPr>
            <a:spLocks noGrp="1"/>
          </p:cNvSpPr>
          <p:nvPr>
            <p:ph idx="1"/>
          </p:nvPr>
        </p:nvSpPr>
        <p:spPr>
          <a:xfrm>
            <a:off x="4988692" y="1097279"/>
            <a:ext cx="3918008" cy="4343571"/>
          </a:xfrm>
        </p:spPr>
        <p:txBody>
          <a:bodyPr>
            <a:normAutofit/>
          </a:bodyPr>
          <a:lstStyle/>
          <a:p>
            <a:pPr>
              <a:spcAft>
                <a:spcPts val="1200"/>
              </a:spcAft>
            </a:pPr>
            <a:r>
              <a:rPr lang="en-US" sz="2000" b="1" dirty="0"/>
              <a:t>The 4 Es </a:t>
            </a:r>
            <a:r>
              <a:rPr lang="en-US" sz="2000" dirty="0"/>
              <a:t>ensure the intervention is implemented across all appropriate patients.</a:t>
            </a:r>
          </a:p>
          <a:p>
            <a:r>
              <a:rPr lang="en-US" sz="2000" b="1" dirty="0"/>
              <a:t>Engage:</a:t>
            </a:r>
            <a:r>
              <a:rPr lang="en-US" sz="2000" dirty="0"/>
              <a:t> How can we engage hearts and minds?</a:t>
            </a:r>
            <a:endParaRPr lang="en-US" sz="2000" b="1" dirty="0"/>
          </a:p>
          <a:p>
            <a:r>
              <a:rPr lang="en-US" sz="2000" b="1" dirty="0"/>
              <a:t>Educate: </a:t>
            </a:r>
            <a:r>
              <a:rPr lang="en-US" sz="2000" dirty="0"/>
              <a:t>How can we turn the evidence into behavior?</a:t>
            </a:r>
            <a:endParaRPr lang="en-US" sz="2000" b="1" dirty="0"/>
          </a:p>
          <a:p>
            <a:r>
              <a:rPr lang="en-US" sz="2000" b="1" dirty="0"/>
              <a:t>Execute: </a:t>
            </a:r>
            <a:r>
              <a:rPr lang="en-US" sz="2000" dirty="0"/>
              <a:t>What do we need to do? How can we do it?</a:t>
            </a:r>
            <a:endParaRPr lang="en-US" sz="2000" b="1" dirty="0"/>
          </a:p>
          <a:p>
            <a:r>
              <a:rPr lang="en-US" sz="2000" b="1" dirty="0"/>
              <a:t>Evaluate: </a:t>
            </a:r>
            <a:r>
              <a:rPr lang="en-US" sz="2000" dirty="0"/>
              <a:t>How do we know if we made a difference?</a:t>
            </a:r>
          </a:p>
        </p:txBody>
      </p:sp>
      <p:sp>
        <p:nvSpPr>
          <p:cNvPr id="8" name="Text Placeholder 7">
            <a:extLst>
              <a:ext uri="{FF2B5EF4-FFF2-40B4-BE49-F238E27FC236}">
                <a16:creationId xmlns:a16="http://schemas.microsoft.com/office/drawing/2014/main" id="{95175B44-64FD-8C30-2CE0-7CC58A338DDF}"/>
              </a:ext>
            </a:extLst>
          </p:cNvPr>
          <p:cNvSpPr>
            <a:spLocks noGrp="1"/>
          </p:cNvSpPr>
          <p:nvPr>
            <p:ph type="body" sz="quarter" idx="15"/>
          </p:nvPr>
        </p:nvSpPr>
        <p:spPr>
          <a:xfrm>
            <a:off x="4988692" y="5211996"/>
            <a:ext cx="3918008" cy="1097450"/>
          </a:xfrm>
        </p:spPr>
        <p:txBody>
          <a:bodyPr>
            <a:noAutofit/>
          </a:bodyPr>
          <a:lstStyle/>
          <a:p>
            <a:pPr marL="346075" indent="-346075"/>
            <a:r>
              <a:rPr lang="en-US" sz="2000" dirty="0">
                <a:solidFill>
                  <a:prstClr val="black"/>
                </a:solidFill>
                <a:latin typeface="Calibri" panose="020F0502020204030204"/>
                <a:cs typeface="Calibri"/>
              </a:rPr>
              <a:t>More can be accessed in </a:t>
            </a:r>
            <a:r>
              <a:rPr lang="en-US" sz="2000" b="1" u="sng" dirty="0">
                <a:solidFill>
                  <a:srgbClr val="0070C0"/>
                </a:solidFill>
                <a:latin typeface="Calibri" panose="020F0502020204030204"/>
                <a:cs typeface="Calibri"/>
                <a:hlinkClick r:id="rId4"/>
              </a:rPr>
              <a:t>the section on the 4 Es</a:t>
            </a:r>
            <a:r>
              <a:rPr lang="en-US" sz="2000" b="1" dirty="0">
                <a:solidFill>
                  <a:prstClr val="black"/>
                </a:solidFill>
                <a:latin typeface="Calibri" panose="020F0502020204030204"/>
                <a:cs typeface="Calibri"/>
                <a:hlinkClick r:id="rId4"/>
              </a:rPr>
              <a:t> </a:t>
            </a:r>
            <a:r>
              <a:rPr lang="en-US" sz="2000" b="1" dirty="0">
                <a:solidFill>
                  <a:prstClr val="black"/>
                </a:solidFill>
                <a:latin typeface="Calibri" panose="020F0502020204030204"/>
                <a:cs typeface="Calibri"/>
              </a:rPr>
              <a:t>on the Toolkit website</a:t>
            </a:r>
            <a:r>
              <a:rPr lang="en-US" sz="2000" dirty="0">
                <a:solidFill>
                  <a:prstClr val="black"/>
                </a:solidFill>
                <a:latin typeface="Calibri" panose="020F0502020204030204"/>
                <a:cs typeface="Calibri"/>
              </a:rPr>
              <a:t>. </a:t>
            </a:r>
          </a:p>
        </p:txBody>
      </p:sp>
      <p:sp>
        <p:nvSpPr>
          <p:cNvPr id="24" name="Slide Number Placeholder 23">
            <a:extLst>
              <a:ext uri="{FF2B5EF4-FFF2-40B4-BE49-F238E27FC236}">
                <a16:creationId xmlns:a16="http://schemas.microsoft.com/office/drawing/2014/main" id="{1444AACC-ACF9-7D1D-A3E5-921E52E19AC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108583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B9DD-A376-B930-794D-3CDBD271EA33}"/>
              </a:ext>
            </a:extLst>
          </p:cNvPr>
          <p:cNvSpPr>
            <a:spLocks noGrp="1"/>
          </p:cNvSpPr>
          <p:nvPr>
            <p:ph type="title"/>
          </p:nvPr>
        </p:nvSpPr>
        <p:spPr/>
        <p:txBody>
          <a:bodyPr>
            <a:noAutofit/>
          </a:bodyPr>
          <a:lstStyle/>
          <a:p>
            <a:pPr>
              <a:lnSpc>
                <a:spcPct val="80000"/>
              </a:lnSpc>
            </a:pPr>
            <a:r>
              <a:rPr lang="en-US" sz="3200" dirty="0"/>
              <a:t>Case Example: Reviewing Evidence, Assessing Current Status, Garnering Support</a:t>
            </a:r>
          </a:p>
        </p:txBody>
      </p:sp>
      <p:pic>
        <p:nvPicPr>
          <p:cNvPr id="28" name="Picture 27">
            <a:extLst>
              <a:ext uri="{FF2B5EF4-FFF2-40B4-BE49-F238E27FC236}">
                <a16:creationId xmlns:a16="http://schemas.microsoft.com/office/drawing/2014/main" id="{09234161-92A9-71BB-BA6E-0F7E85270717}"/>
              </a:ext>
              <a:ext uri="{C183D7F6-B498-43B3-948B-1728B52AA6E4}">
                <adec:decorative xmlns:adec="http://schemas.microsoft.com/office/drawing/2017/decorative" val="1"/>
              </a:ext>
            </a:extLst>
          </p:cNvPr>
          <p:cNvPicPr>
            <a:picLocks noChangeAspect="1"/>
          </p:cNvPicPr>
          <p:nvPr/>
        </p:nvPicPr>
        <p:blipFill rotWithShape="1">
          <a:blip r:embed="rId2" cstate="hqprint">
            <a:duotone>
              <a:prstClr val="black"/>
              <a:schemeClr val="accent6">
                <a:tint val="45000"/>
                <a:satMod val="400000"/>
              </a:schemeClr>
            </a:duotone>
            <a:extLst>
              <a:ext uri="{28A0092B-C50C-407E-A947-70E740481C1C}">
                <a14:useLocalDpi xmlns:a14="http://schemas.microsoft.com/office/drawing/2010/main"/>
              </a:ext>
            </a:extLst>
          </a:blip>
          <a:srcRect t="4040" b="68850"/>
          <a:stretch/>
        </p:blipFill>
        <p:spPr>
          <a:xfrm>
            <a:off x="658369" y="1256460"/>
            <a:ext cx="8229600" cy="1414700"/>
          </a:xfrm>
          <a:prstGeom prst="rect">
            <a:avLst/>
          </a:prstGeom>
        </p:spPr>
      </p:pic>
      <p:pic>
        <p:nvPicPr>
          <p:cNvPr id="25" name="Picture 24">
            <a:extLst>
              <a:ext uri="{FF2B5EF4-FFF2-40B4-BE49-F238E27FC236}">
                <a16:creationId xmlns:a16="http://schemas.microsoft.com/office/drawing/2014/main" id="{09209484-6132-ECC6-5285-2FA3E6ABB85E}"/>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680651" y="1400238"/>
            <a:ext cx="1702470" cy="1097280"/>
          </a:xfrm>
          <a:prstGeom prst="rect">
            <a:avLst/>
          </a:prstGeom>
          <a:ln w="63500">
            <a:solidFill>
              <a:schemeClr val="bg1"/>
            </a:solidFill>
            <a:miter lim="800000"/>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9271D070-561C-EC1E-78F7-93C28E383BB9}"/>
              </a:ext>
            </a:extLst>
          </p:cNvPr>
          <p:cNvSpPr>
            <a:spLocks noGrp="1"/>
          </p:cNvSpPr>
          <p:nvPr>
            <p:ph idx="1"/>
          </p:nvPr>
        </p:nvSpPr>
        <p:spPr>
          <a:xfrm>
            <a:off x="3597835" y="1239999"/>
            <a:ext cx="5428679" cy="1431161"/>
          </a:xfrm>
          <a:ln>
            <a:noFill/>
          </a:ln>
        </p:spPr>
        <p:txBody>
          <a:bodyPr vert="horz" lIns="91440" tIns="45720" rIns="91440" bIns="45720" rtlCol="0" anchor="ctr">
            <a:normAutofit/>
          </a:bodyPr>
          <a:lstStyle/>
          <a:p>
            <a:pPr marL="0" indent="0">
              <a:buNone/>
            </a:pPr>
            <a:r>
              <a:rPr lang="en-US" sz="1800" b="1" u="sng" dirty="0">
                <a:solidFill>
                  <a:prstClr val="black"/>
                </a:solidFill>
                <a:latin typeface="Calibri" panose="020F0502020204030204"/>
              </a:rPr>
              <a:t>MediocreCare Hospital</a:t>
            </a:r>
          </a:p>
          <a:p>
            <a:pPr marL="274320" indent="-182880">
              <a:spcBef>
                <a:spcPts val="300"/>
              </a:spcBef>
            </a:pPr>
            <a:r>
              <a:rPr lang="en-US" sz="1400" b="1" dirty="0">
                <a:solidFill>
                  <a:srgbClr val="C70000"/>
                </a:solidFill>
                <a:latin typeface="Calibri" panose="020F0502020204030204"/>
              </a:rPr>
              <a:t>Had a significant MRSA outbreak this year</a:t>
            </a:r>
          </a:p>
          <a:p>
            <a:pPr marL="274320" indent="-182880">
              <a:spcBef>
                <a:spcPts val="300"/>
              </a:spcBef>
            </a:pPr>
            <a:r>
              <a:rPr lang="en-US" sz="1400" b="1" dirty="0">
                <a:solidFill>
                  <a:srgbClr val="C70000"/>
                </a:solidFill>
                <a:latin typeface="Calibri" panose="020F0502020204030204"/>
              </a:rPr>
              <a:t>Had a significant MRSA outbreak last year</a:t>
            </a:r>
          </a:p>
          <a:p>
            <a:pPr marL="274320" indent="-182880">
              <a:spcBef>
                <a:spcPts val="300"/>
              </a:spcBef>
            </a:pPr>
            <a:r>
              <a:rPr lang="en-US" sz="1400" b="1" dirty="0">
                <a:solidFill>
                  <a:srgbClr val="C70000"/>
                </a:solidFill>
                <a:latin typeface="Calibri" panose="020F0502020204030204"/>
              </a:rPr>
              <a:t>Currently at risk of losing accreditation due to deficiencies in infection prevention</a:t>
            </a:r>
          </a:p>
        </p:txBody>
      </p:sp>
      <p:sp>
        <p:nvSpPr>
          <p:cNvPr id="10" name="Text Placeholder 9">
            <a:extLst>
              <a:ext uri="{FF2B5EF4-FFF2-40B4-BE49-F238E27FC236}">
                <a16:creationId xmlns:a16="http://schemas.microsoft.com/office/drawing/2014/main" id="{4B9DD045-219B-4CAB-51DB-133D73506BFE}"/>
              </a:ext>
            </a:extLst>
          </p:cNvPr>
          <p:cNvSpPr>
            <a:spLocks noGrp="1"/>
          </p:cNvSpPr>
          <p:nvPr>
            <p:ph type="body" sz="quarter" idx="17"/>
          </p:nvPr>
        </p:nvSpPr>
        <p:spPr>
          <a:xfrm>
            <a:off x="822960" y="2834640"/>
            <a:ext cx="7948788" cy="421442"/>
          </a:xfrm>
          <a:prstGeom prst="roundRect">
            <a:avLst>
              <a:gd name="adj" fmla="val 22672"/>
            </a:avLst>
          </a:prstGeom>
          <a:solidFill>
            <a:schemeClr val="accent3"/>
          </a:solidFill>
          <a:effectLst>
            <a:innerShdw blurRad="63500" dist="50800" dir="13500000">
              <a:prstClr val="black">
                <a:alpha val="50000"/>
              </a:prstClr>
            </a:innerShdw>
          </a:effectLst>
        </p:spPr>
        <p:txBody>
          <a:bodyPr vert="horz" wrap="square" lIns="137160" tIns="45720" rIns="137160" bIns="45720" rtlCol="0" anchor="ctr">
            <a:spAutoFit/>
          </a:bodyPr>
          <a:lstStyle/>
          <a:p>
            <a:pPr marL="0" indent="0">
              <a:lnSpc>
                <a:spcPct val="120000"/>
              </a:lnSpc>
              <a:spcBef>
                <a:spcPts val="0"/>
              </a:spcBef>
              <a:buNone/>
            </a:pPr>
            <a:r>
              <a:rPr lang="en-US" sz="1600" b="1" dirty="0"/>
              <a:t>For more on these steps, refer to </a:t>
            </a:r>
            <a:r>
              <a:rPr lang="en-US" sz="1600" b="1" u="sng" dirty="0">
                <a:solidFill>
                  <a:srgbClr val="0070C0"/>
                </a:solidFill>
                <a:hlinkClick r:id="rId4"/>
              </a:rPr>
              <a:t>Decision-Making and Readiness for Implementation</a:t>
            </a:r>
            <a:r>
              <a:rPr lang="en-US" sz="1600" b="1" dirty="0"/>
              <a:t>. </a:t>
            </a:r>
            <a:endParaRPr lang="en-US" sz="1600" b="1" u="sng" dirty="0">
              <a:solidFill>
                <a:srgbClr val="0070C0"/>
              </a:solidFill>
            </a:endParaRPr>
          </a:p>
        </p:txBody>
      </p:sp>
      <p:sp>
        <p:nvSpPr>
          <p:cNvPr id="4" name="Text Placeholder 3">
            <a:extLst>
              <a:ext uri="{FF2B5EF4-FFF2-40B4-BE49-F238E27FC236}">
                <a16:creationId xmlns:a16="http://schemas.microsoft.com/office/drawing/2014/main" id="{917301BC-15B7-6F5B-0875-31CEDBFFE4EC}"/>
              </a:ext>
            </a:extLst>
          </p:cNvPr>
          <p:cNvSpPr>
            <a:spLocks noGrp="1"/>
          </p:cNvSpPr>
          <p:nvPr>
            <p:ph type="body" sz="quarter" idx="11"/>
          </p:nvPr>
        </p:nvSpPr>
        <p:spPr>
          <a:xfrm>
            <a:off x="920892" y="3345180"/>
            <a:ext cx="7948788" cy="2918460"/>
          </a:xfrm>
        </p:spPr>
        <p:txBody>
          <a:bodyPr vert="horz" lIns="91440" tIns="45720" rIns="91440" bIns="45720" rtlCol="0" anchor="t">
            <a:normAutofit/>
          </a:bodyPr>
          <a:lstStyle/>
          <a:p>
            <a:pPr marL="274320" marR="0" lvl="0" indent="-274320" algn="l" defTabSz="887553" rtl="0" eaLnBrk="1" fontAlgn="auto" latinLnBrk="0" hangingPunct="1">
              <a:spcBef>
                <a:spcPts val="8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Three units, an ICU and two non-ICUs, decide to set up a decolonization program.</a:t>
            </a:r>
          </a:p>
          <a:p>
            <a:pPr marL="274320" marR="0" lvl="0" indent="-274320" algn="l" defTabSz="887553" rtl="0" eaLnBrk="1" fontAlgn="auto" latinLnBrk="0" hangingPunct="1">
              <a:spcBef>
                <a:spcPts val="8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team first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reviews the evidence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on decolonization.</a:t>
            </a:r>
            <a:endParaRPr lang="en-US" sz="16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74320" indent="-274320">
              <a:spcBef>
                <a:spcPts val="800"/>
              </a:spcBef>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team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assesses </a:t>
            </a:r>
            <a:r>
              <a:rPr lang="en-US" sz="1600" b="1" dirty="0">
                <a:solidFill>
                  <a:prstClr val="black"/>
                </a:solidFill>
                <a:latin typeface="Calibri" panose="020F0502020204030204"/>
              </a:rPr>
              <a:t>their current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status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They gather baseline data on MRSA cultures and bloodstream infection rates for each unit.</a:t>
            </a:r>
            <a:endParaRPr lang="en-US" sz="16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74320" marR="0" lvl="0" indent="-274320" algn="l" defTabSz="887553" rtl="0" eaLnBrk="1" fontAlgn="auto" latinLnBrk="0" hangingPunct="1">
              <a:spcBef>
                <a:spcPts val="8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team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garners institutional support</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 by engaging with leadership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staff, making connections and sharing their findings.</a:t>
            </a:r>
            <a:endParaRPr lang="en-US" sz="16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822960" marR="0" lvl="1" indent="-365760" algn="l" defTabSz="887553" rtl="0" eaLnBrk="1" fontAlgn="auto" latinLnBrk="0" hangingPunct="1">
              <a:spcBef>
                <a:spcPts val="800"/>
              </a:spcBef>
              <a:spcAft>
                <a:spcPts val="0"/>
              </a:spcAft>
              <a:buClrTx/>
              <a:buSzTx/>
              <a:buFont typeface="Courier New" panose="02070309020205020404" pitchFamily="49" charset="0"/>
              <a:buChar char="o"/>
              <a:tabLst/>
              <a:defRPr/>
            </a:pP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Communicate the problem: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Bring the MRSA issue to their attention.</a:t>
            </a:r>
            <a:endParaRPr lang="en-US" sz="1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822960" marR="0" lvl="1" indent="-365760" algn="l" defTabSz="887553" rtl="0" eaLnBrk="1" fontAlgn="auto" latinLnBrk="0" hangingPunct="1">
              <a:spcAft>
                <a:spcPts val="0"/>
              </a:spcAft>
              <a:buClrTx/>
              <a:buSzTx/>
              <a:buFont typeface="Courier New" panose="02070309020205020404" pitchFamily="49" charset="0"/>
              <a:buChar char="o"/>
              <a:tabLst/>
              <a:defRPr/>
            </a:pP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Propose solution: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Explain the process of decolonization and its benefits.</a:t>
            </a:r>
            <a:endParaRPr lang="en-US" sz="1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822960" marR="0" lvl="1" indent="-365760" algn="l" defTabSz="887553" rtl="0" eaLnBrk="1" fontAlgn="auto" latinLnBrk="0" hangingPunct="1">
              <a:spcAft>
                <a:spcPts val="0"/>
              </a:spcAft>
              <a:buClrTx/>
              <a:buSzTx/>
              <a:buFont typeface="Courier New" panose="02070309020205020404" pitchFamily="49" charset="0"/>
              <a:buChar char="o"/>
              <a:tabLst/>
              <a:defRPr/>
            </a:pPr>
            <a:r>
              <a:rPr lang="en-US" sz="1400" u="sng" dirty="0">
                <a:solidFill>
                  <a:prstClr val="black"/>
                </a:solidFill>
                <a:latin typeface="Calibri" panose="020F0502020204030204"/>
              </a:rPr>
              <a:t>Communicate</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 project goals: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Establish targets of the decolonization program.</a:t>
            </a:r>
            <a:endParaRPr lang="en-US" sz="14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24" name="Slide Number Placeholder 23">
            <a:extLst>
              <a:ext uri="{FF2B5EF4-FFF2-40B4-BE49-F238E27FC236}">
                <a16:creationId xmlns:a16="http://schemas.microsoft.com/office/drawing/2014/main" id="{060B956A-E15F-7F98-3A6C-3D6D6D7C973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2845652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32FE-C80F-ADFD-B794-F22F86E011DE}"/>
              </a:ext>
            </a:extLst>
          </p:cNvPr>
          <p:cNvSpPr>
            <a:spLocks noGrp="1"/>
          </p:cNvSpPr>
          <p:nvPr>
            <p:ph type="title"/>
          </p:nvPr>
        </p:nvSpPr>
        <p:spPr>
          <a:xfrm>
            <a:off x="457200" y="0"/>
            <a:ext cx="8321040" cy="914400"/>
          </a:xfrm>
        </p:spPr>
        <p:txBody>
          <a:bodyPr>
            <a:noAutofit/>
          </a:bodyPr>
          <a:lstStyle/>
          <a:p>
            <a:r>
              <a:rPr lang="en-US" sz="2900" dirty="0"/>
              <a:t>Case Example: Deciding on Universal Versus Targeted</a:t>
            </a:r>
          </a:p>
        </p:txBody>
      </p:sp>
      <p:sp>
        <p:nvSpPr>
          <p:cNvPr id="3" name="Content Placeholder 2">
            <a:extLst>
              <a:ext uri="{FF2B5EF4-FFF2-40B4-BE49-F238E27FC236}">
                <a16:creationId xmlns:a16="http://schemas.microsoft.com/office/drawing/2014/main" id="{18D214AD-3FA1-8F02-2D9B-96DBAC865A4C}"/>
              </a:ext>
            </a:extLst>
          </p:cNvPr>
          <p:cNvSpPr>
            <a:spLocks noGrp="1"/>
          </p:cNvSpPr>
          <p:nvPr>
            <p:ph idx="1"/>
          </p:nvPr>
        </p:nvSpPr>
        <p:spPr>
          <a:xfrm>
            <a:off x="801229" y="1178079"/>
            <a:ext cx="8068452" cy="616263"/>
          </a:xfrm>
        </p:spPr>
        <p:txBody>
          <a:bodyPr>
            <a:normAutofit fontScale="92500"/>
          </a:bodyPr>
          <a:lstStyle/>
          <a:p>
            <a:pPr marL="274320" indent="-274320">
              <a:lnSpc>
                <a:spcPct val="110000"/>
              </a:lnSpc>
            </a:pPr>
            <a:r>
              <a:rPr lang="en-US" sz="2400" b="1"/>
              <a:t>Team will decide on universal or targeted strategies unit-by-unit.</a:t>
            </a:r>
          </a:p>
        </p:txBody>
      </p:sp>
      <p:sp>
        <p:nvSpPr>
          <p:cNvPr id="4" name="Text Placeholder 3">
            <a:extLst>
              <a:ext uri="{FF2B5EF4-FFF2-40B4-BE49-F238E27FC236}">
                <a16:creationId xmlns:a16="http://schemas.microsoft.com/office/drawing/2014/main" id="{ABF8B5F2-FE37-6776-A256-3DC8605937D8}"/>
              </a:ext>
            </a:extLst>
          </p:cNvPr>
          <p:cNvSpPr>
            <a:spLocks noGrp="1"/>
          </p:cNvSpPr>
          <p:nvPr>
            <p:ph type="body" sz="quarter" idx="11"/>
          </p:nvPr>
        </p:nvSpPr>
        <p:spPr>
          <a:xfrm>
            <a:off x="1115368" y="1689287"/>
            <a:ext cx="4164599" cy="3967951"/>
          </a:xfrm>
        </p:spPr>
        <p:txBody>
          <a:bodyPr vert="horz" lIns="91440" tIns="45720" rIns="91440" bIns="45720" rtlCol="0" anchor="t">
            <a:normAutofit/>
          </a:bodyPr>
          <a:lstStyle/>
          <a:p>
            <a:pPr marL="274320" lvl="1" indent="-274320">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Cardio ICU: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Implements a univers</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 protocol</a:t>
            </a:r>
          </a:p>
          <a:p>
            <a:pPr marL="671195" lvl="2" indent="-274320">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Strongly supported for ICU</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3,4</a:t>
            </a:r>
            <a:endParaRPr lang="en-US" sz="1600" dirty="0">
              <a:solidFill>
                <a:prstClr val="black"/>
              </a:solidFill>
              <a:latin typeface="Calibri" panose="020F0502020204030204"/>
            </a:endParaRPr>
          </a:p>
          <a:p>
            <a:pPr marL="274320" lvl="1" indent="-274320">
              <a:spcBef>
                <a:spcPts val="1800"/>
              </a:spcBef>
              <a:defRPr/>
            </a:pPr>
            <a:r>
              <a:rPr kumimoji="0" lang="en-US" sz="1800" b="1" i="0" u="none" strike="noStrike" kern="1200" cap="none" spc="0" normalizeH="0" baseline="0" noProof="0" dirty="0">
                <a:ln>
                  <a:noFill/>
                </a:ln>
                <a:solidFill>
                  <a:schemeClr val="accent1"/>
                </a:solidFill>
                <a:effectLst/>
                <a:uLnTx/>
                <a:uFillTx/>
                <a:latin typeface="Calibri" panose="020F0502020204030204"/>
                <a:ea typeface="+mn-ea"/>
                <a:cs typeface="+mn-cs"/>
              </a:rPr>
              <a:t>General Med: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Adopts a targeted protocol</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671195" lvl="2" indent="-274320">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Targets patients with central lines, midline catheters, PICC lines, </a:t>
            </a:r>
            <a:r>
              <a:rPr lang="en-US" sz="1600" dirty="0">
                <a:solidFill>
                  <a:prstClr val="black"/>
                </a:solidFill>
                <a:latin typeface="Calibri" panose="020F0502020204030204"/>
              </a:rPr>
              <a:t>or lumbar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drains</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5</a:t>
            </a:r>
            <a:endParaRPr lang="en-US" sz="1600" dirty="0">
              <a:solidFill>
                <a:prstClr val="black"/>
              </a:solidFill>
              <a:latin typeface="Calibri" panose="020F0502020204030204"/>
            </a:endParaRPr>
          </a:p>
          <a:p>
            <a:pPr marL="274320" lvl="1" indent="-274320">
              <a:spcBef>
                <a:spcPts val="1200"/>
              </a:spcBef>
              <a:defRPr/>
            </a:pPr>
            <a:r>
              <a:rPr kumimoji="0" lang="en-US" sz="1800" b="1" i="0" u="none" strike="noStrike" kern="1200" cap="none" spc="0" normalizeH="0" baseline="0" noProof="0" dirty="0">
                <a:ln>
                  <a:noFill/>
                </a:ln>
                <a:solidFill>
                  <a:schemeClr val="accent5"/>
                </a:solidFill>
                <a:effectLst/>
                <a:uLnTx/>
                <a:uFillTx/>
                <a:latin typeface="Calibri" panose="020F0502020204030204"/>
                <a:ea typeface="+mn-ea"/>
                <a:cs typeface="+mn-cs"/>
              </a:rPr>
              <a:t>Progressive Care Unit: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Adopts universal protocol due to patient vulnerability </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671195" lvl="2" indent="-274320">
              <a:buFont typeface="Wingdings" panose="05000000000000000000" pitchFamily="2" charset="2"/>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High percentage of patients with invasive devices</a:t>
            </a:r>
            <a:endParaRPr lang="en-US" sz="16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pic>
        <p:nvPicPr>
          <p:cNvPr id="27" name="Picture 26" descr="An image of a patient in a cardiac ICU being cared for by two healthcare providers.">
            <a:extLst>
              <a:ext uri="{FF2B5EF4-FFF2-40B4-BE49-F238E27FC236}">
                <a16:creationId xmlns:a16="http://schemas.microsoft.com/office/drawing/2014/main" id="{D7FAC08A-C583-8A0C-2521-292CA8C5A202}"/>
              </a:ext>
              <a:ext uri="{C183D7F6-B498-43B3-948B-1728B52AA6E4}">
                <adec:decorative xmlns:adec="http://schemas.microsoft.com/office/drawing/2017/decorative" val="0"/>
              </a:ext>
            </a:extLst>
          </p:cNvPr>
          <p:cNvPicPr preferRelativeResize="0">
            <a:picLocks/>
          </p:cNvPicPr>
          <p:nvPr/>
        </p:nvPicPr>
        <p:blipFill rotWithShape="1">
          <a:blip r:embed="rId3" cstate="hqprint">
            <a:extLst>
              <a:ext uri="{28A0092B-C50C-407E-A947-70E740481C1C}">
                <a14:useLocalDpi xmlns:a14="http://schemas.microsoft.com/office/drawing/2010/main"/>
              </a:ext>
            </a:extLst>
          </a:blip>
          <a:srcRect/>
          <a:stretch/>
        </p:blipFill>
        <p:spPr>
          <a:xfrm>
            <a:off x="5303520" y="1764792"/>
            <a:ext cx="2834640" cy="1069848"/>
          </a:xfrm>
          <a:prstGeom prst="rect">
            <a:avLst/>
          </a:prstGeom>
          <a:ln w="28575">
            <a:noFill/>
            <a:miter lim="800000"/>
          </a:ln>
          <a:effectLst>
            <a:outerShdw blurRad="50800" dist="38100" dir="2700000" algn="tl" rotWithShape="0">
              <a:prstClr val="black">
                <a:alpha val="40000"/>
              </a:prstClr>
            </a:outerShdw>
          </a:effectLst>
        </p:spPr>
      </p:pic>
      <p:pic>
        <p:nvPicPr>
          <p:cNvPr id="6" name="Picture 5" descr="An image of a patient in a general medicine unit being cared for by a healthcare provider.">
            <a:extLst>
              <a:ext uri="{FF2B5EF4-FFF2-40B4-BE49-F238E27FC236}">
                <a16:creationId xmlns:a16="http://schemas.microsoft.com/office/drawing/2014/main" id="{F6D07383-C8D7-8F6F-DEDA-E4E0F9F373E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04688" y="3164343"/>
            <a:ext cx="2834640" cy="959600"/>
          </a:xfrm>
          <a:prstGeom prst="rect">
            <a:avLst/>
          </a:prstGeom>
          <a:effectLst>
            <a:outerShdw blurRad="50800" dist="38100" dir="2700000" algn="tl" rotWithShape="0">
              <a:prstClr val="black">
                <a:alpha val="40000"/>
              </a:prstClr>
            </a:outerShdw>
          </a:effectLst>
        </p:spPr>
      </p:pic>
      <p:pic>
        <p:nvPicPr>
          <p:cNvPr id="33" name="Picture 32" descr="An image of a patient in a progressive care unit.">
            <a:extLst>
              <a:ext uri="{FF2B5EF4-FFF2-40B4-BE49-F238E27FC236}">
                <a16:creationId xmlns:a16="http://schemas.microsoft.com/office/drawing/2014/main" id="{6B1513F0-7E7F-1D15-E0AE-3671DE15AC4A}"/>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a:stretch/>
        </p:blipFill>
        <p:spPr>
          <a:xfrm>
            <a:off x="5669280" y="4343400"/>
            <a:ext cx="2834640" cy="1069848"/>
          </a:xfrm>
          <a:prstGeom prst="rect">
            <a:avLst/>
          </a:prstGeom>
          <a:ln w="28575">
            <a:noFill/>
            <a:miter lim="800000"/>
          </a:ln>
          <a:effectLst>
            <a:outerShdw blurRad="50800" dist="38100" dir="2700000" algn="tl" rotWithShape="0">
              <a:prstClr val="black">
                <a:alpha val="40000"/>
              </a:prstClr>
            </a:outerShdw>
          </a:effectLst>
        </p:spPr>
      </p:pic>
      <p:sp>
        <p:nvSpPr>
          <p:cNvPr id="7" name="Text Placeholder 6">
            <a:extLst>
              <a:ext uri="{FF2B5EF4-FFF2-40B4-BE49-F238E27FC236}">
                <a16:creationId xmlns:a16="http://schemas.microsoft.com/office/drawing/2014/main" id="{77BCACBE-C47B-5403-1C1D-2B8EA8DAAEE0}"/>
              </a:ext>
            </a:extLst>
          </p:cNvPr>
          <p:cNvSpPr>
            <a:spLocks noGrp="1"/>
          </p:cNvSpPr>
          <p:nvPr>
            <p:ph type="body" sz="quarter" idx="14"/>
          </p:nvPr>
        </p:nvSpPr>
        <p:spPr>
          <a:xfrm>
            <a:off x="1043941" y="5742953"/>
            <a:ext cx="7529688" cy="442674"/>
          </a:xfrm>
          <a:prstGeom prst="roundRect">
            <a:avLst/>
          </a:prstGeom>
          <a:solidFill>
            <a:schemeClr val="accent3"/>
          </a:solidFill>
          <a:effectLst>
            <a:innerShdw blurRad="63500" dist="50800" dir="13500000">
              <a:prstClr val="black">
                <a:alpha val="50000"/>
              </a:prstClr>
            </a:innerShdw>
          </a:effectLst>
        </p:spPr>
        <p:txBody>
          <a:bodyPr vert="horz" wrap="square" lIns="137160" tIns="91440" rIns="137160" bIns="91440" rtlCol="0" anchor="ctr">
            <a:spAutoFit/>
          </a:bodyPr>
          <a:lstStyle/>
          <a:p>
            <a:pPr marL="0" indent="0">
              <a:spcBef>
                <a:spcPts val="0"/>
              </a:spcBef>
              <a:buNone/>
            </a:pPr>
            <a:r>
              <a:rPr lang="en-US" sz="1400" b="1" dirty="0"/>
              <a:t>For a detailed algorithm, refer to </a:t>
            </a:r>
            <a:r>
              <a:rPr lang="en-US" sz="1400" b="1" u="sng" dirty="0">
                <a:solidFill>
                  <a:srgbClr val="0070C0"/>
                </a:solidFill>
                <a:hlinkClick r:id="rId6"/>
              </a:rPr>
              <a:t>Which Type of Decolonization Would Work Best in My Unit? </a:t>
            </a:r>
            <a:endParaRPr lang="en-US" sz="1400" b="1" u="sng" dirty="0">
              <a:solidFill>
                <a:srgbClr val="0070C0"/>
              </a:solidFill>
            </a:endParaRPr>
          </a:p>
        </p:txBody>
      </p:sp>
      <p:sp>
        <p:nvSpPr>
          <p:cNvPr id="24" name="Slide Number Placeholder 23">
            <a:extLst>
              <a:ext uri="{FF2B5EF4-FFF2-40B4-BE49-F238E27FC236}">
                <a16:creationId xmlns:a16="http://schemas.microsoft.com/office/drawing/2014/main" id="{BBC00298-FDBA-4CEF-8B26-727CD5898B3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1196868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AB22-868A-9624-4218-BC79A8371D65}"/>
              </a:ext>
            </a:extLst>
          </p:cNvPr>
          <p:cNvSpPr>
            <a:spLocks noGrp="1"/>
          </p:cNvSpPr>
          <p:nvPr>
            <p:ph type="title"/>
          </p:nvPr>
        </p:nvSpPr>
        <p:spPr/>
        <p:txBody>
          <a:bodyPr>
            <a:noAutofit/>
          </a:bodyPr>
          <a:lstStyle/>
          <a:p>
            <a:r>
              <a:rPr lang="en-US" sz="2800" dirty="0"/>
              <a:t>Case Example: Developing a CUSP Team, Identifying Champions, Developing Protocols </a:t>
            </a:r>
          </a:p>
        </p:txBody>
      </p:sp>
      <p:sp>
        <p:nvSpPr>
          <p:cNvPr id="12" name="Text Placeholder 11">
            <a:extLst>
              <a:ext uri="{FF2B5EF4-FFF2-40B4-BE49-F238E27FC236}">
                <a16:creationId xmlns:a16="http://schemas.microsoft.com/office/drawing/2014/main" id="{D63D9AE1-AF30-A900-CAC8-DF0BEAA18E02}"/>
              </a:ext>
            </a:extLst>
          </p:cNvPr>
          <p:cNvSpPr>
            <a:spLocks noGrp="1"/>
          </p:cNvSpPr>
          <p:nvPr>
            <p:ph type="body" sz="quarter" idx="19"/>
          </p:nvPr>
        </p:nvSpPr>
        <p:spPr>
          <a:xfrm>
            <a:off x="966238" y="1335009"/>
            <a:ext cx="7589520" cy="519291"/>
          </a:xfrm>
          <a:prstGeom prst="roundRect">
            <a:avLst/>
          </a:prstGeom>
          <a:solidFill>
            <a:schemeClr val="accent3"/>
          </a:solidFill>
          <a:effectLst>
            <a:innerShdw blurRad="63500" dist="50800" dir="13500000">
              <a:prstClr val="black">
                <a:alpha val="50000"/>
              </a:prstClr>
            </a:innerShdw>
          </a:effectLst>
        </p:spPr>
        <p:txBody>
          <a:bodyPr vert="horz" wrap="square" lIns="137160" tIns="91440" rIns="137160" bIns="91440" rtlCol="0" anchor="ctr">
            <a:spAutoFit/>
          </a:bodyPr>
          <a:lstStyle/>
          <a:p>
            <a:pPr marL="0" indent="0" algn="ctr">
              <a:spcBef>
                <a:spcPts val="0"/>
              </a:spcBef>
              <a:buNone/>
            </a:pPr>
            <a:r>
              <a:rPr lang="en-AU" sz="1850" b="1" dirty="0"/>
              <a:t>For more detail on these steps, refer to </a:t>
            </a:r>
            <a:r>
              <a:rPr lang="en-AU" sz="1850" b="1" u="sng" dirty="0">
                <a:solidFill>
                  <a:srgbClr val="0070C0"/>
                </a:solidFill>
                <a:hlinkClick r:id="rId2"/>
              </a:rPr>
              <a:t>the guide on Pre-Launch Activities</a:t>
            </a:r>
            <a:r>
              <a:rPr lang="en-AU" sz="1850" b="1" dirty="0"/>
              <a:t>.</a:t>
            </a:r>
            <a:endParaRPr lang="en-US" sz="1850" b="1" dirty="0"/>
          </a:p>
        </p:txBody>
      </p:sp>
      <p:sp>
        <p:nvSpPr>
          <p:cNvPr id="3" name="Content Placeholder 2">
            <a:extLst>
              <a:ext uri="{FF2B5EF4-FFF2-40B4-BE49-F238E27FC236}">
                <a16:creationId xmlns:a16="http://schemas.microsoft.com/office/drawing/2014/main" id="{9C174E2B-950A-8A13-1019-FF1975221353}"/>
              </a:ext>
            </a:extLst>
          </p:cNvPr>
          <p:cNvSpPr>
            <a:spLocks noGrp="1"/>
          </p:cNvSpPr>
          <p:nvPr>
            <p:ph idx="1"/>
          </p:nvPr>
        </p:nvSpPr>
        <p:spPr>
          <a:xfrm>
            <a:off x="1005840" y="2098025"/>
            <a:ext cx="7680960" cy="1846210"/>
          </a:xfrm>
        </p:spPr>
        <p:txBody>
          <a:bodyPr>
            <a:normAutofit/>
          </a:bodyPr>
          <a:lstStyle/>
          <a:p>
            <a:r>
              <a:rPr lang="en-US" sz="1800" dirty="0"/>
              <a:t>The CUSP team organizes into a more formal working group.</a:t>
            </a:r>
          </a:p>
          <a:p>
            <a:pPr lvl="1"/>
            <a:r>
              <a:rPr lang="en-US" sz="1600" dirty="0"/>
              <a:t>Regular meetings are scheduled.</a:t>
            </a:r>
          </a:p>
          <a:p>
            <a:pPr lvl="1"/>
            <a:r>
              <a:rPr lang="en-US" sz="1600" dirty="0"/>
              <a:t>Roles and responsibilities are assigned.</a:t>
            </a:r>
          </a:p>
          <a:p>
            <a:r>
              <a:rPr lang="en-US" sz="1800" dirty="0"/>
              <a:t>Decolonization champions are identified among physicians and nurses.</a:t>
            </a:r>
          </a:p>
          <a:p>
            <a:pPr lvl="1"/>
            <a:r>
              <a:rPr lang="en-AU" sz="1600" dirty="0"/>
              <a:t>More resources on </a:t>
            </a:r>
            <a:r>
              <a:rPr lang="en-AU" sz="1600" b="1" u="sng" dirty="0">
                <a:solidFill>
                  <a:srgbClr val="0070C0"/>
                </a:solidFill>
                <a:hlinkClick r:id="rId3"/>
              </a:rPr>
              <a:t>How To Integrate a CUSP Approach</a:t>
            </a:r>
            <a:r>
              <a:rPr lang="en-AU" sz="1600" dirty="0"/>
              <a:t> on the Toolkit website.</a:t>
            </a:r>
            <a:endParaRPr lang="en-US" sz="1600" dirty="0">
              <a:solidFill>
                <a:srgbClr val="0070C0"/>
              </a:solidFill>
            </a:endParaRPr>
          </a:p>
        </p:txBody>
      </p:sp>
      <p:sp>
        <p:nvSpPr>
          <p:cNvPr id="7" name="Text Placeholder 6">
            <a:extLst>
              <a:ext uri="{FF2B5EF4-FFF2-40B4-BE49-F238E27FC236}">
                <a16:creationId xmlns:a16="http://schemas.microsoft.com/office/drawing/2014/main" id="{E63DE1D0-A1E7-5310-4DD1-41A7D5672FA2}"/>
              </a:ext>
            </a:extLst>
          </p:cNvPr>
          <p:cNvSpPr>
            <a:spLocks noGrp="1"/>
          </p:cNvSpPr>
          <p:nvPr>
            <p:ph type="body" sz="quarter" idx="14"/>
          </p:nvPr>
        </p:nvSpPr>
        <p:spPr>
          <a:xfrm>
            <a:off x="1005840" y="3884505"/>
            <a:ext cx="3566160" cy="2325795"/>
          </a:xfrm>
        </p:spPr>
        <p:txBody>
          <a:bodyPr vert="horz" lIns="91440" tIns="45720" rIns="91440" bIns="45720" rtlCol="0">
            <a:normAutofit/>
          </a:bodyPr>
          <a:lstStyle/>
          <a:p>
            <a:pPr marL="365760" indent="-365760"/>
            <a:r>
              <a:rPr lang="en-US" sz="1800"/>
              <a:t>The team collaborates with other departments to finalize protocols and develop order sets.</a:t>
            </a:r>
          </a:p>
          <a:p>
            <a:pPr marL="365760" indent="-365760">
              <a:spcBef>
                <a:spcPts val="1200"/>
              </a:spcBef>
            </a:pPr>
            <a:r>
              <a:rPr lang="en-US" sz="1800"/>
              <a:t>For the targeted protocol, the team sets up process to identify patients with devices.</a:t>
            </a:r>
          </a:p>
        </p:txBody>
      </p:sp>
      <p:pic>
        <p:nvPicPr>
          <p:cNvPr id="26" name="Picture 25" descr="An illustration of a multidisciplinary healthcare team.">
            <a:extLst>
              <a:ext uri="{FF2B5EF4-FFF2-40B4-BE49-F238E27FC236}">
                <a16:creationId xmlns:a16="http://schemas.microsoft.com/office/drawing/2014/main" id="{981B59A4-891A-31A0-ABFA-8C33F2EDFC7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736569" y="4155787"/>
            <a:ext cx="3821040" cy="2100761"/>
          </a:xfrm>
          <a:prstGeom prst="rect">
            <a:avLst/>
          </a:prstGeom>
        </p:spPr>
      </p:pic>
      <p:sp>
        <p:nvSpPr>
          <p:cNvPr id="24" name="Slide Number Placeholder 23">
            <a:extLst>
              <a:ext uri="{FF2B5EF4-FFF2-40B4-BE49-F238E27FC236}">
                <a16:creationId xmlns:a16="http://schemas.microsoft.com/office/drawing/2014/main" id="{72B15E7E-AB68-BD79-FE59-D5A0D68991D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2210508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69BE-6C55-A8D3-73EC-2F0AC00FC26F}"/>
              </a:ext>
            </a:extLst>
          </p:cNvPr>
          <p:cNvSpPr>
            <a:spLocks noGrp="1"/>
          </p:cNvSpPr>
          <p:nvPr>
            <p:ph type="title"/>
          </p:nvPr>
        </p:nvSpPr>
        <p:spPr>
          <a:xfrm>
            <a:off x="457200" y="0"/>
            <a:ext cx="8481060" cy="914400"/>
          </a:xfrm>
        </p:spPr>
        <p:txBody>
          <a:bodyPr>
            <a:noAutofit/>
          </a:bodyPr>
          <a:lstStyle/>
          <a:p>
            <a:r>
              <a:rPr lang="en-US" sz="2800" dirty="0"/>
              <a:t>Case Example: Obtaining Approvals, Setting Launch Date, Stocking Product, Addressing Compatibility</a:t>
            </a:r>
          </a:p>
        </p:txBody>
      </p:sp>
      <p:sp>
        <p:nvSpPr>
          <p:cNvPr id="3" name="Content Placeholder 2">
            <a:extLst>
              <a:ext uri="{FF2B5EF4-FFF2-40B4-BE49-F238E27FC236}">
                <a16:creationId xmlns:a16="http://schemas.microsoft.com/office/drawing/2014/main" id="{C5E41BB2-A294-FAC9-1F3E-C915D81DB1C8}"/>
              </a:ext>
            </a:extLst>
          </p:cNvPr>
          <p:cNvSpPr>
            <a:spLocks noGrp="1"/>
          </p:cNvSpPr>
          <p:nvPr>
            <p:ph idx="1"/>
          </p:nvPr>
        </p:nvSpPr>
        <p:spPr>
          <a:xfrm>
            <a:off x="801229" y="1315291"/>
            <a:ext cx="4659684" cy="4866433"/>
          </a:xfrm>
        </p:spPr>
        <p:txBody>
          <a:bodyPr vert="horz" lIns="91440" tIns="45720" rIns="91440" bIns="45720" rtlCol="0" anchor="t">
            <a:normAutofit/>
          </a:bodyPr>
          <a:lstStyle/>
          <a:p>
            <a:pPr>
              <a:spcBef>
                <a:spcPts val="1200"/>
              </a:spcBef>
            </a:pPr>
            <a:r>
              <a:rPr lang="en-US" sz="2000" dirty="0"/>
              <a:t>The team is careful to navigate the necessary committee approvals.</a:t>
            </a:r>
          </a:p>
          <a:p>
            <a:pPr>
              <a:spcBef>
                <a:spcPts val="1200"/>
              </a:spcBef>
            </a:pPr>
            <a:r>
              <a:rPr lang="en-US" sz="2000" dirty="0"/>
              <a:t>The launch date is set.</a:t>
            </a:r>
            <a:endParaRPr lang="en-US" sz="2000" dirty="0">
              <a:ea typeface="Calibri"/>
              <a:cs typeface="Calibri"/>
            </a:endParaRPr>
          </a:p>
          <a:p>
            <a:pPr>
              <a:spcBef>
                <a:spcPts val="1200"/>
              </a:spcBef>
            </a:pPr>
            <a:r>
              <a:rPr lang="en-US" sz="2000" dirty="0"/>
              <a:t>The team ensures all necessary products are in stock.</a:t>
            </a:r>
            <a:endParaRPr lang="en-US" sz="2000" dirty="0">
              <a:ea typeface="Calibri"/>
              <a:cs typeface="Calibri"/>
            </a:endParaRPr>
          </a:p>
          <a:p>
            <a:pPr lvl="1">
              <a:spcBef>
                <a:spcPts val="1200"/>
              </a:spcBef>
            </a:pPr>
            <a:r>
              <a:rPr lang="en-US" sz="1800" dirty="0"/>
              <a:t>Collaborates with supply chain department for CHG</a:t>
            </a:r>
            <a:endParaRPr lang="en-US" sz="1800" dirty="0">
              <a:ea typeface="Calibri"/>
              <a:cs typeface="Calibri"/>
            </a:endParaRPr>
          </a:p>
          <a:p>
            <a:pPr lvl="1">
              <a:spcBef>
                <a:spcPts val="1200"/>
              </a:spcBef>
            </a:pPr>
            <a:r>
              <a:rPr lang="en-US" sz="1800" dirty="0"/>
              <a:t>Collaborates with pharmacy for mupirocin</a:t>
            </a:r>
            <a:endParaRPr lang="en-US" sz="1800" dirty="0">
              <a:ea typeface="Calibri"/>
              <a:cs typeface="Calibri"/>
            </a:endParaRPr>
          </a:p>
          <a:p>
            <a:pPr>
              <a:spcBef>
                <a:spcPts val="1200"/>
              </a:spcBef>
            </a:pPr>
            <a:r>
              <a:rPr lang="en-US" sz="2000" dirty="0"/>
              <a:t>Team conducts a thorough compatibility review and makes changes to products when necessary.</a:t>
            </a:r>
            <a:endParaRPr lang="en-US" sz="2000" dirty="0">
              <a:ea typeface="Calibri"/>
              <a:cs typeface="Calibri"/>
            </a:endParaRPr>
          </a:p>
        </p:txBody>
      </p:sp>
      <p:pic>
        <p:nvPicPr>
          <p:cNvPr id="26" name="Picture 25" descr="An image of a healthcare provider ensuring that decolonization products are adequately stocked.">
            <a:extLst>
              <a:ext uri="{FF2B5EF4-FFF2-40B4-BE49-F238E27FC236}">
                <a16:creationId xmlns:a16="http://schemas.microsoft.com/office/drawing/2014/main" id="{E7772FD1-2601-8A53-9380-A087B3121CB1}"/>
              </a:ext>
            </a:extLst>
          </p:cNvPr>
          <p:cNvPicPr preferRelativeResize="0">
            <a:picLocks/>
          </p:cNvPicPr>
          <p:nvPr/>
        </p:nvPicPr>
        <p:blipFill>
          <a:blip r:embed="rId2" cstate="hqprint">
            <a:extLst>
              <a:ext uri="{28A0092B-C50C-407E-A947-70E740481C1C}">
                <a14:useLocalDpi xmlns:a14="http://schemas.microsoft.com/office/drawing/2010/main"/>
              </a:ext>
            </a:extLst>
          </a:blip>
          <a:stretch>
            <a:fillRect/>
          </a:stretch>
        </p:blipFill>
        <p:spPr>
          <a:xfrm>
            <a:off x="5413248" y="1417320"/>
            <a:ext cx="2926080" cy="1947672"/>
          </a:xfrm>
          <a:prstGeom prst="rect">
            <a:avLst/>
          </a:prstGeom>
          <a:effectLst>
            <a:outerShdw blurRad="50800" dist="38100" dir="2700000" algn="tl" rotWithShape="0">
              <a:prstClr val="black">
                <a:alpha val="40000"/>
              </a:prstClr>
            </a:outerShdw>
          </a:effectLst>
        </p:spPr>
      </p:pic>
      <p:pic>
        <p:nvPicPr>
          <p:cNvPr id="30" name="Picture 29" descr="An image of two healthcare providers ensuring that decolonization products are adequately stocked.">
            <a:extLst>
              <a:ext uri="{FF2B5EF4-FFF2-40B4-BE49-F238E27FC236}">
                <a16:creationId xmlns:a16="http://schemas.microsoft.com/office/drawing/2014/main" id="{2E0A2635-25BF-4CC1-A845-E8F8056B2388}"/>
              </a:ext>
            </a:extLst>
          </p:cNvPr>
          <p:cNvPicPr>
            <a:picLocks noChangeAspect="1"/>
          </p:cNvPicPr>
          <p:nvPr/>
        </p:nvPicPr>
        <p:blipFill>
          <a:blip r:embed="rId3"/>
          <a:srcRect/>
          <a:stretch/>
        </p:blipFill>
        <p:spPr>
          <a:xfrm>
            <a:off x="5413456" y="3758184"/>
            <a:ext cx="2925663" cy="1947672"/>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84EC8B91-23F9-EB36-76C3-B45D0EF430B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2591340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9D3E3-C3AB-A4B2-8109-A755E2205A57}"/>
              </a:ext>
            </a:extLst>
          </p:cNvPr>
          <p:cNvSpPr>
            <a:spLocks noGrp="1"/>
          </p:cNvSpPr>
          <p:nvPr>
            <p:ph type="title"/>
          </p:nvPr>
        </p:nvSpPr>
        <p:spPr/>
        <p:txBody>
          <a:bodyPr>
            <a:noAutofit/>
          </a:bodyPr>
          <a:lstStyle/>
          <a:p>
            <a:r>
              <a:rPr lang="en-US" sz="2800" dirty="0"/>
              <a:t>Case Example: Formulating Education and Training Plan, Developing a Feedback Plan</a:t>
            </a:r>
          </a:p>
        </p:txBody>
      </p:sp>
      <p:sp>
        <p:nvSpPr>
          <p:cNvPr id="3" name="Content Placeholder 2">
            <a:extLst>
              <a:ext uri="{FF2B5EF4-FFF2-40B4-BE49-F238E27FC236}">
                <a16:creationId xmlns:a16="http://schemas.microsoft.com/office/drawing/2014/main" id="{49B2D472-14A7-7C72-C68E-02DB7F17E206}"/>
              </a:ext>
            </a:extLst>
          </p:cNvPr>
          <p:cNvSpPr>
            <a:spLocks noGrp="1"/>
          </p:cNvSpPr>
          <p:nvPr>
            <p:ph idx="1"/>
          </p:nvPr>
        </p:nvSpPr>
        <p:spPr>
          <a:xfrm>
            <a:off x="801230" y="1226761"/>
            <a:ext cx="7885570" cy="1344706"/>
          </a:xfrm>
        </p:spPr>
        <p:txBody>
          <a:bodyPr>
            <a:normAutofit/>
          </a:bodyPr>
          <a:lstStyle/>
          <a:p>
            <a:pPr marL="274320" indent="-274320"/>
            <a:r>
              <a:rPr lang="en-US" sz="1800" dirty="0"/>
              <a:t>Team develops their education plan to match the needs and knowledge gaps.</a:t>
            </a:r>
          </a:p>
          <a:p>
            <a:pPr marL="731520" lvl="1" indent="-274320"/>
            <a:r>
              <a:rPr lang="en-US" sz="1600" dirty="0"/>
              <a:t>Facilitated by strong staff engagement</a:t>
            </a:r>
          </a:p>
          <a:p>
            <a:pPr marL="274320" indent="-274320"/>
            <a:r>
              <a:rPr lang="en-US" sz="1800" dirty="0"/>
              <a:t>Training emphasizes hands-on demonstrations, effective for teaching complex techniques.</a:t>
            </a:r>
          </a:p>
        </p:txBody>
      </p:sp>
      <p:sp>
        <p:nvSpPr>
          <p:cNvPr id="4" name="Text Placeholder 3">
            <a:extLst>
              <a:ext uri="{FF2B5EF4-FFF2-40B4-BE49-F238E27FC236}">
                <a16:creationId xmlns:a16="http://schemas.microsoft.com/office/drawing/2014/main" id="{482AA29D-76D0-4A5D-131B-CAA279E547A7}"/>
              </a:ext>
            </a:extLst>
          </p:cNvPr>
          <p:cNvSpPr>
            <a:spLocks noGrp="1"/>
          </p:cNvSpPr>
          <p:nvPr>
            <p:ph type="body" sz="quarter" idx="11"/>
          </p:nvPr>
        </p:nvSpPr>
        <p:spPr>
          <a:xfrm>
            <a:off x="801231" y="2533430"/>
            <a:ext cx="3770769" cy="2985725"/>
          </a:xfrm>
        </p:spPr>
        <p:txBody>
          <a:bodyPr vert="horz" lIns="91440" tIns="45720" rIns="91440" bIns="45720" rtlCol="0">
            <a:normAutofit/>
          </a:bodyPr>
          <a:lstStyle/>
          <a:p>
            <a:pPr marL="274320" indent="-274320"/>
            <a:r>
              <a:rPr lang="en-US" sz="1800" dirty="0"/>
              <a:t>Decolonization is documented in EHR to generate regular adherence reports.</a:t>
            </a:r>
          </a:p>
          <a:p>
            <a:pPr marL="731520" lvl="1" indent="-274320"/>
            <a:r>
              <a:rPr lang="en-US" sz="1600" dirty="0"/>
              <a:t>Effective data monitors compliance, reinforces training, and identifies issues</a:t>
            </a:r>
          </a:p>
          <a:p>
            <a:pPr marL="274320" indent="-274320"/>
            <a:r>
              <a:rPr lang="en-US" sz="1800" dirty="0"/>
              <a:t>Regular audits conducted by direct observation allows the team to monitor correct technique, especially at program start.</a:t>
            </a:r>
          </a:p>
        </p:txBody>
      </p:sp>
      <p:pic>
        <p:nvPicPr>
          <p:cNvPr id="61" name="Picture 60" descr="A sample adherence report. &#10;The rows correspond to the unit: CICU Team A, CICU Team B, Gen Med A, Gen Med B, PCU Team A, and PCU Team B. The headings correspond to the month, from January to December. The cells are color coded based on adherence: green for 80 percent or higher adherence, yellow for 70 percent to 79 percent adherence, and white for less than 70 percent adherence.">
            <a:extLst>
              <a:ext uri="{FF2B5EF4-FFF2-40B4-BE49-F238E27FC236}">
                <a16:creationId xmlns:a16="http://schemas.microsoft.com/office/drawing/2014/main" id="{D8DC7B49-C96E-7B11-AC5B-72855C4B5E6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Lst>
          </a:blip>
          <a:stretch>
            <a:fillRect/>
          </a:stretch>
        </p:blipFill>
        <p:spPr>
          <a:xfrm>
            <a:off x="4672717" y="2466696"/>
            <a:ext cx="4060599" cy="2431855"/>
          </a:xfrm>
          <a:prstGeom prst="foldedCorner">
            <a:avLst/>
          </a:prstGeom>
          <a:ln w="3175">
            <a:solidFill>
              <a:schemeClr val="bg1">
                <a:lumMod val="85000"/>
              </a:schemeClr>
            </a:solidFill>
          </a:ln>
          <a:effectLst>
            <a:outerShdw blurRad="50800" dist="38100" dir="2700000" algn="tl" rotWithShape="0">
              <a:prstClr val="black">
                <a:alpha val="40000"/>
              </a:prstClr>
            </a:outerShdw>
          </a:effectLst>
          <a:scene3d>
            <a:camera prst="orthographicFront">
              <a:rot lat="0" lon="0" rev="0"/>
            </a:camera>
            <a:lightRig rig="threePt" dir="t"/>
          </a:scene3d>
        </p:spPr>
      </p:pic>
      <p:sp>
        <p:nvSpPr>
          <p:cNvPr id="11" name="Text Placeholder 10">
            <a:extLst>
              <a:ext uri="{FF2B5EF4-FFF2-40B4-BE49-F238E27FC236}">
                <a16:creationId xmlns:a16="http://schemas.microsoft.com/office/drawing/2014/main" id="{CC33D55F-158A-D4CF-9F1B-BF7F2C596F06}"/>
              </a:ext>
            </a:extLst>
          </p:cNvPr>
          <p:cNvSpPr>
            <a:spLocks noGrp="1"/>
          </p:cNvSpPr>
          <p:nvPr>
            <p:ph type="body" sz="quarter" idx="18"/>
          </p:nvPr>
        </p:nvSpPr>
        <p:spPr>
          <a:xfrm>
            <a:off x="4612929" y="5054348"/>
            <a:ext cx="4180175" cy="307777"/>
          </a:xfrm>
          <a:prstGeom prst="rect">
            <a:avLst/>
          </a:prstGeom>
          <a:noFill/>
          <a:effectLst/>
        </p:spPr>
        <p:txBody>
          <a:bodyPr vert="horz" wrap="square" lIns="91440" tIns="45720" rIns="91440" bIns="45720" rtlCol="0" anchor="ctr">
            <a:spAutoFit/>
          </a:bodyPr>
          <a:lstStyle/>
          <a:p>
            <a:pPr marL="182880" indent="-182880">
              <a:spcBef>
                <a:spcPts val="0"/>
              </a:spcBef>
            </a:pPr>
            <a:r>
              <a:rPr lang="en-US" sz="1400" dirty="0"/>
              <a:t>Download this </a:t>
            </a:r>
            <a:r>
              <a:rPr lang="en-US" sz="1400" b="1" u="sng" dirty="0">
                <a:solidFill>
                  <a:srgbClr val="0070C0"/>
                </a:solidFill>
                <a:hlinkClick r:id="rId4"/>
              </a:rPr>
              <a:t>Sample Adherence Report template</a:t>
            </a:r>
            <a:r>
              <a:rPr lang="en-US" sz="1400" dirty="0"/>
              <a:t>.</a:t>
            </a:r>
          </a:p>
        </p:txBody>
      </p:sp>
      <p:sp>
        <p:nvSpPr>
          <p:cNvPr id="15" name="Text Placeholder 14">
            <a:extLst>
              <a:ext uri="{FF2B5EF4-FFF2-40B4-BE49-F238E27FC236}">
                <a16:creationId xmlns:a16="http://schemas.microsoft.com/office/drawing/2014/main" id="{1C7040CF-2B5F-BDD7-67E7-7A3B53B58C22}"/>
              </a:ext>
            </a:extLst>
          </p:cNvPr>
          <p:cNvSpPr>
            <a:spLocks noGrp="1"/>
          </p:cNvSpPr>
          <p:nvPr>
            <p:ph type="body" sz="quarter" idx="22"/>
          </p:nvPr>
        </p:nvSpPr>
        <p:spPr>
          <a:xfrm>
            <a:off x="1159954" y="5607229"/>
            <a:ext cx="7168120" cy="542032"/>
          </a:xfrm>
          <a:prstGeom prst="roundRect">
            <a:avLst>
              <a:gd name="adj" fmla="val 25773"/>
            </a:avLst>
          </a:prstGeom>
          <a:solidFill>
            <a:schemeClr val="accent3"/>
          </a:solidFill>
          <a:effectLst>
            <a:innerShdw blurRad="63500" dist="50800" dir="13500000">
              <a:prstClr val="black">
                <a:alpha val="50000"/>
              </a:prstClr>
            </a:innerShdw>
          </a:effectLst>
        </p:spPr>
        <p:txBody>
          <a:bodyPr wrap="square" lIns="182880" tIns="91440" rIns="182880" bIns="91440" anchor="ctr">
            <a:spAutoFit/>
          </a:bodyPr>
          <a:lstStyle/>
          <a:p>
            <a:pPr marL="0" indent="0">
              <a:spcBef>
                <a:spcPts val="0"/>
              </a:spcBef>
              <a:buNone/>
            </a:pPr>
            <a:r>
              <a:rPr lang="en-AU" sz="1800" b="1" dirty="0"/>
              <a:t>Visit the </a:t>
            </a:r>
            <a:r>
              <a:rPr lang="en-AU" sz="1800" b="1" u="sng" dirty="0">
                <a:solidFill>
                  <a:srgbClr val="0070C0"/>
                </a:solidFill>
                <a:hlinkClick r:id="rId5"/>
              </a:rPr>
              <a:t>Staff Training Materials section</a:t>
            </a:r>
            <a:r>
              <a:rPr lang="en-AU" sz="1800" b="1" dirty="0">
                <a:hlinkClick r:id="rId5"/>
              </a:rPr>
              <a:t> </a:t>
            </a:r>
            <a:r>
              <a:rPr lang="en-AU" sz="1800" b="1" dirty="0"/>
              <a:t>on the Toolkit website.</a:t>
            </a:r>
            <a:endParaRPr lang="en-US" sz="1800" b="1" dirty="0"/>
          </a:p>
        </p:txBody>
      </p:sp>
      <p:sp>
        <p:nvSpPr>
          <p:cNvPr id="24" name="Slide Number Placeholder 23">
            <a:extLst>
              <a:ext uri="{FF2B5EF4-FFF2-40B4-BE49-F238E27FC236}">
                <a16:creationId xmlns:a16="http://schemas.microsoft.com/office/drawing/2014/main" id="{55AA5EA1-234B-B47E-8FB0-85FC4D2044C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043942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604E-6794-7C73-BBCB-104A04EBAA94}"/>
              </a:ext>
            </a:extLst>
          </p:cNvPr>
          <p:cNvSpPr>
            <a:spLocks noGrp="1"/>
          </p:cNvSpPr>
          <p:nvPr>
            <p:ph type="title"/>
          </p:nvPr>
        </p:nvSpPr>
        <p:spPr/>
        <p:txBody>
          <a:bodyPr>
            <a:noAutofit/>
          </a:bodyPr>
          <a:lstStyle/>
          <a:p>
            <a:r>
              <a:rPr lang="en-US" sz="3200" dirty="0"/>
              <a:t>Case Example: Launch, Monitoring, Adjustment</a:t>
            </a:r>
          </a:p>
        </p:txBody>
      </p:sp>
      <p:sp>
        <p:nvSpPr>
          <p:cNvPr id="3" name="Content Placeholder 2">
            <a:extLst>
              <a:ext uri="{FF2B5EF4-FFF2-40B4-BE49-F238E27FC236}">
                <a16:creationId xmlns:a16="http://schemas.microsoft.com/office/drawing/2014/main" id="{002DDB48-5D54-7014-647D-AA9D0F8BC0D0}"/>
              </a:ext>
            </a:extLst>
          </p:cNvPr>
          <p:cNvSpPr>
            <a:spLocks noGrp="1"/>
          </p:cNvSpPr>
          <p:nvPr>
            <p:ph idx="1"/>
          </p:nvPr>
        </p:nvSpPr>
        <p:spPr>
          <a:xfrm>
            <a:off x="801229" y="1209736"/>
            <a:ext cx="5162691" cy="5048824"/>
          </a:xfrm>
        </p:spPr>
        <p:txBody>
          <a:bodyPr>
            <a:normAutofit lnSpcReduction="10000"/>
          </a:bodyPr>
          <a:lstStyle/>
          <a:p>
            <a:pPr marL="274320" indent="-274320"/>
            <a:r>
              <a:rPr lang="en-US" sz="2000" dirty="0"/>
              <a:t>Data monitoring and feedback used to identify issues and make adjustments, including:</a:t>
            </a:r>
          </a:p>
          <a:p>
            <a:pPr marL="548640" lvl="1" indent="-274320">
              <a:spcBef>
                <a:spcPts val="1200"/>
              </a:spcBef>
            </a:pPr>
            <a:r>
              <a:rPr lang="en-US" sz="1800" b="1" u="sng" dirty="0"/>
              <a:t>Staff are uncertain about CHG use on wounds.</a:t>
            </a:r>
          </a:p>
          <a:p>
            <a:pPr marL="914400" lvl="2" indent="-274320"/>
            <a:r>
              <a:rPr lang="en-US" sz="1600" dirty="0"/>
              <a:t>Appoint champions to guide staff on wound care</a:t>
            </a:r>
            <a:endParaRPr lang="en-US" sz="1600" b="1" dirty="0"/>
          </a:p>
          <a:p>
            <a:pPr marL="548640" lvl="1" indent="-274320">
              <a:spcBef>
                <a:spcPts val="1200"/>
              </a:spcBef>
            </a:pPr>
            <a:r>
              <a:rPr lang="en-US" sz="1800" b="1" u="sng" dirty="0"/>
              <a:t>Self-bathing patients are not provided sufficient instruction.</a:t>
            </a:r>
          </a:p>
          <a:p>
            <a:pPr marL="914400" lvl="2" indent="-274320"/>
            <a:r>
              <a:rPr lang="en-US" sz="1600" dirty="0"/>
              <a:t>Suspend self-bathing option</a:t>
            </a:r>
          </a:p>
          <a:p>
            <a:pPr marL="914400" lvl="2" indent="-274320">
              <a:spcBef>
                <a:spcPts val="300"/>
              </a:spcBef>
            </a:pPr>
            <a:r>
              <a:rPr lang="en-US" sz="1600" dirty="0"/>
              <a:t>Develop staff training to improve patient education</a:t>
            </a:r>
          </a:p>
          <a:p>
            <a:pPr marL="548640" lvl="1" indent="-274320">
              <a:spcBef>
                <a:spcPts val="1200"/>
              </a:spcBef>
            </a:pPr>
            <a:r>
              <a:rPr lang="en-US" sz="1800" b="1" u="sng" dirty="0"/>
              <a:t>Brown stains on laundry, caused by reaction of CHG residue and chlorine bleach.</a:t>
            </a:r>
          </a:p>
          <a:p>
            <a:pPr marL="914400" lvl="2" indent="-274320"/>
            <a:r>
              <a:rPr lang="en-US" sz="1600" dirty="0"/>
              <a:t>Recommend a switch to peroxide bleach</a:t>
            </a:r>
          </a:p>
          <a:p>
            <a:pPr marL="914400" lvl="2" indent="-274320">
              <a:spcBef>
                <a:spcPts val="300"/>
              </a:spcBef>
            </a:pPr>
            <a:r>
              <a:rPr lang="en-US" sz="1600" dirty="0"/>
              <a:t>Advise staff to avoid used CHG cloth contact with bed</a:t>
            </a:r>
          </a:p>
          <a:p>
            <a:pPr marL="914400" lvl="2" indent="-274320">
              <a:spcBef>
                <a:spcPts val="300"/>
              </a:spcBef>
            </a:pPr>
            <a:r>
              <a:rPr lang="en-US" sz="1600" dirty="0"/>
              <a:t>Remind staff not to flush CHG cloths</a:t>
            </a:r>
          </a:p>
        </p:txBody>
      </p:sp>
      <p:pic>
        <p:nvPicPr>
          <p:cNvPr id="26" name="Picture 25" descr="An image of a multidisciplinary healthcare team reviewing data and feedback.">
            <a:extLst>
              <a:ext uri="{FF2B5EF4-FFF2-40B4-BE49-F238E27FC236}">
                <a16:creationId xmlns:a16="http://schemas.microsoft.com/office/drawing/2014/main" id="{A2AF4DA5-36DE-E477-7F73-5DF66CD36B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75098" y="1305755"/>
            <a:ext cx="2103120" cy="1402080"/>
          </a:xfrm>
          <a:prstGeom prst="rect">
            <a:avLst/>
          </a:prstGeom>
          <a:effectLst>
            <a:outerShdw blurRad="50800" dist="38100" dir="2700000" algn="tl" rotWithShape="0">
              <a:prstClr val="black">
                <a:alpha val="40000"/>
              </a:prstClr>
            </a:outerShdw>
          </a:effectLst>
        </p:spPr>
      </p:pic>
      <p:pic>
        <p:nvPicPr>
          <p:cNvPr id="30" name="Picture 29" descr="An image of a multidisciplinary healthcare team engaged in discussion.">
            <a:extLst>
              <a:ext uri="{FF2B5EF4-FFF2-40B4-BE49-F238E27FC236}">
                <a16:creationId xmlns:a16="http://schemas.microsoft.com/office/drawing/2014/main" id="{3E344339-F592-45E9-FA34-F2E1C63A764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75097" y="2945719"/>
            <a:ext cx="2103120" cy="1400002"/>
          </a:xfrm>
          <a:prstGeom prst="rect">
            <a:avLst/>
          </a:prstGeom>
          <a:effectLst>
            <a:outerShdw blurRad="50800" dist="38100" dir="2700000" algn="tl" rotWithShape="0">
              <a:prstClr val="black">
                <a:alpha val="40000"/>
              </a:prstClr>
            </a:outerShdw>
          </a:effectLst>
        </p:spPr>
      </p:pic>
      <p:pic>
        <p:nvPicPr>
          <p:cNvPr id="25" name="Picture 24" descr="An image of a multidisciplinary healthcare team having a discussion.">
            <a:extLst>
              <a:ext uri="{FF2B5EF4-FFF2-40B4-BE49-F238E27FC236}">
                <a16:creationId xmlns:a16="http://schemas.microsoft.com/office/drawing/2014/main" id="{1F122971-01FE-A788-17F4-8A3A429DFC5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75096" y="4583402"/>
            <a:ext cx="2103120" cy="1400002"/>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B56C2F8C-C452-0A37-0B90-0DFD4437088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19265493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BFF8-3B64-A004-3951-F15D8759DF24}"/>
              </a:ext>
            </a:extLst>
          </p:cNvPr>
          <p:cNvSpPr>
            <a:spLocks noGrp="1"/>
          </p:cNvSpPr>
          <p:nvPr>
            <p:ph type="title"/>
          </p:nvPr>
        </p:nvSpPr>
        <p:spPr/>
        <p:txBody>
          <a:bodyPr/>
          <a:lstStyle/>
          <a:p>
            <a:r>
              <a:rPr lang="en-US" dirty="0"/>
              <a:t>Case Example: Results</a:t>
            </a:r>
          </a:p>
        </p:txBody>
      </p:sp>
      <p:sp>
        <p:nvSpPr>
          <p:cNvPr id="3" name="Content Placeholder 2">
            <a:extLst>
              <a:ext uri="{FF2B5EF4-FFF2-40B4-BE49-F238E27FC236}">
                <a16:creationId xmlns:a16="http://schemas.microsoft.com/office/drawing/2014/main" id="{40318912-E5AD-2E85-9EDF-264CBDE53B50}"/>
              </a:ext>
            </a:extLst>
          </p:cNvPr>
          <p:cNvSpPr>
            <a:spLocks noGrp="1"/>
          </p:cNvSpPr>
          <p:nvPr>
            <p:ph idx="1"/>
          </p:nvPr>
        </p:nvSpPr>
        <p:spPr>
          <a:xfrm>
            <a:off x="801229" y="1256461"/>
            <a:ext cx="5230455" cy="4925264"/>
          </a:xfrm>
        </p:spPr>
        <p:txBody>
          <a:bodyPr>
            <a:normAutofit/>
          </a:bodyPr>
          <a:lstStyle/>
          <a:p>
            <a:pPr>
              <a:spcBef>
                <a:spcPts val="1200"/>
              </a:spcBef>
            </a:pPr>
            <a:r>
              <a:rPr lang="en-US" sz="2000" dirty="0"/>
              <a:t>After 6 months, data show significant reductions in MRSA and bloodstream infections.</a:t>
            </a:r>
          </a:p>
          <a:p>
            <a:pPr>
              <a:spcBef>
                <a:spcPts val="1200"/>
              </a:spcBef>
            </a:pPr>
            <a:r>
              <a:rPr lang="en-US" sz="2000" dirty="0"/>
              <a:t>The success is shared widely, including in the hospital newsletter.</a:t>
            </a:r>
          </a:p>
          <a:p>
            <a:pPr lvl="1">
              <a:spcBef>
                <a:spcPts val="1200"/>
              </a:spcBef>
            </a:pPr>
            <a:r>
              <a:rPr lang="en-US" sz="1800" dirty="0"/>
              <a:t>Celebrating staff success boosts motivation and commitment.</a:t>
            </a:r>
          </a:p>
          <a:p>
            <a:pPr>
              <a:spcBef>
                <a:spcPts val="1200"/>
              </a:spcBef>
            </a:pPr>
            <a:r>
              <a:rPr lang="en-US" sz="2000" dirty="0"/>
              <a:t>Leadership decides to expand decolonization to all of MediocreCare Hospital.</a:t>
            </a:r>
          </a:p>
          <a:p>
            <a:pPr>
              <a:spcBef>
                <a:spcPts val="1200"/>
              </a:spcBef>
            </a:pPr>
            <a:r>
              <a:rPr lang="en-US" sz="2000" dirty="0"/>
              <a:t>The original CUSP team is happy to support broader rollout and share their lessons learned.</a:t>
            </a:r>
          </a:p>
          <a:p>
            <a:pPr lvl="1">
              <a:spcBef>
                <a:spcPts val="1200"/>
              </a:spcBef>
            </a:pPr>
            <a:r>
              <a:rPr lang="en-US" sz="1800" dirty="0"/>
              <a:t>“Learn Locally, Share Globally”</a:t>
            </a:r>
          </a:p>
        </p:txBody>
      </p:sp>
      <p:pic>
        <p:nvPicPr>
          <p:cNvPr id="27" name="Picture 26" descr="An image of a healthcare provider reviewing data and going through a checklist.">
            <a:extLst>
              <a:ext uri="{FF2B5EF4-FFF2-40B4-BE49-F238E27FC236}">
                <a16:creationId xmlns:a16="http://schemas.microsoft.com/office/drawing/2014/main" id="{7B7B8B56-A9F8-B7AA-A347-621E45D148E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355080" y="1399032"/>
            <a:ext cx="2011680" cy="1344168"/>
          </a:xfrm>
          <a:prstGeom prst="rect">
            <a:avLst/>
          </a:prstGeom>
          <a:effectLst>
            <a:outerShdw blurRad="50800" dist="38100" dir="2700000" algn="tl" rotWithShape="0">
              <a:prstClr val="black">
                <a:alpha val="40000"/>
              </a:prstClr>
            </a:outerShdw>
          </a:effectLst>
        </p:spPr>
      </p:pic>
      <p:pic>
        <p:nvPicPr>
          <p:cNvPr id="31" name="Picture 30" descr="An image of a group of healthcare providers celebrating success.">
            <a:extLst>
              <a:ext uri="{FF2B5EF4-FFF2-40B4-BE49-F238E27FC236}">
                <a16:creationId xmlns:a16="http://schemas.microsoft.com/office/drawing/2014/main" id="{53580950-6D29-61B4-2994-051988FD7EF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355080" y="2944368"/>
            <a:ext cx="2011680" cy="1344168"/>
          </a:xfrm>
          <a:prstGeom prst="rect">
            <a:avLst/>
          </a:prstGeom>
          <a:effectLst>
            <a:outerShdw blurRad="50800" dist="38100" dir="2700000" algn="tl" rotWithShape="0">
              <a:prstClr val="black">
                <a:alpha val="40000"/>
              </a:prstClr>
            </a:outerShdw>
          </a:effectLst>
        </p:spPr>
      </p:pic>
      <p:pic>
        <p:nvPicPr>
          <p:cNvPr id="33" name="Picture 32" descr="An image of a multidisciplinary healthcare team engaged in discussion.">
            <a:extLst>
              <a:ext uri="{FF2B5EF4-FFF2-40B4-BE49-F238E27FC236}">
                <a16:creationId xmlns:a16="http://schemas.microsoft.com/office/drawing/2014/main" id="{F88AACF9-A4ED-A327-A2D4-9C40DF999B5D}"/>
              </a:ext>
            </a:extLst>
          </p:cNvPr>
          <p:cNvPicPr preferRelativeResize="0">
            <a:picLocks/>
          </p:cNvPicPr>
          <p:nvPr/>
        </p:nvPicPr>
        <p:blipFill>
          <a:blip r:embed="rId4" cstate="hqprint">
            <a:extLst>
              <a:ext uri="{28A0092B-C50C-407E-A947-70E740481C1C}">
                <a14:useLocalDpi xmlns:a14="http://schemas.microsoft.com/office/drawing/2010/main"/>
              </a:ext>
            </a:extLst>
          </a:blip>
          <a:stretch>
            <a:fillRect/>
          </a:stretch>
        </p:blipFill>
        <p:spPr>
          <a:xfrm>
            <a:off x="6355080" y="4544568"/>
            <a:ext cx="2011680" cy="1344168"/>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CCDABA5A-3F14-F391-77AA-501FCA1E893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2378511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A87D-3921-A28C-4931-698B56FC37E8}"/>
              </a:ext>
            </a:extLst>
          </p:cNvPr>
          <p:cNvSpPr>
            <a:spLocks noGrp="1"/>
          </p:cNvSpPr>
          <p:nvPr>
            <p:ph type="title"/>
          </p:nvPr>
        </p:nvSpPr>
        <p:spPr>
          <a:xfrm>
            <a:off x="457200" y="0"/>
            <a:ext cx="8229600" cy="914400"/>
          </a:xfrm>
        </p:spPr>
        <p:txBody>
          <a:bodyPr/>
          <a:lstStyle/>
          <a:p>
            <a:r>
              <a:rPr lang="en-US" dirty="0"/>
              <a:t>Key Takeaways</a:t>
            </a:r>
          </a:p>
        </p:txBody>
      </p:sp>
      <p:sp>
        <p:nvSpPr>
          <p:cNvPr id="3" name="Content Placeholder 2">
            <a:extLst>
              <a:ext uri="{FF2B5EF4-FFF2-40B4-BE49-F238E27FC236}">
                <a16:creationId xmlns:a16="http://schemas.microsoft.com/office/drawing/2014/main" id="{12661AEC-F452-F65D-CADD-5712EBA39478}"/>
              </a:ext>
            </a:extLst>
          </p:cNvPr>
          <p:cNvSpPr>
            <a:spLocks noGrp="1"/>
          </p:cNvSpPr>
          <p:nvPr>
            <p:ph idx="1"/>
          </p:nvPr>
        </p:nvSpPr>
        <p:spPr>
          <a:xfrm>
            <a:off x="873125" y="1390931"/>
            <a:ext cx="7658100" cy="4863565"/>
          </a:xfrm>
        </p:spPr>
        <p:txBody>
          <a:bodyPr>
            <a:normAutofit/>
          </a:bodyPr>
          <a:lstStyle/>
          <a:p>
            <a:pPr>
              <a:spcBef>
                <a:spcPts val="1200"/>
              </a:spcBef>
            </a:pPr>
            <a:r>
              <a:rPr lang="en-US" altLang="en-US" sz="1800" dirty="0"/>
              <a:t>Successful implementation of decolonization requires engagement, preparation, and coordination. </a:t>
            </a:r>
          </a:p>
          <a:p>
            <a:pPr marL="640080" lvl="1" indent="-274320">
              <a:spcBef>
                <a:spcPts val="1200"/>
              </a:spcBef>
            </a:pPr>
            <a:r>
              <a:rPr lang="en-US" altLang="en-US" sz="1600" dirty="0"/>
              <a:t>The </a:t>
            </a:r>
            <a:r>
              <a:rPr lang="en-US" altLang="en-US" sz="1600" b="1" dirty="0"/>
              <a:t>Toolkit for MRSA Prevention </a:t>
            </a:r>
            <a:r>
              <a:rPr lang="en-US" altLang="en-US" sz="1600" dirty="0"/>
              <a:t>offers </a:t>
            </a:r>
            <a:r>
              <a:rPr lang="en-US" altLang="en-US" sz="1600" b="1" u="sng" dirty="0">
                <a:solidFill>
                  <a:srgbClr val="0070C0"/>
                </a:solidFill>
                <a:hlinkClick r:id="rId2"/>
              </a:rPr>
              <a:t>tools</a:t>
            </a:r>
            <a:r>
              <a:rPr lang="en-US" altLang="en-US" sz="1600" b="1" u="sng" dirty="0">
                <a:solidFill>
                  <a:srgbClr val="0070C0"/>
                </a:solidFill>
              </a:rPr>
              <a:t> and resources</a:t>
            </a:r>
            <a:r>
              <a:rPr lang="en-US" altLang="en-US" sz="1600" dirty="0"/>
              <a:t>, including </a:t>
            </a:r>
            <a:r>
              <a:rPr lang="en-US" altLang="en-US" sz="1600" b="1" u="sng" dirty="0">
                <a:solidFill>
                  <a:srgbClr val="0070C0"/>
                </a:solidFill>
                <a:hlinkClick r:id="rId3"/>
              </a:rPr>
              <a:t>guides for planning</a:t>
            </a:r>
            <a:r>
              <a:rPr lang="en-US" altLang="en-US" sz="1600" dirty="0"/>
              <a:t>, </a:t>
            </a:r>
            <a:r>
              <a:rPr lang="en-US" altLang="en-US" sz="1600" b="1" u="sng" dirty="0">
                <a:solidFill>
                  <a:srgbClr val="0070C0"/>
                </a:solidFill>
                <a:hlinkClick r:id="rId4"/>
              </a:rPr>
              <a:t>sample protocols</a:t>
            </a:r>
            <a:r>
              <a:rPr lang="en-US" altLang="en-US" sz="1600" dirty="0"/>
              <a:t>, </a:t>
            </a:r>
            <a:r>
              <a:rPr lang="en-US" altLang="en-US" sz="1600" b="1" u="sng" dirty="0">
                <a:solidFill>
                  <a:srgbClr val="0070C0"/>
                </a:solidFill>
                <a:hlinkClick r:id="rId5"/>
              </a:rPr>
              <a:t>training materials</a:t>
            </a:r>
            <a:r>
              <a:rPr lang="en-US" altLang="en-US" sz="1600" dirty="0"/>
              <a:t>, and </a:t>
            </a:r>
            <a:r>
              <a:rPr lang="en-US" altLang="en-US" sz="1600" b="1" u="sng" dirty="0">
                <a:solidFill>
                  <a:srgbClr val="0070C0"/>
                </a:solidFill>
                <a:hlinkClick r:id="rId6"/>
              </a:rPr>
              <a:t>patient resources</a:t>
            </a:r>
            <a:r>
              <a:rPr lang="en-US" altLang="en-US" sz="1600" dirty="0"/>
              <a:t>.</a:t>
            </a:r>
          </a:p>
          <a:p>
            <a:pPr>
              <a:spcBef>
                <a:spcPts val="1200"/>
              </a:spcBef>
            </a:pPr>
            <a:r>
              <a:rPr lang="en-US" altLang="en-US" sz="1800" dirty="0"/>
              <a:t>There are various strategies and methods of decolonization, with advantages and disadvantages. </a:t>
            </a:r>
          </a:p>
          <a:p>
            <a:pPr lvl="1">
              <a:spcBef>
                <a:spcPts val="1200"/>
              </a:spcBef>
            </a:pPr>
            <a:r>
              <a:rPr lang="en-US" altLang="en-US" sz="1600" dirty="0"/>
              <a:t>Select protocols based on suitability and appropriateness to your unit’s needs.</a:t>
            </a:r>
          </a:p>
          <a:p>
            <a:pPr>
              <a:spcBef>
                <a:spcPts val="1200"/>
              </a:spcBef>
            </a:pPr>
            <a:r>
              <a:rPr lang="en-US" altLang="en-US" sz="1800" dirty="0"/>
              <a:t>Implement robust data and feedback mechanisms to monitor compliance, track progress, and identify areas for improvement.</a:t>
            </a:r>
          </a:p>
          <a:p>
            <a:pPr>
              <a:spcBef>
                <a:spcPts val="1200"/>
              </a:spcBef>
            </a:pPr>
            <a:r>
              <a:rPr lang="en-US" altLang="en-US" sz="1800" dirty="0"/>
              <a:t>Make sure staff are well trained in decolonization procedures and understand the importance of their efforts.</a:t>
            </a:r>
          </a:p>
          <a:p>
            <a:pPr>
              <a:spcBef>
                <a:spcPts val="1200"/>
              </a:spcBef>
            </a:pPr>
            <a:r>
              <a:rPr lang="en-US" altLang="en-US" sz="1800" dirty="0"/>
              <a:t>After launch, keep regularly reviewing the data, and make adjustments to ensure effective implementation.</a:t>
            </a:r>
          </a:p>
        </p:txBody>
      </p:sp>
      <p:sp>
        <p:nvSpPr>
          <p:cNvPr id="24" name="Slide Number Placeholder 23">
            <a:extLst>
              <a:ext uri="{FF2B5EF4-FFF2-40B4-BE49-F238E27FC236}">
                <a16:creationId xmlns:a16="http://schemas.microsoft.com/office/drawing/2014/main" id="{C5295ED3-2CC6-28D5-093F-300BDDFDD6F0}"/>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58</a:t>
            </a:fld>
            <a:endParaRPr lang="en-US"/>
          </a:p>
        </p:txBody>
      </p:sp>
    </p:spTree>
    <p:extLst>
      <p:ext uri="{BB962C8B-B14F-4D97-AF65-F5344CB8AC3E}">
        <p14:creationId xmlns:p14="http://schemas.microsoft.com/office/powerpoint/2010/main" val="257393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dirty="0"/>
              <a:t>Disclaimer</a:t>
            </a:r>
          </a:p>
        </p:txBody>
      </p:sp>
      <p:sp>
        <p:nvSpPr>
          <p:cNvPr id="9" name="Content Placeholder 8">
            <a:extLst>
              <a:ext uri="{FF2B5EF4-FFF2-40B4-BE49-F238E27FC236}">
                <a16:creationId xmlns:a16="http://schemas.microsoft.com/office/drawing/2014/main" id="{4B1E0CDF-F9FE-0898-4A7B-8537053C3593}"/>
              </a:ext>
            </a:extLst>
          </p:cNvPr>
          <p:cNvSpPr>
            <a:spLocks noGrp="1"/>
          </p:cNvSpPr>
          <p:nvPr>
            <p:ph idx="1"/>
          </p:nvPr>
        </p:nvSpPr>
        <p:spPr/>
        <p:txBody>
          <a:bodyPr>
            <a:normAutofit/>
          </a:bodyPr>
          <a:lstStyle/>
          <a:p>
            <a:pPr>
              <a:lnSpc>
                <a:spcPct val="100000"/>
              </a:lnSpc>
              <a:spcBef>
                <a:spcPts val="0"/>
              </a:spcBef>
              <a:spcAft>
                <a:spcPts val="3000"/>
              </a:spcAft>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lnSpc>
                <a:spcPct val="100000"/>
              </a:lnSpc>
              <a:spcBef>
                <a:spcPts val="0"/>
              </a:spcBef>
              <a:spcAft>
                <a:spcPts val="3000"/>
              </a:spcAft>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59</a:t>
            </a:fld>
            <a:endParaRPr lang="en-US"/>
          </a:p>
        </p:txBody>
      </p:sp>
    </p:spTree>
    <p:extLst>
      <p:ext uri="{BB962C8B-B14F-4D97-AF65-F5344CB8AC3E}">
        <p14:creationId xmlns:p14="http://schemas.microsoft.com/office/powerpoint/2010/main" val="217541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2C24-C53F-3831-F97A-E3C1DF16C143}"/>
              </a:ext>
            </a:extLst>
          </p:cNvPr>
          <p:cNvSpPr>
            <a:spLocks noGrp="1"/>
          </p:cNvSpPr>
          <p:nvPr>
            <p:ph type="title"/>
          </p:nvPr>
        </p:nvSpPr>
        <p:spPr/>
        <p:txBody>
          <a:bodyPr/>
          <a:lstStyle/>
          <a:p>
            <a:r>
              <a:rPr lang="en-US" b="1" dirty="0"/>
              <a:t>Steps for Implementation</a:t>
            </a:r>
            <a:endParaRPr lang="en-US" dirty="0"/>
          </a:p>
        </p:txBody>
      </p:sp>
      <p:pic>
        <p:nvPicPr>
          <p:cNvPr id="56" name="Picture 55" descr="A diagram indicating the key steps for implementation. The first five steps involve decision-making steps, followed by a transition to pre-launch activities. The steps are as follows: First, review and share the evidence for decolonization. Second, assess your unit's current MRSA status. Third, decide between a Universal or Targeted decolonization strategy. Fourth, garner institutional support from key stakeholders. Fifth, develop a Comprehensive Unit-based Safety Program (CUSP) team. Sixth, identify physician and nursing champions. Seventh, select and adapt protocols for your unit. For targeted decolonization, identify processes for targeting patients. Eighth, obtain committee approvals. Ninth, set launch date. Tenth, stock product and address compatibility issues. Eleventh, formulate education and training plans. Twelfth and lastly, develop plan to assure adherence and reinforce training.">
            <a:extLst>
              <a:ext uri="{FF2B5EF4-FFF2-40B4-BE49-F238E27FC236}">
                <a16:creationId xmlns:a16="http://schemas.microsoft.com/office/drawing/2014/main" id="{C2ED6F58-3A02-F96E-787F-99A718244B23}"/>
              </a:ext>
            </a:extLst>
          </p:cNvPr>
          <p:cNvPicPr>
            <a:picLocks noChangeAspect="1"/>
          </p:cNvPicPr>
          <p:nvPr/>
        </p:nvPicPr>
        <p:blipFill>
          <a:blip r:embed="rId3"/>
          <a:srcRect/>
          <a:stretch/>
        </p:blipFill>
        <p:spPr>
          <a:xfrm>
            <a:off x="2141730" y="986449"/>
            <a:ext cx="4860541" cy="5081977"/>
          </a:xfrm>
          <a:prstGeom prst="rect">
            <a:avLst/>
          </a:prstGeom>
        </p:spPr>
      </p:pic>
      <p:sp>
        <p:nvSpPr>
          <p:cNvPr id="4" name="Text Placeholder 3">
            <a:extLst>
              <a:ext uri="{FF2B5EF4-FFF2-40B4-BE49-F238E27FC236}">
                <a16:creationId xmlns:a16="http://schemas.microsoft.com/office/drawing/2014/main" id="{325499B2-D37C-749F-399F-776753FCF773}"/>
              </a:ext>
            </a:extLst>
          </p:cNvPr>
          <p:cNvSpPr>
            <a:spLocks noGrp="1"/>
          </p:cNvSpPr>
          <p:nvPr>
            <p:ph type="body" sz="quarter" idx="11"/>
          </p:nvPr>
        </p:nvSpPr>
        <p:spPr>
          <a:xfrm>
            <a:off x="914400" y="6140476"/>
            <a:ext cx="7315200" cy="374914"/>
          </a:xfrm>
        </p:spPr>
        <p:txBody>
          <a:bodyPr>
            <a:normAutofit/>
          </a:bodyPr>
          <a:lstStyle/>
          <a:p>
            <a:pPr marL="0" indent="0">
              <a:buNone/>
            </a:pPr>
            <a:r>
              <a:rPr lang="en-US" sz="1600" b="1" dirty="0"/>
              <a:t>Download this document: </a:t>
            </a:r>
            <a:r>
              <a:rPr lang="en-US" sz="1600" b="1" u="sng" dirty="0">
                <a:solidFill>
                  <a:srgbClr val="0070C0"/>
                </a:solidFill>
                <a:hlinkClick r:id="rId4"/>
              </a:rPr>
              <a:t>Action Chart for Implementing Decolonization</a:t>
            </a:r>
            <a:endParaRPr lang="en-US" sz="1600" b="1" u="sng" dirty="0">
              <a:solidFill>
                <a:srgbClr val="0070C0"/>
              </a:solidFill>
            </a:endParaRPr>
          </a:p>
        </p:txBody>
      </p:sp>
      <p:sp>
        <p:nvSpPr>
          <p:cNvPr id="24" name="Slide Number Placeholder 23">
            <a:extLst>
              <a:ext uri="{FF2B5EF4-FFF2-40B4-BE49-F238E27FC236}">
                <a16:creationId xmlns:a16="http://schemas.microsoft.com/office/drawing/2014/main" id="{5094A636-0D8A-CD13-9922-6220DB29600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028989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List—1</a:t>
            </a:r>
          </a:p>
        </p:txBody>
      </p:sp>
      <p:sp>
        <p:nvSpPr>
          <p:cNvPr id="27" name="Content Placeholder 26">
            <a:extLst>
              <a:ext uri="{FF2B5EF4-FFF2-40B4-BE49-F238E27FC236}">
                <a16:creationId xmlns:a16="http://schemas.microsoft.com/office/drawing/2014/main" id="{FB075021-658C-3D0C-1952-06356738D40A}"/>
              </a:ext>
            </a:extLst>
          </p:cNvPr>
          <p:cNvSpPr>
            <a:spLocks noGrp="1"/>
          </p:cNvSpPr>
          <p:nvPr>
            <p:ph idx="1"/>
          </p:nvPr>
        </p:nvSpPr>
        <p:spPr/>
        <p:txBody>
          <a:bodyPr>
            <a:normAutofit/>
          </a:bodyPr>
          <a:lstStyle/>
          <a:p>
            <a:pPr marL="342900" marR="0" lvl="0" indent="-342900">
              <a:lnSpc>
                <a:spcPct val="107000"/>
              </a:lnSpc>
              <a:spcBef>
                <a:spcPts val="0"/>
              </a:spcBef>
              <a:spcAft>
                <a:spcPts val="600"/>
              </a:spcAft>
              <a:buFont typeface="+mj-lt"/>
              <a:buAutoNum type="arabicPeriod"/>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Universal ICU Decolonization: An Enhanced Protocol. Agency for Healthcare Research and Quality. </a:t>
            </a:r>
            <a:r>
              <a:rPr lang="en-US" sz="17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https://www.ahrq.gov/hai/universal-icu-decolonization/index.html</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Accessed June 9, 2022.</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Toolkit for Decolonization of Non-ICU Patients with Devices. Agency for Healthcare Research and Quality.  </a:t>
            </a:r>
            <a:r>
              <a:rPr lang="en-US" sz="17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https://www.ahrq.gov/hai/tools/abate/index.html</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Accessed June 9, 2022.</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Huang SS,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Septimus</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E, Kleinman K, et al. Targeted versus universal decolonization to prevent ICU infection. N Engl J Med. 2013 Jun 13;368(24):2255-65. PMID: 23718152.</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Huang SS,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Septimus</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E, Avery TR, et al. Cost savings of universal decolonization to prevent intensive care unit infection: implications of the REDUCE MRSA trial. Infect Control Hosp Epidemiol. 2014 Oct;35 (Suppl 3):S23-31. PMID: 25222894.</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Huang SS,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Septimus</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E, Kleinman K, et al. Chlorhexidine versus routine bathing to prevent multidrug-resistant organisms and all-cause bloodstream infections in general medical and surgical units (ABATE Infection trial): a cluster-</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randomised</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trial. Lancet. 2019 Mar 23;393(10177):1205-15. PMID: 30850112.</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60</a:t>
            </a:fld>
            <a:endParaRPr lang="en-US"/>
          </a:p>
        </p:txBody>
      </p:sp>
    </p:spTree>
    <p:extLst>
      <p:ext uri="{BB962C8B-B14F-4D97-AF65-F5344CB8AC3E}">
        <p14:creationId xmlns:p14="http://schemas.microsoft.com/office/powerpoint/2010/main" val="1456226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A2F0-B2BE-3AAE-6CD3-D34B7D30128C}"/>
              </a:ext>
            </a:extLst>
          </p:cNvPr>
          <p:cNvSpPr>
            <a:spLocks noGrp="1"/>
          </p:cNvSpPr>
          <p:nvPr>
            <p:ph type="title"/>
          </p:nvPr>
        </p:nvSpPr>
        <p:spPr/>
        <p:txBody>
          <a:bodyPr/>
          <a:lstStyle/>
          <a:p>
            <a:r>
              <a:rPr lang="en-US" dirty="0"/>
              <a:t>Reference List—2</a:t>
            </a:r>
          </a:p>
        </p:txBody>
      </p:sp>
      <p:sp>
        <p:nvSpPr>
          <p:cNvPr id="3" name="Content Placeholder 2">
            <a:extLst>
              <a:ext uri="{FF2B5EF4-FFF2-40B4-BE49-F238E27FC236}">
                <a16:creationId xmlns:a16="http://schemas.microsoft.com/office/drawing/2014/main" id="{BF0FBADA-5C63-BB02-33E5-BBB8C1EBCDEF}"/>
              </a:ext>
            </a:extLst>
          </p:cNvPr>
          <p:cNvSpPr>
            <a:spLocks noGrp="1"/>
          </p:cNvSpPr>
          <p:nvPr>
            <p:ph idx="1"/>
          </p:nvPr>
        </p:nvSpPr>
        <p:spPr>
          <a:xfrm>
            <a:off x="457200" y="1097278"/>
            <a:ext cx="8229600" cy="5394961"/>
          </a:xfrm>
        </p:spPr>
        <p:txBody>
          <a:bodyPr>
            <a:noAutofit/>
          </a:bodyPr>
          <a:lstStyle/>
          <a:p>
            <a:pPr marL="342900" marR="0" lvl="0" indent="-342900">
              <a:lnSpc>
                <a:spcPct val="107000"/>
              </a:lnSpc>
              <a:spcBef>
                <a:spcPts val="0"/>
              </a:spcBef>
              <a:spcAft>
                <a:spcPts val="600"/>
              </a:spcAft>
              <a:buFont typeface="+mj-lt"/>
              <a:buAutoNum type="arabicPeriod" startAt="6"/>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Popovich KJ, Lyles R, Hayes R, et al. Relationship between chlorhexidine gluconate skin concentration and microbial density on the skin of critically ill patients bathed daily with chlorhexidine gluconate. Infect Control Hosp Epidemiol. 2012;33(9):889-96.</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PMID: 22869262.</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6"/>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Patients with Devices: Prevent Infections During the Hospital Stay- Basin Bed Bathing with Chlorhexidine (CHG) Liquid. Agency for Healthcare Research and Quality. </a:t>
            </a:r>
            <a:r>
              <a:rPr lang="en-US" sz="17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https://www.ahrq.gov/hai/tools/abate/handouts.html</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Accessed June 9, 2022.</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startAt="6"/>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SHIELD: Eliminating Multidrug-Resistant Organisms; FAQ: Wound Care. UCI Health. </a:t>
            </a:r>
            <a:r>
              <a:rPr lang="en-US" sz="17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https://www.ucihealth.org/shield/hospital-decolonization-toolkit</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Accessed August 16, 2024. </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6"/>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Huang SS,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Septimus</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E, Kleinman K, et al. Universal chlorhexidine bathing plus nasal mupirocin versus iodophor to prevent </a:t>
            </a:r>
            <a:r>
              <a:rPr lang="en-US" sz="1700" i="1" kern="100" dirty="0">
                <a:effectLst/>
                <a:latin typeface="Calibri" panose="020F0502020204030204" pitchFamily="34" charset="0"/>
                <a:ea typeface="Aptos" panose="020B0004020202020204" pitchFamily="34" charset="0"/>
                <a:cs typeface="Times New Roman" panose="02020603050405020304" pitchFamily="18" charset="0"/>
              </a:rPr>
              <a:t>Staphylococcus aureus</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and bloodstream infections in adult ICUs: a pragmatic cluster-randomized clinical trial. JAMA. 2023 Oct 10;330(14):1337-47. PMID: 37815567.</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startAt="6"/>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ABATE Toolkit for Decolonization of Hospital Non-ICU Patients with Indwelling Devices: Overview. Agency for Healthcare Research and Quality. </a:t>
            </a:r>
            <a:r>
              <a:rPr lang="en-US" sz="17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4"/>
              </a:rPr>
              <a:t>https://www.youtube.com/watch?v=bQ9MP4dOOhg&amp;feature=youtu.be</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Accessed August 16, 2024.</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Slide Number Placeholder 23">
            <a:extLst>
              <a:ext uri="{FF2B5EF4-FFF2-40B4-BE49-F238E27FC236}">
                <a16:creationId xmlns:a16="http://schemas.microsoft.com/office/drawing/2014/main" id="{C44B7327-CEC8-13AD-8502-C81008E2B83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722474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1FA1-64B8-CE4E-FB97-EA09C85DB4B1}"/>
              </a:ext>
            </a:extLst>
          </p:cNvPr>
          <p:cNvSpPr>
            <a:spLocks noGrp="1"/>
          </p:cNvSpPr>
          <p:nvPr>
            <p:ph type="title"/>
          </p:nvPr>
        </p:nvSpPr>
        <p:spPr/>
        <p:txBody>
          <a:bodyPr/>
          <a:lstStyle/>
          <a:p>
            <a:r>
              <a:rPr lang="en-US" dirty="0"/>
              <a:t>Reference List—3</a:t>
            </a:r>
          </a:p>
        </p:txBody>
      </p:sp>
      <p:sp>
        <p:nvSpPr>
          <p:cNvPr id="3" name="Content Placeholder 2">
            <a:extLst>
              <a:ext uri="{FF2B5EF4-FFF2-40B4-BE49-F238E27FC236}">
                <a16:creationId xmlns:a16="http://schemas.microsoft.com/office/drawing/2014/main" id="{6B5E5716-20A2-0315-EE51-B3C6C558BB57}"/>
              </a:ext>
            </a:extLst>
          </p:cNvPr>
          <p:cNvSpPr>
            <a:spLocks noGrp="1"/>
          </p:cNvSpPr>
          <p:nvPr>
            <p:ph idx="1"/>
          </p:nvPr>
        </p:nvSpPr>
        <p:spPr>
          <a:xfrm>
            <a:off x="457200" y="1097278"/>
            <a:ext cx="8229600" cy="5323257"/>
          </a:xfrm>
        </p:spPr>
        <p:txBody>
          <a:bodyPr>
            <a:normAutofit/>
          </a:bodyPr>
          <a:lstStyle/>
          <a:p>
            <a:pPr marL="342900" marR="0" lvl="0" indent="-342900">
              <a:lnSpc>
                <a:spcPct val="107000"/>
              </a:lnSpc>
              <a:spcBef>
                <a:spcPts val="0"/>
              </a:spcBef>
              <a:spcAft>
                <a:spcPts val="600"/>
              </a:spcAft>
              <a:buFont typeface="+mj-lt"/>
              <a:buAutoNum type="arabicPeriod" startAt="11"/>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ABATE Toolkit: Cleaning Central and Midline Catheters with CHG. Agency for Healthcare Research and Quality. </a:t>
            </a:r>
            <a:r>
              <a:rPr lang="en-US" sz="17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https://www.youtube.com/watch?v=Id2OhR0Sx5c</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Accessed August 16, 2024. </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startAt="11"/>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ABATE Toolkit: Cleaning Lumbar Drains with CHG. Agency for Healthcare Research and Quality. </a:t>
            </a:r>
            <a:r>
              <a:rPr lang="en-US" sz="17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https://www.youtube.com/watch?v=jXdbSNcv6oY</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Accessed August 16, 2024. </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11"/>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Wertheim HF,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Melles</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DC, Vos MC, et al. The role of nasal carriage in </a:t>
            </a:r>
            <a:r>
              <a:rPr lang="en-US" sz="1700" i="1" kern="100" dirty="0">
                <a:effectLst/>
                <a:latin typeface="Calibri" panose="020F0502020204030204" pitchFamily="34" charset="0"/>
                <a:ea typeface="Aptos" panose="020B0004020202020204" pitchFamily="34" charset="0"/>
                <a:cs typeface="Times New Roman" panose="02020603050405020304" pitchFamily="18" charset="0"/>
              </a:rPr>
              <a:t>Staphylococcus aureus </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infections. Lancet Infect Dis. 2005 Dec;5(12):751-62. PMID: 16310147.</a:t>
            </a:r>
          </a:p>
          <a:p>
            <a:pPr marL="342900" marR="0" lvl="0" indent="-342900">
              <a:lnSpc>
                <a:spcPct val="107000"/>
              </a:lnSpc>
              <a:spcBef>
                <a:spcPts val="0"/>
              </a:spcBef>
              <a:spcAft>
                <a:spcPts val="800"/>
              </a:spcAft>
              <a:buFont typeface="+mj-lt"/>
              <a:buAutoNum type="arabicPeriod" startAt="11"/>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Popovich KJ,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Hota</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B, Hayes R, et al. Daily skin cleansing with chlorhexidine did not reduce the rate of central-line associated bloodstream infection in a surgical intensive care unit. Intensive Care Med. 2010 May;36(5):854-8. PMID: 20213074.</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11"/>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Supple L,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Kumaraswami</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M,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Kundrapu</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S, et al. Chlorhexidine only works if applied correctly: use of a simple colorimetric assay to provide monitoring and feedback on effectiveness of chlorhexidine application. Infect Control Hosp Epidemiol. 2015 Sep;36(9):1095-7. PMID: 26074153. </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Slide Number Placeholder 23">
            <a:extLst>
              <a:ext uri="{FF2B5EF4-FFF2-40B4-BE49-F238E27FC236}">
                <a16:creationId xmlns:a16="http://schemas.microsoft.com/office/drawing/2014/main" id="{2D2672F3-4E2D-FFA8-A747-9279229612D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160947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1FA1-64B8-CE4E-FB97-EA09C85DB4B1}"/>
              </a:ext>
            </a:extLst>
          </p:cNvPr>
          <p:cNvSpPr>
            <a:spLocks noGrp="1"/>
          </p:cNvSpPr>
          <p:nvPr>
            <p:ph type="title"/>
          </p:nvPr>
        </p:nvSpPr>
        <p:spPr/>
        <p:txBody>
          <a:bodyPr/>
          <a:lstStyle/>
          <a:p>
            <a:r>
              <a:rPr lang="en-US" dirty="0"/>
              <a:t>Reference List—4</a:t>
            </a:r>
          </a:p>
        </p:txBody>
      </p:sp>
      <p:sp>
        <p:nvSpPr>
          <p:cNvPr id="3" name="Content Placeholder 2">
            <a:extLst>
              <a:ext uri="{FF2B5EF4-FFF2-40B4-BE49-F238E27FC236}">
                <a16:creationId xmlns:a16="http://schemas.microsoft.com/office/drawing/2014/main" id="{6B5E5716-20A2-0315-EE51-B3C6C558BB57}"/>
              </a:ext>
            </a:extLst>
          </p:cNvPr>
          <p:cNvSpPr>
            <a:spLocks noGrp="1"/>
          </p:cNvSpPr>
          <p:nvPr>
            <p:ph idx="1"/>
          </p:nvPr>
        </p:nvSpPr>
        <p:spPr/>
        <p:txBody>
          <a:bodyPr>
            <a:normAutofit/>
          </a:bodyPr>
          <a:lstStyle/>
          <a:p>
            <a:pPr marL="342900" indent="-342900">
              <a:lnSpc>
                <a:spcPct val="107000"/>
              </a:lnSpc>
              <a:spcBef>
                <a:spcPts val="0"/>
              </a:spcBef>
              <a:spcAft>
                <a:spcPts val="600"/>
              </a:spcAft>
              <a:buFont typeface="+mj-lt"/>
              <a:buAutoNum type="arabicPeriod" startAt="16"/>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Frank DN,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Feazel</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LM,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Bessesen</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MT, et al. The human nasal microbiota and </a:t>
            </a:r>
            <a:r>
              <a:rPr lang="en-US" sz="1700" i="1" kern="100" dirty="0">
                <a:effectLst/>
                <a:latin typeface="Calibri" panose="020F0502020204030204" pitchFamily="34" charset="0"/>
                <a:ea typeface="Aptos" panose="020B0004020202020204" pitchFamily="34" charset="0"/>
                <a:cs typeface="Times New Roman" panose="02020603050405020304" pitchFamily="18" charset="0"/>
              </a:rPr>
              <a:t>Staphylococcus aureus </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carriage.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PLoS</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One. 2010 May 17;5(5):e10598. PMID: 20498722.</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startAt="16"/>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von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Eiff</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C, Becker K,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Machka</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K, et al. Nasal carriage as a source of </a:t>
            </a:r>
            <a:r>
              <a:rPr lang="en-US" sz="1700" i="1" kern="100" dirty="0">
                <a:effectLst/>
                <a:latin typeface="Calibri" panose="020F0502020204030204" pitchFamily="34" charset="0"/>
                <a:ea typeface="Aptos" panose="020B0004020202020204" pitchFamily="34" charset="0"/>
                <a:cs typeface="Times New Roman" panose="02020603050405020304" pitchFamily="18" charset="0"/>
              </a:rPr>
              <a:t>Staphylococcus aureus </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bacteremia. study group. N Engl J Med. 2001 Jan 4;344(1):11-6. PMID: 11136954.</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startAt="16"/>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Huang SS, </a:t>
            </a:r>
            <a:r>
              <a:rPr lang="en-US" sz="1700" kern="100" dirty="0" err="1">
                <a:effectLst/>
                <a:latin typeface="Calibri" panose="020F0502020204030204" pitchFamily="34" charset="0"/>
                <a:ea typeface="Aptos" panose="020B0004020202020204" pitchFamily="34" charset="0"/>
                <a:cs typeface="Times New Roman" panose="02020603050405020304" pitchFamily="18" charset="0"/>
              </a:rPr>
              <a:t>Diekema</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 DJ, Warren DK, et al. Strain-relatedness of methicillin-resistant </a:t>
            </a:r>
            <a:r>
              <a:rPr lang="en-US" sz="1700" i="1" kern="100" dirty="0">
                <a:effectLst/>
                <a:latin typeface="Calibri" panose="020F0502020204030204" pitchFamily="34" charset="0"/>
                <a:ea typeface="Aptos" panose="020B0004020202020204" pitchFamily="34" charset="0"/>
                <a:cs typeface="Times New Roman" panose="02020603050405020304" pitchFamily="18" charset="0"/>
              </a:rPr>
              <a:t>Staphylococcus aureus </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isolates recovered from patients with repeated infection. Clin Infect Dis. 2008 Apr 15;46(8):1241-7. PMID: 18444862.</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startAt="16"/>
            </a:pPr>
            <a:r>
              <a:rPr lang="en-US" sz="1700" kern="100" dirty="0">
                <a:effectLst/>
                <a:latin typeface="Calibri" panose="020F0502020204030204" pitchFamily="34" charset="0"/>
                <a:ea typeface="Aptos" panose="020B0004020202020204" pitchFamily="34" charset="0"/>
                <a:cs typeface="Times New Roman" panose="02020603050405020304" pitchFamily="18" charset="0"/>
              </a:rPr>
              <a:t>Perl TM, Cullen JJ, Wenzel RP, et al. Intranasal mupirocin to prevent postoperative </a:t>
            </a:r>
            <a:r>
              <a:rPr lang="en-US" sz="1700" i="1" kern="100" dirty="0">
                <a:effectLst/>
                <a:latin typeface="Calibri" panose="020F0502020204030204" pitchFamily="34" charset="0"/>
                <a:ea typeface="Aptos" panose="020B0004020202020204" pitchFamily="34" charset="0"/>
                <a:cs typeface="Times New Roman" panose="02020603050405020304" pitchFamily="18" charset="0"/>
              </a:rPr>
              <a:t>Staphylococcus aureus </a:t>
            </a:r>
            <a:r>
              <a:rPr lang="en-US" sz="1700" kern="100" dirty="0">
                <a:effectLst/>
                <a:latin typeface="Calibri" panose="020F0502020204030204" pitchFamily="34" charset="0"/>
                <a:ea typeface="Aptos" panose="020B0004020202020204" pitchFamily="34" charset="0"/>
                <a:cs typeface="Times New Roman" panose="02020603050405020304" pitchFamily="18" charset="0"/>
              </a:rPr>
              <a:t>infections. N Engl J Med. 2002 Jun 13;346(24):1871-7. PMID: 12063371.</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Slide Number Placeholder 23">
            <a:extLst>
              <a:ext uri="{FF2B5EF4-FFF2-40B4-BE49-F238E27FC236}">
                <a16:creationId xmlns:a16="http://schemas.microsoft.com/office/drawing/2014/main" id="{2D2672F3-4E2D-FFA8-A747-9279229612D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237482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514-2A0F-221C-E612-393550D1AD9D}"/>
              </a:ext>
            </a:extLst>
          </p:cNvPr>
          <p:cNvSpPr>
            <a:spLocks noGrp="1"/>
          </p:cNvSpPr>
          <p:nvPr>
            <p:ph type="title"/>
          </p:nvPr>
        </p:nvSpPr>
        <p:spPr/>
        <p:txBody>
          <a:bodyPr/>
          <a:lstStyle/>
          <a:p>
            <a:r>
              <a:rPr lang="en-US" dirty="0"/>
              <a:t>Decision-Making and Readiness</a:t>
            </a:r>
          </a:p>
        </p:txBody>
      </p:sp>
      <p:sp>
        <p:nvSpPr>
          <p:cNvPr id="5" name="Text Placeholder 4">
            <a:extLst>
              <a:ext uri="{FF2B5EF4-FFF2-40B4-BE49-F238E27FC236}">
                <a16:creationId xmlns:a16="http://schemas.microsoft.com/office/drawing/2014/main" id="{BF898BB2-E43E-2E36-C0DB-B71F162521D8}"/>
              </a:ext>
            </a:extLst>
          </p:cNvPr>
          <p:cNvSpPr>
            <a:spLocks noGrp="1"/>
          </p:cNvSpPr>
          <p:nvPr>
            <p:ph type="body" sz="quarter" idx="12"/>
          </p:nvPr>
        </p:nvSpPr>
        <p:spPr>
          <a:xfrm>
            <a:off x="228600" y="1031863"/>
            <a:ext cx="8686800" cy="457200"/>
          </a:xfrm>
        </p:spPr>
        <p:txBody>
          <a:bodyPr>
            <a:normAutofit/>
          </a:bodyPr>
          <a:lstStyle/>
          <a:p>
            <a:pPr marL="225425" indent="-225425">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Download the guide: </a:t>
            </a:r>
            <a:r>
              <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hlinkClick r:id="rId2"/>
              </a:rPr>
              <a:t>Decision-Making &amp; Readiness for Implementation</a:t>
            </a:r>
            <a:endPar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B2542D-1458-FDB6-8589-B91C8DBDA8BB}"/>
              </a:ext>
            </a:extLst>
          </p:cNvPr>
          <p:cNvSpPr>
            <a:spLocks noGrp="1"/>
          </p:cNvSpPr>
          <p:nvPr>
            <p:ph idx="1"/>
          </p:nvPr>
        </p:nvSpPr>
        <p:spPr>
          <a:xfrm>
            <a:off x="457200" y="1659872"/>
            <a:ext cx="8458200" cy="4808895"/>
          </a:xfrm>
        </p:spPr>
        <p:txBody>
          <a:bodyPr>
            <a:normAutofit fontScale="92500" lnSpcReduction="10000"/>
          </a:bodyPr>
          <a:lstStyle/>
          <a:p>
            <a:pPr marL="365125" indent="-365125">
              <a:spcBef>
                <a:spcPts val="400"/>
              </a:spcBef>
              <a:buFont typeface="+mj-lt"/>
              <a:buAutoNum type="arabicPeriod"/>
            </a:pPr>
            <a:r>
              <a:rPr lang="en-US" sz="2400" b="1" dirty="0">
                <a:solidFill>
                  <a:schemeClr val="accent1"/>
                </a:solidFill>
              </a:rPr>
              <a:t>Review and share the evidence for decolonization.</a:t>
            </a:r>
          </a:p>
          <a:p>
            <a:pPr lvl="1">
              <a:spcBef>
                <a:spcPts val="400"/>
              </a:spcBef>
            </a:pPr>
            <a:r>
              <a:rPr lang="en-US" sz="2000" dirty="0"/>
              <a:t>Share the evidence with your team, staff, leadership, and stakeholders. </a:t>
            </a:r>
          </a:p>
          <a:p>
            <a:pPr marL="365125" indent="-365125">
              <a:spcBef>
                <a:spcPts val="1200"/>
              </a:spcBef>
              <a:buFont typeface="+mj-lt"/>
              <a:buAutoNum type="arabicPeriod"/>
            </a:pPr>
            <a:r>
              <a:rPr lang="en-US" sz="2400" b="1" dirty="0">
                <a:solidFill>
                  <a:schemeClr val="accent1"/>
                </a:solidFill>
              </a:rPr>
              <a:t>Assess your unit’s current MRSA status.</a:t>
            </a:r>
          </a:p>
          <a:p>
            <a:pPr lvl="1">
              <a:spcBef>
                <a:spcPts val="400"/>
              </a:spcBef>
              <a:defRPr/>
            </a:pPr>
            <a:r>
              <a:rPr lang="en-US" sz="2000" b="1" dirty="0"/>
              <a:t>All-cause bloodstream infection (BSI) rate:</a:t>
            </a:r>
            <a:r>
              <a:rPr lang="en-US" sz="2000" dirty="0"/>
              <a:t> </a:t>
            </a:r>
            <a:br>
              <a:rPr lang="en-US" sz="2000" dirty="0"/>
            </a:br>
            <a:r>
              <a:rPr lang="en-US" sz="2000" dirty="0"/>
              <a:t>Number of all-cause BSI events per 1,000 patient-days</a:t>
            </a:r>
          </a:p>
          <a:p>
            <a:pPr marL="822960" marR="0" lvl="1" algn="l" defTabSz="887553" rtl="0" eaLnBrk="1" fontAlgn="auto" latinLnBrk="0" hangingPunct="1">
              <a:lnSpc>
                <a:spcPct val="100000"/>
              </a:lnSpc>
              <a:spcBef>
                <a:spcPts val="400"/>
              </a:spcBef>
              <a:buClrTx/>
              <a:buSzTx/>
              <a:buFont typeface="Courier New" panose="02070309020205020404" pitchFamily="49" charset="0"/>
              <a:buChar char="o"/>
              <a:tabLst/>
              <a:defRPr/>
            </a:pPr>
            <a:r>
              <a:rPr lang="en-US" sz="2000" b="1" dirty="0"/>
              <a:t>MRSA clinical cultures:</a:t>
            </a:r>
            <a:r>
              <a:rPr lang="en-US" sz="2000" dirty="0"/>
              <a:t> </a:t>
            </a:r>
            <a:br>
              <a:rPr lang="en-US" sz="2000" dirty="0"/>
            </a:br>
            <a:r>
              <a:rPr lang="en-US" sz="2000" dirty="0"/>
              <a:t>Percentage of patients with any positive MRSA clinical cultures over the past year</a:t>
            </a:r>
          </a:p>
          <a:p>
            <a:pPr marL="365125" indent="-365125">
              <a:spcBef>
                <a:spcPts val="1200"/>
              </a:spcBef>
              <a:buFont typeface="+mj-lt"/>
              <a:buAutoNum type="arabicPeriod"/>
            </a:pPr>
            <a:r>
              <a:rPr lang="en-US" sz="2400" b="1" dirty="0">
                <a:solidFill>
                  <a:schemeClr val="accent1"/>
                </a:solidFill>
              </a:rPr>
              <a:t>Decide between a Universal or Targeted decolonization strategy.</a:t>
            </a:r>
          </a:p>
          <a:p>
            <a:pPr marL="365125" indent="-365125">
              <a:spcBef>
                <a:spcPts val="1200"/>
              </a:spcBef>
              <a:buFont typeface="+mj-lt"/>
              <a:buAutoNum type="arabicPeriod"/>
            </a:pPr>
            <a:r>
              <a:rPr lang="en-US" sz="2400" b="1" dirty="0">
                <a:solidFill>
                  <a:schemeClr val="accent1"/>
                </a:solidFill>
              </a:rPr>
              <a:t>Garner institutional support from key stakeholders.</a:t>
            </a:r>
          </a:p>
          <a:p>
            <a:pPr marL="822960" marR="0" lvl="1" algn="l" defTabSz="887553" rtl="0" eaLnBrk="1" fontAlgn="auto" latinLnBrk="0" hangingPunct="1">
              <a:lnSpc>
                <a:spcPct val="100000"/>
              </a:lnSpc>
              <a:spcBef>
                <a:spcPts val="400"/>
              </a:spcBef>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Engage stakeholders, present your plan, and address their concerns.</a:t>
            </a:r>
          </a:p>
          <a:p>
            <a:pPr marL="400050" indent="-365125">
              <a:spcBef>
                <a:spcPts val="1200"/>
              </a:spcBef>
              <a:buFont typeface="+mj-lt"/>
              <a:buAutoNum type="arabicPeriod"/>
            </a:pPr>
            <a:r>
              <a:rPr lang="en-US" sz="2400" b="1" dirty="0">
                <a:solidFill>
                  <a:schemeClr val="accent1"/>
                </a:solidFill>
              </a:rPr>
              <a:t>Develop a Comprehensive Unit-based Safety Program (CUSP) team.</a:t>
            </a:r>
          </a:p>
          <a:p>
            <a:pPr marL="822960" marR="0" lvl="1" algn="l" defTabSz="887553" rtl="0" eaLnBrk="1" fontAlgn="auto" latinLnBrk="0" hangingPunct="1">
              <a:lnSpc>
                <a:spcPct val="100000"/>
              </a:lnSpc>
              <a:spcBef>
                <a:spcPts val="400"/>
              </a:spcBef>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Assemble a Decolonization team to lead implementation.</a:t>
            </a:r>
          </a:p>
        </p:txBody>
      </p:sp>
      <p:sp>
        <p:nvSpPr>
          <p:cNvPr id="24" name="Slide Number Placeholder 23">
            <a:extLst>
              <a:ext uri="{FF2B5EF4-FFF2-40B4-BE49-F238E27FC236}">
                <a16:creationId xmlns:a16="http://schemas.microsoft.com/office/drawing/2014/main" id="{B2097B29-DE6F-F5D6-DAA5-D368A322FFC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8166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2C24-C53F-3831-F97A-E3C1DF16C143}"/>
              </a:ext>
            </a:extLst>
          </p:cNvPr>
          <p:cNvSpPr>
            <a:spLocks noGrp="1"/>
          </p:cNvSpPr>
          <p:nvPr>
            <p:ph type="title"/>
          </p:nvPr>
        </p:nvSpPr>
        <p:spPr/>
        <p:txBody>
          <a:bodyPr>
            <a:noAutofit/>
          </a:bodyPr>
          <a:lstStyle/>
          <a:p>
            <a:pPr>
              <a:lnSpc>
                <a:spcPct val="80000"/>
              </a:lnSpc>
            </a:pPr>
            <a:r>
              <a:rPr lang="en-US" sz="3200" b="1" dirty="0"/>
              <a:t>Decision-Making: Universal Versus </a:t>
            </a:r>
            <a:r>
              <a:rPr lang="en-US" sz="3200" dirty="0"/>
              <a:t>T</a:t>
            </a:r>
            <a:r>
              <a:rPr lang="en-US" sz="3200" b="1" dirty="0"/>
              <a:t>argeted Decolonization</a:t>
            </a:r>
            <a:endParaRPr lang="en-US" sz="3200" dirty="0"/>
          </a:p>
        </p:txBody>
      </p:sp>
      <p:sp>
        <p:nvSpPr>
          <p:cNvPr id="26" name="Content Placeholder 25">
            <a:extLst>
              <a:ext uri="{FF2B5EF4-FFF2-40B4-BE49-F238E27FC236}">
                <a16:creationId xmlns:a16="http://schemas.microsoft.com/office/drawing/2014/main" id="{FF15A842-E731-C3F1-08F0-B9DCC8081D90}"/>
              </a:ext>
            </a:extLst>
          </p:cNvPr>
          <p:cNvSpPr>
            <a:spLocks noGrp="1"/>
          </p:cNvSpPr>
          <p:nvPr>
            <p:ph idx="1"/>
          </p:nvPr>
        </p:nvSpPr>
        <p:spPr>
          <a:xfrm>
            <a:off x="457200" y="1033272"/>
            <a:ext cx="8229600" cy="4652085"/>
          </a:xfrm>
        </p:spPr>
        <p:txBody>
          <a:bodyPr vert="horz" lIns="91440" tIns="45720" rIns="91440" bIns="45720" rtlCol="0" anchor="t">
            <a:normAutofit/>
          </a:bodyPr>
          <a:lstStyle/>
          <a:p>
            <a:pPr fontAlgn="base"/>
            <a:r>
              <a:rPr lang="en-US" sz="2200" b="1" i="0" dirty="0">
                <a:effectLst/>
                <a:highlight>
                  <a:srgbClr val="FFFFFF"/>
                </a:highlight>
              </a:rPr>
              <a:t>Universal Decolonization: </a:t>
            </a:r>
            <a:r>
              <a:rPr lang="en-US" sz="2200" i="0" dirty="0">
                <a:effectLst/>
                <a:highlight>
                  <a:srgbClr val="FFFFFF"/>
                </a:highlight>
              </a:rPr>
              <a:t>All patients in a specific hospital unit are treated with decolonization.</a:t>
            </a:r>
          </a:p>
          <a:p>
            <a:pPr lvl="1" fontAlgn="base">
              <a:spcBef>
                <a:spcPts val="800"/>
              </a:spcBef>
            </a:pPr>
            <a:r>
              <a:rPr lang="en-US" sz="2000" dirty="0">
                <a:highlight>
                  <a:srgbClr val="FFFFFF"/>
                </a:highlight>
              </a:rPr>
              <a:t>Strongly recommended for intensive care units (ICUs)</a:t>
            </a:r>
            <a:r>
              <a:rPr lang="en-US" sz="2000" baseline="30000" dirty="0">
                <a:highlight>
                  <a:srgbClr val="FFFFFF"/>
                </a:highlight>
              </a:rPr>
              <a:t>3,4</a:t>
            </a:r>
            <a:endParaRPr lang="en-US" sz="2000" dirty="0">
              <a:highlight>
                <a:srgbClr val="FFFFFF"/>
              </a:highlight>
            </a:endParaRPr>
          </a:p>
          <a:p>
            <a:pPr lvl="1" fontAlgn="base">
              <a:spcBef>
                <a:spcPts val="800"/>
              </a:spcBef>
            </a:pPr>
            <a:r>
              <a:rPr lang="en-US" sz="2000" dirty="0">
                <a:highlight>
                  <a:srgbClr val="FFFFFF"/>
                </a:highlight>
              </a:rPr>
              <a:t>Should be considered by non-ICUs where many patients are high risk for infection</a:t>
            </a:r>
            <a:endParaRPr lang="en-US" sz="2000" i="0" dirty="0">
              <a:effectLst/>
              <a:highlight>
                <a:srgbClr val="FFFFFF"/>
              </a:highlight>
              <a:ea typeface="Calibri"/>
              <a:cs typeface="Calibri"/>
            </a:endParaRPr>
          </a:p>
          <a:p>
            <a:pPr fontAlgn="base">
              <a:spcBef>
                <a:spcPts val="1800"/>
              </a:spcBef>
            </a:pPr>
            <a:r>
              <a:rPr lang="en-US" sz="2200" b="1" i="0" dirty="0">
                <a:effectLst/>
                <a:highlight>
                  <a:srgbClr val="FFFFFF"/>
                </a:highlight>
              </a:rPr>
              <a:t>Targeted Decolonization: </a:t>
            </a:r>
            <a:r>
              <a:rPr lang="en-US" sz="2200" i="0" dirty="0">
                <a:effectLst/>
                <a:highlight>
                  <a:srgbClr val="FFFFFF"/>
                </a:highlight>
              </a:rPr>
              <a:t>Only patients who meet </a:t>
            </a:r>
            <a:r>
              <a:rPr lang="en-US" sz="2200" dirty="0">
                <a:highlight>
                  <a:srgbClr val="FFFFFF"/>
                </a:highlight>
              </a:rPr>
              <a:t>high-risk criteria</a:t>
            </a:r>
            <a:r>
              <a:rPr lang="en-US" sz="2200" i="0" dirty="0">
                <a:effectLst/>
                <a:highlight>
                  <a:srgbClr val="FFFFFF"/>
                </a:highlight>
              </a:rPr>
              <a:t> </a:t>
            </a:r>
            <a:r>
              <a:rPr lang="en-US" sz="2200" dirty="0">
                <a:highlight>
                  <a:srgbClr val="FFFFFF"/>
                </a:highlight>
              </a:rPr>
              <a:t>in</a:t>
            </a:r>
            <a:r>
              <a:rPr lang="en-US" sz="2200" i="0" dirty="0">
                <a:effectLst/>
                <a:highlight>
                  <a:srgbClr val="FFFFFF"/>
                </a:highlight>
              </a:rPr>
              <a:t> a hospital unit are decolonized.</a:t>
            </a:r>
            <a:endParaRPr lang="en-US" sz="2200" i="0" dirty="0">
              <a:effectLst/>
              <a:highlight>
                <a:srgbClr val="FFFFFF"/>
              </a:highlight>
              <a:ea typeface="Calibri"/>
              <a:cs typeface="Calibri"/>
            </a:endParaRPr>
          </a:p>
          <a:p>
            <a:pPr lvl="1" fontAlgn="base">
              <a:spcBef>
                <a:spcPts val="800"/>
              </a:spcBef>
            </a:pPr>
            <a:r>
              <a:rPr lang="en-US" sz="2000" dirty="0">
                <a:highlight>
                  <a:srgbClr val="FFFFFF"/>
                </a:highlight>
              </a:rPr>
              <a:t>Recommended: Target patients with medical devices</a:t>
            </a:r>
            <a:r>
              <a:rPr lang="en-US" sz="2000" baseline="30000" dirty="0">
                <a:highlight>
                  <a:srgbClr val="FFFFFF"/>
                </a:highlight>
              </a:rPr>
              <a:t>5</a:t>
            </a:r>
            <a:endParaRPr lang="en-US" sz="2000" dirty="0">
              <a:highlight>
                <a:srgbClr val="FFFFFF"/>
              </a:highlight>
            </a:endParaRPr>
          </a:p>
          <a:p>
            <a:pPr lvl="2" fontAlgn="base"/>
            <a:r>
              <a:rPr lang="en-US" sz="1800" dirty="0">
                <a:highlight>
                  <a:srgbClr val="FFFFFF"/>
                </a:highlight>
              </a:rPr>
              <a:t>Central lines, midline catheters, peripherally inserted central catheter (PICC) lines, lumbar drains</a:t>
            </a:r>
          </a:p>
          <a:p>
            <a:pPr lvl="1" fontAlgn="base">
              <a:spcBef>
                <a:spcPts val="800"/>
              </a:spcBef>
            </a:pPr>
            <a:r>
              <a:rPr lang="en-US" sz="2000" i="0" dirty="0">
                <a:effectLst/>
                <a:highlight>
                  <a:srgbClr val="FFFFFF"/>
                </a:highlight>
              </a:rPr>
              <a:t>Alternative: Target patients </a:t>
            </a:r>
            <a:r>
              <a:rPr lang="en-US" sz="2000" dirty="0">
                <a:highlight>
                  <a:srgbClr val="FFFFFF"/>
                </a:highlight>
              </a:rPr>
              <a:t>with MRSA colonization</a:t>
            </a:r>
            <a:r>
              <a:rPr lang="en-US" sz="2000" i="0" dirty="0">
                <a:effectLst/>
                <a:highlight>
                  <a:srgbClr val="FFFFFF"/>
                </a:highlight>
              </a:rPr>
              <a:t> identified through surveillance or history</a:t>
            </a:r>
            <a:endParaRPr lang="en-US" sz="2000" i="0" dirty="0">
              <a:effectLst/>
              <a:highlight>
                <a:srgbClr val="FFFFFF"/>
              </a:highlight>
              <a:ea typeface="Calibri"/>
              <a:cs typeface="Calibri"/>
            </a:endParaRPr>
          </a:p>
        </p:txBody>
      </p:sp>
      <p:sp>
        <p:nvSpPr>
          <p:cNvPr id="5" name="Text Placeholder 4">
            <a:extLst>
              <a:ext uri="{FF2B5EF4-FFF2-40B4-BE49-F238E27FC236}">
                <a16:creationId xmlns:a16="http://schemas.microsoft.com/office/drawing/2014/main" id="{973BFD2C-0B65-7631-48B6-0CC0C25013A4}"/>
              </a:ext>
            </a:extLst>
          </p:cNvPr>
          <p:cNvSpPr>
            <a:spLocks noGrp="1"/>
          </p:cNvSpPr>
          <p:nvPr>
            <p:ph type="body" sz="quarter" idx="12"/>
          </p:nvPr>
        </p:nvSpPr>
        <p:spPr>
          <a:xfrm>
            <a:off x="594360" y="5678135"/>
            <a:ext cx="7955280" cy="569627"/>
          </a:xfrm>
          <a:prstGeom prst="roundRect">
            <a:avLst/>
          </a:prstGeom>
          <a:solidFill>
            <a:schemeClr val="accent3"/>
          </a:solidFill>
          <a:effectLst>
            <a:innerShdw blurRad="63500" dist="50800" dir="13500000">
              <a:prstClr val="black">
                <a:alpha val="50000"/>
              </a:prstClr>
            </a:innerShdw>
          </a:effectLst>
        </p:spPr>
        <p:txBody>
          <a:bodyPr lIns="182880" tIns="91440" rIns="182880" bIns="91440" anchor="ctr">
            <a:noAutofit/>
          </a:bodyPr>
          <a:lstStyle/>
          <a:p>
            <a:pPr marL="0" indent="0">
              <a:lnSpc>
                <a:spcPct val="120000"/>
              </a:lnSpc>
              <a:spcBef>
                <a:spcPts val="0"/>
              </a:spcBef>
              <a:buNone/>
            </a:pPr>
            <a:r>
              <a:rPr lang="en-US" sz="2000" b="1" dirty="0"/>
              <a:t>Download: </a:t>
            </a:r>
            <a:r>
              <a:rPr lang="en-US" sz="2000" b="1" u="sng" dirty="0">
                <a:solidFill>
                  <a:srgbClr val="0070C0"/>
                </a:solidFill>
                <a:hlinkClick r:id="rId3"/>
              </a:rPr>
              <a:t>Which Type of Decolonization Would Work Best in My Unit?</a:t>
            </a:r>
            <a:endParaRPr lang="en-US" sz="2000" b="1" u="sng" dirty="0">
              <a:solidFill>
                <a:srgbClr val="0070C0"/>
              </a:solidFill>
            </a:endParaRPr>
          </a:p>
        </p:txBody>
      </p:sp>
      <p:sp>
        <p:nvSpPr>
          <p:cNvPr id="24" name="Slide Number Placeholder 23">
            <a:extLst>
              <a:ext uri="{FF2B5EF4-FFF2-40B4-BE49-F238E27FC236}">
                <a16:creationId xmlns:a16="http://schemas.microsoft.com/office/drawing/2014/main" id="{5094A636-0D8A-CD13-9922-6220DB29600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24715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514-2A0F-221C-E612-393550D1AD9D}"/>
              </a:ext>
            </a:extLst>
          </p:cNvPr>
          <p:cNvSpPr>
            <a:spLocks noGrp="1"/>
          </p:cNvSpPr>
          <p:nvPr>
            <p:ph type="title"/>
          </p:nvPr>
        </p:nvSpPr>
        <p:spPr/>
        <p:txBody>
          <a:bodyPr/>
          <a:lstStyle/>
          <a:p>
            <a:r>
              <a:rPr lang="en-US" dirty="0"/>
              <a:t>Pre-Launch Activities</a:t>
            </a:r>
          </a:p>
        </p:txBody>
      </p:sp>
      <p:sp>
        <p:nvSpPr>
          <p:cNvPr id="5" name="Text Placeholder 4">
            <a:extLst>
              <a:ext uri="{FF2B5EF4-FFF2-40B4-BE49-F238E27FC236}">
                <a16:creationId xmlns:a16="http://schemas.microsoft.com/office/drawing/2014/main" id="{BF898BB2-E43E-2E36-C0DB-B71F162521D8}"/>
              </a:ext>
            </a:extLst>
          </p:cNvPr>
          <p:cNvSpPr>
            <a:spLocks noGrp="1"/>
          </p:cNvSpPr>
          <p:nvPr>
            <p:ph type="body" sz="quarter" idx="12"/>
          </p:nvPr>
        </p:nvSpPr>
        <p:spPr>
          <a:xfrm>
            <a:off x="228600" y="1031863"/>
            <a:ext cx="8686800" cy="776966"/>
          </a:xfrm>
        </p:spPr>
        <p:txBody>
          <a:bodyPr>
            <a:normAutofit/>
          </a:bodyPr>
          <a:lstStyle/>
          <a:p>
            <a:pPr marL="339725" indent="-339725">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Download the guide: </a:t>
            </a:r>
            <a:r>
              <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hlinkClick r:id="rId2"/>
              </a:rPr>
              <a:t>Pre-Launch Activities</a:t>
            </a:r>
            <a:endPar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B2542D-1458-FDB6-8589-B91C8DBDA8BB}"/>
              </a:ext>
            </a:extLst>
          </p:cNvPr>
          <p:cNvSpPr>
            <a:spLocks noGrp="1"/>
          </p:cNvSpPr>
          <p:nvPr>
            <p:ph idx="1"/>
          </p:nvPr>
        </p:nvSpPr>
        <p:spPr>
          <a:xfrm>
            <a:off x="685800" y="1659872"/>
            <a:ext cx="7772400" cy="4869096"/>
          </a:xfrm>
        </p:spPr>
        <p:txBody>
          <a:bodyPr vert="horz" lIns="91440" tIns="45720" rIns="91440" bIns="45720" rtlCol="0" anchor="t">
            <a:normAutofit/>
          </a:bodyPr>
          <a:lstStyle/>
          <a:p>
            <a:pPr marL="344170" indent="-344170">
              <a:spcBef>
                <a:spcPts val="400"/>
              </a:spcBef>
              <a:buFont typeface="+mj-lt"/>
              <a:buAutoNum type="arabicPeriod" startAt="6"/>
            </a:pPr>
            <a:r>
              <a:rPr lang="en-US" sz="2200" b="1" dirty="0">
                <a:solidFill>
                  <a:schemeClr val="accent1"/>
                </a:solidFill>
              </a:rPr>
              <a:t>Identify physician and nursing champions.</a:t>
            </a:r>
            <a:endParaRPr lang="en-US" sz="2200" dirty="0"/>
          </a:p>
          <a:p>
            <a:pPr lvl="1">
              <a:spcBef>
                <a:spcPts val="400"/>
              </a:spcBef>
            </a:pPr>
            <a:r>
              <a:rPr lang="en-US" sz="1900" dirty="0"/>
              <a:t>Champions are individuals in the unit who will take an active leadership role to promote decolonization, support implementation, and engage personnel.</a:t>
            </a:r>
            <a:endParaRPr lang="en-US" sz="1900" dirty="0">
              <a:ea typeface="Calibri"/>
              <a:cs typeface="Calibri"/>
            </a:endParaRPr>
          </a:p>
          <a:p>
            <a:pPr marL="365125" indent="-365125">
              <a:spcBef>
                <a:spcPts val="1800"/>
              </a:spcBef>
              <a:buFont typeface="+mj-lt"/>
              <a:buAutoNum type="arabicPeriod" startAt="6"/>
            </a:pPr>
            <a:r>
              <a:rPr lang="en-US" sz="2200" b="1" dirty="0">
                <a:solidFill>
                  <a:schemeClr val="accent1"/>
                </a:solidFill>
              </a:rPr>
              <a:t>Select and adapt protocols for your unit.</a:t>
            </a:r>
          </a:p>
          <a:p>
            <a:pPr lvl="1">
              <a:spcBef>
                <a:spcPts val="400"/>
              </a:spcBef>
              <a:defRPr/>
            </a:pPr>
            <a:r>
              <a:rPr lang="en-US" sz="1900" dirty="0"/>
              <a:t>Develop decolonization protocols to meet your unit’s needs.</a:t>
            </a:r>
          </a:p>
          <a:p>
            <a:pPr lvl="1">
              <a:spcBef>
                <a:spcPts val="400"/>
              </a:spcBef>
              <a:defRPr/>
            </a:pPr>
            <a:r>
              <a:rPr lang="en-US" sz="1900" dirty="0"/>
              <a:t>Visit the page on </a:t>
            </a:r>
            <a:r>
              <a:rPr lang="en-US" sz="1900" b="1" u="sng" dirty="0">
                <a:solidFill>
                  <a:srgbClr val="0070C0"/>
                </a:solidFill>
                <a:hlinkClick r:id="rId3"/>
              </a:rPr>
              <a:t>Tools &amp; Resources for Decolonization: Protocols</a:t>
            </a:r>
            <a:r>
              <a:rPr lang="en-US" sz="1900" dirty="0"/>
              <a:t> to download editable sample protocols.</a:t>
            </a:r>
          </a:p>
          <a:p>
            <a:pPr lvl="1">
              <a:spcBef>
                <a:spcPts val="400"/>
              </a:spcBef>
              <a:defRPr/>
            </a:pPr>
            <a:r>
              <a:rPr lang="en-US" sz="1900" dirty="0"/>
              <a:t>Note that use of mupirocin requires a physician order.</a:t>
            </a:r>
          </a:p>
          <a:p>
            <a:pPr marL="365125" indent="-365125">
              <a:spcBef>
                <a:spcPts val="1800"/>
              </a:spcBef>
              <a:buFont typeface="+mj-lt"/>
              <a:buAutoNum type="arabicPeriod" startAt="6"/>
            </a:pPr>
            <a:r>
              <a:rPr lang="en-US" sz="2200" b="1" dirty="0">
                <a:solidFill>
                  <a:schemeClr val="accent1"/>
                </a:solidFill>
              </a:rPr>
              <a:t>Obtain committee approvals.</a:t>
            </a:r>
          </a:p>
          <a:p>
            <a:pPr marL="822960" marR="0" lvl="1" indent="-365760" algn="l" defTabSz="887553"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lang="en-US" sz="1900" dirty="0">
                <a:solidFill>
                  <a:prstClr val="black"/>
                </a:solidFill>
                <a:latin typeface="Calibri" panose="020F0502020204030204"/>
              </a:rPr>
              <a:t>Identify the appropriate committees and navigate your hospital’s approval process. </a:t>
            </a:r>
          </a:p>
        </p:txBody>
      </p:sp>
      <p:sp>
        <p:nvSpPr>
          <p:cNvPr id="24" name="Slide Number Placeholder 23">
            <a:extLst>
              <a:ext uri="{FF2B5EF4-FFF2-40B4-BE49-F238E27FC236}">
                <a16:creationId xmlns:a16="http://schemas.microsoft.com/office/drawing/2014/main" id="{B2097B29-DE6F-F5D6-DAA5-D368A322FFC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427709443"/>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19" ma:contentTypeDescription="Create a new document." ma:contentTypeScope="" ma:versionID="ea688116fddf7b245117d92d05ae5e4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fc552a7a5e8fce2989eb33daf794b994"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internalName="ResidentBathingPreferencesandSkinassessment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233f0f-6bd0-4026-a550-8b5d019f9378}" ma:internalName="TaxCatchAll"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8D3C9F82-3875-4811-8EDA-089968165FC3}">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654A4051-5181-487D-A39A-F4E1E77BC14A}">
  <ds:schemaRefs>
    <ds:schemaRef ds:uri="http://purl.org/dc/terms/"/>
    <ds:schemaRef ds:uri="http://purl.org/dc/dcmitype/"/>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d14f105-b512-4c58-b648-3bdda2cf581d"/>
    <ds:schemaRef ds:uri="931aec66-2863-455c-9bb0-8c99df0ac3fd"/>
  </ds:schemaRefs>
</ds:datastoreItem>
</file>

<file path=docProps/app.xml><?xml version="1.0" encoding="utf-8"?>
<Properties xmlns="http://schemas.openxmlformats.org/officeDocument/2006/extended-properties" xmlns:vt="http://schemas.openxmlformats.org/officeDocument/2006/docPropsVTypes">
  <Template/>
  <TotalTime>1623</TotalTime>
  <Words>5544</Words>
  <Application>Microsoft Office PowerPoint</Application>
  <PresentationFormat>Letter Paper (8.5x11 in)</PresentationFormat>
  <Paragraphs>568</Paragraphs>
  <Slides>63</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Aptos</vt:lpstr>
      <vt:lpstr>Arial</vt:lpstr>
      <vt:lpstr>Calibri</vt:lpstr>
      <vt:lpstr>Courier New</vt:lpstr>
      <vt:lpstr>Wingdings</vt:lpstr>
      <vt:lpstr>Wingdings 2</vt:lpstr>
      <vt:lpstr>1_AHRQ MRSA</vt:lpstr>
      <vt:lpstr>AHRQ Safety Program for MRSA Prevention</vt:lpstr>
      <vt:lpstr>Educational Objectives</vt:lpstr>
      <vt:lpstr>Key Strategies for MRSA Prevention</vt:lpstr>
      <vt:lpstr>Decolonizing Patients</vt:lpstr>
      <vt:lpstr>Decision-Making and Pre-Launch Activities</vt:lpstr>
      <vt:lpstr>Steps for Implementation</vt:lpstr>
      <vt:lpstr>Decision-Making and Readiness</vt:lpstr>
      <vt:lpstr>Decision-Making: Universal Versus Targeted Decolonization</vt:lpstr>
      <vt:lpstr>Pre-Launch Activities</vt:lpstr>
      <vt:lpstr>Pre-Launch: Identifying Patients to Receive Decolonization</vt:lpstr>
      <vt:lpstr>Pre-Launch: Putting Plans Into Action</vt:lpstr>
      <vt:lpstr>Resources for Decision-Making and Pre-Launch</vt:lpstr>
      <vt:lpstr>How To Decolonize With CHG</vt:lpstr>
      <vt:lpstr>Overview of CHG1,2</vt:lpstr>
      <vt:lpstr>Chlorhexidine Products</vt:lpstr>
      <vt:lpstr>2 Percent CHG Pre-Impregnated Cloths1,2</vt:lpstr>
      <vt:lpstr>4 Percent CHG Liquid for Basin Bathing7</vt:lpstr>
      <vt:lpstr>CHG Bed Bathing Procedure7</vt:lpstr>
      <vt:lpstr>CHG for Medical Devices1,2</vt:lpstr>
      <vt:lpstr>CHG for Wounds and Dressings8</vt:lpstr>
      <vt:lpstr>Ensuring Compatibility With CHG1,2</vt:lpstr>
      <vt:lpstr>How To Conduct Nasal Decolonization</vt:lpstr>
      <vt:lpstr>Nasal Decolonization Protocol1,2</vt:lpstr>
      <vt:lpstr>Nasal Decolonization Products1,2</vt:lpstr>
      <vt:lpstr>Procedure for Nasal Mupirocin</vt:lpstr>
      <vt:lpstr>Procedure for Nasal Iodophor</vt:lpstr>
      <vt:lpstr>Other Nasal Medicine and Nasal Devices1,2</vt:lpstr>
      <vt:lpstr>Do’s and Don’ts of Decolonization</vt:lpstr>
      <vt:lpstr>Resources for Staff Training </vt:lpstr>
      <vt:lpstr>Training Videos for Decolonization</vt:lpstr>
      <vt:lpstr>Resources for Patient Education</vt:lpstr>
      <vt:lpstr>Top 10 Pearls for Success</vt:lpstr>
      <vt:lpstr>#1: CHG Is the Bath, Not a Topcoat1,2</vt:lpstr>
      <vt:lpstr>#2: Cleaning Face and Hair Is Important</vt:lpstr>
      <vt:lpstr>#3: Be Attentive to Commonly Missed Areas</vt:lpstr>
      <vt:lpstr>#4: Clean Wounds and Rashes With CHG</vt:lpstr>
      <vt:lpstr>#5: Clean All Medical Devices</vt:lpstr>
      <vt:lpstr>#6: Allow CHG to Dry</vt:lpstr>
      <vt:lpstr>#7: Apply CHG Closest to the Skin</vt:lpstr>
      <vt:lpstr>#8: How CHG Is Applied Matters</vt:lpstr>
      <vt:lpstr>#9: Nasal Decolonization Is Important16-19</vt:lpstr>
      <vt:lpstr>#10: Try, Try Again</vt:lpstr>
      <vt:lpstr>Implementation Considerations</vt:lpstr>
      <vt:lpstr>Admission Bath Is Critically Important</vt:lpstr>
      <vt:lpstr>Order Set—Pearls1,2</vt:lpstr>
      <vt:lpstr>Pre-Launch One-Time Skin Check</vt:lpstr>
      <vt:lpstr>Value of Checking Adherence</vt:lpstr>
      <vt:lpstr>Sample CHG Bathing Adherence Report</vt:lpstr>
      <vt:lpstr>Implementing Decolonization: A Case Example</vt:lpstr>
      <vt:lpstr>The 4 Es and Implementation</vt:lpstr>
      <vt:lpstr>Case Example: Reviewing Evidence, Assessing Current Status, Garnering Support</vt:lpstr>
      <vt:lpstr>Case Example: Deciding on Universal Versus Targeted</vt:lpstr>
      <vt:lpstr>Case Example: Developing a CUSP Team, Identifying Champions, Developing Protocols </vt:lpstr>
      <vt:lpstr>Case Example: Obtaining Approvals, Setting Launch Date, Stocking Product, Addressing Compatibility</vt:lpstr>
      <vt:lpstr>Case Example: Formulating Education and Training Plan, Developing a Feedback Plan</vt:lpstr>
      <vt:lpstr>Case Example: Launch, Monitoring, Adjustment</vt:lpstr>
      <vt:lpstr>Case Example: Results</vt:lpstr>
      <vt:lpstr>Key Takeaways</vt:lpstr>
      <vt:lpstr>Disclaimer</vt:lpstr>
      <vt:lpstr>Reference List—1</vt:lpstr>
      <vt:lpstr>Reference List—2</vt:lpstr>
      <vt:lpstr>Reference List—3</vt:lpstr>
      <vt:lpstr>Reference List—4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Nawrocki, Laura (AHRQ/OC) (CTR)</cp:lastModifiedBy>
  <cp:revision>53</cp:revision>
  <dcterms:created xsi:type="dcterms:W3CDTF">2021-06-25T18:34:07Z</dcterms:created>
  <dcterms:modified xsi:type="dcterms:W3CDTF">2024-10-17T18:38:47Z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