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681" r:id="rId4"/>
  </p:sldMasterIdLst>
  <p:notesMasterIdLst>
    <p:notesMasterId r:id="rId59"/>
  </p:notesMasterIdLst>
  <p:sldIdLst>
    <p:sldId id="804" r:id="rId5"/>
    <p:sldId id="837" r:id="rId6"/>
    <p:sldId id="838" r:id="rId7"/>
    <p:sldId id="839" r:id="rId8"/>
    <p:sldId id="840" r:id="rId9"/>
    <p:sldId id="841" r:id="rId10"/>
    <p:sldId id="842" r:id="rId11"/>
    <p:sldId id="836" r:id="rId12"/>
    <p:sldId id="936" r:id="rId13"/>
    <p:sldId id="852" r:id="rId14"/>
    <p:sldId id="846" r:id="rId15"/>
    <p:sldId id="941" r:id="rId16"/>
    <p:sldId id="848" r:id="rId17"/>
    <p:sldId id="855" r:id="rId18"/>
    <p:sldId id="850" r:id="rId19"/>
    <p:sldId id="844" r:id="rId20"/>
    <p:sldId id="951" r:id="rId21"/>
    <p:sldId id="947" r:id="rId22"/>
    <p:sldId id="967" r:id="rId23"/>
    <p:sldId id="948" r:id="rId24"/>
    <p:sldId id="949" r:id="rId25"/>
    <p:sldId id="950" r:id="rId26"/>
    <p:sldId id="938" r:id="rId27"/>
    <p:sldId id="937" r:id="rId28"/>
    <p:sldId id="934" r:id="rId29"/>
    <p:sldId id="853" r:id="rId30"/>
    <p:sldId id="865" r:id="rId31"/>
    <p:sldId id="866" r:id="rId32"/>
    <p:sldId id="929" r:id="rId33"/>
    <p:sldId id="930" r:id="rId34"/>
    <p:sldId id="858" r:id="rId35"/>
    <p:sldId id="864" r:id="rId36"/>
    <p:sldId id="859" r:id="rId37"/>
    <p:sldId id="931" r:id="rId38"/>
    <p:sldId id="932" r:id="rId39"/>
    <p:sldId id="861" r:id="rId40"/>
    <p:sldId id="862" r:id="rId41"/>
    <p:sldId id="898" r:id="rId42"/>
    <p:sldId id="899" r:id="rId43"/>
    <p:sldId id="867" r:id="rId44"/>
    <p:sldId id="883" r:id="rId45"/>
    <p:sldId id="871" r:id="rId46"/>
    <p:sldId id="881" r:id="rId47"/>
    <p:sldId id="933" r:id="rId48"/>
    <p:sldId id="873" r:id="rId49"/>
    <p:sldId id="874" r:id="rId50"/>
    <p:sldId id="885" r:id="rId51"/>
    <p:sldId id="886" r:id="rId52"/>
    <p:sldId id="887" r:id="rId53"/>
    <p:sldId id="888" r:id="rId54"/>
    <p:sldId id="939" r:id="rId55"/>
    <p:sldId id="903" r:id="rId56"/>
    <p:sldId id="902" r:id="rId57"/>
    <p:sldId id="86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8570" autoAdjust="0"/>
  </p:normalViewPr>
  <p:slideViewPr>
    <p:cSldViewPr snapToGrid="0" showGuides="1">
      <p:cViewPr varScale="1">
        <p:scale>
          <a:sx n="39" d="100"/>
          <a:sy n="39" d="100"/>
        </p:scale>
        <p:origin x="1028"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0BC88-2936-4484-8477-50756E927699}"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840BA-4223-48AB-B197-123F64AD7FCA}" type="slidenum">
              <a:rPr lang="en-US" smtClean="0"/>
              <a:t>‹#›</a:t>
            </a:fld>
            <a:endParaRPr lang="en-US"/>
          </a:p>
        </p:txBody>
      </p:sp>
    </p:spTree>
    <p:extLst>
      <p:ext uri="{BB962C8B-B14F-4D97-AF65-F5344CB8AC3E}">
        <p14:creationId xmlns:p14="http://schemas.microsoft.com/office/powerpoint/2010/main" val="372126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Welcome to Module 3 of the SPPC-II Teamwork Toolkit. In this module, we will talk about communication and the various tools in the SPPC-II Toolkit for improving communication. We’ll begin with a brief conceptual overview.</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34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short clip, you will</a:t>
            </a:r>
            <a:r>
              <a:rPr lang="en-US" dirty="0">
                <a:cs typeface="Calibri"/>
              </a:rPr>
              <a:t> see the nurse, Dana, demonstrate a call-out during labor. Notice how Dana communicates critical information to the physician as she becomes aware of it. </a:t>
            </a:r>
            <a:r>
              <a:rPr lang="en-US" b="0" i="0" kern="1200" dirty="0">
                <a:effectLst/>
              </a:rPr>
              <a:t>Please note the technique is the focus, as the event is not an obstetric hemorrhage event.</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08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How did the call-outs made by the nurse and intern aid the team during this emergent labor and delivery event?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Team members verbally confirmed critical information about the presence and duration of decelerations.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team was anticipating future actions, including a possible C-section and call to attending.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Information was directed by name to Dr. Dean for response and feedback.</a:t>
            </a:r>
          </a:p>
          <a:p>
            <a:pPr marL="628650" lvl="1" indent="-171450">
              <a:buFont typeface="Arial" panose="020B0604020202020204" pitchFamily="34" charset="0"/>
              <a:buChar char="•"/>
            </a:pPr>
            <a:r>
              <a:rPr lang="en-US" dirty="0"/>
              <a:t>Team members communicated a sense of urgency but also calmness and professionalism.</a:t>
            </a:r>
          </a:p>
          <a:p>
            <a:pPr marL="0" lvl="0" indent="0">
              <a:buFont typeface="Arial" panose="020B0604020202020204" pitchFamily="34" charset="0"/>
              <a:buNone/>
            </a:pPr>
            <a:endParaRPr lang="en-US" dirty="0"/>
          </a:p>
          <a:p>
            <a:r>
              <a:rPr lang="en-US" dirty="0"/>
              <a:t>Did you notice anything else?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56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kern="1200" dirty="0">
                <a:solidFill>
                  <a:schemeClr val="tx1"/>
                </a:solidFill>
                <a:effectLst/>
                <a:latin typeface="+mn-lt"/>
                <a:ea typeface="+mn-ea"/>
                <a:cs typeface="+mn-cs"/>
              </a:rPr>
              <a:t>A check-back is a closed-loop communication strategy to verify and validate information exchanged between two people. The strategy entails the sender initiating a message, the receiver accepting the message and confirming what was communicated, and the sender verifying the correct message was received.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As an example, </a:t>
            </a:r>
            <a:r>
              <a:rPr lang="en-US" sz="1200" kern="1200" dirty="0">
                <a:solidFill>
                  <a:schemeClr val="tx1"/>
                </a:solidFill>
                <a:effectLst/>
                <a:latin typeface="+mn-lt"/>
                <a:ea typeface="+mn-ea"/>
                <a:cs typeface="+mn-cs"/>
              </a:rPr>
              <a:t>the message sender calls out information about the patient’s status by saying, “Doctor, I’m concerned blood loss is approaching 1,000 </a:t>
            </a:r>
            <a:r>
              <a:rPr lang="en-US" sz="1200" kern="1200" dirty="0" err="1">
                <a:solidFill>
                  <a:schemeClr val="tx1"/>
                </a:solidFill>
                <a:effectLst/>
                <a:latin typeface="+mn-lt"/>
                <a:ea typeface="+mn-ea"/>
                <a:cs typeface="+mn-cs"/>
              </a:rPr>
              <a:t>mL.</a:t>
            </a:r>
            <a:r>
              <a:rPr lang="en-US" sz="1200" kern="1200" dirty="0">
                <a:solidFill>
                  <a:schemeClr val="tx1"/>
                </a:solidFill>
                <a:effectLst/>
                <a:latin typeface="+mn-lt"/>
                <a:ea typeface="+mn-ea"/>
                <a:cs typeface="+mn-cs"/>
              </a:rPr>
              <a:t>” The receiver acknowledges receipt of this message by confirming the information by saying, “OK, her blood loss is nearly 1,000mL. We’ll need more blood.” The sender can now verify the correct message was received or otherwise clarify the original message further. By the end of this cycle, the sender and receiver both know information was communicated correctly.</a:t>
            </a:r>
            <a:r>
              <a:rPr lang="en-US" dirty="0">
                <a:effectLst/>
              </a:rPr>
              <a:t> </a:t>
            </a:r>
          </a:p>
          <a:p>
            <a:endParaRPr lang="en-US" dirty="0">
              <a:effectLst/>
            </a:endParaRPr>
          </a:p>
          <a:p>
            <a:r>
              <a:rPr lang="en-US" sz="1200" b="0" i="0" kern="1200" dirty="0">
                <a:solidFill>
                  <a:schemeClr val="tx1"/>
                </a:solidFill>
                <a:effectLst/>
                <a:latin typeface="+mn-lt"/>
                <a:ea typeface="+mn-ea"/>
                <a:cs typeface="+mn-cs"/>
              </a:rPr>
              <a:t>A check-back is an effective tool for all members of the team, including patients and their family members. For example, patients and families can use the check-back to verify the receipt of care instructions or confirm understanding of which symptoms to monitor.</a:t>
            </a:r>
            <a:endParaRPr lang="en-US"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Check-backs create a critical opportunity to confirm that everyone involved in the conversation is on the same page. If they are not on the same page, check-backs give the sender a chance to clarify the message until everyone has a similar understanding.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Unlike call-outs, check-backs have a wide range of applications and are a handy tool that you will likely use constantly both in your daily clinical practice as well as personal life. You may even already be doing this naturally on your own, as it’s a fairly simple strategy for confirming that you understood what someone has told you.</a:t>
            </a:r>
          </a:p>
          <a:p>
            <a:endParaRPr lang="en-US" b="0" dirty="0"/>
          </a:p>
          <a:p>
            <a:r>
              <a:rPr lang="en-US" b="0" dirty="0"/>
              <a:t>When talking about patient care and clinical practice, you will find check-backs are particularly helpful:</a:t>
            </a:r>
          </a:p>
          <a:p>
            <a:pPr marL="628650" lvl="1" indent="-171450">
              <a:buFont typeface="Arial" panose="020B0604020202020204" pitchFamily="34" charset="0"/>
              <a:buChar char="•"/>
            </a:pPr>
            <a:r>
              <a:rPr lang="en-US" b="0" dirty="0"/>
              <a:t>During handoffs and care transitions. Use a structured communication strategy like SBAR during these transitions and confirm that you have understood the information using a check-back. You may also use the check-back as an opportunity to clarify points of confusion.</a:t>
            </a:r>
          </a:p>
          <a:p>
            <a:pPr marL="628650" lvl="1" indent="-171450">
              <a:buFont typeface="Arial" panose="020B0604020202020204" pitchFamily="34" charset="0"/>
              <a:buChar char="•"/>
            </a:pPr>
            <a:r>
              <a:rPr lang="en-US" b="0" dirty="0"/>
              <a:t>It’s also essential to use a check-back as a response to a call-out so that everyone knows that the message was heard and understood. During a hemorrhage event, it’s especially important to acknowledge and confirm you have heard the blood loss measurement correctly.</a:t>
            </a:r>
          </a:p>
          <a:p>
            <a:pPr marL="628650" lvl="1" indent="-171450">
              <a:buFont typeface="Arial" panose="020B0604020202020204" pitchFamily="34" charset="0"/>
              <a:buChar char="•"/>
            </a:pPr>
            <a:r>
              <a:rPr lang="en-US" b="0" dirty="0"/>
              <a:t>Briefs, huddles, and debriefs are other rich opportunities to employ a check-back as a lot of information and planning occur during these team meetings. Check-backs will ensure that you and the entire team have a shared cognitive map and similar understanding about how to proceed by the end of these meetings. You will learn more about briefs, huddles, and debriefs later today when we reach Module 4.</a:t>
            </a:r>
          </a:p>
          <a:p>
            <a:pPr marL="628650" lvl="1" indent="-171450">
              <a:buFont typeface="Arial" panose="020B0604020202020204" pitchFamily="34" charset="0"/>
              <a:buChar char="•"/>
            </a:pPr>
            <a:r>
              <a:rPr lang="en-US" b="0" dirty="0"/>
              <a:t>Confirming verbal orders is essential, especially to make sure that you didn’t mishear or misspeak the orders. It’s a simple and quick means to prevent a medication error.</a:t>
            </a:r>
          </a:p>
          <a:p>
            <a:pPr marL="628650" lvl="1" indent="-171450">
              <a:buFont typeface="Arial" panose="020B0604020202020204" pitchFamily="34" charset="0"/>
              <a:buChar char="•"/>
            </a:pPr>
            <a:endParaRPr lang="en-US" b="0" dirty="0"/>
          </a:p>
          <a:p>
            <a:pPr marL="0" lvl="0" indent="0">
              <a:buFont typeface="Arial" panose="020B0604020202020204" pitchFamily="34" charset="0"/>
              <a:buNone/>
            </a:pPr>
            <a:r>
              <a:rPr lang="en-US" b="0" dirty="0"/>
              <a:t>In short, use a check-back whenever information is shared between yourself and another team member. Get in the habit of feeling comfortable repeating information to your teammates and prompting them to use check-backs with you. If possible, it’s helpful to restate the information slightly differently, in the way you understood it so your teammate can confirm the information was received as intended.</a:t>
            </a:r>
          </a:p>
          <a:p>
            <a:pPr marL="0" lvl="0" indent="0">
              <a:buFont typeface="Arial" panose="020B0604020202020204" pitchFamily="34" charset="0"/>
              <a:buNone/>
            </a:pPr>
            <a:endParaRPr lang="en-US" b="0" dirty="0"/>
          </a:p>
          <a:p>
            <a:pPr marL="0" lvl="0" indent="0">
              <a:buFont typeface="Arial" panose="020B0604020202020204" pitchFamily="34" charset="0"/>
              <a:buNone/>
            </a:pPr>
            <a:r>
              <a:rPr lang="en-US" b="1" dirty="0"/>
              <a:t>Note: </a:t>
            </a:r>
          </a:p>
          <a:p>
            <a:pPr marL="171450" lvl="0" indent="-171450">
              <a:buFont typeface="Arial" panose="020B0604020202020204" pitchFamily="34" charset="0"/>
              <a:buChar char="•"/>
            </a:pPr>
            <a:r>
              <a:rPr lang="en-US" b="0" dirty="0"/>
              <a:t>SBAR is covered later in this module.</a:t>
            </a:r>
          </a:p>
          <a:p>
            <a:pPr marL="171450" lvl="0" indent="-171450">
              <a:buFont typeface="Arial" panose="020B0604020202020204" pitchFamily="34" charset="0"/>
              <a:buChar char="•"/>
            </a:pPr>
            <a:r>
              <a:rPr lang="en-US" b="0" dirty="0"/>
              <a:t>Briefs, Huddles, and Debriefs are covered in Module 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83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b="0" u="none" dirty="0"/>
          </a:p>
          <a:p>
            <a:r>
              <a:rPr lang="en-US" dirty="0">
                <a:cs typeface="Calibri"/>
              </a:rPr>
              <a:t>This video will demonstrate what a check-back might look like in practice. Please be aware that the scenario is unrelated to an obstetric hemorrhage event. Focus on the technique rather than the context. As you watch, observe who the team members are, how they completed the check-back, and what communication errors they avoided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55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Discussion: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Who was the sender? Who was the receiver?</a:t>
            </a:r>
          </a:p>
          <a:p>
            <a:pPr lvl="1"/>
            <a:r>
              <a:rPr lang="en-US" sz="1200" b="0" i="0" kern="1200" dirty="0">
                <a:solidFill>
                  <a:schemeClr val="tx1"/>
                </a:solidFill>
                <a:effectLst/>
                <a:latin typeface="+mn-lt"/>
                <a:ea typeface="+mn-ea"/>
                <a:cs typeface="+mn-cs"/>
              </a:rPr>
              <a:t>Pharmacist was the sender.</a:t>
            </a:r>
          </a:p>
          <a:p>
            <a:pPr lvl="1"/>
            <a:r>
              <a:rPr lang="en-US" sz="1200" b="0" i="0" kern="1200" dirty="0">
                <a:solidFill>
                  <a:schemeClr val="tx1"/>
                </a:solidFill>
                <a:effectLst/>
                <a:latin typeface="+mn-lt"/>
                <a:ea typeface="+mn-ea"/>
                <a:cs typeface="+mn-cs"/>
              </a:rPr>
              <a:t>Resident was the receiver.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did the sender and receiver "close the loop"?</a:t>
            </a:r>
          </a:p>
          <a:p>
            <a:pPr lvl="1"/>
            <a:r>
              <a:rPr lang="en-US" sz="1200" b="0" i="0" kern="1200" dirty="0">
                <a:solidFill>
                  <a:schemeClr val="tx1"/>
                </a:solidFill>
                <a:effectLst/>
                <a:latin typeface="+mn-lt"/>
                <a:ea typeface="+mn-ea"/>
                <a:cs typeface="+mn-cs"/>
              </a:rPr>
              <a:t>The pharmacist says, </a:t>
            </a:r>
            <a:r>
              <a:rPr lang="en-US" sz="1200" b="0" i="1" kern="1200" dirty="0">
                <a:solidFill>
                  <a:schemeClr val="tx1"/>
                </a:solidFill>
                <a:effectLst/>
                <a:latin typeface="+mn-lt"/>
                <a:ea typeface="+mn-ea"/>
                <a:cs typeface="+mn-cs"/>
              </a:rPr>
              <a:t>“correct."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communication errors were avoided?</a:t>
            </a:r>
          </a:p>
          <a:p>
            <a:pPr lvl="1"/>
            <a:r>
              <a:rPr lang="en-US" sz="1200" b="0" i="0" kern="1200" dirty="0">
                <a:solidFill>
                  <a:schemeClr val="tx1"/>
                </a:solidFill>
                <a:effectLst/>
                <a:latin typeface="+mn-lt"/>
                <a:ea typeface="+mn-ea"/>
                <a:cs typeface="+mn-cs"/>
              </a:rPr>
              <a:t>Pharmacist did not rely on memory to give correct dosing information.</a:t>
            </a:r>
          </a:p>
          <a:p>
            <a:pPr lvl="1"/>
            <a:r>
              <a:rPr lang="en-US" sz="1200" b="0" i="0" kern="1200" dirty="0">
                <a:solidFill>
                  <a:schemeClr val="tx1"/>
                </a:solidFill>
                <a:effectLst/>
                <a:latin typeface="+mn-lt"/>
                <a:ea typeface="+mn-ea"/>
                <a:cs typeface="+mn-cs"/>
              </a:rPr>
              <a:t>Resident wrote the exact dosing instructions to avoid depending on memory and could check back using notes since the dosing was more complicated by dilution.</a:t>
            </a:r>
          </a:p>
          <a:p>
            <a:pPr lvl="1"/>
            <a:r>
              <a:rPr lang="en-US" sz="1200" b="0" i="0" kern="1200" dirty="0">
                <a:solidFill>
                  <a:schemeClr val="tx1"/>
                </a:solidFill>
                <a:effectLst/>
                <a:latin typeface="+mn-lt"/>
                <a:ea typeface="+mn-ea"/>
                <a:cs typeface="+mn-cs"/>
              </a:rPr>
              <a:t>Errors caused by misunderstood dosage amounts or drugs with similar-sounding names were avoided.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effectLst/>
                <a:latin typeface="+mn-lt"/>
                <a:ea typeface="+mn-ea"/>
                <a:cs typeface="+mn-cs"/>
              </a:rPr>
              <a:t>SCRIPT</a:t>
            </a:r>
            <a:endParaRPr lang="en-US" sz="1200" b="0" i="0" kern="1200" dirty="0">
              <a:latin typeface="+mn-lt"/>
              <a:cs typeface="Calibri"/>
            </a:endParaRPr>
          </a:p>
          <a:p>
            <a:r>
              <a:rPr lang="en-US" dirty="0"/>
              <a:t>In the demonstration, the pharmacist </a:t>
            </a:r>
            <a:r>
              <a:rPr lang="en-US" b="0" i="0" kern="1200" dirty="0">
                <a:effectLst/>
              </a:rPr>
              <a:t>was the sender</a:t>
            </a:r>
            <a:r>
              <a:rPr lang="en-US" dirty="0"/>
              <a:t> who initiated the conversation. The resident </a:t>
            </a:r>
            <a:r>
              <a:rPr lang="en-US" b="0" i="0" kern="1200" dirty="0">
                <a:effectLst/>
              </a:rPr>
              <a:t>was the receiver</a:t>
            </a:r>
            <a:r>
              <a:rPr lang="en-US" dirty="0"/>
              <a:t>. In order to ensure that the information the pharmacist communicated </a:t>
            </a:r>
            <a:r>
              <a:rPr lang="en-US" b="0" i="0" kern="1200" dirty="0">
                <a:effectLst/>
              </a:rPr>
              <a:t>was </a:t>
            </a:r>
            <a:r>
              <a:rPr lang="en-US" dirty="0"/>
              <a:t>understood as intended, the resident repeated the orders back to the pharmacist, who closed the loop with a verbal assurance that </a:t>
            </a:r>
            <a:r>
              <a:rPr lang="en-US" b="0" i="0" kern="1200" dirty="0">
                <a:effectLst/>
              </a:rPr>
              <a:t>the </a:t>
            </a:r>
            <a:r>
              <a:rPr lang="en-US" dirty="0"/>
              <a:t>order had been understood</a:t>
            </a:r>
            <a:r>
              <a:rPr lang="en-US" b="0" i="0" kern="1200" dirty="0">
                <a:effectLst/>
              </a:rPr>
              <a:t>.</a:t>
            </a:r>
            <a:r>
              <a:rPr lang="en-US" dirty="0"/>
              <a:t> Had </a:t>
            </a:r>
            <a:r>
              <a:rPr lang="en-US" b="0" i="0" kern="1200" dirty="0">
                <a:effectLst/>
              </a:rPr>
              <a:t>the </a:t>
            </a:r>
            <a:r>
              <a:rPr lang="en-US" dirty="0"/>
              <a:t>resident misunderstood </a:t>
            </a:r>
            <a:r>
              <a:rPr lang="en-US" b="0" i="0" kern="1200" dirty="0">
                <a:effectLst/>
              </a:rPr>
              <a:t>the </a:t>
            </a:r>
            <a:r>
              <a:rPr lang="en-US" dirty="0"/>
              <a:t>order, </a:t>
            </a:r>
            <a:r>
              <a:rPr lang="en-US" b="0" i="0" kern="1200" dirty="0">
                <a:effectLst/>
              </a:rPr>
              <a:t>the pharmacist </a:t>
            </a:r>
            <a:r>
              <a:rPr lang="en-US" dirty="0"/>
              <a:t>would have offered correction until he could confirm the resident had the same understanding.</a:t>
            </a:r>
            <a:endParaRPr lang="en-US" b="0" i="0" kern="1200" dirty="0">
              <a:ea typeface="+mn-ea"/>
              <a:cs typeface="+mn-cs"/>
            </a:endParaRPr>
          </a:p>
          <a:p>
            <a:endParaRPr lang="en-US" b="0" i="0" kern="1200" dirty="0">
              <a:ea typeface="+mn-ea"/>
              <a:cs typeface="+mn-cs"/>
            </a:endParaRPr>
          </a:p>
          <a:p>
            <a:r>
              <a:rPr lang="en-US" dirty="0"/>
              <a:t>Communication </a:t>
            </a:r>
            <a:r>
              <a:rPr lang="en-US" b="0" i="0" kern="1200" dirty="0">
                <a:effectLst/>
              </a:rPr>
              <a:t>errors were </a:t>
            </a:r>
            <a:r>
              <a:rPr lang="en-US" dirty="0"/>
              <a:t>further </a:t>
            </a:r>
            <a:r>
              <a:rPr lang="en-US" b="0" i="0" kern="1200" dirty="0">
                <a:effectLst/>
              </a:rPr>
              <a:t>avoided</a:t>
            </a:r>
            <a:r>
              <a:rPr lang="en-US" dirty="0"/>
              <a:t> in that neither the pharmacist nor the resident relied </a:t>
            </a:r>
            <a:r>
              <a:rPr lang="en-US" b="0" i="0" kern="1200" dirty="0">
                <a:effectLst/>
              </a:rPr>
              <a:t>on memory</a:t>
            </a:r>
            <a:r>
              <a:rPr lang="en-US" dirty="0"/>
              <a:t>. The pharmacist used notes</a:t>
            </a:r>
            <a:r>
              <a:rPr lang="en-US" b="0" i="0" kern="1200" dirty="0">
                <a:effectLst/>
              </a:rPr>
              <a:t> to</a:t>
            </a:r>
            <a:r>
              <a:rPr lang="en-US" dirty="0"/>
              <a:t> </a:t>
            </a:r>
            <a:r>
              <a:rPr lang="en-US" b="0" i="0" kern="1200" dirty="0">
                <a:effectLst/>
              </a:rPr>
              <a:t>give correct dosing information</a:t>
            </a:r>
            <a:r>
              <a:rPr lang="en-US" dirty="0"/>
              <a:t> and the resident </a:t>
            </a:r>
            <a:r>
              <a:rPr lang="en-US" b="0" i="0" kern="1200" dirty="0">
                <a:effectLst/>
              </a:rPr>
              <a:t>wrote </a:t>
            </a:r>
            <a:r>
              <a:rPr lang="en-US" dirty="0"/>
              <a:t>down </a:t>
            </a:r>
            <a:r>
              <a:rPr lang="en-US" b="0" i="0" kern="1200" dirty="0">
                <a:effectLst/>
              </a:rPr>
              <a:t>the exact dosing instructions</a:t>
            </a:r>
            <a:r>
              <a:rPr lang="en-US" dirty="0"/>
              <a:t>. The use of</a:t>
            </a:r>
            <a:r>
              <a:rPr lang="en-US" b="0" i="0" kern="1200" dirty="0">
                <a:effectLst/>
              </a:rPr>
              <a:t> notes </a:t>
            </a:r>
            <a:r>
              <a:rPr lang="en-US" dirty="0"/>
              <a:t>was especially helpful as </a:t>
            </a:r>
            <a:r>
              <a:rPr lang="en-US" b="0" i="0" kern="1200" dirty="0">
                <a:effectLst/>
              </a:rPr>
              <a:t>dosing was more complicated by dilution.</a:t>
            </a:r>
            <a:r>
              <a:rPr lang="en-US" dirty="0"/>
              <a:t> Furthermore, errors</a:t>
            </a:r>
            <a:r>
              <a:rPr lang="en-US" b="0" i="0" kern="1200" dirty="0">
                <a:effectLst/>
              </a:rPr>
              <a:t> caused by misunderstood dosage amounts or drugs with similar-sounding names were avoided.</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99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b="0" u="none" dirty="0"/>
          </a:p>
          <a:p>
            <a:r>
              <a:rPr lang="en-US" dirty="0"/>
              <a:t>Because there are many opportunities to use call-outs and check-backs across numerous situations, these two tools are useful at nearly every point in the 4 Rs framework. Check-backs are especially useful at every step because we can always benefit by restating the information we receive in a way that signals to our teammates that we have understood and provides them with an opportunity to correct us if and when we’ve misunderstood or confirm that we are all on the same page. This strategy applies from planning, preparing, responding, and learning. </a:t>
            </a:r>
          </a:p>
          <a:p>
            <a:endParaRPr lang="en-US" dirty="0"/>
          </a:p>
          <a:p>
            <a:r>
              <a:rPr lang="en-US" dirty="0"/>
              <a:t>Call-outs may be a little bit more limited in their direct applicability within the 4 Rs framework. While it’s always important to share critical information in a timely manner, call-outs will be especially helpful in the recognition and response to an unfolding event. They are most effective when all or the majority of team members are in the same space and able to hear a team member’s call-out.</a:t>
            </a:r>
          </a:p>
          <a:p>
            <a:endParaRPr lang="en-US" dirty="0"/>
          </a:p>
          <a:p>
            <a:r>
              <a:rPr lang="en-US" b="1" dirty="0"/>
              <a:t>At the readiness stage:</a:t>
            </a:r>
          </a:p>
          <a:p>
            <a:pPr marL="0" indent="0">
              <a:buFont typeface="Arial" panose="020B0604020202020204" pitchFamily="34" charset="0"/>
              <a:buNone/>
              <a:tabLst/>
            </a:pPr>
            <a:r>
              <a:rPr lang="en-US" b="0" dirty="0"/>
              <a:t>Check-back to:</a:t>
            </a:r>
          </a:p>
          <a:p>
            <a:pPr marL="349250" indent="-219075">
              <a:buFont typeface="Arial" panose="020B0604020202020204" pitchFamily="34" charset="0"/>
              <a:buChar char="•"/>
              <a:tabLst/>
            </a:pPr>
            <a:r>
              <a:rPr lang="en-US" dirty="0"/>
              <a:t>Confirm, clarify, or suggest changes to response plans</a:t>
            </a:r>
          </a:p>
          <a:p>
            <a:pPr marL="349250" lvl="0" indent="-219075">
              <a:buFont typeface="Arial" panose="020B0604020202020204" pitchFamily="34" charset="0"/>
              <a:buChar char="•"/>
              <a:tabLst/>
            </a:pPr>
            <a:r>
              <a:rPr lang="en-US" dirty="0"/>
              <a:t>Ensure all staff understand the new information learned as intended</a:t>
            </a:r>
          </a:p>
          <a:p>
            <a:endParaRPr lang="en-US" dirty="0"/>
          </a:p>
          <a:p>
            <a:r>
              <a:rPr lang="en-US" b="1" dirty="0"/>
              <a:t>When recognizing a hemorrhaging patient:</a:t>
            </a:r>
          </a:p>
          <a:p>
            <a:pPr marL="285750" indent="-285750">
              <a:buFont typeface="Arial" panose="020B0604020202020204" pitchFamily="34" charset="0"/>
              <a:buChar char="•"/>
            </a:pPr>
            <a:r>
              <a:rPr lang="en-US" dirty="0"/>
              <a:t>Use </a:t>
            </a:r>
            <a:r>
              <a:rPr lang="en-US" b="0" dirty="0"/>
              <a:t>check-backs between providers and the patient during </a:t>
            </a:r>
            <a:r>
              <a:rPr lang="en-US" dirty="0"/>
              <a:t>risk assessment and when communicating risk probability, and amount of blood loss</a:t>
            </a:r>
          </a:p>
          <a:p>
            <a:pPr marL="285750" lvl="0" indent="-285750">
              <a:buFont typeface="Arial" panose="020B0604020202020204" pitchFamily="34" charset="0"/>
              <a:buChar char="•"/>
            </a:pPr>
            <a:r>
              <a:rPr lang="en-US" dirty="0"/>
              <a:t>Use check-back to confirm or clarify information communicated during handoffs or huddles</a:t>
            </a:r>
          </a:p>
          <a:p>
            <a:pPr marL="285750" indent="-285750">
              <a:buFont typeface="Arial" panose="020B0604020202020204" pitchFamily="34" charset="0"/>
              <a:buChar char="•"/>
            </a:pPr>
            <a:r>
              <a:rPr lang="en-US" dirty="0"/>
              <a:t>Use call-outs when patient status changes unexpectedly</a:t>
            </a:r>
          </a:p>
          <a:p>
            <a:pPr marL="285750" indent="-285750">
              <a:buFont typeface="Arial" panose="020B0604020202020204" pitchFamily="34" charset="0"/>
              <a:buChar char="•"/>
            </a:pPr>
            <a:r>
              <a:rPr lang="en-US" dirty="0"/>
              <a:t>Use call-out and check-back when cumulative blood loss exceeds 1,000 mL</a:t>
            </a:r>
          </a:p>
          <a:p>
            <a:endParaRPr lang="en-US" dirty="0"/>
          </a:p>
          <a:p>
            <a:r>
              <a:rPr lang="en-US" b="1" dirty="0"/>
              <a:t>When responding to a hemorrhage case:</a:t>
            </a:r>
          </a:p>
          <a:p>
            <a:pPr marL="285750" indent="-285750">
              <a:buFont typeface="Arial" panose="020B0604020202020204" pitchFamily="34" charset="0"/>
              <a:buChar char="•"/>
            </a:pPr>
            <a:r>
              <a:rPr lang="en-US" dirty="0"/>
              <a:t>Use </a:t>
            </a:r>
            <a:r>
              <a:rPr lang="en-US" b="0" dirty="0"/>
              <a:t>check-backs with responders to ensure that information has been properly and fully communicated</a:t>
            </a:r>
          </a:p>
          <a:p>
            <a:pPr marL="285750" indent="-285750">
              <a:buFont typeface="Arial" panose="020B0604020202020204" pitchFamily="34" charset="0"/>
              <a:buChar char="•"/>
            </a:pPr>
            <a:r>
              <a:rPr lang="en-US" b="0" dirty="0"/>
              <a:t>Use call-outs during the incident response to keep </a:t>
            </a:r>
            <a:r>
              <a:rPr lang="en-US" dirty="0"/>
              <a:t>the team updated on patient status and relevant information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191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a:defRPr/>
            </a:pPr>
            <a:r>
              <a:rPr lang="en-US" b="0" dirty="0"/>
              <a:t>The next few slides</a:t>
            </a:r>
            <a:r>
              <a:rPr lang="en-US" b="0" baseline="0" dirty="0"/>
              <a:t> are a deeper dive into a section </a:t>
            </a:r>
            <a:r>
              <a:rPr lang="en-US" b="0" dirty="0"/>
              <a:t>from the obstetric </a:t>
            </a:r>
            <a:r>
              <a:rPr lang="en-US" b="0" baseline="0" dirty="0"/>
              <a:t>hemorrhage master scenario that you saw in the introduction module (Module 1).</a:t>
            </a:r>
            <a:r>
              <a:rPr lang="en-US" dirty="0"/>
              <a:t> </a:t>
            </a:r>
            <a:r>
              <a:rPr lang="en-US" b="0" baseline="0" dirty="0"/>
              <a:t>Observe how the nurse, </a:t>
            </a:r>
            <a:r>
              <a:rPr lang="en-US" dirty="0"/>
              <a:t>Allison</a:t>
            </a:r>
            <a:r>
              <a:rPr lang="en-US" b="0" baseline="0" dirty="0"/>
              <a:t>, calls-out assertively.</a:t>
            </a:r>
            <a:r>
              <a:rPr lang="en-US" dirty="0"/>
              <a:t> </a:t>
            </a:r>
            <a:r>
              <a:rPr lang="en-US" b="0" baseline="0" dirty="0"/>
              <a:t>Then notice the charge nurse, Tanya, confirm Allison’s call-out with a check-back.</a:t>
            </a:r>
            <a:r>
              <a:rPr lang="en-US" dirty="0"/>
              <a:t> </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80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SCRIPT</a:t>
            </a:r>
          </a:p>
          <a:p>
            <a:r>
              <a:rPr lang="en-US" dirty="0">
                <a:cs typeface="Calibri"/>
              </a:rPr>
              <a:t>To refresh your memory, after Ms. Williams delivered, </a:t>
            </a:r>
            <a:r>
              <a:rPr lang="en-US" i="0" dirty="0"/>
              <a:t>Allison performs routine vitals every 15 minutes, and repeats fundal massage and perineal checks every 30 minutes. About an hour after delivery, Ms. Williams mentions that she is feeling slightly dizzy and lightheaded, </a:t>
            </a:r>
            <a:r>
              <a:rPr lang="en-US" dirty="0">
                <a:cs typeface="Calibri"/>
              </a:rPr>
              <a:t>signs consistent with possible hypovolemia and hemorrhage</a:t>
            </a:r>
            <a:r>
              <a:rPr lang="en-US" i="0" dirty="0"/>
              <a:t>.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08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b="0" i="0" kern="1200" dirty="0">
                <a:solidFill>
                  <a:schemeClr val="tx1"/>
                </a:solidFill>
                <a:effectLst/>
                <a:latin typeface="+mn-lt"/>
                <a:ea typeface="+mn-ea"/>
                <a:cs typeface="+mn-cs"/>
              </a:rPr>
              <a:t>Communication is the lifeline of a well-functioning team and serves as a coordinating mechanism for teamwork. Effective communication skills are vital for patient safety and interplay directly with other teamwork components, such as mutual support, and situational awareness, because it is the vehicle by which most teamwork tools and strategies are executed. Therefore, this module serves as the foundation to the other teamwork skills we present.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Communication is defined as the transfer or exchange of information from a sender to a receiver. More specifically, communication is a process whereby information is clearly and accurately conveyed to another person using a method that is known and recognized by all involved. It includes the ability to ask questions, seek clarification, and acknowledge the message was received and understood. One critical result of effective communication is a shared understanding between the sender and receiver(s) of the information conveyed.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considerations in communication are with whom and how you are communicating information.</a:t>
            </a: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With whom</a:t>
            </a:r>
            <a:r>
              <a:rPr lang="en-US" sz="1200" b="0" i="0" kern="1200" dirty="0">
                <a:solidFill>
                  <a:schemeClr val="tx1"/>
                </a:solidFill>
                <a:effectLst/>
                <a:latin typeface="+mn-lt"/>
                <a:ea typeface="+mn-ea"/>
                <a:cs typeface="+mn-cs"/>
              </a:rPr>
              <a:t> you are communicating</a:t>
            </a:r>
            <a:r>
              <a:rPr lang="en-US" b="1" dirty="0"/>
              <a:t>—</a:t>
            </a:r>
            <a:r>
              <a:rPr lang="en-US" sz="1200" b="0" i="0" kern="1200" dirty="0">
                <a:solidFill>
                  <a:schemeClr val="tx1"/>
                </a:solidFill>
                <a:effectLst/>
                <a:latin typeface="+mn-lt"/>
                <a:ea typeface="+mn-ea"/>
                <a:cs typeface="+mn-cs"/>
              </a:rPr>
              <a:t>that is to say, the audience</a:t>
            </a:r>
            <a:r>
              <a:rPr lang="en-US" b="1" dirty="0"/>
              <a:t>—</a:t>
            </a:r>
            <a:r>
              <a:rPr lang="en-US" sz="1200" b="0" i="0" kern="1200" dirty="0">
                <a:solidFill>
                  <a:schemeClr val="tx1"/>
                </a:solidFill>
                <a:effectLst/>
                <a:latin typeface="+mn-lt"/>
                <a:ea typeface="+mn-ea"/>
                <a:cs typeface="+mn-cs"/>
              </a:rPr>
              <a:t>will influence how information is conveyed. For example, an information exchange with a lab technician may differ from an exchange with a physician.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In terms of </a:t>
            </a:r>
            <a:r>
              <a:rPr lang="en-US" sz="1200" b="0" i="1" kern="1200" dirty="0">
                <a:solidFill>
                  <a:schemeClr val="tx1"/>
                </a:solidFill>
                <a:effectLst/>
                <a:latin typeface="+mn-lt"/>
                <a:ea typeface="+mn-ea"/>
                <a:cs typeface="+mn-cs"/>
              </a:rPr>
              <a:t>how</a:t>
            </a:r>
            <a:r>
              <a:rPr lang="en-US" sz="1200" b="0" i="0" kern="1200" dirty="0">
                <a:solidFill>
                  <a:schemeClr val="tx1"/>
                </a:solidFill>
                <a:effectLst/>
                <a:latin typeface="+mn-lt"/>
                <a:ea typeface="+mn-ea"/>
                <a:cs typeface="+mn-cs"/>
              </a:rPr>
              <a:t> you communicate, there are two major modes of communication: verbal and nonverbal.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will cover standards of effective communication shortly. These relate primarily to verbal communication.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Nonverbal communication can take several forms. Written communication is common in healthcare. This form of nonverbal communication should adhere to many of the same standards we will discuss shortly. In addition, one should be mindful of standards associated with written communication, such as the Joint Commission's "Do Not Use" list of abbreviations.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More information about the "Do Not Use" List of Abbreviations can be found on the Joint Commission </a:t>
            </a:r>
            <a:r>
              <a:rPr lang="en-US" sz="1200" b="0" i="1" u="none" strike="noStrike" kern="1200" dirty="0">
                <a:solidFill>
                  <a:schemeClr val="tx1"/>
                </a:solidFill>
                <a:effectLst/>
                <a:latin typeface="+mn-lt"/>
                <a:ea typeface="+mn-ea"/>
                <a:cs typeface="+mn-cs"/>
              </a:rPr>
              <a:t>website: https://www.jointcommission.org/resources/news-and-multimedia/fact-sheets/facts-about-do-not-use-list/</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b="1" dirty="0"/>
          </a:p>
          <a:p>
            <a:r>
              <a:rPr lang="en-US" sz="1200" b="0" i="0" kern="1200" dirty="0">
                <a:solidFill>
                  <a:schemeClr val="tx1"/>
                </a:solidFill>
                <a:effectLst/>
                <a:latin typeface="+mn-lt"/>
                <a:ea typeface="+mn-ea"/>
                <a:cs typeface="+mn-cs"/>
              </a:rPr>
              <a:t>Another form of nonverbal communication is body language. The way you make eye contact and the way you hold your body during a conversation are signals that can be picked up by the person with whom you are communicating. Body language plays a significant role in communication. In a face-to-face communication, words account for 7 percent of the meaning, tone of voice accounts for 38 percent of the meaning, and body language accounts for the remaining 55 percent. Although powerful, nonverbal communication does not provide an acceptable mode to verify, validate, or acknowledge the information exchanged.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third form of nonverbal communication is visual cues. For example, the use of color coding for assignments, charts, scrubs, orders, and so on can help team members identify the information they need quickly.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avoid making assumptions that can lead to error, you should verify in writing or orally any nonverbal communication, such as body language or visual cues, to ensure patient safety. The simple rule is, "When in doubt, check it out, offer information, or ask a question."</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a:t>
            </a:r>
            <a:r>
              <a:rPr lang="en-US" sz="1200" b="0" i="0" kern="1200" dirty="0">
                <a:solidFill>
                  <a:schemeClr val="tx1"/>
                </a:solidFill>
                <a:effectLst/>
                <a:latin typeface="+mn-lt"/>
                <a:ea typeface="+mn-ea"/>
                <a:cs typeface="+mn-cs"/>
              </a:rPr>
              <a:t> Can you provide examples from your work setting when nonverbal communication produced a breakdown in teamwork? Did you know the actual intent of the person?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Instructor Note:</a:t>
            </a:r>
            <a:r>
              <a:rPr lang="en-US" sz="1200" b="0" i="0" kern="1200" dirty="0">
                <a:solidFill>
                  <a:schemeClr val="tx1"/>
                </a:solidFill>
                <a:effectLst/>
                <a:latin typeface="+mn-lt"/>
                <a:ea typeface="+mn-ea"/>
                <a:cs typeface="+mn-cs"/>
              </a:rPr>
              <a:t> If responses to the questions above do not provide sufficient examples, the one below may be read aloud to participants.</a:t>
            </a:r>
          </a:p>
          <a:p>
            <a:pPr marL="628650" lvl="1" indent="-171450">
              <a:buFont typeface="Arial" panose="020B0604020202020204" pitchFamily="34" charset="0"/>
              <a:buChar char="•"/>
            </a:pPr>
            <a:r>
              <a:rPr lang="en-US" sz="1200" b="1" i="1" kern="1200" dirty="0">
                <a:solidFill>
                  <a:schemeClr val="tx1"/>
                </a:solidFill>
                <a:effectLst/>
                <a:latin typeface="+mn-lt"/>
                <a:ea typeface="+mn-ea"/>
                <a:cs typeface="+mn-cs"/>
              </a:rPr>
              <a:t>Examples:</a:t>
            </a:r>
            <a:r>
              <a:rPr lang="en-US" sz="1200" b="0" i="0" kern="1200" dirty="0">
                <a:solidFill>
                  <a:schemeClr val="tx1"/>
                </a:solidFill>
                <a:effectLst/>
                <a:latin typeface="+mn-lt"/>
                <a:ea typeface="+mn-ea"/>
                <a:cs typeface="+mn-cs"/>
              </a:rPr>
              <a:t> The nonverbal cues an emergency department doctor gives when looking at an electrocardiogram would quickly tell the nurse the severity of the situation and might lead to proactive action. Likewise, the nonverbal cues from the nurse's face might communicate the urgency of the situation and need for interruption to a doctor who is with a patient's family members.</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90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SCRIPT</a:t>
            </a:r>
          </a:p>
          <a:p>
            <a:r>
              <a:rPr lang="en-US" i="0" dirty="0"/>
              <a:t>Allison repeats a set of vitals and performs postpartum fundal massage, noting a large gush of blood from the patient’s vagina including several large blood clots. She calls to the charge nurse, Tanya, to notify Dr. </a:t>
            </a:r>
            <a:r>
              <a:rPr lang="en-US" i="0" dirty="0" err="1"/>
              <a:t>Sonentag</a:t>
            </a:r>
            <a:r>
              <a:rPr lang="en-US" i="0" dirty="0"/>
              <a:t> that Ms. Williams is bleeding again. “Tanya, this is Allison calling from LDR4 with Ms. Danielle Williams. She had an uncomplicated vaginal delivery an hour ago and is now having brisk vaginal bleeding. She lost 1,000 mL in the delivery room and another 250 mL just now. She also seems to be symptomatic with tachycardia, dizziness, and lightheadedness. Please call Dr. </a:t>
            </a:r>
            <a:r>
              <a:rPr lang="en-US" i="0" dirty="0" err="1"/>
              <a:t>Sonentag</a:t>
            </a:r>
            <a:r>
              <a:rPr lang="en-US" i="0" dirty="0"/>
              <a:t> and have him come see her immediately.”</a:t>
            </a:r>
          </a:p>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995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SCRIPT</a:t>
            </a:r>
          </a:p>
          <a:p>
            <a:pPr>
              <a:lnSpc>
                <a:spcPct val="90000"/>
              </a:lnSpc>
              <a:spcBef>
                <a:spcPts val="1000"/>
              </a:spcBef>
            </a:pPr>
            <a:r>
              <a:rPr lang="en-US" dirty="0">
                <a:cs typeface="Calibri"/>
              </a:rPr>
              <a:t>In order to confirm the information that was just relayed, Tanya uses a check-back to confirm the information. She says, </a:t>
            </a:r>
            <a:r>
              <a:rPr lang="en-US" i="0" dirty="0">
                <a:cs typeface="Calibri"/>
              </a:rPr>
              <a:t>“</a:t>
            </a:r>
            <a:r>
              <a:rPr lang="en-US" i="0" dirty="0"/>
              <a:t>OK, Allison. To confirm, you are calling about Ms. Williams in LDR4 who delivered vaginally an hour ago and is now having a postpartum hemorrhage and is becoming hemodynamically unstable. I will call Dr. </a:t>
            </a:r>
            <a:r>
              <a:rPr lang="en-US" i="0" dirty="0" err="1"/>
              <a:t>Sonentag</a:t>
            </a:r>
            <a:r>
              <a:rPr lang="en-US" i="0" dirty="0"/>
              <a:t> immediately and notify him to come to the room to evaluate the patient.”</a:t>
            </a:r>
            <a:endParaRPr lang="en-US" i="0" dirty="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396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mn-lt"/>
                <a:ea typeface="+mn-ea"/>
                <a:cs typeface="+mn-cs"/>
              </a:rPr>
              <a:t>SCRIPT</a:t>
            </a:r>
            <a:r>
              <a:rPr lang="en-US" b="1" dirty="0"/>
              <a:t> </a:t>
            </a:r>
          </a:p>
          <a:p>
            <a:r>
              <a:rPr lang="en-US" dirty="0">
                <a:cs typeface="Calibri" panose="020F0502020204030204"/>
              </a:rPr>
              <a:t>While they wait for Dr. </a:t>
            </a:r>
            <a:r>
              <a:rPr lang="en-US" dirty="0" err="1">
                <a:cs typeface="Calibri" panose="020F0502020204030204"/>
              </a:rPr>
              <a:t>Sonentag</a:t>
            </a:r>
            <a:r>
              <a:rPr lang="en-US" dirty="0">
                <a:cs typeface="Calibri" panose="020F0502020204030204"/>
              </a:rPr>
              <a:t>, Allison updates Ms. Williams about her current situation while simultaneously helping her remain calm.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767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Let’s do an activity. I’d like you to partner in groups of three or four people and think of a recent event on your unit where information had to be quickly communicated. Maybe it’s a request for help, sharing emergent information, or routine communications. The event can be real, loosely based on real events, or totally made up. However, you only have 5 minutes to sketch together a script that integrates a call-out and check-back. </a:t>
            </a:r>
          </a:p>
          <a:p>
            <a:endParaRPr lang="en-US" b="0" dirty="0"/>
          </a:p>
          <a:p>
            <a:r>
              <a:rPr lang="en-US" b="0" dirty="0"/>
              <a:t>Have fun with this. Silliness for this activity is encouraged, even if that’s not your typical unit culture. I’ll be asking at least one brave group to perform their sketch for the class.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247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The SBAR technique provides a standardized framework for members of the healthcare team to communicate about a patient's condition. It can be used to structure a general conversation or patient care transitions.</a:t>
            </a:r>
          </a:p>
          <a:p>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In phrasing a conversation with another member of the team, consider the following: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Situation—What is happening with the patient?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Background—What is the clinical background?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Assessment—What do I think the problem is?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Recommendation—What would I recommend?</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lvl="0" indent="0">
              <a:buFont typeface="Arial" panose="020B0604020202020204" pitchFamily="34" charset="0"/>
              <a:buNone/>
            </a:pPr>
            <a:r>
              <a:rPr lang="en-US" sz="1200" b="0" i="0" kern="1200" dirty="0">
                <a:solidFill>
                  <a:schemeClr val="tx1"/>
                </a:solidFill>
                <a:effectLst/>
                <a:latin typeface="+mn-lt"/>
                <a:ea typeface="+mn-ea"/>
                <a:cs typeface="+mn-cs"/>
              </a:rPr>
              <a:t>You may also refer to this as the ISBAR, where "I" stands for "Introductions.”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Introduction—What is your name and role on the team?</a:t>
            </a:r>
            <a:r>
              <a:rPr lang="en-US" dirty="0">
                <a:effectLst/>
              </a:rPr>
              <a:t> </a:t>
            </a:r>
            <a:endParaRPr lang="en-US" sz="1200" b="0" i="0" kern="1200" dirty="0">
              <a:solidFill>
                <a:schemeClr val="tx1"/>
              </a:solidFill>
              <a:effectLst/>
              <a:latin typeface="+mn-lt"/>
              <a:ea typeface="+mn-ea"/>
              <a:cs typeface="+mn-cs"/>
            </a:endParaRPr>
          </a:p>
          <a:p>
            <a:pPr marL="0" lvl="0" indent="0">
              <a:buFont typeface="Arial" panose="020B0604020202020204" pitchFamily="34" charset="0"/>
              <a:buNone/>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Think about whether</a:t>
            </a:r>
            <a:r>
              <a:rPr lang="en-US" sz="1200" b="0" i="0" kern="1200" baseline="0" dirty="0">
                <a:solidFill>
                  <a:schemeClr val="tx1"/>
                </a:solidFill>
                <a:effectLst/>
                <a:latin typeface="+mn-lt"/>
                <a:ea typeface="+mn-ea"/>
                <a:cs typeface="+mn-cs"/>
              </a:rPr>
              <a:t> you have </a:t>
            </a:r>
            <a:r>
              <a:rPr lang="en-US" sz="1200" b="0" i="0" kern="1200" dirty="0">
                <a:solidFill>
                  <a:schemeClr val="tx1"/>
                </a:solidFill>
                <a:effectLst/>
                <a:latin typeface="+mn-lt"/>
                <a:ea typeface="+mn-ea"/>
                <a:cs typeface="+mn-cs"/>
              </a:rPr>
              <a:t>used SBAR in your institution. If so, how was it used? What was the result of its use? What were the challenges to implementing the use of SBAR and how were these challenges overcome?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Although SBAR is typically used as a communication tool between clinical staff, it can also be modified for use by the patient to communicate with the care team. For example, your facility could instruct patients to use SBAR to enable them to share information about their own situation, background, assessment, and recommendations, or to ask the care team about their care.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 course, as with most of the tools in this toolkit, you can integrate several at once. Consider including a check-back at the end of an SBAR exchange to ensure information has been reliably and completely communicated.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892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dirty="0"/>
          </a:p>
          <a:p>
            <a:r>
              <a:rPr lang="en-US" dirty="0"/>
              <a:t>You may find SBAR is useful in a variety of situations including care transitions such as shift changes and other handoffs; requesting a response during emergent events; while providing updates to other team members or the patient and family members; and when problem solving or suggesting solutions.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89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cs typeface="Calibri"/>
            </a:endParaRPr>
          </a:p>
          <a:p>
            <a:r>
              <a:rPr lang="en-US" dirty="0">
                <a:cs typeface="Calibri"/>
              </a:rPr>
              <a:t>From response to reporting, SBAR is an excellent way to structure conversations at every stage in the 4 </a:t>
            </a:r>
            <a:r>
              <a:rPr lang="en-US" dirty="0" err="1">
                <a:cs typeface="Calibri"/>
              </a:rPr>
              <a:t>Rs</a:t>
            </a:r>
            <a:r>
              <a:rPr lang="en-US" dirty="0">
                <a:cs typeface="Calibri"/>
              </a:rPr>
              <a:t> framework. It can be used in the Readiness stage to communicate with response teams. During the Recognition stage, SBAR can be used to communicate both hemorrhage-specific and general patient information across the continuum of care. When responding to obstetric hemorrhage, SBAR might be used to structure communications with a special emphasis on recommending whether to proceed with or change the established care plan given how events unfold. Finally, SBAR might be useful at the Reporting stage to frame event reports, structure case scenarios for sharing lessons learned, or summarizing a particularly effective or ineffective event for posterity and continuous learning.</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96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SCRIPT</a:t>
            </a:r>
          </a:p>
          <a:p>
            <a:r>
              <a:rPr lang="en-US" sz="1200" b="0" i="0" kern="1200" dirty="0">
                <a:solidFill>
                  <a:schemeClr val="tx1"/>
                </a:solidFill>
                <a:effectLst/>
                <a:latin typeface="+mn-lt"/>
                <a:ea typeface="+mn-ea"/>
                <a:cs typeface="+mn-cs"/>
              </a:rPr>
              <a:t>Let's review how to properly use the SBAR technique. In this video, the patient's condition has worsened, resulting in a call to the physician on call. Please be aware that the scenario is unrelated to a case involving obstetric hemorrhage. Focus on the use of the SBAR technique for structuring information rather than the context.</a:t>
            </a:r>
          </a:p>
          <a:p>
            <a:endParaRPr lang="en-US" sz="1200" b="0" i="0" kern="1200" dirty="0">
              <a:solidFill>
                <a:schemeClr val="tx1"/>
              </a:solidFill>
              <a:effectLst/>
              <a:latin typeface="+mn-lt"/>
              <a:ea typeface="+mn-ea"/>
              <a:cs typeface="+mn-cs"/>
            </a:endParaRPr>
          </a:p>
          <a:p>
            <a:r>
              <a:rPr lang="en-US" sz="1200" b="0" i="0" kern="1200" dirty="0">
                <a:effectLst/>
                <a:latin typeface="+mn-lt"/>
                <a:ea typeface="+mn-ea"/>
                <a:cs typeface="+mn-cs"/>
              </a:rPr>
              <a:t>While you watch,</a:t>
            </a:r>
            <a:r>
              <a:rPr lang="en-US" sz="1200" b="0" i="0" kern="1200" baseline="0" dirty="0">
                <a:effectLst/>
                <a:latin typeface="+mn-lt"/>
                <a:ea typeface="+mn-ea"/>
                <a:cs typeface="+mn-cs"/>
              </a:rPr>
              <a:t> think about h</a:t>
            </a:r>
            <a:r>
              <a:rPr lang="en-US" sz="1200" b="0" i="0" kern="1200" dirty="0">
                <a:effectLst/>
                <a:latin typeface="+mn-lt"/>
                <a:ea typeface="+mn-ea"/>
                <a:cs typeface="+mn-cs"/>
              </a:rPr>
              <a:t>ow the SBAR technique improves communication between the nurse and physician.</a:t>
            </a:r>
            <a:endParaRPr lang="en-US" sz="1200" b="0" i="0" kern="1200" dirty="0">
              <a:latin typeface="+mn-lt"/>
              <a:cs typeface="Calibri"/>
            </a:endParaRP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Instructor Note: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Play the video by clicking on</a:t>
            </a:r>
            <a:r>
              <a:rPr lang="en-US" sz="1200" b="0" i="0" kern="1200" baseline="0" dirty="0">
                <a:solidFill>
                  <a:schemeClr val="tx1"/>
                </a:solidFill>
                <a:effectLst/>
                <a:latin typeface="+mn-lt"/>
                <a:ea typeface="+mn-ea"/>
                <a:cs typeface="+mn-cs"/>
              </a:rPr>
              <a:t> it.</a:t>
            </a:r>
          </a:p>
          <a:p>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07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H</a:t>
            </a:r>
            <a:r>
              <a:rPr lang="en-US" sz="1200" b="0" i="0" kern="1200" dirty="0">
                <a:solidFill>
                  <a:schemeClr val="tx1"/>
                </a:solidFill>
                <a:effectLst/>
                <a:latin typeface="+mn-lt"/>
                <a:ea typeface="+mn-ea"/>
                <a:cs typeface="+mn-cs"/>
              </a:rPr>
              <a:t>ow did the SBAR technique improve communication between the nurse and physician?</a:t>
            </a:r>
          </a:p>
          <a:p>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nurse identified herself and the reason she was calling.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physician was quickly made aware of Mrs. Everett's deteriorating </a:t>
            </a:r>
            <a:r>
              <a:rPr lang="en-US" sz="1200" b="1" i="0" kern="1200" dirty="0">
                <a:solidFill>
                  <a:schemeClr val="tx1"/>
                </a:solidFill>
                <a:effectLst/>
                <a:latin typeface="+mn-lt"/>
                <a:ea typeface="+mn-ea"/>
                <a:cs typeface="+mn-cs"/>
              </a:rPr>
              <a:t>Situation</a:t>
            </a:r>
            <a:r>
              <a:rPr lang="en-US" sz="1200" b="0" i="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nurse provided the </a:t>
            </a:r>
            <a:r>
              <a:rPr lang="en-US" sz="1200" b="1" i="0" kern="1200" dirty="0">
                <a:solidFill>
                  <a:schemeClr val="tx1"/>
                </a:solidFill>
                <a:effectLst/>
                <a:latin typeface="+mn-lt"/>
                <a:ea typeface="+mn-ea"/>
                <a:cs typeface="+mn-cs"/>
              </a:rPr>
              <a:t>Background</a:t>
            </a:r>
            <a:r>
              <a:rPr lang="en-US" sz="1200" b="0" i="0" kern="1200" dirty="0">
                <a:solidFill>
                  <a:schemeClr val="tx1"/>
                </a:solidFill>
                <a:effectLst/>
                <a:latin typeface="+mn-lt"/>
                <a:ea typeface="+mn-ea"/>
                <a:cs typeface="+mn-cs"/>
              </a:rPr>
              <a:t> of the DVT diagnosis and all current labs.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recent </a:t>
            </a:r>
            <a:r>
              <a:rPr lang="en-US" sz="1200" b="1" i="0" kern="1200" dirty="0">
                <a:solidFill>
                  <a:schemeClr val="tx1"/>
                </a:solidFill>
                <a:effectLst/>
                <a:latin typeface="+mn-lt"/>
                <a:ea typeface="+mn-ea"/>
                <a:cs typeface="+mn-cs"/>
              </a:rPr>
              <a:t>Assessment</a:t>
            </a:r>
            <a:r>
              <a:rPr lang="en-US" sz="1200" b="0" i="0" kern="1200" dirty="0">
                <a:solidFill>
                  <a:schemeClr val="tx1"/>
                </a:solidFill>
                <a:effectLst/>
                <a:latin typeface="+mn-lt"/>
                <a:ea typeface="+mn-ea"/>
                <a:cs typeface="+mn-cs"/>
              </a:rPr>
              <a:t> of the patient has led to the nurse to call the physician with her concerns.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Recommendation</a:t>
            </a:r>
            <a:r>
              <a:rPr lang="en-US" sz="1200" b="0" i="0" kern="1200" dirty="0">
                <a:solidFill>
                  <a:schemeClr val="tx1"/>
                </a:solidFill>
                <a:effectLst/>
                <a:latin typeface="+mn-lt"/>
                <a:ea typeface="+mn-ea"/>
                <a:cs typeface="+mn-cs"/>
              </a:rPr>
              <a:t> was initiated by the nurse for additional labs and a plan was discussed for future care.</a:t>
            </a:r>
          </a:p>
          <a:p>
            <a:pPr marL="914400" lvl="2" indent="0">
              <a:buFontTx/>
              <a:buNone/>
            </a:pPr>
            <a:r>
              <a:rPr lang="en-US" sz="1200" b="0" i="0" kern="1200" dirty="0">
                <a:solidFill>
                  <a:schemeClr val="tx1"/>
                </a:solidFill>
                <a:effectLst/>
                <a:latin typeface="+mn-lt"/>
                <a:ea typeface="+mn-ea"/>
                <a:cs typeface="+mn-cs"/>
              </a:rPr>
              <a:t>*Some find </a:t>
            </a:r>
            <a:r>
              <a:rPr lang="en-US" sz="1200" b="1" i="0" kern="1200" dirty="0">
                <a:solidFill>
                  <a:schemeClr val="tx1"/>
                </a:solidFill>
                <a:effectLst/>
                <a:latin typeface="+mn-lt"/>
                <a:ea typeface="+mn-ea"/>
                <a:cs typeface="+mn-cs"/>
              </a:rPr>
              <a:t>Recommendation</a:t>
            </a:r>
            <a:r>
              <a:rPr lang="en-US" sz="1200" b="0" i="0" kern="1200" dirty="0">
                <a:solidFill>
                  <a:schemeClr val="tx1"/>
                </a:solidFill>
                <a:effectLst/>
                <a:latin typeface="+mn-lt"/>
                <a:ea typeface="+mn-ea"/>
                <a:cs typeface="+mn-cs"/>
              </a:rPr>
              <a:t> difficult as they attempt not to diagnose but give broader indirect suggestions that may not provide clear or concise patient information.</a:t>
            </a:r>
          </a:p>
          <a:p>
            <a:r>
              <a:rPr lang="en-US" b="1" u="sng"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414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next few slides</a:t>
            </a:r>
            <a:r>
              <a:rPr lang="en-US" b="0" baseline="0" dirty="0"/>
              <a:t> are </a:t>
            </a:r>
            <a:r>
              <a:rPr lang="en-US" b="0" dirty="0"/>
              <a:t>from the </a:t>
            </a:r>
            <a:r>
              <a:rPr lang="en-US" b="0" baseline="0" dirty="0"/>
              <a:t>hemorrhage master scenario when the obstetrician, Dr. </a:t>
            </a:r>
            <a:r>
              <a:rPr lang="en-US" b="0" baseline="0" dirty="0" err="1"/>
              <a:t>Sonentag</a:t>
            </a:r>
            <a:r>
              <a:rPr lang="en-US" b="0" baseline="0" dirty="0"/>
              <a:t>, comes to check on patient Danielle Williams at her bedside nurse’s request. At this point, there is an opportunity for the use of SBAR.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a:defRPr/>
            </a:pPr>
            <a:r>
              <a:rPr lang="en-US" b="0" baseline="0" dirty="0"/>
              <a:t>As you read through this expanded section </a:t>
            </a:r>
            <a:r>
              <a:rPr lang="en-US" dirty="0"/>
              <a:t>from </a:t>
            </a:r>
            <a:r>
              <a:rPr lang="en-US" b="0" baseline="0" dirty="0"/>
              <a:t>our scenario, think about how the bedside nurse, Allison uses SBAR to structure her communication with Dr. </a:t>
            </a:r>
            <a:r>
              <a:rPr lang="en-US" b="0" baseline="0" dirty="0" err="1"/>
              <a:t>Sonentag</a:t>
            </a:r>
            <a:r>
              <a:rPr lang="en-US" b="0" baseline="0" dirty="0"/>
              <a:t>. If you were Allison, what would you say to Dr. </a:t>
            </a:r>
            <a:r>
              <a:rPr lang="en-US" b="0" baseline="0" dirty="0" err="1"/>
              <a:t>Sonentag</a:t>
            </a:r>
            <a:r>
              <a:rPr lang="en-US" b="0" baseline="0" dirty="0"/>
              <a:t>?</a:t>
            </a:r>
            <a:r>
              <a:rPr lang="en-US" dirty="0"/>
              <a:t>  </a:t>
            </a:r>
            <a:endParaRPr lang="en-US" b="0"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Remember that Allison should still use good communication standards (which include complete, clear, brief, and timely dialogue), but she should also Identify herself, explain the Situation with the patient, provide clinical Background, Assess the current problem, and Recommend a plan.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8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kern="1200" dirty="0">
                <a:solidFill>
                  <a:schemeClr val="tx1"/>
                </a:solidFill>
                <a:effectLst/>
                <a:latin typeface="+mn-lt"/>
                <a:ea typeface="+mn-ea"/>
                <a:cs typeface="+mn-cs"/>
              </a:rPr>
              <a:t>Human factors and communication breakdowns are identified as the primary root cause of maternal and perinatal deaths and injuries. According to the Joint Commission, these errors are reported over 80 percent of the time and represent the majority of repairable defects within the labor and delivery (L&amp;D) unit.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 factors refer generally to employee competency and staffing concerns. They specifically include s</a:t>
            </a:r>
            <a:r>
              <a:rPr lang="en-US" dirty="0"/>
              <a:t>taffing levels, staffing skill mix, staff orientation, in-service education, competency assessment, staff supervision, resident supervision, medical staff credentialing/privileging, medical staff peer review, other (e.g., rushing, fatigue, distraction, complacency, bias).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Communication causes capture breakdowns in oral, written, or electronic exchanges among staff, with and among physicians, with administration, and/or with patient or family members.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root causes for maternal and perinatal deaths and injuries are—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Assessment (i.e., the </a:t>
            </a:r>
            <a:r>
              <a:rPr lang="en-US" dirty="0"/>
              <a:t>adequacy, timing, or scope of assessment; pediatric, psychiatric, alcohol/drug, and/or abuse/neglect assessments; patient observation; clinical laboratory testing; and care decisions)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Leadership (i.e., </a:t>
            </a:r>
            <a:r>
              <a:rPr lang="en-US" dirty="0"/>
              <a:t>organizational planning, organizational culture, community relations, service availability, priority setting, resource allocation, complaint resolution, leadership collaboration, standardization [e.g., clinical practice guidelines], directing department/services, integration of services, inadequate policies and procedures, non-compliance with policies and procedures, performance improvement, medical staff organization, nursing leadership)</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Information management (i.e., </a:t>
            </a:r>
            <a:r>
              <a:rPr lang="en-US" dirty="0"/>
              <a:t>information management needs assessment, confidentiality, security of information, data definitions, availability of information, technical systems, patient identification, medical records, aggregation of data)</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Physical environment (i.e., g</a:t>
            </a:r>
            <a:r>
              <a:rPr lang="en-US" dirty="0"/>
              <a:t>eneral safety, fire safety, security systems, hazardous materials, emergency management, smoking management, equipment management, utilities management)</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Continuum of care (i.e., access to care, care setting, continuity of care, transfer of patient, and/or patient discharge)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Care planning (i.e., planning and/or collaboration),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Medication use (i.e., f</a:t>
            </a:r>
            <a:r>
              <a:rPr lang="en-US" dirty="0"/>
              <a:t>ormulary, storage/control, labeling, ordering, preparing/distributing, administering, and/or patient monitoring)</a:t>
            </a:r>
            <a:r>
              <a:rPr lang="en-US" sz="1200" kern="1200" dirty="0">
                <a:solidFill>
                  <a:schemeClr val="tx1"/>
                </a:solidFill>
                <a:effectLst/>
                <a:latin typeface="+mn-lt"/>
                <a:ea typeface="+mn-ea"/>
                <a:cs typeface="+mn-cs"/>
              </a:rPr>
              <a:t>.</a:t>
            </a:r>
            <a:r>
              <a:rPr lang="en-US" dirty="0">
                <a:effectLst/>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E0922-8E6B-4D54-B6F0-4A26D8182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720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mn-lt"/>
                <a:ea typeface="+mn-ea"/>
                <a:cs typeface="+mn-cs"/>
              </a:rPr>
              <a:t>SCRIPT</a:t>
            </a:r>
            <a:endParaRPr lang="en-US" dirty="0">
              <a:cs typeface="Calibri" panose="020F0502020204030204"/>
            </a:endParaRPr>
          </a:p>
          <a:p>
            <a:pPr>
              <a:defRPr/>
            </a:pPr>
            <a:r>
              <a:rPr lang="en-US" sz="1200" kern="1200" dirty="0">
                <a:effectLst/>
                <a:latin typeface="+mn-lt"/>
                <a:ea typeface="+mn-ea"/>
                <a:cs typeface="+mn-cs"/>
              </a:rPr>
              <a:t>Allison is performing routine postpartum delivery care on </a:t>
            </a:r>
            <a:r>
              <a:rPr lang="en-US" dirty="0"/>
              <a:t>Ms. Danielle Williams</a:t>
            </a:r>
            <a:r>
              <a:rPr lang="en-US" sz="1200" kern="1200" dirty="0">
                <a:effectLst/>
                <a:latin typeface="+mn-lt"/>
                <a:ea typeface="+mn-ea"/>
                <a:cs typeface="+mn-cs"/>
              </a:rPr>
              <a:t>, when approximately an hour following delivery, Ms. Williams mentions that she is feeling dizzy and lightheaded.</a:t>
            </a:r>
            <a:r>
              <a:rPr lang="en-US" dirty="0"/>
              <a:t> </a:t>
            </a:r>
            <a:endParaRPr lang="en-US" sz="1200" kern="1200" dirty="0">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941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Allison repeats a set of vitals and performs an additional postpartum fundal massage, noting a large gush of blood from Ms. Williams’ vagina including several blood clots, totaling ~250 cc of blood as well as a boggy, atonic uterus. Allison is concerned for uterine atony and postpartum hemorrhage and calls to the charge nurse to notify Dr. </a:t>
            </a:r>
            <a:r>
              <a:rPr lang="en-US" sz="1200" kern="1200" dirty="0" err="1">
                <a:solidFill>
                  <a:schemeClr val="tx1"/>
                </a:solidFill>
                <a:effectLst/>
                <a:latin typeface="+mn-lt"/>
                <a:ea typeface="+mn-ea"/>
                <a:cs typeface="+mn-cs"/>
              </a:rPr>
              <a:t>Sonentag</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111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In the meantime, Allison checks in with the patient: “Ms. Williams, how are you feeling? I’ve observed more bleeding than expected. Dr. </a:t>
            </a:r>
            <a:r>
              <a:rPr lang="en-US" sz="1200" i="0" kern="1200" dirty="0" err="1">
                <a:solidFill>
                  <a:schemeClr val="tx1"/>
                </a:solidFill>
                <a:effectLst/>
                <a:latin typeface="+mn-lt"/>
                <a:ea typeface="+mn-ea"/>
                <a:cs typeface="+mn-cs"/>
              </a:rPr>
              <a:t>Sonnentag</a:t>
            </a:r>
            <a:r>
              <a:rPr lang="en-US" sz="1200" i="0" kern="1200" dirty="0">
                <a:solidFill>
                  <a:schemeClr val="tx1"/>
                </a:solidFill>
                <a:effectLst/>
                <a:latin typeface="+mn-lt"/>
                <a:ea typeface="+mn-ea"/>
                <a:cs typeface="+mn-cs"/>
              </a:rPr>
              <a:t> is on his way, and we are working towards getting things under control. Please try to relax, I’m right here with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898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effectLst/>
                <a:latin typeface="+mn-lt"/>
                <a:ea typeface="+mn-ea"/>
                <a:cs typeface="+mn-cs"/>
              </a:rPr>
              <a:t>Allison repeats a set of vitals, showing a heart rate of 126 and blood pressure of 102/56. Dr. </a:t>
            </a:r>
            <a:r>
              <a:rPr lang="en-US" sz="1200" i="0" kern="1200" dirty="0" err="1">
                <a:effectLst/>
                <a:latin typeface="+mn-lt"/>
                <a:ea typeface="+mn-ea"/>
                <a:cs typeface="+mn-cs"/>
              </a:rPr>
              <a:t>Sonentag</a:t>
            </a:r>
            <a:r>
              <a:rPr lang="en-US" sz="1200" i="0" kern="1200" dirty="0">
                <a:effectLst/>
                <a:latin typeface="+mn-lt"/>
                <a:ea typeface="+mn-ea"/>
                <a:cs typeface="+mn-cs"/>
              </a:rPr>
              <a:t> arrives to Danielle’s room soon after, and Allison begins by </a:t>
            </a:r>
            <a:r>
              <a:rPr lang="en-US" i="0" dirty="0"/>
              <a:t>explaining</a:t>
            </a:r>
            <a:r>
              <a:rPr lang="en-US" sz="1200" i="0" kern="1200" dirty="0">
                <a:effectLst/>
                <a:latin typeface="+mn-lt"/>
                <a:ea typeface="+mn-ea"/>
                <a:cs typeface="+mn-cs"/>
              </a:rPr>
              <a:t> the situation.</a:t>
            </a:r>
            <a:endParaRPr lang="en-US" sz="1200" i="0" kern="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a:defRPr/>
            </a:pPr>
            <a:r>
              <a:rPr lang="en-US" i="0" dirty="0"/>
              <a:t>“Hi Dr. </a:t>
            </a:r>
            <a:r>
              <a:rPr lang="en-US" i="0" dirty="0" err="1"/>
              <a:t>Sonentag</a:t>
            </a:r>
            <a:r>
              <a:rPr lang="en-US" i="0" dirty="0"/>
              <a:t>, I am Allison, the nurse who has been taking care of Ms. Williams since her admission and subsequent delivery. She recently reported worsening dizziness and feelings of lightheadedness with uterine atony and increased vaginal bleeding with passage of blood clots totaling 250 cc noted at the time of my recent fundal massage.”</a:t>
            </a:r>
            <a:endParaRPr lang="en-US" sz="1200" i="0" kern="1200" dirty="0">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228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Allison continues by telling Dr. </a:t>
            </a:r>
            <a:r>
              <a:rPr lang="en-US" sz="1200" b="0" i="0" kern="1200" dirty="0" err="1">
                <a:solidFill>
                  <a:schemeClr val="tx1"/>
                </a:solidFill>
                <a:effectLst/>
                <a:latin typeface="+mn-lt"/>
                <a:ea typeface="+mn-ea"/>
                <a:cs typeface="+mn-cs"/>
              </a:rPr>
              <a:t>Sonentag</a:t>
            </a:r>
            <a:r>
              <a:rPr lang="en-US" sz="1200" b="0" i="0" kern="1200" dirty="0">
                <a:solidFill>
                  <a:schemeClr val="tx1"/>
                </a:solidFill>
                <a:effectLst/>
                <a:latin typeface="+mn-lt"/>
                <a:ea typeface="+mn-ea"/>
                <a:cs typeface="+mn-cs"/>
              </a:rPr>
              <a:t> a little about Ms. Williams’ background. She says: </a:t>
            </a:r>
            <a:r>
              <a:rPr lang="en-US" i="0" dirty="0"/>
              <a:t>“Ms. Williams is our 36-year-old G7P6 grand-multiparous female. She has a past medical history significant for chronic hypertension with newly diagnosed superimposed severe preeclampsia currently on magnesium sulfate for seizure prophylaxis, grand multiparity, and history of postpartum hemorrhage in her last pregnancy. She is currently 60 minutes postpartum from an uncomplicated full-term spontaneous vaginal delivery during which the blood loss was 400 cc.”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034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Allison tells Dr. </a:t>
            </a:r>
            <a:r>
              <a:rPr lang="en-US" sz="1200" b="0" i="0" kern="1200" dirty="0" err="1">
                <a:solidFill>
                  <a:schemeClr val="tx1"/>
                </a:solidFill>
                <a:effectLst/>
                <a:latin typeface="+mn-lt"/>
                <a:ea typeface="+mn-ea"/>
                <a:cs typeface="+mn-cs"/>
              </a:rPr>
              <a:t>Sonentag</a:t>
            </a:r>
            <a:r>
              <a:rPr lang="en-US" sz="1200" b="0" i="0" kern="1200" dirty="0">
                <a:solidFill>
                  <a:schemeClr val="tx1"/>
                </a:solidFill>
                <a:effectLst/>
                <a:latin typeface="+mn-lt"/>
                <a:ea typeface="+mn-ea"/>
                <a:cs typeface="+mn-cs"/>
              </a:rPr>
              <a:t> a little about Ms. Williams’ background: </a:t>
            </a:r>
            <a:r>
              <a:rPr lang="en-US" i="0" dirty="0"/>
              <a:t>“Ms. Williams delivered over a second-degree laceration that you repaired without issue. Her most recent vitals are BP of 102/56, which is significantly less than her admission BP of 156/98, and a HR of 126. She currently has one peripheral IV in place and is receiving routine postpartum IV </a:t>
            </a:r>
            <a:r>
              <a:rPr lang="en-US" i="0" dirty="0" err="1"/>
              <a:t>pitocin</a:t>
            </a:r>
            <a:r>
              <a:rPr lang="en-US" i="0" dirty="0"/>
              <a:t> in addition to her IV magnesium for seizure prophylaxis. She has received no additional uterotonics, medications, or boluses. She does not currently have a Foley catheter in place, and her starting hemoglobin was 10 g/dl.”</a:t>
            </a: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475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effectLst/>
                <a:latin typeface="+mn-lt"/>
                <a:ea typeface="+mn-ea"/>
                <a:cs typeface="+mn-cs"/>
              </a:rPr>
              <a:t>SCRIPT</a:t>
            </a:r>
            <a:endParaRPr lang="en-US" i="0" dirty="0">
              <a:ea typeface="+mn-ea"/>
              <a:cs typeface="+mn-cs"/>
            </a:endParaRPr>
          </a:p>
          <a:p>
            <a:r>
              <a:rPr lang="en-US" sz="1200" b="0" i="0" kern="1200" dirty="0">
                <a:effectLst/>
                <a:latin typeface="+mn-lt"/>
                <a:ea typeface="+mn-ea"/>
                <a:cs typeface="+mn-cs"/>
              </a:rPr>
              <a:t>Allison then provides her assessment of the situation: “</a:t>
            </a:r>
            <a:r>
              <a:rPr lang="en-US" i="0" dirty="0"/>
              <a:t>I am concerned that Ms. </a:t>
            </a:r>
            <a:r>
              <a:rPr lang="en-US" i="0" dirty="0" err="1"/>
              <a:t>WIlliams</a:t>
            </a:r>
            <a:r>
              <a:rPr lang="en-US" i="0" dirty="0"/>
              <a:t> is developing postpartum hemorrhage due to uterine atony given her significant, active vaginal bleeding, tachycardia, and low blood pressure.”</a:t>
            </a:r>
            <a:endParaRPr lang="en-US" sz="1200" b="0" i="0" kern="1200" dirty="0">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045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effectLst/>
                <a:latin typeface="+mn-lt"/>
                <a:ea typeface="+mn-ea"/>
                <a:cs typeface="+mn-cs"/>
              </a:rPr>
              <a:t>SCRIPT</a:t>
            </a:r>
            <a:endParaRPr lang="en-US" sz="1200" b="0" i="0" kern="1200" dirty="0">
              <a:effectLst/>
              <a:latin typeface="+mn-lt"/>
              <a:ea typeface="+mn-ea"/>
              <a:cs typeface="+mn-cs"/>
            </a:endParaRPr>
          </a:p>
          <a:p>
            <a:r>
              <a:rPr lang="en-US" sz="1200" b="0" i="0" kern="1200" dirty="0">
                <a:solidFill>
                  <a:schemeClr val="tx1"/>
                </a:solidFill>
                <a:effectLst/>
                <a:latin typeface="+mn-lt"/>
                <a:ea typeface="+mn-ea"/>
                <a:cs typeface="+mn-cs"/>
              </a:rPr>
              <a:t>Finally, Allison offers her recommendation: “I think we should repeat her examination, place a second IV, and attain uterotonic agents if atony is present.”</a:t>
            </a:r>
            <a:endParaRPr lang="en-US" b="1"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623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Handoffs involve the transfer of the responsibility of patient care to a different provider or healthcare professional. Handoffs</a:t>
            </a:r>
            <a:r>
              <a:rPr lang="en-US" b="0" dirty="0"/>
              <a:t> occur across the entire healthcare continuum in all types of settings and for various reasons. Some reasons for handoffs include shift changes, wherein one provider is being temporarily relieved of duty by another provider; during hemorrhage and other emergent events when specialized responders may take over care responsibilities for a patient; or location transfers, wherein patient care is transferring between providers as part of normal care such as from triage to the inpatient labor and delivery unit to the postpartum room. </a:t>
            </a:r>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It’s estimated that a typical teaching hospital may experience more than 4,000 handoffs every day. However, sometimes handoffs are conducted too casually, when they should be structured and focused to ensure continuity of care. </a:t>
            </a:r>
            <a:r>
              <a:rPr lang="en-US" sz="1200" b="0" i="0" kern="1200" dirty="0">
                <a:solidFill>
                  <a:schemeClr val="tx1"/>
                </a:solidFill>
                <a:effectLst/>
                <a:latin typeface="+mn-lt"/>
                <a:ea typeface="+mn-ea"/>
                <a:cs typeface="+mn-cs"/>
              </a:rPr>
              <a:t>In these cases, there is increased risk that necessary information about the patient might not be communicated. </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do you typically use handoffs in your unit?</a:t>
            </a:r>
          </a:p>
          <a:p>
            <a:r>
              <a:rPr lang="en-US" sz="1200" b="0" i="0" kern="1200" dirty="0">
                <a:solidFill>
                  <a:schemeClr val="tx1"/>
                </a:solidFill>
                <a:effectLst/>
                <a:latin typeface="+mn-lt"/>
                <a:ea typeface="+mn-ea"/>
                <a:cs typeface="+mn-cs"/>
              </a:rPr>
              <a:t>What do you think makes an effective handoff?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162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sz="1200" b="0" i="0"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primary objective of a good handoff is to provide accurate information about a patient’s health history, treatment and services, current condition, and any recent or anticipated changes to the patient’s status or plan of care, including contingency plans. Handoff discussions should include knowledge about the degree of certainty and uncertainty regarding a patient, such as whether a diagnosis has been confirmed or the patient’s response to treatment. This is why a structured communication tool, such as SBAR or I PASS the BATON, which you’ll learn about in a few minutes, are helpful. When used properly, these tools help providers communicate completely by providing reminders about what information needs to be shared and communicated clearly and by providing a known structure for sharing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During a handoff, you cannot assume that the person accepting responsibility for a patient will read or understand written or nonverbal communications, so it’s important to verbally communicate as much information as possible. Handoffs are an opportunity to develop a shared understanding between team members so it’s important that all information communicated is acknowledged by the recipient. Until your teammate has provided a verbal confirmation of understanding, you should not relinquish your responsibility. Give your team member the opportunity to respond to and ask questions. Handoffs are a good time to review and have fresh eyes evaluate the situation for both safety and quality. If you yourself are the one taking over patient responsibilities, use check-backs to repeat what you have understood and clarify any concerns or information gaps.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appropriate, you should include the patient or family in the handoff discussion. Doing so not only keeps patients apprised of their own care but can also help you maintain continuity of care. Patients can sometimes provide details that providers may not have access to.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62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52371-1DDB-4D56-8665-ECF95660ADB6}"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a:lstStyle/>
          <a:p>
            <a:r>
              <a:rPr lang="en-US" b="1" dirty="0"/>
              <a:t>SCRIPT</a:t>
            </a:r>
            <a:endParaRPr lang="en-US" b="0" dirty="0"/>
          </a:p>
          <a:p>
            <a:r>
              <a:rPr lang="en-US" sz="1200" kern="1200" dirty="0">
                <a:solidFill>
                  <a:schemeClr val="tx1"/>
                </a:solidFill>
                <a:effectLst/>
                <a:latin typeface="+mn-lt"/>
                <a:ea typeface="+mn-ea"/>
                <a:cs typeface="+mn-cs"/>
              </a:rPr>
              <a:t>Communication, both verbal and nonverbal, is complex and subject to distortion or misinterpretation as it is encoded and decoded between communicators. In verbal communication, ideas are first encoded, or created, when the sender speaks to the receiver. The receiver then decodes, or interprets, the message. The interpretation is affected by the context, auditory distractions, and the individual makeup of the participants involved in the conversation.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seemingly insignificant elements comprise the overall communication system in which providers share information, ideas, and needs within </a:t>
            </a:r>
            <a:r>
              <a:rPr lang="en-US" sz="1200" kern="1200">
                <a:solidFill>
                  <a:schemeClr val="tx1"/>
                </a:solidFill>
                <a:effectLst/>
                <a:latin typeface="+mn-lt"/>
                <a:ea typeface="+mn-ea"/>
                <a:cs typeface="+mn-cs"/>
              </a:rPr>
              <a:t>the healthcare </a:t>
            </a:r>
            <a:r>
              <a:rPr lang="en-US" sz="1200" kern="1200" dirty="0">
                <a:solidFill>
                  <a:schemeClr val="tx1"/>
                </a:solidFill>
                <a:effectLst/>
                <a:latin typeface="+mn-lt"/>
                <a:ea typeface="+mn-ea"/>
                <a:cs typeface="+mn-cs"/>
              </a:rPr>
              <a:t>setting. Each aspect is interconnected and dependent on the influences and composition of the others, meaning a distraction or malfunction in the encoding process or any other component in the model impairs decoding and understanding.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background and physical environment of the communicators influences the distribution and receipt of messages. Individuals are unique, and their experiences dictate how messages are created, shared, and understood. Knowing this, individuals in healthcare settings can affect the outcome of their interaction with colleagues by realizing how to effectively share ideas and comprehend those of others.</a:t>
            </a:r>
            <a:r>
              <a:rPr lang="en-US" dirty="0">
                <a:effectLst/>
              </a:rPr>
              <a:t> </a:t>
            </a:r>
            <a:endParaRPr lang="en-US" b="1" dirty="0"/>
          </a:p>
        </p:txBody>
      </p:sp>
    </p:spTree>
    <p:extLst>
      <p:ext uri="{BB962C8B-B14F-4D97-AF65-F5344CB8AC3E}">
        <p14:creationId xmlns:p14="http://schemas.microsoft.com/office/powerpoint/2010/main" val="1023488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b="0" dirty="0">
                <a:cs typeface="Calibri"/>
              </a:rPr>
              <a:t>As we’ve discussed, handoffs are foundational to care and so they are especially relevant to the Recognition and Response stages of the 4 </a:t>
            </a:r>
            <a:r>
              <a:rPr lang="en-US" b="0" dirty="0" err="1">
                <a:cs typeface="Calibri"/>
              </a:rPr>
              <a:t>Rs</a:t>
            </a:r>
            <a:r>
              <a:rPr lang="en-US" b="0" dirty="0">
                <a:cs typeface="Calibri"/>
              </a:rPr>
              <a:t> framework. During recognition of obstetric hemorrhage, you should review the patient problem list and communicate the risks or realities of hemorrhage whether the care transition is occurring during shift changes or as a natural progression of the patient’s care continuum. In the response stage of an obstetric hemorrhage, consult the unit-based OB hemorrhage emergency management plan and checklists during your handoff.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423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SCRIPT</a:t>
            </a:r>
          </a:p>
          <a:p>
            <a:pPr>
              <a:defRPr/>
            </a:pPr>
            <a:r>
              <a:rPr lang="en-US" b="0" dirty="0"/>
              <a:t>I PASS the BATON is another mnemonic for remembering information to be shared during a patient handoff. As you may notice from our discussion about SBAR, there are some familiar features such as the situation, background, and next steps. However, the advantage of I PASS the BATON is it is more nuanced, so when referenced you may be less likely to omit critical information during a handoff.</a:t>
            </a:r>
          </a:p>
          <a:p>
            <a:pPr>
              <a:defRPr/>
            </a:pPr>
            <a:endParaRPr lang="en-US" b="0" dirty="0"/>
          </a:p>
          <a:p>
            <a:pPr>
              <a:defRPr/>
            </a:pPr>
            <a:r>
              <a:rPr lang="en-US" b="0" dirty="0"/>
              <a:t>I PASS the BATON begins with an introduction of yourself and your job role, assuming this information isn’t already known by the person to whom you’re handing off responsibility. Next is an introduction to the patient and their basic characteristics such as name, age, and sex. The first "A" stands for assessment, which involves articulating the chief complaint, current vital signs, symptoms, and diagnosis. The first “S” reminds you to share information pertaining to the current situation, including present status, level of uncertainty, recent changes, and any response to treatment. The second "S" stands for safety and prompts you to share any details that might compromise or affect patient safety such as critical lab values, cultural or socioeconomic factors that might make the patient vulnerable, allergies, and alerts.</a:t>
            </a:r>
          </a:p>
          <a:p>
            <a:pPr>
              <a:defRPr/>
            </a:pPr>
            <a:endParaRPr lang="en-US" b="0" dirty="0"/>
          </a:p>
          <a:p>
            <a:pPr>
              <a:defRPr/>
            </a:pPr>
            <a:r>
              <a:rPr lang="en-US" b="0" dirty="0"/>
              <a:t>"B" stands for background and reminds you to share patient and family history. "A" refers to actions that have been taken or are required for the patient along with a rationale for why these were undertaken or needed. The "T" reminds you to think about timing, such as level of urgency or the prioritization of actions, while "O" refers to ownership and requires you to explain specifically who is responsible for each action. Finally, "N" stands for next and reminds you to end the handoff with what the care plan dictates is the next step in care, whether any changes are anticipated, what the rest of the current care plan articulates, and whether there are any contingency plans in place.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373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cs typeface="Calibri"/>
            </a:endParaRPr>
          </a:p>
          <a:p>
            <a:r>
              <a:rPr lang="en-US" dirty="0">
                <a:cs typeface="Calibri"/>
              </a:rPr>
              <a:t>As you watch this short video, see how many elements of the I PASS the BATON mnemonic you observe. Please note that the scenario does not relate to an obstetric hemorrhage. We encourage you to focus on the technique, rather than the context. What made this an effective or ineffective handoff?</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952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dirty="0"/>
              <a:t>What elements of I PASS the BATON did you see represented in the previous video?</a:t>
            </a:r>
          </a:p>
          <a:p>
            <a:endParaRPr lang="en-US" dirty="0"/>
          </a:p>
          <a:p>
            <a:r>
              <a:rPr lang="en-US" dirty="0"/>
              <a:t>You might have observed that Dr. Smith did not provide his name or role but that Dr. Martin knew exactly to whom he was speaking, so the introduction might have been unnecessary. However, Dr. Smith began the handoff by sharing a bit about the patient, including his sex, age, and name, which he quickly followed with the assessment that the patient has </a:t>
            </a:r>
            <a:r>
              <a:rPr lang="en-US" dirty="0">
                <a:cs typeface="Calibri"/>
              </a:rPr>
              <a:t>viral cardiomyopathy, frequent episodes of congestive heart failure, presenting with acute anterior MI and early cardiogenic shock. Dr. Smith described the situation as the patient reporting sensations of ripping pain and that he already has access to past and present electrocardiograms with labs drawn and pending. Dr. Smith reiterated that the patient’s background is one of viral cardiomyopathy, and clarified it’s not coronary artery disease. As part of the patient’s background and safety concerns, Dr. Smith reported that the patient has had aspirin and heparin, and was starting </a:t>
            </a:r>
            <a:r>
              <a:rPr lang="en-US" dirty="0" err="1">
                <a:cs typeface="Calibri"/>
              </a:rPr>
              <a:t>integrilin</a:t>
            </a:r>
            <a:r>
              <a:rPr lang="en-US" dirty="0">
                <a:cs typeface="Calibri"/>
              </a:rPr>
              <a:t>, and was not receiving beta-blockers or nitroglycerin due to his hypotension. He suggested the next action would be squirting the chest to rule out dissection. He transferred ownership to both Dr. Martin and Hal.</a:t>
            </a:r>
          </a:p>
          <a:p>
            <a:r>
              <a:rPr lang="en-US" dirty="0">
                <a:cs typeface="Calibri"/>
              </a:rPr>
              <a:t> </a:t>
            </a:r>
          </a:p>
          <a:p>
            <a:r>
              <a:rPr lang="en-US" dirty="0">
                <a:cs typeface="Calibri"/>
              </a:rPr>
              <a:t>You might notice that there is sometimes overlap in the different I PASS the BATON elements or that they might be presented out of order of the mnemonic. That’s OK. I PASS the BATON is simply another tool you can draw on to help you ensure that you have communicated fully and completely all the critical information about the patient. As you become accustomed to using the strategy during handoffs, it will start to feel more natural to you.</a:t>
            </a:r>
          </a:p>
          <a:p>
            <a:endParaRPr lang="en-US" dirty="0">
              <a:cs typeface="Calibri"/>
            </a:endParaRPr>
          </a:p>
          <a:p>
            <a:pPr lvl="0">
              <a:defRPr/>
            </a:pPr>
            <a:r>
              <a:rPr lang="en-US" dirty="0">
                <a:cs typeface="Calibri"/>
              </a:rPr>
              <a:t>Now, what about this particular handoff do you think could have been improved? Dr. Smith did not appear to provide details regarding the timing of actions or clear next steps, so he might have given more detail about when the chest squirting would and should take place as well as for any other explicit next steps in the care plan. He might even have asked Dr. Martin if he had anything additional to add or questions. Dr. Smith also might have summarized the results of the EKGs rather than leaving Dr. Martin to read them for himself.</a:t>
            </a:r>
          </a:p>
          <a:p>
            <a:pPr lvl="0">
              <a:defRPr/>
            </a:pPr>
            <a:endParaRPr lang="en-US" dirty="0">
              <a:cs typeface="Calibri"/>
            </a:endParaRPr>
          </a:p>
          <a:p>
            <a:pPr lvl="0">
              <a:defRPr/>
            </a:pPr>
            <a:r>
              <a:rPr lang="en-US" dirty="0">
                <a:cs typeface="Calibri"/>
              </a:rPr>
              <a:t>Overall, this was a good handoff that touched on nearly all the aspects of the I PASS the BATON mnemonic. Importantly, it was fairly concise, even with the banter between the two doctors, and critical information was shared. Dr. Martin even used a check-back, wherein he repeated the information that Dr. Martin communicated to him in his own words.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484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sz="1200" b="1" u="none" kern="1200" dirty="0">
              <a:latin typeface="+mn-lt"/>
              <a:cs typeface="Calibri"/>
            </a:endParaRPr>
          </a:p>
          <a:p>
            <a:r>
              <a:rPr lang="en-US" sz="1200" kern="1200" dirty="0">
                <a:solidFill>
                  <a:schemeClr val="tx1"/>
                </a:solidFill>
                <a:effectLst/>
                <a:latin typeface="+mn-lt"/>
                <a:ea typeface="+mn-ea"/>
                <a:cs typeface="+mn-cs"/>
              </a:rPr>
              <a:t>In this short comic strip, we will demonstrate how I PASS the BATON might be used during a nursing handoff at shift change while a patient is experiencing an obstetric hemorrhage.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19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cs typeface="Calibri"/>
              </a:rPr>
              <a:t>SCRIPT</a:t>
            </a:r>
          </a:p>
          <a:p>
            <a:pPr>
              <a:lnSpc>
                <a:spcPct val="90000"/>
              </a:lnSpc>
              <a:spcBef>
                <a:spcPts val="1000"/>
              </a:spcBef>
            </a:pPr>
            <a:r>
              <a:rPr lang="en-US" i="0" dirty="0"/>
              <a:t>During a shift change, the off-going nurse, Amy, is turning over the care of Ms. Williams to the oncoming nurse, Allison. The patient, Ms. Williams, is present and being included in the conversation so </a:t>
            </a:r>
            <a:r>
              <a:rPr lang="en-US" b="0" i="0" dirty="0"/>
              <a:t>she is fully aware that a different nurse will be taking care of her. She is given an opportunity to respond with whether she is ready before the handoff formally starts. </a:t>
            </a:r>
          </a:p>
          <a:p>
            <a:endParaRPr lang="en-US" sz="1200" b="0" i="0" kern="1200" dirty="0">
              <a:latin typeface="+mn-lt"/>
              <a:cs typeface="Calibri"/>
            </a:endParaRPr>
          </a:p>
          <a:p>
            <a:r>
              <a:rPr lang="en-US" b="0" i="0" dirty="0"/>
              <a:t>Allison (On-coming nurse): “Good morning, ladies. I’m Allison. Ms. Williams, I’ll be your daytime nurse.”</a:t>
            </a:r>
          </a:p>
          <a:p>
            <a:endParaRPr lang="en-US" b="0" i="0" dirty="0">
              <a:cs typeface="Calibri"/>
            </a:endParaRPr>
          </a:p>
          <a:p>
            <a:r>
              <a:rPr lang="en-US" sz="1200" b="0" i="0" kern="1200" dirty="0">
                <a:effectLst/>
                <a:latin typeface="+mn-lt"/>
                <a:ea typeface="+mn-ea"/>
                <a:cs typeface="+mn-cs"/>
              </a:rPr>
              <a:t>Amy (Off-going nurse): “</a:t>
            </a:r>
            <a:r>
              <a:rPr lang="en-US" b="0" i="0" dirty="0"/>
              <a:t>Hello, Allison. I’m Amy and was taking care of Ms. Williams here overnight. Ms. Williams, I’m going to update Allison about everything that’s been going on, OK?”</a:t>
            </a:r>
            <a:endParaRPr lang="en-US" sz="1200" b="0" i="0" kern="1200" dirty="0">
              <a:effectLst/>
              <a:latin typeface="+mn-lt"/>
              <a:ea typeface="+mn-ea"/>
              <a:cs typeface="+mn-cs"/>
            </a:endParaRPr>
          </a:p>
          <a:p>
            <a:endParaRPr lang="en-US" sz="1200" b="0" i="0" kern="1200" dirty="0">
              <a:latin typeface="+mn-lt"/>
              <a:cs typeface="Calibri" panose="020F0502020204030204"/>
            </a:endParaRPr>
          </a:p>
          <a:p>
            <a:r>
              <a:rPr lang="en-US" b="0" i="0" dirty="0"/>
              <a:t>Ms. Williams</a:t>
            </a:r>
            <a:r>
              <a:rPr lang="en-US" sz="1200" b="0" i="0" kern="1200" dirty="0">
                <a:effectLst/>
                <a:latin typeface="+mn-lt"/>
                <a:ea typeface="+mn-ea"/>
                <a:cs typeface="+mn-cs"/>
              </a:rPr>
              <a:t> (</a:t>
            </a:r>
            <a:r>
              <a:rPr lang="en-US" b="0" i="0" dirty="0"/>
              <a:t>Patient</a:t>
            </a:r>
            <a:r>
              <a:rPr lang="en-US" sz="1200" b="0" i="0" kern="1200" dirty="0">
                <a:effectLst/>
                <a:latin typeface="+mn-lt"/>
                <a:ea typeface="+mn-ea"/>
                <a:cs typeface="+mn-cs"/>
              </a:rPr>
              <a:t>): “</a:t>
            </a:r>
            <a:r>
              <a:rPr lang="en-US" b="0" i="0" dirty="0"/>
              <a:t>Sounds good. Thanks, </a:t>
            </a:r>
            <a:r>
              <a:rPr lang="en-US" sz="1200" b="0" i="0" kern="1200" dirty="0">
                <a:effectLst/>
                <a:latin typeface="+mn-lt"/>
                <a:ea typeface="+mn-ea"/>
                <a:cs typeface="+mn-cs"/>
              </a:rPr>
              <a:t>Amy.”</a:t>
            </a:r>
            <a:r>
              <a:rPr lang="en-US" b="0" i="0" dirty="0"/>
              <a:t> </a:t>
            </a:r>
          </a:p>
          <a:p>
            <a:endParaRPr lang="en-US" sz="1200" b="0" i="0" kern="1200" dirty="0">
              <a:latin typeface="+mn-lt"/>
              <a:cs typeface="Calibri"/>
            </a:endParaRPr>
          </a:p>
          <a:p>
            <a:r>
              <a:rPr lang="en-US" b="0" i="0" dirty="0"/>
              <a:t>You will note that all aspects</a:t>
            </a:r>
            <a:r>
              <a:rPr lang="en-US" i="0" dirty="0"/>
              <a:t> of “I” are covered.</a:t>
            </a:r>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30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r>
              <a:rPr lang="en-US" i="0" dirty="0"/>
              <a:t> </a:t>
            </a:r>
          </a:p>
          <a:p>
            <a:pPr>
              <a:lnSpc>
                <a:spcPct val="90000"/>
              </a:lnSpc>
              <a:spcBef>
                <a:spcPts val="1000"/>
              </a:spcBef>
            </a:pPr>
            <a:r>
              <a:rPr lang="en-US" b="0" i="0" dirty="0"/>
              <a:t>Amy explains, “</a:t>
            </a:r>
            <a:r>
              <a:rPr lang="en-US" i="0" dirty="0"/>
              <a:t>Ms. Williams is a 36-year-old G7P6 at 38 weeks and 6 days who is currently admitted to L&amp;D, undergoing induction of labor for preeclampsia with severe features. She is currently receiving magnesium sulfate at 2 g/</a:t>
            </a:r>
            <a:r>
              <a:rPr lang="en-US" i="0" dirty="0" err="1"/>
              <a:t>hr</a:t>
            </a:r>
            <a:r>
              <a:rPr lang="en-US" i="0" dirty="0"/>
              <a:t> for seizure prophylaxis as well as IV </a:t>
            </a:r>
            <a:r>
              <a:rPr lang="en-US" i="0" dirty="0" err="1"/>
              <a:t>pitocin</a:t>
            </a:r>
            <a:r>
              <a:rPr lang="en-US" i="0" dirty="0"/>
              <a:t> that is being titrated for induction of labor, currently at 14 </a:t>
            </a:r>
            <a:r>
              <a:rPr lang="en-US" i="0" dirty="0" err="1"/>
              <a:t>mU</a:t>
            </a:r>
            <a:r>
              <a:rPr lang="en-US" i="0" dirty="0"/>
              <a:t>/hr. Her membranes remain intact, and her last cervical exam was 1/50/-3 with the fetus in the vertex position.”</a:t>
            </a:r>
            <a:endParaRPr lang="en-US" i="0" dirty="0">
              <a:cs typeface="Calibri"/>
            </a:endParaRPr>
          </a:p>
          <a:p>
            <a:endParaRPr lang="en-US" i="0" dirty="0"/>
          </a:p>
          <a:p>
            <a:r>
              <a:rPr lang="en-US" i="0" dirty="0"/>
              <a:t>By beginning the handoff with Ms. Williams’s patient information, diagnosis, current status and medications, and her most recent exam results, Amy has covered the first three P-A-S elements in the mnemonic.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80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 </a:t>
            </a:r>
          </a:p>
          <a:p>
            <a:r>
              <a:rPr lang="en-US" i="0" dirty="0"/>
              <a:t>Off-going nurse Amy continues to explain recent actions taken: “Ms. Williams has received 1 dose of IV labetalol, 10 mg, for acute treatment of a severe-range blood pressure, and she has been maintained on her home antihypertensive medication of nifedipine, 30 mg a day. Safety concerns for Ms. Williams include that she currently has preeclampsia with severe features and is on magnesium sulfate. In addition, she has a history of postpartum hemorrhage complicating a prior birth, and her grand multiparity.”</a:t>
            </a:r>
            <a:r>
              <a:rPr lang="en-US" b="1" i="0" dirty="0"/>
              <a:t> </a:t>
            </a:r>
          </a:p>
          <a:p>
            <a:endParaRPr lang="en-US" b="1" i="0" dirty="0"/>
          </a:p>
          <a:p>
            <a:r>
              <a:rPr lang="en-US" i="0" dirty="0"/>
              <a:t>Amy has provided safety information and actions taken, according to the second “S” and second “A” in the mnemonic. She has also shared some of Ms. Williams’ history, according to the “B” for background in “BATON.”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110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r>
              <a:rPr lang="en-US" i="0" dirty="0"/>
              <a:t> </a:t>
            </a:r>
          </a:p>
          <a:p>
            <a:pPr>
              <a:lnSpc>
                <a:spcPct val="90000"/>
              </a:lnSpc>
              <a:spcBef>
                <a:spcPts val="1000"/>
              </a:spcBef>
            </a:pPr>
            <a:r>
              <a:rPr lang="en-US" i="0" dirty="0"/>
              <a:t>Amy elaborates on Ms. Williams’ history and current actions taken by saying, “</a:t>
            </a:r>
            <a:r>
              <a:rPr lang="en-US" i="0" kern="1200" dirty="0">
                <a:effectLst/>
              </a:rPr>
              <a:t>Additional patient background includes her history of chronic hypertension.</a:t>
            </a:r>
            <a:r>
              <a:rPr lang="en-US" i="0" dirty="0"/>
              <a:t> </a:t>
            </a:r>
            <a:r>
              <a:rPr lang="en-US" i="0" kern="1200" dirty="0">
                <a:effectLst/>
              </a:rPr>
              <a:t>Overnight, specific actions that we have undertaken include placement of an epidural, and titration of her </a:t>
            </a:r>
            <a:r>
              <a:rPr lang="en-US" i="0" kern="1200" dirty="0" err="1">
                <a:effectLst/>
              </a:rPr>
              <a:t>pitocin</a:t>
            </a:r>
            <a:r>
              <a:rPr lang="en-US" i="0" kern="1200" dirty="0">
                <a:effectLst/>
              </a:rPr>
              <a:t>. Her blood pressures have remained normotensive, and she has had good reflexes throughout the shift.”</a:t>
            </a:r>
            <a:r>
              <a:rPr lang="en-US" i="0" dirty="0"/>
              <a:t> </a:t>
            </a:r>
          </a:p>
          <a:p>
            <a:pPr>
              <a:lnSpc>
                <a:spcPct val="90000"/>
              </a:lnSpc>
              <a:spcBef>
                <a:spcPts val="1000"/>
              </a:spcBef>
            </a:pPr>
            <a:r>
              <a:rPr lang="en-US" i="0" kern="1200" dirty="0">
                <a:effectLst/>
              </a:rPr>
              <a:t>Amy describes who has ownership of Ms. Williams’ care </a:t>
            </a:r>
            <a:r>
              <a:rPr lang="en-US" i="0" dirty="0"/>
              <a:t>by telling Allison that, “</a:t>
            </a:r>
            <a:r>
              <a:rPr lang="en-US" i="0" kern="1200" dirty="0">
                <a:effectLst/>
              </a:rPr>
              <a:t>Dr. </a:t>
            </a:r>
            <a:r>
              <a:rPr lang="en-US" i="0" kern="1200" dirty="0" err="1">
                <a:effectLst/>
              </a:rPr>
              <a:t>Sonentag</a:t>
            </a:r>
            <a:r>
              <a:rPr lang="en-US" i="0" kern="1200" dirty="0">
                <a:effectLst/>
              </a:rPr>
              <a:t> is her private physician, who should be called for shared decision making or if Ms. Williams’ status changes.”</a:t>
            </a:r>
            <a:r>
              <a:rPr lang="en-US" i="0" dirty="0"/>
              <a:t> </a:t>
            </a:r>
          </a:p>
          <a:p>
            <a:pPr>
              <a:lnSpc>
                <a:spcPct val="90000"/>
              </a:lnSpc>
              <a:spcBef>
                <a:spcPts val="1000"/>
              </a:spcBef>
            </a:pPr>
            <a:endParaRPr lang="en-US" i="0"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85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r>
              <a:rPr lang="en-US" i="0" dirty="0"/>
              <a:t> </a:t>
            </a:r>
            <a:endParaRPr lang="en-US" i="0" dirty="0">
              <a:cs typeface="Calibri"/>
            </a:endParaRPr>
          </a:p>
          <a:p>
            <a:pPr>
              <a:lnSpc>
                <a:spcPct val="90000"/>
              </a:lnSpc>
              <a:spcBef>
                <a:spcPts val="1000"/>
              </a:spcBef>
            </a:pPr>
            <a:r>
              <a:rPr lang="en-US" sz="1200" i="0" kern="1200" dirty="0">
                <a:effectLst/>
                <a:latin typeface="+mn-lt"/>
                <a:ea typeface="+mn-ea"/>
                <a:cs typeface="+mn-cs"/>
              </a:rPr>
              <a:t>Amy finishes with what is expected to happen next and availability of resources in the event of possible changes to the patient’s status: “</a:t>
            </a:r>
            <a:r>
              <a:rPr lang="en-US" i="0" kern="1200" dirty="0">
                <a:effectLst/>
              </a:rPr>
              <a:t>I anticipate Ms. Williams will continue to have her labor progress and she will deliver vaginally.</a:t>
            </a:r>
            <a:r>
              <a:rPr lang="en-US" i="0" dirty="0"/>
              <a:t> We have a postpartum hemorrhage cart available given her increased risk for postpartum hemorrhage, and we also have short-acting IV antihypertensives readily available if her blood pressure spikes.” </a:t>
            </a:r>
          </a:p>
          <a:p>
            <a:pPr>
              <a:lnSpc>
                <a:spcPct val="90000"/>
              </a:lnSpc>
              <a:spcBef>
                <a:spcPts val="1000"/>
              </a:spcBef>
            </a:pPr>
            <a:endParaRPr lang="en-US" i="0" dirty="0">
              <a:cs typeface="Calibri"/>
            </a:endParaRPr>
          </a:p>
          <a:p>
            <a:pPr>
              <a:lnSpc>
                <a:spcPct val="90000"/>
              </a:lnSpc>
              <a:spcBef>
                <a:spcPts val="1000"/>
              </a:spcBef>
            </a:pPr>
            <a:r>
              <a:rPr lang="en-US" i="0" dirty="0"/>
              <a:t>At this point, Amy has addressed nearly all aspects of I PASS BATON.</a:t>
            </a:r>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0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kern="1200" dirty="0">
                <a:solidFill>
                  <a:schemeClr val="tx1"/>
                </a:solidFill>
                <a:effectLst/>
                <a:latin typeface="+mn-lt"/>
                <a:ea typeface="+mn-ea"/>
                <a:cs typeface="+mn-cs"/>
              </a:rPr>
              <a:t>Effective communication is complete.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communicates all relevant information while avoiding unnecessary details that may cause confusion.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allows time for patients and staff to ask and answer questions completely.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communication is clear.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uses plain language, such as layman’s terms, that patients and their families can easily understand.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uses common or standard terminology when communicating with team members.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communication is brief and concise.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Provide information that is brief, yet as complete as possible. Do not overexplain the situation; be concise.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communication is timely. </a:t>
            </a:r>
            <a:r>
              <a:rPr lang="en-US" sz="1200" b="0" i="0" kern="1200" dirty="0">
                <a:solidFill>
                  <a:schemeClr val="tx1"/>
                </a:solidFill>
                <a:effectLst/>
                <a:latin typeface="+mn-lt"/>
                <a:ea typeface="+mn-ea"/>
                <a:cs typeface="+mn-cs"/>
              </a:rPr>
              <a:t>Consider ramifications of delayed communication.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offers and requests information.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avoids compromising a patient’s situation by promptly relaying information.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notes times of observations and interventions in the patient’s record.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updates patients and families frequently.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verifies the recipient received the intended message.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validates or acknowledges information received.</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Ask </a:t>
            </a:r>
            <a:r>
              <a:rPr lang="en-US" sz="1200" b="0" i="0" kern="1200" dirty="0">
                <a:solidFill>
                  <a:schemeClr val="tx1"/>
                </a:solidFill>
                <a:effectLst/>
                <a:latin typeface="+mn-lt"/>
                <a:ea typeface="+mn-ea"/>
                <a:cs typeface="+mn-cs"/>
              </a:rPr>
              <a:t>(time permitting)</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What could affect communication among team members?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Tip: You may wish to create a list of answers to the question on a flip chart and then compare those to the challenges listed on the next slide.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Example 1</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applying the four elements of effective communication to a recommendation to proceed with a cesarean section for a laboring patient: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Complete—it includes the medical reason for recommending a cesarean section and risks associated with not proceeding to a section;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Clear—It is conveyed using plain language and avoiding medical jargon;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Brief—It contains only the necessary information; and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Timely—It is communicated to the patient as soon as possible after the decision has been made by the attending physician.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Example 2:</a:t>
            </a:r>
            <a:r>
              <a:rPr lang="en-US" sz="1200" b="0" i="0" kern="1200" dirty="0">
                <a:solidFill>
                  <a:schemeClr val="tx1"/>
                </a:solidFill>
                <a:effectLst/>
                <a:latin typeface="+mn-lt"/>
                <a:ea typeface="+mn-ea"/>
                <a:cs typeface="+mn-cs"/>
              </a:rPr>
              <a:t> A well-written discharge prescription 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Complete—It includes medication, dosage, and frequency.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Clear—It is clearly written and legible.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Brief—It contains only the necessary information.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Concise—It is written before discharge and filled when the patient is ready to leave the hospital.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706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r>
              <a:rPr lang="en-US" i="0" dirty="0"/>
              <a:t> </a:t>
            </a:r>
            <a:endParaRPr lang="en-US" i="0" dirty="0">
              <a:cs typeface="Calibri"/>
            </a:endParaRPr>
          </a:p>
          <a:p>
            <a:r>
              <a:rPr lang="en-US" i="0" dirty="0"/>
              <a:t>Amy asks if Allison has any questions, inviting a check-back. Allison says, “No, I was taking care of Ms. Williams yesterday as well. It sounds like she has remained pretty stable overnight. Thank you! Go get some sleep. I’ve got her from here.”</a:t>
            </a:r>
          </a:p>
          <a:p>
            <a:endParaRPr lang="en-US" i="0" dirty="0">
              <a:cs typeface="Calibri"/>
            </a:endParaRPr>
          </a:p>
          <a:p>
            <a:pPr>
              <a:lnSpc>
                <a:spcPct val="90000"/>
              </a:lnSpc>
              <a:spcBef>
                <a:spcPts val="1000"/>
              </a:spcBef>
            </a:pPr>
            <a:r>
              <a:rPr lang="en-US" i="0" dirty="0">
                <a:cs typeface="Calibri"/>
              </a:rPr>
              <a:t>To improve the hand-off, Allison might have summarized the major points and anticipated next-steps as she understood them, giving everyone in the room an opportunity to confirm or correct her understanding. Amy, however, did a good job for her part.</a:t>
            </a:r>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821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Now that you’ve learned about the communication tools and strategies we have for improving teamwork, let’s talk about their feasibility, any barriers you expect to have with adopting them, concerns you have with their utility, applicability, or friendliness, and ideas you might have to improve upon them or encourage their use.</a:t>
            </a:r>
          </a:p>
          <a:p>
            <a:endParaRPr lang="en-US" b="0" dirty="0"/>
          </a:p>
          <a:p>
            <a:r>
              <a:rPr lang="en-US" b="0" dirty="0"/>
              <a:t>I want you to feel open to sharing your thoughts, ideas, and concerns. And remember: these tools can always be modified in order to be made more useful, if that’s what you need. It’s not so much about the exact structure of the tool (e.g., SBAR or I PASS the BATON) as it is in having a unit-recognized procedure for organizing your communications and ensuring information has been correctly and similarly understood by everyone involved.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005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Communication is the foundation to effective teamwork. To be effective it should be clear, brief yet complete, and timely. In this module, we reviewed four simple strategies that you can immediately begin using and promoting at your home organizations to improve teamwork. These include call-outs, check-backs, SBAR, and I PASS the BATON. </a:t>
            </a:r>
          </a:p>
          <a:p>
            <a:endParaRPr lang="en-US" b="0" dirty="0"/>
          </a:p>
          <a:p>
            <a:r>
              <a:rPr lang="en-US" b="0" dirty="0"/>
              <a:t>Encourage the use of multiple strategies together. Check-backs can and should be used to confirm information shared during call-outs and communicated with the SBAR and I PASS the BATON mnemonics.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93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b="0" i="0" kern="1200" dirty="0">
                <a:solidFill>
                  <a:schemeClr val="tx1"/>
                </a:solidFill>
                <a:effectLst/>
                <a:latin typeface="+mn-lt"/>
                <a:ea typeface="+mn-ea"/>
                <a:cs typeface="+mn-cs"/>
              </a:rPr>
              <a:t>In this module, we will discuss the following four information exchange strategies: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Check-Backs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Call-Outs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Situation—Background—Assessment—Recommendation (SBAR)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 PASS the BATON.</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Each of these communication strategies are simple to integrate into daily practice yet have been shown to improve team performance. They do so by helping to reduce errors associated with miscommunication and failure to share relevant and critical information.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8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b="0" u="none" dirty="0"/>
          </a:p>
          <a:p>
            <a:r>
              <a:rPr lang="en-US" sz="1200" kern="1200" dirty="0">
                <a:effectLst/>
                <a:latin typeface="+mn-lt"/>
                <a:ea typeface="+mn-ea"/>
                <a:cs typeface="+mn-cs"/>
              </a:rPr>
              <a:t>A </a:t>
            </a:r>
            <a:r>
              <a:rPr lang="en-US" dirty="0"/>
              <a:t>call-out </a:t>
            </a:r>
            <a:r>
              <a:rPr lang="en-US" sz="1200" kern="1200" dirty="0">
                <a:effectLst/>
                <a:latin typeface="+mn-lt"/>
                <a:ea typeface="+mn-ea"/>
                <a:cs typeface="+mn-cs"/>
              </a:rPr>
              <a:t>is a tactic used to convey critical information during an emergency. Critical information audibly announced in these situations helps the team anticipate and prepare for vital next steps in patient care. To assist with follow-through and attention to information shared in a call-out, direct the information to a specific individual.</a:t>
            </a:r>
            <a:r>
              <a:rPr lang="en-US" dirty="0"/>
              <a:t> </a:t>
            </a:r>
            <a:endParaRPr lang="en-US" sz="1200" kern="1200" dirty="0">
              <a:latin typeface="+mn-lt"/>
              <a:cs typeface="Calibri"/>
            </a:endParaRP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For example, </a:t>
            </a:r>
            <a:r>
              <a:rPr lang="en-US" sz="1200" kern="1200" dirty="0">
                <a:solidFill>
                  <a:schemeClr val="tx1"/>
                </a:solidFill>
                <a:effectLst/>
                <a:latin typeface="+mn-lt"/>
                <a:ea typeface="+mn-ea"/>
                <a:cs typeface="+mn-cs"/>
              </a:rPr>
              <a:t>a nurse may say to an obstetrician, “Doctor, I’m concerned. The patient’s blood loss is almost 1,000 </a:t>
            </a:r>
            <a:r>
              <a:rPr lang="en-US" sz="1200" kern="1200" dirty="0" err="1">
                <a:solidFill>
                  <a:schemeClr val="tx1"/>
                </a:solidFill>
                <a:effectLst/>
                <a:latin typeface="+mn-lt"/>
                <a:ea typeface="+mn-ea"/>
                <a:cs typeface="+mn-cs"/>
              </a:rPr>
              <a:t>mL.</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is an example of a call-out. To close the loop, as you'll learn next, the doctor may reply</a:t>
            </a:r>
            <a:r>
              <a:rPr lang="en-US" sz="1200" kern="1200" dirty="0">
                <a:solidFill>
                  <a:schemeClr val="tx1"/>
                </a:solidFill>
                <a:effectLst/>
                <a:latin typeface="+mn-lt"/>
                <a:ea typeface="+mn-ea"/>
                <a:cs typeface="+mn-cs"/>
              </a:rPr>
              <a:t>, “</a:t>
            </a:r>
            <a:r>
              <a:rPr lang="en-US" dirty="0"/>
              <a:t>OK, there are a few things we can do. Please continue to monitor carefully," or proceed with providing additional orders to manage the hemorrhage. </a:t>
            </a:r>
            <a:endParaRPr lang="en-US" dirty="0">
              <a:cs typeface="Calibri"/>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your unit, what information would you want called out?</a:t>
            </a:r>
            <a:r>
              <a:rPr lang="en-US" dirty="0">
                <a:effectLst/>
              </a:rPr>
              <a:t> </a:t>
            </a:r>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28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Call-outs aren’t a tool that you’ll necessarily be using on a daily basis, but they are </a:t>
            </a:r>
            <a:r>
              <a:rPr lang="en-US" dirty="0"/>
              <a:t>ones</a:t>
            </a:r>
            <a:r>
              <a:rPr lang="en-US" b="0" dirty="0"/>
              <a:t> that </a:t>
            </a:r>
            <a:r>
              <a:rPr lang="en-US" dirty="0"/>
              <a:t>are</a:t>
            </a:r>
            <a:r>
              <a:rPr lang="en-US" b="0" dirty="0"/>
              <a:t> useful under certain circumstances. Because the nature of the call-out is to relay critical information </a:t>
            </a:r>
            <a:r>
              <a:rPr lang="en-US" b="0" i="1" dirty="0"/>
              <a:t>immediately</a:t>
            </a:r>
            <a:r>
              <a:rPr lang="en-US" b="0" i="0" dirty="0"/>
              <a:t>, call-outs are most helpful during emergent events, such as a hemorrhage, and when team members are co-located. Even if team members aren’t co-located, the spirit of a call-out is maintained when you immediately relay your observations to your team members as directly and quickly as soon as you notice something awry.</a:t>
            </a:r>
            <a:endParaRPr lang="en-US" b="0" i="0" dirty="0">
              <a:cs typeface="Calibri"/>
            </a:endParaRPr>
          </a:p>
          <a:p>
            <a:endParaRPr lang="en-US" b="0" i="0" dirty="0"/>
          </a:p>
          <a:p>
            <a:r>
              <a:rPr lang="en-US" b="0" i="0" dirty="0"/>
              <a:t>Call-outs will continue to be useful as events unfold, particularly once a rapid response team is present or the primary care team members are all co-located and attending to the patient together. In these moments, call-outs ensure that the entire team hears the same information simultaneously and are able to adapt quickly.</a:t>
            </a:r>
          </a:p>
          <a:p>
            <a:endParaRPr lang="en-US" b="0" i="0" dirty="0"/>
          </a:p>
          <a:p>
            <a:r>
              <a:rPr lang="en-US" b="0" i="0" dirty="0"/>
              <a:t>In the event of a hemorrhage, it’s recommended to </a:t>
            </a:r>
            <a:r>
              <a:rPr lang="en-US" b="0" i="0" u="sng" dirty="0"/>
              <a:t>always</a:t>
            </a:r>
            <a:r>
              <a:rPr lang="en-US" b="0" i="0" u="none" dirty="0"/>
              <a:t> call-out when blood </a:t>
            </a:r>
            <a:r>
              <a:rPr lang="en-US" dirty="0"/>
              <a:t>loss exceeds</a:t>
            </a:r>
            <a:r>
              <a:rPr lang="en-US" b="0" i="0" u="none" dirty="0"/>
              <a:t> 1,000 </a:t>
            </a:r>
            <a:r>
              <a:rPr lang="en-US" b="0" i="0" u="none" dirty="0" err="1"/>
              <a:t>mL.</a:t>
            </a:r>
            <a:r>
              <a:rPr lang="en-US" b="0" i="0" u="none" dirty="0"/>
              <a:t> While every case is unique and 1,000 mL for some cases, like C-sections, may not be out of the realm of normal, it is still wise for the team to have awareness by the time hemorrhage reaches 1,000 </a:t>
            </a:r>
            <a:r>
              <a:rPr lang="en-US" b="0" i="0" u="none" dirty="0" err="1"/>
              <a:t>mL.</a:t>
            </a:r>
            <a:endParaRPr lang="en-US" b="0" i="0" dirty="0">
              <a:cs typeface="Calibri"/>
            </a:endParaRPr>
          </a:p>
          <a:p>
            <a:endParaRPr lang="en-US" b="0" i="0" dirty="0"/>
          </a:p>
          <a:p>
            <a:endParaRPr lang="en-US" b="0" i="0" dirty="0"/>
          </a:p>
          <a:p>
            <a:endParaRPr lang="en-US" b="0" i="0" dirty="0"/>
          </a:p>
          <a:p>
            <a:endParaRPr lang="en-US" b="0" i="0" dirty="0"/>
          </a:p>
          <a:p>
            <a:endParaRPr lang="en-US" b="0" i="0" dirty="0"/>
          </a:p>
          <a:p>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8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One critical point to discuss is the appropriateness of using a call-out when family is present. While patient safety will always take precedence, you can run the risk of unnecessarily alarming the patient or the patient’s family if you use a call-out in their presence, while they are awake and conscious. Aside from spiking their fears, it’s possible that the resulting worry might add to the confusion and noise of what is going on in the room, especially if there is an emergency.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we highly encourage you to consider the use of code words. Your organization may already have certain codes you use for common events. Definitely continue to use these. If you don’t, consider suggesting to your department that they decide on uniform code words and include them in the Readiness materials of the 4 Rs package. If you choose to use code words, it is critical that they are used consistently and that all staff understand what they mean.</a:t>
            </a:r>
          </a:p>
          <a:p>
            <a:endParaRPr lang="en-US" dirty="0"/>
          </a:p>
          <a:p>
            <a:r>
              <a:rPr lang="en-US" dirty="0"/>
              <a:t>In cases where no standard codes already exist, consider discussing with your colleagues how to appropriately communicate information to each other when a family member or patient is present. Huddles and briefs are a great opportunity for having these conversations. We will discuss Huddles and Briefs in Module 4. </a:t>
            </a:r>
          </a:p>
          <a:p>
            <a:endParaRPr lang="en-US" dirty="0"/>
          </a:p>
          <a:p>
            <a:r>
              <a:rPr lang="en-US" dirty="0"/>
              <a:t>Although the traditional model is to immediately send the family out when an emergency is unfolding, many places are moving to allowing the family to stay. In these cases, it is essential to have a clinician communicate with them honestly and transparently. A physician or nurse should speak with them as the call-out is occurring, explaining the situation, what the risks are, and what is being done about the problem, so that they know what to expect and how to behave. Of course, there may be situations in which it is more appropriate to ask family to leave the room. However, even in these cases it’s important to keep the worried family in the loop as events unfold, whether they are in the room or not. </a:t>
            </a:r>
          </a:p>
          <a:p>
            <a:endParaRPr lang="en-US" dirty="0"/>
          </a:p>
          <a:p>
            <a:r>
              <a:rPr lang="en-US" dirty="0"/>
              <a:t>In the end, thinking and acting empathetically towards the patient and her family are essential. If you find yourself having to use a call-out in front of a patient, always prioritize her care. It may involve speaking assertively but calmly so that, even if there is a concern, the patient and the family also remain calm as they will be looking to you for clues regarding the severity of the situation.</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78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681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018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787299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300634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524C-8E46-DD4F-A37F-410BEDA70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8989D-7D96-334D-A6E6-434B8272F6C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246195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004397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111622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985150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935687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221639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4" name="Rectangle 13" descr="Semi-transparent image of hospital. ">
            <a:extLst>
              <a:ext uri="{FF2B5EF4-FFF2-40B4-BE49-F238E27FC236}">
                <a16:creationId xmlns:a16="http://schemas.microsoft.com/office/drawing/2014/main" id="{97F028AB-E349-452F-A956-4DCB874636BA}"/>
              </a:ext>
            </a:extLst>
          </p:cNvPr>
          <p:cNvSpPr/>
          <p:nvPr userDrawn="1"/>
        </p:nvSpPr>
        <p:spPr>
          <a:xfrm>
            <a:off x="1323321" y="-4"/>
            <a:ext cx="11285773" cy="6013627"/>
          </a:xfrm>
          <a:prstGeom prst="rect">
            <a:avLst/>
          </a:prstGeom>
          <a:blipFill dpi="0" rotWithShape="1">
            <a:blip r:embed="rId2">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362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dirty="0"/>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9670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976393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85054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15098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53604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p:cNvSpPr txBox="1">
            <a:spLocks/>
          </p:cNvSpPr>
          <p:nvPr userDrawn="1"/>
        </p:nvSpPr>
        <p:spPr>
          <a:xfrm>
            <a:off x="428368" y="302125"/>
            <a:ext cx="11335264" cy="876130"/>
          </a:xfrm>
          <a:prstGeom prst="rect">
            <a:avLst/>
          </a:prstGeom>
          <a:solidFill>
            <a:schemeClr val="bg1">
              <a:alpha val="73000"/>
            </a:schemeClr>
          </a:solidFill>
          <a:effectLst>
            <a:softEdge rad="3175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postpartum Hemorrhage Scenario</a:t>
            </a:r>
            <a:endParaRPr lang="en-US" sz="44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123652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_block">
    <p:spTree>
      <p:nvGrpSpPr>
        <p:cNvPr id="1" name=""/>
        <p:cNvGrpSpPr/>
        <p:nvPr/>
      </p:nvGrpSpPr>
      <p:grpSpPr>
        <a:xfrm>
          <a:off x="0" y="0"/>
          <a:ext cx="0" cy="0"/>
          <a:chOff x="0" y="0"/>
          <a:chExt cx="0" cy="0"/>
        </a:xfrm>
      </p:grpSpPr>
      <p:sp>
        <p:nvSpPr>
          <p:cNvPr id="4" name="Rounded Rectangle 3"/>
          <p:cNvSpPr/>
          <p:nvPr userDrawn="1"/>
        </p:nvSpPr>
        <p:spPr bwMode="auto">
          <a:xfrm>
            <a:off x="0" y="304800"/>
            <a:ext cx="11277600" cy="1295400"/>
          </a:xfrm>
          <a:custGeom>
            <a:avLst/>
            <a:gdLst/>
            <a:ahLst/>
            <a:cxnLst/>
            <a:rect l="l" t="t" r="r" b="b"/>
            <a:pathLst>
              <a:path w="8458200" h="1295400">
                <a:moveTo>
                  <a:pt x="0" y="0"/>
                </a:moveTo>
                <a:lnTo>
                  <a:pt x="8376525" y="0"/>
                </a:lnTo>
                <a:cubicBezTo>
                  <a:pt x="8421633" y="0"/>
                  <a:pt x="8458200" y="36567"/>
                  <a:pt x="8458200" y="81675"/>
                </a:cubicBezTo>
                <a:lnTo>
                  <a:pt x="8458200" y="1213725"/>
                </a:lnTo>
                <a:cubicBezTo>
                  <a:pt x="8458200" y="1258833"/>
                  <a:pt x="8421633" y="1295400"/>
                  <a:pt x="8376525" y="1295400"/>
                </a:cubicBezTo>
                <a:lnTo>
                  <a:pt x="0" y="1295400"/>
                </a:lnTo>
                <a:close/>
              </a:path>
            </a:pathLst>
          </a:custGeom>
          <a:solidFill>
            <a:schemeClr val="bg1"/>
          </a:solidFill>
          <a:ln w="9525" cap="flat" cmpd="sng" algn="ctr">
            <a:solidFill>
              <a:schemeClr val="accent2">
                <a:lumMod val="20000"/>
                <a:lumOff val="80000"/>
              </a:schemeClr>
            </a:solidFill>
            <a:prstDash val="solid"/>
            <a:round/>
            <a:headEnd type="none" w="med" len="med"/>
            <a:tailEnd type="none" w="med" len="med"/>
          </a:ln>
          <a:effectLst>
            <a:outerShdw blurRad="38100" dist="38100" dir="8100000" algn="tr" rotWithShape="0">
              <a:schemeClr val="tx1">
                <a:lumMod val="50000"/>
                <a:lumOff val="50000"/>
                <a:alpha val="4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 name="Title 1"/>
          <p:cNvSpPr>
            <a:spLocks noGrp="1"/>
          </p:cNvSpPr>
          <p:nvPr>
            <p:ph type="title"/>
          </p:nvPr>
        </p:nvSpPr>
        <p:spPr>
          <a:xfrm>
            <a:off x="1079501" y="381000"/>
            <a:ext cx="9893300" cy="1143000"/>
          </a:xfrm>
        </p:spPr>
        <p:txBody>
          <a:bodyPr anchor="ctr"/>
          <a:lstStyle>
            <a:lvl1pPr>
              <a:defRPr sz="3200" baseline="0"/>
            </a:lvl1pPr>
          </a:lstStyle>
          <a:p>
            <a:endParaRPr lang="en-US" dirty="0"/>
          </a:p>
        </p:txBody>
      </p:sp>
      <p:sp>
        <p:nvSpPr>
          <p:cNvPr id="5" name="Slide Number Placeholder 5"/>
          <p:cNvSpPr>
            <a:spLocks noGrp="1"/>
          </p:cNvSpPr>
          <p:nvPr>
            <p:ph type="sldNum" sz="quarter" idx="12"/>
          </p:nvPr>
        </p:nvSpPr>
        <p:spPr>
          <a:xfrm>
            <a:off x="10871200" y="6324600"/>
            <a:ext cx="558800" cy="304800"/>
          </a:xfrm>
        </p:spPr>
        <p:txBody>
          <a:bodyPr/>
          <a:lstStyle>
            <a:lvl1pPr>
              <a:defRPr/>
            </a:lvl1pPr>
          </a:lstStyle>
          <a:p>
            <a:fld id="{700BC924-6907-417A-B366-F607245C071E}" type="slidenum">
              <a:rPr lang="en-US"/>
              <a:pPr/>
              <a:t>‹#›</a:t>
            </a:fld>
            <a:endParaRPr lang="en-US" dirty="0">
              <a:solidFill>
                <a:srgbClr val="002C77"/>
              </a:solidFill>
            </a:endParaRPr>
          </a:p>
        </p:txBody>
      </p:sp>
      <p:sp>
        <p:nvSpPr>
          <p:cNvPr id="6" name="Text Placeholder 9"/>
          <p:cNvSpPr>
            <a:spLocks noGrp="1"/>
          </p:cNvSpPr>
          <p:nvPr>
            <p:ph type="body" sz="quarter" idx="13" hasCustomPrompt="1"/>
          </p:nvPr>
        </p:nvSpPr>
        <p:spPr>
          <a:xfrm>
            <a:off x="7010400" y="6324600"/>
            <a:ext cx="3657600" cy="304800"/>
          </a:xfrm>
          <a:prstGeom prst="rect">
            <a:avLst/>
          </a:prstGeom>
        </p:spPr>
        <p:txBody>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Reference or </a:t>
            </a:r>
            <a:r>
              <a:rPr lang="en-US" dirty="0" err="1"/>
              <a:t>url</a:t>
            </a:r>
            <a:r>
              <a:rPr lang="en-US" dirty="0"/>
              <a:t> goes here</a:t>
            </a:r>
          </a:p>
        </p:txBody>
      </p:sp>
      <p:sp>
        <p:nvSpPr>
          <p:cNvPr id="7" name="Content Placeholder 2"/>
          <p:cNvSpPr>
            <a:spLocks noGrp="1"/>
          </p:cNvSpPr>
          <p:nvPr>
            <p:ph idx="1"/>
          </p:nvPr>
        </p:nvSpPr>
        <p:spPr>
          <a:xfrm>
            <a:off x="1079500" y="1981200"/>
            <a:ext cx="10363200" cy="4114800"/>
          </a:xfrm>
          <a:prstGeom prst="rect">
            <a:avLst/>
          </a:prstGeom>
        </p:spPr>
        <p:txBody>
          <a:bodyPr/>
          <a:lstStyle>
            <a:lvl1pPr>
              <a:spcAft>
                <a:spcPts val="400"/>
              </a:spcAft>
              <a:buClr>
                <a:srgbClr val="41B649"/>
              </a:buClr>
              <a:defRPr sz="2800"/>
            </a:lvl1pPr>
            <a:lvl2pPr>
              <a:spcAft>
                <a:spcPts val="200"/>
              </a:spcAft>
              <a:buClr>
                <a:srgbClr val="41B649"/>
              </a:buClr>
              <a:defRPr sz="2400"/>
            </a:lvl2pPr>
            <a:lvl3pPr>
              <a:buClr>
                <a:srgbClr val="41B649"/>
              </a:buClr>
              <a:defRPr sz="2000"/>
            </a:lvl3pPr>
            <a:lvl4pPr>
              <a:buClr>
                <a:srgbClr val="41B649"/>
              </a:buClr>
              <a:defRPr sz="1800"/>
            </a:lvl4pPr>
            <a:lvl5pPr>
              <a:buClr>
                <a:srgbClr val="41B649"/>
              </a:buClr>
              <a:defRPr sz="1600"/>
            </a:lvl5pPr>
          </a:lstStyle>
          <a:p>
            <a:pPr lvl="0"/>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6790696"/>
            <a:ext cx="12192000" cy="7931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3111"/>
            <a:ext cx="12192000" cy="79310"/>
          </a:xfrm>
          <a:prstGeom prst="rect">
            <a:avLst/>
          </a:prstGeom>
        </p:spPr>
      </p:pic>
    </p:spTree>
    <p:extLst>
      <p:ext uri="{BB962C8B-B14F-4D97-AF65-F5344CB8AC3E}">
        <p14:creationId xmlns:p14="http://schemas.microsoft.com/office/powerpoint/2010/main" val="343858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D56D-74D1-834E-80E8-74427B942A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EDB51-F049-BA46-9D9D-22A005B82DA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90159AD-AB85-D441-8119-CC4845F7C4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747EA9-DA6E-3248-A9B4-515939987D39}"/>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269359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524C-8E46-DD4F-A37F-410BEDA70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8989D-7D96-334D-A6E6-434B8272F6C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506833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76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CDCA5E35-08B5-C44F-828F-DBD5F30F9C8B}"/>
              </a:ext>
            </a:extLst>
          </p:cNvPr>
          <p:cNvSpPr/>
          <p:nvPr userDrawn="1"/>
        </p:nvSpPr>
        <p:spPr>
          <a:xfrm>
            <a:off x="11129049" y="6004289"/>
            <a:ext cx="1062951" cy="769441"/>
          </a:xfrm>
          <a:prstGeom prst="rect">
            <a:avLst/>
          </a:prstGeom>
        </p:spPr>
        <p:txBody>
          <a:bodyPr wrap="square">
            <a:spAutoFit/>
          </a:bodyPr>
          <a:lstStyle/>
          <a:p>
            <a:pPr algn="r"/>
            <a:r>
              <a:rPr lang="en-US" sz="1100" dirty="0">
                <a:solidFill>
                  <a:schemeClr val="bg1">
                    <a:lumMod val="50000"/>
                  </a:schemeClr>
                </a:solidFill>
              </a:rPr>
              <a:t>Hospital AIM Team </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886053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9">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8" name="Rectangle 7"/>
          <p:cNvSpPr/>
          <p:nvPr userDrawn="1"/>
        </p:nvSpPr>
        <p:spPr>
          <a:xfrm>
            <a:off x="11157624" y="600567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pic>
        <p:nvPicPr>
          <p:cNvPr id="13" name="Picture 12"/>
          <p:cNvPicPr>
            <a:picLocks noChangeAspect="1"/>
          </p:cNvPicPr>
          <p:nvPr userDrawn="1"/>
        </p:nvPicPr>
        <p:blipFill rotWithShape="1">
          <a:blip r:embed="rId9">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9">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9">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Tree>
    <p:extLst>
      <p:ext uri="{BB962C8B-B14F-4D97-AF65-F5344CB8AC3E}">
        <p14:creationId xmlns:p14="http://schemas.microsoft.com/office/powerpoint/2010/main" val="18067349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7D399BE7-CD91-174B-B8D2-430221C186B4}"/>
              </a:ext>
            </a:extLst>
          </p:cNvPr>
          <p:cNvSpPr/>
          <p:nvPr userDrawn="1"/>
        </p:nvSpPr>
        <p:spPr>
          <a:xfrm>
            <a:off x="11167149" y="600765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
        <p:nvSpPr>
          <p:cNvPr id="15" name="Rectangle 14" descr="Semi-transparent image of hospital. ">
            <a:extLst>
              <a:ext uri="{FF2B5EF4-FFF2-40B4-BE49-F238E27FC236}">
                <a16:creationId xmlns:a16="http://schemas.microsoft.com/office/drawing/2014/main" id="{670B72D7-B65D-43AC-B5B3-779DD8588706}"/>
              </a:ext>
            </a:extLst>
          </p:cNvPr>
          <p:cNvSpPr/>
          <p:nvPr userDrawn="1"/>
        </p:nvSpPr>
        <p:spPr>
          <a:xfrm>
            <a:off x="1323321" y="-4"/>
            <a:ext cx="11285773" cy="6013627"/>
          </a:xfrm>
          <a:prstGeom prst="rect">
            <a:avLst/>
          </a:prstGeom>
          <a:blipFill dpi="0" rotWithShape="1">
            <a:blip r:embed="rId6">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24125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713AB95E-D733-5144-B2B7-77764269977C}"/>
              </a:ext>
            </a:extLst>
          </p:cNvPr>
          <p:cNvSpPr/>
          <p:nvPr userDrawn="1"/>
        </p:nvSpPr>
        <p:spPr>
          <a:xfrm>
            <a:off x="11129049" y="599813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286941321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notesSlide" Target="../notesSlides/notesSlide14.xml"/><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5.xml"/><Relationship Id="rId5" Type="http://schemas.openxmlformats.org/officeDocument/2006/relationships/image" Target="../media/image3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3.png"/><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8.xml"/><Relationship Id="rId5" Type="http://schemas.openxmlformats.org/officeDocument/2006/relationships/image" Target="../media/image43.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9.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3.xml"/><Relationship Id="rId7" Type="http://schemas.microsoft.com/office/2007/relationships/hdphoto" Target="../media/hdphoto3.wdp"/><Relationship Id="rId2" Type="http://schemas.openxmlformats.org/officeDocument/2006/relationships/slideLayout" Target="../slideLayouts/slideLayout16.xml"/><Relationship Id="rId1" Type="http://schemas.openxmlformats.org/officeDocument/2006/relationships/tags" Target="../tags/tag15.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4.xml"/><Relationship Id="rId7" Type="http://schemas.microsoft.com/office/2007/relationships/hdphoto" Target="../media/hdphoto3.wdp"/><Relationship Id="rId2" Type="http://schemas.openxmlformats.org/officeDocument/2006/relationships/slideLayout" Target="../slideLayouts/slideLayout16.xml"/><Relationship Id="rId1" Type="http://schemas.openxmlformats.org/officeDocument/2006/relationships/tags" Target="../tags/tag16.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5.xml"/><Relationship Id="rId7" Type="http://schemas.microsoft.com/office/2007/relationships/hdphoto" Target="../media/hdphoto3.wdp"/><Relationship Id="rId2" Type="http://schemas.openxmlformats.org/officeDocument/2006/relationships/slideLayout" Target="../slideLayouts/slideLayout16.xml"/><Relationship Id="rId1" Type="http://schemas.openxmlformats.org/officeDocument/2006/relationships/tags" Target="../tags/tag1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6.xml"/><Relationship Id="rId7" Type="http://schemas.microsoft.com/office/2007/relationships/hdphoto" Target="../media/hdphoto3.wdp"/><Relationship Id="rId2" Type="http://schemas.openxmlformats.org/officeDocument/2006/relationships/slideLayout" Target="../slideLayouts/slideLayout16.xml"/><Relationship Id="rId1" Type="http://schemas.openxmlformats.org/officeDocument/2006/relationships/tags" Target="../tags/tag18.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7.xml"/><Relationship Id="rId7" Type="http://schemas.microsoft.com/office/2007/relationships/hdphoto" Target="../media/hdphoto3.wdp"/><Relationship Id="rId2" Type="http://schemas.openxmlformats.org/officeDocument/2006/relationships/slideLayout" Target="../slideLayouts/slideLayout16.xml"/><Relationship Id="rId1" Type="http://schemas.openxmlformats.org/officeDocument/2006/relationships/tags" Target="../tags/tag19.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20.xml"/><Relationship Id="rId6" Type="http://schemas.openxmlformats.org/officeDocument/2006/relationships/image" Target="../media/image48.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9.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hcupdate.files.wordpress.com/2016/02/2016-02-se-root-causes-by-event-type-2004-2015.pdf" TargetMode="External"/><Relationship Id="rId2" Type="http://schemas.openxmlformats.org/officeDocument/2006/relationships/hyperlink" Target="http://www.jointcommission.org/sentinel_event.asp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0B58-8F49-2841-9312-616A71940AFA}"/>
              </a:ext>
            </a:extLst>
          </p:cNvPr>
          <p:cNvSpPr>
            <a:spLocks noGrp="1"/>
          </p:cNvSpPr>
          <p:nvPr>
            <p:ph type="ctrTitle"/>
          </p:nvPr>
        </p:nvSpPr>
        <p:spPr>
          <a:xfrm>
            <a:off x="3767359" y="2552700"/>
            <a:ext cx="6929718" cy="1947582"/>
          </a:xfrm>
        </p:spPr>
        <p:txBody>
          <a:bodyPr>
            <a:noAutofit/>
          </a:bodyPr>
          <a:lstStyle/>
          <a:p>
            <a:r>
              <a:rPr lang="en-US" sz="4400" b="1" dirty="0"/>
              <a:t>Communication</a:t>
            </a:r>
            <a:br>
              <a:rPr lang="en-US" sz="4400" b="1" dirty="0">
                <a:cs typeface="Calibri Light"/>
              </a:rPr>
            </a:br>
            <a:r>
              <a:rPr lang="en-US" sz="4400" dirty="0"/>
              <a:t>Obstetric Hemorrhage</a:t>
            </a:r>
          </a:p>
        </p:txBody>
      </p:sp>
      <p:sp>
        <p:nvSpPr>
          <p:cNvPr id="15" name="Text Placeholder 14"/>
          <p:cNvSpPr>
            <a:spLocks noGrp="1"/>
          </p:cNvSpPr>
          <p:nvPr>
            <p:ph type="body" sz="quarter" idx="11"/>
          </p:nvPr>
        </p:nvSpPr>
        <p:spPr>
          <a:xfrm>
            <a:off x="3767500" y="3885305"/>
            <a:ext cx="6929437" cy="655917"/>
          </a:xfrm>
        </p:spPr>
        <p:txBody>
          <a:bodyPr/>
          <a:lstStyle/>
          <a:p>
            <a:r>
              <a:rPr lang="en-US" dirty="0"/>
              <a:t>Module 3 of 8</a:t>
            </a:r>
          </a:p>
        </p:txBody>
      </p:sp>
      <p:sp>
        <p:nvSpPr>
          <p:cNvPr id="11" name="Text Placeholder 4">
            <a:extLst>
              <a:ext uri="{FF2B5EF4-FFF2-40B4-BE49-F238E27FC236}">
                <a16:creationId xmlns:a16="http://schemas.microsoft.com/office/drawing/2014/main" id="{1CA471A8-2722-6F49-A39A-9FE4F5A91A40}"/>
              </a:ext>
            </a:extLst>
          </p:cNvPr>
          <p:cNvSpPr>
            <a:spLocks noGrp="1"/>
          </p:cNvSpPr>
          <p:nvPr>
            <p:ph type="body" sz="quarter" idx="12"/>
          </p:nvPr>
        </p:nvSpPr>
        <p:spPr>
          <a:xfrm>
            <a:off x="0" y="1888435"/>
            <a:ext cx="3409950" cy="2998373"/>
          </a:xfrm>
        </p:spPr>
        <p:txBody>
          <a:bodyPr anchor="ctr"/>
          <a:lstStyle/>
          <a:p>
            <a:pPr marL="0" lvl="0" indent="0" algn="ctr">
              <a:lnSpc>
                <a:spcPct val="100000"/>
              </a:lnSpc>
              <a:spcBef>
                <a:spcPts val="0"/>
              </a:spcBef>
              <a:buNone/>
            </a:pPr>
            <a:r>
              <a:rPr lang="en-US" sz="4000" dirty="0">
                <a:solidFill>
                  <a:prstClr val="black"/>
                </a:solidFill>
              </a:rPr>
              <a:t>SPPC-II</a:t>
            </a:r>
          </a:p>
          <a:p>
            <a:pPr marL="0" lvl="0" indent="0" algn="ctr">
              <a:spcBef>
                <a:spcPct val="0"/>
              </a:spcBef>
              <a:buNone/>
              <a:defRPr/>
            </a:pPr>
            <a:r>
              <a:rPr lang="en-US" sz="4000" dirty="0">
                <a:solidFill>
                  <a:prstClr val="black"/>
                </a:solidFill>
              </a:rPr>
              <a:t>Toolkit</a:t>
            </a:r>
          </a:p>
        </p:txBody>
      </p:sp>
      <p:pic>
        <p:nvPicPr>
          <p:cNvPr id="5" name="Picture 4" descr="Logo for Agency for Healthcare Research and Quality (AHRQ)">
            <a:extLst>
              <a:ext uri="{FF2B5EF4-FFF2-40B4-BE49-F238E27FC236}">
                <a16:creationId xmlns:a16="http://schemas.microsoft.com/office/drawing/2014/main" id="{AD0FD382-9EFA-40B4-8459-44EF6C601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747" y="5696015"/>
            <a:ext cx="2377440" cy="822960"/>
          </a:xfrm>
          <a:prstGeom prst="rect">
            <a:avLst/>
          </a:prstGeom>
        </p:spPr>
      </p:pic>
      <p:sp>
        <p:nvSpPr>
          <p:cNvPr id="3" name="TextBox 2">
            <a:extLst>
              <a:ext uri="{FF2B5EF4-FFF2-40B4-BE49-F238E27FC236}">
                <a16:creationId xmlns:a16="http://schemas.microsoft.com/office/drawing/2014/main" id="{3B2B6A9C-7191-7BB2-2AD1-DBAF9AD9C983}"/>
              </a:ext>
            </a:extLst>
          </p:cNvPr>
          <p:cNvSpPr txBox="1"/>
          <p:nvPr/>
        </p:nvSpPr>
        <p:spPr>
          <a:xfrm>
            <a:off x="9277350" y="5934075"/>
            <a:ext cx="2420214" cy="646331"/>
          </a:xfrm>
          <a:prstGeom prst="rect">
            <a:avLst/>
          </a:prstGeom>
          <a:noFill/>
        </p:spPr>
        <p:txBody>
          <a:bodyPr wrap="none" rtlCol="0">
            <a:spAutoFit/>
          </a:bodyPr>
          <a:lstStyle/>
          <a:p>
            <a:pPr algn="r"/>
            <a:r>
              <a:rPr lang="en-US" dirty="0"/>
              <a:t>AHRQ Pub. No. 23-0046</a:t>
            </a:r>
          </a:p>
          <a:p>
            <a:pPr algn="r"/>
            <a:r>
              <a:rPr lang="en-US" dirty="0"/>
              <a:t>July 2023</a:t>
            </a:r>
          </a:p>
        </p:txBody>
      </p:sp>
    </p:spTree>
    <p:custDataLst>
      <p:tags r:id="rId1"/>
    </p:custDataLst>
    <p:extLst>
      <p:ext uri="{BB962C8B-B14F-4D97-AF65-F5344CB8AC3E}">
        <p14:creationId xmlns:p14="http://schemas.microsoft.com/office/powerpoint/2010/main" val="393623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DB01-7AA0-834B-94E9-4926EEAFE15B}"/>
              </a:ext>
            </a:extLst>
          </p:cNvPr>
          <p:cNvSpPr>
            <a:spLocks noGrp="1"/>
          </p:cNvSpPr>
          <p:nvPr>
            <p:ph type="title"/>
          </p:nvPr>
        </p:nvSpPr>
        <p:spPr/>
        <p:txBody>
          <a:bodyPr/>
          <a:lstStyle/>
          <a:p>
            <a:r>
              <a:rPr lang="en-US" dirty="0"/>
              <a:t>Call-Out Demonstration</a:t>
            </a:r>
            <a:endParaRPr lang="en-US" b="1" u="sng" dirty="0"/>
          </a:p>
        </p:txBody>
      </p:sp>
      <p:sp>
        <p:nvSpPr>
          <p:cNvPr id="3" name="Content Placeholder 2"/>
          <p:cNvSpPr>
            <a:spLocks noGrp="1"/>
          </p:cNvSpPr>
          <p:nvPr>
            <p:ph idx="1"/>
          </p:nvPr>
        </p:nvSpPr>
        <p:spPr>
          <a:xfrm>
            <a:off x="1079500" y="2628899"/>
            <a:ext cx="2057400" cy="1270001"/>
          </a:xfrm>
        </p:spPr>
        <p:txBody>
          <a:bodyPr/>
          <a:lstStyle/>
          <a:p>
            <a:pPr marL="0" indent="0">
              <a:buNone/>
            </a:pPr>
            <a:r>
              <a:rPr lang="en-US" dirty="0"/>
              <a:t>Click video to watch</a:t>
            </a:r>
          </a:p>
        </p:txBody>
      </p:sp>
      <p:pic>
        <p:nvPicPr>
          <p:cNvPr id="5" name="Mod 3_2of5_CallOut.mp4" descr="Video: Call-Out Demonstration">
            <a:hlinkClick r:id="" action="ppaction://media"/>
            <a:extLst>
              <a:ext uri="{FF2B5EF4-FFF2-40B4-BE49-F238E27FC236}">
                <a16:creationId xmlns:a16="http://schemas.microsoft.com/office/drawing/2014/main" id="{5B58ABA6-8048-AC46-AC04-CA659A8FF6C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276600" y="1371102"/>
            <a:ext cx="6039246" cy="4529436"/>
          </a:xfrm>
          <a:prstGeom prst="rect">
            <a:avLst/>
          </a:prstGeom>
          <a:ln>
            <a:solidFill>
              <a:srgbClr val="505BA7"/>
            </a:solidFill>
          </a:ln>
          <a:effectLst>
            <a:outerShdw blurRad="50800" dist="38100" dir="2700000" algn="tl" rotWithShape="0">
              <a:prstClr val="black">
                <a:alpha val="40000"/>
              </a:prstClr>
            </a:outerShdw>
          </a:effectLst>
        </p:spPr>
      </p:pic>
      <p:sp>
        <p:nvSpPr>
          <p:cNvPr id="7" name="Curved Right Arrow 6" descr="Decorative">
            <a:extLst>
              <a:ext uri="{C183D7F6-B498-43B3-948B-1728B52AA6E4}">
                <adec:decorative xmlns:adec="http://schemas.microsoft.com/office/drawing/2017/decorative" val="0"/>
              </a:ext>
            </a:extLst>
          </p:cNvPr>
          <p:cNvSpPr/>
          <p:nvPr/>
        </p:nvSpPr>
        <p:spPr>
          <a:xfrm rot="20833141">
            <a:off x="628332" y="2229057"/>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9B6193-F60C-3B4C-A967-C3896E63B55B}"/>
              </a:ext>
            </a:extLst>
          </p:cNvPr>
          <p:cNvSpPr>
            <a:spLocks noGrp="1"/>
          </p:cNvSpPr>
          <p:nvPr>
            <p:ph type="sldNum" sz="quarter" idx="4"/>
          </p:nvPr>
        </p:nvSpPr>
        <p:spPr>
          <a:xfrm>
            <a:off x="10912397" y="6255989"/>
            <a:ext cx="8828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24139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49F5-ECC1-AF4A-ADFD-54FD6BDC0AF1}"/>
              </a:ext>
            </a:extLst>
          </p:cNvPr>
          <p:cNvSpPr>
            <a:spLocks noGrp="1"/>
          </p:cNvSpPr>
          <p:nvPr>
            <p:ph type="title"/>
          </p:nvPr>
        </p:nvSpPr>
        <p:spPr/>
        <p:txBody>
          <a:bodyPr/>
          <a:lstStyle/>
          <a:p>
            <a:r>
              <a:rPr lang="en-US" dirty="0"/>
              <a:t>Assessing the Team’s Call-Outs</a:t>
            </a:r>
          </a:p>
        </p:txBody>
      </p:sp>
      <p:sp>
        <p:nvSpPr>
          <p:cNvPr id="3" name="Content Placeholder 2">
            <a:extLst>
              <a:ext uri="{FF2B5EF4-FFF2-40B4-BE49-F238E27FC236}">
                <a16:creationId xmlns:a16="http://schemas.microsoft.com/office/drawing/2014/main" id="{07D9D004-CF3C-1B43-8F42-974F3762D96F}"/>
              </a:ext>
            </a:extLst>
          </p:cNvPr>
          <p:cNvSpPr>
            <a:spLocks noGrp="1"/>
          </p:cNvSpPr>
          <p:nvPr>
            <p:ph idx="1"/>
          </p:nvPr>
        </p:nvSpPr>
        <p:spPr/>
        <p:txBody>
          <a:bodyPr/>
          <a:lstStyle/>
          <a:p>
            <a:r>
              <a:rPr lang="en-US" dirty="0"/>
              <a:t>Team members verbally confirmed critical information</a:t>
            </a:r>
          </a:p>
          <a:p>
            <a:r>
              <a:rPr lang="en-US" dirty="0"/>
              <a:t>The team was anticipating future actions</a:t>
            </a:r>
          </a:p>
          <a:p>
            <a:r>
              <a:rPr lang="en-US" dirty="0"/>
              <a:t>Information was directed by name for response and feedback</a:t>
            </a:r>
          </a:p>
          <a:p>
            <a:r>
              <a:rPr lang="en-US" dirty="0"/>
              <a:t>Sense of urgency but professionalism</a:t>
            </a:r>
          </a:p>
          <a:p>
            <a:endParaRPr lang="en-US" dirty="0"/>
          </a:p>
          <a:p>
            <a:pPr marL="0" indent="0" algn="ctr">
              <a:buNone/>
            </a:pPr>
            <a:r>
              <a:rPr lang="en-US" sz="2400" b="1" i="1" dirty="0">
                <a:solidFill>
                  <a:srgbClr val="4258A6"/>
                </a:solidFill>
              </a:rPr>
              <a:t>What else did you see?</a:t>
            </a:r>
          </a:p>
        </p:txBody>
      </p:sp>
      <p:pic>
        <p:nvPicPr>
          <p:cNvPr id="12" name="Picture 11" title="person look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137" y="3457758"/>
            <a:ext cx="3318663" cy="2215397"/>
          </a:xfrm>
          <a:prstGeom prst="rect">
            <a:avLst/>
          </a:prstGeom>
        </p:spPr>
      </p:pic>
      <p:sp>
        <p:nvSpPr>
          <p:cNvPr id="4" name="Slide Number Placeholder 3">
            <a:extLst>
              <a:ext uri="{FF2B5EF4-FFF2-40B4-BE49-F238E27FC236}">
                <a16:creationId xmlns:a16="http://schemas.microsoft.com/office/drawing/2014/main" id="{E64F59AB-7C44-5F41-A526-F586610AE406}"/>
              </a:ext>
            </a:extLst>
          </p:cNvPr>
          <p:cNvSpPr>
            <a:spLocks noGrp="1"/>
          </p:cNvSpPr>
          <p:nvPr>
            <p:ph type="sldNum" sz="quarter" idx="12"/>
          </p:nvPr>
        </p:nvSpPr>
        <p:spPr>
          <a:xfrm>
            <a:off x="11151294" y="6267027"/>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34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32B1-9642-C24A-9A96-11317E182BAE}"/>
              </a:ext>
            </a:extLst>
          </p:cNvPr>
          <p:cNvSpPr>
            <a:spLocks noGrp="1"/>
          </p:cNvSpPr>
          <p:nvPr>
            <p:ph type="title"/>
          </p:nvPr>
        </p:nvSpPr>
        <p:spPr/>
        <p:txBody>
          <a:bodyPr/>
          <a:lstStyle/>
          <a:p>
            <a:r>
              <a:rPr lang="en-US" dirty="0"/>
              <a:t>Check-Back</a:t>
            </a:r>
          </a:p>
        </p:txBody>
      </p:sp>
      <p:pic>
        <p:nvPicPr>
          <p:cNvPr id="5" name="Picture 4" descr="Diagram illustrates a strategy that ensures that messages are received. The diagram shows a communication loop with three large blue arrows roughly arranged in a circular pattern. The left arrow points up and says, “Communication,” when “Sender initiates message.” The right arrow points down and says, “Closed,” when “Receiver accepts message, provides feedback confirmation.” The bottom arrow in the pattern points left and says, “Loop,” when “Sender verifies message was received.” &#10;&#10;Diagram depicting how check back works:&#10;&#10;The sender initiates a message to the receiver, who loops back their understanding and feedback to the sender. The sender then verifies that the message was received. " title="Check-Back">
            <a:extLst>
              <a:ext uri="{FF2B5EF4-FFF2-40B4-BE49-F238E27FC236}">
                <a16:creationId xmlns:a16="http://schemas.microsoft.com/office/drawing/2014/main" id="{7D8310C7-C674-DF40-A041-D82F3FA1F136}"/>
              </a:ext>
            </a:extLst>
          </p:cNvPr>
          <p:cNvPicPr>
            <a:picLocks noChangeAspect="1"/>
          </p:cNvPicPr>
          <p:nvPr/>
        </p:nvPicPr>
        <p:blipFill rotWithShape="1">
          <a:blip r:embed="rId3"/>
          <a:srcRect t="8238" b="24677"/>
          <a:stretch/>
        </p:blipFill>
        <p:spPr>
          <a:xfrm>
            <a:off x="-445483" y="1548596"/>
            <a:ext cx="7945961" cy="4478337"/>
          </a:xfrm>
          <a:prstGeom prst="rect">
            <a:avLst/>
          </a:prstGeom>
        </p:spPr>
      </p:pic>
      <p:sp>
        <p:nvSpPr>
          <p:cNvPr id="8" name="Oval Callout 7" descr="Speech bubble">
            <a:extLst>
              <a:ext uri="{FF2B5EF4-FFF2-40B4-BE49-F238E27FC236}">
                <a16:creationId xmlns:a16="http://schemas.microsoft.com/office/drawing/2014/main" id="{29B66ECE-222B-B548-9698-0DA23F4C1102}"/>
              </a:ext>
              <a:ext uri="{C183D7F6-B498-43B3-948B-1728B52AA6E4}">
                <adec:decorative xmlns:adec="http://schemas.microsoft.com/office/drawing/2017/decorative" val="0"/>
              </a:ext>
            </a:extLst>
          </p:cNvPr>
          <p:cNvSpPr/>
          <p:nvPr/>
        </p:nvSpPr>
        <p:spPr>
          <a:xfrm flipH="1">
            <a:off x="8344954" y="2345192"/>
            <a:ext cx="3487480" cy="2033516"/>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Callout 8" descr="Speech bubble">
            <a:extLst>
              <a:ext uri="{FF2B5EF4-FFF2-40B4-BE49-F238E27FC236}">
                <a16:creationId xmlns:a16="http://schemas.microsoft.com/office/drawing/2014/main" id="{F142D153-DFF9-E442-BD59-A317118B0EFC}"/>
              </a:ext>
              <a:ext uri="{C183D7F6-B498-43B3-948B-1728B52AA6E4}">
                <adec:decorative xmlns:adec="http://schemas.microsoft.com/office/drawing/2017/decorative" val="0"/>
              </a:ext>
            </a:extLst>
          </p:cNvPr>
          <p:cNvSpPr/>
          <p:nvPr/>
        </p:nvSpPr>
        <p:spPr>
          <a:xfrm>
            <a:off x="6337003" y="915065"/>
            <a:ext cx="3310267" cy="1720224"/>
          </a:xfrm>
          <a:prstGeom prst="wedgeEllipseCallout">
            <a:avLst/>
          </a:prstGeom>
          <a:solidFill>
            <a:srgbClr val="F194B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Callout 9" descr="Speech bubble">
            <a:extLst>
              <a:ext uri="{FF2B5EF4-FFF2-40B4-BE49-F238E27FC236}">
                <a16:creationId xmlns:a16="http://schemas.microsoft.com/office/drawing/2014/main" id="{14623239-8EDC-374F-BF3D-A452476402A7}"/>
              </a:ext>
              <a:ext uri="{C183D7F6-B498-43B3-948B-1728B52AA6E4}">
                <adec:decorative xmlns:adec="http://schemas.microsoft.com/office/drawing/2017/decorative" val="0"/>
              </a:ext>
            </a:extLst>
          </p:cNvPr>
          <p:cNvSpPr/>
          <p:nvPr/>
        </p:nvSpPr>
        <p:spPr>
          <a:xfrm>
            <a:off x="6949440" y="4139038"/>
            <a:ext cx="2718150" cy="1740421"/>
          </a:xfrm>
          <a:prstGeom prst="wedgeEllipseCallout">
            <a:avLst/>
          </a:prstGeom>
          <a:solidFill>
            <a:srgbClr val="F194B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6"/>
          <p:cNvSpPr>
            <a:spLocks noGrp="1"/>
          </p:cNvSpPr>
          <p:nvPr>
            <p:ph idx="13"/>
          </p:nvPr>
        </p:nvSpPr>
        <p:spPr>
          <a:xfrm>
            <a:off x="6524294" y="1039062"/>
            <a:ext cx="2935683" cy="1428050"/>
          </a:xfrm>
        </p:spPr>
        <p:txBody>
          <a:bodyPr>
            <a:normAutofit fontScale="92500" lnSpcReduction="10000"/>
          </a:bodyPr>
          <a:lstStyle/>
          <a:p>
            <a:pPr marL="0" indent="0" algn="ctr">
              <a:buNone/>
            </a:pPr>
            <a:r>
              <a:rPr lang="en-US" dirty="0"/>
              <a:t>Doctor, I’m concerned the patient’s blood loss is almost 1,000 </a:t>
            </a:r>
            <a:r>
              <a:rPr lang="en-US" dirty="0" err="1"/>
              <a:t>mL.</a:t>
            </a:r>
            <a:endParaRPr lang="en-US" dirty="0"/>
          </a:p>
        </p:txBody>
      </p:sp>
      <p:sp>
        <p:nvSpPr>
          <p:cNvPr id="11" name="Content Placeholder 10"/>
          <p:cNvSpPr>
            <a:spLocks noGrp="1"/>
          </p:cNvSpPr>
          <p:nvPr>
            <p:ph idx="14"/>
          </p:nvPr>
        </p:nvSpPr>
        <p:spPr>
          <a:xfrm>
            <a:off x="8437464" y="2852183"/>
            <a:ext cx="3302460" cy="1375589"/>
          </a:xfrm>
        </p:spPr>
        <p:txBody>
          <a:bodyPr>
            <a:normAutofit fontScale="92500"/>
          </a:bodyPr>
          <a:lstStyle/>
          <a:p>
            <a:pPr marL="0" indent="0" algn="ctr">
              <a:buNone/>
            </a:pPr>
            <a:r>
              <a:rPr lang="en-US" dirty="0"/>
              <a:t>OK, her blood loss is nearly 1,000mL. We’ll need more blood.</a:t>
            </a:r>
          </a:p>
        </p:txBody>
      </p:sp>
      <p:sp>
        <p:nvSpPr>
          <p:cNvPr id="12" name="Content Placeholder 11"/>
          <p:cNvSpPr>
            <a:spLocks noGrp="1"/>
          </p:cNvSpPr>
          <p:nvPr>
            <p:ph idx="15"/>
          </p:nvPr>
        </p:nvSpPr>
        <p:spPr>
          <a:xfrm>
            <a:off x="7096460" y="4524109"/>
            <a:ext cx="2530490" cy="1352108"/>
          </a:xfrm>
        </p:spPr>
        <p:txBody>
          <a:bodyPr>
            <a:noAutofit/>
          </a:bodyPr>
          <a:lstStyle/>
          <a:p>
            <a:pPr marL="0" indent="0" algn="ctr">
              <a:buNone/>
            </a:pPr>
            <a:r>
              <a:rPr lang="en-US" sz="2600" dirty="0"/>
              <a:t>I’ll keep watching her and wait for your orders.</a:t>
            </a:r>
          </a:p>
          <a:p>
            <a:pPr marL="0" indent="0" algn="ctr">
              <a:buNone/>
            </a:pPr>
            <a:endParaRPr lang="en-US" sz="2600" dirty="0"/>
          </a:p>
        </p:txBody>
      </p:sp>
      <p:sp>
        <p:nvSpPr>
          <p:cNvPr id="4" name="Slide Number Placeholder 3">
            <a:extLst>
              <a:ext uri="{FF2B5EF4-FFF2-40B4-BE49-F238E27FC236}">
                <a16:creationId xmlns:a16="http://schemas.microsoft.com/office/drawing/2014/main" id="{73152938-298F-294C-B9CF-20F9C1CEDF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940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59B4-ADF6-E542-AD1E-5EC35E1AF778}"/>
              </a:ext>
            </a:extLst>
          </p:cNvPr>
          <p:cNvSpPr>
            <a:spLocks noGrp="1"/>
          </p:cNvSpPr>
          <p:nvPr>
            <p:ph type="title"/>
          </p:nvPr>
        </p:nvSpPr>
        <p:spPr/>
        <p:txBody>
          <a:bodyPr/>
          <a:lstStyle/>
          <a:p>
            <a:r>
              <a:rPr lang="en-US" dirty="0"/>
              <a:t>Opportunities To Check-Back</a:t>
            </a:r>
          </a:p>
        </p:txBody>
      </p:sp>
      <p:sp>
        <p:nvSpPr>
          <p:cNvPr id="3" name="Content Placeholder 2">
            <a:extLst>
              <a:ext uri="{FF2B5EF4-FFF2-40B4-BE49-F238E27FC236}">
                <a16:creationId xmlns:a16="http://schemas.microsoft.com/office/drawing/2014/main" id="{6126BF05-14B1-6041-BEF0-50D65AF759C3}"/>
              </a:ext>
            </a:extLst>
          </p:cNvPr>
          <p:cNvSpPr>
            <a:spLocks noGrp="1"/>
          </p:cNvSpPr>
          <p:nvPr>
            <p:ph idx="1"/>
          </p:nvPr>
        </p:nvSpPr>
        <p:spPr/>
        <p:txBody>
          <a:bodyPr/>
          <a:lstStyle/>
          <a:p>
            <a:r>
              <a:rPr lang="en-US" dirty="0"/>
              <a:t>During handoffs and care transitions</a:t>
            </a:r>
          </a:p>
          <a:p>
            <a:r>
              <a:rPr lang="en-US" dirty="0"/>
              <a:t>In response to a call-out</a:t>
            </a:r>
          </a:p>
          <a:p>
            <a:pPr lvl="1"/>
            <a:r>
              <a:rPr lang="en-US" dirty="0"/>
              <a:t>Especially about blood loss during hemorrhage</a:t>
            </a:r>
          </a:p>
          <a:p>
            <a:r>
              <a:rPr lang="en-US" dirty="0"/>
              <a:t>During </a:t>
            </a:r>
            <a:r>
              <a:rPr lang="en-US" b="1" dirty="0">
                <a:solidFill>
                  <a:srgbClr val="4258A6"/>
                </a:solidFill>
              </a:rPr>
              <a:t>briefs</a:t>
            </a:r>
            <a:r>
              <a:rPr lang="en-US" dirty="0"/>
              <a:t>, </a:t>
            </a:r>
            <a:r>
              <a:rPr lang="en-US" b="1" dirty="0">
                <a:solidFill>
                  <a:srgbClr val="4258A6"/>
                </a:solidFill>
              </a:rPr>
              <a:t>huddles</a:t>
            </a:r>
            <a:r>
              <a:rPr lang="en-US" dirty="0"/>
              <a:t>, and </a:t>
            </a:r>
            <a:r>
              <a:rPr lang="en-US" b="1" dirty="0">
                <a:solidFill>
                  <a:srgbClr val="4258A6"/>
                </a:solidFill>
              </a:rPr>
              <a:t>debriefs</a:t>
            </a:r>
            <a:r>
              <a:rPr lang="en-US" dirty="0"/>
              <a:t> </a:t>
            </a:r>
            <a:r>
              <a:rPr lang="en-US" dirty="0">
                <a:solidFill>
                  <a:srgbClr val="4258A6"/>
                </a:solidFill>
              </a:rPr>
              <a:t>(Module 4)</a:t>
            </a:r>
          </a:p>
          <a:p>
            <a:r>
              <a:rPr lang="en-US" dirty="0"/>
              <a:t>When receiving verbal orders</a:t>
            </a:r>
          </a:p>
          <a:p>
            <a:pPr marL="0" indent="0">
              <a:buNone/>
            </a:pPr>
            <a:endParaRPr lang="en-US" dirty="0"/>
          </a:p>
          <a:p>
            <a:pPr marL="0" indent="0" algn="ctr">
              <a:buNone/>
            </a:pPr>
            <a:r>
              <a:rPr lang="en-US" sz="2400" b="1" dirty="0">
                <a:solidFill>
                  <a:srgbClr val="4258A6"/>
                </a:solidFill>
              </a:rPr>
              <a:t>In short:</a:t>
            </a:r>
          </a:p>
          <a:p>
            <a:pPr marL="0" indent="0" algn="ctr">
              <a:spcBef>
                <a:spcPts val="0"/>
              </a:spcBef>
              <a:buNone/>
            </a:pPr>
            <a:r>
              <a:rPr lang="en-US" sz="2400" b="1" dirty="0">
                <a:solidFill>
                  <a:srgbClr val="4258A6"/>
                </a:solidFill>
              </a:rPr>
              <a:t> Whenever information is shared between two or more people!</a:t>
            </a:r>
            <a:r>
              <a:rPr lang="en-US" sz="2400" b="1" i="1" dirty="0">
                <a:solidFill>
                  <a:srgbClr val="4258A6"/>
                </a:solidFill>
              </a:rPr>
              <a:t> </a:t>
            </a:r>
          </a:p>
          <a:p>
            <a:endParaRPr lang="en-US" dirty="0"/>
          </a:p>
          <a:p>
            <a:endParaRPr lang="en-US" dirty="0"/>
          </a:p>
        </p:txBody>
      </p:sp>
      <p:sp>
        <p:nvSpPr>
          <p:cNvPr id="4" name="Slide Number Placeholder 3">
            <a:extLst>
              <a:ext uri="{FF2B5EF4-FFF2-40B4-BE49-F238E27FC236}">
                <a16:creationId xmlns:a16="http://schemas.microsoft.com/office/drawing/2014/main" id="{D8122767-B731-A54E-937B-9815710970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73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BCE6-9E2A-BF43-9BA8-091B0F980935}"/>
              </a:ext>
            </a:extLst>
          </p:cNvPr>
          <p:cNvSpPr>
            <a:spLocks noGrp="1"/>
          </p:cNvSpPr>
          <p:nvPr>
            <p:ph type="title"/>
          </p:nvPr>
        </p:nvSpPr>
        <p:spPr/>
        <p:txBody>
          <a:bodyPr/>
          <a:lstStyle/>
          <a:p>
            <a:r>
              <a:rPr lang="en-US" dirty="0"/>
              <a:t>Check-Back Demonstration</a:t>
            </a:r>
          </a:p>
        </p:txBody>
      </p:sp>
      <p:sp>
        <p:nvSpPr>
          <p:cNvPr id="10" name="Content Placeholder 9"/>
          <p:cNvSpPr>
            <a:spLocks noGrp="1"/>
          </p:cNvSpPr>
          <p:nvPr>
            <p:ph idx="1"/>
          </p:nvPr>
        </p:nvSpPr>
        <p:spPr>
          <a:xfrm>
            <a:off x="1117997" y="2641598"/>
            <a:ext cx="1847772" cy="965202"/>
          </a:xfrm>
        </p:spPr>
        <p:txBody>
          <a:bodyPr/>
          <a:lstStyle/>
          <a:p>
            <a:pPr marL="0" indent="0">
              <a:buNone/>
            </a:pPr>
            <a:r>
              <a:rPr lang="en-US" dirty="0"/>
              <a:t>Click video to watch</a:t>
            </a:r>
          </a:p>
        </p:txBody>
      </p:sp>
      <p:pic>
        <p:nvPicPr>
          <p:cNvPr id="6" name="checkback" descr="Video: Check-back Demonstration">
            <a:hlinkClick r:id="" action="ppaction://media"/>
            <a:extLst>
              <a:ext uri="{FF2B5EF4-FFF2-40B4-BE49-F238E27FC236}">
                <a16:creationId xmlns:a16="http://schemas.microsoft.com/office/drawing/2014/main" id="{0C500910-C0C5-584E-8439-4C6FA61D493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136899" y="1422557"/>
            <a:ext cx="6028057" cy="4521043"/>
          </a:xfrm>
          <a:prstGeom prst="rect">
            <a:avLst/>
          </a:prstGeom>
          <a:ln>
            <a:solidFill>
              <a:srgbClr val="505BA7"/>
            </a:solidFill>
          </a:ln>
          <a:effectLst>
            <a:outerShdw blurRad="50800" dist="38100" dir="2700000" algn="tl" rotWithShape="0">
              <a:prstClr val="black">
                <a:alpha val="40000"/>
              </a:prstClr>
            </a:outerShdw>
          </a:effectLst>
        </p:spPr>
      </p:pic>
      <p:sp>
        <p:nvSpPr>
          <p:cNvPr id="11" name="Content Placeholder 2" descr="Decorative">
            <a:extLst>
              <a:ext uri="{C183D7F6-B498-43B3-948B-1728B52AA6E4}">
                <adec:decorative xmlns:adec="http://schemas.microsoft.com/office/drawing/2017/decorative" val="0"/>
              </a:ext>
            </a:extLst>
          </p:cNvPr>
          <p:cNvSpPr txBox="1">
            <a:spLocks/>
          </p:cNvSpPr>
          <p:nvPr/>
        </p:nvSpPr>
        <p:spPr>
          <a:xfrm>
            <a:off x="1079500" y="2628899"/>
            <a:ext cx="2057400" cy="1270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urved Right Arrow 11" descr="Decorative">
            <a:extLst>
              <a:ext uri="{C183D7F6-B498-43B3-948B-1728B52AA6E4}">
                <adec:decorative xmlns:adec="http://schemas.microsoft.com/office/drawing/2017/decorative" val="0"/>
              </a:ext>
            </a:extLst>
          </p:cNvPr>
          <p:cNvSpPr/>
          <p:nvPr/>
        </p:nvSpPr>
        <p:spPr>
          <a:xfrm rot="20833141">
            <a:off x="628332" y="2229057"/>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A76506E-4F8F-0B4F-BEA0-164B26F0CA06}"/>
              </a:ext>
            </a:extLst>
          </p:cNvPr>
          <p:cNvSpPr>
            <a:spLocks noGrp="1"/>
          </p:cNvSpPr>
          <p:nvPr>
            <p:ph type="sldNum" sz="quarter" idx="4"/>
          </p:nvPr>
        </p:nvSpPr>
        <p:spPr>
          <a:xfrm>
            <a:off x="9993351" y="6278293"/>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50524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49F5-ECC1-AF4A-ADFD-54FD6BDC0AF1}"/>
              </a:ext>
            </a:extLst>
          </p:cNvPr>
          <p:cNvSpPr>
            <a:spLocks noGrp="1"/>
          </p:cNvSpPr>
          <p:nvPr>
            <p:ph type="title"/>
          </p:nvPr>
        </p:nvSpPr>
        <p:spPr/>
        <p:txBody>
          <a:bodyPr/>
          <a:lstStyle/>
          <a:p>
            <a:r>
              <a:rPr lang="en-US" dirty="0"/>
              <a:t>Check-Back Video Discussion</a:t>
            </a:r>
          </a:p>
        </p:txBody>
      </p:sp>
      <p:sp>
        <p:nvSpPr>
          <p:cNvPr id="3" name="Content Placeholder 2">
            <a:extLst>
              <a:ext uri="{FF2B5EF4-FFF2-40B4-BE49-F238E27FC236}">
                <a16:creationId xmlns:a16="http://schemas.microsoft.com/office/drawing/2014/main" id="{07D9D004-CF3C-1B43-8F42-974F3762D96F}"/>
              </a:ext>
            </a:extLst>
          </p:cNvPr>
          <p:cNvSpPr>
            <a:spLocks noGrp="1"/>
          </p:cNvSpPr>
          <p:nvPr>
            <p:ph idx="1"/>
          </p:nvPr>
        </p:nvSpPr>
        <p:spPr/>
        <p:txBody>
          <a:bodyPr/>
          <a:lstStyle/>
          <a:p>
            <a:r>
              <a:rPr lang="en-US" dirty="0"/>
              <a:t>Who were the team members involved?</a:t>
            </a:r>
          </a:p>
          <a:p>
            <a:endParaRPr lang="en-US" dirty="0"/>
          </a:p>
          <a:p>
            <a:r>
              <a:rPr lang="en-US" dirty="0"/>
              <a:t>How did they complete the check-back?</a:t>
            </a:r>
          </a:p>
          <a:p>
            <a:endParaRPr lang="en-US" dirty="0"/>
          </a:p>
          <a:p>
            <a:r>
              <a:rPr lang="en-US" dirty="0"/>
              <a:t>What communication errors were avoided?</a:t>
            </a:r>
          </a:p>
        </p:txBody>
      </p:sp>
      <p:pic>
        <p:nvPicPr>
          <p:cNvPr id="12" name="Picture 11" title="Discussio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9" y="676036"/>
            <a:ext cx="3805261" cy="2388078"/>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64F59AB-7C44-5F41-A526-F586610AE40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843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49F5-ECC1-AF4A-ADFD-54FD6BDC0AF1}"/>
              </a:ext>
            </a:extLst>
          </p:cNvPr>
          <p:cNvSpPr>
            <a:spLocks noGrp="1"/>
          </p:cNvSpPr>
          <p:nvPr>
            <p:ph type="title"/>
          </p:nvPr>
        </p:nvSpPr>
        <p:spPr/>
        <p:txBody>
          <a:bodyPr/>
          <a:lstStyle/>
          <a:p>
            <a:r>
              <a:rPr lang="en-US" dirty="0"/>
              <a:t>Check-Back Discussion Answers</a:t>
            </a:r>
          </a:p>
        </p:txBody>
      </p:sp>
      <p:sp>
        <p:nvSpPr>
          <p:cNvPr id="3" name="Content Placeholder 2">
            <a:extLst>
              <a:ext uri="{FF2B5EF4-FFF2-40B4-BE49-F238E27FC236}">
                <a16:creationId xmlns:a16="http://schemas.microsoft.com/office/drawing/2014/main" id="{07D9D004-CF3C-1B43-8F42-974F3762D96F}"/>
              </a:ext>
            </a:extLst>
          </p:cNvPr>
          <p:cNvSpPr>
            <a:spLocks noGrp="1"/>
          </p:cNvSpPr>
          <p:nvPr>
            <p:ph idx="1"/>
          </p:nvPr>
        </p:nvSpPr>
        <p:spPr/>
        <p:txBody>
          <a:bodyPr/>
          <a:lstStyle/>
          <a:p>
            <a:r>
              <a:rPr lang="en-US" dirty="0"/>
              <a:t>Who were the team members involved?</a:t>
            </a:r>
          </a:p>
          <a:p>
            <a:pPr lvl="1"/>
            <a:r>
              <a:rPr lang="en-US" dirty="0"/>
              <a:t>Sender = pharmacist</a:t>
            </a:r>
          </a:p>
          <a:p>
            <a:pPr lvl="1"/>
            <a:r>
              <a:rPr lang="en-US" dirty="0"/>
              <a:t>Receiver = resident</a:t>
            </a:r>
          </a:p>
          <a:p>
            <a:r>
              <a:rPr lang="en-US" dirty="0"/>
              <a:t>How did they complete the check-back?</a:t>
            </a:r>
          </a:p>
          <a:p>
            <a:pPr lvl="1"/>
            <a:r>
              <a:rPr lang="en-US" dirty="0"/>
              <a:t>Resident repeated the order; </a:t>
            </a:r>
            <a:r>
              <a:rPr lang="en-US"/>
              <a:t>pharmacist confirmed</a:t>
            </a:r>
            <a:endParaRPr lang="en-US" dirty="0"/>
          </a:p>
          <a:p>
            <a:r>
              <a:rPr lang="en-US" dirty="0"/>
              <a:t>What communication errors were avoided?</a:t>
            </a:r>
          </a:p>
          <a:p>
            <a:pPr lvl="1"/>
            <a:r>
              <a:rPr lang="en-US" dirty="0"/>
              <a:t>Did not rely on memory</a:t>
            </a:r>
          </a:p>
          <a:p>
            <a:pPr lvl="1"/>
            <a:r>
              <a:rPr lang="en-US" dirty="0"/>
              <a:t>Avoided misunderstandings and miscommunications</a:t>
            </a:r>
          </a:p>
        </p:txBody>
      </p:sp>
      <p:pic>
        <p:nvPicPr>
          <p:cNvPr id="8" name="Picture 7" title="Discussio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9" y="676036"/>
            <a:ext cx="3805261" cy="2388078"/>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64F59AB-7C44-5F41-A526-F586610AE406}"/>
              </a:ext>
            </a:extLst>
          </p:cNvPr>
          <p:cNvSpPr>
            <a:spLocks noGrp="1"/>
          </p:cNvSpPr>
          <p:nvPr>
            <p:ph type="sldNum" sz="quarter" idx="4"/>
          </p:nvPr>
        </p:nvSpPr>
        <p:spPr>
          <a:xfrm>
            <a:off x="9993350" y="6278447"/>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416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Application to the 4Rs- Table">
            <a:extLst>
              <a:ext uri="{FF2B5EF4-FFF2-40B4-BE49-F238E27FC236}">
                <a16:creationId xmlns:a16="http://schemas.microsoft.com/office/drawing/2014/main" id="{B55A0AF1-593B-8149-B3B6-FF88588FD7D0}"/>
              </a:ext>
            </a:extLst>
          </p:cNvPr>
          <p:cNvSpPr>
            <a:spLocks noGrp="1"/>
          </p:cNvSpPr>
          <p:nvPr>
            <p:ph type="title"/>
          </p:nvPr>
        </p:nvSpPr>
        <p:spPr>
          <a:xfrm>
            <a:off x="838200" y="0"/>
            <a:ext cx="10515600" cy="1690689"/>
          </a:xfrm>
        </p:spPr>
        <p:txBody>
          <a:bodyPr>
            <a:normAutofit/>
          </a:bodyPr>
          <a:lstStyle/>
          <a:p>
            <a:r>
              <a:rPr lang="en-US" sz="3600" dirty="0"/>
              <a:t>Application to the 4 Rs of Obstetric Hemorrhage</a:t>
            </a:r>
          </a:p>
        </p:txBody>
      </p:sp>
      <p:graphicFrame>
        <p:nvGraphicFramePr>
          <p:cNvPr id="9" name="Table Placeholder 8" descr="Table" title="Application to the 4Rs"/>
          <p:cNvGraphicFramePr>
            <a:graphicFrameLocks noGrp="1"/>
          </p:cNvGraphicFramePr>
          <p:nvPr>
            <p:ph type="tbl" sz="quarter" idx="11"/>
          </p:nvPr>
        </p:nvGraphicFramePr>
        <p:xfrm>
          <a:off x="838200" y="1376680"/>
          <a:ext cx="10515600" cy="43891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935766954"/>
                    </a:ext>
                  </a:extLst>
                </a:gridCol>
                <a:gridCol w="3238500">
                  <a:extLst>
                    <a:ext uri="{9D8B030D-6E8A-4147-A177-3AD203B41FA5}">
                      <a16:colId xmlns:a16="http://schemas.microsoft.com/office/drawing/2014/main" val="443551213"/>
                    </a:ext>
                  </a:extLst>
                </a:gridCol>
                <a:gridCol w="2819400">
                  <a:extLst>
                    <a:ext uri="{9D8B030D-6E8A-4147-A177-3AD203B41FA5}">
                      <a16:colId xmlns:a16="http://schemas.microsoft.com/office/drawing/2014/main" val="1936581559"/>
                    </a:ext>
                  </a:extLst>
                </a:gridCol>
                <a:gridCol w="1828800">
                  <a:extLst>
                    <a:ext uri="{9D8B030D-6E8A-4147-A177-3AD203B41FA5}">
                      <a16:colId xmlns:a16="http://schemas.microsoft.com/office/drawing/2014/main" val="783638525"/>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 </a:t>
                      </a:r>
                    </a:p>
                    <a:p>
                      <a:pPr algn="ctr"/>
                      <a:r>
                        <a:rPr lang="en-US" sz="1800" i="1" dirty="0"/>
                        <a:t>Every Unit</a:t>
                      </a:r>
                    </a:p>
                  </a:txBody>
                  <a:tcPr anchor="b"/>
                </a:tc>
                <a:extLst>
                  <a:ext uri="{0D108BD9-81ED-4DB2-BD59-A6C34878D82A}">
                    <a16:rowId xmlns:a16="http://schemas.microsoft.com/office/drawing/2014/main" val="2602209264"/>
                  </a:ext>
                </a:extLst>
              </a:tr>
              <a:tr h="370840">
                <a:tc>
                  <a:txBody>
                    <a:bodyPr/>
                    <a:lstStyle/>
                    <a:p>
                      <a:pPr marL="0" indent="0">
                        <a:buFont typeface="Arial" panose="020B0604020202020204" pitchFamily="34" charset="0"/>
                        <a:buNone/>
                        <a:tabLst/>
                      </a:pPr>
                      <a:r>
                        <a:rPr lang="en-US" b="1" u="sng" dirty="0"/>
                        <a:t>Check-back</a:t>
                      </a:r>
                      <a:r>
                        <a:rPr lang="en-US" dirty="0"/>
                        <a:t> to:</a:t>
                      </a:r>
                    </a:p>
                    <a:p>
                      <a:pPr marL="349250" indent="-219075">
                        <a:buFont typeface="Arial" panose="020B0604020202020204" pitchFamily="34" charset="0"/>
                        <a:buChar char="•"/>
                        <a:tabLst/>
                      </a:pPr>
                      <a:r>
                        <a:rPr lang="en-US" dirty="0"/>
                        <a:t>Confirm, clarify, or suggest changes to response plans</a:t>
                      </a:r>
                    </a:p>
                    <a:p>
                      <a:pPr marL="349250" lvl="0" indent="-219075">
                        <a:buFont typeface="Arial" panose="020B0604020202020204" pitchFamily="34" charset="0"/>
                        <a:buChar char="•"/>
                        <a:tabLst/>
                      </a:pPr>
                      <a:r>
                        <a:rPr lang="en-US" dirty="0"/>
                        <a:t>Ensure all staff understand the new information learned as intended</a:t>
                      </a:r>
                    </a:p>
                  </a:txBody>
                  <a:tcPr/>
                </a:tc>
                <a:tc>
                  <a:txBody>
                    <a:bodyPr/>
                    <a:lstStyle/>
                    <a:p>
                      <a:pPr marL="0" indent="0">
                        <a:buFont typeface="Arial" panose="020B0604020202020204" pitchFamily="34" charset="0"/>
                        <a:buNone/>
                      </a:pPr>
                      <a:r>
                        <a:rPr lang="en-US" b="1" u="sng" dirty="0"/>
                        <a:t>Check-back</a:t>
                      </a:r>
                      <a:r>
                        <a:rPr lang="en-US" b="1" dirty="0"/>
                        <a:t>:</a:t>
                      </a:r>
                    </a:p>
                    <a:p>
                      <a:pPr marL="285750" indent="-285750">
                        <a:buFont typeface="Arial" panose="020B0604020202020204" pitchFamily="34" charset="0"/>
                        <a:buChar char="•"/>
                      </a:pPr>
                      <a:r>
                        <a:rPr lang="en-US" b="0" dirty="0"/>
                        <a:t>Between providers and patient about risk probability and amount of blood loss</a:t>
                      </a:r>
                    </a:p>
                    <a:p>
                      <a:pPr marL="285750" indent="-285750">
                        <a:buFont typeface="Arial" panose="020B0604020202020204" pitchFamily="34" charset="0"/>
                        <a:buChar char="•"/>
                      </a:pPr>
                      <a:r>
                        <a:rPr lang="en-US" b="0" dirty="0"/>
                        <a:t>During risk assessment, huddles, and handoffs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Cumulative blood loss exceeds 1,000 mL</a:t>
                      </a:r>
                      <a:endParaRPr lang="en-US" b="0" dirty="0"/>
                    </a:p>
                    <a:p>
                      <a:pPr marL="0" indent="0">
                        <a:buFont typeface="Arial" panose="020B0604020202020204" pitchFamily="34" charset="0"/>
                        <a:buNone/>
                      </a:pPr>
                      <a:r>
                        <a:rPr lang="en-US" b="1" u="sng" dirty="0"/>
                        <a:t>Call-out</a:t>
                      </a:r>
                      <a:r>
                        <a:rPr lang="en-US" b="1" dirty="0"/>
                        <a:t> </a:t>
                      </a:r>
                      <a:r>
                        <a:rPr lang="en-US" b="0" dirty="0"/>
                        <a:t>when</a:t>
                      </a:r>
                      <a:r>
                        <a:rPr lang="en-US" b="1" dirty="0"/>
                        <a:t>:</a:t>
                      </a:r>
                    </a:p>
                    <a:p>
                      <a:pPr marL="285750" indent="-285750">
                        <a:buFont typeface="Arial" panose="020B0604020202020204" pitchFamily="34" charset="0"/>
                        <a:buChar char="•"/>
                      </a:pPr>
                      <a:r>
                        <a:rPr lang="en-US" dirty="0"/>
                        <a:t>Patient status changes unexpectedly</a:t>
                      </a:r>
                    </a:p>
                    <a:p>
                      <a:pPr marL="285750" indent="-285750">
                        <a:buFont typeface="Arial" panose="020B0604020202020204" pitchFamily="34" charset="0"/>
                        <a:buChar char="•"/>
                      </a:pPr>
                      <a:r>
                        <a:rPr lang="en-US" dirty="0"/>
                        <a:t>Cumulative blood loss exceeds 1,000 mL</a:t>
                      </a:r>
                    </a:p>
                  </a:txBody>
                  <a:tcPr/>
                </a:tc>
                <a:tc>
                  <a:txBody>
                    <a:bodyPr/>
                    <a:lstStyle/>
                    <a:p>
                      <a:pPr marL="0" indent="0">
                        <a:buFont typeface="Arial" panose="020B0604020202020204" pitchFamily="34" charset="0"/>
                        <a:buNone/>
                      </a:pPr>
                      <a:r>
                        <a:rPr lang="en-US" b="1" u="sng" dirty="0"/>
                        <a:t>Check-back</a:t>
                      </a:r>
                      <a:r>
                        <a:rPr lang="en-US" b="1" dirty="0"/>
                        <a:t>:</a:t>
                      </a:r>
                    </a:p>
                    <a:p>
                      <a:pPr marL="285750" indent="-285750">
                        <a:buFont typeface="Arial" panose="020B0604020202020204" pitchFamily="34" charset="0"/>
                        <a:buChar char="•"/>
                      </a:pPr>
                      <a:r>
                        <a:rPr lang="en-US" b="0" dirty="0"/>
                        <a:t>To </a:t>
                      </a:r>
                      <a:r>
                        <a:rPr lang="en-US" dirty="0"/>
                        <a:t>ensure that information has been properly and fully communicated to responders</a:t>
                      </a:r>
                    </a:p>
                    <a:p>
                      <a:pPr marL="0" indent="0">
                        <a:buFont typeface="Arial" panose="020B0604020202020204" pitchFamily="34" charset="0"/>
                        <a:buNone/>
                      </a:pPr>
                      <a:r>
                        <a:rPr lang="en-US" b="1" u="sng" dirty="0"/>
                        <a:t>Call-out</a:t>
                      </a:r>
                      <a:r>
                        <a:rPr lang="en-US" b="1" dirty="0"/>
                        <a:t>:</a:t>
                      </a:r>
                    </a:p>
                    <a:p>
                      <a:pPr marL="285750" indent="-285750">
                        <a:buFont typeface="Arial" panose="020B0604020202020204" pitchFamily="34" charset="0"/>
                        <a:buChar char="•"/>
                      </a:pPr>
                      <a:r>
                        <a:rPr lang="en-US" dirty="0"/>
                        <a:t>To keep the team updated on patient status and relevant information</a:t>
                      </a:r>
                    </a:p>
                  </a:txBody>
                  <a:tcPr/>
                </a:tc>
                <a:tc>
                  <a:txBody>
                    <a:bodyPr/>
                    <a:lstStyle/>
                    <a:p>
                      <a:pPr marL="0" indent="0">
                        <a:buFont typeface="Arial" panose="020B0604020202020204" pitchFamily="34" charset="0"/>
                        <a:buNone/>
                      </a:pPr>
                      <a:r>
                        <a:rPr lang="en-US" dirty="0"/>
                        <a:t> N/A</a:t>
                      </a:r>
                    </a:p>
                  </a:txBody>
                  <a:tcPr/>
                </a:tc>
                <a:extLst>
                  <a:ext uri="{0D108BD9-81ED-4DB2-BD59-A6C34878D82A}">
                    <a16:rowId xmlns:a16="http://schemas.microsoft.com/office/drawing/2014/main" val="1633899144"/>
                  </a:ext>
                </a:extLst>
              </a:tr>
            </a:tbl>
          </a:graphicData>
        </a:graphic>
      </p:graphicFrame>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4294967295"/>
          </p:nvPr>
        </p:nvSpPr>
        <p:spPr>
          <a:xfrm>
            <a:off x="10593658" y="6278446"/>
            <a:ext cx="152028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5" name="Oval 4"/>
          <p:cNvSpPr/>
          <p:nvPr/>
        </p:nvSpPr>
        <p:spPr>
          <a:xfrm>
            <a:off x="10685306" y="7288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Rs</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37719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Obstetric Hemorrhage</a:t>
            </a:r>
            <a:br>
              <a:rPr lang="en-US" dirty="0"/>
            </a:br>
            <a:r>
              <a:rPr lang="en-US" dirty="0"/>
              <a:t>Call-Out &amp; Check-Back</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606159" y="2357000"/>
            <a:ext cx="6819206" cy="2526882"/>
          </a:xfrm>
          <a:solidFill>
            <a:schemeClr val="bg1"/>
          </a:solidFill>
          <a:ln w="19050">
            <a:solidFill>
              <a:schemeClr val="accent1"/>
            </a:solidFill>
          </a:ln>
        </p:spPr>
        <p:txBody>
          <a:bodyPr anchor="ctr">
            <a:normAutofit/>
          </a:bodyPr>
          <a:lstStyle/>
          <a:p>
            <a:r>
              <a:rPr lang="en-US" sz="3000" dirty="0"/>
              <a:t>Observe how the nurse, Allison, calls-out assertively.</a:t>
            </a:r>
          </a:p>
          <a:p>
            <a:r>
              <a:rPr lang="en-US" sz="3000" dirty="0"/>
              <a:t>Notice the charge nurse, Tanya, confirm Allison’s call-out with a check-back.</a:t>
            </a:r>
          </a:p>
        </p:txBody>
      </p:sp>
    </p:spTree>
    <p:custDataLst>
      <p:tags r:id="rId1"/>
    </p:custDataLst>
    <p:extLst>
      <p:ext uri="{BB962C8B-B14F-4D97-AF65-F5344CB8AC3E}">
        <p14:creationId xmlns:p14="http://schemas.microsoft.com/office/powerpoint/2010/main" val="1608220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descr="Illustration shows two figures in silhouette: Danielle Williams, the patient, lies on a hospital bed; Allison, the L&amp;O nurse, stands beside the bed. Caption reads: 'Post-delivery, Allison performs routine vitals every 15 minutes, as well as repeats fundal massage and perineal checks every 30 minutes. About an hour after delivery, Ms. Williams says: 'Allison, I feel dizzy and lightheaded.''">
            <a:extLst>
              <a:ext uri="{FF2B5EF4-FFF2-40B4-BE49-F238E27FC236}">
                <a16:creationId xmlns:a16="http://schemas.microsoft.com/office/drawing/2014/main" id="{41A79AF3-AAC1-4FB2-8366-CB3FE88D391D}"/>
              </a:ext>
            </a:extLst>
          </p:cNvPr>
          <p:cNvSpPr/>
          <p:nvPr/>
        </p:nvSpPr>
        <p:spPr>
          <a:xfrm rot="10800000" flipH="1" flipV="1">
            <a:off x="1445343" y="157316"/>
            <a:ext cx="10703516" cy="56866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Obstetric Hemorrhage</a:t>
            </a:r>
            <a:br>
              <a:rPr lang="en-US" dirty="0"/>
            </a:br>
            <a:r>
              <a:rPr lang="en-US" dirty="0"/>
              <a:t>Call-Out &amp; Check-Back</a:t>
            </a:r>
          </a:p>
        </p:txBody>
      </p:sp>
      <p:sp>
        <p:nvSpPr>
          <p:cNvPr id="3" name="Text Placeholder 2"/>
          <p:cNvSpPr>
            <a:spLocks noGrp="1"/>
          </p:cNvSpPr>
          <p:nvPr>
            <p:ph type="body" sz="quarter" idx="10"/>
          </p:nvPr>
        </p:nvSpPr>
        <p:spPr>
          <a:xfrm>
            <a:off x="1538310" y="468725"/>
            <a:ext cx="10388600" cy="1049210"/>
          </a:xfrm>
        </p:spPr>
        <p:txBody>
          <a:bodyPr/>
          <a:lstStyle/>
          <a:p>
            <a:r>
              <a:rPr lang="en-US" dirty="0"/>
              <a:t>Post-delivery, Allison performs routine vitals every 15 minutes, as well as repeats fundal massage and perineal checks every 30 minutes. About an hour after delivery, Ms. Williams says:</a:t>
            </a: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Text Placeholder 3"/>
          <p:cNvSpPr>
            <a:spLocks noGrp="1"/>
          </p:cNvSpPr>
          <p:nvPr>
            <p:ph type="body" sz="quarter" idx="11"/>
          </p:nvPr>
        </p:nvSpPr>
        <p:spPr>
          <a:xfrm>
            <a:off x="2518784" y="2060416"/>
            <a:ext cx="2649356" cy="850897"/>
          </a:xfrm>
          <a:prstGeom prst="wedgeRectCallout">
            <a:avLst>
              <a:gd name="adj1" fmla="val 41369"/>
              <a:gd name="adj2" fmla="val 91022"/>
            </a:avLst>
          </a:prstGeom>
        </p:spPr>
        <p:txBody>
          <a:bodyPr/>
          <a:lstStyle/>
          <a:p>
            <a:r>
              <a:rPr lang="en-US" dirty="0"/>
              <a:t>Allison, I feel dizzy and lightheaded.</a:t>
            </a:r>
          </a:p>
        </p:txBody>
      </p:sp>
      <p:grpSp>
        <p:nvGrpSpPr>
          <p:cNvPr id="9" name="Group 8">
            <a:extLst>
              <a:ext uri="{FF2B5EF4-FFF2-40B4-BE49-F238E27FC236}">
                <a16:creationId xmlns:a16="http://schemas.microsoft.com/office/drawing/2014/main" id="{78813BC2-73C3-4EE7-87C0-8C5442DF5A6C}"/>
              </a:ext>
              <a:ext uri="{C183D7F6-B498-43B3-948B-1728B52AA6E4}">
                <adec:decorative xmlns:adec="http://schemas.microsoft.com/office/drawing/2017/decorative" val="1"/>
              </a:ext>
            </a:extLst>
          </p:cNvPr>
          <p:cNvGrpSpPr/>
          <p:nvPr/>
        </p:nvGrpSpPr>
        <p:grpSpPr>
          <a:xfrm>
            <a:off x="6770770" y="2323492"/>
            <a:ext cx="1747482" cy="3488041"/>
            <a:chOff x="6216819" y="1767432"/>
            <a:chExt cx="2452932" cy="4488444"/>
          </a:xfrm>
        </p:grpSpPr>
        <p:pic>
          <p:nvPicPr>
            <p:cNvPr id="10" name="Picture 9" title="Nurse hanging IV">
              <a:extLst>
                <a:ext uri="{FF2B5EF4-FFF2-40B4-BE49-F238E27FC236}">
                  <a16:creationId xmlns:a16="http://schemas.microsoft.com/office/drawing/2014/main" id="{50B6E811-1623-42E9-9012-53B1E9C4E5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2" name="Picture 11" title="Nurse hanging IV">
              <a:extLst>
                <a:ext uri="{FF2B5EF4-FFF2-40B4-BE49-F238E27FC236}">
                  <a16:creationId xmlns:a16="http://schemas.microsoft.com/office/drawing/2014/main" id="{923BB1F3-EFDB-43F3-B671-815D035B6E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3" name="Picture 12" descr="A picture containing silhouette of nurse">
              <a:extLst>
                <a:ext uri="{FF2B5EF4-FFF2-40B4-BE49-F238E27FC236}">
                  <a16:creationId xmlns:a16="http://schemas.microsoft.com/office/drawing/2014/main" id="{6B074612-1ABA-4A87-9D84-9786E196543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15" name="Picture 14" descr="Image of a patient in a hospital bed.">
            <a:extLst>
              <a:ext uri="{FF2B5EF4-FFF2-40B4-BE49-F238E27FC236}">
                <a16:creationId xmlns:a16="http://schemas.microsoft.com/office/drawing/2014/main" id="{8A4C7926-040A-4BA7-8F1F-0BB9B0D41717}"/>
              </a:ext>
            </a:extLst>
          </p:cNvPr>
          <p:cNvPicPr>
            <a:picLocks noChangeAspect="1"/>
          </p:cNvPicPr>
          <p:nvPr/>
        </p:nvPicPr>
        <p:blipFill rotWithShape="1">
          <a:blip r:embed="rId6">
            <a:extLst>
              <a:ext uri="{28A0092B-C50C-407E-A947-70E740481C1C}">
                <a14:useLocalDpi xmlns:a14="http://schemas.microsoft.com/office/drawing/2010/main" val="0"/>
              </a:ext>
            </a:extLst>
          </a:blip>
          <a:srcRect b="19584"/>
          <a:stretch/>
        </p:blipFill>
        <p:spPr>
          <a:xfrm flipH="1">
            <a:off x="4477298" y="2838926"/>
            <a:ext cx="4852593" cy="2956081"/>
          </a:xfrm>
          <a:prstGeom prst="rect">
            <a:avLst/>
          </a:prstGeom>
        </p:spPr>
      </p:pic>
      <p:sp>
        <p:nvSpPr>
          <p:cNvPr id="17" name="TextBox 16">
            <a:extLst>
              <a:ext uri="{FF2B5EF4-FFF2-40B4-BE49-F238E27FC236}">
                <a16:creationId xmlns:a16="http://schemas.microsoft.com/office/drawing/2014/main" id="{CD1CE08E-4FB8-48C2-91FD-DCC74AD00103}"/>
              </a:ext>
            </a:extLst>
          </p:cNvPr>
          <p:cNvSpPr txBox="1"/>
          <p:nvPr/>
        </p:nvSpPr>
        <p:spPr>
          <a:xfrm>
            <a:off x="4355277" y="5137594"/>
            <a:ext cx="189937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14" name="TextBox 13">
            <a:extLst>
              <a:ext uri="{FF2B5EF4-FFF2-40B4-BE49-F238E27FC236}">
                <a16:creationId xmlns:a16="http://schemas.microsoft.com/office/drawing/2014/main" id="{BCDD1BA9-E8E6-254A-BF91-74DA42400CFA}"/>
              </a:ext>
            </a:extLst>
          </p:cNvPr>
          <p:cNvSpPr txBox="1"/>
          <p:nvPr/>
        </p:nvSpPr>
        <p:spPr>
          <a:xfrm>
            <a:off x="7982523" y="3704178"/>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449183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is</a:t>
            </a:r>
            <a:r>
              <a:rPr lang="is-IS"/>
              <a:t>…</a:t>
            </a:r>
            <a:endParaRPr lang="en-US" dirty="0"/>
          </a:p>
        </p:txBody>
      </p:sp>
      <p:sp>
        <p:nvSpPr>
          <p:cNvPr id="5" name="Content Placeholder 4"/>
          <p:cNvSpPr>
            <a:spLocks noGrp="1"/>
          </p:cNvSpPr>
          <p:nvPr>
            <p:ph idx="1"/>
          </p:nvPr>
        </p:nvSpPr>
        <p:spPr/>
        <p:txBody>
          <a:bodyPr/>
          <a:lstStyle/>
          <a:p>
            <a:pPr marL="0" indent="0" algn="ctr">
              <a:buNone/>
            </a:pPr>
            <a:r>
              <a:rPr lang="en-US" altLang="en-US" b="1" dirty="0">
                <a:solidFill>
                  <a:srgbClr val="4258A6"/>
                </a:solidFill>
              </a:rPr>
              <a:t>The process by which information is exchanged </a:t>
            </a:r>
            <a:br>
              <a:rPr lang="en-US" altLang="en-US" b="1" dirty="0">
                <a:solidFill>
                  <a:srgbClr val="4258A6"/>
                </a:solidFill>
              </a:rPr>
            </a:br>
            <a:r>
              <a:rPr lang="en-US" altLang="en-US" b="1" dirty="0">
                <a:solidFill>
                  <a:srgbClr val="4258A6"/>
                </a:solidFill>
              </a:rPr>
              <a:t>between individuals, departments, or organizations.</a:t>
            </a:r>
          </a:p>
          <a:p>
            <a:endParaRPr lang="en-US" altLang="en-US" dirty="0"/>
          </a:p>
          <a:p>
            <a:r>
              <a:rPr lang="en-US" altLang="en-US" dirty="0"/>
              <a:t>Verbal or nonverbal</a:t>
            </a:r>
          </a:p>
          <a:p>
            <a:r>
              <a:rPr lang="en-US" dirty="0"/>
              <a:t>The foundation of teamwork</a:t>
            </a:r>
          </a:p>
          <a:p>
            <a:r>
              <a:rPr lang="en-US" dirty="0"/>
              <a:t>Effective communication skills are vital for patient safety</a:t>
            </a:r>
          </a:p>
          <a:p>
            <a:endParaRPr lang="en-US" altLang="en-US" dirty="0"/>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2" descr="Illustration shows two figures in silhouette: Danielle Williams, the patient, lies on a hospital bed; Allison, the L&amp;O nurse, stands beside the bed. Caption reads: 'Allison repeats a set of vitals and performs postpartum fundal massage, noting a large gush of blood from the patient’s vagina including several large blood clots. She calls to the charge nurse, Tanya.' A phone icon indicates that Allison is phoning Tanya; she says 'Tanya, this is Allison calling from LDR4 with Ms. Danielle Williams. She had an uncomplicated vaginal delivery an hour ago and is now having brisk vaginal bleeding. She lost 1,000 mL in the delivery room and another 250 mL just now. She also seems to be symptomatic with tachycardia, dizziness, and lightheadedness. Please call Dr. Sonentag and have him come see her immediately.'">
            <a:extLst>
              <a:ext uri="{FF2B5EF4-FFF2-40B4-BE49-F238E27FC236}">
                <a16:creationId xmlns:a16="http://schemas.microsoft.com/office/drawing/2014/main" id="{8DB38A43-3079-4F8F-A2EA-88E8E4462C9C}"/>
              </a:ext>
            </a:extLst>
          </p:cNvPr>
          <p:cNvSpPr/>
          <p:nvPr/>
        </p:nvSpPr>
        <p:spPr>
          <a:xfrm flipH="1">
            <a:off x="1368588" y="91440"/>
            <a:ext cx="10650691" cy="579114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08508D68-E4ED-48E9-B360-6F5E9A9090ED}"/>
              </a:ext>
              <a:ext uri="{C183D7F6-B498-43B3-948B-1728B52AA6E4}">
                <adec:decorative xmlns:adec="http://schemas.microsoft.com/office/drawing/2017/decorative" val="1"/>
              </a:ext>
            </a:extLst>
          </p:cNvPr>
          <p:cNvGrpSpPr/>
          <p:nvPr/>
        </p:nvGrpSpPr>
        <p:grpSpPr>
          <a:xfrm>
            <a:off x="3293576" y="2426604"/>
            <a:ext cx="1747482" cy="3488041"/>
            <a:chOff x="6216819" y="1767432"/>
            <a:chExt cx="2452932" cy="4488444"/>
          </a:xfrm>
        </p:grpSpPr>
        <p:pic>
          <p:nvPicPr>
            <p:cNvPr id="11" name="Picture 10" title="Nurse hanging IV">
              <a:extLst>
                <a:ext uri="{FF2B5EF4-FFF2-40B4-BE49-F238E27FC236}">
                  <a16:creationId xmlns:a16="http://schemas.microsoft.com/office/drawing/2014/main" id="{3DBBDEA0-74F3-4EA6-8E5E-8BB549BF6A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2" name="Picture 11" title="Nurse hanging IV">
              <a:extLst>
                <a:ext uri="{FF2B5EF4-FFF2-40B4-BE49-F238E27FC236}">
                  <a16:creationId xmlns:a16="http://schemas.microsoft.com/office/drawing/2014/main" id="{D57E3DF1-A001-4793-ADBB-30F7758813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3" name="Picture 12" descr="A picture containing silhouette of nurse">
              <a:extLst>
                <a:ext uri="{FF2B5EF4-FFF2-40B4-BE49-F238E27FC236}">
                  <a16:creationId xmlns:a16="http://schemas.microsoft.com/office/drawing/2014/main" id="{8F3509AB-398B-43CD-A55F-D3B198D8AC58}"/>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22" name="Picture 21" descr="Image of a patient in a hospital bed.">
            <a:extLst>
              <a:ext uri="{FF2B5EF4-FFF2-40B4-BE49-F238E27FC236}">
                <a16:creationId xmlns:a16="http://schemas.microsoft.com/office/drawing/2014/main" id="{0B112E7B-F117-4A64-BA4B-9999E70A6EF2}"/>
              </a:ext>
            </a:extLst>
          </p:cNvPr>
          <p:cNvPicPr>
            <a:picLocks noChangeAspect="1"/>
          </p:cNvPicPr>
          <p:nvPr/>
        </p:nvPicPr>
        <p:blipFill rotWithShape="1">
          <a:blip r:embed="rId6">
            <a:extLst>
              <a:ext uri="{28A0092B-C50C-407E-A947-70E740481C1C}">
                <a14:useLocalDpi xmlns:a14="http://schemas.microsoft.com/office/drawing/2010/main" val="0"/>
              </a:ext>
            </a:extLst>
          </a:blip>
          <a:srcRect b="19584"/>
          <a:stretch/>
        </p:blipFill>
        <p:spPr>
          <a:xfrm flipH="1">
            <a:off x="1236939" y="2975280"/>
            <a:ext cx="4852593" cy="2956081"/>
          </a:xfrm>
          <a:prstGeom prst="rect">
            <a:avLst/>
          </a:prstGeom>
        </p:spPr>
      </p:pic>
      <p:sp>
        <p:nvSpPr>
          <p:cNvPr id="2" name="Title 1"/>
          <p:cNvSpPr>
            <a:spLocks noGrp="1"/>
          </p:cNvSpPr>
          <p:nvPr>
            <p:ph type="title"/>
          </p:nvPr>
        </p:nvSpPr>
        <p:spPr/>
        <p:txBody>
          <a:bodyPr/>
          <a:lstStyle/>
          <a:p>
            <a:r>
              <a:rPr lang="en-US" dirty="0"/>
              <a:t>Obstetric Hemorrhage</a:t>
            </a:r>
            <a:br>
              <a:rPr lang="en-US" dirty="0"/>
            </a:br>
            <a:r>
              <a:rPr lang="en-US" dirty="0"/>
              <a:t>Call-Out &amp; Check-Back</a:t>
            </a: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1525431" y="295260"/>
            <a:ext cx="10388600" cy="1160495"/>
          </a:xfrm>
        </p:spPr>
        <p:txBody>
          <a:bodyPr/>
          <a:lstStyle/>
          <a:p>
            <a:r>
              <a:rPr lang="en-US" dirty="0"/>
              <a:t>Allison repeats a set of vitals and performs postpartum fundal massage, noting a large gush of blood from the patient’s vagina including several large blood clots. She calls to the charge nurse, Tanya.</a:t>
            </a:r>
          </a:p>
        </p:txBody>
      </p:sp>
      <p:sp>
        <p:nvSpPr>
          <p:cNvPr id="20" name="Explosion 1 19">
            <a:extLst>
              <a:ext uri="{FF2B5EF4-FFF2-40B4-BE49-F238E27FC236}">
                <a16:creationId xmlns:a16="http://schemas.microsoft.com/office/drawing/2014/main" id="{DD59BBBD-F88A-3748-844D-46422BA22861}"/>
              </a:ext>
            </a:extLst>
          </p:cNvPr>
          <p:cNvSpPr/>
          <p:nvPr/>
        </p:nvSpPr>
        <p:spPr>
          <a:xfrm rot="20731034">
            <a:off x="1265188" y="1508962"/>
            <a:ext cx="1706163" cy="1416423"/>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Call-Out</a:t>
            </a:r>
          </a:p>
        </p:txBody>
      </p:sp>
      <p:sp>
        <p:nvSpPr>
          <p:cNvPr id="19" name="Text Placeholder 4">
            <a:extLst>
              <a:ext uri="{FF2B5EF4-FFF2-40B4-BE49-F238E27FC236}">
                <a16:creationId xmlns:a16="http://schemas.microsoft.com/office/drawing/2014/main" id="{43E632D6-11A8-EF4B-861B-1CF642BF9937}"/>
              </a:ext>
            </a:extLst>
          </p:cNvPr>
          <p:cNvSpPr>
            <a:spLocks noGrp="1"/>
          </p:cNvSpPr>
          <p:nvPr>
            <p:ph type="body" sz="quarter" idx="11"/>
          </p:nvPr>
        </p:nvSpPr>
        <p:spPr>
          <a:xfrm>
            <a:off x="5654589" y="1581315"/>
            <a:ext cx="6496339" cy="3892722"/>
          </a:xfrm>
          <a:prstGeom prst="wedgeRectCallout">
            <a:avLst>
              <a:gd name="adj1" fmla="val 40356"/>
              <a:gd name="adj2" fmla="val -30872"/>
            </a:avLst>
          </a:prstGeom>
        </p:spPr>
        <p:txBody>
          <a:bodyPr/>
          <a:lstStyle/>
          <a:p>
            <a:pPr marL="688975">
              <a:tabLst>
                <a:tab pos="688975" algn="l"/>
              </a:tabLst>
            </a:pPr>
            <a:r>
              <a:rPr lang="en-US" dirty="0"/>
              <a:t>Tanya, this is Allison calling from LDR4 with Ms. Danielle Williams. </a:t>
            </a:r>
          </a:p>
          <a:p>
            <a:pPr marL="688975">
              <a:tabLst>
                <a:tab pos="688975" algn="l"/>
              </a:tabLst>
            </a:pPr>
            <a:r>
              <a:rPr lang="en-US" dirty="0"/>
              <a:t>She had an uncomplicated vaginal delivery an hour ago and is now having brisk vaginal bleeding. She lost 1,000 mL in the delivery room and another 250 mL just now. She also seems to be symptomatic with tachycardia, dizziness, and lightheadedness. </a:t>
            </a:r>
          </a:p>
          <a:p>
            <a:pPr marL="688975">
              <a:tabLst>
                <a:tab pos="688975" algn="l"/>
              </a:tabLst>
            </a:pPr>
            <a:r>
              <a:rPr lang="en-US" dirty="0"/>
              <a:t>Please call Dr. </a:t>
            </a:r>
            <a:r>
              <a:rPr lang="en-US" dirty="0" err="1"/>
              <a:t>Sonentag</a:t>
            </a:r>
            <a:r>
              <a:rPr lang="en-US" dirty="0"/>
              <a:t> and have him come see her immediately.</a:t>
            </a:r>
          </a:p>
        </p:txBody>
      </p:sp>
      <p:pic>
        <p:nvPicPr>
          <p:cNvPr id="28" name="Picture 27" descr="File:Phone font awesome.svg - Wikimedia Commons">
            <a:extLst>
              <a:ext uri="{FF2B5EF4-FFF2-40B4-BE49-F238E27FC236}">
                <a16:creationId xmlns:a16="http://schemas.microsoft.com/office/drawing/2014/main" id="{B202DD63-9B17-4D61-A236-3B340F5D6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018723">
            <a:off x="5450698" y="2904453"/>
            <a:ext cx="1362228" cy="1362228"/>
          </a:xfrm>
          <a:prstGeom prst="rect">
            <a:avLst/>
          </a:prstGeom>
        </p:spPr>
      </p:pic>
      <p:sp>
        <p:nvSpPr>
          <p:cNvPr id="17" name="TextBox 16">
            <a:extLst>
              <a:ext uri="{FF2B5EF4-FFF2-40B4-BE49-F238E27FC236}">
                <a16:creationId xmlns:a16="http://schemas.microsoft.com/office/drawing/2014/main" id="{EDD9264F-3E55-1945-8724-0FA22554FA3B}"/>
              </a:ext>
            </a:extLst>
          </p:cNvPr>
          <p:cNvSpPr txBox="1"/>
          <p:nvPr/>
        </p:nvSpPr>
        <p:spPr>
          <a:xfrm>
            <a:off x="1635920" y="4776343"/>
            <a:ext cx="189937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18" name="TextBox 17">
            <a:extLst>
              <a:ext uri="{FF2B5EF4-FFF2-40B4-BE49-F238E27FC236}">
                <a16:creationId xmlns:a16="http://schemas.microsoft.com/office/drawing/2014/main" id="{255FF80D-2F8E-B248-AB26-876D56E6AACE}"/>
              </a:ext>
            </a:extLst>
          </p:cNvPr>
          <p:cNvSpPr txBox="1"/>
          <p:nvPr/>
        </p:nvSpPr>
        <p:spPr>
          <a:xfrm>
            <a:off x="4350876" y="3912052"/>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580093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2" descr="Illustration shows the figure of charge nurse Tanya in silhouette. A phone icon indicates that she is speaking to Allison via telephone; she says 'OK, Allison. To confirm, you are calling about Ms. Williams in LDR4, who delivered vaginally an hour ago and is now having a postpartum hemorrhage and is becoming hemodynamically unstable. I will call Dr. Sonentag immediately and notify him to come to the room to evaluate the patient.'">
            <a:extLst>
              <a:ext uri="{FF2B5EF4-FFF2-40B4-BE49-F238E27FC236}">
                <a16:creationId xmlns:a16="http://schemas.microsoft.com/office/drawing/2014/main" id="{A109ADF2-2944-4692-B3A2-5E9AB8E4E5AA}"/>
              </a:ext>
            </a:extLst>
          </p:cNvPr>
          <p:cNvSpPr/>
          <p:nvPr/>
        </p:nvSpPr>
        <p:spPr>
          <a:xfrm>
            <a:off x="1368590" y="101600"/>
            <a:ext cx="10721810" cy="581304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1FFFF"/>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Obstetric Hemorrhage</a:t>
            </a:r>
            <a:br>
              <a:rPr lang="en-US" dirty="0"/>
            </a:br>
            <a:r>
              <a:rPr lang="en-US" dirty="0"/>
              <a:t>Call-Out &amp; Check-Back</a:t>
            </a:r>
          </a:p>
        </p:txBody>
      </p:sp>
      <p:sp>
        <p:nvSpPr>
          <p:cNvPr id="3" name="Slide Number Placeholder 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Text Placeholder 3"/>
          <p:cNvSpPr>
            <a:spLocks noGrp="1"/>
          </p:cNvSpPr>
          <p:nvPr>
            <p:ph type="body" sz="quarter" idx="11"/>
          </p:nvPr>
        </p:nvSpPr>
        <p:spPr>
          <a:xfrm>
            <a:off x="5033126" y="186780"/>
            <a:ext cx="5029200" cy="4817839"/>
          </a:xfrm>
          <a:prstGeom prst="wedgeRectCallout">
            <a:avLst>
              <a:gd name="adj1" fmla="val -48953"/>
              <a:gd name="adj2" fmla="val 2689"/>
            </a:avLst>
          </a:prstGeom>
        </p:spPr>
        <p:txBody>
          <a:bodyPr/>
          <a:lstStyle/>
          <a:p>
            <a:pPr marL="688975"/>
            <a:r>
              <a:rPr lang="en-US" dirty="0"/>
              <a:t>OK, Allison. To confirm, you are calling about Ms. Williams in LDR4, who delivered vaginally an hour ago and is now having a postpartum hemorrhage and is becoming hemodynamically unstable. </a:t>
            </a:r>
          </a:p>
          <a:p>
            <a:pPr marL="688975"/>
            <a:endParaRPr lang="en-US" sz="800" dirty="0"/>
          </a:p>
          <a:p>
            <a:pPr marL="688975"/>
            <a:r>
              <a:rPr lang="en-US" dirty="0"/>
              <a:t>I will call Dr. </a:t>
            </a:r>
            <a:r>
              <a:rPr lang="en-US" dirty="0" err="1"/>
              <a:t>Sonentag</a:t>
            </a:r>
            <a:r>
              <a:rPr lang="en-US" dirty="0"/>
              <a:t> immediately and notify him to come to the room to evaluate the patient.</a:t>
            </a:r>
          </a:p>
        </p:txBody>
      </p:sp>
      <p:sp>
        <p:nvSpPr>
          <p:cNvPr id="10" name="Explosion 1 9">
            <a:extLst>
              <a:ext uri="{FF2B5EF4-FFF2-40B4-BE49-F238E27FC236}">
                <a16:creationId xmlns:a16="http://schemas.microsoft.com/office/drawing/2014/main" id="{AB927EDA-66B3-824F-BA56-9AE85D16489B}"/>
              </a:ext>
            </a:extLst>
          </p:cNvPr>
          <p:cNvSpPr/>
          <p:nvPr/>
        </p:nvSpPr>
        <p:spPr>
          <a:xfrm rot="940415">
            <a:off x="9810663" y="464136"/>
            <a:ext cx="2252203" cy="1558849"/>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Check-Back</a:t>
            </a:r>
          </a:p>
        </p:txBody>
      </p:sp>
      <p:pic>
        <p:nvPicPr>
          <p:cNvPr id="13" name="Picture 12" descr="A picture containing silhouette of nurse">
            <a:extLst>
              <a:ext uri="{FF2B5EF4-FFF2-40B4-BE49-F238E27FC236}">
                <a16:creationId xmlns:a16="http://schemas.microsoft.com/office/drawing/2014/main" id="{7430C444-3C37-4D7E-BAC3-D1A92E270912}"/>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8676"/>
          <a:stretch/>
        </p:blipFill>
        <p:spPr>
          <a:xfrm>
            <a:off x="2809620" y="2298227"/>
            <a:ext cx="1731777" cy="3540429"/>
          </a:xfrm>
          <a:prstGeom prst="rect">
            <a:avLst/>
          </a:prstGeom>
        </p:spPr>
      </p:pic>
      <p:pic>
        <p:nvPicPr>
          <p:cNvPr id="14" name="Picture 13" descr="File:Phone font awesome.svg - Wikimedia Commons">
            <a:extLst>
              <a:ext uri="{FF2B5EF4-FFF2-40B4-BE49-F238E27FC236}">
                <a16:creationId xmlns:a16="http://schemas.microsoft.com/office/drawing/2014/main" id="{9E536C4A-691C-438B-B995-FCBA8C862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18723">
            <a:off x="4783674" y="1788782"/>
            <a:ext cx="1362228" cy="1362228"/>
          </a:xfrm>
          <a:prstGeom prst="rect">
            <a:avLst/>
          </a:prstGeom>
        </p:spPr>
      </p:pic>
      <p:sp>
        <p:nvSpPr>
          <p:cNvPr id="9" name="TextBox 8">
            <a:extLst>
              <a:ext uri="{FF2B5EF4-FFF2-40B4-BE49-F238E27FC236}">
                <a16:creationId xmlns:a16="http://schemas.microsoft.com/office/drawing/2014/main" id="{2A01910A-1BB6-5445-8194-69C92E8BCE0E}"/>
              </a:ext>
            </a:extLst>
          </p:cNvPr>
          <p:cNvSpPr txBox="1"/>
          <p:nvPr/>
        </p:nvSpPr>
        <p:spPr>
          <a:xfrm>
            <a:off x="3043481" y="5560225"/>
            <a:ext cx="146220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spTree>
    <p:custDataLst>
      <p:tags r:id="rId1"/>
    </p:custDataLst>
    <p:extLst>
      <p:ext uri="{BB962C8B-B14F-4D97-AF65-F5344CB8AC3E}">
        <p14:creationId xmlns:p14="http://schemas.microsoft.com/office/powerpoint/2010/main" val="781027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descr="Illustration shows two figures in silhouette: Danielle Williams, the patient, lies on a hospital bed; Allison, the L&amp;O nurse, stands beside the bed. Allison says 'Ms. Williams, we are in the process of stabilizing your unanticipated bleeding, and Dr. Sonentag will be here soon. You are doing great. Just keep me updated about how you are feeling.'">
            <a:extLst>
              <a:ext uri="{FF2B5EF4-FFF2-40B4-BE49-F238E27FC236}">
                <a16:creationId xmlns:a16="http://schemas.microsoft.com/office/drawing/2014/main" id="{D61F0A1E-39E0-45AF-BAAC-DE6C58D451B9}"/>
              </a:ext>
            </a:extLst>
          </p:cNvPr>
          <p:cNvSpPr/>
          <p:nvPr/>
        </p:nvSpPr>
        <p:spPr>
          <a:xfrm flipV="1">
            <a:off x="1450792" y="81280"/>
            <a:ext cx="10730352" cy="582016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4">
              <a:lumMod val="20000"/>
              <a:lumOff val="80000"/>
            </a:schemeClr>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Obstetric Hemorrhage</a:t>
            </a:r>
            <a:br>
              <a:rPr lang="en-US" dirty="0"/>
            </a:br>
            <a:r>
              <a:rPr lang="en-US" dirty="0"/>
              <a:t>Call-Out &amp; Check-Back</a:t>
            </a: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1" name="Text Placeholder 10"/>
          <p:cNvSpPr>
            <a:spLocks noGrp="1"/>
          </p:cNvSpPr>
          <p:nvPr>
            <p:ph type="body" sz="quarter" idx="12"/>
          </p:nvPr>
        </p:nvSpPr>
        <p:spPr>
          <a:xfrm>
            <a:off x="7585656" y="862884"/>
            <a:ext cx="3889420" cy="2534377"/>
          </a:xfrm>
          <a:prstGeom prst="wedgeRectCallout">
            <a:avLst>
              <a:gd name="adj1" fmla="val -65566"/>
              <a:gd name="adj2" fmla="val 30426"/>
            </a:avLst>
          </a:prstGeom>
        </p:spPr>
        <p:txBody>
          <a:bodyPr/>
          <a:lstStyle/>
          <a:p>
            <a:r>
              <a:rPr lang="en-US" dirty="0"/>
              <a:t>Ms. Williams, we are in the process of stabilizing your unanticipated bleeding, and Dr. </a:t>
            </a:r>
            <a:r>
              <a:rPr lang="en-US" dirty="0" err="1"/>
              <a:t>Sonentag</a:t>
            </a:r>
            <a:r>
              <a:rPr lang="en-US" dirty="0"/>
              <a:t> will be here soon. You are doing great. Just keep me updated about how you are feeling.</a:t>
            </a:r>
            <a:endParaRPr lang="en-US" dirty="0">
              <a:cs typeface="Calibri" panose="020F0502020204030204"/>
            </a:endParaRPr>
          </a:p>
        </p:txBody>
      </p:sp>
      <p:grpSp>
        <p:nvGrpSpPr>
          <p:cNvPr id="8" name="Group 7">
            <a:extLst>
              <a:ext uri="{FF2B5EF4-FFF2-40B4-BE49-F238E27FC236}">
                <a16:creationId xmlns:a16="http://schemas.microsoft.com/office/drawing/2014/main" id="{3AC4C35B-A0AD-4074-A314-E5D2DED94454}"/>
              </a:ext>
              <a:ext uri="{C183D7F6-B498-43B3-948B-1728B52AA6E4}">
                <adec:decorative xmlns:adec="http://schemas.microsoft.com/office/drawing/2017/decorative" val="1"/>
              </a:ext>
            </a:extLst>
          </p:cNvPr>
          <p:cNvGrpSpPr/>
          <p:nvPr/>
        </p:nvGrpSpPr>
        <p:grpSpPr>
          <a:xfrm>
            <a:off x="5215394" y="2364864"/>
            <a:ext cx="1747482" cy="3488041"/>
            <a:chOff x="6216819" y="1767432"/>
            <a:chExt cx="2452932" cy="4488444"/>
          </a:xfrm>
        </p:grpSpPr>
        <p:pic>
          <p:nvPicPr>
            <p:cNvPr id="9" name="Picture 8" title="Nurse hanging IV">
              <a:extLst>
                <a:ext uri="{FF2B5EF4-FFF2-40B4-BE49-F238E27FC236}">
                  <a16:creationId xmlns:a16="http://schemas.microsoft.com/office/drawing/2014/main" id="{2BC2C551-922E-4B69-A132-F870E3E9D7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0" name="Picture 9" title="Nurse hanging IV">
              <a:extLst>
                <a:ext uri="{FF2B5EF4-FFF2-40B4-BE49-F238E27FC236}">
                  <a16:creationId xmlns:a16="http://schemas.microsoft.com/office/drawing/2014/main" id="{A0429B5F-30E6-44D2-9127-BBC8B8459E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3" name="Picture 12" descr="A picture containing silhouette of nurse">
              <a:extLst>
                <a:ext uri="{FF2B5EF4-FFF2-40B4-BE49-F238E27FC236}">
                  <a16:creationId xmlns:a16="http://schemas.microsoft.com/office/drawing/2014/main" id="{FDC5791D-59BA-47D6-AC76-796E4C4242E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16" name="Picture 15" descr="Image of a patient in a hospital bed.">
            <a:extLst>
              <a:ext uri="{FF2B5EF4-FFF2-40B4-BE49-F238E27FC236}">
                <a16:creationId xmlns:a16="http://schemas.microsoft.com/office/drawing/2014/main" id="{C37AB0E7-2BC1-4BFE-A787-3F730F590D9A}"/>
              </a:ext>
            </a:extLst>
          </p:cNvPr>
          <p:cNvPicPr>
            <a:picLocks noChangeAspect="1"/>
          </p:cNvPicPr>
          <p:nvPr/>
        </p:nvPicPr>
        <p:blipFill rotWithShape="1">
          <a:blip r:embed="rId5">
            <a:extLst>
              <a:ext uri="{28A0092B-C50C-407E-A947-70E740481C1C}">
                <a14:useLocalDpi xmlns:a14="http://schemas.microsoft.com/office/drawing/2010/main" val="0"/>
              </a:ext>
            </a:extLst>
          </a:blip>
          <a:srcRect b="19584"/>
          <a:stretch/>
        </p:blipFill>
        <p:spPr>
          <a:xfrm flipH="1">
            <a:off x="2915181" y="2945365"/>
            <a:ext cx="4852593" cy="2956081"/>
          </a:xfrm>
          <a:prstGeom prst="rect">
            <a:avLst/>
          </a:prstGeom>
        </p:spPr>
      </p:pic>
      <p:sp>
        <p:nvSpPr>
          <p:cNvPr id="18" name="TextBox 17">
            <a:extLst>
              <a:ext uri="{FF2B5EF4-FFF2-40B4-BE49-F238E27FC236}">
                <a16:creationId xmlns:a16="http://schemas.microsoft.com/office/drawing/2014/main" id="{1B56339A-54E5-474D-BAB0-D0B2B156DDA6}"/>
              </a:ext>
            </a:extLst>
          </p:cNvPr>
          <p:cNvSpPr txBox="1"/>
          <p:nvPr/>
        </p:nvSpPr>
        <p:spPr>
          <a:xfrm>
            <a:off x="3797718" y="4546601"/>
            <a:ext cx="189937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15" name="TextBox 14">
            <a:extLst>
              <a:ext uri="{FF2B5EF4-FFF2-40B4-BE49-F238E27FC236}">
                <a16:creationId xmlns:a16="http://schemas.microsoft.com/office/drawing/2014/main" id="{A8149037-BDBE-2741-BD4F-42D2020ED54A}"/>
              </a:ext>
            </a:extLst>
          </p:cNvPr>
          <p:cNvSpPr txBox="1"/>
          <p:nvPr/>
        </p:nvSpPr>
        <p:spPr>
          <a:xfrm>
            <a:off x="6592479" y="3742291"/>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extLst>
      <p:ext uri="{BB962C8B-B14F-4D97-AF65-F5344CB8AC3E}">
        <p14:creationId xmlns:p14="http://schemas.microsoft.com/office/powerpoint/2010/main" val="384898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D996-BC5E-554B-96D1-7705AB3E5D0B}"/>
              </a:ext>
            </a:extLst>
          </p:cNvPr>
          <p:cNvSpPr>
            <a:spLocks noGrp="1"/>
          </p:cNvSpPr>
          <p:nvPr>
            <p:ph type="title"/>
          </p:nvPr>
        </p:nvSpPr>
        <p:spPr/>
        <p:txBody>
          <a:bodyPr/>
          <a:lstStyle/>
          <a:p>
            <a:r>
              <a:rPr lang="en-US" dirty="0"/>
              <a:t>Activity: Call-Out &amp; Check-Back</a:t>
            </a:r>
          </a:p>
        </p:txBody>
      </p:sp>
      <p:sp>
        <p:nvSpPr>
          <p:cNvPr id="3" name="Content Placeholder 2">
            <a:extLst>
              <a:ext uri="{FF2B5EF4-FFF2-40B4-BE49-F238E27FC236}">
                <a16:creationId xmlns:a16="http://schemas.microsoft.com/office/drawing/2014/main" id="{3FB79B36-916F-B848-8B5D-1F59CF73C1BC}"/>
              </a:ext>
            </a:extLst>
          </p:cNvPr>
          <p:cNvSpPr>
            <a:spLocks noGrp="1"/>
          </p:cNvSpPr>
          <p:nvPr>
            <p:ph idx="1"/>
          </p:nvPr>
        </p:nvSpPr>
        <p:spPr/>
        <p:txBody>
          <a:bodyPr>
            <a:normAutofit lnSpcReduction="10000"/>
          </a:bodyPr>
          <a:lstStyle/>
          <a:p>
            <a:r>
              <a:rPr lang="en-US" dirty="0"/>
              <a:t>Partner in groups of three to four people</a:t>
            </a:r>
          </a:p>
          <a:p>
            <a:r>
              <a:rPr lang="en-US" dirty="0"/>
              <a:t>Recall a time when information had to be quickly communicated to others on your unit</a:t>
            </a:r>
          </a:p>
          <a:p>
            <a:pPr lvl="1"/>
            <a:r>
              <a:rPr lang="en-US" dirty="0"/>
              <a:t>Can be real or make-believe</a:t>
            </a:r>
          </a:p>
          <a:p>
            <a:r>
              <a:rPr lang="en-US" dirty="0"/>
              <a:t>Take 5 minutes to write a quick sketch using a </a:t>
            </a:r>
            <a:r>
              <a:rPr lang="en-US" b="1" dirty="0">
                <a:solidFill>
                  <a:srgbClr val="4258A6"/>
                </a:solidFill>
              </a:rPr>
              <a:t>call-out</a:t>
            </a:r>
            <a:r>
              <a:rPr lang="en-US" dirty="0"/>
              <a:t> and </a:t>
            </a:r>
            <a:r>
              <a:rPr lang="en-US" b="1" dirty="0">
                <a:solidFill>
                  <a:srgbClr val="4258A6"/>
                </a:solidFill>
              </a:rPr>
              <a:t>check-back</a:t>
            </a:r>
            <a:endParaRPr lang="en-US" dirty="0">
              <a:solidFill>
                <a:srgbClr val="4258A6"/>
              </a:solidFill>
            </a:endParaRPr>
          </a:p>
          <a:p>
            <a:r>
              <a:rPr lang="en-US" dirty="0"/>
              <a:t>Bravely perform your sketch for the class</a:t>
            </a:r>
          </a:p>
          <a:p>
            <a:r>
              <a:rPr lang="en-US" dirty="0"/>
              <a:t>Have fun! </a:t>
            </a:r>
            <a:endParaRPr lang="en-US" i="1" dirty="0"/>
          </a:p>
          <a:p>
            <a:pPr marL="0" indent="0">
              <a:buNone/>
            </a:pPr>
            <a:endParaRPr lang="en-US" sz="2000" i="1" dirty="0"/>
          </a:p>
          <a:p>
            <a:pPr marL="0" indent="0" algn="r">
              <a:buNone/>
            </a:pPr>
            <a:r>
              <a:rPr lang="en-US" sz="2000" i="1" dirty="0"/>
              <a:t>Approximate time: 10 min</a:t>
            </a:r>
          </a:p>
        </p:txBody>
      </p:sp>
      <p:sp>
        <p:nvSpPr>
          <p:cNvPr id="4" name="Slide Number Placeholder 3">
            <a:extLst>
              <a:ext uri="{FF2B5EF4-FFF2-40B4-BE49-F238E27FC236}">
                <a16:creationId xmlns:a16="http://schemas.microsoft.com/office/drawing/2014/main" id="{F8B95420-6D2E-0944-B1CA-27B9FE8F3B4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756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SBAR Provides</a:t>
            </a:r>
            <a:r>
              <a:rPr lang="is-IS"/>
              <a:t>…</a:t>
            </a:r>
            <a:endParaRPr lang="en-US" dirty="0"/>
          </a:p>
        </p:txBody>
      </p:sp>
      <p:sp>
        <p:nvSpPr>
          <p:cNvPr id="5" name="Content Placeholder 4"/>
          <p:cNvSpPr>
            <a:spLocks noGrp="1"/>
          </p:cNvSpPr>
          <p:nvPr>
            <p:ph idx="1"/>
          </p:nvPr>
        </p:nvSpPr>
        <p:spPr/>
        <p:txBody>
          <a:bodyPr>
            <a:normAutofit/>
          </a:bodyPr>
          <a:lstStyle/>
          <a:p>
            <a:pPr marL="0" indent="0" algn="ctr">
              <a:spcAft>
                <a:spcPts val="1200"/>
              </a:spcAft>
              <a:buNone/>
            </a:pPr>
            <a:r>
              <a:rPr lang="en-US" altLang="en-US" b="1" dirty="0">
                <a:solidFill>
                  <a:srgbClr val="4258A6"/>
                </a:solidFill>
              </a:rPr>
              <a:t>A framework for team members to effectively communicate information to one another. </a:t>
            </a:r>
            <a:endParaRPr lang="en-US" altLang="en-US" dirty="0"/>
          </a:p>
          <a:p>
            <a:r>
              <a:rPr lang="en-US" altLang="en-US" dirty="0"/>
              <a:t>Communicate the following information:</a:t>
            </a:r>
          </a:p>
          <a:p>
            <a:pPr lvl="1"/>
            <a:r>
              <a:rPr lang="en-US" altLang="en-US" b="1" dirty="0">
                <a:solidFill>
                  <a:srgbClr val="4258A6"/>
                </a:solidFill>
              </a:rPr>
              <a:t>S</a:t>
            </a:r>
            <a:r>
              <a:rPr lang="en-US" altLang="en-US" dirty="0"/>
              <a:t>ituation―What is going on with the patient?</a:t>
            </a:r>
          </a:p>
          <a:p>
            <a:pPr lvl="1"/>
            <a:r>
              <a:rPr lang="en-US" altLang="en-US" b="1" dirty="0">
                <a:solidFill>
                  <a:srgbClr val="4258A6"/>
                </a:solidFill>
              </a:rPr>
              <a:t>B</a:t>
            </a:r>
            <a:r>
              <a:rPr lang="en-US" altLang="en-US" dirty="0"/>
              <a:t>ackground―What is the clinical background or context?</a:t>
            </a:r>
          </a:p>
          <a:p>
            <a:pPr lvl="1"/>
            <a:r>
              <a:rPr lang="en-US" altLang="en-US" b="1" dirty="0">
                <a:solidFill>
                  <a:srgbClr val="4258A6"/>
                </a:solidFill>
              </a:rPr>
              <a:t>A</a:t>
            </a:r>
            <a:r>
              <a:rPr lang="en-US" altLang="en-US" dirty="0"/>
              <a:t>ssessment―What do I think the problem is?</a:t>
            </a:r>
          </a:p>
          <a:p>
            <a:pPr lvl="1"/>
            <a:r>
              <a:rPr lang="en-US" altLang="en-US" b="1" dirty="0">
                <a:solidFill>
                  <a:srgbClr val="4258A6"/>
                </a:solidFill>
              </a:rPr>
              <a:t>R</a:t>
            </a:r>
            <a:r>
              <a:rPr lang="en-US" altLang="en-US" dirty="0"/>
              <a:t>ecommendation―What would I recommend?</a:t>
            </a:r>
          </a:p>
          <a:p>
            <a:pPr marL="0" indent="0" algn="ctr">
              <a:spcBef>
                <a:spcPts val="2800"/>
              </a:spcBef>
              <a:buNone/>
            </a:pPr>
            <a:r>
              <a:rPr lang="en-US" sz="2400" b="1" i="1" dirty="0">
                <a:solidFill>
                  <a:srgbClr val="4258A6"/>
                </a:solidFill>
              </a:rPr>
              <a:t>Tip! Use a check-back after SBAR</a:t>
            </a:r>
            <a:endParaRPr lang="en-US" altLang="en-US" sz="2400" i="1" dirty="0"/>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558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B922-E524-AA4E-A2C8-20CCDD4B4CA4}"/>
              </a:ext>
            </a:extLst>
          </p:cNvPr>
          <p:cNvSpPr>
            <a:spLocks noGrp="1"/>
          </p:cNvSpPr>
          <p:nvPr>
            <p:ph type="title"/>
          </p:nvPr>
        </p:nvSpPr>
        <p:spPr/>
        <p:txBody>
          <a:bodyPr/>
          <a:lstStyle/>
          <a:p>
            <a:r>
              <a:rPr lang="en-US" dirty="0"/>
              <a:t>When Is SBAR Useful?</a:t>
            </a:r>
          </a:p>
        </p:txBody>
      </p:sp>
      <p:sp>
        <p:nvSpPr>
          <p:cNvPr id="3" name="Content Placeholder 2">
            <a:extLst>
              <a:ext uri="{FF2B5EF4-FFF2-40B4-BE49-F238E27FC236}">
                <a16:creationId xmlns:a16="http://schemas.microsoft.com/office/drawing/2014/main" id="{770CD04C-C43D-8E41-91E2-7D6832431D65}"/>
              </a:ext>
            </a:extLst>
          </p:cNvPr>
          <p:cNvSpPr>
            <a:spLocks noGrp="1"/>
          </p:cNvSpPr>
          <p:nvPr>
            <p:ph idx="1"/>
          </p:nvPr>
        </p:nvSpPr>
        <p:spPr>
          <a:xfrm>
            <a:off x="838200" y="1825625"/>
            <a:ext cx="4965700" cy="3999380"/>
          </a:xfrm>
        </p:spPr>
        <p:txBody>
          <a:bodyPr/>
          <a:lstStyle/>
          <a:p>
            <a:r>
              <a:rPr lang="en-US" dirty="0"/>
              <a:t>Care transitions and handoffs (e.g., during shift changes)</a:t>
            </a:r>
          </a:p>
          <a:p>
            <a:r>
              <a:rPr lang="en-US" dirty="0"/>
              <a:t>Requesting a response during emergent events</a:t>
            </a:r>
          </a:p>
          <a:p>
            <a:r>
              <a:rPr lang="en-US" dirty="0"/>
              <a:t>Providing updates about a patient or emergent event</a:t>
            </a:r>
          </a:p>
          <a:p>
            <a:r>
              <a:rPr lang="en-US" dirty="0"/>
              <a:t>Problem solving and suggesting solutions</a:t>
            </a:r>
          </a:p>
          <a:p>
            <a:endParaRPr lang="en-US" dirty="0"/>
          </a:p>
        </p:txBody>
      </p:sp>
      <p:sp>
        <p:nvSpPr>
          <p:cNvPr id="4" name="Slide Number Placeholder 3">
            <a:extLst>
              <a:ext uri="{FF2B5EF4-FFF2-40B4-BE49-F238E27FC236}">
                <a16:creationId xmlns:a16="http://schemas.microsoft.com/office/drawing/2014/main" id="{4B7EB1A6-15AA-B345-9F05-44EDDE1646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5" name="Picture 4" descr="Image of clinicians and family standing next to a patient in a bed."/>
          <p:cNvPicPr>
            <a:picLocks noChangeAspect="1"/>
          </p:cNvPicPr>
          <p:nvPr/>
        </p:nvPicPr>
        <p:blipFill>
          <a:blip r:embed="rId4"/>
          <a:stretch>
            <a:fillRect/>
          </a:stretch>
        </p:blipFill>
        <p:spPr>
          <a:xfrm>
            <a:off x="6109222" y="1826257"/>
            <a:ext cx="5244578" cy="3495120"/>
          </a:xfrm>
          <a:prstGeom prst="rect">
            <a:avLst/>
          </a:prstGeom>
          <a:ln>
            <a:solidFill>
              <a:srgbClr val="505BA7"/>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00988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0AF1-593B-8149-B3B6-FF88588FD7D0}"/>
              </a:ext>
            </a:extLst>
          </p:cNvPr>
          <p:cNvSpPr>
            <a:spLocks noGrp="1"/>
          </p:cNvSpPr>
          <p:nvPr>
            <p:ph type="title"/>
          </p:nvPr>
        </p:nvSpPr>
        <p:spPr/>
        <p:txBody>
          <a:bodyPr>
            <a:normAutofit/>
          </a:bodyPr>
          <a:lstStyle/>
          <a:p>
            <a:r>
              <a:rPr lang="en-US" sz="3800" dirty="0"/>
              <a:t>Application to the 4 </a:t>
            </a:r>
            <a:r>
              <a:rPr lang="en-US" sz="3800" dirty="0" err="1"/>
              <a:t>Rs</a:t>
            </a:r>
            <a:r>
              <a:rPr lang="en-US" sz="3800" dirty="0"/>
              <a:t>: SBAR</a:t>
            </a: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aphicFrame>
        <p:nvGraphicFramePr>
          <p:cNvPr id="17" name="Table Placeholder 16" descr="Table" title="Application to the 4Rs"/>
          <p:cNvGraphicFramePr>
            <a:graphicFrameLocks noGrp="1"/>
          </p:cNvGraphicFramePr>
          <p:nvPr>
            <p:ph type="tbl" sz="quarter" idx="11"/>
          </p:nvPr>
        </p:nvGraphicFramePr>
        <p:xfrm>
          <a:off x="838200" y="2070100"/>
          <a:ext cx="10515600" cy="35661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410141206"/>
                    </a:ext>
                  </a:extLst>
                </a:gridCol>
                <a:gridCol w="2628900">
                  <a:extLst>
                    <a:ext uri="{9D8B030D-6E8A-4147-A177-3AD203B41FA5}">
                      <a16:colId xmlns:a16="http://schemas.microsoft.com/office/drawing/2014/main" val="3126522577"/>
                    </a:ext>
                  </a:extLst>
                </a:gridCol>
                <a:gridCol w="2628900">
                  <a:extLst>
                    <a:ext uri="{9D8B030D-6E8A-4147-A177-3AD203B41FA5}">
                      <a16:colId xmlns:a16="http://schemas.microsoft.com/office/drawing/2014/main" val="1617135190"/>
                    </a:ext>
                  </a:extLst>
                </a:gridCol>
                <a:gridCol w="2628900">
                  <a:extLst>
                    <a:ext uri="{9D8B030D-6E8A-4147-A177-3AD203B41FA5}">
                      <a16:colId xmlns:a16="http://schemas.microsoft.com/office/drawing/2014/main" val="3097033355"/>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95329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a:t>
                      </a:r>
                      <a:r>
                        <a:rPr lang="en-US" b="1" dirty="0"/>
                        <a:t>SBAR</a:t>
                      </a:r>
                      <a:r>
                        <a:rPr lang="en-US" dirty="0"/>
                        <a:t>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Update the response team</a:t>
                      </a:r>
                    </a:p>
                  </a:txBody>
                  <a:tcPr/>
                </a:tc>
                <a:tc>
                  <a:txBody>
                    <a:bodyPr/>
                    <a:lstStyle/>
                    <a:p>
                      <a:pPr marL="190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a:t>
                      </a:r>
                      <a:r>
                        <a:rPr lang="en-US" b="1" dirty="0"/>
                        <a:t>SBAR</a:t>
                      </a:r>
                      <a:r>
                        <a:rPr lang="en-US" dirty="0"/>
                        <a:t> to:</a:t>
                      </a:r>
                    </a:p>
                    <a:p>
                      <a:pPr marL="3048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Communicate hemorrhage-specific and general patient information, especially during care transitions</a:t>
                      </a:r>
                    </a:p>
                  </a:txBody>
                  <a:tcPr/>
                </a:tc>
                <a:tc>
                  <a:txBody>
                    <a:bodyPr/>
                    <a:lstStyle/>
                    <a:p>
                      <a:pPr marL="190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a:t>
                      </a:r>
                      <a:r>
                        <a:rPr lang="en-US" b="1" dirty="0"/>
                        <a:t>SBAR</a:t>
                      </a:r>
                      <a:r>
                        <a:rPr lang="en-US" dirty="0"/>
                        <a:t> to:</a:t>
                      </a:r>
                    </a:p>
                    <a:p>
                      <a:pPr marL="3048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Structure communications, care transitions, and recommending changes to the established care plan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a:t>
                      </a:r>
                      <a:r>
                        <a:rPr lang="en-US" b="1" dirty="0"/>
                        <a:t>SBAR</a:t>
                      </a:r>
                      <a:r>
                        <a:rPr lang="en-US" dirty="0"/>
                        <a:t> to:</a:t>
                      </a:r>
                    </a:p>
                    <a:p>
                      <a:pPr marL="285750" indent="-285750">
                        <a:buFont typeface="Arial" panose="020B0604020202020204" pitchFamily="34" charset="0"/>
                        <a:buChar char="•"/>
                      </a:pPr>
                      <a:r>
                        <a:rPr lang="en-US" dirty="0"/>
                        <a:t>Frame event reports</a:t>
                      </a:r>
                    </a:p>
                    <a:p>
                      <a:pPr marL="285750" indent="-285750">
                        <a:buFont typeface="Arial" panose="020B0604020202020204" pitchFamily="34" charset="0"/>
                        <a:buChar char="•"/>
                      </a:pPr>
                      <a:r>
                        <a:rPr lang="en-US" dirty="0"/>
                        <a:t>Structure case scenarios for sharing lessons learned (either positive or negative) to other staff </a:t>
                      </a:r>
                    </a:p>
                    <a:p>
                      <a:pPr marL="285750" indent="-285750">
                        <a:buFont typeface="Arial" panose="020B0604020202020204" pitchFamily="34" charset="0"/>
                        <a:buChar char="•"/>
                      </a:pPr>
                      <a:r>
                        <a:rPr lang="en-US" dirty="0"/>
                        <a:t>Summarize a particularly effective or ineffective event </a:t>
                      </a:r>
                    </a:p>
                  </a:txBody>
                  <a:tcPr/>
                </a:tc>
                <a:extLst>
                  <a:ext uri="{0D108BD9-81ED-4DB2-BD59-A6C34878D82A}">
                    <a16:rowId xmlns:a16="http://schemas.microsoft.com/office/drawing/2014/main" val="1060971746"/>
                  </a:ext>
                </a:extLst>
              </a:tr>
            </a:tbl>
          </a:graphicData>
        </a:graphic>
      </p:graphicFrame>
      <p:sp>
        <p:nvSpPr>
          <p:cNvPr id="5" name="Oval 4"/>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Rs</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0068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t>SBAR Video</a:t>
            </a:r>
            <a:endParaRPr lang="en-US" dirty="0"/>
          </a:p>
        </p:txBody>
      </p:sp>
      <p:sp>
        <p:nvSpPr>
          <p:cNvPr id="2" name="Rectangle 1" descr="Decorative">
            <a:extLst>
              <a:ext uri="{C183D7F6-B498-43B3-948B-1728B52AA6E4}">
                <adec:decorative xmlns:adec="http://schemas.microsoft.com/office/drawing/2017/decorative" val="0"/>
              </a:ext>
            </a:extLst>
          </p:cNvPr>
          <p:cNvSpPr/>
          <p:nvPr/>
        </p:nvSpPr>
        <p:spPr>
          <a:xfrm>
            <a:off x="435411" y="4175992"/>
            <a:ext cx="3881437" cy="1703231"/>
          </a:xfrm>
          <a:prstGeom prst="rect">
            <a:avLst/>
          </a:prstGeom>
          <a:solidFill>
            <a:srgbClr val="4258A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Content Placeholder 19"/>
          <p:cNvSpPr>
            <a:spLocks noGrp="1"/>
          </p:cNvSpPr>
          <p:nvPr>
            <p:ph idx="1"/>
          </p:nvPr>
        </p:nvSpPr>
        <p:spPr>
          <a:xfrm>
            <a:off x="2797174" y="2479337"/>
            <a:ext cx="1993900" cy="1334296"/>
          </a:xfrm>
        </p:spPr>
        <p:txBody>
          <a:bodyPr/>
          <a:lstStyle/>
          <a:p>
            <a:pPr marL="0" indent="0">
              <a:buNone/>
            </a:pPr>
            <a:r>
              <a:rPr lang="en-US" dirty="0"/>
              <a:t>Click video to watch</a:t>
            </a:r>
          </a:p>
          <a:p>
            <a:pPr marL="0" indent="0">
              <a:buNone/>
            </a:pPr>
            <a:endParaRPr lang="en-US" dirty="0"/>
          </a:p>
        </p:txBody>
      </p:sp>
      <p:sp>
        <p:nvSpPr>
          <p:cNvPr id="21" name="Content Placeholder 20"/>
          <p:cNvSpPr>
            <a:spLocks noGrp="1"/>
          </p:cNvSpPr>
          <p:nvPr>
            <p:ph idx="13"/>
          </p:nvPr>
        </p:nvSpPr>
        <p:spPr>
          <a:xfrm>
            <a:off x="435411" y="4175992"/>
            <a:ext cx="3881437" cy="1703231"/>
          </a:xfrm>
        </p:spPr>
        <p:txBody>
          <a:bodyPr>
            <a:normAutofit/>
          </a:bodyPr>
          <a:lstStyle/>
          <a:p>
            <a:pPr marL="0" indent="0">
              <a:buNone/>
            </a:pPr>
            <a:r>
              <a:rPr lang="en-US" dirty="0"/>
              <a:t>How did the SBAR technique improve communication between the nurse and physician?</a:t>
            </a:r>
          </a:p>
        </p:txBody>
      </p:sp>
      <p:pic>
        <p:nvPicPr>
          <p:cNvPr id="4" name="Mod 3_1of5_SBAR.mp4" descr="SBAR Video">
            <a:hlinkClick r:id="" action="ppaction://media"/>
            <a:extLst>
              <a:ext uri="{C183D7F6-B498-43B3-948B-1728B52AA6E4}">
                <adec:decorative xmlns:adec="http://schemas.microsoft.com/office/drawing/2017/decorative" val="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791074" y="1002783"/>
            <a:ext cx="6562726" cy="4922044"/>
          </a:xfrm>
          <a:prstGeom prst="rect">
            <a:avLst/>
          </a:prstGeom>
          <a:ln>
            <a:solidFill>
              <a:srgbClr val="505BA7"/>
            </a:solidFill>
          </a:ln>
          <a:effectLst>
            <a:outerShdw blurRad="50800" dist="38100" dir="2700000" algn="tl" rotWithShape="0">
              <a:prstClr val="black">
                <a:alpha val="40000"/>
              </a:prstClr>
            </a:outerShdw>
          </a:effectLst>
        </p:spPr>
      </p:pic>
      <p:sp>
        <p:nvSpPr>
          <p:cNvPr id="25" name="Content Placeholder 2" descr="Decorative">
            <a:extLst>
              <a:ext uri="{C183D7F6-B498-43B3-948B-1728B52AA6E4}">
                <adec:decorative xmlns:adec="http://schemas.microsoft.com/office/drawing/2017/decorative" val="0"/>
              </a:ext>
            </a:extLst>
          </p:cNvPr>
          <p:cNvSpPr txBox="1">
            <a:spLocks/>
          </p:cNvSpPr>
          <p:nvPr/>
        </p:nvSpPr>
        <p:spPr>
          <a:xfrm>
            <a:off x="1079500" y="2628899"/>
            <a:ext cx="2057400" cy="1270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Curved Right Arrow 25" descr="Decorative">
            <a:extLst>
              <a:ext uri="{C183D7F6-B498-43B3-948B-1728B52AA6E4}">
                <adec:decorative xmlns:adec="http://schemas.microsoft.com/office/drawing/2017/decorative" val="0"/>
              </a:ext>
            </a:extLst>
          </p:cNvPr>
          <p:cNvSpPr/>
          <p:nvPr/>
        </p:nvSpPr>
        <p:spPr>
          <a:xfrm rot="20833141">
            <a:off x="2282506" y="2104895"/>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81603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SBAR Video Debrief</a:t>
            </a:r>
          </a:p>
        </p:txBody>
      </p:sp>
      <p:sp>
        <p:nvSpPr>
          <p:cNvPr id="6" name="Content Placeholder 5"/>
          <p:cNvSpPr>
            <a:spLocks noGrp="1"/>
          </p:cNvSpPr>
          <p:nvPr>
            <p:ph idx="1"/>
          </p:nvPr>
        </p:nvSpPr>
        <p:spPr>
          <a:xfrm>
            <a:off x="838200" y="1825625"/>
            <a:ext cx="11046630" cy="3999380"/>
          </a:xfrm>
        </p:spPr>
        <p:txBody>
          <a:bodyPr>
            <a:normAutofit/>
          </a:bodyPr>
          <a:lstStyle/>
          <a:p>
            <a:r>
              <a:rPr lang="en-US" dirty="0"/>
              <a:t>How did the SBAR technique improve </a:t>
            </a:r>
            <a:br>
              <a:rPr lang="en-US" dirty="0"/>
            </a:br>
            <a:r>
              <a:rPr lang="en-US" dirty="0"/>
              <a:t>communication between the nurse and </a:t>
            </a:r>
            <a:br>
              <a:rPr lang="en-US" dirty="0"/>
            </a:br>
            <a:r>
              <a:rPr lang="en-US" dirty="0"/>
              <a:t>physician?</a:t>
            </a:r>
          </a:p>
          <a:p>
            <a:pPr lvl="1"/>
            <a:r>
              <a:rPr lang="en-US" b="1" dirty="0">
                <a:solidFill>
                  <a:srgbClr val="4258A6"/>
                </a:solidFill>
                <a:effectLst>
                  <a:outerShdw blurRad="38100" dist="38100" dir="2700000" algn="tl">
                    <a:srgbClr val="000000">
                      <a:alpha val="43137"/>
                    </a:srgbClr>
                  </a:outerShdw>
                </a:effectLst>
              </a:rPr>
              <a:t>I</a:t>
            </a:r>
            <a:r>
              <a:rPr lang="en-US" dirty="0"/>
              <a:t>—The nurse identified herself and the reason she was calling</a:t>
            </a:r>
          </a:p>
          <a:p>
            <a:pPr lvl="1"/>
            <a:r>
              <a:rPr lang="en-US" b="1" dirty="0">
                <a:solidFill>
                  <a:srgbClr val="4258A6"/>
                </a:solidFill>
                <a:effectLst>
                  <a:outerShdw blurRad="38100" dist="38100" dir="2700000" algn="tl">
                    <a:srgbClr val="000000">
                      <a:alpha val="43137"/>
                    </a:srgbClr>
                  </a:outerShdw>
                </a:effectLst>
              </a:rPr>
              <a:t>S</a:t>
            </a:r>
            <a:r>
              <a:rPr lang="en-US" dirty="0"/>
              <a:t>—The physician was quickly made aware of Ms. Everett's deteriorating situation</a:t>
            </a:r>
          </a:p>
          <a:p>
            <a:pPr lvl="1"/>
            <a:r>
              <a:rPr lang="en-US" b="1" dirty="0">
                <a:solidFill>
                  <a:srgbClr val="4258A6"/>
                </a:solidFill>
                <a:effectLst>
                  <a:outerShdw blurRad="38100" dist="38100" dir="2700000" algn="tl">
                    <a:srgbClr val="000000">
                      <a:alpha val="43137"/>
                    </a:srgbClr>
                  </a:outerShdw>
                </a:effectLst>
              </a:rPr>
              <a:t>B</a:t>
            </a:r>
            <a:r>
              <a:rPr lang="en-US" dirty="0"/>
              <a:t>—The nurse provided the background of the DVT diagnosis and all current labs</a:t>
            </a:r>
          </a:p>
          <a:p>
            <a:pPr lvl="1"/>
            <a:r>
              <a:rPr lang="en-US" b="1" dirty="0">
                <a:solidFill>
                  <a:srgbClr val="4258A6"/>
                </a:solidFill>
                <a:effectLst>
                  <a:outerShdw blurRad="38100" dist="38100" dir="2700000" algn="tl">
                    <a:srgbClr val="000000">
                      <a:alpha val="43137"/>
                    </a:srgbClr>
                  </a:outerShdw>
                </a:effectLst>
              </a:rPr>
              <a:t>A</a:t>
            </a:r>
            <a:r>
              <a:rPr lang="en-US" dirty="0"/>
              <a:t>—The recent assessment of the patient has led the nurse to call the physician with her concerns</a:t>
            </a:r>
          </a:p>
          <a:p>
            <a:pPr lvl="1"/>
            <a:r>
              <a:rPr lang="en-US" b="1" dirty="0">
                <a:solidFill>
                  <a:srgbClr val="4258A6"/>
                </a:solidFill>
                <a:effectLst>
                  <a:outerShdw blurRad="38100" dist="38100" dir="2700000" algn="tl">
                    <a:srgbClr val="000000">
                      <a:alpha val="43137"/>
                    </a:srgbClr>
                  </a:outerShdw>
                </a:effectLst>
              </a:rPr>
              <a:t>R</a:t>
            </a:r>
            <a:r>
              <a:rPr lang="en-US" dirty="0"/>
              <a:t>—The recommendation was initiated by the nurse for additional labs, and a plan was discussed for future care</a:t>
            </a:r>
          </a:p>
        </p:txBody>
      </p:sp>
      <p:pic>
        <p:nvPicPr>
          <p:cNvPr id="16" name="Picture 15" title="Discussio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9" y="599836"/>
            <a:ext cx="3805261" cy="2388078"/>
          </a:xfrm>
          <a:prstGeom prst="rect">
            <a:avLst/>
          </a:prstGeom>
          <a:ln>
            <a:solidFill>
              <a:srgbClr val="505BA7"/>
            </a:solidFill>
          </a:ln>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584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Obstetric Hemorrhage</a:t>
            </a:r>
            <a:br>
              <a:rPr lang="en-US" dirty="0"/>
            </a:br>
            <a:r>
              <a:rPr lang="en-US" dirty="0"/>
              <a:t>SBAR</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How does the nurse, Allison, use SBAR to structure her communication with Dr. </a:t>
            </a:r>
            <a:r>
              <a:rPr lang="en-US" sz="3000" dirty="0" err="1"/>
              <a:t>Sonentag</a:t>
            </a:r>
            <a:r>
              <a:rPr lang="en-US" sz="3000" dirty="0"/>
              <a:t>?</a:t>
            </a:r>
          </a:p>
          <a:p>
            <a:r>
              <a:rPr lang="en-US" sz="3000" dirty="0"/>
              <a:t>If you were the nurse, what would you say to Dr. </a:t>
            </a:r>
            <a:r>
              <a:rPr lang="en-US" sz="3000" dirty="0" err="1"/>
              <a:t>Sonentag</a:t>
            </a:r>
            <a:r>
              <a:rPr lang="en-US" sz="3000" dirty="0"/>
              <a:t>? </a:t>
            </a:r>
          </a:p>
        </p:txBody>
      </p:sp>
    </p:spTree>
    <p:custDataLst>
      <p:tags r:id="rId1"/>
    </p:custDataLst>
    <p:extLst>
      <p:ext uri="{BB962C8B-B14F-4D97-AF65-F5344CB8AC3E}">
        <p14:creationId xmlns:p14="http://schemas.microsoft.com/office/powerpoint/2010/main" val="265179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Maternal and Perinatal Deaths and Injuries 2004-2015</a:t>
            </a:r>
            <a:r>
              <a:rPr lang="en-US" baseline="30000" dirty="0"/>
              <a:t>1,2</a:t>
            </a:r>
            <a:r>
              <a:rPr lang="en-US" dirty="0"/>
              <a:t> </a:t>
            </a:r>
          </a:p>
        </p:txBody>
      </p:sp>
      <p:graphicFrame>
        <p:nvGraphicFramePr>
          <p:cNvPr id="10" name="Content Placeholder 17" descr="Table comparing the top 5 root caues of maternal and perinatal deaths and injuries 2004-2012." title="Table"/>
          <p:cNvGraphicFramePr>
            <a:graphicFrameLocks/>
          </p:cNvGraphicFramePr>
          <p:nvPr/>
        </p:nvGraphicFramePr>
        <p:xfrm>
          <a:off x="964276" y="1924147"/>
          <a:ext cx="10187019" cy="3266440"/>
        </p:xfrm>
        <a:graphic>
          <a:graphicData uri="http://schemas.openxmlformats.org/drawingml/2006/table">
            <a:tbl>
              <a:tblPr firstRow="1" bandRow="1">
                <a:tableStyleId>{5C22544A-7EE6-4342-B048-85BDC9FD1C3A}</a:tableStyleId>
              </a:tblPr>
              <a:tblGrid>
                <a:gridCol w="3236997">
                  <a:extLst>
                    <a:ext uri="{9D8B030D-6E8A-4147-A177-3AD203B41FA5}">
                      <a16:colId xmlns:a16="http://schemas.microsoft.com/office/drawing/2014/main" val="20000"/>
                    </a:ext>
                  </a:extLst>
                </a:gridCol>
                <a:gridCol w="2316674">
                  <a:extLst>
                    <a:ext uri="{9D8B030D-6E8A-4147-A177-3AD203B41FA5}">
                      <a16:colId xmlns:a16="http://schemas.microsoft.com/office/drawing/2014/main" val="20001"/>
                    </a:ext>
                  </a:extLst>
                </a:gridCol>
                <a:gridCol w="2316674">
                  <a:extLst>
                    <a:ext uri="{9D8B030D-6E8A-4147-A177-3AD203B41FA5}">
                      <a16:colId xmlns:a16="http://schemas.microsoft.com/office/drawing/2014/main" val="20002"/>
                    </a:ext>
                  </a:extLst>
                </a:gridCol>
                <a:gridCol w="2316674">
                  <a:extLst>
                    <a:ext uri="{9D8B030D-6E8A-4147-A177-3AD203B41FA5}">
                      <a16:colId xmlns:a16="http://schemas.microsoft.com/office/drawing/2014/main" val="20003"/>
                    </a:ext>
                  </a:extLst>
                </a:gridCol>
              </a:tblGrid>
              <a:tr h="931625">
                <a:tc>
                  <a:txBody>
                    <a:bodyPr/>
                    <a:lstStyle/>
                    <a:p>
                      <a:pPr algn="ctr"/>
                      <a:r>
                        <a:rPr lang="en-US" sz="1600" b="1" dirty="0">
                          <a:latin typeface="Arial" pitchFamily="34" charset="0"/>
                          <a:cs typeface="Arial" pitchFamily="34" charset="0"/>
                        </a:rPr>
                        <a:t>Top 5 Root Causes</a:t>
                      </a:r>
                    </a:p>
                  </a:txBody>
                  <a:tcPr anchor="ctr">
                    <a:solidFill>
                      <a:srgbClr val="0070C0"/>
                    </a:solidFill>
                  </a:tcPr>
                </a:tc>
                <a:tc>
                  <a:txBody>
                    <a:bodyPr/>
                    <a:lstStyle/>
                    <a:p>
                      <a:pPr algn="ctr"/>
                      <a:r>
                        <a:rPr lang="en-US" sz="1600" b="1" dirty="0">
                          <a:latin typeface="Arial" pitchFamily="34" charset="0"/>
                          <a:cs typeface="Arial" pitchFamily="34" charset="0"/>
                        </a:rPr>
                        <a:t>Maternal</a:t>
                      </a:r>
                      <a:r>
                        <a:rPr lang="en-US" sz="1600" b="1" baseline="0" dirty="0">
                          <a:latin typeface="Arial" pitchFamily="34" charset="0"/>
                          <a:cs typeface="Arial" pitchFamily="34" charset="0"/>
                        </a:rPr>
                        <a:t> Events </a:t>
                      </a:r>
                    </a:p>
                    <a:p>
                      <a:pPr algn="ctr"/>
                      <a:r>
                        <a:rPr lang="en-US" sz="1600" b="1" baseline="0" dirty="0">
                          <a:latin typeface="Arial" pitchFamily="34" charset="0"/>
                          <a:cs typeface="Arial" pitchFamily="34" charset="0"/>
                        </a:rPr>
                        <a:t>(N = 131)</a:t>
                      </a:r>
                      <a:endParaRPr lang="en-US" sz="1600" b="1" dirty="0">
                        <a:latin typeface="Arial" pitchFamily="34" charset="0"/>
                        <a:cs typeface="Arial" pitchFamily="34" charset="0"/>
                      </a:endParaRPr>
                    </a:p>
                  </a:txBody>
                  <a:tcPr anchor="ctr">
                    <a:solidFill>
                      <a:srgbClr val="0070C0"/>
                    </a:solidFill>
                  </a:tcPr>
                </a:tc>
                <a:tc>
                  <a:txBody>
                    <a:bodyPr/>
                    <a:lstStyle/>
                    <a:p>
                      <a:pPr algn="ctr"/>
                      <a:r>
                        <a:rPr lang="en-US" sz="1600" b="1" dirty="0">
                          <a:latin typeface="Arial" pitchFamily="34" charset="0"/>
                          <a:cs typeface="Arial" pitchFamily="34" charset="0"/>
                        </a:rPr>
                        <a:t>Perinatal Events </a:t>
                      </a:r>
                    </a:p>
                    <a:p>
                      <a:pPr algn="ctr"/>
                      <a:r>
                        <a:rPr lang="en-US" sz="1600" b="1" dirty="0">
                          <a:latin typeface="Arial" pitchFamily="34" charset="0"/>
                          <a:cs typeface="Arial" pitchFamily="34" charset="0"/>
                        </a:rPr>
                        <a:t>(N = 348)</a:t>
                      </a:r>
                    </a:p>
                  </a:txBody>
                  <a:tcPr anchor="ctr">
                    <a:solidFill>
                      <a:srgbClr val="0070C0"/>
                    </a:solidFill>
                  </a:tcPr>
                </a:tc>
                <a:tc>
                  <a:txBody>
                    <a:bodyPr/>
                    <a:lstStyle/>
                    <a:p>
                      <a:pPr algn="ctr"/>
                      <a:r>
                        <a:rPr lang="en-US" sz="1600" b="1" dirty="0">
                          <a:latin typeface="Arial" pitchFamily="34" charset="0"/>
                          <a:cs typeface="Arial" pitchFamily="34" charset="0"/>
                        </a:rPr>
                        <a:t>Op/Post</a:t>
                      </a:r>
                      <a:r>
                        <a:rPr lang="en-US" sz="1600" b="1" baseline="0" dirty="0">
                          <a:latin typeface="Arial" pitchFamily="34" charset="0"/>
                          <a:cs typeface="Arial" pitchFamily="34" charset="0"/>
                        </a:rPr>
                        <a:t>-op Complication Events (N = 924)</a:t>
                      </a:r>
                      <a:endParaRPr lang="en-US" sz="1600" b="1" dirty="0">
                        <a:latin typeface="Arial" pitchFamily="34" charset="0"/>
                        <a:cs typeface="Arial" pitchFamily="34" charset="0"/>
                      </a:endParaRPr>
                    </a:p>
                  </a:txBody>
                  <a:tcPr anchor="ctr">
                    <a:solidFill>
                      <a:srgbClr val="0070C0"/>
                    </a:solidFill>
                  </a:tcPr>
                </a:tc>
                <a:extLst>
                  <a:ext uri="{0D108BD9-81ED-4DB2-BD59-A6C34878D82A}">
                    <a16:rowId xmlns:a16="http://schemas.microsoft.com/office/drawing/2014/main" val="10000"/>
                  </a:ext>
                </a:extLst>
              </a:tr>
              <a:tr h="466963">
                <a:tc>
                  <a:txBody>
                    <a:bodyPr/>
                    <a:lstStyle/>
                    <a:p>
                      <a:r>
                        <a:rPr lang="en-US" sz="1600" b="0" dirty="0">
                          <a:latin typeface="Arial" pitchFamily="34" charset="0"/>
                          <a:cs typeface="Arial" pitchFamily="34" charset="0"/>
                        </a:rPr>
                        <a:t>Human Factors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97%</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100%</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88%</a:t>
                      </a:r>
                    </a:p>
                  </a:txBody>
                  <a:tcPr marL="9525" marR="9525" marT="9525" marB="0" anchor="ctr"/>
                </a:tc>
                <a:extLst>
                  <a:ext uri="{0D108BD9-81ED-4DB2-BD59-A6C34878D82A}">
                    <a16:rowId xmlns:a16="http://schemas.microsoft.com/office/drawing/2014/main" val="10001"/>
                  </a:ext>
                </a:extLst>
              </a:tr>
              <a:tr h="466963">
                <a:tc>
                  <a:txBody>
                    <a:bodyPr/>
                    <a:lstStyle/>
                    <a:p>
                      <a:r>
                        <a:rPr lang="en-US" sz="1600" b="0" dirty="0">
                          <a:latin typeface="Arial" pitchFamily="34" charset="0"/>
                          <a:cs typeface="Arial" pitchFamily="34" charset="0"/>
                        </a:rPr>
                        <a:t>Communication</a:t>
                      </a:r>
                    </a:p>
                  </a:txBody>
                  <a:tcPr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95%</a:t>
                      </a:r>
                    </a:p>
                  </a:txBody>
                  <a:tcPr marL="9525" marR="9525" marT="9525" marB="0"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100%</a:t>
                      </a:r>
                    </a:p>
                  </a:txBody>
                  <a:tcPr marL="9525" marR="9525" marT="9525" marB="0"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87%</a:t>
                      </a:r>
                    </a:p>
                  </a:txBody>
                  <a:tcPr marL="9525" marR="9525" marT="9525" marB="0" anchor="ctr">
                    <a:solidFill>
                      <a:srgbClr val="FFFF00"/>
                    </a:solidFill>
                  </a:tcPr>
                </a:tc>
                <a:extLst>
                  <a:ext uri="{0D108BD9-81ED-4DB2-BD59-A6C34878D82A}">
                    <a16:rowId xmlns:a16="http://schemas.microsoft.com/office/drawing/2014/main" val="10002"/>
                  </a:ext>
                </a:extLst>
              </a:tr>
              <a:tr h="466963">
                <a:tc>
                  <a:txBody>
                    <a:bodyPr/>
                    <a:lstStyle/>
                    <a:p>
                      <a:r>
                        <a:rPr lang="en-US" sz="1600" b="0" dirty="0">
                          <a:latin typeface="Arial" pitchFamily="34" charset="0"/>
                          <a:cs typeface="Arial" pitchFamily="34" charset="0"/>
                        </a:rPr>
                        <a:t>Assessment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66%</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100%</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69%</a:t>
                      </a:r>
                    </a:p>
                  </a:txBody>
                  <a:tcPr marL="9525" marR="9525" marT="9525" marB="0" anchor="ctr"/>
                </a:tc>
                <a:extLst>
                  <a:ext uri="{0D108BD9-81ED-4DB2-BD59-A6C34878D82A}">
                    <a16:rowId xmlns:a16="http://schemas.microsoft.com/office/drawing/2014/main" val="10003"/>
                  </a:ext>
                </a:extLst>
              </a:tr>
              <a:tr h="466963">
                <a:tc>
                  <a:txBody>
                    <a:bodyPr/>
                    <a:lstStyle/>
                    <a:p>
                      <a:r>
                        <a:rPr lang="en-US" sz="1600" b="0" dirty="0">
                          <a:latin typeface="Arial" pitchFamily="34" charset="0"/>
                          <a:cs typeface="Arial" pitchFamily="34" charset="0"/>
                        </a:rPr>
                        <a:t>Leadership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50%</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77%</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54%</a:t>
                      </a:r>
                    </a:p>
                  </a:txBody>
                  <a:tcPr marL="9525" marR="9525" marT="9525" marB="0" anchor="ctr"/>
                </a:tc>
                <a:extLst>
                  <a:ext uri="{0D108BD9-81ED-4DB2-BD59-A6C34878D82A}">
                    <a16:rowId xmlns:a16="http://schemas.microsoft.com/office/drawing/2014/main" val="10004"/>
                  </a:ext>
                </a:extLst>
              </a:tr>
              <a:tr h="466963">
                <a:tc>
                  <a:txBody>
                    <a:bodyPr/>
                    <a:lstStyle/>
                    <a:p>
                      <a:r>
                        <a:rPr lang="en-US" sz="1600" b="0" dirty="0">
                          <a:latin typeface="Arial" pitchFamily="34" charset="0"/>
                          <a:cs typeface="Arial" pitchFamily="34" charset="0"/>
                        </a:rPr>
                        <a:t>Information</a:t>
                      </a:r>
                      <a:r>
                        <a:rPr lang="en-US" sz="1600" b="0" baseline="0" dirty="0">
                          <a:latin typeface="Arial" pitchFamily="34" charset="0"/>
                          <a:cs typeface="Arial" pitchFamily="34" charset="0"/>
                        </a:rPr>
                        <a:t> Management</a:t>
                      </a:r>
                      <a:endParaRPr lang="en-US" sz="1600" b="0" dirty="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21%</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20%</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19%</a:t>
                      </a:r>
                    </a:p>
                  </a:txBody>
                  <a:tcPr marL="9525" marR="9525" marT="9525" marB="0" anchor="ctr"/>
                </a:tc>
                <a:extLst>
                  <a:ext uri="{0D108BD9-81ED-4DB2-BD59-A6C34878D82A}">
                    <a16:rowId xmlns:a16="http://schemas.microsoft.com/office/drawing/2014/main" val="10005"/>
                  </a:ext>
                </a:extLst>
              </a:tr>
            </a:tbl>
          </a:graphicData>
        </a:graphic>
      </p:graphicFrame>
      <p:sp>
        <p:nvSpPr>
          <p:cNvPr id="4" name="Content Placeholder 3"/>
          <p:cNvSpPr>
            <a:spLocks noGrp="1"/>
          </p:cNvSpPr>
          <p:nvPr>
            <p:ph idx="1"/>
          </p:nvPr>
        </p:nvSpPr>
        <p:spPr>
          <a:xfrm>
            <a:off x="964276" y="5207921"/>
            <a:ext cx="10187018" cy="627371"/>
          </a:xfrm>
        </p:spPr>
        <p:txBody>
          <a:bodyPr>
            <a:noAutofit/>
          </a:bodyPr>
          <a:lstStyle/>
          <a:p>
            <a:pPr marL="0" indent="0" algn="ctr">
              <a:buNone/>
            </a:pPr>
            <a:r>
              <a:rPr lang="en-US" sz="1600" i="1" dirty="0"/>
              <a:t>Note: The majority of events have multiple root causes, so percentages may be greater than 100%.</a:t>
            </a:r>
          </a:p>
        </p:txBody>
      </p:sp>
      <p:sp>
        <p:nvSpPr>
          <p:cNvPr id="9"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53353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descr="Illustration shows two figures in silhouette: Danielle Williams, the patient, lies on a hospital bed; Allison, the L&amp;O nurse, stands beside the bed. Caption reads: 'Allison is performing routine postpartum delivery care on Ms. Danielle Williams, when approximately an hour following delivery, Ms. Williams says... 'Allison, I feel dizzy and lightheaded.''">
            <a:extLst>
              <a:ext uri="{FF2B5EF4-FFF2-40B4-BE49-F238E27FC236}">
                <a16:creationId xmlns:a16="http://schemas.microsoft.com/office/drawing/2014/main" id="{3FA86EDB-D89C-4117-B927-3095BF34ABD2}"/>
              </a:ext>
            </a:extLst>
          </p:cNvPr>
          <p:cNvSpPr/>
          <p:nvPr/>
        </p:nvSpPr>
        <p:spPr>
          <a:xfrm>
            <a:off x="1419985" y="121920"/>
            <a:ext cx="10650095" cy="575295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4F9AD"/>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a:t>Obstetric Hemorrhage</a:t>
            </a:r>
            <a:br>
              <a:rPr lang="en-US" dirty="0"/>
            </a:br>
            <a:r>
              <a:rPr lang="en-US" dirty="0"/>
              <a:t>SBAR</a:t>
            </a:r>
          </a:p>
        </p:txBody>
      </p:sp>
      <p:sp>
        <p:nvSpPr>
          <p:cNvPr id="5" name="Text Placeholder 4"/>
          <p:cNvSpPr>
            <a:spLocks noGrp="1"/>
          </p:cNvSpPr>
          <p:nvPr>
            <p:ph type="body" sz="quarter" idx="10"/>
          </p:nvPr>
        </p:nvSpPr>
        <p:spPr>
          <a:xfrm>
            <a:off x="1828800" y="371959"/>
            <a:ext cx="9900324" cy="1130925"/>
          </a:xfrm>
        </p:spPr>
        <p:txBody>
          <a:bodyPr/>
          <a:lstStyle/>
          <a:p>
            <a:r>
              <a:rPr lang="en-US" dirty="0"/>
              <a:t>Allison is performing routine postpartum delivery care on Ms. Danielle Williams, when approximately an hour following delivery, Ms. Williams says…</a:t>
            </a:r>
          </a:p>
        </p:txBody>
      </p:sp>
      <p:sp>
        <p:nvSpPr>
          <p:cNvPr id="6" name="Text Placeholder 5"/>
          <p:cNvSpPr>
            <a:spLocks noGrp="1"/>
          </p:cNvSpPr>
          <p:nvPr>
            <p:ph type="body" sz="quarter" idx="11"/>
          </p:nvPr>
        </p:nvSpPr>
        <p:spPr>
          <a:xfrm>
            <a:off x="2679074" y="1946202"/>
            <a:ext cx="3720116" cy="865274"/>
          </a:xfrm>
          <a:prstGeom prst="wedgeRectCallout">
            <a:avLst>
              <a:gd name="adj1" fmla="val 40578"/>
              <a:gd name="adj2" fmla="val 108769"/>
            </a:avLst>
          </a:prstGeom>
        </p:spPr>
        <p:txBody>
          <a:bodyPr/>
          <a:lstStyle/>
          <a:p>
            <a:r>
              <a:rPr lang="en-US" dirty="0"/>
              <a:t>Allison, I feel dizzy and lightheaded. </a:t>
            </a:r>
          </a:p>
        </p:txBody>
      </p:sp>
      <p:sp>
        <p:nvSpPr>
          <p:cNvPr id="20" name="Slide Number Placeholder 19"/>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BE6309B-7472-4FB7-96FD-7EC5A2569419}"/>
              </a:ext>
              <a:ext uri="{C183D7F6-B498-43B3-948B-1728B52AA6E4}">
                <adec:decorative xmlns:adec="http://schemas.microsoft.com/office/drawing/2017/decorative" val="1"/>
              </a:ext>
            </a:extLst>
          </p:cNvPr>
          <p:cNvGrpSpPr/>
          <p:nvPr/>
        </p:nvGrpSpPr>
        <p:grpSpPr>
          <a:xfrm>
            <a:off x="7462670" y="2349701"/>
            <a:ext cx="1747482" cy="3488041"/>
            <a:chOff x="6216819" y="1767432"/>
            <a:chExt cx="2452932" cy="4488444"/>
          </a:xfrm>
        </p:grpSpPr>
        <p:pic>
          <p:nvPicPr>
            <p:cNvPr id="10" name="Picture 9" title="Nurse hanging IV">
              <a:extLst>
                <a:ext uri="{FF2B5EF4-FFF2-40B4-BE49-F238E27FC236}">
                  <a16:creationId xmlns:a16="http://schemas.microsoft.com/office/drawing/2014/main" id="{1BF30AA1-6095-4C7A-A72C-775294D99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1" name="Picture 10" title="Nurse hanging IV">
              <a:extLst>
                <a:ext uri="{FF2B5EF4-FFF2-40B4-BE49-F238E27FC236}">
                  <a16:creationId xmlns:a16="http://schemas.microsoft.com/office/drawing/2014/main" id="{1D353955-8984-4B3F-8FEB-A4907603D2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3" name="Picture 12" descr="A picture containing silhouette of nurse">
              <a:extLst>
                <a:ext uri="{FF2B5EF4-FFF2-40B4-BE49-F238E27FC236}">
                  <a16:creationId xmlns:a16="http://schemas.microsoft.com/office/drawing/2014/main" id="{CDF6F078-6FEB-4BA5-90B4-D7BF0B7CD34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14" name="Picture 13" descr="Image of a patient in a hospital bed.">
            <a:extLst>
              <a:ext uri="{FF2B5EF4-FFF2-40B4-BE49-F238E27FC236}">
                <a16:creationId xmlns:a16="http://schemas.microsoft.com/office/drawing/2014/main" id="{FF2CA6EE-12FC-4F13-AAAE-89B48F90D94C}"/>
              </a:ext>
            </a:extLst>
          </p:cNvPr>
          <p:cNvPicPr>
            <a:picLocks noChangeAspect="1"/>
          </p:cNvPicPr>
          <p:nvPr/>
        </p:nvPicPr>
        <p:blipFill rotWithShape="1">
          <a:blip r:embed="rId5">
            <a:extLst>
              <a:ext uri="{28A0092B-C50C-407E-A947-70E740481C1C}">
                <a14:useLocalDpi xmlns:a14="http://schemas.microsoft.com/office/drawing/2010/main" val="0"/>
              </a:ext>
            </a:extLst>
          </a:blip>
          <a:srcRect b="19584"/>
          <a:stretch/>
        </p:blipFill>
        <p:spPr>
          <a:xfrm flipH="1">
            <a:off x="5169198" y="2865135"/>
            <a:ext cx="4852593" cy="2956081"/>
          </a:xfrm>
          <a:prstGeom prst="rect">
            <a:avLst/>
          </a:prstGeom>
        </p:spPr>
      </p:pic>
      <p:sp>
        <p:nvSpPr>
          <p:cNvPr id="16" name="TextBox 15">
            <a:extLst>
              <a:ext uri="{FF2B5EF4-FFF2-40B4-BE49-F238E27FC236}">
                <a16:creationId xmlns:a16="http://schemas.microsoft.com/office/drawing/2014/main" id="{CD911428-336E-46C4-ACBB-AD9C8683C3DF}"/>
              </a:ext>
            </a:extLst>
          </p:cNvPr>
          <p:cNvSpPr txBox="1"/>
          <p:nvPr/>
        </p:nvSpPr>
        <p:spPr>
          <a:xfrm>
            <a:off x="5414381" y="4916153"/>
            <a:ext cx="188897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18" name="TextBox 17">
            <a:extLst>
              <a:ext uri="{FF2B5EF4-FFF2-40B4-BE49-F238E27FC236}">
                <a16:creationId xmlns:a16="http://schemas.microsoft.com/office/drawing/2014/main" id="{9A0F6060-309D-E848-922E-0BAFEC373982}"/>
              </a:ext>
            </a:extLst>
          </p:cNvPr>
          <p:cNvSpPr txBox="1"/>
          <p:nvPr/>
        </p:nvSpPr>
        <p:spPr>
          <a:xfrm>
            <a:off x="8846496" y="3826886"/>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extLst>
      <p:ext uri="{BB962C8B-B14F-4D97-AF65-F5344CB8AC3E}">
        <p14:creationId xmlns:p14="http://schemas.microsoft.com/office/powerpoint/2010/main" val="654639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descr="Illustration shows three figures in silhouette: Danielle Williams, the patient, lies on a hospital bed; Allison, the L&amp;O nurse, stands beside the bed. Tanya, the charge nurse, is at the edge of the illustration. Caption reads: 'Allison repeats a set of vitals and performs an additional postpartum fundal massage, noting a large gush of blood from Ms. Williams’ vagina including several blood clots, totaling ~250 cc of blood as well as a boggy, atonic uterus.' Allison thinks 'I’m concerned for uterine atony and postpartum hemorrhage.' She says 'Tanya, please notify Dr. Sonentag immediately!' Tonya replies 'Certainly, Allison.'">
            <a:extLst>
              <a:ext uri="{FF2B5EF4-FFF2-40B4-BE49-F238E27FC236}">
                <a16:creationId xmlns:a16="http://schemas.microsoft.com/office/drawing/2014/main" id="{A543FA6F-707E-445A-BEEC-21901AA1BF48}"/>
              </a:ext>
            </a:extLst>
          </p:cNvPr>
          <p:cNvSpPr/>
          <p:nvPr/>
        </p:nvSpPr>
        <p:spPr>
          <a:xfrm flipH="1" flipV="1">
            <a:off x="1405137" y="142240"/>
            <a:ext cx="10685261" cy="57071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FCCFF"/>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a:t>Obstetric Hemorrhage</a:t>
            </a:r>
            <a:br>
              <a:rPr lang="en-US" dirty="0"/>
            </a:br>
            <a:r>
              <a:rPr lang="en-US" dirty="0"/>
              <a:t>SBAR</a:t>
            </a:r>
          </a:p>
        </p:txBody>
      </p:sp>
      <p:sp>
        <p:nvSpPr>
          <p:cNvPr id="5" name="Text Placeholder 4"/>
          <p:cNvSpPr>
            <a:spLocks noGrp="1"/>
          </p:cNvSpPr>
          <p:nvPr>
            <p:ph type="body" sz="quarter" idx="10"/>
          </p:nvPr>
        </p:nvSpPr>
        <p:spPr>
          <a:xfrm>
            <a:off x="1503336" y="135334"/>
            <a:ext cx="10383600" cy="1432358"/>
          </a:xfrm>
        </p:spPr>
        <p:txBody>
          <a:bodyPr/>
          <a:lstStyle/>
          <a:p>
            <a:r>
              <a:rPr lang="en-US" dirty="0"/>
              <a:t>Allison repeats a set of vitals and performs an additional postpartum fundal massage, noting a large gush of blood from Ms. Williams’ vagina including several blood clots, totaling ~250 cc of blood as well as a boggy, atonic uterus. </a:t>
            </a:r>
          </a:p>
        </p:txBody>
      </p:sp>
      <p:sp>
        <p:nvSpPr>
          <p:cNvPr id="6" name="Text Placeholder 5"/>
          <p:cNvSpPr>
            <a:spLocks noGrp="1"/>
          </p:cNvSpPr>
          <p:nvPr>
            <p:ph type="body" sz="quarter" idx="11"/>
          </p:nvPr>
        </p:nvSpPr>
        <p:spPr>
          <a:xfrm>
            <a:off x="1460454" y="1602045"/>
            <a:ext cx="3292723" cy="1722469"/>
          </a:xfrm>
          <a:prstGeom prst="cloudCallout">
            <a:avLst>
              <a:gd name="adj1" fmla="val 52358"/>
              <a:gd name="adj2" fmla="val 37098"/>
            </a:avLst>
          </a:prstGeom>
        </p:spPr>
        <p:txBody>
          <a:bodyPr/>
          <a:lstStyle/>
          <a:p>
            <a:pPr algn="ctr"/>
            <a:r>
              <a:rPr lang="en-US" sz="2200" dirty="0"/>
              <a:t>I’m concerned for uterine atony and postpartum hemorrhage. </a:t>
            </a:r>
          </a:p>
        </p:txBody>
      </p:sp>
      <p:sp>
        <p:nvSpPr>
          <p:cNvPr id="9" name="Text Placeholder 8"/>
          <p:cNvSpPr>
            <a:spLocks noGrp="1"/>
          </p:cNvSpPr>
          <p:nvPr>
            <p:ph type="body" sz="quarter" idx="12"/>
          </p:nvPr>
        </p:nvSpPr>
        <p:spPr>
          <a:xfrm>
            <a:off x="5694146" y="1725608"/>
            <a:ext cx="3590774" cy="850897"/>
          </a:xfrm>
          <a:prstGeom prst="wedgeRectCallout">
            <a:avLst>
              <a:gd name="adj1" fmla="val -50079"/>
              <a:gd name="adj2" fmla="val 89794"/>
            </a:avLst>
          </a:prstGeom>
        </p:spPr>
        <p:txBody>
          <a:bodyPr/>
          <a:lstStyle/>
          <a:p>
            <a:r>
              <a:rPr lang="en-US" dirty="0"/>
              <a:t>Tanya, please notify Dr. </a:t>
            </a:r>
            <a:r>
              <a:rPr lang="en-US" dirty="0" err="1"/>
              <a:t>Sonentag</a:t>
            </a:r>
            <a:r>
              <a:rPr lang="en-US" dirty="0"/>
              <a:t> immediately!</a:t>
            </a:r>
          </a:p>
        </p:txBody>
      </p:sp>
      <p:sp>
        <p:nvSpPr>
          <p:cNvPr id="15" name="Slide Number Placeholder 1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2" name="Text Placeholder 8">
            <a:extLst>
              <a:ext uri="{FF2B5EF4-FFF2-40B4-BE49-F238E27FC236}">
                <a16:creationId xmlns:a16="http://schemas.microsoft.com/office/drawing/2014/main" id="{6CB71AA0-C22D-D54A-95CD-CA6840EEADB7}"/>
              </a:ext>
            </a:extLst>
          </p:cNvPr>
          <p:cNvSpPr txBox="1">
            <a:spLocks/>
          </p:cNvSpPr>
          <p:nvPr/>
        </p:nvSpPr>
        <p:spPr>
          <a:xfrm>
            <a:off x="7622992" y="4231930"/>
            <a:ext cx="2385967" cy="578544"/>
          </a:xfrm>
          <a:prstGeom prst="wedgeRectCallout">
            <a:avLst>
              <a:gd name="adj1" fmla="val 81147"/>
              <a:gd name="adj2" fmla="val -193173"/>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Certainly, Allison.</a:t>
            </a:r>
          </a:p>
        </p:txBody>
      </p:sp>
      <p:grpSp>
        <p:nvGrpSpPr>
          <p:cNvPr id="13" name="Group 12">
            <a:extLst>
              <a:ext uri="{FF2B5EF4-FFF2-40B4-BE49-F238E27FC236}">
                <a16:creationId xmlns:a16="http://schemas.microsoft.com/office/drawing/2014/main" id="{8BC0A2A9-45F5-4FC2-84CD-F8C07BC3BC1F}"/>
              </a:ext>
              <a:ext uri="{C183D7F6-B498-43B3-948B-1728B52AA6E4}">
                <adec:decorative xmlns:adec="http://schemas.microsoft.com/office/drawing/2017/decorative" val="1"/>
              </a:ext>
            </a:extLst>
          </p:cNvPr>
          <p:cNvGrpSpPr/>
          <p:nvPr/>
        </p:nvGrpSpPr>
        <p:grpSpPr>
          <a:xfrm>
            <a:off x="3988142" y="2455017"/>
            <a:ext cx="1747482" cy="3488041"/>
            <a:chOff x="6216819" y="1767432"/>
            <a:chExt cx="2452932" cy="4488444"/>
          </a:xfrm>
        </p:grpSpPr>
        <p:pic>
          <p:nvPicPr>
            <p:cNvPr id="14" name="Picture 13" title="Nurse hanging IV">
              <a:extLst>
                <a:ext uri="{FF2B5EF4-FFF2-40B4-BE49-F238E27FC236}">
                  <a16:creationId xmlns:a16="http://schemas.microsoft.com/office/drawing/2014/main" id="{B4ECF6B0-606C-48D5-A64B-BDF1F84D8A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7" name="Picture 16" title="Nurse hanging IV">
              <a:extLst>
                <a:ext uri="{FF2B5EF4-FFF2-40B4-BE49-F238E27FC236}">
                  <a16:creationId xmlns:a16="http://schemas.microsoft.com/office/drawing/2014/main" id="{BC719F56-9CE0-41B5-920D-E877D340D1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8" name="Picture 17" descr="A picture containing silhouette of nurse">
              <a:extLst>
                <a:ext uri="{FF2B5EF4-FFF2-40B4-BE49-F238E27FC236}">
                  <a16:creationId xmlns:a16="http://schemas.microsoft.com/office/drawing/2014/main" id="{A892C0F4-9E01-49D4-A5E1-6F966E6FBFD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19" name="Picture 18" descr="Image of a patient in a hospital bed.">
            <a:extLst>
              <a:ext uri="{FF2B5EF4-FFF2-40B4-BE49-F238E27FC236}">
                <a16:creationId xmlns:a16="http://schemas.microsoft.com/office/drawing/2014/main" id="{20A7DA08-7CDC-468E-9182-B15E47C5DABE}"/>
              </a:ext>
            </a:extLst>
          </p:cNvPr>
          <p:cNvPicPr>
            <a:picLocks noChangeAspect="1"/>
          </p:cNvPicPr>
          <p:nvPr/>
        </p:nvPicPr>
        <p:blipFill rotWithShape="1">
          <a:blip r:embed="rId6">
            <a:extLst>
              <a:ext uri="{28A0092B-C50C-407E-A947-70E740481C1C}">
                <a14:useLocalDpi xmlns:a14="http://schemas.microsoft.com/office/drawing/2010/main" val="0"/>
              </a:ext>
            </a:extLst>
          </a:blip>
          <a:srcRect b="19584"/>
          <a:stretch/>
        </p:blipFill>
        <p:spPr>
          <a:xfrm flipH="1">
            <a:off x="1707921" y="2970451"/>
            <a:ext cx="4852593" cy="2956081"/>
          </a:xfrm>
          <a:prstGeom prst="rect">
            <a:avLst/>
          </a:prstGeom>
        </p:spPr>
      </p:pic>
      <p:sp>
        <p:nvSpPr>
          <p:cNvPr id="21" name="TextBox 20">
            <a:extLst>
              <a:ext uri="{FF2B5EF4-FFF2-40B4-BE49-F238E27FC236}">
                <a16:creationId xmlns:a16="http://schemas.microsoft.com/office/drawing/2014/main" id="{035CA5E1-01DF-4FBE-9DE3-5B325B3E0790}"/>
              </a:ext>
            </a:extLst>
          </p:cNvPr>
          <p:cNvSpPr txBox="1"/>
          <p:nvPr/>
        </p:nvSpPr>
        <p:spPr>
          <a:xfrm>
            <a:off x="1967521" y="5269119"/>
            <a:ext cx="185591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pic>
        <p:nvPicPr>
          <p:cNvPr id="23" name="Picture 22" descr="A picture containing silhouette of nurse">
            <a:extLst>
              <a:ext uri="{FF2B5EF4-FFF2-40B4-BE49-F238E27FC236}">
                <a16:creationId xmlns:a16="http://schemas.microsoft.com/office/drawing/2014/main" id="{E247E144-25AA-4EA9-A525-4C81FDAD991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8676"/>
          <a:stretch/>
        </p:blipFill>
        <p:spPr>
          <a:xfrm flipH="1">
            <a:off x="10172700" y="2762250"/>
            <a:ext cx="1714236" cy="3057671"/>
          </a:xfrm>
          <a:prstGeom prst="rect">
            <a:avLst/>
          </a:prstGeom>
        </p:spPr>
      </p:pic>
      <p:sp>
        <p:nvSpPr>
          <p:cNvPr id="24" name="TextBox 23">
            <a:extLst>
              <a:ext uri="{FF2B5EF4-FFF2-40B4-BE49-F238E27FC236}">
                <a16:creationId xmlns:a16="http://schemas.microsoft.com/office/drawing/2014/main" id="{443FBEFA-A421-4A32-B9D1-38A2F1D77AAB}"/>
              </a:ext>
            </a:extLst>
          </p:cNvPr>
          <p:cNvSpPr txBox="1"/>
          <p:nvPr/>
        </p:nvSpPr>
        <p:spPr>
          <a:xfrm>
            <a:off x="9874651" y="5459769"/>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sp>
        <p:nvSpPr>
          <p:cNvPr id="25" name="TextBox 24">
            <a:extLst>
              <a:ext uri="{FF2B5EF4-FFF2-40B4-BE49-F238E27FC236}">
                <a16:creationId xmlns:a16="http://schemas.microsoft.com/office/drawing/2014/main" id="{0608F634-E4C1-D841-8FB0-62F03862F02A}"/>
              </a:ext>
            </a:extLst>
          </p:cNvPr>
          <p:cNvSpPr txBox="1"/>
          <p:nvPr/>
        </p:nvSpPr>
        <p:spPr>
          <a:xfrm>
            <a:off x="5488484" y="3854610"/>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975745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2" descr="Illustration shows two figures in silhouette: Danielle Williams, the patient, lies on a hospital bed; Allison, the L&amp;O nurse, stands beside the bed. Caption reads: 'Meanwhile...' Allison says 'Ms. Williams, how are you  feeling? I’ve observed more bleeding than expected. Dr. Sonentag is on his way, and we are working towards getting things under control. Please try to relax, I’m right here with you.'">
            <a:extLst>
              <a:ext uri="{FF2B5EF4-FFF2-40B4-BE49-F238E27FC236}">
                <a16:creationId xmlns:a16="http://schemas.microsoft.com/office/drawing/2014/main" id="{D53206B9-7573-4497-B08A-432CC3E89686}"/>
              </a:ext>
            </a:extLst>
          </p:cNvPr>
          <p:cNvSpPr/>
          <p:nvPr/>
        </p:nvSpPr>
        <p:spPr>
          <a:xfrm flipH="1">
            <a:off x="1405305" y="147484"/>
            <a:ext cx="10580218" cy="5699190"/>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a:t>Obstetric Hemorrhage</a:t>
            </a:r>
            <a:br>
              <a:rPr lang="en-US" dirty="0"/>
            </a:br>
            <a:r>
              <a:rPr lang="en-US" dirty="0"/>
              <a:t>SBAR</a:t>
            </a:r>
          </a:p>
        </p:txBody>
      </p:sp>
      <p:sp>
        <p:nvSpPr>
          <p:cNvPr id="5" name="Text Placeholder 4"/>
          <p:cNvSpPr>
            <a:spLocks noGrp="1"/>
          </p:cNvSpPr>
          <p:nvPr>
            <p:ph type="body" sz="quarter" idx="10"/>
          </p:nvPr>
        </p:nvSpPr>
        <p:spPr>
          <a:xfrm>
            <a:off x="1734887" y="327991"/>
            <a:ext cx="9278434" cy="967410"/>
          </a:xfrm>
        </p:spPr>
        <p:txBody>
          <a:bodyPr/>
          <a:lstStyle/>
          <a:p>
            <a:r>
              <a:rPr lang="en-US" dirty="0"/>
              <a:t>Meanwhile...</a:t>
            </a:r>
            <a:endParaRPr lang="en-US" dirty="0">
              <a:cs typeface="Calibri"/>
            </a:endParaRPr>
          </a:p>
        </p:txBody>
      </p:sp>
      <p:sp>
        <p:nvSpPr>
          <p:cNvPr id="9" name="Text Placeholder 8"/>
          <p:cNvSpPr>
            <a:spLocks noGrp="1"/>
          </p:cNvSpPr>
          <p:nvPr>
            <p:ph type="body" sz="quarter" idx="12"/>
          </p:nvPr>
        </p:nvSpPr>
        <p:spPr>
          <a:xfrm>
            <a:off x="6933886" y="2215727"/>
            <a:ext cx="5092799" cy="2451524"/>
          </a:xfrm>
          <a:prstGeom prst="wedgeRectCallout">
            <a:avLst>
              <a:gd name="adj1" fmla="val -73401"/>
              <a:gd name="adj2" fmla="val -24931"/>
            </a:avLst>
          </a:prstGeom>
        </p:spPr>
        <p:txBody>
          <a:bodyPr/>
          <a:lstStyle/>
          <a:p>
            <a:r>
              <a:rPr lang="en-US" dirty="0">
                <a:solidFill>
                  <a:srgbClr val="000000"/>
                </a:solidFill>
                <a:latin typeface="Calibri"/>
              </a:rPr>
              <a:t>Ms. Williams, how are you  feeling? I’ve observed more bleeding than expected. Dr. </a:t>
            </a:r>
            <a:r>
              <a:rPr lang="en-US" dirty="0" err="1">
                <a:solidFill>
                  <a:srgbClr val="000000"/>
                </a:solidFill>
                <a:latin typeface="Calibri"/>
              </a:rPr>
              <a:t>Sonentag</a:t>
            </a:r>
            <a:r>
              <a:rPr lang="en-US" dirty="0">
                <a:solidFill>
                  <a:srgbClr val="000000"/>
                </a:solidFill>
                <a:latin typeface="Calibri"/>
              </a:rPr>
              <a:t> is on </a:t>
            </a:r>
            <a:r>
              <a:rPr lang="en-US" dirty="0">
                <a:solidFill>
                  <a:srgbClr val="000000"/>
                </a:solidFill>
              </a:rPr>
              <a:t>his way, and we are working towards getting things under control. P</a:t>
            </a:r>
            <a:r>
              <a:rPr lang="en-US" dirty="0">
                <a:solidFill>
                  <a:srgbClr val="000000"/>
                </a:solidFill>
                <a:latin typeface="Calibri"/>
              </a:rPr>
              <a:t>lease try to relax, I’m right here with you.</a:t>
            </a:r>
            <a:endParaRPr lang="en-US" dirty="0"/>
          </a:p>
        </p:txBody>
      </p:sp>
      <p:sp>
        <p:nvSpPr>
          <p:cNvPr id="15" name="Slide Number Placeholder 1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83119F6-B7B1-43EC-B56A-3C69C3E36F4D}"/>
              </a:ext>
              <a:ext uri="{C183D7F6-B498-43B3-948B-1728B52AA6E4}">
                <adec:decorative xmlns:adec="http://schemas.microsoft.com/office/drawing/2017/decorative" val="1"/>
              </a:ext>
            </a:extLst>
          </p:cNvPr>
          <p:cNvGrpSpPr/>
          <p:nvPr/>
        </p:nvGrpSpPr>
        <p:grpSpPr>
          <a:xfrm>
            <a:off x="3988142" y="2455017"/>
            <a:ext cx="1747482" cy="3488041"/>
            <a:chOff x="6216819" y="1767432"/>
            <a:chExt cx="2452932" cy="4488444"/>
          </a:xfrm>
        </p:grpSpPr>
        <p:pic>
          <p:nvPicPr>
            <p:cNvPr id="13" name="Picture 12" title="Nurse hanging IV">
              <a:extLst>
                <a:ext uri="{FF2B5EF4-FFF2-40B4-BE49-F238E27FC236}">
                  <a16:creationId xmlns:a16="http://schemas.microsoft.com/office/drawing/2014/main" id="{FEBA4DFD-6470-4C1B-A266-F52E31ABE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4" name="Picture 13" title="Nurse hanging IV">
              <a:extLst>
                <a:ext uri="{FF2B5EF4-FFF2-40B4-BE49-F238E27FC236}">
                  <a16:creationId xmlns:a16="http://schemas.microsoft.com/office/drawing/2014/main" id="{B3DA7925-CBC7-4877-A1C7-282C3444B1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7" name="Picture 16" descr="A picture containing silhouette of nurse">
              <a:extLst>
                <a:ext uri="{FF2B5EF4-FFF2-40B4-BE49-F238E27FC236}">
                  <a16:creationId xmlns:a16="http://schemas.microsoft.com/office/drawing/2014/main" id="{1643D517-6F65-4B75-AC06-49DAC4B8516E}"/>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18" name="Picture 17" descr="Image of a patient in a hospital bed.">
            <a:extLst>
              <a:ext uri="{FF2B5EF4-FFF2-40B4-BE49-F238E27FC236}">
                <a16:creationId xmlns:a16="http://schemas.microsoft.com/office/drawing/2014/main" id="{80533C15-DDFE-47A3-A6EE-F8CC82CD73E4}"/>
              </a:ext>
            </a:extLst>
          </p:cNvPr>
          <p:cNvPicPr>
            <a:picLocks noChangeAspect="1"/>
          </p:cNvPicPr>
          <p:nvPr/>
        </p:nvPicPr>
        <p:blipFill rotWithShape="1">
          <a:blip r:embed="rId6">
            <a:extLst>
              <a:ext uri="{28A0092B-C50C-407E-A947-70E740481C1C}">
                <a14:useLocalDpi xmlns:a14="http://schemas.microsoft.com/office/drawing/2010/main" val="0"/>
              </a:ext>
            </a:extLst>
          </a:blip>
          <a:srcRect b="19584"/>
          <a:stretch/>
        </p:blipFill>
        <p:spPr>
          <a:xfrm flipH="1">
            <a:off x="1707921" y="2970451"/>
            <a:ext cx="4852593" cy="2956081"/>
          </a:xfrm>
          <a:prstGeom prst="rect">
            <a:avLst/>
          </a:prstGeom>
        </p:spPr>
      </p:pic>
      <p:sp>
        <p:nvSpPr>
          <p:cNvPr id="20" name="TextBox 19">
            <a:extLst>
              <a:ext uri="{FF2B5EF4-FFF2-40B4-BE49-F238E27FC236}">
                <a16:creationId xmlns:a16="http://schemas.microsoft.com/office/drawing/2014/main" id="{EB32AE7B-A00F-4DF5-A479-5B3803270503}"/>
              </a:ext>
            </a:extLst>
          </p:cNvPr>
          <p:cNvSpPr txBox="1"/>
          <p:nvPr/>
        </p:nvSpPr>
        <p:spPr>
          <a:xfrm>
            <a:off x="1967521" y="5269119"/>
            <a:ext cx="188897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22" name="TextBox 21">
            <a:extLst>
              <a:ext uri="{FF2B5EF4-FFF2-40B4-BE49-F238E27FC236}">
                <a16:creationId xmlns:a16="http://schemas.microsoft.com/office/drawing/2014/main" id="{5F3A6D85-959A-754E-9CC2-01ACF4D49FAD}"/>
              </a:ext>
            </a:extLst>
          </p:cNvPr>
          <p:cNvSpPr txBox="1"/>
          <p:nvPr/>
        </p:nvSpPr>
        <p:spPr>
          <a:xfrm>
            <a:off x="5566465" y="3855664"/>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1866140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2" descr="Illustration shows three figures in silhouette: Danielle Williams, the patient, lies on a hospital bed; Allison, the L&amp;O nurse, and Dr. Sonnetag, the obstetrician, stand beside the bed. Allison says 'Hi Dr. Sonentag, I am Allison, the nurse who has been taking care of Ms. Williams since her admission and subsequent delivery. She recently reported increasing dizziness and feelings of lightheadedness with uterine atony and increased vaginal bleeding with passage of blood clots totaling 250 cc noted at the time of my recent fundal massage.'">
            <a:extLst>
              <a:ext uri="{FF2B5EF4-FFF2-40B4-BE49-F238E27FC236}">
                <a16:creationId xmlns:a16="http://schemas.microsoft.com/office/drawing/2014/main" id="{32C42606-1C3B-447F-8678-725FCF379D6E}"/>
              </a:ext>
            </a:extLst>
          </p:cNvPr>
          <p:cNvSpPr/>
          <p:nvPr/>
        </p:nvSpPr>
        <p:spPr>
          <a:xfrm flipH="1">
            <a:off x="1368588" y="91440"/>
            <a:ext cx="10650691" cy="579114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Obstetric Hemorrhage</a:t>
            </a:r>
            <a:br>
              <a:rPr lang="en-US" dirty="0"/>
            </a:br>
            <a:r>
              <a:rPr lang="en-US" dirty="0"/>
              <a:t>SBAR</a:t>
            </a:r>
          </a:p>
        </p:txBody>
      </p:sp>
      <p:sp>
        <p:nvSpPr>
          <p:cNvPr id="4" name="Text Placeholder 3"/>
          <p:cNvSpPr>
            <a:spLocks noGrp="1"/>
          </p:cNvSpPr>
          <p:nvPr>
            <p:ph type="body" sz="quarter" idx="10"/>
          </p:nvPr>
        </p:nvSpPr>
        <p:spPr>
          <a:xfrm>
            <a:off x="1845275" y="94387"/>
            <a:ext cx="9838725" cy="1171823"/>
          </a:xfrm>
        </p:spPr>
        <p:txBody>
          <a:bodyPr/>
          <a:lstStyle/>
          <a:p>
            <a:r>
              <a:rPr lang="en-US" dirty="0"/>
              <a:t>Allison repeats a set of vitals, showing a heart rate of 126, and blood pressure of 102/56. Dr. </a:t>
            </a:r>
            <a:r>
              <a:rPr lang="en-US" dirty="0" err="1"/>
              <a:t>Sonentag</a:t>
            </a:r>
            <a:r>
              <a:rPr lang="en-US" dirty="0"/>
              <a:t> arrives soon after, and the following conversation ensues…</a:t>
            </a:r>
          </a:p>
        </p:txBody>
      </p:sp>
      <p:sp>
        <p:nvSpPr>
          <p:cNvPr id="5" name="Text Placeholder 4"/>
          <p:cNvSpPr>
            <a:spLocks noGrp="1"/>
          </p:cNvSpPr>
          <p:nvPr>
            <p:ph type="body" sz="quarter" idx="11"/>
          </p:nvPr>
        </p:nvSpPr>
        <p:spPr>
          <a:xfrm>
            <a:off x="7779956" y="1432925"/>
            <a:ext cx="4381401" cy="4517639"/>
          </a:xfrm>
          <a:prstGeom prst="wedgeRectCallout">
            <a:avLst>
              <a:gd name="adj1" fmla="val -107170"/>
              <a:gd name="adj2" fmla="val -20334"/>
            </a:avLst>
          </a:prstGeom>
        </p:spPr>
        <p:txBody>
          <a:bodyPr/>
          <a:lstStyle/>
          <a:p>
            <a:r>
              <a:rPr lang="en-US" dirty="0"/>
              <a:t>Hi Dr. </a:t>
            </a:r>
            <a:r>
              <a:rPr lang="en-US" dirty="0" err="1"/>
              <a:t>Sonentag</a:t>
            </a:r>
            <a:r>
              <a:rPr lang="en-US" dirty="0"/>
              <a:t>, I am Allison, the nurse who has been taking care of Ms. Williams since her admission and subsequent delivery. </a:t>
            </a:r>
          </a:p>
          <a:p>
            <a:r>
              <a:rPr lang="en-US" dirty="0"/>
              <a:t>She recently reported increasing dizziness and feelings of lightheadedness with uterine atony and increased vaginal bleeding with passage of blood clots totaling 250 cc noted at the time of my recent fundal massage.  </a:t>
            </a:r>
          </a:p>
        </p:txBody>
      </p:sp>
      <p:sp>
        <p:nvSpPr>
          <p:cNvPr id="11" name="Slide Number Placeholder 1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2" name="Explosion 1 11">
            <a:extLst>
              <a:ext uri="{FF2B5EF4-FFF2-40B4-BE49-F238E27FC236}">
                <a16:creationId xmlns:a16="http://schemas.microsoft.com/office/drawing/2014/main" id="{EA2CF99F-AB18-9843-9B33-3E99CA3973DD}"/>
              </a:ext>
            </a:extLst>
          </p:cNvPr>
          <p:cNvSpPr/>
          <p:nvPr/>
        </p:nvSpPr>
        <p:spPr>
          <a:xfrm rot="518231">
            <a:off x="1713661" y="1499659"/>
            <a:ext cx="1910234" cy="1227382"/>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Situation</a:t>
            </a:r>
          </a:p>
        </p:txBody>
      </p:sp>
      <p:grpSp>
        <p:nvGrpSpPr>
          <p:cNvPr id="13" name="Group 12">
            <a:extLst>
              <a:ext uri="{FF2B5EF4-FFF2-40B4-BE49-F238E27FC236}">
                <a16:creationId xmlns:a16="http://schemas.microsoft.com/office/drawing/2014/main" id="{910D8AE5-E8D0-4795-9D9A-3371731B77DE}"/>
              </a:ext>
              <a:ext uri="{C183D7F6-B498-43B3-948B-1728B52AA6E4}">
                <adec:decorative xmlns:adec="http://schemas.microsoft.com/office/drawing/2017/decorative" val="1"/>
              </a:ext>
            </a:extLst>
          </p:cNvPr>
          <p:cNvGrpSpPr/>
          <p:nvPr/>
        </p:nvGrpSpPr>
        <p:grpSpPr>
          <a:xfrm>
            <a:off x="3501029" y="2426604"/>
            <a:ext cx="1747482" cy="3488041"/>
            <a:chOff x="6216819" y="1767432"/>
            <a:chExt cx="2452932" cy="4488444"/>
          </a:xfrm>
        </p:grpSpPr>
        <p:pic>
          <p:nvPicPr>
            <p:cNvPr id="16" name="Picture 15" title="Nurse hanging IV">
              <a:extLst>
                <a:ext uri="{FF2B5EF4-FFF2-40B4-BE49-F238E27FC236}">
                  <a16:creationId xmlns:a16="http://schemas.microsoft.com/office/drawing/2014/main" id="{8B0B9405-A614-456A-A6A8-B238F1C09E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7" name="Picture 16" title="Nurse hanging IV">
              <a:extLst>
                <a:ext uri="{FF2B5EF4-FFF2-40B4-BE49-F238E27FC236}">
                  <a16:creationId xmlns:a16="http://schemas.microsoft.com/office/drawing/2014/main" id="{DE50623E-60B5-4935-885C-6A8B312A87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8" name="Picture 17" descr="A picture containing silhouette of nurse">
              <a:extLst>
                <a:ext uri="{FF2B5EF4-FFF2-40B4-BE49-F238E27FC236}">
                  <a16:creationId xmlns:a16="http://schemas.microsoft.com/office/drawing/2014/main" id="{3E67067E-DD73-43C0-A445-8A2A6126138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19" name="Picture 18" descr="A picture containing silhouette of doctor">
            <a:extLst>
              <a:ext uri="{FF2B5EF4-FFF2-40B4-BE49-F238E27FC236}">
                <a16:creationId xmlns:a16="http://schemas.microsoft.com/office/drawing/2014/main" id="{D5670060-2712-417A-ABCC-0110FD65B4E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5816775" y="2571444"/>
            <a:ext cx="1752184" cy="3352612"/>
          </a:xfrm>
          <a:prstGeom prst="rect">
            <a:avLst/>
          </a:prstGeom>
        </p:spPr>
      </p:pic>
      <p:sp>
        <p:nvSpPr>
          <p:cNvPr id="21" name="TextBox 20">
            <a:extLst>
              <a:ext uri="{FF2B5EF4-FFF2-40B4-BE49-F238E27FC236}">
                <a16:creationId xmlns:a16="http://schemas.microsoft.com/office/drawing/2014/main" id="{854F4C98-8F5C-4D2B-9B22-FBD3F83504BA}"/>
              </a:ext>
            </a:extLst>
          </p:cNvPr>
          <p:cNvSpPr txBox="1"/>
          <p:nvPr/>
        </p:nvSpPr>
        <p:spPr>
          <a:xfrm>
            <a:off x="5755926" y="5547506"/>
            <a:ext cx="16620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pic>
        <p:nvPicPr>
          <p:cNvPr id="22" name="Picture 21" descr="Image of a patient in a hospital bed.">
            <a:extLst>
              <a:ext uri="{FF2B5EF4-FFF2-40B4-BE49-F238E27FC236}">
                <a16:creationId xmlns:a16="http://schemas.microsoft.com/office/drawing/2014/main" id="{AC298396-02CE-4328-B38F-DBAE1C0F7D42}"/>
              </a:ext>
            </a:extLst>
          </p:cNvPr>
          <p:cNvPicPr>
            <a:picLocks noChangeAspect="1"/>
          </p:cNvPicPr>
          <p:nvPr/>
        </p:nvPicPr>
        <p:blipFill rotWithShape="1">
          <a:blip r:embed="rId8">
            <a:extLst>
              <a:ext uri="{28A0092B-C50C-407E-A947-70E740481C1C}">
                <a14:useLocalDpi xmlns:a14="http://schemas.microsoft.com/office/drawing/2010/main" val="0"/>
              </a:ext>
            </a:extLst>
          </a:blip>
          <a:srcRect b="19584"/>
          <a:stretch/>
        </p:blipFill>
        <p:spPr>
          <a:xfrm flipH="1">
            <a:off x="1465490" y="3000095"/>
            <a:ext cx="4852593" cy="2956081"/>
          </a:xfrm>
          <a:prstGeom prst="rect">
            <a:avLst/>
          </a:prstGeom>
        </p:spPr>
      </p:pic>
      <p:sp>
        <p:nvSpPr>
          <p:cNvPr id="23" name="TextBox 22">
            <a:extLst>
              <a:ext uri="{FF2B5EF4-FFF2-40B4-BE49-F238E27FC236}">
                <a16:creationId xmlns:a16="http://schemas.microsoft.com/office/drawing/2014/main" id="{D413C447-CCF5-421E-A331-E654972EF23C}"/>
              </a:ext>
            </a:extLst>
          </p:cNvPr>
          <p:cNvSpPr txBox="1"/>
          <p:nvPr/>
        </p:nvSpPr>
        <p:spPr>
          <a:xfrm>
            <a:off x="1943701" y="4981377"/>
            <a:ext cx="195203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26" name="TextBox 25">
            <a:extLst>
              <a:ext uri="{FF2B5EF4-FFF2-40B4-BE49-F238E27FC236}">
                <a16:creationId xmlns:a16="http://schemas.microsoft.com/office/drawing/2014/main" id="{85FA38BA-A60A-4A47-BB89-217123E444B9}"/>
              </a:ext>
            </a:extLst>
          </p:cNvPr>
          <p:cNvSpPr txBox="1"/>
          <p:nvPr/>
        </p:nvSpPr>
        <p:spPr>
          <a:xfrm>
            <a:off x="4831229" y="3785494"/>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1011435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2" descr="Illustration shows three figures in silhouette: Danielle Williams, the patient, lies on a hospital bed; Allison, the L&amp;O nurse, and Dr. Sonnetag, the obstetrician, stand beside the bed. Allison says 'Ms. Williams is our 36-year-old G7P6 grand-multiparous female. She has a past medical history significant for chronic hypertension with newly diagnosed superimposed severe preeclampsia currently on magnesium sulfate for seizure prophylaxis, grand multiparity, and history of postpartum hemorrhage in her last pregnancy. She is currently 60 minutes postpartum from an uncomplicated full-term spontaneous vaginal delivery during which the blood loss was 400 cc.'">
            <a:extLst>
              <a:ext uri="{FF2B5EF4-FFF2-40B4-BE49-F238E27FC236}">
                <a16:creationId xmlns:a16="http://schemas.microsoft.com/office/drawing/2014/main" id="{59A566B1-F1E5-4A75-9D5B-399CDDB5E75B}"/>
              </a:ext>
            </a:extLst>
          </p:cNvPr>
          <p:cNvSpPr/>
          <p:nvPr/>
        </p:nvSpPr>
        <p:spPr>
          <a:xfrm flipV="1">
            <a:off x="1461648" y="77287"/>
            <a:ext cx="10730352" cy="582016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4">
              <a:lumMod val="20000"/>
              <a:lumOff val="80000"/>
            </a:schemeClr>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rot="16200000">
            <a:off x="-2312502" y="2312499"/>
            <a:ext cx="5950567" cy="1325563"/>
          </a:xfrm>
        </p:spPr>
        <p:txBody>
          <a:bodyPr/>
          <a:lstStyle/>
          <a:p>
            <a:r>
              <a:rPr lang="en-US" dirty="0"/>
              <a:t>Obstetric Hemorrhage</a:t>
            </a:r>
            <a:br>
              <a:rPr lang="en-US" dirty="0"/>
            </a:br>
            <a:r>
              <a:rPr lang="en-US" dirty="0"/>
              <a:t>SBAR</a:t>
            </a:r>
          </a:p>
        </p:txBody>
      </p:sp>
      <p:sp>
        <p:nvSpPr>
          <p:cNvPr id="6" name="Text Placeholder 5"/>
          <p:cNvSpPr>
            <a:spLocks noGrp="1"/>
          </p:cNvSpPr>
          <p:nvPr>
            <p:ph type="body" sz="quarter" idx="11"/>
          </p:nvPr>
        </p:nvSpPr>
        <p:spPr>
          <a:xfrm>
            <a:off x="7369444" y="256010"/>
            <a:ext cx="4690726" cy="5438540"/>
          </a:xfrm>
          <a:prstGeom prst="wedgeRectCallout">
            <a:avLst>
              <a:gd name="adj1" fmla="val -96044"/>
              <a:gd name="adj2" fmla="val -3968"/>
            </a:avLst>
          </a:prstGeom>
        </p:spPr>
        <p:txBody>
          <a:bodyPr/>
          <a:lstStyle/>
          <a:p>
            <a:r>
              <a:rPr lang="en-US" dirty="0"/>
              <a:t>Ms. Williams is our 36-year-old G7P6 grand-multiparous female. </a:t>
            </a:r>
          </a:p>
          <a:p>
            <a:r>
              <a:rPr lang="en-US" dirty="0"/>
              <a:t>She has a past medical history significant for chronic hypertension with newly diagnosed superimposed severe preeclampsia currently on magnesium sulfate for seizure prophylaxis, grand multiparity, and history of postpartum hemorrhage in her last pregnancy. </a:t>
            </a:r>
          </a:p>
          <a:p>
            <a:r>
              <a:rPr lang="en-US" dirty="0"/>
              <a:t>She is currently 60 minutes postpartum from an uncomplicated full-term spontaneous vaginal delivery during which the blood loss was 400 cc. </a:t>
            </a:r>
          </a:p>
        </p:txBody>
      </p:sp>
      <p:sp>
        <p:nvSpPr>
          <p:cNvPr id="13" name="Slide Number Placeholder 1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9" name="Explosion 1 8">
            <a:extLst>
              <a:ext uri="{FF2B5EF4-FFF2-40B4-BE49-F238E27FC236}">
                <a16:creationId xmlns:a16="http://schemas.microsoft.com/office/drawing/2014/main" id="{54DE0448-E72D-F84A-9FFE-5EE957D12E31}"/>
              </a:ext>
            </a:extLst>
          </p:cNvPr>
          <p:cNvSpPr/>
          <p:nvPr/>
        </p:nvSpPr>
        <p:spPr>
          <a:xfrm rot="518231">
            <a:off x="1646106" y="301166"/>
            <a:ext cx="2399804" cy="156567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Background</a:t>
            </a:r>
          </a:p>
        </p:txBody>
      </p:sp>
      <p:grpSp>
        <p:nvGrpSpPr>
          <p:cNvPr id="17" name="Group 16">
            <a:extLst>
              <a:ext uri="{FF2B5EF4-FFF2-40B4-BE49-F238E27FC236}">
                <a16:creationId xmlns:a16="http://schemas.microsoft.com/office/drawing/2014/main" id="{4B9DE814-799B-C646-922D-54B1CFA8E1E8}"/>
              </a:ext>
              <a:ext uri="{C183D7F6-B498-43B3-948B-1728B52AA6E4}">
                <adec:decorative xmlns:adec="http://schemas.microsoft.com/office/drawing/2017/decorative" val="1"/>
              </a:ext>
            </a:extLst>
          </p:cNvPr>
          <p:cNvGrpSpPr/>
          <p:nvPr/>
        </p:nvGrpSpPr>
        <p:grpSpPr>
          <a:xfrm>
            <a:off x="3447241" y="2426604"/>
            <a:ext cx="1747482" cy="3488041"/>
            <a:chOff x="6216819" y="1767432"/>
            <a:chExt cx="2452932" cy="4488444"/>
          </a:xfrm>
        </p:grpSpPr>
        <p:pic>
          <p:nvPicPr>
            <p:cNvPr id="18" name="Picture 17" title="Nurse hanging IV">
              <a:extLst>
                <a:ext uri="{FF2B5EF4-FFF2-40B4-BE49-F238E27FC236}">
                  <a16:creationId xmlns:a16="http://schemas.microsoft.com/office/drawing/2014/main" id="{24FC46C2-FF97-9645-8DB7-344E995D51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9" name="Picture 18" title="Nurse hanging IV">
              <a:extLst>
                <a:ext uri="{FF2B5EF4-FFF2-40B4-BE49-F238E27FC236}">
                  <a16:creationId xmlns:a16="http://schemas.microsoft.com/office/drawing/2014/main" id="{247FEDCF-9652-CF4D-8F1D-8E36C35071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20" name="Picture 19" descr="A picture containing silhouette of nurse">
              <a:extLst>
                <a:ext uri="{FF2B5EF4-FFF2-40B4-BE49-F238E27FC236}">
                  <a16:creationId xmlns:a16="http://schemas.microsoft.com/office/drawing/2014/main" id="{D026822A-612D-9043-B1AA-8C343FF6E46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21" name="Picture 20" descr="A picture containing silhouette of doctor">
            <a:extLst>
              <a:ext uri="{FF2B5EF4-FFF2-40B4-BE49-F238E27FC236}">
                <a16:creationId xmlns:a16="http://schemas.microsoft.com/office/drawing/2014/main" id="{8A32AF53-735F-F948-88F8-2B7E1E001C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5762987" y="2571444"/>
            <a:ext cx="1752184" cy="3352612"/>
          </a:xfrm>
          <a:prstGeom prst="rect">
            <a:avLst/>
          </a:prstGeom>
        </p:spPr>
      </p:pic>
      <p:sp>
        <p:nvSpPr>
          <p:cNvPr id="22" name="TextBox 21">
            <a:extLst>
              <a:ext uri="{FF2B5EF4-FFF2-40B4-BE49-F238E27FC236}">
                <a16:creationId xmlns:a16="http://schemas.microsoft.com/office/drawing/2014/main" id="{043D3DF4-0BD1-CD4E-A45A-EF7447587838}"/>
              </a:ext>
            </a:extLst>
          </p:cNvPr>
          <p:cNvSpPr txBox="1"/>
          <p:nvPr/>
        </p:nvSpPr>
        <p:spPr>
          <a:xfrm>
            <a:off x="5702138" y="5547506"/>
            <a:ext cx="16620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pic>
        <p:nvPicPr>
          <p:cNvPr id="32" name="Picture 31" descr="Image of a patient in a hospital bed.">
            <a:extLst>
              <a:ext uri="{FF2B5EF4-FFF2-40B4-BE49-F238E27FC236}">
                <a16:creationId xmlns:a16="http://schemas.microsoft.com/office/drawing/2014/main" id="{A0D83344-A9C1-FB4C-B974-E27D837B0686}"/>
              </a:ext>
            </a:extLst>
          </p:cNvPr>
          <p:cNvPicPr>
            <a:picLocks noChangeAspect="1"/>
          </p:cNvPicPr>
          <p:nvPr/>
        </p:nvPicPr>
        <p:blipFill rotWithShape="1">
          <a:blip r:embed="rId8">
            <a:extLst>
              <a:ext uri="{28A0092B-C50C-407E-A947-70E740481C1C}">
                <a14:useLocalDpi xmlns:a14="http://schemas.microsoft.com/office/drawing/2010/main" val="0"/>
              </a:ext>
            </a:extLst>
          </a:blip>
          <a:srcRect b="19584"/>
          <a:stretch/>
        </p:blipFill>
        <p:spPr>
          <a:xfrm flipH="1">
            <a:off x="1411702" y="3000095"/>
            <a:ext cx="4852593" cy="2956081"/>
          </a:xfrm>
          <a:prstGeom prst="rect">
            <a:avLst/>
          </a:prstGeom>
        </p:spPr>
      </p:pic>
      <p:sp>
        <p:nvSpPr>
          <p:cNvPr id="33" name="TextBox 32">
            <a:extLst>
              <a:ext uri="{FF2B5EF4-FFF2-40B4-BE49-F238E27FC236}">
                <a16:creationId xmlns:a16="http://schemas.microsoft.com/office/drawing/2014/main" id="{7F0253BD-C4A3-1F41-BE84-E68E5E592EA5}"/>
              </a:ext>
            </a:extLst>
          </p:cNvPr>
          <p:cNvSpPr txBox="1"/>
          <p:nvPr/>
        </p:nvSpPr>
        <p:spPr>
          <a:xfrm>
            <a:off x="1889913" y="4981377"/>
            <a:ext cx="195203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34" name="TextBox 33">
            <a:extLst>
              <a:ext uri="{FF2B5EF4-FFF2-40B4-BE49-F238E27FC236}">
                <a16:creationId xmlns:a16="http://schemas.microsoft.com/office/drawing/2014/main" id="{3979F803-5F8E-EA4E-B233-4644B95E352B}"/>
              </a:ext>
            </a:extLst>
          </p:cNvPr>
          <p:cNvSpPr txBox="1"/>
          <p:nvPr/>
        </p:nvSpPr>
        <p:spPr>
          <a:xfrm>
            <a:off x="4777441" y="3785494"/>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2848775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2" descr="Illustration shows three figures in silhouette: Danielle Williams, the patient, lies on a hospital bed; Allison, the L&amp;O nurse, and Dr. Sonnetag, the obstetrician, stand beside the bed. Allison says 'Ms. Williams delivered over a second-degree laceration that you repaired without issue. Her most recent vitals are BP of 102/56, which is significantly less than her admission BP of 156/98, and a HR of 126. She currently has one peripheral IV in place and is receiving routine postpartum IV pitocin in addition to her IV magnesium for seizure prophylaxis. &#10;She has received no additional uterotonics, medications, or boluses. She does not currently have a Foley catheter in place, and her starting hemoglobin was 10 g/dl.'">
            <a:extLst>
              <a:ext uri="{FF2B5EF4-FFF2-40B4-BE49-F238E27FC236}">
                <a16:creationId xmlns:a16="http://schemas.microsoft.com/office/drawing/2014/main" id="{A4351C88-D686-4B62-B872-BF313D459648}"/>
              </a:ext>
            </a:extLst>
          </p:cNvPr>
          <p:cNvSpPr/>
          <p:nvPr/>
        </p:nvSpPr>
        <p:spPr>
          <a:xfrm>
            <a:off x="1368590" y="101600"/>
            <a:ext cx="10721810" cy="581304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1FFFF"/>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rot="16200000">
            <a:off x="-2312502" y="2312499"/>
            <a:ext cx="5950567" cy="1325563"/>
          </a:xfrm>
        </p:spPr>
        <p:txBody>
          <a:bodyPr/>
          <a:lstStyle/>
          <a:p>
            <a:r>
              <a:rPr lang="en-US" dirty="0"/>
              <a:t>Obstetric Hemorrhage</a:t>
            </a:r>
            <a:br>
              <a:rPr lang="en-US" dirty="0"/>
            </a:br>
            <a:r>
              <a:rPr lang="en-US" dirty="0"/>
              <a:t>SBAR</a:t>
            </a:r>
          </a:p>
        </p:txBody>
      </p:sp>
      <p:sp>
        <p:nvSpPr>
          <p:cNvPr id="13" name="Slide Number Placeholder 1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9" name="Explosion 1 8">
            <a:extLst>
              <a:ext uri="{FF2B5EF4-FFF2-40B4-BE49-F238E27FC236}">
                <a16:creationId xmlns:a16="http://schemas.microsoft.com/office/drawing/2014/main" id="{54DE0448-E72D-F84A-9FFE-5EE957D12E31}"/>
              </a:ext>
            </a:extLst>
          </p:cNvPr>
          <p:cNvSpPr/>
          <p:nvPr/>
        </p:nvSpPr>
        <p:spPr>
          <a:xfrm rot="518231">
            <a:off x="1679997" y="415602"/>
            <a:ext cx="2399804" cy="156567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Background</a:t>
            </a:r>
          </a:p>
        </p:txBody>
      </p:sp>
      <p:sp>
        <p:nvSpPr>
          <p:cNvPr id="6" name="Text Placeholder 5"/>
          <p:cNvSpPr>
            <a:spLocks noGrp="1"/>
          </p:cNvSpPr>
          <p:nvPr>
            <p:ph type="body" sz="quarter" idx="11"/>
          </p:nvPr>
        </p:nvSpPr>
        <p:spPr>
          <a:xfrm>
            <a:off x="7284391" y="23247"/>
            <a:ext cx="4866857" cy="6191573"/>
          </a:xfrm>
          <a:prstGeom prst="wedgeRectCallout">
            <a:avLst>
              <a:gd name="adj1" fmla="val -93425"/>
              <a:gd name="adj2" fmla="val -6811"/>
            </a:avLst>
          </a:prstGeom>
        </p:spPr>
        <p:txBody>
          <a:bodyPr/>
          <a:lstStyle/>
          <a:p>
            <a:r>
              <a:rPr lang="en-US" dirty="0"/>
              <a:t>Ms. Williams delivered over a second-degree laceration that you repaired without issue. </a:t>
            </a:r>
          </a:p>
          <a:p>
            <a:r>
              <a:rPr lang="en-US" dirty="0"/>
              <a:t>Her most recent vitals are BP of 102/56, which is significantly less than her admission BP of 156/98, and a HR of 126. </a:t>
            </a:r>
          </a:p>
          <a:p>
            <a:r>
              <a:rPr lang="en-US" dirty="0"/>
              <a:t>She currently has one peripheral IV in place and is receiving routine postpartum IV </a:t>
            </a:r>
            <a:r>
              <a:rPr lang="en-US" dirty="0" err="1"/>
              <a:t>pitocin</a:t>
            </a:r>
            <a:r>
              <a:rPr lang="en-US" dirty="0"/>
              <a:t> in addition to her IV magnesium for seizure prophylaxis. </a:t>
            </a:r>
          </a:p>
          <a:p>
            <a:r>
              <a:rPr lang="en-US" dirty="0"/>
              <a:t>She has received no additional uterotonics, medications, or boluses. </a:t>
            </a:r>
          </a:p>
          <a:p>
            <a:r>
              <a:rPr lang="en-US" dirty="0"/>
              <a:t>She does not currently have a Foley catheter in place, and her starting hemoglobin was 10 g/dl. </a:t>
            </a:r>
            <a:endParaRPr lang="en-US" dirty="0">
              <a:cs typeface="Calibri"/>
            </a:endParaRPr>
          </a:p>
        </p:txBody>
      </p:sp>
      <p:grpSp>
        <p:nvGrpSpPr>
          <p:cNvPr id="17" name="Group 16">
            <a:extLst>
              <a:ext uri="{FF2B5EF4-FFF2-40B4-BE49-F238E27FC236}">
                <a16:creationId xmlns:a16="http://schemas.microsoft.com/office/drawing/2014/main" id="{B636F007-5EBD-C54A-91D5-A8A1EE368D42}"/>
              </a:ext>
              <a:ext uri="{C183D7F6-B498-43B3-948B-1728B52AA6E4}">
                <adec:decorative xmlns:adec="http://schemas.microsoft.com/office/drawing/2017/decorative" val="1"/>
              </a:ext>
            </a:extLst>
          </p:cNvPr>
          <p:cNvGrpSpPr/>
          <p:nvPr/>
        </p:nvGrpSpPr>
        <p:grpSpPr>
          <a:xfrm>
            <a:off x="3447241" y="2426604"/>
            <a:ext cx="1747482" cy="3488041"/>
            <a:chOff x="6216819" y="1767432"/>
            <a:chExt cx="2452932" cy="4488444"/>
          </a:xfrm>
        </p:grpSpPr>
        <p:pic>
          <p:nvPicPr>
            <p:cNvPr id="18" name="Picture 17" title="Nurse hanging IV">
              <a:extLst>
                <a:ext uri="{FF2B5EF4-FFF2-40B4-BE49-F238E27FC236}">
                  <a16:creationId xmlns:a16="http://schemas.microsoft.com/office/drawing/2014/main" id="{A0B48FB4-1427-7848-BC47-0C47978C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9" name="Picture 18" title="Nurse hanging IV">
              <a:extLst>
                <a:ext uri="{FF2B5EF4-FFF2-40B4-BE49-F238E27FC236}">
                  <a16:creationId xmlns:a16="http://schemas.microsoft.com/office/drawing/2014/main" id="{C5752EC2-5F67-4549-B495-6E8EBB9F73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20" name="Picture 19" descr="A picture containing silhouette of nurse">
              <a:extLst>
                <a:ext uri="{FF2B5EF4-FFF2-40B4-BE49-F238E27FC236}">
                  <a16:creationId xmlns:a16="http://schemas.microsoft.com/office/drawing/2014/main" id="{F2C367A0-8E69-5B41-8C8F-24525A3F882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21" name="Picture 20" descr="A picture containing silhouette of doctor">
            <a:extLst>
              <a:ext uri="{FF2B5EF4-FFF2-40B4-BE49-F238E27FC236}">
                <a16:creationId xmlns:a16="http://schemas.microsoft.com/office/drawing/2014/main" id="{498AB5AF-BEA8-904D-B796-5F6962A7540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5762987" y="2571444"/>
            <a:ext cx="1752184" cy="3352612"/>
          </a:xfrm>
          <a:prstGeom prst="rect">
            <a:avLst/>
          </a:prstGeom>
        </p:spPr>
      </p:pic>
      <p:sp>
        <p:nvSpPr>
          <p:cNvPr id="22" name="TextBox 21">
            <a:extLst>
              <a:ext uri="{FF2B5EF4-FFF2-40B4-BE49-F238E27FC236}">
                <a16:creationId xmlns:a16="http://schemas.microsoft.com/office/drawing/2014/main" id="{D7631E77-B4B1-2241-88CF-116544AEEF0B}"/>
              </a:ext>
            </a:extLst>
          </p:cNvPr>
          <p:cNvSpPr txBox="1"/>
          <p:nvPr/>
        </p:nvSpPr>
        <p:spPr>
          <a:xfrm>
            <a:off x="5702138" y="5547506"/>
            <a:ext cx="16620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pic>
        <p:nvPicPr>
          <p:cNvPr id="32" name="Picture 31" descr="Image of a patient in a hospital bed.">
            <a:extLst>
              <a:ext uri="{FF2B5EF4-FFF2-40B4-BE49-F238E27FC236}">
                <a16:creationId xmlns:a16="http://schemas.microsoft.com/office/drawing/2014/main" id="{7C13C0CB-69C9-804C-A385-A22486A9F498}"/>
              </a:ext>
            </a:extLst>
          </p:cNvPr>
          <p:cNvPicPr>
            <a:picLocks noChangeAspect="1"/>
          </p:cNvPicPr>
          <p:nvPr/>
        </p:nvPicPr>
        <p:blipFill rotWithShape="1">
          <a:blip r:embed="rId8">
            <a:extLst>
              <a:ext uri="{28A0092B-C50C-407E-A947-70E740481C1C}">
                <a14:useLocalDpi xmlns:a14="http://schemas.microsoft.com/office/drawing/2010/main" val="0"/>
              </a:ext>
            </a:extLst>
          </a:blip>
          <a:srcRect b="19584"/>
          <a:stretch/>
        </p:blipFill>
        <p:spPr>
          <a:xfrm flipH="1">
            <a:off x="1411702" y="3000095"/>
            <a:ext cx="4852593" cy="2956081"/>
          </a:xfrm>
          <a:prstGeom prst="rect">
            <a:avLst/>
          </a:prstGeom>
        </p:spPr>
      </p:pic>
      <p:sp>
        <p:nvSpPr>
          <p:cNvPr id="33" name="TextBox 32">
            <a:extLst>
              <a:ext uri="{FF2B5EF4-FFF2-40B4-BE49-F238E27FC236}">
                <a16:creationId xmlns:a16="http://schemas.microsoft.com/office/drawing/2014/main" id="{7F8F5555-214D-744E-8395-43982AB81281}"/>
              </a:ext>
            </a:extLst>
          </p:cNvPr>
          <p:cNvSpPr txBox="1"/>
          <p:nvPr/>
        </p:nvSpPr>
        <p:spPr>
          <a:xfrm>
            <a:off x="1889913" y="4981377"/>
            <a:ext cx="195203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34" name="TextBox 33">
            <a:extLst>
              <a:ext uri="{FF2B5EF4-FFF2-40B4-BE49-F238E27FC236}">
                <a16:creationId xmlns:a16="http://schemas.microsoft.com/office/drawing/2014/main" id="{701CE2CD-1D72-474B-8600-02AE09A53C17}"/>
              </a:ext>
            </a:extLst>
          </p:cNvPr>
          <p:cNvSpPr txBox="1"/>
          <p:nvPr/>
        </p:nvSpPr>
        <p:spPr>
          <a:xfrm>
            <a:off x="4777441" y="3785494"/>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4086785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2" descr="Illustration shows three figures in silhouette: Danielle Williams, the patient, lies on a hospital bed; Allison, the L&amp;O nurse, and Dr. Sonnetag, the obstetrician, stand beside the bed. Allison says 'I am concerned that Ms. Williams is developing postpartum hemorrhage due to uterine atony given her significant, active vaginal bleeding, tachycardia, and low blood pressure.'">
            <a:extLst>
              <a:ext uri="{FF2B5EF4-FFF2-40B4-BE49-F238E27FC236}">
                <a16:creationId xmlns:a16="http://schemas.microsoft.com/office/drawing/2014/main" id="{02EF8960-AC6E-4248-9F4C-9971AAAF6C05}"/>
              </a:ext>
            </a:extLst>
          </p:cNvPr>
          <p:cNvSpPr/>
          <p:nvPr/>
        </p:nvSpPr>
        <p:spPr>
          <a:xfrm flipH="1">
            <a:off x="1432427" y="157316"/>
            <a:ext cx="10553096" cy="570459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1">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a:t>Obstetric Hemorrhage</a:t>
            </a:r>
            <a:br>
              <a:rPr lang="en-US" dirty="0"/>
            </a:br>
            <a:r>
              <a:rPr lang="en-US" dirty="0"/>
              <a:t>SBAR</a:t>
            </a:r>
          </a:p>
        </p:txBody>
      </p:sp>
      <p:sp>
        <p:nvSpPr>
          <p:cNvPr id="6" name="Text Placeholder 5"/>
          <p:cNvSpPr>
            <a:spLocks noGrp="1"/>
          </p:cNvSpPr>
          <p:nvPr>
            <p:ph type="body" sz="quarter" idx="11"/>
          </p:nvPr>
        </p:nvSpPr>
        <p:spPr>
          <a:xfrm>
            <a:off x="7849740" y="871146"/>
            <a:ext cx="3855002" cy="2840536"/>
          </a:xfrm>
          <a:prstGeom prst="wedgeRectCallout">
            <a:avLst>
              <a:gd name="adj1" fmla="val -118973"/>
              <a:gd name="adj2" fmla="val 24423"/>
            </a:avLst>
          </a:prstGeom>
        </p:spPr>
        <p:txBody>
          <a:bodyPr/>
          <a:lstStyle/>
          <a:p>
            <a:r>
              <a:rPr lang="en-US" dirty="0"/>
              <a:t>I am concerned that Ms. Williams is developing postpartum hemorrhage due to uterine atony given her significant, active vaginal bleeding, tachycardia, and low blood pressure. </a:t>
            </a:r>
          </a:p>
        </p:txBody>
      </p:sp>
      <p:sp>
        <p:nvSpPr>
          <p:cNvPr id="15" name="Slide Number Placeholder 1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9" name="Explosion 1 8">
            <a:extLst>
              <a:ext uri="{FF2B5EF4-FFF2-40B4-BE49-F238E27FC236}">
                <a16:creationId xmlns:a16="http://schemas.microsoft.com/office/drawing/2014/main" id="{EF612406-7E1E-B244-887E-E3F8B823EBC1}"/>
              </a:ext>
            </a:extLst>
          </p:cNvPr>
          <p:cNvSpPr/>
          <p:nvPr/>
        </p:nvSpPr>
        <p:spPr>
          <a:xfrm rot="533711">
            <a:off x="1918505" y="385316"/>
            <a:ext cx="2399804" cy="156567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Assessment</a:t>
            </a:r>
          </a:p>
        </p:txBody>
      </p:sp>
      <p:grpSp>
        <p:nvGrpSpPr>
          <p:cNvPr id="17" name="Group 16">
            <a:extLst>
              <a:ext uri="{FF2B5EF4-FFF2-40B4-BE49-F238E27FC236}">
                <a16:creationId xmlns:a16="http://schemas.microsoft.com/office/drawing/2014/main" id="{DB388AE1-261F-9142-8897-9116F6CE49EC}"/>
              </a:ext>
              <a:ext uri="{C183D7F6-B498-43B3-948B-1728B52AA6E4}">
                <adec:decorative xmlns:adec="http://schemas.microsoft.com/office/drawing/2017/decorative" val="1"/>
              </a:ext>
            </a:extLst>
          </p:cNvPr>
          <p:cNvGrpSpPr/>
          <p:nvPr/>
        </p:nvGrpSpPr>
        <p:grpSpPr>
          <a:xfrm>
            <a:off x="3501029" y="2426604"/>
            <a:ext cx="1747482" cy="3488041"/>
            <a:chOff x="6216819" y="1767432"/>
            <a:chExt cx="2452932" cy="4488444"/>
          </a:xfrm>
        </p:grpSpPr>
        <p:pic>
          <p:nvPicPr>
            <p:cNvPr id="18" name="Picture 17" title="Nurse hanging IV">
              <a:extLst>
                <a:ext uri="{FF2B5EF4-FFF2-40B4-BE49-F238E27FC236}">
                  <a16:creationId xmlns:a16="http://schemas.microsoft.com/office/drawing/2014/main" id="{D0DF2F13-1E7C-054F-BA64-363DF92F13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9" name="Picture 18" title="Nurse hanging IV">
              <a:extLst>
                <a:ext uri="{FF2B5EF4-FFF2-40B4-BE49-F238E27FC236}">
                  <a16:creationId xmlns:a16="http://schemas.microsoft.com/office/drawing/2014/main" id="{2B08C791-FDF9-9545-9494-81EC90FF7D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20" name="Picture 19" descr="A picture containing silhouette of nurse">
              <a:extLst>
                <a:ext uri="{FF2B5EF4-FFF2-40B4-BE49-F238E27FC236}">
                  <a16:creationId xmlns:a16="http://schemas.microsoft.com/office/drawing/2014/main" id="{F76DAF99-2F1B-9845-A6BC-3C8C15D6090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21" name="Picture 20" descr="A picture containing silhouette of doctor">
            <a:extLst>
              <a:ext uri="{FF2B5EF4-FFF2-40B4-BE49-F238E27FC236}">
                <a16:creationId xmlns:a16="http://schemas.microsoft.com/office/drawing/2014/main" id="{A17BC6FB-C6EA-EC42-908E-57F35D6C1A3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5816775" y="2571444"/>
            <a:ext cx="1752184" cy="3352612"/>
          </a:xfrm>
          <a:prstGeom prst="rect">
            <a:avLst/>
          </a:prstGeom>
        </p:spPr>
      </p:pic>
      <p:sp>
        <p:nvSpPr>
          <p:cNvPr id="22" name="TextBox 21">
            <a:extLst>
              <a:ext uri="{FF2B5EF4-FFF2-40B4-BE49-F238E27FC236}">
                <a16:creationId xmlns:a16="http://schemas.microsoft.com/office/drawing/2014/main" id="{5C8236EA-7C53-D747-876A-0EED98303D26}"/>
              </a:ext>
            </a:extLst>
          </p:cNvPr>
          <p:cNvSpPr txBox="1"/>
          <p:nvPr/>
        </p:nvSpPr>
        <p:spPr>
          <a:xfrm>
            <a:off x="5755926" y="5547506"/>
            <a:ext cx="16620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pic>
        <p:nvPicPr>
          <p:cNvPr id="23" name="Picture 22" descr="Image of a patient in a hospital bed.">
            <a:extLst>
              <a:ext uri="{FF2B5EF4-FFF2-40B4-BE49-F238E27FC236}">
                <a16:creationId xmlns:a16="http://schemas.microsoft.com/office/drawing/2014/main" id="{3848EBB6-A9E4-9B4A-A2BC-76EA98FFAA1D}"/>
              </a:ext>
            </a:extLst>
          </p:cNvPr>
          <p:cNvPicPr>
            <a:picLocks noChangeAspect="1"/>
          </p:cNvPicPr>
          <p:nvPr/>
        </p:nvPicPr>
        <p:blipFill rotWithShape="1">
          <a:blip r:embed="rId8">
            <a:extLst>
              <a:ext uri="{28A0092B-C50C-407E-A947-70E740481C1C}">
                <a14:useLocalDpi xmlns:a14="http://schemas.microsoft.com/office/drawing/2010/main" val="0"/>
              </a:ext>
            </a:extLst>
          </a:blip>
          <a:srcRect b="19584"/>
          <a:stretch/>
        </p:blipFill>
        <p:spPr>
          <a:xfrm flipH="1">
            <a:off x="1465490" y="3000095"/>
            <a:ext cx="4852593" cy="2956081"/>
          </a:xfrm>
          <a:prstGeom prst="rect">
            <a:avLst/>
          </a:prstGeom>
        </p:spPr>
      </p:pic>
      <p:sp>
        <p:nvSpPr>
          <p:cNvPr id="33" name="TextBox 32">
            <a:extLst>
              <a:ext uri="{FF2B5EF4-FFF2-40B4-BE49-F238E27FC236}">
                <a16:creationId xmlns:a16="http://schemas.microsoft.com/office/drawing/2014/main" id="{1940FD28-4520-AF48-9FBA-0CBEBFB17A6C}"/>
              </a:ext>
            </a:extLst>
          </p:cNvPr>
          <p:cNvSpPr txBox="1"/>
          <p:nvPr/>
        </p:nvSpPr>
        <p:spPr>
          <a:xfrm>
            <a:off x="1943701" y="4981377"/>
            <a:ext cx="195203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34" name="TextBox 33">
            <a:extLst>
              <a:ext uri="{FF2B5EF4-FFF2-40B4-BE49-F238E27FC236}">
                <a16:creationId xmlns:a16="http://schemas.microsoft.com/office/drawing/2014/main" id="{9C271D18-4993-BB49-9E4F-F6229561CA21}"/>
              </a:ext>
            </a:extLst>
          </p:cNvPr>
          <p:cNvSpPr txBox="1"/>
          <p:nvPr/>
        </p:nvSpPr>
        <p:spPr>
          <a:xfrm>
            <a:off x="4831229" y="3785494"/>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1626737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2" descr="Illustration shows three figures in silhouette: Danielle Williams, the patient, lies on a hospital bed; Allison, the L&amp;O nurse, and Dr. Sonnetag, the obstetrician, stand beside the bed. Allison says 'I think we should repeat her examination, place a second IV, and attain uterotonic agents if atony is present.'">
            <a:extLst>
              <a:ext uri="{FF2B5EF4-FFF2-40B4-BE49-F238E27FC236}">
                <a16:creationId xmlns:a16="http://schemas.microsoft.com/office/drawing/2014/main" id="{21B01C6E-D322-4A32-9144-8DCA7ED1F8F6}"/>
              </a:ext>
            </a:extLst>
          </p:cNvPr>
          <p:cNvSpPr/>
          <p:nvPr/>
        </p:nvSpPr>
        <p:spPr>
          <a:xfrm>
            <a:off x="1451809" y="85241"/>
            <a:ext cx="10683841" cy="583881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4F9AD"/>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a:t>Obstetric Hemorrhage</a:t>
            </a:r>
            <a:br>
              <a:rPr lang="en-US" dirty="0"/>
            </a:br>
            <a:r>
              <a:rPr lang="en-US" dirty="0"/>
              <a:t>SBAR</a:t>
            </a:r>
          </a:p>
        </p:txBody>
      </p:sp>
      <p:sp>
        <p:nvSpPr>
          <p:cNvPr id="6" name="Text Placeholder 5"/>
          <p:cNvSpPr>
            <a:spLocks noGrp="1"/>
          </p:cNvSpPr>
          <p:nvPr>
            <p:ph type="body" sz="quarter" idx="11"/>
          </p:nvPr>
        </p:nvSpPr>
        <p:spPr>
          <a:xfrm>
            <a:off x="7939730" y="1459713"/>
            <a:ext cx="3795627" cy="1950238"/>
          </a:xfrm>
          <a:prstGeom prst="wedgeRectCallout">
            <a:avLst>
              <a:gd name="adj1" fmla="val -121454"/>
              <a:gd name="adj2" fmla="val 25455"/>
            </a:avLst>
          </a:prstGeom>
        </p:spPr>
        <p:txBody>
          <a:bodyPr/>
          <a:lstStyle/>
          <a:p>
            <a:r>
              <a:rPr lang="en-US" dirty="0"/>
              <a:t>I think we should repeat her examination, place a second IV, and attain uterotonic agents if atony is present.</a:t>
            </a:r>
          </a:p>
        </p:txBody>
      </p:sp>
      <p:sp>
        <p:nvSpPr>
          <p:cNvPr id="12" name="Slide Number Placeholder 11"/>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9" name="Explosion 1 8">
            <a:extLst>
              <a:ext uri="{FF2B5EF4-FFF2-40B4-BE49-F238E27FC236}">
                <a16:creationId xmlns:a16="http://schemas.microsoft.com/office/drawing/2014/main" id="{0BA8765B-B4B3-9F49-8E2F-6465E248B070}"/>
              </a:ext>
            </a:extLst>
          </p:cNvPr>
          <p:cNvSpPr/>
          <p:nvPr/>
        </p:nvSpPr>
        <p:spPr>
          <a:xfrm rot="518231">
            <a:off x="1557619" y="427415"/>
            <a:ext cx="3338988" cy="1661286"/>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Recommendation</a:t>
            </a:r>
          </a:p>
        </p:txBody>
      </p:sp>
      <p:grpSp>
        <p:nvGrpSpPr>
          <p:cNvPr id="16" name="Group 15">
            <a:extLst>
              <a:ext uri="{FF2B5EF4-FFF2-40B4-BE49-F238E27FC236}">
                <a16:creationId xmlns:a16="http://schemas.microsoft.com/office/drawing/2014/main" id="{7E5B4F21-A499-B448-8B72-D4E68BF4E2DC}"/>
              </a:ext>
              <a:ext uri="{C183D7F6-B498-43B3-948B-1728B52AA6E4}">
                <adec:decorative xmlns:adec="http://schemas.microsoft.com/office/drawing/2017/decorative" val="1"/>
              </a:ext>
            </a:extLst>
          </p:cNvPr>
          <p:cNvGrpSpPr/>
          <p:nvPr/>
        </p:nvGrpSpPr>
        <p:grpSpPr>
          <a:xfrm>
            <a:off x="3501029" y="2426604"/>
            <a:ext cx="1747482" cy="3488041"/>
            <a:chOff x="6216819" y="1767432"/>
            <a:chExt cx="2452932" cy="4488444"/>
          </a:xfrm>
        </p:grpSpPr>
        <p:pic>
          <p:nvPicPr>
            <p:cNvPr id="17" name="Picture 16" title="Nurse hanging IV">
              <a:extLst>
                <a:ext uri="{FF2B5EF4-FFF2-40B4-BE49-F238E27FC236}">
                  <a16:creationId xmlns:a16="http://schemas.microsoft.com/office/drawing/2014/main" id="{DD0A00D9-1891-964C-9F22-717FF18893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8" name="Picture 17" title="Nurse hanging IV">
              <a:extLst>
                <a:ext uri="{FF2B5EF4-FFF2-40B4-BE49-F238E27FC236}">
                  <a16:creationId xmlns:a16="http://schemas.microsoft.com/office/drawing/2014/main" id="{39302F97-9296-4149-820B-917073999B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9" name="Picture 18" descr="A picture containing silhouette of nurse">
              <a:extLst>
                <a:ext uri="{FF2B5EF4-FFF2-40B4-BE49-F238E27FC236}">
                  <a16:creationId xmlns:a16="http://schemas.microsoft.com/office/drawing/2014/main" id="{1058FD33-6E71-5949-92FC-9E75733FE09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pic>
        <p:nvPicPr>
          <p:cNvPr id="20" name="Picture 19" descr="A picture containing silhouette of doctor">
            <a:extLst>
              <a:ext uri="{FF2B5EF4-FFF2-40B4-BE49-F238E27FC236}">
                <a16:creationId xmlns:a16="http://schemas.microsoft.com/office/drawing/2014/main" id="{A5523D51-BEF9-6148-9EA6-E1234602ECF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5816775" y="2571444"/>
            <a:ext cx="1752184" cy="3352612"/>
          </a:xfrm>
          <a:prstGeom prst="rect">
            <a:avLst/>
          </a:prstGeom>
        </p:spPr>
      </p:pic>
      <p:sp>
        <p:nvSpPr>
          <p:cNvPr id="21" name="TextBox 20">
            <a:extLst>
              <a:ext uri="{FF2B5EF4-FFF2-40B4-BE49-F238E27FC236}">
                <a16:creationId xmlns:a16="http://schemas.microsoft.com/office/drawing/2014/main" id="{4D12B9D7-BC9A-0B4D-9560-9EED1AB3F9FB}"/>
              </a:ext>
            </a:extLst>
          </p:cNvPr>
          <p:cNvSpPr txBox="1"/>
          <p:nvPr/>
        </p:nvSpPr>
        <p:spPr>
          <a:xfrm>
            <a:off x="5755926" y="5547506"/>
            <a:ext cx="166205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pic>
        <p:nvPicPr>
          <p:cNvPr id="22" name="Picture 21" descr="Image of a patient in a hospital bed.">
            <a:extLst>
              <a:ext uri="{FF2B5EF4-FFF2-40B4-BE49-F238E27FC236}">
                <a16:creationId xmlns:a16="http://schemas.microsoft.com/office/drawing/2014/main" id="{ABC3A436-BEB7-EB4C-B165-5445FBE88D93}"/>
              </a:ext>
            </a:extLst>
          </p:cNvPr>
          <p:cNvPicPr>
            <a:picLocks noChangeAspect="1"/>
          </p:cNvPicPr>
          <p:nvPr/>
        </p:nvPicPr>
        <p:blipFill rotWithShape="1">
          <a:blip r:embed="rId8">
            <a:extLst>
              <a:ext uri="{28A0092B-C50C-407E-A947-70E740481C1C}">
                <a14:useLocalDpi xmlns:a14="http://schemas.microsoft.com/office/drawing/2010/main" val="0"/>
              </a:ext>
            </a:extLst>
          </a:blip>
          <a:srcRect b="19584"/>
          <a:stretch/>
        </p:blipFill>
        <p:spPr>
          <a:xfrm flipH="1">
            <a:off x="1465490" y="3000095"/>
            <a:ext cx="4852593" cy="2956081"/>
          </a:xfrm>
          <a:prstGeom prst="rect">
            <a:avLst/>
          </a:prstGeom>
        </p:spPr>
      </p:pic>
      <p:sp>
        <p:nvSpPr>
          <p:cNvPr id="33" name="TextBox 32">
            <a:extLst>
              <a:ext uri="{FF2B5EF4-FFF2-40B4-BE49-F238E27FC236}">
                <a16:creationId xmlns:a16="http://schemas.microsoft.com/office/drawing/2014/main" id="{BCDD66D2-048A-F549-9004-C4567BC19345}"/>
              </a:ext>
            </a:extLst>
          </p:cNvPr>
          <p:cNvSpPr txBox="1"/>
          <p:nvPr/>
        </p:nvSpPr>
        <p:spPr>
          <a:xfrm>
            <a:off x="1943701" y="4981377"/>
            <a:ext cx="195203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34" name="TextBox 33">
            <a:extLst>
              <a:ext uri="{FF2B5EF4-FFF2-40B4-BE49-F238E27FC236}">
                <a16:creationId xmlns:a16="http://schemas.microsoft.com/office/drawing/2014/main" id="{AC83FAFC-4DF9-794D-B5B8-7F0CF6E5323B}"/>
              </a:ext>
            </a:extLst>
          </p:cNvPr>
          <p:cNvSpPr txBox="1"/>
          <p:nvPr/>
        </p:nvSpPr>
        <p:spPr>
          <a:xfrm>
            <a:off x="4831229" y="3785494"/>
            <a:ext cx="1235771" cy="26270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spTree>
    <p:custDataLst>
      <p:tags r:id="rId1"/>
    </p:custDataLst>
    <p:extLst>
      <p:ext uri="{BB962C8B-B14F-4D97-AF65-F5344CB8AC3E}">
        <p14:creationId xmlns:p14="http://schemas.microsoft.com/office/powerpoint/2010/main" val="3736631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5CF2-22A7-2346-9943-601444D26DFC}"/>
              </a:ext>
            </a:extLst>
          </p:cNvPr>
          <p:cNvSpPr>
            <a:spLocks noGrp="1"/>
          </p:cNvSpPr>
          <p:nvPr>
            <p:ph type="title"/>
          </p:nvPr>
        </p:nvSpPr>
        <p:spPr/>
        <p:txBody>
          <a:bodyPr/>
          <a:lstStyle/>
          <a:p>
            <a:r>
              <a:rPr lang="en-US" dirty="0"/>
              <a:t>Handoffs</a:t>
            </a:r>
          </a:p>
        </p:txBody>
      </p:sp>
      <p:sp>
        <p:nvSpPr>
          <p:cNvPr id="3" name="Content Placeholder 2">
            <a:extLst>
              <a:ext uri="{FF2B5EF4-FFF2-40B4-BE49-F238E27FC236}">
                <a16:creationId xmlns:a16="http://schemas.microsoft.com/office/drawing/2014/main" id="{ACAED825-05D2-EE41-9293-9F4BBC805455}"/>
              </a:ext>
            </a:extLst>
          </p:cNvPr>
          <p:cNvSpPr>
            <a:spLocks noGrp="1"/>
          </p:cNvSpPr>
          <p:nvPr>
            <p:ph idx="1"/>
          </p:nvPr>
        </p:nvSpPr>
        <p:spPr>
          <a:xfrm>
            <a:off x="838200" y="1682750"/>
            <a:ext cx="10515600" cy="3999380"/>
          </a:xfrm>
        </p:spPr>
        <p:txBody>
          <a:bodyPr>
            <a:normAutofit/>
          </a:bodyPr>
          <a:lstStyle/>
          <a:p>
            <a:pPr marL="0" indent="0" algn="ctr">
              <a:buNone/>
            </a:pPr>
            <a:r>
              <a:rPr lang="en-US" b="1" dirty="0">
                <a:solidFill>
                  <a:srgbClr val="4258A6"/>
                </a:solidFill>
              </a:rPr>
              <a:t>The transfer of the responsibility of patient care to a different provider or healthcare professional.</a:t>
            </a:r>
          </a:p>
          <a:p>
            <a:r>
              <a:rPr lang="en-US" dirty="0"/>
              <a:t>Reasons for handoffs:</a:t>
            </a:r>
          </a:p>
          <a:p>
            <a:pPr lvl="1"/>
            <a:r>
              <a:rPr lang="en-US" dirty="0"/>
              <a:t>Shift changes</a:t>
            </a:r>
          </a:p>
          <a:p>
            <a:pPr lvl="2"/>
            <a:r>
              <a:rPr lang="en-US" dirty="0"/>
              <a:t>E.g., nurse to nurse</a:t>
            </a:r>
          </a:p>
          <a:p>
            <a:pPr lvl="1"/>
            <a:r>
              <a:rPr lang="en-US" dirty="0"/>
              <a:t>Hemorrhage and other emergent events</a:t>
            </a:r>
          </a:p>
          <a:p>
            <a:pPr lvl="2"/>
            <a:r>
              <a:rPr lang="en-US" dirty="0"/>
              <a:t>E.g., primary care to rapid response team</a:t>
            </a:r>
          </a:p>
          <a:p>
            <a:pPr lvl="1"/>
            <a:r>
              <a:rPr lang="en-US" dirty="0"/>
              <a:t>Location transfer</a:t>
            </a:r>
          </a:p>
          <a:p>
            <a:pPr lvl="2"/>
            <a:r>
              <a:rPr lang="en-US" dirty="0"/>
              <a:t>E.g., triage (antenatal/home) to inpatient (L&amp;D)</a:t>
            </a:r>
          </a:p>
          <a:p>
            <a:pPr lvl="2"/>
            <a:r>
              <a:rPr lang="en-US" dirty="0"/>
              <a:t>E.g., L&amp;D to postpartum room</a:t>
            </a:r>
          </a:p>
        </p:txBody>
      </p:sp>
      <p:pic>
        <p:nvPicPr>
          <p:cNvPr id="6" name="Picture 5" title="Patient talking with core team">
            <a:extLst>
              <a:ext uri="{FF2B5EF4-FFF2-40B4-BE49-F238E27FC236}">
                <a16:creationId xmlns:a16="http://schemas.microsoft.com/office/drawing/2014/main" id="{086FDDEB-F76D-5C42-949A-F6AB5D460E5D}"/>
              </a:ext>
            </a:extLst>
          </p:cNvPr>
          <p:cNvPicPr>
            <a:picLocks noChangeAspect="1"/>
          </p:cNvPicPr>
          <p:nvPr/>
        </p:nvPicPr>
        <p:blipFill>
          <a:blip r:embed="rId3"/>
          <a:stretch>
            <a:fillRect/>
          </a:stretch>
        </p:blipFill>
        <p:spPr>
          <a:xfrm>
            <a:off x="7622284" y="2947194"/>
            <a:ext cx="3744678" cy="2495549"/>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0B699553-E276-924C-8AEE-F29CAA0DA56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854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5C24-7378-D64F-BC6F-F1242D7917D9}"/>
              </a:ext>
            </a:extLst>
          </p:cNvPr>
          <p:cNvSpPr>
            <a:spLocks noGrp="1"/>
          </p:cNvSpPr>
          <p:nvPr>
            <p:ph type="title"/>
          </p:nvPr>
        </p:nvSpPr>
        <p:spPr/>
        <p:txBody>
          <a:bodyPr/>
          <a:lstStyle/>
          <a:p>
            <a:r>
              <a:rPr lang="en-US" dirty="0"/>
              <a:t>Ensure Continuity of Care</a:t>
            </a:r>
          </a:p>
        </p:txBody>
      </p:sp>
      <p:sp>
        <p:nvSpPr>
          <p:cNvPr id="3" name="Content Placeholder 2">
            <a:extLst>
              <a:ext uri="{FF2B5EF4-FFF2-40B4-BE49-F238E27FC236}">
                <a16:creationId xmlns:a16="http://schemas.microsoft.com/office/drawing/2014/main" id="{5DBEA0A4-8397-8A4E-82F3-88A750674C87}"/>
              </a:ext>
            </a:extLst>
          </p:cNvPr>
          <p:cNvSpPr>
            <a:spLocks noGrp="1"/>
          </p:cNvSpPr>
          <p:nvPr>
            <p:ph idx="1"/>
          </p:nvPr>
        </p:nvSpPr>
        <p:spPr/>
        <p:txBody>
          <a:bodyPr/>
          <a:lstStyle/>
          <a:p>
            <a:r>
              <a:rPr lang="en-US" dirty="0"/>
              <a:t>Use a structured communication tool, like </a:t>
            </a:r>
            <a:r>
              <a:rPr lang="en-US" b="1" dirty="0">
                <a:solidFill>
                  <a:srgbClr val="4258A6"/>
                </a:solidFill>
              </a:rPr>
              <a:t>SBAR</a:t>
            </a:r>
            <a:r>
              <a:rPr lang="en-US" dirty="0"/>
              <a:t> or </a:t>
            </a:r>
            <a:r>
              <a:rPr lang="en-US" b="1" dirty="0">
                <a:solidFill>
                  <a:srgbClr val="4258A6"/>
                </a:solidFill>
              </a:rPr>
              <a:t>I PASS </a:t>
            </a:r>
            <a:r>
              <a:rPr lang="en-US" sz="2400" b="1" dirty="0">
                <a:solidFill>
                  <a:srgbClr val="4258A6"/>
                </a:solidFill>
              </a:rPr>
              <a:t>THE</a:t>
            </a:r>
            <a:r>
              <a:rPr lang="en-US" b="1" dirty="0">
                <a:solidFill>
                  <a:srgbClr val="4258A6"/>
                </a:solidFill>
              </a:rPr>
              <a:t> BATON</a:t>
            </a:r>
            <a:endParaRPr lang="en-US" dirty="0"/>
          </a:p>
          <a:p>
            <a:r>
              <a:rPr lang="en-US" b="1" dirty="0">
                <a:solidFill>
                  <a:srgbClr val="4258A6"/>
                </a:solidFill>
              </a:rPr>
              <a:t>Verbally communicate </a:t>
            </a:r>
            <a:r>
              <a:rPr lang="en-US" dirty="0"/>
              <a:t>as much as possible</a:t>
            </a:r>
          </a:p>
          <a:p>
            <a:r>
              <a:rPr lang="en-US" dirty="0"/>
              <a:t>Discuss the </a:t>
            </a:r>
            <a:r>
              <a:rPr lang="en-US" b="1" dirty="0">
                <a:solidFill>
                  <a:srgbClr val="4258A6"/>
                </a:solidFill>
              </a:rPr>
              <a:t>patient problem list</a:t>
            </a:r>
          </a:p>
          <a:p>
            <a:pPr lvl="1"/>
            <a:r>
              <a:rPr lang="en-US" dirty="0"/>
              <a:t>Address all elements of patient care, especially the most critical </a:t>
            </a:r>
          </a:p>
          <a:p>
            <a:r>
              <a:rPr lang="en-US" dirty="0"/>
              <a:t>Develop a shared understanding between team members</a:t>
            </a:r>
          </a:p>
          <a:p>
            <a:pPr lvl="1"/>
            <a:r>
              <a:rPr lang="en-US" dirty="0"/>
              <a:t>Give team members the opportunity to respond and ask questions</a:t>
            </a:r>
          </a:p>
          <a:p>
            <a:pPr lvl="1"/>
            <a:r>
              <a:rPr lang="en-US" dirty="0"/>
              <a:t>Use </a:t>
            </a:r>
            <a:r>
              <a:rPr lang="en-US" sz="2800" b="1" dirty="0">
                <a:solidFill>
                  <a:srgbClr val="4258A6"/>
                </a:solidFill>
              </a:rPr>
              <a:t>check-backs</a:t>
            </a:r>
            <a:r>
              <a:rPr lang="en-US" dirty="0"/>
              <a:t> to clarify accurate and complete understanding</a:t>
            </a:r>
          </a:p>
          <a:p>
            <a:r>
              <a:rPr lang="en-US" dirty="0"/>
              <a:t>Include the patient in the discussion</a:t>
            </a:r>
          </a:p>
          <a:p>
            <a:pPr lvl="1"/>
            <a:endParaRPr lang="en-US" dirty="0"/>
          </a:p>
        </p:txBody>
      </p:sp>
      <p:sp>
        <p:nvSpPr>
          <p:cNvPr id="4" name="Slide Number Placeholder 3">
            <a:extLst>
              <a:ext uri="{FF2B5EF4-FFF2-40B4-BE49-F238E27FC236}">
                <a16:creationId xmlns:a16="http://schemas.microsoft.com/office/drawing/2014/main" id="{EA225142-CF25-C841-A97D-1A0D642E9CE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271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dirty="0"/>
              <a:t>Basic Components and Process of Communication</a:t>
            </a:r>
            <a:r>
              <a:rPr lang="en-US" baseline="30000" dirty="0"/>
              <a:t>3</a:t>
            </a:r>
          </a:p>
        </p:txBody>
      </p:sp>
      <p:pic>
        <p:nvPicPr>
          <p:cNvPr id="6" name="Picture 5" descr="This slide shows a blue silhouette illustration of two health care professionals, a man on the left in his circle (Provider A and A’s context) and a woman on the right in her circle (Provider B and B’s context). Messages flow back and forth between them (the “Channel”) and each person (“Sender/Receiver”) is engaged in encoding and decoding these messages. There is outside “noise” pictured entering each Provider’s field of communication, which can interfere with the context and clarity of the message. &#10;&#10;Graphic description of the basic components and process of communication. The communication that takes place between two people is exposed to many roadblocks in between its transmission from one individual to another.   First, the message is encoded, or created, by the sender who then transmits the message to the receiver, who then must decode, or process, the message.  While the message is being transmitted, it is exposed to noise interference that impacts the context and clarity of the message that is sent and received.  " title="Basic Components and Process of Communication"/>
          <p:cNvPicPr>
            <a:picLocks noChangeAspect="1"/>
          </p:cNvPicPr>
          <p:nvPr/>
        </p:nvPicPr>
        <p:blipFill rotWithShape="1">
          <a:blip r:embed="rId3" cstate="print"/>
          <a:srcRect l="5147" t="12745" r="8088" b="19609"/>
          <a:stretch/>
        </p:blipFill>
        <p:spPr>
          <a:xfrm>
            <a:off x="2581508" y="1842153"/>
            <a:ext cx="6551341" cy="3830869"/>
          </a:xfrm>
          <a:prstGeom prst="rect">
            <a:avLst/>
          </a:prstGeom>
        </p:spPr>
      </p:pic>
      <p:sp>
        <p:nvSpPr>
          <p:cNvPr id="8"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73044C2-A542-9917-AC0D-0C4ED33796A0}"/>
              </a:ext>
            </a:extLst>
          </p:cNvPr>
          <p:cNvSpPr txBox="1"/>
          <p:nvPr/>
        </p:nvSpPr>
        <p:spPr>
          <a:xfrm>
            <a:off x="8696325" y="4660468"/>
            <a:ext cx="2876549" cy="1200329"/>
          </a:xfrm>
          <a:prstGeom prst="rect">
            <a:avLst/>
          </a:prstGeom>
          <a:noFill/>
        </p:spPr>
        <p:txBody>
          <a:bodyPr wrap="square" rtlCol="0">
            <a:spAutoFit/>
          </a:bodyPr>
          <a:lstStyle/>
          <a:p>
            <a:r>
              <a:rPr lang="en-US" sz="1200" dirty="0"/>
              <a:t>Adapted from Dayton E, Henriksen K. Communication failure: basic components, contributing factors, and the call for structure. Joint Commission Journal of Quality and Patient Safety. 2007 Jan;33(1):34-47. Adapted with permission.</a:t>
            </a:r>
            <a:endParaRPr lang="en-US" dirty="0"/>
          </a:p>
        </p:txBody>
      </p:sp>
    </p:spTree>
    <p:extLst>
      <p:ext uri="{BB962C8B-B14F-4D97-AF65-F5344CB8AC3E}">
        <p14:creationId xmlns:p14="http://schemas.microsoft.com/office/powerpoint/2010/main" val="1732925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0AF1-593B-8149-B3B6-FF88588FD7D0}"/>
              </a:ext>
            </a:extLst>
          </p:cNvPr>
          <p:cNvSpPr>
            <a:spLocks noGrp="1"/>
          </p:cNvSpPr>
          <p:nvPr>
            <p:ph type="title"/>
          </p:nvPr>
        </p:nvSpPr>
        <p:spPr/>
        <p:txBody>
          <a:bodyPr/>
          <a:lstStyle/>
          <a:p>
            <a:r>
              <a:rPr lang="en-US" dirty="0"/>
              <a:t>Application to the 4 </a:t>
            </a:r>
            <a:r>
              <a:rPr lang="en-US" dirty="0" err="1"/>
              <a:t>Rs</a:t>
            </a:r>
            <a:r>
              <a:rPr lang="en-US" dirty="0"/>
              <a:t>: Handoffs</a:t>
            </a:r>
          </a:p>
        </p:txBody>
      </p:sp>
      <p:graphicFrame>
        <p:nvGraphicFramePr>
          <p:cNvPr id="10" name="Table Placeholder 9" descr="Table" title="Application to the 4Rs"/>
          <p:cNvGraphicFramePr>
            <a:graphicFrameLocks noGrp="1"/>
          </p:cNvGraphicFramePr>
          <p:nvPr>
            <p:ph idx="1"/>
          </p:nvPr>
        </p:nvGraphicFramePr>
        <p:xfrm>
          <a:off x="838200" y="1825625"/>
          <a:ext cx="10515600" cy="2468880"/>
        </p:xfrm>
        <a:graphic>
          <a:graphicData uri="http://schemas.openxmlformats.org/drawingml/2006/table">
            <a:tbl>
              <a:tblPr firstRow="1" bandRow="1">
                <a:tableStyleId>{5C22544A-7EE6-4342-B048-85BDC9FD1C3A}</a:tableStyleId>
              </a:tblPr>
              <a:tblGrid>
                <a:gridCol w="1659673">
                  <a:extLst>
                    <a:ext uri="{9D8B030D-6E8A-4147-A177-3AD203B41FA5}">
                      <a16:colId xmlns:a16="http://schemas.microsoft.com/office/drawing/2014/main" val="3012231743"/>
                    </a:ext>
                  </a:extLst>
                </a:gridCol>
                <a:gridCol w="3490332">
                  <a:extLst>
                    <a:ext uri="{9D8B030D-6E8A-4147-A177-3AD203B41FA5}">
                      <a16:colId xmlns:a16="http://schemas.microsoft.com/office/drawing/2014/main" val="4112026032"/>
                    </a:ext>
                  </a:extLst>
                </a:gridCol>
                <a:gridCol w="3490332">
                  <a:extLst>
                    <a:ext uri="{9D8B030D-6E8A-4147-A177-3AD203B41FA5}">
                      <a16:colId xmlns:a16="http://schemas.microsoft.com/office/drawing/2014/main" val="1011833735"/>
                    </a:ext>
                  </a:extLst>
                </a:gridCol>
                <a:gridCol w="1875263">
                  <a:extLst>
                    <a:ext uri="{9D8B030D-6E8A-4147-A177-3AD203B41FA5}">
                      <a16:colId xmlns:a16="http://schemas.microsoft.com/office/drawing/2014/main" val="1905759958"/>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36872364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N/A</a:t>
                      </a:r>
                    </a:p>
                  </a:txBody>
                  <a:tcPr/>
                </a:tc>
                <a:tc>
                  <a:txBody>
                    <a:bodyPr/>
                    <a:lstStyle/>
                    <a:p>
                      <a:pPr marL="0" indent="0">
                        <a:buFont typeface="Arial" panose="020B0604020202020204" pitchFamily="34" charset="0"/>
                        <a:buNone/>
                      </a:pPr>
                      <a:r>
                        <a:rPr lang="en-US" sz="1800" b="1" i="0" u="none" strike="noStrike" noProof="0" dirty="0">
                          <a:solidFill>
                            <a:srgbClr val="000000"/>
                          </a:solidFill>
                          <a:latin typeface="+mn-lt"/>
                        </a:rPr>
                        <a:t>During Handoffs:</a:t>
                      </a:r>
                    </a:p>
                    <a:p>
                      <a:pPr marL="285750" indent="-285750">
                        <a:buFont typeface="Arial" panose="020B0604020202020204" pitchFamily="34" charset="0"/>
                        <a:buChar char="•"/>
                      </a:pPr>
                      <a:r>
                        <a:rPr lang="en-US" sz="1800" b="0" i="0" u="none" strike="noStrike" noProof="0" dirty="0">
                          <a:solidFill>
                            <a:srgbClr val="000000"/>
                          </a:solidFill>
                          <a:latin typeface="+mn-lt"/>
                        </a:rPr>
                        <a:t>Review patient problem list</a:t>
                      </a:r>
                    </a:p>
                    <a:p>
                      <a:pPr marL="285750" indent="-285750">
                        <a:buFont typeface="Arial" panose="020B0604020202020204" pitchFamily="34" charset="0"/>
                        <a:buChar char="•"/>
                      </a:pPr>
                      <a:r>
                        <a:rPr lang="en-US" sz="1800" b="0" i="0" u="none" strike="noStrike" noProof="0" dirty="0">
                          <a:solidFill>
                            <a:srgbClr val="000000"/>
                          </a:solidFill>
                          <a:latin typeface="+mn-lt"/>
                        </a:rPr>
                        <a:t>Communicate hemorrhage risk:</a:t>
                      </a:r>
                    </a:p>
                    <a:p>
                      <a:pPr marL="460375" lvl="1" indent="-182563">
                        <a:buFont typeface="Arial" panose="020B0604020202020204" pitchFamily="34" charset="0"/>
                        <a:buChar char="•"/>
                        <a:tabLst/>
                      </a:pPr>
                      <a:r>
                        <a:rPr lang="en-US" dirty="0"/>
                        <a:t>Throughout care </a:t>
                      </a:r>
                      <a:r>
                        <a:rPr lang="en-US" sz="1800" i="1" dirty="0"/>
                        <a:t>(predelivery </a:t>
                      </a:r>
                      <a:r>
                        <a:rPr lang="en-US" sz="1800" i="1" dirty="0">
                          <a:sym typeface="Wingdings" pitchFamily="2" charset="2"/>
                        </a:rPr>
                        <a:t> delivery  postpartum)</a:t>
                      </a:r>
                      <a:endParaRPr lang="en-US" sz="1800" i="1" dirty="0"/>
                    </a:p>
                    <a:p>
                      <a:pPr marL="460375" lvl="1" indent="-182563">
                        <a:buFont typeface="Arial" panose="020B0604020202020204" pitchFamily="34" charset="0"/>
                        <a:buChar char="•"/>
                        <a:tabLst/>
                      </a:pPr>
                      <a:r>
                        <a:rPr lang="en-US" dirty="0"/>
                        <a:t>During shift changes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noProof="0" dirty="0">
                          <a:solidFill>
                            <a:srgbClr val="000000"/>
                          </a:solidFill>
                          <a:latin typeface="+mn-lt"/>
                        </a:rPr>
                        <a:t>During Handoffs: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noProof="0" dirty="0">
                          <a:solidFill>
                            <a:srgbClr val="000000"/>
                          </a:solidFill>
                          <a:latin typeface="+mn-lt"/>
                        </a:rPr>
                        <a:t>Consult the unit-standard OB hemorrhage emergency management plan and checklists</a:t>
                      </a:r>
                      <a:endParaRPr lang="en-US" dirty="0"/>
                    </a:p>
                  </a:txBody>
                  <a:tcPr/>
                </a:tc>
                <a:tc>
                  <a:txBody>
                    <a:bodyPr/>
                    <a:lstStyle/>
                    <a:p>
                      <a:pPr marL="0" indent="0">
                        <a:buFont typeface="Arial" panose="020B0604020202020204" pitchFamily="34" charset="0"/>
                        <a:buNone/>
                      </a:pPr>
                      <a:r>
                        <a:rPr lang="en-US" dirty="0"/>
                        <a:t>N/A</a:t>
                      </a:r>
                    </a:p>
                  </a:txBody>
                  <a:tcPr/>
                </a:tc>
                <a:extLst>
                  <a:ext uri="{0D108BD9-81ED-4DB2-BD59-A6C34878D82A}">
                    <a16:rowId xmlns:a16="http://schemas.microsoft.com/office/drawing/2014/main" val="3467285028"/>
                  </a:ext>
                </a:extLst>
              </a:tr>
            </a:tbl>
          </a:graphicData>
        </a:graphic>
      </p:graphicFrame>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1" name="Oval 10"/>
          <p:cNvSpPr/>
          <p:nvPr/>
        </p:nvSpPr>
        <p:spPr>
          <a:xfrm>
            <a:off x="10685306" y="7288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Rs</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0419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PASS </a:t>
            </a:r>
            <a:r>
              <a:rPr lang="en-US" sz="3600" dirty="0"/>
              <a:t>THE</a:t>
            </a:r>
            <a:r>
              <a:rPr lang="en-US" dirty="0"/>
              <a:t> BATON”</a:t>
            </a:r>
          </a:p>
        </p:txBody>
      </p:sp>
      <p:sp>
        <p:nvSpPr>
          <p:cNvPr id="3" name="Content Placeholder 2"/>
          <p:cNvSpPr>
            <a:spLocks noGrp="1"/>
          </p:cNvSpPr>
          <p:nvPr>
            <p:ph idx="1"/>
          </p:nvPr>
        </p:nvSpPr>
        <p:spPr>
          <a:xfrm>
            <a:off x="241300" y="1574552"/>
            <a:ext cx="5308600" cy="4470648"/>
          </a:xfrm>
        </p:spPr>
        <p:txBody>
          <a:bodyPr>
            <a:normAutofit/>
          </a:bodyPr>
          <a:lstStyle/>
          <a:p>
            <a:pPr marL="342900" indent="-342900">
              <a:tabLst>
                <a:tab pos="228600" algn="l"/>
              </a:tabLst>
            </a:pPr>
            <a:r>
              <a:rPr lang="en-US" b="1" dirty="0">
                <a:solidFill>
                  <a:srgbClr val="4258A6"/>
                </a:solidFill>
                <a:effectLst>
                  <a:outerShdw blurRad="38100" dist="38100" dir="2700000" algn="tl">
                    <a:srgbClr val="000000">
                      <a:alpha val="43137"/>
                    </a:srgbClr>
                  </a:outerShdw>
                </a:effectLst>
              </a:rPr>
              <a:t>I</a:t>
            </a:r>
            <a:r>
              <a:rPr lang="en-US" sz="2000" dirty="0"/>
              <a:t>ntroduction:  Introduce yourself and your role/job (include patient)</a:t>
            </a:r>
          </a:p>
          <a:p>
            <a:pPr marL="342900" indent="-342900">
              <a:tabLst>
                <a:tab pos="228600" algn="l"/>
              </a:tabLst>
            </a:pPr>
            <a:r>
              <a:rPr lang="en-US" b="1" dirty="0">
                <a:solidFill>
                  <a:srgbClr val="4258A6"/>
                </a:solidFill>
                <a:effectLst>
                  <a:outerShdw blurRad="38100" dist="38100" dir="2700000" algn="tl">
                    <a:srgbClr val="000000">
                      <a:alpha val="43137"/>
                    </a:srgbClr>
                  </a:outerShdw>
                </a:effectLst>
              </a:rPr>
              <a:t>P</a:t>
            </a:r>
            <a:r>
              <a:rPr lang="en-US" sz="2000" dirty="0"/>
              <a:t>atient: Identifiers, age, sex, location</a:t>
            </a:r>
          </a:p>
          <a:p>
            <a:pPr marL="342900" indent="-342900">
              <a:tabLst>
                <a:tab pos="228600" algn="l"/>
              </a:tabLst>
            </a:pPr>
            <a:r>
              <a:rPr lang="en-US" b="1" dirty="0">
                <a:solidFill>
                  <a:srgbClr val="4258A6"/>
                </a:solidFill>
                <a:effectLst>
                  <a:outerShdw blurRad="38100" dist="38100" dir="2700000" algn="tl">
                    <a:srgbClr val="000000">
                      <a:alpha val="43137"/>
                    </a:srgbClr>
                  </a:outerShdw>
                </a:effectLst>
              </a:rPr>
              <a:t>A</a:t>
            </a:r>
            <a:r>
              <a:rPr lang="en-US" sz="2000" dirty="0"/>
              <a:t>ssessment: Present chief complaint, vital signs, symptoms, and diagnosis</a:t>
            </a:r>
          </a:p>
          <a:p>
            <a:pPr marL="342900" indent="-342900">
              <a:tabLst>
                <a:tab pos="228600" algn="l"/>
              </a:tabLst>
            </a:pPr>
            <a:r>
              <a:rPr lang="en-US" b="1" dirty="0">
                <a:solidFill>
                  <a:srgbClr val="4258A6"/>
                </a:solidFill>
                <a:effectLst>
                  <a:outerShdw blurRad="38100" dist="38100" dir="2700000" algn="tl">
                    <a:srgbClr val="000000">
                      <a:alpha val="43137"/>
                    </a:srgbClr>
                  </a:outerShdw>
                </a:effectLst>
              </a:rPr>
              <a:t>S</a:t>
            </a:r>
            <a:r>
              <a:rPr lang="en-US" sz="2000" dirty="0"/>
              <a:t>ituation: Current status/circumstances, including code status, level of uncertainty, recent changes, and response to treatment </a:t>
            </a:r>
          </a:p>
          <a:p>
            <a:pPr marL="342900" indent="-342900">
              <a:tabLst>
                <a:tab pos="228600" algn="l"/>
              </a:tabLst>
            </a:pPr>
            <a:r>
              <a:rPr lang="en-US" b="1" dirty="0">
                <a:solidFill>
                  <a:srgbClr val="4258A6"/>
                </a:solidFill>
                <a:effectLst>
                  <a:outerShdw blurRad="38100" dist="38100" dir="2700000" algn="tl">
                    <a:srgbClr val="000000">
                      <a:alpha val="43137"/>
                    </a:srgbClr>
                  </a:outerShdw>
                </a:effectLst>
              </a:rPr>
              <a:t>S</a:t>
            </a:r>
            <a:r>
              <a:rPr lang="en-US" sz="2000" dirty="0"/>
              <a:t>afety: Critical lab values/reports, socioeconomic factors, allergies, and alerts (falls, isolation, etc.)</a:t>
            </a:r>
          </a:p>
        </p:txBody>
      </p:sp>
      <p:sp>
        <p:nvSpPr>
          <p:cNvPr id="12" name="Content Placeholder 11"/>
          <p:cNvSpPr>
            <a:spLocks noGrp="1"/>
          </p:cNvSpPr>
          <p:nvPr>
            <p:ph idx="13"/>
          </p:nvPr>
        </p:nvSpPr>
        <p:spPr>
          <a:xfrm>
            <a:off x="5753100" y="1562100"/>
            <a:ext cx="6286500" cy="4279900"/>
          </a:xfrm>
        </p:spPr>
        <p:txBody>
          <a:bodyPr>
            <a:normAutofit lnSpcReduction="10000"/>
          </a:bodyPr>
          <a:lstStyle/>
          <a:p>
            <a:pPr marL="0" indent="0">
              <a:buNone/>
            </a:pPr>
            <a:r>
              <a:rPr lang="en-US" b="1" dirty="0">
                <a:solidFill>
                  <a:srgbClr val="4258A6"/>
                </a:solidFill>
                <a:effectLst>
                  <a:outerShdw blurRad="38100" dist="38100" dir="2700000" algn="tl">
                    <a:srgbClr val="000000">
                      <a:alpha val="43137"/>
                    </a:srgbClr>
                  </a:outerShdw>
                </a:effectLst>
              </a:rPr>
              <a:t>THE</a:t>
            </a:r>
          </a:p>
          <a:p>
            <a:pPr marL="342900" lvl="0" indent="-342900"/>
            <a:r>
              <a:rPr lang="en-US" b="1" dirty="0">
                <a:solidFill>
                  <a:srgbClr val="4258A6"/>
                </a:solidFill>
                <a:effectLst>
                  <a:outerShdw blurRad="38100" dist="38100" dir="2700000" algn="tl">
                    <a:srgbClr val="000000">
                      <a:alpha val="43137"/>
                    </a:srgbClr>
                  </a:outerShdw>
                </a:effectLst>
              </a:rPr>
              <a:t>B</a:t>
            </a:r>
            <a:r>
              <a:rPr lang="en-US" sz="2000" dirty="0">
                <a:solidFill>
                  <a:prstClr val="black"/>
                </a:solidFill>
              </a:rPr>
              <a:t>ackground: Comorbidities, previous episodes, current medications, and family history</a:t>
            </a:r>
          </a:p>
          <a:p>
            <a:pPr marL="342900" lvl="0" indent="-342900"/>
            <a:r>
              <a:rPr lang="en-US" b="1" dirty="0">
                <a:solidFill>
                  <a:srgbClr val="4258A6"/>
                </a:solidFill>
                <a:effectLst>
                  <a:outerShdw blurRad="38100" dist="38100" dir="2700000" algn="tl">
                    <a:srgbClr val="000000">
                      <a:alpha val="43137"/>
                    </a:srgbClr>
                  </a:outerShdw>
                </a:effectLst>
              </a:rPr>
              <a:t>A</a:t>
            </a:r>
            <a:r>
              <a:rPr lang="en-US" sz="2000" dirty="0">
                <a:solidFill>
                  <a:prstClr val="black"/>
                </a:solidFill>
              </a:rPr>
              <a:t>ctions: What actions were taken or are required? Provide brief rationale</a:t>
            </a:r>
          </a:p>
          <a:p>
            <a:pPr marL="342900" lvl="0" indent="-342900"/>
            <a:r>
              <a:rPr lang="en-US" b="1" dirty="0">
                <a:solidFill>
                  <a:srgbClr val="4258A6"/>
                </a:solidFill>
                <a:effectLst>
                  <a:outerShdw blurRad="38100" dist="38100" dir="2700000" algn="tl">
                    <a:srgbClr val="000000">
                      <a:alpha val="43137"/>
                    </a:srgbClr>
                  </a:outerShdw>
                </a:effectLst>
              </a:rPr>
              <a:t>T</a:t>
            </a:r>
            <a:r>
              <a:rPr lang="en-US" sz="2000" dirty="0">
                <a:solidFill>
                  <a:prstClr val="black"/>
                </a:solidFill>
              </a:rPr>
              <a:t>iming: Level of urgency and explicit timing and prioritization of actions</a:t>
            </a:r>
          </a:p>
          <a:p>
            <a:pPr marL="342900" lvl="0" indent="-342900"/>
            <a:r>
              <a:rPr lang="en-US" b="1" dirty="0">
                <a:solidFill>
                  <a:srgbClr val="4258A6"/>
                </a:solidFill>
                <a:effectLst>
                  <a:outerShdw blurRad="38100" dist="38100" dir="2700000" algn="tl">
                    <a:srgbClr val="000000">
                      <a:alpha val="43137"/>
                    </a:srgbClr>
                  </a:outerShdw>
                </a:effectLst>
              </a:rPr>
              <a:t>O</a:t>
            </a:r>
            <a:r>
              <a:rPr lang="en-US" sz="2000" dirty="0">
                <a:solidFill>
                  <a:prstClr val="black"/>
                </a:solidFill>
              </a:rPr>
              <a:t>wnership: Who is responsible (nurse/doctor/team)? Include patient/family responsibilities</a:t>
            </a:r>
          </a:p>
          <a:p>
            <a:pPr marL="342900" lvl="0" indent="-342900"/>
            <a:r>
              <a:rPr lang="en-US" b="1" dirty="0">
                <a:solidFill>
                  <a:srgbClr val="4258A6"/>
                </a:solidFill>
                <a:effectLst>
                  <a:outerShdw blurRad="38100" dist="38100" dir="2700000" algn="tl">
                    <a:srgbClr val="000000">
                      <a:alpha val="43137"/>
                    </a:srgbClr>
                  </a:outerShdw>
                </a:effectLst>
              </a:rPr>
              <a:t>N</a:t>
            </a:r>
            <a:r>
              <a:rPr lang="en-US" sz="2000" dirty="0">
                <a:solidFill>
                  <a:prstClr val="black"/>
                </a:solidFill>
              </a:rPr>
              <a:t>ext: What will happen next? Anticipated changes?  What is the plan? Are there contingency plans?</a:t>
            </a:r>
          </a:p>
          <a:p>
            <a:pPr marL="342900" indent="-342900"/>
            <a:endParaRPr lang="en-US" sz="2000" dirty="0"/>
          </a:p>
        </p:txBody>
      </p:sp>
      <p:pic>
        <p:nvPicPr>
          <p:cNvPr id="16" name="Picture 15" descr="Decorative">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964" y="438815"/>
            <a:ext cx="2116667" cy="1587500"/>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33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60800" cy="1325563"/>
          </a:xfrm>
        </p:spPr>
        <p:txBody>
          <a:bodyPr/>
          <a:lstStyle/>
          <a:p>
            <a:r>
              <a:rPr lang="en-US" dirty="0"/>
              <a:t>I PASS </a:t>
            </a:r>
            <a:r>
              <a:rPr lang="en-US" sz="2800" dirty="0"/>
              <a:t>THE</a:t>
            </a:r>
            <a:r>
              <a:rPr lang="en-US" dirty="0"/>
              <a:t> BATON Video</a:t>
            </a:r>
          </a:p>
        </p:txBody>
      </p:sp>
      <p:pic>
        <p:nvPicPr>
          <p:cNvPr id="5" name="Mod 3_5of5_I PASS.mp4" descr="Movie--I PASS the BATON">
            <a:hlinkClick r:id="" action="ppaction://media"/>
            <a:extLst>
              <a:ext uri="{C183D7F6-B498-43B3-948B-1728B52AA6E4}">
                <adec:decorative xmlns:adec="http://schemas.microsoft.com/office/drawing/2017/decorative" val="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791073" y="1063510"/>
            <a:ext cx="6515253" cy="4886440"/>
          </a:xfrm>
          <a:prstGeom prst="rect">
            <a:avLst/>
          </a:prstGeom>
          <a:solidFill>
            <a:srgbClr val="505BA7"/>
          </a:solidFill>
          <a:ln>
            <a:solidFill>
              <a:srgbClr val="505BA7"/>
            </a:solidFill>
          </a:ln>
          <a:effectLst>
            <a:outerShdw blurRad="50800" dist="38100" dir="2700000" algn="tl" rotWithShape="0">
              <a:prstClr val="black">
                <a:alpha val="40000"/>
              </a:prstClr>
            </a:outerShdw>
          </a:effectLst>
        </p:spPr>
      </p:pic>
      <p:sp>
        <p:nvSpPr>
          <p:cNvPr id="11" name="Content Placeholder 19"/>
          <p:cNvSpPr>
            <a:spLocks noGrp="1"/>
          </p:cNvSpPr>
          <p:nvPr>
            <p:ph idx="1"/>
          </p:nvPr>
        </p:nvSpPr>
        <p:spPr>
          <a:xfrm>
            <a:off x="2797174" y="2479337"/>
            <a:ext cx="1993900" cy="1334296"/>
          </a:xfrm>
        </p:spPr>
        <p:txBody>
          <a:bodyPr/>
          <a:lstStyle/>
          <a:p>
            <a:pPr marL="0" indent="0">
              <a:buNone/>
            </a:pPr>
            <a:r>
              <a:rPr lang="en-US" dirty="0"/>
              <a:t>Click video to watch</a:t>
            </a:r>
          </a:p>
          <a:p>
            <a:pPr marL="0" indent="0">
              <a:buNone/>
            </a:pPr>
            <a:endParaRPr lang="en-US" dirty="0"/>
          </a:p>
        </p:txBody>
      </p:sp>
      <p:sp>
        <p:nvSpPr>
          <p:cNvPr id="12" name="Curved Right Arrow 11" descr="Decorative">
            <a:extLst>
              <a:ext uri="{C183D7F6-B498-43B3-948B-1728B52AA6E4}">
                <adec:decorative xmlns:adec="http://schemas.microsoft.com/office/drawing/2017/decorative" val="0"/>
              </a:ext>
            </a:extLst>
          </p:cNvPr>
          <p:cNvSpPr/>
          <p:nvPr/>
        </p:nvSpPr>
        <p:spPr>
          <a:xfrm rot="20833141">
            <a:off x="2282506" y="2104895"/>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8" name="Rectangle 7" descr="Decorative">
            <a:extLst>
              <a:ext uri="{FF2B5EF4-FFF2-40B4-BE49-F238E27FC236}">
                <a16:creationId xmlns:a16="http://schemas.microsoft.com/office/drawing/2014/main" id="{A8D03C7A-9D93-DE41-ADD1-E1D35A5AFC8F}"/>
              </a:ext>
              <a:ext uri="{C183D7F6-B498-43B3-948B-1728B52AA6E4}">
                <adec:decorative xmlns:adec="http://schemas.microsoft.com/office/drawing/2017/decorative" val="0"/>
              </a:ext>
            </a:extLst>
          </p:cNvPr>
          <p:cNvSpPr/>
          <p:nvPr/>
        </p:nvSpPr>
        <p:spPr>
          <a:xfrm>
            <a:off x="435411" y="4175992"/>
            <a:ext cx="3881437" cy="1703231"/>
          </a:xfrm>
          <a:prstGeom prst="rect">
            <a:avLst/>
          </a:prstGeom>
          <a:solidFill>
            <a:srgbClr val="4258A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20">
            <a:extLst>
              <a:ext uri="{FF2B5EF4-FFF2-40B4-BE49-F238E27FC236}">
                <a16:creationId xmlns:a16="http://schemas.microsoft.com/office/drawing/2014/main" id="{0134E89D-E37B-8545-95E1-925F4B4791A6}"/>
              </a:ext>
            </a:extLst>
          </p:cNvPr>
          <p:cNvSpPr>
            <a:spLocks noGrp="1"/>
          </p:cNvSpPr>
          <p:nvPr>
            <p:ph idx="13"/>
          </p:nvPr>
        </p:nvSpPr>
        <p:spPr>
          <a:xfrm>
            <a:off x="435411" y="4336426"/>
            <a:ext cx="3881437" cy="1542797"/>
          </a:xfrm>
        </p:spPr>
        <p:txBody>
          <a:bodyPr>
            <a:normAutofit/>
          </a:bodyPr>
          <a:lstStyle/>
          <a:p>
            <a:pPr marL="0" indent="0">
              <a:buNone/>
            </a:pPr>
            <a:r>
              <a:rPr lang="en-US" dirty="0"/>
              <a:t>What was effective or ineffective in this handoff?</a:t>
            </a:r>
          </a:p>
        </p:txBody>
      </p:sp>
    </p:spTree>
    <p:custDataLst>
      <p:tags r:id="rId1"/>
    </p:custDataLst>
    <p:extLst>
      <p:ext uri="{BB962C8B-B14F-4D97-AF65-F5344CB8AC3E}">
        <p14:creationId xmlns:p14="http://schemas.microsoft.com/office/powerpoint/2010/main" val="370082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Discussio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9" y="676036"/>
            <a:ext cx="3805261" cy="2388078"/>
          </a:xfrm>
          <a:prstGeom prst="rect">
            <a:avLst/>
          </a:prstGeom>
          <a:ln>
            <a:solidFill>
              <a:srgbClr val="505BA7"/>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9AC2ED8-DB2A-E445-9CE8-E18905C38F62}"/>
              </a:ext>
            </a:extLst>
          </p:cNvPr>
          <p:cNvSpPr>
            <a:spLocks noGrp="1"/>
          </p:cNvSpPr>
          <p:nvPr>
            <p:ph type="title"/>
          </p:nvPr>
        </p:nvSpPr>
        <p:spPr/>
        <p:txBody>
          <a:bodyPr/>
          <a:lstStyle/>
          <a:p>
            <a:r>
              <a:rPr lang="en-US" dirty="0"/>
              <a:t>Handoff Video Discussion</a:t>
            </a:r>
          </a:p>
        </p:txBody>
      </p:sp>
      <p:sp>
        <p:nvSpPr>
          <p:cNvPr id="10" name="Content Placeholder 9">
            <a:extLst>
              <a:ext uri="{FF2B5EF4-FFF2-40B4-BE49-F238E27FC236}">
                <a16:creationId xmlns:a16="http://schemas.microsoft.com/office/drawing/2014/main" id="{2E5C06EE-BA81-C841-90B8-5B6F38CBD84E}"/>
              </a:ext>
            </a:extLst>
          </p:cNvPr>
          <p:cNvSpPr>
            <a:spLocks noGrp="1"/>
          </p:cNvSpPr>
          <p:nvPr>
            <p:ph idx="1"/>
          </p:nvPr>
        </p:nvSpPr>
        <p:spPr>
          <a:xfrm>
            <a:off x="838200" y="1825624"/>
            <a:ext cx="10515600" cy="4194970"/>
          </a:xfrm>
        </p:spPr>
        <p:txBody>
          <a:bodyPr numCol="1">
            <a:normAutofit/>
          </a:bodyPr>
          <a:lstStyle/>
          <a:p>
            <a:r>
              <a:rPr lang="en-US" dirty="0"/>
              <a:t>What elements were covered by Dr. Smith?</a:t>
            </a:r>
          </a:p>
          <a:p>
            <a:pPr lvl="1"/>
            <a:r>
              <a:rPr lang="en-US" dirty="0"/>
              <a:t>Overlap in some of the elements</a:t>
            </a:r>
          </a:p>
          <a:p>
            <a:r>
              <a:rPr lang="en-US" dirty="0"/>
              <a:t>What might have been improved?</a:t>
            </a:r>
          </a:p>
          <a:p>
            <a:pPr lvl="1"/>
            <a:r>
              <a:rPr lang="en-US" dirty="0"/>
              <a:t>Greater details about timing the chest squirting</a:t>
            </a:r>
          </a:p>
          <a:p>
            <a:pPr lvl="1"/>
            <a:r>
              <a:rPr lang="en-US" dirty="0"/>
              <a:t>Detailing next steps and a contingency plan</a:t>
            </a:r>
          </a:p>
          <a:p>
            <a:pPr lvl="1"/>
            <a:r>
              <a:rPr lang="en-US" dirty="0"/>
              <a:t>Opportunity for questions and discussion from Dr. Martin</a:t>
            </a:r>
          </a:p>
          <a:p>
            <a:r>
              <a:rPr lang="en-US" dirty="0"/>
              <a:t>What was good about this handoff?</a:t>
            </a:r>
          </a:p>
          <a:p>
            <a:pPr lvl="1"/>
            <a:r>
              <a:rPr lang="en-US" dirty="0"/>
              <a:t>Short but communicated critical information</a:t>
            </a:r>
          </a:p>
          <a:p>
            <a:pPr lvl="1"/>
            <a:r>
              <a:rPr lang="en-US" dirty="0"/>
              <a:t>Dr. Martin used a </a:t>
            </a:r>
            <a:r>
              <a:rPr lang="en-US" b="1" dirty="0">
                <a:solidFill>
                  <a:srgbClr val="505BA7"/>
                </a:solidFill>
              </a:rPr>
              <a:t>check-back</a:t>
            </a:r>
            <a:endParaRPr lang="en-US" dirty="0"/>
          </a:p>
        </p:txBody>
      </p:sp>
      <p:sp>
        <p:nvSpPr>
          <p:cNvPr id="4" name="Slide Number Placeholder 3">
            <a:extLst>
              <a:ext uri="{FF2B5EF4-FFF2-40B4-BE49-F238E27FC236}">
                <a16:creationId xmlns:a16="http://schemas.microsoft.com/office/drawing/2014/main" id="{6C546237-3DCC-2A4B-B0B9-89A181810FC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420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Obstetric Hemorrhage</a:t>
            </a:r>
            <a:br>
              <a:rPr lang="en-US" dirty="0"/>
            </a:br>
            <a:r>
              <a:rPr lang="en-US" dirty="0"/>
              <a:t>I PASS the BATON</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I PASS the BATON can be used during a nursing handoff at shift change.</a:t>
            </a:r>
          </a:p>
        </p:txBody>
      </p:sp>
    </p:spTree>
    <p:custDataLst>
      <p:tags r:id="rId1"/>
    </p:custDataLst>
    <p:extLst>
      <p:ext uri="{BB962C8B-B14F-4D97-AF65-F5344CB8AC3E}">
        <p14:creationId xmlns:p14="http://schemas.microsoft.com/office/powerpoint/2010/main" val="3089265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descr="Illustration shows three figures in silhouette: Danielle Williams, the patient, lies on a hospital bed; Amy, the off-going nurse, stands beside the bed and Allison, the on-coming nurse is at the edge of the illustration. Allison says 'Good morning, ladies. I’m Allison. Ms. Williams, I’ll be your daytime nurse again.' Amy says 'Hello, Allison. I’m Amy and was taking care of Ms. Williams here overnight. Ms. Williams, I’m going to update Allison about everything that’s been going on, OK?' Danielle replies 'Sounds good. Thanks, Amy.'">
            <a:extLst>
              <a:ext uri="{FF2B5EF4-FFF2-40B4-BE49-F238E27FC236}">
                <a16:creationId xmlns:a16="http://schemas.microsoft.com/office/drawing/2014/main" id="{7A552E7F-C003-46DB-8F04-147B5E0B2C7A}"/>
              </a:ext>
            </a:extLst>
          </p:cNvPr>
          <p:cNvSpPr/>
          <p:nvPr/>
        </p:nvSpPr>
        <p:spPr>
          <a:xfrm>
            <a:off x="1465005" y="177964"/>
            <a:ext cx="10650095" cy="575295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4F9AD"/>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Obstetric Hemorrhage</a:t>
            </a:r>
            <a:br>
              <a:rPr lang="en-US" dirty="0"/>
            </a:br>
            <a:r>
              <a:rPr lang="en-US" dirty="0"/>
              <a:t>I PASS the BATON</a:t>
            </a:r>
          </a:p>
        </p:txBody>
      </p:sp>
      <p:sp>
        <p:nvSpPr>
          <p:cNvPr id="4" name="Text Placeholder 3"/>
          <p:cNvSpPr>
            <a:spLocks noGrp="1"/>
          </p:cNvSpPr>
          <p:nvPr>
            <p:ph type="body" sz="quarter" idx="11"/>
          </p:nvPr>
        </p:nvSpPr>
        <p:spPr>
          <a:xfrm>
            <a:off x="4306529" y="130805"/>
            <a:ext cx="6420466" cy="756674"/>
          </a:xfrm>
          <a:prstGeom prst="wedgeRectCallout">
            <a:avLst>
              <a:gd name="adj1" fmla="val 49258"/>
              <a:gd name="adj2" fmla="val 196996"/>
            </a:avLst>
          </a:prstGeom>
        </p:spPr>
        <p:txBody>
          <a:bodyPr/>
          <a:lstStyle/>
          <a:p>
            <a:r>
              <a:rPr lang="en-US" dirty="0"/>
              <a:t>Good morning, ladies. I’m Allison. </a:t>
            </a:r>
          </a:p>
          <a:p>
            <a:r>
              <a:rPr lang="en-US" dirty="0"/>
              <a:t>Ms. Williams, I’ll be your daytime nurse again.</a:t>
            </a:r>
          </a:p>
        </p:txBody>
      </p:sp>
      <p:sp>
        <p:nvSpPr>
          <p:cNvPr id="5" name="Text Placeholder 4"/>
          <p:cNvSpPr>
            <a:spLocks noGrp="1"/>
          </p:cNvSpPr>
          <p:nvPr>
            <p:ph type="body" sz="quarter" idx="12"/>
          </p:nvPr>
        </p:nvSpPr>
        <p:spPr>
          <a:xfrm>
            <a:off x="1653910" y="969133"/>
            <a:ext cx="5969000" cy="1430752"/>
          </a:xfrm>
          <a:prstGeom prst="wedgeRectCallout">
            <a:avLst>
              <a:gd name="adj1" fmla="val 14129"/>
              <a:gd name="adj2" fmla="val 73323"/>
            </a:avLst>
          </a:prstGeom>
        </p:spPr>
        <p:txBody>
          <a:bodyPr/>
          <a:lstStyle/>
          <a:p>
            <a:r>
              <a:rPr lang="en-US" dirty="0"/>
              <a:t>Hello, Allison. I’m Amy and was taking care of Ms. Williams here overnight. Ms. Williams, I’m going to update Allison about everything that’s been going on, OK?</a:t>
            </a:r>
          </a:p>
        </p:txBody>
      </p:sp>
      <p:sp>
        <p:nvSpPr>
          <p:cNvPr id="9" name="Slide Number Placeholder 8"/>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4" name="Picture 13" title="Nurse hanging IV">
            <a:extLst>
              <a:ext uri="{FF2B5EF4-FFF2-40B4-BE49-F238E27FC236}">
                <a16:creationId xmlns:a16="http://schemas.microsoft.com/office/drawing/2014/main" id="{B8100F27-576C-4702-9709-C23F3D4C23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593" b="17125"/>
          <a:stretch/>
        </p:blipFill>
        <p:spPr>
          <a:xfrm>
            <a:off x="2910793" y="2908300"/>
            <a:ext cx="390758" cy="3479778"/>
          </a:xfrm>
          <a:prstGeom prst="rect">
            <a:avLst/>
          </a:prstGeom>
        </p:spPr>
      </p:pic>
      <p:pic>
        <p:nvPicPr>
          <p:cNvPr id="15" name="Picture 14" title="Nurse hanging IV">
            <a:extLst>
              <a:ext uri="{FF2B5EF4-FFF2-40B4-BE49-F238E27FC236}">
                <a16:creationId xmlns:a16="http://schemas.microsoft.com/office/drawing/2014/main" id="{FACA79D8-E3DA-4807-AF4D-07A3C86DF6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593" b="17125"/>
          <a:stretch/>
        </p:blipFill>
        <p:spPr>
          <a:xfrm flipH="1">
            <a:off x="3272278" y="2912579"/>
            <a:ext cx="379359" cy="3479778"/>
          </a:xfrm>
          <a:prstGeom prst="rect">
            <a:avLst/>
          </a:prstGeom>
        </p:spPr>
      </p:pic>
      <p:pic>
        <p:nvPicPr>
          <p:cNvPr id="16" name="Picture 15" descr="A picture containing silhouette of nurse">
            <a:extLst>
              <a:ext uri="{FF2B5EF4-FFF2-40B4-BE49-F238E27FC236}">
                <a16:creationId xmlns:a16="http://schemas.microsoft.com/office/drawing/2014/main" id="{BC3B24F9-CBD4-475E-93B1-A0F7FF5A195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79464" b="51079"/>
          <a:stretch/>
        </p:blipFill>
        <p:spPr>
          <a:xfrm flipH="1">
            <a:off x="10103569" y="1828449"/>
            <a:ext cx="1505760" cy="4142072"/>
          </a:xfrm>
          <a:prstGeom prst="rect">
            <a:avLst/>
          </a:prstGeom>
        </p:spPr>
      </p:pic>
      <p:sp>
        <p:nvSpPr>
          <p:cNvPr id="18" name="TextBox 17">
            <a:extLst>
              <a:ext uri="{FF2B5EF4-FFF2-40B4-BE49-F238E27FC236}">
                <a16:creationId xmlns:a16="http://schemas.microsoft.com/office/drawing/2014/main" id="{3873561D-85C8-4FC4-AADF-2A8EC7CE48EF}"/>
              </a:ext>
            </a:extLst>
          </p:cNvPr>
          <p:cNvSpPr txBox="1"/>
          <p:nvPr/>
        </p:nvSpPr>
        <p:spPr>
          <a:xfrm>
            <a:off x="9898091" y="5161336"/>
            <a:ext cx="158569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on-coming nurse</a:t>
            </a:r>
          </a:p>
        </p:txBody>
      </p:sp>
      <p:pic>
        <p:nvPicPr>
          <p:cNvPr id="20" name="Picture 19">
            <a:extLst>
              <a:ext uri="{FF2B5EF4-FFF2-40B4-BE49-F238E27FC236}">
                <a16:creationId xmlns:a16="http://schemas.microsoft.com/office/drawing/2014/main" id="{D1091991-45D2-4977-B667-D4F358B22964}"/>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9974"/>
          <a:stretch/>
        </p:blipFill>
        <p:spPr>
          <a:xfrm>
            <a:off x="4396862" y="2671226"/>
            <a:ext cx="1373563" cy="3259693"/>
          </a:xfrm>
          <a:prstGeom prst="rect">
            <a:avLst/>
          </a:prstGeom>
        </p:spPr>
      </p:pic>
      <p:pic>
        <p:nvPicPr>
          <p:cNvPr id="17" name="Picture 16" descr="Image of a patient in a hospital bed.">
            <a:extLst>
              <a:ext uri="{FF2B5EF4-FFF2-40B4-BE49-F238E27FC236}">
                <a16:creationId xmlns:a16="http://schemas.microsoft.com/office/drawing/2014/main" id="{46D756FC-6632-44A2-B7C0-18D8DFDB5290}"/>
              </a:ext>
            </a:extLst>
          </p:cNvPr>
          <p:cNvPicPr>
            <a:picLocks noChangeAspect="1"/>
          </p:cNvPicPr>
          <p:nvPr/>
        </p:nvPicPr>
        <p:blipFill rotWithShape="1">
          <a:blip r:embed="rId6">
            <a:extLst>
              <a:ext uri="{28A0092B-C50C-407E-A947-70E740481C1C}">
                <a14:useLocalDpi xmlns:a14="http://schemas.microsoft.com/office/drawing/2010/main" val="0"/>
              </a:ext>
            </a:extLst>
          </a:blip>
          <a:srcRect b="19584"/>
          <a:stretch/>
        </p:blipFill>
        <p:spPr>
          <a:xfrm flipH="1">
            <a:off x="3001905" y="2975280"/>
            <a:ext cx="4852593" cy="2956081"/>
          </a:xfrm>
          <a:prstGeom prst="rect">
            <a:avLst/>
          </a:prstGeom>
        </p:spPr>
      </p:pic>
      <p:sp>
        <p:nvSpPr>
          <p:cNvPr id="19" name="TextBox 18">
            <a:extLst>
              <a:ext uri="{FF2B5EF4-FFF2-40B4-BE49-F238E27FC236}">
                <a16:creationId xmlns:a16="http://schemas.microsoft.com/office/drawing/2014/main" id="{95EA4023-61D5-48A5-AEA8-39EF9FCD1DE3}"/>
              </a:ext>
            </a:extLst>
          </p:cNvPr>
          <p:cNvSpPr txBox="1"/>
          <p:nvPr/>
        </p:nvSpPr>
        <p:spPr>
          <a:xfrm>
            <a:off x="3663036" y="5161336"/>
            <a:ext cx="188758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21" name="TextBox 20">
            <a:extLst>
              <a:ext uri="{FF2B5EF4-FFF2-40B4-BE49-F238E27FC236}">
                <a16:creationId xmlns:a16="http://schemas.microsoft.com/office/drawing/2014/main" id="{769CEF12-F135-4364-99FF-0D6679AE51CF}"/>
              </a:ext>
            </a:extLst>
          </p:cNvPr>
          <p:cNvSpPr txBox="1"/>
          <p:nvPr/>
        </p:nvSpPr>
        <p:spPr>
          <a:xfrm>
            <a:off x="3512884" y="2636366"/>
            <a:ext cx="1385047" cy="26712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Amy, off-going nurse</a:t>
            </a:r>
          </a:p>
        </p:txBody>
      </p:sp>
      <p:sp>
        <p:nvSpPr>
          <p:cNvPr id="6" name="Text Placeholder 5"/>
          <p:cNvSpPr>
            <a:spLocks noGrp="1"/>
          </p:cNvSpPr>
          <p:nvPr>
            <p:ph type="body" sz="quarter" idx="13"/>
          </p:nvPr>
        </p:nvSpPr>
        <p:spPr>
          <a:xfrm>
            <a:off x="6032048" y="3572153"/>
            <a:ext cx="3644900" cy="654664"/>
          </a:xfrm>
          <a:prstGeom prst="wedgeRectCallout">
            <a:avLst>
              <a:gd name="adj1" fmla="val -84347"/>
              <a:gd name="adj2" fmla="val -9355"/>
            </a:avLst>
          </a:prstGeom>
        </p:spPr>
        <p:txBody>
          <a:bodyPr/>
          <a:lstStyle/>
          <a:p>
            <a:r>
              <a:rPr lang="en-US" dirty="0"/>
              <a:t>Sounds good. Thanks, Amy.</a:t>
            </a:r>
          </a:p>
        </p:txBody>
      </p:sp>
    </p:spTree>
    <p:extLst>
      <p:ext uri="{BB962C8B-B14F-4D97-AF65-F5344CB8AC3E}">
        <p14:creationId xmlns:p14="http://schemas.microsoft.com/office/powerpoint/2010/main" val="1695504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descr="Illustration shows three figures in silhouette: Danielle Williams, the patient, lies on a hospital bed; Amy, the off-going nurse, and Allison, the on-coming nurse, stand beside the bed. Amy says 'Ms. Williams is a 36-year-old G7P6 at 38 weeks and 6 days who is currently admitted to L&amp;D, undergoing induction of labor for preeclampsia with severe features. She is currently receiving magnesium sulfate at 2 g/hr for seizure prophylaxis as well as IV pitocin that is being titrated for induction of labor, currently at 14 mU/hr. Her membranes remain intact, and her last cervical exam was 1/50/-3 with the fetus in the vertex position.'">
            <a:extLst>
              <a:ext uri="{FF2B5EF4-FFF2-40B4-BE49-F238E27FC236}">
                <a16:creationId xmlns:a16="http://schemas.microsoft.com/office/drawing/2014/main" id="{E397BA82-F9D3-4761-8405-3F06AC14209C}"/>
              </a:ext>
            </a:extLst>
          </p:cNvPr>
          <p:cNvSpPr/>
          <p:nvPr/>
        </p:nvSpPr>
        <p:spPr>
          <a:xfrm flipH="1" flipV="1">
            <a:off x="1405137" y="142240"/>
            <a:ext cx="10685261" cy="57071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FCCFF"/>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Obstetric Hemorrhage</a:t>
            </a:r>
            <a:br>
              <a:rPr lang="en-US" dirty="0"/>
            </a:br>
            <a:r>
              <a:rPr lang="en-US" dirty="0"/>
              <a:t>I PASS the BATON</a:t>
            </a:r>
          </a:p>
        </p:txBody>
      </p:sp>
      <p:sp>
        <p:nvSpPr>
          <p:cNvPr id="5" name="Text Placeholder 4"/>
          <p:cNvSpPr>
            <a:spLocks noGrp="1"/>
          </p:cNvSpPr>
          <p:nvPr>
            <p:ph type="body" sz="quarter" idx="11"/>
          </p:nvPr>
        </p:nvSpPr>
        <p:spPr>
          <a:xfrm>
            <a:off x="5650129" y="276601"/>
            <a:ext cx="6305898" cy="4552335"/>
          </a:xfrm>
          <a:prstGeom prst="wedgeRectCallout">
            <a:avLst>
              <a:gd name="adj1" fmla="val -85387"/>
              <a:gd name="adj2" fmla="val -1727"/>
            </a:avLst>
          </a:prstGeom>
        </p:spPr>
        <p:txBody>
          <a:bodyPr/>
          <a:lstStyle/>
          <a:p>
            <a:r>
              <a:rPr lang="en-US" dirty="0"/>
              <a:t>Ms. Williams is a 36-year-old G7P6 at 38 weeks and 6 days who is currently admitted to L&amp;D, undergoing induction of labor for preeclampsia with severe features.</a:t>
            </a:r>
          </a:p>
          <a:p>
            <a:r>
              <a:rPr lang="en-US" dirty="0"/>
              <a:t>She is currently receiving magnesium sulfate at 2 g/</a:t>
            </a:r>
            <a:r>
              <a:rPr lang="en-US" dirty="0" err="1"/>
              <a:t>hr</a:t>
            </a:r>
            <a:r>
              <a:rPr lang="en-US" dirty="0"/>
              <a:t> for seizure prophylaxis as well as IV </a:t>
            </a:r>
            <a:r>
              <a:rPr lang="en-US" dirty="0" err="1"/>
              <a:t>pitocin</a:t>
            </a:r>
            <a:r>
              <a:rPr lang="en-US" dirty="0"/>
              <a:t> that is being titrated for induction of labor, currently at 14 </a:t>
            </a:r>
            <a:r>
              <a:rPr lang="en-US" dirty="0" err="1"/>
              <a:t>mU</a:t>
            </a:r>
            <a:r>
              <a:rPr lang="en-US" dirty="0"/>
              <a:t>/hr. </a:t>
            </a:r>
          </a:p>
          <a:p>
            <a:r>
              <a:rPr lang="en-US" dirty="0"/>
              <a:t>Her membranes remain intact, and her last cervical exam was 1/50/-3 with the fetus in the vertex position.</a:t>
            </a:r>
          </a:p>
        </p:txBody>
      </p:sp>
      <p:sp>
        <p:nvSpPr>
          <p:cNvPr id="12" name="Slide Number Placeholder 11"/>
          <p:cNvSpPr>
            <a:spLocks noGrp="1"/>
          </p:cNvSpPr>
          <p:nvPr>
            <p:ph type="sldNum" sz="quarter" idx="4"/>
          </p:nvPr>
        </p:nvSpPr>
        <p:spPr>
          <a:xfrm>
            <a:off x="8902223" y="6216274"/>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nurse">
            <a:extLst>
              <a:ext uri="{FF2B5EF4-FFF2-40B4-BE49-F238E27FC236}">
                <a16:creationId xmlns:a16="http://schemas.microsoft.com/office/drawing/2014/main" id="{BE90D731-1722-4024-AFB1-F1A3373EDC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79464" b="61495"/>
          <a:stretch/>
        </p:blipFill>
        <p:spPr>
          <a:xfrm flipH="1">
            <a:off x="3677738" y="2631624"/>
            <a:ext cx="1505760" cy="3260135"/>
          </a:xfrm>
          <a:prstGeom prst="rect">
            <a:avLst/>
          </a:prstGeom>
        </p:spPr>
      </p:pic>
      <p:pic>
        <p:nvPicPr>
          <p:cNvPr id="14" name="Picture 13">
            <a:extLst>
              <a:ext uri="{FF2B5EF4-FFF2-40B4-BE49-F238E27FC236}">
                <a16:creationId xmlns:a16="http://schemas.microsoft.com/office/drawing/2014/main" id="{0E8E7CDD-1E5B-440E-B666-87F8E70B51B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19974"/>
          <a:stretch/>
        </p:blipFill>
        <p:spPr>
          <a:xfrm>
            <a:off x="2147791" y="2631624"/>
            <a:ext cx="1373563" cy="3259693"/>
          </a:xfrm>
          <a:prstGeom prst="rect">
            <a:avLst/>
          </a:prstGeom>
        </p:spPr>
      </p:pic>
      <p:pic>
        <p:nvPicPr>
          <p:cNvPr id="15" name="Picture 14" descr="Image of a patient in a hospital bed.">
            <a:extLst>
              <a:ext uri="{FF2B5EF4-FFF2-40B4-BE49-F238E27FC236}">
                <a16:creationId xmlns:a16="http://schemas.microsoft.com/office/drawing/2014/main" id="{A39E6EDD-177A-4AF8-9094-6DCE72B53CBD}"/>
              </a:ext>
            </a:extLst>
          </p:cNvPr>
          <p:cNvPicPr>
            <a:picLocks noChangeAspect="1"/>
          </p:cNvPicPr>
          <p:nvPr/>
        </p:nvPicPr>
        <p:blipFill rotWithShape="1">
          <a:blip r:embed="rId5">
            <a:extLst>
              <a:ext uri="{28A0092B-C50C-407E-A947-70E740481C1C}">
                <a14:useLocalDpi xmlns:a14="http://schemas.microsoft.com/office/drawing/2010/main" val="0"/>
              </a:ext>
            </a:extLst>
          </a:blip>
          <a:srcRect r="11756" b="19584"/>
          <a:stretch/>
        </p:blipFill>
        <p:spPr>
          <a:xfrm flipH="1">
            <a:off x="1323320" y="2935678"/>
            <a:ext cx="4282106" cy="2956081"/>
          </a:xfrm>
          <a:prstGeom prst="rect">
            <a:avLst/>
          </a:prstGeom>
        </p:spPr>
      </p:pic>
      <p:sp>
        <p:nvSpPr>
          <p:cNvPr id="23" name="TextBox 22">
            <a:extLst>
              <a:ext uri="{FF2B5EF4-FFF2-40B4-BE49-F238E27FC236}">
                <a16:creationId xmlns:a16="http://schemas.microsoft.com/office/drawing/2014/main" id="{A32647BE-1B0D-F84C-8E3E-7745BB9BD4D1}"/>
              </a:ext>
            </a:extLst>
          </p:cNvPr>
          <p:cNvSpPr txBox="1"/>
          <p:nvPr/>
        </p:nvSpPr>
        <p:spPr>
          <a:xfrm>
            <a:off x="1368024" y="2522041"/>
            <a:ext cx="13785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Amy, off-going nurse</a:t>
            </a:r>
          </a:p>
        </p:txBody>
      </p:sp>
      <p:sp>
        <p:nvSpPr>
          <p:cNvPr id="24" name="TextBox 23">
            <a:extLst>
              <a:ext uri="{FF2B5EF4-FFF2-40B4-BE49-F238E27FC236}">
                <a16:creationId xmlns:a16="http://schemas.microsoft.com/office/drawing/2014/main" id="{9AAEC93B-9D44-0B4B-A58B-56CB8823CAAA}"/>
              </a:ext>
            </a:extLst>
          </p:cNvPr>
          <p:cNvSpPr txBox="1"/>
          <p:nvPr/>
        </p:nvSpPr>
        <p:spPr>
          <a:xfrm>
            <a:off x="3845859" y="3972692"/>
            <a:ext cx="1592434" cy="2631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on-coming nurse</a:t>
            </a:r>
          </a:p>
        </p:txBody>
      </p:sp>
      <p:sp>
        <p:nvSpPr>
          <p:cNvPr id="13" name="TextBox 12">
            <a:extLst>
              <a:ext uri="{FF2B5EF4-FFF2-40B4-BE49-F238E27FC236}">
                <a16:creationId xmlns:a16="http://schemas.microsoft.com/office/drawing/2014/main" id="{980405C8-2C6C-214B-A552-40635D43C3FC}"/>
              </a:ext>
            </a:extLst>
          </p:cNvPr>
          <p:cNvSpPr txBox="1"/>
          <p:nvPr/>
        </p:nvSpPr>
        <p:spPr>
          <a:xfrm>
            <a:off x="2312017" y="5032647"/>
            <a:ext cx="188758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2" name="Slide Number Placeholder 8">
            <a:extLst>
              <a:ext uri="{FF2B5EF4-FFF2-40B4-BE49-F238E27FC236}">
                <a16:creationId xmlns:a16="http://schemas.microsoft.com/office/drawing/2014/main" id="{D976C6DF-314D-7E48-5849-6A458FC103AB}"/>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E19BDE-ABDF-3B41-B278-49B517E6C0DD}" type="slidenum">
              <a:rPr lang="en-US" smtClean="0">
                <a:solidFill>
                  <a:prstClr val="white">
                    <a:lumMod val="50000"/>
                  </a:prstClr>
                </a:solidFill>
                <a:latin typeface="Calibri" panose="020F0502020204030204"/>
              </a:rPr>
              <a:pPr>
                <a:defRPr/>
              </a:pPr>
              <a:t>46</a:t>
            </a:fld>
            <a:endParaRPr lang="en-US" dirty="0">
              <a:solidFill>
                <a:prstClr val="white">
                  <a:lumMod val="50000"/>
                </a:prstClr>
              </a:solidFill>
              <a:latin typeface="Calibri" panose="020F0502020204030204"/>
            </a:endParaRPr>
          </a:p>
        </p:txBody>
      </p:sp>
    </p:spTree>
    <p:extLst>
      <p:ext uri="{BB962C8B-B14F-4D97-AF65-F5344CB8AC3E}">
        <p14:creationId xmlns:p14="http://schemas.microsoft.com/office/powerpoint/2010/main" val="2998588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descr="Illustration shows three figures in silhouette: Danielle Williams, the patient, lies on a hospital bed; Amy, the off-going nurse, and Allison, the on-coming nurse, stand beside the bed. Amy says 'Ms. Williams has received 1 dose of IV labetalol, 10 mg, for acute treatment of a severe-range blood pressure, and she has been maintained on her home antihypertensive medication of nifedipine, 30 mg a day. Safety concerns for Ms. Williams include that she currently has preeclampsia with severe features and is on magnesium sulfate. In addition, she has a history of postpartum hemorrhage complicating a prior birth, and her grand multiparity.'">
            <a:extLst>
              <a:ext uri="{FF2B5EF4-FFF2-40B4-BE49-F238E27FC236}">
                <a16:creationId xmlns:a16="http://schemas.microsoft.com/office/drawing/2014/main" id="{FF138D40-B0B8-4EF2-B6DC-0101C823FCBF}"/>
              </a:ext>
            </a:extLst>
          </p:cNvPr>
          <p:cNvSpPr/>
          <p:nvPr/>
        </p:nvSpPr>
        <p:spPr>
          <a:xfrm flipH="1">
            <a:off x="1405305" y="147484"/>
            <a:ext cx="10580218" cy="5699190"/>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Obstetric Hemorrhage</a:t>
            </a:r>
            <a:br>
              <a:rPr lang="en-US" dirty="0"/>
            </a:br>
            <a:r>
              <a:rPr lang="en-US" dirty="0"/>
              <a:t>I PASS the BATON</a:t>
            </a:r>
          </a:p>
        </p:txBody>
      </p:sp>
      <p:sp>
        <p:nvSpPr>
          <p:cNvPr id="5" name="Text Placeholder 4"/>
          <p:cNvSpPr>
            <a:spLocks noGrp="1"/>
          </p:cNvSpPr>
          <p:nvPr>
            <p:ph type="body" sz="quarter" idx="11"/>
          </p:nvPr>
        </p:nvSpPr>
        <p:spPr>
          <a:xfrm>
            <a:off x="5650129" y="276601"/>
            <a:ext cx="6305898" cy="5013154"/>
          </a:xfrm>
          <a:prstGeom prst="wedgeRectCallout">
            <a:avLst>
              <a:gd name="adj1" fmla="val -85387"/>
              <a:gd name="adj2" fmla="val -1727"/>
            </a:avLst>
          </a:prstGeom>
        </p:spPr>
        <p:txBody>
          <a:bodyPr/>
          <a:lstStyle/>
          <a:p>
            <a:r>
              <a:rPr lang="en-US" dirty="0"/>
              <a:t>Ms. Williams has received 1 dose of IV labetalol, 10 mg, for acute treatment of a severe-range blood pressure, and she has been maintained on her home antihypertensive medication of nifedipine, 30 mg a day. </a:t>
            </a:r>
            <a:br>
              <a:rPr lang="en-US" dirty="0"/>
            </a:br>
            <a:endParaRPr lang="en-US" sz="1200" dirty="0"/>
          </a:p>
          <a:p>
            <a:r>
              <a:rPr lang="en-US" dirty="0"/>
              <a:t>Safety concerns for Ms. Williams include that she currently has preeclampsia with severe features and is on magnesium sulfate. </a:t>
            </a:r>
          </a:p>
          <a:p>
            <a:endParaRPr lang="en-US" sz="1200" dirty="0"/>
          </a:p>
          <a:p>
            <a:r>
              <a:rPr lang="en-US" dirty="0"/>
              <a:t>In addition, she has a history of postpartum hemorrhage complicating a prior birth, and her grand multiparity. </a:t>
            </a:r>
          </a:p>
        </p:txBody>
      </p:sp>
      <p:sp>
        <p:nvSpPr>
          <p:cNvPr id="12" name="Slide Number Placeholder 11"/>
          <p:cNvSpPr>
            <a:spLocks noGrp="1"/>
          </p:cNvSpPr>
          <p:nvPr>
            <p:ph type="sldNum" sz="quarter" idx="4"/>
          </p:nvPr>
        </p:nvSpPr>
        <p:spPr>
          <a:xfrm>
            <a:off x="8902223" y="6216274"/>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nurse">
            <a:extLst>
              <a:ext uri="{FF2B5EF4-FFF2-40B4-BE49-F238E27FC236}">
                <a16:creationId xmlns:a16="http://schemas.microsoft.com/office/drawing/2014/main" id="{BE90D731-1722-4024-AFB1-F1A3373EDC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79464" b="61495"/>
          <a:stretch/>
        </p:blipFill>
        <p:spPr>
          <a:xfrm flipH="1">
            <a:off x="3677738" y="2631624"/>
            <a:ext cx="1505760" cy="3260135"/>
          </a:xfrm>
          <a:prstGeom prst="rect">
            <a:avLst/>
          </a:prstGeom>
        </p:spPr>
      </p:pic>
      <p:pic>
        <p:nvPicPr>
          <p:cNvPr id="14" name="Picture 13">
            <a:extLst>
              <a:ext uri="{FF2B5EF4-FFF2-40B4-BE49-F238E27FC236}">
                <a16:creationId xmlns:a16="http://schemas.microsoft.com/office/drawing/2014/main" id="{0E8E7CDD-1E5B-440E-B666-87F8E70B51B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19974"/>
          <a:stretch/>
        </p:blipFill>
        <p:spPr>
          <a:xfrm>
            <a:off x="2147791" y="2631624"/>
            <a:ext cx="1373563" cy="3259693"/>
          </a:xfrm>
          <a:prstGeom prst="rect">
            <a:avLst/>
          </a:prstGeom>
        </p:spPr>
      </p:pic>
      <p:pic>
        <p:nvPicPr>
          <p:cNvPr id="15" name="Picture 14" descr="Image of a patient in a hospital bed.">
            <a:extLst>
              <a:ext uri="{FF2B5EF4-FFF2-40B4-BE49-F238E27FC236}">
                <a16:creationId xmlns:a16="http://schemas.microsoft.com/office/drawing/2014/main" id="{A39E6EDD-177A-4AF8-9094-6DCE72B53CBD}"/>
              </a:ext>
            </a:extLst>
          </p:cNvPr>
          <p:cNvPicPr>
            <a:picLocks noChangeAspect="1"/>
          </p:cNvPicPr>
          <p:nvPr/>
        </p:nvPicPr>
        <p:blipFill rotWithShape="1">
          <a:blip r:embed="rId5">
            <a:extLst>
              <a:ext uri="{28A0092B-C50C-407E-A947-70E740481C1C}">
                <a14:useLocalDpi xmlns:a14="http://schemas.microsoft.com/office/drawing/2010/main" val="0"/>
              </a:ext>
            </a:extLst>
          </a:blip>
          <a:srcRect r="11756" b="19584"/>
          <a:stretch/>
        </p:blipFill>
        <p:spPr>
          <a:xfrm flipH="1">
            <a:off x="1323320" y="2935678"/>
            <a:ext cx="4282106" cy="2956081"/>
          </a:xfrm>
          <a:prstGeom prst="rect">
            <a:avLst/>
          </a:prstGeom>
        </p:spPr>
      </p:pic>
      <p:sp>
        <p:nvSpPr>
          <p:cNvPr id="22" name="TextBox 21">
            <a:extLst>
              <a:ext uri="{FF2B5EF4-FFF2-40B4-BE49-F238E27FC236}">
                <a16:creationId xmlns:a16="http://schemas.microsoft.com/office/drawing/2014/main" id="{96378DDD-B05D-E446-95A1-716966536A4F}"/>
              </a:ext>
            </a:extLst>
          </p:cNvPr>
          <p:cNvSpPr txBox="1"/>
          <p:nvPr/>
        </p:nvSpPr>
        <p:spPr>
          <a:xfrm>
            <a:off x="1368024" y="2522041"/>
            <a:ext cx="13785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Amy, off-going nurse</a:t>
            </a:r>
          </a:p>
        </p:txBody>
      </p:sp>
      <p:sp>
        <p:nvSpPr>
          <p:cNvPr id="23" name="TextBox 22">
            <a:extLst>
              <a:ext uri="{FF2B5EF4-FFF2-40B4-BE49-F238E27FC236}">
                <a16:creationId xmlns:a16="http://schemas.microsoft.com/office/drawing/2014/main" id="{A4F64081-F5CD-8743-8D0E-AF8E88BEB0A4}"/>
              </a:ext>
            </a:extLst>
          </p:cNvPr>
          <p:cNvSpPr txBox="1"/>
          <p:nvPr/>
        </p:nvSpPr>
        <p:spPr>
          <a:xfrm>
            <a:off x="3845859" y="3972692"/>
            <a:ext cx="1592434" cy="2631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on-coming nurse</a:t>
            </a:r>
          </a:p>
        </p:txBody>
      </p:sp>
      <p:sp>
        <p:nvSpPr>
          <p:cNvPr id="13" name="TextBox 12">
            <a:extLst>
              <a:ext uri="{FF2B5EF4-FFF2-40B4-BE49-F238E27FC236}">
                <a16:creationId xmlns:a16="http://schemas.microsoft.com/office/drawing/2014/main" id="{B78EF3B7-4A42-414D-8BD8-E5F784FB5EFB}"/>
              </a:ext>
            </a:extLst>
          </p:cNvPr>
          <p:cNvSpPr txBox="1"/>
          <p:nvPr/>
        </p:nvSpPr>
        <p:spPr>
          <a:xfrm>
            <a:off x="2267314" y="4896598"/>
            <a:ext cx="188758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2" name="Slide Number Placeholder 8">
            <a:extLst>
              <a:ext uri="{FF2B5EF4-FFF2-40B4-BE49-F238E27FC236}">
                <a16:creationId xmlns:a16="http://schemas.microsoft.com/office/drawing/2014/main" id="{4014B411-8DC4-5B18-94CB-8DBBA281BC88}"/>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E19BDE-ABDF-3B41-B278-49B517E6C0DD}" type="slidenum">
              <a:rPr lang="en-US" smtClean="0">
                <a:solidFill>
                  <a:prstClr val="white">
                    <a:lumMod val="50000"/>
                  </a:prstClr>
                </a:solidFill>
                <a:latin typeface="Calibri" panose="020F0502020204030204"/>
              </a:rPr>
              <a:pPr>
                <a:defRPr/>
              </a:pPr>
              <a:t>47</a:t>
            </a:fld>
            <a:endParaRPr lang="en-US" dirty="0">
              <a:solidFill>
                <a:prstClr val="white">
                  <a:lumMod val="50000"/>
                </a:prstClr>
              </a:solidFill>
              <a:latin typeface="Calibri" panose="020F0502020204030204"/>
            </a:endParaRPr>
          </a:p>
        </p:txBody>
      </p:sp>
    </p:spTree>
    <p:extLst>
      <p:ext uri="{BB962C8B-B14F-4D97-AF65-F5344CB8AC3E}">
        <p14:creationId xmlns:p14="http://schemas.microsoft.com/office/powerpoint/2010/main" val="791427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descr="Illustration shows three figures in silhouette: Danielle Williams, the patient, lies on a hospital bed; Amy, the off-going nurse, and Allison, the on-coming nurse, stand beside the bed. Amy says 'Additional patient background includes her history of chronic hypertension. Overnight, specific actions that we have undertaken include placement of an epidural and titration of her pitocin. Her blood pressures have remained normotensive, and she has had good reflexes throughout the shift. Dr. Sonentag is her private physician, who should be called for shared decision making or if Ms. Williams’ status changes.'">
            <a:extLst>
              <a:ext uri="{FF2B5EF4-FFF2-40B4-BE49-F238E27FC236}">
                <a16:creationId xmlns:a16="http://schemas.microsoft.com/office/drawing/2014/main" id="{50005543-51C1-462E-A658-5CBC2C3C4ED9}"/>
              </a:ext>
            </a:extLst>
          </p:cNvPr>
          <p:cNvSpPr/>
          <p:nvPr/>
        </p:nvSpPr>
        <p:spPr>
          <a:xfrm flipV="1">
            <a:off x="1461648" y="77287"/>
            <a:ext cx="10730352" cy="582016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4">
              <a:lumMod val="20000"/>
              <a:lumOff val="80000"/>
            </a:schemeClr>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Obstetric Hemorrhage</a:t>
            </a:r>
            <a:br>
              <a:rPr lang="en-US" dirty="0"/>
            </a:br>
            <a:r>
              <a:rPr lang="en-US" dirty="0"/>
              <a:t>I PASS the BATON</a:t>
            </a:r>
          </a:p>
        </p:txBody>
      </p:sp>
      <p:sp>
        <p:nvSpPr>
          <p:cNvPr id="5" name="Text Placeholder 4"/>
          <p:cNvSpPr>
            <a:spLocks noGrp="1"/>
          </p:cNvSpPr>
          <p:nvPr>
            <p:ph type="body" sz="quarter" idx="11"/>
          </p:nvPr>
        </p:nvSpPr>
        <p:spPr>
          <a:xfrm>
            <a:off x="5650129" y="276601"/>
            <a:ext cx="6305898" cy="5013154"/>
          </a:xfrm>
          <a:prstGeom prst="wedgeRectCallout">
            <a:avLst>
              <a:gd name="adj1" fmla="val -85387"/>
              <a:gd name="adj2" fmla="val -1727"/>
            </a:avLst>
          </a:prstGeom>
        </p:spPr>
        <p:txBody>
          <a:bodyPr/>
          <a:lstStyle/>
          <a:p>
            <a:r>
              <a:rPr lang="en-US" dirty="0"/>
              <a:t>Additional patient background includes her history of chronic hypertension. </a:t>
            </a:r>
          </a:p>
          <a:p>
            <a:endParaRPr lang="en-US" sz="1200" dirty="0"/>
          </a:p>
          <a:p>
            <a:r>
              <a:rPr lang="en-US" dirty="0"/>
              <a:t>Overnight, specific actions that we have undertaken include placement of an epidural and titration of her </a:t>
            </a:r>
            <a:r>
              <a:rPr lang="en-US" dirty="0" err="1"/>
              <a:t>pitocin</a:t>
            </a:r>
            <a:r>
              <a:rPr lang="en-US" dirty="0"/>
              <a:t>. Her blood pressures have remained normotensive, and she has had good reflexes throughout the shift. </a:t>
            </a:r>
          </a:p>
          <a:p>
            <a:endParaRPr lang="en-US" sz="1200" dirty="0"/>
          </a:p>
          <a:p>
            <a:r>
              <a:rPr lang="en-US" dirty="0"/>
              <a:t>Dr. </a:t>
            </a:r>
            <a:r>
              <a:rPr lang="en-US" dirty="0" err="1"/>
              <a:t>Sonentag</a:t>
            </a:r>
            <a:r>
              <a:rPr lang="en-US" dirty="0"/>
              <a:t> is her private physician, who should be called for shared decision making or if Ms. Williams’ status changes.  </a:t>
            </a:r>
          </a:p>
        </p:txBody>
      </p:sp>
      <p:sp>
        <p:nvSpPr>
          <p:cNvPr id="12" name="Slide Number Placeholder 11"/>
          <p:cNvSpPr>
            <a:spLocks noGrp="1"/>
          </p:cNvSpPr>
          <p:nvPr>
            <p:ph type="sldNum" sz="quarter" idx="4"/>
          </p:nvPr>
        </p:nvSpPr>
        <p:spPr>
          <a:xfrm>
            <a:off x="8902223" y="6216274"/>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nurse">
            <a:extLst>
              <a:ext uri="{FF2B5EF4-FFF2-40B4-BE49-F238E27FC236}">
                <a16:creationId xmlns:a16="http://schemas.microsoft.com/office/drawing/2014/main" id="{BE90D731-1722-4024-AFB1-F1A3373EDC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79464" b="61495"/>
          <a:stretch/>
        </p:blipFill>
        <p:spPr>
          <a:xfrm flipH="1">
            <a:off x="3677738" y="2631624"/>
            <a:ext cx="1505760" cy="3260135"/>
          </a:xfrm>
          <a:prstGeom prst="rect">
            <a:avLst/>
          </a:prstGeom>
        </p:spPr>
      </p:pic>
      <p:pic>
        <p:nvPicPr>
          <p:cNvPr id="14" name="Picture 13">
            <a:extLst>
              <a:ext uri="{FF2B5EF4-FFF2-40B4-BE49-F238E27FC236}">
                <a16:creationId xmlns:a16="http://schemas.microsoft.com/office/drawing/2014/main" id="{0E8E7CDD-1E5B-440E-B666-87F8E70B51B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19974"/>
          <a:stretch/>
        </p:blipFill>
        <p:spPr>
          <a:xfrm>
            <a:off x="2147791" y="2631624"/>
            <a:ext cx="1373563" cy="3259693"/>
          </a:xfrm>
          <a:prstGeom prst="rect">
            <a:avLst/>
          </a:prstGeom>
        </p:spPr>
      </p:pic>
      <p:pic>
        <p:nvPicPr>
          <p:cNvPr id="15" name="Picture 14" descr="Image of a patient in a hospital bed.">
            <a:extLst>
              <a:ext uri="{FF2B5EF4-FFF2-40B4-BE49-F238E27FC236}">
                <a16:creationId xmlns:a16="http://schemas.microsoft.com/office/drawing/2014/main" id="{A39E6EDD-177A-4AF8-9094-6DCE72B53CBD}"/>
              </a:ext>
            </a:extLst>
          </p:cNvPr>
          <p:cNvPicPr>
            <a:picLocks noChangeAspect="1"/>
          </p:cNvPicPr>
          <p:nvPr/>
        </p:nvPicPr>
        <p:blipFill rotWithShape="1">
          <a:blip r:embed="rId5">
            <a:extLst>
              <a:ext uri="{28A0092B-C50C-407E-A947-70E740481C1C}">
                <a14:useLocalDpi xmlns:a14="http://schemas.microsoft.com/office/drawing/2010/main" val="0"/>
              </a:ext>
            </a:extLst>
          </a:blip>
          <a:srcRect r="11756" b="19584"/>
          <a:stretch/>
        </p:blipFill>
        <p:spPr>
          <a:xfrm flipH="1">
            <a:off x="1323320" y="2935678"/>
            <a:ext cx="4282106" cy="2956081"/>
          </a:xfrm>
          <a:prstGeom prst="rect">
            <a:avLst/>
          </a:prstGeom>
        </p:spPr>
      </p:pic>
      <p:sp>
        <p:nvSpPr>
          <p:cNvPr id="22" name="TextBox 21">
            <a:extLst>
              <a:ext uri="{FF2B5EF4-FFF2-40B4-BE49-F238E27FC236}">
                <a16:creationId xmlns:a16="http://schemas.microsoft.com/office/drawing/2014/main" id="{697F3732-BE6D-6F4D-BB94-0A1E0C8C6D59}"/>
              </a:ext>
            </a:extLst>
          </p:cNvPr>
          <p:cNvSpPr txBox="1"/>
          <p:nvPr/>
        </p:nvSpPr>
        <p:spPr>
          <a:xfrm>
            <a:off x="1368024" y="2522041"/>
            <a:ext cx="13785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Amy, off-going nurse</a:t>
            </a:r>
          </a:p>
        </p:txBody>
      </p:sp>
      <p:sp>
        <p:nvSpPr>
          <p:cNvPr id="23" name="TextBox 22">
            <a:extLst>
              <a:ext uri="{FF2B5EF4-FFF2-40B4-BE49-F238E27FC236}">
                <a16:creationId xmlns:a16="http://schemas.microsoft.com/office/drawing/2014/main" id="{FA912C59-E760-BB49-AF8E-88D3155D6C6E}"/>
              </a:ext>
            </a:extLst>
          </p:cNvPr>
          <p:cNvSpPr txBox="1"/>
          <p:nvPr/>
        </p:nvSpPr>
        <p:spPr>
          <a:xfrm>
            <a:off x="3845859" y="3972692"/>
            <a:ext cx="1592434" cy="2631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on-coming nurse</a:t>
            </a:r>
          </a:p>
        </p:txBody>
      </p:sp>
      <p:sp>
        <p:nvSpPr>
          <p:cNvPr id="13" name="TextBox 12">
            <a:extLst>
              <a:ext uri="{FF2B5EF4-FFF2-40B4-BE49-F238E27FC236}">
                <a16:creationId xmlns:a16="http://schemas.microsoft.com/office/drawing/2014/main" id="{C49C7EDD-FA8A-1345-AA9A-F0E5F6A16D34}"/>
              </a:ext>
            </a:extLst>
          </p:cNvPr>
          <p:cNvSpPr txBox="1"/>
          <p:nvPr/>
        </p:nvSpPr>
        <p:spPr>
          <a:xfrm>
            <a:off x="2310777" y="4932986"/>
            <a:ext cx="188758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2" name="Slide Number Placeholder 8">
            <a:extLst>
              <a:ext uri="{FF2B5EF4-FFF2-40B4-BE49-F238E27FC236}">
                <a16:creationId xmlns:a16="http://schemas.microsoft.com/office/drawing/2014/main" id="{87EE09FC-8A14-D42B-B79A-2018E09167FC}"/>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E19BDE-ABDF-3B41-B278-49B517E6C0DD}" type="slidenum">
              <a:rPr lang="en-US" smtClean="0">
                <a:solidFill>
                  <a:prstClr val="white">
                    <a:lumMod val="50000"/>
                  </a:prstClr>
                </a:solidFill>
                <a:latin typeface="Calibri" panose="020F0502020204030204"/>
              </a:rPr>
              <a:pPr>
                <a:defRPr/>
              </a:pPr>
              <a:t>48</a:t>
            </a:fld>
            <a:endParaRPr lang="en-US" dirty="0">
              <a:solidFill>
                <a:prstClr val="white">
                  <a:lumMod val="50000"/>
                </a:prstClr>
              </a:solidFill>
              <a:latin typeface="Calibri" panose="020F0502020204030204"/>
            </a:endParaRPr>
          </a:p>
        </p:txBody>
      </p:sp>
    </p:spTree>
    <p:extLst>
      <p:ext uri="{BB962C8B-B14F-4D97-AF65-F5344CB8AC3E}">
        <p14:creationId xmlns:p14="http://schemas.microsoft.com/office/powerpoint/2010/main" val="1123095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2" descr="Illustration shows three figures in silhouette: Danielle Williams, the patient, lies on a hospital bed; Amy, the off-going nurse, and Allison, the on-coming nurse, stand beside the bed. Amy says 'I anticipate Ms. Williams will continue to have her labor progress and she will deliver vaginally. We have a postpartum hemorrhage cart available given her increased risk for postpartum hemorrhage, and we also have short-acting IV antihypertensives readily available if her blood pressure spikes.'">
            <a:extLst>
              <a:ext uri="{FF2B5EF4-FFF2-40B4-BE49-F238E27FC236}">
                <a16:creationId xmlns:a16="http://schemas.microsoft.com/office/drawing/2014/main" id="{48233207-8BD1-40EF-A2D5-1350018C9EF3}"/>
              </a:ext>
            </a:extLst>
          </p:cNvPr>
          <p:cNvSpPr/>
          <p:nvPr/>
        </p:nvSpPr>
        <p:spPr>
          <a:xfrm flipH="1">
            <a:off x="1432427" y="157316"/>
            <a:ext cx="10553096" cy="570459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1">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Obstetric Hemorrhage</a:t>
            </a:r>
            <a:br>
              <a:rPr lang="en-US" dirty="0"/>
            </a:br>
            <a:r>
              <a:rPr lang="en-US" dirty="0"/>
              <a:t>I PASS the BATON</a:t>
            </a:r>
          </a:p>
        </p:txBody>
      </p:sp>
      <p:sp>
        <p:nvSpPr>
          <p:cNvPr id="5" name="Text Placeholder 4"/>
          <p:cNvSpPr>
            <a:spLocks noGrp="1"/>
          </p:cNvSpPr>
          <p:nvPr>
            <p:ph type="body" sz="quarter" idx="11"/>
          </p:nvPr>
        </p:nvSpPr>
        <p:spPr>
          <a:xfrm>
            <a:off x="5715284" y="917899"/>
            <a:ext cx="6305898" cy="3259693"/>
          </a:xfrm>
          <a:prstGeom prst="wedgeRectCallout">
            <a:avLst>
              <a:gd name="adj1" fmla="val -84919"/>
              <a:gd name="adj2" fmla="val -1425"/>
            </a:avLst>
          </a:prstGeom>
        </p:spPr>
        <p:txBody>
          <a:bodyPr/>
          <a:lstStyle/>
          <a:p>
            <a:r>
              <a:rPr lang="en-US" dirty="0"/>
              <a:t>I anticipate Ms. Williams will continue to have her labor progress and she will deliver vaginally. </a:t>
            </a:r>
          </a:p>
          <a:p>
            <a:endParaRPr lang="en-US" dirty="0"/>
          </a:p>
          <a:p>
            <a:r>
              <a:rPr lang="en-US" dirty="0"/>
              <a:t>We have a postpartum hemorrhage cart available given her increased risk for postpartum hemorrhage, and we also have short-acting IV antihypertensives readily available if her blood pressure spikes.  </a:t>
            </a:r>
          </a:p>
        </p:txBody>
      </p:sp>
      <p:sp>
        <p:nvSpPr>
          <p:cNvPr id="12" name="Slide Number Placeholder 11"/>
          <p:cNvSpPr>
            <a:spLocks noGrp="1"/>
          </p:cNvSpPr>
          <p:nvPr>
            <p:ph type="sldNum" sz="quarter" idx="4"/>
          </p:nvPr>
        </p:nvSpPr>
        <p:spPr>
          <a:xfrm>
            <a:off x="8902223" y="6216274"/>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nurse">
            <a:extLst>
              <a:ext uri="{FF2B5EF4-FFF2-40B4-BE49-F238E27FC236}">
                <a16:creationId xmlns:a16="http://schemas.microsoft.com/office/drawing/2014/main" id="{BE90D731-1722-4024-AFB1-F1A3373EDC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79464" b="61495"/>
          <a:stretch/>
        </p:blipFill>
        <p:spPr>
          <a:xfrm flipH="1">
            <a:off x="3677738" y="2631624"/>
            <a:ext cx="1505760" cy="3260135"/>
          </a:xfrm>
          <a:prstGeom prst="rect">
            <a:avLst/>
          </a:prstGeom>
        </p:spPr>
      </p:pic>
      <p:pic>
        <p:nvPicPr>
          <p:cNvPr id="14" name="Picture 13">
            <a:extLst>
              <a:ext uri="{FF2B5EF4-FFF2-40B4-BE49-F238E27FC236}">
                <a16:creationId xmlns:a16="http://schemas.microsoft.com/office/drawing/2014/main" id="{0E8E7CDD-1E5B-440E-B666-87F8E70B51B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19974"/>
          <a:stretch/>
        </p:blipFill>
        <p:spPr>
          <a:xfrm>
            <a:off x="2147791" y="2631624"/>
            <a:ext cx="1373563" cy="3259693"/>
          </a:xfrm>
          <a:prstGeom prst="rect">
            <a:avLst/>
          </a:prstGeom>
        </p:spPr>
      </p:pic>
      <p:pic>
        <p:nvPicPr>
          <p:cNvPr id="15" name="Picture 14" descr="Image of a patient in a hospital bed.">
            <a:extLst>
              <a:ext uri="{FF2B5EF4-FFF2-40B4-BE49-F238E27FC236}">
                <a16:creationId xmlns:a16="http://schemas.microsoft.com/office/drawing/2014/main" id="{A39E6EDD-177A-4AF8-9094-6DCE72B53CBD}"/>
              </a:ext>
            </a:extLst>
          </p:cNvPr>
          <p:cNvPicPr>
            <a:picLocks noChangeAspect="1"/>
          </p:cNvPicPr>
          <p:nvPr/>
        </p:nvPicPr>
        <p:blipFill rotWithShape="1">
          <a:blip r:embed="rId5">
            <a:extLst>
              <a:ext uri="{28A0092B-C50C-407E-A947-70E740481C1C}">
                <a14:useLocalDpi xmlns:a14="http://schemas.microsoft.com/office/drawing/2010/main" val="0"/>
              </a:ext>
            </a:extLst>
          </a:blip>
          <a:srcRect r="11756" b="19584"/>
          <a:stretch/>
        </p:blipFill>
        <p:spPr>
          <a:xfrm flipH="1">
            <a:off x="1323320" y="2935678"/>
            <a:ext cx="4282106" cy="2956081"/>
          </a:xfrm>
          <a:prstGeom prst="rect">
            <a:avLst/>
          </a:prstGeom>
        </p:spPr>
      </p:pic>
      <p:sp>
        <p:nvSpPr>
          <p:cNvPr id="22" name="TextBox 21">
            <a:extLst>
              <a:ext uri="{FF2B5EF4-FFF2-40B4-BE49-F238E27FC236}">
                <a16:creationId xmlns:a16="http://schemas.microsoft.com/office/drawing/2014/main" id="{40588ADA-91F9-BE4E-8DBF-9166E61E49C5}"/>
              </a:ext>
            </a:extLst>
          </p:cNvPr>
          <p:cNvSpPr txBox="1"/>
          <p:nvPr/>
        </p:nvSpPr>
        <p:spPr>
          <a:xfrm>
            <a:off x="1368024" y="2522041"/>
            <a:ext cx="13785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Amy, off-going nurse</a:t>
            </a:r>
          </a:p>
        </p:txBody>
      </p:sp>
      <p:sp>
        <p:nvSpPr>
          <p:cNvPr id="23" name="TextBox 22">
            <a:extLst>
              <a:ext uri="{FF2B5EF4-FFF2-40B4-BE49-F238E27FC236}">
                <a16:creationId xmlns:a16="http://schemas.microsoft.com/office/drawing/2014/main" id="{47750630-D215-4149-AFE2-FCE450ED6345}"/>
              </a:ext>
            </a:extLst>
          </p:cNvPr>
          <p:cNvSpPr txBox="1"/>
          <p:nvPr/>
        </p:nvSpPr>
        <p:spPr>
          <a:xfrm>
            <a:off x="3845859" y="3972692"/>
            <a:ext cx="1592434" cy="2631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on-coming nurse</a:t>
            </a:r>
          </a:p>
        </p:txBody>
      </p:sp>
      <p:sp>
        <p:nvSpPr>
          <p:cNvPr id="13" name="TextBox 12">
            <a:extLst>
              <a:ext uri="{FF2B5EF4-FFF2-40B4-BE49-F238E27FC236}">
                <a16:creationId xmlns:a16="http://schemas.microsoft.com/office/drawing/2014/main" id="{8B1B8D3F-A444-D04A-B07C-3498C554CBC4}"/>
              </a:ext>
            </a:extLst>
          </p:cNvPr>
          <p:cNvSpPr txBox="1"/>
          <p:nvPr/>
        </p:nvSpPr>
        <p:spPr>
          <a:xfrm>
            <a:off x="2407048" y="4996349"/>
            <a:ext cx="188758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2" name="Slide Number Placeholder 8">
            <a:extLst>
              <a:ext uri="{FF2B5EF4-FFF2-40B4-BE49-F238E27FC236}">
                <a16:creationId xmlns:a16="http://schemas.microsoft.com/office/drawing/2014/main" id="{0D261B04-768E-B6EE-C3CF-919DEF2B2E62}"/>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E19BDE-ABDF-3B41-B278-49B517E6C0DD}" type="slidenum">
              <a:rPr lang="en-US" smtClean="0">
                <a:solidFill>
                  <a:prstClr val="white">
                    <a:lumMod val="50000"/>
                  </a:prstClr>
                </a:solidFill>
                <a:latin typeface="Calibri" panose="020F0502020204030204"/>
              </a:rPr>
              <a:pPr>
                <a:defRPr/>
              </a:pPr>
              <a:t>49</a:t>
            </a:fld>
            <a:endParaRPr lang="en-US" dirty="0">
              <a:solidFill>
                <a:prstClr val="white">
                  <a:lumMod val="50000"/>
                </a:prstClr>
              </a:solidFill>
              <a:latin typeface="Calibri" panose="020F0502020204030204"/>
            </a:endParaRPr>
          </a:p>
        </p:txBody>
      </p:sp>
    </p:spTree>
    <p:extLst>
      <p:ext uri="{BB962C8B-B14F-4D97-AF65-F5344CB8AC3E}">
        <p14:creationId xmlns:p14="http://schemas.microsoft.com/office/powerpoint/2010/main" val="2453893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of Effective Communication</a:t>
            </a:r>
          </a:p>
        </p:txBody>
      </p:sp>
      <p:sp>
        <p:nvSpPr>
          <p:cNvPr id="5" name="Content Placeholder 4"/>
          <p:cNvSpPr>
            <a:spLocks noGrp="1"/>
          </p:cNvSpPr>
          <p:nvPr>
            <p:ph idx="1"/>
          </p:nvPr>
        </p:nvSpPr>
        <p:spPr/>
        <p:txBody>
          <a:bodyPr>
            <a:normAutofit fontScale="92500" lnSpcReduction="10000"/>
          </a:bodyPr>
          <a:lstStyle/>
          <a:p>
            <a:r>
              <a:rPr lang="en-US" altLang="en-US" dirty="0">
                <a:solidFill>
                  <a:srgbClr val="4258A6"/>
                </a:solidFill>
              </a:rPr>
              <a:t>Complete	</a:t>
            </a:r>
          </a:p>
          <a:p>
            <a:pPr lvl="1"/>
            <a:r>
              <a:rPr lang="en-US" altLang="en-US" dirty="0"/>
              <a:t>Communicate all relevant information</a:t>
            </a:r>
          </a:p>
          <a:p>
            <a:r>
              <a:rPr lang="en-US" altLang="en-US" dirty="0">
                <a:solidFill>
                  <a:srgbClr val="4258A6"/>
                </a:solidFill>
              </a:rPr>
              <a:t>Clear</a:t>
            </a:r>
          </a:p>
          <a:p>
            <a:pPr lvl="1"/>
            <a:r>
              <a:rPr lang="en-US" altLang="en-US" dirty="0"/>
              <a:t>Convey information that is plainly understood </a:t>
            </a:r>
          </a:p>
          <a:p>
            <a:r>
              <a:rPr lang="en-US" altLang="en-US" dirty="0">
                <a:solidFill>
                  <a:srgbClr val="4258A6"/>
                </a:solidFill>
              </a:rPr>
              <a:t>Brief	</a:t>
            </a:r>
          </a:p>
          <a:p>
            <a:pPr lvl="1"/>
            <a:r>
              <a:rPr lang="en-US" altLang="en-US" dirty="0"/>
              <a:t>Communicate the information in a concise manner</a:t>
            </a:r>
          </a:p>
          <a:p>
            <a:r>
              <a:rPr lang="en-US" altLang="en-US" dirty="0">
                <a:solidFill>
                  <a:srgbClr val="4258A6"/>
                </a:solidFill>
              </a:rPr>
              <a:t>Timely</a:t>
            </a:r>
          </a:p>
          <a:p>
            <a:pPr lvl="1"/>
            <a:r>
              <a:rPr lang="en-US" altLang="en-US" dirty="0"/>
              <a:t>Offer and request information in an appropriate time frame</a:t>
            </a:r>
          </a:p>
          <a:p>
            <a:pPr lvl="1"/>
            <a:r>
              <a:rPr lang="en-US" altLang="en-US" dirty="0"/>
              <a:t>Verify authenticity</a:t>
            </a:r>
          </a:p>
          <a:p>
            <a:pPr lvl="1"/>
            <a:r>
              <a:rPr lang="en-US" altLang="en-US" dirty="0"/>
              <a:t>Validate or acknowledge information</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38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descr="Illustration shows three figures in silhouette: Danielle Williams, the patient, lies on a hospital bed; Amy, the off-going nurse, and Allison, the on-coming nurse, stand beside the bed. Amy says 'Do you have any questions about anything?' Allison says 'No, I took care of Ms. Williams yesterday as well. It seems like she has remained pretty stable overnight. Thank you! Go get some sleep. I’ve got her from here.'">
            <a:extLst>
              <a:ext uri="{FF2B5EF4-FFF2-40B4-BE49-F238E27FC236}">
                <a16:creationId xmlns:a16="http://schemas.microsoft.com/office/drawing/2014/main" id="{0D0A6646-8749-498F-AF33-A5795DB45BE9}"/>
              </a:ext>
            </a:extLst>
          </p:cNvPr>
          <p:cNvSpPr/>
          <p:nvPr/>
        </p:nvSpPr>
        <p:spPr>
          <a:xfrm flipV="1">
            <a:off x="1485844" y="81808"/>
            <a:ext cx="10606256" cy="575304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EE2F9"/>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Obstetric Hemorrhage</a:t>
            </a:r>
            <a:br>
              <a:rPr lang="en-US" dirty="0"/>
            </a:br>
            <a:r>
              <a:rPr lang="en-US" dirty="0"/>
              <a:t>I PASS the BATON</a:t>
            </a:r>
          </a:p>
        </p:txBody>
      </p:sp>
      <p:sp>
        <p:nvSpPr>
          <p:cNvPr id="12" name="Slide Number Placeholder 11"/>
          <p:cNvSpPr>
            <a:spLocks noGrp="1"/>
          </p:cNvSpPr>
          <p:nvPr>
            <p:ph type="sldNum" sz="quarter" idx="4"/>
          </p:nvPr>
        </p:nvSpPr>
        <p:spPr>
          <a:xfrm>
            <a:off x="8902223" y="6216274"/>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nurse">
            <a:extLst>
              <a:ext uri="{FF2B5EF4-FFF2-40B4-BE49-F238E27FC236}">
                <a16:creationId xmlns:a16="http://schemas.microsoft.com/office/drawing/2014/main" id="{BE90D731-1722-4024-AFB1-F1A3373EDC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79464" b="61495"/>
          <a:stretch/>
        </p:blipFill>
        <p:spPr>
          <a:xfrm flipH="1">
            <a:off x="3677738" y="2631624"/>
            <a:ext cx="1505760" cy="3260135"/>
          </a:xfrm>
          <a:prstGeom prst="rect">
            <a:avLst/>
          </a:prstGeom>
        </p:spPr>
      </p:pic>
      <p:pic>
        <p:nvPicPr>
          <p:cNvPr id="14" name="Picture 13">
            <a:extLst>
              <a:ext uri="{FF2B5EF4-FFF2-40B4-BE49-F238E27FC236}">
                <a16:creationId xmlns:a16="http://schemas.microsoft.com/office/drawing/2014/main" id="{0E8E7CDD-1E5B-440E-B666-87F8E70B51B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19974"/>
          <a:stretch/>
        </p:blipFill>
        <p:spPr>
          <a:xfrm>
            <a:off x="2147791" y="2631624"/>
            <a:ext cx="1373563" cy="3259693"/>
          </a:xfrm>
          <a:prstGeom prst="rect">
            <a:avLst/>
          </a:prstGeom>
        </p:spPr>
      </p:pic>
      <p:pic>
        <p:nvPicPr>
          <p:cNvPr id="15" name="Picture 14" descr="Image of a patient in a hospital bed.">
            <a:extLst>
              <a:ext uri="{FF2B5EF4-FFF2-40B4-BE49-F238E27FC236}">
                <a16:creationId xmlns:a16="http://schemas.microsoft.com/office/drawing/2014/main" id="{A39E6EDD-177A-4AF8-9094-6DCE72B53CBD}"/>
              </a:ext>
            </a:extLst>
          </p:cNvPr>
          <p:cNvPicPr>
            <a:picLocks noChangeAspect="1"/>
          </p:cNvPicPr>
          <p:nvPr/>
        </p:nvPicPr>
        <p:blipFill rotWithShape="1">
          <a:blip r:embed="rId5">
            <a:extLst>
              <a:ext uri="{28A0092B-C50C-407E-A947-70E740481C1C}">
                <a14:useLocalDpi xmlns:a14="http://schemas.microsoft.com/office/drawing/2010/main" val="0"/>
              </a:ext>
            </a:extLst>
          </a:blip>
          <a:srcRect r="11756" b="19584"/>
          <a:stretch/>
        </p:blipFill>
        <p:spPr>
          <a:xfrm flipH="1">
            <a:off x="1323320" y="2935678"/>
            <a:ext cx="4282106" cy="2956081"/>
          </a:xfrm>
          <a:prstGeom prst="rect">
            <a:avLst/>
          </a:prstGeom>
        </p:spPr>
      </p:pic>
      <p:sp>
        <p:nvSpPr>
          <p:cNvPr id="18" name="Text Placeholder 3">
            <a:extLst>
              <a:ext uri="{FF2B5EF4-FFF2-40B4-BE49-F238E27FC236}">
                <a16:creationId xmlns:a16="http://schemas.microsoft.com/office/drawing/2014/main" id="{CC65B062-E40D-42A6-850D-0BB5FA5A3BD0}"/>
              </a:ext>
            </a:extLst>
          </p:cNvPr>
          <p:cNvSpPr txBox="1">
            <a:spLocks/>
          </p:cNvSpPr>
          <p:nvPr/>
        </p:nvSpPr>
        <p:spPr>
          <a:xfrm>
            <a:off x="3009423" y="308778"/>
            <a:ext cx="5892800" cy="855005"/>
          </a:xfrm>
          <a:prstGeom prst="wedgeRectCallout">
            <a:avLst>
              <a:gd name="adj1" fmla="val -46967"/>
              <a:gd name="adj2" fmla="val 203548"/>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Do you have any questions about anything?</a:t>
            </a:r>
          </a:p>
        </p:txBody>
      </p:sp>
      <p:sp>
        <p:nvSpPr>
          <p:cNvPr id="20" name="Text Placeholder 4">
            <a:extLst>
              <a:ext uri="{FF2B5EF4-FFF2-40B4-BE49-F238E27FC236}">
                <a16:creationId xmlns:a16="http://schemas.microsoft.com/office/drawing/2014/main" id="{B2707556-93CB-4E16-98C9-607CA6A8221C}"/>
              </a:ext>
            </a:extLst>
          </p:cNvPr>
          <p:cNvSpPr txBox="1">
            <a:spLocks/>
          </p:cNvSpPr>
          <p:nvPr/>
        </p:nvSpPr>
        <p:spPr>
          <a:xfrm>
            <a:off x="6222128" y="1779640"/>
            <a:ext cx="5360189" cy="2319618"/>
          </a:xfrm>
          <a:prstGeom prst="wedgeRectCallout">
            <a:avLst>
              <a:gd name="adj1" fmla="val -68885"/>
              <a:gd name="adj2" fmla="val 16595"/>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No, I took care of Ms. Williams yesterday as well.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 seems like she has remained pretty stable overnight. Thank you! Go get some sleep. I’ve got her from here.</a:t>
            </a:r>
          </a:p>
        </p:txBody>
      </p:sp>
      <p:sp>
        <p:nvSpPr>
          <p:cNvPr id="24" name="TextBox 23">
            <a:extLst>
              <a:ext uri="{FF2B5EF4-FFF2-40B4-BE49-F238E27FC236}">
                <a16:creationId xmlns:a16="http://schemas.microsoft.com/office/drawing/2014/main" id="{6283BEE9-DC70-E842-8D67-9290D9BC3137}"/>
              </a:ext>
            </a:extLst>
          </p:cNvPr>
          <p:cNvSpPr txBox="1"/>
          <p:nvPr/>
        </p:nvSpPr>
        <p:spPr>
          <a:xfrm>
            <a:off x="1368024" y="2522041"/>
            <a:ext cx="13785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Amy, off-going nurse</a:t>
            </a:r>
          </a:p>
        </p:txBody>
      </p:sp>
      <p:sp>
        <p:nvSpPr>
          <p:cNvPr id="25" name="TextBox 24">
            <a:extLst>
              <a:ext uri="{FF2B5EF4-FFF2-40B4-BE49-F238E27FC236}">
                <a16:creationId xmlns:a16="http://schemas.microsoft.com/office/drawing/2014/main" id="{83707597-8669-0E46-9D8A-4856B27DD83E}"/>
              </a:ext>
            </a:extLst>
          </p:cNvPr>
          <p:cNvSpPr txBox="1"/>
          <p:nvPr/>
        </p:nvSpPr>
        <p:spPr>
          <a:xfrm>
            <a:off x="3845859" y="3972692"/>
            <a:ext cx="1592434" cy="2631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on-coming nurse</a:t>
            </a:r>
          </a:p>
        </p:txBody>
      </p:sp>
      <p:sp>
        <p:nvSpPr>
          <p:cNvPr id="13" name="TextBox 12">
            <a:extLst>
              <a:ext uri="{FF2B5EF4-FFF2-40B4-BE49-F238E27FC236}">
                <a16:creationId xmlns:a16="http://schemas.microsoft.com/office/drawing/2014/main" id="{89201215-F02B-9F42-A591-D0D2E9B33C46}"/>
              </a:ext>
            </a:extLst>
          </p:cNvPr>
          <p:cNvSpPr txBox="1"/>
          <p:nvPr/>
        </p:nvSpPr>
        <p:spPr>
          <a:xfrm>
            <a:off x="2153083" y="4904533"/>
            <a:ext cx="188758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sp>
        <p:nvSpPr>
          <p:cNvPr id="2" name="Slide Number Placeholder 8">
            <a:extLst>
              <a:ext uri="{FF2B5EF4-FFF2-40B4-BE49-F238E27FC236}">
                <a16:creationId xmlns:a16="http://schemas.microsoft.com/office/drawing/2014/main" id="{BEAF3E86-B13B-54E7-80C6-0DCC4FC7A704}"/>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E19BDE-ABDF-3B41-B278-49B517E6C0DD}" type="slidenum">
              <a:rPr lang="en-US" smtClean="0">
                <a:solidFill>
                  <a:prstClr val="white">
                    <a:lumMod val="50000"/>
                  </a:prstClr>
                </a:solidFill>
                <a:latin typeface="Calibri" panose="020F0502020204030204"/>
              </a:rPr>
              <a:pPr>
                <a:defRPr/>
              </a:pPr>
              <a:t>50</a:t>
            </a:fld>
            <a:endParaRPr lang="en-US" dirty="0">
              <a:solidFill>
                <a:prstClr val="white">
                  <a:lumMod val="50000"/>
                </a:prstClr>
              </a:solidFill>
              <a:latin typeface="Calibri" panose="020F0502020204030204"/>
            </a:endParaRPr>
          </a:p>
        </p:txBody>
      </p:sp>
    </p:spTree>
    <p:extLst>
      <p:ext uri="{BB962C8B-B14F-4D97-AF65-F5344CB8AC3E}">
        <p14:creationId xmlns:p14="http://schemas.microsoft.com/office/powerpoint/2010/main" val="562216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4CD2C-4301-2548-A4C9-152D1FFF3A75}"/>
              </a:ext>
            </a:extLst>
          </p:cNvPr>
          <p:cNvSpPr>
            <a:spLocks noGrp="1"/>
          </p:cNvSpPr>
          <p:nvPr>
            <p:ph type="title"/>
          </p:nvPr>
        </p:nvSpPr>
        <p:spPr/>
        <p:txBody>
          <a:bodyPr/>
          <a:lstStyle/>
          <a:p>
            <a:r>
              <a:rPr lang="en-US" dirty="0"/>
              <a:t>Discussion</a:t>
            </a:r>
          </a:p>
        </p:txBody>
      </p:sp>
      <p:sp>
        <p:nvSpPr>
          <p:cNvPr id="7" name="Content Placeholder 6">
            <a:extLst>
              <a:ext uri="{FF2B5EF4-FFF2-40B4-BE49-F238E27FC236}">
                <a16:creationId xmlns:a16="http://schemas.microsoft.com/office/drawing/2014/main" id="{4E14E283-0301-284C-A83A-F7DD08D93643}"/>
              </a:ext>
            </a:extLst>
          </p:cNvPr>
          <p:cNvSpPr>
            <a:spLocks noGrp="1"/>
          </p:cNvSpPr>
          <p:nvPr>
            <p:ph idx="1"/>
          </p:nvPr>
        </p:nvSpPr>
        <p:spPr/>
        <p:txBody>
          <a:bodyPr/>
          <a:lstStyle/>
          <a:p>
            <a:r>
              <a:rPr lang="en-US" dirty="0"/>
              <a:t>Which communication tools do you think your staff will easily adopt?</a:t>
            </a:r>
          </a:p>
          <a:p>
            <a:pPr lvl="1"/>
            <a:r>
              <a:rPr lang="en-US" dirty="0">
                <a:solidFill>
                  <a:srgbClr val="4258A6"/>
                </a:solidFill>
              </a:rPr>
              <a:t>Call-out</a:t>
            </a:r>
            <a:r>
              <a:rPr lang="en-US" dirty="0"/>
              <a:t> | </a:t>
            </a:r>
            <a:r>
              <a:rPr lang="en-US" dirty="0">
                <a:solidFill>
                  <a:srgbClr val="4258A6"/>
                </a:solidFill>
              </a:rPr>
              <a:t>Check-back</a:t>
            </a:r>
            <a:r>
              <a:rPr lang="en-US" dirty="0"/>
              <a:t> | </a:t>
            </a:r>
            <a:r>
              <a:rPr lang="en-US" dirty="0">
                <a:solidFill>
                  <a:srgbClr val="4258A6"/>
                </a:solidFill>
              </a:rPr>
              <a:t>SBAR</a:t>
            </a:r>
            <a:r>
              <a:rPr lang="en-US" dirty="0"/>
              <a:t> | </a:t>
            </a:r>
            <a:r>
              <a:rPr lang="en-US" dirty="0">
                <a:solidFill>
                  <a:srgbClr val="4258A6"/>
                </a:solidFill>
              </a:rPr>
              <a:t>I PASS the BATON</a:t>
            </a:r>
          </a:p>
          <a:p>
            <a:r>
              <a:rPr lang="en-US" dirty="0"/>
              <a:t>What do you think will be hurdles to using these tools in your facilities?</a:t>
            </a:r>
          </a:p>
          <a:p>
            <a:r>
              <a:rPr lang="en-US" dirty="0"/>
              <a:t>What ideas can you share to potentially overcome some of the hurdles?</a:t>
            </a:r>
          </a:p>
          <a:p>
            <a:r>
              <a:rPr lang="en-US" dirty="0"/>
              <a:t>How would you modify the tools so that your staff might use them?</a:t>
            </a:r>
          </a:p>
        </p:txBody>
      </p:sp>
      <p:sp>
        <p:nvSpPr>
          <p:cNvPr id="3" name="Slide Number Placeholder 2">
            <a:extLst>
              <a:ext uri="{FF2B5EF4-FFF2-40B4-BE49-F238E27FC236}">
                <a16:creationId xmlns:a16="http://schemas.microsoft.com/office/drawing/2014/main" id="{BF973033-FB06-F649-B1EE-0DEBD6E8AB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544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85E7-BFE8-A246-B5B2-ED7716948E7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20D088-FE47-F042-A376-9AFD1D1BC6AF}"/>
              </a:ext>
            </a:extLst>
          </p:cNvPr>
          <p:cNvSpPr>
            <a:spLocks noGrp="1"/>
          </p:cNvSpPr>
          <p:nvPr>
            <p:ph idx="1"/>
          </p:nvPr>
        </p:nvSpPr>
        <p:spPr/>
        <p:txBody>
          <a:bodyPr/>
          <a:lstStyle/>
          <a:p>
            <a:r>
              <a:rPr lang="en-US" dirty="0"/>
              <a:t>Communication is the foundation to effective teamwork</a:t>
            </a:r>
          </a:p>
          <a:p>
            <a:pPr lvl="1"/>
            <a:r>
              <a:rPr lang="en-US" dirty="0"/>
              <a:t>Clear, Complete, Brief, &amp; Timely</a:t>
            </a:r>
          </a:p>
          <a:p>
            <a:r>
              <a:rPr lang="en-US" dirty="0"/>
              <a:t>Four simple strategies to improve communication:</a:t>
            </a:r>
          </a:p>
          <a:p>
            <a:pPr lvl="1"/>
            <a:r>
              <a:rPr lang="en-US" dirty="0"/>
              <a:t>Call-Out</a:t>
            </a:r>
          </a:p>
          <a:p>
            <a:pPr lvl="1"/>
            <a:r>
              <a:rPr lang="en-US" dirty="0"/>
              <a:t>Check-Back</a:t>
            </a:r>
          </a:p>
          <a:p>
            <a:pPr lvl="1"/>
            <a:r>
              <a:rPr lang="en-US" dirty="0"/>
              <a:t>SBAR</a:t>
            </a:r>
          </a:p>
          <a:p>
            <a:pPr lvl="1"/>
            <a:r>
              <a:rPr lang="en-US" dirty="0"/>
              <a:t>I PASS </a:t>
            </a:r>
            <a:r>
              <a:rPr lang="en-US" sz="1800" dirty="0"/>
              <a:t>THE</a:t>
            </a:r>
            <a:r>
              <a:rPr lang="en-US" dirty="0"/>
              <a:t> BATON</a:t>
            </a:r>
          </a:p>
          <a:p>
            <a:r>
              <a:rPr lang="en-US" dirty="0"/>
              <a:t>Use these strategies together!</a:t>
            </a:r>
          </a:p>
          <a:p>
            <a:endParaRPr lang="en-US" dirty="0"/>
          </a:p>
        </p:txBody>
      </p:sp>
      <p:sp>
        <p:nvSpPr>
          <p:cNvPr id="4" name="Slide Number Placeholder 3">
            <a:extLst>
              <a:ext uri="{FF2B5EF4-FFF2-40B4-BE49-F238E27FC236}">
                <a16:creationId xmlns:a16="http://schemas.microsoft.com/office/drawing/2014/main" id="{A555A56D-D64F-E145-B8C9-2CADC02B3F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58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D03D-3E9B-DB47-85D1-176567B1CDB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D7E70FC-D118-8045-ABB2-3D25FC7CB576}"/>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Joint Commission on Accreditation of Healthcare Organizations. Sentinel Events Statistics: Root causes of sentinel events. 2015. </a:t>
            </a:r>
            <a:r>
              <a:rPr lang="en-US" u="sng" dirty="0">
                <a:hlinkClick r:id="rId2"/>
              </a:rPr>
              <a:t>http://www.jointcommission.org/sentinel_event.aspx</a:t>
            </a:r>
            <a:r>
              <a:rPr lang="en-US" dirty="0"/>
              <a:t>. </a:t>
            </a:r>
          </a:p>
          <a:p>
            <a:pPr marL="514350" indent="-514350">
              <a:buFont typeface="+mj-lt"/>
              <a:buAutoNum type="arabicPeriod"/>
            </a:pPr>
            <a:r>
              <a:rPr lang="en-US" dirty="0"/>
              <a:t>Joint Commission on Accreditation of Healthcare Organizations. Sentinel Event Data: Root Causes by Event Type, 2004-2015. 2016. </a:t>
            </a:r>
            <a:r>
              <a:rPr lang="en-US" u="sng" dirty="0">
                <a:hlinkClick r:id="rId3"/>
              </a:rPr>
              <a:t>https://hcupdate.files.wordpress.com/2016/02/2016-02-se-root-causes-by-event-type-2004-2015.pdf</a:t>
            </a:r>
            <a:r>
              <a:rPr lang="en-US" dirty="0"/>
              <a:t>. </a:t>
            </a:r>
          </a:p>
          <a:p>
            <a:pPr marL="514350" indent="-514350">
              <a:buFont typeface="+mj-lt"/>
              <a:buAutoNum type="arabicPeriod"/>
            </a:pPr>
            <a:r>
              <a:rPr lang="en-US" dirty="0"/>
              <a:t>(Adapted from) Dayton E, Henriksen K. Communication failure: basic components, contributing factors, and the call for structure. Joint Commission Journal of Quality and Patient Safety. 2007 Jan;33(1):34-47. PMID: 17283940.</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1BD4120D-022F-CE43-A624-6BC018DD610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530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Acknowledgments</a:t>
            </a:r>
            <a:endParaRPr lang="en-US" dirty="0"/>
          </a:p>
        </p:txBody>
      </p:sp>
      <p:sp>
        <p:nvSpPr>
          <p:cNvPr id="3" name="Content Placeholder 2"/>
          <p:cNvSpPr>
            <a:spLocks noGrp="1"/>
          </p:cNvSpPr>
          <p:nvPr>
            <p:ph idx="1"/>
          </p:nvPr>
        </p:nvSpPr>
        <p:spPr>
          <a:xfrm>
            <a:off x="838200" y="1825625"/>
            <a:ext cx="10515600" cy="2627105"/>
          </a:xfrm>
        </p:spPr>
        <p:txBody>
          <a:bodyPr/>
          <a:lstStyle/>
          <a:p>
            <a:r>
              <a:rPr lang="en-US" dirty="0"/>
              <a:t>This project is funded and implemented by the Agency for Healthcare Research and Quality and the Johns Hopkins University Contract Number HHSP233201500020I in collaboration with the Health Resources and Services Administration and the Alliance for Innovation on Maternal Health.</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59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Exchange Strategies</a:t>
            </a:r>
          </a:p>
        </p:txBody>
      </p:sp>
      <p:sp>
        <p:nvSpPr>
          <p:cNvPr id="5" name="Content Placeholder 4"/>
          <p:cNvSpPr>
            <a:spLocks noGrp="1"/>
          </p:cNvSpPr>
          <p:nvPr>
            <p:ph idx="1"/>
          </p:nvPr>
        </p:nvSpPr>
        <p:spPr/>
        <p:txBody>
          <a:bodyPr/>
          <a:lstStyle/>
          <a:p>
            <a:r>
              <a:rPr lang="en-US" altLang="en-US" dirty="0"/>
              <a:t>Call-Out</a:t>
            </a:r>
          </a:p>
          <a:p>
            <a:r>
              <a:rPr lang="en-US" altLang="en-US" dirty="0"/>
              <a:t>Check-Back</a:t>
            </a:r>
          </a:p>
          <a:p>
            <a:r>
              <a:rPr lang="en-US" altLang="en-US" dirty="0"/>
              <a:t>SBAR</a:t>
            </a:r>
          </a:p>
          <a:p>
            <a:pPr lvl="1"/>
            <a:r>
              <a:rPr lang="en-US" altLang="en-US" dirty="0"/>
              <a:t>Situation–Background–Assessment–Recommendation</a:t>
            </a:r>
          </a:p>
          <a:p>
            <a:r>
              <a:rPr lang="en-US" altLang="en-US" dirty="0"/>
              <a:t>I PASS the BATON</a:t>
            </a:r>
          </a:p>
          <a:p>
            <a:pPr lvl="1"/>
            <a:r>
              <a:rPr lang="en-US" altLang="en-US" dirty="0"/>
              <a:t>Introduction-Patient-Assessment-Situation-Safety-Background-Actions-Timing-Ownership-Next</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893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Call-Out</a:t>
            </a:r>
          </a:p>
        </p:txBody>
      </p:sp>
      <p:sp>
        <p:nvSpPr>
          <p:cNvPr id="5" name="Content Placeholder 4"/>
          <p:cNvSpPr>
            <a:spLocks noGrp="1"/>
          </p:cNvSpPr>
          <p:nvPr>
            <p:ph idx="1"/>
          </p:nvPr>
        </p:nvSpPr>
        <p:spPr>
          <a:xfrm>
            <a:off x="457200" y="1825625"/>
            <a:ext cx="5788244" cy="3999380"/>
          </a:xfrm>
        </p:spPr>
        <p:txBody>
          <a:bodyPr vert="horz" lIns="91440" tIns="45720" rIns="91440" bIns="45720" rtlCol="0" anchor="t">
            <a:normAutofit lnSpcReduction="10000"/>
          </a:bodyPr>
          <a:lstStyle/>
          <a:p>
            <a:pPr marL="0" indent="0" algn="ctr">
              <a:buNone/>
            </a:pPr>
            <a:r>
              <a:rPr lang="en-US" altLang="en-US" b="1" dirty="0">
                <a:solidFill>
                  <a:srgbClr val="4258A6"/>
                </a:solidFill>
              </a:rPr>
              <a:t>Loudly announcing critical information during emergent situations.</a:t>
            </a:r>
          </a:p>
          <a:p>
            <a:pPr marL="0" indent="0" algn="ctr">
              <a:buNone/>
            </a:pPr>
            <a:endParaRPr lang="en-US" altLang="en-US" b="1" dirty="0">
              <a:solidFill>
                <a:srgbClr val="4258A6"/>
              </a:solidFill>
              <a:cs typeface="Calibri"/>
            </a:endParaRPr>
          </a:p>
          <a:p>
            <a:pPr lvl="1">
              <a:buFont typeface="Arial" panose="02070309020205020404" pitchFamily="49" charset="0"/>
              <a:buChar char="•"/>
            </a:pPr>
            <a:r>
              <a:rPr lang="en-US" altLang="en-US" sz="2600" dirty="0"/>
              <a:t>Informs all team members simultaneously</a:t>
            </a:r>
            <a:endParaRPr lang="en-US" altLang="en-US" sz="2600" dirty="0">
              <a:cs typeface="Calibri" panose="020F0502020204030204"/>
            </a:endParaRPr>
          </a:p>
          <a:p>
            <a:pPr lvl="1">
              <a:buFont typeface="Arial" panose="02070309020205020404" pitchFamily="49" charset="0"/>
              <a:buChar char="•"/>
            </a:pPr>
            <a:r>
              <a:rPr lang="en-US" altLang="en-US" sz="2600" dirty="0"/>
              <a:t>Helps team members anticipate next steps</a:t>
            </a:r>
            <a:endParaRPr lang="en-US" altLang="en-US" sz="2600" dirty="0">
              <a:cs typeface="Calibri" panose="020F0502020204030204"/>
            </a:endParaRPr>
          </a:p>
          <a:p>
            <a:pPr lvl="1">
              <a:buFont typeface="Arial" panose="02070309020205020404" pitchFamily="49" charset="0"/>
              <a:buChar char="•"/>
            </a:pPr>
            <a:r>
              <a:rPr lang="en-US" altLang="en-US" sz="2600" dirty="0"/>
              <a:t>Especially helpful when directed at a specific individual</a:t>
            </a:r>
            <a:endParaRPr lang="en-US" altLang="en-US" sz="2600" dirty="0">
              <a:cs typeface="Calibri" panose="020F0502020204030204"/>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Oval Callout 12" descr="Decorative">
            <a:extLst>
              <a:ext uri="{FF2B5EF4-FFF2-40B4-BE49-F238E27FC236}">
                <a16:creationId xmlns:a16="http://schemas.microsoft.com/office/drawing/2014/main" id="{223E7520-96D9-1C48-AE26-7061319F5370}"/>
              </a:ext>
              <a:ext uri="{C183D7F6-B498-43B3-948B-1728B52AA6E4}">
                <adec:decorative xmlns:adec="http://schemas.microsoft.com/office/drawing/2017/decorative" val="0"/>
              </a:ext>
            </a:extLst>
          </p:cNvPr>
          <p:cNvSpPr/>
          <p:nvPr/>
        </p:nvSpPr>
        <p:spPr>
          <a:xfrm>
            <a:off x="6273209" y="3019647"/>
            <a:ext cx="4019107" cy="2360428"/>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Callout 15" descr="Decorative">
            <a:extLst>
              <a:ext uri="{FF2B5EF4-FFF2-40B4-BE49-F238E27FC236}">
                <a16:creationId xmlns:a16="http://schemas.microsoft.com/office/drawing/2014/main" id="{845022F1-897F-B841-AA49-A38F31DEC2F5}"/>
              </a:ext>
              <a:ext uri="{C183D7F6-B498-43B3-948B-1728B52AA6E4}">
                <adec:decorative xmlns:adec="http://schemas.microsoft.com/office/drawing/2017/decorative" val="0"/>
              </a:ext>
            </a:extLst>
          </p:cNvPr>
          <p:cNvSpPr/>
          <p:nvPr/>
        </p:nvSpPr>
        <p:spPr>
          <a:xfrm flipH="1">
            <a:off x="7378994" y="577943"/>
            <a:ext cx="4125433" cy="2360428"/>
          </a:xfrm>
          <a:prstGeom prst="wedgeEllipseCallout">
            <a:avLst/>
          </a:prstGeom>
          <a:solidFill>
            <a:srgbClr val="F194B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
        <p:nvSpPr>
          <p:cNvPr id="17" name="Content Placeholder 9">
            <a:extLst>
              <a:ext uri="{FF2B5EF4-FFF2-40B4-BE49-F238E27FC236}">
                <a16:creationId xmlns:a16="http://schemas.microsoft.com/office/drawing/2014/main" id="{DB6CECF7-6A51-3248-AF65-8537291C4886}"/>
              </a:ext>
            </a:extLst>
          </p:cNvPr>
          <p:cNvSpPr txBox="1">
            <a:spLocks/>
          </p:cNvSpPr>
          <p:nvPr/>
        </p:nvSpPr>
        <p:spPr>
          <a:xfrm>
            <a:off x="7574516" y="1201658"/>
            <a:ext cx="3779284" cy="1387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Doctor, I’m concerned. The patient’s blood loss is almost 1,000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mL</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Calibri"/>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ontent Placeholder 10" descr="Oval Call-Out">
            <a:extLst>
              <a:ext uri="{FF2B5EF4-FFF2-40B4-BE49-F238E27FC236}">
                <a16:creationId xmlns:a16="http://schemas.microsoft.com/office/drawing/2014/main" id="{BCAE5689-DC18-654D-833C-8951B5F54A58}"/>
              </a:ext>
            </a:extLst>
          </p:cNvPr>
          <p:cNvSpPr txBox="1">
            <a:spLocks/>
          </p:cNvSpPr>
          <p:nvPr/>
        </p:nvSpPr>
        <p:spPr>
          <a:xfrm>
            <a:off x="6632109" y="3501939"/>
            <a:ext cx="3301306" cy="19311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OK, there are a few things we can do. Please continue to monitor carefully.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394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5FDE-2709-EE44-87A8-211883D6B710}"/>
              </a:ext>
            </a:extLst>
          </p:cNvPr>
          <p:cNvSpPr>
            <a:spLocks noGrp="1"/>
          </p:cNvSpPr>
          <p:nvPr>
            <p:ph type="title"/>
          </p:nvPr>
        </p:nvSpPr>
        <p:spPr/>
        <p:txBody>
          <a:bodyPr/>
          <a:lstStyle/>
          <a:p>
            <a:r>
              <a:rPr lang="en-US" dirty="0"/>
              <a:t>When To Use a Call-Out</a:t>
            </a:r>
          </a:p>
        </p:txBody>
      </p:sp>
      <p:sp>
        <p:nvSpPr>
          <p:cNvPr id="3" name="Content Placeholder 2">
            <a:extLst>
              <a:ext uri="{FF2B5EF4-FFF2-40B4-BE49-F238E27FC236}">
                <a16:creationId xmlns:a16="http://schemas.microsoft.com/office/drawing/2014/main" id="{7BE2F2CE-CD03-E34E-B7F0-41108494B9BF}"/>
              </a:ext>
            </a:extLst>
          </p:cNvPr>
          <p:cNvSpPr>
            <a:spLocks noGrp="1"/>
          </p:cNvSpPr>
          <p:nvPr>
            <p:ph idx="1"/>
          </p:nvPr>
        </p:nvSpPr>
        <p:spPr>
          <a:xfrm>
            <a:off x="507521" y="1854380"/>
            <a:ext cx="11306353" cy="4351338"/>
          </a:xfrm>
        </p:spPr>
        <p:txBody>
          <a:bodyPr vert="horz" lIns="91440" tIns="45720" rIns="91440" bIns="45720" rtlCol="0" anchor="t">
            <a:normAutofit/>
          </a:bodyPr>
          <a:lstStyle/>
          <a:p>
            <a:r>
              <a:rPr lang="en-US" dirty="0"/>
              <a:t>Whenever information needs to be urgently communicated</a:t>
            </a:r>
          </a:p>
          <a:p>
            <a:r>
              <a:rPr lang="en-US" dirty="0"/>
              <a:t>As an emergent event unfolds</a:t>
            </a:r>
          </a:p>
          <a:p>
            <a:pPr lvl="1"/>
            <a:r>
              <a:rPr lang="en-US" dirty="0"/>
              <a:t>E.g., when there are signs of a patient beginning to hemorrhage</a:t>
            </a:r>
            <a:endParaRPr lang="en-US" dirty="0">
              <a:cs typeface="Calibri"/>
            </a:endParaRPr>
          </a:p>
          <a:p>
            <a:r>
              <a:rPr lang="en-US" dirty="0"/>
              <a:t>Updates during emergent events</a:t>
            </a:r>
          </a:p>
          <a:p>
            <a:pPr lvl="1"/>
            <a:r>
              <a:rPr lang="en-US" dirty="0"/>
              <a:t>E.g., call-out when hemorrhage exceeds 1,000 mL</a:t>
            </a:r>
          </a:p>
          <a:p>
            <a:endParaRPr lang="en-US" dirty="0"/>
          </a:p>
          <a:p>
            <a:pPr marL="0" indent="0" algn="ctr">
              <a:buNone/>
            </a:pPr>
            <a:r>
              <a:rPr lang="en-US" sz="2400" b="1" i="1" dirty="0">
                <a:solidFill>
                  <a:srgbClr val="4258A6"/>
                </a:solidFill>
              </a:rPr>
              <a:t>Tip! Pair call-outs with assertive statements, power words, </a:t>
            </a:r>
            <a:br>
              <a:rPr lang="en-US" sz="2400" b="1" i="1" dirty="0">
                <a:solidFill>
                  <a:srgbClr val="4258A6"/>
                </a:solidFill>
              </a:rPr>
            </a:br>
            <a:r>
              <a:rPr lang="en-US" sz="2400" b="1" i="1" dirty="0">
                <a:solidFill>
                  <a:srgbClr val="4258A6"/>
                </a:solidFill>
              </a:rPr>
              <a:t>and the two-challenge rule to really drive home your message (see Module 5)</a:t>
            </a:r>
          </a:p>
        </p:txBody>
      </p:sp>
      <p:sp>
        <p:nvSpPr>
          <p:cNvPr id="4" name="Slide Number Placeholder 3">
            <a:extLst>
              <a:ext uri="{FF2B5EF4-FFF2-40B4-BE49-F238E27FC236}">
                <a16:creationId xmlns:a16="http://schemas.microsoft.com/office/drawing/2014/main" id="{7E07EDA6-5B0E-8848-9DB8-4C9110FD980C}"/>
              </a:ext>
            </a:extLst>
          </p:cNvPr>
          <p:cNvSpPr>
            <a:spLocks noGrp="1"/>
          </p:cNvSpPr>
          <p:nvPr>
            <p:ph type="sldNum" sz="quarter" idx="4"/>
          </p:nvPr>
        </p:nvSpPr>
        <p:spPr>
          <a:xfrm>
            <a:off x="10940274" y="6245147"/>
            <a:ext cx="82704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1" name="Picture 10" title="clock and calend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600" y="365125"/>
            <a:ext cx="1866900" cy="1866900"/>
          </a:xfrm>
          <a:prstGeom prst="rect">
            <a:avLst/>
          </a:prstGeom>
          <a:ln>
            <a:solidFill>
              <a:srgbClr val="505BA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4813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DA07-400A-8140-9F1B-2979233FFE76}"/>
              </a:ext>
            </a:extLst>
          </p:cNvPr>
          <p:cNvSpPr>
            <a:spLocks noGrp="1"/>
          </p:cNvSpPr>
          <p:nvPr>
            <p:ph type="title"/>
          </p:nvPr>
        </p:nvSpPr>
        <p:spPr/>
        <p:txBody>
          <a:bodyPr/>
          <a:lstStyle/>
          <a:p>
            <a:r>
              <a:rPr lang="en-US" dirty="0"/>
              <a:t>Calling-Out With Patients and Family Present</a:t>
            </a:r>
          </a:p>
        </p:txBody>
      </p:sp>
      <p:sp>
        <p:nvSpPr>
          <p:cNvPr id="4" name="Slide Number Placeholder 3">
            <a:extLst>
              <a:ext uri="{FF2B5EF4-FFF2-40B4-BE49-F238E27FC236}">
                <a16:creationId xmlns:a16="http://schemas.microsoft.com/office/drawing/2014/main" id="{DFCE9AFF-7A50-5F49-8329-16AE93F4BAD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5FAB1707-1B19-FB41-81C0-9105573FABBB}"/>
              </a:ext>
            </a:extLst>
          </p:cNvPr>
          <p:cNvSpPr>
            <a:spLocks noGrp="1"/>
          </p:cNvSpPr>
          <p:nvPr>
            <p:ph idx="13"/>
          </p:nvPr>
        </p:nvSpPr>
        <p:spPr>
          <a:xfrm>
            <a:off x="5092699" y="1821852"/>
            <a:ext cx="6756401" cy="4096348"/>
          </a:xfrm>
        </p:spPr>
        <p:txBody>
          <a:bodyPr>
            <a:normAutofit/>
          </a:bodyPr>
          <a:lstStyle/>
          <a:p>
            <a:pPr marL="0" indent="0">
              <a:buNone/>
            </a:pPr>
            <a:r>
              <a:rPr lang="en-US" b="1" u="sng" dirty="0"/>
              <a:t>Mitigation Suggestions</a:t>
            </a:r>
          </a:p>
          <a:p>
            <a:r>
              <a:rPr lang="en-US" sz="2400" dirty="0"/>
              <a:t>Use </a:t>
            </a:r>
            <a:r>
              <a:rPr lang="en-US" sz="2400" u="sng" dirty="0"/>
              <a:t>established</a:t>
            </a:r>
            <a:r>
              <a:rPr lang="en-US" sz="2400" i="1" dirty="0"/>
              <a:t> </a:t>
            </a:r>
            <a:r>
              <a:rPr lang="en-US" sz="2400" dirty="0"/>
              <a:t>code words in call-outs for common events</a:t>
            </a:r>
          </a:p>
          <a:p>
            <a:pPr lvl="1"/>
            <a:r>
              <a:rPr lang="en-US" sz="2000" b="1" i="1" dirty="0">
                <a:solidFill>
                  <a:srgbClr val="4258A6"/>
                </a:solidFill>
              </a:rPr>
              <a:t>Tip! </a:t>
            </a:r>
            <a:r>
              <a:rPr lang="en-US" sz="2000" i="1" dirty="0">
                <a:solidFill>
                  <a:srgbClr val="4258A6"/>
                </a:solidFill>
              </a:rPr>
              <a:t>Determine what code words to use as an organization; include these in the Readiness materials</a:t>
            </a:r>
          </a:p>
          <a:p>
            <a:pPr lvl="1"/>
            <a:r>
              <a:rPr lang="en-US" sz="2000" b="1" i="1" dirty="0">
                <a:solidFill>
                  <a:srgbClr val="4258A6"/>
                </a:solidFill>
              </a:rPr>
              <a:t>Tip! </a:t>
            </a:r>
            <a:r>
              <a:rPr lang="en-US" sz="2000" i="1" dirty="0">
                <a:solidFill>
                  <a:srgbClr val="4258A6"/>
                </a:solidFill>
              </a:rPr>
              <a:t>Set expectations during briefs or huddles (Module 4</a:t>
            </a:r>
            <a:r>
              <a:rPr lang="en-US" sz="2000" i="1" dirty="0">
                <a:solidFill>
                  <a:srgbClr val="7030A0"/>
                </a:solidFill>
              </a:rPr>
              <a:t>)</a:t>
            </a:r>
          </a:p>
          <a:p>
            <a:r>
              <a:rPr lang="en-US" sz="2400" dirty="0"/>
              <a:t>Speak pointedly but calmly</a:t>
            </a:r>
            <a:endParaRPr lang="en-US" sz="2400" u="sng" dirty="0"/>
          </a:p>
          <a:p>
            <a:r>
              <a:rPr lang="en-US" sz="2400" u="sng" dirty="0"/>
              <a:t>Involve</a:t>
            </a:r>
            <a:r>
              <a:rPr lang="en-US" sz="2400" dirty="0"/>
              <a:t> the patient and family in a frank discussion</a:t>
            </a:r>
          </a:p>
          <a:p>
            <a:r>
              <a:rPr lang="en-US" sz="2400" dirty="0"/>
              <a:t>Think empathetically</a:t>
            </a:r>
          </a:p>
        </p:txBody>
      </p:sp>
      <p:sp>
        <p:nvSpPr>
          <p:cNvPr id="9" name="Oval 8" descr="Decorative">
            <a:extLst>
              <a:ext uri="{FF2B5EF4-FFF2-40B4-BE49-F238E27FC236}">
                <a16:creationId xmlns:a16="http://schemas.microsoft.com/office/drawing/2014/main" id="{6E06F66A-4800-0247-9EF1-4AF02CB7E6DD}"/>
              </a:ext>
              <a:ext uri="{C183D7F6-B498-43B3-948B-1728B52AA6E4}">
                <adec:decorative xmlns:adec="http://schemas.microsoft.com/office/drawing/2017/decorative" val="0"/>
              </a:ext>
            </a:extLst>
          </p:cNvPr>
          <p:cNvSpPr/>
          <p:nvPr/>
        </p:nvSpPr>
        <p:spPr>
          <a:xfrm>
            <a:off x="427306" y="2044700"/>
            <a:ext cx="4206240" cy="3319854"/>
          </a:xfrm>
          <a:prstGeom prst="ellipse">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 name="Content Placeholder 13"/>
          <p:cNvSpPr>
            <a:spLocks noGrp="1"/>
          </p:cNvSpPr>
          <p:nvPr>
            <p:ph idx="1"/>
          </p:nvPr>
        </p:nvSpPr>
        <p:spPr>
          <a:xfrm>
            <a:off x="863600" y="2498259"/>
            <a:ext cx="3327400" cy="2827805"/>
          </a:xfrm>
        </p:spPr>
        <p:txBody>
          <a:bodyPr/>
          <a:lstStyle/>
          <a:p>
            <a:pPr marL="0" indent="0" algn="ctr">
              <a:buNone/>
            </a:pPr>
            <a:r>
              <a:rPr lang="en-US" dirty="0">
                <a:solidFill>
                  <a:sysClr val="windowText" lastClr="000000"/>
                </a:solidFill>
              </a:rPr>
              <a:t>Call-outs </a:t>
            </a:r>
            <a:r>
              <a:rPr lang="en-US" u="sng" dirty="0">
                <a:solidFill>
                  <a:sysClr val="windowText" lastClr="000000"/>
                </a:solidFill>
              </a:rPr>
              <a:t>could</a:t>
            </a:r>
            <a:r>
              <a:rPr lang="en-US" dirty="0">
                <a:solidFill>
                  <a:sysClr val="windowText" lastClr="000000"/>
                </a:solidFill>
              </a:rPr>
              <a:t> unnecessarily alarm conscious patients or family members who are present in the room.</a:t>
            </a:r>
          </a:p>
          <a:p>
            <a:pPr marL="0" indent="0" algn="ctr">
              <a:buNone/>
            </a:pPr>
            <a:endParaRPr lang="en-US" dirty="0"/>
          </a:p>
        </p:txBody>
      </p:sp>
    </p:spTree>
    <p:extLst>
      <p:ext uri="{BB962C8B-B14F-4D97-AF65-F5344CB8AC3E}">
        <p14:creationId xmlns:p14="http://schemas.microsoft.com/office/powerpoint/2010/main" val="2182582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11738</Words>
  <Application>Microsoft Office PowerPoint</Application>
  <PresentationFormat>Widescreen</PresentationFormat>
  <Paragraphs>862</Paragraphs>
  <Slides>54</Slides>
  <Notes>52</Notes>
  <HiddenSlides>0</HiddenSlides>
  <MMClips>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54</vt:i4>
      </vt:variant>
    </vt:vector>
  </HeadingPairs>
  <TitlesOfParts>
    <vt:vector size="64" baseType="lpstr">
      <vt:lpstr>Arial</vt:lpstr>
      <vt:lpstr>Calibri</vt:lpstr>
      <vt:lpstr>Calibri Light</vt:lpstr>
      <vt:lpstr>Courier New</vt:lpstr>
      <vt:lpstr>Times</vt:lpstr>
      <vt:lpstr>Wingdings</vt:lpstr>
      <vt:lpstr>1_Office Theme</vt:lpstr>
      <vt:lpstr>4_Office Theme</vt:lpstr>
      <vt:lpstr>2_Comic Strip</vt:lpstr>
      <vt:lpstr>3_Comic Strip</vt:lpstr>
      <vt:lpstr>Communication Obstetric Hemorrhage</vt:lpstr>
      <vt:lpstr>Communication is…</vt:lpstr>
      <vt:lpstr>Maternal and Perinatal Deaths and Injuries 2004-20151,2 </vt:lpstr>
      <vt:lpstr>Basic Components and Process of Communication3</vt:lpstr>
      <vt:lpstr>Standards of Effective Communication</vt:lpstr>
      <vt:lpstr>Information Exchange Strategies</vt:lpstr>
      <vt:lpstr>Call-Out</vt:lpstr>
      <vt:lpstr>When To Use a Call-Out</vt:lpstr>
      <vt:lpstr>Calling-Out With Patients and Family Present</vt:lpstr>
      <vt:lpstr>Call-Out Demonstration</vt:lpstr>
      <vt:lpstr>Assessing the Team’s Call-Outs</vt:lpstr>
      <vt:lpstr>Check-Back</vt:lpstr>
      <vt:lpstr>Opportunities To Check-Back</vt:lpstr>
      <vt:lpstr>Check-Back Demonstration</vt:lpstr>
      <vt:lpstr>Check-Back Video Discussion</vt:lpstr>
      <vt:lpstr>Check-Back Discussion Answers</vt:lpstr>
      <vt:lpstr>Application to the 4 Rs of Obstetric Hemorrhage</vt:lpstr>
      <vt:lpstr>Obstetric Hemorrhage Call-Out &amp; Check-Back</vt:lpstr>
      <vt:lpstr>Obstetric Hemorrhage Call-Out &amp; Check-Back</vt:lpstr>
      <vt:lpstr>Obstetric Hemorrhage Call-Out &amp; Check-Back</vt:lpstr>
      <vt:lpstr>Obstetric Hemorrhage Call-Out &amp; Check-Back</vt:lpstr>
      <vt:lpstr>Obstetric Hemorrhage Call-Out &amp; Check-Back</vt:lpstr>
      <vt:lpstr>Activity: Call-Out &amp; Check-Back</vt:lpstr>
      <vt:lpstr>SBAR Provides…</vt:lpstr>
      <vt:lpstr>When Is SBAR Useful?</vt:lpstr>
      <vt:lpstr>Application to the 4 Rs: SBAR</vt:lpstr>
      <vt:lpstr>SBAR Video</vt:lpstr>
      <vt:lpstr>SBAR Video Debrief</vt:lpstr>
      <vt:lpstr>Obstetric Hemorrhage SBAR</vt:lpstr>
      <vt:lpstr>Obstetric Hemorrhage SBAR</vt:lpstr>
      <vt:lpstr>Obstetric Hemorrhage SBAR</vt:lpstr>
      <vt:lpstr>Obstetric Hemorrhage SBAR</vt:lpstr>
      <vt:lpstr>Obstetric Hemorrhage SBAR</vt:lpstr>
      <vt:lpstr>Obstetric Hemorrhage SBAR</vt:lpstr>
      <vt:lpstr>Obstetric Hemorrhage SBAR</vt:lpstr>
      <vt:lpstr>Obstetric Hemorrhage SBAR</vt:lpstr>
      <vt:lpstr>Obstetric Hemorrhage SBAR</vt:lpstr>
      <vt:lpstr>Handoffs</vt:lpstr>
      <vt:lpstr>Ensure Continuity of Care</vt:lpstr>
      <vt:lpstr>Application to the 4 Rs: Handoffs</vt:lpstr>
      <vt:lpstr>“I PASS THE BATON”</vt:lpstr>
      <vt:lpstr>I PASS THE BATON Video</vt:lpstr>
      <vt:lpstr>Handoff Video Discussion</vt:lpstr>
      <vt:lpstr>Obstetric Hemorrhage I PASS the BATON</vt:lpstr>
      <vt:lpstr>Obstetric Hemorrhage I PASS the BATON</vt:lpstr>
      <vt:lpstr>Obstetric Hemorrhage I PASS the BATON</vt:lpstr>
      <vt:lpstr>Obstetric Hemorrhage I PASS the BATON</vt:lpstr>
      <vt:lpstr>Obstetric Hemorrhage I PASS the BATON</vt:lpstr>
      <vt:lpstr>Obstetric Hemorrhage I PASS the BATON</vt:lpstr>
      <vt:lpstr>Obstetric Hemorrhage I PASS the BATON</vt:lpstr>
      <vt:lpstr>Discussion</vt:lpstr>
      <vt:lpstr>Summary</vt:lpstr>
      <vt:lpstr>References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Obstetric Hemorrhage - PowerPoint Presentation</dc:title>
  <dc:subject>Safety Program for Perinatal Care II</dc:subject>
  <dc:creator>"Agency for Healthcare Research and Quality (AHRQ)"</dc:creator>
  <cp:keywords>Safety Program for Perinatal Care II</cp:keywords>
  <cp:lastModifiedBy>Ramage, Kathryn (AHRQ/OC) (CTR)</cp:lastModifiedBy>
  <cp:revision>14</cp:revision>
  <dcterms:created xsi:type="dcterms:W3CDTF">2020-01-23T18:45:24Z</dcterms:created>
  <dcterms:modified xsi:type="dcterms:W3CDTF">2023-07-26T14:54:07Z</dcterms:modified>
  <cp:category>patient safety</cp:category>
</cp:coreProperties>
</file>