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9"/>
  </p:notesMasterIdLst>
  <p:sldIdLst>
    <p:sldId id="804" r:id="rId3"/>
    <p:sldId id="892" r:id="rId4"/>
    <p:sldId id="893" r:id="rId5"/>
    <p:sldId id="894" r:id="rId6"/>
    <p:sldId id="895" r:id="rId7"/>
    <p:sldId id="896" r:id="rId8"/>
    <p:sldId id="897" r:id="rId9"/>
    <p:sldId id="898" r:id="rId10"/>
    <p:sldId id="899" r:id="rId11"/>
    <p:sldId id="900" r:id="rId12"/>
    <p:sldId id="901" r:id="rId13"/>
    <p:sldId id="902" r:id="rId14"/>
    <p:sldId id="903" r:id="rId15"/>
    <p:sldId id="904" r:id="rId16"/>
    <p:sldId id="905" r:id="rId17"/>
    <p:sldId id="8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34413" autoAdjust="0"/>
  </p:normalViewPr>
  <p:slideViewPr>
    <p:cSldViewPr snapToGrid="0" showGuides="1">
      <p:cViewPr varScale="1">
        <p:scale>
          <a:sx n="64" d="100"/>
          <a:sy n="64" d="100"/>
        </p:scale>
        <p:origin x="6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91326-D2F8-CF42-AEA3-E22CBB79897E}" type="doc">
      <dgm:prSet loTypeId="urn:microsoft.com/office/officeart/2005/8/layout/lProcess2" loCatId="" qsTypeId="urn:microsoft.com/office/officeart/2005/8/quickstyle/simple1" qsCatId="simple" csTypeId="urn:microsoft.com/office/officeart/2005/8/colors/colorful5" csCatId="colorful" phldr="1"/>
      <dgm:spPr/>
      <dgm:t>
        <a:bodyPr/>
        <a:lstStyle/>
        <a:p>
          <a:endParaRPr lang="en-US"/>
        </a:p>
      </dgm:t>
    </dgm:pt>
    <dgm:pt modelId="{208F89C2-1061-6548-B37D-0C4F5A091B65}">
      <dgm:prSet phldrT="[Text]"/>
      <dgm:spPr/>
      <dgm:t>
        <a:bodyPr/>
        <a:lstStyle/>
        <a:p>
          <a:r>
            <a:rPr lang="en-US" b="1" dirty="0">
              <a:solidFill>
                <a:schemeClr val="tx1"/>
              </a:solidFill>
            </a:rPr>
            <a:t>Communication</a:t>
          </a:r>
        </a:p>
      </dgm:t>
    </dgm:pt>
    <dgm:pt modelId="{BC5D071F-663C-DC42-AEE9-36C0A1936CDC}" type="parTrans" cxnId="{B77BDF45-134E-DB4C-B559-4704939E8285}">
      <dgm:prSet/>
      <dgm:spPr/>
      <dgm:t>
        <a:bodyPr/>
        <a:lstStyle/>
        <a:p>
          <a:endParaRPr lang="en-US"/>
        </a:p>
      </dgm:t>
    </dgm:pt>
    <dgm:pt modelId="{2C95093F-1DE7-DB4D-B66C-026B69D4F573}" type="sibTrans" cxnId="{B77BDF45-134E-DB4C-B559-4704939E8285}">
      <dgm:prSet/>
      <dgm:spPr/>
      <dgm:t>
        <a:bodyPr/>
        <a:lstStyle/>
        <a:p>
          <a:endParaRPr lang="en-US"/>
        </a:p>
      </dgm:t>
    </dgm:pt>
    <dgm:pt modelId="{8F3EF15C-1962-5343-82F5-861D1E33DAD8}">
      <dgm:prSet phldrT="[Text]"/>
      <dgm:spPr/>
      <dgm:t>
        <a:bodyPr/>
        <a:lstStyle/>
        <a:p>
          <a:pPr algn="ctr"/>
          <a:r>
            <a:rPr lang="en-US" dirty="0">
              <a:solidFill>
                <a:schemeClr val="tx1"/>
              </a:solidFill>
            </a:rPr>
            <a:t>Communicating instructions</a:t>
          </a:r>
        </a:p>
      </dgm:t>
    </dgm:pt>
    <dgm:pt modelId="{9165D84A-B640-544E-9F7F-86CD2985B93E}" type="parTrans" cxnId="{6D10905F-56C3-1F41-A84C-2DABE13A334A}">
      <dgm:prSet/>
      <dgm:spPr/>
      <dgm:t>
        <a:bodyPr/>
        <a:lstStyle/>
        <a:p>
          <a:endParaRPr lang="en-US"/>
        </a:p>
      </dgm:t>
    </dgm:pt>
    <dgm:pt modelId="{A9387292-9D0F-A542-AAC1-4B63394CC231}" type="sibTrans" cxnId="{6D10905F-56C3-1F41-A84C-2DABE13A334A}">
      <dgm:prSet/>
      <dgm:spPr/>
      <dgm:t>
        <a:bodyPr/>
        <a:lstStyle/>
        <a:p>
          <a:endParaRPr lang="en-US"/>
        </a:p>
      </dgm:t>
    </dgm:pt>
    <dgm:pt modelId="{60768698-8096-1E44-946D-2E59F762B29C}">
      <dgm:prSet phldrT="[Text]"/>
      <dgm:spPr/>
      <dgm:t>
        <a:bodyPr/>
        <a:lstStyle/>
        <a:p>
          <a:r>
            <a:rPr lang="en-US" b="1" dirty="0"/>
            <a:t>Performance Improvement</a:t>
          </a:r>
        </a:p>
      </dgm:t>
    </dgm:pt>
    <dgm:pt modelId="{C4CAF731-4018-ED40-A695-FF0FBD905983}" type="parTrans" cxnId="{0F661A2D-88C8-0049-AF21-256DE668F452}">
      <dgm:prSet/>
      <dgm:spPr/>
      <dgm:t>
        <a:bodyPr/>
        <a:lstStyle/>
        <a:p>
          <a:endParaRPr lang="en-US"/>
        </a:p>
      </dgm:t>
    </dgm:pt>
    <dgm:pt modelId="{1274E7C5-039A-7040-A9B2-1F2AB226C413}" type="sibTrans" cxnId="{0F661A2D-88C8-0049-AF21-256DE668F452}">
      <dgm:prSet/>
      <dgm:spPr/>
      <dgm:t>
        <a:bodyPr/>
        <a:lstStyle/>
        <a:p>
          <a:endParaRPr lang="en-US"/>
        </a:p>
      </dgm:t>
    </dgm:pt>
    <dgm:pt modelId="{ABEAB3CF-21DC-B442-8C6C-CFAFF4D06AF5}">
      <dgm:prSet phldrT="[Text]"/>
      <dgm:spPr/>
      <dgm:t>
        <a:bodyPr/>
        <a:lstStyle/>
        <a:p>
          <a:r>
            <a:rPr lang="en-US" b="1" dirty="0"/>
            <a:t>Relationships</a:t>
          </a:r>
        </a:p>
      </dgm:t>
    </dgm:pt>
    <dgm:pt modelId="{BC3DFFD5-C054-5947-A0BB-7862751E5C36}" type="parTrans" cxnId="{43100D0F-BA76-B745-B94A-E027859D4608}">
      <dgm:prSet/>
      <dgm:spPr/>
      <dgm:t>
        <a:bodyPr/>
        <a:lstStyle/>
        <a:p>
          <a:endParaRPr lang="en-US"/>
        </a:p>
      </dgm:t>
    </dgm:pt>
    <dgm:pt modelId="{4FDCD4A2-2F8A-B94F-B8A4-885DD2F26FB7}" type="sibTrans" cxnId="{43100D0F-BA76-B745-B94A-E027859D4608}">
      <dgm:prSet/>
      <dgm:spPr/>
      <dgm:t>
        <a:bodyPr/>
        <a:lstStyle/>
        <a:p>
          <a:endParaRPr lang="en-US"/>
        </a:p>
      </dgm:t>
    </dgm:pt>
    <dgm:pt modelId="{9E8B2B8B-D92D-C24B-92B3-2F8D96E44F5B}">
      <dgm:prSet phldrT="[Text]"/>
      <dgm:spPr/>
      <dgm:t>
        <a:bodyPr/>
        <a:lstStyle/>
        <a:p>
          <a:pPr algn="ctr"/>
          <a:r>
            <a:rPr lang="en-US">
              <a:solidFill>
                <a:schemeClr val="tx1"/>
              </a:solidFill>
            </a:rPr>
            <a:t>Building rapport and trust</a:t>
          </a:r>
          <a:endParaRPr lang="en-US" dirty="0">
            <a:solidFill>
              <a:schemeClr val="tx1"/>
            </a:solidFill>
          </a:endParaRPr>
        </a:p>
      </dgm:t>
    </dgm:pt>
    <dgm:pt modelId="{1D72FE9B-FD08-9247-A4E9-AD9F1B0572B7}" type="parTrans" cxnId="{33F87759-57B9-294E-882B-BA54E80F57E4}">
      <dgm:prSet/>
      <dgm:spPr/>
      <dgm:t>
        <a:bodyPr/>
        <a:lstStyle/>
        <a:p>
          <a:endParaRPr lang="en-US"/>
        </a:p>
      </dgm:t>
    </dgm:pt>
    <dgm:pt modelId="{7ECBFB4D-E310-F843-8A32-EDDA80EEE420}" type="sibTrans" cxnId="{33F87759-57B9-294E-882B-BA54E80F57E4}">
      <dgm:prSet/>
      <dgm:spPr/>
      <dgm:t>
        <a:bodyPr/>
        <a:lstStyle/>
        <a:p>
          <a:endParaRPr lang="en-US"/>
        </a:p>
      </dgm:t>
    </dgm:pt>
    <dgm:pt modelId="{306008B0-BDF1-7E49-A283-A3E9F5869241}">
      <dgm:prSet phldrT="[Text]"/>
      <dgm:spPr/>
      <dgm:t>
        <a:bodyPr/>
        <a:lstStyle/>
        <a:p>
          <a:r>
            <a:rPr lang="en-US" b="1" dirty="0"/>
            <a:t>Execution</a:t>
          </a:r>
        </a:p>
      </dgm:t>
    </dgm:pt>
    <dgm:pt modelId="{8638979E-2B8C-F245-9DF3-457FDDD61C23}" type="parTrans" cxnId="{0C858400-9291-C047-B676-10A5E2583C0A}">
      <dgm:prSet/>
      <dgm:spPr/>
      <dgm:t>
        <a:bodyPr/>
        <a:lstStyle/>
        <a:p>
          <a:endParaRPr lang="en-US"/>
        </a:p>
      </dgm:t>
    </dgm:pt>
    <dgm:pt modelId="{DF846AB6-D97D-BD40-BC15-929EB5DEBDD4}" type="sibTrans" cxnId="{0C858400-9291-C047-B676-10A5E2583C0A}">
      <dgm:prSet/>
      <dgm:spPr/>
      <dgm:t>
        <a:bodyPr/>
        <a:lstStyle/>
        <a:p>
          <a:endParaRPr lang="en-US"/>
        </a:p>
      </dgm:t>
    </dgm:pt>
    <dgm:pt modelId="{85BC3C53-9722-4741-A781-9D7332E48E3F}">
      <dgm:prSet phldrT="[Text]"/>
      <dgm:spPr/>
      <dgm:t>
        <a:bodyPr/>
        <a:lstStyle/>
        <a:p>
          <a:pPr algn="ctr"/>
          <a:r>
            <a:rPr lang="en-US" dirty="0">
              <a:solidFill>
                <a:schemeClr val="tx1"/>
              </a:solidFill>
            </a:rPr>
            <a:t>Responding to requests</a:t>
          </a:r>
        </a:p>
      </dgm:t>
    </dgm:pt>
    <dgm:pt modelId="{B214C513-97FF-704E-A053-9CAE243AB71E}" type="parTrans" cxnId="{6844FF1B-F541-7C46-86D7-5862C7054B4A}">
      <dgm:prSet/>
      <dgm:spPr/>
      <dgm:t>
        <a:bodyPr/>
        <a:lstStyle/>
        <a:p>
          <a:endParaRPr lang="en-US"/>
        </a:p>
      </dgm:t>
    </dgm:pt>
    <dgm:pt modelId="{4E4647F2-C1D1-474E-8BF4-EBCEAC9D7818}" type="sibTrans" cxnId="{6844FF1B-F541-7C46-86D7-5862C7054B4A}">
      <dgm:prSet/>
      <dgm:spPr/>
      <dgm:t>
        <a:bodyPr/>
        <a:lstStyle/>
        <a:p>
          <a:endParaRPr lang="en-US"/>
        </a:p>
      </dgm:t>
    </dgm:pt>
    <dgm:pt modelId="{2077C4B3-0399-3146-A622-0AF4E228EB0A}">
      <dgm:prSet/>
      <dgm:spPr/>
      <dgm:t>
        <a:bodyPr/>
        <a:lstStyle/>
        <a:p>
          <a:pPr algn="ctr"/>
          <a:r>
            <a:rPr lang="en-US" dirty="0">
              <a:solidFill>
                <a:schemeClr val="tx1"/>
              </a:solidFill>
            </a:rPr>
            <a:t>Providing feedback</a:t>
          </a:r>
        </a:p>
      </dgm:t>
    </dgm:pt>
    <dgm:pt modelId="{40FC7789-6320-5A45-BBD5-B06239510283}" type="parTrans" cxnId="{9E671470-E1F1-1B4D-AB97-873D3FCE568D}">
      <dgm:prSet/>
      <dgm:spPr/>
      <dgm:t>
        <a:bodyPr/>
        <a:lstStyle/>
        <a:p>
          <a:endParaRPr lang="en-US"/>
        </a:p>
      </dgm:t>
    </dgm:pt>
    <dgm:pt modelId="{84D3B379-CE03-A446-8479-35B061B3BB3C}" type="sibTrans" cxnId="{9E671470-E1F1-1B4D-AB97-873D3FCE568D}">
      <dgm:prSet/>
      <dgm:spPr/>
      <dgm:t>
        <a:bodyPr/>
        <a:lstStyle/>
        <a:p>
          <a:endParaRPr lang="en-US"/>
        </a:p>
      </dgm:t>
    </dgm:pt>
    <dgm:pt modelId="{A481F961-2B53-D24E-839F-86BF5A364837}">
      <dgm:prSet/>
      <dgm:spPr/>
      <dgm:t>
        <a:bodyPr/>
        <a:lstStyle/>
        <a:p>
          <a:pPr algn="ctr"/>
          <a:r>
            <a:rPr lang="en-US" dirty="0">
              <a:solidFill>
                <a:schemeClr val="tx1"/>
              </a:solidFill>
            </a:rPr>
            <a:t>Listening for understanding</a:t>
          </a:r>
        </a:p>
      </dgm:t>
    </dgm:pt>
    <dgm:pt modelId="{21405C87-CC03-9146-A47C-5EACC4EAF269}" type="parTrans" cxnId="{AF20527F-0772-8F4C-8DFE-F2D6A4BB7E28}">
      <dgm:prSet/>
      <dgm:spPr/>
      <dgm:t>
        <a:bodyPr/>
        <a:lstStyle/>
        <a:p>
          <a:endParaRPr lang="en-US"/>
        </a:p>
      </dgm:t>
    </dgm:pt>
    <dgm:pt modelId="{B425863D-5B22-B643-A5FC-252786B28C14}" type="sibTrans" cxnId="{AF20527F-0772-8F4C-8DFE-F2D6A4BB7E28}">
      <dgm:prSet/>
      <dgm:spPr/>
      <dgm:t>
        <a:bodyPr/>
        <a:lstStyle/>
        <a:p>
          <a:endParaRPr lang="en-US"/>
        </a:p>
      </dgm:t>
    </dgm:pt>
    <dgm:pt modelId="{DFAE0CCB-A695-2D4B-9835-D94B88FE7F1C}">
      <dgm:prSet/>
      <dgm:spPr/>
      <dgm:t>
        <a:bodyPr/>
        <a:lstStyle/>
        <a:p>
          <a:pPr algn="ctr"/>
          <a:r>
            <a:rPr lang="en-US" dirty="0">
              <a:solidFill>
                <a:schemeClr val="tx1"/>
              </a:solidFill>
            </a:rPr>
            <a:t>Setting performance goals</a:t>
          </a:r>
        </a:p>
      </dgm:t>
    </dgm:pt>
    <dgm:pt modelId="{6C7E4986-125E-8049-B5C8-0E41A32A733C}" type="parTrans" cxnId="{8CF7DDD0-5E2C-3D40-89B8-CE53B9198FE2}">
      <dgm:prSet/>
      <dgm:spPr/>
      <dgm:t>
        <a:bodyPr/>
        <a:lstStyle/>
        <a:p>
          <a:endParaRPr lang="en-US"/>
        </a:p>
      </dgm:t>
    </dgm:pt>
    <dgm:pt modelId="{21423CFA-2AAA-2D46-8D43-C96987A0A7CB}" type="sibTrans" cxnId="{8CF7DDD0-5E2C-3D40-89B8-CE53B9198FE2}">
      <dgm:prSet/>
      <dgm:spPr/>
      <dgm:t>
        <a:bodyPr/>
        <a:lstStyle/>
        <a:p>
          <a:endParaRPr lang="en-US"/>
        </a:p>
      </dgm:t>
    </dgm:pt>
    <dgm:pt modelId="{C4BDB659-4439-9A48-8215-2303C04B84CC}">
      <dgm:prSet/>
      <dgm:spPr/>
      <dgm:t>
        <a:bodyPr/>
        <a:lstStyle/>
        <a:p>
          <a:pPr algn="ctr"/>
          <a:r>
            <a:rPr lang="en-US" dirty="0">
              <a:solidFill>
                <a:schemeClr val="tx1"/>
              </a:solidFill>
            </a:rPr>
            <a:t>Rewarding improvement</a:t>
          </a:r>
        </a:p>
      </dgm:t>
    </dgm:pt>
    <dgm:pt modelId="{A3B4D661-7A9A-5349-ADFC-57C8749047EA}" type="parTrans" cxnId="{D30B8992-0BCD-034D-AA8C-EEB254A5191F}">
      <dgm:prSet/>
      <dgm:spPr/>
      <dgm:t>
        <a:bodyPr/>
        <a:lstStyle/>
        <a:p>
          <a:endParaRPr lang="en-US"/>
        </a:p>
      </dgm:t>
    </dgm:pt>
    <dgm:pt modelId="{BA9676A7-6B20-644A-BE6C-89F909B4C615}" type="sibTrans" cxnId="{D30B8992-0BCD-034D-AA8C-EEB254A5191F}">
      <dgm:prSet/>
      <dgm:spPr/>
      <dgm:t>
        <a:bodyPr/>
        <a:lstStyle/>
        <a:p>
          <a:endParaRPr lang="en-US"/>
        </a:p>
      </dgm:t>
    </dgm:pt>
    <dgm:pt modelId="{BB0224EF-DB78-6C45-916E-E80500F51E55}">
      <dgm:prSet/>
      <dgm:spPr/>
      <dgm:t>
        <a:bodyPr/>
        <a:lstStyle/>
        <a:p>
          <a:pPr algn="ctr"/>
          <a:r>
            <a:rPr lang="en-US" dirty="0">
              <a:solidFill>
                <a:schemeClr val="tx1"/>
              </a:solidFill>
            </a:rPr>
            <a:t>Dealing with failure</a:t>
          </a:r>
        </a:p>
      </dgm:t>
    </dgm:pt>
    <dgm:pt modelId="{F9F80B08-E2C0-0443-B769-B3E779A42BBA}" type="parTrans" cxnId="{7E9C2261-B44E-1448-A2E7-09DC02C17A24}">
      <dgm:prSet/>
      <dgm:spPr/>
      <dgm:t>
        <a:bodyPr/>
        <a:lstStyle/>
        <a:p>
          <a:endParaRPr lang="en-US"/>
        </a:p>
      </dgm:t>
    </dgm:pt>
    <dgm:pt modelId="{9E2E8ACC-1C06-704F-BCD1-3E8232A2EBE0}" type="sibTrans" cxnId="{7E9C2261-B44E-1448-A2E7-09DC02C17A24}">
      <dgm:prSet/>
      <dgm:spPr/>
      <dgm:t>
        <a:bodyPr/>
        <a:lstStyle/>
        <a:p>
          <a:endParaRPr lang="en-US"/>
        </a:p>
      </dgm:t>
    </dgm:pt>
    <dgm:pt modelId="{205376B2-353B-FD4E-8446-9A492F01F289}">
      <dgm:prSet/>
      <dgm:spPr/>
      <dgm:t>
        <a:bodyPr/>
        <a:lstStyle/>
        <a:p>
          <a:pPr algn="ctr"/>
          <a:r>
            <a:rPr lang="en-US" dirty="0">
              <a:solidFill>
                <a:schemeClr val="tx1"/>
              </a:solidFill>
            </a:rPr>
            <a:t>Assessing strengths and weaknesses</a:t>
          </a:r>
        </a:p>
      </dgm:t>
    </dgm:pt>
    <dgm:pt modelId="{3E849C08-B873-B649-8E25-9BCEF8BC1FEA}" type="parTrans" cxnId="{3A1BFA95-BA78-CB43-A1C9-FFA2298C1E3A}">
      <dgm:prSet/>
      <dgm:spPr/>
      <dgm:t>
        <a:bodyPr/>
        <a:lstStyle/>
        <a:p>
          <a:endParaRPr lang="en-US"/>
        </a:p>
      </dgm:t>
    </dgm:pt>
    <dgm:pt modelId="{73CD3AAF-3644-E14D-80E3-C2CD206DF7B5}" type="sibTrans" cxnId="{3A1BFA95-BA78-CB43-A1C9-FFA2298C1E3A}">
      <dgm:prSet/>
      <dgm:spPr/>
      <dgm:t>
        <a:bodyPr/>
        <a:lstStyle/>
        <a:p>
          <a:endParaRPr lang="en-US"/>
        </a:p>
      </dgm:t>
    </dgm:pt>
    <dgm:pt modelId="{94156E72-A6EA-9C4F-B257-094ACBB2151D}">
      <dgm:prSet/>
      <dgm:spPr/>
      <dgm:t>
        <a:bodyPr/>
        <a:lstStyle/>
        <a:p>
          <a:pPr algn="ctr"/>
          <a:r>
            <a:rPr lang="en-US" dirty="0">
              <a:solidFill>
                <a:schemeClr val="tx1"/>
              </a:solidFill>
            </a:rPr>
            <a:t>Motivating others</a:t>
          </a:r>
        </a:p>
      </dgm:t>
    </dgm:pt>
    <dgm:pt modelId="{7F34C098-F228-5440-94D1-D906D88C8C3D}" type="parTrans" cxnId="{4763BEC1-478C-2044-8BBE-56F415D445EF}">
      <dgm:prSet/>
      <dgm:spPr/>
      <dgm:t>
        <a:bodyPr/>
        <a:lstStyle/>
        <a:p>
          <a:endParaRPr lang="en-US"/>
        </a:p>
      </dgm:t>
    </dgm:pt>
    <dgm:pt modelId="{A673E041-8B16-6949-AB3E-D5A02760494E}" type="sibTrans" cxnId="{4763BEC1-478C-2044-8BBE-56F415D445EF}">
      <dgm:prSet/>
      <dgm:spPr/>
      <dgm:t>
        <a:bodyPr/>
        <a:lstStyle/>
        <a:p>
          <a:endParaRPr lang="en-US"/>
        </a:p>
      </dgm:t>
    </dgm:pt>
    <dgm:pt modelId="{3F2AC564-8012-4044-A5B4-1CF5737B5F81}">
      <dgm:prSet/>
      <dgm:spPr/>
      <dgm:t>
        <a:bodyPr/>
        <a:lstStyle/>
        <a:p>
          <a:pPr algn="ctr"/>
          <a:r>
            <a:rPr lang="en-US">
              <a:solidFill>
                <a:schemeClr val="tx1"/>
              </a:solidFill>
            </a:rPr>
            <a:t>Working with personal issues</a:t>
          </a:r>
          <a:endParaRPr lang="en-US" dirty="0">
            <a:solidFill>
              <a:schemeClr val="tx1"/>
            </a:solidFill>
          </a:endParaRPr>
        </a:p>
      </dgm:t>
    </dgm:pt>
    <dgm:pt modelId="{15AC23E5-14AE-FA4D-88F1-5CB257E75C74}" type="parTrans" cxnId="{526F653F-7D64-B949-805C-37DDD7B38AAC}">
      <dgm:prSet/>
      <dgm:spPr/>
      <dgm:t>
        <a:bodyPr/>
        <a:lstStyle/>
        <a:p>
          <a:endParaRPr lang="en-US"/>
        </a:p>
      </dgm:t>
    </dgm:pt>
    <dgm:pt modelId="{7FE1B617-5A4B-B248-89FD-B393EA062DFF}" type="sibTrans" cxnId="{526F653F-7D64-B949-805C-37DDD7B38AAC}">
      <dgm:prSet/>
      <dgm:spPr/>
      <dgm:t>
        <a:bodyPr/>
        <a:lstStyle/>
        <a:p>
          <a:endParaRPr lang="en-US"/>
        </a:p>
      </dgm:t>
    </dgm:pt>
    <dgm:pt modelId="{9E0B9936-29EE-0A49-8C7D-BDDE06987960}">
      <dgm:prSet/>
      <dgm:spPr/>
      <dgm:t>
        <a:bodyPr/>
        <a:lstStyle/>
        <a:p>
          <a:pPr algn="ctr"/>
          <a:r>
            <a:rPr lang="en-US" dirty="0">
              <a:solidFill>
                <a:schemeClr val="tx1"/>
              </a:solidFill>
            </a:rPr>
            <a:t>Confronting difficult situations</a:t>
          </a:r>
        </a:p>
      </dgm:t>
    </dgm:pt>
    <dgm:pt modelId="{101FEDB6-D748-7E43-A170-E7EE2664D8DB}" type="parTrans" cxnId="{3389A94C-AE5A-8B4F-A249-2EB15ABC46EB}">
      <dgm:prSet/>
      <dgm:spPr/>
      <dgm:t>
        <a:bodyPr/>
        <a:lstStyle/>
        <a:p>
          <a:endParaRPr lang="en-US"/>
        </a:p>
      </dgm:t>
    </dgm:pt>
    <dgm:pt modelId="{22D7D126-DBCB-9E45-AAFB-7F17438BAFE1}" type="sibTrans" cxnId="{3389A94C-AE5A-8B4F-A249-2EB15ABC46EB}">
      <dgm:prSet/>
      <dgm:spPr/>
      <dgm:t>
        <a:bodyPr/>
        <a:lstStyle/>
        <a:p>
          <a:endParaRPr lang="en-US"/>
        </a:p>
      </dgm:t>
    </dgm:pt>
    <dgm:pt modelId="{E6146429-A342-7343-8C3D-471E8402DDEA}">
      <dgm:prSet/>
      <dgm:spPr/>
      <dgm:t>
        <a:bodyPr/>
        <a:lstStyle/>
        <a:p>
          <a:pPr algn="ctr"/>
          <a:r>
            <a:rPr lang="en-US" dirty="0">
              <a:solidFill>
                <a:schemeClr val="tx1"/>
              </a:solidFill>
            </a:rPr>
            <a:t>Following through</a:t>
          </a:r>
        </a:p>
      </dgm:t>
    </dgm:pt>
    <dgm:pt modelId="{373C141F-103B-4D4B-A430-6C26860993A3}" type="parTrans" cxnId="{F2993EC7-F5F8-4949-95DA-8921866C7EF5}">
      <dgm:prSet/>
      <dgm:spPr/>
      <dgm:t>
        <a:bodyPr/>
        <a:lstStyle/>
        <a:p>
          <a:endParaRPr lang="en-US"/>
        </a:p>
      </dgm:t>
    </dgm:pt>
    <dgm:pt modelId="{B96D26FF-6746-CF4C-8D6B-F8EBDDB22AC1}" type="sibTrans" cxnId="{F2993EC7-F5F8-4949-95DA-8921866C7EF5}">
      <dgm:prSet/>
      <dgm:spPr/>
      <dgm:t>
        <a:bodyPr/>
        <a:lstStyle/>
        <a:p>
          <a:endParaRPr lang="en-US"/>
        </a:p>
      </dgm:t>
    </dgm:pt>
    <dgm:pt modelId="{BD73977F-B656-164A-B0AC-553A589553D7}" type="pres">
      <dgm:prSet presAssocID="{BEE91326-D2F8-CF42-AEA3-E22CBB79897E}" presName="theList" presStyleCnt="0">
        <dgm:presLayoutVars>
          <dgm:dir/>
          <dgm:animLvl val="lvl"/>
          <dgm:resizeHandles val="exact"/>
        </dgm:presLayoutVars>
      </dgm:prSet>
      <dgm:spPr/>
    </dgm:pt>
    <dgm:pt modelId="{C9E2FB5C-D4C2-8F49-A3EC-90D1D815E75A}" type="pres">
      <dgm:prSet presAssocID="{208F89C2-1061-6548-B37D-0C4F5A091B65}" presName="compNode" presStyleCnt="0"/>
      <dgm:spPr/>
    </dgm:pt>
    <dgm:pt modelId="{7102F930-0DC7-4D4D-B4EF-2039F7D2381C}" type="pres">
      <dgm:prSet presAssocID="{208F89C2-1061-6548-B37D-0C4F5A091B65}" presName="aNode" presStyleLbl="bgShp" presStyleIdx="0" presStyleCnt="4"/>
      <dgm:spPr/>
    </dgm:pt>
    <dgm:pt modelId="{24F228CD-9C7C-014C-82FF-77712524683F}" type="pres">
      <dgm:prSet presAssocID="{208F89C2-1061-6548-B37D-0C4F5A091B65}" presName="textNode" presStyleLbl="bgShp" presStyleIdx="0" presStyleCnt="4"/>
      <dgm:spPr/>
    </dgm:pt>
    <dgm:pt modelId="{A28E5700-1A7F-F24C-BF72-F86D848DC5B3}" type="pres">
      <dgm:prSet presAssocID="{208F89C2-1061-6548-B37D-0C4F5A091B65}" presName="compChildNode" presStyleCnt="0"/>
      <dgm:spPr/>
    </dgm:pt>
    <dgm:pt modelId="{92452090-6B3C-C243-8E3C-9094BED8CB2C}" type="pres">
      <dgm:prSet presAssocID="{208F89C2-1061-6548-B37D-0C4F5A091B65}" presName="theInnerList" presStyleCnt="0"/>
      <dgm:spPr/>
    </dgm:pt>
    <dgm:pt modelId="{A08B2DDD-E78E-3845-B898-C736173AC973}" type="pres">
      <dgm:prSet presAssocID="{8F3EF15C-1962-5343-82F5-861D1E33DAD8}" presName="childNode" presStyleLbl="node1" presStyleIdx="0" presStyleCnt="13">
        <dgm:presLayoutVars>
          <dgm:bulletEnabled val="1"/>
        </dgm:presLayoutVars>
      </dgm:prSet>
      <dgm:spPr/>
    </dgm:pt>
    <dgm:pt modelId="{A5A68B12-E739-4F46-B1F8-1ECCF91F49B7}" type="pres">
      <dgm:prSet presAssocID="{8F3EF15C-1962-5343-82F5-861D1E33DAD8}" presName="aSpace2" presStyleCnt="0"/>
      <dgm:spPr/>
    </dgm:pt>
    <dgm:pt modelId="{8BFE6CEE-760E-E04C-8297-310BE8F61B16}" type="pres">
      <dgm:prSet presAssocID="{2077C4B3-0399-3146-A622-0AF4E228EB0A}" presName="childNode" presStyleLbl="node1" presStyleIdx="1" presStyleCnt="13">
        <dgm:presLayoutVars>
          <dgm:bulletEnabled val="1"/>
        </dgm:presLayoutVars>
      </dgm:prSet>
      <dgm:spPr/>
    </dgm:pt>
    <dgm:pt modelId="{0900148E-97C9-7142-A2BC-EC34A6F58155}" type="pres">
      <dgm:prSet presAssocID="{2077C4B3-0399-3146-A622-0AF4E228EB0A}" presName="aSpace2" presStyleCnt="0"/>
      <dgm:spPr/>
    </dgm:pt>
    <dgm:pt modelId="{407B2DB7-5335-CD4F-8EE6-59BD05B7943D}" type="pres">
      <dgm:prSet presAssocID="{A481F961-2B53-D24E-839F-86BF5A364837}" presName="childNode" presStyleLbl="node1" presStyleIdx="2" presStyleCnt="13">
        <dgm:presLayoutVars>
          <dgm:bulletEnabled val="1"/>
        </dgm:presLayoutVars>
      </dgm:prSet>
      <dgm:spPr/>
    </dgm:pt>
    <dgm:pt modelId="{768A1143-38B8-F34F-8102-775AA1B82C59}" type="pres">
      <dgm:prSet presAssocID="{208F89C2-1061-6548-B37D-0C4F5A091B65}" presName="aSpace" presStyleCnt="0"/>
      <dgm:spPr/>
    </dgm:pt>
    <dgm:pt modelId="{FDAFFAA1-F8D4-3B47-91CE-55FE8514C703}" type="pres">
      <dgm:prSet presAssocID="{60768698-8096-1E44-946D-2E59F762B29C}" presName="compNode" presStyleCnt="0"/>
      <dgm:spPr/>
    </dgm:pt>
    <dgm:pt modelId="{B3B07D96-876D-834C-A826-588A23FEE26A}" type="pres">
      <dgm:prSet presAssocID="{60768698-8096-1E44-946D-2E59F762B29C}" presName="aNode" presStyleLbl="bgShp" presStyleIdx="1" presStyleCnt="4"/>
      <dgm:spPr/>
    </dgm:pt>
    <dgm:pt modelId="{69199DB8-D5CA-1B45-9EA7-F39F4AB663DE}" type="pres">
      <dgm:prSet presAssocID="{60768698-8096-1E44-946D-2E59F762B29C}" presName="textNode" presStyleLbl="bgShp" presStyleIdx="1" presStyleCnt="4"/>
      <dgm:spPr/>
    </dgm:pt>
    <dgm:pt modelId="{A0574BC6-65C3-B44E-ADC9-C7EC96B0EFB4}" type="pres">
      <dgm:prSet presAssocID="{60768698-8096-1E44-946D-2E59F762B29C}" presName="compChildNode" presStyleCnt="0"/>
      <dgm:spPr/>
    </dgm:pt>
    <dgm:pt modelId="{F50ECB5D-6519-E94D-B80B-F53F386E2DE8}" type="pres">
      <dgm:prSet presAssocID="{60768698-8096-1E44-946D-2E59F762B29C}" presName="theInnerList" presStyleCnt="0"/>
      <dgm:spPr/>
    </dgm:pt>
    <dgm:pt modelId="{D014ACAF-4227-464D-BDC7-AC86C6DE25D4}" type="pres">
      <dgm:prSet presAssocID="{DFAE0CCB-A695-2D4B-9835-D94B88FE7F1C}" presName="childNode" presStyleLbl="node1" presStyleIdx="3" presStyleCnt="13">
        <dgm:presLayoutVars>
          <dgm:bulletEnabled val="1"/>
        </dgm:presLayoutVars>
      </dgm:prSet>
      <dgm:spPr/>
    </dgm:pt>
    <dgm:pt modelId="{E0B79D2C-08CF-0149-9402-3C6C17C6E65A}" type="pres">
      <dgm:prSet presAssocID="{DFAE0CCB-A695-2D4B-9835-D94B88FE7F1C}" presName="aSpace2" presStyleCnt="0"/>
      <dgm:spPr/>
    </dgm:pt>
    <dgm:pt modelId="{7C63D0CA-1C7D-574C-BB09-23C2A5E182C1}" type="pres">
      <dgm:prSet presAssocID="{C4BDB659-4439-9A48-8215-2303C04B84CC}" presName="childNode" presStyleLbl="node1" presStyleIdx="4" presStyleCnt="13">
        <dgm:presLayoutVars>
          <dgm:bulletEnabled val="1"/>
        </dgm:presLayoutVars>
      </dgm:prSet>
      <dgm:spPr/>
    </dgm:pt>
    <dgm:pt modelId="{DAE61966-60F6-9E4C-91D1-28CC2580252D}" type="pres">
      <dgm:prSet presAssocID="{C4BDB659-4439-9A48-8215-2303C04B84CC}" presName="aSpace2" presStyleCnt="0"/>
      <dgm:spPr/>
    </dgm:pt>
    <dgm:pt modelId="{4DD10D0D-4035-DA4A-87B1-571B6BBD4327}" type="pres">
      <dgm:prSet presAssocID="{BB0224EF-DB78-6C45-916E-E80500F51E55}" presName="childNode" presStyleLbl="node1" presStyleIdx="5" presStyleCnt="13">
        <dgm:presLayoutVars>
          <dgm:bulletEnabled val="1"/>
        </dgm:presLayoutVars>
      </dgm:prSet>
      <dgm:spPr/>
    </dgm:pt>
    <dgm:pt modelId="{3C644F35-66F6-7044-AFD0-32BA62C37A21}" type="pres">
      <dgm:prSet presAssocID="{BB0224EF-DB78-6C45-916E-E80500F51E55}" presName="aSpace2" presStyleCnt="0"/>
      <dgm:spPr/>
    </dgm:pt>
    <dgm:pt modelId="{5E361E14-2B54-9C4E-B65A-108104DE6890}" type="pres">
      <dgm:prSet presAssocID="{205376B2-353B-FD4E-8446-9A492F01F289}" presName="childNode" presStyleLbl="node1" presStyleIdx="6" presStyleCnt="13">
        <dgm:presLayoutVars>
          <dgm:bulletEnabled val="1"/>
        </dgm:presLayoutVars>
      </dgm:prSet>
      <dgm:spPr/>
    </dgm:pt>
    <dgm:pt modelId="{CEBA62CF-C0A0-A648-8DB3-466FA950C62E}" type="pres">
      <dgm:prSet presAssocID="{60768698-8096-1E44-946D-2E59F762B29C}" presName="aSpace" presStyleCnt="0"/>
      <dgm:spPr/>
    </dgm:pt>
    <dgm:pt modelId="{55EDE463-2214-DA4D-809E-B5B0BEF26982}" type="pres">
      <dgm:prSet presAssocID="{ABEAB3CF-21DC-B442-8C6C-CFAFF4D06AF5}" presName="compNode" presStyleCnt="0"/>
      <dgm:spPr/>
    </dgm:pt>
    <dgm:pt modelId="{158F861A-7293-344A-9000-52398732B320}" type="pres">
      <dgm:prSet presAssocID="{ABEAB3CF-21DC-B442-8C6C-CFAFF4D06AF5}" presName="aNode" presStyleLbl="bgShp" presStyleIdx="2" presStyleCnt="4"/>
      <dgm:spPr/>
    </dgm:pt>
    <dgm:pt modelId="{ACB23BF1-5EE7-254E-93E9-D0EA1F85EE48}" type="pres">
      <dgm:prSet presAssocID="{ABEAB3CF-21DC-B442-8C6C-CFAFF4D06AF5}" presName="textNode" presStyleLbl="bgShp" presStyleIdx="2" presStyleCnt="4"/>
      <dgm:spPr/>
    </dgm:pt>
    <dgm:pt modelId="{078FEB1A-6457-7545-A092-B88C944A4873}" type="pres">
      <dgm:prSet presAssocID="{ABEAB3CF-21DC-B442-8C6C-CFAFF4D06AF5}" presName="compChildNode" presStyleCnt="0"/>
      <dgm:spPr/>
    </dgm:pt>
    <dgm:pt modelId="{0268D31A-A676-3D48-B6C3-D74BD488BF29}" type="pres">
      <dgm:prSet presAssocID="{ABEAB3CF-21DC-B442-8C6C-CFAFF4D06AF5}" presName="theInnerList" presStyleCnt="0"/>
      <dgm:spPr/>
    </dgm:pt>
    <dgm:pt modelId="{7ECC71CC-A580-6548-9059-4139A36B751C}" type="pres">
      <dgm:prSet presAssocID="{9E8B2B8B-D92D-C24B-92B3-2F8D96E44F5B}" presName="childNode" presStyleLbl="node1" presStyleIdx="7" presStyleCnt="13">
        <dgm:presLayoutVars>
          <dgm:bulletEnabled val="1"/>
        </dgm:presLayoutVars>
      </dgm:prSet>
      <dgm:spPr/>
    </dgm:pt>
    <dgm:pt modelId="{7E81D7DB-6A72-D648-8255-A92DE807B047}" type="pres">
      <dgm:prSet presAssocID="{9E8B2B8B-D92D-C24B-92B3-2F8D96E44F5B}" presName="aSpace2" presStyleCnt="0"/>
      <dgm:spPr/>
    </dgm:pt>
    <dgm:pt modelId="{2BE0DA6F-E12F-2246-97CC-E3F4FDB83720}" type="pres">
      <dgm:prSet presAssocID="{94156E72-A6EA-9C4F-B257-094ACBB2151D}" presName="childNode" presStyleLbl="node1" presStyleIdx="8" presStyleCnt="13">
        <dgm:presLayoutVars>
          <dgm:bulletEnabled val="1"/>
        </dgm:presLayoutVars>
      </dgm:prSet>
      <dgm:spPr/>
    </dgm:pt>
    <dgm:pt modelId="{4294D47F-666C-D041-B2A4-95E7D42FD29F}" type="pres">
      <dgm:prSet presAssocID="{94156E72-A6EA-9C4F-B257-094ACBB2151D}" presName="aSpace2" presStyleCnt="0"/>
      <dgm:spPr/>
    </dgm:pt>
    <dgm:pt modelId="{450D3584-1766-C946-931D-F2F4E3E7A041}" type="pres">
      <dgm:prSet presAssocID="{3F2AC564-8012-4044-A5B4-1CF5737B5F81}" presName="childNode" presStyleLbl="node1" presStyleIdx="9" presStyleCnt="13">
        <dgm:presLayoutVars>
          <dgm:bulletEnabled val="1"/>
        </dgm:presLayoutVars>
      </dgm:prSet>
      <dgm:spPr/>
    </dgm:pt>
    <dgm:pt modelId="{FB52EAE3-D9C0-8D4C-AE57-E8546B243DEB}" type="pres">
      <dgm:prSet presAssocID="{3F2AC564-8012-4044-A5B4-1CF5737B5F81}" presName="aSpace2" presStyleCnt="0"/>
      <dgm:spPr/>
    </dgm:pt>
    <dgm:pt modelId="{CE009AAD-8F81-944B-96C8-5EBE07B8207B}" type="pres">
      <dgm:prSet presAssocID="{9E0B9936-29EE-0A49-8C7D-BDDE06987960}" presName="childNode" presStyleLbl="node1" presStyleIdx="10" presStyleCnt="13">
        <dgm:presLayoutVars>
          <dgm:bulletEnabled val="1"/>
        </dgm:presLayoutVars>
      </dgm:prSet>
      <dgm:spPr/>
    </dgm:pt>
    <dgm:pt modelId="{517780B0-6EC9-4C4B-B4DD-35DF1B79C888}" type="pres">
      <dgm:prSet presAssocID="{ABEAB3CF-21DC-B442-8C6C-CFAFF4D06AF5}" presName="aSpace" presStyleCnt="0"/>
      <dgm:spPr/>
    </dgm:pt>
    <dgm:pt modelId="{3B9A67E7-34A9-1F49-A692-670639B83C8A}" type="pres">
      <dgm:prSet presAssocID="{306008B0-BDF1-7E49-A283-A3E9F5869241}" presName="compNode" presStyleCnt="0"/>
      <dgm:spPr/>
    </dgm:pt>
    <dgm:pt modelId="{819B4B4A-EAAB-984B-94F7-CC54593D746A}" type="pres">
      <dgm:prSet presAssocID="{306008B0-BDF1-7E49-A283-A3E9F5869241}" presName="aNode" presStyleLbl="bgShp" presStyleIdx="3" presStyleCnt="4"/>
      <dgm:spPr/>
    </dgm:pt>
    <dgm:pt modelId="{1078F452-DE1C-DE43-802F-B1758BD33048}" type="pres">
      <dgm:prSet presAssocID="{306008B0-BDF1-7E49-A283-A3E9F5869241}" presName="textNode" presStyleLbl="bgShp" presStyleIdx="3" presStyleCnt="4"/>
      <dgm:spPr/>
    </dgm:pt>
    <dgm:pt modelId="{D6278E2C-63A7-5445-B073-2E0476757035}" type="pres">
      <dgm:prSet presAssocID="{306008B0-BDF1-7E49-A283-A3E9F5869241}" presName="compChildNode" presStyleCnt="0"/>
      <dgm:spPr/>
    </dgm:pt>
    <dgm:pt modelId="{2B544D00-A62A-1B41-882C-04FE276BDA02}" type="pres">
      <dgm:prSet presAssocID="{306008B0-BDF1-7E49-A283-A3E9F5869241}" presName="theInnerList" presStyleCnt="0"/>
      <dgm:spPr/>
    </dgm:pt>
    <dgm:pt modelId="{25F9B887-9F14-9243-A89C-CA391AACF5A5}" type="pres">
      <dgm:prSet presAssocID="{85BC3C53-9722-4741-A781-9D7332E48E3F}" presName="childNode" presStyleLbl="node1" presStyleIdx="11" presStyleCnt="13">
        <dgm:presLayoutVars>
          <dgm:bulletEnabled val="1"/>
        </dgm:presLayoutVars>
      </dgm:prSet>
      <dgm:spPr/>
    </dgm:pt>
    <dgm:pt modelId="{1F9E4907-5CF2-DD47-ACF1-D6BD4721EC9E}" type="pres">
      <dgm:prSet presAssocID="{85BC3C53-9722-4741-A781-9D7332E48E3F}" presName="aSpace2" presStyleCnt="0"/>
      <dgm:spPr/>
    </dgm:pt>
    <dgm:pt modelId="{7B31EE72-3A45-7E41-AFB4-4B2A21945BD5}" type="pres">
      <dgm:prSet presAssocID="{E6146429-A342-7343-8C3D-471E8402DDEA}" presName="childNode" presStyleLbl="node1" presStyleIdx="12" presStyleCnt="13">
        <dgm:presLayoutVars>
          <dgm:bulletEnabled val="1"/>
        </dgm:presLayoutVars>
      </dgm:prSet>
      <dgm:spPr/>
    </dgm:pt>
  </dgm:ptLst>
  <dgm:cxnLst>
    <dgm:cxn modelId="{0C858400-9291-C047-B676-10A5E2583C0A}" srcId="{BEE91326-D2F8-CF42-AEA3-E22CBB79897E}" destId="{306008B0-BDF1-7E49-A283-A3E9F5869241}" srcOrd="3" destOrd="0" parTransId="{8638979E-2B8C-F245-9DF3-457FDDD61C23}" sibTransId="{DF846AB6-D97D-BD40-BC15-929EB5DEBDD4}"/>
    <dgm:cxn modelId="{43100D0F-BA76-B745-B94A-E027859D4608}" srcId="{BEE91326-D2F8-CF42-AEA3-E22CBB79897E}" destId="{ABEAB3CF-21DC-B442-8C6C-CFAFF4D06AF5}" srcOrd="2" destOrd="0" parTransId="{BC3DFFD5-C054-5947-A0BB-7862751E5C36}" sibTransId="{4FDCD4A2-2F8A-B94F-B8A4-885DD2F26FB7}"/>
    <dgm:cxn modelId="{B157CC10-24E6-BF40-872C-8D2CA07B355B}" type="presOf" srcId="{208F89C2-1061-6548-B37D-0C4F5A091B65}" destId="{7102F930-0DC7-4D4D-B4EF-2039F7D2381C}" srcOrd="0" destOrd="0" presId="urn:microsoft.com/office/officeart/2005/8/layout/lProcess2"/>
    <dgm:cxn modelId="{6844FF1B-F541-7C46-86D7-5862C7054B4A}" srcId="{306008B0-BDF1-7E49-A283-A3E9F5869241}" destId="{85BC3C53-9722-4741-A781-9D7332E48E3F}" srcOrd="0" destOrd="0" parTransId="{B214C513-97FF-704E-A053-9CAE243AB71E}" sibTransId="{4E4647F2-C1D1-474E-8BF4-EBCEAC9D7818}"/>
    <dgm:cxn modelId="{0F661A2D-88C8-0049-AF21-256DE668F452}" srcId="{BEE91326-D2F8-CF42-AEA3-E22CBB79897E}" destId="{60768698-8096-1E44-946D-2E59F762B29C}" srcOrd="1" destOrd="0" parTransId="{C4CAF731-4018-ED40-A695-FF0FBD905983}" sibTransId="{1274E7C5-039A-7040-A9B2-1F2AB226C413}"/>
    <dgm:cxn modelId="{526F653F-7D64-B949-805C-37DDD7B38AAC}" srcId="{ABEAB3CF-21DC-B442-8C6C-CFAFF4D06AF5}" destId="{3F2AC564-8012-4044-A5B4-1CF5737B5F81}" srcOrd="2" destOrd="0" parTransId="{15AC23E5-14AE-FA4D-88F1-5CB257E75C74}" sibTransId="{7FE1B617-5A4B-B248-89FD-B393EA062DFF}"/>
    <dgm:cxn modelId="{6D10905F-56C3-1F41-A84C-2DABE13A334A}" srcId="{208F89C2-1061-6548-B37D-0C4F5A091B65}" destId="{8F3EF15C-1962-5343-82F5-861D1E33DAD8}" srcOrd="0" destOrd="0" parTransId="{9165D84A-B640-544E-9F7F-86CD2985B93E}" sibTransId="{A9387292-9D0F-A542-AAC1-4B63394CC231}"/>
    <dgm:cxn modelId="{7E9C2261-B44E-1448-A2E7-09DC02C17A24}" srcId="{60768698-8096-1E44-946D-2E59F762B29C}" destId="{BB0224EF-DB78-6C45-916E-E80500F51E55}" srcOrd="2" destOrd="0" parTransId="{F9F80B08-E2C0-0443-B769-B3E779A42BBA}" sibTransId="{9E2E8ACC-1C06-704F-BCD1-3E8232A2EBE0}"/>
    <dgm:cxn modelId="{BD6D7962-6C11-5444-98A1-64624BBF0570}" type="presOf" srcId="{9E0B9936-29EE-0A49-8C7D-BDDE06987960}" destId="{CE009AAD-8F81-944B-96C8-5EBE07B8207B}" srcOrd="0" destOrd="0" presId="urn:microsoft.com/office/officeart/2005/8/layout/lProcess2"/>
    <dgm:cxn modelId="{CA6DD442-0A6E-0B47-938D-7D45E354AEC6}" type="presOf" srcId="{ABEAB3CF-21DC-B442-8C6C-CFAFF4D06AF5}" destId="{158F861A-7293-344A-9000-52398732B320}" srcOrd="0" destOrd="0" presId="urn:microsoft.com/office/officeart/2005/8/layout/lProcess2"/>
    <dgm:cxn modelId="{297FD765-A3E8-D940-9517-11AE10004F77}" type="presOf" srcId="{85BC3C53-9722-4741-A781-9D7332E48E3F}" destId="{25F9B887-9F14-9243-A89C-CA391AACF5A5}" srcOrd="0" destOrd="0" presId="urn:microsoft.com/office/officeart/2005/8/layout/lProcess2"/>
    <dgm:cxn modelId="{B77BDF45-134E-DB4C-B559-4704939E8285}" srcId="{BEE91326-D2F8-CF42-AEA3-E22CBB79897E}" destId="{208F89C2-1061-6548-B37D-0C4F5A091B65}" srcOrd="0" destOrd="0" parTransId="{BC5D071F-663C-DC42-AEE9-36C0A1936CDC}" sibTransId="{2C95093F-1DE7-DB4D-B66C-026B69D4F573}"/>
    <dgm:cxn modelId="{3389A94C-AE5A-8B4F-A249-2EB15ABC46EB}" srcId="{ABEAB3CF-21DC-B442-8C6C-CFAFF4D06AF5}" destId="{9E0B9936-29EE-0A49-8C7D-BDDE06987960}" srcOrd="3" destOrd="0" parTransId="{101FEDB6-D748-7E43-A170-E7EE2664D8DB}" sibTransId="{22D7D126-DBCB-9E45-AAFB-7F17438BAFE1}"/>
    <dgm:cxn modelId="{9E671470-E1F1-1B4D-AB97-873D3FCE568D}" srcId="{208F89C2-1061-6548-B37D-0C4F5A091B65}" destId="{2077C4B3-0399-3146-A622-0AF4E228EB0A}" srcOrd="1" destOrd="0" parTransId="{40FC7789-6320-5A45-BBD5-B06239510283}" sibTransId="{84D3B379-CE03-A446-8479-35B061B3BB3C}"/>
    <dgm:cxn modelId="{C52F5253-217A-DB48-BF98-8E788AC9D6EC}" type="presOf" srcId="{DFAE0CCB-A695-2D4B-9835-D94B88FE7F1C}" destId="{D014ACAF-4227-464D-BDC7-AC86C6DE25D4}" srcOrd="0" destOrd="0" presId="urn:microsoft.com/office/officeart/2005/8/layout/lProcess2"/>
    <dgm:cxn modelId="{61416275-519F-9B42-8F46-91EC5864BD65}" type="presOf" srcId="{60768698-8096-1E44-946D-2E59F762B29C}" destId="{B3B07D96-876D-834C-A826-588A23FEE26A}" srcOrd="0" destOrd="0" presId="urn:microsoft.com/office/officeart/2005/8/layout/lProcess2"/>
    <dgm:cxn modelId="{33F87759-57B9-294E-882B-BA54E80F57E4}" srcId="{ABEAB3CF-21DC-B442-8C6C-CFAFF4D06AF5}" destId="{9E8B2B8B-D92D-C24B-92B3-2F8D96E44F5B}" srcOrd="0" destOrd="0" parTransId="{1D72FE9B-FD08-9247-A4E9-AD9F1B0572B7}" sibTransId="{7ECBFB4D-E310-F843-8A32-EDDA80EEE420}"/>
    <dgm:cxn modelId="{0040CB7D-B077-044A-A6DC-80934F475E9A}" type="presOf" srcId="{8F3EF15C-1962-5343-82F5-861D1E33DAD8}" destId="{A08B2DDD-E78E-3845-B898-C736173AC973}" srcOrd="0" destOrd="0" presId="urn:microsoft.com/office/officeart/2005/8/layout/lProcess2"/>
    <dgm:cxn modelId="{AF20527F-0772-8F4C-8DFE-F2D6A4BB7E28}" srcId="{208F89C2-1061-6548-B37D-0C4F5A091B65}" destId="{A481F961-2B53-D24E-839F-86BF5A364837}" srcOrd="2" destOrd="0" parTransId="{21405C87-CC03-9146-A47C-5EACC4EAF269}" sibTransId="{B425863D-5B22-B643-A5FC-252786B28C14}"/>
    <dgm:cxn modelId="{757ABE85-E5E1-0D45-894A-66580A480348}" type="presOf" srcId="{306008B0-BDF1-7E49-A283-A3E9F5869241}" destId="{1078F452-DE1C-DE43-802F-B1758BD33048}" srcOrd="1" destOrd="0" presId="urn:microsoft.com/office/officeart/2005/8/layout/lProcess2"/>
    <dgm:cxn modelId="{1C332C8C-53B9-3A41-B37D-212A0EDA0C3E}" type="presOf" srcId="{BB0224EF-DB78-6C45-916E-E80500F51E55}" destId="{4DD10D0D-4035-DA4A-87B1-571B6BBD4327}" srcOrd="0" destOrd="0" presId="urn:microsoft.com/office/officeart/2005/8/layout/lProcess2"/>
    <dgm:cxn modelId="{2421288F-F1DB-614D-AD27-EFD532EC8DFD}" type="presOf" srcId="{94156E72-A6EA-9C4F-B257-094ACBB2151D}" destId="{2BE0DA6F-E12F-2246-97CC-E3F4FDB83720}" srcOrd="0" destOrd="0" presId="urn:microsoft.com/office/officeart/2005/8/layout/lProcess2"/>
    <dgm:cxn modelId="{C3EDFD8F-4E2B-6042-8024-D33FB7EECC37}" type="presOf" srcId="{C4BDB659-4439-9A48-8215-2303C04B84CC}" destId="{7C63D0CA-1C7D-574C-BB09-23C2A5E182C1}" srcOrd="0" destOrd="0" presId="urn:microsoft.com/office/officeart/2005/8/layout/lProcess2"/>
    <dgm:cxn modelId="{D30B8992-0BCD-034D-AA8C-EEB254A5191F}" srcId="{60768698-8096-1E44-946D-2E59F762B29C}" destId="{C4BDB659-4439-9A48-8215-2303C04B84CC}" srcOrd="1" destOrd="0" parTransId="{A3B4D661-7A9A-5349-ADFC-57C8749047EA}" sibTransId="{BA9676A7-6B20-644A-BE6C-89F909B4C615}"/>
    <dgm:cxn modelId="{3A1BFA95-BA78-CB43-A1C9-FFA2298C1E3A}" srcId="{60768698-8096-1E44-946D-2E59F762B29C}" destId="{205376B2-353B-FD4E-8446-9A492F01F289}" srcOrd="3" destOrd="0" parTransId="{3E849C08-B873-B649-8E25-9BCEF8BC1FEA}" sibTransId="{73CD3AAF-3644-E14D-80E3-C2CD206DF7B5}"/>
    <dgm:cxn modelId="{90194B9D-776F-C743-B56B-E57F6E612605}" type="presOf" srcId="{BEE91326-D2F8-CF42-AEA3-E22CBB79897E}" destId="{BD73977F-B656-164A-B0AC-553A589553D7}" srcOrd="0" destOrd="0" presId="urn:microsoft.com/office/officeart/2005/8/layout/lProcess2"/>
    <dgm:cxn modelId="{31BB4E9E-4F50-D743-B9AC-601A61FFF724}" type="presOf" srcId="{E6146429-A342-7343-8C3D-471E8402DDEA}" destId="{7B31EE72-3A45-7E41-AFB4-4B2A21945BD5}" srcOrd="0" destOrd="0" presId="urn:microsoft.com/office/officeart/2005/8/layout/lProcess2"/>
    <dgm:cxn modelId="{4FA496A6-632F-7A4F-A36E-79151A540514}" type="presOf" srcId="{208F89C2-1061-6548-B37D-0C4F5A091B65}" destId="{24F228CD-9C7C-014C-82FF-77712524683F}" srcOrd="1" destOrd="0" presId="urn:microsoft.com/office/officeart/2005/8/layout/lProcess2"/>
    <dgm:cxn modelId="{D4F51EB3-D786-7E44-A316-2F9EAEBAEF18}" type="presOf" srcId="{60768698-8096-1E44-946D-2E59F762B29C}" destId="{69199DB8-D5CA-1B45-9EA7-F39F4AB663DE}" srcOrd="1" destOrd="0" presId="urn:microsoft.com/office/officeart/2005/8/layout/lProcess2"/>
    <dgm:cxn modelId="{4763BEC1-478C-2044-8BBE-56F415D445EF}" srcId="{ABEAB3CF-21DC-B442-8C6C-CFAFF4D06AF5}" destId="{94156E72-A6EA-9C4F-B257-094ACBB2151D}" srcOrd="1" destOrd="0" parTransId="{7F34C098-F228-5440-94D1-D906D88C8C3D}" sibTransId="{A673E041-8B16-6949-AB3E-D5A02760494E}"/>
    <dgm:cxn modelId="{F2993EC7-F5F8-4949-95DA-8921866C7EF5}" srcId="{306008B0-BDF1-7E49-A283-A3E9F5869241}" destId="{E6146429-A342-7343-8C3D-471E8402DDEA}" srcOrd="1" destOrd="0" parTransId="{373C141F-103B-4D4B-A430-6C26860993A3}" sibTransId="{B96D26FF-6746-CF4C-8D6B-F8EBDDB22AC1}"/>
    <dgm:cxn modelId="{7B00FBC7-EA7B-EB49-A6F9-CCE4B0846CC8}" type="presOf" srcId="{3F2AC564-8012-4044-A5B4-1CF5737B5F81}" destId="{450D3584-1766-C946-931D-F2F4E3E7A041}" srcOrd="0" destOrd="0" presId="urn:microsoft.com/office/officeart/2005/8/layout/lProcess2"/>
    <dgm:cxn modelId="{AAC226CE-2F85-464F-A377-A65CBCC7A55F}" type="presOf" srcId="{205376B2-353B-FD4E-8446-9A492F01F289}" destId="{5E361E14-2B54-9C4E-B65A-108104DE6890}" srcOrd="0" destOrd="0" presId="urn:microsoft.com/office/officeart/2005/8/layout/lProcess2"/>
    <dgm:cxn modelId="{8CF7DDD0-5E2C-3D40-89B8-CE53B9198FE2}" srcId="{60768698-8096-1E44-946D-2E59F762B29C}" destId="{DFAE0CCB-A695-2D4B-9835-D94B88FE7F1C}" srcOrd="0" destOrd="0" parTransId="{6C7E4986-125E-8049-B5C8-0E41A32A733C}" sibTransId="{21423CFA-2AAA-2D46-8D43-C96987A0A7CB}"/>
    <dgm:cxn modelId="{165FDDDD-B9A7-E24B-B766-9C2ED05EDACA}" type="presOf" srcId="{ABEAB3CF-21DC-B442-8C6C-CFAFF4D06AF5}" destId="{ACB23BF1-5EE7-254E-93E9-D0EA1F85EE48}" srcOrd="1" destOrd="0" presId="urn:microsoft.com/office/officeart/2005/8/layout/lProcess2"/>
    <dgm:cxn modelId="{BCBF7BDF-EFD5-DB4C-BB03-C125F2562991}" type="presOf" srcId="{306008B0-BDF1-7E49-A283-A3E9F5869241}" destId="{819B4B4A-EAAB-984B-94F7-CC54593D746A}" srcOrd="0" destOrd="0" presId="urn:microsoft.com/office/officeart/2005/8/layout/lProcess2"/>
    <dgm:cxn modelId="{D7F263F2-A8F2-4249-B5A8-D8BBD9201476}" type="presOf" srcId="{9E8B2B8B-D92D-C24B-92B3-2F8D96E44F5B}" destId="{7ECC71CC-A580-6548-9059-4139A36B751C}" srcOrd="0" destOrd="0" presId="urn:microsoft.com/office/officeart/2005/8/layout/lProcess2"/>
    <dgm:cxn modelId="{8ECF09F3-82EF-EF4A-892F-59ED4427D34F}" type="presOf" srcId="{A481F961-2B53-D24E-839F-86BF5A364837}" destId="{407B2DB7-5335-CD4F-8EE6-59BD05B7943D}" srcOrd="0" destOrd="0" presId="urn:microsoft.com/office/officeart/2005/8/layout/lProcess2"/>
    <dgm:cxn modelId="{F44F5CF3-B16E-7E46-9436-0A2E715038FD}" type="presOf" srcId="{2077C4B3-0399-3146-A622-0AF4E228EB0A}" destId="{8BFE6CEE-760E-E04C-8297-310BE8F61B16}" srcOrd="0" destOrd="0" presId="urn:microsoft.com/office/officeart/2005/8/layout/lProcess2"/>
    <dgm:cxn modelId="{9777A0FA-7E9E-2142-8180-74E26B610137}" type="presParOf" srcId="{BD73977F-B656-164A-B0AC-553A589553D7}" destId="{C9E2FB5C-D4C2-8F49-A3EC-90D1D815E75A}" srcOrd="0" destOrd="0" presId="urn:microsoft.com/office/officeart/2005/8/layout/lProcess2"/>
    <dgm:cxn modelId="{DCA20824-7C38-AB42-A18D-694A54164D7A}" type="presParOf" srcId="{C9E2FB5C-D4C2-8F49-A3EC-90D1D815E75A}" destId="{7102F930-0DC7-4D4D-B4EF-2039F7D2381C}" srcOrd="0" destOrd="0" presId="urn:microsoft.com/office/officeart/2005/8/layout/lProcess2"/>
    <dgm:cxn modelId="{E4204513-19E4-424A-84A0-87E56F13E173}" type="presParOf" srcId="{C9E2FB5C-D4C2-8F49-A3EC-90D1D815E75A}" destId="{24F228CD-9C7C-014C-82FF-77712524683F}" srcOrd="1" destOrd="0" presId="urn:microsoft.com/office/officeart/2005/8/layout/lProcess2"/>
    <dgm:cxn modelId="{53C445B5-CE25-774D-AC45-44BEB95C5698}" type="presParOf" srcId="{C9E2FB5C-D4C2-8F49-A3EC-90D1D815E75A}" destId="{A28E5700-1A7F-F24C-BF72-F86D848DC5B3}" srcOrd="2" destOrd="0" presId="urn:microsoft.com/office/officeart/2005/8/layout/lProcess2"/>
    <dgm:cxn modelId="{DD07B2AE-4CB5-DE4F-8ED4-A0B2FEC8EC79}" type="presParOf" srcId="{A28E5700-1A7F-F24C-BF72-F86D848DC5B3}" destId="{92452090-6B3C-C243-8E3C-9094BED8CB2C}" srcOrd="0" destOrd="0" presId="urn:microsoft.com/office/officeart/2005/8/layout/lProcess2"/>
    <dgm:cxn modelId="{539335A7-B17A-C74A-8507-1C50D41E347F}" type="presParOf" srcId="{92452090-6B3C-C243-8E3C-9094BED8CB2C}" destId="{A08B2DDD-E78E-3845-B898-C736173AC973}" srcOrd="0" destOrd="0" presId="urn:microsoft.com/office/officeart/2005/8/layout/lProcess2"/>
    <dgm:cxn modelId="{36C1E6B5-12A8-1B41-B69C-741C02039C12}" type="presParOf" srcId="{92452090-6B3C-C243-8E3C-9094BED8CB2C}" destId="{A5A68B12-E739-4F46-B1F8-1ECCF91F49B7}" srcOrd="1" destOrd="0" presId="urn:microsoft.com/office/officeart/2005/8/layout/lProcess2"/>
    <dgm:cxn modelId="{2D6A0A33-27E4-5347-839A-7C4E5FBE79DF}" type="presParOf" srcId="{92452090-6B3C-C243-8E3C-9094BED8CB2C}" destId="{8BFE6CEE-760E-E04C-8297-310BE8F61B16}" srcOrd="2" destOrd="0" presId="urn:microsoft.com/office/officeart/2005/8/layout/lProcess2"/>
    <dgm:cxn modelId="{E65FBD71-128A-104E-B36C-5CB4BADEC0F5}" type="presParOf" srcId="{92452090-6B3C-C243-8E3C-9094BED8CB2C}" destId="{0900148E-97C9-7142-A2BC-EC34A6F58155}" srcOrd="3" destOrd="0" presId="urn:microsoft.com/office/officeart/2005/8/layout/lProcess2"/>
    <dgm:cxn modelId="{D5A1205F-2C7E-6741-A376-803FECB186E9}" type="presParOf" srcId="{92452090-6B3C-C243-8E3C-9094BED8CB2C}" destId="{407B2DB7-5335-CD4F-8EE6-59BD05B7943D}" srcOrd="4" destOrd="0" presId="urn:microsoft.com/office/officeart/2005/8/layout/lProcess2"/>
    <dgm:cxn modelId="{434458F7-6E25-3C43-9978-7131BD432927}" type="presParOf" srcId="{BD73977F-B656-164A-B0AC-553A589553D7}" destId="{768A1143-38B8-F34F-8102-775AA1B82C59}" srcOrd="1" destOrd="0" presId="urn:microsoft.com/office/officeart/2005/8/layout/lProcess2"/>
    <dgm:cxn modelId="{4B57D7B6-4341-674D-8804-9740E1B2E5EC}" type="presParOf" srcId="{BD73977F-B656-164A-B0AC-553A589553D7}" destId="{FDAFFAA1-F8D4-3B47-91CE-55FE8514C703}" srcOrd="2" destOrd="0" presId="urn:microsoft.com/office/officeart/2005/8/layout/lProcess2"/>
    <dgm:cxn modelId="{A1F013C7-4E5E-744D-8C86-8F3C059BB711}" type="presParOf" srcId="{FDAFFAA1-F8D4-3B47-91CE-55FE8514C703}" destId="{B3B07D96-876D-834C-A826-588A23FEE26A}" srcOrd="0" destOrd="0" presId="urn:microsoft.com/office/officeart/2005/8/layout/lProcess2"/>
    <dgm:cxn modelId="{378054AB-D78A-3444-80A9-AF850E9D754A}" type="presParOf" srcId="{FDAFFAA1-F8D4-3B47-91CE-55FE8514C703}" destId="{69199DB8-D5CA-1B45-9EA7-F39F4AB663DE}" srcOrd="1" destOrd="0" presId="urn:microsoft.com/office/officeart/2005/8/layout/lProcess2"/>
    <dgm:cxn modelId="{325892FE-1F44-7442-89AD-C8BA7225407B}" type="presParOf" srcId="{FDAFFAA1-F8D4-3B47-91CE-55FE8514C703}" destId="{A0574BC6-65C3-B44E-ADC9-C7EC96B0EFB4}" srcOrd="2" destOrd="0" presId="urn:microsoft.com/office/officeart/2005/8/layout/lProcess2"/>
    <dgm:cxn modelId="{FEABE675-3ECA-5C40-9383-E79E2EF57629}" type="presParOf" srcId="{A0574BC6-65C3-B44E-ADC9-C7EC96B0EFB4}" destId="{F50ECB5D-6519-E94D-B80B-F53F386E2DE8}" srcOrd="0" destOrd="0" presId="urn:microsoft.com/office/officeart/2005/8/layout/lProcess2"/>
    <dgm:cxn modelId="{81C0ABAE-5B6A-EC4A-9879-18F5731D09B4}" type="presParOf" srcId="{F50ECB5D-6519-E94D-B80B-F53F386E2DE8}" destId="{D014ACAF-4227-464D-BDC7-AC86C6DE25D4}" srcOrd="0" destOrd="0" presId="urn:microsoft.com/office/officeart/2005/8/layout/lProcess2"/>
    <dgm:cxn modelId="{09CB16FB-71BE-434F-AB4C-B53BD7922E8E}" type="presParOf" srcId="{F50ECB5D-6519-E94D-B80B-F53F386E2DE8}" destId="{E0B79D2C-08CF-0149-9402-3C6C17C6E65A}" srcOrd="1" destOrd="0" presId="urn:microsoft.com/office/officeart/2005/8/layout/lProcess2"/>
    <dgm:cxn modelId="{C3268922-A680-A544-8856-F7364E9AF729}" type="presParOf" srcId="{F50ECB5D-6519-E94D-B80B-F53F386E2DE8}" destId="{7C63D0CA-1C7D-574C-BB09-23C2A5E182C1}" srcOrd="2" destOrd="0" presId="urn:microsoft.com/office/officeart/2005/8/layout/lProcess2"/>
    <dgm:cxn modelId="{803E88CD-B2E7-5D4B-B728-F3009FAFACFF}" type="presParOf" srcId="{F50ECB5D-6519-E94D-B80B-F53F386E2DE8}" destId="{DAE61966-60F6-9E4C-91D1-28CC2580252D}" srcOrd="3" destOrd="0" presId="urn:microsoft.com/office/officeart/2005/8/layout/lProcess2"/>
    <dgm:cxn modelId="{96BAB902-9E21-BA47-B02A-C87492CF5EB9}" type="presParOf" srcId="{F50ECB5D-6519-E94D-B80B-F53F386E2DE8}" destId="{4DD10D0D-4035-DA4A-87B1-571B6BBD4327}" srcOrd="4" destOrd="0" presId="urn:microsoft.com/office/officeart/2005/8/layout/lProcess2"/>
    <dgm:cxn modelId="{4F22EBBD-C285-7C48-966B-815C70331CF8}" type="presParOf" srcId="{F50ECB5D-6519-E94D-B80B-F53F386E2DE8}" destId="{3C644F35-66F6-7044-AFD0-32BA62C37A21}" srcOrd="5" destOrd="0" presId="urn:microsoft.com/office/officeart/2005/8/layout/lProcess2"/>
    <dgm:cxn modelId="{D12BBB26-0652-E547-AC41-919B3912A96F}" type="presParOf" srcId="{F50ECB5D-6519-E94D-B80B-F53F386E2DE8}" destId="{5E361E14-2B54-9C4E-B65A-108104DE6890}" srcOrd="6" destOrd="0" presId="urn:microsoft.com/office/officeart/2005/8/layout/lProcess2"/>
    <dgm:cxn modelId="{468258B2-842F-3742-9A2A-D1EDD61C9270}" type="presParOf" srcId="{BD73977F-B656-164A-B0AC-553A589553D7}" destId="{CEBA62CF-C0A0-A648-8DB3-466FA950C62E}" srcOrd="3" destOrd="0" presId="urn:microsoft.com/office/officeart/2005/8/layout/lProcess2"/>
    <dgm:cxn modelId="{8BFEA276-34F8-5348-A914-C3A599E0E4F7}" type="presParOf" srcId="{BD73977F-B656-164A-B0AC-553A589553D7}" destId="{55EDE463-2214-DA4D-809E-B5B0BEF26982}" srcOrd="4" destOrd="0" presId="urn:microsoft.com/office/officeart/2005/8/layout/lProcess2"/>
    <dgm:cxn modelId="{4B5C5802-9441-2844-846B-A76FA2506F5D}" type="presParOf" srcId="{55EDE463-2214-DA4D-809E-B5B0BEF26982}" destId="{158F861A-7293-344A-9000-52398732B320}" srcOrd="0" destOrd="0" presId="urn:microsoft.com/office/officeart/2005/8/layout/lProcess2"/>
    <dgm:cxn modelId="{A06EADF6-064D-A04C-B7A9-DA5CF50EFF7D}" type="presParOf" srcId="{55EDE463-2214-DA4D-809E-B5B0BEF26982}" destId="{ACB23BF1-5EE7-254E-93E9-D0EA1F85EE48}" srcOrd="1" destOrd="0" presId="urn:microsoft.com/office/officeart/2005/8/layout/lProcess2"/>
    <dgm:cxn modelId="{B109857F-D847-414F-820C-2143AAC1FF0D}" type="presParOf" srcId="{55EDE463-2214-DA4D-809E-B5B0BEF26982}" destId="{078FEB1A-6457-7545-A092-B88C944A4873}" srcOrd="2" destOrd="0" presId="urn:microsoft.com/office/officeart/2005/8/layout/lProcess2"/>
    <dgm:cxn modelId="{8D3890FA-17E5-654C-82A9-D3D80C1F086F}" type="presParOf" srcId="{078FEB1A-6457-7545-A092-B88C944A4873}" destId="{0268D31A-A676-3D48-B6C3-D74BD488BF29}" srcOrd="0" destOrd="0" presId="urn:microsoft.com/office/officeart/2005/8/layout/lProcess2"/>
    <dgm:cxn modelId="{1A644DF4-9C03-A849-993B-00BEDBA239F4}" type="presParOf" srcId="{0268D31A-A676-3D48-B6C3-D74BD488BF29}" destId="{7ECC71CC-A580-6548-9059-4139A36B751C}" srcOrd="0" destOrd="0" presId="urn:microsoft.com/office/officeart/2005/8/layout/lProcess2"/>
    <dgm:cxn modelId="{9D8853FA-257F-D142-8279-F0B567F059B6}" type="presParOf" srcId="{0268D31A-A676-3D48-B6C3-D74BD488BF29}" destId="{7E81D7DB-6A72-D648-8255-A92DE807B047}" srcOrd="1" destOrd="0" presId="urn:microsoft.com/office/officeart/2005/8/layout/lProcess2"/>
    <dgm:cxn modelId="{F3DFBB90-7422-4E45-BE07-14A47DD25A10}" type="presParOf" srcId="{0268D31A-A676-3D48-B6C3-D74BD488BF29}" destId="{2BE0DA6F-E12F-2246-97CC-E3F4FDB83720}" srcOrd="2" destOrd="0" presId="urn:microsoft.com/office/officeart/2005/8/layout/lProcess2"/>
    <dgm:cxn modelId="{CEA3EED7-53B4-644D-B10C-CC10E7ED1A0A}" type="presParOf" srcId="{0268D31A-A676-3D48-B6C3-D74BD488BF29}" destId="{4294D47F-666C-D041-B2A4-95E7D42FD29F}" srcOrd="3" destOrd="0" presId="urn:microsoft.com/office/officeart/2005/8/layout/lProcess2"/>
    <dgm:cxn modelId="{C0636FF5-DB09-2148-BE35-6A976BE0EB7D}" type="presParOf" srcId="{0268D31A-A676-3D48-B6C3-D74BD488BF29}" destId="{450D3584-1766-C946-931D-F2F4E3E7A041}" srcOrd="4" destOrd="0" presId="urn:microsoft.com/office/officeart/2005/8/layout/lProcess2"/>
    <dgm:cxn modelId="{9022002A-53A1-6242-A04F-52B1F3DBBBC1}" type="presParOf" srcId="{0268D31A-A676-3D48-B6C3-D74BD488BF29}" destId="{FB52EAE3-D9C0-8D4C-AE57-E8546B243DEB}" srcOrd="5" destOrd="0" presId="urn:microsoft.com/office/officeart/2005/8/layout/lProcess2"/>
    <dgm:cxn modelId="{4D3B0992-7FDB-464D-8253-E9FA0FBE458B}" type="presParOf" srcId="{0268D31A-A676-3D48-B6C3-D74BD488BF29}" destId="{CE009AAD-8F81-944B-96C8-5EBE07B8207B}" srcOrd="6" destOrd="0" presId="urn:microsoft.com/office/officeart/2005/8/layout/lProcess2"/>
    <dgm:cxn modelId="{2FEA3072-C5AD-4B47-A796-6F4EE61D6D86}" type="presParOf" srcId="{BD73977F-B656-164A-B0AC-553A589553D7}" destId="{517780B0-6EC9-4C4B-B4DD-35DF1B79C888}" srcOrd="5" destOrd="0" presId="urn:microsoft.com/office/officeart/2005/8/layout/lProcess2"/>
    <dgm:cxn modelId="{F2E50AF9-81DB-C948-8B92-66CF747E91E3}" type="presParOf" srcId="{BD73977F-B656-164A-B0AC-553A589553D7}" destId="{3B9A67E7-34A9-1F49-A692-670639B83C8A}" srcOrd="6" destOrd="0" presId="urn:microsoft.com/office/officeart/2005/8/layout/lProcess2"/>
    <dgm:cxn modelId="{6D541219-DE51-984D-99F7-2BE1626F2E76}" type="presParOf" srcId="{3B9A67E7-34A9-1F49-A692-670639B83C8A}" destId="{819B4B4A-EAAB-984B-94F7-CC54593D746A}" srcOrd="0" destOrd="0" presId="urn:microsoft.com/office/officeart/2005/8/layout/lProcess2"/>
    <dgm:cxn modelId="{2579B6FD-B1F2-D742-977D-6D6D1DB3F5F2}" type="presParOf" srcId="{3B9A67E7-34A9-1F49-A692-670639B83C8A}" destId="{1078F452-DE1C-DE43-802F-B1758BD33048}" srcOrd="1" destOrd="0" presId="urn:microsoft.com/office/officeart/2005/8/layout/lProcess2"/>
    <dgm:cxn modelId="{4C643491-FAD5-854B-8867-C3AE60337BFE}" type="presParOf" srcId="{3B9A67E7-34A9-1F49-A692-670639B83C8A}" destId="{D6278E2C-63A7-5445-B073-2E0476757035}" srcOrd="2" destOrd="0" presId="urn:microsoft.com/office/officeart/2005/8/layout/lProcess2"/>
    <dgm:cxn modelId="{BB6DF000-5480-834C-8603-F5A1EB71E27C}" type="presParOf" srcId="{D6278E2C-63A7-5445-B073-2E0476757035}" destId="{2B544D00-A62A-1B41-882C-04FE276BDA02}" srcOrd="0" destOrd="0" presId="urn:microsoft.com/office/officeart/2005/8/layout/lProcess2"/>
    <dgm:cxn modelId="{C5CEDB26-D237-2E43-974B-78C1B48E3488}" type="presParOf" srcId="{2B544D00-A62A-1B41-882C-04FE276BDA02}" destId="{25F9B887-9F14-9243-A89C-CA391AACF5A5}" srcOrd="0" destOrd="0" presId="urn:microsoft.com/office/officeart/2005/8/layout/lProcess2"/>
    <dgm:cxn modelId="{75E2AF48-51C5-E941-A249-2DBE0B575FA7}" type="presParOf" srcId="{2B544D00-A62A-1B41-882C-04FE276BDA02}" destId="{1F9E4907-5CF2-DD47-ACF1-D6BD4721EC9E}" srcOrd="1" destOrd="0" presId="urn:microsoft.com/office/officeart/2005/8/layout/lProcess2"/>
    <dgm:cxn modelId="{CC7205BC-99E7-054E-9CFE-F3E5C274C50F}" type="presParOf" srcId="{2B544D00-A62A-1B41-882C-04FE276BDA02}" destId="{7B31EE72-3A45-7E41-AFB4-4B2A21945BD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2F930-0DC7-4D4D-B4EF-2039F7D2381C}">
      <dsp:nvSpPr>
        <dsp:cNvPr id="0" name=""/>
        <dsp:cNvSpPr/>
      </dsp:nvSpPr>
      <dsp:spPr>
        <a:xfrm>
          <a:off x="2535" y="0"/>
          <a:ext cx="2487699" cy="39989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rPr>
            <a:t>Communication</a:t>
          </a:r>
        </a:p>
      </dsp:txBody>
      <dsp:txXfrm>
        <a:off x="2535" y="0"/>
        <a:ext cx="2487699" cy="1199673"/>
      </dsp:txXfrm>
    </dsp:sp>
    <dsp:sp modelId="{A08B2DDD-E78E-3845-B898-C736173AC973}">
      <dsp:nvSpPr>
        <dsp:cNvPr id="0" name=""/>
        <dsp:cNvSpPr/>
      </dsp:nvSpPr>
      <dsp:spPr>
        <a:xfrm>
          <a:off x="251305" y="1200015"/>
          <a:ext cx="1990159" cy="7856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Communicating instructions</a:t>
          </a:r>
        </a:p>
      </dsp:txBody>
      <dsp:txXfrm>
        <a:off x="274315" y="1223025"/>
        <a:ext cx="1944139" cy="739606"/>
      </dsp:txXfrm>
    </dsp:sp>
    <dsp:sp modelId="{8BFE6CEE-760E-E04C-8297-310BE8F61B16}">
      <dsp:nvSpPr>
        <dsp:cNvPr id="0" name=""/>
        <dsp:cNvSpPr/>
      </dsp:nvSpPr>
      <dsp:spPr>
        <a:xfrm>
          <a:off x="251305" y="2106507"/>
          <a:ext cx="1990159" cy="785626"/>
        </a:xfrm>
        <a:prstGeom prst="roundRect">
          <a:avLst>
            <a:gd name="adj" fmla="val 10000"/>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Providing feedback</a:t>
          </a:r>
        </a:p>
      </dsp:txBody>
      <dsp:txXfrm>
        <a:off x="274315" y="2129517"/>
        <a:ext cx="1944139" cy="739606"/>
      </dsp:txXfrm>
    </dsp:sp>
    <dsp:sp modelId="{407B2DB7-5335-CD4F-8EE6-59BD05B7943D}">
      <dsp:nvSpPr>
        <dsp:cNvPr id="0" name=""/>
        <dsp:cNvSpPr/>
      </dsp:nvSpPr>
      <dsp:spPr>
        <a:xfrm>
          <a:off x="251305" y="3012999"/>
          <a:ext cx="1990159" cy="785626"/>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Listening for understanding</a:t>
          </a:r>
        </a:p>
      </dsp:txBody>
      <dsp:txXfrm>
        <a:off x="274315" y="3036009"/>
        <a:ext cx="1944139" cy="739606"/>
      </dsp:txXfrm>
    </dsp:sp>
    <dsp:sp modelId="{B3B07D96-876D-834C-A826-588A23FEE26A}">
      <dsp:nvSpPr>
        <dsp:cNvPr id="0" name=""/>
        <dsp:cNvSpPr/>
      </dsp:nvSpPr>
      <dsp:spPr>
        <a:xfrm>
          <a:off x="2676811" y="0"/>
          <a:ext cx="2487699" cy="39989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Performance Improvement</a:t>
          </a:r>
        </a:p>
      </dsp:txBody>
      <dsp:txXfrm>
        <a:off x="2676811" y="0"/>
        <a:ext cx="2487699" cy="1199673"/>
      </dsp:txXfrm>
    </dsp:sp>
    <dsp:sp modelId="{D014ACAF-4227-464D-BDC7-AC86C6DE25D4}">
      <dsp:nvSpPr>
        <dsp:cNvPr id="0" name=""/>
        <dsp:cNvSpPr/>
      </dsp:nvSpPr>
      <dsp:spPr>
        <a:xfrm>
          <a:off x="2925581" y="1199771"/>
          <a:ext cx="1990159" cy="582556"/>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Setting performance goals</a:t>
          </a:r>
        </a:p>
      </dsp:txBody>
      <dsp:txXfrm>
        <a:off x="2942643" y="1216833"/>
        <a:ext cx="1956035" cy="548432"/>
      </dsp:txXfrm>
    </dsp:sp>
    <dsp:sp modelId="{7C63D0CA-1C7D-574C-BB09-23C2A5E182C1}">
      <dsp:nvSpPr>
        <dsp:cNvPr id="0" name=""/>
        <dsp:cNvSpPr/>
      </dsp:nvSpPr>
      <dsp:spPr>
        <a:xfrm>
          <a:off x="2925581" y="1871952"/>
          <a:ext cx="1990159" cy="58255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Rewarding improvement</a:t>
          </a:r>
        </a:p>
      </dsp:txBody>
      <dsp:txXfrm>
        <a:off x="2942643" y="1889014"/>
        <a:ext cx="1956035" cy="548432"/>
      </dsp:txXfrm>
    </dsp:sp>
    <dsp:sp modelId="{4DD10D0D-4035-DA4A-87B1-571B6BBD4327}">
      <dsp:nvSpPr>
        <dsp:cNvPr id="0" name=""/>
        <dsp:cNvSpPr/>
      </dsp:nvSpPr>
      <dsp:spPr>
        <a:xfrm>
          <a:off x="2925581" y="2544132"/>
          <a:ext cx="1990159" cy="582556"/>
        </a:xfrm>
        <a:prstGeom prst="roundRect">
          <a:avLst>
            <a:gd name="adj" fmla="val 10000"/>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Dealing with failure</a:t>
          </a:r>
        </a:p>
      </dsp:txBody>
      <dsp:txXfrm>
        <a:off x="2942643" y="2561194"/>
        <a:ext cx="1956035" cy="548432"/>
      </dsp:txXfrm>
    </dsp:sp>
    <dsp:sp modelId="{5E361E14-2B54-9C4E-B65A-108104DE6890}">
      <dsp:nvSpPr>
        <dsp:cNvPr id="0" name=""/>
        <dsp:cNvSpPr/>
      </dsp:nvSpPr>
      <dsp:spPr>
        <a:xfrm>
          <a:off x="2925581" y="3216313"/>
          <a:ext cx="1990159" cy="58255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Assessing strengths and weaknesses</a:t>
          </a:r>
        </a:p>
      </dsp:txBody>
      <dsp:txXfrm>
        <a:off x="2942643" y="3233375"/>
        <a:ext cx="1956035" cy="548432"/>
      </dsp:txXfrm>
    </dsp:sp>
    <dsp:sp modelId="{158F861A-7293-344A-9000-52398732B320}">
      <dsp:nvSpPr>
        <dsp:cNvPr id="0" name=""/>
        <dsp:cNvSpPr/>
      </dsp:nvSpPr>
      <dsp:spPr>
        <a:xfrm>
          <a:off x="5351088" y="0"/>
          <a:ext cx="2487699" cy="39989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Relationships</a:t>
          </a:r>
        </a:p>
      </dsp:txBody>
      <dsp:txXfrm>
        <a:off x="5351088" y="0"/>
        <a:ext cx="2487699" cy="1199673"/>
      </dsp:txXfrm>
    </dsp:sp>
    <dsp:sp modelId="{7ECC71CC-A580-6548-9059-4139A36B751C}">
      <dsp:nvSpPr>
        <dsp:cNvPr id="0" name=""/>
        <dsp:cNvSpPr/>
      </dsp:nvSpPr>
      <dsp:spPr>
        <a:xfrm>
          <a:off x="5599858" y="1199771"/>
          <a:ext cx="1990159" cy="582556"/>
        </a:xfrm>
        <a:prstGeom prst="roundRect">
          <a:avLst>
            <a:gd name="adj" fmla="val 10000"/>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Building rapport and trust</a:t>
          </a:r>
          <a:endParaRPr lang="en-US" sz="1700" kern="1200" dirty="0">
            <a:solidFill>
              <a:schemeClr val="tx1"/>
            </a:solidFill>
          </a:endParaRPr>
        </a:p>
      </dsp:txBody>
      <dsp:txXfrm>
        <a:off x="5616920" y="1216833"/>
        <a:ext cx="1956035" cy="548432"/>
      </dsp:txXfrm>
    </dsp:sp>
    <dsp:sp modelId="{2BE0DA6F-E12F-2246-97CC-E3F4FDB83720}">
      <dsp:nvSpPr>
        <dsp:cNvPr id="0" name=""/>
        <dsp:cNvSpPr/>
      </dsp:nvSpPr>
      <dsp:spPr>
        <a:xfrm>
          <a:off x="5599858" y="1871952"/>
          <a:ext cx="1990159" cy="58255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Motivating others</a:t>
          </a:r>
        </a:p>
      </dsp:txBody>
      <dsp:txXfrm>
        <a:off x="5616920" y="1889014"/>
        <a:ext cx="1956035" cy="548432"/>
      </dsp:txXfrm>
    </dsp:sp>
    <dsp:sp modelId="{450D3584-1766-C946-931D-F2F4E3E7A041}">
      <dsp:nvSpPr>
        <dsp:cNvPr id="0" name=""/>
        <dsp:cNvSpPr/>
      </dsp:nvSpPr>
      <dsp:spPr>
        <a:xfrm>
          <a:off x="5599858" y="2544132"/>
          <a:ext cx="1990159" cy="582556"/>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Working with personal issues</a:t>
          </a:r>
          <a:endParaRPr lang="en-US" sz="1700" kern="1200" dirty="0">
            <a:solidFill>
              <a:schemeClr val="tx1"/>
            </a:solidFill>
          </a:endParaRPr>
        </a:p>
      </dsp:txBody>
      <dsp:txXfrm>
        <a:off x="5616920" y="2561194"/>
        <a:ext cx="1956035" cy="548432"/>
      </dsp:txXfrm>
    </dsp:sp>
    <dsp:sp modelId="{CE009AAD-8F81-944B-96C8-5EBE07B8207B}">
      <dsp:nvSpPr>
        <dsp:cNvPr id="0" name=""/>
        <dsp:cNvSpPr/>
      </dsp:nvSpPr>
      <dsp:spPr>
        <a:xfrm>
          <a:off x="5599858" y="3216313"/>
          <a:ext cx="1990159" cy="582556"/>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Confronting difficult situations</a:t>
          </a:r>
        </a:p>
      </dsp:txBody>
      <dsp:txXfrm>
        <a:off x="5616920" y="3233375"/>
        <a:ext cx="1956035" cy="548432"/>
      </dsp:txXfrm>
    </dsp:sp>
    <dsp:sp modelId="{819B4B4A-EAAB-984B-94F7-CC54593D746A}">
      <dsp:nvSpPr>
        <dsp:cNvPr id="0" name=""/>
        <dsp:cNvSpPr/>
      </dsp:nvSpPr>
      <dsp:spPr>
        <a:xfrm>
          <a:off x="8025365" y="0"/>
          <a:ext cx="2487699" cy="39989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Execution</a:t>
          </a:r>
        </a:p>
      </dsp:txBody>
      <dsp:txXfrm>
        <a:off x="8025365" y="0"/>
        <a:ext cx="2487699" cy="1199673"/>
      </dsp:txXfrm>
    </dsp:sp>
    <dsp:sp modelId="{25F9B887-9F14-9243-A89C-CA391AACF5A5}">
      <dsp:nvSpPr>
        <dsp:cNvPr id="0" name=""/>
        <dsp:cNvSpPr/>
      </dsp:nvSpPr>
      <dsp:spPr>
        <a:xfrm>
          <a:off x="8274135" y="1200845"/>
          <a:ext cx="1990159" cy="1205726"/>
        </a:xfrm>
        <a:prstGeom prst="roundRect">
          <a:avLst>
            <a:gd name="adj" fmla="val 10000"/>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Responding to requests</a:t>
          </a:r>
        </a:p>
      </dsp:txBody>
      <dsp:txXfrm>
        <a:off x="8309450" y="1236160"/>
        <a:ext cx="1919529" cy="1135096"/>
      </dsp:txXfrm>
    </dsp:sp>
    <dsp:sp modelId="{7B31EE72-3A45-7E41-AFB4-4B2A21945BD5}">
      <dsp:nvSpPr>
        <dsp:cNvPr id="0" name=""/>
        <dsp:cNvSpPr/>
      </dsp:nvSpPr>
      <dsp:spPr>
        <a:xfrm>
          <a:off x="8274135" y="2592068"/>
          <a:ext cx="1990159" cy="120572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Following through</a:t>
          </a:r>
        </a:p>
      </dsp:txBody>
      <dsp:txXfrm>
        <a:off x="8309450" y="2627383"/>
        <a:ext cx="1919529" cy="113509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BF255-56EC-4162-AEA1-2D4EEE632967}"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1D8E5-DD8B-4C7F-B52A-28E3ED324FAE}" type="slidenum">
              <a:rPr lang="en-US" smtClean="0"/>
              <a:t>‹#›</a:t>
            </a:fld>
            <a:endParaRPr lang="en-US"/>
          </a:p>
        </p:txBody>
      </p:sp>
    </p:spTree>
    <p:extLst>
      <p:ext uri="{BB962C8B-B14F-4D97-AF65-F5344CB8AC3E}">
        <p14:creationId xmlns:p14="http://schemas.microsoft.com/office/powerpoint/2010/main" val="215658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Welcome to Module 6 of the SPPC-II Teamwork Toolkit. In this module, we’ll learn some tactics for coaching your frontline </a:t>
            </a:r>
            <a:r>
              <a:rPr lang="en-US" dirty="0"/>
              <a:t>providers on</a:t>
            </a:r>
            <a:r>
              <a:rPr lang="en-US" b="0" dirty="0"/>
              <a:t> using the teamwork tools.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3FCBB49-140B-4496-93F7-52F6393D0C3C}"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You should each be in a group of three and have copies of the Coaching Feedback Forms and some coaching scenarios.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practice your coaching skills, you will each take turns playing the role of the coach, the team member being coached, and the observer. The coach works through the designated issue with the team member; the team member acts out the particular scenario; and the observer watches the interaction and notes on the Coaching Feedback Form which competencies the coach exhibits and does not exhibit.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Within your group, read the first scenario and assume your designated roles of coach and team member. You'll have about 2 minutes to act out the scenario while the third person observes and completes the Coaching Feedback Form. At the end of the scenario, the observer provides feedback based on comments noted on the Coaching Feedback Form. You'll then rotate roles and use a new scenario.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may wish to reference the coaching competencies and definitions on the ASTD Coaching Self-Assessment Form you completed earlier as you provide feedback to your team members.</a:t>
            </a:r>
          </a:p>
          <a:p>
            <a:br>
              <a:rPr lang="en-US" dirty="0"/>
            </a:br>
            <a:r>
              <a:rPr lang="en-US" sz="1200" b="1" i="0" kern="1200" dirty="0">
                <a:solidFill>
                  <a:schemeClr val="tx1"/>
                </a:solidFill>
                <a:effectLst/>
                <a:latin typeface="+mn-lt"/>
                <a:ea typeface="+mn-ea"/>
                <a:cs typeface="+mn-cs"/>
              </a:rPr>
              <a:t>Do:</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Help keep time to ensure that each participant has an opportunity to play multiple roles.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Observe the coaching sessions. Identify a well-demonstrated coaching scenario and ask if the group would demonstrate their scenario in front of the class.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about 10–12 minutes, reconvene the group and have the identified group demonstrate their scenario.</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Discussion:</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Which of the competencies of an effective coach were demonstrated in this exercise?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How did you choose which team member(s) to coach? Is there an alternative approach?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What did the team member do well in interacting with the coach?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Were there opportunities for improvement?</a:t>
            </a:r>
          </a:p>
          <a:p>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2307953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While observing coaching interactions, use this form to document the demonstrated competencies of the designated coach.</a:t>
            </a:r>
            <a:endParaRPr lang="en-US" dirty="0">
              <a:cs typeface="Calibri"/>
            </a:endParaRPr>
          </a:p>
          <a:p>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90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298ED9F-3E66-442B-9B6F-EE163082D971}"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1747" name="Rectangle 2"/>
          <p:cNvSpPr>
            <a:spLocks noGrp="1" noRot="1" noChangeAspect="1" noChangeArrowheads="1" noTextEdit="1"/>
          </p:cNvSpPr>
          <p:nvPr>
            <p:ph type="sldImg"/>
          </p:nvPr>
        </p:nvSpPr>
        <p:spPr>
          <a:xfrm>
            <a:off x="1268413" y="1176338"/>
            <a:ext cx="4786312" cy="2692400"/>
          </a:xfrm>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Effective coaches also </a:t>
            </a:r>
            <a:r>
              <a:rPr lang="en-US" sz="1200" b="0" i="1" kern="1200" dirty="0">
                <a:solidFill>
                  <a:schemeClr val="tx1"/>
                </a:solidFill>
                <a:effectLst/>
                <a:latin typeface="+mn-lt"/>
                <a:ea typeface="+mn-ea"/>
                <a:cs typeface="+mn-cs"/>
              </a:rPr>
              <a:t>observe and provide feedback </a:t>
            </a:r>
            <a:r>
              <a:rPr lang="en-US" sz="1200" b="0" i="0" kern="1200" dirty="0">
                <a:solidFill>
                  <a:schemeClr val="tx1"/>
                </a:solidFill>
                <a:effectLst/>
                <a:latin typeface="+mn-lt"/>
                <a:ea typeface="+mn-ea"/>
                <a:cs typeface="+mn-cs"/>
              </a:rPr>
              <a:t>about team members' performance. To do so, coaches must conduct ongoing observations of performance and identify what is being done well and what can be improved. Coaches will focus their observations and feedback on the use of teamwork tools and strategies that align with the implementation plan.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Strengths and weaknesses in performance must be conveyed to team members through feedback. Effective feedback is: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Timely. </a:t>
            </a:r>
            <a:r>
              <a:rPr lang="en-US" sz="1200" b="0" i="0" kern="1200" dirty="0">
                <a:solidFill>
                  <a:schemeClr val="tx1"/>
                </a:solidFill>
                <a:effectLst/>
                <a:latin typeface="+mn-lt"/>
                <a:ea typeface="+mn-ea"/>
                <a:cs typeface="+mn-cs"/>
              </a:rPr>
              <a:t>Coaches should provide feedback when the behavior is still fresh in the team member's mind.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Respectful. </a:t>
            </a:r>
            <a:r>
              <a:rPr lang="en-US" sz="1200" b="0" i="0" kern="1200" dirty="0">
                <a:solidFill>
                  <a:schemeClr val="tx1"/>
                </a:solidFill>
                <a:effectLst/>
                <a:latin typeface="+mn-lt"/>
                <a:ea typeface="+mn-ea"/>
                <a:cs typeface="+mn-cs"/>
              </a:rPr>
              <a:t>Feedback from coaches should be about behavior, not about an individual. Coaches should not attribute a team member's performance to internal factors. If negative feedback is specific to an individual team member, the feedback should not be delivered in front of others.</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Specific. </a:t>
            </a:r>
            <a:r>
              <a:rPr lang="en-US" sz="1200" b="0" i="0" kern="1200" dirty="0">
                <a:solidFill>
                  <a:schemeClr val="tx1"/>
                </a:solidFill>
                <a:effectLst/>
                <a:latin typeface="+mn-lt"/>
                <a:ea typeface="+mn-ea"/>
                <a:cs typeface="+mn-cs"/>
              </a:rPr>
              <a:t>Coaches should describe behavior in a specific, objective way and not be judgmental. Feedback should clearly describe what was good about the performance or what was incorrect or demonstrated need for improvement.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Directed toward improvement. </a:t>
            </a:r>
            <a:r>
              <a:rPr lang="en-US" sz="1200" b="0" i="0" kern="1200" dirty="0">
                <a:solidFill>
                  <a:schemeClr val="tx1"/>
                </a:solidFill>
                <a:effectLst/>
                <a:latin typeface="+mn-lt"/>
                <a:ea typeface="+mn-ea"/>
                <a:cs typeface="+mn-cs"/>
              </a:rPr>
              <a:t>Coaches should provide information aimed at improving skills. When a behavior is performed correctly, it is critical for coaches to identify what was good about the performance and reinforce it for continued use. When behavior is not performed correctly, or demonstrates room for improvement, coaches must not only point out what should be improved, but also how it should be improved. Feedback should include goals related to improvement.</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Two way. </a:t>
            </a:r>
            <a:r>
              <a:rPr lang="en-US" sz="1200" b="0" i="0" kern="1200" dirty="0">
                <a:solidFill>
                  <a:schemeClr val="tx1"/>
                </a:solidFill>
                <a:effectLst/>
                <a:latin typeface="+mn-lt"/>
                <a:ea typeface="+mn-ea"/>
                <a:cs typeface="+mn-cs"/>
              </a:rPr>
              <a:t>As part of providing feedback, coaches should allow team members the opportunity to ask questions. This requires active listening by the coach. Similarly, coaches should ask questions to try to understand team members' point of view and to ensure they understand the feedback provided.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Considerate. </a:t>
            </a:r>
            <a:r>
              <a:rPr lang="en-US" sz="1200" b="0" i="0" kern="1200" dirty="0">
                <a:solidFill>
                  <a:schemeClr val="tx1"/>
                </a:solidFill>
                <a:effectLst/>
                <a:latin typeface="+mn-lt"/>
                <a:ea typeface="+mn-ea"/>
                <a:cs typeface="+mn-cs"/>
              </a:rPr>
              <a:t>Coaches should provide feedback with the goal of correcting or improving behavior while leaving self-esteem intact.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may want to provide coaches with a specific structure or model for providing feedback. For example, the SMART model stands for </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specific, measurable, attainable, realistic, and timely." If your organization already has a feedback model in place for use in performance management, teach coaches to use the same model.</a:t>
            </a:r>
          </a:p>
          <a:p>
            <a:pPr eaLnBrk="1" hangingPunct="1"/>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205005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28F4935-2F08-48F2-81E7-4F8E511EFC3E}"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Arial" pitchFamily="34" charset="0"/>
                <a:ea typeface="ヒラギノ角ゴ Pro W3" pitchFamily="127" charset="-128"/>
                <a:cs typeface="Arial"/>
              </a:rPr>
              <a:t>Now that you have gone through the modules and this one-day training, think about how you can make sure to utilize and promote the tools you learned about?  </a:t>
            </a:r>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10973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This module has provided you with information to serve as a teamwork coach, as well as prepare others for this role. Here are a few coaching tips: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Actively monitor and assess team performance.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Establish performance goals and expectations.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Acknowledge desired teamwork behaviors and skills through feedback.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Coach by example—be a good mentor.</a:t>
            </a:r>
          </a:p>
          <a:p>
            <a:r>
              <a:rPr lang="en-US" sz="1200" b="0" i="0" kern="1200" dirty="0">
                <a:solidFill>
                  <a:schemeClr val="tx1"/>
                </a:solidFill>
                <a:effectLst/>
                <a:latin typeface="+mn-lt"/>
                <a:ea typeface="+mn-ea"/>
                <a:cs typeface="+mn-cs"/>
              </a:rPr>
              <a:t>Do not…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Coach from a distance.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Coach only to problem solve.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Lecture instead of coach.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98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0" dirty="0"/>
          </a:p>
          <a:p>
            <a:r>
              <a:rPr lang="en-US" b="0" dirty="0"/>
              <a:t>In conclusion:</a:t>
            </a:r>
          </a:p>
          <a:p>
            <a:pPr marL="171450" indent="-171450">
              <a:buFont typeface="Arial" panose="020B0604020202020204" pitchFamily="34" charset="0"/>
              <a:buChar char="•"/>
            </a:pPr>
            <a:r>
              <a:rPr lang="en-US" b="0" dirty="0"/>
              <a:t>Coaching helps facilitate adoption and proper use of the teamwork tools and strategies presented in the SPPC-II Teamwork Toolkit.</a:t>
            </a:r>
          </a:p>
          <a:p>
            <a:pPr marL="171450" indent="-171450">
              <a:buFont typeface="Arial" panose="020B0604020202020204" pitchFamily="34" charset="0"/>
              <a:buChar char="•"/>
            </a:pPr>
            <a:r>
              <a:rPr lang="en-US" b="0" dirty="0"/>
              <a:t>Its primary purpose is to reinforce desired behaviors and modify undesired behavior. </a:t>
            </a:r>
          </a:p>
          <a:p>
            <a:pPr marL="171450" indent="-171450">
              <a:buFont typeface="Arial" panose="020B0604020202020204" pitchFamily="34" charset="0"/>
              <a:buChar char="•"/>
            </a:pPr>
            <a:r>
              <a:rPr lang="en-US" b="0" dirty="0"/>
              <a:t>Hospital AIM Team Leads are primarily responsible for providing initial coaching to the frontline. They will do so primarily through facilitation sessions but also through the provision of real-time feedback.</a:t>
            </a:r>
          </a:p>
          <a:p>
            <a:pPr marL="171450" indent="-171450">
              <a:buFont typeface="Arial" panose="020B0604020202020204" pitchFamily="34" charset="0"/>
              <a:buChar char="•"/>
            </a:pPr>
            <a:r>
              <a:rPr lang="en-US" b="0" dirty="0"/>
              <a:t>In time, frontline staff may begin to coach each other on tool use and reinforce new teamwork norms.</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09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7F22C67-78D0-4E6B-B78B-54465C4EA0A7}"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p>
          <a:p>
            <a:r>
              <a:rPr lang="en-US" sz="1200" b="0" i="0" kern="1200" dirty="0">
                <a:solidFill>
                  <a:schemeClr val="tx1"/>
                </a:solidFill>
                <a:effectLst/>
                <a:latin typeface="+mn-lt"/>
                <a:ea typeface="+mn-ea"/>
                <a:cs typeface="+mn-cs"/>
              </a:rPr>
              <a:t>"Coaching" is defined as instructing, directing, or prompting as a coach. The term "coaching" describes specific actions that include demonstrating, reinforcing, motivating, and providing feedback. These actions share the purpose of improving performance or achieving a specified goal for the individuals or team being coached.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Coaching is an active and typically ongoing process that can be used in structured and unstructured activities. It requires routine monitoring and ongoing assessment of performance.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Coaching is different from traditional instruction. With traditional instruction, teaching typically ends when the new content or skill is mastered. Coaching, however, continues even after content or skill mastery to ensure sustainment.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module, we will provide some general information about coaching, as well as provide specific information about the role and implementation of coaching as you work on your AIM clinical bundles and promote teamwork.</a:t>
            </a:r>
          </a:p>
          <a:p>
            <a:pPr eaLnBrk="1" hangingPunct="1"/>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199806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Coaching is an effective way to influence and improve performance. The effective use of coaching can achieve several positive outcomes.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general, the results of effective coaching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Goals that are defined and understood.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Alignment of expectations between the AIM Team and frontline staff.</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Transfer of knowledge on a "just-in-time" basis.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Increased understanding of teamwork concepts.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Increased teamwork competence among staff.</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Successful integration of teamwork behaviors into daily practice,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Improved team performance and safer patient care.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Sustainment of improved performance over time.</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context of adopting the AIM clinical bundles, the key to integrating teamwork behaviors into daily practice is through frontline coaching. Coaches will help ensure that teamwork concepts are understood by team members and that the teamwork tools and strategies you implement are used accurately and appropriately. If you help staff become proficient and comfortable with the new behaviors, they will integrate them into daily practice.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 the longer term of your implementation, coaches will continue to monitor teamwork behaviors to ensure continued use of implemented tools and strategies, as well as to identify new areas for improvement. As such, coaches play a critical role in both Technical (i.e., clinical practice) and Adaptive (e.g., teamwork) implementation and sustainment efforts.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18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3C953F1-9BD3-4CF4-8FC6-47D8A12D7333}"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r>
              <a:rPr lang="en-US" sz="1200" b="0" i="0" kern="1200" dirty="0">
                <a:effectLst/>
                <a:latin typeface="+mn-lt"/>
                <a:ea typeface="+mn-ea"/>
                <a:cs typeface="+mn-cs"/>
              </a:rPr>
              <a:t>In order to achieve the important outcomes of coaching, the Hospital Aim Team Lead’s role includes several activities. These include:</a:t>
            </a:r>
            <a:endParaRPr lang="en-US" sz="1200" b="0" i="0" kern="1200" dirty="0">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Encouraging participation in the SPPC-II Teamwork Toolkit training modules and facilitation sessions,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effectLst/>
                <a:latin typeface="+mn-lt"/>
                <a:ea typeface="+mn-ea"/>
                <a:cs typeface="+mn-cs"/>
              </a:rPr>
              <a:t>Providing opportunities to practice and refine performance,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Role-modeling behavior,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Observing performance and providing feedback, and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Motivating 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effectLst/>
                <a:latin typeface="+mn-lt"/>
                <a:ea typeface="+mn-ea"/>
                <a:cs typeface="+mn-cs"/>
              </a:rPr>
              <a:t>Let's review each of these and discuss their application to the implementation of </a:t>
            </a:r>
            <a:r>
              <a:rPr lang="en-US" dirty="0"/>
              <a:t>SPPC-II Teamwork Toolkit and training material</a:t>
            </a:r>
            <a:r>
              <a:rPr lang="en-US" sz="1200" b="0" i="0" kern="1200" dirty="0">
                <a:effectLst/>
                <a:latin typeface="+mn-lt"/>
                <a:ea typeface="+mn-ea"/>
                <a:cs typeface="+mn-cs"/>
              </a:rPr>
              <a:t>.</a:t>
            </a:r>
            <a:endParaRPr lang="en-US" sz="1200" b="0" i="0" kern="1200" dirty="0">
              <a:solidFill>
                <a:schemeClr val="tx1"/>
              </a:solidFill>
              <a:effectLst/>
              <a:latin typeface="+mn-lt"/>
              <a:ea typeface="+mn-ea"/>
              <a:cs typeface="+mn-cs"/>
            </a:endParaRPr>
          </a:p>
          <a:p>
            <a:pPr eaLnBrk="1" hangingPunct="1"/>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329945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sz="1200" b="0" i="0" kern="1200" dirty="0">
                <a:solidFill>
                  <a:schemeClr val="tx1"/>
                </a:solidFill>
                <a:effectLst/>
                <a:latin typeface="+mn-lt"/>
                <a:ea typeface="+mn-ea"/>
                <a:cs typeface="+mn-cs"/>
              </a:rPr>
              <a:t>Effective coaches must role model the behavior they intend to reinforce. Modeling the teamwork behaviors being trained and reinforced will not only provide a demonstration of performance of the behavior to the team members, but also highlight the acceptance of the behavior in the environment. This may include general teamwork skills or the use of a specific teamwork tool or strategy, depending on your implementation plans.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Coaches should be individuals who are well-respected and supported in their work area. As such, coaches will send an important message by demonstrating the behaviors they are working to improve and then reinforce in your organization. The most effective skill coaches are members of the team in which the teamwork tools are being implemented.</a:t>
            </a:r>
          </a:p>
          <a:p>
            <a:pPr eaLnBrk="1" hangingPunct="1"/>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In addition to role modeling behaviors and providing feedback, an effective coach </a:t>
            </a:r>
            <a:r>
              <a:rPr lang="en-US" sz="1200" b="0" i="1" kern="1200" dirty="0">
                <a:solidFill>
                  <a:schemeClr val="tx1"/>
                </a:solidFill>
                <a:effectLst/>
                <a:latin typeface="+mn-lt"/>
                <a:ea typeface="+mn-ea"/>
                <a:cs typeface="+mn-cs"/>
              </a:rPr>
              <a:t>motivates team members</a:t>
            </a:r>
            <a:r>
              <a:rPr lang="en-US" sz="1200" b="0" i="0" kern="1200" dirty="0">
                <a:solidFill>
                  <a:schemeClr val="tx1"/>
                </a:solidFill>
                <a:effectLst/>
                <a:latin typeface="+mn-lt"/>
                <a:ea typeface="+mn-ea"/>
                <a:cs typeface="+mn-cs"/>
              </a:rPr>
              <a:t>. In this role, a coach: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Helps team members see the bridge between new behaviors and patient safety and outcomes.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Encourages belief in team members' ability to succeed. This includes asking powerful questions to identify the source of team members' perceived expertise, knowledge, or experience and aligning their level of confidence with their abilities.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Expresses enthusiasm among and commitment in team members.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Validates current levels of accomplishment while advocating greater achievement.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Recognizes and reassures team members when they are successful, such as using a tool or strategy effectively.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Identifies potential challenges, pitfalls, barriers, and unforeseen consequences.</a:t>
            </a:r>
          </a:p>
          <a:p>
            <a:pPr marL="628650" lvl="1" indent="-171450">
              <a:buFont typeface="Arial" panose="020B0604020202020204" pitchFamily="34" charset="0"/>
              <a:buChar char="•"/>
            </a:pPr>
            <a:r>
              <a:rPr lang="en-US" dirty="0">
                <a:cs typeface="Calibri"/>
              </a:rPr>
              <a:t>Helps navigate team members to think through barriers to successful implementation.</a:t>
            </a:r>
            <a:endParaRPr lang="en-US" dirty="0"/>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Offers support and assistance, and displays empathy toward perceived challenges the team member is facing.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Communicates positive results and outcomes with the team; for example, highlights for the team a potential error that was avoided with the effective use of teamwork behaviors.</a:t>
            </a:r>
          </a:p>
          <a:p>
            <a:pPr eaLnBrk="1" hangingPunct="1"/>
            <a:endParaRPr lang="en-US" altLang="en-US" b="1" dirty="0">
              <a:latin typeface="Arial" pitchFamily="34" charset="0"/>
              <a:ea typeface="ヒラギノ角ゴ Pro W3" pitchFamily="127" charset="-128"/>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4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a:t>
            </a:r>
          </a:p>
          <a:p>
            <a:r>
              <a:rPr lang="en-US" dirty="0">
                <a:cs typeface="Calibri"/>
              </a:rPr>
              <a:t>Have groups of four or five people brainstorm and record what they have experienced with past coaches.  What has made a good coach or a bad coach to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36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Knowing the role of a coach is not sufficient to understanding what it takes to be an effective coach. Effective coaches exhibit specific competencies. The American Society for Training and Development, or ASTD, identified 13 competencies that coaches should exhibit. These can be organized into four clusters: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Communication.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Performance improvement.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Relationship building.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Execution.</a:t>
            </a:r>
          </a:p>
          <a:p>
            <a:r>
              <a:rPr lang="en-US" sz="1200" b="0" i="0" kern="1200" dirty="0">
                <a:solidFill>
                  <a:schemeClr val="tx1"/>
                </a:solidFill>
                <a:effectLst/>
                <a:latin typeface="+mn-lt"/>
                <a:ea typeface="+mn-ea"/>
                <a:cs typeface="+mn-cs"/>
              </a:rPr>
              <a:t>We'll discuss each of these clusters. We'll also be distributing a handout that defines the competencies.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Communication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Skill in communicating is clearly critical for coaching effectively. There are three specific areas of coaching competency related to communication:</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Communicating Instructions</a:t>
            </a:r>
            <a:r>
              <a:rPr lang="en-US" sz="1200" b="0" i="0" kern="1200" dirty="0">
                <a:solidFill>
                  <a:schemeClr val="tx1"/>
                </a:solidFill>
                <a:effectLst/>
                <a:latin typeface="+mn-lt"/>
                <a:ea typeface="+mn-ea"/>
                <a:cs typeface="+mn-cs"/>
              </a:rPr>
              <a:t>―Demonstrating to the person you are coaching how to accomplish the task and clarifying when, where, how much, and to what standard it should be done.</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role of coach often involves teaching a skill or procedure to another person. The ability to break down a task into easy-to-understand steps that you can articulate to another is vital to being an effective coach.</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Providing Feedback</a:t>
            </a:r>
            <a:r>
              <a:rPr lang="en-US" sz="1200" b="0" i="0" kern="1200" dirty="0">
                <a:solidFill>
                  <a:schemeClr val="tx1"/>
                </a:solidFill>
                <a:effectLst/>
                <a:latin typeface="+mn-lt"/>
                <a:ea typeface="+mn-ea"/>
                <a:cs typeface="+mn-cs"/>
              </a:rPr>
              <a:t>―As we have discussed, this involves carefully observing performance and sharing these observations in a </a:t>
            </a:r>
            <a:r>
              <a:rPr lang="en-US" dirty="0"/>
              <a:t>non-threatening</a:t>
            </a:r>
            <a:r>
              <a:rPr lang="en-US" sz="1200" b="0" i="0" kern="1200" dirty="0">
                <a:solidFill>
                  <a:schemeClr val="tx1"/>
                </a:solidFill>
                <a:effectLst/>
                <a:latin typeface="+mn-lt"/>
                <a:ea typeface="+mn-ea"/>
                <a:cs typeface="+mn-cs"/>
              </a:rPr>
              <a:t> manner.</a:t>
            </a:r>
            <a:endParaRPr lang="en-US" sz="1200" b="0" i="0" kern="1200" dirty="0">
              <a:solidFill>
                <a:schemeClr val="tx1"/>
              </a:solidFill>
              <a:effectLst/>
              <a:latin typeface="+mn-lt"/>
              <a:cs typeface="Calibri"/>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Listening for Understanding</a:t>
            </a:r>
            <a:r>
              <a:rPr lang="en-US" sz="1200" b="0" i="0" kern="1200" dirty="0">
                <a:solidFill>
                  <a:schemeClr val="tx1"/>
                </a:solidFill>
                <a:effectLst/>
                <a:latin typeface="+mn-lt"/>
                <a:ea typeface="+mn-ea"/>
                <a:cs typeface="+mn-cs"/>
              </a:rPr>
              <a:t>―Demonstrating attention to and conveying understanding of others. </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Listening is an indicator of respect. It requires being open minded to what others say, focusing on both the content of what is said and the feelings others may be expressing.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Performance Improvement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coach cannot be successful without skill in improving the performance of others. There are four areas of coaching competency related to performance improvement:</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Setting Performance Goals</a:t>
            </a:r>
            <a:r>
              <a:rPr lang="en-US" sz="1200" b="0" i="0" kern="1200" dirty="0">
                <a:solidFill>
                  <a:schemeClr val="tx1"/>
                </a:solidFill>
                <a:effectLst/>
                <a:latin typeface="+mn-lt"/>
                <a:ea typeface="+mn-ea"/>
                <a:cs typeface="+mn-cs"/>
              </a:rPr>
              <a:t>―Collaborating with others to establish short- and long-term goals for performance on particular tasks.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Effective coaching sometimes starts with pointing someone in the right direction. First, you work with the person to set broad goals; then you become very specific in agreeing on desired outcomes and how they will be measured.</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Rewarding Improvement</a:t>
            </a:r>
            <a:r>
              <a:rPr lang="en-US" sz="1200" b="0" i="0" kern="1200" dirty="0">
                <a:solidFill>
                  <a:schemeClr val="tx1"/>
                </a:solidFill>
                <a:effectLst/>
                <a:latin typeface="+mn-lt"/>
                <a:ea typeface="+mn-ea"/>
                <a:cs typeface="+mn-cs"/>
              </a:rPr>
              <a:t>―Using a variety of means to provide positive reinforcement to others for making progress on the accomplishment of important tasks.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Timing of rewards is important. Don't wait until you see either perfection or failure on the task. Look for growth in task accomplishment, and reward that soon after you observe it. Although coaches don't always control formal rewards, such as pay, perks, or promotions, they can make frequent and effective use of informal rewards.</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Dealing With Failure</a:t>
            </a:r>
            <a:r>
              <a:rPr lang="en-US" sz="1200" b="0" i="0" kern="1200" dirty="0">
                <a:solidFill>
                  <a:schemeClr val="tx1"/>
                </a:solidFill>
                <a:effectLst/>
                <a:latin typeface="+mn-lt"/>
                <a:ea typeface="+mn-ea"/>
                <a:cs typeface="+mn-cs"/>
              </a:rPr>
              <a:t>―Working with others to encourage them when they do not meet expectations.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When an individual demonstrates an inability or unwillingness to perform a task according to expectations and standards, you need to be able to deal with the result. This can mean encouraging, redirecting, retraining, or otherwise affecting his or her ability to willingly change. Patience can be a virtue or an enabler of more failure, so use it wisely.</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Assessing Strengths and Weaknesses</a:t>
            </a:r>
            <a:r>
              <a:rPr lang="en-US" sz="1200" b="0" i="0" kern="1200" dirty="0">
                <a:solidFill>
                  <a:schemeClr val="tx1"/>
                </a:solidFill>
                <a:effectLst/>
                <a:latin typeface="+mn-lt"/>
                <a:ea typeface="+mn-ea"/>
                <a:cs typeface="+mn-cs"/>
              </a:rPr>
              <a:t>―Identifying root causes of performance through keen observation and effective definition and articulation of performance issues.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Properly identifying the skills, abilities, and interests of the person you are coaching directs your coaching efforts to the most critical areas. This involves distinguishing between symptoms and root causes of problems. Without accurate assessment, coaching efforts might be spent addressing the wrong problem or a nonexistent one.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Relationship Building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Effective coaches must be able to build relationships with those they coach. There are four areas of coaching competencies related to relationship building:</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Building Rapport and Trust</a:t>
            </a:r>
            <a:r>
              <a:rPr lang="en-US" sz="1200" b="0" i="0" kern="1200" dirty="0">
                <a:solidFill>
                  <a:schemeClr val="tx1"/>
                </a:solidFill>
                <a:effectLst/>
                <a:latin typeface="+mn-lt"/>
                <a:ea typeface="+mn-ea"/>
                <a:cs typeface="+mn-cs"/>
              </a:rPr>
              <a:t>―Showing respect for others. Acting with integrity and honesty. Easily forming bonds with others.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Rapport and trust are the cornerstones of an effective coaching relationship. The person you are coaching needs to trust that you have his or her best interests at heart, so he or she can be honest with you regarding shortcomings. There also needs to be a bond of mutual respect, so the advice, teaching, and counseling of the coach will be more readily accepted.</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Motivating Others</a:t>
            </a:r>
            <a:r>
              <a:rPr lang="en-US" sz="1200" b="0" i="0" kern="1200" dirty="0">
                <a:solidFill>
                  <a:schemeClr val="tx1"/>
                </a:solidFill>
                <a:effectLst/>
                <a:latin typeface="+mn-lt"/>
                <a:ea typeface="+mn-ea"/>
                <a:cs typeface="+mn-cs"/>
              </a:rPr>
              <a:t>―As we have discussed, coaches must encourage others to achieve desired results.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 The right button to push to help motivate another person differs widely across people, so there are no hard and fast rules for motivating others. It is best to ask each person what is important to him or her and how the task at hand relates.</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Working with Personal Issues</a:t>
            </a:r>
            <a:r>
              <a:rPr lang="en-US" sz="1200" b="0" i="0" kern="1200" dirty="0">
                <a:solidFill>
                  <a:schemeClr val="tx1"/>
                </a:solidFill>
                <a:effectLst/>
                <a:latin typeface="+mn-lt"/>
                <a:ea typeface="+mn-ea"/>
                <a:cs typeface="+mn-cs"/>
              </a:rPr>
              <a:t>―Listening empathically and without judgment, and offering emotional support for personal difficulties.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In general, coaches are not expected to function as counselors. Few are qualified to carry out such responsibilities, and the context of the organizational relationship might preclude this type of interaction. Faced with an individual whose personal situation is interfering with his or her performance, however, you need to be able to intervene. A good rule of thumb is that whenever you feel "in over your head," you are. Be prepared to refer the person to appropriate sources of professional assistance and adjust the coaching process to support getting through the personal situation.</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Confronting Difficult Situations</a:t>
            </a:r>
            <a:r>
              <a:rPr lang="en-US" sz="1200" b="0" i="0" kern="1200" dirty="0">
                <a:solidFill>
                  <a:schemeClr val="tx1"/>
                </a:solidFill>
                <a:effectLst/>
                <a:latin typeface="+mn-lt"/>
                <a:ea typeface="+mn-ea"/>
                <a:cs typeface="+mn-cs"/>
              </a:rPr>
              <a:t>―Raising uncomfortable topics that are affecting task accomplishment.</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Coaching often involves situations in which performance has not met expectations. Unmet expectations often lead to finger pointing, denial of personal responsibility, and other dysfunctional behaviors. Talking about these issues can make people uncomfortable. Good coaching requires the ability and willingness to confront difficult and uncomfortable situations head on, but with tact and diplomacy. When the best interests of all concerned are at heart, the honesty and courage to confront difficult situations are welcomed.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Execution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final cluster relates to coaches' skill in executing their role as a coach. There are two areas of coaching competency related to execution:</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Responding to Requests</a:t>
            </a:r>
            <a:r>
              <a:rPr lang="en-US" sz="1200" b="0" i="0" kern="1200" dirty="0">
                <a:solidFill>
                  <a:schemeClr val="tx1"/>
                </a:solidFill>
                <a:effectLst/>
                <a:latin typeface="+mn-lt"/>
                <a:ea typeface="+mn-ea"/>
                <a:cs typeface="+mn-cs"/>
              </a:rPr>
              <a:t>―Consulting with others on an as-needed basis. Responding to requests in a timely manner.</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Timely response to requests is a tangible indicator of respect. To build and maintain a healthy coaching relationship, make sure your responsiveness reflects a high level of priority.</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Following Through</a:t>
            </a:r>
            <a:r>
              <a:rPr lang="en-US" sz="1200" b="0" i="0" kern="1200" dirty="0">
                <a:solidFill>
                  <a:schemeClr val="tx1"/>
                </a:solidFill>
                <a:effectLst/>
                <a:latin typeface="+mn-lt"/>
                <a:ea typeface="+mn-ea"/>
                <a:cs typeface="+mn-cs"/>
              </a:rPr>
              <a:t>―Keeping your commitments. Monitoring outcomes of the coaching process and providing additional assistance when necessary.</a:t>
            </a:r>
          </a:p>
          <a:p>
            <a:pPr lvl="1"/>
            <a:r>
              <a:rPr lang="en-US" sz="1200" b="0" i="0" kern="1200" dirty="0">
                <a:solidFill>
                  <a:schemeClr val="tx1"/>
                </a:solidFill>
                <a:effectLst/>
                <a:latin typeface="+mn-lt"/>
                <a:ea typeface="+mn-ea"/>
                <a:cs typeface="+mn-cs"/>
              </a:rPr>
              <a:t>Trust is a critical component of any coaching relationship. Keeping your commitments helps build and maintain trust. Showing an ongoing commitment to the long-term success of the person you are coaching also builds a strong relationship.</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29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Let’s do a coaching self-assessment. Independently complete the self-assessment.</a:t>
            </a:r>
          </a:p>
          <a:p>
            <a:endParaRPr lang="en-US" b="0" dirty="0"/>
          </a:p>
          <a:p>
            <a:r>
              <a:rPr lang="en-US" dirty="0"/>
              <a:t>Why These Competencies Are Important </a:t>
            </a:r>
          </a:p>
          <a:p>
            <a:r>
              <a:rPr lang="en-US" dirty="0"/>
              <a:t>The 13 competencies that make up this assessment are of particular importance for those with a coaching role. They represent areas in which you need to excel in order to fulfill your coaching role successfully. </a:t>
            </a:r>
          </a:p>
          <a:p>
            <a:pPr marL="628650" lvl="1" indent="-171450">
              <a:buFont typeface="Arial" panose="020B0604020202020204" pitchFamily="34" charset="0"/>
              <a:buChar char="•"/>
            </a:pPr>
            <a:r>
              <a:rPr lang="en-US" i="1" dirty="0"/>
              <a:t>Communicating Instructions. </a:t>
            </a:r>
            <a:r>
              <a:rPr lang="en-US" dirty="0"/>
              <a:t>Showing the person you are coaching how to accomplish the task and clarifying when, where, how much, and to what standard it should be done. The role of coach often involves teaching a skill or procedure to another person. The ability to break down a task into easy-to-understand steps that you can articulate to another is vital to being an effective coach. </a:t>
            </a:r>
          </a:p>
          <a:p>
            <a:pPr marL="628650" lvl="1" indent="-171450">
              <a:buFont typeface="Arial" panose="020B0604020202020204" pitchFamily="34" charset="0"/>
              <a:buChar char="•"/>
            </a:pPr>
            <a:r>
              <a:rPr lang="en-US" i="1" dirty="0"/>
              <a:t>Setting Performance Goals.</a:t>
            </a:r>
            <a:r>
              <a:rPr lang="en-US" dirty="0"/>
              <a:t> Collaborating with others to establish short- and long-term goals for performance on particular tasks. Effective coaching sometimes starts with pointing someone in the right direction. First, you work with the person to set broad goals; then you become very specific in agreeing on desired outcomes and how they will be measured. </a:t>
            </a:r>
          </a:p>
          <a:p>
            <a:pPr marL="628650" lvl="1" indent="-171450">
              <a:buFont typeface="Arial" panose="020B0604020202020204" pitchFamily="34" charset="0"/>
              <a:buChar char="•"/>
            </a:pPr>
            <a:r>
              <a:rPr lang="en-US" i="1" dirty="0"/>
              <a:t>Providing Feedback. </a:t>
            </a:r>
            <a:r>
              <a:rPr lang="en-US" dirty="0"/>
              <a:t>Carefully observing performance on individual tasks and sharing these observations in a nonthreatening manner. Giving others feedback on their task performance is critical to improving their performance. In order to do this effectively, you have to observe the person performing the task, noting what the person is doing well and what can be improved. Then you work with the individual to ensure that he or she understands your feedback and uses it developmentally. </a:t>
            </a:r>
          </a:p>
          <a:p>
            <a:pPr marL="628650" lvl="1" indent="-171450">
              <a:buFont typeface="Arial" panose="020B0604020202020204" pitchFamily="34" charset="0"/>
              <a:buChar char="•"/>
            </a:pPr>
            <a:r>
              <a:rPr lang="en-US" i="1" dirty="0"/>
              <a:t>Rewarding Improvement. </a:t>
            </a:r>
            <a:r>
              <a:rPr lang="en-US" dirty="0"/>
              <a:t>Using a variety of means to provide positive reinforcement to others for making progress on the accomplishment of important tasks. Timing of rewards is important. Don’t wait until you see either perfection or failure on the task. Look for growth in task accomplishment and reward that soon after you observe it. Although coaches don’t always control formal rewards (pay, perks, or promotions), they can make frequent and effective use of informal (“pat on the back” or other nonmonetary recognition) ones. </a:t>
            </a:r>
          </a:p>
          <a:p>
            <a:pPr marL="628650" lvl="1" indent="-171450">
              <a:buFont typeface="Arial" panose="020B0604020202020204" pitchFamily="34" charset="0"/>
              <a:buChar char="•"/>
            </a:pPr>
            <a:r>
              <a:rPr lang="en-US" i="1" dirty="0"/>
              <a:t>Dealing with Failure. </a:t>
            </a:r>
            <a:r>
              <a:rPr lang="en-US" dirty="0"/>
              <a:t>Working with others to encourage them when they do not meet expectations. When an individual demonstrates an inability or unwillingness to perform a task according to expectations and standards, you need to be able to deal with the result. This can mean encouraging, reprimanding, redirecting, retraining, or otherwise affecting his or her ability or willingness. Patience can be a virtue or an enabler of more failure. Use it wisely. </a:t>
            </a:r>
          </a:p>
          <a:p>
            <a:pPr marL="628650" lvl="1" indent="-171450">
              <a:buFont typeface="Arial" panose="020B0604020202020204" pitchFamily="34" charset="0"/>
              <a:buChar char="•"/>
            </a:pPr>
            <a:r>
              <a:rPr lang="en-US" i="1" dirty="0"/>
              <a:t>Working with Personal Issues. </a:t>
            </a:r>
            <a:r>
              <a:rPr lang="en-US" dirty="0"/>
              <a:t>Listening empathically and without judgment and offering emotional support for nonwork difficulties. In general, coaches are not expected to function as counselors or psychotherapists. Few are qualified to carry out such responsibilities, and the context of the organizational relationship might preclude this type of interaction. Faced with an individual whose personal situation is interfering with his or her performance, however, you need to be able to intervene. A good rule of thumb is that whenever you feel “in over your head,” you are. Be prepared to refer the person to appropriate sources of professional assistance and adjust the coaching process to support getting through the situation humanely. </a:t>
            </a:r>
          </a:p>
          <a:p>
            <a:pPr marL="628650" lvl="1" indent="-171450">
              <a:buFont typeface="Arial" panose="020B0604020202020204" pitchFamily="34" charset="0"/>
              <a:buChar char="•"/>
            </a:pPr>
            <a:r>
              <a:rPr lang="en-US" i="1" dirty="0"/>
              <a:t>Confronting Difficult Situations. </a:t>
            </a:r>
            <a:r>
              <a:rPr lang="en-US" dirty="0"/>
              <a:t>Raising uncomfortable topics that are affecting task accomplishment. Coaching often involves situations in which performance has not met expectations. Unmet expectations often lead to finger pointing, denial of personal responsibility, and other dysfunctional behaviors. Talking about these issues can make people uncomfortable. Good coaching requires the ability and willingness to confront difficult and uncomfortable situations head on, but with tact and diplomacy. When the best interests of all concerned are at heart, the honesty and courage to confront difficult situations are welcomed. </a:t>
            </a:r>
          </a:p>
          <a:p>
            <a:pPr marL="628650" lvl="1" indent="-171450">
              <a:buFont typeface="Arial" panose="020B0604020202020204" pitchFamily="34" charset="0"/>
              <a:buChar char="•"/>
            </a:pPr>
            <a:r>
              <a:rPr lang="en-US" i="1" dirty="0"/>
              <a:t>Responding to Requests. </a:t>
            </a:r>
            <a:r>
              <a:rPr lang="en-US" dirty="0"/>
              <a:t>Consulting with others on an as-needed basis. Responding to requests in a timely manner. Timely response to requests is a tangible indicator of respect. To build and maintain a healthy coaching relationship, make sure your responsiveness reflects a high level of priority. </a:t>
            </a:r>
          </a:p>
          <a:p>
            <a:pPr marL="628650" lvl="1" indent="-171450">
              <a:buFont typeface="Arial" panose="020B0604020202020204" pitchFamily="34" charset="0"/>
              <a:buChar char="•"/>
            </a:pPr>
            <a:r>
              <a:rPr lang="en-US" i="1" dirty="0"/>
              <a:t>Following Through. </a:t>
            </a:r>
            <a:r>
              <a:rPr lang="en-US" dirty="0"/>
              <a:t>Keeping your commitments. Monitoring outcomes of the coaching process and providing additional assistance when necessary. Trust is a critical component of any coaching relationship. Keeping your commitments helps build and maintain trust. Showing an ongoing commitment to the long-term success of the person you are coaching also builds a strong relationship. </a:t>
            </a:r>
          </a:p>
          <a:p>
            <a:pPr marL="628650" lvl="1" indent="-171450">
              <a:buFont typeface="Arial" panose="020B0604020202020204" pitchFamily="34" charset="0"/>
              <a:buChar char="•"/>
            </a:pPr>
            <a:r>
              <a:rPr lang="en-US" i="1" dirty="0"/>
              <a:t>Listening for Understanding. </a:t>
            </a:r>
            <a:r>
              <a:rPr lang="en-US" dirty="0"/>
              <a:t>Demonstrating attention to and conveying understanding of others. Listening is another indicator of respect. It requires keeping your mind open to what others say, attending well to both the content of what they say and the feelings they may be expressing (sometimes unconsciously). Listening effectively almost invariably involves checking your understanding of others’ messages by reflecting what you hear, using such phrases as, “What I hear you saying is...” and, “You seem to be concerned about....” </a:t>
            </a:r>
          </a:p>
          <a:p>
            <a:pPr marL="628650" lvl="1" indent="-171450">
              <a:buFont typeface="Arial" panose="020B0604020202020204" pitchFamily="34" charset="0"/>
              <a:buChar char="•"/>
            </a:pPr>
            <a:r>
              <a:rPr lang="en-US" i="1" dirty="0"/>
              <a:t>Motivating Others. </a:t>
            </a:r>
            <a:r>
              <a:rPr lang="en-US" dirty="0"/>
              <a:t>Encouraging others to achieve desired results. Creating enthusiasm and commitment in others. The right button to push to help motivate another person differs widely. There are no hard-and-fast rules to what motivates anyone. You can be effective by knowing what motivates the person you are coaching and tying his or her desires and goals to the task at hand. This requires continual assessment and reassessment of the person and situation. “Reading” the person can be inaccurate. It’s better to ask what is important to him or her and how the task at hand relates. </a:t>
            </a:r>
          </a:p>
          <a:p>
            <a:pPr marL="628650" lvl="1" indent="-171450">
              <a:buFont typeface="Arial" panose="020B0604020202020204" pitchFamily="34" charset="0"/>
              <a:buChar char="•"/>
            </a:pPr>
            <a:r>
              <a:rPr lang="en-US" i="1" dirty="0"/>
              <a:t>Assessing Strengths and Weaknesses. </a:t>
            </a:r>
            <a:r>
              <a:rPr lang="en-US" dirty="0"/>
              <a:t>Identifying root causes of individual performance. Probing beneath the surface of problems. Keenly observing people and events. Defining and articulating issues effectively. Properly identifying the abilities and interests of the person you are coaching directs your coaching efforts to the most critical areas. This involves keen observation and attention to detail. It also means distinguishing between symptoms and root causes of problems. Without accurate assessment, your coaching efforts might all be spent on addressing the wrong problem or a nonexistent one.</a:t>
            </a:r>
          </a:p>
          <a:p>
            <a:pPr marL="628650" lvl="1" indent="-171450">
              <a:buFont typeface="Arial" panose="020B0604020202020204" pitchFamily="34" charset="0"/>
              <a:buChar char="•"/>
            </a:pPr>
            <a:r>
              <a:rPr lang="en-US" i="1" dirty="0"/>
              <a:t>Building Rapport and Trust. </a:t>
            </a:r>
            <a:r>
              <a:rPr lang="en-US" dirty="0"/>
              <a:t>Showing respect for others. Acting with integrity and honesty. Easily building bonds with others. Making others feel their concerns and contributions are important. Rapport and trust are the cornerstones of an effective coaching relationship. The person you are coaching needs to trust that you have his or her best interests at heart so he or she can be honest with you regarding shortcomings. There also needs to be a bond of mutual respect so the advice, teaching, and counseling of the coach will be more readily accepted.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Turn to page 4 and take 15 minutes to work through your personal self-improvement plan.</a:t>
            </a:r>
          </a:p>
          <a:p>
            <a:pPr marL="628650" lvl="1" indent="-171450">
              <a:buFont typeface="Arial" panose="020B0604020202020204" pitchFamily="34" charset="0"/>
              <a:buChar char="•"/>
            </a:pPr>
            <a:endParaRPr lang="en-US" b="1" dirty="0"/>
          </a:p>
          <a:p>
            <a:r>
              <a:rPr lang="en-US" b="1" dirty="0"/>
              <a:t>REQUIRED MATERIALS</a:t>
            </a:r>
          </a:p>
          <a:p>
            <a:r>
              <a:rPr lang="en-US" dirty="0"/>
              <a:t>Note: Need to provide participants with the coaching self-assessment handout: https://</a:t>
            </a:r>
            <a:r>
              <a:rPr lang="en-US" dirty="0" err="1"/>
              <a:t>www.ahrq.gov</a:t>
            </a:r>
            <a:r>
              <a:rPr lang="en-US" dirty="0"/>
              <a:t>/sites/default/files/</a:t>
            </a:r>
            <a:r>
              <a:rPr lang="en-US" dirty="0" err="1"/>
              <a:t>wysiwyg</a:t>
            </a:r>
            <a:r>
              <a:rPr lang="en-US" dirty="0"/>
              <a:t>/professionals/education/curriculum-tools/</a:t>
            </a:r>
            <a:r>
              <a:rPr lang="en-US" dirty="0" err="1"/>
              <a:t>teamstepps</a:t>
            </a:r>
            <a:r>
              <a:rPr lang="en-US" dirty="0"/>
              <a:t>/instructor/fundamentals/module9/</a:t>
            </a:r>
            <a:r>
              <a:rPr lang="en-US" dirty="0" err="1"/>
              <a:t>coachselfasfm.pdf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08C7A-4679-D741-AE39-D934A04302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3132872-353A-4B2A-A165-F72876AA81FE}"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pPr eaLnBrk="1" hangingPunct="1"/>
            <a:r>
              <a:rPr lang="en-US" altLang="en-US" b="0" dirty="0">
                <a:latin typeface="Arial"/>
                <a:ea typeface="ヒラギノ角ゴ Pro W3" pitchFamily="127" charset="-128"/>
                <a:cs typeface="Arial"/>
              </a:rPr>
              <a:t>Your most important role as a coach will be providing practice opportunities to your team members and offering valuable feedback on their use of teamwork skills. These can be formal opportunities, such as those you might provide during </a:t>
            </a:r>
            <a:r>
              <a:rPr lang="en-US" altLang="en-US" dirty="0">
                <a:latin typeface="Arial"/>
                <a:ea typeface="ヒラギノ角ゴ Pro W3" pitchFamily="127" charset="-128"/>
                <a:cs typeface="Arial"/>
              </a:rPr>
              <a:t>debriefing</a:t>
            </a:r>
            <a:r>
              <a:rPr lang="en-US" altLang="en-US" b="0" dirty="0">
                <a:latin typeface="Arial"/>
                <a:ea typeface="ヒラギノ角ゴ Pro W3" pitchFamily="127" charset="-128"/>
                <a:cs typeface="Arial"/>
              </a:rPr>
              <a:t> sessions, or informal, such as those you might provide on the job.</a:t>
            </a:r>
          </a:p>
          <a:p>
            <a:pPr eaLnBrk="1" hangingPunct="1"/>
            <a:endParaRPr lang="en-US" altLang="en-US" b="0" dirty="0">
              <a:latin typeface="Arial" pitchFamily="34" charset="0"/>
              <a:ea typeface="ヒラギノ角ゴ Pro W3" pitchFamily="127" charset="-128"/>
            </a:endParaRPr>
          </a:p>
          <a:p>
            <a:pPr marL="171450" indent="-171450" eaLnBrk="1" hangingPunct="1">
              <a:buFont typeface="Arial" panose="020B0604020202020204" pitchFamily="34" charset="0"/>
              <a:buChar char="•"/>
            </a:pPr>
            <a:r>
              <a:rPr lang="en-US" altLang="en-US" b="0" dirty="0">
                <a:latin typeface="Arial" pitchFamily="34" charset="0"/>
                <a:ea typeface="ヒラギノ角ゴ Pro W3" pitchFamily="127" charset="-128"/>
              </a:rPr>
              <a:t>A few ideas for practice opportunities include:</a:t>
            </a:r>
          </a:p>
          <a:p>
            <a:pPr marL="628650" lvl="1" indent="-171450">
              <a:buFont typeface="Arial" panose="020B0604020202020204" pitchFamily="34" charset="0"/>
              <a:buChar char="•"/>
            </a:pPr>
            <a:r>
              <a:rPr lang="en-US" altLang="en-US" dirty="0"/>
              <a:t>Ask team members how they might have approached a situation differently by using a teamwork tool or strategy.</a:t>
            </a:r>
          </a:p>
          <a:p>
            <a:pPr marL="628650" lvl="1" indent="-171450">
              <a:buFont typeface="Arial" panose="020B0604020202020204" pitchFamily="34" charset="0"/>
              <a:buChar char="•"/>
            </a:pPr>
            <a:r>
              <a:rPr lang="en-US" altLang="en-US" dirty="0"/>
              <a:t>Use scenarios during staff or team meetings to discuss or simulate the effective use of a teamwork tool or strategy.</a:t>
            </a:r>
          </a:p>
          <a:p>
            <a:pPr marL="628650" lvl="1" indent="-171450">
              <a:buFont typeface="Arial" panose="020B0604020202020204" pitchFamily="34" charset="0"/>
              <a:buChar char="•"/>
            </a:pPr>
            <a:r>
              <a:rPr lang="en-US" altLang="en-US" dirty="0"/>
              <a:t>Develop tools that facilitate use of tool or strategy, such as notepads that outline the SBAR components.</a:t>
            </a:r>
          </a:p>
          <a:p>
            <a:pPr marL="628650" lvl="1" indent="-171450">
              <a:buFont typeface="Arial" panose="020B0604020202020204" pitchFamily="34" charset="0"/>
              <a:buChar char="•"/>
            </a:pPr>
            <a:r>
              <a:rPr lang="en-US" altLang="en-US" dirty="0"/>
              <a:t>Provide staff with a teamwork “tip of the week.” </a:t>
            </a:r>
          </a:p>
          <a:p>
            <a:pPr eaLnBrk="1" hangingPunct="1"/>
            <a:endParaRPr lang="en-US" altLang="en-US" b="0" dirty="0">
              <a:latin typeface="Arial" pitchFamily="34" charset="0"/>
              <a:ea typeface="ヒラギノ角ゴ Pro W3" pitchFamily="127" charset="-128"/>
            </a:endParaRPr>
          </a:p>
          <a:p>
            <a:pPr eaLnBrk="1" hangingPunct="1"/>
            <a:r>
              <a:rPr lang="en-US" altLang="en-US" b="0" dirty="0">
                <a:latin typeface="Arial"/>
                <a:ea typeface="ヒラギノ角ゴ Pro W3" pitchFamily="127" charset="-128"/>
                <a:cs typeface="Arial"/>
              </a:rPr>
              <a:t>Do you have any other suggestions for additional ways to provide practice?</a:t>
            </a:r>
          </a:p>
          <a:p>
            <a:endParaRPr lang="en-US" altLang="en-US" dirty="0">
              <a:latin typeface="Arial"/>
              <a:ea typeface="ヒラギノ角ゴ Pro W3" pitchFamily="127" charset="-128"/>
              <a:cs typeface="Arial"/>
            </a:endParaRPr>
          </a:p>
          <a:p>
            <a:r>
              <a:rPr lang="en-US" altLang="en-US" dirty="0">
                <a:latin typeface="Arial"/>
                <a:ea typeface="ヒラギノ角ゴ Pro W3"/>
                <a:cs typeface="Arial"/>
              </a:rPr>
              <a:t>Note: See Module 3 for information on SBAR.</a:t>
            </a:r>
            <a:endParaRPr lang="en-US" altLang="en-US" dirty="0">
              <a:latin typeface="Arial"/>
              <a:ea typeface="ヒラギノ角ゴ Pro W3" pitchFamily="127" charset="-128"/>
              <a:cs typeface="Arial"/>
            </a:endParaRPr>
          </a:p>
        </p:txBody>
      </p:sp>
    </p:spTree>
    <p:extLst>
      <p:ext uri="{BB962C8B-B14F-4D97-AF65-F5344CB8AC3E}">
        <p14:creationId xmlns:p14="http://schemas.microsoft.com/office/powerpoint/2010/main" val="54189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72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41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524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3761433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298940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6/30/2023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335615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6/30/2023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66773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306096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1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404798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5280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9331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4" name="Rounded Rectangle 3"/>
          <p:cNvSpPr/>
          <p:nvPr userDrawn="1"/>
        </p:nvSpPr>
        <p:spPr bwMode="auto">
          <a:xfrm>
            <a:off x="0" y="304800"/>
            <a:ext cx="11277600" cy="1295400"/>
          </a:xfrm>
          <a:custGeom>
            <a:avLst/>
            <a:gdLst/>
            <a:ahLst/>
            <a:cxnLst/>
            <a:rect l="l" t="t" r="r" b="b"/>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cap="flat" cmpd="sng" algn="ctr">
            <a:solidFill>
              <a:schemeClr val="accent2">
                <a:lumMod val="20000"/>
                <a:lumOff val="80000"/>
              </a:schemeClr>
            </a:solidFill>
            <a:prstDash val="solid"/>
            <a:round/>
            <a:headEnd type="none" w="med" len="med"/>
            <a:tailEnd type="none" w="med" len="med"/>
          </a:ln>
          <a:effectLst>
            <a:outerShdw blurRad="38100" dist="38100" dir="8100000" algn="tr" rotWithShape="0">
              <a:schemeClr val="tx1">
                <a:lumMod val="50000"/>
                <a:lumOff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1079501" y="381000"/>
            <a:ext cx="9893300" cy="1143000"/>
          </a:xfrm>
        </p:spPr>
        <p:txBody>
          <a:bodyPr anchor="ctr"/>
          <a:lstStyle>
            <a:lvl1pPr>
              <a:defRPr sz="3200" baseline="0"/>
            </a:lvl1pPr>
          </a:lstStyle>
          <a:p>
            <a:endParaRPr lang="en-US" dirty="0"/>
          </a:p>
        </p:txBody>
      </p:sp>
      <p:sp>
        <p:nvSpPr>
          <p:cNvPr id="5" name="Slide Number Placeholder 5"/>
          <p:cNvSpPr>
            <a:spLocks noGrp="1"/>
          </p:cNvSpPr>
          <p:nvPr>
            <p:ph type="sldNum" sz="quarter" idx="12"/>
          </p:nvPr>
        </p:nvSpPr>
        <p:spPr>
          <a:xfrm>
            <a:off x="10871200" y="6324600"/>
            <a:ext cx="558800" cy="304800"/>
          </a:xfrm>
        </p:spPr>
        <p:txBody>
          <a:bodyPr/>
          <a:lstStyle>
            <a:lvl1pPr>
              <a:defRPr/>
            </a:lvl1pPr>
          </a:lstStyle>
          <a:p>
            <a:fld id="{700BC924-6907-417A-B366-F607245C071E}" type="slidenum">
              <a:rPr lang="en-US"/>
              <a:pPr/>
              <a:t>‹#›</a:t>
            </a:fld>
            <a:endParaRPr lang="en-US">
              <a:solidFill>
                <a:srgbClr val="002C77"/>
              </a:solidFill>
            </a:endParaRPr>
          </a:p>
        </p:txBody>
      </p:sp>
      <p:sp>
        <p:nvSpPr>
          <p:cNvPr id="6" name="Text Placeholder 9"/>
          <p:cNvSpPr>
            <a:spLocks noGrp="1"/>
          </p:cNvSpPr>
          <p:nvPr>
            <p:ph type="body" sz="quarter" idx="13" hasCustomPrompt="1"/>
          </p:nvPr>
        </p:nvSpPr>
        <p:spPr>
          <a:xfrm>
            <a:off x="7010400" y="6324600"/>
            <a:ext cx="36576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Reference or </a:t>
            </a:r>
            <a:r>
              <a:rPr lang="en-US" dirty="0" err="1"/>
              <a:t>url</a:t>
            </a:r>
            <a:r>
              <a:rPr lang="en-US" dirty="0"/>
              <a:t> goes here</a:t>
            </a:r>
          </a:p>
        </p:txBody>
      </p:sp>
      <p:sp>
        <p:nvSpPr>
          <p:cNvPr id="7" name="Content Placeholder 2"/>
          <p:cNvSpPr>
            <a:spLocks noGrp="1"/>
          </p:cNvSpPr>
          <p:nvPr>
            <p:ph idx="1"/>
          </p:nvPr>
        </p:nvSpPr>
        <p:spPr>
          <a:xfrm>
            <a:off x="1079500" y="1981200"/>
            <a:ext cx="103632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12192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12192000" cy="79310"/>
          </a:xfrm>
          <a:prstGeom prst="rect">
            <a:avLst/>
          </a:prstGeom>
        </p:spPr>
      </p:pic>
    </p:spTree>
    <p:extLst>
      <p:ext uri="{BB962C8B-B14F-4D97-AF65-F5344CB8AC3E}">
        <p14:creationId xmlns:p14="http://schemas.microsoft.com/office/powerpoint/2010/main" val="246232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D56D-74D1-834E-80E8-74427B942A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EDB51-F049-BA46-9D9D-22A005B82DAB}"/>
              </a:ext>
            </a:extLst>
          </p:cNvPr>
          <p:cNvSpPr>
            <a:spLocks noGrp="1"/>
          </p:cNvSpPr>
          <p:nvPr>
            <p:ph type="dt" sz="half" idx="10"/>
          </p:nvPr>
        </p:nvSpPr>
        <p:spPr/>
        <p:txBody>
          <a:bodyPr/>
          <a:lstStyle/>
          <a:p>
            <a:fld id="{3FABEDF5-637C-48AF-A7B9-F31E452786AC}" type="datetime1">
              <a:rPr lang="en-US" smtClean="0"/>
              <a:t>6/30/2023</a:t>
            </a:fld>
            <a:endParaRPr lang="en-US"/>
          </a:p>
        </p:txBody>
      </p:sp>
      <p:sp>
        <p:nvSpPr>
          <p:cNvPr id="4" name="Footer Placeholder 3">
            <a:extLst>
              <a:ext uri="{FF2B5EF4-FFF2-40B4-BE49-F238E27FC236}">
                <a16:creationId xmlns:a16="http://schemas.microsoft.com/office/drawing/2014/main" id="{B90159AD-AB85-D441-8119-CC4845F7C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747EA9-DA6E-3248-A9B4-515939987D39}"/>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362531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4A31-4640-8B4F-A34F-0F61DEBFB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A0EC0-E187-3848-AD48-044045353D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69453-9EF4-E144-A87A-07CC901ABDD9}"/>
              </a:ext>
            </a:extLst>
          </p:cNvPr>
          <p:cNvSpPr>
            <a:spLocks noGrp="1"/>
          </p:cNvSpPr>
          <p:nvPr>
            <p:ph type="dt" sz="half" idx="10"/>
          </p:nvPr>
        </p:nvSpPr>
        <p:spPr/>
        <p:txBody>
          <a:bodyPr/>
          <a:lstStyle/>
          <a:p>
            <a:fld id="{BD7EDE05-6D3A-4EA0-9428-C6D1ABB9A09C}" type="datetime1">
              <a:rPr lang="en-US" smtClean="0"/>
              <a:t>6/30/2023</a:t>
            </a:fld>
            <a:endParaRPr lang="en-US"/>
          </a:p>
        </p:txBody>
      </p:sp>
      <p:sp>
        <p:nvSpPr>
          <p:cNvPr id="5" name="Footer Placeholder 4">
            <a:extLst>
              <a:ext uri="{FF2B5EF4-FFF2-40B4-BE49-F238E27FC236}">
                <a16:creationId xmlns:a16="http://schemas.microsoft.com/office/drawing/2014/main" id="{8C8F86A4-E24C-9B47-96D9-F509048D0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153C6-34F7-6740-80D6-5DFED69518B1}"/>
              </a:ext>
            </a:extLst>
          </p:cNvPr>
          <p:cNvSpPr>
            <a:spLocks noGrp="1"/>
          </p:cNvSpPr>
          <p:nvPr>
            <p:ph type="sldNum" sz="quarter" idx="12"/>
          </p:nvPr>
        </p:nvSpPr>
        <p:spPr/>
        <p:txBody>
          <a:bodyPr/>
          <a:lstStyle/>
          <a:p>
            <a:fld id="{CA4C37F5-55D5-BA4E-B79F-26BFA03DC600}" type="slidenum">
              <a:rPr lang="en-US" smtClean="0"/>
              <a:t>‹#›</a:t>
            </a:fld>
            <a:endParaRPr lang="en-US"/>
          </a:p>
        </p:txBody>
      </p:sp>
    </p:spTree>
    <p:extLst>
      <p:ext uri="{BB962C8B-B14F-4D97-AF65-F5344CB8AC3E}">
        <p14:creationId xmlns:p14="http://schemas.microsoft.com/office/powerpoint/2010/main" val="44691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7BBD-D02B-6F42-9B96-651E932C5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C41A-CAD8-864E-894D-DDCEE2B745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1C55C-F3DD-2844-BC3C-FFA3EE449D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D1392-0A13-8A48-94B7-2BCF51AB220C}"/>
              </a:ext>
            </a:extLst>
          </p:cNvPr>
          <p:cNvSpPr>
            <a:spLocks noGrp="1"/>
          </p:cNvSpPr>
          <p:nvPr>
            <p:ph type="dt" sz="half" idx="10"/>
          </p:nvPr>
        </p:nvSpPr>
        <p:spPr/>
        <p:txBody>
          <a:bodyPr/>
          <a:lstStyle/>
          <a:p>
            <a:fld id="{C4961B50-A2A7-4B23-B538-26162CCBB7EB}" type="datetime1">
              <a:rPr lang="en-US" smtClean="0"/>
              <a:t>6/30/2023</a:t>
            </a:fld>
            <a:endParaRPr lang="en-US"/>
          </a:p>
        </p:txBody>
      </p:sp>
      <p:sp>
        <p:nvSpPr>
          <p:cNvPr id="6" name="Footer Placeholder 5">
            <a:extLst>
              <a:ext uri="{FF2B5EF4-FFF2-40B4-BE49-F238E27FC236}">
                <a16:creationId xmlns:a16="http://schemas.microsoft.com/office/drawing/2014/main" id="{394528A9-F939-6947-B0CF-CB67EEDAE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E3666-8D27-1E46-8DA1-13E874DEB806}"/>
              </a:ext>
            </a:extLst>
          </p:cNvPr>
          <p:cNvSpPr>
            <a:spLocks noGrp="1"/>
          </p:cNvSpPr>
          <p:nvPr>
            <p:ph type="sldNum" sz="quarter" idx="12"/>
          </p:nvPr>
        </p:nvSpPr>
        <p:spPr/>
        <p:txBody>
          <a:bodyPr/>
          <a:lstStyle/>
          <a:p>
            <a:fld id="{CA4C37F5-55D5-BA4E-B79F-26BFA03DC600}" type="slidenum">
              <a:rPr lang="en-US" smtClean="0"/>
              <a:t>‹#›</a:t>
            </a:fld>
            <a:endParaRPr lang="en-US"/>
          </a:p>
        </p:txBody>
      </p:sp>
    </p:spTree>
    <p:extLst>
      <p:ext uri="{BB962C8B-B14F-4D97-AF65-F5344CB8AC3E}">
        <p14:creationId xmlns:p14="http://schemas.microsoft.com/office/powerpoint/2010/main" val="26198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1">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11">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11">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11">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AA7D1B2D-89EC-FA43-82F5-D208021D6C54}"/>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04711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88607"/>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25776960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a:xfrm>
            <a:off x="3767359" y="2552700"/>
            <a:ext cx="6929718" cy="1947582"/>
          </a:xfrm>
        </p:spPr>
        <p:txBody>
          <a:bodyPr>
            <a:noAutofit/>
          </a:bodyPr>
          <a:lstStyle/>
          <a:p>
            <a:r>
              <a:rPr lang="en-US" sz="4400" b="1" dirty="0"/>
              <a:t>Coaching</a:t>
            </a:r>
            <a:endParaRPr lang="en-US" sz="4400" b="1" dirty="0">
              <a:ea typeface="+mj-lt"/>
              <a:cs typeface="+mj-lt"/>
            </a:endParaRPr>
          </a:p>
        </p:txBody>
      </p:sp>
      <p:sp>
        <p:nvSpPr>
          <p:cNvPr id="15" name="Text Placeholder 14"/>
          <p:cNvSpPr>
            <a:spLocks noGrp="1"/>
          </p:cNvSpPr>
          <p:nvPr>
            <p:ph type="body" sz="quarter" idx="11"/>
          </p:nvPr>
        </p:nvSpPr>
        <p:spPr>
          <a:xfrm>
            <a:off x="3767500" y="3885305"/>
            <a:ext cx="6929437" cy="655917"/>
          </a:xfrm>
        </p:spPr>
        <p:txBody>
          <a:bodyPr/>
          <a:lstStyle/>
          <a:p>
            <a:r>
              <a:rPr lang="en-US" dirty="0"/>
              <a:t>Module 6 of 8</a:t>
            </a:r>
          </a:p>
        </p:txBody>
      </p:sp>
      <p:sp>
        <p:nvSpPr>
          <p:cNvPr id="11" name="Text Placeholder 4">
            <a:extLst>
              <a:ext uri="{FF2B5EF4-FFF2-40B4-BE49-F238E27FC236}">
                <a16:creationId xmlns:a16="http://schemas.microsoft.com/office/drawing/2014/main" id="{3ECFEBAD-6377-3E45-A7B7-8C6221C6C103}"/>
              </a:ext>
            </a:extLst>
          </p:cNvPr>
          <p:cNvSpPr>
            <a:spLocks noGrp="1"/>
          </p:cNvSpPr>
          <p:nvPr>
            <p:ph type="body" sz="quarter" idx="12"/>
          </p:nvPr>
        </p:nvSpPr>
        <p:spPr>
          <a:xfrm>
            <a:off x="0" y="1888435"/>
            <a:ext cx="3409950" cy="2998373"/>
          </a:xfrm>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p>
        </p:txBody>
      </p:sp>
      <p:pic>
        <p:nvPicPr>
          <p:cNvPr id="5" name="Picture 4" descr="Logo for Agency for Healthcare Research and Quality (AHRQ)">
            <a:extLst>
              <a:ext uri="{FF2B5EF4-FFF2-40B4-BE49-F238E27FC236}">
                <a16:creationId xmlns:a16="http://schemas.microsoft.com/office/drawing/2014/main" id="{E9911EF7-21A7-44F0-ADCF-19F46D5C2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97" y="5696015"/>
            <a:ext cx="2377440" cy="822960"/>
          </a:xfrm>
          <a:prstGeom prst="rect">
            <a:avLst/>
          </a:prstGeom>
        </p:spPr>
      </p:pic>
      <p:sp>
        <p:nvSpPr>
          <p:cNvPr id="3" name="TextBox 2">
            <a:extLst>
              <a:ext uri="{FF2B5EF4-FFF2-40B4-BE49-F238E27FC236}">
                <a16:creationId xmlns:a16="http://schemas.microsoft.com/office/drawing/2014/main" id="{978CB5FD-81EC-71B7-ABA8-8B8925C14733}"/>
              </a:ext>
            </a:extLst>
          </p:cNvPr>
          <p:cNvSpPr txBox="1"/>
          <p:nvPr/>
        </p:nvSpPr>
        <p:spPr>
          <a:xfrm>
            <a:off x="9277350" y="5895975"/>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title"/>
          </p:nvPr>
        </p:nvSpPr>
        <p:spPr/>
        <p:txBody>
          <a:bodyPr/>
          <a:lstStyle/>
          <a:p>
            <a:r>
              <a:rPr lang="en-US" altLang="en-US"/>
              <a:t>Exercise: Coaching</a:t>
            </a:r>
            <a:endParaRPr lang="en-US" altLang="en-US" dirty="0"/>
          </a:p>
        </p:txBody>
      </p:sp>
      <p:sp>
        <p:nvSpPr>
          <p:cNvPr id="22532" name="Rectangle 7"/>
          <p:cNvSpPr>
            <a:spLocks noGrp="1" noChangeArrowheads="1"/>
          </p:cNvSpPr>
          <p:nvPr>
            <p:ph idx="1"/>
          </p:nvPr>
        </p:nvSpPr>
        <p:spPr/>
        <p:txBody>
          <a:bodyPr/>
          <a:lstStyle/>
          <a:p>
            <a:r>
              <a:rPr lang="en-US" altLang="en-US" dirty="0"/>
              <a:t>Divide into groups of three</a:t>
            </a:r>
          </a:p>
          <a:p>
            <a:r>
              <a:rPr lang="en-US" altLang="en-US" dirty="0"/>
              <a:t>Review the scenarios, Facilitator Guide, and Coaching Feedback Form</a:t>
            </a:r>
          </a:p>
          <a:p>
            <a:pPr lvl="1"/>
            <a:r>
              <a:rPr lang="en-US" altLang="en-US" dirty="0"/>
              <a:t>Pick either the hypertension or hemorrhage scenario</a:t>
            </a:r>
          </a:p>
          <a:p>
            <a:pPr lvl="1"/>
            <a:r>
              <a:rPr lang="en-US" altLang="en-US" dirty="0"/>
              <a:t>Choose an aspect of the scenario on which you’ll provide coaching </a:t>
            </a:r>
          </a:p>
          <a:p>
            <a:r>
              <a:rPr lang="en-US" altLang="en-US" dirty="0"/>
              <a:t>Each participant takes a turn playing the coach, team member, and observer</a:t>
            </a:r>
          </a:p>
          <a:p>
            <a:pPr lvl="1"/>
            <a:r>
              <a:rPr lang="en-US" altLang="en-US" dirty="0"/>
              <a:t>The coach provides feedback to the team member in the scenario</a:t>
            </a:r>
          </a:p>
          <a:p>
            <a:pPr lvl="1"/>
            <a:r>
              <a:rPr lang="en-US" altLang="en-US" dirty="0"/>
              <a:t>The team member acts out the scenario</a:t>
            </a:r>
          </a:p>
          <a:p>
            <a:pPr lvl="1"/>
            <a:r>
              <a:rPr lang="en-US" altLang="en-US" dirty="0"/>
              <a:t>The observer completes the Coaching Feedback Form and shares feedback</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41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2099-602A-184F-B5C2-A8C81D9D8D8F}"/>
              </a:ext>
            </a:extLst>
          </p:cNvPr>
          <p:cNvSpPr>
            <a:spLocks noGrp="1"/>
          </p:cNvSpPr>
          <p:nvPr>
            <p:ph type="title"/>
          </p:nvPr>
        </p:nvSpPr>
        <p:spPr/>
        <p:txBody>
          <a:bodyPr/>
          <a:lstStyle/>
          <a:p>
            <a:r>
              <a:rPr lang="en-US" dirty="0"/>
              <a:t>Coaching Feedback Form</a:t>
            </a:r>
          </a:p>
        </p:txBody>
      </p:sp>
      <p:pic>
        <p:nvPicPr>
          <p:cNvPr id="5" name="Content Placeholder 4" descr="Coaching Feedback form">
            <a:extLst>
              <a:ext uri="{FF2B5EF4-FFF2-40B4-BE49-F238E27FC236}">
                <a16:creationId xmlns:a16="http://schemas.microsoft.com/office/drawing/2014/main" id="{BE5A3973-D52A-7044-9E2C-2E4703AD40EB}"/>
              </a:ext>
            </a:extLst>
          </p:cNvPr>
          <p:cNvPicPr>
            <a:picLocks noGrp="1" noChangeAspect="1"/>
          </p:cNvPicPr>
          <p:nvPr>
            <p:ph sz="half" idx="1"/>
          </p:nvPr>
        </p:nvPicPr>
        <p:blipFill>
          <a:blip r:embed="rId3"/>
          <a:stretch>
            <a:fillRect/>
          </a:stretch>
        </p:blipFill>
        <p:spPr>
          <a:xfrm>
            <a:off x="7202466" y="489892"/>
            <a:ext cx="4380165" cy="5261186"/>
          </a:xfrm>
          <a:ln>
            <a:solidFill>
              <a:schemeClr val="accent1"/>
            </a:solidFill>
          </a:ln>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0FAAA933-61B6-5945-911B-EC65EE51A396}"/>
              </a:ext>
            </a:extLst>
          </p:cNvPr>
          <p:cNvSpPr>
            <a:spLocks noGrp="1"/>
          </p:cNvSpPr>
          <p:nvPr>
            <p:ph sz="half" idx="2"/>
          </p:nvPr>
        </p:nvSpPr>
        <p:spPr>
          <a:xfrm>
            <a:off x="914400" y="1399740"/>
            <a:ext cx="5181600" cy="4351338"/>
          </a:xfrm>
        </p:spPr>
        <p:txBody>
          <a:bodyPr/>
          <a:lstStyle/>
          <a:p>
            <a:r>
              <a:rPr lang="en-US" dirty="0"/>
              <a:t>Used to provide feedback on a coaching interaction</a:t>
            </a:r>
          </a:p>
          <a:p>
            <a:r>
              <a:rPr lang="en-US" dirty="0"/>
              <a:t>Observer scores whether each competency has been demonstrated</a:t>
            </a:r>
          </a:p>
          <a:p>
            <a:r>
              <a:rPr lang="en-US" dirty="0"/>
              <a:t>Discuss comments and suggestions following the coaching interaction</a:t>
            </a:r>
          </a:p>
          <a:p>
            <a:endParaRPr lang="en-US" dirty="0"/>
          </a:p>
        </p:txBody>
      </p:sp>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30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r>
              <a:rPr lang="en-US" altLang="en-US" dirty="0"/>
              <a:t>When You Provide Feedback, Make Sure It Is…</a:t>
            </a:r>
          </a:p>
        </p:txBody>
      </p:sp>
      <p:sp>
        <p:nvSpPr>
          <p:cNvPr id="11268" name="Rectangle 5"/>
          <p:cNvSpPr>
            <a:spLocks noGrp="1" noChangeArrowheads="1"/>
          </p:cNvSpPr>
          <p:nvPr>
            <p:ph idx="1"/>
          </p:nvPr>
        </p:nvSpPr>
        <p:spPr>
          <a:xfrm>
            <a:off x="694426" y="1696229"/>
            <a:ext cx="11291977" cy="3769343"/>
          </a:xfrm>
        </p:spPr>
        <p:txBody>
          <a:bodyPr vert="horz" lIns="91440" tIns="45720" rIns="91440" bIns="45720" rtlCol="0" anchor="t">
            <a:normAutofit fontScale="92500" lnSpcReduction="10000"/>
          </a:bodyPr>
          <a:lstStyle/>
          <a:p>
            <a:r>
              <a:rPr lang="en-US" altLang="en-US" dirty="0"/>
              <a:t>Timely</a:t>
            </a:r>
          </a:p>
          <a:p>
            <a:r>
              <a:rPr lang="en-US" altLang="en-US" dirty="0"/>
              <a:t>Respectful</a:t>
            </a:r>
          </a:p>
          <a:p>
            <a:r>
              <a:rPr lang="en-US" altLang="en-US" dirty="0"/>
              <a:t>Specific</a:t>
            </a:r>
          </a:p>
          <a:p>
            <a:r>
              <a:rPr lang="en-US" altLang="en-US" dirty="0"/>
              <a:t>Directed toward improvement</a:t>
            </a:r>
          </a:p>
          <a:p>
            <a:r>
              <a:rPr lang="en-US" altLang="en-US" dirty="0"/>
              <a:t>Two-way</a:t>
            </a:r>
          </a:p>
          <a:p>
            <a:r>
              <a:rPr lang="en-US" altLang="en-US" dirty="0"/>
              <a:t>Considerate</a:t>
            </a:r>
          </a:p>
          <a:p>
            <a:endParaRPr lang="en-US" altLang="en-US" dirty="0"/>
          </a:p>
          <a:p>
            <a:pPr marL="0" indent="0" algn="ctr">
              <a:buNone/>
            </a:pPr>
            <a:r>
              <a:rPr lang="en-US" altLang="en-US" b="1" i="1" dirty="0">
                <a:solidFill>
                  <a:srgbClr val="505BA7"/>
                </a:solidFill>
              </a:rPr>
              <a:t>Remember: The DESCR script (Module 5) is a great tool for framing feedback.</a:t>
            </a:r>
            <a:endParaRPr lang="en-US" altLang="en-US" b="1" i="1" dirty="0">
              <a:solidFill>
                <a:srgbClr val="505BA7"/>
              </a:solidFill>
              <a:cs typeface="Calibri"/>
            </a:endParaRPr>
          </a:p>
        </p:txBody>
      </p:sp>
      <p:sp>
        <p:nvSpPr>
          <p:cNvPr id="12" name="Slide Number Placeholder 1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8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r>
              <a:rPr lang="en-US" altLang="en-US" dirty="0"/>
              <a:t>Exercise: </a:t>
            </a:r>
            <a:br>
              <a:rPr lang="en-US" altLang="en-US" dirty="0"/>
            </a:br>
            <a:r>
              <a:rPr lang="en-US" altLang="en-US" dirty="0"/>
              <a:t>How Can You Empower Others To Be Helpers?</a:t>
            </a:r>
          </a:p>
        </p:txBody>
      </p:sp>
      <p:sp>
        <p:nvSpPr>
          <p:cNvPr id="14340" name="Rectangle 7"/>
          <p:cNvSpPr>
            <a:spLocks noGrp="1" noChangeArrowheads="1"/>
          </p:cNvSpPr>
          <p:nvPr>
            <p:ph idx="1"/>
          </p:nvPr>
        </p:nvSpPr>
        <p:spPr/>
        <p:txBody>
          <a:bodyPr/>
          <a:lstStyle/>
          <a:p>
            <a:r>
              <a:rPr lang="en-US" altLang="en-US" dirty="0"/>
              <a:t>Independently: think about your local institution…</a:t>
            </a:r>
            <a:endParaRPr lang="en-US" dirty="0"/>
          </a:p>
          <a:p>
            <a:pPr lvl="1"/>
            <a:r>
              <a:rPr lang="en-US" altLang="en-US" dirty="0"/>
              <a:t>Who might be a good candidate for helping to reinforce teamwork behavior?</a:t>
            </a:r>
          </a:p>
          <a:p>
            <a:pPr lvl="2"/>
            <a:r>
              <a:rPr lang="en-US" altLang="en-US" dirty="0"/>
              <a:t>Shouldn’t be current AIM team members</a:t>
            </a:r>
          </a:p>
          <a:p>
            <a:pPr lvl="2"/>
            <a:r>
              <a:rPr lang="en-US" altLang="en-US" dirty="0"/>
              <a:t>Should be someone who is open or already bought in to the importance of teamwork</a:t>
            </a:r>
          </a:p>
          <a:p>
            <a:pPr lvl="2"/>
            <a:r>
              <a:rPr lang="en-US" altLang="en-US" dirty="0"/>
              <a:t>Frontline who have influence and respect among their peers</a:t>
            </a:r>
          </a:p>
          <a:p>
            <a:pPr lvl="1"/>
            <a:r>
              <a:rPr lang="en-US" altLang="en-US" dirty="0"/>
              <a:t>How will you get these people to help you reinforce teamwork?</a:t>
            </a:r>
          </a:p>
          <a:p>
            <a:pPr lvl="1"/>
            <a:r>
              <a:rPr lang="en-US" altLang="en-US" dirty="0"/>
              <a:t>What information will you provide to them to help them coach teamwork?</a:t>
            </a:r>
          </a:p>
          <a:p>
            <a:r>
              <a:rPr lang="en-US" altLang="en-US" dirty="0"/>
              <a:t>Share independent thoughts with the whole group/class.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44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r>
              <a:rPr lang="en-US" altLang="en-US"/>
              <a:t>Coaching Tips</a:t>
            </a:r>
            <a:endParaRPr lang="en-US" altLang="en-US" dirty="0"/>
          </a:p>
        </p:txBody>
      </p:sp>
      <p:sp>
        <p:nvSpPr>
          <p:cNvPr id="24580" name="Rectangle 5"/>
          <p:cNvSpPr>
            <a:spLocks noGrp="1" noChangeArrowheads="1"/>
          </p:cNvSpPr>
          <p:nvPr>
            <p:ph idx="1"/>
          </p:nvPr>
        </p:nvSpPr>
        <p:spPr/>
        <p:txBody>
          <a:bodyPr/>
          <a:lstStyle/>
          <a:p>
            <a:r>
              <a:rPr lang="en-US" altLang="en-US" dirty="0"/>
              <a:t>Do…</a:t>
            </a:r>
          </a:p>
          <a:p>
            <a:pPr lvl="1"/>
            <a:r>
              <a:rPr lang="en-US" altLang="en-US" dirty="0"/>
              <a:t>Actively monitor and assess team performance</a:t>
            </a:r>
          </a:p>
          <a:p>
            <a:pPr lvl="1"/>
            <a:r>
              <a:rPr lang="en-US" altLang="en-US" dirty="0"/>
              <a:t>Establish performance goals and expectations</a:t>
            </a:r>
          </a:p>
          <a:p>
            <a:pPr lvl="1"/>
            <a:r>
              <a:rPr lang="en-US" altLang="en-US" dirty="0"/>
              <a:t>Acknowledge desired teamwork behaviors and skills through feedback</a:t>
            </a:r>
          </a:p>
          <a:p>
            <a:pPr lvl="1"/>
            <a:r>
              <a:rPr lang="en-US" altLang="en-US" dirty="0"/>
              <a:t>Coach by example—be a good mentor</a:t>
            </a:r>
          </a:p>
          <a:p>
            <a:r>
              <a:rPr lang="en-US" altLang="en-US" dirty="0"/>
              <a:t>Do not…</a:t>
            </a:r>
          </a:p>
          <a:p>
            <a:pPr lvl="1"/>
            <a:r>
              <a:rPr lang="en-US" altLang="en-US" dirty="0"/>
              <a:t>Coach from a distance</a:t>
            </a:r>
          </a:p>
          <a:p>
            <a:pPr lvl="1"/>
            <a:r>
              <a:rPr lang="en-US" altLang="en-US" dirty="0"/>
              <a:t>Coach only to problem solve</a:t>
            </a:r>
          </a:p>
          <a:p>
            <a:pPr lvl="1"/>
            <a:r>
              <a:rPr lang="en-US" altLang="en-US" dirty="0"/>
              <a:t>Lecture instead of coach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26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7368-84DA-7F48-AF17-7C10318FC853}"/>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B39E9AA2-DF69-F143-9628-C4BB2A102169}"/>
              </a:ext>
            </a:extLst>
          </p:cNvPr>
          <p:cNvSpPr>
            <a:spLocks noGrp="1"/>
          </p:cNvSpPr>
          <p:nvPr>
            <p:ph idx="1"/>
          </p:nvPr>
        </p:nvSpPr>
        <p:spPr/>
        <p:txBody>
          <a:bodyPr/>
          <a:lstStyle/>
          <a:p>
            <a:r>
              <a:rPr lang="en-US" dirty="0"/>
              <a:t>Coaching facilitates adoption and proper use of the teamwork tools and strategies presented in the SPPC-II Teamwork Toolkit</a:t>
            </a:r>
          </a:p>
          <a:p>
            <a:r>
              <a:rPr lang="en-US" dirty="0"/>
              <a:t>Hospital AIM Team Leads are responsible for providing initial coaching to frontline</a:t>
            </a:r>
          </a:p>
          <a:p>
            <a:pPr lvl="1"/>
            <a:r>
              <a:rPr lang="en-US" dirty="0"/>
              <a:t>Facilitation sessions</a:t>
            </a:r>
          </a:p>
          <a:p>
            <a:pPr lvl="1"/>
            <a:r>
              <a:rPr lang="en-US" dirty="0"/>
              <a:t>Real-time feedback</a:t>
            </a:r>
          </a:p>
          <a:p>
            <a:r>
              <a:rPr lang="en-US" dirty="0"/>
              <a:t>In time, frontline staff may begin to coach each other </a:t>
            </a:r>
          </a:p>
        </p:txBody>
      </p:sp>
      <p:sp>
        <p:nvSpPr>
          <p:cNvPr id="4" name="Slide Number Placeholder 3">
            <a:extLst>
              <a:ext uri="{FF2B5EF4-FFF2-40B4-BE49-F238E27FC236}">
                <a16:creationId xmlns:a16="http://schemas.microsoft.com/office/drawing/2014/main" id="{6E75A977-F689-F549-8915-60D35855121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77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
          </p:nvPr>
        </p:nvSpPr>
        <p:spPr>
          <a:xfrm>
            <a:off x="838200" y="1825625"/>
            <a:ext cx="10515600" cy="2627105"/>
          </a:xfrm>
        </p:spPr>
        <p:txBody>
          <a:bodyPr/>
          <a:lstStyle/>
          <a:p>
            <a:r>
              <a:rPr lang="en-US" dirty="0"/>
              <a:t>This project is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Coaching</a:t>
            </a:r>
            <a:endParaRPr lang="en-US" altLang="en-US" dirty="0"/>
          </a:p>
        </p:txBody>
      </p:sp>
      <p:sp>
        <p:nvSpPr>
          <p:cNvPr id="6148" name="Rectangle 3"/>
          <p:cNvSpPr>
            <a:spLocks noGrp="1" noChangeArrowheads="1"/>
          </p:cNvSpPr>
          <p:nvPr>
            <p:ph type="body" idx="1"/>
          </p:nvPr>
        </p:nvSpPr>
        <p:spPr/>
        <p:txBody>
          <a:bodyPr/>
          <a:lstStyle/>
          <a:p>
            <a:r>
              <a:rPr lang="en-US" altLang="en-US" dirty="0"/>
              <a:t>Involves providing instruction, direction, and prompting</a:t>
            </a:r>
          </a:p>
          <a:p>
            <a:r>
              <a:rPr lang="en-US" altLang="en-US" dirty="0"/>
              <a:t>Includes demonstrating, reinforcing, motivating, and providing feedback </a:t>
            </a:r>
          </a:p>
          <a:p>
            <a:r>
              <a:rPr lang="en-US" altLang="en-US" dirty="0"/>
              <a:t>Requires monitoring and ongoing performance assessment</a:t>
            </a:r>
          </a:p>
          <a:p>
            <a:r>
              <a:rPr lang="en-US" altLang="en-US" dirty="0"/>
              <a:t>Continues even after skills are mastered to ensure sustainment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67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Why Is Coaching Important?</a:t>
            </a:r>
          </a:p>
        </p:txBody>
      </p:sp>
      <p:sp>
        <p:nvSpPr>
          <p:cNvPr id="3" name="Content Placeholder 2"/>
          <p:cNvSpPr>
            <a:spLocks noGrp="1"/>
          </p:cNvSpPr>
          <p:nvPr>
            <p:ph idx="1"/>
          </p:nvPr>
        </p:nvSpPr>
        <p:spPr/>
        <p:txBody>
          <a:bodyPr vert="horz" lIns="91440" tIns="45720" rIns="91440" bIns="45720" rtlCol="0" anchor="t">
            <a:normAutofit/>
          </a:bodyPr>
          <a:lstStyle/>
          <a:p>
            <a:r>
              <a:rPr lang="en-US" altLang="en-US" dirty="0"/>
              <a:t>To help improve the adoption of AIM clinical bundles by frontline staff</a:t>
            </a:r>
            <a:endParaRPr lang="en-US" dirty="0"/>
          </a:p>
          <a:p>
            <a:r>
              <a:rPr lang="en-US" dirty="0"/>
              <a:t>Effective coaching helps to achieve: </a:t>
            </a:r>
          </a:p>
          <a:p>
            <a:pPr lvl="1"/>
            <a:r>
              <a:rPr lang="en-US" dirty="0"/>
              <a:t>Clearly defined goals</a:t>
            </a:r>
            <a:endParaRPr lang="en-US" dirty="0">
              <a:cs typeface="Calibri"/>
            </a:endParaRPr>
          </a:p>
          <a:p>
            <a:pPr lvl="1"/>
            <a:r>
              <a:rPr lang="en-US" dirty="0"/>
              <a:t>Alignment of expectations between AIM Team Leads and frontline staff</a:t>
            </a:r>
            <a:endParaRPr lang="en-US" dirty="0">
              <a:cs typeface="Calibri"/>
            </a:endParaRPr>
          </a:p>
          <a:p>
            <a:pPr lvl="1"/>
            <a:r>
              <a:rPr lang="en-US" dirty="0"/>
              <a:t>Increased understanding of teamwork concepts</a:t>
            </a:r>
            <a:endParaRPr lang="en-US" dirty="0">
              <a:cs typeface="Calibri"/>
            </a:endParaRPr>
          </a:p>
          <a:p>
            <a:pPr lvl="1"/>
            <a:r>
              <a:rPr lang="en-US" dirty="0"/>
              <a:t>Increased teamwork competence among staff</a:t>
            </a:r>
            <a:endParaRPr lang="en-US" dirty="0">
              <a:cs typeface="Calibri"/>
            </a:endParaRPr>
          </a:p>
          <a:p>
            <a:pPr lvl="1"/>
            <a:r>
              <a:rPr lang="en-US" dirty="0"/>
              <a:t>Successful integration of teamwork behaviors into daily practice</a:t>
            </a:r>
            <a:endParaRPr lang="en-US" dirty="0">
              <a:cs typeface="Calibri"/>
            </a:endParaRPr>
          </a:p>
          <a:p>
            <a:pPr lvl="1"/>
            <a:r>
              <a:rPr lang="en-US" dirty="0"/>
              <a:t>Improved team performance and safer patient care</a:t>
            </a:r>
            <a:endParaRPr lang="en-US" dirty="0">
              <a:cs typeface="Calibri"/>
            </a:endParaRPr>
          </a:p>
          <a:p>
            <a:pPr lvl="1"/>
            <a:r>
              <a:rPr lang="en-US" dirty="0"/>
              <a:t>Sustainment of improved performance over time</a:t>
            </a:r>
            <a:endParaRPr lang="en-US" dirty="0">
              <a:cs typeface="Calibri"/>
            </a:endParaRPr>
          </a:p>
          <a:p>
            <a:pPr lvl="1"/>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35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p:txBody>
          <a:bodyPr/>
          <a:lstStyle/>
          <a:p>
            <a:r>
              <a:rPr lang="en-US" altLang="en-US"/>
              <a:t>Your Role as a Teamwork Coach</a:t>
            </a:r>
            <a:endParaRPr lang="en-US" altLang="en-US" dirty="0"/>
          </a:p>
        </p:txBody>
      </p:sp>
      <p:sp>
        <p:nvSpPr>
          <p:cNvPr id="9220" name="Rectangle 5"/>
          <p:cNvSpPr>
            <a:spLocks noGrp="1" noChangeArrowheads="1"/>
          </p:cNvSpPr>
          <p:nvPr>
            <p:ph type="body" idx="1"/>
          </p:nvPr>
        </p:nvSpPr>
        <p:spPr/>
        <p:txBody>
          <a:bodyPr vert="horz" lIns="91440" tIns="45720" rIns="91440" bIns="45720" rtlCol="0" anchor="t">
            <a:normAutofit/>
          </a:bodyPr>
          <a:lstStyle/>
          <a:p>
            <a:r>
              <a:rPr lang="en-US" altLang="en-US" dirty="0"/>
              <a:t>Motivate team members</a:t>
            </a:r>
          </a:p>
          <a:p>
            <a:r>
              <a:rPr lang="en-US" altLang="en-US" dirty="0"/>
              <a:t>Encourage frontline participation in SPPC-II Teamwork Toolkit training modules and facilitation sessions</a:t>
            </a:r>
            <a:endParaRPr lang="en-US" altLang="en-US" dirty="0">
              <a:cs typeface="Calibri"/>
            </a:endParaRPr>
          </a:p>
          <a:p>
            <a:r>
              <a:rPr lang="en-US" altLang="en-US" dirty="0"/>
              <a:t>Provide opportunities to practice and improve </a:t>
            </a:r>
            <a:endParaRPr lang="en-US" altLang="en-US" dirty="0">
              <a:cs typeface="Calibri"/>
            </a:endParaRPr>
          </a:p>
          <a:p>
            <a:pPr lvl="1"/>
            <a:r>
              <a:rPr lang="en-US" altLang="en-US" dirty="0"/>
              <a:t>Host facilitation sessions with frontline staff to debrief training modules and practice with the teamwork tools and strategies</a:t>
            </a:r>
          </a:p>
          <a:p>
            <a:r>
              <a:rPr lang="en-US" altLang="en-US" dirty="0"/>
              <a:t>Role model behavior</a:t>
            </a:r>
            <a:endParaRPr lang="en-US" altLang="en-US" dirty="0">
              <a:cs typeface="Calibri"/>
            </a:endParaRPr>
          </a:p>
          <a:p>
            <a:r>
              <a:rPr lang="en-US" altLang="en-US" dirty="0"/>
              <a:t>Observe performance and provide feedback</a:t>
            </a:r>
            <a:endParaRPr lang="en-US" altLang="en-US" dirty="0">
              <a:cs typeface="Calibri"/>
            </a:endParaRPr>
          </a:p>
          <a:p>
            <a:endParaRPr lang="en-US" alt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69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The Coach as a Role Model and Motivator</a:t>
            </a:r>
            <a:endParaRPr lang="en-US" altLang="en-US" dirty="0"/>
          </a:p>
        </p:txBody>
      </p:sp>
      <p:sp>
        <p:nvSpPr>
          <p:cNvPr id="10243" name="Content Placeholder 2"/>
          <p:cNvSpPr>
            <a:spLocks noGrp="1"/>
          </p:cNvSpPr>
          <p:nvPr>
            <p:ph idx="1"/>
          </p:nvPr>
        </p:nvSpPr>
        <p:spPr/>
        <p:txBody>
          <a:bodyPr>
            <a:normAutofit fontScale="92500" lnSpcReduction="10000"/>
          </a:bodyPr>
          <a:lstStyle/>
          <a:p>
            <a:r>
              <a:rPr lang="en-US" altLang="en-US"/>
              <a:t>Demonstrates effective use of teamwork behaviors, tools, or strategies</a:t>
            </a:r>
          </a:p>
          <a:p>
            <a:r>
              <a:rPr lang="en-US" altLang="en-US"/>
              <a:t>As a respected member of the team, reinforces acceptance of behavior through performance</a:t>
            </a:r>
          </a:p>
          <a:p>
            <a:r>
              <a:rPr lang="en-US" altLang="en-US"/>
              <a:t>Helps team members see the bridge between new behaviors and patient safety and outcomes</a:t>
            </a:r>
          </a:p>
          <a:p>
            <a:r>
              <a:rPr lang="en-US" altLang="en-US"/>
              <a:t>Encourages belief in team members’ abilities to succeed, and offers support, assistance, and empathy</a:t>
            </a:r>
          </a:p>
          <a:p>
            <a:r>
              <a:rPr lang="en-US" altLang="en-US"/>
              <a:t>Communicates and recognizes positive results/outcomes, validates current accomplishments</a:t>
            </a:r>
          </a:p>
          <a:p>
            <a:r>
              <a:rPr lang="en-US" altLang="en-US"/>
              <a:t>Identifies potential challenges, pitfalls, and unforeseen consequences</a:t>
            </a:r>
          </a:p>
          <a:p>
            <a:endParaRPr lang="en-US" altLang="en-US"/>
          </a:p>
          <a:p>
            <a:endParaRPr lang="en-US" alt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01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8599-4F0F-4622-A666-922A83602690}"/>
              </a:ext>
            </a:extLst>
          </p:cNvPr>
          <p:cNvSpPr>
            <a:spLocks noGrp="1"/>
          </p:cNvSpPr>
          <p:nvPr>
            <p:ph type="title"/>
          </p:nvPr>
        </p:nvSpPr>
        <p:spPr/>
        <p:txBody>
          <a:bodyPr/>
          <a:lstStyle/>
          <a:p>
            <a:r>
              <a:rPr lang="en-US" dirty="0"/>
              <a:t>Exercise: Brainstorm</a:t>
            </a:r>
          </a:p>
        </p:txBody>
      </p:sp>
      <p:sp>
        <p:nvSpPr>
          <p:cNvPr id="3" name="Content Placeholder 2">
            <a:extLst>
              <a:ext uri="{FF2B5EF4-FFF2-40B4-BE49-F238E27FC236}">
                <a16:creationId xmlns:a16="http://schemas.microsoft.com/office/drawing/2014/main" id="{F995CCB2-1597-4419-B8F1-A292E5A301A6}"/>
              </a:ext>
            </a:extLst>
          </p:cNvPr>
          <p:cNvSpPr>
            <a:spLocks noGrp="1"/>
          </p:cNvSpPr>
          <p:nvPr>
            <p:ph idx="1"/>
          </p:nvPr>
        </p:nvSpPr>
        <p:spPr/>
        <p:txBody>
          <a:bodyPr/>
          <a:lstStyle/>
          <a:p>
            <a:r>
              <a:rPr lang="en-US" dirty="0"/>
              <a:t>As a group, brainstorm the qualities/characteristics of your most influential coaches, and then do the same for your most ineffective coaches.</a:t>
            </a:r>
          </a:p>
          <a:p>
            <a:endParaRPr lang="en-US" dirty="0"/>
          </a:p>
          <a:p>
            <a:pPr marL="0" indent="0">
              <a:buNone/>
            </a:pPr>
            <a:r>
              <a:rPr lang="en-US" b="1" dirty="0"/>
              <a:t>     Good Coach Qualities             vs.                  Bad Coach Qualities</a:t>
            </a:r>
          </a:p>
        </p:txBody>
      </p:sp>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41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B4EF-EEF8-664B-9B27-6B53E72D3005}"/>
              </a:ext>
            </a:extLst>
          </p:cNvPr>
          <p:cNvSpPr>
            <a:spLocks noGrp="1"/>
          </p:cNvSpPr>
          <p:nvPr>
            <p:ph type="title"/>
          </p:nvPr>
        </p:nvSpPr>
        <p:spPr/>
        <p:txBody>
          <a:bodyPr/>
          <a:lstStyle/>
          <a:p>
            <a:r>
              <a:rPr lang="en-US" dirty="0"/>
              <a:t>Coaching Criteria</a:t>
            </a:r>
          </a:p>
        </p:txBody>
      </p:sp>
      <p:graphicFrame>
        <p:nvGraphicFramePr>
          <p:cNvPr id="10" name="Content Placeholder 9" descr="Columns with communication, performance improvement, relationships and execution" title="Diagram of coaching criteria ">
            <a:extLst>
              <a:ext uri="{FF2B5EF4-FFF2-40B4-BE49-F238E27FC236}">
                <a16:creationId xmlns:a16="http://schemas.microsoft.com/office/drawing/2014/main" id="{DE71134A-A490-2B42-973E-360F983E7D69}"/>
              </a:ext>
            </a:extLst>
          </p:cNvPr>
          <p:cNvGraphicFramePr>
            <a:graphicFrameLocks noGrp="1"/>
          </p:cNvGraphicFramePr>
          <p:nvPr>
            <p:ph idx="1"/>
          </p:nvPr>
        </p:nvGraphicFramePr>
        <p:xfrm>
          <a:off x="838200" y="1825625"/>
          <a:ext cx="10515600" cy="399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10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199D-9B25-0248-91E5-7F77C1E569C6}"/>
              </a:ext>
            </a:extLst>
          </p:cNvPr>
          <p:cNvSpPr>
            <a:spLocks noGrp="1"/>
          </p:cNvSpPr>
          <p:nvPr>
            <p:ph type="title"/>
          </p:nvPr>
        </p:nvSpPr>
        <p:spPr/>
        <p:txBody>
          <a:bodyPr/>
          <a:lstStyle/>
          <a:p>
            <a:r>
              <a:rPr lang="en-US" dirty="0"/>
              <a:t>Exercise:</a:t>
            </a:r>
            <a:br>
              <a:rPr lang="en-US" dirty="0"/>
            </a:br>
            <a:r>
              <a:rPr lang="en-US" dirty="0"/>
              <a:t>Coaching Self-Assessment</a:t>
            </a:r>
          </a:p>
        </p:txBody>
      </p:sp>
      <p:sp>
        <p:nvSpPr>
          <p:cNvPr id="4" name="Content Placeholder 3">
            <a:extLst>
              <a:ext uri="{FF2B5EF4-FFF2-40B4-BE49-F238E27FC236}">
                <a16:creationId xmlns:a16="http://schemas.microsoft.com/office/drawing/2014/main" id="{68464192-B1D2-6C4B-98D8-13C208A1110D}"/>
              </a:ext>
            </a:extLst>
          </p:cNvPr>
          <p:cNvSpPr>
            <a:spLocks noGrp="1"/>
          </p:cNvSpPr>
          <p:nvPr>
            <p:ph sz="half" idx="1"/>
          </p:nvPr>
        </p:nvSpPr>
        <p:spPr>
          <a:xfrm>
            <a:off x="838199" y="1825625"/>
            <a:ext cx="5975959" cy="4351338"/>
          </a:xfrm>
        </p:spPr>
        <p:txBody>
          <a:bodyPr/>
          <a:lstStyle/>
          <a:p>
            <a:r>
              <a:rPr lang="en-US" dirty="0"/>
              <a:t>Independently: </a:t>
            </a:r>
          </a:p>
          <a:p>
            <a:pPr lvl="1"/>
            <a:r>
              <a:rPr lang="en-US" dirty="0"/>
              <a:t>Complete the </a:t>
            </a:r>
            <a:r>
              <a:rPr lang="en-US" dirty="0" err="1"/>
              <a:t>TeamSTEPPS</a:t>
            </a:r>
            <a:r>
              <a:rPr lang="en-US" dirty="0"/>
              <a:t> Coaching Self-Assessment  (page 1)</a:t>
            </a:r>
          </a:p>
          <a:p>
            <a:r>
              <a:rPr lang="en-US" dirty="0"/>
              <a:t>Group Discussion: </a:t>
            </a:r>
          </a:p>
          <a:p>
            <a:pPr lvl="1"/>
            <a:r>
              <a:rPr lang="en-US" dirty="0"/>
              <a:t>How can each competency be improved?</a:t>
            </a:r>
          </a:p>
          <a:p>
            <a:r>
              <a:rPr lang="en-US" dirty="0"/>
              <a:t>Independently:</a:t>
            </a:r>
          </a:p>
          <a:p>
            <a:pPr lvl="1"/>
            <a:r>
              <a:rPr lang="en-US" dirty="0"/>
              <a:t>Strategize a plan for personal self-improvement (page 4)</a:t>
            </a:r>
          </a:p>
        </p:txBody>
      </p:sp>
      <p:pic>
        <p:nvPicPr>
          <p:cNvPr id="7" name="Content Placeholder 6" descr="TeamSTEPPS ASTD Coaching Self-Assessment Form">
            <a:extLst>
              <a:ext uri="{FF2B5EF4-FFF2-40B4-BE49-F238E27FC236}">
                <a16:creationId xmlns:a16="http://schemas.microsoft.com/office/drawing/2014/main" id="{E081A777-07A1-4D40-9504-887EE803124D}"/>
              </a:ext>
            </a:extLst>
          </p:cNvPr>
          <p:cNvPicPr>
            <a:picLocks noGrp="1" noChangeAspect="1"/>
          </p:cNvPicPr>
          <p:nvPr>
            <p:ph sz="half" idx="2"/>
          </p:nvPr>
        </p:nvPicPr>
        <p:blipFill>
          <a:blip r:embed="rId3"/>
          <a:stretch>
            <a:fillRect/>
          </a:stretch>
        </p:blipFill>
        <p:spPr>
          <a:xfrm>
            <a:off x="7291105" y="365125"/>
            <a:ext cx="4291526" cy="5520464"/>
          </a:xfrm>
          <a:ln>
            <a:solidFill>
              <a:schemeClr val="accent1"/>
            </a:solidFill>
          </a:ln>
          <a:effectLst>
            <a:outerShdw blurRad="50800" dist="38100" dir="2700000" algn="tl" rotWithShape="0">
              <a:prstClr val="black">
                <a:alpha val="40000"/>
              </a:prstClr>
            </a:outerShdw>
          </a:effectLst>
        </p:spPr>
      </p:pic>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87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r>
              <a:rPr lang="en-US" altLang="en-US" dirty="0"/>
              <a:t>Coaches Provide Opportunities To Practice</a:t>
            </a:r>
          </a:p>
        </p:txBody>
      </p:sp>
      <p:sp>
        <p:nvSpPr>
          <p:cNvPr id="13316" name="Rectangle 5"/>
          <p:cNvSpPr>
            <a:spLocks noGrp="1" noChangeArrowheads="1"/>
          </p:cNvSpPr>
          <p:nvPr>
            <p:ph idx="1"/>
          </p:nvPr>
        </p:nvSpPr>
        <p:spPr/>
        <p:txBody>
          <a:bodyPr/>
          <a:lstStyle/>
          <a:p>
            <a:r>
              <a:rPr lang="en-US" altLang="en-US" dirty="0"/>
              <a:t>Can be formal/structured or informal</a:t>
            </a:r>
          </a:p>
          <a:p>
            <a:r>
              <a:rPr lang="en-US" altLang="en-US" dirty="0"/>
              <a:t>Examples include:</a:t>
            </a:r>
          </a:p>
          <a:p>
            <a:pPr lvl="1"/>
            <a:r>
              <a:rPr lang="en-US" altLang="en-US" dirty="0"/>
              <a:t>Ask team members how they might have approached a situation differently by using a teamwork tool or strategy</a:t>
            </a:r>
          </a:p>
          <a:p>
            <a:pPr lvl="1"/>
            <a:r>
              <a:rPr lang="en-US" altLang="en-US" dirty="0"/>
              <a:t>Use scenarios during staff or team meetings to discuss or simulate the effective use of a teamwork tool or strategy </a:t>
            </a:r>
          </a:p>
          <a:p>
            <a:pPr lvl="1"/>
            <a:r>
              <a:rPr lang="en-US" altLang="en-US" dirty="0"/>
              <a:t>Develop tools that facilitate use of tool or strategy, such as notepads that outline the SBAR components</a:t>
            </a:r>
          </a:p>
          <a:p>
            <a:pPr lvl="1"/>
            <a:r>
              <a:rPr lang="en-US" altLang="en-US" dirty="0"/>
              <a:t>Provide staff with a teamwork “tip of the week”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4C37F5-55D5-BA4E-B79F-26BFA03DC60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3577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5160</Words>
  <Application>Microsoft Office PowerPoint</Application>
  <PresentationFormat>Widescreen</PresentationFormat>
  <Paragraphs>334</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Courier New</vt:lpstr>
      <vt:lpstr>Times</vt:lpstr>
      <vt:lpstr>Wingdings</vt:lpstr>
      <vt:lpstr>1_Office Theme</vt:lpstr>
      <vt:lpstr>2_Office Theme</vt:lpstr>
      <vt:lpstr>Coaching</vt:lpstr>
      <vt:lpstr>Coaching</vt:lpstr>
      <vt:lpstr>Why Is Coaching Important?</vt:lpstr>
      <vt:lpstr>Your Role as a Teamwork Coach</vt:lpstr>
      <vt:lpstr>The Coach as a Role Model and Motivator</vt:lpstr>
      <vt:lpstr>Exercise: Brainstorm</vt:lpstr>
      <vt:lpstr>Coaching Criteria</vt:lpstr>
      <vt:lpstr>Exercise: Coaching Self-Assessment</vt:lpstr>
      <vt:lpstr>Coaches Provide Opportunities To Practice</vt:lpstr>
      <vt:lpstr>Exercise: Coaching</vt:lpstr>
      <vt:lpstr>Coaching Feedback Form</vt:lpstr>
      <vt:lpstr>When You Provide Feedback, Make Sure It Is…</vt:lpstr>
      <vt:lpstr>Exercise:  How Can You Empower Others To Be Helpers?</vt:lpstr>
      <vt:lpstr>Coaching Tips</vt:lpstr>
      <vt:lpstr>Summary</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Safety Program for Perinatal Care II</dc:subject>
  <dc:creator>"Agency for Healthcare Research and Quality (AHRQ)"</dc:creator>
  <cp:lastModifiedBy>Ramage, Kathryn (AHRQ/OC) (CTR)</cp:lastModifiedBy>
  <cp:revision>7</cp:revision>
  <dcterms:created xsi:type="dcterms:W3CDTF">2020-01-23T19:24:01Z</dcterms:created>
  <dcterms:modified xsi:type="dcterms:W3CDTF">2023-06-30T16:12:43Z</dcterms:modified>
  <cp:category>patient safety</cp:category>
</cp:coreProperties>
</file>