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804" r:id="rId3"/>
    <p:sldId id="965" r:id="rId4"/>
    <p:sldId id="966" r:id="rId5"/>
    <p:sldId id="896" r:id="rId6"/>
    <p:sldId id="968" r:id="rId7"/>
    <p:sldId id="970" r:id="rId8"/>
    <p:sldId id="971" r:id="rId9"/>
    <p:sldId id="969" r:id="rId10"/>
    <p:sldId id="972" r:id="rId11"/>
    <p:sldId id="975" r:id="rId12"/>
    <p:sldId id="810" r:id="rId13"/>
    <p:sldId id="973" r:id="rId14"/>
    <p:sldId id="981" r:id="rId15"/>
    <p:sldId id="976" r:id="rId16"/>
    <p:sldId id="977" r:id="rId17"/>
    <p:sldId id="978" r:id="rId18"/>
    <p:sldId id="979" r:id="rId19"/>
    <p:sldId id="980" r:id="rId20"/>
    <p:sldId id="8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34783" autoAdjust="0"/>
  </p:normalViewPr>
  <p:slideViewPr>
    <p:cSldViewPr snapToGrid="0"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dgm:t>
        <a:bodyPr/>
        <a:lstStyle/>
        <a:p>
          <a:r>
            <a:rPr lang="en-US" sz="1600"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dgm:t>
        <a:bodyPr/>
        <a:lstStyle/>
        <a:p>
          <a:r>
            <a:rPr lang="en-US" sz="1600" dirty="0">
              <a:solidFill>
                <a:schemeClr val="tx1"/>
              </a:solidFill>
            </a:rPr>
            <a:t>Coordinating Teams</a:t>
          </a:r>
        </a:p>
      </dgm:t>
      <dgm:extLst>
        <a:ext uri="{E40237B7-FDA0-4F09-8148-C483321AD2D9}">
          <dgm14:cNvPr xmlns:dgm14="http://schemas.microsoft.com/office/drawing/2010/diagram" id="0" name="" descr="Obstetrics is a Multi-Team System (MTS)" title="diagram"/>
        </a:ext>
      </dgm:extLs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dgm:t>
        <a:bodyPr/>
        <a:lstStyle/>
        <a:p>
          <a:r>
            <a:rPr lang="en-US" sz="16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dgm:t>
        <a:bodyPr/>
        <a:lstStyle/>
        <a:p>
          <a:r>
            <a:rPr lang="en-US" sz="1600" dirty="0">
              <a:solidFill>
                <a:schemeClr val="tx1"/>
              </a:solidFill>
            </a:rPr>
            <a:t>Administration</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dgm:t>
        <a:bodyPr/>
        <a:lstStyle/>
        <a:p>
          <a:r>
            <a:rPr lang="en-US" sz="16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28F82634-49B0-754D-B853-2FF3ED9667C7}" type="pres">
      <dgm:prSet presAssocID="{1CB1042A-D503-AD40-9A55-568736B13BF7}" presName="Name0" presStyleCnt="0">
        <dgm:presLayoutVars>
          <dgm:chMax val="1"/>
          <dgm:dir/>
          <dgm:animLvl val="ctr"/>
          <dgm:resizeHandles val="exact"/>
        </dgm:presLayoutVars>
      </dgm:prSet>
      <dgm:spPr/>
    </dgm:pt>
    <dgm:pt modelId="{9BE38EC9-CEEF-7F41-9F94-1876BDFE4B82}" type="pres">
      <dgm:prSet presAssocID="{A43BBD97-5154-634B-A385-F39B89BF52BE}" presName="centerShape" presStyleLbl="node0" presStyleIdx="0" presStyleCnt="1"/>
      <dgm:spPr/>
    </dgm:pt>
    <dgm:pt modelId="{D705D6EF-8D03-754F-A169-7AAC854E34D0}" type="pres">
      <dgm:prSet presAssocID="{D3F0F804-A0D2-7442-9F01-520DE96720E5}" presName="node" presStyleLbl="node1" presStyleIdx="0" presStyleCnt="5" custScaleX="132741" custScaleY="106889">
        <dgm:presLayoutVars>
          <dgm:bulletEnabled val="1"/>
        </dgm:presLayoutVars>
      </dgm:prSet>
      <dgm:spPr/>
    </dgm:pt>
    <dgm:pt modelId="{A684545B-D19A-A742-BD30-B00B9DA3BD30}" type="pres">
      <dgm:prSet presAssocID="{D3F0F804-A0D2-7442-9F01-520DE96720E5}" presName="dummy" presStyleCnt="0"/>
      <dgm:spPr/>
    </dgm:pt>
    <dgm:pt modelId="{7B80EBD8-608D-2440-B4B1-621184C91EC0}" type="pres">
      <dgm:prSet presAssocID="{501ED187-C90F-7F4E-9A11-DF7AF6618135}" presName="sibTrans" presStyleLbl="sibTrans2D1" presStyleIdx="0" presStyleCnt="5"/>
      <dgm:spPr/>
    </dgm:pt>
    <dgm:pt modelId="{C198C47B-4C7D-EE4B-9675-FA3D6389803D}" type="pres">
      <dgm:prSet presAssocID="{102CE0E6-4A5A-6543-8AE2-D57E03B8DDC0}" presName="node" presStyleLbl="node1" presStyleIdx="1" presStyleCnt="5" custScaleX="132741" custScaleY="106889">
        <dgm:presLayoutVars>
          <dgm:bulletEnabled val="1"/>
        </dgm:presLayoutVars>
      </dgm:prSet>
      <dgm:spPr/>
    </dgm:pt>
    <dgm:pt modelId="{DD4C2A73-5EA2-B24F-823E-099B0F2F22AA}" type="pres">
      <dgm:prSet presAssocID="{102CE0E6-4A5A-6543-8AE2-D57E03B8DDC0}" presName="dummy" presStyleCnt="0"/>
      <dgm:spPr/>
    </dgm:pt>
    <dgm:pt modelId="{AEF2B457-92F9-B541-92CD-B191CFD85E33}" type="pres">
      <dgm:prSet presAssocID="{02D29179-3BD4-7945-93F4-F77B72F38A3F}" presName="sibTrans" presStyleLbl="sibTrans2D1" presStyleIdx="1" presStyleCnt="5"/>
      <dgm:spPr/>
    </dgm:pt>
    <dgm:pt modelId="{0223C4F6-5CCC-A04F-A390-112D8358D065}" type="pres">
      <dgm:prSet presAssocID="{C4A89961-3694-0D40-BA63-DEA6E0EF087A}" presName="node" presStyleLbl="node1" presStyleIdx="2" presStyleCnt="5" custScaleX="132741" custScaleY="106889">
        <dgm:presLayoutVars>
          <dgm:bulletEnabled val="1"/>
        </dgm:presLayoutVars>
      </dgm:prSet>
      <dgm:spPr/>
    </dgm:pt>
    <dgm:pt modelId="{B8B4D574-BEB3-6E49-8714-2B11D4463100}" type="pres">
      <dgm:prSet presAssocID="{C4A89961-3694-0D40-BA63-DEA6E0EF087A}" presName="dummy" presStyleCnt="0"/>
      <dgm:spPr/>
    </dgm:pt>
    <dgm:pt modelId="{D76BE6FE-AC0F-774A-8F25-42D668DDB546}" type="pres">
      <dgm:prSet presAssocID="{2EA2135F-D0A1-AB48-8E47-FDC0800C0DA3}" presName="sibTrans" presStyleLbl="sibTrans2D1" presStyleIdx="2" presStyleCnt="5"/>
      <dgm:spPr/>
    </dgm:pt>
    <dgm:pt modelId="{9F4B3B03-BE0C-BC46-9DCA-24F7F49679CE}" type="pres">
      <dgm:prSet presAssocID="{7150C7B4-FED9-4845-8EFB-FE5850EE5FA9}" presName="node" presStyleLbl="node1" presStyleIdx="3" presStyleCnt="5" custScaleX="132741" custScaleY="106889">
        <dgm:presLayoutVars>
          <dgm:bulletEnabled val="1"/>
        </dgm:presLayoutVars>
      </dgm:prSet>
      <dgm:spPr/>
    </dgm:pt>
    <dgm:pt modelId="{D1D6B63E-9BC4-0147-937F-E3063B9C0C06}" type="pres">
      <dgm:prSet presAssocID="{7150C7B4-FED9-4845-8EFB-FE5850EE5FA9}" presName="dummy" presStyleCnt="0"/>
      <dgm:spPr/>
    </dgm:pt>
    <dgm:pt modelId="{13B56D4A-F0D2-9441-93B5-3B1354814ABE}" type="pres">
      <dgm:prSet presAssocID="{3B2EF27B-2219-4442-915B-72C7887046E3}" presName="sibTrans" presStyleLbl="sibTrans2D1" presStyleIdx="3" presStyleCnt="5"/>
      <dgm:spPr/>
    </dgm:pt>
    <dgm:pt modelId="{1153D640-6A81-2443-AC69-76B6CC54A688}" type="pres">
      <dgm:prSet presAssocID="{5AD04D31-E27F-FE43-88FB-8ED44EE25BFC}" presName="node" presStyleLbl="node1" presStyleIdx="4" presStyleCnt="5" custScaleX="132741" custScaleY="106889">
        <dgm:presLayoutVars>
          <dgm:bulletEnabled val="1"/>
        </dgm:presLayoutVars>
      </dgm:prSet>
      <dgm:spPr/>
    </dgm:pt>
    <dgm:pt modelId="{8DC0A8DD-D7A6-5F4D-BA23-D67D15D5EB59}" type="pres">
      <dgm:prSet presAssocID="{5AD04D31-E27F-FE43-88FB-8ED44EE25BFC}" presName="dummy" presStyleCnt="0"/>
      <dgm:spPr/>
    </dgm:pt>
    <dgm:pt modelId="{2A87BEB7-0E75-2F45-8658-00F0AF64EAA7}" type="pres">
      <dgm:prSet presAssocID="{8B023B12-B254-E94C-97F9-F5B392B3EEC1}" presName="sibTrans" presStyleLbl="sibTrans2D1" presStyleIdx="4" presStyleCnt="5"/>
      <dgm:spPr/>
    </dgm:pt>
  </dgm:ptLst>
  <dgm:cxnLst>
    <dgm:cxn modelId="{35965B28-FE61-E647-A319-480012872328}" type="presOf" srcId="{C4A89961-3694-0D40-BA63-DEA6E0EF087A}" destId="{0223C4F6-5CCC-A04F-A390-112D8358D065}"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9D445947-A8F7-7347-8D08-2AC268F79B14}" type="presOf" srcId="{D3F0F804-A0D2-7442-9F01-520DE96720E5}" destId="{D705D6EF-8D03-754F-A169-7AAC854E34D0}"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068C5E75-17DB-264B-B085-1EFC8CC64761}" type="presOf" srcId="{5AD04D31-E27F-FE43-88FB-8ED44EE25BFC}" destId="{1153D640-6A81-2443-AC69-76B6CC54A688}" srcOrd="0" destOrd="0" presId="urn:microsoft.com/office/officeart/2005/8/layout/radial6"/>
    <dgm:cxn modelId="{E1206056-D64C-5E43-93EF-8ED9FDF87D5D}" type="presOf" srcId="{102CE0E6-4A5A-6543-8AE2-D57E03B8DDC0}" destId="{C198C47B-4C7D-EE4B-9675-FA3D6389803D}" srcOrd="0" destOrd="0" presId="urn:microsoft.com/office/officeart/2005/8/layout/radial6"/>
    <dgm:cxn modelId="{4C11AE82-6C77-A441-9B44-1B60A5788E7A}" type="presOf" srcId="{501ED187-C90F-7F4E-9A11-DF7AF6618135}" destId="{7B80EBD8-608D-2440-B4B1-621184C91EC0}" srcOrd="0" destOrd="0" presId="urn:microsoft.com/office/officeart/2005/8/layout/radial6"/>
    <dgm:cxn modelId="{5CC0C682-1A1B-B943-B589-9A5C4ACCC671}" type="presOf" srcId="{02D29179-3BD4-7945-93F4-F77B72F38A3F}" destId="{AEF2B457-92F9-B541-92CD-B191CFD85E33}"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B598DB93-6254-9F4F-A8D8-2014221E96AC}" type="presOf" srcId="{2EA2135F-D0A1-AB48-8E47-FDC0800C0DA3}" destId="{D76BE6FE-AC0F-774A-8F25-42D668DDB546}" srcOrd="0" destOrd="0" presId="urn:microsoft.com/office/officeart/2005/8/layout/radial6"/>
    <dgm:cxn modelId="{0A5B199E-CC94-FD44-94C8-19A4A33211B4}" type="presOf" srcId="{A43BBD97-5154-634B-A385-F39B89BF52BE}" destId="{9BE38EC9-CEEF-7F41-9F94-1876BDFE4B82}"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64FE84B8-932E-B649-8DB1-EBB400A41806}" srcId="{1CB1042A-D503-AD40-9A55-568736B13BF7}" destId="{87262336-93AE-7142-AEE1-50E74C4DED18}" srcOrd="2" destOrd="0" parTransId="{59779D3E-AF21-EE4B-8911-5467F7C574FE}" sibTransId="{0E117B61-4204-5348-8464-1AF319CCECEA}"/>
    <dgm:cxn modelId="{7852AABA-FF52-A347-9670-E3A6C9BA9488}" type="presOf" srcId="{8B023B12-B254-E94C-97F9-F5B392B3EEC1}" destId="{2A87BEB7-0E75-2F45-8658-00F0AF64EAA7}"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E198B8D3-AB45-4F4A-86C5-C5D1E1C89F9B}" type="presOf" srcId="{3B2EF27B-2219-4442-915B-72C7887046E3}" destId="{13B56D4A-F0D2-9441-93B5-3B1354814ABE}"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0D6D01E1-ED1E-504D-B9F9-EA924A087C08}" type="presOf" srcId="{1CB1042A-D503-AD40-9A55-568736B13BF7}" destId="{28F82634-49B0-754D-B853-2FF3ED9667C7}" srcOrd="0" destOrd="0" presId="urn:microsoft.com/office/officeart/2005/8/layout/radial6"/>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FA0D22F7-69CF-364C-8C56-E26D230EC1AB}" type="presOf" srcId="{7150C7B4-FED9-4845-8EFB-FE5850EE5FA9}" destId="{9F4B3B03-BE0C-BC46-9DCA-24F7F49679CE}" srcOrd="0" destOrd="0" presId="urn:microsoft.com/office/officeart/2005/8/layout/radial6"/>
    <dgm:cxn modelId="{25E3C18F-5FFA-4247-AC76-D11D87B4C3B5}" type="presParOf" srcId="{28F82634-49B0-754D-B853-2FF3ED9667C7}" destId="{9BE38EC9-CEEF-7F41-9F94-1876BDFE4B82}" srcOrd="0" destOrd="0" presId="urn:microsoft.com/office/officeart/2005/8/layout/radial6"/>
    <dgm:cxn modelId="{2739F862-BB98-ED43-B371-9B8F688F4614}" type="presParOf" srcId="{28F82634-49B0-754D-B853-2FF3ED9667C7}" destId="{D705D6EF-8D03-754F-A169-7AAC854E34D0}" srcOrd="1" destOrd="0" presId="urn:microsoft.com/office/officeart/2005/8/layout/radial6"/>
    <dgm:cxn modelId="{F1D320C8-1E34-2B41-8CE3-3A45F4900787}" type="presParOf" srcId="{28F82634-49B0-754D-B853-2FF3ED9667C7}" destId="{A684545B-D19A-A742-BD30-B00B9DA3BD30}" srcOrd="2" destOrd="0" presId="urn:microsoft.com/office/officeart/2005/8/layout/radial6"/>
    <dgm:cxn modelId="{9CD3DCB5-EE65-2A49-8474-3728AC6FC737}" type="presParOf" srcId="{28F82634-49B0-754D-B853-2FF3ED9667C7}" destId="{7B80EBD8-608D-2440-B4B1-621184C91EC0}" srcOrd="3" destOrd="0" presId="urn:microsoft.com/office/officeart/2005/8/layout/radial6"/>
    <dgm:cxn modelId="{8F8357B0-CA77-9542-A851-18AB0292BFAA}" type="presParOf" srcId="{28F82634-49B0-754D-B853-2FF3ED9667C7}" destId="{C198C47B-4C7D-EE4B-9675-FA3D6389803D}" srcOrd="4" destOrd="0" presId="urn:microsoft.com/office/officeart/2005/8/layout/radial6"/>
    <dgm:cxn modelId="{FE33DD14-94E6-C14C-A543-05FAB733DEB0}" type="presParOf" srcId="{28F82634-49B0-754D-B853-2FF3ED9667C7}" destId="{DD4C2A73-5EA2-B24F-823E-099B0F2F22AA}" srcOrd="5" destOrd="0" presId="urn:microsoft.com/office/officeart/2005/8/layout/radial6"/>
    <dgm:cxn modelId="{CF399370-DBE9-6740-8222-AAAF2D7DF8F0}" type="presParOf" srcId="{28F82634-49B0-754D-B853-2FF3ED9667C7}" destId="{AEF2B457-92F9-B541-92CD-B191CFD85E33}" srcOrd="6" destOrd="0" presId="urn:microsoft.com/office/officeart/2005/8/layout/radial6"/>
    <dgm:cxn modelId="{548A24E3-20DB-3D41-9DCE-D73B00A83BE7}" type="presParOf" srcId="{28F82634-49B0-754D-B853-2FF3ED9667C7}" destId="{0223C4F6-5CCC-A04F-A390-112D8358D065}" srcOrd="7" destOrd="0" presId="urn:microsoft.com/office/officeart/2005/8/layout/radial6"/>
    <dgm:cxn modelId="{79837836-66FE-6E4F-8191-66E2859C5CB4}" type="presParOf" srcId="{28F82634-49B0-754D-B853-2FF3ED9667C7}" destId="{B8B4D574-BEB3-6E49-8714-2B11D4463100}" srcOrd="8" destOrd="0" presId="urn:microsoft.com/office/officeart/2005/8/layout/radial6"/>
    <dgm:cxn modelId="{8C78F349-5DB1-744E-BD38-0158F60E9724}" type="presParOf" srcId="{28F82634-49B0-754D-B853-2FF3ED9667C7}" destId="{D76BE6FE-AC0F-774A-8F25-42D668DDB546}" srcOrd="9" destOrd="0" presId="urn:microsoft.com/office/officeart/2005/8/layout/radial6"/>
    <dgm:cxn modelId="{522ADA05-3F64-304B-9D4C-6A8F761F3843}" type="presParOf" srcId="{28F82634-49B0-754D-B853-2FF3ED9667C7}" destId="{9F4B3B03-BE0C-BC46-9DCA-24F7F49679CE}" srcOrd="10" destOrd="0" presId="urn:microsoft.com/office/officeart/2005/8/layout/radial6"/>
    <dgm:cxn modelId="{CCCB689C-6647-0D4C-AB80-20E62BDA0FE6}" type="presParOf" srcId="{28F82634-49B0-754D-B853-2FF3ED9667C7}" destId="{D1D6B63E-9BC4-0147-937F-E3063B9C0C06}" srcOrd="11" destOrd="0" presId="urn:microsoft.com/office/officeart/2005/8/layout/radial6"/>
    <dgm:cxn modelId="{B38F616A-EBE2-334B-835D-C0B7E6E241F7}" type="presParOf" srcId="{28F82634-49B0-754D-B853-2FF3ED9667C7}" destId="{13B56D4A-F0D2-9441-93B5-3B1354814ABE}" srcOrd="12" destOrd="0" presId="urn:microsoft.com/office/officeart/2005/8/layout/radial6"/>
    <dgm:cxn modelId="{B5BD5E84-B32B-EB45-84E8-337FB8BC9FD7}" type="presParOf" srcId="{28F82634-49B0-754D-B853-2FF3ED9667C7}" destId="{1153D640-6A81-2443-AC69-76B6CC54A688}" srcOrd="13" destOrd="0" presId="urn:microsoft.com/office/officeart/2005/8/layout/radial6"/>
    <dgm:cxn modelId="{AF013008-1EA9-3F4E-B35C-1CFFF070D7CF}" type="presParOf" srcId="{28F82634-49B0-754D-B853-2FF3ED9667C7}" destId="{8DC0A8DD-D7A6-5F4D-BA23-D67D15D5EB59}" srcOrd="14" destOrd="0" presId="urn:microsoft.com/office/officeart/2005/8/layout/radial6"/>
    <dgm:cxn modelId="{68B27D7E-5436-3849-87FE-721FE1A5B7A7}" type="presParOf" srcId="{28F82634-49B0-754D-B853-2FF3ED9667C7}" destId="{2A87BEB7-0E75-2F45-8658-00F0AF64EAA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a:ln>
          <a:solidFill>
            <a:srgbClr val="FFFF00"/>
          </a:solidFill>
        </a:ln>
      </dgm:spPr>
      <dgm:t>
        <a:bodyPr/>
        <a:lstStyle/>
        <a:p>
          <a:r>
            <a:rPr lang="en-US" sz="3200" b="1"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dgm:t>
        <a:bodyPr/>
        <a:lstStyle/>
        <a:p>
          <a:r>
            <a:rPr lang="en-US" sz="1600" dirty="0">
              <a:solidFill>
                <a:schemeClr val="tx1"/>
              </a:solidFill>
            </a:rPr>
            <a:t>Coordinating Teams</a:t>
          </a:r>
        </a:p>
      </dgm:t>
      <dgm:extLst>
        <a:ext uri="{E40237B7-FDA0-4F09-8148-C483321AD2D9}">
          <dgm14:cNvPr xmlns:dgm14="http://schemas.microsoft.com/office/drawing/2010/diagram" id="0" name="" descr="Obstetrics is a Multi-Team System (MTS)" title="diagram"/>
        </a:ext>
      </dgm:extLs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dgm:t>
        <a:bodyPr/>
        <a:lstStyle/>
        <a:p>
          <a:r>
            <a:rPr lang="en-US" sz="16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dgm:t>
        <a:bodyPr/>
        <a:lstStyle/>
        <a:p>
          <a:r>
            <a:rPr lang="en-US" sz="1600" dirty="0">
              <a:solidFill>
                <a:schemeClr val="tx1"/>
              </a:solidFill>
            </a:rPr>
            <a:t>Administration</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dgm:t>
        <a:bodyPr/>
        <a:lstStyle/>
        <a:p>
          <a:r>
            <a:rPr lang="en-US" sz="16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3A476C04-7F85-0C43-9AF0-CFEE3EC967CC}" type="pres">
      <dgm:prSet presAssocID="{1CB1042A-D503-AD40-9A55-568736B13BF7}" presName="Name0" presStyleCnt="0">
        <dgm:presLayoutVars>
          <dgm:chMax val="1"/>
          <dgm:dir/>
          <dgm:animLvl val="ctr"/>
          <dgm:resizeHandles val="exact"/>
        </dgm:presLayoutVars>
      </dgm:prSet>
      <dgm:spPr/>
    </dgm:pt>
    <dgm:pt modelId="{3473E15B-42CE-D741-A02D-A33AAF605C2A}" type="pres">
      <dgm:prSet presAssocID="{A43BBD97-5154-634B-A385-F39B89BF52BE}" presName="centerShape" presStyleLbl="node0" presStyleIdx="0" presStyleCnt="1"/>
      <dgm:spPr/>
    </dgm:pt>
    <dgm:pt modelId="{77E6B5BD-1643-0F4C-BD07-9ADE87030EA7}" type="pres">
      <dgm:prSet presAssocID="{D3F0F804-A0D2-7442-9F01-520DE96720E5}" presName="node" presStyleLbl="node1" presStyleIdx="0" presStyleCnt="5" custScaleX="253310">
        <dgm:presLayoutVars>
          <dgm:bulletEnabled val="1"/>
        </dgm:presLayoutVars>
      </dgm:prSet>
      <dgm:spPr/>
    </dgm:pt>
    <dgm:pt modelId="{014226AC-195E-0245-9B1C-D8480563A72D}" type="pres">
      <dgm:prSet presAssocID="{D3F0F804-A0D2-7442-9F01-520DE96720E5}" presName="dummy" presStyleCnt="0"/>
      <dgm:spPr/>
    </dgm:pt>
    <dgm:pt modelId="{F54815D5-1E32-5C4F-B274-5F34F5DA4336}" type="pres">
      <dgm:prSet presAssocID="{501ED187-C90F-7F4E-9A11-DF7AF6618135}" presName="sibTrans" presStyleLbl="sibTrans2D1" presStyleIdx="0" presStyleCnt="5"/>
      <dgm:spPr/>
    </dgm:pt>
    <dgm:pt modelId="{53DC1184-BEC4-C742-A557-36CC5C6592AF}" type="pres">
      <dgm:prSet presAssocID="{102CE0E6-4A5A-6543-8AE2-D57E03B8DDC0}" presName="node" presStyleLbl="node1" presStyleIdx="1" presStyleCnt="5" custScaleX="132880" custScaleY="106969">
        <dgm:presLayoutVars>
          <dgm:bulletEnabled val="1"/>
        </dgm:presLayoutVars>
      </dgm:prSet>
      <dgm:spPr/>
    </dgm:pt>
    <dgm:pt modelId="{B18FB77E-BDD1-0145-B21D-9E1FEB84571B}" type="pres">
      <dgm:prSet presAssocID="{102CE0E6-4A5A-6543-8AE2-D57E03B8DDC0}" presName="dummy" presStyleCnt="0"/>
      <dgm:spPr/>
    </dgm:pt>
    <dgm:pt modelId="{FCA9E516-E740-C442-AC17-3975558AC719}" type="pres">
      <dgm:prSet presAssocID="{02D29179-3BD4-7945-93F4-F77B72F38A3F}" presName="sibTrans" presStyleLbl="sibTrans2D1" presStyleIdx="1" presStyleCnt="5"/>
      <dgm:spPr/>
    </dgm:pt>
    <dgm:pt modelId="{AAEBA852-C9E0-194F-948B-23CDDE3A4AE3}" type="pres">
      <dgm:prSet presAssocID="{C4A89961-3694-0D40-BA63-DEA6E0EF087A}" presName="node" presStyleLbl="node1" presStyleIdx="2" presStyleCnt="5" custScaleX="132880" custScaleY="106969">
        <dgm:presLayoutVars>
          <dgm:bulletEnabled val="1"/>
        </dgm:presLayoutVars>
      </dgm:prSet>
      <dgm:spPr/>
    </dgm:pt>
    <dgm:pt modelId="{D126A4AF-8EC3-6C47-87E9-67476FBB4CFA}" type="pres">
      <dgm:prSet presAssocID="{C4A89961-3694-0D40-BA63-DEA6E0EF087A}" presName="dummy" presStyleCnt="0"/>
      <dgm:spPr/>
    </dgm:pt>
    <dgm:pt modelId="{E7F29B51-57CC-1646-9A37-BE7B7685C11B}" type="pres">
      <dgm:prSet presAssocID="{2EA2135F-D0A1-AB48-8E47-FDC0800C0DA3}" presName="sibTrans" presStyleLbl="sibTrans2D1" presStyleIdx="2" presStyleCnt="5"/>
      <dgm:spPr/>
    </dgm:pt>
    <dgm:pt modelId="{E95D0461-FE8D-A24A-B0D4-822D705206A7}" type="pres">
      <dgm:prSet presAssocID="{7150C7B4-FED9-4845-8EFB-FE5850EE5FA9}" presName="node" presStyleLbl="node1" presStyleIdx="3" presStyleCnt="5" custScaleX="132880" custScaleY="106969">
        <dgm:presLayoutVars>
          <dgm:bulletEnabled val="1"/>
        </dgm:presLayoutVars>
      </dgm:prSet>
      <dgm:spPr/>
    </dgm:pt>
    <dgm:pt modelId="{2DF662D3-C9C4-C744-9868-0D66599E6081}" type="pres">
      <dgm:prSet presAssocID="{7150C7B4-FED9-4845-8EFB-FE5850EE5FA9}" presName="dummy" presStyleCnt="0"/>
      <dgm:spPr/>
    </dgm:pt>
    <dgm:pt modelId="{27E3C83A-1381-1E41-8CCB-AC953BE9B6AC}" type="pres">
      <dgm:prSet presAssocID="{3B2EF27B-2219-4442-915B-72C7887046E3}" presName="sibTrans" presStyleLbl="sibTrans2D1" presStyleIdx="3" presStyleCnt="5"/>
      <dgm:spPr/>
    </dgm:pt>
    <dgm:pt modelId="{53062D3F-74C4-0D47-BB0B-5FD4B2A45568}" type="pres">
      <dgm:prSet presAssocID="{5AD04D31-E27F-FE43-88FB-8ED44EE25BFC}" presName="node" presStyleLbl="node1" presStyleIdx="4" presStyleCnt="5" custScaleX="132880" custScaleY="106969">
        <dgm:presLayoutVars>
          <dgm:bulletEnabled val="1"/>
        </dgm:presLayoutVars>
      </dgm:prSet>
      <dgm:spPr/>
    </dgm:pt>
    <dgm:pt modelId="{F70A99F6-D480-8B4F-8C9D-079E827116A6}" type="pres">
      <dgm:prSet presAssocID="{5AD04D31-E27F-FE43-88FB-8ED44EE25BFC}" presName="dummy" presStyleCnt="0"/>
      <dgm:spPr/>
    </dgm:pt>
    <dgm:pt modelId="{973114D4-AD03-3440-A756-5B57CE891BAC}" type="pres">
      <dgm:prSet presAssocID="{8B023B12-B254-E94C-97F9-F5B392B3EEC1}" presName="sibTrans" presStyleLbl="sibTrans2D1" presStyleIdx="4" presStyleCnt="5"/>
      <dgm:spPr/>
    </dgm:pt>
  </dgm:ptLst>
  <dgm:cxnLst>
    <dgm:cxn modelId="{7EA50B1B-AE6B-EE47-96CB-99FBEE3CD00B}" type="presOf" srcId="{102CE0E6-4A5A-6543-8AE2-D57E03B8DDC0}" destId="{53DC1184-BEC4-C742-A557-36CC5C6592AF}"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B1CBB92E-161E-304D-B7C6-F7F88317B192}" type="presOf" srcId="{5AD04D31-E27F-FE43-88FB-8ED44EE25BFC}" destId="{53062D3F-74C4-0D47-BB0B-5FD4B2A45568}" srcOrd="0" destOrd="0" presId="urn:microsoft.com/office/officeart/2005/8/layout/radial6"/>
    <dgm:cxn modelId="{243EB637-A7DA-0A48-A82C-EFC9B982A06B}" type="presOf" srcId="{3B2EF27B-2219-4442-915B-72C7887046E3}" destId="{27E3C83A-1381-1E41-8CCB-AC953BE9B6AC}"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8691587C-2284-134E-9010-772996437090}" type="presOf" srcId="{D3F0F804-A0D2-7442-9F01-520DE96720E5}" destId="{77E6B5BD-1643-0F4C-BD07-9ADE87030EA7}" srcOrd="0" destOrd="0" presId="urn:microsoft.com/office/officeart/2005/8/layout/radial6"/>
    <dgm:cxn modelId="{D2A8297E-8723-0642-9370-DF26D21C6580}" type="presOf" srcId="{02D29179-3BD4-7945-93F4-F77B72F38A3F}" destId="{FCA9E516-E740-C442-AC17-3975558AC719}"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25851D98-36A2-7A46-AF7F-6C354D40279C}" type="presOf" srcId="{2EA2135F-D0A1-AB48-8E47-FDC0800C0DA3}" destId="{E7F29B51-57CC-1646-9A37-BE7B7685C11B}" srcOrd="0" destOrd="0" presId="urn:microsoft.com/office/officeart/2005/8/layout/radial6"/>
    <dgm:cxn modelId="{C34491B0-0B58-144E-A03B-580FCC3CC56D}" type="presOf" srcId="{7150C7B4-FED9-4845-8EFB-FE5850EE5FA9}" destId="{E95D0461-FE8D-A24A-B0D4-822D705206A7}"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A4B881B2-12C4-E34B-BFC4-D834DEC550EA}" type="presOf" srcId="{8B023B12-B254-E94C-97F9-F5B392B3EEC1}" destId="{973114D4-AD03-3440-A756-5B57CE891BAC}" srcOrd="0" destOrd="0" presId="urn:microsoft.com/office/officeart/2005/8/layout/radial6"/>
    <dgm:cxn modelId="{AA8418B4-165F-0B46-8450-BF1FC3B91A04}" type="presOf" srcId="{A43BBD97-5154-634B-A385-F39B89BF52BE}" destId="{3473E15B-42CE-D741-A02D-A33AAF605C2A}" srcOrd="0" destOrd="0" presId="urn:microsoft.com/office/officeart/2005/8/layout/radial6"/>
    <dgm:cxn modelId="{64FE84B8-932E-B649-8DB1-EBB400A41806}" srcId="{1CB1042A-D503-AD40-9A55-568736B13BF7}" destId="{87262336-93AE-7142-AEE1-50E74C4DED18}" srcOrd="2" destOrd="0" parTransId="{59779D3E-AF21-EE4B-8911-5467F7C574FE}" sibTransId="{0E117B61-4204-5348-8464-1AF319CCECEA}"/>
    <dgm:cxn modelId="{D7E0E1BF-713B-604B-B550-C4E48E2178D4}" type="presOf" srcId="{C4A89961-3694-0D40-BA63-DEA6E0EF087A}" destId="{AAEBA852-C9E0-194F-948B-23CDDE3A4AE3}"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221637C7-403C-BE41-9C11-CF940EBAD12B}" type="presOf" srcId="{1CB1042A-D503-AD40-9A55-568736B13BF7}" destId="{3A476C04-7F85-0C43-9AF0-CFEE3EC967CC}" srcOrd="0" destOrd="0" presId="urn:microsoft.com/office/officeart/2005/8/layout/radial6"/>
    <dgm:cxn modelId="{920810CE-76B4-A743-87E3-1E3C17373F7E}" type="presOf" srcId="{501ED187-C90F-7F4E-9A11-DF7AF6618135}" destId="{F54815D5-1E32-5C4F-B274-5F34F5DA4336}"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C49FDAD2-67D0-2840-AA6E-48F6C93326CC}" type="presParOf" srcId="{3A476C04-7F85-0C43-9AF0-CFEE3EC967CC}" destId="{3473E15B-42CE-D741-A02D-A33AAF605C2A}" srcOrd="0" destOrd="0" presId="urn:microsoft.com/office/officeart/2005/8/layout/radial6"/>
    <dgm:cxn modelId="{4D21404C-2BBD-254F-BF17-587D4D7436C5}" type="presParOf" srcId="{3A476C04-7F85-0C43-9AF0-CFEE3EC967CC}" destId="{77E6B5BD-1643-0F4C-BD07-9ADE87030EA7}" srcOrd="1" destOrd="0" presId="urn:microsoft.com/office/officeart/2005/8/layout/radial6"/>
    <dgm:cxn modelId="{10E55964-D733-0647-9160-0CFDADABCAAC}" type="presParOf" srcId="{3A476C04-7F85-0C43-9AF0-CFEE3EC967CC}" destId="{014226AC-195E-0245-9B1C-D8480563A72D}" srcOrd="2" destOrd="0" presId="urn:microsoft.com/office/officeart/2005/8/layout/radial6"/>
    <dgm:cxn modelId="{A647F98F-155E-2C4B-9B1B-A462E18DBD1B}" type="presParOf" srcId="{3A476C04-7F85-0C43-9AF0-CFEE3EC967CC}" destId="{F54815D5-1E32-5C4F-B274-5F34F5DA4336}" srcOrd="3" destOrd="0" presId="urn:microsoft.com/office/officeart/2005/8/layout/radial6"/>
    <dgm:cxn modelId="{1D950553-CEC9-6541-B17E-786922AF48CF}" type="presParOf" srcId="{3A476C04-7F85-0C43-9AF0-CFEE3EC967CC}" destId="{53DC1184-BEC4-C742-A557-36CC5C6592AF}" srcOrd="4" destOrd="0" presId="urn:microsoft.com/office/officeart/2005/8/layout/radial6"/>
    <dgm:cxn modelId="{9DCE74AA-5B53-DA40-84D0-4F1E53F21F90}" type="presParOf" srcId="{3A476C04-7F85-0C43-9AF0-CFEE3EC967CC}" destId="{B18FB77E-BDD1-0145-B21D-9E1FEB84571B}" srcOrd="5" destOrd="0" presId="urn:microsoft.com/office/officeart/2005/8/layout/radial6"/>
    <dgm:cxn modelId="{1315F718-A308-D74B-BA70-962DEB1AECC8}" type="presParOf" srcId="{3A476C04-7F85-0C43-9AF0-CFEE3EC967CC}" destId="{FCA9E516-E740-C442-AC17-3975558AC719}" srcOrd="6" destOrd="0" presId="urn:microsoft.com/office/officeart/2005/8/layout/radial6"/>
    <dgm:cxn modelId="{D406D0AC-4285-4940-8D72-30827E77FCD4}" type="presParOf" srcId="{3A476C04-7F85-0C43-9AF0-CFEE3EC967CC}" destId="{AAEBA852-C9E0-194F-948B-23CDDE3A4AE3}" srcOrd="7" destOrd="0" presId="urn:microsoft.com/office/officeart/2005/8/layout/radial6"/>
    <dgm:cxn modelId="{8BE2886A-7A19-0040-9515-82032A73B62B}" type="presParOf" srcId="{3A476C04-7F85-0C43-9AF0-CFEE3EC967CC}" destId="{D126A4AF-8EC3-6C47-87E9-67476FBB4CFA}" srcOrd="8" destOrd="0" presId="urn:microsoft.com/office/officeart/2005/8/layout/radial6"/>
    <dgm:cxn modelId="{EEB31554-3208-FA47-94BC-1DF8AF705B38}" type="presParOf" srcId="{3A476C04-7F85-0C43-9AF0-CFEE3EC967CC}" destId="{E7F29B51-57CC-1646-9A37-BE7B7685C11B}" srcOrd="9" destOrd="0" presId="urn:microsoft.com/office/officeart/2005/8/layout/radial6"/>
    <dgm:cxn modelId="{F8B98712-B5B8-AE4D-8A05-38313AEDF480}" type="presParOf" srcId="{3A476C04-7F85-0C43-9AF0-CFEE3EC967CC}" destId="{E95D0461-FE8D-A24A-B0D4-822D705206A7}" srcOrd="10" destOrd="0" presId="urn:microsoft.com/office/officeart/2005/8/layout/radial6"/>
    <dgm:cxn modelId="{9821478B-F8B6-FE4F-B8FD-01B26033319E}" type="presParOf" srcId="{3A476C04-7F85-0C43-9AF0-CFEE3EC967CC}" destId="{2DF662D3-C9C4-C744-9868-0D66599E6081}" srcOrd="11" destOrd="0" presId="urn:microsoft.com/office/officeart/2005/8/layout/radial6"/>
    <dgm:cxn modelId="{33D2F3BD-B740-9C4A-A8B8-5173BF7D0CFC}" type="presParOf" srcId="{3A476C04-7F85-0C43-9AF0-CFEE3EC967CC}" destId="{27E3C83A-1381-1E41-8CCB-AC953BE9B6AC}" srcOrd="12" destOrd="0" presId="urn:microsoft.com/office/officeart/2005/8/layout/radial6"/>
    <dgm:cxn modelId="{2488771A-2DCB-1549-896D-09CE4DDBD018}" type="presParOf" srcId="{3A476C04-7F85-0C43-9AF0-CFEE3EC967CC}" destId="{53062D3F-74C4-0D47-BB0B-5FD4B2A45568}" srcOrd="13" destOrd="0" presId="urn:microsoft.com/office/officeart/2005/8/layout/radial6"/>
    <dgm:cxn modelId="{4C93A599-9CB2-6046-A210-54C78879CA77}" type="presParOf" srcId="{3A476C04-7F85-0C43-9AF0-CFEE3EC967CC}" destId="{F70A99F6-D480-8B4F-8C9D-079E827116A6}" srcOrd="14" destOrd="0" presId="urn:microsoft.com/office/officeart/2005/8/layout/radial6"/>
    <dgm:cxn modelId="{C392BE5D-5628-C14B-9A7B-AC475D91C05F}" type="presParOf" srcId="{3A476C04-7F85-0C43-9AF0-CFEE3EC967CC}" destId="{973114D4-AD03-3440-A756-5B57CE891BA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dgm:t>
        <a:bodyPr/>
        <a:lstStyle/>
        <a:p>
          <a:r>
            <a:rPr lang="en-US" sz="1600"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dgm:t>
        <a:bodyPr/>
        <a:lstStyle/>
        <a:p>
          <a:r>
            <a:rPr lang="en-US" sz="1600" dirty="0">
              <a:solidFill>
                <a:schemeClr val="tx1"/>
              </a:solidFill>
            </a:rPr>
            <a:t>Coordinating Teams</a:t>
          </a:r>
        </a:p>
      </dgm:t>
      <dgm:extLst>
        <a:ext uri="{E40237B7-FDA0-4F09-8148-C483321AD2D9}">
          <dgm14:cNvPr xmlns:dgm14="http://schemas.microsoft.com/office/drawing/2010/diagram" id="0" name="" descr="Obstetrics is a Multi-Team System (MTS)" title="diagram"/>
        </a:ext>
      </dgm:extLs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a:ln>
          <a:solidFill>
            <a:srgbClr val="FFFF00"/>
          </a:solidFill>
        </a:ln>
      </dgm:spPr>
      <dgm:t>
        <a:bodyPr/>
        <a:lstStyle/>
        <a:p>
          <a:r>
            <a:rPr lang="en-US" sz="32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dgm:t>
        <a:bodyPr/>
        <a:lstStyle/>
        <a:p>
          <a:r>
            <a:rPr lang="en-US" sz="1600" dirty="0">
              <a:solidFill>
                <a:schemeClr val="tx1"/>
              </a:solidFill>
            </a:rPr>
            <a:t>Administration</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dgm:t>
        <a:bodyPr/>
        <a:lstStyle/>
        <a:p>
          <a:r>
            <a:rPr lang="en-US" sz="16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3A476C04-7F85-0C43-9AF0-CFEE3EC967CC}" type="pres">
      <dgm:prSet presAssocID="{1CB1042A-D503-AD40-9A55-568736B13BF7}" presName="Name0" presStyleCnt="0">
        <dgm:presLayoutVars>
          <dgm:chMax val="1"/>
          <dgm:dir/>
          <dgm:animLvl val="ctr"/>
          <dgm:resizeHandles val="exact"/>
        </dgm:presLayoutVars>
      </dgm:prSet>
      <dgm:spPr/>
    </dgm:pt>
    <dgm:pt modelId="{3473E15B-42CE-D741-A02D-A33AAF605C2A}" type="pres">
      <dgm:prSet presAssocID="{A43BBD97-5154-634B-A385-F39B89BF52BE}" presName="centerShape" presStyleLbl="node0" presStyleIdx="0" presStyleCnt="1"/>
      <dgm:spPr/>
    </dgm:pt>
    <dgm:pt modelId="{77E6B5BD-1643-0F4C-BD07-9ADE87030EA7}" type="pres">
      <dgm:prSet presAssocID="{D3F0F804-A0D2-7442-9F01-520DE96720E5}" presName="node" presStyleLbl="node1" presStyleIdx="0" presStyleCnt="5" custScaleX="132880" custScaleY="106969">
        <dgm:presLayoutVars>
          <dgm:bulletEnabled val="1"/>
        </dgm:presLayoutVars>
      </dgm:prSet>
      <dgm:spPr/>
    </dgm:pt>
    <dgm:pt modelId="{014226AC-195E-0245-9B1C-D8480563A72D}" type="pres">
      <dgm:prSet presAssocID="{D3F0F804-A0D2-7442-9F01-520DE96720E5}" presName="dummy" presStyleCnt="0"/>
      <dgm:spPr/>
    </dgm:pt>
    <dgm:pt modelId="{F54815D5-1E32-5C4F-B274-5F34F5DA4336}" type="pres">
      <dgm:prSet presAssocID="{501ED187-C90F-7F4E-9A11-DF7AF6618135}" presName="sibTrans" presStyleLbl="sibTrans2D1" presStyleIdx="0" presStyleCnt="5"/>
      <dgm:spPr/>
    </dgm:pt>
    <dgm:pt modelId="{53DC1184-BEC4-C742-A557-36CC5C6592AF}" type="pres">
      <dgm:prSet presAssocID="{102CE0E6-4A5A-6543-8AE2-D57E03B8DDC0}" presName="node" presStyleLbl="node1" presStyleIdx="1" presStyleCnt="5" custScaleX="132880" custScaleY="106969">
        <dgm:presLayoutVars>
          <dgm:bulletEnabled val="1"/>
        </dgm:presLayoutVars>
      </dgm:prSet>
      <dgm:spPr/>
    </dgm:pt>
    <dgm:pt modelId="{B18FB77E-BDD1-0145-B21D-9E1FEB84571B}" type="pres">
      <dgm:prSet presAssocID="{102CE0E6-4A5A-6543-8AE2-D57E03B8DDC0}" presName="dummy" presStyleCnt="0"/>
      <dgm:spPr/>
    </dgm:pt>
    <dgm:pt modelId="{FCA9E516-E740-C442-AC17-3975558AC719}" type="pres">
      <dgm:prSet presAssocID="{02D29179-3BD4-7945-93F4-F77B72F38A3F}" presName="sibTrans" presStyleLbl="sibTrans2D1" presStyleIdx="1" presStyleCnt="5"/>
      <dgm:spPr/>
    </dgm:pt>
    <dgm:pt modelId="{AAEBA852-C9E0-194F-948B-23CDDE3A4AE3}" type="pres">
      <dgm:prSet presAssocID="{C4A89961-3694-0D40-BA63-DEA6E0EF087A}" presName="node" presStyleLbl="node1" presStyleIdx="2" presStyleCnt="5" custScaleX="226394" custScaleY="117669" custRadScaleRad="102003" custRadScaleInc="-22105">
        <dgm:presLayoutVars>
          <dgm:bulletEnabled val="1"/>
        </dgm:presLayoutVars>
      </dgm:prSet>
      <dgm:spPr/>
    </dgm:pt>
    <dgm:pt modelId="{D126A4AF-8EC3-6C47-87E9-67476FBB4CFA}" type="pres">
      <dgm:prSet presAssocID="{C4A89961-3694-0D40-BA63-DEA6E0EF087A}" presName="dummy" presStyleCnt="0"/>
      <dgm:spPr/>
    </dgm:pt>
    <dgm:pt modelId="{E7F29B51-57CC-1646-9A37-BE7B7685C11B}" type="pres">
      <dgm:prSet presAssocID="{2EA2135F-D0A1-AB48-8E47-FDC0800C0DA3}" presName="sibTrans" presStyleLbl="sibTrans2D1" presStyleIdx="2" presStyleCnt="5"/>
      <dgm:spPr/>
    </dgm:pt>
    <dgm:pt modelId="{E95D0461-FE8D-A24A-B0D4-822D705206A7}" type="pres">
      <dgm:prSet presAssocID="{7150C7B4-FED9-4845-8EFB-FE5850EE5FA9}" presName="node" presStyleLbl="node1" presStyleIdx="3" presStyleCnt="5" custScaleX="132880" custScaleY="106969">
        <dgm:presLayoutVars>
          <dgm:bulletEnabled val="1"/>
        </dgm:presLayoutVars>
      </dgm:prSet>
      <dgm:spPr/>
    </dgm:pt>
    <dgm:pt modelId="{2DF662D3-C9C4-C744-9868-0D66599E6081}" type="pres">
      <dgm:prSet presAssocID="{7150C7B4-FED9-4845-8EFB-FE5850EE5FA9}" presName="dummy" presStyleCnt="0"/>
      <dgm:spPr/>
    </dgm:pt>
    <dgm:pt modelId="{27E3C83A-1381-1E41-8CCB-AC953BE9B6AC}" type="pres">
      <dgm:prSet presAssocID="{3B2EF27B-2219-4442-915B-72C7887046E3}" presName="sibTrans" presStyleLbl="sibTrans2D1" presStyleIdx="3" presStyleCnt="5"/>
      <dgm:spPr/>
    </dgm:pt>
    <dgm:pt modelId="{53062D3F-74C4-0D47-BB0B-5FD4B2A45568}" type="pres">
      <dgm:prSet presAssocID="{5AD04D31-E27F-FE43-88FB-8ED44EE25BFC}" presName="node" presStyleLbl="node1" presStyleIdx="4" presStyleCnt="5" custScaleX="132880" custScaleY="106969">
        <dgm:presLayoutVars>
          <dgm:bulletEnabled val="1"/>
        </dgm:presLayoutVars>
      </dgm:prSet>
      <dgm:spPr/>
    </dgm:pt>
    <dgm:pt modelId="{F70A99F6-D480-8B4F-8C9D-079E827116A6}" type="pres">
      <dgm:prSet presAssocID="{5AD04D31-E27F-FE43-88FB-8ED44EE25BFC}" presName="dummy" presStyleCnt="0"/>
      <dgm:spPr/>
    </dgm:pt>
    <dgm:pt modelId="{973114D4-AD03-3440-A756-5B57CE891BAC}" type="pres">
      <dgm:prSet presAssocID="{8B023B12-B254-E94C-97F9-F5B392B3EEC1}" presName="sibTrans" presStyleLbl="sibTrans2D1" presStyleIdx="4" presStyleCnt="5"/>
      <dgm:spPr/>
    </dgm:pt>
  </dgm:ptLst>
  <dgm:cxnLst>
    <dgm:cxn modelId="{7EA50B1B-AE6B-EE47-96CB-99FBEE3CD00B}" type="presOf" srcId="{102CE0E6-4A5A-6543-8AE2-D57E03B8DDC0}" destId="{53DC1184-BEC4-C742-A557-36CC5C6592AF}"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B1CBB92E-161E-304D-B7C6-F7F88317B192}" type="presOf" srcId="{5AD04D31-E27F-FE43-88FB-8ED44EE25BFC}" destId="{53062D3F-74C4-0D47-BB0B-5FD4B2A45568}" srcOrd="0" destOrd="0" presId="urn:microsoft.com/office/officeart/2005/8/layout/radial6"/>
    <dgm:cxn modelId="{243EB637-A7DA-0A48-A82C-EFC9B982A06B}" type="presOf" srcId="{3B2EF27B-2219-4442-915B-72C7887046E3}" destId="{27E3C83A-1381-1E41-8CCB-AC953BE9B6AC}"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8691587C-2284-134E-9010-772996437090}" type="presOf" srcId="{D3F0F804-A0D2-7442-9F01-520DE96720E5}" destId="{77E6B5BD-1643-0F4C-BD07-9ADE87030EA7}" srcOrd="0" destOrd="0" presId="urn:microsoft.com/office/officeart/2005/8/layout/radial6"/>
    <dgm:cxn modelId="{D2A8297E-8723-0642-9370-DF26D21C6580}" type="presOf" srcId="{02D29179-3BD4-7945-93F4-F77B72F38A3F}" destId="{FCA9E516-E740-C442-AC17-3975558AC719}"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25851D98-36A2-7A46-AF7F-6C354D40279C}" type="presOf" srcId="{2EA2135F-D0A1-AB48-8E47-FDC0800C0DA3}" destId="{E7F29B51-57CC-1646-9A37-BE7B7685C11B}" srcOrd="0" destOrd="0" presId="urn:microsoft.com/office/officeart/2005/8/layout/radial6"/>
    <dgm:cxn modelId="{C34491B0-0B58-144E-A03B-580FCC3CC56D}" type="presOf" srcId="{7150C7B4-FED9-4845-8EFB-FE5850EE5FA9}" destId="{E95D0461-FE8D-A24A-B0D4-822D705206A7}"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A4B881B2-12C4-E34B-BFC4-D834DEC550EA}" type="presOf" srcId="{8B023B12-B254-E94C-97F9-F5B392B3EEC1}" destId="{973114D4-AD03-3440-A756-5B57CE891BAC}" srcOrd="0" destOrd="0" presId="urn:microsoft.com/office/officeart/2005/8/layout/radial6"/>
    <dgm:cxn modelId="{AA8418B4-165F-0B46-8450-BF1FC3B91A04}" type="presOf" srcId="{A43BBD97-5154-634B-A385-F39B89BF52BE}" destId="{3473E15B-42CE-D741-A02D-A33AAF605C2A}" srcOrd="0" destOrd="0" presId="urn:microsoft.com/office/officeart/2005/8/layout/radial6"/>
    <dgm:cxn modelId="{64FE84B8-932E-B649-8DB1-EBB400A41806}" srcId="{1CB1042A-D503-AD40-9A55-568736B13BF7}" destId="{87262336-93AE-7142-AEE1-50E74C4DED18}" srcOrd="2" destOrd="0" parTransId="{59779D3E-AF21-EE4B-8911-5467F7C574FE}" sibTransId="{0E117B61-4204-5348-8464-1AF319CCECEA}"/>
    <dgm:cxn modelId="{D7E0E1BF-713B-604B-B550-C4E48E2178D4}" type="presOf" srcId="{C4A89961-3694-0D40-BA63-DEA6E0EF087A}" destId="{AAEBA852-C9E0-194F-948B-23CDDE3A4AE3}"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221637C7-403C-BE41-9C11-CF940EBAD12B}" type="presOf" srcId="{1CB1042A-D503-AD40-9A55-568736B13BF7}" destId="{3A476C04-7F85-0C43-9AF0-CFEE3EC967CC}" srcOrd="0" destOrd="0" presId="urn:microsoft.com/office/officeart/2005/8/layout/radial6"/>
    <dgm:cxn modelId="{920810CE-76B4-A743-87E3-1E3C17373F7E}" type="presOf" srcId="{501ED187-C90F-7F4E-9A11-DF7AF6618135}" destId="{F54815D5-1E32-5C4F-B274-5F34F5DA4336}"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C49FDAD2-67D0-2840-AA6E-48F6C93326CC}" type="presParOf" srcId="{3A476C04-7F85-0C43-9AF0-CFEE3EC967CC}" destId="{3473E15B-42CE-D741-A02D-A33AAF605C2A}" srcOrd="0" destOrd="0" presId="urn:microsoft.com/office/officeart/2005/8/layout/radial6"/>
    <dgm:cxn modelId="{4D21404C-2BBD-254F-BF17-587D4D7436C5}" type="presParOf" srcId="{3A476C04-7F85-0C43-9AF0-CFEE3EC967CC}" destId="{77E6B5BD-1643-0F4C-BD07-9ADE87030EA7}" srcOrd="1" destOrd="0" presId="urn:microsoft.com/office/officeart/2005/8/layout/radial6"/>
    <dgm:cxn modelId="{10E55964-D733-0647-9160-0CFDADABCAAC}" type="presParOf" srcId="{3A476C04-7F85-0C43-9AF0-CFEE3EC967CC}" destId="{014226AC-195E-0245-9B1C-D8480563A72D}" srcOrd="2" destOrd="0" presId="urn:microsoft.com/office/officeart/2005/8/layout/radial6"/>
    <dgm:cxn modelId="{A647F98F-155E-2C4B-9B1B-A462E18DBD1B}" type="presParOf" srcId="{3A476C04-7F85-0C43-9AF0-CFEE3EC967CC}" destId="{F54815D5-1E32-5C4F-B274-5F34F5DA4336}" srcOrd="3" destOrd="0" presId="urn:microsoft.com/office/officeart/2005/8/layout/radial6"/>
    <dgm:cxn modelId="{1D950553-CEC9-6541-B17E-786922AF48CF}" type="presParOf" srcId="{3A476C04-7F85-0C43-9AF0-CFEE3EC967CC}" destId="{53DC1184-BEC4-C742-A557-36CC5C6592AF}" srcOrd="4" destOrd="0" presId="urn:microsoft.com/office/officeart/2005/8/layout/radial6"/>
    <dgm:cxn modelId="{9DCE74AA-5B53-DA40-84D0-4F1E53F21F90}" type="presParOf" srcId="{3A476C04-7F85-0C43-9AF0-CFEE3EC967CC}" destId="{B18FB77E-BDD1-0145-B21D-9E1FEB84571B}" srcOrd="5" destOrd="0" presId="urn:microsoft.com/office/officeart/2005/8/layout/radial6"/>
    <dgm:cxn modelId="{1315F718-A308-D74B-BA70-962DEB1AECC8}" type="presParOf" srcId="{3A476C04-7F85-0C43-9AF0-CFEE3EC967CC}" destId="{FCA9E516-E740-C442-AC17-3975558AC719}" srcOrd="6" destOrd="0" presId="urn:microsoft.com/office/officeart/2005/8/layout/radial6"/>
    <dgm:cxn modelId="{D406D0AC-4285-4940-8D72-30827E77FCD4}" type="presParOf" srcId="{3A476C04-7F85-0C43-9AF0-CFEE3EC967CC}" destId="{AAEBA852-C9E0-194F-948B-23CDDE3A4AE3}" srcOrd="7" destOrd="0" presId="urn:microsoft.com/office/officeart/2005/8/layout/radial6"/>
    <dgm:cxn modelId="{8BE2886A-7A19-0040-9515-82032A73B62B}" type="presParOf" srcId="{3A476C04-7F85-0C43-9AF0-CFEE3EC967CC}" destId="{D126A4AF-8EC3-6C47-87E9-67476FBB4CFA}" srcOrd="8" destOrd="0" presId="urn:microsoft.com/office/officeart/2005/8/layout/radial6"/>
    <dgm:cxn modelId="{EEB31554-3208-FA47-94BC-1DF8AF705B38}" type="presParOf" srcId="{3A476C04-7F85-0C43-9AF0-CFEE3EC967CC}" destId="{E7F29B51-57CC-1646-9A37-BE7B7685C11B}" srcOrd="9" destOrd="0" presId="urn:microsoft.com/office/officeart/2005/8/layout/radial6"/>
    <dgm:cxn modelId="{F8B98712-B5B8-AE4D-8A05-38313AEDF480}" type="presParOf" srcId="{3A476C04-7F85-0C43-9AF0-CFEE3EC967CC}" destId="{E95D0461-FE8D-A24A-B0D4-822D705206A7}" srcOrd="10" destOrd="0" presId="urn:microsoft.com/office/officeart/2005/8/layout/radial6"/>
    <dgm:cxn modelId="{9821478B-F8B6-FE4F-B8FD-01B26033319E}" type="presParOf" srcId="{3A476C04-7F85-0C43-9AF0-CFEE3EC967CC}" destId="{2DF662D3-C9C4-C744-9868-0D66599E6081}" srcOrd="11" destOrd="0" presId="urn:microsoft.com/office/officeart/2005/8/layout/radial6"/>
    <dgm:cxn modelId="{33D2F3BD-B740-9C4A-A8B8-5173BF7D0CFC}" type="presParOf" srcId="{3A476C04-7F85-0C43-9AF0-CFEE3EC967CC}" destId="{27E3C83A-1381-1E41-8CCB-AC953BE9B6AC}" srcOrd="12" destOrd="0" presId="urn:microsoft.com/office/officeart/2005/8/layout/radial6"/>
    <dgm:cxn modelId="{2488771A-2DCB-1549-896D-09CE4DDBD018}" type="presParOf" srcId="{3A476C04-7F85-0C43-9AF0-CFEE3EC967CC}" destId="{53062D3F-74C4-0D47-BB0B-5FD4B2A45568}" srcOrd="13" destOrd="0" presId="urn:microsoft.com/office/officeart/2005/8/layout/radial6"/>
    <dgm:cxn modelId="{4C93A599-9CB2-6046-A210-54C78879CA77}" type="presParOf" srcId="{3A476C04-7F85-0C43-9AF0-CFEE3EC967CC}" destId="{F70A99F6-D480-8B4F-8C9D-079E827116A6}" srcOrd="14" destOrd="0" presId="urn:microsoft.com/office/officeart/2005/8/layout/radial6"/>
    <dgm:cxn modelId="{C392BE5D-5628-C14B-9A7B-AC475D91C05F}" type="presParOf" srcId="{3A476C04-7F85-0C43-9AF0-CFEE3EC967CC}" destId="{973114D4-AD03-3440-A756-5B57CE891BA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dgm:t>
        <a:bodyPr/>
        <a:lstStyle/>
        <a:p>
          <a:r>
            <a:rPr lang="en-US" sz="1600"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dgm:t>
        <a:bodyPr/>
        <a:lstStyle/>
        <a:p>
          <a:r>
            <a:rPr lang="en-US" sz="1600" dirty="0">
              <a:solidFill>
                <a:schemeClr val="tx1"/>
              </a:solidFill>
            </a:rPr>
            <a:t>Coordinating Teams</a:t>
          </a:r>
        </a:p>
      </dgm:t>
      <dgm:extLst>
        <a:ext uri="{E40237B7-FDA0-4F09-8148-C483321AD2D9}">
          <dgm14:cNvPr xmlns:dgm14="http://schemas.microsoft.com/office/drawing/2010/diagram" id="0" name="" descr="Obstetrics is a Multi-Team System (MTS)" title="diagram"/>
        </a:ext>
      </dgm:extLs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dgm:t>
        <a:bodyPr/>
        <a:lstStyle/>
        <a:p>
          <a:r>
            <a:rPr lang="en-US" sz="16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dgm:t>
        <a:bodyPr/>
        <a:lstStyle/>
        <a:p>
          <a:r>
            <a:rPr lang="en-US" sz="1600" dirty="0">
              <a:solidFill>
                <a:schemeClr val="tx1"/>
              </a:solidFill>
            </a:rPr>
            <a:t>Administration</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a:ln>
          <a:solidFill>
            <a:srgbClr val="FFFF00"/>
          </a:solidFill>
        </a:ln>
      </dgm:spPr>
      <dgm:t>
        <a:bodyPr/>
        <a:lstStyle/>
        <a:p>
          <a:r>
            <a:rPr lang="en-US" sz="32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3A476C04-7F85-0C43-9AF0-CFEE3EC967CC}" type="pres">
      <dgm:prSet presAssocID="{1CB1042A-D503-AD40-9A55-568736B13BF7}" presName="Name0" presStyleCnt="0">
        <dgm:presLayoutVars>
          <dgm:chMax val="1"/>
          <dgm:dir/>
          <dgm:animLvl val="ctr"/>
          <dgm:resizeHandles val="exact"/>
        </dgm:presLayoutVars>
      </dgm:prSet>
      <dgm:spPr/>
    </dgm:pt>
    <dgm:pt modelId="{3473E15B-42CE-D741-A02D-A33AAF605C2A}" type="pres">
      <dgm:prSet presAssocID="{A43BBD97-5154-634B-A385-F39B89BF52BE}" presName="centerShape" presStyleLbl="node0" presStyleIdx="0" presStyleCnt="1"/>
      <dgm:spPr/>
    </dgm:pt>
    <dgm:pt modelId="{77E6B5BD-1643-0F4C-BD07-9ADE87030EA7}" type="pres">
      <dgm:prSet presAssocID="{D3F0F804-A0D2-7442-9F01-520DE96720E5}" presName="node" presStyleLbl="node1" presStyleIdx="0" presStyleCnt="5" custScaleX="132880" custScaleY="106969">
        <dgm:presLayoutVars>
          <dgm:bulletEnabled val="1"/>
        </dgm:presLayoutVars>
      </dgm:prSet>
      <dgm:spPr/>
    </dgm:pt>
    <dgm:pt modelId="{014226AC-195E-0245-9B1C-D8480563A72D}" type="pres">
      <dgm:prSet presAssocID="{D3F0F804-A0D2-7442-9F01-520DE96720E5}" presName="dummy" presStyleCnt="0"/>
      <dgm:spPr/>
    </dgm:pt>
    <dgm:pt modelId="{F54815D5-1E32-5C4F-B274-5F34F5DA4336}" type="pres">
      <dgm:prSet presAssocID="{501ED187-C90F-7F4E-9A11-DF7AF6618135}" presName="sibTrans" presStyleLbl="sibTrans2D1" presStyleIdx="0" presStyleCnt="5"/>
      <dgm:spPr/>
    </dgm:pt>
    <dgm:pt modelId="{53DC1184-BEC4-C742-A557-36CC5C6592AF}" type="pres">
      <dgm:prSet presAssocID="{102CE0E6-4A5A-6543-8AE2-D57E03B8DDC0}" presName="node" presStyleLbl="node1" presStyleIdx="1" presStyleCnt="5" custScaleX="132880" custScaleY="106969">
        <dgm:presLayoutVars>
          <dgm:bulletEnabled val="1"/>
        </dgm:presLayoutVars>
      </dgm:prSet>
      <dgm:spPr/>
    </dgm:pt>
    <dgm:pt modelId="{B18FB77E-BDD1-0145-B21D-9E1FEB84571B}" type="pres">
      <dgm:prSet presAssocID="{102CE0E6-4A5A-6543-8AE2-D57E03B8DDC0}" presName="dummy" presStyleCnt="0"/>
      <dgm:spPr/>
    </dgm:pt>
    <dgm:pt modelId="{FCA9E516-E740-C442-AC17-3975558AC719}" type="pres">
      <dgm:prSet presAssocID="{02D29179-3BD4-7945-93F4-F77B72F38A3F}" presName="sibTrans" presStyleLbl="sibTrans2D1" presStyleIdx="1" presStyleCnt="5"/>
      <dgm:spPr/>
    </dgm:pt>
    <dgm:pt modelId="{AAEBA852-C9E0-194F-948B-23CDDE3A4AE3}" type="pres">
      <dgm:prSet presAssocID="{C4A89961-3694-0D40-BA63-DEA6E0EF087A}" presName="node" presStyleLbl="node1" presStyleIdx="2" presStyleCnt="5" custScaleX="132880" custScaleY="106969">
        <dgm:presLayoutVars>
          <dgm:bulletEnabled val="1"/>
        </dgm:presLayoutVars>
      </dgm:prSet>
      <dgm:spPr/>
    </dgm:pt>
    <dgm:pt modelId="{D126A4AF-8EC3-6C47-87E9-67476FBB4CFA}" type="pres">
      <dgm:prSet presAssocID="{C4A89961-3694-0D40-BA63-DEA6E0EF087A}" presName="dummy" presStyleCnt="0"/>
      <dgm:spPr/>
    </dgm:pt>
    <dgm:pt modelId="{E7F29B51-57CC-1646-9A37-BE7B7685C11B}" type="pres">
      <dgm:prSet presAssocID="{2EA2135F-D0A1-AB48-8E47-FDC0800C0DA3}" presName="sibTrans" presStyleLbl="sibTrans2D1" presStyleIdx="2" presStyleCnt="5"/>
      <dgm:spPr/>
    </dgm:pt>
    <dgm:pt modelId="{E95D0461-FE8D-A24A-B0D4-822D705206A7}" type="pres">
      <dgm:prSet presAssocID="{7150C7B4-FED9-4845-8EFB-FE5850EE5FA9}" presName="node" presStyleLbl="node1" presStyleIdx="3" presStyleCnt="5" custScaleX="132880" custScaleY="106969">
        <dgm:presLayoutVars>
          <dgm:bulletEnabled val="1"/>
        </dgm:presLayoutVars>
      </dgm:prSet>
      <dgm:spPr/>
    </dgm:pt>
    <dgm:pt modelId="{2DF662D3-C9C4-C744-9868-0D66599E6081}" type="pres">
      <dgm:prSet presAssocID="{7150C7B4-FED9-4845-8EFB-FE5850EE5FA9}" presName="dummy" presStyleCnt="0"/>
      <dgm:spPr/>
    </dgm:pt>
    <dgm:pt modelId="{27E3C83A-1381-1E41-8CCB-AC953BE9B6AC}" type="pres">
      <dgm:prSet presAssocID="{3B2EF27B-2219-4442-915B-72C7887046E3}" presName="sibTrans" presStyleLbl="sibTrans2D1" presStyleIdx="3" presStyleCnt="5"/>
      <dgm:spPr/>
    </dgm:pt>
    <dgm:pt modelId="{53062D3F-74C4-0D47-BB0B-5FD4B2A45568}" type="pres">
      <dgm:prSet presAssocID="{5AD04D31-E27F-FE43-88FB-8ED44EE25BFC}" presName="node" presStyleLbl="node1" presStyleIdx="4" presStyleCnt="5" custScaleX="221765" custScaleY="156793">
        <dgm:presLayoutVars>
          <dgm:bulletEnabled val="1"/>
        </dgm:presLayoutVars>
      </dgm:prSet>
      <dgm:spPr/>
    </dgm:pt>
    <dgm:pt modelId="{F70A99F6-D480-8B4F-8C9D-079E827116A6}" type="pres">
      <dgm:prSet presAssocID="{5AD04D31-E27F-FE43-88FB-8ED44EE25BFC}" presName="dummy" presStyleCnt="0"/>
      <dgm:spPr/>
    </dgm:pt>
    <dgm:pt modelId="{973114D4-AD03-3440-A756-5B57CE891BAC}" type="pres">
      <dgm:prSet presAssocID="{8B023B12-B254-E94C-97F9-F5B392B3EEC1}" presName="sibTrans" presStyleLbl="sibTrans2D1" presStyleIdx="4" presStyleCnt="5"/>
      <dgm:spPr/>
    </dgm:pt>
  </dgm:ptLst>
  <dgm:cxnLst>
    <dgm:cxn modelId="{7EA50B1B-AE6B-EE47-96CB-99FBEE3CD00B}" type="presOf" srcId="{102CE0E6-4A5A-6543-8AE2-D57E03B8DDC0}" destId="{53DC1184-BEC4-C742-A557-36CC5C6592AF}"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B1CBB92E-161E-304D-B7C6-F7F88317B192}" type="presOf" srcId="{5AD04D31-E27F-FE43-88FB-8ED44EE25BFC}" destId="{53062D3F-74C4-0D47-BB0B-5FD4B2A45568}" srcOrd="0" destOrd="0" presId="urn:microsoft.com/office/officeart/2005/8/layout/radial6"/>
    <dgm:cxn modelId="{243EB637-A7DA-0A48-A82C-EFC9B982A06B}" type="presOf" srcId="{3B2EF27B-2219-4442-915B-72C7887046E3}" destId="{27E3C83A-1381-1E41-8CCB-AC953BE9B6AC}"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8691587C-2284-134E-9010-772996437090}" type="presOf" srcId="{D3F0F804-A0D2-7442-9F01-520DE96720E5}" destId="{77E6B5BD-1643-0F4C-BD07-9ADE87030EA7}" srcOrd="0" destOrd="0" presId="urn:microsoft.com/office/officeart/2005/8/layout/radial6"/>
    <dgm:cxn modelId="{D2A8297E-8723-0642-9370-DF26D21C6580}" type="presOf" srcId="{02D29179-3BD4-7945-93F4-F77B72F38A3F}" destId="{FCA9E516-E740-C442-AC17-3975558AC719}"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25851D98-36A2-7A46-AF7F-6C354D40279C}" type="presOf" srcId="{2EA2135F-D0A1-AB48-8E47-FDC0800C0DA3}" destId="{E7F29B51-57CC-1646-9A37-BE7B7685C11B}" srcOrd="0" destOrd="0" presId="urn:microsoft.com/office/officeart/2005/8/layout/radial6"/>
    <dgm:cxn modelId="{C34491B0-0B58-144E-A03B-580FCC3CC56D}" type="presOf" srcId="{7150C7B4-FED9-4845-8EFB-FE5850EE5FA9}" destId="{E95D0461-FE8D-A24A-B0D4-822D705206A7}"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A4B881B2-12C4-E34B-BFC4-D834DEC550EA}" type="presOf" srcId="{8B023B12-B254-E94C-97F9-F5B392B3EEC1}" destId="{973114D4-AD03-3440-A756-5B57CE891BAC}" srcOrd="0" destOrd="0" presId="urn:microsoft.com/office/officeart/2005/8/layout/radial6"/>
    <dgm:cxn modelId="{AA8418B4-165F-0B46-8450-BF1FC3B91A04}" type="presOf" srcId="{A43BBD97-5154-634B-A385-F39B89BF52BE}" destId="{3473E15B-42CE-D741-A02D-A33AAF605C2A}" srcOrd="0" destOrd="0" presId="urn:microsoft.com/office/officeart/2005/8/layout/radial6"/>
    <dgm:cxn modelId="{64FE84B8-932E-B649-8DB1-EBB400A41806}" srcId="{1CB1042A-D503-AD40-9A55-568736B13BF7}" destId="{87262336-93AE-7142-AEE1-50E74C4DED18}" srcOrd="2" destOrd="0" parTransId="{59779D3E-AF21-EE4B-8911-5467F7C574FE}" sibTransId="{0E117B61-4204-5348-8464-1AF319CCECEA}"/>
    <dgm:cxn modelId="{D7E0E1BF-713B-604B-B550-C4E48E2178D4}" type="presOf" srcId="{C4A89961-3694-0D40-BA63-DEA6E0EF087A}" destId="{AAEBA852-C9E0-194F-948B-23CDDE3A4AE3}"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221637C7-403C-BE41-9C11-CF940EBAD12B}" type="presOf" srcId="{1CB1042A-D503-AD40-9A55-568736B13BF7}" destId="{3A476C04-7F85-0C43-9AF0-CFEE3EC967CC}" srcOrd="0" destOrd="0" presId="urn:microsoft.com/office/officeart/2005/8/layout/radial6"/>
    <dgm:cxn modelId="{920810CE-76B4-A743-87E3-1E3C17373F7E}" type="presOf" srcId="{501ED187-C90F-7F4E-9A11-DF7AF6618135}" destId="{F54815D5-1E32-5C4F-B274-5F34F5DA4336}"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C49FDAD2-67D0-2840-AA6E-48F6C93326CC}" type="presParOf" srcId="{3A476C04-7F85-0C43-9AF0-CFEE3EC967CC}" destId="{3473E15B-42CE-D741-A02D-A33AAF605C2A}" srcOrd="0" destOrd="0" presId="urn:microsoft.com/office/officeart/2005/8/layout/radial6"/>
    <dgm:cxn modelId="{4D21404C-2BBD-254F-BF17-587D4D7436C5}" type="presParOf" srcId="{3A476C04-7F85-0C43-9AF0-CFEE3EC967CC}" destId="{77E6B5BD-1643-0F4C-BD07-9ADE87030EA7}" srcOrd="1" destOrd="0" presId="urn:microsoft.com/office/officeart/2005/8/layout/radial6"/>
    <dgm:cxn modelId="{10E55964-D733-0647-9160-0CFDADABCAAC}" type="presParOf" srcId="{3A476C04-7F85-0C43-9AF0-CFEE3EC967CC}" destId="{014226AC-195E-0245-9B1C-D8480563A72D}" srcOrd="2" destOrd="0" presId="urn:microsoft.com/office/officeart/2005/8/layout/radial6"/>
    <dgm:cxn modelId="{A647F98F-155E-2C4B-9B1B-A462E18DBD1B}" type="presParOf" srcId="{3A476C04-7F85-0C43-9AF0-CFEE3EC967CC}" destId="{F54815D5-1E32-5C4F-B274-5F34F5DA4336}" srcOrd="3" destOrd="0" presId="urn:microsoft.com/office/officeart/2005/8/layout/radial6"/>
    <dgm:cxn modelId="{1D950553-CEC9-6541-B17E-786922AF48CF}" type="presParOf" srcId="{3A476C04-7F85-0C43-9AF0-CFEE3EC967CC}" destId="{53DC1184-BEC4-C742-A557-36CC5C6592AF}" srcOrd="4" destOrd="0" presId="urn:microsoft.com/office/officeart/2005/8/layout/radial6"/>
    <dgm:cxn modelId="{9DCE74AA-5B53-DA40-84D0-4F1E53F21F90}" type="presParOf" srcId="{3A476C04-7F85-0C43-9AF0-CFEE3EC967CC}" destId="{B18FB77E-BDD1-0145-B21D-9E1FEB84571B}" srcOrd="5" destOrd="0" presId="urn:microsoft.com/office/officeart/2005/8/layout/radial6"/>
    <dgm:cxn modelId="{1315F718-A308-D74B-BA70-962DEB1AECC8}" type="presParOf" srcId="{3A476C04-7F85-0C43-9AF0-CFEE3EC967CC}" destId="{FCA9E516-E740-C442-AC17-3975558AC719}" srcOrd="6" destOrd="0" presId="urn:microsoft.com/office/officeart/2005/8/layout/radial6"/>
    <dgm:cxn modelId="{D406D0AC-4285-4940-8D72-30827E77FCD4}" type="presParOf" srcId="{3A476C04-7F85-0C43-9AF0-CFEE3EC967CC}" destId="{AAEBA852-C9E0-194F-948B-23CDDE3A4AE3}" srcOrd="7" destOrd="0" presId="urn:microsoft.com/office/officeart/2005/8/layout/radial6"/>
    <dgm:cxn modelId="{8BE2886A-7A19-0040-9515-82032A73B62B}" type="presParOf" srcId="{3A476C04-7F85-0C43-9AF0-CFEE3EC967CC}" destId="{D126A4AF-8EC3-6C47-87E9-67476FBB4CFA}" srcOrd="8" destOrd="0" presId="urn:microsoft.com/office/officeart/2005/8/layout/radial6"/>
    <dgm:cxn modelId="{EEB31554-3208-FA47-94BC-1DF8AF705B38}" type="presParOf" srcId="{3A476C04-7F85-0C43-9AF0-CFEE3EC967CC}" destId="{E7F29B51-57CC-1646-9A37-BE7B7685C11B}" srcOrd="9" destOrd="0" presId="urn:microsoft.com/office/officeart/2005/8/layout/radial6"/>
    <dgm:cxn modelId="{F8B98712-B5B8-AE4D-8A05-38313AEDF480}" type="presParOf" srcId="{3A476C04-7F85-0C43-9AF0-CFEE3EC967CC}" destId="{E95D0461-FE8D-A24A-B0D4-822D705206A7}" srcOrd="10" destOrd="0" presId="urn:microsoft.com/office/officeart/2005/8/layout/radial6"/>
    <dgm:cxn modelId="{9821478B-F8B6-FE4F-B8FD-01B26033319E}" type="presParOf" srcId="{3A476C04-7F85-0C43-9AF0-CFEE3EC967CC}" destId="{2DF662D3-C9C4-C744-9868-0D66599E6081}" srcOrd="11" destOrd="0" presId="urn:microsoft.com/office/officeart/2005/8/layout/radial6"/>
    <dgm:cxn modelId="{33D2F3BD-B740-9C4A-A8B8-5173BF7D0CFC}" type="presParOf" srcId="{3A476C04-7F85-0C43-9AF0-CFEE3EC967CC}" destId="{27E3C83A-1381-1E41-8CCB-AC953BE9B6AC}" srcOrd="12" destOrd="0" presId="urn:microsoft.com/office/officeart/2005/8/layout/radial6"/>
    <dgm:cxn modelId="{2488771A-2DCB-1549-896D-09CE4DDBD018}" type="presParOf" srcId="{3A476C04-7F85-0C43-9AF0-CFEE3EC967CC}" destId="{53062D3F-74C4-0D47-BB0B-5FD4B2A45568}" srcOrd="13" destOrd="0" presId="urn:microsoft.com/office/officeart/2005/8/layout/radial6"/>
    <dgm:cxn modelId="{4C93A599-9CB2-6046-A210-54C78879CA77}" type="presParOf" srcId="{3A476C04-7F85-0C43-9AF0-CFEE3EC967CC}" destId="{F70A99F6-D480-8B4F-8C9D-079E827116A6}" srcOrd="14" destOrd="0" presId="urn:microsoft.com/office/officeart/2005/8/layout/radial6"/>
    <dgm:cxn modelId="{C392BE5D-5628-C14B-9A7B-AC475D91C05F}" type="presParOf" srcId="{3A476C04-7F85-0C43-9AF0-CFEE3EC967CC}" destId="{973114D4-AD03-3440-A756-5B57CE891BA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dgm:t>
        <a:bodyPr/>
        <a:lstStyle/>
        <a:p>
          <a:r>
            <a:rPr lang="en-US" sz="1600"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a:ln>
          <a:solidFill>
            <a:srgbClr val="FFFF00"/>
          </a:solidFill>
        </a:ln>
      </dgm:spPr>
      <dgm:t>
        <a:bodyPr/>
        <a:lstStyle/>
        <a:p>
          <a:r>
            <a:rPr lang="en-US" sz="2800" dirty="0">
              <a:solidFill>
                <a:schemeClr val="tx1"/>
              </a:solidFill>
            </a:rPr>
            <a:t>Coordinating Teams</a:t>
          </a:r>
        </a:p>
      </dgm:t>
      <dgm:extLst>
        <a:ext uri="{E40237B7-FDA0-4F09-8148-C483321AD2D9}">
          <dgm14:cNvPr xmlns:dgm14="http://schemas.microsoft.com/office/drawing/2010/diagram" id="0" name="" descr="Obstetrics is a Multi-Team System (MTS)" title="diagram"/>
        </a:ext>
      </dgm:extLs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dgm:t>
        <a:bodyPr/>
        <a:lstStyle/>
        <a:p>
          <a:r>
            <a:rPr lang="en-US" sz="16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dgm:t>
        <a:bodyPr/>
        <a:lstStyle/>
        <a:p>
          <a:r>
            <a:rPr lang="en-US" sz="1600" dirty="0">
              <a:solidFill>
                <a:schemeClr val="tx1"/>
              </a:solidFill>
            </a:rPr>
            <a:t>Administration</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dgm:t>
        <a:bodyPr/>
        <a:lstStyle/>
        <a:p>
          <a:r>
            <a:rPr lang="en-US" sz="16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3A476C04-7F85-0C43-9AF0-CFEE3EC967CC}" type="pres">
      <dgm:prSet presAssocID="{1CB1042A-D503-AD40-9A55-568736B13BF7}" presName="Name0" presStyleCnt="0">
        <dgm:presLayoutVars>
          <dgm:chMax val="1"/>
          <dgm:dir/>
          <dgm:animLvl val="ctr"/>
          <dgm:resizeHandles val="exact"/>
        </dgm:presLayoutVars>
      </dgm:prSet>
      <dgm:spPr/>
    </dgm:pt>
    <dgm:pt modelId="{3473E15B-42CE-D741-A02D-A33AAF605C2A}" type="pres">
      <dgm:prSet presAssocID="{A43BBD97-5154-634B-A385-F39B89BF52BE}" presName="centerShape" presStyleLbl="node0" presStyleIdx="0" presStyleCnt="1"/>
      <dgm:spPr/>
    </dgm:pt>
    <dgm:pt modelId="{77E6B5BD-1643-0F4C-BD07-9ADE87030EA7}" type="pres">
      <dgm:prSet presAssocID="{D3F0F804-A0D2-7442-9F01-520DE96720E5}" presName="node" presStyleLbl="node1" presStyleIdx="0" presStyleCnt="5" custScaleX="132880" custScaleY="106969">
        <dgm:presLayoutVars>
          <dgm:bulletEnabled val="1"/>
        </dgm:presLayoutVars>
      </dgm:prSet>
      <dgm:spPr/>
    </dgm:pt>
    <dgm:pt modelId="{014226AC-195E-0245-9B1C-D8480563A72D}" type="pres">
      <dgm:prSet presAssocID="{D3F0F804-A0D2-7442-9F01-520DE96720E5}" presName="dummy" presStyleCnt="0"/>
      <dgm:spPr/>
    </dgm:pt>
    <dgm:pt modelId="{F54815D5-1E32-5C4F-B274-5F34F5DA4336}" type="pres">
      <dgm:prSet presAssocID="{501ED187-C90F-7F4E-9A11-DF7AF6618135}" presName="sibTrans" presStyleLbl="sibTrans2D1" presStyleIdx="0" presStyleCnt="5"/>
      <dgm:spPr/>
    </dgm:pt>
    <dgm:pt modelId="{53DC1184-BEC4-C742-A557-36CC5C6592AF}" type="pres">
      <dgm:prSet presAssocID="{102CE0E6-4A5A-6543-8AE2-D57E03B8DDC0}" presName="node" presStyleLbl="node1" presStyleIdx="1" presStyleCnt="5" custScaleX="208336" custScaleY="143037" custRadScaleRad="98155" custRadScaleInc="-5580">
        <dgm:presLayoutVars>
          <dgm:bulletEnabled val="1"/>
        </dgm:presLayoutVars>
      </dgm:prSet>
      <dgm:spPr/>
    </dgm:pt>
    <dgm:pt modelId="{B18FB77E-BDD1-0145-B21D-9E1FEB84571B}" type="pres">
      <dgm:prSet presAssocID="{102CE0E6-4A5A-6543-8AE2-D57E03B8DDC0}" presName="dummy" presStyleCnt="0"/>
      <dgm:spPr/>
    </dgm:pt>
    <dgm:pt modelId="{FCA9E516-E740-C442-AC17-3975558AC719}" type="pres">
      <dgm:prSet presAssocID="{02D29179-3BD4-7945-93F4-F77B72F38A3F}" presName="sibTrans" presStyleLbl="sibTrans2D1" presStyleIdx="1" presStyleCnt="5"/>
      <dgm:spPr/>
    </dgm:pt>
    <dgm:pt modelId="{AAEBA852-C9E0-194F-948B-23CDDE3A4AE3}" type="pres">
      <dgm:prSet presAssocID="{C4A89961-3694-0D40-BA63-DEA6E0EF087A}" presName="node" presStyleLbl="node1" presStyleIdx="2" presStyleCnt="5" custScaleX="132880" custScaleY="106969">
        <dgm:presLayoutVars>
          <dgm:bulletEnabled val="1"/>
        </dgm:presLayoutVars>
      </dgm:prSet>
      <dgm:spPr/>
    </dgm:pt>
    <dgm:pt modelId="{D126A4AF-8EC3-6C47-87E9-67476FBB4CFA}" type="pres">
      <dgm:prSet presAssocID="{C4A89961-3694-0D40-BA63-DEA6E0EF087A}" presName="dummy" presStyleCnt="0"/>
      <dgm:spPr/>
    </dgm:pt>
    <dgm:pt modelId="{E7F29B51-57CC-1646-9A37-BE7B7685C11B}" type="pres">
      <dgm:prSet presAssocID="{2EA2135F-D0A1-AB48-8E47-FDC0800C0DA3}" presName="sibTrans" presStyleLbl="sibTrans2D1" presStyleIdx="2" presStyleCnt="5"/>
      <dgm:spPr/>
    </dgm:pt>
    <dgm:pt modelId="{E95D0461-FE8D-A24A-B0D4-822D705206A7}" type="pres">
      <dgm:prSet presAssocID="{7150C7B4-FED9-4845-8EFB-FE5850EE5FA9}" presName="node" presStyleLbl="node1" presStyleIdx="3" presStyleCnt="5" custScaleX="132880" custScaleY="106969">
        <dgm:presLayoutVars>
          <dgm:bulletEnabled val="1"/>
        </dgm:presLayoutVars>
      </dgm:prSet>
      <dgm:spPr/>
    </dgm:pt>
    <dgm:pt modelId="{2DF662D3-C9C4-C744-9868-0D66599E6081}" type="pres">
      <dgm:prSet presAssocID="{7150C7B4-FED9-4845-8EFB-FE5850EE5FA9}" presName="dummy" presStyleCnt="0"/>
      <dgm:spPr/>
    </dgm:pt>
    <dgm:pt modelId="{27E3C83A-1381-1E41-8CCB-AC953BE9B6AC}" type="pres">
      <dgm:prSet presAssocID="{3B2EF27B-2219-4442-915B-72C7887046E3}" presName="sibTrans" presStyleLbl="sibTrans2D1" presStyleIdx="3" presStyleCnt="5"/>
      <dgm:spPr/>
    </dgm:pt>
    <dgm:pt modelId="{53062D3F-74C4-0D47-BB0B-5FD4B2A45568}" type="pres">
      <dgm:prSet presAssocID="{5AD04D31-E27F-FE43-88FB-8ED44EE25BFC}" presName="node" presStyleLbl="node1" presStyleIdx="4" presStyleCnt="5" custScaleX="132880" custScaleY="106969">
        <dgm:presLayoutVars>
          <dgm:bulletEnabled val="1"/>
        </dgm:presLayoutVars>
      </dgm:prSet>
      <dgm:spPr/>
    </dgm:pt>
    <dgm:pt modelId="{F70A99F6-D480-8B4F-8C9D-079E827116A6}" type="pres">
      <dgm:prSet presAssocID="{5AD04D31-E27F-FE43-88FB-8ED44EE25BFC}" presName="dummy" presStyleCnt="0"/>
      <dgm:spPr/>
    </dgm:pt>
    <dgm:pt modelId="{973114D4-AD03-3440-A756-5B57CE891BAC}" type="pres">
      <dgm:prSet presAssocID="{8B023B12-B254-E94C-97F9-F5B392B3EEC1}" presName="sibTrans" presStyleLbl="sibTrans2D1" presStyleIdx="4" presStyleCnt="5"/>
      <dgm:spPr/>
    </dgm:pt>
  </dgm:ptLst>
  <dgm:cxnLst>
    <dgm:cxn modelId="{7EA50B1B-AE6B-EE47-96CB-99FBEE3CD00B}" type="presOf" srcId="{102CE0E6-4A5A-6543-8AE2-D57E03B8DDC0}" destId="{53DC1184-BEC4-C742-A557-36CC5C6592AF}"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B1CBB92E-161E-304D-B7C6-F7F88317B192}" type="presOf" srcId="{5AD04D31-E27F-FE43-88FB-8ED44EE25BFC}" destId="{53062D3F-74C4-0D47-BB0B-5FD4B2A45568}" srcOrd="0" destOrd="0" presId="urn:microsoft.com/office/officeart/2005/8/layout/radial6"/>
    <dgm:cxn modelId="{243EB637-A7DA-0A48-A82C-EFC9B982A06B}" type="presOf" srcId="{3B2EF27B-2219-4442-915B-72C7887046E3}" destId="{27E3C83A-1381-1E41-8CCB-AC953BE9B6AC}"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8691587C-2284-134E-9010-772996437090}" type="presOf" srcId="{D3F0F804-A0D2-7442-9F01-520DE96720E5}" destId="{77E6B5BD-1643-0F4C-BD07-9ADE87030EA7}" srcOrd="0" destOrd="0" presId="urn:microsoft.com/office/officeart/2005/8/layout/radial6"/>
    <dgm:cxn modelId="{D2A8297E-8723-0642-9370-DF26D21C6580}" type="presOf" srcId="{02D29179-3BD4-7945-93F4-F77B72F38A3F}" destId="{FCA9E516-E740-C442-AC17-3975558AC719}"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25851D98-36A2-7A46-AF7F-6C354D40279C}" type="presOf" srcId="{2EA2135F-D0A1-AB48-8E47-FDC0800C0DA3}" destId="{E7F29B51-57CC-1646-9A37-BE7B7685C11B}" srcOrd="0" destOrd="0" presId="urn:microsoft.com/office/officeart/2005/8/layout/radial6"/>
    <dgm:cxn modelId="{C34491B0-0B58-144E-A03B-580FCC3CC56D}" type="presOf" srcId="{7150C7B4-FED9-4845-8EFB-FE5850EE5FA9}" destId="{E95D0461-FE8D-A24A-B0D4-822D705206A7}"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A4B881B2-12C4-E34B-BFC4-D834DEC550EA}" type="presOf" srcId="{8B023B12-B254-E94C-97F9-F5B392B3EEC1}" destId="{973114D4-AD03-3440-A756-5B57CE891BAC}" srcOrd="0" destOrd="0" presId="urn:microsoft.com/office/officeart/2005/8/layout/radial6"/>
    <dgm:cxn modelId="{AA8418B4-165F-0B46-8450-BF1FC3B91A04}" type="presOf" srcId="{A43BBD97-5154-634B-A385-F39B89BF52BE}" destId="{3473E15B-42CE-D741-A02D-A33AAF605C2A}" srcOrd="0" destOrd="0" presId="urn:microsoft.com/office/officeart/2005/8/layout/radial6"/>
    <dgm:cxn modelId="{64FE84B8-932E-B649-8DB1-EBB400A41806}" srcId="{1CB1042A-D503-AD40-9A55-568736B13BF7}" destId="{87262336-93AE-7142-AEE1-50E74C4DED18}" srcOrd="2" destOrd="0" parTransId="{59779D3E-AF21-EE4B-8911-5467F7C574FE}" sibTransId="{0E117B61-4204-5348-8464-1AF319CCECEA}"/>
    <dgm:cxn modelId="{D7E0E1BF-713B-604B-B550-C4E48E2178D4}" type="presOf" srcId="{C4A89961-3694-0D40-BA63-DEA6E0EF087A}" destId="{AAEBA852-C9E0-194F-948B-23CDDE3A4AE3}"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221637C7-403C-BE41-9C11-CF940EBAD12B}" type="presOf" srcId="{1CB1042A-D503-AD40-9A55-568736B13BF7}" destId="{3A476C04-7F85-0C43-9AF0-CFEE3EC967CC}" srcOrd="0" destOrd="0" presId="urn:microsoft.com/office/officeart/2005/8/layout/radial6"/>
    <dgm:cxn modelId="{920810CE-76B4-A743-87E3-1E3C17373F7E}" type="presOf" srcId="{501ED187-C90F-7F4E-9A11-DF7AF6618135}" destId="{F54815D5-1E32-5C4F-B274-5F34F5DA4336}"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C49FDAD2-67D0-2840-AA6E-48F6C93326CC}" type="presParOf" srcId="{3A476C04-7F85-0C43-9AF0-CFEE3EC967CC}" destId="{3473E15B-42CE-D741-A02D-A33AAF605C2A}" srcOrd="0" destOrd="0" presId="urn:microsoft.com/office/officeart/2005/8/layout/radial6"/>
    <dgm:cxn modelId="{4D21404C-2BBD-254F-BF17-587D4D7436C5}" type="presParOf" srcId="{3A476C04-7F85-0C43-9AF0-CFEE3EC967CC}" destId="{77E6B5BD-1643-0F4C-BD07-9ADE87030EA7}" srcOrd="1" destOrd="0" presId="urn:microsoft.com/office/officeart/2005/8/layout/radial6"/>
    <dgm:cxn modelId="{10E55964-D733-0647-9160-0CFDADABCAAC}" type="presParOf" srcId="{3A476C04-7F85-0C43-9AF0-CFEE3EC967CC}" destId="{014226AC-195E-0245-9B1C-D8480563A72D}" srcOrd="2" destOrd="0" presId="urn:microsoft.com/office/officeart/2005/8/layout/radial6"/>
    <dgm:cxn modelId="{A647F98F-155E-2C4B-9B1B-A462E18DBD1B}" type="presParOf" srcId="{3A476C04-7F85-0C43-9AF0-CFEE3EC967CC}" destId="{F54815D5-1E32-5C4F-B274-5F34F5DA4336}" srcOrd="3" destOrd="0" presId="urn:microsoft.com/office/officeart/2005/8/layout/radial6"/>
    <dgm:cxn modelId="{1D950553-CEC9-6541-B17E-786922AF48CF}" type="presParOf" srcId="{3A476C04-7F85-0C43-9AF0-CFEE3EC967CC}" destId="{53DC1184-BEC4-C742-A557-36CC5C6592AF}" srcOrd="4" destOrd="0" presId="urn:microsoft.com/office/officeart/2005/8/layout/radial6"/>
    <dgm:cxn modelId="{9DCE74AA-5B53-DA40-84D0-4F1E53F21F90}" type="presParOf" srcId="{3A476C04-7F85-0C43-9AF0-CFEE3EC967CC}" destId="{B18FB77E-BDD1-0145-B21D-9E1FEB84571B}" srcOrd="5" destOrd="0" presId="urn:microsoft.com/office/officeart/2005/8/layout/radial6"/>
    <dgm:cxn modelId="{1315F718-A308-D74B-BA70-962DEB1AECC8}" type="presParOf" srcId="{3A476C04-7F85-0C43-9AF0-CFEE3EC967CC}" destId="{FCA9E516-E740-C442-AC17-3975558AC719}" srcOrd="6" destOrd="0" presId="urn:microsoft.com/office/officeart/2005/8/layout/radial6"/>
    <dgm:cxn modelId="{D406D0AC-4285-4940-8D72-30827E77FCD4}" type="presParOf" srcId="{3A476C04-7F85-0C43-9AF0-CFEE3EC967CC}" destId="{AAEBA852-C9E0-194F-948B-23CDDE3A4AE3}" srcOrd="7" destOrd="0" presId="urn:microsoft.com/office/officeart/2005/8/layout/radial6"/>
    <dgm:cxn modelId="{8BE2886A-7A19-0040-9515-82032A73B62B}" type="presParOf" srcId="{3A476C04-7F85-0C43-9AF0-CFEE3EC967CC}" destId="{D126A4AF-8EC3-6C47-87E9-67476FBB4CFA}" srcOrd="8" destOrd="0" presId="urn:microsoft.com/office/officeart/2005/8/layout/radial6"/>
    <dgm:cxn modelId="{EEB31554-3208-FA47-94BC-1DF8AF705B38}" type="presParOf" srcId="{3A476C04-7F85-0C43-9AF0-CFEE3EC967CC}" destId="{E7F29B51-57CC-1646-9A37-BE7B7685C11B}" srcOrd="9" destOrd="0" presId="urn:microsoft.com/office/officeart/2005/8/layout/radial6"/>
    <dgm:cxn modelId="{F8B98712-B5B8-AE4D-8A05-38313AEDF480}" type="presParOf" srcId="{3A476C04-7F85-0C43-9AF0-CFEE3EC967CC}" destId="{E95D0461-FE8D-A24A-B0D4-822D705206A7}" srcOrd="10" destOrd="0" presId="urn:microsoft.com/office/officeart/2005/8/layout/radial6"/>
    <dgm:cxn modelId="{9821478B-F8B6-FE4F-B8FD-01B26033319E}" type="presParOf" srcId="{3A476C04-7F85-0C43-9AF0-CFEE3EC967CC}" destId="{2DF662D3-C9C4-C744-9868-0D66599E6081}" srcOrd="11" destOrd="0" presId="urn:microsoft.com/office/officeart/2005/8/layout/radial6"/>
    <dgm:cxn modelId="{33D2F3BD-B740-9C4A-A8B8-5173BF7D0CFC}" type="presParOf" srcId="{3A476C04-7F85-0C43-9AF0-CFEE3EC967CC}" destId="{27E3C83A-1381-1E41-8CCB-AC953BE9B6AC}" srcOrd="12" destOrd="0" presId="urn:microsoft.com/office/officeart/2005/8/layout/radial6"/>
    <dgm:cxn modelId="{2488771A-2DCB-1549-896D-09CE4DDBD018}" type="presParOf" srcId="{3A476C04-7F85-0C43-9AF0-CFEE3EC967CC}" destId="{53062D3F-74C4-0D47-BB0B-5FD4B2A45568}" srcOrd="13" destOrd="0" presId="urn:microsoft.com/office/officeart/2005/8/layout/radial6"/>
    <dgm:cxn modelId="{4C93A599-9CB2-6046-A210-54C78879CA77}" type="presParOf" srcId="{3A476C04-7F85-0C43-9AF0-CFEE3EC967CC}" destId="{F70A99F6-D480-8B4F-8C9D-079E827116A6}" srcOrd="14" destOrd="0" presId="urn:microsoft.com/office/officeart/2005/8/layout/radial6"/>
    <dgm:cxn modelId="{C392BE5D-5628-C14B-9A7B-AC475D91C05F}" type="presParOf" srcId="{3A476C04-7F85-0C43-9AF0-CFEE3EC967CC}" destId="{973114D4-AD03-3440-A756-5B57CE891BA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B1042A-D503-AD40-9A55-568736B13BF7}"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US"/>
        </a:p>
      </dgm:t>
    </dgm:pt>
    <dgm:pt modelId="{A43BBD97-5154-634B-A385-F39B89BF52BE}">
      <dgm:prSet phldrT="[Text]" custT="1"/>
      <dgm:spPr/>
      <dgm:t>
        <a:bodyPr/>
        <a:lstStyle/>
        <a:p>
          <a:r>
            <a:rPr lang="en-US" sz="3200" b="1" dirty="0">
              <a:solidFill>
                <a:schemeClr val="tx1"/>
              </a:solidFill>
            </a:rPr>
            <a:t>Patient</a:t>
          </a:r>
          <a:endParaRPr lang="en-US" sz="1600" b="1" dirty="0">
            <a:solidFill>
              <a:schemeClr val="tx1"/>
            </a:solidFill>
          </a:endParaRPr>
        </a:p>
      </dgm:t>
    </dgm:pt>
    <dgm:pt modelId="{A9C08A03-72DE-7745-B45D-5851554AF218}" type="parTrans" cxnId="{AD6B5329-AE66-0246-A6B1-5BA992ABC62F}">
      <dgm:prSet/>
      <dgm:spPr/>
      <dgm:t>
        <a:bodyPr/>
        <a:lstStyle/>
        <a:p>
          <a:endParaRPr lang="en-US" sz="1600">
            <a:solidFill>
              <a:schemeClr val="tx1"/>
            </a:solidFill>
          </a:endParaRPr>
        </a:p>
      </dgm:t>
    </dgm:pt>
    <dgm:pt modelId="{01C22D91-4210-4C42-A49E-9C4506FEF8FD}" type="sibTrans" cxnId="{AD6B5329-AE66-0246-A6B1-5BA992ABC62F}">
      <dgm:prSet/>
      <dgm:spPr/>
      <dgm:t>
        <a:bodyPr/>
        <a:lstStyle/>
        <a:p>
          <a:endParaRPr lang="en-US" sz="1600">
            <a:solidFill>
              <a:schemeClr val="tx1"/>
            </a:solidFill>
          </a:endParaRPr>
        </a:p>
      </dgm:t>
    </dgm:pt>
    <dgm:pt modelId="{D3F0F804-A0D2-7442-9F01-520DE96720E5}">
      <dgm:prSet phldrT="[Text]" custT="1"/>
      <dgm:spPr/>
      <dgm:t>
        <a:bodyPr/>
        <a:lstStyle/>
        <a:p>
          <a:r>
            <a:rPr lang="en-US" sz="1600" dirty="0">
              <a:solidFill>
                <a:schemeClr val="tx1"/>
              </a:solidFill>
            </a:rPr>
            <a:t>Care Team</a:t>
          </a:r>
        </a:p>
      </dgm:t>
    </dgm:pt>
    <dgm:pt modelId="{C5DC057C-5B5B-C244-924A-7337BE15CF68}" type="parTrans" cxnId="{0388F28F-E099-914A-9141-6BA057E9C896}">
      <dgm:prSet/>
      <dgm:spPr/>
      <dgm:t>
        <a:bodyPr/>
        <a:lstStyle/>
        <a:p>
          <a:endParaRPr lang="en-US" sz="1600">
            <a:solidFill>
              <a:schemeClr val="tx1"/>
            </a:solidFill>
          </a:endParaRPr>
        </a:p>
      </dgm:t>
    </dgm:pt>
    <dgm:pt modelId="{501ED187-C90F-7F4E-9A11-DF7AF6618135}" type="sibTrans" cxnId="{0388F28F-E099-914A-9141-6BA057E9C896}">
      <dgm:prSet/>
      <dgm:spPr/>
      <dgm:t>
        <a:bodyPr/>
        <a:lstStyle/>
        <a:p>
          <a:endParaRPr lang="en-US" sz="1600">
            <a:solidFill>
              <a:schemeClr val="tx1"/>
            </a:solidFill>
          </a:endParaRPr>
        </a:p>
      </dgm:t>
    </dgm:pt>
    <dgm:pt modelId="{102CE0E6-4A5A-6543-8AE2-D57E03B8DDC0}">
      <dgm:prSet phldrT="[Text]" custT="1"/>
      <dgm:spPr/>
      <dgm:t>
        <a:bodyPr/>
        <a:lstStyle/>
        <a:p>
          <a:r>
            <a:rPr lang="en-US" sz="1600" dirty="0">
              <a:solidFill>
                <a:schemeClr val="tx1"/>
              </a:solidFill>
            </a:rPr>
            <a:t>Coordinating Teams</a:t>
          </a:r>
        </a:p>
      </dgm:t>
      <dgm:extLst>
        <a:ext uri="{E40237B7-FDA0-4F09-8148-C483321AD2D9}">
          <dgm14:cNvPr xmlns:dgm14="http://schemas.microsoft.com/office/drawing/2010/diagram" id="0" name="" descr="Obstetrics is a Multi-Team System (MTS)" title="diagram"/>
        </a:ext>
      </dgm:extLst>
    </dgm:pt>
    <dgm:pt modelId="{6BCCCBCB-87CD-3945-8354-47BE3D837285}" type="parTrans" cxnId="{1F5F7BDC-77A2-194A-A1BF-11C9C79B99D8}">
      <dgm:prSet/>
      <dgm:spPr/>
      <dgm:t>
        <a:bodyPr/>
        <a:lstStyle/>
        <a:p>
          <a:endParaRPr lang="en-US" sz="1600">
            <a:solidFill>
              <a:schemeClr val="tx1"/>
            </a:solidFill>
          </a:endParaRPr>
        </a:p>
      </dgm:t>
    </dgm:pt>
    <dgm:pt modelId="{02D29179-3BD4-7945-93F4-F77B72F38A3F}" type="sibTrans" cxnId="{1F5F7BDC-77A2-194A-A1BF-11C9C79B99D8}">
      <dgm:prSet/>
      <dgm:spPr/>
      <dgm:t>
        <a:bodyPr/>
        <a:lstStyle/>
        <a:p>
          <a:endParaRPr lang="en-US" sz="1600">
            <a:solidFill>
              <a:schemeClr val="tx1"/>
            </a:solidFill>
          </a:endParaRPr>
        </a:p>
      </dgm:t>
    </dgm:pt>
    <dgm:pt modelId="{F1F764DB-48D3-2A40-A4F4-0F119CA8FDBF}">
      <dgm:prSet phldrT="[Text]" phldr="1"/>
      <dgm:spPr/>
      <dgm:t>
        <a:bodyPr/>
        <a:lstStyle/>
        <a:p>
          <a:endParaRPr lang="en-US" sz="1600" dirty="0">
            <a:solidFill>
              <a:schemeClr val="tx1"/>
            </a:solidFill>
          </a:endParaRPr>
        </a:p>
      </dgm:t>
    </dgm:pt>
    <dgm:pt modelId="{788DC2DC-1E48-E54B-955A-87E57D60268B}" type="parTrans" cxnId="{C5F80DDB-C52E-7045-9337-8E99A8526F00}">
      <dgm:prSet/>
      <dgm:spPr/>
      <dgm:t>
        <a:bodyPr/>
        <a:lstStyle/>
        <a:p>
          <a:endParaRPr lang="en-US" sz="1600">
            <a:solidFill>
              <a:schemeClr val="tx1"/>
            </a:solidFill>
          </a:endParaRPr>
        </a:p>
      </dgm:t>
    </dgm:pt>
    <dgm:pt modelId="{84EDDF8E-0DCC-6440-A6CA-2ED98D33D9B7}" type="sibTrans" cxnId="{C5F80DDB-C52E-7045-9337-8E99A8526F00}">
      <dgm:prSet/>
      <dgm:spPr/>
      <dgm:t>
        <a:bodyPr/>
        <a:lstStyle/>
        <a:p>
          <a:endParaRPr lang="en-US" sz="1600">
            <a:solidFill>
              <a:schemeClr val="tx1"/>
            </a:solidFill>
          </a:endParaRPr>
        </a:p>
      </dgm:t>
    </dgm:pt>
    <dgm:pt modelId="{B98E6F53-C8B1-0143-B4FA-9A62A2EBC009}">
      <dgm:prSet phldrT="[Text]" phldr="1"/>
      <dgm:spPr/>
      <dgm:t>
        <a:bodyPr/>
        <a:lstStyle/>
        <a:p>
          <a:endParaRPr lang="en-US" sz="1600">
            <a:solidFill>
              <a:schemeClr val="tx1"/>
            </a:solidFill>
          </a:endParaRPr>
        </a:p>
      </dgm:t>
    </dgm:pt>
    <dgm:pt modelId="{4E03A31E-86E3-8543-B70C-56E4ED253AD7}" type="parTrans" cxnId="{D2345BC1-DD9F-C349-9C39-7EC6E9FBC6EA}">
      <dgm:prSet/>
      <dgm:spPr/>
      <dgm:t>
        <a:bodyPr/>
        <a:lstStyle/>
        <a:p>
          <a:endParaRPr lang="en-US" sz="1600">
            <a:solidFill>
              <a:schemeClr val="tx1"/>
            </a:solidFill>
          </a:endParaRPr>
        </a:p>
      </dgm:t>
    </dgm:pt>
    <dgm:pt modelId="{1A72FE74-5A86-8041-B51B-A948A16421C7}" type="sibTrans" cxnId="{D2345BC1-DD9F-C349-9C39-7EC6E9FBC6EA}">
      <dgm:prSet/>
      <dgm:spPr/>
      <dgm:t>
        <a:bodyPr/>
        <a:lstStyle/>
        <a:p>
          <a:endParaRPr lang="en-US" sz="1600">
            <a:solidFill>
              <a:schemeClr val="tx1"/>
            </a:solidFill>
          </a:endParaRPr>
        </a:p>
      </dgm:t>
    </dgm:pt>
    <dgm:pt modelId="{ADD9FDA3-0167-AA4A-93E2-5D107229937E}">
      <dgm:prSet phldrT="[Text]" phldr="1"/>
      <dgm:spPr/>
      <dgm:t>
        <a:bodyPr/>
        <a:lstStyle/>
        <a:p>
          <a:endParaRPr lang="en-US" sz="1600">
            <a:solidFill>
              <a:schemeClr val="tx1"/>
            </a:solidFill>
          </a:endParaRPr>
        </a:p>
      </dgm:t>
    </dgm:pt>
    <dgm:pt modelId="{38BFCC3C-35C9-1943-B185-0D2BC47E7FB7}" type="parTrans" cxnId="{1F48EDF1-2336-6C44-9B04-455CFA7AFE9F}">
      <dgm:prSet/>
      <dgm:spPr/>
      <dgm:t>
        <a:bodyPr/>
        <a:lstStyle/>
        <a:p>
          <a:endParaRPr lang="en-US" sz="1600">
            <a:solidFill>
              <a:schemeClr val="tx1"/>
            </a:solidFill>
          </a:endParaRPr>
        </a:p>
      </dgm:t>
    </dgm:pt>
    <dgm:pt modelId="{6FEBAC65-764A-0444-9B41-175431481D40}" type="sibTrans" cxnId="{1F48EDF1-2336-6C44-9B04-455CFA7AFE9F}">
      <dgm:prSet/>
      <dgm:spPr/>
      <dgm:t>
        <a:bodyPr/>
        <a:lstStyle/>
        <a:p>
          <a:endParaRPr lang="en-US" sz="1600">
            <a:solidFill>
              <a:schemeClr val="tx1"/>
            </a:solidFill>
          </a:endParaRPr>
        </a:p>
      </dgm:t>
    </dgm:pt>
    <dgm:pt modelId="{87262336-93AE-7142-AEE1-50E74C4DED18}">
      <dgm:prSet phldrT="[Text]" phldr="1"/>
      <dgm:spPr/>
      <dgm:t>
        <a:bodyPr/>
        <a:lstStyle/>
        <a:p>
          <a:endParaRPr lang="en-US" sz="1600">
            <a:solidFill>
              <a:schemeClr val="tx1"/>
            </a:solidFill>
          </a:endParaRPr>
        </a:p>
      </dgm:t>
    </dgm:pt>
    <dgm:pt modelId="{59779D3E-AF21-EE4B-8911-5467F7C574FE}" type="parTrans" cxnId="{64FE84B8-932E-B649-8DB1-EBB400A41806}">
      <dgm:prSet/>
      <dgm:spPr/>
      <dgm:t>
        <a:bodyPr/>
        <a:lstStyle/>
        <a:p>
          <a:endParaRPr lang="en-US" sz="1600">
            <a:solidFill>
              <a:schemeClr val="tx1"/>
            </a:solidFill>
          </a:endParaRPr>
        </a:p>
      </dgm:t>
    </dgm:pt>
    <dgm:pt modelId="{0E117B61-4204-5348-8464-1AF319CCECEA}" type="sibTrans" cxnId="{64FE84B8-932E-B649-8DB1-EBB400A41806}">
      <dgm:prSet/>
      <dgm:spPr/>
      <dgm:t>
        <a:bodyPr/>
        <a:lstStyle/>
        <a:p>
          <a:endParaRPr lang="en-US" sz="1600">
            <a:solidFill>
              <a:schemeClr val="tx1"/>
            </a:solidFill>
          </a:endParaRPr>
        </a:p>
      </dgm:t>
    </dgm:pt>
    <dgm:pt modelId="{B2F359DF-0A10-8344-828F-7145CF04E98A}">
      <dgm:prSet phldrT="[Text]" phldr="1"/>
      <dgm:spPr/>
      <dgm:t>
        <a:bodyPr/>
        <a:lstStyle/>
        <a:p>
          <a:endParaRPr lang="en-US" sz="1600">
            <a:solidFill>
              <a:schemeClr val="tx1"/>
            </a:solidFill>
          </a:endParaRPr>
        </a:p>
      </dgm:t>
    </dgm:pt>
    <dgm:pt modelId="{F4BD39BD-23BB-0148-8009-F5E2BB11F2C3}" type="parTrans" cxnId="{5FB604B1-EA10-8441-BAE4-424691CB5158}">
      <dgm:prSet/>
      <dgm:spPr/>
      <dgm:t>
        <a:bodyPr/>
        <a:lstStyle/>
        <a:p>
          <a:endParaRPr lang="en-US" sz="1600">
            <a:solidFill>
              <a:schemeClr val="tx1"/>
            </a:solidFill>
          </a:endParaRPr>
        </a:p>
      </dgm:t>
    </dgm:pt>
    <dgm:pt modelId="{917D3834-13A8-C54E-9919-D7D839282222}" type="sibTrans" cxnId="{5FB604B1-EA10-8441-BAE4-424691CB5158}">
      <dgm:prSet/>
      <dgm:spPr/>
      <dgm:t>
        <a:bodyPr/>
        <a:lstStyle/>
        <a:p>
          <a:endParaRPr lang="en-US" sz="1600">
            <a:solidFill>
              <a:schemeClr val="tx1"/>
            </a:solidFill>
          </a:endParaRPr>
        </a:p>
      </dgm:t>
    </dgm:pt>
    <dgm:pt modelId="{8D610D14-3B0D-D145-AA6C-B33233E0C317}">
      <dgm:prSet phldrT="[Text]" phldr="1"/>
      <dgm:spPr/>
      <dgm:t>
        <a:bodyPr/>
        <a:lstStyle/>
        <a:p>
          <a:endParaRPr lang="en-US" sz="1600">
            <a:solidFill>
              <a:schemeClr val="tx1"/>
            </a:solidFill>
          </a:endParaRPr>
        </a:p>
      </dgm:t>
    </dgm:pt>
    <dgm:pt modelId="{8E63263A-5570-054C-A77A-04E28A05BC0C}" type="parTrans" cxnId="{BA5EDE4D-CF2C-2242-942C-C9A137A180D5}">
      <dgm:prSet/>
      <dgm:spPr/>
      <dgm:t>
        <a:bodyPr/>
        <a:lstStyle/>
        <a:p>
          <a:endParaRPr lang="en-US" sz="1600">
            <a:solidFill>
              <a:schemeClr val="tx1"/>
            </a:solidFill>
          </a:endParaRPr>
        </a:p>
      </dgm:t>
    </dgm:pt>
    <dgm:pt modelId="{3960CD3D-2321-C943-BDB1-707B2596DFFB}" type="sibTrans" cxnId="{BA5EDE4D-CF2C-2242-942C-C9A137A180D5}">
      <dgm:prSet/>
      <dgm:spPr/>
      <dgm:t>
        <a:bodyPr/>
        <a:lstStyle/>
        <a:p>
          <a:endParaRPr lang="en-US" sz="1600">
            <a:solidFill>
              <a:schemeClr val="tx1"/>
            </a:solidFill>
          </a:endParaRPr>
        </a:p>
      </dgm:t>
    </dgm:pt>
    <dgm:pt modelId="{C4A89961-3694-0D40-BA63-DEA6E0EF087A}">
      <dgm:prSet phldrT="[Text]" custT="1"/>
      <dgm:spPr/>
      <dgm:t>
        <a:bodyPr/>
        <a:lstStyle/>
        <a:p>
          <a:r>
            <a:rPr lang="en-US" sz="1600" dirty="0">
              <a:solidFill>
                <a:schemeClr val="tx1"/>
              </a:solidFill>
            </a:rPr>
            <a:t>Ancillary &amp; Support Services</a:t>
          </a:r>
        </a:p>
      </dgm:t>
    </dgm:pt>
    <dgm:pt modelId="{0CA4E651-20CF-F648-883C-F1BB25D111EA}" type="parTrans" cxnId="{4F3C86DB-476E-3D48-B0A7-79B410443A32}">
      <dgm:prSet/>
      <dgm:spPr/>
      <dgm:t>
        <a:bodyPr/>
        <a:lstStyle/>
        <a:p>
          <a:endParaRPr lang="en-US" sz="1600">
            <a:solidFill>
              <a:schemeClr val="tx1"/>
            </a:solidFill>
          </a:endParaRPr>
        </a:p>
      </dgm:t>
    </dgm:pt>
    <dgm:pt modelId="{2EA2135F-D0A1-AB48-8E47-FDC0800C0DA3}" type="sibTrans" cxnId="{4F3C86DB-476E-3D48-B0A7-79B410443A32}">
      <dgm:prSet/>
      <dgm:spPr/>
      <dgm:t>
        <a:bodyPr/>
        <a:lstStyle/>
        <a:p>
          <a:endParaRPr lang="en-US" sz="1600">
            <a:solidFill>
              <a:schemeClr val="tx1"/>
            </a:solidFill>
          </a:endParaRPr>
        </a:p>
      </dgm:t>
    </dgm:pt>
    <dgm:pt modelId="{7150C7B4-FED9-4845-8EFB-FE5850EE5FA9}">
      <dgm:prSet phldrT="[Text]" custT="1"/>
      <dgm:spPr>
        <a:ln>
          <a:solidFill>
            <a:srgbClr val="FFFF00"/>
          </a:solidFill>
        </a:ln>
      </dgm:spPr>
      <dgm:t>
        <a:bodyPr/>
        <a:lstStyle/>
        <a:p>
          <a:r>
            <a:rPr lang="en-US" sz="3200" b="1" dirty="0">
              <a:solidFill>
                <a:schemeClr val="tx1"/>
              </a:solidFill>
            </a:rPr>
            <a:t>Admin</a:t>
          </a:r>
          <a:r>
            <a:rPr lang="en-US" sz="3200" dirty="0">
              <a:solidFill>
                <a:schemeClr val="tx1"/>
              </a:solidFill>
            </a:rPr>
            <a:t>.</a:t>
          </a:r>
        </a:p>
      </dgm:t>
    </dgm:pt>
    <dgm:pt modelId="{7A5377BA-6388-0347-B329-0EA83BC3B789}" type="parTrans" cxnId="{ACB9F2E4-1779-184D-9BC1-F1BC0A5A3CF9}">
      <dgm:prSet/>
      <dgm:spPr/>
      <dgm:t>
        <a:bodyPr/>
        <a:lstStyle/>
        <a:p>
          <a:endParaRPr lang="en-US" sz="1600">
            <a:solidFill>
              <a:schemeClr val="tx1"/>
            </a:solidFill>
          </a:endParaRPr>
        </a:p>
      </dgm:t>
    </dgm:pt>
    <dgm:pt modelId="{3B2EF27B-2219-4442-915B-72C7887046E3}" type="sibTrans" cxnId="{ACB9F2E4-1779-184D-9BC1-F1BC0A5A3CF9}">
      <dgm:prSet/>
      <dgm:spPr/>
      <dgm:t>
        <a:bodyPr/>
        <a:lstStyle/>
        <a:p>
          <a:endParaRPr lang="en-US" sz="1600">
            <a:solidFill>
              <a:schemeClr val="tx1"/>
            </a:solidFill>
          </a:endParaRPr>
        </a:p>
      </dgm:t>
    </dgm:pt>
    <dgm:pt modelId="{5AD04D31-E27F-FE43-88FB-8ED44EE25BFC}">
      <dgm:prSet phldrT="[Text]" custT="1"/>
      <dgm:spPr/>
      <dgm:t>
        <a:bodyPr/>
        <a:lstStyle/>
        <a:p>
          <a:r>
            <a:rPr lang="en-US" sz="1600" dirty="0">
              <a:solidFill>
                <a:schemeClr val="tx1"/>
              </a:solidFill>
            </a:rPr>
            <a:t>Contingency Teams</a:t>
          </a:r>
        </a:p>
      </dgm:t>
    </dgm:pt>
    <dgm:pt modelId="{8275C8FA-1799-E24B-A1D2-6D139433E76C}" type="parTrans" cxnId="{77DCBB52-7995-0549-A175-6168F59C8421}">
      <dgm:prSet/>
      <dgm:spPr/>
      <dgm:t>
        <a:bodyPr/>
        <a:lstStyle/>
        <a:p>
          <a:endParaRPr lang="en-US" sz="1600">
            <a:solidFill>
              <a:schemeClr val="tx1"/>
            </a:solidFill>
          </a:endParaRPr>
        </a:p>
      </dgm:t>
    </dgm:pt>
    <dgm:pt modelId="{8B023B12-B254-E94C-97F9-F5B392B3EEC1}" type="sibTrans" cxnId="{77DCBB52-7995-0549-A175-6168F59C8421}">
      <dgm:prSet/>
      <dgm:spPr/>
      <dgm:t>
        <a:bodyPr/>
        <a:lstStyle/>
        <a:p>
          <a:endParaRPr lang="en-US" sz="1600">
            <a:solidFill>
              <a:schemeClr val="tx1"/>
            </a:solidFill>
          </a:endParaRPr>
        </a:p>
      </dgm:t>
    </dgm:pt>
    <dgm:pt modelId="{3A476C04-7F85-0C43-9AF0-CFEE3EC967CC}" type="pres">
      <dgm:prSet presAssocID="{1CB1042A-D503-AD40-9A55-568736B13BF7}" presName="Name0" presStyleCnt="0">
        <dgm:presLayoutVars>
          <dgm:chMax val="1"/>
          <dgm:dir/>
          <dgm:animLvl val="ctr"/>
          <dgm:resizeHandles val="exact"/>
        </dgm:presLayoutVars>
      </dgm:prSet>
      <dgm:spPr/>
    </dgm:pt>
    <dgm:pt modelId="{3473E15B-42CE-D741-A02D-A33AAF605C2A}" type="pres">
      <dgm:prSet presAssocID="{A43BBD97-5154-634B-A385-F39B89BF52BE}" presName="centerShape" presStyleLbl="node0" presStyleIdx="0" presStyleCnt="1"/>
      <dgm:spPr/>
    </dgm:pt>
    <dgm:pt modelId="{77E6B5BD-1643-0F4C-BD07-9ADE87030EA7}" type="pres">
      <dgm:prSet presAssocID="{D3F0F804-A0D2-7442-9F01-520DE96720E5}" presName="node" presStyleLbl="node1" presStyleIdx="0" presStyleCnt="5" custScaleX="132880" custScaleY="106969">
        <dgm:presLayoutVars>
          <dgm:bulletEnabled val="1"/>
        </dgm:presLayoutVars>
      </dgm:prSet>
      <dgm:spPr/>
    </dgm:pt>
    <dgm:pt modelId="{014226AC-195E-0245-9B1C-D8480563A72D}" type="pres">
      <dgm:prSet presAssocID="{D3F0F804-A0D2-7442-9F01-520DE96720E5}" presName="dummy" presStyleCnt="0"/>
      <dgm:spPr/>
    </dgm:pt>
    <dgm:pt modelId="{F54815D5-1E32-5C4F-B274-5F34F5DA4336}" type="pres">
      <dgm:prSet presAssocID="{501ED187-C90F-7F4E-9A11-DF7AF6618135}" presName="sibTrans" presStyleLbl="sibTrans2D1" presStyleIdx="0" presStyleCnt="5"/>
      <dgm:spPr/>
    </dgm:pt>
    <dgm:pt modelId="{53DC1184-BEC4-C742-A557-36CC5C6592AF}" type="pres">
      <dgm:prSet presAssocID="{102CE0E6-4A5A-6543-8AE2-D57E03B8DDC0}" presName="node" presStyleLbl="node1" presStyleIdx="1" presStyleCnt="5" custScaleX="132880" custScaleY="106969">
        <dgm:presLayoutVars>
          <dgm:bulletEnabled val="1"/>
        </dgm:presLayoutVars>
      </dgm:prSet>
      <dgm:spPr/>
    </dgm:pt>
    <dgm:pt modelId="{B18FB77E-BDD1-0145-B21D-9E1FEB84571B}" type="pres">
      <dgm:prSet presAssocID="{102CE0E6-4A5A-6543-8AE2-D57E03B8DDC0}" presName="dummy" presStyleCnt="0"/>
      <dgm:spPr/>
    </dgm:pt>
    <dgm:pt modelId="{FCA9E516-E740-C442-AC17-3975558AC719}" type="pres">
      <dgm:prSet presAssocID="{02D29179-3BD4-7945-93F4-F77B72F38A3F}" presName="sibTrans" presStyleLbl="sibTrans2D1" presStyleIdx="1" presStyleCnt="5"/>
      <dgm:spPr/>
    </dgm:pt>
    <dgm:pt modelId="{AAEBA852-C9E0-194F-948B-23CDDE3A4AE3}" type="pres">
      <dgm:prSet presAssocID="{C4A89961-3694-0D40-BA63-DEA6E0EF087A}" presName="node" presStyleLbl="node1" presStyleIdx="2" presStyleCnt="5" custScaleX="132880" custScaleY="106969">
        <dgm:presLayoutVars>
          <dgm:bulletEnabled val="1"/>
        </dgm:presLayoutVars>
      </dgm:prSet>
      <dgm:spPr/>
    </dgm:pt>
    <dgm:pt modelId="{D126A4AF-8EC3-6C47-87E9-67476FBB4CFA}" type="pres">
      <dgm:prSet presAssocID="{C4A89961-3694-0D40-BA63-DEA6E0EF087A}" presName="dummy" presStyleCnt="0"/>
      <dgm:spPr/>
    </dgm:pt>
    <dgm:pt modelId="{E7F29B51-57CC-1646-9A37-BE7B7685C11B}" type="pres">
      <dgm:prSet presAssocID="{2EA2135F-D0A1-AB48-8E47-FDC0800C0DA3}" presName="sibTrans" presStyleLbl="sibTrans2D1" presStyleIdx="2" presStyleCnt="5"/>
      <dgm:spPr/>
    </dgm:pt>
    <dgm:pt modelId="{E95D0461-FE8D-A24A-B0D4-822D705206A7}" type="pres">
      <dgm:prSet presAssocID="{7150C7B4-FED9-4845-8EFB-FE5850EE5FA9}" presName="node" presStyleLbl="node1" presStyleIdx="3" presStyleCnt="5" custScaleX="158473" custScaleY="135351">
        <dgm:presLayoutVars>
          <dgm:bulletEnabled val="1"/>
        </dgm:presLayoutVars>
      </dgm:prSet>
      <dgm:spPr/>
    </dgm:pt>
    <dgm:pt modelId="{2DF662D3-C9C4-C744-9868-0D66599E6081}" type="pres">
      <dgm:prSet presAssocID="{7150C7B4-FED9-4845-8EFB-FE5850EE5FA9}" presName="dummy" presStyleCnt="0"/>
      <dgm:spPr/>
    </dgm:pt>
    <dgm:pt modelId="{27E3C83A-1381-1E41-8CCB-AC953BE9B6AC}" type="pres">
      <dgm:prSet presAssocID="{3B2EF27B-2219-4442-915B-72C7887046E3}" presName="sibTrans" presStyleLbl="sibTrans2D1" presStyleIdx="3" presStyleCnt="5"/>
      <dgm:spPr/>
    </dgm:pt>
    <dgm:pt modelId="{53062D3F-74C4-0D47-BB0B-5FD4B2A45568}" type="pres">
      <dgm:prSet presAssocID="{5AD04D31-E27F-FE43-88FB-8ED44EE25BFC}" presName="node" presStyleLbl="node1" presStyleIdx="4" presStyleCnt="5" custScaleX="132880" custScaleY="106969">
        <dgm:presLayoutVars>
          <dgm:bulletEnabled val="1"/>
        </dgm:presLayoutVars>
      </dgm:prSet>
      <dgm:spPr/>
    </dgm:pt>
    <dgm:pt modelId="{F70A99F6-D480-8B4F-8C9D-079E827116A6}" type="pres">
      <dgm:prSet presAssocID="{5AD04D31-E27F-FE43-88FB-8ED44EE25BFC}" presName="dummy" presStyleCnt="0"/>
      <dgm:spPr/>
    </dgm:pt>
    <dgm:pt modelId="{973114D4-AD03-3440-A756-5B57CE891BAC}" type="pres">
      <dgm:prSet presAssocID="{8B023B12-B254-E94C-97F9-F5B392B3EEC1}" presName="sibTrans" presStyleLbl="sibTrans2D1" presStyleIdx="4" presStyleCnt="5"/>
      <dgm:spPr/>
    </dgm:pt>
  </dgm:ptLst>
  <dgm:cxnLst>
    <dgm:cxn modelId="{7EA50B1B-AE6B-EE47-96CB-99FBEE3CD00B}" type="presOf" srcId="{102CE0E6-4A5A-6543-8AE2-D57E03B8DDC0}" destId="{53DC1184-BEC4-C742-A557-36CC5C6592AF}" srcOrd="0" destOrd="0" presId="urn:microsoft.com/office/officeart/2005/8/layout/radial6"/>
    <dgm:cxn modelId="{AD6B5329-AE66-0246-A6B1-5BA992ABC62F}" srcId="{1CB1042A-D503-AD40-9A55-568736B13BF7}" destId="{A43BBD97-5154-634B-A385-F39B89BF52BE}" srcOrd="0" destOrd="0" parTransId="{A9C08A03-72DE-7745-B45D-5851554AF218}" sibTransId="{01C22D91-4210-4C42-A49E-9C4506FEF8FD}"/>
    <dgm:cxn modelId="{B1CBB92E-161E-304D-B7C6-F7F88317B192}" type="presOf" srcId="{5AD04D31-E27F-FE43-88FB-8ED44EE25BFC}" destId="{53062D3F-74C4-0D47-BB0B-5FD4B2A45568}" srcOrd="0" destOrd="0" presId="urn:microsoft.com/office/officeart/2005/8/layout/radial6"/>
    <dgm:cxn modelId="{243EB637-A7DA-0A48-A82C-EFC9B982A06B}" type="presOf" srcId="{3B2EF27B-2219-4442-915B-72C7887046E3}" destId="{27E3C83A-1381-1E41-8CCB-AC953BE9B6AC}" srcOrd="0" destOrd="0" presId="urn:microsoft.com/office/officeart/2005/8/layout/radial6"/>
    <dgm:cxn modelId="{BA5EDE4D-CF2C-2242-942C-C9A137A180D5}" srcId="{87262336-93AE-7142-AEE1-50E74C4DED18}" destId="{8D610D14-3B0D-D145-AA6C-B33233E0C317}" srcOrd="1" destOrd="0" parTransId="{8E63263A-5570-054C-A77A-04E28A05BC0C}" sibTransId="{3960CD3D-2321-C943-BDB1-707B2596DFFB}"/>
    <dgm:cxn modelId="{77DCBB52-7995-0549-A175-6168F59C8421}" srcId="{A43BBD97-5154-634B-A385-F39B89BF52BE}" destId="{5AD04D31-E27F-FE43-88FB-8ED44EE25BFC}" srcOrd="4" destOrd="0" parTransId="{8275C8FA-1799-E24B-A1D2-6D139433E76C}" sibTransId="{8B023B12-B254-E94C-97F9-F5B392B3EEC1}"/>
    <dgm:cxn modelId="{8691587C-2284-134E-9010-772996437090}" type="presOf" srcId="{D3F0F804-A0D2-7442-9F01-520DE96720E5}" destId="{77E6B5BD-1643-0F4C-BD07-9ADE87030EA7}" srcOrd="0" destOrd="0" presId="urn:microsoft.com/office/officeart/2005/8/layout/radial6"/>
    <dgm:cxn modelId="{D2A8297E-8723-0642-9370-DF26D21C6580}" type="presOf" srcId="{02D29179-3BD4-7945-93F4-F77B72F38A3F}" destId="{FCA9E516-E740-C442-AC17-3975558AC719}" srcOrd="0" destOrd="0" presId="urn:microsoft.com/office/officeart/2005/8/layout/radial6"/>
    <dgm:cxn modelId="{0388F28F-E099-914A-9141-6BA057E9C896}" srcId="{A43BBD97-5154-634B-A385-F39B89BF52BE}" destId="{D3F0F804-A0D2-7442-9F01-520DE96720E5}" srcOrd="0" destOrd="0" parTransId="{C5DC057C-5B5B-C244-924A-7337BE15CF68}" sibTransId="{501ED187-C90F-7F4E-9A11-DF7AF6618135}"/>
    <dgm:cxn modelId="{25851D98-36A2-7A46-AF7F-6C354D40279C}" type="presOf" srcId="{2EA2135F-D0A1-AB48-8E47-FDC0800C0DA3}" destId="{E7F29B51-57CC-1646-9A37-BE7B7685C11B}" srcOrd="0" destOrd="0" presId="urn:microsoft.com/office/officeart/2005/8/layout/radial6"/>
    <dgm:cxn modelId="{C34491B0-0B58-144E-A03B-580FCC3CC56D}" type="presOf" srcId="{7150C7B4-FED9-4845-8EFB-FE5850EE5FA9}" destId="{E95D0461-FE8D-A24A-B0D4-822D705206A7}" srcOrd="0" destOrd="0" presId="urn:microsoft.com/office/officeart/2005/8/layout/radial6"/>
    <dgm:cxn modelId="{5FB604B1-EA10-8441-BAE4-424691CB5158}" srcId="{87262336-93AE-7142-AEE1-50E74C4DED18}" destId="{B2F359DF-0A10-8344-828F-7145CF04E98A}" srcOrd="0" destOrd="0" parTransId="{F4BD39BD-23BB-0148-8009-F5E2BB11F2C3}" sibTransId="{917D3834-13A8-C54E-9919-D7D839282222}"/>
    <dgm:cxn modelId="{A4B881B2-12C4-E34B-BFC4-D834DEC550EA}" type="presOf" srcId="{8B023B12-B254-E94C-97F9-F5B392B3EEC1}" destId="{973114D4-AD03-3440-A756-5B57CE891BAC}" srcOrd="0" destOrd="0" presId="urn:microsoft.com/office/officeart/2005/8/layout/radial6"/>
    <dgm:cxn modelId="{AA8418B4-165F-0B46-8450-BF1FC3B91A04}" type="presOf" srcId="{A43BBD97-5154-634B-A385-F39B89BF52BE}" destId="{3473E15B-42CE-D741-A02D-A33AAF605C2A}" srcOrd="0" destOrd="0" presId="urn:microsoft.com/office/officeart/2005/8/layout/radial6"/>
    <dgm:cxn modelId="{64FE84B8-932E-B649-8DB1-EBB400A41806}" srcId="{1CB1042A-D503-AD40-9A55-568736B13BF7}" destId="{87262336-93AE-7142-AEE1-50E74C4DED18}" srcOrd="2" destOrd="0" parTransId="{59779D3E-AF21-EE4B-8911-5467F7C574FE}" sibTransId="{0E117B61-4204-5348-8464-1AF319CCECEA}"/>
    <dgm:cxn modelId="{D7E0E1BF-713B-604B-B550-C4E48E2178D4}" type="presOf" srcId="{C4A89961-3694-0D40-BA63-DEA6E0EF087A}" destId="{AAEBA852-C9E0-194F-948B-23CDDE3A4AE3}" srcOrd="0" destOrd="0" presId="urn:microsoft.com/office/officeart/2005/8/layout/radial6"/>
    <dgm:cxn modelId="{D2345BC1-DD9F-C349-9C39-7EC6E9FBC6EA}" srcId="{F1F764DB-48D3-2A40-A4F4-0F119CA8FDBF}" destId="{B98E6F53-C8B1-0143-B4FA-9A62A2EBC009}" srcOrd="0" destOrd="0" parTransId="{4E03A31E-86E3-8543-B70C-56E4ED253AD7}" sibTransId="{1A72FE74-5A86-8041-B51B-A948A16421C7}"/>
    <dgm:cxn modelId="{221637C7-403C-BE41-9C11-CF940EBAD12B}" type="presOf" srcId="{1CB1042A-D503-AD40-9A55-568736B13BF7}" destId="{3A476C04-7F85-0C43-9AF0-CFEE3EC967CC}" srcOrd="0" destOrd="0" presId="urn:microsoft.com/office/officeart/2005/8/layout/radial6"/>
    <dgm:cxn modelId="{920810CE-76B4-A743-87E3-1E3C17373F7E}" type="presOf" srcId="{501ED187-C90F-7F4E-9A11-DF7AF6618135}" destId="{F54815D5-1E32-5C4F-B274-5F34F5DA4336}" srcOrd="0" destOrd="0" presId="urn:microsoft.com/office/officeart/2005/8/layout/radial6"/>
    <dgm:cxn modelId="{C5F80DDB-C52E-7045-9337-8E99A8526F00}" srcId="{1CB1042A-D503-AD40-9A55-568736B13BF7}" destId="{F1F764DB-48D3-2A40-A4F4-0F119CA8FDBF}" srcOrd="1" destOrd="0" parTransId="{788DC2DC-1E48-E54B-955A-87E57D60268B}" sibTransId="{84EDDF8E-0DCC-6440-A6CA-2ED98D33D9B7}"/>
    <dgm:cxn modelId="{4F3C86DB-476E-3D48-B0A7-79B410443A32}" srcId="{A43BBD97-5154-634B-A385-F39B89BF52BE}" destId="{C4A89961-3694-0D40-BA63-DEA6E0EF087A}" srcOrd="2" destOrd="0" parTransId="{0CA4E651-20CF-F648-883C-F1BB25D111EA}" sibTransId="{2EA2135F-D0A1-AB48-8E47-FDC0800C0DA3}"/>
    <dgm:cxn modelId="{1F5F7BDC-77A2-194A-A1BF-11C9C79B99D8}" srcId="{A43BBD97-5154-634B-A385-F39B89BF52BE}" destId="{102CE0E6-4A5A-6543-8AE2-D57E03B8DDC0}" srcOrd="1" destOrd="0" parTransId="{6BCCCBCB-87CD-3945-8354-47BE3D837285}" sibTransId="{02D29179-3BD4-7945-93F4-F77B72F38A3F}"/>
    <dgm:cxn modelId="{ACB9F2E4-1779-184D-9BC1-F1BC0A5A3CF9}" srcId="{A43BBD97-5154-634B-A385-F39B89BF52BE}" destId="{7150C7B4-FED9-4845-8EFB-FE5850EE5FA9}" srcOrd="3" destOrd="0" parTransId="{7A5377BA-6388-0347-B329-0EA83BC3B789}" sibTransId="{3B2EF27B-2219-4442-915B-72C7887046E3}"/>
    <dgm:cxn modelId="{1F48EDF1-2336-6C44-9B04-455CFA7AFE9F}" srcId="{F1F764DB-48D3-2A40-A4F4-0F119CA8FDBF}" destId="{ADD9FDA3-0167-AA4A-93E2-5D107229937E}" srcOrd="1" destOrd="0" parTransId="{38BFCC3C-35C9-1943-B185-0D2BC47E7FB7}" sibTransId="{6FEBAC65-764A-0444-9B41-175431481D40}"/>
    <dgm:cxn modelId="{C49FDAD2-67D0-2840-AA6E-48F6C93326CC}" type="presParOf" srcId="{3A476C04-7F85-0C43-9AF0-CFEE3EC967CC}" destId="{3473E15B-42CE-D741-A02D-A33AAF605C2A}" srcOrd="0" destOrd="0" presId="urn:microsoft.com/office/officeart/2005/8/layout/radial6"/>
    <dgm:cxn modelId="{4D21404C-2BBD-254F-BF17-587D4D7436C5}" type="presParOf" srcId="{3A476C04-7F85-0C43-9AF0-CFEE3EC967CC}" destId="{77E6B5BD-1643-0F4C-BD07-9ADE87030EA7}" srcOrd="1" destOrd="0" presId="urn:microsoft.com/office/officeart/2005/8/layout/radial6"/>
    <dgm:cxn modelId="{10E55964-D733-0647-9160-0CFDADABCAAC}" type="presParOf" srcId="{3A476C04-7F85-0C43-9AF0-CFEE3EC967CC}" destId="{014226AC-195E-0245-9B1C-D8480563A72D}" srcOrd="2" destOrd="0" presId="urn:microsoft.com/office/officeart/2005/8/layout/radial6"/>
    <dgm:cxn modelId="{A647F98F-155E-2C4B-9B1B-A462E18DBD1B}" type="presParOf" srcId="{3A476C04-7F85-0C43-9AF0-CFEE3EC967CC}" destId="{F54815D5-1E32-5C4F-B274-5F34F5DA4336}" srcOrd="3" destOrd="0" presId="urn:microsoft.com/office/officeart/2005/8/layout/radial6"/>
    <dgm:cxn modelId="{1D950553-CEC9-6541-B17E-786922AF48CF}" type="presParOf" srcId="{3A476C04-7F85-0C43-9AF0-CFEE3EC967CC}" destId="{53DC1184-BEC4-C742-A557-36CC5C6592AF}" srcOrd="4" destOrd="0" presId="urn:microsoft.com/office/officeart/2005/8/layout/radial6"/>
    <dgm:cxn modelId="{9DCE74AA-5B53-DA40-84D0-4F1E53F21F90}" type="presParOf" srcId="{3A476C04-7F85-0C43-9AF0-CFEE3EC967CC}" destId="{B18FB77E-BDD1-0145-B21D-9E1FEB84571B}" srcOrd="5" destOrd="0" presId="urn:microsoft.com/office/officeart/2005/8/layout/radial6"/>
    <dgm:cxn modelId="{1315F718-A308-D74B-BA70-962DEB1AECC8}" type="presParOf" srcId="{3A476C04-7F85-0C43-9AF0-CFEE3EC967CC}" destId="{FCA9E516-E740-C442-AC17-3975558AC719}" srcOrd="6" destOrd="0" presId="urn:microsoft.com/office/officeart/2005/8/layout/radial6"/>
    <dgm:cxn modelId="{D406D0AC-4285-4940-8D72-30827E77FCD4}" type="presParOf" srcId="{3A476C04-7F85-0C43-9AF0-CFEE3EC967CC}" destId="{AAEBA852-C9E0-194F-948B-23CDDE3A4AE3}" srcOrd="7" destOrd="0" presId="urn:microsoft.com/office/officeart/2005/8/layout/radial6"/>
    <dgm:cxn modelId="{8BE2886A-7A19-0040-9515-82032A73B62B}" type="presParOf" srcId="{3A476C04-7F85-0C43-9AF0-CFEE3EC967CC}" destId="{D126A4AF-8EC3-6C47-87E9-67476FBB4CFA}" srcOrd="8" destOrd="0" presId="urn:microsoft.com/office/officeart/2005/8/layout/radial6"/>
    <dgm:cxn modelId="{EEB31554-3208-FA47-94BC-1DF8AF705B38}" type="presParOf" srcId="{3A476C04-7F85-0C43-9AF0-CFEE3EC967CC}" destId="{E7F29B51-57CC-1646-9A37-BE7B7685C11B}" srcOrd="9" destOrd="0" presId="urn:microsoft.com/office/officeart/2005/8/layout/radial6"/>
    <dgm:cxn modelId="{F8B98712-B5B8-AE4D-8A05-38313AEDF480}" type="presParOf" srcId="{3A476C04-7F85-0C43-9AF0-CFEE3EC967CC}" destId="{E95D0461-FE8D-A24A-B0D4-822D705206A7}" srcOrd="10" destOrd="0" presId="urn:microsoft.com/office/officeart/2005/8/layout/radial6"/>
    <dgm:cxn modelId="{9821478B-F8B6-FE4F-B8FD-01B26033319E}" type="presParOf" srcId="{3A476C04-7F85-0C43-9AF0-CFEE3EC967CC}" destId="{2DF662D3-C9C4-C744-9868-0D66599E6081}" srcOrd="11" destOrd="0" presId="urn:microsoft.com/office/officeart/2005/8/layout/radial6"/>
    <dgm:cxn modelId="{33D2F3BD-B740-9C4A-A8B8-5173BF7D0CFC}" type="presParOf" srcId="{3A476C04-7F85-0C43-9AF0-CFEE3EC967CC}" destId="{27E3C83A-1381-1E41-8CCB-AC953BE9B6AC}" srcOrd="12" destOrd="0" presId="urn:microsoft.com/office/officeart/2005/8/layout/radial6"/>
    <dgm:cxn modelId="{2488771A-2DCB-1549-896D-09CE4DDBD018}" type="presParOf" srcId="{3A476C04-7F85-0C43-9AF0-CFEE3EC967CC}" destId="{53062D3F-74C4-0D47-BB0B-5FD4B2A45568}" srcOrd="13" destOrd="0" presId="urn:microsoft.com/office/officeart/2005/8/layout/radial6"/>
    <dgm:cxn modelId="{4C93A599-9CB2-6046-A210-54C78879CA77}" type="presParOf" srcId="{3A476C04-7F85-0C43-9AF0-CFEE3EC967CC}" destId="{F70A99F6-D480-8B4F-8C9D-079E827116A6}" srcOrd="14" destOrd="0" presId="urn:microsoft.com/office/officeart/2005/8/layout/radial6"/>
    <dgm:cxn modelId="{C392BE5D-5628-C14B-9A7B-AC475D91C05F}" type="presParOf" srcId="{3A476C04-7F85-0C43-9AF0-CFEE3EC967CC}" destId="{973114D4-AD03-3440-A756-5B57CE891BA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7BEB7-0E75-2F45-8658-00F0AF64EAA7}">
      <dsp:nvSpPr>
        <dsp:cNvPr id="0" name=""/>
        <dsp:cNvSpPr/>
      </dsp:nvSpPr>
      <dsp:spPr>
        <a:xfrm>
          <a:off x="2822897" y="658073"/>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B56D4A-F0D2-9441-93B5-3B1354814ABE}">
      <dsp:nvSpPr>
        <dsp:cNvPr id="0" name=""/>
        <dsp:cNvSpPr/>
      </dsp:nvSpPr>
      <dsp:spPr>
        <a:xfrm>
          <a:off x="2822897" y="658073"/>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6BE6FE-AC0F-774A-8F25-42D668DDB546}">
      <dsp:nvSpPr>
        <dsp:cNvPr id="0" name=""/>
        <dsp:cNvSpPr/>
      </dsp:nvSpPr>
      <dsp:spPr>
        <a:xfrm>
          <a:off x="2822897" y="658073"/>
          <a:ext cx="4271928" cy="4271928"/>
        </a:xfrm>
        <a:prstGeom prst="blockArc">
          <a:avLst>
            <a:gd name="adj1" fmla="val 3240000"/>
            <a:gd name="adj2" fmla="val 7560000"/>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F2B457-92F9-B541-92CD-B191CFD85E33}">
      <dsp:nvSpPr>
        <dsp:cNvPr id="0" name=""/>
        <dsp:cNvSpPr/>
      </dsp:nvSpPr>
      <dsp:spPr>
        <a:xfrm>
          <a:off x="2822897" y="658073"/>
          <a:ext cx="4271928" cy="4271928"/>
        </a:xfrm>
        <a:prstGeom prst="blockArc">
          <a:avLst>
            <a:gd name="adj1" fmla="val 20520000"/>
            <a:gd name="adj2" fmla="val 3240000"/>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80EBD8-608D-2440-B4B1-621184C91EC0}">
      <dsp:nvSpPr>
        <dsp:cNvPr id="0" name=""/>
        <dsp:cNvSpPr/>
      </dsp:nvSpPr>
      <dsp:spPr>
        <a:xfrm>
          <a:off x="2822897" y="658073"/>
          <a:ext cx="4271928" cy="4271928"/>
        </a:xfrm>
        <a:prstGeom prst="blockArc">
          <a:avLst>
            <a:gd name="adj1" fmla="val 16200000"/>
            <a:gd name="adj2" fmla="val 2052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E38EC9-CEEF-7F41-9F94-1876BDFE4B82}">
      <dsp:nvSpPr>
        <dsp:cNvPr id="0" name=""/>
        <dsp:cNvSpPr/>
      </dsp:nvSpPr>
      <dsp:spPr>
        <a:xfrm>
          <a:off x="3975805" y="1810982"/>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263735" y="2098912"/>
        <a:ext cx="1390251" cy="1390251"/>
      </dsp:txXfrm>
    </dsp:sp>
    <dsp:sp modelId="{D705D6EF-8D03-754F-A169-7AAC854E34D0}">
      <dsp:nvSpPr>
        <dsp:cNvPr id="0" name=""/>
        <dsp:cNvSpPr/>
      </dsp:nvSpPr>
      <dsp:spPr>
        <a:xfrm>
          <a:off x="4045419" y="-27925"/>
          <a:ext cx="1826884" cy="147108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Care Team</a:t>
          </a:r>
        </a:p>
      </dsp:txBody>
      <dsp:txXfrm>
        <a:off x="4312960" y="187511"/>
        <a:ext cx="1291802" cy="1040217"/>
      </dsp:txXfrm>
    </dsp:sp>
    <dsp:sp modelId="{C198C47B-4C7D-EE4B-9675-FA3D6389803D}">
      <dsp:nvSpPr>
        <dsp:cNvPr id="0" name=""/>
        <dsp:cNvSpPr/>
      </dsp:nvSpPr>
      <dsp:spPr>
        <a:xfrm>
          <a:off x="6029720" y="1413754"/>
          <a:ext cx="1826884" cy="1471089"/>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Coordinating Teams</a:t>
          </a:r>
        </a:p>
      </dsp:txBody>
      <dsp:txXfrm>
        <a:off x="6297261" y="1629190"/>
        <a:ext cx="1291802" cy="1040217"/>
      </dsp:txXfrm>
    </dsp:sp>
    <dsp:sp modelId="{0223C4F6-5CCC-A04F-A390-112D8358D065}">
      <dsp:nvSpPr>
        <dsp:cNvPr id="0" name=""/>
        <dsp:cNvSpPr/>
      </dsp:nvSpPr>
      <dsp:spPr>
        <a:xfrm>
          <a:off x="5271785" y="3746441"/>
          <a:ext cx="1826884" cy="1471089"/>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Ancillary &amp; Support Services</a:t>
          </a:r>
        </a:p>
      </dsp:txBody>
      <dsp:txXfrm>
        <a:off x="5539326" y="3961877"/>
        <a:ext cx="1291802" cy="1040217"/>
      </dsp:txXfrm>
    </dsp:sp>
    <dsp:sp modelId="{9F4B3B03-BE0C-BC46-9DCA-24F7F49679CE}">
      <dsp:nvSpPr>
        <dsp:cNvPr id="0" name=""/>
        <dsp:cNvSpPr/>
      </dsp:nvSpPr>
      <dsp:spPr>
        <a:xfrm>
          <a:off x="2819053" y="3746441"/>
          <a:ext cx="1826884" cy="1471089"/>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Administration</a:t>
          </a:r>
        </a:p>
      </dsp:txBody>
      <dsp:txXfrm>
        <a:off x="3086594" y="3961877"/>
        <a:ext cx="1291802" cy="1040217"/>
      </dsp:txXfrm>
    </dsp:sp>
    <dsp:sp modelId="{1153D640-6A81-2443-AC69-76B6CC54A688}">
      <dsp:nvSpPr>
        <dsp:cNvPr id="0" name=""/>
        <dsp:cNvSpPr/>
      </dsp:nvSpPr>
      <dsp:spPr>
        <a:xfrm>
          <a:off x="2061117" y="1413754"/>
          <a:ext cx="1826884" cy="147108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Contingency Teams</a:t>
          </a:r>
        </a:p>
      </dsp:txBody>
      <dsp:txXfrm>
        <a:off x="2328658" y="1629190"/>
        <a:ext cx="1291802" cy="1040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114D4-AD03-3440-A756-5B57CE891BAC}">
      <dsp:nvSpPr>
        <dsp:cNvPr id="0" name=""/>
        <dsp:cNvSpPr/>
      </dsp:nvSpPr>
      <dsp:spPr>
        <a:xfrm>
          <a:off x="2822897" y="634095"/>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3C83A-1381-1E41-8CCB-AC953BE9B6AC}">
      <dsp:nvSpPr>
        <dsp:cNvPr id="0" name=""/>
        <dsp:cNvSpPr/>
      </dsp:nvSpPr>
      <dsp:spPr>
        <a:xfrm>
          <a:off x="2822897" y="634095"/>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29B51-57CC-1646-9A37-BE7B7685C11B}">
      <dsp:nvSpPr>
        <dsp:cNvPr id="0" name=""/>
        <dsp:cNvSpPr/>
      </dsp:nvSpPr>
      <dsp:spPr>
        <a:xfrm>
          <a:off x="2822897" y="634095"/>
          <a:ext cx="4271928" cy="4271928"/>
        </a:xfrm>
        <a:prstGeom prst="blockArc">
          <a:avLst>
            <a:gd name="adj1" fmla="val 3240000"/>
            <a:gd name="adj2" fmla="val 7560000"/>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9E516-E740-C442-AC17-3975558AC719}">
      <dsp:nvSpPr>
        <dsp:cNvPr id="0" name=""/>
        <dsp:cNvSpPr/>
      </dsp:nvSpPr>
      <dsp:spPr>
        <a:xfrm>
          <a:off x="2822897" y="634095"/>
          <a:ext cx="4271928" cy="4271928"/>
        </a:xfrm>
        <a:prstGeom prst="blockArc">
          <a:avLst>
            <a:gd name="adj1" fmla="val 20520000"/>
            <a:gd name="adj2" fmla="val 3240000"/>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815D5-1E32-5C4F-B274-5F34F5DA4336}">
      <dsp:nvSpPr>
        <dsp:cNvPr id="0" name=""/>
        <dsp:cNvSpPr/>
      </dsp:nvSpPr>
      <dsp:spPr>
        <a:xfrm>
          <a:off x="2822897" y="634095"/>
          <a:ext cx="4271928" cy="4271928"/>
        </a:xfrm>
        <a:prstGeom prst="blockArc">
          <a:avLst>
            <a:gd name="adj1" fmla="val 16200000"/>
            <a:gd name="adj2" fmla="val 2052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3E15B-42CE-D741-A02D-A33AAF605C2A}">
      <dsp:nvSpPr>
        <dsp:cNvPr id="0" name=""/>
        <dsp:cNvSpPr/>
      </dsp:nvSpPr>
      <dsp:spPr>
        <a:xfrm>
          <a:off x="3975805" y="1787004"/>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263735" y="2074934"/>
        <a:ext cx="1390251" cy="1390251"/>
      </dsp:txXfrm>
    </dsp:sp>
    <dsp:sp modelId="{77E6B5BD-1643-0F4C-BD07-9ADE87030EA7}">
      <dsp:nvSpPr>
        <dsp:cNvPr id="0" name=""/>
        <dsp:cNvSpPr/>
      </dsp:nvSpPr>
      <dsp:spPr>
        <a:xfrm>
          <a:off x="3215736" y="-4497"/>
          <a:ext cx="3486249" cy="1376277"/>
        </a:xfrm>
        <a:prstGeom prst="ellipse">
          <a:avLst/>
        </a:prstGeom>
        <a:solidFill>
          <a:schemeClr val="accent5">
            <a:hueOff val="0"/>
            <a:satOff val="0"/>
            <a:lumOff val="0"/>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Care Team</a:t>
          </a:r>
        </a:p>
      </dsp:txBody>
      <dsp:txXfrm>
        <a:off x="3726285" y="197054"/>
        <a:ext cx="2465151" cy="973175"/>
      </dsp:txXfrm>
    </dsp:sp>
    <dsp:sp modelId="{53DC1184-BEC4-C742-A557-36CC5C6592AF}">
      <dsp:nvSpPr>
        <dsp:cNvPr id="0" name=""/>
        <dsp:cNvSpPr/>
      </dsp:nvSpPr>
      <dsp:spPr>
        <a:xfrm>
          <a:off x="6028764" y="1389225"/>
          <a:ext cx="1828797" cy="1472190"/>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Coordinating Teams</a:t>
          </a:r>
        </a:p>
      </dsp:txBody>
      <dsp:txXfrm>
        <a:off x="6296585" y="1604822"/>
        <a:ext cx="1293155" cy="1040996"/>
      </dsp:txXfrm>
    </dsp:sp>
    <dsp:sp modelId="{AAEBA852-C9E0-194F-948B-23CDDE3A4AE3}">
      <dsp:nvSpPr>
        <dsp:cNvPr id="0" name=""/>
        <dsp:cNvSpPr/>
      </dsp:nvSpPr>
      <dsp:spPr>
        <a:xfrm>
          <a:off x="5270828" y="3721912"/>
          <a:ext cx="1828797" cy="1472190"/>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Ancillary &amp; Support Services</a:t>
          </a:r>
        </a:p>
      </dsp:txBody>
      <dsp:txXfrm>
        <a:off x="5538649" y="3937509"/>
        <a:ext cx="1293155" cy="1040996"/>
      </dsp:txXfrm>
    </dsp:sp>
    <dsp:sp modelId="{E95D0461-FE8D-A24A-B0D4-822D705206A7}">
      <dsp:nvSpPr>
        <dsp:cNvPr id="0" name=""/>
        <dsp:cNvSpPr/>
      </dsp:nvSpPr>
      <dsp:spPr>
        <a:xfrm>
          <a:off x="2818096" y="3721912"/>
          <a:ext cx="1828797" cy="1472190"/>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Administration</a:t>
          </a:r>
        </a:p>
      </dsp:txBody>
      <dsp:txXfrm>
        <a:off x="3085917" y="3937509"/>
        <a:ext cx="1293155" cy="1040996"/>
      </dsp:txXfrm>
    </dsp:sp>
    <dsp:sp modelId="{53062D3F-74C4-0D47-BB0B-5FD4B2A45568}">
      <dsp:nvSpPr>
        <dsp:cNvPr id="0" name=""/>
        <dsp:cNvSpPr/>
      </dsp:nvSpPr>
      <dsp:spPr>
        <a:xfrm>
          <a:off x="2060160" y="1389225"/>
          <a:ext cx="1828797" cy="147219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Contingency Teams</a:t>
          </a:r>
        </a:p>
      </dsp:txBody>
      <dsp:txXfrm>
        <a:off x="2327981" y="1604822"/>
        <a:ext cx="1293155" cy="1040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114D4-AD03-3440-A756-5B57CE891BAC}">
      <dsp:nvSpPr>
        <dsp:cNvPr id="0" name=""/>
        <dsp:cNvSpPr/>
      </dsp:nvSpPr>
      <dsp:spPr>
        <a:xfrm>
          <a:off x="2822897" y="621258"/>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3C83A-1381-1E41-8CCB-AC953BE9B6AC}">
      <dsp:nvSpPr>
        <dsp:cNvPr id="0" name=""/>
        <dsp:cNvSpPr/>
      </dsp:nvSpPr>
      <dsp:spPr>
        <a:xfrm>
          <a:off x="2822897" y="621258"/>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29B51-57CC-1646-9A37-BE7B7685C11B}">
      <dsp:nvSpPr>
        <dsp:cNvPr id="0" name=""/>
        <dsp:cNvSpPr/>
      </dsp:nvSpPr>
      <dsp:spPr>
        <a:xfrm>
          <a:off x="2857232" y="646746"/>
          <a:ext cx="4271928" cy="4271928"/>
        </a:xfrm>
        <a:prstGeom prst="blockArc">
          <a:avLst>
            <a:gd name="adj1" fmla="val 2936466"/>
            <a:gd name="adj2" fmla="val 7630458"/>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9E516-E740-C442-AC17-3975558AC719}">
      <dsp:nvSpPr>
        <dsp:cNvPr id="0" name=""/>
        <dsp:cNvSpPr/>
      </dsp:nvSpPr>
      <dsp:spPr>
        <a:xfrm>
          <a:off x="2837386" y="664256"/>
          <a:ext cx="4271928" cy="4271928"/>
        </a:xfrm>
        <a:prstGeom prst="blockArc">
          <a:avLst>
            <a:gd name="adj1" fmla="val 20445237"/>
            <a:gd name="adj2" fmla="val 2892858"/>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815D5-1E32-5C4F-B274-5F34F5DA4336}">
      <dsp:nvSpPr>
        <dsp:cNvPr id="0" name=""/>
        <dsp:cNvSpPr/>
      </dsp:nvSpPr>
      <dsp:spPr>
        <a:xfrm>
          <a:off x="2822897" y="621258"/>
          <a:ext cx="4271928" cy="4271928"/>
        </a:xfrm>
        <a:prstGeom prst="blockArc">
          <a:avLst>
            <a:gd name="adj1" fmla="val 16200000"/>
            <a:gd name="adj2" fmla="val 2052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3E15B-42CE-D741-A02D-A33AAF605C2A}">
      <dsp:nvSpPr>
        <dsp:cNvPr id="0" name=""/>
        <dsp:cNvSpPr/>
      </dsp:nvSpPr>
      <dsp:spPr>
        <a:xfrm>
          <a:off x="3975805" y="1774167"/>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263735" y="2062097"/>
        <a:ext cx="1390251" cy="1390251"/>
      </dsp:txXfrm>
    </dsp:sp>
    <dsp:sp modelId="{77E6B5BD-1643-0F4C-BD07-9ADE87030EA7}">
      <dsp:nvSpPr>
        <dsp:cNvPr id="0" name=""/>
        <dsp:cNvSpPr/>
      </dsp:nvSpPr>
      <dsp:spPr>
        <a:xfrm>
          <a:off x="4044462" y="-65290"/>
          <a:ext cx="1828797" cy="147219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Care Team</a:t>
          </a:r>
        </a:p>
      </dsp:txBody>
      <dsp:txXfrm>
        <a:off x="4312283" y="150307"/>
        <a:ext cx="1293155" cy="1040996"/>
      </dsp:txXfrm>
    </dsp:sp>
    <dsp:sp modelId="{53DC1184-BEC4-C742-A557-36CC5C6592AF}">
      <dsp:nvSpPr>
        <dsp:cNvPr id="0" name=""/>
        <dsp:cNvSpPr/>
      </dsp:nvSpPr>
      <dsp:spPr>
        <a:xfrm>
          <a:off x="6028764" y="1376388"/>
          <a:ext cx="1828797" cy="1472190"/>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Coordinating Teams</a:t>
          </a:r>
        </a:p>
      </dsp:txBody>
      <dsp:txXfrm>
        <a:off x="6296585" y="1591985"/>
        <a:ext cx="1293155" cy="1040996"/>
      </dsp:txXfrm>
    </dsp:sp>
    <dsp:sp modelId="{AAEBA852-C9E0-194F-948B-23CDDE3A4AE3}">
      <dsp:nvSpPr>
        <dsp:cNvPr id="0" name=""/>
        <dsp:cNvSpPr/>
      </dsp:nvSpPr>
      <dsp:spPr>
        <a:xfrm>
          <a:off x="4805723" y="3546216"/>
          <a:ext cx="3115810" cy="1619452"/>
        </a:xfrm>
        <a:prstGeom prst="ellipse">
          <a:avLst/>
        </a:prstGeom>
        <a:solidFill>
          <a:schemeClr val="accent5">
            <a:hueOff val="-3379271"/>
            <a:satOff val="-8710"/>
            <a:lumOff val="-5883"/>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Ancillary &amp; Support Services</a:t>
          </a:r>
        </a:p>
      </dsp:txBody>
      <dsp:txXfrm>
        <a:off x="5262023" y="3783379"/>
        <a:ext cx="2203210" cy="1145126"/>
      </dsp:txXfrm>
    </dsp:sp>
    <dsp:sp modelId="{E95D0461-FE8D-A24A-B0D4-822D705206A7}">
      <dsp:nvSpPr>
        <dsp:cNvPr id="0" name=""/>
        <dsp:cNvSpPr/>
      </dsp:nvSpPr>
      <dsp:spPr>
        <a:xfrm>
          <a:off x="2818096" y="3709075"/>
          <a:ext cx="1828797" cy="1472190"/>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Administration</a:t>
          </a:r>
        </a:p>
      </dsp:txBody>
      <dsp:txXfrm>
        <a:off x="3085917" y="3924672"/>
        <a:ext cx="1293155" cy="1040996"/>
      </dsp:txXfrm>
    </dsp:sp>
    <dsp:sp modelId="{53062D3F-74C4-0D47-BB0B-5FD4B2A45568}">
      <dsp:nvSpPr>
        <dsp:cNvPr id="0" name=""/>
        <dsp:cNvSpPr/>
      </dsp:nvSpPr>
      <dsp:spPr>
        <a:xfrm>
          <a:off x="2060160" y="1376388"/>
          <a:ext cx="1828797" cy="147219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Contingency Teams</a:t>
          </a:r>
        </a:p>
      </dsp:txBody>
      <dsp:txXfrm>
        <a:off x="2327981" y="1591985"/>
        <a:ext cx="1293155" cy="1040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114D4-AD03-3440-A756-5B57CE891BAC}">
      <dsp:nvSpPr>
        <dsp:cNvPr id="0" name=""/>
        <dsp:cNvSpPr/>
      </dsp:nvSpPr>
      <dsp:spPr>
        <a:xfrm>
          <a:off x="3128723" y="658073"/>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3C83A-1381-1E41-8CCB-AC953BE9B6AC}">
      <dsp:nvSpPr>
        <dsp:cNvPr id="0" name=""/>
        <dsp:cNvSpPr/>
      </dsp:nvSpPr>
      <dsp:spPr>
        <a:xfrm>
          <a:off x="3128723" y="658073"/>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29B51-57CC-1646-9A37-BE7B7685C11B}">
      <dsp:nvSpPr>
        <dsp:cNvPr id="0" name=""/>
        <dsp:cNvSpPr/>
      </dsp:nvSpPr>
      <dsp:spPr>
        <a:xfrm>
          <a:off x="3128723" y="658073"/>
          <a:ext cx="4271928" cy="4271928"/>
        </a:xfrm>
        <a:prstGeom prst="blockArc">
          <a:avLst>
            <a:gd name="adj1" fmla="val 3240000"/>
            <a:gd name="adj2" fmla="val 7560000"/>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9E516-E740-C442-AC17-3975558AC719}">
      <dsp:nvSpPr>
        <dsp:cNvPr id="0" name=""/>
        <dsp:cNvSpPr/>
      </dsp:nvSpPr>
      <dsp:spPr>
        <a:xfrm>
          <a:off x="3128723" y="658073"/>
          <a:ext cx="4271928" cy="4271928"/>
        </a:xfrm>
        <a:prstGeom prst="blockArc">
          <a:avLst>
            <a:gd name="adj1" fmla="val 20520000"/>
            <a:gd name="adj2" fmla="val 3240000"/>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815D5-1E32-5C4F-B274-5F34F5DA4336}">
      <dsp:nvSpPr>
        <dsp:cNvPr id="0" name=""/>
        <dsp:cNvSpPr/>
      </dsp:nvSpPr>
      <dsp:spPr>
        <a:xfrm>
          <a:off x="3128723" y="658073"/>
          <a:ext cx="4271928" cy="4271928"/>
        </a:xfrm>
        <a:prstGeom prst="blockArc">
          <a:avLst>
            <a:gd name="adj1" fmla="val 16200000"/>
            <a:gd name="adj2" fmla="val 2052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3E15B-42CE-D741-A02D-A33AAF605C2A}">
      <dsp:nvSpPr>
        <dsp:cNvPr id="0" name=""/>
        <dsp:cNvSpPr/>
      </dsp:nvSpPr>
      <dsp:spPr>
        <a:xfrm>
          <a:off x="4281632" y="1810982"/>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569562" y="2098912"/>
        <a:ext cx="1390251" cy="1390251"/>
      </dsp:txXfrm>
    </dsp:sp>
    <dsp:sp modelId="{77E6B5BD-1643-0F4C-BD07-9ADE87030EA7}">
      <dsp:nvSpPr>
        <dsp:cNvPr id="0" name=""/>
        <dsp:cNvSpPr/>
      </dsp:nvSpPr>
      <dsp:spPr>
        <a:xfrm>
          <a:off x="4350288" y="-28475"/>
          <a:ext cx="1828797" cy="147219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Care Team</a:t>
          </a:r>
        </a:p>
      </dsp:txBody>
      <dsp:txXfrm>
        <a:off x="4618109" y="187122"/>
        <a:ext cx="1293155" cy="1040996"/>
      </dsp:txXfrm>
    </dsp:sp>
    <dsp:sp modelId="{53DC1184-BEC4-C742-A557-36CC5C6592AF}">
      <dsp:nvSpPr>
        <dsp:cNvPr id="0" name=""/>
        <dsp:cNvSpPr/>
      </dsp:nvSpPr>
      <dsp:spPr>
        <a:xfrm>
          <a:off x="6334590" y="1413204"/>
          <a:ext cx="1828797" cy="1472190"/>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Coordinating Teams</a:t>
          </a:r>
        </a:p>
      </dsp:txBody>
      <dsp:txXfrm>
        <a:off x="6602411" y="1628801"/>
        <a:ext cx="1293155" cy="1040996"/>
      </dsp:txXfrm>
    </dsp:sp>
    <dsp:sp modelId="{AAEBA852-C9E0-194F-948B-23CDDE3A4AE3}">
      <dsp:nvSpPr>
        <dsp:cNvPr id="0" name=""/>
        <dsp:cNvSpPr/>
      </dsp:nvSpPr>
      <dsp:spPr>
        <a:xfrm>
          <a:off x="5576654" y="3745890"/>
          <a:ext cx="1828797" cy="1472190"/>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Ancillary &amp; Support Services</a:t>
          </a:r>
        </a:p>
      </dsp:txBody>
      <dsp:txXfrm>
        <a:off x="5844475" y="3961487"/>
        <a:ext cx="1293155" cy="1040996"/>
      </dsp:txXfrm>
    </dsp:sp>
    <dsp:sp modelId="{E95D0461-FE8D-A24A-B0D4-822D705206A7}">
      <dsp:nvSpPr>
        <dsp:cNvPr id="0" name=""/>
        <dsp:cNvSpPr/>
      </dsp:nvSpPr>
      <dsp:spPr>
        <a:xfrm>
          <a:off x="3123922" y="3745890"/>
          <a:ext cx="1828797" cy="1472190"/>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Administration</a:t>
          </a:r>
        </a:p>
      </dsp:txBody>
      <dsp:txXfrm>
        <a:off x="3391743" y="3961487"/>
        <a:ext cx="1293155" cy="1040996"/>
      </dsp:txXfrm>
    </dsp:sp>
    <dsp:sp modelId="{53062D3F-74C4-0D47-BB0B-5FD4B2A45568}">
      <dsp:nvSpPr>
        <dsp:cNvPr id="0" name=""/>
        <dsp:cNvSpPr/>
      </dsp:nvSpPr>
      <dsp:spPr>
        <a:xfrm>
          <a:off x="1754334" y="1070345"/>
          <a:ext cx="3052102" cy="2157907"/>
        </a:xfrm>
        <a:prstGeom prst="ellipse">
          <a:avLst/>
        </a:prstGeom>
        <a:solidFill>
          <a:schemeClr val="accent5">
            <a:hueOff val="-6758543"/>
            <a:satOff val="-17419"/>
            <a:lumOff val="-11765"/>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Contingency Teams</a:t>
          </a:r>
        </a:p>
      </dsp:txBody>
      <dsp:txXfrm>
        <a:off x="2201304" y="1386363"/>
        <a:ext cx="2158162" cy="1525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114D4-AD03-3440-A756-5B57CE891BAC}">
      <dsp:nvSpPr>
        <dsp:cNvPr id="0" name=""/>
        <dsp:cNvSpPr/>
      </dsp:nvSpPr>
      <dsp:spPr>
        <a:xfrm>
          <a:off x="2563275" y="658073"/>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3C83A-1381-1E41-8CCB-AC953BE9B6AC}">
      <dsp:nvSpPr>
        <dsp:cNvPr id="0" name=""/>
        <dsp:cNvSpPr/>
      </dsp:nvSpPr>
      <dsp:spPr>
        <a:xfrm>
          <a:off x="2563275" y="658073"/>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29B51-57CC-1646-9A37-BE7B7685C11B}">
      <dsp:nvSpPr>
        <dsp:cNvPr id="0" name=""/>
        <dsp:cNvSpPr/>
      </dsp:nvSpPr>
      <dsp:spPr>
        <a:xfrm>
          <a:off x="2563275" y="658073"/>
          <a:ext cx="4271928" cy="4271928"/>
        </a:xfrm>
        <a:prstGeom prst="blockArc">
          <a:avLst>
            <a:gd name="adj1" fmla="val 3240000"/>
            <a:gd name="adj2" fmla="val 7560000"/>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9E516-E740-C442-AC17-3975558AC719}">
      <dsp:nvSpPr>
        <dsp:cNvPr id="0" name=""/>
        <dsp:cNvSpPr/>
      </dsp:nvSpPr>
      <dsp:spPr>
        <a:xfrm>
          <a:off x="2530931" y="682053"/>
          <a:ext cx="4271928" cy="4271928"/>
        </a:xfrm>
        <a:prstGeom prst="blockArc">
          <a:avLst>
            <a:gd name="adj1" fmla="val 20420015"/>
            <a:gd name="adj2" fmla="val 3173657"/>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815D5-1E32-5C4F-B274-5F34F5DA4336}">
      <dsp:nvSpPr>
        <dsp:cNvPr id="0" name=""/>
        <dsp:cNvSpPr/>
      </dsp:nvSpPr>
      <dsp:spPr>
        <a:xfrm>
          <a:off x="2522388" y="657673"/>
          <a:ext cx="4271928" cy="4271928"/>
        </a:xfrm>
        <a:prstGeom prst="blockArc">
          <a:avLst>
            <a:gd name="adj1" fmla="val 16267374"/>
            <a:gd name="adj2" fmla="val 20462581"/>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3E15B-42CE-D741-A02D-A33AAF605C2A}">
      <dsp:nvSpPr>
        <dsp:cNvPr id="0" name=""/>
        <dsp:cNvSpPr/>
      </dsp:nvSpPr>
      <dsp:spPr>
        <a:xfrm>
          <a:off x="3716184" y="1810982"/>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004114" y="2098912"/>
        <a:ext cx="1390251" cy="1390251"/>
      </dsp:txXfrm>
    </dsp:sp>
    <dsp:sp modelId="{77E6B5BD-1643-0F4C-BD07-9ADE87030EA7}">
      <dsp:nvSpPr>
        <dsp:cNvPr id="0" name=""/>
        <dsp:cNvSpPr/>
      </dsp:nvSpPr>
      <dsp:spPr>
        <a:xfrm>
          <a:off x="3784841" y="-28475"/>
          <a:ext cx="1828797" cy="147219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Care Team</a:t>
          </a:r>
        </a:p>
      </dsp:txBody>
      <dsp:txXfrm>
        <a:off x="4052662" y="187122"/>
        <a:ext cx="1293155" cy="1040996"/>
      </dsp:txXfrm>
    </dsp:sp>
    <dsp:sp modelId="{53DC1184-BEC4-C742-A557-36CC5C6592AF}">
      <dsp:nvSpPr>
        <dsp:cNvPr id="0" name=""/>
        <dsp:cNvSpPr/>
      </dsp:nvSpPr>
      <dsp:spPr>
        <a:xfrm>
          <a:off x="5197968" y="1131554"/>
          <a:ext cx="2867282" cy="1968586"/>
        </a:xfrm>
        <a:prstGeom prst="ellipse">
          <a:avLst/>
        </a:prstGeom>
        <a:solidFill>
          <a:schemeClr val="accent5">
            <a:hueOff val="-1689636"/>
            <a:satOff val="-4355"/>
            <a:lumOff val="-2941"/>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Coordinating Teams</a:t>
          </a:r>
        </a:p>
      </dsp:txBody>
      <dsp:txXfrm>
        <a:off x="5617872" y="1419847"/>
        <a:ext cx="2027474" cy="1392000"/>
      </dsp:txXfrm>
    </dsp:sp>
    <dsp:sp modelId="{AAEBA852-C9E0-194F-948B-23CDDE3A4AE3}">
      <dsp:nvSpPr>
        <dsp:cNvPr id="0" name=""/>
        <dsp:cNvSpPr/>
      </dsp:nvSpPr>
      <dsp:spPr>
        <a:xfrm>
          <a:off x="5011207" y="3745890"/>
          <a:ext cx="1828797" cy="1472190"/>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Ancillary &amp; Support Services</a:t>
          </a:r>
        </a:p>
      </dsp:txBody>
      <dsp:txXfrm>
        <a:off x="5279028" y="3961487"/>
        <a:ext cx="1293155" cy="1040996"/>
      </dsp:txXfrm>
    </dsp:sp>
    <dsp:sp modelId="{E95D0461-FE8D-A24A-B0D4-822D705206A7}">
      <dsp:nvSpPr>
        <dsp:cNvPr id="0" name=""/>
        <dsp:cNvSpPr/>
      </dsp:nvSpPr>
      <dsp:spPr>
        <a:xfrm>
          <a:off x="2558475" y="3745890"/>
          <a:ext cx="1828797" cy="1472190"/>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Administration</a:t>
          </a:r>
        </a:p>
      </dsp:txBody>
      <dsp:txXfrm>
        <a:off x="2826296" y="3961487"/>
        <a:ext cx="1293155" cy="1040996"/>
      </dsp:txXfrm>
    </dsp:sp>
    <dsp:sp modelId="{53062D3F-74C4-0D47-BB0B-5FD4B2A45568}">
      <dsp:nvSpPr>
        <dsp:cNvPr id="0" name=""/>
        <dsp:cNvSpPr/>
      </dsp:nvSpPr>
      <dsp:spPr>
        <a:xfrm>
          <a:off x="1800539" y="1413204"/>
          <a:ext cx="1828797" cy="147219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Contingency Teams</a:t>
          </a:r>
        </a:p>
      </dsp:txBody>
      <dsp:txXfrm>
        <a:off x="2068360" y="1628801"/>
        <a:ext cx="1293155" cy="1040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114D4-AD03-3440-A756-5B57CE891BAC}">
      <dsp:nvSpPr>
        <dsp:cNvPr id="0" name=""/>
        <dsp:cNvSpPr/>
      </dsp:nvSpPr>
      <dsp:spPr>
        <a:xfrm>
          <a:off x="2822897" y="560419"/>
          <a:ext cx="4271928" cy="4271928"/>
        </a:xfrm>
        <a:prstGeom prst="blockArc">
          <a:avLst>
            <a:gd name="adj1" fmla="val 11880000"/>
            <a:gd name="adj2" fmla="val 16200000"/>
            <a:gd name="adj3" fmla="val 463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E3C83A-1381-1E41-8CCB-AC953BE9B6AC}">
      <dsp:nvSpPr>
        <dsp:cNvPr id="0" name=""/>
        <dsp:cNvSpPr/>
      </dsp:nvSpPr>
      <dsp:spPr>
        <a:xfrm>
          <a:off x="2822897" y="560419"/>
          <a:ext cx="4271928" cy="4271928"/>
        </a:xfrm>
        <a:prstGeom prst="blockArc">
          <a:avLst>
            <a:gd name="adj1" fmla="val 7560000"/>
            <a:gd name="adj2" fmla="val 11880000"/>
            <a:gd name="adj3" fmla="val 4639"/>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29B51-57CC-1646-9A37-BE7B7685C11B}">
      <dsp:nvSpPr>
        <dsp:cNvPr id="0" name=""/>
        <dsp:cNvSpPr/>
      </dsp:nvSpPr>
      <dsp:spPr>
        <a:xfrm>
          <a:off x="2822897" y="560419"/>
          <a:ext cx="4271928" cy="4271928"/>
        </a:xfrm>
        <a:prstGeom prst="blockArc">
          <a:avLst>
            <a:gd name="adj1" fmla="val 3240000"/>
            <a:gd name="adj2" fmla="val 7560000"/>
            <a:gd name="adj3" fmla="val 4639"/>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9E516-E740-C442-AC17-3975558AC719}">
      <dsp:nvSpPr>
        <dsp:cNvPr id="0" name=""/>
        <dsp:cNvSpPr/>
      </dsp:nvSpPr>
      <dsp:spPr>
        <a:xfrm>
          <a:off x="2822897" y="560419"/>
          <a:ext cx="4271928" cy="4271928"/>
        </a:xfrm>
        <a:prstGeom prst="blockArc">
          <a:avLst>
            <a:gd name="adj1" fmla="val 20520000"/>
            <a:gd name="adj2" fmla="val 3240000"/>
            <a:gd name="adj3" fmla="val 4639"/>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815D5-1E32-5C4F-B274-5F34F5DA4336}">
      <dsp:nvSpPr>
        <dsp:cNvPr id="0" name=""/>
        <dsp:cNvSpPr/>
      </dsp:nvSpPr>
      <dsp:spPr>
        <a:xfrm>
          <a:off x="2822897" y="560419"/>
          <a:ext cx="4271928" cy="4271928"/>
        </a:xfrm>
        <a:prstGeom prst="blockArc">
          <a:avLst>
            <a:gd name="adj1" fmla="val 16200000"/>
            <a:gd name="adj2" fmla="val 2052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73E15B-42CE-D741-A02D-A33AAF605C2A}">
      <dsp:nvSpPr>
        <dsp:cNvPr id="0" name=""/>
        <dsp:cNvSpPr/>
      </dsp:nvSpPr>
      <dsp:spPr>
        <a:xfrm>
          <a:off x="3975805" y="1713328"/>
          <a:ext cx="1966111" cy="19661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Patient</a:t>
          </a:r>
          <a:endParaRPr lang="en-US" sz="1600" b="1" kern="1200" dirty="0">
            <a:solidFill>
              <a:schemeClr val="tx1"/>
            </a:solidFill>
          </a:endParaRPr>
        </a:p>
      </dsp:txBody>
      <dsp:txXfrm>
        <a:off x="4263735" y="2001258"/>
        <a:ext cx="1390251" cy="1390251"/>
      </dsp:txXfrm>
    </dsp:sp>
    <dsp:sp modelId="{77E6B5BD-1643-0F4C-BD07-9ADE87030EA7}">
      <dsp:nvSpPr>
        <dsp:cNvPr id="0" name=""/>
        <dsp:cNvSpPr/>
      </dsp:nvSpPr>
      <dsp:spPr>
        <a:xfrm>
          <a:off x="4044462" y="-126129"/>
          <a:ext cx="1828797" cy="147219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Care Team</a:t>
          </a:r>
        </a:p>
      </dsp:txBody>
      <dsp:txXfrm>
        <a:off x="4312283" y="89468"/>
        <a:ext cx="1293155" cy="1040996"/>
      </dsp:txXfrm>
    </dsp:sp>
    <dsp:sp modelId="{53DC1184-BEC4-C742-A557-36CC5C6592AF}">
      <dsp:nvSpPr>
        <dsp:cNvPr id="0" name=""/>
        <dsp:cNvSpPr/>
      </dsp:nvSpPr>
      <dsp:spPr>
        <a:xfrm>
          <a:off x="6028764" y="1315550"/>
          <a:ext cx="1828797" cy="1472190"/>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Coordinating Teams</a:t>
          </a:r>
        </a:p>
      </dsp:txBody>
      <dsp:txXfrm>
        <a:off x="6296585" y="1531147"/>
        <a:ext cx="1293155" cy="1040996"/>
      </dsp:txXfrm>
    </dsp:sp>
    <dsp:sp modelId="{AAEBA852-C9E0-194F-948B-23CDDE3A4AE3}">
      <dsp:nvSpPr>
        <dsp:cNvPr id="0" name=""/>
        <dsp:cNvSpPr/>
      </dsp:nvSpPr>
      <dsp:spPr>
        <a:xfrm>
          <a:off x="5270828" y="3648237"/>
          <a:ext cx="1828797" cy="1472190"/>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Ancillary &amp; Support Services</a:t>
          </a:r>
        </a:p>
      </dsp:txBody>
      <dsp:txXfrm>
        <a:off x="5538649" y="3863834"/>
        <a:ext cx="1293155" cy="1040996"/>
      </dsp:txXfrm>
    </dsp:sp>
    <dsp:sp modelId="{E95D0461-FE8D-A24A-B0D4-822D705206A7}">
      <dsp:nvSpPr>
        <dsp:cNvPr id="0" name=""/>
        <dsp:cNvSpPr/>
      </dsp:nvSpPr>
      <dsp:spPr>
        <a:xfrm>
          <a:off x="2641981" y="3452929"/>
          <a:ext cx="2181028" cy="1862805"/>
        </a:xfrm>
        <a:prstGeom prst="ellipse">
          <a:avLst/>
        </a:prstGeom>
        <a:solidFill>
          <a:schemeClr val="accent5">
            <a:hueOff val="-5068907"/>
            <a:satOff val="-13064"/>
            <a:lumOff val="-8824"/>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Admin</a:t>
          </a:r>
          <a:r>
            <a:rPr lang="en-US" sz="3200" kern="1200" dirty="0">
              <a:solidFill>
                <a:schemeClr val="tx1"/>
              </a:solidFill>
            </a:rPr>
            <a:t>.</a:t>
          </a:r>
        </a:p>
      </dsp:txBody>
      <dsp:txXfrm>
        <a:off x="2961385" y="3725730"/>
        <a:ext cx="1542220" cy="1317203"/>
      </dsp:txXfrm>
    </dsp:sp>
    <dsp:sp modelId="{53062D3F-74C4-0D47-BB0B-5FD4B2A45568}">
      <dsp:nvSpPr>
        <dsp:cNvPr id="0" name=""/>
        <dsp:cNvSpPr/>
      </dsp:nvSpPr>
      <dsp:spPr>
        <a:xfrm>
          <a:off x="2060160" y="1315550"/>
          <a:ext cx="1828797" cy="147219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Contingency Teams</a:t>
          </a:r>
        </a:p>
      </dsp:txBody>
      <dsp:txXfrm>
        <a:off x="2327981" y="1531147"/>
        <a:ext cx="1293155" cy="10409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C67CF-FAA6-427D-A907-F2C63A769F10}" type="datetimeFigureOut">
              <a:rPr lang="en-US" smtClean="0"/>
              <a:t>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B2A5A-803F-45AB-92BE-13403DFB89DF}" type="slidenum">
              <a:rPr lang="en-US" smtClean="0"/>
              <a:t>‹#›</a:t>
            </a:fld>
            <a:endParaRPr lang="en-US"/>
          </a:p>
        </p:txBody>
      </p:sp>
    </p:spTree>
    <p:extLst>
      <p:ext uri="{BB962C8B-B14F-4D97-AF65-F5344CB8AC3E}">
        <p14:creationId xmlns:p14="http://schemas.microsoft.com/office/powerpoint/2010/main" val="210441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hrq.gov/teamstepps/instructor/fundamentals/module2/igteamstruct.html#ast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Thank you for participating in the Safety Program for Perinatal Care II </a:t>
            </a:r>
            <a:r>
              <a:rPr lang="en-US" dirty="0"/>
              <a:t>(also known as SPPC-II) Teamwork Toolkit presented</a:t>
            </a:r>
            <a:r>
              <a:rPr lang="en-US" b="0" dirty="0"/>
              <a:t> by the </a:t>
            </a:r>
            <a:r>
              <a:rPr lang="en-US" dirty="0"/>
              <a:t>Johns Hopkins University, Agency</a:t>
            </a:r>
            <a:r>
              <a:rPr lang="en-US" b="0" dirty="0"/>
              <a:t> for Healthcare Research and Quality</a:t>
            </a:r>
            <a:r>
              <a:rPr lang="en-US" dirty="0"/>
              <a:t>, </a:t>
            </a:r>
            <a:r>
              <a:rPr lang="en-US" b="0" dirty="0"/>
              <a:t>and the Alliance for Innovation on Maternal Health</a:t>
            </a:r>
            <a:r>
              <a:rPr lang="en-US" dirty="0"/>
              <a:t> (AIM).</a:t>
            </a:r>
            <a:r>
              <a:rPr lang="en-US" b="0" dirty="0"/>
              <a:t> This module will introduce concepts of team structure and assembly.</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4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A662E0-C1C2-476C-BE84-13E45E8CF8D0}"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SCRIPT</a:t>
            </a:r>
          </a:p>
          <a:p>
            <a:r>
              <a:rPr lang="en-US" dirty="0"/>
              <a:t>Before discussing the AIM Team structure, discuss how teams will vary based on various criteria such as size and location. Emphasize how adaptations of the team structure, function, and tool use are possible and strongly encouraged.</a:t>
            </a:r>
            <a:endParaRPr lang="en-US" b="0" dirty="0"/>
          </a:p>
        </p:txBody>
      </p:sp>
    </p:spTree>
    <p:extLst>
      <p:ext uri="{BB962C8B-B14F-4D97-AF65-F5344CB8AC3E}">
        <p14:creationId xmlns:p14="http://schemas.microsoft.com/office/powerpoint/2010/main" val="158758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Your work would likely be impossible without the assistance and collaboration of many others, each of whom serve a critical role. Good team structure promotes teamwork by including a clear leader, involving the patient and other stakeholders, and ensuring that all team members commit to their responsibilities. Your AIM team consists of anyone with whom you work interdependently and dynamically to implement the AIM objectives and the teamwork toolkit associated with </a:t>
            </a:r>
            <a:r>
              <a:rPr lang="en-US" b="0"/>
              <a:t>your clinical bundle. </a:t>
            </a:r>
            <a:endParaRPr lang="en-US" b="0" dirty="0"/>
          </a:p>
          <a:p>
            <a:endParaRPr lang="en-US" b="0" dirty="0"/>
          </a:p>
          <a:p>
            <a:r>
              <a:rPr lang="en-US" b="0" dirty="0"/>
              <a:t>Stop for a moment and think about who you would name as your teammates. What are their names? Their job titles? Their responsibilities? Why is each one an essential team member?</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523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Key AIM Team members include—</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Nurses, including educators, managers, midwives, anesthetists, nurse practitioners, and L&amp;D staff nurses;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Physicians, including obstetricians, family medicine doctors, pediatricians, and anesthesiologists;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Senior executives.</a:t>
            </a: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Additional members who would be helpful to involve in the initiative are—</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Pharmacists,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Patient safety officers,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Chief quality officers,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Ancillary or support staff,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Infectious disease specialists (if applicable).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key team members—nurses, physicians, and senior executives—will help ensure the initiative is used effectively. However, input from other unit or hospital specialists is needed.</a:t>
            </a:r>
            <a:r>
              <a:rPr lang="en-US" dirty="0">
                <a:effectLst/>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9B5CF-AEB0-2744-BC46-39E3A96BA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727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A662E0-C1C2-476C-BE84-13E45E8CF8D0}"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SCRIPT</a:t>
            </a:r>
          </a:p>
          <a:p>
            <a:r>
              <a:rPr lang="en-US" b="0" dirty="0"/>
              <a:t>As a Hospital AIM Team Leader, you are the first champion of the SPPC-II toolkit. However, you’d be well assisted if you could on-board physician or nurse champions who believe in the toolkit and are willing to help you gain buy-in from others.</a:t>
            </a:r>
          </a:p>
          <a:p>
            <a:endParaRPr lang="en-US" b="0" dirty="0"/>
          </a:p>
          <a:p>
            <a:r>
              <a:rPr lang="en-US" b="0" dirty="0"/>
              <a:t>These champions are ideally at the management level or higher and are someone who other clinicians respect and look up to. Senior management like unit directors or the CMO will be of great value as they may be able to help you obtain resources that will facilitate the rollout and adoption of the teamwork tools and strategies. Of course, local leaders or even those who may not be in </a:t>
            </a:r>
            <a:r>
              <a:rPr lang="en-US" b="0" i="1" dirty="0"/>
              <a:t>formal</a:t>
            </a:r>
            <a:r>
              <a:rPr lang="en-US" b="0" i="0" dirty="0"/>
              <a:t> positions of power but who are seen as informal leaders within the OB department can also be valuable additions to your champion team.</a:t>
            </a:r>
          </a:p>
          <a:p>
            <a:endParaRPr lang="en-US" b="0" i="0" dirty="0"/>
          </a:p>
          <a:p>
            <a:r>
              <a:rPr lang="en-US" b="0" i="0" dirty="0"/>
              <a:t>If at all possible, reward champions for their efforts. Dedicated time support is always the ideal mechanism for showing appreciation and protecting the time champions have to contribute to the project, but other (free) ideas might include featuring them in newsletters or providing them with other valued opportunities to gain visibility and receive appreciation for their time and effort.</a:t>
            </a:r>
            <a:endParaRPr lang="en-US" b="0" dirty="0"/>
          </a:p>
        </p:txBody>
      </p:sp>
    </p:spTree>
    <p:extLst>
      <p:ext uri="{BB962C8B-B14F-4D97-AF65-F5344CB8AC3E}">
        <p14:creationId xmlns:p14="http://schemas.microsoft.com/office/powerpoint/2010/main" val="3931190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Getting staff on board and engaging them in the adoption of the tools is all about communication, which should be constant, clear, and timely. Staff should know exactly what is coming and what is expected and there should not be any surprises about who, what, when, where, why, or how they are expected to participate.</a:t>
            </a:r>
          </a:p>
          <a:p>
            <a:endParaRPr lang="en-US" b="0" dirty="0"/>
          </a:p>
          <a:p>
            <a:r>
              <a:rPr lang="en-US" b="0" dirty="0"/>
              <a:t>You will likely hear grumblings and people who are really unhappy with having to do </a:t>
            </a:r>
            <a:r>
              <a:rPr lang="en-US" b="0" i="1" dirty="0"/>
              <a:t>more</a:t>
            </a:r>
            <a:r>
              <a:rPr lang="en-US" b="0" i="0" dirty="0"/>
              <a:t> work. There will be dissenters and resisters. As we’ll talk about next, it’s imperative you listen to these individuals and really sympathize with their concerns. Sometimes they have really valid points that you’d be smart to consider as you roll out the teamwork and communication toolkit.</a:t>
            </a:r>
          </a:p>
          <a:p>
            <a:endParaRPr lang="en-US" b="0" i="0" dirty="0"/>
          </a:p>
          <a:p>
            <a:r>
              <a:rPr lang="en-US" b="0" i="0" dirty="0"/>
              <a:t>Because communication is so key and feedback and voice of the staff are essential, you’ll want to establish mechanisms for staff to be in touch with their ideas and concerns. You can do this however you like, either through face-to-face forums, email, or even anonymous feedback boxes.</a:t>
            </a:r>
          </a:p>
          <a:p>
            <a:endParaRPr lang="en-US" b="0" i="0" dirty="0"/>
          </a:p>
          <a:p>
            <a:r>
              <a:rPr lang="en-US" b="0" i="0" dirty="0"/>
              <a:t> </a:t>
            </a:r>
            <a:endParaRPr lang="en-US" b="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3A9A2-6399-47FE-81D9-C8F5F5203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031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F80B362-0E71-4A8C-B40A-8B4AC1E0CB97}"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SCRIPT</a:t>
            </a:r>
            <a:endParaRPr lang="en-US" b="0" dirty="0"/>
          </a:p>
          <a:p>
            <a:r>
              <a:rPr lang="en-US" b="0" dirty="0"/>
              <a:t>A huge part of gaining buy-in is convincing people what’s in it for them. Adopting new practices is sometimes laborious, and in the case of the SPPC-II Teamwork Toolkit we are asking staff to commit a significant amount of time to completing the online modules and engaging in in-person facilitation sessions. They have to have a sense of why this will be helpful to them. As Hospital AIM Team Leads, it is part of your role to help them see the value in these tools. As you do so, it is helpful to remember a few pointers:</a:t>
            </a:r>
          </a:p>
          <a:p>
            <a:pPr marL="628650" lvl="1" indent="-171450">
              <a:buFont typeface="Arial" panose="020B0604020202020204" pitchFamily="34" charset="0"/>
              <a:buChar char="•"/>
            </a:pPr>
            <a:r>
              <a:rPr lang="en-US" b="1" dirty="0"/>
              <a:t>People resist loss, not change</a:t>
            </a:r>
            <a:r>
              <a:rPr lang="en-US" b="0" dirty="0"/>
              <a:t>. This axiom indicates that it’s the fear of </a:t>
            </a:r>
            <a:r>
              <a:rPr lang="en-US" b="0" i="1" dirty="0"/>
              <a:t>losing</a:t>
            </a:r>
            <a:r>
              <a:rPr lang="en-US" b="0" i="0" dirty="0"/>
              <a:t> something, be it power, influence, time, or something else, that is more damaging to the uptake of new strategies than is the idea of doing something different. People get used to the status quo and even if something new is better in the long term, people want to know what they are giving up versus gaining. In the current system they know what’s broken, what’s working, and what they can maneuver around. A new system presents an unknown opportunity that could be better or could be worse, and people are more fearful about the potential for worse than optimistic about the potential for better.</a:t>
            </a:r>
            <a:r>
              <a:rPr lang="en-US" dirty="0"/>
              <a:t> The</a:t>
            </a:r>
            <a:r>
              <a:rPr lang="en-US" b="0" i="0" dirty="0"/>
              <a:t> adoption of new teamwork tools presented in SPPC-II </a:t>
            </a:r>
            <a:r>
              <a:rPr lang="en-US" dirty="0"/>
              <a:t>is expected to enable </a:t>
            </a:r>
            <a:r>
              <a:rPr lang="en-US" b="0" i="0" dirty="0"/>
              <a:t>staff </a:t>
            </a:r>
            <a:r>
              <a:rPr lang="en-US" dirty="0"/>
              <a:t>to do</a:t>
            </a:r>
            <a:r>
              <a:rPr lang="en-US" b="0" i="0" dirty="0"/>
              <a:t> their job more efficiently, empower them to voice concerns, </a:t>
            </a:r>
            <a:r>
              <a:rPr lang="en-US" dirty="0"/>
              <a:t>and/or</a:t>
            </a:r>
            <a:r>
              <a:rPr lang="en-US" b="0" i="0" dirty="0"/>
              <a:t> provide better patient outcomes</a:t>
            </a:r>
            <a:r>
              <a:rPr lang="en-US" dirty="0"/>
              <a:t>. However, these value adds need to be clearly explained within a framework that also acknowledges what they might have to give up. </a:t>
            </a:r>
          </a:p>
          <a:p>
            <a:pPr marL="628650" lvl="1" indent="-171450">
              <a:buFont typeface="Arial" panose="020B0604020202020204" pitchFamily="34" charset="0"/>
              <a:buChar char="•"/>
            </a:pPr>
            <a:r>
              <a:rPr lang="en-US" b="1" dirty="0"/>
              <a:t>The loss can be real or perceived</a:t>
            </a:r>
            <a:r>
              <a:rPr lang="en-US" b="0" dirty="0"/>
              <a:t>. Interestingly, people will often have incorrect perceptions of what they stand to lose, and even though these losses are not real, they are just as big a barrier to change as real loss. Therefore, as a Hospital AIM Team Lead you’ll want to understand all perceived losses and make it clear when perceived losses are </a:t>
            </a:r>
            <a:r>
              <a:rPr lang="en-US" b="0" u="sng" dirty="0"/>
              <a:t>not</a:t>
            </a:r>
            <a:r>
              <a:rPr lang="en-US" b="0" u="none" dirty="0"/>
              <a:t> real and empathize with staff when losses are real.</a:t>
            </a:r>
            <a:r>
              <a:rPr lang="en-US" b="1" u="none" dirty="0"/>
              <a:t> You may have a harder time convincing staff when perceived losses are not real</a:t>
            </a:r>
            <a:r>
              <a:rPr lang="en-US" b="0" u="none" dirty="0"/>
              <a:t>. </a:t>
            </a:r>
          </a:p>
          <a:p>
            <a:pPr marL="628650" lvl="1" indent="-171450">
              <a:buFont typeface="Arial" panose="020B0604020202020204" pitchFamily="34" charset="0"/>
              <a:buChar char="•"/>
            </a:pPr>
            <a:r>
              <a:rPr lang="en-US" b="1" u="none" dirty="0"/>
              <a:t>Communication is key</a:t>
            </a:r>
            <a:r>
              <a:rPr lang="en-US" b="0" u="none" dirty="0"/>
              <a:t>, especially when perceived loss is high. The only way to help staff feel more comfortable with change (and perceived loss) is to talk about it openly and transparently. You have to be sympathetic to their concerns and really understand their </a:t>
            </a:r>
            <a:r>
              <a:rPr lang="en-US" b="0" u="none" dirty="0" err="1"/>
              <a:t>hangups</a:t>
            </a:r>
            <a:r>
              <a:rPr lang="en-US" b="0" u="none" dirty="0"/>
              <a:t> if you are to gain their buy-in.</a:t>
            </a:r>
            <a:endParaRPr lang="en-US" b="1" u="none" dirty="0"/>
          </a:p>
        </p:txBody>
      </p:sp>
    </p:spTree>
    <p:extLst>
      <p:ext uri="{BB962C8B-B14F-4D97-AF65-F5344CB8AC3E}">
        <p14:creationId xmlns:p14="http://schemas.microsoft.com/office/powerpoint/2010/main" val="3948450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To ensure a successful program, the team should be actively involved, willing to spread the interventions, and committed to sustaining the gains across the L&amp;D unit. Remember that achieving the goals of the intervention rests with the team.</a:t>
            </a:r>
            <a:endParaRPr lang="en-US" sz="1200" b="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To encourage efficient implementation, all team members should understand and apply the following concepts:</a:t>
            </a:r>
            <a:endParaRPr lang="en-US"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Culture is local,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team is composed of engaged frontline providers who take ownership of patient safety,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team includes members with different levels of experience,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team is tailored to include members based on the specific L&amp;D intervention,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team meets regularly, and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team has access to resources necessary for the intervention.</a:t>
            </a:r>
          </a:p>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7F6A5-2517-47E1-BAFC-A0B9082556C7}"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546054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In conclusion, patient care is better understood as multi-team system (MTS). Within this framework, Hospital AIM Teams are responsible for the rollout and adoption of SPPC-II materials in their home organizations. This means they will have to connect with different types of healthcare professionals within the MTS. Staffing the AIM Team with motivated champions from different roles and organizational levels will help create buy-in across all staff. One of the most important ways to create engagement is to communicate the WIFM</a:t>
            </a:r>
            <a:r>
              <a:rPr lang="en-US" dirty="0"/>
              <a:t>—”</a:t>
            </a:r>
            <a:r>
              <a:rPr lang="en-US" b="0" dirty="0"/>
              <a:t>what’s in it for me”</a:t>
            </a:r>
            <a:r>
              <a:rPr lang="en-US" dirty="0"/>
              <a:t>—</a:t>
            </a:r>
            <a:r>
              <a:rPr lang="en-US" b="0" dirty="0"/>
              <a:t>so staff perceive a personal advantage to their involvement.</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917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While it is beyond the scope of the SPPC-II Toolkit to fully describe the Comprehensive Unit-based Safety Program (CUSP), you may find that the information provided in AHRQ’s CUSP module for assembling the team provides additional details about the various roles you might consider representing on your AIM team. The module is available at: https://www.ahrq.gov/hai/cusp/modules/assemble/team-slides.html.</a:t>
            </a:r>
            <a:endParaRPr lang="en-US"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38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DE76ED1-FED3-46A0-AD0B-DA9B4983B683}"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We have discussed what defines a team, but in healthcare, multiple teams are involved in patient care. This slide shows the model of a multi-team system (MTS). Each team within a multi-team system is responsible for various parts of patient care, but all must act in concert to ensure quality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 MTS is composed of several different teams. In healthcare, the various types of teams that make up an MTS might include Care Teams, Contingency Teams, Coordinating Teams, Ancillary and Support Services, and/or Administrative teams. Each of these team types may have larger or smaller roles in serving the patient at different points throughout the care continuum. They may also be more or less peripheral to the patient, who is at the heart of the multi-team system.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we define these team types, think about whether representatives from these groups should be involved in the implementation of the SPPC-II Teamwork Toolkit at your facility.</a:t>
            </a:r>
          </a:p>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38318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EC5E68F-4474-499C-B697-5ACC3D960517}"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SCRIPT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Care Teams consist of team leaders and team members who are involved in the direct care of the patient. Care Team members include direct care providers and continuity providers. Continuity providers manage the patient from assessment to disposition, such as case managers. The Care Team is based where the patient receives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Care Teams should be small enough to ensure situation monitoring, development of situation awareness, and direct, unfiltered communication between members. To establish a shared mental model, Care Teams should be large enough to include skill overlap between members to allow for workload sharing and redistribution when necessary.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Care Team leadership is dynamic; Care Team leaders are required to take on different roles at various points in the plan of care. Often these may be non-leadership roles, such as supporting a nurse starting an IV.</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Examples of Care Teams include:</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Outpatient (prenatal clinic)</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Care Team may be composed of the obstetrician, clinic nurse, and administrative staff member responsible for treating a patient.</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Inpatient (labor and delivery floor/unit)</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Care Team may be composed of the obstetrician</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L&amp;D nurse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responsible for the delivery, and the anesthesia staff responsible for the epidural</a:t>
            </a:r>
            <a:r>
              <a:rPr lang="en-US" sz="1200" b="0" i="0" kern="1200" baseline="0" dirty="0">
                <a:solidFill>
                  <a:schemeClr val="tx1"/>
                </a:solidFill>
                <a:effectLst/>
                <a:latin typeface="+mn-lt"/>
                <a:ea typeface="+mn-ea"/>
                <a:cs typeface="+mn-cs"/>
              </a:rPr>
              <a:t> for the patient</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Inpatient (operating room)</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Care Team may be composed of the surgeon, the anesthesiologist, the circulating nurse, and the scrub technician.</a:t>
            </a:r>
          </a:p>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223146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It is critical to acknowledge that a patient care team is not complete without the patient. Patients and their families should be embraced and valued as contributing partners to patient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Throughout this course, you will learn several teamwork skills, tools, and strategies that can </a:t>
            </a:r>
            <a:r>
              <a:rPr lang="en-US" dirty="0"/>
              <a:t>be</a:t>
            </a:r>
            <a:r>
              <a:rPr lang="en-US" sz="1200" b="0" i="0" kern="1200" dirty="0">
                <a:solidFill>
                  <a:schemeClr val="tx1"/>
                </a:solidFill>
                <a:effectLst/>
                <a:latin typeface="+mn-lt"/>
                <a:ea typeface="+mn-ea"/>
                <a:cs typeface="+mn-cs"/>
              </a:rPr>
              <a:t> adapted for use by patients and their families. Thinking about how to include patients is an important part of your implementation planning</a:t>
            </a:r>
            <a:r>
              <a:rPr lang="en-US" dirty="0"/>
              <a:t> that you might find challenging. </a:t>
            </a:r>
            <a:endParaRPr lang="en-US" sz="1200" b="0" i="0" kern="1200" dirty="0">
              <a:solidFill>
                <a:schemeClr val="tx1"/>
              </a:solidFill>
              <a:latin typeface="+mn-lt"/>
              <a:cs typeface="Calibri"/>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Examples of effective strategies for involving patients in their care include: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Including the patient in bedside rounds.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Conducting handoffs at the patient's bedside.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Providing patients with tools for communicating with their care team.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Involving patients in key committees.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Actively enlisting the patient's participation.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number of organizations provide information, materials, and suggested strategies related to patient engagement, including AHRQ, the U.S. Department of Defense (DoD) Patient Safety Program, the Joint Commission, the National Patient Safety Foundation, the U.S. Department of Health and Human Services (HHS), the Institute for Healthcare Improvement (IHI), and Consumers Advancing Patient Safety (CAPS).</a:t>
            </a:r>
          </a:p>
          <a:p>
            <a:endParaRPr lang="en-US" sz="1200" b="0" i="0" kern="1200" dirty="0">
              <a:solidFill>
                <a:schemeClr val="tx1"/>
              </a:solidFill>
              <a:effectLst/>
              <a:latin typeface="+mn-lt"/>
              <a:cs typeface="Calibri" panose="020F0502020204030204"/>
            </a:endParaRPr>
          </a:p>
          <a:p>
            <a:r>
              <a:rPr lang="en-US" dirty="0"/>
              <a:t>Note: The tools on this slide will be defined and explored in detail in later modules of the toolkit.</a:t>
            </a:r>
            <a:endParaRPr lang="en-US" dirty="0">
              <a:cs typeface="Calibri" panose="020F0502020204030204"/>
            </a:endParaRPr>
          </a:p>
          <a:p>
            <a:r>
              <a:rPr lang="en-US" sz="1200" b="0" i="0" kern="1200" dirty="0">
                <a:solidFill>
                  <a:schemeClr val="tx1"/>
                </a:solidFill>
                <a:effectLst/>
                <a:latin typeface="+mn-lt"/>
                <a:ea typeface="+mn-ea"/>
                <a:cs typeface="+mn-cs"/>
              </a:rPr>
              <a:t>__</a:t>
            </a:r>
            <a:endParaRPr lang="en-US" sz="1200" b="0" i="0" kern="120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Example resources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AHRQ's Guide to Patient and Family Engagement in Hospital Quality and Safety: https://www.ahrq.gov/patient-safety/patients-families/engagingfamilies/guide.html</a:t>
            </a:r>
          </a:p>
          <a:p>
            <a:r>
              <a:rPr lang="en-US" sz="1200" b="0" i="0" kern="1200" dirty="0">
                <a:solidFill>
                  <a:schemeClr val="tx1"/>
                </a:solidFill>
                <a:effectLst/>
                <a:latin typeface="+mn-lt"/>
                <a:ea typeface="+mn-ea"/>
                <a:cs typeface="+mn-cs"/>
              </a:rPr>
              <a:t>DoD's Patient Safety Program Team Up: https://www.health.mil/Military-Health-Topics/Access-Cost-Quality-and-Safety/Quality-And-Safety-of-Healthcare/Patient-Safety/Patient-Safety-Products-And-Services/TEAM-UP</a:t>
            </a:r>
          </a:p>
          <a:p>
            <a:r>
              <a:rPr lang="en-US" sz="1200" b="0" i="0" kern="1200" dirty="0">
                <a:solidFill>
                  <a:schemeClr val="tx1"/>
                </a:solidFill>
                <a:effectLst/>
                <a:latin typeface="+mn-lt"/>
                <a:ea typeface="+mn-ea"/>
                <a:cs typeface="+mn-cs"/>
              </a:rPr>
              <a:t>DoD's Patient Activation Reference Guide: https://www.health.mil/Military-Health-Topics/Access-Cost-Quality-and-Safety/Quality-And-Safety-of-Healthcare/Patient-Safety/Patient-Safety-Products-And-Services/Toolkits/Patient-Activation-Reference-Guide</a:t>
            </a:r>
          </a:p>
          <a:p>
            <a:r>
              <a:rPr lang="en-US" sz="1200" b="0" i="0" kern="1200" dirty="0">
                <a:solidFill>
                  <a:schemeClr val="tx1"/>
                </a:solidFill>
                <a:effectLst/>
                <a:latin typeface="+mn-lt"/>
                <a:ea typeface="+mn-ea"/>
                <a:cs typeface="+mn-cs"/>
              </a:rPr>
              <a:t>The Joint Commission's Speak Up: https://www.jointcommission.org/resources/for-consumers/speak-up-campaigns/#sort=%40z95xz95xcontentdate%20descending</a:t>
            </a:r>
          </a:p>
          <a:p>
            <a:r>
              <a:rPr lang="en-US" sz="1200" b="0" i="0" kern="1200" dirty="0">
                <a:solidFill>
                  <a:schemeClr val="tx1"/>
                </a:solidFill>
                <a:effectLst/>
                <a:latin typeface="+mn-lt"/>
                <a:ea typeface="+mn-ea"/>
                <a:cs typeface="+mn-cs"/>
              </a:rPr>
              <a:t>IHI's Ask Me 3: Good Questions for Your Good Health: https://www.ihi.org/resources/Pages/Tools/Ask-Me-3-Good-Questions-for-Your-Good-Health.aspx</a:t>
            </a:r>
          </a:p>
          <a:p>
            <a:r>
              <a:rPr lang="en-US" sz="1200" b="0" i="0" kern="1200" dirty="0">
                <a:solidFill>
                  <a:schemeClr val="tx1"/>
                </a:solidFill>
                <a:effectLst/>
                <a:latin typeface="+mn-lt"/>
                <a:ea typeface="+mn-ea"/>
                <a:cs typeface="+mn-cs"/>
              </a:rPr>
              <a:t>HHS' Partnering to Heal: https://health.gov/about-odphp/trainings/partnering-heal</a:t>
            </a:r>
          </a:p>
          <a:p>
            <a:r>
              <a:rPr lang="en-US" sz="1200" b="0" i="0" kern="1200" dirty="0">
                <a:solidFill>
                  <a:schemeClr val="tx1"/>
                </a:solidFill>
                <a:effectLst/>
                <a:latin typeface="+mn-lt"/>
                <a:ea typeface="+mn-ea"/>
                <a:cs typeface="+mn-cs"/>
              </a:rPr>
              <a:t>IHI's Person- and Family-Centered Care Information: https://www.ihi.org/Topics/PFCC/Pages/default.aspx</a:t>
            </a:r>
          </a:p>
          <a:p>
            <a:r>
              <a:rPr lang="en-US" sz="1200" b="0" i="0" kern="1200" dirty="0">
                <a:solidFill>
                  <a:schemeClr val="tx1"/>
                </a:solidFill>
                <a:effectLst/>
                <a:latin typeface="+mn-lt"/>
                <a:ea typeface="+mn-ea"/>
                <a:cs typeface="+mn-cs"/>
              </a:rPr>
              <a:t>Information from CAPS: https://www.patientsafety.org/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93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0650208-D7CD-49A1-9C1D-4AD7C3FB1A98}"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Ancillary Services consist of individuals who:</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Provide direct, task-specific, time-limited care to patients.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Support services that facilitate care of the patients.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Are often not located where the patients receive their routine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Ancillary Services are primarily a service delivery team whose mission is to support the Care Team. In general, an Ancillary Services team functions independently.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Support Services are primarily a service-focused team whose mission is to create efficient, safe, comfortable, and clean healthcare environments, which affect the patient Care Team, market perception, operational efficiency, and patient safety.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Ask:</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are some examples of Ancillary and Support Services teams?</a:t>
            </a:r>
          </a:p>
          <a:p>
            <a:r>
              <a:rPr lang="en-US" sz="1200" b="1" i="1" kern="1200" dirty="0">
                <a:solidFill>
                  <a:schemeClr val="tx1"/>
                </a:solidFill>
                <a:effectLst/>
                <a:latin typeface="+mn-lt"/>
                <a:ea typeface="+mn-ea"/>
                <a:cs typeface="+mn-cs"/>
              </a:rPr>
              <a:t>Possible answers: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Clinical services:</a:t>
            </a:r>
          </a:p>
          <a:p>
            <a:pPr lvl="1"/>
            <a:r>
              <a:rPr lang="en-US" sz="1200" b="0" i="0" kern="1200" dirty="0">
                <a:solidFill>
                  <a:schemeClr val="tx1"/>
                </a:solidFill>
                <a:effectLst/>
                <a:latin typeface="+mn-lt"/>
                <a:ea typeface="+mn-ea"/>
                <a:cs typeface="+mn-cs"/>
              </a:rPr>
              <a:t>Laboratory</a:t>
            </a:r>
          </a:p>
          <a:p>
            <a:pPr lvl="1"/>
            <a:r>
              <a:rPr lang="en-US" sz="1200" b="0" i="0" kern="1200" dirty="0">
                <a:solidFill>
                  <a:schemeClr val="tx1"/>
                </a:solidFill>
                <a:effectLst/>
                <a:latin typeface="+mn-lt"/>
                <a:ea typeface="+mn-ea"/>
                <a:cs typeface="+mn-cs"/>
              </a:rPr>
              <a:t>X-ray</a:t>
            </a:r>
          </a:p>
          <a:p>
            <a:pPr lvl="1"/>
            <a:r>
              <a:rPr lang="en-US" sz="1200" b="0" i="0" kern="1200" dirty="0">
                <a:solidFill>
                  <a:schemeClr val="tx1"/>
                </a:solidFill>
                <a:effectLst/>
                <a:latin typeface="+mn-lt"/>
                <a:ea typeface="+mn-ea"/>
                <a:cs typeface="+mn-cs"/>
              </a:rPr>
              <a:t>Pharmacy</a:t>
            </a:r>
          </a:p>
          <a:p>
            <a:pPr lvl="1"/>
            <a:r>
              <a:rPr lang="en-US" sz="1200" b="0" i="0" kern="1200" dirty="0">
                <a:solidFill>
                  <a:schemeClr val="tx1"/>
                </a:solidFill>
                <a:effectLst/>
                <a:latin typeface="+mn-lt"/>
                <a:ea typeface="+mn-ea"/>
                <a:cs typeface="+mn-cs"/>
              </a:rPr>
              <a:t>Radiology</a:t>
            </a:r>
          </a:p>
          <a:p>
            <a:pPr lvl="1"/>
            <a:r>
              <a:rPr lang="en-US" sz="1200" b="0" i="0" kern="1200" dirty="0">
                <a:solidFill>
                  <a:schemeClr val="tx1"/>
                </a:solidFill>
                <a:effectLst/>
                <a:latin typeface="+mn-lt"/>
                <a:ea typeface="+mn-ea"/>
                <a:cs typeface="+mn-cs"/>
              </a:rPr>
              <a:t>Pathology</a:t>
            </a:r>
          </a:p>
          <a:p>
            <a:r>
              <a:rPr lang="en-US" sz="1200" b="0" i="0" kern="1200" dirty="0">
                <a:solidFill>
                  <a:schemeClr val="tx1"/>
                </a:solidFill>
                <a:effectLst/>
                <a:latin typeface="+mn-lt"/>
                <a:ea typeface="+mn-ea"/>
                <a:cs typeface="+mn-cs"/>
              </a:rPr>
              <a:t>Support Services:</a:t>
            </a:r>
          </a:p>
          <a:p>
            <a:pPr lvl="1"/>
            <a:r>
              <a:rPr lang="en-US" sz="1200" b="0" i="0" kern="1200" dirty="0">
                <a:solidFill>
                  <a:schemeClr val="tx1"/>
                </a:solidFill>
                <a:effectLst/>
                <a:latin typeface="+mn-lt"/>
                <a:ea typeface="+mn-ea"/>
                <a:cs typeface="+mn-cs"/>
              </a:rPr>
              <a:t>Housekeeping</a:t>
            </a:r>
          </a:p>
          <a:p>
            <a:pPr lvl="1"/>
            <a:r>
              <a:rPr lang="en-US" sz="1200" b="0" i="0" kern="1200" dirty="0">
                <a:solidFill>
                  <a:schemeClr val="tx1"/>
                </a:solidFill>
                <a:effectLst/>
                <a:latin typeface="+mn-lt"/>
                <a:ea typeface="+mn-ea"/>
                <a:cs typeface="+mn-cs"/>
              </a:rPr>
              <a:t>Sterile Processing</a:t>
            </a:r>
          </a:p>
          <a:p>
            <a:pPr lvl="1"/>
            <a:r>
              <a:rPr lang="en-US" sz="1200" b="0" i="0" kern="1200" dirty="0">
                <a:solidFill>
                  <a:schemeClr val="tx1"/>
                </a:solidFill>
                <a:effectLst/>
                <a:latin typeface="+mn-lt"/>
                <a:ea typeface="+mn-ea"/>
                <a:cs typeface="+mn-cs"/>
              </a:rPr>
              <a:t>Bioengineering</a:t>
            </a:r>
          </a:p>
          <a:p>
            <a:pPr lvl="1"/>
            <a:r>
              <a:rPr lang="en-US" sz="1200" b="0" i="0" kern="1200" dirty="0">
                <a:solidFill>
                  <a:schemeClr val="tx1"/>
                </a:solidFill>
                <a:effectLst/>
                <a:latin typeface="+mn-lt"/>
                <a:ea typeface="+mn-ea"/>
                <a:cs typeface="+mn-cs"/>
              </a:rPr>
              <a:t>Human Resource Management</a:t>
            </a:r>
          </a:p>
        </p:txBody>
      </p:sp>
    </p:spTree>
    <p:extLst>
      <p:ext uri="{BB962C8B-B14F-4D97-AF65-F5344CB8AC3E}">
        <p14:creationId xmlns:p14="http://schemas.microsoft.com/office/powerpoint/2010/main" val="161385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3E992E8-2344-44E1-A19D-10E9A4C231E7}"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Contingency Teams are: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Formed for emergent or specific events.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Time limited (e.g., Code Team, Disaster Response Team, Rapid Response Team</a:t>
            </a:r>
            <a:r>
              <a:rPr lang="en-US" sz="1200" b="0" i="0" u="none" strike="noStrike" kern="1200" dirty="0">
                <a:solidFill>
                  <a:schemeClr val="tx1"/>
                </a:solidFill>
                <a:effectLst/>
                <a:latin typeface="+mn-lt"/>
                <a:ea typeface="+mn-ea"/>
                <a:cs typeface="+mn-cs"/>
                <a:hlinkClick r:id="rId3"/>
              </a:rPr>
              <a:t>*</a:t>
            </a:r>
            <a:r>
              <a:rPr lang="en-US" sz="1200" b="0" i="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Composed of team members drawn from a variety of Care Teams.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Contingency Teams are responsible for immediate, direct patient care during emergency situations requiring more resources than are available to the Care Team. Their role may be very specific and limited to a certain situation, such as a Code Team, or they may be responsible for a broad category of situations, such as disaster response. They generally consist of preidentified members derived from varying units or Care Teams and have limited time to prepare for emergencies.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Because Contingency Team members are called together for emergent or specific events, they do not typically spend much time working together as a team. However, their individual roles are clearly defined, and leadership is designated based on patient needs and member expertise in dealing with the particular situation.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Examples of Contingency Teams include:</a:t>
            </a:r>
          </a:p>
          <a:p>
            <a:r>
              <a:rPr lang="en-US" sz="1200" b="1" i="1" kern="1200" dirty="0">
                <a:solidFill>
                  <a:schemeClr val="tx1"/>
                </a:solidFill>
                <a:effectLst/>
                <a:latin typeface="+mn-lt"/>
                <a:ea typeface="+mn-ea"/>
                <a:cs typeface="+mn-cs"/>
              </a:rPr>
              <a:t>Outpatient (prenatal clinic)</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Contingency Team may be composed of a pharmacist who can be called on if a medication regimen is complicated and requires special expertise.</a:t>
            </a:r>
          </a:p>
          <a:p>
            <a:r>
              <a:rPr lang="en-US" sz="1200" b="1" i="1" kern="1200" dirty="0">
                <a:solidFill>
                  <a:schemeClr val="tx1"/>
                </a:solidFill>
                <a:effectLst/>
                <a:latin typeface="+mn-lt"/>
                <a:ea typeface="+mn-ea"/>
                <a:cs typeface="+mn-cs"/>
              </a:rPr>
              <a:t>Inpatient (labor &amp; delivery floor/unit)</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Contingency Team may be composed of the anesthesia team, and critical</a:t>
            </a:r>
            <a:r>
              <a:rPr lang="en-US" sz="1200" b="0" i="0" kern="1200" baseline="0" dirty="0">
                <a:solidFill>
                  <a:schemeClr val="tx1"/>
                </a:solidFill>
                <a:effectLst/>
                <a:latin typeface="+mn-lt"/>
                <a:ea typeface="+mn-ea"/>
                <a:cs typeface="+mn-cs"/>
              </a:rPr>
              <a:t> care/ICU physician </a:t>
            </a:r>
            <a:r>
              <a:rPr lang="en-US" sz="1200" b="0" i="0" kern="1200" dirty="0">
                <a:solidFill>
                  <a:schemeClr val="tx1"/>
                </a:solidFill>
                <a:effectLst/>
                <a:latin typeface="+mn-lt"/>
                <a:ea typeface="+mn-ea"/>
                <a:cs typeface="+mn-cs"/>
              </a:rPr>
              <a:t>who can be called on if the patient has a complication or arrest.</a:t>
            </a:r>
          </a:p>
          <a:p>
            <a:r>
              <a:rPr lang="en-US" sz="1200" b="1" i="1" kern="1200" dirty="0">
                <a:solidFill>
                  <a:schemeClr val="tx1"/>
                </a:solidFill>
                <a:effectLst/>
                <a:latin typeface="+mn-lt"/>
                <a:ea typeface="+mn-ea"/>
                <a:cs typeface="+mn-cs"/>
              </a:rPr>
              <a:t>Inpatient (operating room)</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Contingency Team may be composed of nursing</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anesthesia staff </a:t>
            </a:r>
            <a:r>
              <a:rPr lang="en-US" sz="1200" b="0" i="0" kern="1200" baseline="0" dirty="0">
                <a:solidFill>
                  <a:schemeClr val="tx1"/>
                </a:solidFill>
                <a:effectLst/>
                <a:latin typeface="+mn-lt"/>
                <a:ea typeface="+mn-ea"/>
                <a:cs typeface="+mn-cs"/>
              </a:rPr>
              <a:t>from other operating rooms in the case of an emergency</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 </a:t>
            </a:r>
            <a:r>
              <a:rPr lang="en-US" sz="1200" b="0" i="1" kern="1200" dirty="0" err="1">
                <a:solidFill>
                  <a:schemeClr val="tx1"/>
                </a:solidFill>
                <a:effectLst/>
                <a:latin typeface="+mn-lt"/>
                <a:ea typeface="+mn-ea"/>
                <a:cs typeface="+mn-cs"/>
              </a:rPr>
              <a:t>TeamSTEPPS</a:t>
            </a:r>
            <a:r>
              <a:rPr lang="en-US" sz="1200" b="0" i="1" kern="1200" dirty="0">
                <a:solidFill>
                  <a:schemeClr val="tx1"/>
                </a:solidFill>
                <a:effectLst/>
                <a:latin typeface="+mn-lt"/>
                <a:ea typeface="+mn-ea"/>
                <a:cs typeface="+mn-cs"/>
              </a:rPr>
              <a:t> Rapid Response Systems Guide is available from AHRQ at https://www.ahrq.gov/teamstepps/rrs/index.html</a:t>
            </a:r>
            <a:r>
              <a:rPr lang="en-US" sz="1200" b="0" i="0" kern="1200" dirty="0">
                <a:solidFill>
                  <a:schemeClr val="tx1"/>
                </a:solidFill>
                <a:effectLst/>
                <a:latin typeface="+mn-lt"/>
                <a:ea typeface="+mn-ea"/>
                <a:cs typeface="+mn-cs"/>
              </a:rPr>
              <a:t>.</a:t>
            </a:r>
          </a:p>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119959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0087701-63EF-4E8F-8830-CE9F2110A31D}"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The Coordinating Team is the group responsible for: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Day-to-day operational management.</a:t>
            </a:r>
          </a:p>
          <a:p>
            <a:pPr marL="628650" lvl="1" indent="-171450">
              <a:buFont typeface="Arial" panose="020B0604020202020204" pitchFamily="34" charset="0"/>
              <a:buChar char="•"/>
            </a:pPr>
            <a:r>
              <a:rPr lang="en-US" sz="1200" b="0" i="0" kern="1200" dirty="0">
                <a:effectLst/>
                <a:latin typeface="+mn-lt"/>
                <a:ea typeface="+mn-ea"/>
                <a:cs typeface="+mn-cs"/>
              </a:rPr>
              <a:t>Coordination functions, such as triaging emerging events and prioritizing </a:t>
            </a:r>
            <a:r>
              <a:rPr lang="en-US" dirty="0"/>
              <a:t>decision making</a:t>
            </a:r>
            <a:r>
              <a:rPr lang="en-US" sz="1200" b="0" i="0" kern="1200" dirty="0">
                <a:effectLst/>
                <a:latin typeface="+mn-lt"/>
                <a:ea typeface="+mn-ea"/>
                <a:cs typeface="+mn-cs"/>
              </a:rPr>
              <a:t> to ensure maximal support to the Care Team.</a:t>
            </a:r>
            <a:endParaRPr lang="en-US" sz="1200" b="0" i="0" kern="1200" dirty="0">
              <a:latin typeface="+mn-lt"/>
              <a:cs typeface="Calibri"/>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Resource management for Care Teams, such as collaborating with the Administrative and Ancillary Teams to assign priorities and ensure throughput.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Direct patient care may be a secondary function with the exception of small facilities.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Coordinating Teams frequently include experienced personnel with a strong clinical background. This combination enhances the ability of the Coordinating Team members to rapidly assess the overall picture, anticipate the needs or potential needs between and across teams, and make priority-based decisions.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Ask:</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Who might be the members of the Coordinating Team for an outpatient clinic?</a:t>
            </a:r>
          </a:p>
          <a:p>
            <a:pPr lvl="1"/>
            <a:r>
              <a:rPr lang="en-US" sz="1200" b="0" i="1" kern="1200" dirty="0">
                <a:solidFill>
                  <a:schemeClr val="tx1"/>
                </a:solidFill>
                <a:effectLst/>
                <a:latin typeface="+mn-lt"/>
                <a:ea typeface="+mn-ea"/>
                <a:cs typeface="+mn-cs"/>
              </a:rPr>
              <a:t>The clerk checking in patients for each Care Team, and the individuals responsible for triage, resource management, and promotion of teamwork in the clinic for the given day.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Who might be the members of the Coordinating Team in an inpatient setting?</a:t>
            </a:r>
          </a:p>
          <a:p>
            <a:pPr lvl="1"/>
            <a:r>
              <a:rPr lang="en-US" sz="1200" b="0" i="1" kern="1200" dirty="0">
                <a:solidFill>
                  <a:schemeClr val="tx1"/>
                </a:solidFill>
                <a:effectLst/>
                <a:latin typeface="+mn-lt"/>
                <a:ea typeface="+mn-ea"/>
                <a:cs typeface="+mn-cs"/>
              </a:rPr>
              <a:t>The chief nurse or physician responsible for triage and resource management for the intensive care units.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Who might be the members of the Coordinating Team for an operating room?</a:t>
            </a:r>
          </a:p>
          <a:p>
            <a:pPr lvl="1"/>
            <a:r>
              <a:rPr lang="en-US" sz="1200" b="0" i="1" kern="1200" dirty="0">
                <a:solidFill>
                  <a:schemeClr val="tx1"/>
                </a:solidFill>
                <a:effectLst/>
                <a:latin typeface="+mn-lt"/>
                <a:ea typeface="+mn-ea"/>
                <a:cs typeface="+mn-cs"/>
              </a:rPr>
              <a:t>The charge nurse, an anesthesiologist, and a unit clerk.</a:t>
            </a:r>
            <a:endParaRPr lang="en-US" sz="1200" b="0" i="0" kern="1200" dirty="0">
              <a:solidFill>
                <a:schemeClr val="tx1"/>
              </a:solidFill>
              <a:effectLst/>
              <a:latin typeface="+mn-lt"/>
              <a:ea typeface="+mn-ea"/>
              <a:cs typeface="+mn-cs"/>
            </a:endParaRPr>
          </a:p>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383897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9E5CC64-7311-40F5-B39C-202FEDC2E628}" type="slidenum">
              <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800" b="0" i="0" u="none" strike="noStrike" kern="1200" cap="none" spc="0" normalizeH="0" baseline="0" noProof="0">
              <a:ln>
                <a:noFill/>
              </a:ln>
              <a:solidFill>
                <a:prstClr val="black"/>
              </a:solidFill>
              <a:effectLst/>
              <a:uLnTx/>
              <a:uFillTx/>
              <a:latin typeface="Arial" pitchFamily="34" charset="0"/>
              <a:ea typeface="ヒラギノ角ゴ Pro W3" pitchFamily="127"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en-US" altLang="en-US" b="1" dirty="0">
                <a:latin typeface="Arial" pitchFamily="34" charset="0"/>
                <a:ea typeface="ヒラギノ角ゴ Pro W3" pitchFamily="127" charset="-128"/>
              </a:rPr>
              <a:t>SCRIPT</a:t>
            </a:r>
            <a:endParaRPr lang="en-US" altLang="en-US" b="0" dirty="0">
              <a:latin typeface="Arial" pitchFamily="34" charset="0"/>
              <a:ea typeface="ヒラギノ角ゴ Pro W3" pitchFamily="127" charset="-128"/>
            </a:endParaRPr>
          </a:p>
          <a:p>
            <a:pPr eaLnBrk="1" hangingPunct="1"/>
            <a:endParaRPr lang="en-US" altLang="en-US" b="0" dirty="0">
              <a:latin typeface="Arial" pitchFamily="34" charset="0"/>
              <a:ea typeface="ヒラギノ角ゴ Pro W3" pitchFamily="127" charset="-128"/>
            </a:endParaRPr>
          </a:p>
          <a:p>
            <a:r>
              <a:rPr lang="en-US" sz="1200" b="0" i="0" kern="1200" dirty="0">
                <a:solidFill>
                  <a:schemeClr val="tx1"/>
                </a:solidFill>
                <a:effectLst/>
                <a:latin typeface="+mn-lt"/>
                <a:ea typeface="+mn-ea"/>
                <a:cs typeface="+mn-cs"/>
              </a:rPr>
              <a:t>Administration includes the executive leadership of a unit or facility and has 24-hour accountability for the overall function and management of the organization. The Administrative Team has no responsibility in the direct delivery of care but provides the framework and guidance that ensure that each team understands its role and responsibility and has access to the necessary resources to succeed.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Administration creates the climate and culture for a teamwork system to flourish by: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Establishing and communicating vision.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Developing and enforcing policies and procedures that clearly articulate the roles and responsibilities of the other teams and team members.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Setting expectations for staff.</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Providing necessary resources for successful implementation.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Holding teams accountable for team performance.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Defining the culture of the organization.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Administration should strive to create a learning culture where there is trust and transparency to create a safe environment to report, analyze, and share information openly. This philosophy serves to define a culture of safety; however, as examples in aviation and other high-risk industries have shown, the change will not happen overnight.</a:t>
            </a:r>
          </a:p>
          <a:p>
            <a:pPr eaLnBrk="1" hangingPunct="1"/>
            <a:endParaRPr lang="en-US" altLang="en-US" b="1" dirty="0">
              <a:latin typeface="Arial" pitchFamily="34" charset="0"/>
              <a:ea typeface="ヒラギノ角ゴ Pro W3" pitchFamily="127" charset="-128"/>
            </a:endParaRPr>
          </a:p>
        </p:txBody>
      </p:sp>
    </p:spTree>
    <p:extLst>
      <p:ext uri="{BB962C8B-B14F-4D97-AF65-F5344CB8AC3E}">
        <p14:creationId xmlns:p14="http://schemas.microsoft.com/office/powerpoint/2010/main" val="186876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SCRIPT</a:t>
            </a:r>
          </a:p>
          <a:p>
            <a:r>
              <a:rPr lang="en-US" dirty="0">
                <a:cs typeface="Calibri"/>
              </a:rPr>
              <a:t>As AIM Team Leads in your home hospitals, you compose an administrative team whose objectives are to help your organization adopt the clinical and teamwork practices associated with the AIM Clinical Bundle your group is working on. Doing so will mean partnering with other teams in your unit, particularly the front-facing care team, to explain and reinforce both the technical elements described in the AIM patient safety clinical bundle and the teamwork and communication tools described in this workshop. Without champions, interventions often fail. So as members of the Hospital AIM team it is your responsibility to make sure this initiative does not get forgotten among the day-to-day challenges, tasks, and status quo.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9B5CF-AEB0-2744-BC46-39E3A96BA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702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04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9DA4-2BEF-1B43-A135-6A123E361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AD26D-22F8-9A4C-A89B-A49137614F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79E1A2-1149-8343-9354-4066BB9846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BCB8B5-2704-DF49-8E7F-5CC10DAF01B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BEB24B-0339-844D-B846-5AEA96259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FA033-B6C4-2543-A557-05B636147487}"/>
              </a:ext>
            </a:extLst>
          </p:cNvPr>
          <p:cNvSpPr>
            <a:spLocks noGrp="1"/>
          </p:cNvSpPr>
          <p:nvPr>
            <p:ph type="sldNum" sz="quarter" idx="12"/>
          </p:nvPr>
        </p:nvSpPr>
        <p:spPr/>
        <p:txBody>
          <a:bodyPr/>
          <a:lstStyle/>
          <a:p>
            <a:fld id="{EB84A354-E2C4-184B-8CC4-A9F81DBCC342}" type="slidenum">
              <a:rPr lang="en-US" smtClean="0"/>
              <a:t>‹#›</a:t>
            </a:fld>
            <a:endParaRPr lang="en-US"/>
          </a:p>
        </p:txBody>
      </p:sp>
    </p:spTree>
    <p:extLst>
      <p:ext uri="{BB962C8B-B14F-4D97-AF65-F5344CB8AC3E}">
        <p14:creationId xmlns:p14="http://schemas.microsoft.com/office/powerpoint/2010/main" val="336889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1BBC-79AA-FB48-B51E-5F542BE443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3E9A4C-1E27-1144-B598-A04B89839D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B4EFC9-8472-1341-8D72-CAF8CE7BF8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AD731-EAEF-D543-9568-9A08D364C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2DD3D9-D65E-8D49-8870-98090B49D1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58BEAD-37E7-5645-AE8C-F6E3F6013F2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F993F86-9AFE-F048-8D30-FA5DF68A28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1F8337-EF1C-CD41-9238-D8E353B0C0EE}"/>
              </a:ext>
            </a:extLst>
          </p:cNvPr>
          <p:cNvSpPr>
            <a:spLocks noGrp="1"/>
          </p:cNvSpPr>
          <p:nvPr>
            <p:ph type="sldNum" sz="quarter" idx="12"/>
          </p:nvPr>
        </p:nvSpPr>
        <p:spPr/>
        <p:txBody>
          <a:bodyPr/>
          <a:lstStyle/>
          <a:p>
            <a:fld id="{EB84A354-E2C4-184B-8CC4-A9F81DBCC342}" type="slidenum">
              <a:rPr lang="en-US" smtClean="0"/>
              <a:t>‹#›</a:t>
            </a:fld>
            <a:endParaRPr lang="en-US"/>
          </a:p>
        </p:txBody>
      </p:sp>
    </p:spTree>
    <p:extLst>
      <p:ext uri="{BB962C8B-B14F-4D97-AF65-F5344CB8AC3E}">
        <p14:creationId xmlns:p14="http://schemas.microsoft.com/office/powerpoint/2010/main" val="49150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46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86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1317916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a:p>
        </p:txBody>
      </p:sp>
      <p:sp>
        <p:nvSpPr>
          <p:cNvPr id="5" name="Table Placeholder 4"/>
          <p:cNvSpPr>
            <a:spLocks noGrp="1"/>
          </p:cNvSpPr>
          <p:nvPr>
            <p:ph type="tbl" sz="quarter" idx="11"/>
          </p:nvPr>
        </p:nvSpPr>
        <p:spPr>
          <a:xfrm>
            <a:off x="838200" y="2070100"/>
            <a:ext cx="10515600" cy="3657600"/>
          </a:xfrm>
        </p:spPr>
        <p:txBody>
          <a:bodyPr/>
          <a:lstStyle/>
          <a:p>
            <a:endParaRPr lang="en-US"/>
          </a:p>
        </p:txBody>
      </p:sp>
    </p:spTree>
    <p:extLst>
      <p:ext uri="{BB962C8B-B14F-4D97-AF65-F5344CB8AC3E}">
        <p14:creationId xmlns:p14="http://schemas.microsoft.com/office/powerpoint/2010/main" val="416457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24C-8E46-DD4F-A37F-410BEDA70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8989D-7D96-334D-A6E6-434B8272F6C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B225B-E66F-724B-93D5-61057DC4A711}"/>
              </a:ext>
            </a:extLst>
          </p:cNvPr>
          <p:cNvSpPr>
            <a:spLocks noGrp="1"/>
          </p:cNvSpPr>
          <p:nvPr>
            <p:ph type="dt" sz="half" idx="10"/>
          </p:nvPr>
        </p:nvSpPr>
        <p:spPr>
          <a:xfrm>
            <a:off x="838200" y="6356350"/>
            <a:ext cx="2743200" cy="365125"/>
          </a:xfrm>
          <a:prstGeom prst="rect">
            <a:avLst/>
          </a:prstGeom>
        </p:spPr>
        <p:txBody>
          <a:bodyPr/>
          <a:lstStyle/>
          <a:p>
            <a:fld id="{7F6F5FEA-8B60-453B-AE12-466F3FE16132}" type="datetime1">
              <a:rPr lang="en-US" smtClean="0"/>
              <a:t>6/23/2023</a:t>
            </a:fld>
            <a:endParaRPr lang="en-US"/>
          </a:p>
        </p:txBody>
      </p:sp>
      <p:sp>
        <p:nvSpPr>
          <p:cNvPr id="5" name="Footer Placeholder 4">
            <a:extLst>
              <a:ext uri="{FF2B5EF4-FFF2-40B4-BE49-F238E27FC236}">
                <a16:creationId xmlns:a16="http://schemas.microsoft.com/office/drawing/2014/main" id="{D9A14580-E618-EE42-97FE-5E61C65B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5C276-1304-5C4C-B37B-100B10A2C457}"/>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1444409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415C-4C81-864C-B667-DD816A26EA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316BFB-65CE-304A-97AE-7BCA4F5300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42CDF3-8FBC-4E47-A1FD-985C6F9C244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4D4C6-AC05-9740-8A96-A9505D7BD59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A60E4-ED71-C44C-97EE-D49BF9999E0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2883B-2CEA-2544-A9DF-91F14AC9D8FA}"/>
              </a:ext>
            </a:extLst>
          </p:cNvPr>
          <p:cNvSpPr>
            <a:spLocks noGrp="1"/>
          </p:cNvSpPr>
          <p:nvPr>
            <p:ph type="dt" sz="half" idx="10"/>
          </p:nvPr>
        </p:nvSpPr>
        <p:spPr>
          <a:xfrm>
            <a:off x="838200" y="6356350"/>
            <a:ext cx="2743200" cy="365125"/>
          </a:xfrm>
          <a:prstGeom prst="rect">
            <a:avLst/>
          </a:prstGeom>
        </p:spPr>
        <p:txBody>
          <a:bodyPr/>
          <a:lstStyle/>
          <a:p>
            <a:fld id="{EDE5487E-16EA-4F2D-A2C9-F4A0E9E748BA}" type="datetime1">
              <a:rPr lang="en-US" smtClean="0"/>
              <a:t>6/23/2023</a:t>
            </a:fld>
            <a:endParaRPr lang="en-US"/>
          </a:p>
        </p:txBody>
      </p:sp>
      <p:sp>
        <p:nvSpPr>
          <p:cNvPr id="8" name="Footer Placeholder 7">
            <a:extLst>
              <a:ext uri="{FF2B5EF4-FFF2-40B4-BE49-F238E27FC236}">
                <a16:creationId xmlns:a16="http://schemas.microsoft.com/office/drawing/2014/main" id="{784EAA65-E11C-8B47-B4FE-A712954E9C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A4D76A4-FFCB-C94F-909E-3AA5904B9D78}"/>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1948201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Post-partum Hemorrhage Scenario</a:t>
            </a:r>
            <a:endParaRPr lang="en-US" sz="44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a:p>
            <a:r>
              <a:rPr lang="en-US" sz="1800">
                <a:solidFill>
                  <a:schemeClr val="tx1"/>
                </a:solidFill>
              </a:rPr>
              <a:t> </a:t>
            </a:r>
          </a:p>
          <a:p>
            <a:r>
              <a:rPr lang="en-US" sz="180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Tree>
    <p:extLst>
      <p:ext uri="{BB962C8B-B14F-4D97-AF65-F5344CB8AC3E}">
        <p14:creationId xmlns:p14="http://schemas.microsoft.com/office/powerpoint/2010/main" val="338727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387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203096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dirty="0"/>
          </a:p>
        </p:txBody>
      </p:sp>
      <p:sp>
        <p:nvSpPr>
          <p:cNvPr id="5" name="Table Placeholder 4"/>
          <p:cNvSpPr>
            <a:spLocks noGrp="1"/>
          </p:cNvSpPr>
          <p:nvPr>
            <p:ph type="tbl" sz="quarter" idx="11"/>
          </p:nvPr>
        </p:nvSpPr>
        <p:spPr>
          <a:xfrm>
            <a:off x="838200" y="2070100"/>
            <a:ext cx="10515600" cy="3657600"/>
          </a:xfrm>
        </p:spPr>
        <p:txBody>
          <a:bodyPr/>
          <a:lstStyle/>
          <a:p>
            <a:endParaRPr lang="en-US" dirty="0"/>
          </a:p>
        </p:txBody>
      </p:sp>
    </p:spTree>
    <p:extLst>
      <p:ext uri="{BB962C8B-B14F-4D97-AF65-F5344CB8AC3E}">
        <p14:creationId xmlns:p14="http://schemas.microsoft.com/office/powerpoint/2010/main" val="257562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t>Post-partum Hemorrhage Scenario</a:t>
            </a:r>
            <a:endParaRPr lang="en-US" sz="4400" dirty="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Tree>
    <p:extLst>
      <p:ext uri="{BB962C8B-B14F-4D97-AF65-F5344CB8AC3E}">
        <p14:creationId xmlns:p14="http://schemas.microsoft.com/office/powerpoint/2010/main" val="323305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_block">
    <p:spTree>
      <p:nvGrpSpPr>
        <p:cNvPr id="1" name=""/>
        <p:cNvGrpSpPr/>
        <p:nvPr/>
      </p:nvGrpSpPr>
      <p:grpSpPr>
        <a:xfrm>
          <a:off x="0" y="0"/>
          <a:ext cx="0" cy="0"/>
          <a:chOff x="0" y="0"/>
          <a:chExt cx="0" cy="0"/>
        </a:xfrm>
      </p:grpSpPr>
      <p:sp>
        <p:nvSpPr>
          <p:cNvPr id="4" name="Rounded Rectangle 3"/>
          <p:cNvSpPr/>
          <p:nvPr userDrawn="1"/>
        </p:nvSpPr>
        <p:spPr bwMode="auto">
          <a:xfrm>
            <a:off x="0" y="304800"/>
            <a:ext cx="11277600" cy="1295400"/>
          </a:xfrm>
          <a:custGeom>
            <a:avLst/>
            <a:gdLst/>
            <a:ahLst/>
            <a:cxnLst/>
            <a:rect l="l" t="t" r="r" b="b"/>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close/>
              </a:path>
            </a:pathLst>
          </a:custGeom>
          <a:solidFill>
            <a:schemeClr val="bg1"/>
          </a:solidFill>
          <a:ln w="9525" cap="flat" cmpd="sng" algn="ctr">
            <a:solidFill>
              <a:schemeClr val="accent2">
                <a:lumMod val="20000"/>
                <a:lumOff val="80000"/>
              </a:schemeClr>
            </a:solidFill>
            <a:prstDash val="solid"/>
            <a:round/>
            <a:headEnd type="none" w="med" len="med"/>
            <a:tailEnd type="none" w="med" len="med"/>
          </a:ln>
          <a:effectLst>
            <a:outerShdw blurRad="38100" dist="38100" dir="8100000" algn="tr" rotWithShape="0">
              <a:schemeClr val="tx1">
                <a:lumMod val="50000"/>
                <a:lumOff val="50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1079501" y="381000"/>
            <a:ext cx="9893300" cy="1143000"/>
          </a:xfrm>
        </p:spPr>
        <p:txBody>
          <a:bodyPr anchor="ctr"/>
          <a:lstStyle>
            <a:lvl1pPr>
              <a:defRPr sz="3200" baseline="0"/>
            </a:lvl1pPr>
          </a:lstStyle>
          <a:p>
            <a:endParaRPr lang="en-US" dirty="0"/>
          </a:p>
        </p:txBody>
      </p:sp>
      <p:sp>
        <p:nvSpPr>
          <p:cNvPr id="5" name="Slide Number Placeholder 5"/>
          <p:cNvSpPr>
            <a:spLocks noGrp="1"/>
          </p:cNvSpPr>
          <p:nvPr>
            <p:ph type="sldNum" sz="quarter" idx="12"/>
          </p:nvPr>
        </p:nvSpPr>
        <p:spPr>
          <a:xfrm>
            <a:off x="10871200" y="6324600"/>
            <a:ext cx="558800" cy="304800"/>
          </a:xfrm>
        </p:spPr>
        <p:txBody>
          <a:bodyPr/>
          <a:lstStyle>
            <a:lvl1pPr>
              <a:defRPr/>
            </a:lvl1pPr>
          </a:lstStyle>
          <a:p>
            <a:fld id="{700BC924-6907-417A-B366-F607245C071E}" type="slidenum">
              <a:rPr lang="en-US"/>
              <a:pPr/>
              <a:t>‹#›</a:t>
            </a:fld>
            <a:endParaRPr lang="en-US">
              <a:solidFill>
                <a:srgbClr val="002C77"/>
              </a:solidFill>
            </a:endParaRPr>
          </a:p>
        </p:txBody>
      </p:sp>
      <p:sp>
        <p:nvSpPr>
          <p:cNvPr id="6" name="Text Placeholder 9"/>
          <p:cNvSpPr>
            <a:spLocks noGrp="1"/>
          </p:cNvSpPr>
          <p:nvPr>
            <p:ph type="body" sz="quarter" idx="13" hasCustomPrompt="1"/>
          </p:nvPr>
        </p:nvSpPr>
        <p:spPr>
          <a:xfrm>
            <a:off x="7010400" y="6324600"/>
            <a:ext cx="3657600" cy="304800"/>
          </a:xfrm>
          <a:prstGeom prst="rect">
            <a:avLst/>
          </a:prstGeom>
        </p:spPr>
        <p:txBody>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Reference or </a:t>
            </a:r>
            <a:r>
              <a:rPr lang="en-US" dirty="0" err="1"/>
              <a:t>url</a:t>
            </a:r>
            <a:r>
              <a:rPr lang="en-US" dirty="0"/>
              <a:t> goes here</a:t>
            </a:r>
          </a:p>
        </p:txBody>
      </p:sp>
      <p:sp>
        <p:nvSpPr>
          <p:cNvPr id="7" name="Content Placeholder 2"/>
          <p:cNvSpPr>
            <a:spLocks noGrp="1"/>
          </p:cNvSpPr>
          <p:nvPr>
            <p:ph idx="1"/>
          </p:nvPr>
        </p:nvSpPr>
        <p:spPr>
          <a:xfrm>
            <a:off x="1079500" y="1981200"/>
            <a:ext cx="10363200" cy="4114800"/>
          </a:xfrm>
          <a:prstGeom prst="rect">
            <a:avLst/>
          </a:prstGeom>
        </p:spPr>
        <p:txBody>
          <a:bodyPr/>
          <a:lstStyle>
            <a:lvl1pPr>
              <a:spcAft>
                <a:spcPts val="400"/>
              </a:spcAft>
              <a:buClr>
                <a:srgbClr val="41B649"/>
              </a:buClr>
              <a:defRPr sz="2800"/>
            </a:lvl1pPr>
            <a:lvl2pPr>
              <a:spcAft>
                <a:spcPts val="200"/>
              </a:spcAft>
              <a:buClr>
                <a:srgbClr val="41B649"/>
              </a:buClr>
              <a:defRPr sz="2400"/>
            </a:lvl2pPr>
            <a:lvl3pPr>
              <a:buClr>
                <a:srgbClr val="41B649"/>
              </a:buClr>
              <a:defRPr sz="2000"/>
            </a:lvl3pPr>
            <a:lvl4pPr>
              <a:buClr>
                <a:srgbClr val="41B649"/>
              </a:buClr>
              <a:defRPr sz="1800"/>
            </a:lvl4pPr>
            <a:lvl5pPr>
              <a:buClr>
                <a:srgbClr val="41B649"/>
              </a:buClr>
              <a:defRPr sz="1600"/>
            </a:lvl5pPr>
          </a:lstStyle>
          <a:p>
            <a:pPr lvl="0"/>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6790696"/>
            <a:ext cx="12192000" cy="79310"/>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3111"/>
            <a:ext cx="12192000" cy="79310"/>
          </a:xfrm>
          <a:prstGeom prst="rect">
            <a:avLst/>
          </a:prstGeom>
        </p:spPr>
      </p:pic>
    </p:spTree>
    <p:extLst>
      <p:ext uri="{BB962C8B-B14F-4D97-AF65-F5344CB8AC3E}">
        <p14:creationId xmlns:p14="http://schemas.microsoft.com/office/powerpoint/2010/main" val="43778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D56D-74D1-834E-80E8-74427B942A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EDB51-F049-BA46-9D9D-22A005B82DA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90159AD-AB85-D441-8119-CC4845F7C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747EA9-DA6E-3248-A9B4-515939987D39}"/>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164021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BF48-6DB9-D241-8178-D684E6ADD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1E18C-6E41-B644-B96A-3D1766BC46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C0A12-D1AD-D245-9A4A-E8909A488DC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B84A782-6FAF-ED43-8D07-A86BBDB43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19348-AA7F-E342-AA62-A8F1A1577B88}"/>
              </a:ext>
            </a:extLst>
          </p:cNvPr>
          <p:cNvSpPr>
            <a:spLocks noGrp="1"/>
          </p:cNvSpPr>
          <p:nvPr>
            <p:ph type="sldNum" sz="quarter" idx="12"/>
          </p:nvPr>
        </p:nvSpPr>
        <p:spPr/>
        <p:txBody>
          <a:bodyPr/>
          <a:lstStyle/>
          <a:p>
            <a:fld id="{8895AF19-5198-2644-94C0-88A3103C9E93}" type="slidenum">
              <a:rPr lang="en-US" smtClean="0"/>
              <a:t>‹#›</a:t>
            </a:fld>
            <a:endParaRPr lang="en-US"/>
          </a:p>
        </p:txBody>
      </p:sp>
    </p:spTree>
    <p:extLst>
      <p:ext uri="{BB962C8B-B14F-4D97-AF65-F5344CB8AC3E}">
        <p14:creationId xmlns:p14="http://schemas.microsoft.com/office/powerpoint/2010/main" val="186038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187EDA-AEF7-504A-AC2A-AF156FB0187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9BE79A3-6B6A-5747-A33E-13DEAC9199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FBB204-9439-DC4E-88CE-09A6616B56F1}"/>
              </a:ext>
            </a:extLst>
          </p:cNvPr>
          <p:cNvSpPr>
            <a:spLocks noGrp="1"/>
          </p:cNvSpPr>
          <p:nvPr>
            <p:ph type="sldNum" sz="quarter" idx="12"/>
          </p:nvPr>
        </p:nvSpPr>
        <p:spPr/>
        <p:txBody>
          <a:bodyPr/>
          <a:lstStyle/>
          <a:p>
            <a:fld id="{EB84A354-E2C4-184B-8CC4-A9F81DBCC342}" type="slidenum">
              <a:rPr lang="en-US" smtClean="0"/>
              <a:t>‹#›</a:t>
            </a:fld>
            <a:endParaRPr lang="en-US"/>
          </a:p>
        </p:txBody>
      </p:sp>
    </p:spTree>
    <p:extLst>
      <p:ext uri="{BB962C8B-B14F-4D97-AF65-F5344CB8AC3E}">
        <p14:creationId xmlns:p14="http://schemas.microsoft.com/office/powerpoint/2010/main" val="300640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3">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pic>
        <p:nvPicPr>
          <p:cNvPr id="13" name="Picture 12"/>
          <p:cNvPicPr>
            <a:picLocks noChangeAspect="1"/>
          </p:cNvPicPr>
          <p:nvPr userDrawn="1"/>
        </p:nvPicPr>
        <p:blipFill rotWithShape="1">
          <a:blip r:embed="rId13">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13">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13">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312A49CB-7D4D-2742-9C99-D507CB0B3BD1}"/>
              </a:ext>
            </a:extLst>
          </p:cNvPr>
          <p:cNvSpPr/>
          <p:nvPr userDrawn="1"/>
        </p:nvSpPr>
        <p:spPr>
          <a:xfrm>
            <a:off x="11129049" y="6004289"/>
            <a:ext cx="1062951" cy="769441"/>
          </a:xfrm>
          <a:prstGeom prst="rect">
            <a:avLst/>
          </a:prstGeom>
        </p:spPr>
        <p:txBody>
          <a:bodyPr wrap="square">
            <a:spAutoFit/>
          </a:bodyPr>
          <a:lstStyle/>
          <a:p>
            <a:pPr algn="r"/>
            <a:r>
              <a:rPr lang="en-US" sz="1100" dirty="0">
                <a:solidFill>
                  <a:schemeClr val="bg1">
                    <a:lumMod val="50000"/>
                  </a:schemeClr>
                </a:solidFill>
              </a:rPr>
              <a:t>Hospital AIM Team </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972125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06D0E572-20C4-F040-9794-0ACF68982BCE}"/>
              </a:ext>
            </a:extLst>
          </p:cNvPr>
          <p:cNvSpPr/>
          <p:nvPr userDrawn="1"/>
        </p:nvSpPr>
        <p:spPr>
          <a:xfrm>
            <a:off x="11129049" y="5998132"/>
            <a:ext cx="1062951" cy="769441"/>
          </a:xfrm>
          <a:prstGeom prst="rect">
            <a:avLst/>
          </a:prstGeom>
        </p:spPr>
        <p:txBody>
          <a:bodyPr wrap="square">
            <a:spAutoFit/>
          </a:bodyPr>
          <a:lstStyle/>
          <a:p>
            <a:pPr algn="r"/>
            <a:r>
              <a:rPr lang="en-US" sz="1100" dirty="0">
                <a:solidFill>
                  <a:schemeClr val="bg1">
                    <a:lumMod val="50000"/>
                  </a:schemeClr>
                </a:solidFill>
              </a:rPr>
              <a:t>Hospital AIM</a:t>
            </a:r>
          </a:p>
          <a:p>
            <a:pPr algn="r"/>
            <a:r>
              <a:rPr lang="en-US" sz="1100" dirty="0">
                <a:solidFill>
                  <a:schemeClr val="bg1">
                    <a:lumMod val="50000"/>
                  </a:schemeClr>
                </a:solidFill>
              </a:rPr>
              <a:t>Team</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4058193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0B58-8F49-2841-9312-616A71940AFA}"/>
              </a:ext>
            </a:extLst>
          </p:cNvPr>
          <p:cNvSpPr>
            <a:spLocks noGrp="1"/>
          </p:cNvSpPr>
          <p:nvPr>
            <p:ph type="ctrTitle"/>
          </p:nvPr>
        </p:nvSpPr>
        <p:spPr>
          <a:xfrm>
            <a:off x="3767359" y="2955850"/>
            <a:ext cx="6929718" cy="1544431"/>
          </a:xfrm>
        </p:spPr>
        <p:txBody>
          <a:bodyPr>
            <a:noAutofit/>
          </a:bodyPr>
          <a:lstStyle/>
          <a:p>
            <a:r>
              <a:rPr lang="en-US" sz="4400" b="1" dirty="0"/>
              <a:t>Team Structure and Assembly</a:t>
            </a:r>
            <a:endParaRPr lang="en-US" sz="4400" dirty="0"/>
          </a:p>
        </p:txBody>
      </p:sp>
      <p:sp>
        <p:nvSpPr>
          <p:cNvPr id="15" name="Text Placeholder 14"/>
          <p:cNvSpPr>
            <a:spLocks noGrp="1"/>
          </p:cNvSpPr>
          <p:nvPr>
            <p:ph type="body" sz="quarter" idx="11"/>
          </p:nvPr>
        </p:nvSpPr>
        <p:spPr>
          <a:xfrm>
            <a:off x="3767500" y="3885305"/>
            <a:ext cx="6929437" cy="655917"/>
          </a:xfrm>
        </p:spPr>
        <p:txBody>
          <a:bodyPr/>
          <a:lstStyle/>
          <a:p>
            <a:r>
              <a:rPr lang="en-US" dirty="0"/>
              <a:t>Module 2 of 8</a:t>
            </a:r>
          </a:p>
        </p:txBody>
      </p:sp>
      <p:sp>
        <p:nvSpPr>
          <p:cNvPr id="5" name="Text Placeholder 4"/>
          <p:cNvSpPr>
            <a:spLocks noGrp="1"/>
          </p:cNvSpPr>
          <p:nvPr>
            <p:ph type="body" sz="quarter" idx="12"/>
          </p:nvPr>
        </p:nvSpPr>
        <p:spPr>
          <a:xfrm>
            <a:off x="0" y="1851103"/>
            <a:ext cx="3409950" cy="3010829"/>
          </a:xfrm>
        </p:spPr>
        <p:txBody>
          <a:bodyPr anchor="ct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endParaRPr lang="en-US" sz="1800" i="1" dirty="0">
              <a:solidFill>
                <a:prstClr val="white">
                  <a:lumMod val="50000"/>
                </a:prstClr>
              </a:solidFill>
            </a:endParaRPr>
          </a:p>
          <a:p>
            <a:pPr algn="ctr"/>
            <a:endParaRPr lang="en-US" dirty="0"/>
          </a:p>
        </p:txBody>
      </p:sp>
      <p:pic>
        <p:nvPicPr>
          <p:cNvPr id="6" name="Picture 5" descr="Logo for Agency for Healthcare Research and Quality (AHRQ)">
            <a:extLst>
              <a:ext uri="{FF2B5EF4-FFF2-40B4-BE49-F238E27FC236}">
                <a16:creationId xmlns:a16="http://schemas.microsoft.com/office/drawing/2014/main" id="{5B918913-64BA-4E5F-B632-C7F769921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222" y="5696015"/>
            <a:ext cx="2377440" cy="822960"/>
          </a:xfrm>
          <a:prstGeom prst="rect">
            <a:avLst/>
          </a:prstGeom>
        </p:spPr>
      </p:pic>
      <p:sp>
        <p:nvSpPr>
          <p:cNvPr id="3" name="TextBox 2">
            <a:extLst>
              <a:ext uri="{FF2B5EF4-FFF2-40B4-BE49-F238E27FC236}">
                <a16:creationId xmlns:a16="http://schemas.microsoft.com/office/drawing/2014/main" id="{CAEDB50D-DBD6-D7CD-F810-8EB5AE6BA61A}"/>
              </a:ext>
            </a:extLst>
          </p:cNvPr>
          <p:cNvSpPr txBox="1"/>
          <p:nvPr/>
        </p:nvSpPr>
        <p:spPr>
          <a:xfrm>
            <a:off x="9277350" y="5848350"/>
            <a:ext cx="2420214" cy="646331"/>
          </a:xfrm>
          <a:prstGeom prst="rect">
            <a:avLst/>
          </a:prstGeom>
          <a:noFill/>
        </p:spPr>
        <p:txBody>
          <a:bodyPr wrap="none" rtlCol="0">
            <a:spAutoFit/>
          </a:bodyPr>
          <a:lstStyle/>
          <a:p>
            <a:pPr algn="r"/>
            <a:r>
              <a:rPr lang="en-US" dirty="0"/>
              <a:t>AHRQ Pub. No. 23-0046</a:t>
            </a:r>
          </a:p>
          <a:p>
            <a:pPr algn="r"/>
            <a:r>
              <a:rPr lang="en-US" dirty="0"/>
              <a:t>July 2023</a:t>
            </a:r>
          </a:p>
        </p:txBody>
      </p:sp>
    </p:spTree>
    <p:extLst>
      <p:ext uri="{BB962C8B-B14F-4D97-AF65-F5344CB8AC3E}">
        <p14:creationId xmlns:p14="http://schemas.microsoft.com/office/powerpoint/2010/main" val="39362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Specific Situations</a:t>
            </a:r>
          </a:p>
        </p:txBody>
      </p:sp>
      <p:sp>
        <p:nvSpPr>
          <p:cNvPr id="25603" name="Rectangle 3"/>
          <p:cNvSpPr>
            <a:spLocks noGrp="1" noChangeArrowheads="1"/>
          </p:cNvSpPr>
          <p:nvPr>
            <p:ph type="body" idx="1"/>
          </p:nvPr>
        </p:nvSpPr>
        <p:spPr/>
        <p:txBody>
          <a:bodyPr vert="horz" lIns="91440" tIns="45720" rIns="91440" bIns="45720" rtlCol="0" anchor="t">
            <a:normAutofit/>
          </a:bodyPr>
          <a:lstStyle/>
          <a:p>
            <a:r>
              <a:rPr lang="en-US" dirty="0"/>
              <a:t>Facility (and unit) size and type</a:t>
            </a:r>
            <a:endParaRPr lang="en-US" dirty="0">
              <a:cs typeface="Calibri"/>
            </a:endParaRPr>
          </a:p>
          <a:p>
            <a:pPr lvl="1"/>
            <a:r>
              <a:rPr lang="en-US" dirty="0"/>
              <a:t>Small vs large</a:t>
            </a:r>
            <a:endParaRPr lang="en-US" dirty="0">
              <a:cs typeface="Calibri"/>
            </a:endParaRPr>
          </a:p>
          <a:p>
            <a:pPr lvl="1"/>
            <a:r>
              <a:rPr lang="en-US" dirty="0"/>
              <a:t>Multispecialty vs exclusive obstetric facility</a:t>
            </a:r>
            <a:endParaRPr lang="en-US" dirty="0">
              <a:cs typeface="Calibri" panose="020F0502020204030204"/>
            </a:endParaRPr>
          </a:p>
          <a:p>
            <a:r>
              <a:rPr lang="en-US" dirty="0"/>
              <a:t>Facility (and unit) location</a:t>
            </a:r>
            <a:endParaRPr lang="en-US" dirty="0">
              <a:cs typeface="Calibri"/>
            </a:endParaRPr>
          </a:p>
          <a:p>
            <a:pPr lvl="1"/>
            <a:r>
              <a:rPr lang="en-US" dirty="0">
                <a:cs typeface="Calibri"/>
              </a:rPr>
              <a:t>Rural vs urban</a:t>
            </a:r>
          </a:p>
          <a:p>
            <a:r>
              <a:rPr lang="en-US" dirty="0">
                <a:cs typeface="Calibri"/>
              </a:rPr>
              <a:t>Team size</a:t>
            </a:r>
          </a:p>
          <a:p>
            <a:pPr lvl="1"/>
            <a:r>
              <a:rPr lang="en-US" dirty="0">
                <a:cs typeface="Calibri"/>
              </a:rPr>
              <a:t>Few (e.g., 2 member) vs large</a:t>
            </a:r>
          </a:p>
          <a:p>
            <a:r>
              <a:rPr lang="en-US" dirty="0"/>
              <a:t>Representative disciplines</a:t>
            </a:r>
            <a:endParaRPr lang="en-US" dirty="0">
              <a:cs typeface="Calibri"/>
            </a:endParaRPr>
          </a:p>
          <a:p>
            <a:pPr lvl="1"/>
            <a:r>
              <a:rPr lang="en-US" dirty="0"/>
              <a:t>Few vs multiple</a:t>
            </a:r>
            <a:endParaRPr lang="en-US" dirty="0">
              <a:cs typeface="Calibri"/>
            </a:endParaRP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57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DEE4-A80C-7B42-A4C7-13ACC7BD8045}"/>
              </a:ext>
            </a:extLst>
          </p:cNvPr>
          <p:cNvSpPr>
            <a:spLocks noGrp="1"/>
          </p:cNvSpPr>
          <p:nvPr>
            <p:ph type="title"/>
          </p:nvPr>
        </p:nvSpPr>
        <p:spPr/>
        <p:txBody>
          <a:bodyPr/>
          <a:lstStyle/>
          <a:p>
            <a:r>
              <a:rPr lang="en-US" dirty="0"/>
              <a:t>Hospital AIM Team Structure</a:t>
            </a:r>
          </a:p>
        </p:txBody>
      </p:sp>
      <p:sp>
        <p:nvSpPr>
          <p:cNvPr id="3" name="Content Placeholder 2">
            <a:extLst>
              <a:ext uri="{FF2B5EF4-FFF2-40B4-BE49-F238E27FC236}">
                <a16:creationId xmlns:a16="http://schemas.microsoft.com/office/drawing/2014/main" id="{EEF663B7-15C2-1C4E-8D99-FEEEEBCB48BB}"/>
              </a:ext>
            </a:extLst>
          </p:cNvPr>
          <p:cNvSpPr>
            <a:spLocks noGrp="1"/>
          </p:cNvSpPr>
          <p:nvPr>
            <p:ph idx="1"/>
          </p:nvPr>
        </p:nvSpPr>
        <p:spPr>
          <a:xfrm>
            <a:off x="838200" y="1825624"/>
            <a:ext cx="10515600" cy="4346575"/>
          </a:xfrm>
        </p:spPr>
        <p:txBody>
          <a:bodyPr>
            <a:normAutofit/>
          </a:bodyPr>
          <a:lstStyle/>
          <a:p>
            <a:r>
              <a:rPr lang="en-US" dirty="0"/>
              <a:t>Your work is impossible without the assistance and collaboration of many others</a:t>
            </a:r>
          </a:p>
          <a:p>
            <a:r>
              <a:rPr lang="en-US" dirty="0"/>
              <a:t>Your core team consists of anyone you work with interdependently and dynamically to provide high-quality, safe patient care</a:t>
            </a:r>
          </a:p>
          <a:p>
            <a:endParaRPr lang="en-US" dirty="0"/>
          </a:p>
          <a:p>
            <a:pPr marL="0" indent="0" algn="ctr">
              <a:buNone/>
            </a:pPr>
            <a:r>
              <a:rPr lang="en-US" b="1" dirty="0"/>
              <a:t>Stop for a moment </a:t>
            </a:r>
            <a:br>
              <a:rPr lang="en-US" b="1" dirty="0"/>
            </a:br>
            <a:r>
              <a:rPr lang="en-US" b="1" dirty="0"/>
              <a:t>and consider:</a:t>
            </a:r>
          </a:p>
          <a:p>
            <a:pPr marL="0" indent="0" algn="ctr">
              <a:buNone/>
            </a:pPr>
            <a:r>
              <a:rPr lang="en-US" b="1" dirty="0"/>
              <a:t>Who would you name as your </a:t>
            </a:r>
            <a:br>
              <a:rPr lang="en-US" b="1" dirty="0"/>
            </a:br>
            <a:r>
              <a:rPr lang="en-US" b="1" dirty="0"/>
              <a:t>teammates?</a:t>
            </a:r>
          </a:p>
        </p:txBody>
      </p:sp>
      <p:pic>
        <p:nvPicPr>
          <p:cNvPr id="8" name="Picture 7" descr="Decorativ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068" y="3924300"/>
            <a:ext cx="3448182" cy="1900705"/>
          </a:xfrm>
          <a:prstGeom prst="rect">
            <a:avLst/>
          </a:prstGeom>
          <a:ln>
            <a:solidFill>
              <a:schemeClr val="accent1"/>
            </a:solidFill>
          </a:ln>
          <a:effectLst>
            <a:outerShdw blurRad="50800" dist="38100" dir="2700000" algn="tl" rotWithShape="0">
              <a:prstClr val="black">
                <a:alpha val="40000"/>
              </a:prstClr>
            </a:outerShdw>
          </a:effectLst>
        </p:spPr>
      </p:pic>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24353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55A5-2EF1-8048-93BE-66A5BF477F99}"/>
              </a:ext>
            </a:extLst>
          </p:cNvPr>
          <p:cNvSpPr>
            <a:spLocks noGrp="1"/>
          </p:cNvSpPr>
          <p:nvPr>
            <p:ph type="title"/>
          </p:nvPr>
        </p:nvSpPr>
        <p:spPr/>
        <p:txBody>
          <a:bodyPr/>
          <a:lstStyle/>
          <a:p>
            <a:r>
              <a:rPr lang="en-US"/>
              <a:t>Staff Your AIM Team for Success</a:t>
            </a:r>
            <a:endParaRPr lang="en-US" dirty="0"/>
          </a:p>
        </p:txBody>
      </p:sp>
      <p:sp>
        <p:nvSpPr>
          <p:cNvPr id="3" name="Text Placeholder 2">
            <a:extLst>
              <a:ext uri="{FF2B5EF4-FFF2-40B4-BE49-F238E27FC236}">
                <a16:creationId xmlns:a16="http://schemas.microsoft.com/office/drawing/2014/main" id="{7667F134-D621-214E-A882-55CE4842B89E}"/>
              </a:ext>
            </a:extLst>
          </p:cNvPr>
          <p:cNvSpPr>
            <a:spLocks noGrp="1"/>
          </p:cNvSpPr>
          <p:nvPr>
            <p:ph type="body" idx="1"/>
          </p:nvPr>
        </p:nvSpPr>
        <p:spPr>
          <a:xfrm>
            <a:off x="839788" y="1450336"/>
            <a:ext cx="5157787" cy="823912"/>
          </a:xfrm>
        </p:spPr>
        <p:txBody>
          <a:bodyPr/>
          <a:lstStyle/>
          <a:p>
            <a:r>
              <a:rPr lang="en-US" sz="2800" dirty="0">
                <a:solidFill>
                  <a:srgbClr val="4258A6"/>
                </a:solidFill>
              </a:rPr>
              <a:t>Key Team Members</a:t>
            </a:r>
          </a:p>
        </p:txBody>
      </p:sp>
      <p:sp>
        <p:nvSpPr>
          <p:cNvPr id="4" name="Content Placeholder 3">
            <a:extLst>
              <a:ext uri="{FF2B5EF4-FFF2-40B4-BE49-F238E27FC236}">
                <a16:creationId xmlns:a16="http://schemas.microsoft.com/office/drawing/2014/main" id="{75EB0186-53EE-BD46-901F-A973F4E0382B}"/>
              </a:ext>
            </a:extLst>
          </p:cNvPr>
          <p:cNvSpPr>
            <a:spLocks noGrp="1"/>
          </p:cNvSpPr>
          <p:nvPr>
            <p:ph sz="half" idx="2"/>
          </p:nvPr>
        </p:nvSpPr>
        <p:spPr>
          <a:xfrm>
            <a:off x="839788" y="2390771"/>
            <a:ext cx="5157787" cy="3684588"/>
          </a:xfrm>
        </p:spPr>
        <p:txBody>
          <a:bodyPr/>
          <a:lstStyle/>
          <a:p>
            <a:r>
              <a:rPr lang="en-US" sz="2400" dirty="0"/>
              <a:t>Nurses (including nurse educator, nurse manager, nurse midwives, nurse anesthetists)</a:t>
            </a:r>
          </a:p>
          <a:p>
            <a:r>
              <a:rPr lang="en-US" sz="2400" dirty="0"/>
              <a:t>Healthcare providers (OB/GYN, midwife, family medicine, pediatricians, anesthesiologist, NICU)</a:t>
            </a:r>
          </a:p>
          <a:p>
            <a:r>
              <a:rPr lang="en-US" sz="2400" dirty="0"/>
              <a:t>Executive partners</a:t>
            </a:r>
          </a:p>
        </p:txBody>
      </p:sp>
      <p:sp>
        <p:nvSpPr>
          <p:cNvPr id="5" name="Text Placeholder 4">
            <a:extLst>
              <a:ext uri="{FF2B5EF4-FFF2-40B4-BE49-F238E27FC236}">
                <a16:creationId xmlns:a16="http://schemas.microsoft.com/office/drawing/2014/main" id="{F27FE911-F55C-154B-8C7E-827EDC82BD9B}"/>
              </a:ext>
            </a:extLst>
          </p:cNvPr>
          <p:cNvSpPr>
            <a:spLocks noGrp="1"/>
          </p:cNvSpPr>
          <p:nvPr>
            <p:ph type="body" sz="quarter" idx="3"/>
          </p:nvPr>
        </p:nvSpPr>
        <p:spPr>
          <a:xfrm>
            <a:off x="6172200" y="1450336"/>
            <a:ext cx="5183188" cy="823912"/>
          </a:xfrm>
        </p:spPr>
        <p:txBody>
          <a:bodyPr>
            <a:normAutofit/>
          </a:bodyPr>
          <a:lstStyle/>
          <a:p>
            <a:r>
              <a:rPr lang="en-US" sz="2800">
                <a:solidFill>
                  <a:srgbClr val="4258A6"/>
                </a:solidFill>
              </a:rPr>
              <a:t>Additional Potential Contributors</a:t>
            </a:r>
            <a:endParaRPr lang="en-US" sz="2800" dirty="0">
              <a:solidFill>
                <a:srgbClr val="4258A6"/>
              </a:solidFill>
            </a:endParaRPr>
          </a:p>
        </p:txBody>
      </p:sp>
      <p:sp>
        <p:nvSpPr>
          <p:cNvPr id="6" name="Content Placeholder 5">
            <a:extLst>
              <a:ext uri="{FF2B5EF4-FFF2-40B4-BE49-F238E27FC236}">
                <a16:creationId xmlns:a16="http://schemas.microsoft.com/office/drawing/2014/main" id="{BE9A2067-F3FE-9B4A-BA33-50FB70B1413B}"/>
              </a:ext>
            </a:extLst>
          </p:cNvPr>
          <p:cNvSpPr>
            <a:spLocks noGrp="1"/>
          </p:cNvSpPr>
          <p:nvPr>
            <p:ph sz="quarter" idx="4"/>
          </p:nvPr>
        </p:nvSpPr>
        <p:spPr>
          <a:xfrm>
            <a:off x="6172199" y="2390771"/>
            <a:ext cx="5815013" cy="3684588"/>
          </a:xfrm>
        </p:spPr>
        <p:txBody>
          <a:bodyPr>
            <a:normAutofit/>
          </a:bodyPr>
          <a:lstStyle/>
          <a:p>
            <a:r>
              <a:rPr lang="en-US" sz="2400" dirty="0"/>
              <a:t>Pharmacists</a:t>
            </a:r>
          </a:p>
          <a:p>
            <a:r>
              <a:rPr lang="en-US" sz="2400" dirty="0"/>
              <a:t>Patient safety officers</a:t>
            </a:r>
          </a:p>
          <a:p>
            <a:r>
              <a:rPr lang="en-US" sz="2400" dirty="0"/>
              <a:t>Quality improvement staff</a:t>
            </a:r>
          </a:p>
          <a:p>
            <a:r>
              <a:rPr lang="en-US" sz="2400" dirty="0"/>
              <a:t>Ancillary staff</a:t>
            </a:r>
          </a:p>
          <a:p>
            <a:r>
              <a:rPr lang="en-US" sz="2400" dirty="0"/>
              <a:t>Infection prevention specialists </a:t>
            </a:r>
          </a:p>
          <a:p>
            <a:endParaRPr lang="en-US" sz="2400" dirty="0"/>
          </a:p>
          <a:p>
            <a:endParaRPr lang="en-US" sz="2400" dirty="0"/>
          </a:p>
        </p:txBody>
      </p:sp>
      <p:sp>
        <p:nvSpPr>
          <p:cNvPr id="13" name="Slide Number Placeholder 1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84A354-E2C4-184B-8CC4-A9F81DBCC342}"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39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Management Engagement Strategies</a:t>
            </a:r>
          </a:p>
        </p:txBody>
      </p:sp>
      <p:sp>
        <p:nvSpPr>
          <p:cNvPr id="25603" name="Rectangle 3"/>
          <p:cNvSpPr>
            <a:spLocks noGrp="1" noChangeArrowheads="1"/>
          </p:cNvSpPr>
          <p:nvPr>
            <p:ph type="body" idx="1"/>
          </p:nvPr>
        </p:nvSpPr>
        <p:spPr/>
        <p:txBody>
          <a:bodyPr vert="horz" lIns="91440" tIns="45720" rIns="91440" bIns="45720" rtlCol="0" anchor="t">
            <a:normAutofit/>
          </a:bodyPr>
          <a:lstStyle/>
          <a:p>
            <a:pPr marL="0" indent="0">
              <a:buNone/>
            </a:pPr>
            <a:r>
              <a:rPr lang="en-US" b="1" i="1" dirty="0">
                <a:solidFill>
                  <a:srgbClr val="4258A6"/>
                </a:solidFill>
              </a:rPr>
              <a:t>Management Level </a:t>
            </a:r>
          </a:p>
          <a:p>
            <a:r>
              <a:rPr lang="en-US" dirty="0"/>
              <a:t>Identify physician and/or nurse champion for project</a:t>
            </a:r>
            <a:endParaRPr lang="en-US" dirty="0">
              <a:cs typeface="Calibri"/>
            </a:endParaRPr>
          </a:p>
          <a:p>
            <a:pPr lvl="1"/>
            <a:r>
              <a:rPr lang="en-US" dirty="0"/>
              <a:t>Unit director, chief medical officer, or senior physician</a:t>
            </a:r>
          </a:p>
          <a:p>
            <a:pPr lvl="1"/>
            <a:r>
              <a:rPr lang="en-US" dirty="0"/>
              <a:t>Someone other clinicians look up to</a:t>
            </a:r>
          </a:p>
          <a:p>
            <a:pPr lvl="1"/>
            <a:endParaRPr lang="en-US" dirty="0"/>
          </a:p>
          <a:p>
            <a:r>
              <a:rPr lang="en-US" dirty="0"/>
              <a:t>Reward champions for their efforts</a:t>
            </a:r>
          </a:p>
          <a:p>
            <a:pPr lvl="1"/>
            <a:r>
              <a:rPr lang="en-US" dirty="0"/>
              <a:t>Obtain support from hospital for this person’s time</a:t>
            </a:r>
          </a:p>
          <a:p>
            <a:pPr lvl="1"/>
            <a:r>
              <a:rPr lang="en-US" dirty="0"/>
              <a:t>Feature in newsletters</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0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Staff Engagement Strategies</a:t>
            </a:r>
          </a:p>
        </p:txBody>
      </p:sp>
      <p:sp>
        <p:nvSpPr>
          <p:cNvPr id="30723" name="Content Placeholder 2"/>
          <p:cNvSpPr>
            <a:spLocks noGrp="1"/>
          </p:cNvSpPr>
          <p:nvPr>
            <p:ph idx="1"/>
          </p:nvPr>
        </p:nvSpPr>
        <p:spPr/>
        <p:txBody>
          <a:bodyPr>
            <a:normAutofit fontScale="92500" lnSpcReduction="10000"/>
          </a:bodyPr>
          <a:lstStyle/>
          <a:p>
            <a:pPr marL="0" indent="0">
              <a:buNone/>
            </a:pPr>
            <a:r>
              <a:rPr lang="en-US" b="1" i="1" dirty="0">
                <a:solidFill>
                  <a:srgbClr val="4258A6"/>
                </a:solidFill>
              </a:rPr>
              <a:t>For Staff</a:t>
            </a:r>
          </a:p>
          <a:p>
            <a:r>
              <a:rPr lang="en-US" dirty="0"/>
              <a:t>Communicate prior to start of project </a:t>
            </a:r>
          </a:p>
          <a:p>
            <a:pPr lvl="1"/>
            <a:r>
              <a:rPr lang="en-US" dirty="0"/>
              <a:t>No surprises</a:t>
            </a:r>
          </a:p>
          <a:p>
            <a:pPr lvl="1"/>
            <a:r>
              <a:rPr lang="en-US" dirty="0"/>
              <a:t>Who, what, when, where, how</a:t>
            </a:r>
          </a:p>
          <a:p>
            <a:pPr lvl="1"/>
            <a:endParaRPr lang="en-US" dirty="0"/>
          </a:p>
          <a:p>
            <a:r>
              <a:rPr lang="en-US" dirty="0"/>
              <a:t>Listen to those who resist/value the dissenter</a:t>
            </a:r>
          </a:p>
          <a:p>
            <a:pPr lvl="1"/>
            <a:endParaRPr lang="en-US" dirty="0"/>
          </a:p>
          <a:p>
            <a:r>
              <a:rPr lang="en-US" dirty="0"/>
              <a:t>Create mechanisms to feed back results </a:t>
            </a:r>
          </a:p>
          <a:p>
            <a:endParaRPr lang="en-US" dirty="0"/>
          </a:p>
          <a:p>
            <a:r>
              <a:rPr lang="en-US" dirty="0"/>
              <a:t>Provide opportunities to present to senior leaders</a:t>
            </a:r>
          </a:p>
          <a:p>
            <a:pPr lvl="1"/>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45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Engagement Strategies: WIFM</a:t>
            </a:r>
          </a:p>
        </p:txBody>
      </p:sp>
      <p:sp>
        <p:nvSpPr>
          <p:cNvPr id="31747" name="Rectangle 3"/>
          <p:cNvSpPr>
            <a:spLocks noGrp="1" noChangeArrowheads="1"/>
          </p:cNvSpPr>
          <p:nvPr>
            <p:ph type="body" idx="1"/>
          </p:nvPr>
        </p:nvSpPr>
        <p:spPr/>
        <p:txBody>
          <a:bodyPr>
            <a:normAutofit fontScale="92500" lnSpcReduction="10000"/>
          </a:bodyPr>
          <a:lstStyle/>
          <a:p>
            <a:pPr marL="0" indent="0">
              <a:buNone/>
            </a:pPr>
            <a:r>
              <a:rPr lang="en-US" b="1" i="1" dirty="0">
                <a:solidFill>
                  <a:srgbClr val="4258A6"/>
                </a:solidFill>
              </a:rPr>
              <a:t>Tune in to WIFM (What’s In It For Me?)</a:t>
            </a:r>
          </a:p>
          <a:p>
            <a:r>
              <a:rPr lang="en-US" dirty="0"/>
              <a:t>People resist loss not change</a:t>
            </a:r>
          </a:p>
          <a:p>
            <a:endParaRPr lang="en-US" dirty="0"/>
          </a:p>
          <a:p>
            <a:r>
              <a:rPr lang="en-US" dirty="0"/>
              <a:t>Try to surface and mitigate real AND perceived loss</a:t>
            </a:r>
          </a:p>
          <a:p>
            <a:pPr lvl="1"/>
            <a:r>
              <a:rPr lang="en-US" dirty="0"/>
              <a:t>Physician’s time is likely a major concern</a:t>
            </a:r>
          </a:p>
          <a:p>
            <a:endParaRPr lang="en-US" dirty="0"/>
          </a:p>
          <a:p>
            <a:r>
              <a:rPr lang="en-US" dirty="0"/>
              <a:t>Perceived losses often much greater than real</a:t>
            </a:r>
          </a:p>
          <a:p>
            <a:endParaRPr lang="en-US" dirty="0"/>
          </a:p>
          <a:p>
            <a:r>
              <a:rPr lang="en-US" dirty="0"/>
              <a:t>Perceived loss high when communication is low</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790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Successful AIM Teams</a:t>
            </a:r>
          </a:p>
        </p:txBody>
      </p:sp>
      <p:sp>
        <p:nvSpPr>
          <p:cNvPr id="6148" name="Content Placeholder 5"/>
          <p:cNvSpPr>
            <a:spLocks noGrp="1"/>
          </p:cNvSpPr>
          <p:nvPr>
            <p:ph idx="1"/>
          </p:nvPr>
        </p:nvSpPr>
        <p:spPr/>
        <p:txBody>
          <a:bodyPr/>
          <a:lstStyle/>
          <a:p>
            <a:r>
              <a:rPr lang="en-US"/>
              <a:t>Understand that patient safety culture is local</a:t>
            </a:r>
          </a:p>
          <a:p>
            <a:r>
              <a:rPr lang="en-US"/>
              <a:t>Composed of engaged frontline providers who take ownership of patient safety</a:t>
            </a:r>
          </a:p>
          <a:p>
            <a:r>
              <a:rPr lang="en-US"/>
              <a:t>Include staff members who have different levels of experience</a:t>
            </a:r>
          </a:p>
          <a:p>
            <a:r>
              <a:rPr lang="en-US"/>
              <a:t>Tailored to include members based on clinical </a:t>
            </a:r>
            <a:br>
              <a:rPr lang="en-US"/>
            </a:br>
            <a:r>
              <a:rPr lang="en-US"/>
              <a:t>intervention</a:t>
            </a:r>
          </a:p>
          <a:p>
            <a:r>
              <a:rPr lang="en-US"/>
              <a:t>Meet regularly (at least every other month) </a:t>
            </a:r>
          </a:p>
          <a:p>
            <a:r>
              <a:rPr lang="en-US"/>
              <a:t>Have adequate resources</a:t>
            </a:r>
            <a:endParaRPr lang="en-US" dirty="0"/>
          </a:p>
        </p:txBody>
      </p:sp>
      <p:pic>
        <p:nvPicPr>
          <p:cNvPr id="6" name="Picture 5" descr="Team members standing together." title="Team members standing togethe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9551" y="3533422"/>
            <a:ext cx="3183359" cy="3324578"/>
          </a:xfrm>
          <a:prstGeom prst="rect">
            <a:avLst/>
          </a:prstGeom>
        </p:spPr>
      </p:pic>
      <p:sp>
        <p:nvSpPr>
          <p:cNvPr id="9"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176A158-48B8-4A8B-BAA0-8528EB6C1A99}"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74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19C9-A2B4-EA4F-9F8C-D2D1D8CF9306}"/>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3D633F27-8845-F848-8953-82FEEB3F919A}"/>
              </a:ext>
            </a:extLst>
          </p:cNvPr>
          <p:cNvSpPr>
            <a:spLocks noGrp="1"/>
          </p:cNvSpPr>
          <p:nvPr>
            <p:ph idx="1"/>
          </p:nvPr>
        </p:nvSpPr>
        <p:spPr/>
        <p:txBody>
          <a:bodyPr/>
          <a:lstStyle/>
          <a:p>
            <a:r>
              <a:rPr lang="en-US" dirty="0"/>
              <a:t>Patient care is better understood a multi-team system—or a “team of teams”</a:t>
            </a:r>
          </a:p>
          <a:p>
            <a:r>
              <a:rPr lang="en-US" dirty="0"/>
              <a:t>Hospital AIM Teams are responsible for the rollout and adoption of the SPPC-II materials in their home organizations</a:t>
            </a:r>
          </a:p>
          <a:p>
            <a:r>
              <a:rPr lang="en-US" dirty="0"/>
              <a:t>Staff your AIM Team with motivated champions from different roles and organizational levels</a:t>
            </a:r>
          </a:p>
          <a:p>
            <a:r>
              <a:rPr lang="en-US" dirty="0"/>
              <a:t>Engage staff by communicating the WIFM</a:t>
            </a:r>
          </a:p>
        </p:txBody>
      </p:sp>
      <p:sp>
        <p:nvSpPr>
          <p:cNvPr id="4" name="Slide Number Placeholder 3">
            <a:extLst>
              <a:ext uri="{FF2B5EF4-FFF2-40B4-BE49-F238E27FC236}">
                <a16:creationId xmlns:a16="http://schemas.microsoft.com/office/drawing/2014/main" id="{C46D923A-845D-5040-A4FD-B445CA84579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44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B804-D003-2B4F-9A48-80F5F16BECD9}"/>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2D4C308B-D5A1-2743-BA6F-E4E3F4DF5F1E}"/>
              </a:ext>
            </a:extLst>
          </p:cNvPr>
          <p:cNvSpPr>
            <a:spLocks noGrp="1"/>
          </p:cNvSpPr>
          <p:nvPr>
            <p:ph idx="1"/>
          </p:nvPr>
        </p:nvSpPr>
        <p:spPr/>
        <p:txBody>
          <a:bodyPr/>
          <a:lstStyle/>
          <a:p>
            <a:r>
              <a:rPr lang="en-US" dirty="0"/>
              <a:t>AHRQ’s module for assembling a (CUSP) team for additional information about team member roles</a:t>
            </a:r>
          </a:p>
          <a:p>
            <a:pPr marL="457200" lvl="1" indent="0">
              <a:buNone/>
            </a:pPr>
            <a:r>
              <a:rPr lang="en-US" dirty="0"/>
              <a:t>https://www.ahrq.gov/hai/cusp/modules/assemble/team-slides.html</a:t>
            </a:r>
          </a:p>
          <a:p>
            <a:endParaRPr lang="en-US" dirty="0"/>
          </a:p>
        </p:txBody>
      </p:sp>
      <p:sp>
        <p:nvSpPr>
          <p:cNvPr id="4" name="Slide Number Placeholder 3">
            <a:extLst>
              <a:ext uri="{FF2B5EF4-FFF2-40B4-BE49-F238E27FC236}">
                <a16:creationId xmlns:a16="http://schemas.microsoft.com/office/drawing/2014/main" id="{4745F00A-5AAC-0144-B30A-4FB2480A8CD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284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Acknowledgments</a:t>
            </a:r>
            <a:endParaRPr lang="en-US" dirty="0"/>
          </a:p>
        </p:txBody>
      </p:sp>
      <p:sp>
        <p:nvSpPr>
          <p:cNvPr id="3" name="Content Placeholder 2"/>
          <p:cNvSpPr>
            <a:spLocks noGrp="1"/>
          </p:cNvSpPr>
          <p:nvPr>
            <p:ph idx="1"/>
          </p:nvPr>
        </p:nvSpPr>
        <p:spPr>
          <a:xfrm>
            <a:off x="838200" y="1825625"/>
            <a:ext cx="10515600" cy="2627105"/>
          </a:xfrm>
        </p:spPr>
        <p:txBody>
          <a:bodyPr/>
          <a:lstStyle/>
          <a:p>
            <a:r>
              <a:rPr lang="en-US" dirty="0"/>
              <a:t>This project is funded and implemented by the Agency for Healthcare Research and Quality and the Johns Hopkins University Contract Number HHSP233201500020I in collaboration with the Health Resources and Services Administration and the Alliance for Innovation on Maternal Health.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title=" "/>
          <p:cNvSpPr>
            <a:spLocks noGrp="1" noChangeArrowheads="1"/>
          </p:cNvSpPr>
          <p:nvPr>
            <p:ph type="title"/>
          </p:nvPr>
        </p:nvSpPr>
        <p:spPr/>
        <p:txBody>
          <a:bodyPr/>
          <a:lstStyle/>
          <a:p>
            <a:r>
              <a:rPr lang="en-US" altLang="en-US" dirty="0"/>
              <a:t>Obstetrics is a Multi-Team System (MTS)</a:t>
            </a:r>
          </a:p>
        </p:txBody>
      </p:sp>
      <p:graphicFrame>
        <p:nvGraphicFramePr>
          <p:cNvPr id="2" name="Diagram 1" descr="Circular diagram showing that Obstetrics is a Multi-Team System (MTS), consisting of care team, coordinating team, ancillary &amp; support services, administration, and contingency teams, with the patient at the center.">
            <a:extLst>
              <a:ext uri="{FF2B5EF4-FFF2-40B4-BE49-F238E27FC236}">
                <a16:creationId xmlns:a16="http://schemas.microsoft.com/office/drawing/2014/main" id="{1C561271-AFEB-3E4F-8A2A-FF77887BDAAA}"/>
              </a:ext>
            </a:extLst>
          </p:cNvPr>
          <p:cNvGraphicFramePr>
            <a:graphicFrameLocks noChangeAspect="1"/>
          </p:cNvGraphicFramePr>
          <p:nvPr>
            <p:extLst>
              <p:ext uri="{D42A27DB-BD31-4B8C-83A1-F6EECF244321}">
                <p14:modId xmlns:p14="http://schemas.microsoft.com/office/powerpoint/2010/main" val="1680874039"/>
              </p:ext>
            </p:extLst>
          </p:nvPr>
        </p:nvGraphicFramePr>
        <p:xfrm>
          <a:off x="838200" y="1504098"/>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3180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4"/>
          <p:cNvSpPr>
            <a:spLocks noGrp="1" noChangeArrowheads="1"/>
          </p:cNvSpPr>
          <p:nvPr>
            <p:ph type="title"/>
          </p:nvPr>
        </p:nvSpPr>
        <p:spPr/>
        <p:txBody>
          <a:bodyPr/>
          <a:lstStyle/>
          <a:p>
            <a:r>
              <a:rPr lang="en-US" altLang="en-US" dirty="0"/>
              <a:t>A Care Team is…</a:t>
            </a:r>
          </a:p>
        </p:txBody>
      </p:sp>
      <p:sp>
        <p:nvSpPr>
          <p:cNvPr id="13318" name="Rectangle 5"/>
          <p:cNvSpPr>
            <a:spLocks noGrp="1" noChangeArrowheads="1"/>
          </p:cNvSpPr>
          <p:nvPr>
            <p:ph idx="1"/>
          </p:nvPr>
        </p:nvSpPr>
        <p:spPr/>
        <p:txBody>
          <a:bodyPr vert="horz" lIns="91440" tIns="45720" rIns="91440" bIns="45720" rtlCol="0" anchor="t">
            <a:normAutofit fontScale="70000" lnSpcReduction="20000"/>
          </a:bodyPr>
          <a:lstStyle/>
          <a:p>
            <a:pPr marL="0" indent="0">
              <a:buNone/>
            </a:pPr>
            <a:r>
              <a:rPr lang="en-US" altLang="en-US" b="1" i="1" dirty="0">
                <a:solidFill>
                  <a:srgbClr val="4258A6"/>
                </a:solidFill>
              </a:rPr>
              <a:t>A group of care providers who work interdependently </a:t>
            </a:r>
          </a:p>
          <a:p>
            <a:pPr marL="0" indent="0">
              <a:buNone/>
            </a:pPr>
            <a:r>
              <a:rPr lang="en-US" altLang="en-US" b="1" i="1" dirty="0">
                <a:solidFill>
                  <a:srgbClr val="4258A6"/>
                </a:solidFill>
              </a:rPr>
              <a:t>to manage a set of assigned patients from point of </a:t>
            </a:r>
          </a:p>
          <a:p>
            <a:pPr marL="0" indent="0">
              <a:buNone/>
            </a:pPr>
            <a:r>
              <a:rPr lang="en-US" altLang="en-US" b="1" i="1" dirty="0">
                <a:solidFill>
                  <a:srgbClr val="4258A6"/>
                </a:solidFill>
              </a:rPr>
              <a:t>assessment to disposition.</a:t>
            </a:r>
          </a:p>
          <a:p>
            <a:endParaRPr lang="en-US" altLang="en-US" dirty="0"/>
          </a:p>
          <a:p>
            <a:pPr marL="0" indent="0">
              <a:buNone/>
            </a:pPr>
            <a:r>
              <a:rPr lang="en-US" altLang="en-US" b="1" dirty="0">
                <a:solidFill>
                  <a:srgbClr val="4258A6"/>
                </a:solidFill>
              </a:rPr>
              <a:t>Examples include:</a:t>
            </a:r>
          </a:p>
          <a:p>
            <a:pPr marL="0" indent="0">
              <a:buNone/>
            </a:pPr>
            <a:r>
              <a:rPr lang="en-US" altLang="en-US" u="sng" dirty="0"/>
              <a:t>Outpatient:</a:t>
            </a:r>
          </a:p>
          <a:p>
            <a:pPr lvl="1"/>
            <a:r>
              <a:rPr lang="en-US" altLang="en-US" dirty="0"/>
              <a:t>Physicians, nurses, sonographers</a:t>
            </a:r>
          </a:p>
          <a:p>
            <a:pPr marL="0" indent="0">
              <a:buNone/>
            </a:pPr>
            <a:r>
              <a:rPr lang="en-US" altLang="en-US" sz="2900" u="sng" dirty="0"/>
              <a:t>Inpatient:</a:t>
            </a:r>
          </a:p>
          <a:p>
            <a:pPr lvl="1"/>
            <a:r>
              <a:rPr lang="en-US" altLang="en-US" dirty="0"/>
              <a:t>Physicians, nurses, anesthesiologists,</a:t>
            </a:r>
            <a:br>
              <a:rPr lang="en-US" altLang="en-US" dirty="0">
                <a:cs typeface="Calibri"/>
              </a:rPr>
            </a:br>
            <a:r>
              <a:rPr lang="en-US" altLang="en-US" dirty="0"/>
              <a:t>technicians, pharmacists, midwives</a:t>
            </a:r>
            <a:endParaRPr lang="en-US" altLang="en-US" dirty="0">
              <a:cs typeface="Calibri"/>
            </a:endParaRPr>
          </a:p>
          <a:p>
            <a:pPr lvl="1"/>
            <a:endParaRPr lang="en-US" altLang="en-US" dirty="0"/>
          </a:p>
          <a:p>
            <a:pPr marL="0" indent="0">
              <a:buNone/>
            </a:pPr>
            <a:r>
              <a:rPr lang="en-US" altLang="en-US" sz="2900" b="1" i="1" dirty="0">
                <a:solidFill>
                  <a:srgbClr val="4258A6"/>
                </a:solidFill>
              </a:rPr>
              <a:t>Don’t forget the patient and their families! They</a:t>
            </a:r>
          </a:p>
          <a:p>
            <a:pPr marL="0" indent="0">
              <a:buNone/>
            </a:pPr>
            <a:r>
              <a:rPr lang="en-US" altLang="en-US" sz="2900" b="1" i="1" dirty="0">
                <a:solidFill>
                  <a:srgbClr val="4258A6"/>
                </a:solidFill>
              </a:rPr>
              <a:t>should be part of the Care Team as well!</a:t>
            </a:r>
          </a:p>
        </p:txBody>
      </p:sp>
      <p:sp>
        <p:nvSpPr>
          <p:cNvPr id="5" name="Content Placeholder 4"/>
          <p:cNvSpPr>
            <a:spLocks noGrp="1"/>
          </p:cNvSpPr>
          <p:nvPr>
            <p:ph idx="13"/>
          </p:nvPr>
        </p:nvSpPr>
        <p:spPr>
          <a:xfrm>
            <a:off x="8548577" y="365125"/>
            <a:ext cx="3561648" cy="1628378"/>
          </a:xfrm>
        </p:spPr>
        <p:txBody>
          <a:bodyPr>
            <a:normAutofit/>
          </a:bodyPr>
          <a:lstStyle/>
          <a:p>
            <a:pPr marL="0" indent="0" algn="ctr">
              <a:buNone/>
            </a:pPr>
            <a:r>
              <a:rPr lang="en-US" altLang="en-US" sz="2000" b="1" i="1" dirty="0">
                <a:solidFill>
                  <a:srgbClr val="4258A6"/>
                </a:solidFill>
              </a:rPr>
              <a:t>Care Team members have </a:t>
            </a:r>
            <a:br>
              <a:rPr lang="en-US" altLang="en-US" sz="2000" b="1" i="1" dirty="0">
                <a:solidFill>
                  <a:srgbClr val="4258A6"/>
                </a:solidFill>
              </a:rPr>
            </a:br>
            <a:r>
              <a:rPr lang="en-US" altLang="en-US" sz="2000" b="1" i="1" dirty="0">
                <a:solidFill>
                  <a:srgbClr val="4258A6"/>
                </a:solidFill>
              </a:rPr>
              <a:t>the closest contact with </a:t>
            </a:r>
            <a:br>
              <a:rPr lang="en-US" altLang="en-US" sz="2000" b="1" i="1" dirty="0">
                <a:solidFill>
                  <a:srgbClr val="4258A6"/>
                </a:solidFill>
              </a:rPr>
            </a:br>
            <a:r>
              <a:rPr lang="en-US" altLang="en-US" sz="2000" b="1" i="1" dirty="0">
                <a:solidFill>
                  <a:srgbClr val="4258A6"/>
                </a:solidFill>
              </a:rPr>
              <a:t>the patient! </a:t>
            </a:r>
            <a:endParaRPr lang="en-US" altLang="en-US" sz="1800" b="1" dirty="0">
              <a:solidFill>
                <a:srgbClr val="4258A6"/>
              </a:solidFill>
            </a:endParaRPr>
          </a:p>
        </p:txBody>
      </p:sp>
      <p:graphicFrame>
        <p:nvGraphicFramePr>
          <p:cNvPr id="14" name="Diagram 13" descr="Circular diagram showing that Obstetrics is a Multi-Team System (MTS), consisting of care team, coordinating team, ancillary &amp; support services, administration, and contingency teams, with the patient at the center. In this diagram, care team is emphasized.">
            <a:extLst>
              <a:ext uri="{FF2B5EF4-FFF2-40B4-BE49-F238E27FC236}">
                <a16:creationId xmlns:a16="http://schemas.microsoft.com/office/drawing/2014/main" id="{1C561271-AFEB-3E4F-8A2A-FF77887BDAAA}"/>
              </a:ext>
            </a:extLst>
          </p:cNvPr>
          <p:cNvGraphicFramePr>
            <a:graphicFrameLocks/>
          </p:cNvGraphicFramePr>
          <p:nvPr>
            <p:extLst>
              <p:ext uri="{D42A27DB-BD31-4B8C-83A1-F6EECF244321}">
                <p14:modId xmlns:p14="http://schemas.microsoft.com/office/powerpoint/2010/main" val="223422533"/>
              </p:ext>
            </p:extLst>
          </p:nvPr>
        </p:nvGraphicFramePr>
        <p:xfrm>
          <a:off x="3959541" y="1512277"/>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6460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CDEB-2349-3D47-BF27-3B9B109ED823}"/>
              </a:ext>
            </a:extLst>
          </p:cNvPr>
          <p:cNvSpPr>
            <a:spLocks noGrp="1"/>
          </p:cNvSpPr>
          <p:nvPr>
            <p:ph type="title"/>
          </p:nvPr>
        </p:nvSpPr>
        <p:spPr/>
        <p:txBody>
          <a:bodyPr/>
          <a:lstStyle/>
          <a:p>
            <a:r>
              <a:rPr lang="en-US" dirty="0"/>
              <a:t>Partnering With the Patient and Family</a:t>
            </a:r>
          </a:p>
        </p:txBody>
      </p:sp>
      <p:sp>
        <p:nvSpPr>
          <p:cNvPr id="3" name="Text Placeholder 2">
            <a:extLst>
              <a:ext uri="{FF2B5EF4-FFF2-40B4-BE49-F238E27FC236}">
                <a16:creationId xmlns:a16="http://schemas.microsoft.com/office/drawing/2014/main" id="{CFB405AE-E7C1-CD43-BC9C-EA84806EA127}"/>
              </a:ext>
            </a:extLst>
          </p:cNvPr>
          <p:cNvSpPr>
            <a:spLocks noGrp="1"/>
          </p:cNvSpPr>
          <p:nvPr>
            <p:ph type="body" idx="1"/>
          </p:nvPr>
        </p:nvSpPr>
        <p:spPr/>
        <p:txBody>
          <a:bodyPr>
            <a:normAutofit/>
          </a:bodyPr>
          <a:lstStyle/>
          <a:p>
            <a:r>
              <a:rPr lang="en-US" sz="2800" u="sng" dirty="0"/>
              <a:t>Ways To Involve Patients</a:t>
            </a:r>
          </a:p>
        </p:txBody>
      </p:sp>
      <p:sp>
        <p:nvSpPr>
          <p:cNvPr id="12" name="Text Placeholder 11">
            <a:extLst>
              <a:ext uri="{FF2B5EF4-FFF2-40B4-BE49-F238E27FC236}">
                <a16:creationId xmlns:a16="http://schemas.microsoft.com/office/drawing/2014/main" id="{B62633BF-6C1F-D44E-9671-312594860288}"/>
              </a:ext>
            </a:extLst>
          </p:cNvPr>
          <p:cNvSpPr>
            <a:spLocks noGrp="1"/>
          </p:cNvSpPr>
          <p:nvPr>
            <p:ph sz="half" idx="2"/>
          </p:nvPr>
        </p:nvSpPr>
        <p:spPr/>
        <p:txBody>
          <a:bodyPr>
            <a:normAutofit fontScale="92500" lnSpcReduction="10000"/>
          </a:bodyPr>
          <a:lstStyle/>
          <a:p>
            <a:r>
              <a:rPr lang="en-US" dirty="0"/>
              <a:t>Briefs and Huddles </a:t>
            </a:r>
          </a:p>
          <a:p>
            <a:pPr lvl="1"/>
            <a:r>
              <a:rPr lang="en-US" dirty="0"/>
              <a:t>To set the care plan</a:t>
            </a:r>
          </a:p>
          <a:p>
            <a:r>
              <a:rPr lang="en-US" dirty="0"/>
              <a:t>Debriefs </a:t>
            </a:r>
          </a:p>
          <a:p>
            <a:pPr lvl="1"/>
            <a:r>
              <a:rPr lang="en-US" dirty="0"/>
              <a:t>Get the patient perspective</a:t>
            </a:r>
          </a:p>
          <a:p>
            <a:r>
              <a:rPr lang="en-US" dirty="0"/>
              <a:t>Handoffs </a:t>
            </a:r>
          </a:p>
          <a:p>
            <a:pPr lvl="1"/>
            <a:r>
              <a:rPr lang="en-US" dirty="0"/>
              <a:t>Keep the patient informed</a:t>
            </a:r>
          </a:p>
          <a:p>
            <a:r>
              <a:rPr lang="en-US" dirty="0"/>
              <a:t>Encourage patients to use:</a:t>
            </a:r>
          </a:p>
          <a:p>
            <a:pPr lvl="1"/>
            <a:r>
              <a:rPr lang="en-US" dirty="0"/>
              <a:t>Power Words &amp; Two Challenges</a:t>
            </a:r>
          </a:p>
          <a:p>
            <a:pPr lvl="1"/>
            <a:r>
              <a:rPr lang="en-US" dirty="0"/>
              <a:t>Call-Outs and Check-Backs</a:t>
            </a:r>
          </a:p>
          <a:p>
            <a:endParaRPr lang="en-US" dirty="0"/>
          </a:p>
        </p:txBody>
      </p:sp>
      <p:sp>
        <p:nvSpPr>
          <p:cNvPr id="4" name="Text Placeholder 3">
            <a:extLst>
              <a:ext uri="{FF2B5EF4-FFF2-40B4-BE49-F238E27FC236}">
                <a16:creationId xmlns:a16="http://schemas.microsoft.com/office/drawing/2014/main" id="{2793FD26-4448-6F46-AD26-39E3FBB8A8FD}"/>
              </a:ext>
            </a:extLst>
          </p:cNvPr>
          <p:cNvSpPr>
            <a:spLocks noGrp="1"/>
          </p:cNvSpPr>
          <p:nvPr>
            <p:ph type="body" sz="quarter" idx="3"/>
          </p:nvPr>
        </p:nvSpPr>
        <p:spPr/>
        <p:txBody>
          <a:bodyPr>
            <a:normAutofit/>
          </a:bodyPr>
          <a:lstStyle/>
          <a:p>
            <a:r>
              <a:rPr lang="en-US" sz="2800" u="sng" dirty="0"/>
              <a:t>Tips for Involvement</a:t>
            </a:r>
          </a:p>
        </p:txBody>
      </p:sp>
      <p:sp>
        <p:nvSpPr>
          <p:cNvPr id="10" name="Content Placeholder 9">
            <a:extLst>
              <a:ext uri="{FF2B5EF4-FFF2-40B4-BE49-F238E27FC236}">
                <a16:creationId xmlns:a16="http://schemas.microsoft.com/office/drawing/2014/main" id="{33CDBF34-09F8-1F49-AA95-E0834D78BA7B}"/>
              </a:ext>
            </a:extLst>
          </p:cNvPr>
          <p:cNvSpPr>
            <a:spLocks noGrp="1"/>
          </p:cNvSpPr>
          <p:nvPr>
            <p:ph sz="quarter" idx="4"/>
          </p:nvPr>
        </p:nvSpPr>
        <p:spPr>
          <a:xfrm>
            <a:off x="6172199" y="2505075"/>
            <a:ext cx="5516217" cy="3684588"/>
          </a:xfrm>
        </p:spPr>
        <p:txBody>
          <a:bodyPr>
            <a:normAutofit fontScale="92500" lnSpcReduction="10000"/>
          </a:bodyPr>
          <a:lstStyle/>
          <a:p>
            <a:r>
              <a:rPr lang="en-US" dirty="0"/>
              <a:t>Speak in layperson language</a:t>
            </a:r>
          </a:p>
          <a:p>
            <a:r>
              <a:rPr lang="en-US" dirty="0"/>
              <a:t>Assess involvement preferences</a:t>
            </a:r>
          </a:p>
          <a:p>
            <a:pPr lvl="1"/>
            <a:r>
              <a:rPr lang="en-US" dirty="0"/>
              <a:t>How much input does she want to have?</a:t>
            </a:r>
          </a:p>
          <a:p>
            <a:pPr lvl="1"/>
            <a:r>
              <a:rPr lang="en-US" dirty="0"/>
              <a:t>Who can and should be appraised?</a:t>
            </a:r>
          </a:p>
          <a:p>
            <a:r>
              <a:rPr lang="en-US" dirty="0"/>
              <a:t>Respect the patient’s wishes</a:t>
            </a:r>
          </a:p>
          <a:p>
            <a:r>
              <a:rPr lang="en-US" dirty="0"/>
              <a:t>Ask about her concerns</a:t>
            </a:r>
          </a:p>
          <a:p>
            <a:r>
              <a:rPr lang="en-US" dirty="0"/>
              <a:t>Encourage her to ask questions</a:t>
            </a:r>
          </a:p>
          <a:p>
            <a:r>
              <a:rPr lang="en-US" dirty="0"/>
              <a:t>Ask her for her feedback</a:t>
            </a:r>
          </a:p>
        </p:txBody>
      </p:sp>
      <p:sp>
        <p:nvSpPr>
          <p:cNvPr id="18" name="Slide Number Placeholder 1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87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p:txBody>
          <a:bodyPr/>
          <a:lstStyle/>
          <a:p>
            <a:r>
              <a:rPr lang="en-US" altLang="en-US" dirty="0"/>
              <a:t>Ancillary &amp; Support Services</a:t>
            </a:r>
          </a:p>
        </p:txBody>
      </p:sp>
      <p:sp>
        <p:nvSpPr>
          <p:cNvPr id="9" name="Rectangle 3">
            <a:extLst>
              <a:ext uri="{FF2B5EF4-FFF2-40B4-BE49-F238E27FC236}">
                <a16:creationId xmlns:a16="http://schemas.microsoft.com/office/drawing/2014/main" id="{4BFF3DBC-7954-904A-8CF8-D55361E86D19}"/>
              </a:ext>
            </a:extLst>
          </p:cNvPr>
          <p:cNvSpPr>
            <a:spLocks noGrp="1" noChangeArrowheads="1"/>
          </p:cNvSpPr>
          <p:nvPr>
            <p:ph idx="1"/>
          </p:nvPr>
        </p:nvSpPr>
        <p:spPr>
          <a:xfrm>
            <a:off x="401444" y="1605776"/>
            <a:ext cx="5898995" cy="4219229"/>
          </a:xfrm>
        </p:spPr>
        <p:txBody>
          <a:bodyPr>
            <a:noAutofit/>
          </a:bodyPr>
          <a:lstStyle/>
          <a:p>
            <a:pPr marL="0" indent="0">
              <a:lnSpc>
                <a:spcPct val="120000"/>
              </a:lnSpc>
              <a:buNone/>
            </a:pPr>
            <a:r>
              <a:rPr lang="en-US" altLang="en-US" sz="2000" b="1" i="1" dirty="0">
                <a:solidFill>
                  <a:srgbClr val="4258A6"/>
                </a:solidFill>
              </a:rPr>
              <a:t>Ancillary Services provide direct, task-specific, time-limited care to patients.</a:t>
            </a:r>
          </a:p>
          <a:p>
            <a:pPr marL="0" indent="0">
              <a:lnSpc>
                <a:spcPct val="120000"/>
              </a:lnSpc>
              <a:buNone/>
            </a:pPr>
            <a:r>
              <a:rPr lang="en-US" altLang="en-US" sz="2000" b="1" i="1" dirty="0">
                <a:solidFill>
                  <a:srgbClr val="4258A6"/>
                </a:solidFill>
              </a:rPr>
              <a:t>Support Services provide indirect service-focused </a:t>
            </a:r>
            <a:br>
              <a:rPr lang="en-US" altLang="en-US" sz="2000" b="1" i="1" dirty="0">
                <a:solidFill>
                  <a:srgbClr val="4258A6"/>
                </a:solidFill>
              </a:rPr>
            </a:br>
            <a:r>
              <a:rPr lang="en-US" altLang="en-US" sz="2000" b="1" i="1" dirty="0">
                <a:solidFill>
                  <a:srgbClr val="4258A6"/>
                </a:solidFill>
              </a:rPr>
              <a:t>tasks which help to facilitate the optimal healthcare experience for patients and their families.</a:t>
            </a:r>
          </a:p>
          <a:p>
            <a:pPr marL="0" indent="0">
              <a:buNone/>
            </a:pPr>
            <a:r>
              <a:rPr lang="en-US" altLang="en-US" sz="2000" u="sng" dirty="0"/>
              <a:t>Examples include:</a:t>
            </a:r>
          </a:p>
          <a:p>
            <a:r>
              <a:rPr lang="en-US" sz="2000" dirty="0"/>
              <a:t>Clinical services:</a:t>
            </a:r>
          </a:p>
          <a:p>
            <a:pPr lvl="1"/>
            <a:r>
              <a:rPr lang="en-US" sz="2000" dirty="0"/>
              <a:t>Laboratory/pathology, radiology</a:t>
            </a:r>
          </a:p>
          <a:p>
            <a:r>
              <a:rPr lang="en-US" sz="2000" dirty="0"/>
              <a:t>Support services:</a:t>
            </a:r>
          </a:p>
          <a:p>
            <a:pPr lvl="1"/>
            <a:r>
              <a:rPr lang="en-US" sz="2000" dirty="0"/>
              <a:t>Housekeeping, biomedical engineering, sterile processing</a:t>
            </a:r>
          </a:p>
        </p:txBody>
      </p:sp>
      <p:graphicFrame>
        <p:nvGraphicFramePr>
          <p:cNvPr id="7" name="Diagram 6" descr="Circular diagram showing that Obstetrics is a Multi-Team System (MTS), consisting of care team, coordinating team, ancillary &amp; support services, administration, and contingency teams, with the patient at the center. In this diagram, ancillary &amp; support services is emphasized.">
            <a:extLst>
              <a:ext uri="{FF2B5EF4-FFF2-40B4-BE49-F238E27FC236}">
                <a16:creationId xmlns:a16="http://schemas.microsoft.com/office/drawing/2014/main" id="{1C561271-AFEB-3E4F-8A2A-FF77887BDAAA}"/>
              </a:ext>
            </a:extLst>
          </p:cNvPr>
          <p:cNvGraphicFramePr>
            <a:graphicFrameLocks/>
          </p:cNvGraphicFramePr>
          <p:nvPr>
            <p:extLst>
              <p:ext uri="{D42A27DB-BD31-4B8C-83A1-F6EECF244321}">
                <p14:modId xmlns:p14="http://schemas.microsoft.com/office/powerpoint/2010/main" val="3510751395"/>
              </p:ext>
            </p:extLst>
          </p:nvPr>
        </p:nvGraphicFramePr>
        <p:xfrm>
          <a:off x="4155595" y="635399"/>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5012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Grp="1" noChangeArrowheads="1"/>
          </p:cNvSpPr>
          <p:nvPr>
            <p:ph type="title"/>
          </p:nvPr>
        </p:nvSpPr>
        <p:spPr/>
        <p:txBody>
          <a:bodyPr/>
          <a:lstStyle/>
          <a:p>
            <a:r>
              <a:rPr lang="en-US" altLang="en-US" dirty="0"/>
              <a:t>A Contingency Team Is…</a:t>
            </a:r>
          </a:p>
        </p:txBody>
      </p:sp>
      <p:sp>
        <p:nvSpPr>
          <p:cNvPr id="14340" name="Rectangle 3"/>
          <p:cNvSpPr>
            <a:spLocks noGrp="1" noChangeArrowheads="1"/>
          </p:cNvSpPr>
          <p:nvPr>
            <p:ph idx="1"/>
          </p:nvPr>
        </p:nvSpPr>
        <p:spPr/>
        <p:txBody>
          <a:bodyPr>
            <a:noAutofit/>
          </a:bodyPr>
          <a:lstStyle/>
          <a:p>
            <a:pPr marL="0" indent="0">
              <a:buNone/>
            </a:pPr>
            <a:r>
              <a:rPr lang="en-US" altLang="en-US" sz="2000" b="1" i="1" dirty="0">
                <a:solidFill>
                  <a:srgbClr val="4258A6"/>
                </a:solidFill>
              </a:rPr>
              <a:t>A time-limited team formed for emergent or </a:t>
            </a:r>
            <a:br>
              <a:rPr lang="en-US" altLang="en-US" sz="2000" b="1" i="1" dirty="0">
                <a:solidFill>
                  <a:srgbClr val="4258A6"/>
                </a:solidFill>
              </a:rPr>
            </a:br>
            <a:r>
              <a:rPr lang="en-US" altLang="en-US" sz="2000" b="1" i="1" dirty="0">
                <a:solidFill>
                  <a:srgbClr val="4258A6"/>
                </a:solidFill>
              </a:rPr>
              <a:t>specific events and composed of members </a:t>
            </a:r>
            <a:br>
              <a:rPr lang="en-US" altLang="en-US" sz="2000" b="1" i="1" dirty="0">
                <a:solidFill>
                  <a:srgbClr val="4258A6"/>
                </a:solidFill>
              </a:rPr>
            </a:br>
            <a:r>
              <a:rPr lang="en-US" altLang="en-US" sz="2000" b="1" i="1" dirty="0">
                <a:solidFill>
                  <a:srgbClr val="4258A6"/>
                </a:solidFill>
              </a:rPr>
              <a:t>from various teams.</a:t>
            </a:r>
          </a:p>
          <a:p>
            <a:pPr marL="0" indent="0">
              <a:buNone/>
            </a:pPr>
            <a:r>
              <a:rPr lang="en-US" altLang="en-US" sz="2000" u="sng" dirty="0"/>
              <a:t>Examples include:</a:t>
            </a:r>
          </a:p>
          <a:p>
            <a:r>
              <a:rPr lang="en-US" altLang="en-US" sz="2000" dirty="0"/>
              <a:t>Outpatient</a:t>
            </a:r>
          </a:p>
          <a:p>
            <a:r>
              <a:rPr lang="en-US" altLang="en-US" sz="2000" dirty="0"/>
              <a:t>Specialist Consultants</a:t>
            </a:r>
          </a:p>
          <a:p>
            <a:endParaRPr lang="en-US" altLang="en-US" sz="2000" dirty="0"/>
          </a:p>
          <a:p>
            <a:pPr marL="0" indent="0">
              <a:buNone/>
            </a:pPr>
            <a:r>
              <a:rPr lang="en-US" altLang="en-US" sz="2000" u="sng" dirty="0"/>
              <a:t>Inpatient</a:t>
            </a:r>
          </a:p>
          <a:p>
            <a:r>
              <a:rPr lang="en-US" altLang="en-US" sz="2000" dirty="0"/>
              <a:t>Specialist Consultants, NICU, Gynecologic Oncology,</a:t>
            </a:r>
          </a:p>
          <a:p>
            <a:pPr marL="457200" lvl="1" indent="0">
              <a:buNone/>
            </a:pPr>
            <a:r>
              <a:rPr lang="en-US" altLang="en-US" sz="2000" dirty="0"/>
              <a:t>Urology, Code/Rapid Response Team</a:t>
            </a:r>
          </a:p>
        </p:txBody>
      </p:sp>
      <p:graphicFrame>
        <p:nvGraphicFramePr>
          <p:cNvPr id="8" name="Diagram 7" descr="Circular diagram showing that Obstetrics is a Multi-Team System (MTS), consisting of care team, coordinating team, ancillary &amp; support services, administration, and contingency teams, with the patient at the center. In this diagram, contingency teams is emphasized.">
            <a:extLst>
              <a:ext uri="{FF2B5EF4-FFF2-40B4-BE49-F238E27FC236}">
                <a16:creationId xmlns:a16="http://schemas.microsoft.com/office/drawing/2014/main" id="{1C561271-AFEB-3E4F-8A2A-FF77887BDAAA}"/>
              </a:ext>
            </a:extLst>
          </p:cNvPr>
          <p:cNvGraphicFramePr>
            <a:graphicFrameLocks/>
          </p:cNvGraphicFramePr>
          <p:nvPr>
            <p:extLst>
              <p:ext uri="{D42A27DB-BD31-4B8C-83A1-F6EECF244321}">
                <p14:modId xmlns:p14="http://schemas.microsoft.com/office/powerpoint/2010/main" val="2162765104"/>
              </p:ext>
            </p:extLst>
          </p:nvPr>
        </p:nvGraphicFramePr>
        <p:xfrm>
          <a:off x="3881224" y="674677"/>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1610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4"/>
          <p:cNvSpPr>
            <a:spLocks noGrp="1" noChangeArrowheads="1"/>
          </p:cNvSpPr>
          <p:nvPr>
            <p:ph type="title"/>
          </p:nvPr>
        </p:nvSpPr>
        <p:spPr/>
        <p:txBody>
          <a:bodyPr/>
          <a:lstStyle/>
          <a:p>
            <a:r>
              <a:rPr lang="en-US" altLang="en-US" dirty="0"/>
              <a:t>A Coordinating Team Is…</a:t>
            </a:r>
          </a:p>
        </p:txBody>
      </p:sp>
      <p:sp>
        <p:nvSpPr>
          <p:cNvPr id="9" name="Rectangle 3">
            <a:extLst>
              <a:ext uri="{FF2B5EF4-FFF2-40B4-BE49-F238E27FC236}">
                <a16:creationId xmlns:a16="http://schemas.microsoft.com/office/drawing/2014/main" id="{31C922B6-AB34-4848-938B-C0640DF7AA64}"/>
              </a:ext>
            </a:extLst>
          </p:cNvPr>
          <p:cNvSpPr>
            <a:spLocks noGrp="1" noChangeArrowheads="1"/>
          </p:cNvSpPr>
          <p:nvPr>
            <p:ph idx="1"/>
          </p:nvPr>
        </p:nvSpPr>
        <p:spPr>
          <a:xfrm>
            <a:off x="838201" y="1690687"/>
            <a:ext cx="5997498" cy="4293313"/>
          </a:xfrm>
        </p:spPr>
        <p:txBody>
          <a:bodyPr vert="horz" lIns="91440" tIns="45720" rIns="91440" bIns="45720" rtlCol="0" anchor="t">
            <a:noAutofit/>
          </a:bodyPr>
          <a:lstStyle/>
          <a:p>
            <a:pPr marL="0" indent="0">
              <a:buNone/>
            </a:pPr>
            <a:r>
              <a:rPr lang="en-US" altLang="en-US" sz="2000" b="1" i="1" dirty="0">
                <a:solidFill>
                  <a:srgbClr val="4258A6"/>
                </a:solidFill>
              </a:rPr>
              <a:t>A team composed of those work area members who are responsible for managing the operational environment that supports the Care Team.</a:t>
            </a:r>
            <a:endParaRPr lang="en-US" dirty="0"/>
          </a:p>
          <a:p>
            <a:pPr marL="0" indent="0">
              <a:buNone/>
            </a:pPr>
            <a:r>
              <a:rPr lang="en-US" altLang="en-US" sz="2000" u="sng" dirty="0"/>
              <a:t>Examples include:</a:t>
            </a:r>
          </a:p>
          <a:p>
            <a:r>
              <a:rPr lang="en-US" altLang="en-US" sz="2000" dirty="0"/>
              <a:t>Outpatient</a:t>
            </a:r>
          </a:p>
          <a:p>
            <a:pPr lvl="1"/>
            <a:r>
              <a:rPr lang="en-US" sz="2000" dirty="0"/>
              <a:t>The clerk checking in patients for each Care Team, and the individuals responsible for triage, resource management, and promotion of teamwork in the clinic for the given day.</a:t>
            </a:r>
          </a:p>
          <a:p>
            <a:r>
              <a:rPr lang="en-US" altLang="en-US" sz="2000" dirty="0"/>
              <a:t>Inpatient</a:t>
            </a:r>
          </a:p>
          <a:p>
            <a:pPr lvl="1"/>
            <a:r>
              <a:rPr lang="en-US" sz="2000" dirty="0"/>
              <a:t>The chief nurse or physician responsible for triage and resource management for the intensive care units.</a:t>
            </a:r>
            <a:endParaRPr lang="en-US" altLang="en-US" sz="2000" dirty="0"/>
          </a:p>
        </p:txBody>
      </p:sp>
      <p:graphicFrame>
        <p:nvGraphicFramePr>
          <p:cNvPr id="10" name="Diagram 9" descr="Circular diagram showing that Obstetrics is a Multi-Team System (MTS), consisting of care team, coordinating team, ancillary &amp; support services, administration, and contingency teams, with the patient at the center. In this diagram, coordinating teams is emphasized.">
            <a:extLst>
              <a:ext uri="{FF2B5EF4-FFF2-40B4-BE49-F238E27FC236}">
                <a16:creationId xmlns:a16="http://schemas.microsoft.com/office/drawing/2014/main" id="{1C561271-AFEB-3E4F-8A2A-FF77887BDAAA}"/>
              </a:ext>
            </a:extLst>
          </p:cNvPr>
          <p:cNvGraphicFramePr>
            <a:graphicFrameLocks/>
          </p:cNvGraphicFramePr>
          <p:nvPr>
            <p:extLst>
              <p:ext uri="{D42A27DB-BD31-4B8C-83A1-F6EECF244321}">
                <p14:modId xmlns:p14="http://schemas.microsoft.com/office/powerpoint/2010/main" val="1437024872"/>
              </p:ext>
            </p:extLst>
          </p:nvPr>
        </p:nvGraphicFramePr>
        <p:xfrm>
          <a:off x="4282927" y="579760"/>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400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4"/>
          <p:cNvSpPr>
            <a:spLocks noGrp="1" noChangeArrowheads="1"/>
          </p:cNvSpPr>
          <p:nvPr>
            <p:ph type="title"/>
          </p:nvPr>
        </p:nvSpPr>
        <p:spPr/>
        <p:txBody>
          <a:bodyPr/>
          <a:lstStyle/>
          <a:p>
            <a:r>
              <a:rPr lang="en-US" altLang="en-US" dirty="0"/>
              <a:t>Administrative Teams…</a:t>
            </a:r>
          </a:p>
        </p:txBody>
      </p:sp>
      <p:sp>
        <p:nvSpPr>
          <p:cNvPr id="17412" name="Rectangle 3"/>
          <p:cNvSpPr>
            <a:spLocks noGrp="1" noChangeArrowheads="1"/>
          </p:cNvSpPr>
          <p:nvPr>
            <p:ph idx="1"/>
          </p:nvPr>
        </p:nvSpPr>
        <p:spPr>
          <a:xfrm>
            <a:off x="838200" y="1825625"/>
            <a:ext cx="5339576" cy="3999380"/>
          </a:xfrm>
        </p:spPr>
        <p:txBody>
          <a:bodyPr>
            <a:normAutofit/>
          </a:bodyPr>
          <a:lstStyle/>
          <a:p>
            <a:r>
              <a:rPr lang="en-US" altLang="en-US" sz="2000" dirty="0"/>
              <a:t>Establish and communicate vision</a:t>
            </a:r>
          </a:p>
          <a:p>
            <a:r>
              <a:rPr lang="en-US" altLang="en-US" sz="2000" dirty="0"/>
              <a:t>Develop policies and set expectations for staff related to teamwork</a:t>
            </a:r>
          </a:p>
          <a:p>
            <a:r>
              <a:rPr lang="en-US" altLang="en-US" sz="2000" dirty="0"/>
              <a:t>Support and encourage staff during implementation </a:t>
            </a:r>
            <a:br>
              <a:rPr lang="en-US" altLang="en-US" sz="2000" dirty="0"/>
            </a:br>
            <a:r>
              <a:rPr lang="en-US" altLang="en-US" sz="2000" dirty="0"/>
              <a:t>and culture change</a:t>
            </a:r>
          </a:p>
          <a:p>
            <a:r>
              <a:rPr lang="en-US" altLang="en-US" sz="2000" dirty="0"/>
              <a:t>Hold teams accountable for team performance</a:t>
            </a:r>
          </a:p>
          <a:p>
            <a:r>
              <a:rPr lang="en-US" altLang="en-US" sz="2000" dirty="0"/>
              <a:t>Define the culture of the organization </a:t>
            </a:r>
          </a:p>
          <a:p>
            <a:endParaRPr lang="en-US" altLang="en-US" sz="2000" dirty="0"/>
          </a:p>
          <a:p>
            <a:pPr marL="0" indent="0" algn="ctr">
              <a:buNone/>
            </a:pPr>
            <a:r>
              <a:rPr lang="en-US" altLang="en-US" sz="2000" b="1" i="1" u="sng" dirty="0">
                <a:solidFill>
                  <a:srgbClr val="4258A6"/>
                </a:solidFill>
              </a:rPr>
              <a:t>Your AIM Change Team is a type of Administrative Team.</a:t>
            </a:r>
            <a:endParaRPr lang="en-US" sz="2000" b="1" i="1" u="sng" dirty="0">
              <a:solidFill>
                <a:srgbClr val="4258A6"/>
              </a:solidFill>
            </a:endParaRPr>
          </a:p>
          <a:p>
            <a:endParaRPr lang="en-US" altLang="en-US" sz="2000" dirty="0"/>
          </a:p>
        </p:txBody>
      </p:sp>
      <p:graphicFrame>
        <p:nvGraphicFramePr>
          <p:cNvPr id="10" name="Diagram 9" descr="Circular diagram showing that Obstetrics is a Multi-Team System (MTS), consisting of care team, coordinating team, ancillary &amp; support services, administration, and contingency teams, with the patient at the center. In this diagram, administrative teams is emphasized.">
            <a:extLst>
              <a:ext uri="{FF2B5EF4-FFF2-40B4-BE49-F238E27FC236}">
                <a16:creationId xmlns:a16="http://schemas.microsoft.com/office/drawing/2014/main" id="{1C561271-AFEB-3E4F-8A2A-FF77887BDAAA}"/>
              </a:ext>
            </a:extLst>
          </p:cNvPr>
          <p:cNvGraphicFramePr>
            <a:graphicFrameLocks/>
          </p:cNvGraphicFramePr>
          <p:nvPr>
            <p:extLst>
              <p:ext uri="{D42A27DB-BD31-4B8C-83A1-F6EECF244321}">
                <p14:modId xmlns:p14="http://schemas.microsoft.com/office/powerpoint/2010/main" val="248332994"/>
              </p:ext>
            </p:extLst>
          </p:nvPr>
        </p:nvGraphicFramePr>
        <p:xfrm>
          <a:off x="4160263" y="642278"/>
          <a:ext cx="9917723" cy="518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3">
            <a:extLst>
              <a:ext uri="{FF2B5EF4-FFF2-40B4-BE49-F238E27FC236}">
                <a16:creationId xmlns:a16="http://schemas.microsoft.com/office/drawing/2014/main" id="{30AE4667-2E9F-4632-9513-FB5E375EE34C}"/>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95AF19-5198-2644-94C0-88A3103C9E93}"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226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7E05-0042-4BC9-9102-9A794AF72273}"/>
              </a:ext>
            </a:extLst>
          </p:cNvPr>
          <p:cNvSpPr>
            <a:spLocks noGrp="1"/>
          </p:cNvSpPr>
          <p:nvPr>
            <p:ph type="title"/>
          </p:nvPr>
        </p:nvSpPr>
        <p:spPr/>
        <p:txBody>
          <a:bodyPr/>
          <a:lstStyle/>
          <a:p>
            <a:r>
              <a:rPr lang="en-US" dirty="0"/>
              <a:t>The Role of the Hospital AIM Team</a:t>
            </a:r>
          </a:p>
        </p:txBody>
      </p:sp>
      <p:sp>
        <p:nvSpPr>
          <p:cNvPr id="10" name="Content Placeholder 9">
            <a:extLst>
              <a:ext uri="{FF2B5EF4-FFF2-40B4-BE49-F238E27FC236}">
                <a16:creationId xmlns:a16="http://schemas.microsoft.com/office/drawing/2014/main" id="{BDA8757E-55A6-475E-9253-1BE090DF091E}"/>
              </a:ext>
            </a:extLst>
          </p:cNvPr>
          <p:cNvSpPr>
            <a:spLocks noGrp="1"/>
          </p:cNvSpPr>
          <p:nvPr>
            <p:ph sz="half" idx="1"/>
          </p:nvPr>
        </p:nvSpPr>
        <p:spPr>
          <a:xfrm>
            <a:off x="838200" y="1690688"/>
            <a:ext cx="5181600" cy="4486275"/>
          </a:xfrm>
        </p:spPr>
        <p:txBody>
          <a:bodyPr/>
          <a:lstStyle/>
          <a:p>
            <a:r>
              <a:rPr lang="en-US" dirty="0"/>
              <a:t>Administrative team working to spread and reinforce the AIM Patient Safety Bundle and Teamwork &amp; Communication Tools to the rest of the unit.</a:t>
            </a:r>
          </a:p>
          <a:p>
            <a:r>
              <a:rPr lang="en-US" dirty="0"/>
              <a:t>You are </a:t>
            </a:r>
            <a:r>
              <a:rPr lang="en-US" b="1" dirty="0">
                <a:solidFill>
                  <a:srgbClr val="4258A6"/>
                </a:solidFill>
              </a:rPr>
              <a:t>champions</a:t>
            </a:r>
            <a:r>
              <a:rPr lang="en-US" dirty="0"/>
              <a:t> for this initiative!</a:t>
            </a:r>
          </a:p>
        </p:txBody>
      </p:sp>
      <p:pic>
        <p:nvPicPr>
          <p:cNvPr id="25" name="Picture 24" descr="Displays Technical elements with the AIM Patient safety bundle under it.  Also shows Adaptive elements with the Teamwork and communication toolkit under it." title="image with text">
            <a:extLst>
              <a:ext uri="{FF2B5EF4-FFF2-40B4-BE49-F238E27FC236}">
                <a16:creationId xmlns:a16="http://schemas.microsoft.com/office/drawing/2014/main" id="{FF9F7FEA-DDEF-FA49-9FF8-3417BD63B0E2}"/>
              </a:ext>
            </a:extLst>
          </p:cNvPr>
          <p:cNvPicPr>
            <a:picLocks noChangeAspect="1"/>
          </p:cNvPicPr>
          <p:nvPr/>
        </p:nvPicPr>
        <p:blipFill>
          <a:blip r:embed="rId3"/>
          <a:stretch>
            <a:fillRect/>
          </a:stretch>
        </p:blipFill>
        <p:spPr>
          <a:xfrm>
            <a:off x="5861020" y="1690688"/>
            <a:ext cx="6064155" cy="2574082"/>
          </a:xfrm>
          <a:prstGeom prst="rect">
            <a:avLst/>
          </a:prstGeom>
          <a:solidFill>
            <a:srgbClr val="4258A6"/>
          </a:solidFill>
          <a:ln>
            <a:solidFill>
              <a:srgbClr val="4258A6"/>
            </a:solidFill>
          </a:ln>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84A354-E2C4-184B-8CC4-A9F81DBCC342}"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860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4374</Words>
  <Application>Microsoft Office PowerPoint</Application>
  <PresentationFormat>Widescreen</PresentationFormat>
  <Paragraphs>397</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Courier New</vt:lpstr>
      <vt:lpstr>Times</vt:lpstr>
      <vt:lpstr>Wingdings</vt:lpstr>
      <vt:lpstr>1_Office Theme</vt:lpstr>
      <vt:lpstr>2_Office Theme</vt:lpstr>
      <vt:lpstr>Team Structure and Assembly</vt:lpstr>
      <vt:lpstr>Obstetrics is a Multi-Team System (MTS)</vt:lpstr>
      <vt:lpstr>A Care Team is…</vt:lpstr>
      <vt:lpstr>Partnering With the Patient and Family</vt:lpstr>
      <vt:lpstr>Ancillary &amp; Support Services</vt:lpstr>
      <vt:lpstr>A Contingency Team Is…</vt:lpstr>
      <vt:lpstr>A Coordinating Team Is…</vt:lpstr>
      <vt:lpstr>Administrative Teams…</vt:lpstr>
      <vt:lpstr>The Role of the Hospital AIM Team</vt:lpstr>
      <vt:lpstr>Specific Situations</vt:lpstr>
      <vt:lpstr>Hospital AIM Team Structure</vt:lpstr>
      <vt:lpstr>Staff Your AIM Team for Success</vt:lpstr>
      <vt:lpstr>Management Engagement Strategies</vt:lpstr>
      <vt:lpstr>Staff Engagement Strategies</vt:lpstr>
      <vt:lpstr>Engagement Strategies: WIFM</vt:lpstr>
      <vt:lpstr>Successful AIM Teams</vt:lpstr>
      <vt:lpstr>Summary</vt:lpstr>
      <vt:lpstr>Additional Resources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Structure and Assembly - PowerPoint Presentation</dc:title>
  <dc:subject>Safety Program for Perinatal Care II</dc:subject>
  <dc:creator>"Agency for Healthcare Research and Quality (AHRQ)"</dc:creator>
  <cp:keywords>Safety Program for Perinatal Care II</cp:keywords>
  <cp:lastModifiedBy>Heidenrich, Christine (AHRQ/OC) (CTR)</cp:lastModifiedBy>
  <cp:revision>13</cp:revision>
  <dcterms:created xsi:type="dcterms:W3CDTF">2020-01-23T19:20:03Z</dcterms:created>
  <dcterms:modified xsi:type="dcterms:W3CDTF">2023-06-23T23:01:14Z</dcterms:modified>
  <cp:category>patient safety; hypertension</cp:category>
</cp:coreProperties>
</file>