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5.xml" ContentType="application/vnd.openxmlformats-officedocument.presentationml.tags+xml"/>
  <Override PartName="/ppt/notesSlides/notesSlide18.xml" ContentType="application/vnd.openxmlformats-officedocument.presentationml.notesSlide+xml"/>
  <Override PartName="/ppt/tags/tag6.xml" ContentType="application/vnd.openxmlformats-officedocument.presentationml.tags+xml"/>
  <Override PartName="/ppt/notesSlides/notesSlide19.xml" ContentType="application/vnd.openxmlformats-officedocument.presentationml.notesSlide+xml"/>
  <Override PartName="/ppt/tags/tag7.xml" ContentType="application/vnd.openxmlformats-officedocument.presentationml.tags+xml"/>
  <Override PartName="/ppt/notesSlides/notesSlide20.xml" ContentType="application/vnd.openxmlformats-officedocument.presentationml.notesSlide+xml"/>
  <Override PartName="/ppt/tags/tag8.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9.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0.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1.xml" ContentType="application/vnd.openxmlformats-officedocument.presentationml.tags+xml"/>
  <Override PartName="/ppt/notesSlides/notesSlide28.xml" ContentType="application/vnd.openxmlformats-officedocument.presentationml.notesSlide+xml"/>
  <Override PartName="/ppt/tags/tag12.xml" ContentType="application/vnd.openxmlformats-officedocument.presentationml.tags+xml"/>
  <Override PartName="/ppt/notesSlides/notesSlide29.xml" ContentType="application/vnd.openxmlformats-officedocument.presentationml.notesSlide+xml"/>
  <Override PartName="/ppt/tags/tag13.xml" ContentType="application/vnd.openxmlformats-officedocument.presentationml.tags+xml"/>
  <Override PartName="/ppt/notesSlides/notesSlide30.xml" ContentType="application/vnd.openxmlformats-officedocument.presentationml.notesSlide+xml"/>
  <Override PartName="/ppt/tags/tag14.xml" ContentType="application/vnd.openxmlformats-officedocument.presentationml.tags+xml"/>
  <Override PartName="/ppt/notesSlides/notesSlide31.xml" ContentType="application/vnd.openxmlformats-officedocument.presentationml.notesSlide+xml"/>
  <Override PartName="/ppt/tags/tag15.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6.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7.xml" ContentType="application/vnd.openxmlformats-officedocument.presentationml.tags+xml"/>
  <Override PartName="/ppt/notesSlides/notesSlide39.xml" ContentType="application/vnd.openxmlformats-officedocument.presentationml.notesSlide+xml"/>
  <Override PartName="/ppt/tags/tag18.xml" ContentType="application/vnd.openxmlformats-officedocument.presentationml.tags+xml"/>
  <Override PartName="/ppt/notesSlides/notesSlide40.xml" ContentType="application/vnd.openxmlformats-officedocument.presentationml.notesSlide+xml"/>
  <Override PartName="/ppt/tags/tag19.xml" ContentType="application/vnd.openxmlformats-officedocument.presentationml.tags+xml"/>
  <Override PartName="/ppt/notesSlides/notesSlide41.xml" ContentType="application/vnd.openxmlformats-officedocument.presentationml.notesSlide+xml"/>
  <Override PartName="/ppt/tags/tag20.xml" ContentType="application/vnd.openxmlformats-officedocument.presentationml.tags+xml"/>
  <Override PartName="/ppt/notesSlides/notesSlide42.xml" ContentType="application/vnd.openxmlformats-officedocument.presentationml.notesSlide+xml"/>
  <Override PartName="/ppt/tags/tag21.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77" r:id="rId3"/>
    <p:sldMasterId id="2147483681" r:id="rId4"/>
    <p:sldMasterId id="2147483685" r:id="rId5"/>
    <p:sldMasterId id="2147483689" r:id="rId6"/>
  </p:sldMasterIdLst>
  <p:notesMasterIdLst>
    <p:notesMasterId r:id="rId54"/>
  </p:notesMasterIdLst>
  <p:sldIdLst>
    <p:sldId id="804" r:id="rId7"/>
    <p:sldId id="837" r:id="rId8"/>
    <p:sldId id="926" r:id="rId9"/>
    <p:sldId id="839" r:id="rId10"/>
    <p:sldId id="840" r:id="rId11"/>
    <p:sldId id="841" r:id="rId12"/>
    <p:sldId id="943" r:id="rId13"/>
    <p:sldId id="843" r:id="rId14"/>
    <p:sldId id="939" r:id="rId15"/>
    <p:sldId id="852" r:id="rId16"/>
    <p:sldId id="846" r:id="rId17"/>
    <p:sldId id="944" r:id="rId18"/>
    <p:sldId id="848" r:id="rId19"/>
    <p:sldId id="855" r:id="rId20"/>
    <p:sldId id="953" r:id="rId21"/>
    <p:sldId id="844" r:id="rId22"/>
    <p:sldId id="857" r:id="rId23"/>
    <p:sldId id="917" r:id="rId24"/>
    <p:sldId id="918" r:id="rId25"/>
    <p:sldId id="958" r:id="rId26"/>
    <p:sldId id="959" r:id="rId27"/>
    <p:sldId id="941" r:id="rId28"/>
    <p:sldId id="860" r:id="rId29"/>
    <p:sldId id="938" r:id="rId30"/>
    <p:sldId id="862" r:id="rId31"/>
    <p:sldId id="865" r:id="rId32"/>
    <p:sldId id="866" r:id="rId33"/>
    <p:sldId id="919" r:id="rId34"/>
    <p:sldId id="960" r:id="rId35"/>
    <p:sldId id="961" r:id="rId36"/>
    <p:sldId id="962" r:id="rId37"/>
    <p:sldId id="877" r:id="rId38"/>
    <p:sldId id="911" r:id="rId39"/>
    <p:sldId id="912" r:id="rId40"/>
    <p:sldId id="876" r:id="rId41"/>
    <p:sldId id="883" r:id="rId42"/>
    <p:sldId id="871" r:id="rId43"/>
    <p:sldId id="957" r:id="rId44"/>
    <p:sldId id="920" r:id="rId45"/>
    <p:sldId id="921" r:id="rId46"/>
    <p:sldId id="963" r:id="rId47"/>
    <p:sldId id="964" r:id="rId48"/>
    <p:sldId id="922" r:id="rId49"/>
    <p:sldId id="942" r:id="rId50"/>
    <p:sldId id="903" r:id="rId51"/>
    <p:sldId id="902" r:id="rId52"/>
    <p:sldId id="888"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26910" autoAdjust="0"/>
  </p:normalViewPr>
  <p:slideViewPr>
    <p:cSldViewPr snapToGrid="0" showGuides="1">
      <p:cViewPr varScale="1">
        <p:scale>
          <a:sx n="67" d="100"/>
          <a:sy n="67" d="100"/>
        </p:scale>
        <p:origin x="604"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A3D00D-48A3-45C5-9BEB-0B2949E99059}" type="datetimeFigureOut">
              <a:rPr lang="en-US" smtClean="0"/>
              <a:t>7/25/2023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E450D4-6680-41E3-9CA5-EDC1E78464D3}" type="slidenum">
              <a:rPr lang="en-US" smtClean="0"/>
              <a:t>‹#›</a:t>
            </a:fld>
            <a:endParaRPr lang="en-US"/>
          </a:p>
        </p:txBody>
      </p:sp>
    </p:spTree>
    <p:extLst>
      <p:ext uri="{BB962C8B-B14F-4D97-AF65-F5344CB8AC3E}">
        <p14:creationId xmlns:p14="http://schemas.microsoft.com/office/powerpoint/2010/main" val="2357443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b="0" dirty="0"/>
          </a:p>
          <a:p>
            <a:r>
              <a:rPr lang="en-US" b="0" dirty="0"/>
              <a:t>Welcome to Module 3 of the SPPC-II Teamwork Toolkit. In this module we will talk about communication and the various tools in the SPPC-II Toolkit for improving communication. We’ll begin with a brief conceptual overview.</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347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SCRIPT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short clip, you will see </a:t>
            </a:r>
            <a:r>
              <a:rPr lang="en-US" b="0" kern="1200" dirty="0">
                <a:effectLst/>
              </a:rPr>
              <a:t>the </a:t>
            </a:r>
            <a:r>
              <a:rPr lang="en-US" dirty="0"/>
              <a:t>nurse, Dana, demonstrate a call-out during labor. Notice how Dana communicates critical information to </a:t>
            </a:r>
            <a:r>
              <a:rPr lang="en-US" b="0" kern="1200" dirty="0">
                <a:effectLst/>
              </a:rPr>
              <a:t>the </a:t>
            </a:r>
            <a:r>
              <a:rPr lang="en-US" dirty="0"/>
              <a:t>physician as she becomes aware of it</a:t>
            </a:r>
            <a:r>
              <a:rPr lang="en-US" b="0" i="0" kern="1200" dirty="0">
                <a:effectLst/>
              </a:rPr>
              <a:t>.</a:t>
            </a:r>
            <a:r>
              <a:rPr lang="en-US" sz="1200" b="0" i="0" kern="1200" dirty="0">
                <a:solidFill>
                  <a:schemeClr val="tx1"/>
                </a:solidFill>
                <a:effectLst/>
                <a:latin typeface="+mn-lt"/>
                <a:ea typeface="+mn-ea"/>
                <a:cs typeface="+mn-cs"/>
              </a:rPr>
              <a:t> </a:t>
            </a:r>
            <a:r>
              <a:rPr lang="en-US" b="0" i="0" kern="1200" dirty="0">
                <a:effectLst/>
              </a:rPr>
              <a:t>Please note the technique is the focus, as the event is not a hypertensive event.</a:t>
            </a: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080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SCRIPT</a:t>
            </a:r>
          </a:p>
          <a:p>
            <a:r>
              <a:rPr lang="en-US" sz="1200" b="0" i="0" kern="1200" dirty="0">
                <a:solidFill>
                  <a:schemeClr val="tx1"/>
                </a:solidFill>
                <a:effectLst/>
                <a:latin typeface="+mn-lt"/>
                <a:ea typeface="+mn-ea"/>
                <a:cs typeface="+mn-cs"/>
              </a:rPr>
              <a:t>How did the call-outs made by the nurse and intern aid the team during this emergent labor and delivery event?</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Team members verbally confirmed critical information about the presence and duration of decelerations.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The team was anticipating future actions, including a possible C-section and call to attending.</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Information was directed by name to Dr. Dean for response and feedback.</a:t>
            </a:r>
          </a:p>
          <a:p>
            <a:pPr marL="628650" lvl="1" indent="-171450">
              <a:buFont typeface="Arial" panose="020B0604020202020204" pitchFamily="34" charset="0"/>
              <a:buChar char="•"/>
            </a:pPr>
            <a:r>
              <a:rPr lang="en-US" dirty="0"/>
              <a:t>Team members communicated a sense of urgency but also calmness and professionalism.</a:t>
            </a:r>
          </a:p>
          <a:p>
            <a:pPr marL="0" lvl="0" indent="0">
              <a:buFont typeface="Arial" panose="020B0604020202020204" pitchFamily="34" charset="0"/>
              <a:buNone/>
            </a:pPr>
            <a:endParaRPr lang="en-US" dirty="0"/>
          </a:p>
          <a:p>
            <a:r>
              <a:rPr lang="en-US" dirty="0"/>
              <a:t>Did you notice anything else?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566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b="0" dirty="0"/>
          </a:p>
          <a:p>
            <a:r>
              <a:rPr lang="en-US" sz="1200" kern="1200" dirty="0">
                <a:solidFill>
                  <a:schemeClr val="tx1"/>
                </a:solidFill>
                <a:effectLst/>
                <a:latin typeface="+mn-lt"/>
                <a:ea typeface="+mn-ea"/>
                <a:cs typeface="+mn-cs"/>
              </a:rPr>
              <a:t>A check-back is a closed-loop communication strategy to verify and validate information exchanged between two people. The strategy entails the sender initiating a message, the receiver accepting the message and confirming what was communicated, and the sender verifying the correct message was received. </a:t>
            </a:r>
          </a:p>
          <a:p>
            <a:endParaRPr lang="en-US" sz="1200" kern="1200" dirty="0">
              <a:solidFill>
                <a:schemeClr val="tx1"/>
              </a:solidFill>
              <a:effectLst/>
              <a:latin typeface="+mn-lt"/>
              <a:ea typeface="+mn-ea"/>
              <a:cs typeface="+mn-cs"/>
            </a:endParaRPr>
          </a:p>
          <a:p>
            <a:r>
              <a:rPr lang="en-US" dirty="0"/>
              <a:t>As an example, the </a:t>
            </a:r>
            <a:r>
              <a:rPr lang="en-US" kern="1200" dirty="0">
                <a:effectLst/>
              </a:rPr>
              <a:t>message sender calls-out information about the </a:t>
            </a:r>
            <a:r>
              <a:rPr lang="en-US" dirty="0"/>
              <a:t>patient’s status </a:t>
            </a:r>
            <a:r>
              <a:rPr lang="en-US" kern="1200" dirty="0">
                <a:effectLst/>
              </a:rPr>
              <a:t>by saying, </a:t>
            </a:r>
            <a:r>
              <a:rPr lang="en-US" dirty="0"/>
              <a:t>“it's been 15 minutes and the patient's BP hasn't changed.” </a:t>
            </a:r>
            <a:r>
              <a:rPr lang="en-US" kern="1200" dirty="0">
                <a:effectLst/>
              </a:rPr>
              <a:t>The receiver acknowledges receipt of this message </a:t>
            </a:r>
            <a:r>
              <a:rPr lang="en-US" dirty="0"/>
              <a:t>and indicates understanding by</a:t>
            </a:r>
            <a:r>
              <a:rPr lang="en-US" kern="1200" dirty="0">
                <a:effectLst/>
              </a:rPr>
              <a:t> saying, “Okay, </a:t>
            </a:r>
            <a:r>
              <a:rPr lang="en-US" dirty="0"/>
              <a:t>BP is still 160/110.” </a:t>
            </a:r>
            <a:r>
              <a:rPr lang="en-US" kern="1200" dirty="0">
                <a:effectLst/>
              </a:rPr>
              <a:t>The sender can now verify the correct message was received </a:t>
            </a:r>
            <a:r>
              <a:rPr lang="en-US" dirty="0"/>
              <a:t>or otherwise clarify the original message further. By the end of this cycle</a:t>
            </a:r>
            <a:r>
              <a:rPr lang="en-US" kern="1200" dirty="0">
                <a:effectLst/>
              </a:rPr>
              <a:t>, </a:t>
            </a:r>
            <a:r>
              <a:rPr lang="en-US" dirty="0"/>
              <a:t>the </a:t>
            </a:r>
            <a:r>
              <a:rPr lang="en-US" kern="1200" dirty="0">
                <a:effectLst/>
              </a:rPr>
              <a:t>sender and receiver both know information was communicated correctly.</a:t>
            </a:r>
            <a:r>
              <a:rPr lang="en-US" dirty="0"/>
              <a:t> </a:t>
            </a:r>
            <a:endParaRPr lang="en-US" dirty="0">
              <a:cs typeface="Calibri"/>
            </a:endParaRPr>
          </a:p>
          <a:p>
            <a:endParaRPr lang="en-US" dirty="0">
              <a:cs typeface="Calibri"/>
            </a:endParaRPr>
          </a:p>
          <a:p>
            <a:r>
              <a:rPr lang="en-US" sz="1200" b="0" i="0" kern="1200" dirty="0">
                <a:solidFill>
                  <a:schemeClr val="tx1"/>
                </a:solidFill>
                <a:effectLst/>
                <a:latin typeface="+mn-lt"/>
                <a:ea typeface="+mn-ea"/>
                <a:cs typeface="+mn-cs"/>
              </a:rPr>
              <a:t>A check-back is an effective tool for all members of the team, including patients and their family members. For example, patients and families can use the check-back to verify the receipt of care instructions or confirm understanding of which symptoms to monitor.</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Check-backs create a critical opportunity to confirm that everyone involved in the conversation is on the same page. If they are not on the same page, check-backs give the sender a chance to clarify the message until everyone has a similar understanding.</a:t>
            </a:r>
            <a:endParaRPr lang="en-US" dirty="0">
              <a:effectLst/>
            </a:endParaRPr>
          </a:p>
          <a:p>
            <a:endParaRPr lang="en-US" dirty="0"/>
          </a:p>
          <a:p>
            <a:endParaRPr lang="en-US" b="1"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2396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b="0" dirty="0"/>
          </a:p>
          <a:p>
            <a:r>
              <a:rPr lang="en-US" b="0" dirty="0"/>
              <a:t>Unlike call-outs, check-backs have a wide range of applications and are a handy tool that you will likely use constantly both in your daily clinical practice as well as personal life. You may even already be doing this naturally on your own, as it’s a fairly simple strategy for confirming that you understood what someone has told you.</a:t>
            </a:r>
          </a:p>
          <a:p>
            <a:endParaRPr lang="en-US" b="0" dirty="0"/>
          </a:p>
          <a:p>
            <a:r>
              <a:rPr lang="en-US" b="0" dirty="0"/>
              <a:t>When talking about patient care and clinical practice, you will find check-backs are particularly helpful:</a:t>
            </a:r>
          </a:p>
          <a:p>
            <a:pPr marL="628650" lvl="1" indent="-171450">
              <a:buFont typeface="Arial" panose="020B0604020202020204" pitchFamily="34" charset="0"/>
              <a:buChar char="•"/>
            </a:pPr>
            <a:r>
              <a:rPr lang="en-US" b="0" dirty="0"/>
              <a:t>During handoffs and care transitions. Use a structured communication strategy like SBAR during these transitions and confirm that you have understood the information using a check-back. You may also use the check-back as an opportunity to clarify points of confusion.</a:t>
            </a:r>
          </a:p>
          <a:p>
            <a:pPr marL="628650" lvl="1" indent="-171450">
              <a:buFont typeface="Arial" panose="020B0604020202020204" pitchFamily="34" charset="0"/>
              <a:buChar char="•"/>
            </a:pPr>
            <a:r>
              <a:rPr lang="en-US" b="0" dirty="0"/>
              <a:t>It’s also essential to use a check-back as a response to a call-out so that everyone knows that the message was heard and understood. During a hemorrhage events, it’s especially important to acknowledge and confirm you have heard the blood pressure measurement correctly.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Briefs, huddles, and debriefs are other rich opportunities to employ a check-back as a lot of information and planning occur during these team meetings. Check-backs will ensure that you and the entire team have a shared cognitive map and similar understanding about how to proceed by the end of these meetings. You will learn more about briefs, huddles, and debriefs later today when we reach Module 4.</a:t>
            </a:r>
          </a:p>
          <a:p>
            <a:pPr marL="628650" lvl="1" indent="-171450">
              <a:buFont typeface="Arial" panose="020B0604020202020204" pitchFamily="34" charset="0"/>
              <a:buChar char="•"/>
            </a:pPr>
            <a:r>
              <a:rPr lang="en-US" b="0" dirty="0"/>
              <a:t>Confirming verbal orders is essential, especially to make sure that you didn’t mishear or misspeak the orders. It’s a simple and quick means to prevent a medication error.</a:t>
            </a:r>
          </a:p>
          <a:p>
            <a:pPr marL="628650" lvl="1" indent="-171450">
              <a:buFont typeface="Arial" panose="020B0604020202020204" pitchFamily="34" charset="0"/>
              <a:buChar char="•"/>
            </a:pPr>
            <a:endParaRPr lang="en-US" b="0" dirty="0"/>
          </a:p>
          <a:p>
            <a:pPr marL="0" lvl="0" indent="0">
              <a:buFont typeface="Arial" panose="020B0604020202020204" pitchFamily="34" charset="0"/>
              <a:buNone/>
            </a:pPr>
            <a:r>
              <a:rPr lang="en-US" b="0" dirty="0"/>
              <a:t>In short, use a check-back whenever information is shared between yourself and another team member. Get in the habit of feeling comfortable repeating information to your teammates and prompting them to use check-backs with you. If possible, it’s helpful to restate the information slightly differently, in the way you understood it, so your teammate can confirm the information was received as intended.</a:t>
            </a:r>
          </a:p>
          <a:p>
            <a:pPr marL="0" lvl="0" indent="0">
              <a:buFont typeface="Arial" panose="020B0604020202020204" pitchFamily="34" charset="0"/>
              <a:buNone/>
            </a:pPr>
            <a:endParaRPr lang="en-US" b="0" dirty="0"/>
          </a:p>
          <a:p>
            <a:pPr marL="0" lvl="0" indent="0">
              <a:buFont typeface="Arial" panose="020B0604020202020204" pitchFamily="34" charset="0"/>
              <a:buNone/>
            </a:pPr>
            <a:r>
              <a:rPr lang="en-US" b="1" dirty="0"/>
              <a:t>Note: </a:t>
            </a:r>
          </a:p>
          <a:p>
            <a:pPr marL="171450" lvl="0" indent="-171450">
              <a:buFont typeface="Arial" panose="020B0604020202020204" pitchFamily="34" charset="0"/>
              <a:buChar char="•"/>
            </a:pPr>
            <a:r>
              <a:rPr lang="en-US" b="0" dirty="0"/>
              <a:t>SBAR is covered later in this module.</a:t>
            </a:r>
          </a:p>
          <a:p>
            <a:pPr marL="171450" lvl="0" indent="-171450">
              <a:buFont typeface="Arial" panose="020B0604020202020204" pitchFamily="34" charset="0"/>
              <a:buChar char="•"/>
            </a:pPr>
            <a:r>
              <a:rPr lang="en-US" b="0" dirty="0"/>
              <a:t>Briefs, Huddles, and Debriefs are covered in Module 4.</a:t>
            </a:r>
          </a:p>
          <a:p>
            <a:endParaRPr lang="en-US" b="0"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832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dirty="0"/>
          </a:p>
          <a:p>
            <a:r>
              <a:rPr lang="en-US" dirty="0"/>
              <a:t>This video will demonstrate what </a:t>
            </a:r>
            <a:r>
              <a:rPr lang="en-US" b="0" i="0" kern="1200" dirty="0">
                <a:effectLst/>
              </a:rPr>
              <a:t>a </a:t>
            </a:r>
            <a:r>
              <a:rPr lang="en-US" dirty="0"/>
              <a:t>check-back might look like in practice. Please be aware that the scenario is unrelated to a case involving maternal severe hypertension. Focus on the technique rather than the context. As you watch, observe who the team members are, how they completed the check-back, and what communication errors they avoided</a:t>
            </a:r>
            <a:r>
              <a:rPr lang="en-US" b="0" i="0" kern="1200" dirty="0">
                <a:effectLst/>
              </a:rPr>
              <a:t>.</a:t>
            </a: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557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Discussion:</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Who was the sender? Who was the receiver?</a:t>
            </a:r>
          </a:p>
          <a:p>
            <a:pPr lvl="1"/>
            <a:r>
              <a:rPr lang="en-US" sz="1200" b="0" i="0" kern="1200" dirty="0">
                <a:solidFill>
                  <a:schemeClr val="tx1"/>
                </a:solidFill>
                <a:effectLst/>
                <a:latin typeface="+mn-lt"/>
                <a:ea typeface="+mn-ea"/>
                <a:cs typeface="+mn-cs"/>
              </a:rPr>
              <a:t>Pharmacist was the sender.</a:t>
            </a:r>
          </a:p>
          <a:p>
            <a:pPr lvl="1"/>
            <a:r>
              <a:rPr lang="en-US" sz="1200" b="0" i="0" kern="1200" dirty="0">
                <a:solidFill>
                  <a:schemeClr val="tx1"/>
                </a:solidFill>
                <a:effectLst/>
                <a:latin typeface="+mn-lt"/>
                <a:ea typeface="+mn-ea"/>
                <a:cs typeface="+mn-cs"/>
              </a:rPr>
              <a:t>Resident was the receiver.</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How did the sender and receiver "close the loop"?</a:t>
            </a:r>
          </a:p>
          <a:p>
            <a:pPr lvl="1"/>
            <a:r>
              <a:rPr lang="en-US" sz="1200" b="0" i="0" kern="1200" dirty="0">
                <a:solidFill>
                  <a:schemeClr val="tx1"/>
                </a:solidFill>
                <a:effectLst/>
                <a:latin typeface="+mn-lt"/>
                <a:ea typeface="+mn-ea"/>
                <a:cs typeface="+mn-cs"/>
              </a:rPr>
              <a:t>The pharmacist says, </a:t>
            </a:r>
            <a:r>
              <a:rPr lang="en-US" sz="1200" b="0" i="1" kern="1200" dirty="0">
                <a:solidFill>
                  <a:schemeClr val="tx1"/>
                </a:solidFill>
                <a:effectLst/>
                <a:latin typeface="+mn-lt"/>
                <a:ea typeface="+mn-ea"/>
                <a:cs typeface="+mn-cs"/>
              </a:rPr>
              <a:t>“correct."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What communication errors were avoided?</a:t>
            </a:r>
          </a:p>
          <a:p>
            <a:pPr lvl="1"/>
            <a:r>
              <a:rPr lang="en-US" sz="1200" b="0" i="0" kern="1200" dirty="0">
                <a:solidFill>
                  <a:schemeClr val="tx1"/>
                </a:solidFill>
                <a:effectLst/>
                <a:latin typeface="+mn-lt"/>
                <a:ea typeface="+mn-ea"/>
                <a:cs typeface="+mn-cs"/>
              </a:rPr>
              <a:t>Pharmacist did not rely on memory to give correct dosing information.</a:t>
            </a:r>
          </a:p>
          <a:p>
            <a:pPr lvl="1"/>
            <a:r>
              <a:rPr lang="en-US" sz="1200" b="0" i="0" kern="1200" dirty="0">
                <a:solidFill>
                  <a:schemeClr val="tx1"/>
                </a:solidFill>
                <a:effectLst/>
                <a:latin typeface="+mn-lt"/>
                <a:ea typeface="+mn-ea"/>
                <a:cs typeface="+mn-cs"/>
              </a:rPr>
              <a:t>Resident wrote the exact dosing instructions to avoid depending on memory and could check back using notes since the dosing was more complicated by dilution.</a:t>
            </a:r>
          </a:p>
          <a:p>
            <a:pPr lvl="1"/>
            <a:r>
              <a:rPr lang="en-US" sz="1200" b="0" i="0" kern="1200" dirty="0">
                <a:solidFill>
                  <a:schemeClr val="tx1"/>
                </a:solidFill>
                <a:effectLst/>
                <a:latin typeface="+mn-lt"/>
                <a:ea typeface="+mn-ea"/>
                <a:cs typeface="+mn-cs"/>
              </a:rPr>
              <a:t>Errors caused by misunderstood dosage amounts or drugs with similar-sounding names were avoided.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201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effectLst/>
                <a:latin typeface="+mn-lt"/>
                <a:ea typeface="+mn-ea"/>
                <a:cs typeface="+mn-cs"/>
              </a:rPr>
              <a:t>SCRIPT</a:t>
            </a:r>
            <a:endParaRPr lang="en-US" sz="1200" b="0" i="0" kern="1200" dirty="0">
              <a:latin typeface="+mn-lt"/>
              <a:cs typeface="Calibri"/>
            </a:endParaRPr>
          </a:p>
          <a:p>
            <a:r>
              <a:rPr lang="en-US" dirty="0"/>
              <a:t>In the demonstration, the pharmacist </a:t>
            </a:r>
            <a:r>
              <a:rPr lang="en-US" b="0" i="0" kern="1200" dirty="0">
                <a:effectLst/>
              </a:rPr>
              <a:t>was the sender</a:t>
            </a:r>
            <a:r>
              <a:rPr lang="en-US" dirty="0"/>
              <a:t> who initiated the conversation. The resident </a:t>
            </a:r>
            <a:r>
              <a:rPr lang="en-US" b="0" i="0" kern="1200" dirty="0">
                <a:effectLst/>
              </a:rPr>
              <a:t>was the receiver</a:t>
            </a:r>
            <a:r>
              <a:rPr lang="en-US" dirty="0"/>
              <a:t>. In order to ensure that the information the pharmacist communicated </a:t>
            </a:r>
            <a:r>
              <a:rPr lang="en-US" b="0" i="0" kern="1200" dirty="0">
                <a:effectLst/>
              </a:rPr>
              <a:t>was </a:t>
            </a:r>
            <a:r>
              <a:rPr lang="en-US" dirty="0"/>
              <a:t>understood as intended, the resident repeated the orders back to the pharmacist, who closed the loop with a verbal assurance that </a:t>
            </a:r>
            <a:r>
              <a:rPr lang="en-US" b="0" i="0" kern="1200" dirty="0">
                <a:effectLst/>
              </a:rPr>
              <a:t>the </a:t>
            </a:r>
            <a:r>
              <a:rPr lang="en-US" dirty="0"/>
              <a:t>order had been understood</a:t>
            </a:r>
            <a:r>
              <a:rPr lang="en-US" b="0" i="0" kern="1200" dirty="0">
                <a:effectLst/>
              </a:rPr>
              <a:t>.</a:t>
            </a:r>
            <a:r>
              <a:rPr lang="en-US" dirty="0"/>
              <a:t> Had </a:t>
            </a:r>
            <a:r>
              <a:rPr lang="en-US" b="0" i="0" kern="1200" dirty="0">
                <a:effectLst/>
              </a:rPr>
              <a:t>the </a:t>
            </a:r>
            <a:r>
              <a:rPr lang="en-US" dirty="0"/>
              <a:t>resident misunderstood </a:t>
            </a:r>
            <a:r>
              <a:rPr lang="en-US" b="0" i="0" kern="1200" dirty="0">
                <a:effectLst/>
              </a:rPr>
              <a:t>the </a:t>
            </a:r>
            <a:r>
              <a:rPr lang="en-US" dirty="0"/>
              <a:t>order, </a:t>
            </a:r>
            <a:r>
              <a:rPr lang="en-US" b="0" i="0" kern="1200" dirty="0">
                <a:effectLst/>
              </a:rPr>
              <a:t>the pharmacist </a:t>
            </a:r>
            <a:r>
              <a:rPr lang="en-US" dirty="0"/>
              <a:t>would have offered correction until he could confirm the resident had the same understanding.</a:t>
            </a:r>
            <a:endParaRPr lang="en-US" b="0" i="0" kern="1200" dirty="0">
              <a:ea typeface="+mn-ea"/>
              <a:cs typeface="+mn-cs"/>
            </a:endParaRPr>
          </a:p>
          <a:p>
            <a:endParaRPr lang="en-US" b="0" i="0" kern="1200" dirty="0">
              <a:ea typeface="+mn-ea"/>
              <a:cs typeface="+mn-cs"/>
            </a:endParaRPr>
          </a:p>
          <a:p>
            <a:r>
              <a:rPr lang="en-US" dirty="0"/>
              <a:t>Communication </a:t>
            </a:r>
            <a:r>
              <a:rPr lang="en-US" b="0" i="0" kern="1200" dirty="0">
                <a:effectLst/>
              </a:rPr>
              <a:t>errors were </a:t>
            </a:r>
            <a:r>
              <a:rPr lang="en-US" dirty="0"/>
              <a:t>further </a:t>
            </a:r>
            <a:r>
              <a:rPr lang="en-US" b="0" i="0" kern="1200" dirty="0">
                <a:effectLst/>
              </a:rPr>
              <a:t>avoided</a:t>
            </a:r>
            <a:r>
              <a:rPr lang="en-US" dirty="0"/>
              <a:t> in that neither the pharmacist nor the resident relied </a:t>
            </a:r>
            <a:r>
              <a:rPr lang="en-US" b="0" i="0" kern="1200" dirty="0">
                <a:effectLst/>
              </a:rPr>
              <a:t>on memory</a:t>
            </a:r>
            <a:r>
              <a:rPr lang="en-US" dirty="0"/>
              <a:t>. The pharmacist used notes</a:t>
            </a:r>
            <a:r>
              <a:rPr lang="en-US" b="0" i="0" kern="1200" dirty="0">
                <a:effectLst/>
              </a:rPr>
              <a:t> to</a:t>
            </a:r>
            <a:r>
              <a:rPr lang="en-US" dirty="0"/>
              <a:t> </a:t>
            </a:r>
            <a:r>
              <a:rPr lang="en-US" b="0" i="0" kern="1200" dirty="0">
                <a:effectLst/>
              </a:rPr>
              <a:t>give correct dosing information</a:t>
            </a:r>
            <a:r>
              <a:rPr lang="en-US" dirty="0"/>
              <a:t> and the resident </a:t>
            </a:r>
            <a:r>
              <a:rPr lang="en-US" b="0" i="0" kern="1200" dirty="0">
                <a:effectLst/>
              </a:rPr>
              <a:t>wrote </a:t>
            </a:r>
            <a:r>
              <a:rPr lang="en-US" dirty="0"/>
              <a:t>down </a:t>
            </a:r>
            <a:r>
              <a:rPr lang="en-US" b="0" i="0" kern="1200" dirty="0">
                <a:effectLst/>
              </a:rPr>
              <a:t>the exact dosing instructions</a:t>
            </a:r>
            <a:r>
              <a:rPr lang="en-US" dirty="0"/>
              <a:t>. The use of</a:t>
            </a:r>
            <a:r>
              <a:rPr lang="en-US" b="0" i="0" kern="1200" dirty="0">
                <a:effectLst/>
              </a:rPr>
              <a:t> notes </a:t>
            </a:r>
            <a:r>
              <a:rPr lang="en-US" dirty="0"/>
              <a:t>was especially helpful as </a:t>
            </a:r>
            <a:r>
              <a:rPr lang="en-US" b="0" i="0" kern="1200" dirty="0">
                <a:effectLst/>
              </a:rPr>
              <a:t>dosing was more complicated by dilution.</a:t>
            </a:r>
            <a:r>
              <a:rPr lang="en-US" dirty="0"/>
              <a:t> Furthermore, errors</a:t>
            </a:r>
            <a:r>
              <a:rPr lang="en-US" b="0" i="0" kern="1200" dirty="0">
                <a:effectLst/>
              </a:rPr>
              <a:t> caused by misunderstood dosage amounts or drugs with similar-sounding names were avoided.</a:t>
            </a: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815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SCRIPT</a:t>
            </a:r>
            <a:endParaRPr lang="en-US" b="0" u="none" dirty="0"/>
          </a:p>
          <a:p>
            <a:r>
              <a:rPr lang="en-US" dirty="0"/>
              <a:t>Because there are many opportunities to use call-outs and check-backs across numerous situations, these two tools are useful at nearly every point in the 4 Rs framework. Check-backs are especially useful at every step because we can always benefit by restating the information we receive in a way that signals to our teammates that we have understood and provides them with an opportunity to correct us if and when we’ve misunderstood or confirm that we are all on the same page. This strategy applies from planning, preparing, responding, and learning. </a:t>
            </a:r>
          </a:p>
          <a:p>
            <a:endParaRPr lang="en-US" dirty="0"/>
          </a:p>
          <a:p>
            <a:r>
              <a:rPr lang="en-US" dirty="0"/>
              <a:t>Call-outs may be a little bit more limited in their direct applicability within the 4 Rs framework. While it’s always important to share critical information in a timely manner, call-outs will be especially helpful in the recognition and response to an unfolding event. They are most effective when all or the majority of team members are in the same space and able to hear a team member’s call-out.</a:t>
            </a:r>
          </a:p>
          <a:p>
            <a:endParaRPr lang="en-US" dirty="0">
              <a:cs typeface="Calibri"/>
            </a:endParaRPr>
          </a:p>
          <a:p>
            <a:r>
              <a:rPr lang="en-US" b="1" dirty="0">
                <a:cs typeface="Calibri"/>
              </a:rPr>
              <a:t>At the readiness stage:</a:t>
            </a:r>
          </a:p>
          <a:p>
            <a:pPr marL="171450" indent="-171450">
              <a:buFont typeface="Arial" panose="020B0604020202020204" pitchFamily="34" charset="0"/>
              <a:buChar char="•"/>
            </a:pPr>
            <a:r>
              <a:rPr lang="en-US" b="0" u="none" dirty="0"/>
              <a:t>Use check-backs to confirm providers have understood new information learned during drills and education opportunities</a:t>
            </a:r>
          </a:p>
          <a:p>
            <a:pPr marL="171450" indent="-171450">
              <a:buFont typeface="Arial" panose="020B0604020202020204" pitchFamily="34" charset="0"/>
              <a:buChar char="•"/>
            </a:pPr>
            <a:r>
              <a:rPr lang="en-US" b="0" u="none" dirty="0"/>
              <a:t>Use check-back when ordering, dispensing, and administering medications for severe hypertension and eclampsia</a:t>
            </a:r>
          </a:p>
          <a:p>
            <a:pPr marL="171450" indent="-171450">
              <a:buFont typeface="Arial" panose="020B0604020202020204" pitchFamily="34" charset="0"/>
              <a:buChar char="•"/>
            </a:pPr>
            <a:r>
              <a:rPr lang="en-US" b="0" u="none" dirty="0"/>
              <a:t>Integrate check-backs into any requests for escalation, consultation, or transport</a:t>
            </a:r>
          </a:p>
          <a:p>
            <a:pPr marL="0" indent="0">
              <a:buFont typeface="Arial" panose="020B0604020202020204" pitchFamily="34" charset="0"/>
              <a:buNone/>
            </a:pPr>
            <a:endParaRPr lang="en-US" b="0" u="none" dirty="0"/>
          </a:p>
          <a:p>
            <a:r>
              <a:rPr lang="en-US" b="1" dirty="0"/>
              <a:t>During recognition of a hypertensive patient:</a:t>
            </a:r>
            <a:endParaRPr lang="en-US" b="1" dirty="0">
              <a:cs typeface="Calibri"/>
            </a:endParaRPr>
          </a:p>
          <a:p>
            <a:pPr marL="171450" indent="-171450">
              <a:buFont typeface="Arial" panose="020B0604020202020204" pitchFamily="34" charset="0"/>
              <a:buChar char="•"/>
            </a:pPr>
            <a:r>
              <a:rPr lang="en-US" b="0" dirty="0"/>
              <a:t>Use check-backs to ensure that warning signs are correctly communicated to team members </a:t>
            </a:r>
          </a:p>
          <a:p>
            <a:pPr marL="171450" indent="-171450">
              <a:buFont typeface="Arial" panose="020B0604020202020204" pitchFamily="34" charset="0"/>
              <a:buChar char="•"/>
            </a:pPr>
            <a:r>
              <a:rPr lang="en-US" b="0" dirty="0"/>
              <a:t>As part of education standards, use check-backs as a method for ensuring patients understand information about prenatal and postpartum signs and symptoms of hypertension and preeclampsia</a:t>
            </a:r>
          </a:p>
          <a:p>
            <a:pPr marL="171450" indent="-171450">
              <a:buFont typeface="Arial" panose="020B0604020202020204" pitchFamily="34" charset="0"/>
              <a:buChar char="•"/>
            </a:pPr>
            <a:r>
              <a:rPr lang="en-US" b="0" dirty="0"/>
              <a:t>Call-out when early warning signs are observed (e.g., </a:t>
            </a:r>
            <a:r>
              <a:rPr lang="en-US" b="0" i="0" u="none" dirty="0"/>
              <a:t>when systolic or diastolic blood pressure reach or exceeds 160 or 110, respectively)</a:t>
            </a:r>
            <a:endParaRPr lang="en-US" b="0" dirty="0"/>
          </a:p>
          <a:p>
            <a:pPr marL="0" indent="0">
              <a:buFont typeface="Arial" panose="020B0604020202020204" pitchFamily="34" charset="0"/>
              <a:buNone/>
            </a:pPr>
            <a:endParaRPr lang="en-US" b="0" dirty="0"/>
          </a:p>
          <a:p>
            <a:r>
              <a:rPr lang="en-US" b="1" dirty="0"/>
              <a:t>When responding to a severely hypertensive case:</a:t>
            </a:r>
            <a:endParaRPr lang="en-US" b="0" dirty="0"/>
          </a:p>
          <a:p>
            <a:pPr marL="171450" indent="-171450">
              <a:buFont typeface="Arial" panose="020B0604020202020204" pitchFamily="34" charset="0"/>
              <a:buChar char="•"/>
            </a:pPr>
            <a:r>
              <a:rPr lang="en-US" b="0" dirty="0"/>
              <a:t>Check-back with the team when moving through the facility-wide protocol and escalation policies to ensure that information has been properly and fully relayed to everyone</a:t>
            </a:r>
          </a:p>
          <a:p>
            <a:pPr marL="171450" indent="-171450">
              <a:buFont typeface="Arial" panose="020B0604020202020204" pitchFamily="34" charset="0"/>
              <a:buChar char="•"/>
            </a:pPr>
            <a:r>
              <a:rPr lang="en-US" b="0" dirty="0"/>
              <a:t>Call-out during the incident response to keep the team updated on patient status and relevant information enhancing the ability of the team as a whole to clearly recognize and register the incident as well as progress/action to be taken</a:t>
            </a:r>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9940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latin typeface="+mn-lt"/>
                <a:cs typeface="Calibri"/>
              </a:rPr>
              <a:t>SCRIPT</a:t>
            </a:r>
          </a:p>
          <a:p>
            <a:r>
              <a:rPr lang="en-US" dirty="0"/>
              <a:t>The next few slides are a deeper dive into a section from the severe maternal hypertension master scenario that you saw in the introduction module (Module 1). At this point, there is an opportunity for the team to use some of the tools you just learned about. Observe how the nurse, Kim, calls-out assertively. Then notice the confirmation during the check-back.  </a:t>
            </a: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0168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latin typeface="+mn-lt"/>
                <a:cs typeface="Calibri"/>
              </a:rPr>
              <a:t>SCRIPT</a:t>
            </a:r>
          </a:p>
          <a:p>
            <a:r>
              <a:rPr lang="en-US" i="0" dirty="0"/>
              <a:t>As you recall from the severe hypertension scenario that we covered in Module 1, the patient, Ms. Alice Smith, is noted to have two severe-range pressure readings in triage. Dr. Johnson, the labor and delivery attending, appropriately orders IV access, labs, and administration of IV antihypertensives, but Kim is having difficulty establishing IV access. So she calls out to the charge nurse, Melanie, to ask for assistance with establishing an IV: </a:t>
            </a:r>
          </a:p>
          <a:p>
            <a:endParaRPr lang="en-US" i="0" dirty="0"/>
          </a:p>
          <a:p>
            <a:r>
              <a:rPr lang="en-US" i="0" dirty="0"/>
              <a:t>“Hey, Melanie, could you come to triage room 2? I need some help with an IV." </a:t>
            </a:r>
          </a:p>
          <a:p>
            <a:pPr>
              <a:lnSpc>
                <a:spcPct val="90000"/>
              </a:lnSpc>
              <a:spcBef>
                <a:spcPts val="1000"/>
              </a:spcBef>
            </a:pPr>
            <a:endParaRPr lang="en-US" i="0" dirty="0">
              <a:cs typeface="Calibri" panose="020F0502020204030204"/>
            </a:endParaRPr>
          </a:p>
          <a:p>
            <a:pPr>
              <a:lnSpc>
                <a:spcPct val="90000"/>
              </a:lnSpc>
              <a:spcBef>
                <a:spcPts val="1000"/>
              </a:spcBef>
              <a:defRPr/>
            </a:pPr>
            <a:r>
              <a:rPr lang="en-US" i="0" dirty="0">
                <a:cs typeface="Calibri" panose="020F0502020204030204"/>
              </a:rPr>
              <a:t>In order to keep the patient apprised of what is going on and help her remain calm, Kim says, "</a:t>
            </a:r>
            <a:r>
              <a:rPr lang="en-US" sz="1200" i="0" dirty="0">
                <a:solidFill>
                  <a:srgbClr val="000000"/>
                </a:solidFill>
              </a:rPr>
              <a:t>Sorry about this, Ms. Smith; you’re a trooper. </a:t>
            </a:r>
            <a:r>
              <a:rPr lang="en-US" i="0" dirty="0">
                <a:solidFill>
                  <a:srgbClr val="000000"/>
                </a:solidFill>
              </a:rPr>
              <a:t>I am going to get a little help so we can start this</a:t>
            </a:r>
            <a:r>
              <a:rPr lang="en-US" sz="1200" i="0" dirty="0">
                <a:solidFill>
                  <a:srgbClr val="000000"/>
                </a:solidFill>
              </a:rPr>
              <a:t> IV </a:t>
            </a:r>
            <a:r>
              <a:rPr lang="en-US" i="0" dirty="0">
                <a:solidFill>
                  <a:srgbClr val="000000"/>
                </a:solidFill>
              </a:rPr>
              <a:t>and get</a:t>
            </a:r>
            <a:r>
              <a:rPr lang="en-US" sz="1200" i="0" dirty="0">
                <a:solidFill>
                  <a:srgbClr val="000000"/>
                </a:solidFill>
              </a:rPr>
              <a:t> your blood pressure under control and figure out next steps.”</a:t>
            </a:r>
            <a:r>
              <a:rPr lang="en-US" i="0" dirty="0">
                <a:solidFill>
                  <a:srgbClr val="000000"/>
                </a:solidFill>
              </a:rPr>
              <a:t> Kim also checks-in with the patient by asking, ”How are you doing?"</a:t>
            </a:r>
            <a:endParaRPr lang="en-US" sz="1200" i="0" dirty="0">
              <a:solidFill>
                <a:srgbClr val="000000"/>
              </a:solidFill>
              <a:cs typeface="Calibri"/>
            </a:endParaRPr>
          </a:p>
          <a:p>
            <a:pPr>
              <a:lnSpc>
                <a:spcPct val="90000"/>
              </a:lnSpc>
              <a:spcBef>
                <a:spcPts val="1000"/>
              </a:spcBef>
            </a:pPr>
            <a:endParaRPr lang="en-US" i="0"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315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b="0" dirty="0"/>
          </a:p>
          <a:p>
            <a:r>
              <a:rPr lang="en-US" sz="1200" b="0" i="0" kern="1200" dirty="0">
                <a:solidFill>
                  <a:schemeClr val="tx1"/>
                </a:solidFill>
                <a:effectLst/>
                <a:latin typeface="+mn-lt"/>
                <a:ea typeface="+mn-ea"/>
                <a:cs typeface="+mn-cs"/>
              </a:rPr>
              <a:t>Communication is the lifeline of a well-functioning team and serves as a coordinating mechanism for teamwork. Effective communication skills are vital for patient safety and interplay directly with other teamwork components, such as mutual support, and situational awareness, because it is the vehicle by which most teamwork tools and strategies are executed. Therefore, this module serves as the foundation to the other teamwork skills we present.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Communication is defined as the transfer or exchange of information from a sender to a receiver. More specifically, communication is a process whereby information is clearly and accurately conveyed to another person using a method that is known and recognized by all involved. It includes the ability to ask questions, seek clarification, and acknowledge the message was received and understood. One critical result of effective communication is a shared understanding between the sender and receiver(s) of the information conveyed.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Two considerations in communication are with whom and how you are communicating information.</a:t>
            </a:r>
          </a:p>
          <a:p>
            <a:pPr marL="628650" lvl="1" indent="-171450">
              <a:buFont typeface="Arial" panose="020B0604020202020204" pitchFamily="34" charset="0"/>
              <a:buChar char="•"/>
            </a:pPr>
            <a:r>
              <a:rPr lang="en-US" sz="1200" b="0" i="1" kern="1200" dirty="0">
                <a:solidFill>
                  <a:schemeClr val="tx1"/>
                </a:solidFill>
                <a:effectLst/>
                <a:latin typeface="+mn-lt"/>
                <a:ea typeface="+mn-ea"/>
                <a:cs typeface="+mn-cs"/>
              </a:rPr>
              <a:t>With whom</a:t>
            </a:r>
            <a:r>
              <a:rPr lang="en-US" sz="1200" b="0" i="0" kern="1200" dirty="0">
                <a:solidFill>
                  <a:schemeClr val="tx1"/>
                </a:solidFill>
                <a:effectLst/>
                <a:latin typeface="+mn-lt"/>
                <a:ea typeface="+mn-ea"/>
                <a:cs typeface="+mn-cs"/>
              </a:rPr>
              <a:t> you are communicating, that is to say, the audience, will influence how information is conveyed. For example, an information exchange with a lab technician may differ from an exchange with a physician.</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In terms of </a:t>
            </a:r>
            <a:r>
              <a:rPr lang="en-US" sz="1200" b="0" i="1" kern="1200" dirty="0">
                <a:solidFill>
                  <a:schemeClr val="tx1"/>
                </a:solidFill>
                <a:effectLst/>
                <a:latin typeface="+mn-lt"/>
                <a:ea typeface="+mn-ea"/>
                <a:cs typeface="+mn-cs"/>
              </a:rPr>
              <a:t>how</a:t>
            </a:r>
            <a:r>
              <a:rPr lang="en-US" sz="1200" b="0" i="0" kern="1200" dirty="0">
                <a:solidFill>
                  <a:schemeClr val="tx1"/>
                </a:solidFill>
                <a:effectLst/>
                <a:latin typeface="+mn-lt"/>
                <a:ea typeface="+mn-ea"/>
                <a:cs typeface="+mn-cs"/>
              </a:rPr>
              <a:t> you communicate, there are two major modes of communication: verbal and nonverbal.</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will cover standards of effective communication shortly. These relate primarily to verbal communication.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Nonverbal communication can take several forms. Written communication is common in healthcare. This form of nonverbal communication should adhere to many of the same standards we will discuss shortly. In addition, one should be mindful of standards associated with written communication, such as the Joint Commission's "Do Not Use" list of abbreviations.</a:t>
            </a:r>
          </a:p>
          <a:p>
            <a:endParaRPr lang="en-US" sz="1200" b="0" i="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More information about the "Do Not Use" List of Abbreviations can be found on the Joint Commission </a:t>
            </a:r>
            <a:r>
              <a:rPr lang="en-US" sz="1200" b="0" i="1" u="none" strike="noStrike" kern="1200" dirty="0">
                <a:solidFill>
                  <a:schemeClr val="tx1"/>
                </a:solidFill>
                <a:effectLst/>
                <a:latin typeface="+mn-lt"/>
                <a:ea typeface="+mn-ea"/>
                <a:cs typeface="+mn-cs"/>
              </a:rPr>
              <a:t>website at https://www.jointcommission.org/resources/news-and-multimedia/fact-sheets/facts-about-do-not-use-list/</a:t>
            </a:r>
            <a:r>
              <a:rPr lang="en-US" sz="1200" b="0" i="1" kern="12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endParaRPr lang="en-US" b="1" dirty="0"/>
          </a:p>
          <a:p>
            <a:r>
              <a:rPr lang="en-US" sz="1200" b="0" i="0" kern="1200" dirty="0">
                <a:solidFill>
                  <a:schemeClr val="tx1"/>
                </a:solidFill>
                <a:effectLst/>
                <a:latin typeface="+mn-lt"/>
                <a:ea typeface="+mn-ea"/>
                <a:cs typeface="+mn-cs"/>
              </a:rPr>
              <a:t>Another form of nonverbal communication is body language. The way you make eye contact and the way you hold your body during a conversation are signals that can be picked up by the person with whom you are communicating. Body language plays a significant role in communication. In a face-to-face communication, words account for 7 percent of the meaning, tone of voice accounts for 38 percent of the meaning, and body language accounts for the remaining 55 percent. Although powerful, nonverbal communication does not provide an acceptable mode to verify, validate, or acknowledge the information exchanged.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third form of nonverbal communication is visual cues. For example, the use of color coding for assignments, charts, scrubs, orders, and so on can help team members identify the information they need quickly.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To avoid making assumptions that can lead to error, you should verify in writing or orally any nonverbal communication, such as body language or visual cues, to ensure patient safety. The simple rule is, "When in doubt, check it out, offer information, or ask a question."</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Ask:</a:t>
            </a:r>
            <a:r>
              <a:rPr lang="en-US" sz="1200" b="0" i="0" kern="1200" dirty="0">
                <a:solidFill>
                  <a:schemeClr val="tx1"/>
                </a:solidFill>
                <a:effectLst/>
                <a:latin typeface="+mn-lt"/>
                <a:ea typeface="+mn-ea"/>
                <a:cs typeface="+mn-cs"/>
              </a:rPr>
              <a:t> Can you provide examples from your work setting when nonverbal communication produced a breakdown in teamwork? Did you know the actual intent of the person?</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Instructor Note:</a:t>
            </a:r>
            <a:r>
              <a:rPr lang="en-US" sz="1200" b="0" i="0" kern="1200" dirty="0">
                <a:solidFill>
                  <a:schemeClr val="tx1"/>
                </a:solidFill>
                <a:effectLst/>
                <a:latin typeface="+mn-lt"/>
                <a:ea typeface="+mn-ea"/>
                <a:cs typeface="+mn-cs"/>
              </a:rPr>
              <a:t> If responses to the questions above do not provide sufficient examples, the one below may be read aloud to participants.</a:t>
            </a:r>
          </a:p>
          <a:p>
            <a:pPr marL="628650" lvl="1" indent="-171450">
              <a:buFont typeface="Arial" panose="020B0604020202020204" pitchFamily="34" charset="0"/>
              <a:buChar char="•"/>
            </a:pPr>
            <a:r>
              <a:rPr lang="en-US" sz="1200" b="1" i="1" kern="1200" dirty="0">
                <a:solidFill>
                  <a:schemeClr val="tx1"/>
                </a:solidFill>
                <a:effectLst/>
                <a:latin typeface="+mn-lt"/>
                <a:ea typeface="+mn-ea"/>
                <a:cs typeface="+mn-cs"/>
              </a:rPr>
              <a:t>Examples:</a:t>
            </a:r>
            <a:r>
              <a:rPr lang="en-US" sz="1200" b="0" i="0" kern="1200" dirty="0">
                <a:solidFill>
                  <a:schemeClr val="tx1"/>
                </a:solidFill>
                <a:effectLst/>
                <a:latin typeface="+mn-lt"/>
                <a:ea typeface="+mn-ea"/>
                <a:cs typeface="+mn-cs"/>
              </a:rPr>
              <a:t> The nonverbal cues an emergency department doctor gives when looking at an electrocardiogram would quickly tell the nurse the severity of the situation and might lead to proactive action. Likewise, the nonverbal cues from the nurse's face might communicate the urgency of the situation and need for interruption to a doctor who is with a patient's family members.</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8905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latin typeface="+mn-lt"/>
                <a:cs typeface="Calibri"/>
              </a:rPr>
              <a:t>SCRIPT</a:t>
            </a:r>
            <a:r>
              <a:rPr lang="en-US" b="1" dirty="0">
                <a:cs typeface="Calibri"/>
              </a:rPr>
              <a:t> </a:t>
            </a:r>
          </a:p>
          <a:p>
            <a:r>
              <a:rPr lang="en-US" dirty="0">
                <a:cs typeface="Calibri"/>
              </a:rPr>
              <a:t>Melanie comes into the triage room and asks Kim what’s going on. Kim tells her that </a:t>
            </a:r>
            <a:r>
              <a:rPr lang="en-US" dirty="0"/>
              <a:t>since arrival to L&amp;D triage, Ms. Smith has had two severe-range blood pressure readings 10 minutes apart. Her blood pressure need to be treated with IV antihypertensives, and Dr. Johnson, her physician, has requested labs as well but she’s having a lot of difficulty obtaining IV access.</a:t>
            </a: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978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latin typeface="+mn-lt"/>
                <a:cs typeface="Calibri"/>
              </a:rPr>
              <a:t>SCRIPT</a:t>
            </a:r>
          </a:p>
          <a:p>
            <a:r>
              <a:rPr lang="en-US" sz="1200" b="0" kern="1200" dirty="0">
                <a:latin typeface="+mn-lt"/>
                <a:cs typeface="Calibri"/>
              </a:rPr>
              <a:t>Melanie confirms understanding of Kim's request by repeating back her interpretation of the situation and saying she will send help. Kim closes the interaction by thanking her.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8583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b="0" dirty="0"/>
              <a:t>Let’s do an activity. I’d like you to partner in groups of three to four people and think of a recent event on your unit where information had to be quickly communicated. Maybe it’s a request for help, sharing emergent information, or routine communications. The event can be real, loosely based on real events, or totally made up. However, you only have 5 minutes to sketch together a script that integrates a call-out and check-back. </a:t>
            </a:r>
          </a:p>
          <a:p>
            <a:endParaRPr lang="en-US" b="0" dirty="0"/>
          </a:p>
          <a:p>
            <a:r>
              <a:rPr lang="en-US" b="0" dirty="0"/>
              <a:t>Have fun with this. Silliness for this activity is encouraged, even if that’s not your typical unit culture. I’ll be asking at least one brave group to perform their sketch for the class.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7889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SCRIPT</a:t>
            </a:r>
          </a:p>
          <a:p>
            <a:r>
              <a:rPr lang="en-US" sz="1200" b="0" i="0" kern="1200" dirty="0">
                <a:solidFill>
                  <a:schemeClr val="tx1"/>
                </a:solidFill>
                <a:effectLst/>
                <a:latin typeface="+mn-lt"/>
                <a:ea typeface="+mn-ea"/>
                <a:cs typeface="+mn-cs"/>
              </a:rPr>
              <a:t>The SBAR technique provides a standardized framework for members of the healthcare team to communicate about a patient's condition. It can be used to structure a general conversation or patient care transitions.</a:t>
            </a:r>
          </a:p>
          <a:p>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In phrasing a conversation with another member of the team, consider the following:</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Situation—What is happening with the patient?</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Background—What is the clinical background?</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Assessment—What do I think the problem is?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Recommendation—What would I recommend?</a:t>
            </a:r>
          </a:p>
          <a:p>
            <a:pPr marL="628650" lvl="1"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0" lvl="0" indent="0">
              <a:buFont typeface="Arial" panose="020B0604020202020204" pitchFamily="34" charset="0"/>
              <a:buNone/>
            </a:pPr>
            <a:r>
              <a:rPr lang="en-US" sz="1200" b="0" i="0" kern="1200" dirty="0">
                <a:solidFill>
                  <a:schemeClr val="tx1"/>
                </a:solidFill>
                <a:effectLst/>
                <a:latin typeface="+mn-lt"/>
                <a:ea typeface="+mn-ea"/>
                <a:cs typeface="+mn-cs"/>
              </a:rPr>
              <a:t>You may also refer to this as the ISBAR, where "I" stands for "Introductions.”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Introduction—What is your name and role on the team?</a:t>
            </a:r>
            <a:r>
              <a:rPr lang="en-US" dirty="0">
                <a:effectLst/>
              </a:rPr>
              <a:t> </a:t>
            </a:r>
            <a:endParaRPr lang="en-US" sz="1200" b="0" i="0" kern="1200" dirty="0">
              <a:solidFill>
                <a:schemeClr val="tx1"/>
              </a:solidFill>
              <a:effectLst/>
              <a:latin typeface="+mn-lt"/>
              <a:ea typeface="+mn-ea"/>
              <a:cs typeface="+mn-cs"/>
            </a:endParaRPr>
          </a:p>
          <a:p>
            <a:pPr marL="0" lvl="0" indent="0">
              <a:buFont typeface="Arial" panose="020B0604020202020204" pitchFamily="34" charset="0"/>
              <a:buNone/>
            </a:pP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Think about whether</a:t>
            </a:r>
            <a:r>
              <a:rPr lang="en-US" sz="1200" b="0" i="0" kern="1200" baseline="0" dirty="0">
                <a:solidFill>
                  <a:schemeClr val="tx1"/>
                </a:solidFill>
                <a:effectLst/>
                <a:latin typeface="+mn-lt"/>
                <a:ea typeface="+mn-ea"/>
                <a:cs typeface="+mn-cs"/>
              </a:rPr>
              <a:t> or not you have </a:t>
            </a:r>
            <a:r>
              <a:rPr lang="en-US" sz="1200" b="0" i="0" kern="1200" dirty="0">
                <a:solidFill>
                  <a:schemeClr val="tx1"/>
                </a:solidFill>
                <a:effectLst/>
                <a:latin typeface="+mn-lt"/>
                <a:ea typeface="+mn-ea"/>
                <a:cs typeface="+mn-cs"/>
              </a:rPr>
              <a:t>used SBAR in your institution. If so, how was it used? What was the result of its use? What were the challenges to implementing the use of SBAR and how were these challenges overcome?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Although SBAR is typically used as a communication tool between clinical staff, it can also be modified for use by the patient to communicate with the care team. For example, your facility could instruct patients to use SBAR to enable them to share information about their own situation, background, assessment, and recommendations, or to ask the care team about their care.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Of course, as with most of the tools in this toolkit, you can integrate several at once. Consider including a check-back at the end of an SBAR exchange to ensure information has been reliably and completely communicated.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971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dirty="0"/>
          </a:p>
          <a:p>
            <a:r>
              <a:rPr lang="en-US" dirty="0"/>
              <a:t>You may find SBAR is useful in a variety of situations including care transitions such as shift changes and other handoffs; requesting a response during emergent events; while providing updates to other team members or the patient and family members; and when problem solving or suggesting solutions.</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8664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SCRIPT</a:t>
            </a:r>
          </a:p>
          <a:p>
            <a:r>
              <a:rPr lang="en-US" dirty="0"/>
              <a:t>From response to reporting, SBAR is an excellent way to structure conversations at every stage in the 4 </a:t>
            </a:r>
            <a:r>
              <a:rPr lang="en-US" dirty="0" err="1"/>
              <a:t>Rs</a:t>
            </a:r>
            <a:r>
              <a:rPr lang="en-US" dirty="0"/>
              <a:t> framework.</a:t>
            </a:r>
            <a:r>
              <a:rPr lang="en-US" dirty="0">
                <a:cs typeface="Calibri"/>
              </a:rPr>
              <a:t> It can be used in the Readiness stage of managing severe hypertension as a tool for framing triage recommendations and communicating the need for escalation, consultation, or transport. At the Recognition point of severe hypertension, SBAR can be used to communicate patient information across care transitions to ensure continuity of care and frame changes in patient status, especially those related to early-warning signs. When responding to severe hypertension, SBAR might be used to structure communications again during care transitions of a hypertensive patient, particularly to recommend continued adherence or changes to an established care plan. </a:t>
            </a:r>
            <a:r>
              <a:rPr lang="en-US" dirty="0"/>
              <a:t>Finally, SBAR might be useful at the Reporting stage to frame event reports, structure case scenarios for sharing lessons learned, or summarizing a particularly effective or ineffective event for posterity and continuous learning.</a:t>
            </a:r>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7975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dirty="0"/>
              <a:t>SCRIPT</a:t>
            </a:r>
          </a:p>
          <a:p>
            <a:r>
              <a:rPr lang="en-US" sz="1200" b="0" i="0" kern="1200" dirty="0">
                <a:solidFill>
                  <a:schemeClr val="tx1"/>
                </a:solidFill>
                <a:effectLst/>
                <a:latin typeface="+mn-lt"/>
                <a:ea typeface="+mn-ea"/>
                <a:cs typeface="+mn-cs"/>
              </a:rPr>
              <a:t>Let's review how to properly use the SBAR technique. In this video, the patient's condition has worsened, resulting in a call to the physician on call. Please be aware that the scenario is unrelated to a case involving severe maternal hypertension. Focus on the use of the SBAR technique for structuring information rather than the context.</a:t>
            </a:r>
          </a:p>
          <a:p>
            <a:endParaRPr lang="en-US" sz="1200" b="0" i="0" kern="1200" dirty="0">
              <a:solidFill>
                <a:schemeClr val="tx1"/>
              </a:solidFill>
              <a:effectLst/>
              <a:latin typeface="+mn-lt"/>
              <a:ea typeface="+mn-ea"/>
              <a:cs typeface="+mn-cs"/>
            </a:endParaRPr>
          </a:p>
          <a:p>
            <a:r>
              <a:rPr lang="en-US" sz="1200" b="0" i="0" kern="1200" dirty="0">
                <a:effectLst/>
                <a:latin typeface="+mn-lt"/>
                <a:ea typeface="+mn-ea"/>
                <a:cs typeface="+mn-cs"/>
              </a:rPr>
              <a:t>While you watch,</a:t>
            </a:r>
            <a:r>
              <a:rPr lang="en-US" sz="1200" b="0" i="0" kern="1200" baseline="0" dirty="0">
                <a:effectLst/>
                <a:latin typeface="+mn-lt"/>
                <a:ea typeface="+mn-ea"/>
                <a:cs typeface="+mn-cs"/>
              </a:rPr>
              <a:t> think about h</a:t>
            </a:r>
            <a:r>
              <a:rPr lang="en-US" sz="1200" b="0" i="0" kern="1200" dirty="0">
                <a:effectLst/>
                <a:latin typeface="+mn-lt"/>
                <a:ea typeface="+mn-ea"/>
                <a:cs typeface="+mn-cs"/>
              </a:rPr>
              <a:t>ow the SBAR technique improves communication between the nurse and physician.</a:t>
            </a:r>
            <a:endParaRPr lang="en-US" sz="1200" b="0" i="0" kern="1200" dirty="0">
              <a:latin typeface="+mn-lt"/>
              <a:cs typeface="Calibri"/>
            </a:endParaRPr>
          </a:p>
          <a:p>
            <a:endParaRPr lang="en-US"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Instructor Note: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Play the video by clicking on</a:t>
            </a:r>
            <a:r>
              <a:rPr lang="en-US" sz="1200" b="0" i="0" kern="1200" baseline="0" dirty="0">
                <a:solidFill>
                  <a:schemeClr val="tx1"/>
                </a:solidFill>
                <a:effectLst/>
                <a:latin typeface="+mn-lt"/>
                <a:ea typeface="+mn-ea"/>
                <a:cs typeface="+mn-cs"/>
              </a:rPr>
              <a:t> it.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8074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baseline="0" dirty="0">
                <a:solidFill>
                  <a:schemeClr val="tx1"/>
                </a:solidFill>
                <a:effectLst/>
                <a:latin typeface="+mn-lt"/>
                <a:ea typeface="+mn-ea"/>
                <a:cs typeface="+mn-cs"/>
              </a:rPr>
              <a:t>SCRIPT</a:t>
            </a:r>
          </a:p>
          <a:p>
            <a:r>
              <a:rPr lang="en-US" sz="1200" b="0" i="0" kern="1200" baseline="0" dirty="0">
                <a:solidFill>
                  <a:schemeClr val="tx1"/>
                </a:solidFill>
                <a:effectLst/>
                <a:latin typeface="+mn-lt"/>
                <a:ea typeface="+mn-ea"/>
                <a:cs typeface="+mn-cs"/>
              </a:rPr>
              <a:t>H</a:t>
            </a:r>
            <a:r>
              <a:rPr lang="en-US" sz="1200" b="0" i="0" kern="1200" dirty="0">
                <a:solidFill>
                  <a:schemeClr val="tx1"/>
                </a:solidFill>
                <a:effectLst/>
                <a:latin typeface="+mn-lt"/>
                <a:ea typeface="+mn-ea"/>
                <a:cs typeface="+mn-cs"/>
              </a:rPr>
              <a:t>ow did the SBAR technique improve communication between the nurse and physician?</a:t>
            </a:r>
          </a:p>
          <a:p>
            <a:endParaRPr lang="en-US" sz="1200" b="0" i="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The nurse identified herself and the reason she was calling.</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The physician was quickly made aware of Mrs. Everett's deteriorating </a:t>
            </a:r>
            <a:r>
              <a:rPr lang="en-US" sz="1200" b="1" i="0" kern="1200" dirty="0">
                <a:solidFill>
                  <a:schemeClr val="tx1"/>
                </a:solidFill>
                <a:effectLst/>
                <a:latin typeface="+mn-lt"/>
                <a:ea typeface="+mn-ea"/>
                <a:cs typeface="+mn-cs"/>
              </a:rPr>
              <a:t>Situation</a:t>
            </a:r>
            <a:r>
              <a:rPr lang="en-US" sz="1200" b="0" i="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The nurse provided the </a:t>
            </a:r>
            <a:r>
              <a:rPr lang="en-US" sz="1200" b="1" i="0" kern="1200" dirty="0">
                <a:solidFill>
                  <a:schemeClr val="tx1"/>
                </a:solidFill>
                <a:effectLst/>
                <a:latin typeface="+mn-lt"/>
                <a:ea typeface="+mn-ea"/>
                <a:cs typeface="+mn-cs"/>
              </a:rPr>
              <a:t>Background</a:t>
            </a:r>
            <a:r>
              <a:rPr lang="en-US" sz="1200" b="0" i="0" kern="1200" dirty="0">
                <a:solidFill>
                  <a:schemeClr val="tx1"/>
                </a:solidFill>
                <a:effectLst/>
                <a:latin typeface="+mn-lt"/>
                <a:ea typeface="+mn-ea"/>
                <a:cs typeface="+mn-cs"/>
              </a:rPr>
              <a:t> of the DVT diagnosis and all current labs.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The recent </a:t>
            </a:r>
            <a:r>
              <a:rPr lang="en-US" sz="1200" b="1" i="0" kern="1200" dirty="0">
                <a:solidFill>
                  <a:schemeClr val="tx1"/>
                </a:solidFill>
                <a:effectLst/>
                <a:latin typeface="+mn-lt"/>
                <a:ea typeface="+mn-ea"/>
                <a:cs typeface="+mn-cs"/>
              </a:rPr>
              <a:t>Assessment</a:t>
            </a:r>
            <a:r>
              <a:rPr lang="en-US" sz="1200" b="0" i="0" kern="1200" dirty="0">
                <a:solidFill>
                  <a:schemeClr val="tx1"/>
                </a:solidFill>
                <a:effectLst/>
                <a:latin typeface="+mn-lt"/>
                <a:ea typeface="+mn-ea"/>
                <a:cs typeface="+mn-cs"/>
              </a:rPr>
              <a:t> of the patient has led to the nurse to call the physician with her concerns.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Recommendation</a:t>
            </a:r>
            <a:r>
              <a:rPr lang="en-US" sz="1200" b="0" i="0" kern="1200" dirty="0">
                <a:solidFill>
                  <a:schemeClr val="tx1"/>
                </a:solidFill>
                <a:effectLst/>
                <a:latin typeface="+mn-lt"/>
                <a:ea typeface="+mn-ea"/>
                <a:cs typeface="+mn-cs"/>
              </a:rPr>
              <a:t> was initiated by the nurse for additional labs and a plan was discussed for future care.</a:t>
            </a:r>
          </a:p>
          <a:p>
            <a:pPr marL="914400" lvl="2" indent="0">
              <a:buFontTx/>
              <a:buNone/>
            </a:pPr>
            <a:r>
              <a:rPr lang="en-US" sz="1200" b="0" i="0" kern="1200" dirty="0">
                <a:solidFill>
                  <a:schemeClr val="tx1"/>
                </a:solidFill>
                <a:effectLst/>
                <a:latin typeface="+mn-lt"/>
                <a:ea typeface="+mn-ea"/>
                <a:cs typeface="+mn-cs"/>
              </a:rPr>
              <a:t>*Some find </a:t>
            </a:r>
            <a:r>
              <a:rPr lang="en-US" sz="1200" b="1" i="0" kern="1200" dirty="0">
                <a:solidFill>
                  <a:schemeClr val="tx1"/>
                </a:solidFill>
                <a:effectLst/>
                <a:latin typeface="+mn-lt"/>
                <a:ea typeface="+mn-ea"/>
                <a:cs typeface="+mn-cs"/>
              </a:rPr>
              <a:t>Recommendation</a:t>
            </a:r>
            <a:r>
              <a:rPr lang="en-US" sz="1200" b="0" i="0" kern="1200" dirty="0">
                <a:solidFill>
                  <a:schemeClr val="tx1"/>
                </a:solidFill>
                <a:effectLst/>
                <a:latin typeface="+mn-lt"/>
                <a:ea typeface="+mn-ea"/>
                <a:cs typeface="+mn-cs"/>
              </a:rPr>
              <a:t> difficult as they attempt not to diagnose but give broader indirect suggestions that may not provide clear or concise patient information.</a:t>
            </a:r>
          </a:p>
          <a:p>
            <a:r>
              <a:rPr lang="en-US" b="1" u="sng"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4147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latin typeface="+mn-lt"/>
                <a:cs typeface="Calibri"/>
              </a:rPr>
              <a:t>SCRIPT</a:t>
            </a:r>
          </a:p>
          <a:p>
            <a:r>
              <a:rPr lang="en-US" sz="1200" b="0" kern="1200" dirty="0">
                <a:latin typeface="+mn-lt"/>
                <a:cs typeface="Calibri"/>
              </a:rPr>
              <a:t>The next few slides are from the severe hypertension master scenario, particularly relating to the fact that the patient in triage has persistent severe-range blood pressure with no IV access. In this scenario, we demonstrate an opportunity to use the SBAR communication tool.   </a:t>
            </a:r>
          </a:p>
          <a:p>
            <a:endParaRPr lang="en-US" sz="1200" b="0" kern="1200" dirty="0">
              <a:latin typeface="+mn-lt"/>
              <a:cs typeface="Calibri"/>
            </a:endParaRPr>
          </a:p>
          <a:p>
            <a:r>
              <a:rPr lang="en-US" sz="1200" b="0" kern="1200" dirty="0">
                <a:latin typeface="+mn-lt"/>
                <a:cs typeface="Calibri"/>
              </a:rPr>
              <a:t>As you read through this expanded section from our scenario, think about how the nurse uses SBAR to communicate with the obstetrician. If you were the nurse, what would you say to the obstetrician when she enters the room?  </a:t>
            </a:r>
          </a:p>
          <a:p>
            <a:endParaRPr lang="en-US" sz="1200" b="0" kern="1200" dirty="0">
              <a:latin typeface="+mn-lt"/>
              <a:cs typeface="Calibri"/>
            </a:endParaRPr>
          </a:p>
          <a:p>
            <a:r>
              <a:rPr lang="en-US" sz="1200" b="0" kern="1200" dirty="0">
                <a:latin typeface="+mn-lt"/>
                <a:cs typeface="Calibri"/>
              </a:rPr>
              <a:t>Remember that Kim should still use good communication standards (which include complete, clear, brief, and timely dialogue), but she should also Identify herself, explain the Situation with the patient, provide clinical Background, Assess the current problem, and Recommend a plan.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937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latin typeface="+mn-lt"/>
                <a:cs typeface="Calibri"/>
              </a:rPr>
              <a:t>SCRIPT</a:t>
            </a:r>
            <a:r>
              <a:rPr lang="en-US" b="1" dirty="0">
                <a:cs typeface="Calibri"/>
              </a:rPr>
              <a:t> </a:t>
            </a:r>
            <a:endParaRPr lang="en-US" sz="1200" b="1" kern="1200" dirty="0">
              <a:latin typeface="+mn-lt"/>
              <a:cs typeface="Calibri"/>
            </a:endParaRPr>
          </a:p>
          <a:p>
            <a:r>
              <a:rPr lang="en-US" dirty="0">
                <a:cs typeface="Calibri"/>
              </a:rPr>
              <a:t>Kim, the triage nurse, calls Dr. Johnson, the obstetrician. Kim begins by introducing herself and her role. She then describes the current clinical situation regarding Alice Smith, who recently presented to L&amp;D triage complaining of a headache and since her arrival has had two severe-range blood pressure readings separated by 10 minutes.</a:t>
            </a:r>
            <a:endParaRPr lang="en-US" sz="1200" b="0" i="1" kern="1200" dirty="0">
              <a:latin typeface="+mn-lt"/>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381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b="0" dirty="0"/>
          </a:p>
          <a:p>
            <a:r>
              <a:rPr lang="en-US" sz="1200" kern="1200" dirty="0">
                <a:solidFill>
                  <a:schemeClr val="tx1"/>
                </a:solidFill>
                <a:effectLst/>
                <a:latin typeface="+mn-lt"/>
                <a:ea typeface="+mn-ea"/>
                <a:cs typeface="+mn-cs"/>
              </a:rPr>
              <a:t>Human factors and communication breakdowns are identified as the primary root cause of maternal and perinatal deaths and injuries. According to the Joint Commission, these errors are reported over 80 percent of the time and represent the majority of repairable defects within the L&amp;D unit.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Human factors refer generally to employee competency and staffing concerns. They specifically include s</a:t>
            </a:r>
            <a:r>
              <a:rPr lang="en-US" dirty="0"/>
              <a:t>taffing levels, staffing skill mix, staff orientation, in-service education, competency assessment, staff supervision, resident supervision, medical staff credentialing/privileging, medical staff peer review, other (e.g., rushing, fatigue, distraction, complacency, bias).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Communication causes capture breakdowns in oral, written, or electronic exchanges among staff, with and among physicians, with administration, and/or with patient or family members.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Other root causes for maternal and perinatal deaths and injuries are—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Assessment (i.e., the </a:t>
            </a:r>
            <a:r>
              <a:rPr lang="en-US" dirty="0"/>
              <a:t>adequacy, timing, or scope of assessment; pediatric, psychiatric, alcohol/drug, and/or abuse/neglect assessments; patient observation; clinical laboratory testing; and care decisions)</a:t>
            </a:r>
            <a:r>
              <a:rPr lang="en-US"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Leadership (i.e., </a:t>
            </a:r>
            <a:r>
              <a:rPr lang="en-US" dirty="0"/>
              <a:t>organizational planning, organizational culture, community relations, service availability, priority setting, resource allocation, complaint resolution, leadership collaboration, standardization [e.g., clinical practice guidelines], directing department/services, integration of services, inadequate policies and procedures, non-compliance with policies and procedures, performance improvement, medical staff organization, nursing leadership)</a:t>
            </a:r>
            <a:r>
              <a:rPr lang="en-US"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Information management (i.e., </a:t>
            </a:r>
            <a:r>
              <a:rPr lang="en-US" dirty="0"/>
              <a:t>information management needs assessment, confidentiality, security of information, data definitions, availability of information, technical systems, patient identification, medical records, aggregation of data)</a:t>
            </a:r>
            <a:r>
              <a:rPr lang="en-US"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Physical environment (i.e., g</a:t>
            </a:r>
            <a:r>
              <a:rPr lang="en-US" dirty="0"/>
              <a:t>eneral safety, fire safety, security systems, hazardous materials, emergency management, smoking management, equipment management, utilities management)</a:t>
            </a:r>
            <a:r>
              <a:rPr lang="en-US"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Continuum of care (i.e., access to care, care setting, continuity of care, transfer of patient, and/or patient discharge)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Care planning (i.e., planning and/or collaboration), and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Medication use (i.e., f</a:t>
            </a:r>
            <a:r>
              <a:rPr lang="en-US" dirty="0"/>
              <a:t>ormulary, storage/control, labeling, ordering, preparing/distributing, administering, and/or patient monitoring)</a:t>
            </a:r>
            <a:r>
              <a:rPr lang="en-US" sz="1200" kern="1200" dirty="0">
                <a:solidFill>
                  <a:schemeClr val="tx1"/>
                </a:solidFill>
                <a:effectLst/>
                <a:latin typeface="+mn-lt"/>
                <a:ea typeface="+mn-ea"/>
                <a:cs typeface="+mn-cs"/>
              </a:rPr>
              <a:t>.</a:t>
            </a:r>
            <a:r>
              <a:rPr lang="en-US" dirty="0">
                <a:effectLst/>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DE0922-8E6B-4D54-B6F0-4A26D81825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559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latin typeface="+mn-lt"/>
                <a:cs typeface="Calibri"/>
              </a:rPr>
              <a:t>SCRIPT </a:t>
            </a:r>
          </a:p>
          <a:p>
            <a:r>
              <a:rPr lang="en-US" sz="1200" b="0" i="0" kern="1200" dirty="0">
                <a:latin typeface="+mn-lt"/>
                <a:cs typeface="Calibri"/>
              </a:rPr>
              <a:t>Kim then proceeds to provide Dr. Johnson with some clinical background that can be used to make informed care decisions. She tells Dr. Johnson, “Ms. Smith is a 31-year-old </a:t>
            </a:r>
            <a:r>
              <a:rPr lang="en-US" sz="1200" b="0" i="0" kern="1200" dirty="0" err="1">
                <a:latin typeface="+mn-lt"/>
                <a:cs typeface="Calibri"/>
              </a:rPr>
              <a:t>primiparous</a:t>
            </a:r>
            <a:r>
              <a:rPr lang="en-US" sz="1200" b="0" i="0" kern="1200" dirty="0">
                <a:latin typeface="+mn-lt"/>
                <a:cs typeface="Calibri"/>
              </a:rPr>
              <a:t> female at 36 weeks and 2 days with overall uncomplicated prenatal care. She presented to L&amp;D triage today reporting worsening daily headaches. On arrival, she was noted to have an initial severe blood pressure of 178/112. We initiated routine admission paperwork and the consent process while letting her relax a bit; however, her repeat blood pressure 10 minutes later was 182/114.”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4815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latin typeface="+mn-lt"/>
                <a:cs typeface="Calibri"/>
              </a:rPr>
              <a:t>SCRIPT</a:t>
            </a:r>
          </a:p>
          <a:p>
            <a:r>
              <a:rPr lang="en-US" sz="1200" b="0" kern="1200" dirty="0">
                <a:latin typeface="+mn-lt"/>
                <a:cs typeface="Calibri"/>
              </a:rPr>
              <a:t>Kim tells Dr. Johnson she is concerned that Ms. Smith could have pre-eclampsia. This assessment is based on Kim’s synthesis of all the information she has gathered and relayed to Dr. Johnson, opening the opportunity for discussion of next steps.</a:t>
            </a:r>
            <a:endParaRPr lang="en-US" sz="1200" b="0" i="1" kern="1200" dirty="0">
              <a:latin typeface="+mn-lt"/>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35437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latin typeface="+mn-lt"/>
                <a:cs typeface="Calibri"/>
              </a:rPr>
              <a:t>SCRIPT</a:t>
            </a:r>
          </a:p>
          <a:p>
            <a:r>
              <a:rPr lang="en-US" sz="1200" b="0" kern="1200" dirty="0">
                <a:latin typeface="+mn-lt"/>
                <a:cs typeface="Calibri"/>
              </a:rPr>
              <a:t>Ending on a recommendation for next steps helps direct the plan of care. Kim knows that Ms. Smith should immediately receive antihypertensives to treat her severe range blood pressure and will need additional work-up, so requests Dr. Johnson order IV access, IV antihypertensives, and additional labs to assess Ms. Smith for pre-eclampsia.</a:t>
            </a:r>
          </a:p>
          <a:p>
            <a:endParaRPr lang="en-US" sz="1200" b="0" kern="1200" dirty="0">
              <a:latin typeface="+mn-lt"/>
              <a:cs typeface="Calibri"/>
            </a:endParaRPr>
          </a:p>
          <a:p>
            <a:r>
              <a:rPr lang="en-US" sz="1200" b="0" kern="1200" dirty="0">
                <a:latin typeface="+mn-lt"/>
                <a:cs typeface="Calibri"/>
              </a:rPr>
              <a:t>At this point, the providers could engage in a constructive conversation about whether Kim’s assessments and recommendations are appropriate from the perspective of the other team members, such as Dr. Johnson. Whatever the ultimate decision, Kim and Dr. Johnson should end their discussion with a check-back, which is described in Module 2.</a:t>
            </a:r>
          </a:p>
          <a:p>
            <a:endParaRPr lang="en-US" sz="1200" b="0" i="1" kern="1200" dirty="0">
              <a:latin typeface="+mn-lt"/>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03580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Handoffs involve the transfer of the responsibility of patient care to a different provider or healthcare professional. Handoffs</a:t>
            </a:r>
            <a:r>
              <a:rPr lang="en-US" b="0" dirty="0"/>
              <a:t> occur across the entire healthcare continuum in all types of settings and for various reasons. Some reasons for handoffs include shift changes wherein one provider is being temporarily relieved of duty by another provider; during hemorrhage and other emergent events when specialized responders may take over care responsibilities for a patient; or location transfers wherein patient care is transferring between providers as part of normal care such as from triage to the inpatient labor and delivery unit to the postpartum room. </a:t>
            </a:r>
            <a:endParaRPr lang="en-US" sz="1200" b="1"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dirty="0"/>
              <a:t>It’s estimated that a typical teaching hospital may experience more than 4,000 handoffs every day. However, sometimes handoffs are conducted too casually, when they should be structured and focused to ensure continuity of care. </a:t>
            </a:r>
            <a:r>
              <a:rPr lang="en-US" sz="1200" b="0" i="0" kern="1200" dirty="0">
                <a:solidFill>
                  <a:schemeClr val="tx1"/>
                </a:solidFill>
                <a:effectLst/>
                <a:latin typeface="+mn-lt"/>
                <a:ea typeface="+mn-ea"/>
                <a:cs typeface="+mn-cs"/>
              </a:rPr>
              <a:t>In these cases, there is increased risk that necessary information about the patient might not be communicated. </a:t>
            </a:r>
            <a:endParaRPr lang="en-US" sz="1200" b="1"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Ask:</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When do you typically use handoffs in your unit?</a:t>
            </a:r>
          </a:p>
          <a:p>
            <a:r>
              <a:rPr lang="en-US" sz="1200" b="0" i="0" kern="1200" dirty="0">
                <a:solidFill>
                  <a:schemeClr val="tx1"/>
                </a:solidFill>
                <a:effectLst/>
                <a:latin typeface="+mn-lt"/>
                <a:ea typeface="+mn-ea"/>
                <a:cs typeface="+mn-cs"/>
              </a:rPr>
              <a:t>What do you think makes an effective handoff?</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26850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SCRIPT</a:t>
            </a:r>
            <a:endParaRPr lang="en-US" sz="1200" b="0" i="0" kern="1200" dirty="0">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primary objective of a good handoff is to provide accurate information about a patient’s health history, treatment and services, current condition, and any recent or anticipated changes to the patient’s status or plan of care, including contingency plans. Handoff discussions should include knowledge about the degree of certainty and uncertainty regarding a patient, such as whether a diagnosis has been confirmed or the patient’s response to treatment. This is why a structured communication tool, such as SBAR or I PASS the BATON, which you’ll learn about in a few minutes, are helpful. When used properly, these tools help providers communicate completely by providing reminders about what information needs to be shared and communicated clearly and by providing a known structure for sharing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During a handoff, you cannot assume that the person accepting responsibility for a patient will read or understand written or nonverbal communications, so it’s important to verbally communicate as much information as possible. Handoffs are an opportunity to develop a shared understanding between team members so it’s important that all information communicated is acknowledged by the recipient. Until your teammate has provided a verbal confirmation of understanding, you should not relinquish your responsibility. Give your team member the opportunity to respond to and ask questions. Handoffs are a good time to review and have fresh eyes evaluate the situation for both safety and quality. If you yourself are the one taking over patient responsibilities, use check-backs to repeat what you have understood and clarify any concerns or information gaps.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When appropriate, you should include the patient or family in the handoff discussion. Doing so not only keeps patients apprised of their own care but can also help you maintain continuity of care. Patients can sometimes provide details that providers may not have access to.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60083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SCRIPT</a:t>
            </a:r>
          </a:p>
          <a:p>
            <a:r>
              <a:rPr lang="en-US" b="0" dirty="0">
                <a:cs typeface="Calibri"/>
              </a:rPr>
              <a:t>As we’ve discussed, handoffs are foundational to care and so they are especially relevant to the recognition and response stages of the 4 </a:t>
            </a:r>
            <a:r>
              <a:rPr lang="en-US" b="0" dirty="0" err="1">
                <a:cs typeface="Calibri"/>
              </a:rPr>
              <a:t>Rs</a:t>
            </a:r>
            <a:r>
              <a:rPr lang="en-US" b="0" dirty="0">
                <a:cs typeface="Calibri"/>
              </a:rPr>
              <a:t> framework. At the Readiness stage, use handoffs as an opportunity to restate the plan for escalation, obtaining appropriate consultation, and transport in the event of severe hypertension. During Recognition of severe hypertension, you should review the patient problem list and communicate the risks or realities of hemorrhage whether the care transition is occurring during shift changes or as a natural progression of the patient’s care continuum. At the Response stage of managing severe hypertension, review the unit-standard response protocol during handoffs.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9601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SCRIPT</a:t>
            </a:r>
          </a:p>
          <a:p>
            <a:pPr>
              <a:defRPr/>
            </a:pPr>
            <a:r>
              <a:rPr lang="en-US" b="0" dirty="0"/>
              <a:t>I PASS the BATON is another mnemonic for remembering information to be shared during a patient handoff. As you may notice from our discussion about SBAR, there are some familiar features such as the situation, background, and next steps. However, the advantage of I PASS the BATON is it is more nuanced, so when referenced you may be less likely to omit critical information during a handoff.</a:t>
            </a:r>
          </a:p>
          <a:p>
            <a:pPr>
              <a:defRPr/>
            </a:pPr>
            <a:endParaRPr lang="en-US" b="0" dirty="0"/>
          </a:p>
          <a:p>
            <a:pPr>
              <a:defRPr/>
            </a:pPr>
            <a:r>
              <a:rPr lang="en-US" b="0" dirty="0"/>
              <a:t>I PASS the BATON begins with an introduction of yourself and your job role, assuming this information isn’t already known by the person to whom you’re handing off responsibility. Next is an introduction to the patient and their basic characteristics such as name, age, and sex. The first "A" stands for assessment, which involves articulating the chief complaint, current vital signs, symptoms, and diagnosis. The first “S” reminds you to share information pertaining to the current situation, including present status, level of uncertainty, recent changes, and any response to treatment. The second "S" stands for safety and prompts you to share any details that might compromise or affect patient safety such as critical lab values, cultural or socioeconomic factors that might make the patient vulnerable, allergies, and alerts.</a:t>
            </a:r>
          </a:p>
          <a:p>
            <a:pPr>
              <a:defRPr/>
            </a:pPr>
            <a:endParaRPr lang="en-US" b="0" dirty="0"/>
          </a:p>
          <a:p>
            <a:pPr>
              <a:defRPr/>
            </a:pPr>
            <a:r>
              <a:rPr lang="en-US" b="0" dirty="0"/>
              <a:t>"B" stands for background and reminds you to share patient and family history. "A" refers to actions that have been taken or are required for the patient along with a rationale for why these were undertaken or needed. The "T" in baton reminds you to think about timing, such as level of urgency or the prioritization of actions, while "O" refers to ownership and requires you to explain specifically who is responsible for each action. Finally, "N" stands for next and reminds you to end the handoff with what the care plan dictates is the next step in care, whether any changes are anticipated, what the rest of the current care plan articulates, and whether there are any contingency plans in place.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3733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b="0" dirty="0">
              <a:cs typeface="Calibri"/>
            </a:endParaRPr>
          </a:p>
          <a:p>
            <a:r>
              <a:rPr lang="en-US" b="0" dirty="0">
                <a:cs typeface="Calibri"/>
              </a:rPr>
              <a:t>As you watch this short video, see how many elements of the I PASS the BATON mnemonic you observe. Please note that the scenario does not relate to a severe hypertensive event. We encourage you to focus on the technique, rather than the context. What made this an effective or ineffective handoff?</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038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b="0" dirty="0"/>
          </a:p>
          <a:p>
            <a:r>
              <a:rPr lang="en-US" dirty="0"/>
              <a:t>What elements of I PASS the BATON did you see represented in the previous video?</a:t>
            </a:r>
          </a:p>
          <a:p>
            <a:endParaRPr lang="en-US" dirty="0"/>
          </a:p>
          <a:p>
            <a:r>
              <a:rPr lang="en-US" dirty="0"/>
              <a:t>You might have observed that Dr. Smith did not provide his name or role but that Dr. Martin knew exactly to whom he was speaking, so the introduction might have been unnecessary. However, Dr. Smith began the handoff by sharing a bit about the patient, including his sex, age, and name, which he quickly followed with the assessment that the patient has </a:t>
            </a:r>
            <a:r>
              <a:rPr lang="en-US" dirty="0">
                <a:cs typeface="Calibri"/>
              </a:rPr>
              <a:t>viral cardiomyopathy, frequent episodes of congestive heart failure, presenting with acute anterior MI and early cardiogenic shock. Dr. Smith described the situation as the patient reporting sensations of ripping pain and that he already has access to past and present electrocardiograms with labs drawn and pending. Dr. Smith reiterated that the patient’s background is one of viral cardiomyopathy, and clarified it’s not coronary artery disease. As part of the patient’s background and safety concerns, Dr. Smith reported that the patient has had aspirin and heparin, and was starting </a:t>
            </a:r>
            <a:r>
              <a:rPr lang="en-US" dirty="0" err="1">
                <a:cs typeface="Calibri"/>
              </a:rPr>
              <a:t>integrilin</a:t>
            </a:r>
            <a:r>
              <a:rPr lang="en-US" dirty="0">
                <a:cs typeface="Calibri"/>
              </a:rPr>
              <a:t>, and was not receiving beta-blockers or nitroglycerin due to his hypotension. He suggested the next action would be squirting the chest to rule out dissection. He transferred ownership to both Dr. Martin and Hal.</a:t>
            </a:r>
          </a:p>
          <a:p>
            <a:r>
              <a:rPr lang="en-US" dirty="0">
                <a:cs typeface="Calibri"/>
              </a:rPr>
              <a:t> </a:t>
            </a:r>
          </a:p>
          <a:p>
            <a:r>
              <a:rPr lang="en-US" dirty="0">
                <a:cs typeface="Calibri"/>
              </a:rPr>
              <a:t>You might notice that there is sometimes overlap in the different I PASS the BATON elements or that they might be presented out of order of the mnemonic. That’s OK. I PASS the BATON is simply another tool you can draw on to help you ensure that you have communicated fully and completely all the critical information about the patient. As you become accustomed to using the strategy during handoffs, it will start to feel more natural to you.</a:t>
            </a:r>
          </a:p>
          <a:p>
            <a:endParaRPr lang="en-US" dirty="0">
              <a:cs typeface="Calibri"/>
            </a:endParaRPr>
          </a:p>
          <a:p>
            <a:pPr lvl="0">
              <a:defRPr/>
            </a:pPr>
            <a:r>
              <a:rPr lang="en-US" dirty="0">
                <a:cs typeface="Calibri"/>
              </a:rPr>
              <a:t>Now, what about this particular handoff do you think could have been improved? Dr. Smith did not appear to provide details regarding the timing of actions or clear next steps, so he might have given more detail about when the chest squirting would and should take place as well as for any other explicit next steps in the care plan. He might even have asked Dr. Martin if he had anything additional to add or questions. Dr. Smith also might have summarized the results of the EKGs rather than leaving Dr. Martin to read them for himself.</a:t>
            </a:r>
          </a:p>
          <a:p>
            <a:pPr lvl="0">
              <a:defRPr/>
            </a:pPr>
            <a:endParaRPr lang="en-US" dirty="0">
              <a:cs typeface="Calibri"/>
            </a:endParaRPr>
          </a:p>
          <a:p>
            <a:pPr lvl="0">
              <a:defRPr/>
            </a:pPr>
            <a:r>
              <a:rPr lang="en-US" dirty="0">
                <a:cs typeface="Calibri"/>
              </a:rPr>
              <a:t>Overall, this was a good handoff that touched on nearly all the aspects of the I PASS the BATON mnemonic. Importantly, it was fairly concise, even with the banter between the two doctors, and critical information was shared. Dr. Martin even used a check-back, wherein he repeated the information that Dr. Martin communicated to him in his own words.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52718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latin typeface="+mn-lt"/>
                <a:cs typeface="Calibri"/>
              </a:rPr>
              <a:t>SCRIPT</a:t>
            </a:r>
          </a:p>
          <a:p>
            <a:r>
              <a:rPr lang="en-US" sz="1200" b="0" kern="1200" dirty="0">
                <a:latin typeface="+mn-lt"/>
                <a:cs typeface="Calibri"/>
              </a:rPr>
              <a:t>Now we will see how the I PASS THE BATON can be used in a case where the patient has developed severe hypertension.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5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E52371-1DDB-4D56-8665-ECF95660ADB6}"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32" name="Rectangle 3"/>
          <p:cNvSpPr>
            <a:spLocks noGrp="1" noChangeArrowheads="1"/>
          </p:cNvSpPr>
          <p:nvPr>
            <p:ph type="body" idx="1"/>
          </p:nvPr>
        </p:nvSpPr>
        <p:spPr bwMode="auto">
          <a:noFill/>
        </p:spPr>
        <p:txBody>
          <a:bodyPr/>
          <a:lstStyle/>
          <a:p>
            <a:r>
              <a:rPr lang="en-US" b="1" dirty="0"/>
              <a:t>SCRIPT</a:t>
            </a:r>
            <a:endParaRPr lang="en-US" b="0" dirty="0"/>
          </a:p>
          <a:p>
            <a:r>
              <a:rPr lang="en-US" sz="1200" kern="1200" dirty="0">
                <a:solidFill>
                  <a:schemeClr val="tx1"/>
                </a:solidFill>
                <a:effectLst/>
                <a:latin typeface="+mn-lt"/>
                <a:ea typeface="+mn-ea"/>
                <a:cs typeface="+mn-cs"/>
              </a:rPr>
              <a:t>Communication, both verbal and nonverbal, is complex and subject to distortion or misinterpretation as it is encoded and decoded between communicators. In verbal communication, ideas are first encoded, or created, when the sender speaks to the receiver. The receiver then decodes, or interprets, the message. The interpretation is affected by the context, auditory distractions, and the individual makeup of the participants involved in the conversation.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seemingly insignificant elements comprise the overall communication system in which providers share information, ideas, and needs within </a:t>
            </a:r>
            <a:r>
              <a:rPr lang="en-US" sz="1200" kern="1200">
                <a:solidFill>
                  <a:schemeClr val="tx1"/>
                </a:solidFill>
                <a:effectLst/>
                <a:latin typeface="+mn-lt"/>
                <a:ea typeface="+mn-ea"/>
                <a:cs typeface="+mn-cs"/>
              </a:rPr>
              <a:t>the healthcare </a:t>
            </a:r>
            <a:r>
              <a:rPr lang="en-US" sz="1200" kern="1200" dirty="0">
                <a:solidFill>
                  <a:schemeClr val="tx1"/>
                </a:solidFill>
                <a:effectLst/>
                <a:latin typeface="+mn-lt"/>
                <a:ea typeface="+mn-ea"/>
                <a:cs typeface="+mn-cs"/>
              </a:rPr>
              <a:t>setting. Each aspect is interconnected and dependent on the influences and composition of the others, meaning a distraction or malfunction in the encoding process or any other component in the model impairs decoding and understanding.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background and physical environment of the communicators influences the distribution and receipt of messages. Individuals are unique, and their experiences dictate how messages are created, shared, and understood. Knowing this, individuals in healthcare settings can affect the outcome of their interaction with colleagues by realizing how to effectively share ideas and comprehend those of others.</a:t>
            </a:r>
            <a:r>
              <a:rPr lang="en-US" dirty="0">
                <a:effectLst/>
              </a:rPr>
              <a:t> </a:t>
            </a:r>
            <a:endParaRPr lang="en-US" b="1" dirty="0"/>
          </a:p>
        </p:txBody>
      </p:sp>
    </p:spTree>
    <p:extLst>
      <p:ext uri="{BB962C8B-B14F-4D97-AF65-F5344CB8AC3E}">
        <p14:creationId xmlns:p14="http://schemas.microsoft.com/office/powerpoint/2010/main" val="10234889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SCRIPT</a:t>
            </a:r>
          </a:p>
          <a:p>
            <a:r>
              <a:rPr lang="en-US" sz="1200" b="0" kern="1200" dirty="0">
                <a:solidFill>
                  <a:schemeClr val="tx1"/>
                </a:solidFill>
                <a:effectLst/>
                <a:latin typeface="+mn-lt"/>
                <a:ea typeface="+mn-ea"/>
                <a:cs typeface="+mn-cs"/>
              </a:rPr>
              <a:t>Here you see the triage nurse, Kim, preparing to hand off Ms. Smith’s care to the receiving L&amp;D nurse, Beth. Ms. Smith is present and included in the conversation so she is fully aware that now there will be a different person and team taking care of her. She is given an opportunity to respond with whether she is ready before the handoff dialogue starts. Note how Beth takes particular care to make Ms. Smith feel like a team member. </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You will note that all aspects of ”I” are covered. Assuming that Beth and Kim already know each other and are conducting the handoff in person, they may not have introduced themselves in quite this same way. However, it is helpful to start the handoff by making sure everyone involved knows each other’s roles and responsibilities.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1542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SCRIPT</a:t>
            </a:r>
          </a:p>
          <a:p>
            <a:r>
              <a:rPr lang="en-US" sz="1200" b="0" i="0" kern="1200" dirty="0">
                <a:solidFill>
                  <a:schemeClr val="tx1"/>
                </a:solidFill>
                <a:effectLst/>
                <a:latin typeface="+mn-lt"/>
                <a:ea typeface="+mn-ea"/>
                <a:cs typeface="+mn-cs"/>
              </a:rPr>
              <a:t>Kim explains Ms. Smith's history, offering her own assessment of the situation, and recap of the recent process.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"Ms. Smith is a 31-year-old </a:t>
            </a:r>
            <a:r>
              <a:rPr lang="en-US" sz="1200" b="0" i="0" kern="1200" dirty="0" err="1">
                <a:solidFill>
                  <a:schemeClr val="tx1"/>
                </a:solidFill>
                <a:effectLst/>
                <a:latin typeface="+mn-lt"/>
                <a:ea typeface="+mn-ea"/>
                <a:cs typeface="+mn-cs"/>
              </a:rPr>
              <a:t>primip</a:t>
            </a:r>
            <a:r>
              <a:rPr lang="en-US" sz="1200" b="0" i="0" kern="1200" dirty="0">
                <a:solidFill>
                  <a:schemeClr val="tx1"/>
                </a:solidFill>
                <a:effectLst/>
                <a:latin typeface="+mn-lt"/>
                <a:ea typeface="+mn-ea"/>
                <a:cs typeface="+mn-cs"/>
              </a:rPr>
              <a:t> female at 36 weeks and 2 days with overall uncomplicated prenatal care. She presented to L&amp;D triage with complaints of a headache and was noted to have severe-range blood pressure. I believe it is likely she has preeclampsia with severe features. I’ve taken her blood pressure several times since her arrival and seen them as high as 202/120. Severe-range blood pressure was sustained for nearly an hour. Ms. Smith now has a peripheral IV in place. Thank you so much for your help with that, by the way.”</a:t>
            </a:r>
          </a:p>
          <a:p>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3837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SCRIPT</a:t>
            </a:r>
          </a:p>
          <a:p>
            <a:r>
              <a:rPr lang="en-US" sz="1200" b="0" i="0" kern="1200" dirty="0">
                <a:solidFill>
                  <a:schemeClr val="tx1"/>
                </a:solidFill>
                <a:effectLst/>
                <a:latin typeface="+mn-lt"/>
                <a:ea typeface="+mn-ea"/>
                <a:cs typeface="+mn-cs"/>
              </a:rPr>
              <a:t>Kim continues with the handoff, moving toward the next steps that need to be taken by the receiving L&amp;D nurse. She tells Beth, “Admission and preeclampsia labs were collected and sent but have not yet returned. Ms. Smith has received a total of 15 mg of hydralazine (</a:t>
            </a:r>
            <a:r>
              <a:rPr lang="en-US" sz="1200" b="0" i="0" kern="1200" dirty="0" err="1">
                <a:solidFill>
                  <a:schemeClr val="tx1"/>
                </a:solidFill>
                <a:effectLst/>
                <a:latin typeface="+mn-lt"/>
                <a:ea typeface="+mn-ea"/>
                <a:cs typeface="+mn-cs"/>
              </a:rPr>
              <a:t>Apresoline</a:t>
            </a:r>
            <a:r>
              <a:rPr lang="en-US" sz="1200" b="0" i="0" kern="1200" dirty="0">
                <a:solidFill>
                  <a:schemeClr val="tx1"/>
                </a:solidFill>
                <a:effectLst/>
                <a:latin typeface="+mn-lt"/>
                <a:ea typeface="+mn-ea"/>
                <a:cs typeface="+mn-cs"/>
              </a:rPr>
              <a:t>), and as of 10 minutes ago her blood pressure is no longer in the severe range. Safety concerns include potential stroke if her very high blood pressure is not treated acutely. She is also likely at high risk for seizures if diagnosed with preeclampsia with severe features. You will need to repeat her vital signs in 5 minutes.”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Note that Kim touches on all aspects of I PASS BATON throughout her handoff.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4922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SCRIPT</a:t>
            </a:r>
          </a:p>
          <a:p>
            <a:r>
              <a:rPr lang="en-US" sz="1200" b="0" kern="1200" dirty="0">
                <a:solidFill>
                  <a:schemeClr val="tx1"/>
                </a:solidFill>
                <a:effectLst/>
                <a:latin typeface="+mn-lt"/>
                <a:ea typeface="+mn-ea"/>
                <a:cs typeface="+mn-cs"/>
              </a:rPr>
              <a:t>Kim concludes by giving Beth an opportunity to clarify anything or ask questions. Beth briefly summarizes the main points of what she’s heard, while keeping Ms. Smith engaged in the handoff.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7307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b="0" dirty="0"/>
          </a:p>
          <a:p>
            <a:r>
              <a:rPr lang="en-US" b="0" dirty="0"/>
              <a:t>Now that you’ve learned about the communication tools and strategies we have for improving teamwork let’s talk about their feasibility, any barriers you expect to have with adopting them, concerns you have with their utility, applicability, or friendliness, and ideas you might have to improve upon them or encourage their use.</a:t>
            </a:r>
          </a:p>
          <a:p>
            <a:endParaRPr lang="en-US" b="0" dirty="0"/>
          </a:p>
          <a:p>
            <a:r>
              <a:rPr lang="en-US" b="0" dirty="0"/>
              <a:t>I want you to feel open to sharing your thoughts, ideas, and concerns. And remember: these tools can always be modified in order to be made more useful, if that’s what you need. It’s not so much about the exact structure of the tool (e.g., SBAR or I PASS the BATON) as it is in having a unit-recognized procedure for organizing your communications and ensuring information has been correctly and similarly understood by everyone involved..</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8095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b="0" dirty="0"/>
              <a:t>Communication is the foundation to effective teamwork. To be effective, it should be clear, brief yet complete, and timely. In this module, we reviewed four simple strategies that you can immediately begin using and promoting at your home organizations to improve teamwork. These include call-outs, check-backs, SBAR, and I PASS the BATON. </a:t>
            </a:r>
          </a:p>
          <a:p>
            <a:endParaRPr lang="en-US" b="0" dirty="0"/>
          </a:p>
          <a:p>
            <a:r>
              <a:rPr lang="en-US" b="0" dirty="0"/>
              <a:t>Encourage the use of multiple strategies together. Check-backs can and should be used to confirm information shared during call-outs and communicated with the SBAR and I PASS the BATON mnemonics.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75897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99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b="0" dirty="0"/>
          </a:p>
          <a:p>
            <a:r>
              <a:rPr lang="en-US" sz="1200" kern="1200" dirty="0">
                <a:solidFill>
                  <a:schemeClr val="tx1"/>
                </a:solidFill>
                <a:effectLst/>
                <a:latin typeface="+mn-lt"/>
                <a:ea typeface="+mn-ea"/>
                <a:cs typeface="+mn-cs"/>
              </a:rPr>
              <a:t>Effective communication is complete.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It communicates all relevant information while avoiding unnecessary details that may cause confusion.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It allows time for patients and staff to ask and answer questions completely.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Effective communication is clear.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It uses plain language, such as layman’s terms, that patients and their families can easily understand.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It uses common or standard terminology when communicating with team members.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Effective communication is brief and concise.</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Provide information that is brief, yet as complete as possible. Do not overexplain the situation; be concise.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Effective communication is timely. </a:t>
            </a:r>
            <a:r>
              <a:rPr lang="en-US" sz="1200" b="0" i="0" kern="1200" dirty="0">
                <a:solidFill>
                  <a:schemeClr val="tx1"/>
                </a:solidFill>
                <a:effectLst/>
                <a:latin typeface="+mn-lt"/>
                <a:ea typeface="+mn-ea"/>
                <a:cs typeface="+mn-cs"/>
              </a:rPr>
              <a:t>Consider ramifications of delayed communication.</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It offers and requests information.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It avoids compromising a patient’s situation by promptly relaying information.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It notes times of observations and interventions in the patient’s record.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It updates patients and families frequently.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It verifies the recipient received the intended message.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It validates or acknowledges information received.</a:t>
            </a:r>
          </a:p>
          <a:p>
            <a:pPr marL="628650" lvl="1"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Ask </a:t>
            </a:r>
            <a:r>
              <a:rPr lang="en-US" sz="1200" b="0" i="0" kern="1200" dirty="0">
                <a:solidFill>
                  <a:schemeClr val="tx1"/>
                </a:solidFill>
                <a:effectLst/>
                <a:latin typeface="+mn-lt"/>
                <a:ea typeface="+mn-ea"/>
                <a:cs typeface="+mn-cs"/>
              </a:rPr>
              <a:t>(Time Permitting)</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What could affect communication among team members?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Tip: You may wish to create a list of answers to the question on a flip chart and then compare those to the challenges listed on the next slide.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Example 1</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applying the four elements of effective communication to a recommendation to proceed with a cesarean section for a laboring patient: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Complete—it includes the medical reason for recommending a cesarean section and risks associated with not proceeding to a section;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Clear—It is conveyed using plain language and avoiding medical jargon;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Brief—It contains only the necessary information; and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Timely—It is communicated to the patient as soon as possible after the decision has been made by the attending physician. </a:t>
            </a:r>
          </a:p>
          <a:p>
            <a:pPr marL="628650" lvl="1"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Example 2:</a:t>
            </a:r>
            <a:r>
              <a:rPr lang="en-US" sz="1200" b="0" i="0" kern="1200" dirty="0">
                <a:solidFill>
                  <a:schemeClr val="tx1"/>
                </a:solidFill>
                <a:effectLst/>
                <a:latin typeface="+mn-lt"/>
                <a:ea typeface="+mn-ea"/>
                <a:cs typeface="+mn-cs"/>
              </a:rPr>
              <a:t> A well-written discharge prescription is: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Complete—It includes medication, dosage, and frequency.</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Clear—It is clearly written and legible.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Brief—It contains only the necessary information.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Concise—It is written before discharge and filled when the patient is ready to leave the hospital.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1706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b="0" dirty="0"/>
          </a:p>
          <a:p>
            <a:r>
              <a:rPr lang="en-US" sz="1200" b="0" i="0" kern="1200" dirty="0">
                <a:solidFill>
                  <a:schemeClr val="tx1"/>
                </a:solidFill>
                <a:effectLst/>
                <a:latin typeface="+mn-lt"/>
                <a:ea typeface="+mn-ea"/>
                <a:cs typeface="+mn-cs"/>
              </a:rPr>
              <a:t>In this module, we will discuss the following four information exchange strategies: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Check-Backs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Call-Outs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SBAR: Situation—Background—Assessment—Recommendation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I PASS the BATON.</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Each of these communication strategies are simple to integrate into daily practice yet have been shown to improve team performance. They do so by helping to reduce errors associated with miscommunication and failure to share relevant and critical information.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886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SCRIPT</a:t>
            </a:r>
            <a:endParaRPr lang="en-US" dirty="0"/>
          </a:p>
          <a:p>
            <a:r>
              <a:rPr lang="en-US" kern="1200" dirty="0">
                <a:effectLst/>
              </a:rPr>
              <a:t>A </a:t>
            </a:r>
            <a:r>
              <a:rPr lang="en-US" dirty="0"/>
              <a:t>call-out </a:t>
            </a:r>
            <a:r>
              <a:rPr lang="en-US" kern="1200" dirty="0">
                <a:effectLst/>
              </a:rPr>
              <a:t>is a tactic used to convey critical information during an emergency. Critical information </a:t>
            </a:r>
            <a:r>
              <a:rPr lang="en-US" dirty="0"/>
              <a:t>audibly announced </a:t>
            </a:r>
            <a:r>
              <a:rPr lang="en-US" kern="1200" dirty="0">
                <a:effectLst/>
              </a:rPr>
              <a:t>in these situations helps the team anticipate and prepare for vital next steps in patient care. </a:t>
            </a:r>
            <a:r>
              <a:rPr lang="en-US" dirty="0"/>
              <a:t>To assist with follow-through and attention to information shared in </a:t>
            </a:r>
            <a:r>
              <a:rPr lang="en-US" kern="1200" dirty="0">
                <a:effectLst/>
              </a:rPr>
              <a:t>a callout</a:t>
            </a:r>
            <a:r>
              <a:rPr lang="en-US" dirty="0"/>
              <a:t>, direct</a:t>
            </a:r>
            <a:r>
              <a:rPr lang="en-US" kern="1200" dirty="0">
                <a:effectLst/>
              </a:rPr>
              <a:t> the information to a specific individual.</a:t>
            </a:r>
            <a:r>
              <a:rPr lang="en-US" dirty="0"/>
              <a:t> </a:t>
            </a:r>
            <a:endParaRPr lang="en-US" dirty="0">
              <a:cs typeface="Calibri"/>
            </a:endParaRPr>
          </a:p>
          <a:p>
            <a:endParaRPr lang="en-US" dirty="0"/>
          </a:p>
          <a:p>
            <a:r>
              <a:rPr lang="en-US" dirty="0"/>
              <a:t>For example,  a nurse may say to an obstetrician,</a:t>
            </a:r>
            <a:r>
              <a:rPr lang="en-US" kern="1200" dirty="0">
                <a:effectLst/>
              </a:rPr>
              <a:t> “Doctor, I’m concerned because the patient’s blood </a:t>
            </a:r>
            <a:r>
              <a:rPr lang="en-US" dirty="0"/>
              <a:t>pressure is 160/110</a:t>
            </a:r>
            <a:r>
              <a:rPr lang="en-US" kern="1200" dirty="0">
                <a:effectLst/>
              </a:rPr>
              <a:t>.”</a:t>
            </a:r>
            <a:r>
              <a:rPr lang="en-US" dirty="0"/>
              <a:t> </a:t>
            </a:r>
            <a:r>
              <a:rPr lang="en-US" kern="1200" dirty="0">
                <a:effectLst/>
              </a:rPr>
              <a:t> </a:t>
            </a:r>
            <a:r>
              <a:rPr lang="en-US" dirty="0"/>
              <a:t>This is an example of a call-out. To close the loop, as you'll learn next, the</a:t>
            </a:r>
            <a:r>
              <a:rPr lang="en-US" kern="1200" dirty="0">
                <a:effectLst/>
              </a:rPr>
              <a:t> doctor </a:t>
            </a:r>
            <a:r>
              <a:rPr lang="en-US" dirty="0"/>
              <a:t>may reply</a:t>
            </a:r>
            <a:r>
              <a:rPr lang="en-US" kern="1200" dirty="0">
                <a:effectLst/>
              </a:rPr>
              <a:t>, “Okay, </a:t>
            </a:r>
            <a:r>
              <a:rPr lang="en-US" dirty="0"/>
              <a:t>let’s huddle and strategize</a:t>
            </a:r>
            <a:r>
              <a:rPr lang="en-US" kern="1200" dirty="0">
                <a:effectLst/>
              </a:rPr>
              <a:t>.”</a:t>
            </a:r>
            <a:r>
              <a:rPr lang="en-US" dirty="0"/>
              <a:t> </a:t>
            </a:r>
            <a:endParaRPr lang="en-US" dirty="0">
              <a:cs typeface="Calibri"/>
            </a:endParaRPr>
          </a:p>
          <a:p>
            <a:endParaRPr lang="en-US" b="1" dirty="0">
              <a:cs typeface="Calibri"/>
            </a:endParaRPr>
          </a:p>
          <a:p>
            <a:r>
              <a:rPr lang="en-US" kern="1200" dirty="0">
                <a:effectLst/>
              </a:rPr>
              <a:t>On your unit, what information would you want called out?</a:t>
            </a:r>
            <a:r>
              <a:rPr lang="en-US" dirty="0"/>
              <a:t> </a:t>
            </a:r>
            <a:endParaRPr lang="en-US" b="1" u="sng" dirty="0">
              <a:cs typeface="Calibri"/>
            </a:endParaRPr>
          </a:p>
          <a:p>
            <a:endParaRPr lang="en-US" b="1" u="sng" dirty="0"/>
          </a:p>
          <a:p>
            <a:endParaRPr lang="en-US" b="1" u="sng"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5807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b="0" dirty="0"/>
              <a:t>Call-outs aren’t a tool that you’ll necessarily be using on a daily basis, but they are </a:t>
            </a:r>
            <a:r>
              <a:rPr lang="en-US" dirty="0"/>
              <a:t>ones</a:t>
            </a:r>
            <a:r>
              <a:rPr lang="en-US" b="0" dirty="0"/>
              <a:t> that </a:t>
            </a:r>
            <a:r>
              <a:rPr lang="en-US" dirty="0"/>
              <a:t>are</a:t>
            </a:r>
            <a:r>
              <a:rPr lang="en-US" b="0" dirty="0"/>
              <a:t> useful under certain circumstances. Because the nature of the call-out is to relay critical information </a:t>
            </a:r>
            <a:r>
              <a:rPr lang="en-US" b="0" i="1" dirty="0"/>
              <a:t>immediately</a:t>
            </a:r>
            <a:r>
              <a:rPr lang="en-US" b="0" i="0" dirty="0"/>
              <a:t>, call-outs are most helpful during emergent events, such as a hemorrhage, and when team members are co-located. Even if team members aren’t co-located, the spirit of a call-out is maintained when you immediately relay your observations to your team members as directly and quickly as soon as you notice something awry.</a:t>
            </a:r>
            <a:endParaRPr lang="en-US" b="0" i="0" dirty="0">
              <a:cs typeface="Calibri"/>
            </a:endParaRPr>
          </a:p>
          <a:p>
            <a:endParaRPr lang="en-US" b="0" i="0" dirty="0"/>
          </a:p>
          <a:p>
            <a:r>
              <a:rPr lang="en-US" b="0" i="0" dirty="0"/>
              <a:t>Call-outs will continue to be useful as events unfold, particularly once a rapid response team is present or the primary care team members are all co-located and attending to the patient together. In these moments, call-outs ensure that the entire team hears the same information simultaneously and are able to adapt quickly.</a:t>
            </a:r>
          </a:p>
          <a:p>
            <a:endParaRPr lang="en-US" b="0" i="0" dirty="0"/>
          </a:p>
          <a:p>
            <a:r>
              <a:rPr lang="en-US" b="0" i="0" dirty="0"/>
              <a:t>In the event of hypertension, it’s recommended to </a:t>
            </a:r>
            <a:r>
              <a:rPr lang="en-US" b="0" i="0" u="sng" dirty="0"/>
              <a:t>always</a:t>
            </a:r>
            <a:r>
              <a:rPr lang="en-US" b="0" i="0" u="none" dirty="0"/>
              <a:t> call-out when systolic or diastolic blood pressure reach or exceeds 160 or 110, respectively.</a:t>
            </a:r>
            <a:endParaRPr lang="en-US" b="0"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2143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dirty="0"/>
              <a:t>One critical point to discuss is the appropriateness of using a call-out when family is present. While patient safety will always take precedence, you can run the risk of unnecessarily alarming the patient or the patient’s family if you use a call-out in their presence, while they are awake and conscious. Aside from spiking their fears, it’s possible that the resulting worry might add to the confusion and noise of what is going on in the room, especially if there is an emergency.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Therefore, we highly encourage you to consider the use of code words. Your organization may already have certain codes you use for common events. Definitely continue to use these. If you don’t, consider suggesting to your department that they decide on uniform code words and include them in the Readiness materials of the 4 Rs package. If you choose to use code words, it is critical that they are used consistently and that all staff understand what they mean.</a:t>
            </a:r>
          </a:p>
          <a:p>
            <a:endParaRPr lang="en-US" dirty="0"/>
          </a:p>
          <a:p>
            <a:r>
              <a:rPr lang="en-US" dirty="0"/>
              <a:t>In cases where no standard codes already exist, consider discussing with your colleagues how to appropriately communicate information to each other when a family member or patient is present. Huddles and briefs are a great opportunity for having these conversations. We will talk about Huddles and Briefs in Module 4.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Although the traditional model is to immediately send the family out when an emergency is unfolding, many places are moving to allowing the family to stay. In these cases, it is essential to have a clinician communicate with them honestly and transparently. A physician or nurse should speak with them as the call-out is occurring, explaining the situation, what the risks are, and what is being done about the problem, so that they know what to expect and how to behave. Of course, there may be situations in which it is more appropriate to ask family to leave the room. However, even in these cases it’s important to keep the worried family in the loop as events unfold, whether they are in the room or not. </a:t>
            </a:r>
          </a:p>
          <a:p>
            <a:endParaRPr lang="en-US" dirty="0"/>
          </a:p>
          <a:p>
            <a:r>
              <a:rPr lang="en-US" dirty="0"/>
              <a:t>In the end, thinking and acting empathetically towards the patient and her family are essential. If you find yourself having to use a call-out in front of a patient, always prioritize her care. It may involve speaking assertively but calmly so that, even if there is a concern, the patient and the family also remain calm as they will be looking to you for clues regarding the severity of the situation.</a:t>
            </a:r>
          </a:p>
          <a:p>
            <a:endParaRPr lang="en-US" b="1"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74070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5.png"/><Relationship Id="rId21" Type="http://schemas.openxmlformats.org/officeDocument/2006/relationships/image" Target="../media/image21.png"/><Relationship Id="rId7" Type="http://schemas.openxmlformats.org/officeDocument/2006/relationships/image" Target="../media/image9.png"/><Relationship Id="rId12" Type="http://schemas.openxmlformats.org/officeDocument/2006/relationships/image" Target="../media/image13.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4.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6.xml"/><Relationship Id="rId6" Type="http://schemas.openxmlformats.org/officeDocument/2006/relationships/image" Target="../media/image8.png"/><Relationship Id="rId11" Type="http://schemas.openxmlformats.org/officeDocument/2006/relationships/image" Target="../media/image12.png"/><Relationship Id="rId24" Type="http://schemas.openxmlformats.org/officeDocument/2006/relationships/image" Target="../media/image24.png"/><Relationship Id="rId5" Type="http://schemas.openxmlformats.org/officeDocument/2006/relationships/image" Target="../media/image7.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1.png"/><Relationship Id="rId19" Type="http://schemas.openxmlformats.org/officeDocument/2006/relationships/image" Target="../media/image19.png"/><Relationship Id="rId4" Type="http://schemas.openxmlformats.org/officeDocument/2006/relationships/image" Target="../media/image6.png"/><Relationship Id="rId9" Type="http://schemas.microsoft.com/office/2007/relationships/hdphoto" Target="../media/hdphoto1.wdp"/><Relationship Id="rId14" Type="http://schemas.microsoft.com/office/2007/relationships/hdphoto" Target="../media/hdphoto2.wdp"/><Relationship Id="rId22" Type="http://schemas.openxmlformats.org/officeDocument/2006/relationships/image" Target="../media/image2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2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5.png"/><Relationship Id="rId21" Type="http://schemas.openxmlformats.org/officeDocument/2006/relationships/image" Target="../media/image21.png"/><Relationship Id="rId7" Type="http://schemas.openxmlformats.org/officeDocument/2006/relationships/image" Target="../media/image9.png"/><Relationship Id="rId12" Type="http://schemas.openxmlformats.org/officeDocument/2006/relationships/image" Target="../media/image13.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4.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2.png"/><Relationship Id="rId24" Type="http://schemas.openxmlformats.org/officeDocument/2006/relationships/image" Target="../media/image24.png"/><Relationship Id="rId5" Type="http://schemas.openxmlformats.org/officeDocument/2006/relationships/image" Target="../media/image7.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1.png"/><Relationship Id="rId19" Type="http://schemas.openxmlformats.org/officeDocument/2006/relationships/image" Target="../media/image19.png"/><Relationship Id="rId4" Type="http://schemas.openxmlformats.org/officeDocument/2006/relationships/image" Target="../media/image6.png"/><Relationship Id="rId9" Type="http://schemas.microsoft.com/office/2007/relationships/hdphoto" Target="../media/hdphoto1.wdp"/><Relationship Id="rId14" Type="http://schemas.microsoft.com/office/2007/relationships/hdphoto" Target="../media/hdphoto2.wdp"/><Relationship Id="rId22" Type="http://schemas.openxmlformats.org/officeDocument/2006/relationships/image" Target="../media/image22.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26895" y="5513294"/>
            <a:ext cx="12218895" cy="1344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9563" t="12810" r="14812" b="9020"/>
          <a:stretch/>
        </p:blipFill>
        <p:spPr>
          <a:xfrm>
            <a:off x="-26895" y="-8966"/>
            <a:ext cx="3659939" cy="6992472"/>
          </a:xfrm>
          <a:prstGeom prst="rect">
            <a:avLst/>
          </a:prstGeom>
        </p:spPr>
      </p:pic>
      <p:sp>
        <p:nvSpPr>
          <p:cNvPr id="2" name="Title 1">
            <a:extLst>
              <a:ext uri="{FF2B5EF4-FFF2-40B4-BE49-F238E27FC236}">
                <a16:creationId xmlns:a16="http://schemas.microsoft.com/office/drawing/2014/main" id="{6EE26F26-8B7C-504D-9EDB-67814BD7101A}"/>
              </a:ext>
            </a:extLst>
          </p:cNvPr>
          <p:cNvSpPr>
            <a:spLocks noGrp="1"/>
          </p:cNvSpPr>
          <p:nvPr>
            <p:ph type="ctrTitle" hasCustomPrompt="1"/>
          </p:nvPr>
        </p:nvSpPr>
        <p:spPr>
          <a:xfrm>
            <a:off x="3738282" y="2771586"/>
            <a:ext cx="6929718" cy="1042896"/>
          </a:xfrm>
        </p:spPr>
        <p:txBody>
          <a:bodyPr anchor="t"/>
          <a:lstStyle>
            <a:lvl1pPr algn="ctr">
              <a:defRPr sz="6000"/>
            </a:lvl1pPr>
          </a:lstStyle>
          <a:p>
            <a:r>
              <a:rPr lang="en-US" dirty="0"/>
              <a:t>Title</a:t>
            </a:r>
          </a:p>
        </p:txBody>
      </p:sp>
      <p:sp>
        <p:nvSpPr>
          <p:cNvPr id="13" name="Text Placeholder 12"/>
          <p:cNvSpPr>
            <a:spLocks noGrp="1"/>
          </p:cNvSpPr>
          <p:nvPr>
            <p:ph type="body" sz="quarter" idx="11"/>
          </p:nvPr>
        </p:nvSpPr>
        <p:spPr>
          <a:xfrm>
            <a:off x="3738563" y="3814482"/>
            <a:ext cx="6929437" cy="655917"/>
          </a:xfrm>
        </p:spPr>
        <p:txBody>
          <a:bodyPr>
            <a:noAutofit/>
          </a:bodyPr>
          <a:lstStyle>
            <a:lvl1pPr marL="0" indent="0" algn="ctr">
              <a:buNone/>
              <a:defRPr sz="1800">
                <a:solidFill>
                  <a:schemeClr val="bg1">
                    <a:lumMod val="50000"/>
                  </a:schemeClr>
                </a:solidFill>
              </a:defRPr>
            </a:lvl1pPr>
            <a:lvl2pPr marL="457200" indent="0">
              <a:buNone/>
              <a:defRPr sz="1800">
                <a:solidFill>
                  <a:schemeClr val="bg1">
                    <a:lumMod val="65000"/>
                  </a:schemeClr>
                </a:solidFill>
              </a:defRPr>
            </a:lvl2pPr>
            <a:lvl3pPr>
              <a:defRPr sz="1800">
                <a:solidFill>
                  <a:schemeClr val="bg1">
                    <a:lumMod val="65000"/>
                  </a:schemeClr>
                </a:solidFill>
              </a:defRPr>
            </a:lvl3pPr>
            <a:lvl4pPr>
              <a:defRPr sz="1800">
                <a:solidFill>
                  <a:schemeClr val="bg1">
                    <a:lumMod val="65000"/>
                  </a:schemeClr>
                </a:solidFill>
              </a:defRPr>
            </a:lvl4pPr>
            <a:lvl5pPr>
              <a:defRPr sz="1800">
                <a:solidFill>
                  <a:schemeClr val="bg1">
                    <a:lumMod val="65000"/>
                  </a:schemeClr>
                </a:solidFill>
              </a:defRPr>
            </a:lvl5pPr>
          </a:lstStyle>
          <a:p>
            <a:pPr lvl="0"/>
            <a:r>
              <a:rPr lang="en-US" dirty="0"/>
              <a:t>Edit Master text styles</a:t>
            </a:r>
          </a:p>
        </p:txBody>
      </p:sp>
      <p:sp>
        <p:nvSpPr>
          <p:cNvPr id="5" name="Text Placeholder 4"/>
          <p:cNvSpPr>
            <a:spLocks noGrp="1"/>
          </p:cNvSpPr>
          <p:nvPr>
            <p:ph type="body" sz="quarter" idx="12"/>
          </p:nvPr>
        </p:nvSpPr>
        <p:spPr>
          <a:xfrm>
            <a:off x="0" y="1885950"/>
            <a:ext cx="3409950" cy="3067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9882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5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36187-2213-CD44-BF56-2522AC2FEA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3B209A-E6BA-BE45-8C1D-998495651997}"/>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17521B8-E168-5546-B91B-908564084265}"/>
              </a:ext>
            </a:extLst>
          </p:cNvPr>
          <p:cNvSpPr>
            <a:spLocks noGrp="1"/>
          </p:cNvSpPr>
          <p:nvPr>
            <p:ph type="sldNum" sz="quarter" idx="12"/>
          </p:nvPr>
        </p:nvSpPr>
        <p:spPr/>
        <p:txBody>
          <a:bodyPr/>
          <a:lstStyle/>
          <a:p>
            <a:fld id="{8CE19BDE-ABDF-3B41-B278-49B517E6C0DD}" type="slidenum">
              <a:rPr lang="en-US" smtClean="0"/>
              <a:t>‹#›</a:t>
            </a:fld>
            <a:endParaRPr lang="en-US"/>
          </a:p>
        </p:txBody>
      </p:sp>
      <p:sp>
        <p:nvSpPr>
          <p:cNvPr id="7" name="Content Placeholder 2">
            <a:extLst>
              <a:ext uri="{FF2B5EF4-FFF2-40B4-BE49-F238E27FC236}">
                <a16:creationId xmlns:a16="http://schemas.microsoft.com/office/drawing/2014/main" id="{8B3B209A-E6BA-BE45-8C1D-998495651997}"/>
              </a:ext>
            </a:extLst>
          </p:cNvPr>
          <p:cNvSpPr>
            <a:spLocks noGrp="1"/>
          </p:cNvSpPr>
          <p:nvPr>
            <p:ph idx="13"/>
          </p:nvPr>
        </p:nvSpPr>
        <p:spPr>
          <a:xfrm>
            <a:off x="12306300" y="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8B3B209A-E6BA-BE45-8C1D-998495651997}"/>
              </a:ext>
            </a:extLst>
          </p:cNvPr>
          <p:cNvSpPr>
            <a:spLocks noGrp="1"/>
          </p:cNvSpPr>
          <p:nvPr>
            <p:ph idx="14"/>
          </p:nvPr>
        </p:nvSpPr>
        <p:spPr>
          <a:xfrm>
            <a:off x="12306300" y="20447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8B3B209A-E6BA-BE45-8C1D-998495651997}"/>
              </a:ext>
            </a:extLst>
          </p:cNvPr>
          <p:cNvSpPr>
            <a:spLocks noGrp="1"/>
          </p:cNvSpPr>
          <p:nvPr>
            <p:ph idx="15"/>
          </p:nvPr>
        </p:nvSpPr>
        <p:spPr>
          <a:xfrm>
            <a:off x="12306300" y="40894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8B3B209A-E6BA-BE45-8C1D-998495651997}"/>
              </a:ext>
            </a:extLst>
          </p:cNvPr>
          <p:cNvSpPr>
            <a:spLocks noGrp="1"/>
          </p:cNvSpPr>
          <p:nvPr>
            <p:ph idx="16"/>
          </p:nvPr>
        </p:nvSpPr>
        <p:spPr>
          <a:xfrm>
            <a:off x="12306300" y="61341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5614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8" name="Group 7"/>
          <p:cNvGrpSpPr/>
          <p:nvPr userDrawn="1"/>
        </p:nvGrpSpPr>
        <p:grpSpPr>
          <a:xfrm>
            <a:off x="831850" y="1062038"/>
            <a:ext cx="9937750" cy="4403898"/>
            <a:chOff x="831850" y="1062038"/>
            <a:chExt cx="9937750" cy="4403898"/>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9563" t="12810" r="14812" b="9020"/>
            <a:stretch/>
          </p:blipFill>
          <p:spPr>
            <a:xfrm>
              <a:off x="831850" y="1062038"/>
              <a:ext cx="2305050" cy="4403898"/>
            </a:xfrm>
            <a:prstGeom prst="rect">
              <a:avLst/>
            </a:prstGeom>
          </p:spPr>
        </p:pic>
        <p:sp>
          <p:nvSpPr>
            <p:cNvPr id="4" name="Rounded Rectangle 3"/>
            <p:cNvSpPr/>
            <p:nvPr userDrawn="1"/>
          </p:nvSpPr>
          <p:spPr>
            <a:xfrm>
              <a:off x="952500" y="1709737"/>
              <a:ext cx="9817100" cy="28797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991D532-3394-BE4C-81E8-520A13CD24EB}"/>
              </a:ext>
            </a:extLst>
          </p:cNvPr>
          <p:cNvSpPr>
            <a:spLocks noGrp="1"/>
          </p:cNvSpPr>
          <p:nvPr>
            <p:ph type="title"/>
          </p:nvPr>
        </p:nvSpPr>
        <p:spPr>
          <a:xfrm>
            <a:off x="1238250" y="2260600"/>
            <a:ext cx="9913044" cy="1336675"/>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65F76542-B2E0-7A4E-92DD-5A8FD97C21F5}"/>
              </a:ext>
            </a:extLst>
          </p:cNvPr>
          <p:cNvSpPr>
            <a:spLocks noGrp="1"/>
          </p:cNvSpPr>
          <p:nvPr>
            <p:ph type="body" idx="1" hasCustomPrompt="1"/>
          </p:nvPr>
        </p:nvSpPr>
        <p:spPr>
          <a:xfrm>
            <a:off x="1238250" y="3660775"/>
            <a:ext cx="9913044" cy="85248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aster text styles</a:t>
            </a:r>
          </a:p>
        </p:txBody>
      </p:sp>
      <p:sp>
        <p:nvSpPr>
          <p:cNvPr id="6" name="Slide Number Placeholder 5">
            <a:extLst>
              <a:ext uri="{FF2B5EF4-FFF2-40B4-BE49-F238E27FC236}">
                <a16:creationId xmlns:a16="http://schemas.microsoft.com/office/drawing/2014/main" id="{F4C4FC45-958E-6D42-ABBA-D61F9017C16D}"/>
              </a:ext>
            </a:extLst>
          </p:cNvPr>
          <p:cNvSpPr>
            <a:spLocks noGrp="1"/>
          </p:cNvSpPr>
          <p:nvPr>
            <p:ph type="sldNum" sz="quarter" idx="12"/>
          </p:nvPr>
        </p:nvSpPr>
        <p:spPr/>
        <p:txBody>
          <a:bodyPr/>
          <a:lstStyle/>
          <a:p>
            <a:fld id="{8CE19BDE-ABDF-3B41-B278-49B517E6C0DD}" type="slidenum">
              <a:rPr lang="en-US" smtClean="0"/>
              <a:t>‹#›</a:t>
            </a:fld>
            <a:endParaRPr lang="en-US"/>
          </a:p>
        </p:txBody>
      </p:sp>
    </p:spTree>
    <p:extLst>
      <p:ext uri="{BB962C8B-B14F-4D97-AF65-F5344CB8AC3E}">
        <p14:creationId xmlns:p14="http://schemas.microsoft.com/office/powerpoint/2010/main" val="3725539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CE19BDE-ABDF-3B41-B278-49B517E6C0DD}" type="slidenum">
              <a:rPr lang="en-US" smtClean="0"/>
              <a:pPr/>
              <a:t>‹#›</a:t>
            </a:fld>
            <a:endParaRPr lang="en-US" dirty="0"/>
          </a:p>
        </p:txBody>
      </p:sp>
      <p:sp>
        <p:nvSpPr>
          <p:cNvPr id="5" name="Table Placeholder 4"/>
          <p:cNvSpPr>
            <a:spLocks noGrp="1"/>
          </p:cNvSpPr>
          <p:nvPr>
            <p:ph type="tbl" sz="quarter" idx="11"/>
          </p:nvPr>
        </p:nvSpPr>
        <p:spPr>
          <a:xfrm>
            <a:off x="838200" y="2070100"/>
            <a:ext cx="10515600" cy="3657600"/>
          </a:xfrm>
        </p:spPr>
        <p:txBody>
          <a:bodyPr/>
          <a:lstStyle/>
          <a:p>
            <a:endParaRPr lang="en-US" dirty="0"/>
          </a:p>
        </p:txBody>
      </p:sp>
    </p:spTree>
    <p:extLst>
      <p:ext uri="{BB962C8B-B14F-4D97-AF65-F5344CB8AC3E}">
        <p14:creationId xmlns:p14="http://schemas.microsoft.com/office/powerpoint/2010/main" val="603028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5524C-8E46-DD4F-A37F-410BEDA70F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78989D-7D96-334D-A6E6-434B8272F6CA}"/>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1379505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E415C-4C81-864C-B667-DD816A26EAE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1316BFB-65CE-304A-97AE-7BCA4F53002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F42CDF3-8FBC-4E47-A1FD-985C6F9C2440}"/>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F4D4C6-AC05-9740-8A96-A9505D7BD59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58A60E4-ED71-C44C-97EE-D49BF9999E03}"/>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77056866-F954-9E45-8482-1D02C351F8A6}"/>
              </a:ext>
            </a:extLst>
          </p:cNvPr>
          <p:cNvSpPr>
            <a:spLocks noGrp="1"/>
          </p:cNvSpPr>
          <p:nvPr>
            <p:ph type="sldNum" sz="quarter" idx="10"/>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36934283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2" y="-1"/>
            <a:ext cx="12191997" cy="6121401"/>
          </a:xfrm>
          <a:prstGeom prst="rect">
            <a:avLst/>
          </a:prstGeom>
          <a:blipFill dpi="0" rotWithShape="1">
            <a:blip r:embed="rId2" cstate="print">
              <a:alphaModFix amt="24000"/>
              <a:extLst>
                <a:ext uri="{28A0092B-C50C-407E-A947-70E740481C1C}">
                  <a14:useLocalDpi xmlns:a14="http://schemas.microsoft.com/office/drawing/2010/main" val="0"/>
                </a:ext>
              </a:extLst>
            </a:blip>
            <a:srcRect/>
            <a:stretch>
              <a:fillRect t="1" b="-12034"/>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5"/>
          <p:cNvSpPr>
            <a:spLocks noGrp="1"/>
          </p:cNvSpPr>
          <p:nvPr>
            <p:ph type="body" sz="quarter" idx="11"/>
          </p:nvPr>
        </p:nvSpPr>
        <p:spPr>
          <a:xfrm>
            <a:off x="12540811" y="843935"/>
            <a:ext cx="3364095" cy="920168"/>
          </a:xfr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rmAutofit/>
          </a:bodyPr>
          <a:lstStyle>
            <a:lvl1pPr marL="0" indent="0">
              <a:buFontTx/>
              <a:buNone/>
              <a:defRPr sz="2400" i="1"/>
            </a:lvl1pPr>
          </a:lstStyle>
          <a:p>
            <a:pPr lvl="0"/>
            <a:r>
              <a:rPr lang="en-US" dirty="0"/>
              <a:t>Edit Master text styles</a:t>
            </a:r>
          </a:p>
        </p:txBody>
      </p:sp>
      <p:sp>
        <p:nvSpPr>
          <p:cNvPr id="67" name="Text Placeholder 5"/>
          <p:cNvSpPr>
            <a:spLocks noGrp="1"/>
          </p:cNvSpPr>
          <p:nvPr>
            <p:ph type="body" sz="quarter" idx="12"/>
          </p:nvPr>
        </p:nvSpPr>
        <p:spPr>
          <a:xfrm>
            <a:off x="12540811" y="2030222"/>
            <a:ext cx="3364095" cy="920168"/>
          </a:xfrm>
          <a:prstGeom prst="wedgeRectCallou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rmAutofit/>
          </a:bodyPr>
          <a:lstStyle>
            <a:lvl1pPr marL="0" indent="0">
              <a:buFontTx/>
              <a:buNone/>
              <a:defRPr sz="2400" i="1"/>
            </a:lvl1pPr>
          </a:lstStyle>
          <a:p>
            <a:pPr lvl="0"/>
            <a:r>
              <a:rPr lang="en-US" dirty="0"/>
              <a:t>Edit Master text styles</a:t>
            </a:r>
          </a:p>
        </p:txBody>
      </p:sp>
      <p:sp>
        <p:nvSpPr>
          <p:cNvPr id="68" name="Text Placeholder 5"/>
          <p:cNvSpPr>
            <a:spLocks noGrp="1"/>
          </p:cNvSpPr>
          <p:nvPr>
            <p:ph type="body" sz="quarter" idx="13"/>
          </p:nvPr>
        </p:nvSpPr>
        <p:spPr>
          <a:xfrm>
            <a:off x="12540811" y="3186875"/>
            <a:ext cx="3364095" cy="920168"/>
          </a:xfrm>
          <a:prstGeom prst="wedgeRectCallou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rmAutofit/>
          </a:bodyPr>
          <a:lstStyle>
            <a:lvl1pPr marL="0" indent="0">
              <a:buFontTx/>
              <a:buNone/>
              <a:defRPr sz="2400" i="1"/>
            </a:lvl1pPr>
          </a:lstStyle>
          <a:p>
            <a:pPr lvl="0"/>
            <a:r>
              <a:rPr lang="en-US" dirty="0"/>
              <a:t>Edit Master text styles</a:t>
            </a:r>
          </a:p>
        </p:txBody>
      </p:sp>
      <p:sp>
        <p:nvSpPr>
          <p:cNvPr id="69" name="Text Placeholder 5"/>
          <p:cNvSpPr>
            <a:spLocks noGrp="1"/>
          </p:cNvSpPr>
          <p:nvPr>
            <p:ph type="body" sz="quarter" idx="14"/>
          </p:nvPr>
        </p:nvSpPr>
        <p:spPr>
          <a:xfrm>
            <a:off x="12540811" y="4329789"/>
            <a:ext cx="3364095" cy="920168"/>
          </a:xfrm>
          <a:prstGeom prst="wedgeRectCallou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rmAutofit/>
          </a:bodyPr>
          <a:lstStyle>
            <a:lvl1pPr marL="0" indent="0">
              <a:buFontTx/>
              <a:buNone/>
              <a:defRPr sz="2400" i="1"/>
            </a:lvl1pPr>
          </a:lstStyle>
          <a:p>
            <a:pPr lvl="0"/>
            <a:r>
              <a:rPr lang="en-US" dirty="0"/>
              <a:t>Edit Master text styles</a:t>
            </a:r>
          </a:p>
        </p:txBody>
      </p:sp>
      <p:pic>
        <p:nvPicPr>
          <p:cNvPr id="70" name="Picture 69"/>
          <p:cNvPicPr>
            <a:picLocks noChangeAspect="1"/>
          </p:cNvPicPr>
          <p:nvPr userDrawn="1"/>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65500" y="1802203"/>
            <a:ext cx="8305800" cy="3277797"/>
          </a:xfrm>
          <a:prstGeom prst="rect">
            <a:avLst/>
          </a:prstGeom>
        </p:spPr>
      </p:pic>
      <p:pic>
        <p:nvPicPr>
          <p:cNvPr id="71" name="Picture 7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92815" y="6032895"/>
            <a:ext cx="1463809" cy="805873"/>
          </a:xfrm>
          <a:prstGeom prst="rect">
            <a:avLst/>
          </a:prstGeom>
          <a:effectLst>
            <a:innerShdw dist="50800" dir="2700000">
              <a:prstClr val="black">
                <a:alpha val="50000"/>
              </a:prstClr>
            </a:innerShdw>
          </a:effectLst>
        </p:spPr>
      </p:pic>
      <p:sp>
        <p:nvSpPr>
          <p:cNvPr id="72" name="Rectangle 71"/>
          <p:cNvSpPr/>
          <p:nvPr userDrawn="1"/>
        </p:nvSpPr>
        <p:spPr>
          <a:xfrm>
            <a:off x="10477521" y="6266191"/>
            <a:ext cx="1062951" cy="430887"/>
          </a:xfrm>
          <a:prstGeom prst="rect">
            <a:avLst/>
          </a:prstGeom>
        </p:spPr>
        <p:txBody>
          <a:bodyPr wrap="square">
            <a:spAutoFit/>
          </a:bodyPr>
          <a:lstStyle/>
          <a:p>
            <a:pPr algn="ctr"/>
            <a:r>
              <a:rPr lang="en-US" sz="1100" dirty="0">
                <a:solidFill>
                  <a:schemeClr val="bg1">
                    <a:lumMod val="50000"/>
                  </a:schemeClr>
                </a:solidFill>
              </a:rPr>
              <a:t>AHRQ &amp; AIM</a:t>
            </a:r>
          </a:p>
          <a:p>
            <a:pPr algn="l"/>
            <a:r>
              <a:rPr lang="en-US" sz="1100" dirty="0">
                <a:solidFill>
                  <a:schemeClr val="bg1">
                    <a:lumMod val="50000"/>
                  </a:schemeClr>
                </a:solidFill>
              </a:rPr>
              <a:t>SPPC-II, Tier</a:t>
            </a:r>
            <a:r>
              <a:rPr lang="en-US" sz="1100" baseline="0" dirty="0">
                <a:solidFill>
                  <a:schemeClr val="bg1">
                    <a:lumMod val="50000"/>
                  </a:schemeClr>
                </a:solidFill>
              </a:rPr>
              <a:t> I</a:t>
            </a:r>
            <a:endParaRPr lang="en-US" sz="1100" dirty="0">
              <a:solidFill>
                <a:schemeClr val="bg1">
                  <a:lumMod val="50000"/>
                </a:schemeClr>
              </a:solidFill>
            </a:endParaRPr>
          </a:p>
        </p:txBody>
      </p:sp>
      <p:sp>
        <p:nvSpPr>
          <p:cNvPr id="73" name="Slide Number Placeholder 5">
            <a:extLst>
              <a:ext uri="{FF2B5EF4-FFF2-40B4-BE49-F238E27FC236}">
                <a16:creationId xmlns:a16="http://schemas.microsoft.com/office/drawing/2014/main" id="{B17521B8-E168-5546-B91B-908564084265}"/>
              </a:ext>
            </a:extLst>
          </p:cNvPr>
          <p:cNvSpPr>
            <a:spLocks noGrp="1"/>
          </p:cNvSpPr>
          <p:nvPr>
            <p:ph type="sldNum" sz="quarter" idx="15"/>
          </p:nvPr>
        </p:nvSpPr>
        <p:spPr>
          <a:xfrm>
            <a:off x="11346437" y="6381158"/>
            <a:ext cx="431337" cy="365125"/>
          </a:xfrm>
        </p:spPr>
        <p:txBody>
          <a:bodyPr/>
          <a:lstStyle/>
          <a:p>
            <a:fld id="{8CE19BDE-ABDF-3B41-B278-49B517E6C0DD}" type="slidenum">
              <a:rPr lang="en-US" smtClean="0"/>
              <a:t>‹#›</a:t>
            </a:fld>
            <a:endParaRPr lang="en-US"/>
          </a:p>
        </p:txBody>
      </p:sp>
      <p:sp>
        <p:nvSpPr>
          <p:cNvPr id="2" name="Title 1"/>
          <p:cNvSpPr>
            <a:spLocks noGrp="1"/>
          </p:cNvSpPr>
          <p:nvPr>
            <p:ph type="title"/>
          </p:nvPr>
        </p:nvSpPr>
        <p:spPr>
          <a:xfrm rot="16200000">
            <a:off x="-2397916" y="2397917"/>
            <a:ext cx="6121400" cy="1325563"/>
          </a:xfrm>
          <a:solidFill>
            <a:schemeClr val="bg1"/>
          </a:solidFill>
          <a:ln w="19050">
            <a:solidFill>
              <a:schemeClr val="accent1"/>
            </a:solidFill>
          </a:ln>
        </p:spPr>
        <p:txBody>
          <a:bodyPr>
            <a:normAutofit/>
          </a:bodyPr>
          <a:lstStyle>
            <a:lvl1pPr algn="ctr">
              <a:defRPr sz="3600" b="1"/>
            </a:lvl1pPr>
          </a:lstStyle>
          <a:p>
            <a:r>
              <a:rPr lang="en-US" dirty="0"/>
              <a:t>Click to edit Master title style</a:t>
            </a:r>
          </a:p>
        </p:txBody>
      </p:sp>
    </p:spTree>
    <p:extLst>
      <p:ext uri="{BB962C8B-B14F-4D97-AF65-F5344CB8AC3E}">
        <p14:creationId xmlns:p14="http://schemas.microsoft.com/office/powerpoint/2010/main" val="1015424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ic Strip Norm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Text Placeholder 7"/>
          <p:cNvSpPr>
            <a:spLocks noGrp="1"/>
          </p:cNvSpPr>
          <p:nvPr>
            <p:ph type="body" sz="quarter" idx="10"/>
          </p:nvPr>
        </p:nvSpPr>
        <p:spPr>
          <a:xfrm>
            <a:off x="12319000" y="0"/>
            <a:ext cx="5029200" cy="850897"/>
          </a:xfrm>
          <a:prstGeom prst="rec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9" name="Text Placeholder 7"/>
          <p:cNvSpPr>
            <a:spLocks noGrp="1"/>
          </p:cNvSpPr>
          <p:nvPr>
            <p:ph type="body" sz="quarter" idx="11"/>
          </p:nvPr>
        </p:nvSpPr>
        <p:spPr>
          <a:xfrm>
            <a:off x="12319000" y="1028700"/>
            <a:ext cx="5029200" cy="850897"/>
          </a:xfrm>
          <a:prstGeom prst="wedgeRectCallou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10" name="Text Placeholder 7"/>
          <p:cNvSpPr>
            <a:spLocks noGrp="1"/>
          </p:cNvSpPr>
          <p:nvPr>
            <p:ph type="body" sz="quarter" idx="12"/>
          </p:nvPr>
        </p:nvSpPr>
        <p:spPr>
          <a:xfrm>
            <a:off x="12319000" y="2124383"/>
            <a:ext cx="5029200" cy="850897"/>
          </a:xfrm>
          <a:prstGeom prst="wedgeRectCallou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11" name="Text Placeholder 7"/>
          <p:cNvSpPr>
            <a:spLocks noGrp="1"/>
          </p:cNvSpPr>
          <p:nvPr>
            <p:ph type="body" sz="quarter" idx="13"/>
          </p:nvPr>
        </p:nvSpPr>
        <p:spPr>
          <a:xfrm>
            <a:off x="12319000" y="3220066"/>
            <a:ext cx="5029200" cy="850897"/>
          </a:xfrm>
          <a:prstGeom prst="wedgeRectCallou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12" name="Text Placeholder 7"/>
          <p:cNvSpPr>
            <a:spLocks noGrp="1"/>
          </p:cNvSpPr>
          <p:nvPr>
            <p:ph type="body" sz="quarter" idx="14"/>
          </p:nvPr>
        </p:nvSpPr>
        <p:spPr>
          <a:xfrm>
            <a:off x="12319000" y="4259215"/>
            <a:ext cx="5029200" cy="850897"/>
          </a:xfrm>
          <a:prstGeom prst="wedgeRectCallou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13"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3647490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Hypertension">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12192000" cy="1038008"/>
          </a:xfrm>
        </p:spPr>
        <p:txBody>
          <a:bodyPr/>
          <a:lstStyle/>
          <a:p>
            <a:r>
              <a:rPr lang="en-US" dirty="0"/>
              <a:t>Click to edit Master title style</a:t>
            </a:r>
          </a:p>
        </p:txBody>
      </p:sp>
      <p:sp>
        <p:nvSpPr>
          <p:cNvPr id="4"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1286916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ver HEM">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12192000" cy="1038008"/>
          </a:xfrm>
        </p:spPr>
        <p:txBody>
          <a:bodyPr/>
          <a:lstStyle/>
          <a:p>
            <a:r>
              <a:rPr lang="en-US" dirty="0"/>
              <a:t>Click to edit Master title style</a:t>
            </a:r>
          </a:p>
        </p:txBody>
      </p:sp>
      <p:sp>
        <p:nvSpPr>
          <p:cNvPr id="4"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2880029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ic Strip Norm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0"/>
          </p:nvPr>
        </p:nvSpPr>
        <p:spPr>
          <a:xfrm>
            <a:off x="12319000" y="0"/>
            <a:ext cx="5029200" cy="850897"/>
          </a:xfrm>
          <a:prstGeom prst="rec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9" name="Text Placeholder 7"/>
          <p:cNvSpPr>
            <a:spLocks noGrp="1"/>
          </p:cNvSpPr>
          <p:nvPr>
            <p:ph type="body" sz="quarter" idx="11"/>
          </p:nvPr>
        </p:nvSpPr>
        <p:spPr>
          <a:xfrm>
            <a:off x="12319000" y="1028700"/>
            <a:ext cx="5029200" cy="850897"/>
          </a:xfrm>
          <a:prstGeom prst="wedgeRectCallou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10" name="Text Placeholder 7"/>
          <p:cNvSpPr>
            <a:spLocks noGrp="1"/>
          </p:cNvSpPr>
          <p:nvPr>
            <p:ph type="body" sz="quarter" idx="12"/>
          </p:nvPr>
        </p:nvSpPr>
        <p:spPr>
          <a:xfrm>
            <a:off x="12319000" y="2124383"/>
            <a:ext cx="5029200" cy="850897"/>
          </a:xfrm>
          <a:prstGeom prst="wedgeRectCallou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11" name="Text Placeholder 7"/>
          <p:cNvSpPr>
            <a:spLocks noGrp="1"/>
          </p:cNvSpPr>
          <p:nvPr>
            <p:ph type="body" sz="quarter" idx="13"/>
          </p:nvPr>
        </p:nvSpPr>
        <p:spPr>
          <a:xfrm>
            <a:off x="12319000" y="3220066"/>
            <a:ext cx="5029200" cy="850897"/>
          </a:xfrm>
          <a:prstGeom prst="wedgeRectCallou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12" name="Text Placeholder 7"/>
          <p:cNvSpPr>
            <a:spLocks noGrp="1"/>
          </p:cNvSpPr>
          <p:nvPr>
            <p:ph type="body" sz="quarter" idx="14"/>
          </p:nvPr>
        </p:nvSpPr>
        <p:spPr>
          <a:xfrm>
            <a:off x="12319000" y="4259215"/>
            <a:ext cx="5029200" cy="850897"/>
          </a:xfrm>
          <a:prstGeom prst="wedgeRectCallou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13"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1166740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5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36187-2213-CD44-BF56-2522AC2FEA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3B209A-E6BA-BE45-8C1D-998495651997}"/>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17521B8-E168-5546-B91B-908564084265}"/>
              </a:ext>
            </a:extLst>
          </p:cNvPr>
          <p:cNvSpPr>
            <a:spLocks noGrp="1"/>
          </p:cNvSpPr>
          <p:nvPr>
            <p:ph type="sldNum" sz="quarter" idx="12"/>
          </p:nvPr>
        </p:nvSpPr>
        <p:spPr/>
        <p:txBody>
          <a:bodyPr/>
          <a:lstStyle/>
          <a:p>
            <a:fld id="{8CE19BDE-ABDF-3B41-B278-49B517E6C0DD}" type="slidenum">
              <a:rPr lang="en-US" smtClean="0"/>
              <a:t>‹#›</a:t>
            </a:fld>
            <a:endParaRPr lang="en-US" dirty="0"/>
          </a:p>
        </p:txBody>
      </p:sp>
      <p:sp>
        <p:nvSpPr>
          <p:cNvPr id="7" name="Content Placeholder 2">
            <a:extLst>
              <a:ext uri="{FF2B5EF4-FFF2-40B4-BE49-F238E27FC236}">
                <a16:creationId xmlns:a16="http://schemas.microsoft.com/office/drawing/2014/main" id="{8B3B209A-E6BA-BE45-8C1D-998495651997}"/>
              </a:ext>
            </a:extLst>
          </p:cNvPr>
          <p:cNvSpPr>
            <a:spLocks noGrp="1"/>
          </p:cNvSpPr>
          <p:nvPr>
            <p:ph idx="13"/>
          </p:nvPr>
        </p:nvSpPr>
        <p:spPr>
          <a:xfrm>
            <a:off x="12306300" y="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8B3B209A-E6BA-BE45-8C1D-998495651997}"/>
              </a:ext>
            </a:extLst>
          </p:cNvPr>
          <p:cNvSpPr>
            <a:spLocks noGrp="1"/>
          </p:cNvSpPr>
          <p:nvPr>
            <p:ph idx="14"/>
          </p:nvPr>
        </p:nvSpPr>
        <p:spPr>
          <a:xfrm>
            <a:off x="12306300" y="20447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8B3B209A-E6BA-BE45-8C1D-998495651997}"/>
              </a:ext>
            </a:extLst>
          </p:cNvPr>
          <p:cNvSpPr>
            <a:spLocks noGrp="1"/>
          </p:cNvSpPr>
          <p:nvPr>
            <p:ph idx="15"/>
          </p:nvPr>
        </p:nvSpPr>
        <p:spPr>
          <a:xfrm>
            <a:off x="12306300" y="40894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8B3B209A-E6BA-BE45-8C1D-998495651997}"/>
              </a:ext>
            </a:extLst>
          </p:cNvPr>
          <p:cNvSpPr>
            <a:spLocks noGrp="1"/>
          </p:cNvSpPr>
          <p:nvPr>
            <p:ph idx="16"/>
          </p:nvPr>
        </p:nvSpPr>
        <p:spPr>
          <a:xfrm>
            <a:off x="12306300" y="61341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087975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 Hypertension">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12192000" cy="1038008"/>
          </a:xfrm>
        </p:spPr>
        <p:txBody>
          <a:bodyPr/>
          <a:lstStyle/>
          <a:p>
            <a:r>
              <a:rPr lang="en-US" dirty="0"/>
              <a:t>Click to edit Master title style</a:t>
            </a:r>
          </a:p>
        </p:txBody>
      </p:sp>
      <p:sp>
        <p:nvSpPr>
          <p:cNvPr id="4"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9725598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ver HEM">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12192000" cy="1038008"/>
          </a:xfrm>
        </p:spPr>
        <p:txBody>
          <a:bodyPr/>
          <a:lstStyle/>
          <a:p>
            <a:r>
              <a:rPr lang="en-US" dirty="0"/>
              <a:t>Click to edit Master title style</a:t>
            </a:r>
          </a:p>
        </p:txBody>
      </p:sp>
      <p:sp>
        <p:nvSpPr>
          <p:cNvPr id="4"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14569606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ic Strip Norm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0"/>
          </p:nvPr>
        </p:nvSpPr>
        <p:spPr>
          <a:xfrm>
            <a:off x="12319000" y="0"/>
            <a:ext cx="5029200" cy="850897"/>
          </a:xfrm>
          <a:prstGeom prst="rec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9" name="Text Placeholder 7"/>
          <p:cNvSpPr>
            <a:spLocks noGrp="1"/>
          </p:cNvSpPr>
          <p:nvPr>
            <p:ph type="body" sz="quarter" idx="11"/>
          </p:nvPr>
        </p:nvSpPr>
        <p:spPr>
          <a:xfrm>
            <a:off x="12319000" y="1028700"/>
            <a:ext cx="5029200" cy="850897"/>
          </a:xfrm>
          <a:prstGeom prst="wedgeRectCallou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10" name="Text Placeholder 7"/>
          <p:cNvSpPr>
            <a:spLocks noGrp="1"/>
          </p:cNvSpPr>
          <p:nvPr>
            <p:ph type="body" sz="quarter" idx="12"/>
          </p:nvPr>
        </p:nvSpPr>
        <p:spPr>
          <a:xfrm>
            <a:off x="12319000" y="2124383"/>
            <a:ext cx="5029200" cy="850897"/>
          </a:xfrm>
          <a:prstGeom prst="wedgeRectCallou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11" name="Text Placeholder 7"/>
          <p:cNvSpPr>
            <a:spLocks noGrp="1"/>
          </p:cNvSpPr>
          <p:nvPr>
            <p:ph type="body" sz="quarter" idx="13"/>
          </p:nvPr>
        </p:nvSpPr>
        <p:spPr>
          <a:xfrm>
            <a:off x="12319000" y="3220066"/>
            <a:ext cx="5029200" cy="850897"/>
          </a:xfrm>
          <a:prstGeom prst="wedgeRectCallou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12" name="Text Placeholder 7"/>
          <p:cNvSpPr>
            <a:spLocks noGrp="1"/>
          </p:cNvSpPr>
          <p:nvPr>
            <p:ph type="body" sz="quarter" idx="14"/>
          </p:nvPr>
        </p:nvSpPr>
        <p:spPr>
          <a:xfrm>
            <a:off x="12319000" y="4259215"/>
            <a:ext cx="5029200" cy="850897"/>
          </a:xfrm>
          <a:prstGeom prst="wedgeRectCallou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13"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11904379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Hypertension">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05411" y="1038008"/>
            <a:ext cx="9049445" cy="4912556"/>
          </a:xfrm>
          <a:prstGeom prst="rect">
            <a:avLst/>
          </a:prstGeom>
        </p:spPr>
      </p:pic>
      <p:sp>
        <p:nvSpPr>
          <p:cNvPr id="3" name="Title 2"/>
          <p:cNvSpPr>
            <a:spLocks noGrp="1"/>
          </p:cNvSpPr>
          <p:nvPr>
            <p:ph type="title"/>
          </p:nvPr>
        </p:nvSpPr>
        <p:spPr>
          <a:xfrm>
            <a:off x="0" y="1"/>
            <a:ext cx="12192000" cy="1038008"/>
          </a:xfrm>
        </p:spPr>
        <p:txBody>
          <a:bodyPr/>
          <a:lstStyle/>
          <a:p>
            <a:r>
              <a:rPr lang="en-US" dirty="0"/>
              <a:t>Click to edit Master title style</a:t>
            </a:r>
          </a:p>
        </p:txBody>
      </p:sp>
      <p:sp>
        <p:nvSpPr>
          <p:cNvPr id="4"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542946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Rectangle 6"/>
          <p:cNvSpPr/>
          <p:nvPr userDrawn="1"/>
        </p:nvSpPr>
        <p:spPr>
          <a:xfrm>
            <a:off x="2" y="-1"/>
            <a:ext cx="12191997" cy="6857999"/>
          </a:xfrm>
          <a:prstGeom prst="rect">
            <a:avLst/>
          </a:prstGeom>
          <a:blipFill dpi="0" rotWithShape="1">
            <a:blip r:embed="rId2" cstate="print">
              <a:alphaModFix amt="24000"/>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115299" y="1764103"/>
            <a:ext cx="5454909" cy="610344"/>
          </a:xfrm>
          <a:prstGeom prst="rect">
            <a:avLst/>
          </a:prstGeom>
        </p:spPr>
      </p:pic>
      <p:pic>
        <p:nvPicPr>
          <p:cNvPr id="17" name="Picture 16"/>
          <p:cNvPicPr>
            <a:picLocks noChangeAspect="1"/>
          </p:cNvPicPr>
          <p:nvPr userDrawn="1"/>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608875" y="2277283"/>
            <a:ext cx="2486356" cy="1106558"/>
          </a:xfrm>
          <a:prstGeom prst="rect">
            <a:avLst/>
          </a:prstGeom>
        </p:spPr>
      </p:pic>
      <p:pic>
        <p:nvPicPr>
          <p:cNvPr id="18" name="Picture 17"/>
          <p:cNvPicPr>
            <a:picLocks noChangeAspect="1"/>
          </p:cNvPicPr>
          <p:nvPr userDrawn="1"/>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09381" y="3200400"/>
            <a:ext cx="4793371" cy="880846"/>
          </a:xfrm>
          <a:prstGeom prst="rect">
            <a:avLst/>
          </a:prstGeom>
        </p:spPr>
      </p:pic>
      <p:pic>
        <p:nvPicPr>
          <p:cNvPr id="19" name="Picture 18"/>
          <p:cNvPicPr>
            <a:picLocks noChangeAspect="1"/>
          </p:cNvPicPr>
          <p:nvPr userDrawn="1"/>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463732" y="2324425"/>
            <a:ext cx="3849555" cy="1012277"/>
          </a:xfrm>
          <a:prstGeom prst="rect">
            <a:avLst/>
          </a:prstGeom>
        </p:spPr>
      </p:pic>
      <p:pic>
        <p:nvPicPr>
          <p:cNvPr id="20" name="Picture 19"/>
          <p:cNvPicPr>
            <a:picLocks noChangeAspect="1"/>
          </p:cNvPicPr>
          <p:nvPr userDrawn="1"/>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09382" y="1764103"/>
            <a:ext cx="3110873" cy="713922"/>
          </a:xfrm>
          <a:prstGeom prst="rect">
            <a:avLst/>
          </a:prstGeom>
        </p:spPr>
      </p:pic>
      <p:pic>
        <p:nvPicPr>
          <p:cNvPr id="21" name="Picture 20"/>
          <p:cNvPicPr>
            <a:picLocks noChangeAspect="1"/>
          </p:cNvPicPr>
          <p:nvPr userDrawn="1"/>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083038" y="2274278"/>
            <a:ext cx="2566220" cy="1109563"/>
          </a:xfrm>
          <a:prstGeom prst="rect">
            <a:avLst/>
          </a:prstGeom>
        </p:spPr>
      </p:pic>
      <p:pic>
        <p:nvPicPr>
          <p:cNvPr id="22" name="Picture 21"/>
          <p:cNvPicPr>
            <a:picLocks noChangeAspect="1"/>
          </p:cNvPicPr>
          <p:nvPr userDrawn="1"/>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29844" y="3264408"/>
            <a:ext cx="4303785" cy="816838"/>
          </a:xfrm>
          <a:prstGeom prst="rect">
            <a:avLst/>
          </a:prstGeom>
        </p:spPr>
      </p:pic>
      <p:pic>
        <p:nvPicPr>
          <p:cNvPr id="23" name="Picture 22"/>
          <p:cNvPicPr>
            <a:picLocks noChangeAspect="1"/>
          </p:cNvPicPr>
          <p:nvPr userDrawn="1"/>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5950081" y="3990792"/>
            <a:ext cx="2486356" cy="599497"/>
          </a:xfrm>
          <a:prstGeom prst="rect">
            <a:avLst/>
          </a:prstGeom>
        </p:spPr>
      </p:pic>
      <p:pic>
        <p:nvPicPr>
          <p:cNvPr id="24" name="Picture 23"/>
          <p:cNvPicPr>
            <a:picLocks noChangeAspect="1"/>
          </p:cNvPicPr>
          <p:nvPr userDrawn="1"/>
        </p:nvPicPr>
        <p:blipFill>
          <a:blip r:embed="rId11"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7720651" y="3990792"/>
            <a:ext cx="3849559" cy="597425"/>
          </a:xfrm>
          <a:prstGeom prst="rect">
            <a:avLst/>
          </a:prstGeom>
        </p:spPr>
      </p:pic>
      <p:pic>
        <p:nvPicPr>
          <p:cNvPr id="25" name="Picture 24"/>
          <p:cNvPicPr>
            <a:picLocks noChangeAspect="1"/>
          </p:cNvPicPr>
          <p:nvPr userDrawn="1"/>
        </p:nvPicPr>
        <p:blipFill>
          <a:blip r:embed="rId1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3399741" y="3983962"/>
            <a:ext cx="2566220" cy="601125"/>
          </a:xfrm>
          <a:prstGeom prst="rect">
            <a:avLst/>
          </a:prstGeom>
        </p:spPr>
      </p:pic>
      <p:pic>
        <p:nvPicPr>
          <p:cNvPr id="26" name="Picture 25"/>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142758" y="4494535"/>
            <a:ext cx="5454909" cy="610344"/>
          </a:xfrm>
          <a:prstGeom prst="rect">
            <a:avLst/>
          </a:prstGeom>
        </p:spPr>
      </p:pic>
      <p:pic>
        <p:nvPicPr>
          <p:cNvPr id="27" name="Picture 26"/>
          <p:cNvPicPr>
            <a:picLocks noChangeAspect="1"/>
          </p:cNvPicPr>
          <p:nvPr userDrawn="1"/>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09382" y="4494535"/>
            <a:ext cx="3110873" cy="610344"/>
          </a:xfrm>
          <a:prstGeom prst="rect">
            <a:avLst/>
          </a:prstGeom>
        </p:spPr>
      </p:pic>
      <p:pic>
        <p:nvPicPr>
          <p:cNvPr id="28" name="Picture 27"/>
          <p:cNvPicPr>
            <a:picLocks noChangeAspect="1"/>
          </p:cNvPicPr>
          <p:nvPr userDrawn="1"/>
        </p:nvPicPr>
        <p:blipFill>
          <a:blip r:embed="rId1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89468" y="1961656"/>
            <a:ext cx="395353" cy="486902"/>
          </a:xfrm>
          <a:prstGeom prst="rect">
            <a:avLst/>
          </a:prstGeom>
        </p:spPr>
      </p:pic>
      <p:sp>
        <p:nvSpPr>
          <p:cNvPr id="29" name="Flowchart: Process 28"/>
          <p:cNvSpPr/>
          <p:nvPr userDrawn="1"/>
        </p:nvSpPr>
        <p:spPr>
          <a:xfrm>
            <a:off x="4674474" y="1848208"/>
            <a:ext cx="1092013" cy="426069"/>
          </a:xfrm>
          <a:prstGeom prst="flowChartProcess">
            <a:avLst/>
          </a:prstGeom>
          <a:solidFill>
            <a:schemeClr val="bg1"/>
          </a:solidFill>
          <a:ln w="3175">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p>
        </p:txBody>
      </p:sp>
      <p:pic>
        <p:nvPicPr>
          <p:cNvPr id="30" name="Picture 29"/>
          <p:cNvPicPr>
            <a:picLocks noChangeAspect="1"/>
          </p:cNvPicPr>
          <p:nvPr userDrawn="1"/>
        </p:nvPicPr>
        <p:blipFill>
          <a:blip r:embed="rId1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371483" y="1764102"/>
            <a:ext cx="1197716" cy="596730"/>
          </a:xfrm>
          <a:prstGeom prst="rect">
            <a:avLst/>
          </a:prstGeom>
        </p:spPr>
      </p:pic>
      <p:sp>
        <p:nvSpPr>
          <p:cNvPr id="31" name="Rectangular Callout 30"/>
          <p:cNvSpPr/>
          <p:nvPr userDrawn="1"/>
        </p:nvSpPr>
        <p:spPr>
          <a:xfrm>
            <a:off x="8375489" y="1801303"/>
            <a:ext cx="822449" cy="144257"/>
          </a:xfrm>
          <a:prstGeom prst="wedgeRectCallout">
            <a:avLst>
              <a:gd name="adj1" fmla="val 40021"/>
              <a:gd name="adj2" fmla="val 104121"/>
            </a:avLst>
          </a:prstGeom>
          <a:solidFill>
            <a:schemeClr val="bg1"/>
          </a:solidFill>
          <a:ln w="3175">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2" name="Rectangular Callout 31"/>
          <p:cNvSpPr/>
          <p:nvPr userDrawn="1"/>
        </p:nvSpPr>
        <p:spPr>
          <a:xfrm>
            <a:off x="9407216" y="2198041"/>
            <a:ext cx="716363" cy="169599"/>
          </a:xfrm>
          <a:prstGeom prst="wedgeRectCallout">
            <a:avLst>
              <a:gd name="adj1" fmla="val 57222"/>
              <a:gd name="adj2" fmla="val -164959"/>
            </a:avLst>
          </a:prstGeom>
          <a:solidFill>
            <a:schemeClr val="bg1"/>
          </a:solidFill>
          <a:ln w="3175">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33" name="Picture 32"/>
          <p:cNvPicPr>
            <a:picLocks noChangeAspect="1"/>
          </p:cNvPicPr>
          <p:nvPr userDrawn="1"/>
        </p:nvPicPr>
        <p:blipFill>
          <a:blip r:embed="rId1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897610" y="2563653"/>
            <a:ext cx="1388940" cy="676435"/>
          </a:xfrm>
          <a:prstGeom prst="rect">
            <a:avLst/>
          </a:prstGeom>
        </p:spPr>
      </p:pic>
      <p:sp>
        <p:nvSpPr>
          <p:cNvPr id="34" name="Rectangular Callout 33"/>
          <p:cNvSpPr/>
          <p:nvPr userDrawn="1"/>
        </p:nvSpPr>
        <p:spPr>
          <a:xfrm>
            <a:off x="4293696" y="2613099"/>
            <a:ext cx="966149" cy="124822"/>
          </a:xfrm>
          <a:prstGeom prst="wedgeRectCallout">
            <a:avLst>
              <a:gd name="adj1" fmla="val 33213"/>
              <a:gd name="adj2" fmla="val 129786"/>
            </a:avLst>
          </a:prstGeom>
          <a:solidFill>
            <a:schemeClr val="bg1"/>
          </a:solidFill>
          <a:ln w="3175">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5" name="Rectangular Callout 34"/>
          <p:cNvSpPr/>
          <p:nvPr userDrawn="1"/>
        </p:nvSpPr>
        <p:spPr>
          <a:xfrm>
            <a:off x="6480762" y="3173234"/>
            <a:ext cx="526356" cy="77773"/>
          </a:xfrm>
          <a:prstGeom prst="wedgeRectCallout">
            <a:avLst>
              <a:gd name="adj1" fmla="val -146004"/>
              <a:gd name="adj2" fmla="val -208411"/>
            </a:avLst>
          </a:prstGeom>
          <a:solidFill>
            <a:schemeClr val="bg1"/>
          </a:solidFill>
          <a:ln w="3175">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6" name="Flowchart: Process 35"/>
          <p:cNvSpPr/>
          <p:nvPr userDrawn="1"/>
        </p:nvSpPr>
        <p:spPr>
          <a:xfrm>
            <a:off x="5889385" y="2787111"/>
            <a:ext cx="985825" cy="86244"/>
          </a:xfrm>
          <a:prstGeom prst="flowChartProcess">
            <a:avLst/>
          </a:prstGeom>
          <a:solidFill>
            <a:schemeClr val="bg1"/>
          </a:solidFill>
          <a:ln w="3175">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7" name="Rectangular Callout 36"/>
          <p:cNvSpPr/>
          <p:nvPr userDrawn="1"/>
        </p:nvSpPr>
        <p:spPr>
          <a:xfrm>
            <a:off x="7021974" y="2457445"/>
            <a:ext cx="858879" cy="117132"/>
          </a:xfrm>
          <a:prstGeom prst="wedgeRectCallout">
            <a:avLst>
              <a:gd name="adj1" fmla="val 35789"/>
              <a:gd name="adj2" fmla="val 101164"/>
            </a:avLst>
          </a:prstGeom>
          <a:solidFill>
            <a:schemeClr val="bg1"/>
          </a:solidFill>
          <a:ln w="3175">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38" name="Picture 37"/>
          <p:cNvPicPr>
            <a:picLocks noChangeAspect="1"/>
          </p:cNvPicPr>
          <p:nvPr userDrawn="1"/>
        </p:nvPicPr>
        <p:blipFill>
          <a:blip r:embed="rId1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804960" y="2532058"/>
            <a:ext cx="1141057" cy="736786"/>
          </a:xfrm>
          <a:prstGeom prst="rect">
            <a:avLst/>
          </a:prstGeom>
        </p:spPr>
      </p:pic>
      <p:sp>
        <p:nvSpPr>
          <p:cNvPr id="39" name="Rectangular Callout 38"/>
          <p:cNvSpPr/>
          <p:nvPr userDrawn="1"/>
        </p:nvSpPr>
        <p:spPr>
          <a:xfrm>
            <a:off x="9267391" y="2689551"/>
            <a:ext cx="1308285" cy="120045"/>
          </a:xfrm>
          <a:prstGeom prst="wedgeRectCallout">
            <a:avLst>
              <a:gd name="adj1" fmla="val 51208"/>
              <a:gd name="adj2" fmla="val -97755"/>
            </a:avLst>
          </a:prstGeom>
          <a:solidFill>
            <a:schemeClr val="bg1"/>
          </a:solidFill>
          <a:ln w="3175">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40" name="Flowchart: Process 39"/>
          <p:cNvSpPr/>
          <p:nvPr userDrawn="1"/>
        </p:nvSpPr>
        <p:spPr>
          <a:xfrm>
            <a:off x="9189629" y="2469321"/>
            <a:ext cx="1706932" cy="93381"/>
          </a:xfrm>
          <a:prstGeom prst="flowChartProcess">
            <a:avLst/>
          </a:prstGeom>
          <a:solidFill>
            <a:schemeClr val="bg1"/>
          </a:solidFill>
          <a:ln w="3175">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41" name="Picture 40"/>
          <p:cNvPicPr>
            <a:picLocks noChangeAspect="1"/>
          </p:cNvPicPr>
          <p:nvPr userDrawn="1"/>
        </p:nvPicPr>
        <p:blipFill>
          <a:blip r:embed="rId1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644188" y="2490306"/>
            <a:ext cx="889441" cy="658242"/>
          </a:xfrm>
          <a:prstGeom prst="rect">
            <a:avLst/>
          </a:prstGeom>
        </p:spPr>
      </p:pic>
      <p:sp>
        <p:nvSpPr>
          <p:cNvPr id="42" name="Flowchart: Process 41"/>
          <p:cNvSpPr/>
          <p:nvPr userDrawn="1"/>
        </p:nvSpPr>
        <p:spPr>
          <a:xfrm>
            <a:off x="9285627" y="3148549"/>
            <a:ext cx="2162268" cy="51851"/>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43" name="Picture 42"/>
          <p:cNvPicPr>
            <a:picLocks noChangeAspect="1"/>
          </p:cNvPicPr>
          <p:nvPr userDrawn="1"/>
        </p:nvPicPr>
        <p:blipFill>
          <a:blip r:embed="rId1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41853" y="3426207"/>
            <a:ext cx="855291" cy="538973"/>
          </a:xfrm>
          <a:prstGeom prst="rect">
            <a:avLst/>
          </a:prstGeom>
        </p:spPr>
      </p:pic>
      <p:sp>
        <p:nvSpPr>
          <p:cNvPr id="44" name="Rectangular Callout 43"/>
          <p:cNvSpPr/>
          <p:nvPr userDrawn="1"/>
        </p:nvSpPr>
        <p:spPr>
          <a:xfrm>
            <a:off x="5039813" y="3549172"/>
            <a:ext cx="866255" cy="137931"/>
          </a:xfrm>
          <a:prstGeom prst="wedgeRectCallout">
            <a:avLst>
              <a:gd name="adj1" fmla="val 73712"/>
              <a:gd name="adj2" fmla="val -21873"/>
            </a:avLst>
          </a:prstGeom>
          <a:solidFill>
            <a:schemeClr val="bg1"/>
          </a:solidFill>
          <a:ln w="3175">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45" name="Flowchart: Process 44"/>
          <p:cNvSpPr/>
          <p:nvPr userDrawn="1"/>
        </p:nvSpPr>
        <p:spPr>
          <a:xfrm>
            <a:off x="3722894" y="3333476"/>
            <a:ext cx="1737199" cy="126820"/>
          </a:xfrm>
          <a:prstGeom prst="flowChartProcess">
            <a:avLst/>
          </a:prstGeom>
          <a:solidFill>
            <a:schemeClr val="bg1"/>
          </a:solidFill>
          <a:ln w="3175">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46" name="Rectangular Callout 45"/>
          <p:cNvSpPr/>
          <p:nvPr userDrawn="1"/>
        </p:nvSpPr>
        <p:spPr>
          <a:xfrm>
            <a:off x="10200925" y="3413428"/>
            <a:ext cx="695635" cy="179825"/>
          </a:xfrm>
          <a:prstGeom prst="wedgeRectCallout">
            <a:avLst>
              <a:gd name="adj1" fmla="val -130207"/>
              <a:gd name="adj2" fmla="val -34522"/>
            </a:avLst>
          </a:prstGeom>
          <a:solidFill>
            <a:schemeClr val="bg1"/>
          </a:solidFill>
          <a:ln w="3175">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47" name="Flowchart: Process 46"/>
          <p:cNvSpPr/>
          <p:nvPr userDrawn="1"/>
        </p:nvSpPr>
        <p:spPr>
          <a:xfrm>
            <a:off x="8046451" y="3334766"/>
            <a:ext cx="1188696" cy="107776"/>
          </a:xfrm>
          <a:prstGeom prst="flowChartProcess">
            <a:avLst/>
          </a:prstGeom>
          <a:solidFill>
            <a:schemeClr val="bg1"/>
          </a:solidFill>
          <a:ln w="3175">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48" name="Picture 47"/>
          <p:cNvPicPr>
            <a:picLocks noChangeAspect="1"/>
          </p:cNvPicPr>
          <p:nvPr userDrawn="1"/>
        </p:nvPicPr>
        <p:blipFill>
          <a:blip r:embed="rId1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891180" y="3321016"/>
            <a:ext cx="984336" cy="718113"/>
          </a:xfrm>
          <a:prstGeom prst="rect">
            <a:avLst/>
          </a:prstGeom>
          <a:ln w="3175">
            <a:noFill/>
          </a:ln>
        </p:spPr>
      </p:pic>
      <p:sp>
        <p:nvSpPr>
          <p:cNvPr id="49" name="Flowchart: Process 48"/>
          <p:cNvSpPr/>
          <p:nvPr userDrawn="1"/>
        </p:nvSpPr>
        <p:spPr>
          <a:xfrm>
            <a:off x="3463733" y="4090628"/>
            <a:ext cx="1089991" cy="73004"/>
          </a:xfrm>
          <a:prstGeom prst="flowChartProcess">
            <a:avLst/>
          </a:prstGeom>
          <a:solidFill>
            <a:schemeClr val="bg1"/>
          </a:solidFill>
          <a:ln w="3175">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50" name="Picture 49"/>
          <p:cNvPicPr>
            <a:picLocks noChangeAspect="1"/>
          </p:cNvPicPr>
          <p:nvPr userDrawn="1"/>
        </p:nvPicPr>
        <p:blipFill>
          <a:blip r:embed="rId2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652826" y="3977262"/>
            <a:ext cx="887617" cy="531085"/>
          </a:xfrm>
          <a:prstGeom prst="rect">
            <a:avLst/>
          </a:prstGeom>
        </p:spPr>
      </p:pic>
      <p:sp>
        <p:nvSpPr>
          <p:cNvPr id="51" name="Rectangular Callout 50"/>
          <p:cNvSpPr/>
          <p:nvPr userDrawn="1"/>
        </p:nvSpPr>
        <p:spPr>
          <a:xfrm>
            <a:off x="5521297" y="4169717"/>
            <a:ext cx="256128" cy="82102"/>
          </a:xfrm>
          <a:prstGeom prst="wedgeRectCallout">
            <a:avLst>
              <a:gd name="adj1" fmla="val -106661"/>
              <a:gd name="adj2" fmla="val -41950"/>
            </a:avLst>
          </a:prstGeom>
          <a:solidFill>
            <a:schemeClr val="bg1"/>
          </a:solidFill>
          <a:ln w="3175">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2" name="Flowchart: Process 51"/>
          <p:cNvSpPr/>
          <p:nvPr userDrawn="1"/>
        </p:nvSpPr>
        <p:spPr>
          <a:xfrm>
            <a:off x="6937831" y="4110712"/>
            <a:ext cx="1091757" cy="102549"/>
          </a:xfrm>
          <a:prstGeom prst="flowChartProcess">
            <a:avLst/>
          </a:prstGeom>
          <a:solidFill>
            <a:schemeClr val="bg1"/>
          </a:solidFill>
          <a:ln w="3175">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53" name="Picture 52"/>
          <p:cNvPicPr>
            <a:picLocks noChangeAspect="1"/>
          </p:cNvPicPr>
          <p:nvPr userDrawn="1"/>
        </p:nvPicPr>
        <p:blipFill>
          <a:blip r:embed="rId21"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540376" y="4148274"/>
            <a:ext cx="767987" cy="405372"/>
          </a:xfrm>
          <a:prstGeom prst="rect">
            <a:avLst/>
          </a:prstGeom>
        </p:spPr>
      </p:pic>
      <p:sp>
        <p:nvSpPr>
          <p:cNvPr id="54" name="Rectangular Callout 53"/>
          <p:cNvSpPr/>
          <p:nvPr userDrawn="1"/>
        </p:nvSpPr>
        <p:spPr>
          <a:xfrm>
            <a:off x="6160502" y="4080971"/>
            <a:ext cx="383069" cy="132290"/>
          </a:xfrm>
          <a:prstGeom prst="wedgeRectCallout">
            <a:avLst>
              <a:gd name="adj1" fmla="val 70480"/>
              <a:gd name="adj2" fmla="val 64925"/>
            </a:avLst>
          </a:prstGeom>
          <a:solidFill>
            <a:schemeClr val="bg1"/>
          </a:solidFill>
          <a:ln w="3175">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5" name="Rectangular Callout 54"/>
          <p:cNvSpPr/>
          <p:nvPr userDrawn="1"/>
        </p:nvSpPr>
        <p:spPr>
          <a:xfrm>
            <a:off x="7308363" y="4347400"/>
            <a:ext cx="490808" cy="80108"/>
          </a:xfrm>
          <a:prstGeom prst="wedgeRectCallout">
            <a:avLst>
              <a:gd name="adj1" fmla="val -56191"/>
              <a:gd name="adj2" fmla="val -33343"/>
            </a:avLst>
          </a:prstGeom>
          <a:solidFill>
            <a:schemeClr val="bg1"/>
          </a:solidFill>
          <a:ln w="3175">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6" name="Rectangular Callout 55"/>
          <p:cNvSpPr/>
          <p:nvPr userDrawn="1"/>
        </p:nvSpPr>
        <p:spPr>
          <a:xfrm>
            <a:off x="8375488" y="4075140"/>
            <a:ext cx="375953" cy="147084"/>
          </a:xfrm>
          <a:prstGeom prst="wedgeRectCallout">
            <a:avLst>
              <a:gd name="adj1" fmla="val -3146"/>
              <a:gd name="adj2" fmla="val 98470"/>
            </a:avLst>
          </a:prstGeom>
          <a:solidFill>
            <a:schemeClr val="bg1"/>
          </a:solidFill>
          <a:ln w="3175">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7" name="Flowchart: Process 56"/>
          <p:cNvSpPr/>
          <p:nvPr userDrawn="1"/>
        </p:nvSpPr>
        <p:spPr>
          <a:xfrm>
            <a:off x="9569694" y="4189547"/>
            <a:ext cx="1449773" cy="53256"/>
          </a:xfrm>
          <a:prstGeom prst="flowChartProcess">
            <a:avLst/>
          </a:prstGeom>
          <a:solidFill>
            <a:schemeClr val="bg1"/>
          </a:solidFill>
          <a:ln w="3175">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58" name="Picture 57"/>
          <p:cNvPicPr>
            <a:picLocks noChangeAspect="1"/>
          </p:cNvPicPr>
          <p:nvPr userDrawn="1"/>
        </p:nvPicPr>
        <p:blipFill>
          <a:blip r:embed="rId2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823757" y="4155765"/>
            <a:ext cx="411391" cy="357601"/>
          </a:xfrm>
          <a:prstGeom prst="rect">
            <a:avLst/>
          </a:prstGeom>
        </p:spPr>
      </p:pic>
      <p:sp>
        <p:nvSpPr>
          <p:cNvPr id="59" name="Rectangular Callout 58"/>
          <p:cNvSpPr/>
          <p:nvPr userDrawn="1"/>
        </p:nvSpPr>
        <p:spPr>
          <a:xfrm>
            <a:off x="5198076" y="4619764"/>
            <a:ext cx="1136821" cy="64698"/>
          </a:xfrm>
          <a:prstGeom prst="wedgeRectCallout">
            <a:avLst>
              <a:gd name="adj1" fmla="val 1183"/>
              <a:gd name="adj2" fmla="val 152142"/>
            </a:avLst>
          </a:prstGeom>
          <a:solidFill>
            <a:schemeClr val="bg1"/>
          </a:solidFill>
          <a:ln w="3175">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60" name="Flowchart: Process 59"/>
          <p:cNvSpPr/>
          <p:nvPr userDrawn="1"/>
        </p:nvSpPr>
        <p:spPr>
          <a:xfrm>
            <a:off x="4612859" y="4881945"/>
            <a:ext cx="1647568" cy="125411"/>
          </a:xfrm>
          <a:prstGeom prst="flowChartProcess">
            <a:avLst/>
          </a:prstGeom>
          <a:solidFill>
            <a:schemeClr val="bg1"/>
          </a:solidFill>
          <a:ln w="3175">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a:p>
            <a:r>
              <a:rPr lang="en-US" sz="1800" dirty="0">
                <a:solidFill>
                  <a:schemeClr val="tx1"/>
                </a:solidFill>
              </a:rPr>
              <a:t> </a:t>
            </a:r>
          </a:p>
          <a:p>
            <a:r>
              <a:rPr lang="en-US" sz="1800" dirty="0">
                <a:solidFill>
                  <a:schemeClr val="tx1"/>
                </a:solidFill>
              </a:rPr>
              <a:t> </a:t>
            </a:r>
          </a:p>
        </p:txBody>
      </p:sp>
      <p:pic>
        <p:nvPicPr>
          <p:cNvPr id="61" name="Picture 60"/>
          <p:cNvPicPr>
            <a:picLocks noChangeAspect="1"/>
          </p:cNvPicPr>
          <p:nvPr userDrawn="1"/>
        </p:nvPicPr>
        <p:blipFill>
          <a:blip r:embed="rId2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4155000" y="4580431"/>
            <a:ext cx="1104845" cy="548352"/>
          </a:xfrm>
          <a:prstGeom prst="rect">
            <a:avLst/>
          </a:prstGeom>
        </p:spPr>
      </p:pic>
      <p:sp>
        <p:nvSpPr>
          <p:cNvPr id="62" name="Rectangular Callout 61"/>
          <p:cNvSpPr/>
          <p:nvPr userDrawn="1"/>
        </p:nvSpPr>
        <p:spPr>
          <a:xfrm rot="11048636">
            <a:off x="3641151" y="4673227"/>
            <a:ext cx="538564" cy="120575"/>
          </a:xfrm>
          <a:prstGeom prst="wedgeRectCallout">
            <a:avLst>
              <a:gd name="adj1" fmla="val -47924"/>
              <a:gd name="adj2" fmla="val 4412"/>
            </a:avLst>
          </a:prstGeom>
          <a:solidFill>
            <a:schemeClr val="bg1"/>
          </a:solidFill>
          <a:ln w="3175">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63" name="Flowchart: Process 62"/>
          <p:cNvSpPr/>
          <p:nvPr userDrawn="1"/>
        </p:nvSpPr>
        <p:spPr>
          <a:xfrm>
            <a:off x="7036490" y="4623350"/>
            <a:ext cx="1454639" cy="93654"/>
          </a:xfrm>
          <a:prstGeom prst="flowChartProcess">
            <a:avLst/>
          </a:prstGeom>
          <a:solidFill>
            <a:schemeClr val="bg1"/>
          </a:solidFill>
          <a:ln w="3175">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64" name="Picture 63"/>
          <p:cNvPicPr>
            <a:picLocks noChangeAspect="1"/>
          </p:cNvPicPr>
          <p:nvPr userDrawn="1"/>
        </p:nvPicPr>
        <p:blipFill>
          <a:blip r:embed="rId2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9429087" y="4518695"/>
            <a:ext cx="906456" cy="542357"/>
          </a:xfrm>
          <a:prstGeom prst="rect">
            <a:avLst/>
          </a:prstGeom>
        </p:spPr>
      </p:pic>
      <p:sp>
        <p:nvSpPr>
          <p:cNvPr id="65" name="Rectangular Callout 64"/>
          <p:cNvSpPr/>
          <p:nvPr userDrawn="1"/>
        </p:nvSpPr>
        <p:spPr>
          <a:xfrm>
            <a:off x="10569199" y="4626082"/>
            <a:ext cx="298908" cy="155732"/>
          </a:xfrm>
          <a:prstGeom prst="wedgeRectCallout">
            <a:avLst>
              <a:gd name="adj1" fmla="val -130207"/>
              <a:gd name="adj2" fmla="val -36015"/>
            </a:avLst>
          </a:prstGeom>
          <a:solidFill>
            <a:schemeClr val="bg1"/>
          </a:solidFill>
          <a:ln w="3175">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66" name="Flowchart: Process 65"/>
          <p:cNvSpPr/>
          <p:nvPr userDrawn="1"/>
        </p:nvSpPr>
        <p:spPr>
          <a:xfrm>
            <a:off x="7367028" y="4893117"/>
            <a:ext cx="1358845" cy="51533"/>
          </a:xfrm>
          <a:prstGeom prst="flowChartProcess">
            <a:avLst/>
          </a:prstGeom>
          <a:solidFill>
            <a:schemeClr val="bg1"/>
          </a:solidFill>
          <a:ln w="3175">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4" name="Text Placeholder 3"/>
          <p:cNvSpPr>
            <a:spLocks noGrp="1"/>
          </p:cNvSpPr>
          <p:nvPr>
            <p:ph type="body" sz="quarter" idx="10"/>
          </p:nvPr>
        </p:nvSpPr>
        <p:spPr>
          <a:xfrm>
            <a:off x="12437435" y="684570"/>
            <a:ext cx="2611319" cy="1116733"/>
          </a:xfr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Autofit/>
          </a:bodyPr>
          <a:lstStyle>
            <a:lvl1pPr marL="0" indent="0">
              <a:buNone/>
              <a:defRPr sz="2400" i="1"/>
            </a:lvl1pPr>
            <a:lvl2pPr>
              <a:defRPr sz="1800"/>
            </a:lvl2pPr>
            <a:lvl3pPr>
              <a:defRPr sz="1600"/>
            </a:lvl3pPr>
            <a:lvl4pPr>
              <a:defRPr sz="1400"/>
            </a:lvl4pPr>
            <a:lvl5pPr>
              <a:defRPr sz="1400"/>
            </a:lvl5pPr>
          </a:lstStyle>
          <a:p>
            <a:pPr lvl="0"/>
            <a:r>
              <a:rPr lang="en-US" dirty="0"/>
              <a:t>Edit Master text styles</a:t>
            </a:r>
          </a:p>
        </p:txBody>
      </p:sp>
      <p:sp>
        <p:nvSpPr>
          <p:cNvPr id="67" name="Text Placeholder 3"/>
          <p:cNvSpPr>
            <a:spLocks noGrp="1"/>
          </p:cNvSpPr>
          <p:nvPr>
            <p:ph type="body" sz="quarter" idx="11"/>
          </p:nvPr>
        </p:nvSpPr>
        <p:spPr>
          <a:xfrm>
            <a:off x="12437435" y="2016211"/>
            <a:ext cx="2611319" cy="1116733"/>
          </a:xfrm>
          <a:prstGeom prst="wedgeRectCallou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Autofit/>
          </a:bodyPr>
          <a:lstStyle>
            <a:lvl1pPr marL="0" indent="0">
              <a:buNone/>
              <a:defRPr sz="2400" i="1"/>
            </a:lvl1pPr>
            <a:lvl2pPr>
              <a:defRPr sz="1800"/>
            </a:lvl2pPr>
            <a:lvl3pPr>
              <a:defRPr sz="1600"/>
            </a:lvl3pPr>
            <a:lvl4pPr>
              <a:defRPr sz="1400"/>
            </a:lvl4pPr>
            <a:lvl5pPr>
              <a:defRPr sz="1400"/>
            </a:lvl5pPr>
          </a:lstStyle>
          <a:p>
            <a:pPr lvl="0"/>
            <a:r>
              <a:rPr lang="en-US" dirty="0"/>
              <a:t>Edit Master text styles</a:t>
            </a:r>
          </a:p>
        </p:txBody>
      </p:sp>
      <p:sp>
        <p:nvSpPr>
          <p:cNvPr id="68" name="Text Placeholder 3"/>
          <p:cNvSpPr>
            <a:spLocks noGrp="1"/>
          </p:cNvSpPr>
          <p:nvPr>
            <p:ph type="body" sz="quarter" idx="12"/>
          </p:nvPr>
        </p:nvSpPr>
        <p:spPr>
          <a:xfrm>
            <a:off x="12437435" y="3376954"/>
            <a:ext cx="2611319" cy="1116733"/>
          </a:xfrm>
          <a:prstGeom prst="wedgeRectCallou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Autofit/>
          </a:bodyPr>
          <a:lstStyle>
            <a:lvl1pPr marL="0" indent="0">
              <a:buNone/>
              <a:defRPr sz="2400" i="1"/>
            </a:lvl1pPr>
            <a:lvl2pPr>
              <a:defRPr sz="1800"/>
            </a:lvl2pPr>
            <a:lvl3pPr>
              <a:defRPr sz="1600"/>
            </a:lvl3pPr>
            <a:lvl4pPr>
              <a:defRPr sz="1400"/>
            </a:lvl4pPr>
            <a:lvl5pPr>
              <a:defRPr sz="1400"/>
            </a:lvl5pPr>
          </a:lstStyle>
          <a:p>
            <a:pPr lvl="0"/>
            <a:r>
              <a:rPr lang="en-US" dirty="0"/>
              <a:t>Edit Master text styles</a:t>
            </a:r>
          </a:p>
        </p:txBody>
      </p:sp>
      <p:sp>
        <p:nvSpPr>
          <p:cNvPr id="69" name="Text Placeholder 3"/>
          <p:cNvSpPr>
            <a:spLocks noGrp="1"/>
          </p:cNvSpPr>
          <p:nvPr>
            <p:ph type="body" sz="quarter" idx="13"/>
          </p:nvPr>
        </p:nvSpPr>
        <p:spPr>
          <a:xfrm>
            <a:off x="12437435" y="4658790"/>
            <a:ext cx="2611319" cy="1116733"/>
          </a:xfrm>
          <a:prstGeom prst="wedgeRectCallou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Autofit/>
          </a:bodyPr>
          <a:lstStyle>
            <a:lvl1pPr marL="0" indent="0">
              <a:buNone/>
              <a:defRPr sz="2400" i="1"/>
            </a:lvl1pPr>
            <a:lvl2pPr>
              <a:defRPr sz="1800"/>
            </a:lvl2pPr>
            <a:lvl3pPr>
              <a:defRPr sz="1600"/>
            </a:lvl3pPr>
            <a:lvl4pPr>
              <a:defRPr sz="1400"/>
            </a:lvl4pPr>
            <a:lvl5pPr>
              <a:defRPr sz="1400"/>
            </a:lvl5pPr>
          </a:lstStyle>
          <a:p>
            <a:pPr lvl="0"/>
            <a:r>
              <a:rPr lang="en-US" dirty="0"/>
              <a:t>Edit Master text styles</a:t>
            </a:r>
          </a:p>
        </p:txBody>
      </p:sp>
      <p:sp>
        <p:nvSpPr>
          <p:cNvPr id="70" name="Title Placeholder 1"/>
          <p:cNvSpPr>
            <a:spLocks noGrp="1"/>
          </p:cNvSpPr>
          <p:nvPr>
            <p:ph type="title"/>
          </p:nvPr>
        </p:nvSpPr>
        <p:spPr>
          <a:xfrm>
            <a:off x="838200" y="365127"/>
            <a:ext cx="10515600" cy="724765"/>
          </a:xfrm>
          <a:prstGeom prst="rect">
            <a:avLst/>
          </a:prstGeom>
          <a:solidFill>
            <a:schemeClr val="bg1">
              <a:alpha val="73000"/>
            </a:schemeClr>
          </a:solidFill>
          <a:effectLst>
            <a:softEdge rad="63500"/>
          </a:effectLst>
        </p:spPr>
        <p:txBody>
          <a:bodyPr vert="horz" lIns="91440" tIns="45720" rIns="91440" bIns="45720" rtlCol="0" anchor="ctr">
            <a:normAutofit/>
          </a:bodyPr>
          <a:lstStyle/>
          <a:p>
            <a:pPr algn="ctr"/>
            <a:r>
              <a:rPr lang="en-US" b="1" dirty="0"/>
              <a:t>Hypertension Scenario</a:t>
            </a:r>
            <a:endParaRPr lang="en-US" dirty="0"/>
          </a:p>
        </p:txBody>
      </p:sp>
    </p:spTree>
    <p:extLst>
      <p:ext uri="{BB962C8B-B14F-4D97-AF65-F5344CB8AC3E}">
        <p14:creationId xmlns:p14="http://schemas.microsoft.com/office/powerpoint/2010/main" val="36593630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26895" y="5513294"/>
            <a:ext cx="12218895" cy="1344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9563" t="12810" r="14812" b="9020"/>
          <a:stretch/>
        </p:blipFill>
        <p:spPr>
          <a:xfrm>
            <a:off x="-26895" y="-8966"/>
            <a:ext cx="3659939" cy="6992472"/>
          </a:xfrm>
          <a:prstGeom prst="rect">
            <a:avLst/>
          </a:prstGeom>
        </p:spPr>
      </p:pic>
      <p:sp>
        <p:nvSpPr>
          <p:cNvPr id="2" name="Title 1">
            <a:extLst>
              <a:ext uri="{FF2B5EF4-FFF2-40B4-BE49-F238E27FC236}">
                <a16:creationId xmlns:a16="http://schemas.microsoft.com/office/drawing/2014/main" id="{6EE26F26-8B7C-504D-9EDB-67814BD7101A}"/>
              </a:ext>
            </a:extLst>
          </p:cNvPr>
          <p:cNvSpPr>
            <a:spLocks noGrp="1"/>
          </p:cNvSpPr>
          <p:nvPr>
            <p:ph type="ctrTitle" hasCustomPrompt="1"/>
          </p:nvPr>
        </p:nvSpPr>
        <p:spPr>
          <a:xfrm>
            <a:off x="3738282" y="2771586"/>
            <a:ext cx="6929718" cy="1042896"/>
          </a:xfrm>
        </p:spPr>
        <p:txBody>
          <a:bodyPr anchor="t"/>
          <a:lstStyle>
            <a:lvl1pPr algn="ctr">
              <a:defRPr sz="6000"/>
            </a:lvl1pPr>
          </a:lstStyle>
          <a:p>
            <a:r>
              <a:rPr lang="en-US" dirty="0"/>
              <a:t>Title</a:t>
            </a:r>
          </a:p>
        </p:txBody>
      </p:sp>
      <p:sp>
        <p:nvSpPr>
          <p:cNvPr id="13" name="Text Placeholder 12"/>
          <p:cNvSpPr>
            <a:spLocks noGrp="1"/>
          </p:cNvSpPr>
          <p:nvPr>
            <p:ph type="body" sz="quarter" idx="11"/>
          </p:nvPr>
        </p:nvSpPr>
        <p:spPr>
          <a:xfrm>
            <a:off x="3738563" y="3814482"/>
            <a:ext cx="6929437" cy="655917"/>
          </a:xfrm>
        </p:spPr>
        <p:txBody>
          <a:bodyPr>
            <a:noAutofit/>
          </a:bodyPr>
          <a:lstStyle>
            <a:lvl1pPr marL="0" indent="0" algn="ctr">
              <a:buNone/>
              <a:defRPr sz="1800">
                <a:solidFill>
                  <a:schemeClr val="bg1">
                    <a:lumMod val="50000"/>
                  </a:schemeClr>
                </a:solidFill>
              </a:defRPr>
            </a:lvl1pPr>
            <a:lvl2pPr marL="457200" indent="0">
              <a:buNone/>
              <a:defRPr sz="1800">
                <a:solidFill>
                  <a:schemeClr val="bg1">
                    <a:lumMod val="65000"/>
                  </a:schemeClr>
                </a:solidFill>
              </a:defRPr>
            </a:lvl2pPr>
            <a:lvl3pPr>
              <a:defRPr sz="1800">
                <a:solidFill>
                  <a:schemeClr val="bg1">
                    <a:lumMod val="65000"/>
                  </a:schemeClr>
                </a:solidFill>
              </a:defRPr>
            </a:lvl3pPr>
            <a:lvl4pPr>
              <a:defRPr sz="1800">
                <a:solidFill>
                  <a:schemeClr val="bg1">
                    <a:lumMod val="65000"/>
                  </a:schemeClr>
                </a:solidFill>
              </a:defRPr>
            </a:lvl4pPr>
            <a:lvl5pPr>
              <a:defRPr sz="1800">
                <a:solidFill>
                  <a:schemeClr val="bg1">
                    <a:lumMod val="65000"/>
                  </a:schemeClr>
                </a:solidFill>
              </a:defRPr>
            </a:lvl5pPr>
          </a:lstStyle>
          <a:p>
            <a:pPr lvl="0"/>
            <a:r>
              <a:rPr lang="en-US" dirty="0"/>
              <a:t>Edit Master text styles</a:t>
            </a:r>
          </a:p>
        </p:txBody>
      </p:sp>
      <p:sp>
        <p:nvSpPr>
          <p:cNvPr id="5" name="Text Placeholder 4"/>
          <p:cNvSpPr>
            <a:spLocks noGrp="1"/>
          </p:cNvSpPr>
          <p:nvPr>
            <p:ph type="body" sz="quarter" idx="12"/>
          </p:nvPr>
        </p:nvSpPr>
        <p:spPr>
          <a:xfrm>
            <a:off x="0" y="1885950"/>
            <a:ext cx="3409950" cy="3067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12206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5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36187-2213-CD44-BF56-2522AC2FEA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3B209A-E6BA-BE45-8C1D-998495651997}"/>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17521B8-E168-5546-B91B-908564084265}"/>
              </a:ext>
            </a:extLst>
          </p:cNvPr>
          <p:cNvSpPr>
            <a:spLocks noGrp="1"/>
          </p:cNvSpPr>
          <p:nvPr>
            <p:ph type="sldNum" sz="quarter" idx="12"/>
          </p:nvPr>
        </p:nvSpPr>
        <p:spPr/>
        <p:txBody>
          <a:bodyPr/>
          <a:lstStyle/>
          <a:p>
            <a:fld id="{8CE19BDE-ABDF-3B41-B278-49B517E6C0DD}" type="slidenum">
              <a:rPr lang="en-US" smtClean="0"/>
              <a:t>‹#›</a:t>
            </a:fld>
            <a:endParaRPr lang="en-US"/>
          </a:p>
        </p:txBody>
      </p:sp>
      <p:sp>
        <p:nvSpPr>
          <p:cNvPr id="7" name="Content Placeholder 2">
            <a:extLst>
              <a:ext uri="{FF2B5EF4-FFF2-40B4-BE49-F238E27FC236}">
                <a16:creationId xmlns:a16="http://schemas.microsoft.com/office/drawing/2014/main" id="{8B3B209A-E6BA-BE45-8C1D-998495651997}"/>
              </a:ext>
            </a:extLst>
          </p:cNvPr>
          <p:cNvSpPr>
            <a:spLocks noGrp="1"/>
          </p:cNvSpPr>
          <p:nvPr>
            <p:ph idx="13"/>
          </p:nvPr>
        </p:nvSpPr>
        <p:spPr>
          <a:xfrm>
            <a:off x="12306300" y="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8B3B209A-E6BA-BE45-8C1D-998495651997}"/>
              </a:ext>
            </a:extLst>
          </p:cNvPr>
          <p:cNvSpPr>
            <a:spLocks noGrp="1"/>
          </p:cNvSpPr>
          <p:nvPr>
            <p:ph idx="14"/>
          </p:nvPr>
        </p:nvSpPr>
        <p:spPr>
          <a:xfrm>
            <a:off x="12306300" y="20447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8B3B209A-E6BA-BE45-8C1D-998495651997}"/>
              </a:ext>
            </a:extLst>
          </p:cNvPr>
          <p:cNvSpPr>
            <a:spLocks noGrp="1"/>
          </p:cNvSpPr>
          <p:nvPr>
            <p:ph idx="15"/>
          </p:nvPr>
        </p:nvSpPr>
        <p:spPr>
          <a:xfrm>
            <a:off x="12306300" y="40894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8B3B209A-E6BA-BE45-8C1D-998495651997}"/>
              </a:ext>
            </a:extLst>
          </p:cNvPr>
          <p:cNvSpPr>
            <a:spLocks noGrp="1"/>
          </p:cNvSpPr>
          <p:nvPr>
            <p:ph idx="16"/>
          </p:nvPr>
        </p:nvSpPr>
        <p:spPr>
          <a:xfrm>
            <a:off x="12306300" y="61341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10328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8" name="Group 7"/>
          <p:cNvGrpSpPr/>
          <p:nvPr userDrawn="1"/>
        </p:nvGrpSpPr>
        <p:grpSpPr>
          <a:xfrm>
            <a:off x="831850" y="1062038"/>
            <a:ext cx="9937750" cy="4403898"/>
            <a:chOff x="831850" y="1062038"/>
            <a:chExt cx="9937750" cy="4403898"/>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9563" t="12810" r="14812" b="9020"/>
            <a:stretch/>
          </p:blipFill>
          <p:spPr>
            <a:xfrm>
              <a:off x="831850" y="1062038"/>
              <a:ext cx="2305050" cy="4403898"/>
            </a:xfrm>
            <a:prstGeom prst="rect">
              <a:avLst/>
            </a:prstGeom>
          </p:spPr>
        </p:pic>
        <p:sp>
          <p:nvSpPr>
            <p:cNvPr id="4" name="Rounded Rectangle 3"/>
            <p:cNvSpPr/>
            <p:nvPr userDrawn="1"/>
          </p:nvSpPr>
          <p:spPr>
            <a:xfrm>
              <a:off x="952500" y="1709737"/>
              <a:ext cx="9817100" cy="28797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991D532-3394-BE4C-81E8-520A13CD24EB}"/>
              </a:ext>
            </a:extLst>
          </p:cNvPr>
          <p:cNvSpPr>
            <a:spLocks noGrp="1"/>
          </p:cNvSpPr>
          <p:nvPr>
            <p:ph type="title"/>
          </p:nvPr>
        </p:nvSpPr>
        <p:spPr>
          <a:xfrm>
            <a:off x="1238250" y="2260600"/>
            <a:ext cx="9913044" cy="1336675"/>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65F76542-B2E0-7A4E-92DD-5A8FD97C21F5}"/>
              </a:ext>
            </a:extLst>
          </p:cNvPr>
          <p:cNvSpPr>
            <a:spLocks noGrp="1"/>
          </p:cNvSpPr>
          <p:nvPr>
            <p:ph type="body" idx="1" hasCustomPrompt="1"/>
          </p:nvPr>
        </p:nvSpPr>
        <p:spPr>
          <a:xfrm>
            <a:off x="1238250" y="3660775"/>
            <a:ext cx="9913044" cy="85248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aster text styles</a:t>
            </a:r>
          </a:p>
        </p:txBody>
      </p:sp>
      <p:sp>
        <p:nvSpPr>
          <p:cNvPr id="6" name="Slide Number Placeholder 5">
            <a:extLst>
              <a:ext uri="{FF2B5EF4-FFF2-40B4-BE49-F238E27FC236}">
                <a16:creationId xmlns:a16="http://schemas.microsoft.com/office/drawing/2014/main" id="{F4C4FC45-958E-6D42-ABBA-D61F9017C16D}"/>
              </a:ext>
            </a:extLst>
          </p:cNvPr>
          <p:cNvSpPr>
            <a:spLocks noGrp="1"/>
          </p:cNvSpPr>
          <p:nvPr>
            <p:ph type="sldNum" sz="quarter" idx="12"/>
          </p:nvPr>
        </p:nvSpPr>
        <p:spPr/>
        <p:txBody>
          <a:bodyPr/>
          <a:lstStyle/>
          <a:p>
            <a:fld id="{8CE19BDE-ABDF-3B41-B278-49B517E6C0DD}" type="slidenum">
              <a:rPr lang="en-US" smtClean="0"/>
              <a:t>‹#›</a:t>
            </a:fld>
            <a:endParaRPr lang="en-US"/>
          </a:p>
        </p:txBody>
      </p:sp>
    </p:spTree>
    <p:extLst>
      <p:ext uri="{BB962C8B-B14F-4D97-AF65-F5344CB8AC3E}">
        <p14:creationId xmlns:p14="http://schemas.microsoft.com/office/powerpoint/2010/main" val="1430741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CE19BDE-ABDF-3B41-B278-49B517E6C0DD}" type="slidenum">
              <a:rPr lang="en-US" smtClean="0"/>
              <a:pPr/>
              <a:t>‹#›</a:t>
            </a:fld>
            <a:endParaRPr lang="en-US" dirty="0"/>
          </a:p>
        </p:txBody>
      </p:sp>
      <p:sp>
        <p:nvSpPr>
          <p:cNvPr id="5" name="Table Placeholder 4"/>
          <p:cNvSpPr>
            <a:spLocks noGrp="1"/>
          </p:cNvSpPr>
          <p:nvPr>
            <p:ph type="tbl" sz="quarter" idx="11"/>
          </p:nvPr>
        </p:nvSpPr>
        <p:spPr>
          <a:xfrm>
            <a:off x="838200" y="2070100"/>
            <a:ext cx="10515600" cy="3657600"/>
          </a:xfrm>
        </p:spPr>
        <p:txBody>
          <a:bodyPr/>
          <a:lstStyle/>
          <a:p>
            <a:endParaRPr lang="en-US" dirty="0"/>
          </a:p>
        </p:txBody>
      </p:sp>
    </p:spTree>
    <p:extLst>
      <p:ext uri="{BB962C8B-B14F-4D97-AF65-F5344CB8AC3E}">
        <p14:creationId xmlns:p14="http://schemas.microsoft.com/office/powerpoint/2010/main" val="33967256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5524C-8E46-DD4F-A37F-410BEDA70F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78989D-7D96-334D-A6E6-434B8272F6CA}"/>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1406526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8" name="Group 7"/>
          <p:cNvGrpSpPr/>
          <p:nvPr userDrawn="1"/>
        </p:nvGrpSpPr>
        <p:grpSpPr>
          <a:xfrm>
            <a:off x="831850" y="1062038"/>
            <a:ext cx="9937750" cy="4403898"/>
            <a:chOff x="831850" y="1062038"/>
            <a:chExt cx="9937750" cy="4403898"/>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9563" t="12810" r="14812" b="9020"/>
            <a:stretch/>
          </p:blipFill>
          <p:spPr>
            <a:xfrm>
              <a:off x="831850" y="1062038"/>
              <a:ext cx="2305050" cy="4403898"/>
            </a:xfrm>
            <a:prstGeom prst="rect">
              <a:avLst/>
            </a:prstGeom>
          </p:spPr>
        </p:pic>
        <p:sp>
          <p:nvSpPr>
            <p:cNvPr id="4" name="Rounded Rectangle 3"/>
            <p:cNvSpPr/>
            <p:nvPr userDrawn="1"/>
          </p:nvSpPr>
          <p:spPr>
            <a:xfrm>
              <a:off x="952500" y="1709737"/>
              <a:ext cx="9817100" cy="28797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B991D532-3394-BE4C-81E8-520A13CD24EB}"/>
              </a:ext>
            </a:extLst>
          </p:cNvPr>
          <p:cNvSpPr>
            <a:spLocks noGrp="1"/>
          </p:cNvSpPr>
          <p:nvPr>
            <p:ph type="title"/>
          </p:nvPr>
        </p:nvSpPr>
        <p:spPr>
          <a:xfrm>
            <a:off x="1238250" y="2260600"/>
            <a:ext cx="9913044" cy="1336675"/>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65F76542-B2E0-7A4E-92DD-5A8FD97C21F5}"/>
              </a:ext>
            </a:extLst>
          </p:cNvPr>
          <p:cNvSpPr>
            <a:spLocks noGrp="1"/>
          </p:cNvSpPr>
          <p:nvPr>
            <p:ph type="body" idx="1" hasCustomPrompt="1"/>
          </p:nvPr>
        </p:nvSpPr>
        <p:spPr>
          <a:xfrm>
            <a:off x="1238250" y="3660775"/>
            <a:ext cx="9913044" cy="85248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aster text styles</a:t>
            </a:r>
          </a:p>
        </p:txBody>
      </p:sp>
      <p:sp>
        <p:nvSpPr>
          <p:cNvPr id="6" name="Slide Number Placeholder 5">
            <a:extLst>
              <a:ext uri="{FF2B5EF4-FFF2-40B4-BE49-F238E27FC236}">
                <a16:creationId xmlns:a16="http://schemas.microsoft.com/office/drawing/2014/main" id="{F4C4FC45-958E-6D42-ABBA-D61F9017C16D}"/>
              </a:ext>
            </a:extLst>
          </p:cNvPr>
          <p:cNvSpPr>
            <a:spLocks noGrp="1"/>
          </p:cNvSpPr>
          <p:nvPr>
            <p:ph type="sldNum" sz="quarter" idx="12"/>
          </p:nvPr>
        </p:nvSpPr>
        <p:spPr/>
        <p:txBody>
          <a:bodyPr/>
          <a:lstStyle/>
          <a:p>
            <a:fld id="{8CE19BDE-ABDF-3B41-B278-49B517E6C0DD}" type="slidenum">
              <a:rPr lang="en-US" smtClean="0"/>
              <a:t>‹#›</a:t>
            </a:fld>
            <a:endParaRPr lang="en-US" dirty="0"/>
          </a:p>
        </p:txBody>
      </p:sp>
    </p:spTree>
    <p:extLst>
      <p:ext uri="{BB962C8B-B14F-4D97-AF65-F5344CB8AC3E}">
        <p14:creationId xmlns:p14="http://schemas.microsoft.com/office/powerpoint/2010/main" val="2974817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E415C-4C81-864C-B667-DD816A26EAE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1316BFB-65CE-304A-97AE-7BCA4F53002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F42CDF3-8FBC-4E47-A1FD-985C6F9C2440}"/>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F4D4C6-AC05-9740-8A96-A9505D7BD59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58A60E4-ED71-C44C-97EE-D49BF9999E03}"/>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77056866-F954-9E45-8482-1D02C351F8A6}"/>
              </a:ext>
            </a:extLst>
          </p:cNvPr>
          <p:cNvSpPr>
            <a:spLocks noGrp="1"/>
          </p:cNvSpPr>
          <p:nvPr>
            <p:ph type="sldNum" sz="quarter" idx="10"/>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41432029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Rectangle 6"/>
          <p:cNvSpPr/>
          <p:nvPr userDrawn="1"/>
        </p:nvSpPr>
        <p:spPr>
          <a:xfrm>
            <a:off x="2" y="-1"/>
            <a:ext cx="12191997" cy="6857999"/>
          </a:xfrm>
          <a:prstGeom prst="rect">
            <a:avLst/>
          </a:prstGeom>
          <a:blipFill dpi="0" rotWithShape="1">
            <a:blip r:embed="rId2" cstate="print">
              <a:alphaModFix amt="24000"/>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itle 2"/>
          <p:cNvSpPr txBox="1">
            <a:spLocks/>
          </p:cNvSpPr>
          <p:nvPr userDrawn="1"/>
        </p:nvSpPr>
        <p:spPr>
          <a:xfrm>
            <a:off x="428368" y="302125"/>
            <a:ext cx="11335264" cy="876130"/>
          </a:xfrm>
          <a:prstGeom prst="rect">
            <a:avLst/>
          </a:prstGeom>
          <a:solidFill>
            <a:schemeClr val="bg1">
              <a:alpha val="73000"/>
            </a:schemeClr>
          </a:solidFill>
          <a:effectLst>
            <a:softEdge rad="31750"/>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t>Post-partum Hemorrhage Scenario</a:t>
            </a:r>
            <a:endParaRPr lang="en-US" sz="4400" dirty="0"/>
          </a:p>
        </p:txBody>
      </p:sp>
      <p:pic>
        <p:nvPicPr>
          <p:cNvPr id="16" name="Picture 15"/>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115299" y="1764103"/>
            <a:ext cx="5454909" cy="610344"/>
          </a:xfrm>
          <a:prstGeom prst="rect">
            <a:avLst/>
          </a:prstGeom>
        </p:spPr>
      </p:pic>
      <p:pic>
        <p:nvPicPr>
          <p:cNvPr id="17" name="Picture 16"/>
          <p:cNvPicPr>
            <a:picLocks noChangeAspect="1"/>
          </p:cNvPicPr>
          <p:nvPr userDrawn="1"/>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608875" y="2277283"/>
            <a:ext cx="2486356" cy="1106558"/>
          </a:xfrm>
          <a:prstGeom prst="rect">
            <a:avLst/>
          </a:prstGeom>
        </p:spPr>
      </p:pic>
      <p:pic>
        <p:nvPicPr>
          <p:cNvPr id="18" name="Picture 17"/>
          <p:cNvPicPr>
            <a:picLocks noChangeAspect="1"/>
          </p:cNvPicPr>
          <p:nvPr userDrawn="1"/>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09381" y="3200400"/>
            <a:ext cx="4793371" cy="880846"/>
          </a:xfrm>
          <a:prstGeom prst="rect">
            <a:avLst/>
          </a:prstGeom>
        </p:spPr>
      </p:pic>
      <p:pic>
        <p:nvPicPr>
          <p:cNvPr id="19" name="Picture 18"/>
          <p:cNvPicPr>
            <a:picLocks noChangeAspect="1"/>
          </p:cNvPicPr>
          <p:nvPr userDrawn="1"/>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463732" y="2324425"/>
            <a:ext cx="3849555" cy="1012277"/>
          </a:xfrm>
          <a:prstGeom prst="rect">
            <a:avLst/>
          </a:prstGeom>
        </p:spPr>
      </p:pic>
      <p:pic>
        <p:nvPicPr>
          <p:cNvPr id="20" name="Picture 19"/>
          <p:cNvPicPr>
            <a:picLocks noChangeAspect="1"/>
          </p:cNvPicPr>
          <p:nvPr userDrawn="1"/>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09382" y="1764103"/>
            <a:ext cx="3110873" cy="713922"/>
          </a:xfrm>
          <a:prstGeom prst="rect">
            <a:avLst/>
          </a:prstGeom>
        </p:spPr>
      </p:pic>
      <p:pic>
        <p:nvPicPr>
          <p:cNvPr id="21" name="Picture 20"/>
          <p:cNvPicPr>
            <a:picLocks noChangeAspect="1"/>
          </p:cNvPicPr>
          <p:nvPr userDrawn="1"/>
        </p:nvPicPr>
        <p:blipFill>
          <a:blip r:embed="rId8" cstate="print">
            <a:duotone>
              <a:schemeClr val="bg2">
                <a:shade val="45000"/>
                <a:satMod val="135000"/>
              </a:schemeClr>
              <a:prstClr val="white"/>
            </a:duotone>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083038" y="2274278"/>
            <a:ext cx="2566220" cy="1109563"/>
          </a:xfrm>
          <a:prstGeom prst="rect">
            <a:avLst/>
          </a:prstGeom>
        </p:spPr>
      </p:pic>
      <p:pic>
        <p:nvPicPr>
          <p:cNvPr id="22" name="Picture 21"/>
          <p:cNvPicPr>
            <a:picLocks noChangeAspect="1"/>
          </p:cNvPicPr>
          <p:nvPr userDrawn="1"/>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29844" y="3264408"/>
            <a:ext cx="4303785" cy="816838"/>
          </a:xfrm>
          <a:prstGeom prst="rect">
            <a:avLst/>
          </a:prstGeom>
        </p:spPr>
      </p:pic>
      <p:pic>
        <p:nvPicPr>
          <p:cNvPr id="23" name="Picture 22"/>
          <p:cNvPicPr>
            <a:picLocks noChangeAspect="1"/>
          </p:cNvPicPr>
          <p:nvPr userDrawn="1"/>
        </p:nvPicPr>
        <p:blipFill>
          <a:blip r:embed="rId11"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5950081" y="3990792"/>
            <a:ext cx="2486356" cy="599497"/>
          </a:xfrm>
          <a:prstGeom prst="rect">
            <a:avLst/>
          </a:prstGeom>
        </p:spPr>
      </p:pic>
      <p:pic>
        <p:nvPicPr>
          <p:cNvPr id="24" name="Picture 23"/>
          <p:cNvPicPr>
            <a:picLocks noChangeAspect="1"/>
          </p:cNvPicPr>
          <p:nvPr userDrawn="1"/>
        </p:nvPicPr>
        <p:blipFill>
          <a:blip r:embed="rId1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7720651" y="3990792"/>
            <a:ext cx="3849559" cy="597425"/>
          </a:xfrm>
          <a:prstGeom prst="rect">
            <a:avLst/>
          </a:prstGeom>
        </p:spPr>
      </p:pic>
      <p:pic>
        <p:nvPicPr>
          <p:cNvPr id="25" name="Picture 24"/>
          <p:cNvPicPr>
            <a:picLocks noChangeAspect="1"/>
          </p:cNvPicPr>
          <p:nvPr userDrawn="1"/>
        </p:nvPicPr>
        <p:blipFill>
          <a:blip r:embed="rId13" cstate="print">
            <a:duotone>
              <a:schemeClr val="bg2">
                <a:shade val="45000"/>
                <a:satMod val="135000"/>
              </a:schemeClr>
              <a:prstClr val="white"/>
            </a:duotone>
            <a:extLst>
              <a:ext uri="{BEBA8EAE-BF5A-486C-A8C5-ECC9F3942E4B}">
                <a14:imgProps xmlns:a14="http://schemas.microsoft.com/office/drawing/2010/main">
                  <a14:imgLayer r:embed="rId14">
                    <a14:imgEffect>
                      <a14:artisticPencilSketch/>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flipH="1">
            <a:off x="3399741" y="3983962"/>
            <a:ext cx="2566220" cy="601125"/>
          </a:xfrm>
          <a:prstGeom prst="rect">
            <a:avLst/>
          </a:prstGeom>
        </p:spPr>
      </p:pic>
      <p:pic>
        <p:nvPicPr>
          <p:cNvPr id="26" name="Picture 25"/>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142758" y="4494535"/>
            <a:ext cx="5454909" cy="610344"/>
          </a:xfrm>
          <a:prstGeom prst="rect">
            <a:avLst/>
          </a:prstGeom>
        </p:spPr>
      </p:pic>
      <p:pic>
        <p:nvPicPr>
          <p:cNvPr id="27" name="Picture 26"/>
          <p:cNvPicPr>
            <a:picLocks noChangeAspect="1"/>
          </p:cNvPicPr>
          <p:nvPr userDrawn="1"/>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09382" y="4494535"/>
            <a:ext cx="3110873" cy="610344"/>
          </a:xfrm>
          <a:prstGeom prst="rect">
            <a:avLst/>
          </a:prstGeom>
        </p:spPr>
      </p:pic>
      <p:pic>
        <p:nvPicPr>
          <p:cNvPr id="28" name="Picture 27"/>
          <p:cNvPicPr>
            <a:picLocks noChangeAspect="1"/>
          </p:cNvPicPr>
          <p:nvPr userDrawn="1"/>
        </p:nvPicPr>
        <p:blipFill>
          <a:blip r:embed="rId1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89468" y="1961656"/>
            <a:ext cx="395353" cy="486902"/>
          </a:xfrm>
          <a:prstGeom prst="rect">
            <a:avLst/>
          </a:prstGeom>
        </p:spPr>
      </p:pic>
      <p:sp>
        <p:nvSpPr>
          <p:cNvPr id="29" name="Flowchart: Process 28"/>
          <p:cNvSpPr/>
          <p:nvPr userDrawn="1"/>
        </p:nvSpPr>
        <p:spPr>
          <a:xfrm>
            <a:off x="4674474" y="1848208"/>
            <a:ext cx="1092013" cy="426069"/>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p>
        </p:txBody>
      </p:sp>
      <p:pic>
        <p:nvPicPr>
          <p:cNvPr id="30" name="Picture 29"/>
          <p:cNvPicPr>
            <a:picLocks noChangeAspect="1"/>
          </p:cNvPicPr>
          <p:nvPr userDrawn="1"/>
        </p:nvPicPr>
        <p:blipFill>
          <a:blip r:embed="rId1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371483" y="1764102"/>
            <a:ext cx="1197716" cy="596730"/>
          </a:xfrm>
          <a:prstGeom prst="rect">
            <a:avLst/>
          </a:prstGeom>
        </p:spPr>
      </p:pic>
      <p:sp>
        <p:nvSpPr>
          <p:cNvPr id="31" name="Rectangular Callout 30"/>
          <p:cNvSpPr/>
          <p:nvPr userDrawn="1"/>
        </p:nvSpPr>
        <p:spPr>
          <a:xfrm>
            <a:off x="8375489" y="1801303"/>
            <a:ext cx="822449" cy="144257"/>
          </a:xfrm>
          <a:prstGeom prst="wedgeRectCallout">
            <a:avLst>
              <a:gd name="adj1" fmla="val 40021"/>
              <a:gd name="adj2" fmla="val 104121"/>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2" name="Rectangular Callout 31"/>
          <p:cNvSpPr/>
          <p:nvPr userDrawn="1"/>
        </p:nvSpPr>
        <p:spPr>
          <a:xfrm>
            <a:off x="9407216" y="2198041"/>
            <a:ext cx="716363" cy="169599"/>
          </a:xfrm>
          <a:prstGeom prst="wedgeRectCallout">
            <a:avLst>
              <a:gd name="adj1" fmla="val 57222"/>
              <a:gd name="adj2" fmla="val -164959"/>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33" name="Picture 32"/>
          <p:cNvPicPr>
            <a:picLocks noChangeAspect="1"/>
          </p:cNvPicPr>
          <p:nvPr userDrawn="1"/>
        </p:nvPicPr>
        <p:blipFill>
          <a:blip r:embed="rId1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897610" y="2563653"/>
            <a:ext cx="1388940" cy="676435"/>
          </a:xfrm>
          <a:prstGeom prst="rect">
            <a:avLst/>
          </a:prstGeom>
        </p:spPr>
      </p:pic>
      <p:sp>
        <p:nvSpPr>
          <p:cNvPr id="34" name="Rectangular Callout 33"/>
          <p:cNvSpPr/>
          <p:nvPr userDrawn="1"/>
        </p:nvSpPr>
        <p:spPr>
          <a:xfrm>
            <a:off x="4293696" y="2613099"/>
            <a:ext cx="966149" cy="124822"/>
          </a:xfrm>
          <a:prstGeom prst="wedgeRectCallout">
            <a:avLst>
              <a:gd name="adj1" fmla="val 33213"/>
              <a:gd name="adj2" fmla="val 129786"/>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5" name="Rectangular Callout 34"/>
          <p:cNvSpPr/>
          <p:nvPr userDrawn="1"/>
        </p:nvSpPr>
        <p:spPr>
          <a:xfrm>
            <a:off x="6480762" y="3173234"/>
            <a:ext cx="526356" cy="77773"/>
          </a:xfrm>
          <a:prstGeom prst="wedgeRectCallout">
            <a:avLst>
              <a:gd name="adj1" fmla="val -146004"/>
              <a:gd name="adj2" fmla="val -208411"/>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6" name="Flowchart: Process 35"/>
          <p:cNvSpPr/>
          <p:nvPr userDrawn="1"/>
        </p:nvSpPr>
        <p:spPr>
          <a:xfrm>
            <a:off x="5889385" y="2787111"/>
            <a:ext cx="985825" cy="86244"/>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7" name="Rectangular Callout 36"/>
          <p:cNvSpPr/>
          <p:nvPr userDrawn="1"/>
        </p:nvSpPr>
        <p:spPr>
          <a:xfrm>
            <a:off x="7021974" y="2457445"/>
            <a:ext cx="858879" cy="117132"/>
          </a:xfrm>
          <a:prstGeom prst="wedgeRectCallout">
            <a:avLst>
              <a:gd name="adj1" fmla="val 35789"/>
              <a:gd name="adj2" fmla="val 101164"/>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38" name="Picture 37"/>
          <p:cNvPicPr>
            <a:picLocks noChangeAspect="1"/>
          </p:cNvPicPr>
          <p:nvPr userDrawn="1"/>
        </p:nvPicPr>
        <p:blipFill>
          <a:blip r:embed="rId1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804960" y="2532058"/>
            <a:ext cx="1141057" cy="736786"/>
          </a:xfrm>
          <a:prstGeom prst="rect">
            <a:avLst/>
          </a:prstGeom>
        </p:spPr>
      </p:pic>
      <p:sp>
        <p:nvSpPr>
          <p:cNvPr id="39" name="Rectangular Callout 38"/>
          <p:cNvSpPr/>
          <p:nvPr userDrawn="1"/>
        </p:nvSpPr>
        <p:spPr>
          <a:xfrm>
            <a:off x="9267391" y="2689551"/>
            <a:ext cx="1308285" cy="120045"/>
          </a:xfrm>
          <a:prstGeom prst="wedgeRectCallout">
            <a:avLst>
              <a:gd name="adj1" fmla="val 51208"/>
              <a:gd name="adj2" fmla="val -97755"/>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40" name="Flowchart: Process 39"/>
          <p:cNvSpPr/>
          <p:nvPr userDrawn="1"/>
        </p:nvSpPr>
        <p:spPr>
          <a:xfrm>
            <a:off x="9189629" y="2469321"/>
            <a:ext cx="1706932" cy="93381"/>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41" name="Picture 40"/>
          <p:cNvPicPr>
            <a:picLocks noChangeAspect="1"/>
          </p:cNvPicPr>
          <p:nvPr userDrawn="1"/>
        </p:nvPicPr>
        <p:blipFill>
          <a:blip r:embed="rId1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644188" y="2490306"/>
            <a:ext cx="889441" cy="658242"/>
          </a:xfrm>
          <a:prstGeom prst="rect">
            <a:avLst/>
          </a:prstGeom>
        </p:spPr>
      </p:pic>
      <p:sp>
        <p:nvSpPr>
          <p:cNvPr id="42" name="Flowchart: Process 41"/>
          <p:cNvSpPr/>
          <p:nvPr userDrawn="1"/>
        </p:nvSpPr>
        <p:spPr>
          <a:xfrm>
            <a:off x="9285627" y="3148549"/>
            <a:ext cx="2162268" cy="51851"/>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43" name="Picture 42"/>
          <p:cNvPicPr>
            <a:picLocks noChangeAspect="1"/>
          </p:cNvPicPr>
          <p:nvPr userDrawn="1"/>
        </p:nvPicPr>
        <p:blipFill>
          <a:blip r:embed="rId2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41853" y="3426207"/>
            <a:ext cx="855291" cy="538973"/>
          </a:xfrm>
          <a:prstGeom prst="rect">
            <a:avLst/>
          </a:prstGeom>
        </p:spPr>
      </p:pic>
      <p:sp>
        <p:nvSpPr>
          <p:cNvPr id="44" name="Rectangular Callout 43"/>
          <p:cNvSpPr/>
          <p:nvPr userDrawn="1"/>
        </p:nvSpPr>
        <p:spPr>
          <a:xfrm>
            <a:off x="5039813" y="3549172"/>
            <a:ext cx="866255" cy="137931"/>
          </a:xfrm>
          <a:prstGeom prst="wedgeRectCallout">
            <a:avLst>
              <a:gd name="adj1" fmla="val 73712"/>
              <a:gd name="adj2" fmla="val -21873"/>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45" name="Flowchart: Process 44"/>
          <p:cNvSpPr/>
          <p:nvPr userDrawn="1"/>
        </p:nvSpPr>
        <p:spPr>
          <a:xfrm>
            <a:off x="3722894" y="3333476"/>
            <a:ext cx="1737199" cy="126820"/>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46" name="Rectangular Callout 45"/>
          <p:cNvSpPr/>
          <p:nvPr userDrawn="1"/>
        </p:nvSpPr>
        <p:spPr>
          <a:xfrm>
            <a:off x="10200925" y="3413428"/>
            <a:ext cx="695635" cy="179825"/>
          </a:xfrm>
          <a:prstGeom prst="wedgeRectCallout">
            <a:avLst>
              <a:gd name="adj1" fmla="val -130207"/>
              <a:gd name="adj2" fmla="val -34522"/>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47" name="Flowchart: Process 46"/>
          <p:cNvSpPr/>
          <p:nvPr userDrawn="1"/>
        </p:nvSpPr>
        <p:spPr>
          <a:xfrm>
            <a:off x="8046451" y="3334766"/>
            <a:ext cx="1188696" cy="107776"/>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48" name="Picture 47"/>
          <p:cNvPicPr>
            <a:picLocks noChangeAspect="1"/>
          </p:cNvPicPr>
          <p:nvPr userDrawn="1"/>
        </p:nvPicPr>
        <p:blipFill>
          <a:blip r:embed="rId21"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891180" y="3321016"/>
            <a:ext cx="984336" cy="718113"/>
          </a:xfrm>
          <a:prstGeom prst="rect">
            <a:avLst/>
          </a:prstGeom>
          <a:ln w="3175">
            <a:solidFill>
              <a:schemeClr val="tx1"/>
            </a:solidFill>
          </a:ln>
        </p:spPr>
      </p:pic>
      <p:sp>
        <p:nvSpPr>
          <p:cNvPr id="49" name="Flowchart: Process 48"/>
          <p:cNvSpPr/>
          <p:nvPr userDrawn="1"/>
        </p:nvSpPr>
        <p:spPr>
          <a:xfrm>
            <a:off x="3463733" y="4090628"/>
            <a:ext cx="1089991" cy="73004"/>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50" name="Picture 49"/>
          <p:cNvPicPr>
            <a:picLocks noChangeAspect="1"/>
          </p:cNvPicPr>
          <p:nvPr userDrawn="1"/>
        </p:nvPicPr>
        <p:blipFill>
          <a:blip r:embed="rId2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652826" y="3977262"/>
            <a:ext cx="887617" cy="531085"/>
          </a:xfrm>
          <a:prstGeom prst="rect">
            <a:avLst/>
          </a:prstGeom>
        </p:spPr>
      </p:pic>
      <p:sp>
        <p:nvSpPr>
          <p:cNvPr id="51" name="Rectangular Callout 50"/>
          <p:cNvSpPr/>
          <p:nvPr userDrawn="1"/>
        </p:nvSpPr>
        <p:spPr>
          <a:xfrm>
            <a:off x="5521297" y="4169717"/>
            <a:ext cx="256128" cy="82102"/>
          </a:xfrm>
          <a:prstGeom prst="wedgeRectCallout">
            <a:avLst>
              <a:gd name="adj1" fmla="val -106661"/>
              <a:gd name="adj2" fmla="val -41950"/>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2" name="Flowchart: Process 51"/>
          <p:cNvSpPr/>
          <p:nvPr userDrawn="1"/>
        </p:nvSpPr>
        <p:spPr>
          <a:xfrm>
            <a:off x="6937831" y="4110712"/>
            <a:ext cx="1091757" cy="102549"/>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53" name="Picture 52"/>
          <p:cNvPicPr>
            <a:picLocks noChangeAspect="1"/>
          </p:cNvPicPr>
          <p:nvPr userDrawn="1"/>
        </p:nvPicPr>
        <p:blipFill>
          <a:blip r:embed="rId2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540376" y="4148274"/>
            <a:ext cx="767987" cy="405372"/>
          </a:xfrm>
          <a:prstGeom prst="rect">
            <a:avLst/>
          </a:prstGeom>
        </p:spPr>
      </p:pic>
      <p:sp>
        <p:nvSpPr>
          <p:cNvPr id="54" name="Rectangular Callout 53"/>
          <p:cNvSpPr/>
          <p:nvPr userDrawn="1"/>
        </p:nvSpPr>
        <p:spPr>
          <a:xfrm>
            <a:off x="6160502" y="4080971"/>
            <a:ext cx="383069" cy="132290"/>
          </a:xfrm>
          <a:prstGeom prst="wedgeRectCallout">
            <a:avLst>
              <a:gd name="adj1" fmla="val 70480"/>
              <a:gd name="adj2" fmla="val 64925"/>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5" name="Rectangular Callout 54"/>
          <p:cNvSpPr/>
          <p:nvPr userDrawn="1"/>
        </p:nvSpPr>
        <p:spPr>
          <a:xfrm>
            <a:off x="7308363" y="4347400"/>
            <a:ext cx="490808" cy="80108"/>
          </a:xfrm>
          <a:prstGeom prst="wedgeRectCallout">
            <a:avLst>
              <a:gd name="adj1" fmla="val -56191"/>
              <a:gd name="adj2" fmla="val -33343"/>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6" name="Rectangular Callout 55"/>
          <p:cNvSpPr/>
          <p:nvPr userDrawn="1"/>
        </p:nvSpPr>
        <p:spPr>
          <a:xfrm>
            <a:off x="8375488" y="4075140"/>
            <a:ext cx="375953" cy="147084"/>
          </a:xfrm>
          <a:prstGeom prst="wedgeRectCallout">
            <a:avLst>
              <a:gd name="adj1" fmla="val -3146"/>
              <a:gd name="adj2" fmla="val 98470"/>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7" name="Flowchart: Process 56"/>
          <p:cNvSpPr/>
          <p:nvPr userDrawn="1"/>
        </p:nvSpPr>
        <p:spPr>
          <a:xfrm>
            <a:off x="9569694" y="4189547"/>
            <a:ext cx="1449773" cy="53256"/>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58" name="Picture 57"/>
          <p:cNvPicPr>
            <a:picLocks noChangeAspect="1"/>
          </p:cNvPicPr>
          <p:nvPr userDrawn="1"/>
        </p:nvPicPr>
        <p:blipFill>
          <a:blip r:embed="rId2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823757" y="4155765"/>
            <a:ext cx="411391" cy="357601"/>
          </a:xfrm>
          <a:prstGeom prst="rect">
            <a:avLst/>
          </a:prstGeom>
        </p:spPr>
      </p:pic>
      <p:sp>
        <p:nvSpPr>
          <p:cNvPr id="59" name="Rectangular Callout 58"/>
          <p:cNvSpPr/>
          <p:nvPr userDrawn="1"/>
        </p:nvSpPr>
        <p:spPr>
          <a:xfrm>
            <a:off x="5198076" y="4619764"/>
            <a:ext cx="1136821" cy="64698"/>
          </a:xfrm>
          <a:prstGeom prst="wedgeRectCallout">
            <a:avLst>
              <a:gd name="adj1" fmla="val 1183"/>
              <a:gd name="adj2" fmla="val 152142"/>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60" name="Flowchart: Process 59"/>
          <p:cNvSpPr/>
          <p:nvPr userDrawn="1"/>
        </p:nvSpPr>
        <p:spPr>
          <a:xfrm>
            <a:off x="4612859" y="4881945"/>
            <a:ext cx="1647568" cy="125411"/>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a:p>
            <a:r>
              <a:rPr lang="en-US" sz="1800" dirty="0">
                <a:solidFill>
                  <a:schemeClr val="tx1"/>
                </a:solidFill>
              </a:rPr>
              <a:t> </a:t>
            </a:r>
          </a:p>
          <a:p>
            <a:r>
              <a:rPr lang="en-US" sz="1800" dirty="0">
                <a:solidFill>
                  <a:schemeClr val="tx1"/>
                </a:solidFill>
              </a:rPr>
              <a:t> </a:t>
            </a:r>
          </a:p>
        </p:txBody>
      </p:sp>
      <p:pic>
        <p:nvPicPr>
          <p:cNvPr id="61" name="Picture 60"/>
          <p:cNvPicPr>
            <a:picLocks noChangeAspect="1"/>
          </p:cNvPicPr>
          <p:nvPr userDrawn="1"/>
        </p:nvPicPr>
        <p:blipFill>
          <a:blip r:embed="rId2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4155000" y="4580431"/>
            <a:ext cx="1104845" cy="548352"/>
          </a:xfrm>
          <a:prstGeom prst="rect">
            <a:avLst/>
          </a:prstGeom>
        </p:spPr>
      </p:pic>
      <p:sp>
        <p:nvSpPr>
          <p:cNvPr id="62" name="Rectangular Callout 61"/>
          <p:cNvSpPr/>
          <p:nvPr userDrawn="1"/>
        </p:nvSpPr>
        <p:spPr>
          <a:xfrm rot="11048636">
            <a:off x="3641151" y="4673227"/>
            <a:ext cx="538564" cy="120575"/>
          </a:xfrm>
          <a:prstGeom prst="wedgeRectCallout">
            <a:avLst>
              <a:gd name="adj1" fmla="val -47924"/>
              <a:gd name="adj2" fmla="val 4412"/>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63" name="Flowchart: Process 62"/>
          <p:cNvSpPr/>
          <p:nvPr userDrawn="1"/>
        </p:nvSpPr>
        <p:spPr>
          <a:xfrm>
            <a:off x="7036490" y="4623350"/>
            <a:ext cx="1454639" cy="93654"/>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64" name="Picture 63"/>
          <p:cNvPicPr>
            <a:picLocks noChangeAspect="1"/>
          </p:cNvPicPr>
          <p:nvPr userDrawn="1"/>
        </p:nvPicPr>
        <p:blipFill>
          <a:blip r:embed="rId2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9429087" y="4518695"/>
            <a:ext cx="906456" cy="542357"/>
          </a:xfrm>
          <a:prstGeom prst="rect">
            <a:avLst/>
          </a:prstGeom>
        </p:spPr>
      </p:pic>
      <p:sp>
        <p:nvSpPr>
          <p:cNvPr id="65" name="Rectangular Callout 64"/>
          <p:cNvSpPr/>
          <p:nvPr userDrawn="1"/>
        </p:nvSpPr>
        <p:spPr>
          <a:xfrm>
            <a:off x="10569199" y="4626082"/>
            <a:ext cx="298908" cy="155732"/>
          </a:xfrm>
          <a:prstGeom prst="wedgeRectCallout">
            <a:avLst>
              <a:gd name="adj1" fmla="val -130207"/>
              <a:gd name="adj2" fmla="val -36015"/>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66" name="Flowchart: Process 65"/>
          <p:cNvSpPr/>
          <p:nvPr userDrawn="1"/>
        </p:nvSpPr>
        <p:spPr>
          <a:xfrm>
            <a:off x="7367028" y="4893117"/>
            <a:ext cx="1358845" cy="51533"/>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Tree>
    <p:extLst>
      <p:ext uri="{BB962C8B-B14F-4D97-AF65-F5344CB8AC3E}">
        <p14:creationId xmlns:p14="http://schemas.microsoft.com/office/powerpoint/2010/main" val="1149056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2" y="0"/>
            <a:ext cx="12191997" cy="6123710"/>
          </a:xfrm>
          <a:prstGeom prst="rect">
            <a:avLst/>
          </a:prstGeom>
          <a:blipFill dpi="0" rotWithShape="1">
            <a:blip r:embed="rId2" cstate="print">
              <a:alphaModFix amt="24000"/>
              <a:extLst>
                <a:ext uri="{28A0092B-C50C-407E-A947-70E740481C1C}">
                  <a14:useLocalDpi xmlns:a14="http://schemas.microsoft.com/office/drawing/2010/main" val="0"/>
                </a:ext>
              </a:extLst>
            </a:blip>
            <a:srcRect/>
            <a:stretch>
              <a:fillRect t="-1" b="-1199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5"/>
          <p:cNvSpPr>
            <a:spLocks noGrp="1"/>
          </p:cNvSpPr>
          <p:nvPr>
            <p:ph type="body" sz="quarter" idx="11"/>
          </p:nvPr>
        </p:nvSpPr>
        <p:spPr>
          <a:xfrm>
            <a:off x="12540811" y="843935"/>
            <a:ext cx="3364095" cy="920168"/>
          </a:xfr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rmAutofit/>
          </a:bodyPr>
          <a:lstStyle>
            <a:lvl1pPr marL="0" indent="0">
              <a:buFontTx/>
              <a:buNone/>
              <a:defRPr sz="2400" i="1"/>
            </a:lvl1pPr>
          </a:lstStyle>
          <a:p>
            <a:pPr lvl="0"/>
            <a:r>
              <a:rPr lang="en-US" dirty="0"/>
              <a:t>Edit Master text styles</a:t>
            </a:r>
          </a:p>
        </p:txBody>
      </p:sp>
      <p:sp>
        <p:nvSpPr>
          <p:cNvPr id="67" name="Text Placeholder 5"/>
          <p:cNvSpPr>
            <a:spLocks noGrp="1"/>
          </p:cNvSpPr>
          <p:nvPr>
            <p:ph type="body" sz="quarter" idx="12"/>
          </p:nvPr>
        </p:nvSpPr>
        <p:spPr>
          <a:xfrm>
            <a:off x="12540811" y="2030222"/>
            <a:ext cx="3364095" cy="920168"/>
          </a:xfrm>
          <a:prstGeom prst="wedgeRectCallou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rmAutofit/>
          </a:bodyPr>
          <a:lstStyle>
            <a:lvl1pPr marL="0" indent="0">
              <a:buFontTx/>
              <a:buNone/>
              <a:defRPr sz="2400" i="1"/>
            </a:lvl1pPr>
          </a:lstStyle>
          <a:p>
            <a:pPr lvl="0"/>
            <a:r>
              <a:rPr lang="en-US" dirty="0"/>
              <a:t>Edit Master text styles</a:t>
            </a:r>
          </a:p>
        </p:txBody>
      </p:sp>
      <p:sp>
        <p:nvSpPr>
          <p:cNvPr id="68" name="Text Placeholder 5"/>
          <p:cNvSpPr>
            <a:spLocks noGrp="1"/>
          </p:cNvSpPr>
          <p:nvPr>
            <p:ph type="body" sz="quarter" idx="13"/>
          </p:nvPr>
        </p:nvSpPr>
        <p:spPr>
          <a:xfrm>
            <a:off x="12540811" y="3186875"/>
            <a:ext cx="3364095" cy="920168"/>
          </a:xfrm>
          <a:prstGeom prst="wedgeRectCallou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rmAutofit/>
          </a:bodyPr>
          <a:lstStyle>
            <a:lvl1pPr marL="0" indent="0">
              <a:buFontTx/>
              <a:buNone/>
              <a:defRPr sz="2400" i="1"/>
            </a:lvl1pPr>
          </a:lstStyle>
          <a:p>
            <a:pPr lvl="0"/>
            <a:r>
              <a:rPr lang="en-US" dirty="0"/>
              <a:t>Edit Master text styles</a:t>
            </a:r>
          </a:p>
        </p:txBody>
      </p:sp>
      <p:sp>
        <p:nvSpPr>
          <p:cNvPr id="69" name="Text Placeholder 5"/>
          <p:cNvSpPr>
            <a:spLocks noGrp="1"/>
          </p:cNvSpPr>
          <p:nvPr>
            <p:ph type="body" sz="quarter" idx="14"/>
          </p:nvPr>
        </p:nvSpPr>
        <p:spPr>
          <a:xfrm>
            <a:off x="12540811" y="4329789"/>
            <a:ext cx="3364095" cy="920168"/>
          </a:xfrm>
          <a:prstGeom prst="wedgeRectCallou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rmAutofit/>
          </a:bodyPr>
          <a:lstStyle>
            <a:lvl1pPr marL="0" indent="0">
              <a:buFontTx/>
              <a:buNone/>
              <a:defRPr sz="2400" i="1"/>
            </a:lvl1pPr>
          </a:lstStyle>
          <a:p>
            <a:pPr lvl="0"/>
            <a:r>
              <a:rPr lang="en-US" dirty="0"/>
              <a:t>Edit Master text styles</a:t>
            </a:r>
          </a:p>
        </p:txBody>
      </p:sp>
      <p:pic>
        <p:nvPicPr>
          <p:cNvPr id="70" name="Picture 69"/>
          <p:cNvPicPr>
            <a:picLocks noChangeAspect="1"/>
          </p:cNvPicPr>
          <p:nvPr userDrawn="1"/>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65500" y="1802203"/>
            <a:ext cx="8305800" cy="3277797"/>
          </a:xfrm>
          <a:prstGeom prst="rect">
            <a:avLst/>
          </a:prstGeom>
        </p:spPr>
      </p:pic>
      <p:pic>
        <p:nvPicPr>
          <p:cNvPr id="71" name="Picture 7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92815" y="6032895"/>
            <a:ext cx="1463809" cy="805873"/>
          </a:xfrm>
          <a:prstGeom prst="rect">
            <a:avLst/>
          </a:prstGeom>
          <a:effectLst>
            <a:innerShdw dist="50800" dir="2700000">
              <a:prstClr val="black">
                <a:alpha val="50000"/>
              </a:prstClr>
            </a:innerShdw>
          </a:effectLst>
        </p:spPr>
      </p:pic>
      <p:sp>
        <p:nvSpPr>
          <p:cNvPr id="72" name="Rectangle 71"/>
          <p:cNvSpPr/>
          <p:nvPr userDrawn="1"/>
        </p:nvSpPr>
        <p:spPr>
          <a:xfrm>
            <a:off x="10477521" y="6266191"/>
            <a:ext cx="1062951" cy="430887"/>
          </a:xfrm>
          <a:prstGeom prst="rect">
            <a:avLst/>
          </a:prstGeom>
        </p:spPr>
        <p:txBody>
          <a:bodyPr wrap="square">
            <a:spAutoFit/>
          </a:bodyPr>
          <a:lstStyle/>
          <a:p>
            <a:pPr algn="ctr"/>
            <a:r>
              <a:rPr lang="en-US" sz="1100" dirty="0">
                <a:solidFill>
                  <a:schemeClr val="bg1">
                    <a:lumMod val="50000"/>
                  </a:schemeClr>
                </a:solidFill>
              </a:rPr>
              <a:t>AHRQ &amp; AIM</a:t>
            </a:r>
          </a:p>
          <a:p>
            <a:pPr algn="l"/>
            <a:r>
              <a:rPr lang="en-US" sz="1100" dirty="0">
                <a:solidFill>
                  <a:schemeClr val="bg1">
                    <a:lumMod val="50000"/>
                  </a:schemeClr>
                </a:solidFill>
              </a:rPr>
              <a:t>SPPC-II, Tier</a:t>
            </a:r>
            <a:r>
              <a:rPr lang="en-US" sz="1100" baseline="0" dirty="0">
                <a:solidFill>
                  <a:schemeClr val="bg1">
                    <a:lumMod val="50000"/>
                  </a:schemeClr>
                </a:solidFill>
              </a:rPr>
              <a:t> I</a:t>
            </a:r>
            <a:endParaRPr lang="en-US" sz="1100" dirty="0">
              <a:solidFill>
                <a:schemeClr val="bg1">
                  <a:lumMod val="50000"/>
                </a:schemeClr>
              </a:solidFill>
            </a:endParaRPr>
          </a:p>
        </p:txBody>
      </p:sp>
      <p:sp>
        <p:nvSpPr>
          <p:cNvPr id="73" name="Slide Number Placeholder 5">
            <a:extLst>
              <a:ext uri="{FF2B5EF4-FFF2-40B4-BE49-F238E27FC236}">
                <a16:creationId xmlns:a16="http://schemas.microsoft.com/office/drawing/2014/main" id="{B17521B8-E168-5546-B91B-908564084265}"/>
              </a:ext>
            </a:extLst>
          </p:cNvPr>
          <p:cNvSpPr>
            <a:spLocks noGrp="1"/>
          </p:cNvSpPr>
          <p:nvPr>
            <p:ph type="sldNum" sz="quarter" idx="15"/>
          </p:nvPr>
        </p:nvSpPr>
        <p:spPr>
          <a:xfrm>
            <a:off x="11346437" y="6381158"/>
            <a:ext cx="431337" cy="365125"/>
          </a:xfrm>
        </p:spPr>
        <p:txBody>
          <a:bodyPr/>
          <a:lstStyle/>
          <a:p>
            <a:fld id="{8CE19BDE-ABDF-3B41-B278-49B517E6C0DD}" type="slidenum">
              <a:rPr lang="en-US" smtClean="0"/>
              <a:t>‹#›</a:t>
            </a:fld>
            <a:endParaRPr lang="en-US"/>
          </a:p>
        </p:txBody>
      </p:sp>
      <p:sp>
        <p:nvSpPr>
          <p:cNvPr id="2" name="Title 1"/>
          <p:cNvSpPr>
            <a:spLocks noGrp="1"/>
          </p:cNvSpPr>
          <p:nvPr>
            <p:ph type="title"/>
          </p:nvPr>
        </p:nvSpPr>
        <p:spPr>
          <a:xfrm rot="16200000">
            <a:off x="-2395228" y="2395228"/>
            <a:ext cx="6116023" cy="1325563"/>
          </a:xfrm>
          <a:solidFill>
            <a:schemeClr val="bg1"/>
          </a:solidFill>
          <a:ln w="19050">
            <a:solidFill>
              <a:srgbClr val="4258A6"/>
            </a:solidFill>
          </a:ln>
        </p:spPr>
        <p:txBody>
          <a:bodyPr>
            <a:normAutofit/>
          </a:bodyPr>
          <a:lstStyle>
            <a:lvl1pPr algn="ctr">
              <a:defRPr sz="3600" b="1"/>
            </a:lvl1pPr>
          </a:lstStyle>
          <a:p>
            <a:r>
              <a:rPr lang="en-US" dirty="0"/>
              <a:t>Click to edit Master title style</a:t>
            </a:r>
          </a:p>
        </p:txBody>
      </p:sp>
    </p:spTree>
    <p:extLst>
      <p:ext uri="{BB962C8B-B14F-4D97-AF65-F5344CB8AC3E}">
        <p14:creationId xmlns:p14="http://schemas.microsoft.com/office/powerpoint/2010/main" val="1588500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CE19BDE-ABDF-3B41-B278-49B517E6C0DD}" type="slidenum">
              <a:rPr lang="en-US" smtClean="0"/>
              <a:pPr/>
              <a:t>‹#›</a:t>
            </a:fld>
            <a:endParaRPr lang="en-US" dirty="0"/>
          </a:p>
        </p:txBody>
      </p:sp>
      <p:sp>
        <p:nvSpPr>
          <p:cNvPr id="5" name="Table Placeholder 4"/>
          <p:cNvSpPr>
            <a:spLocks noGrp="1"/>
          </p:cNvSpPr>
          <p:nvPr>
            <p:ph type="tbl" sz="quarter" idx="11"/>
          </p:nvPr>
        </p:nvSpPr>
        <p:spPr>
          <a:xfrm>
            <a:off x="838200" y="2070100"/>
            <a:ext cx="10515600" cy="3657600"/>
          </a:xfrm>
        </p:spPr>
        <p:txBody>
          <a:bodyPr/>
          <a:lstStyle/>
          <a:p>
            <a:endParaRPr lang="en-US" dirty="0"/>
          </a:p>
        </p:txBody>
      </p:sp>
    </p:spTree>
    <p:extLst>
      <p:ext uri="{BB962C8B-B14F-4D97-AF65-F5344CB8AC3E}">
        <p14:creationId xmlns:p14="http://schemas.microsoft.com/office/powerpoint/2010/main" val="3984468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Rectangle 6"/>
          <p:cNvSpPr/>
          <p:nvPr userDrawn="1"/>
        </p:nvSpPr>
        <p:spPr>
          <a:xfrm>
            <a:off x="2" y="-1"/>
            <a:ext cx="12191997" cy="6857999"/>
          </a:xfrm>
          <a:prstGeom prst="rect">
            <a:avLst/>
          </a:prstGeom>
          <a:blipFill dpi="0" rotWithShape="1">
            <a:blip r:embed="rId2" cstate="print">
              <a:alphaModFix amt="24000"/>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Title 2"/>
          <p:cNvSpPr txBox="1">
            <a:spLocks/>
          </p:cNvSpPr>
          <p:nvPr userDrawn="1"/>
        </p:nvSpPr>
        <p:spPr>
          <a:xfrm>
            <a:off x="428368" y="302125"/>
            <a:ext cx="11335264" cy="876130"/>
          </a:xfrm>
          <a:prstGeom prst="rect">
            <a:avLst/>
          </a:prstGeom>
          <a:solidFill>
            <a:schemeClr val="bg1">
              <a:alpha val="73000"/>
            </a:schemeClr>
          </a:solidFill>
          <a:effectLst>
            <a:softEdge rad="31750"/>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t>Post-partum Hemorrhage Scenario</a:t>
            </a:r>
            <a:endParaRPr lang="en-US" sz="4400" dirty="0"/>
          </a:p>
        </p:txBody>
      </p:sp>
      <p:pic>
        <p:nvPicPr>
          <p:cNvPr id="16" name="Picture 15"/>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115299" y="1764103"/>
            <a:ext cx="5454909" cy="610344"/>
          </a:xfrm>
          <a:prstGeom prst="rect">
            <a:avLst/>
          </a:prstGeom>
        </p:spPr>
      </p:pic>
      <p:pic>
        <p:nvPicPr>
          <p:cNvPr id="17" name="Picture 16"/>
          <p:cNvPicPr>
            <a:picLocks noChangeAspect="1"/>
          </p:cNvPicPr>
          <p:nvPr userDrawn="1"/>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608875" y="2277283"/>
            <a:ext cx="2486356" cy="1106558"/>
          </a:xfrm>
          <a:prstGeom prst="rect">
            <a:avLst/>
          </a:prstGeom>
        </p:spPr>
      </p:pic>
      <p:pic>
        <p:nvPicPr>
          <p:cNvPr id="18" name="Picture 17"/>
          <p:cNvPicPr>
            <a:picLocks noChangeAspect="1"/>
          </p:cNvPicPr>
          <p:nvPr userDrawn="1"/>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09381" y="3200400"/>
            <a:ext cx="4793371" cy="880846"/>
          </a:xfrm>
          <a:prstGeom prst="rect">
            <a:avLst/>
          </a:prstGeom>
        </p:spPr>
      </p:pic>
      <p:pic>
        <p:nvPicPr>
          <p:cNvPr id="19" name="Picture 18"/>
          <p:cNvPicPr>
            <a:picLocks noChangeAspect="1"/>
          </p:cNvPicPr>
          <p:nvPr userDrawn="1"/>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463732" y="2324425"/>
            <a:ext cx="3849555" cy="1012277"/>
          </a:xfrm>
          <a:prstGeom prst="rect">
            <a:avLst/>
          </a:prstGeom>
        </p:spPr>
      </p:pic>
      <p:pic>
        <p:nvPicPr>
          <p:cNvPr id="20" name="Picture 19"/>
          <p:cNvPicPr>
            <a:picLocks noChangeAspect="1"/>
          </p:cNvPicPr>
          <p:nvPr userDrawn="1"/>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09382" y="1764103"/>
            <a:ext cx="3110873" cy="713922"/>
          </a:xfrm>
          <a:prstGeom prst="rect">
            <a:avLst/>
          </a:prstGeom>
        </p:spPr>
      </p:pic>
      <p:pic>
        <p:nvPicPr>
          <p:cNvPr id="21" name="Picture 20"/>
          <p:cNvPicPr>
            <a:picLocks noChangeAspect="1"/>
          </p:cNvPicPr>
          <p:nvPr userDrawn="1"/>
        </p:nvPicPr>
        <p:blipFill>
          <a:blip r:embed="rId8" cstate="print">
            <a:duotone>
              <a:schemeClr val="bg2">
                <a:shade val="45000"/>
                <a:satMod val="135000"/>
              </a:schemeClr>
              <a:prstClr val="white"/>
            </a:duotone>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083038" y="2274278"/>
            <a:ext cx="2566220" cy="1109563"/>
          </a:xfrm>
          <a:prstGeom prst="rect">
            <a:avLst/>
          </a:prstGeom>
        </p:spPr>
      </p:pic>
      <p:pic>
        <p:nvPicPr>
          <p:cNvPr id="22" name="Picture 21"/>
          <p:cNvPicPr>
            <a:picLocks noChangeAspect="1"/>
          </p:cNvPicPr>
          <p:nvPr userDrawn="1"/>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29844" y="3264408"/>
            <a:ext cx="4303785" cy="816838"/>
          </a:xfrm>
          <a:prstGeom prst="rect">
            <a:avLst/>
          </a:prstGeom>
        </p:spPr>
      </p:pic>
      <p:pic>
        <p:nvPicPr>
          <p:cNvPr id="23" name="Picture 22"/>
          <p:cNvPicPr>
            <a:picLocks noChangeAspect="1"/>
          </p:cNvPicPr>
          <p:nvPr userDrawn="1"/>
        </p:nvPicPr>
        <p:blipFill>
          <a:blip r:embed="rId11"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5950081" y="3990792"/>
            <a:ext cx="2486356" cy="599497"/>
          </a:xfrm>
          <a:prstGeom prst="rect">
            <a:avLst/>
          </a:prstGeom>
        </p:spPr>
      </p:pic>
      <p:pic>
        <p:nvPicPr>
          <p:cNvPr id="24" name="Picture 23"/>
          <p:cNvPicPr>
            <a:picLocks noChangeAspect="1"/>
          </p:cNvPicPr>
          <p:nvPr userDrawn="1"/>
        </p:nvPicPr>
        <p:blipFill>
          <a:blip r:embed="rId1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7720651" y="3990792"/>
            <a:ext cx="3849559" cy="597425"/>
          </a:xfrm>
          <a:prstGeom prst="rect">
            <a:avLst/>
          </a:prstGeom>
        </p:spPr>
      </p:pic>
      <p:pic>
        <p:nvPicPr>
          <p:cNvPr id="25" name="Picture 24"/>
          <p:cNvPicPr>
            <a:picLocks noChangeAspect="1"/>
          </p:cNvPicPr>
          <p:nvPr userDrawn="1"/>
        </p:nvPicPr>
        <p:blipFill>
          <a:blip r:embed="rId13" cstate="print">
            <a:duotone>
              <a:schemeClr val="bg2">
                <a:shade val="45000"/>
                <a:satMod val="135000"/>
              </a:schemeClr>
              <a:prstClr val="white"/>
            </a:duotone>
            <a:extLst>
              <a:ext uri="{BEBA8EAE-BF5A-486C-A8C5-ECC9F3942E4B}">
                <a14:imgProps xmlns:a14="http://schemas.microsoft.com/office/drawing/2010/main">
                  <a14:imgLayer r:embed="rId14">
                    <a14:imgEffect>
                      <a14:artisticPencilSketch/>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flipH="1">
            <a:off x="3399741" y="3983962"/>
            <a:ext cx="2566220" cy="601125"/>
          </a:xfrm>
          <a:prstGeom prst="rect">
            <a:avLst/>
          </a:prstGeom>
        </p:spPr>
      </p:pic>
      <p:pic>
        <p:nvPicPr>
          <p:cNvPr id="26" name="Picture 25"/>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142758" y="4494535"/>
            <a:ext cx="5454909" cy="610344"/>
          </a:xfrm>
          <a:prstGeom prst="rect">
            <a:avLst/>
          </a:prstGeom>
        </p:spPr>
      </p:pic>
      <p:pic>
        <p:nvPicPr>
          <p:cNvPr id="27" name="Picture 26"/>
          <p:cNvPicPr>
            <a:picLocks noChangeAspect="1"/>
          </p:cNvPicPr>
          <p:nvPr userDrawn="1"/>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09382" y="4494535"/>
            <a:ext cx="3110873" cy="610344"/>
          </a:xfrm>
          <a:prstGeom prst="rect">
            <a:avLst/>
          </a:prstGeom>
        </p:spPr>
      </p:pic>
      <p:pic>
        <p:nvPicPr>
          <p:cNvPr id="28" name="Picture 27"/>
          <p:cNvPicPr>
            <a:picLocks noChangeAspect="1"/>
          </p:cNvPicPr>
          <p:nvPr userDrawn="1"/>
        </p:nvPicPr>
        <p:blipFill>
          <a:blip r:embed="rId1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89468" y="1961656"/>
            <a:ext cx="395353" cy="486902"/>
          </a:xfrm>
          <a:prstGeom prst="rect">
            <a:avLst/>
          </a:prstGeom>
        </p:spPr>
      </p:pic>
      <p:sp>
        <p:nvSpPr>
          <p:cNvPr id="29" name="Flowchart: Process 28"/>
          <p:cNvSpPr/>
          <p:nvPr userDrawn="1"/>
        </p:nvSpPr>
        <p:spPr>
          <a:xfrm>
            <a:off x="4674474" y="1848208"/>
            <a:ext cx="1092013" cy="426069"/>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p>
        </p:txBody>
      </p:sp>
      <p:pic>
        <p:nvPicPr>
          <p:cNvPr id="30" name="Picture 29"/>
          <p:cNvPicPr>
            <a:picLocks noChangeAspect="1"/>
          </p:cNvPicPr>
          <p:nvPr userDrawn="1"/>
        </p:nvPicPr>
        <p:blipFill>
          <a:blip r:embed="rId1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371483" y="1764102"/>
            <a:ext cx="1197716" cy="596730"/>
          </a:xfrm>
          <a:prstGeom prst="rect">
            <a:avLst/>
          </a:prstGeom>
        </p:spPr>
      </p:pic>
      <p:sp>
        <p:nvSpPr>
          <p:cNvPr id="31" name="Rectangular Callout 30"/>
          <p:cNvSpPr/>
          <p:nvPr userDrawn="1"/>
        </p:nvSpPr>
        <p:spPr>
          <a:xfrm>
            <a:off x="8375489" y="1801303"/>
            <a:ext cx="822449" cy="144257"/>
          </a:xfrm>
          <a:prstGeom prst="wedgeRectCallout">
            <a:avLst>
              <a:gd name="adj1" fmla="val 40021"/>
              <a:gd name="adj2" fmla="val 104121"/>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2" name="Rectangular Callout 31"/>
          <p:cNvSpPr/>
          <p:nvPr userDrawn="1"/>
        </p:nvSpPr>
        <p:spPr>
          <a:xfrm>
            <a:off x="9407216" y="2198041"/>
            <a:ext cx="716363" cy="169599"/>
          </a:xfrm>
          <a:prstGeom prst="wedgeRectCallout">
            <a:avLst>
              <a:gd name="adj1" fmla="val 57222"/>
              <a:gd name="adj2" fmla="val -164959"/>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33" name="Picture 32"/>
          <p:cNvPicPr>
            <a:picLocks noChangeAspect="1"/>
          </p:cNvPicPr>
          <p:nvPr userDrawn="1"/>
        </p:nvPicPr>
        <p:blipFill>
          <a:blip r:embed="rId1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897610" y="2563653"/>
            <a:ext cx="1388940" cy="676435"/>
          </a:xfrm>
          <a:prstGeom prst="rect">
            <a:avLst/>
          </a:prstGeom>
        </p:spPr>
      </p:pic>
      <p:sp>
        <p:nvSpPr>
          <p:cNvPr id="34" name="Rectangular Callout 33"/>
          <p:cNvSpPr/>
          <p:nvPr userDrawn="1"/>
        </p:nvSpPr>
        <p:spPr>
          <a:xfrm>
            <a:off x="4293696" y="2613099"/>
            <a:ext cx="966149" cy="124822"/>
          </a:xfrm>
          <a:prstGeom prst="wedgeRectCallout">
            <a:avLst>
              <a:gd name="adj1" fmla="val 33213"/>
              <a:gd name="adj2" fmla="val 129786"/>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5" name="Rectangular Callout 34"/>
          <p:cNvSpPr/>
          <p:nvPr userDrawn="1"/>
        </p:nvSpPr>
        <p:spPr>
          <a:xfrm>
            <a:off x="6480762" y="3173234"/>
            <a:ext cx="526356" cy="77773"/>
          </a:xfrm>
          <a:prstGeom prst="wedgeRectCallout">
            <a:avLst>
              <a:gd name="adj1" fmla="val -146004"/>
              <a:gd name="adj2" fmla="val -208411"/>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6" name="Flowchart: Process 35"/>
          <p:cNvSpPr/>
          <p:nvPr userDrawn="1"/>
        </p:nvSpPr>
        <p:spPr>
          <a:xfrm>
            <a:off x="5889385" y="2787111"/>
            <a:ext cx="985825" cy="86244"/>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7" name="Rectangular Callout 36"/>
          <p:cNvSpPr/>
          <p:nvPr userDrawn="1"/>
        </p:nvSpPr>
        <p:spPr>
          <a:xfrm>
            <a:off x="7021974" y="2457445"/>
            <a:ext cx="858879" cy="117132"/>
          </a:xfrm>
          <a:prstGeom prst="wedgeRectCallout">
            <a:avLst>
              <a:gd name="adj1" fmla="val 35789"/>
              <a:gd name="adj2" fmla="val 101164"/>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38" name="Picture 37"/>
          <p:cNvPicPr>
            <a:picLocks noChangeAspect="1"/>
          </p:cNvPicPr>
          <p:nvPr userDrawn="1"/>
        </p:nvPicPr>
        <p:blipFill>
          <a:blip r:embed="rId1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804960" y="2532058"/>
            <a:ext cx="1141057" cy="736786"/>
          </a:xfrm>
          <a:prstGeom prst="rect">
            <a:avLst/>
          </a:prstGeom>
        </p:spPr>
      </p:pic>
      <p:sp>
        <p:nvSpPr>
          <p:cNvPr id="39" name="Rectangular Callout 38"/>
          <p:cNvSpPr/>
          <p:nvPr userDrawn="1"/>
        </p:nvSpPr>
        <p:spPr>
          <a:xfrm>
            <a:off x="9267391" y="2689551"/>
            <a:ext cx="1308285" cy="120045"/>
          </a:xfrm>
          <a:prstGeom prst="wedgeRectCallout">
            <a:avLst>
              <a:gd name="adj1" fmla="val 51208"/>
              <a:gd name="adj2" fmla="val -97755"/>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40" name="Flowchart: Process 39"/>
          <p:cNvSpPr/>
          <p:nvPr userDrawn="1"/>
        </p:nvSpPr>
        <p:spPr>
          <a:xfrm>
            <a:off x="9189629" y="2469321"/>
            <a:ext cx="1706932" cy="93381"/>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41" name="Picture 40"/>
          <p:cNvPicPr>
            <a:picLocks noChangeAspect="1"/>
          </p:cNvPicPr>
          <p:nvPr userDrawn="1"/>
        </p:nvPicPr>
        <p:blipFill>
          <a:blip r:embed="rId1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644188" y="2490306"/>
            <a:ext cx="889441" cy="658242"/>
          </a:xfrm>
          <a:prstGeom prst="rect">
            <a:avLst/>
          </a:prstGeom>
        </p:spPr>
      </p:pic>
      <p:sp>
        <p:nvSpPr>
          <p:cNvPr id="42" name="Flowchart: Process 41"/>
          <p:cNvSpPr/>
          <p:nvPr userDrawn="1"/>
        </p:nvSpPr>
        <p:spPr>
          <a:xfrm>
            <a:off x="9285627" y="3148549"/>
            <a:ext cx="2162268" cy="51851"/>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43" name="Picture 42"/>
          <p:cNvPicPr>
            <a:picLocks noChangeAspect="1"/>
          </p:cNvPicPr>
          <p:nvPr userDrawn="1"/>
        </p:nvPicPr>
        <p:blipFill>
          <a:blip r:embed="rId2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41853" y="3426207"/>
            <a:ext cx="855291" cy="538973"/>
          </a:xfrm>
          <a:prstGeom prst="rect">
            <a:avLst/>
          </a:prstGeom>
        </p:spPr>
      </p:pic>
      <p:sp>
        <p:nvSpPr>
          <p:cNvPr id="44" name="Rectangular Callout 43"/>
          <p:cNvSpPr/>
          <p:nvPr userDrawn="1"/>
        </p:nvSpPr>
        <p:spPr>
          <a:xfrm>
            <a:off x="5039813" y="3549172"/>
            <a:ext cx="866255" cy="137931"/>
          </a:xfrm>
          <a:prstGeom prst="wedgeRectCallout">
            <a:avLst>
              <a:gd name="adj1" fmla="val 73712"/>
              <a:gd name="adj2" fmla="val -21873"/>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45" name="Flowchart: Process 44"/>
          <p:cNvSpPr/>
          <p:nvPr userDrawn="1"/>
        </p:nvSpPr>
        <p:spPr>
          <a:xfrm>
            <a:off x="3722894" y="3333476"/>
            <a:ext cx="1737199" cy="126820"/>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46" name="Rectangular Callout 45"/>
          <p:cNvSpPr/>
          <p:nvPr userDrawn="1"/>
        </p:nvSpPr>
        <p:spPr>
          <a:xfrm>
            <a:off x="10200925" y="3413428"/>
            <a:ext cx="695635" cy="179825"/>
          </a:xfrm>
          <a:prstGeom prst="wedgeRectCallout">
            <a:avLst>
              <a:gd name="adj1" fmla="val -130207"/>
              <a:gd name="adj2" fmla="val -34522"/>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47" name="Flowchart: Process 46"/>
          <p:cNvSpPr/>
          <p:nvPr userDrawn="1"/>
        </p:nvSpPr>
        <p:spPr>
          <a:xfrm>
            <a:off x="8046451" y="3334766"/>
            <a:ext cx="1188696" cy="107776"/>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48" name="Picture 47"/>
          <p:cNvPicPr>
            <a:picLocks noChangeAspect="1"/>
          </p:cNvPicPr>
          <p:nvPr userDrawn="1"/>
        </p:nvPicPr>
        <p:blipFill>
          <a:blip r:embed="rId21"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891180" y="3321016"/>
            <a:ext cx="984336" cy="718113"/>
          </a:xfrm>
          <a:prstGeom prst="rect">
            <a:avLst/>
          </a:prstGeom>
          <a:ln w="3175">
            <a:solidFill>
              <a:schemeClr val="tx1"/>
            </a:solidFill>
          </a:ln>
        </p:spPr>
      </p:pic>
      <p:sp>
        <p:nvSpPr>
          <p:cNvPr id="49" name="Flowchart: Process 48"/>
          <p:cNvSpPr/>
          <p:nvPr userDrawn="1"/>
        </p:nvSpPr>
        <p:spPr>
          <a:xfrm>
            <a:off x="3463733" y="4090628"/>
            <a:ext cx="1089991" cy="73004"/>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50" name="Picture 49"/>
          <p:cNvPicPr>
            <a:picLocks noChangeAspect="1"/>
          </p:cNvPicPr>
          <p:nvPr userDrawn="1"/>
        </p:nvPicPr>
        <p:blipFill>
          <a:blip r:embed="rId2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652826" y="3977262"/>
            <a:ext cx="887617" cy="531085"/>
          </a:xfrm>
          <a:prstGeom prst="rect">
            <a:avLst/>
          </a:prstGeom>
        </p:spPr>
      </p:pic>
      <p:sp>
        <p:nvSpPr>
          <p:cNvPr id="51" name="Rectangular Callout 50"/>
          <p:cNvSpPr/>
          <p:nvPr userDrawn="1"/>
        </p:nvSpPr>
        <p:spPr>
          <a:xfrm>
            <a:off x="5521297" y="4169717"/>
            <a:ext cx="256128" cy="82102"/>
          </a:xfrm>
          <a:prstGeom prst="wedgeRectCallout">
            <a:avLst>
              <a:gd name="adj1" fmla="val -106661"/>
              <a:gd name="adj2" fmla="val -41950"/>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2" name="Flowchart: Process 51"/>
          <p:cNvSpPr/>
          <p:nvPr userDrawn="1"/>
        </p:nvSpPr>
        <p:spPr>
          <a:xfrm>
            <a:off x="6937831" y="4110712"/>
            <a:ext cx="1091757" cy="102549"/>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53" name="Picture 52"/>
          <p:cNvPicPr>
            <a:picLocks noChangeAspect="1"/>
          </p:cNvPicPr>
          <p:nvPr userDrawn="1"/>
        </p:nvPicPr>
        <p:blipFill>
          <a:blip r:embed="rId2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540376" y="4148274"/>
            <a:ext cx="767987" cy="405372"/>
          </a:xfrm>
          <a:prstGeom prst="rect">
            <a:avLst/>
          </a:prstGeom>
        </p:spPr>
      </p:pic>
      <p:sp>
        <p:nvSpPr>
          <p:cNvPr id="54" name="Rectangular Callout 53"/>
          <p:cNvSpPr/>
          <p:nvPr userDrawn="1"/>
        </p:nvSpPr>
        <p:spPr>
          <a:xfrm>
            <a:off x="6160502" y="4080971"/>
            <a:ext cx="383069" cy="132290"/>
          </a:xfrm>
          <a:prstGeom prst="wedgeRectCallout">
            <a:avLst>
              <a:gd name="adj1" fmla="val 70480"/>
              <a:gd name="adj2" fmla="val 64925"/>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5" name="Rectangular Callout 54"/>
          <p:cNvSpPr/>
          <p:nvPr userDrawn="1"/>
        </p:nvSpPr>
        <p:spPr>
          <a:xfrm>
            <a:off x="7308363" y="4347400"/>
            <a:ext cx="490808" cy="80108"/>
          </a:xfrm>
          <a:prstGeom prst="wedgeRectCallout">
            <a:avLst>
              <a:gd name="adj1" fmla="val -56191"/>
              <a:gd name="adj2" fmla="val -33343"/>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6" name="Rectangular Callout 55"/>
          <p:cNvSpPr/>
          <p:nvPr userDrawn="1"/>
        </p:nvSpPr>
        <p:spPr>
          <a:xfrm>
            <a:off x="8375488" y="4075140"/>
            <a:ext cx="375953" cy="147084"/>
          </a:xfrm>
          <a:prstGeom prst="wedgeRectCallout">
            <a:avLst>
              <a:gd name="adj1" fmla="val -3146"/>
              <a:gd name="adj2" fmla="val 98470"/>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7" name="Flowchart: Process 56"/>
          <p:cNvSpPr/>
          <p:nvPr userDrawn="1"/>
        </p:nvSpPr>
        <p:spPr>
          <a:xfrm>
            <a:off x="9569694" y="4189547"/>
            <a:ext cx="1449773" cy="53256"/>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58" name="Picture 57"/>
          <p:cNvPicPr>
            <a:picLocks noChangeAspect="1"/>
          </p:cNvPicPr>
          <p:nvPr userDrawn="1"/>
        </p:nvPicPr>
        <p:blipFill>
          <a:blip r:embed="rId2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823757" y="4155765"/>
            <a:ext cx="411391" cy="357601"/>
          </a:xfrm>
          <a:prstGeom prst="rect">
            <a:avLst/>
          </a:prstGeom>
        </p:spPr>
      </p:pic>
      <p:sp>
        <p:nvSpPr>
          <p:cNvPr id="59" name="Rectangular Callout 58"/>
          <p:cNvSpPr/>
          <p:nvPr userDrawn="1"/>
        </p:nvSpPr>
        <p:spPr>
          <a:xfrm>
            <a:off x="5198076" y="4619764"/>
            <a:ext cx="1136821" cy="64698"/>
          </a:xfrm>
          <a:prstGeom prst="wedgeRectCallout">
            <a:avLst>
              <a:gd name="adj1" fmla="val 1183"/>
              <a:gd name="adj2" fmla="val 152142"/>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60" name="Flowchart: Process 59"/>
          <p:cNvSpPr/>
          <p:nvPr userDrawn="1"/>
        </p:nvSpPr>
        <p:spPr>
          <a:xfrm>
            <a:off x="4612859" y="4881945"/>
            <a:ext cx="1647568" cy="125411"/>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a:p>
            <a:r>
              <a:rPr lang="en-US" sz="1800" dirty="0">
                <a:solidFill>
                  <a:schemeClr val="tx1"/>
                </a:solidFill>
              </a:rPr>
              <a:t> </a:t>
            </a:r>
          </a:p>
          <a:p>
            <a:r>
              <a:rPr lang="en-US" sz="1800" dirty="0">
                <a:solidFill>
                  <a:schemeClr val="tx1"/>
                </a:solidFill>
              </a:rPr>
              <a:t> </a:t>
            </a:r>
          </a:p>
        </p:txBody>
      </p:sp>
      <p:pic>
        <p:nvPicPr>
          <p:cNvPr id="61" name="Picture 60"/>
          <p:cNvPicPr>
            <a:picLocks noChangeAspect="1"/>
          </p:cNvPicPr>
          <p:nvPr userDrawn="1"/>
        </p:nvPicPr>
        <p:blipFill>
          <a:blip r:embed="rId2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4155000" y="4580431"/>
            <a:ext cx="1104845" cy="548352"/>
          </a:xfrm>
          <a:prstGeom prst="rect">
            <a:avLst/>
          </a:prstGeom>
        </p:spPr>
      </p:pic>
      <p:sp>
        <p:nvSpPr>
          <p:cNvPr id="62" name="Rectangular Callout 61"/>
          <p:cNvSpPr/>
          <p:nvPr userDrawn="1"/>
        </p:nvSpPr>
        <p:spPr>
          <a:xfrm rot="11048636">
            <a:off x="3641151" y="4673227"/>
            <a:ext cx="538564" cy="120575"/>
          </a:xfrm>
          <a:prstGeom prst="wedgeRectCallout">
            <a:avLst>
              <a:gd name="adj1" fmla="val -47924"/>
              <a:gd name="adj2" fmla="val 4412"/>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63" name="Flowchart: Process 62"/>
          <p:cNvSpPr/>
          <p:nvPr userDrawn="1"/>
        </p:nvSpPr>
        <p:spPr>
          <a:xfrm>
            <a:off x="7036490" y="4623350"/>
            <a:ext cx="1454639" cy="93654"/>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64" name="Picture 63"/>
          <p:cNvPicPr>
            <a:picLocks noChangeAspect="1"/>
          </p:cNvPicPr>
          <p:nvPr userDrawn="1"/>
        </p:nvPicPr>
        <p:blipFill>
          <a:blip r:embed="rId2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9429087" y="4518695"/>
            <a:ext cx="906456" cy="542357"/>
          </a:xfrm>
          <a:prstGeom prst="rect">
            <a:avLst/>
          </a:prstGeom>
        </p:spPr>
      </p:pic>
      <p:sp>
        <p:nvSpPr>
          <p:cNvPr id="65" name="Rectangular Callout 64"/>
          <p:cNvSpPr/>
          <p:nvPr userDrawn="1"/>
        </p:nvSpPr>
        <p:spPr>
          <a:xfrm>
            <a:off x="10569199" y="4626082"/>
            <a:ext cx="298908" cy="155732"/>
          </a:xfrm>
          <a:prstGeom prst="wedgeRectCallout">
            <a:avLst>
              <a:gd name="adj1" fmla="val -130207"/>
              <a:gd name="adj2" fmla="val -36015"/>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66" name="Flowchart: Process 65"/>
          <p:cNvSpPr/>
          <p:nvPr userDrawn="1"/>
        </p:nvSpPr>
        <p:spPr>
          <a:xfrm>
            <a:off x="7367028" y="4893117"/>
            <a:ext cx="1358845" cy="51533"/>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Tree>
    <p:extLst>
      <p:ext uri="{BB962C8B-B14F-4D97-AF65-F5344CB8AC3E}">
        <p14:creationId xmlns:p14="http://schemas.microsoft.com/office/powerpoint/2010/main" val="3460225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Content_block">
    <p:spTree>
      <p:nvGrpSpPr>
        <p:cNvPr id="1" name=""/>
        <p:cNvGrpSpPr/>
        <p:nvPr/>
      </p:nvGrpSpPr>
      <p:grpSpPr>
        <a:xfrm>
          <a:off x="0" y="0"/>
          <a:ext cx="0" cy="0"/>
          <a:chOff x="0" y="0"/>
          <a:chExt cx="0" cy="0"/>
        </a:xfrm>
      </p:grpSpPr>
      <p:sp>
        <p:nvSpPr>
          <p:cNvPr id="4" name="Rounded Rectangle 3"/>
          <p:cNvSpPr/>
          <p:nvPr userDrawn="1"/>
        </p:nvSpPr>
        <p:spPr bwMode="auto">
          <a:xfrm>
            <a:off x="0" y="304800"/>
            <a:ext cx="11277600" cy="1295400"/>
          </a:xfrm>
          <a:custGeom>
            <a:avLst/>
            <a:gdLst/>
            <a:ahLst/>
            <a:cxnLst/>
            <a:rect l="l" t="t" r="r" b="b"/>
            <a:pathLst>
              <a:path w="8458200" h="1295400">
                <a:moveTo>
                  <a:pt x="0" y="0"/>
                </a:moveTo>
                <a:lnTo>
                  <a:pt x="8376525" y="0"/>
                </a:lnTo>
                <a:cubicBezTo>
                  <a:pt x="8421633" y="0"/>
                  <a:pt x="8458200" y="36567"/>
                  <a:pt x="8458200" y="81675"/>
                </a:cubicBezTo>
                <a:lnTo>
                  <a:pt x="8458200" y="1213725"/>
                </a:lnTo>
                <a:cubicBezTo>
                  <a:pt x="8458200" y="1258833"/>
                  <a:pt x="8421633" y="1295400"/>
                  <a:pt x="8376525" y="1295400"/>
                </a:cubicBezTo>
                <a:lnTo>
                  <a:pt x="0" y="1295400"/>
                </a:lnTo>
                <a:close/>
              </a:path>
            </a:pathLst>
          </a:custGeom>
          <a:solidFill>
            <a:schemeClr val="bg1"/>
          </a:solidFill>
          <a:ln w="9525" cap="flat" cmpd="sng" algn="ctr">
            <a:solidFill>
              <a:schemeClr val="accent2">
                <a:lumMod val="20000"/>
                <a:lumOff val="80000"/>
              </a:schemeClr>
            </a:solidFill>
            <a:prstDash val="solid"/>
            <a:round/>
            <a:headEnd type="none" w="med" len="med"/>
            <a:tailEnd type="none" w="med" len="med"/>
          </a:ln>
          <a:effectLst>
            <a:outerShdw blurRad="38100" dist="38100" dir="8100000" algn="tr" rotWithShape="0">
              <a:schemeClr val="tx1">
                <a:lumMod val="50000"/>
                <a:lumOff val="50000"/>
                <a:alpha val="40000"/>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2" name="Title 1"/>
          <p:cNvSpPr>
            <a:spLocks noGrp="1"/>
          </p:cNvSpPr>
          <p:nvPr>
            <p:ph type="title"/>
          </p:nvPr>
        </p:nvSpPr>
        <p:spPr>
          <a:xfrm>
            <a:off x="1079501" y="381000"/>
            <a:ext cx="9893300" cy="1143000"/>
          </a:xfrm>
        </p:spPr>
        <p:txBody>
          <a:bodyPr anchor="ctr"/>
          <a:lstStyle>
            <a:lvl1pPr>
              <a:defRPr sz="3200" baseline="0"/>
            </a:lvl1pPr>
          </a:lstStyle>
          <a:p>
            <a:endParaRPr lang="en-US" dirty="0"/>
          </a:p>
        </p:txBody>
      </p:sp>
      <p:sp>
        <p:nvSpPr>
          <p:cNvPr id="5" name="Slide Number Placeholder 5"/>
          <p:cNvSpPr>
            <a:spLocks noGrp="1"/>
          </p:cNvSpPr>
          <p:nvPr>
            <p:ph type="sldNum" sz="quarter" idx="12"/>
          </p:nvPr>
        </p:nvSpPr>
        <p:spPr>
          <a:xfrm>
            <a:off x="10871200" y="6324600"/>
            <a:ext cx="558800" cy="304800"/>
          </a:xfrm>
        </p:spPr>
        <p:txBody>
          <a:bodyPr/>
          <a:lstStyle>
            <a:lvl1pPr>
              <a:defRPr/>
            </a:lvl1pPr>
          </a:lstStyle>
          <a:p>
            <a:fld id="{700BC924-6907-417A-B366-F607245C071E}" type="slidenum">
              <a:rPr lang="en-US"/>
              <a:pPr/>
              <a:t>‹#›</a:t>
            </a:fld>
            <a:endParaRPr lang="en-US" dirty="0">
              <a:solidFill>
                <a:srgbClr val="002C77"/>
              </a:solidFill>
            </a:endParaRPr>
          </a:p>
        </p:txBody>
      </p:sp>
      <p:sp>
        <p:nvSpPr>
          <p:cNvPr id="6" name="Text Placeholder 9"/>
          <p:cNvSpPr>
            <a:spLocks noGrp="1"/>
          </p:cNvSpPr>
          <p:nvPr>
            <p:ph type="body" sz="quarter" idx="13" hasCustomPrompt="1"/>
          </p:nvPr>
        </p:nvSpPr>
        <p:spPr>
          <a:xfrm>
            <a:off x="7010400" y="6324600"/>
            <a:ext cx="3657600" cy="304800"/>
          </a:xfrm>
          <a:prstGeom prst="rect">
            <a:avLst/>
          </a:prstGeom>
        </p:spPr>
        <p:txBody>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Reference or </a:t>
            </a:r>
            <a:r>
              <a:rPr lang="en-US" dirty="0" err="1"/>
              <a:t>url</a:t>
            </a:r>
            <a:r>
              <a:rPr lang="en-US" dirty="0"/>
              <a:t> goes here</a:t>
            </a:r>
          </a:p>
        </p:txBody>
      </p:sp>
      <p:sp>
        <p:nvSpPr>
          <p:cNvPr id="7" name="Content Placeholder 2"/>
          <p:cNvSpPr>
            <a:spLocks noGrp="1"/>
          </p:cNvSpPr>
          <p:nvPr>
            <p:ph idx="1"/>
          </p:nvPr>
        </p:nvSpPr>
        <p:spPr>
          <a:xfrm>
            <a:off x="1079500" y="1981200"/>
            <a:ext cx="10363200" cy="4114800"/>
          </a:xfrm>
          <a:prstGeom prst="rect">
            <a:avLst/>
          </a:prstGeom>
        </p:spPr>
        <p:txBody>
          <a:bodyPr/>
          <a:lstStyle>
            <a:lvl1pPr>
              <a:spcAft>
                <a:spcPts val="400"/>
              </a:spcAft>
              <a:buClr>
                <a:srgbClr val="41B649"/>
              </a:buClr>
              <a:defRPr sz="2800"/>
            </a:lvl1pPr>
            <a:lvl2pPr>
              <a:spcAft>
                <a:spcPts val="200"/>
              </a:spcAft>
              <a:buClr>
                <a:srgbClr val="41B649"/>
              </a:buClr>
              <a:defRPr sz="2400"/>
            </a:lvl2pPr>
            <a:lvl3pPr>
              <a:buClr>
                <a:srgbClr val="41B649"/>
              </a:buClr>
              <a:defRPr sz="2000"/>
            </a:lvl3pPr>
            <a:lvl4pPr>
              <a:buClr>
                <a:srgbClr val="41B649"/>
              </a:buClr>
              <a:defRPr sz="1800"/>
            </a:lvl4pPr>
            <a:lvl5pPr>
              <a:buClr>
                <a:srgbClr val="41B649"/>
              </a:buClr>
              <a:defRPr sz="1600"/>
            </a:lvl5pPr>
          </a:lstStyle>
          <a:p>
            <a:pPr lvl="0"/>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25000" b="50000"/>
          <a:stretch/>
        </p:blipFill>
        <p:spPr>
          <a:xfrm>
            <a:off x="0" y="6790696"/>
            <a:ext cx="12192000" cy="79310"/>
          </a:xfrm>
          <a:prstGeom prst="rect">
            <a:avLst/>
          </a:prstGeom>
        </p:spPr>
      </p:pic>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25000" b="50000"/>
          <a:stretch/>
        </p:blipFill>
        <p:spPr>
          <a:xfrm>
            <a:off x="0" y="3111"/>
            <a:ext cx="12192000" cy="79310"/>
          </a:xfrm>
          <a:prstGeom prst="rect">
            <a:avLst/>
          </a:prstGeom>
        </p:spPr>
      </p:pic>
    </p:spTree>
    <p:extLst>
      <p:ext uri="{BB962C8B-B14F-4D97-AF65-F5344CB8AC3E}">
        <p14:creationId xmlns:p14="http://schemas.microsoft.com/office/powerpoint/2010/main" val="3996109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8D56D-74D1-834E-80E8-74427B942A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CEDB51-F049-BA46-9D9D-22A005B82DAB}"/>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B90159AD-AB85-D441-8119-CC4845F7C41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747EA9-DA6E-3248-A9B4-515939987D39}"/>
              </a:ext>
            </a:extLst>
          </p:cNvPr>
          <p:cNvSpPr>
            <a:spLocks noGrp="1"/>
          </p:cNvSpPr>
          <p:nvPr>
            <p:ph type="sldNum" sz="quarter" idx="12"/>
          </p:nvPr>
        </p:nvSpPr>
        <p:spPr/>
        <p:txBody>
          <a:bodyPr/>
          <a:lstStyle/>
          <a:p>
            <a:fld id="{8CE19BDE-ABDF-3B41-B278-49B517E6C0DD}" type="slidenum">
              <a:rPr lang="en-US" smtClean="0"/>
              <a:t>‹#›</a:t>
            </a:fld>
            <a:endParaRPr lang="en-US" dirty="0"/>
          </a:p>
        </p:txBody>
      </p:sp>
    </p:spTree>
    <p:extLst>
      <p:ext uri="{BB962C8B-B14F-4D97-AF65-F5344CB8AC3E}">
        <p14:creationId xmlns:p14="http://schemas.microsoft.com/office/powerpoint/2010/main" val="1087872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5524C-8E46-DD4F-A37F-410BEDA70F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78989D-7D96-334D-A6E6-434B8272F6CA}"/>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2367883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26895" y="5513294"/>
            <a:ext cx="12218895" cy="1344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9563" t="12810" r="14812" b="9020"/>
          <a:stretch/>
        </p:blipFill>
        <p:spPr>
          <a:xfrm>
            <a:off x="-26895" y="-8966"/>
            <a:ext cx="3659939" cy="6992472"/>
          </a:xfrm>
          <a:prstGeom prst="rect">
            <a:avLst/>
          </a:prstGeom>
        </p:spPr>
      </p:pic>
      <p:sp>
        <p:nvSpPr>
          <p:cNvPr id="2" name="Title 1">
            <a:extLst>
              <a:ext uri="{FF2B5EF4-FFF2-40B4-BE49-F238E27FC236}">
                <a16:creationId xmlns:a16="http://schemas.microsoft.com/office/drawing/2014/main" id="{6EE26F26-8B7C-504D-9EDB-67814BD7101A}"/>
              </a:ext>
            </a:extLst>
          </p:cNvPr>
          <p:cNvSpPr>
            <a:spLocks noGrp="1"/>
          </p:cNvSpPr>
          <p:nvPr>
            <p:ph type="ctrTitle" hasCustomPrompt="1"/>
          </p:nvPr>
        </p:nvSpPr>
        <p:spPr>
          <a:xfrm>
            <a:off x="3738282" y="2771586"/>
            <a:ext cx="6929718" cy="1042896"/>
          </a:xfrm>
        </p:spPr>
        <p:txBody>
          <a:bodyPr anchor="t"/>
          <a:lstStyle>
            <a:lvl1pPr algn="ctr">
              <a:defRPr sz="6000"/>
            </a:lvl1pPr>
          </a:lstStyle>
          <a:p>
            <a:r>
              <a:rPr lang="en-US" dirty="0"/>
              <a:t>Title</a:t>
            </a:r>
          </a:p>
        </p:txBody>
      </p:sp>
      <p:sp>
        <p:nvSpPr>
          <p:cNvPr id="13" name="Text Placeholder 12"/>
          <p:cNvSpPr>
            <a:spLocks noGrp="1"/>
          </p:cNvSpPr>
          <p:nvPr>
            <p:ph type="body" sz="quarter" idx="11"/>
          </p:nvPr>
        </p:nvSpPr>
        <p:spPr>
          <a:xfrm>
            <a:off x="3738563" y="3814482"/>
            <a:ext cx="6929437" cy="655917"/>
          </a:xfrm>
        </p:spPr>
        <p:txBody>
          <a:bodyPr>
            <a:noAutofit/>
          </a:bodyPr>
          <a:lstStyle>
            <a:lvl1pPr marL="0" indent="0" algn="ctr">
              <a:buNone/>
              <a:defRPr sz="1800">
                <a:solidFill>
                  <a:schemeClr val="bg1">
                    <a:lumMod val="50000"/>
                  </a:schemeClr>
                </a:solidFill>
              </a:defRPr>
            </a:lvl1pPr>
            <a:lvl2pPr marL="457200" indent="0">
              <a:buNone/>
              <a:defRPr sz="1800">
                <a:solidFill>
                  <a:schemeClr val="bg1">
                    <a:lumMod val="65000"/>
                  </a:schemeClr>
                </a:solidFill>
              </a:defRPr>
            </a:lvl2pPr>
            <a:lvl3pPr>
              <a:defRPr sz="1800">
                <a:solidFill>
                  <a:schemeClr val="bg1">
                    <a:lumMod val="65000"/>
                  </a:schemeClr>
                </a:solidFill>
              </a:defRPr>
            </a:lvl3pPr>
            <a:lvl4pPr>
              <a:defRPr sz="1800">
                <a:solidFill>
                  <a:schemeClr val="bg1">
                    <a:lumMod val="65000"/>
                  </a:schemeClr>
                </a:solidFill>
              </a:defRPr>
            </a:lvl4pPr>
            <a:lvl5pPr>
              <a:defRPr sz="1800">
                <a:solidFill>
                  <a:schemeClr val="bg1">
                    <a:lumMod val="65000"/>
                  </a:schemeClr>
                </a:solidFill>
              </a:defRPr>
            </a:lvl5pPr>
          </a:lstStyle>
          <a:p>
            <a:pPr lvl="0"/>
            <a:r>
              <a:rPr lang="en-US" dirty="0"/>
              <a:t>Edit Master text styles</a:t>
            </a:r>
          </a:p>
        </p:txBody>
      </p:sp>
      <p:sp>
        <p:nvSpPr>
          <p:cNvPr id="5" name="Text Placeholder 4"/>
          <p:cNvSpPr>
            <a:spLocks noGrp="1"/>
          </p:cNvSpPr>
          <p:nvPr>
            <p:ph type="body" sz="quarter" idx="12"/>
          </p:nvPr>
        </p:nvSpPr>
        <p:spPr>
          <a:xfrm>
            <a:off x="0" y="1885950"/>
            <a:ext cx="3409950" cy="3067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2066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30.pn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30.pn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30.pn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image" Target="../media/image1.png"/><Relationship Id="rId4" Type="http://schemas.openxmlformats.org/officeDocument/2006/relationships/slideLayout" Target="../slideLayouts/slideLayout28.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10">
            <a:extLst>
              <a:ext uri="{28A0092B-C50C-407E-A947-70E740481C1C}">
                <a14:useLocalDpi xmlns:a14="http://schemas.microsoft.com/office/drawing/2010/main" val="0"/>
              </a:ext>
            </a:extLst>
          </a:blip>
          <a:srcRect l="4389" t="13833" b="41511"/>
          <a:stretch/>
        </p:blipFill>
        <p:spPr>
          <a:xfrm>
            <a:off x="7769387" y="5950565"/>
            <a:ext cx="4372304" cy="912689"/>
          </a:xfrm>
          <a:prstGeom prst="rect">
            <a:avLst/>
          </a:prstGeom>
        </p:spPr>
      </p:pic>
      <p:sp>
        <p:nvSpPr>
          <p:cNvPr id="2" name="Title Placeholder 1">
            <a:extLst>
              <a:ext uri="{FF2B5EF4-FFF2-40B4-BE49-F238E27FC236}">
                <a16:creationId xmlns:a16="http://schemas.microsoft.com/office/drawing/2014/main" id="{B81E6E3C-D605-3E42-B966-E265408EAB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E700E1A-148D-E74A-99C5-EF34E045BD26}"/>
              </a:ext>
            </a:extLst>
          </p:cNvPr>
          <p:cNvSpPr>
            <a:spLocks noGrp="1"/>
          </p:cNvSpPr>
          <p:nvPr>
            <p:ph type="body" idx="1"/>
          </p:nvPr>
        </p:nvSpPr>
        <p:spPr>
          <a:xfrm>
            <a:off x="838200" y="1825625"/>
            <a:ext cx="10515600" cy="399938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pic>
        <p:nvPicPr>
          <p:cNvPr id="13" name="Picture 12"/>
          <p:cNvPicPr>
            <a:picLocks noChangeAspect="1"/>
          </p:cNvPicPr>
          <p:nvPr userDrawn="1"/>
        </p:nvPicPr>
        <p:blipFill rotWithShape="1">
          <a:blip r:embed="rId10">
            <a:extLst>
              <a:ext uri="{28A0092B-C50C-407E-A947-70E740481C1C}">
                <a14:useLocalDpi xmlns:a14="http://schemas.microsoft.com/office/drawing/2010/main" val="0"/>
              </a:ext>
            </a:extLst>
          </a:blip>
          <a:srcRect l="4389" t="13833" r="26926" b="41511"/>
          <a:stretch/>
        </p:blipFill>
        <p:spPr>
          <a:xfrm>
            <a:off x="4647976" y="5950565"/>
            <a:ext cx="3140988" cy="912689"/>
          </a:xfrm>
          <a:prstGeom prst="rect">
            <a:avLst/>
          </a:prstGeom>
        </p:spPr>
      </p:pic>
      <p:pic>
        <p:nvPicPr>
          <p:cNvPr id="14" name="Picture 13"/>
          <p:cNvPicPr>
            <a:picLocks noChangeAspect="1"/>
          </p:cNvPicPr>
          <p:nvPr userDrawn="1"/>
        </p:nvPicPr>
        <p:blipFill rotWithShape="1">
          <a:blip r:embed="rId10">
            <a:extLst>
              <a:ext uri="{28A0092B-C50C-407E-A947-70E740481C1C}">
                <a14:useLocalDpi xmlns:a14="http://schemas.microsoft.com/office/drawing/2010/main" val="0"/>
              </a:ext>
            </a:extLst>
          </a:blip>
          <a:srcRect l="4388" t="13833" r="24814" b="41511"/>
          <a:stretch/>
        </p:blipFill>
        <p:spPr>
          <a:xfrm>
            <a:off x="1444845" y="5950565"/>
            <a:ext cx="3237590" cy="912689"/>
          </a:xfrm>
          <a:prstGeom prst="rect">
            <a:avLst/>
          </a:prstGeom>
        </p:spPr>
      </p:pic>
      <p:pic>
        <p:nvPicPr>
          <p:cNvPr id="15" name="Picture 14"/>
          <p:cNvPicPr>
            <a:picLocks noChangeAspect="1"/>
          </p:cNvPicPr>
          <p:nvPr userDrawn="1"/>
        </p:nvPicPr>
        <p:blipFill rotWithShape="1">
          <a:blip r:embed="rId10">
            <a:extLst>
              <a:ext uri="{28A0092B-C50C-407E-A947-70E740481C1C}">
                <a14:useLocalDpi xmlns:a14="http://schemas.microsoft.com/office/drawing/2010/main" val="0"/>
              </a:ext>
            </a:extLst>
          </a:blip>
          <a:srcRect l="4388" t="13833" r="62214" b="41511"/>
          <a:stretch/>
        </p:blipFill>
        <p:spPr>
          <a:xfrm>
            <a:off x="0" y="5950565"/>
            <a:ext cx="1527313" cy="912689"/>
          </a:xfrm>
          <a:prstGeom prst="rect">
            <a:avLst/>
          </a:prstGeom>
        </p:spPr>
      </p:pic>
      <p:sp>
        <p:nvSpPr>
          <p:cNvPr id="10" name="Rectangle 9">
            <a:extLst>
              <a:ext uri="{FF2B5EF4-FFF2-40B4-BE49-F238E27FC236}">
                <a16:creationId xmlns:a16="http://schemas.microsoft.com/office/drawing/2014/main" id="{30F19CBC-A563-E448-9DD3-DD39EECEFE1C}"/>
              </a:ext>
            </a:extLst>
          </p:cNvPr>
          <p:cNvSpPr/>
          <p:nvPr userDrawn="1"/>
        </p:nvSpPr>
        <p:spPr>
          <a:xfrm>
            <a:off x="11129049" y="6004289"/>
            <a:ext cx="1062951" cy="769441"/>
          </a:xfrm>
          <a:prstGeom prst="rect">
            <a:avLst/>
          </a:prstGeom>
        </p:spPr>
        <p:txBody>
          <a:bodyPr wrap="square">
            <a:spAutoFit/>
          </a:bodyPr>
          <a:lstStyle/>
          <a:p>
            <a:pPr algn="r"/>
            <a:r>
              <a:rPr lang="en-US" sz="1100" dirty="0">
                <a:solidFill>
                  <a:schemeClr val="bg1">
                    <a:lumMod val="50000"/>
                  </a:schemeClr>
                </a:solidFill>
              </a:rPr>
              <a:t>Hospital AIM Team </a:t>
            </a:r>
          </a:p>
          <a:p>
            <a:pPr algn="r"/>
            <a:r>
              <a:rPr lang="en-US" sz="1100" dirty="0">
                <a:solidFill>
                  <a:schemeClr val="bg1">
                    <a:lumMod val="50000"/>
                  </a:schemeClr>
                </a:solidFill>
              </a:rPr>
              <a:t>Leads</a:t>
            </a:r>
          </a:p>
          <a:p>
            <a:pPr algn="r"/>
            <a:r>
              <a:rPr lang="en-US" sz="1100" dirty="0">
                <a:solidFill>
                  <a:schemeClr val="bg1">
                    <a:lumMod val="50000"/>
                  </a:schemeClr>
                </a:solidFill>
              </a:rPr>
              <a:t>SPPC-II</a:t>
            </a:r>
          </a:p>
        </p:txBody>
      </p:sp>
    </p:spTree>
    <p:extLst>
      <p:ext uri="{BB962C8B-B14F-4D97-AF65-F5344CB8AC3E}">
        <p14:creationId xmlns:p14="http://schemas.microsoft.com/office/powerpoint/2010/main" val="5511255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9">
            <a:extLst>
              <a:ext uri="{28A0092B-C50C-407E-A947-70E740481C1C}">
                <a14:useLocalDpi xmlns:a14="http://schemas.microsoft.com/office/drawing/2010/main" val="0"/>
              </a:ext>
            </a:extLst>
          </a:blip>
          <a:srcRect l="4389" t="13833" b="41511"/>
          <a:stretch/>
        </p:blipFill>
        <p:spPr>
          <a:xfrm>
            <a:off x="7769387" y="5950565"/>
            <a:ext cx="4372304" cy="912689"/>
          </a:xfrm>
          <a:prstGeom prst="rect">
            <a:avLst/>
          </a:prstGeom>
        </p:spPr>
      </p:pic>
      <p:sp>
        <p:nvSpPr>
          <p:cNvPr id="2" name="Title Placeholder 1">
            <a:extLst>
              <a:ext uri="{FF2B5EF4-FFF2-40B4-BE49-F238E27FC236}">
                <a16:creationId xmlns:a16="http://schemas.microsoft.com/office/drawing/2014/main" id="{B81E6E3C-D605-3E42-B966-E265408EAB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E700E1A-148D-E74A-99C5-EF34E045BD26}"/>
              </a:ext>
            </a:extLst>
          </p:cNvPr>
          <p:cNvSpPr>
            <a:spLocks noGrp="1"/>
          </p:cNvSpPr>
          <p:nvPr>
            <p:ph type="body" idx="1"/>
          </p:nvPr>
        </p:nvSpPr>
        <p:spPr>
          <a:xfrm>
            <a:off x="838200" y="1825625"/>
            <a:ext cx="10515600" cy="399938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
        <p:nvSpPr>
          <p:cNvPr id="8" name="Rectangle 7"/>
          <p:cNvSpPr/>
          <p:nvPr userDrawn="1"/>
        </p:nvSpPr>
        <p:spPr>
          <a:xfrm>
            <a:off x="11129049" y="5996152"/>
            <a:ext cx="1062951" cy="769441"/>
          </a:xfrm>
          <a:prstGeom prst="rect">
            <a:avLst/>
          </a:prstGeom>
        </p:spPr>
        <p:txBody>
          <a:bodyPr wrap="square">
            <a:spAutoFit/>
          </a:bodyPr>
          <a:lstStyle/>
          <a:p>
            <a:pPr algn="r"/>
            <a:r>
              <a:rPr lang="en-US" sz="1100" dirty="0">
                <a:solidFill>
                  <a:schemeClr val="bg1">
                    <a:lumMod val="50000"/>
                  </a:schemeClr>
                </a:solidFill>
              </a:rPr>
              <a:t>Hospital AIM</a:t>
            </a:r>
          </a:p>
          <a:p>
            <a:pPr algn="r"/>
            <a:r>
              <a:rPr lang="en-US" sz="1100" dirty="0">
                <a:solidFill>
                  <a:schemeClr val="bg1">
                    <a:lumMod val="50000"/>
                  </a:schemeClr>
                </a:solidFill>
              </a:rPr>
              <a:t>Team</a:t>
            </a:r>
          </a:p>
          <a:p>
            <a:pPr algn="r"/>
            <a:r>
              <a:rPr lang="en-US" sz="1100" dirty="0">
                <a:solidFill>
                  <a:schemeClr val="bg1">
                    <a:lumMod val="50000"/>
                  </a:schemeClr>
                </a:solidFill>
              </a:rPr>
              <a:t>Leads</a:t>
            </a:r>
          </a:p>
          <a:p>
            <a:pPr algn="r"/>
            <a:r>
              <a:rPr lang="en-US" sz="1100" dirty="0">
                <a:solidFill>
                  <a:schemeClr val="bg1">
                    <a:lumMod val="50000"/>
                  </a:schemeClr>
                </a:solidFill>
              </a:rPr>
              <a:t>SPPC-II</a:t>
            </a:r>
          </a:p>
        </p:txBody>
      </p:sp>
      <p:pic>
        <p:nvPicPr>
          <p:cNvPr id="13" name="Picture 12"/>
          <p:cNvPicPr>
            <a:picLocks noChangeAspect="1"/>
          </p:cNvPicPr>
          <p:nvPr userDrawn="1"/>
        </p:nvPicPr>
        <p:blipFill rotWithShape="1">
          <a:blip r:embed="rId9">
            <a:extLst>
              <a:ext uri="{28A0092B-C50C-407E-A947-70E740481C1C}">
                <a14:useLocalDpi xmlns:a14="http://schemas.microsoft.com/office/drawing/2010/main" val="0"/>
              </a:ext>
            </a:extLst>
          </a:blip>
          <a:srcRect l="4389" t="13833" r="26926" b="41511"/>
          <a:stretch/>
        </p:blipFill>
        <p:spPr>
          <a:xfrm>
            <a:off x="4647976" y="5950565"/>
            <a:ext cx="3140988" cy="912689"/>
          </a:xfrm>
          <a:prstGeom prst="rect">
            <a:avLst/>
          </a:prstGeom>
        </p:spPr>
      </p:pic>
      <p:pic>
        <p:nvPicPr>
          <p:cNvPr id="14" name="Picture 13"/>
          <p:cNvPicPr>
            <a:picLocks noChangeAspect="1"/>
          </p:cNvPicPr>
          <p:nvPr userDrawn="1"/>
        </p:nvPicPr>
        <p:blipFill rotWithShape="1">
          <a:blip r:embed="rId9">
            <a:extLst>
              <a:ext uri="{28A0092B-C50C-407E-A947-70E740481C1C}">
                <a14:useLocalDpi xmlns:a14="http://schemas.microsoft.com/office/drawing/2010/main" val="0"/>
              </a:ext>
            </a:extLst>
          </a:blip>
          <a:srcRect l="4388" t="13833" r="24814" b="41511"/>
          <a:stretch/>
        </p:blipFill>
        <p:spPr>
          <a:xfrm>
            <a:off x="1444845" y="5950565"/>
            <a:ext cx="3237590" cy="912689"/>
          </a:xfrm>
          <a:prstGeom prst="rect">
            <a:avLst/>
          </a:prstGeom>
        </p:spPr>
      </p:pic>
      <p:pic>
        <p:nvPicPr>
          <p:cNvPr id="15" name="Picture 14"/>
          <p:cNvPicPr>
            <a:picLocks noChangeAspect="1"/>
          </p:cNvPicPr>
          <p:nvPr userDrawn="1"/>
        </p:nvPicPr>
        <p:blipFill rotWithShape="1">
          <a:blip r:embed="rId9">
            <a:extLst>
              <a:ext uri="{28A0092B-C50C-407E-A947-70E740481C1C}">
                <a14:useLocalDpi xmlns:a14="http://schemas.microsoft.com/office/drawing/2010/main" val="0"/>
              </a:ext>
            </a:extLst>
          </a:blip>
          <a:srcRect l="4388" t="13833" r="62214" b="41511"/>
          <a:stretch/>
        </p:blipFill>
        <p:spPr>
          <a:xfrm>
            <a:off x="0" y="5950565"/>
            <a:ext cx="1527313" cy="912689"/>
          </a:xfrm>
          <a:prstGeom prst="rect">
            <a:avLst/>
          </a:prstGeom>
        </p:spPr>
      </p:pic>
    </p:spTree>
    <p:extLst>
      <p:ext uri="{BB962C8B-B14F-4D97-AF65-F5344CB8AC3E}">
        <p14:creationId xmlns:p14="http://schemas.microsoft.com/office/powerpoint/2010/main" val="233589537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l="4389" t="13833" b="41511"/>
          <a:stretch/>
        </p:blipFill>
        <p:spPr>
          <a:xfrm>
            <a:off x="7769387" y="5950565"/>
            <a:ext cx="4372304" cy="912689"/>
          </a:xfrm>
          <a:prstGeom prst="rect">
            <a:avLst/>
          </a:prstGeom>
        </p:spPr>
      </p:pic>
      <p:pic>
        <p:nvPicPr>
          <p:cNvPr id="12" name="Picture 11"/>
          <p:cNvPicPr>
            <a:picLocks noChangeAspect="1"/>
          </p:cNvPicPr>
          <p:nvPr userDrawn="1"/>
        </p:nvPicPr>
        <p:blipFill rotWithShape="1">
          <a:blip r:embed="rId5">
            <a:extLst>
              <a:ext uri="{28A0092B-C50C-407E-A947-70E740481C1C}">
                <a14:useLocalDpi xmlns:a14="http://schemas.microsoft.com/office/drawing/2010/main" val="0"/>
              </a:ext>
            </a:extLst>
          </a:blip>
          <a:srcRect l="4389" t="13833" r="26926" b="41511"/>
          <a:stretch/>
        </p:blipFill>
        <p:spPr>
          <a:xfrm>
            <a:off x="4647976" y="5950565"/>
            <a:ext cx="3140988" cy="912689"/>
          </a:xfrm>
          <a:prstGeom prst="rect">
            <a:avLst/>
          </a:prstGeom>
        </p:spPr>
      </p:pic>
      <p:pic>
        <p:nvPicPr>
          <p:cNvPr id="13" name="Picture 12"/>
          <p:cNvPicPr>
            <a:picLocks noChangeAspect="1"/>
          </p:cNvPicPr>
          <p:nvPr userDrawn="1"/>
        </p:nvPicPr>
        <p:blipFill rotWithShape="1">
          <a:blip r:embed="rId5">
            <a:extLst>
              <a:ext uri="{28A0092B-C50C-407E-A947-70E740481C1C}">
                <a14:useLocalDpi xmlns:a14="http://schemas.microsoft.com/office/drawing/2010/main" val="0"/>
              </a:ext>
            </a:extLst>
          </a:blip>
          <a:srcRect l="4388" t="13833" r="24814" b="41511"/>
          <a:stretch/>
        </p:blipFill>
        <p:spPr>
          <a:xfrm>
            <a:off x="1444845" y="5950565"/>
            <a:ext cx="3237590" cy="912689"/>
          </a:xfrm>
          <a:prstGeom prst="rect">
            <a:avLst/>
          </a:prstGeom>
        </p:spPr>
      </p:pic>
      <p:pic>
        <p:nvPicPr>
          <p:cNvPr id="14" name="Picture 13"/>
          <p:cNvPicPr>
            <a:picLocks noChangeAspect="1"/>
          </p:cNvPicPr>
          <p:nvPr userDrawn="1"/>
        </p:nvPicPr>
        <p:blipFill rotWithShape="1">
          <a:blip r:embed="rId5">
            <a:extLst>
              <a:ext uri="{28A0092B-C50C-407E-A947-70E740481C1C}">
                <a14:useLocalDpi xmlns:a14="http://schemas.microsoft.com/office/drawing/2010/main" val="0"/>
              </a:ext>
            </a:extLst>
          </a:blip>
          <a:srcRect l="4388" t="13833" r="62214" b="41511"/>
          <a:stretch/>
        </p:blipFill>
        <p:spPr>
          <a:xfrm>
            <a:off x="0" y="5950565"/>
            <a:ext cx="1527313" cy="912689"/>
          </a:xfrm>
          <a:prstGeom prst="rect">
            <a:avLst/>
          </a:prstGeom>
        </p:spPr>
      </p:pic>
      <p:sp>
        <p:nvSpPr>
          <p:cNvPr id="8" name="Title Placeholder 1">
            <a:extLst>
              <a:ext uri="{FF2B5EF4-FFF2-40B4-BE49-F238E27FC236}">
                <a16:creationId xmlns:a16="http://schemas.microsoft.com/office/drawing/2014/main" id="{B81E6E3C-D605-3E42-B966-E265408EAB50}"/>
              </a:ext>
            </a:extLst>
          </p:cNvPr>
          <p:cNvSpPr>
            <a:spLocks noGrp="1"/>
          </p:cNvSpPr>
          <p:nvPr>
            <p:ph type="title"/>
          </p:nvPr>
        </p:nvSpPr>
        <p:spPr>
          <a:xfrm rot="16200000">
            <a:off x="-2314745" y="2312499"/>
            <a:ext cx="5950567" cy="1325563"/>
          </a:xfrm>
          <a:prstGeom prst="rect">
            <a:avLst/>
          </a:prstGeom>
          <a:solidFill>
            <a:schemeClr val="bg1"/>
          </a:solidFill>
          <a:ln>
            <a:solidFill>
              <a:srgbClr val="4258A6"/>
            </a:solidFill>
          </a:ln>
        </p:spPr>
        <p:txBody>
          <a:bodyPr vert="horz" lIns="91440" tIns="45720" rIns="91440" bIns="45720" rtlCol="0" anchor="ctr">
            <a:normAutofit/>
          </a:bodyPr>
          <a:lstStyle/>
          <a:p>
            <a:r>
              <a:rPr lang="en-US" dirty="0"/>
              <a:t>Click to edit Master title style</a:t>
            </a:r>
          </a:p>
        </p:txBody>
      </p:sp>
      <p:sp>
        <p:nvSpPr>
          <p:cNvPr id="18"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
        <p:nvSpPr>
          <p:cNvPr id="11" name="Rectangle 10">
            <a:extLst>
              <a:ext uri="{FF2B5EF4-FFF2-40B4-BE49-F238E27FC236}">
                <a16:creationId xmlns:a16="http://schemas.microsoft.com/office/drawing/2014/main" id="{B2E6CB3A-A7E0-114D-9511-4AF43DBC97AB}"/>
              </a:ext>
            </a:extLst>
          </p:cNvPr>
          <p:cNvSpPr/>
          <p:nvPr userDrawn="1"/>
        </p:nvSpPr>
        <p:spPr>
          <a:xfrm>
            <a:off x="11129049" y="6015202"/>
            <a:ext cx="1062951" cy="769441"/>
          </a:xfrm>
          <a:prstGeom prst="rect">
            <a:avLst/>
          </a:prstGeom>
        </p:spPr>
        <p:txBody>
          <a:bodyPr wrap="square">
            <a:spAutoFit/>
          </a:bodyPr>
          <a:lstStyle/>
          <a:p>
            <a:pPr algn="r"/>
            <a:r>
              <a:rPr lang="en-US" sz="1100" dirty="0">
                <a:solidFill>
                  <a:schemeClr val="bg1">
                    <a:lumMod val="50000"/>
                  </a:schemeClr>
                </a:solidFill>
              </a:rPr>
              <a:t>Hospital AIM</a:t>
            </a:r>
          </a:p>
          <a:p>
            <a:pPr algn="r"/>
            <a:r>
              <a:rPr lang="en-US" sz="1100" dirty="0">
                <a:solidFill>
                  <a:schemeClr val="bg1">
                    <a:lumMod val="50000"/>
                  </a:schemeClr>
                </a:solidFill>
              </a:rPr>
              <a:t>Team</a:t>
            </a:r>
          </a:p>
          <a:p>
            <a:pPr algn="r"/>
            <a:r>
              <a:rPr lang="en-US" sz="1100" dirty="0">
                <a:solidFill>
                  <a:schemeClr val="bg1">
                    <a:lumMod val="50000"/>
                  </a:schemeClr>
                </a:solidFill>
              </a:rPr>
              <a:t>Leads</a:t>
            </a:r>
          </a:p>
          <a:p>
            <a:pPr algn="r"/>
            <a:r>
              <a:rPr lang="en-US" sz="1100" dirty="0">
                <a:solidFill>
                  <a:schemeClr val="bg1">
                    <a:lumMod val="50000"/>
                  </a:schemeClr>
                </a:solidFill>
              </a:rPr>
              <a:t>SPPC-II</a:t>
            </a:r>
          </a:p>
        </p:txBody>
      </p:sp>
      <p:sp>
        <p:nvSpPr>
          <p:cNvPr id="15" name="Rectangle 14" descr="Semi-transparent image of hospital. ">
            <a:extLst>
              <a:ext uri="{FF2B5EF4-FFF2-40B4-BE49-F238E27FC236}">
                <a16:creationId xmlns:a16="http://schemas.microsoft.com/office/drawing/2014/main" id="{0DFD038A-5733-4FB4-9C1C-44AFD49966AE}"/>
              </a:ext>
            </a:extLst>
          </p:cNvPr>
          <p:cNvSpPr/>
          <p:nvPr userDrawn="1"/>
        </p:nvSpPr>
        <p:spPr>
          <a:xfrm>
            <a:off x="1323321" y="-4"/>
            <a:ext cx="11285773" cy="6013627"/>
          </a:xfrm>
          <a:prstGeom prst="rect">
            <a:avLst/>
          </a:prstGeom>
          <a:blipFill dpi="0" rotWithShape="1">
            <a:blip r:embed="rId6">
              <a:alphaModFix amt="3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1182925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hf hdr="0" ftr="0" dt="0"/>
  <p:txStyles>
    <p:title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l="4389" t="13833" b="41511"/>
          <a:stretch/>
        </p:blipFill>
        <p:spPr>
          <a:xfrm>
            <a:off x="7769387" y="5950565"/>
            <a:ext cx="4372304" cy="912689"/>
          </a:xfrm>
          <a:prstGeom prst="rect">
            <a:avLst/>
          </a:prstGeom>
        </p:spPr>
      </p:pic>
      <p:pic>
        <p:nvPicPr>
          <p:cNvPr id="12" name="Picture 11"/>
          <p:cNvPicPr>
            <a:picLocks noChangeAspect="1"/>
          </p:cNvPicPr>
          <p:nvPr userDrawn="1"/>
        </p:nvPicPr>
        <p:blipFill rotWithShape="1">
          <a:blip r:embed="rId5">
            <a:extLst>
              <a:ext uri="{28A0092B-C50C-407E-A947-70E740481C1C}">
                <a14:useLocalDpi xmlns:a14="http://schemas.microsoft.com/office/drawing/2010/main" val="0"/>
              </a:ext>
            </a:extLst>
          </a:blip>
          <a:srcRect l="4389" t="13833" r="26926" b="41511"/>
          <a:stretch/>
        </p:blipFill>
        <p:spPr>
          <a:xfrm>
            <a:off x="4647976" y="5950565"/>
            <a:ext cx="3140988" cy="912689"/>
          </a:xfrm>
          <a:prstGeom prst="rect">
            <a:avLst/>
          </a:prstGeom>
        </p:spPr>
      </p:pic>
      <p:pic>
        <p:nvPicPr>
          <p:cNvPr id="13" name="Picture 12"/>
          <p:cNvPicPr>
            <a:picLocks noChangeAspect="1"/>
          </p:cNvPicPr>
          <p:nvPr userDrawn="1"/>
        </p:nvPicPr>
        <p:blipFill rotWithShape="1">
          <a:blip r:embed="rId5">
            <a:extLst>
              <a:ext uri="{28A0092B-C50C-407E-A947-70E740481C1C}">
                <a14:useLocalDpi xmlns:a14="http://schemas.microsoft.com/office/drawing/2010/main" val="0"/>
              </a:ext>
            </a:extLst>
          </a:blip>
          <a:srcRect l="4388" t="13833" r="24814" b="41511"/>
          <a:stretch/>
        </p:blipFill>
        <p:spPr>
          <a:xfrm>
            <a:off x="1444845" y="5950565"/>
            <a:ext cx="3237590" cy="912689"/>
          </a:xfrm>
          <a:prstGeom prst="rect">
            <a:avLst/>
          </a:prstGeom>
        </p:spPr>
      </p:pic>
      <p:pic>
        <p:nvPicPr>
          <p:cNvPr id="14" name="Picture 13"/>
          <p:cNvPicPr>
            <a:picLocks noChangeAspect="1"/>
          </p:cNvPicPr>
          <p:nvPr userDrawn="1"/>
        </p:nvPicPr>
        <p:blipFill rotWithShape="1">
          <a:blip r:embed="rId5">
            <a:extLst>
              <a:ext uri="{28A0092B-C50C-407E-A947-70E740481C1C}">
                <a14:useLocalDpi xmlns:a14="http://schemas.microsoft.com/office/drawing/2010/main" val="0"/>
              </a:ext>
            </a:extLst>
          </a:blip>
          <a:srcRect l="4388" t="13833" r="62214" b="41511"/>
          <a:stretch/>
        </p:blipFill>
        <p:spPr>
          <a:xfrm>
            <a:off x="0" y="5950565"/>
            <a:ext cx="1527313" cy="912689"/>
          </a:xfrm>
          <a:prstGeom prst="rect">
            <a:avLst/>
          </a:prstGeom>
        </p:spPr>
      </p:pic>
      <p:sp>
        <p:nvSpPr>
          <p:cNvPr id="8" name="Title Placeholder 1">
            <a:extLst>
              <a:ext uri="{FF2B5EF4-FFF2-40B4-BE49-F238E27FC236}">
                <a16:creationId xmlns:a16="http://schemas.microsoft.com/office/drawing/2014/main" id="{B81E6E3C-D605-3E42-B966-E265408EAB50}"/>
              </a:ext>
            </a:extLst>
          </p:cNvPr>
          <p:cNvSpPr>
            <a:spLocks noGrp="1"/>
          </p:cNvSpPr>
          <p:nvPr>
            <p:ph type="title"/>
          </p:nvPr>
        </p:nvSpPr>
        <p:spPr>
          <a:xfrm rot="16200000">
            <a:off x="-2314745" y="2312499"/>
            <a:ext cx="5950567" cy="1325563"/>
          </a:xfrm>
          <a:prstGeom prst="rect">
            <a:avLst/>
          </a:prstGeom>
          <a:solidFill>
            <a:schemeClr val="bg1"/>
          </a:solidFill>
          <a:ln>
            <a:solidFill>
              <a:srgbClr val="4258A6"/>
            </a:solidFill>
          </a:ln>
        </p:spPr>
        <p:txBody>
          <a:bodyPr vert="horz" lIns="91440" tIns="45720" rIns="91440" bIns="45720" rtlCol="0" anchor="ctr">
            <a:normAutofit/>
          </a:bodyPr>
          <a:lstStyle/>
          <a:p>
            <a:r>
              <a:rPr lang="en-US" dirty="0"/>
              <a:t>Click to edit Master title style</a:t>
            </a:r>
          </a:p>
        </p:txBody>
      </p:sp>
      <p:sp>
        <p:nvSpPr>
          <p:cNvPr id="18"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
        <p:nvSpPr>
          <p:cNvPr id="11" name="Rectangle 10">
            <a:extLst>
              <a:ext uri="{FF2B5EF4-FFF2-40B4-BE49-F238E27FC236}">
                <a16:creationId xmlns:a16="http://schemas.microsoft.com/office/drawing/2014/main" id="{F9FCEB13-DD03-2B45-9CBE-7FD9813405DA}"/>
              </a:ext>
            </a:extLst>
          </p:cNvPr>
          <p:cNvSpPr/>
          <p:nvPr userDrawn="1"/>
        </p:nvSpPr>
        <p:spPr>
          <a:xfrm>
            <a:off x="11151294" y="6000254"/>
            <a:ext cx="1062951" cy="769441"/>
          </a:xfrm>
          <a:prstGeom prst="rect">
            <a:avLst/>
          </a:prstGeom>
        </p:spPr>
        <p:txBody>
          <a:bodyPr wrap="square">
            <a:spAutoFit/>
          </a:bodyPr>
          <a:lstStyle/>
          <a:p>
            <a:pPr algn="r"/>
            <a:r>
              <a:rPr lang="en-US" sz="1100" dirty="0">
                <a:solidFill>
                  <a:schemeClr val="bg1">
                    <a:lumMod val="50000"/>
                  </a:schemeClr>
                </a:solidFill>
              </a:rPr>
              <a:t>Hospital AIM</a:t>
            </a:r>
          </a:p>
          <a:p>
            <a:pPr algn="r"/>
            <a:r>
              <a:rPr lang="en-US" sz="1100" dirty="0">
                <a:solidFill>
                  <a:schemeClr val="bg1">
                    <a:lumMod val="50000"/>
                  </a:schemeClr>
                </a:solidFill>
              </a:rPr>
              <a:t>Team</a:t>
            </a:r>
          </a:p>
          <a:p>
            <a:pPr algn="r"/>
            <a:r>
              <a:rPr lang="en-US" sz="1100" dirty="0">
                <a:solidFill>
                  <a:schemeClr val="bg1">
                    <a:lumMod val="50000"/>
                  </a:schemeClr>
                </a:solidFill>
              </a:rPr>
              <a:t>Leads</a:t>
            </a:r>
          </a:p>
          <a:p>
            <a:pPr algn="r"/>
            <a:r>
              <a:rPr lang="en-US" sz="1100" dirty="0">
                <a:solidFill>
                  <a:schemeClr val="bg1">
                    <a:lumMod val="50000"/>
                  </a:schemeClr>
                </a:solidFill>
              </a:rPr>
              <a:t>SPPC-II</a:t>
            </a:r>
          </a:p>
        </p:txBody>
      </p:sp>
      <p:sp>
        <p:nvSpPr>
          <p:cNvPr id="15" name="Rectangle 14" descr="Semi-transparent image of hospital. ">
            <a:extLst>
              <a:ext uri="{FF2B5EF4-FFF2-40B4-BE49-F238E27FC236}">
                <a16:creationId xmlns:a16="http://schemas.microsoft.com/office/drawing/2014/main" id="{818A5361-D37B-4E08-B5B0-613F86FF6A85}"/>
              </a:ext>
            </a:extLst>
          </p:cNvPr>
          <p:cNvSpPr/>
          <p:nvPr userDrawn="1"/>
        </p:nvSpPr>
        <p:spPr>
          <a:xfrm>
            <a:off x="1323321" y="-4"/>
            <a:ext cx="11285773" cy="6013627"/>
          </a:xfrm>
          <a:prstGeom prst="rect">
            <a:avLst/>
          </a:prstGeom>
          <a:blipFill dpi="0" rotWithShape="1">
            <a:blip r:embed="rId6">
              <a:alphaModFix amt="3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429202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hf hdr="0" ftr="0" dt="0"/>
  <p:txStyles>
    <p:title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l="4389" t="13833" b="41511"/>
          <a:stretch/>
        </p:blipFill>
        <p:spPr>
          <a:xfrm>
            <a:off x="7769387" y="5950565"/>
            <a:ext cx="4372304" cy="912689"/>
          </a:xfrm>
          <a:prstGeom prst="rect">
            <a:avLst/>
          </a:prstGeom>
        </p:spPr>
      </p:pic>
      <p:pic>
        <p:nvPicPr>
          <p:cNvPr id="12" name="Picture 11"/>
          <p:cNvPicPr>
            <a:picLocks noChangeAspect="1"/>
          </p:cNvPicPr>
          <p:nvPr userDrawn="1"/>
        </p:nvPicPr>
        <p:blipFill rotWithShape="1">
          <a:blip r:embed="rId5">
            <a:extLst>
              <a:ext uri="{28A0092B-C50C-407E-A947-70E740481C1C}">
                <a14:useLocalDpi xmlns:a14="http://schemas.microsoft.com/office/drawing/2010/main" val="0"/>
              </a:ext>
            </a:extLst>
          </a:blip>
          <a:srcRect l="4389" t="13833" r="26926" b="41511"/>
          <a:stretch/>
        </p:blipFill>
        <p:spPr>
          <a:xfrm>
            <a:off x="4647976" y="5950565"/>
            <a:ext cx="3140988" cy="912689"/>
          </a:xfrm>
          <a:prstGeom prst="rect">
            <a:avLst/>
          </a:prstGeom>
        </p:spPr>
      </p:pic>
      <p:pic>
        <p:nvPicPr>
          <p:cNvPr id="13" name="Picture 12"/>
          <p:cNvPicPr>
            <a:picLocks noChangeAspect="1"/>
          </p:cNvPicPr>
          <p:nvPr userDrawn="1"/>
        </p:nvPicPr>
        <p:blipFill rotWithShape="1">
          <a:blip r:embed="rId5">
            <a:extLst>
              <a:ext uri="{28A0092B-C50C-407E-A947-70E740481C1C}">
                <a14:useLocalDpi xmlns:a14="http://schemas.microsoft.com/office/drawing/2010/main" val="0"/>
              </a:ext>
            </a:extLst>
          </a:blip>
          <a:srcRect l="4388" t="13833" r="24814" b="41511"/>
          <a:stretch/>
        </p:blipFill>
        <p:spPr>
          <a:xfrm>
            <a:off x="1444845" y="5950565"/>
            <a:ext cx="3237590" cy="912689"/>
          </a:xfrm>
          <a:prstGeom prst="rect">
            <a:avLst/>
          </a:prstGeom>
        </p:spPr>
      </p:pic>
      <p:pic>
        <p:nvPicPr>
          <p:cNvPr id="14" name="Picture 13"/>
          <p:cNvPicPr>
            <a:picLocks noChangeAspect="1"/>
          </p:cNvPicPr>
          <p:nvPr userDrawn="1"/>
        </p:nvPicPr>
        <p:blipFill rotWithShape="1">
          <a:blip r:embed="rId5">
            <a:extLst>
              <a:ext uri="{28A0092B-C50C-407E-A947-70E740481C1C}">
                <a14:useLocalDpi xmlns:a14="http://schemas.microsoft.com/office/drawing/2010/main" val="0"/>
              </a:ext>
            </a:extLst>
          </a:blip>
          <a:srcRect l="4388" t="13833" r="62214" b="41511"/>
          <a:stretch/>
        </p:blipFill>
        <p:spPr>
          <a:xfrm>
            <a:off x="0" y="5950565"/>
            <a:ext cx="1527313" cy="912689"/>
          </a:xfrm>
          <a:prstGeom prst="rect">
            <a:avLst/>
          </a:prstGeom>
        </p:spPr>
      </p:pic>
      <p:sp>
        <p:nvSpPr>
          <p:cNvPr id="8" name="Title Placeholder 1">
            <a:extLst>
              <a:ext uri="{FF2B5EF4-FFF2-40B4-BE49-F238E27FC236}">
                <a16:creationId xmlns:a16="http://schemas.microsoft.com/office/drawing/2014/main" id="{B81E6E3C-D605-3E42-B966-E265408EAB50}"/>
              </a:ext>
            </a:extLst>
          </p:cNvPr>
          <p:cNvSpPr>
            <a:spLocks noGrp="1"/>
          </p:cNvSpPr>
          <p:nvPr>
            <p:ph type="title"/>
          </p:nvPr>
        </p:nvSpPr>
        <p:spPr>
          <a:xfrm rot="16200000">
            <a:off x="-2314745" y="2312499"/>
            <a:ext cx="5950567" cy="1325563"/>
          </a:xfrm>
          <a:prstGeom prst="rect">
            <a:avLst/>
          </a:prstGeom>
          <a:solidFill>
            <a:schemeClr val="bg1"/>
          </a:solidFill>
          <a:ln>
            <a:solidFill>
              <a:srgbClr val="4258A6"/>
            </a:solidFill>
          </a:ln>
        </p:spPr>
        <p:txBody>
          <a:bodyPr vert="horz" lIns="91440" tIns="45720" rIns="91440" bIns="45720" rtlCol="0" anchor="ctr">
            <a:normAutofit/>
          </a:bodyPr>
          <a:lstStyle/>
          <a:p>
            <a:r>
              <a:rPr lang="en-US" dirty="0"/>
              <a:t>Click to edit Master title style</a:t>
            </a:r>
          </a:p>
        </p:txBody>
      </p:sp>
      <p:sp>
        <p:nvSpPr>
          <p:cNvPr id="18"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
        <p:nvSpPr>
          <p:cNvPr id="11" name="Rectangle 10">
            <a:extLst>
              <a:ext uri="{FF2B5EF4-FFF2-40B4-BE49-F238E27FC236}">
                <a16:creationId xmlns:a16="http://schemas.microsoft.com/office/drawing/2014/main" id="{5E752998-72CD-4A4A-A58D-EB3D2F2A3839}"/>
              </a:ext>
            </a:extLst>
          </p:cNvPr>
          <p:cNvSpPr/>
          <p:nvPr userDrawn="1"/>
        </p:nvSpPr>
        <p:spPr>
          <a:xfrm>
            <a:off x="11129049" y="5998132"/>
            <a:ext cx="1062951" cy="769441"/>
          </a:xfrm>
          <a:prstGeom prst="rect">
            <a:avLst/>
          </a:prstGeom>
        </p:spPr>
        <p:txBody>
          <a:bodyPr wrap="square">
            <a:spAutoFit/>
          </a:bodyPr>
          <a:lstStyle/>
          <a:p>
            <a:pPr algn="r"/>
            <a:r>
              <a:rPr lang="en-US" sz="1100" dirty="0">
                <a:solidFill>
                  <a:schemeClr val="bg1">
                    <a:lumMod val="50000"/>
                  </a:schemeClr>
                </a:solidFill>
              </a:rPr>
              <a:t>Hospital AIM</a:t>
            </a:r>
          </a:p>
          <a:p>
            <a:pPr algn="r"/>
            <a:r>
              <a:rPr lang="en-US" sz="1100" dirty="0">
                <a:solidFill>
                  <a:schemeClr val="bg1">
                    <a:lumMod val="50000"/>
                  </a:schemeClr>
                </a:solidFill>
              </a:rPr>
              <a:t>Team</a:t>
            </a:r>
          </a:p>
          <a:p>
            <a:pPr algn="r"/>
            <a:r>
              <a:rPr lang="en-US" sz="1100" dirty="0">
                <a:solidFill>
                  <a:schemeClr val="bg1">
                    <a:lumMod val="50000"/>
                  </a:schemeClr>
                </a:solidFill>
              </a:rPr>
              <a:t>Leads</a:t>
            </a:r>
          </a:p>
          <a:p>
            <a:pPr algn="r"/>
            <a:r>
              <a:rPr lang="en-US" sz="1100" dirty="0">
                <a:solidFill>
                  <a:schemeClr val="bg1">
                    <a:lumMod val="50000"/>
                  </a:schemeClr>
                </a:solidFill>
              </a:rPr>
              <a:t>SPPC-II</a:t>
            </a:r>
          </a:p>
        </p:txBody>
      </p:sp>
      <p:sp>
        <p:nvSpPr>
          <p:cNvPr id="17" name="Rectangle 16" descr="Semi-transparent image of hospital. ">
            <a:extLst>
              <a:ext uri="{FF2B5EF4-FFF2-40B4-BE49-F238E27FC236}">
                <a16:creationId xmlns:a16="http://schemas.microsoft.com/office/drawing/2014/main" id="{12B4CBF3-7420-4051-B790-B11B2D1EE365}"/>
              </a:ext>
            </a:extLst>
          </p:cNvPr>
          <p:cNvSpPr/>
          <p:nvPr userDrawn="1"/>
        </p:nvSpPr>
        <p:spPr>
          <a:xfrm>
            <a:off x="1323321" y="-4"/>
            <a:ext cx="11285773" cy="6013627"/>
          </a:xfrm>
          <a:prstGeom prst="rect">
            <a:avLst/>
          </a:prstGeom>
          <a:blipFill dpi="0" rotWithShape="1">
            <a:blip r:embed="rId6">
              <a:alphaModFix amt="3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610899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hf hdr="0" ftr="0" dt="0"/>
  <p:txStyles>
    <p:title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10">
            <a:extLst>
              <a:ext uri="{28A0092B-C50C-407E-A947-70E740481C1C}">
                <a14:useLocalDpi xmlns:a14="http://schemas.microsoft.com/office/drawing/2010/main" val="0"/>
              </a:ext>
            </a:extLst>
          </a:blip>
          <a:srcRect l="4389" t="13833" b="41511"/>
          <a:stretch/>
        </p:blipFill>
        <p:spPr>
          <a:xfrm>
            <a:off x="7769387" y="5950565"/>
            <a:ext cx="4372304" cy="912689"/>
          </a:xfrm>
          <a:prstGeom prst="rect">
            <a:avLst/>
          </a:prstGeom>
        </p:spPr>
      </p:pic>
      <p:sp>
        <p:nvSpPr>
          <p:cNvPr id="2" name="Title Placeholder 1">
            <a:extLst>
              <a:ext uri="{FF2B5EF4-FFF2-40B4-BE49-F238E27FC236}">
                <a16:creationId xmlns:a16="http://schemas.microsoft.com/office/drawing/2014/main" id="{B81E6E3C-D605-3E42-B966-E265408EAB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E700E1A-148D-E74A-99C5-EF34E045BD26}"/>
              </a:ext>
            </a:extLst>
          </p:cNvPr>
          <p:cNvSpPr>
            <a:spLocks noGrp="1"/>
          </p:cNvSpPr>
          <p:nvPr>
            <p:ph type="body" idx="1"/>
          </p:nvPr>
        </p:nvSpPr>
        <p:spPr>
          <a:xfrm>
            <a:off x="838200" y="1825625"/>
            <a:ext cx="10515600" cy="399938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pic>
        <p:nvPicPr>
          <p:cNvPr id="13" name="Picture 12"/>
          <p:cNvPicPr>
            <a:picLocks noChangeAspect="1"/>
          </p:cNvPicPr>
          <p:nvPr userDrawn="1"/>
        </p:nvPicPr>
        <p:blipFill rotWithShape="1">
          <a:blip r:embed="rId10">
            <a:extLst>
              <a:ext uri="{28A0092B-C50C-407E-A947-70E740481C1C}">
                <a14:useLocalDpi xmlns:a14="http://schemas.microsoft.com/office/drawing/2010/main" val="0"/>
              </a:ext>
            </a:extLst>
          </a:blip>
          <a:srcRect l="4389" t="13833" r="26926" b="41511"/>
          <a:stretch/>
        </p:blipFill>
        <p:spPr>
          <a:xfrm>
            <a:off x="4647976" y="5950565"/>
            <a:ext cx="3140988" cy="912689"/>
          </a:xfrm>
          <a:prstGeom prst="rect">
            <a:avLst/>
          </a:prstGeom>
        </p:spPr>
      </p:pic>
      <p:pic>
        <p:nvPicPr>
          <p:cNvPr id="14" name="Picture 13"/>
          <p:cNvPicPr>
            <a:picLocks noChangeAspect="1"/>
          </p:cNvPicPr>
          <p:nvPr userDrawn="1"/>
        </p:nvPicPr>
        <p:blipFill rotWithShape="1">
          <a:blip r:embed="rId10">
            <a:extLst>
              <a:ext uri="{28A0092B-C50C-407E-A947-70E740481C1C}">
                <a14:useLocalDpi xmlns:a14="http://schemas.microsoft.com/office/drawing/2010/main" val="0"/>
              </a:ext>
            </a:extLst>
          </a:blip>
          <a:srcRect l="4388" t="13833" r="24814" b="41511"/>
          <a:stretch/>
        </p:blipFill>
        <p:spPr>
          <a:xfrm>
            <a:off x="1444845" y="5950565"/>
            <a:ext cx="3237590" cy="912689"/>
          </a:xfrm>
          <a:prstGeom prst="rect">
            <a:avLst/>
          </a:prstGeom>
        </p:spPr>
      </p:pic>
      <p:pic>
        <p:nvPicPr>
          <p:cNvPr id="15" name="Picture 14"/>
          <p:cNvPicPr>
            <a:picLocks noChangeAspect="1"/>
          </p:cNvPicPr>
          <p:nvPr userDrawn="1"/>
        </p:nvPicPr>
        <p:blipFill rotWithShape="1">
          <a:blip r:embed="rId10">
            <a:extLst>
              <a:ext uri="{28A0092B-C50C-407E-A947-70E740481C1C}">
                <a14:useLocalDpi xmlns:a14="http://schemas.microsoft.com/office/drawing/2010/main" val="0"/>
              </a:ext>
            </a:extLst>
          </a:blip>
          <a:srcRect l="4388" t="13833" r="62214" b="41511"/>
          <a:stretch/>
        </p:blipFill>
        <p:spPr>
          <a:xfrm>
            <a:off x="0" y="5950565"/>
            <a:ext cx="1527313" cy="912689"/>
          </a:xfrm>
          <a:prstGeom prst="rect">
            <a:avLst/>
          </a:prstGeom>
        </p:spPr>
      </p:pic>
      <p:sp>
        <p:nvSpPr>
          <p:cNvPr id="10" name="Rectangle 9">
            <a:extLst>
              <a:ext uri="{FF2B5EF4-FFF2-40B4-BE49-F238E27FC236}">
                <a16:creationId xmlns:a16="http://schemas.microsoft.com/office/drawing/2014/main" id="{495DD769-EEDB-1749-B6BB-1C03F318ACA0}"/>
              </a:ext>
            </a:extLst>
          </p:cNvPr>
          <p:cNvSpPr/>
          <p:nvPr userDrawn="1"/>
        </p:nvSpPr>
        <p:spPr>
          <a:xfrm>
            <a:off x="11129049" y="5988607"/>
            <a:ext cx="1062951" cy="769441"/>
          </a:xfrm>
          <a:prstGeom prst="rect">
            <a:avLst/>
          </a:prstGeom>
        </p:spPr>
        <p:txBody>
          <a:bodyPr wrap="square">
            <a:spAutoFit/>
          </a:bodyPr>
          <a:lstStyle/>
          <a:p>
            <a:pPr algn="r"/>
            <a:r>
              <a:rPr lang="en-US" sz="1100" dirty="0">
                <a:solidFill>
                  <a:schemeClr val="bg1">
                    <a:lumMod val="50000"/>
                  </a:schemeClr>
                </a:solidFill>
              </a:rPr>
              <a:t>Hospital AIM</a:t>
            </a:r>
          </a:p>
          <a:p>
            <a:pPr algn="r"/>
            <a:r>
              <a:rPr lang="en-US" sz="1100" dirty="0">
                <a:solidFill>
                  <a:schemeClr val="bg1">
                    <a:lumMod val="50000"/>
                  </a:schemeClr>
                </a:solidFill>
              </a:rPr>
              <a:t>Team</a:t>
            </a:r>
          </a:p>
          <a:p>
            <a:pPr algn="r"/>
            <a:r>
              <a:rPr lang="en-US" sz="1100" dirty="0">
                <a:solidFill>
                  <a:schemeClr val="bg1">
                    <a:lumMod val="50000"/>
                  </a:schemeClr>
                </a:solidFill>
              </a:rPr>
              <a:t>Leads</a:t>
            </a:r>
          </a:p>
          <a:p>
            <a:pPr algn="r"/>
            <a:r>
              <a:rPr lang="en-US" sz="1100" dirty="0">
                <a:solidFill>
                  <a:schemeClr val="bg1">
                    <a:lumMod val="50000"/>
                  </a:schemeClr>
                </a:solidFill>
              </a:rPr>
              <a:t>SPPC-II</a:t>
            </a:r>
          </a:p>
        </p:txBody>
      </p:sp>
    </p:spTree>
    <p:extLst>
      <p:ext uri="{BB962C8B-B14F-4D97-AF65-F5344CB8AC3E}">
        <p14:creationId xmlns:p14="http://schemas.microsoft.com/office/powerpoint/2010/main" val="102921233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31.jpg"/></Relationships>
</file>

<file path=ppt/slides/_rels/slide10.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xml"/><Relationship Id="rId6" Type="http://schemas.openxmlformats.org/officeDocument/2006/relationships/image" Target="../media/image34.png"/><Relationship Id="rId5" Type="http://schemas.openxmlformats.org/officeDocument/2006/relationships/notesSlide" Target="../notesSlides/notesSlide10.xml"/><Relationship Id="rId4"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4.xml"/><Relationship Id="rId6" Type="http://schemas.openxmlformats.org/officeDocument/2006/relationships/image" Target="../media/image37.png"/><Relationship Id="rId5" Type="http://schemas.openxmlformats.org/officeDocument/2006/relationships/notesSlide" Target="../notesSlides/notesSlide14.xml"/><Relationship Id="rId4"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0.xml"/><Relationship Id="rId1" Type="http://schemas.openxmlformats.org/officeDocument/2006/relationships/tags" Target="../tags/tag5.xml"/><Relationship Id="rId5" Type="http://schemas.openxmlformats.org/officeDocument/2006/relationships/image" Target="../media/image39.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43.png"/><Relationship Id="rId2" Type="http://schemas.openxmlformats.org/officeDocument/2006/relationships/slideLayout" Target="../slideLayouts/slideLayout16.xml"/><Relationship Id="rId1" Type="http://schemas.openxmlformats.org/officeDocument/2006/relationships/tags" Target="../tags/tag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6.xml"/><Relationship Id="rId1" Type="http://schemas.openxmlformats.org/officeDocument/2006/relationships/tags" Target="../tags/tag7.xml"/><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6.xml"/><Relationship Id="rId1" Type="http://schemas.openxmlformats.org/officeDocument/2006/relationships/tags" Target="../tags/tag8.xml"/><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45.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10.xml"/><Relationship Id="rId6" Type="http://schemas.openxmlformats.org/officeDocument/2006/relationships/image" Target="../media/image46.png"/><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0.xml"/><Relationship Id="rId1" Type="http://schemas.openxmlformats.org/officeDocument/2006/relationships/tags" Target="../tags/tag11.xml"/><Relationship Id="rId5" Type="http://schemas.openxmlformats.org/officeDocument/2006/relationships/image" Target="../media/image39.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43.png"/><Relationship Id="rId2" Type="http://schemas.openxmlformats.org/officeDocument/2006/relationships/slideLayout" Target="../slideLayouts/slideLayout19.xml"/><Relationship Id="rId1" Type="http://schemas.openxmlformats.org/officeDocument/2006/relationships/tags" Target="../tags/tag12.xml"/><Relationship Id="rId6" Type="http://schemas.microsoft.com/office/2007/relationships/hdphoto" Target="../media/hdphoto3.wdp"/><Relationship Id="rId5" Type="http://schemas.openxmlformats.org/officeDocument/2006/relationships/image" Target="../media/image47.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microsoft.com/office/2007/relationships/hdphoto" Target="../media/hdphoto3.wdp"/><Relationship Id="rId2" Type="http://schemas.openxmlformats.org/officeDocument/2006/relationships/slideLayout" Target="../slideLayouts/slideLayout19.xml"/><Relationship Id="rId1" Type="http://schemas.openxmlformats.org/officeDocument/2006/relationships/tags" Target="../tags/tag13.xml"/><Relationship Id="rId6" Type="http://schemas.openxmlformats.org/officeDocument/2006/relationships/image" Target="../media/image47.png"/><Relationship Id="rId5" Type="http://schemas.openxmlformats.org/officeDocument/2006/relationships/image" Target="../media/image43.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43.png"/><Relationship Id="rId2" Type="http://schemas.openxmlformats.org/officeDocument/2006/relationships/slideLayout" Target="../slideLayouts/slideLayout19.xml"/><Relationship Id="rId1" Type="http://schemas.openxmlformats.org/officeDocument/2006/relationships/tags" Target="../tags/tag14.xml"/><Relationship Id="rId6" Type="http://schemas.microsoft.com/office/2007/relationships/hdphoto" Target="../media/hdphoto3.wdp"/><Relationship Id="rId5" Type="http://schemas.openxmlformats.org/officeDocument/2006/relationships/image" Target="../media/image47.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microsoft.com/office/2007/relationships/hdphoto" Target="../media/hdphoto3.wdp"/><Relationship Id="rId2" Type="http://schemas.openxmlformats.org/officeDocument/2006/relationships/slideLayout" Target="../slideLayouts/slideLayout19.xml"/><Relationship Id="rId1" Type="http://schemas.openxmlformats.org/officeDocument/2006/relationships/tags" Target="../tags/tag15.xml"/><Relationship Id="rId6" Type="http://schemas.openxmlformats.org/officeDocument/2006/relationships/image" Target="../media/image47.png"/><Relationship Id="rId5" Type="http://schemas.openxmlformats.org/officeDocument/2006/relationships/image" Target="../media/image43.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video" Target="../media/media4.mp4"/><Relationship Id="rId2" Type="http://schemas.microsoft.com/office/2007/relationships/media" Target="../media/media4.mp4"/><Relationship Id="rId1" Type="http://schemas.openxmlformats.org/officeDocument/2006/relationships/tags" Target="../tags/tag16.xml"/><Relationship Id="rId6" Type="http://schemas.openxmlformats.org/officeDocument/2006/relationships/image" Target="../media/image49.png"/><Relationship Id="rId5" Type="http://schemas.openxmlformats.org/officeDocument/2006/relationships/notesSlide" Target="../notesSlides/notesSlide37.xml"/><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0.xml"/><Relationship Id="rId1" Type="http://schemas.openxmlformats.org/officeDocument/2006/relationships/tags" Target="../tags/tag17.xml"/><Relationship Id="rId5" Type="http://schemas.openxmlformats.org/officeDocument/2006/relationships/image" Target="../media/image39.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2.xml"/><Relationship Id="rId1" Type="http://schemas.openxmlformats.org/officeDocument/2006/relationships/tags" Target="../tags/tag18.xml"/><Relationship Id="rId6" Type="http://schemas.openxmlformats.org/officeDocument/2006/relationships/image" Target="../media/image51.jpg"/><Relationship Id="rId5" Type="http://schemas.openxmlformats.org/officeDocument/2006/relationships/image" Target="../media/image50.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2.xml"/><Relationship Id="rId1" Type="http://schemas.openxmlformats.org/officeDocument/2006/relationships/tags" Target="../tags/tag19.xml"/><Relationship Id="rId6" Type="http://schemas.openxmlformats.org/officeDocument/2006/relationships/image" Target="../media/image50.png"/><Relationship Id="rId5" Type="http://schemas.openxmlformats.org/officeDocument/2006/relationships/image" Target="../media/image51.jp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2.xml"/><Relationship Id="rId1" Type="http://schemas.openxmlformats.org/officeDocument/2006/relationships/tags" Target="../tags/tag20.xml"/><Relationship Id="rId6" Type="http://schemas.openxmlformats.org/officeDocument/2006/relationships/image" Target="../media/image50.png"/><Relationship Id="rId5" Type="http://schemas.openxmlformats.org/officeDocument/2006/relationships/image" Target="../media/image51.jpg"/><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2.xml"/><Relationship Id="rId1" Type="http://schemas.openxmlformats.org/officeDocument/2006/relationships/tags" Target="../tags/tag21.xml"/><Relationship Id="rId6" Type="http://schemas.openxmlformats.org/officeDocument/2006/relationships/image" Target="../media/image50.png"/><Relationship Id="rId5" Type="http://schemas.openxmlformats.org/officeDocument/2006/relationships/image" Target="../media/image51.jpg"/><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jointcommission.org/sentinel_event.aspx"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s://hcupdate.files.wordpress.com/2016/02/2016-02-se-root-causes-by-event-type-2004-2015.pdf"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50B58-8F49-2841-9312-616A71940AFA}"/>
              </a:ext>
            </a:extLst>
          </p:cNvPr>
          <p:cNvSpPr>
            <a:spLocks noGrp="1"/>
          </p:cNvSpPr>
          <p:nvPr>
            <p:ph type="ctrTitle"/>
          </p:nvPr>
        </p:nvSpPr>
        <p:spPr>
          <a:xfrm>
            <a:off x="3767359" y="2552700"/>
            <a:ext cx="6929718" cy="1947582"/>
          </a:xfrm>
        </p:spPr>
        <p:txBody>
          <a:bodyPr>
            <a:noAutofit/>
          </a:bodyPr>
          <a:lstStyle/>
          <a:p>
            <a:r>
              <a:rPr lang="en-US" sz="4400" b="1" dirty="0"/>
              <a:t>Communication</a:t>
            </a:r>
            <a:br>
              <a:rPr lang="en-US" sz="4400" b="1" dirty="0">
                <a:cs typeface="Calibri Light"/>
              </a:rPr>
            </a:br>
            <a:r>
              <a:rPr lang="en-US" sz="4400" dirty="0"/>
              <a:t>Severe Hypertension</a:t>
            </a:r>
          </a:p>
        </p:txBody>
      </p:sp>
      <p:sp>
        <p:nvSpPr>
          <p:cNvPr id="15" name="Text Placeholder 14"/>
          <p:cNvSpPr>
            <a:spLocks noGrp="1"/>
          </p:cNvSpPr>
          <p:nvPr>
            <p:ph type="body" sz="quarter" idx="11"/>
          </p:nvPr>
        </p:nvSpPr>
        <p:spPr>
          <a:xfrm>
            <a:off x="3767500" y="3885305"/>
            <a:ext cx="6929437" cy="655917"/>
          </a:xfrm>
        </p:spPr>
        <p:txBody>
          <a:bodyPr/>
          <a:lstStyle/>
          <a:p>
            <a:r>
              <a:rPr lang="en-US" dirty="0"/>
              <a:t>Module 3 of 8</a:t>
            </a:r>
          </a:p>
        </p:txBody>
      </p:sp>
      <p:sp>
        <p:nvSpPr>
          <p:cNvPr id="11" name="Text Placeholder 4">
            <a:extLst>
              <a:ext uri="{FF2B5EF4-FFF2-40B4-BE49-F238E27FC236}">
                <a16:creationId xmlns:a16="http://schemas.microsoft.com/office/drawing/2014/main" id="{C13B9353-D35F-7242-9CE9-1AEB0247593A}"/>
              </a:ext>
            </a:extLst>
          </p:cNvPr>
          <p:cNvSpPr>
            <a:spLocks noGrp="1"/>
          </p:cNvSpPr>
          <p:nvPr>
            <p:ph type="body" sz="quarter" idx="12"/>
          </p:nvPr>
        </p:nvSpPr>
        <p:spPr>
          <a:xfrm>
            <a:off x="0" y="1888435"/>
            <a:ext cx="3409950" cy="2998373"/>
          </a:xfrm>
        </p:spPr>
        <p:txBody>
          <a:bodyPr anchor="ctr"/>
          <a:lstStyle/>
          <a:p>
            <a:pPr marL="0" lvl="0" indent="0" algn="ctr">
              <a:lnSpc>
                <a:spcPct val="100000"/>
              </a:lnSpc>
              <a:spcBef>
                <a:spcPts val="0"/>
              </a:spcBef>
              <a:buNone/>
            </a:pPr>
            <a:r>
              <a:rPr lang="en-US" sz="4000" dirty="0">
                <a:solidFill>
                  <a:prstClr val="black"/>
                </a:solidFill>
              </a:rPr>
              <a:t>SPPC-II</a:t>
            </a:r>
          </a:p>
          <a:p>
            <a:pPr marL="0" lvl="0" indent="0" algn="ctr">
              <a:spcBef>
                <a:spcPct val="0"/>
              </a:spcBef>
              <a:buNone/>
              <a:defRPr/>
            </a:pPr>
            <a:r>
              <a:rPr lang="en-US" sz="4000" dirty="0">
                <a:solidFill>
                  <a:prstClr val="black"/>
                </a:solidFill>
              </a:rPr>
              <a:t>Toolkit</a:t>
            </a:r>
          </a:p>
        </p:txBody>
      </p:sp>
      <p:pic>
        <p:nvPicPr>
          <p:cNvPr id="5" name="Picture 4" descr="Logo for Agency for Healthcare Research and Quality (AHRQ)">
            <a:extLst>
              <a:ext uri="{FF2B5EF4-FFF2-40B4-BE49-F238E27FC236}">
                <a16:creationId xmlns:a16="http://schemas.microsoft.com/office/drawing/2014/main" id="{FA03D32F-CE9B-4B1B-A8EC-6D30EF24D6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8597" y="5696015"/>
            <a:ext cx="2377440" cy="822960"/>
          </a:xfrm>
          <a:prstGeom prst="rect">
            <a:avLst/>
          </a:prstGeom>
        </p:spPr>
      </p:pic>
      <p:sp>
        <p:nvSpPr>
          <p:cNvPr id="3" name="TextBox 2">
            <a:extLst>
              <a:ext uri="{FF2B5EF4-FFF2-40B4-BE49-F238E27FC236}">
                <a16:creationId xmlns:a16="http://schemas.microsoft.com/office/drawing/2014/main" id="{52B3DD9B-6B11-A9EC-D46C-8AAB39045242}"/>
              </a:ext>
            </a:extLst>
          </p:cNvPr>
          <p:cNvSpPr txBox="1"/>
          <p:nvPr/>
        </p:nvSpPr>
        <p:spPr>
          <a:xfrm>
            <a:off x="9305493" y="5801410"/>
            <a:ext cx="2420214"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AHRQ Pub. No. 23-0046</a:t>
            </a:r>
          </a:p>
          <a:p>
            <a:pPr algn="r"/>
            <a:r>
              <a:rPr lang="en-US" dirty="0"/>
              <a:t>July 2023</a:t>
            </a:r>
          </a:p>
        </p:txBody>
      </p:sp>
    </p:spTree>
    <p:custDataLst>
      <p:tags r:id="rId1"/>
    </p:custDataLst>
    <p:extLst>
      <p:ext uri="{BB962C8B-B14F-4D97-AF65-F5344CB8AC3E}">
        <p14:creationId xmlns:p14="http://schemas.microsoft.com/office/powerpoint/2010/main" val="3936236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9DB01-7AA0-834B-94E9-4926EEAFE15B}"/>
              </a:ext>
            </a:extLst>
          </p:cNvPr>
          <p:cNvSpPr>
            <a:spLocks noGrp="1"/>
          </p:cNvSpPr>
          <p:nvPr>
            <p:ph type="title"/>
          </p:nvPr>
        </p:nvSpPr>
        <p:spPr/>
        <p:txBody>
          <a:bodyPr/>
          <a:lstStyle/>
          <a:p>
            <a:r>
              <a:rPr lang="en-US" dirty="0"/>
              <a:t>Call-Out Demonstration</a:t>
            </a:r>
            <a:endParaRPr lang="en-US" b="1" u="sng" dirty="0"/>
          </a:p>
        </p:txBody>
      </p:sp>
      <p:sp>
        <p:nvSpPr>
          <p:cNvPr id="3" name="Content Placeholder 2"/>
          <p:cNvSpPr>
            <a:spLocks noGrp="1"/>
          </p:cNvSpPr>
          <p:nvPr>
            <p:ph idx="1"/>
          </p:nvPr>
        </p:nvSpPr>
        <p:spPr>
          <a:xfrm>
            <a:off x="1079500" y="2628899"/>
            <a:ext cx="2057400" cy="1270001"/>
          </a:xfrm>
        </p:spPr>
        <p:txBody>
          <a:bodyPr/>
          <a:lstStyle/>
          <a:p>
            <a:pPr marL="0" indent="0">
              <a:buNone/>
            </a:pPr>
            <a:r>
              <a:rPr lang="en-US" dirty="0"/>
              <a:t>Click video to watch</a:t>
            </a:r>
          </a:p>
        </p:txBody>
      </p:sp>
      <p:pic>
        <p:nvPicPr>
          <p:cNvPr id="5" name="Mod 3_2of5_CallOut.mp4" descr="Video - Call-Out Demonstration">
            <a:hlinkClick r:id="" action="ppaction://media"/>
            <a:extLst>
              <a:ext uri="{FF2B5EF4-FFF2-40B4-BE49-F238E27FC236}">
                <a16:creationId xmlns:a16="http://schemas.microsoft.com/office/drawing/2014/main" id="{5B58ABA6-8048-AC46-AC04-CA659A8FF6CD}"/>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276600" y="1371102"/>
            <a:ext cx="6039246" cy="4529436"/>
          </a:xfrm>
          <a:prstGeom prst="rect">
            <a:avLst/>
          </a:prstGeom>
          <a:ln>
            <a:solidFill>
              <a:srgbClr val="505BA7"/>
            </a:solidFill>
          </a:ln>
          <a:effectLst>
            <a:outerShdw blurRad="50800" dist="38100" dir="2700000" algn="tl" rotWithShape="0">
              <a:prstClr val="black">
                <a:alpha val="40000"/>
              </a:prstClr>
            </a:outerShdw>
          </a:effectLst>
        </p:spPr>
      </p:pic>
      <p:sp>
        <p:nvSpPr>
          <p:cNvPr id="7" name="Curved Right Arrow 6" descr="Decorative">
            <a:extLst>
              <a:ext uri="{C183D7F6-B498-43B3-948B-1728B52AA6E4}">
                <adec:decorative xmlns:adec="http://schemas.microsoft.com/office/drawing/2017/decorative" val="0"/>
              </a:ext>
            </a:extLst>
          </p:cNvPr>
          <p:cNvSpPr/>
          <p:nvPr/>
        </p:nvSpPr>
        <p:spPr>
          <a:xfrm rot="20833141">
            <a:off x="628332" y="2229057"/>
            <a:ext cx="1220630" cy="188082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999B6193-F60C-3B4C-A967-C3896E63B55B}"/>
              </a:ext>
            </a:extLst>
          </p:cNvPr>
          <p:cNvSpPr>
            <a:spLocks noGrp="1"/>
          </p:cNvSpPr>
          <p:nvPr>
            <p:ph type="sldNum" sz="quarter" idx="4"/>
          </p:nvPr>
        </p:nvSpPr>
        <p:spPr>
          <a:xfrm>
            <a:off x="10912397" y="6255989"/>
            <a:ext cx="88280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8241391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E49F5-ECC1-AF4A-ADFD-54FD6BDC0AF1}"/>
              </a:ext>
            </a:extLst>
          </p:cNvPr>
          <p:cNvSpPr>
            <a:spLocks noGrp="1"/>
          </p:cNvSpPr>
          <p:nvPr>
            <p:ph type="title"/>
          </p:nvPr>
        </p:nvSpPr>
        <p:spPr/>
        <p:txBody>
          <a:bodyPr/>
          <a:lstStyle/>
          <a:p>
            <a:r>
              <a:rPr lang="en-US" dirty="0"/>
              <a:t>Assessing the Team’s Call-Outs</a:t>
            </a:r>
          </a:p>
        </p:txBody>
      </p:sp>
      <p:sp>
        <p:nvSpPr>
          <p:cNvPr id="3" name="Content Placeholder 2">
            <a:extLst>
              <a:ext uri="{FF2B5EF4-FFF2-40B4-BE49-F238E27FC236}">
                <a16:creationId xmlns:a16="http://schemas.microsoft.com/office/drawing/2014/main" id="{07D9D004-CF3C-1B43-8F42-974F3762D96F}"/>
              </a:ext>
            </a:extLst>
          </p:cNvPr>
          <p:cNvSpPr>
            <a:spLocks noGrp="1"/>
          </p:cNvSpPr>
          <p:nvPr>
            <p:ph idx="1"/>
          </p:nvPr>
        </p:nvSpPr>
        <p:spPr/>
        <p:txBody>
          <a:bodyPr/>
          <a:lstStyle/>
          <a:p>
            <a:r>
              <a:rPr lang="en-US" dirty="0"/>
              <a:t>Team members verbally confirmed critical information</a:t>
            </a:r>
          </a:p>
          <a:p>
            <a:r>
              <a:rPr lang="en-US" dirty="0"/>
              <a:t>The team was anticipating future actions</a:t>
            </a:r>
          </a:p>
          <a:p>
            <a:r>
              <a:rPr lang="en-US" dirty="0"/>
              <a:t>Information was directed by name for response and feedback</a:t>
            </a:r>
          </a:p>
          <a:p>
            <a:r>
              <a:rPr lang="en-US" dirty="0"/>
              <a:t>Sense of urgency but professionalism</a:t>
            </a:r>
          </a:p>
          <a:p>
            <a:endParaRPr lang="en-US" dirty="0"/>
          </a:p>
          <a:p>
            <a:pPr marL="0" indent="0" algn="ctr">
              <a:buNone/>
            </a:pPr>
            <a:r>
              <a:rPr lang="en-US" sz="2400" b="1" i="1" dirty="0">
                <a:solidFill>
                  <a:srgbClr val="4258A6"/>
                </a:solidFill>
              </a:rPr>
              <a:t>What else did you see?</a:t>
            </a:r>
          </a:p>
        </p:txBody>
      </p:sp>
      <p:pic>
        <p:nvPicPr>
          <p:cNvPr id="12" name="Picture 11" descr="Person with binoculars looking a Venetian blind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5137" y="3457758"/>
            <a:ext cx="3318663" cy="2215397"/>
          </a:xfrm>
          <a:prstGeom prst="rect">
            <a:avLst/>
          </a:prstGeom>
        </p:spPr>
      </p:pic>
      <p:sp>
        <p:nvSpPr>
          <p:cNvPr id="4" name="Slide Number Placeholder 3">
            <a:extLst>
              <a:ext uri="{FF2B5EF4-FFF2-40B4-BE49-F238E27FC236}">
                <a16:creationId xmlns:a16="http://schemas.microsoft.com/office/drawing/2014/main" id="{E64F59AB-7C44-5F41-A526-F586610AE40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7341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932B1-9642-C24A-9A96-11317E182BAE}"/>
              </a:ext>
            </a:extLst>
          </p:cNvPr>
          <p:cNvSpPr>
            <a:spLocks noGrp="1"/>
          </p:cNvSpPr>
          <p:nvPr>
            <p:ph type="title"/>
          </p:nvPr>
        </p:nvSpPr>
        <p:spPr/>
        <p:txBody>
          <a:bodyPr/>
          <a:lstStyle/>
          <a:p>
            <a:r>
              <a:rPr lang="en-US" dirty="0"/>
              <a:t>Check-Back</a:t>
            </a:r>
          </a:p>
        </p:txBody>
      </p:sp>
      <p:pic>
        <p:nvPicPr>
          <p:cNvPr id="5" name="Picture 4" descr="Diagram illustrates a strategy that ensures that messages are received. The diagram shows a communication loop with three large blue arrows roughly arranged in a circular pattern. The left arrow points up and says, “Communication,” when “Sender initiates message.” The right arrow points down and says, “Closed,” when “Receiver accepts message, provides feedback confirmation.” The bottom arrow in the pattern points left and says, “Loop,” when “Sender verifies message was received.” &#10;&#10;Diagram depicting how check back works:&#10;&#10;The sender initiates a message to the receiver, who loops back their understanding and feedback to the sender. The sender then verifies that the message was received. ">
            <a:extLst>
              <a:ext uri="{FF2B5EF4-FFF2-40B4-BE49-F238E27FC236}">
                <a16:creationId xmlns:a16="http://schemas.microsoft.com/office/drawing/2014/main" id="{7D8310C7-C674-DF40-A041-D82F3FA1F136}"/>
              </a:ext>
            </a:extLst>
          </p:cNvPr>
          <p:cNvPicPr>
            <a:picLocks noChangeAspect="1"/>
          </p:cNvPicPr>
          <p:nvPr/>
        </p:nvPicPr>
        <p:blipFill rotWithShape="1">
          <a:blip r:embed="rId3"/>
          <a:srcRect t="8238" b="24677"/>
          <a:stretch/>
        </p:blipFill>
        <p:spPr>
          <a:xfrm>
            <a:off x="-445483" y="1548596"/>
            <a:ext cx="7945961" cy="4478337"/>
          </a:xfrm>
          <a:prstGeom prst="rect">
            <a:avLst/>
          </a:prstGeom>
        </p:spPr>
      </p:pic>
      <p:sp>
        <p:nvSpPr>
          <p:cNvPr id="8" name="Oval Callout 7" descr="Decorative">
            <a:extLst>
              <a:ext uri="{FF2B5EF4-FFF2-40B4-BE49-F238E27FC236}">
                <a16:creationId xmlns:a16="http://schemas.microsoft.com/office/drawing/2014/main" id="{29B66ECE-222B-B548-9698-0DA23F4C1102}"/>
              </a:ext>
              <a:ext uri="{C183D7F6-B498-43B3-948B-1728B52AA6E4}">
                <adec:decorative xmlns:adec="http://schemas.microsoft.com/office/drawing/2017/decorative" val="0"/>
              </a:ext>
            </a:extLst>
          </p:cNvPr>
          <p:cNvSpPr/>
          <p:nvPr/>
        </p:nvSpPr>
        <p:spPr>
          <a:xfrm flipH="1">
            <a:off x="8868799" y="2635288"/>
            <a:ext cx="2713831" cy="1972485"/>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Oval Callout 8" descr="Decorative">
            <a:extLst>
              <a:ext uri="{FF2B5EF4-FFF2-40B4-BE49-F238E27FC236}">
                <a16:creationId xmlns:a16="http://schemas.microsoft.com/office/drawing/2014/main" id="{F142D153-DFF9-E442-BD59-A317118B0EFC}"/>
              </a:ext>
              <a:ext uri="{C183D7F6-B498-43B3-948B-1728B52AA6E4}">
                <adec:decorative xmlns:adec="http://schemas.microsoft.com/office/drawing/2017/decorative" val="0"/>
              </a:ext>
            </a:extLst>
          </p:cNvPr>
          <p:cNvSpPr/>
          <p:nvPr/>
        </p:nvSpPr>
        <p:spPr>
          <a:xfrm>
            <a:off x="6337003" y="659237"/>
            <a:ext cx="3310267" cy="1976052"/>
          </a:xfrm>
          <a:prstGeom prst="wedgeEllipseCallout">
            <a:avLst/>
          </a:prstGeom>
          <a:solidFill>
            <a:srgbClr val="F194BE"/>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Oval Callout 9" descr="Decorative">
            <a:extLst>
              <a:ext uri="{FF2B5EF4-FFF2-40B4-BE49-F238E27FC236}">
                <a16:creationId xmlns:a16="http://schemas.microsoft.com/office/drawing/2014/main" id="{14623239-8EDC-374F-BF3D-A452476402A7}"/>
              </a:ext>
              <a:ext uri="{C183D7F6-B498-43B3-948B-1728B52AA6E4}">
                <adec:decorative xmlns:adec="http://schemas.microsoft.com/office/drawing/2017/decorative" val="0"/>
              </a:ext>
            </a:extLst>
          </p:cNvPr>
          <p:cNvSpPr/>
          <p:nvPr/>
        </p:nvSpPr>
        <p:spPr>
          <a:xfrm>
            <a:off x="7116780" y="4391336"/>
            <a:ext cx="2211572" cy="1325563"/>
          </a:xfrm>
          <a:prstGeom prst="wedgeEllipseCallout">
            <a:avLst/>
          </a:prstGeom>
          <a:solidFill>
            <a:srgbClr val="F194BE"/>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Content Placeholder 6"/>
          <p:cNvSpPr>
            <a:spLocks noGrp="1"/>
          </p:cNvSpPr>
          <p:nvPr>
            <p:ph idx="13"/>
          </p:nvPr>
        </p:nvSpPr>
        <p:spPr>
          <a:xfrm>
            <a:off x="6524294" y="940928"/>
            <a:ext cx="2935683" cy="1549350"/>
          </a:xfrm>
        </p:spPr>
        <p:txBody>
          <a:bodyPr>
            <a:normAutofit lnSpcReduction="10000"/>
          </a:bodyPr>
          <a:lstStyle/>
          <a:p>
            <a:pPr marL="0" indent="0" algn="ctr">
              <a:buNone/>
            </a:pPr>
            <a:r>
              <a:rPr lang="en-US" dirty="0"/>
              <a:t>It’s been 15 minutes, and the patient’s BP hasn’t changed.</a:t>
            </a:r>
          </a:p>
        </p:txBody>
      </p:sp>
      <p:sp>
        <p:nvSpPr>
          <p:cNvPr id="11" name="Content Placeholder 10"/>
          <p:cNvSpPr>
            <a:spLocks noGrp="1"/>
          </p:cNvSpPr>
          <p:nvPr>
            <p:ph idx="14"/>
          </p:nvPr>
        </p:nvSpPr>
        <p:spPr>
          <a:xfrm>
            <a:off x="8868801" y="3173716"/>
            <a:ext cx="2713830" cy="1375589"/>
          </a:xfrm>
        </p:spPr>
        <p:txBody>
          <a:bodyPr/>
          <a:lstStyle/>
          <a:p>
            <a:pPr marL="0" indent="0" algn="ctr">
              <a:buNone/>
            </a:pPr>
            <a:r>
              <a:rPr lang="en-US" dirty="0"/>
              <a:t>OK, BP is still 160/110.</a:t>
            </a:r>
          </a:p>
        </p:txBody>
      </p:sp>
      <p:sp>
        <p:nvSpPr>
          <p:cNvPr id="12" name="Content Placeholder 11"/>
          <p:cNvSpPr>
            <a:spLocks noGrp="1"/>
          </p:cNvSpPr>
          <p:nvPr>
            <p:ph idx="15"/>
          </p:nvPr>
        </p:nvSpPr>
        <p:spPr>
          <a:xfrm>
            <a:off x="7383374" y="4602228"/>
            <a:ext cx="1678383" cy="1200630"/>
          </a:xfrm>
        </p:spPr>
        <p:txBody>
          <a:bodyPr/>
          <a:lstStyle/>
          <a:p>
            <a:pPr marL="0" indent="0" algn="ctr">
              <a:buNone/>
            </a:pPr>
            <a:r>
              <a:rPr lang="en-US" dirty="0"/>
              <a:t>That’s correct.</a:t>
            </a:r>
          </a:p>
          <a:p>
            <a:pPr marL="0" indent="0" algn="ctr">
              <a:buNone/>
            </a:pPr>
            <a:endParaRPr lang="en-US" dirty="0"/>
          </a:p>
        </p:txBody>
      </p:sp>
      <p:sp>
        <p:nvSpPr>
          <p:cNvPr id="4" name="Slide Number Placeholder 3">
            <a:extLst>
              <a:ext uri="{FF2B5EF4-FFF2-40B4-BE49-F238E27FC236}">
                <a16:creationId xmlns:a16="http://schemas.microsoft.com/office/drawing/2014/main" id="{73152938-298F-294C-B9CF-20F9C1CEDF9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181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A59B4-ADF6-E542-AD1E-5EC35E1AF778}"/>
              </a:ext>
            </a:extLst>
          </p:cNvPr>
          <p:cNvSpPr>
            <a:spLocks noGrp="1"/>
          </p:cNvSpPr>
          <p:nvPr>
            <p:ph type="title"/>
          </p:nvPr>
        </p:nvSpPr>
        <p:spPr/>
        <p:txBody>
          <a:bodyPr/>
          <a:lstStyle/>
          <a:p>
            <a:r>
              <a:rPr lang="en-US" dirty="0"/>
              <a:t>Opportunities To Check-Back</a:t>
            </a:r>
          </a:p>
        </p:txBody>
      </p:sp>
      <p:sp>
        <p:nvSpPr>
          <p:cNvPr id="3" name="Content Placeholder 2">
            <a:extLst>
              <a:ext uri="{FF2B5EF4-FFF2-40B4-BE49-F238E27FC236}">
                <a16:creationId xmlns:a16="http://schemas.microsoft.com/office/drawing/2014/main" id="{6126BF05-14B1-6041-BEF0-50D65AF759C3}"/>
              </a:ext>
            </a:extLst>
          </p:cNvPr>
          <p:cNvSpPr>
            <a:spLocks noGrp="1"/>
          </p:cNvSpPr>
          <p:nvPr>
            <p:ph idx="1"/>
          </p:nvPr>
        </p:nvSpPr>
        <p:spPr/>
        <p:txBody>
          <a:bodyPr/>
          <a:lstStyle/>
          <a:p>
            <a:r>
              <a:rPr lang="en-US" dirty="0"/>
              <a:t>During handoffs and care transitions</a:t>
            </a:r>
          </a:p>
          <a:p>
            <a:r>
              <a:rPr lang="en-US" dirty="0"/>
              <a:t>In response to a call-out</a:t>
            </a:r>
          </a:p>
          <a:p>
            <a:pPr lvl="1"/>
            <a:r>
              <a:rPr lang="en-US" dirty="0"/>
              <a:t>Especially about blood loss during hemorrhage</a:t>
            </a:r>
          </a:p>
          <a:p>
            <a:r>
              <a:rPr lang="en-US" dirty="0"/>
              <a:t>During </a:t>
            </a:r>
            <a:r>
              <a:rPr lang="en-US" b="1" dirty="0">
                <a:solidFill>
                  <a:srgbClr val="4258A6"/>
                </a:solidFill>
              </a:rPr>
              <a:t>briefs</a:t>
            </a:r>
            <a:r>
              <a:rPr lang="en-US" dirty="0"/>
              <a:t>, </a:t>
            </a:r>
            <a:r>
              <a:rPr lang="en-US" b="1" dirty="0">
                <a:solidFill>
                  <a:srgbClr val="4258A6"/>
                </a:solidFill>
              </a:rPr>
              <a:t>huddles</a:t>
            </a:r>
            <a:r>
              <a:rPr lang="en-US" dirty="0"/>
              <a:t>, and </a:t>
            </a:r>
            <a:r>
              <a:rPr lang="en-US" b="1" dirty="0">
                <a:solidFill>
                  <a:srgbClr val="4258A6"/>
                </a:solidFill>
              </a:rPr>
              <a:t>debriefs</a:t>
            </a:r>
            <a:r>
              <a:rPr lang="en-US" dirty="0"/>
              <a:t> </a:t>
            </a:r>
            <a:r>
              <a:rPr lang="en-US" dirty="0">
                <a:solidFill>
                  <a:srgbClr val="4258A6"/>
                </a:solidFill>
              </a:rPr>
              <a:t>(see Module 4)</a:t>
            </a:r>
          </a:p>
          <a:p>
            <a:r>
              <a:rPr lang="en-US" dirty="0"/>
              <a:t>When receiving verbal orders</a:t>
            </a:r>
          </a:p>
          <a:p>
            <a:pPr marL="0" indent="0" algn="ctr">
              <a:buNone/>
            </a:pPr>
            <a:endParaRPr lang="en-US" sz="2400" b="1" i="1" dirty="0">
              <a:solidFill>
                <a:srgbClr val="4258A6"/>
              </a:solidFill>
            </a:endParaRPr>
          </a:p>
          <a:p>
            <a:pPr marL="0" indent="0" algn="ctr">
              <a:buNone/>
            </a:pPr>
            <a:r>
              <a:rPr lang="en-US" sz="2400" b="1" dirty="0">
                <a:solidFill>
                  <a:srgbClr val="4258A6"/>
                </a:solidFill>
              </a:rPr>
              <a:t>In short:</a:t>
            </a:r>
          </a:p>
          <a:p>
            <a:pPr marL="0" indent="0" algn="ctr">
              <a:spcBef>
                <a:spcPts val="0"/>
              </a:spcBef>
              <a:buNone/>
            </a:pPr>
            <a:r>
              <a:rPr lang="en-US" sz="2400" b="1" dirty="0">
                <a:solidFill>
                  <a:srgbClr val="4258A6"/>
                </a:solidFill>
              </a:rPr>
              <a:t> Whenever information is shared between two or more people!</a:t>
            </a:r>
            <a:endParaRPr lang="en-US" dirty="0"/>
          </a:p>
          <a:p>
            <a:endParaRPr lang="en-US" dirty="0"/>
          </a:p>
        </p:txBody>
      </p:sp>
      <p:sp>
        <p:nvSpPr>
          <p:cNvPr id="4" name="Slide Number Placeholder 3">
            <a:extLst>
              <a:ext uri="{FF2B5EF4-FFF2-40B4-BE49-F238E27FC236}">
                <a16:creationId xmlns:a16="http://schemas.microsoft.com/office/drawing/2014/main" id="{D8122767-B731-A54E-937B-98157109704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5732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EBCE6-9E2A-BF43-9BA8-091B0F980935}"/>
              </a:ext>
            </a:extLst>
          </p:cNvPr>
          <p:cNvSpPr>
            <a:spLocks noGrp="1"/>
          </p:cNvSpPr>
          <p:nvPr>
            <p:ph type="title"/>
          </p:nvPr>
        </p:nvSpPr>
        <p:spPr/>
        <p:txBody>
          <a:bodyPr/>
          <a:lstStyle/>
          <a:p>
            <a:r>
              <a:rPr lang="en-US" dirty="0"/>
              <a:t>Check-Back Demonstration</a:t>
            </a:r>
          </a:p>
        </p:txBody>
      </p:sp>
      <p:sp>
        <p:nvSpPr>
          <p:cNvPr id="10" name="Content Placeholder 9"/>
          <p:cNvSpPr>
            <a:spLocks noGrp="1"/>
          </p:cNvSpPr>
          <p:nvPr>
            <p:ph idx="1"/>
          </p:nvPr>
        </p:nvSpPr>
        <p:spPr>
          <a:xfrm>
            <a:off x="1117997" y="2641598"/>
            <a:ext cx="1847772" cy="965202"/>
          </a:xfrm>
        </p:spPr>
        <p:txBody>
          <a:bodyPr/>
          <a:lstStyle/>
          <a:p>
            <a:pPr marL="0" indent="0">
              <a:buNone/>
            </a:pPr>
            <a:r>
              <a:rPr lang="en-US" dirty="0"/>
              <a:t>Click video to watch</a:t>
            </a:r>
          </a:p>
        </p:txBody>
      </p:sp>
      <p:pic>
        <p:nvPicPr>
          <p:cNvPr id="6" name="checkback" descr="Video - Check Back Demonstration">
            <a:hlinkClick r:id="" action="ppaction://media"/>
            <a:extLst>
              <a:ext uri="{FF2B5EF4-FFF2-40B4-BE49-F238E27FC236}">
                <a16:creationId xmlns:a16="http://schemas.microsoft.com/office/drawing/2014/main" id="{0C500910-C0C5-584E-8439-4C6FA61D493F}"/>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136899" y="1422557"/>
            <a:ext cx="6028057" cy="4521043"/>
          </a:xfrm>
          <a:prstGeom prst="rect">
            <a:avLst/>
          </a:prstGeom>
          <a:ln>
            <a:solidFill>
              <a:srgbClr val="505BA7"/>
            </a:solidFill>
          </a:ln>
          <a:effectLst>
            <a:outerShdw blurRad="50800" dist="38100" dir="2700000" algn="tl" rotWithShape="0">
              <a:prstClr val="black">
                <a:alpha val="40000"/>
              </a:prstClr>
            </a:outerShdw>
          </a:effectLst>
        </p:spPr>
      </p:pic>
      <p:sp>
        <p:nvSpPr>
          <p:cNvPr id="11" name="Content Placeholder 2" descr="Decorative">
            <a:extLst>
              <a:ext uri="{C183D7F6-B498-43B3-948B-1728B52AA6E4}">
                <adec:decorative xmlns:adec="http://schemas.microsoft.com/office/drawing/2017/decorative" val="0"/>
              </a:ext>
            </a:extLst>
          </p:cNvPr>
          <p:cNvSpPr txBox="1">
            <a:spLocks/>
          </p:cNvSpPr>
          <p:nvPr/>
        </p:nvSpPr>
        <p:spPr>
          <a:xfrm>
            <a:off x="1079500" y="2628899"/>
            <a:ext cx="2057400" cy="12700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Curved Right Arrow 11" descr="Decorative">
            <a:extLst>
              <a:ext uri="{C183D7F6-B498-43B3-948B-1728B52AA6E4}">
                <adec:decorative xmlns:adec="http://schemas.microsoft.com/office/drawing/2017/decorative" val="0"/>
              </a:ext>
            </a:extLst>
          </p:cNvPr>
          <p:cNvSpPr/>
          <p:nvPr/>
        </p:nvSpPr>
        <p:spPr>
          <a:xfrm rot="20833141">
            <a:off x="628332" y="2229057"/>
            <a:ext cx="1220630" cy="188082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FA76506E-4F8F-0B4F-BEA0-164B26F0CA06}"/>
              </a:ext>
            </a:extLst>
          </p:cNvPr>
          <p:cNvSpPr>
            <a:spLocks noGrp="1"/>
          </p:cNvSpPr>
          <p:nvPr>
            <p:ph type="sldNum" sz="quarter" idx="4"/>
          </p:nvPr>
        </p:nvSpPr>
        <p:spPr>
          <a:xfrm>
            <a:off x="9993351" y="6278293"/>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0505242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vol="80000">
                <p:cTn id="7"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E49F5-ECC1-AF4A-ADFD-54FD6BDC0AF1}"/>
              </a:ext>
            </a:extLst>
          </p:cNvPr>
          <p:cNvSpPr>
            <a:spLocks noGrp="1"/>
          </p:cNvSpPr>
          <p:nvPr>
            <p:ph type="title"/>
          </p:nvPr>
        </p:nvSpPr>
        <p:spPr/>
        <p:txBody>
          <a:bodyPr/>
          <a:lstStyle/>
          <a:p>
            <a:r>
              <a:rPr lang="en-US" dirty="0"/>
              <a:t>Check-Back Video Discussion</a:t>
            </a:r>
          </a:p>
        </p:txBody>
      </p:sp>
      <p:sp>
        <p:nvSpPr>
          <p:cNvPr id="3" name="Content Placeholder 2">
            <a:extLst>
              <a:ext uri="{FF2B5EF4-FFF2-40B4-BE49-F238E27FC236}">
                <a16:creationId xmlns:a16="http://schemas.microsoft.com/office/drawing/2014/main" id="{07D9D004-CF3C-1B43-8F42-974F3762D96F}"/>
              </a:ext>
            </a:extLst>
          </p:cNvPr>
          <p:cNvSpPr>
            <a:spLocks noGrp="1"/>
          </p:cNvSpPr>
          <p:nvPr>
            <p:ph idx="1"/>
          </p:nvPr>
        </p:nvSpPr>
        <p:spPr/>
        <p:txBody>
          <a:bodyPr/>
          <a:lstStyle/>
          <a:p>
            <a:r>
              <a:rPr lang="en-US" dirty="0"/>
              <a:t>Who were the team members involved?</a:t>
            </a:r>
          </a:p>
          <a:p>
            <a:endParaRPr lang="en-US" dirty="0"/>
          </a:p>
          <a:p>
            <a:r>
              <a:rPr lang="en-US" dirty="0"/>
              <a:t>How did they complete the check-back?</a:t>
            </a:r>
          </a:p>
          <a:p>
            <a:endParaRPr lang="en-US" dirty="0"/>
          </a:p>
          <a:p>
            <a:r>
              <a:rPr lang="en-US" dirty="0"/>
              <a:t>What communication errors were avoided?</a:t>
            </a:r>
          </a:p>
        </p:txBody>
      </p:sp>
      <p:pic>
        <p:nvPicPr>
          <p:cNvPr id="12" name="Picture 11" descr="Team discuss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9569" y="676036"/>
            <a:ext cx="3805261" cy="2388078"/>
          </a:xfrm>
          <a:prstGeom prst="rect">
            <a:avLst/>
          </a:prstGeom>
          <a:ln>
            <a:solidFill>
              <a:srgbClr val="505BA7"/>
            </a:solidFill>
          </a:ln>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E64F59AB-7C44-5F41-A526-F586610AE40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690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E49F5-ECC1-AF4A-ADFD-54FD6BDC0AF1}"/>
              </a:ext>
            </a:extLst>
          </p:cNvPr>
          <p:cNvSpPr>
            <a:spLocks noGrp="1"/>
          </p:cNvSpPr>
          <p:nvPr>
            <p:ph type="title"/>
          </p:nvPr>
        </p:nvSpPr>
        <p:spPr/>
        <p:txBody>
          <a:bodyPr/>
          <a:lstStyle/>
          <a:p>
            <a:r>
              <a:rPr lang="en-US" dirty="0"/>
              <a:t>Check-Back Discussion Answers</a:t>
            </a:r>
          </a:p>
        </p:txBody>
      </p:sp>
      <p:sp>
        <p:nvSpPr>
          <p:cNvPr id="3" name="Content Placeholder 2">
            <a:extLst>
              <a:ext uri="{FF2B5EF4-FFF2-40B4-BE49-F238E27FC236}">
                <a16:creationId xmlns:a16="http://schemas.microsoft.com/office/drawing/2014/main" id="{07D9D004-CF3C-1B43-8F42-974F3762D96F}"/>
              </a:ext>
            </a:extLst>
          </p:cNvPr>
          <p:cNvSpPr>
            <a:spLocks noGrp="1"/>
          </p:cNvSpPr>
          <p:nvPr>
            <p:ph idx="1"/>
          </p:nvPr>
        </p:nvSpPr>
        <p:spPr/>
        <p:txBody>
          <a:bodyPr/>
          <a:lstStyle/>
          <a:p>
            <a:r>
              <a:rPr lang="en-US" dirty="0"/>
              <a:t>Who were the team members involved?</a:t>
            </a:r>
          </a:p>
          <a:p>
            <a:pPr lvl="1"/>
            <a:r>
              <a:rPr lang="en-US" dirty="0"/>
              <a:t>Sender = pharmacist</a:t>
            </a:r>
          </a:p>
          <a:p>
            <a:pPr lvl="1"/>
            <a:r>
              <a:rPr lang="en-US" dirty="0"/>
              <a:t>Receiver = resident</a:t>
            </a:r>
          </a:p>
          <a:p>
            <a:r>
              <a:rPr lang="en-US" dirty="0"/>
              <a:t>How did they complete the check-back?</a:t>
            </a:r>
          </a:p>
          <a:p>
            <a:pPr lvl="1"/>
            <a:r>
              <a:rPr lang="en-US" dirty="0"/>
              <a:t>Resident repeated the order; </a:t>
            </a:r>
            <a:r>
              <a:rPr lang="en-US"/>
              <a:t>pharmacist confirmed</a:t>
            </a:r>
            <a:endParaRPr lang="en-US" dirty="0"/>
          </a:p>
          <a:p>
            <a:r>
              <a:rPr lang="en-US" dirty="0"/>
              <a:t>What communication errors were avoided?</a:t>
            </a:r>
          </a:p>
          <a:p>
            <a:pPr lvl="1"/>
            <a:r>
              <a:rPr lang="en-US" dirty="0"/>
              <a:t>Did not rely on memory</a:t>
            </a:r>
          </a:p>
          <a:p>
            <a:pPr lvl="1"/>
            <a:r>
              <a:rPr lang="en-US" dirty="0"/>
              <a:t>Avoided misunderstandings and miscommunications</a:t>
            </a:r>
          </a:p>
        </p:txBody>
      </p:sp>
      <p:pic>
        <p:nvPicPr>
          <p:cNvPr id="8" name="Picture 7" descr="Team discuss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9569" y="676036"/>
            <a:ext cx="3805261" cy="2388078"/>
          </a:xfrm>
          <a:prstGeom prst="rect">
            <a:avLst/>
          </a:prstGeom>
          <a:ln>
            <a:solidFill>
              <a:srgbClr val="505BA7"/>
            </a:solidFill>
          </a:ln>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E64F59AB-7C44-5F41-A526-F586610AE406}"/>
              </a:ext>
            </a:extLst>
          </p:cNvPr>
          <p:cNvSpPr>
            <a:spLocks noGrp="1"/>
          </p:cNvSpPr>
          <p:nvPr>
            <p:ph type="sldNum" sz="quarter" idx="4"/>
          </p:nvPr>
        </p:nvSpPr>
        <p:spPr>
          <a:xfrm>
            <a:off x="9993350" y="6278447"/>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7138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A0AF1-593B-8149-B3B6-FF88588FD7D0}"/>
              </a:ext>
            </a:extLst>
          </p:cNvPr>
          <p:cNvSpPr>
            <a:spLocks noGrp="1"/>
          </p:cNvSpPr>
          <p:nvPr>
            <p:ph type="title"/>
          </p:nvPr>
        </p:nvSpPr>
        <p:spPr/>
        <p:txBody>
          <a:bodyPr>
            <a:normAutofit/>
          </a:bodyPr>
          <a:lstStyle/>
          <a:p>
            <a:r>
              <a:rPr lang="en-US" sz="4000" dirty="0"/>
              <a:t>Application to the 4 </a:t>
            </a:r>
            <a:r>
              <a:rPr lang="en-US" sz="4000" dirty="0" err="1"/>
              <a:t>Rs</a:t>
            </a:r>
            <a:r>
              <a:rPr lang="en-US" sz="4000" dirty="0"/>
              <a:t>: Call-Outs &amp; Check-Backs</a:t>
            </a:r>
          </a:p>
        </p:txBody>
      </p:sp>
      <p:graphicFrame>
        <p:nvGraphicFramePr>
          <p:cNvPr id="17" name="Table Placeholder 16"/>
          <p:cNvGraphicFramePr>
            <a:graphicFrameLocks noGrp="1"/>
          </p:cNvGraphicFramePr>
          <p:nvPr>
            <p:ph type="tbl" sz="quarter" idx="11"/>
            <p:extLst>
              <p:ext uri="{D42A27DB-BD31-4B8C-83A1-F6EECF244321}">
                <p14:modId xmlns:p14="http://schemas.microsoft.com/office/powerpoint/2010/main" val="3625905711"/>
              </p:ext>
            </p:extLst>
          </p:nvPr>
        </p:nvGraphicFramePr>
        <p:xfrm>
          <a:off x="838200" y="1543627"/>
          <a:ext cx="10515600" cy="411480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2299436322"/>
                    </a:ext>
                  </a:extLst>
                </a:gridCol>
                <a:gridCol w="2628900">
                  <a:extLst>
                    <a:ext uri="{9D8B030D-6E8A-4147-A177-3AD203B41FA5}">
                      <a16:colId xmlns:a16="http://schemas.microsoft.com/office/drawing/2014/main" val="3353195328"/>
                    </a:ext>
                  </a:extLst>
                </a:gridCol>
                <a:gridCol w="2628900">
                  <a:extLst>
                    <a:ext uri="{9D8B030D-6E8A-4147-A177-3AD203B41FA5}">
                      <a16:colId xmlns:a16="http://schemas.microsoft.com/office/drawing/2014/main" val="1975732208"/>
                    </a:ext>
                  </a:extLst>
                </a:gridCol>
                <a:gridCol w="2628900">
                  <a:extLst>
                    <a:ext uri="{9D8B030D-6E8A-4147-A177-3AD203B41FA5}">
                      <a16:colId xmlns:a16="http://schemas.microsoft.com/office/drawing/2014/main" val="3376757784"/>
                    </a:ext>
                  </a:extLst>
                </a:gridCol>
              </a:tblGrid>
              <a:tr h="370840">
                <a:tc>
                  <a:txBody>
                    <a:bodyPr/>
                    <a:lstStyle/>
                    <a:p>
                      <a:pPr algn="ctr"/>
                      <a:r>
                        <a:rPr lang="en-US" sz="2400" dirty="0"/>
                        <a:t>Readiness</a:t>
                      </a:r>
                      <a:endParaRPr lang="en-US" dirty="0"/>
                    </a:p>
                    <a:p>
                      <a:pPr algn="ctr"/>
                      <a:r>
                        <a:rPr lang="en-US" i="1" dirty="0"/>
                        <a:t>Every Unit</a:t>
                      </a:r>
                    </a:p>
                  </a:txBody>
                  <a:tcPr anchor="b"/>
                </a:tc>
                <a:tc>
                  <a:txBody>
                    <a:bodyPr/>
                    <a:lstStyle/>
                    <a:p>
                      <a:pPr algn="ctr"/>
                      <a:r>
                        <a:rPr lang="en-US" sz="2400" dirty="0"/>
                        <a:t>Recognition</a:t>
                      </a:r>
                    </a:p>
                    <a:p>
                      <a:pPr algn="ctr"/>
                      <a:r>
                        <a:rPr lang="en-US" sz="1800" i="1" dirty="0"/>
                        <a:t>Every Patient</a:t>
                      </a:r>
                    </a:p>
                  </a:txBody>
                  <a:tcPr anchor="b"/>
                </a:tc>
                <a:tc>
                  <a:txBody>
                    <a:bodyPr/>
                    <a:lstStyle/>
                    <a:p>
                      <a:pPr algn="ctr"/>
                      <a:r>
                        <a:rPr lang="en-US" sz="2400" dirty="0"/>
                        <a:t>Response</a:t>
                      </a:r>
                    </a:p>
                    <a:p>
                      <a:pPr algn="ctr"/>
                      <a:r>
                        <a:rPr lang="en-US" sz="1800" i="1" dirty="0"/>
                        <a:t>Every Case</a:t>
                      </a:r>
                      <a:endParaRPr lang="en-US" sz="2400" i="1" dirty="0"/>
                    </a:p>
                  </a:txBody>
                  <a:tcPr anchor="b"/>
                </a:tc>
                <a:tc>
                  <a:txBody>
                    <a:bodyPr/>
                    <a:lstStyle/>
                    <a:p>
                      <a:pPr algn="ctr"/>
                      <a:r>
                        <a:rPr lang="en-US" sz="2400" dirty="0"/>
                        <a:t>Reporting </a:t>
                      </a:r>
                    </a:p>
                    <a:p>
                      <a:pPr algn="ctr"/>
                      <a:r>
                        <a:rPr lang="en-US" sz="1800" i="1" dirty="0"/>
                        <a:t>Every Unit</a:t>
                      </a:r>
                    </a:p>
                  </a:txBody>
                  <a:tcPr anchor="b"/>
                </a:tc>
                <a:extLst>
                  <a:ext uri="{0D108BD9-81ED-4DB2-BD59-A6C34878D82A}">
                    <a16:rowId xmlns:a16="http://schemas.microsoft.com/office/drawing/2014/main" val="1413394052"/>
                  </a:ext>
                </a:extLst>
              </a:tr>
              <a:tr h="370840">
                <a:tc>
                  <a:txBody>
                    <a:bodyPr/>
                    <a:lstStyle/>
                    <a:p>
                      <a:pPr marL="0" indent="0">
                        <a:buFont typeface="Arial" panose="020B0604020202020204" pitchFamily="34" charset="0"/>
                        <a:buNone/>
                      </a:pPr>
                      <a:r>
                        <a:rPr lang="en-US" sz="1800" b="1" i="0" u="sng" strike="noStrike" noProof="0" dirty="0">
                          <a:solidFill>
                            <a:srgbClr val="000000"/>
                          </a:solidFill>
                          <a:latin typeface="+mn-lt"/>
                        </a:rPr>
                        <a:t>Check-back</a:t>
                      </a:r>
                      <a:endParaRPr lang="en-US" sz="1800" b="0" i="0" u="none" strike="noStrike" noProof="0" dirty="0">
                        <a:solidFill>
                          <a:srgbClr val="000000"/>
                        </a:solidFill>
                        <a:latin typeface="+mn-lt"/>
                      </a:endParaRPr>
                    </a:p>
                    <a:p>
                      <a:pPr marL="285750" indent="-171450">
                        <a:buFont typeface="Arial" panose="020B0604020202020204" pitchFamily="34" charset="0"/>
                        <a:buChar char="•"/>
                        <a:tabLst/>
                      </a:pPr>
                      <a:r>
                        <a:rPr lang="en-US" dirty="0"/>
                        <a:t>To confirm information learned in drills is understood</a:t>
                      </a:r>
                    </a:p>
                    <a:p>
                      <a:pPr marL="285750" indent="-171450">
                        <a:buFont typeface="Arial" panose="020B0604020202020204" pitchFamily="34" charset="0"/>
                        <a:buChar char="•"/>
                        <a:tabLst/>
                      </a:pPr>
                      <a:r>
                        <a:rPr lang="en-US" dirty="0"/>
                        <a:t>Medications for severe hypertension and eclampsia</a:t>
                      </a:r>
                    </a:p>
                    <a:p>
                      <a:pPr marL="285750" indent="-171450">
                        <a:buFont typeface="Arial" panose="020B0604020202020204" pitchFamily="34" charset="0"/>
                        <a:buChar char="•"/>
                        <a:tabLst/>
                      </a:pPr>
                      <a:r>
                        <a:rPr lang="en-US" dirty="0"/>
                        <a:t>Requests for escalation, consultation, or transport</a:t>
                      </a:r>
                    </a:p>
                  </a:txBody>
                  <a:tcPr/>
                </a:tc>
                <a:tc>
                  <a:txBody>
                    <a:bodyPr/>
                    <a:lstStyle/>
                    <a:p>
                      <a:pPr marL="19050" lvl="0" indent="0">
                        <a:buFont typeface="Arial" panose="020B0604020202020204" pitchFamily="34" charset="0"/>
                        <a:buNone/>
                        <a:tabLst/>
                      </a:pPr>
                      <a:r>
                        <a:rPr lang="en-US" sz="1800" b="1" i="0" u="sng" strike="noStrike" noProof="0" dirty="0">
                          <a:solidFill>
                            <a:srgbClr val="000000"/>
                          </a:solidFill>
                          <a:latin typeface="+mn-lt"/>
                        </a:rPr>
                        <a:t>Call-out</a:t>
                      </a:r>
                      <a:r>
                        <a:rPr lang="en-US" sz="1800" b="0" i="0" u="none" strike="noStrike" noProof="0" dirty="0">
                          <a:solidFill>
                            <a:srgbClr val="000000"/>
                          </a:solidFill>
                          <a:latin typeface="+mn-lt"/>
                        </a:rPr>
                        <a:t> early warning signs</a:t>
                      </a:r>
                    </a:p>
                    <a:p>
                      <a:pPr marL="304800" lvl="0" indent="-184150">
                        <a:buFont typeface="Arial" panose="020B0604020202020204" pitchFamily="34" charset="0"/>
                        <a:buChar char="•"/>
                        <a:tabLst/>
                      </a:pPr>
                      <a:r>
                        <a:rPr lang="en-US" sz="1800" b="0" i="0" u="none" strike="noStrike" noProof="0" dirty="0">
                          <a:solidFill>
                            <a:srgbClr val="000000"/>
                          </a:solidFill>
                          <a:latin typeface="+mn-lt"/>
                        </a:rPr>
                        <a:t>E.g., when systolic BP ≥ 160 or diastolic BP ≥ 110</a:t>
                      </a:r>
                    </a:p>
                    <a:p>
                      <a:pPr marL="0" lvl="0" indent="0">
                        <a:buFont typeface="Arial" panose="020B0604020202020204" pitchFamily="34" charset="0"/>
                        <a:buNone/>
                      </a:pPr>
                      <a:r>
                        <a:rPr lang="en-US" sz="1800" b="1" i="0" u="sng" strike="noStrike" noProof="0" dirty="0">
                          <a:solidFill>
                            <a:srgbClr val="000000"/>
                          </a:solidFill>
                          <a:latin typeface="+mn-lt"/>
                        </a:rPr>
                        <a:t>Check-back</a:t>
                      </a:r>
                      <a:r>
                        <a:rPr lang="en-US" sz="1800" b="0" i="0" u="none" strike="noStrike" noProof="0" dirty="0">
                          <a:solidFill>
                            <a:srgbClr val="000000"/>
                          </a:solidFill>
                          <a:latin typeface="+mn-lt"/>
                        </a:rPr>
                        <a:t> to ensure:</a:t>
                      </a:r>
                    </a:p>
                    <a:p>
                      <a:pPr marL="285750" lvl="0" indent="-158750">
                        <a:buFont typeface="Arial" panose="020B0604020202020204" pitchFamily="34" charset="0"/>
                        <a:buChar char="•"/>
                        <a:tabLst/>
                      </a:pPr>
                      <a:r>
                        <a:rPr lang="en-US" sz="1800" b="0" i="0" u="none" strike="noStrike" noProof="0" dirty="0">
                          <a:solidFill>
                            <a:srgbClr val="000000"/>
                          </a:solidFill>
                          <a:latin typeface="+mn-lt"/>
                        </a:rPr>
                        <a:t>Warning signs are heard and understood</a:t>
                      </a:r>
                    </a:p>
                    <a:p>
                      <a:pPr marL="285750" lvl="0" indent="-158750">
                        <a:buFont typeface="Arial" panose="020B0604020202020204" pitchFamily="34" charset="0"/>
                        <a:buChar char="•"/>
                        <a:tabLst/>
                      </a:pPr>
                      <a:r>
                        <a:rPr lang="en-US" sz="1800" b="0" i="0" u="none" strike="noStrike" noProof="0" dirty="0">
                          <a:solidFill>
                            <a:srgbClr val="000000"/>
                          </a:solidFill>
                          <a:latin typeface="+mn-lt"/>
                        </a:rPr>
                        <a:t>Patients understand education information</a:t>
                      </a:r>
                    </a:p>
                    <a:p>
                      <a:pPr marL="285750" lvl="0" indent="-158750">
                        <a:buFont typeface="Arial" panose="020B0604020202020204" pitchFamily="34" charset="0"/>
                        <a:buChar char="•"/>
                        <a:tabLst/>
                      </a:pPr>
                      <a:r>
                        <a:rPr lang="en-US" sz="1800" b="0" i="0" u="none" strike="noStrike" noProof="0" dirty="0">
                          <a:solidFill>
                            <a:srgbClr val="000000"/>
                          </a:solidFill>
                          <a:latin typeface="+mn-lt"/>
                        </a:rPr>
                        <a:t>Medications are correct</a:t>
                      </a:r>
                    </a:p>
                  </a:txBody>
                  <a:tcPr/>
                </a:tc>
                <a:tc>
                  <a:txBody>
                    <a:bodyPr/>
                    <a:lstStyle/>
                    <a:p>
                      <a:pPr marL="19050" lvl="0" indent="0">
                        <a:buFont typeface="Arial" panose="020B0604020202020204" pitchFamily="34" charset="0"/>
                        <a:buNone/>
                        <a:tabLst/>
                      </a:pPr>
                      <a:r>
                        <a:rPr lang="en-US" sz="1800" b="1" i="0" u="sng" strike="noStrike" noProof="0" dirty="0">
                          <a:solidFill>
                            <a:srgbClr val="000000"/>
                          </a:solidFill>
                          <a:latin typeface="+mn-lt"/>
                        </a:rPr>
                        <a:t>Call-out</a:t>
                      </a:r>
                      <a:r>
                        <a:rPr lang="en-US" sz="1800" b="0" i="0" u="none" strike="noStrike" noProof="0" dirty="0">
                          <a:solidFill>
                            <a:srgbClr val="000000"/>
                          </a:solidFill>
                          <a:latin typeface="+mn-lt"/>
                        </a:rPr>
                        <a:t> patient status updates</a:t>
                      </a:r>
                    </a:p>
                    <a:p>
                      <a:pPr marL="304800" lvl="0" indent="-184150">
                        <a:buFont typeface="Arial" panose="020B0604020202020204" pitchFamily="34" charset="0"/>
                        <a:buChar char="•"/>
                        <a:tabLst/>
                      </a:pPr>
                      <a:r>
                        <a:rPr lang="en-US" sz="1800" b="0" i="0" u="none" strike="noStrike" noProof="0" dirty="0">
                          <a:solidFill>
                            <a:srgbClr val="000000"/>
                          </a:solidFill>
                          <a:latin typeface="+mn-lt"/>
                        </a:rPr>
                        <a:t>Changes in status</a:t>
                      </a:r>
                    </a:p>
                    <a:p>
                      <a:pPr marL="304800" lvl="0" indent="-184150">
                        <a:buFont typeface="Arial" panose="020B0604020202020204" pitchFamily="34" charset="0"/>
                        <a:buChar char="•"/>
                        <a:tabLst/>
                      </a:pPr>
                      <a:r>
                        <a:rPr lang="en-US" sz="1800" b="0" i="0" u="none" strike="noStrike" noProof="0" dirty="0">
                          <a:solidFill>
                            <a:srgbClr val="000000"/>
                          </a:solidFill>
                          <a:latin typeface="+mn-lt"/>
                        </a:rPr>
                        <a:t>No changes for 15 minutes</a:t>
                      </a:r>
                    </a:p>
                    <a:p>
                      <a:pPr marL="120650" lvl="0" indent="0">
                        <a:buFont typeface="Arial" panose="020B0604020202020204" pitchFamily="34" charset="0"/>
                        <a:buNone/>
                        <a:tabLst/>
                      </a:pPr>
                      <a:endParaRPr lang="en-US" sz="1800" b="0" i="0" u="none" strike="noStrike" noProof="0" dirty="0">
                        <a:solidFill>
                          <a:srgbClr val="000000"/>
                        </a:solidFill>
                        <a:latin typeface="+mn-lt"/>
                      </a:endParaRPr>
                    </a:p>
                    <a:p>
                      <a:pPr marL="19050" lvl="0" indent="0">
                        <a:buFont typeface="Arial" panose="020B0604020202020204" pitchFamily="34" charset="0"/>
                        <a:buNone/>
                        <a:tabLst/>
                      </a:pPr>
                      <a:r>
                        <a:rPr lang="en-US" sz="1800" b="1" i="0" u="sng" strike="noStrike" noProof="0" dirty="0">
                          <a:solidFill>
                            <a:srgbClr val="000000"/>
                          </a:solidFill>
                          <a:latin typeface="+mn-lt"/>
                        </a:rPr>
                        <a:t>Check-back</a:t>
                      </a:r>
                      <a:r>
                        <a:rPr lang="en-US" sz="1800" b="0" i="0" u="none" strike="noStrike" noProof="0" dirty="0">
                          <a:solidFill>
                            <a:srgbClr val="000000"/>
                          </a:solidFill>
                          <a:latin typeface="+mn-lt"/>
                        </a:rPr>
                        <a:t> when moving through the </a:t>
                      </a:r>
                      <a:r>
                        <a:rPr lang="en-US" sz="1800" b="0" i="0" u="none" strike="noStrike" noProof="0" dirty="0" err="1">
                          <a:solidFill>
                            <a:srgbClr val="000000"/>
                          </a:solidFill>
                          <a:latin typeface="+mn-lt"/>
                        </a:rPr>
                        <a:t>facilitywide</a:t>
                      </a:r>
                      <a:r>
                        <a:rPr lang="en-US" sz="1800" b="0" i="0" u="none" strike="noStrike" noProof="0" dirty="0">
                          <a:solidFill>
                            <a:srgbClr val="000000"/>
                          </a:solidFill>
                          <a:latin typeface="+mn-lt"/>
                        </a:rPr>
                        <a:t> protocol and escalation policies</a:t>
                      </a:r>
                    </a:p>
                  </a:txBody>
                  <a:tcPr/>
                </a:tc>
                <a:tc>
                  <a:txBody>
                    <a:bodyPr/>
                    <a:lstStyle/>
                    <a:p>
                      <a:pPr marL="0" indent="0">
                        <a:buFont typeface="Arial" panose="020B0604020202020204" pitchFamily="34" charset="0"/>
                        <a:buNone/>
                      </a:pPr>
                      <a:r>
                        <a:rPr lang="en-US" dirty="0"/>
                        <a:t>N/A</a:t>
                      </a:r>
                    </a:p>
                  </a:txBody>
                  <a:tcPr/>
                </a:tc>
                <a:extLst>
                  <a:ext uri="{0D108BD9-81ED-4DB2-BD59-A6C34878D82A}">
                    <a16:rowId xmlns:a16="http://schemas.microsoft.com/office/drawing/2014/main" val="931154615"/>
                  </a:ext>
                </a:extLst>
              </a:tr>
            </a:tbl>
          </a:graphicData>
        </a:graphic>
      </p:graphicFrame>
      <p:sp>
        <p:nvSpPr>
          <p:cNvPr id="4" name="Slide Number Placeholder 3">
            <a:extLst>
              <a:ext uri="{FF2B5EF4-FFF2-40B4-BE49-F238E27FC236}">
                <a16:creationId xmlns:a16="http://schemas.microsoft.com/office/drawing/2014/main" id="{2A78949B-9086-2947-9654-1A7AA517AF52}"/>
              </a:ext>
            </a:extLst>
          </p:cNvPr>
          <p:cNvSpPr>
            <a:spLocks noGrp="1"/>
          </p:cNvSpPr>
          <p:nvPr>
            <p:ph type="sldNum" sz="quarter" idx="4294967295"/>
          </p:nvPr>
        </p:nvSpPr>
        <p:spPr>
          <a:xfrm>
            <a:off x="11137900" y="6256338"/>
            <a:ext cx="431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C6E37EAD-5D7B-6845-9FBB-4210136A080A}"/>
              </a:ext>
            </a:extLst>
          </p:cNvPr>
          <p:cNvSpPr/>
          <p:nvPr/>
        </p:nvSpPr>
        <p:spPr>
          <a:xfrm>
            <a:off x="10685306" y="72880"/>
            <a:ext cx="1426195" cy="1225744"/>
          </a:xfrm>
          <a:prstGeom prst="ellipse">
            <a:avLst/>
          </a:prstGeom>
          <a:solidFill>
            <a:srgbClr val="505BA7"/>
          </a:soli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4 Rs</a:t>
            </a:r>
          </a:p>
        </p:txBody>
      </p:sp>
    </p:spTree>
    <p:extLst>
      <p:ext uri="{BB962C8B-B14F-4D97-AF65-F5344CB8AC3E}">
        <p14:creationId xmlns:p14="http://schemas.microsoft.com/office/powerpoint/2010/main" val="1725752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descr="Semi-transparent image of hospital. ">
            <a:extLst>
              <a:ext uri="{FF2B5EF4-FFF2-40B4-BE49-F238E27FC236}">
                <a16:creationId xmlns:a16="http://schemas.microsoft.com/office/drawing/2014/main" id="{8FF9E5A9-6FDA-4B81-95D5-117AE8164DA4}"/>
              </a:ext>
            </a:extLst>
          </p:cNvPr>
          <p:cNvSpPr/>
          <p:nvPr/>
        </p:nvSpPr>
        <p:spPr>
          <a:xfrm>
            <a:off x="0" y="1"/>
            <a:ext cx="12192000" cy="6038768"/>
          </a:xfrm>
          <a:prstGeom prst="rect">
            <a:avLst/>
          </a:prstGeom>
          <a:blipFill dpi="0" rotWithShape="1">
            <a:blip r:embed="rId4">
              <a:alphaModFix amt="3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6"/>
          <p:cNvSpPr>
            <a:spLocks noGrp="1"/>
          </p:cNvSpPr>
          <p:nvPr>
            <p:ph type="title"/>
          </p:nvPr>
        </p:nvSpPr>
        <p:spPr>
          <a:xfrm>
            <a:off x="0" y="1"/>
            <a:ext cx="12192000" cy="1494587"/>
          </a:xfrm>
          <a:solidFill>
            <a:schemeClr val="bg1"/>
          </a:solidFill>
          <a:ln>
            <a:solidFill>
              <a:schemeClr val="accent1"/>
            </a:solidFill>
          </a:ln>
        </p:spPr>
        <p:txBody>
          <a:bodyPr>
            <a:normAutofit/>
          </a:bodyPr>
          <a:lstStyle/>
          <a:p>
            <a:pPr lvl="0" algn="ctr"/>
            <a:r>
              <a:rPr lang="en-US" dirty="0"/>
              <a:t>Severe Hypertension</a:t>
            </a:r>
            <a:br>
              <a:rPr lang="en-US" dirty="0"/>
            </a:br>
            <a:r>
              <a:rPr lang="en-US" dirty="0"/>
              <a:t>Call-Out &amp; Check-Back</a:t>
            </a:r>
          </a:p>
        </p:txBody>
      </p:sp>
      <p:sp>
        <p:nvSpPr>
          <p:cNvPr id="67" name="Slide Number Placeholder 6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pic>
        <p:nvPicPr>
          <p:cNvPr id="9" name="Picture 8" descr="Decorative - magnifying glass">
            <a:extLst>
              <a:ext uri="{FF2B5EF4-FFF2-40B4-BE49-F238E27FC236}">
                <a16:creationId xmlns:a16="http://schemas.microsoft.com/office/drawing/2014/main" id="{11078F43-580E-2E48-A57F-F0DE4CB7DD57}"/>
              </a:ext>
              <a:ext uri="{C183D7F6-B498-43B3-948B-1728B52AA6E4}">
                <adec:decorative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381394" y="1494588"/>
            <a:ext cx="5985568" cy="5944490"/>
          </a:xfrm>
          <a:prstGeom prst="rect">
            <a:avLst/>
          </a:prstGeom>
        </p:spPr>
      </p:pic>
      <p:sp>
        <p:nvSpPr>
          <p:cNvPr id="8" name="Content Placeholder 2">
            <a:extLst>
              <a:ext uri="{FF2B5EF4-FFF2-40B4-BE49-F238E27FC236}">
                <a16:creationId xmlns:a16="http://schemas.microsoft.com/office/drawing/2014/main" id="{1A1DD4D1-AA07-6F49-B371-78F832E927E2}"/>
              </a:ext>
            </a:extLst>
          </p:cNvPr>
          <p:cNvSpPr>
            <a:spLocks noGrp="1"/>
          </p:cNvSpPr>
          <p:nvPr>
            <p:ph idx="1"/>
          </p:nvPr>
        </p:nvSpPr>
        <p:spPr>
          <a:xfrm>
            <a:off x="584894" y="2172118"/>
            <a:ext cx="6819206" cy="2526882"/>
          </a:xfrm>
          <a:solidFill>
            <a:schemeClr val="bg1"/>
          </a:solidFill>
          <a:ln w="19050">
            <a:solidFill>
              <a:schemeClr val="accent1"/>
            </a:solidFill>
          </a:ln>
        </p:spPr>
        <p:txBody>
          <a:bodyPr anchor="ctr">
            <a:normAutofit/>
          </a:bodyPr>
          <a:lstStyle/>
          <a:p>
            <a:r>
              <a:rPr lang="en-US" sz="3000" dirty="0"/>
              <a:t>Observe how the nurse, Kim, calls-out assertively.  </a:t>
            </a:r>
          </a:p>
          <a:p>
            <a:r>
              <a:rPr lang="en-US" sz="3000" dirty="0"/>
              <a:t>Notice the confirmation during the check-back.  </a:t>
            </a:r>
          </a:p>
        </p:txBody>
      </p:sp>
    </p:spTree>
    <p:custDataLst>
      <p:tags r:id="rId1"/>
    </p:custDataLst>
    <p:extLst>
      <p:ext uri="{BB962C8B-B14F-4D97-AF65-F5344CB8AC3E}">
        <p14:creationId xmlns:p14="http://schemas.microsoft.com/office/powerpoint/2010/main" val="2043734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12" descr="Decorating shape">
            <a:extLst>
              <a:ext uri="{FF2B5EF4-FFF2-40B4-BE49-F238E27FC236}">
                <a16:creationId xmlns:a16="http://schemas.microsoft.com/office/drawing/2014/main" id="{C7B83CA3-3BBC-4493-9529-BB695E81469F}"/>
              </a:ext>
            </a:extLst>
          </p:cNvPr>
          <p:cNvSpPr/>
          <p:nvPr/>
        </p:nvSpPr>
        <p:spPr>
          <a:xfrm flipH="1">
            <a:off x="1420237" y="190358"/>
            <a:ext cx="10647715" cy="5678813"/>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FDD599"/>
          </a:solidFill>
          <a:ln w="57150">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1"/>
          <p:cNvSpPr>
            <a:spLocks noGrp="1"/>
          </p:cNvSpPr>
          <p:nvPr>
            <p:ph type="title"/>
          </p:nvPr>
        </p:nvSpPr>
        <p:spPr/>
        <p:txBody>
          <a:bodyPr>
            <a:normAutofit/>
          </a:bodyPr>
          <a:lstStyle/>
          <a:p>
            <a:pPr lvl="0"/>
            <a:r>
              <a:rPr lang="en-US" dirty="0"/>
              <a:t>Severe Hypertension</a:t>
            </a:r>
            <a:br>
              <a:rPr lang="en-US" dirty="0"/>
            </a:br>
            <a:r>
              <a:rPr lang="en-US" dirty="0"/>
              <a:t>Call-Out &amp; Check-Back</a:t>
            </a:r>
          </a:p>
        </p:txBody>
      </p:sp>
      <p:sp>
        <p:nvSpPr>
          <p:cNvPr id="22" name="Text Placeholder 21"/>
          <p:cNvSpPr>
            <a:spLocks noGrp="1"/>
          </p:cNvSpPr>
          <p:nvPr>
            <p:ph type="body" sz="quarter" idx="10"/>
          </p:nvPr>
        </p:nvSpPr>
        <p:spPr>
          <a:xfrm>
            <a:off x="2109857" y="215758"/>
            <a:ext cx="8384309" cy="1330603"/>
          </a:xfrm>
        </p:spPr>
        <p:txBody>
          <a:bodyPr/>
          <a:lstStyle/>
          <a:p>
            <a:r>
              <a:rPr lang="en-US" i="0" dirty="0"/>
              <a:t>The triage nurse, Kim, is having difficulty establishing IV access in Ms. Smith, so she </a:t>
            </a:r>
            <a:r>
              <a:rPr lang="en-US" b="1" i="0" dirty="0">
                <a:solidFill>
                  <a:srgbClr val="FF0000"/>
                </a:solidFill>
              </a:rPr>
              <a:t>CALLS OUT </a:t>
            </a:r>
            <a:r>
              <a:rPr lang="en-US" i="0" dirty="0"/>
              <a:t>to the charge nurse, Melanie, to ask for assistance with establishing an IV…</a:t>
            </a:r>
            <a:endParaRPr lang="en-US" sz="2200" i="0" dirty="0">
              <a:cs typeface="Calibri"/>
            </a:endParaRPr>
          </a:p>
        </p:txBody>
      </p:sp>
      <p:sp>
        <p:nvSpPr>
          <p:cNvPr id="8" name="Slide Number Placeholder 7"/>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grpSp>
        <p:nvGrpSpPr>
          <p:cNvPr id="13" name="Group 12" descr="Black and white image of pregnant woman">
            <a:extLst>
              <a:ext uri="{FF2B5EF4-FFF2-40B4-BE49-F238E27FC236}">
                <a16:creationId xmlns:a16="http://schemas.microsoft.com/office/drawing/2014/main" id="{86EAFE3B-86FF-4630-BEDB-E45DDBF7BA1D}"/>
              </a:ext>
            </a:extLst>
          </p:cNvPr>
          <p:cNvGrpSpPr/>
          <p:nvPr/>
        </p:nvGrpSpPr>
        <p:grpSpPr>
          <a:xfrm>
            <a:off x="2166833" y="1363741"/>
            <a:ext cx="2304167" cy="4723538"/>
            <a:chOff x="7413171" y="571500"/>
            <a:chExt cx="979715" cy="2008414"/>
          </a:xfrm>
        </p:grpSpPr>
        <p:pic>
          <p:nvPicPr>
            <p:cNvPr id="15" name="Picture 14" descr="A picture containing silhouette&#10;&#10;Description automatically generated">
              <a:extLst>
                <a:ext uri="{FF2B5EF4-FFF2-40B4-BE49-F238E27FC236}">
                  <a16:creationId xmlns:a16="http://schemas.microsoft.com/office/drawing/2014/main" id="{EDFC4CF9-8CE6-487C-A602-5EE50BFF6B54}"/>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2812" t="19120" r="56068" b="68591"/>
            <a:stretch/>
          </p:blipFill>
          <p:spPr>
            <a:xfrm>
              <a:off x="7413171" y="1845128"/>
              <a:ext cx="979715" cy="630305"/>
            </a:xfrm>
            <a:prstGeom prst="rect">
              <a:avLst/>
            </a:prstGeom>
          </p:spPr>
        </p:pic>
        <p:pic>
          <p:nvPicPr>
            <p:cNvPr id="16" name="Picture 15">
              <a:extLst>
                <a:ext uri="{FF2B5EF4-FFF2-40B4-BE49-F238E27FC236}">
                  <a16:creationId xmlns:a16="http://schemas.microsoft.com/office/drawing/2014/main" id="{E8A37379-7721-4DDE-9E1A-7D1BE95825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782" t="19741" r="36505" b="-11150"/>
            <a:stretch/>
          </p:blipFill>
          <p:spPr>
            <a:xfrm>
              <a:off x="7462157" y="571500"/>
              <a:ext cx="914400" cy="2008414"/>
            </a:xfrm>
            <a:prstGeom prst="rect">
              <a:avLst/>
            </a:prstGeom>
          </p:spPr>
        </p:pic>
      </p:grpSp>
      <p:pic>
        <p:nvPicPr>
          <p:cNvPr id="17" name="Picture 16" title="Nurse hanging IV">
            <a:extLst>
              <a:ext uri="{FF2B5EF4-FFF2-40B4-BE49-F238E27FC236}">
                <a16:creationId xmlns:a16="http://schemas.microsoft.com/office/drawing/2014/main" id="{800B2868-A1BD-431D-9A01-99DE297DBA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83593" b="17125"/>
          <a:stretch/>
        </p:blipFill>
        <p:spPr>
          <a:xfrm>
            <a:off x="4570415" y="1374374"/>
            <a:ext cx="548505" cy="4477811"/>
          </a:xfrm>
          <a:prstGeom prst="rect">
            <a:avLst/>
          </a:prstGeom>
        </p:spPr>
      </p:pic>
      <p:sp>
        <p:nvSpPr>
          <p:cNvPr id="18" name="TextBox 17">
            <a:extLst>
              <a:ext uri="{FF2B5EF4-FFF2-40B4-BE49-F238E27FC236}">
                <a16:creationId xmlns:a16="http://schemas.microsoft.com/office/drawing/2014/main" id="{1CA628CA-3D9B-43CC-8751-E8F8E399F2E3}"/>
              </a:ext>
            </a:extLst>
          </p:cNvPr>
          <p:cNvSpPr txBox="1"/>
          <p:nvPr/>
        </p:nvSpPr>
        <p:spPr>
          <a:xfrm>
            <a:off x="2544264" y="5427107"/>
            <a:ext cx="1527919"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Alice Smith, the patient</a:t>
            </a:r>
          </a:p>
        </p:txBody>
      </p:sp>
      <p:pic>
        <p:nvPicPr>
          <p:cNvPr id="19" name="Picture 18" title="Nurse hanging IV">
            <a:extLst>
              <a:ext uri="{FF2B5EF4-FFF2-40B4-BE49-F238E27FC236}">
                <a16:creationId xmlns:a16="http://schemas.microsoft.com/office/drawing/2014/main" id="{667CD536-21ED-403D-9FFE-869E9B0B591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83593" b="17125"/>
          <a:stretch/>
        </p:blipFill>
        <p:spPr>
          <a:xfrm flipH="1">
            <a:off x="5094516" y="1363741"/>
            <a:ext cx="532504" cy="4477811"/>
          </a:xfrm>
          <a:prstGeom prst="rect">
            <a:avLst/>
          </a:prstGeom>
        </p:spPr>
      </p:pic>
      <p:pic>
        <p:nvPicPr>
          <p:cNvPr id="20" name="Picture 19" descr="A picture containing silhouette of nurse">
            <a:extLst>
              <a:ext uri="{FF2B5EF4-FFF2-40B4-BE49-F238E27FC236}">
                <a16:creationId xmlns:a16="http://schemas.microsoft.com/office/drawing/2014/main" id="{3E3F594A-9B1B-4FE1-AD90-FD69C1F94BE9}"/>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79464" b="60515"/>
          <a:stretch/>
        </p:blipFill>
        <p:spPr>
          <a:xfrm flipH="1">
            <a:off x="5183971" y="1531594"/>
            <a:ext cx="2113628" cy="4302063"/>
          </a:xfrm>
          <a:prstGeom prst="rect">
            <a:avLst/>
          </a:prstGeom>
        </p:spPr>
      </p:pic>
      <p:sp>
        <p:nvSpPr>
          <p:cNvPr id="21" name="TextBox 20">
            <a:extLst>
              <a:ext uri="{FF2B5EF4-FFF2-40B4-BE49-F238E27FC236}">
                <a16:creationId xmlns:a16="http://schemas.microsoft.com/office/drawing/2014/main" id="{D528AAB4-029F-49F3-9F0A-2B1E0520AC26}"/>
              </a:ext>
            </a:extLst>
          </p:cNvPr>
          <p:cNvSpPr txBox="1"/>
          <p:nvPr/>
        </p:nvSpPr>
        <p:spPr>
          <a:xfrm>
            <a:off x="5643021" y="5427107"/>
            <a:ext cx="1174752"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Kim, triage nurse</a:t>
            </a:r>
          </a:p>
        </p:txBody>
      </p:sp>
      <p:sp>
        <p:nvSpPr>
          <p:cNvPr id="9" name="Text Placeholder 8"/>
          <p:cNvSpPr>
            <a:spLocks noGrp="1"/>
          </p:cNvSpPr>
          <p:nvPr>
            <p:ph type="body" sz="quarter" idx="12"/>
          </p:nvPr>
        </p:nvSpPr>
        <p:spPr>
          <a:xfrm>
            <a:off x="6934369" y="4192323"/>
            <a:ext cx="4829103" cy="1633698"/>
          </a:xfrm>
          <a:prstGeom prst="wedgeRectCallout">
            <a:avLst>
              <a:gd name="adj1" fmla="val -49301"/>
              <a:gd name="adj2" fmla="val -155352"/>
            </a:avLst>
          </a:prstGeom>
        </p:spPr>
        <p:txBody>
          <a:bodyPr/>
          <a:lstStyle/>
          <a:p>
            <a:r>
              <a:rPr lang="en-US" sz="2200" dirty="0">
                <a:solidFill>
                  <a:srgbClr val="000000"/>
                </a:solidFill>
              </a:rPr>
              <a:t>Sorry about this, Ms. Smith. You’re a trooper. I am going to get a little help so we can start this IV and get your blood pressure under control and figure out next steps. How are you doing?</a:t>
            </a:r>
            <a:endParaRPr lang="en-US" sz="2200" dirty="0">
              <a:solidFill>
                <a:srgbClr val="000000"/>
              </a:solidFill>
              <a:cs typeface="Calibri"/>
            </a:endParaRPr>
          </a:p>
        </p:txBody>
      </p:sp>
      <p:sp>
        <p:nvSpPr>
          <p:cNvPr id="29" name="Text Placeholder 28"/>
          <p:cNvSpPr>
            <a:spLocks noGrp="1"/>
          </p:cNvSpPr>
          <p:nvPr>
            <p:ph type="body" sz="quarter" idx="11"/>
          </p:nvPr>
        </p:nvSpPr>
        <p:spPr>
          <a:xfrm>
            <a:off x="8545579" y="1821560"/>
            <a:ext cx="3522374" cy="1633698"/>
          </a:xfrm>
          <a:prstGeom prst="wedgeRectCallout">
            <a:avLst>
              <a:gd name="adj1" fmla="val -101078"/>
              <a:gd name="adj2" fmla="val -31367"/>
            </a:avLst>
          </a:prstGeom>
        </p:spPr>
        <p:txBody>
          <a:bodyPr/>
          <a:lstStyle/>
          <a:p>
            <a:pPr marL="690563"/>
            <a:r>
              <a:rPr lang="en-US" sz="2200" dirty="0"/>
              <a:t>Hey, Melanie, could you come to triage room 2? I need some help with an IV.</a:t>
            </a:r>
          </a:p>
        </p:txBody>
      </p:sp>
      <p:pic>
        <p:nvPicPr>
          <p:cNvPr id="24" name="Picture 23" descr="Phone icon">
            <a:extLst>
              <a:ext uri="{FF2B5EF4-FFF2-40B4-BE49-F238E27FC236}">
                <a16:creationId xmlns:a16="http://schemas.microsoft.com/office/drawing/2014/main" id="{2D152094-FFA1-4F9E-A06D-2A9106B7C4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662288">
            <a:off x="8369028" y="2027380"/>
            <a:ext cx="1276593" cy="1276593"/>
          </a:xfrm>
          <a:prstGeom prst="rect">
            <a:avLst/>
          </a:prstGeom>
        </p:spPr>
      </p:pic>
    </p:spTree>
    <p:custDataLst>
      <p:tags r:id="rId1"/>
    </p:custDataLst>
    <p:extLst>
      <p:ext uri="{BB962C8B-B14F-4D97-AF65-F5344CB8AC3E}">
        <p14:creationId xmlns:p14="http://schemas.microsoft.com/office/powerpoint/2010/main" val="370713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is</a:t>
            </a:r>
            <a:r>
              <a:rPr lang="is-IS"/>
              <a:t>…</a:t>
            </a:r>
            <a:endParaRPr lang="en-US" dirty="0"/>
          </a:p>
        </p:txBody>
      </p:sp>
      <p:sp>
        <p:nvSpPr>
          <p:cNvPr id="5" name="Content Placeholder 4"/>
          <p:cNvSpPr>
            <a:spLocks noGrp="1"/>
          </p:cNvSpPr>
          <p:nvPr>
            <p:ph idx="1"/>
          </p:nvPr>
        </p:nvSpPr>
        <p:spPr/>
        <p:txBody>
          <a:bodyPr/>
          <a:lstStyle/>
          <a:p>
            <a:pPr marL="0" indent="0" algn="ctr">
              <a:buNone/>
            </a:pPr>
            <a:r>
              <a:rPr lang="en-US" altLang="en-US" b="1" dirty="0">
                <a:solidFill>
                  <a:srgbClr val="4258A6"/>
                </a:solidFill>
              </a:rPr>
              <a:t>The process by which information is exchanged </a:t>
            </a:r>
            <a:br>
              <a:rPr lang="en-US" altLang="en-US" b="1" dirty="0">
                <a:solidFill>
                  <a:srgbClr val="4258A6"/>
                </a:solidFill>
              </a:rPr>
            </a:br>
            <a:r>
              <a:rPr lang="en-US" altLang="en-US" b="1" dirty="0">
                <a:solidFill>
                  <a:srgbClr val="4258A6"/>
                </a:solidFill>
              </a:rPr>
              <a:t>between individuals, departments, or organizations.</a:t>
            </a:r>
          </a:p>
          <a:p>
            <a:endParaRPr lang="en-US" altLang="en-US" dirty="0"/>
          </a:p>
          <a:p>
            <a:r>
              <a:rPr lang="en-US" altLang="en-US" dirty="0"/>
              <a:t>Verbal or nonverbal</a:t>
            </a:r>
          </a:p>
          <a:p>
            <a:r>
              <a:rPr lang="en-US" dirty="0"/>
              <a:t>The foundation of teamwork</a:t>
            </a:r>
          </a:p>
          <a:p>
            <a:r>
              <a:rPr lang="en-US" dirty="0"/>
              <a:t>Effective communication skills are vital for patient safety</a:t>
            </a:r>
          </a:p>
          <a:p>
            <a:endParaRPr lang="en-US" altLang="en-US" dirty="0"/>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0BC924-6907-417A-B366-F607245C071E}"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294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2" descr="Decorative shape">
            <a:extLst>
              <a:ext uri="{FF2B5EF4-FFF2-40B4-BE49-F238E27FC236}">
                <a16:creationId xmlns:a16="http://schemas.microsoft.com/office/drawing/2014/main" id="{2CFA6100-30FF-47EC-B3DB-480EECF941A4}"/>
              </a:ext>
            </a:extLst>
          </p:cNvPr>
          <p:cNvSpPr/>
          <p:nvPr/>
        </p:nvSpPr>
        <p:spPr>
          <a:xfrm flipH="1">
            <a:off x="1416422" y="152071"/>
            <a:ext cx="10605247" cy="5692917"/>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chemeClr val="accent1">
              <a:lumMod val="20000"/>
              <a:lumOff val="80000"/>
            </a:schemeClr>
          </a:solidFill>
          <a:ln w="57150">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lide Number Placeholder 7"/>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16" name="Title 11">
            <a:extLst>
              <a:ext uri="{FF2B5EF4-FFF2-40B4-BE49-F238E27FC236}">
                <a16:creationId xmlns:a16="http://schemas.microsoft.com/office/drawing/2014/main" id="{558DC34D-3D14-BA40-AA8E-55EB560022AB}"/>
              </a:ext>
            </a:extLst>
          </p:cNvPr>
          <p:cNvSpPr>
            <a:spLocks noGrp="1"/>
          </p:cNvSpPr>
          <p:nvPr>
            <p:ph type="title"/>
          </p:nvPr>
        </p:nvSpPr>
        <p:spPr>
          <a:xfrm rot="16200000">
            <a:off x="-2314745" y="2312499"/>
            <a:ext cx="5950567" cy="1325563"/>
          </a:xfrm>
        </p:spPr>
        <p:txBody>
          <a:bodyPr>
            <a:normAutofit/>
          </a:bodyPr>
          <a:lstStyle/>
          <a:p>
            <a:pPr lvl="0"/>
            <a:r>
              <a:rPr lang="en-US" dirty="0"/>
              <a:t>Severe Hypertension</a:t>
            </a:r>
            <a:br>
              <a:rPr lang="en-US" dirty="0"/>
            </a:br>
            <a:r>
              <a:rPr lang="en-US" dirty="0"/>
              <a:t>Call-Out &amp; Check-Back</a:t>
            </a:r>
          </a:p>
        </p:txBody>
      </p:sp>
      <p:sp>
        <p:nvSpPr>
          <p:cNvPr id="10" name="Text Placeholder 21">
            <a:extLst>
              <a:ext uri="{FF2B5EF4-FFF2-40B4-BE49-F238E27FC236}">
                <a16:creationId xmlns:a16="http://schemas.microsoft.com/office/drawing/2014/main" id="{7F8763FD-D47D-D044-94CE-8F7221CB9024}"/>
              </a:ext>
            </a:extLst>
          </p:cNvPr>
          <p:cNvSpPr>
            <a:spLocks noGrp="1"/>
          </p:cNvSpPr>
          <p:nvPr>
            <p:ph type="body" sz="quarter" idx="10"/>
          </p:nvPr>
        </p:nvSpPr>
        <p:spPr>
          <a:xfrm>
            <a:off x="1828800" y="354645"/>
            <a:ext cx="4533539" cy="985299"/>
          </a:xfrm>
        </p:spPr>
        <p:txBody>
          <a:bodyPr/>
          <a:lstStyle/>
          <a:p>
            <a:r>
              <a:rPr lang="en-US" i="0" dirty="0"/>
              <a:t>Melanie comes into triage room 2.</a:t>
            </a:r>
            <a:endParaRPr lang="en-US" sz="2200" i="0" dirty="0">
              <a:cs typeface="Calibri"/>
            </a:endParaRPr>
          </a:p>
        </p:txBody>
      </p:sp>
      <p:sp>
        <p:nvSpPr>
          <p:cNvPr id="15" name="Text Placeholder 8">
            <a:extLst>
              <a:ext uri="{FF2B5EF4-FFF2-40B4-BE49-F238E27FC236}">
                <a16:creationId xmlns:a16="http://schemas.microsoft.com/office/drawing/2014/main" id="{1DB79BE2-500C-6342-85D1-1450154A7697}"/>
              </a:ext>
            </a:extLst>
          </p:cNvPr>
          <p:cNvSpPr txBox="1">
            <a:spLocks/>
          </p:cNvSpPr>
          <p:nvPr/>
        </p:nvSpPr>
        <p:spPr>
          <a:xfrm>
            <a:off x="2894247" y="1509581"/>
            <a:ext cx="3091270" cy="669532"/>
          </a:xfrm>
          <a:prstGeom prst="wedgeRectCallout">
            <a:avLst>
              <a:gd name="adj1" fmla="val -36829"/>
              <a:gd name="adj2" fmla="val 108820"/>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What’s going on, Kim?</a:t>
            </a:r>
            <a:endPar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18" name="Picture 17" title="Nurse hanging IV">
            <a:extLst>
              <a:ext uri="{FF2B5EF4-FFF2-40B4-BE49-F238E27FC236}">
                <a16:creationId xmlns:a16="http://schemas.microsoft.com/office/drawing/2014/main" id="{CC2858A7-7A3A-4D4D-826C-F1E67BEA24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3593" b="17125"/>
          <a:stretch/>
        </p:blipFill>
        <p:spPr>
          <a:xfrm>
            <a:off x="8340768" y="1355846"/>
            <a:ext cx="548505" cy="4477811"/>
          </a:xfrm>
          <a:prstGeom prst="rect">
            <a:avLst/>
          </a:prstGeom>
        </p:spPr>
      </p:pic>
      <p:pic>
        <p:nvPicPr>
          <p:cNvPr id="19" name="Picture 18" title="Nurse hanging IV">
            <a:extLst>
              <a:ext uri="{FF2B5EF4-FFF2-40B4-BE49-F238E27FC236}">
                <a16:creationId xmlns:a16="http://schemas.microsoft.com/office/drawing/2014/main" id="{BFCC065D-11A1-4DD5-A292-B3F99112ED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3593" b="17125"/>
          <a:stretch/>
        </p:blipFill>
        <p:spPr>
          <a:xfrm flipH="1">
            <a:off x="8864869" y="1345213"/>
            <a:ext cx="532504" cy="4477811"/>
          </a:xfrm>
          <a:prstGeom prst="rect">
            <a:avLst/>
          </a:prstGeom>
        </p:spPr>
      </p:pic>
      <p:pic>
        <p:nvPicPr>
          <p:cNvPr id="20" name="Picture 19" descr="A picture containing silhouette of nurse">
            <a:extLst>
              <a:ext uri="{FF2B5EF4-FFF2-40B4-BE49-F238E27FC236}">
                <a16:creationId xmlns:a16="http://schemas.microsoft.com/office/drawing/2014/main" id="{3FEAFE16-6EDD-44A7-9C31-A259E2855AC5}"/>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79464" b="60515"/>
          <a:stretch/>
        </p:blipFill>
        <p:spPr>
          <a:xfrm flipH="1">
            <a:off x="8954324" y="1513066"/>
            <a:ext cx="2113628" cy="4302063"/>
          </a:xfrm>
          <a:prstGeom prst="rect">
            <a:avLst/>
          </a:prstGeom>
        </p:spPr>
      </p:pic>
      <p:sp>
        <p:nvSpPr>
          <p:cNvPr id="21" name="TextBox 20">
            <a:extLst>
              <a:ext uri="{FF2B5EF4-FFF2-40B4-BE49-F238E27FC236}">
                <a16:creationId xmlns:a16="http://schemas.microsoft.com/office/drawing/2014/main" id="{211DE55B-3FEB-4CD0-8CCC-4B4486D8B570}"/>
              </a:ext>
            </a:extLst>
          </p:cNvPr>
          <p:cNvSpPr txBox="1"/>
          <p:nvPr/>
        </p:nvSpPr>
        <p:spPr>
          <a:xfrm>
            <a:off x="9269581" y="5251177"/>
            <a:ext cx="1160294"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Kim, triage nurse</a:t>
            </a:r>
          </a:p>
        </p:txBody>
      </p:sp>
      <p:sp>
        <p:nvSpPr>
          <p:cNvPr id="9" name="Text Placeholder 8"/>
          <p:cNvSpPr>
            <a:spLocks noGrp="1"/>
          </p:cNvSpPr>
          <p:nvPr>
            <p:ph type="body" sz="quarter" idx="12"/>
          </p:nvPr>
        </p:nvSpPr>
        <p:spPr>
          <a:xfrm>
            <a:off x="4189449" y="3372255"/>
            <a:ext cx="5080132" cy="2282096"/>
          </a:xfrm>
          <a:prstGeom prst="wedgeRectCallout">
            <a:avLst>
              <a:gd name="adj1" fmla="val 70112"/>
              <a:gd name="adj2" fmla="val -80319"/>
            </a:avLst>
          </a:prstGeom>
        </p:spPr>
        <p:txBody>
          <a:bodyPr/>
          <a:lstStyle/>
          <a:p>
            <a:r>
              <a:rPr lang="en-US" dirty="0"/>
              <a:t>Ms. Smith has had two severe-range blood pressure readings 10 minutes apart. She needs IV antihypertensives, and Dr. Johnson has requested labs as well, but I am having a lot of difficulty obtaining IV access. Can you help?</a:t>
            </a:r>
            <a:endParaRPr lang="en-US" dirty="0">
              <a:cs typeface="Calibri"/>
            </a:endParaRPr>
          </a:p>
        </p:txBody>
      </p:sp>
      <p:pic>
        <p:nvPicPr>
          <p:cNvPr id="23" name="Picture 22" descr="Image of nurse with clipboard.">
            <a:extLst>
              <a:ext uri="{FF2B5EF4-FFF2-40B4-BE49-F238E27FC236}">
                <a16:creationId xmlns:a16="http://schemas.microsoft.com/office/drawing/2014/main" id="{39AD0A47-F90F-4154-A7F9-AF881E1A4CEA}"/>
              </a:ext>
            </a:extLst>
          </p:cNvPr>
          <p:cNvPicPr>
            <a:picLocks noChangeAspect="1"/>
          </p:cNvPicPr>
          <p:nvPr/>
        </p:nvPicPr>
        <p:blipFill rotWithShape="1">
          <a:blip r:embed="rId6">
            <a:extLst>
              <a:ext uri="{28A0092B-C50C-407E-A947-70E740481C1C}">
                <a14:useLocalDpi xmlns:a14="http://schemas.microsoft.com/office/drawing/2010/main" val="0"/>
              </a:ext>
            </a:extLst>
          </a:blip>
          <a:srcRect b="28185"/>
          <a:stretch/>
        </p:blipFill>
        <p:spPr>
          <a:xfrm>
            <a:off x="1894246" y="2179113"/>
            <a:ext cx="1751607" cy="3730383"/>
          </a:xfrm>
          <a:prstGeom prst="rect">
            <a:avLst/>
          </a:prstGeom>
        </p:spPr>
      </p:pic>
      <p:sp>
        <p:nvSpPr>
          <p:cNvPr id="24" name="TextBox 23">
            <a:extLst>
              <a:ext uri="{FF2B5EF4-FFF2-40B4-BE49-F238E27FC236}">
                <a16:creationId xmlns:a16="http://schemas.microsoft.com/office/drawing/2014/main" id="{E7EB13AC-B22A-4360-9C56-8FF527791915}"/>
              </a:ext>
            </a:extLst>
          </p:cNvPr>
          <p:cNvSpPr txBox="1"/>
          <p:nvPr/>
        </p:nvSpPr>
        <p:spPr>
          <a:xfrm>
            <a:off x="2151942" y="5381981"/>
            <a:ext cx="1493911"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Melanie, charge nurse</a:t>
            </a:r>
          </a:p>
        </p:txBody>
      </p:sp>
    </p:spTree>
    <p:custDataLst>
      <p:tags r:id="rId1"/>
    </p:custDataLst>
    <p:extLst>
      <p:ext uri="{BB962C8B-B14F-4D97-AF65-F5344CB8AC3E}">
        <p14:creationId xmlns:p14="http://schemas.microsoft.com/office/powerpoint/2010/main" val="3776469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2" descr="Decorative shape">
            <a:extLst>
              <a:ext uri="{FF2B5EF4-FFF2-40B4-BE49-F238E27FC236}">
                <a16:creationId xmlns:a16="http://schemas.microsoft.com/office/drawing/2014/main" id="{270841BC-CE23-4955-B4E9-C38F60E3AF19}"/>
              </a:ext>
            </a:extLst>
          </p:cNvPr>
          <p:cNvSpPr/>
          <p:nvPr/>
        </p:nvSpPr>
        <p:spPr>
          <a:xfrm flipV="1">
            <a:off x="1400423" y="89647"/>
            <a:ext cx="10692965" cy="5753088"/>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A2FCBE"/>
          </a:solidFill>
          <a:ln w="57150">
            <a:solidFill>
              <a:schemeClr val="bg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lide Number Placeholder 7"/>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16" name="Title 11">
            <a:extLst>
              <a:ext uri="{FF2B5EF4-FFF2-40B4-BE49-F238E27FC236}">
                <a16:creationId xmlns:a16="http://schemas.microsoft.com/office/drawing/2014/main" id="{558DC34D-3D14-BA40-AA8E-55EB560022AB}"/>
              </a:ext>
            </a:extLst>
          </p:cNvPr>
          <p:cNvSpPr>
            <a:spLocks noGrp="1"/>
          </p:cNvSpPr>
          <p:nvPr>
            <p:ph type="title"/>
          </p:nvPr>
        </p:nvSpPr>
        <p:spPr>
          <a:xfrm rot="16200000">
            <a:off x="-2314745" y="2312499"/>
            <a:ext cx="5950567" cy="1325563"/>
          </a:xfrm>
        </p:spPr>
        <p:txBody>
          <a:bodyPr>
            <a:normAutofit/>
          </a:bodyPr>
          <a:lstStyle/>
          <a:p>
            <a:pPr lvl="0"/>
            <a:r>
              <a:rPr lang="en-US" dirty="0"/>
              <a:t>Severe Hypertension</a:t>
            </a:r>
            <a:br>
              <a:rPr lang="en-US" dirty="0"/>
            </a:br>
            <a:r>
              <a:rPr lang="en-US" dirty="0"/>
              <a:t>Call-Out &amp; Check-Back</a:t>
            </a:r>
          </a:p>
        </p:txBody>
      </p:sp>
      <p:pic>
        <p:nvPicPr>
          <p:cNvPr id="18" name="Picture 17" title="Nurse hanging IV">
            <a:extLst>
              <a:ext uri="{FF2B5EF4-FFF2-40B4-BE49-F238E27FC236}">
                <a16:creationId xmlns:a16="http://schemas.microsoft.com/office/drawing/2014/main" id="{CC2858A7-7A3A-4D4D-826C-F1E67BEA24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3593" b="17125"/>
          <a:stretch/>
        </p:blipFill>
        <p:spPr>
          <a:xfrm>
            <a:off x="8340768" y="1355846"/>
            <a:ext cx="548505" cy="4477811"/>
          </a:xfrm>
          <a:prstGeom prst="rect">
            <a:avLst/>
          </a:prstGeom>
        </p:spPr>
      </p:pic>
      <p:pic>
        <p:nvPicPr>
          <p:cNvPr id="19" name="Picture 18" title="Nurse hanging IV">
            <a:extLst>
              <a:ext uri="{FF2B5EF4-FFF2-40B4-BE49-F238E27FC236}">
                <a16:creationId xmlns:a16="http://schemas.microsoft.com/office/drawing/2014/main" id="{BFCC065D-11A1-4DD5-A292-B3F99112ED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3593" b="17125"/>
          <a:stretch/>
        </p:blipFill>
        <p:spPr>
          <a:xfrm flipH="1">
            <a:off x="8864869" y="1345213"/>
            <a:ext cx="532504" cy="4477811"/>
          </a:xfrm>
          <a:prstGeom prst="rect">
            <a:avLst/>
          </a:prstGeom>
        </p:spPr>
      </p:pic>
      <p:pic>
        <p:nvPicPr>
          <p:cNvPr id="20" name="Picture 19" descr="A picture containing silhouette of nurse">
            <a:extLst>
              <a:ext uri="{FF2B5EF4-FFF2-40B4-BE49-F238E27FC236}">
                <a16:creationId xmlns:a16="http://schemas.microsoft.com/office/drawing/2014/main" id="{3FEAFE16-6EDD-44A7-9C31-A259E2855AC5}"/>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79464" b="60515"/>
          <a:stretch/>
        </p:blipFill>
        <p:spPr>
          <a:xfrm flipH="1">
            <a:off x="8954324" y="1513066"/>
            <a:ext cx="2113628" cy="4302063"/>
          </a:xfrm>
          <a:prstGeom prst="rect">
            <a:avLst/>
          </a:prstGeom>
        </p:spPr>
      </p:pic>
      <p:sp>
        <p:nvSpPr>
          <p:cNvPr id="21" name="TextBox 20">
            <a:extLst>
              <a:ext uri="{FF2B5EF4-FFF2-40B4-BE49-F238E27FC236}">
                <a16:creationId xmlns:a16="http://schemas.microsoft.com/office/drawing/2014/main" id="{211DE55B-3FEB-4CD0-8CCC-4B4486D8B570}"/>
              </a:ext>
            </a:extLst>
          </p:cNvPr>
          <p:cNvSpPr txBox="1"/>
          <p:nvPr/>
        </p:nvSpPr>
        <p:spPr>
          <a:xfrm>
            <a:off x="9474475" y="5348419"/>
            <a:ext cx="1211042"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Kim, triage nurse</a:t>
            </a:r>
          </a:p>
        </p:txBody>
      </p:sp>
      <p:sp>
        <p:nvSpPr>
          <p:cNvPr id="9" name="Text Placeholder 8"/>
          <p:cNvSpPr>
            <a:spLocks noGrp="1"/>
          </p:cNvSpPr>
          <p:nvPr>
            <p:ph type="body" sz="quarter" idx="12"/>
          </p:nvPr>
        </p:nvSpPr>
        <p:spPr>
          <a:xfrm>
            <a:off x="6488108" y="3796880"/>
            <a:ext cx="2863175" cy="759485"/>
          </a:xfrm>
          <a:prstGeom prst="wedgeRectCallout">
            <a:avLst>
              <a:gd name="adj1" fmla="val 69552"/>
              <a:gd name="adj2" fmla="val -209165"/>
            </a:avLst>
          </a:prstGeom>
        </p:spPr>
        <p:txBody>
          <a:bodyPr/>
          <a:lstStyle/>
          <a:p>
            <a:r>
              <a:rPr lang="en-US" dirty="0"/>
              <a:t>Great, thank you!</a:t>
            </a:r>
            <a:endParaRPr lang="en-US" dirty="0">
              <a:cs typeface="Calibri"/>
            </a:endParaRPr>
          </a:p>
        </p:txBody>
      </p:sp>
      <p:pic>
        <p:nvPicPr>
          <p:cNvPr id="23" name="Picture 22" descr="Image of nurse with clipboard.">
            <a:extLst>
              <a:ext uri="{FF2B5EF4-FFF2-40B4-BE49-F238E27FC236}">
                <a16:creationId xmlns:a16="http://schemas.microsoft.com/office/drawing/2014/main" id="{39AD0A47-F90F-4154-A7F9-AF881E1A4CEA}"/>
              </a:ext>
            </a:extLst>
          </p:cNvPr>
          <p:cNvPicPr>
            <a:picLocks noChangeAspect="1"/>
          </p:cNvPicPr>
          <p:nvPr/>
        </p:nvPicPr>
        <p:blipFill rotWithShape="1">
          <a:blip r:embed="rId6">
            <a:extLst>
              <a:ext uri="{28A0092B-C50C-407E-A947-70E740481C1C}">
                <a14:useLocalDpi xmlns:a14="http://schemas.microsoft.com/office/drawing/2010/main" val="0"/>
              </a:ext>
            </a:extLst>
          </a:blip>
          <a:srcRect b="28185"/>
          <a:stretch/>
        </p:blipFill>
        <p:spPr>
          <a:xfrm>
            <a:off x="1894246" y="2179113"/>
            <a:ext cx="1751607" cy="3730383"/>
          </a:xfrm>
          <a:prstGeom prst="rect">
            <a:avLst/>
          </a:prstGeom>
        </p:spPr>
      </p:pic>
      <p:sp>
        <p:nvSpPr>
          <p:cNvPr id="24" name="TextBox 23">
            <a:extLst>
              <a:ext uri="{FF2B5EF4-FFF2-40B4-BE49-F238E27FC236}">
                <a16:creationId xmlns:a16="http://schemas.microsoft.com/office/drawing/2014/main" id="{E7EB13AC-B22A-4360-9C56-8FF527791915}"/>
              </a:ext>
            </a:extLst>
          </p:cNvPr>
          <p:cNvSpPr txBox="1"/>
          <p:nvPr/>
        </p:nvSpPr>
        <p:spPr>
          <a:xfrm>
            <a:off x="2315230" y="5348419"/>
            <a:ext cx="1542395"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Melanie, charge nurse</a:t>
            </a:r>
          </a:p>
        </p:txBody>
      </p:sp>
      <p:sp>
        <p:nvSpPr>
          <p:cNvPr id="14" name="Text Placeholder 9">
            <a:extLst>
              <a:ext uri="{FF2B5EF4-FFF2-40B4-BE49-F238E27FC236}">
                <a16:creationId xmlns:a16="http://schemas.microsoft.com/office/drawing/2014/main" id="{471A0551-CB58-4513-97FB-D6B144E5EE2F}"/>
              </a:ext>
            </a:extLst>
          </p:cNvPr>
          <p:cNvSpPr txBox="1">
            <a:spLocks/>
          </p:cNvSpPr>
          <p:nvPr/>
        </p:nvSpPr>
        <p:spPr>
          <a:xfrm>
            <a:off x="3731166" y="1278452"/>
            <a:ext cx="5910139" cy="1361877"/>
          </a:xfrm>
          <a:prstGeom prst="wedgeRectCallout">
            <a:avLst>
              <a:gd name="adj1" fmla="val -57698"/>
              <a:gd name="adj2" fmla="val 57306"/>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OK, Kim. I’ll send someone to assist you with establishing an IV in Ms. Smith so you can treat her severe blood pressure and draw labs.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22" name="Explosion 1 14">
            <a:extLst>
              <a:ext uri="{FF2B5EF4-FFF2-40B4-BE49-F238E27FC236}">
                <a16:creationId xmlns:a16="http://schemas.microsoft.com/office/drawing/2014/main" id="{26CFCC6F-5C31-4D50-BB55-94E5A5BD7A7E}"/>
              </a:ext>
            </a:extLst>
          </p:cNvPr>
          <p:cNvSpPr/>
          <p:nvPr/>
        </p:nvSpPr>
        <p:spPr>
          <a:xfrm rot="20528625">
            <a:off x="1345539" y="130301"/>
            <a:ext cx="2521677" cy="2003827"/>
          </a:xfrm>
          <a:prstGeom prst="irregularSeal1">
            <a:avLst/>
          </a:prstGeom>
          <a:solidFill>
            <a:srgbClr val="F194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Check-Back</a:t>
            </a:r>
          </a:p>
        </p:txBody>
      </p:sp>
    </p:spTree>
    <p:custDataLst>
      <p:tags r:id="rId1"/>
    </p:custDataLst>
    <p:extLst>
      <p:ext uri="{BB962C8B-B14F-4D97-AF65-F5344CB8AC3E}">
        <p14:creationId xmlns:p14="http://schemas.microsoft.com/office/powerpoint/2010/main" val="2803407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3D996-BC5E-554B-96D1-7705AB3E5D0B}"/>
              </a:ext>
            </a:extLst>
          </p:cNvPr>
          <p:cNvSpPr>
            <a:spLocks noGrp="1"/>
          </p:cNvSpPr>
          <p:nvPr>
            <p:ph type="title"/>
          </p:nvPr>
        </p:nvSpPr>
        <p:spPr/>
        <p:txBody>
          <a:bodyPr/>
          <a:lstStyle/>
          <a:p>
            <a:r>
              <a:rPr lang="en-US" dirty="0"/>
              <a:t>Activity: Call-Out &amp; Check-Back</a:t>
            </a:r>
          </a:p>
        </p:txBody>
      </p:sp>
      <p:sp>
        <p:nvSpPr>
          <p:cNvPr id="3" name="Content Placeholder 2">
            <a:extLst>
              <a:ext uri="{FF2B5EF4-FFF2-40B4-BE49-F238E27FC236}">
                <a16:creationId xmlns:a16="http://schemas.microsoft.com/office/drawing/2014/main" id="{3FB79B36-916F-B848-8B5D-1F59CF73C1BC}"/>
              </a:ext>
            </a:extLst>
          </p:cNvPr>
          <p:cNvSpPr>
            <a:spLocks noGrp="1"/>
          </p:cNvSpPr>
          <p:nvPr>
            <p:ph idx="1"/>
          </p:nvPr>
        </p:nvSpPr>
        <p:spPr/>
        <p:txBody>
          <a:bodyPr>
            <a:normAutofit lnSpcReduction="10000"/>
          </a:bodyPr>
          <a:lstStyle/>
          <a:p>
            <a:r>
              <a:rPr lang="en-US" dirty="0"/>
              <a:t>Partner in groups of three to four people</a:t>
            </a:r>
          </a:p>
          <a:p>
            <a:r>
              <a:rPr lang="en-US" dirty="0"/>
              <a:t>Recall a time when information had to be quickly communicated to others on your unit</a:t>
            </a:r>
          </a:p>
          <a:p>
            <a:pPr lvl="1"/>
            <a:r>
              <a:rPr lang="en-US" dirty="0"/>
              <a:t>Can be real or make-believe</a:t>
            </a:r>
          </a:p>
          <a:p>
            <a:r>
              <a:rPr lang="en-US" dirty="0"/>
              <a:t>Take 5 minutes to write a quick sketch using a </a:t>
            </a:r>
            <a:r>
              <a:rPr lang="en-US" b="1" dirty="0">
                <a:solidFill>
                  <a:srgbClr val="4258A6"/>
                </a:solidFill>
              </a:rPr>
              <a:t>call-out</a:t>
            </a:r>
            <a:r>
              <a:rPr lang="en-US" dirty="0"/>
              <a:t> and </a:t>
            </a:r>
            <a:r>
              <a:rPr lang="en-US" b="1" dirty="0">
                <a:solidFill>
                  <a:srgbClr val="4258A6"/>
                </a:solidFill>
              </a:rPr>
              <a:t>check-back</a:t>
            </a:r>
            <a:endParaRPr lang="en-US" dirty="0">
              <a:solidFill>
                <a:srgbClr val="4258A6"/>
              </a:solidFill>
            </a:endParaRPr>
          </a:p>
          <a:p>
            <a:r>
              <a:rPr lang="en-US" dirty="0"/>
              <a:t>Bravely perform your sketch for the class</a:t>
            </a:r>
          </a:p>
          <a:p>
            <a:r>
              <a:rPr lang="en-US" dirty="0"/>
              <a:t>Have fun! </a:t>
            </a:r>
            <a:endParaRPr lang="en-US" i="1" dirty="0"/>
          </a:p>
          <a:p>
            <a:pPr marL="0" indent="0">
              <a:buNone/>
            </a:pPr>
            <a:endParaRPr lang="en-US" sz="2000" i="1" dirty="0"/>
          </a:p>
          <a:p>
            <a:pPr marL="0" indent="0" algn="r">
              <a:buNone/>
            </a:pPr>
            <a:r>
              <a:rPr lang="en-US" sz="2000" i="1" dirty="0"/>
              <a:t>Approximate time: 10 min</a:t>
            </a:r>
          </a:p>
        </p:txBody>
      </p:sp>
      <p:sp>
        <p:nvSpPr>
          <p:cNvPr id="4" name="Slide Number Placeholder 3">
            <a:extLst>
              <a:ext uri="{FF2B5EF4-FFF2-40B4-BE49-F238E27FC236}">
                <a16:creationId xmlns:a16="http://schemas.microsoft.com/office/drawing/2014/main" id="{F8B95420-6D2E-0944-B1CA-27B9FE8F3B4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4515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SBAR Provides</a:t>
            </a:r>
            <a:r>
              <a:rPr lang="is-IS"/>
              <a:t>…</a:t>
            </a:r>
            <a:endParaRPr lang="en-US" dirty="0"/>
          </a:p>
        </p:txBody>
      </p:sp>
      <p:sp>
        <p:nvSpPr>
          <p:cNvPr id="5" name="Content Placeholder 4"/>
          <p:cNvSpPr>
            <a:spLocks noGrp="1"/>
          </p:cNvSpPr>
          <p:nvPr>
            <p:ph idx="1"/>
          </p:nvPr>
        </p:nvSpPr>
        <p:spPr/>
        <p:txBody>
          <a:bodyPr>
            <a:normAutofit/>
          </a:bodyPr>
          <a:lstStyle/>
          <a:p>
            <a:pPr marL="0" indent="0" algn="ctr">
              <a:spcAft>
                <a:spcPts val="1200"/>
              </a:spcAft>
              <a:buNone/>
            </a:pPr>
            <a:r>
              <a:rPr lang="en-US" altLang="en-US" b="1" dirty="0">
                <a:solidFill>
                  <a:srgbClr val="4258A6"/>
                </a:solidFill>
              </a:rPr>
              <a:t>A framework for team members to effectively communicate information to one another. </a:t>
            </a:r>
            <a:endParaRPr lang="en-US" altLang="en-US" dirty="0"/>
          </a:p>
          <a:p>
            <a:r>
              <a:rPr lang="en-US" altLang="en-US" dirty="0"/>
              <a:t>Communicate the following information:</a:t>
            </a:r>
          </a:p>
          <a:p>
            <a:pPr lvl="1"/>
            <a:r>
              <a:rPr lang="en-US" altLang="en-US" b="1" dirty="0">
                <a:solidFill>
                  <a:srgbClr val="4258A6"/>
                </a:solidFill>
              </a:rPr>
              <a:t>S</a:t>
            </a:r>
            <a:r>
              <a:rPr lang="en-US" altLang="en-US" dirty="0"/>
              <a:t>ituation―What is going on with the patient?</a:t>
            </a:r>
          </a:p>
          <a:p>
            <a:pPr lvl="1"/>
            <a:r>
              <a:rPr lang="en-US" altLang="en-US" b="1" dirty="0">
                <a:solidFill>
                  <a:srgbClr val="4258A6"/>
                </a:solidFill>
              </a:rPr>
              <a:t>B</a:t>
            </a:r>
            <a:r>
              <a:rPr lang="en-US" altLang="en-US" dirty="0"/>
              <a:t>ackground―What is the clinical background or context?</a:t>
            </a:r>
          </a:p>
          <a:p>
            <a:pPr lvl="1"/>
            <a:r>
              <a:rPr lang="en-US" altLang="en-US" b="1" dirty="0">
                <a:solidFill>
                  <a:srgbClr val="4258A6"/>
                </a:solidFill>
              </a:rPr>
              <a:t>A</a:t>
            </a:r>
            <a:r>
              <a:rPr lang="en-US" altLang="en-US" dirty="0"/>
              <a:t>ssessment―What do I think the problem is?</a:t>
            </a:r>
          </a:p>
          <a:p>
            <a:pPr lvl="1"/>
            <a:r>
              <a:rPr lang="en-US" altLang="en-US" b="1" dirty="0">
                <a:solidFill>
                  <a:srgbClr val="4258A6"/>
                </a:solidFill>
              </a:rPr>
              <a:t>R</a:t>
            </a:r>
            <a:r>
              <a:rPr lang="en-US" altLang="en-US" dirty="0"/>
              <a:t>ecommendation―What would I recommend?</a:t>
            </a:r>
          </a:p>
          <a:p>
            <a:pPr marL="0" indent="0" algn="ctr">
              <a:spcBef>
                <a:spcPts val="2800"/>
              </a:spcBef>
              <a:buNone/>
            </a:pPr>
            <a:r>
              <a:rPr lang="en-US" sz="2400" b="1" i="1" dirty="0">
                <a:solidFill>
                  <a:srgbClr val="4258A6"/>
                </a:solidFill>
              </a:rPr>
              <a:t>Tip! Use a check-back </a:t>
            </a:r>
            <a:r>
              <a:rPr lang="en-US" sz="2400" b="1" i="1">
                <a:solidFill>
                  <a:srgbClr val="4258A6"/>
                </a:solidFill>
              </a:rPr>
              <a:t>after SBAR</a:t>
            </a:r>
            <a:endParaRPr lang="en-US" altLang="en-US" sz="2400" i="1" dirty="0"/>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0BC924-6907-417A-B366-F607245C071E}"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7969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0B922-E524-AA4E-A2C8-20CCDD4B4CA4}"/>
              </a:ext>
            </a:extLst>
          </p:cNvPr>
          <p:cNvSpPr>
            <a:spLocks noGrp="1"/>
          </p:cNvSpPr>
          <p:nvPr>
            <p:ph type="title"/>
          </p:nvPr>
        </p:nvSpPr>
        <p:spPr/>
        <p:txBody>
          <a:bodyPr/>
          <a:lstStyle/>
          <a:p>
            <a:r>
              <a:rPr lang="en-US" dirty="0"/>
              <a:t>When Is SBAR Useful?</a:t>
            </a:r>
          </a:p>
        </p:txBody>
      </p:sp>
      <p:sp>
        <p:nvSpPr>
          <p:cNvPr id="3" name="Content Placeholder 2">
            <a:extLst>
              <a:ext uri="{FF2B5EF4-FFF2-40B4-BE49-F238E27FC236}">
                <a16:creationId xmlns:a16="http://schemas.microsoft.com/office/drawing/2014/main" id="{770CD04C-C43D-8E41-91E2-7D6832431D65}"/>
              </a:ext>
            </a:extLst>
          </p:cNvPr>
          <p:cNvSpPr>
            <a:spLocks noGrp="1"/>
          </p:cNvSpPr>
          <p:nvPr>
            <p:ph idx="1"/>
          </p:nvPr>
        </p:nvSpPr>
        <p:spPr>
          <a:xfrm>
            <a:off x="838200" y="1825625"/>
            <a:ext cx="4965700" cy="3999380"/>
          </a:xfrm>
        </p:spPr>
        <p:txBody>
          <a:bodyPr/>
          <a:lstStyle/>
          <a:p>
            <a:r>
              <a:rPr lang="en-US" dirty="0"/>
              <a:t>Care transitions and handoffs (e.g., during shift changes)</a:t>
            </a:r>
          </a:p>
          <a:p>
            <a:r>
              <a:rPr lang="en-US" dirty="0"/>
              <a:t>Requesting a response during emergent events</a:t>
            </a:r>
          </a:p>
          <a:p>
            <a:r>
              <a:rPr lang="en-US" dirty="0"/>
              <a:t>Providing updates about a patient or emergent event</a:t>
            </a:r>
          </a:p>
          <a:p>
            <a:r>
              <a:rPr lang="en-US" dirty="0"/>
              <a:t>Problem solving and suggesting solutions</a:t>
            </a:r>
          </a:p>
          <a:p>
            <a:endParaRPr lang="en-US" dirty="0"/>
          </a:p>
        </p:txBody>
      </p:sp>
      <p:sp>
        <p:nvSpPr>
          <p:cNvPr id="4" name="Slide Number Placeholder 3">
            <a:extLst>
              <a:ext uri="{FF2B5EF4-FFF2-40B4-BE49-F238E27FC236}">
                <a16:creationId xmlns:a16="http://schemas.microsoft.com/office/drawing/2014/main" id="{4B7EB1A6-15AA-B345-9F05-44EDDE1646A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pic>
        <p:nvPicPr>
          <p:cNvPr id="5" name="Picture 4" descr="Image of clinicians and family standing next to a patient in a bed."/>
          <p:cNvPicPr>
            <a:picLocks noChangeAspect="1"/>
          </p:cNvPicPr>
          <p:nvPr/>
        </p:nvPicPr>
        <p:blipFill>
          <a:blip r:embed="rId4"/>
          <a:stretch>
            <a:fillRect/>
          </a:stretch>
        </p:blipFill>
        <p:spPr>
          <a:xfrm>
            <a:off x="6109222" y="1826257"/>
            <a:ext cx="5244578" cy="3495120"/>
          </a:xfrm>
          <a:prstGeom prst="rect">
            <a:avLst/>
          </a:prstGeom>
          <a:ln>
            <a:solidFill>
              <a:srgbClr val="505BA7"/>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3633544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A0AF1-593B-8149-B3B6-FF88588FD7D0}"/>
              </a:ext>
            </a:extLst>
          </p:cNvPr>
          <p:cNvSpPr>
            <a:spLocks noGrp="1"/>
          </p:cNvSpPr>
          <p:nvPr>
            <p:ph type="title"/>
          </p:nvPr>
        </p:nvSpPr>
        <p:spPr/>
        <p:txBody>
          <a:bodyPr/>
          <a:lstStyle/>
          <a:p>
            <a:r>
              <a:rPr lang="en-US" dirty="0"/>
              <a:t>Application of the 4 Rs: SBAR</a:t>
            </a:r>
          </a:p>
        </p:txBody>
      </p:sp>
      <p:sp>
        <p:nvSpPr>
          <p:cNvPr id="16" name="Oval 15"/>
          <p:cNvSpPr/>
          <p:nvPr/>
        </p:nvSpPr>
        <p:spPr>
          <a:xfrm>
            <a:off x="10653864" y="116160"/>
            <a:ext cx="1426195" cy="1225744"/>
          </a:xfrm>
          <a:prstGeom prst="ellipse">
            <a:avLst/>
          </a:prstGeom>
          <a:solidFill>
            <a:srgbClr val="505BA7"/>
          </a:soli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4 Rs</a:t>
            </a:r>
          </a:p>
        </p:txBody>
      </p:sp>
      <p:sp>
        <p:nvSpPr>
          <p:cNvPr id="4" name="Slide Number Placeholder 3">
            <a:extLst>
              <a:ext uri="{FF2B5EF4-FFF2-40B4-BE49-F238E27FC236}">
                <a16:creationId xmlns:a16="http://schemas.microsoft.com/office/drawing/2014/main" id="{2A78949B-9086-2947-9654-1A7AA517AF5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graphicFrame>
        <p:nvGraphicFramePr>
          <p:cNvPr id="8" name="Table Placeholder 16" descr="Table" title="Application to the 4Rs">
            <a:extLst>
              <a:ext uri="{FF2B5EF4-FFF2-40B4-BE49-F238E27FC236}">
                <a16:creationId xmlns:a16="http://schemas.microsoft.com/office/drawing/2014/main" id="{ED4B7629-3180-DE4E-9711-F3D39F50D2D5}"/>
              </a:ext>
            </a:extLst>
          </p:cNvPr>
          <p:cNvGraphicFramePr>
            <a:graphicFrameLocks/>
          </p:cNvGraphicFramePr>
          <p:nvPr/>
        </p:nvGraphicFramePr>
        <p:xfrm>
          <a:off x="838200" y="1771838"/>
          <a:ext cx="10515600" cy="411480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3410141206"/>
                    </a:ext>
                  </a:extLst>
                </a:gridCol>
                <a:gridCol w="2628900">
                  <a:extLst>
                    <a:ext uri="{9D8B030D-6E8A-4147-A177-3AD203B41FA5}">
                      <a16:colId xmlns:a16="http://schemas.microsoft.com/office/drawing/2014/main" val="3126522577"/>
                    </a:ext>
                  </a:extLst>
                </a:gridCol>
                <a:gridCol w="2628900">
                  <a:extLst>
                    <a:ext uri="{9D8B030D-6E8A-4147-A177-3AD203B41FA5}">
                      <a16:colId xmlns:a16="http://schemas.microsoft.com/office/drawing/2014/main" val="1617135190"/>
                    </a:ext>
                  </a:extLst>
                </a:gridCol>
                <a:gridCol w="2628900">
                  <a:extLst>
                    <a:ext uri="{9D8B030D-6E8A-4147-A177-3AD203B41FA5}">
                      <a16:colId xmlns:a16="http://schemas.microsoft.com/office/drawing/2014/main" val="3097033355"/>
                    </a:ext>
                  </a:extLst>
                </a:gridCol>
              </a:tblGrid>
              <a:tr h="370840">
                <a:tc>
                  <a:txBody>
                    <a:bodyPr/>
                    <a:lstStyle/>
                    <a:p>
                      <a:pPr algn="ctr"/>
                      <a:r>
                        <a:rPr lang="en-US" sz="2400" dirty="0"/>
                        <a:t>Readiness</a:t>
                      </a:r>
                      <a:endParaRPr lang="en-US" dirty="0"/>
                    </a:p>
                    <a:p>
                      <a:pPr algn="ctr"/>
                      <a:r>
                        <a:rPr lang="en-US" i="1" dirty="0"/>
                        <a:t>Every Unit</a:t>
                      </a:r>
                    </a:p>
                  </a:txBody>
                  <a:tcPr anchor="b"/>
                </a:tc>
                <a:tc>
                  <a:txBody>
                    <a:bodyPr/>
                    <a:lstStyle/>
                    <a:p>
                      <a:pPr algn="ctr"/>
                      <a:r>
                        <a:rPr lang="en-US" sz="2400" dirty="0"/>
                        <a:t>Recognition</a:t>
                      </a:r>
                    </a:p>
                    <a:p>
                      <a:pPr algn="ctr"/>
                      <a:r>
                        <a:rPr lang="en-US" sz="1800" i="1" dirty="0"/>
                        <a:t>Every Patient</a:t>
                      </a:r>
                    </a:p>
                  </a:txBody>
                  <a:tcPr anchor="b"/>
                </a:tc>
                <a:tc>
                  <a:txBody>
                    <a:bodyPr/>
                    <a:lstStyle/>
                    <a:p>
                      <a:pPr algn="ctr"/>
                      <a:r>
                        <a:rPr lang="en-US" sz="2400" dirty="0"/>
                        <a:t>Response</a:t>
                      </a:r>
                    </a:p>
                    <a:p>
                      <a:pPr algn="ctr"/>
                      <a:r>
                        <a:rPr lang="en-US" sz="1800" i="1" dirty="0"/>
                        <a:t>Every Case</a:t>
                      </a:r>
                      <a:endParaRPr lang="en-US" sz="2400" i="1" dirty="0"/>
                    </a:p>
                  </a:txBody>
                  <a:tcPr anchor="b"/>
                </a:tc>
                <a:tc>
                  <a:txBody>
                    <a:bodyPr/>
                    <a:lstStyle/>
                    <a:p>
                      <a:pPr algn="ctr"/>
                      <a:r>
                        <a:rPr lang="en-US" sz="2400" dirty="0"/>
                        <a:t>Reporting</a:t>
                      </a:r>
                    </a:p>
                    <a:p>
                      <a:pPr algn="ctr"/>
                      <a:r>
                        <a:rPr lang="en-US" sz="1800" i="1" dirty="0"/>
                        <a:t>Every Unit</a:t>
                      </a:r>
                    </a:p>
                  </a:txBody>
                  <a:tcPr anchor="b"/>
                </a:tc>
                <a:extLst>
                  <a:ext uri="{0D108BD9-81ED-4DB2-BD59-A6C34878D82A}">
                    <a16:rowId xmlns:a16="http://schemas.microsoft.com/office/drawing/2014/main" val="2169532926"/>
                  </a:ext>
                </a:extLst>
              </a:tr>
              <a:tr h="370840">
                <a:tc>
                  <a:txBody>
                    <a:bodyPr/>
                    <a:lstStyle/>
                    <a:p>
                      <a:pPr marL="0" indent="0">
                        <a:buFont typeface="Arial" panose="020B0604020202020204" pitchFamily="34" charset="0"/>
                        <a:buNone/>
                      </a:pPr>
                      <a:r>
                        <a:rPr lang="en-US" dirty="0"/>
                        <a:t>Use </a:t>
                      </a:r>
                      <a:r>
                        <a:rPr lang="en-US" b="1" dirty="0"/>
                        <a:t>SBAR</a:t>
                      </a:r>
                      <a:r>
                        <a:rPr lang="en-US" dirty="0"/>
                        <a:t> to:</a:t>
                      </a:r>
                    </a:p>
                    <a:p>
                      <a:pPr marL="285750" indent="-171450">
                        <a:buFont typeface="Arial" panose="020B0604020202020204" pitchFamily="34" charset="0"/>
                        <a:buChar char="•"/>
                        <a:tabLst/>
                      </a:pPr>
                      <a:r>
                        <a:rPr lang="en-US" dirty="0"/>
                        <a:t>Frame triage recommendations</a:t>
                      </a:r>
                    </a:p>
                    <a:p>
                      <a:pPr marL="285750" indent="-171450">
                        <a:buFont typeface="Arial" panose="020B0604020202020204" pitchFamily="34" charset="0"/>
                        <a:buChar char="•"/>
                        <a:tabLst/>
                      </a:pPr>
                      <a:r>
                        <a:rPr lang="en-US" dirty="0"/>
                        <a:t>Communicate need for escalation, consultation, or transport</a:t>
                      </a:r>
                    </a:p>
                  </a:txBody>
                  <a:tcPr/>
                </a:tc>
                <a:tc>
                  <a:txBody>
                    <a:bodyPr/>
                    <a:lstStyle/>
                    <a:p>
                      <a:r>
                        <a:rPr lang="en-US" dirty="0"/>
                        <a:t>Use </a:t>
                      </a:r>
                      <a:r>
                        <a:rPr lang="en-US" b="1" dirty="0"/>
                        <a:t>SBAR</a:t>
                      </a:r>
                      <a:r>
                        <a:rPr lang="en-US" dirty="0"/>
                        <a:t> to:</a:t>
                      </a:r>
                    </a:p>
                    <a:p>
                      <a:pPr marL="285750" indent="-171450">
                        <a:buFont typeface="Arial" panose="020B0604020202020204" pitchFamily="34" charset="0"/>
                        <a:buChar char="•"/>
                        <a:tabLst/>
                      </a:pPr>
                      <a:r>
                        <a:rPr lang="en-US" dirty="0"/>
                        <a:t>Communicate hypertension-specific and general patient information across care transitions to ensure continuity of care</a:t>
                      </a:r>
                    </a:p>
                    <a:p>
                      <a:pPr marL="285750" indent="-171450">
                        <a:buFont typeface="Arial" panose="020B0604020202020204" pitchFamily="34" charset="0"/>
                        <a:buChar char="•"/>
                        <a:tabLst/>
                      </a:pPr>
                      <a:r>
                        <a:rPr lang="en-US" dirty="0"/>
                        <a:t>Frame changes in status, especially those related to early-warning signs</a:t>
                      </a:r>
                    </a:p>
                  </a:txBody>
                  <a:tcPr/>
                </a:tc>
                <a:tc>
                  <a:txBody>
                    <a:bodyPr/>
                    <a:lstStyle/>
                    <a:p>
                      <a:r>
                        <a:rPr lang="en-US" dirty="0"/>
                        <a:t>Use </a:t>
                      </a:r>
                      <a:r>
                        <a:rPr lang="en-US" b="1" dirty="0"/>
                        <a:t>SBAR</a:t>
                      </a:r>
                      <a:r>
                        <a:rPr lang="en-US" dirty="0"/>
                        <a:t> to:</a:t>
                      </a:r>
                    </a:p>
                    <a:p>
                      <a:pPr marL="2857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Structure communications, care transitions, and recommend changes to the established care plan</a:t>
                      </a:r>
                    </a:p>
                  </a:txBody>
                  <a:tcPr/>
                </a:tc>
                <a:tc>
                  <a:txBody>
                    <a:bodyPr/>
                    <a:lstStyle/>
                    <a:p>
                      <a:r>
                        <a:rPr lang="en-US" dirty="0"/>
                        <a:t>Use </a:t>
                      </a:r>
                      <a:r>
                        <a:rPr lang="en-US" b="1" dirty="0"/>
                        <a:t>SBAR</a:t>
                      </a:r>
                      <a:r>
                        <a:rPr lang="en-US" dirty="0"/>
                        <a:t> to:</a:t>
                      </a:r>
                    </a:p>
                    <a:p>
                      <a:pPr marL="285750" indent="-171450">
                        <a:buFont typeface="Arial" panose="020B0604020202020204" pitchFamily="34" charset="0"/>
                        <a:buChar char="•"/>
                        <a:tabLst/>
                      </a:pPr>
                      <a:r>
                        <a:rPr lang="en-US" dirty="0"/>
                        <a:t>Frame event reports</a:t>
                      </a:r>
                    </a:p>
                    <a:p>
                      <a:pPr marL="285750" indent="-171450">
                        <a:buFont typeface="Arial" panose="020B0604020202020204" pitchFamily="34" charset="0"/>
                        <a:buChar char="•"/>
                        <a:tabLst/>
                      </a:pPr>
                      <a:r>
                        <a:rPr lang="en-US" dirty="0"/>
                        <a:t>Structure case scenarios for sharing lessons learned (either positive or negative) to other staff </a:t>
                      </a:r>
                    </a:p>
                    <a:p>
                      <a:pPr marL="285750" indent="-171450">
                        <a:buFont typeface="Arial" panose="020B0604020202020204" pitchFamily="34" charset="0"/>
                        <a:buChar char="•"/>
                        <a:tabLst/>
                      </a:pPr>
                      <a:r>
                        <a:rPr lang="en-US" dirty="0"/>
                        <a:t>Summarize a particularly effective or ineffective event </a:t>
                      </a:r>
                    </a:p>
                  </a:txBody>
                  <a:tcPr/>
                </a:tc>
                <a:extLst>
                  <a:ext uri="{0D108BD9-81ED-4DB2-BD59-A6C34878D82A}">
                    <a16:rowId xmlns:a16="http://schemas.microsoft.com/office/drawing/2014/main" val="1060971746"/>
                  </a:ext>
                </a:extLst>
              </a:tr>
            </a:tbl>
          </a:graphicData>
        </a:graphic>
      </p:graphicFrame>
    </p:spTree>
    <p:extLst>
      <p:ext uri="{BB962C8B-B14F-4D97-AF65-F5344CB8AC3E}">
        <p14:creationId xmlns:p14="http://schemas.microsoft.com/office/powerpoint/2010/main" val="1457322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dirty="0"/>
              <a:t>SBAR Video</a:t>
            </a:r>
          </a:p>
        </p:txBody>
      </p:sp>
      <p:sp>
        <p:nvSpPr>
          <p:cNvPr id="20" name="Content Placeholder 19"/>
          <p:cNvSpPr>
            <a:spLocks noGrp="1"/>
          </p:cNvSpPr>
          <p:nvPr>
            <p:ph idx="1"/>
          </p:nvPr>
        </p:nvSpPr>
        <p:spPr>
          <a:xfrm>
            <a:off x="2797174" y="2479337"/>
            <a:ext cx="1993900" cy="1334296"/>
          </a:xfrm>
        </p:spPr>
        <p:txBody>
          <a:bodyPr/>
          <a:lstStyle/>
          <a:p>
            <a:pPr marL="0" indent="0">
              <a:buNone/>
            </a:pPr>
            <a:r>
              <a:rPr lang="en-US" dirty="0"/>
              <a:t>Click video to watch</a:t>
            </a:r>
          </a:p>
          <a:p>
            <a:pPr marL="0" indent="0">
              <a:buNone/>
            </a:pPr>
            <a:endParaRPr lang="en-US" dirty="0"/>
          </a:p>
        </p:txBody>
      </p:sp>
      <p:pic>
        <p:nvPicPr>
          <p:cNvPr id="4" name="Mod 3_1of5_SBAR.mp4" descr="SBAR Video">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4791074" y="1002783"/>
            <a:ext cx="6562726" cy="4922044"/>
          </a:xfrm>
          <a:prstGeom prst="rect">
            <a:avLst/>
          </a:prstGeom>
          <a:ln>
            <a:solidFill>
              <a:srgbClr val="505BA7"/>
            </a:solidFill>
          </a:ln>
          <a:effectLst>
            <a:outerShdw blurRad="50800" dist="38100" dir="2700000" algn="tl" rotWithShape="0">
              <a:prstClr val="black">
                <a:alpha val="40000"/>
              </a:prstClr>
            </a:outerShdw>
          </a:effectLst>
        </p:spPr>
      </p:pic>
      <p:sp>
        <p:nvSpPr>
          <p:cNvPr id="2" name="Rectangle 1" descr="Decorative">
            <a:extLst>
              <a:ext uri="{C183D7F6-B498-43B3-948B-1728B52AA6E4}">
                <adec:decorative xmlns:adec="http://schemas.microsoft.com/office/drawing/2017/decorative" val="0"/>
              </a:ext>
            </a:extLst>
          </p:cNvPr>
          <p:cNvSpPr/>
          <p:nvPr/>
        </p:nvSpPr>
        <p:spPr>
          <a:xfrm>
            <a:off x="435411" y="4175992"/>
            <a:ext cx="3881437" cy="1703231"/>
          </a:xfrm>
          <a:prstGeom prst="rect">
            <a:avLst/>
          </a:prstGeom>
          <a:solidFill>
            <a:srgbClr val="4258A6">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Content Placeholder 20"/>
          <p:cNvSpPr>
            <a:spLocks noGrp="1"/>
          </p:cNvSpPr>
          <p:nvPr>
            <p:ph idx="13"/>
          </p:nvPr>
        </p:nvSpPr>
        <p:spPr>
          <a:xfrm>
            <a:off x="435411" y="4175992"/>
            <a:ext cx="3881437" cy="1703231"/>
          </a:xfrm>
        </p:spPr>
        <p:txBody>
          <a:bodyPr>
            <a:normAutofit/>
          </a:bodyPr>
          <a:lstStyle/>
          <a:p>
            <a:pPr marL="0" indent="0">
              <a:buNone/>
            </a:pPr>
            <a:r>
              <a:rPr lang="en-US" dirty="0"/>
              <a:t>How did the SBAR technique improve communication between the nurse and physician?</a:t>
            </a:r>
          </a:p>
        </p:txBody>
      </p:sp>
      <p:sp>
        <p:nvSpPr>
          <p:cNvPr id="26" name="Curved Right Arrow 25" descr="Decorative">
            <a:extLst>
              <a:ext uri="{C183D7F6-B498-43B3-948B-1728B52AA6E4}">
                <adec:decorative xmlns:adec="http://schemas.microsoft.com/office/drawing/2017/decorative" val="0"/>
              </a:ext>
            </a:extLst>
          </p:cNvPr>
          <p:cNvSpPr/>
          <p:nvPr/>
        </p:nvSpPr>
        <p:spPr>
          <a:xfrm rot="20833141">
            <a:off x="2282506" y="2066795"/>
            <a:ext cx="1220630" cy="188082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0BC924-6907-417A-B366-F607245C071E}"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1816032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dirty="0"/>
              <a:t>SBAR Video Debrief</a:t>
            </a:r>
          </a:p>
        </p:txBody>
      </p:sp>
      <p:sp>
        <p:nvSpPr>
          <p:cNvPr id="6" name="Content Placeholder 5"/>
          <p:cNvSpPr>
            <a:spLocks noGrp="1"/>
          </p:cNvSpPr>
          <p:nvPr>
            <p:ph idx="1"/>
          </p:nvPr>
        </p:nvSpPr>
        <p:spPr>
          <a:xfrm>
            <a:off x="838200" y="1825625"/>
            <a:ext cx="11046630" cy="3999380"/>
          </a:xfrm>
        </p:spPr>
        <p:txBody>
          <a:bodyPr>
            <a:normAutofit/>
          </a:bodyPr>
          <a:lstStyle/>
          <a:p>
            <a:r>
              <a:rPr lang="en-US" dirty="0"/>
              <a:t>How did the SBAR technique improve </a:t>
            </a:r>
            <a:br>
              <a:rPr lang="en-US" dirty="0"/>
            </a:br>
            <a:r>
              <a:rPr lang="en-US" dirty="0"/>
              <a:t>communication between the nurse and </a:t>
            </a:r>
            <a:br>
              <a:rPr lang="en-US" dirty="0"/>
            </a:br>
            <a:r>
              <a:rPr lang="en-US" dirty="0"/>
              <a:t>physician?</a:t>
            </a:r>
          </a:p>
          <a:p>
            <a:pPr lvl="1"/>
            <a:r>
              <a:rPr lang="en-US" b="1" dirty="0">
                <a:solidFill>
                  <a:srgbClr val="4258A6"/>
                </a:solidFill>
                <a:effectLst>
                  <a:outerShdw blurRad="38100" dist="38100" dir="2700000" algn="tl">
                    <a:srgbClr val="000000">
                      <a:alpha val="43137"/>
                    </a:srgbClr>
                  </a:outerShdw>
                </a:effectLst>
              </a:rPr>
              <a:t>I</a:t>
            </a:r>
            <a:r>
              <a:rPr lang="en-US" dirty="0"/>
              <a:t>—The nurse identified herself and the reason she was calling</a:t>
            </a:r>
          </a:p>
          <a:p>
            <a:pPr lvl="1"/>
            <a:r>
              <a:rPr lang="en-US" b="1" dirty="0">
                <a:solidFill>
                  <a:srgbClr val="4258A6"/>
                </a:solidFill>
                <a:effectLst>
                  <a:outerShdw blurRad="38100" dist="38100" dir="2700000" algn="tl">
                    <a:srgbClr val="000000">
                      <a:alpha val="43137"/>
                    </a:srgbClr>
                  </a:outerShdw>
                </a:effectLst>
              </a:rPr>
              <a:t>S</a:t>
            </a:r>
            <a:r>
              <a:rPr lang="en-US" dirty="0"/>
              <a:t>—The physician was quickly made aware of Mrs. Everett's deteriorating situation</a:t>
            </a:r>
          </a:p>
          <a:p>
            <a:pPr lvl="1"/>
            <a:r>
              <a:rPr lang="en-US" b="1" dirty="0">
                <a:solidFill>
                  <a:srgbClr val="4258A6"/>
                </a:solidFill>
                <a:effectLst>
                  <a:outerShdw blurRad="38100" dist="38100" dir="2700000" algn="tl">
                    <a:srgbClr val="000000">
                      <a:alpha val="43137"/>
                    </a:srgbClr>
                  </a:outerShdw>
                </a:effectLst>
              </a:rPr>
              <a:t>B</a:t>
            </a:r>
            <a:r>
              <a:rPr lang="en-US" dirty="0"/>
              <a:t>—The nurse provided the background of the DVT diagnosis and all current labs</a:t>
            </a:r>
          </a:p>
          <a:p>
            <a:pPr lvl="1"/>
            <a:r>
              <a:rPr lang="en-US" b="1" dirty="0">
                <a:solidFill>
                  <a:srgbClr val="4258A6"/>
                </a:solidFill>
                <a:effectLst>
                  <a:outerShdw blurRad="38100" dist="38100" dir="2700000" algn="tl">
                    <a:srgbClr val="000000">
                      <a:alpha val="43137"/>
                    </a:srgbClr>
                  </a:outerShdw>
                </a:effectLst>
              </a:rPr>
              <a:t>A</a:t>
            </a:r>
            <a:r>
              <a:rPr lang="en-US" dirty="0"/>
              <a:t>—The recent assessment of the patient has led the nurse to call the physician with her concerns</a:t>
            </a:r>
          </a:p>
          <a:p>
            <a:pPr lvl="1"/>
            <a:r>
              <a:rPr lang="en-US" b="1" dirty="0">
                <a:solidFill>
                  <a:srgbClr val="4258A6"/>
                </a:solidFill>
                <a:effectLst>
                  <a:outerShdw blurRad="38100" dist="38100" dir="2700000" algn="tl">
                    <a:srgbClr val="000000">
                      <a:alpha val="43137"/>
                    </a:srgbClr>
                  </a:outerShdw>
                </a:effectLst>
              </a:rPr>
              <a:t>R</a:t>
            </a:r>
            <a:r>
              <a:rPr lang="en-US" dirty="0"/>
              <a:t>—The recommendation was initiated by the nurse for additional labs and a plan was discussed for future care</a:t>
            </a:r>
          </a:p>
        </p:txBody>
      </p:sp>
      <p:pic>
        <p:nvPicPr>
          <p:cNvPr id="16" name="Picture 15" descr="Team Discuss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9569" y="618886"/>
            <a:ext cx="3805261" cy="2388078"/>
          </a:xfrm>
          <a:prstGeom prst="rect">
            <a:avLst/>
          </a:prstGeom>
          <a:ln>
            <a:solidFill>
              <a:srgbClr val="505BA7"/>
            </a:solidFill>
          </a:ln>
          <a:effectLst>
            <a:outerShdw blurRad="50800" dist="38100" dir="2700000" algn="tl" rotWithShape="0">
              <a:prstClr val="black">
                <a:alpha val="40000"/>
              </a:prstClr>
            </a:outerShdw>
          </a:effectLst>
        </p:spPr>
      </p:pic>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0BC924-6907-417A-B366-F607245C071E}"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5843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descr="Semi-transparent image of hospital. ">
            <a:extLst>
              <a:ext uri="{FF2B5EF4-FFF2-40B4-BE49-F238E27FC236}">
                <a16:creationId xmlns:a16="http://schemas.microsoft.com/office/drawing/2014/main" id="{8FF9E5A9-6FDA-4B81-95D5-117AE8164DA4}"/>
              </a:ext>
            </a:extLst>
          </p:cNvPr>
          <p:cNvSpPr/>
          <p:nvPr/>
        </p:nvSpPr>
        <p:spPr>
          <a:xfrm>
            <a:off x="0" y="1"/>
            <a:ext cx="12192000" cy="6038768"/>
          </a:xfrm>
          <a:prstGeom prst="rect">
            <a:avLst/>
          </a:prstGeom>
          <a:blipFill dpi="0" rotWithShape="1">
            <a:blip r:embed="rId4">
              <a:alphaModFix amt="3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6"/>
          <p:cNvSpPr>
            <a:spLocks noGrp="1"/>
          </p:cNvSpPr>
          <p:nvPr>
            <p:ph type="title"/>
          </p:nvPr>
        </p:nvSpPr>
        <p:spPr>
          <a:xfrm>
            <a:off x="0" y="1"/>
            <a:ext cx="12192000" cy="1494587"/>
          </a:xfrm>
          <a:solidFill>
            <a:schemeClr val="bg1"/>
          </a:solidFill>
          <a:ln>
            <a:solidFill>
              <a:schemeClr val="accent1"/>
            </a:solidFill>
          </a:ln>
        </p:spPr>
        <p:txBody>
          <a:bodyPr>
            <a:normAutofit/>
          </a:bodyPr>
          <a:lstStyle/>
          <a:p>
            <a:pPr lvl="0" algn="ctr"/>
            <a:r>
              <a:rPr lang="en-US" dirty="0"/>
              <a:t>Severe Hypertension</a:t>
            </a:r>
            <a:br>
              <a:rPr lang="en-US" dirty="0"/>
            </a:br>
            <a:r>
              <a:rPr lang="en-US" dirty="0"/>
              <a:t>SBAR</a:t>
            </a:r>
          </a:p>
        </p:txBody>
      </p:sp>
      <p:sp>
        <p:nvSpPr>
          <p:cNvPr id="67" name="Slide Number Placeholder 6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1A1DD4D1-AA07-6F49-B371-78F832E927E2}"/>
              </a:ext>
            </a:extLst>
          </p:cNvPr>
          <p:cNvSpPr>
            <a:spLocks noGrp="1"/>
          </p:cNvSpPr>
          <p:nvPr>
            <p:ph idx="1"/>
          </p:nvPr>
        </p:nvSpPr>
        <p:spPr>
          <a:xfrm>
            <a:off x="584894" y="2072666"/>
            <a:ext cx="6819206" cy="3388025"/>
          </a:xfrm>
          <a:solidFill>
            <a:schemeClr val="bg1"/>
          </a:solidFill>
          <a:ln w="19050">
            <a:solidFill>
              <a:schemeClr val="accent1"/>
            </a:solidFill>
          </a:ln>
        </p:spPr>
        <p:txBody>
          <a:bodyPr anchor="ctr">
            <a:noAutofit/>
          </a:bodyPr>
          <a:lstStyle/>
          <a:p>
            <a:r>
              <a:rPr lang="en-US" sz="3000" dirty="0"/>
              <a:t>Ms. Smith has persistent severe-range blood pressure with no IV access.</a:t>
            </a:r>
          </a:p>
          <a:p>
            <a:r>
              <a:rPr lang="en-US" sz="3000" dirty="0"/>
              <a:t>How does the nurse, Kim, use SBAR to structure her communication with Dr. Johnson, the obstetrician?</a:t>
            </a:r>
          </a:p>
          <a:p>
            <a:r>
              <a:rPr lang="en-US" sz="3000" dirty="0"/>
              <a:t>If you were the nurse, what would you say to Dr. Johnson?  </a:t>
            </a:r>
          </a:p>
        </p:txBody>
      </p:sp>
      <p:pic>
        <p:nvPicPr>
          <p:cNvPr id="9" name="Picture 8" descr="Decorative - magnifying glass">
            <a:extLst>
              <a:ext uri="{FF2B5EF4-FFF2-40B4-BE49-F238E27FC236}">
                <a16:creationId xmlns:a16="http://schemas.microsoft.com/office/drawing/2014/main" id="{11078F43-580E-2E48-A57F-F0DE4CB7DD57}"/>
              </a:ext>
              <a:ext uri="{C183D7F6-B498-43B3-948B-1728B52AA6E4}">
                <adec:decorative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381394" y="1494588"/>
            <a:ext cx="5985568" cy="5944490"/>
          </a:xfrm>
          <a:prstGeom prst="rect">
            <a:avLst/>
          </a:prstGeom>
        </p:spPr>
      </p:pic>
    </p:spTree>
    <p:custDataLst>
      <p:tags r:id="rId1"/>
    </p:custDataLst>
    <p:extLst>
      <p:ext uri="{BB962C8B-B14F-4D97-AF65-F5344CB8AC3E}">
        <p14:creationId xmlns:p14="http://schemas.microsoft.com/office/powerpoint/2010/main" val="1556271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descr="Decorative shape">
            <a:extLst>
              <a:ext uri="{FF2B5EF4-FFF2-40B4-BE49-F238E27FC236}">
                <a16:creationId xmlns:a16="http://schemas.microsoft.com/office/drawing/2014/main" id="{7D82D133-F05A-449D-A950-E58952E34ECA}"/>
              </a:ext>
            </a:extLst>
          </p:cNvPr>
          <p:cNvSpPr/>
          <p:nvPr/>
        </p:nvSpPr>
        <p:spPr>
          <a:xfrm flipH="1">
            <a:off x="1371477" y="107576"/>
            <a:ext cx="10696475" cy="5761595"/>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FDD599"/>
          </a:solidFill>
          <a:ln w="57150">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16" name="Title 11">
            <a:extLst>
              <a:ext uri="{FF2B5EF4-FFF2-40B4-BE49-F238E27FC236}">
                <a16:creationId xmlns:a16="http://schemas.microsoft.com/office/drawing/2014/main" id="{2DEBB2F9-20BA-0E40-BEE6-4EB11592FEDE}"/>
              </a:ext>
            </a:extLst>
          </p:cNvPr>
          <p:cNvSpPr>
            <a:spLocks noGrp="1"/>
          </p:cNvSpPr>
          <p:nvPr>
            <p:ph type="title"/>
          </p:nvPr>
        </p:nvSpPr>
        <p:spPr>
          <a:xfrm rot="16200000">
            <a:off x="-2314745" y="2312499"/>
            <a:ext cx="5950567" cy="1325563"/>
          </a:xfrm>
        </p:spPr>
        <p:txBody>
          <a:bodyPr>
            <a:normAutofit/>
          </a:bodyPr>
          <a:lstStyle/>
          <a:p>
            <a:r>
              <a:rPr lang="en-US" dirty="0"/>
              <a:t>Severe Hypertension</a:t>
            </a:r>
            <a:br>
              <a:rPr lang="en-US" dirty="0"/>
            </a:br>
            <a:r>
              <a:rPr lang="en-US" dirty="0"/>
              <a:t>SBAR</a:t>
            </a:r>
          </a:p>
        </p:txBody>
      </p:sp>
      <p:pic>
        <p:nvPicPr>
          <p:cNvPr id="17" name="Picture 16" descr="A picture containing silhouette of nurse">
            <a:extLst>
              <a:ext uri="{FF2B5EF4-FFF2-40B4-BE49-F238E27FC236}">
                <a16:creationId xmlns:a16="http://schemas.microsoft.com/office/drawing/2014/main" id="{F6F571B1-BFAE-43F7-BA45-5990F0CA6B93}"/>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79464" b="59934"/>
          <a:stretch/>
        </p:blipFill>
        <p:spPr>
          <a:xfrm>
            <a:off x="2739539" y="2474068"/>
            <a:ext cx="1563920" cy="3373837"/>
          </a:xfrm>
          <a:prstGeom prst="rect">
            <a:avLst/>
          </a:prstGeom>
        </p:spPr>
      </p:pic>
      <p:sp>
        <p:nvSpPr>
          <p:cNvPr id="18" name="TextBox 17">
            <a:extLst>
              <a:ext uri="{FF2B5EF4-FFF2-40B4-BE49-F238E27FC236}">
                <a16:creationId xmlns:a16="http://schemas.microsoft.com/office/drawing/2014/main" id="{E36EC780-3FED-4B6D-9292-B4D04C3D9EA8}"/>
              </a:ext>
            </a:extLst>
          </p:cNvPr>
          <p:cNvSpPr txBox="1"/>
          <p:nvPr/>
        </p:nvSpPr>
        <p:spPr>
          <a:xfrm>
            <a:off x="2848215" y="5464412"/>
            <a:ext cx="1203086"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Kim, triage nurse</a:t>
            </a:r>
          </a:p>
        </p:txBody>
      </p:sp>
      <p:sp>
        <p:nvSpPr>
          <p:cNvPr id="4" name="Text Placeholder 3"/>
          <p:cNvSpPr>
            <a:spLocks noGrp="1"/>
          </p:cNvSpPr>
          <p:nvPr>
            <p:ph type="body" sz="quarter" idx="12"/>
          </p:nvPr>
        </p:nvSpPr>
        <p:spPr>
          <a:xfrm>
            <a:off x="4412135" y="1411064"/>
            <a:ext cx="3149924" cy="4310450"/>
          </a:xfrm>
          <a:prstGeom prst="wedgeRectCallout">
            <a:avLst>
              <a:gd name="adj1" fmla="val -78701"/>
              <a:gd name="adj2" fmla="val -15326"/>
            </a:avLst>
          </a:prstGeom>
        </p:spPr>
        <p:txBody>
          <a:bodyPr/>
          <a:lstStyle/>
          <a:p>
            <a:r>
              <a:rPr lang="en-US" dirty="0"/>
              <a:t>Hi, Dr. Johnson, it’s Kim. I’m caring for Ms. Alice Smith, who recently presented to L&amp;D triage complaining of a headache. </a:t>
            </a:r>
          </a:p>
          <a:p>
            <a:endParaRPr lang="en-US" sz="800" dirty="0"/>
          </a:p>
          <a:p>
            <a:r>
              <a:rPr lang="en-US" dirty="0"/>
              <a:t>Since her arrival, she has had two severe-range blood pressure readings separated by 10 minutes.</a:t>
            </a:r>
          </a:p>
        </p:txBody>
      </p:sp>
      <p:pic>
        <p:nvPicPr>
          <p:cNvPr id="20" name="Picture 19" descr="A picture containing silhouette of doctor">
            <a:extLst>
              <a:ext uri="{FF2B5EF4-FFF2-40B4-BE49-F238E27FC236}">
                <a16:creationId xmlns:a16="http://schemas.microsoft.com/office/drawing/2014/main" id="{6EC29CD9-F2C3-4D31-B1F9-58637230A9F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2107" b="99190" l="53674" r="75717">
                        <a14:foregroundMark x1="65771" y1="53890" x2="65771" y2="53890"/>
                        <a14:foregroundMark x1="62186" y1="97326" x2="62186" y2="97326"/>
                        <a14:foregroundMark x1="64337" y1="99190" x2="64337" y2="99190"/>
                        <a14:foregroundMark x1="59677" y1="99028" x2="59677" y2="99028"/>
                        <a14:foregroundMark x1="65771" y1="52107" x2="65771" y2="52107"/>
                      </a14:backgroundRemoval>
                    </a14:imgEffect>
                  </a14:imgLayer>
                </a14:imgProps>
              </a:ext>
              <a:ext uri="{28A0092B-C50C-407E-A947-70E740481C1C}">
                <a14:useLocalDpi xmlns:a14="http://schemas.microsoft.com/office/drawing/2010/main" val="0"/>
              </a:ext>
            </a:extLst>
          </a:blip>
          <a:srcRect l="51107" t="50000" r="21422"/>
          <a:stretch/>
        </p:blipFill>
        <p:spPr>
          <a:xfrm>
            <a:off x="9556569" y="1663351"/>
            <a:ext cx="2026062" cy="4077489"/>
          </a:xfrm>
          <a:prstGeom prst="rect">
            <a:avLst/>
          </a:prstGeom>
        </p:spPr>
      </p:pic>
      <p:sp>
        <p:nvSpPr>
          <p:cNvPr id="21" name="TextBox 20">
            <a:extLst>
              <a:ext uri="{FF2B5EF4-FFF2-40B4-BE49-F238E27FC236}">
                <a16:creationId xmlns:a16="http://schemas.microsoft.com/office/drawing/2014/main" id="{8932228B-6CE0-46A9-A3BF-5E82E72FB07E}"/>
              </a:ext>
            </a:extLst>
          </p:cNvPr>
          <p:cNvSpPr txBox="1"/>
          <p:nvPr/>
        </p:nvSpPr>
        <p:spPr>
          <a:xfrm>
            <a:off x="9188244" y="5459904"/>
            <a:ext cx="1595697"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Johnson, obstetrician</a:t>
            </a:r>
          </a:p>
        </p:txBody>
      </p:sp>
      <p:sp>
        <p:nvSpPr>
          <p:cNvPr id="12" name="Explosion 1 11">
            <a:extLst>
              <a:ext uri="{FF2B5EF4-FFF2-40B4-BE49-F238E27FC236}">
                <a16:creationId xmlns:a16="http://schemas.microsoft.com/office/drawing/2014/main" id="{CA84AFB5-C2E8-A64A-8207-7FC5C20274CC}"/>
              </a:ext>
            </a:extLst>
          </p:cNvPr>
          <p:cNvSpPr/>
          <p:nvPr/>
        </p:nvSpPr>
        <p:spPr>
          <a:xfrm rot="21083049">
            <a:off x="2553492" y="-8768"/>
            <a:ext cx="2521677" cy="2003827"/>
          </a:xfrm>
          <a:prstGeom prst="irregularSeal1">
            <a:avLst/>
          </a:prstGeom>
          <a:solidFill>
            <a:srgbClr val="F194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Situation</a:t>
            </a:r>
          </a:p>
        </p:txBody>
      </p:sp>
      <p:pic>
        <p:nvPicPr>
          <p:cNvPr id="22" name="Picture 21" descr="Phone icon">
            <a:extLst>
              <a:ext uri="{FF2B5EF4-FFF2-40B4-BE49-F238E27FC236}">
                <a16:creationId xmlns:a16="http://schemas.microsoft.com/office/drawing/2014/main" id="{57E0A993-B920-4B79-86BB-25A3EB8A5E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301833">
            <a:off x="7369054" y="1452352"/>
            <a:ext cx="2710165" cy="2710165"/>
          </a:xfrm>
          <a:prstGeom prst="rect">
            <a:avLst/>
          </a:prstGeom>
        </p:spPr>
      </p:pic>
    </p:spTree>
    <p:custDataLst>
      <p:tags r:id="rId1"/>
    </p:custDataLst>
    <p:extLst>
      <p:ext uri="{BB962C8B-B14F-4D97-AF65-F5344CB8AC3E}">
        <p14:creationId xmlns:p14="http://schemas.microsoft.com/office/powerpoint/2010/main" val="278568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Maternal and Perinatal Deaths and Injuries 2004-2015</a:t>
            </a:r>
            <a:r>
              <a:rPr lang="en-US" baseline="30000" dirty="0"/>
              <a:t>1,2</a:t>
            </a:r>
            <a:r>
              <a:rPr lang="en-US" dirty="0"/>
              <a:t> </a:t>
            </a:r>
          </a:p>
        </p:txBody>
      </p:sp>
      <p:graphicFrame>
        <p:nvGraphicFramePr>
          <p:cNvPr id="10" name="Content Placeholder 17" descr="Table comparing the top 5 root caues of maternal and perinatal deaths and injuries 2004-2012." title="Table"/>
          <p:cNvGraphicFramePr>
            <a:graphicFrameLocks/>
          </p:cNvGraphicFramePr>
          <p:nvPr/>
        </p:nvGraphicFramePr>
        <p:xfrm>
          <a:off x="964276" y="1924147"/>
          <a:ext cx="10187019" cy="3266440"/>
        </p:xfrm>
        <a:graphic>
          <a:graphicData uri="http://schemas.openxmlformats.org/drawingml/2006/table">
            <a:tbl>
              <a:tblPr firstRow="1" bandRow="1">
                <a:tableStyleId>{5C22544A-7EE6-4342-B048-85BDC9FD1C3A}</a:tableStyleId>
              </a:tblPr>
              <a:tblGrid>
                <a:gridCol w="3236997">
                  <a:extLst>
                    <a:ext uri="{9D8B030D-6E8A-4147-A177-3AD203B41FA5}">
                      <a16:colId xmlns:a16="http://schemas.microsoft.com/office/drawing/2014/main" val="20000"/>
                    </a:ext>
                  </a:extLst>
                </a:gridCol>
                <a:gridCol w="2316674">
                  <a:extLst>
                    <a:ext uri="{9D8B030D-6E8A-4147-A177-3AD203B41FA5}">
                      <a16:colId xmlns:a16="http://schemas.microsoft.com/office/drawing/2014/main" val="20001"/>
                    </a:ext>
                  </a:extLst>
                </a:gridCol>
                <a:gridCol w="2316674">
                  <a:extLst>
                    <a:ext uri="{9D8B030D-6E8A-4147-A177-3AD203B41FA5}">
                      <a16:colId xmlns:a16="http://schemas.microsoft.com/office/drawing/2014/main" val="20002"/>
                    </a:ext>
                  </a:extLst>
                </a:gridCol>
                <a:gridCol w="2316674">
                  <a:extLst>
                    <a:ext uri="{9D8B030D-6E8A-4147-A177-3AD203B41FA5}">
                      <a16:colId xmlns:a16="http://schemas.microsoft.com/office/drawing/2014/main" val="20003"/>
                    </a:ext>
                  </a:extLst>
                </a:gridCol>
              </a:tblGrid>
              <a:tr h="931625">
                <a:tc>
                  <a:txBody>
                    <a:bodyPr/>
                    <a:lstStyle/>
                    <a:p>
                      <a:pPr algn="ctr"/>
                      <a:r>
                        <a:rPr lang="en-US" sz="1600" b="1" dirty="0">
                          <a:latin typeface="Arial" pitchFamily="34" charset="0"/>
                          <a:cs typeface="Arial" pitchFamily="34" charset="0"/>
                        </a:rPr>
                        <a:t>Top 5 Root Causes</a:t>
                      </a:r>
                    </a:p>
                  </a:txBody>
                  <a:tcPr anchor="ctr">
                    <a:solidFill>
                      <a:srgbClr val="0070C0"/>
                    </a:solidFill>
                  </a:tcPr>
                </a:tc>
                <a:tc>
                  <a:txBody>
                    <a:bodyPr/>
                    <a:lstStyle/>
                    <a:p>
                      <a:pPr algn="ctr"/>
                      <a:r>
                        <a:rPr lang="en-US" sz="1600" b="1" dirty="0">
                          <a:latin typeface="Arial" pitchFamily="34" charset="0"/>
                          <a:cs typeface="Arial" pitchFamily="34" charset="0"/>
                        </a:rPr>
                        <a:t>Maternal</a:t>
                      </a:r>
                      <a:r>
                        <a:rPr lang="en-US" sz="1600" b="1" baseline="0" dirty="0">
                          <a:latin typeface="Arial" pitchFamily="34" charset="0"/>
                          <a:cs typeface="Arial" pitchFamily="34" charset="0"/>
                        </a:rPr>
                        <a:t> Events </a:t>
                      </a:r>
                    </a:p>
                    <a:p>
                      <a:pPr algn="ctr"/>
                      <a:r>
                        <a:rPr lang="en-US" sz="1600" b="1" baseline="0" dirty="0">
                          <a:latin typeface="Arial" pitchFamily="34" charset="0"/>
                          <a:cs typeface="Arial" pitchFamily="34" charset="0"/>
                        </a:rPr>
                        <a:t>(N = 131)</a:t>
                      </a:r>
                      <a:endParaRPr lang="en-US" sz="1600" b="1" dirty="0">
                        <a:latin typeface="Arial" pitchFamily="34" charset="0"/>
                        <a:cs typeface="Arial" pitchFamily="34" charset="0"/>
                      </a:endParaRPr>
                    </a:p>
                  </a:txBody>
                  <a:tcPr anchor="ctr">
                    <a:solidFill>
                      <a:srgbClr val="0070C0"/>
                    </a:solidFill>
                  </a:tcPr>
                </a:tc>
                <a:tc>
                  <a:txBody>
                    <a:bodyPr/>
                    <a:lstStyle/>
                    <a:p>
                      <a:pPr algn="ctr"/>
                      <a:r>
                        <a:rPr lang="en-US" sz="1600" b="1" dirty="0">
                          <a:latin typeface="Arial" pitchFamily="34" charset="0"/>
                          <a:cs typeface="Arial" pitchFamily="34" charset="0"/>
                        </a:rPr>
                        <a:t>Perinatal Events </a:t>
                      </a:r>
                    </a:p>
                    <a:p>
                      <a:pPr algn="ctr"/>
                      <a:r>
                        <a:rPr lang="en-US" sz="1600" b="1" dirty="0">
                          <a:latin typeface="Arial" pitchFamily="34" charset="0"/>
                          <a:cs typeface="Arial" pitchFamily="34" charset="0"/>
                        </a:rPr>
                        <a:t>(N = 348)</a:t>
                      </a:r>
                    </a:p>
                  </a:txBody>
                  <a:tcPr anchor="ctr">
                    <a:solidFill>
                      <a:srgbClr val="0070C0"/>
                    </a:solidFill>
                  </a:tcPr>
                </a:tc>
                <a:tc>
                  <a:txBody>
                    <a:bodyPr/>
                    <a:lstStyle/>
                    <a:p>
                      <a:pPr algn="ctr"/>
                      <a:r>
                        <a:rPr lang="en-US" sz="1600" b="1" dirty="0">
                          <a:latin typeface="Arial" pitchFamily="34" charset="0"/>
                          <a:cs typeface="Arial" pitchFamily="34" charset="0"/>
                        </a:rPr>
                        <a:t>Op/Post</a:t>
                      </a:r>
                      <a:r>
                        <a:rPr lang="en-US" sz="1600" b="1" baseline="0" dirty="0">
                          <a:latin typeface="Arial" pitchFamily="34" charset="0"/>
                          <a:cs typeface="Arial" pitchFamily="34" charset="0"/>
                        </a:rPr>
                        <a:t>-op Complication Events (N = 924)</a:t>
                      </a:r>
                      <a:endParaRPr lang="en-US" sz="1600" b="1" dirty="0">
                        <a:latin typeface="Arial" pitchFamily="34" charset="0"/>
                        <a:cs typeface="Arial" pitchFamily="34" charset="0"/>
                      </a:endParaRPr>
                    </a:p>
                  </a:txBody>
                  <a:tcPr anchor="ctr">
                    <a:solidFill>
                      <a:srgbClr val="0070C0"/>
                    </a:solidFill>
                  </a:tcPr>
                </a:tc>
                <a:extLst>
                  <a:ext uri="{0D108BD9-81ED-4DB2-BD59-A6C34878D82A}">
                    <a16:rowId xmlns:a16="http://schemas.microsoft.com/office/drawing/2014/main" val="10000"/>
                  </a:ext>
                </a:extLst>
              </a:tr>
              <a:tr h="466963">
                <a:tc>
                  <a:txBody>
                    <a:bodyPr/>
                    <a:lstStyle/>
                    <a:p>
                      <a:r>
                        <a:rPr lang="en-US" sz="1600" b="0" dirty="0">
                          <a:latin typeface="Arial" pitchFamily="34" charset="0"/>
                          <a:cs typeface="Arial" pitchFamily="34" charset="0"/>
                        </a:rPr>
                        <a:t>Human Factors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Arial" pitchFamily="34" charset="0"/>
                          <a:ea typeface="+mn-ea"/>
                          <a:cs typeface="Arial" pitchFamily="34" charset="0"/>
                        </a:rPr>
                        <a:t>97%</a:t>
                      </a: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Arial" pitchFamily="34" charset="0"/>
                          <a:ea typeface="+mn-ea"/>
                          <a:cs typeface="Arial" pitchFamily="34" charset="0"/>
                        </a:rPr>
                        <a:t>100%</a:t>
                      </a: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Arial" pitchFamily="34" charset="0"/>
                          <a:ea typeface="+mn-ea"/>
                          <a:cs typeface="Arial" pitchFamily="34" charset="0"/>
                        </a:rPr>
                        <a:t>88%</a:t>
                      </a:r>
                    </a:p>
                  </a:txBody>
                  <a:tcPr marL="9525" marR="9525" marT="9525" marB="0" anchor="ctr"/>
                </a:tc>
                <a:extLst>
                  <a:ext uri="{0D108BD9-81ED-4DB2-BD59-A6C34878D82A}">
                    <a16:rowId xmlns:a16="http://schemas.microsoft.com/office/drawing/2014/main" val="10001"/>
                  </a:ext>
                </a:extLst>
              </a:tr>
              <a:tr h="466963">
                <a:tc>
                  <a:txBody>
                    <a:bodyPr/>
                    <a:lstStyle/>
                    <a:p>
                      <a:r>
                        <a:rPr lang="en-US" sz="1600" b="0" dirty="0">
                          <a:latin typeface="Arial" pitchFamily="34" charset="0"/>
                          <a:cs typeface="Arial" pitchFamily="34" charset="0"/>
                        </a:rPr>
                        <a:t>Communication</a:t>
                      </a:r>
                    </a:p>
                  </a:txBody>
                  <a:tcPr anchor="ct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Arial" pitchFamily="34" charset="0"/>
                          <a:ea typeface="+mn-ea"/>
                          <a:cs typeface="Arial" pitchFamily="34" charset="0"/>
                        </a:rPr>
                        <a:t>95%</a:t>
                      </a:r>
                    </a:p>
                  </a:txBody>
                  <a:tcPr marL="9525" marR="9525" marT="9525" marB="0" anchor="ct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Arial" pitchFamily="34" charset="0"/>
                          <a:ea typeface="+mn-ea"/>
                          <a:cs typeface="Arial" pitchFamily="34" charset="0"/>
                        </a:rPr>
                        <a:t>100%</a:t>
                      </a:r>
                    </a:p>
                  </a:txBody>
                  <a:tcPr marL="9525" marR="9525" marT="9525" marB="0" anchor="ctr">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Arial" pitchFamily="34" charset="0"/>
                          <a:ea typeface="+mn-ea"/>
                          <a:cs typeface="Arial" pitchFamily="34" charset="0"/>
                        </a:rPr>
                        <a:t>87%</a:t>
                      </a:r>
                    </a:p>
                  </a:txBody>
                  <a:tcPr marL="9525" marR="9525" marT="9525" marB="0" anchor="ctr">
                    <a:solidFill>
                      <a:srgbClr val="FFFF00"/>
                    </a:solidFill>
                  </a:tcPr>
                </a:tc>
                <a:extLst>
                  <a:ext uri="{0D108BD9-81ED-4DB2-BD59-A6C34878D82A}">
                    <a16:rowId xmlns:a16="http://schemas.microsoft.com/office/drawing/2014/main" val="10002"/>
                  </a:ext>
                </a:extLst>
              </a:tr>
              <a:tr h="466963">
                <a:tc>
                  <a:txBody>
                    <a:bodyPr/>
                    <a:lstStyle/>
                    <a:p>
                      <a:r>
                        <a:rPr lang="en-US" sz="1600" b="0" dirty="0">
                          <a:latin typeface="Arial" pitchFamily="34" charset="0"/>
                          <a:cs typeface="Arial" pitchFamily="34" charset="0"/>
                        </a:rPr>
                        <a:t>Assessment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Arial" pitchFamily="34" charset="0"/>
                          <a:ea typeface="+mn-ea"/>
                          <a:cs typeface="Arial" pitchFamily="34" charset="0"/>
                        </a:rPr>
                        <a:t>66%</a:t>
                      </a: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Arial" pitchFamily="34" charset="0"/>
                          <a:ea typeface="+mn-ea"/>
                          <a:cs typeface="Arial" pitchFamily="34" charset="0"/>
                        </a:rPr>
                        <a:t>100%</a:t>
                      </a: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Arial" pitchFamily="34" charset="0"/>
                          <a:ea typeface="+mn-ea"/>
                          <a:cs typeface="Arial" pitchFamily="34" charset="0"/>
                        </a:rPr>
                        <a:t>69%</a:t>
                      </a:r>
                    </a:p>
                  </a:txBody>
                  <a:tcPr marL="9525" marR="9525" marT="9525" marB="0" anchor="ctr"/>
                </a:tc>
                <a:extLst>
                  <a:ext uri="{0D108BD9-81ED-4DB2-BD59-A6C34878D82A}">
                    <a16:rowId xmlns:a16="http://schemas.microsoft.com/office/drawing/2014/main" val="10003"/>
                  </a:ext>
                </a:extLst>
              </a:tr>
              <a:tr h="466963">
                <a:tc>
                  <a:txBody>
                    <a:bodyPr/>
                    <a:lstStyle/>
                    <a:p>
                      <a:r>
                        <a:rPr lang="en-US" sz="1600" b="0" dirty="0">
                          <a:latin typeface="Arial" pitchFamily="34" charset="0"/>
                          <a:cs typeface="Arial" pitchFamily="34" charset="0"/>
                        </a:rPr>
                        <a:t>Leadership</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Arial" pitchFamily="34" charset="0"/>
                          <a:ea typeface="+mn-ea"/>
                          <a:cs typeface="Arial" pitchFamily="34" charset="0"/>
                        </a:rPr>
                        <a:t>50%</a:t>
                      </a: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Arial" pitchFamily="34" charset="0"/>
                          <a:ea typeface="+mn-ea"/>
                          <a:cs typeface="Arial" pitchFamily="34" charset="0"/>
                        </a:rPr>
                        <a:t>77%</a:t>
                      </a: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Arial" pitchFamily="34" charset="0"/>
                          <a:ea typeface="+mn-ea"/>
                          <a:cs typeface="Arial" pitchFamily="34" charset="0"/>
                        </a:rPr>
                        <a:t>54%</a:t>
                      </a:r>
                    </a:p>
                  </a:txBody>
                  <a:tcPr marL="9525" marR="9525" marT="9525" marB="0" anchor="ctr"/>
                </a:tc>
                <a:extLst>
                  <a:ext uri="{0D108BD9-81ED-4DB2-BD59-A6C34878D82A}">
                    <a16:rowId xmlns:a16="http://schemas.microsoft.com/office/drawing/2014/main" val="10004"/>
                  </a:ext>
                </a:extLst>
              </a:tr>
              <a:tr h="466963">
                <a:tc>
                  <a:txBody>
                    <a:bodyPr/>
                    <a:lstStyle/>
                    <a:p>
                      <a:r>
                        <a:rPr lang="en-US" sz="1600" b="0" dirty="0">
                          <a:latin typeface="Arial" pitchFamily="34" charset="0"/>
                          <a:cs typeface="Arial" pitchFamily="34" charset="0"/>
                        </a:rPr>
                        <a:t>Information</a:t>
                      </a:r>
                      <a:r>
                        <a:rPr lang="en-US" sz="1600" b="0" baseline="0" dirty="0">
                          <a:latin typeface="Arial" pitchFamily="34" charset="0"/>
                          <a:cs typeface="Arial" pitchFamily="34" charset="0"/>
                        </a:rPr>
                        <a:t> Management</a:t>
                      </a:r>
                      <a:endParaRPr lang="en-US" sz="1600" b="0" dirty="0">
                        <a:latin typeface="Arial" pitchFamily="34" charset="0"/>
                        <a:cs typeface="Arial"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Arial" pitchFamily="34" charset="0"/>
                          <a:ea typeface="+mn-ea"/>
                          <a:cs typeface="Arial" pitchFamily="34" charset="0"/>
                        </a:rPr>
                        <a:t>21%</a:t>
                      </a: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Arial" pitchFamily="34" charset="0"/>
                          <a:ea typeface="+mn-ea"/>
                          <a:cs typeface="Arial" pitchFamily="34" charset="0"/>
                        </a:rPr>
                        <a:t>20%</a:t>
                      </a: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Arial" pitchFamily="34" charset="0"/>
                          <a:ea typeface="+mn-ea"/>
                          <a:cs typeface="Arial" pitchFamily="34" charset="0"/>
                        </a:rPr>
                        <a:t>19%</a:t>
                      </a:r>
                    </a:p>
                  </a:txBody>
                  <a:tcPr marL="9525" marR="9525" marT="9525" marB="0" anchor="ctr"/>
                </a:tc>
                <a:extLst>
                  <a:ext uri="{0D108BD9-81ED-4DB2-BD59-A6C34878D82A}">
                    <a16:rowId xmlns:a16="http://schemas.microsoft.com/office/drawing/2014/main" val="10005"/>
                  </a:ext>
                </a:extLst>
              </a:tr>
            </a:tbl>
          </a:graphicData>
        </a:graphic>
      </p:graphicFrame>
      <p:sp>
        <p:nvSpPr>
          <p:cNvPr id="4" name="Content Placeholder 3"/>
          <p:cNvSpPr>
            <a:spLocks noGrp="1"/>
          </p:cNvSpPr>
          <p:nvPr>
            <p:ph idx="1"/>
          </p:nvPr>
        </p:nvSpPr>
        <p:spPr>
          <a:xfrm>
            <a:off x="964276" y="5207921"/>
            <a:ext cx="10187018" cy="627371"/>
          </a:xfrm>
        </p:spPr>
        <p:txBody>
          <a:bodyPr>
            <a:noAutofit/>
          </a:bodyPr>
          <a:lstStyle/>
          <a:p>
            <a:pPr marL="0" indent="0" algn="ctr">
              <a:buNone/>
            </a:pPr>
            <a:r>
              <a:rPr lang="en-US" sz="1600" i="1" dirty="0"/>
              <a:t>Note: The majority of events have multiple root causes, so percentages may be greater than 100%.</a:t>
            </a:r>
          </a:p>
        </p:txBody>
      </p:sp>
      <p:sp>
        <p:nvSpPr>
          <p:cNvPr id="9"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176A158-48B8-4A8B-BAA0-8528EB6C1A99}"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5733605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2" descr="Decorative shape">
            <a:extLst>
              <a:ext uri="{FF2B5EF4-FFF2-40B4-BE49-F238E27FC236}">
                <a16:creationId xmlns:a16="http://schemas.microsoft.com/office/drawing/2014/main" id="{2DDBA848-22FF-4F31-B5FE-046E27ECB1EA}"/>
              </a:ext>
            </a:extLst>
          </p:cNvPr>
          <p:cNvSpPr/>
          <p:nvPr/>
        </p:nvSpPr>
        <p:spPr>
          <a:xfrm rot="10800000" flipH="1" flipV="1">
            <a:off x="1483951" y="62303"/>
            <a:ext cx="10555649" cy="5743075"/>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F9B5B5"/>
          </a:solidFill>
          <a:ln w="57150">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16" name="Title 11">
            <a:extLst>
              <a:ext uri="{FF2B5EF4-FFF2-40B4-BE49-F238E27FC236}">
                <a16:creationId xmlns:a16="http://schemas.microsoft.com/office/drawing/2014/main" id="{2DEBB2F9-20BA-0E40-BEE6-4EB11592FEDE}"/>
              </a:ext>
            </a:extLst>
          </p:cNvPr>
          <p:cNvSpPr>
            <a:spLocks noGrp="1"/>
          </p:cNvSpPr>
          <p:nvPr>
            <p:ph type="title"/>
          </p:nvPr>
        </p:nvSpPr>
        <p:spPr>
          <a:xfrm rot="16200000">
            <a:off x="-2314745" y="2312499"/>
            <a:ext cx="5950567" cy="1325563"/>
          </a:xfrm>
        </p:spPr>
        <p:txBody>
          <a:bodyPr>
            <a:normAutofit/>
          </a:bodyPr>
          <a:lstStyle/>
          <a:p>
            <a:r>
              <a:rPr lang="en-US" dirty="0"/>
              <a:t>Severe Hypertension</a:t>
            </a:r>
            <a:br>
              <a:rPr lang="en-US" dirty="0"/>
            </a:br>
            <a:r>
              <a:rPr lang="en-US" dirty="0"/>
              <a:t>SBAR</a:t>
            </a:r>
          </a:p>
        </p:txBody>
      </p:sp>
      <p:pic>
        <p:nvPicPr>
          <p:cNvPr id="17" name="Picture 16" descr="A picture containing silhouette of nurse">
            <a:extLst>
              <a:ext uri="{FF2B5EF4-FFF2-40B4-BE49-F238E27FC236}">
                <a16:creationId xmlns:a16="http://schemas.microsoft.com/office/drawing/2014/main" id="{F6F571B1-BFAE-43F7-BA45-5990F0CA6B93}"/>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79464" b="59934"/>
          <a:stretch/>
        </p:blipFill>
        <p:spPr>
          <a:xfrm>
            <a:off x="2424379" y="2474068"/>
            <a:ext cx="1563920" cy="3373837"/>
          </a:xfrm>
          <a:prstGeom prst="rect">
            <a:avLst/>
          </a:prstGeom>
        </p:spPr>
      </p:pic>
      <p:sp>
        <p:nvSpPr>
          <p:cNvPr id="18" name="TextBox 17">
            <a:extLst>
              <a:ext uri="{FF2B5EF4-FFF2-40B4-BE49-F238E27FC236}">
                <a16:creationId xmlns:a16="http://schemas.microsoft.com/office/drawing/2014/main" id="{E36EC780-3FED-4B6D-9292-B4D04C3D9EA8}"/>
              </a:ext>
            </a:extLst>
          </p:cNvPr>
          <p:cNvSpPr txBox="1"/>
          <p:nvPr/>
        </p:nvSpPr>
        <p:spPr>
          <a:xfrm>
            <a:off x="2263749" y="5543769"/>
            <a:ext cx="1239832"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Kim, triage nurse</a:t>
            </a:r>
          </a:p>
        </p:txBody>
      </p:sp>
      <p:pic>
        <p:nvPicPr>
          <p:cNvPr id="19" name="Picture 18" descr="File:Phone font awesome.svg - Wikimedia Commons">
            <a:extLst>
              <a:ext uri="{FF2B5EF4-FFF2-40B4-BE49-F238E27FC236}">
                <a16:creationId xmlns:a16="http://schemas.microsoft.com/office/drawing/2014/main" id="{9E016ADB-90B5-4061-ACF1-2656972785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301833">
            <a:off x="6958379" y="1319301"/>
            <a:ext cx="2710165" cy="2710165"/>
          </a:xfrm>
          <a:prstGeom prst="rect">
            <a:avLst/>
          </a:prstGeom>
        </p:spPr>
      </p:pic>
      <p:pic>
        <p:nvPicPr>
          <p:cNvPr id="20" name="Picture 19" descr="A picture containing silhouette of doctor">
            <a:extLst>
              <a:ext uri="{FF2B5EF4-FFF2-40B4-BE49-F238E27FC236}">
                <a16:creationId xmlns:a16="http://schemas.microsoft.com/office/drawing/2014/main" id="{6EC29CD9-F2C3-4D31-B1F9-58637230A9F9}"/>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2107" b="99190" l="53674" r="75717">
                        <a14:foregroundMark x1="65771" y1="53890" x2="65771" y2="53890"/>
                        <a14:foregroundMark x1="62186" y1="97326" x2="62186" y2="97326"/>
                        <a14:foregroundMark x1="64337" y1="99190" x2="64337" y2="99190"/>
                        <a14:foregroundMark x1="59677" y1="99028" x2="59677" y2="99028"/>
                        <a14:foregroundMark x1="65771" y1="52107" x2="65771" y2="52107"/>
                      </a14:backgroundRemoval>
                    </a14:imgEffect>
                  </a14:imgLayer>
                </a14:imgProps>
              </a:ext>
              <a:ext uri="{28A0092B-C50C-407E-A947-70E740481C1C}">
                <a14:useLocalDpi xmlns:a14="http://schemas.microsoft.com/office/drawing/2010/main" val="0"/>
              </a:ext>
            </a:extLst>
          </a:blip>
          <a:srcRect l="51107" t="50000" r="21422"/>
          <a:stretch/>
        </p:blipFill>
        <p:spPr>
          <a:xfrm>
            <a:off x="9684806" y="1632196"/>
            <a:ext cx="2026062" cy="4077489"/>
          </a:xfrm>
          <a:prstGeom prst="rect">
            <a:avLst/>
          </a:prstGeom>
        </p:spPr>
      </p:pic>
      <p:sp>
        <p:nvSpPr>
          <p:cNvPr id="21" name="TextBox 20">
            <a:extLst>
              <a:ext uri="{FF2B5EF4-FFF2-40B4-BE49-F238E27FC236}">
                <a16:creationId xmlns:a16="http://schemas.microsoft.com/office/drawing/2014/main" id="{8932228B-6CE0-46A9-A3BF-5E82E72FB07E}"/>
              </a:ext>
            </a:extLst>
          </p:cNvPr>
          <p:cNvSpPr txBox="1"/>
          <p:nvPr/>
        </p:nvSpPr>
        <p:spPr>
          <a:xfrm>
            <a:off x="9874234" y="5365117"/>
            <a:ext cx="1604732"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Johnson, obstetrician</a:t>
            </a:r>
          </a:p>
        </p:txBody>
      </p:sp>
      <p:sp>
        <p:nvSpPr>
          <p:cNvPr id="12" name="Explosion 1 11">
            <a:extLst>
              <a:ext uri="{FF2B5EF4-FFF2-40B4-BE49-F238E27FC236}">
                <a16:creationId xmlns:a16="http://schemas.microsoft.com/office/drawing/2014/main" id="{CA84AFB5-C2E8-A64A-8207-7FC5C20274CC}"/>
              </a:ext>
            </a:extLst>
          </p:cNvPr>
          <p:cNvSpPr/>
          <p:nvPr/>
        </p:nvSpPr>
        <p:spPr>
          <a:xfrm rot="21083049">
            <a:off x="1637859" y="-133408"/>
            <a:ext cx="3047208" cy="2003827"/>
          </a:xfrm>
          <a:prstGeom prst="irregularSeal1">
            <a:avLst/>
          </a:prstGeom>
          <a:solidFill>
            <a:srgbClr val="F194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Background</a:t>
            </a:r>
          </a:p>
        </p:txBody>
      </p:sp>
      <p:pic>
        <p:nvPicPr>
          <p:cNvPr id="13" name="Picture 12" descr="Phone icon">
            <a:extLst>
              <a:ext uri="{FF2B5EF4-FFF2-40B4-BE49-F238E27FC236}">
                <a16:creationId xmlns:a16="http://schemas.microsoft.com/office/drawing/2014/main" id="{60F61C64-ABDD-4FFF-8EA4-616F135AEB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301833">
            <a:off x="8255189" y="494541"/>
            <a:ext cx="2710165" cy="2710165"/>
          </a:xfrm>
          <a:prstGeom prst="rect">
            <a:avLst/>
          </a:prstGeom>
        </p:spPr>
      </p:pic>
      <p:sp>
        <p:nvSpPr>
          <p:cNvPr id="4" name="Text Placeholder 3"/>
          <p:cNvSpPr>
            <a:spLocks noGrp="1"/>
          </p:cNvSpPr>
          <p:nvPr>
            <p:ph type="body" sz="quarter" idx="12"/>
          </p:nvPr>
        </p:nvSpPr>
        <p:spPr>
          <a:xfrm>
            <a:off x="3673924" y="1148315"/>
            <a:ext cx="5815194" cy="4577707"/>
          </a:xfrm>
          <a:prstGeom prst="wedgeRectCallout">
            <a:avLst>
              <a:gd name="adj1" fmla="val -58875"/>
              <a:gd name="adj2" fmla="val -14711"/>
            </a:avLst>
          </a:prstGeom>
        </p:spPr>
        <p:txBody>
          <a:bodyPr/>
          <a:lstStyle/>
          <a:p>
            <a:pPr lvl="0"/>
            <a:r>
              <a:rPr lang="en-US" dirty="0">
                <a:solidFill>
                  <a:prstClr val="black"/>
                </a:solidFill>
              </a:rPr>
              <a:t>Ms. Smith is a 31-year-old primiparous female at 36 weeks and 2 days with overall uncomplicated prenatal care. </a:t>
            </a:r>
          </a:p>
          <a:p>
            <a:pPr lvl="0"/>
            <a:endParaRPr lang="en-US" sz="800" dirty="0">
              <a:solidFill>
                <a:prstClr val="black"/>
              </a:solidFill>
            </a:endParaRPr>
          </a:p>
          <a:p>
            <a:pPr lvl="0"/>
            <a:r>
              <a:rPr lang="en-US" dirty="0">
                <a:solidFill>
                  <a:prstClr val="black"/>
                </a:solidFill>
              </a:rPr>
              <a:t>She presented to L&amp;D triage today reporting worsening daily headaches. On arrival, she was noted to have an initial severe blood pressure of </a:t>
            </a:r>
            <a:r>
              <a:rPr lang="en-US" dirty="0">
                <a:solidFill>
                  <a:srgbClr val="FF0000"/>
                </a:solidFill>
              </a:rPr>
              <a:t>178/112</a:t>
            </a:r>
            <a:r>
              <a:rPr lang="en-US" dirty="0">
                <a:solidFill>
                  <a:prstClr val="black"/>
                </a:solidFill>
              </a:rPr>
              <a:t>.</a:t>
            </a:r>
          </a:p>
          <a:p>
            <a:pPr lvl="0"/>
            <a:endParaRPr lang="en-US" sz="800" dirty="0">
              <a:solidFill>
                <a:prstClr val="black"/>
              </a:solidFill>
            </a:endParaRPr>
          </a:p>
          <a:p>
            <a:pPr lvl="0"/>
            <a:r>
              <a:rPr lang="en-US" dirty="0">
                <a:solidFill>
                  <a:prstClr val="black"/>
                </a:solidFill>
              </a:rPr>
              <a:t>We initiated routine admission paperwork and the consent process while letting her relax a bit; however, her repeat blood pressure 10 minutes later was </a:t>
            </a:r>
            <a:r>
              <a:rPr lang="en-US" dirty="0">
                <a:solidFill>
                  <a:srgbClr val="FF0000"/>
                </a:solidFill>
              </a:rPr>
              <a:t>182/114</a:t>
            </a:r>
            <a:r>
              <a:rPr lang="en-US" dirty="0">
                <a:solidFill>
                  <a:prstClr val="black"/>
                </a:solidFill>
              </a:rPr>
              <a:t>.  </a:t>
            </a:r>
          </a:p>
        </p:txBody>
      </p:sp>
    </p:spTree>
    <p:custDataLst>
      <p:tags r:id="rId1"/>
    </p:custDataLst>
    <p:extLst>
      <p:ext uri="{BB962C8B-B14F-4D97-AF65-F5344CB8AC3E}">
        <p14:creationId xmlns:p14="http://schemas.microsoft.com/office/powerpoint/2010/main" val="318084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descr="Decorative shape">
            <a:extLst>
              <a:ext uri="{FF2B5EF4-FFF2-40B4-BE49-F238E27FC236}">
                <a16:creationId xmlns:a16="http://schemas.microsoft.com/office/drawing/2014/main" id="{6CB91206-2285-4340-B9A6-DED340A43D7E}"/>
              </a:ext>
            </a:extLst>
          </p:cNvPr>
          <p:cNvSpPr/>
          <p:nvPr/>
        </p:nvSpPr>
        <p:spPr>
          <a:xfrm>
            <a:off x="1402130" y="80682"/>
            <a:ext cx="10646435" cy="5755342"/>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 name="connsiteX0" fmla="*/ 0 w 5513832"/>
              <a:gd name="connsiteY0" fmla="*/ 0 h 1415243"/>
              <a:gd name="connsiteX1" fmla="*/ 5020056 w 5513832"/>
              <a:gd name="connsiteY1" fmla="*/ 0 h 1415243"/>
              <a:gd name="connsiteX2" fmla="*/ 5513832 w 5513832"/>
              <a:gd name="connsiteY2" fmla="*/ 1415243 h 1415243"/>
              <a:gd name="connsiteX3" fmla="*/ 649224 w 5513832"/>
              <a:gd name="connsiteY3" fmla="*/ 1415243 h 1415243"/>
              <a:gd name="connsiteX4" fmla="*/ 0 w 5513832"/>
              <a:gd name="connsiteY4" fmla="*/ 0 h 1415243"/>
              <a:gd name="connsiteX0" fmla="*/ 0 w 5513832"/>
              <a:gd name="connsiteY0" fmla="*/ 9144 h 1424387"/>
              <a:gd name="connsiteX1" fmla="*/ 5513832 w 5513832"/>
              <a:gd name="connsiteY1" fmla="*/ 0 h 1424387"/>
              <a:gd name="connsiteX2" fmla="*/ 5513832 w 5513832"/>
              <a:gd name="connsiteY2" fmla="*/ 1424387 h 1424387"/>
              <a:gd name="connsiteX3" fmla="*/ 649224 w 5513832"/>
              <a:gd name="connsiteY3" fmla="*/ 1424387 h 1424387"/>
              <a:gd name="connsiteX4" fmla="*/ 0 w 5513832"/>
              <a:gd name="connsiteY4" fmla="*/ 9144 h 1424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3832" h="1424387">
                <a:moveTo>
                  <a:pt x="0" y="9144"/>
                </a:moveTo>
                <a:lnTo>
                  <a:pt x="5513832" y="0"/>
                </a:lnTo>
                <a:lnTo>
                  <a:pt x="5513832" y="1424387"/>
                </a:lnTo>
                <a:lnTo>
                  <a:pt x="649224" y="1424387"/>
                </a:lnTo>
                <a:lnTo>
                  <a:pt x="0" y="9144"/>
                </a:lnTo>
                <a:close/>
              </a:path>
            </a:pathLst>
          </a:custGeom>
          <a:solidFill>
            <a:srgbClr val="F4F9AD"/>
          </a:solidFill>
          <a:ln w="57150">
            <a:solidFill>
              <a:schemeClr val="bg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16" name="Title 11">
            <a:extLst>
              <a:ext uri="{FF2B5EF4-FFF2-40B4-BE49-F238E27FC236}">
                <a16:creationId xmlns:a16="http://schemas.microsoft.com/office/drawing/2014/main" id="{2DEBB2F9-20BA-0E40-BEE6-4EB11592FEDE}"/>
              </a:ext>
            </a:extLst>
          </p:cNvPr>
          <p:cNvSpPr>
            <a:spLocks noGrp="1"/>
          </p:cNvSpPr>
          <p:nvPr>
            <p:ph type="title"/>
          </p:nvPr>
        </p:nvSpPr>
        <p:spPr>
          <a:xfrm rot="16200000">
            <a:off x="-2314745" y="2312499"/>
            <a:ext cx="5950567" cy="1325563"/>
          </a:xfrm>
        </p:spPr>
        <p:txBody>
          <a:bodyPr>
            <a:normAutofit/>
          </a:bodyPr>
          <a:lstStyle/>
          <a:p>
            <a:r>
              <a:rPr lang="en-US" dirty="0"/>
              <a:t>Severe Hypertension</a:t>
            </a:r>
            <a:br>
              <a:rPr lang="en-US" dirty="0"/>
            </a:br>
            <a:r>
              <a:rPr lang="en-US" dirty="0"/>
              <a:t>SBAR</a:t>
            </a:r>
          </a:p>
        </p:txBody>
      </p:sp>
      <p:pic>
        <p:nvPicPr>
          <p:cNvPr id="17" name="Picture 16" descr="A picture containing silhouette of nurse">
            <a:extLst>
              <a:ext uri="{FF2B5EF4-FFF2-40B4-BE49-F238E27FC236}">
                <a16:creationId xmlns:a16="http://schemas.microsoft.com/office/drawing/2014/main" id="{F6F571B1-BFAE-43F7-BA45-5990F0CA6B93}"/>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79464" b="59934"/>
          <a:stretch/>
        </p:blipFill>
        <p:spPr>
          <a:xfrm>
            <a:off x="2424379" y="2474068"/>
            <a:ext cx="1563920" cy="3373837"/>
          </a:xfrm>
          <a:prstGeom prst="rect">
            <a:avLst/>
          </a:prstGeom>
        </p:spPr>
      </p:pic>
      <p:sp>
        <p:nvSpPr>
          <p:cNvPr id="18" name="TextBox 17">
            <a:extLst>
              <a:ext uri="{FF2B5EF4-FFF2-40B4-BE49-F238E27FC236}">
                <a16:creationId xmlns:a16="http://schemas.microsoft.com/office/drawing/2014/main" id="{E36EC780-3FED-4B6D-9292-B4D04C3D9EA8}"/>
              </a:ext>
            </a:extLst>
          </p:cNvPr>
          <p:cNvSpPr txBox="1"/>
          <p:nvPr/>
        </p:nvSpPr>
        <p:spPr>
          <a:xfrm>
            <a:off x="2625903" y="5496863"/>
            <a:ext cx="1160871" cy="27034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Kim, triage nurse</a:t>
            </a:r>
          </a:p>
        </p:txBody>
      </p:sp>
      <p:pic>
        <p:nvPicPr>
          <p:cNvPr id="20" name="Picture 19" descr="A picture containing silhouette of doctor">
            <a:extLst>
              <a:ext uri="{FF2B5EF4-FFF2-40B4-BE49-F238E27FC236}">
                <a16:creationId xmlns:a16="http://schemas.microsoft.com/office/drawing/2014/main" id="{6EC29CD9-F2C3-4D31-B1F9-58637230A9F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2107" b="99190" l="53674" r="75717">
                        <a14:foregroundMark x1="65771" y1="53890" x2="65771" y2="53890"/>
                        <a14:foregroundMark x1="62186" y1="97326" x2="62186" y2="97326"/>
                        <a14:foregroundMark x1="64337" y1="99190" x2="64337" y2="99190"/>
                        <a14:foregroundMark x1="59677" y1="99028" x2="59677" y2="99028"/>
                        <a14:foregroundMark x1="65771" y1="52107" x2="65771" y2="52107"/>
                      </a14:backgroundRemoval>
                    </a14:imgEffect>
                  </a14:imgLayer>
                </a14:imgProps>
              </a:ext>
              <a:ext uri="{28A0092B-C50C-407E-A947-70E740481C1C}">
                <a14:useLocalDpi xmlns:a14="http://schemas.microsoft.com/office/drawing/2010/main" val="0"/>
              </a:ext>
            </a:extLst>
          </a:blip>
          <a:srcRect l="51107" t="50000" r="21422"/>
          <a:stretch/>
        </p:blipFill>
        <p:spPr>
          <a:xfrm>
            <a:off x="9684806" y="1632196"/>
            <a:ext cx="2026062" cy="4077489"/>
          </a:xfrm>
          <a:prstGeom prst="rect">
            <a:avLst/>
          </a:prstGeom>
        </p:spPr>
      </p:pic>
      <p:sp>
        <p:nvSpPr>
          <p:cNvPr id="21" name="TextBox 20">
            <a:extLst>
              <a:ext uri="{FF2B5EF4-FFF2-40B4-BE49-F238E27FC236}">
                <a16:creationId xmlns:a16="http://schemas.microsoft.com/office/drawing/2014/main" id="{8932228B-6CE0-46A9-A3BF-5E82E72FB07E}"/>
              </a:ext>
            </a:extLst>
          </p:cNvPr>
          <p:cNvSpPr txBox="1"/>
          <p:nvPr/>
        </p:nvSpPr>
        <p:spPr>
          <a:xfrm>
            <a:off x="9897716" y="5323211"/>
            <a:ext cx="1600241"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Johnson, obstetrician</a:t>
            </a:r>
          </a:p>
        </p:txBody>
      </p:sp>
      <p:sp>
        <p:nvSpPr>
          <p:cNvPr id="4" name="Text Placeholder 3"/>
          <p:cNvSpPr>
            <a:spLocks noGrp="1"/>
          </p:cNvSpPr>
          <p:nvPr>
            <p:ph type="body" sz="quarter" idx="12"/>
          </p:nvPr>
        </p:nvSpPr>
        <p:spPr>
          <a:xfrm>
            <a:off x="3821845" y="1434248"/>
            <a:ext cx="4898085" cy="1304487"/>
          </a:xfrm>
          <a:prstGeom prst="wedgeRectCallout">
            <a:avLst>
              <a:gd name="adj1" fmla="val -57508"/>
              <a:gd name="adj2" fmla="val 89926"/>
            </a:avLst>
          </a:prstGeom>
        </p:spPr>
        <p:txBody>
          <a:bodyPr/>
          <a:lstStyle/>
          <a:p>
            <a:pPr lvl="0"/>
            <a:r>
              <a:rPr lang="en-US" dirty="0">
                <a:solidFill>
                  <a:prstClr val="black"/>
                </a:solidFill>
              </a:rPr>
              <a:t>I am concerned she could have pre-eclampsia.</a:t>
            </a:r>
          </a:p>
        </p:txBody>
      </p:sp>
      <p:sp>
        <p:nvSpPr>
          <p:cNvPr id="12" name="Explosion 1 11">
            <a:extLst>
              <a:ext uri="{FF2B5EF4-FFF2-40B4-BE49-F238E27FC236}">
                <a16:creationId xmlns:a16="http://schemas.microsoft.com/office/drawing/2014/main" id="{CA84AFB5-C2E8-A64A-8207-7FC5C20274CC}"/>
              </a:ext>
            </a:extLst>
          </p:cNvPr>
          <p:cNvSpPr/>
          <p:nvPr/>
        </p:nvSpPr>
        <p:spPr>
          <a:xfrm rot="845467">
            <a:off x="8530071" y="71577"/>
            <a:ext cx="3047208" cy="2003827"/>
          </a:xfrm>
          <a:prstGeom prst="irregularSeal1">
            <a:avLst/>
          </a:prstGeom>
          <a:solidFill>
            <a:srgbClr val="F194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Assessment</a:t>
            </a:r>
          </a:p>
        </p:txBody>
      </p:sp>
      <p:pic>
        <p:nvPicPr>
          <p:cNvPr id="14" name="Picture 13" descr="Phone icon">
            <a:extLst>
              <a:ext uri="{FF2B5EF4-FFF2-40B4-BE49-F238E27FC236}">
                <a16:creationId xmlns:a16="http://schemas.microsoft.com/office/drawing/2014/main" id="{138CC486-57CF-4152-8F91-794414A7CD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301833">
            <a:off x="5226887" y="3096747"/>
            <a:ext cx="2710165" cy="2710165"/>
          </a:xfrm>
          <a:prstGeom prst="rect">
            <a:avLst/>
          </a:prstGeom>
        </p:spPr>
      </p:pic>
    </p:spTree>
    <p:custDataLst>
      <p:tags r:id="rId1"/>
    </p:custDataLst>
    <p:extLst>
      <p:ext uri="{BB962C8B-B14F-4D97-AF65-F5344CB8AC3E}">
        <p14:creationId xmlns:p14="http://schemas.microsoft.com/office/powerpoint/2010/main" val="27462432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descr="Decorative shape">
            <a:extLst>
              <a:ext uri="{FF2B5EF4-FFF2-40B4-BE49-F238E27FC236}">
                <a16:creationId xmlns:a16="http://schemas.microsoft.com/office/drawing/2014/main" id="{6A32DE87-6B4F-4369-8448-18EE615D2639}"/>
              </a:ext>
            </a:extLst>
          </p:cNvPr>
          <p:cNvSpPr/>
          <p:nvPr/>
        </p:nvSpPr>
        <p:spPr>
          <a:xfrm>
            <a:off x="1525432" y="107576"/>
            <a:ext cx="10585885" cy="5798234"/>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C1FFFF"/>
          </a:solidFill>
          <a:ln w="57150">
            <a:solidFill>
              <a:schemeClr val="bg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16" name="Title 11">
            <a:extLst>
              <a:ext uri="{FF2B5EF4-FFF2-40B4-BE49-F238E27FC236}">
                <a16:creationId xmlns:a16="http://schemas.microsoft.com/office/drawing/2014/main" id="{2DEBB2F9-20BA-0E40-BEE6-4EB11592FEDE}"/>
              </a:ext>
            </a:extLst>
          </p:cNvPr>
          <p:cNvSpPr>
            <a:spLocks noGrp="1"/>
          </p:cNvSpPr>
          <p:nvPr>
            <p:ph type="title"/>
          </p:nvPr>
        </p:nvSpPr>
        <p:spPr>
          <a:xfrm rot="16200000">
            <a:off x="-2314745" y="2312499"/>
            <a:ext cx="5950567" cy="1325563"/>
          </a:xfrm>
        </p:spPr>
        <p:txBody>
          <a:bodyPr>
            <a:normAutofit/>
          </a:bodyPr>
          <a:lstStyle/>
          <a:p>
            <a:r>
              <a:rPr lang="en-US" dirty="0"/>
              <a:t>Severe Hypertension</a:t>
            </a:r>
            <a:br>
              <a:rPr lang="en-US" dirty="0"/>
            </a:br>
            <a:r>
              <a:rPr lang="en-US" dirty="0"/>
              <a:t>SBAR</a:t>
            </a:r>
          </a:p>
        </p:txBody>
      </p:sp>
      <p:pic>
        <p:nvPicPr>
          <p:cNvPr id="17" name="Picture 16" descr="A picture containing silhouette of nurse">
            <a:extLst>
              <a:ext uri="{FF2B5EF4-FFF2-40B4-BE49-F238E27FC236}">
                <a16:creationId xmlns:a16="http://schemas.microsoft.com/office/drawing/2014/main" id="{F6F571B1-BFAE-43F7-BA45-5990F0CA6B93}"/>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79464" b="59934"/>
          <a:stretch/>
        </p:blipFill>
        <p:spPr>
          <a:xfrm>
            <a:off x="2424379" y="2474068"/>
            <a:ext cx="1563920" cy="3373837"/>
          </a:xfrm>
          <a:prstGeom prst="rect">
            <a:avLst/>
          </a:prstGeom>
        </p:spPr>
      </p:pic>
      <p:sp>
        <p:nvSpPr>
          <p:cNvPr id="18" name="TextBox 17">
            <a:extLst>
              <a:ext uri="{FF2B5EF4-FFF2-40B4-BE49-F238E27FC236}">
                <a16:creationId xmlns:a16="http://schemas.microsoft.com/office/drawing/2014/main" id="{E36EC780-3FED-4B6D-9292-B4D04C3D9EA8}"/>
              </a:ext>
            </a:extLst>
          </p:cNvPr>
          <p:cNvSpPr txBox="1"/>
          <p:nvPr/>
        </p:nvSpPr>
        <p:spPr>
          <a:xfrm>
            <a:off x="2625901" y="5421324"/>
            <a:ext cx="1160871" cy="27034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Kim, triage nurse</a:t>
            </a:r>
          </a:p>
        </p:txBody>
      </p:sp>
      <p:pic>
        <p:nvPicPr>
          <p:cNvPr id="19" name="Picture 18" descr="Phone icon">
            <a:extLst>
              <a:ext uri="{FF2B5EF4-FFF2-40B4-BE49-F238E27FC236}">
                <a16:creationId xmlns:a16="http://schemas.microsoft.com/office/drawing/2014/main" id="{9E016ADB-90B5-4061-ACF1-2656972785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301833">
            <a:off x="7284419" y="3066642"/>
            <a:ext cx="2710165" cy="2710165"/>
          </a:xfrm>
          <a:prstGeom prst="rect">
            <a:avLst/>
          </a:prstGeom>
        </p:spPr>
      </p:pic>
      <p:pic>
        <p:nvPicPr>
          <p:cNvPr id="20" name="Picture 19" descr="A picture containing silhouette of doctor">
            <a:extLst>
              <a:ext uri="{FF2B5EF4-FFF2-40B4-BE49-F238E27FC236}">
                <a16:creationId xmlns:a16="http://schemas.microsoft.com/office/drawing/2014/main" id="{6EC29CD9-F2C3-4D31-B1F9-58637230A9F9}"/>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2107" b="99190" l="53674" r="75717">
                        <a14:foregroundMark x1="65771" y1="53890" x2="65771" y2="53890"/>
                        <a14:foregroundMark x1="62186" y1="97326" x2="62186" y2="97326"/>
                        <a14:foregroundMark x1="64337" y1="99190" x2="64337" y2="99190"/>
                        <a14:foregroundMark x1="59677" y1="99028" x2="59677" y2="99028"/>
                        <a14:foregroundMark x1="65771" y1="52107" x2="65771" y2="52107"/>
                      </a14:backgroundRemoval>
                    </a14:imgEffect>
                  </a14:imgLayer>
                </a14:imgProps>
              </a:ext>
              <a:ext uri="{28A0092B-C50C-407E-A947-70E740481C1C}">
                <a14:useLocalDpi xmlns:a14="http://schemas.microsoft.com/office/drawing/2010/main" val="0"/>
              </a:ext>
            </a:extLst>
          </a:blip>
          <a:srcRect l="51107" t="50000" r="21422"/>
          <a:stretch/>
        </p:blipFill>
        <p:spPr>
          <a:xfrm>
            <a:off x="9684806" y="1632196"/>
            <a:ext cx="2026062" cy="4077489"/>
          </a:xfrm>
          <a:prstGeom prst="rect">
            <a:avLst/>
          </a:prstGeom>
        </p:spPr>
      </p:pic>
      <p:sp>
        <p:nvSpPr>
          <p:cNvPr id="21" name="TextBox 20">
            <a:extLst>
              <a:ext uri="{FF2B5EF4-FFF2-40B4-BE49-F238E27FC236}">
                <a16:creationId xmlns:a16="http://schemas.microsoft.com/office/drawing/2014/main" id="{8932228B-6CE0-46A9-A3BF-5E82E72FB07E}"/>
              </a:ext>
            </a:extLst>
          </p:cNvPr>
          <p:cNvSpPr txBox="1"/>
          <p:nvPr/>
        </p:nvSpPr>
        <p:spPr>
          <a:xfrm>
            <a:off x="9872316" y="5382211"/>
            <a:ext cx="1651041"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Johnson, obstetrician</a:t>
            </a:r>
          </a:p>
        </p:txBody>
      </p:sp>
      <p:sp>
        <p:nvSpPr>
          <p:cNvPr id="4" name="Text Placeholder 3"/>
          <p:cNvSpPr>
            <a:spLocks noGrp="1"/>
          </p:cNvSpPr>
          <p:nvPr>
            <p:ph type="body" sz="quarter" idx="12"/>
          </p:nvPr>
        </p:nvSpPr>
        <p:spPr>
          <a:xfrm>
            <a:off x="4151109" y="1626245"/>
            <a:ext cx="3868795" cy="2698069"/>
          </a:xfrm>
          <a:prstGeom prst="wedgeRectCallout">
            <a:avLst>
              <a:gd name="adj1" fmla="val -65354"/>
              <a:gd name="adj2" fmla="val 11339"/>
            </a:avLst>
          </a:prstGeom>
        </p:spPr>
        <p:txBody>
          <a:bodyPr/>
          <a:lstStyle/>
          <a:p>
            <a:pPr lvl="0"/>
            <a:r>
              <a:rPr lang="en-US" dirty="0">
                <a:solidFill>
                  <a:prstClr val="black"/>
                </a:solidFill>
              </a:rPr>
              <a:t>I think we should treat her blood pressure immediately and assess her for pre-eclampsia.</a:t>
            </a:r>
          </a:p>
          <a:p>
            <a:pPr lvl="0"/>
            <a:r>
              <a:rPr lang="en-US" dirty="0">
                <a:solidFill>
                  <a:prstClr val="black"/>
                </a:solidFill>
              </a:rPr>
              <a:t>Would you order IV access, IV antihypertensives, and additional labs? </a:t>
            </a:r>
          </a:p>
        </p:txBody>
      </p:sp>
      <p:sp>
        <p:nvSpPr>
          <p:cNvPr id="12" name="Explosion 1 11">
            <a:extLst>
              <a:ext uri="{FF2B5EF4-FFF2-40B4-BE49-F238E27FC236}">
                <a16:creationId xmlns:a16="http://schemas.microsoft.com/office/drawing/2014/main" id="{CA84AFB5-C2E8-A64A-8207-7FC5C20274CC}"/>
              </a:ext>
            </a:extLst>
          </p:cNvPr>
          <p:cNvSpPr/>
          <p:nvPr/>
        </p:nvSpPr>
        <p:spPr>
          <a:xfrm rot="21049286">
            <a:off x="889629" y="45629"/>
            <a:ext cx="4633417" cy="2003827"/>
          </a:xfrm>
          <a:prstGeom prst="irregularSeal1">
            <a:avLst/>
          </a:prstGeom>
          <a:solidFill>
            <a:srgbClr val="F194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Recommendation</a:t>
            </a:r>
          </a:p>
        </p:txBody>
      </p:sp>
    </p:spTree>
    <p:custDataLst>
      <p:tags r:id="rId1"/>
    </p:custDataLst>
    <p:extLst>
      <p:ext uri="{BB962C8B-B14F-4D97-AF65-F5344CB8AC3E}">
        <p14:creationId xmlns:p14="http://schemas.microsoft.com/office/powerpoint/2010/main" val="2219360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55CF2-22A7-2346-9943-601444D26DFC}"/>
              </a:ext>
            </a:extLst>
          </p:cNvPr>
          <p:cNvSpPr>
            <a:spLocks noGrp="1"/>
          </p:cNvSpPr>
          <p:nvPr>
            <p:ph type="title"/>
          </p:nvPr>
        </p:nvSpPr>
        <p:spPr/>
        <p:txBody>
          <a:bodyPr/>
          <a:lstStyle/>
          <a:p>
            <a:r>
              <a:rPr lang="en-US" dirty="0"/>
              <a:t>Handoffs</a:t>
            </a:r>
          </a:p>
        </p:txBody>
      </p:sp>
      <p:sp>
        <p:nvSpPr>
          <p:cNvPr id="3" name="Content Placeholder 2">
            <a:extLst>
              <a:ext uri="{FF2B5EF4-FFF2-40B4-BE49-F238E27FC236}">
                <a16:creationId xmlns:a16="http://schemas.microsoft.com/office/drawing/2014/main" id="{ACAED825-05D2-EE41-9293-9F4BBC805455}"/>
              </a:ext>
            </a:extLst>
          </p:cNvPr>
          <p:cNvSpPr>
            <a:spLocks noGrp="1"/>
          </p:cNvSpPr>
          <p:nvPr>
            <p:ph idx="1"/>
          </p:nvPr>
        </p:nvSpPr>
        <p:spPr/>
        <p:txBody>
          <a:bodyPr>
            <a:normAutofit/>
          </a:bodyPr>
          <a:lstStyle/>
          <a:p>
            <a:pPr marL="0" indent="0" algn="ctr">
              <a:buNone/>
            </a:pPr>
            <a:r>
              <a:rPr lang="en-US" b="1" dirty="0">
                <a:solidFill>
                  <a:srgbClr val="4258A6"/>
                </a:solidFill>
              </a:rPr>
              <a:t>The transfer of the responsibility of patient care to a different provider or healthcare professional.</a:t>
            </a:r>
          </a:p>
          <a:p>
            <a:pPr marL="0" indent="0">
              <a:buNone/>
            </a:pPr>
            <a:r>
              <a:rPr lang="en-US" dirty="0"/>
              <a:t>Reasons for Handoffs:</a:t>
            </a:r>
            <a:endParaRPr lang="en-US" dirty="0">
              <a:cs typeface="Calibri"/>
            </a:endParaRPr>
          </a:p>
          <a:p>
            <a:pPr lvl="1"/>
            <a:r>
              <a:rPr lang="en-US" dirty="0"/>
              <a:t>Shift changes</a:t>
            </a:r>
            <a:endParaRPr lang="en-US" dirty="0">
              <a:cs typeface="Calibri"/>
            </a:endParaRPr>
          </a:p>
          <a:p>
            <a:pPr lvl="2"/>
            <a:r>
              <a:rPr lang="en-US" dirty="0"/>
              <a:t>E.g., nurse to nurse</a:t>
            </a:r>
            <a:endParaRPr lang="en-US" dirty="0">
              <a:cs typeface="Calibri"/>
            </a:endParaRPr>
          </a:p>
          <a:p>
            <a:pPr lvl="1"/>
            <a:r>
              <a:rPr lang="en-US" dirty="0"/>
              <a:t>Severe hypertension and other emergent events</a:t>
            </a:r>
          </a:p>
          <a:p>
            <a:pPr lvl="2"/>
            <a:r>
              <a:rPr lang="en-US" sz="2200" dirty="0">
                <a:cs typeface="Calibri"/>
              </a:rPr>
              <a:t>E.g., primary care to rapid response team</a:t>
            </a:r>
          </a:p>
          <a:p>
            <a:pPr lvl="1"/>
            <a:r>
              <a:rPr lang="en-US" dirty="0"/>
              <a:t>Location transfer</a:t>
            </a:r>
            <a:endParaRPr lang="en-US" dirty="0">
              <a:cs typeface="Calibri"/>
            </a:endParaRPr>
          </a:p>
          <a:p>
            <a:pPr lvl="2"/>
            <a:r>
              <a:rPr lang="en-US" dirty="0"/>
              <a:t>E.g., triage (antenatal) to inpatient</a:t>
            </a:r>
            <a:r>
              <a:rPr lang="en-US" dirty="0">
                <a:cs typeface="Calibri"/>
              </a:rPr>
              <a:t> (L&amp;D)</a:t>
            </a:r>
          </a:p>
          <a:p>
            <a:pPr lvl="2"/>
            <a:r>
              <a:rPr lang="en-US" dirty="0"/>
              <a:t>E.g., L&amp;D to postpartum room</a:t>
            </a:r>
            <a:endParaRPr lang="en-US" dirty="0">
              <a:cs typeface="Calibri"/>
            </a:endParaRPr>
          </a:p>
        </p:txBody>
      </p:sp>
      <p:pic>
        <p:nvPicPr>
          <p:cNvPr id="6" name="Picture 5" title="Patient talking with core team">
            <a:extLst>
              <a:ext uri="{FF2B5EF4-FFF2-40B4-BE49-F238E27FC236}">
                <a16:creationId xmlns:a16="http://schemas.microsoft.com/office/drawing/2014/main" id="{086FDDEB-F76D-5C42-949A-F6AB5D460E5D}"/>
              </a:ext>
            </a:extLst>
          </p:cNvPr>
          <p:cNvPicPr>
            <a:picLocks noChangeAspect="1"/>
          </p:cNvPicPr>
          <p:nvPr/>
        </p:nvPicPr>
        <p:blipFill>
          <a:blip r:embed="rId3"/>
          <a:stretch>
            <a:fillRect/>
          </a:stretch>
        </p:blipFill>
        <p:spPr>
          <a:xfrm>
            <a:off x="7837953" y="3088337"/>
            <a:ext cx="3744678" cy="2495549"/>
          </a:xfrm>
          <a:prstGeom prst="rect">
            <a:avLst/>
          </a:prstGeom>
          <a:ln>
            <a:solidFill>
              <a:srgbClr val="505BA7"/>
            </a:solidFill>
          </a:ln>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0B699553-E276-924C-8AEE-F29CAA0DA56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915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A5C24-7378-D64F-BC6F-F1242D7917D9}"/>
              </a:ext>
            </a:extLst>
          </p:cNvPr>
          <p:cNvSpPr>
            <a:spLocks noGrp="1"/>
          </p:cNvSpPr>
          <p:nvPr>
            <p:ph type="title"/>
          </p:nvPr>
        </p:nvSpPr>
        <p:spPr/>
        <p:txBody>
          <a:bodyPr/>
          <a:lstStyle/>
          <a:p>
            <a:r>
              <a:rPr lang="en-US" dirty="0"/>
              <a:t>Ensure Continuity of Care</a:t>
            </a:r>
          </a:p>
        </p:txBody>
      </p:sp>
      <p:sp>
        <p:nvSpPr>
          <p:cNvPr id="3" name="Content Placeholder 2">
            <a:extLst>
              <a:ext uri="{FF2B5EF4-FFF2-40B4-BE49-F238E27FC236}">
                <a16:creationId xmlns:a16="http://schemas.microsoft.com/office/drawing/2014/main" id="{5DBEA0A4-8397-8A4E-82F3-88A750674C87}"/>
              </a:ext>
            </a:extLst>
          </p:cNvPr>
          <p:cNvSpPr>
            <a:spLocks noGrp="1"/>
          </p:cNvSpPr>
          <p:nvPr>
            <p:ph idx="1"/>
          </p:nvPr>
        </p:nvSpPr>
        <p:spPr/>
        <p:txBody>
          <a:bodyPr>
            <a:normAutofit/>
          </a:bodyPr>
          <a:lstStyle/>
          <a:p>
            <a:r>
              <a:rPr lang="en-US" dirty="0"/>
              <a:t>Use a structured communication tool, like </a:t>
            </a:r>
            <a:r>
              <a:rPr lang="en-US" b="1" dirty="0">
                <a:solidFill>
                  <a:srgbClr val="4258A6"/>
                </a:solidFill>
              </a:rPr>
              <a:t>SBAR</a:t>
            </a:r>
            <a:r>
              <a:rPr lang="en-US" dirty="0"/>
              <a:t> or </a:t>
            </a:r>
            <a:r>
              <a:rPr lang="en-US" b="1" dirty="0">
                <a:solidFill>
                  <a:srgbClr val="4258A6"/>
                </a:solidFill>
              </a:rPr>
              <a:t>I PASS </a:t>
            </a:r>
            <a:r>
              <a:rPr lang="en-US" sz="2400" b="1" dirty="0">
                <a:solidFill>
                  <a:srgbClr val="4258A6"/>
                </a:solidFill>
              </a:rPr>
              <a:t>THE</a:t>
            </a:r>
            <a:r>
              <a:rPr lang="en-US" b="1" dirty="0">
                <a:solidFill>
                  <a:srgbClr val="4258A6"/>
                </a:solidFill>
              </a:rPr>
              <a:t> BATON</a:t>
            </a:r>
            <a:endParaRPr lang="en-US" dirty="0"/>
          </a:p>
          <a:p>
            <a:r>
              <a:rPr lang="en-US" b="1" dirty="0">
                <a:solidFill>
                  <a:srgbClr val="4258A6"/>
                </a:solidFill>
              </a:rPr>
              <a:t>Verbally communicate </a:t>
            </a:r>
            <a:r>
              <a:rPr lang="en-US" dirty="0"/>
              <a:t>as much as possible</a:t>
            </a:r>
          </a:p>
          <a:p>
            <a:r>
              <a:rPr lang="en-US" dirty="0"/>
              <a:t>Discuss the </a:t>
            </a:r>
            <a:r>
              <a:rPr lang="en-US" b="1" dirty="0">
                <a:solidFill>
                  <a:srgbClr val="4258A6"/>
                </a:solidFill>
              </a:rPr>
              <a:t>patient problem list</a:t>
            </a:r>
          </a:p>
          <a:p>
            <a:pPr lvl="1"/>
            <a:r>
              <a:rPr lang="en-US" dirty="0"/>
              <a:t>Address all elements of patient care, especially the most critical </a:t>
            </a:r>
          </a:p>
          <a:p>
            <a:r>
              <a:rPr lang="en-US" dirty="0"/>
              <a:t>Develop a shared understanding between team members</a:t>
            </a:r>
          </a:p>
          <a:p>
            <a:pPr lvl="1"/>
            <a:r>
              <a:rPr lang="en-US" dirty="0"/>
              <a:t>Give team members the opportunity to respond and ask questions</a:t>
            </a:r>
          </a:p>
          <a:p>
            <a:pPr lvl="1"/>
            <a:r>
              <a:rPr lang="en-US" dirty="0"/>
              <a:t>Use </a:t>
            </a:r>
            <a:r>
              <a:rPr lang="en-US" sz="2800" b="1" dirty="0">
                <a:solidFill>
                  <a:srgbClr val="4258A6"/>
                </a:solidFill>
              </a:rPr>
              <a:t>check-backs</a:t>
            </a:r>
            <a:r>
              <a:rPr lang="en-US" dirty="0"/>
              <a:t> to clarify accurate and complete understanding</a:t>
            </a:r>
          </a:p>
          <a:p>
            <a:r>
              <a:rPr lang="en-US" dirty="0"/>
              <a:t>Include the patient in the discussion</a:t>
            </a:r>
          </a:p>
          <a:p>
            <a:pPr lvl="1"/>
            <a:endParaRPr lang="en-US" dirty="0"/>
          </a:p>
        </p:txBody>
      </p:sp>
      <p:sp>
        <p:nvSpPr>
          <p:cNvPr id="4" name="Slide Number Placeholder 3">
            <a:extLst>
              <a:ext uri="{FF2B5EF4-FFF2-40B4-BE49-F238E27FC236}">
                <a16:creationId xmlns:a16="http://schemas.microsoft.com/office/drawing/2014/main" id="{EA225142-CF25-C841-A97D-1A0D642E9CE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4244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A0AF1-593B-8149-B3B6-FF88588FD7D0}"/>
              </a:ext>
            </a:extLst>
          </p:cNvPr>
          <p:cNvSpPr>
            <a:spLocks noGrp="1"/>
          </p:cNvSpPr>
          <p:nvPr>
            <p:ph type="title"/>
          </p:nvPr>
        </p:nvSpPr>
        <p:spPr/>
        <p:txBody>
          <a:bodyPr/>
          <a:lstStyle/>
          <a:p>
            <a:r>
              <a:rPr lang="en-US" dirty="0"/>
              <a:t>Application to the 4 Rs: Handoff</a:t>
            </a:r>
          </a:p>
        </p:txBody>
      </p:sp>
      <p:sp>
        <p:nvSpPr>
          <p:cNvPr id="16" name="Oval 15"/>
          <p:cNvSpPr/>
          <p:nvPr/>
        </p:nvSpPr>
        <p:spPr>
          <a:xfrm>
            <a:off x="10685306" y="72880"/>
            <a:ext cx="1426195" cy="1225744"/>
          </a:xfrm>
          <a:prstGeom prst="ellipse">
            <a:avLst/>
          </a:prstGeom>
          <a:solidFill>
            <a:srgbClr val="505BA7"/>
          </a:soli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4 Rs</a:t>
            </a:r>
          </a:p>
        </p:txBody>
      </p:sp>
      <p:graphicFrame>
        <p:nvGraphicFramePr>
          <p:cNvPr id="8" name="Table Placeholder 9" descr="Table" title="Application to the 4Rs">
            <a:extLst>
              <a:ext uri="{FF2B5EF4-FFF2-40B4-BE49-F238E27FC236}">
                <a16:creationId xmlns:a16="http://schemas.microsoft.com/office/drawing/2014/main" id="{D0EA9E81-8473-9F42-A5A0-F884E9D82D3A}"/>
              </a:ext>
            </a:extLst>
          </p:cNvPr>
          <p:cNvGraphicFramePr>
            <a:graphicFrameLocks noGrp="1"/>
          </p:cNvGraphicFramePr>
          <p:nvPr>
            <p:ph idx="1"/>
          </p:nvPr>
        </p:nvGraphicFramePr>
        <p:xfrm>
          <a:off x="838200" y="1825625"/>
          <a:ext cx="10515600" cy="3566160"/>
        </p:xfrm>
        <a:graphic>
          <a:graphicData uri="http://schemas.openxmlformats.org/drawingml/2006/table">
            <a:tbl>
              <a:tblPr firstRow="1" bandRow="1">
                <a:tableStyleId>{5C22544A-7EE6-4342-B048-85BDC9FD1C3A}</a:tableStyleId>
              </a:tblPr>
              <a:tblGrid>
                <a:gridCol w="2820639">
                  <a:extLst>
                    <a:ext uri="{9D8B030D-6E8A-4147-A177-3AD203B41FA5}">
                      <a16:colId xmlns:a16="http://schemas.microsoft.com/office/drawing/2014/main" val="3012231743"/>
                    </a:ext>
                  </a:extLst>
                </a:gridCol>
                <a:gridCol w="2820639">
                  <a:extLst>
                    <a:ext uri="{9D8B030D-6E8A-4147-A177-3AD203B41FA5}">
                      <a16:colId xmlns:a16="http://schemas.microsoft.com/office/drawing/2014/main" val="4112026032"/>
                    </a:ext>
                  </a:extLst>
                </a:gridCol>
                <a:gridCol w="2820639">
                  <a:extLst>
                    <a:ext uri="{9D8B030D-6E8A-4147-A177-3AD203B41FA5}">
                      <a16:colId xmlns:a16="http://schemas.microsoft.com/office/drawing/2014/main" val="1011833735"/>
                    </a:ext>
                  </a:extLst>
                </a:gridCol>
                <a:gridCol w="2053683">
                  <a:extLst>
                    <a:ext uri="{9D8B030D-6E8A-4147-A177-3AD203B41FA5}">
                      <a16:colId xmlns:a16="http://schemas.microsoft.com/office/drawing/2014/main" val="1905759958"/>
                    </a:ext>
                  </a:extLst>
                </a:gridCol>
              </a:tblGrid>
              <a:tr h="370840">
                <a:tc>
                  <a:txBody>
                    <a:bodyPr/>
                    <a:lstStyle/>
                    <a:p>
                      <a:pPr algn="ctr"/>
                      <a:r>
                        <a:rPr lang="en-US" sz="2400" dirty="0"/>
                        <a:t>Readiness</a:t>
                      </a:r>
                      <a:endParaRPr lang="en-US" dirty="0"/>
                    </a:p>
                    <a:p>
                      <a:pPr algn="ctr"/>
                      <a:r>
                        <a:rPr lang="en-US" i="1" dirty="0"/>
                        <a:t>Every Unit</a:t>
                      </a:r>
                    </a:p>
                  </a:txBody>
                  <a:tcPr anchor="b"/>
                </a:tc>
                <a:tc>
                  <a:txBody>
                    <a:bodyPr/>
                    <a:lstStyle/>
                    <a:p>
                      <a:pPr algn="ctr"/>
                      <a:r>
                        <a:rPr lang="en-US" sz="2400" dirty="0"/>
                        <a:t>Recognition</a:t>
                      </a:r>
                    </a:p>
                    <a:p>
                      <a:pPr algn="ctr"/>
                      <a:r>
                        <a:rPr lang="en-US" sz="1800" i="1" dirty="0"/>
                        <a:t>Every Patient</a:t>
                      </a:r>
                    </a:p>
                  </a:txBody>
                  <a:tcPr anchor="b"/>
                </a:tc>
                <a:tc>
                  <a:txBody>
                    <a:bodyPr/>
                    <a:lstStyle/>
                    <a:p>
                      <a:pPr algn="ctr"/>
                      <a:r>
                        <a:rPr lang="en-US" sz="2400" dirty="0"/>
                        <a:t>Response</a:t>
                      </a:r>
                    </a:p>
                    <a:p>
                      <a:pPr algn="ctr"/>
                      <a:r>
                        <a:rPr lang="en-US" sz="1800" i="1" dirty="0"/>
                        <a:t>Every Case</a:t>
                      </a:r>
                      <a:endParaRPr lang="en-US" sz="2400" i="1" dirty="0"/>
                    </a:p>
                  </a:txBody>
                  <a:tcPr anchor="b"/>
                </a:tc>
                <a:tc>
                  <a:txBody>
                    <a:bodyPr/>
                    <a:lstStyle/>
                    <a:p>
                      <a:pPr algn="ctr"/>
                      <a:r>
                        <a:rPr lang="en-US" sz="2400" dirty="0"/>
                        <a:t>Reporting</a:t>
                      </a:r>
                    </a:p>
                    <a:p>
                      <a:pPr algn="ctr"/>
                      <a:r>
                        <a:rPr lang="en-US" sz="1800" i="1" dirty="0"/>
                        <a:t>Every Unit</a:t>
                      </a:r>
                    </a:p>
                  </a:txBody>
                  <a:tcPr anchor="b"/>
                </a:tc>
                <a:extLst>
                  <a:ext uri="{0D108BD9-81ED-4DB2-BD59-A6C34878D82A}">
                    <a16:rowId xmlns:a16="http://schemas.microsoft.com/office/drawing/2014/main" val="368723647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During Handoffs:</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Restate the plan for escalation, obtaining appropriate consultation, and transport, as needed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During Handoffs:</a:t>
                      </a:r>
                      <a:endParaRPr lang="en-US" sz="1800" b="0" i="0" u="none" strike="noStrike" noProof="0" dirty="0">
                        <a:solidFill>
                          <a:srgbClr val="000000"/>
                        </a:solidFill>
                        <a:latin typeface="+mn-lt"/>
                      </a:endParaRPr>
                    </a:p>
                    <a:p>
                      <a:pPr marL="180975" indent="-180975">
                        <a:buFont typeface="Arial" panose="020B0604020202020204" pitchFamily="34" charset="0"/>
                        <a:buChar char="•"/>
                        <a:tabLst/>
                      </a:pPr>
                      <a:r>
                        <a:rPr lang="en-US" sz="1800" b="0" i="0" u="none" strike="noStrike" noProof="0" dirty="0">
                          <a:solidFill>
                            <a:srgbClr val="000000"/>
                          </a:solidFill>
                          <a:latin typeface="+mn-lt"/>
                        </a:rPr>
                        <a:t>Review patient problem list and communicate risk for severe HT, citing early warning signs</a:t>
                      </a:r>
                    </a:p>
                    <a:p>
                      <a:pPr marL="460375" lvl="1" indent="-182563">
                        <a:buFont typeface="Arial" panose="020B0604020202020204" pitchFamily="34" charset="0"/>
                        <a:buChar char="•"/>
                        <a:tabLst/>
                      </a:pPr>
                      <a:r>
                        <a:rPr lang="en-US" dirty="0"/>
                        <a:t>Throughout care </a:t>
                      </a:r>
                      <a:r>
                        <a:rPr lang="en-US" sz="1600" i="1" dirty="0"/>
                        <a:t>(predelivery </a:t>
                      </a:r>
                      <a:r>
                        <a:rPr lang="en-US" sz="1600" i="1" dirty="0">
                          <a:sym typeface="Wingdings" pitchFamily="2" charset="2"/>
                        </a:rPr>
                        <a:t> delivery  postpartum)</a:t>
                      </a:r>
                      <a:endParaRPr lang="en-US" sz="1600" i="1" dirty="0"/>
                    </a:p>
                    <a:p>
                      <a:pPr marL="460375" lvl="1" indent="-182563">
                        <a:buFont typeface="Arial" panose="020B0604020202020204" pitchFamily="34" charset="0"/>
                        <a:buChar char="•"/>
                        <a:tabLst/>
                      </a:pPr>
                      <a:r>
                        <a:rPr lang="en-US" dirty="0"/>
                        <a:t>During shift changes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During Handoffs:</a:t>
                      </a:r>
                    </a:p>
                    <a:p>
                      <a:pPr marL="236538" indent="-236538">
                        <a:buFont typeface="Arial" panose="020B0604020202020204" pitchFamily="34" charset="0"/>
                        <a:buChar char="•"/>
                        <a:tabLst/>
                      </a:pPr>
                      <a:r>
                        <a:rPr lang="en-US" sz="1800" b="0" i="0" u="none" strike="noStrike" noProof="0" dirty="0">
                          <a:solidFill>
                            <a:srgbClr val="000000"/>
                          </a:solidFill>
                          <a:latin typeface="+mn-lt"/>
                        </a:rPr>
                        <a:t>Review response protocol during handoffs overlapping with the emergence or existence of severe hypertension between staff and with husband or other accompanying family member</a:t>
                      </a:r>
                    </a:p>
                  </a:txBody>
                  <a:tcPr/>
                </a:tc>
                <a:tc>
                  <a:txBody>
                    <a:bodyPr/>
                    <a:lstStyle/>
                    <a:p>
                      <a:pPr marL="285750" indent="-285750">
                        <a:buFont typeface="Arial" panose="020B0604020202020204" pitchFamily="34" charset="0"/>
                        <a:buChar char="•"/>
                      </a:pPr>
                      <a:r>
                        <a:rPr lang="en-US" dirty="0"/>
                        <a:t>N/A</a:t>
                      </a:r>
                    </a:p>
                  </a:txBody>
                  <a:tcPr/>
                </a:tc>
                <a:extLst>
                  <a:ext uri="{0D108BD9-81ED-4DB2-BD59-A6C34878D82A}">
                    <a16:rowId xmlns:a16="http://schemas.microsoft.com/office/drawing/2014/main" val="3467285028"/>
                  </a:ext>
                </a:extLst>
              </a:tr>
            </a:tbl>
          </a:graphicData>
        </a:graphic>
      </p:graphicFrame>
      <p:sp>
        <p:nvSpPr>
          <p:cNvPr id="4" name="Slide Number Placeholder 3">
            <a:extLst>
              <a:ext uri="{FF2B5EF4-FFF2-40B4-BE49-F238E27FC236}">
                <a16:creationId xmlns:a16="http://schemas.microsoft.com/office/drawing/2014/main" id="{2A78949B-9086-2947-9654-1A7AA517AF5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07413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PASS </a:t>
            </a:r>
            <a:r>
              <a:rPr lang="en-US" sz="3600" dirty="0"/>
              <a:t>THE</a:t>
            </a:r>
            <a:r>
              <a:rPr lang="en-US" dirty="0"/>
              <a:t> BATON”</a:t>
            </a:r>
          </a:p>
        </p:txBody>
      </p:sp>
      <p:sp>
        <p:nvSpPr>
          <p:cNvPr id="3" name="Content Placeholder 2"/>
          <p:cNvSpPr>
            <a:spLocks noGrp="1"/>
          </p:cNvSpPr>
          <p:nvPr>
            <p:ph idx="1"/>
          </p:nvPr>
        </p:nvSpPr>
        <p:spPr>
          <a:xfrm>
            <a:off x="241300" y="1574552"/>
            <a:ext cx="5308600" cy="4470648"/>
          </a:xfrm>
        </p:spPr>
        <p:txBody>
          <a:bodyPr>
            <a:normAutofit/>
          </a:bodyPr>
          <a:lstStyle/>
          <a:p>
            <a:pPr marL="342900" indent="-342900">
              <a:tabLst>
                <a:tab pos="228600" algn="l"/>
              </a:tabLst>
            </a:pPr>
            <a:r>
              <a:rPr lang="en-US" b="1" dirty="0">
                <a:solidFill>
                  <a:srgbClr val="4258A6"/>
                </a:solidFill>
                <a:effectLst>
                  <a:outerShdw blurRad="38100" dist="38100" dir="2700000" algn="tl">
                    <a:srgbClr val="000000">
                      <a:alpha val="43137"/>
                    </a:srgbClr>
                  </a:outerShdw>
                </a:effectLst>
              </a:rPr>
              <a:t>I</a:t>
            </a:r>
            <a:r>
              <a:rPr lang="en-US" sz="2000" dirty="0"/>
              <a:t>ntroduction:  Introduce yourself and your role/job (include patient)</a:t>
            </a:r>
          </a:p>
          <a:p>
            <a:pPr marL="342900" indent="-342900">
              <a:tabLst>
                <a:tab pos="228600" algn="l"/>
              </a:tabLst>
            </a:pPr>
            <a:r>
              <a:rPr lang="en-US" b="1" dirty="0">
                <a:solidFill>
                  <a:srgbClr val="4258A6"/>
                </a:solidFill>
                <a:effectLst>
                  <a:outerShdw blurRad="38100" dist="38100" dir="2700000" algn="tl">
                    <a:srgbClr val="000000">
                      <a:alpha val="43137"/>
                    </a:srgbClr>
                  </a:outerShdw>
                </a:effectLst>
              </a:rPr>
              <a:t>P</a:t>
            </a:r>
            <a:r>
              <a:rPr lang="en-US" sz="2000" dirty="0"/>
              <a:t>atient:  Identifiers, age, sex, location</a:t>
            </a:r>
          </a:p>
          <a:p>
            <a:pPr marL="342900" indent="-342900">
              <a:tabLst>
                <a:tab pos="228600" algn="l"/>
              </a:tabLst>
            </a:pPr>
            <a:r>
              <a:rPr lang="en-US" b="1" dirty="0">
                <a:solidFill>
                  <a:srgbClr val="4258A6"/>
                </a:solidFill>
                <a:effectLst>
                  <a:outerShdw blurRad="38100" dist="38100" dir="2700000" algn="tl">
                    <a:srgbClr val="000000">
                      <a:alpha val="43137"/>
                    </a:srgbClr>
                  </a:outerShdw>
                </a:effectLst>
              </a:rPr>
              <a:t>A</a:t>
            </a:r>
            <a:r>
              <a:rPr lang="en-US" sz="2000" dirty="0"/>
              <a:t>ssessment:  Present chief complaint, vital signs, symptoms, and diagnosis</a:t>
            </a:r>
          </a:p>
          <a:p>
            <a:pPr marL="342900" indent="-342900">
              <a:tabLst>
                <a:tab pos="228600" algn="l"/>
              </a:tabLst>
            </a:pPr>
            <a:r>
              <a:rPr lang="en-US" b="1" dirty="0">
                <a:solidFill>
                  <a:srgbClr val="4258A6"/>
                </a:solidFill>
                <a:effectLst>
                  <a:outerShdw blurRad="38100" dist="38100" dir="2700000" algn="tl">
                    <a:srgbClr val="000000">
                      <a:alpha val="43137"/>
                    </a:srgbClr>
                  </a:outerShdw>
                </a:effectLst>
              </a:rPr>
              <a:t>S</a:t>
            </a:r>
            <a:r>
              <a:rPr lang="en-US" sz="2000" dirty="0"/>
              <a:t>ituation:  Current status/circumstances, including code status, level of uncertainty, recent changes, and response to treatment </a:t>
            </a:r>
          </a:p>
          <a:p>
            <a:pPr marL="342900" indent="-342900">
              <a:tabLst>
                <a:tab pos="228600" algn="l"/>
              </a:tabLst>
            </a:pPr>
            <a:r>
              <a:rPr lang="en-US" b="1" dirty="0">
                <a:solidFill>
                  <a:srgbClr val="4258A6"/>
                </a:solidFill>
                <a:effectLst>
                  <a:outerShdw blurRad="38100" dist="38100" dir="2700000" algn="tl">
                    <a:srgbClr val="000000">
                      <a:alpha val="43137"/>
                    </a:srgbClr>
                  </a:outerShdw>
                </a:effectLst>
              </a:rPr>
              <a:t>S</a:t>
            </a:r>
            <a:r>
              <a:rPr lang="en-US" sz="2000" dirty="0"/>
              <a:t>afety:  Critical lab values/reports, socioeconomic factors, allergies, and alerts (falls, isolation, etc.)</a:t>
            </a:r>
          </a:p>
        </p:txBody>
      </p:sp>
      <p:sp>
        <p:nvSpPr>
          <p:cNvPr id="12" name="Content Placeholder 11"/>
          <p:cNvSpPr>
            <a:spLocks noGrp="1"/>
          </p:cNvSpPr>
          <p:nvPr>
            <p:ph idx="13"/>
          </p:nvPr>
        </p:nvSpPr>
        <p:spPr>
          <a:xfrm>
            <a:off x="5753100" y="1562100"/>
            <a:ext cx="6286500" cy="4279900"/>
          </a:xfrm>
        </p:spPr>
        <p:txBody>
          <a:bodyPr>
            <a:normAutofit lnSpcReduction="10000"/>
          </a:bodyPr>
          <a:lstStyle/>
          <a:p>
            <a:pPr marL="0" indent="0">
              <a:buNone/>
            </a:pPr>
            <a:r>
              <a:rPr lang="en-US" b="1" dirty="0">
                <a:solidFill>
                  <a:srgbClr val="4258A6"/>
                </a:solidFill>
                <a:effectLst>
                  <a:outerShdw blurRad="38100" dist="38100" dir="2700000" algn="tl">
                    <a:srgbClr val="000000">
                      <a:alpha val="43137"/>
                    </a:srgbClr>
                  </a:outerShdw>
                </a:effectLst>
              </a:rPr>
              <a:t>THE</a:t>
            </a:r>
          </a:p>
          <a:p>
            <a:pPr marL="342900" lvl="0" indent="-342900"/>
            <a:r>
              <a:rPr lang="en-US" b="1" dirty="0">
                <a:solidFill>
                  <a:srgbClr val="4258A6"/>
                </a:solidFill>
                <a:effectLst>
                  <a:outerShdw blurRad="38100" dist="38100" dir="2700000" algn="tl">
                    <a:srgbClr val="000000">
                      <a:alpha val="43137"/>
                    </a:srgbClr>
                  </a:outerShdw>
                </a:effectLst>
              </a:rPr>
              <a:t>B</a:t>
            </a:r>
            <a:r>
              <a:rPr lang="en-US" sz="2000" dirty="0">
                <a:solidFill>
                  <a:prstClr val="black"/>
                </a:solidFill>
              </a:rPr>
              <a:t>ackground:  Comorbidities, previous episodes, current medications, and family history</a:t>
            </a:r>
          </a:p>
          <a:p>
            <a:pPr marL="342900" lvl="0" indent="-342900"/>
            <a:r>
              <a:rPr lang="en-US" b="1" dirty="0">
                <a:solidFill>
                  <a:srgbClr val="4258A6"/>
                </a:solidFill>
                <a:effectLst>
                  <a:outerShdw blurRad="38100" dist="38100" dir="2700000" algn="tl">
                    <a:srgbClr val="000000">
                      <a:alpha val="43137"/>
                    </a:srgbClr>
                  </a:outerShdw>
                </a:effectLst>
              </a:rPr>
              <a:t>A</a:t>
            </a:r>
            <a:r>
              <a:rPr lang="en-US" sz="2000" dirty="0">
                <a:solidFill>
                  <a:prstClr val="black"/>
                </a:solidFill>
              </a:rPr>
              <a:t>ctions:  What actions were taken or are required? Provide brief rationale</a:t>
            </a:r>
          </a:p>
          <a:p>
            <a:pPr marL="342900" lvl="0" indent="-342900"/>
            <a:r>
              <a:rPr lang="en-US" b="1" dirty="0">
                <a:solidFill>
                  <a:srgbClr val="4258A6"/>
                </a:solidFill>
                <a:effectLst>
                  <a:outerShdw blurRad="38100" dist="38100" dir="2700000" algn="tl">
                    <a:srgbClr val="000000">
                      <a:alpha val="43137"/>
                    </a:srgbClr>
                  </a:outerShdw>
                </a:effectLst>
              </a:rPr>
              <a:t>T</a:t>
            </a:r>
            <a:r>
              <a:rPr lang="en-US" sz="2000" dirty="0">
                <a:solidFill>
                  <a:prstClr val="black"/>
                </a:solidFill>
              </a:rPr>
              <a:t>iming:  Level of urgency and explicit timing and prioritization of actions</a:t>
            </a:r>
          </a:p>
          <a:p>
            <a:pPr marL="342900" lvl="0" indent="-342900"/>
            <a:r>
              <a:rPr lang="en-US" b="1" dirty="0">
                <a:solidFill>
                  <a:srgbClr val="4258A6"/>
                </a:solidFill>
                <a:effectLst>
                  <a:outerShdw blurRad="38100" dist="38100" dir="2700000" algn="tl">
                    <a:srgbClr val="000000">
                      <a:alpha val="43137"/>
                    </a:srgbClr>
                  </a:outerShdw>
                </a:effectLst>
              </a:rPr>
              <a:t>O</a:t>
            </a:r>
            <a:r>
              <a:rPr lang="en-US" sz="2000" dirty="0">
                <a:solidFill>
                  <a:prstClr val="black"/>
                </a:solidFill>
              </a:rPr>
              <a:t>wnership:  Who is responsible (nurse/doctor/team)? Include patient/family responsibilities</a:t>
            </a:r>
          </a:p>
          <a:p>
            <a:pPr marL="342900" lvl="0" indent="-342900"/>
            <a:r>
              <a:rPr lang="en-US" b="1" dirty="0">
                <a:solidFill>
                  <a:srgbClr val="4258A6"/>
                </a:solidFill>
                <a:effectLst>
                  <a:outerShdw blurRad="38100" dist="38100" dir="2700000" algn="tl">
                    <a:srgbClr val="000000">
                      <a:alpha val="43137"/>
                    </a:srgbClr>
                  </a:outerShdw>
                </a:effectLst>
              </a:rPr>
              <a:t>N</a:t>
            </a:r>
            <a:r>
              <a:rPr lang="en-US" sz="2000" dirty="0">
                <a:solidFill>
                  <a:prstClr val="black"/>
                </a:solidFill>
              </a:rPr>
              <a:t>ext:  What will happen next? Anticipated changes?  What is the plan? Are there contingency plans?</a:t>
            </a:r>
          </a:p>
          <a:p>
            <a:pPr marL="342900" indent="-342900"/>
            <a:endParaRPr lang="en-US" sz="2000" dirty="0"/>
          </a:p>
        </p:txBody>
      </p:sp>
      <p:pic>
        <p:nvPicPr>
          <p:cNvPr id="16" name="Picture 15" descr="Decorative - passing a baton from one hand to another">
            <a:extLs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5964" y="486440"/>
            <a:ext cx="2116667" cy="1587500"/>
          </a:xfrm>
          <a:prstGeom prst="rect">
            <a:avLst/>
          </a:prstGeom>
          <a:ln>
            <a:solidFill>
              <a:srgbClr val="505BA7"/>
            </a:solidFill>
          </a:ln>
          <a:effectLst>
            <a:outerShdw blurRad="50800" dist="38100" dir="2700000" algn="tl" rotWithShape="0">
              <a:prstClr val="black">
                <a:alpha val="40000"/>
              </a:prstClr>
            </a:outerShdw>
          </a:effectLst>
        </p:spPr>
      </p:pic>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34334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860800" cy="1325563"/>
          </a:xfrm>
        </p:spPr>
        <p:txBody>
          <a:bodyPr/>
          <a:lstStyle/>
          <a:p>
            <a:r>
              <a:rPr lang="en-US" dirty="0"/>
              <a:t>I PASS </a:t>
            </a:r>
            <a:r>
              <a:rPr lang="en-US" sz="2800" dirty="0"/>
              <a:t>THE</a:t>
            </a:r>
            <a:r>
              <a:rPr lang="en-US" dirty="0"/>
              <a:t> BATON Video</a:t>
            </a:r>
          </a:p>
        </p:txBody>
      </p:sp>
      <p:pic>
        <p:nvPicPr>
          <p:cNvPr id="5" name="Mod 3_5of5_I PASS.mp4" descr="Movie - I PASS the BATON">
            <a:hlinkClick r:id="" action="ppaction://media"/>
            <a:extLst>
              <a:ext uri="{C183D7F6-B498-43B3-948B-1728B52AA6E4}">
                <adec:decorative xmlns:adec="http://schemas.microsoft.com/office/drawing/2017/decorative" val="0"/>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4791073" y="1063510"/>
            <a:ext cx="6515253" cy="4886440"/>
          </a:xfrm>
          <a:prstGeom prst="rect">
            <a:avLst/>
          </a:prstGeom>
          <a:solidFill>
            <a:srgbClr val="505BA7"/>
          </a:solidFill>
          <a:ln>
            <a:solidFill>
              <a:srgbClr val="505BA7"/>
            </a:solidFill>
          </a:ln>
          <a:effectLst>
            <a:outerShdw blurRad="50800" dist="38100" dir="2700000" algn="tl" rotWithShape="0">
              <a:prstClr val="black">
                <a:alpha val="40000"/>
              </a:prstClr>
            </a:outerShdw>
          </a:effectLst>
        </p:spPr>
      </p:pic>
      <p:sp>
        <p:nvSpPr>
          <p:cNvPr id="11" name="Content Placeholder 19"/>
          <p:cNvSpPr>
            <a:spLocks noGrp="1"/>
          </p:cNvSpPr>
          <p:nvPr>
            <p:ph idx="1"/>
          </p:nvPr>
        </p:nvSpPr>
        <p:spPr>
          <a:xfrm>
            <a:off x="2797174" y="2479337"/>
            <a:ext cx="1993900" cy="1334296"/>
          </a:xfrm>
        </p:spPr>
        <p:txBody>
          <a:bodyPr/>
          <a:lstStyle/>
          <a:p>
            <a:pPr marL="0" indent="0">
              <a:buNone/>
            </a:pPr>
            <a:r>
              <a:rPr lang="en-US" dirty="0"/>
              <a:t>Click video to watch</a:t>
            </a:r>
          </a:p>
          <a:p>
            <a:pPr marL="0" indent="0">
              <a:buNone/>
            </a:pPr>
            <a:endParaRPr lang="en-US" dirty="0"/>
          </a:p>
        </p:txBody>
      </p:sp>
      <p:sp>
        <p:nvSpPr>
          <p:cNvPr id="12" name="Curved Right Arrow 11" descr="Decorative">
            <a:extLst>
              <a:ext uri="{C183D7F6-B498-43B3-948B-1728B52AA6E4}">
                <adec:decorative xmlns:adec="http://schemas.microsoft.com/office/drawing/2017/decorative" val="0"/>
              </a:ext>
            </a:extLst>
          </p:cNvPr>
          <p:cNvSpPr/>
          <p:nvPr/>
        </p:nvSpPr>
        <p:spPr>
          <a:xfrm rot="20833141">
            <a:off x="2282506" y="2066795"/>
            <a:ext cx="1220630" cy="188082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8" name="Rectangle 7" descr="Decorative">
            <a:extLst>
              <a:ext uri="{FF2B5EF4-FFF2-40B4-BE49-F238E27FC236}">
                <a16:creationId xmlns:a16="http://schemas.microsoft.com/office/drawing/2014/main" id="{A8D03C7A-9D93-DE41-ADD1-E1D35A5AFC8F}"/>
              </a:ext>
              <a:ext uri="{C183D7F6-B498-43B3-948B-1728B52AA6E4}">
                <adec:decorative xmlns:adec="http://schemas.microsoft.com/office/drawing/2017/decorative" val="0"/>
              </a:ext>
            </a:extLst>
          </p:cNvPr>
          <p:cNvSpPr/>
          <p:nvPr/>
        </p:nvSpPr>
        <p:spPr>
          <a:xfrm>
            <a:off x="435411" y="4175992"/>
            <a:ext cx="3881437" cy="1703231"/>
          </a:xfrm>
          <a:prstGeom prst="rect">
            <a:avLst/>
          </a:prstGeom>
          <a:solidFill>
            <a:srgbClr val="4258A6">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Content Placeholder 20">
            <a:extLst>
              <a:ext uri="{FF2B5EF4-FFF2-40B4-BE49-F238E27FC236}">
                <a16:creationId xmlns:a16="http://schemas.microsoft.com/office/drawing/2014/main" id="{0134E89D-E37B-8545-95E1-925F4B4791A6}"/>
              </a:ext>
            </a:extLst>
          </p:cNvPr>
          <p:cNvSpPr>
            <a:spLocks noGrp="1"/>
          </p:cNvSpPr>
          <p:nvPr>
            <p:ph idx="13"/>
          </p:nvPr>
        </p:nvSpPr>
        <p:spPr>
          <a:xfrm>
            <a:off x="435411" y="4336426"/>
            <a:ext cx="3881437" cy="1542797"/>
          </a:xfrm>
        </p:spPr>
        <p:txBody>
          <a:bodyPr>
            <a:normAutofit/>
          </a:bodyPr>
          <a:lstStyle/>
          <a:p>
            <a:pPr marL="0" indent="0">
              <a:buNone/>
            </a:pPr>
            <a:r>
              <a:rPr lang="en-US" dirty="0"/>
              <a:t>What was effective or ineffective in this handoff?</a:t>
            </a:r>
          </a:p>
        </p:txBody>
      </p:sp>
    </p:spTree>
    <p:custDataLst>
      <p:tags r:id="rId1"/>
    </p:custDataLst>
    <p:extLst>
      <p:ext uri="{BB962C8B-B14F-4D97-AF65-F5344CB8AC3E}">
        <p14:creationId xmlns:p14="http://schemas.microsoft.com/office/powerpoint/2010/main" val="28619436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am Discuss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9569" y="676036"/>
            <a:ext cx="3805261" cy="2388078"/>
          </a:xfrm>
          <a:prstGeom prst="rect">
            <a:avLst/>
          </a:prstGeom>
          <a:ln>
            <a:solidFill>
              <a:srgbClr val="505BA7"/>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89AC2ED8-DB2A-E445-9CE8-E18905C38F62}"/>
              </a:ext>
            </a:extLst>
          </p:cNvPr>
          <p:cNvSpPr>
            <a:spLocks noGrp="1"/>
          </p:cNvSpPr>
          <p:nvPr>
            <p:ph type="title"/>
          </p:nvPr>
        </p:nvSpPr>
        <p:spPr/>
        <p:txBody>
          <a:bodyPr/>
          <a:lstStyle/>
          <a:p>
            <a:r>
              <a:rPr lang="en-US" dirty="0"/>
              <a:t>Handoff Video Discussion</a:t>
            </a:r>
          </a:p>
        </p:txBody>
      </p:sp>
      <p:sp>
        <p:nvSpPr>
          <p:cNvPr id="10" name="Content Placeholder 9">
            <a:extLst>
              <a:ext uri="{FF2B5EF4-FFF2-40B4-BE49-F238E27FC236}">
                <a16:creationId xmlns:a16="http://schemas.microsoft.com/office/drawing/2014/main" id="{2E5C06EE-BA81-C841-90B8-5B6F38CBD84E}"/>
              </a:ext>
            </a:extLst>
          </p:cNvPr>
          <p:cNvSpPr>
            <a:spLocks noGrp="1"/>
          </p:cNvSpPr>
          <p:nvPr>
            <p:ph idx="1"/>
          </p:nvPr>
        </p:nvSpPr>
        <p:spPr>
          <a:xfrm>
            <a:off x="838200" y="1825624"/>
            <a:ext cx="10515600" cy="4194970"/>
          </a:xfrm>
        </p:spPr>
        <p:txBody>
          <a:bodyPr numCol="1">
            <a:normAutofit/>
          </a:bodyPr>
          <a:lstStyle/>
          <a:p>
            <a:r>
              <a:rPr lang="en-US" dirty="0"/>
              <a:t>What elements were covered by Dr. Smith?</a:t>
            </a:r>
          </a:p>
          <a:p>
            <a:pPr lvl="1"/>
            <a:r>
              <a:rPr lang="en-US" dirty="0"/>
              <a:t>Overlap in some of the elements</a:t>
            </a:r>
          </a:p>
          <a:p>
            <a:r>
              <a:rPr lang="en-US" dirty="0"/>
              <a:t>What might have been improved?</a:t>
            </a:r>
          </a:p>
          <a:p>
            <a:pPr lvl="1"/>
            <a:r>
              <a:rPr lang="en-US" dirty="0"/>
              <a:t>Greater details about timing the chest squirting</a:t>
            </a:r>
          </a:p>
          <a:p>
            <a:pPr lvl="1"/>
            <a:r>
              <a:rPr lang="en-US" dirty="0"/>
              <a:t>Detailing next steps and a contingency plan</a:t>
            </a:r>
          </a:p>
          <a:p>
            <a:pPr lvl="1"/>
            <a:r>
              <a:rPr lang="en-US" dirty="0"/>
              <a:t>Opportunity for questions and discussion from Dr. Martin</a:t>
            </a:r>
          </a:p>
          <a:p>
            <a:r>
              <a:rPr lang="en-US" dirty="0"/>
              <a:t>What was good about this handoff?</a:t>
            </a:r>
          </a:p>
          <a:p>
            <a:pPr lvl="1"/>
            <a:r>
              <a:rPr lang="en-US" dirty="0"/>
              <a:t>Short but communicated critical information</a:t>
            </a:r>
          </a:p>
          <a:p>
            <a:pPr lvl="1"/>
            <a:r>
              <a:rPr lang="en-US" dirty="0"/>
              <a:t>Dr. Martin used a </a:t>
            </a:r>
            <a:r>
              <a:rPr lang="en-US" b="1" dirty="0">
                <a:solidFill>
                  <a:srgbClr val="505BA7"/>
                </a:solidFill>
              </a:rPr>
              <a:t>check-back</a:t>
            </a:r>
            <a:endParaRPr lang="en-US" dirty="0"/>
          </a:p>
        </p:txBody>
      </p:sp>
      <p:sp>
        <p:nvSpPr>
          <p:cNvPr id="4" name="Slide Number Placeholder 3">
            <a:extLst>
              <a:ext uri="{FF2B5EF4-FFF2-40B4-BE49-F238E27FC236}">
                <a16:creationId xmlns:a16="http://schemas.microsoft.com/office/drawing/2014/main" id="{6C546237-3DCC-2A4B-B0B9-89A181810FC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99405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descr="Semi-transparent image of hospital. ">
            <a:extLst>
              <a:ext uri="{FF2B5EF4-FFF2-40B4-BE49-F238E27FC236}">
                <a16:creationId xmlns:a16="http://schemas.microsoft.com/office/drawing/2014/main" id="{8FF9E5A9-6FDA-4B81-95D5-117AE8164DA4}"/>
              </a:ext>
            </a:extLst>
          </p:cNvPr>
          <p:cNvSpPr/>
          <p:nvPr/>
        </p:nvSpPr>
        <p:spPr>
          <a:xfrm>
            <a:off x="0" y="1"/>
            <a:ext cx="12192000" cy="6038768"/>
          </a:xfrm>
          <a:prstGeom prst="rect">
            <a:avLst/>
          </a:prstGeom>
          <a:blipFill dpi="0" rotWithShape="1">
            <a:blip r:embed="rId4">
              <a:alphaModFix amt="3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6"/>
          <p:cNvSpPr>
            <a:spLocks noGrp="1"/>
          </p:cNvSpPr>
          <p:nvPr>
            <p:ph type="title"/>
          </p:nvPr>
        </p:nvSpPr>
        <p:spPr>
          <a:xfrm>
            <a:off x="0" y="1"/>
            <a:ext cx="12192000" cy="1494587"/>
          </a:xfrm>
          <a:solidFill>
            <a:schemeClr val="bg1"/>
          </a:solidFill>
          <a:ln>
            <a:solidFill>
              <a:schemeClr val="accent1"/>
            </a:solidFill>
          </a:ln>
        </p:spPr>
        <p:txBody>
          <a:bodyPr>
            <a:normAutofit/>
          </a:bodyPr>
          <a:lstStyle/>
          <a:p>
            <a:pPr lvl="0" algn="ctr"/>
            <a:r>
              <a:rPr lang="en-US" dirty="0"/>
              <a:t>Severe Hypertension</a:t>
            </a:r>
            <a:br>
              <a:rPr lang="en-US" dirty="0"/>
            </a:br>
            <a:r>
              <a:rPr lang="en-US" dirty="0"/>
              <a:t>I PASS the BATON</a:t>
            </a:r>
          </a:p>
        </p:txBody>
      </p:sp>
      <p:sp>
        <p:nvSpPr>
          <p:cNvPr id="67" name="Slide Number Placeholder 6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pic>
        <p:nvPicPr>
          <p:cNvPr id="9" name="Picture 8" descr="Decorative - magnifying glass">
            <a:extLst>
              <a:ext uri="{FF2B5EF4-FFF2-40B4-BE49-F238E27FC236}">
                <a16:creationId xmlns:a16="http://schemas.microsoft.com/office/drawing/2014/main" id="{11078F43-580E-2E48-A57F-F0DE4CB7DD57}"/>
              </a:ext>
              <a:ext uri="{C183D7F6-B498-43B3-948B-1728B52AA6E4}">
                <adec:decorative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381394" y="1494588"/>
            <a:ext cx="5985568" cy="5944490"/>
          </a:xfrm>
          <a:prstGeom prst="rect">
            <a:avLst/>
          </a:prstGeom>
        </p:spPr>
      </p:pic>
      <p:sp>
        <p:nvSpPr>
          <p:cNvPr id="10" name="Content Placeholder 2">
            <a:extLst>
              <a:ext uri="{FF2B5EF4-FFF2-40B4-BE49-F238E27FC236}">
                <a16:creationId xmlns:a16="http://schemas.microsoft.com/office/drawing/2014/main" id="{AD5EE1C0-9D6D-7D4B-9826-AF540DF3C9DE}"/>
              </a:ext>
            </a:extLst>
          </p:cNvPr>
          <p:cNvSpPr>
            <a:spLocks noGrp="1"/>
          </p:cNvSpPr>
          <p:nvPr>
            <p:ph idx="1"/>
          </p:nvPr>
        </p:nvSpPr>
        <p:spPr>
          <a:xfrm>
            <a:off x="584894" y="2172118"/>
            <a:ext cx="6819206" cy="2526882"/>
          </a:xfrm>
          <a:solidFill>
            <a:schemeClr val="bg1"/>
          </a:solidFill>
          <a:ln w="19050">
            <a:solidFill>
              <a:schemeClr val="accent1"/>
            </a:solidFill>
          </a:ln>
        </p:spPr>
        <p:txBody>
          <a:bodyPr anchor="ctr">
            <a:normAutofit/>
          </a:bodyPr>
          <a:lstStyle/>
          <a:p>
            <a:r>
              <a:rPr lang="en-US" sz="3000" dirty="0"/>
              <a:t>I PASS the BATON can be used during a nursing handoff at shift change.</a:t>
            </a:r>
          </a:p>
        </p:txBody>
      </p:sp>
    </p:spTree>
    <p:custDataLst>
      <p:tags r:id="rId1"/>
    </p:custDataLst>
    <p:extLst>
      <p:ext uri="{BB962C8B-B14F-4D97-AF65-F5344CB8AC3E}">
        <p14:creationId xmlns:p14="http://schemas.microsoft.com/office/powerpoint/2010/main" val="2963326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p:txBody>
          <a:bodyPr/>
          <a:lstStyle/>
          <a:p>
            <a:r>
              <a:rPr lang="en-US" dirty="0"/>
              <a:t>Basic Components and Process of Communication</a:t>
            </a:r>
            <a:r>
              <a:rPr lang="en-US" baseline="30000" dirty="0"/>
              <a:t>3</a:t>
            </a:r>
          </a:p>
        </p:txBody>
      </p:sp>
      <p:pic>
        <p:nvPicPr>
          <p:cNvPr id="6" name="Picture 5" descr="This slide shows a blue silhouette illustration of two health care professionals, a man on the left in his circle (Provider A and A’s context) and a woman on the right in her circle (Provider B and B’s context). Messages flow back and forth between them (the “Channel”) and each person (“Sender/Receiver”) is engaged in encoding and decoding these messages. There is outside “noise” pictured entering each Provider’s field of communication, which can interfere with the context and clarity of the message. &#10;&#10;Graphic description of the basic components and process of communication. The communication that takes place between two people is exposed to many roadblocks in between its transmission from one individual to another.   First, the message is encoded, or created, by the sender who then transmits the message to the receiver, who then must decode, or process, the message.  While the message is being transmitted, it is exposed to noise interference that impacts the context and clarity of the message that is sent and received.  "/>
          <p:cNvPicPr>
            <a:picLocks noChangeAspect="1"/>
          </p:cNvPicPr>
          <p:nvPr/>
        </p:nvPicPr>
        <p:blipFill rotWithShape="1">
          <a:blip r:embed="rId3" cstate="print"/>
          <a:srcRect l="5147" t="12745" r="8088" b="19609"/>
          <a:stretch/>
        </p:blipFill>
        <p:spPr>
          <a:xfrm>
            <a:off x="2581508" y="1889700"/>
            <a:ext cx="6551341" cy="3830869"/>
          </a:xfrm>
          <a:prstGeom prst="rect">
            <a:avLst/>
          </a:prstGeom>
        </p:spPr>
      </p:pic>
      <p:sp>
        <p:nvSpPr>
          <p:cNvPr id="8"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176A158-48B8-4A8B-BAA0-8528EB6C1A99}"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D1358F2-E848-4AC4-A168-10D3005298C5}"/>
              </a:ext>
            </a:extLst>
          </p:cNvPr>
          <p:cNvSpPr txBox="1"/>
          <p:nvPr/>
        </p:nvSpPr>
        <p:spPr>
          <a:xfrm>
            <a:off x="8696325" y="4660468"/>
            <a:ext cx="2876549" cy="1200329"/>
          </a:xfrm>
          <a:prstGeom prst="rect">
            <a:avLst/>
          </a:prstGeom>
          <a:noFill/>
        </p:spPr>
        <p:txBody>
          <a:bodyPr wrap="square" rtlCol="0">
            <a:spAutoFit/>
          </a:bodyPr>
          <a:lstStyle/>
          <a:p>
            <a:r>
              <a:rPr lang="en-US" sz="1200" dirty="0"/>
              <a:t>Adapted from Dayton E, Henriksen K. Communication failure: basic components, contributing factors, and the call for structure. Joint Commission Journal of Quality and Patient Safety. 2007 Jan;33(1):34-47. Adapted </a:t>
            </a:r>
            <a:r>
              <a:rPr lang="en-US" sz="1200"/>
              <a:t>with permission.</a:t>
            </a:r>
            <a:endParaRPr lang="en-US" dirty="0"/>
          </a:p>
        </p:txBody>
      </p:sp>
    </p:spTree>
    <p:extLst>
      <p:ext uri="{BB962C8B-B14F-4D97-AF65-F5344CB8AC3E}">
        <p14:creationId xmlns:p14="http://schemas.microsoft.com/office/powerpoint/2010/main" val="17329250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2" descr="Decorative shape">
            <a:extLst>
              <a:ext uri="{FF2B5EF4-FFF2-40B4-BE49-F238E27FC236}">
                <a16:creationId xmlns:a16="http://schemas.microsoft.com/office/drawing/2014/main" id="{67387A93-0534-43CC-AB40-2DFF9DCE5AE2}"/>
              </a:ext>
            </a:extLst>
          </p:cNvPr>
          <p:cNvSpPr/>
          <p:nvPr/>
        </p:nvSpPr>
        <p:spPr>
          <a:xfrm>
            <a:off x="1525432" y="107576"/>
            <a:ext cx="10585885" cy="5798234"/>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C1FFFF"/>
          </a:solidFill>
          <a:ln w="57150">
            <a:solidFill>
              <a:schemeClr val="bg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9"/>
          <p:cNvSpPr>
            <a:spLocks noGrp="1"/>
          </p:cNvSpPr>
          <p:nvPr>
            <p:ph type="title"/>
          </p:nvPr>
        </p:nvSpPr>
        <p:spPr/>
        <p:txBody>
          <a:bodyPr/>
          <a:lstStyle/>
          <a:p>
            <a:r>
              <a:rPr lang="en-US" dirty="0"/>
              <a:t>Severe Hypertension</a:t>
            </a:r>
            <a:br>
              <a:rPr lang="en-US" dirty="0"/>
            </a:br>
            <a:r>
              <a:rPr lang="en-US" dirty="0"/>
              <a:t>I PASS the BATON</a:t>
            </a:r>
          </a:p>
        </p:txBody>
      </p:sp>
      <p:sp>
        <p:nvSpPr>
          <p:cNvPr id="6" name="Slide Number Placeholder 5"/>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33" name="Picture 32" descr="A picture containing silhouette of nurse">
            <a:extLst>
              <a:ext uri="{FF2B5EF4-FFF2-40B4-BE49-F238E27FC236}">
                <a16:creationId xmlns:a16="http://schemas.microsoft.com/office/drawing/2014/main" id="{D675CE0D-361F-43DD-AC93-41B96259349E}"/>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79464" b="59934"/>
          <a:stretch/>
        </p:blipFill>
        <p:spPr>
          <a:xfrm>
            <a:off x="2289593" y="2556086"/>
            <a:ext cx="1563920" cy="3373837"/>
          </a:xfrm>
          <a:prstGeom prst="rect">
            <a:avLst/>
          </a:prstGeom>
        </p:spPr>
      </p:pic>
      <p:sp>
        <p:nvSpPr>
          <p:cNvPr id="36" name="TextBox 35">
            <a:extLst>
              <a:ext uri="{FF2B5EF4-FFF2-40B4-BE49-F238E27FC236}">
                <a16:creationId xmlns:a16="http://schemas.microsoft.com/office/drawing/2014/main" id="{57E129AE-B618-4CC5-B8B3-1F98F4C20A35}"/>
              </a:ext>
            </a:extLst>
          </p:cNvPr>
          <p:cNvSpPr txBox="1"/>
          <p:nvPr/>
        </p:nvSpPr>
        <p:spPr>
          <a:xfrm>
            <a:off x="2354086" y="5180212"/>
            <a:ext cx="1175012"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Kim, triage nurse</a:t>
            </a:r>
          </a:p>
        </p:txBody>
      </p:sp>
      <p:sp>
        <p:nvSpPr>
          <p:cNvPr id="37" name="Text Placeholder 23">
            <a:extLst>
              <a:ext uri="{FF2B5EF4-FFF2-40B4-BE49-F238E27FC236}">
                <a16:creationId xmlns:a16="http://schemas.microsoft.com/office/drawing/2014/main" id="{56C76E61-CFD3-4C18-BA4A-2394F8C816D6}"/>
              </a:ext>
            </a:extLst>
          </p:cNvPr>
          <p:cNvSpPr txBox="1">
            <a:spLocks/>
          </p:cNvSpPr>
          <p:nvPr/>
        </p:nvSpPr>
        <p:spPr>
          <a:xfrm>
            <a:off x="7584988" y="1905901"/>
            <a:ext cx="3588958" cy="850897"/>
          </a:xfrm>
          <a:prstGeom prst="wedgeRectCallout">
            <a:avLst>
              <a:gd name="adj1" fmla="val -2626"/>
              <a:gd name="adj2" fmla="val 73696"/>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Hi, Kim. I’m ready. Are you ready, Ms. Smith?</a:t>
            </a:r>
          </a:p>
        </p:txBody>
      </p:sp>
      <p:sp>
        <p:nvSpPr>
          <p:cNvPr id="41" name="Text Placeholder 22">
            <a:extLst>
              <a:ext uri="{FF2B5EF4-FFF2-40B4-BE49-F238E27FC236}">
                <a16:creationId xmlns:a16="http://schemas.microsoft.com/office/drawing/2014/main" id="{A7495764-0D18-4BB0-9060-B8D6E911A742}"/>
              </a:ext>
            </a:extLst>
          </p:cNvPr>
          <p:cNvSpPr>
            <a:spLocks noGrp="1"/>
          </p:cNvSpPr>
          <p:nvPr>
            <p:ph type="body" sz="quarter" idx="12"/>
          </p:nvPr>
        </p:nvSpPr>
        <p:spPr>
          <a:xfrm>
            <a:off x="3413199" y="641942"/>
            <a:ext cx="8169432" cy="1170117"/>
          </a:xfrm>
          <a:prstGeom prst="wedgeRectCallout">
            <a:avLst>
              <a:gd name="adj1" fmla="val -54878"/>
              <a:gd name="adj2" fmla="val 133280"/>
            </a:avLst>
          </a:prstGeom>
        </p:spPr>
        <p:txBody>
          <a:bodyPr/>
          <a:lstStyle/>
          <a:p>
            <a:r>
              <a:rPr lang="en-US" dirty="0"/>
              <a:t>Hi, Beth. I’m Kim, from triage. I have been taking care of Ms. Smith here, and she is now being admitted to L&amp;D. </a:t>
            </a:r>
          </a:p>
          <a:p>
            <a:r>
              <a:rPr lang="en-US" dirty="0"/>
              <a:t>Are you ready for handoff?</a:t>
            </a:r>
          </a:p>
        </p:txBody>
      </p:sp>
      <p:sp>
        <p:nvSpPr>
          <p:cNvPr id="39" name="Explosion 1 11">
            <a:extLst>
              <a:ext uri="{FF2B5EF4-FFF2-40B4-BE49-F238E27FC236}">
                <a16:creationId xmlns:a16="http://schemas.microsoft.com/office/drawing/2014/main" id="{1921CACC-2A8C-4C5E-8EAD-333492B131F5}"/>
              </a:ext>
            </a:extLst>
          </p:cNvPr>
          <p:cNvSpPr/>
          <p:nvPr/>
        </p:nvSpPr>
        <p:spPr>
          <a:xfrm rot="21083049">
            <a:off x="839079" y="-26587"/>
            <a:ext cx="2733553" cy="2003827"/>
          </a:xfrm>
          <a:prstGeom prst="irregularSeal1">
            <a:avLst/>
          </a:prstGeom>
          <a:solidFill>
            <a:srgbClr val="F194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Introduction</a:t>
            </a:r>
          </a:p>
        </p:txBody>
      </p:sp>
      <p:pic>
        <p:nvPicPr>
          <p:cNvPr id="31" name="Picture 30" descr="Image of a patient in a hospital bed."/>
          <p:cNvPicPr>
            <a:picLocks noChangeAspect="1"/>
          </p:cNvPicPr>
          <p:nvPr/>
        </p:nvPicPr>
        <p:blipFill rotWithShape="1">
          <a:blip r:embed="rId5">
            <a:extLst>
              <a:ext uri="{28A0092B-C50C-407E-A947-70E740481C1C}">
                <a14:useLocalDpi xmlns:a14="http://schemas.microsoft.com/office/drawing/2010/main" val="0"/>
              </a:ext>
            </a:extLst>
          </a:blip>
          <a:srcRect b="19584"/>
          <a:stretch/>
        </p:blipFill>
        <p:spPr>
          <a:xfrm flipH="1">
            <a:off x="3320358" y="2980886"/>
            <a:ext cx="3930127" cy="2956081"/>
          </a:xfrm>
          <a:prstGeom prst="rect">
            <a:avLst/>
          </a:prstGeom>
        </p:spPr>
      </p:pic>
      <p:sp>
        <p:nvSpPr>
          <p:cNvPr id="32" name="TextBox 31">
            <a:extLst>
              <a:ext uri="{FF2B5EF4-FFF2-40B4-BE49-F238E27FC236}">
                <a16:creationId xmlns:a16="http://schemas.microsoft.com/office/drawing/2014/main" id="{429C0CB9-6223-4F98-95A8-2F3A8340ECF9}"/>
              </a:ext>
            </a:extLst>
          </p:cNvPr>
          <p:cNvSpPr txBox="1"/>
          <p:nvPr/>
        </p:nvSpPr>
        <p:spPr>
          <a:xfrm>
            <a:off x="3778333" y="4278969"/>
            <a:ext cx="1561342"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Alice Smith, the patient</a:t>
            </a:r>
          </a:p>
        </p:txBody>
      </p:sp>
      <p:sp>
        <p:nvSpPr>
          <p:cNvPr id="38" name="Text Placeholder 14">
            <a:extLst>
              <a:ext uri="{FF2B5EF4-FFF2-40B4-BE49-F238E27FC236}">
                <a16:creationId xmlns:a16="http://schemas.microsoft.com/office/drawing/2014/main" id="{EF76D1DC-B933-478F-B9E6-2AB73123E242}"/>
              </a:ext>
            </a:extLst>
          </p:cNvPr>
          <p:cNvSpPr txBox="1">
            <a:spLocks/>
          </p:cNvSpPr>
          <p:nvPr/>
        </p:nvSpPr>
        <p:spPr>
          <a:xfrm>
            <a:off x="4784947" y="3063898"/>
            <a:ext cx="3329911" cy="819764"/>
          </a:xfrm>
          <a:prstGeom prst="wedgeRectCallout">
            <a:avLst>
              <a:gd name="adj1" fmla="val -58412"/>
              <a:gd name="adj2" fmla="val 18483"/>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1" u="none" strike="noStrike" kern="1200" cap="none" spc="0" normalizeH="0" baseline="0" noProof="0">
                <a:ln>
                  <a:noFill/>
                </a:ln>
                <a:solidFill>
                  <a:prstClr val="black"/>
                </a:solidFill>
                <a:effectLst/>
                <a:uLnTx/>
                <a:uFillTx/>
                <a:latin typeface="Calibri" panose="020F0502020204030204"/>
                <a:ea typeface="+mn-ea"/>
                <a:cs typeface="+mn-cs"/>
              </a:rPr>
              <a:t>I guess so. I didn’t think I’d be doing this today.</a:t>
            </a:r>
            <a:endPar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3" name="Picture 42" descr="A picture containing silhouette of a nurse">
            <a:extLst>
              <a:ext uri="{FF2B5EF4-FFF2-40B4-BE49-F238E27FC236}">
                <a16:creationId xmlns:a16="http://schemas.microsoft.com/office/drawing/2014/main" id="{272DE342-A7AC-4CDC-A239-775BD66B5FBC}"/>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2639" r="56975" b="59506"/>
          <a:stretch/>
        </p:blipFill>
        <p:spPr>
          <a:xfrm flipH="1">
            <a:off x="8837150" y="2801510"/>
            <a:ext cx="1568292" cy="3159066"/>
          </a:xfrm>
          <a:prstGeom prst="rect">
            <a:avLst/>
          </a:prstGeom>
        </p:spPr>
      </p:pic>
      <p:sp>
        <p:nvSpPr>
          <p:cNvPr id="40" name="Text Placeholder 23">
            <a:extLst>
              <a:ext uri="{FF2B5EF4-FFF2-40B4-BE49-F238E27FC236}">
                <a16:creationId xmlns:a16="http://schemas.microsoft.com/office/drawing/2014/main" id="{82B4CD6B-871F-41B1-9870-6F16874E6BD4}"/>
              </a:ext>
            </a:extLst>
          </p:cNvPr>
          <p:cNvSpPr txBox="1">
            <a:spLocks/>
          </p:cNvSpPr>
          <p:nvPr/>
        </p:nvSpPr>
        <p:spPr>
          <a:xfrm>
            <a:off x="4273602" y="4806977"/>
            <a:ext cx="6265640" cy="1574449"/>
          </a:xfrm>
          <a:prstGeom prst="wedgeRectCallout">
            <a:avLst>
              <a:gd name="adj1" fmla="val 29267"/>
              <a:gd name="adj2" fmla="val -102096"/>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I know it’s a surprise, but I’m Beth and I’ll be taking care of you. Kim is going to tell me what’s going on. If you have anything to add or if you have any questions, please let us know.  </a:t>
            </a:r>
          </a:p>
        </p:txBody>
      </p:sp>
      <p:sp>
        <p:nvSpPr>
          <p:cNvPr id="35" name="TextBox 34">
            <a:extLst>
              <a:ext uri="{FF2B5EF4-FFF2-40B4-BE49-F238E27FC236}">
                <a16:creationId xmlns:a16="http://schemas.microsoft.com/office/drawing/2014/main" id="{4717380D-1855-48EA-B988-1ADE07153B38}"/>
              </a:ext>
            </a:extLst>
          </p:cNvPr>
          <p:cNvSpPr txBox="1"/>
          <p:nvPr/>
        </p:nvSpPr>
        <p:spPr>
          <a:xfrm>
            <a:off x="9514554" y="4278969"/>
            <a:ext cx="1225772"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Beth, L&amp;D Nurse</a:t>
            </a:r>
          </a:p>
        </p:txBody>
      </p:sp>
    </p:spTree>
    <p:custDataLst>
      <p:tags r:id="rId1"/>
    </p:custDataLst>
    <p:extLst>
      <p:ext uri="{BB962C8B-B14F-4D97-AF65-F5344CB8AC3E}">
        <p14:creationId xmlns:p14="http://schemas.microsoft.com/office/powerpoint/2010/main" val="24715404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2" descr="Decorative shape">
            <a:extLst>
              <a:ext uri="{FF2B5EF4-FFF2-40B4-BE49-F238E27FC236}">
                <a16:creationId xmlns:a16="http://schemas.microsoft.com/office/drawing/2014/main" id="{7CE726D2-AE5C-4FB8-BB1D-40DC64A5DB2A}"/>
              </a:ext>
            </a:extLst>
          </p:cNvPr>
          <p:cNvSpPr/>
          <p:nvPr/>
        </p:nvSpPr>
        <p:spPr>
          <a:xfrm>
            <a:off x="1422400" y="92365"/>
            <a:ext cx="10270835" cy="5844602"/>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 name="connsiteX0" fmla="*/ 0 w 5513832"/>
              <a:gd name="connsiteY0" fmla="*/ 0 h 1415243"/>
              <a:gd name="connsiteX1" fmla="*/ 5020056 w 5513832"/>
              <a:gd name="connsiteY1" fmla="*/ 0 h 1415243"/>
              <a:gd name="connsiteX2" fmla="*/ 5513832 w 5513832"/>
              <a:gd name="connsiteY2" fmla="*/ 1415243 h 1415243"/>
              <a:gd name="connsiteX3" fmla="*/ 649224 w 5513832"/>
              <a:gd name="connsiteY3" fmla="*/ 1415243 h 1415243"/>
              <a:gd name="connsiteX4" fmla="*/ 0 w 5513832"/>
              <a:gd name="connsiteY4" fmla="*/ 0 h 1415243"/>
              <a:gd name="connsiteX0" fmla="*/ 0 w 5513832"/>
              <a:gd name="connsiteY0" fmla="*/ 9144 h 1424387"/>
              <a:gd name="connsiteX1" fmla="*/ 5513832 w 5513832"/>
              <a:gd name="connsiteY1" fmla="*/ 0 h 1424387"/>
              <a:gd name="connsiteX2" fmla="*/ 5513832 w 5513832"/>
              <a:gd name="connsiteY2" fmla="*/ 1424387 h 1424387"/>
              <a:gd name="connsiteX3" fmla="*/ 649224 w 5513832"/>
              <a:gd name="connsiteY3" fmla="*/ 1424387 h 1424387"/>
              <a:gd name="connsiteX4" fmla="*/ 0 w 5513832"/>
              <a:gd name="connsiteY4" fmla="*/ 9144 h 1424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3832" h="1424387">
                <a:moveTo>
                  <a:pt x="0" y="9144"/>
                </a:moveTo>
                <a:lnTo>
                  <a:pt x="5513832" y="0"/>
                </a:lnTo>
                <a:lnTo>
                  <a:pt x="5513832" y="1424387"/>
                </a:lnTo>
                <a:lnTo>
                  <a:pt x="649224" y="1424387"/>
                </a:lnTo>
                <a:lnTo>
                  <a:pt x="0" y="9144"/>
                </a:lnTo>
                <a:close/>
              </a:path>
            </a:pathLst>
          </a:custGeom>
          <a:solidFill>
            <a:srgbClr val="F4F9AD"/>
          </a:solidFill>
          <a:ln w="57150">
            <a:solidFill>
              <a:schemeClr val="bg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9"/>
          <p:cNvSpPr>
            <a:spLocks noGrp="1"/>
          </p:cNvSpPr>
          <p:nvPr>
            <p:ph type="title"/>
          </p:nvPr>
        </p:nvSpPr>
        <p:spPr/>
        <p:txBody>
          <a:bodyPr/>
          <a:lstStyle/>
          <a:p>
            <a:r>
              <a:rPr lang="en-US" dirty="0"/>
              <a:t>Severe Hypertension</a:t>
            </a:r>
            <a:br>
              <a:rPr lang="en-US" dirty="0"/>
            </a:br>
            <a:r>
              <a:rPr lang="en-US" dirty="0"/>
              <a:t>I PASS the BATON</a:t>
            </a:r>
          </a:p>
        </p:txBody>
      </p:sp>
      <p:sp>
        <p:nvSpPr>
          <p:cNvPr id="6" name="Slide Number Placeholder 5"/>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33" name="Picture 32" descr="A picture containing silhouette of nurse">
            <a:extLst>
              <a:ext uri="{FF2B5EF4-FFF2-40B4-BE49-F238E27FC236}">
                <a16:creationId xmlns:a16="http://schemas.microsoft.com/office/drawing/2014/main" id="{D675CE0D-361F-43DD-AC93-41B96259349E}"/>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79464" b="59934"/>
          <a:stretch/>
        </p:blipFill>
        <p:spPr>
          <a:xfrm>
            <a:off x="1613806" y="2574240"/>
            <a:ext cx="1563920" cy="3373837"/>
          </a:xfrm>
          <a:prstGeom prst="rect">
            <a:avLst/>
          </a:prstGeom>
        </p:spPr>
      </p:pic>
      <p:sp>
        <p:nvSpPr>
          <p:cNvPr id="41" name="Text Placeholder 22">
            <a:extLst>
              <a:ext uri="{FF2B5EF4-FFF2-40B4-BE49-F238E27FC236}">
                <a16:creationId xmlns:a16="http://schemas.microsoft.com/office/drawing/2014/main" id="{A7495764-0D18-4BB0-9060-B8D6E911A742}"/>
              </a:ext>
            </a:extLst>
          </p:cNvPr>
          <p:cNvSpPr>
            <a:spLocks noGrp="1"/>
          </p:cNvSpPr>
          <p:nvPr>
            <p:ph type="body" sz="quarter" idx="12"/>
          </p:nvPr>
        </p:nvSpPr>
        <p:spPr>
          <a:xfrm>
            <a:off x="2544417" y="25758"/>
            <a:ext cx="9529888" cy="4042659"/>
          </a:xfrm>
          <a:prstGeom prst="wedgeRectCallout">
            <a:avLst>
              <a:gd name="adj1" fmla="val -51817"/>
              <a:gd name="adj2" fmla="val 23357"/>
            </a:avLst>
          </a:prstGeom>
        </p:spPr>
        <p:txBody>
          <a:bodyPr/>
          <a:lstStyle/>
          <a:p>
            <a:pPr lvl="0"/>
            <a:r>
              <a:rPr lang="en-US" sz="2200" dirty="0">
                <a:solidFill>
                  <a:prstClr val="black"/>
                </a:solidFill>
              </a:rPr>
              <a:t>Ms. Smith is a 31-year-old </a:t>
            </a:r>
            <a:r>
              <a:rPr lang="en-US" sz="2200" dirty="0" err="1">
                <a:solidFill>
                  <a:prstClr val="black"/>
                </a:solidFill>
              </a:rPr>
              <a:t>primip</a:t>
            </a:r>
            <a:r>
              <a:rPr lang="en-US" sz="2200" dirty="0">
                <a:solidFill>
                  <a:prstClr val="black"/>
                </a:solidFill>
              </a:rPr>
              <a:t> female at 36 weeks and 2 days with overall uncomplicated prenatal care. </a:t>
            </a:r>
            <a:endParaRPr lang="en-US" sz="800" dirty="0">
              <a:solidFill>
                <a:prstClr val="black"/>
              </a:solidFill>
            </a:endParaRPr>
          </a:p>
          <a:p>
            <a:pPr lvl="0"/>
            <a:r>
              <a:rPr lang="en-US" sz="2200" dirty="0">
                <a:solidFill>
                  <a:prstClr val="black"/>
                </a:solidFill>
              </a:rPr>
              <a:t>She presented to L&amp;D triage with complaints of a headache and was noted to have severe-range blood pressure. I believe it is likely she has preeclampsia with severe features.</a:t>
            </a:r>
          </a:p>
          <a:p>
            <a:pPr lvl="0"/>
            <a:r>
              <a:rPr lang="en-US" sz="2200" dirty="0">
                <a:solidFill>
                  <a:prstClr val="black"/>
                </a:solidFill>
              </a:rPr>
              <a:t>I’ve taken her blood pressure several times since her arrival and seen them as high as </a:t>
            </a:r>
            <a:r>
              <a:rPr lang="en-US" sz="2200" dirty="0">
                <a:solidFill>
                  <a:srgbClr val="FF0000"/>
                </a:solidFill>
              </a:rPr>
              <a:t>202/120</a:t>
            </a:r>
            <a:r>
              <a:rPr lang="en-US" sz="2200" dirty="0">
                <a:solidFill>
                  <a:prstClr val="black"/>
                </a:solidFill>
              </a:rPr>
              <a:t>. Severe-range blood pressure was sustained for nearly an hour. </a:t>
            </a:r>
          </a:p>
          <a:p>
            <a:pPr lvl="0"/>
            <a:r>
              <a:rPr lang="en-US" sz="2200" dirty="0">
                <a:solidFill>
                  <a:prstClr val="black"/>
                </a:solidFill>
              </a:rPr>
              <a:t>Ms. Smith now has a peripheral IV in place. </a:t>
            </a:r>
            <a:br>
              <a:rPr lang="en-US" sz="2200" dirty="0">
                <a:solidFill>
                  <a:prstClr val="black"/>
                </a:solidFill>
              </a:rPr>
            </a:br>
            <a:r>
              <a:rPr lang="en-US" sz="2200" dirty="0">
                <a:solidFill>
                  <a:prstClr val="black"/>
                </a:solidFill>
              </a:rPr>
              <a:t>Thank you so much for your help with that, </a:t>
            </a:r>
            <a:br>
              <a:rPr lang="en-US" sz="2200" dirty="0">
                <a:solidFill>
                  <a:prstClr val="black"/>
                </a:solidFill>
              </a:rPr>
            </a:br>
            <a:r>
              <a:rPr lang="en-US" sz="2200" dirty="0">
                <a:solidFill>
                  <a:prstClr val="black"/>
                </a:solidFill>
              </a:rPr>
              <a:t>by the way. </a:t>
            </a:r>
          </a:p>
        </p:txBody>
      </p:sp>
      <p:pic>
        <p:nvPicPr>
          <p:cNvPr id="43" name="Picture 42" descr="A picture containing silhouette of a nurse">
            <a:extLst>
              <a:ext uri="{FF2B5EF4-FFF2-40B4-BE49-F238E27FC236}">
                <a16:creationId xmlns:a16="http://schemas.microsoft.com/office/drawing/2014/main" id="{272DE342-A7AC-4CDC-A239-775BD66B5FBC}"/>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2639" r="56975" b="59506"/>
          <a:stretch/>
        </p:blipFill>
        <p:spPr>
          <a:xfrm flipH="1">
            <a:off x="7155491" y="2777901"/>
            <a:ext cx="1568292" cy="3159066"/>
          </a:xfrm>
          <a:prstGeom prst="rect">
            <a:avLst/>
          </a:prstGeom>
        </p:spPr>
      </p:pic>
      <p:pic>
        <p:nvPicPr>
          <p:cNvPr id="31" name="Picture 30" descr="Image of a patient in a hospital bed."/>
          <p:cNvPicPr>
            <a:picLocks noChangeAspect="1"/>
          </p:cNvPicPr>
          <p:nvPr/>
        </p:nvPicPr>
        <p:blipFill rotWithShape="1">
          <a:blip r:embed="rId6">
            <a:extLst>
              <a:ext uri="{28A0092B-C50C-407E-A947-70E740481C1C}">
                <a14:useLocalDpi xmlns:a14="http://schemas.microsoft.com/office/drawing/2010/main" val="0"/>
              </a:ext>
            </a:extLst>
          </a:blip>
          <a:srcRect b="19584"/>
          <a:stretch/>
        </p:blipFill>
        <p:spPr>
          <a:xfrm flipH="1">
            <a:off x="3434658" y="2980886"/>
            <a:ext cx="3930127" cy="2956081"/>
          </a:xfrm>
          <a:prstGeom prst="rect">
            <a:avLst/>
          </a:prstGeom>
        </p:spPr>
      </p:pic>
      <p:sp>
        <p:nvSpPr>
          <p:cNvPr id="34" name="Explosion 1 8">
            <a:extLst>
              <a:ext uri="{FF2B5EF4-FFF2-40B4-BE49-F238E27FC236}">
                <a16:creationId xmlns:a16="http://schemas.microsoft.com/office/drawing/2014/main" id="{BDE91C9D-B0C8-40AD-9108-B20E5C84B15A}"/>
              </a:ext>
            </a:extLst>
          </p:cNvPr>
          <p:cNvSpPr/>
          <p:nvPr/>
        </p:nvSpPr>
        <p:spPr>
          <a:xfrm rot="1164865">
            <a:off x="8658111" y="2979105"/>
            <a:ext cx="3286621" cy="2593716"/>
          </a:xfrm>
          <a:prstGeom prst="irregularSeal1">
            <a:avLst/>
          </a:prstGeom>
          <a:solidFill>
            <a:srgbClr val="F194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-Patient-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-Background-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-Assessment-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-Situation-</a:t>
            </a:r>
          </a:p>
        </p:txBody>
      </p:sp>
      <p:sp>
        <p:nvSpPr>
          <p:cNvPr id="13" name="TextBox 12">
            <a:extLst>
              <a:ext uri="{FF2B5EF4-FFF2-40B4-BE49-F238E27FC236}">
                <a16:creationId xmlns:a16="http://schemas.microsoft.com/office/drawing/2014/main" id="{ADAA418A-B1D6-C946-ADAC-BAC8D9868BF6}"/>
              </a:ext>
            </a:extLst>
          </p:cNvPr>
          <p:cNvSpPr txBox="1"/>
          <p:nvPr/>
        </p:nvSpPr>
        <p:spPr>
          <a:xfrm>
            <a:off x="1726000" y="5428185"/>
            <a:ext cx="1175012"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Kim, triage nurse</a:t>
            </a:r>
          </a:p>
        </p:txBody>
      </p:sp>
      <p:sp>
        <p:nvSpPr>
          <p:cNvPr id="14" name="TextBox 13">
            <a:extLst>
              <a:ext uri="{FF2B5EF4-FFF2-40B4-BE49-F238E27FC236}">
                <a16:creationId xmlns:a16="http://schemas.microsoft.com/office/drawing/2014/main" id="{81935473-A26F-054B-A036-E52DFE246460}"/>
              </a:ext>
            </a:extLst>
          </p:cNvPr>
          <p:cNvSpPr txBox="1"/>
          <p:nvPr/>
        </p:nvSpPr>
        <p:spPr>
          <a:xfrm>
            <a:off x="3949747" y="4564123"/>
            <a:ext cx="1561342"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Alice Smith, the patient</a:t>
            </a:r>
          </a:p>
        </p:txBody>
      </p:sp>
      <p:sp>
        <p:nvSpPr>
          <p:cNvPr id="15" name="TextBox 14">
            <a:extLst>
              <a:ext uri="{FF2B5EF4-FFF2-40B4-BE49-F238E27FC236}">
                <a16:creationId xmlns:a16="http://schemas.microsoft.com/office/drawing/2014/main" id="{8519B110-AF8F-0648-9E15-6C9E7C339E22}"/>
              </a:ext>
            </a:extLst>
          </p:cNvPr>
          <p:cNvSpPr txBox="1"/>
          <p:nvPr/>
        </p:nvSpPr>
        <p:spPr>
          <a:xfrm>
            <a:off x="7259886" y="5428185"/>
            <a:ext cx="1225772"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Beth, L&amp;D Nurse</a:t>
            </a:r>
          </a:p>
        </p:txBody>
      </p:sp>
    </p:spTree>
    <p:custDataLst>
      <p:tags r:id="rId1"/>
    </p:custDataLst>
    <p:extLst>
      <p:ext uri="{BB962C8B-B14F-4D97-AF65-F5344CB8AC3E}">
        <p14:creationId xmlns:p14="http://schemas.microsoft.com/office/powerpoint/2010/main" val="31063639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2" descr="Decorative shape">
            <a:extLst>
              <a:ext uri="{FF2B5EF4-FFF2-40B4-BE49-F238E27FC236}">
                <a16:creationId xmlns:a16="http://schemas.microsoft.com/office/drawing/2014/main" id="{5E48B491-0BF1-4423-A813-D6C41A66CB73}"/>
              </a:ext>
            </a:extLst>
          </p:cNvPr>
          <p:cNvSpPr/>
          <p:nvPr/>
        </p:nvSpPr>
        <p:spPr>
          <a:xfrm rot="10800000">
            <a:off x="1425386" y="125506"/>
            <a:ext cx="10685095" cy="5684656"/>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C0BDE1"/>
          </a:solidFill>
          <a:ln w="57150">
            <a:solidFill>
              <a:schemeClr val="bg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9"/>
          <p:cNvSpPr>
            <a:spLocks noGrp="1"/>
          </p:cNvSpPr>
          <p:nvPr>
            <p:ph type="title"/>
          </p:nvPr>
        </p:nvSpPr>
        <p:spPr/>
        <p:txBody>
          <a:bodyPr/>
          <a:lstStyle/>
          <a:p>
            <a:r>
              <a:rPr lang="en-US" dirty="0"/>
              <a:t>Severe Hypertension</a:t>
            </a:r>
            <a:br>
              <a:rPr lang="en-US" dirty="0"/>
            </a:br>
            <a:r>
              <a:rPr lang="en-US" dirty="0"/>
              <a:t>I PASS the BATON</a:t>
            </a:r>
          </a:p>
        </p:txBody>
      </p:sp>
      <p:sp>
        <p:nvSpPr>
          <p:cNvPr id="6" name="Slide Number Placeholder 5"/>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33" name="Picture 32" descr="A picture containing silhouette of nurse">
            <a:extLst>
              <a:ext uri="{FF2B5EF4-FFF2-40B4-BE49-F238E27FC236}">
                <a16:creationId xmlns:a16="http://schemas.microsoft.com/office/drawing/2014/main" id="{D675CE0D-361F-43DD-AC93-41B96259349E}"/>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79464" b="59934"/>
          <a:stretch/>
        </p:blipFill>
        <p:spPr>
          <a:xfrm>
            <a:off x="1761079" y="2574240"/>
            <a:ext cx="1563920" cy="3373837"/>
          </a:xfrm>
          <a:prstGeom prst="rect">
            <a:avLst/>
          </a:prstGeom>
        </p:spPr>
      </p:pic>
      <p:sp>
        <p:nvSpPr>
          <p:cNvPr id="41" name="Text Placeholder 22">
            <a:extLst>
              <a:ext uri="{FF2B5EF4-FFF2-40B4-BE49-F238E27FC236}">
                <a16:creationId xmlns:a16="http://schemas.microsoft.com/office/drawing/2014/main" id="{A7495764-0D18-4BB0-9060-B8D6E911A742}"/>
              </a:ext>
            </a:extLst>
          </p:cNvPr>
          <p:cNvSpPr>
            <a:spLocks noGrp="1"/>
          </p:cNvSpPr>
          <p:nvPr>
            <p:ph type="body" sz="quarter" idx="12"/>
          </p:nvPr>
        </p:nvSpPr>
        <p:spPr>
          <a:xfrm>
            <a:off x="2712524" y="138080"/>
            <a:ext cx="9358019" cy="2895054"/>
          </a:xfrm>
          <a:prstGeom prst="wedgeRectCallout">
            <a:avLst>
              <a:gd name="adj1" fmla="val -53027"/>
              <a:gd name="adj2" fmla="val 39910"/>
            </a:avLst>
          </a:prstGeom>
        </p:spPr>
        <p:txBody>
          <a:bodyPr/>
          <a:lstStyle/>
          <a:p>
            <a:pPr lvl="0"/>
            <a:r>
              <a:rPr lang="en-US" sz="2200" dirty="0">
                <a:solidFill>
                  <a:prstClr val="black"/>
                </a:solidFill>
              </a:rPr>
              <a:t>Admission and preeclampsia labs were collected and sent but have not yet returned. </a:t>
            </a:r>
          </a:p>
          <a:p>
            <a:pPr lvl="0"/>
            <a:r>
              <a:rPr lang="en-US" sz="2200" dirty="0">
                <a:solidFill>
                  <a:prstClr val="black"/>
                </a:solidFill>
              </a:rPr>
              <a:t>Ms. Smith has received a total of 15 mg of hydralazine,* and as of 10 minutes ago her blood pressure is no longer in the severe range. </a:t>
            </a:r>
          </a:p>
          <a:p>
            <a:pPr lvl="0"/>
            <a:r>
              <a:rPr lang="en-US" sz="2200" dirty="0">
                <a:solidFill>
                  <a:prstClr val="black"/>
                </a:solidFill>
              </a:rPr>
              <a:t>Safety concerns include potential stroke and seizures if she’s diagnosed with preeclampsia. </a:t>
            </a:r>
          </a:p>
          <a:p>
            <a:pPr lvl="0"/>
            <a:r>
              <a:rPr lang="en-US" sz="2200" dirty="0">
                <a:solidFill>
                  <a:prstClr val="black"/>
                </a:solidFill>
              </a:rPr>
              <a:t>You will need to repeat her vital signs in 5 minutes. </a:t>
            </a:r>
          </a:p>
        </p:txBody>
      </p:sp>
      <p:sp>
        <p:nvSpPr>
          <p:cNvPr id="29" name="Explosion 1 8">
            <a:extLst>
              <a:ext uri="{FF2B5EF4-FFF2-40B4-BE49-F238E27FC236}">
                <a16:creationId xmlns:a16="http://schemas.microsoft.com/office/drawing/2014/main" id="{28C7A702-4CF4-413D-9C39-88D6BADE056B}"/>
              </a:ext>
            </a:extLst>
          </p:cNvPr>
          <p:cNvSpPr/>
          <p:nvPr/>
        </p:nvSpPr>
        <p:spPr>
          <a:xfrm rot="1090286">
            <a:off x="8323120" y="3317467"/>
            <a:ext cx="3191708" cy="3539062"/>
          </a:xfrm>
          <a:prstGeom prst="irregularSeal1">
            <a:avLst/>
          </a:prstGeom>
          <a:solidFill>
            <a:srgbClr val="F194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-Safety-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-Action-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-Timing-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-Ownership-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-Next-</a:t>
            </a:r>
          </a:p>
        </p:txBody>
      </p:sp>
      <p:pic>
        <p:nvPicPr>
          <p:cNvPr id="43" name="Picture 42" descr="A picture containing silhouette&#10;&#10;Description automatically generated">
            <a:extLst>
              <a:ext uri="{FF2B5EF4-FFF2-40B4-BE49-F238E27FC236}">
                <a16:creationId xmlns:a16="http://schemas.microsoft.com/office/drawing/2014/main" id="{272DE342-A7AC-4CDC-A239-775BD66B5FBC}"/>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2639" r="56975" b="59506"/>
          <a:stretch/>
        </p:blipFill>
        <p:spPr>
          <a:xfrm flipH="1">
            <a:off x="5937464" y="2777901"/>
            <a:ext cx="1568292" cy="3159066"/>
          </a:xfrm>
          <a:prstGeom prst="rect">
            <a:avLst/>
          </a:prstGeom>
        </p:spPr>
      </p:pic>
      <p:pic>
        <p:nvPicPr>
          <p:cNvPr id="31" name="Picture 30" descr="Image of a patient in a hospital bed and a nurse standing beside her."/>
          <p:cNvPicPr>
            <a:picLocks noChangeAspect="1"/>
          </p:cNvPicPr>
          <p:nvPr/>
        </p:nvPicPr>
        <p:blipFill rotWithShape="1">
          <a:blip r:embed="rId6">
            <a:extLst>
              <a:ext uri="{28A0092B-C50C-407E-A947-70E740481C1C}">
                <a14:useLocalDpi xmlns:a14="http://schemas.microsoft.com/office/drawing/2010/main" val="0"/>
              </a:ext>
            </a:extLst>
          </a:blip>
          <a:srcRect b="19584"/>
          <a:stretch/>
        </p:blipFill>
        <p:spPr>
          <a:xfrm flipH="1">
            <a:off x="3320358" y="2980886"/>
            <a:ext cx="3930127" cy="2956081"/>
          </a:xfrm>
          <a:prstGeom prst="rect">
            <a:avLst/>
          </a:prstGeom>
        </p:spPr>
      </p:pic>
      <p:sp>
        <p:nvSpPr>
          <p:cNvPr id="13" name="TextBox 12">
            <a:extLst>
              <a:ext uri="{FF2B5EF4-FFF2-40B4-BE49-F238E27FC236}">
                <a16:creationId xmlns:a16="http://schemas.microsoft.com/office/drawing/2014/main" id="{50496F3C-D4C3-5A4F-9ECC-A2651ED614C0}"/>
              </a:ext>
            </a:extLst>
          </p:cNvPr>
          <p:cNvSpPr txBox="1"/>
          <p:nvPr/>
        </p:nvSpPr>
        <p:spPr>
          <a:xfrm>
            <a:off x="1726000" y="5428185"/>
            <a:ext cx="1175012"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Kim, triage nurse</a:t>
            </a:r>
          </a:p>
        </p:txBody>
      </p:sp>
      <p:sp>
        <p:nvSpPr>
          <p:cNvPr id="14" name="TextBox 13">
            <a:extLst>
              <a:ext uri="{FF2B5EF4-FFF2-40B4-BE49-F238E27FC236}">
                <a16:creationId xmlns:a16="http://schemas.microsoft.com/office/drawing/2014/main" id="{FB7A809C-B482-8442-BFDA-4E8D7546BFD1}"/>
              </a:ext>
            </a:extLst>
          </p:cNvPr>
          <p:cNvSpPr txBox="1"/>
          <p:nvPr/>
        </p:nvSpPr>
        <p:spPr>
          <a:xfrm>
            <a:off x="3949747" y="4564123"/>
            <a:ext cx="1561342"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Alice Smith, the patient</a:t>
            </a:r>
          </a:p>
        </p:txBody>
      </p:sp>
      <p:sp>
        <p:nvSpPr>
          <p:cNvPr id="16" name="TextBox 15">
            <a:extLst>
              <a:ext uri="{FF2B5EF4-FFF2-40B4-BE49-F238E27FC236}">
                <a16:creationId xmlns:a16="http://schemas.microsoft.com/office/drawing/2014/main" id="{28590C59-4361-4B4F-A9D1-3F3FE6E26F6A}"/>
              </a:ext>
            </a:extLst>
          </p:cNvPr>
          <p:cNvSpPr txBox="1"/>
          <p:nvPr/>
        </p:nvSpPr>
        <p:spPr>
          <a:xfrm>
            <a:off x="7265760" y="3630229"/>
            <a:ext cx="1225772"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Beth, L&amp;D Nurse</a:t>
            </a:r>
          </a:p>
        </p:txBody>
      </p:sp>
      <p:sp>
        <p:nvSpPr>
          <p:cNvPr id="2" name="TextBox 1">
            <a:extLst>
              <a:ext uri="{FF2B5EF4-FFF2-40B4-BE49-F238E27FC236}">
                <a16:creationId xmlns:a16="http://schemas.microsoft.com/office/drawing/2014/main" id="{99FC908B-4617-77E7-A434-367877428F40}"/>
              </a:ext>
            </a:extLst>
          </p:cNvPr>
          <p:cNvSpPr txBox="1"/>
          <p:nvPr/>
        </p:nvSpPr>
        <p:spPr>
          <a:xfrm>
            <a:off x="2633887" y="3012017"/>
            <a:ext cx="1281633" cy="338554"/>
          </a:xfrm>
          <a:prstGeom prst="rect">
            <a:avLst/>
          </a:prstGeom>
          <a:noFill/>
        </p:spPr>
        <p:txBody>
          <a:bodyPr wrap="none" rtlCol="0">
            <a:spAutoFit/>
          </a:bodyPr>
          <a:lstStyle/>
          <a:p>
            <a:r>
              <a:rPr lang="en-US" sz="1600" dirty="0"/>
              <a:t>*</a:t>
            </a:r>
            <a:r>
              <a:rPr lang="en-US" sz="1600" dirty="0" err="1"/>
              <a:t>Apresoline</a:t>
            </a:r>
            <a:r>
              <a:rPr lang="en-US" sz="1600" dirty="0"/>
              <a:t>®</a:t>
            </a:r>
          </a:p>
        </p:txBody>
      </p:sp>
    </p:spTree>
    <p:custDataLst>
      <p:tags r:id="rId1"/>
    </p:custDataLst>
    <p:extLst>
      <p:ext uri="{BB962C8B-B14F-4D97-AF65-F5344CB8AC3E}">
        <p14:creationId xmlns:p14="http://schemas.microsoft.com/office/powerpoint/2010/main" val="3981216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12" descr="Decorative shape">
            <a:extLst>
              <a:ext uri="{FF2B5EF4-FFF2-40B4-BE49-F238E27FC236}">
                <a16:creationId xmlns:a16="http://schemas.microsoft.com/office/drawing/2014/main" id="{59DF89C7-476A-4519-96BD-F9BCFB31324E}"/>
              </a:ext>
            </a:extLst>
          </p:cNvPr>
          <p:cNvSpPr/>
          <p:nvPr/>
        </p:nvSpPr>
        <p:spPr>
          <a:xfrm rot="10800000" flipH="1" flipV="1">
            <a:off x="1483951" y="62303"/>
            <a:ext cx="10555649" cy="5743075"/>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F9B5B5"/>
          </a:solidFill>
          <a:ln w="57150">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9"/>
          <p:cNvSpPr>
            <a:spLocks noGrp="1"/>
          </p:cNvSpPr>
          <p:nvPr>
            <p:ph type="title"/>
          </p:nvPr>
        </p:nvSpPr>
        <p:spPr/>
        <p:txBody>
          <a:bodyPr/>
          <a:lstStyle/>
          <a:p>
            <a:r>
              <a:rPr lang="en-US" dirty="0"/>
              <a:t>Severe Hypertension</a:t>
            </a:r>
            <a:br>
              <a:rPr lang="en-US" dirty="0"/>
            </a:br>
            <a:r>
              <a:rPr lang="en-US" dirty="0"/>
              <a:t>I PASS the BATON</a:t>
            </a:r>
          </a:p>
        </p:txBody>
      </p:sp>
      <p:sp>
        <p:nvSpPr>
          <p:cNvPr id="6" name="Slide Number Placeholder 5"/>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33" name="Picture 32" descr="A picture containing silhouette of nurse">
            <a:extLst>
              <a:ext uri="{FF2B5EF4-FFF2-40B4-BE49-F238E27FC236}">
                <a16:creationId xmlns:a16="http://schemas.microsoft.com/office/drawing/2014/main" id="{D675CE0D-361F-43DD-AC93-41B96259349E}"/>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79464" b="59934"/>
          <a:stretch/>
        </p:blipFill>
        <p:spPr>
          <a:xfrm>
            <a:off x="1761079" y="2574240"/>
            <a:ext cx="1563920" cy="3373837"/>
          </a:xfrm>
          <a:prstGeom prst="rect">
            <a:avLst/>
          </a:prstGeom>
        </p:spPr>
      </p:pic>
      <p:pic>
        <p:nvPicPr>
          <p:cNvPr id="43" name="Picture 42" descr="A picture containing silhouette&#10;&#10;Description automatically generated">
            <a:extLst>
              <a:ext uri="{FF2B5EF4-FFF2-40B4-BE49-F238E27FC236}">
                <a16:creationId xmlns:a16="http://schemas.microsoft.com/office/drawing/2014/main" id="{272DE342-A7AC-4CDC-A239-775BD66B5FBC}"/>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2639" r="56975" b="59506"/>
          <a:stretch/>
        </p:blipFill>
        <p:spPr>
          <a:xfrm flipH="1">
            <a:off x="5364350" y="2685586"/>
            <a:ext cx="1568292" cy="3159066"/>
          </a:xfrm>
          <a:prstGeom prst="rect">
            <a:avLst/>
          </a:prstGeom>
        </p:spPr>
      </p:pic>
      <p:pic>
        <p:nvPicPr>
          <p:cNvPr id="31" name="Picture 30" descr="Image of a patient in a hospital bed and a nurse standing beside her."/>
          <p:cNvPicPr>
            <a:picLocks noChangeAspect="1"/>
          </p:cNvPicPr>
          <p:nvPr/>
        </p:nvPicPr>
        <p:blipFill rotWithShape="1">
          <a:blip r:embed="rId6">
            <a:extLst>
              <a:ext uri="{28A0092B-C50C-407E-A947-70E740481C1C}">
                <a14:useLocalDpi xmlns:a14="http://schemas.microsoft.com/office/drawing/2010/main" val="0"/>
              </a:ext>
            </a:extLst>
          </a:blip>
          <a:srcRect b="19584"/>
          <a:stretch/>
        </p:blipFill>
        <p:spPr>
          <a:xfrm flipH="1">
            <a:off x="3320358" y="2980886"/>
            <a:ext cx="3930127" cy="2956081"/>
          </a:xfrm>
          <a:prstGeom prst="rect">
            <a:avLst/>
          </a:prstGeom>
        </p:spPr>
      </p:pic>
      <p:sp>
        <p:nvSpPr>
          <p:cNvPr id="34" name="Text Placeholder 6">
            <a:extLst>
              <a:ext uri="{FF2B5EF4-FFF2-40B4-BE49-F238E27FC236}">
                <a16:creationId xmlns:a16="http://schemas.microsoft.com/office/drawing/2014/main" id="{89E169C7-608F-40F8-96EC-D9BCCBAAF05C}"/>
              </a:ext>
            </a:extLst>
          </p:cNvPr>
          <p:cNvSpPr txBox="1">
            <a:spLocks/>
          </p:cNvSpPr>
          <p:nvPr/>
        </p:nvSpPr>
        <p:spPr>
          <a:xfrm>
            <a:off x="2417757" y="443722"/>
            <a:ext cx="6364126" cy="891980"/>
          </a:xfrm>
          <a:prstGeom prst="wedgeRectCallout">
            <a:avLst>
              <a:gd name="adj1" fmla="val -52060"/>
              <a:gd name="adj2" fmla="val 172841"/>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1" u="none" strike="noStrike" kern="1200" cap="none" spc="0" normalizeH="0" baseline="0" noProof="0">
                <a:ln>
                  <a:noFill/>
                </a:ln>
                <a:solidFill>
                  <a:prstClr val="black"/>
                </a:solidFill>
                <a:effectLst/>
                <a:uLnTx/>
                <a:uFillTx/>
                <a:latin typeface="Calibri" panose="020F0502020204030204"/>
                <a:ea typeface="+mn-ea"/>
                <a:cs typeface="+mn-cs"/>
              </a:rPr>
              <a:t>Do either of you have questions or anything else to add?</a:t>
            </a:r>
            <a:endPar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 Placeholder 8">
            <a:extLst>
              <a:ext uri="{FF2B5EF4-FFF2-40B4-BE49-F238E27FC236}">
                <a16:creationId xmlns:a16="http://schemas.microsoft.com/office/drawing/2014/main" id="{E00D1694-6403-448B-A096-F8F929334B88}"/>
              </a:ext>
            </a:extLst>
          </p:cNvPr>
          <p:cNvSpPr>
            <a:spLocks noGrp="1"/>
          </p:cNvSpPr>
          <p:nvPr>
            <p:ph type="body" sz="quarter" idx="13"/>
          </p:nvPr>
        </p:nvSpPr>
        <p:spPr>
          <a:xfrm>
            <a:off x="7448369" y="1464802"/>
            <a:ext cx="4482318" cy="3305981"/>
          </a:xfrm>
          <a:prstGeom prst="wedgeRectCallout">
            <a:avLst>
              <a:gd name="adj1" fmla="val -68283"/>
              <a:gd name="adj2" fmla="val -2688"/>
            </a:avLst>
          </a:prstGeom>
        </p:spPr>
        <p:txBody>
          <a:bodyPr/>
          <a:lstStyle/>
          <a:p>
            <a:r>
              <a:rPr lang="en-US" dirty="0"/>
              <a:t>No, thank you.</a:t>
            </a:r>
            <a:endParaRPr lang="en-US" sz="800" dirty="0"/>
          </a:p>
          <a:p>
            <a:r>
              <a:rPr lang="en-US" dirty="0"/>
              <a:t>Ms. Smith, you do not have severe-range blood pressure at this time. I’ll take your vitals again in 5 minutes. If you think of any questions or need anything, please let me know.</a:t>
            </a:r>
            <a:endParaRPr lang="en-US" dirty="0">
              <a:cs typeface="Calibri"/>
            </a:endParaRPr>
          </a:p>
          <a:p>
            <a:r>
              <a:rPr lang="en-US" dirty="0"/>
              <a:t>I’ve got it from here, Kim.</a:t>
            </a:r>
          </a:p>
        </p:txBody>
      </p:sp>
      <p:sp>
        <p:nvSpPr>
          <p:cNvPr id="13" name="TextBox 12">
            <a:extLst>
              <a:ext uri="{FF2B5EF4-FFF2-40B4-BE49-F238E27FC236}">
                <a16:creationId xmlns:a16="http://schemas.microsoft.com/office/drawing/2014/main" id="{439CEC4A-F93A-0346-8DF6-D94D23DC3A0F}"/>
              </a:ext>
            </a:extLst>
          </p:cNvPr>
          <p:cNvSpPr txBox="1"/>
          <p:nvPr/>
        </p:nvSpPr>
        <p:spPr>
          <a:xfrm>
            <a:off x="1726000" y="5428185"/>
            <a:ext cx="1175012"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Kim, triage nurse</a:t>
            </a:r>
          </a:p>
        </p:txBody>
      </p:sp>
      <p:sp>
        <p:nvSpPr>
          <p:cNvPr id="14" name="TextBox 13">
            <a:extLst>
              <a:ext uri="{FF2B5EF4-FFF2-40B4-BE49-F238E27FC236}">
                <a16:creationId xmlns:a16="http://schemas.microsoft.com/office/drawing/2014/main" id="{9FA50553-6A86-4649-A9F6-581AE95B7321}"/>
              </a:ext>
            </a:extLst>
          </p:cNvPr>
          <p:cNvSpPr txBox="1"/>
          <p:nvPr/>
        </p:nvSpPr>
        <p:spPr>
          <a:xfrm>
            <a:off x="3949747" y="4564123"/>
            <a:ext cx="1561342"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Alice Smith, the patient</a:t>
            </a:r>
          </a:p>
        </p:txBody>
      </p:sp>
      <p:sp>
        <p:nvSpPr>
          <p:cNvPr id="15" name="TextBox 14">
            <a:extLst>
              <a:ext uri="{FF2B5EF4-FFF2-40B4-BE49-F238E27FC236}">
                <a16:creationId xmlns:a16="http://schemas.microsoft.com/office/drawing/2014/main" id="{9A0CB766-8C94-E24B-95EC-BA3B1C3142C0}"/>
              </a:ext>
            </a:extLst>
          </p:cNvPr>
          <p:cNvSpPr txBox="1"/>
          <p:nvPr/>
        </p:nvSpPr>
        <p:spPr>
          <a:xfrm>
            <a:off x="5669691" y="3785276"/>
            <a:ext cx="1225772"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Beth, L&amp;D Nurse</a:t>
            </a:r>
          </a:p>
        </p:txBody>
      </p:sp>
    </p:spTree>
    <p:custDataLst>
      <p:tags r:id="rId1"/>
    </p:custDataLst>
    <p:extLst>
      <p:ext uri="{BB962C8B-B14F-4D97-AF65-F5344CB8AC3E}">
        <p14:creationId xmlns:p14="http://schemas.microsoft.com/office/powerpoint/2010/main" val="32675891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E4CD2C-4301-2548-A4C9-152D1FFF3A75}"/>
              </a:ext>
            </a:extLst>
          </p:cNvPr>
          <p:cNvSpPr>
            <a:spLocks noGrp="1"/>
          </p:cNvSpPr>
          <p:nvPr>
            <p:ph type="title"/>
          </p:nvPr>
        </p:nvSpPr>
        <p:spPr/>
        <p:txBody>
          <a:bodyPr/>
          <a:lstStyle/>
          <a:p>
            <a:r>
              <a:rPr lang="en-US" dirty="0"/>
              <a:t>Discussion</a:t>
            </a:r>
          </a:p>
        </p:txBody>
      </p:sp>
      <p:sp>
        <p:nvSpPr>
          <p:cNvPr id="7" name="Content Placeholder 6">
            <a:extLst>
              <a:ext uri="{FF2B5EF4-FFF2-40B4-BE49-F238E27FC236}">
                <a16:creationId xmlns:a16="http://schemas.microsoft.com/office/drawing/2014/main" id="{4E14E283-0301-284C-A83A-F7DD08D93643}"/>
              </a:ext>
            </a:extLst>
          </p:cNvPr>
          <p:cNvSpPr>
            <a:spLocks noGrp="1"/>
          </p:cNvSpPr>
          <p:nvPr>
            <p:ph idx="1"/>
          </p:nvPr>
        </p:nvSpPr>
        <p:spPr/>
        <p:txBody>
          <a:bodyPr/>
          <a:lstStyle/>
          <a:p>
            <a:r>
              <a:rPr lang="en-US" dirty="0"/>
              <a:t>Which communication tools do you think your staff will easily adopt?</a:t>
            </a:r>
          </a:p>
          <a:p>
            <a:pPr lvl="1"/>
            <a:r>
              <a:rPr lang="en-US" dirty="0">
                <a:solidFill>
                  <a:srgbClr val="4258A6"/>
                </a:solidFill>
              </a:rPr>
              <a:t>Call-out</a:t>
            </a:r>
            <a:r>
              <a:rPr lang="en-US" dirty="0"/>
              <a:t> | </a:t>
            </a:r>
            <a:r>
              <a:rPr lang="en-US" dirty="0">
                <a:solidFill>
                  <a:srgbClr val="4258A6"/>
                </a:solidFill>
              </a:rPr>
              <a:t>Check-back</a:t>
            </a:r>
            <a:r>
              <a:rPr lang="en-US" dirty="0"/>
              <a:t> | </a:t>
            </a:r>
            <a:r>
              <a:rPr lang="en-US" dirty="0">
                <a:solidFill>
                  <a:srgbClr val="4258A6"/>
                </a:solidFill>
              </a:rPr>
              <a:t>SBAR</a:t>
            </a:r>
            <a:r>
              <a:rPr lang="en-US" dirty="0"/>
              <a:t> | </a:t>
            </a:r>
            <a:r>
              <a:rPr lang="en-US" dirty="0">
                <a:solidFill>
                  <a:srgbClr val="4258A6"/>
                </a:solidFill>
              </a:rPr>
              <a:t>I PASS the BATON</a:t>
            </a:r>
          </a:p>
          <a:p>
            <a:r>
              <a:rPr lang="en-US" dirty="0"/>
              <a:t>What do you think will be hurdles to using these tools in your facilities?</a:t>
            </a:r>
          </a:p>
          <a:p>
            <a:r>
              <a:rPr lang="en-US" dirty="0"/>
              <a:t>What ideas can you share to potentially overcome some of the hurdles?</a:t>
            </a:r>
          </a:p>
          <a:p>
            <a:r>
              <a:rPr lang="en-US" dirty="0"/>
              <a:t>How would you modify the tools so that your staff might use them?</a:t>
            </a:r>
          </a:p>
        </p:txBody>
      </p:sp>
      <p:sp>
        <p:nvSpPr>
          <p:cNvPr id="3" name="Slide Number Placeholder 2">
            <a:extLst>
              <a:ext uri="{FF2B5EF4-FFF2-40B4-BE49-F238E27FC236}">
                <a16:creationId xmlns:a16="http://schemas.microsoft.com/office/drawing/2014/main" id="{BF973033-FB06-F649-B1EE-0DEBD6E8ABF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02707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785E7-BFE8-A246-B5B2-ED7716948E7F}"/>
              </a:ext>
            </a:extLst>
          </p:cNvPr>
          <p:cNvSpPr>
            <a:spLocks noGrp="1"/>
          </p:cNvSpPr>
          <p:nvPr>
            <p:ph type="title"/>
          </p:nvPr>
        </p:nvSpPr>
        <p:spPr/>
        <p:txBody>
          <a:bodyPr/>
          <a:lstStyle/>
          <a:p>
            <a:r>
              <a:rPr lang="en-US"/>
              <a:t>Summary</a:t>
            </a:r>
            <a:endParaRPr lang="en-US" dirty="0"/>
          </a:p>
        </p:txBody>
      </p:sp>
      <p:sp>
        <p:nvSpPr>
          <p:cNvPr id="3" name="Content Placeholder 2">
            <a:extLst>
              <a:ext uri="{FF2B5EF4-FFF2-40B4-BE49-F238E27FC236}">
                <a16:creationId xmlns:a16="http://schemas.microsoft.com/office/drawing/2014/main" id="{E420D088-FE47-F042-A376-9AFD1D1BC6AF}"/>
              </a:ext>
            </a:extLst>
          </p:cNvPr>
          <p:cNvSpPr>
            <a:spLocks noGrp="1"/>
          </p:cNvSpPr>
          <p:nvPr>
            <p:ph idx="1"/>
          </p:nvPr>
        </p:nvSpPr>
        <p:spPr/>
        <p:txBody>
          <a:bodyPr/>
          <a:lstStyle/>
          <a:p>
            <a:r>
              <a:rPr lang="en-US" dirty="0"/>
              <a:t>Communication is the foundation to effective teamwork</a:t>
            </a:r>
          </a:p>
          <a:p>
            <a:pPr lvl="1"/>
            <a:r>
              <a:rPr lang="en-US" dirty="0"/>
              <a:t>Clear, Complete, Brief, &amp; Timely</a:t>
            </a:r>
          </a:p>
          <a:p>
            <a:r>
              <a:rPr lang="en-US" dirty="0"/>
              <a:t>Four simple strategies to improve communication:</a:t>
            </a:r>
          </a:p>
          <a:p>
            <a:pPr lvl="1"/>
            <a:r>
              <a:rPr lang="en-US" b="1" dirty="0">
                <a:solidFill>
                  <a:srgbClr val="4258A6"/>
                </a:solidFill>
              </a:rPr>
              <a:t>Call-out</a:t>
            </a:r>
          </a:p>
          <a:p>
            <a:pPr lvl="1"/>
            <a:r>
              <a:rPr lang="en-US" b="1" dirty="0">
                <a:solidFill>
                  <a:srgbClr val="4258A6"/>
                </a:solidFill>
              </a:rPr>
              <a:t>Check-back</a:t>
            </a:r>
          </a:p>
          <a:p>
            <a:pPr lvl="1"/>
            <a:r>
              <a:rPr lang="en-US" b="1" dirty="0">
                <a:solidFill>
                  <a:srgbClr val="4258A6"/>
                </a:solidFill>
              </a:rPr>
              <a:t>SBAR</a:t>
            </a:r>
          </a:p>
          <a:p>
            <a:pPr lvl="1"/>
            <a:r>
              <a:rPr lang="en-US" b="1" dirty="0">
                <a:solidFill>
                  <a:srgbClr val="4258A6"/>
                </a:solidFill>
              </a:rPr>
              <a:t>I PASS </a:t>
            </a:r>
            <a:r>
              <a:rPr lang="en-US" sz="1800" b="1" dirty="0">
                <a:solidFill>
                  <a:srgbClr val="4258A6"/>
                </a:solidFill>
              </a:rPr>
              <a:t>THE</a:t>
            </a:r>
            <a:r>
              <a:rPr lang="en-US" b="1" dirty="0">
                <a:solidFill>
                  <a:srgbClr val="4258A6"/>
                </a:solidFill>
              </a:rPr>
              <a:t> BATON</a:t>
            </a:r>
          </a:p>
          <a:p>
            <a:r>
              <a:rPr lang="en-US" dirty="0"/>
              <a:t>Use these strategies together!</a:t>
            </a:r>
          </a:p>
          <a:p>
            <a:endParaRPr lang="en-US" dirty="0"/>
          </a:p>
        </p:txBody>
      </p:sp>
      <p:sp>
        <p:nvSpPr>
          <p:cNvPr id="4" name="Slide Number Placeholder 3">
            <a:extLst>
              <a:ext uri="{FF2B5EF4-FFF2-40B4-BE49-F238E27FC236}">
                <a16:creationId xmlns:a16="http://schemas.microsoft.com/office/drawing/2014/main" id="{A555A56D-D64F-E145-B8C9-2CADC02B3FA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38036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D03D-3E9B-DB47-85D1-176567B1CDBB}"/>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4D7E70FC-D118-8045-ABB2-3D25FC7CB576}"/>
              </a:ext>
            </a:extLst>
          </p:cNvPr>
          <p:cNvSpPr>
            <a:spLocks noGrp="1"/>
          </p:cNvSpPr>
          <p:nvPr>
            <p:ph idx="1"/>
          </p:nvPr>
        </p:nvSpPr>
        <p:spPr/>
        <p:txBody>
          <a:bodyPr>
            <a:normAutofit fontScale="92500"/>
          </a:bodyPr>
          <a:lstStyle/>
          <a:p>
            <a:pPr marL="514350" indent="-514350">
              <a:buFont typeface="+mj-lt"/>
              <a:buAutoNum type="arabicPeriod"/>
            </a:pPr>
            <a:r>
              <a:rPr lang="en-US" dirty="0"/>
              <a:t>Joint Commission on Accreditation of Healthcare Organizations. Sentinel Events Statistics: Root causes of sentinel events. 2015. </a:t>
            </a:r>
            <a:r>
              <a:rPr lang="en-US" u="sng" dirty="0">
                <a:hlinkClick r:id="rId3"/>
              </a:rPr>
              <a:t>http://www.jointcommission.org/sentinel_event.aspx</a:t>
            </a:r>
            <a:r>
              <a:rPr lang="en-US" dirty="0"/>
              <a:t>. </a:t>
            </a:r>
          </a:p>
          <a:p>
            <a:pPr marL="514350" indent="-514350">
              <a:buFont typeface="+mj-lt"/>
              <a:buAutoNum type="arabicPeriod"/>
            </a:pPr>
            <a:r>
              <a:rPr lang="en-US" dirty="0"/>
              <a:t>Joint Commission on Accreditation of Healthcare Organizations. Sentinel Event Data: Root Causes by Event Type, 2004-2015. 2016. </a:t>
            </a:r>
            <a:r>
              <a:rPr lang="en-US" u="sng" dirty="0">
                <a:hlinkClick r:id="rId4"/>
              </a:rPr>
              <a:t>https://hcupdate.files.wordpress.com/2016/02/2016-02-se-root-causes-by-event-type-2004-2015.pdf</a:t>
            </a:r>
            <a:r>
              <a:rPr lang="en-US" dirty="0"/>
              <a:t>. </a:t>
            </a:r>
          </a:p>
          <a:p>
            <a:pPr marL="514350" indent="-514350">
              <a:buFont typeface="+mj-lt"/>
              <a:buAutoNum type="arabicPeriod"/>
            </a:pPr>
            <a:r>
              <a:rPr lang="en-US" dirty="0"/>
              <a:t>Dayton E, Henriksen K. Communication failure: basic components, contributing factors, and the call for structure. Joint Commission Journal of Quality and Patient Safety. 2007 Jan;33(1):34-47. PMID: 17283940.</a:t>
            </a:r>
          </a:p>
        </p:txBody>
      </p:sp>
      <p:sp>
        <p:nvSpPr>
          <p:cNvPr id="4" name="Slide Number Placeholder 3">
            <a:extLst>
              <a:ext uri="{FF2B5EF4-FFF2-40B4-BE49-F238E27FC236}">
                <a16:creationId xmlns:a16="http://schemas.microsoft.com/office/drawing/2014/main" id="{1BD4120D-022F-CE43-A624-6BC018DD610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3234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Content Placeholder 2"/>
          <p:cNvSpPr>
            <a:spLocks noGrp="1"/>
          </p:cNvSpPr>
          <p:nvPr>
            <p:ph idx="1"/>
          </p:nvPr>
        </p:nvSpPr>
        <p:spPr>
          <a:xfrm>
            <a:off x="838200" y="1825625"/>
            <a:ext cx="10515600" cy="2627105"/>
          </a:xfrm>
        </p:spPr>
        <p:txBody>
          <a:bodyPr/>
          <a:lstStyle/>
          <a:p>
            <a:r>
              <a:rPr lang="en-US" dirty="0"/>
              <a:t>This project is funded and implemented by the Agency for Healthcare Research and Quality and the Johns Hopkins University Contract Number HHSP233201500020I in collaboration with the Health Resources and Services Administration and the Alliance for Innovation on Maternal Health.</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659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Standards of Effective Communication</a:t>
            </a:r>
          </a:p>
        </p:txBody>
      </p:sp>
      <p:sp>
        <p:nvSpPr>
          <p:cNvPr id="5" name="Content Placeholder 4"/>
          <p:cNvSpPr>
            <a:spLocks noGrp="1"/>
          </p:cNvSpPr>
          <p:nvPr>
            <p:ph idx="1"/>
          </p:nvPr>
        </p:nvSpPr>
        <p:spPr/>
        <p:txBody>
          <a:bodyPr>
            <a:normAutofit fontScale="92500" lnSpcReduction="10000"/>
          </a:bodyPr>
          <a:lstStyle/>
          <a:p>
            <a:r>
              <a:rPr lang="en-US" altLang="en-US" dirty="0">
                <a:solidFill>
                  <a:srgbClr val="4258A6"/>
                </a:solidFill>
              </a:rPr>
              <a:t>Complete	</a:t>
            </a:r>
          </a:p>
          <a:p>
            <a:pPr lvl="1"/>
            <a:r>
              <a:rPr lang="en-US" altLang="en-US" dirty="0"/>
              <a:t>Communicate all relevant information</a:t>
            </a:r>
          </a:p>
          <a:p>
            <a:r>
              <a:rPr lang="en-US" altLang="en-US" dirty="0">
                <a:solidFill>
                  <a:srgbClr val="4258A6"/>
                </a:solidFill>
              </a:rPr>
              <a:t>Clear</a:t>
            </a:r>
          </a:p>
          <a:p>
            <a:pPr lvl="1"/>
            <a:r>
              <a:rPr lang="en-US" altLang="en-US" dirty="0"/>
              <a:t>Convey information that is plainly understood </a:t>
            </a:r>
          </a:p>
          <a:p>
            <a:r>
              <a:rPr lang="en-US" altLang="en-US" dirty="0">
                <a:solidFill>
                  <a:srgbClr val="4258A6"/>
                </a:solidFill>
              </a:rPr>
              <a:t>Brief	</a:t>
            </a:r>
          </a:p>
          <a:p>
            <a:pPr lvl="1"/>
            <a:r>
              <a:rPr lang="en-US" altLang="en-US" dirty="0"/>
              <a:t>Communicate the information in a concise manner</a:t>
            </a:r>
          </a:p>
          <a:p>
            <a:r>
              <a:rPr lang="en-US" altLang="en-US" dirty="0">
                <a:solidFill>
                  <a:srgbClr val="4258A6"/>
                </a:solidFill>
              </a:rPr>
              <a:t>Timely</a:t>
            </a:r>
          </a:p>
          <a:p>
            <a:pPr lvl="1"/>
            <a:r>
              <a:rPr lang="en-US" altLang="en-US" dirty="0"/>
              <a:t>Offer and request information in an appropriate time frame</a:t>
            </a:r>
          </a:p>
          <a:p>
            <a:pPr lvl="1"/>
            <a:r>
              <a:rPr lang="en-US" altLang="en-US" dirty="0"/>
              <a:t>Verify authenticity</a:t>
            </a:r>
          </a:p>
          <a:p>
            <a:pPr lvl="1"/>
            <a:r>
              <a:rPr lang="en-US" altLang="en-US" dirty="0"/>
              <a:t>Validate or acknowledge information</a:t>
            </a:r>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0BC924-6907-417A-B366-F607245C071E}"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638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Information Exchange Strategies</a:t>
            </a:r>
          </a:p>
        </p:txBody>
      </p:sp>
      <p:sp>
        <p:nvSpPr>
          <p:cNvPr id="5" name="Content Placeholder 4"/>
          <p:cNvSpPr>
            <a:spLocks noGrp="1"/>
          </p:cNvSpPr>
          <p:nvPr>
            <p:ph idx="1"/>
          </p:nvPr>
        </p:nvSpPr>
        <p:spPr/>
        <p:txBody>
          <a:bodyPr/>
          <a:lstStyle/>
          <a:p>
            <a:r>
              <a:rPr lang="en-US" altLang="en-US" dirty="0"/>
              <a:t>Call-Out</a:t>
            </a:r>
          </a:p>
          <a:p>
            <a:r>
              <a:rPr lang="en-US" altLang="en-US" dirty="0"/>
              <a:t>Check-Back</a:t>
            </a:r>
          </a:p>
          <a:p>
            <a:r>
              <a:rPr lang="en-US" altLang="en-US" dirty="0"/>
              <a:t>SBAR</a:t>
            </a:r>
          </a:p>
          <a:p>
            <a:pPr lvl="1"/>
            <a:r>
              <a:rPr lang="en-US" altLang="en-US" dirty="0"/>
              <a:t>Situation–Background–Assessment–Recommendation</a:t>
            </a:r>
          </a:p>
          <a:p>
            <a:r>
              <a:rPr lang="en-US" altLang="en-US" dirty="0"/>
              <a:t>I PASS the BATON</a:t>
            </a:r>
          </a:p>
          <a:p>
            <a:pPr lvl="1"/>
            <a:r>
              <a:rPr lang="en-US" altLang="en-US" dirty="0"/>
              <a:t>Introduction-Patient-Assessment-Situation-Safety-Background-Actions-Timing-Ownership-Next</a:t>
            </a:r>
          </a:p>
          <a:p>
            <a:endParaRPr lang="en-US" dirty="0"/>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0BC924-6907-417A-B366-F607245C071E}"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0893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Call-Out</a:t>
            </a:r>
            <a:endParaRPr lang="en-US" dirty="0"/>
          </a:p>
        </p:txBody>
      </p:sp>
      <p:sp>
        <p:nvSpPr>
          <p:cNvPr id="5" name="Content Placeholder 4"/>
          <p:cNvSpPr>
            <a:spLocks noGrp="1"/>
          </p:cNvSpPr>
          <p:nvPr>
            <p:ph idx="1"/>
          </p:nvPr>
        </p:nvSpPr>
        <p:spPr>
          <a:xfrm>
            <a:off x="838200" y="1825625"/>
            <a:ext cx="5339576" cy="3999380"/>
          </a:xfrm>
        </p:spPr>
        <p:txBody>
          <a:bodyPr>
            <a:normAutofit fontScale="92500" lnSpcReduction="10000"/>
          </a:bodyPr>
          <a:lstStyle/>
          <a:p>
            <a:pPr marL="0" indent="0" algn="ctr">
              <a:buNone/>
            </a:pPr>
            <a:r>
              <a:rPr lang="en-US" altLang="en-US" b="1" dirty="0">
                <a:solidFill>
                  <a:srgbClr val="4258A6"/>
                </a:solidFill>
              </a:rPr>
              <a:t>Loudly announcing critical information during emergent situations.</a:t>
            </a:r>
          </a:p>
          <a:p>
            <a:pPr marL="0" indent="0" algn="ctr">
              <a:buNone/>
            </a:pPr>
            <a:endParaRPr lang="en-US" altLang="en-US" b="1" i="1" dirty="0">
              <a:solidFill>
                <a:srgbClr val="4258A6"/>
              </a:solidFill>
              <a:cs typeface="Calibri"/>
            </a:endParaRPr>
          </a:p>
          <a:p>
            <a:r>
              <a:rPr lang="en-US" altLang="en-US" dirty="0"/>
              <a:t>Informs all team members simultaneously</a:t>
            </a:r>
          </a:p>
          <a:p>
            <a:r>
              <a:rPr lang="en-US" altLang="en-US" dirty="0"/>
              <a:t>Helps team members anticipate next steps</a:t>
            </a:r>
          </a:p>
          <a:p>
            <a:r>
              <a:rPr lang="en-US" altLang="en-US" dirty="0"/>
              <a:t>Especially helpful when directed at a specific individual</a:t>
            </a:r>
          </a:p>
        </p:txBody>
      </p:sp>
      <p:sp>
        <p:nvSpPr>
          <p:cNvPr id="4" name="Oval Callout 3" descr="Oval speech bubble">
            <a:extLst>
              <a:ext uri="{FF2B5EF4-FFF2-40B4-BE49-F238E27FC236}">
                <a16:creationId xmlns:a16="http://schemas.microsoft.com/office/drawing/2014/main" id="{6B2DE10A-9403-A548-A34B-48CD7ED68BC4}"/>
              </a:ext>
              <a:ext uri="{C183D7F6-B498-43B3-948B-1728B52AA6E4}">
                <adec:decorative xmlns:adec="http://schemas.microsoft.com/office/drawing/2017/decorative" val="0"/>
              </a:ext>
            </a:extLst>
          </p:cNvPr>
          <p:cNvSpPr/>
          <p:nvPr/>
        </p:nvSpPr>
        <p:spPr>
          <a:xfrm>
            <a:off x="6273209" y="3019647"/>
            <a:ext cx="4019107" cy="2360428"/>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Oval Callout 5" descr="Oval speech bubble">
            <a:extLst>
              <a:ext uri="{FF2B5EF4-FFF2-40B4-BE49-F238E27FC236}">
                <a16:creationId xmlns:a16="http://schemas.microsoft.com/office/drawing/2014/main" id="{D699820A-713F-FC4A-B4D3-577B6E9F1924}"/>
              </a:ext>
              <a:ext uri="{C183D7F6-B498-43B3-948B-1728B52AA6E4}">
                <adec:decorative xmlns:adec="http://schemas.microsoft.com/office/drawing/2017/decorative" val="0"/>
              </a:ext>
            </a:extLst>
          </p:cNvPr>
          <p:cNvSpPr/>
          <p:nvPr/>
        </p:nvSpPr>
        <p:spPr>
          <a:xfrm flipH="1">
            <a:off x="7378994" y="577943"/>
            <a:ext cx="4125433" cy="2360428"/>
          </a:xfrm>
          <a:prstGeom prst="wedgeEllipseCallout">
            <a:avLst/>
          </a:prstGeom>
          <a:solidFill>
            <a:srgbClr val="F194BE"/>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Content Placeholder 9"/>
          <p:cNvSpPr>
            <a:spLocks noGrp="1"/>
          </p:cNvSpPr>
          <p:nvPr>
            <p:ph sz="half" idx="13"/>
          </p:nvPr>
        </p:nvSpPr>
        <p:spPr>
          <a:xfrm>
            <a:off x="7891670" y="932896"/>
            <a:ext cx="3259623" cy="1931194"/>
          </a:xfrm>
        </p:spPr>
        <p:txBody>
          <a:bodyPr>
            <a:normAutofit/>
          </a:bodyPr>
          <a:lstStyle/>
          <a:p>
            <a:pPr marL="0" indent="0" algn="ctr">
              <a:buNone/>
            </a:pPr>
            <a:r>
              <a:rPr lang="en-US" dirty="0"/>
              <a:t>Doctor, I’m concerned because the patient’s blood pressure is 160/110.</a:t>
            </a:r>
          </a:p>
          <a:p>
            <a:pPr marL="0" indent="0" algn="ctr">
              <a:buNone/>
            </a:pPr>
            <a:endParaRPr lang="en-US" dirty="0"/>
          </a:p>
        </p:txBody>
      </p:sp>
      <p:sp>
        <p:nvSpPr>
          <p:cNvPr id="12" name="Content Placeholder 11"/>
          <p:cNvSpPr>
            <a:spLocks noGrp="1"/>
          </p:cNvSpPr>
          <p:nvPr>
            <p:ph sz="quarter" idx="14"/>
          </p:nvPr>
        </p:nvSpPr>
        <p:spPr>
          <a:xfrm>
            <a:off x="6841931" y="3737458"/>
            <a:ext cx="2881661" cy="1059744"/>
          </a:xfrm>
        </p:spPr>
        <p:txBody>
          <a:bodyPr/>
          <a:lstStyle/>
          <a:p>
            <a:pPr marL="0" indent="0" algn="ctr">
              <a:buNone/>
            </a:pPr>
            <a:r>
              <a:rPr lang="en-US" dirty="0"/>
              <a:t>OK, let’s huddle and strategize.</a:t>
            </a:r>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0BC924-6907-417A-B366-F607245C071E}"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153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B5FDE-2709-EE44-87A8-211883D6B710}"/>
              </a:ext>
            </a:extLst>
          </p:cNvPr>
          <p:cNvSpPr>
            <a:spLocks noGrp="1"/>
          </p:cNvSpPr>
          <p:nvPr>
            <p:ph type="title"/>
          </p:nvPr>
        </p:nvSpPr>
        <p:spPr/>
        <p:txBody>
          <a:bodyPr/>
          <a:lstStyle/>
          <a:p>
            <a:r>
              <a:rPr lang="en-US" dirty="0"/>
              <a:t>When To Use a Call-Out</a:t>
            </a:r>
          </a:p>
        </p:txBody>
      </p:sp>
      <p:sp>
        <p:nvSpPr>
          <p:cNvPr id="3" name="Content Placeholder 2">
            <a:extLst>
              <a:ext uri="{FF2B5EF4-FFF2-40B4-BE49-F238E27FC236}">
                <a16:creationId xmlns:a16="http://schemas.microsoft.com/office/drawing/2014/main" id="{7BE2F2CE-CD03-E34E-B7F0-41108494B9BF}"/>
              </a:ext>
            </a:extLst>
          </p:cNvPr>
          <p:cNvSpPr>
            <a:spLocks noGrp="1"/>
          </p:cNvSpPr>
          <p:nvPr>
            <p:ph idx="1"/>
          </p:nvPr>
        </p:nvSpPr>
        <p:spPr/>
        <p:txBody>
          <a:bodyPr vert="horz" lIns="91440" tIns="45720" rIns="91440" bIns="45720" rtlCol="0" anchor="t">
            <a:normAutofit/>
          </a:bodyPr>
          <a:lstStyle/>
          <a:p>
            <a:r>
              <a:rPr lang="en-US" dirty="0"/>
              <a:t>Whenever information needs to be urgently communicated</a:t>
            </a:r>
          </a:p>
          <a:p>
            <a:r>
              <a:rPr lang="en-US" dirty="0"/>
              <a:t>As an emergent event unfolds</a:t>
            </a:r>
          </a:p>
          <a:p>
            <a:pPr lvl="1"/>
            <a:r>
              <a:rPr lang="en-US" dirty="0"/>
              <a:t>E.g., when there are signs of severe hypertension</a:t>
            </a:r>
          </a:p>
          <a:p>
            <a:r>
              <a:rPr lang="en-US" dirty="0"/>
              <a:t>Updates during emergent events</a:t>
            </a:r>
          </a:p>
          <a:p>
            <a:pPr lvl="1"/>
            <a:r>
              <a:rPr lang="en-US" dirty="0"/>
              <a:t>E.g., call-out when systolic BP ≥ 160 and/or diastolic BP ≥ 110</a:t>
            </a:r>
          </a:p>
          <a:p>
            <a:endParaRPr lang="en-US" dirty="0"/>
          </a:p>
          <a:p>
            <a:pPr marL="0" indent="0" algn="ctr">
              <a:buNone/>
            </a:pPr>
            <a:r>
              <a:rPr lang="en-US" sz="2400" b="1" i="1" dirty="0">
                <a:solidFill>
                  <a:srgbClr val="4258A6"/>
                </a:solidFill>
              </a:rPr>
              <a:t>Tip! Pair call-outs with assertive statements, power words, </a:t>
            </a:r>
            <a:br>
              <a:rPr lang="en-US" sz="2400" b="1" i="1" dirty="0">
                <a:solidFill>
                  <a:srgbClr val="4258A6"/>
                </a:solidFill>
              </a:rPr>
            </a:br>
            <a:r>
              <a:rPr lang="en-US" sz="2400" b="1" i="1" dirty="0">
                <a:solidFill>
                  <a:srgbClr val="4258A6"/>
                </a:solidFill>
              </a:rPr>
              <a:t>and the two-challenge rule to really drive home your message (see Module 5)</a:t>
            </a:r>
          </a:p>
        </p:txBody>
      </p:sp>
      <p:sp>
        <p:nvSpPr>
          <p:cNvPr id="4" name="Slide Number Placeholder 3">
            <a:extLst>
              <a:ext uri="{FF2B5EF4-FFF2-40B4-BE49-F238E27FC236}">
                <a16:creationId xmlns:a16="http://schemas.microsoft.com/office/drawing/2014/main" id="{7E07EDA6-5B0E-8848-9DB8-4C9110FD980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6" name="Picture 6" descr="A close up of a clock face and a calendar">
            <a:extLst>
              <a:ext uri="{FF2B5EF4-FFF2-40B4-BE49-F238E27FC236}">
                <a16:creationId xmlns:a16="http://schemas.microsoft.com/office/drawing/2014/main" id="{EFAAC299-7BC9-4841-9CDE-10CFD918F490}"/>
              </a:ext>
            </a:extLst>
          </p:cNvPr>
          <p:cNvPicPr>
            <a:picLocks noChangeAspect="1"/>
          </p:cNvPicPr>
          <p:nvPr/>
        </p:nvPicPr>
        <p:blipFill>
          <a:blip r:embed="rId3"/>
          <a:stretch>
            <a:fillRect/>
          </a:stretch>
        </p:blipFill>
        <p:spPr>
          <a:xfrm>
            <a:off x="10161343" y="134450"/>
            <a:ext cx="1857375" cy="1876425"/>
          </a:xfrm>
          <a:prstGeom prst="rect">
            <a:avLst/>
          </a:prstGeom>
        </p:spPr>
      </p:pic>
    </p:spTree>
    <p:extLst>
      <p:ext uri="{BB962C8B-B14F-4D97-AF65-F5344CB8AC3E}">
        <p14:creationId xmlns:p14="http://schemas.microsoft.com/office/powerpoint/2010/main" val="2250308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5DA07-400A-8140-9F1B-2979233FFE76}"/>
              </a:ext>
            </a:extLst>
          </p:cNvPr>
          <p:cNvSpPr>
            <a:spLocks noGrp="1"/>
          </p:cNvSpPr>
          <p:nvPr>
            <p:ph type="title"/>
          </p:nvPr>
        </p:nvSpPr>
        <p:spPr/>
        <p:txBody>
          <a:bodyPr/>
          <a:lstStyle/>
          <a:p>
            <a:r>
              <a:rPr lang="en-US" dirty="0"/>
              <a:t>Calling-Out With Patients and Family Present</a:t>
            </a:r>
          </a:p>
        </p:txBody>
      </p:sp>
      <p:sp>
        <p:nvSpPr>
          <p:cNvPr id="4" name="Slide Number Placeholder 3">
            <a:extLst>
              <a:ext uri="{FF2B5EF4-FFF2-40B4-BE49-F238E27FC236}">
                <a16:creationId xmlns:a16="http://schemas.microsoft.com/office/drawing/2014/main" id="{DFCE9AFF-7A50-5F49-8329-16AE93F4BAD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5FAB1707-1B19-FB41-81C0-9105573FABBB}"/>
              </a:ext>
            </a:extLst>
          </p:cNvPr>
          <p:cNvSpPr>
            <a:spLocks noGrp="1"/>
          </p:cNvSpPr>
          <p:nvPr>
            <p:ph idx="13"/>
          </p:nvPr>
        </p:nvSpPr>
        <p:spPr>
          <a:xfrm>
            <a:off x="5092699" y="1821852"/>
            <a:ext cx="6756401" cy="4096348"/>
          </a:xfrm>
        </p:spPr>
        <p:txBody>
          <a:bodyPr>
            <a:normAutofit/>
          </a:bodyPr>
          <a:lstStyle/>
          <a:p>
            <a:pPr marL="0" indent="0">
              <a:buNone/>
            </a:pPr>
            <a:r>
              <a:rPr lang="en-US" b="1" u="sng" dirty="0"/>
              <a:t>Mitigation Suggestions</a:t>
            </a:r>
          </a:p>
          <a:p>
            <a:r>
              <a:rPr lang="en-US" sz="2400" dirty="0"/>
              <a:t>Use </a:t>
            </a:r>
            <a:r>
              <a:rPr lang="en-US" sz="2400" u="sng" dirty="0"/>
              <a:t>established</a:t>
            </a:r>
            <a:r>
              <a:rPr lang="en-US" sz="2400" i="1" dirty="0"/>
              <a:t> </a:t>
            </a:r>
            <a:r>
              <a:rPr lang="en-US" sz="2400" dirty="0"/>
              <a:t>code words in call-outs for common events</a:t>
            </a:r>
          </a:p>
          <a:p>
            <a:pPr lvl="1"/>
            <a:r>
              <a:rPr lang="en-US" sz="2000" b="1" i="1" dirty="0">
                <a:solidFill>
                  <a:srgbClr val="4258A6"/>
                </a:solidFill>
              </a:rPr>
              <a:t>Tip! </a:t>
            </a:r>
            <a:r>
              <a:rPr lang="en-US" sz="2000" i="1" dirty="0">
                <a:solidFill>
                  <a:srgbClr val="4258A6"/>
                </a:solidFill>
              </a:rPr>
              <a:t>Determine what code words to use as an organization; include these in the Readiness materials</a:t>
            </a:r>
          </a:p>
          <a:p>
            <a:pPr lvl="1"/>
            <a:r>
              <a:rPr lang="en-US" sz="2000" b="1" i="1" dirty="0">
                <a:solidFill>
                  <a:srgbClr val="4258A6"/>
                </a:solidFill>
              </a:rPr>
              <a:t>Tip! </a:t>
            </a:r>
            <a:r>
              <a:rPr lang="en-US" sz="2000" i="1" dirty="0">
                <a:solidFill>
                  <a:srgbClr val="4258A6"/>
                </a:solidFill>
              </a:rPr>
              <a:t>Set expectations during briefs or huddles (Module 4</a:t>
            </a:r>
            <a:r>
              <a:rPr lang="en-US" sz="2000" i="1" dirty="0">
                <a:solidFill>
                  <a:srgbClr val="7030A0"/>
                </a:solidFill>
              </a:rPr>
              <a:t>)</a:t>
            </a:r>
          </a:p>
          <a:p>
            <a:r>
              <a:rPr lang="en-US" sz="2400" dirty="0"/>
              <a:t>Speak pointedly but calmly</a:t>
            </a:r>
            <a:endParaRPr lang="en-US" sz="2400" u="sng" dirty="0"/>
          </a:p>
          <a:p>
            <a:r>
              <a:rPr lang="en-US" sz="2400" u="sng" dirty="0"/>
              <a:t>Involve</a:t>
            </a:r>
            <a:r>
              <a:rPr lang="en-US" sz="2400" dirty="0"/>
              <a:t> the patient and family in a frank discussion</a:t>
            </a:r>
          </a:p>
          <a:p>
            <a:r>
              <a:rPr lang="en-US" sz="2400" dirty="0"/>
              <a:t>Think empathetically</a:t>
            </a:r>
          </a:p>
        </p:txBody>
      </p:sp>
      <p:sp>
        <p:nvSpPr>
          <p:cNvPr id="9" name="Oval 8" descr="Decorative">
            <a:extLst>
              <a:ext uri="{FF2B5EF4-FFF2-40B4-BE49-F238E27FC236}">
                <a16:creationId xmlns:a16="http://schemas.microsoft.com/office/drawing/2014/main" id="{6E06F66A-4800-0247-9EF1-4AF02CB7E6DD}"/>
              </a:ext>
              <a:ext uri="{C183D7F6-B498-43B3-948B-1728B52AA6E4}">
                <adec:decorative xmlns:adec="http://schemas.microsoft.com/office/drawing/2017/decorative" val="0"/>
              </a:ext>
            </a:extLst>
          </p:cNvPr>
          <p:cNvSpPr/>
          <p:nvPr/>
        </p:nvSpPr>
        <p:spPr>
          <a:xfrm>
            <a:off x="427306" y="2044700"/>
            <a:ext cx="4206240" cy="3319854"/>
          </a:xfrm>
          <a:prstGeom prst="ellipse">
            <a:avLst/>
          </a:prstGeom>
          <a:solidFill>
            <a:srgbClr val="F194BE"/>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4" name="Content Placeholder 13"/>
          <p:cNvSpPr>
            <a:spLocks noGrp="1"/>
          </p:cNvSpPr>
          <p:nvPr>
            <p:ph idx="1"/>
          </p:nvPr>
        </p:nvSpPr>
        <p:spPr>
          <a:xfrm>
            <a:off x="863600" y="2498259"/>
            <a:ext cx="3327400" cy="2827805"/>
          </a:xfrm>
        </p:spPr>
        <p:txBody>
          <a:bodyPr/>
          <a:lstStyle/>
          <a:p>
            <a:pPr marL="0" indent="0" algn="ctr">
              <a:buNone/>
            </a:pPr>
            <a:r>
              <a:rPr lang="en-US" dirty="0">
                <a:solidFill>
                  <a:sysClr val="windowText" lastClr="000000"/>
                </a:solidFill>
              </a:rPr>
              <a:t>Call-outs </a:t>
            </a:r>
            <a:r>
              <a:rPr lang="en-US" u="sng" dirty="0">
                <a:solidFill>
                  <a:sysClr val="windowText" lastClr="000000"/>
                </a:solidFill>
              </a:rPr>
              <a:t>could</a:t>
            </a:r>
            <a:r>
              <a:rPr lang="en-US" dirty="0">
                <a:solidFill>
                  <a:sysClr val="windowText" lastClr="000000"/>
                </a:solidFill>
              </a:rPr>
              <a:t> unnecessarily alarm conscious patients or family members who are present in the room.</a:t>
            </a:r>
          </a:p>
          <a:p>
            <a:pPr marL="0" indent="0" algn="ctr">
              <a:buNone/>
            </a:pPr>
            <a:endParaRPr lang="en-US" dirty="0"/>
          </a:p>
        </p:txBody>
      </p:sp>
    </p:spTree>
    <p:extLst>
      <p:ext uri="{BB962C8B-B14F-4D97-AF65-F5344CB8AC3E}">
        <p14:creationId xmlns:p14="http://schemas.microsoft.com/office/powerpoint/2010/main" val="23115826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omic Strip">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Comic Strip">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Comic Strip">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10816</Words>
  <Application>Microsoft Office PowerPoint</Application>
  <PresentationFormat>Widescreen</PresentationFormat>
  <Paragraphs>786</Paragraphs>
  <Slides>47</Slides>
  <Notes>46</Notes>
  <HiddenSlides>0</HiddenSlides>
  <MMClips>4</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47</vt:i4>
      </vt:variant>
    </vt:vector>
  </HeadingPairs>
  <TitlesOfParts>
    <vt:vector size="59" baseType="lpstr">
      <vt:lpstr>Arial</vt:lpstr>
      <vt:lpstr>Calibri</vt:lpstr>
      <vt:lpstr>Calibri Light</vt:lpstr>
      <vt:lpstr>Courier New</vt:lpstr>
      <vt:lpstr>Times</vt:lpstr>
      <vt:lpstr>Wingdings</vt:lpstr>
      <vt:lpstr>1_Office Theme</vt:lpstr>
      <vt:lpstr>4_Office Theme</vt:lpstr>
      <vt:lpstr>4_Comic Strip</vt:lpstr>
      <vt:lpstr>5_Comic Strip</vt:lpstr>
      <vt:lpstr>6_Comic Strip</vt:lpstr>
      <vt:lpstr>5_Office Theme</vt:lpstr>
      <vt:lpstr>Communication Severe Hypertension</vt:lpstr>
      <vt:lpstr>Communication is…</vt:lpstr>
      <vt:lpstr>Maternal and Perinatal Deaths and Injuries 2004-20151,2 </vt:lpstr>
      <vt:lpstr>Basic Components and Process of Communication3</vt:lpstr>
      <vt:lpstr>Standards of Effective Communication</vt:lpstr>
      <vt:lpstr>Information Exchange Strategies</vt:lpstr>
      <vt:lpstr>Call-Out</vt:lpstr>
      <vt:lpstr>When To Use a Call-Out</vt:lpstr>
      <vt:lpstr>Calling-Out With Patients and Family Present</vt:lpstr>
      <vt:lpstr>Call-Out Demonstration</vt:lpstr>
      <vt:lpstr>Assessing the Team’s Call-Outs</vt:lpstr>
      <vt:lpstr>Check-Back</vt:lpstr>
      <vt:lpstr>Opportunities To Check-Back</vt:lpstr>
      <vt:lpstr>Check-Back Demonstration</vt:lpstr>
      <vt:lpstr>Check-Back Video Discussion</vt:lpstr>
      <vt:lpstr>Check-Back Discussion Answers</vt:lpstr>
      <vt:lpstr>Application to the 4 Rs: Call-Outs &amp; Check-Backs</vt:lpstr>
      <vt:lpstr>Severe Hypertension Call-Out &amp; Check-Back</vt:lpstr>
      <vt:lpstr>Severe Hypertension Call-Out &amp; Check-Back</vt:lpstr>
      <vt:lpstr>Severe Hypertension Call-Out &amp; Check-Back</vt:lpstr>
      <vt:lpstr>Severe Hypertension Call-Out &amp; Check-Back</vt:lpstr>
      <vt:lpstr>Activity: Call-Out &amp; Check-Back</vt:lpstr>
      <vt:lpstr>SBAR Provides…</vt:lpstr>
      <vt:lpstr>When Is SBAR Useful?</vt:lpstr>
      <vt:lpstr>Application of the 4 Rs: SBAR</vt:lpstr>
      <vt:lpstr>SBAR Video</vt:lpstr>
      <vt:lpstr>SBAR Video Debrief</vt:lpstr>
      <vt:lpstr>Severe Hypertension SBAR</vt:lpstr>
      <vt:lpstr>Severe Hypertension SBAR</vt:lpstr>
      <vt:lpstr>Severe Hypertension SBAR</vt:lpstr>
      <vt:lpstr>Severe Hypertension SBAR</vt:lpstr>
      <vt:lpstr>Severe Hypertension SBAR</vt:lpstr>
      <vt:lpstr>Handoffs</vt:lpstr>
      <vt:lpstr>Ensure Continuity of Care</vt:lpstr>
      <vt:lpstr>Application to the 4 Rs: Handoff</vt:lpstr>
      <vt:lpstr>“I PASS THE BATON”</vt:lpstr>
      <vt:lpstr>I PASS THE BATON Video</vt:lpstr>
      <vt:lpstr>Handoff Video Discussion</vt:lpstr>
      <vt:lpstr>Severe Hypertension I PASS the BATON</vt:lpstr>
      <vt:lpstr>Severe Hypertension I PASS the BATON</vt:lpstr>
      <vt:lpstr>Severe Hypertension I PASS the BATON</vt:lpstr>
      <vt:lpstr>Severe Hypertension I PASS the BATON</vt:lpstr>
      <vt:lpstr>Severe Hypertension I PASS the BATON</vt:lpstr>
      <vt:lpstr>Discussion</vt:lpstr>
      <vt:lpstr>Summary</vt:lpstr>
      <vt:lpstr>References</vt:lpstr>
      <vt:lpstr>Acknowledgments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Communication: Severe Hypertension - PowerPoint Presentation</dc:title>
  <dc:subject>Safety Program for Perinatal Care II</dc:subject>
  <dc:creator>"Agency for Healthcare Research and Quality (AHRQ)"</dc:creator>
  <cp:keywords>Safety Program for Perinatal Care II</cp:keywords>
  <cp:lastModifiedBy>Heidenrich, Christine (AHRQ/OC) (CTR)</cp:lastModifiedBy>
  <cp:revision>11</cp:revision>
  <dcterms:created xsi:type="dcterms:W3CDTF">2020-01-23T19:07:41Z</dcterms:created>
  <dcterms:modified xsi:type="dcterms:W3CDTF">2023-07-25T22:25:42Z</dcterms:modified>
  <cp:category>patient safety</cp:category>
</cp:coreProperties>
</file>