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Lst>
  <p:notesMasterIdLst>
    <p:notesMasterId r:id="rId15"/>
  </p:notesMasterIdLst>
  <p:sldIdLst>
    <p:sldId id="1016" r:id="rId4"/>
    <p:sldId id="427" r:id="rId5"/>
    <p:sldId id="434" r:id="rId6"/>
    <p:sldId id="436" r:id="rId7"/>
    <p:sldId id="437" r:id="rId8"/>
    <p:sldId id="438" r:id="rId9"/>
    <p:sldId id="1018" r:id="rId10"/>
    <p:sldId id="439" r:id="rId11"/>
    <p:sldId id="426" r:id="rId12"/>
    <p:sldId id="1017" r:id="rId13"/>
    <p:sldId id="1019" r:id="rId14"/>
  </p:sldIdLst>
  <p:sldSz cx="10363200" cy="7772400"/>
  <p:notesSz cx="6858000" cy="9144000"/>
  <p:custDataLst>
    <p:tags r:id="rId16"/>
  </p:custDataLst>
  <p:defaultText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19"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5" algn="l" defTabSz="91430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derson, Susan (AHRQ/CQuIPS)" initials="HS(" lastIdx="12" clrIdx="0">
    <p:extLst>
      <p:ext uri="{19B8F6BF-5375-455C-9EA6-DF929625EA0E}">
        <p15:presenceInfo xmlns:p15="http://schemas.microsoft.com/office/powerpoint/2012/main" userId="S::Susan.Henderson@ahrq.hhs.gov::be03e4c4-8aa6-4af0-941e-a67dd7c07131" providerId="AD"/>
      </p:ext>
    </p:extLst>
  </p:cmAuthor>
  <p:cmAuthor id="2" name="Gray, Darryl (AHRQ/CQuIPS)" initials="GD(" lastIdx="26" clrIdx="1">
    <p:extLst>
      <p:ext uri="{19B8F6BF-5375-455C-9EA6-DF929625EA0E}">
        <p15:presenceInfo xmlns:p15="http://schemas.microsoft.com/office/powerpoint/2012/main" userId="S::Darryl.Gray@ahrq.hhs.gov::797aa305-9663-4b54-9959-e4ac22247a2d" providerId="AD"/>
      </p:ext>
    </p:extLst>
  </p:cmAuthor>
  <p:cmAuthor id="3" name="Erin Kirley" initials="EK" lastIdx="37" clrIdx="2">
    <p:extLst>
      <p:ext uri="{19B8F6BF-5375-455C-9EA6-DF929625EA0E}">
        <p15:presenceInfo xmlns:p15="http://schemas.microsoft.com/office/powerpoint/2012/main" userId="S-1-5-21-1214440339-484763869-725345543-3357456" providerId="AD"/>
      </p:ext>
    </p:extLst>
  </p:cmAuthor>
  <p:cmAuthor id="4" name="Michael Grant" initials="MG" lastIdx="2" clrIdx="3">
    <p:extLst>
      <p:ext uri="{19B8F6BF-5375-455C-9EA6-DF929625EA0E}">
        <p15:presenceInfo xmlns:p15="http://schemas.microsoft.com/office/powerpoint/2012/main" userId="9abc369ea9717122" providerId="Windows Live"/>
      </p:ext>
    </p:extLst>
  </p:cmAuthor>
  <p:cmAuthor id="5" name="Heidenrich, Christine (AHRQ/OC) (CTR)" initials="HC((" lastIdx="13" clrIdx="4">
    <p:extLst>
      <p:ext uri="{19B8F6BF-5375-455C-9EA6-DF929625EA0E}">
        <p15:presenceInfo xmlns:p15="http://schemas.microsoft.com/office/powerpoint/2012/main" userId="S::Christine.Heidenrich@ahrq.hhs.gov::58cf9597-5aed-4544-869e-b91fdda55fa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4"/>
    <p:restoredTop sz="93879" autoAdjust="0"/>
  </p:normalViewPr>
  <p:slideViewPr>
    <p:cSldViewPr snapToGrid="0">
      <p:cViewPr varScale="1">
        <p:scale>
          <a:sx n="55" d="100"/>
          <a:sy n="55" d="100"/>
        </p:scale>
        <p:origin x="1324" y="32"/>
      </p:cViewPr>
      <p:guideLst/>
    </p:cSldViewPr>
  </p:slideViewPr>
  <p:outlineViewPr>
    <p:cViewPr>
      <p:scale>
        <a:sx n="33" d="100"/>
        <a:sy n="33" d="100"/>
      </p:scale>
      <p:origin x="0" y="-26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71EFB7-5175-4A6B-A875-B88CD950C675}" type="datetimeFigureOut">
              <a:rPr lang="en-US" smtClean="0"/>
              <a:t>6/2/2023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1ECE7E-882D-48C3-9A87-8E17BD6DBF9D}" type="slidenum">
              <a:rPr lang="en-US" smtClean="0"/>
              <a:t>‹#›</a:t>
            </a:fld>
            <a:endParaRPr lang="en-US"/>
          </a:p>
        </p:txBody>
      </p:sp>
    </p:spTree>
    <p:extLst>
      <p:ext uri="{BB962C8B-B14F-4D97-AF65-F5344CB8AC3E}">
        <p14:creationId xmlns:p14="http://schemas.microsoft.com/office/powerpoint/2010/main" val="192097954"/>
      </p:ext>
    </p:extLst>
  </p:cSld>
  <p:clrMap bg1="lt1" tx1="dk1" bg2="lt2" tx2="dk2" accent1="accent1" accent2="accent2" accent3="accent3" accent4="accent4" accent5="accent5" accent6="accent6" hlink="hlink" folHlink="folHlink"/>
  <p:notesStyle>
    <a:lvl1pPr marL="0" algn="l" defTabSz="914306" rtl="0" eaLnBrk="1" latinLnBrk="0" hangingPunct="1">
      <a:defRPr sz="1199" kern="1200">
        <a:solidFill>
          <a:schemeClr val="tx1"/>
        </a:solidFill>
        <a:latin typeface="+mn-lt"/>
        <a:ea typeface="+mn-ea"/>
        <a:cs typeface="+mn-cs"/>
      </a:defRPr>
    </a:lvl1pPr>
    <a:lvl2pPr marL="457154" algn="l" defTabSz="914306" rtl="0" eaLnBrk="1" latinLnBrk="0" hangingPunct="1">
      <a:defRPr sz="1199" kern="1200">
        <a:solidFill>
          <a:schemeClr val="tx1"/>
        </a:solidFill>
        <a:latin typeface="+mn-lt"/>
        <a:ea typeface="+mn-ea"/>
        <a:cs typeface="+mn-cs"/>
      </a:defRPr>
    </a:lvl2pPr>
    <a:lvl3pPr marL="914306" algn="l" defTabSz="914306" rtl="0" eaLnBrk="1" latinLnBrk="0" hangingPunct="1">
      <a:defRPr sz="1199" kern="1200">
        <a:solidFill>
          <a:schemeClr val="tx1"/>
        </a:solidFill>
        <a:latin typeface="+mn-lt"/>
        <a:ea typeface="+mn-ea"/>
        <a:cs typeface="+mn-cs"/>
      </a:defRPr>
    </a:lvl3pPr>
    <a:lvl4pPr marL="1371460" algn="l" defTabSz="914306" rtl="0" eaLnBrk="1" latinLnBrk="0" hangingPunct="1">
      <a:defRPr sz="1199" kern="1200">
        <a:solidFill>
          <a:schemeClr val="tx1"/>
        </a:solidFill>
        <a:latin typeface="+mn-lt"/>
        <a:ea typeface="+mn-ea"/>
        <a:cs typeface="+mn-cs"/>
      </a:defRPr>
    </a:lvl4pPr>
    <a:lvl5pPr marL="1828613" algn="l" defTabSz="914306" rtl="0" eaLnBrk="1" latinLnBrk="0" hangingPunct="1">
      <a:defRPr sz="1199" kern="1200">
        <a:solidFill>
          <a:schemeClr val="tx1"/>
        </a:solidFill>
        <a:latin typeface="+mn-lt"/>
        <a:ea typeface="+mn-ea"/>
        <a:cs typeface="+mn-cs"/>
      </a:defRPr>
    </a:lvl5pPr>
    <a:lvl6pPr marL="2285766" algn="l" defTabSz="914306" rtl="0" eaLnBrk="1" latinLnBrk="0" hangingPunct="1">
      <a:defRPr sz="1199" kern="1200">
        <a:solidFill>
          <a:schemeClr val="tx1"/>
        </a:solidFill>
        <a:latin typeface="+mn-lt"/>
        <a:ea typeface="+mn-ea"/>
        <a:cs typeface="+mn-cs"/>
      </a:defRPr>
    </a:lvl6pPr>
    <a:lvl7pPr marL="2742919" algn="l" defTabSz="914306" rtl="0" eaLnBrk="1" latinLnBrk="0" hangingPunct="1">
      <a:defRPr sz="1199" kern="1200">
        <a:solidFill>
          <a:schemeClr val="tx1"/>
        </a:solidFill>
        <a:latin typeface="+mn-lt"/>
        <a:ea typeface="+mn-ea"/>
        <a:cs typeface="+mn-cs"/>
      </a:defRPr>
    </a:lvl7pPr>
    <a:lvl8pPr marL="3200072" algn="l" defTabSz="914306" rtl="0" eaLnBrk="1" latinLnBrk="0" hangingPunct="1">
      <a:defRPr sz="1199" kern="1200">
        <a:solidFill>
          <a:schemeClr val="tx1"/>
        </a:solidFill>
        <a:latin typeface="+mn-lt"/>
        <a:ea typeface="+mn-ea"/>
        <a:cs typeface="+mn-cs"/>
      </a:defRPr>
    </a:lvl8pPr>
    <a:lvl9pPr marL="3657225" algn="l" defTabSz="914306" rtl="0" eaLnBrk="1" latinLnBrk="0" hangingPunct="1">
      <a:defRPr sz="11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50EE5D7A-8B7F-6145-A359-2387DAC58691}"/>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7807C450-CA94-724F-9109-7AFAEC2151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38916" name="Slide Number Placeholder 3">
            <a:extLst>
              <a:ext uri="{FF2B5EF4-FFF2-40B4-BE49-F238E27FC236}">
                <a16:creationId xmlns:a16="http://schemas.microsoft.com/office/drawing/2014/main" id="{0CA03F97-F921-C74E-A967-9C43E004CC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ea typeface="ＭＳ Ｐゴシック" panose="020B0600070205080204" pitchFamily="34" charset="-128"/>
              </a:defRPr>
            </a:lvl1pPr>
            <a:lvl2pPr marL="742950" indent="-285750">
              <a:defRPr sz="2000">
                <a:solidFill>
                  <a:schemeClr val="tx1"/>
                </a:solidFill>
                <a:latin typeface="Calibri" panose="020F0502020204030204" pitchFamily="34" charset="0"/>
                <a:ea typeface="ＭＳ Ｐゴシック" panose="020B0600070205080204" pitchFamily="34" charset="-128"/>
              </a:defRPr>
            </a:lvl2pPr>
            <a:lvl3pPr marL="1143000" indent="-228600">
              <a:defRPr sz="2000">
                <a:solidFill>
                  <a:schemeClr val="tx1"/>
                </a:solidFill>
                <a:latin typeface="Calibri" panose="020F0502020204030204" pitchFamily="34" charset="0"/>
                <a:ea typeface="ＭＳ Ｐゴシック" panose="020B0600070205080204" pitchFamily="34" charset="-128"/>
              </a:defRPr>
            </a:lvl3pPr>
            <a:lvl4pPr marL="1600200" indent="-228600">
              <a:defRPr sz="2000">
                <a:solidFill>
                  <a:schemeClr val="tx1"/>
                </a:solidFill>
                <a:latin typeface="Calibri" panose="020F0502020204030204" pitchFamily="34" charset="0"/>
                <a:ea typeface="ＭＳ Ｐゴシック" panose="020B0600070205080204" pitchFamily="34" charset="-128"/>
              </a:defRPr>
            </a:lvl4pPr>
            <a:lvl5pPr marL="2057400" indent="-228600">
              <a:defRPr sz="2000">
                <a:solidFill>
                  <a:schemeClr val="tx1"/>
                </a:solidFill>
                <a:latin typeface="Calibri" panose="020F0502020204030204" pitchFamily="34" charset="0"/>
                <a:ea typeface="ＭＳ Ｐゴシック" panose="020B0600070205080204" pitchFamily="34" charset="-128"/>
              </a:defRPr>
            </a:lvl5pPr>
            <a:lvl6pPr marL="25146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6pPr>
            <a:lvl7pPr marL="29718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7pPr>
            <a:lvl8pPr marL="34290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8pPr>
            <a:lvl9pPr marL="38862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9pPr>
          </a:lstStyle>
          <a:p>
            <a:fld id="{DC49096B-3AC1-0349-B7C4-0B4612866319}" type="slidenum">
              <a:rPr lang="en-US" altLang="en-US" sz="1200" smtClean="0"/>
              <a:pPr/>
              <a:t>1</a:t>
            </a:fld>
            <a:endParaRPr lang="en-US" altLang="en-US" sz="1200"/>
          </a:p>
        </p:txBody>
      </p:sp>
    </p:spTree>
    <p:extLst>
      <p:ext uri="{BB962C8B-B14F-4D97-AF65-F5344CB8AC3E}">
        <p14:creationId xmlns:p14="http://schemas.microsoft.com/office/powerpoint/2010/main" val="3172211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5AFFE284-2827-0B46-AD2E-F900D6F373DF}"/>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ABF649DD-C22B-2B48-9EEA-CFCABA88AA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53252" name="Slide Number Placeholder 3">
            <a:extLst>
              <a:ext uri="{FF2B5EF4-FFF2-40B4-BE49-F238E27FC236}">
                <a16:creationId xmlns:a16="http://schemas.microsoft.com/office/drawing/2014/main" id="{85FC49F6-D407-FF40-A352-D834950C14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ea typeface="ＭＳ Ｐゴシック" panose="020B0600070205080204" pitchFamily="34" charset="-128"/>
              </a:defRPr>
            </a:lvl1pPr>
            <a:lvl2pPr marL="742950" indent="-285750">
              <a:defRPr sz="2000">
                <a:solidFill>
                  <a:schemeClr val="tx1"/>
                </a:solidFill>
                <a:latin typeface="Calibri" panose="020F0502020204030204" pitchFamily="34" charset="0"/>
                <a:ea typeface="ＭＳ Ｐゴシック" panose="020B0600070205080204" pitchFamily="34" charset="-128"/>
              </a:defRPr>
            </a:lvl2pPr>
            <a:lvl3pPr marL="1143000" indent="-228600">
              <a:defRPr sz="2000">
                <a:solidFill>
                  <a:schemeClr val="tx1"/>
                </a:solidFill>
                <a:latin typeface="Calibri" panose="020F0502020204030204" pitchFamily="34" charset="0"/>
                <a:ea typeface="ＭＳ Ｐゴシック" panose="020B0600070205080204" pitchFamily="34" charset="-128"/>
              </a:defRPr>
            </a:lvl3pPr>
            <a:lvl4pPr marL="1600200" indent="-228600">
              <a:defRPr sz="2000">
                <a:solidFill>
                  <a:schemeClr val="tx1"/>
                </a:solidFill>
                <a:latin typeface="Calibri" panose="020F0502020204030204" pitchFamily="34" charset="0"/>
                <a:ea typeface="ＭＳ Ｐゴシック" panose="020B0600070205080204" pitchFamily="34" charset="-128"/>
              </a:defRPr>
            </a:lvl4pPr>
            <a:lvl5pPr marL="2057400" indent="-228600">
              <a:defRPr sz="2000">
                <a:solidFill>
                  <a:schemeClr val="tx1"/>
                </a:solidFill>
                <a:latin typeface="Calibri" panose="020F0502020204030204" pitchFamily="34" charset="0"/>
                <a:ea typeface="ＭＳ Ｐゴシック" panose="020B0600070205080204" pitchFamily="34" charset="-128"/>
              </a:defRPr>
            </a:lvl5pPr>
            <a:lvl6pPr marL="25146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6pPr>
            <a:lvl7pPr marL="29718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7pPr>
            <a:lvl8pPr marL="34290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8pPr>
            <a:lvl9pPr marL="3886200" indent="-228600" defTabSz="1017588" eaLnBrk="0" fontAlgn="base" hangingPunct="0">
              <a:spcBef>
                <a:spcPct val="0"/>
              </a:spcBef>
              <a:spcAft>
                <a:spcPct val="0"/>
              </a:spcAft>
              <a:defRPr sz="2000">
                <a:solidFill>
                  <a:schemeClr val="tx1"/>
                </a:solidFill>
                <a:latin typeface="Calibri" panose="020F0502020204030204" pitchFamily="34" charset="0"/>
                <a:ea typeface="ＭＳ Ｐゴシック" panose="020B0600070205080204" pitchFamily="34" charset="-128"/>
              </a:defRPr>
            </a:lvl9pPr>
          </a:lstStyle>
          <a:p>
            <a:fld id="{93777D6C-2AC9-CD42-8D4C-252F35B2B373}" type="slidenum">
              <a:rPr lang="en-US" altLang="en-US" sz="1200" smtClean="0"/>
              <a:pPr/>
              <a:t>10</a:t>
            </a:fld>
            <a:endParaRPr lang="en-US" altLang="en-US" sz="1200"/>
          </a:p>
        </p:txBody>
      </p:sp>
    </p:spTree>
    <p:extLst>
      <p:ext uri="{BB962C8B-B14F-4D97-AF65-F5344CB8AC3E}">
        <p14:creationId xmlns:p14="http://schemas.microsoft.com/office/powerpoint/2010/main" val="1320683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93C045-45E5-4FB9-9C3D-5644D1DC48B8}" type="slidenum">
              <a:rPr lang="en-US" smtClean="0"/>
              <a:pPr>
                <a:defRPr/>
              </a:pPr>
              <a:t>2</a:t>
            </a:fld>
            <a:endParaRPr lang="en-US" dirty="0"/>
          </a:p>
        </p:txBody>
      </p:sp>
    </p:spTree>
    <p:extLst>
      <p:ext uri="{BB962C8B-B14F-4D97-AF65-F5344CB8AC3E}">
        <p14:creationId xmlns:p14="http://schemas.microsoft.com/office/powerpoint/2010/main" val="332789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93C045-45E5-4FB9-9C3D-5644D1DC48B8}" type="slidenum">
              <a:rPr lang="en-US" smtClean="0"/>
              <a:pPr>
                <a:defRPr/>
              </a:pPr>
              <a:t>3</a:t>
            </a:fld>
            <a:endParaRPr lang="en-US" dirty="0"/>
          </a:p>
        </p:txBody>
      </p:sp>
    </p:spTree>
    <p:extLst>
      <p:ext uri="{BB962C8B-B14F-4D97-AF65-F5344CB8AC3E}">
        <p14:creationId xmlns:p14="http://schemas.microsoft.com/office/powerpoint/2010/main" val="3886409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93C045-45E5-4FB9-9C3D-5644D1DC48B8}" type="slidenum">
              <a:rPr lang="en-US" smtClean="0"/>
              <a:pPr>
                <a:defRPr/>
              </a:pPr>
              <a:t>4</a:t>
            </a:fld>
            <a:endParaRPr lang="en-US" dirty="0"/>
          </a:p>
        </p:txBody>
      </p:sp>
    </p:spTree>
    <p:extLst>
      <p:ext uri="{BB962C8B-B14F-4D97-AF65-F5344CB8AC3E}">
        <p14:creationId xmlns:p14="http://schemas.microsoft.com/office/powerpoint/2010/main" val="1499229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93C045-45E5-4FB9-9C3D-5644D1DC48B8}" type="slidenum">
              <a:rPr lang="en-US" smtClean="0"/>
              <a:pPr>
                <a:defRPr/>
              </a:pPr>
              <a:t>5</a:t>
            </a:fld>
            <a:endParaRPr lang="en-US" dirty="0"/>
          </a:p>
        </p:txBody>
      </p:sp>
    </p:spTree>
    <p:extLst>
      <p:ext uri="{BB962C8B-B14F-4D97-AF65-F5344CB8AC3E}">
        <p14:creationId xmlns:p14="http://schemas.microsoft.com/office/powerpoint/2010/main" val="3794745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93C045-45E5-4FB9-9C3D-5644D1DC48B8}" type="slidenum">
              <a:rPr lang="en-US" smtClean="0"/>
              <a:pPr>
                <a:defRPr/>
              </a:pPr>
              <a:t>6</a:t>
            </a:fld>
            <a:endParaRPr lang="en-US" dirty="0"/>
          </a:p>
        </p:txBody>
      </p:sp>
    </p:spTree>
    <p:extLst>
      <p:ext uri="{BB962C8B-B14F-4D97-AF65-F5344CB8AC3E}">
        <p14:creationId xmlns:p14="http://schemas.microsoft.com/office/powerpoint/2010/main" val="1313595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93C045-45E5-4FB9-9C3D-5644D1DC48B8}" type="slidenum">
              <a:rPr lang="en-US" smtClean="0"/>
              <a:pPr>
                <a:defRPr/>
              </a:pPr>
              <a:t>7</a:t>
            </a:fld>
            <a:endParaRPr lang="en-US" dirty="0"/>
          </a:p>
        </p:txBody>
      </p:sp>
    </p:spTree>
    <p:extLst>
      <p:ext uri="{BB962C8B-B14F-4D97-AF65-F5344CB8AC3E}">
        <p14:creationId xmlns:p14="http://schemas.microsoft.com/office/powerpoint/2010/main" val="2724120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93C045-45E5-4FB9-9C3D-5644D1DC48B8}" type="slidenum">
              <a:rPr lang="en-US" smtClean="0"/>
              <a:pPr>
                <a:defRPr/>
              </a:pPr>
              <a:t>8</a:t>
            </a:fld>
            <a:endParaRPr lang="en-US" dirty="0"/>
          </a:p>
        </p:txBody>
      </p:sp>
    </p:spTree>
    <p:extLst>
      <p:ext uri="{BB962C8B-B14F-4D97-AF65-F5344CB8AC3E}">
        <p14:creationId xmlns:p14="http://schemas.microsoft.com/office/powerpoint/2010/main" val="2882328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93C045-45E5-4FB9-9C3D-5644D1DC48B8}" type="slidenum">
              <a:rPr lang="en-US" smtClean="0"/>
              <a:pPr>
                <a:defRPr/>
              </a:pPr>
              <a:t>9</a:t>
            </a:fld>
            <a:endParaRPr lang="en-US" dirty="0"/>
          </a:p>
        </p:txBody>
      </p:sp>
    </p:spTree>
    <p:extLst>
      <p:ext uri="{BB962C8B-B14F-4D97-AF65-F5344CB8AC3E}">
        <p14:creationId xmlns:p14="http://schemas.microsoft.com/office/powerpoint/2010/main" val="4937239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7240" y="1272015"/>
            <a:ext cx="8808720" cy="2705947"/>
          </a:xfrm>
        </p:spPr>
        <p:txBody>
          <a:bodyPr anchor="b">
            <a:normAutofit/>
          </a:bodyPr>
          <a:lstStyle>
            <a:lvl1pPr algn="ctr">
              <a:defRPr sz="6800"/>
            </a:lvl1pPr>
          </a:lstStyle>
          <a:p>
            <a:r>
              <a:rPr lang="en-US"/>
              <a:t>Click to edit Master title style</a:t>
            </a:r>
          </a:p>
        </p:txBody>
      </p:sp>
      <p:sp>
        <p:nvSpPr>
          <p:cNvPr id="3" name="Subtitle 2"/>
          <p:cNvSpPr>
            <a:spLocks noGrp="1"/>
          </p:cNvSpPr>
          <p:nvPr>
            <p:ph type="subTitle" idx="1"/>
          </p:nvPr>
        </p:nvSpPr>
        <p:spPr>
          <a:xfrm>
            <a:off x="1295400" y="4082311"/>
            <a:ext cx="7772400" cy="1876530"/>
          </a:xfrm>
        </p:spPr>
        <p:txBody>
          <a:bodyPr/>
          <a:lstStyle>
            <a:lvl1pPr marL="0" indent="0" algn="ctr">
              <a:buNone/>
              <a:defRPr sz="2720"/>
            </a:lvl1pPr>
            <a:lvl2pPr marL="518168" indent="0" algn="ctr">
              <a:buNone/>
              <a:defRPr sz="2267"/>
            </a:lvl2pPr>
            <a:lvl3pPr marL="1036340" indent="0" algn="ctr">
              <a:buNone/>
              <a:defRPr sz="2040"/>
            </a:lvl3pPr>
            <a:lvl4pPr marL="1554509" indent="0" algn="ctr">
              <a:buNone/>
              <a:defRPr sz="1814"/>
            </a:lvl4pPr>
            <a:lvl5pPr marL="2072680" indent="0" algn="ctr">
              <a:buNone/>
              <a:defRPr sz="1814"/>
            </a:lvl5pPr>
            <a:lvl6pPr marL="2590848" indent="0" algn="ctr">
              <a:buNone/>
              <a:defRPr sz="1814"/>
            </a:lvl6pPr>
            <a:lvl7pPr marL="3109019" indent="0" algn="ctr">
              <a:buNone/>
              <a:defRPr sz="1814"/>
            </a:lvl7pPr>
            <a:lvl8pPr marL="3627188" indent="0" algn="ctr">
              <a:buNone/>
              <a:defRPr sz="1814"/>
            </a:lvl8pPr>
            <a:lvl9pPr marL="4145359" indent="0" algn="ctr">
              <a:buNone/>
              <a:defRPr sz="1814"/>
            </a:lvl9pPr>
          </a:lstStyle>
          <a:p>
            <a:r>
              <a:rPr lang="en-US"/>
              <a:t>Click to edit Master subtitle style</a:t>
            </a:r>
          </a:p>
        </p:txBody>
      </p:sp>
      <p:pic>
        <p:nvPicPr>
          <p:cNvPr id="9" name="Picture 8" descr="A picture containing chart&#10;&#10;Description automatically generated">
            <a:extLst>
              <a:ext uri="{FF2B5EF4-FFF2-40B4-BE49-F238E27FC236}">
                <a16:creationId xmlns:a16="http://schemas.microsoft.com/office/drawing/2014/main" id="{24D54C13-791D-40C4-8C58-60DAC2DF93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10441173" cy="7813337"/>
          </a:xfrm>
          <a:prstGeom prst="rect">
            <a:avLst/>
          </a:prstGeom>
        </p:spPr>
      </p:pic>
    </p:spTree>
    <p:custDataLst>
      <p:tags r:id="rId1"/>
    </p:custDataLst>
    <p:extLst>
      <p:ext uri="{BB962C8B-B14F-4D97-AF65-F5344CB8AC3E}">
        <p14:creationId xmlns:p14="http://schemas.microsoft.com/office/powerpoint/2010/main" val="2373302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ge with one text box">
    <p:spTree>
      <p:nvGrpSpPr>
        <p:cNvPr id="1" name=""/>
        <p:cNvGrpSpPr/>
        <p:nvPr/>
      </p:nvGrpSpPr>
      <p:grpSpPr>
        <a:xfrm>
          <a:off x="0" y="0"/>
          <a:ext cx="0" cy="0"/>
          <a:chOff x="0" y="0"/>
          <a:chExt cx="0" cy="0"/>
        </a:xfrm>
      </p:grpSpPr>
      <p:sp>
        <p:nvSpPr>
          <p:cNvPr id="2" name="Title 1"/>
          <p:cNvSpPr>
            <a:spLocks noGrp="1"/>
          </p:cNvSpPr>
          <p:nvPr>
            <p:ph type="title"/>
          </p:nvPr>
        </p:nvSpPr>
        <p:spPr>
          <a:xfrm>
            <a:off x="712470" y="4"/>
            <a:ext cx="8938260" cy="995423"/>
          </a:xfrm>
        </p:spPr>
        <p:txBody>
          <a:bodyPr/>
          <a:lstStyle/>
          <a:p>
            <a:r>
              <a:rPr lang="en-US"/>
              <a:t>Click to edit Master title style</a:t>
            </a:r>
          </a:p>
        </p:txBody>
      </p:sp>
      <p:sp>
        <p:nvSpPr>
          <p:cNvPr id="3" name="Content Placeholder 2"/>
          <p:cNvSpPr>
            <a:spLocks noGrp="1"/>
          </p:cNvSpPr>
          <p:nvPr>
            <p:ph idx="1"/>
          </p:nvPr>
        </p:nvSpPr>
        <p:spPr>
          <a:xfrm>
            <a:off x="712470" y="1192192"/>
            <a:ext cx="8938260" cy="58083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511F777-4135-B044-B6C5-2A07AD6E55FB}"/>
              </a:ext>
            </a:extLst>
          </p:cNvPr>
          <p:cNvSpPr>
            <a:spLocks noGrp="1"/>
          </p:cNvSpPr>
          <p:nvPr>
            <p:ph type="sldNum" sz="quarter" idx="4"/>
          </p:nvPr>
        </p:nvSpPr>
        <p:spPr>
          <a:xfrm>
            <a:off x="7703651" y="7508707"/>
            <a:ext cx="2659549" cy="272530"/>
          </a:xfrm>
          <a:prstGeom prst="rect">
            <a:avLst/>
          </a:prstGeom>
        </p:spPr>
        <p:txBody>
          <a:bodyPr vert="horz" lIns="91440" tIns="45720" rIns="91440" bIns="45720" rtlCol="0" anchor="ctr"/>
          <a:lstStyle>
            <a:lvl1pPr algn="r">
              <a:defRPr sz="1400">
                <a:solidFill>
                  <a:schemeClr val="tx1"/>
                </a:solidFill>
              </a:defRPr>
            </a:lvl1pPr>
          </a:lstStyle>
          <a:p>
            <a:r>
              <a:rPr lang="en-US"/>
              <a:t>Multimodal Analgesia Tips </a:t>
            </a:r>
            <a:fld id="{F3A12AAB-6ECC-094B-AAD8-94CFE9258C89}" type="slidenum">
              <a:rPr lang="en-US" smtClean="0"/>
              <a:pPr/>
              <a:t>‹#›</a:t>
            </a:fld>
            <a:endParaRPr lang="en-US" dirty="0"/>
          </a:p>
        </p:txBody>
      </p:sp>
    </p:spTree>
    <p:custDataLst>
      <p:tags r:id="rId1"/>
    </p:custDataLst>
    <p:extLst>
      <p:ext uri="{BB962C8B-B14F-4D97-AF65-F5344CB8AC3E}">
        <p14:creationId xmlns:p14="http://schemas.microsoft.com/office/powerpoint/2010/main" val="2739107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txt boxes">
    <p:spTree>
      <p:nvGrpSpPr>
        <p:cNvPr id="1" name=""/>
        <p:cNvGrpSpPr/>
        <p:nvPr/>
      </p:nvGrpSpPr>
      <p:grpSpPr>
        <a:xfrm>
          <a:off x="0" y="0"/>
          <a:ext cx="0" cy="0"/>
          <a:chOff x="0" y="0"/>
          <a:chExt cx="0" cy="0"/>
        </a:xfrm>
      </p:grpSpPr>
      <p:sp>
        <p:nvSpPr>
          <p:cNvPr id="2" name="Title 1"/>
          <p:cNvSpPr>
            <a:spLocks noGrp="1"/>
          </p:cNvSpPr>
          <p:nvPr>
            <p:ph type="title"/>
          </p:nvPr>
        </p:nvSpPr>
        <p:spPr>
          <a:xfrm>
            <a:off x="712470" y="4"/>
            <a:ext cx="8938260" cy="995423"/>
          </a:xfrm>
        </p:spPr>
        <p:txBody>
          <a:bodyPr/>
          <a:lstStyle/>
          <a:p>
            <a:r>
              <a:rPr lang="en-US"/>
              <a:t>Click to edit Master title style</a:t>
            </a:r>
          </a:p>
        </p:txBody>
      </p:sp>
      <p:sp>
        <p:nvSpPr>
          <p:cNvPr id="3" name="Content Placeholder 2"/>
          <p:cNvSpPr>
            <a:spLocks noGrp="1"/>
          </p:cNvSpPr>
          <p:nvPr>
            <p:ph idx="1"/>
          </p:nvPr>
        </p:nvSpPr>
        <p:spPr>
          <a:xfrm>
            <a:off x="712470" y="1192192"/>
            <a:ext cx="3647990" cy="58083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511F777-4135-B044-B6C5-2A07AD6E55FB}"/>
              </a:ext>
            </a:extLst>
          </p:cNvPr>
          <p:cNvSpPr>
            <a:spLocks noGrp="1"/>
          </p:cNvSpPr>
          <p:nvPr>
            <p:ph type="sldNum" sz="quarter" idx="4"/>
          </p:nvPr>
        </p:nvSpPr>
        <p:spPr>
          <a:xfrm>
            <a:off x="7703651" y="7540605"/>
            <a:ext cx="2659549" cy="272530"/>
          </a:xfrm>
          <a:prstGeom prst="rect">
            <a:avLst/>
          </a:prstGeom>
        </p:spPr>
        <p:txBody>
          <a:bodyPr vert="horz" lIns="91440" tIns="45720" rIns="91440" bIns="45720" rtlCol="0" anchor="ctr"/>
          <a:lstStyle>
            <a:lvl1pPr algn="r">
              <a:defRPr sz="1400">
                <a:solidFill>
                  <a:schemeClr val="tx1"/>
                </a:solidFill>
              </a:defRPr>
            </a:lvl1pPr>
          </a:lstStyle>
          <a:p>
            <a:r>
              <a:rPr lang="en-US"/>
              <a:t>Multimodal Analgesia Tips </a:t>
            </a:r>
            <a:fld id="{F3A12AAB-6ECC-094B-AAD8-94CFE9258C89}" type="slidenum">
              <a:rPr lang="en-US" smtClean="0"/>
              <a:pPr/>
              <a:t>‹#›</a:t>
            </a:fld>
            <a:endParaRPr lang="en-US" dirty="0"/>
          </a:p>
        </p:txBody>
      </p:sp>
      <p:sp>
        <p:nvSpPr>
          <p:cNvPr id="5" name="Content Placeholder 2">
            <a:extLst>
              <a:ext uri="{FF2B5EF4-FFF2-40B4-BE49-F238E27FC236}">
                <a16:creationId xmlns:a16="http://schemas.microsoft.com/office/drawing/2014/main" id="{CBD75FCC-8EDA-C840-8936-7B6FC99457B5}"/>
              </a:ext>
            </a:extLst>
          </p:cNvPr>
          <p:cNvSpPr>
            <a:spLocks noGrp="1"/>
          </p:cNvSpPr>
          <p:nvPr>
            <p:ph idx="10"/>
          </p:nvPr>
        </p:nvSpPr>
        <p:spPr>
          <a:xfrm>
            <a:off x="4634495" y="1199304"/>
            <a:ext cx="3647990" cy="58083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666806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slide">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05B0699D-5DA4-AB45-A91D-551247FB0F99}"/>
              </a:ext>
            </a:extLst>
          </p:cNvPr>
          <p:cNvSpPr>
            <a:spLocks noGrp="1"/>
          </p:cNvSpPr>
          <p:nvPr>
            <p:ph type="body" idx="1"/>
          </p:nvPr>
        </p:nvSpPr>
        <p:spPr>
          <a:xfrm>
            <a:off x="712470" y="4589470"/>
            <a:ext cx="8938260" cy="1500187"/>
          </a:xfrm>
        </p:spPr>
        <p:txBody>
          <a:bodyPr/>
          <a:lstStyle>
            <a:lvl1pPr marL="0" indent="0">
              <a:buNone/>
              <a:defRPr sz="2802">
                <a:solidFill>
                  <a:schemeClr val="tx1">
                    <a:tint val="75000"/>
                  </a:schemeClr>
                </a:solidFill>
              </a:defRPr>
            </a:lvl1pPr>
            <a:lvl2pPr marL="533855" indent="0">
              <a:buNone/>
              <a:defRPr sz="2336">
                <a:solidFill>
                  <a:schemeClr val="tx1">
                    <a:tint val="75000"/>
                  </a:schemeClr>
                </a:solidFill>
              </a:defRPr>
            </a:lvl2pPr>
            <a:lvl3pPr marL="1067714" indent="0">
              <a:buNone/>
              <a:defRPr sz="2102">
                <a:solidFill>
                  <a:schemeClr val="tx1">
                    <a:tint val="75000"/>
                  </a:schemeClr>
                </a:solidFill>
              </a:defRPr>
            </a:lvl3pPr>
            <a:lvl4pPr marL="1601568" indent="0">
              <a:buNone/>
              <a:defRPr sz="1868">
                <a:solidFill>
                  <a:schemeClr val="tx1">
                    <a:tint val="75000"/>
                  </a:schemeClr>
                </a:solidFill>
              </a:defRPr>
            </a:lvl4pPr>
            <a:lvl5pPr marL="2135426" indent="0">
              <a:buNone/>
              <a:defRPr sz="1868">
                <a:solidFill>
                  <a:schemeClr val="tx1">
                    <a:tint val="75000"/>
                  </a:schemeClr>
                </a:solidFill>
              </a:defRPr>
            </a:lvl5pPr>
            <a:lvl6pPr marL="2669281" indent="0">
              <a:buNone/>
              <a:defRPr sz="1868">
                <a:solidFill>
                  <a:schemeClr val="tx1">
                    <a:tint val="75000"/>
                  </a:schemeClr>
                </a:solidFill>
              </a:defRPr>
            </a:lvl6pPr>
            <a:lvl7pPr marL="3203138" indent="0">
              <a:buNone/>
              <a:defRPr sz="1868">
                <a:solidFill>
                  <a:schemeClr val="tx1">
                    <a:tint val="75000"/>
                  </a:schemeClr>
                </a:solidFill>
              </a:defRPr>
            </a:lvl7pPr>
            <a:lvl8pPr marL="3736992" indent="0">
              <a:buNone/>
              <a:defRPr sz="1868">
                <a:solidFill>
                  <a:schemeClr val="tx1">
                    <a:tint val="75000"/>
                  </a:schemeClr>
                </a:solidFill>
              </a:defRPr>
            </a:lvl8pPr>
            <a:lvl9pPr marL="4270850" indent="0">
              <a:buNone/>
              <a:defRPr sz="1868">
                <a:solidFill>
                  <a:schemeClr val="tx1">
                    <a:tint val="75000"/>
                  </a:schemeClr>
                </a:solidFill>
              </a:defRPr>
            </a:lvl9pPr>
          </a:lstStyle>
          <a:p>
            <a:pPr lvl="0"/>
            <a:r>
              <a:rPr lang="en-US"/>
              <a:t>Click to edit Master text styles</a:t>
            </a:r>
          </a:p>
        </p:txBody>
      </p:sp>
      <p:sp>
        <p:nvSpPr>
          <p:cNvPr id="3" name="Text Placeholder 2">
            <a:extLst>
              <a:ext uri="{FF2B5EF4-FFF2-40B4-BE49-F238E27FC236}">
                <a16:creationId xmlns:a16="http://schemas.microsoft.com/office/drawing/2014/main" id="{6C826680-D337-442C-8E69-CF51B556B7C0}"/>
              </a:ext>
            </a:extLst>
          </p:cNvPr>
          <p:cNvSpPr>
            <a:spLocks noGrp="1"/>
          </p:cNvSpPr>
          <p:nvPr>
            <p:ph type="body" sz="quarter" idx="13" hasCustomPrompt="1"/>
          </p:nvPr>
        </p:nvSpPr>
        <p:spPr>
          <a:xfrm>
            <a:off x="711816" y="1682750"/>
            <a:ext cx="8938260" cy="2852738"/>
          </a:xfrm>
        </p:spPr>
        <p:txBody>
          <a:bodyPr anchor="ctr">
            <a:normAutofit/>
          </a:bodyPr>
          <a:lstStyle>
            <a:lvl1pPr marL="0" indent="0">
              <a:buNone/>
              <a:defRPr sz="5564"/>
            </a:lvl1pPr>
          </a:lstStyle>
          <a:p>
            <a:r>
              <a:rPr lang="en-US"/>
              <a:t>Click to edit Master title style</a:t>
            </a:r>
          </a:p>
        </p:txBody>
      </p:sp>
      <p:sp>
        <p:nvSpPr>
          <p:cNvPr id="6" name="Slide Number Placeholder 5">
            <a:extLst>
              <a:ext uri="{FF2B5EF4-FFF2-40B4-BE49-F238E27FC236}">
                <a16:creationId xmlns:a16="http://schemas.microsoft.com/office/drawing/2014/main" id="{C35AAF72-5392-9843-8101-220CA70BA76B}"/>
              </a:ext>
            </a:extLst>
          </p:cNvPr>
          <p:cNvSpPr>
            <a:spLocks noGrp="1"/>
          </p:cNvSpPr>
          <p:nvPr>
            <p:ph type="sldNum" sz="quarter" idx="4"/>
          </p:nvPr>
        </p:nvSpPr>
        <p:spPr>
          <a:xfrm>
            <a:off x="7703651" y="7519340"/>
            <a:ext cx="2659549" cy="272530"/>
          </a:xfrm>
          <a:prstGeom prst="rect">
            <a:avLst/>
          </a:prstGeom>
        </p:spPr>
        <p:txBody>
          <a:bodyPr vert="horz" lIns="91440" tIns="45720" rIns="91440" bIns="45720" rtlCol="0" anchor="ctr"/>
          <a:lstStyle>
            <a:lvl1pPr algn="r">
              <a:defRPr sz="1400">
                <a:solidFill>
                  <a:schemeClr val="tx1"/>
                </a:solidFill>
              </a:defRPr>
            </a:lvl1pPr>
          </a:lstStyle>
          <a:p>
            <a:r>
              <a:rPr lang="en-US"/>
              <a:t>Multimodal Analgesia Tips </a:t>
            </a:r>
            <a:fld id="{F3A12AAB-6ECC-094B-AAD8-94CFE9258C89}" type="slidenum">
              <a:rPr lang="en-US" smtClean="0"/>
              <a:pPr/>
              <a:t>‹#›</a:t>
            </a:fld>
            <a:endParaRPr lang="en-US" dirty="0"/>
          </a:p>
        </p:txBody>
      </p:sp>
    </p:spTree>
    <p:custDataLst>
      <p:tags r:id="rId1"/>
    </p:custDataLst>
    <p:extLst>
      <p:ext uri="{BB962C8B-B14F-4D97-AF65-F5344CB8AC3E}">
        <p14:creationId xmlns:p14="http://schemas.microsoft.com/office/powerpoint/2010/main" val="2488300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with 11 text boxes">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DF92C32A-6419-334B-A8D5-098DE19F193A}"/>
              </a:ext>
            </a:extLst>
          </p:cNvPr>
          <p:cNvSpPr>
            <a:spLocks noGrp="1"/>
          </p:cNvSpPr>
          <p:nvPr>
            <p:ph idx="13"/>
          </p:nvPr>
        </p:nvSpPr>
        <p:spPr>
          <a:xfrm>
            <a:off x="10681137" y="5"/>
            <a:ext cx="8938260" cy="538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15191E98-1646-424B-B0D5-9B1FE8C3E5FB}"/>
              </a:ext>
            </a:extLst>
          </p:cNvPr>
          <p:cNvSpPr>
            <a:spLocks noGrp="1"/>
          </p:cNvSpPr>
          <p:nvPr>
            <p:ph idx="14"/>
          </p:nvPr>
        </p:nvSpPr>
        <p:spPr>
          <a:xfrm>
            <a:off x="10838156" y="662402"/>
            <a:ext cx="8938260" cy="538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EA4C66E1-C846-0945-96C6-C889F5A53C0D}"/>
              </a:ext>
            </a:extLst>
          </p:cNvPr>
          <p:cNvSpPr>
            <a:spLocks noGrp="1"/>
          </p:cNvSpPr>
          <p:nvPr>
            <p:ph idx="15"/>
          </p:nvPr>
        </p:nvSpPr>
        <p:spPr>
          <a:xfrm>
            <a:off x="10995173" y="1324797"/>
            <a:ext cx="8938260" cy="538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7F46D8CA-E722-6541-928C-BCAFB6C09013}"/>
              </a:ext>
            </a:extLst>
          </p:cNvPr>
          <p:cNvSpPr>
            <a:spLocks noGrp="1"/>
          </p:cNvSpPr>
          <p:nvPr>
            <p:ph idx="16"/>
          </p:nvPr>
        </p:nvSpPr>
        <p:spPr>
          <a:xfrm>
            <a:off x="11152192" y="1987193"/>
            <a:ext cx="8938260" cy="538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6F27485B-C1B6-FF48-8CF0-E42F867E2C2D}"/>
              </a:ext>
            </a:extLst>
          </p:cNvPr>
          <p:cNvSpPr>
            <a:spLocks noGrp="1"/>
          </p:cNvSpPr>
          <p:nvPr>
            <p:ph idx="17"/>
          </p:nvPr>
        </p:nvSpPr>
        <p:spPr>
          <a:xfrm>
            <a:off x="11309211" y="2649590"/>
            <a:ext cx="8938260" cy="538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6298F052-C037-6C4D-88FD-39BC4BE5A2D4}"/>
              </a:ext>
            </a:extLst>
          </p:cNvPr>
          <p:cNvSpPr>
            <a:spLocks noGrp="1"/>
          </p:cNvSpPr>
          <p:nvPr>
            <p:ph idx="18"/>
          </p:nvPr>
        </p:nvSpPr>
        <p:spPr>
          <a:xfrm>
            <a:off x="11466228" y="3311985"/>
            <a:ext cx="8938260" cy="538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31E44215-F9DD-0145-8F4E-B56F73475000}"/>
              </a:ext>
            </a:extLst>
          </p:cNvPr>
          <p:cNvSpPr>
            <a:spLocks noGrp="1"/>
          </p:cNvSpPr>
          <p:nvPr>
            <p:ph idx="19"/>
          </p:nvPr>
        </p:nvSpPr>
        <p:spPr>
          <a:xfrm>
            <a:off x="11623247" y="3974381"/>
            <a:ext cx="8938260" cy="538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3231F0D4-7C9E-CF4F-AC12-0F57CF15511C}"/>
              </a:ext>
            </a:extLst>
          </p:cNvPr>
          <p:cNvSpPr>
            <a:spLocks noGrp="1"/>
          </p:cNvSpPr>
          <p:nvPr>
            <p:ph idx="20"/>
          </p:nvPr>
        </p:nvSpPr>
        <p:spPr>
          <a:xfrm>
            <a:off x="11780264" y="4636778"/>
            <a:ext cx="8938260" cy="538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D483DAB5-25C2-0F46-B8B6-7D013178FB15}"/>
              </a:ext>
            </a:extLst>
          </p:cNvPr>
          <p:cNvSpPr>
            <a:spLocks noGrp="1"/>
          </p:cNvSpPr>
          <p:nvPr>
            <p:ph idx="21"/>
          </p:nvPr>
        </p:nvSpPr>
        <p:spPr>
          <a:xfrm>
            <a:off x="11937283" y="5299174"/>
            <a:ext cx="8938260" cy="538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DE040087-AD2E-4946-BA98-4370BC77F6E6}"/>
              </a:ext>
            </a:extLst>
          </p:cNvPr>
          <p:cNvSpPr>
            <a:spLocks noGrp="1"/>
          </p:cNvSpPr>
          <p:nvPr>
            <p:ph idx="22"/>
          </p:nvPr>
        </p:nvSpPr>
        <p:spPr>
          <a:xfrm>
            <a:off x="12094301" y="5961569"/>
            <a:ext cx="8938260" cy="538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a:extLst>
              <a:ext uri="{FF2B5EF4-FFF2-40B4-BE49-F238E27FC236}">
                <a16:creationId xmlns:a16="http://schemas.microsoft.com/office/drawing/2014/main" id="{F83C112D-158B-614B-9C92-DB39BFF56A6E}"/>
              </a:ext>
            </a:extLst>
          </p:cNvPr>
          <p:cNvSpPr>
            <a:spLocks noGrp="1"/>
          </p:cNvSpPr>
          <p:nvPr>
            <p:ph idx="23"/>
          </p:nvPr>
        </p:nvSpPr>
        <p:spPr>
          <a:xfrm>
            <a:off x="12554141" y="6623962"/>
            <a:ext cx="8938260" cy="538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ED6FE97F-A290-994D-A6B9-7968B9035990}"/>
              </a:ext>
            </a:extLst>
          </p:cNvPr>
          <p:cNvSpPr txBox="1">
            <a:spLocks/>
          </p:cNvSpPr>
          <p:nvPr userDrawn="1"/>
        </p:nvSpPr>
        <p:spPr>
          <a:xfrm>
            <a:off x="712470" y="4"/>
            <a:ext cx="8938260" cy="995423"/>
          </a:xfrm>
          <a:prstGeom prst="rect">
            <a:avLst/>
          </a:prstGeom>
        </p:spPr>
        <p:txBody>
          <a:bodyPr vert="horz" lIns="94211" tIns="47105" rIns="94211" bIns="47105" rtlCol="0" anchor="ctr">
            <a:normAutofit/>
          </a:bodyPr>
          <a:lst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a:lstStyle>
          <a:p>
            <a:r>
              <a:rPr lang="en-US" sz="4987"/>
              <a:t>Click to edit Master title style</a:t>
            </a:r>
          </a:p>
        </p:txBody>
      </p:sp>
      <p:sp>
        <p:nvSpPr>
          <p:cNvPr id="22" name="Content Placeholder 2">
            <a:extLst>
              <a:ext uri="{FF2B5EF4-FFF2-40B4-BE49-F238E27FC236}">
                <a16:creationId xmlns:a16="http://schemas.microsoft.com/office/drawing/2014/main" id="{5DB4EBC9-C5F3-DF40-825B-DADE4C03BFD2}"/>
              </a:ext>
            </a:extLst>
          </p:cNvPr>
          <p:cNvSpPr>
            <a:spLocks noGrp="1"/>
          </p:cNvSpPr>
          <p:nvPr>
            <p:ph idx="24"/>
          </p:nvPr>
        </p:nvSpPr>
        <p:spPr>
          <a:xfrm>
            <a:off x="712470" y="1201240"/>
            <a:ext cx="8938260" cy="5799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Slide Number Placeholder 5">
            <a:extLst>
              <a:ext uri="{FF2B5EF4-FFF2-40B4-BE49-F238E27FC236}">
                <a16:creationId xmlns:a16="http://schemas.microsoft.com/office/drawing/2014/main" id="{544A1360-B0FA-0948-8D2D-2F9FBCEFC6EB}"/>
              </a:ext>
            </a:extLst>
          </p:cNvPr>
          <p:cNvSpPr>
            <a:spLocks noGrp="1"/>
          </p:cNvSpPr>
          <p:nvPr>
            <p:ph type="sldNum" sz="quarter" idx="4"/>
          </p:nvPr>
        </p:nvSpPr>
        <p:spPr>
          <a:xfrm>
            <a:off x="7703651" y="7499870"/>
            <a:ext cx="2659549" cy="272530"/>
          </a:xfrm>
          <a:prstGeom prst="rect">
            <a:avLst/>
          </a:prstGeom>
        </p:spPr>
        <p:txBody>
          <a:bodyPr vert="horz" lIns="91440" tIns="45720" rIns="91440" bIns="45720" rtlCol="0" anchor="ctr"/>
          <a:lstStyle>
            <a:lvl1pPr algn="r">
              <a:defRPr sz="1400">
                <a:solidFill>
                  <a:schemeClr val="tx1"/>
                </a:solidFill>
              </a:defRPr>
            </a:lvl1pPr>
          </a:lstStyle>
          <a:p>
            <a:r>
              <a:rPr lang="en-US" dirty="0"/>
              <a:t>Multimodal Analgesia Tips </a:t>
            </a:r>
            <a:fld id="{F3A12AAB-6ECC-094B-AAD8-94CFE9258C89}" type="slidenum">
              <a:rPr lang="en-US" smtClean="0"/>
              <a:pPr/>
              <a:t>‹#›</a:t>
            </a:fld>
            <a:endParaRPr lang="en-US" dirty="0"/>
          </a:p>
        </p:txBody>
      </p:sp>
    </p:spTree>
    <p:custDataLst>
      <p:tags r:id="rId1"/>
    </p:custDataLst>
    <p:extLst>
      <p:ext uri="{BB962C8B-B14F-4D97-AF65-F5344CB8AC3E}">
        <p14:creationId xmlns:p14="http://schemas.microsoft.com/office/powerpoint/2010/main" val="2429723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7703651" y="7499761"/>
            <a:ext cx="2659549" cy="272639"/>
          </a:xfrm>
        </p:spPr>
        <p:txBody>
          <a:bodyPr/>
          <a:lstStyle>
            <a:lvl1pPr>
              <a:defRPr sz="1400"/>
            </a:lvl1pPr>
          </a:lstStyle>
          <a:p>
            <a:r>
              <a:rPr lang="en-US" dirty="0"/>
              <a:t>Multimodal Analgesia Tips </a:t>
            </a:r>
            <a:fld id="{F3A12AAB-6ECC-094B-AAD8-94CFE9258C89}" type="slidenum">
              <a:rPr lang="en-US" smtClean="0"/>
              <a:pPr/>
              <a:t>‹#›</a:t>
            </a:fld>
            <a:endParaRPr lang="en-US" dirty="0"/>
          </a:p>
        </p:txBody>
      </p:sp>
    </p:spTree>
    <p:extLst>
      <p:ext uri="{BB962C8B-B14F-4D97-AF65-F5344CB8AC3E}">
        <p14:creationId xmlns:p14="http://schemas.microsoft.com/office/powerpoint/2010/main" val="3247277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chart&#10;&#10;Description automatically generated">
            <a:extLst>
              <a:ext uri="{FF2B5EF4-FFF2-40B4-BE49-F238E27FC236}">
                <a16:creationId xmlns:a16="http://schemas.microsoft.com/office/drawing/2014/main" id="{0EB63023-750D-2B4F-9B01-D7E2D6EA2024}"/>
              </a:ext>
            </a:extLst>
          </p:cNvPr>
          <p:cNvPicPr>
            <a:picLocks noChangeAspect="1"/>
          </p:cNvPicPr>
          <p:nvPr userDrawn="1"/>
        </p:nvPicPr>
        <p:blipFill rotWithShape="1">
          <a:blip r:embed="rId9">
            <a:extLst>
              <a:ext uri="{28A0092B-C50C-407E-A947-70E740481C1C}">
                <a14:useLocalDpi xmlns:a14="http://schemas.microsoft.com/office/drawing/2010/main"/>
              </a:ext>
            </a:extLst>
          </a:blip>
          <a:srcRect l="715"/>
          <a:stretch/>
        </p:blipFill>
        <p:spPr>
          <a:xfrm>
            <a:off x="0" y="146"/>
            <a:ext cx="10406230" cy="7804529"/>
          </a:xfrm>
          <a:prstGeom prst="rect">
            <a:avLst/>
          </a:prstGeom>
        </p:spPr>
      </p:pic>
      <p:sp>
        <p:nvSpPr>
          <p:cNvPr id="2" name="Title Placeholder 1"/>
          <p:cNvSpPr>
            <a:spLocks noGrp="1"/>
          </p:cNvSpPr>
          <p:nvPr>
            <p:ph type="title"/>
          </p:nvPr>
        </p:nvSpPr>
        <p:spPr>
          <a:xfrm>
            <a:off x="712470" y="15319"/>
            <a:ext cx="8938260" cy="98010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12470" y="1192192"/>
            <a:ext cx="8938260" cy="58083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746681" y="7507318"/>
            <a:ext cx="2659549" cy="272639"/>
          </a:xfrm>
          <a:prstGeom prst="rect">
            <a:avLst/>
          </a:prstGeom>
        </p:spPr>
        <p:txBody>
          <a:bodyPr vert="horz" lIns="91440" tIns="45720" rIns="91440" bIns="45720" rtlCol="0" anchor="ctr"/>
          <a:lstStyle>
            <a:lvl1pPr algn="r">
              <a:defRPr sz="1400">
                <a:solidFill>
                  <a:schemeClr val="tx1"/>
                </a:solidFill>
              </a:defRPr>
            </a:lvl1pPr>
          </a:lstStyle>
          <a:p>
            <a:r>
              <a:rPr lang="en-US" dirty="0"/>
              <a:t>Multimodal Analgesia Tips </a:t>
            </a:r>
            <a:fld id="{F3A12AAB-6ECC-094B-AAD8-94CFE9258C89}" type="slidenum">
              <a:rPr lang="en-US" smtClean="0"/>
              <a:pPr/>
              <a:t>‹#›</a:t>
            </a:fld>
            <a:endParaRPr lang="en-US" dirty="0"/>
          </a:p>
        </p:txBody>
      </p:sp>
      <p:sp>
        <p:nvSpPr>
          <p:cNvPr id="4" name="TextBox 3">
            <a:extLst>
              <a:ext uri="{FF2B5EF4-FFF2-40B4-BE49-F238E27FC236}">
                <a16:creationId xmlns:a16="http://schemas.microsoft.com/office/drawing/2014/main" id="{E945D1A7-B153-4CA6-BF19-7D553BCAF788}"/>
              </a:ext>
            </a:extLst>
          </p:cNvPr>
          <p:cNvSpPr txBox="1"/>
          <p:nvPr userDrawn="1"/>
        </p:nvSpPr>
        <p:spPr>
          <a:xfrm>
            <a:off x="398586" y="7223762"/>
            <a:ext cx="6362859" cy="606448"/>
          </a:xfrm>
          <a:prstGeom prst="rect">
            <a:avLst/>
          </a:prstGeom>
          <a:noFill/>
        </p:spPr>
        <p:txBody>
          <a:bodyPr wrap="square" rtlCol="0">
            <a:spAutoFit/>
          </a:bodyPr>
          <a:lstStyle/>
          <a:p>
            <a:pPr marL="0" marR="0" lvl="0" indent="0" algn="l" defTabSz="942127" rtl="0" eaLnBrk="1" fontAlgn="auto" latinLnBrk="0" hangingPunct="1">
              <a:lnSpc>
                <a:spcPct val="100000"/>
              </a:lnSpc>
              <a:spcBef>
                <a:spcPts val="0"/>
              </a:spcBef>
              <a:spcAft>
                <a:spcPts val="0"/>
              </a:spcAft>
              <a:buClrTx/>
              <a:buSzTx/>
              <a:buFontTx/>
              <a:buNone/>
              <a:tabLst/>
              <a:defRPr/>
            </a:pPr>
            <a:r>
              <a:rPr lang="en-US" sz="1855" dirty="0">
                <a:solidFill>
                  <a:prstClr val="black">
                    <a:lumMod val="50000"/>
                    <a:lumOff val="50000"/>
                  </a:prstClr>
                </a:solidFill>
              </a:rPr>
              <a:t>AHRQ Safety Program for Improving Surgical Care and Recovery </a:t>
            </a:r>
          </a:p>
          <a:p>
            <a:endParaRPr lang="en-US" sz="1486" dirty="0"/>
          </a:p>
        </p:txBody>
      </p:sp>
    </p:spTree>
    <p:custDataLst>
      <p:tags r:id="rId8"/>
    </p:custDataLst>
    <p:extLst>
      <p:ext uri="{BB962C8B-B14F-4D97-AF65-F5344CB8AC3E}">
        <p14:creationId xmlns:p14="http://schemas.microsoft.com/office/powerpoint/2010/main" val="616525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5" r:id="rId4"/>
    <p:sldLayoutId id="2147483663" r:id="rId5"/>
    <p:sldLayoutId id="2147483666" r:id="rId6"/>
  </p:sldLayoutIdLst>
  <p:hf hdr="0" ftr="0" dt="0"/>
  <p:txStyles>
    <p:titleStyle>
      <a:lvl1pPr algn="l" defTabSz="103634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85" indent="-259085" algn="l" defTabSz="103634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55" indent="-259085" algn="l" defTabSz="103634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425" indent="-259085" algn="l" defTabSz="103634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95" indent="-259085" algn="l" defTabSz="103634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764" indent="-259085" algn="l" defTabSz="103634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934" indent="-259085" algn="l" defTabSz="103634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103" indent="-259085" algn="l" defTabSz="103634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273" indent="-259085" algn="l" defTabSz="103634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443" indent="-259085" algn="l" defTabSz="103634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340" rtl="0" eaLnBrk="1" latinLnBrk="0" hangingPunct="1">
        <a:defRPr sz="2040" kern="1200">
          <a:solidFill>
            <a:schemeClr val="tx1"/>
          </a:solidFill>
          <a:latin typeface="+mn-lt"/>
          <a:ea typeface="+mn-ea"/>
          <a:cs typeface="+mn-cs"/>
        </a:defRPr>
      </a:lvl1pPr>
      <a:lvl2pPr marL="518168" algn="l" defTabSz="1036340" rtl="0" eaLnBrk="1" latinLnBrk="0" hangingPunct="1">
        <a:defRPr sz="2040" kern="1200">
          <a:solidFill>
            <a:schemeClr val="tx1"/>
          </a:solidFill>
          <a:latin typeface="+mn-lt"/>
          <a:ea typeface="+mn-ea"/>
          <a:cs typeface="+mn-cs"/>
        </a:defRPr>
      </a:lvl2pPr>
      <a:lvl3pPr marL="1036340" algn="l" defTabSz="1036340" rtl="0" eaLnBrk="1" latinLnBrk="0" hangingPunct="1">
        <a:defRPr sz="2040" kern="1200">
          <a:solidFill>
            <a:schemeClr val="tx1"/>
          </a:solidFill>
          <a:latin typeface="+mn-lt"/>
          <a:ea typeface="+mn-ea"/>
          <a:cs typeface="+mn-cs"/>
        </a:defRPr>
      </a:lvl3pPr>
      <a:lvl4pPr marL="1554509" algn="l" defTabSz="1036340" rtl="0" eaLnBrk="1" latinLnBrk="0" hangingPunct="1">
        <a:defRPr sz="2040" kern="1200">
          <a:solidFill>
            <a:schemeClr val="tx1"/>
          </a:solidFill>
          <a:latin typeface="+mn-lt"/>
          <a:ea typeface="+mn-ea"/>
          <a:cs typeface="+mn-cs"/>
        </a:defRPr>
      </a:lvl4pPr>
      <a:lvl5pPr marL="2072680" algn="l" defTabSz="1036340" rtl="0" eaLnBrk="1" latinLnBrk="0" hangingPunct="1">
        <a:defRPr sz="2040" kern="1200">
          <a:solidFill>
            <a:schemeClr val="tx1"/>
          </a:solidFill>
          <a:latin typeface="+mn-lt"/>
          <a:ea typeface="+mn-ea"/>
          <a:cs typeface="+mn-cs"/>
        </a:defRPr>
      </a:lvl5pPr>
      <a:lvl6pPr marL="2590848" algn="l" defTabSz="1036340" rtl="0" eaLnBrk="1" latinLnBrk="0" hangingPunct="1">
        <a:defRPr sz="2040" kern="1200">
          <a:solidFill>
            <a:schemeClr val="tx1"/>
          </a:solidFill>
          <a:latin typeface="+mn-lt"/>
          <a:ea typeface="+mn-ea"/>
          <a:cs typeface="+mn-cs"/>
        </a:defRPr>
      </a:lvl6pPr>
      <a:lvl7pPr marL="3109019" algn="l" defTabSz="1036340" rtl="0" eaLnBrk="1" latinLnBrk="0" hangingPunct="1">
        <a:defRPr sz="2040" kern="1200">
          <a:solidFill>
            <a:schemeClr val="tx1"/>
          </a:solidFill>
          <a:latin typeface="+mn-lt"/>
          <a:ea typeface="+mn-ea"/>
          <a:cs typeface="+mn-cs"/>
        </a:defRPr>
      </a:lvl7pPr>
      <a:lvl8pPr marL="3627188" algn="l" defTabSz="1036340" rtl="0" eaLnBrk="1" latinLnBrk="0" hangingPunct="1">
        <a:defRPr sz="2040" kern="1200">
          <a:solidFill>
            <a:schemeClr val="tx1"/>
          </a:solidFill>
          <a:latin typeface="+mn-lt"/>
          <a:ea typeface="+mn-ea"/>
          <a:cs typeface="+mn-cs"/>
        </a:defRPr>
      </a:lvl8pPr>
      <a:lvl9pPr marL="4145359" algn="l" defTabSz="103634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hrq.gov/hai/tools/enhanced-recovery/index.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D5613DEA-8748-554E-B8AC-8F712224B503}"/>
              </a:ext>
            </a:extLst>
          </p:cNvPr>
          <p:cNvSpPr>
            <a:spLocks noGrp="1" noChangeArrowheads="1"/>
          </p:cNvSpPr>
          <p:nvPr>
            <p:ph type="ctrTitle"/>
          </p:nvPr>
        </p:nvSpPr>
        <p:spPr>
          <a:xfrm>
            <a:off x="777239" y="3104218"/>
            <a:ext cx="8808720" cy="1563964"/>
          </a:xfrm>
        </p:spPr>
        <p:txBody>
          <a:bodyPr anchor="ctr">
            <a:noAutofit/>
          </a:bodyPr>
          <a:lstStyle/>
          <a:p>
            <a:r>
              <a:rPr lang="en-US" sz="5400" dirty="0"/>
              <a:t>Multimodal Analgesia Tips</a:t>
            </a:r>
          </a:p>
        </p:txBody>
      </p:sp>
      <p:sp>
        <p:nvSpPr>
          <p:cNvPr id="4" name="Title 1">
            <a:extLst>
              <a:ext uri="{FF2B5EF4-FFF2-40B4-BE49-F238E27FC236}">
                <a16:creationId xmlns:a16="http://schemas.microsoft.com/office/drawing/2014/main" id="{5865E363-763C-4D1E-B50E-53EF705FA387}"/>
              </a:ext>
            </a:extLst>
          </p:cNvPr>
          <p:cNvSpPr txBox="1">
            <a:spLocks noChangeArrowheads="1"/>
          </p:cNvSpPr>
          <p:nvPr/>
        </p:nvSpPr>
        <p:spPr>
          <a:xfrm>
            <a:off x="0" y="125295"/>
            <a:ext cx="10363200" cy="726032"/>
          </a:xfrm>
          <a:prstGeom prst="rect">
            <a:avLst/>
          </a:prstGeom>
        </p:spPr>
        <p:txBody>
          <a:bodyPr vert="horz" lIns="68580" tIns="34290" rIns="68580" bIns="34290" rtlCol="0" anchor="ctr">
            <a:noAutofit/>
          </a:bodyPr>
          <a:lstStyle>
            <a:lvl1pPr algn="ctr" defTabSz="1381786" rtl="0" eaLnBrk="1" latinLnBrk="0" hangingPunct="1">
              <a:lnSpc>
                <a:spcPct val="90000"/>
              </a:lnSpc>
              <a:spcBef>
                <a:spcPct val="0"/>
              </a:spcBef>
              <a:buNone/>
              <a:defRPr sz="9066" kern="1200">
                <a:solidFill>
                  <a:schemeClr val="tx1"/>
                </a:solidFill>
                <a:latin typeface="+mj-lt"/>
                <a:ea typeface="+mj-ea"/>
                <a:cs typeface="+mj-cs"/>
              </a:defRPr>
            </a:lvl1pPr>
          </a:lstStyle>
          <a:p>
            <a:r>
              <a:rPr lang="en-US" altLang="en-US" sz="3600" b="1" dirty="0">
                <a:solidFill>
                  <a:prstClr val="black"/>
                </a:solidFill>
                <a:cs typeface="Calibri" panose="020F0502020204030204" pitchFamily="34" charset="0"/>
              </a:rPr>
              <a:t>AHRQ Safety Program for Improving </a:t>
            </a:r>
          </a:p>
          <a:p>
            <a:r>
              <a:rPr lang="en-US" altLang="en-US" sz="3600" b="1" dirty="0">
                <a:solidFill>
                  <a:prstClr val="black"/>
                </a:solidFill>
                <a:cs typeface="Calibri" panose="020F0502020204030204" pitchFamily="34" charset="0"/>
              </a:rPr>
              <a:t>Surgical Care and Recovery</a:t>
            </a:r>
            <a:endParaRPr lang="en-US" altLang="en-US" sz="3600" b="1" dirty="0">
              <a:cs typeface="Calibri" panose="020F0502020204030204" pitchFamily="34" charset="0"/>
            </a:endParaRPr>
          </a:p>
        </p:txBody>
      </p:sp>
      <p:sp>
        <p:nvSpPr>
          <p:cNvPr id="2" name="TextBox 1">
            <a:extLst>
              <a:ext uri="{FF2B5EF4-FFF2-40B4-BE49-F238E27FC236}">
                <a16:creationId xmlns:a16="http://schemas.microsoft.com/office/drawing/2014/main" id="{8CD5FB31-5394-9ACB-9766-DAF4BDBAB778}"/>
              </a:ext>
            </a:extLst>
          </p:cNvPr>
          <p:cNvSpPr txBox="1"/>
          <p:nvPr/>
        </p:nvSpPr>
        <p:spPr>
          <a:xfrm>
            <a:off x="8229602" y="7199445"/>
            <a:ext cx="2172005" cy="584775"/>
          </a:xfrm>
          <a:prstGeom prst="rect">
            <a:avLst/>
          </a:prstGeom>
          <a:noFill/>
        </p:spPr>
        <p:txBody>
          <a:bodyPr wrap="none" rtlCol="0">
            <a:spAutoFit/>
          </a:bodyPr>
          <a:lstStyle/>
          <a:p>
            <a:r>
              <a:rPr lang="en-US" sz="1600" dirty="0"/>
              <a:t>AHRQ Pub. No. 23-0052</a:t>
            </a:r>
          </a:p>
          <a:p>
            <a:pPr algn="r"/>
            <a:r>
              <a:rPr lang="en-US" sz="1600" dirty="0"/>
              <a:t>June 2023</a:t>
            </a:r>
          </a:p>
        </p:txBody>
      </p:sp>
    </p:spTree>
    <p:custDataLst>
      <p:tags r:id="rId1"/>
    </p:custDataLst>
    <p:extLst>
      <p:ext uri="{BB962C8B-B14F-4D97-AF65-F5344CB8AC3E}">
        <p14:creationId xmlns:p14="http://schemas.microsoft.com/office/powerpoint/2010/main" val="549558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90EEEC1-10D2-3413-47D7-4AD0E1215BDF}"/>
              </a:ext>
            </a:extLst>
          </p:cNvPr>
          <p:cNvSpPr>
            <a:spLocks noGrp="1"/>
          </p:cNvSpPr>
          <p:nvPr>
            <p:ph type="title"/>
          </p:nvPr>
        </p:nvSpPr>
        <p:spPr/>
        <p:txBody>
          <a:bodyPr>
            <a:normAutofit/>
          </a:bodyPr>
          <a:lstStyle/>
          <a:p>
            <a:pPr algn="ctr"/>
            <a:r>
              <a:rPr lang="en-US" altLang="en-US" sz="4000" dirty="0"/>
              <a:t>Thank You! </a:t>
            </a:r>
            <a:endParaRPr lang="en-US" sz="4000" dirty="0"/>
          </a:p>
        </p:txBody>
      </p:sp>
      <p:sp>
        <p:nvSpPr>
          <p:cNvPr id="3" name="Subtitle 2">
            <a:extLst>
              <a:ext uri="{FF2B5EF4-FFF2-40B4-BE49-F238E27FC236}">
                <a16:creationId xmlns:a16="http://schemas.microsoft.com/office/drawing/2014/main" id="{38F6E7CB-F5DF-DB4F-9C16-01C9D3346B32}"/>
              </a:ext>
            </a:extLst>
          </p:cNvPr>
          <p:cNvSpPr>
            <a:spLocks noGrp="1"/>
          </p:cNvSpPr>
          <p:nvPr>
            <p:ph idx="1"/>
          </p:nvPr>
        </p:nvSpPr>
        <p:spPr>
          <a:xfrm>
            <a:off x="1928336" y="2700338"/>
            <a:ext cx="6506528" cy="3521631"/>
          </a:xfrm>
        </p:spPr>
        <p:txBody>
          <a:bodyPr>
            <a:normAutofit fontScale="92500" lnSpcReduction="20000"/>
          </a:bodyPr>
          <a:lstStyle/>
          <a:p>
            <a:pPr marL="0" indent="0">
              <a:buNone/>
            </a:pPr>
            <a:r>
              <a:rPr lang="en-US" b="1" dirty="0"/>
              <a:t>Please contact [</a:t>
            </a:r>
            <a:r>
              <a:rPr lang="en-US" b="1" dirty="0">
                <a:solidFill>
                  <a:srgbClr val="FF0000"/>
                </a:solidFill>
              </a:rPr>
              <a:t>enter point of contact name, email address, and telephone number</a:t>
            </a:r>
            <a:r>
              <a:rPr lang="en-US" b="1" dirty="0"/>
              <a:t>] with questions.</a:t>
            </a:r>
          </a:p>
          <a:p>
            <a:pPr marL="0" indent="0">
              <a:buNone/>
            </a:pPr>
            <a:endParaRPr lang="en-US" dirty="0"/>
          </a:p>
          <a:p>
            <a:pPr marL="0" indent="0">
              <a:buNone/>
            </a:pPr>
            <a:endParaRPr lang="en-US" dirty="0"/>
          </a:p>
          <a:p>
            <a:pPr marL="0" indent="0">
              <a:buNone/>
            </a:pPr>
            <a:endParaRPr lang="en-US" dirty="0"/>
          </a:p>
          <a:p>
            <a:pPr marL="0" indent="0">
              <a:buNone/>
            </a:pPr>
            <a:r>
              <a:rPr lang="en-US" altLang="en-US" sz="2100" i="1" dirty="0"/>
              <a:t>Disclaimer: The mention of manufacturer or brand names in this presentation is for illustration purposes only and does not imply endorsement by the Agency for Healthcare Research and Quality or U.S. Department of Health and Human Services</a:t>
            </a:r>
            <a:endParaRPr lang="en-US" dirty="0"/>
          </a:p>
          <a:p>
            <a:pPr marL="0" indent="0">
              <a:buNone/>
            </a:pPr>
            <a:endParaRPr lang="en-US" dirty="0"/>
          </a:p>
        </p:txBody>
      </p:sp>
      <p:sp>
        <p:nvSpPr>
          <p:cNvPr id="5" name="Slide Number Placeholder 68">
            <a:extLst>
              <a:ext uri="{FF2B5EF4-FFF2-40B4-BE49-F238E27FC236}">
                <a16:creationId xmlns:a16="http://schemas.microsoft.com/office/drawing/2014/main" id="{D3F04F00-4394-4264-97E2-DF216C68C451}"/>
              </a:ext>
            </a:extLst>
          </p:cNvPr>
          <p:cNvSpPr>
            <a:spLocks noGrp="1"/>
          </p:cNvSpPr>
          <p:nvPr>
            <p:ph type="sldNum" sz="quarter" idx="4"/>
          </p:nvPr>
        </p:nvSpPr>
        <p:spPr>
          <a:xfrm>
            <a:off x="7753181" y="7567998"/>
            <a:ext cx="2659549" cy="204398"/>
          </a:xfrm>
        </p:spPr>
        <p:txBody>
          <a:bodyPr/>
          <a:lstStyle/>
          <a:p>
            <a:r>
              <a:rPr lang="en-US" dirty="0"/>
              <a:t>Multimodal Analgesia Tips </a:t>
            </a:r>
            <a:fld id="{F3A12AAB-6ECC-094B-AAD8-94CFE9258C89}" type="slidenum">
              <a:rPr lang="en-US"/>
              <a:pPr/>
              <a:t>10</a:t>
            </a:fld>
            <a:endParaRPr lang="en-US" dirty="0"/>
          </a:p>
        </p:txBody>
      </p:sp>
    </p:spTree>
    <p:custDataLst>
      <p:tags r:id="rId1"/>
    </p:custDataLst>
    <p:extLst>
      <p:ext uri="{BB962C8B-B14F-4D97-AF65-F5344CB8AC3E}">
        <p14:creationId xmlns:p14="http://schemas.microsoft.com/office/powerpoint/2010/main" val="1036086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5A26B-66E6-450B-822A-37EF1390650A}"/>
              </a:ext>
            </a:extLst>
          </p:cNvPr>
          <p:cNvSpPr>
            <a:spLocks noGrp="1"/>
          </p:cNvSpPr>
          <p:nvPr>
            <p:ph type="title"/>
          </p:nvPr>
        </p:nvSpPr>
        <p:spPr/>
        <p:txBody>
          <a:bodyPr>
            <a:normAutofit/>
          </a:bodyPr>
          <a:lstStyle/>
          <a:p>
            <a:pPr algn="ctr"/>
            <a:r>
              <a:rPr lang="en-US" sz="3600" dirty="0"/>
              <a:t>References</a:t>
            </a:r>
          </a:p>
        </p:txBody>
      </p:sp>
      <p:sp>
        <p:nvSpPr>
          <p:cNvPr id="3" name="Content Placeholder 2">
            <a:extLst>
              <a:ext uri="{FF2B5EF4-FFF2-40B4-BE49-F238E27FC236}">
                <a16:creationId xmlns:a16="http://schemas.microsoft.com/office/drawing/2014/main" id="{BA7154F3-5C1A-4E68-8FD0-F1C34DED7AAB}"/>
              </a:ext>
            </a:extLst>
          </p:cNvPr>
          <p:cNvSpPr>
            <a:spLocks noGrp="1"/>
          </p:cNvSpPr>
          <p:nvPr>
            <p:ph idx="1"/>
          </p:nvPr>
        </p:nvSpPr>
        <p:spPr>
          <a:xfrm>
            <a:off x="498763" y="1192192"/>
            <a:ext cx="9405257" cy="5980504"/>
          </a:xfrm>
        </p:spPr>
        <p:txBody>
          <a:bodyPr>
            <a:normAutofit fontScale="92500" lnSpcReduction="10000"/>
          </a:bodyPr>
          <a:lstStyle/>
          <a:p>
            <a:pPr marL="0" indent="0">
              <a:lnSpc>
                <a:spcPct val="110000"/>
              </a:lnSpc>
              <a:spcBef>
                <a:spcPts val="1000"/>
              </a:spcBef>
              <a:buNone/>
            </a:pPr>
            <a:r>
              <a:rPr lang="en-US" sz="1800" dirty="0"/>
              <a:t>Ban KA, Gibbons MM, Ko CY, et al. Evidence Review conducted for the Agency for Healthcare Research and Quality Safety Program for Improving Surgical Care and Recovery: focus on anesthesiology for colorectal surgery. </a:t>
            </a:r>
            <a:r>
              <a:rPr lang="en-US" sz="1800" dirty="0" err="1"/>
              <a:t>Anesth</a:t>
            </a:r>
            <a:r>
              <a:rPr lang="en-US" sz="1800" dirty="0"/>
              <a:t> </a:t>
            </a:r>
            <a:r>
              <a:rPr lang="en-US" sz="1800" dirty="0" err="1"/>
              <a:t>Analg</a:t>
            </a:r>
            <a:r>
              <a:rPr lang="en-US" sz="1800" dirty="0"/>
              <a:t>. 2019 May;128(5):879-889. </a:t>
            </a:r>
            <a:r>
              <a:rPr lang="en-US" sz="1800" dirty="0" err="1"/>
              <a:t>doi</a:t>
            </a:r>
            <a:r>
              <a:rPr lang="en-US" sz="1800" dirty="0"/>
              <a:t>: 10.1213/ANE.0000000000003366. PMID: 29649026.</a:t>
            </a:r>
          </a:p>
          <a:p>
            <a:pPr marL="0" indent="0">
              <a:lnSpc>
                <a:spcPct val="110000"/>
              </a:lnSpc>
              <a:spcBef>
                <a:spcPts val="1000"/>
              </a:spcBef>
              <a:buNone/>
            </a:pPr>
            <a:r>
              <a:rPr lang="en-US" sz="1800" dirty="0"/>
              <a:t>Hu QL, Grant MC, </a:t>
            </a:r>
            <a:r>
              <a:rPr lang="en-US" sz="1800" dirty="0" err="1"/>
              <a:t>Hornor</a:t>
            </a:r>
            <a:r>
              <a:rPr lang="en-US" sz="1800" dirty="0"/>
              <a:t> MA, et al. Technical evidence review for emergency major abdominal operation conducted for the AHRQ Safety Program for Improving Surgical Care and Recovery. J Am Coll Surg. 2020 Dec;231(6):743-764.e5. </a:t>
            </a:r>
            <a:r>
              <a:rPr lang="en-US" sz="1800" dirty="0" err="1"/>
              <a:t>doi</a:t>
            </a:r>
            <a:r>
              <a:rPr lang="en-US" sz="1800" dirty="0"/>
              <a:t>: 10.1016/j.jamcollsurg.2020.08.772. </a:t>
            </a:r>
            <a:r>
              <a:rPr lang="en-US" sz="1800" dirty="0" err="1"/>
              <a:t>Epub</a:t>
            </a:r>
            <a:r>
              <a:rPr lang="en-US" sz="1800" dirty="0"/>
              <a:t> 2020 Sep 24. PMID: 32979468. </a:t>
            </a:r>
          </a:p>
          <a:p>
            <a:pPr marL="0" indent="0">
              <a:lnSpc>
                <a:spcPct val="110000"/>
              </a:lnSpc>
              <a:spcBef>
                <a:spcPts val="1000"/>
              </a:spcBef>
              <a:buNone/>
            </a:pPr>
            <a:r>
              <a:rPr lang="en-US" sz="1800" dirty="0">
                <a:solidFill>
                  <a:srgbClr val="212121"/>
                </a:solidFill>
              </a:rPr>
              <a:t>Moore RA, Derry S, Aldington D, et al. Single dose oral analgesics for acute postoperative pain in adults - an overview of Cochrane reviews. Cochrane Database Syst Rev. 2015 Sep 28;2015(9):CD008659. </a:t>
            </a:r>
            <a:r>
              <a:rPr lang="en-US" sz="1800" dirty="0" err="1">
                <a:solidFill>
                  <a:srgbClr val="212121"/>
                </a:solidFill>
              </a:rPr>
              <a:t>doi</a:t>
            </a:r>
            <a:r>
              <a:rPr lang="en-US" sz="1800" dirty="0">
                <a:solidFill>
                  <a:srgbClr val="212121"/>
                </a:solidFill>
              </a:rPr>
              <a:t>: 10.1002/14651858.CD008659.pub3. PMID: 26414123; PMCID: PMC6485441.</a:t>
            </a:r>
          </a:p>
          <a:p>
            <a:pPr marL="0" indent="0">
              <a:lnSpc>
                <a:spcPct val="110000"/>
              </a:lnSpc>
              <a:spcBef>
                <a:spcPts val="1000"/>
              </a:spcBef>
              <a:buNone/>
            </a:pPr>
            <a:r>
              <a:rPr lang="en-US" sz="1800" dirty="0"/>
              <a:t>Verret M, </a:t>
            </a:r>
            <a:r>
              <a:rPr lang="en-US" sz="1800" dirty="0" err="1"/>
              <a:t>Lauzier</a:t>
            </a:r>
            <a:r>
              <a:rPr lang="en-US" sz="1800" dirty="0"/>
              <a:t> F, </a:t>
            </a:r>
            <a:r>
              <a:rPr lang="en-US" sz="1800" dirty="0" err="1"/>
              <a:t>Zarychanski</a:t>
            </a:r>
            <a:r>
              <a:rPr lang="en-US" sz="1800" dirty="0"/>
              <a:t> R, et al. Canadian Perioperative Anesthesia Clinical Trials (PACT) group. Perioperative use of </a:t>
            </a:r>
            <a:r>
              <a:rPr lang="en-US" sz="1800" dirty="0" err="1"/>
              <a:t>gabapentinoids</a:t>
            </a:r>
            <a:r>
              <a:rPr lang="en-US" sz="1800" dirty="0"/>
              <a:t> for the management of postoperative acute pain: a systematic review and meta-analysis. Anesthesiology. 2020 Aug;133(2):265-279. PMID: 32667154.</a:t>
            </a:r>
          </a:p>
          <a:p>
            <a:pPr marL="0" indent="0">
              <a:lnSpc>
                <a:spcPct val="110000"/>
              </a:lnSpc>
              <a:spcBef>
                <a:spcPts val="1000"/>
              </a:spcBef>
              <a:buNone/>
            </a:pPr>
            <a:r>
              <a:rPr lang="en-US" sz="1800" dirty="0"/>
              <a:t>Wick EC, Grant MC, Wu CL. Postoperative multimodal analgesia pain management with nonopioid analgesics and techniques: a review. JAMA Surg. 2017 Jul 1;152(7):691-697. </a:t>
            </a:r>
            <a:r>
              <a:rPr lang="en-US" sz="1800" dirty="0" err="1"/>
              <a:t>doi</a:t>
            </a:r>
            <a:r>
              <a:rPr lang="en-US" sz="1800" dirty="0"/>
              <a:t>: 10.1001/jamasurg.2017.0898. PMID: 28564673.</a:t>
            </a:r>
          </a:p>
          <a:p>
            <a:pPr marL="0" indent="0">
              <a:lnSpc>
                <a:spcPct val="110000"/>
              </a:lnSpc>
              <a:spcBef>
                <a:spcPts val="1000"/>
              </a:spcBef>
              <a:buNone/>
            </a:pPr>
            <a:r>
              <a:rPr lang="en-US" sz="1800" dirty="0"/>
              <a:t>Wu CL, King AB, Geiger TM, et al. Fourth perioperative quality initiative workgroup. American Society for Enhanced Recovery and perioperative quality initiative joint consensus statement on perioperative opioid minimization in opioid-naïve patients. </a:t>
            </a:r>
            <a:r>
              <a:rPr lang="en-US" sz="1800" dirty="0" err="1"/>
              <a:t>Anesth</a:t>
            </a:r>
            <a:r>
              <a:rPr lang="en-US" sz="1800" dirty="0"/>
              <a:t> </a:t>
            </a:r>
            <a:r>
              <a:rPr lang="en-US" sz="1800" dirty="0" err="1"/>
              <a:t>Analg</a:t>
            </a:r>
            <a:r>
              <a:rPr lang="en-US" sz="1800" dirty="0"/>
              <a:t>. 2019 Aug;129(2):567-577. </a:t>
            </a:r>
            <a:r>
              <a:rPr lang="en-US" sz="1800" dirty="0" err="1"/>
              <a:t>doi</a:t>
            </a:r>
            <a:r>
              <a:rPr lang="en-US" sz="1800" dirty="0"/>
              <a:t>: 10.1213/ANE.0000000000004194. PMID: 31082966; PMCID: PMC7261519.</a:t>
            </a:r>
          </a:p>
        </p:txBody>
      </p:sp>
      <p:sp>
        <p:nvSpPr>
          <p:cNvPr id="4" name="Slide Number Placeholder 3">
            <a:extLst>
              <a:ext uri="{FF2B5EF4-FFF2-40B4-BE49-F238E27FC236}">
                <a16:creationId xmlns:a16="http://schemas.microsoft.com/office/drawing/2014/main" id="{D405E4DB-1381-4555-BF03-F89E4AB4096E}"/>
              </a:ext>
            </a:extLst>
          </p:cNvPr>
          <p:cNvSpPr>
            <a:spLocks noGrp="1"/>
          </p:cNvSpPr>
          <p:nvPr>
            <p:ph type="sldNum" sz="quarter" idx="4"/>
          </p:nvPr>
        </p:nvSpPr>
        <p:spPr>
          <a:xfrm>
            <a:off x="7569589" y="7516779"/>
            <a:ext cx="2793611" cy="255617"/>
          </a:xfrm>
        </p:spPr>
        <p:txBody>
          <a:bodyPr/>
          <a:lstStyle/>
          <a:p>
            <a:r>
              <a:rPr lang="en-US" dirty="0"/>
              <a:t>Multimodal Analgesia Tips </a:t>
            </a:r>
            <a:fld id="{F3A12AAB-6ECC-094B-AAD8-94CFE9258C89}" type="slidenum">
              <a:rPr lang="en-US"/>
              <a:pPr/>
              <a:t>11</a:t>
            </a:fld>
            <a:endParaRPr lang="en-US" dirty="0"/>
          </a:p>
        </p:txBody>
      </p:sp>
    </p:spTree>
    <p:extLst>
      <p:ext uri="{BB962C8B-B14F-4D97-AF65-F5344CB8AC3E}">
        <p14:creationId xmlns:p14="http://schemas.microsoft.com/office/powerpoint/2010/main" val="906530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70">
            <a:extLst>
              <a:ext uri="{FF2B5EF4-FFF2-40B4-BE49-F238E27FC236}">
                <a16:creationId xmlns:a16="http://schemas.microsoft.com/office/drawing/2014/main" id="{DD3F3A33-FDD6-0344-85F2-D13D0C6C9239}"/>
              </a:ext>
            </a:extLst>
          </p:cNvPr>
          <p:cNvSpPr>
            <a:spLocks noGrp="1"/>
          </p:cNvSpPr>
          <p:nvPr>
            <p:ph type="title"/>
          </p:nvPr>
        </p:nvSpPr>
        <p:spPr/>
        <p:txBody>
          <a:bodyPr>
            <a:normAutofit/>
          </a:bodyPr>
          <a:lstStyle/>
          <a:p>
            <a:pPr algn="ctr"/>
            <a:r>
              <a:rPr lang="en-US" sz="4000" dirty="0"/>
              <a:t>Defining Multimodal Analgesia</a:t>
            </a:r>
          </a:p>
        </p:txBody>
      </p:sp>
      <p:sp>
        <p:nvSpPr>
          <p:cNvPr id="69" name="Content Placeholder 68">
            <a:extLst>
              <a:ext uri="{FF2B5EF4-FFF2-40B4-BE49-F238E27FC236}">
                <a16:creationId xmlns:a16="http://schemas.microsoft.com/office/drawing/2014/main" id="{E26204F8-EA8E-FF4B-B2AF-5C9FCEC6C4DA}"/>
              </a:ext>
            </a:extLst>
          </p:cNvPr>
          <p:cNvSpPr>
            <a:spLocks noGrp="1"/>
          </p:cNvSpPr>
          <p:nvPr>
            <p:ph idx="1"/>
          </p:nvPr>
        </p:nvSpPr>
        <p:spPr>
          <a:xfrm>
            <a:off x="475987" y="2171554"/>
            <a:ext cx="5308950" cy="3951068"/>
          </a:xfrm>
        </p:spPr>
        <p:txBody>
          <a:bodyPr anchor="ctr">
            <a:noAutofit/>
          </a:bodyPr>
          <a:lstStyle/>
          <a:p>
            <a:r>
              <a:rPr lang="en-US" sz="2700" dirty="0">
                <a:ea typeface="Roboto Slab" pitchFamily="2" charset="0"/>
              </a:rPr>
              <a:t>Combination of analgesic drugs with diverse mechanisms of action</a:t>
            </a:r>
          </a:p>
          <a:p>
            <a:pPr marL="291457" indent="-291457"/>
            <a:r>
              <a:rPr lang="en-US" sz="2700" dirty="0">
                <a:ea typeface="Roboto Slab" pitchFamily="2" charset="0"/>
              </a:rPr>
              <a:t>Includes opioid and nonopioid analgesics</a:t>
            </a:r>
          </a:p>
          <a:p>
            <a:pPr marL="291457" indent="-291457"/>
            <a:r>
              <a:rPr lang="en-US" sz="2700" dirty="0">
                <a:ea typeface="Roboto Slab" pitchFamily="2" charset="0"/>
              </a:rPr>
              <a:t>Effective strategy to minimize opioid use and decrease opioid-related side effects</a:t>
            </a:r>
          </a:p>
        </p:txBody>
      </p:sp>
      <p:sp>
        <p:nvSpPr>
          <p:cNvPr id="76" name="Slide Number Placeholder 68">
            <a:extLst>
              <a:ext uri="{FF2B5EF4-FFF2-40B4-BE49-F238E27FC236}">
                <a16:creationId xmlns:a16="http://schemas.microsoft.com/office/drawing/2014/main" id="{4908B190-2BED-5B43-886F-E456E1B18929}"/>
              </a:ext>
            </a:extLst>
          </p:cNvPr>
          <p:cNvSpPr>
            <a:spLocks noGrp="1"/>
          </p:cNvSpPr>
          <p:nvPr>
            <p:ph type="sldNum" sz="quarter" idx="4"/>
          </p:nvPr>
        </p:nvSpPr>
        <p:spPr>
          <a:xfrm>
            <a:off x="7703651" y="7567998"/>
            <a:ext cx="2659549" cy="204398"/>
          </a:xfrm>
        </p:spPr>
        <p:txBody>
          <a:bodyPr/>
          <a:lstStyle/>
          <a:p>
            <a:r>
              <a:rPr lang="en-US" dirty="0"/>
              <a:t>Multimodal Analgesia Tips </a:t>
            </a:r>
            <a:fld id="{F3A12AAB-6ECC-094B-AAD8-94CFE9258C89}" type="slidenum">
              <a:rPr lang="en-US"/>
              <a:pPr/>
              <a:t>2</a:t>
            </a:fld>
            <a:endParaRPr lang="en-US" dirty="0"/>
          </a:p>
        </p:txBody>
      </p:sp>
      <p:pic>
        <p:nvPicPr>
          <p:cNvPr id="8" name="Content Placeholder 73" descr="photo of pills">
            <a:extLst>
              <a:ext uri="{FF2B5EF4-FFF2-40B4-BE49-F238E27FC236}">
                <a16:creationId xmlns:a16="http://schemas.microsoft.com/office/drawing/2014/main" id="{8866866D-DDE5-407F-9D92-360AA4D427C0}"/>
              </a:ext>
            </a:extLst>
          </p:cNvPr>
          <p:cNvPicPr>
            <a:picLocks noGrp="1" noChangeAspect="1"/>
          </p:cNvPicPr>
          <p:nvPr>
            <p:ph idx="10"/>
          </p:nvPr>
        </p:nvPicPr>
        <p:blipFill>
          <a:blip r:embed="rId3" cstate="hqprint">
            <a:extLst>
              <a:ext uri="{28A0092B-C50C-407E-A947-70E740481C1C}">
                <a14:useLocalDpi xmlns:a14="http://schemas.microsoft.com/office/drawing/2010/main"/>
              </a:ext>
            </a:extLst>
          </a:blip>
          <a:srcRect/>
          <a:stretch/>
        </p:blipFill>
        <p:spPr>
          <a:xfrm>
            <a:off x="5784937" y="2697533"/>
            <a:ext cx="4355306" cy="2903314"/>
          </a:xfrm>
        </p:spPr>
      </p:pic>
    </p:spTree>
    <p:extLst>
      <p:ext uri="{BB962C8B-B14F-4D97-AF65-F5344CB8AC3E}">
        <p14:creationId xmlns:p14="http://schemas.microsoft.com/office/powerpoint/2010/main" val="226453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3">
            <a:extLst>
              <a:ext uri="{FF2B5EF4-FFF2-40B4-BE49-F238E27FC236}">
                <a16:creationId xmlns:a16="http://schemas.microsoft.com/office/drawing/2014/main" id="{C3C37FB7-EFBE-4AEB-B651-B5754C640E9A}"/>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22753" y="2072208"/>
            <a:ext cx="9450702" cy="4018778"/>
          </a:xfrm>
          <a:prstGeom prst="rect">
            <a:avLst/>
          </a:prstGeom>
        </p:spPr>
      </p:pic>
      <p:sp>
        <p:nvSpPr>
          <p:cNvPr id="70" name="Title 69">
            <a:extLst>
              <a:ext uri="{FF2B5EF4-FFF2-40B4-BE49-F238E27FC236}">
                <a16:creationId xmlns:a16="http://schemas.microsoft.com/office/drawing/2014/main" id="{A1381F9C-E6DA-8843-BE06-025E29F2A102}"/>
              </a:ext>
            </a:extLst>
          </p:cNvPr>
          <p:cNvSpPr>
            <a:spLocks noGrp="1"/>
          </p:cNvSpPr>
          <p:nvPr>
            <p:ph type="title"/>
          </p:nvPr>
        </p:nvSpPr>
        <p:spPr>
          <a:xfrm>
            <a:off x="513300" y="20394"/>
            <a:ext cx="9336599" cy="971550"/>
          </a:xfrm>
        </p:spPr>
        <p:txBody>
          <a:bodyPr>
            <a:normAutofit/>
          </a:bodyPr>
          <a:lstStyle/>
          <a:p>
            <a:pPr algn="ctr"/>
            <a:r>
              <a:rPr lang="en-US" sz="4000" dirty="0"/>
              <a:t>Multimodal Analgesia Strategies</a:t>
            </a:r>
          </a:p>
        </p:txBody>
      </p:sp>
      <p:sp>
        <p:nvSpPr>
          <p:cNvPr id="71" name="Content Placeholder 70" descr="photo of a healthcare worker holding a stethoscope ">
            <a:extLst>
              <a:ext uri="{FF2B5EF4-FFF2-40B4-BE49-F238E27FC236}">
                <a16:creationId xmlns:a16="http://schemas.microsoft.com/office/drawing/2014/main" id="{221C88C3-6C47-F045-87E6-38C0E4F4A146}"/>
              </a:ext>
            </a:extLst>
          </p:cNvPr>
          <p:cNvSpPr>
            <a:spLocks noGrp="1"/>
          </p:cNvSpPr>
          <p:nvPr>
            <p:ph idx="1"/>
          </p:nvPr>
        </p:nvSpPr>
        <p:spPr>
          <a:xfrm>
            <a:off x="3861148" y="2203192"/>
            <a:ext cx="5852786" cy="3887794"/>
          </a:xfrm>
        </p:spPr>
        <p:txBody>
          <a:bodyPr>
            <a:normAutofit fontScale="92500"/>
          </a:bodyPr>
          <a:lstStyle/>
          <a:p>
            <a:pPr marL="291457" indent="-291457"/>
            <a:r>
              <a:rPr lang="en-US" sz="2700" dirty="0">
                <a:latin typeface="Calibri" panose="020F0502020204030204" pitchFamily="34" charset="0"/>
                <a:ea typeface="Roboto Slab" pitchFamily="2" charset="0"/>
                <a:cs typeface="Calibri" panose="020F0502020204030204" pitchFamily="34" charset="0"/>
              </a:rPr>
              <a:t>Nonsteroidal anti-inflammatory drugs (NSAIDs)</a:t>
            </a:r>
          </a:p>
          <a:p>
            <a:pPr marL="291457" indent="-291457"/>
            <a:r>
              <a:rPr lang="en-US" sz="2700" dirty="0">
                <a:latin typeface="Calibri" panose="020F0502020204030204" pitchFamily="34" charset="0"/>
                <a:ea typeface="Roboto Slab" pitchFamily="2" charset="0"/>
                <a:cs typeface="Calibri" panose="020F0502020204030204" pitchFamily="34" charset="0"/>
              </a:rPr>
              <a:t>Acetaminophen/paracetamol</a:t>
            </a:r>
          </a:p>
          <a:p>
            <a:pPr marL="291457" indent="-291457"/>
            <a:r>
              <a:rPr lang="en-US" sz="2700" dirty="0">
                <a:latin typeface="Calibri" panose="020F0502020204030204" pitchFamily="34" charset="0"/>
                <a:ea typeface="Roboto Slab" pitchFamily="2" charset="0"/>
                <a:cs typeface="Calibri" panose="020F0502020204030204" pitchFamily="34" charset="0"/>
              </a:rPr>
              <a:t>Gabapentinoids (gabapentin, pregabalin)</a:t>
            </a:r>
          </a:p>
          <a:p>
            <a:pPr marL="291457" indent="-291457"/>
            <a:r>
              <a:rPr lang="en-US" sz="2700" dirty="0">
                <a:latin typeface="Calibri" panose="020F0502020204030204" pitchFamily="34" charset="0"/>
                <a:ea typeface="Roboto Slab" pitchFamily="2" charset="0"/>
                <a:cs typeface="Calibri" panose="020F0502020204030204" pitchFamily="34" charset="0"/>
              </a:rPr>
              <a:t>Tramadol</a:t>
            </a:r>
          </a:p>
          <a:p>
            <a:pPr marL="291457" indent="-291457"/>
            <a:r>
              <a:rPr lang="en-US" sz="2700" dirty="0">
                <a:latin typeface="Calibri" panose="020F0502020204030204" pitchFamily="34" charset="0"/>
                <a:ea typeface="Roboto Slab" pitchFamily="2" charset="0"/>
                <a:cs typeface="Calibri" panose="020F0502020204030204" pitchFamily="34" charset="0"/>
              </a:rPr>
              <a:t>Ketamine</a:t>
            </a:r>
          </a:p>
          <a:p>
            <a:pPr marL="291457" indent="-291457"/>
            <a:r>
              <a:rPr lang="en-US" sz="2700" dirty="0">
                <a:latin typeface="Calibri" panose="020F0502020204030204" pitchFamily="34" charset="0"/>
                <a:ea typeface="Roboto Slab" pitchFamily="2" charset="0"/>
                <a:cs typeface="Calibri" panose="020F0502020204030204" pitchFamily="34" charset="0"/>
              </a:rPr>
              <a:t>Dexmedetomidine</a:t>
            </a:r>
          </a:p>
          <a:p>
            <a:pPr marL="291457" indent="-291457"/>
            <a:r>
              <a:rPr lang="en-US" sz="2700" dirty="0">
                <a:latin typeface="Calibri" panose="020F0502020204030204" pitchFamily="34" charset="0"/>
                <a:ea typeface="Roboto Slab" pitchFamily="2" charset="0"/>
                <a:cs typeface="Calibri" panose="020F0502020204030204" pitchFamily="34" charset="0"/>
              </a:rPr>
              <a:t>Regional analgesia</a:t>
            </a:r>
          </a:p>
        </p:txBody>
      </p:sp>
      <p:sp>
        <p:nvSpPr>
          <p:cNvPr id="75" name="Slide Number Placeholder 68">
            <a:extLst>
              <a:ext uri="{FF2B5EF4-FFF2-40B4-BE49-F238E27FC236}">
                <a16:creationId xmlns:a16="http://schemas.microsoft.com/office/drawing/2014/main" id="{EADD2C91-2083-9C49-822C-CBC4045C2E9C}"/>
              </a:ext>
            </a:extLst>
          </p:cNvPr>
          <p:cNvSpPr>
            <a:spLocks noGrp="1"/>
          </p:cNvSpPr>
          <p:nvPr>
            <p:ph type="sldNum" sz="quarter" idx="4"/>
          </p:nvPr>
        </p:nvSpPr>
        <p:spPr>
          <a:xfrm>
            <a:off x="7703651" y="7547608"/>
            <a:ext cx="2659549" cy="204398"/>
          </a:xfrm>
        </p:spPr>
        <p:txBody>
          <a:bodyPr/>
          <a:lstStyle/>
          <a:p>
            <a:r>
              <a:rPr lang="en-US" dirty="0"/>
              <a:t>Multimodal Analgesia Tips </a:t>
            </a:r>
            <a:fld id="{F3A12AAB-6ECC-094B-AAD8-94CFE9258C89}" type="slidenum">
              <a:rPr lang="en-US"/>
              <a:pPr/>
              <a:t>3</a:t>
            </a:fld>
            <a:endParaRPr lang="en-US" dirty="0"/>
          </a:p>
        </p:txBody>
      </p:sp>
    </p:spTree>
    <p:extLst>
      <p:ext uri="{BB962C8B-B14F-4D97-AF65-F5344CB8AC3E}">
        <p14:creationId xmlns:p14="http://schemas.microsoft.com/office/powerpoint/2010/main" val="250805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73">
            <a:extLst>
              <a:ext uri="{FF2B5EF4-FFF2-40B4-BE49-F238E27FC236}">
                <a16:creationId xmlns:a16="http://schemas.microsoft.com/office/drawing/2014/main" id="{78EE5469-8D9D-496D-AA20-65C4DE364A36}"/>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15613" y="1986113"/>
            <a:ext cx="9331974" cy="4310966"/>
          </a:xfrm>
          <a:prstGeom prst="rect">
            <a:avLst/>
          </a:prstGeom>
        </p:spPr>
      </p:pic>
      <p:sp>
        <p:nvSpPr>
          <p:cNvPr id="71" name="Title 70">
            <a:extLst>
              <a:ext uri="{FF2B5EF4-FFF2-40B4-BE49-F238E27FC236}">
                <a16:creationId xmlns:a16="http://schemas.microsoft.com/office/drawing/2014/main" id="{D451856A-75FB-FC4D-8869-BA00EB8A4237}"/>
              </a:ext>
            </a:extLst>
          </p:cNvPr>
          <p:cNvSpPr>
            <a:spLocks noGrp="1"/>
          </p:cNvSpPr>
          <p:nvPr>
            <p:ph type="title"/>
          </p:nvPr>
        </p:nvSpPr>
        <p:spPr/>
        <p:txBody>
          <a:bodyPr>
            <a:normAutofit/>
          </a:bodyPr>
          <a:lstStyle/>
          <a:p>
            <a:pPr algn="ctr"/>
            <a:r>
              <a:rPr lang="en-US" sz="4000" dirty="0"/>
              <a:t>NSAIDs and Acetaminophen</a:t>
            </a:r>
          </a:p>
        </p:txBody>
      </p:sp>
      <p:sp>
        <p:nvSpPr>
          <p:cNvPr id="72" name="Content Placeholder 71">
            <a:extLst>
              <a:ext uri="{FF2B5EF4-FFF2-40B4-BE49-F238E27FC236}">
                <a16:creationId xmlns:a16="http://schemas.microsoft.com/office/drawing/2014/main" id="{17D5C1C7-F9D0-5042-9B46-9BDCA5205271}"/>
              </a:ext>
              <a:ext uri="{C183D7F6-B498-43B3-948B-1728B52AA6E4}">
                <adec:decorative xmlns:adec="http://schemas.microsoft.com/office/drawing/2017/decorative" val="0"/>
              </a:ext>
            </a:extLst>
          </p:cNvPr>
          <p:cNvSpPr>
            <a:spLocks noGrp="1"/>
          </p:cNvSpPr>
          <p:nvPr>
            <p:ph idx="1"/>
          </p:nvPr>
        </p:nvSpPr>
        <p:spPr>
          <a:xfrm>
            <a:off x="515613" y="1986113"/>
            <a:ext cx="9331974" cy="4310966"/>
          </a:xfrm>
          <a:solidFill>
            <a:schemeClr val="bg1">
              <a:alpha val="80000"/>
            </a:schemeClr>
          </a:solidFill>
        </p:spPr>
        <p:txBody>
          <a:bodyPr>
            <a:noAutofit/>
          </a:bodyPr>
          <a:lstStyle/>
          <a:p>
            <a:pPr marL="291457" indent="-291457">
              <a:spcAft>
                <a:spcPts val="1020"/>
              </a:spcAft>
            </a:pPr>
            <a:r>
              <a:rPr lang="en-US" sz="2700" dirty="0">
                <a:latin typeface="Calibri" panose="020F0502020204030204" pitchFamily="34" charset="0"/>
                <a:ea typeface="Roboto Slab" pitchFamily="2" charset="0"/>
                <a:cs typeface="Calibri" panose="020F0502020204030204" pitchFamily="34" charset="0"/>
              </a:rPr>
              <a:t>NSAIDs and acetaminophen should be administered on a </a:t>
            </a:r>
            <a:r>
              <a:rPr lang="en-US" sz="2700" i="1" dirty="0">
                <a:latin typeface="Calibri" panose="020F0502020204030204" pitchFamily="34" charset="0"/>
                <a:ea typeface="Roboto Slab" pitchFamily="2" charset="0"/>
                <a:cs typeface="Calibri" panose="020F0502020204030204" pitchFamily="34" charset="0"/>
              </a:rPr>
              <a:t>scheduled</a:t>
            </a:r>
            <a:r>
              <a:rPr lang="en-US" sz="2700" dirty="0">
                <a:latin typeface="Calibri" panose="020F0502020204030204" pitchFamily="34" charset="0"/>
                <a:ea typeface="Roboto Slab" pitchFamily="2" charset="0"/>
                <a:cs typeface="Calibri" panose="020F0502020204030204" pitchFamily="34" charset="0"/>
              </a:rPr>
              <a:t> basis, not as needed (PRN) </a:t>
            </a:r>
          </a:p>
          <a:p>
            <a:pPr marL="291457" indent="-291457">
              <a:spcAft>
                <a:spcPts val="1020"/>
              </a:spcAft>
            </a:pPr>
            <a:r>
              <a:rPr lang="en-US" sz="2700" dirty="0">
                <a:latin typeface="Calibri" panose="020F0502020204030204" pitchFamily="34" charset="0"/>
                <a:ea typeface="Roboto Slab" pitchFamily="2" charset="0"/>
                <a:cs typeface="Calibri" panose="020F0502020204030204" pitchFamily="34" charset="0"/>
              </a:rPr>
              <a:t>Combination of NSAIDs and acetaminophen provides additive analgesia</a:t>
            </a:r>
          </a:p>
          <a:p>
            <a:pPr marL="291457" indent="-291457">
              <a:spcAft>
                <a:spcPts val="1020"/>
              </a:spcAft>
            </a:pPr>
            <a:r>
              <a:rPr lang="en-US" sz="2700" dirty="0">
                <a:latin typeface="Calibri" panose="020F0502020204030204" pitchFamily="34" charset="0"/>
                <a:ea typeface="Roboto Slab" pitchFamily="2" charset="0"/>
                <a:cs typeface="Calibri" panose="020F0502020204030204" pitchFamily="34" charset="0"/>
              </a:rPr>
              <a:t>NSAIDs are potent analgesics</a:t>
            </a:r>
          </a:p>
          <a:p>
            <a:pPr marL="291457" indent="-291457"/>
            <a:r>
              <a:rPr lang="en-US" sz="2700" dirty="0">
                <a:latin typeface="Calibri" panose="020F0502020204030204" pitchFamily="34" charset="0"/>
                <a:ea typeface="Roboto Slab" pitchFamily="2" charset="0"/>
                <a:cs typeface="Calibri" panose="020F0502020204030204" pitchFamily="34" charset="0"/>
              </a:rPr>
              <a:t>Contraindications </a:t>
            </a:r>
          </a:p>
          <a:p>
            <a:pPr lvl="1">
              <a:buFont typeface="Courier New" panose="02070309020205020404" pitchFamily="49" charset="0"/>
              <a:buChar char="o"/>
            </a:pPr>
            <a:r>
              <a:rPr lang="en-US" sz="2700" dirty="0">
                <a:latin typeface="Calibri" panose="020F0502020204030204" pitchFamily="34" charset="0"/>
                <a:ea typeface="Roboto Slab" pitchFamily="2" charset="0"/>
                <a:cs typeface="Calibri" panose="020F0502020204030204" pitchFamily="34" charset="0"/>
              </a:rPr>
              <a:t>	</a:t>
            </a:r>
            <a:r>
              <a:rPr lang="en-US" sz="2400" dirty="0">
                <a:latin typeface="Calibri" panose="020F0502020204030204" pitchFamily="34" charset="0"/>
                <a:ea typeface="Roboto Slab" pitchFamily="2" charset="0"/>
                <a:cs typeface="Calibri" panose="020F0502020204030204" pitchFamily="34" charset="0"/>
              </a:rPr>
              <a:t>Acetaminophen: hepatic insufficiency</a:t>
            </a:r>
          </a:p>
          <a:p>
            <a:pPr lvl="1">
              <a:buFont typeface="Courier New" panose="02070309020205020404" pitchFamily="49" charset="0"/>
              <a:buChar char="o"/>
            </a:pPr>
            <a:r>
              <a:rPr lang="en-US" sz="2400" dirty="0">
                <a:latin typeface="Calibri" panose="020F0502020204030204" pitchFamily="34" charset="0"/>
                <a:ea typeface="Roboto Slab" pitchFamily="2" charset="0"/>
                <a:cs typeface="Calibri" panose="020F0502020204030204" pitchFamily="34" charset="0"/>
              </a:rPr>
              <a:t>	NSAIDs: renal insufficiency, gastrointestinal bleeding</a:t>
            </a:r>
          </a:p>
        </p:txBody>
      </p:sp>
      <p:sp>
        <p:nvSpPr>
          <p:cNvPr id="73" name="Slide Number Placeholder 68">
            <a:extLst>
              <a:ext uri="{FF2B5EF4-FFF2-40B4-BE49-F238E27FC236}">
                <a16:creationId xmlns:a16="http://schemas.microsoft.com/office/drawing/2014/main" id="{FEA8873D-8692-944F-B37E-B794E9D6A8E5}"/>
              </a:ext>
            </a:extLst>
          </p:cNvPr>
          <p:cNvSpPr>
            <a:spLocks noGrp="1"/>
          </p:cNvSpPr>
          <p:nvPr>
            <p:ph type="sldNum" sz="quarter" idx="4"/>
          </p:nvPr>
        </p:nvSpPr>
        <p:spPr>
          <a:xfrm>
            <a:off x="7703651" y="7567998"/>
            <a:ext cx="2659549" cy="204398"/>
          </a:xfrm>
        </p:spPr>
        <p:txBody>
          <a:bodyPr/>
          <a:lstStyle/>
          <a:p>
            <a:r>
              <a:rPr lang="en-US" dirty="0"/>
              <a:t>Multimodal Analgesia Tips </a:t>
            </a:r>
            <a:fld id="{F3A12AAB-6ECC-094B-AAD8-94CFE9258C89}" type="slidenum">
              <a:rPr lang="en-US"/>
              <a:pPr/>
              <a:t>4</a:t>
            </a:fld>
            <a:endParaRPr lang="en-US" dirty="0"/>
          </a:p>
        </p:txBody>
      </p:sp>
    </p:spTree>
    <p:extLst>
      <p:ext uri="{BB962C8B-B14F-4D97-AF65-F5344CB8AC3E}">
        <p14:creationId xmlns:p14="http://schemas.microsoft.com/office/powerpoint/2010/main" val="75109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49880" y="2757780"/>
            <a:ext cx="971550" cy="38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0" dirty="0">
              <a:solidFill>
                <a:schemeClr val="bg1"/>
              </a:solidFill>
            </a:endParaRPr>
          </a:p>
        </p:txBody>
      </p:sp>
      <p:sp>
        <p:nvSpPr>
          <p:cNvPr id="70" name="Title 69">
            <a:extLst>
              <a:ext uri="{FF2B5EF4-FFF2-40B4-BE49-F238E27FC236}">
                <a16:creationId xmlns:a16="http://schemas.microsoft.com/office/drawing/2014/main" id="{01F746AF-7889-AE4A-9B99-472955FD17AC}"/>
              </a:ext>
            </a:extLst>
          </p:cNvPr>
          <p:cNvSpPr>
            <a:spLocks noGrp="1"/>
          </p:cNvSpPr>
          <p:nvPr>
            <p:ph type="title"/>
          </p:nvPr>
        </p:nvSpPr>
        <p:spPr>
          <a:xfrm>
            <a:off x="516122" y="0"/>
            <a:ext cx="9330957" cy="991944"/>
          </a:xfrm>
        </p:spPr>
        <p:txBody>
          <a:bodyPr>
            <a:noAutofit/>
          </a:bodyPr>
          <a:lstStyle/>
          <a:p>
            <a:pPr algn="ctr"/>
            <a:r>
              <a:rPr lang="en-US" sz="4000" dirty="0"/>
              <a:t>Single-Dose Analgesics</a:t>
            </a:r>
          </a:p>
        </p:txBody>
      </p:sp>
      <p:sp>
        <p:nvSpPr>
          <p:cNvPr id="74" name="Slide Number Placeholder 68">
            <a:extLst>
              <a:ext uri="{FF2B5EF4-FFF2-40B4-BE49-F238E27FC236}">
                <a16:creationId xmlns:a16="http://schemas.microsoft.com/office/drawing/2014/main" id="{EC662E71-D1CD-DB4F-8ADB-A1F047C0BC3C}"/>
              </a:ext>
            </a:extLst>
          </p:cNvPr>
          <p:cNvSpPr>
            <a:spLocks noGrp="1"/>
          </p:cNvSpPr>
          <p:nvPr>
            <p:ph type="sldNum" sz="quarter" idx="4"/>
          </p:nvPr>
        </p:nvSpPr>
        <p:spPr>
          <a:xfrm>
            <a:off x="7748910" y="7568002"/>
            <a:ext cx="2659549" cy="204398"/>
          </a:xfrm>
        </p:spPr>
        <p:txBody>
          <a:bodyPr/>
          <a:lstStyle/>
          <a:p>
            <a:r>
              <a:rPr lang="en-US" dirty="0"/>
              <a:t>Multimodal Analgesia Tips </a:t>
            </a:r>
            <a:fld id="{F3A12AAB-6ECC-094B-AAD8-94CFE9258C89}" type="slidenum">
              <a:rPr lang="en-US"/>
              <a:pPr/>
              <a:t>5</a:t>
            </a:fld>
            <a:endParaRPr lang="en-US" dirty="0"/>
          </a:p>
        </p:txBody>
      </p:sp>
      <p:sp>
        <p:nvSpPr>
          <p:cNvPr id="2" name="TextBox 1">
            <a:extLst>
              <a:ext uri="{FF2B5EF4-FFF2-40B4-BE49-F238E27FC236}">
                <a16:creationId xmlns:a16="http://schemas.microsoft.com/office/drawing/2014/main" id="{E8E83883-1CCA-4456-8571-AE797807A9E1}"/>
              </a:ext>
            </a:extLst>
          </p:cNvPr>
          <p:cNvSpPr txBox="1"/>
          <p:nvPr/>
        </p:nvSpPr>
        <p:spPr>
          <a:xfrm>
            <a:off x="1175564" y="6331073"/>
            <a:ext cx="8037884" cy="461665"/>
          </a:xfrm>
          <a:prstGeom prst="rect">
            <a:avLst/>
          </a:prstGeom>
          <a:noFill/>
        </p:spPr>
        <p:txBody>
          <a:bodyPr wrap="square" rtlCol="0">
            <a:spAutoFit/>
          </a:bodyPr>
          <a:lstStyle/>
          <a:p>
            <a:r>
              <a:rPr lang="en-US" sz="1200" dirty="0"/>
              <a:t>*Number needed to treat for at least 50 percent maximum pain relief over 4 to 6 hours compared with a placebo</a:t>
            </a:r>
          </a:p>
          <a:p>
            <a:r>
              <a:rPr lang="en-US" sz="1200" dirty="0"/>
              <a:t>Abbreviations: mg = milligram; Acetamin =</a:t>
            </a:r>
            <a:r>
              <a:rPr lang="en-US" sz="1200" dirty="0">
                <a:effectLst/>
                <a:latin typeface="Segoe UI" panose="020B0502040204020203" pitchFamily="34" charset="0"/>
              </a:rPr>
              <a:t> </a:t>
            </a:r>
            <a:r>
              <a:rPr lang="en-US" sz="1200" dirty="0">
                <a:effectLst/>
              </a:rPr>
              <a:t>Acetaminophen; </a:t>
            </a:r>
            <a:r>
              <a:rPr lang="en-US" sz="1200" dirty="0"/>
              <a:t> IM = intramuscular injection; PO = by mouth</a:t>
            </a:r>
          </a:p>
        </p:txBody>
      </p:sp>
      <p:graphicFrame>
        <p:nvGraphicFramePr>
          <p:cNvPr id="7" name="Table 6">
            <a:extLst>
              <a:ext uri="{FF2B5EF4-FFF2-40B4-BE49-F238E27FC236}">
                <a16:creationId xmlns:a16="http://schemas.microsoft.com/office/drawing/2014/main" id="{1EA58F85-C151-4686-9054-D3F35C30F56B}"/>
              </a:ext>
            </a:extLst>
          </p:cNvPr>
          <p:cNvGraphicFramePr>
            <a:graphicFrameLocks noGrp="1"/>
          </p:cNvGraphicFramePr>
          <p:nvPr>
            <p:extLst>
              <p:ext uri="{D42A27DB-BD31-4B8C-83A1-F6EECF244321}">
                <p14:modId xmlns:p14="http://schemas.microsoft.com/office/powerpoint/2010/main" val="1721386057"/>
              </p:ext>
            </p:extLst>
          </p:nvPr>
        </p:nvGraphicFramePr>
        <p:xfrm>
          <a:off x="1273626" y="1268828"/>
          <a:ext cx="7805057" cy="4785360"/>
        </p:xfrm>
        <a:graphic>
          <a:graphicData uri="http://schemas.openxmlformats.org/drawingml/2006/table">
            <a:tbl>
              <a:tblPr firstRow="1" bandRow="1">
                <a:tableStyleId>{5940675A-B579-460E-94D1-54222C63F5DA}</a:tableStyleId>
              </a:tblPr>
              <a:tblGrid>
                <a:gridCol w="4150979">
                  <a:extLst>
                    <a:ext uri="{9D8B030D-6E8A-4147-A177-3AD203B41FA5}">
                      <a16:colId xmlns:a16="http://schemas.microsoft.com/office/drawing/2014/main" val="615798615"/>
                    </a:ext>
                  </a:extLst>
                </a:gridCol>
                <a:gridCol w="3654078">
                  <a:extLst>
                    <a:ext uri="{9D8B030D-6E8A-4147-A177-3AD203B41FA5}">
                      <a16:colId xmlns:a16="http://schemas.microsoft.com/office/drawing/2014/main" val="3772718668"/>
                    </a:ext>
                  </a:extLst>
                </a:gridCol>
              </a:tblGrid>
              <a:tr h="617220">
                <a:tc>
                  <a:txBody>
                    <a:bodyPr/>
                    <a:lstStyle/>
                    <a:p>
                      <a:pPr algn="l"/>
                      <a:r>
                        <a:rPr lang="en-US" sz="2000" b="1" dirty="0"/>
                        <a:t>Drug</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a:t>Mean Number Needed To Treat (NNT)*</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3110527"/>
                  </a:ext>
                </a:extLst>
              </a:tr>
              <a:tr h="309520">
                <a:tc>
                  <a:txBody>
                    <a:bodyPr/>
                    <a:lstStyle/>
                    <a:p>
                      <a:pPr marL="0" marR="0" lvl="0" indent="0" algn="l" defTabSz="1036340" rtl="0" eaLnBrk="1" fontAlgn="auto" latinLnBrk="0" hangingPunct="1">
                        <a:lnSpc>
                          <a:spcPct val="100000"/>
                        </a:lnSpc>
                        <a:spcBef>
                          <a:spcPts val="0"/>
                        </a:spcBef>
                        <a:spcAft>
                          <a:spcPts val="0"/>
                        </a:spcAft>
                        <a:buClrTx/>
                        <a:buSzTx/>
                        <a:buFontTx/>
                        <a:buNone/>
                        <a:tabLst/>
                        <a:defRPr/>
                      </a:pPr>
                      <a:r>
                        <a:rPr lang="pl-PL" sz="2000" dirty="0"/>
                        <a:t>Codeine 60</a:t>
                      </a:r>
                      <a:r>
                        <a:rPr lang="en-US" sz="2000" dirty="0"/>
                        <a:t> </a:t>
                      </a:r>
                      <a:r>
                        <a:rPr lang="pl-PL" sz="2000" dirty="0"/>
                        <a:t>mg/</a:t>
                      </a:r>
                      <a:r>
                        <a:rPr lang="en-US" sz="2000" dirty="0"/>
                        <a:t>Acetamin</a:t>
                      </a:r>
                      <a:r>
                        <a:rPr lang="pl-PL" sz="2000" dirty="0"/>
                        <a:t> PO</a:t>
                      </a:r>
                      <a:r>
                        <a:rPr lang="en-US" sz="2000" dirty="0"/>
                        <a:t> </a:t>
                      </a:r>
                      <a:r>
                        <a:rPr lang="pl-PL" sz="2000" dirty="0"/>
                        <a:t>1</a:t>
                      </a:r>
                      <a:r>
                        <a:rPr lang="en-US" sz="2000" dirty="0"/>
                        <a:t>,</a:t>
                      </a:r>
                      <a:r>
                        <a:rPr lang="pl-PL" sz="2000" dirty="0"/>
                        <a:t>000</a:t>
                      </a:r>
                      <a:r>
                        <a:rPr lang="en-US" sz="2000" dirty="0"/>
                        <a:t> </a:t>
                      </a:r>
                      <a:r>
                        <a:rPr lang="pl-PL" sz="2000" dirty="0"/>
                        <a:t>mg</a:t>
                      </a:r>
                      <a:endParaRPr lang="en-US" sz="2000" dirty="0"/>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2.2</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4384649"/>
                  </a:ext>
                </a:extLst>
              </a:tr>
              <a:tr h="309520">
                <a:tc>
                  <a:txBody>
                    <a:bodyPr/>
                    <a:lstStyle/>
                    <a:p>
                      <a:r>
                        <a:rPr lang="en-US" sz="2000" dirty="0"/>
                        <a:t>Rofecoxib PO 50 mg</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2.3</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2041577"/>
                  </a:ext>
                </a:extLst>
              </a:tr>
              <a:tr h="309520">
                <a:tc>
                  <a:txBody>
                    <a:bodyPr/>
                    <a:lstStyle/>
                    <a:p>
                      <a:r>
                        <a:rPr lang="en-US" sz="2000" b="1" dirty="0">
                          <a:solidFill>
                            <a:srgbClr val="FF0000"/>
                          </a:solidFill>
                        </a:rPr>
                        <a:t>Ibuprofen PO 600 mg</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a:solidFill>
                            <a:srgbClr val="FF0000"/>
                          </a:solidFill>
                        </a:rPr>
                        <a:t>2.4</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14866086"/>
                  </a:ext>
                </a:extLst>
              </a:tr>
              <a:tr h="309520">
                <a:tc>
                  <a:txBody>
                    <a:bodyPr/>
                    <a:lstStyle/>
                    <a:p>
                      <a:r>
                        <a:rPr lang="en-US" sz="2000" b="1" dirty="0">
                          <a:solidFill>
                            <a:srgbClr val="FF0000"/>
                          </a:solidFill>
                        </a:rPr>
                        <a:t>Oxycodone PO 15 mg</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a:solidFill>
                            <a:srgbClr val="FF0000"/>
                          </a:solidFill>
                        </a:rPr>
                        <a:t>2.4</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6082171"/>
                  </a:ext>
                </a:extLst>
              </a:tr>
              <a:tr h="309520">
                <a:tc>
                  <a:txBody>
                    <a:bodyPr/>
                    <a:lstStyle/>
                    <a:p>
                      <a:r>
                        <a:rPr lang="en-US" sz="2000" dirty="0"/>
                        <a:t>Ibuprofen PO 400 mg</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2.7</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1301672"/>
                  </a:ext>
                </a:extLst>
              </a:tr>
              <a:tr h="309520">
                <a:tc>
                  <a:txBody>
                    <a:bodyPr/>
                    <a:lstStyle/>
                    <a:p>
                      <a:r>
                        <a:rPr lang="en-US" sz="2000" dirty="0"/>
                        <a:t>Meperidine IM 100 mg</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2.9</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0284895"/>
                  </a:ext>
                </a:extLst>
              </a:tr>
              <a:tr h="309520">
                <a:tc>
                  <a:txBody>
                    <a:bodyPr/>
                    <a:lstStyle/>
                    <a:p>
                      <a:r>
                        <a:rPr lang="en-US" sz="2000" dirty="0"/>
                        <a:t>Morphine IM 10 mg</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2.9</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2277906"/>
                  </a:ext>
                </a:extLst>
              </a:tr>
              <a:tr h="309520">
                <a:tc>
                  <a:txBody>
                    <a:bodyPr/>
                    <a:lstStyle/>
                    <a:p>
                      <a:r>
                        <a:rPr lang="en-US" sz="2000" dirty="0"/>
                        <a:t>Ketorolac IM 30 mg	</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3.4</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1829191"/>
                  </a:ext>
                </a:extLst>
              </a:tr>
              <a:tr h="309520">
                <a:tc>
                  <a:txBody>
                    <a:bodyPr/>
                    <a:lstStyle/>
                    <a:p>
                      <a:r>
                        <a:rPr lang="en-US" sz="2000" dirty="0"/>
                        <a:t>Acetaminophen PO 1,000 mg</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3.8</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8934735"/>
                  </a:ext>
                </a:extLst>
              </a:tr>
              <a:tr h="309520">
                <a:tc>
                  <a:txBody>
                    <a:bodyPr/>
                    <a:lstStyle/>
                    <a:p>
                      <a:r>
                        <a:rPr lang="en-US" sz="2000" dirty="0"/>
                        <a:t>Tramadol PO 100 mg</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4.8</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6702254"/>
                  </a:ext>
                </a:extLst>
              </a:tr>
              <a:tr h="309520">
                <a:tc>
                  <a:txBody>
                    <a:bodyPr/>
                    <a:lstStyle/>
                    <a:p>
                      <a:r>
                        <a:rPr lang="en-US" sz="2000" dirty="0"/>
                        <a:t>Codeine PO 60 mg</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a:t>9.1</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8446151"/>
                  </a:ext>
                </a:extLst>
              </a:tr>
            </a:tbl>
          </a:graphicData>
        </a:graphic>
      </p:graphicFrame>
    </p:spTree>
    <p:extLst>
      <p:ext uri="{BB962C8B-B14F-4D97-AF65-F5344CB8AC3E}">
        <p14:creationId xmlns:p14="http://schemas.microsoft.com/office/powerpoint/2010/main" val="3177282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73">
            <a:extLst>
              <a:ext uri="{FF2B5EF4-FFF2-40B4-BE49-F238E27FC236}">
                <a16:creationId xmlns:a16="http://schemas.microsoft.com/office/drawing/2014/main" id="{A5D43DA8-549C-4491-9B47-D8B533604888}"/>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57277" y="2188404"/>
            <a:ext cx="9048647" cy="3975223"/>
          </a:xfrm>
          <a:prstGeom prst="rect">
            <a:avLst/>
          </a:prstGeom>
        </p:spPr>
      </p:pic>
      <p:sp>
        <p:nvSpPr>
          <p:cNvPr id="70" name="Title 69">
            <a:extLst>
              <a:ext uri="{FF2B5EF4-FFF2-40B4-BE49-F238E27FC236}">
                <a16:creationId xmlns:a16="http://schemas.microsoft.com/office/drawing/2014/main" id="{8B7864FB-F0AB-DF4E-9AD3-EDB8ACED8846}"/>
              </a:ext>
            </a:extLst>
          </p:cNvPr>
          <p:cNvSpPr>
            <a:spLocks noGrp="1"/>
          </p:cNvSpPr>
          <p:nvPr>
            <p:ph type="title"/>
          </p:nvPr>
        </p:nvSpPr>
        <p:spPr>
          <a:xfrm>
            <a:off x="712470" y="1"/>
            <a:ext cx="8938260" cy="963980"/>
          </a:xfrm>
        </p:spPr>
        <p:txBody>
          <a:bodyPr>
            <a:normAutofit/>
          </a:bodyPr>
          <a:lstStyle/>
          <a:p>
            <a:pPr algn="ctr"/>
            <a:r>
              <a:rPr lang="en-US" sz="4000" dirty="0"/>
              <a:t>Gabapentinoids and Tramadol</a:t>
            </a:r>
          </a:p>
        </p:txBody>
      </p:sp>
      <p:sp>
        <p:nvSpPr>
          <p:cNvPr id="71" name="Content Placeholder 70">
            <a:extLst>
              <a:ext uri="{FF2B5EF4-FFF2-40B4-BE49-F238E27FC236}">
                <a16:creationId xmlns:a16="http://schemas.microsoft.com/office/drawing/2014/main" id="{233DABBA-2EFA-DE4F-AC42-42D492936B45}"/>
              </a:ext>
              <a:ext uri="{C183D7F6-B498-43B3-948B-1728B52AA6E4}">
                <adec:decorative xmlns:adec="http://schemas.microsoft.com/office/drawing/2017/decorative" val="0"/>
              </a:ext>
            </a:extLst>
          </p:cNvPr>
          <p:cNvSpPr>
            <a:spLocks noGrp="1"/>
          </p:cNvSpPr>
          <p:nvPr>
            <p:ph idx="1"/>
          </p:nvPr>
        </p:nvSpPr>
        <p:spPr>
          <a:xfrm>
            <a:off x="657276" y="2188404"/>
            <a:ext cx="9048647" cy="3960631"/>
          </a:xfrm>
          <a:solidFill>
            <a:schemeClr val="bg1">
              <a:alpha val="70000"/>
            </a:schemeClr>
          </a:solidFill>
        </p:spPr>
        <p:txBody>
          <a:bodyPr vert="horz" lIns="68580" tIns="34290" rIns="68580" bIns="34290" rtlCol="0" anchor="t">
            <a:noAutofit/>
          </a:bodyPr>
          <a:lstStyle/>
          <a:p>
            <a:pPr marL="291457" indent="-291457">
              <a:spcAft>
                <a:spcPts val="1020"/>
              </a:spcAft>
            </a:pPr>
            <a:r>
              <a:rPr lang="en-US" sz="2700" dirty="0">
                <a:latin typeface="Calibri" panose="020F0502020204030204" pitchFamily="34" charset="0"/>
                <a:ea typeface="Roboto Slab" pitchFamily="2" charset="0"/>
                <a:cs typeface="Calibri" panose="020F0502020204030204" pitchFamily="34" charset="0"/>
              </a:rPr>
              <a:t>Weaker analgesics produce analgesia primarily via nonopioid receptor activity (tramadol has a little mu receptor activity)</a:t>
            </a:r>
          </a:p>
          <a:p>
            <a:pPr marL="291457" indent="-291457">
              <a:spcAft>
                <a:spcPts val="1020"/>
              </a:spcAft>
            </a:pPr>
            <a:r>
              <a:rPr lang="en-US" sz="2700" i="1" dirty="0">
                <a:latin typeface="Calibri" panose="020F0502020204030204" pitchFamily="34" charset="0"/>
                <a:ea typeface="Roboto Slab" pitchFamily="2" charset="0"/>
                <a:cs typeface="Calibri" panose="020F0502020204030204" pitchFamily="34" charset="0"/>
              </a:rPr>
              <a:t>Gabapentinoids (gabapentin/pregabalin): </a:t>
            </a:r>
            <a:r>
              <a:rPr lang="en-US" sz="2700" dirty="0">
                <a:latin typeface="Calibri" panose="020F0502020204030204" pitchFamily="34" charset="0"/>
                <a:ea typeface="Roboto Slab" pitchFamily="2" charset="0"/>
                <a:cs typeface="Calibri" panose="020F0502020204030204" pitchFamily="34" charset="0"/>
              </a:rPr>
              <a:t>renally excreted, cause sedation and respiratory depression</a:t>
            </a:r>
          </a:p>
          <a:p>
            <a:pPr marL="291457" indent="-291457">
              <a:spcAft>
                <a:spcPts val="1020"/>
              </a:spcAft>
            </a:pPr>
            <a:r>
              <a:rPr lang="en-US" sz="2700" i="1" dirty="0">
                <a:latin typeface="Calibri" panose="020F0502020204030204" pitchFamily="34" charset="0"/>
                <a:ea typeface="Roboto Slab" pitchFamily="2" charset="0"/>
                <a:cs typeface="Calibri" panose="020F0502020204030204" pitchFamily="34" charset="0"/>
              </a:rPr>
              <a:t>Tramadol</a:t>
            </a:r>
            <a:r>
              <a:rPr lang="en-US" sz="2700" dirty="0">
                <a:latin typeface="Calibri" panose="020F0502020204030204" pitchFamily="34" charset="0"/>
                <a:ea typeface="Roboto Slab" pitchFamily="2" charset="0"/>
                <a:cs typeface="Calibri" panose="020F0502020204030204" pitchFamily="34" charset="0"/>
              </a:rPr>
              <a:t>: can potentiate seizures, interact with SSRIs</a:t>
            </a:r>
          </a:p>
        </p:txBody>
      </p:sp>
      <p:sp>
        <p:nvSpPr>
          <p:cNvPr id="73" name="Slide Number Placeholder 68">
            <a:extLst>
              <a:ext uri="{FF2B5EF4-FFF2-40B4-BE49-F238E27FC236}">
                <a16:creationId xmlns:a16="http://schemas.microsoft.com/office/drawing/2014/main" id="{E667B977-D1AD-2A4C-812C-9968B28F6C41}"/>
              </a:ext>
            </a:extLst>
          </p:cNvPr>
          <p:cNvSpPr>
            <a:spLocks noGrp="1"/>
          </p:cNvSpPr>
          <p:nvPr>
            <p:ph type="sldNum" sz="quarter" idx="4"/>
          </p:nvPr>
        </p:nvSpPr>
        <p:spPr>
          <a:xfrm>
            <a:off x="7703651" y="7568001"/>
            <a:ext cx="2659549" cy="204398"/>
          </a:xfrm>
        </p:spPr>
        <p:txBody>
          <a:bodyPr/>
          <a:lstStyle/>
          <a:p>
            <a:r>
              <a:rPr lang="en-US" dirty="0"/>
              <a:t>Multimodal Analgesia Tips </a:t>
            </a:r>
            <a:fld id="{F3A12AAB-6ECC-094B-AAD8-94CFE9258C89}" type="slidenum">
              <a:rPr lang="en-US"/>
              <a:pPr/>
              <a:t>6</a:t>
            </a:fld>
            <a:endParaRPr lang="en-US" dirty="0"/>
          </a:p>
        </p:txBody>
      </p:sp>
    </p:spTree>
    <p:extLst>
      <p:ext uri="{BB962C8B-B14F-4D97-AF65-F5344CB8AC3E}">
        <p14:creationId xmlns:p14="http://schemas.microsoft.com/office/powerpoint/2010/main" val="66222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69">
            <a:extLst>
              <a:ext uri="{FF2B5EF4-FFF2-40B4-BE49-F238E27FC236}">
                <a16:creationId xmlns:a16="http://schemas.microsoft.com/office/drawing/2014/main" id="{A230F2E5-C779-5F4C-B8CD-10873640C668}"/>
              </a:ext>
            </a:extLst>
          </p:cNvPr>
          <p:cNvSpPr>
            <a:spLocks noGrp="1"/>
          </p:cNvSpPr>
          <p:nvPr>
            <p:ph type="title"/>
          </p:nvPr>
        </p:nvSpPr>
        <p:spPr/>
        <p:txBody>
          <a:bodyPr>
            <a:normAutofit/>
          </a:bodyPr>
          <a:lstStyle/>
          <a:p>
            <a:pPr algn="ctr"/>
            <a:r>
              <a:rPr lang="en-US" sz="4000" dirty="0"/>
              <a:t>Ketamine and Dexmedetomidine</a:t>
            </a:r>
          </a:p>
        </p:txBody>
      </p:sp>
      <p:sp>
        <p:nvSpPr>
          <p:cNvPr id="71" name="Content Placeholder 70">
            <a:extLst>
              <a:ext uri="{FF2B5EF4-FFF2-40B4-BE49-F238E27FC236}">
                <a16:creationId xmlns:a16="http://schemas.microsoft.com/office/drawing/2014/main" id="{71014FDC-8769-1141-9CE0-6998A491FA32}"/>
              </a:ext>
            </a:extLst>
          </p:cNvPr>
          <p:cNvSpPr>
            <a:spLocks noGrp="1"/>
          </p:cNvSpPr>
          <p:nvPr>
            <p:ph idx="1"/>
          </p:nvPr>
        </p:nvSpPr>
        <p:spPr>
          <a:xfrm>
            <a:off x="415990" y="2081041"/>
            <a:ext cx="9531220" cy="3610318"/>
          </a:xfrm>
        </p:spPr>
        <p:txBody>
          <a:bodyPr>
            <a:noAutofit/>
          </a:bodyPr>
          <a:lstStyle/>
          <a:p>
            <a:r>
              <a:rPr lang="en-US" sz="2700" i="1" dirty="0"/>
              <a:t>Ketamine</a:t>
            </a:r>
            <a:r>
              <a:rPr lang="en-US" sz="2700" dirty="0"/>
              <a:t>: anesthetic and analgesic, commonly administered in subhypnotic fashion as infusion for patients with opioid tolerance or refractory pain</a:t>
            </a:r>
          </a:p>
          <a:p>
            <a:pPr lvl="1">
              <a:buFont typeface="Courier New" panose="02070309020205020404" pitchFamily="49" charset="0"/>
              <a:buChar char="o"/>
            </a:pPr>
            <a:r>
              <a:rPr lang="en-US" sz="2700" dirty="0"/>
              <a:t>Side effects: tachycardia, excessive salivation, hallucinations</a:t>
            </a:r>
          </a:p>
          <a:p>
            <a:endParaRPr lang="en-US" sz="2700" dirty="0"/>
          </a:p>
          <a:p>
            <a:r>
              <a:rPr lang="en-US" sz="2700" i="1" dirty="0"/>
              <a:t>Dexmedetomidine</a:t>
            </a:r>
            <a:r>
              <a:rPr lang="en-US" sz="2700" dirty="0"/>
              <a:t>: anesthetic adjunct with analgesic benefit, shown to minimize opioid requirements (primarily use in intraoperative setting)</a:t>
            </a:r>
          </a:p>
          <a:p>
            <a:pPr lvl="1">
              <a:buFont typeface="Courier New" panose="02070309020205020404" pitchFamily="49" charset="0"/>
              <a:buChar char="o"/>
            </a:pPr>
            <a:r>
              <a:rPr lang="en-US" sz="2700" dirty="0"/>
              <a:t>Side effects: bradycardia, hypotension</a:t>
            </a:r>
          </a:p>
        </p:txBody>
      </p:sp>
      <p:sp>
        <p:nvSpPr>
          <p:cNvPr id="69" name="Slide Number Placeholder 68">
            <a:extLst>
              <a:ext uri="{FF2B5EF4-FFF2-40B4-BE49-F238E27FC236}">
                <a16:creationId xmlns:a16="http://schemas.microsoft.com/office/drawing/2014/main" id="{3990A2AB-5265-A14D-8F59-100183B1CFF4}"/>
              </a:ext>
            </a:extLst>
          </p:cNvPr>
          <p:cNvSpPr>
            <a:spLocks noGrp="1"/>
          </p:cNvSpPr>
          <p:nvPr>
            <p:ph type="sldNum" sz="quarter" idx="4"/>
          </p:nvPr>
        </p:nvSpPr>
        <p:spPr>
          <a:xfrm>
            <a:off x="7696031" y="7567998"/>
            <a:ext cx="2659549" cy="204398"/>
          </a:xfrm>
        </p:spPr>
        <p:txBody>
          <a:bodyPr/>
          <a:lstStyle/>
          <a:p>
            <a:r>
              <a:rPr lang="en-US" dirty="0"/>
              <a:t>Multimodal Analgesia Tips </a:t>
            </a:r>
            <a:fld id="{F3A12AAB-6ECC-094B-AAD8-94CFE9258C89}" type="slidenum">
              <a:rPr lang="en-US"/>
              <a:pPr/>
              <a:t>7</a:t>
            </a:fld>
            <a:endParaRPr lang="en-US" dirty="0"/>
          </a:p>
        </p:txBody>
      </p:sp>
    </p:spTree>
    <p:extLst>
      <p:ext uri="{BB962C8B-B14F-4D97-AF65-F5344CB8AC3E}">
        <p14:creationId xmlns:p14="http://schemas.microsoft.com/office/powerpoint/2010/main" val="314707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73">
            <a:extLst>
              <a:ext uri="{FF2B5EF4-FFF2-40B4-BE49-F238E27FC236}">
                <a16:creationId xmlns:a16="http://schemas.microsoft.com/office/drawing/2014/main" id="{9BE09E79-EA9D-4288-9444-464C77DB85F9}"/>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088509" y="1867248"/>
            <a:ext cx="8040046" cy="4503697"/>
          </a:xfrm>
          <a:prstGeom prst="rect">
            <a:avLst/>
          </a:prstGeom>
        </p:spPr>
      </p:pic>
      <p:sp>
        <p:nvSpPr>
          <p:cNvPr id="70" name="Title 69">
            <a:extLst>
              <a:ext uri="{FF2B5EF4-FFF2-40B4-BE49-F238E27FC236}">
                <a16:creationId xmlns:a16="http://schemas.microsoft.com/office/drawing/2014/main" id="{2EF2BBF2-ECD8-7F43-B47B-576D2020BD22}"/>
              </a:ext>
            </a:extLst>
          </p:cNvPr>
          <p:cNvSpPr>
            <a:spLocks noGrp="1"/>
          </p:cNvSpPr>
          <p:nvPr>
            <p:ph type="title"/>
          </p:nvPr>
        </p:nvSpPr>
        <p:spPr>
          <a:xfrm>
            <a:off x="839116" y="0"/>
            <a:ext cx="8538832" cy="991944"/>
          </a:xfrm>
        </p:spPr>
        <p:txBody>
          <a:bodyPr>
            <a:normAutofit/>
          </a:bodyPr>
          <a:lstStyle/>
          <a:p>
            <a:pPr algn="ctr"/>
            <a:r>
              <a:rPr lang="en-US" sz="4000" dirty="0"/>
              <a:t>Regional Analgesic Techniques</a:t>
            </a:r>
          </a:p>
        </p:txBody>
      </p:sp>
      <p:sp>
        <p:nvSpPr>
          <p:cNvPr id="71" name="Content Placeholder 70">
            <a:extLst>
              <a:ext uri="{FF2B5EF4-FFF2-40B4-BE49-F238E27FC236}">
                <a16:creationId xmlns:a16="http://schemas.microsoft.com/office/drawing/2014/main" id="{4AF9B8B0-FBE9-1F48-AB9E-E68A5C403EBD}"/>
              </a:ext>
              <a:ext uri="{C183D7F6-B498-43B3-948B-1728B52AA6E4}">
                <adec:decorative xmlns:adec="http://schemas.microsoft.com/office/drawing/2017/decorative" val="0"/>
              </a:ext>
            </a:extLst>
          </p:cNvPr>
          <p:cNvSpPr>
            <a:spLocks noGrp="1"/>
          </p:cNvSpPr>
          <p:nvPr>
            <p:ph idx="1"/>
          </p:nvPr>
        </p:nvSpPr>
        <p:spPr>
          <a:xfrm>
            <a:off x="1088509" y="1867247"/>
            <a:ext cx="8040046" cy="4503697"/>
          </a:xfrm>
          <a:solidFill>
            <a:schemeClr val="bg1">
              <a:alpha val="69000"/>
            </a:schemeClr>
          </a:solidFill>
        </p:spPr>
        <p:txBody>
          <a:bodyPr vert="horz" lIns="68580" tIns="34290" rIns="68580" bIns="34290" rtlCol="0" anchor="t">
            <a:noAutofit/>
          </a:bodyPr>
          <a:lstStyle/>
          <a:p>
            <a:pPr marL="291457" indent="-291457">
              <a:spcAft>
                <a:spcPts val="1020"/>
              </a:spcAft>
            </a:pPr>
            <a:r>
              <a:rPr lang="en-US" sz="2700" dirty="0">
                <a:latin typeface="Calibri" panose="020F0502020204030204" pitchFamily="34" charset="0"/>
                <a:ea typeface="Roboto Slab" pitchFamily="2" charset="0"/>
                <a:cs typeface="Calibri" panose="020F0502020204030204" pitchFamily="34" charset="0"/>
              </a:rPr>
              <a:t>Provide superior analgesia while minimizing opioid use</a:t>
            </a:r>
          </a:p>
          <a:p>
            <a:pPr marL="291457" indent="-291457">
              <a:spcAft>
                <a:spcPts val="1020"/>
              </a:spcAft>
            </a:pPr>
            <a:r>
              <a:rPr lang="en-US" sz="2700" dirty="0">
                <a:latin typeface="Calibri" panose="020F0502020204030204" pitchFamily="34" charset="0"/>
                <a:ea typeface="Roboto Slab" pitchFamily="2" charset="0"/>
                <a:cs typeface="Calibri" panose="020F0502020204030204" pitchFamily="34" charset="0"/>
              </a:rPr>
              <a:t>May prolong analgesic action of regional technique by using a catheter (vs. single shot)</a:t>
            </a:r>
          </a:p>
          <a:p>
            <a:pPr marL="291457" indent="-291457">
              <a:spcAft>
                <a:spcPts val="1020"/>
              </a:spcAft>
            </a:pPr>
            <a:r>
              <a:rPr lang="en-US" sz="2700" dirty="0">
                <a:latin typeface="Calibri" panose="020F0502020204030204" pitchFamily="34" charset="0"/>
                <a:ea typeface="Roboto Slab" pitchFamily="2" charset="0"/>
                <a:cs typeface="Calibri" panose="020F0502020204030204" pitchFamily="34" charset="0"/>
              </a:rPr>
              <a:t>Consider patient’s anticoagulation needs when deciding on appropriateness of regional analgesia </a:t>
            </a:r>
          </a:p>
        </p:txBody>
      </p:sp>
      <p:sp>
        <p:nvSpPr>
          <p:cNvPr id="73" name="Slide Number Placeholder 68">
            <a:extLst>
              <a:ext uri="{FF2B5EF4-FFF2-40B4-BE49-F238E27FC236}">
                <a16:creationId xmlns:a16="http://schemas.microsoft.com/office/drawing/2014/main" id="{6B1B18C2-214E-F54A-A265-135E80C2958B}"/>
              </a:ext>
            </a:extLst>
          </p:cNvPr>
          <p:cNvSpPr>
            <a:spLocks noGrp="1"/>
          </p:cNvSpPr>
          <p:nvPr>
            <p:ph type="sldNum" sz="quarter" idx="4"/>
          </p:nvPr>
        </p:nvSpPr>
        <p:spPr>
          <a:xfrm>
            <a:off x="7703651" y="7568002"/>
            <a:ext cx="2659549" cy="204398"/>
          </a:xfrm>
        </p:spPr>
        <p:txBody>
          <a:bodyPr/>
          <a:lstStyle/>
          <a:p>
            <a:r>
              <a:rPr lang="en-US" dirty="0"/>
              <a:t>Multimodal Analgesia Tips </a:t>
            </a:r>
            <a:fld id="{F3A12AAB-6ECC-094B-AAD8-94CFE9258C89}" type="slidenum">
              <a:rPr lang="en-US"/>
              <a:pPr/>
              <a:t>8</a:t>
            </a:fld>
            <a:endParaRPr lang="en-US" dirty="0"/>
          </a:p>
        </p:txBody>
      </p:sp>
    </p:spTree>
    <p:extLst>
      <p:ext uri="{BB962C8B-B14F-4D97-AF65-F5344CB8AC3E}">
        <p14:creationId xmlns:p14="http://schemas.microsoft.com/office/powerpoint/2010/main" val="219845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69">
            <a:extLst>
              <a:ext uri="{FF2B5EF4-FFF2-40B4-BE49-F238E27FC236}">
                <a16:creationId xmlns:a16="http://schemas.microsoft.com/office/drawing/2014/main" id="{A230F2E5-C779-5F4C-B8CD-10873640C668}"/>
              </a:ext>
            </a:extLst>
          </p:cNvPr>
          <p:cNvSpPr>
            <a:spLocks noGrp="1"/>
          </p:cNvSpPr>
          <p:nvPr>
            <p:ph type="title"/>
          </p:nvPr>
        </p:nvSpPr>
        <p:spPr/>
        <p:txBody>
          <a:bodyPr>
            <a:normAutofit/>
          </a:bodyPr>
          <a:lstStyle/>
          <a:p>
            <a:pPr algn="ctr"/>
            <a:r>
              <a:rPr lang="en-US" sz="4000" dirty="0"/>
              <a:t>Final Thoughts</a:t>
            </a:r>
          </a:p>
        </p:txBody>
      </p:sp>
      <p:sp>
        <p:nvSpPr>
          <p:cNvPr id="71" name="Content Placeholder 70">
            <a:extLst>
              <a:ext uri="{FF2B5EF4-FFF2-40B4-BE49-F238E27FC236}">
                <a16:creationId xmlns:a16="http://schemas.microsoft.com/office/drawing/2014/main" id="{71014FDC-8769-1141-9CE0-6998A491FA32}"/>
              </a:ext>
            </a:extLst>
          </p:cNvPr>
          <p:cNvSpPr>
            <a:spLocks noGrp="1"/>
          </p:cNvSpPr>
          <p:nvPr>
            <p:ph idx="1"/>
          </p:nvPr>
        </p:nvSpPr>
        <p:spPr>
          <a:xfrm>
            <a:off x="419878" y="1968952"/>
            <a:ext cx="9531220" cy="4356275"/>
          </a:xfrm>
        </p:spPr>
        <p:txBody>
          <a:bodyPr>
            <a:noAutofit/>
          </a:bodyPr>
          <a:lstStyle/>
          <a:p>
            <a:r>
              <a:rPr lang="en-US" sz="2250" dirty="0"/>
              <a:t>Multimodal analgesia can provide superior analgesia while minimizing opioid-related side effects and can facilitate patient recovery</a:t>
            </a:r>
          </a:p>
          <a:p>
            <a:r>
              <a:rPr lang="en-US" sz="2250" dirty="0"/>
              <a:t>Each agent/technique has a unique benefit-risk profile that should be tailored to the individual patient’s needs</a:t>
            </a:r>
          </a:p>
          <a:p>
            <a:r>
              <a:rPr lang="en-US" sz="2250" dirty="0"/>
              <a:t>This presentation highlights the most common agents for multimodal analgesia </a:t>
            </a:r>
          </a:p>
          <a:p>
            <a:r>
              <a:rPr lang="en-US" sz="2250" dirty="0"/>
              <a:t>Additional agents are available and described in detail in the various evidence reviews conducted for the AHRQ Safety Program for Improving Surgical Care and Recovery</a:t>
            </a:r>
          </a:p>
          <a:p>
            <a:r>
              <a:rPr lang="en-US" sz="2250" b="1" dirty="0"/>
              <a:t>Tools to support implementation are available in the </a:t>
            </a:r>
            <a:r>
              <a:rPr lang="en-US" sz="2250" b="1" dirty="0">
                <a:hlinkClick r:id="rId3"/>
              </a:rPr>
              <a:t>Toolkit for Improving Surgical Care and Recovery</a:t>
            </a:r>
            <a:endParaRPr lang="en-US" sz="2250" b="1" dirty="0"/>
          </a:p>
        </p:txBody>
      </p:sp>
      <p:sp>
        <p:nvSpPr>
          <p:cNvPr id="69" name="Slide Number Placeholder 68">
            <a:extLst>
              <a:ext uri="{FF2B5EF4-FFF2-40B4-BE49-F238E27FC236}">
                <a16:creationId xmlns:a16="http://schemas.microsoft.com/office/drawing/2014/main" id="{3990A2AB-5265-A14D-8F59-100183B1CFF4}"/>
              </a:ext>
            </a:extLst>
          </p:cNvPr>
          <p:cNvSpPr>
            <a:spLocks noGrp="1"/>
          </p:cNvSpPr>
          <p:nvPr>
            <p:ph type="sldNum" sz="quarter" idx="4"/>
          </p:nvPr>
        </p:nvSpPr>
        <p:spPr>
          <a:xfrm>
            <a:off x="7703651" y="7567998"/>
            <a:ext cx="2659549" cy="204398"/>
          </a:xfrm>
        </p:spPr>
        <p:txBody>
          <a:bodyPr/>
          <a:lstStyle/>
          <a:p>
            <a:r>
              <a:rPr lang="en-US" dirty="0"/>
              <a:t>Multimodal Analgesia Tips </a:t>
            </a:r>
            <a:fld id="{F3A12AAB-6ECC-094B-AAD8-94CFE9258C89}" type="slidenum">
              <a:rPr lang="en-US"/>
              <a:pPr/>
              <a:t>9</a:t>
            </a:fld>
            <a:endParaRPr lang="en-US" dirty="0"/>
          </a:p>
        </p:txBody>
      </p:sp>
    </p:spTree>
    <p:extLst>
      <p:ext uri="{BB962C8B-B14F-4D97-AF65-F5344CB8AC3E}">
        <p14:creationId xmlns:p14="http://schemas.microsoft.com/office/powerpoint/2010/main" val="422686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aj47MPBY"/>
  <p:tag name="ARTICULATE_SLIDE_COUNT" val="8"/>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P HAI slide template  -  Read-Only" id="{05436A07-EA13-4AF6-AEB2-255E61CFD9EE}" vid="{1D684F3B-F737-4290-80E0-C78F1BC306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F6C292F54C3940B9AB52108ACDC4EC" ma:contentTypeVersion="13" ma:contentTypeDescription="Create a new document." ma:contentTypeScope="" ma:versionID="3898bf45d14c07d17b95f4f9a2dd8358">
  <xsd:schema xmlns:xsd="http://www.w3.org/2001/XMLSchema" xmlns:xs="http://www.w3.org/2001/XMLSchema" xmlns:p="http://schemas.microsoft.com/office/2006/metadata/properties" xmlns:ns1="http://schemas.microsoft.com/sharepoint/v3" xmlns:ns3="49f71bca-6bbc-4f80-bff3-58f6213e9614" xmlns:ns4="1bc67485-b7a0-4ce6-b5b3-7c5df16ed538" targetNamespace="http://schemas.microsoft.com/office/2006/metadata/properties" ma:root="true" ma:fieldsID="6ce0efdd6f9280ce846d45ebc9d34a95" ns1:_="" ns3:_="" ns4:_="">
    <xsd:import namespace="http://schemas.microsoft.com/sharepoint/v3"/>
    <xsd:import namespace="49f71bca-6bbc-4f80-bff3-58f6213e9614"/>
    <xsd:import namespace="1bc67485-b7a0-4ce6-b5b3-7c5df16ed538"/>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f71bca-6bbc-4f80-bff3-58f6213e961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c67485-b7a0-4ce6-b5b3-7c5df16ed53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16E26F-2277-4CFB-BAD7-C6806B9FC0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9f71bca-6bbc-4f80-bff3-58f6213e9614"/>
    <ds:schemaRef ds:uri="1bc67485-b7a0-4ce6-b5b3-7c5df16ed5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D5D061-9217-48E0-B88E-7FF0F6114E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1732</TotalTime>
  <Words>916</Words>
  <Application>Microsoft Office PowerPoint</Application>
  <PresentationFormat>Custom</PresentationFormat>
  <Paragraphs>104</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Courier New</vt:lpstr>
      <vt:lpstr>Segoe UI</vt:lpstr>
      <vt:lpstr>Office Theme</vt:lpstr>
      <vt:lpstr>Multimodal Analgesia Tips</vt:lpstr>
      <vt:lpstr>Defining Multimodal Analgesia</vt:lpstr>
      <vt:lpstr>Multimodal Analgesia Strategies</vt:lpstr>
      <vt:lpstr>NSAIDs and Acetaminophen</vt:lpstr>
      <vt:lpstr>Single-Dose Analgesics</vt:lpstr>
      <vt:lpstr>Gabapentinoids and Tramadol</vt:lpstr>
      <vt:lpstr>Ketamine and Dexmedetomidine</vt:lpstr>
      <vt:lpstr>Regional Analgesic Techniques</vt:lpstr>
      <vt:lpstr>Final Thoughts</vt:lpstr>
      <vt:lpstr>Thank You!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Meghan Walrath</dc:creator>
  <cp:lastModifiedBy>Heidenrich, Christine (AHRQ/OC) (CTR)</cp:lastModifiedBy>
  <cp:revision>96</cp:revision>
  <dcterms:created xsi:type="dcterms:W3CDTF">2021-11-22T13:12:42Z</dcterms:created>
  <dcterms:modified xsi:type="dcterms:W3CDTF">2023-06-02T17:52:23Z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2FF73758-7B52-431C-9BB2-D669844B3B13</vt:lpwstr>
  </property>
  <property fmtid="{D5CDD505-2E9C-101B-9397-08002B2CF9AE}" pid="3" name="ArticulatePath">
    <vt:lpwstr>https://livejohnshopkins-my.sharepoint.com/personal/ekirley1_jh_edu/Documents/ISCR 508 Reviews/CUSP HAI slide template</vt:lpwstr>
  </property>
  <property fmtid="{D5CDD505-2E9C-101B-9397-08002B2CF9AE}" pid="4" name="ContentTypeId">
    <vt:lpwstr>0x0101000FF6C292F54C3940B9AB52108ACDC4EC</vt:lpwstr>
  </property>
</Properties>
</file>