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1" r:id="rId4"/>
    <p:sldId id="278" r:id="rId5"/>
    <p:sldId id="277" r:id="rId6"/>
    <p:sldId id="259" r:id="rId7"/>
    <p:sldId id="279" r:id="rId8"/>
    <p:sldId id="285" r:id="rId9"/>
    <p:sldId id="276" r:id="rId10"/>
    <p:sldId id="284" r:id="rId11"/>
    <p:sldId id="288" r:id="rId12"/>
    <p:sldId id="287" r:id="rId13"/>
    <p:sldId id="292" r:id="rId14"/>
    <p:sldId id="290" r:id="rId15"/>
    <p:sldId id="289" r:id="rId16"/>
    <p:sldId id="269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C86"/>
    <a:srgbClr val="FFDC79"/>
    <a:srgbClr val="038371"/>
    <a:srgbClr val="07954E"/>
    <a:srgbClr val="000099"/>
    <a:srgbClr val="006600"/>
    <a:srgbClr val="0099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4" autoAdjust="0"/>
    <p:restoredTop sz="86374" autoAdjust="0"/>
  </p:normalViewPr>
  <p:slideViewPr>
    <p:cSldViewPr>
      <p:cViewPr varScale="1">
        <p:scale>
          <a:sx n="127" d="100"/>
          <a:sy n="127" d="100"/>
        </p:scale>
        <p:origin x="-2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C0DF98-DDD0-478E-8F59-DD0509017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3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579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579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>
              <a:defRPr sz="1200"/>
            </a:lvl1pPr>
          </a:lstStyle>
          <a:p>
            <a:fld id="{C2B54119-4EC8-4CA1-9F99-87BF11DEB792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7" tIns="46484" rIns="92967" bIns="464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911"/>
            <a:ext cx="5608320" cy="4182817"/>
          </a:xfrm>
          <a:prstGeom prst="rect">
            <a:avLst/>
          </a:prstGeom>
        </p:spPr>
        <p:txBody>
          <a:bodyPr vert="horz" lIns="92967" tIns="46484" rIns="92967" bIns="464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14"/>
            <a:ext cx="3037840" cy="46457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30214"/>
            <a:ext cx="3037840" cy="46457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r">
              <a:defRPr sz="1200"/>
            </a:lvl1pPr>
          </a:lstStyle>
          <a:p>
            <a:fld id="{35446114-BC48-4E74-A1AD-8447EFE24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2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418" indent="-232418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F80375-1764-4BB9-B3D3-42E2C1D1EDB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3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418" indent="-232418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418" indent="-232418">
              <a:spcBef>
                <a:spcPct val="0"/>
              </a:spcBef>
              <a:buFont typeface="Calibri" pitchFamily="34" charset="0"/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F80375-1764-4BB9-B3D3-42E2C1D1EDB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Font typeface="+mj-lt"/>
              <a:buAutoNum type="arabicPeriod"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6114-BC48-4E74-A1AD-8447EFE241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 b="1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51F71E-24E7-4797-870B-DEE2DC3126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18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50800" cap="flat" cmpd="sng">
            <a:solidFill>
              <a:srgbClr val="F2BC86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86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50800">
            <a:solidFill>
              <a:srgbClr val="F2BC8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BB94-ABED-4C3F-A334-A79FB9A0E6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58E2-768C-41F5-8EEE-8B1CE26FD5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7B11CFD-4FAD-46D6-98D5-D5155FEEB1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CB26178-77F3-4C21-8FA1-AC03C76599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E33100-37F8-4094-9071-6C24C42189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51D44-B4BA-4FBD-BD4E-B7E65D33CE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8AEA5-A0E0-4186-B0F5-CCA57C1EFB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01E06-D664-49C7-A83C-72099F96AE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E0D7C-FFB9-4F38-9804-F589A30ABB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35D20-225E-4773-8E46-E908303D10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C4E7B-2985-4FDB-AF70-20AE58D24A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7E56D-E588-4DF1-A696-366E4CD6C2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14E2B-58F1-4557-9030-DCF0F3430A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964F7A51-D60A-4E32-B12F-D8CB17D097B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08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50800" cap="flat" cmpd="sng">
            <a:solidFill>
              <a:srgbClr val="F2BC86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50800">
            <a:solidFill>
              <a:srgbClr val="F2BC8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39000" y="6255076"/>
            <a:ext cx="1905000" cy="60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38371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F2BC86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9" name="Object 21" descr="ACP log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897656"/>
              </p:ext>
            </p:extLst>
          </p:nvPr>
        </p:nvGraphicFramePr>
        <p:xfrm>
          <a:off x="609600" y="152400"/>
          <a:ext cx="167640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Photo Editor Photo" r:id="rId4" imgW="1905266" imgH="1076475" progId="MSPhotoEd.3">
                  <p:embed/>
                </p:oleObj>
              </mc:Choice>
              <mc:Fallback>
                <p:oleObj name="Photo Editor Photo" r:id="rId4" imgW="1905266" imgH="1076475" progId="MSPhotoEd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"/>
                        <a:ext cx="1676400" cy="9477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5F5F5F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Rectangle 2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anchor="ctr"/>
          <a:lstStyle/>
          <a:p>
            <a:r>
              <a:rPr lang="en-US" sz="3600" b="1" dirty="0" smtClean="0"/>
              <a:t>Systematic Reviews and American </a:t>
            </a:r>
            <a:r>
              <a:rPr lang="en-US" sz="3600" b="1" dirty="0"/>
              <a:t>College of Physicians </a:t>
            </a:r>
            <a:r>
              <a:rPr lang="en-US" sz="3600" b="1" dirty="0" smtClean="0"/>
              <a:t>Clinical Practice Guidelines</a:t>
            </a:r>
            <a:endParaRPr lang="en-US" sz="3600" b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Amir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Qaseem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MD, PhD, MHA, FACP</a:t>
            </a:r>
          </a:p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Director, Clinical Policy</a:t>
            </a:r>
          </a:p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American College of Physicians</a:t>
            </a:r>
          </a:p>
          <a:p>
            <a:endParaRPr lang="en-US" dirty="0"/>
          </a:p>
        </p:txBody>
      </p:sp>
      <p:pic>
        <p:nvPicPr>
          <p:cNvPr id="2080" name="Picture 32" descr="AHRQ 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5802923"/>
            <a:ext cx="3429000" cy="105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Systematic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30725"/>
          </a:xfrm>
        </p:spPr>
        <p:txBody>
          <a:bodyPr/>
          <a:lstStyle/>
          <a:p>
            <a:r>
              <a:rPr lang="en-US" dirty="0" smtClean="0"/>
              <a:t>Major variation in quality</a:t>
            </a:r>
          </a:p>
          <a:p>
            <a:r>
              <a:rPr lang="en-US" dirty="0" smtClean="0"/>
              <a:t>COI</a:t>
            </a:r>
          </a:p>
          <a:p>
            <a:r>
              <a:rPr lang="en-US" dirty="0" smtClean="0"/>
              <a:t>Multidisciplinary</a:t>
            </a:r>
          </a:p>
          <a:p>
            <a:r>
              <a:rPr lang="en-US" dirty="0" smtClean="0"/>
              <a:t>Scope not clearly defined or followed</a:t>
            </a:r>
          </a:p>
          <a:p>
            <a:r>
              <a:rPr lang="en-US" dirty="0" smtClean="0"/>
              <a:t>Key Questions not well-formulated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Systematic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methods or poorly documented methods</a:t>
            </a:r>
          </a:p>
          <a:p>
            <a:r>
              <a:rPr lang="en-US" dirty="0" smtClean="0"/>
              <a:t>Lack of a standard reporting system</a:t>
            </a:r>
          </a:p>
          <a:p>
            <a:r>
              <a:rPr lang="en-US" dirty="0" smtClean="0"/>
              <a:t>Lack of a grading system</a:t>
            </a:r>
          </a:p>
          <a:p>
            <a:r>
              <a:rPr lang="en-US" dirty="0" smtClean="0"/>
              <a:t>Do not address all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Guideline Developers &amp; Systematic Review 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4925"/>
          </a:xfrm>
        </p:spPr>
        <p:txBody>
          <a:bodyPr/>
          <a:lstStyle/>
          <a:p>
            <a:r>
              <a:rPr lang="en-US" dirty="0" smtClean="0"/>
              <a:t>What is the purpose of a SR?</a:t>
            </a:r>
          </a:p>
          <a:p>
            <a:r>
              <a:rPr lang="en-US" dirty="0" smtClean="0"/>
              <a:t>Balance inappropriate influence with critical input</a:t>
            </a:r>
          </a:p>
          <a:p>
            <a:r>
              <a:rPr lang="en-US" dirty="0" smtClean="0"/>
              <a:t>Develop a line of communication with guideline group</a:t>
            </a:r>
          </a:p>
          <a:p>
            <a:r>
              <a:rPr lang="en-US" dirty="0" smtClean="0"/>
              <a:t>Include a rep in TEP</a:t>
            </a:r>
          </a:p>
          <a:p>
            <a:r>
              <a:rPr lang="en-US" dirty="0" smtClean="0"/>
              <a:t>Responsiveness to the questions of guideline group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8725"/>
          </a:xfrm>
        </p:spPr>
        <p:txBody>
          <a:bodyPr/>
          <a:lstStyle/>
          <a:p>
            <a:r>
              <a:rPr lang="en-US" dirty="0" smtClean="0"/>
              <a:t>Registry of systematic reviews </a:t>
            </a:r>
          </a:p>
          <a:p>
            <a:pPr lvl="1"/>
            <a:r>
              <a:rPr lang="en-US" dirty="0" smtClean="0"/>
              <a:t>GINDER (Guidelines International Network)</a:t>
            </a:r>
          </a:p>
          <a:p>
            <a:pPr lvl="1"/>
            <a:r>
              <a:rPr lang="en-US" dirty="0" smtClean="0"/>
              <a:t>PROSPERO (National Institute for Health Research)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Guideline Developers &amp; Systematic Review  Developers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Practice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“Clinical practice guidelines are statements that include recommendations intended to optimize patient care that are informed by a systematic review of evidence and an assessment of the benefits and harms of alternative care options”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r>
              <a:rPr lang="en-US" dirty="0" smtClean="0"/>
              <a:t>SR are the backbone of a guideline</a:t>
            </a:r>
          </a:p>
          <a:p>
            <a:r>
              <a:rPr lang="en-US" dirty="0" smtClean="0"/>
              <a:t>A good and well-developed SR is costly, resource intensive, and time consuming</a:t>
            </a:r>
          </a:p>
          <a:p>
            <a:r>
              <a:rPr lang="en-US" dirty="0" smtClean="0"/>
              <a:t>Some of us underestimate the resources and expertise needed and the result is variability in quality of SRs</a:t>
            </a:r>
          </a:p>
          <a:p>
            <a:r>
              <a:rPr lang="en-US" dirty="0" smtClean="0"/>
              <a:t>A good SR is a collaborative effort and guideline developers should be able to provide their expertise among the contributors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2743200" y="2362200"/>
            <a:ext cx="373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Questions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44488" algn="l"/>
              </a:tabLst>
            </a:pPr>
            <a:r>
              <a:rPr lang="en-US" dirty="0"/>
              <a:t>Who We 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 smtClean="0"/>
              <a:t>Largest </a:t>
            </a:r>
            <a:r>
              <a:rPr lang="en-US" sz="2600" dirty="0"/>
              <a:t>medical specialty </a:t>
            </a:r>
            <a:r>
              <a:rPr lang="en-US" sz="2600" dirty="0" smtClean="0"/>
              <a:t>organization in the US</a:t>
            </a: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 smtClean="0"/>
              <a:t>132,000 </a:t>
            </a:r>
            <a:r>
              <a:rPr lang="en-US" sz="2600" dirty="0"/>
              <a:t>members </a:t>
            </a:r>
          </a:p>
          <a:p>
            <a:pPr lvl="1">
              <a:lnSpc>
                <a:spcPct val="80000"/>
              </a:lnSpc>
              <a:spcBef>
                <a:spcPct val="45000"/>
              </a:spcBef>
            </a:pPr>
            <a:r>
              <a:rPr lang="en-US" sz="2200" dirty="0"/>
              <a:t>Internists</a:t>
            </a:r>
          </a:p>
          <a:p>
            <a:pPr lvl="1">
              <a:lnSpc>
                <a:spcPct val="80000"/>
              </a:lnSpc>
              <a:spcBef>
                <a:spcPct val="45000"/>
              </a:spcBef>
            </a:pPr>
            <a:r>
              <a:rPr lang="en-US" sz="2200" dirty="0"/>
              <a:t>Internal Medicine sub-specialists</a:t>
            </a:r>
          </a:p>
          <a:p>
            <a:pPr lvl="1">
              <a:lnSpc>
                <a:spcPct val="80000"/>
              </a:lnSpc>
              <a:spcBef>
                <a:spcPct val="45000"/>
              </a:spcBef>
            </a:pPr>
            <a:r>
              <a:rPr lang="en-US" sz="2200" dirty="0"/>
              <a:t>Residents/fellows training in Internal </a:t>
            </a:r>
            <a:br>
              <a:rPr lang="en-US" sz="2200" dirty="0"/>
            </a:br>
            <a:r>
              <a:rPr lang="en-US" sz="2200" dirty="0"/>
              <a:t>Medicine or its subspecialties</a:t>
            </a:r>
          </a:p>
          <a:p>
            <a:pPr lvl="1">
              <a:lnSpc>
                <a:spcPct val="80000"/>
              </a:lnSpc>
              <a:spcBef>
                <a:spcPct val="45000"/>
              </a:spcBef>
            </a:pPr>
            <a:r>
              <a:rPr lang="en-US" sz="2200" dirty="0"/>
              <a:t>Medical students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Headquarters in Philadelphia and an office in Washington, D.C.</a:t>
            </a:r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History of ACP Clinical Guidelines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 was established in 1981</a:t>
            </a:r>
          </a:p>
          <a:p>
            <a:r>
              <a:rPr lang="en-US" dirty="0" smtClean="0"/>
              <a:t>Developed by Clinical Guidelines Committee</a:t>
            </a:r>
            <a:endParaRPr lang="en-US" dirty="0"/>
          </a:p>
          <a:p>
            <a:r>
              <a:rPr lang="en-US" dirty="0"/>
              <a:t>Screening, </a:t>
            </a:r>
            <a:r>
              <a:rPr lang="en-US" dirty="0" err="1"/>
              <a:t>Dx</a:t>
            </a:r>
            <a:r>
              <a:rPr lang="en-US" dirty="0"/>
              <a:t>, and </a:t>
            </a:r>
            <a:r>
              <a:rPr lang="en-US" dirty="0" smtClean="0"/>
              <a:t>Rx to help clinicians in making health care decisions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ACP’s Guidelines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3 most valued </a:t>
            </a:r>
            <a:r>
              <a:rPr lang="en-US" dirty="0"/>
              <a:t>p</a:t>
            </a:r>
            <a:r>
              <a:rPr lang="en-US" dirty="0" smtClean="0"/>
              <a:t>roduct</a:t>
            </a:r>
          </a:p>
          <a:p>
            <a:r>
              <a:rPr lang="en-US" dirty="0" smtClean="0"/>
              <a:t>Most common reason to visit ACP’s website</a:t>
            </a:r>
          </a:p>
          <a:p>
            <a:r>
              <a:rPr lang="en-US" dirty="0" smtClean="0"/>
              <a:t>25 of the top 100 most read articles ever in the Annals of Internal Medicine</a:t>
            </a:r>
          </a:p>
          <a:p>
            <a:r>
              <a:rPr lang="en-US" dirty="0" smtClean="0"/>
              <a:t>Top most read article in Internal Medicine on </a:t>
            </a:r>
            <a:r>
              <a:rPr lang="en-US" dirty="0" err="1" smtClean="0"/>
              <a:t>Medscape</a:t>
            </a:r>
            <a:endParaRPr lang="en-US" dirty="0" smtClean="0"/>
          </a:p>
          <a:p>
            <a:r>
              <a:rPr lang="en-US" dirty="0" smtClean="0"/>
              <a:t>All ACP Guidelines are regularly covered by print, TV, radio, and online stories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ACP Guidelines Coverage</a:t>
            </a:r>
            <a:endParaRPr lang="en-US" dirty="0"/>
          </a:p>
        </p:txBody>
      </p:sp>
      <p:graphicFrame>
        <p:nvGraphicFramePr>
          <p:cNvPr id="4" name="Content Placeholder 3" title="ACP Guidelines Coverag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673428"/>
              </p:ext>
            </p:extLst>
          </p:nvPr>
        </p:nvGraphicFramePr>
        <p:xfrm>
          <a:off x="533400" y="1066800"/>
          <a:ext cx="8229600" cy="485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447800"/>
                <a:gridCol w="13563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ACP Guideline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Print/</a:t>
                      </a:r>
                    </a:p>
                    <a:p>
                      <a:r>
                        <a:rPr lang="en-US" dirty="0" smtClean="0"/>
                        <a:t>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TV</a:t>
                      </a:r>
                      <a:r>
                        <a:rPr lang="en-US" baseline="0" dirty="0" smtClean="0"/>
                        <a:t> Coverage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Downloads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Audience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 (11/2009)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of Depression (11/2008)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of Osteoporosis (9/2008)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Screening for</a:t>
                      </a:r>
                      <a:r>
                        <a:rPr lang="en-US" baseline="0" dirty="0" smtClean="0"/>
                        <a:t> Osteoporosis (5/2008)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of Dementia (3/2008)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17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Palliative Care  (1/2008)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Million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COPD (11/2007)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 Million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ACP and Systematic Reviews</a:t>
            </a:r>
            <a:endParaRPr lang="en-US" sz="3800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 Policies</a:t>
            </a:r>
          </a:p>
          <a:p>
            <a:pPr lvl="1"/>
            <a:r>
              <a:rPr lang="en-US" dirty="0" smtClean="0"/>
              <a:t>Clinical Guidelines</a:t>
            </a:r>
          </a:p>
          <a:p>
            <a:pPr lvl="1"/>
            <a:r>
              <a:rPr lang="en-US" dirty="0" smtClean="0"/>
              <a:t>Guidance Statements</a:t>
            </a:r>
          </a:p>
          <a:p>
            <a:pPr lvl="1"/>
            <a:r>
              <a:rPr lang="en-US" dirty="0" smtClean="0"/>
              <a:t>High-Value Cost Conscious Care Advice</a:t>
            </a:r>
            <a:endParaRPr lang="en-US" dirty="0"/>
          </a:p>
          <a:p>
            <a:r>
              <a:rPr lang="en-US" dirty="0" smtClean="0"/>
              <a:t>Performance measurement</a:t>
            </a:r>
          </a:p>
          <a:p>
            <a:r>
              <a:rPr lang="en-US" dirty="0" smtClean="0"/>
              <a:t>Gaps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ACP Membership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quality guidelines</a:t>
            </a:r>
          </a:p>
          <a:p>
            <a:r>
              <a:rPr lang="en-US" dirty="0" smtClean="0"/>
              <a:t>Based on scientific evidence</a:t>
            </a:r>
          </a:p>
          <a:p>
            <a:r>
              <a:rPr lang="en-US" dirty="0" smtClean="0"/>
              <a:t>Helpful source of advice</a:t>
            </a:r>
          </a:p>
          <a:p>
            <a:r>
              <a:rPr lang="en-US" dirty="0" smtClean="0"/>
              <a:t>Not rigid or difficult to apply</a:t>
            </a:r>
          </a:p>
          <a:p>
            <a:r>
              <a:rPr lang="en-US" dirty="0" smtClean="0"/>
              <a:t>Not difficult to understand or use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1524000"/>
            <a:ext cx="2286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2057400"/>
            <a:ext cx="3429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a good systematic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literature is expanding at an extremely fast rate</a:t>
            </a:r>
          </a:p>
          <a:p>
            <a:r>
              <a:rPr lang="en-US" dirty="0" smtClean="0"/>
              <a:t>RCTs in MEDLINE (5,000 per yr from 1978-1985 to 25,000 per year in 1994-2001)</a:t>
            </a:r>
          </a:p>
          <a:p>
            <a:r>
              <a:rPr lang="en-US" dirty="0" smtClean="0"/>
              <a:t>15 million citations on MEDLINE </a:t>
            </a:r>
            <a:r>
              <a:rPr lang="en-US" smtClean="0"/>
              <a:t>and 10,000-20,000 added per week</a:t>
            </a:r>
            <a:endParaRPr lang="en-US" dirty="0" smtClean="0"/>
          </a:p>
          <a:p>
            <a:r>
              <a:rPr lang="en-US" dirty="0" smtClean="0"/>
              <a:t>Evidence → Clinical Guidelines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ACP and Systematic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Systematic Reviews</a:t>
            </a:r>
          </a:p>
          <a:p>
            <a:pPr lvl="1"/>
            <a:r>
              <a:rPr lang="en-US" sz="3000" dirty="0" smtClean="0"/>
              <a:t>ACP sponsored</a:t>
            </a:r>
          </a:p>
          <a:p>
            <a:pPr lvl="1"/>
            <a:r>
              <a:rPr lang="en-US" sz="3000" dirty="0" smtClean="0"/>
              <a:t>Collaboration with other societies</a:t>
            </a:r>
          </a:p>
          <a:p>
            <a:pPr lvl="1"/>
            <a:r>
              <a:rPr lang="en-US" sz="3000" dirty="0" smtClean="0"/>
              <a:t>AHRQ’s Evidence-based Practice Centers</a:t>
            </a:r>
          </a:p>
          <a:p>
            <a:pPr lvl="2"/>
            <a:r>
              <a:rPr lang="en-US" sz="2600" dirty="0" smtClean="0"/>
              <a:t>Working together since1999</a:t>
            </a:r>
          </a:p>
          <a:p>
            <a:pPr lvl="2"/>
            <a:r>
              <a:rPr lang="en-US" sz="2600" dirty="0" smtClean="0"/>
              <a:t>EPC &amp; EHC</a:t>
            </a:r>
          </a:p>
          <a:p>
            <a:pPr lvl="2"/>
            <a:r>
              <a:rPr lang="en-US" sz="2600" dirty="0" smtClean="0"/>
              <a:t>66% of our guidelines based on EPC evidence reports</a:t>
            </a:r>
          </a:p>
          <a:p>
            <a:r>
              <a:rPr lang="en-US" sz="3400" dirty="0" smtClean="0"/>
              <a:t>Available Systematic Reviews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1704</TotalTime>
  <Words>611</Words>
  <Application>Microsoft Macintosh PowerPoint</Application>
  <PresentationFormat>On-screen Show (4:3)</PresentationFormat>
  <Paragraphs>138</Paragraphs>
  <Slides>16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Edge</vt:lpstr>
      <vt:lpstr>Photo Editor Photo</vt:lpstr>
      <vt:lpstr>Systematic Reviews and American College of Physicians Clinical Practice Guidelines</vt:lpstr>
      <vt:lpstr>Who We Are</vt:lpstr>
      <vt:lpstr>History of ACP Clinical Guidelines</vt:lpstr>
      <vt:lpstr>ACP’s Guidelines Coverage</vt:lpstr>
      <vt:lpstr>ACP Guidelines Coverage</vt:lpstr>
      <vt:lpstr>ACP and Systematic Reviews</vt:lpstr>
      <vt:lpstr>ACP Membership Feedback</vt:lpstr>
      <vt:lpstr>The need for a good systematic review?</vt:lpstr>
      <vt:lpstr>ACP and Systematic Reviews</vt:lpstr>
      <vt:lpstr>Issues with Systematic Reviews</vt:lpstr>
      <vt:lpstr>Issues with Systematic Reviews</vt:lpstr>
      <vt:lpstr>Relationship between Guideline Developers &amp; Systematic Review  Developers</vt:lpstr>
      <vt:lpstr>Relationship between Guideline Developers &amp; Systematic Review  Developers</vt:lpstr>
      <vt:lpstr>Clinical Practice Guidelines</vt:lpstr>
      <vt:lpstr>Summary</vt:lpstr>
      <vt:lpstr>PowerPoint Presentation</vt:lpstr>
    </vt:vector>
  </TitlesOfParts>
  <Company>American College of Physicians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Amir Qaseem</dc:creator>
  <cp:lastModifiedBy>Vanessa Graham</cp:lastModifiedBy>
  <cp:revision>539</cp:revision>
  <dcterms:created xsi:type="dcterms:W3CDTF">2005-05-16T17:38:36Z</dcterms:created>
  <dcterms:modified xsi:type="dcterms:W3CDTF">2011-10-20T21:14:46Z</dcterms:modified>
</cp:coreProperties>
</file>