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82" r:id="rId2"/>
    <p:sldId id="427" r:id="rId3"/>
    <p:sldId id="260" r:id="rId4"/>
    <p:sldId id="418" r:id="rId5"/>
    <p:sldId id="380" r:id="rId6"/>
    <p:sldId id="430" r:id="rId7"/>
    <p:sldId id="405" r:id="rId8"/>
    <p:sldId id="297" r:id="rId9"/>
    <p:sldId id="439" r:id="rId10"/>
    <p:sldId id="436" r:id="rId11"/>
    <p:sldId id="343" r:id="rId12"/>
    <p:sldId id="371" r:id="rId13"/>
    <p:sldId id="275" r:id="rId14"/>
    <p:sldId id="420" r:id="rId15"/>
    <p:sldId id="390" r:id="rId16"/>
    <p:sldId id="437" r:id="rId17"/>
    <p:sldId id="372" r:id="rId18"/>
    <p:sldId id="431" r:id="rId19"/>
    <p:sldId id="381" r:id="rId20"/>
    <p:sldId id="422" r:id="rId21"/>
    <p:sldId id="374" r:id="rId22"/>
    <p:sldId id="432" r:id="rId23"/>
    <p:sldId id="433" r:id="rId24"/>
    <p:sldId id="434" r:id="rId25"/>
    <p:sldId id="435" r:id="rId26"/>
    <p:sldId id="423" r:id="rId27"/>
    <p:sldId id="396" r:id="rId28"/>
    <p:sldId id="438" r:id="rId29"/>
    <p:sldId id="424" r:id="rId30"/>
    <p:sldId id="295" r:id="rId31"/>
    <p:sldId id="277" r:id="rId32"/>
    <p:sldId id="346" r:id="rId33"/>
    <p:sldId id="341" r:id="rId34"/>
    <p:sldId id="301" r:id="rId35"/>
    <p:sldId id="40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EC9DCC-4378-451A-8B28-0A6948539405}">
          <p14:sldIdLst>
            <p14:sldId id="282"/>
            <p14:sldId id="427"/>
            <p14:sldId id="260"/>
            <p14:sldId id="418"/>
            <p14:sldId id="380"/>
            <p14:sldId id="430"/>
            <p14:sldId id="405"/>
            <p14:sldId id="297"/>
            <p14:sldId id="439"/>
            <p14:sldId id="436"/>
            <p14:sldId id="343"/>
            <p14:sldId id="371"/>
            <p14:sldId id="275"/>
            <p14:sldId id="420"/>
            <p14:sldId id="390"/>
            <p14:sldId id="437"/>
            <p14:sldId id="372"/>
            <p14:sldId id="431"/>
            <p14:sldId id="381"/>
            <p14:sldId id="422"/>
            <p14:sldId id="374"/>
            <p14:sldId id="432"/>
            <p14:sldId id="433"/>
            <p14:sldId id="434"/>
            <p14:sldId id="435"/>
            <p14:sldId id="423"/>
            <p14:sldId id="396"/>
            <p14:sldId id="438"/>
            <p14:sldId id="424"/>
            <p14:sldId id="295"/>
            <p14:sldId id="277"/>
            <p14:sldId id="346"/>
            <p14:sldId id="341"/>
            <p14:sldId id="301"/>
            <p14:sldId id="40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gracia" initials="gg" lastIdx="40" clrIdx="0"/>
  <p:cmAuthor id="7" name="Katy O'Shea" initials="MKO" lastIdx="38" clrIdx="7"/>
  <p:cmAuthor id="1" name="Kristina K Davis" initials="KKD" lastIdx="21" clrIdx="1"/>
  <p:cmAuthor id="8" name="Gabriela Gracia" initials="" lastIdx="13" clrIdx="8"/>
  <p:cmAuthor id="2" name="bedson" initials="BSE" lastIdx="47" clrIdx="2"/>
  <p:cmAuthor id="3" name="ggracia" initials="g" lastIdx="7" clrIdx="3"/>
  <p:cmAuthor id="4" name="CrontrastCreative1" initials="C" lastIdx="0" clrIdx="4"/>
  <p:cmAuthor id="5" name="Daniel McRae" initials="" lastIdx="10" clrIdx="5"/>
  <p:cmAuthor id="6" name="thret6" initials="t" lastIdx="2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0"/>
    <a:srgbClr val="4F2D7F"/>
    <a:srgbClr val="009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7943" autoAdjust="0"/>
    <p:restoredTop sz="86408" autoAdjust="0"/>
  </p:normalViewPr>
  <p:slideViewPr>
    <p:cSldViewPr>
      <p:cViewPr>
        <p:scale>
          <a:sx n="85" d="100"/>
          <a:sy n="85" d="100"/>
        </p:scale>
        <p:origin x="-1128" y="-612"/>
      </p:cViewPr>
      <p:guideLst>
        <p:guide orient="horz" pos="2208"/>
        <p:guide pos="672"/>
      </p:guideLst>
    </p:cSldViewPr>
  </p:slideViewPr>
  <p:outlineViewPr>
    <p:cViewPr>
      <p:scale>
        <a:sx n="33" d="100"/>
        <a:sy n="33" d="100"/>
      </p:scale>
      <p:origin x="0" y="4320"/>
    </p:cViewPr>
  </p:outlineViewPr>
  <p:notesTextViewPr>
    <p:cViewPr>
      <p:scale>
        <a:sx n="66" d="100"/>
        <a:sy n="66" d="100"/>
      </p:scale>
      <p:origin x="0" y="0"/>
    </p:cViewPr>
  </p:notesTextViewPr>
  <p:sorterViewPr>
    <p:cViewPr>
      <p:scale>
        <a:sx n="100" d="100"/>
        <a:sy n="100" d="100"/>
      </p:scale>
      <p:origin x="0" y="3968"/>
    </p:cViewPr>
  </p:sorterViewPr>
  <p:notesViewPr>
    <p:cSldViewPr>
      <p:cViewPr>
        <p:scale>
          <a:sx n="60" d="100"/>
          <a:sy n="60" d="100"/>
        </p:scale>
        <p:origin x="-2508" y="-7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72FF8-FDDC-4239-9231-00F786D233E5}" type="doc">
      <dgm:prSet loTypeId="urn:microsoft.com/office/officeart/2005/8/layout/vProcess5" loCatId="process" qsTypeId="urn:microsoft.com/office/officeart/2005/8/quickstyle/simple1" qsCatId="simple" csTypeId="urn:microsoft.com/office/officeart/2005/8/colors/accent5_3" csCatId="accent5" phldr="1"/>
      <dgm:spPr/>
      <dgm:t>
        <a:bodyPr/>
        <a:lstStyle/>
        <a:p>
          <a:endParaRPr lang="en-US"/>
        </a:p>
      </dgm:t>
    </dgm:pt>
    <dgm:pt modelId="{A0A3853E-9EC9-47F6-AB7F-BB1EFDEA6C2B}">
      <dgm:prSet phldrT="[Text]" custT="1"/>
      <dgm:spPr>
        <a:solidFill>
          <a:srgbClr val="0075B0"/>
        </a:solidFill>
      </dgm:spPr>
      <dgm:t>
        <a:bodyPr/>
        <a:lstStyle/>
        <a:p>
          <a:r>
            <a:rPr lang="en-US" sz="2000" dirty="0" smtClean="0">
              <a:latin typeface="Arial"/>
              <a:cs typeface="Arial"/>
            </a:rPr>
            <a:t>1. What happened?</a:t>
          </a:r>
          <a:endParaRPr lang="en-US" sz="2000" dirty="0">
            <a:latin typeface="Arial"/>
            <a:cs typeface="Arial"/>
          </a:endParaRPr>
        </a:p>
      </dgm:t>
    </dgm:pt>
    <dgm:pt modelId="{6D6D404B-4A27-4076-9146-5AD2A136337F}" type="parTrans" cxnId="{3A722CBD-9593-4429-805A-EF198534CFE6}">
      <dgm:prSet/>
      <dgm:spPr/>
      <dgm:t>
        <a:bodyPr/>
        <a:lstStyle/>
        <a:p>
          <a:endParaRPr lang="en-US" sz="2000">
            <a:latin typeface="Arial"/>
            <a:cs typeface="Arial"/>
          </a:endParaRPr>
        </a:p>
      </dgm:t>
    </dgm:pt>
    <dgm:pt modelId="{43A1C8D8-FC22-4A3D-88F5-57860CEE360C}" type="sibTrans" cxnId="{3A722CBD-9593-4429-805A-EF198534CFE6}">
      <dgm:prSet custT="1"/>
      <dgm:spPr>
        <a:solidFill>
          <a:srgbClr val="4F2D7F">
            <a:alpha val="90000"/>
          </a:srgbClr>
        </a:solidFill>
      </dgm:spPr>
      <dgm:t>
        <a:bodyPr/>
        <a:lstStyle/>
        <a:p>
          <a:endParaRPr lang="en-US" sz="2000" dirty="0">
            <a:latin typeface="Arial"/>
            <a:cs typeface="Arial"/>
          </a:endParaRPr>
        </a:p>
      </dgm:t>
    </dgm:pt>
    <dgm:pt modelId="{A53E1317-B38E-46A2-8E26-4E5F7AEA6990}">
      <dgm:prSet phldrT="[Text]" custT="1"/>
      <dgm:spPr>
        <a:solidFill>
          <a:srgbClr val="0075B0"/>
        </a:solidFill>
      </dgm:spPr>
      <dgm:t>
        <a:bodyPr/>
        <a:lstStyle/>
        <a:p>
          <a:r>
            <a:rPr lang="en-US" sz="2000" dirty="0" smtClean="0">
              <a:latin typeface="Arial"/>
              <a:cs typeface="Arial"/>
            </a:rPr>
            <a:t>2. Why did it happen?</a:t>
          </a:r>
          <a:endParaRPr lang="en-US" sz="2000" dirty="0">
            <a:latin typeface="Arial"/>
            <a:cs typeface="Arial"/>
          </a:endParaRPr>
        </a:p>
      </dgm:t>
    </dgm:pt>
    <dgm:pt modelId="{BF522FE4-7D7E-441C-A8B2-CC9FE6CE46D9}" type="parTrans" cxnId="{F217651F-00CE-447F-87A2-032ACEECA0EC}">
      <dgm:prSet/>
      <dgm:spPr/>
      <dgm:t>
        <a:bodyPr/>
        <a:lstStyle/>
        <a:p>
          <a:endParaRPr lang="en-US" sz="2000">
            <a:latin typeface="Arial"/>
            <a:cs typeface="Arial"/>
          </a:endParaRPr>
        </a:p>
      </dgm:t>
    </dgm:pt>
    <dgm:pt modelId="{83CA7B56-21AE-4BE9-8E11-1B17200752B4}" type="sibTrans" cxnId="{F217651F-00CE-447F-87A2-032ACEECA0EC}">
      <dgm:prSet custT="1"/>
      <dgm:spPr>
        <a:solidFill>
          <a:srgbClr val="4F2D7F">
            <a:alpha val="90000"/>
          </a:srgbClr>
        </a:solidFill>
      </dgm:spPr>
      <dgm:t>
        <a:bodyPr/>
        <a:lstStyle/>
        <a:p>
          <a:endParaRPr lang="en-US" sz="2000" dirty="0">
            <a:latin typeface="Arial"/>
            <a:cs typeface="Arial"/>
          </a:endParaRPr>
        </a:p>
      </dgm:t>
    </dgm:pt>
    <dgm:pt modelId="{4CBBBC6A-00C3-4ABD-8BDD-6CEB55D1C5CA}">
      <dgm:prSet phldrT="[Text]" custT="1"/>
      <dgm:spPr>
        <a:solidFill>
          <a:srgbClr val="0075B0"/>
        </a:solidFill>
      </dgm:spPr>
      <dgm:t>
        <a:bodyPr/>
        <a:lstStyle/>
        <a:p>
          <a:pPr marL="512763" indent="-512763"/>
          <a:r>
            <a:rPr lang="en-US" sz="2000" dirty="0" smtClean="0">
              <a:latin typeface="Arial"/>
              <a:cs typeface="Arial"/>
            </a:rPr>
            <a:t>3. What will you do to reduce the risk of recurrence?</a:t>
          </a:r>
          <a:endParaRPr lang="en-US" sz="2000" dirty="0">
            <a:latin typeface="Arial"/>
            <a:cs typeface="Arial"/>
          </a:endParaRPr>
        </a:p>
      </dgm:t>
    </dgm:pt>
    <dgm:pt modelId="{02441C66-60D8-4088-B8E8-4F1AFA911EF9}" type="parTrans" cxnId="{38692B0D-3E87-454F-8499-916CE0423389}">
      <dgm:prSet/>
      <dgm:spPr/>
      <dgm:t>
        <a:bodyPr/>
        <a:lstStyle/>
        <a:p>
          <a:endParaRPr lang="en-US" sz="2000">
            <a:latin typeface="Arial"/>
            <a:cs typeface="Arial"/>
          </a:endParaRPr>
        </a:p>
      </dgm:t>
    </dgm:pt>
    <dgm:pt modelId="{2224E1A7-CD05-40C4-9F57-21D32F4DE935}" type="sibTrans" cxnId="{38692B0D-3E87-454F-8499-916CE0423389}">
      <dgm:prSet custT="1"/>
      <dgm:spPr>
        <a:solidFill>
          <a:srgbClr val="4F2D7F">
            <a:alpha val="90000"/>
          </a:srgbClr>
        </a:solidFill>
      </dgm:spPr>
      <dgm:t>
        <a:bodyPr/>
        <a:lstStyle/>
        <a:p>
          <a:endParaRPr lang="en-US" sz="2000" dirty="0">
            <a:latin typeface="Arial"/>
            <a:cs typeface="Arial"/>
          </a:endParaRPr>
        </a:p>
      </dgm:t>
    </dgm:pt>
    <dgm:pt modelId="{BFABB2C5-39F6-5B46-93CD-147B5293F779}">
      <dgm:prSet phldrT="[Text]" custT="1"/>
      <dgm:spPr>
        <a:solidFill>
          <a:srgbClr val="0075B0"/>
        </a:solidFill>
      </dgm:spPr>
      <dgm:t>
        <a:bodyPr/>
        <a:lstStyle/>
        <a:p>
          <a:pPr marL="512064" indent="-512064"/>
          <a:r>
            <a:rPr lang="en-US" sz="2000" dirty="0" smtClean="0">
              <a:latin typeface="Arial"/>
              <a:cs typeface="Arial"/>
            </a:rPr>
            <a:t>4. How will you know the risk is reduced?</a:t>
          </a:r>
          <a:endParaRPr lang="en-US" sz="2000" dirty="0">
            <a:latin typeface="Arial"/>
            <a:cs typeface="Arial"/>
          </a:endParaRPr>
        </a:p>
      </dgm:t>
    </dgm:pt>
    <dgm:pt modelId="{1ACCEA21-7CA3-6545-ACD9-9AA566123892}" type="parTrans" cxnId="{B5B67211-464F-1745-B049-CF918A71A4D9}">
      <dgm:prSet/>
      <dgm:spPr/>
      <dgm:t>
        <a:bodyPr/>
        <a:lstStyle/>
        <a:p>
          <a:endParaRPr lang="en-US" sz="2000">
            <a:latin typeface="Arial"/>
            <a:cs typeface="Arial"/>
          </a:endParaRPr>
        </a:p>
      </dgm:t>
    </dgm:pt>
    <dgm:pt modelId="{40193694-3DB0-6941-8FD5-0A2EFB1060E4}" type="sibTrans" cxnId="{B5B67211-464F-1745-B049-CF918A71A4D9}">
      <dgm:prSet/>
      <dgm:spPr/>
      <dgm:t>
        <a:bodyPr/>
        <a:lstStyle/>
        <a:p>
          <a:endParaRPr lang="en-US" sz="2000">
            <a:latin typeface="Arial"/>
            <a:cs typeface="Arial"/>
          </a:endParaRPr>
        </a:p>
      </dgm:t>
    </dgm:pt>
    <dgm:pt modelId="{B36C9206-8A5E-41F8-B0E6-3E51473F866F}" type="pres">
      <dgm:prSet presAssocID="{87E72FF8-FDDC-4239-9231-00F786D233E5}" presName="outerComposite" presStyleCnt="0">
        <dgm:presLayoutVars>
          <dgm:chMax val="5"/>
          <dgm:dir/>
          <dgm:resizeHandles val="exact"/>
        </dgm:presLayoutVars>
      </dgm:prSet>
      <dgm:spPr/>
      <dgm:t>
        <a:bodyPr/>
        <a:lstStyle/>
        <a:p>
          <a:endParaRPr lang="en-US"/>
        </a:p>
      </dgm:t>
    </dgm:pt>
    <dgm:pt modelId="{6EAEF8F4-A819-4731-84CA-53D01B0DADC4}" type="pres">
      <dgm:prSet presAssocID="{87E72FF8-FDDC-4239-9231-00F786D233E5}" presName="dummyMaxCanvas" presStyleCnt="0">
        <dgm:presLayoutVars/>
      </dgm:prSet>
      <dgm:spPr/>
      <dgm:t>
        <a:bodyPr/>
        <a:lstStyle/>
        <a:p>
          <a:endParaRPr lang="en-US"/>
        </a:p>
      </dgm:t>
    </dgm:pt>
    <dgm:pt modelId="{4A712B3E-5ED8-2A40-B28E-DF1C61327259}" type="pres">
      <dgm:prSet presAssocID="{87E72FF8-FDDC-4239-9231-00F786D233E5}" presName="FourNodes_1" presStyleLbl="node1" presStyleIdx="0" presStyleCnt="4">
        <dgm:presLayoutVars>
          <dgm:bulletEnabled val="1"/>
        </dgm:presLayoutVars>
      </dgm:prSet>
      <dgm:spPr/>
      <dgm:t>
        <a:bodyPr/>
        <a:lstStyle/>
        <a:p>
          <a:endParaRPr lang="en-US"/>
        </a:p>
      </dgm:t>
    </dgm:pt>
    <dgm:pt modelId="{5EE8025D-A26E-5949-9EC1-8D6FB3ED07AF}" type="pres">
      <dgm:prSet presAssocID="{87E72FF8-FDDC-4239-9231-00F786D233E5}" presName="FourNodes_2" presStyleLbl="node1" presStyleIdx="1" presStyleCnt="4">
        <dgm:presLayoutVars>
          <dgm:bulletEnabled val="1"/>
        </dgm:presLayoutVars>
      </dgm:prSet>
      <dgm:spPr/>
      <dgm:t>
        <a:bodyPr/>
        <a:lstStyle/>
        <a:p>
          <a:endParaRPr lang="en-US"/>
        </a:p>
      </dgm:t>
    </dgm:pt>
    <dgm:pt modelId="{EF843C8D-421C-5B4F-9EDD-4054E33A0759}" type="pres">
      <dgm:prSet presAssocID="{87E72FF8-FDDC-4239-9231-00F786D233E5}" presName="FourNodes_3" presStyleLbl="node1" presStyleIdx="2" presStyleCnt="4">
        <dgm:presLayoutVars>
          <dgm:bulletEnabled val="1"/>
        </dgm:presLayoutVars>
      </dgm:prSet>
      <dgm:spPr/>
      <dgm:t>
        <a:bodyPr/>
        <a:lstStyle/>
        <a:p>
          <a:endParaRPr lang="en-US"/>
        </a:p>
      </dgm:t>
    </dgm:pt>
    <dgm:pt modelId="{F8035F43-C9A7-2741-900D-5187491C1991}" type="pres">
      <dgm:prSet presAssocID="{87E72FF8-FDDC-4239-9231-00F786D233E5}" presName="FourNodes_4" presStyleLbl="node1" presStyleIdx="3" presStyleCnt="4">
        <dgm:presLayoutVars>
          <dgm:bulletEnabled val="1"/>
        </dgm:presLayoutVars>
      </dgm:prSet>
      <dgm:spPr/>
      <dgm:t>
        <a:bodyPr/>
        <a:lstStyle/>
        <a:p>
          <a:endParaRPr lang="en-US"/>
        </a:p>
      </dgm:t>
    </dgm:pt>
    <dgm:pt modelId="{4B75A38D-10EC-5D40-87D6-F39C29ED9725}" type="pres">
      <dgm:prSet presAssocID="{87E72FF8-FDDC-4239-9231-00F786D233E5}" presName="FourConn_1-2" presStyleLbl="fgAccFollowNode1" presStyleIdx="0" presStyleCnt="3">
        <dgm:presLayoutVars>
          <dgm:bulletEnabled val="1"/>
        </dgm:presLayoutVars>
      </dgm:prSet>
      <dgm:spPr/>
      <dgm:t>
        <a:bodyPr/>
        <a:lstStyle/>
        <a:p>
          <a:endParaRPr lang="en-US"/>
        </a:p>
      </dgm:t>
    </dgm:pt>
    <dgm:pt modelId="{68E6AAE6-4A19-3842-BC4A-328D96FF54D5}" type="pres">
      <dgm:prSet presAssocID="{87E72FF8-FDDC-4239-9231-00F786D233E5}" presName="FourConn_2-3" presStyleLbl="fgAccFollowNode1" presStyleIdx="1" presStyleCnt="3">
        <dgm:presLayoutVars>
          <dgm:bulletEnabled val="1"/>
        </dgm:presLayoutVars>
      </dgm:prSet>
      <dgm:spPr/>
      <dgm:t>
        <a:bodyPr/>
        <a:lstStyle/>
        <a:p>
          <a:endParaRPr lang="en-US"/>
        </a:p>
      </dgm:t>
    </dgm:pt>
    <dgm:pt modelId="{A3D59200-A5FB-CD48-932F-E7E61833CFF2}" type="pres">
      <dgm:prSet presAssocID="{87E72FF8-FDDC-4239-9231-00F786D233E5}" presName="FourConn_3-4" presStyleLbl="fgAccFollowNode1" presStyleIdx="2" presStyleCnt="3">
        <dgm:presLayoutVars>
          <dgm:bulletEnabled val="1"/>
        </dgm:presLayoutVars>
      </dgm:prSet>
      <dgm:spPr/>
      <dgm:t>
        <a:bodyPr/>
        <a:lstStyle/>
        <a:p>
          <a:endParaRPr lang="en-US"/>
        </a:p>
      </dgm:t>
    </dgm:pt>
    <dgm:pt modelId="{329BB68B-19FD-C74E-BED9-E22F6260C27B}" type="pres">
      <dgm:prSet presAssocID="{87E72FF8-FDDC-4239-9231-00F786D233E5}" presName="FourNodes_1_text" presStyleLbl="node1" presStyleIdx="3" presStyleCnt="4">
        <dgm:presLayoutVars>
          <dgm:bulletEnabled val="1"/>
        </dgm:presLayoutVars>
      </dgm:prSet>
      <dgm:spPr/>
      <dgm:t>
        <a:bodyPr/>
        <a:lstStyle/>
        <a:p>
          <a:endParaRPr lang="en-US"/>
        </a:p>
      </dgm:t>
    </dgm:pt>
    <dgm:pt modelId="{6B13885B-D257-AA46-9DFD-B00A2C815A99}" type="pres">
      <dgm:prSet presAssocID="{87E72FF8-FDDC-4239-9231-00F786D233E5}" presName="FourNodes_2_text" presStyleLbl="node1" presStyleIdx="3" presStyleCnt="4">
        <dgm:presLayoutVars>
          <dgm:bulletEnabled val="1"/>
        </dgm:presLayoutVars>
      </dgm:prSet>
      <dgm:spPr/>
      <dgm:t>
        <a:bodyPr/>
        <a:lstStyle/>
        <a:p>
          <a:endParaRPr lang="en-US"/>
        </a:p>
      </dgm:t>
    </dgm:pt>
    <dgm:pt modelId="{D468DDD7-488B-DA44-9E38-2A3F9275B7A9}" type="pres">
      <dgm:prSet presAssocID="{87E72FF8-FDDC-4239-9231-00F786D233E5}" presName="FourNodes_3_text" presStyleLbl="node1" presStyleIdx="3" presStyleCnt="4">
        <dgm:presLayoutVars>
          <dgm:bulletEnabled val="1"/>
        </dgm:presLayoutVars>
      </dgm:prSet>
      <dgm:spPr/>
      <dgm:t>
        <a:bodyPr/>
        <a:lstStyle/>
        <a:p>
          <a:endParaRPr lang="en-US"/>
        </a:p>
      </dgm:t>
    </dgm:pt>
    <dgm:pt modelId="{B7EC8785-29B1-5044-B83F-3DA267DC4988}" type="pres">
      <dgm:prSet presAssocID="{87E72FF8-FDDC-4239-9231-00F786D233E5}" presName="FourNodes_4_text" presStyleLbl="node1" presStyleIdx="3" presStyleCnt="4">
        <dgm:presLayoutVars>
          <dgm:bulletEnabled val="1"/>
        </dgm:presLayoutVars>
      </dgm:prSet>
      <dgm:spPr/>
      <dgm:t>
        <a:bodyPr/>
        <a:lstStyle/>
        <a:p>
          <a:endParaRPr lang="en-US"/>
        </a:p>
      </dgm:t>
    </dgm:pt>
  </dgm:ptLst>
  <dgm:cxnLst>
    <dgm:cxn modelId="{CA7683CB-D25D-8549-9B34-D2F84E5C0B59}" type="presOf" srcId="{A53E1317-B38E-46A2-8E26-4E5F7AEA6990}" destId="{6B13885B-D257-AA46-9DFD-B00A2C815A99}" srcOrd="1" destOrd="0" presId="urn:microsoft.com/office/officeart/2005/8/layout/vProcess5"/>
    <dgm:cxn modelId="{EBC99730-7843-7E4E-A861-C718AC1541A4}" type="presOf" srcId="{43A1C8D8-FC22-4A3D-88F5-57860CEE360C}" destId="{4B75A38D-10EC-5D40-87D6-F39C29ED9725}" srcOrd="0" destOrd="0" presId="urn:microsoft.com/office/officeart/2005/8/layout/vProcess5"/>
    <dgm:cxn modelId="{BE081116-4117-DA44-AD45-C2BBDA58A682}" type="presOf" srcId="{2224E1A7-CD05-40C4-9F57-21D32F4DE935}" destId="{A3D59200-A5FB-CD48-932F-E7E61833CFF2}" srcOrd="0" destOrd="0" presId="urn:microsoft.com/office/officeart/2005/8/layout/vProcess5"/>
    <dgm:cxn modelId="{E9523610-6513-CC40-9A15-BAA1CAA8C4C7}" type="presOf" srcId="{83CA7B56-21AE-4BE9-8E11-1B17200752B4}" destId="{68E6AAE6-4A19-3842-BC4A-328D96FF54D5}" srcOrd="0" destOrd="0" presId="urn:microsoft.com/office/officeart/2005/8/layout/vProcess5"/>
    <dgm:cxn modelId="{F217651F-00CE-447F-87A2-032ACEECA0EC}" srcId="{87E72FF8-FDDC-4239-9231-00F786D233E5}" destId="{A53E1317-B38E-46A2-8E26-4E5F7AEA6990}" srcOrd="1" destOrd="0" parTransId="{BF522FE4-7D7E-441C-A8B2-CC9FE6CE46D9}" sibTransId="{83CA7B56-21AE-4BE9-8E11-1B17200752B4}"/>
    <dgm:cxn modelId="{3A722CBD-9593-4429-805A-EF198534CFE6}" srcId="{87E72FF8-FDDC-4239-9231-00F786D233E5}" destId="{A0A3853E-9EC9-47F6-AB7F-BB1EFDEA6C2B}" srcOrd="0" destOrd="0" parTransId="{6D6D404B-4A27-4076-9146-5AD2A136337F}" sibTransId="{43A1C8D8-FC22-4A3D-88F5-57860CEE360C}"/>
    <dgm:cxn modelId="{CE22F82A-2840-1843-9698-DA0BD3BECA58}" type="presOf" srcId="{A0A3853E-9EC9-47F6-AB7F-BB1EFDEA6C2B}" destId="{329BB68B-19FD-C74E-BED9-E22F6260C27B}" srcOrd="1" destOrd="0" presId="urn:microsoft.com/office/officeart/2005/8/layout/vProcess5"/>
    <dgm:cxn modelId="{B5B67211-464F-1745-B049-CF918A71A4D9}" srcId="{87E72FF8-FDDC-4239-9231-00F786D233E5}" destId="{BFABB2C5-39F6-5B46-93CD-147B5293F779}" srcOrd="3" destOrd="0" parTransId="{1ACCEA21-7CA3-6545-ACD9-9AA566123892}" sibTransId="{40193694-3DB0-6941-8FD5-0A2EFB1060E4}"/>
    <dgm:cxn modelId="{EDE1BF1B-9599-5242-975C-5F54FB0BC9F1}" type="presOf" srcId="{87E72FF8-FDDC-4239-9231-00F786D233E5}" destId="{B36C9206-8A5E-41F8-B0E6-3E51473F866F}" srcOrd="0" destOrd="0" presId="urn:microsoft.com/office/officeart/2005/8/layout/vProcess5"/>
    <dgm:cxn modelId="{21A48014-401F-ED4A-8CB9-44C4834347B2}" type="presOf" srcId="{BFABB2C5-39F6-5B46-93CD-147B5293F779}" destId="{B7EC8785-29B1-5044-B83F-3DA267DC4988}" srcOrd="1" destOrd="0" presId="urn:microsoft.com/office/officeart/2005/8/layout/vProcess5"/>
    <dgm:cxn modelId="{38692B0D-3E87-454F-8499-916CE0423389}" srcId="{87E72FF8-FDDC-4239-9231-00F786D233E5}" destId="{4CBBBC6A-00C3-4ABD-8BDD-6CEB55D1C5CA}" srcOrd="2" destOrd="0" parTransId="{02441C66-60D8-4088-B8E8-4F1AFA911EF9}" sibTransId="{2224E1A7-CD05-40C4-9F57-21D32F4DE935}"/>
    <dgm:cxn modelId="{A0D23BA0-F903-804E-9477-746E3743E079}" type="presOf" srcId="{4CBBBC6A-00C3-4ABD-8BDD-6CEB55D1C5CA}" destId="{D468DDD7-488B-DA44-9E38-2A3F9275B7A9}" srcOrd="1" destOrd="0" presId="urn:microsoft.com/office/officeart/2005/8/layout/vProcess5"/>
    <dgm:cxn modelId="{66C4CF33-D2E4-C846-AA13-1ABCE791C8D5}" type="presOf" srcId="{A0A3853E-9EC9-47F6-AB7F-BB1EFDEA6C2B}" destId="{4A712B3E-5ED8-2A40-B28E-DF1C61327259}" srcOrd="0" destOrd="0" presId="urn:microsoft.com/office/officeart/2005/8/layout/vProcess5"/>
    <dgm:cxn modelId="{AB2AFF1D-39D6-A94F-B232-BE55CEBF9AB0}" type="presOf" srcId="{4CBBBC6A-00C3-4ABD-8BDD-6CEB55D1C5CA}" destId="{EF843C8D-421C-5B4F-9EDD-4054E33A0759}" srcOrd="0" destOrd="0" presId="urn:microsoft.com/office/officeart/2005/8/layout/vProcess5"/>
    <dgm:cxn modelId="{DB071022-D7FB-6B4A-B2EF-4850316D98C7}" type="presOf" srcId="{BFABB2C5-39F6-5B46-93CD-147B5293F779}" destId="{F8035F43-C9A7-2741-900D-5187491C1991}" srcOrd="0" destOrd="0" presId="urn:microsoft.com/office/officeart/2005/8/layout/vProcess5"/>
    <dgm:cxn modelId="{7BDB71F7-5C49-7E4F-8621-69C8714E8E46}" type="presOf" srcId="{A53E1317-B38E-46A2-8E26-4E5F7AEA6990}" destId="{5EE8025D-A26E-5949-9EC1-8D6FB3ED07AF}" srcOrd="0" destOrd="0" presId="urn:microsoft.com/office/officeart/2005/8/layout/vProcess5"/>
    <dgm:cxn modelId="{35ED15D9-18D3-BA45-9D18-5CD43FECC3C4}" type="presParOf" srcId="{B36C9206-8A5E-41F8-B0E6-3E51473F866F}" destId="{6EAEF8F4-A819-4731-84CA-53D01B0DADC4}" srcOrd="0" destOrd="0" presId="urn:microsoft.com/office/officeart/2005/8/layout/vProcess5"/>
    <dgm:cxn modelId="{383CC62D-D30C-A149-845C-F427238A4BF6}" type="presParOf" srcId="{B36C9206-8A5E-41F8-B0E6-3E51473F866F}" destId="{4A712B3E-5ED8-2A40-B28E-DF1C61327259}" srcOrd="1" destOrd="0" presId="urn:microsoft.com/office/officeart/2005/8/layout/vProcess5"/>
    <dgm:cxn modelId="{F7B9CF9B-FAA8-7D4A-9020-4BDF36D905B8}" type="presParOf" srcId="{B36C9206-8A5E-41F8-B0E6-3E51473F866F}" destId="{5EE8025D-A26E-5949-9EC1-8D6FB3ED07AF}" srcOrd="2" destOrd="0" presId="urn:microsoft.com/office/officeart/2005/8/layout/vProcess5"/>
    <dgm:cxn modelId="{92A2C8A0-AF93-1A42-8076-96DD591B8AC7}" type="presParOf" srcId="{B36C9206-8A5E-41F8-B0E6-3E51473F866F}" destId="{EF843C8D-421C-5B4F-9EDD-4054E33A0759}" srcOrd="3" destOrd="0" presId="urn:microsoft.com/office/officeart/2005/8/layout/vProcess5"/>
    <dgm:cxn modelId="{4819F499-03E2-0B4D-9421-64025A5B21F9}" type="presParOf" srcId="{B36C9206-8A5E-41F8-B0E6-3E51473F866F}" destId="{F8035F43-C9A7-2741-900D-5187491C1991}" srcOrd="4" destOrd="0" presId="urn:microsoft.com/office/officeart/2005/8/layout/vProcess5"/>
    <dgm:cxn modelId="{748324F8-28AD-914C-B800-453F4EABDF17}" type="presParOf" srcId="{B36C9206-8A5E-41F8-B0E6-3E51473F866F}" destId="{4B75A38D-10EC-5D40-87D6-F39C29ED9725}" srcOrd="5" destOrd="0" presId="urn:microsoft.com/office/officeart/2005/8/layout/vProcess5"/>
    <dgm:cxn modelId="{418DA908-3D3A-A54E-A6BB-05204BDFC9FE}" type="presParOf" srcId="{B36C9206-8A5E-41F8-B0E6-3E51473F866F}" destId="{68E6AAE6-4A19-3842-BC4A-328D96FF54D5}" srcOrd="6" destOrd="0" presId="urn:microsoft.com/office/officeart/2005/8/layout/vProcess5"/>
    <dgm:cxn modelId="{AA9A9C98-BDE5-4F43-92D8-035A8E395A14}" type="presParOf" srcId="{B36C9206-8A5E-41F8-B0E6-3E51473F866F}" destId="{A3D59200-A5FB-CD48-932F-E7E61833CFF2}" srcOrd="7" destOrd="0" presId="urn:microsoft.com/office/officeart/2005/8/layout/vProcess5"/>
    <dgm:cxn modelId="{614B2D6B-FEA2-F54A-ACEC-F1580BE1401A}" type="presParOf" srcId="{B36C9206-8A5E-41F8-B0E6-3E51473F866F}" destId="{329BB68B-19FD-C74E-BED9-E22F6260C27B}" srcOrd="8" destOrd="0" presId="urn:microsoft.com/office/officeart/2005/8/layout/vProcess5"/>
    <dgm:cxn modelId="{4B08AAD7-09AF-064E-8B3C-2FF61AA42A46}" type="presParOf" srcId="{B36C9206-8A5E-41F8-B0E6-3E51473F866F}" destId="{6B13885B-D257-AA46-9DFD-B00A2C815A99}" srcOrd="9" destOrd="0" presId="urn:microsoft.com/office/officeart/2005/8/layout/vProcess5"/>
    <dgm:cxn modelId="{6AD61480-05C9-D241-884B-728258F718EA}" type="presParOf" srcId="{B36C9206-8A5E-41F8-B0E6-3E51473F866F}" destId="{D468DDD7-488B-DA44-9E38-2A3F9275B7A9}" srcOrd="10" destOrd="0" presId="urn:microsoft.com/office/officeart/2005/8/layout/vProcess5"/>
    <dgm:cxn modelId="{8DE89C80-FA33-8A4F-9E49-269DAA7AC5BB}" type="presParOf" srcId="{B36C9206-8A5E-41F8-B0E6-3E51473F866F}" destId="{B7EC8785-29B1-5044-B83F-3DA267DC4988}"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12B3E-5ED8-2A40-B28E-DF1C61327259}">
      <dsp:nvSpPr>
        <dsp:cNvPr id="0" name=""/>
        <dsp:cNvSpPr/>
      </dsp:nvSpPr>
      <dsp:spPr>
        <a:xfrm>
          <a:off x="0" y="0"/>
          <a:ext cx="5120640" cy="787908"/>
        </a:xfrm>
        <a:prstGeom prst="roundRect">
          <a:avLst>
            <a:gd name="adj" fmla="val 10000"/>
          </a:avLst>
        </a:prstGeom>
        <a:solidFill>
          <a:srgbClr val="007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a:cs typeface="Arial"/>
            </a:rPr>
            <a:t>1. What happened?</a:t>
          </a:r>
          <a:endParaRPr lang="en-US" sz="2000" kern="1200" dirty="0">
            <a:latin typeface="Arial"/>
            <a:cs typeface="Arial"/>
          </a:endParaRPr>
        </a:p>
      </dsp:txBody>
      <dsp:txXfrm>
        <a:off x="23077" y="23077"/>
        <a:ext cx="4203847" cy="741754"/>
      </dsp:txXfrm>
    </dsp:sp>
    <dsp:sp modelId="{5EE8025D-A26E-5949-9EC1-8D6FB3ED07AF}">
      <dsp:nvSpPr>
        <dsp:cNvPr id="0" name=""/>
        <dsp:cNvSpPr/>
      </dsp:nvSpPr>
      <dsp:spPr>
        <a:xfrm>
          <a:off x="428853" y="931164"/>
          <a:ext cx="5120640" cy="787908"/>
        </a:xfrm>
        <a:prstGeom prst="roundRect">
          <a:avLst>
            <a:gd name="adj" fmla="val 10000"/>
          </a:avLst>
        </a:prstGeom>
        <a:solidFill>
          <a:srgbClr val="007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a:cs typeface="Arial"/>
            </a:rPr>
            <a:t>2. Why did it happen?</a:t>
          </a:r>
          <a:endParaRPr lang="en-US" sz="2000" kern="1200" dirty="0">
            <a:latin typeface="Arial"/>
            <a:cs typeface="Arial"/>
          </a:endParaRPr>
        </a:p>
      </dsp:txBody>
      <dsp:txXfrm>
        <a:off x="451930" y="954241"/>
        <a:ext cx="4133492" cy="741754"/>
      </dsp:txXfrm>
    </dsp:sp>
    <dsp:sp modelId="{EF843C8D-421C-5B4F-9EDD-4054E33A0759}">
      <dsp:nvSpPr>
        <dsp:cNvPr id="0" name=""/>
        <dsp:cNvSpPr/>
      </dsp:nvSpPr>
      <dsp:spPr>
        <a:xfrm>
          <a:off x="851306" y="1862328"/>
          <a:ext cx="5120640" cy="787908"/>
        </a:xfrm>
        <a:prstGeom prst="roundRect">
          <a:avLst>
            <a:gd name="adj" fmla="val 10000"/>
          </a:avLst>
        </a:prstGeom>
        <a:solidFill>
          <a:srgbClr val="007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12763" lvl="0" indent="-512763" algn="l" defTabSz="889000">
            <a:lnSpc>
              <a:spcPct val="90000"/>
            </a:lnSpc>
            <a:spcBef>
              <a:spcPct val="0"/>
            </a:spcBef>
            <a:spcAft>
              <a:spcPct val="35000"/>
            </a:spcAft>
          </a:pPr>
          <a:r>
            <a:rPr lang="en-US" sz="2000" kern="1200" dirty="0" smtClean="0">
              <a:latin typeface="Arial"/>
              <a:cs typeface="Arial"/>
            </a:rPr>
            <a:t>3. What will you do to reduce the risk of recurrence?</a:t>
          </a:r>
          <a:endParaRPr lang="en-US" sz="2000" kern="1200" dirty="0">
            <a:latin typeface="Arial"/>
            <a:cs typeface="Arial"/>
          </a:endParaRPr>
        </a:p>
      </dsp:txBody>
      <dsp:txXfrm>
        <a:off x="874383" y="1885405"/>
        <a:ext cx="4139892" cy="741754"/>
      </dsp:txXfrm>
    </dsp:sp>
    <dsp:sp modelId="{F8035F43-C9A7-2741-900D-5187491C1991}">
      <dsp:nvSpPr>
        <dsp:cNvPr id="0" name=""/>
        <dsp:cNvSpPr/>
      </dsp:nvSpPr>
      <dsp:spPr>
        <a:xfrm>
          <a:off x="1280160" y="2793491"/>
          <a:ext cx="5120640" cy="787908"/>
        </a:xfrm>
        <a:prstGeom prst="roundRect">
          <a:avLst>
            <a:gd name="adj" fmla="val 10000"/>
          </a:avLst>
        </a:prstGeom>
        <a:solidFill>
          <a:srgbClr val="0075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12064" lvl="0" indent="-512064" algn="l" defTabSz="889000">
            <a:lnSpc>
              <a:spcPct val="90000"/>
            </a:lnSpc>
            <a:spcBef>
              <a:spcPct val="0"/>
            </a:spcBef>
            <a:spcAft>
              <a:spcPct val="35000"/>
            </a:spcAft>
          </a:pPr>
          <a:r>
            <a:rPr lang="en-US" sz="2000" kern="1200" dirty="0" smtClean="0">
              <a:latin typeface="Arial"/>
              <a:cs typeface="Arial"/>
            </a:rPr>
            <a:t>4. How will you know the risk is reduced?</a:t>
          </a:r>
          <a:endParaRPr lang="en-US" sz="2000" kern="1200" dirty="0">
            <a:latin typeface="Arial"/>
            <a:cs typeface="Arial"/>
          </a:endParaRPr>
        </a:p>
      </dsp:txBody>
      <dsp:txXfrm>
        <a:off x="1303237" y="2816568"/>
        <a:ext cx="4133492" cy="741754"/>
      </dsp:txXfrm>
    </dsp:sp>
    <dsp:sp modelId="{4B75A38D-10EC-5D40-87D6-F39C29ED9725}">
      <dsp:nvSpPr>
        <dsp:cNvPr id="0" name=""/>
        <dsp:cNvSpPr/>
      </dsp:nvSpPr>
      <dsp:spPr>
        <a:xfrm>
          <a:off x="4608499" y="603465"/>
          <a:ext cx="512140" cy="512140"/>
        </a:xfrm>
        <a:prstGeom prst="downArrow">
          <a:avLst>
            <a:gd name="adj1" fmla="val 55000"/>
            <a:gd name="adj2" fmla="val 45000"/>
          </a:avLst>
        </a:prstGeom>
        <a:solidFill>
          <a:srgbClr val="4F2D7F">
            <a:alpha val="90000"/>
          </a:srgb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latin typeface="Arial"/>
            <a:cs typeface="Arial"/>
          </a:endParaRPr>
        </a:p>
      </dsp:txBody>
      <dsp:txXfrm>
        <a:off x="4723731" y="603465"/>
        <a:ext cx="281677" cy="385385"/>
      </dsp:txXfrm>
    </dsp:sp>
    <dsp:sp modelId="{68E6AAE6-4A19-3842-BC4A-328D96FF54D5}">
      <dsp:nvSpPr>
        <dsp:cNvPr id="0" name=""/>
        <dsp:cNvSpPr/>
      </dsp:nvSpPr>
      <dsp:spPr>
        <a:xfrm>
          <a:off x="5037353" y="1534629"/>
          <a:ext cx="512140" cy="512140"/>
        </a:xfrm>
        <a:prstGeom prst="downArrow">
          <a:avLst>
            <a:gd name="adj1" fmla="val 55000"/>
            <a:gd name="adj2" fmla="val 45000"/>
          </a:avLst>
        </a:prstGeom>
        <a:solidFill>
          <a:srgbClr val="4F2D7F">
            <a:alpha val="90000"/>
          </a:srgb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latin typeface="Arial"/>
            <a:cs typeface="Arial"/>
          </a:endParaRPr>
        </a:p>
      </dsp:txBody>
      <dsp:txXfrm>
        <a:off x="5152585" y="1534629"/>
        <a:ext cx="281677" cy="385385"/>
      </dsp:txXfrm>
    </dsp:sp>
    <dsp:sp modelId="{A3D59200-A5FB-CD48-932F-E7E61833CFF2}">
      <dsp:nvSpPr>
        <dsp:cNvPr id="0" name=""/>
        <dsp:cNvSpPr/>
      </dsp:nvSpPr>
      <dsp:spPr>
        <a:xfrm>
          <a:off x="5459806" y="2465793"/>
          <a:ext cx="512140" cy="512140"/>
        </a:xfrm>
        <a:prstGeom prst="downArrow">
          <a:avLst>
            <a:gd name="adj1" fmla="val 55000"/>
            <a:gd name="adj2" fmla="val 45000"/>
          </a:avLst>
        </a:prstGeom>
        <a:solidFill>
          <a:srgbClr val="4F2D7F">
            <a:alpha val="90000"/>
          </a:srgb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latin typeface="Arial"/>
            <a:cs typeface="Arial"/>
          </a:endParaRPr>
        </a:p>
      </dsp:txBody>
      <dsp:txXfrm>
        <a:off x="5575038" y="2465793"/>
        <a:ext cx="281677" cy="3853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348864C-CDEC-464A-90DE-001F687D51E9}" type="datetimeFigureOut">
              <a:rPr lang="en-US" smtClean="0"/>
              <a:pPr/>
              <a:t>2/22/2016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8E64A06-5D80-4A1F-9ACE-9BD7FA0E302D}" type="slidenum">
              <a:rPr lang="en-US" smtClean="0"/>
              <a:pPr/>
              <a:t>‹#›</a:t>
            </a:fld>
            <a:endParaRPr lang="en-US" dirty="0"/>
          </a:p>
        </p:txBody>
      </p:sp>
    </p:spTree>
    <p:extLst>
      <p:ext uri="{BB962C8B-B14F-4D97-AF65-F5344CB8AC3E}">
        <p14:creationId xmlns:p14="http://schemas.microsoft.com/office/powerpoint/2010/main" val="283892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822E5-7943-46F6-B0D6-AACF8917008C}" type="datetimeFigureOut">
              <a:rPr lang="en-US" smtClean="0"/>
              <a:pPr/>
              <a:t>2/22/2016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E3E52B-03DF-41D6-905A-843ADEB2C51C}" type="slidenum">
              <a:rPr lang="en-US" smtClean="0"/>
              <a:pPr/>
              <a:t>‹#›</a:t>
            </a:fld>
            <a:endParaRPr lang="en-US" dirty="0"/>
          </a:p>
        </p:txBody>
      </p:sp>
    </p:spTree>
    <p:extLst>
      <p:ext uri="{BB962C8B-B14F-4D97-AF65-F5344CB8AC3E}">
        <p14:creationId xmlns:p14="http://schemas.microsoft.com/office/powerpoint/2010/main" val="168043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endParaRPr lang="en-US" dirty="0" smtClean="0">
              <a:ea typeface="ＭＳ Ｐゴシック" pitchFamily="-111"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8A3D4EC4-1A66-4238-AB10-72D9240896E3}" type="slidenum">
              <a:rPr lang="en-US" smtClean="0">
                <a:latin typeface="Calibri" pitchFamily="34" charset="0"/>
              </a:rPr>
              <a:pPr/>
              <a:t>31</a:t>
            </a:fld>
            <a:endParaRPr 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________</a:t>
            </a:r>
          </a:p>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FB832DDA-D880-4E2F-8E34-AEE5250973B0}" type="slidenum">
              <a:rPr lang="en-US" smtClean="0">
                <a:ea typeface="ＭＳ Ｐゴシック" pitchFamily="34" charset="-128"/>
              </a:rPr>
              <a:pPr/>
              <a:t>33</a:t>
            </a:fld>
            <a:endParaRPr lang="en-US" dirty="0" smtClean="0">
              <a:ea typeface="ＭＳ Ｐゴシック" pitchFamily="34" charset="-128"/>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xfrm>
            <a:off x="934112" y="4416099"/>
            <a:ext cx="5142177" cy="4182457"/>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9C47996A-DB91-4546-A09A-571E0CFACD38}" type="slidenum">
              <a:rPr lang="en-US" smtClean="0"/>
              <a:pPr/>
              <a:t>34</a:t>
            </a:fld>
            <a:endParaRPr lang="en-US" dirty="0"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endParaRPr lang="en-US" dirty="0" smtClean="0"/>
          </a:p>
        </p:txBody>
      </p:sp>
      <p:sp>
        <p:nvSpPr>
          <p:cNvPr id="71685" name="Footer Placeholder 4"/>
          <p:cNvSpPr>
            <a:spLocks noGrp="1"/>
          </p:cNvSpPr>
          <p:nvPr>
            <p:ph type="ftr" sz="quarter" idx="4"/>
          </p:nvPr>
        </p:nvSpPr>
        <p:spPr bwMode="auto">
          <a:noFill/>
          <a:ln>
            <a:miter lim="800000"/>
            <a:headEnd/>
            <a:tailEnd/>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smtClean="0">
              <a:ea typeface="ＭＳ Ｐゴシック" pitchFamily="-111"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07290C53-5B4E-4603-9FC2-20B7F35ADD94}" type="slidenum">
              <a:rPr lang="en-US" smtClean="0">
                <a:latin typeface="Calibri" pitchFamily="34" charset="0"/>
              </a:rPr>
              <a:pPr/>
              <a:t>35</a:t>
            </a:fld>
            <a:endParaRPr 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z="1600" dirty="0" smtClean="0">
              <a:ea typeface="ＭＳ Ｐゴシック" pitchFamily="-111"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909966F3-1FA4-4943-8D65-545E387A1141}" type="slidenum">
              <a:rPr lang="en-US" smtClean="0">
                <a:latin typeface="Calibri" pitchFamily="34" charset="0"/>
              </a:rPr>
              <a:pPr/>
              <a:t>3</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7869350D-A6B5-4FDA-88D1-D88BF8A2735A}" type="slidenum">
              <a:rPr lang="en-US" smtClean="0"/>
              <a:pPr/>
              <a:t>8</a:t>
            </a:fld>
            <a:endParaRPr lang="en-US" dirty="0"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endParaRPr lang="en-US" dirty="0" smtClean="0"/>
          </a:p>
        </p:txBody>
      </p:sp>
      <p:sp>
        <p:nvSpPr>
          <p:cNvPr id="67589" name="Footer Placeholder 4"/>
          <p:cNvSpPr>
            <a:spLocks noGrp="1"/>
          </p:cNvSpPr>
          <p:nvPr>
            <p:ph type="ftr" sz="quarter" idx="4"/>
          </p:nvPr>
        </p:nvSpPr>
        <p:spPr bwMode="auto">
          <a:noFill/>
          <a:ln>
            <a:miter lim="800000"/>
            <a:headEnd/>
            <a:tailEnd/>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ea typeface="ＭＳ Ｐゴシック" pitchFamily="-111"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ea typeface="ＭＳ Ｐゴシック" pitchFamily="-111" charset="-128"/>
            </a:endParaRPr>
          </a:p>
          <a:p>
            <a:endParaRPr lang="en-US" i="0"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baseline="0" dirty="0" smtClean="0">
              <a:ea typeface="ＭＳ Ｐゴシック" pitchFamily="-111"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E56C3C62-1E88-46C8-9967-835C39245CA2}" type="slidenum">
              <a:rPr lang="en-US" smtClean="0">
                <a:latin typeface="Calibri" pitchFamily="34" charset="0"/>
              </a:rPr>
              <a:pPr/>
              <a:t>13</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17</a:t>
            </a:fld>
            <a:endParaRPr lang="en-US" dirty="0"/>
          </a:p>
        </p:txBody>
      </p:sp>
    </p:spTree>
    <p:extLst>
      <p:ext uri="{BB962C8B-B14F-4D97-AF65-F5344CB8AC3E}">
        <p14:creationId xmlns:p14="http://schemas.microsoft.com/office/powerpoint/2010/main" val="78800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E3E52B-03DF-41D6-905A-843ADEB2C51C}" type="slidenum">
              <a:rPr lang="en-US" smtClean="0"/>
              <a:pPr/>
              <a:t>27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96F176C6-E081-4598-8738-3E62FC523DF9}" type="slidenum">
              <a:rPr lang="en-US" smtClean="0"/>
              <a:pPr/>
              <a:t>30</a:t>
            </a:fld>
            <a:endParaRPr lang="en-US" dirty="0"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endParaRPr lang="en-US" dirty="0" smtClean="0"/>
          </a:p>
        </p:txBody>
      </p:sp>
      <p:sp>
        <p:nvSpPr>
          <p:cNvPr id="64517" name="Footer Placeholder 4"/>
          <p:cNvSpPr>
            <a:spLocks noGrp="1"/>
          </p:cNvSpPr>
          <p:nvPr>
            <p:ph type="ftr" sz="quarter" idx="4"/>
          </p:nvPr>
        </p:nvSpPr>
        <p:spPr bwMode="auto">
          <a:noFill/>
          <a:ln>
            <a:miter lim="800000"/>
            <a:headEnd/>
            <a:tailEnd/>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2800">
                <a:solidFill>
                  <a:schemeClr val="accent1"/>
                </a:solidFill>
                <a:latin typeface="Arial" pitchFamily="34" charset="0"/>
                <a:cs typeface="Arial" pitchFamily="34" charset="0"/>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457200" y="1905000"/>
            <a:ext cx="8229600" cy="4191000"/>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
          <p:cNvSpPr>
            <a:spLocks noGrp="1"/>
          </p:cNvSpPr>
          <p:nvPr>
            <p:ph type="sldNum" sz="quarter" idx="11"/>
          </p:nvPr>
        </p:nvSpPr>
        <p:spPr>
          <a:xfrm>
            <a:off x="6705600" y="6096000"/>
            <a:ext cx="2133600" cy="365125"/>
          </a:xfrm>
        </p:spPr>
        <p:txBody>
          <a:bodyPr/>
          <a:lstStyle>
            <a:lvl1pPr>
              <a:defRPr smtClean="0"/>
            </a:lvl1pPr>
          </a:lstStyle>
          <a:p>
            <a:fld id="{68CEF21F-3004-4A6A-841B-3CD2F4065D9B}"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6D9AA-354E-4C11-A5D1-FC65BA49FE75}" type="datetime1">
              <a:rPr lang="en-US" smtClean="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EF21F-3004-4A6A-841B-3CD2F4065D9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8AEB6-051C-4626-806B-6474CC1C3E93}" type="datetime1">
              <a:rPr lang="en-US" smtClean="0"/>
              <a:pPr/>
              <a:t>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CEF21F-3004-4A6A-841B-3CD2F4065D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4D96FDB-B7F3-45D1-B622-E4F3E09F6535}" type="datetime1">
              <a:rPr lang="en-US" smtClean="0"/>
              <a:pPr/>
              <a:t>2/22/2016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8CEF21F-3004-4A6A-841B-3CD2F4065D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108" charset="-128"/>
          <a:cs typeface="+mj-cs"/>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defRPr>
      </a:lvl6pPr>
      <a:lvl7pPr marL="914400" algn="ctr" rtl="0" eaLnBrk="1" fontAlgn="base" hangingPunct="1">
        <a:spcBef>
          <a:spcPct val="0"/>
        </a:spcBef>
        <a:spcAft>
          <a:spcPct val="0"/>
        </a:spcAft>
        <a:defRPr sz="4400">
          <a:solidFill>
            <a:schemeClr val="tx1"/>
          </a:solidFill>
          <a:latin typeface="Calibri" pitchFamily="-108" charset="0"/>
        </a:defRPr>
      </a:lvl7pPr>
      <a:lvl8pPr marL="1371600" algn="ctr" rtl="0" eaLnBrk="1" fontAlgn="base" hangingPunct="1">
        <a:spcBef>
          <a:spcPct val="0"/>
        </a:spcBef>
        <a:spcAft>
          <a:spcPct val="0"/>
        </a:spcAft>
        <a:defRPr sz="4400">
          <a:solidFill>
            <a:schemeClr val="tx1"/>
          </a:solidFill>
          <a:latin typeface="Calibri" pitchFamily="-108" charset="0"/>
        </a:defRPr>
      </a:lvl8pPr>
      <a:lvl9pPr marL="1828800" algn="ctr" rtl="0" eaLnBrk="1" fontAlgn="base" hangingPunct="1">
        <a:spcBef>
          <a:spcPct val="0"/>
        </a:spcBef>
        <a:spcAft>
          <a:spcPct val="0"/>
        </a:spcAft>
        <a:defRPr sz="4400">
          <a:solidFill>
            <a:schemeClr val="tx1"/>
          </a:solidFill>
          <a:latin typeface="Calibri" pitchFamily="-10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5g_what1_happened/index.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5h_why_did_happen/index.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5e_reduce_risk_recur/index.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5c_know_risk_reduced/index.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kv.columbia.edu/demo/medical_errors_reporting/site/module2/index.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dentify Defects Through Sensemaking” module of the Comprehensive Unit-Based Safety Program (CUSP) Toolkit. The CUSP Toolkit is a modular approach to patient safety, and modules presented in this toolkit are inter-connected and are aimed at improving patient safet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28600"/>
            <a:ext cx="8026400" cy="62022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38400"/>
            <a:ext cx="6553200" cy="1143000"/>
          </a:xfrm>
        </p:spPr>
        <p:txBody>
          <a:bodyPr/>
          <a:lstStyle/>
          <a:p>
            <a:r>
              <a:rPr lang="en-US" sz="3200" b="1" dirty="0" smtClean="0">
                <a:solidFill>
                  <a:schemeClr val="tx1"/>
                </a:solidFill>
                <a:latin typeface="Arial"/>
                <a:cs typeface="Arial"/>
              </a:rPr>
              <a:t>CUSP Tools To Identify Defects</a:t>
            </a: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143000"/>
          </a:xfrm>
        </p:spPr>
        <p:txBody>
          <a:bodyPr>
            <a:normAutofit/>
          </a:bodyPr>
          <a:lstStyle/>
          <a:p>
            <a:pPr algn="ctr"/>
            <a:r>
              <a:rPr lang="en-US" sz="3200" b="1" dirty="0" smtClean="0">
                <a:solidFill>
                  <a:schemeClr val="tx1"/>
                </a:solidFill>
              </a:rPr>
              <a:t>Staff Safety Assessment </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11</a:t>
            </a:fld>
            <a:endParaRPr lang="en-US" dirty="0"/>
          </a:p>
        </p:txBody>
      </p:sp>
      <p:grpSp>
        <p:nvGrpSpPr>
          <p:cNvPr id="3" name="Group 2" descr="Image of the Staff Safety Assessment Form.  Use the Staff Safety Assessment Form to first, identify clinical or operational problems that have or could have negatively impacted patient safety.  Second, describe how the next patient could be harmed. Then, lastly, describe what can be done to minimize patient harm or prevent this safety hazard. "/>
          <p:cNvGrpSpPr/>
          <p:nvPr/>
        </p:nvGrpSpPr>
        <p:grpSpPr>
          <a:xfrm>
            <a:off x="533400" y="1815440"/>
            <a:ext cx="7751466" cy="4509160"/>
            <a:chOff x="219637" y="1714995"/>
            <a:chExt cx="7751466" cy="4509160"/>
          </a:xfrm>
        </p:grpSpPr>
        <p:pic>
          <p:nvPicPr>
            <p:cNvPr id="18" name="Picture 17" descr="8 - form graphic - staff safety assessment2-01.png"/>
            <p:cNvPicPr>
              <a:picLocks noChangeAspect="1"/>
            </p:cNvPicPr>
            <p:nvPr/>
          </p:nvPicPr>
          <p:blipFill>
            <a:blip r:embed="rId3" cstate="print"/>
            <a:stretch>
              <a:fillRect/>
            </a:stretch>
          </p:blipFill>
          <p:spPr>
            <a:xfrm rot="720000">
              <a:off x="4694664" y="1714995"/>
              <a:ext cx="3276439" cy="4206240"/>
            </a:xfrm>
            <a:prstGeom prst="rect">
              <a:avLst/>
            </a:prstGeom>
            <a:ln w="9525">
              <a:solidFill>
                <a:schemeClr val="tx1"/>
              </a:solidFill>
            </a:ln>
            <a:effectLst>
              <a:outerShdw blurRad="292100" dist="139700" dir="2700000" algn="tl" rotWithShape="0">
                <a:srgbClr val="333333">
                  <a:alpha val="65000"/>
                </a:srgbClr>
              </a:outerShdw>
            </a:effectLst>
          </p:spPr>
        </p:pic>
        <p:sp>
          <p:nvSpPr>
            <p:cNvPr id="11" name="Right Arrow 10"/>
            <p:cNvSpPr/>
            <p:nvPr/>
          </p:nvSpPr>
          <p:spPr>
            <a:xfrm>
              <a:off x="219638" y="1804555"/>
              <a:ext cx="4648200" cy="1853046"/>
            </a:xfrm>
            <a:prstGeom prst="rightArrow">
              <a:avLst>
                <a:gd name="adj1" fmla="val 6393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latin typeface="Arial" pitchFamily="34" charset="0"/>
                  <a:cs typeface="Arial" pitchFamily="34" charset="0"/>
                </a:rPr>
                <a:t>Step 1. What are clinical or operational problems that have or could have jeopardized patient safety?</a:t>
              </a:r>
              <a:endParaRPr lang="en-US" sz="2000" dirty="0">
                <a:latin typeface="Arial" pitchFamily="34" charset="0"/>
                <a:cs typeface="Arial" pitchFamily="34" charset="0"/>
              </a:endParaRPr>
            </a:p>
          </p:txBody>
        </p:sp>
        <p:sp>
          <p:nvSpPr>
            <p:cNvPr id="15" name="Right Arrow 14"/>
            <p:cNvSpPr>
              <a:spLocks noChangeAspect="1"/>
            </p:cNvSpPr>
            <p:nvPr/>
          </p:nvSpPr>
          <p:spPr>
            <a:xfrm>
              <a:off x="219637" y="3176155"/>
              <a:ext cx="4645152" cy="1856232"/>
            </a:xfrm>
            <a:prstGeom prst="rightArrow">
              <a:avLst>
                <a:gd name="adj1" fmla="val 58114"/>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latin typeface="Arial" pitchFamily="34" charset="0"/>
                  <a:cs typeface="Arial" pitchFamily="34" charset="0"/>
                </a:rPr>
                <a:t>Step 2. How might the next patient be harmed in our unit?</a:t>
              </a:r>
              <a:endParaRPr lang="en-US" sz="2000" dirty="0">
                <a:latin typeface="Arial" pitchFamily="34" charset="0"/>
                <a:cs typeface="Arial" pitchFamily="34" charset="0"/>
              </a:endParaRPr>
            </a:p>
          </p:txBody>
        </p:sp>
        <p:sp>
          <p:nvSpPr>
            <p:cNvPr id="16" name="Right Arrow 15"/>
            <p:cNvSpPr/>
            <p:nvPr/>
          </p:nvSpPr>
          <p:spPr>
            <a:xfrm>
              <a:off x="219637" y="4471889"/>
              <a:ext cx="4572000" cy="1752266"/>
            </a:xfrm>
            <a:prstGeom prst="rightArrow">
              <a:avLst>
                <a:gd name="adj1" fmla="val 6105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latin typeface="Arial" pitchFamily="34" charset="0"/>
                  <a:cs typeface="Arial" pitchFamily="34" charset="0"/>
                </a:rPr>
                <a:t>Step 3. What can be done to minimize harm or prevent safety hazards?</a:t>
              </a:r>
              <a:endParaRPr lang="en-US" sz="20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609600"/>
            <a:ext cx="8229600" cy="1143000"/>
          </a:xfrm>
        </p:spPr>
        <p:txBody>
          <a:bodyPr/>
          <a:lstStyle/>
          <a:p>
            <a:pPr algn="ctr">
              <a:defRPr/>
            </a:pPr>
            <a:r>
              <a:rPr lang="en-US" sz="3200" b="1" dirty="0" smtClean="0">
                <a:solidFill>
                  <a:schemeClr val="tx1"/>
                </a:solidFill>
                <a:cs typeface="Tahoma" pitchFamily="-108" charset="0"/>
              </a:rPr>
              <a:t>Exercise</a:t>
            </a:r>
          </a:p>
        </p:txBody>
      </p:sp>
      <p:sp>
        <p:nvSpPr>
          <p:cNvPr id="2" name="Content Placeholder 1"/>
          <p:cNvSpPr>
            <a:spLocks noGrp="1"/>
          </p:cNvSpPr>
          <p:nvPr>
            <p:ph sz="quarter" idx="10"/>
          </p:nvPr>
        </p:nvSpPr>
        <p:spPr>
          <a:xfrm>
            <a:off x="457200" y="2209800"/>
            <a:ext cx="8229600" cy="4191000"/>
          </a:xfrm>
        </p:spPr>
        <p:txBody>
          <a:bodyPr/>
          <a:lstStyle/>
          <a:p>
            <a:pPr marL="0" indent="0">
              <a:buNone/>
            </a:pPr>
            <a:r>
              <a:rPr lang="en-US" sz="2000" dirty="0" smtClean="0"/>
              <a:t>Please complete the following:</a:t>
            </a:r>
          </a:p>
          <a:p>
            <a:pPr>
              <a:buSzPct val="100000"/>
              <a:buBlip>
                <a:blip r:embed="rId2"/>
              </a:buBlip>
            </a:pPr>
            <a:r>
              <a:rPr lang="en-US" sz="2000" dirty="0" smtClean="0"/>
              <a:t>List all defects that have the potential to cause harm</a:t>
            </a:r>
          </a:p>
          <a:p>
            <a:pPr>
              <a:buSzPct val="100000"/>
              <a:buBlip>
                <a:blip r:embed="rId2"/>
              </a:buBlip>
            </a:pPr>
            <a:r>
              <a:rPr lang="en-US" sz="2000" dirty="0" smtClean="0"/>
              <a:t>Discuss the three greatest risks</a:t>
            </a:r>
          </a:p>
          <a:p>
            <a:pPr>
              <a:buSzPct val="100000"/>
              <a:buBlip>
                <a:blip r:embed="rId2"/>
              </a:buBlip>
            </a:pPr>
            <a:r>
              <a:rPr lang="en-US" sz="2000" dirty="0" smtClean="0"/>
              <a:t>Rank these factors</a:t>
            </a:r>
          </a:p>
          <a:p>
            <a:pPr>
              <a:buNone/>
            </a:pPr>
            <a:endParaRPr lang="en-US" sz="2000" dirty="0" smtClean="0"/>
          </a:p>
        </p:txBody>
      </p:sp>
      <p:sp>
        <p:nvSpPr>
          <p:cNvPr id="4" name="Slide Number Placeholder 3"/>
          <p:cNvSpPr>
            <a:spLocks noGrp="1"/>
          </p:cNvSpPr>
          <p:nvPr>
            <p:ph type="sldNum" sz="quarter" idx="11"/>
          </p:nvPr>
        </p:nvSpPr>
        <p:spPr/>
        <p:txBody>
          <a:bodyPr/>
          <a:lstStyle/>
          <a:p>
            <a:fld id="{68CEF21F-3004-4A6A-841B-3CD2F4065D9B}" type="slidenum">
              <a:rPr lang="en-US" smtClean="0"/>
              <a:pPr/>
              <a:t>12</a:t>
            </a:fld>
            <a:endParaRPr lang="en-US" dirty="0"/>
          </a:p>
        </p:txBody>
      </p:sp>
      <p:pic>
        <p:nvPicPr>
          <p:cNvPr id="2050" name="Picture 2" descr="Exercise icon"/>
          <p:cNvPicPr>
            <a:picLocks noChangeAspect="1" noChangeArrowheads="1"/>
          </p:cNvPicPr>
          <p:nvPr/>
        </p:nvPicPr>
        <p:blipFill>
          <a:blip r:embed="rId3" cstate="print"/>
          <a:srcRect/>
          <a:stretch>
            <a:fillRect/>
          </a:stretch>
        </p:blipFill>
        <p:spPr bwMode="auto">
          <a:xfrm>
            <a:off x="7239000" y="304800"/>
            <a:ext cx="1905000" cy="1905000"/>
          </a:xfrm>
          <a:prstGeom prst="rect">
            <a:avLst/>
          </a:prstGeom>
          <a:noFill/>
          <a:ln w="9525">
            <a:noFill/>
            <a:miter lim="800000"/>
            <a:headEnd/>
            <a:tailEnd/>
          </a:ln>
        </p:spPr>
      </p:pic>
    </p:spTree>
    <p:extLst>
      <p:ext uri="{BB962C8B-B14F-4D97-AF65-F5344CB8AC3E}">
        <p14:creationId xmlns:p14="http://schemas.microsoft.com/office/powerpoint/2010/main" val="16064283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762000"/>
            <a:ext cx="7620000" cy="1143000"/>
          </a:xfrm>
        </p:spPr>
        <p:txBody>
          <a:bodyPr>
            <a:noAutofit/>
          </a:bodyPr>
          <a:lstStyle/>
          <a:p>
            <a:pPr algn="ctr"/>
            <a:r>
              <a:rPr lang="en-US" sz="3200" b="1" dirty="0" smtClean="0">
                <a:solidFill>
                  <a:schemeClr val="tx1"/>
                </a:solidFill>
              </a:rPr>
              <a:t>Use the Safety Issues Worksheet for Senior Executive Partnership</a:t>
            </a:r>
            <a:endParaRPr lang="en-US" sz="3200" b="1" dirty="0" smtClean="0">
              <a:solidFill>
                <a:schemeClr val="tx1"/>
              </a:solidFill>
              <a:ea typeface="ＭＳ Ｐゴシック" pitchFamily="-111" charset="-128"/>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13</a:t>
            </a:fld>
            <a:endParaRPr lang="en-US" dirty="0"/>
          </a:p>
        </p:txBody>
      </p:sp>
      <p:grpSp>
        <p:nvGrpSpPr>
          <p:cNvPr id="2" name="Group 1" descr="Image of Safety Issues Worksheet for Senior Executive Partnership.  Use this form to engage the senior executive to address the safety issues identified in the form. Use this form during safety rounds, to identify safety issues, potential solutions, and available resources. Keep the project leader apprised of the information on this form.&#10;"/>
          <p:cNvGrpSpPr/>
          <p:nvPr/>
        </p:nvGrpSpPr>
        <p:grpSpPr>
          <a:xfrm>
            <a:off x="609600" y="1981200"/>
            <a:ext cx="7569583" cy="4495800"/>
            <a:chOff x="609600" y="1905000"/>
            <a:chExt cx="7569583" cy="4495800"/>
          </a:xfrm>
        </p:grpSpPr>
        <p:pic>
          <p:nvPicPr>
            <p:cNvPr id="11" name="Picture 10" descr="8 - form graphic - safety issues wksheet sr exec-01.png"/>
            <p:cNvPicPr>
              <a:picLocks noChangeAspect="1"/>
            </p:cNvPicPr>
            <p:nvPr/>
          </p:nvPicPr>
          <p:blipFill>
            <a:blip r:embed="rId3" cstate="print"/>
            <a:stretch>
              <a:fillRect/>
            </a:stretch>
          </p:blipFill>
          <p:spPr>
            <a:xfrm rot="1020000">
              <a:off x="5197223" y="2124846"/>
              <a:ext cx="2981960" cy="3845560"/>
            </a:xfrm>
            <a:prstGeom prst="rect">
              <a:avLst/>
            </a:prstGeom>
            <a:ln w="3175">
              <a:solidFill>
                <a:schemeClr val="tx1"/>
              </a:solidFill>
            </a:ln>
            <a:effectLst>
              <a:outerShdw blurRad="292100" dist="139700" dir="2700000" algn="tl" rotWithShape="0">
                <a:srgbClr val="333333">
                  <a:alpha val="65000"/>
                </a:srgbClr>
              </a:outerShdw>
            </a:effectLst>
          </p:spPr>
        </p:pic>
        <p:sp>
          <p:nvSpPr>
            <p:cNvPr id="8" name="Right Arrow 7"/>
            <p:cNvSpPr/>
            <p:nvPr/>
          </p:nvSpPr>
          <p:spPr>
            <a:xfrm>
              <a:off x="609600" y="1905000"/>
              <a:ext cx="5029200" cy="1752600"/>
            </a:xfrm>
            <a:prstGeom prst="rightArrow">
              <a:avLst>
                <a:gd name="adj1" fmla="val 6439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latin typeface="Arial" pitchFamily="34" charset="0"/>
                  <a:cs typeface="Arial" pitchFamily="34" charset="0"/>
                </a:rPr>
                <a:t>Step 1. Engage the senior executive in addressing the safety issues identified on the form.</a:t>
              </a:r>
              <a:endParaRPr lang="en-US" sz="2000" dirty="0">
                <a:latin typeface="Arial" pitchFamily="34" charset="0"/>
                <a:cs typeface="Arial" pitchFamily="34" charset="0"/>
              </a:endParaRPr>
            </a:p>
          </p:txBody>
        </p:sp>
        <p:sp>
          <p:nvSpPr>
            <p:cNvPr id="10" name="Right Arrow 9"/>
            <p:cNvSpPr/>
            <p:nvPr/>
          </p:nvSpPr>
          <p:spPr>
            <a:xfrm>
              <a:off x="609600" y="2860964"/>
              <a:ext cx="5410200" cy="25492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smtClean="0">
                  <a:latin typeface="Arial" pitchFamily="34" charset="0"/>
                  <a:cs typeface="Arial" pitchFamily="34" charset="0"/>
                </a:rPr>
                <a:t>Step 2. Use the form during safety rounds to identify safety issues, identify potential solutions, and identify resources.</a:t>
              </a:r>
              <a:endParaRPr lang="en-US" sz="2000" dirty="0">
                <a:latin typeface="Arial" pitchFamily="34" charset="0"/>
                <a:cs typeface="Arial" pitchFamily="34" charset="0"/>
              </a:endParaRPr>
            </a:p>
          </p:txBody>
        </p:sp>
        <p:sp>
          <p:nvSpPr>
            <p:cNvPr id="9" name="Right Arrow 8"/>
            <p:cNvSpPr/>
            <p:nvPr/>
          </p:nvSpPr>
          <p:spPr>
            <a:xfrm>
              <a:off x="609600" y="4648200"/>
              <a:ext cx="5029200" cy="1752600"/>
            </a:xfrm>
            <a:prstGeom prst="rightArrow">
              <a:avLst>
                <a:gd name="adj1" fmla="val 70390"/>
                <a:gd name="adj2" fmla="val 50000"/>
              </a:avLst>
            </a:prstGeom>
          </p:spPr>
          <p:style>
            <a:lnRef idx="1">
              <a:schemeClr val="accent1"/>
            </a:lnRef>
            <a:fillRef idx="3">
              <a:schemeClr val="accent1"/>
            </a:fillRef>
            <a:effectRef idx="2">
              <a:schemeClr val="accent1"/>
            </a:effectRef>
            <a:fontRef idx="minor">
              <a:schemeClr val="lt1"/>
            </a:fontRef>
          </p:style>
          <p:txBody>
            <a:bodyPr rIns="0" rtlCol="0" anchor="ctr"/>
            <a:lstStyle/>
            <a:p>
              <a:r>
                <a:rPr lang="en-US" sz="2000" dirty="0" smtClean="0">
                  <a:latin typeface="Arial" pitchFamily="34" charset="0"/>
                  <a:cs typeface="Arial" pitchFamily="34" charset="0"/>
                </a:rPr>
                <a:t>Step 3. Keep the project leader apprised of the information on this form.</a:t>
              </a:r>
              <a:endParaRPr lang="en-US" sz="20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pPr algn="ctr"/>
            <a:r>
              <a:rPr lang="en-US" sz="3200" b="1" dirty="0" err="1" smtClean="0">
                <a:solidFill>
                  <a:schemeClr val="tx1"/>
                </a:solidFill>
              </a:rPr>
              <a:t>Sensemaking</a:t>
            </a:r>
            <a:r>
              <a:rPr lang="en-US" sz="3200" b="1" dirty="0" smtClean="0">
                <a:solidFill>
                  <a:schemeClr val="tx1"/>
                </a:solidFill>
              </a:rPr>
              <a:t> Tool To Identify Defects: Root Cause Analysis</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14</a:t>
            </a:fld>
            <a:endParaRPr lang="en-US" dirty="0"/>
          </a:p>
        </p:txBody>
      </p:sp>
    </p:spTree>
    <p:extLst>
      <p:ext uri="{BB962C8B-B14F-4D97-AF65-F5344CB8AC3E}">
        <p14:creationId xmlns:p14="http://schemas.microsoft.com/office/powerpoint/2010/main" val="353167385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The causal tree is made up of five rows. At the top of the tree and at the top row is the discovery event. The discovery event addresses what happened. The next two rows are labeled antecedent events and they ask a series of “whys” to understand the root cause of the event, which is the next row on the tree. The last row is the root cause classification codes which will be discussed later in this presentation. The left side of the tree is labeled the failure side, and a small part of the right side is labeled the recovery side. The recovery side is only completed if something prevented the event from reaching the patient."/>
          <p:cNvPicPr>
            <a:picLocks noGrp="1" noChangeAspect="1"/>
          </p:cNvPicPr>
          <p:nvPr>
            <p:ph sz="quarter" idx="10"/>
          </p:nvPr>
        </p:nvPicPr>
        <p:blipFill>
          <a:blip r:embed="rId3" cstate="print"/>
          <a:stretch>
            <a:fillRect/>
          </a:stretch>
        </p:blipFill>
        <p:spPr>
          <a:xfrm>
            <a:off x="1676400" y="1738087"/>
            <a:ext cx="7086600" cy="4586513"/>
          </a:xfrm>
        </p:spPr>
      </p:pic>
      <p:sp>
        <p:nvSpPr>
          <p:cNvPr id="2" name="Title 1"/>
          <p:cNvSpPr>
            <a:spLocks noGrp="1"/>
          </p:cNvSpPr>
          <p:nvPr>
            <p:ph type="title"/>
          </p:nvPr>
        </p:nvSpPr>
        <p:spPr>
          <a:xfrm>
            <a:off x="1447800" y="609600"/>
            <a:ext cx="7239000" cy="1143000"/>
          </a:xfrm>
        </p:spPr>
        <p:txBody>
          <a:bodyPr/>
          <a:lstStyle/>
          <a:p>
            <a:pPr algn="ctr"/>
            <a:r>
              <a:rPr lang="en-US" sz="3200" b="1" dirty="0" smtClean="0">
                <a:solidFill>
                  <a:srgbClr val="000000"/>
                </a:solidFill>
              </a:rPr>
              <a:t>Root Cause Analysis: Causal </a:t>
            </a:r>
            <a:br>
              <a:rPr lang="en-US" sz="3200" b="1" dirty="0" smtClean="0">
                <a:solidFill>
                  <a:srgbClr val="000000"/>
                </a:solidFill>
              </a:rPr>
            </a:br>
            <a:r>
              <a:rPr lang="en-US" sz="3200" b="1" dirty="0" smtClean="0">
                <a:solidFill>
                  <a:srgbClr val="000000"/>
                </a:solidFill>
              </a:rPr>
              <a:t>Tree Worksheet</a:t>
            </a:r>
            <a:r>
              <a:rPr lang="en-US" sz="3200" b="1" baseline="30000" dirty="0" smtClean="0">
                <a:solidFill>
                  <a:srgbClr val="000000"/>
                </a:solidFill>
              </a:rPr>
              <a:t>6</a:t>
            </a:r>
            <a:endParaRPr lang="en-US" sz="1200" b="1" baseline="30000" dirty="0">
              <a:solidFill>
                <a:srgbClr val="000000"/>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15</a:t>
            </a:fld>
            <a:endParaRPr lang="en-US" dirty="0"/>
          </a:p>
        </p:txBody>
      </p:sp>
      <p:sp>
        <p:nvSpPr>
          <p:cNvPr id="10" name="TextBox 9"/>
          <p:cNvSpPr txBox="1"/>
          <p:nvPr/>
        </p:nvSpPr>
        <p:spPr>
          <a:xfrm>
            <a:off x="2133600" y="1845531"/>
            <a:ext cx="2209800" cy="707886"/>
          </a:xfrm>
          <a:prstGeom prst="rect">
            <a:avLst/>
          </a:prstGeom>
          <a:noFill/>
        </p:spPr>
        <p:txBody>
          <a:bodyPr wrap="square" rtlCol="0">
            <a:spAutoFit/>
          </a:bodyPr>
          <a:lstStyle/>
          <a:p>
            <a:r>
              <a:rPr lang="en-US" sz="2000" dirty="0" smtClean="0">
                <a:latin typeface="Arial" pitchFamily="34" charset="0"/>
                <a:cs typeface="Arial" pitchFamily="34" charset="0"/>
              </a:rPr>
              <a:t>Discovery </a:t>
            </a:r>
          </a:p>
          <a:p>
            <a:r>
              <a:rPr lang="en-US" sz="2000" dirty="0" smtClean="0">
                <a:latin typeface="Arial" pitchFamily="34" charset="0"/>
                <a:cs typeface="Arial" pitchFamily="34" charset="0"/>
              </a:rPr>
              <a:t>Event</a:t>
            </a:r>
            <a:endParaRPr lang="en-US" sz="2000" dirty="0">
              <a:latin typeface="Arial" pitchFamily="34" charset="0"/>
              <a:cs typeface="Arial" pitchFamily="34" charset="0"/>
            </a:endParaRPr>
          </a:p>
        </p:txBody>
      </p:sp>
      <p:sp>
        <p:nvSpPr>
          <p:cNvPr id="11" name="TextBox 10"/>
          <p:cNvSpPr txBox="1"/>
          <p:nvPr/>
        </p:nvSpPr>
        <p:spPr>
          <a:xfrm>
            <a:off x="381000" y="3124200"/>
            <a:ext cx="1600200" cy="707886"/>
          </a:xfrm>
          <a:prstGeom prst="rect">
            <a:avLst/>
          </a:prstGeom>
          <a:noFill/>
        </p:spPr>
        <p:txBody>
          <a:bodyPr wrap="square" rtlCol="0">
            <a:spAutoFit/>
          </a:bodyPr>
          <a:lstStyle/>
          <a:p>
            <a:r>
              <a:rPr lang="en-US" sz="2000" dirty="0" smtClean="0">
                <a:latin typeface="Arial" pitchFamily="34" charset="0"/>
                <a:cs typeface="Arial" pitchFamily="34" charset="0"/>
              </a:rPr>
              <a:t>Antecedent Events</a:t>
            </a:r>
            <a:endParaRPr lang="en-US" sz="2000" dirty="0">
              <a:latin typeface="Arial" pitchFamily="34" charset="0"/>
              <a:cs typeface="Arial" pitchFamily="34" charset="0"/>
            </a:endParaRPr>
          </a:p>
        </p:txBody>
      </p:sp>
      <p:sp>
        <p:nvSpPr>
          <p:cNvPr id="12" name="TextBox 11"/>
          <p:cNvSpPr txBox="1"/>
          <p:nvPr/>
        </p:nvSpPr>
        <p:spPr>
          <a:xfrm>
            <a:off x="381000" y="4473714"/>
            <a:ext cx="1371600" cy="707886"/>
          </a:xfrm>
          <a:prstGeom prst="rect">
            <a:avLst/>
          </a:prstGeom>
          <a:noFill/>
        </p:spPr>
        <p:txBody>
          <a:bodyPr wrap="square" rtlCol="0">
            <a:spAutoFit/>
          </a:bodyPr>
          <a:lstStyle/>
          <a:p>
            <a:r>
              <a:rPr lang="en-US" sz="2000" dirty="0" smtClean="0">
                <a:latin typeface="Arial" pitchFamily="34" charset="0"/>
                <a:cs typeface="Arial" pitchFamily="34" charset="0"/>
              </a:rPr>
              <a:t>Root Causes</a:t>
            </a:r>
            <a:endParaRPr lang="en-US" sz="2000" dirty="0">
              <a:latin typeface="Arial" pitchFamily="34" charset="0"/>
              <a:cs typeface="Arial" pitchFamily="34" charset="0"/>
            </a:endParaRPr>
          </a:p>
        </p:txBody>
      </p:sp>
      <p:sp>
        <p:nvSpPr>
          <p:cNvPr id="13" name="TextBox 12"/>
          <p:cNvSpPr txBox="1"/>
          <p:nvPr/>
        </p:nvSpPr>
        <p:spPr>
          <a:xfrm>
            <a:off x="381000" y="5410200"/>
            <a:ext cx="1905000" cy="1015663"/>
          </a:xfrm>
          <a:prstGeom prst="rect">
            <a:avLst/>
          </a:prstGeom>
          <a:noFill/>
        </p:spPr>
        <p:txBody>
          <a:bodyPr wrap="square" rtlCol="0">
            <a:spAutoFit/>
          </a:bodyPr>
          <a:lstStyle/>
          <a:p>
            <a:r>
              <a:rPr lang="en-US" sz="2000" dirty="0" smtClean="0">
                <a:latin typeface="Arial" pitchFamily="34" charset="0"/>
                <a:cs typeface="Arial" pitchFamily="34" charset="0"/>
              </a:rPr>
              <a:t>Root Cause Classification Codes</a:t>
            </a:r>
            <a:endParaRPr lang="en-US" sz="2000" dirty="0">
              <a:latin typeface="Arial" pitchFamily="34" charset="0"/>
              <a:cs typeface="Arial" pitchFamily="34" charset="0"/>
            </a:endParaRPr>
          </a:p>
        </p:txBody>
      </p:sp>
      <p:sp>
        <p:nvSpPr>
          <p:cNvPr id="9" name="Rectangle 8"/>
          <p:cNvSpPr/>
          <p:nvPr/>
        </p:nvSpPr>
        <p:spPr>
          <a:xfrm>
            <a:off x="6859857" y="2146608"/>
            <a:ext cx="1268296" cy="400110"/>
          </a:xfrm>
          <a:prstGeom prst="rect">
            <a:avLst/>
          </a:prstGeom>
        </p:spPr>
        <p:txBody>
          <a:bodyPr wrap="none">
            <a:spAutoFit/>
          </a:bodyPr>
          <a:lstStyle/>
          <a:p>
            <a:r>
              <a:rPr lang="en-US" sz="2000" dirty="0" smtClean="0">
                <a:latin typeface="Arial" pitchFamily="34" charset="0"/>
                <a:cs typeface="Arial" pitchFamily="34" charset="0"/>
              </a:rPr>
              <a:t>Recovery</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2819400" y="45720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486400" y="45720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19400" y="3657600"/>
            <a:ext cx="2667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0"/>
          </p:cNvCxnSpPr>
          <p:nvPr/>
        </p:nvCxnSpPr>
        <p:spPr>
          <a:xfrm flipV="1">
            <a:off x="5486400" y="3657600"/>
            <a:ext cx="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01000" y="335280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486400" y="3276600"/>
            <a:ext cx="0" cy="381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8194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819400" y="2362200"/>
            <a:ext cx="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819400" y="2362200"/>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486400" y="23622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001000" y="23622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7" idx="2"/>
          </p:cNvCxnSpPr>
          <p:nvPr/>
        </p:nvCxnSpPr>
        <p:spPr>
          <a:xfrm flipV="1">
            <a:off x="5029200" y="2209800"/>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438400" y="487680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438400" y="4876800"/>
            <a:ext cx="4876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315200" y="48768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76800" y="48768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85685" y="381000"/>
            <a:ext cx="8229600" cy="1143000"/>
          </a:xfrm>
        </p:spPr>
        <p:txBody>
          <a:bodyPr/>
          <a:lstStyle/>
          <a:p>
            <a:pPr algn="ctr"/>
            <a:r>
              <a:rPr lang="en-US" sz="3200" b="1" dirty="0" smtClean="0">
                <a:solidFill>
                  <a:schemeClr val="tx1"/>
                </a:solidFill>
              </a:rPr>
              <a:t>Root Cause Analysis Example</a:t>
            </a:r>
            <a:r>
              <a:rPr lang="en-US" sz="3200" b="1" baseline="30000" dirty="0" smtClean="0">
                <a:solidFill>
                  <a:schemeClr val="tx1"/>
                </a:solidFill>
              </a:rPr>
              <a:t>6</a:t>
            </a:r>
            <a:endParaRPr lang="en-US" sz="3200" b="1" baseline="30000"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16</a:t>
            </a:fld>
            <a:endParaRPr lang="en-US" dirty="0"/>
          </a:p>
        </p:txBody>
      </p:sp>
      <p:grpSp>
        <p:nvGrpSpPr>
          <p:cNvPr id="12" name="Group 11" descr="A Causal Tree shows that the discovery event is a Group O patient almost given Group A blood. Fortunately, recovery occurred in the form of the nurse  interrupting the transfusion when the nurse noticed that the unit was A positive&#10;As part of the root cause analysis, the following antecedent events are identified:&#10;1.A Group A positive unit was hanging from the infuser and the A positive unit was not removed prior to the case.&#10;2.The transfusing nurse didn’t check the blood type on the hanging unit because the nurse was busy and distracted. &#10;The root causes were identified as:&#10;1.The temp nurse was unclear about the procedure&#10;2.The temp nurses needed help&#10;3.Other nurses were on sick-out&#10;"/>
          <p:cNvGrpSpPr/>
          <p:nvPr/>
        </p:nvGrpSpPr>
        <p:grpSpPr>
          <a:xfrm>
            <a:off x="1295400" y="1447800"/>
            <a:ext cx="7772400" cy="5029200"/>
            <a:chOff x="1295400" y="1447800"/>
            <a:chExt cx="7772400" cy="5029200"/>
          </a:xfrm>
        </p:grpSpPr>
        <p:sp>
          <p:nvSpPr>
            <p:cNvPr id="20" name="Hexagon 19"/>
            <p:cNvSpPr/>
            <p:nvPr/>
          </p:nvSpPr>
          <p:spPr>
            <a:xfrm>
              <a:off x="1295400" y="5031828"/>
              <a:ext cx="2286000" cy="144517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Temp nurse unclear about procedure</a:t>
              </a:r>
              <a:endParaRPr lang="en-US" sz="2000" dirty="0">
                <a:latin typeface="Arial"/>
                <a:cs typeface="Arial"/>
              </a:endParaRPr>
            </a:p>
          </p:txBody>
        </p:sp>
        <p:sp>
          <p:nvSpPr>
            <p:cNvPr id="23" name="Hexagon 22"/>
            <p:cNvSpPr/>
            <p:nvPr/>
          </p:nvSpPr>
          <p:spPr>
            <a:xfrm>
              <a:off x="3733800" y="5031828"/>
              <a:ext cx="2286000" cy="144517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Temp nurses need help</a:t>
              </a:r>
              <a:endParaRPr lang="en-US" sz="2000" dirty="0">
                <a:latin typeface="Arial"/>
                <a:cs typeface="Arial"/>
              </a:endParaRPr>
            </a:p>
          </p:txBody>
        </p:sp>
        <p:sp>
          <p:nvSpPr>
            <p:cNvPr id="24" name="Hexagon 23"/>
            <p:cNvSpPr/>
            <p:nvPr/>
          </p:nvSpPr>
          <p:spPr>
            <a:xfrm>
              <a:off x="6172200" y="5031828"/>
              <a:ext cx="2286000" cy="144517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Other nurses on sick-out</a:t>
              </a:r>
              <a:endParaRPr lang="en-US" sz="2000" dirty="0">
                <a:latin typeface="Arial"/>
                <a:cs typeface="Arial"/>
              </a:endParaRPr>
            </a:p>
          </p:txBody>
        </p:sp>
        <p:sp>
          <p:nvSpPr>
            <p:cNvPr id="7" name="Rounded Rectangle 6"/>
            <p:cNvSpPr/>
            <p:nvPr/>
          </p:nvSpPr>
          <p:spPr>
            <a:xfrm>
              <a:off x="3429000" y="1447800"/>
              <a:ext cx="3200400" cy="76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Group O patient  almost given Group A Blood</a:t>
              </a:r>
              <a:endParaRPr lang="en-US" sz="2000" dirty="0">
                <a:latin typeface="Arial"/>
                <a:cs typeface="Arial"/>
              </a:endParaRPr>
            </a:p>
          </p:txBody>
        </p:sp>
        <p:sp>
          <p:nvSpPr>
            <p:cNvPr id="8" name="Rounded Rectangle 7"/>
            <p:cNvSpPr/>
            <p:nvPr/>
          </p:nvSpPr>
          <p:spPr>
            <a:xfrm>
              <a:off x="1676400" y="2514600"/>
              <a:ext cx="23622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A positive unit was hanging on the infuser</a:t>
              </a:r>
              <a:endParaRPr lang="en-US" sz="2000" dirty="0">
                <a:latin typeface="Arial"/>
                <a:cs typeface="Arial"/>
              </a:endParaRPr>
            </a:p>
          </p:txBody>
        </p:sp>
        <p:sp>
          <p:nvSpPr>
            <p:cNvPr id="9" name="Rounded Rectangle 8"/>
            <p:cNvSpPr/>
            <p:nvPr/>
          </p:nvSpPr>
          <p:spPr>
            <a:xfrm>
              <a:off x="4191000" y="2514600"/>
              <a:ext cx="25908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Transfusing nurse didn’t check blood type on hanging unit </a:t>
              </a:r>
              <a:endParaRPr lang="en-US" sz="2000" dirty="0">
                <a:latin typeface="Arial"/>
                <a:cs typeface="Arial"/>
              </a:endParaRPr>
            </a:p>
          </p:txBody>
        </p:sp>
        <p:sp>
          <p:nvSpPr>
            <p:cNvPr id="10" name="Rounded Rectangle 9"/>
            <p:cNvSpPr/>
            <p:nvPr/>
          </p:nvSpPr>
          <p:spPr>
            <a:xfrm>
              <a:off x="1676400" y="3733800"/>
              <a:ext cx="23622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A positive unit not removed from prior case </a:t>
              </a:r>
              <a:endParaRPr lang="en-US" sz="2000" dirty="0">
                <a:latin typeface="Arial"/>
                <a:cs typeface="Arial"/>
              </a:endParaRPr>
            </a:p>
          </p:txBody>
        </p:sp>
        <p:sp>
          <p:nvSpPr>
            <p:cNvPr id="11" name="Rounded Rectangle 10"/>
            <p:cNvSpPr/>
            <p:nvPr/>
          </p:nvSpPr>
          <p:spPr>
            <a:xfrm>
              <a:off x="4267200" y="3733800"/>
              <a:ext cx="24384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Nurse was busy and distracted</a:t>
              </a:r>
              <a:endParaRPr lang="en-US" sz="2000" dirty="0">
                <a:latin typeface="Arial"/>
                <a:cs typeface="Arial"/>
              </a:endParaRPr>
            </a:p>
          </p:txBody>
        </p:sp>
        <p:sp>
          <p:nvSpPr>
            <p:cNvPr id="15" name="Rounded Rectangle 14"/>
            <p:cNvSpPr/>
            <p:nvPr/>
          </p:nvSpPr>
          <p:spPr>
            <a:xfrm>
              <a:off x="7162800" y="2514600"/>
              <a:ext cx="16002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en-US" sz="2000" dirty="0" smtClean="0">
                  <a:latin typeface="Arial"/>
                  <a:cs typeface="Arial"/>
                </a:rPr>
                <a:t>Nurse interrupts transfusion </a:t>
              </a:r>
              <a:endParaRPr lang="en-US" sz="2000" dirty="0">
                <a:latin typeface="Arial"/>
                <a:cs typeface="Arial"/>
              </a:endParaRPr>
            </a:p>
          </p:txBody>
        </p:sp>
        <p:sp>
          <p:nvSpPr>
            <p:cNvPr id="16" name="Rounded Rectangle 15"/>
            <p:cNvSpPr/>
            <p:nvPr/>
          </p:nvSpPr>
          <p:spPr>
            <a:xfrm>
              <a:off x="6934200" y="3733800"/>
              <a:ext cx="21336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r>
                <a:rPr lang="en-US" sz="2000" dirty="0" smtClean="0">
                  <a:latin typeface="Arial"/>
                  <a:cs typeface="Arial"/>
                </a:rPr>
                <a:t>Nurse sees that unit is A positive</a:t>
              </a:r>
              <a:endParaRPr lang="en-US" sz="2000" dirty="0">
                <a:latin typeface="Arial"/>
                <a:cs typeface="Arial"/>
              </a:endParaRPr>
            </a:p>
          </p:txBody>
        </p:sp>
      </p:grpSp>
      <p:sp>
        <p:nvSpPr>
          <p:cNvPr id="18" name="TextBox 17"/>
          <p:cNvSpPr txBox="1"/>
          <p:nvPr/>
        </p:nvSpPr>
        <p:spPr>
          <a:xfrm>
            <a:off x="7467600" y="1809690"/>
            <a:ext cx="1420345" cy="400110"/>
          </a:xfrm>
          <a:prstGeom prst="rect">
            <a:avLst/>
          </a:prstGeom>
          <a:noFill/>
        </p:spPr>
        <p:txBody>
          <a:bodyPr wrap="square" rtlCol="0">
            <a:spAutoFit/>
          </a:bodyPr>
          <a:lstStyle/>
          <a:p>
            <a:r>
              <a:rPr lang="en-US" sz="2000" b="1" dirty="0" smtClean="0">
                <a:latin typeface="Arial"/>
                <a:cs typeface="Arial"/>
              </a:rPr>
              <a:t>Recovery</a:t>
            </a:r>
            <a:endParaRPr lang="en-US" sz="2000" b="1" dirty="0">
              <a:latin typeface="Arial"/>
              <a:cs typeface="Arial"/>
            </a:endParaRPr>
          </a:p>
        </p:txBody>
      </p:sp>
      <p:sp>
        <p:nvSpPr>
          <p:cNvPr id="3" name="TextBox 2"/>
          <p:cNvSpPr txBox="1"/>
          <p:nvPr/>
        </p:nvSpPr>
        <p:spPr>
          <a:xfrm>
            <a:off x="76200" y="2971800"/>
            <a:ext cx="1600200" cy="707886"/>
          </a:xfrm>
          <a:prstGeom prst="rect">
            <a:avLst/>
          </a:prstGeom>
          <a:noFill/>
        </p:spPr>
        <p:txBody>
          <a:bodyPr wrap="square" rtlCol="0">
            <a:spAutoFit/>
          </a:bodyPr>
          <a:lstStyle/>
          <a:p>
            <a:r>
              <a:rPr lang="en-US" sz="2000" b="1" dirty="0" smtClean="0">
                <a:latin typeface="Arial"/>
                <a:cs typeface="Arial"/>
              </a:rPr>
              <a:t>Antecedent Events</a:t>
            </a:r>
            <a:endParaRPr lang="en-US" sz="2000" b="1" dirty="0">
              <a:latin typeface="Arial"/>
              <a:cs typeface="Arial"/>
            </a:endParaRPr>
          </a:p>
        </p:txBody>
      </p:sp>
      <p:sp>
        <p:nvSpPr>
          <p:cNvPr id="5" name="TextBox 4"/>
          <p:cNvSpPr txBox="1"/>
          <p:nvPr/>
        </p:nvSpPr>
        <p:spPr>
          <a:xfrm>
            <a:off x="76200" y="5410200"/>
            <a:ext cx="1143000" cy="707886"/>
          </a:xfrm>
          <a:prstGeom prst="rect">
            <a:avLst/>
          </a:prstGeom>
          <a:noFill/>
        </p:spPr>
        <p:txBody>
          <a:bodyPr wrap="square" rtlCol="0">
            <a:spAutoFit/>
          </a:bodyPr>
          <a:lstStyle/>
          <a:p>
            <a:r>
              <a:rPr lang="en-US" sz="2000" b="1" dirty="0" smtClean="0">
                <a:latin typeface="Arial"/>
                <a:cs typeface="Arial"/>
              </a:rPr>
              <a:t>Root Causes</a:t>
            </a:r>
            <a:endParaRPr lang="en-US" sz="2000" b="1" dirty="0">
              <a:latin typeface="Arial"/>
              <a:cs typeface="Arial"/>
            </a:endParaRPr>
          </a:p>
        </p:txBody>
      </p:sp>
      <p:sp>
        <p:nvSpPr>
          <p:cNvPr id="6" name="TextBox 5"/>
          <p:cNvSpPr txBox="1"/>
          <p:nvPr/>
        </p:nvSpPr>
        <p:spPr>
          <a:xfrm>
            <a:off x="1600200" y="1447800"/>
            <a:ext cx="1524000" cy="707886"/>
          </a:xfrm>
          <a:prstGeom prst="rect">
            <a:avLst/>
          </a:prstGeom>
          <a:noFill/>
        </p:spPr>
        <p:txBody>
          <a:bodyPr wrap="square" rtlCol="0">
            <a:spAutoFit/>
          </a:bodyPr>
          <a:lstStyle/>
          <a:p>
            <a:r>
              <a:rPr lang="en-US" sz="2000" b="1" dirty="0" smtClean="0">
                <a:latin typeface="Arial"/>
                <a:cs typeface="Arial"/>
              </a:rPr>
              <a:t>Discovery Event</a:t>
            </a:r>
            <a:endParaRPr lang="en-US" sz="2000" b="1" dirty="0">
              <a:latin typeface="Arial"/>
              <a:cs typeface="Arial"/>
            </a:endParaRPr>
          </a:p>
        </p:txBody>
      </p:sp>
      <p:cxnSp>
        <p:nvCxnSpPr>
          <p:cNvPr id="85" name="Straight Connector 84"/>
          <p:cNvCxnSpPr/>
          <p:nvPr/>
        </p:nvCxnSpPr>
        <p:spPr>
          <a:xfrm>
            <a:off x="6858000" y="1828800"/>
            <a:ext cx="0" cy="29718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58000" y="4800600"/>
            <a:ext cx="24384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8859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8CEF21F-3004-4A6A-841B-3CD2F4065D9B}" type="slidenum">
              <a:rPr lang="en-US" smtClean="0"/>
              <a:pPr/>
              <a:t>17</a:t>
            </a:fld>
            <a:endParaRPr lang="en-US" dirty="0"/>
          </a:p>
        </p:txBody>
      </p:sp>
      <p:sp>
        <p:nvSpPr>
          <p:cNvPr id="5" name="Title 1"/>
          <p:cNvSpPr>
            <a:spLocks noGrp="1"/>
          </p:cNvSpPr>
          <p:nvPr>
            <p:ph type="title"/>
          </p:nvPr>
        </p:nvSpPr>
        <p:spPr>
          <a:xfrm>
            <a:off x="457200" y="2438400"/>
            <a:ext cx="8229600" cy="1143000"/>
          </a:xfrm>
        </p:spPr>
        <p:txBody>
          <a:bodyPr/>
          <a:lstStyle/>
          <a:p>
            <a:pPr algn="ctr"/>
            <a:r>
              <a:rPr lang="en-US" sz="3200" b="1" dirty="0" smtClean="0">
                <a:solidFill>
                  <a:schemeClr val="tx1"/>
                </a:solidFill>
              </a:rPr>
              <a:t>Learning From Defects and Sensemaking</a:t>
            </a:r>
            <a:endParaRPr lang="en-US" sz="3200" b="1" dirty="0">
              <a:solidFill>
                <a:schemeClr val="tx1"/>
              </a:solidFill>
            </a:endParaRPr>
          </a:p>
        </p:txBody>
      </p:sp>
    </p:spTree>
    <p:extLst>
      <p:ext uri="{BB962C8B-B14F-4D97-AF65-F5344CB8AC3E}">
        <p14:creationId xmlns:p14="http://schemas.microsoft.com/office/powerpoint/2010/main" val="5017709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143000"/>
          </a:xfrm>
        </p:spPr>
        <p:txBody>
          <a:bodyPr/>
          <a:lstStyle/>
          <a:p>
            <a:pPr algn="ctr"/>
            <a:r>
              <a:rPr lang="en-US" sz="3200" b="1" dirty="0" smtClean="0">
                <a:solidFill>
                  <a:srgbClr val="000000"/>
                </a:solidFill>
              </a:rPr>
              <a:t>Learning From Defects Overview</a:t>
            </a:r>
            <a:endParaRPr lang="en-US" sz="3200" b="1" dirty="0">
              <a:solidFill>
                <a:srgbClr val="000000"/>
              </a:solidFill>
            </a:endParaRPr>
          </a:p>
        </p:txBody>
      </p:sp>
      <p:sp>
        <p:nvSpPr>
          <p:cNvPr id="3" name="Content Placeholder 2"/>
          <p:cNvSpPr>
            <a:spLocks noGrp="1"/>
          </p:cNvSpPr>
          <p:nvPr>
            <p:ph sz="quarter" idx="10"/>
          </p:nvPr>
        </p:nvSpPr>
        <p:spPr>
          <a:xfrm>
            <a:off x="914400" y="2133600"/>
            <a:ext cx="7696200" cy="4191000"/>
          </a:xfrm>
        </p:spPr>
        <p:txBody>
          <a:bodyPr/>
          <a:lstStyle/>
          <a:p>
            <a:pPr>
              <a:buSzPct val="100000"/>
              <a:buBlip>
                <a:blip r:embed="rId2"/>
              </a:buBlip>
            </a:pPr>
            <a:r>
              <a:rPr lang="en-US" sz="2000" dirty="0" smtClean="0"/>
              <a:t>Health care providers are adept at reacting to an event and finding a solution</a:t>
            </a:r>
          </a:p>
          <a:p>
            <a:pPr>
              <a:buSzPct val="100000"/>
              <a:buBlip>
                <a:blip r:embed="rId2"/>
              </a:buBlip>
            </a:pPr>
            <a:r>
              <a:rPr lang="en-US" sz="2000" dirty="0" smtClean="0"/>
              <a:t>Providers must also correct the factors that contribute to an event</a:t>
            </a:r>
          </a:p>
        </p:txBody>
      </p:sp>
      <p:sp>
        <p:nvSpPr>
          <p:cNvPr id="4" name="Slide Number Placeholder 3"/>
          <p:cNvSpPr>
            <a:spLocks noGrp="1"/>
          </p:cNvSpPr>
          <p:nvPr>
            <p:ph type="sldNum" sz="quarter" idx="11"/>
          </p:nvPr>
        </p:nvSpPr>
        <p:spPr/>
        <p:txBody>
          <a:bodyPr/>
          <a:lstStyle/>
          <a:p>
            <a:fld id="{68CEF21F-3004-4A6A-841B-3CD2F4065D9B}" type="slidenum">
              <a:rPr lang="en-US" smtClean="0"/>
              <a:pPr/>
              <a:t>18</a:t>
            </a:fld>
            <a:endParaRPr lang="en-US" dirty="0"/>
          </a:p>
        </p:txBody>
      </p:sp>
    </p:spTree>
    <p:extLst>
      <p:ext uri="{BB962C8B-B14F-4D97-AF65-F5344CB8AC3E}">
        <p14:creationId xmlns:p14="http://schemas.microsoft.com/office/powerpoint/2010/main" val="38067825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609600"/>
            <a:ext cx="8229600" cy="1143000"/>
          </a:xfrm>
        </p:spPr>
        <p:txBody>
          <a:bodyPr/>
          <a:lstStyle/>
          <a:p>
            <a:pPr algn="ctr">
              <a:defRPr/>
            </a:pPr>
            <a:r>
              <a:rPr lang="en-US" sz="3200" b="1" dirty="0" smtClean="0">
                <a:solidFill>
                  <a:schemeClr val="tx1"/>
                </a:solidFill>
                <a:cs typeface="Tahoma" pitchFamily="-108" charset="0"/>
              </a:rPr>
              <a:t>Exercise</a:t>
            </a:r>
          </a:p>
        </p:txBody>
      </p:sp>
      <p:sp>
        <p:nvSpPr>
          <p:cNvPr id="4" name="Slide Number Placeholder 3"/>
          <p:cNvSpPr>
            <a:spLocks noGrp="1"/>
          </p:cNvSpPr>
          <p:nvPr>
            <p:ph type="sldNum" sz="quarter" idx="11"/>
          </p:nvPr>
        </p:nvSpPr>
        <p:spPr/>
        <p:txBody>
          <a:bodyPr/>
          <a:lstStyle/>
          <a:p>
            <a:fld id="{68CEF21F-3004-4A6A-841B-3CD2F4065D9B}" type="slidenum">
              <a:rPr lang="en-US" smtClean="0"/>
              <a:pPr/>
              <a:t>19</a:t>
            </a:fld>
            <a:endParaRPr lang="en-US" dirty="0"/>
          </a:p>
        </p:txBody>
      </p:sp>
      <p:pic>
        <p:nvPicPr>
          <p:cNvPr id="3074" name="Picture 2" descr="Exercise icon"/>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
        <p:nvSpPr>
          <p:cNvPr id="3" name="Content Placeholder 2"/>
          <p:cNvSpPr>
            <a:spLocks noGrp="1"/>
          </p:cNvSpPr>
          <p:nvPr>
            <p:ph sz="quarter" idx="10"/>
          </p:nvPr>
        </p:nvSpPr>
        <p:spPr>
          <a:xfrm>
            <a:off x="457200" y="2207941"/>
            <a:ext cx="8229600" cy="4191000"/>
          </a:xfrm>
        </p:spPr>
        <p:txBody>
          <a:bodyPr/>
          <a:lstStyle/>
          <a:p>
            <a:pPr marL="0" indent="0">
              <a:buNone/>
            </a:pPr>
            <a:r>
              <a:rPr lang="en-US" sz="2000" dirty="0"/>
              <a:t>Think of an unexpected situation that you recently encountered:</a:t>
            </a:r>
          </a:p>
          <a:p>
            <a:pPr>
              <a:buSzPct val="100000"/>
              <a:buBlip>
                <a:blip r:embed="rId3"/>
              </a:buBlip>
            </a:pPr>
            <a:r>
              <a:rPr lang="en-US" sz="2000" dirty="0" smtClean="0"/>
              <a:t>When did you know it was not what you expected? </a:t>
            </a:r>
          </a:p>
          <a:p>
            <a:pPr>
              <a:buSzPct val="100000"/>
              <a:buBlip>
                <a:blip r:embed="rId3"/>
              </a:buBlip>
            </a:pPr>
            <a:r>
              <a:rPr lang="en-US" sz="2000" dirty="0" smtClean="0"/>
              <a:t>What were the clues? </a:t>
            </a:r>
          </a:p>
          <a:p>
            <a:pPr>
              <a:buSzPct val="100000"/>
              <a:buBlip>
                <a:blip r:embed="rId3"/>
              </a:buBlip>
            </a:pPr>
            <a:r>
              <a:rPr lang="en-US" sz="2000" dirty="0" smtClean="0"/>
              <a:t>What </a:t>
            </a:r>
            <a:r>
              <a:rPr lang="en-US" sz="2000" i="1" dirty="0" smtClean="0"/>
              <a:t>sense </a:t>
            </a:r>
            <a:r>
              <a:rPr lang="en-US" sz="2000" dirty="0" smtClean="0"/>
              <a:t>did you make of it? </a:t>
            </a:r>
          </a:p>
          <a:p>
            <a:pPr>
              <a:buSzPct val="100000"/>
              <a:buNone/>
            </a:pPr>
            <a:endParaRPr lang="en-US" sz="2000" dirty="0"/>
          </a:p>
        </p:txBody>
      </p:sp>
    </p:spTree>
    <p:extLst>
      <p:ext uri="{BB962C8B-B14F-4D97-AF65-F5344CB8AC3E}">
        <p14:creationId xmlns:p14="http://schemas.microsoft.com/office/powerpoint/2010/main" val="18332524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
        <p:nvSpPr>
          <p:cNvPr id="2" name="Title 1"/>
          <p:cNvSpPr>
            <a:spLocks noGrp="1"/>
          </p:cNvSpPr>
          <p:nvPr>
            <p:ph type="title"/>
          </p:nvPr>
        </p:nvSpPr>
        <p:spPr>
          <a:xfrm>
            <a:off x="381000" y="609600"/>
            <a:ext cx="8229600" cy="1143000"/>
          </a:xfrm>
        </p:spPr>
        <p:txBody>
          <a:bodyPr/>
          <a:lstStyle/>
          <a:p>
            <a:pPr algn="ctr"/>
            <a:r>
              <a:rPr lang="en-US" sz="3200" b="1" dirty="0" smtClean="0">
                <a:solidFill>
                  <a:schemeClr val="tx1"/>
                </a:solidFill>
              </a:rPr>
              <a:t>CUSP and </a:t>
            </a:r>
            <a:r>
              <a:rPr lang="en-US" sz="3200" b="1" dirty="0" err="1" smtClean="0">
                <a:solidFill>
                  <a:schemeClr val="tx1"/>
                </a:solidFill>
              </a:rPr>
              <a:t>Sensemaking</a:t>
            </a:r>
            <a:r>
              <a:rPr lang="en-US" sz="3200" b="1" dirty="0" smtClean="0">
                <a:solidFill>
                  <a:schemeClr val="tx1"/>
                </a:solidFill>
              </a:rPr>
              <a:t> Tools</a:t>
            </a:r>
            <a:r>
              <a:rPr lang="en-US" sz="3200" b="1" baseline="30000" dirty="0" smtClean="0">
                <a:solidFill>
                  <a:schemeClr val="tx1"/>
                </a:solidFill>
              </a:rPr>
              <a:t>1</a:t>
            </a:r>
            <a:endParaRPr lang="en-US" sz="3200" b="1" baseline="30000" dirty="0">
              <a:solidFill>
                <a:schemeClr val="tx1"/>
              </a:solidFill>
            </a:endParaRPr>
          </a:p>
        </p:txBody>
      </p:sp>
      <p:graphicFrame>
        <p:nvGraphicFramePr>
          <p:cNvPr id="5" name="Content Placeholder 4" descr="Tools icon&#10;&#10;CUSP Tools:&#10;Staff Safety Assessment&#10;Status of Safety Issues Worksheet&#10;Learn From Defects Form&#10;&#10;Sensemaking Tools:&#10;Discovery Form&#10;Root Cause Analysis&#10;Failure Mode and Effects Analysis&#10;Probabilistic Risk Assessment&#10;Causal Tree Worksheet"/>
          <p:cNvGraphicFramePr>
            <a:graphicFrameLocks noGrp="1"/>
          </p:cNvGraphicFramePr>
          <p:nvPr>
            <p:ph sz="quarter" idx="10"/>
          </p:nvPr>
        </p:nvGraphicFramePr>
        <p:xfrm>
          <a:off x="457200" y="2347586"/>
          <a:ext cx="8229600" cy="2620028"/>
        </p:xfrm>
        <a:graphic>
          <a:graphicData uri="http://schemas.openxmlformats.org/drawingml/2006/table">
            <a:tbl>
              <a:tblPr firstRow="1" bandRow="1">
                <a:tableStyleId>{5C22544A-7EE6-4342-B048-85BDC9FD1C3A}</a:tableStyleId>
              </a:tblPr>
              <a:tblGrid>
                <a:gridCol w="4114800"/>
                <a:gridCol w="4114800"/>
              </a:tblGrid>
              <a:tr h="339247">
                <a:tc>
                  <a:txBody>
                    <a:bodyPr/>
                    <a:lstStyle/>
                    <a:p>
                      <a:pPr algn="ctr"/>
                      <a:r>
                        <a:rPr lang="en-US" sz="2000" dirty="0" smtClean="0">
                          <a:latin typeface="Arial" pitchFamily="34" charset="0"/>
                          <a:cs typeface="Arial" pitchFamily="34" charset="0"/>
                        </a:rPr>
                        <a:t>CUSP Tools</a:t>
                      </a:r>
                      <a:endParaRPr lang="en-US" sz="2000" dirty="0">
                        <a:latin typeface="Arial" pitchFamily="34" charset="0"/>
                        <a:cs typeface="Arial" pitchFamily="34" charset="0"/>
                      </a:endParaRPr>
                    </a:p>
                  </a:txBody>
                  <a:tcPr/>
                </a:tc>
                <a:tc>
                  <a:txBody>
                    <a:bodyPr/>
                    <a:lstStyle/>
                    <a:p>
                      <a:pPr algn="ctr"/>
                      <a:r>
                        <a:rPr lang="en-US" sz="2000" dirty="0" err="1" smtClean="0">
                          <a:latin typeface="Arial" pitchFamily="34" charset="0"/>
                          <a:cs typeface="Arial" pitchFamily="34" charset="0"/>
                        </a:rPr>
                        <a:t>Sensemaking</a:t>
                      </a:r>
                      <a:r>
                        <a:rPr lang="en-US" sz="2000" baseline="0" dirty="0" smtClean="0">
                          <a:latin typeface="Arial" pitchFamily="34" charset="0"/>
                          <a:cs typeface="Arial" pitchFamily="34" charset="0"/>
                        </a:rPr>
                        <a:t> Tools</a:t>
                      </a:r>
                      <a:endParaRPr lang="en-US" sz="2000" dirty="0">
                        <a:latin typeface="Arial" pitchFamily="34" charset="0"/>
                        <a:cs typeface="Arial" pitchFamily="34" charset="0"/>
                      </a:endParaRPr>
                    </a:p>
                  </a:txBody>
                  <a:tcPr/>
                </a:tc>
              </a:tr>
              <a:tr h="339247">
                <a:tc>
                  <a:txBody>
                    <a:bodyPr/>
                    <a:lstStyle/>
                    <a:p>
                      <a:r>
                        <a:rPr lang="en-US" sz="2000" dirty="0" smtClean="0">
                          <a:latin typeface="Arial" pitchFamily="34" charset="0"/>
                          <a:cs typeface="Arial" pitchFamily="34" charset="0"/>
                        </a:rPr>
                        <a:t>Staff Safety Assessment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Discovery Form</a:t>
                      </a:r>
                    </a:p>
                  </a:txBody>
                  <a:tcPr/>
                </a:tc>
              </a:tr>
              <a:tr h="339247">
                <a:tc>
                  <a:txBody>
                    <a:bodyPr/>
                    <a:lstStyle/>
                    <a:p>
                      <a:r>
                        <a:rPr lang="en-US" sz="2000" dirty="0" smtClean="0">
                          <a:latin typeface="Arial" pitchFamily="34" charset="0"/>
                          <a:cs typeface="Arial" pitchFamily="34" charset="0"/>
                        </a:rPr>
                        <a:t>Safety Issues Worksheet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Root Cause Analysis</a:t>
                      </a:r>
                      <a:endParaRPr lang="en-US" sz="2000" dirty="0">
                        <a:latin typeface="Arial" pitchFamily="34" charset="0"/>
                        <a:cs typeface="Arial" pitchFamily="34" charset="0"/>
                      </a:endParaRPr>
                    </a:p>
                  </a:txBody>
                  <a:tcPr/>
                </a:tc>
              </a:tr>
              <a:tr h="339247">
                <a:tc>
                  <a:txBody>
                    <a:bodyPr/>
                    <a:lstStyle/>
                    <a:p>
                      <a:r>
                        <a:rPr lang="en-US" sz="2000" dirty="0" smtClean="0">
                          <a:latin typeface="Arial" pitchFamily="34" charset="0"/>
                          <a:cs typeface="Arial" pitchFamily="34" charset="0"/>
                        </a:rPr>
                        <a:t>Learn from Defects Form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Failure Mode and Effects Analysis</a:t>
                      </a:r>
                      <a:endParaRPr lang="en-US" sz="2000" dirty="0">
                        <a:latin typeface="Arial" pitchFamily="34" charset="0"/>
                        <a:cs typeface="Arial" pitchFamily="34" charset="0"/>
                      </a:endParaRPr>
                    </a:p>
                  </a:txBody>
                  <a:tcPr/>
                </a:tc>
              </a:tr>
              <a:tr h="487054">
                <a:tc>
                  <a:txBody>
                    <a:bodyPr/>
                    <a:lstStyle/>
                    <a:p>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Probabilistic Risk Assessment</a:t>
                      </a:r>
                    </a:p>
                  </a:txBody>
                  <a:tcPr/>
                </a:tc>
              </a:tr>
              <a:tr h="548014">
                <a:tc>
                  <a:txBody>
                    <a:bodyPr/>
                    <a:lstStyle/>
                    <a:p>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Causal Tree Worksheet</a:t>
                      </a:r>
                    </a:p>
                  </a:txBody>
                  <a:tcPr/>
                </a:tc>
              </a:tr>
            </a:tbl>
          </a:graphicData>
        </a:graphic>
      </p:graphicFrame>
      <p:sp>
        <p:nvSpPr>
          <p:cNvPr id="4" name="Slide Number Placeholder 3"/>
          <p:cNvSpPr>
            <a:spLocks noGrp="1"/>
          </p:cNvSpPr>
          <p:nvPr>
            <p:ph type="sldNum" sz="quarter" idx="11"/>
          </p:nvPr>
        </p:nvSpPr>
        <p:spPr/>
        <p:txBody>
          <a:bodyPr/>
          <a:lstStyle/>
          <a:p>
            <a:fld id="{68CEF21F-3004-4A6A-841B-3CD2F4065D9B}"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pPr algn="ctr"/>
            <a:r>
              <a:rPr lang="en-US" sz="3200" b="1" dirty="0" smtClean="0">
                <a:solidFill>
                  <a:schemeClr val="tx1"/>
                </a:solidFill>
              </a:rPr>
              <a:t>CUSP Tools To Learn From Defects</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20</a:t>
            </a:fld>
            <a:endParaRPr lang="en-US" dirty="0"/>
          </a:p>
        </p:txBody>
      </p:sp>
    </p:spTree>
    <p:extLst>
      <p:ext uri="{BB962C8B-B14F-4D97-AF65-F5344CB8AC3E}">
        <p14:creationId xmlns:p14="http://schemas.microsoft.com/office/powerpoint/2010/main" val="24926586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8CEF21F-3004-4A6A-841B-3CD2F4065D9B}" type="slidenum">
              <a:rPr lang="en-US" smtClean="0"/>
              <a:pPr/>
              <a:t>21</a:t>
            </a:fld>
            <a:endParaRPr lang="en-US" dirty="0"/>
          </a:p>
        </p:txBody>
      </p:sp>
      <p:graphicFrame>
        <p:nvGraphicFramePr>
          <p:cNvPr id="5" name="Diagram 4" descr="Question 1: What happened?  &#10;Question 2: Why did it happen?&#10;Question 3: What will you do to reduce the risk of reoccurrence?  &#10;Question 4: How will you know it worked? &#10;"/>
          <p:cNvGraphicFramePr/>
          <p:nvPr>
            <p:extLst>
              <p:ext uri="{D42A27DB-BD31-4B8C-83A1-F6EECF244321}">
                <p14:modId xmlns:p14="http://schemas.microsoft.com/office/powerpoint/2010/main" val="1615645380"/>
              </p:ext>
            </p:extLst>
          </p:nvPr>
        </p:nvGraphicFramePr>
        <p:xfrm>
          <a:off x="1219200" y="2133600"/>
          <a:ext cx="6400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a:spLocks noGrp="1" noChangeArrowheads="1"/>
          </p:cNvSpPr>
          <p:nvPr>
            <p:ph type="title"/>
          </p:nvPr>
        </p:nvSpPr>
        <p:spPr>
          <a:xfrm>
            <a:off x="1066800" y="609600"/>
            <a:ext cx="8229600" cy="1143000"/>
          </a:xfrm>
        </p:spPr>
        <p:txBody>
          <a:bodyPr>
            <a:noAutofit/>
          </a:bodyPr>
          <a:lstStyle/>
          <a:p>
            <a:pPr algn="ctr">
              <a:tabLst>
                <a:tab pos="1949450" algn="l"/>
              </a:tabLst>
              <a:defRPr/>
            </a:pPr>
            <a:r>
              <a:rPr lang="en-US" sz="3200" b="1" dirty="0" smtClean="0">
                <a:solidFill>
                  <a:schemeClr val="tx1"/>
                </a:solidFill>
                <a:cs typeface="Tahoma" pitchFamily="-108" charset="0"/>
              </a:rPr>
              <a:t>Learning From Defects: </a:t>
            </a:r>
            <a:br>
              <a:rPr lang="en-US" sz="3200" b="1" dirty="0" smtClean="0">
                <a:solidFill>
                  <a:schemeClr val="tx1"/>
                </a:solidFill>
                <a:cs typeface="Tahoma" pitchFamily="-108" charset="0"/>
              </a:rPr>
            </a:br>
            <a:r>
              <a:rPr lang="en-US" sz="3200" b="1" dirty="0" smtClean="0">
                <a:solidFill>
                  <a:schemeClr val="tx1"/>
                </a:solidFill>
                <a:cs typeface="Tahoma" pitchFamily="-108" charset="0"/>
              </a:rPr>
              <a:t>Four Questions </a:t>
            </a:r>
            <a:endParaRPr lang="en-US" sz="3200" b="1" dirty="0" smtClean="0">
              <a:solidFill>
                <a:schemeClr val="tx1"/>
              </a:solidFill>
            </a:endParaRPr>
          </a:p>
        </p:txBody>
      </p:sp>
    </p:spTree>
    <p:extLst>
      <p:ext uri="{BB962C8B-B14F-4D97-AF65-F5344CB8AC3E}">
        <p14:creationId xmlns:p14="http://schemas.microsoft.com/office/powerpoint/2010/main" val="4262982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
        <p:nvSpPr>
          <p:cNvPr id="2" name="Title 1"/>
          <p:cNvSpPr>
            <a:spLocks noGrp="1"/>
          </p:cNvSpPr>
          <p:nvPr>
            <p:ph type="title"/>
          </p:nvPr>
        </p:nvSpPr>
        <p:spPr>
          <a:xfrm>
            <a:off x="609600" y="533400"/>
            <a:ext cx="8229600" cy="1143000"/>
          </a:xfrm>
        </p:spPr>
        <p:txBody>
          <a:bodyPr/>
          <a:lstStyle/>
          <a:p>
            <a:pPr algn="ctr"/>
            <a:r>
              <a:rPr lang="en-US" sz="3200" b="1" dirty="0" smtClean="0">
                <a:solidFill>
                  <a:srgbClr val="000000"/>
                </a:solidFill>
              </a:rPr>
              <a:t>What Happened?</a:t>
            </a:r>
            <a:endParaRPr lang="en-US" sz="3200" b="1" dirty="0">
              <a:solidFill>
                <a:srgbClr val="000000"/>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22</a:t>
            </a:fld>
            <a:endParaRPr lang="en-US" dirty="0"/>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676400"/>
            <a:ext cx="6096000" cy="4572000"/>
          </a:xfrm>
          <a:prstGeom prst="rect">
            <a:avLst/>
          </a:prstGeom>
        </p:spPr>
      </p:pic>
    </p:spTree>
    <p:extLst>
      <p:ext uri="{BB962C8B-B14F-4D97-AF65-F5344CB8AC3E}">
        <p14:creationId xmlns:p14="http://schemas.microsoft.com/office/powerpoint/2010/main" val="42706836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
        <p:nvSpPr>
          <p:cNvPr id="2" name="Title 1"/>
          <p:cNvSpPr>
            <a:spLocks noGrp="1"/>
          </p:cNvSpPr>
          <p:nvPr>
            <p:ph type="title"/>
          </p:nvPr>
        </p:nvSpPr>
        <p:spPr>
          <a:xfrm>
            <a:off x="457200" y="533400"/>
            <a:ext cx="8229600" cy="1143000"/>
          </a:xfrm>
        </p:spPr>
        <p:txBody>
          <a:bodyPr/>
          <a:lstStyle/>
          <a:p>
            <a:pPr algn="ctr"/>
            <a:r>
              <a:rPr lang="en-US" sz="3200" b="1" dirty="0" smtClean="0">
                <a:solidFill>
                  <a:srgbClr val="000000"/>
                </a:solidFill>
              </a:rPr>
              <a:t>Why Did It Happen?</a:t>
            </a:r>
            <a:endParaRPr lang="en-US" sz="3200" b="1" dirty="0">
              <a:solidFill>
                <a:srgbClr val="000000"/>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23</a:t>
            </a:fld>
            <a:endParaRPr lang="en-US"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676400"/>
            <a:ext cx="6096000" cy="4572000"/>
          </a:xfrm>
          <a:prstGeom prst="rect">
            <a:avLst/>
          </a:prstGeom>
        </p:spPr>
      </p:pic>
    </p:spTree>
    <p:extLst>
      <p:ext uri="{BB962C8B-B14F-4D97-AF65-F5344CB8AC3E}">
        <p14:creationId xmlns:p14="http://schemas.microsoft.com/office/powerpoint/2010/main" val="783007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
        <p:nvSpPr>
          <p:cNvPr id="2" name="Title 1"/>
          <p:cNvSpPr>
            <a:spLocks noGrp="1"/>
          </p:cNvSpPr>
          <p:nvPr>
            <p:ph type="title"/>
          </p:nvPr>
        </p:nvSpPr>
        <p:spPr>
          <a:xfrm>
            <a:off x="1447800" y="609600"/>
            <a:ext cx="6172200" cy="1143000"/>
          </a:xfrm>
        </p:spPr>
        <p:txBody>
          <a:bodyPr/>
          <a:lstStyle/>
          <a:p>
            <a:pPr algn="ctr"/>
            <a:r>
              <a:rPr lang="en-US" sz="3200" b="1" dirty="0" smtClean="0">
                <a:solidFill>
                  <a:srgbClr val="000000"/>
                </a:solidFill>
              </a:rPr>
              <a:t>What Will You Do To Reduce the Risk of Recurrence?</a:t>
            </a:r>
            <a:endParaRPr lang="en-US" sz="3200" b="1" dirty="0">
              <a:solidFill>
                <a:srgbClr val="000000"/>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24</a:t>
            </a:fld>
            <a:endParaRPr lang="en-US"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752600"/>
            <a:ext cx="6096000" cy="4572000"/>
          </a:xfrm>
          <a:prstGeom prst="rect">
            <a:avLst/>
          </a:prstGeom>
        </p:spPr>
      </p:pic>
    </p:spTree>
    <p:extLst>
      <p:ext uri="{BB962C8B-B14F-4D97-AF65-F5344CB8AC3E}">
        <p14:creationId xmlns:p14="http://schemas.microsoft.com/office/powerpoint/2010/main" val="2178191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
        <p:nvSpPr>
          <p:cNvPr id="2" name="Title 1"/>
          <p:cNvSpPr>
            <a:spLocks noGrp="1"/>
          </p:cNvSpPr>
          <p:nvPr>
            <p:ph type="title"/>
          </p:nvPr>
        </p:nvSpPr>
        <p:spPr>
          <a:xfrm>
            <a:off x="838200" y="609600"/>
            <a:ext cx="7391400" cy="1143000"/>
          </a:xfrm>
        </p:spPr>
        <p:txBody>
          <a:bodyPr/>
          <a:lstStyle/>
          <a:p>
            <a:pPr algn="ctr"/>
            <a:r>
              <a:rPr lang="en-US" sz="3200" b="1" dirty="0" smtClean="0">
                <a:solidFill>
                  <a:srgbClr val="000000"/>
                </a:solidFill>
              </a:rPr>
              <a:t>How Will You Know the Risk Is Reduced?</a:t>
            </a:r>
            <a:endParaRPr lang="en-US" sz="3200" b="1" dirty="0">
              <a:solidFill>
                <a:srgbClr val="000000"/>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25</a:t>
            </a:fld>
            <a:endParaRPr lang="en-US" dirty="0"/>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752600"/>
            <a:ext cx="6096000" cy="4572000"/>
          </a:xfrm>
          <a:prstGeom prst="rect">
            <a:avLst/>
          </a:prstGeom>
        </p:spPr>
      </p:pic>
    </p:spTree>
    <p:extLst>
      <p:ext uri="{BB962C8B-B14F-4D97-AF65-F5344CB8AC3E}">
        <p14:creationId xmlns:p14="http://schemas.microsoft.com/office/powerpoint/2010/main" val="10700515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pPr algn="ctr"/>
            <a:r>
              <a:rPr lang="en-US" sz="3200" b="1" dirty="0" smtClean="0">
                <a:solidFill>
                  <a:schemeClr val="tx1"/>
                </a:solidFill>
              </a:rPr>
              <a:t>Sensemaking Tools To Learn From Defects</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26</a:t>
            </a:fld>
            <a:endParaRPr lang="en-US" dirty="0"/>
          </a:p>
        </p:txBody>
      </p:sp>
    </p:spTree>
    <p:extLst>
      <p:ext uri="{BB962C8B-B14F-4D97-AF65-F5344CB8AC3E}">
        <p14:creationId xmlns:p14="http://schemas.microsoft.com/office/powerpoint/2010/main" val="111446399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8229600" cy="1143000"/>
          </a:xfrm>
        </p:spPr>
        <p:txBody>
          <a:bodyPr/>
          <a:lstStyle/>
          <a:p>
            <a:pPr algn="ctr"/>
            <a:r>
              <a:rPr lang="en-US" sz="3200" b="1" dirty="0" smtClean="0">
                <a:solidFill>
                  <a:schemeClr val="tx1"/>
                </a:solidFill>
              </a:rPr>
              <a:t>Causal Coding: Eindhoven Model</a:t>
            </a:r>
            <a:r>
              <a:rPr lang="en-US" sz="3200" b="1" baseline="30000" dirty="0" smtClean="0">
                <a:solidFill>
                  <a:schemeClr val="tx1"/>
                </a:solidFill>
              </a:rPr>
              <a:t>6</a:t>
            </a:r>
            <a:endParaRPr lang="en-US" b="1" baseline="30000" dirty="0"/>
          </a:p>
        </p:txBody>
      </p:sp>
      <p:sp>
        <p:nvSpPr>
          <p:cNvPr id="3" name="Content Placeholder 2" descr="The Eindhoven Model groups twenty separate event cause types into four categories labeled technical, organizational, human and other. "/>
          <p:cNvSpPr>
            <a:spLocks noGrp="1"/>
          </p:cNvSpPr>
          <p:nvPr>
            <p:ph sz="quarter" idx="10"/>
          </p:nvPr>
        </p:nvSpPr>
        <p:spPr>
          <a:xfrm>
            <a:off x="914400" y="1905000"/>
            <a:ext cx="7848600" cy="4191000"/>
          </a:xfrm>
        </p:spPr>
        <p:txBody>
          <a:bodyPr/>
          <a:lstStyle/>
          <a:p>
            <a:pPr>
              <a:buBlip>
                <a:blip r:embed="rId3"/>
              </a:buBlip>
            </a:pPr>
            <a:r>
              <a:rPr lang="en-US" sz="2000" dirty="0" smtClean="0"/>
              <a:t>20 separate event cause types in four categories: </a:t>
            </a:r>
          </a:p>
          <a:p>
            <a:pPr marL="858838" indent="-295275">
              <a:buAutoNum type="arabicPeriod"/>
            </a:pPr>
            <a:r>
              <a:rPr lang="en-US" sz="2000" dirty="0" smtClean="0"/>
              <a:t>Technical</a:t>
            </a:r>
          </a:p>
          <a:p>
            <a:pPr marL="858838" indent="-295275">
              <a:buAutoNum type="arabicPeriod"/>
            </a:pPr>
            <a:r>
              <a:rPr lang="en-US" sz="2000" dirty="0" smtClean="0"/>
              <a:t>Organizational</a:t>
            </a:r>
          </a:p>
          <a:p>
            <a:pPr marL="858838" indent="-295275">
              <a:buAutoNum type="arabicPeriod"/>
            </a:pPr>
            <a:r>
              <a:rPr lang="en-US" sz="2000" dirty="0" smtClean="0"/>
              <a:t>Human </a:t>
            </a:r>
          </a:p>
          <a:p>
            <a:pPr marL="858838" indent="-295275">
              <a:buAutoNum type="arabicPeriod"/>
            </a:pPr>
            <a:r>
              <a:rPr lang="en-US" sz="2000" dirty="0" smtClean="0"/>
              <a:t>Other</a:t>
            </a:r>
          </a:p>
          <a:p>
            <a:pPr>
              <a:buBlip>
                <a:blip r:embed="rId3"/>
              </a:buBlip>
            </a:pPr>
            <a:r>
              <a:rPr lang="en-US" sz="2000" dirty="0" smtClean="0"/>
              <a:t>Aim </a:t>
            </a:r>
            <a:r>
              <a:rPr lang="en-US" sz="2000" dirty="0"/>
              <a:t>for three to seven root cause codes for each event, a mixture </a:t>
            </a:r>
            <a:r>
              <a:rPr lang="en-US" sz="2000" dirty="0" smtClean="0"/>
              <a:t>of </a:t>
            </a:r>
            <a:r>
              <a:rPr lang="en-US" sz="2000" dirty="0"/>
              <a:t>active and </a:t>
            </a:r>
            <a:r>
              <a:rPr lang="en-US" sz="2000" dirty="0" smtClean="0"/>
              <a:t>latent</a:t>
            </a:r>
          </a:p>
          <a:p>
            <a:pPr>
              <a:buBlip>
                <a:blip r:embed="rId3"/>
              </a:buBlip>
            </a:pPr>
            <a:r>
              <a:rPr lang="en-US" sz="2000" dirty="0"/>
              <a:t>All events involve multiple causes</a:t>
            </a:r>
          </a:p>
          <a:p>
            <a:pPr marL="0" indent="0">
              <a:buNone/>
            </a:pPr>
            <a:endParaRPr lang="en-US" sz="2000" dirty="0" smtClean="0"/>
          </a:p>
          <a:p>
            <a:pPr>
              <a:buBlip>
                <a:blip r:embed="rId3"/>
              </a:buBlip>
            </a:pPr>
            <a:endParaRPr lang="en-US" sz="2000" dirty="0"/>
          </a:p>
          <a:p>
            <a:pPr>
              <a:buBlip>
                <a:blip r:embed="rId3"/>
              </a:buBlip>
            </a:pPr>
            <a:endParaRPr lang="en-US" sz="2000" dirty="0" smtClean="0"/>
          </a:p>
          <a:p>
            <a:pPr>
              <a:buBlip>
                <a:blip r:embed="rId3"/>
              </a:buBlip>
            </a:pPr>
            <a:endParaRPr lang="en-US" sz="2000" dirty="0" smtClean="0"/>
          </a:p>
        </p:txBody>
      </p:sp>
      <p:sp>
        <p:nvSpPr>
          <p:cNvPr id="4" name="Slide Number Placeholder 3"/>
          <p:cNvSpPr>
            <a:spLocks noGrp="1"/>
          </p:cNvSpPr>
          <p:nvPr>
            <p:ph type="sldNum" sz="quarter" idx="11"/>
          </p:nvPr>
        </p:nvSpPr>
        <p:spPr/>
        <p:txBody>
          <a:bodyPr/>
          <a:lstStyle/>
          <a:p>
            <a:fld id="{68CEF21F-3004-4A6A-841B-3CD2F4065D9B}"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143000"/>
          </a:xfrm>
        </p:spPr>
        <p:txBody>
          <a:bodyPr/>
          <a:lstStyle/>
          <a:p>
            <a:pPr algn="ctr"/>
            <a:r>
              <a:rPr lang="en-US" sz="3200" b="1" dirty="0" smtClean="0">
                <a:solidFill>
                  <a:srgbClr val="000000"/>
                </a:solidFill>
              </a:rPr>
              <a:t>Root Cause Analysis Example</a:t>
            </a:r>
            <a:r>
              <a:rPr lang="en-US" sz="3200" b="1" baseline="30000" dirty="0" smtClean="0">
                <a:solidFill>
                  <a:srgbClr val="000000"/>
                </a:solidFill>
              </a:rPr>
              <a:t>6</a:t>
            </a:r>
            <a:endParaRPr lang="en-US" sz="3200" b="1" baseline="30000" dirty="0">
              <a:solidFill>
                <a:srgbClr val="000000"/>
              </a:solidFill>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28</a:t>
            </a:fld>
            <a:endParaRPr lang="en-US" dirty="0"/>
          </a:p>
        </p:txBody>
      </p:sp>
      <p:cxnSp>
        <p:nvCxnSpPr>
          <p:cNvPr id="17" name="Straight Connector 16"/>
          <p:cNvCxnSpPr/>
          <p:nvPr/>
        </p:nvCxnSpPr>
        <p:spPr>
          <a:xfrm flipV="1">
            <a:off x="2971800" y="33528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334000" y="3200400"/>
            <a:ext cx="0" cy="990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8600" y="3352800"/>
            <a:ext cx="0" cy="914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4468091" y="2498547"/>
            <a:ext cx="1731818" cy="99060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Nurse was busy and distracted</a:t>
            </a:r>
            <a:endParaRPr lang="en-US" sz="2000" dirty="0">
              <a:latin typeface="Arial"/>
              <a:cs typeface="Arial"/>
            </a:endParaRPr>
          </a:p>
        </p:txBody>
      </p:sp>
      <p:sp>
        <p:nvSpPr>
          <p:cNvPr id="24" name="TextBox 23"/>
          <p:cNvSpPr txBox="1"/>
          <p:nvPr/>
        </p:nvSpPr>
        <p:spPr>
          <a:xfrm>
            <a:off x="18569" y="2819400"/>
            <a:ext cx="1667318" cy="400110"/>
          </a:xfrm>
          <a:prstGeom prst="rect">
            <a:avLst/>
          </a:prstGeom>
          <a:noFill/>
        </p:spPr>
        <p:txBody>
          <a:bodyPr wrap="none" rtlCol="0">
            <a:spAutoFit/>
          </a:bodyPr>
          <a:lstStyle/>
          <a:p>
            <a:r>
              <a:rPr lang="en-US" sz="2000" dirty="0" smtClean="0">
                <a:latin typeface="Arial"/>
                <a:cs typeface="Arial"/>
              </a:rPr>
              <a:t>Root Causes</a:t>
            </a:r>
            <a:endParaRPr lang="en-US" sz="2000" dirty="0">
              <a:latin typeface="Arial"/>
              <a:cs typeface="Arial"/>
            </a:endParaRPr>
          </a:p>
        </p:txBody>
      </p:sp>
      <p:sp>
        <p:nvSpPr>
          <p:cNvPr id="28" name="TextBox 27"/>
          <p:cNvSpPr txBox="1"/>
          <p:nvPr/>
        </p:nvSpPr>
        <p:spPr>
          <a:xfrm>
            <a:off x="76200" y="4038600"/>
            <a:ext cx="2057400" cy="1015663"/>
          </a:xfrm>
          <a:prstGeom prst="rect">
            <a:avLst/>
          </a:prstGeom>
          <a:noFill/>
        </p:spPr>
        <p:txBody>
          <a:bodyPr wrap="square" rtlCol="0">
            <a:spAutoFit/>
          </a:bodyPr>
          <a:lstStyle/>
          <a:p>
            <a:r>
              <a:rPr lang="en-US" sz="2000" dirty="0" smtClean="0">
                <a:latin typeface="Arial"/>
                <a:cs typeface="Arial"/>
              </a:rPr>
              <a:t>Root Cause </a:t>
            </a:r>
          </a:p>
          <a:p>
            <a:r>
              <a:rPr lang="en-US" sz="2000" dirty="0" smtClean="0">
                <a:latin typeface="Arial"/>
                <a:cs typeface="Arial"/>
              </a:rPr>
              <a:t>Classification Codes</a:t>
            </a:r>
            <a:endParaRPr lang="en-US" sz="2000" dirty="0">
              <a:latin typeface="Arial"/>
              <a:cs typeface="Arial"/>
            </a:endParaRPr>
          </a:p>
        </p:txBody>
      </p:sp>
      <p:grpSp>
        <p:nvGrpSpPr>
          <p:cNvPr id="31" name="Group 30" descr="The fact that the A positive unit was not removed from the prior case is coded as OK - Organizational, Knowledge transfer - because the temp nurse was not fully briefed on this hospital's procedures at the start of her shift.&#10;Next, many regular nurses were on sick-out, due to management's decision to decrease vacation benefits.  This is coded as OM - Organizational, Management.&#10;Finally, the temps needed help because they were from outside the agency.  This is coded as HEX - Human, External to the organization.&#10;"/>
          <p:cNvGrpSpPr/>
          <p:nvPr/>
        </p:nvGrpSpPr>
        <p:grpSpPr>
          <a:xfrm>
            <a:off x="1981200" y="2498547"/>
            <a:ext cx="6743700" cy="2454453"/>
            <a:chOff x="1981200" y="2498547"/>
            <a:chExt cx="6743700" cy="2454453"/>
          </a:xfrm>
        </p:grpSpPr>
        <p:sp>
          <p:nvSpPr>
            <p:cNvPr id="23" name="Rounded Rectangle 22"/>
            <p:cNvSpPr/>
            <p:nvPr/>
          </p:nvSpPr>
          <p:spPr>
            <a:xfrm>
              <a:off x="6819900" y="2498547"/>
              <a:ext cx="1905000" cy="1006653"/>
            </a:xfrm>
            <a:prstGeom prst="roundRect">
              <a:avLst/>
            </a:prstGeom>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000" dirty="0" smtClean="0">
                  <a:latin typeface="Arial"/>
                  <a:cs typeface="Arial"/>
                </a:rPr>
                <a:t>Nurse sees that unit is A positive</a:t>
              </a:r>
              <a:endParaRPr lang="en-US" sz="2000" dirty="0">
                <a:latin typeface="Arial"/>
                <a:cs typeface="Arial"/>
              </a:endParaRPr>
            </a:p>
          </p:txBody>
        </p:sp>
        <p:sp>
          <p:nvSpPr>
            <p:cNvPr id="25" name="Hexagon 24"/>
            <p:cNvSpPr/>
            <p:nvPr/>
          </p:nvSpPr>
          <p:spPr>
            <a:xfrm>
              <a:off x="2362200" y="4022547"/>
              <a:ext cx="1143000" cy="914400"/>
            </a:xfrm>
            <a:prstGeom prst="hexag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OK</a:t>
              </a:r>
              <a:endParaRPr lang="en-US" sz="2000" dirty="0">
                <a:latin typeface="Arial"/>
                <a:cs typeface="Arial"/>
              </a:endParaRPr>
            </a:p>
          </p:txBody>
        </p:sp>
        <p:sp>
          <p:nvSpPr>
            <p:cNvPr id="26" name="Hexagon 25"/>
            <p:cNvSpPr/>
            <p:nvPr/>
          </p:nvSpPr>
          <p:spPr>
            <a:xfrm>
              <a:off x="4724400" y="4022547"/>
              <a:ext cx="1143000" cy="914400"/>
            </a:xfrm>
            <a:prstGeom prst="hexag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OM</a:t>
              </a:r>
              <a:endParaRPr lang="en-US" sz="2000" dirty="0">
                <a:latin typeface="Arial"/>
                <a:cs typeface="Arial"/>
              </a:endParaRPr>
            </a:p>
          </p:txBody>
        </p:sp>
        <p:sp>
          <p:nvSpPr>
            <p:cNvPr id="27" name="Hexagon 26"/>
            <p:cNvSpPr/>
            <p:nvPr/>
          </p:nvSpPr>
          <p:spPr>
            <a:xfrm>
              <a:off x="7277100" y="4038600"/>
              <a:ext cx="1143000" cy="914400"/>
            </a:xfrm>
            <a:prstGeom prst="hexagon">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HEX</a:t>
              </a:r>
              <a:endParaRPr lang="en-US" sz="2000" dirty="0">
                <a:latin typeface="Arial"/>
                <a:cs typeface="Arial"/>
              </a:endParaRPr>
            </a:p>
          </p:txBody>
        </p:sp>
        <p:sp>
          <p:nvSpPr>
            <p:cNvPr id="29" name="Rounded Rectangle 28"/>
            <p:cNvSpPr/>
            <p:nvPr/>
          </p:nvSpPr>
          <p:spPr>
            <a:xfrm>
              <a:off x="4381500" y="2498547"/>
              <a:ext cx="1905000" cy="99060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Nurse was busy and distracted</a:t>
              </a:r>
              <a:endParaRPr lang="en-US" sz="2000" dirty="0">
                <a:latin typeface="Arial"/>
                <a:cs typeface="Arial"/>
              </a:endParaRPr>
            </a:p>
          </p:txBody>
        </p:sp>
        <p:sp>
          <p:nvSpPr>
            <p:cNvPr id="30" name="Rounded Rectangle 29"/>
            <p:cNvSpPr/>
            <p:nvPr/>
          </p:nvSpPr>
          <p:spPr>
            <a:xfrm>
              <a:off x="1981200" y="2514600"/>
              <a:ext cx="1905000" cy="99060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a:cs typeface="Arial"/>
                </a:rPr>
                <a:t>Temp nurse unclear about procedure</a:t>
              </a:r>
              <a:endParaRPr lang="en-US" sz="2000" dirty="0">
                <a:latin typeface="Arial"/>
                <a:cs typeface="Arial"/>
              </a:endParaRPr>
            </a:p>
          </p:txBody>
        </p:sp>
      </p:grpSp>
    </p:spTree>
    <p:extLst>
      <p:ext uri="{BB962C8B-B14F-4D97-AF65-F5344CB8AC3E}">
        <p14:creationId xmlns:p14="http://schemas.microsoft.com/office/powerpoint/2010/main" val="15440041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pPr algn="ctr"/>
            <a:r>
              <a:rPr lang="en-US" sz="3200" b="1" dirty="0" smtClean="0">
                <a:solidFill>
                  <a:schemeClr val="tx1"/>
                </a:solidFill>
              </a:rPr>
              <a:t>CUSP and Sensemaking: </a:t>
            </a:r>
            <a:r>
              <a:rPr lang="en-US" sz="3200" b="1" dirty="0">
                <a:solidFill>
                  <a:schemeClr val="tx1"/>
                </a:solidFill>
              </a:rPr>
              <a:t>Next </a:t>
            </a:r>
            <a:r>
              <a:rPr lang="en-US" sz="3200" b="1" dirty="0" smtClean="0">
                <a:solidFill>
                  <a:schemeClr val="tx1"/>
                </a:solidFill>
              </a:rPr>
              <a:t>Steps</a:t>
            </a:r>
            <a:endParaRPr lang="en-US" dirty="0"/>
          </a:p>
        </p:txBody>
      </p:sp>
      <p:sp>
        <p:nvSpPr>
          <p:cNvPr id="4" name="Slide Number Placeholder 3"/>
          <p:cNvSpPr>
            <a:spLocks noGrp="1"/>
          </p:cNvSpPr>
          <p:nvPr>
            <p:ph type="sldNum" sz="quarter" idx="11"/>
          </p:nvPr>
        </p:nvSpPr>
        <p:spPr/>
        <p:txBody>
          <a:bodyPr/>
          <a:lstStyle/>
          <a:p>
            <a:fld id="{68CEF21F-3004-4A6A-841B-3CD2F4065D9B}" type="slidenum">
              <a:rPr lang="en-US" smtClean="0"/>
              <a:pPr/>
              <a:t>29</a:t>
            </a:fld>
            <a:endParaRPr lang="en-US" dirty="0"/>
          </a:p>
        </p:txBody>
      </p:sp>
    </p:spTree>
    <p:extLst>
      <p:ext uri="{BB962C8B-B14F-4D97-AF65-F5344CB8AC3E}">
        <p14:creationId xmlns:p14="http://schemas.microsoft.com/office/powerpoint/2010/main" val="36493083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68CEF21F-3004-4A6A-841B-3CD2F4065D9B}" type="slidenum">
              <a:rPr lang="en-US" smtClean="0"/>
              <a:pPr/>
              <a:t>3</a:t>
            </a:fld>
            <a:endParaRPr lang="en-US" dirty="0"/>
          </a:p>
        </p:txBody>
      </p:sp>
      <p:sp>
        <p:nvSpPr>
          <p:cNvPr id="8" name="Rectangle 2"/>
          <p:cNvSpPr>
            <a:spLocks noGrp="1" noChangeArrowheads="1"/>
          </p:cNvSpPr>
          <p:nvPr>
            <p:ph type="title"/>
          </p:nvPr>
        </p:nvSpPr>
        <p:spPr>
          <a:xfrm>
            <a:off x="1371600" y="609600"/>
            <a:ext cx="7315200" cy="1143000"/>
          </a:xfrm>
        </p:spPr>
        <p:txBody>
          <a:bodyPr/>
          <a:lstStyle/>
          <a:p>
            <a:pPr algn="ctr"/>
            <a:r>
              <a:rPr lang="en-US" sz="3200" b="1" dirty="0" smtClean="0">
                <a:solidFill>
                  <a:schemeClr val="tx1"/>
                </a:solidFill>
                <a:effectLst/>
                <a:ea typeface="ＭＳ Ｐゴシック" pitchFamily="-111" charset="-128"/>
              </a:rPr>
              <a:t>Learning Objectives</a:t>
            </a:r>
          </a:p>
        </p:txBody>
      </p:sp>
      <p:grpSp>
        <p:nvGrpSpPr>
          <p:cNvPr id="9" name="Group 8" descr="1. Introduce CUSP and Sensemaking tools to identify defects or conditions&#10;2. Discuss the relationship between CUSP and Sensemaking&#10;3. Show how to apply CUSP and Sensemaking tools&#10;4. Discuss how to share findings&#10;&#10;&#10;&#10;"/>
          <p:cNvGrpSpPr/>
          <p:nvPr/>
        </p:nvGrpSpPr>
        <p:grpSpPr>
          <a:xfrm>
            <a:off x="457200" y="1981200"/>
            <a:ext cx="8458200" cy="4361448"/>
            <a:chOff x="457199" y="1905000"/>
            <a:chExt cx="8458200" cy="4361448"/>
          </a:xfrm>
        </p:grpSpPr>
        <p:grpSp>
          <p:nvGrpSpPr>
            <p:cNvPr id="10" name="Group 16"/>
            <p:cNvGrpSpPr/>
            <p:nvPr/>
          </p:nvGrpSpPr>
          <p:grpSpPr>
            <a:xfrm rot="10800000" flipV="1">
              <a:off x="457199" y="2132737"/>
              <a:ext cx="8458200" cy="2572791"/>
              <a:chOff x="152400" y="2132737"/>
              <a:chExt cx="8458200" cy="2572791"/>
            </a:xfrm>
          </p:grpSpPr>
          <p:sp>
            <p:nvSpPr>
              <p:cNvPr id="15" name="L-Shape 2"/>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6" name="Freeform 15"/>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7" name="L-Shape 16"/>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8" name="L-Shape 17"/>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9" name="Freeform 18"/>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20" name="Freeform 19"/>
              <p:cNvSpPr/>
              <p:nvPr/>
            </p:nvSpPr>
            <p:spPr>
              <a:xfrm rot="10800000" flipV="1">
                <a:off x="152400" y="2132737"/>
                <a:ext cx="2009652" cy="1829663"/>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sz="2000" dirty="0" smtClean="0">
                    <a:solidFill>
                      <a:prstClr val="black">
                        <a:hueOff val="0"/>
                        <a:satOff val="0"/>
                        <a:lumOff val="0"/>
                        <a:alphaOff val="0"/>
                      </a:prstClr>
                    </a:solidFill>
                    <a:latin typeface="Arial"/>
                    <a:cs typeface="Arial"/>
                  </a:rPr>
                  <a:t>Discuss how to share findings </a:t>
                </a:r>
                <a:endParaRPr lang="en-US" sz="2000" dirty="0" smtClean="0">
                  <a:latin typeface="Arial"/>
                  <a:cs typeface="Arial"/>
                </a:endParaRPr>
              </a:p>
              <a:p>
                <a:pPr lvl="0" defTabSz="800100">
                  <a:lnSpc>
                    <a:spcPct val="90000"/>
                  </a:lnSpc>
                  <a:spcBef>
                    <a:spcPct val="0"/>
                  </a:spcBef>
                  <a:spcAft>
                    <a:spcPct val="35000"/>
                  </a:spcAft>
                </a:pPr>
                <a:endParaRPr lang="en-US" sz="2000" dirty="0">
                  <a:solidFill>
                    <a:prstClr val="black">
                      <a:hueOff val="0"/>
                      <a:satOff val="0"/>
                      <a:lumOff val="0"/>
                      <a:alphaOff val="0"/>
                    </a:prstClr>
                  </a:solidFill>
                  <a:latin typeface="Arial"/>
                  <a:cs typeface="Arial"/>
                </a:endParaRPr>
              </a:p>
              <a:p>
                <a:pPr lvl="0" algn="l" defTabSz="800100">
                  <a:lnSpc>
                    <a:spcPct val="90000"/>
                  </a:lnSpc>
                  <a:spcBef>
                    <a:spcPct val="0"/>
                  </a:spcBef>
                  <a:spcAft>
                    <a:spcPct val="35000"/>
                  </a:spcAft>
                </a:pPr>
                <a:endParaRPr lang="en-US" sz="2000" kern="1200" dirty="0">
                  <a:latin typeface="Arial"/>
                  <a:cs typeface="Arial"/>
                </a:endParaRPr>
              </a:p>
            </p:txBody>
          </p:sp>
          <p:sp>
            <p:nvSpPr>
              <p:cNvPr id="21" name="Rectangle 20"/>
              <p:cNvSpPr/>
              <p:nvPr/>
            </p:nvSpPr>
            <p:spPr>
              <a:xfrm>
                <a:off x="6722205" y="4336196"/>
                <a:ext cx="1701069" cy="369332"/>
              </a:xfrm>
              <a:prstGeom prst="rect">
                <a:avLst/>
              </a:prstGeom>
            </p:spPr>
            <p:txBody>
              <a:bodyPr wrap="square">
                <a:spAutoFit/>
              </a:bodyPr>
              <a:lstStyle/>
              <a:p>
                <a:endParaRPr lang="en-US" dirty="0"/>
              </a:p>
            </p:txBody>
          </p:sp>
          <p:sp>
            <p:nvSpPr>
              <p:cNvPr id="22" name="Rectangle 21"/>
              <p:cNvSpPr/>
              <p:nvPr/>
            </p:nvSpPr>
            <p:spPr>
              <a:xfrm>
                <a:off x="2548057" y="3157480"/>
                <a:ext cx="1608608" cy="369332"/>
              </a:xfrm>
              <a:prstGeom prst="rect">
                <a:avLst/>
              </a:prstGeom>
            </p:spPr>
            <p:txBody>
              <a:bodyPr wrap="square">
                <a:spAutoFit/>
              </a:bodyPr>
              <a:lstStyle/>
              <a:p>
                <a:endParaRPr lang="en-US" dirty="0"/>
              </a:p>
            </p:txBody>
          </p:sp>
        </p:grpSp>
        <p:sp>
          <p:nvSpPr>
            <p:cNvPr id="11" name="Rectangle 10"/>
            <p:cNvSpPr/>
            <p:nvPr/>
          </p:nvSpPr>
          <p:spPr>
            <a:xfrm>
              <a:off x="2743200" y="2971800"/>
              <a:ext cx="1828799" cy="1631216"/>
            </a:xfrm>
            <a:prstGeom prst="rect">
              <a:avLst/>
            </a:prstGeom>
          </p:spPr>
          <p:txBody>
            <a:bodyPr wrap="square">
              <a:spAutoFit/>
            </a:bodyPr>
            <a:lstStyle/>
            <a:p>
              <a:r>
                <a:rPr lang="en-US" sz="2000" dirty="0" smtClean="0">
                  <a:solidFill>
                    <a:prstClr val="black">
                      <a:hueOff val="0"/>
                      <a:satOff val="0"/>
                      <a:lumOff val="0"/>
                      <a:alphaOff val="0"/>
                    </a:prstClr>
                  </a:solidFill>
                  <a:latin typeface="Arial"/>
                  <a:cs typeface="Arial"/>
                </a:rPr>
                <a:t>Discuss the relationship between CUSP and Sensemaking</a:t>
              </a:r>
              <a:endParaRPr lang="en-US" sz="2000" dirty="0">
                <a:latin typeface="Arial"/>
                <a:cs typeface="Arial"/>
              </a:endParaRPr>
            </a:p>
          </p:txBody>
        </p:sp>
        <p:sp>
          <p:nvSpPr>
            <p:cNvPr id="12" name="Freeform 11"/>
            <p:cNvSpPr/>
            <p:nvPr/>
          </p:nvSpPr>
          <p:spPr>
            <a:xfrm>
              <a:off x="674199" y="3429000"/>
              <a:ext cx="1840400" cy="283744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n-US" sz="2000" dirty="0" smtClean="0">
                  <a:solidFill>
                    <a:prstClr val="black">
                      <a:hueOff val="0"/>
                      <a:satOff val="0"/>
                      <a:lumOff val="0"/>
                      <a:alphaOff val="0"/>
                    </a:prstClr>
                  </a:solidFill>
                  <a:latin typeface="Arial"/>
                  <a:cs typeface="Arial"/>
                </a:rPr>
                <a:t>Introduce CUSP and Sensemaking tools to identify defects or conditions	</a:t>
              </a:r>
              <a:endParaRPr lang="en-US" sz="2000" dirty="0" smtClean="0">
                <a:latin typeface="Arial"/>
                <a:cs typeface="Arial"/>
              </a:endParaRPr>
            </a:p>
            <a:p>
              <a:pPr lvl="0" algn="l" defTabSz="800100">
                <a:lnSpc>
                  <a:spcPct val="90000"/>
                </a:lnSpc>
                <a:spcBef>
                  <a:spcPct val="0"/>
                </a:spcBef>
                <a:spcAft>
                  <a:spcPct val="35000"/>
                </a:spcAft>
              </a:pPr>
              <a:endParaRPr lang="en-US" sz="2000" kern="1200" dirty="0">
                <a:latin typeface="Arial"/>
                <a:cs typeface="Arial"/>
              </a:endParaRPr>
            </a:p>
          </p:txBody>
        </p:sp>
        <p:sp>
          <p:nvSpPr>
            <p:cNvPr id="13" name="Rectangle 12"/>
            <p:cNvSpPr/>
            <p:nvPr/>
          </p:nvSpPr>
          <p:spPr>
            <a:xfrm>
              <a:off x="4800599" y="2590800"/>
              <a:ext cx="1752599" cy="1482457"/>
            </a:xfrm>
            <a:prstGeom prst="rect">
              <a:avLst/>
            </a:prstGeom>
          </p:spPr>
          <p:txBody>
            <a:bodyPr wrap="square">
              <a:spAutoFit/>
            </a:bodyPr>
            <a:lstStyle/>
            <a:p>
              <a:pPr lvl="0" defTabSz="800100">
                <a:lnSpc>
                  <a:spcPct val="90000"/>
                </a:lnSpc>
                <a:spcBef>
                  <a:spcPct val="0"/>
                </a:spcBef>
                <a:spcAft>
                  <a:spcPct val="35000"/>
                </a:spcAft>
              </a:pPr>
              <a:r>
                <a:rPr lang="en-US" sz="2000" dirty="0" smtClean="0">
                  <a:solidFill>
                    <a:prstClr val="black">
                      <a:hueOff val="0"/>
                      <a:satOff val="0"/>
                      <a:lumOff val="0"/>
                      <a:alphaOff val="0"/>
                    </a:prstClr>
                  </a:solidFill>
                  <a:latin typeface="Arial"/>
                  <a:cs typeface="Arial"/>
                </a:rPr>
                <a:t>Show how to apply CUSP and </a:t>
              </a:r>
              <a:r>
                <a:rPr lang="en-US" sz="2000" dirty="0" err="1" smtClean="0">
                  <a:solidFill>
                    <a:prstClr val="black">
                      <a:hueOff val="0"/>
                      <a:satOff val="0"/>
                      <a:lumOff val="0"/>
                      <a:alphaOff val="0"/>
                    </a:prstClr>
                  </a:solidFill>
                  <a:latin typeface="Arial"/>
                  <a:cs typeface="Arial"/>
                </a:rPr>
                <a:t>Sensemaking</a:t>
              </a:r>
              <a:r>
                <a:rPr lang="en-US" sz="2000" dirty="0" smtClean="0">
                  <a:solidFill>
                    <a:prstClr val="black">
                      <a:hueOff val="0"/>
                      <a:satOff val="0"/>
                      <a:lumOff val="0"/>
                      <a:alphaOff val="0"/>
                    </a:prstClr>
                  </a:solidFill>
                  <a:latin typeface="Arial"/>
                  <a:cs typeface="Arial"/>
                </a:rPr>
                <a:t> tools</a:t>
              </a:r>
              <a:endParaRPr lang="en-US" sz="2000" dirty="0">
                <a:solidFill>
                  <a:prstClr val="black">
                    <a:hueOff val="0"/>
                    <a:satOff val="0"/>
                    <a:lumOff val="0"/>
                    <a:alphaOff val="0"/>
                  </a:prstClr>
                </a:solidFill>
                <a:latin typeface="Arial"/>
                <a:cs typeface="Arial"/>
              </a:endParaRPr>
            </a:p>
          </p:txBody>
        </p:sp>
        <p:sp>
          <p:nvSpPr>
            <p:cNvPr id="14" name="L-Shape 13"/>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2" name="TextBox 1"/>
          <p:cNvSpPr txBox="1"/>
          <p:nvPr/>
        </p:nvSpPr>
        <p:spPr>
          <a:xfrm>
            <a:off x="-1513840" y="2245360"/>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1447800" y="609600"/>
            <a:ext cx="7162800" cy="1143000"/>
          </a:xfrm>
        </p:spPr>
        <p:txBody>
          <a:bodyPr/>
          <a:lstStyle/>
          <a:p>
            <a:pPr algn="ctr">
              <a:defRPr/>
            </a:pPr>
            <a:r>
              <a:rPr lang="en-US" sz="3200" b="1" dirty="0" smtClean="0">
                <a:solidFill>
                  <a:schemeClr val="tx1"/>
                </a:solidFill>
              </a:rPr>
              <a:t>Summarize and Share Findings</a:t>
            </a:r>
          </a:p>
        </p:txBody>
      </p:sp>
      <p:sp>
        <p:nvSpPr>
          <p:cNvPr id="6" name="Slide Number Placeholder 5"/>
          <p:cNvSpPr>
            <a:spLocks noGrp="1"/>
          </p:cNvSpPr>
          <p:nvPr>
            <p:ph type="sldNum" sz="quarter" idx="11"/>
          </p:nvPr>
        </p:nvSpPr>
        <p:spPr/>
        <p:txBody>
          <a:bodyPr/>
          <a:lstStyle/>
          <a:p>
            <a:fld id="{68CEF21F-3004-4A6A-841B-3CD2F4065D9B}" type="slidenum">
              <a:rPr lang="en-US" smtClean="0"/>
              <a:pPr/>
              <a:t>30</a:t>
            </a:fld>
            <a:endParaRPr lang="en-US" dirty="0"/>
          </a:p>
        </p:txBody>
      </p:sp>
      <p:sp>
        <p:nvSpPr>
          <p:cNvPr id="5" name="Content Placeholder 4"/>
          <p:cNvSpPr>
            <a:spLocks noGrp="1"/>
          </p:cNvSpPr>
          <p:nvPr>
            <p:ph sz="quarter" idx="10"/>
          </p:nvPr>
        </p:nvSpPr>
        <p:spPr>
          <a:xfrm>
            <a:off x="914400" y="1981200"/>
            <a:ext cx="7772400" cy="4191000"/>
          </a:xfrm>
        </p:spPr>
        <p:txBody>
          <a:bodyPr/>
          <a:lstStyle/>
          <a:p>
            <a:pPr lvl="0">
              <a:spcAft>
                <a:spcPts val="600"/>
              </a:spcAft>
              <a:buBlip>
                <a:blip r:embed="rId3"/>
              </a:buBlip>
            </a:pPr>
            <a:r>
              <a:rPr lang="en-US" sz="2000" dirty="0" smtClean="0"/>
              <a:t>Create a one-page summary answering the four Learning from Defects questions</a:t>
            </a:r>
          </a:p>
          <a:p>
            <a:pPr lvl="0">
              <a:spcAft>
                <a:spcPts val="600"/>
              </a:spcAft>
              <a:buBlip>
                <a:blip r:embed="rId3"/>
              </a:buBlip>
            </a:pPr>
            <a:r>
              <a:rPr lang="en-US" sz="2000" dirty="0" smtClean="0"/>
              <a:t>Share</a:t>
            </a:r>
            <a:r>
              <a:rPr lang="en-US" sz="2000" baseline="0" dirty="0" smtClean="0"/>
              <a:t> the summary within your organization</a:t>
            </a:r>
          </a:p>
          <a:p>
            <a:pPr lvl="1">
              <a:spcAft>
                <a:spcPts val="600"/>
              </a:spcAft>
              <a:buClr>
                <a:srgbClr val="99CCFF"/>
              </a:buClr>
              <a:buFont typeface="Arial" pitchFamily="34" charset="0"/>
              <a:buChar char="–"/>
            </a:pPr>
            <a:r>
              <a:rPr lang="en-US" sz="2000" baseline="0" dirty="0" smtClean="0"/>
              <a:t>Engage staff in face-to-face conversations to provide opportunities </a:t>
            </a:r>
            <a:r>
              <a:rPr lang="en-US" sz="2000" dirty="0" smtClean="0"/>
              <a:t>to</a:t>
            </a:r>
            <a:r>
              <a:rPr lang="en-US" sz="2000" baseline="0" dirty="0" smtClean="0"/>
              <a:t> learn from defects</a:t>
            </a:r>
          </a:p>
          <a:p>
            <a:pPr lvl="0">
              <a:spcAft>
                <a:spcPts val="600"/>
              </a:spcAft>
              <a:buBlip>
                <a:blip r:embed="rId3"/>
              </a:buBlip>
            </a:pPr>
            <a:r>
              <a:rPr lang="en-US" sz="2000" baseline="0" dirty="0" smtClean="0"/>
              <a:t>Share de-identified information with others in your state collaborative (pending institutional approval)</a:t>
            </a:r>
            <a:endParaRPr lang="en-US" sz="2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828800" y="609600"/>
            <a:ext cx="6019800" cy="1143000"/>
          </a:xfrm>
        </p:spPr>
        <p:txBody>
          <a:bodyPr>
            <a:normAutofit/>
          </a:bodyPr>
          <a:lstStyle/>
          <a:p>
            <a:pPr algn="ctr" eaLnBrk="1" hangingPunct="1"/>
            <a:r>
              <a:rPr lang="en-US" sz="3200" b="1" dirty="0" smtClean="0">
                <a:solidFill>
                  <a:schemeClr val="tx1"/>
                </a:solidFill>
                <a:effectLst/>
                <a:ea typeface="ＭＳ Ｐゴシック" pitchFamily="-111" charset="-128"/>
              </a:rPr>
              <a:t>Communicating the Learning</a:t>
            </a:r>
          </a:p>
        </p:txBody>
      </p:sp>
      <p:sp>
        <p:nvSpPr>
          <p:cNvPr id="34819" name="Rectangle 3"/>
          <p:cNvSpPr>
            <a:spLocks noGrp="1" noChangeArrowheads="1"/>
          </p:cNvSpPr>
          <p:nvPr>
            <p:ph sz="quarter" idx="10"/>
          </p:nvPr>
        </p:nvSpPr>
        <p:spPr>
          <a:xfrm>
            <a:off x="914400" y="2133600"/>
            <a:ext cx="7848600" cy="4191000"/>
          </a:xfrm>
        </p:spPr>
        <p:txBody>
          <a:bodyPr>
            <a:normAutofit/>
          </a:bodyPr>
          <a:lstStyle/>
          <a:p>
            <a:pPr eaLnBrk="1" hangingPunct="1">
              <a:buSzPct val="100000"/>
              <a:buBlip>
                <a:blip r:embed="rId3"/>
              </a:buBlip>
            </a:pPr>
            <a:r>
              <a:rPr lang="en-US" sz="2000" dirty="0" smtClean="0">
                <a:ea typeface="ＭＳ Ｐゴシック" pitchFamily="-111" charset="-128"/>
              </a:rPr>
              <a:t>Team meetings - monthly</a:t>
            </a:r>
          </a:p>
          <a:p>
            <a:pPr eaLnBrk="1" hangingPunct="1">
              <a:buSzPct val="100000"/>
              <a:buBlip>
                <a:blip r:embed="rId3"/>
              </a:buBlip>
            </a:pPr>
            <a:r>
              <a:rPr lang="en-US" sz="2000" dirty="0" smtClean="0">
                <a:ea typeface="ＭＳ Ｐゴシック" pitchFamily="-111" charset="-128"/>
              </a:rPr>
              <a:t>Meeting to review data - monthly</a:t>
            </a:r>
          </a:p>
          <a:p>
            <a:pPr eaLnBrk="1" hangingPunct="1">
              <a:buSzPct val="100000"/>
              <a:buBlip>
                <a:blip r:embed="rId3"/>
              </a:buBlip>
            </a:pPr>
            <a:r>
              <a:rPr lang="en-US" sz="2000" dirty="0" smtClean="0">
                <a:ea typeface="ＭＳ Ｐゴシック" pitchFamily="-111" charset="-128"/>
              </a:rPr>
              <a:t>Meeting with executive partner - monthly or more often</a:t>
            </a:r>
          </a:p>
          <a:p>
            <a:pPr eaLnBrk="1" hangingPunct="1">
              <a:buSzPct val="100000"/>
              <a:buBlip>
                <a:blip r:embed="rId3"/>
              </a:buBlip>
            </a:pPr>
            <a:r>
              <a:rPr lang="en-US" sz="2000" dirty="0" smtClean="0">
                <a:ea typeface="ＭＳ Ｐゴシック" pitchFamily="-111" charset="-128"/>
              </a:rPr>
              <a:t>Executive review of data - monthly</a:t>
            </a:r>
          </a:p>
          <a:p>
            <a:pPr>
              <a:buSzPct val="100000"/>
              <a:buBlip>
                <a:blip r:embed="rId3"/>
              </a:buBlip>
            </a:pPr>
            <a:r>
              <a:rPr lang="en-US" sz="2000" dirty="0" smtClean="0">
                <a:ea typeface="ＭＳ Ｐゴシック" pitchFamily="-111" charset="-128"/>
              </a:rPr>
              <a:t>Presentations to hospital colleagues as needed, including leadership, frontline staff, and board</a:t>
            </a:r>
          </a:p>
        </p:txBody>
      </p:sp>
      <p:sp>
        <p:nvSpPr>
          <p:cNvPr id="5" name="Slide Number Placeholder 4"/>
          <p:cNvSpPr>
            <a:spLocks noGrp="1"/>
          </p:cNvSpPr>
          <p:nvPr>
            <p:ph type="sldNum" sz="quarter" idx="11"/>
          </p:nvPr>
        </p:nvSpPr>
        <p:spPr/>
        <p:txBody>
          <a:bodyPr/>
          <a:lstStyle/>
          <a:p>
            <a:fld id="{68CEF21F-3004-4A6A-841B-3CD2F4065D9B}" type="slidenum">
              <a:rPr lang="en-US" smtClean="0"/>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229600" cy="1066800"/>
          </a:xfrm>
        </p:spPr>
        <p:txBody>
          <a:bodyPr/>
          <a:lstStyle/>
          <a:p>
            <a:pPr algn="ctr"/>
            <a:r>
              <a:rPr lang="en-US" sz="3200" b="1" dirty="0" smtClean="0">
                <a:solidFill>
                  <a:schemeClr val="tx1"/>
                </a:solidFill>
              </a:rPr>
              <a:t>Summary: </a:t>
            </a:r>
            <a:r>
              <a:rPr lang="en-US" sz="3200" b="1" dirty="0" err="1" smtClean="0">
                <a:solidFill>
                  <a:schemeClr val="tx1"/>
                </a:solidFill>
              </a:rPr>
              <a:t>Sensemaking</a:t>
            </a:r>
            <a:r>
              <a:rPr lang="en-US" sz="3200" b="1" dirty="0" smtClean="0">
                <a:solidFill>
                  <a:schemeClr val="tx1"/>
                </a:solidFill>
              </a:rPr>
              <a:t> and </a:t>
            </a:r>
            <a:br>
              <a:rPr lang="en-US" sz="3200" b="1" dirty="0" smtClean="0">
                <a:solidFill>
                  <a:schemeClr val="tx1"/>
                </a:solidFill>
              </a:rPr>
            </a:br>
            <a:r>
              <a:rPr lang="en-US" sz="3200" b="1" dirty="0" smtClean="0">
                <a:solidFill>
                  <a:schemeClr val="tx1"/>
                </a:solidFill>
              </a:rPr>
              <a:t>Identifying Defects</a:t>
            </a:r>
            <a:endParaRPr lang="en-US" sz="3200" b="1" dirty="0">
              <a:solidFill>
                <a:schemeClr val="tx1"/>
              </a:solidFill>
            </a:endParaRPr>
          </a:p>
        </p:txBody>
      </p:sp>
      <p:sp>
        <p:nvSpPr>
          <p:cNvPr id="3" name="Content Placeholder 2"/>
          <p:cNvSpPr>
            <a:spLocks noGrp="1"/>
          </p:cNvSpPr>
          <p:nvPr>
            <p:ph sz="quarter" idx="10"/>
          </p:nvPr>
        </p:nvSpPr>
        <p:spPr>
          <a:xfrm>
            <a:off x="914400" y="2057400"/>
            <a:ext cx="6629400" cy="4191000"/>
          </a:xfrm>
        </p:spPr>
        <p:txBody>
          <a:bodyPr/>
          <a:lstStyle/>
          <a:p>
            <a:pPr lvl="0">
              <a:buSzPct val="100000"/>
              <a:buBlip>
                <a:blip r:embed="rId3"/>
              </a:buBlip>
            </a:pPr>
            <a:r>
              <a:rPr lang="en-US" sz="2000" dirty="0" smtClean="0"/>
              <a:t>Identify defects and </a:t>
            </a:r>
            <a:r>
              <a:rPr lang="en-US" sz="2000" dirty="0" err="1" smtClean="0"/>
              <a:t>Sensemaking</a:t>
            </a:r>
            <a:r>
              <a:rPr lang="en-US" sz="2000" dirty="0" smtClean="0"/>
              <a:t> share </a:t>
            </a:r>
            <a:r>
              <a:rPr lang="en-US" sz="2000" dirty="0"/>
              <a:t>several common </a:t>
            </a:r>
            <a:r>
              <a:rPr lang="en-US" sz="2000" dirty="0" smtClean="0"/>
              <a:t>themes</a:t>
            </a:r>
          </a:p>
          <a:p>
            <a:pPr>
              <a:buSzPct val="100000"/>
              <a:buBlip>
                <a:blip r:embed="rId3"/>
              </a:buBlip>
            </a:pPr>
            <a:r>
              <a:rPr lang="en-US" sz="2000" dirty="0" smtClean="0"/>
              <a:t>Defects or failures are clinical or operational events that you do not want to happen again</a:t>
            </a:r>
          </a:p>
          <a:p>
            <a:pPr>
              <a:buSzPct val="100000"/>
              <a:buBlip>
                <a:blip r:embed="rId3"/>
              </a:buBlip>
            </a:pPr>
            <a:r>
              <a:rPr lang="en-US" sz="2000" dirty="0" smtClean="0"/>
              <a:t>CUSP and </a:t>
            </a:r>
            <a:r>
              <a:rPr lang="en-US" sz="2000" dirty="0" err="1" smtClean="0"/>
              <a:t>Sensemaking</a:t>
            </a:r>
            <a:r>
              <a:rPr lang="en-US" sz="2000" dirty="0" smtClean="0"/>
              <a:t> tools help teams identify defects and identify ways to deter them from occurring in the future</a:t>
            </a:r>
          </a:p>
        </p:txBody>
      </p:sp>
      <p:sp>
        <p:nvSpPr>
          <p:cNvPr id="4" name="Slide Number Placeholder 3"/>
          <p:cNvSpPr>
            <a:spLocks noGrp="1"/>
          </p:cNvSpPr>
          <p:nvPr>
            <p:ph type="sldNum" sz="quarter" idx="11"/>
          </p:nvPr>
        </p:nvSpPr>
        <p:spPr/>
        <p:txBody>
          <a:bodyPr/>
          <a:lstStyle/>
          <a:p>
            <a:fld id="{68CEF21F-3004-4A6A-841B-3CD2F4065D9B}"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76400" y="609600"/>
            <a:ext cx="6553200" cy="1143000"/>
          </a:xfrm>
        </p:spPr>
        <p:txBody>
          <a:bodyPr/>
          <a:lstStyle/>
          <a:p>
            <a:pPr algn="ctr" eaLnBrk="1" hangingPunct="1"/>
            <a:r>
              <a:rPr lang="en-US" sz="3200" b="1" dirty="0" smtClean="0">
                <a:solidFill>
                  <a:schemeClr val="tx1"/>
                </a:solidFill>
              </a:rPr>
              <a:t>Summary of Sensemaking and Learning From Defects</a:t>
            </a:r>
          </a:p>
        </p:txBody>
      </p:sp>
      <p:sp>
        <p:nvSpPr>
          <p:cNvPr id="4" name="Content Placeholder 3"/>
          <p:cNvSpPr>
            <a:spLocks noGrp="1"/>
          </p:cNvSpPr>
          <p:nvPr>
            <p:ph sz="quarter" idx="10"/>
          </p:nvPr>
        </p:nvSpPr>
        <p:spPr>
          <a:xfrm>
            <a:off x="914400" y="2133600"/>
            <a:ext cx="6781800" cy="4191000"/>
          </a:xfrm>
        </p:spPr>
        <p:txBody>
          <a:bodyPr/>
          <a:lstStyle/>
          <a:p>
            <a:pPr lvl="0">
              <a:buSzPct val="100000"/>
              <a:buBlip>
                <a:blip r:embed="rId3"/>
              </a:buBlip>
            </a:pPr>
            <a:r>
              <a:rPr lang="en-US" sz="2000" dirty="0" smtClean="0"/>
              <a:t>Sensemaking and Learning from Defects share several common themes</a:t>
            </a:r>
          </a:p>
          <a:p>
            <a:pPr lvl="0">
              <a:buSzPct val="100000"/>
              <a:buBlip>
                <a:blip r:embed="rId3"/>
              </a:buBlip>
            </a:pPr>
            <a:r>
              <a:rPr lang="en-US" sz="2000" dirty="0" smtClean="0"/>
              <a:t>The Learning from Defects tool can be used to facilitate a sensemaking conversation </a:t>
            </a:r>
          </a:p>
          <a:p>
            <a:pPr>
              <a:buSzPct val="100000"/>
              <a:buBlip>
                <a:blip r:embed="rId3"/>
              </a:buBlip>
            </a:pPr>
            <a:r>
              <a:rPr lang="en-US" sz="2000" dirty="0" smtClean="0"/>
              <a:t>The Causal Tree Worksheet and Eindhoven Model can help identify and target defects in your unit</a:t>
            </a:r>
          </a:p>
          <a:p>
            <a:pPr>
              <a:buSzPct val="100000"/>
              <a:buBlip>
                <a:blip r:embed="rId3"/>
              </a:buBlip>
            </a:pPr>
            <a:r>
              <a:rPr lang="en-US" sz="2000" dirty="0" smtClean="0"/>
              <a:t>Sensemaking and Learning from Defects are ongoing processes </a:t>
            </a:r>
            <a:endParaRPr lang="en-US" sz="2000" dirty="0"/>
          </a:p>
        </p:txBody>
      </p:sp>
      <p:sp>
        <p:nvSpPr>
          <p:cNvPr id="5" name="Slide Number Placeholder 4"/>
          <p:cNvSpPr>
            <a:spLocks noGrp="1"/>
          </p:cNvSpPr>
          <p:nvPr>
            <p:ph type="sldNum" sz="quarter" idx="11"/>
          </p:nvPr>
        </p:nvSpPr>
        <p:spPr/>
        <p:txBody>
          <a:bodyPr/>
          <a:lstStyle/>
          <a:p>
            <a:pPr>
              <a:defRPr/>
            </a:pPr>
            <a:fld id="{46632F9F-3A92-4D9F-BD82-FCDB62B600AE}"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a:xfrm>
            <a:off x="838200" y="762000"/>
            <a:ext cx="8229600" cy="838200"/>
          </a:xfrm>
        </p:spPr>
        <p:txBody>
          <a:bodyPr/>
          <a:lstStyle/>
          <a:p>
            <a:pPr algn="ctr">
              <a:defRPr/>
            </a:pPr>
            <a:r>
              <a:rPr lang="en-US" sz="3200" b="1" dirty="0" smtClean="0">
                <a:solidFill>
                  <a:schemeClr val="tx1"/>
                </a:solidFill>
                <a:latin typeface="Arial"/>
                <a:cs typeface="Arial"/>
              </a:rPr>
              <a:t>References</a:t>
            </a:r>
          </a:p>
        </p:txBody>
      </p:sp>
      <p:sp>
        <p:nvSpPr>
          <p:cNvPr id="43011" name="Rectangle 3"/>
          <p:cNvSpPr>
            <a:spLocks noGrp="1" noChangeArrowheads="1"/>
          </p:cNvSpPr>
          <p:nvPr>
            <p:ph sz="quarter" idx="10"/>
          </p:nvPr>
        </p:nvSpPr>
        <p:spPr>
          <a:xfrm>
            <a:off x="609600" y="1905000"/>
            <a:ext cx="8077200" cy="4648200"/>
          </a:xfrm>
        </p:spPr>
        <p:txBody>
          <a:bodyPr/>
          <a:lstStyle/>
          <a:p>
            <a:pPr marL="457200" indent="-457200">
              <a:lnSpc>
                <a:spcPct val="90000"/>
              </a:lnSpc>
              <a:buSzPct val="100000"/>
              <a:buFont typeface="+mj-lt"/>
              <a:buAutoNum type="arabicPeriod"/>
            </a:pPr>
            <a:endParaRPr lang="en-US" sz="2000" dirty="0" smtClean="0"/>
          </a:p>
          <a:p>
            <a:pPr marL="457200" indent="-457200">
              <a:lnSpc>
                <a:spcPct val="90000"/>
              </a:lnSpc>
              <a:buSzPct val="100000"/>
              <a:buFont typeface="+mj-lt"/>
              <a:buAutoNum type="arabicPeriod"/>
            </a:pPr>
            <a:r>
              <a:rPr lang="en-US" sz="2000" dirty="0"/>
              <a:t>Battles JB, Kaplan HS, </a:t>
            </a:r>
            <a:r>
              <a:rPr lang="en-US" sz="2000" dirty="0" err="1"/>
              <a:t>Tjerk</a:t>
            </a:r>
            <a:r>
              <a:rPr lang="en-US" sz="2000" dirty="0"/>
              <a:t> W Van der </a:t>
            </a:r>
            <a:r>
              <a:rPr lang="en-US" sz="2000" dirty="0" err="1"/>
              <a:t>Schaaf</a:t>
            </a:r>
            <a:r>
              <a:rPr lang="en-US" sz="2000" dirty="0"/>
              <a:t>, et al. The attributes of medical event-reporting systems: Experience with a prototype medical event-reporting system for transfusion medicine. </a:t>
            </a:r>
            <a:r>
              <a:rPr lang="en-US" sz="2000" i="1" dirty="0"/>
              <a:t>Arch </a:t>
            </a:r>
            <a:r>
              <a:rPr lang="en-US" sz="2000" i="1" dirty="0" err="1"/>
              <a:t>Pathol</a:t>
            </a:r>
            <a:r>
              <a:rPr lang="en-US" sz="2000" i="1" dirty="0"/>
              <a:t> Lab </a:t>
            </a:r>
            <a:r>
              <a:rPr lang="en-US" sz="2000" i="1" dirty="0" smtClean="0"/>
              <a:t>Med</a:t>
            </a:r>
            <a:r>
              <a:rPr lang="en-US" sz="2000" dirty="0" smtClean="0"/>
              <a:t> </a:t>
            </a:r>
            <a:r>
              <a:rPr lang="en-US" sz="2000" dirty="0"/>
              <a:t>1998 </a:t>
            </a:r>
            <a:r>
              <a:rPr lang="en-US" sz="2000" dirty="0" smtClean="0"/>
              <a:t>March;122:231-238.</a:t>
            </a:r>
          </a:p>
          <a:p>
            <a:pPr marL="457200" indent="-457200">
              <a:lnSpc>
                <a:spcPct val="90000"/>
              </a:lnSpc>
              <a:buSzPct val="100000"/>
              <a:buFont typeface="+mj-lt"/>
              <a:buAutoNum type="arabicPeriod"/>
            </a:pPr>
            <a:r>
              <a:rPr lang="en-US" sz="2000" dirty="0" smtClean="0"/>
              <a:t>Battles JB, Dixon NM, Borotkanics RJ, et al. Sensemaking of patient safety risks and hazards. </a:t>
            </a:r>
            <a:r>
              <a:rPr lang="en-US" sz="2000" i="1" dirty="0" smtClean="0"/>
              <a:t>Hlth Svcs Res </a:t>
            </a:r>
            <a:r>
              <a:rPr lang="en-US" sz="2000" dirty="0" smtClean="0"/>
              <a:t>2006;41(Aug 4 Pt 2.):</a:t>
            </a:r>
            <a:r>
              <a:rPr lang="en-US" sz="2000" dirty="0" smtClean="0"/>
              <a:t>1555-1575.</a:t>
            </a:r>
          </a:p>
          <a:p>
            <a:pPr marL="457200" indent="-457200">
              <a:lnSpc>
                <a:spcPct val="90000"/>
              </a:lnSpc>
              <a:buSzPct val="100000"/>
              <a:buFont typeface="+mj-lt"/>
              <a:buAutoNum type="arabicPeriod"/>
            </a:pPr>
            <a:r>
              <a:rPr lang="en-US" sz="2000" dirty="0" err="1" smtClean="0"/>
              <a:t>Sensemaking</a:t>
            </a:r>
            <a:r>
              <a:rPr lang="en-US" sz="2000" dirty="0" smtClean="0"/>
              <a:t>. Patient safety analysis training</a:t>
            </a:r>
            <a:r>
              <a:rPr lang="en-US" sz="2000" dirty="0"/>
              <a:t>. </a:t>
            </a:r>
            <a:r>
              <a:rPr lang="en-US" sz="2000" dirty="0"/>
              <a:t/>
            </a:r>
            <a:br>
              <a:rPr lang="en-US" sz="2000" dirty="0"/>
            </a:br>
            <a:r>
              <a:rPr lang="en-US" sz="2000" dirty="0"/>
              <a:t>[</a:t>
            </a:r>
            <a:r>
              <a:rPr lang="en-US" sz="2000" i="1" dirty="0"/>
              <a:t>Columbia University's Digital Knowledge Ventures is no longer in operation</a:t>
            </a:r>
            <a:r>
              <a:rPr lang="en-US" sz="2000" dirty="0" smtClean="0"/>
              <a:t>.]</a:t>
            </a:r>
            <a:endParaRPr lang="en-US" sz="2000" dirty="0" smtClean="0"/>
          </a:p>
          <a:p>
            <a:pPr>
              <a:lnSpc>
                <a:spcPct val="80000"/>
              </a:lnSpc>
              <a:buNone/>
            </a:pPr>
            <a:endParaRPr lang="en-US" sz="1600" dirty="0" smtClean="0">
              <a:latin typeface="Calibri" pitchFamily="34" charset="0"/>
              <a:cs typeface="Tahoma" pitchFamily="-108" charset="0"/>
            </a:endParaRPr>
          </a:p>
        </p:txBody>
      </p:sp>
      <p:sp>
        <p:nvSpPr>
          <p:cNvPr id="4" name="Slide Number Placeholder 3"/>
          <p:cNvSpPr>
            <a:spLocks noGrp="1"/>
          </p:cNvSpPr>
          <p:nvPr>
            <p:ph type="sldNum" sz="quarter" idx="11"/>
          </p:nvPr>
        </p:nvSpPr>
        <p:spPr/>
        <p:txBody>
          <a:bodyPr/>
          <a:lstStyle/>
          <a:p>
            <a:fld id="{68CEF21F-3004-4A6A-841B-3CD2F4065D9B}" type="slidenum">
              <a:rPr lang="en-US" smtClean="0"/>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838200" y="609600"/>
            <a:ext cx="8229600" cy="1143000"/>
          </a:xfrm>
        </p:spPr>
        <p:txBody>
          <a:bodyPr/>
          <a:lstStyle/>
          <a:p>
            <a:pPr algn="ctr">
              <a:defRPr/>
            </a:pPr>
            <a:r>
              <a:rPr lang="en-US" sz="3200" b="1" dirty="0" smtClean="0">
                <a:solidFill>
                  <a:schemeClr val="tx1"/>
                </a:solidFill>
              </a:rPr>
              <a:t>References</a:t>
            </a:r>
          </a:p>
        </p:txBody>
      </p:sp>
      <p:sp>
        <p:nvSpPr>
          <p:cNvPr id="38915" name="Rectangle 3"/>
          <p:cNvSpPr>
            <a:spLocks noGrp="1" noChangeArrowheads="1"/>
          </p:cNvSpPr>
          <p:nvPr>
            <p:ph sz="quarter" idx="10"/>
          </p:nvPr>
        </p:nvSpPr>
        <p:spPr>
          <a:xfrm>
            <a:off x="609600" y="1828800"/>
            <a:ext cx="8077200" cy="2667000"/>
          </a:xfrm>
        </p:spPr>
        <p:txBody>
          <a:bodyPr/>
          <a:lstStyle/>
          <a:p>
            <a:pPr marL="0" indent="0">
              <a:lnSpc>
                <a:spcPct val="90000"/>
              </a:lnSpc>
              <a:buSzPct val="100000"/>
              <a:buNone/>
            </a:pPr>
            <a:endParaRPr lang="en-US" sz="2000" dirty="0" smtClean="0">
              <a:hlinkClick r:id="rId3"/>
            </a:endParaRPr>
          </a:p>
          <a:p>
            <a:pPr marL="457200" indent="-457200">
              <a:lnSpc>
                <a:spcPct val="90000"/>
              </a:lnSpc>
              <a:buSzPct val="100000"/>
              <a:buFont typeface="+mj-lt"/>
              <a:buAutoNum type="arabicPeriod" startAt="4"/>
            </a:pPr>
            <a:r>
              <a:rPr lang="en-US" sz="2000" dirty="0" err="1" smtClean="0">
                <a:solidFill>
                  <a:srgbClr val="000000"/>
                </a:solidFill>
              </a:rPr>
              <a:t>Sensemaking</a:t>
            </a:r>
            <a:r>
              <a:rPr lang="en-US" sz="2000" dirty="0" smtClean="0">
                <a:solidFill>
                  <a:srgbClr val="000000"/>
                </a:solidFill>
              </a:rPr>
              <a:t>. Patient safety analysis training. </a:t>
            </a:r>
            <a:r>
              <a:rPr lang="en-US" sz="2000" dirty="0" smtClean="0">
                <a:solidFill>
                  <a:srgbClr val="000000"/>
                </a:solidFill>
              </a:rPr>
              <a:t/>
            </a:r>
            <a:br>
              <a:rPr lang="en-US" sz="2000" dirty="0" smtClean="0">
                <a:solidFill>
                  <a:srgbClr val="000000"/>
                </a:solidFill>
              </a:rPr>
            </a:br>
            <a:r>
              <a:rPr lang="en-US" sz="2000" dirty="0" smtClean="0"/>
              <a:t>[</a:t>
            </a:r>
            <a:r>
              <a:rPr lang="en-US" sz="2000" i="1" dirty="0"/>
              <a:t>Columbia University's Digital Knowledge Ventures is no longer in operation.]</a:t>
            </a:r>
            <a:endParaRPr lang="en-US" sz="2000" i="1" dirty="0" smtClean="0"/>
          </a:p>
          <a:p>
            <a:pPr marL="457200" indent="-457200">
              <a:lnSpc>
                <a:spcPct val="90000"/>
              </a:lnSpc>
              <a:buSzPct val="100000"/>
              <a:buFont typeface="+mj-lt"/>
              <a:buAutoNum type="arabicPeriod" startAt="4"/>
            </a:pPr>
            <a:r>
              <a:rPr lang="de-DE" sz="2000" dirty="0" smtClean="0"/>
              <a:t>Pronovost  PJ, Wu AW, and Sexton JB. Acute Decompensation after Removing a Central Line: Practical Approaches to Increasing Safety in the Intensive Care Unit. </a:t>
            </a:r>
            <a:r>
              <a:rPr lang="de-DE" sz="2000" i="1" dirty="0" smtClean="0"/>
              <a:t>Ann Intern Med</a:t>
            </a:r>
            <a:r>
              <a:rPr lang="de-DE" sz="2000" dirty="0" smtClean="0"/>
              <a:t> 2004 June;140(12):1025-1033.</a:t>
            </a:r>
            <a:endParaRPr lang="en-US" sz="2000" dirty="0" smtClean="0"/>
          </a:p>
          <a:p>
            <a:pPr marL="457200" indent="-457200">
              <a:lnSpc>
                <a:spcPct val="90000"/>
              </a:lnSpc>
              <a:buSzPct val="100000"/>
              <a:buFont typeface="+mj-lt"/>
              <a:buAutoNum type="arabicPeriod" startAt="4"/>
            </a:pPr>
            <a:r>
              <a:rPr lang="en-US" sz="2000" dirty="0" err="1" smtClean="0"/>
              <a:t>Sensemaking</a:t>
            </a:r>
            <a:r>
              <a:rPr lang="en-US" sz="2000" dirty="0"/>
              <a:t>. Patient safety analysis training. </a:t>
            </a:r>
            <a:r>
              <a:rPr lang="en-US" sz="2000" dirty="0" smtClean="0"/>
              <a:t/>
            </a:r>
            <a:br>
              <a:rPr lang="en-US" sz="2000" dirty="0" smtClean="0"/>
            </a:br>
            <a:r>
              <a:rPr lang="en-US" sz="2000" dirty="0" smtClean="0"/>
              <a:t>[</a:t>
            </a:r>
            <a:r>
              <a:rPr lang="en-US" sz="2000" i="1" dirty="0" smtClean="0"/>
              <a:t>Columbia University's </a:t>
            </a:r>
            <a:r>
              <a:rPr lang="en-US" sz="2000" i="1" dirty="0"/>
              <a:t>Digital Knowledge Ventures is no longer in operation</a:t>
            </a:r>
            <a:r>
              <a:rPr lang="en-US" sz="2000" dirty="0" smtClean="0"/>
              <a:t>.]</a:t>
            </a:r>
            <a:endParaRPr lang="en-US" sz="2000" dirty="0" smtClean="0"/>
          </a:p>
          <a:p>
            <a:pPr marL="0" indent="0">
              <a:lnSpc>
                <a:spcPct val="90000"/>
              </a:lnSpc>
              <a:buNone/>
            </a:pPr>
            <a:endParaRPr lang="en-US" sz="1600" dirty="0" smtClean="0">
              <a:ea typeface="ＭＳ Ｐゴシック" pitchFamily="-111" charset="-128"/>
            </a:endParaRPr>
          </a:p>
          <a:p>
            <a:pPr>
              <a:lnSpc>
                <a:spcPct val="90000"/>
              </a:lnSpc>
            </a:pPr>
            <a:endParaRPr lang="en-US" sz="1600" dirty="0" smtClean="0">
              <a:ea typeface="ＭＳ Ｐゴシック" pitchFamily="-111" charset="-128"/>
            </a:endParaRPr>
          </a:p>
          <a:p>
            <a:pPr>
              <a:lnSpc>
                <a:spcPct val="90000"/>
              </a:lnSpc>
              <a:buFont typeface="Arial" charset="0"/>
              <a:buNone/>
            </a:pPr>
            <a:r>
              <a:rPr lang="en-US" sz="1600" dirty="0" smtClean="0">
                <a:ea typeface="ＭＳ Ｐゴシック" pitchFamily="-111" charset="-128"/>
              </a:rPr>
              <a:t/>
            </a:r>
            <a:br>
              <a:rPr lang="en-US" sz="1600" dirty="0" smtClean="0">
                <a:ea typeface="ＭＳ Ｐゴシック" pitchFamily="-111" charset="-128"/>
              </a:rPr>
            </a:br>
            <a:r>
              <a:rPr lang="en-US" sz="1600" dirty="0" smtClean="0">
                <a:ea typeface="ＭＳ Ｐゴシック" pitchFamily="-111" charset="-128"/>
              </a:rPr>
              <a:t/>
            </a:r>
            <a:br>
              <a:rPr lang="en-US" sz="1600" dirty="0" smtClean="0">
                <a:ea typeface="ＭＳ Ｐゴシック" pitchFamily="-111" charset="-128"/>
              </a:rPr>
            </a:br>
            <a:endParaRPr lang="en-US" sz="1600" dirty="0" smtClean="0">
              <a:ea typeface="ＭＳ Ｐゴシック" pitchFamily="-111" charset="-128"/>
            </a:endParaRPr>
          </a:p>
        </p:txBody>
      </p:sp>
      <p:sp>
        <p:nvSpPr>
          <p:cNvPr id="5" name="Slide Number Placeholder 4"/>
          <p:cNvSpPr>
            <a:spLocks noGrp="1"/>
          </p:cNvSpPr>
          <p:nvPr>
            <p:ph type="sldNum" sz="quarter" idx="11"/>
          </p:nvPr>
        </p:nvSpPr>
        <p:spPr/>
        <p:txBody>
          <a:bodyPr/>
          <a:lstStyle/>
          <a:p>
            <a:fld id="{68CEF21F-3004-4A6A-841B-3CD2F4065D9B}"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47800" y="533400"/>
            <a:ext cx="7162800" cy="1143000"/>
          </a:xfrm>
        </p:spPr>
        <p:txBody>
          <a:bodyPr/>
          <a:lstStyle/>
          <a:p>
            <a:pPr algn="ctr"/>
            <a:r>
              <a:rPr lang="en-US" sz="3200" b="1" dirty="0" smtClean="0">
                <a:solidFill>
                  <a:schemeClr val="tx1"/>
                </a:solidFill>
              </a:rPr>
              <a:t>The Relationship Between CUSP and Sensemaking</a:t>
            </a:r>
            <a:r>
              <a:rPr lang="en-US" sz="3200" b="1" baseline="30000" dirty="0" smtClean="0">
                <a:solidFill>
                  <a:schemeClr val="tx1"/>
                </a:solidFill>
              </a:rPr>
              <a:t>1,2,3</a:t>
            </a:r>
            <a:endParaRPr lang="en-US" dirty="0"/>
          </a:p>
        </p:txBody>
      </p:sp>
      <p:graphicFrame>
        <p:nvGraphicFramePr>
          <p:cNvPr id="6" name="Content Placeholder 5" descr="CUSP and Sensemaking use different terms to identify defects or failures. CUSP uses the term &quot;defect&quot; while Sensemaking uses the term &quot;failure&quot; and further classifies failures as: (1) human/active failure or (2): latent/system conditions. &#10;CUSP uses the Staff Safety Assessment and Status of Safety Issues Worksheet tools to identify defects. Sensemaking uses Discovery Form, Root Cause Analysis, Failure Mode and Effects Analysis and Probabilistic Risk Assessment tools to identity failures. &#10;CUSP uses the Learn From Defects Form to examine defects while Sensemaking uses the Causal Tree Worksheet to examine failures. &#10;CUSP uses the Learn From Defects Form to code defects while Sensemaking uses the Eindhoven Model to code failures.&#10;"/>
          <p:cNvGraphicFramePr>
            <a:graphicFrameLocks noGrp="1"/>
          </p:cNvGraphicFramePr>
          <p:nvPr>
            <p:ph sz="quarter" idx="10"/>
            <p:extLst>
              <p:ext uri="{D42A27DB-BD31-4B8C-83A1-F6EECF244321}">
                <p14:modId xmlns:p14="http://schemas.microsoft.com/office/powerpoint/2010/main" val="4263329088"/>
              </p:ext>
            </p:extLst>
          </p:nvPr>
        </p:nvGraphicFramePr>
        <p:xfrm>
          <a:off x="228600" y="1676400"/>
          <a:ext cx="8686800" cy="4419600"/>
        </p:xfrm>
        <a:graphic>
          <a:graphicData uri="http://schemas.openxmlformats.org/drawingml/2006/table">
            <a:tbl>
              <a:tblPr firstRow="1" bandRow="1">
                <a:tableStyleId>{5C22544A-7EE6-4342-B048-85BDC9FD1C3A}</a:tableStyleId>
              </a:tblPr>
              <a:tblGrid>
                <a:gridCol w="2734734"/>
                <a:gridCol w="2599266"/>
                <a:gridCol w="3352800"/>
              </a:tblGrid>
              <a:tr h="370840">
                <a:tc>
                  <a:txBody>
                    <a:bodyPr/>
                    <a:lstStyle/>
                    <a:p>
                      <a:pPr algn="ctr"/>
                      <a:r>
                        <a:rPr lang="en-US" sz="2000" dirty="0" smtClean="0">
                          <a:latin typeface="Arial" pitchFamily="34" charset="0"/>
                          <a:cs typeface="Arial" pitchFamily="34" charset="0"/>
                        </a:rPr>
                        <a:t>Concept</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CUSP</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Sensemaking</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Defect</a:t>
                      </a:r>
                      <a:r>
                        <a:rPr lang="en-US" sz="2000" baseline="0" dirty="0" smtClean="0">
                          <a:latin typeface="Arial" pitchFamily="34" charset="0"/>
                          <a:cs typeface="Arial" pitchFamily="34" charset="0"/>
                        </a:rPr>
                        <a:t> or failure identification</a:t>
                      </a:r>
                      <a:endParaRPr lang="en-US" sz="2000" dirty="0">
                        <a:latin typeface="Arial" pitchFamily="34" charset="0"/>
                        <a:cs typeface="Arial" pitchFamily="34" charset="0"/>
                      </a:endParaRPr>
                    </a:p>
                  </a:txBody>
                  <a:tcPr/>
                </a:tc>
                <a:tc>
                  <a:txBody>
                    <a:bodyPr/>
                    <a:lstStyle/>
                    <a:p>
                      <a:pPr algn="l"/>
                      <a:r>
                        <a:rPr lang="en-US" sz="2000" dirty="0" smtClean="0">
                          <a:latin typeface="Arial" pitchFamily="34" charset="0"/>
                          <a:cs typeface="Arial" pitchFamily="34" charset="0"/>
                        </a:rPr>
                        <a:t>Defects</a:t>
                      </a:r>
                      <a:endParaRPr lang="en-US" sz="2000" dirty="0">
                        <a:latin typeface="Arial" pitchFamily="34" charset="0"/>
                        <a:cs typeface="Arial" pitchFamily="34" charset="0"/>
                      </a:endParaRPr>
                    </a:p>
                  </a:txBody>
                  <a:tcPr/>
                </a:tc>
                <a:tc>
                  <a:txBody>
                    <a:bodyPr/>
                    <a:lstStyle/>
                    <a:p>
                      <a:pPr marL="342900" indent="-342900">
                        <a:buAutoNum type="arabicPeriod"/>
                      </a:pPr>
                      <a:r>
                        <a:rPr lang="en-US" sz="2000" dirty="0" smtClean="0">
                          <a:latin typeface="Arial" pitchFamily="34" charset="0"/>
                          <a:cs typeface="Arial" pitchFamily="34" charset="0"/>
                        </a:rPr>
                        <a:t>Human/active failure</a:t>
                      </a:r>
                    </a:p>
                    <a:p>
                      <a:pPr marL="342900" indent="-342900">
                        <a:buAutoNum type="arabicPeriod"/>
                      </a:pPr>
                      <a:r>
                        <a:rPr lang="en-US" sz="2000" dirty="0" smtClean="0">
                          <a:latin typeface="Arial" pitchFamily="34" charset="0"/>
                          <a:cs typeface="Arial" pitchFamily="34" charset="0"/>
                        </a:rPr>
                        <a:t>Latent/system conditions</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Ways to identify</a:t>
                      </a:r>
                      <a:r>
                        <a:rPr lang="en-US" sz="2000" baseline="0" dirty="0" smtClean="0">
                          <a:latin typeface="Arial" pitchFamily="34" charset="0"/>
                          <a:cs typeface="Arial" pitchFamily="34" charset="0"/>
                        </a:rPr>
                        <a:t> defects or failure</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-Staff Safety </a:t>
                      </a:r>
                    </a:p>
                    <a:p>
                      <a:r>
                        <a:rPr lang="en-US" sz="2000" dirty="0" smtClean="0">
                          <a:latin typeface="Arial" pitchFamily="34" charset="0"/>
                          <a:cs typeface="Arial" pitchFamily="34" charset="0"/>
                        </a:rPr>
                        <a:t>   Assessment</a:t>
                      </a:r>
                    </a:p>
                    <a:p>
                      <a:r>
                        <a:rPr lang="en-US" sz="2000" kern="1200" dirty="0" smtClean="0">
                          <a:solidFill>
                            <a:schemeClr val="dk1"/>
                          </a:solidFill>
                          <a:effectLst/>
                          <a:latin typeface="Arial" pitchFamily="34" charset="0"/>
                          <a:ea typeface="+mn-ea"/>
                          <a:cs typeface="Arial" pitchFamily="34" charset="0"/>
                        </a:rPr>
                        <a:t>-Status of Safety</a:t>
                      </a:r>
                    </a:p>
                    <a:p>
                      <a:r>
                        <a:rPr lang="en-US" sz="2000" kern="1200" baseline="0" dirty="0" smtClean="0">
                          <a:solidFill>
                            <a:schemeClr val="dk1"/>
                          </a:solidFill>
                          <a:effectLst/>
                          <a:latin typeface="Arial" pitchFamily="34" charset="0"/>
                          <a:ea typeface="+mn-ea"/>
                          <a:cs typeface="Arial" pitchFamily="34" charset="0"/>
                        </a:rPr>
                        <a:t>   </a:t>
                      </a:r>
                      <a:r>
                        <a:rPr lang="en-US" sz="2000" kern="1200" dirty="0" smtClean="0">
                          <a:solidFill>
                            <a:schemeClr val="dk1"/>
                          </a:solidFill>
                          <a:effectLst/>
                          <a:latin typeface="Arial" pitchFamily="34" charset="0"/>
                          <a:ea typeface="+mn-ea"/>
                          <a:cs typeface="Arial" pitchFamily="34" charset="0"/>
                        </a:rPr>
                        <a:t>Issues Worksheet </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-Discovery Form</a:t>
                      </a:r>
                    </a:p>
                    <a:p>
                      <a:r>
                        <a:rPr lang="en-US" sz="2000" dirty="0" smtClean="0">
                          <a:latin typeface="Arial" pitchFamily="34" charset="0"/>
                          <a:cs typeface="Arial" pitchFamily="34" charset="0"/>
                        </a:rPr>
                        <a:t>-Root Cause Analysis</a:t>
                      </a:r>
                    </a:p>
                    <a:p>
                      <a:r>
                        <a:rPr lang="en-US" sz="2000" dirty="0" smtClean="0">
                          <a:latin typeface="Arial" pitchFamily="34" charset="0"/>
                          <a:cs typeface="Arial" pitchFamily="34" charset="0"/>
                        </a:rPr>
                        <a:t>-Failure</a:t>
                      </a:r>
                      <a:r>
                        <a:rPr lang="en-US" sz="2000" baseline="0" dirty="0" smtClean="0">
                          <a:latin typeface="Arial" pitchFamily="34" charset="0"/>
                          <a:cs typeface="Arial" pitchFamily="34" charset="0"/>
                        </a:rPr>
                        <a:t> Mode and            </a:t>
                      </a:r>
                    </a:p>
                    <a:p>
                      <a:r>
                        <a:rPr lang="en-US" sz="2000" baseline="0" dirty="0" smtClean="0">
                          <a:latin typeface="Arial" pitchFamily="34" charset="0"/>
                          <a:cs typeface="Arial" pitchFamily="34" charset="0"/>
                        </a:rPr>
                        <a:t>   Effects Analysis</a:t>
                      </a:r>
                    </a:p>
                    <a:p>
                      <a:r>
                        <a:rPr lang="en-US" sz="2000" baseline="0" dirty="0" smtClean="0">
                          <a:latin typeface="Arial" pitchFamily="34" charset="0"/>
                          <a:cs typeface="Arial" pitchFamily="34" charset="0"/>
                        </a:rPr>
                        <a:t>-Probabilistic Risk </a:t>
                      </a:r>
                    </a:p>
                    <a:p>
                      <a:r>
                        <a:rPr lang="en-US" sz="2000" baseline="0" dirty="0" smtClean="0">
                          <a:latin typeface="Arial" pitchFamily="34" charset="0"/>
                          <a:cs typeface="Arial" pitchFamily="34" charset="0"/>
                        </a:rPr>
                        <a:t>   Assessment</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Tools to examine defects</a:t>
                      </a:r>
                      <a:r>
                        <a:rPr lang="en-US" sz="2000" baseline="0" dirty="0" smtClean="0">
                          <a:latin typeface="Arial" pitchFamily="34" charset="0"/>
                          <a:cs typeface="Arial" pitchFamily="34" charset="0"/>
                        </a:rPr>
                        <a:t> or failures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Learn</a:t>
                      </a:r>
                      <a:r>
                        <a:rPr lang="en-US" sz="2000" baseline="0" dirty="0" smtClean="0">
                          <a:latin typeface="Arial" pitchFamily="34" charset="0"/>
                          <a:cs typeface="Arial" pitchFamily="34" charset="0"/>
                        </a:rPr>
                        <a:t> from Defects Form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Causal</a:t>
                      </a:r>
                      <a:r>
                        <a:rPr lang="en-US" sz="2000" baseline="0" dirty="0" smtClean="0">
                          <a:latin typeface="Arial" pitchFamily="34" charset="0"/>
                          <a:cs typeface="Arial" pitchFamily="34" charset="0"/>
                        </a:rPr>
                        <a:t> Tree Worksheet</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Coding defects</a:t>
                      </a:r>
                      <a:r>
                        <a:rPr lang="en-US" sz="2000" baseline="0" dirty="0" smtClean="0">
                          <a:latin typeface="Arial" pitchFamily="34" charset="0"/>
                          <a:cs typeface="Arial" pitchFamily="34" charset="0"/>
                        </a:rPr>
                        <a:t> or failures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Learn From Defects</a:t>
                      </a:r>
                      <a:r>
                        <a:rPr lang="en-US" sz="2000" baseline="0" dirty="0" smtClean="0">
                          <a:latin typeface="Arial" pitchFamily="34" charset="0"/>
                          <a:cs typeface="Arial" pitchFamily="34" charset="0"/>
                        </a:rPr>
                        <a:t> Form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Eindhoven Model</a:t>
                      </a:r>
                      <a:endParaRPr lang="en-US" sz="2000"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1"/>
          </p:nvPr>
        </p:nvSpPr>
        <p:spPr/>
        <p:txBody>
          <a:bodyPr/>
          <a:lstStyle/>
          <a:p>
            <a:fld id="{68CEF21F-3004-4A6A-841B-3CD2F4065D9B}" type="slidenum">
              <a:rPr lang="en-US" smtClean="0"/>
              <a:pPr/>
              <a:t>4</a:t>
            </a:fld>
            <a:endParaRPr lang="en-US" dirty="0"/>
          </a:p>
        </p:txBody>
      </p:sp>
    </p:spTree>
    <p:extLst>
      <p:ext uri="{BB962C8B-B14F-4D97-AF65-F5344CB8AC3E}">
        <p14:creationId xmlns:p14="http://schemas.microsoft.com/office/powerpoint/2010/main" val="348542330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8CEF21F-3004-4A6A-841B-3CD2F4065D9B}" type="slidenum">
              <a:rPr lang="en-US" smtClean="0"/>
              <a:pPr/>
              <a:t>5</a:t>
            </a:fld>
            <a:endParaRPr lang="en-US" dirty="0"/>
          </a:p>
        </p:txBody>
      </p:sp>
      <p:sp>
        <p:nvSpPr>
          <p:cNvPr id="5" name="Title 5"/>
          <p:cNvSpPr>
            <a:spLocks noGrp="1"/>
          </p:cNvSpPr>
          <p:nvPr>
            <p:ph type="title"/>
          </p:nvPr>
        </p:nvSpPr>
        <p:spPr>
          <a:xfrm>
            <a:off x="457200" y="2438400"/>
            <a:ext cx="8229600" cy="1143000"/>
          </a:xfrm>
        </p:spPr>
        <p:txBody>
          <a:bodyPr>
            <a:normAutofit/>
          </a:bodyPr>
          <a:lstStyle/>
          <a:p>
            <a:pPr algn="ctr"/>
            <a:r>
              <a:rPr lang="en-US" sz="3200" b="1" dirty="0" smtClean="0">
                <a:solidFill>
                  <a:schemeClr val="tx1"/>
                </a:solidFill>
              </a:rPr>
              <a:t>Identify Defects </a:t>
            </a:r>
            <a:br>
              <a:rPr lang="en-US" sz="3200" b="1" dirty="0" smtClean="0">
                <a:solidFill>
                  <a:schemeClr val="tx1"/>
                </a:solidFill>
              </a:rPr>
            </a:br>
            <a:r>
              <a:rPr lang="en-US" sz="3200" b="1" dirty="0" smtClean="0">
                <a:solidFill>
                  <a:schemeClr val="tx1"/>
                </a:solidFill>
              </a:rPr>
              <a:t>and Use </a:t>
            </a:r>
            <a:r>
              <a:rPr lang="en-US" sz="3200" b="1" dirty="0" err="1" smtClean="0">
                <a:solidFill>
                  <a:schemeClr val="tx1"/>
                </a:solidFill>
              </a:rPr>
              <a:t>Sensemaking</a:t>
            </a:r>
            <a:endParaRPr lang="en-US" sz="3200" b="1" dirty="0"/>
          </a:p>
        </p:txBody>
      </p:sp>
    </p:spTree>
    <p:extLst>
      <p:ext uri="{BB962C8B-B14F-4D97-AF65-F5344CB8AC3E}">
        <p14:creationId xmlns:p14="http://schemas.microsoft.com/office/powerpoint/2010/main" val="12164109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lstStyle/>
          <a:p>
            <a:pPr algn="ctr"/>
            <a:r>
              <a:rPr lang="en-US" sz="3200" b="1" dirty="0" smtClean="0">
                <a:solidFill>
                  <a:schemeClr val="tx1"/>
                </a:solidFill>
              </a:rPr>
              <a:t>Identify Defects Overview</a:t>
            </a:r>
            <a:endParaRPr lang="en-US" sz="3200" b="1" dirty="0">
              <a:solidFill>
                <a:schemeClr val="tx1"/>
              </a:solidFill>
            </a:endParaRPr>
          </a:p>
        </p:txBody>
      </p:sp>
      <p:sp>
        <p:nvSpPr>
          <p:cNvPr id="3" name="Content Placeholder 2"/>
          <p:cNvSpPr>
            <a:spLocks noGrp="1"/>
          </p:cNvSpPr>
          <p:nvPr>
            <p:ph sz="quarter" idx="10"/>
          </p:nvPr>
        </p:nvSpPr>
        <p:spPr>
          <a:xfrm>
            <a:off x="990600" y="2133600"/>
            <a:ext cx="8229600" cy="4191000"/>
          </a:xfrm>
        </p:spPr>
        <p:txBody>
          <a:bodyPr/>
          <a:lstStyle/>
          <a:p>
            <a:pPr>
              <a:buSzPct val="100000"/>
              <a:buBlip>
                <a:blip r:embed="rId2"/>
              </a:buBlip>
            </a:pPr>
            <a:r>
              <a:rPr lang="en-US" sz="2000" dirty="0" smtClean="0"/>
              <a:t>Define defects</a:t>
            </a:r>
          </a:p>
          <a:p>
            <a:pPr>
              <a:buSzPct val="100000"/>
              <a:buBlip>
                <a:blip r:embed="rId2"/>
              </a:buBlip>
            </a:pPr>
            <a:r>
              <a:rPr lang="en-US" sz="2000" dirty="0" smtClean="0"/>
              <a:t>Identify sources of defects</a:t>
            </a:r>
          </a:p>
          <a:p>
            <a:pPr>
              <a:buSzPct val="100000"/>
              <a:buBlip>
                <a:blip r:embed="rId2"/>
              </a:buBlip>
            </a:pPr>
            <a:r>
              <a:rPr lang="en-US" sz="2000" dirty="0" smtClean="0"/>
              <a:t>Apply CUSP tools to identify defects </a:t>
            </a:r>
          </a:p>
        </p:txBody>
      </p:sp>
      <p:sp>
        <p:nvSpPr>
          <p:cNvPr id="4" name="Slide Number Placeholder 3"/>
          <p:cNvSpPr>
            <a:spLocks noGrp="1"/>
          </p:cNvSpPr>
          <p:nvPr>
            <p:ph type="sldNum" sz="quarter" idx="11"/>
          </p:nvPr>
        </p:nvSpPr>
        <p:spPr/>
        <p:txBody>
          <a:bodyPr/>
          <a:lstStyle/>
          <a:p>
            <a:fld id="{68CEF21F-3004-4A6A-841B-3CD2F4065D9B}" type="slidenum">
              <a:rPr lang="en-US" smtClean="0"/>
              <a:pPr/>
              <a:t>6</a:t>
            </a:fld>
            <a:endParaRPr lang="en-US" dirty="0"/>
          </a:p>
        </p:txBody>
      </p:sp>
    </p:spTree>
    <p:extLst>
      <p:ext uri="{BB962C8B-B14F-4D97-AF65-F5344CB8AC3E}">
        <p14:creationId xmlns:p14="http://schemas.microsoft.com/office/powerpoint/2010/main" val="38890870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143000"/>
          </a:xfrm>
        </p:spPr>
        <p:txBody>
          <a:bodyPr/>
          <a:lstStyle/>
          <a:p>
            <a:pPr algn="ctr"/>
            <a:r>
              <a:rPr lang="en-US" sz="3200" b="1" dirty="0" err="1" smtClean="0">
                <a:solidFill>
                  <a:schemeClr val="tx1"/>
                </a:solidFill>
              </a:rPr>
              <a:t>Sensemaking</a:t>
            </a:r>
            <a:r>
              <a:rPr lang="en-US" sz="3200" b="1" dirty="0" smtClean="0">
                <a:solidFill>
                  <a:schemeClr val="tx1"/>
                </a:solidFill>
              </a:rPr>
              <a:t> Overview</a:t>
            </a:r>
            <a:r>
              <a:rPr lang="en-US" sz="3200" b="1" baseline="30000" dirty="0" smtClean="0">
                <a:solidFill>
                  <a:schemeClr val="tx1"/>
                </a:solidFill>
              </a:rPr>
              <a:t>4</a:t>
            </a:r>
            <a:endParaRPr lang="en-US" sz="1600" b="1" baseline="30000" dirty="0">
              <a:solidFill>
                <a:schemeClr val="tx1"/>
              </a:solidFill>
            </a:endParaRPr>
          </a:p>
        </p:txBody>
      </p:sp>
      <p:sp>
        <p:nvSpPr>
          <p:cNvPr id="3" name="Content Placeholder 2"/>
          <p:cNvSpPr>
            <a:spLocks noGrp="1"/>
          </p:cNvSpPr>
          <p:nvPr>
            <p:ph sz="quarter" idx="10"/>
          </p:nvPr>
        </p:nvSpPr>
        <p:spPr>
          <a:xfrm>
            <a:off x="914400" y="1828800"/>
            <a:ext cx="7772400" cy="3962400"/>
          </a:xfrm>
        </p:spPr>
        <p:txBody>
          <a:bodyPr/>
          <a:lstStyle/>
          <a:p>
            <a:pPr>
              <a:buSzPct val="100000"/>
              <a:buBlip>
                <a:blip r:embed="rId2"/>
              </a:buBlip>
            </a:pPr>
            <a:r>
              <a:rPr lang="en-US" sz="2000" dirty="0" smtClean="0"/>
              <a:t>A conversation among members of an organization involved in an event/issue</a:t>
            </a:r>
          </a:p>
          <a:p>
            <a:pPr>
              <a:buSzPct val="100000"/>
              <a:buBlip>
                <a:blip r:embed="rId2"/>
              </a:buBlip>
            </a:pPr>
            <a:r>
              <a:rPr lang="en-US" sz="2000" dirty="0" smtClean="0"/>
              <a:t>The purpose is to reduce the ambiguity about the event/issue -literally to make sense of it</a:t>
            </a:r>
          </a:p>
          <a:p>
            <a:pPr>
              <a:buSzPct val="100000"/>
              <a:buBlip>
                <a:blip r:embed="rId2"/>
              </a:buBlip>
            </a:pPr>
            <a:r>
              <a:rPr lang="en-US" sz="2000" dirty="0" smtClean="0"/>
              <a:t>Each person brings their experience of that event/issue to the discussion</a:t>
            </a:r>
          </a:p>
          <a:p>
            <a:pPr>
              <a:buSzPct val="100000"/>
              <a:buBlip>
                <a:blip r:embed="rId2"/>
              </a:buBlip>
            </a:pPr>
            <a:r>
              <a:rPr lang="en-US" sz="2000" dirty="0" smtClean="0"/>
              <a:t>The </a:t>
            </a:r>
            <a:r>
              <a:rPr lang="en-US" sz="2000" dirty="0"/>
              <a:t>conversation is the mechanism that combines that knowledge into a new, more understandable form for the </a:t>
            </a:r>
            <a:r>
              <a:rPr lang="en-US" sz="2000" dirty="0" smtClean="0"/>
              <a:t>members</a:t>
            </a:r>
          </a:p>
          <a:p>
            <a:pPr>
              <a:buSzPct val="100000"/>
              <a:buBlip>
                <a:blip r:embed="rId2"/>
              </a:buBlip>
            </a:pPr>
            <a:r>
              <a:rPr lang="en-US" sz="2000" dirty="0" smtClean="0"/>
              <a:t>Members </a:t>
            </a:r>
            <a:r>
              <a:rPr lang="en-US" sz="2000" dirty="0"/>
              <a:t>develop a</a:t>
            </a:r>
            <a:r>
              <a:rPr lang="en-US" sz="2000" b="1" dirty="0"/>
              <a:t> </a:t>
            </a:r>
            <a:r>
              <a:rPr lang="en-US" sz="2000" b="1" i="1" dirty="0"/>
              <a:t>similar representation</a:t>
            </a:r>
            <a:r>
              <a:rPr lang="en-US" sz="2000" i="1" dirty="0"/>
              <a:t> </a:t>
            </a:r>
            <a:r>
              <a:rPr lang="en-US" sz="2000" dirty="0"/>
              <a:t>in their minds that allows for </a:t>
            </a:r>
            <a:r>
              <a:rPr lang="en-US" sz="2000" b="1" i="1" dirty="0"/>
              <a:t>action</a:t>
            </a:r>
            <a:r>
              <a:rPr lang="en-US" sz="2000" dirty="0"/>
              <a:t> that can be implemented and understood by all who have participated in the </a:t>
            </a:r>
            <a:r>
              <a:rPr lang="en-US" sz="2000" dirty="0" smtClean="0"/>
              <a:t>conversation</a:t>
            </a:r>
          </a:p>
        </p:txBody>
      </p:sp>
      <p:sp>
        <p:nvSpPr>
          <p:cNvPr id="4" name="Slide Number Placeholder 3"/>
          <p:cNvSpPr>
            <a:spLocks noGrp="1"/>
          </p:cNvSpPr>
          <p:nvPr>
            <p:ph type="sldNum" sz="quarter" idx="11"/>
          </p:nvPr>
        </p:nvSpPr>
        <p:spPr/>
        <p:txBody>
          <a:bodyPr/>
          <a:lstStyle/>
          <a:p>
            <a:fld id="{68CEF21F-3004-4A6A-841B-3CD2F4065D9B}"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69" name="Group 69" descr=" The table presents a series of defects and their interventions:&#10;1. Unstable oxygen tanks on beds resulted in an intervention where oxygen tank holders were repaired or new holders were installed across the institution.&#10;2. A medication look-alike incident led to an intervention where education was conducted, medications were physically. separated and letters were sent to the manufacturer. &#10;3. Missing equipment on a cart resulted in the development of a checklist for stocking the cart.&#10;4. The inconsistent use of Daily Goals during rounding resulted in a group consensus on required elements of the Daily Goals rounding tools.&#10;5. Inaccurate information by residents during rounds resulted in the development of an electronic progress note.&#10;&#10;"/>
          <p:cNvGraphicFramePr>
            <a:graphicFrameLocks noGrp="1"/>
          </p:cNvGraphicFramePr>
          <p:nvPr>
            <p:extLst>
              <p:ext uri="{D42A27DB-BD31-4B8C-83A1-F6EECF244321}">
                <p14:modId xmlns:p14="http://schemas.microsoft.com/office/powerpoint/2010/main" val="811179935"/>
              </p:ext>
            </p:extLst>
          </p:nvPr>
        </p:nvGraphicFramePr>
        <p:xfrm>
          <a:off x="533400" y="1937767"/>
          <a:ext cx="8001000" cy="3929633"/>
        </p:xfrm>
        <a:graphic>
          <a:graphicData uri="http://schemas.openxmlformats.org/drawingml/2006/table">
            <a:tbl>
              <a:tblPr firstRow="1" bandRow="1">
                <a:tableStyleId>{3C2FFA5D-87B4-456A-9821-1D502468CF0F}</a:tableStyleId>
              </a:tblPr>
              <a:tblGrid>
                <a:gridCol w="3200400"/>
                <a:gridCol w="4800600"/>
              </a:tblGrid>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Defect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Intervention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Unstable oxygen tanks on beds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Oxygen tank holders repaired or new holders installed institution wide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Medication look-alike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Education conducted, medications physically separated, and letter sent to manufacturer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Missing equipment on cart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Checklist developed for stocking cart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Inconsistent use of Daily Goals rounding tool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Consensus reached on required elements of Daily Goals rounding tool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Inaccurate information by residents during rounds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Arial" pitchFamily="34" charset="0"/>
                          <a:cs typeface="Arial" pitchFamily="34" charset="0"/>
                        </a:rPr>
                        <a:t>Electronic progress note developed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88174" marR="88174" marT="41332" marB="4133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r>
            </a:tbl>
          </a:graphicData>
        </a:graphic>
      </p:graphicFrame>
      <p:sp>
        <p:nvSpPr>
          <p:cNvPr id="38976" name="Rectangle 64"/>
          <p:cNvSpPr>
            <a:spLocks noChangeArrowheads="1"/>
          </p:cNvSpPr>
          <p:nvPr/>
        </p:nvSpPr>
        <p:spPr bwMode="auto">
          <a:xfrm>
            <a:off x="0" y="6715125"/>
            <a:ext cx="184150" cy="369888"/>
          </a:xfrm>
          <a:prstGeom prst="rect">
            <a:avLst/>
          </a:prstGeom>
          <a:noFill/>
          <a:ln w="9525">
            <a:noFill/>
            <a:miter lim="800000"/>
            <a:headEnd/>
            <a:tailEnd/>
          </a:ln>
        </p:spPr>
        <p:txBody>
          <a:bodyPr wrap="none" anchor="ctr">
            <a:spAutoFit/>
          </a:bodyPr>
          <a:lstStyle/>
          <a:p>
            <a:endParaRPr lang="en-US" dirty="0"/>
          </a:p>
        </p:txBody>
      </p:sp>
      <p:sp>
        <p:nvSpPr>
          <p:cNvPr id="5" name="Title 4" descr="Table &#10;One example of a defect would be unstable oxygen tanks on beds. An appropriate intervention for this might be to repair oxygen tank holders or to install new tank holders institution wide. Another potential defect would be look-alike medications. Appropriate interventions for this might be education, physical separation of the medications, or a letter to the medication manufacturer asking for them to consider changing the medication label or the appearance of the medication.  For another potential defect, inconsistent use of the Daily Goals rounding tool, an intervention would be to gain consensus on the required elements of the Daily Goals rounding tool. Another defect, inaccurate information from residents during rounds, could be addressed through the development of an electronic progress note.&#10;"/>
          <p:cNvSpPr>
            <a:spLocks noGrp="1"/>
          </p:cNvSpPr>
          <p:nvPr>
            <p:ph type="title"/>
          </p:nvPr>
        </p:nvSpPr>
        <p:spPr>
          <a:xfrm>
            <a:off x="940080" y="642938"/>
            <a:ext cx="8229600" cy="1033462"/>
          </a:xfrm>
        </p:spPr>
        <p:txBody>
          <a:bodyPr>
            <a:noAutofit/>
          </a:bodyPr>
          <a:lstStyle/>
          <a:p>
            <a:pPr algn="ctr">
              <a:defRPr/>
            </a:pPr>
            <a:r>
              <a:rPr lang="en-US" sz="3200" b="1" dirty="0" smtClean="0">
                <a:solidFill>
                  <a:schemeClr val="tx1"/>
                </a:solidFill>
                <a:latin typeface="Arial"/>
                <a:cs typeface="Arial"/>
              </a:rPr>
              <a:t>Examples of Defects or Failures That </a:t>
            </a:r>
            <a:br>
              <a:rPr lang="en-US" sz="3200" b="1" dirty="0" smtClean="0">
                <a:solidFill>
                  <a:schemeClr val="tx1"/>
                </a:solidFill>
                <a:latin typeface="Arial"/>
                <a:cs typeface="Arial"/>
              </a:rPr>
            </a:br>
            <a:r>
              <a:rPr lang="en-US" sz="3200" b="1" dirty="0" smtClean="0">
                <a:solidFill>
                  <a:schemeClr val="tx1"/>
                </a:solidFill>
                <a:latin typeface="Arial"/>
                <a:cs typeface="Arial"/>
              </a:rPr>
              <a:t>Affect Patient Safety</a:t>
            </a:r>
          </a:p>
        </p:txBody>
      </p:sp>
      <p:sp>
        <p:nvSpPr>
          <p:cNvPr id="6" name="Slide Number Placeholder 5"/>
          <p:cNvSpPr>
            <a:spLocks noGrp="1"/>
          </p:cNvSpPr>
          <p:nvPr>
            <p:ph type="sldNum" sz="quarter" idx="11"/>
          </p:nvPr>
        </p:nvSpPr>
        <p:spPr/>
        <p:txBody>
          <a:bodyPr/>
          <a:lstStyle/>
          <a:p>
            <a:fld id="{68CEF21F-3004-4A6A-841B-3CD2F4065D9B}" type="slidenum">
              <a:rPr lang="en-US" smtClean="0"/>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pPr algn="ctr"/>
            <a:r>
              <a:rPr lang="en-US" sz="3200" b="1" dirty="0" smtClean="0">
                <a:solidFill>
                  <a:schemeClr val="tx1"/>
                </a:solidFill>
              </a:rPr>
              <a:t>Reason’s Swiss Cheese Model</a:t>
            </a:r>
            <a:r>
              <a:rPr lang="en-US" sz="3200" b="1" baseline="30000" dirty="0" smtClean="0">
                <a:solidFill>
                  <a:schemeClr val="tx1"/>
                </a:solidFill>
              </a:rPr>
              <a:t>5</a:t>
            </a:r>
            <a:endParaRPr lang="en-US" sz="3200" b="1" baseline="30000" dirty="0">
              <a:solidFill>
                <a:schemeClr val="tx1"/>
              </a:solidFill>
            </a:endParaRPr>
          </a:p>
        </p:txBody>
      </p:sp>
      <p:pic>
        <p:nvPicPr>
          <p:cNvPr id="5" name="Content Placeholder 4" descr="Image showing pieces of Swiss cheese, with a red arrow through matching holes in the cheese showing how Hazards become Losses."/>
          <p:cNvPicPr>
            <a:picLocks noGrp="1" noChangeAspect="1"/>
          </p:cNvPicPr>
          <p:nvPr>
            <p:ph sz="quarter" idx="10"/>
          </p:nvPr>
        </p:nvPicPr>
        <p:blipFill>
          <a:blip r:embed="rId2" cstate="print"/>
          <a:stretch>
            <a:fillRect/>
          </a:stretch>
        </p:blipFill>
        <p:spPr>
          <a:xfrm>
            <a:off x="1219200" y="1725386"/>
            <a:ext cx="6705600" cy="4370614"/>
          </a:xfrm>
        </p:spPr>
      </p:pic>
      <p:sp>
        <p:nvSpPr>
          <p:cNvPr id="4" name="Slide Number Placeholder 3"/>
          <p:cNvSpPr>
            <a:spLocks noGrp="1"/>
          </p:cNvSpPr>
          <p:nvPr>
            <p:ph type="sldNum" sz="quarter" idx="11"/>
          </p:nvPr>
        </p:nvSpPr>
        <p:spPr/>
        <p:txBody>
          <a:bodyPr/>
          <a:lstStyle/>
          <a:p>
            <a:fld id="{68CEF21F-3004-4A6A-841B-3CD2F4065D9B}" type="slidenum">
              <a:rPr lang="en-US" smtClean="0"/>
              <a:pPr/>
              <a:t>9</a:t>
            </a:fld>
            <a:endParaRPr lang="en-US" dirty="0"/>
          </a:p>
        </p:txBody>
      </p:sp>
    </p:spTree>
  </p:cSld>
  <p:clrMapOvr>
    <a:masterClrMapping/>
  </p:clrMapOvr>
  <p:transition/>
</p:sld>
</file>

<file path=ppt/theme/theme1.xml><?xml version="1.0" encoding="utf-8"?>
<a:theme xmlns:a="http://schemas.openxmlformats.org/drawingml/2006/main" name="HR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HRET</Template>
  <TotalTime>12447</TotalTime>
  <Words>1119</Words>
  <Application>Microsoft Office PowerPoint</Application>
  <PresentationFormat>On-screen Show (4:3)</PresentationFormat>
  <Paragraphs>229</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HRET</vt:lpstr>
      <vt:lpstr>PowerPoint Presentation</vt:lpstr>
      <vt:lpstr>CUSP and Sensemaking Tools1</vt:lpstr>
      <vt:lpstr>Learning Objectives</vt:lpstr>
      <vt:lpstr>The Relationship Between CUSP and Sensemaking1,2,3</vt:lpstr>
      <vt:lpstr>Identify Defects  and Use Sensemaking</vt:lpstr>
      <vt:lpstr>Identify Defects Overview</vt:lpstr>
      <vt:lpstr>Sensemaking Overview4</vt:lpstr>
      <vt:lpstr>Examples of Defects or Failures That  Affect Patient Safety</vt:lpstr>
      <vt:lpstr>Reason’s Swiss Cheese Model5</vt:lpstr>
      <vt:lpstr>CUSP Tools To Identify Defects</vt:lpstr>
      <vt:lpstr>Staff Safety Assessment </vt:lpstr>
      <vt:lpstr>Exercise</vt:lpstr>
      <vt:lpstr>Use the Safety Issues Worksheet for Senior Executive Partnership</vt:lpstr>
      <vt:lpstr>Sensemaking Tool To Identify Defects: Root Cause Analysis</vt:lpstr>
      <vt:lpstr>Root Cause Analysis: Causal  Tree Worksheet6</vt:lpstr>
      <vt:lpstr>Root Cause Analysis Example6</vt:lpstr>
      <vt:lpstr>Learning From Defects and Sensemaking</vt:lpstr>
      <vt:lpstr>Learning From Defects Overview</vt:lpstr>
      <vt:lpstr>Exercise</vt:lpstr>
      <vt:lpstr>CUSP Tools To Learn From Defects</vt:lpstr>
      <vt:lpstr>Learning From Defects:  Four Questions </vt:lpstr>
      <vt:lpstr>What Happened?</vt:lpstr>
      <vt:lpstr>Why Did It Happen?</vt:lpstr>
      <vt:lpstr>What Will You Do To Reduce the Risk of Recurrence?</vt:lpstr>
      <vt:lpstr>How Will You Know the Risk Is Reduced?</vt:lpstr>
      <vt:lpstr>Sensemaking Tools To Learn From Defects</vt:lpstr>
      <vt:lpstr>Causal Coding: Eindhoven Model6</vt:lpstr>
      <vt:lpstr>Root Cause Analysis Example6</vt:lpstr>
      <vt:lpstr>CUSP and Sensemaking: Next Steps</vt:lpstr>
      <vt:lpstr>Summarize and Share Findings</vt:lpstr>
      <vt:lpstr>Communicating the Learning</vt:lpstr>
      <vt:lpstr>Summary: Sensemaking and  Identifying Defects</vt:lpstr>
      <vt:lpstr>Summary of Sensemaking and Learning From Defects</vt:lpstr>
      <vt:lpstr>References</vt:lpstr>
      <vt:lpstr>References</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Safety Assessment</dc:title>
  <dc:creator>aakamigbo</dc:creator>
  <cp:lastModifiedBy>Windows User</cp:lastModifiedBy>
  <cp:revision>1160</cp:revision>
  <cp:lastPrinted>2012-01-20T19:59:30Z</cp:lastPrinted>
  <dcterms:created xsi:type="dcterms:W3CDTF">2011-09-08T03:22:20Z</dcterms:created>
  <dcterms:modified xsi:type="dcterms:W3CDTF">2016-02-22T18:53:12Z</dcterms:modified>
</cp:coreProperties>
</file>