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41"/>
  </p:notesMasterIdLst>
  <p:handoutMasterIdLst>
    <p:handoutMasterId r:id="rId42"/>
  </p:handoutMasterIdLst>
  <p:sldIdLst>
    <p:sldId id="380" r:id="rId2"/>
    <p:sldId id="465" r:id="rId3"/>
    <p:sldId id="448" r:id="rId4"/>
    <p:sldId id="400" r:id="rId5"/>
    <p:sldId id="424" r:id="rId6"/>
    <p:sldId id="468" r:id="rId7"/>
    <p:sldId id="470" r:id="rId8"/>
    <p:sldId id="504" r:id="rId9"/>
    <p:sldId id="503" r:id="rId10"/>
    <p:sldId id="419" r:id="rId11"/>
    <p:sldId id="413" r:id="rId12"/>
    <p:sldId id="443" r:id="rId13"/>
    <p:sldId id="491" r:id="rId14"/>
    <p:sldId id="442" r:id="rId15"/>
    <p:sldId id="433" r:id="rId16"/>
    <p:sldId id="486" r:id="rId17"/>
    <p:sldId id="492" r:id="rId18"/>
    <p:sldId id="488" r:id="rId19"/>
    <p:sldId id="457" r:id="rId20"/>
    <p:sldId id="458" r:id="rId21"/>
    <p:sldId id="496" r:id="rId22"/>
    <p:sldId id="497" r:id="rId23"/>
    <p:sldId id="498" r:id="rId24"/>
    <p:sldId id="499" r:id="rId25"/>
    <p:sldId id="511" r:id="rId26"/>
    <p:sldId id="512" r:id="rId27"/>
    <p:sldId id="513" r:id="rId28"/>
    <p:sldId id="514" r:id="rId29"/>
    <p:sldId id="515" r:id="rId30"/>
    <p:sldId id="516" r:id="rId31"/>
    <p:sldId id="476" r:id="rId32"/>
    <p:sldId id="507" r:id="rId33"/>
    <p:sldId id="509" r:id="rId34"/>
    <p:sldId id="510" r:id="rId35"/>
    <p:sldId id="505" r:id="rId36"/>
    <p:sldId id="494" r:id="rId37"/>
    <p:sldId id="437" r:id="rId38"/>
    <p:sldId id="502" r:id="rId39"/>
    <p:sldId id="493"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gracia" initials="gg" lastIdx="10" clrIdx="0"/>
  <p:cmAuthor id="1" name="bedson" initials="BSE" lastIdx="14" clrIdx="1"/>
  <p:cmAuthor id="2" name="Kristina K Davis" initials="KKD" lastIdx="9" clrIdx="2"/>
  <p:cmAuthor id="3" name="thret6" initials="t" lastIdx="37" clrIdx="3"/>
  <p:cmAuthor id="4" name="Katy" initials="MKO" lastIdx="17" clrIdx="4"/>
  <p:cmAuthor id="5" name="Katy O'Shea" initials="MKO"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11C4"/>
    <a:srgbClr val="0811C6"/>
    <a:srgbClr val="0D15BF"/>
    <a:srgbClr val="0A0EC2"/>
    <a:srgbClr val="2A05C7"/>
    <a:srgbClr val="240078"/>
    <a:srgbClr val="0B0B6D"/>
    <a:srgbClr val="CAC8F0"/>
    <a:srgbClr val="D1D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97" autoAdjust="0"/>
  </p:normalViewPr>
  <p:slideViewPr>
    <p:cSldViewPr>
      <p:cViewPr>
        <p:scale>
          <a:sx n="70" d="100"/>
          <a:sy n="70" d="100"/>
        </p:scale>
        <p:origin x="-1578" y="-948"/>
      </p:cViewPr>
      <p:guideLst>
        <p:guide orient="horz" pos="4031"/>
        <p:guide pos="863"/>
      </p:guideLst>
    </p:cSldViewPr>
  </p:slideViewPr>
  <p:outlineViewPr>
    <p:cViewPr>
      <p:scale>
        <a:sx n="33" d="100"/>
        <a:sy n="33" d="100"/>
      </p:scale>
      <p:origin x="0" y="180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pPr>
              <a:defRPr/>
            </a:pPr>
            <a:fld id="{C2A0D20E-AEE1-4BFB-9465-83E17C2341B5}" type="datetimeFigureOut">
              <a:rPr lang="en-US"/>
              <a:pPr>
                <a:defRPr/>
              </a:pPr>
              <a:t>2/22/2016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pPr>
              <a:defRPr/>
            </a:pPr>
            <a:fld id="{76AB4193-ED07-47F5-BAAE-8847147C8A34}" type="slidenum">
              <a:rPr lang="en-US"/>
              <a:pPr>
                <a:defRPr/>
              </a:pPr>
              <a:t>‹#›</a:t>
            </a:fld>
            <a:endParaRPr lang="en-US"/>
          </a:p>
        </p:txBody>
      </p:sp>
    </p:spTree>
    <p:extLst>
      <p:ext uri="{BB962C8B-B14F-4D97-AF65-F5344CB8AC3E}">
        <p14:creationId xmlns:p14="http://schemas.microsoft.com/office/powerpoint/2010/main" val="235162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8" charset="0"/>
                <a:cs typeface="Arial" charset="0"/>
              </a:defRPr>
            </a:lvl1pPr>
          </a:lstStyle>
          <a:p>
            <a:pPr>
              <a:defRPr/>
            </a:pPr>
            <a:endParaRPr lang="en-US"/>
          </a:p>
        </p:txBody>
      </p:sp>
      <p:sp>
        <p:nvSpPr>
          <p:cNvPr id="3" name="Date Placeholder 2"/>
          <p:cNvSpPr>
            <a:spLocks noGrp="1"/>
          </p:cNvSpPr>
          <p:nvPr>
            <p:ph type="dt" idx="1"/>
          </p:nvPr>
        </p:nvSpPr>
        <p:spPr>
          <a:xfrm>
            <a:off x="3970339"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8" charset="0"/>
                <a:cs typeface="Arial" charset="0"/>
              </a:defRPr>
            </a:lvl1pPr>
          </a:lstStyle>
          <a:p>
            <a:pPr>
              <a:defRPr/>
            </a:pPr>
            <a:fld id="{0739FF8A-B2ED-419D-ABC5-08EACC393320}" type="datetime1">
              <a:rPr lang="en-US"/>
              <a:pPr>
                <a:defRPr/>
              </a:pPr>
              <a:t>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675" y="4416427"/>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8"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8" charset="0"/>
                <a:cs typeface="Arial" charset="0"/>
              </a:defRPr>
            </a:lvl1pPr>
          </a:lstStyle>
          <a:p>
            <a:pPr>
              <a:defRPr/>
            </a:pPr>
            <a:fld id="{5CDE0922-8E6B-4D54-B6F0-4A26D8182596}" type="slidenum">
              <a:rPr lang="en-US"/>
              <a:pPr>
                <a:defRPr/>
              </a:pPr>
              <a:t>‹#›</a:t>
            </a:fld>
            <a:endParaRPr lang="en-US"/>
          </a:p>
        </p:txBody>
      </p:sp>
    </p:spTree>
    <p:extLst>
      <p:ext uri="{BB962C8B-B14F-4D97-AF65-F5344CB8AC3E}">
        <p14:creationId xmlns:p14="http://schemas.microsoft.com/office/powerpoint/2010/main" val="4177964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5483657-57DC-464D-9AE8-F668556E9867}" type="slidenum">
              <a:rPr lang="en-US" smtClean="0">
                <a:latin typeface="Calibri" pitchFamily="34" charset="0"/>
              </a:rPr>
              <a:pPr/>
              <a:t>14</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D4AA2655-09A8-43E6-944B-C119900391E9}"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4D366046-E1FE-4951-8BDF-C449F3600DA0}" type="slidenum">
              <a:rPr lang="en-US" smtClean="0">
                <a:latin typeface="Calibri" pitchFamily="34" charset="0"/>
              </a:rPr>
              <a:pPr/>
              <a:t>19</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376857FF-7EA8-4710-B7F0-678F1F411700}" type="slidenum">
              <a:rPr lang="en-US" smtClean="0">
                <a:latin typeface="Calibri" pitchFamily="34" charset="0"/>
              </a:rPr>
              <a:pPr/>
              <a:t>20</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25</a:t>
            </a:fld>
            <a:endParaRPr lang="en-US"/>
          </a:p>
        </p:txBody>
      </p:sp>
    </p:spTree>
    <p:extLst>
      <p:ext uri="{BB962C8B-B14F-4D97-AF65-F5344CB8AC3E}">
        <p14:creationId xmlns:p14="http://schemas.microsoft.com/office/powerpoint/2010/main" val="369292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27</a:t>
            </a:fld>
            <a:endParaRPr lang="en-US"/>
          </a:p>
        </p:txBody>
      </p:sp>
    </p:spTree>
    <p:extLst>
      <p:ext uri="{BB962C8B-B14F-4D97-AF65-F5344CB8AC3E}">
        <p14:creationId xmlns:p14="http://schemas.microsoft.com/office/powerpoint/2010/main" val="201194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703095CA-567F-4EE4-B4EC-E9870729C911}" type="slidenum">
              <a:rPr lang="en-US" smtClean="0">
                <a:latin typeface="Calibri" pitchFamily="34" charset="0"/>
              </a:rPr>
              <a:pPr/>
              <a:t>30</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51ADB98C-CDD0-4CD0-BEF2-AF211D8A2AEE}" type="slidenum">
              <a:rPr lang="en-US" smtClean="0">
                <a:latin typeface="Calibri" pitchFamily="34" charset="0"/>
              </a:rPr>
              <a:pPr/>
              <a:t>31</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D2F4F2C9-A6A3-4990-8588-C861357E850B}" type="slidenum">
              <a:rPr lang="en-US" smtClean="0">
                <a:latin typeface="Calibri" pitchFamily="34" charset="0"/>
              </a:rPr>
              <a:pPr/>
              <a:t>33</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F9576BD7-936F-4307-A96D-05FE9A091602}" type="slidenum">
              <a:rPr lang="en-US" smtClean="0">
                <a:latin typeface="Calibri" pitchFamily="34" charset="0"/>
              </a:rPr>
              <a:pPr/>
              <a:t>34</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EEF31E85-B88B-4F2C-B3AC-F4137AD8D402}"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E7F64E7B-EB8E-4768-8411-9469BF50929E}" type="slidenum">
              <a:rPr lang="en-US" smtClean="0">
                <a:latin typeface="Calibri" pitchFamily="34" charset="0"/>
              </a:rPr>
              <a:pPr/>
              <a:t>35</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5FE52371-1DDB-4D56-8665-ECF95660ADB6}" type="slidenum">
              <a:rPr lang="en-US" smtClean="0">
                <a:latin typeface="Calibri" pitchFamily="34" charset="0"/>
              </a:rPr>
              <a:pPr/>
              <a:t>3</a:t>
            </a:fld>
            <a:endParaRPr lang="en-US" smtClean="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marL="228600" indent="-228600">
              <a:buFontTx/>
              <a:buNone/>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ADC460FE-237E-43A9-AF3E-797B17297778}" type="slidenum">
              <a:rPr lang="en-US" smtClean="0">
                <a:latin typeface="Calibri" pitchFamily="34" charset="0"/>
              </a:rPr>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3F3D1687-4224-49EE-A4FF-2257522438DE}" type="slidenum">
              <a:rPr lang="en-US" smtClean="0">
                <a:latin typeface="Calibri" pitchFamily="34" charset="0"/>
              </a:rPr>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6146649E-0BF8-44AF-9C2F-8BE18E32DB2F}" type="slidenum">
              <a:rPr lang="en-US" smtClean="0">
                <a:latin typeface="Calibri" pitchFamily="34" charset="0"/>
              </a:rPr>
              <a:pPr/>
              <a:t>9</a:t>
            </a:fld>
            <a:endParaRPr lang="en-US" smtClean="0">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D0F44FB7-2DF3-4CC2-A897-4DCED3D568AF}" type="slidenum">
              <a:rPr lang="en-US" smtClean="0">
                <a:latin typeface="Calibri" pitchFamily="34" charset="0"/>
                <a:ea typeface="ＭＳ Ｐゴシック" pitchFamily="-108" charset="-128"/>
              </a:rPr>
              <a:pPr/>
              <a:t>10</a:t>
            </a:fld>
            <a:endParaRPr lang="en-US" smtClean="0">
              <a:latin typeface="Calibri" pitchFamily="34" charset="0"/>
              <a:ea typeface="ＭＳ Ｐゴシック" pitchFamily="-108"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701675" y="4416425"/>
            <a:ext cx="5608638" cy="4184650"/>
          </a:xfrm>
          <a:noFill/>
        </p:spPr>
        <p:txBody>
          <a:bodyPr/>
          <a:lstStyle/>
          <a:p>
            <a:pPr eaLnBrk="1" hangingPunct="1"/>
            <a:endParaRPr lang="en-US" sz="800"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0431AA7E-F2CF-484B-AA13-F8F830384A0A}" type="slidenum">
              <a:rPr lang="en-US" smtClean="0">
                <a:latin typeface="Calibri" pitchFamily="34" charset="0"/>
              </a:rPr>
              <a:pPr/>
              <a:t>12</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B40B53-843C-4B45-8309-CAB8F5C2A6D9}" type="datetime1">
              <a:rPr lang="en-US"/>
              <a:pPr>
                <a:defRPr/>
              </a:pPr>
              <a:t>2/22/2016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C951F-FA96-47C7-BBF7-10A3D09EC7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42C255-E767-4271-8EA7-C290C3363028}" type="datetime1">
              <a:rPr lang="en-US"/>
              <a:pPr>
                <a:defRPr/>
              </a:pPr>
              <a:t>2/22/2016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F15F9-C974-46CA-B1D1-14077399A5E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32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8"/>
          <p:cNvSpPr>
            <a:spLocks noGrp="1"/>
          </p:cNvSpPr>
          <p:nvPr>
            <p:ph sz="quarter" idx="10"/>
          </p:nvPr>
        </p:nvSpPr>
        <p:spPr>
          <a:xfrm>
            <a:off x="457200" y="1905000"/>
            <a:ext cx="8229600" cy="4191000"/>
          </a:xfrm>
        </p:spPr>
        <p:txBody>
          <a:bodyPr/>
          <a:lstStyle>
            <a:lvl1pPr marL="342900" indent="-342900">
              <a:buSzPct val="100000"/>
              <a:buFontTx/>
              <a:buBlip>
                <a:blip r:embed="rId3"/>
              </a:buBlip>
              <a:defRPr sz="2000">
                <a:latin typeface="Arial" pitchFamily="34" charset="0"/>
                <a:cs typeface="Arial" pitchFamily="34" charset="0"/>
              </a:defRPr>
            </a:lvl1pPr>
            <a:lvl2pPr marL="742950" indent="-285750">
              <a:buSzPct val="100000"/>
              <a:buFontTx/>
              <a:buBlip>
                <a:blip r:embed="rId3"/>
              </a:buBlip>
              <a:defRPr sz="2000">
                <a:latin typeface="Arial" pitchFamily="34" charset="0"/>
                <a:cs typeface="Arial" pitchFamily="34" charset="0"/>
              </a:defRPr>
            </a:lvl2pPr>
            <a:lvl3pPr marL="1143000" indent="-228600">
              <a:buSzPct val="100000"/>
              <a:buFontTx/>
              <a:buBlip>
                <a:blip r:embed="rId3"/>
              </a:buBlip>
              <a:defRPr sz="2000">
                <a:latin typeface="Arial" pitchFamily="34" charset="0"/>
                <a:cs typeface="Arial" pitchFamily="34" charset="0"/>
              </a:defRPr>
            </a:lvl3pPr>
            <a:lvl4pPr marL="1600200" indent="-228600">
              <a:buSzPct val="100000"/>
              <a:buFontTx/>
              <a:buBlip>
                <a:blip r:embed="rId3"/>
              </a:buBlip>
              <a:defRPr sz="2000">
                <a:latin typeface="Arial" pitchFamily="34" charset="0"/>
                <a:cs typeface="Arial" pitchFamily="34" charset="0"/>
              </a:defRPr>
            </a:lvl4pPr>
            <a:lvl5pPr marL="2057400" indent="-228600">
              <a:buSzPct val="100000"/>
              <a:buFontTx/>
              <a:buBlip>
                <a:blip r:embed="rId3"/>
              </a:buBlip>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11"/>
          </p:nvPr>
        </p:nvSpPr>
        <p:spPr>
          <a:xfrm>
            <a:off x="6705600" y="6096000"/>
            <a:ext cx="2133600" cy="365125"/>
          </a:xfrm>
        </p:spPr>
        <p:txBody>
          <a:bodyPr/>
          <a:lstStyle>
            <a:lvl1pPr>
              <a:defRPr smtClean="0"/>
            </a:lvl1pPr>
          </a:lstStyle>
          <a:p>
            <a:fld id="{68CEF21F-3004-4A6A-841B-3CD2F4065D9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10FB7F-76AC-4894-BF00-5C91FF580520}" type="datetime1">
              <a:rPr lang="en-US"/>
              <a:pPr>
                <a:defRPr/>
              </a:pPr>
              <a:t>2/22/2016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FB1DB-DE51-4638-B994-EEE50954D03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5C03F7-FF6A-4CF3-9997-A0793C5B8548}" type="datetime1">
              <a:rPr lang="en-US"/>
              <a:pPr>
                <a:defRPr/>
              </a:pPr>
              <a:t>2/22/2016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89DBC0-54AF-4AE7-8A74-F38147F7406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40C5E7-1488-479B-8089-EC5F24FCD8E3}" type="datetime1">
              <a:rPr lang="en-US"/>
              <a:pPr>
                <a:defRPr/>
              </a:pPr>
              <a:t>2/22/2016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45C4C4-97AF-45D0-9F48-A7306ACB301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AB4586-13E8-4970-AC15-250D83A75778}" type="datetime1">
              <a:rPr lang="en-US"/>
              <a:pPr>
                <a:defRPr/>
              </a:pPr>
              <a:t>2/22/2016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032E71-48BD-46DA-969F-25198A29D23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8E228D-32D7-4989-A626-30C8DF58AA35}" type="datetime1">
              <a:rPr lang="en-US"/>
              <a:pPr>
                <a:defRPr/>
              </a:pPr>
              <a:t>2/22/2016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9E6987-21DB-4DDF-A90C-FE2C86681C5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D3D63-81BE-453F-AE37-3AA0D30A87FA}" type="datetime1">
              <a:rPr lang="en-US"/>
              <a:pPr>
                <a:defRPr/>
              </a:pPr>
              <a:t>2/22/2016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E6B67F-06C0-4F67-96A5-83BEB6B1B89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6BC59-2624-4BAF-9EE2-79A3B5304CD6}" type="datetime1">
              <a:rPr lang="en-US"/>
              <a:pPr>
                <a:defRPr/>
              </a:pPr>
              <a:t>2/22/2016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4709C0-47C7-4035-862B-C0D78A4EFEA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8699D156-1F58-4E50-BAEF-6E6333F9E4B9}" type="datetime1">
              <a:rPr lang="en-US"/>
              <a:pPr>
                <a:defRPr/>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246F2665-D49C-454E-8E3B-7ECB264F0B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8" charset="0"/>
        </a:defRPr>
      </a:lvl2pPr>
      <a:lvl3pPr algn="ctr" rtl="0" eaLnBrk="0" fontAlgn="base" hangingPunct="0">
        <a:spcBef>
          <a:spcPct val="0"/>
        </a:spcBef>
        <a:spcAft>
          <a:spcPct val="0"/>
        </a:spcAft>
        <a:defRPr sz="4400">
          <a:solidFill>
            <a:schemeClr val="tx1"/>
          </a:solidFill>
          <a:latin typeface="Calibri" pitchFamily="-108" charset="0"/>
        </a:defRPr>
      </a:lvl3pPr>
      <a:lvl4pPr algn="ctr" rtl="0" eaLnBrk="0" fontAlgn="base" hangingPunct="0">
        <a:spcBef>
          <a:spcPct val="0"/>
        </a:spcBef>
        <a:spcAft>
          <a:spcPct val="0"/>
        </a:spcAft>
        <a:defRPr sz="4400">
          <a:solidFill>
            <a:schemeClr val="tx1"/>
          </a:solidFill>
          <a:latin typeface="Calibri" pitchFamily="-108" charset="0"/>
        </a:defRPr>
      </a:lvl4pPr>
      <a:lvl5pPr algn="ctr" rtl="0" eaLnBrk="0" fontAlgn="base" hangingPunct="0">
        <a:spcBef>
          <a:spcPct val="0"/>
        </a:spcBef>
        <a:spcAft>
          <a:spcPct val="0"/>
        </a:spcAft>
        <a:defRPr sz="4400">
          <a:solidFill>
            <a:schemeClr val="tx1"/>
          </a:solidFill>
          <a:latin typeface="Calibri" pitchFamily="-108" charset="0"/>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p:titleStyle>
    <p:bodyStyle>
      <a:lvl1pPr marL="342900" indent="-342900" algn="l" rtl="0" eaLnBrk="0" fontAlgn="base" hangingPunct="0">
        <a:spcBef>
          <a:spcPct val="20000"/>
        </a:spcBef>
        <a:spcAft>
          <a:spcPct val="0"/>
        </a:spcAft>
        <a:buSzPct val="100000"/>
        <a:buFontTx/>
        <a:buBlip>
          <a:blip r:embed="rId13"/>
        </a:buBlip>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Tx/>
        <a:buBlip>
          <a:blip r:embed="rId13"/>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6c_daily_goals/index.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6d_using_daily_goals/index.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6b_briefing/index.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jointcommission.org/sentinel_event.aspx" TargetMode="External"/><Relationship Id="rId2" Type="http://schemas.openxmlformats.org/officeDocument/2006/relationships/hyperlink" Target="http://www.ahrq.gov/professionals/education/curriculum-tools/teamstepps/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p:spPr>
        <p:txBody>
          <a:bodyPr/>
          <a:lstStyle/>
          <a:p>
            <a:pPr>
              <a:defRPr/>
            </a:pPr>
            <a:fld id="{3A1F547A-90C9-4B7C-AC59-214C09E121C5}" type="slidenum">
              <a:rPr lang="en-US"/>
              <a:pPr>
                <a:defRPr/>
              </a:pPr>
              <a:t>1</a:t>
            </a:fld>
            <a:endParaRPr lang="en-US"/>
          </a:p>
        </p:txBody>
      </p:sp>
      <p:pic>
        <p:nvPicPr>
          <p:cNvPr id="2" name="Picture 1" descr="The &quot;Implementing Teamwork and Comjmunication&quot; mdoule of the CUSP Toolkit.  The toolkit is a modular approach to patient safety, and modules presented in this toolkit are inter-connected and are aimed at improving patient safe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57200"/>
            <a:ext cx="7334759" cy="566776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685800"/>
            <a:ext cx="8229600" cy="1143000"/>
          </a:xfrm>
        </p:spPr>
        <p:txBody>
          <a:bodyPr/>
          <a:lstStyle/>
          <a:p>
            <a:pPr algn="ctr" eaLnBrk="1" hangingPunct="1"/>
            <a:r>
              <a:rPr lang="en-US" b="1" dirty="0" smtClean="0">
                <a:solidFill>
                  <a:schemeClr val="tx1"/>
                </a:solidFill>
                <a:ea typeface="ＭＳ Ｐゴシック" pitchFamily="-108" charset="-128"/>
              </a:rPr>
              <a:t>Positive Outcomes of Effective </a:t>
            </a:r>
            <a:br>
              <a:rPr lang="en-US" b="1" dirty="0" smtClean="0">
                <a:solidFill>
                  <a:schemeClr val="tx1"/>
                </a:solidFill>
                <a:ea typeface="ＭＳ Ｐゴシック" pitchFamily="-108" charset="-128"/>
              </a:rPr>
            </a:br>
            <a:r>
              <a:rPr lang="en-US" b="1" dirty="0" smtClean="0">
                <a:solidFill>
                  <a:schemeClr val="tx1"/>
                </a:solidFill>
                <a:ea typeface="ＭＳ Ｐゴシック" pitchFamily="-108" charset="-128"/>
              </a:rPr>
              <a:t>Teamwork on Health Care</a:t>
            </a:r>
            <a:r>
              <a:rPr lang="en-US" b="1" baseline="30000" dirty="0" smtClean="0">
                <a:solidFill>
                  <a:schemeClr val="tx1"/>
                </a:solidFill>
                <a:ea typeface="ＭＳ Ｐゴシック" pitchFamily="-108" charset="-128"/>
              </a:rPr>
              <a:t>4</a:t>
            </a:r>
          </a:p>
        </p:txBody>
      </p:sp>
      <p:sp>
        <p:nvSpPr>
          <p:cNvPr id="17411" name="Rectangle 3"/>
          <p:cNvSpPr>
            <a:spLocks noGrp="1" noChangeArrowheads="1"/>
          </p:cNvSpPr>
          <p:nvPr>
            <p:ph sz="quarter" idx="10"/>
          </p:nvPr>
        </p:nvSpPr>
        <p:spPr>
          <a:xfrm>
            <a:off x="914400" y="2286000"/>
            <a:ext cx="4572000" cy="4191000"/>
          </a:xfrm>
        </p:spPr>
        <p:txBody>
          <a:bodyPr/>
          <a:lstStyle/>
          <a:p>
            <a:pPr eaLnBrk="1" hangingPunct="1"/>
            <a:r>
              <a:rPr lang="en-US" dirty="0" smtClean="0">
                <a:ea typeface="ＭＳ Ｐゴシック" pitchFamily="-108" charset="-128"/>
              </a:rPr>
              <a:t>Reduced length of stay </a:t>
            </a:r>
          </a:p>
          <a:p>
            <a:pPr eaLnBrk="1" hangingPunct="1"/>
            <a:r>
              <a:rPr lang="en-US" dirty="0" smtClean="0">
                <a:ea typeface="ＭＳ Ｐゴシック" pitchFamily="-108" charset="-128"/>
              </a:rPr>
              <a:t>Higher quality of care</a:t>
            </a:r>
          </a:p>
          <a:p>
            <a:pPr eaLnBrk="1" hangingPunct="1"/>
            <a:r>
              <a:rPr lang="en-US" dirty="0" smtClean="0">
                <a:ea typeface="ＭＳ Ｐゴシック" pitchFamily="-108" charset="-128"/>
              </a:rPr>
              <a:t>Better patient outcomes</a:t>
            </a:r>
          </a:p>
          <a:p>
            <a:pPr eaLnBrk="1" hangingPunct="1"/>
            <a:r>
              <a:rPr lang="en-US" dirty="0" smtClean="0">
                <a:ea typeface="ＭＳ Ｐゴシック" pitchFamily="-108" charset="-128"/>
              </a:rPr>
              <a:t>Greater ability to meet family member needs</a:t>
            </a:r>
          </a:p>
          <a:p>
            <a:pPr eaLnBrk="1" hangingPunct="1"/>
            <a:r>
              <a:rPr lang="en-US" dirty="0" smtClean="0">
                <a:ea typeface="ＭＳ Ｐゴシック" pitchFamily="-108" charset="-128"/>
              </a:rPr>
              <a:t>Improved patient experience with care scores</a:t>
            </a:r>
          </a:p>
          <a:p>
            <a:pPr eaLnBrk="1" hangingPunct="1"/>
            <a:r>
              <a:rPr lang="en-US" dirty="0" smtClean="0">
                <a:ea typeface="ＭＳ Ｐゴシック" pitchFamily="-108" charset="-128"/>
              </a:rPr>
              <a:t>Lower nurse turnover</a:t>
            </a:r>
          </a:p>
        </p:txBody>
      </p:sp>
      <p:sp>
        <p:nvSpPr>
          <p:cNvPr id="5" name="Slide Number Placeholder 1"/>
          <p:cNvSpPr>
            <a:spLocks noGrp="1"/>
          </p:cNvSpPr>
          <p:nvPr>
            <p:ph type="sldNum" sz="quarter" idx="11"/>
          </p:nvPr>
        </p:nvSpPr>
        <p:spPr>
          <a:xfrm>
            <a:off x="6705600" y="6096000"/>
            <a:ext cx="2133600" cy="365125"/>
          </a:xfrm>
        </p:spPr>
        <p:txBody>
          <a:bodyPr/>
          <a:lstStyle/>
          <a:p>
            <a:pPr>
              <a:defRPr/>
            </a:pPr>
            <a:fld id="{7F9E6987-21DB-4DDF-A90C-FE2C86681C55}" type="slidenum">
              <a:rPr lang="en-US" smtClean="0"/>
              <a:pPr>
                <a:defRPr/>
              </a:pPr>
              <a:t>10</a:t>
            </a:fld>
            <a:endParaRPr lang="en-US" dirty="0"/>
          </a:p>
        </p:txBody>
      </p:sp>
      <p:pic>
        <p:nvPicPr>
          <p:cNvPr id="6" name="Picture 5" descr="A nurse and physician collaborating beside their patient and the patient’s family member. "/>
          <p:cNvPicPr>
            <a:picLocks noChangeAspect="1"/>
          </p:cNvPicPr>
          <p:nvPr/>
        </p:nvPicPr>
        <p:blipFill>
          <a:blip r:embed="rId3" cstate="print"/>
          <a:stretch>
            <a:fillRect/>
          </a:stretch>
        </p:blipFill>
        <p:spPr>
          <a:xfrm>
            <a:off x="4648200" y="2362200"/>
            <a:ext cx="4876800" cy="36576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33400" y="762000"/>
            <a:ext cx="8382000" cy="762000"/>
          </a:xfrm>
        </p:spPr>
        <p:txBody>
          <a:bodyPr/>
          <a:lstStyle/>
          <a:p>
            <a:pPr algn="ctr" eaLnBrk="1" hangingPunct="1"/>
            <a:r>
              <a:rPr lang="en-US" b="1" dirty="0" smtClean="0">
                <a:solidFill>
                  <a:schemeClr val="tx1"/>
                </a:solidFill>
              </a:rPr>
              <a:t>Shadowing</a:t>
            </a:r>
          </a:p>
        </p:txBody>
      </p:sp>
      <p:sp>
        <p:nvSpPr>
          <p:cNvPr id="27651" name="Rectangle 5"/>
          <p:cNvSpPr>
            <a:spLocks noGrp="1" noChangeArrowheads="1"/>
          </p:cNvSpPr>
          <p:nvPr>
            <p:ph sz="quarter" idx="10"/>
          </p:nvPr>
        </p:nvSpPr>
        <p:spPr>
          <a:xfrm>
            <a:off x="609600" y="1828800"/>
            <a:ext cx="6324600" cy="4343400"/>
          </a:xfrm>
        </p:spPr>
        <p:txBody>
          <a:bodyPr/>
          <a:lstStyle/>
          <a:p>
            <a:pPr eaLnBrk="1" hangingPunct="1">
              <a:buFont typeface="Arial" charset="0"/>
              <a:buNone/>
            </a:pPr>
            <a:r>
              <a:rPr lang="en-US" sz="2000" dirty="0" smtClean="0"/>
              <a:t>Helps: </a:t>
            </a:r>
          </a:p>
          <a:p>
            <a:pPr eaLnBrk="1" hangingPunct="1">
              <a:buSzPct val="100000"/>
            </a:pPr>
            <a:r>
              <a:rPr lang="en-US" dirty="0" smtClean="0"/>
              <a:t>T</a:t>
            </a:r>
            <a:r>
              <a:rPr lang="en-US" sz="2000" dirty="0" smtClean="0"/>
              <a:t>eam members gain perspective of other roles</a:t>
            </a:r>
          </a:p>
          <a:p>
            <a:pPr eaLnBrk="1" hangingPunct="1">
              <a:buSzPct val="100000"/>
            </a:pPr>
            <a:r>
              <a:rPr lang="en-US" sz="2000" dirty="0" smtClean="0"/>
              <a:t>Identify issues affecting teamwork and communication that may affect patient care, patient care delivery, and outcomes</a:t>
            </a:r>
          </a:p>
          <a:p>
            <a:pPr>
              <a:buFont typeface="Arial" charset="0"/>
              <a:buNone/>
            </a:pPr>
            <a:endParaRPr lang="en-US" dirty="0" smtClean="0"/>
          </a:p>
          <a:p>
            <a:pPr>
              <a:buFont typeface="Arial" charset="0"/>
              <a:buNone/>
            </a:pPr>
            <a:r>
              <a:rPr lang="en-US" dirty="0" smtClean="0"/>
              <a:t>Who should shadow?</a:t>
            </a:r>
          </a:p>
          <a:p>
            <a:pPr eaLnBrk="1" hangingPunct="1"/>
            <a:r>
              <a:rPr lang="en-US" dirty="0" smtClean="0"/>
              <a:t>Unit teams using CUSP</a:t>
            </a:r>
          </a:p>
          <a:p>
            <a:pPr eaLnBrk="1" hangingPunct="1"/>
            <a:r>
              <a:rPr lang="en-US" dirty="0" smtClean="0"/>
              <a:t>Staff of patient care units where culture scores indicate a poor score in teamwork and safety</a:t>
            </a:r>
          </a:p>
          <a:p>
            <a:pPr eaLnBrk="1" hangingPunct="1"/>
            <a:r>
              <a:rPr lang="en-US" dirty="0" smtClean="0"/>
              <a:t>Units with little collaboration between disciplines</a:t>
            </a:r>
          </a:p>
        </p:txBody>
      </p:sp>
      <p:sp>
        <p:nvSpPr>
          <p:cNvPr id="5" name="Slide Number Placeholder 3"/>
          <p:cNvSpPr>
            <a:spLocks noGrp="1"/>
          </p:cNvSpPr>
          <p:nvPr>
            <p:ph type="sldNum" sz="quarter" idx="11"/>
          </p:nvPr>
        </p:nvSpPr>
        <p:spPr>
          <a:xfrm>
            <a:off x="6705600" y="6096000"/>
            <a:ext cx="2133600" cy="365125"/>
          </a:xfrm>
        </p:spPr>
        <p:txBody>
          <a:bodyPr/>
          <a:lstStyle/>
          <a:p>
            <a:pPr>
              <a:defRPr/>
            </a:pPr>
            <a:fld id="{738E5268-3063-4C8B-B7D6-07F9DD9C1772}" type="slidenum">
              <a:rPr lang="en-US" smtClean="0"/>
              <a:pPr>
                <a:defRPr/>
              </a:pPr>
              <a:t>11</a:t>
            </a:fld>
            <a:endParaRPr lang="en-US" dirty="0"/>
          </a:p>
        </p:txBody>
      </p:sp>
      <p:pic>
        <p:nvPicPr>
          <p:cNvPr id="6" name="Picture 5" descr="Two CUSP team members walking"/>
          <p:cNvPicPr>
            <a:picLocks noChangeAspect="1"/>
          </p:cNvPicPr>
          <p:nvPr/>
        </p:nvPicPr>
        <p:blipFill>
          <a:blip r:embed="rId3" cstate="print"/>
          <a:stretch>
            <a:fillRect/>
          </a:stretch>
        </p:blipFill>
        <p:spPr>
          <a:xfrm>
            <a:off x="4876800" y="2514600"/>
            <a:ext cx="5689599" cy="42672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838200"/>
            <a:ext cx="8229600" cy="762000"/>
          </a:xfrm>
        </p:spPr>
        <p:txBody>
          <a:bodyPr/>
          <a:lstStyle/>
          <a:p>
            <a:pPr algn="ctr"/>
            <a:r>
              <a:rPr lang="en-US" sz="3200" b="1" dirty="0" smtClean="0">
                <a:solidFill>
                  <a:schemeClr val="tx1"/>
                </a:solidFill>
              </a:rPr>
              <a:t>Daily Goals Checklist</a:t>
            </a:r>
            <a:r>
              <a:rPr lang="en-US" dirty="0" smtClean="0"/>
              <a:t>	</a:t>
            </a:r>
          </a:p>
        </p:txBody>
      </p:sp>
      <p:sp>
        <p:nvSpPr>
          <p:cNvPr id="24579" name="Content Placeholder 2"/>
          <p:cNvSpPr>
            <a:spLocks noGrp="1"/>
          </p:cNvSpPr>
          <p:nvPr>
            <p:ph sz="quarter" idx="10"/>
          </p:nvPr>
        </p:nvSpPr>
        <p:spPr>
          <a:xfrm>
            <a:off x="457200" y="1905000"/>
            <a:ext cx="8382000" cy="4191000"/>
          </a:xfrm>
        </p:spPr>
        <p:txBody>
          <a:bodyPr/>
          <a:lstStyle/>
          <a:p>
            <a:r>
              <a:rPr lang="en-US" dirty="0" smtClean="0"/>
              <a:t>This tool is used by team members to improve communication among the patient’s care team and family members regarding the patient’s plan of care</a:t>
            </a:r>
          </a:p>
          <a:p>
            <a:r>
              <a:rPr lang="en-US" b="1" dirty="0" smtClean="0"/>
              <a:t> </a:t>
            </a:r>
            <a:r>
              <a:rPr lang="en-US" dirty="0" smtClean="0"/>
              <a:t>The checklist provides a care plan that prompts health care staff to focus on tasks to accomplish that day to safely progress the patient closer to discharge</a:t>
            </a:r>
          </a:p>
          <a:p>
            <a:r>
              <a:rPr lang="en-US" dirty="0" smtClean="0"/>
              <a:t>People and organizations that create explicit objectives, and provide feedback toward goals, achieve more results than groups that do not communicate defects</a:t>
            </a:r>
          </a:p>
          <a:p>
            <a:r>
              <a:rPr lang="en-US" dirty="0" smtClean="0"/>
              <a:t>Discussion during rounds is divergent (brainstorming) rather than convergent (following an explicit plan)</a:t>
            </a:r>
          </a:p>
        </p:txBody>
      </p:sp>
      <p:sp>
        <p:nvSpPr>
          <p:cNvPr id="4" name="Slide Number Placeholder 3"/>
          <p:cNvSpPr>
            <a:spLocks noGrp="1"/>
          </p:cNvSpPr>
          <p:nvPr>
            <p:ph type="sldNum" sz="quarter" idx="11"/>
          </p:nvPr>
        </p:nvSpPr>
        <p:spPr/>
        <p:txBody>
          <a:bodyPr/>
          <a:lstStyle/>
          <a:p>
            <a:pPr>
              <a:defRPr/>
            </a:pPr>
            <a:fld id="{A7FD4A62-3E62-4F53-932B-E7F231A22FE9}"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smtClean="0">
                <a:solidFill>
                  <a:schemeClr val="tx1"/>
                </a:solidFill>
              </a:rPr>
              <a:t>Daily Goals</a:t>
            </a:r>
            <a:endParaRPr lang="en-US"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13</a:t>
            </a:fld>
            <a:endParaRPr lang="en-US"/>
          </a:p>
        </p:txBody>
      </p:sp>
      <p:pic>
        <p:nvPicPr>
          <p:cNvPr id="3074" name="Picture 2" descr="Video icon&#10;Daily Goals"/>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pic>
        <p:nvPicPr>
          <p:cNvPr id="6" name="Picture 5" descr="Video icon&#10;Daily Goals">
            <a:hlinkClick r:id="rId3"/>
          </p:cNvPr>
          <p:cNvPicPr>
            <a:picLocks noChangeAspect="1"/>
          </p:cNvPicPr>
          <p:nvPr/>
        </p:nvPicPr>
        <p:blipFill>
          <a:blip r:embed="rId4" cstate="print"/>
          <a:stretch>
            <a:fillRect/>
          </a:stretch>
        </p:blipFill>
        <p:spPr>
          <a:xfrm>
            <a:off x="1447800" y="1676400"/>
            <a:ext cx="6096000" cy="4572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762000"/>
            <a:ext cx="8229600" cy="914400"/>
          </a:xfrm>
        </p:spPr>
        <p:txBody>
          <a:bodyPr/>
          <a:lstStyle/>
          <a:p>
            <a:pPr algn="ctr"/>
            <a:r>
              <a:rPr lang="en-US" b="1" dirty="0" smtClean="0">
                <a:solidFill>
                  <a:schemeClr val="tx1"/>
                </a:solidFill>
              </a:rPr>
              <a:t>How to Use the Daily Goals Checklist </a:t>
            </a:r>
          </a:p>
        </p:txBody>
      </p:sp>
      <p:sp>
        <p:nvSpPr>
          <p:cNvPr id="25603" name="Content Placeholder 2"/>
          <p:cNvSpPr>
            <a:spLocks noGrp="1"/>
          </p:cNvSpPr>
          <p:nvPr>
            <p:ph sz="quarter" idx="10"/>
          </p:nvPr>
        </p:nvSpPr>
        <p:spPr>
          <a:xfrm>
            <a:off x="762000" y="2133600"/>
            <a:ext cx="5715000" cy="4191000"/>
          </a:xfrm>
        </p:spPr>
        <p:txBody>
          <a:bodyPr/>
          <a:lstStyle/>
          <a:p>
            <a:pPr>
              <a:buSzPct val="100000"/>
            </a:pPr>
            <a:r>
              <a:rPr lang="en-US" sz="2000" dirty="0" smtClean="0"/>
              <a:t>Be explicit</a:t>
            </a:r>
          </a:p>
          <a:p>
            <a:pPr>
              <a:buSzPct val="100000"/>
            </a:pPr>
            <a:r>
              <a:rPr lang="en-US" sz="2000" dirty="0" smtClean="0"/>
              <a:t>Ask important questions:</a:t>
            </a:r>
          </a:p>
          <a:p>
            <a:pPr lvl="1">
              <a:buFont typeface="Cambria" pitchFamily="18" charset="0"/>
              <a:buChar char="–"/>
            </a:pPr>
            <a:r>
              <a:rPr lang="en-US" dirty="0" smtClean="0"/>
              <a:t>What needs to be completed for discharge?</a:t>
            </a:r>
          </a:p>
          <a:p>
            <a:pPr lvl="1">
              <a:buFont typeface="Cambria" pitchFamily="18" charset="0"/>
              <a:buChar char="–"/>
            </a:pPr>
            <a:r>
              <a:rPr lang="en-US" dirty="0" smtClean="0"/>
              <a:t>What do we hope to accomplish? </a:t>
            </a:r>
          </a:p>
          <a:p>
            <a:pPr lvl="1">
              <a:buFont typeface="Cambria" pitchFamily="18" charset="0"/>
              <a:buChar char="–"/>
            </a:pPr>
            <a:r>
              <a:rPr lang="en-US" dirty="0" smtClean="0"/>
              <a:t>What are patients’ greatest safety risks?</a:t>
            </a:r>
          </a:p>
        </p:txBody>
      </p:sp>
      <p:sp>
        <p:nvSpPr>
          <p:cNvPr id="4" name="Slide Number Placeholder 3"/>
          <p:cNvSpPr>
            <a:spLocks noGrp="1"/>
          </p:cNvSpPr>
          <p:nvPr>
            <p:ph type="sldNum" sz="quarter" idx="11"/>
          </p:nvPr>
        </p:nvSpPr>
        <p:spPr/>
        <p:txBody>
          <a:bodyPr/>
          <a:lstStyle/>
          <a:p>
            <a:pPr>
              <a:defRPr/>
            </a:pPr>
            <a:fld id="{738E5268-3063-4C8B-B7D6-07F9DD9C1772}" type="slidenum">
              <a:rPr lang="en-US" smtClean="0"/>
              <a:pPr>
                <a:defRPr/>
              </a:pPr>
              <a:t>14</a:t>
            </a:fld>
            <a:endParaRPr lang="en-US" dirty="0"/>
          </a:p>
        </p:txBody>
      </p:sp>
      <p:pic>
        <p:nvPicPr>
          <p:cNvPr id="6" name="Picture 5" descr="Team members walking."/>
          <p:cNvPicPr>
            <a:picLocks noChangeAspect="1"/>
          </p:cNvPicPr>
          <p:nvPr/>
        </p:nvPicPr>
        <p:blipFill>
          <a:blip r:embed="rId3" cstate="print"/>
          <a:stretch>
            <a:fillRect/>
          </a:stretch>
        </p:blipFill>
        <p:spPr>
          <a:xfrm>
            <a:off x="5105401" y="3581400"/>
            <a:ext cx="5181599" cy="38862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0AB3BE9-4363-4282-A292-F2B2C4FB2904}" type="slidenum">
              <a:rPr lang="en-US" smtClean="0"/>
              <a:pPr>
                <a:defRPr/>
              </a:pPr>
              <a:t>15</a:t>
            </a:fld>
            <a:endParaRPr lang="en-US"/>
          </a:p>
        </p:txBody>
      </p:sp>
      <p:grpSp>
        <p:nvGrpSpPr>
          <p:cNvPr id="2" name="Group 1" descr="Video icon&#10;Using the Daily Goals Checklist"/>
          <p:cNvGrpSpPr/>
          <p:nvPr/>
        </p:nvGrpSpPr>
        <p:grpSpPr>
          <a:xfrm>
            <a:off x="1447800" y="304800"/>
            <a:ext cx="7696200" cy="6019800"/>
            <a:chOff x="1447800" y="304800"/>
            <a:chExt cx="7696200" cy="6019800"/>
          </a:xfrm>
        </p:grpSpPr>
        <p:pic>
          <p:nvPicPr>
            <p:cNvPr id="4098"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pic>
          <p:nvPicPr>
            <p:cNvPr id="8" name="Picture 7" descr="Composing Your CUSP Team.jpg">
              <a:hlinkClick r:id="rId3"/>
            </p:cNvPr>
            <p:cNvPicPr>
              <a:picLocks noChangeAspect="1"/>
            </p:cNvPicPr>
            <p:nvPr/>
          </p:nvPicPr>
          <p:blipFill>
            <a:blip r:embed="rId4" cstate="print"/>
            <a:stretch>
              <a:fillRect/>
            </a:stretch>
          </p:blipFill>
          <p:spPr>
            <a:xfrm>
              <a:off x="1447800" y="1752600"/>
              <a:ext cx="6096000" cy="4572000"/>
            </a:xfrm>
            <a:prstGeom prst="rect">
              <a:avLst/>
            </a:prstGeom>
          </p:spPr>
        </p:pic>
      </p:grpSp>
      <p:sp>
        <p:nvSpPr>
          <p:cNvPr id="26626" name="Title 1"/>
          <p:cNvSpPr>
            <a:spLocks noGrp="1"/>
          </p:cNvSpPr>
          <p:nvPr>
            <p:ph type="title"/>
          </p:nvPr>
        </p:nvSpPr>
        <p:spPr>
          <a:xfrm>
            <a:off x="304800" y="762000"/>
            <a:ext cx="8229600" cy="990600"/>
          </a:xfrm>
        </p:spPr>
        <p:txBody>
          <a:bodyPr/>
          <a:lstStyle/>
          <a:p>
            <a:pPr algn="ctr"/>
            <a:r>
              <a:rPr lang="en-US" b="1" dirty="0" smtClean="0">
                <a:solidFill>
                  <a:schemeClr val="tx1"/>
                </a:solidFill>
              </a:rPr>
              <a:t>Using the Daily Goals Checklist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descr="Leadership tools include: brief, huddle, debrief&#10;Situation monitoring tools include: STEP, I'M Safe&#10;Mutual Support tools include: Task Assistance, Feedback, Assertion, Two-Challenge Rule, DESC Script, CUS, Collaboration&#10;Communication Tools include: SBAR, Call-Out, Check-Back, Handoff (I-PASS the BATON)&#10;&#10;TeamSTEPPS logo and penguin&#10;"/>
          <p:cNvGraphicFramePr>
            <a:graphicFrameLocks noGrp="1"/>
          </p:cNvGraphicFramePr>
          <p:nvPr>
            <p:extLst>
              <p:ext uri="{D42A27DB-BD31-4B8C-83A1-F6EECF244321}">
                <p14:modId xmlns:p14="http://schemas.microsoft.com/office/powerpoint/2010/main" val="1795888997"/>
              </p:ext>
            </p:extLst>
          </p:nvPr>
        </p:nvGraphicFramePr>
        <p:xfrm>
          <a:off x="457200" y="1219200"/>
          <a:ext cx="8305800" cy="4955028"/>
        </p:xfrm>
        <a:graphic>
          <a:graphicData uri="http://schemas.openxmlformats.org/drawingml/2006/table">
            <a:tbl>
              <a:tblPr firstRow="1" bandRow="1">
                <a:tableStyleId>{0660B408-B3CF-4A94-85FC-2B1E0A45F4A2}</a:tableStyleId>
              </a:tblPr>
              <a:tblGrid>
                <a:gridCol w="1827276"/>
                <a:gridCol w="1910334"/>
                <a:gridCol w="2408682"/>
                <a:gridCol w="2159508"/>
              </a:tblGrid>
              <a:tr h="565908">
                <a:tc gridSpan="4">
                  <a:txBody>
                    <a:bodyPr/>
                    <a:lstStyle/>
                    <a:p>
                      <a:pPr algn="ctr"/>
                      <a:r>
                        <a:rPr lang="en-US" sz="2000" dirty="0" smtClean="0">
                          <a:solidFill>
                            <a:schemeClr val="bg1"/>
                          </a:solidFill>
                          <a:latin typeface="Arial"/>
                          <a:cs typeface="Arial"/>
                        </a:rPr>
                        <a:t>Four Components of Effective Teams</a:t>
                      </a:r>
                      <a:endParaRPr lang="en-US" sz="2000" dirty="0">
                        <a:solidFill>
                          <a:schemeClr val="bg1"/>
                        </a:solidFill>
                        <a:latin typeface="Arial"/>
                        <a:cs typeface="Arial"/>
                      </a:endParaRP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0B0B6D"/>
                    </a:solidFill>
                  </a:tcPr>
                </a:tc>
                <a:tc hMerge="1">
                  <a:txBody>
                    <a:bodyPr/>
                    <a:lstStyle/>
                    <a:p>
                      <a:endParaRPr lang="en-US" sz="2000" dirty="0"/>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D3632"/>
                    </a:solidFill>
                  </a:tcPr>
                </a:tc>
                <a:tc hMerge="1">
                  <a:txBody>
                    <a:bodyPr/>
                    <a:lstStyle/>
                    <a:p>
                      <a:endParaRPr lang="en-US" sz="2000" dirty="0"/>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D3632"/>
                    </a:solidFill>
                  </a:tcPr>
                </a:tc>
                <a:tc hMerge="1">
                  <a:txBody>
                    <a:bodyPr/>
                    <a:lstStyle/>
                    <a:p>
                      <a:endParaRPr lang="en-US" sz="2000" dirty="0"/>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D3632"/>
                    </a:solidFill>
                  </a:tcPr>
                </a:tc>
              </a:tr>
              <a:tr h="365760">
                <a:tc>
                  <a:txBody>
                    <a:bodyPr/>
                    <a:lstStyle/>
                    <a:p>
                      <a:pPr algn="ctr"/>
                      <a:r>
                        <a:rPr lang="en-US" sz="2000" dirty="0" smtClean="0">
                          <a:latin typeface="Arial"/>
                          <a:cs typeface="Arial"/>
                        </a:rPr>
                        <a:t>Leadership</a:t>
                      </a:r>
                      <a:endParaRPr lang="en-US" sz="2000" dirty="0">
                        <a:latin typeface="Arial"/>
                        <a:cs typeface="Arial"/>
                      </a:endParaRP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D1D1F7"/>
                    </a:solidFill>
                  </a:tcPr>
                </a:tc>
                <a:tc>
                  <a:txBody>
                    <a:bodyPr/>
                    <a:lstStyle/>
                    <a:p>
                      <a:pPr algn="ctr"/>
                      <a:r>
                        <a:rPr lang="en-US" sz="2000" dirty="0" smtClean="0">
                          <a:latin typeface="Arial"/>
                          <a:cs typeface="Arial"/>
                        </a:rPr>
                        <a:t>Situation Monitoring</a:t>
                      </a:r>
                      <a:endParaRPr lang="en-US" sz="2000" dirty="0">
                        <a:latin typeface="Arial"/>
                        <a:cs typeface="Arial"/>
                      </a:endParaRP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D1D1F7"/>
                    </a:solidFill>
                  </a:tcPr>
                </a:tc>
                <a:tc>
                  <a:txBody>
                    <a:bodyPr/>
                    <a:lstStyle/>
                    <a:p>
                      <a:pPr algn="ctr"/>
                      <a:r>
                        <a:rPr lang="en-US" sz="2000" dirty="0" smtClean="0">
                          <a:latin typeface="Arial"/>
                          <a:cs typeface="Arial"/>
                        </a:rPr>
                        <a:t>Mutual Support</a:t>
                      </a:r>
                      <a:endParaRPr lang="en-US" sz="2000" dirty="0">
                        <a:latin typeface="Arial"/>
                        <a:cs typeface="Arial"/>
                      </a:endParaRP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D1D1F7"/>
                    </a:solidFill>
                  </a:tcPr>
                </a:tc>
                <a:tc>
                  <a:txBody>
                    <a:bodyPr/>
                    <a:lstStyle/>
                    <a:p>
                      <a:pPr algn="ctr"/>
                      <a:r>
                        <a:rPr lang="en-US" sz="2000" dirty="0" smtClean="0">
                          <a:latin typeface="Arial"/>
                          <a:cs typeface="Arial"/>
                        </a:rPr>
                        <a:t>Communication</a:t>
                      </a:r>
                      <a:endParaRPr lang="en-US" sz="2000" dirty="0">
                        <a:latin typeface="Arial"/>
                        <a:cs typeface="Arial"/>
                      </a:endParaRP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D1D1F7"/>
                    </a:solidFill>
                  </a:tcPr>
                </a:tc>
              </a:tr>
              <a:tr h="365760">
                <a:tc>
                  <a:txBody>
                    <a:bodyPr/>
                    <a:lstStyle/>
                    <a:p>
                      <a:pPr algn="ctr"/>
                      <a:r>
                        <a:rPr lang="en-US" sz="2000" dirty="0" smtClean="0">
                          <a:latin typeface="Arial"/>
                          <a:cs typeface="Arial"/>
                        </a:rPr>
                        <a:t>Brief</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STEP</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Task Assistance</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SBAR</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algn="ctr"/>
                      <a:r>
                        <a:rPr lang="en-US" sz="2000" dirty="0" smtClean="0">
                          <a:latin typeface="Arial"/>
                          <a:cs typeface="Arial"/>
                        </a:rPr>
                        <a:t>Huddle</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I’M Safe</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Feedback</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Call-Out</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algn="ctr"/>
                      <a:r>
                        <a:rPr lang="en-US" sz="2000" dirty="0" smtClean="0">
                          <a:latin typeface="Arial"/>
                          <a:cs typeface="Arial"/>
                        </a:rPr>
                        <a:t>Debrief</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Advocacy and Assertion</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Check-Back</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algn="ct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Two-Challenge Rule</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2000" dirty="0" smtClean="0">
                          <a:latin typeface="Arial"/>
                          <a:cs typeface="Arial"/>
                        </a:rPr>
                        <a:t>Handoff</a:t>
                      </a:r>
                    </a:p>
                    <a:p>
                      <a:pPr algn="ctr"/>
                      <a:r>
                        <a:rPr lang="en-US" sz="2000" dirty="0" smtClean="0">
                          <a:latin typeface="Arial"/>
                          <a:cs typeface="Arial"/>
                        </a:rPr>
                        <a:t>(I-PASS the BATON)</a:t>
                      </a:r>
                      <a:endParaRPr lang="en-US" sz="20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kern="1200" dirty="0" smtClean="0">
                          <a:solidFill>
                            <a:schemeClr val="dk1"/>
                          </a:solidFill>
                          <a:latin typeface="Arial"/>
                          <a:ea typeface="+mn-ea"/>
                          <a:cs typeface="Arial"/>
                        </a:rPr>
                        <a:t>DESC Script</a:t>
                      </a:r>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kern="1200" dirty="0" smtClean="0">
                          <a:solidFill>
                            <a:schemeClr val="dk1"/>
                          </a:solidFill>
                          <a:latin typeface="Arial"/>
                          <a:ea typeface="+mn-ea"/>
                          <a:cs typeface="Arial"/>
                        </a:rPr>
                        <a:t>CUS</a:t>
                      </a:r>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r h="365760">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kern="1200" dirty="0" smtClean="0">
                          <a:solidFill>
                            <a:schemeClr val="dk1"/>
                          </a:solidFill>
                          <a:latin typeface="Arial"/>
                          <a:ea typeface="+mn-ea"/>
                          <a:cs typeface="Arial"/>
                        </a:rPr>
                        <a:t>Collaboration</a:t>
                      </a:r>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kern="1200" dirty="0">
                        <a:solidFill>
                          <a:schemeClr val="dk1"/>
                        </a:solidFill>
                        <a:latin typeface="Arial"/>
                        <a:ea typeface="+mn-ea"/>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r>
            </a:tbl>
          </a:graphicData>
        </a:graphic>
      </p:graphicFrame>
      <p:sp>
        <p:nvSpPr>
          <p:cNvPr id="21506" name="Title 1" descr="Leadership, situation monitoring, mutual support and communication are partnered with useful tools in TeamSTEPPS.  These tools include: Brief, Huddle, Debrief, STEP, I’M Safe, Task Assistance, Feedback, Assertion, Two-Challenge Rule, DESC Script, CUS, Collaboration, SBAR, Call-out, Check-back and Hand-off.  &#10;&#10;TeamSTEPPS logo and penguin&#10;"/>
          <p:cNvSpPr>
            <a:spLocks noGrp="1"/>
          </p:cNvSpPr>
          <p:nvPr>
            <p:ph type="title"/>
          </p:nvPr>
        </p:nvSpPr>
        <p:spPr>
          <a:xfrm>
            <a:off x="685800" y="609600"/>
            <a:ext cx="8229600" cy="685800"/>
          </a:xfrm>
        </p:spPr>
        <p:txBody>
          <a:bodyPr/>
          <a:lstStyle/>
          <a:p>
            <a:pPr algn="ctr"/>
            <a:r>
              <a:rPr lang="en-US" b="1" dirty="0" smtClean="0">
                <a:solidFill>
                  <a:schemeClr val="tx1"/>
                </a:solidFill>
              </a:rPr>
              <a:t>Selected </a:t>
            </a:r>
            <a:r>
              <a:rPr lang="en-US" b="1" dirty="0" err="1" smtClean="0">
                <a:solidFill>
                  <a:schemeClr val="tx1"/>
                </a:solidFill>
              </a:rPr>
              <a:t>TeamSTEPPS</a:t>
            </a:r>
            <a:r>
              <a:rPr lang="en-US" b="1" dirty="0" smtClean="0">
                <a:solidFill>
                  <a:schemeClr val="tx1"/>
                </a:solidFill>
              </a:rPr>
              <a:t> Tools</a:t>
            </a:r>
            <a:r>
              <a:rPr lang="en-US" b="1" baseline="30000" dirty="0" smtClean="0">
                <a:solidFill>
                  <a:schemeClr val="tx1"/>
                </a:solidFill>
              </a:rPr>
              <a:t>1</a:t>
            </a:r>
          </a:p>
        </p:txBody>
      </p:sp>
      <p:sp>
        <p:nvSpPr>
          <p:cNvPr id="4" name="Slide Number Placeholder 3"/>
          <p:cNvSpPr>
            <a:spLocks noGrp="1"/>
          </p:cNvSpPr>
          <p:nvPr>
            <p:ph type="sldNum" sz="quarter" idx="11"/>
          </p:nvPr>
        </p:nvSpPr>
        <p:spPr/>
        <p:txBody>
          <a:bodyPr/>
          <a:lstStyle/>
          <a:p>
            <a:pPr>
              <a:defRPr/>
            </a:pPr>
            <a:fld id="{01D63522-5D99-435E-BF30-C39215AB978B}" type="slidenum">
              <a:rPr lang="en-US" smtClean="0"/>
              <a:pPr>
                <a:defRPr/>
              </a:pPr>
              <a:t>16</a:t>
            </a:fld>
            <a:endParaRPr lang="en-US"/>
          </a:p>
        </p:txBody>
      </p:sp>
      <p:pic>
        <p:nvPicPr>
          <p:cNvPr id="7" name="Picture 6" descr="&#10;TeamSTEPPS logo and pengu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8"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solidFill>
                  <a:schemeClr val="tx1"/>
                </a:solidFill>
              </a:rPr>
              <a:t>Briefing</a:t>
            </a:r>
            <a:r>
              <a:rPr lang="en-US" b="1" baseline="30000" dirty="0" smtClean="0">
                <a:solidFill>
                  <a:schemeClr val="tx1"/>
                </a:solidFill>
              </a:rPr>
              <a:t>1</a:t>
            </a:r>
            <a:endParaRPr lang="en-US" baseline="30000" dirty="0"/>
          </a:p>
        </p:txBody>
      </p:sp>
      <p:sp>
        <p:nvSpPr>
          <p:cNvPr id="3" name="Content Placeholder 2"/>
          <p:cNvSpPr>
            <a:spLocks noGrp="1"/>
          </p:cNvSpPr>
          <p:nvPr>
            <p:ph sz="quarter" idx="10"/>
          </p:nvPr>
        </p:nvSpPr>
        <p:spPr>
          <a:xfrm>
            <a:off x="304800" y="1295400"/>
            <a:ext cx="7391400" cy="4572000"/>
          </a:xfrm>
        </p:spPr>
        <p:txBody>
          <a:bodyPr/>
          <a:lstStyle/>
          <a:p>
            <a:pPr marL="0" indent="0">
              <a:buNone/>
            </a:pPr>
            <a:r>
              <a:rPr lang="en-US" dirty="0" smtClean="0">
                <a:solidFill>
                  <a:srgbClr val="000000"/>
                </a:solidFill>
                <a:latin typeface="Arial"/>
                <a:cs typeface="Arial"/>
              </a:rPr>
              <a:t>A briefing is a discussion between two or more people, often a team, using succinct information pertinent to an event.</a:t>
            </a:r>
          </a:p>
          <a:p>
            <a:pPr>
              <a:buNone/>
            </a:pPr>
            <a:endParaRPr lang="en-US" dirty="0" smtClean="0">
              <a:solidFill>
                <a:srgbClr val="000000"/>
              </a:solidFill>
            </a:endParaRPr>
          </a:p>
          <a:p>
            <a:pPr>
              <a:buNone/>
            </a:pPr>
            <a:r>
              <a:rPr lang="en-US" dirty="0" smtClean="0">
                <a:solidFill>
                  <a:srgbClr val="000000"/>
                </a:solidFill>
              </a:rPr>
              <a:t>A briefing immediately: </a:t>
            </a:r>
          </a:p>
          <a:p>
            <a:pPr marL="1146175" lvl="1" indent="-457200"/>
            <a:r>
              <a:rPr lang="en-US" dirty="0" smtClean="0">
                <a:solidFill>
                  <a:srgbClr val="000000"/>
                </a:solidFill>
              </a:rPr>
              <a:t>Maps out the care plan</a:t>
            </a:r>
          </a:p>
          <a:p>
            <a:pPr marL="1146175" lvl="1" indent="-457200"/>
            <a:r>
              <a:rPr lang="en-US" dirty="0" smtClean="0">
                <a:solidFill>
                  <a:srgbClr val="000000"/>
                </a:solidFill>
              </a:rPr>
              <a:t>Identifies each team member’s role and responsibilities</a:t>
            </a:r>
          </a:p>
          <a:p>
            <a:pPr marL="1146175" lvl="1" indent="-457200"/>
            <a:r>
              <a:rPr lang="en-US" dirty="0" smtClean="0"/>
              <a:t>Heightens awareness of the situation</a:t>
            </a:r>
          </a:p>
          <a:p>
            <a:pPr marL="1146175" lvl="1" indent="-457200"/>
            <a:r>
              <a:rPr lang="en-US" dirty="0" smtClean="0">
                <a:solidFill>
                  <a:srgbClr val="000000"/>
                </a:solidFill>
              </a:rPr>
              <a:t>Permits the team to plan for the unexpected</a:t>
            </a:r>
          </a:p>
          <a:p>
            <a:pPr marL="1146175" lvl="1" indent="-457200"/>
            <a:r>
              <a:rPr lang="en-US" dirty="0" smtClean="0">
                <a:solidFill>
                  <a:srgbClr val="000000"/>
                </a:solidFill>
              </a:rPr>
              <a:t>Allows team members’ needs and expectations to be met</a:t>
            </a:r>
          </a:p>
          <a:p>
            <a:pPr marL="1146175" lvl="1" indent="-457200"/>
            <a:r>
              <a:rPr lang="en-US" dirty="0" smtClean="0">
                <a:solidFill>
                  <a:srgbClr val="000000"/>
                </a:solidFill>
              </a:rPr>
              <a:t>Sets the tone for the day</a:t>
            </a:r>
          </a:p>
          <a:p>
            <a:pPr marL="1146175" lvl="1" indent="-457200"/>
            <a:r>
              <a:rPr lang="en-US" dirty="0" smtClean="0">
                <a:solidFill>
                  <a:srgbClr val="000000"/>
                </a:solidFill>
              </a:rPr>
              <a:t>Encourages team members’ participation</a:t>
            </a:r>
          </a:p>
          <a:p>
            <a:pPr marL="0" indent="0">
              <a:buNone/>
            </a:pP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17</a:t>
            </a:fld>
            <a:endParaRPr lang="en-US"/>
          </a:p>
        </p:txBody>
      </p:sp>
      <p:grpSp>
        <p:nvGrpSpPr>
          <p:cNvPr id="5" name="Group 4" descr="Team members standing in discussion&#10;TeamSTEPPS logo and penguin"/>
          <p:cNvGrpSpPr/>
          <p:nvPr/>
        </p:nvGrpSpPr>
        <p:grpSpPr>
          <a:xfrm>
            <a:off x="0" y="1295400"/>
            <a:ext cx="11277600" cy="5354320"/>
            <a:chOff x="0" y="1371600"/>
            <a:chExt cx="11277600" cy="5354320"/>
          </a:xfrm>
        </p:grpSpPr>
        <p:pic>
          <p:nvPicPr>
            <p:cNvPr id="6" name="Picture 5"/>
            <p:cNvPicPr>
              <a:picLocks noChangeAspect="1"/>
            </p:cNvPicPr>
            <p:nvPr/>
          </p:nvPicPr>
          <p:blipFill>
            <a:blip r:embed="rId2" cstate="print"/>
            <a:stretch>
              <a:fillRect/>
            </a:stretch>
          </p:blipFill>
          <p:spPr>
            <a:xfrm>
              <a:off x="4368801" y="1371600"/>
              <a:ext cx="6908799" cy="518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0200"/>
              <a:ext cx="1351280" cy="1315720"/>
            </a:xfrm>
            <a:prstGeom prst="rect">
              <a:avLst/>
            </a:prstGeom>
          </p:spPr>
        </p:pic>
        <p:sp>
          <p:nvSpPr>
            <p:cNvPr id="8" name="TextBox 22"/>
            <p:cNvSpPr txBox="1"/>
            <p:nvPr/>
          </p:nvSpPr>
          <p:spPr>
            <a:xfrm>
              <a:off x="1295400" y="63050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b="1" dirty="0" smtClean="0">
                <a:solidFill>
                  <a:schemeClr val="tx1"/>
                </a:solidFill>
              </a:rPr>
              <a:t>Briefing in Action</a:t>
            </a:r>
            <a:endParaRPr lang="en-US"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18</a:t>
            </a:fld>
            <a:endParaRPr lang="en-US"/>
          </a:p>
        </p:txBody>
      </p:sp>
      <p:grpSp>
        <p:nvGrpSpPr>
          <p:cNvPr id="3" name="Group 2" descr="Video icon&#10;Briefing in Action "/>
          <p:cNvGrpSpPr/>
          <p:nvPr/>
        </p:nvGrpSpPr>
        <p:grpSpPr>
          <a:xfrm>
            <a:off x="1447800" y="304800"/>
            <a:ext cx="7696200" cy="5867400"/>
            <a:chOff x="1447800" y="304800"/>
            <a:chExt cx="7696200" cy="5867400"/>
          </a:xfrm>
        </p:grpSpPr>
        <p:pic>
          <p:nvPicPr>
            <p:cNvPr id="27649" name="Picture 1" descr="Video icon&#10;Click to play"/>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pic>
          <p:nvPicPr>
            <p:cNvPr id="7" name="Picture 6" descr="Video icon&#10;Click to play">
              <a:hlinkClick r:id="rId3"/>
            </p:cNvPr>
            <p:cNvPicPr>
              <a:picLocks noChangeAspect="1"/>
            </p:cNvPicPr>
            <p:nvPr/>
          </p:nvPicPr>
          <p:blipFill>
            <a:blip r:embed="rId4" cstate="print"/>
            <a:stretch>
              <a:fillRect/>
            </a:stretch>
          </p:blipFill>
          <p:spPr>
            <a:xfrm>
              <a:off x="1447800" y="1600200"/>
              <a:ext cx="6096000" cy="4572000"/>
            </a:xfrm>
            <a:prstGeom prst="rect">
              <a:avLst/>
            </a:prstGeom>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762000"/>
            <a:ext cx="8229600" cy="838200"/>
          </a:xfrm>
        </p:spPr>
        <p:txBody>
          <a:bodyPr/>
          <a:lstStyle/>
          <a:p>
            <a:pPr algn="ctr"/>
            <a:r>
              <a:rPr lang="en-US" b="1" dirty="0" smtClean="0">
                <a:solidFill>
                  <a:schemeClr val="tx1"/>
                </a:solidFill>
              </a:rPr>
              <a:t>Huddle</a:t>
            </a:r>
            <a:r>
              <a:rPr lang="en-US" b="1" baseline="30000" dirty="0" smtClean="0">
                <a:solidFill>
                  <a:schemeClr val="tx1"/>
                </a:solidFill>
              </a:rPr>
              <a:t>1</a:t>
            </a:r>
          </a:p>
        </p:txBody>
      </p:sp>
      <p:sp>
        <p:nvSpPr>
          <p:cNvPr id="31747" name="Content Placeholder 2"/>
          <p:cNvSpPr>
            <a:spLocks noGrp="1"/>
          </p:cNvSpPr>
          <p:nvPr>
            <p:ph sz="quarter" idx="10"/>
          </p:nvPr>
        </p:nvSpPr>
        <p:spPr>
          <a:xfrm>
            <a:off x="1295400" y="1752600"/>
            <a:ext cx="4419600" cy="4191000"/>
          </a:xfrm>
        </p:spPr>
        <p:txBody>
          <a:bodyPr/>
          <a:lstStyle/>
          <a:p>
            <a:pPr lvl="0"/>
            <a:r>
              <a:rPr lang="en-US" dirty="0" smtClean="0"/>
              <a:t>Employs ad hoc planning to re-establish situational awareness, reinforce plans that are already in place, and assess any need to adjust the plan</a:t>
            </a:r>
          </a:p>
          <a:p>
            <a:r>
              <a:rPr lang="en-US" dirty="0" smtClean="0"/>
              <a:t>Gathers team members to review patient data and decide on a course of action</a:t>
            </a:r>
          </a:p>
          <a:p>
            <a:r>
              <a:rPr lang="en-US" dirty="0" smtClean="0"/>
              <a:t>Can be requested by any team member at any time </a:t>
            </a:r>
          </a:p>
          <a:p>
            <a:pPr lvl="0"/>
            <a:r>
              <a:rPr lang="en-US" dirty="0" smtClean="0"/>
              <a:t>Uses the SBAR tool frequently </a:t>
            </a:r>
          </a:p>
        </p:txBody>
      </p:sp>
      <p:sp>
        <p:nvSpPr>
          <p:cNvPr id="4" name="Slide Number Placeholder 3"/>
          <p:cNvSpPr>
            <a:spLocks noGrp="1"/>
          </p:cNvSpPr>
          <p:nvPr>
            <p:ph type="sldNum" sz="quarter" idx="11"/>
          </p:nvPr>
        </p:nvSpPr>
        <p:spPr/>
        <p:txBody>
          <a:bodyPr/>
          <a:lstStyle/>
          <a:p>
            <a:pPr>
              <a:defRPr/>
            </a:pPr>
            <a:fld id="{EE4EC6A7-280A-468F-A284-ACBD1BA41F6E}" type="slidenum">
              <a:rPr lang="en-US" smtClean="0"/>
              <a:pPr>
                <a:defRPr/>
              </a:pPr>
              <a:t>19</a:t>
            </a:fld>
            <a:endParaRPr lang="en-US" dirty="0"/>
          </a:p>
        </p:txBody>
      </p:sp>
      <p:grpSp>
        <p:nvGrpSpPr>
          <p:cNvPr id="2" name="Group 1" descr="Team members engaged in a huddle. &#10;TeamSTEPPS logo and penguin&#10;"/>
          <p:cNvGrpSpPr/>
          <p:nvPr/>
        </p:nvGrpSpPr>
        <p:grpSpPr>
          <a:xfrm>
            <a:off x="0" y="2286000"/>
            <a:ext cx="9829800" cy="4363720"/>
            <a:chOff x="0" y="2286000"/>
            <a:chExt cx="9829800" cy="4363720"/>
          </a:xfrm>
        </p:grpSpPr>
        <p:pic>
          <p:nvPicPr>
            <p:cNvPr id="6" name="Picture 5"/>
            <p:cNvPicPr>
              <a:picLocks noChangeAspect="1"/>
            </p:cNvPicPr>
            <p:nvPr/>
          </p:nvPicPr>
          <p:blipFill>
            <a:blip r:embed="rId3" cstate="print"/>
            <a:stretch>
              <a:fillRect/>
            </a:stretch>
          </p:blipFill>
          <p:spPr>
            <a:xfrm>
              <a:off x="4495800" y="2286000"/>
              <a:ext cx="5334000" cy="40005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85800"/>
            <a:ext cx="8229600" cy="1143000"/>
          </a:xfrm>
        </p:spPr>
        <p:txBody>
          <a:bodyPr/>
          <a:lstStyle/>
          <a:p>
            <a:pPr algn="ctr" eaLnBrk="1" hangingPunct="1"/>
            <a:r>
              <a:rPr lang="en-US" b="1" dirty="0" smtClean="0">
                <a:solidFill>
                  <a:schemeClr val="tx1"/>
                </a:solidFill>
                <a:latin typeface="Arial"/>
                <a:cs typeface="Arial"/>
              </a:rPr>
              <a:t>Learning Objectives</a:t>
            </a:r>
            <a:r>
              <a:rPr lang="en-US" dirty="0" smtClean="0">
                <a:latin typeface="Arial"/>
                <a:cs typeface="Arial"/>
              </a:rPr>
              <a:t>	</a:t>
            </a:r>
          </a:p>
        </p:txBody>
      </p:sp>
      <p:sp>
        <p:nvSpPr>
          <p:cNvPr id="4" name="Slide Number Placeholder 3"/>
          <p:cNvSpPr>
            <a:spLocks noGrp="1"/>
          </p:cNvSpPr>
          <p:nvPr>
            <p:ph type="sldNum" sz="quarter" idx="11"/>
          </p:nvPr>
        </p:nvSpPr>
        <p:spPr/>
        <p:txBody>
          <a:bodyPr/>
          <a:lstStyle/>
          <a:p>
            <a:pPr>
              <a:defRPr/>
            </a:pPr>
            <a:fld id="{D220A39D-B1EF-422E-AE47-9E66963DA4E1}" type="slidenum">
              <a:rPr lang="en-US"/>
              <a:pPr>
                <a:defRPr/>
              </a:pPr>
              <a:t>2</a:t>
            </a:fld>
            <a:endParaRPr lang="en-US"/>
          </a:p>
        </p:txBody>
      </p:sp>
      <p:grpSp>
        <p:nvGrpSpPr>
          <p:cNvPr id="6" name="Group 5" descr="1. Recognize the importance of effective communication&#10;2. Identify barriers to communication&#10;3. Describe the connection between communication and medical errors&#10;4. Identify and apply effective communication strategies from CUSP and TeamSTEPPS®"/>
          <p:cNvGrpSpPr/>
          <p:nvPr/>
        </p:nvGrpSpPr>
        <p:grpSpPr>
          <a:xfrm>
            <a:off x="457200" y="2286000"/>
            <a:ext cx="8458200" cy="3886200"/>
            <a:chOff x="457199" y="1905000"/>
            <a:chExt cx="8458200" cy="3886200"/>
          </a:xfrm>
        </p:grpSpPr>
        <p:grpSp>
          <p:nvGrpSpPr>
            <p:cNvPr id="7" name="Group 16"/>
            <p:cNvGrpSpPr/>
            <p:nvPr/>
          </p:nvGrpSpPr>
          <p:grpSpPr>
            <a:xfrm rot="10800000" flipV="1">
              <a:off x="457199" y="2056536"/>
              <a:ext cx="8458200" cy="2648992"/>
              <a:chOff x="152400" y="2056536"/>
              <a:chExt cx="8458200" cy="2648992"/>
            </a:xfrm>
          </p:grpSpPr>
          <p:sp>
            <p:nvSpPr>
              <p:cNvPr id="12" name="L-Shape 2" descr="Learning Objectives: Objective 1: Recognize the importance of effective communication. Objective 2: Identify barriers to communication.  Objective 3: Show the connection between communication and medical error.  Objective 4: Identify and apply effective communication strategies from CUSP and TeamSTEPPS. "/>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3" name="Freeform 12"/>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4" name="L-Shape 13"/>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5" name="L-Shape 14"/>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6" name="Freeform 15" descr="Learning Objectives: Objective 1: Recognize the importance of effective communication. Objective 2: Identify barriers to communication.  Objective 3: Show the connection between communication and medical error.  Objective 4: Identify and apply effective communication strategies from CUSP and TeamSTEPPS. "/>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7" name="Freeform 16"/>
              <p:cNvSpPr/>
              <p:nvPr/>
            </p:nvSpPr>
            <p:spPr>
              <a:xfrm rot="10800000" flipV="1">
                <a:off x="152400" y="2056536"/>
                <a:ext cx="2009652" cy="1829663"/>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Identify and apply effective communication strategies from CUSP and TeamSTEPPS®</a:t>
                </a:r>
                <a:endParaRPr lang="en-US" sz="2000" dirty="0" smtClean="0">
                  <a:latin typeface="Arial"/>
                  <a:cs typeface="Arial"/>
                </a:endParaRPr>
              </a:p>
              <a:p>
                <a:pPr lvl="0" defTabSz="800100">
                  <a:lnSpc>
                    <a:spcPct val="90000"/>
                  </a:lnSpc>
                  <a:spcBef>
                    <a:spcPct val="0"/>
                  </a:spcBef>
                  <a:spcAft>
                    <a:spcPct val="35000"/>
                  </a:spcAft>
                </a:pPr>
                <a:endParaRPr lang="en-US" sz="2000" dirty="0">
                  <a:solidFill>
                    <a:prstClr val="black">
                      <a:hueOff val="0"/>
                      <a:satOff val="0"/>
                      <a:lumOff val="0"/>
                      <a:alphaOff val="0"/>
                    </a:prstClr>
                  </a:solidFill>
                  <a:latin typeface="Arial"/>
                  <a:cs typeface="Arial"/>
                </a:endParaRPr>
              </a:p>
              <a:p>
                <a:pPr lvl="0" algn="l" defTabSz="800100">
                  <a:lnSpc>
                    <a:spcPct val="90000"/>
                  </a:lnSpc>
                  <a:spcBef>
                    <a:spcPct val="0"/>
                  </a:spcBef>
                  <a:spcAft>
                    <a:spcPct val="35000"/>
                  </a:spcAft>
                </a:pPr>
                <a:endParaRPr lang="en-US" sz="2000" kern="1200" dirty="0">
                  <a:latin typeface="Arial"/>
                  <a:cs typeface="Arial"/>
                </a:endParaRPr>
              </a:p>
            </p:txBody>
          </p:sp>
          <p:sp>
            <p:nvSpPr>
              <p:cNvPr id="18" name="Rectangle 17"/>
              <p:cNvSpPr/>
              <p:nvPr/>
            </p:nvSpPr>
            <p:spPr>
              <a:xfrm>
                <a:off x="6722205" y="4336196"/>
                <a:ext cx="1701069" cy="369332"/>
              </a:xfrm>
              <a:prstGeom prst="rect">
                <a:avLst/>
              </a:prstGeom>
            </p:spPr>
            <p:txBody>
              <a:bodyPr wrap="square">
                <a:spAutoFit/>
              </a:bodyPr>
              <a:lstStyle/>
              <a:p>
                <a:endParaRPr lang="en-US" dirty="0"/>
              </a:p>
            </p:txBody>
          </p:sp>
          <p:sp>
            <p:nvSpPr>
              <p:cNvPr id="19" name="Rectangle 18"/>
              <p:cNvSpPr/>
              <p:nvPr/>
            </p:nvSpPr>
            <p:spPr>
              <a:xfrm>
                <a:off x="2548057" y="3157480"/>
                <a:ext cx="1608608" cy="369332"/>
              </a:xfrm>
              <a:prstGeom prst="rect">
                <a:avLst/>
              </a:prstGeom>
            </p:spPr>
            <p:txBody>
              <a:bodyPr wrap="square">
                <a:spAutoFit/>
              </a:bodyPr>
              <a:lstStyle/>
              <a:p>
                <a:endParaRPr lang="en-US" dirty="0"/>
              </a:p>
            </p:txBody>
          </p:sp>
        </p:grpSp>
        <p:sp>
          <p:nvSpPr>
            <p:cNvPr id="8" name="Rectangle 7"/>
            <p:cNvSpPr/>
            <p:nvPr/>
          </p:nvSpPr>
          <p:spPr>
            <a:xfrm>
              <a:off x="609599" y="3429000"/>
              <a:ext cx="1905000" cy="1323439"/>
            </a:xfrm>
            <a:prstGeom prst="rect">
              <a:avLst/>
            </a:prstGeom>
          </p:spPr>
          <p:txBody>
            <a:bodyPr wrap="square">
              <a:spAutoFit/>
            </a:bodyPr>
            <a:lstStyle/>
            <a:p>
              <a:r>
                <a:rPr lang="en-US" sz="2000" dirty="0" smtClean="0">
                  <a:solidFill>
                    <a:prstClr val="black">
                      <a:hueOff val="0"/>
                      <a:satOff val="0"/>
                      <a:lumOff val="0"/>
                      <a:alphaOff val="0"/>
                    </a:prstClr>
                  </a:solidFill>
                  <a:latin typeface="Arial"/>
                  <a:cs typeface="Arial"/>
                </a:rPr>
                <a:t>Recognize the importance of effective communication</a:t>
              </a:r>
              <a:endParaRPr lang="en-US" sz="2000" dirty="0">
                <a:latin typeface="Arial"/>
                <a:cs typeface="Arial"/>
              </a:endParaRPr>
            </a:p>
          </p:txBody>
        </p:sp>
        <p:sp>
          <p:nvSpPr>
            <p:cNvPr id="9" name="Freeform 8" descr="Learning Objectives: Objective 1: Recognize the importance of effective communication. Objective 2: Identify barriers to communication.  Objective 3: Show the connection between communication and medical error.  Objective 4: Identify and apply effective communication strategies from CUSP and TeamSTEPPS. "/>
            <p:cNvSpPr/>
            <p:nvPr/>
          </p:nvSpPr>
          <p:spPr>
            <a:xfrm>
              <a:off x="2731599" y="2953752"/>
              <a:ext cx="1916600" cy="283744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Identify </a:t>
              </a:r>
              <a:br>
                <a:rPr lang="en-US" sz="2000" dirty="0" smtClean="0">
                  <a:solidFill>
                    <a:prstClr val="black">
                      <a:hueOff val="0"/>
                      <a:satOff val="0"/>
                      <a:lumOff val="0"/>
                      <a:alphaOff val="0"/>
                    </a:prstClr>
                  </a:solidFill>
                  <a:latin typeface="Arial"/>
                  <a:cs typeface="Arial"/>
                </a:rPr>
              </a:br>
              <a:r>
                <a:rPr lang="en-US" sz="2000" dirty="0" smtClean="0">
                  <a:solidFill>
                    <a:prstClr val="black">
                      <a:hueOff val="0"/>
                      <a:satOff val="0"/>
                      <a:lumOff val="0"/>
                      <a:alphaOff val="0"/>
                    </a:prstClr>
                  </a:solidFill>
                  <a:latin typeface="Arial"/>
                  <a:cs typeface="Arial"/>
                </a:rPr>
                <a:t>barriers to communication</a:t>
              </a:r>
              <a:endParaRPr lang="en-US" sz="2000" dirty="0" smtClean="0">
                <a:latin typeface="Arial"/>
                <a:cs typeface="Arial"/>
              </a:endParaRPr>
            </a:p>
            <a:p>
              <a:pPr lvl="0" algn="l" defTabSz="800100">
                <a:lnSpc>
                  <a:spcPct val="90000"/>
                </a:lnSpc>
                <a:spcBef>
                  <a:spcPct val="0"/>
                </a:spcBef>
                <a:spcAft>
                  <a:spcPct val="35000"/>
                </a:spcAft>
              </a:pPr>
              <a:endParaRPr lang="en-US" sz="2000" kern="1200" dirty="0">
                <a:latin typeface="Arial"/>
                <a:cs typeface="Arial"/>
              </a:endParaRPr>
            </a:p>
          </p:txBody>
        </p:sp>
        <p:sp>
          <p:nvSpPr>
            <p:cNvPr id="10" name="Rectangle 9"/>
            <p:cNvSpPr/>
            <p:nvPr/>
          </p:nvSpPr>
          <p:spPr>
            <a:xfrm>
              <a:off x="4800599" y="2590800"/>
              <a:ext cx="1905000" cy="1759456"/>
            </a:xfrm>
            <a:prstGeom prst="rect">
              <a:avLst/>
            </a:prstGeom>
          </p:spPr>
          <p:txBody>
            <a:bodyPr wrap="square">
              <a:spAutoFit/>
            </a:bodyPr>
            <a:lstStyle/>
            <a:p>
              <a:pPr lvl="0"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Describe the connection between communication and medical errors</a:t>
              </a:r>
              <a:endParaRPr lang="en-US" sz="2000" dirty="0">
                <a:solidFill>
                  <a:prstClr val="black">
                    <a:hueOff val="0"/>
                    <a:satOff val="0"/>
                    <a:lumOff val="0"/>
                    <a:alphaOff val="0"/>
                  </a:prstClr>
                </a:solidFill>
                <a:latin typeface="Arial"/>
                <a:cs typeface="Arial"/>
              </a:endParaRPr>
            </a:p>
          </p:txBody>
        </p:sp>
        <p:sp>
          <p:nvSpPr>
            <p:cNvPr id="11" name="L-Shape 10"/>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30995193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533400"/>
            <a:ext cx="8229600" cy="838200"/>
          </a:xfrm>
        </p:spPr>
        <p:txBody>
          <a:bodyPr/>
          <a:lstStyle/>
          <a:p>
            <a:pPr algn="ctr"/>
            <a:r>
              <a:rPr lang="en-US" sz="3200" b="1" dirty="0" smtClean="0">
                <a:solidFill>
                  <a:schemeClr val="tx1"/>
                </a:solidFill>
              </a:rPr>
              <a:t>Debriefing</a:t>
            </a:r>
            <a:r>
              <a:rPr lang="en-US" sz="3200" b="1" baseline="30000" dirty="0" smtClean="0">
                <a:solidFill>
                  <a:schemeClr val="tx1"/>
                </a:solidFill>
              </a:rPr>
              <a:t>1</a:t>
            </a:r>
          </a:p>
        </p:txBody>
      </p:sp>
      <p:sp>
        <p:nvSpPr>
          <p:cNvPr id="3" name="Content Placeholder 2"/>
          <p:cNvSpPr>
            <a:spLocks noGrp="1"/>
          </p:cNvSpPr>
          <p:nvPr>
            <p:ph sz="quarter" idx="10"/>
          </p:nvPr>
        </p:nvSpPr>
        <p:spPr>
          <a:xfrm>
            <a:off x="685800" y="1219200"/>
            <a:ext cx="8534400" cy="5181600"/>
          </a:xfrm>
        </p:spPr>
        <p:txBody>
          <a:bodyPr/>
          <a:lstStyle/>
          <a:p>
            <a:pPr marL="0" indent="0">
              <a:buFont typeface="Arial" charset="0"/>
              <a:buNone/>
              <a:defRPr/>
            </a:pPr>
            <a:r>
              <a:rPr lang="en-US" sz="2000" dirty="0" smtClean="0">
                <a:latin typeface="Arial"/>
                <a:cs typeface="Arial"/>
              </a:rPr>
              <a:t>Informal information exchange session designed to improve team performance and effectiveness after each review. </a:t>
            </a:r>
            <a:r>
              <a:rPr lang="en-US" dirty="0" smtClean="0">
                <a:latin typeface="Arial"/>
                <a:cs typeface="Arial"/>
              </a:rPr>
              <a:t>Debriefings answer:</a:t>
            </a:r>
          </a:p>
          <a:p>
            <a:pPr marL="1717675" lvl="3" indent="273050"/>
            <a:r>
              <a:rPr lang="en-US" dirty="0" smtClean="0"/>
              <a:t>What went well?</a:t>
            </a:r>
          </a:p>
          <a:p>
            <a:pPr marL="1717675" lvl="3" indent="273050"/>
            <a:r>
              <a:rPr lang="en-US" dirty="0" smtClean="0"/>
              <a:t>What should change?</a:t>
            </a:r>
          </a:p>
          <a:p>
            <a:pPr marL="1717675" lvl="3" indent="273050"/>
            <a:r>
              <a:rPr lang="en-US" dirty="0" smtClean="0"/>
              <a:t>What do we need to adjust?</a:t>
            </a:r>
          </a:p>
          <a:p>
            <a:pPr marL="0" indent="0">
              <a:buFont typeface="Arial" pitchFamily="34" charset="0"/>
              <a:buChar char="•"/>
              <a:defRPr/>
            </a:pPr>
            <a:endParaRPr lang="en-US" sz="1400" dirty="0" smtClean="0">
              <a:latin typeface="Arial"/>
              <a:cs typeface="Arial"/>
            </a:endParaRPr>
          </a:p>
          <a:p>
            <a:pPr>
              <a:buSzPct val="100000"/>
              <a:buNone/>
              <a:defRPr/>
            </a:pPr>
            <a:r>
              <a:rPr lang="en-US" sz="2000" dirty="0" smtClean="0">
                <a:latin typeface="Arial"/>
                <a:cs typeface="Arial"/>
              </a:rPr>
              <a:t>Debriefing Checklist:</a:t>
            </a:r>
          </a:p>
          <a:p>
            <a:pPr marL="1717675" lvl="3" indent="273050"/>
            <a:r>
              <a:rPr lang="en-US" dirty="0"/>
              <a:t>Is communication clear</a:t>
            </a:r>
            <a:r>
              <a:rPr lang="en-US" dirty="0" smtClean="0"/>
              <a:t>?</a:t>
            </a:r>
          </a:p>
          <a:p>
            <a:pPr marL="1717675" lvl="3" indent="273050"/>
            <a:r>
              <a:rPr lang="en-US" dirty="0" smtClean="0"/>
              <a:t>Are roles and responsibilities understood?</a:t>
            </a:r>
          </a:p>
          <a:p>
            <a:pPr marL="1717675" lvl="3" indent="273050"/>
            <a:r>
              <a:rPr lang="en-US" dirty="0" smtClean="0"/>
              <a:t>Is situational awareness maintained?</a:t>
            </a:r>
          </a:p>
          <a:p>
            <a:pPr marL="1717675" lvl="3" indent="273050"/>
            <a:r>
              <a:rPr lang="en-US" dirty="0" smtClean="0"/>
              <a:t>Is the workload distributed equally?</a:t>
            </a:r>
          </a:p>
          <a:p>
            <a:pPr marL="1717675" lvl="3" indent="273050"/>
            <a:r>
              <a:rPr lang="en-US" dirty="0" smtClean="0"/>
              <a:t>Is task assistance requested or offered?</a:t>
            </a:r>
          </a:p>
          <a:p>
            <a:pPr marL="1717675" lvl="3" indent="273050"/>
            <a:r>
              <a:rPr lang="en-US" dirty="0" smtClean="0"/>
              <a:t>Were errors made or avoided?</a:t>
            </a:r>
          </a:p>
          <a:p>
            <a:pPr marL="1717675" lvl="3" indent="273050"/>
            <a:r>
              <a:rPr lang="en-US" dirty="0" smtClean="0"/>
              <a:t>Are resources available? </a:t>
            </a:r>
            <a:endParaRPr lang="en-US" sz="3600" dirty="0" smtClean="0">
              <a:latin typeface="Arial"/>
              <a:cs typeface="Arial"/>
            </a:endParaRPr>
          </a:p>
        </p:txBody>
      </p:sp>
      <p:sp>
        <p:nvSpPr>
          <p:cNvPr id="5" name="Slide Number Placeholder 3"/>
          <p:cNvSpPr txBox="1">
            <a:spLocks/>
          </p:cNvSpPr>
          <p:nvPr/>
        </p:nvSpPr>
        <p:spPr>
          <a:xfrm>
            <a:off x="6705600" y="609600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E4EC6A7-280A-468F-A284-ACBD1BA41F6E}" type="slidenum">
              <a:rPr lang="en-US" smtClean="0"/>
              <a:pPr>
                <a:defRPr/>
              </a:pPr>
              <a:t>20</a:t>
            </a:fld>
            <a:endParaRPr lang="en-US" dirty="0"/>
          </a:p>
        </p:txBody>
      </p:sp>
      <p:grpSp>
        <p:nvGrpSpPr>
          <p:cNvPr id="2" name="Group 1" descr="TeamSTEPPS logo and penguin"/>
          <p:cNvGrpSpPr/>
          <p:nvPr/>
        </p:nvGrpSpPr>
        <p:grpSpPr>
          <a:xfrm>
            <a:off x="0" y="5334000"/>
            <a:ext cx="4953000" cy="1315720"/>
            <a:chOff x="0" y="5334000"/>
            <a:chExt cx="4953000" cy="131572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8"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STEP</a:t>
            </a:r>
            <a:r>
              <a:rPr lang="en-US" b="1" baseline="30000" dirty="0" smtClean="0">
                <a:solidFill>
                  <a:schemeClr val="tx1"/>
                </a:solidFill>
              </a:rPr>
              <a:t>1</a:t>
            </a:r>
          </a:p>
        </p:txBody>
      </p:sp>
      <p:sp>
        <p:nvSpPr>
          <p:cNvPr id="3" name="Content Placeholder 2"/>
          <p:cNvSpPr>
            <a:spLocks noGrp="1"/>
          </p:cNvSpPr>
          <p:nvPr>
            <p:ph sz="quarter" idx="10"/>
          </p:nvPr>
        </p:nvSpPr>
        <p:spPr/>
        <p:txBody>
          <a:bodyPr/>
          <a:lstStyle/>
          <a:p>
            <a:endParaRPr lang="en-US" dirty="0" smtClean="0"/>
          </a:p>
          <a:p>
            <a:pPr marL="365760"/>
            <a:r>
              <a:rPr lang="en-US" sz="3200" dirty="0" smtClean="0">
                <a:solidFill>
                  <a:srgbClr val="FF0000"/>
                </a:solidFill>
              </a:rPr>
              <a:t>S</a:t>
            </a:r>
            <a:r>
              <a:rPr lang="en-US" sz="2800" dirty="0" smtClean="0"/>
              <a:t>tatus of the patient</a:t>
            </a:r>
          </a:p>
          <a:p>
            <a:pPr marL="731520"/>
            <a:r>
              <a:rPr lang="en-US" sz="3200" dirty="0" smtClean="0">
                <a:solidFill>
                  <a:srgbClr val="FF0000"/>
                </a:solidFill>
              </a:rPr>
              <a:t>T</a:t>
            </a:r>
            <a:r>
              <a:rPr lang="en-US" sz="2800" dirty="0" smtClean="0"/>
              <a:t>eam members</a:t>
            </a:r>
          </a:p>
          <a:p>
            <a:pPr marL="1097280"/>
            <a:r>
              <a:rPr lang="en-US" sz="3200" dirty="0" smtClean="0">
                <a:solidFill>
                  <a:srgbClr val="FF0000"/>
                </a:solidFill>
              </a:rPr>
              <a:t>E</a:t>
            </a:r>
            <a:r>
              <a:rPr lang="en-US" sz="2800" dirty="0" smtClean="0"/>
              <a:t>nvironment</a:t>
            </a:r>
          </a:p>
          <a:p>
            <a:pPr marL="1463040"/>
            <a:r>
              <a:rPr lang="en-US" sz="3200" dirty="0" smtClean="0">
                <a:solidFill>
                  <a:srgbClr val="FF0000"/>
                </a:solidFill>
              </a:rPr>
              <a:t>P</a:t>
            </a:r>
            <a:r>
              <a:rPr lang="en-US" sz="2800" dirty="0" smtClean="0"/>
              <a:t>rogress toward goal</a:t>
            </a:r>
          </a:p>
          <a:p>
            <a:pPr marL="1463040">
              <a:buNone/>
            </a:pPr>
            <a:endParaRPr lang="en-US" sz="2800" dirty="0" smtClean="0"/>
          </a:p>
          <a:p>
            <a:pPr marL="146304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I’M Safe</a:t>
            </a:r>
            <a:r>
              <a:rPr lang="en-US" b="1" baseline="30000" dirty="0" smtClean="0">
                <a:solidFill>
                  <a:schemeClr val="tx1"/>
                </a:solidFill>
              </a:rPr>
              <a:t>1</a:t>
            </a:r>
          </a:p>
        </p:txBody>
      </p:sp>
      <p:sp>
        <p:nvSpPr>
          <p:cNvPr id="3" name="Content Placeholder 2"/>
          <p:cNvSpPr>
            <a:spLocks noGrp="1"/>
          </p:cNvSpPr>
          <p:nvPr>
            <p:ph sz="quarter" idx="10"/>
          </p:nvPr>
        </p:nvSpPr>
        <p:spPr/>
        <p:txBody>
          <a:bodyPr/>
          <a:lstStyle/>
          <a:p>
            <a:pPr marL="420624" indent="-420624">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I		</a:t>
            </a:r>
            <a:r>
              <a:rPr lang="en-US" dirty="0" smtClean="0"/>
              <a:t>=		Illness</a:t>
            </a:r>
          </a:p>
          <a:p>
            <a:pPr marL="347472" indent="-347472">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M		</a:t>
            </a:r>
            <a:r>
              <a:rPr lang="en-US" dirty="0" smtClean="0"/>
              <a:t>=		Medication</a:t>
            </a:r>
          </a:p>
          <a:p>
            <a:pPr marL="347472" indent="-347472">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S		</a:t>
            </a:r>
            <a:r>
              <a:rPr lang="en-US" dirty="0" smtClean="0"/>
              <a:t>=		Stress</a:t>
            </a:r>
          </a:p>
          <a:p>
            <a:pPr marL="347472" indent="-347472">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A		</a:t>
            </a:r>
            <a:r>
              <a:rPr lang="en-US" dirty="0" smtClean="0"/>
              <a:t>=		Alcohol and Drugs</a:t>
            </a:r>
          </a:p>
          <a:p>
            <a:pPr marL="347472" indent="-347472">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F		</a:t>
            </a:r>
            <a:r>
              <a:rPr lang="en-US" dirty="0" smtClean="0"/>
              <a:t>=		Fatigue</a:t>
            </a:r>
          </a:p>
          <a:p>
            <a:pPr marL="347472" indent="-347472">
              <a:buFont typeface="Wingdings" pitchFamily="2" charset="2"/>
              <a:buChar char="ü"/>
              <a:tabLst>
                <a:tab pos="365760" algn="l"/>
                <a:tab pos="457200" algn="l"/>
                <a:tab pos="548640" algn="l"/>
                <a:tab pos="640080" algn="l"/>
                <a:tab pos="731520" algn="l"/>
                <a:tab pos="822960" algn="l"/>
                <a:tab pos="914400" algn="l"/>
                <a:tab pos="1005840" algn="l"/>
                <a:tab pos="1097280" algn="l"/>
              </a:tabLst>
            </a:pPr>
            <a:r>
              <a:rPr lang="en-US" b="1" dirty="0" smtClean="0"/>
              <a:t>E		</a:t>
            </a:r>
            <a:r>
              <a:rPr lang="en-US" dirty="0" smtClean="0"/>
              <a:t>=		Eating and Elimination</a:t>
            </a:r>
          </a:p>
          <a:p>
            <a:pPr marL="347472" indent="-347472">
              <a:buNone/>
              <a:tabLst>
                <a:tab pos="365760" algn="l"/>
                <a:tab pos="457200" algn="l"/>
                <a:tab pos="548640" algn="l"/>
                <a:tab pos="640080" algn="l"/>
                <a:tab pos="731520" algn="l"/>
                <a:tab pos="822960" algn="l"/>
                <a:tab pos="914400" algn="l"/>
                <a:tab pos="1005840" algn="l"/>
                <a:tab pos="1097280" algn="l"/>
              </a:tabLst>
            </a:pPr>
            <a:endParaRPr lang="en-US" dirty="0" smtClean="0"/>
          </a:p>
          <a:p>
            <a:pPr marL="347472" indent="-347472">
              <a:buNone/>
              <a:tabLst>
                <a:tab pos="365760" algn="l"/>
                <a:tab pos="457200" algn="l"/>
                <a:tab pos="548640" algn="l"/>
                <a:tab pos="640080" algn="l"/>
                <a:tab pos="731520" algn="l"/>
                <a:tab pos="822960" algn="l"/>
                <a:tab pos="914400" algn="l"/>
                <a:tab pos="1005840" algn="l"/>
                <a:tab pos="1097280" algn="l"/>
              </a:tabLst>
            </a:pPr>
            <a:endParaRPr lang="en-US" dirty="0" smtClean="0"/>
          </a:p>
          <a:p>
            <a:pPr marL="347472" indent="-347472">
              <a:buNone/>
              <a:tabLst>
                <a:tab pos="365760" algn="l"/>
                <a:tab pos="457200" algn="l"/>
                <a:tab pos="548640" algn="l"/>
                <a:tab pos="640080" algn="l"/>
                <a:tab pos="731520" algn="l"/>
                <a:tab pos="822960" algn="l"/>
                <a:tab pos="914400" algn="l"/>
                <a:tab pos="1005840" algn="l"/>
                <a:tab pos="1097280" algn="l"/>
              </a:tabLst>
            </a:pPr>
            <a:endParaRPr lang="en-US" dirty="0" smtClean="0"/>
          </a:p>
          <a:p>
            <a:pPr marL="347472" indent="-347472">
              <a:buNone/>
              <a:tabLst>
                <a:tab pos="365760" algn="l"/>
                <a:tab pos="457200" algn="l"/>
                <a:tab pos="548640" algn="l"/>
                <a:tab pos="640080" algn="l"/>
                <a:tab pos="731520" algn="l"/>
                <a:tab pos="822960" algn="l"/>
                <a:tab pos="914400" algn="l"/>
                <a:tab pos="1005840" algn="l"/>
                <a:tab pos="1097280" algn="l"/>
              </a:tabLst>
            </a:pPr>
            <a:endParaRPr lang="en-US"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22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Task Assistance</a:t>
            </a:r>
            <a:r>
              <a:rPr lang="en-US" b="1" baseline="30000" dirty="0" smtClean="0">
                <a:solidFill>
                  <a:schemeClr val="tx1"/>
                </a:solidFill>
              </a:rPr>
              <a:t>1</a:t>
            </a:r>
          </a:p>
        </p:txBody>
      </p:sp>
      <p:sp>
        <p:nvSpPr>
          <p:cNvPr id="3" name="Content Placeholder 2"/>
          <p:cNvSpPr>
            <a:spLocks noGrp="1"/>
          </p:cNvSpPr>
          <p:nvPr>
            <p:ph sz="quarter" idx="10"/>
          </p:nvPr>
        </p:nvSpPr>
        <p:spPr>
          <a:xfrm>
            <a:off x="533400" y="2133600"/>
            <a:ext cx="8229600" cy="4191000"/>
          </a:xfrm>
        </p:spPr>
        <p:txBody>
          <a:bodyPr/>
          <a:lstStyle/>
          <a:p>
            <a:r>
              <a:rPr lang="en-US" dirty="0" smtClean="0"/>
              <a:t>Team members protect each other from work overload situations</a:t>
            </a:r>
          </a:p>
          <a:p>
            <a:r>
              <a:rPr lang="en-US" dirty="0" smtClean="0"/>
              <a:t>Effective teams place all offers and requests for assistance in the context of patient safety</a:t>
            </a:r>
          </a:p>
          <a:p>
            <a:r>
              <a:rPr lang="en-US" dirty="0" smtClean="0"/>
              <a:t>Team members foster a climate where it is expected that assistance will be actively sought and offered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Feedback</a:t>
            </a:r>
            <a:r>
              <a:rPr lang="en-US" b="1" baseline="30000" dirty="0" smtClean="0">
                <a:solidFill>
                  <a:schemeClr val="tx1"/>
                </a:solidFill>
              </a:rPr>
              <a:t>1</a:t>
            </a:r>
          </a:p>
        </p:txBody>
      </p:sp>
      <p:sp>
        <p:nvSpPr>
          <p:cNvPr id="3" name="Content Placeholder 2"/>
          <p:cNvSpPr>
            <a:spLocks noGrp="1"/>
          </p:cNvSpPr>
          <p:nvPr>
            <p:ph sz="quarter" idx="10"/>
          </p:nvPr>
        </p:nvSpPr>
        <p:spPr>
          <a:xfrm>
            <a:off x="457200" y="2057400"/>
            <a:ext cx="8229600" cy="4191000"/>
          </a:xfrm>
        </p:spPr>
        <p:txBody>
          <a:bodyPr/>
          <a:lstStyle/>
          <a:p>
            <a:r>
              <a:rPr lang="en-US" dirty="0" smtClean="0"/>
              <a:t>Timely—given soon after the target behavior has occurred</a:t>
            </a:r>
          </a:p>
          <a:p>
            <a:r>
              <a:rPr lang="en-US" dirty="0" smtClean="0"/>
              <a:t>Respectful—focus on behaviors, not personal attributes</a:t>
            </a:r>
          </a:p>
          <a:p>
            <a:r>
              <a:rPr lang="en-US" dirty="0" smtClean="0"/>
              <a:t>Specific—be specific about what behaviors need correcting</a:t>
            </a:r>
          </a:p>
          <a:p>
            <a:r>
              <a:rPr lang="en-US" dirty="0" smtClean="0"/>
              <a:t>Directed toward improvement—provide directions for future improvement</a:t>
            </a:r>
          </a:p>
          <a:p>
            <a:r>
              <a:rPr lang="en-US" dirty="0" smtClean="0"/>
              <a:t>Considerate—consider a team member’s feelings and deliver negative information with fairness and respect</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pPr algn="ctr"/>
            <a:r>
              <a:rPr lang="en-US" b="1" dirty="0" smtClean="0">
                <a:solidFill>
                  <a:schemeClr val="tx1"/>
                </a:solidFill>
              </a:rPr>
              <a:t>Advocacy and Assertion</a:t>
            </a:r>
            <a:r>
              <a:rPr lang="en-US" b="1" baseline="30000" dirty="0" smtClean="0">
                <a:solidFill>
                  <a:schemeClr val="tx1"/>
                </a:solidFill>
              </a:rPr>
              <a:t>1</a:t>
            </a:r>
            <a:endParaRPr lang="en-US" b="1" baseline="30000" dirty="0">
              <a:solidFill>
                <a:schemeClr val="tx1"/>
              </a:solidFill>
            </a:endParaRPr>
          </a:p>
        </p:txBody>
      </p:sp>
      <p:sp>
        <p:nvSpPr>
          <p:cNvPr id="3" name="Content Placeholder 2"/>
          <p:cNvSpPr>
            <a:spLocks noGrp="1"/>
          </p:cNvSpPr>
          <p:nvPr>
            <p:ph sz="quarter" idx="10"/>
          </p:nvPr>
        </p:nvSpPr>
        <p:spPr>
          <a:xfrm>
            <a:off x="609600" y="1676400"/>
            <a:ext cx="8229600" cy="5257800"/>
          </a:xfrm>
        </p:spPr>
        <p:txBody>
          <a:bodyPr/>
          <a:lstStyle/>
          <a:p>
            <a:r>
              <a:rPr lang="en-US" dirty="0" smtClean="0"/>
              <a:t>Advocacy and assertion are used to support the patient when a team member’s viewpoints do not coincide with those of the decision maker   </a:t>
            </a:r>
          </a:p>
          <a:p>
            <a:r>
              <a:rPr lang="en-US" dirty="0" smtClean="0"/>
              <a:t>When advocating for the patient, team members should assert their opinion in a firm and respectful manner, providing evidence or data to support their concerns  </a:t>
            </a:r>
          </a:p>
          <a:p>
            <a:r>
              <a:rPr lang="en-US" dirty="0" smtClean="0"/>
              <a:t> An assertive statement should: </a:t>
            </a:r>
          </a:p>
          <a:p>
            <a:pPr marL="0" indent="0">
              <a:buNone/>
            </a:pPr>
            <a:r>
              <a:rPr lang="en-US" dirty="0"/>
              <a:t>	</a:t>
            </a:r>
            <a:r>
              <a:rPr lang="en-US" dirty="0" smtClean="0"/>
              <a:t>- Open the discussion</a:t>
            </a:r>
          </a:p>
          <a:p>
            <a:pPr marL="0" indent="0">
              <a:buNone/>
            </a:pPr>
            <a:r>
              <a:rPr lang="en-US" dirty="0"/>
              <a:t>	</a:t>
            </a:r>
            <a:r>
              <a:rPr lang="en-US" dirty="0" smtClean="0"/>
              <a:t>- State the concern </a:t>
            </a:r>
          </a:p>
          <a:p>
            <a:pPr marL="0" indent="0">
              <a:buNone/>
            </a:pPr>
            <a:r>
              <a:rPr lang="en-US" dirty="0"/>
              <a:t>	</a:t>
            </a:r>
            <a:r>
              <a:rPr lang="en-US" dirty="0" smtClean="0"/>
              <a:t>- State the problem—real or perceived</a:t>
            </a:r>
          </a:p>
          <a:p>
            <a:pPr marL="0" indent="0">
              <a:buNone/>
            </a:pPr>
            <a:r>
              <a:rPr lang="en-US" dirty="0"/>
              <a:t>	</a:t>
            </a:r>
            <a:r>
              <a:rPr lang="en-US" dirty="0" smtClean="0"/>
              <a:t>- Offer a solution </a:t>
            </a:r>
          </a:p>
          <a:p>
            <a:pPr marL="0" indent="0">
              <a:buNone/>
            </a:pPr>
            <a:r>
              <a:rPr lang="en-US" dirty="0"/>
              <a:t>	</a:t>
            </a:r>
            <a:r>
              <a:rPr lang="en-US" dirty="0" smtClean="0"/>
              <a:t>- Obtain an agreement</a:t>
            </a: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25</a:t>
            </a:fld>
            <a:endParaRPr lang="en-US"/>
          </a:p>
        </p:txBody>
      </p:sp>
      <p:grpSp>
        <p:nvGrpSpPr>
          <p:cNvPr id="5" name="Group 4" descr="TeamSTEPPS logo and penguin"/>
          <p:cNvGrpSpPr/>
          <p:nvPr/>
        </p:nvGrpSpPr>
        <p:grpSpPr>
          <a:xfrm>
            <a:off x="0" y="5334000"/>
            <a:ext cx="4953000" cy="1315720"/>
            <a:chOff x="0" y="5334000"/>
            <a:chExt cx="4953000" cy="131572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7"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extLst>
      <p:ext uri="{BB962C8B-B14F-4D97-AF65-F5344CB8AC3E}">
        <p14:creationId xmlns:p14="http://schemas.microsoft.com/office/powerpoint/2010/main" val="30834950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b="1" dirty="0" smtClean="0">
                <a:solidFill>
                  <a:schemeClr val="tx1"/>
                </a:solidFill>
              </a:rPr>
              <a:t>Two-Challenge Rule</a:t>
            </a:r>
            <a:r>
              <a:rPr lang="en-US" b="1" baseline="30000" dirty="0" smtClean="0">
                <a:solidFill>
                  <a:schemeClr val="tx1"/>
                </a:solidFill>
              </a:rPr>
              <a:t>1</a:t>
            </a:r>
            <a:endParaRPr lang="en-US" b="1" baseline="30000" dirty="0">
              <a:solidFill>
                <a:schemeClr val="tx1"/>
              </a:solidFill>
            </a:endParaRPr>
          </a:p>
        </p:txBody>
      </p:sp>
      <p:sp>
        <p:nvSpPr>
          <p:cNvPr id="3" name="Content Placeholder 2"/>
          <p:cNvSpPr>
            <a:spLocks noGrp="1"/>
          </p:cNvSpPr>
          <p:nvPr>
            <p:ph sz="quarter" idx="10"/>
          </p:nvPr>
        </p:nvSpPr>
        <p:spPr>
          <a:xfrm>
            <a:off x="609600" y="1981200"/>
            <a:ext cx="8229600" cy="4191000"/>
          </a:xfrm>
        </p:spPr>
        <p:txBody>
          <a:bodyPr/>
          <a:lstStyle/>
          <a:p>
            <a:r>
              <a:rPr lang="en-US" dirty="0" smtClean="0"/>
              <a:t>Used when there is an information conflict and an initial assertion is ignored</a:t>
            </a:r>
          </a:p>
          <a:p>
            <a:r>
              <a:rPr lang="en-US" dirty="0" smtClean="0"/>
              <a:t>Rule requires team members to state their observation at least twice to ensure that their interests and observations are being addressed</a:t>
            </a:r>
          </a:p>
          <a:p>
            <a:r>
              <a:rPr lang="en-US" dirty="0" smtClean="0"/>
              <a:t>The Two-challenge Rule empowers any team member to stop the action if he or she senses, or discovers, an essential safety breach that hinders patient well-being </a:t>
            </a:r>
          </a:p>
          <a:p>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26</a:t>
            </a:fld>
            <a:endParaRPr lang="en-US"/>
          </a:p>
        </p:txBody>
      </p:sp>
      <p:grpSp>
        <p:nvGrpSpPr>
          <p:cNvPr id="5" name="Group 4" descr="TeamSTEPPS logo and penguin"/>
          <p:cNvGrpSpPr/>
          <p:nvPr/>
        </p:nvGrpSpPr>
        <p:grpSpPr>
          <a:xfrm>
            <a:off x="0" y="5334000"/>
            <a:ext cx="4953000" cy="1315720"/>
            <a:chOff x="0" y="5334000"/>
            <a:chExt cx="4953000" cy="131572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7"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ctr"/>
            <a:r>
              <a:rPr lang="en-US" b="1" dirty="0" smtClean="0">
                <a:solidFill>
                  <a:schemeClr val="tx1"/>
                </a:solidFill>
              </a:rPr>
              <a:t>DESC Script</a:t>
            </a:r>
            <a:r>
              <a:rPr lang="en-US" b="1" baseline="30000" dirty="0" smtClean="0">
                <a:solidFill>
                  <a:schemeClr val="tx1"/>
                </a:solidFill>
              </a:rPr>
              <a:t>1</a:t>
            </a:r>
            <a:endParaRPr lang="en-US" b="1" baseline="30000" dirty="0">
              <a:solidFill>
                <a:schemeClr val="tx1"/>
              </a:solidFill>
            </a:endParaRPr>
          </a:p>
        </p:txBody>
      </p:sp>
      <p:sp>
        <p:nvSpPr>
          <p:cNvPr id="3" name="Content Placeholder 2"/>
          <p:cNvSpPr>
            <a:spLocks noGrp="1"/>
          </p:cNvSpPr>
          <p:nvPr>
            <p:ph sz="quarter" idx="10"/>
          </p:nvPr>
        </p:nvSpPr>
        <p:spPr/>
        <p:txBody>
          <a:bodyPr/>
          <a:lstStyle/>
          <a:p>
            <a:pPr marL="0" indent="0">
              <a:buNone/>
            </a:pPr>
            <a:r>
              <a:rPr lang="en-US" dirty="0" smtClean="0"/>
              <a:t>A constructive approach for handling and managing personal conflict, the DESC script helps unit teams resolve these disputes .</a:t>
            </a:r>
          </a:p>
          <a:p>
            <a:endParaRPr lang="en-US" dirty="0" smtClean="0"/>
          </a:p>
          <a:p>
            <a:pPr>
              <a:tabLst>
                <a:tab pos="365760" algn="l"/>
                <a:tab pos="457200" algn="l"/>
                <a:tab pos="548640" algn="l"/>
                <a:tab pos="640080" algn="l"/>
                <a:tab pos="731520" algn="l"/>
                <a:tab pos="822960" algn="l"/>
                <a:tab pos="914400" algn="l"/>
                <a:tab pos="1005840" algn="l"/>
                <a:tab pos="1097280" algn="l"/>
              </a:tabLst>
            </a:pPr>
            <a:r>
              <a:rPr lang="en-US" b="1" u="sng" dirty="0" smtClean="0"/>
              <a:t>D</a:t>
            </a:r>
            <a:r>
              <a:rPr lang="en-US" dirty="0" smtClean="0"/>
              <a:t>escribe the specific situation</a:t>
            </a:r>
          </a:p>
          <a:p>
            <a:pPr>
              <a:tabLst>
                <a:tab pos="365760" algn="l"/>
                <a:tab pos="457200" algn="l"/>
                <a:tab pos="548640" algn="l"/>
                <a:tab pos="640080" algn="l"/>
                <a:tab pos="731520" algn="l"/>
                <a:tab pos="822960" algn="l"/>
                <a:tab pos="914400" algn="l"/>
                <a:tab pos="1005840" algn="l"/>
                <a:tab pos="1097280" algn="l"/>
              </a:tabLst>
            </a:pPr>
            <a:r>
              <a:rPr lang="en-US" b="1" u="sng" dirty="0" smtClean="0"/>
              <a:t>E</a:t>
            </a:r>
            <a:r>
              <a:rPr lang="en-US" dirty="0" smtClean="0"/>
              <a:t>xpress your concerns about the action</a:t>
            </a:r>
          </a:p>
          <a:p>
            <a:pPr>
              <a:tabLst>
                <a:tab pos="365760" algn="l"/>
                <a:tab pos="457200" algn="l"/>
                <a:tab pos="548640" algn="l"/>
                <a:tab pos="640080" algn="l"/>
                <a:tab pos="731520" algn="l"/>
                <a:tab pos="822960" algn="l"/>
                <a:tab pos="914400" algn="l"/>
                <a:tab pos="1005840" algn="l"/>
                <a:tab pos="1097280" algn="l"/>
              </a:tabLst>
            </a:pPr>
            <a:r>
              <a:rPr lang="en-US" b="1" u="sng" dirty="0" smtClean="0"/>
              <a:t>S</a:t>
            </a:r>
            <a:r>
              <a:rPr lang="en-US" dirty="0" smtClean="0"/>
              <a:t>uggest other alternatives</a:t>
            </a:r>
          </a:p>
          <a:p>
            <a:pPr>
              <a:tabLst>
                <a:tab pos="365760" algn="l"/>
                <a:tab pos="457200" algn="l"/>
                <a:tab pos="548640" algn="l"/>
                <a:tab pos="640080" algn="l"/>
                <a:tab pos="731520" algn="l"/>
                <a:tab pos="822960" algn="l"/>
                <a:tab pos="914400" algn="l"/>
                <a:tab pos="1005840" algn="l"/>
                <a:tab pos="1097280" algn="l"/>
              </a:tabLst>
            </a:pPr>
            <a:r>
              <a:rPr lang="en-US" b="1" u="sng" dirty="0" smtClean="0"/>
              <a:t>C</a:t>
            </a:r>
            <a:r>
              <a:rPr lang="en-US" dirty="0" smtClean="0"/>
              <a:t>onsensus should be stated</a:t>
            </a:r>
          </a:p>
          <a:p>
            <a:pPr>
              <a:buNone/>
            </a:pPr>
            <a:endParaRPr lang="en-US" b="1" u="sng" dirty="0" smtClean="0"/>
          </a:p>
          <a:p>
            <a:pPr>
              <a:buNone/>
            </a:pPr>
            <a:endParaRPr lang="en-US" b="1" u="sng"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27</a:t>
            </a:fld>
            <a:endParaRPr lang="en-US"/>
          </a:p>
        </p:txBody>
      </p:sp>
      <p:grpSp>
        <p:nvGrpSpPr>
          <p:cNvPr id="5" name="Group 4" descr="TeamSTEPPS logo and penguin"/>
          <p:cNvGrpSpPr/>
          <p:nvPr/>
        </p:nvGrpSpPr>
        <p:grpSpPr>
          <a:xfrm>
            <a:off x="0" y="5334000"/>
            <a:ext cx="4953000" cy="1315720"/>
            <a:chOff x="0" y="5334000"/>
            <a:chExt cx="4953000" cy="131572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7"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CUS</a:t>
            </a:r>
            <a:r>
              <a:rPr lang="en-US" b="1" baseline="30000" dirty="0" smtClean="0">
                <a:solidFill>
                  <a:schemeClr val="tx1"/>
                </a:solidFill>
              </a:rPr>
              <a:t>1</a:t>
            </a:r>
          </a:p>
        </p:txBody>
      </p:sp>
      <p:sp>
        <p:nvSpPr>
          <p:cNvPr id="3" name="Content Placeholder 2"/>
          <p:cNvSpPr>
            <a:spLocks noGrp="1"/>
          </p:cNvSpPr>
          <p:nvPr>
            <p:ph sz="quarter" idx="10"/>
          </p:nvPr>
        </p:nvSpPr>
        <p:spPr/>
        <p:txBody>
          <a:bodyPr/>
          <a:lstStyle/>
          <a:p>
            <a:pPr marL="1975104" indent="0">
              <a:buNone/>
            </a:pPr>
            <a:r>
              <a:rPr lang="en-US" sz="2800" dirty="0" smtClean="0"/>
              <a:t>I am </a:t>
            </a:r>
            <a:r>
              <a:rPr lang="en-US" sz="2800" dirty="0" smtClean="0">
                <a:solidFill>
                  <a:srgbClr val="FF0000"/>
                </a:solidFill>
              </a:rPr>
              <a:t>C</a:t>
            </a:r>
            <a:r>
              <a:rPr lang="en-US" sz="2800" dirty="0" smtClean="0"/>
              <a:t>ONCERNED!</a:t>
            </a:r>
          </a:p>
          <a:p>
            <a:pPr marL="768096" indent="-768096" algn="ctr">
              <a:buNone/>
            </a:pPr>
            <a:r>
              <a:rPr lang="en-US" sz="2800" dirty="0" smtClean="0"/>
              <a:t>I am </a:t>
            </a:r>
            <a:r>
              <a:rPr lang="en-US" sz="2800" dirty="0" smtClean="0">
                <a:solidFill>
                  <a:srgbClr val="FF0000"/>
                </a:solidFill>
              </a:rPr>
              <a:t>U</a:t>
            </a:r>
            <a:r>
              <a:rPr lang="en-US" sz="2800" dirty="0" smtClean="0"/>
              <a:t>NCOMFORTABLE!</a:t>
            </a:r>
          </a:p>
          <a:p>
            <a:pPr marL="1371600" indent="0">
              <a:buNone/>
            </a:pPr>
            <a:r>
              <a:rPr lang="en-US" sz="2800" dirty="0" smtClean="0"/>
              <a:t>This is a </a:t>
            </a:r>
            <a:r>
              <a:rPr lang="en-US" sz="2800" dirty="0" smtClean="0">
                <a:solidFill>
                  <a:srgbClr val="FF0000"/>
                </a:solidFill>
              </a:rPr>
              <a:t>S</a:t>
            </a:r>
            <a:r>
              <a:rPr lang="en-US" sz="2800" dirty="0" smtClean="0"/>
              <a:t>AFETY ISSUE!</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28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Collaboration</a:t>
            </a:r>
            <a:r>
              <a:rPr lang="en-US" b="1" baseline="30000" dirty="0" smtClean="0">
                <a:solidFill>
                  <a:schemeClr val="tx1"/>
                </a:solidFill>
              </a:rPr>
              <a:t>1</a:t>
            </a:r>
          </a:p>
        </p:txBody>
      </p:sp>
      <p:sp>
        <p:nvSpPr>
          <p:cNvPr id="3" name="Content Placeholder 2"/>
          <p:cNvSpPr>
            <a:spLocks noGrp="1"/>
          </p:cNvSpPr>
          <p:nvPr>
            <p:ph sz="quarter" idx="10"/>
          </p:nvPr>
        </p:nvSpPr>
        <p:spPr/>
        <p:txBody>
          <a:bodyPr/>
          <a:lstStyle/>
          <a:p>
            <a:pPr>
              <a:buNone/>
            </a:pPr>
            <a:r>
              <a:rPr lang="en-US" dirty="0" smtClean="0"/>
              <a:t>Achieves a mutually satisfying solution resulting in the best outcome</a:t>
            </a:r>
          </a:p>
          <a:p>
            <a:endParaRPr lang="en-US" dirty="0" smtClean="0"/>
          </a:p>
          <a:p>
            <a:r>
              <a:rPr lang="en-US" dirty="0" smtClean="0"/>
              <a:t>Win-Win-Win for patient care team (includes the patient, team members, and team)</a:t>
            </a:r>
          </a:p>
          <a:p>
            <a:endParaRPr lang="en-US" dirty="0" smtClean="0"/>
          </a:p>
          <a:p>
            <a:r>
              <a:rPr lang="en-US" dirty="0" smtClean="0"/>
              <a:t>Commitment to a common mission</a:t>
            </a:r>
          </a:p>
          <a:p>
            <a:endParaRPr lang="en-US" dirty="0" smtClean="0"/>
          </a:p>
          <a:p>
            <a:pPr>
              <a:buNone/>
            </a:pPr>
            <a:r>
              <a:rPr lang="en-US" dirty="0" smtClean="0"/>
              <a:t>Meet goals without compromising relationships</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6"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description of the basic components and process of communication. The communication that takes place between two people is exposed to many roadblocks in between its transmission from one individual to another.   First, the message is encoded, or created, by the sender who then transmits the message to the receiver, who then must decode, or process, the message.  While the message is being transmitted, it is exposed to noise interference that impacts the context and clarity of the message that is sent and received.  "/>
          <p:cNvPicPr>
            <a:picLocks noChangeAspect="1"/>
          </p:cNvPicPr>
          <p:nvPr/>
        </p:nvPicPr>
        <p:blipFill>
          <a:blip r:embed="rId3" cstate="print"/>
          <a:stretch>
            <a:fillRect/>
          </a:stretch>
        </p:blipFill>
        <p:spPr>
          <a:xfrm>
            <a:off x="-660399" y="457200"/>
            <a:ext cx="10871199" cy="8153400"/>
          </a:xfrm>
          <a:prstGeom prst="rect">
            <a:avLst/>
          </a:prstGeom>
        </p:spPr>
      </p:pic>
      <p:sp>
        <p:nvSpPr>
          <p:cNvPr id="7170" name="Title 3"/>
          <p:cNvSpPr>
            <a:spLocks noGrp="1"/>
          </p:cNvSpPr>
          <p:nvPr>
            <p:ph type="title"/>
          </p:nvPr>
        </p:nvSpPr>
        <p:spPr>
          <a:xfrm>
            <a:off x="914400" y="609600"/>
            <a:ext cx="8229600" cy="1033463"/>
          </a:xfrm>
        </p:spPr>
        <p:txBody>
          <a:bodyPr/>
          <a:lstStyle/>
          <a:p>
            <a:pPr algn="ctr"/>
            <a:r>
              <a:rPr lang="en-US" b="1" dirty="0" smtClean="0">
                <a:solidFill>
                  <a:schemeClr val="tx1"/>
                </a:solidFill>
              </a:rPr>
              <a:t>Basic Components and Process of Communication</a:t>
            </a:r>
            <a:r>
              <a:rPr lang="en-US" b="1" baseline="30000" dirty="0" smtClean="0">
                <a:solidFill>
                  <a:schemeClr val="tx1"/>
                </a:solidFill>
              </a:rPr>
              <a:t>2</a:t>
            </a:r>
            <a:endParaRPr lang="en-US" b="1" dirty="0" smtClean="0">
              <a:solidFill>
                <a:schemeClr val="tx1"/>
              </a:solidFill>
            </a:endParaRPr>
          </a:p>
        </p:txBody>
      </p:sp>
      <p:sp>
        <p:nvSpPr>
          <p:cNvPr id="5" name="Slide Number Placeholder 3"/>
          <p:cNvSpPr>
            <a:spLocks noGrp="1"/>
          </p:cNvSpPr>
          <p:nvPr>
            <p:ph type="sldNum" sz="quarter" idx="11"/>
          </p:nvPr>
        </p:nvSpPr>
        <p:spPr>
          <a:xfrm>
            <a:off x="6705600" y="6096000"/>
            <a:ext cx="2133600" cy="365125"/>
          </a:xfrm>
        </p:spPr>
        <p:txBody>
          <a:bodyPr/>
          <a:lstStyle/>
          <a:p>
            <a:pPr>
              <a:defRPr/>
            </a:pPr>
            <a:fld id="{3B1ED5AB-24F7-4042-ACDA-A8B3AB24514C}"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609600"/>
            <a:ext cx="8229600" cy="914400"/>
          </a:xfrm>
        </p:spPr>
        <p:txBody>
          <a:bodyPr/>
          <a:lstStyle/>
          <a:p>
            <a:pPr algn="ctr"/>
            <a:r>
              <a:rPr lang="en-US" b="1" dirty="0" smtClean="0">
                <a:solidFill>
                  <a:schemeClr val="tx1"/>
                </a:solidFill>
              </a:rPr>
              <a:t>SBAR</a:t>
            </a:r>
            <a:r>
              <a:rPr lang="en-US" b="1" baseline="30000" dirty="0" smtClean="0">
                <a:solidFill>
                  <a:schemeClr val="tx1"/>
                </a:solidFill>
              </a:rPr>
              <a:t>1</a:t>
            </a:r>
          </a:p>
        </p:txBody>
      </p:sp>
      <p:sp>
        <p:nvSpPr>
          <p:cNvPr id="9219" name="Content Placeholder 2"/>
          <p:cNvSpPr>
            <a:spLocks noGrp="1"/>
          </p:cNvSpPr>
          <p:nvPr>
            <p:ph sz="quarter" idx="10"/>
          </p:nvPr>
        </p:nvSpPr>
        <p:spPr>
          <a:xfrm>
            <a:off x="685800" y="1524000"/>
            <a:ext cx="8153400" cy="4191000"/>
          </a:xfrm>
        </p:spPr>
        <p:txBody>
          <a:bodyPr/>
          <a:lstStyle/>
          <a:p>
            <a:pPr marL="0" indent="0">
              <a:buNone/>
              <a:defRPr/>
            </a:pPr>
            <a:r>
              <a:rPr lang="en-US" dirty="0" smtClean="0"/>
              <a:t>Provides a framework for effective communication between team members for the following information:</a:t>
            </a:r>
          </a:p>
          <a:p>
            <a:pPr marL="0" indent="0">
              <a:buFont typeface="Arial" charset="0"/>
              <a:buNone/>
              <a:defRPr/>
            </a:pPr>
            <a:endParaRPr lang="en-US" sz="2000" dirty="0" smtClean="0">
              <a:latin typeface="Arial"/>
              <a:cs typeface="Arial"/>
            </a:endParaRPr>
          </a:p>
          <a:p>
            <a:pPr lvl="0" indent="52388"/>
            <a:r>
              <a:rPr lang="en-US" b="1" u="sng" dirty="0" smtClean="0"/>
              <a:t>S</a:t>
            </a:r>
            <a:r>
              <a:rPr lang="en-US" dirty="0" smtClean="0"/>
              <a:t>ituation―What is happening with the patient?</a:t>
            </a:r>
          </a:p>
          <a:p>
            <a:pPr lvl="0" indent="-1588"/>
            <a:r>
              <a:rPr lang="en-US" b="1" u="sng" dirty="0" smtClean="0"/>
              <a:t>B</a:t>
            </a:r>
            <a:r>
              <a:rPr lang="en-US" dirty="0" smtClean="0"/>
              <a:t>ackground―What is the clinical background or context?</a:t>
            </a:r>
          </a:p>
          <a:p>
            <a:pPr lvl="0" indent="-1588"/>
            <a:r>
              <a:rPr lang="en-US" b="1" u="sng" dirty="0" smtClean="0"/>
              <a:t>A</a:t>
            </a:r>
            <a:r>
              <a:rPr lang="en-US" dirty="0" smtClean="0"/>
              <a:t>ssessment―What do I think the problem is?</a:t>
            </a:r>
          </a:p>
          <a:p>
            <a:pPr indent="-1588"/>
            <a:r>
              <a:rPr lang="en-US" b="1" u="sng" dirty="0" smtClean="0"/>
              <a:t>R</a:t>
            </a:r>
            <a:r>
              <a:rPr lang="en-US" dirty="0" smtClean="0"/>
              <a:t>ecommendation―What would I recommend?</a:t>
            </a:r>
            <a:endParaRPr lang="en-US" sz="3600" dirty="0" smtClean="0">
              <a:latin typeface="Arial"/>
              <a:cs typeface="Arial"/>
            </a:endParaRPr>
          </a:p>
        </p:txBody>
      </p:sp>
      <p:sp>
        <p:nvSpPr>
          <p:cNvPr id="5" name="Slide Number Placeholder 3"/>
          <p:cNvSpPr txBox="1">
            <a:spLocks/>
          </p:cNvSpPr>
          <p:nvPr/>
        </p:nvSpPr>
        <p:spPr>
          <a:xfrm>
            <a:off x="6705600" y="609600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E4EC6A7-280A-468F-A284-ACBD1BA41F6E}" type="slidenum">
              <a:rPr lang="en-US" smtClean="0"/>
              <a:pPr>
                <a:defRPr/>
              </a:pPr>
              <a:t>30</a:t>
            </a:fld>
            <a:endParaRPr lang="en-US" dirty="0"/>
          </a:p>
        </p:txBody>
      </p:sp>
      <p:grpSp>
        <p:nvGrpSpPr>
          <p:cNvPr id="2" name="Group 1" descr="TeamSTEPPS logo and penguin"/>
          <p:cNvGrpSpPr/>
          <p:nvPr/>
        </p:nvGrpSpPr>
        <p:grpSpPr>
          <a:xfrm>
            <a:off x="0" y="5334000"/>
            <a:ext cx="4953000" cy="1315720"/>
            <a:chOff x="0" y="5334000"/>
            <a:chExt cx="4953000" cy="131572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0"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762000"/>
            <a:ext cx="8229600" cy="914400"/>
          </a:xfrm>
        </p:spPr>
        <p:txBody>
          <a:bodyPr/>
          <a:lstStyle/>
          <a:p>
            <a:pPr algn="ctr"/>
            <a:r>
              <a:rPr lang="en-US" b="1" dirty="0" smtClean="0">
                <a:solidFill>
                  <a:schemeClr val="tx1"/>
                </a:solidFill>
              </a:rPr>
              <a:t>Call-Out</a:t>
            </a:r>
            <a:r>
              <a:rPr lang="en-US" b="1" baseline="30000" dirty="0" smtClean="0">
                <a:solidFill>
                  <a:schemeClr val="tx1"/>
                </a:solidFill>
              </a:rPr>
              <a:t>1</a:t>
            </a:r>
          </a:p>
        </p:txBody>
      </p:sp>
      <p:sp>
        <p:nvSpPr>
          <p:cNvPr id="3" name="Content Placeholder 2"/>
          <p:cNvSpPr>
            <a:spLocks noGrp="1"/>
          </p:cNvSpPr>
          <p:nvPr>
            <p:ph sz="quarter" idx="10"/>
          </p:nvPr>
        </p:nvSpPr>
        <p:spPr>
          <a:xfrm>
            <a:off x="914400" y="1828800"/>
            <a:ext cx="8153400" cy="4648200"/>
          </a:xfrm>
        </p:spPr>
        <p:txBody>
          <a:bodyPr/>
          <a:lstStyle/>
          <a:p>
            <a:pPr marL="0" indent="0" eaLnBrk="1" hangingPunct="1">
              <a:buNone/>
              <a:defRPr/>
            </a:pPr>
            <a:r>
              <a:rPr lang="en-US" dirty="0" smtClean="0"/>
              <a:t>A  strategy used to communicate critical information to all team members to prepare them for the upcoming procedures.</a:t>
            </a:r>
          </a:p>
          <a:p>
            <a:pPr marL="0" indent="0" eaLnBrk="1" hangingPunct="1">
              <a:buFont typeface="Arial" charset="0"/>
              <a:buNone/>
              <a:defRPr/>
            </a:pPr>
            <a:endParaRPr lang="en-US" sz="2000" dirty="0" smtClean="0">
              <a:latin typeface="Arial"/>
              <a:cs typeface="Arial"/>
            </a:endParaRPr>
          </a:p>
          <a:p>
            <a:pPr eaLnBrk="1" hangingPunct="1">
              <a:buSzPct val="100000"/>
              <a:defRPr/>
            </a:pPr>
            <a:r>
              <a:rPr lang="en-US" sz="2000" dirty="0" smtClean="0">
                <a:latin typeface="Arial"/>
                <a:cs typeface="Arial"/>
              </a:rPr>
              <a:t>Informs all team members simultaneously </a:t>
            </a:r>
          </a:p>
          <a:p>
            <a:pPr eaLnBrk="1" hangingPunct="1">
              <a:buSzPct val="100000"/>
              <a:defRPr/>
            </a:pPr>
            <a:r>
              <a:rPr lang="en-US" sz="2000" dirty="0" smtClean="0">
                <a:latin typeface="Arial"/>
                <a:cs typeface="Arial"/>
              </a:rPr>
              <a:t>Helps team members anticipate next steps </a:t>
            </a:r>
          </a:p>
          <a:p>
            <a:pPr eaLnBrk="1" hangingPunct="1">
              <a:buSzPct val="100000"/>
              <a:defRPr/>
            </a:pPr>
            <a:r>
              <a:rPr lang="en-US" sz="2000" dirty="0" smtClean="0">
                <a:latin typeface="Arial"/>
                <a:cs typeface="Arial"/>
              </a:rPr>
              <a:t>Directs responsibility to a specific individual accountable for carrying out the task</a:t>
            </a:r>
          </a:p>
          <a:p>
            <a:pPr>
              <a:defRPr/>
            </a:pPr>
            <a:endParaRPr lang="en-US" dirty="0"/>
          </a:p>
        </p:txBody>
      </p:sp>
      <p:sp>
        <p:nvSpPr>
          <p:cNvPr id="4" name="Slide Number Placeholder 3"/>
          <p:cNvSpPr>
            <a:spLocks noGrp="1"/>
          </p:cNvSpPr>
          <p:nvPr>
            <p:ph type="sldNum" sz="quarter" idx="11"/>
          </p:nvPr>
        </p:nvSpPr>
        <p:spPr/>
        <p:txBody>
          <a:bodyPr/>
          <a:lstStyle/>
          <a:p>
            <a:pPr>
              <a:defRPr/>
            </a:pPr>
            <a:fld id="{8D9D158B-4DBE-4ABA-BE9D-F70B2B6CAD5A}" type="slidenum">
              <a:rPr lang="en-US" smtClean="0"/>
              <a:pPr>
                <a:defRPr/>
              </a:pPr>
              <a:t>31</a:t>
            </a:fld>
            <a:endParaRPr lang="en-US"/>
          </a:p>
        </p:txBody>
      </p:sp>
      <p:grpSp>
        <p:nvGrpSpPr>
          <p:cNvPr id="2" name="Group 1" descr="TeamSTEPPS logo and penguin"/>
          <p:cNvGrpSpPr/>
          <p:nvPr/>
        </p:nvGrpSpPr>
        <p:grpSpPr>
          <a:xfrm>
            <a:off x="0" y="5334000"/>
            <a:ext cx="4953000" cy="1315720"/>
            <a:chOff x="0" y="5334000"/>
            <a:chExt cx="4953000" cy="131572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7"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descr="Diagram depicting how check back works:&#10;The sender initiates a message to the receiver, who loops back their understanding and feedback to the sender.  The sender then verifies that the message was received. &#10;TeamSTEPPS logo and penguin   &#10;"/>
          <p:cNvGrpSpPr/>
          <p:nvPr/>
        </p:nvGrpSpPr>
        <p:grpSpPr>
          <a:xfrm>
            <a:off x="0" y="1447800"/>
            <a:ext cx="8686800" cy="6477000"/>
            <a:chOff x="-228600" y="1524000"/>
            <a:chExt cx="8686800" cy="6477000"/>
          </a:xfrm>
        </p:grpSpPr>
        <p:pic>
          <p:nvPicPr>
            <p:cNvPr id="20" name="Picture 19" descr=" "/>
            <p:cNvPicPr>
              <a:picLocks/>
            </p:cNvPicPr>
            <p:nvPr/>
          </p:nvPicPr>
          <p:blipFill>
            <a:blip r:embed="rId2" cstate="print"/>
            <a:stretch>
              <a:fillRect/>
            </a:stretch>
          </p:blipFill>
          <p:spPr>
            <a:xfrm>
              <a:off x="457200" y="1524000"/>
              <a:ext cx="8001000" cy="6477000"/>
            </a:xfrm>
            <a:prstGeom prst="rect">
              <a:avLst/>
            </a:prstGeom>
          </p:spPr>
        </p:pic>
        <p:sp>
          <p:nvSpPr>
            <p:cNvPr id="8" name="TextBox 7"/>
            <p:cNvSpPr txBox="1"/>
            <p:nvPr/>
          </p:nvSpPr>
          <p:spPr>
            <a:xfrm>
              <a:off x="3505200" y="1727537"/>
              <a:ext cx="1905000" cy="1015663"/>
            </a:xfrm>
            <a:prstGeom prst="rect">
              <a:avLst/>
            </a:prstGeom>
            <a:noFill/>
          </p:spPr>
          <p:txBody>
            <a:bodyPr wrap="square" rtlCol="0">
              <a:spAutoFit/>
            </a:bodyPr>
            <a:lstStyle/>
            <a:p>
              <a:pPr algn="ctr"/>
              <a:r>
                <a:rPr lang="en-US" sz="2000" i="1" dirty="0" smtClean="0">
                  <a:solidFill>
                    <a:srgbClr val="240078"/>
                  </a:solidFill>
                </a:rPr>
                <a:t>Sender initiates message</a:t>
              </a:r>
              <a:endParaRPr lang="en-US" sz="2000" i="1" dirty="0">
                <a:solidFill>
                  <a:srgbClr val="240078"/>
                </a:solidFill>
              </a:endParaRPr>
            </a:p>
          </p:txBody>
        </p:sp>
        <p:sp>
          <p:nvSpPr>
            <p:cNvPr id="9" name="TextBox 8"/>
            <p:cNvSpPr txBox="1"/>
            <p:nvPr/>
          </p:nvSpPr>
          <p:spPr>
            <a:xfrm>
              <a:off x="5486400" y="4495800"/>
              <a:ext cx="2514600" cy="1323439"/>
            </a:xfrm>
            <a:prstGeom prst="rect">
              <a:avLst/>
            </a:prstGeom>
            <a:noFill/>
          </p:spPr>
          <p:txBody>
            <a:bodyPr wrap="square" rtlCol="0">
              <a:spAutoFit/>
            </a:bodyPr>
            <a:lstStyle/>
            <a:p>
              <a:pPr algn="ctr"/>
              <a:r>
                <a:rPr lang="en-US" sz="2000" i="1" dirty="0" smtClean="0">
                  <a:solidFill>
                    <a:srgbClr val="240078"/>
                  </a:solidFill>
                </a:rPr>
                <a:t>Receiver accepts message, provides feedback confirmation</a:t>
              </a:r>
              <a:endParaRPr lang="en-US" sz="2000" i="1" dirty="0">
                <a:solidFill>
                  <a:srgbClr val="240078"/>
                </a:solidFill>
              </a:endParaRPr>
            </a:p>
          </p:txBody>
        </p:sp>
        <p:sp>
          <p:nvSpPr>
            <p:cNvPr id="10" name="TextBox 9"/>
            <p:cNvSpPr txBox="1"/>
            <p:nvPr/>
          </p:nvSpPr>
          <p:spPr>
            <a:xfrm>
              <a:off x="1447800" y="4699337"/>
              <a:ext cx="2514600" cy="1015663"/>
            </a:xfrm>
            <a:prstGeom prst="rect">
              <a:avLst/>
            </a:prstGeom>
            <a:noFill/>
          </p:spPr>
          <p:txBody>
            <a:bodyPr wrap="square" rtlCol="0">
              <a:spAutoFit/>
            </a:bodyPr>
            <a:lstStyle/>
            <a:p>
              <a:pPr algn="ctr"/>
              <a:r>
                <a:rPr lang="en-US" sz="2000" i="1" dirty="0" smtClean="0">
                  <a:solidFill>
                    <a:srgbClr val="240078"/>
                  </a:solidFill>
                </a:rPr>
                <a:t>Sender verifies message was received</a:t>
              </a:r>
              <a:endParaRPr lang="en-US" sz="2000" i="1" dirty="0">
                <a:solidFill>
                  <a:srgbClr val="240078"/>
                </a:solidFill>
              </a:endParaRPr>
            </a:p>
          </p:txBody>
        </p:sp>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8600" y="5410200"/>
              <a:ext cx="1351280" cy="1315720"/>
            </a:xfrm>
            <a:prstGeom prst="rect">
              <a:avLst/>
            </a:prstGeom>
          </p:spPr>
        </p:pic>
        <p:sp>
          <p:nvSpPr>
            <p:cNvPr id="19" name="TextBox 22"/>
            <p:cNvSpPr txBox="1">
              <a:spLocks/>
            </p:cNvSpPr>
            <p:nvPr/>
          </p:nvSpPr>
          <p:spPr>
            <a:xfrm>
              <a:off x="1066800" y="63050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
        <p:nvSpPr>
          <p:cNvPr id="38914" name="Title 1"/>
          <p:cNvSpPr>
            <a:spLocks noGrp="1"/>
          </p:cNvSpPr>
          <p:nvPr>
            <p:ph type="title"/>
          </p:nvPr>
        </p:nvSpPr>
        <p:spPr>
          <a:xfrm>
            <a:off x="685800" y="457200"/>
            <a:ext cx="8229600" cy="838200"/>
          </a:xfrm>
        </p:spPr>
        <p:txBody>
          <a:bodyPr/>
          <a:lstStyle/>
          <a:p>
            <a:pPr algn="ctr"/>
            <a:r>
              <a:rPr lang="en-US" b="1" dirty="0" smtClean="0">
                <a:solidFill>
                  <a:schemeClr val="tx1"/>
                </a:solidFill>
              </a:rPr>
              <a:t>Check-Back</a:t>
            </a:r>
            <a:r>
              <a:rPr lang="en-US" b="1" baseline="30000" dirty="0" smtClean="0">
                <a:solidFill>
                  <a:schemeClr val="tx1"/>
                </a:solidFill>
              </a:rPr>
              <a:t>1</a:t>
            </a:r>
          </a:p>
        </p:txBody>
      </p:sp>
      <p:sp>
        <p:nvSpPr>
          <p:cNvPr id="38915" name="Content Placeholder 2"/>
          <p:cNvSpPr>
            <a:spLocks noGrp="1"/>
          </p:cNvSpPr>
          <p:nvPr>
            <p:ph sz="quarter" idx="10"/>
          </p:nvPr>
        </p:nvSpPr>
        <p:spPr>
          <a:xfrm>
            <a:off x="1600200" y="1219200"/>
            <a:ext cx="7162800" cy="609600"/>
          </a:xfrm>
        </p:spPr>
        <p:txBody>
          <a:bodyPr/>
          <a:lstStyle/>
          <a:p>
            <a:pPr marL="0" indent="0">
              <a:buFont typeface="Arial" charset="0"/>
              <a:buNone/>
            </a:pPr>
            <a:r>
              <a:rPr lang="en-US" dirty="0" smtClean="0"/>
              <a:t>A strategy that ensures that messages are received.</a:t>
            </a:r>
          </a:p>
        </p:txBody>
      </p:sp>
      <p:sp>
        <p:nvSpPr>
          <p:cNvPr id="4" name="Slide Number Placeholder 3"/>
          <p:cNvSpPr>
            <a:spLocks noGrp="1"/>
          </p:cNvSpPr>
          <p:nvPr>
            <p:ph type="sldNum" sz="quarter" idx="11"/>
          </p:nvPr>
        </p:nvSpPr>
        <p:spPr/>
        <p:txBody>
          <a:bodyPr/>
          <a:lstStyle/>
          <a:p>
            <a:pPr>
              <a:defRPr/>
            </a:pPr>
            <a:fld id="{3C7A6E79-1F13-4EFA-B8B4-E7E429CE8565}"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762000"/>
            <a:ext cx="8229600" cy="914400"/>
          </a:xfrm>
        </p:spPr>
        <p:txBody>
          <a:bodyPr/>
          <a:lstStyle/>
          <a:p>
            <a:pPr algn="ctr"/>
            <a:r>
              <a:rPr lang="en-US" sz="3200" b="1" dirty="0" smtClean="0">
                <a:solidFill>
                  <a:schemeClr val="tx1"/>
                </a:solidFill>
              </a:rPr>
              <a:t>Handoff</a:t>
            </a:r>
            <a:r>
              <a:rPr lang="en-US" sz="3200" b="1" baseline="30000" dirty="0" smtClean="0">
                <a:solidFill>
                  <a:schemeClr val="tx1"/>
                </a:solidFill>
              </a:rPr>
              <a:t>1</a:t>
            </a:r>
          </a:p>
        </p:txBody>
      </p:sp>
      <p:sp>
        <p:nvSpPr>
          <p:cNvPr id="35843" name="Content Placeholder 2"/>
          <p:cNvSpPr>
            <a:spLocks noGrp="1"/>
          </p:cNvSpPr>
          <p:nvPr>
            <p:ph sz="quarter" idx="10"/>
          </p:nvPr>
        </p:nvSpPr>
        <p:spPr>
          <a:xfrm>
            <a:off x="914400" y="1828800"/>
            <a:ext cx="7848600" cy="4191000"/>
          </a:xfrm>
        </p:spPr>
        <p:txBody>
          <a:bodyPr/>
          <a:lstStyle/>
          <a:p>
            <a:r>
              <a:rPr lang="en-US" dirty="0" smtClean="0"/>
              <a:t>Transfer of information, along with authority and responsibility, during transitions in care across the continuum, and includes an opportunity to ask questions, clarify, and confirm </a:t>
            </a:r>
          </a:p>
          <a:p>
            <a:r>
              <a:rPr lang="en-US" dirty="0" smtClean="0"/>
              <a:t>Tool used: I PASS the BATON</a:t>
            </a:r>
          </a:p>
          <a:p>
            <a:pPr marL="0" indent="0">
              <a:buFont typeface="Arial" charset="0"/>
              <a:buNone/>
            </a:pPr>
            <a:endParaRPr lang="en-US" dirty="0" smtClean="0">
              <a:latin typeface="Arial"/>
              <a:cs typeface="Arial"/>
            </a:endParaRPr>
          </a:p>
        </p:txBody>
      </p:sp>
      <p:sp>
        <p:nvSpPr>
          <p:cNvPr id="4" name="Slide Number Placeholder 3"/>
          <p:cNvSpPr>
            <a:spLocks noGrp="1"/>
          </p:cNvSpPr>
          <p:nvPr>
            <p:ph type="sldNum" sz="quarter" idx="11"/>
          </p:nvPr>
        </p:nvSpPr>
        <p:spPr/>
        <p:txBody>
          <a:bodyPr/>
          <a:lstStyle/>
          <a:p>
            <a:pPr>
              <a:defRPr/>
            </a:pPr>
            <a:fld id="{2058AA83-E4AE-45F4-A675-15D34184549F}" type="slidenum">
              <a:rPr lang="en-US" smtClean="0"/>
              <a:pPr>
                <a:defRPr/>
              </a:pPr>
              <a:t>33</a:t>
            </a:fld>
            <a:endParaRPr lang="en-US" dirty="0"/>
          </a:p>
        </p:txBody>
      </p:sp>
      <p:grpSp>
        <p:nvGrpSpPr>
          <p:cNvPr id="2" name="Group 1" descr="Two team members speaking.&#10;TeamSTEPPS logo and penguin&#10;"/>
          <p:cNvGrpSpPr/>
          <p:nvPr/>
        </p:nvGrpSpPr>
        <p:grpSpPr>
          <a:xfrm>
            <a:off x="0" y="3200400"/>
            <a:ext cx="7696200" cy="4510285"/>
            <a:chOff x="0" y="3200400"/>
            <a:chExt cx="7696200" cy="451028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200400"/>
              <a:ext cx="6019800" cy="45102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71600" y="762000"/>
            <a:ext cx="6801323" cy="914400"/>
          </a:xfrm>
        </p:spPr>
        <p:txBody>
          <a:bodyPr/>
          <a:lstStyle/>
          <a:p>
            <a:pPr algn="ctr"/>
            <a:r>
              <a:rPr lang="en-US" b="1" dirty="0" smtClean="0">
                <a:solidFill>
                  <a:schemeClr val="tx1"/>
                </a:solidFill>
              </a:rPr>
              <a:t>I PASS the BATON</a:t>
            </a:r>
            <a:r>
              <a:rPr lang="en-US" b="1" baseline="30000" dirty="0" smtClean="0">
                <a:solidFill>
                  <a:schemeClr val="tx1"/>
                </a:solidFill>
              </a:rPr>
              <a:t>1</a:t>
            </a:r>
          </a:p>
        </p:txBody>
      </p:sp>
      <p:sp>
        <p:nvSpPr>
          <p:cNvPr id="6" name="Slide Number Placeholder 3"/>
          <p:cNvSpPr>
            <a:spLocks noGrp="1"/>
          </p:cNvSpPr>
          <p:nvPr>
            <p:ph type="sldNum" sz="quarter" idx="11"/>
          </p:nvPr>
        </p:nvSpPr>
        <p:spPr>
          <a:xfrm>
            <a:off x="6705600" y="6096000"/>
            <a:ext cx="2133600" cy="365125"/>
          </a:xfrm>
        </p:spPr>
        <p:txBody>
          <a:bodyPr/>
          <a:lstStyle/>
          <a:p>
            <a:pPr>
              <a:defRPr/>
            </a:pPr>
            <a:fld id="{2058AA83-E4AE-45F4-A675-15D34184549F}" type="slidenum">
              <a:rPr lang="en-US" smtClean="0"/>
              <a:pPr>
                <a:defRPr/>
              </a:pPr>
              <a:t>34</a:t>
            </a:fld>
            <a:endParaRPr lang="en-US" dirty="0"/>
          </a:p>
        </p:txBody>
      </p:sp>
      <p:sp>
        <p:nvSpPr>
          <p:cNvPr id="7" name="Content Placeholder 6"/>
          <p:cNvSpPr>
            <a:spLocks noGrp="1"/>
          </p:cNvSpPr>
          <p:nvPr>
            <p:ph sz="quarter" idx="10"/>
          </p:nvPr>
        </p:nvSpPr>
        <p:spPr>
          <a:xfrm>
            <a:off x="1752600" y="1752600"/>
            <a:ext cx="5562600" cy="4191000"/>
          </a:xfrm>
        </p:spPr>
        <p:txBody>
          <a:bodyPr/>
          <a:lstStyle/>
          <a:p>
            <a:pPr lvl="0">
              <a:tabLst>
                <a:tab pos="365760" algn="l"/>
                <a:tab pos="457200" algn="l"/>
                <a:tab pos="548640" algn="l"/>
                <a:tab pos="640080" algn="l"/>
                <a:tab pos="731520" algn="l"/>
                <a:tab pos="822960" algn="l"/>
                <a:tab pos="914400" algn="l"/>
                <a:tab pos="1005840" algn="l"/>
                <a:tab pos="1097280" algn="l"/>
              </a:tabLst>
            </a:pPr>
            <a:r>
              <a:rPr lang="en-US" b="1" u="sng" dirty="0" smtClean="0"/>
              <a:t>I</a:t>
            </a:r>
            <a:r>
              <a:rPr lang="en-US" dirty="0" smtClean="0"/>
              <a:t>ntroduction</a:t>
            </a:r>
          </a:p>
          <a:p>
            <a:pPr lvl="0">
              <a:tabLst>
                <a:tab pos="365760" algn="l"/>
                <a:tab pos="457200" algn="l"/>
                <a:tab pos="548640" algn="l"/>
                <a:tab pos="640080" algn="l"/>
                <a:tab pos="731520" algn="l"/>
                <a:tab pos="822960" algn="l"/>
                <a:tab pos="914400" algn="l"/>
                <a:tab pos="1005840" algn="l"/>
                <a:tab pos="1097280" algn="l"/>
              </a:tabLst>
            </a:pPr>
            <a:r>
              <a:rPr lang="en-US" b="1" u="sng" dirty="0" smtClean="0"/>
              <a:t>P</a:t>
            </a:r>
            <a:r>
              <a:rPr lang="en-US" dirty="0" smtClean="0"/>
              <a:t>atient</a:t>
            </a:r>
          </a:p>
          <a:p>
            <a:pPr lvl="0">
              <a:tabLst>
                <a:tab pos="365760" algn="l"/>
                <a:tab pos="457200" algn="l"/>
                <a:tab pos="548640" algn="l"/>
                <a:tab pos="640080" algn="l"/>
                <a:tab pos="731520" algn="l"/>
                <a:tab pos="822960" algn="l"/>
                <a:tab pos="914400" algn="l"/>
                <a:tab pos="1005840" algn="l"/>
                <a:tab pos="1097280" algn="l"/>
              </a:tabLst>
            </a:pPr>
            <a:r>
              <a:rPr lang="en-US" b="1" u="sng" dirty="0" smtClean="0"/>
              <a:t>A</a:t>
            </a:r>
            <a:r>
              <a:rPr lang="en-US" dirty="0" smtClean="0"/>
              <a:t>ssessment</a:t>
            </a:r>
          </a:p>
          <a:p>
            <a:pPr lvl="0">
              <a:tabLst>
                <a:tab pos="365760" algn="l"/>
                <a:tab pos="457200" algn="l"/>
                <a:tab pos="548640" algn="l"/>
                <a:tab pos="640080" algn="l"/>
                <a:tab pos="731520" algn="l"/>
                <a:tab pos="822960" algn="l"/>
                <a:tab pos="914400" algn="l"/>
                <a:tab pos="1005840" algn="l"/>
                <a:tab pos="1097280" algn="l"/>
              </a:tabLst>
            </a:pPr>
            <a:r>
              <a:rPr lang="en-US" b="1" u="sng" dirty="0" smtClean="0"/>
              <a:t>S</a:t>
            </a:r>
            <a:r>
              <a:rPr lang="en-US" dirty="0" smtClean="0"/>
              <a:t>ituation</a:t>
            </a:r>
          </a:p>
          <a:p>
            <a:pPr lvl="0">
              <a:tabLst>
                <a:tab pos="365760" algn="l"/>
                <a:tab pos="457200" algn="l"/>
                <a:tab pos="548640" algn="l"/>
                <a:tab pos="640080" algn="l"/>
                <a:tab pos="731520" algn="l"/>
                <a:tab pos="822960" algn="l"/>
                <a:tab pos="914400" algn="l"/>
                <a:tab pos="1005840" algn="l"/>
                <a:tab pos="1097280" algn="l"/>
              </a:tabLst>
            </a:pPr>
            <a:r>
              <a:rPr lang="en-US" b="1" u="sng" dirty="0" smtClean="0"/>
              <a:t>S</a:t>
            </a:r>
            <a:r>
              <a:rPr lang="en-US" dirty="0" smtClean="0"/>
              <a:t>afety Concern</a:t>
            </a:r>
          </a:p>
          <a:p>
            <a:pPr lvl="0">
              <a:buNone/>
              <a:tabLst>
                <a:tab pos="365760" algn="l"/>
                <a:tab pos="457200" algn="l"/>
                <a:tab pos="548640" algn="l"/>
                <a:tab pos="640080" algn="l"/>
                <a:tab pos="731520" algn="l"/>
                <a:tab pos="822960" algn="l"/>
                <a:tab pos="914400" algn="l"/>
                <a:tab pos="1005840" algn="l"/>
                <a:tab pos="1097280" algn="l"/>
              </a:tabLst>
            </a:pPr>
            <a:r>
              <a:rPr lang="en-US" dirty="0" smtClean="0"/>
              <a:t>	(the)</a:t>
            </a:r>
          </a:p>
          <a:p>
            <a:pPr>
              <a:tabLst>
                <a:tab pos="365760" algn="l"/>
                <a:tab pos="457200" algn="l"/>
                <a:tab pos="548640" algn="l"/>
                <a:tab pos="640080" algn="l"/>
                <a:tab pos="731520" algn="l"/>
                <a:tab pos="822960" algn="l"/>
                <a:tab pos="914400" algn="l"/>
                <a:tab pos="1005840" algn="l"/>
                <a:tab pos="1097280" algn="l"/>
              </a:tabLst>
            </a:pPr>
            <a:r>
              <a:rPr lang="en-US" b="1" u="sng" dirty="0" smtClean="0"/>
              <a:t>B</a:t>
            </a:r>
            <a:r>
              <a:rPr lang="en-US" dirty="0" smtClean="0"/>
              <a:t>ackground</a:t>
            </a:r>
          </a:p>
          <a:p>
            <a:pPr>
              <a:tabLst>
                <a:tab pos="365760" algn="l"/>
                <a:tab pos="457200" algn="l"/>
                <a:tab pos="548640" algn="l"/>
                <a:tab pos="640080" algn="l"/>
                <a:tab pos="731520" algn="l"/>
                <a:tab pos="822960" algn="l"/>
                <a:tab pos="914400" algn="l"/>
                <a:tab pos="1005840" algn="l"/>
                <a:tab pos="1097280" algn="l"/>
              </a:tabLst>
            </a:pPr>
            <a:r>
              <a:rPr lang="en-US" b="1" u="sng" dirty="0" smtClean="0"/>
              <a:t>A</a:t>
            </a:r>
            <a:r>
              <a:rPr lang="en-US" dirty="0" smtClean="0"/>
              <a:t>ctions</a:t>
            </a:r>
          </a:p>
          <a:p>
            <a:pPr>
              <a:tabLst>
                <a:tab pos="365760" algn="l"/>
                <a:tab pos="457200" algn="l"/>
                <a:tab pos="548640" algn="l"/>
                <a:tab pos="640080" algn="l"/>
                <a:tab pos="731520" algn="l"/>
                <a:tab pos="822960" algn="l"/>
                <a:tab pos="914400" algn="l"/>
                <a:tab pos="1005840" algn="l"/>
                <a:tab pos="1097280" algn="l"/>
              </a:tabLst>
            </a:pPr>
            <a:r>
              <a:rPr lang="en-US" b="1" u="sng" dirty="0" smtClean="0"/>
              <a:t>T</a:t>
            </a:r>
            <a:r>
              <a:rPr lang="en-US" dirty="0" smtClean="0"/>
              <a:t>iming</a:t>
            </a:r>
          </a:p>
          <a:p>
            <a:pPr>
              <a:tabLst>
                <a:tab pos="365760" algn="l"/>
                <a:tab pos="457200" algn="l"/>
                <a:tab pos="548640" algn="l"/>
                <a:tab pos="640080" algn="l"/>
                <a:tab pos="731520" algn="l"/>
                <a:tab pos="822960" algn="l"/>
                <a:tab pos="914400" algn="l"/>
                <a:tab pos="1005840" algn="l"/>
                <a:tab pos="1097280" algn="l"/>
              </a:tabLst>
            </a:pPr>
            <a:r>
              <a:rPr lang="en-US" b="1" u="sng" dirty="0" smtClean="0"/>
              <a:t>O</a:t>
            </a:r>
            <a:r>
              <a:rPr lang="en-US" dirty="0" smtClean="0"/>
              <a:t>wnership</a:t>
            </a:r>
          </a:p>
          <a:p>
            <a:pPr>
              <a:tabLst>
                <a:tab pos="365760" algn="l"/>
                <a:tab pos="457200" algn="l"/>
                <a:tab pos="548640" algn="l"/>
                <a:tab pos="640080" algn="l"/>
                <a:tab pos="731520" algn="l"/>
                <a:tab pos="822960" algn="l"/>
                <a:tab pos="914400" algn="l"/>
                <a:tab pos="1005840" algn="l"/>
                <a:tab pos="1097280" algn="l"/>
              </a:tabLst>
            </a:pPr>
            <a:r>
              <a:rPr lang="en-US" b="1" u="sng" dirty="0" smtClean="0"/>
              <a:t>N</a:t>
            </a:r>
            <a:r>
              <a:rPr lang="en-US" dirty="0" smtClean="0"/>
              <a:t>ext</a:t>
            </a:r>
          </a:p>
        </p:txBody>
      </p:sp>
      <p:grpSp>
        <p:nvGrpSpPr>
          <p:cNvPr id="2" name="Group 1" descr="TeamSTEPPS logo and penguin"/>
          <p:cNvGrpSpPr/>
          <p:nvPr/>
        </p:nvGrpSpPr>
        <p:grpSpPr>
          <a:xfrm>
            <a:off x="0" y="5334000"/>
            <a:ext cx="4953000" cy="1315720"/>
            <a:chOff x="0" y="5334000"/>
            <a:chExt cx="4953000" cy="131572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xfrm>
            <a:off x="533400" y="685800"/>
            <a:ext cx="8229600" cy="762000"/>
          </a:xfrm>
          <a:noFill/>
        </p:spPr>
        <p:txBody>
          <a:bodyPr lIns="92075" tIns="46038" rIns="92075" bIns="46038" anchor="b"/>
          <a:lstStyle/>
          <a:p>
            <a:pPr algn="ctr"/>
            <a:r>
              <a:rPr lang="en-US" sz="3200" b="1" dirty="0" smtClean="0">
                <a:solidFill>
                  <a:schemeClr val="tx1"/>
                </a:solidFill>
              </a:rPr>
              <a:t>Situational Awareness</a:t>
            </a:r>
            <a:r>
              <a:rPr lang="en-US" sz="3200" b="1" baseline="30000" dirty="0" smtClean="0">
                <a:solidFill>
                  <a:schemeClr val="tx1"/>
                </a:solidFill>
              </a:rPr>
              <a:t>1</a:t>
            </a:r>
          </a:p>
        </p:txBody>
      </p:sp>
      <p:sp>
        <p:nvSpPr>
          <p:cNvPr id="41986" name="Content Placeholder 2"/>
          <p:cNvSpPr>
            <a:spLocks noGrp="1"/>
          </p:cNvSpPr>
          <p:nvPr>
            <p:ph sz="quarter" idx="10"/>
          </p:nvPr>
        </p:nvSpPr>
        <p:spPr>
          <a:xfrm>
            <a:off x="1275877" y="1600200"/>
            <a:ext cx="6801323" cy="4191000"/>
          </a:xfrm>
        </p:spPr>
        <p:txBody>
          <a:bodyPr/>
          <a:lstStyle/>
          <a:p>
            <a:pPr>
              <a:buFont typeface="Arial" charset="0"/>
              <a:buNone/>
            </a:pPr>
            <a:r>
              <a:rPr lang="en-US" dirty="0" smtClean="0">
                <a:solidFill>
                  <a:srgbClr val="000000"/>
                </a:solidFill>
              </a:rPr>
              <a:t>When team members use situational awareness, they:</a:t>
            </a:r>
          </a:p>
          <a:p>
            <a:pPr>
              <a:buFont typeface="Arial" charset="0"/>
              <a:buNone/>
            </a:pPr>
            <a:endParaRPr lang="en-US" sz="1000" dirty="0" smtClean="0">
              <a:solidFill>
                <a:srgbClr val="000000"/>
              </a:solidFill>
            </a:endParaRPr>
          </a:p>
          <a:p>
            <a:pPr lvl="0"/>
            <a:r>
              <a:rPr lang="en-US" dirty="0" smtClean="0"/>
              <a:t>Know the game plan through briefings and team management (e.g., workload and workflow management, task coordination, policies, and procedures)</a:t>
            </a:r>
          </a:p>
          <a:p>
            <a:r>
              <a:rPr lang="en-US" dirty="0" smtClean="0"/>
              <a:t>Have an understanding of what’s going on and what is likely to happen next</a:t>
            </a:r>
          </a:p>
          <a:p>
            <a:pPr lvl="0"/>
            <a:r>
              <a:rPr lang="en-US" dirty="0" smtClean="0"/>
              <a:t>Check-back and verify information</a:t>
            </a:r>
          </a:p>
          <a:p>
            <a:pPr lvl="0"/>
            <a:r>
              <a:rPr lang="en-US" dirty="0" smtClean="0"/>
              <a:t>Provide ongoing updates–briefings, call-outs</a:t>
            </a:r>
            <a:r>
              <a:rPr lang="en-US" smtClean="0"/>
              <a:t>, and check-backs</a:t>
            </a:r>
            <a:endParaRPr lang="en-US" dirty="0" smtClean="0"/>
          </a:p>
          <a:p>
            <a:pPr lvl="0"/>
            <a:r>
              <a:rPr lang="en-US" dirty="0" smtClean="0"/>
              <a:t>Implement team huddles</a:t>
            </a:r>
          </a:p>
          <a:p>
            <a:pPr>
              <a:buSzPct val="100000"/>
              <a:buNone/>
            </a:pP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pPr>
              <a:defRPr/>
            </a:pPr>
            <a:fld id="{1743C4F6-AA96-4D32-A942-F889ABF2A119}" type="slidenum">
              <a:rPr lang="en-US" smtClean="0"/>
              <a:pPr>
                <a:defRPr/>
              </a:pPr>
              <a:t>35</a:t>
            </a:fld>
            <a:endParaRPr lang="en-US"/>
          </a:p>
        </p:txBody>
      </p:sp>
      <p:grpSp>
        <p:nvGrpSpPr>
          <p:cNvPr id="2" name="Group 4" descr="TeamSTEPPS logo and penguin"/>
          <p:cNvGrpSpPr/>
          <p:nvPr/>
        </p:nvGrpSpPr>
        <p:grpSpPr>
          <a:xfrm>
            <a:off x="0" y="5334000"/>
            <a:ext cx="4953000" cy="1315720"/>
            <a:chOff x="0" y="5334000"/>
            <a:chExt cx="4953000" cy="131572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7"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1295400"/>
          </a:xfrm>
        </p:spPr>
        <p:txBody>
          <a:bodyPr/>
          <a:lstStyle/>
          <a:p>
            <a:pPr algn="ctr"/>
            <a:r>
              <a:rPr lang="en-US" b="1" dirty="0" smtClean="0">
                <a:solidFill>
                  <a:schemeClr val="tx1"/>
                </a:solidFill>
              </a:rPr>
              <a:t>Implement Teamwork and Communication: </a:t>
            </a:r>
            <a:br>
              <a:rPr lang="en-US" b="1" dirty="0" smtClean="0">
                <a:solidFill>
                  <a:schemeClr val="tx1"/>
                </a:solidFill>
              </a:rPr>
            </a:br>
            <a:r>
              <a:rPr lang="en-US" b="1" dirty="0" smtClean="0">
                <a:solidFill>
                  <a:schemeClr val="tx1"/>
                </a:solidFill>
              </a:rPr>
              <a:t>What the Team Needs To Do</a:t>
            </a:r>
            <a:endParaRPr lang="en-US" b="1" dirty="0">
              <a:solidFill>
                <a:schemeClr val="tx1"/>
              </a:solidFill>
            </a:endParaRPr>
          </a:p>
        </p:txBody>
      </p:sp>
      <p:sp>
        <p:nvSpPr>
          <p:cNvPr id="3" name="Content Placeholder 2"/>
          <p:cNvSpPr>
            <a:spLocks noGrp="1"/>
          </p:cNvSpPr>
          <p:nvPr>
            <p:ph sz="quarter" idx="10"/>
          </p:nvPr>
        </p:nvSpPr>
        <p:spPr>
          <a:xfrm>
            <a:off x="457200" y="2514600"/>
            <a:ext cx="8229600" cy="4343400"/>
          </a:xfrm>
        </p:spPr>
        <p:txBody>
          <a:bodyPr/>
          <a:lstStyle/>
          <a:p>
            <a:pPr>
              <a:buSzTx/>
            </a:pPr>
            <a:r>
              <a:rPr lang="en-US" dirty="0" smtClean="0">
                <a:latin typeface="Arial" charset="0"/>
                <a:cs typeface="Arial" charset="0"/>
              </a:rPr>
              <a:t>Identify opportunities to improve teamwork and communication by reviewing barriers the team identified while learning from a safety defect</a:t>
            </a:r>
          </a:p>
          <a:p>
            <a:pPr>
              <a:buSzTx/>
            </a:pPr>
            <a:r>
              <a:rPr lang="en-US" dirty="0" smtClean="0">
                <a:latin typeface="Arial" charset="0"/>
                <a:cs typeface="Arial" charset="0"/>
              </a:rPr>
              <a:t>Discuss with frontline providers how and where they want to improve communication </a:t>
            </a:r>
          </a:p>
          <a:p>
            <a:pPr>
              <a:buSzTx/>
            </a:pPr>
            <a:r>
              <a:rPr lang="en-US" dirty="0" smtClean="0">
                <a:latin typeface="Arial" charset="0"/>
                <a:cs typeface="Arial" charset="0"/>
              </a:rPr>
              <a:t>Select a tool that best addresses providers’ concerns</a:t>
            </a:r>
          </a:p>
          <a:p>
            <a:pPr>
              <a:buSzTx/>
            </a:pPr>
            <a:r>
              <a:rPr lang="en-US" dirty="0" smtClean="0">
                <a:latin typeface="Arial" charset="0"/>
                <a:cs typeface="Arial" charset="0"/>
              </a:rPr>
              <a:t>Use teamwork and communication tools and incorporate them into team meetings and other relevant project processes</a:t>
            </a:r>
          </a:p>
          <a:p>
            <a:pPr>
              <a:buNone/>
            </a:pP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685800"/>
            <a:ext cx="8229600" cy="990600"/>
          </a:xfrm>
        </p:spPr>
        <p:txBody>
          <a:bodyPr/>
          <a:lstStyle/>
          <a:p>
            <a:pPr algn="ctr"/>
            <a:r>
              <a:rPr lang="en-US" b="1" dirty="0" smtClean="0">
                <a:solidFill>
                  <a:schemeClr val="tx1"/>
                </a:solidFill>
              </a:rPr>
              <a:t>Summary</a:t>
            </a:r>
          </a:p>
        </p:txBody>
      </p:sp>
      <p:sp>
        <p:nvSpPr>
          <p:cNvPr id="3" name="Slide Number Placeholder 2"/>
          <p:cNvSpPr>
            <a:spLocks noGrp="1"/>
          </p:cNvSpPr>
          <p:nvPr>
            <p:ph type="sldNum" sz="quarter" idx="11"/>
          </p:nvPr>
        </p:nvSpPr>
        <p:spPr/>
        <p:txBody>
          <a:bodyPr/>
          <a:lstStyle/>
          <a:p>
            <a:pPr>
              <a:defRPr/>
            </a:pPr>
            <a:fld id="{2BB39463-CE48-4F24-9088-FBD55B0B9A5B}" type="slidenum">
              <a:rPr lang="en-US" smtClean="0"/>
              <a:pPr>
                <a:defRPr/>
              </a:pPr>
              <a:t>37</a:t>
            </a:fld>
            <a:endParaRPr lang="en-US"/>
          </a:p>
        </p:txBody>
      </p:sp>
      <p:sp>
        <p:nvSpPr>
          <p:cNvPr id="15" name="Content Placeholder 2"/>
          <p:cNvSpPr>
            <a:spLocks noGrp="1"/>
          </p:cNvSpPr>
          <p:nvPr>
            <p:ph sz="quarter" idx="10"/>
          </p:nvPr>
        </p:nvSpPr>
        <p:spPr>
          <a:xfrm>
            <a:off x="609600" y="1981200"/>
            <a:ext cx="8229600" cy="4191000"/>
          </a:xfrm>
        </p:spPr>
        <p:txBody>
          <a:bodyPr/>
          <a:lstStyle/>
          <a:p>
            <a:r>
              <a:rPr lang="en-US" dirty="0" smtClean="0"/>
              <a:t>Effective communication plays an integral role in the delivery of high-quality</a:t>
            </a:r>
            <a:r>
              <a:rPr lang="en-US" smtClean="0"/>
              <a:t>, patient-centered </a:t>
            </a:r>
            <a:r>
              <a:rPr lang="en-US" dirty="0" smtClean="0"/>
              <a:t>care  </a:t>
            </a:r>
          </a:p>
          <a:p>
            <a:r>
              <a:rPr lang="en-US" dirty="0" smtClean="0"/>
              <a:t>Barriers to efficient teamwork and communication influence the outcomes of the unit team  </a:t>
            </a:r>
          </a:p>
          <a:p>
            <a:r>
              <a:rPr lang="en-US" dirty="0" smtClean="0"/>
              <a:t>Research supports the connection between communication errors and patient care delivery </a:t>
            </a:r>
            <a:endParaRPr lang="en-US" dirty="0"/>
          </a:p>
          <a:p>
            <a:r>
              <a:rPr lang="en-US" dirty="0" smtClean="0"/>
              <a:t>CUSP and TeamSTEPPS employ successful tools and strategies that unit teams can implement to improve the effectiveness of teamwork and communication on their units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b="1" dirty="0" smtClean="0">
                <a:solidFill>
                  <a:schemeClr val="tx1"/>
                </a:solidFill>
              </a:rPr>
              <a:t>Additional CUSP Tools </a:t>
            </a:r>
            <a:endParaRPr lang="en-US" b="1" baseline="30000" dirty="0">
              <a:solidFill>
                <a:schemeClr val="tx1"/>
              </a:solidFill>
            </a:endParaRPr>
          </a:p>
        </p:txBody>
      </p:sp>
      <p:sp>
        <p:nvSpPr>
          <p:cNvPr id="3" name="Content Placeholder 2"/>
          <p:cNvSpPr>
            <a:spLocks noGrp="1"/>
          </p:cNvSpPr>
          <p:nvPr>
            <p:ph sz="quarter" idx="10"/>
          </p:nvPr>
        </p:nvSpPr>
        <p:spPr>
          <a:xfrm>
            <a:off x="609600" y="2057400"/>
            <a:ext cx="8229600" cy="4191000"/>
          </a:xfrm>
        </p:spPr>
        <p:txBody>
          <a:bodyPr/>
          <a:lstStyle/>
          <a:p>
            <a:r>
              <a:rPr lang="en-US" dirty="0" smtClean="0"/>
              <a:t>Morning Briefing</a:t>
            </a:r>
          </a:p>
          <a:p>
            <a:r>
              <a:rPr lang="en-US" dirty="0" smtClean="0"/>
              <a:t>Observing Patient Rounds</a:t>
            </a:r>
          </a:p>
          <a:p>
            <a:r>
              <a:rPr lang="en-US" dirty="0" smtClean="0"/>
              <a:t>Team Check-up Tool</a:t>
            </a: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38</a:t>
            </a:fld>
            <a:endParaRPr lang="en-US"/>
          </a:p>
        </p:txBody>
      </p:sp>
      <p:pic>
        <p:nvPicPr>
          <p:cNvPr id="1026" name="Picture 2" descr="Tools icon"/>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b="1" dirty="0" smtClean="0">
                <a:solidFill>
                  <a:schemeClr val="tx1"/>
                </a:solidFill>
              </a:rPr>
              <a:t>References</a:t>
            </a:r>
            <a:endParaRPr lang="en-US" b="1" dirty="0">
              <a:solidFill>
                <a:schemeClr val="tx1"/>
              </a:solidFill>
            </a:endParaRPr>
          </a:p>
        </p:txBody>
      </p:sp>
      <p:sp>
        <p:nvSpPr>
          <p:cNvPr id="3" name="Content Placeholder 2"/>
          <p:cNvSpPr>
            <a:spLocks noGrp="1"/>
          </p:cNvSpPr>
          <p:nvPr>
            <p:ph sz="quarter" idx="10"/>
          </p:nvPr>
        </p:nvSpPr>
        <p:spPr/>
        <p:txBody>
          <a:bodyPr/>
          <a:lstStyle/>
          <a:p>
            <a:pPr marL="457200" lvl="0" indent="-457200">
              <a:buFont typeface="+mj-lt"/>
              <a:buAutoNum type="arabicPeriod"/>
            </a:pPr>
            <a:r>
              <a:rPr lang="en-US" dirty="0"/>
              <a:t>Agency for Healthcare Research and Quality, Department of Defense. </a:t>
            </a:r>
            <a:r>
              <a:rPr lang="en-US" dirty="0" err="1"/>
              <a:t>TeamSTEPPS</a:t>
            </a:r>
            <a:r>
              <a:rPr lang="en-US" dirty="0"/>
              <a:t>.  Available at </a:t>
            </a:r>
            <a:r>
              <a:rPr lang="en-US" dirty="0">
                <a:hlinkClick r:id="rId2"/>
              </a:rPr>
              <a:t>http</a:t>
            </a:r>
            <a:r>
              <a:rPr lang="en-US">
                <a:hlinkClick r:id="rId2"/>
              </a:rPr>
              <a:t>://</a:t>
            </a:r>
            <a:r>
              <a:rPr lang="en-US" smtClean="0">
                <a:hlinkClick r:id="rId2"/>
              </a:rPr>
              <a:t>www.ahrq.gov/professionals/education/curriculum-tools/teamstepps/index.html</a:t>
            </a:r>
            <a:r>
              <a:rPr lang="en-US" smtClean="0"/>
              <a:t> </a:t>
            </a:r>
            <a:endParaRPr lang="en-US" dirty="0" smtClean="0"/>
          </a:p>
          <a:p>
            <a:pPr marL="457200" lvl="0" indent="-457200">
              <a:buFont typeface="+mj-lt"/>
              <a:buAutoNum type="arabicPeriod"/>
            </a:pPr>
            <a:r>
              <a:rPr lang="en-US" dirty="0" smtClean="0"/>
              <a:t>(Adapted from) Dayton, E, Henriksen, K. Joint Commission Journal of Quality and Patient Safety. 2007 Jan;33(1):34-47. </a:t>
            </a:r>
          </a:p>
          <a:p>
            <a:pPr marL="457200" indent="-457200">
              <a:buFont typeface="+mj-lt"/>
              <a:buAutoNum type="arabicPeriod"/>
            </a:pPr>
            <a:r>
              <a:rPr lang="en-US" dirty="0" smtClean="0"/>
              <a:t>Joint Commission on Accreditation of Healthcare Organizations. Sentinel Events Statistics.  Root Causes of Sentinel Events, 2005</a:t>
            </a:r>
            <a:r>
              <a:rPr lang="en-US" i="1" dirty="0" smtClean="0"/>
              <a:t>. </a:t>
            </a:r>
            <a:r>
              <a:rPr lang="en-US" u="sng" dirty="0" smtClean="0">
                <a:hlinkClick r:id="rId3"/>
              </a:rPr>
              <a:t>www.jointcommission.org/sentinel_event.aspx</a:t>
            </a:r>
            <a:r>
              <a:rPr lang="en-US" u="sng" dirty="0" smtClean="0"/>
              <a:t>  </a:t>
            </a:r>
            <a:endParaRPr lang="en-US" u="sng" dirty="0"/>
          </a:p>
          <a:p>
            <a:pPr marL="457200" indent="-457200">
              <a:buFont typeface="+mj-lt"/>
              <a:buAutoNum type="arabicPeriod"/>
            </a:pPr>
            <a:r>
              <a:rPr lang="en-US" dirty="0" err="1" smtClean="0"/>
              <a:t>Shortell</a:t>
            </a:r>
            <a:r>
              <a:rPr lang="en-US" dirty="0" smtClean="0"/>
              <a:t> SM, </a:t>
            </a:r>
            <a:r>
              <a:rPr lang="en-US" dirty="0" err="1" smtClean="0"/>
              <a:t>Marstellar</a:t>
            </a:r>
            <a:r>
              <a:rPr lang="en-US" dirty="0" smtClean="0"/>
              <a:t> JA, Lin M et al. The </a:t>
            </a:r>
            <a:r>
              <a:rPr lang="en-US" dirty="0"/>
              <a:t>r</a:t>
            </a:r>
            <a:r>
              <a:rPr lang="en-US" dirty="0" smtClean="0"/>
              <a:t>ole </a:t>
            </a:r>
            <a:r>
              <a:rPr lang="en-US" dirty="0"/>
              <a:t>of </a:t>
            </a:r>
            <a:r>
              <a:rPr lang="en-US" dirty="0" smtClean="0"/>
              <a:t>perceived </a:t>
            </a:r>
            <a:r>
              <a:rPr lang="en-US" dirty="0"/>
              <a:t>t</a:t>
            </a:r>
            <a:r>
              <a:rPr lang="en-US" dirty="0" smtClean="0"/>
              <a:t>eam </a:t>
            </a:r>
            <a:r>
              <a:rPr lang="en-US" dirty="0"/>
              <a:t>e</a:t>
            </a:r>
            <a:r>
              <a:rPr lang="en-US" dirty="0" smtClean="0"/>
              <a:t>ffectiveness </a:t>
            </a:r>
            <a:r>
              <a:rPr lang="en-US" dirty="0"/>
              <a:t>in </a:t>
            </a:r>
            <a:r>
              <a:rPr lang="en-US" dirty="0" smtClean="0"/>
              <a:t>improving </a:t>
            </a:r>
            <a:r>
              <a:rPr lang="en-US" dirty="0"/>
              <a:t>c</a:t>
            </a:r>
            <a:r>
              <a:rPr lang="en-US" dirty="0" smtClean="0"/>
              <a:t>hronic </a:t>
            </a:r>
            <a:r>
              <a:rPr lang="en-US" dirty="0"/>
              <a:t>i</a:t>
            </a:r>
            <a:r>
              <a:rPr lang="en-US" dirty="0" smtClean="0"/>
              <a:t>llness care. </a:t>
            </a:r>
            <a:r>
              <a:rPr lang="en-US" i="1" dirty="0" smtClean="0"/>
              <a:t>Med Care </a:t>
            </a:r>
            <a:r>
              <a:rPr lang="en-US" dirty="0" smtClean="0"/>
              <a:t>2004 Nov; 42:1040-1048. </a:t>
            </a:r>
            <a:endParaRPr lang="en-US" dirty="0"/>
          </a:p>
          <a:p>
            <a:pPr marL="457200" indent="-457200">
              <a:buFont typeface="+mj-lt"/>
              <a:buAutoNum type="arabicPeriod"/>
            </a:pPr>
            <a:endParaRPr lang="en-US" dirty="0" smtClean="0"/>
          </a:p>
          <a:p>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95400" y="304800"/>
            <a:ext cx="7391400" cy="1600200"/>
          </a:xfrm>
        </p:spPr>
        <p:txBody>
          <a:bodyPr/>
          <a:lstStyle/>
          <a:p>
            <a:pPr algn="ctr"/>
            <a:r>
              <a:rPr lang="en-US" b="1" dirty="0" smtClean="0">
                <a:solidFill>
                  <a:schemeClr val="tx1"/>
                </a:solidFill>
              </a:rPr>
              <a:t>Four Key Components of Effective Communication</a:t>
            </a:r>
            <a:r>
              <a:rPr lang="en-US" b="1" baseline="30000" dirty="0" smtClean="0">
                <a:solidFill>
                  <a:schemeClr val="tx1"/>
                </a:solidFill>
              </a:rPr>
              <a:t>1</a:t>
            </a:r>
          </a:p>
        </p:txBody>
      </p:sp>
      <p:sp>
        <p:nvSpPr>
          <p:cNvPr id="4" name="Slide Number Placeholder 3"/>
          <p:cNvSpPr>
            <a:spLocks noGrp="1"/>
          </p:cNvSpPr>
          <p:nvPr>
            <p:ph type="sldNum" sz="quarter" idx="11"/>
          </p:nvPr>
        </p:nvSpPr>
        <p:spPr/>
        <p:txBody>
          <a:bodyPr/>
          <a:lstStyle/>
          <a:p>
            <a:pPr>
              <a:defRPr/>
            </a:pPr>
            <a:fld id="{3B1ED5AB-24F7-4042-ACDA-A8B3AB24514C}" type="slidenum">
              <a:rPr lang="en-US" smtClean="0"/>
              <a:pPr>
                <a:defRPr/>
              </a:pPr>
              <a:t>4</a:t>
            </a:fld>
            <a:endParaRPr lang="en-US" dirty="0"/>
          </a:p>
        </p:txBody>
      </p:sp>
      <p:grpSp>
        <p:nvGrpSpPr>
          <p:cNvPr id="21" name="Group 20" descr="Effective communication is complete, clear, brief, and timely.  &#10;TeamSTEPPS logo and penguin&#10;"/>
          <p:cNvGrpSpPr/>
          <p:nvPr/>
        </p:nvGrpSpPr>
        <p:grpSpPr>
          <a:xfrm>
            <a:off x="0" y="2300858"/>
            <a:ext cx="8610600" cy="4348862"/>
            <a:chOff x="-152400" y="2986658"/>
            <a:chExt cx="8610600" cy="4348862"/>
          </a:xfrm>
        </p:grpSpPr>
        <p:grpSp>
          <p:nvGrpSpPr>
            <p:cNvPr id="7" name="Group 6"/>
            <p:cNvGrpSpPr/>
            <p:nvPr/>
          </p:nvGrpSpPr>
          <p:grpSpPr>
            <a:xfrm>
              <a:off x="457200" y="2986658"/>
              <a:ext cx="8001000" cy="1890142"/>
              <a:chOff x="921628" y="2300740"/>
              <a:chExt cx="7242048" cy="1889221"/>
            </a:xfrm>
            <a:gradFill flip="none" rotWithShape="1">
              <a:gsLst>
                <a:gs pos="0">
                  <a:srgbClr val="240078">
                    <a:shade val="30000"/>
                    <a:satMod val="115000"/>
                  </a:srgbClr>
                </a:gs>
                <a:gs pos="50000">
                  <a:srgbClr val="240078">
                    <a:shade val="67500"/>
                    <a:satMod val="115000"/>
                  </a:srgbClr>
                </a:gs>
                <a:gs pos="100000">
                  <a:srgbClr val="240078">
                    <a:shade val="100000"/>
                    <a:satMod val="115000"/>
                  </a:srgbClr>
                </a:gs>
              </a:gsLst>
              <a:lin ang="16200000" scaled="1"/>
              <a:tileRect/>
            </a:gradFill>
          </p:grpSpPr>
          <p:sp>
            <p:nvSpPr>
              <p:cNvPr id="8" name="Freeform 7" descr="Communication is complete, clear, brief and timely."/>
              <p:cNvSpPr/>
              <p:nvPr/>
            </p:nvSpPr>
            <p:spPr>
              <a:xfrm>
                <a:off x="921628" y="230074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Complete</a:t>
                </a:r>
                <a:endParaRPr lang="en-US" sz="2000" kern="1200" dirty="0">
                  <a:latin typeface="Arial"/>
                  <a:cs typeface="Arial"/>
                </a:endParaRPr>
              </a:p>
            </p:txBody>
          </p:sp>
          <p:sp>
            <p:nvSpPr>
              <p:cNvPr id="9" name="Freeform 8" descr="Communication is complete, clear, brief and timely."/>
              <p:cNvSpPr/>
              <p:nvPr/>
            </p:nvSpPr>
            <p:spPr>
              <a:xfrm>
                <a:off x="2750428" y="230074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Clear</a:t>
                </a:r>
                <a:endParaRPr lang="en-US" sz="2000" kern="1200" dirty="0">
                  <a:latin typeface="Arial"/>
                  <a:cs typeface="Arial"/>
                </a:endParaRPr>
              </a:p>
            </p:txBody>
          </p:sp>
          <p:sp>
            <p:nvSpPr>
              <p:cNvPr id="11" name="Freeform 10" descr="Communication is complete, clear, brief and timely."/>
              <p:cNvSpPr/>
              <p:nvPr/>
            </p:nvSpPr>
            <p:spPr>
              <a:xfrm>
                <a:off x="4579228" y="230074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dirty="0" smtClean="0">
                    <a:latin typeface="Arial"/>
                    <a:cs typeface="Arial"/>
                  </a:rPr>
                  <a:t> Brief</a:t>
                </a:r>
                <a:endParaRPr lang="en-US" sz="2000" kern="1200" dirty="0">
                  <a:latin typeface="Arial"/>
                  <a:cs typeface="Arial"/>
                </a:endParaRPr>
              </a:p>
            </p:txBody>
          </p:sp>
          <p:sp>
            <p:nvSpPr>
              <p:cNvPr id="12" name="Freeform 11" descr="Communication is complete, clear, brief and timely."/>
              <p:cNvSpPr/>
              <p:nvPr/>
            </p:nvSpPr>
            <p:spPr>
              <a:xfrm>
                <a:off x="6408028" y="230074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  Timely</a:t>
                </a:r>
                <a:endParaRPr lang="en-US" sz="2000" kern="1200" dirty="0">
                  <a:latin typeface="Arial"/>
                  <a:cs typeface="Arial"/>
                </a:endParaRP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19800"/>
              <a:ext cx="1351280" cy="1315720"/>
            </a:xfrm>
            <a:prstGeom prst="rect">
              <a:avLst/>
            </a:prstGeom>
          </p:spPr>
        </p:pic>
        <p:sp>
          <p:nvSpPr>
            <p:cNvPr id="18" name="TextBox 22"/>
            <p:cNvSpPr txBox="1"/>
            <p:nvPr/>
          </p:nvSpPr>
          <p:spPr>
            <a:xfrm>
              <a:off x="1143000" y="69146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52400" y="685800"/>
            <a:ext cx="9144000" cy="990600"/>
          </a:xfrm>
        </p:spPr>
        <p:txBody>
          <a:bodyPr/>
          <a:lstStyle/>
          <a:p>
            <a:pPr algn="ctr" eaLnBrk="1" hangingPunct="1"/>
            <a:r>
              <a:rPr lang="en-US" b="1" dirty="0" smtClean="0">
                <a:solidFill>
                  <a:schemeClr val="tx1"/>
                </a:solidFill>
                <a:ea typeface="ＭＳ Ｐゴシック" pitchFamily="-108" charset="-128"/>
              </a:rPr>
              <a:t>Elements That Affect </a:t>
            </a:r>
            <a:br>
              <a:rPr lang="en-US" b="1" dirty="0" smtClean="0">
                <a:solidFill>
                  <a:schemeClr val="tx1"/>
                </a:solidFill>
                <a:ea typeface="ＭＳ Ｐゴシック" pitchFamily="-108" charset="-128"/>
              </a:rPr>
            </a:br>
            <a:r>
              <a:rPr lang="en-US" b="1" dirty="0" smtClean="0">
                <a:solidFill>
                  <a:schemeClr val="tx1"/>
                </a:solidFill>
                <a:ea typeface="ＭＳ Ｐゴシック" pitchFamily="-108" charset="-128"/>
              </a:rPr>
              <a:t>Communication and Information Exchange</a:t>
            </a:r>
          </a:p>
        </p:txBody>
      </p:sp>
      <p:sp>
        <p:nvSpPr>
          <p:cNvPr id="12291" name="Rectangle 6"/>
          <p:cNvSpPr>
            <a:spLocks noGrp="1" noChangeArrowheads="1"/>
          </p:cNvSpPr>
          <p:nvPr>
            <p:ph sz="quarter" idx="10"/>
          </p:nvPr>
        </p:nvSpPr>
        <p:spPr>
          <a:xfrm>
            <a:off x="914400" y="2362200"/>
            <a:ext cx="7481455" cy="3733800"/>
          </a:xfrm>
        </p:spPr>
        <p:txBody>
          <a:bodyPr/>
          <a:lstStyle/>
          <a:p>
            <a:pPr eaLnBrk="1" hangingPunct="1"/>
            <a:r>
              <a:rPr lang="en-US" dirty="0" smtClean="0">
                <a:ea typeface="ＭＳ Ｐゴシック" pitchFamily="-108" charset="-128"/>
              </a:rPr>
              <a:t>Interruptions</a:t>
            </a:r>
          </a:p>
          <a:p>
            <a:pPr eaLnBrk="1" hangingPunct="1"/>
            <a:r>
              <a:rPr lang="en-US" dirty="0" smtClean="0">
                <a:ea typeface="ＭＳ Ｐゴシック" pitchFamily="-108" charset="-128"/>
              </a:rPr>
              <a:t>Task absorption</a:t>
            </a:r>
          </a:p>
          <a:p>
            <a:pPr eaLnBrk="1" hangingPunct="1"/>
            <a:r>
              <a:rPr lang="en-US" dirty="0" smtClean="0">
                <a:ea typeface="ＭＳ Ｐゴシック" pitchFamily="-108" charset="-128"/>
              </a:rPr>
              <a:t>Verbal abuse</a:t>
            </a:r>
          </a:p>
          <a:p>
            <a:pPr eaLnBrk="1" hangingPunct="1"/>
            <a:r>
              <a:rPr lang="en-US" dirty="0" smtClean="0">
                <a:ea typeface="ＭＳ Ｐゴシック" pitchFamily="-108" charset="-128"/>
              </a:rPr>
              <a:t>Fatigue</a:t>
            </a:r>
          </a:p>
          <a:p>
            <a:pPr eaLnBrk="1" hangingPunct="1"/>
            <a:r>
              <a:rPr lang="en-US" dirty="0" smtClean="0">
                <a:ea typeface="ＭＳ Ｐゴシック" pitchFamily="-108" charset="-128"/>
              </a:rPr>
              <a:t>Not following plan of care</a:t>
            </a:r>
          </a:p>
          <a:p>
            <a:pPr eaLnBrk="1" hangingPunct="1"/>
            <a:r>
              <a:rPr lang="en-US" dirty="0" smtClean="0">
                <a:ea typeface="ＭＳ Ｐゴシック" pitchFamily="-108" charset="-128"/>
              </a:rPr>
              <a:t>Ambiguous orders or directions</a:t>
            </a:r>
          </a:p>
          <a:p>
            <a:pPr eaLnBrk="1" hangingPunct="1"/>
            <a:r>
              <a:rPr lang="en-US" dirty="0" smtClean="0">
                <a:ea typeface="ＭＳ Ｐゴシック" pitchFamily="-108" charset="-128"/>
              </a:rPr>
              <a:t>Change in team members</a:t>
            </a:r>
          </a:p>
          <a:p>
            <a:pPr eaLnBrk="1" hangingPunct="1"/>
            <a:r>
              <a:rPr lang="en-US" dirty="0" smtClean="0">
                <a:ea typeface="ＭＳ Ｐゴシック" pitchFamily="-108" charset="-128"/>
              </a:rPr>
              <a:t>Work load</a:t>
            </a:r>
          </a:p>
        </p:txBody>
      </p:sp>
      <p:sp>
        <p:nvSpPr>
          <p:cNvPr id="5" name="Slide Number Placeholder 3"/>
          <p:cNvSpPr>
            <a:spLocks noGrp="1"/>
          </p:cNvSpPr>
          <p:nvPr>
            <p:ph type="sldNum" sz="quarter" idx="11"/>
          </p:nvPr>
        </p:nvSpPr>
        <p:spPr>
          <a:xfrm>
            <a:off x="6705600" y="6096000"/>
            <a:ext cx="2133600" cy="365125"/>
          </a:xfrm>
        </p:spPr>
        <p:txBody>
          <a:bodyPr/>
          <a:lstStyle/>
          <a:p>
            <a:pPr>
              <a:defRPr/>
            </a:pPr>
            <a:fld id="{C17E7FFE-829C-4DE9-9997-82FE635EEBE2}" type="slidenum">
              <a:rPr lang="en-US" smtClean="0"/>
              <a:pPr>
                <a:defRPr/>
              </a:pPr>
              <a:t>5</a:t>
            </a:fld>
            <a:endParaRPr lang="en-US"/>
          </a:p>
        </p:txBody>
      </p:sp>
      <p:pic>
        <p:nvPicPr>
          <p:cNvPr id="7" name="Picture 6" descr="Team members separated by barrier representing possible challenges to disrupting effective communication."/>
          <p:cNvPicPr>
            <a:picLocks noChangeAspect="1"/>
          </p:cNvPicPr>
          <p:nvPr/>
        </p:nvPicPr>
        <p:blipFill>
          <a:blip r:embed="rId3" cstate="print"/>
          <a:stretch>
            <a:fillRect/>
          </a:stretch>
        </p:blipFill>
        <p:spPr>
          <a:xfrm>
            <a:off x="4953000" y="2324099"/>
            <a:ext cx="3810000" cy="28575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
            <a:ext cx="8229600" cy="1143000"/>
          </a:xfrm>
        </p:spPr>
        <p:txBody>
          <a:bodyPr/>
          <a:lstStyle/>
          <a:p>
            <a:pPr algn="ctr"/>
            <a:r>
              <a:rPr lang="en-US" b="1" dirty="0" smtClean="0">
                <a:solidFill>
                  <a:schemeClr val="tx1"/>
                </a:solidFill>
              </a:rPr>
              <a:t>Communication Breakdowns Cause </a:t>
            </a:r>
            <a:br>
              <a:rPr lang="en-US" b="1" dirty="0" smtClean="0">
                <a:solidFill>
                  <a:schemeClr val="tx1"/>
                </a:solidFill>
              </a:rPr>
            </a:br>
            <a:r>
              <a:rPr lang="en-US" b="1" dirty="0" smtClean="0">
                <a:solidFill>
                  <a:schemeClr val="tx1"/>
                </a:solidFill>
              </a:rPr>
              <a:t>Treatment Delays</a:t>
            </a:r>
            <a:r>
              <a:rPr lang="en-US" b="1" baseline="30000" dirty="0" smtClean="0">
                <a:solidFill>
                  <a:schemeClr val="tx1"/>
                </a:solidFill>
              </a:rPr>
              <a:t>3 </a:t>
            </a:r>
            <a:endParaRPr lang="en-US" b="1" dirty="0">
              <a:solidFill>
                <a:schemeClr val="tx1"/>
              </a:solidFill>
            </a:endParaRPr>
          </a:p>
        </p:txBody>
      </p:sp>
      <p:sp>
        <p:nvSpPr>
          <p:cNvPr id="2" name="Slide Number Placeholder 1"/>
          <p:cNvSpPr>
            <a:spLocks noGrp="1"/>
          </p:cNvSpPr>
          <p:nvPr>
            <p:ph type="sldNum" sz="quarter" idx="11"/>
          </p:nvPr>
        </p:nvSpPr>
        <p:spPr/>
        <p:txBody>
          <a:bodyPr/>
          <a:lstStyle/>
          <a:p>
            <a:pPr>
              <a:defRPr/>
            </a:pPr>
            <a:fld id="{7F9E6987-21DB-4DDF-A90C-FE2C86681C55}" type="slidenum">
              <a:rPr lang="en-US" smtClean="0"/>
              <a:pPr>
                <a:defRPr/>
              </a:pPr>
              <a:t>6</a:t>
            </a:fld>
            <a:endParaRPr lang="en-US"/>
          </a:p>
        </p:txBody>
      </p:sp>
      <p:sp>
        <p:nvSpPr>
          <p:cNvPr id="6" name="Text Placeholder 5"/>
          <p:cNvSpPr>
            <a:spLocks noGrp="1"/>
          </p:cNvSpPr>
          <p:nvPr>
            <p:ph type="body" idx="4294967295"/>
          </p:nvPr>
        </p:nvSpPr>
        <p:spPr>
          <a:xfrm>
            <a:off x="304800" y="1722437"/>
            <a:ext cx="8229600" cy="4525963"/>
          </a:xfrm>
        </p:spPr>
        <p:txBody>
          <a:bodyPr/>
          <a:lstStyle/>
          <a:p>
            <a:pPr lvl="0" algn="ctr">
              <a:buNone/>
            </a:pPr>
            <a:r>
              <a:rPr lang="en-US" dirty="0" smtClean="0">
                <a:latin typeface="Arial" pitchFamily="34" charset="0"/>
                <a:cs typeface="Arial" pitchFamily="34" charset="0"/>
              </a:rPr>
              <a:t>Root Causes</a:t>
            </a:r>
            <a:r>
              <a:rPr lang="en-US" baseline="0" dirty="0" smtClean="0">
                <a:latin typeface="Arial" pitchFamily="34" charset="0"/>
                <a:cs typeface="Arial" pitchFamily="34" charset="0"/>
              </a:rPr>
              <a:t> of Treatment Delays (1995-2004)</a:t>
            </a:r>
            <a:endParaRPr lang="en-US" dirty="0">
              <a:latin typeface="Arial" pitchFamily="34" charset="0"/>
              <a:cs typeface="Arial" pitchFamily="34" charset="0"/>
            </a:endParaRPr>
          </a:p>
        </p:txBody>
      </p:sp>
      <p:pic>
        <p:nvPicPr>
          <p:cNvPr id="9" name="Content Placeholder 8" descr="Communication breakdowns cause treatment delays.  The root causes of treatment delays are as follows:&#10;Communication 86%&#10;Patient Assessment 77%&#10;Continuum of Care 52%&#10;Orientation and Training 41%&#10;Availability of Information 39%&#10;Competency and Credentialing 35%&#10;Staffing 35%&#10;Care Planning 20%&#10;Leadership 19%&#10;Environmental Safety and Security 19%&#10;Organizational Culture 18%&#10;Procedural Compliance 17%"/>
          <p:cNvPicPr>
            <a:picLocks noGrp="1" noChangeAspect="1"/>
          </p:cNvPicPr>
          <p:nvPr>
            <p:ph sz="quarter" idx="10"/>
          </p:nvPr>
        </p:nvPicPr>
        <p:blipFill>
          <a:blip r:embed="rId2" cstate="print"/>
          <a:stretch>
            <a:fillRect/>
          </a:stretch>
        </p:blipFill>
        <p:spPr>
          <a:xfrm>
            <a:off x="609600" y="2286000"/>
            <a:ext cx="7722714" cy="41182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8229600" cy="1143000"/>
          </a:xfrm>
        </p:spPr>
        <p:txBody>
          <a:bodyPr/>
          <a:lstStyle/>
          <a:p>
            <a:pPr algn="ctr"/>
            <a:r>
              <a:rPr lang="en-US" b="1" dirty="0" smtClean="0">
                <a:solidFill>
                  <a:schemeClr val="tx1"/>
                </a:solidFill>
              </a:rPr>
              <a:t>Communication Breakdowns Cause </a:t>
            </a:r>
            <a:br>
              <a:rPr lang="en-US" b="1" dirty="0" smtClean="0">
                <a:solidFill>
                  <a:schemeClr val="tx1"/>
                </a:solidFill>
              </a:rPr>
            </a:br>
            <a:r>
              <a:rPr lang="en-US" b="1" dirty="0" smtClean="0">
                <a:solidFill>
                  <a:schemeClr val="tx1"/>
                </a:solidFill>
              </a:rPr>
              <a:t>Infection-Associated Events</a:t>
            </a:r>
            <a:r>
              <a:rPr lang="en-US" b="1" baseline="30000" dirty="0" smtClean="0">
                <a:solidFill>
                  <a:schemeClr val="tx1"/>
                </a:solidFill>
              </a:rPr>
              <a:t>3 </a:t>
            </a:r>
            <a:r>
              <a:rPr lang="en-US" b="1" dirty="0" smtClean="0">
                <a:solidFill>
                  <a:schemeClr val="tx1"/>
                </a:solidFill>
              </a:rPr>
              <a:t> </a:t>
            </a:r>
            <a:endParaRPr lang="en-US" b="1" dirty="0">
              <a:solidFill>
                <a:schemeClr val="tx1"/>
              </a:solidFill>
            </a:endParaRPr>
          </a:p>
        </p:txBody>
      </p:sp>
      <p:sp>
        <p:nvSpPr>
          <p:cNvPr id="4" name="Content Placeholder 3"/>
          <p:cNvSpPr>
            <a:spLocks noGrp="1"/>
          </p:cNvSpPr>
          <p:nvPr>
            <p:ph sz="quarter" idx="10"/>
          </p:nvPr>
        </p:nvSpPr>
        <p:spPr>
          <a:xfrm>
            <a:off x="1143000" y="1676400"/>
            <a:ext cx="8229600" cy="4191000"/>
          </a:xfrm>
        </p:spPr>
        <p:txBody>
          <a:bodyPr/>
          <a:lstStyle/>
          <a:p>
            <a:pPr lvl="0" algn="ctr">
              <a:buNone/>
            </a:pPr>
            <a:r>
              <a:rPr lang="en-US" dirty="0" smtClean="0">
                <a:solidFill>
                  <a:schemeClr val="tx1"/>
                </a:solidFill>
              </a:rPr>
              <a:t>Root causes of infection-associated </a:t>
            </a:r>
            <a:r>
              <a:rPr lang="en-US" dirty="0" smtClean="0"/>
              <a:t>e</a:t>
            </a:r>
            <a:r>
              <a:rPr lang="en-US" dirty="0" smtClean="0">
                <a:solidFill>
                  <a:schemeClr val="tx1"/>
                </a:solidFill>
              </a:rPr>
              <a:t>vents (2005)</a:t>
            </a:r>
            <a:endParaRPr lang="en-US" dirty="0"/>
          </a:p>
        </p:txBody>
      </p:sp>
      <p:sp>
        <p:nvSpPr>
          <p:cNvPr id="2" name="Slide Number Placeholder 1"/>
          <p:cNvSpPr>
            <a:spLocks noGrp="1"/>
          </p:cNvSpPr>
          <p:nvPr>
            <p:ph type="sldNum" sz="quarter" idx="11"/>
          </p:nvPr>
        </p:nvSpPr>
        <p:spPr/>
        <p:txBody>
          <a:bodyPr/>
          <a:lstStyle/>
          <a:p>
            <a:pPr>
              <a:defRPr/>
            </a:pPr>
            <a:fld id="{7F9E6987-21DB-4DDF-A90C-FE2C86681C55}" type="slidenum">
              <a:rPr lang="en-US" smtClean="0"/>
              <a:pPr>
                <a:defRPr/>
              </a:pPr>
              <a:t>7</a:t>
            </a:fld>
            <a:endParaRPr lang="en-US" dirty="0"/>
          </a:p>
        </p:txBody>
      </p:sp>
      <p:pic>
        <p:nvPicPr>
          <p:cNvPr id="5" name="Picture 4" descr="The root causes of infection-associated events are as follows:&#10;&#10;Communication 75%&#10;Environmental Safety/Security 50%&#10;Continuum of Care 39%&#10;Competency or Credentialing 38%&#10;Procedural Compliance 38%&#10;Patient Assessment 25%&#10;Leadership 25%&#10;Staffing 13%&#10;Availability of Information 13%&#10;Orientation and Training 12%&#10;Organizational Culture 12%&#10;"/>
          <p:cNvPicPr>
            <a:picLocks noChangeAspect="1"/>
          </p:cNvPicPr>
          <p:nvPr/>
        </p:nvPicPr>
        <p:blipFill>
          <a:blip r:embed="rId2" cstate="print"/>
          <a:stretch>
            <a:fillRect/>
          </a:stretch>
        </p:blipFill>
        <p:spPr>
          <a:xfrm>
            <a:off x="990600" y="2133600"/>
            <a:ext cx="7010400" cy="4270164"/>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00"/>
                </a:solidFill>
              </a:rPr>
              <a:t>Exercise	</a:t>
            </a:r>
            <a:endParaRPr lang="en-US" b="1" dirty="0">
              <a:solidFill>
                <a:srgbClr val="000000"/>
              </a:solidFill>
            </a:endParaRPr>
          </a:p>
        </p:txBody>
      </p:sp>
      <p:sp>
        <p:nvSpPr>
          <p:cNvPr id="3" name="Content Placeholder 2"/>
          <p:cNvSpPr>
            <a:spLocks noGrp="1"/>
          </p:cNvSpPr>
          <p:nvPr>
            <p:ph sz="quarter" idx="10"/>
          </p:nvPr>
        </p:nvSpPr>
        <p:spPr>
          <a:xfrm>
            <a:off x="457200" y="2057400"/>
            <a:ext cx="8229600" cy="4191000"/>
          </a:xfrm>
        </p:spPr>
        <p:txBody>
          <a:bodyPr/>
          <a:lstStyle/>
          <a:p>
            <a:pPr marL="0" indent="0">
              <a:buNone/>
            </a:pPr>
            <a:r>
              <a:rPr lang="en-US" dirty="0"/>
              <a:t>Think of a defect that has occurred in your unit due to a communication breakdown</a:t>
            </a:r>
            <a:r>
              <a:rPr lang="en-US" dirty="0" smtClean="0"/>
              <a:t>.</a:t>
            </a:r>
          </a:p>
          <a:p>
            <a:pPr marL="0" lvl="1" indent="0">
              <a:buNone/>
            </a:pPr>
            <a:endParaRPr lang="en-US" dirty="0" smtClean="0">
              <a:latin typeface="Arial"/>
              <a:cs typeface="Arial"/>
            </a:endParaRPr>
          </a:p>
          <a:p>
            <a:pPr marL="0" lvl="1" indent="0">
              <a:buNone/>
            </a:pPr>
            <a:r>
              <a:rPr lang="en-US" dirty="0" smtClean="0">
                <a:latin typeface="Arial"/>
                <a:cs typeface="Arial"/>
              </a:rPr>
              <a:t>Using </a:t>
            </a:r>
            <a:r>
              <a:rPr lang="en-US" dirty="0">
                <a:latin typeface="Arial"/>
                <a:cs typeface="Arial"/>
              </a:rPr>
              <a:t>the standards of effective communication, list three </a:t>
            </a:r>
            <a:r>
              <a:rPr lang="en-US" dirty="0" smtClean="0">
                <a:latin typeface="Arial"/>
                <a:cs typeface="Arial"/>
              </a:rPr>
              <a:t>or four ways </a:t>
            </a:r>
            <a:r>
              <a:rPr lang="en-US" dirty="0">
                <a:latin typeface="Arial"/>
                <a:cs typeface="Arial"/>
              </a:rPr>
              <a:t>in which communication could be improved to reduce the risk of similar defects occurring. </a:t>
            </a: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8</a:t>
            </a:fld>
            <a:endParaRPr lang="en-US"/>
          </a:p>
        </p:txBody>
      </p:sp>
      <p:pic>
        <p:nvPicPr>
          <p:cNvPr id="5" name="Picture 1"/>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Tree>
    <p:extLst>
      <p:ext uri="{BB962C8B-B14F-4D97-AF65-F5344CB8AC3E}">
        <p14:creationId xmlns:p14="http://schemas.microsoft.com/office/powerpoint/2010/main" val="39515114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14400" y="457200"/>
            <a:ext cx="8229600" cy="838200"/>
          </a:xfrm>
          <a:noFill/>
        </p:spPr>
        <p:txBody>
          <a:bodyPr/>
          <a:lstStyle/>
          <a:p>
            <a:pPr algn="ctr" eaLnBrk="1" hangingPunct="1"/>
            <a:r>
              <a:rPr lang="en-US" b="1" dirty="0" smtClean="0">
                <a:solidFill>
                  <a:schemeClr val="tx1"/>
                </a:solidFill>
              </a:rPr>
              <a:t>Barriers to Team Effectiveness</a:t>
            </a:r>
            <a:r>
              <a:rPr lang="en-US" b="1" baseline="30000" dirty="0" smtClean="0">
                <a:solidFill>
                  <a:schemeClr val="tx1"/>
                </a:solidFill>
              </a:rPr>
              <a:t>1</a:t>
            </a:r>
          </a:p>
        </p:txBody>
      </p:sp>
      <p:sp>
        <p:nvSpPr>
          <p:cNvPr id="6" name="Slide Number Placeholder 3"/>
          <p:cNvSpPr>
            <a:spLocks noGrp="1"/>
          </p:cNvSpPr>
          <p:nvPr>
            <p:ph type="sldNum" sz="quarter" idx="11"/>
          </p:nvPr>
        </p:nvSpPr>
        <p:spPr>
          <a:xfrm>
            <a:off x="6705600" y="6096000"/>
            <a:ext cx="2133600" cy="365125"/>
          </a:xfrm>
        </p:spPr>
        <p:txBody>
          <a:bodyPr/>
          <a:lstStyle/>
          <a:p>
            <a:pPr>
              <a:defRPr/>
            </a:pPr>
            <a:fld id="{C17E7FFE-829C-4DE9-9997-82FE635EEBE2}" type="slidenum">
              <a:rPr lang="en-US" smtClean="0"/>
              <a:pPr>
                <a:defRPr/>
              </a:pPr>
              <a:t>9</a:t>
            </a:fld>
            <a:endParaRPr lang="en-US"/>
          </a:p>
        </p:txBody>
      </p:sp>
      <p:grpSp>
        <p:nvGrpSpPr>
          <p:cNvPr id="2" name="Group 19" descr="Environmental barriers include: lack of coordination or follow up, distractions, misinterpretation of cues, hierarchy, lack of clarity on roles and responsibilities, physical proximity and shift changes.  &#10;Resource barriers include lack of time, workload, processes and technology. &#10;Team composition barriers include inconsistency in team membership, lack of role clarity, defensiveness, conventional thinking, conflict, fatigue, complacency, varying communication styles and personality.  &#10;TeamSTEPPS logo and penguin&#10;"/>
          <p:cNvGrpSpPr/>
          <p:nvPr/>
        </p:nvGrpSpPr>
        <p:grpSpPr>
          <a:xfrm>
            <a:off x="0" y="1218976"/>
            <a:ext cx="8991600" cy="5410424"/>
            <a:chOff x="0" y="1239296"/>
            <a:chExt cx="8991600" cy="5410424"/>
          </a:xfrm>
        </p:grpSpPr>
        <p:sp>
          <p:nvSpPr>
            <p:cNvPr id="10" name="Freeform 9"/>
            <p:cNvSpPr/>
            <p:nvPr/>
          </p:nvSpPr>
          <p:spPr>
            <a:xfrm>
              <a:off x="5943601" y="1239296"/>
              <a:ext cx="3047999" cy="45722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8710 h 8710"/>
                <a:gd name="connsiteX1" fmla="*/ 0 w 10000"/>
                <a:gd name="connsiteY1" fmla="*/ 0 h 8710"/>
                <a:gd name="connsiteX2" fmla="*/ 10000 w 10000"/>
                <a:gd name="connsiteY2" fmla="*/ 710 h 8710"/>
                <a:gd name="connsiteX3" fmla="*/ 10000 w 10000"/>
                <a:gd name="connsiteY3" fmla="*/ 6710 h 8710"/>
                <a:gd name="connsiteX4" fmla="*/ 0 w 10000"/>
                <a:gd name="connsiteY4" fmla="*/ 8710 h 8710"/>
                <a:gd name="connsiteX0" fmla="*/ 0 w 10000"/>
                <a:gd name="connsiteY0" fmla="*/ 7708 h 7708"/>
                <a:gd name="connsiteX1" fmla="*/ 0 w 10000"/>
                <a:gd name="connsiteY1" fmla="*/ 0 h 7708"/>
                <a:gd name="connsiteX2" fmla="*/ 10000 w 10000"/>
                <a:gd name="connsiteY2" fmla="*/ 815 h 7708"/>
                <a:gd name="connsiteX3" fmla="*/ 10000 w 10000"/>
                <a:gd name="connsiteY3" fmla="*/ 7704 h 7708"/>
                <a:gd name="connsiteX4" fmla="*/ 0 w 10000"/>
                <a:gd name="connsiteY4" fmla="*/ 7708 h 7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708">
                  <a:moveTo>
                    <a:pt x="0" y="7708"/>
                  </a:moveTo>
                  <a:lnTo>
                    <a:pt x="0" y="0"/>
                  </a:lnTo>
                  <a:lnTo>
                    <a:pt x="10000" y="815"/>
                  </a:lnTo>
                  <a:lnTo>
                    <a:pt x="10000" y="7704"/>
                  </a:lnTo>
                  <a:lnTo>
                    <a:pt x="0" y="7708"/>
                  </a:lnTo>
                  <a:close/>
                </a:path>
              </a:pathLst>
            </a:custGeom>
            <a:solidFill>
              <a:srgbClr val="4F2D7F"/>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7000" tIns="457200" rIns="127000" bIns="960120" numCol="1" spcCol="1270" anchor="t" anchorCtr="0">
              <a:noAutofit/>
            </a:bodyPr>
            <a:lstStyle/>
            <a:p>
              <a:pPr lvl="0" algn="l" defTabSz="889000">
                <a:lnSpc>
                  <a:spcPct val="90000"/>
                </a:lnSpc>
                <a:spcBef>
                  <a:spcPct val="0"/>
                </a:spcBef>
                <a:spcAft>
                  <a:spcPct val="35000"/>
                </a:spcAft>
              </a:pPr>
              <a:r>
                <a:rPr lang="en-US" sz="2000" b="1" dirty="0" smtClean="0">
                  <a:latin typeface="Arial"/>
                  <a:cs typeface="Arial"/>
                </a:rPr>
                <a:t>Team Composition</a:t>
              </a:r>
              <a:endParaRPr lang="en-US" sz="2000" b="1" kern="1200" dirty="0">
                <a:latin typeface="Arial"/>
                <a:cs typeface="Arial"/>
              </a:endParaRPr>
            </a:p>
            <a:p>
              <a:pPr marL="171450" lvl="1" indent="-171450" algn="l" defTabSz="711200">
                <a:lnSpc>
                  <a:spcPct val="90000"/>
                </a:lnSpc>
                <a:spcBef>
                  <a:spcPct val="0"/>
                </a:spcBef>
                <a:spcAft>
                  <a:spcPct val="15000"/>
                </a:spcAft>
                <a:buChar char="••"/>
              </a:pPr>
              <a:r>
                <a:rPr lang="en-US" sz="2000" kern="1200" dirty="0" smtClean="0">
                  <a:latin typeface="Arial"/>
                  <a:cs typeface="Arial"/>
                </a:rPr>
                <a:t>Inconsistency in team membership</a:t>
              </a:r>
            </a:p>
            <a:p>
              <a:pPr marL="171450" lvl="1" indent="-171450" algn="l" defTabSz="711200">
                <a:lnSpc>
                  <a:spcPct val="90000"/>
                </a:lnSpc>
                <a:spcBef>
                  <a:spcPct val="0"/>
                </a:spcBef>
                <a:spcAft>
                  <a:spcPct val="15000"/>
                </a:spcAft>
                <a:buChar char="••"/>
              </a:pPr>
              <a:r>
                <a:rPr lang="en-US" sz="2000" dirty="0" smtClean="0">
                  <a:latin typeface="Arial"/>
                  <a:cs typeface="Arial"/>
                </a:rPr>
                <a:t>Lack of role clarity</a:t>
              </a:r>
            </a:p>
            <a:p>
              <a:pPr marL="171450" lvl="1" indent="-171450" algn="l" defTabSz="711200">
                <a:lnSpc>
                  <a:spcPct val="90000"/>
                </a:lnSpc>
                <a:spcBef>
                  <a:spcPct val="0"/>
                </a:spcBef>
                <a:spcAft>
                  <a:spcPct val="15000"/>
                </a:spcAft>
                <a:buChar char="••"/>
              </a:pPr>
              <a:r>
                <a:rPr lang="en-US" sz="2000" dirty="0" smtClean="0">
                  <a:latin typeface="Arial"/>
                  <a:cs typeface="Arial"/>
                </a:rPr>
                <a:t>Defensiveness</a:t>
              </a:r>
            </a:p>
            <a:p>
              <a:pPr marL="171450" lvl="1" indent="-171450" algn="l" defTabSz="711200">
                <a:lnSpc>
                  <a:spcPct val="90000"/>
                </a:lnSpc>
                <a:spcBef>
                  <a:spcPct val="0"/>
                </a:spcBef>
                <a:spcAft>
                  <a:spcPct val="15000"/>
                </a:spcAft>
                <a:buChar char="••"/>
              </a:pPr>
              <a:r>
                <a:rPr lang="en-US" sz="2000" kern="1200" dirty="0" smtClean="0">
                  <a:latin typeface="Arial"/>
                  <a:cs typeface="Arial"/>
                </a:rPr>
                <a:t>Conventional thinking</a:t>
              </a:r>
            </a:p>
            <a:p>
              <a:pPr marL="171450" lvl="1" indent="-171450" algn="l" defTabSz="711200">
                <a:lnSpc>
                  <a:spcPct val="90000"/>
                </a:lnSpc>
                <a:spcBef>
                  <a:spcPct val="0"/>
                </a:spcBef>
                <a:spcAft>
                  <a:spcPct val="15000"/>
                </a:spcAft>
                <a:buChar char="••"/>
              </a:pPr>
              <a:r>
                <a:rPr lang="en-US" sz="2000" dirty="0" smtClean="0">
                  <a:latin typeface="Arial"/>
                  <a:cs typeface="Arial"/>
                </a:rPr>
                <a:t>Conflict</a:t>
              </a:r>
            </a:p>
            <a:p>
              <a:pPr marL="171450" lvl="1" indent="-171450" algn="l" defTabSz="711200">
                <a:lnSpc>
                  <a:spcPct val="90000"/>
                </a:lnSpc>
                <a:spcBef>
                  <a:spcPct val="0"/>
                </a:spcBef>
                <a:spcAft>
                  <a:spcPct val="15000"/>
                </a:spcAft>
                <a:buChar char="••"/>
              </a:pPr>
              <a:r>
                <a:rPr lang="en-US" sz="2000" kern="1200" dirty="0" smtClean="0">
                  <a:latin typeface="Arial"/>
                  <a:cs typeface="Arial"/>
                </a:rPr>
                <a:t>Fatigue</a:t>
              </a:r>
            </a:p>
            <a:p>
              <a:pPr marL="171450" lvl="1" indent="-171450" algn="l" defTabSz="711200">
                <a:lnSpc>
                  <a:spcPct val="90000"/>
                </a:lnSpc>
                <a:spcBef>
                  <a:spcPct val="0"/>
                </a:spcBef>
                <a:spcAft>
                  <a:spcPct val="15000"/>
                </a:spcAft>
                <a:buChar char="••"/>
              </a:pPr>
              <a:r>
                <a:rPr lang="en-US" sz="2000" kern="1200" dirty="0" smtClean="0">
                  <a:latin typeface="Arial"/>
                  <a:cs typeface="Arial"/>
                </a:rPr>
                <a:t>Complacency</a:t>
              </a:r>
            </a:p>
            <a:p>
              <a:pPr marL="171450" lvl="1" indent="-171450" algn="l" defTabSz="711200">
                <a:lnSpc>
                  <a:spcPct val="90000"/>
                </a:lnSpc>
                <a:spcBef>
                  <a:spcPct val="0"/>
                </a:spcBef>
                <a:spcAft>
                  <a:spcPct val="15000"/>
                </a:spcAft>
                <a:buChar char="••"/>
              </a:pPr>
              <a:r>
                <a:rPr lang="en-US" sz="2000" dirty="0" smtClean="0">
                  <a:latin typeface="Arial"/>
                  <a:cs typeface="Arial"/>
                </a:rPr>
                <a:t>Varying communication styles</a:t>
              </a:r>
            </a:p>
            <a:p>
              <a:pPr marL="171450" lvl="1" indent="-171450" algn="l" defTabSz="711200">
                <a:lnSpc>
                  <a:spcPct val="90000"/>
                </a:lnSpc>
                <a:spcBef>
                  <a:spcPct val="0"/>
                </a:spcBef>
                <a:spcAft>
                  <a:spcPct val="15000"/>
                </a:spcAft>
                <a:buChar char="••"/>
              </a:pPr>
              <a:r>
                <a:rPr lang="en-US" sz="2000" kern="1200" dirty="0" smtClean="0">
                  <a:latin typeface="Arial"/>
                  <a:cs typeface="Arial"/>
                </a:rPr>
                <a:t> Personality</a:t>
              </a:r>
            </a:p>
            <a:p>
              <a:pPr marL="171450" lvl="1" indent="-171450" algn="l" defTabSz="711200">
                <a:lnSpc>
                  <a:spcPct val="90000"/>
                </a:lnSpc>
                <a:spcBef>
                  <a:spcPct val="0"/>
                </a:spcBef>
                <a:spcAft>
                  <a:spcPct val="15000"/>
                </a:spcAft>
              </a:pPr>
              <a:endParaRPr lang="en-US" sz="2000" kern="1200" dirty="0">
                <a:latin typeface="Arial"/>
                <a:cs typeface="Arial"/>
              </a:endParaRPr>
            </a:p>
          </p:txBody>
        </p:sp>
        <p:sp>
          <p:nvSpPr>
            <p:cNvPr id="14" name="Freeform 13"/>
            <p:cNvSpPr/>
            <p:nvPr/>
          </p:nvSpPr>
          <p:spPr>
            <a:xfrm>
              <a:off x="228600" y="1239520"/>
              <a:ext cx="2743200" cy="441949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9000 h 9000"/>
                <a:gd name="connsiteX1" fmla="*/ 0 w 10000"/>
                <a:gd name="connsiteY1" fmla="*/ 0 h 9000"/>
                <a:gd name="connsiteX2" fmla="*/ 10000 w 10000"/>
                <a:gd name="connsiteY2" fmla="*/ 1000 h 9000"/>
                <a:gd name="connsiteX3" fmla="*/ 10000 w 10000"/>
                <a:gd name="connsiteY3" fmla="*/ 7000 h 9000"/>
                <a:gd name="connsiteX4" fmla="*/ 0 w 10000"/>
                <a:gd name="connsiteY4" fmla="*/ 9000 h 9000"/>
                <a:gd name="connsiteX0" fmla="*/ 0 w 10000"/>
                <a:gd name="connsiteY0" fmla="*/ 7776 h 7778"/>
                <a:gd name="connsiteX1" fmla="*/ 0 w 10000"/>
                <a:gd name="connsiteY1" fmla="*/ 0 h 7778"/>
                <a:gd name="connsiteX2" fmla="*/ 10000 w 10000"/>
                <a:gd name="connsiteY2" fmla="*/ 1111 h 7778"/>
                <a:gd name="connsiteX3" fmla="*/ 10000 w 10000"/>
                <a:gd name="connsiteY3" fmla="*/ 7778 h 7778"/>
                <a:gd name="connsiteX4" fmla="*/ 0 w 10000"/>
                <a:gd name="connsiteY4" fmla="*/ 7776 h 7778"/>
                <a:gd name="connsiteX0" fmla="*/ 0 w 10000"/>
                <a:gd name="connsiteY0" fmla="*/ 9997 h 10000"/>
                <a:gd name="connsiteX1" fmla="*/ 0 w 10000"/>
                <a:gd name="connsiteY1" fmla="*/ 0 h 10000"/>
                <a:gd name="connsiteX2" fmla="*/ 10000 w 10000"/>
                <a:gd name="connsiteY2" fmla="*/ 862 h 10000"/>
                <a:gd name="connsiteX3" fmla="*/ 10000 w 10000"/>
                <a:gd name="connsiteY3" fmla="*/ 10000 h 10000"/>
                <a:gd name="connsiteX4" fmla="*/ 0 w 10000"/>
                <a:gd name="connsiteY4" fmla="*/ 999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997"/>
                  </a:moveTo>
                  <a:lnTo>
                    <a:pt x="0" y="0"/>
                  </a:lnTo>
                  <a:lnTo>
                    <a:pt x="10000" y="862"/>
                  </a:lnTo>
                  <a:lnTo>
                    <a:pt x="10000" y="10000"/>
                  </a:lnTo>
                  <a:lnTo>
                    <a:pt x="0" y="9997"/>
                  </a:lnTo>
                  <a:close/>
                </a:path>
              </a:pathLst>
            </a:custGeom>
            <a:solidFill>
              <a:srgbClr val="00B58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7000" tIns="457200" rIns="127000" bIns="960120" numCol="1" spcCol="1270" anchor="t" anchorCtr="0">
              <a:noAutofit/>
            </a:bodyPr>
            <a:lstStyle/>
            <a:p>
              <a:pPr lvl="0" defTabSz="889000">
                <a:lnSpc>
                  <a:spcPct val="90000"/>
                </a:lnSpc>
                <a:spcBef>
                  <a:spcPct val="0"/>
                </a:spcBef>
                <a:spcAft>
                  <a:spcPct val="35000"/>
                </a:spcAft>
              </a:pPr>
              <a:r>
                <a:rPr lang="en-US" sz="2000" b="1" kern="1200" dirty="0" smtClean="0">
                  <a:latin typeface="Arial"/>
                  <a:cs typeface="Arial"/>
                </a:rPr>
                <a:t>Working Conditions</a:t>
              </a:r>
            </a:p>
            <a:p>
              <a:pPr marL="171450" lvl="1" indent="-171450" algn="l" defTabSz="711200">
                <a:lnSpc>
                  <a:spcPct val="90000"/>
                </a:lnSpc>
                <a:spcBef>
                  <a:spcPct val="0"/>
                </a:spcBef>
                <a:spcAft>
                  <a:spcPct val="15000"/>
                </a:spcAft>
                <a:buChar char="••"/>
              </a:pPr>
              <a:r>
                <a:rPr lang="en-US" sz="2000" dirty="0" smtClean="0">
                  <a:latin typeface="Arial"/>
                  <a:cs typeface="Arial"/>
                </a:rPr>
                <a:t>Lack of coordination or follow up</a:t>
              </a:r>
            </a:p>
            <a:p>
              <a:pPr marL="171450" lvl="1" indent="-171450" algn="l" defTabSz="711200">
                <a:lnSpc>
                  <a:spcPct val="90000"/>
                </a:lnSpc>
                <a:spcBef>
                  <a:spcPct val="0"/>
                </a:spcBef>
                <a:spcAft>
                  <a:spcPct val="15000"/>
                </a:spcAft>
                <a:buChar char="••"/>
              </a:pPr>
              <a:r>
                <a:rPr lang="en-US" sz="2000" dirty="0" smtClean="0">
                  <a:latin typeface="Arial"/>
                  <a:cs typeface="Arial"/>
                </a:rPr>
                <a:t>Distractions</a:t>
              </a:r>
            </a:p>
            <a:p>
              <a:pPr marL="171450" lvl="1" indent="-171450" algn="l" defTabSz="711200">
                <a:lnSpc>
                  <a:spcPct val="90000"/>
                </a:lnSpc>
                <a:spcBef>
                  <a:spcPct val="0"/>
                </a:spcBef>
                <a:spcAft>
                  <a:spcPct val="15000"/>
                </a:spcAft>
                <a:buChar char="••"/>
              </a:pPr>
              <a:r>
                <a:rPr lang="en-US" sz="2000" kern="1200" dirty="0" smtClean="0">
                  <a:latin typeface="Arial"/>
                  <a:cs typeface="Arial"/>
                </a:rPr>
                <a:t>Misinterpretation of cues</a:t>
              </a:r>
            </a:p>
            <a:p>
              <a:pPr marL="171450" lvl="1" indent="-171450" algn="l" defTabSz="711200">
                <a:lnSpc>
                  <a:spcPct val="90000"/>
                </a:lnSpc>
                <a:spcBef>
                  <a:spcPct val="0"/>
                </a:spcBef>
                <a:spcAft>
                  <a:spcPct val="15000"/>
                </a:spcAft>
                <a:buChar char="••"/>
              </a:pPr>
              <a:r>
                <a:rPr lang="en-US" sz="2000" dirty="0" smtClean="0">
                  <a:latin typeface="Arial"/>
                  <a:cs typeface="Arial"/>
                </a:rPr>
                <a:t>Hierarchy</a:t>
              </a:r>
            </a:p>
            <a:p>
              <a:pPr marL="171450" lvl="1" indent="-171450" algn="l" defTabSz="711200">
                <a:lnSpc>
                  <a:spcPct val="90000"/>
                </a:lnSpc>
                <a:spcBef>
                  <a:spcPct val="0"/>
                </a:spcBef>
                <a:spcAft>
                  <a:spcPct val="15000"/>
                </a:spcAft>
                <a:buChar char="••"/>
              </a:pPr>
              <a:r>
                <a:rPr lang="en-US" sz="2000" dirty="0" smtClean="0">
                  <a:latin typeface="Arial"/>
                  <a:cs typeface="Arial"/>
                </a:rPr>
                <a:t>Physical proximity</a:t>
              </a:r>
            </a:p>
            <a:p>
              <a:pPr marL="171450" lvl="1" indent="-171450" algn="l" defTabSz="711200">
                <a:lnSpc>
                  <a:spcPct val="90000"/>
                </a:lnSpc>
                <a:spcBef>
                  <a:spcPct val="0"/>
                </a:spcBef>
                <a:spcAft>
                  <a:spcPct val="15000"/>
                </a:spcAft>
                <a:buChar char="••"/>
              </a:pPr>
              <a:r>
                <a:rPr lang="en-US" sz="2000" dirty="0" smtClean="0">
                  <a:latin typeface="Arial"/>
                  <a:cs typeface="Arial"/>
                </a:rPr>
                <a:t>Shift changes</a:t>
              </a:r>
            </a:p>
          </p:txBody>
        </p:sp>
        <p:sp>
          <p:nvSpPr>
            <p:cNvPr id="11" name="Freeform 10" descr="&#10;"/>
            <p:cNvSpPr/>
            <p:nvPr/>
          </p:nvSpPr>
          <p:spPr>
            <a:xfrm>
              <a:off x="3048000" y="1848875"/>
              <a:ext cx="2819399" cy="281964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8715 h 8715"/>
                <a:gd name="connsiteX1" fmla="*/ 0 w 10000"/>
                <a:gd name="connsiteY1" fmla="*/ 0 h 8715"/>
                <a:gd name="connsiteX2" fmla="*/ 10000 w 10000"/>
                <a:gd name="connsiteY2" fmla="*/ 715 h 8715"/>
                <a:gd name="connsiteX3" fmla="*/ 10000 w 10000"/>
                <a:gd name="connsiteY3" fmla="*/ 6715 h 8715"/>
                <a:gd name="connsiteX4" fmla="*/ 0 w 10000"/>
                <a:gd name="connsiteY4" fmla="*/ 8715 h 8715"/>
                <a:gd name="connsiteX0" fmla="*/ 0 w 10000"/>
                <a:gd name="connsiteY0" fmla="*/ 7703 h 7705"/>
                <a:gd name="connsiteX1" fmla="*/ 0 w 10000"/>
                <a:gd name="connsiteY1" fmla="*/ 0 h 7705"/>
                <a:gd name="connsiteX2" fmla="*/ 10000 w 10000"/>
                <a:gd name="connsiteY2" fmla="*/ 820 h 7705"/>
                <a:gd name="connsiteX3" fmla="*/ 10000 w 10000"/>
                <a:gd name="connsiteY3" fmla="*/ 7705 h 7705"/>
                <a:gd name="connsiteX4" fmla="*/ 0 w 10000"/>
                <a:gd name="connsiteY4" fmla="*/ 7703 h 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705">
                  <a:moveTo>
                    <a:pt x="0" y="7703"/>
                  </a:moveTo>
                  <a:lnTo>
                    <a:pt x="0" y="0"/>
                  </a:lnTo>
                  <a:lnTo>
                    <a:pt x="10000" y="820"/>
                  </a:lnTo>
                  <a:lnTo>
                    <a:pt x="10000" y="7705"/>
                  </a:lnTo>
                  <a:lnTo>
                    <a:pt x="0" y="7703"/>
                  </a:lnTo>
                  <a:close/>
                </a:path>
              </a:pathLst>
            </a:custGeom>
            <a:solidFill>
              <a:srgbClr val="009AA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7000" tIns="457200" rIns="127000" bIns="960120" numCol="1" spcCol="1270" anchor="t" anchorCtr="0">
              <a:noAutofit/>
            </a:bodyPr>
            <a:lstStyle/>
            <a:p>
              <a:pPr lvl="0" algn="l" defTabSz="889000">
                <a:lnSpc>
                  <a:spcPct val="90000"/>
                </a:lnSpc>
                <a:spcBef>
                  <a:spcPct val="0"/>
                </a:spcBef>
                <a:spcAft>
                  <a:spcPct val="35000"/>
                </a:spcAft>
              </a:pPr>
              <a:r>
                <a:rPr lang="en-US" sz="2000" b="1" dirty="0" smtClean="0">
                  <a:latin typeface="Arial"/>
                  <a:cs typeface="Arial"/>
                </a:rPr>
                <a:t>Resources</a:t>
              </a:r>
              <a:endParaRPr lang="en-US" sz="2000" b="1" kern="1200" dirty="0">
                <a:latin typeface="Arial"/>
                <a:cs typeface="Arial"/>
              </a:endParaRPr>
            </a:p>
            <a:p>
              <a:pPr marL="171450" lvl="1" indent="-171450" algn="l" defTabSz="711200">
                <a:lnSpc>
                  <a:spcPct val="90000"/>
                </a:lnSpc>
                <a:spcBef>
                  <a:spcPct val="0"/>
                </a:spcBef>
                <a:spcAft>
                  <a:spcPct val="15000"/>
                </a:spcAft>
                <a:buChar char="••"/>
              </a:pPr>
              <a:r>
                <a:rPr lang="en-US" sz="2000" kern="1200" dirty="0" smtClean="0">
                  <a:latin typeface="Arial"/>
                  <a:cs typeface="Arial"/>
                </a:rPr>
                <a:t>Lack of time</a:t>
              </a:r>
            </a:p>
            <a:p>
              <a:pPr marL="171450" lvl="1" indent="-171450" algn="l" defTabSz="711200">
                <a:lnSpc>
                  <a:spcPct val="90000"/>
                </a:lnSpc>
                <a:spcBef>
                  <a:spcPct val="0"/>
                </a:spcBef>
                <a:spcAft>
                  <a:spcPct val="15000"/>
                </a:spcAft>
                <a:buChar char="••"/>
              </a:pPr>
              <a:r>
                <a:rPr lang="en-US" sz="2000" dirty="0" smtClean="0">
                  <a:latin typeface="Arial"/>
                  <a:cs typeface="Arial"/>
                </a:rPr>
                <a:t>Workload</a:t>
              </a:r>
            </a:p>
            <a:p>
              <a:pPr marL="171450" lvl="1" indent="-171450" algn="l" defTabSz="711200">
                <a:lnSpc>
                  <a:spcPct val="90000"/>
                </a:lnSpc>
                <a:spcBef>
                  <a:spcPct val="0"/>
                </a:spcBef>
                <a:spcAft>
                  <a:spcPct val="15000"/>
                </a:spcAft>
                <a:buChar char="••"/>
              </a:pPr>
              <a:r>
                <a:rPr lang="en-US" sz="2000" dirty="0" smtClean="0">
                  <a:latin typeface="Arial"/>
                  <a:cs typeface="Arial"/>
                </a:rPr>
                <a:t>Processes</a:t>
              </a:r>
            </a:p>
            <a:p>
              <a:pPr marL="171450" lvl="1" indent="-171450" algn="l" defTabSz="711200">
                <a:lnSpc>
                  <a:spcPct val="90000"/>
                </a:lnSpc>
                <a:spcBef>
                  <a:spcPct val="0"/>
                </a:spcBef>
                <a:spcAft>
                  <a:spcPct val="15000"/>
                </a:spcAft>
                <a:buChar char="••"/>
              </a:pPr>
              <a:r>
                <a:rPr lang="en-US" sz="2000" dirty="0" smtClean="0">
                  <a:latin typeface="Arial"/>
                  <a:cs typeface="Arial"/>
                </a:rPr>
                <a:t>Technology</a:t>
              </a:r>
            </a:p>
            <a:p>
              <a:pPr marL="171450" lvl="1" indent="-171450" algn="l" defTabSz="711200">
                <a:lnSpc>
                  <a:spcPct val="90000"/>
                </a:lnSpc>
                <a:spcBef>
                  <a:spcPct val="0"/>
                </a:spcBef>
                <a:spcAft>
                  <a:spcPct val="15000"/>
                </a:spcAft>
              </a:pPr>
              <a:endParaRPr lang="en-US" sz="2000" dirty="0" smtClean="0">
                <a:latin typeface="Arial"/>
                <a:cs typeface="Arial"/>
              </a:endParaRPr>
            </a:p>
          </p:txBody>
        </p:sp>
        <p:sp>
          <p:nvSpPr>
            <p:cNvPr id="13" name="Right Arrow 12"/>
            <p:cNvSpPr/>
            <p:nvPr/>
          </p:nvSpPr>
          <p:spPr>
            <a:xfrm>
              <a:off x="2819400" y="4038376"/>
              <a:ext cx="457200" cy="381000"/>
            </a:xfrm>
            <a:prstGeom prst="rightArrow">
              <a:avLst/>
            </a:prstGeom>
            <a:solidFill>
              <a:srgbClr val="00A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715000" y="4038376"/>
              <a:ext cx="457200" cy="381000"/>
            </a:xfrm>
            <a:prstGeom prst="rightArrow">
              <a:avLst/>
            </a:prstGeom>
            <a:solidFill>
              <a:srgbClr val="00A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8"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16869</TotalTime>
  <Words>1594</Words>
  <Application>Microsoft Office PowerPoint</Application>
  <PresentationFormat>On-screen Show (4:3)</PresentationFormat>
  <Paragraphs>343</Paragraphs>
  <Slides>39</Slides>
  <Notes>21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Learning Objectives </vt:lpstr>
      <vt:lpstr>Basic Components and Process of Communication2</vt:lpstr>
      <vt:lpstr>Four Key Components of Effective Communication1</vt:lpstr>
      <vt:lpstr>Elements That Affect  Communication and Information Exchange</vt:lpstr>
      <vt:lpstr>Communication Breakdowns Cause  Treatment Delays3 </vt:lpstr>
      <vt:lpstr>Communication Breakdowns Cause  Infection-Associated Events3  </vt:lpstr>
      <vt:lpstr>Exercise </vt:lpstr>
      <vt:lpstr>Barriers to Team Effectiveness1</vt:lpstr>
      <vt:lpstr>Positive Outcomes of Effective  Teamwork on Health Care4</vt:lpstr>
      <vt:lpstr>Shadowing</vt:lpstr>
      <vt:lpstr>Daily Goals Checklist </vt:lpstr>
      <vt:lpstr>Daily Goals</vt:lpstr>
      <vt:lpstr>How to Use the Daily Goals Checklist </vt:lpstr>
      <vt:lpstr>Using the Daily Goals Checklist</vt:lpstr>
      <vt:lpstr>Selected TeamSTEPPS Tools1</vt:lpstr>
      <vt:lpstr>Briefing1</vt:lpstr>
      <vt:lpstr>Briefing in Action</vt:lpstr>
      <vt:lpstr>Huddle1</vt:lpstr>
      <vt:lpstr>Debriefing1</vt:lpstr>
      <vt:lpstr>STEP1</vt:lpstr>
      <vt:lpstr>I’M Safe1</vt:lpstr>
      <vt:lpstr>Task Assistance1</vt:lpstr>
      <vt:lpstr>Feedback1</vt:lpstr>
      <vt:lpstr>Advocacy and Assertion1</vt:lpstr>
      <vt:lpstr>Two-Challenge Rule1</vt:lpstr>
      <vt:lpstr>DESC Script1</vt:lpstr>
      <vt:lpstr>CUS1</vt:lpstr>
      <vt:lpstr>Collaboration1</vt:lpstr>
      <vt:lpstr>SBAR1</vt:lpstr>
      <vt:lpstr>Call-Out1</vt:lpstr>
      <vt:lpstr>Check-Back1</vt:lpstr>
      <vt:lpstr>Handoff1</vt:lpstr>
      <vt:lpstr>I PASS the BATON1</vt:lpstr>
      <vt:lpstr>Situational Awareness1</vt:lpstr>
      <vt:lpstr>Implement Teamwork and Communication:  What the Team Needs To Do</vt:lpstr>
      <vt:lpstr>Summary</vt:lpstr>
      <vt:lpstr>Additional CUSP Tools </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Report - Lean Sigma</dc:title>
  <dc:creator>Heon-Jae Jeong, MD, MPH, MBA</dc:creator>
  <cp:lastModifiedBy>Windows User</cp:lastModifiedBy>
  <cp:revision>1453</cp:revision>
  <cp:lastPrinted>2012-02-23T16:32:54Z</cp:lastPrinted>
  <dcterms:created xsi:type="dcterms:W3CDTF">2007-11-13T19:33:12Z</dcterms:created>
  <dcterms:modified xsi:type="dcterms:W3CDTF">2016-02-22T20:03:15Z</dcterms:modified>
</cp:coreProperties>
</file>