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64" r:id="rId4"/>
    <p:sldId id="304" r:id="rId5"/>
    <p:sldId id="259" r:id="rId6"/>
    <p:sldId id="260" r:id="rId7"/>
    <p:sldId id="263" r:id="rId8"/>
    <p:sldId id="299" r:id="rId9"/>
    <p:sldId id="261" r:id="rId10"/>
    <p:sldId id="265" r:id="rId11"/>
    <p:sldId id="266" r:id="rId12"/>
    <p:sldId id="300" r:id="rId13"/>
    <p:sldId id="268" r:id="rId14"/>
    <p:sldId id="272" r:id="rId15"/>
    <p:sldId id="278" r:id="rId16"/>
    <p:sldId id="277" r:id="rId17"/>
    <p:sldId id="280" r:id="rId18"/>
    <p:sldId id="282" r:id="rId19"/>
    <p:sldId id="301" r:id="rId20"/>
    <p:sldId id="288" r:id="rId21"/>
    <p:sldId id="303" r:id="rId22"/>
    <p:sldId id="296" r:id="rId23"/>
    <p:sldId id="290" r:id="rId24"/>
    <p:sldId id="305" r:id="rId25"/>
    <p:sldId id="297" r:id="rId26"/>
    <p:sldId id="298" r:id="rId27"/>
    <p:sldId id="284" r:id="rId28"/>
    <p:sldId id="257" r:id="rId29"/>
    <p:sldId id="285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perry_tmp" initials="t" lastIdx="11" clrIdx="0"/>
  <p:cmAuthor id="1" name="Gracia, Gabriela" initials="GG" lastIdx="9" clrIdx="1"/>
  <p:cmAuthor id="2" name="bedson" initials="BSE" lastIdx="4" clrIdx="2"/>
  <p:cmAuthor id="3" name="Margie Shofer" initials="MS" lastIdx="5" clrIdx="3"/>
  <p:cmAuthor id="4" name="Karen Fleming-Michael" initials="KFM" lastIdx="7" clrIdx="4"/>
  <p:cmAuthor id="5" name="Gabriela Gracia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CAAC1"/>
    <a:srgbClr val="A100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9702" autoAdjust="0"/>
    <p:restoredTop sz="84132" autoAdjust="0"/>
  </p:normalViewPr>
  <p:slideViewPr>
    <p:cSldViewPr>
      <p:cViewPr>
        <p:scale>
          <a:sx n="70" d="100"/>
          <a:sy n="70" d="100"/>
        </p:scale>
        <p:origin x="-3600" y="-1032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18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8"/>
    </p:cViewPr>
  </p:sorterViewPr>
  <p:notesViewPr>
    <p:cSldViewPr>
      <p:cViewPr varScale="1">
        <p:scale>
          <a:sx n="80" d="100"/>
          <a:sy n="80" d="100"/>
        </p:scale>
        <p:origin x="-1974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5796-5166-4051-B919-FF76E544033C}" type="datetimeFigureOut">
              <a:rPr lang="en-US" smtClean="0"/>
              <a:pPr/>
              <a:t>8/19/2013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9B3DE-D591-4094-AC36-EC20C14D7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041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(Strategy 2 Tool 6 presentation)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106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157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18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83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81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811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B3DE-D591-4094-AC36-EC20C14D74E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54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ver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1089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153400" cy="411480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285750">
              <a:buSzPct val="100000"/>
              <a:buFont typeface="Arial"/>
              <a:buChar char="•"/>
              <a:defRPr/>
            </a:lvl2pPr>
            <a:lvl3pPr marL="1143000" indent="-228600">
              <a:buSzPct val="100000"/>
              <a:buFont typeface="Wingdings" charset="2"/>
              <a:buChar char="§"/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1638" y="179211"/>
            <a:ext cx="1067562" cy="658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39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97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hunked%20Videos/wmv/The%204%20E's%20cc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hunked%20Videos/wmv/The%204%20E's%20cc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unked%20Videos/wmv/The%204%20E's%20cc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“Patient and Family Engagement” module of the Comprehensive Unit-Based Safety Program (CUSP) Toolkit. The CUSP toolkit is a modular approach to patient safety, and modules presented in this toolkit are inter-connected and are aimed at improving patient safety. 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685800"/>
            <a:ext cx="9131108" cy="5551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5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to Engage Patients and Families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you enter the room: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Read chart before stepping in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Make eye contact with the patient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Introduce yourself by name and role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Introduce new people in room by name, role, and what they will do</a:t>
            </a:r>
          </a:p>
          <a:p>
            <a:r>
              <a:rPr lang="en-US" dirty="0" smtClean="0"/>
              <a:t>When you first assess the patient: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Ask how the patient prefers to be addressed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Identify family who should be partners in the patient’s care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Highlight main points of communication tools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Invite the patient and family to use the white board to “talk” with    clinicians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to Engage Patients and Families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(continued)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Ask about and listen to the patient and family’s needs</a:t>
            </a:r>
            <a:br>
              <a:rPr lang="en-US" dirty="0" smtClean="0"/>
            </a:br>
            <a:r>
              <a:rPr lang="en-US" dirty="0" smtClean="0"/>
              <a:t>and concerns: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Use open-ended questions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Listen to, respect, and act on what the patient and family say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Help patients articulate their concerns when needed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Get a translator’s assistance if the patient or family member cannot understand you</a:t>
            </a:r>
          </a:p>
          <a:p>
            <a:pPr lvl="0"/>
            <a:r>
              <a:rPr lang="en-US" dirty="0" smtClean="0"/>
              <a:t>Help the patient and family understand the diagnosis, condition, and next steps:</a:t>
            </a:r>
          </a:p>
          <a:p>
            <a:pPr marL="746125" lvl="0" indent="-288925">
              <a:buFont typeface="Arial" pitchFamily="34" charset="0"/>
              <a:buChar char="-"/>
            </a:pPr>
            <a:r>
              <a:rPr lang="en-US" dirty="0" smtClean="0"/>
              <a:t>Give timely and complete information — take every opportunity to educate the patient and family</a:t>
            </a:r>
          </a:p>
          <a:p>
            <a:pPr marL="746125" lvl="0" indent="-288925">
              <a:buFont typeface="Arial" pitchFamily="34" charset="0"/>
              <a:buChar char="-"/>
            </a:pPr>
            <a:r>
              <a:rPr lang="en-US" dirty="0" smtClean="0"/>
              <a:t>Use plain language</a:t>
            </a:r>
          </a:p>
          <a:p>
            <a:pPr marL="746125" lvl="0" indent="-288925">
              <a:buFont typeface="Arial" pitchFamily="34" charset="0"/>
              <a:buChar char="-"/>
            </a:pPr>
            <a:r>
              <a:rPr lang="en-US" dirty="0" smtClean="0"/>
              <a:t>Invite the patient or family to take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0693"/>
            <a:ext cx="7391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Effective Patient and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Family Communication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Video icon&#10;Effective Patient and Family Communicatio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2952" y="304800"/>
            <a:ext cx="1904762" cy="190476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2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739775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Importance of Effective Communication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wo providers standing together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76400"/>
            <a:ext cx="9144000" cy="555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alth care team made up of clinicians and lead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9144000" cy="555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391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Link Between Communication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and Patient Safety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Patient outcomes</a:t>
            </a:r>
          </a:p>
          <a:p>
            <a:r>
              <a:rPr lang="en-US" dirty="0" smtClean="0"/>
              <a:t>Patient safety</a:t>
            </a:r>
          </a:p>
          <a:p>
            <a:r>
              <a:rPr lang="en-US" dirty="0" smtClean="0"/>
              <a:t>Perceptions of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Communication Tips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r>
              <a:rPr lang="en-US" dirty="0" smtClean="0"/>
              <a:t>Speak slowly</a:t>
            </a:r>
          </a:p>
          <a:p>
            <a:r>
              <a:rPr lang="en-US" dirty="0" smtClean="0"/>
              <a:t>Use plain language</a:t>
            </a:r>
          </a:p>
          <a:p>
            <a:r>
              <a:rPr lang="en-US" dirty="0" smtClean="0"/>
              <a:t>Reassure patient and family by giving information</a:t>
            </a:r>
          </a:p>
          <a:p>
            <a:r>
              <a:rPr lang="en-US" dirty="0" smtClean="0"/>
              <a:t>Thank patient or family for calling attention to any issue raised</a:t>
            </a:r>
          </a:p>
          <a:p>
            <a:r>
              <a:rPr lang="en-US" dirty="0" smtClean="0"/>
              <a:t>Invite them to continue asking questions</a:t>
            </a:r>
          </a:p>
        </p:txBody>
      </p:sp>
      <p:pic>
        <p:nvPicPr>
          <p:cNvPr id="8" name="Picture 7" descr="Patient surrounded by a health care team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555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IDEAL Discharge Planning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t">
              <a:buNone/>
            </a:pPr>
            <a:endParaRPr lang="en-US" b="1" dirty="0" smtClean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atient surrounded by a health care tea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00200"/>
            <a:ext cx="9144000" cy="555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IDEAL Discharge Planning?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676400"/>
            <a:ext cx="8153400" cy="4114800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dirty="0" smtClean="0"/>
              <a:t>nclude the patient and family as full partners 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iscuss with the patient and family the five key areas</a:t>
            </a:r>
            <a:br>
              <a:rPr lang="en-US" dirty="0" smtClean="0"/>
            </a:br>
            <a:r>
              <a:rPr lang="en-US" dirty="0" smtClean="0"/>
              <a:t>to prevent problems at home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ducate the patient and family throughout the hospital stay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ssess how well doctors and nurses explain the diagnosis, condition, and next steps in their care — use teach-back</a:t>
            </a:r>
          </a:p>
          <a:p>
            <a:r>
              <a:rPr lang="en-US" b="1" dirty="0" smtClean="0"/>
              <a:t>L</a:t>
            </a:r>
            <a:r>
              <a:rPr lang="en-US" dirty="0" smtClean="0"/>
              <a:t>isten to and honor the patient and family’s goals, preferences, observations, and concerns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57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80010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Benefits of IDEAL Discharge Planning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for Clinicians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dirty="0" smtClean="0"/>
              <a:t>Improves accuracy of information about the patient’s condition</a:t>
            </a:r>
            <a:br>
              <a:rPr lang="en-US" dirty="0" smtClean="0"/>
            </a:br>
            <a:r>
              <a:rPr lang="en-US" dirty="0" smtClean="0"/>
              <a:t>and discharge situation</a:t>
            </a:r>
          </a:p>
          <a:p>
            <a:r>
              <a:rPr lang="en-US" dirty="0" smtClean="0"/>
              <a:t>Reduces risk and liability</a:t>
            </a:r>
          </a:p>
          <a:p>
            <a:r>
              <a:rPr lang="en-US" dirty="0" smtClean="0"/>
              <a:t>Enhances quality of care for patient </a:t>
            </a:r>
          </a:p>
          <a:p>
            <a:r>
              <a:rPr lang="en-US" dirty="0" smtClean="0"/>
              <a:t>Demonstrates that hospital staff consider patient perspective important</a:t>
            </a:r>
          </a:p>
          <a:p>
            <a:r>
              <a:rPr lang="en-US" dirty="0" smtClean="0"/>
              <a:t>Shows teamwork among hospital staff</a:t>
            </a:r>
          </a:p>
          <a:p>
            <a:r>
              <a:rPr lang="en-US" dirty="0" smtClean="0"/>
              <a:t>Patient and family have a better experience of care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Ensures that patients and families know how and what to do and will be less anxious once discharged</a:t>
            </a:r>
          </a:p>
          <a:p>
            <a:r>
              <a:rPr lang="en-US" dirty="0" smtClean="0"/>
              <a:t>Prevents </a:t>
            </a:r>
            <a:r>
              <a:rPr lang="en-US" dirty="0" err="1" smtClean="0"/>
              <a:t>postdischarge</a:t>
            </a:r>
            <a:r>
              <a:rPr lang="en-US" dirty="0" smtClean="0"/>
              <a:t> complications and avoidable readmissions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5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IDEAL </a:t>
            </a:r>
            <a:r>
              <a:rPr lang="en-US" b="1" dirty="0" smtClean="0">
                <a:solidFill>
                  <a:schemeClr val="tx1"/>
                </a:solidFill>
              </a:rPr>
              <a:t>Discharge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Video icon&#10;IDEAL Dischar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2952" y="381000"/>
            <a:ext cx="1904762" cy="190476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9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1. Explore the role of patient and family advisors &#10;2. Describe how to work with patients and family advisors&#10;3. Present tools to improve communication among patients,  families, and clinicians&#10;4.Discuss how to communicate an adverse event to a patient and family members&#10;"/>
          <p:cNvGrpSpPr/>
          <p:nvPr/>
        </p:nvGrpSpPr>
        <p:grpSpPr>
          <a:xfrm>
            <a:off x="457200" y="1972851"/>
            <a:ext cx="8382000" cy="3665949"/>
            <a:chOff x="457200" y="2286000"/>
            <a:chExt cx="8382000" cy="3128452"/>
          </a:xfrm>
        </p:grpSpPr>
        <p:grpSp>
          <p:nvGrpSpPr>
            <p:cNvPr id="3" name="Group 3"/>
            <p:cNvGrpSpPr/>
            <p:nvPr/>
          </p:nvGrpSpPr>
          <p:grpSpPr>
            <a:xfrm>
              <a:off x="457200" y="2286000"/>
              <a:ext cx="8136796" cy="3128452"/>
              <a:chOff x="457199" y="1905000"/>
              <a:chExt cx="8136796" cy="3128452"/>
            </a:xfrm>
          </p:grpSpPr>
          <p:grpSp>
            <p:nvGrpSpPr>
              <p:cNvPr id="5" name="Group 16"/>
              <p:cNvGrpSpPr/>
              <p:nvPr/>
            </p:nvGrpSpPr>
            <p:grpSpPr>
              <a:xfrm rot="10800000" flipV="1">
                <a:off x="457199" y="2342309"/>
                <a:ext cx="6066327" cy="2363219"/>
                <a:chOff x="2544273" y="2342309"/>
                <a:chExt cx="6066327" cy="2363219"/>
              </a:xfrm>
            </p:grpSpPr>
            <p:sp>
              <p:nvSpPr>
                <p:cNvPr id="10" name="L-Shape 2"/>
                <p:cNvSpPr/>
                <p:nvPr/>
              </p:nvSpPr>
              <p:spPr>
                <a:xfrm rot="5400000" flipV="1">
                  <a:off x="7173507" y="2788223"/>
                  <a:ext cx="985791" cy="1888394"/>
                </a:xfrm>
                <a:prstGeom prst="corner">
                  <a:avLst>
                    <a:gd name="adj1" fmla="val 16120"/>
                    <a:gd name="adj2" fmla="val 16110"/>
                  </a:avLst>
                </a:prstGeom>
                <a:gradFill>
                  <a:gsLst>
                    <a:gs pos="0">
                      <a:srgbClr val="E65014"/>
                    </a:gs>
                    <a:gs pos="80000">
                      <a:schemeClr val="accent2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Freeform 10"/>
                <p:cNvSpPr/>
                <p:nvPr/>
              </p:nvSpPr>
              <p:spPr>
                <a:xfrm rot="10800000" flipV="1">
                  <a:off x="6718421" y="3402360"/>
                  <a:ext cx="1704853" cy="1298098"/>
                </a:xfrm>
                <a:custGeom>
                  <a:avLst/>
                  <a:gdLst>
                    <a:gd name="connsiteX0" fmla="*/ 0 w 1480903"/>
                    <a:gd name="connsiteY0" fmla="*/ 0 h 1298098"/>
                    <a:gd name="connsiteX1" fmla="*/ 1480903 w 1480903"/>
                    <a:gd name="connsiteY1" fmla="*/ 0 h 1298098"/>
                    <a:gd name="connsiteX2" fmla="*/ 1480903 w 1480903"/>
                    <a:gd name="connsiteY2" fmla="*/ 1298098 h 1298098"/>
                    <a:gd name="connsiteX3" fmla="*/ 0 w 1480903"/>
                    <a:gd name="connsiteY3" fmla="*/ 1298098 h 1298098"/>
                    <a:gd name="connsiteX4" fmla="*/ 0 w 1480903"/>
                    <a:gd name="connsiteY4" fmla="*/ 0 h 1298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903" h="1298098">
                      <a:moveTo>
                        <a:pt x="0" y="0"/>
                      </a:moveTo>
                      <a:lnTo>
                        <a:pt x="1480903" y="0"/>
                      </a:lnTo>
                      <a:lnTo>
                        <a:pt x="1480903" y="1298098"/>
                      </a:lnTo>
                      <a:lnTo>
                        <a:pt x="0" y="12980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8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L-Shape 11"/>
                <p:cNvSpPr/>
                <p:nvPr/>
              </p:nvSpPr>
              <p:spPr>
                <a:xfrm rot="5400000" flipV="1">
                  <a:off x="5086432" y="2339616"/>
                  <a:ext cx="985791" cy="1888394"/>
                </a:xfrm>
                <a:prstGeom prst="corner">
                  <a:avLst>
                    <a:gd name="adj1" fmla="val 16120"/>
                    <a:gd name="adj2" fmla="val 16110"/>
                  </a:avLst>
                </a:prstGeom>
                <a:gradFill flip="none" rotWithShape="1">
                  <a:gsLst>
                    <a:gs pos="0">
                      <a:srgbClr val="17368D"/>
                    </a:gs>
                    <a:gs pos="50000">
                      <a:srgbClr val="17368D">
                        <a:shade val="67500"/>
                        <a:satMod val="115000"/>
                      </a:srgbClr>
                    </a:gs>
                    <a:gs pos="100000">
                      <a:srgbClr val="17368D">
                        <a:shade val="100000"/>
                        <a:satMod val="115000"/>
                      </a:srgb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L-Shape 12"/>
                <p:cNvSpPr/>
                <p:nvPr/>
              </p:nvSpPr>
              <p:spPr>
                <a:xfrm rot="5400000" flipV="1">
                  <a:off x="2999359" y="1891008"/>
                  <a:ext cx="985791" cy="1888394"/>
                </a:xfrm>
                <a:prstGeom prst="corner">
                  <a:avLst>
                    <a:gd name="adj1" fmla="val 16120"/>
                    <a:gd name="adj2" fmla="val 16110"/>
                  </a:avLst>
                </a:prstGeom>
                <a:gradFill flip="none" rotWithShape="1">
                  <a:gsLst>
                    <a:gs pos="0">
                      <a:srgbClr val="ACD02E">
                        <a:shade val="30000"/>
                        <a:satMod val="115000"/>
                      </a:srgbClr>
                    </a:gs>
                    <a:gs pos="50000">
                      <a:srgbClr val="ACD02E">
                        <a:shade val="67500"/>
                        <a:satMod val="115000"/>
                      </a:srgbClr>
                    </a:gs>
                    <a:gs pos="100000">
                      <a:srgbClr val="ACD02E">
                        <a:shade val="100000"/>
                        <a:satMod val="115000"/>
                      </a:srgb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Freeform 13"/>
                <p:cNvSpPr/>
                <p:nvPr/>
              </p:nvSpPr>
              <p:spPr>
                <a:xfrm rot="10800000" flipV="1">
                  <a:off x="2544273" y="2505145"/>
                  <a:ext cx="1704853" cy="1298098"/>
                </a:xfrm>
                <a:custGeom>
                  <a:avLst/>
                  <a:gdLst>
                    <a:gd name="connsiteX0" fmla="*/ 0 w 1480903"/>
                    <a:gd name="connsiteY0" fmla="*/ 0 h 1298098"/>
                    <a:gd name="connsiteX1" fmla="*/ 1480903 w 1480903"/>
                    <a:gd name="connsiteY1" fmla="*/ 0 h 1298098"/>
                    <a:gd name="connsiteX2" fmla="*/ 1480903 w 1480903"/>
                    <a:gd name="connsiteY2" fmla="*/ 1298098 h 1298098"/>
                    <a:gd name="connsiteX3" fmla="*/ 0 w 1480903"/>
                    <a:gd name="connsiteY3" fmla="*/ 1298098 h 1298098"/>
                    <a:gd name="connsiteX4" fmla="*/ 0 w 1480903"/>
                    <a:gd name="connsiteY4" fmla="*/ 0 h 1298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903" h="1298098">
                      <a:moveTo>
                        <a:pt x="0" y="0"/>
                      </a:moveTo>
                      <a:lnTo>
                        <a:pt x="1480903" y="0"/>
                      </a:lnTo>
                      <a:lnTo>
                        <a:pt x="1480903" y="1298098"/>
                      </a:lnTo>
                      <a:lnTo>
                        <a:pt x="0" y="12980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8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722205" y="4336196"/>
                  <a:ext cx="17010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548057" y="3157480"/>
                  <a:ext cx="160860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" name="Rectangle 5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  <p:cNvSpPr/>
              <p:nvPr/>
            </p:nvSpPr>
            <p:spPr>
              <a:xfrm>
                <a:off x="609600" y="3429000"/>
                <a:ext cx="1739778" cy="112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Explore the role of patient and family advisors </a:t>
                </a:r>
              </a:p>
            </p:txBody>
          </p:sp>
          <p:sp>
            <p:nvSpPr>
              <p:cNvPr id="7" name="Freeform 6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  <p:cNvSpPr/>
              <p:nvPr/>
            </p:nvSpPr>
            <p:spPr>
              <a:xfrm>
                <a:off x="2731599" y="2953752"/>
                <a:ext cx="1704853" cy="1298098"/>
              </a:xfrm>
              <a:custGeom>
                <a:avLst/>
                <a:gdLst>
                  <a:gd name="connsiteX0" fmla="*/ 0 w 1480903"/>
                  <a:gd name="connsiteY0" fmla="*/ 0 h 1298098"/>
                  <a:gd name="connsiteX1" fmla="*/ 1480903 w 1480903"/>
                  <a:gd name="connsiteY1" fmla="*/ 0 h 1298098"/>
                  <a:gd name="connsiteX2" fmla="*/ 1480903 w 1480903"/>
                  <a:gd name="connsiteY2" fmla="*/ 1298098 h 1298098"/>
                  <a:gd name="connsiteX3" fmla="*/ 0 w 1480903"/>
                  <a:gd name="connsiteY3" fmla="*/ 1298098 h 1298098"/>
                  <a:gd name="connsiteX4" fmla="*/ 0 w 1480903"/>
                  <a:gd name="connsiteY4" fmla="*/ 0 h 129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903" h="1298098">
                    <a:moveTo>
                      <a:pt x="0" y="0"/>
                    </a:moveTo>
                    <a:lnTo>
                      <a:pt x="1480903" y="0"/>
                    </a:lnTo>
                    <a:lnTo>
                      <a:pt x="1480903" y="1298098"/>
                    </a:lnTo>
                    <a:lnTo>
                      <a:pt x="0" y="129809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Describe how to work with patients and family advisors</a:t>
                </a:r>
              </a:p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  <p:cNvSpPr/>
              <p:nvPr/>
            </p:nvSpPr>
            <p:spPr>
              <a:xfrm>
                <a:off x="4876800" y="2590800"/>
                <a:ext cx="1600200" cy="244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Present tools to improve communication among patients, families, and clinicians</a:t>
                </a:r>
              </a:p>
            </p:txBody>
          </p:sp>
          <p:sp>
            <p:nvSpPr>
              <p:cNvPr id="9" name="L-Shape 8"/>
              <p:cNvSpPr/>
              <p:nvPr/>
            </p:nvSpPr>
            <p:spPr>
              <a:xfrm rot="5400000">
                <a:off x="7156902" y="1453699"/>
                <a:ext cx="985791" cy="1888394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E65014"/>
                  </a:gs>
                  <a:gs pos="80000">
                    <a:schemeClr val="accent2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4" name="Rectangle 3" descr="Learning Objectives: Objective 1: Understand the historical and contemporary context of science of safety.  Objective 2: Explain how system design affects system results.  Objective 3: List the principles of safe design.  Objective 4: Identify how these principles apply to technical and team work.  Objective 5: Indicate how teams make wise decisions when there is diverse and independent input.   "/>
            <p:cNvSpPr/>
            <p:nvPr/>
          </p:nvSpPr>
          <p:spPr>
            <a:xfrm>
              <a:off x="6934200" y="2540688"/>
              <a:ext cx="1905000" cy="1917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Discuss how to communicate an adverse event to a patient and family members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143000" y="4969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5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391400" cy="1143000"/>
          </a:xfrm>
        </p:spPr>
        <p:txBody>
          <a:bodyPr/>
          <a:lstStyle/>
          <a:p>
            <a:pPr marL="0" indent="0" algn="ctr"/>
            <a:r>
              <a:rPr lang="en-US" b="1" dirty="0">
                <a:solidFill>
                  <a:schemeClr val="tx1"/>
                </a:solidFill>
              </a:rPr>
              <a:t>What if an Adverse Event </a:t>
            </a:r>
            <a:r>
              <a:rPr lang="en-US" b="1" dirty="0" smtClean="0">
                <a:solidFill>
                  <a:schemeClr val="tx1"/>
                </a:solidFill>
              </a:rPr>
              <a:t>Occurs on the Unit?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2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Engagement Strategies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Engaging in planning and </a:t>
            </a:r>
            <a:r>
              <a:rPr lang="en-US" dirty="0" smtClean="0"/>
              <a:t>design — </a:t>
            </a:r>
            <a:r>
              <a:rPr lang="en-US" dirty="0"/>
              <a:t>Infrastructure </a:t>
            </a:r>
            <a:r>
              <a:rPr lang="en-US" dirty="0" smtClean="0"/>
              <a:t>advisory</a:t>
            </a:r>
            <a:endParaRPr lang="en-US" dirty="0"/>
          </a:p>
          <a:p>
            <a:pPr lvl="0"/>
            <a:r>
              <a:rPr lang="en-US" dirty="0" smtClean="0"/>
              <a:t>Engaging in everyday care  — How-to strategies</a:t>
            </a:r>
          </a:p>
          <a:p>
            <a:r>
              <a:rPr lang="en-US" dirty="0" smtClean="0"/>
              <a:t>Engaging after an adverse event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51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Introduction to Adverse Events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676400"/>
            <a:ext cx="8153400" cy="4114800"/>
          </a:xfrm>
        </p:spPr>
        <p:txBody>
          <a:bodyPr/>
          <a:lstStyle/>
          <a:p>
            <a:r>
              <a:rPr lang="en-US" dirty="0"/>
              <a:t>Adverse event: An injury to a patient caused by medical intervention rather than by the underlying disease or condition of the </a:t>
            </a:r>
            <a:r>
              <a:rPr lang="en-US" dirty="0" smtClean="0"/>
              <a:t>patient</a:t>
            </a:r>
          </a:p>
          <a:p>
            <a:r>
              <a:rPr lang="en-US" dirty="0" smtClean="0"/>
              <a:t>The mission of health care providers is to help and care for patients without harming them, but adverse events happen</a:t>
            </a:r>
          </a:p>
          <a:p>
            <a:r>
              <a:rPr lang="en-US" dirty="0" smtClean="0"/>
              <a:t>When an adverse even occurs, it can be difficult for a health care worker to take ownership and communicate with the patient and family</a:t>
            </a:r>
          </a:p>
          <a:p>
            <a:r>
              <a:rPr lang="en-US" dirty="0" smtClean="0"/>
              <a:t>Prompt, compassionate, and honest communication with the patient and family after an adverse event is essential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28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391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Immediate Response to an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Adverse </a:t>
            </a:r>
            <a:r>
              <a:rPr lang="en-US" b="1" dirty="0" smtClean="0">
                <a:solidFill>
                  <a:schemeClr val="tx1"/>
                </a:solidFill>
              </a:rPr>
              <a:t>Event</a:t>
            </a:r>
            <a:r>
              <a:rPr lang="en-US" b="1" baseline="30000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981200"/>
            <a:ext cx="8153400" cy="3962400"/>
          </a:xfrm>
        </p:spPr>
        <p:txBody>
          <a:bodyPr/>
          <a:lstStyle/>
          <a:p>
            <a:r>
              <a:rPr lang="en-US" dirty="0" smtClean="0"/>
              <a:t>Care for the patient</a:t>
            </a:r>
          </a:p>
          <a:p>
            <a:r>
              <a:rPr lang="en-US" dirty="0" smtClean="0"/>
              <a:t>Report to the appropriate parties</a:t>
            </a:r>
          </a:p>
          <a:p>
            <a:r>
              <a:rPr lang="en-US" dirty="0" smtClean="0"/>
              <a:t>Communicate </a:t>
            </a:r>
            <a:r>
              <a:rPr lang="en-US" dirty="0" smtClean="0"/>
              <a:t>with the patient (who, what, when, where, and why)</a:t>
            </a:r>
          </a:p>
          <a:p>
            <a:r>
              <a:rPr lang="en-US" dirty="0" smtClean="0"/>
              <a:t>Document </a:t>
            </a:r>
            <a:r>
              <a:rPr lang="en-US" dirty="0" smtClean="0"/>
              <a:t>the event in the medical record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000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391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Next Steps in Responding to an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Adverse Event</a:t>
            </a:r>
            <a:r>
              <a:rPr lang="en-US" b="1" baseline="30000" dirty="0" smtClean="0">
                <a:solidFill>
                  <a:schemeClr val="tx1"/>
                </a:solidFill>
              </a:rPr>
              <a:t>5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752600"/>
            <a:ext cx="8153400" cy="3962400"/>
          </a:xfrm>
        </p:spPr>
        <p:txBody>
          <a:bodyPr/>
          <a:lstStyle/>
          <a:p>
            <a:pPr lvl="0"/>
            <a:r>
              <a:rPr lang="en-US" dirty="0" smtClean="0"/>
              <a:t>Investigation</a:t>
            </a:r>
          </a:p>
          <a:p>
            <a:pPr lvl="0"/>
            <a:r>
              <a:rPr lang="en-US" dirty="0" smtClean="0"/>
              <a:t>Continued communication with the patient and family</a:t>
            </a:r>
          </a:p>
          <a:p>
            <a:pPr lvl="0"/>
            <a:r>
              <a:rPr lang="en-US" dirty="0" smtClean="0"/>
              <a:t>Apology and remediation</a:t>
            </a:r>
          </a:p>
          <a:p>
            <a:pPr lvl="0"/>
            <a:r>
              <a:rPr lang="en-US" dirty="0" smtClean="0"/>
              <a:t>System and process improvement</a:t>
            </a:r>
          </a:p>
          <a:p>
            <a:pPr lvl="0"/>
            <a:r>
              <a:rPr lang="en-US" dirty="0" smtClean="0"/>
              <a:t>Measurement and evaluation</a:t>
            </a:r>
          </a:p>
          <a:p>
            <a:r>
              <a:rPr lang="en-US" dirty="0" smtClean="0"/>
              <a:t>Education and training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to Communicate </a:t>
            </a:r>
            <a:r>
              <a:rPr lang="en-US" b="1" dirty="0" smtClean="0">
                <a:solidFill>
                  <a:schemeClr val="tx1"/>
                </a:solidFill>
              </a:rPr>
              <a:t>About an Adverse Event</a:t>
            </a:r>
            <a:r>
              <a:rPr lang="en-US" b="1" baseline="30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905000"/>
            <a:ext cx="8153400" cy="4419600"/>
          </a:xfrm>
        </p:spPr>
        <p:txBody>
          <a:bodyPr/>
          <a:lstStyle/>
          <a:p>
            <a:r>
              <a:rPr lang="en-US" dirty="0" smtClean="0"/>
              <a:t>Speak slowly and use clear language</a:t>
            </a:r>
          </a:p>
          <a:p>
            <a:r>
              <a:rPr lang="en-US" dirty="0" smtClean="0"/>
              <a:t>Give an advance alert (“I’m afraid I have some </a:t>
            </a:r>
            <a:r>
              <a:rPr lang="en-US" dirty="0" smtClean="0"/>
              <a:t>news to share with you.”)</a:t>
            </a:r>
            <a:endParaRPr lang="en-US" dirty="0" smtClean="0"/>
          </a:p>
          <a:p>
            <a:r>
              <a:rPr lang="en-US" dirty="0" smtClean="0"/>
              <a:t>Give the news in a few, brief sentences</a:t>
            </a:r>
          </a:p>
          <a:p>
            <a:r>
              <a:rPr lang="en-US" dirty="0" smtClean="0"/>
              <a:t>Quietly wait for the reaction</a:t>
            </a:r>
          </a:p>
          <a:p>
            <a:r>
              <a:rPr lang="en-US" dirty="0" smtClean="0"/>
              <a:t>Watch and listen for response signals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121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85800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Second Victim: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Health Care </a:t>
            </a:r>
            <a:r>
              <a:rPr lang="en-US" b="1" dirty="0" smtClean="0">
                <a:solidFill>
                  <a:schemeClr val="tx1"/>
                </a:solidFill>
              </a:rPr>
              <a:t>Workers</a:t>
            </a:r>
            <a:r>
              <a:rPr lang="en-US" b="1" baseline="30000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Health care workers involved in an adverse event experience their own trauma</a:t>
            </a:r>
          </a:p>
          <a:p>
            <a:r>
              <a:rPr lang="en-US" dirty="0" smtClean="0"/>
              <a:t>Health care workers should request ongoing support </a:t>
            </a:r>
            <a:r>
              <a:rPr lang="en-US" dirty="0" smtClean="0"/>
              <a:t>from their hospital and </a:t>
            </a:r>
            <a:r>
              <a:rPr lang="en-US" dirty="0" smtClean="0"/>
              <a:t>peers</a:t>
            </a:r>
          </a:p>
          <a:p>
            <a:r>
              <a:rPr lang="en-US" dirty="0" smtClean="0"/>
              <a:t>Hospitals have developed Employee Assistance Programs and Medically Induced Trauma Support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30087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248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Summary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Advisors provide valuable insight about patient and family experiences and care delivery</a:t>
            </a:r>
          </a:p>
          <a:p>
            <a:r>
              <a:rPr lang="en-US" dirty="0" smtClean="0"/>
              <a:t>Effective engagement and communication among patients, family members and other members of the health care team impacts health outcomes and patient and family satisfaction</a:t>
            </a:r>
          </a:p>
          <a:p>
            <a:r>
              <a:rPr lang="en-US" dirty="0" smtClean="0"/>
              <a:t> IDEAL Discharge Planning is an effective tool for ensuring patient and family member engagement and education</a:t>
            </a:r>
          </a:p>
          <a:p>
            <a:r>
              <a:rPr lang="en-US" dirty="0" smtClean="0"/>
              <a:t>Organizations should be prepared to respond and communicate proactively when adverse events occur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01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Tools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Am I Ready To Become an Advisor?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Working with Advisors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 a Partner in Your Care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Get to Know Your Health Care Team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Care Transitions from Hospital to Home: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IDEAL Discharge Planning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SBAR (Situation – Background – Assessment - Recommendation)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baseline="30000" dirty="0">
              <a:latin typeface="Arial" pitchFamily="34" charset="0"/>
              <a:cs typeface="Arial" pitchFamily="34" charset="0"/>
            </a:endParaRPr>
          </a:p>
          <a:p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aseline="300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Picture 5" descr="Tools ic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238" y="304800"/>
            <a:ext cx="1904762" cy="1904762"/>
          </a:xfrm>
          <a:prstGeom prst="rect">
            <a:avLst/>
          </a:prstGeom>
        </p:spPr>
      </p:pic>
      <p:pic>
        <p:nvPicPr>
          <p:cNvPr id="5" name="Picture 4" descr="Tools ic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238" y="381000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9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477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Guide </a:t>
            </a:r>
            <a:r>
              <a:rPr lang="en-US" dirty="0"/>
              <a:t>to Patient and Family Engagement in Hospital Quality and Safety</a:t>
            </a:r>
            <a:r>
              <a:rPr lang="en-US" b="1" dirty="0"/>
              <a:t>. </a:t>
            </a:r>
            <a:r>
              <a:rPr lang="en-US" dirty="0"/>
              <a:t>Rockville, MD: Agency for Healthcare Research and Quality; </a:t>
            </a:r>
            <a:r>
              <a:rPr lang="en-US" dirty="0" smtClean="0"/>
              <a:t>May 2013</a:t>
            </a:r>
            <a:r>
              <a:rPr lang="en-US" dirty="0"/>
              <a:t>. AHRQ Publication No. </a:t>
            </a:r>
            <a:r>
              <a:rPr lang="en-US" dirty="0" smtClean="0"/>
              <a:t>13-0033.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TeamSTEPPS Instructor Guide. </a:t>
            </a:r>
            <a:r>
              <a:rPr lang="en-US" dirty="0" smtClean="0"/>
              <a:t>Rockville, MD: Agency </a:t>
            </a:r>
            <a:r>
              <a:rPr lang="en-US" dirty="0"/>
              <a:t>for Healthcare Research and </a:t>
            </a:r>
            <a:r>
              <a:rPr lang="en-US" dirty="0" smtClean="0"/>
              <a:t>Quality; June 2006. AHRQ Publication No. 06-0020.  </a:t>
            </a:r>
          </a:p>
          <a:p>
            <a:pPr marL="457200" indent="-457200">
              <a:buAutoNum type="arabicPeriod"/>
            </a:pPr>
            <a:r>
              <a:rPr lang="en-US" dirty="0" smtClean="0"/>
              <a:t>Conway </a:t>
            </a:r>
            <a:r>
              <a:rPr lang="en-US" dirty="0"/>
              <a:t>J, Johnson B, </a:t>
            </a:r>
            <a:r>
              <a:rPr lang="en-US" dirty="0" err="1"/>
              <a:t>Edgman-Levitan</a:t>
            </a:r>
            <a:r>
              <a:rPr lang="en-US" dirty="0"/>
              <a:t> S, et.al. Partnering with </a:t>
            </a:r>
            <a:r>
              <a:rPr lang="en-US" dirty="0" smtClean="0"/>
              <a:t>Patients </a:t>
            </a:r>
            <a:r>
              <a:rPr lang="en-US" dirty="0"/>
              <a:t>and </a:t>
            </a:r>
            <a:r>
              <a:rPr lang="en-US" dirty="0" smtClean="0"/>
              <a:t>Families </a:t>
            </a:r>
            <a:r>
              <a:rPr lang="en-US" dirty="0"/>
              <a:t>to </a:t>
            </a:r>
            <a:r>
              <a:rPr lang="en-US" dirty="0" smtClean="0"/>
              <a:t>Design </a:t>
            </a:r>
            <a:r>
              <a:rPr lang="en-US" dirty="0"/>
              <a:t>a </a:t>
            </a:r>
            <a:r>
              <a:rPr lang="en-US" dirty="0" smtClean="0"/>
              <a:t>Patient- </a:t>
            </a:r>
            <a:r>
              <a:rPr lang="en-US" dirty="0"/>
              <a:t>and </a:t>
            </a:r>
            <a:r>
              <a:rPr lang="en-US" dirty="0" smtClean="0"/>
              <a:t>Family-Centered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C</a:t>
            </a:r>
            <a:r>
              <a:rPr lang="en-US" dirty="0" smtClean="0"/>
              <a:t>are System</a:t>
            </a:r>
            <a:r>
              <a:rPr lang="en-US" dirty="0"/>
              <a:t>: A </a:t>
            </a:r>
            <a:r>
              <a:rPr lang="en-US" dirty="0" smtClean="0"/>
              <a:t> Roadmap </a:t>
            </a:r>
            <a:r>
              <a:rPr lang="en-US" dirty="0"/>
              <a:t>for the </a:t>
            </a:r>
            <a:r>
              <a:rPr lang="en-US" dirty="0" smtClean="0"/>
              <a:t>Future</a:t>
            </a:r>
            <a:r>
              <a:rPr lang="en-US" dirty="0"/>
              <a:t>. A work in progress. </a:t>
            </a:r>
            <a:r>
              <a:rPr lang="en-US" dirty="0" smtClean="0"/>
              <a:t>Bethesda</a:t>
            </a:r>
            <a:r>
              <a:rPr lang="en-US" dirty="0"/>
              <a:t>, MD: Institute for Family-Centered </a:t>
            </a:r>
            <a:r>
              <a:rPr lang="en-US" dirty="0" smtClean="0"/>
              <a:t>Care; </a:t>
            </a:r>
            <a:r>
              <a:rPr lang="en-US" dirty="0"/>
              <a:t>June 2006.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09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848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Patient’s Hospital Experience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 descr="Patient and provider &#10;&#10;Clinicians and Hospital Staff:&#10;Know how the hospital works and how to get things done&#10;Know who hospital staff are and what they do&#10;Are busy and under a lot of stress&#10;&#10;Patients:&#10;Are strangers in this environment&#10;Don't understand the system or culture&#10;Don't know who different staff are and what they do&#10;Are often in pain or uncomfortable, vulnerable, or afraid&#10;Are aware that hospital staff are busy and may not want to bother you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7924769"/>
              </p:ext>
            </p:extLst>
          </p:nvPr>
        </p:nvGraphicFramePr>
        <p:xfrm>
          <a:off x="1295400" y="1371600"/>
          <a:ext cx="6553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620"/>
                <a:gridCol w="4259580"/>
              </a:tblGrid>
              <a:tr h="6032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Clinicians</a:t>
                      </a:r>
                      <a:r>
                        <a:rPr lang="en-US" sz="2000" baseline="0" dirty="0" smtClean="0"/>
                        <a:t> and Hospital Staff</a:t>
                      </a:r>
                      <a:endParaRPr lang="en-US" sz="2000" dirty="0"/>
                    </a:p>
                  </a:txBody>
                  <a:tcPr>
                    <a:solidFill>
                      <a:srgbClr val="A100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Patients</a:t>
                      </a:r>
                      <a:endParaRPr lang="en-US" sz="2000" dirty="0"/>
                    </a:p>
                  </a:txBody>
                  <a:tcPr>
                    <a:solidFill>
                      <a:srgbClr val="A1006B"/>
                    </a:solidFill>
                  </a:tcPr>
                </a:tc>
              </a:tr>
              <a:tr h="1005399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 how the hospital works and how to achieve results</a:t>
                      </a:r>
                      <a:endParaRPr lang="en-US" sz="2000" dirty="0"/>
                    </a:p>
                  </a:txBody>
                  <a:tcPr>
                    <a:solidFill>
                      <a:srgbClr val="DCAAC1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strangers in this environment</a:t>
                      </a: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Don’t understand the system or culture</a:t>
                      </a:r>
                    </a:p>
                  </a:txBody>
                  <a:tcPr>
                    <a:solidFill>
                      <a:srgbClr val="DCAAC1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 who hospital staff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and what they 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Don’t know who different staff are and what they 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65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busy and under a lot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stress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DCAAC1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often in pain or uncomfortable, vulnerable,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afraid</a:t>
                      </a: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ware that hospital staff are busy and may not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want to bother you</a:t>
                      </a:r>
                      <a:endParaRPr lang="en-US" sz="2000" dirty="0"/>
                    </a:p>
                  </a:txBody>
                  <a:tcPr>
                    <a:solidFill>
                      <a:srgbClr val="DCAAC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 descr="Patient and provider "/>
          <p:cNvGrpSpPr/>
          <p:nvPr/>
        </p:nvGrpSpPr>
        <p:grpSpPr>
          <a:xfrm>
            <a:off x="34448" y="2057400"/>
            <a:ext cx="8865599" cy="4419600"/>
            <a:chOff x="34448" y="2057400"/>
            <a:chExt cx="8865599" cy="4419600"/>
          </a:xfrm>
        </p:grpSpPr>
        <p:pic>
          <p:nvPicPr>
            <p:cNvPr id="10" name="Picture 9" descr="04-righ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514600"/>
              <a:ext cx="822847" cy="3962400"/>
            </a:xfrm>
            <a:prstGeom prst="rect">
              <a:avLst/>
            </a:prstGeom>
          </p:spPr>
        </p:pic>
        <p:pic>
          <p:nvPicPr>
            <p:cNvPr id="11" name="Picture 10" descr="04-lef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" y="2057400"/>
              <a:ext cx="1021898" cy="419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371600"/>
            <a:ext cx="8153400" cy="4876800"/>
          </a:xfrm>
        </p:spPr>
        <p:txBody>
          <a:bodyPr/>
          <a:lstStyle/>
          <a:p>
            <a:pPr marL="457200" lvl="0" indent="-457200">
              <a:buAutoNum type="arabicPeriod" startAt="4"/>
              <a:tabLst>
                <a:tab pos="395288" algn="l"/>
              </a:tabLst>
            </a:pPr>
            <a:r>
              <a:rPr lang="en-US" dirty="0" err="1" smtClean="0"/>
              <a:t>Bonacum</a:t>
            </a:r>
            <a:r>
              <a:rPr lang="en-US" dirty="0" smtClean="0"/>
              <a:t> </a:t>
            </a:r>
            <a:r>
              <a:rPr lang="en-US" dirty="0" smtClean="0"/>
              <a:t>D, </a:t>
            </a:r>
            <a:r>
              <a:rPr lang="en-US" dirty="0" err="1" smtClean="0"/>
              <a:t>Houk</a:t>
            </a:r>
            <a:r>
              <a:rPr lang="en-US" dirty="0" smtClean="0"/>
              <a:t> C, </a:t>
            </a:r>
            <a:r>
              <a:rPr lang="en-US" dirty="0" err="1" smtClean="0"/>
              <a:t>Moidel</a:t>
            </a:r>
            <a:r>
              <a:rPr lang="en-US" dirty="0" smtClean="0"/>
              <a:t> BI, et al. Communicating about episodes </a:t>
            </a:r>
            <a:r>
              <a:rPr lang="en-US" dirty="0"/>
              <a:t>of </a:t>
            </a:r>
            <a:r>
              <a:rPr lang="en-US" dirty="0" smtClean="0"/>
              <a:t>harm to patients. In: Leonard M, ed. Achieving Safe and Reliable Healthcare. Chicago</a:t>
            </a:r>
            <a:r>
              <a:rPr lang="en-US" dirty="0"/>
              <a:t>: Health Administration </a:t>
            </a:r>
            <a:r>
              <a:rPr lang="en-US" dirty="0" smtClean="0"/>
              <a:t>Press; 2004:93-112</a:t>
            </a:r>
            <a:r>
              <a:rPr lang="en-US" dirty="0" smtClean="0"/>
              <a:t>.</a:t>
            </a:r>
          </a:p>
          <a:p>
            <a:pPr marL="457200" indent="-457200" fontAlgn="base">
              <a:buFontTx/>
              <a:buAutoNum type="arabicPeriod" startAt="4"/>
              <a:tabLst>
                <a:tab pos="395288" algn="l"/>
              </a:tabLst>
            </a:pPr>
            <a:r>
              <a:rPr lang="en-US" dirty="0" smtClean="0"/>
              <a:t>McDonald T, </a:t>
            </a:r>
            <a:r>
              <a:rPr lang="en-US" dirty="0" err="1" smtClean="0"/>
              <a:t>Helmche</a:t>
            </a:r>
            <a:r>
              <a:rPr lang="en-US" dirty="0" smtClean="0"/>
              <a:t> L, Smith K, et al. Responding to patient safety incidents: the ‘seven pillars.’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Saf</a:t>
            </a:r>
            <a:r>
              <a:rPr lang="en-US" dirty="0" smtClean="0"/>
              <a:t> Health Care </a:t>
            </a:r>
            <a:r>
              <a:rPr lang="en-US" dirty="0" smtClean="0"/>
              <a:t>2010;19:e11.</a:t>
            </a:r>
            <a:r>
              <a:rPr lang="en-US" dirty="0" smtClean="0"/>
              <a:t> </a:t>
            </a:r>
            <a:endParaRPr lang="en-US" dirty="0" smtClean="0"/>
          </a:p>
          <a:p>
            <a:pPr marL="457200" indent="-457200" fontAlgn="base">
              <a:buFontTx/>
              <a:buAutoNum type="arabicPeriod" startAt="4"/>
              <a:tabLst>
                <a:tab pos="395288" algn="l"/>
              </a:tabLst>
            </a:pPr>
            <a:r>
              <a:rPr lang="en-US" dirty="0" err="1" smtClean="0"/>
              <a:t>Hallenback</a:t>
            </a:r>
            <a:r>
              <a:rPr lang="en-US" dirty="0" smtClean="0"/>
              <a:t> </a:t>
            </a:r>
            <a:r>
              <a:rPr lang="en-US" dirty="0" smtClean="0"/>
              <a:t>JL. </a:t>
            </a:r>
            <a:r>
              <a:rPr lang="en-US" dirty="0" smtClean="0"/>
              <a:t>Palliative Care Perspectives. 1st ed. New York: Oxford University Press; 2003. </a:t>
            </a:r>
          </a:p>
          <a:p>
            <a:pPr marL="457200" indent="-457200">
              <a:buFontTx/>
              <a:buAutoNum type="arabicPeriod" startAt="4"/>
              <a:tabLst>
                <a:tab pos="395288" algn="l"/>
              </a:tabLst>
            </a:pPr>
            <a:r>
              <a:rPr lang="en-US" dirty="0" smtClean="0"/>
              <a:t>Wu </a:t>
            </a:r>
            <a:r>
              <a:rPr lang="en-US" dirty="0"/>
              <a:t>AW. </a:t>
            </a:r>
            <a:r>
              <a:rPr lang="en-US" dirty="0" smtClean="0"/>
              <a:t>Medical error: the second victim. The doctor who makes the mistake needs help, too. BMJ. 2000 Mar 18;320(7237):726-727.</a:t>
            </a:r>
          </a:p>
          <a:p>
            <a:pPr marL="0" lvl="0" indent="0"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842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391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Patient- and Family-Centered Care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pPr lvl="0"/>
            <a:r>
              <a:rPr lang="en-US" dirty="0"/>
              <a:t>Involves “…collaborating with patients and families of all ages, at all levels of </a:t>
            </a:r>
            <a:r>
              <a:rPr lang="en-US" dirty="0" smtClean="0"/>
              <a:t>care, </a:t>
            </a:r>
            <a:r>
              <a:rPr lang="en-US" dirty="0"/>
              <a:t>and in all health care </a:t>
            </a:r>
            <a:r>
              <a:rPr lang="en-US" dirty="0" smtClean="0"/>
              <a:t>settings … acknowledges </a:t>
            </a:r>
            <a:r>
              <a:rPr lang="en-US" dirty="0"/>
              <a:t>that families, however they are defined, are essential to patients’ health and well-being…” </a:t>
            </a:r>
          </a:p>
          <a:p>
            <a:pPr lvl="0"/>
            <a:r>
              <a:rPr lang="en-US" dirty="0"/>
              <a:t>Core concepts of </a:t>
            </a:r>
            <a:r>
              <a:rPr lang="en-US" dirty="0" smtClean="0"/>
              <a:t>patient- and family-centered </a:t>
            </a:r>
            <a:r>
              <a:rPr lang="en-US" dirty="0"/>
              <a:t>care are:</a:t>
            </a:r>
          </a:p>
          <a:p>
            <a:pPr lvl="1">
              <a:buFontTx/>
              <a:buChar char="-"/>
            </a:pPr>
            <a:r>
              <a:rPr lang="en-US" dirty="0"/>
              <a:t>Dignity and respect</a:t>
            </a:r>
          </a:p>
          <a:p>
            <a:pPr lvl="1">
              <a:buFontTx/>
              <a:buChar char="-"/>
            </a:pPr>
            <a:r>
              <a:rPr lang="en-US" dirty="0"/>
              <a:t>Information sharing</a:t>
            </a:r>
          </a:p>
          <a:p>
            <a:pPr lvl="1">
              <a:buFontTx/>
              <a:buChar char="-"/>
            </a:pPr>
            <a:r>
              <a:rPr lang="en-US" dirty="0"/>
              <a:t>Participation</a:t>
            </a:r>
          </a:p>
          <a:p>
            <a:pPr lvl="1">
              <a:buFontTx/>
              <a:buChar char="-"/>
            </a:pPr>
            <a:r>
              <a:rPr lang="en-US" dirty="0"/>
              <a:t>Collaboration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family member and providers surrounding a patient in a hospital bed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2800"/>
            <a:ext cx="6382870" cy="3875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502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Patient Family Engagement?</a:t>
            </a:r>
            <a:r>
              <a:rPr lang="en-US" b="1" baseline="30000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Patient and family engagement:</a:t>
            </a:r>
          </a:p>
          <a:p>
            <a:pPr lvl="1">
              <a:buFontTx/>
              <a:buChar char="-"/>
            </a:pPr>
            <a:r>
              <a:rPr lang="en-US" dirty="0" smtClean="0"/>
              <a:t>Is an important component of patient- and family-centered 	care</a:t>
            </a:r>
          </a:p>
          <a:p>
            <a:pPr lvl="1">
              <a:buFontTx/>
              <a:buChar char="-"/>
            </a:pPr>
            <a:r>
              <a:rPr lang="en-US" dirty="0" smtClean="0"/>
              <a:t>Creates </a:t>
            </a:r>
            <a:r>
              <a:rPr lang="en-US" dirty="0"/>
              <a:t>an environment where patients, families, clinicians, </a:t>
            </a:r>
            <a:r>
              <a:rPr lang="en-US" dirty="0" smtClean="0"/>
              <a:t>and hospital staff all work together as partners to improve the quality and safety of hospital care </a:t>
            </a:r>
            <a:endParaRPr lang="en-US" dirty="0"/>
          </a:p>
          <a:p>
            <a:pPr lvl="0"/>
            <a:r>
              <a:rPr lang="en-US" dirty="0"/>
              <a:t>Involves patients and family members </a:t>
            </a:r>
            <a:r>
              <a:rPr lang="en-US" dirty="0" smtClean="0"/>
              <a:t>as: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Members </a:t>
            </a:r>
            <a:r>
              <a:rPr lang="en-US" dirty="0"/>
              <a:t>of the health care team</a:t>
            </a:r>
          </a:p>
          <a:p>
            <a:pPr lvl="1">
              <a:buFontTx/>
              <a:buChar char="-"/>
            </a:pPr>
            <a:r>
              <a:rPr lang="en-US" dirty="0" smtClean="0"/>
              <a:t>Advisors </a:t>
            </a:r>
            <a:r>
              <a:rPr lang="en-US" dirty="0"/>
              <a:t>working with clinicians and leaders to </a:t>
            </a:r>
            <a:r>
              <a:rPr lang="en-US" dirty="0" smtClean="0"/>
              <a:t>improve policies </a:t>
            </a:r>
            <a:r>
              <a:rPr lang="en-US" dirty="0"/>
              <a:t>and procedures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528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Who are Advisors and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What do they do?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Advisors are collaborative partners in developing and revising hospital policies, procedures, and practices</a:t>
            </a:r>
          </a:p>
          <a:p>
            <a:r>
              <a:rPr lang="en-US" dirty="0" smtClean="0"/>
              <a:t>Patients and family members who have received care at our hospital and who want to help improve experiences for others</a:t>
            </a:r>
          </a:p>
          <a:p>
            <a:r>
              <a:rPr lang="en-US" dirty="0" smtClean="0"/>
              <a:t>They help our hospital improve quality and safety of care by:</a:t>
            </a:r>
          </a:p>
          <a:p>
            <a:pPr lvl="1">
              <a:buFontTx/>
              <a:buChar char="-"/>
            </a:pPr>
            <a:r>
              <a:rPr lang="en-US" dirty="0" smtClean="0"/>
              <a:t>Giving input and feedback</a:t>
            </a:r>
          </a:p>
          <a:p>
            <a:pPr lvl="1">
              <a:buFontTx/>
              <a:buChar char="-"/>
            </a:pPr>
            <a:r>
              <a:rPr lang="en-US" dirty="0" smtClean="0"/>
              <a:t>Identifying potential changes and feedback</a:t>
            </a:r>
          </a:p>
          <a:p>
            <a:pPr lvl="1">
              <a:buFontTx/>
              <a:buChar char="-"/>
            </a:pPr>
            <a:r>
              <a:rPr lang="en-US" dirty="0" smtClean="0"/>
              <a:t>Planning and implementing changes that </a:t>
            </a:r>
            <a:br>
              <a:rPr lang="en-US" dirty="0" smtClean="0"/>
            </a:br>
            <a:r>
              <a:rPr lang="en-US" dirty="0" smtClean="0"/>
              <a:t>matter to patients and families</a:t>
            </a:r>
          </a:p>
        </p:txBody>
      </p:sp>
      <p:pic>
        <p:nvPicPr>
          <p:cNvPr id="7" name="Picture 6" descr="A provider and a patient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84" y="2667000"/>
            <a:ext cx="8610600" cy="5227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23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Characteristics of an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Engaged Advisor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Listen well</a:t>
            </a:r>
          </a:p>
          <a:p>
            <a:pPr lvl="0"/>
            <a:r>
              <a:rPr lang="en-US" dirty="0" smtClean="0"/>
              <a:t>Share your views</a:t>
            </a:r>
          </a:p>
          <a:p>
            <a:pPr lvl="0"/>
            <a:r>
              <a:rPr lang="en-US" dirty="0" smtClean="0"/>
              <a:t>Draw on your communication skills</a:t>
            </a:r>
          </a:p>
          <a:p>
            <a:pPr lvl="0"/>
            <a:r>
              <a:rPr lang="en-US" dirty="0" smtClean="0"/>
              <a:t>Ask questions</a:t>
            </a:r>
          </a:p>
          <a:p>
            <a:pPr lvl="0"/>
            <a:r>
              <a:rPr lang="en-US" dirty="0" smtClean="0"/>
              <a:t>Be ready for disagreements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Characteristics of an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Engaged Advisor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Video icon&#10;Characteristics of an Engaged Adviso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238" y="381000"/>
            <a:ext cx="1904762" cy="190476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1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alth care team, including a patient and family member, surrounding a conference tab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01686"/>
            <a:ext cx="9144000" cy="555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to Work with Patient and Family Advisors</a:t>
            </a:r>
            <a:r>
              <a:rPr lang="en-US" b="1" baseline="30000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r>
              <a:rPr lang="en-US" dirty="0" smtClean="0"/>
              <a:t>Invite two or three patients and family members to a team meeting to discuss their hospital stay</a:t>
            </a:r>
          </a:p>
          <a:p>
            <a:r>
              <a:rPr lang="en-US" dirty="0" smtClean="0"/>
              <a:t>Ask patients and families to give feedback on educational or informational materials </a:t>
            </a:r>
          </a:p>
          <a:p>
            <a:r>
              <a:rPr lang="en-US" dirty="0" smtClean="0"/>
              <a:t>Invite patients and families to present at staff </a:t>
            </a:r>
            <a:br>
              <a:rPr lang="en-US" dirty="0" smtClean="0"/>
            </a:br>
            <a:r>
              <a:rPr lang="en-US" dirty="0" smtClean="0"/>
              <a:t>orientations and in-service programs </a:t>
            </a:r>
          </a:p>
          <a:p>
            <a:r>
              <a:rPr lang="en-US" dirty="0" smtClean="0"/>
              <a:t>Explore the hospital and unit through the </a:t>
            </a:r>
            <a:br>
              <a:rPr lang="en-US" dirty="0" smtClean="0"/>
            </a:br>
            <a:r>
              <a:rPr lang="en-US" dirty="0" smtClean="0"/>
              <a:t>eyes of patients and their families by </a:t>
            </a:r>
            <a:br>
              <a:rPr lang="en-US" dirty="0" smtClean="0"/>
            </a:br>
            <a:r>
              <a:rPr lang="en-US" dirty="0" smtClean="0"/>
              <a:t>conducting a “walk-about” with patients </a:t>
            </a:r>
            <a:br>
              <a:rPr lang="en-US" dirty="0" smtClean="0"/>
            </a:br>
            <a:r>
              <a:rPr lang="en-US" dirty="0" smtClean="0"/>
              <a:t>and families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1071</Words>
  <Application>Microsoft Office PowerPoint</Application>
  <PresentationFormat>On-screen Show (4:3)</PresentationFormat>
  <Paragraphs>172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The Patient’s Hospital Experience1</vt:lpstr>
      <vt:lpstr>Patient- and Family-Centered Care3</vt:lpstr>
      <vt:lpstr>What is Patient Family Engagement?1</vt:lpstr>
      <vt:lpstr>Who are Advisors and  What do they do?</vt:lpstr>
      <vt:lpstr>Characteristics of an  Engaged Advisor1</vt:lpstr>
      <vt:lpstr>Characteristics of an  Engaged Advisor </vt:lpstr>
      <vt:lpstr>How to Work with Patient and Family Advisors1</vt:lpstr>
      <vt:lpstr>How to Engage Patients and Families1 </vt:lpstr>
      <vt:lpstr>How to Engage Patients and Families1  (continued) </vt:lpstr>
      <vt:lpstr>Effective Patient and  Family Communication </vt:lpstr>
      <vt:lpstr>The Importance of Effective Communication  </vt:lpstr>
      <vt:lpstr>The Link Between Communication  and Patient Safety1</vt:lpstr>
      <vt:lpstr>Communication Tips1</vt:lpstr>
      <vt:lpstr>IDEAL Discharge Planning</vt:lpstr>
      <vt:lpstr>What is IDEAL Discharge Planning?1 </vt:lpstr>
      <vt:lpstr>Benefits of IDEAL Discharge Planning  for Clinicians1</vt:lpstr>
      <vt:lpstr>IDEAL Discharge</vt:lpstr>
      <vt:lpstr>What if an Adverse Event Occurs on the Unit?</vt:lpstr>
      <vt:lpstr>Engagement Strategies </vt:lpstr>
      <vt:lpstr>Introduction to Adverse Events</vt:lpstr>
      <vt:lpstr>Immediate Response to an  Adverse Event4</vt:lpstr>
      <vt:lpstr>Next Steps in Responding to an  Adverse Event5</vt:lpstr>
      <vt:lpstr>How to Communicate About an Adverse Event6 </vt:lpstr>
      <vt:lpstr>The Second Victim:  Health Care Workers7</vt:lpstr>
      <vt:lpstr>Summary</vt:lpstr>
      <vt:lpstr>Tools </vt:lpstr>
      <vt:lpstr>References</vt:lpstr>
      <vt:lpstr>References</vt:lpstr>
    </vt:vector>
  </TitlesOfParts>
  <Company>The American Hospital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M. Kathleen O'Shea</dc:creator>
  <cp:lastModifiedBy>Karen Fleming-Michael</cp:lastModifiedBy>
  <cp:revision>408</cp:revision>
  <dcterms:created xsi:type="dcterms:W3CDTF">2012-05-22T18:47:30Z</dcterms:created>
  <dcterms:modified xsi:type="dcterms:W3CDTF">2013-08-19T14:51:23Z</dcterms:modified>
</cp:coreProperties>
</file>