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2"/>
  </p:notesMasterIdLst>
  <p:handoutMasterIdLst>
    <p:handoutMasterId r:id="rId33"/>
  </p:handoutMasterIdLst>
  <p:sldIdLst>
    <p:sldId id="257" r:id="rId3"/>
    <p:sldId id="302" r:id="rId4"/>
    <p:sldId id="260" r:id="rId5"/>
    <p:sldId id="264" r:id="rId6"/>
    <p:sldId id="265" r:id="rId7"/>
    <p:sldId id="268" r:id="rId8"/>
    <p:sldId id="273" r:id="rId9"/>
    <p:sldId id="269" r:id="rId10"/>
    <p:sldId id="303" r:id="rId11"/>
    <p:sldId id="304" r:id="rId12"/>
    <p:sldId id="305" r:id="rId13"/>
    <p:sldId id="281" r:id="rId14"/>
    <p:sldId id="293" r:id="rId15"/>
    <p:sldId id="322" r:id="rId16"/>
    <p:sldId id="283" r:id="rId17"/>
    <p:sldId id="284" r:id="rId18"/>
    <p:sldId id="323" r:id="rId19"/>
    <p:sldId id="298" r:id="rId20"/>
    <p:sldId id="286" r:id="rId21"/>
    <p:sldId id="300" r:id="rId22"/>
    <p:sldId id="299" r:id="rId23"/>
    <p:sldId id="312" r:id="rId24"/>
    <p:sldId id="288" r:id="rId25"/>
    <p:sldId id="316" r:id="rId26"/>
    <p:sldId id="326" r:id="rId27"/>
    <p:sldId id="327" r:id="rId28"/>
    <p:sldId id="317" r:id="rId29"/>
    <p:sldId id="318" r:id="rId30"/>
    <p:sldId id="28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K Davis" initials="KKD" lastIdx="22" clrIdx="0"/>
  <p:cmAuthor id="1" name="ggracia" initials="gg" lastIdx="1" clrIdx="1"/>
  <p:cmAuthor id="2" name="Gracia, Gabriela" initials="GG"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9"/>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588"/>
    <a:srgbClr val="00966F"/>
    <a:srgbClr val="A8E2D8"/>
    <a:srgbClr val="C2FAE5"/>
    <a:srgbClr val="00CC99"/>
    <a:srgbClr val="92B54B"/>
    <a:srgbClr val="357327"/>
    <a:srgbClr val="7AB800"/>
    <a:srgbClr val="D1FF75"/>
    <a:srgbClr val="619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15" autoAdjust="0"/>
    <p:restoredTop sz="86462" autoAdjust="0"/>
  </p:normalViewPr>
  <p:slideViewPr>
    <p:cSldViewPr snapToObjects="1">
      <p:cViewPr>
        <p:scale>
          <a:sx n="80" d="100"/>
          <a:sy n="80" d="100"/>
        </p:scale>
        <p:origin x="-706" y="-149"/>
      </p:cViewPr>
      <p:guideLst>
        <p:guide orient="horz" pos="768"/>
        <p:guide pos="336"/>
      </p:guideLst>
    </p:cSldViewPr>
  </p:slideViewPr>
  <p:outlineViewPr>
    <p:cViewPr>
      <p:scale>
        <a:sx n="33" d="100"/>
        <a:sy n="33" d="100"/>
      </p:scale>
      <p:origin x="0" y="200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64A1DB0-DDED-45F6-AFE9-2D7F6501D927}" type="datetimeFigureOut">
              <a:rPr lang="en-US" smtClean="0"/>
              <a:pPr/>
              <a:t>3/8/2013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46DA42-D165-4782-A3C7-CD1DCEC1F20D}" type="slidenum">
              <a:rPr lang="en-US" smtClean="0"/>
              <a:pPr/>
              <a:t>‹#›</a:t>
            </a:fld>
            <a:endParaRPr lang="en-US"/>
          </a:p>
        </p:txBody>
      </p:sp>
    </p:spTree>
    <p:extLst>
      <p:ext uri="{BB962C8B-B14F-4D97-AF65-F5344CB8AC3E}">
        <p14:creationId xmlns:p14="http://schemas.microsoft.com/office/powerpoint/2010/main" xmlns="" val="2916131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331EC4-D51E-47FF-AEAC-48253BEC9E68}" type="datetimeFigureOut">
              <a:rPr lang="en-US" smtClean="0"/>
              <a:pPr/>
              <a:t>3/8/2013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9BC220-4CDA-4521-BAA8-E69A83B50B5F}" type="slidenum">
              <a:rPr lang="en-US" smtClean="0"/>
              <a:pPr/>
              <a:t>‹#›</a:t>
            </a:fld>
            <a:endParaRPr lang="en-US"/>
          </a:p>
        </p:txBody>
      </p:sp>
    </p:spTree>
    <p:extLst>
      <p:ext uri="{BB962C8B-B14F-4D97-AF65-F5344CB8AC3E}">
        <p14:creationId xmlns:p14="http://schemas.microsoft.com/office/powerpoint/2010/main" xmlns="" val="289140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AC9F9D2-32ED-48AC-A0C0-77383572B73B}" type="slidenum">
              <a:rPr lang="en-US" smtClean="0"/>
              <a:pPr/>
              <a:t>1</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3BC4C940-59F4-4001-BCA6-BAD441A69F15}" type="slidenum">
              <a:rPr lang="en-US" smtClean="0"/>
              <a:pPr/>
              <a:t>12</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92F008AE-2733-4EAB-988D-C7919412307B}" type="slidenum">
              <a:rPr lang="en-US" smtClean="0"/>
              <a:pPr/>
              <a:t>15</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endParaRPr lang="en-US" dirty="0"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B4FB435E-1EA6-466F-9943-5417F25F6EDA}" type="slidenum">
              <a:rPr lang="en-US" smtClean="0"/>
              <a:pPr/>
              <a:t>16</a:t>
            </a:fld>
            <a:endParaRPr lang="en-US" smtClean="0"/>
          </a:p>
        </p:txBody>
      </p:sp>
      <p:sp>
        <p:nvSpPr>
          <p:cNvPr id="77827" name="Rectangle 2"/>
          <p:cNvSpPr>
            <a:spLocks noGrp="1" noRot="1" noChangeAspect="1" noChangeArrowheads="1" noTextEdit="1"/>
          </p:cNvSpPr>
          <p:nvPr>
            <p:ph type="sldImg"/>
          </p:nvPr>
        </p:nvSpPr>
        <p:spPr bwMode="auto">
          <a:xfrm>
            <a:off x="1185863" y="696913"/>
            <a:ext cx="4648200" cy="3486150"/>
          </a:xfrm>
          <a:noFill/>
          <a:ln>
            <a:solidFill>
              <a:srgbClr val="000000"/>
            </a:solidFill>
            <a:miter lim="800000"/>
            <a:headEnd/>
            <a:tailEnd/>
          </a:ln>
        </p:spPr>
      </p:sp>
      <p:sp>
        <p:nvSpPr>
          <p:cNvPr id="77828" name="Rectangle 3"/>
          <p:cNvSpPr>
            <a:spLocks noGrp="1" noChangeArrowheads="1"/>
          </p:cNvSpPr>
          <p:nvPr>
            <p:ph type="body" idx="1"/>
          </p:nvPr>
        </p:nvSpPr>
        <p:spPr bwMode="auto">
          <a:xfrm>
            <a:off x="913624" y="4419600"/>
            <a:ext cx="5140960" cy="4183063"/>
          </a:xfrm>
          <a:noFill/>
        </p:spPr>
        <p:txBody>
          <a:bodyPr lIns="91883" tIns="45942" rIns="91883" bIns="45942"/>
          <a:lstStyle/>
          <a:p>
            <a:endParaRPr lang="en-US" dirty="0"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None/>
            </a:pPr>
            <a:endParaRPr lang="en-US" dirty="0"/>
          </a:p>
        </p:txBody>
      </p:sp>
      <p:sp>
        <p:nvSpPr>
          <p:cNvPr id="4" name="Slide Number Placeholder 3"/>
          <p:cNvSpPr>
            <a:spLocks noGrp="1"/>
          </p:cNvSpPr>
          <p:nvPr>
            <p:ph type="sldNum" sz="quarter" idx="10"/>
          </p:nvPr>
        </p:nvSpPr>
        <p:spPr/>
        <p:txBody>
          <a:bodyPr/>
          <a:lstStyle/>
          <a:p>
            <a:fld id="{C69BC220-4CDA-4521-BAA8-E69A83B50B5F}"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C4644A65-E2AF-41D2-8902-0D1C70FE4429}" type="slidenum">
              <a:rPr lang="en-US" smtClean="0"/>
              <a:pPr/>
              <a:t>19</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a:lstStyle/>
          <a:p>
            <a:pPr marL="800100" lvl="2" indent="-342900">
              <a:buFont typeface="Arial" pitchFamily="34" charset="0"/>
              <a:buNone/>
            </a:pPr>
            <a:endParaRPr lang="en-US" sz="2200" dirty="0" smtClean="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BC220-4CDA-4521-BAA8-E69A83B50B5F}"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CEB37119-DAE1-493C-A696-A6DB42FC1DFA}" type="slidenum">
              <a:rPr lang="en-US" smtClean="0"/>
              <a:pPr/>
              <a:t>23</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endParaRPr lang="en-US" dirty="0"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BC220-4CDA-4521-BAA8-E69A83B50B5F}" type="slidenum">
              <a:rPr lang="en-US" smtClean="0"/>
              <a:pPr/>
              <a:t>26</a:t>
            </a:fld>
            <a:endParaRPr lang="en-US"/>
          </a:p>
        </p:txBody>
      </p:sp>
    </p:spTree>
    <p:extLst>
      <p:ext uri="{BB962C8B-B14F-4D97-AF65-F5344CB8AC3E}">
        <p14:creationId xmlns:p14="http://schemas.microsoft.com/office/powerpoint/2010/main" xmlns="" val="3349476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5EA6ED5A-23B4-4B08-A516-A0630D027CA5}"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BC7E03C3-A8A6-432C-9227-442294DF2145}"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BB80AAB8-A78A-4A18-B263-9B52DBBBF946}" type="slidenum">
              <a:rPr lang="en-US" smtClean="0"/>
              <a:pPr/>
              <a:t>4</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endParaRPr lang="en-US"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E61FE038-F491-431C-A65F-1ED210E797B7}" type="slidenum">
              <a:rPr lang="en-US" smtClean="0"/>
              <a:pPr/>
              <a:t>5</a:t>
            </a:fld>
            <a:endParaRPr lang="en-US" smtClean="0"/>
          </a:p>
        </p:txBody>
      </p:sp>
      <p:sp>
        <p:nvSpPr>
          <p:cNvPr id="59395"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p:spPr>
      </p:sp>
      <p:sp>
        <p:nvSpPr>
          <p:cNvPr id="59396" name="Rectangle 3"/>
          <p:cNvSpPr>
            <a:spLocks noGrp="1" noChangeArrowheads="1"/>
          </p:cNvSpPr>
          <p:nvPr>
            <p:ph type="body" idx="1"/>
          </p:nvPr>
        </p:nvSpPr>
        <p:spPr bwMode="auto">
          <a:xfrm>
            <a:off x="934720" y="4416425"/>
            <a:ext cx="5140960" cy="4183063"/>
          </a:xfrm>
          <a:noFill/>
        </p:spPr>
        <p:txBody>
          <a:bodyPr/>
          <a:lstStyle/>
          <a:p>
            <a:endParaRPr lang="en-US" dirty="0"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7132586-D20E-46C0-8B26-B17A434468F6}" type="slidenum">
              <a:rPr lang="en-US" smtClean="0"/>
              <a:pPr/>
              <a:t>6</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endParaRPr lang="en-US" dirty="0"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4B7AC052-77EA-4B9E-A647-2762252BBC7F}" type="slidenum">
              <a:rPr lang="en-US" smtClean="0"/>
              <a:pPr/>
              <a:t>7</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endParaRPr lang="en-US" sz="1200" dirty="0" smtClean="0"/>
          </a:p>
          <a:p>
            <a:endParaRPr lang="en-US" sz="1200"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DD1BD6C6-5B36-4E46-81CB-6805F125DEF8}" type="slidenum">
              <a:rPr lang="en-US" smtClean="0"/>
              <a:pPr/>
              <a:t>8</a:t>
            </a:fld>
            <a:endParaRPr lang="en-US" smtClean="0"/>
          </a:p>
        </p:txBody>
      </p:sp>
      <p:sp>
        <p:nvSpPr>
          <p:cNvPr id="63491" name="Rectangle 2"/>
          <p:cNvSpPr>
            <a:spLocks noGrp="1" noRot="1" noChangeAspect="1" noChangeArrowheads="1" noTextEdit="1"/>
          </p:cNvSpPr>
          <p:nvPr>
            <p:ph type="sldImg"/>
          </p:nvPr>
        </p:nvSpPr>
        <p:spPr bwMode="auto">
          <a:xfrm>
            <a:off x="1136650" y="665163"/>
            <a:ext cx="4706938" cy="3529012"/>
          </a:xfrm>
          <a:noFill/>
          <a:ln>
            <a:solidFill>
              <a:srgbClr val="000000"/>
            </a:solidFill>
            <a:miter lim="800000"/>
            <a:headEnd/>
            <a:tailEnd/>
          </a:ln>
        </p:spPr>
      </p:sp>
      <p:sp>
        <p:nvSpPr>
          <p:cNvPr id="63492" name="Rectangle 3"/>
          <p:cNvSpPr>
            <a:spLocks noGrp="1" noChangeArrowheads="1"/>
          </p:cNvSpPr>
          <p:nvPr>
            <p:ph type="body" idx="1"/>
          </p:nvPr>
        </p:nvSpPr>
        <p:spPr bwMode="auto">
          <a:xfrm>
            <a:off x="931476" y="4418013"/>
            <a:ext cx="5118241" cy="4194175"/>
          </a:xfrm>
          <a:noFill/>
        </p:spPr>
        <p:txBody>
          <a:bodyPr lIns="93824" tIns="46913" rIns="93824" bIns="46913"/>
          <a:lstStyle/>
          <a:p>
            <a:pPr defTabSz="922068"/>
            <a:endParaRPr lang="en-US" dirty="0" smtClean="0">
              <a:ea typeface="ＭＳ Ｐゴシック"/>
              <a:cs typeface="ＭＳ Ｐゴシック"/>
            </a:endParaRPr>
          </a:p>
          <a:p>
            <a:pPr defTabSz="904875"/>
            <a:endParaRPr lang="en-US" baseline="0" dirty="0"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BC220-4CDA-4521-BAA8-E69A83B50B5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10</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ED71C2-CCE3-4088-A1BF-6FF9C87FECBA}" type="datetime1">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EEF7D-3816-46F1-9D55-7301BB790E7D}" type="datetime1">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05E8A-B757-4508-B26D-F861B2E7A44B}" type="datetime1">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BC727-5784-40C5-A617-1EB1D5610A5D}" type="datetime1">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9F8493-FFDF-429D-84D8-69EC10F35752}"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F8493-FFDF-429D-84D8-69EC10F35752}"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9F8493-FFDF-429D-84D8-69EC10F35752}"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9F8493-FFDF-429D-84D8-69EC10F35752}"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9F8493-FFDF-429D-84D8-69EC10F35752}" type="datetimeFigureOut">
              <a:rPr lang="en-US" smtClean="0"/>
              <a:pPr/>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9F8493-FFDF-429D-84D8-69EC10F35752}" type="datetimeFigureOut">
              <a:rPr lang="en-US" smtClean="0"/>
              <a:pPr/>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F8493-FFDF-429D-84D8-69EC10F35752}" type="datetimeFigureOut">
              <a:rPr lang="en-US" smtClean="0"/>
              <a:pPr/>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4286E3-FF1D-4722-8552-C1A1BFF1B638}" type="datetime1">
              <a:rPr lang="en-US" smtClean="0"/>
              <a:pPr/>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F8493-FFDF-429D-84D8-69EC10F35752}"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9F8493-FFDF-429D-84D8-69EC10F35752}" type="datetimeFigureOut">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F8493-FFDF-429D-84D8-69EC10F35752}"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F8493-FFDF-429D-84D8-69EC10F35752}" type="datetimeFigureOut">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48BAF-A8A3-4F9F-9330-8D2B53951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FAC2D-AC34-4E36-8294-A10618DAF29B}" type="datetime1">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1C6F5-D3B6-4811-964A-774F2088DC72}" type="datetime1">
              <a:rPr lang="en-US" smtClean="0"/>
              <a:pPr/>
              <a:t>3/8/2013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6D9FE-4304-4B56-8963-46B3E0540064}" type="datetime1">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962F52-88DC-45F1-8EB1-841D3F5DE73D}" type="datetime1">
              <a:rPr lang="en-US" smtClean="0"/>
              <a:pPr/>
              <a:t>3/8/2013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0A5E7-634E-48B0-8A41-AB349039800E}" type="datetime1">
              <a:rPr lang="en-US" smtClean="0"/>
              <a:pPr/>
              <a:t>3/8/2013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FD534-089E-481F-964F-C5F4820502DD}" type="datetime1">
              <a:rPr lang="en-US" smtClean="0"/>
              <a:pPr/>
              <a:t>3/8/2013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26EDD-6FBA-4FCA-B2BF-504E0376698D}" type="datetime1">
              <a:rPr lang="en-US" smtClean="0"/>
              <a:pPr/>
              <a:t>3/8/2013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DA1A-46EF-4097-BF03-82D06CC585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286E3-FF1D-4722-8552-C1A1BFF1B638}" type="datetime1">
              <a:rPr lang="en-US" smtClean="0"/>
              <a:pPr/>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3DA1A-46EF-4097-BF03-82D06CC585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100000"/>
        <a:buFontTx/>
        <a:buBlip>
          <a:blip r:embed="rId15"/>
        </a:buBlip>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F8493-FFDF-429D-84D8-69EC10F35752}" type="datetimeFigureOut">
              <a:rPr lang="en-US" smtClean="0"/>
              <a:pPr/>
              <a:t>3/8/2013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48BAF-A8A3-4F9F-9330-8D2B53951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c_standardize/index.html"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www.ahrq.gov/professionals/education/curriculum-tools/cusptoolkit/videos/04d_indchecks/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e_learndefects/index.html"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hyperlink" Target="http://www.ahrq.gov/professionals/education/curriculum-tools/cusptoolkit/videos/04f_techtmwork/index.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4g_diverseinput/index.html"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hyperlink" Target="http://www.ahrq.gov/teamsteppstools/instructor/index.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ahrq.gov/qual/haicusp.htm" TargetMode="External"/><Relationship Id="rId2" Type="http://schemas.openxmlformats.org/officeDocument/2006/relationships/hyperlink" Target="http://www.cdc.gov/ncidod/dhqp/pdf/Scott_CostPaper.pdf"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www.ahrq.gov/professionals/education/curriculum-tools/cusptoolkit/videos/04b_safeproperty/index.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pic>
        <p:nvPicPr>
          <p:cNvPr id="3" name="Picture 2" descr="The &quot;Understand the Science of Safety&quot; module.  The CUSP Toolkit, a modular approach to patient safety.  Modules presented in this toolkit are interconnected and are aimed at improving patient safety.  The “Understand the Science of Safety” module.  "/>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2365" y="381000"/>
            <a:ext cx="8068235" cy="623454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0"/>
            <a:ext cx="8229600" cy="685800"/>
          </a:xfrm>
        </p:spPr>
        <p:txBody>
          <a:bodyPr>
            <a:normAutofit/>
          </a:bodyPr>
          <a:lstStyle/>
          <a:p>
            <a:r>
              <a:rPr lang="en-US" sz="3200" b="1" dirty="0" smtClean="0">
                <a:latin typeface="Arial" pitchFamily="34" charset="0"/>
                <a:cs typeface="Arial" pitchFamily="34" charset="0"/>
              </a:rPr>
              <a:t>Three Principles of Safe Design</a:t>
            </a:r>
            <a:r>
              <a:rPr lang="en-US" sz="3200" dirty="0" smtClean="0">
                <a:latin typeface="Arial" pitchFamily="34" charset="0"/>
                <a:cs typeface="Arial" pitchFamily="34" charset="0"/>
              </a:rPr>
              <a:t> </a:t>
            </a:r>
          </a:p>
        </p:txBody>
      </p:sp>
      <p:sp>
        <p:nvSpPr>
          <p:cNvPr id="6147" name="Slide Number Placeholder 3"/>
          <p:cNvSpPr>
            <a:spLocks noGrp="1"/>
          </p:cNvSpPr>
          <p:nvPr>
            <p:ph type="sldNum" sz="quarter" idx="12"/>
          </p:nvPr>
        </p:nvSpPr>
        <p:spPr bwMode="auto">
          <a:xfrm>
            <a:off x="6553200" y="6172200"/>
            <a:ext cx="2133600" cy="365125"/>
          </a:xfrm>
          <a:noFill/>
          <a:ln>
            <a:miter lim="800000"/>
            <a:headEnd/>
            <a:tailEnd/>
          </a:ln>
        </p:spPr>
        <p:txBody>
          <a:bodyPr/>
          <a:lstStyle/>
          <a:p>
            <a:fld id="{0BEFD923-06C0-4EDA-9B57-AB940DEC4F30}" type="slidenum">
              <a:rPr lang="en-US" smtClean="0"/>
              <a:pPr/>
              <a:t>10</a:t>
            </a:fld>
            <a:endParaRPr lang="en-US" dirty="0" smtClean="0"/>
          </a:p>
        </p:txBody>
      </p:sp>
      <p:grpSp>
        <p:nvGrpSpPr>
          <p:cNvPr id="2" name="Group 14" descr="Three principles of safe design include: standardize, create independent checks, learn from defects."/>
          <p:cNvGrpSpPr/>
          <p:nvPr/>
        </p:nvGrpSpPr>
        <p:grpSpPr>
          <a:xfrm>
            <a:off x="1600200" y="2721444"/>
            <a:ext cx="5980546" cy="2079156"/>
            <a:chOff x="990600" y="2057400"/>
            <a:chExt cx="5413248" cy="1889221"/>
          </a:xfrm>
          <a:gradFill flip="none" rotWithShape="1">
            <a:gsLst>
              <a:gs pos="0">
                <a:srgbClr val="00B588">
                  <a:shade val="30000"/>
                  <a:satMod val="115000"/>
                </a:srgbClr>
              </a:gs>
              <a:gs pos="50000">
                <a:srgbClr val="00B588">
                  <a:shade val="67500"/>
                  <a:satMod val="115000"/>
                </a:srgbClr>
              </a:gs>
              <a:gs pos="100000">
                <a:srgbClr val="00B588">
                  <a:shade val="100000"/>
                  <a:satMod val="115000"/>
                </a:srgbClr>
              </a:gs>
            </a:gsLst>
            <a:lin ang="8100000" scaled="1"/>
            <a:tileRect/>
          </a:gradFill>
        </p:grpSpPr>
        <p:sp>
          <p:nvSpPr>
            <p:cNvPr id="7" name="Freeform 6"/>
            <p:cNvSpPr/>
            <p:nvPr/>
          </p:nvSpPr>
          <p:spPr>
            <a:xfrm>
              <a:off x="9906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p:spPr>
          <p:style>
            <a:lnRef idx="0">
              <a:schemeClr val="accent3"/>
            </a:lnRef>
            <a:fillRef idx="3">
              <a:schemeClr val="accent3"/>
            </a:fillRef>
            <a:effectRef idx="3">
              <a:schemeClr val="accent3"/>
            </a:effectRef>
            <a:fontRef idx="minor">
              <a:schemeClr val="lt1"/>
            </a:fontRef>
          </p:style>
          <p:txBody>
            <a:bodyPr spcFirstLastPara="0" vert="horz" wrap="square" lIns="90767" tIns="90767" rIns="90767" bIns="90767" numCol="1" spcCol="1270" anchor="ctr" anchorCtr="0">
              <a:noAutofit/>
            </a:bodyPr>
            <a:lstStyle/>
            <a:p>
              <a:pPr lvl="0" algn="ctr" defTabSz="488950">
                <a:lnSpc>
                  <a:spcPct val="90000"/>
                </a:lnSpc>
                <a:spcBef>
                  <a:spcPct val="0"/>
                </a:spcBef>
                <a:spcAft>
                  <a:spcPct val="35000"/>
                </a:spcAft>
              </a:pPr>
              <a:r>
                <a:rPr lang="en-US" sz="2000" dirty="0" smtClean="0">
                  <a:latin typeface="Arial" pitchFamily="34" charset="0"/>
                  <a:ea typeface="ＭＳ Ｐゴシック"/>
                  <a:cs typeface="Arial" pitchFamily="34" charset="0"/>
                </a:rPr>
                <a:t>Standardize</a:t>
              </a:r>
              <a:endParaRPr lang="en-US" sz="2000" kern="1200" dirty="0">
                <a:cs typeface="Arial"/>
              </a:endParaRPr>
            </a:p>
          </p:txBody>
        </p:sp>
        <p:sp>
          <p:nvSpPr>
            <p:cNvPr id="8" name="Freeform 7"/>
            <p:cNvSpPr/>
            <p:nvPr/>
          </p:nvSpPr>
          <p:spPr>
            <a:xfrm>
              <a:off x="28194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p:spPr>
          <p:style>
            <a:lnRef idx="0">
              <a:schemeClr val="accent3"/>
            </a:lnRef>
            <a:fillRef idx="3">
              <a:schemeClr val="accent3"/>
            </a:fillRef>
            <a:effectRef idx="3">
              <a:schemeClr val="accent3"/>
            </a:effectRef>
            <a:fontRef idx="minor">
              <a:schemeClr val="lt1"/>
            </a:fontRef>
          </p:style>
          <p:txBody>
            <a:bodyPr spcFirstLastPara="0" vert="horz" wrap="square" lIns="90767" tIns="90767" rIns="90767" bIns="90767" numCol="1" spcCol="1270" anchor="ctr" anchorCtr="0">
              <a:noAutofit/>
            </a:bodyPr>
            <a:lstStyle/>
            <a:p>
              <a:pPr algn="ctr"/>
              <a:r>
                <a:rPr lang="en-US" sz="2000" dirty="0" smtClean="0">
                  <a:latin typeface="Arial" pitchFamily="34" charset="0"/>
                  <a:ea typeface="ＭＳ Ｐゴシック"/>
                  <a:cs typeface="Arial" pitchFamily="34" charset="0"/>
                </a:rPr>
                <a:t>Create independent checks</a:t>
              </a:r>
            </a:p>
          </p:txBody>
        </p:sp>
        <p:sp>
          <p:nvSpPr>
            <p:cNvPr id="11" name="Freeform 10"/>
            <p:cNvSpPr/>
            <p:nvPr/>
          </p:nvSpPr>
          <p:spPr>
            <a:xfrm>
              <a:off x="4648200" y="2057400"/>
              <a:ext cx="1755648" cy="1889221"/>
            </a:xfrm>
            <a:custGeom>
              <a:avLst/>
              <a:gdLst>
                <a:gd name="connsiteX0" fmla="*/ 0 w 1000849"/>
                <a:gd name="connsiteY0" fmla="*/ 166812 h 1625600"/>
                <a:gd name="connsiteX1" fmla="*/ 48858 w 1000849"/>
                <a:gd name="connsiteY1" fmla="*/ 48858 h 1625600"/>
                <a:gd name="connsiteX2" fmla="*/ 166812 w 1000849"/>
                <a:gd name="connsiteY2" fmla="*/ 0 h 1625600"/>
                <a:gd name="connsiteX3" fmla="*/ 834037 w 1000849"/>
                <a:gd name="connsiteY3" fmla="*/ 0 h 1625600"/>
                <a:gd name="connsiteX4" fmla="*/ 951991 w 1000849"/>
                <a:gd name="connsiteY4" fmla="*/ 48858 h 1625600"/>
                <a:gd name="connsiteX5" fmla="*/ 1000849 w 1000849"/>
                <a:gd name="connsiteY5" fmla="*/ 166812 h 1625600"/>
                <a:gd name="connsiteX6" fmla="*/ 1000849 w 1000849"/>
                <a:gd name="connsiteY6" fmla="*/ 1458788 h 1625600"/>
                <a:gd name="connsiteX7" fmla="*/ 951991 w 1000849"/>
                <a:gd name="connsiteY7" fmla="*/ 1576742 h 1625600"/>
                <a:gd name="connsiteX8" fmla="*/ 834037 w 1000849"/>
                <a:gd name="connsiteY8" fmla="*/ 1625600 h 1625600"/>
                <a:gd name="connsiteX9" fmla="*/ 166812 w 1000849"/>
                <a:gd name="connsiteY9" fmla="*/ 1625600 h 1625600"/>
                <a:gd name="connsiteX10" fmla="*/ 48858 w 1000849"/>
                <a:gd name="connsiteY10" fmla="*/ 1576742 h 1625600"/>
                <a:gd name="connsiteX11" fmla="*/ 0 w 1000849"/>
                <a:gd name="connsiteY11" fmla="*/ 1458788 h 1625600"/>
                <a:gd name="connsiteX12" fmla="*/ 0 w 1000849"/>
                <a:gd name="connsiteY12" fmla="*/ 16681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849" h="1625600">
                  <a:moveTo>
                    <a:pt x="0" y="166812"/>
                  </a:moveTo>
                  <a:cubicBezTo>
                    <a:pt x="0" y="122571"/>
                    <a:pt x="17575" y="80141"/>
                    <a:pt x="48858" y="48858"/>
                  </a:cubicBezTo>
                  <a:cubicBezTo>
                    <a:pt x="80141" y="17575"/>
                    <a:pt x="122571" y="0"/>
                    <a:pt x="166812" y="0"/>
                  </a:cubicBezTo>
                  <a:lnTo>
                    <a:pt x="834037" y="0"/>
                  </a:lnTo>
                  <a:cubicBezTo>
                    <a:pt x="878278" y="0"/>
                    <a:pt x="920708" y="17575"/>
                    <a:pt x="951991" y="48858"/>
                  </a:cubicBezTo>
                  <a:cubicBezTo>
                    <a:pt x="983274" y="80141"/>
                    <a:pt x="1000849" y="122571"/>
                    <a:pt x="1000849" y="166812"/>
                  </a:cubicBezTo>
                  <a:lnTo>
                    <a:pt x="1000849" y="1458788"/>
                  </a:lnTo>
                  <a:cubicBezTo>
                    <a:pt x="1000849" y="1503029"/>
                    <a:pt x="983274" y="1545459"/>
                    <a:pt x="951991" y="1576742"/>
                  </a:cubicBezTo>
                  <a:cubicBezTo>
                    <a:pt x="920708" y="1608025"/>
                    <a:pt x="878278" y="1625600"/>
                    <a:pt x="834037" y="1625600"/>
                  </a:cubicBezTo>
                  <a:lnTo>
                    <a:pt x="166812" y="1625600"/>
                  </a:lnTo>
                  <a:cubicBezTo>
                    <a:pt x="122571" y="1625600"/>
                    <a:pt x="80141" y="1608025"/>
                    <a:pt x="48858" y="1576742"/>
                  </a:cubicBezTo>
                  <a:cubicBezTo>
                    <a:pt x="17575" y="1545459"/>
                    <a:pt x="0" y="1503029"/>
                    <a:pt x="0" y="1458788"/>
                  </a:cubicBezTo>
                  <a:lnTo>
                    <a:pt x="0" y="166812"/>
                  </a:lnTo>
                  <a:close/>
                </a:path>
              </a:pathLst>
            </a:custGeom>
            <a:grpFill/>
          </p:spPr>
          <p:style>
            <a:lnRef idx="0">
              <a:schemeClr val="accent3"/>
            </a:lnRef>
            <a:fillRef idx="3">
              <a:schemeClr val="accent3"/>
            </a:fillRef>
            <a:effectRef idx="3">
              <a:schemeClr val="accent3"/>
            </a:effectRef>
            <a:fontRef idx="minor">
              <a:schemeClr val="lt1"/>
            </a:fontRef>
          </p:style>
          <p:txBody>
            <a:bodyPr spcFirstLastPara="0" vert="horz" wrap="square" lIns="90767" tIns="90767" rIns="90767" bIns="90767" numCol="1" spcCol="1270" anchor="ctr" anchorCtr="0">
              <a:noAutofit/>
            </a:bodyPr>
            <a:lstStyle/>
            <a:p>
              <a:pPr algn="ctr"/>
              <a:r>
                <a:rPr lang="en-US" sz="2000" dirty="0" smtClean="0">
                  <a:latin typeface="Arial" pitchFamily="34" charset="0"/>
                  <a:ea typeface="ＭＳ Ｐゴシック"/>
                  <a:cs typeface="Arial" pitchFamily="34" charset="0"/>
                </a:rPr>
                <a:t>Learn from defects</a:t>
              </a:r>
            </a:p>
          </p:txBody>
        </p:sp>
      </p:grpSp>
    </p:spTree>
    <p:extLst>
      <p:ext uri="{BB962C8B-B14F-4D97-AF65-F5344CB8AC3E}">
        <p14:creationId xmlns:p14="http://schemas.microsoft.com/office/powerpoint/2010/main" xmlns="" val="310276563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rector's clapboard symbolizes the beginning of a video module"/>
          <p:cNvSpPr>
            <a:spLocks noGrp="1"/>
          </p:cNvSpPr>
          <p:nvPr>
            <p:ph type="title"/>
          </p:nvPr>
        </p:nvSpPr>
        <p:spPr>
          <a:xfrm>
            <a:off x="1752600" y="838200"/>
            <a:ext cx="8458200" cy="838200"/>
          </a:xfrm>
        </p:spPr>
        <p:txBody>
          <a:bodyPr>
            <a:normAutofit/>
          </a:bodyPr>
          <a:lstStyle/>
          <a:p>
            <a:pPr algn="l"/>
            <a:r>
              <a:rPr lang="en-US" sz="3200" b="1" dirty="0" smtClean="0">
                <a:latin typeface="Arial" pitchFamily="34" charset="0"/>
                <a:cs typeface="Arial" pitchFamily="34" charset="0"/>
              </a:rPr>
              <a:t>Standardize When You Can</a:t>
            </a:r>
            <a:endParaRPr lang="en-US" sz="3200" b="1" dirty="0">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172200"/>
            <a:ext cx="2133600" cy="365125"/>
          </a:xfrm>
        </p:spPr>
        <p:txBody>
          <a:bodyPr/>
          <a:lstStyle/>
          <a:p>
            <a:fld id="{0567184B-66BC-4132-8C22-9F0FE9209753}" type="slidenum">
              <a:rPr lang="en-US" smtClean="0"/>
              <a:pPr/>
              <a:t>11</a:t>
            </a:fld>
            <a:endParaRPr lang="en-US" dirty="0"/>
          </a:p>
        </p:txBody>
      </p:sp>
      <p:pic>
        <p:nvPicPr>
          <p:cNvPr id="7" name="Picture 6" descr="Video icon&#10;Standardize When You Can"/>
          <p:cNvPicPr>
            <a:picLocks noChangeAspect="1"/>
          </p:cNvPicPr>
          <p:nvPr/>
        </p:nvPicPr>
        <p:blipFill>
          <a:blip r:embed="rId2" cstate="print"/>
          <a:stretch>
            <a:fillRect/>
          </a:stretch>
        </p:blipFill>
        <p:spPr>
          <a:xfrm>
            <a:off x="7239238" y="304800"/>
            <a:ext cx="1904762" cy="1904762"/>
          </a:xfrm>
          <a:prstGeom prst="rect">
            <a:avLst/>
          </a:prstGeom>
        </p:spPr>
      </p:pic>
      <p:pic>
        <p:nvPicPr>
          <p:cNvPr id="10" name="Content Placeholder 9" descr="Message 2 v2.jpg">
            <a:hlinkClick r:id="rId3"/>
          </p:cNvPr>
          <p:cNvPicPr>
            <a:picLocks noGrp="1" noChangeAspect="1"/>
          </p:cNvPicPr>
          <p:nvPr>
            <p:ph idx="1"/>
          </p:nvPr>
        </p:nvPicPr>
        <p:blipFill>
          <a:blip r:embed="rId4" cstate="print"/>
          <a:stretch>
            <a:fillRect/>
          </a:stretch>
        </p:blipFill>
        <p:spPr>
          <a:xfrm>
            <a:off x="914400" y="2057401"/>
            <a:ext cx="7315200" cy="4114799"/>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2"/>
          <p:cNvSpPr>
            <a:spLocks noGrp="1" noChangeArrowheads="1"/>
          </p:cNvSpPr>
          <p:nvPr>
            <p:ph type="title"/>
          </p:nvPr>
        </p:nvSpPr>
        <p:spPr>
          <a:xfrm>
            <a:off x="381000" y="838200"/>
            <a:ext cx="8229600" cy="990600"/>
          </a:xfrm>
        </p:spPr>
        <p:txBody>
          <a:bodyPr>
            <a:noAutofit/>
          </a:bodyPr>
          <a:lstStyle/>
          <a:p>
            <a:pPr>
              <a:defRPr/>
            </a:pPr>
            <a:r>
              <a:rPr lang="en-US" sz="3200" b="1" dirty="0" smtClean="0">
                <a:latin typeface="Arial" pitchFamily="34" charset="0"/>
                <a:cs typeface="Arial" pitchFamily="34" charset="0"/>
              </a:rPr>
              <a:t>Create Independent Checks</a:t>
            </a:r>
          </a:p>
        </p:txBody>
      </p:sp>
      <p:sp>
        <p:nvSpPr>
          <p:cNvPr id="8" name="Slide Number Placeholder 7"/>
          <p:cNvSpPr>
            <a:spLocks noGrp="1"/>
          </p:cNvSpPr>
          <p:nvPr>
            <p:ph type="sldNum" sz="quarter" idx="12"/>
          </p:nvPr>
        </p:nvSpPr>
        <p:spPr>
          <a:xfrm>
            <a:off x="6553200" y="6172200"/>
            <a:ext cx="2133600" cy="365125"/>
          </a:xfrm>
        </p:spPr>
        <p:txBody>
          <a:bodyPr/>
          <a:lstStyle/>
          <a:p>
            <a:fld id="{C353DA1A-46EF-4097-BF03-82D06CC58544}" type="slidenum">
              <a:rPr lang="en-US" smtClean="0"/>
              <a:pPr/>
              <a:t>12</a:t>
            </a:fld>
            <a:endParaRPr lang="en-US" dirty="0"/>
          </a:p>
        </p:txBody>
      </p:sp>
      <p:pic>
        <p:nvPicPr>
          <p:cNvPr id="7" name="Picture 6" descr="Video icon&#10;Create Independent Checks"/>
          <p:cNvPicPr>
            <a:picLocks noChangeAspect="1"/>
          </p:cNvPicPr>
          <p:nvPr/>
        </p:nvPicPr>
        <p:blipFill>
          <a:blip r:embed="rId3" cstate="print"/>
          <a:stretch>
            <a:fillRect/>
          </a:stretch>
        </p:blipFill>
        <p:spPr>
          <a:xfrm>
            <a:off x="7239238" y="304800"/>
            <a:ext cx="1904762" cy="1904762"/>
          </a:xfrm>
          <a:prstGeom prst="rect">
            <a:avLst/>
          </a:prstGeom>
        </p:spPr>
      </p:pic>
      <p:pic>
        <p:nvPicPr>
          <p:cNvPr id="10" name="Content Placeholder 9" descr="Message 2 v2.jpg">
            <a:hlinkClick r:id="rId4"/>
          </p:cNvPr>
          <p:cNvPicPr>
            <a:picLocks noGrp="1" noChangeAspect="1"/>
          </p:cNvPicPr>
          <p:nvPr>
            <p:ph idx="1"/>
          </p:nvPr>
        </p:nvPicPr>
        <p:blipFill>
          <a:blip r:embed="rId5" cstate="print"/>
          <a:stretch>
            <a:fillRect/>
          </a:stretch>
        </p:blipFill>
        <p:spPr>
          <a:xfrm>
            <a:off x="914400" y="1905000"/>
            <a:ext cx="7315200" cy="41148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rector's clapboard symbolizes the beginning of a video module"/>
          <p:cNvSpPr>
            <a:spLocks noGrp="1"/>
          </p:cNvSpPr>
          <p:nvPr>
            <p:ph type="title"/>
          </p:nvPr>
        </p:nvSpPr>
        <p:spPr>
          <a:xfrm>
            <a:off x="457200" y="838200"/>
            <a:ext cx="8229600" cy="762000"/>
          </a:xfrm>
        </p:spPr>
        <p:txBody>
          <a:bodyPr>
            <a:normAutofit/>
          </a:bodyPr>
          <a:lstStyle/>
          <a:p>
            <a:r>
              <a:rPr lang="en-US" sz="3200" b="1" dirty="0" smtClean="0">
                <a:latin typeface="Arial" pitchFamily="34" charset="0"/>
                <a:cs typeface="Arial" pitchFamily="34" charset="0"/>
              </a:rPr>
              <a:t>Learn From Defects</a:t>
            </a:r>
            <a:endParaRPr lang="en-US" sz="3200" b="1" dirty="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13</a:t>
            </a:fld>
            <a:endParaRPr lang="en-US" dirty="0"/>
          </a:p>
        </p:txBody>
      </p:sp>
      <p:pic>
        <p:nvPicPr>
          <p:cNvPr id="7" name="Picture 6" descr="Video icon&#10;Learn From Defects"/>
          <p:cNvPicPr>
            <a:picLocks noChangeAspect="1"/>
          </p:cNvPicPr>
          <p:nvPr/>
        </p:nvPicPr>
        <p:blipFill>
          <a:blip r:embed="rId2" cstate="print"/>
          <a:stretch>
            <a:fillRect/>
          </a:stretch>
        </p:blipFill>
        <p:spPr>
          <a:xfrm>
            <a:off x="7239238" y="304800"/>
            <a:ext cx="1904762" cy="1904762"/>
          </a:xfrm>
          <a:prstGeom prst="rect">
            <a:avLst/>
          </a:prstGeom>
        </p:spPr>
      </p:pic>
      <p:pic>
        <p:nvPicPr>
          <p:cNvPr id="9" name="Content Placeholder 8" descr="Message 2 v2.jpg">
            <a:hlinkClick r:id="rId3"/>
          </p:cNvPr>
          <p:cNvPicPr>
            <a:picLocks noGrp="1" noChangeAspect="1"/>
          </p:cNvPicPr>
          <p:nvPr>
            <p:ph idx="1"/>
          </p:nvPr>
        </p:nvPicPr>
        <p:blipFill>
          <a:blip r:embed="rId4" cstate="print"/>
          <a:stretch>
            <a:fillRect/>
          </a:stretch>
        </p:blipFill>
        <p:spPr>
          <a:xfrm>
            <a:off x="914400" y="1905000"/>
            <a:ext cx="7315200" cy="41148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14</a:t>
            </a:fld>
            <a:endParaRPr lang="en-US" dirty="0"/>
          </a:p>
        </p:txBody>
      </p:sp>
      <p:sp>
        <p:nvSpPr>
          <p:cNvPr id="5" name="Title 1" descr="&#10;For the following exercise, think about a recent safety issue in your unit and answer the four learning from defects questions: What happened? Why did it happen? How will you reduce the risk of reoccurrence? How will you know the risk is reduced?"/>
          <p:cNvSpPr>
            <a:spLocks noGrp="1"/>
          </p:cNvSpPr>
          <p:nvPr>
            <p:ph type="title"/>
          </p:nvPr>
        </p:nvSpPr>
        <p:spPr>
          <a:xfrm>
            <a:off x="457200" y="609600"/>
            <a:ext cx="8229600" cy="1143000"/>
          </a:xfrm>
        </p:spPr>
        <p:txBody>
          <a:bodyPr>
            <a:normAutofit/>
          </a:bodyPr>
          <a:lstStyle/>
          <a:p>
            <a:r>
              <a:rPr lang="en-US" sz="3200" b="1" dirty="0" smtClean="0">
                <a:latin typeface="Arial" pitchFamily="34" charset="0"/>
                <a:cs typeface="Arial" pitchFamily="34" charset="0"/>
              </a:rPr>
              <a:t>Exercise</a:t>
            </a:r>
            <a:endParaRPr lang="en-US" sz="3200" b="1" dirty="0">
              <a:latin typeface="Arial" pitchFamily="34" charset="0"/>
              <a:cs typeface="Arial" pitchFamily="34" charset="0"/>
            </a:endParaRPr>
          </a:p>
        </p:txBody>
      </p:sp>
      <p:pic>
        <p:nvPicPr>
          <p:cNvPr id="6" name="Picture 5" descr="Exercise icon"/>
          <p:cNvPicPr>
            <a:picLocks noChangeAspect="1"/>
          </p:cNvPicPr>
          <p:nvPr/>
        </p:nvPicPr>
        <p:blipFill>
          <a:blip r:embed="rId2" cstate="print"/>
          <a:stretch>
            <a:fillRect/>
          </a:stretch>
        </p:blipFill>
        <p:spPr>
          <a:xfrm>
            <a:off x="7239238" y="304800"/>
            <a:ext cx="1904762" cy="1904762"/>
          </a:xfrm>
          <a:prstGeom prst="rect">
            <a:avLst/>
          </a:prstGeom>
        </p:spPr>
      </p:pic>
      <p:sp>
        <p:nvSpPr>
          <p:cNvPr id="3" name="Content Placeholder 2"/>
          <p:cNvSpPr>
            <a:spLocks noGrp="1"/>
          </p:cNvSpPr>
          <p:nvPr>
            <p:ph idx="1"/>
          </p:nvPr>
        </p:nvSpPr>
        <p:spPr>
          <a:xfrm>
            <a:off x="838200" y="2057400"/>
            <a:ext cx="8229600" cy="4525963"/>
          </a:xfrm>
        </p:spPr>
        <p:txBody>
          <a:bodyPr/>
          <a:lstStyle/>
          <a:p>
            <a:pPr>
              <a:lnSpc>
                <a:spcPct val="114000"/>
              </a:lnSpc>
              <a:buNone/>
            </a:pPr>
            <a:r>
              <a:rPr lang="en-US" dirty="0" smtClean="0">
                <a:latin typeface="Arial" pitchFamily="34" charset="0"/>
                <a:cs typeface="Arial" pitchFamily="34" charset="0"/>
              </a:rPr>
              <a:t>Think about a recent safety issue in your unit and answer the four Learning from Defects questions: </a:t>
            </a:r>
          </a:p>
          <a:p>
            <a:pPr lvl="0">
              <a:lnSpc>
                <a:spcPct val="114000"/>
              </a:lnSpc>
            </a:pPr>
            <a:endParaRPr lang="en-US" sz="1400" dirty="0" smtClean="0">
              <a:latin typeface="Arial" pitchFamily="34" charset="0"/>
              <a:cs typeface="Arial" pitchFamily="34" charset="0"/>
            </a:endParaRPr>
          </a:p>
          <a:p>
            <a:pPr marL="793750" lvl="0">
              <a:lnSpc>
                <a:spcPct val="114000"/>
              </a:lnSpc>
            </a:pPr>
            <a:r>
              <a:rPr lang="en-US" dirty="0" smtClean="0">
                <a:latin typeface="Arial" pitchFamily="34" charset="0"/>
                <a:cs typeface="Arial" pitchFamily="34" charset="0"/>
              </a:rPr>
              <a:t>What happened? </a:t>
            </a:r>
          </a:p>
          <a:p>
            <a:pPr marL="793750" lvl="0">
              <a:lnSpc>
                <a:spcPct val="114000"/>
              </a:lnSpc>
            </a:pPr>
            <a:endParaRPr lang="en-US" sz="1400" dirty="0" smtClean="0">
              <a:latin typeface="Arial" pitchFamily="34" charset="0"/>
              <a:cs typeface="Arial" pitchFamily="34" charset="0"/>
            </a:endParaRPr>
          </a:p>
          <a:p>
            <a:pPr marL="793750" lvl="0">
              <a:lnSpc>
                <a:spcPct val="114000"/>
              </a:lnSpc>
            </a:pPr>
            <a:r>
              <a:rPr lang="en-US" dirty="0" smtClean="0">
                <a:latin typeface="Arial" pitchFamily="34" charset="0"/>
                <a:cs typeface="Arial" pitchFamily="34" charset="0"/>
              </a:rPr>
              <a:t>Why did it happen? </a:t>
            </a:r>
          </a:p>
          <a:p>
            <a:pPr marL="793750" lvl="0">
              <a:lnSpc>
                <a:spcPct val="114000"/>
              </a:lnSpc>
            </a:pPr>
            <a:endParaRPr lang="en-US" sz="1400" dirty="0" smtClean="0">
              <a:latin typeface="Arial" pitchFamily="34" charset="0"/>
              <a:cs typeface="Arial" pitchFamily="34" charset="0"/>
            </a:endParaRPr>
          </a:p>
          <a:p>
            <a:pPr marL="793750" lvl="0">
              <a:lnSpc>
                <a:spcPct val="114000"/>
              </a:lnSpc>
            </a:pPr>
            <a:r>
              <a:rPr lang="en-US" dirty="0" smtClean="0">
                <a:latin typeface="Arial" pitchFamily="34" charset="0"/>
                <a:cs typeface="Arial" pitchFamily="34" charset="0"/>
              </a:rPr>
              <a:t>How will you reduce the risk of recurrence? </a:t>
            </a:r>
          </a:p>
          <a:p>
            <a:pPr marL="793750" lvl="0">
              <a:lnSpc>
                <a:spcPct val="114000"/>
              </a:lnSpc>
            </a:pPr>
            <a:endParaRPr lang="en-US" sz="1400" dirty="0" smtClean="0">
              <a:latin typeface="Arial" pitchFamily="34" charset="0"/>
              <a:cs typeface="Arial" pitchFamily="34" charset="0"/>
            </a:endParaRPr>
          </a:p>
          <a:p>
            <a:pPr marL="793750">
              <a:lnSpc>
                <a:spcPct val="114000"/>
              </a:lnSpc>
            </a:pPr>
            <a:r>
              <a:rPr lang="en-US" dirty="0" smtClean="0">
                <a:latin typeface="Arial" pitchFamily="34" charset="0"/>
                <a:cs typeface="Arial" pitchFamily="34" charset="0"/>
              </a:rPr>
              <a:t>How will you know it worked?</a:t>
            </a: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8" name="Rectangle 4"/>
          <p:cNvSpPr>
            <a:spLocks noGrp="1" noChangeArrowheads="1"/>
          </p:cNvSpPr>
          <p:nvPr>
            <p:ph type="ctrTitle"/>
          </p:nvPr>
        </p:nvSpPr>
        <p:spPr>
          <a:xfrm>
            <a:off x="1066800" y="609600"/>
            <a:ext cx="7772400" cy="1119280"/>
          </a:xfrm>
        </p:spPr>
        <p:txBody>
          <a:bodyPr>
            <a:normAutofit/>
          </a:bodyPr>
          <a:lstStyle/>
          <a:p>
            <a:pPr>
              <a:defRPr/>
            </a:pPr>
            <a:r>
              <a:rPr lang="en-US" sz="3200" b="1" dirty="0" smtClean="0">
                <a:latin typeface="Arial" pitchFamily="34" charset="0"/>
                <a:ea typeface="ＭＳ Ｐゴシック" pitchFamily="-111" charset="-128"/>
                <a:cs typeface="Arial" pitchFamily="34" charset="0"/>
              </a:rPr>
              <a:t>Principles of Safe Design Apply to Technical Work and Teamwork</a:t>
            </a:r>
          </a:p>
        </p:txBody>
      </p:sp>
      <p:pic>
        <p:nvPicPr>
          <p:cNvPr id="4" name="Picture 3" descr="Team members next to a line cart.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2486" y="2362200"/>
            <a:ext cx="5861314" cy="4400550"/>
          </a:xfrm>
          <a:prstGeom prst="rect">
            <a:avLst/>
          </a:prstGeom>
        </p:spPr>
      </p:pic>
      <p:sp>
        <p:nvSpPr>
          <p:cNvPr id="5" name="Slide Number Placeholder 3"/>
          <p:cNvSpPr>
            <a:spLocks noGrp="1"/>
          </p:cNvSpPr>
          <p:nvPr>
            <p:ph type="sldNum" sz="quarter" idx="12"/>
          </p:nvPr>
        </p:nvSpPr>
        <p:spPr>
          <a:xfrm>
            <a:off x="6553200" y="6172200"/>
            <a:ext cx="2133600" cy="365125"/>
          </a:xfrm>
        </p:spPr>
        <p:txBody>
          <a:bodyPr/>
          <a:lstStyle/>
          <a:p>
            <a:fld id="{68CEF21F-3004-4A6A-841B-3CD2F4065D9B}" type="slidenum">
              <a:rPr lang="en-US" smtClean="0"/>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6553200" y="6172200"/>
            <a:ext cx="2133600" cy="365125"/>
          </a:xfrm>
        </p:spPr>
        <p:txBody>
          <a:bodyPr/>
          <a:lstStyle/>
          <a:p>
            <a:fld id="{C353DA1A-46EF-4097-BF03-82D06CC58544}" type="slidenum">
              <a:rPr lang="en-US" smtClean="0"/>
              <a:pPr/>
              <a:t>16</a:t>
            </a:fld>
            <a:endParaRPr lang="en-US" dirty="0"/>
          </a:p>
        </p:txBody>
      </p:sp>
      <p:sp>
        <p:nvSpPr>
          <p:cNvPr id="12" name="TextBox 11"/>
          <p:cNvSpPr txBox="1"/>
          <p:nvPr/>
        </p:nvSpPr>
        <p:spPr>
          <a:xfrm>
            <a:off x="381000" y="4419600"/>
            <a:ext cx="8382000" cy="923330"/>
          </a:xfrm>
          <a:prstGeom prst="rect">
            <a:avLst/>
          </a:prstGeom>
          <a:noFill/>
        </p:spPr>
        <p:txBody>
          <a:bodyPr>
            <a:spAutoFit/>
          </a:bodyPr>
          <a:lstStyle/>
          <a:p>
            <a:pPr>
              <a:defRPr/>
            </a:pPr>
            <a:endParaRPr lang="en-US" dirty="0"/>
          </a:p>
          <a:p>
            <a:pPr>
              <a:buFont typeface="Arial" pitchFamily="34" charset="0"/>
              <a:buChar char="•"/>
              <a:defRPr/>
            </a:pPr>
            <a:endParaRPr lang="en-US" dirty="0"/>
          </a:p>
          <a:p>
            <a:pPr>
              <a:defRPr/>
            </a:pPr>
            <a:endParaRPr lang="en-US" dirty="0"/>
          </a:p>
        </p:txBody>
      </p:sp>
      <p:pic>
        <p:nvPicPr>
          <p:cNvPr id="8" name="Picture 7" descr="Video icon"/>
          <p:cNvPicPr>
            <a:picLocks noChangeAspect="1"/>
          </p:cNvPicPr>
          <p:nvPr/>
        </p:nvPicPr>
        <p:blipFill>
          <a:blip r:embed="rId3" cstate="print"/>
          <a:stretch>
            <a:fillRect/>
          </a:stretch>
        </p:blipFill>
        <p:spPr>
          <a:xfrm>
            <a:off x="7239238" y="304800"/>
            <a:ext cx="1904762" cy="1904762"/>
          </a:xfrm>
          <a:prstGeom prst="rect">
            <a:avLst/>
          </a:prstGeom>
        </p:spPr>
      </p:pic>
      <p:sp>
        <p:nvSpPr>
          <p:cNvPr id="10" name="Title 9"/>
          <p:cNvSpPr>
            <a:spLocks noGrp="1"/>
          </p:cNvSpPr>
          <p:nvPr>
            <p:ph type="title"/>
          </p:nvPr>
        </p:nvSpPr>
        <p:spPr>
          <a:xfrm>
            <a:off x="1447800" y="609600"/>
            <a:ext cx="6172200" cy="1371600"/>
          </a:xfrm>
        </p:spPr>
        <p:txBody>
          <a:bodyPr>
            <a:normAutofit/>
          </a:bodyPr>
          <a:lstStyle/>
          <a:p>
            <a:pPr>
              <a:defRPr/>
            </a:pPr>
            <a:r>
              <a:rPr lang="en-US" sz="3600" b="1" dirty="0" smtClean="0">
                <a:latin typeface="Arial" pitchFamily="34" charset="0"/>
                <a:ea typeface="ＭＳ Ｐゴシック" pitchFamily="-111" charset="-128"/>
                <a:cs typeface="Arial" pitchFamily="34" charset="0"/>
              </a:rPr>
              <a:t>Technical Work and Teamwork</a:t>
            </a:r>
          </a:p>
        </p:txBody>
      </p:sp>
      <p:pic>
        <p:nvPicPr>
          <p:cNvPr id="13" name="Content Placeholder 12" descr="Message 3 v2.jpg">
            <a:hlinkClick r:id="rId4"/>
          </p:cNvPr>
          <p:cNvPicPr>
            <a:picLocks noGrp="1" noChangeAspect="1"/>
          </p:cNvPicPr>
          <p:nvPr>
            <p:ph idx="1"/>
          </p:nvPr>
        </p:nvPicPr>
        <p:blipFill>
          <a:blip r:embed="rId5" cstate="print"/>
          <a:stretch>
            <a:fillRect/>
          </a:stretch>
        </p:blipFill>
        <p:spPr>
          <a:xfrm>
            <a:off x="838200" y="2020093"/>
            <a:ext cx="7315200" cy="4114800"/>
          </a:xfrm>
        </p:spPr>
      </p:pic>
    </p:spTree>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90800"/>
            <a:ext cx="8229600" cy="4525963"/>
          </a:xfrm>
        </p:spPr>
        <p:txBody>
          <a:bodyPr/>
          <a:lstStyle/>
          <a:p>
            <a:pPr>
              <a:lnSpc>
                <a:spcPct val="114000"/>
              </a:lnSpc>
              <a:buNone/>
            </a:pPr>
            <a:r>
              <a:rPr lang="en-US" dirty="0" smtClean="0">
                <a:latin typeface="Arial" pitchFamily="34" charset="0"/>
                <a:cs typeface="Arial" pitchFamily="34" charset="0"/>
              </a:rPr>
              <a:t>How do you see technical and adaptive work fitting in your unit? </a:t>
            </a:r>
          </a:p>
          <a:p>
            <a:pPr>
              <a:buNone/>
            </a:pPr>
            <a:endParaRPr lang="en-US" dirty="0"/>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17</a:t>
            </a:fld>
            <a:endParaRPr lang="en-US" dirty="0"/>
          </a:p>
        </p:txBody>
      </p:sp>
      <p:sp>
        <p:nvSpPr>
          <p:cNvPr id="5" name="Title 1" descr="&#10;&#10;For the following exercise please answer: How do you see technical and adaptive work fitting in your unit?&#10;"/>
          <p:cNvSpPr>
            <a:spLocks noGrp="1"/>
          </p:cNvSpPr>
          <p:nvPr>
            <p:ph type="title"/>
          </p:nvPr>
        </p:nvSpPr>
        <p:spPr>
          <a:xfrm>
            <a:off x="457200" y="609600"/>
            <a:ext cx="8229600" cy="1143000"/>
          </a:xfrm>
        </p:spPr>
        <p:txBody>
          <a:bodyPr>
            <a:normAutofit/>
          </a:bodyPr>
          <a:lstStyle/>
          <a:p>
            <a:r>
              <a:rPr lang="en-US" sz="3200" b="1" dirty="0" smtClean="0">
                <a:latin typeface="Arial" pitchFamily="34" charset="0"/>
                <a:cs typeface="Arial" pitchFamily="34" charset="0"/>
              </a:rPr>
              <a:t>Exercise</a:t>
            </a:r>
            <a:endParaRPr lang="en-US" sz="3200" b="1" dirty="0">
              <a:latin typeface="Arial" pitchFamily="34" charset="0"/>
              <a:cs typeface="Arial" pitchFamily="34" charset="0"/>
            </a:endParaRPr>
          </a:p>
        </p:txBody>
      </p:sp>
      <p:pic>
        <p:nvPicPr>
          <p:cNvPr id="6" name="Picture 5" descr="Exercise icon"/>
          <p:cNvPicPr>
            <a:picLocks noChangeAspect="1"/>
          </p:cNvPicPr>
          <p:nvPr/>
        </p:nvPicPr>
        <p:blipFill>
          <a:blip r:embed="rId2" cstate="print"/>
          <a:stretch>
            <a:fillRect/>
          </a:stretch>
        </p:blipFill>
        <p:spPr>
          <a:xfrm>
            <a:off x="7239238" y="304800"/>
            <a:ext cx="1904762" cy="1904762"/>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18</a:t>
            </a:fld>
            <a:endParaRPr lang="en-US" dirty="0"/>
          </a:p>
        </p:txBody>
      </p:sp>
      <p:sp>
        <p:nvSpPr>
          <p:cNvPr id="7" name="Title 6"/>
          <p:cNvSpPr>
            <a:spLocks noGrp="1"/>
          </p:cNvSpPr>
          <p:nvPr>
            <p:ph type="title"/>
          </p:nvPr>
        </p:nvSpPr>
        <p:spPr>
          <a:xfrm>
            <a:off x="914400" y="609600"/>
            <a:ext cx="8229600" cy="1077218"/>
          </a:xfrm>
          <a:prstGeom prst="rect">
            <a:avLst/>
          </a:prstGeom>
        </p:spPr>
        <p:txBody>
          <a:bodyPr wrap="square">
            <a:spAutoFit/>
          </a:bodyPr>
          <a:lstStyle/>
          <a:p>
            <a:r>
              <a:rPr lang="en-US" sz="3200" b="1" dirty="0" smtClean="0">
                <a:latin typeface="Arial" pitchFamily="34" charset="0"/>
                <a:ea typeface="ＭＳ Ｐゴシック" pitchFamily="-111" charset="-128"/>
                <a:cs typeface="Arial" pitchFamily="34" charset="0"/>
              </a:rPr>
              <a:t>Teams Make Wise Decisions When</a:t>
            </a:r>
            <a:br>
              <a:rPr lang="en-US" sz="3200" b="1" dirty="0" smtClean="0">
                <a:latin typeface="Arial" pitchFamily="34" charset="0"/>
                <a:ea typeface="ＭＳ Ｐゴシック" pitchFamily="-111" charset="-128"/>
                <a:cs typeface="Arial" pitchFamily="34" charset="0"/>
              </a:rPr>
            </a:br>
            <a:r>
              <a:rPr lang="en-US" sz="3200" b="1" dirty="0" smtClean="0">
                <a:latin typeface="Arial" pitchFamily="34" charset="0"/>
                <a:ea typeface="ＭＳ Ｐゴシック" pitchFamily="-111" charset="-128"/>
                <a:cs typeface="Arial" pitchFamily="34" charset="0"/>
              </a:rPr>
              <a:t>There is Diverse and Independent Input</a:t>
            </a:r>
            <a:endParaRPr lang="en-US" sz="3200" b="1" dirty="0">
              <a:latin typeface="Arial" pitchFamily="34" charset="0"/>
              <a:cs typeface="Arial" pitchFamily="34" charset="0"/>
            </a:endParaRPr>
          </a:p>
        </p:txBody>
      </p:sp>
      <p:pic>
        <p:nvPicPr>
          <p:cNvPr id="6" name="Picture 5" descr="A health care team"/>
          <p:cNvPicPr>
            <a:picLocks noChangeAspect="1"/>
          </p:cNvPicPr>
          <p:nvPr/>
        </p:nvPicPr>
        <p:blipFill>
          <a:blip r:embed="rId3" cstate="print"/>
          <a:stretch>
            <a:fillRect/>
          </a:stretch>
        </p:blipFill>
        <p:spPr>
          <a:xfrm>
            <a:off x="2209800" y="2724150"/>
            <a:ext cx="4800599" cy="360045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990600" y="609600"/>
            <a:ext cx="8001000" cy="1143000"/>
          </a:xfrm>
        </p:spPr>
        <p:txBody>
          <a:bodyPr>
            <a:noAutofit/>
          </a:bodyPr>
          <a:lstStyle/>
          <a:p>
            <a:pPr>
              <a:defRPr/>
            </a:pPr>
            <a:r>
              <a:rPr lang="en-US" sz="3200" b="1" dirty="0" smtClean="0">
                <a:latin typeface="Arial" pitchFamily="34" charset="0"/>
                <a:ea typeface="ＭＳ Ｐゴシック" pitchFamily="-111" charset="-128"/>
                <a:cs typeface="Arial" pitchFamily="34" charset="0"/>
              </a:rPr>
              <a:t> How To Ensure Diverse and Independent Input</a:t>
            </a:r>
          </a:p>
        </p:txBody>
      </p:sp>
      <p:sp>
        <p:nvSpPr>
          <p:cNvPr id="45059" name="Rectangle 3"/>
          <p:cNvSpPr>
            <a:spLocks noGrp="1" noChangeArrowheads="1"/>
          </p:cNvSpPr>
          <p:nvPr>
            <p:ph idx="1"/>
          </p:nvPr>
        </p:nvSpPr>
        <p:spPr>
          <a:xfrm>
            <a:off x="457200" y="1828800"/>
            <a:ext cx="8305800" cy="4495800"/>
          </a:xfrm>
        </p:spPr>
        <p:txBody>
          <a:bodyPr>
            <a:noAutofit/>
          </a:bodyPr>
          <a:lstStyle/>
          <a:p>
            <a:pPr marL="0" indent="0">
              <a:lnSpc>
                <a:spcPct val="114000"/>
              </a:lnSpc>
              <a:buNone/>
            </a:pPr>
            <a:r>
              <a:rPr lang="en-US" sz="2000" dirty="0" smtClean="0">
                <a:latin typeface="Arial" pitchFamily="34" charset="0"/>
                <a:cs typeface="Arial" pitchFamily="34" charset="0"/>
              </a:rPr>
              <a:t>Appreciate the wisdom of crowds</a:t>
            </a:r>
          </a:p>
          <a:p>
            <a:pPr lvl="1">
              <a:lnSpc>
                <a:spcPct val="114000"/>
              </a:lnSpc>
              <a:buSzPct val="100000"/>
              <a:buBlip>
                <a:blip r:embed="rId3"/>
              </a:buBlip>
            </a:pPr>
            <a:r>
              <a:rPr lang="en-US" sz="2000" dirty="0" smtClean="0">
                <a:latin typeface="Arial" pitchFamily="34" charset="0"/>
                <a:cs typeface="Arial" pitchFamily="34" charset="0"/>
              </a:rPr>
              <a:t>Emphasize that health care is a team effort</a:t>
            </a:r>
          </a:p>
          <a:p>
            <a:pPr lvl="1">
              <a:lnSpc>
                <a:spcPct val="114000"/>
              </a:lnSpc>
              <a:buSzPct val="100000"/>
              <a:buBlip>
                <a:blip r:embed="rId3"/>
              </a:buBlip>
            </a:pPr>
            <a:r>
              <a:rPr lang="en-US" sz="2000" dirty="0" smtClean="0">
                <a:latin typeface="Arial" pitchFamily="34" charset="0"/>
                <a:cs typeface="Arial" pitchFamily="34" charset="0"/>
              </a:rPr>
              <a:t>Develop an environment where frontline providers can voice concerns, and are acknowledged when they express concerns</a:t>
            </a:r>
          </a:p>
          <a:p>
            <a:pPr lvl="1">
              <a:lnSpc>
                <a:spcPct val="114000"/>
              </a:lnSpc>
              <a:buSzPct val="100000"/>
              <a:buBlip>
                <a:blip r:embed="rId3"/>
              </a:buBlip>
            </a:pPr>
            <a:r>
              <a:rPr lang="en-US" sz="2000" dirty="0" smtClean="0">
                <a:latin typeface="Arial" pitchFamily="34" charset="0"/>
                <a:cs typeface="Arial" pitchFamily="34" charset="0"/>
              </a:rPr>
              <a:t>Gather as many viewpoints as possible</a:t>
            </a:r>
          </a:p>
          <a:p>
            <a:pPr marL="800100" lvl="2" indent="-342900">
              <a:lnSpc>
                <a:spcPct val="114000"/>
              </a:lnSpc>
              <a:buSzPct val="100000"/>
              <a:buNone/>
            </a:pPr>
            <a:endParaRPr lang="en-US" sz="1200" dirty="0" smtClean="0">
              <a:latin typeface="Arial" pitchFamily="34" charset="0"/>
              <a:cs typeface="Arial" pitchFamily="34" charset="0"/>
            </a:endParaRPr>
          </a:p>
          <a:p>
            <a:pPr marL="0" indent="0">
              <a:lnSpc>
                <a:spcPct val="114000"/>
              </a:lnSpc>
              <a:buNone/>
            </a:pPr>
            <a:r>
              <a:rPr lang="en-US" sz="2000" dirty="0" smtClean="0">
                <a:latin typeface="Arial" pitchFamily="34" charset="0"/>
                <a:cs typeface="Arial" pitchFamily="34" charset="0"/>
              </a:rPr>
              <a:t>Alternate between convergent and divergent thinking</a:t>
            </a:r>
          </a:p>
          <a:p>
            <a:pPr marL="800100" lvl="2" indent="-342900">
              <a:lnSpc>
                <a:spcPct val="114000"/>
              </a:lnSpc>
              <a:buSzPct val="100000"/>
              <a:buBlip>
                <a:blip r:embed="rId3"/>
              </a:buBlip>
            </a:pPr>
            <a:r>
              <a:rPr lang="en-US" sz="2000" dirty="0" smtClean="0">
                <a:latin typeface="Arial" pitchFamily="34" charset="0"/>
                <a:cs typeface="Arial" pitchFamily="34" charset="0"/>
              </a:rPr>
              <a:t>Divergent thinking occurs on rounds, during brainstorming sessions, and when trying to understand what might be occurring</a:t>
            </a:r>
            <a:r>
              <a:rPr lang="en-US" baseline="30000" dirty="0" smtClean="0">
                <a:latin typeface="Arial" pitchFamily="34" charset="0"/>
                <a:cs typeface="Arial" pitchFamily="34" charset="0"/>
              </a:rPr>
              <a:t>10</a:t>
            </a:r>
            <a:endParaRPr lang="en-US" sz="2000" baseline="30000" dirty="0" smtClean="0">
              <a:solidFill>
                <a:srgbClr val="FF0000"/>
              </a:solidFill>
              <a:latin typeface="Arial" pitchFamily="34" charset="0"/>
              <a:cs typeface="Arial" pitchFamily="34" charset="0"/>
            </a:endParaRPr>
          </a:p>
          <a:p>
            <a:pPr marL="800100" lvl="2" indent="-342900">
              <a:lnSpc>
                <a:spcPct val="114000"/>
              </a:lnSpc>
              <a:buSzPct val="100000"/>
              <a:buBlip>
                <a:blip r:embed="rId3"/>
              </a:buBlip>
            </a:pPr>
            <a:r>
              <a:rPr lang="en-US" sz="2000" dirty="0" smtClean="0">
                <a:latin typeface="Arial" pitchFamily="34" charset="0"/>
                <a:cs typeface="Arial" pitchFamily="34" charset="0"/>
              </a:rPr>
              <a:t>Convergent thinking occurs while formulating a treatment plan or focusing on a specific task</a:t>
            </a:r>
            <a:r>
              <a:rPr lang="en-US" baseline="30000" dirty="0" smtClean="0">
                <a:latin typeface="Arial" pitchFamily="34" charset="0"/>
                <a:cs typeface="Arial" pitchFamily="34" charset="0"/>
              </a:rPr>
              <a:t>10</a:t>
            </a:r>
            <a:endParaRPr lang="en-US" sz="2000" baseline="30000" dirty="0" smtClean="0">
              <a:solidFill>
                <a:srgbClr val="FF0000"/>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172200"/>
            <a:ext cx="2133600" cy="365125"/>
          </a:xfrm>
        </p:spPr>
        <p:txBody>
          <a:bodyPr/>
          <a:lstStyle/>
          <a:p>
            <a:fld id="{C353DA1A-46EF-4097-BF03-82D06CC58544}"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a:xfrm>
            <a:off x="6553200" y="6172200"/>
            <a:ext cx="2133600" cy="365125"/>
          </a:xfrm>
        </p:spPr>
        <p:txBody>
          <a:bodyPr/>
          <a:lstStyle/>
          <a:p>
            <a:fld id="{0567184B-66BC-4132-8C22-9F0FE9209753}" type="slidenum">
              <a:rPr lang="en-US" smtClean="0"/>
              <a:pPr/>
              <a:t>2</a:t>
            </a:fld>
            <a:endParaRPr lang="en-US" dirty="0"/>
          </a:p>
        </p:txBody>
      </p:sp>
      <p:grpSp>
        <p:nvGrpSpPr>
          <p:cNvPr id="5" name="Group 4" descr="1. Describe the historical and contemporary context of the Science of Safety&#10;2. Explain how system design affects system results&#10;3. List the principles of safe design and identify how they  apply to technical work and teamwork &#10;4. Indicate how teams make wise decisions when there is diverse and independent input&#10;"/>
          <p:cNvGrpSpPr/>
          <p:nvPr/>
        </p:nvGrpSpPr>
        <p:grpSpPr>
          <a:xfrm>
            <a:off x="457200" y="2208074"/>
            <a:ext cx="8305800" cy="3278326"/>
            <a:chOff x="457200" y="2286000"/>
            <a:chExt cx="8305800" cy="3278326"/>
          </a:xfrm>
        </p:grpSpPr>
        <p:grpSp>
          <p:nvGrpSpPr>
            <p:cNvPr id="2" name="Group 3"/>
            <p:cNvGrpSpPr/>
            <p:nvPr/>
          </p:nvGrpSpPr>
          <p:grpSpPr>
            <a:xfrm>
              <a:off x="457200" y="2286000"/>
              <a:ext cx="8136796" cy="3278326"/>
              <a:chOff x="457199" y="1905000"/>
              <a:chExt cx="8136796" cy="3278326"/>
            </a:xfrm>
          </p:grpSpPr>
          <p:grpSp>
            <p:nvGrpSpPr>
              <p:cNvPr id="4" name="Group 16"/>
              <p:cNvGrpSpPr/>
              <p:nvPr/>
            </p:nvGrpSpPr>
            <p:grpSpPr>
              <a:xfrm rot="10800000" flipV="1">
                <a:off x="457199" y="2342309"/>
                <a:ext cx="6066327" cy="2363219"/>
                <a:chOff x="2544273" y="2342309"/>
                <a:chExt cx="6066327" cy="2363219"/>
              </a:xfrm>
            </p:grpSpPr>
            <p:sp>
              <p:nvSpPr>
                <p:cNvPr id="10" name="L-Shape 2"/>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1" name="Freeform 10"/>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2" name="L-Shape 11"/>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3" name="L-Shape 12"/>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4" name="Freeform 13"/>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6" name="Rectangle 15"/>
                <p:cNvSpPr/>
                <p:nvPr/>
              </p:nvSpPr>
              <p:spPr>
                <a:xfrm>
                  <a:off x="6722205" y="4336196"/>
                  <a:ext cx="1701069" cy="369332"/>
                </a:xfrm>
                <a:prstGeom prst="rect">
                  <a:avLst/>
                </a:prstGeom>
              </p:spPr>
              <p:txBody>
                <a:bodyPr wrap="square">
                  <a:spAutoFit/>
                </a:bodyPr>
                <a:lstStyle/>
                <a:p>
                  <a:endParaRPr lang="en-US" dirty="0"/>
                </a:p>
              </p:txBody>
            </p:sp>
            <p:sp>
              <p:nvSpPr>
                <p:cNvPr id="17" name="Rectangle 16"/>
                <p:cNvSpPr/>
                <p:nvPr/>
              </p:nvSpPr>
              <p:spPr>
                <a:xfrm>
                  <a:off x="2548057" y="3157480"/>
                  <a:ext cx="1608608" cy="369332"/>
                </a:xfrm>
                <a:prstGeom prst="rect">
                  <a:avLst/>
                </a:prstGeom>
              </p:spPr>
              <p:txBody>
                <a:bodyPr wrap="square">
                  <a:spAutoFit/>
                </a:bodyPr>
                <a:lstStyle/>
                <a:p>
                  <a:endParaRPr lang="en-US" dirty="0"/>
                </a:p>
              </p:txBody>
            </p:sp>
          </p:grpSp>
          <p:sp>
            <p:nvSpPr>
              <p:cNvPr id="6" name="Rectangle 5"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609600" y="3429000"/>
                <a:ext cx="1739778" cy="1754326"/>
              </a:xfrm>
              <a:prstGeom prst="rect">
                <a:avLst/>
              </a:prstGeom>
            </p:spPr>
            <p:txBody>
              <a:bodyPr wrap="square">
                <a:spAutoFit/>
              </a:bodyPr>
              <a:lstStyle/>
              <a:p>
                <a:pPr>
                  <a:lnSpc>
                    <a:spcPct val="90000"/>
                  </a:lnSpc>
                </a:pPr>
                <a:r>
                  <a:rPr lang="en-US" sz="2000" dirty="0" smtClean="0">
                    <a:latin typeface="Arial" pitchFamily="34" charset="0"/>
                    <a:ea typeface="ＭＳ Ｐゴシック"/>
                    <a:cs typeface="Arial" pitchFamily="34" charset="0"/>
                  </a:rPr>
                  <a:t>Describe the historical and contemporary context of the Science of Safety</a:t>
                </a:r>
              </a:p>
            </p:txBody>
          </p:sp>
          <p:sp>
            <p:nvSpPr>
              <p:cNvPr id="7" name="Freeform 6"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2731599" y="2953752"/>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a:lnSpc>
                    <a:spcPct val="90000"/>
                  </a:lnSpc>
                </a:pPr>
                <a:r>
                  <a:rPr lang="en-US" sz="2000" dirty="0" smtClean="0">
                    <a:latin typeface="Arial" pitchFamily="34" charset="0"/>
                    <a:ea typeface="ＭＳ Ｐゴシック"/>
                    <a:cs typeface="Arial" pitchFamily="34" charset="0"/>
                  </a:rPr>
                  <a:t>Explain how system design affects system results</a:t>
                </a:r>
              </a:p>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8" name="Rectangle 7"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4800599" y="2516326"/>
                <a:ext cx="1600200" cy="2585323"/>
              </a:xfrm>
              <a:prstGeom prst="rect">
                <a:avLst/>
              </a:prstGeom>
            </p:spPr>
            <p:txBody>
              <a:bodyPr wrap="square">
                <a:spAutoFit/>
              </a:bodyPr>
              <a:lstStyle/>
              <a:p>
                <a:pPr lvl="0" defTabSz="800100">
                  <a:lnSpc>
                    <a:spcPct val="90000"/>
                  </a:lnSpc>
                  <a:spcBef>
                    <a:spcPct val="0"/>
                  </a:spcBef>
                  <a:spcAft>
                    <a:spcPct val="35000"/>
                  </a:spcAft>
                </a:pPr>
                <a:r>
                  <a:rPr lang="en-US" sz="2000" dirty="0" smtClean="0">
                    <a:latin typeface="Arial" pitchFamily="34" charset="0"/>
                    <a:ea typeface="ＭＳ Ｐゴシック"/>
                    <a:cs typeface="Arial" pitchFamily="34" charset="0"/>
                  </a:rPr>
                  <a:t>List the principles of safe design and identify how they  apply to technical work and teamwork</a:t>
                </a:r>
                <a:endParaRPr lang="en-US" sz="2000" dirty="0">
                  <a:solidFill>
                    <a:prstClr val="black">
                      <a:hueOff val="0"/>
                      <a:satOff val="0"/>
                      <a:lumOff val="0"/>
                      <a:alphaOff val="0"/>
                    </a:prstClr>
                  </a:solidFill>
                  <a:latin typeface="Arial" pitchFamily="34" charset="0"/>
                  <a:cs typeface="Arial" pitchFamily="34" charset="0"/>
                </a:endParaRPr>
              </a:p>
            </p:txBody>
          </p:sp>
          <p:sp>
            <p:nvSpPr>
              <p:cNvPr id="9" name="L-Shape 8"/>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20" name="Rectangle 19" descr="Learning Objectives: Objective 1: Understand the historical and contemporary context of science of safety.  Objective 2: Explain how system design affects system results.  Objective 3: List the principles of safe design.  Objective 4: Identify how these principles apply to technical and team work.  Objective 5: Indicate how teams make wise decisions when there is diverse and independent input.   "/>
            <p:cNvSpPr/>
            <p:nvPr/>
          </p:nvSpPr>
          <p:spPr>
            <a:xfrm>
              <a:off x="6858000" y="2466201"/>
              <a:ext cx="1905000" cy="2031325"/>
            </a:xfrm>
            <a:prstGeom prst="rect">
              <a:avLst/>
            </a:prstGeom>
          </p:spPr>
          <p:txBody>
            <a:bodyPr wrap="square">
              <a:spAutoFit/>
            </a:bodyPr>
            <a:lstStyle/>
            <a:p>
              <a:pPr>
                <a:lnSpc>
                  <a:spcPct val="90000"/>
                </a:lnSpc>
              </a:pPr>
              <a:r>
                <a:rPr lang="en-US" sz="2000" dirty="0" smtClean="0">
                  <a:latin typeface="Arial" pitchFamily="34" charset="0"/>
                  <a:ea typeface="ＭＳ Ｐゴシック"/>
                  <a:cs typeface="Arial" pitchFamily="34" charset="0"/>
                </a:rPr>
                <a:t>Indicate how teams make wise decisions when there is diverse and independent input</a:t>
              </a:r>
            </a:p>
          </p:txBody>
        </p:sp>
      </p:grpSp>
      <p:sp>
        <p:nvSpPr>
          <p:cNvPr id="15" name="Title 14"/>
          <p:cNvSpPr>
            <a:spLocks noGrp="1"/>
          </p:cNvSpPr>
          <p:nvPr>
            <p:ph type="ctrTitle"/>
          </p:nvPr>
        </p:nvSpPr>
        <p:spPr>
          <a:xfrm>
            <a:off x="932474" y="609600"/>
            <a:ext cx="7772400" cy="1470025"/>
          </a:xfrm>
        </p:spPr>
        <p:txBody>
          <a:bodyPr>
            <a:normAutofit/>
          </a:bodyPr>
          <a:lstStyle/>
          <a:p>
            <a:r>
              <a:rPr lang="en-US" sz="3200" b="1" smtClean="0">
                <a:latin typeface="Arial"/>
                <a:cs typeface="Arial"/>
              </a:rPr>
              <a:t>Learning Objectives</a:t>
            </a:r>
            <a:endParaRPr lang="en-US" sz="3200" b="1" dirty="0">
              <a:latin typeface="Arial"/>
              <a:cs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description of the basic components and process of communication. The communication that takes place between two people is exposed to many roadblocks in between its transmission from one individual to another.   First, the message is encoded, or created, by the sender who then transmits the message to the receiver, who then must decode, or process, the message.  While the message is being transmitted, it is exposed to noise interference that impacts the context and clarity of the message that is sent and received. "/>
          <p:cNvPicPr>
            <a:picLocks noChangeAspect="1"/>
          </p:cNvPicPr>
          <p:nvPr/>
        </p:nvPicPr>
        <p:blipFill>
          <a:blip r:embed="rId2" cstate="print"/>
          <a:stretch>
            <a:fillRect/>
          </a:stretch>
        </p:blipFill>
        <p:spPr>
          <a:xfrm>
            <a:off x="609600" y="1863465"/>
            <a:ext cx="7907925" cy="4537335"/>
          </a:xfrm>
          <a:prstGeom prst="rect">
            <a:avLst/>
          </a:prstGeom>
        </p:spPr>
      </p:pic>
      <p:sp>
        <p:nvSpPr>
          <p:cNvPr id="2" name="Title 1"/>
          <p:cNvSpPr>
            <a:spLocks noGrp="1"/>
          </p:cNvSpPr>
          <p:nvPr>
            <p:ph type="title"/>
          </p:nvPr>
        </p:nvSpPr>
        <p:spPr>
          <a:xfrm>
            <a:off x="-152400" y="609600"/>
            <a:ext cx="9906000" cy="1143000"/>
          </a:xfrm>
        </p:spPr>
        <p:txBody>
          <a:bodyPr>
            <a:normAutofit/>
          </a:bodyPr>
          <a:lstStyle/>
          <a:p>
            <a:r>
              <a:rPr lang="en-US" sz="3200" b="1" dirty="0" smtClean="0">
                <a:latin typeface="Arial" pitchFamily="34" charset="0"/>
                <a:cs typeface="Arial" pitchFamily="34" charset="0"/>
              </a:rPr>
              <a:t>Basic Components and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Process of Communication</a:t>
            </a:r>
            <a:r>
              <a:rPr lang="en-US" sz="3200" b="1" baseline="30000" dirty="0" smtClean="0">
                <a:latin typeface="Arial" pitchFamily="34" charset="0"/>
                <a:cs typeface="Arial" pitchFamily="34" charset="0"/>
              </a:rPr>
              <a:t>11</a:t>
            </a:r>
            <a:endParaRPr lang="en-US" sz="3200" b="1" baseline="300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172200"/>
            <a:ext cx="2133600" cy="365125"/>
          </a:xfrm>
        </p:spPr>
        <p:txBody>
          <a:bodyPr/>
          <a:lstStyle/>
          <a:p>
            <a:fld id="{C353DA1A-46EF-4097-BF03-82D06CC58544}" type="slidenum">
              <a:rPr lang="en-US" smtClean="0"/>
              <a:pPr/>
              <a:t>21</a:t>
            </a:fld>
            <a:endParaRPr lang="en-US" dirty="0"/>
          </a:p>
        </p:txBody>
      </p:sp>
      <p:sp>
        <p:nvSpPr>
          <p:cNvPr id="7" name="TextBox 6"/>
          <p:cNvSpPr txBox="1"/>
          <p:nvPr/>
        </p:nvSpPr>
        <p:spPr>
          <a:xfrm>
            <a:off x="2133600" y="2819400"/>
            <a:ext cx="5105400" cy="400110"/>
          </a:xfrm>
          <a:prstGeom prst="rect">
            <a:avLst/>
          </a:prstGeom>
          <a:noFill/>
        </p:spPr>
        <p:txBody>
          <a:bodyPr wrap="square" rtlCol="0">
            <a:spAutoFit/>
          </a:bodyPr>
          <a:lstStyle/>
          <a:p>
            <a:pPr algn="ctr"/>
            <a:r>
              <a:rPr lang="en-US" sz="2000" b="1" dirty="0" smtClean="0">
                <a:solidFill>
                  <a:schemeClr val="bg1"/>
                </a:solidFill>
              </a:rPr>
              <a:t>HRET will insert chunked vignette still </a:t>
            </a:r>
            <a:endParaRPr lang="en-US" sz="2000" b="1" dirty="0">
              <a:solidFill>
                <a:schemeClr val="bg1"/>
              </a:solidFill>
            </a:endParaRPr>
          </a:p>
        </p:txBody>
      </p:sp>
      <p:pic>
        <p:nvPicPr>
          <p:cNvPr id="9" name="Picture 8" descr="Video icon &#10;Teams Make Wise Decisions When There is Diverse and Independent Input"/>
          <p:cNvPicPr>
            <a:picLocks noChangeAspect="1"/>
          </p:cNvPicPr>
          <p:nvPr/>
        </p:nvPicPr>
        <p:blipFill>
          <a:blip r:embed="rId2" cstate="print"/>
          <a:stretch>
            <a:fillRect/>
          </a:stretch>
        </p:blipFill>
        <p:spPr>
          <a:xfrm>
            <a:off x="7239238" y="304800"/>
            <a:ext cx="1904762" cy="1904762"/>
          </a:xfrm>
          <a:prstGeom prst="rect">
            <a:avLst/>
          </a:prstGeom>
        </p:spPr>
      </p:pic>
      <p:sp>
        <p:nvSpPr>
          <p:cNvPr id="2" name="Title 1"/>
          <p:cNvSpPr>
            <a:spLocks noGrp="1"/>
          </p:cNvSpPr>
          <p:nvPr>
            <p:ph type="title"/>
          </p:nvPr>
        </p:nvSpPr>
        <p:spPr>
          <a:xfrm>
            <a:off x="1295400" y="762000"/>
            <a:ext cx="6400800" cy="1143000"/>
          </a:xfrm>
        </p:spPr>
        <p:txBody>
          <a:bodyPr>
            <a:noAutofit/>
          </a:bodyPr>
          <a:lstStyle/>
          <a:p>
            <a:r>
              <a:rPr lang="en-US" sz="3200" b="1" dirty="0" smtClean="0">
                <a:latin typeface="Arial" pitchFamily="34" charset="0"/>
                <a:ea typeface="ＭＳ Ｐゴシック" pitchFamily="-111" charset="-128"/>
                <a:cs typeface="Arial" pitchFamily="34" charset="0"/>
              </a:rPr>
              <a:t>Diverse and Independent Input</a:t>
            </a:r>
            <a:endParaRPr lang="en-US" sz="3200" b="1" dirty="0"/>
          </a:p>
        </p:txBody>
      </p:sp>
      <p:pic>
        <p:nvPicPr>
          <p:cNvPr id="10" name="Picture 9" descr="Message 4 v2.jpg">
            <a:hlinkClick r:id="rId3"/>
          </p:cNvPr>
          <p:cNvPicPr>
            <a:picLocks noChangeAspect="1"/>
          </p:cNvPicPr>
          <p:nvPr/>
        </p:nvPicPr>
        <p:blipFill>
          <a:blip r:embed="rId4" cstate="print"/>
          <a:stretch>
            <a:fillRect/>
          </a:stretch>
        </p:blipFill>
        <p:spPr>
          <a:xfrm>
            <a:off x="838200" y="2000250"/>
            <a:ext cx="7315200" cy="41148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table shows how teams eliminated Catheter Related Blood Stream Infections (CRBSI) in the state of Michigan. For 103 ICUs, the median CRBSI rate was reduced to 0. Teams were able to sustain a median CRBSI rate of 0 for nearly 4 years after the start of the intervention. "/>
          <p:cNvSpPr>
            <a:spLocks noGrp="1"/>
          </p:cNvSpPr>
          <p:nvPr>
            <p:ph type="title"/>
          </p:nvPr>
        </p:nvSpPr>
        <p:spPr>
          <a:xfrm>
            <a:off x="685800" y="609600"/>
            <a:ext cx="8458200" cy="1143000"/>
          </a:xfrm>
        </p:spPr>
        <p:txBody>
          <a:bodyPr>
            <a:normAutofit/>
          </a:bodyPr>
          <a:lstStyle/>
          <a:p>
            <a:r>
              <a:rPr lang="en-US" sz="3200" b="1" dirty="0" smtClean="0">
                <a:latin typeface="Arial" pitchFamily="34" charset="0"/>
                <a:cs typeface="Arial" pitchFamily="34" charset="0"/>
              </a:rPr>
              <a:t>Reduced CRBSI By Applying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Principles of Safe Design</a:t>
            </a:r>
            <a:r>
              <a:rPr lang="en-US" sz="3200" b="1" baseline="30000" dirty="0" smtClean="0">
                <a:latin typeface="Arial" pitchFamily="34" charset="0"/>
                <a:cs typeface="Arial" pitchFamily="34" charset="0"/>
              </a:rPr>
              <a:t>12</a:t>
            </a:r>
            <a:endParaRPr lang="en-US" sz="3200" b="1" baseline="30000" dirty="0">
              <a:solidFill>
                <a:srgbClr val="FF0000"/>
              </a:solidFill>
              <a:latin typeface="Arial" pitchFamily="34" charset="0"/>
              <a:cs typeface="Arial" pitchFamily="34" charset="0"/>
            </a:endParaRPr>
          </a:p>
        </p:txBody>
      </p:sp>
      <p:graphicFrame>
        <p:nvGraphicFramePr>
          <p:cNvPr id="5" name="Content Placeholder 4" descr="Over various time periods, the Median Catheter Related Blood Stream Infection (CRBSI) rate reduces in conjunction with the Incidence Rate Ratio:&#10;Baseline infection rate of 2.7  with an incidence rate ratio ofat ratio of 1&#10;Pre-Intervention infection rate of 1.6 with an incidence rate ratio at ration of 0.76&#10; 0-3 months: infection rate of 0 with an incidence rate ratio of at 0.62&#10;4-6 months infection rate of 0 with an incidence rate ratio of 0.56&#10;7-9 months infection rate of 0 with an incidence rate of 0.47&#10;10-12 months infection rate of 0 with an incidence rate of 0.42&#10;13-15 months infection rate of 0 with an incidence rate of 0.37&#10;16-18 months infection rate of 0 with an incidence rate of 0.34 &#10;"/>
          <p:cNvGraphicFramePr>
            <a:graphicFrameLocks noGrp="1"/>
          </p:cNvGraphicFramePr>
          <p:nvPr>
            <p:ph idx="1"/>
            <p:extLst>
              <p:ext uri="{D42A27DB-BD31-4B8C-83A1-F6EECF244321}">
                <p14:modId xmlns:p14="http://schemas.microsoft.com/office/powerpoint/2010/main" xmlns="" val="316520364"/>
              </p:ext>
            </p:extLst>
          </p:nvPr>
        </p:nvGraphicFramePr>
        <p:xfrm>
          <a:off x="838200" y="1828800"/>
          <a:ext cx="7467600" cy="4445631"/>
        </p:xfrm>
        <a:graphic>
          <a:graphicData uri="http://schemas.openxmlformats.org/drawingml/2006/table">
            <a:tbl>
              <a:tblPr firstRow="1" bandRow="1">
                <a:tableStyleId>{0660B408-B3CF-4A94-85FC-2B1E0A45F4A2}</a:tableStyleId>
              </a:tblPr>
              <a:tblGrid>
                <a:gridCol w="2738120"/>
                <a:gridCol w="3203841"/>
                <a:gridCol w="1525639"/>
              </a:tblGrid>
              <a:tr h="1081201">
                <a:tc>
                  <a:txBody>
                    <a:bodyPr/>
                    <a:lstStyle/>
                    <a:p>
                      <a:pPr algn="ctr"/>
                      <a:r>
                        <a:rPr kumimoji="0" lang="en-US" sz="2000" b="1" i="0" u="none" strike="noStrike" cap="none" normalizeH="0" baseline="0" dirty="0" smtClean="0">
                          <a:ln>
                            <a:noFill/>
                          </a:ln>
                          <a:solidFill>
                            <a:srgbClr val="FFFFFF"/>
                          </a:solidFill>
                          <a:effectLst/>
                          <a:latin typeface="Arial" pitchFamily="34" charset="0"/>
                          <a:cs typeface="Arial" pitchFamily="34" charset="0"/>
                        </a:rPr>
                        <a:t>Time period</a:t>
                      </a:r>
                      <a:endParaRPr lang="en-US" sz="2000" b="1" dirty="0">
                        <a:effectLst/>
                        <a:latin typeface="Arial" pitchFamily="34" charset="0"/>
                        <a:cs typeface="Arial" pitchFamily="34" charset="0"/>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Arial" pitchFamily="34" charset="0"/>
                          <a:ea typeface="+mn-ea"/>
                          <a:cs typeface="Arial" pitchFamily="34" charset="0"/>
                        </a:rPr>
                        <a:t>Median Catheter Related Blood Stream Infection (CRBSI) rate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rgbClr val="FFFFFF"/>
                          </a:solidFill>
                          <a:effectLst/>
                          <a:latin typeface="Arial" pitchFamily="34" charset="0"/>
                          <a:cs typeface="Arial" pitchFamily="34" charset="0"/>
                        </a:rPr>
                        <a:t>Incidence rate ratio</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r>
              <a:tr h="425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smtClean="0">
                          <a:ln>
                            <a:noFill/>
                          </a:ln>
                          <a:solidFill>
                            <a:srgbClr val="FFFFFF"/>
                          </a:solidFill>
                          <a:effectLst/>
                          <a:latin typeface="Arial" pitchFamily="34" charset="0"/>
                          <a:cs typeface="Arial" pitchFamily="34" charset="0"/>
                        </a:rPr>
                        <a:t>           Baseline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2.7</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1</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Pre-intervention</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1.6</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0.76</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4706"/>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0-3 months</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470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0.62</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4706"/>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4-6 months</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0.56</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7-9 months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0.47</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10-12 months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0.42</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13-15 months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0.37</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r>
              <a:tr h="419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FFFF"/>
                          </a:solidFill>
                          <a:effectLst/>
                          <a:latin typeface="Arial" pitchFamily="34" charset="0"/>
                          <a:cs typeface="Arial" pitchFamily="34" charset="0"/>
                        </a:rPr>
                        <a:t>16-18 months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0.34</a:t>
                      </a:r>
                    </a:p>
                  </a:txBody>
                  <a:tcPr marL="93165" marR="93165" marT="42863" marB="42863"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r>
            </a:tbl>
          </a:graphicData>
        </a:graphic>
      </p:graphicFrame>
      <p:sp>
        <p:nvSpPr>
          <p:cNvPr id="6" name="Slide Number Placeholder 5"/>
          <p:cNvSpPr>
            <a:spLocks noGrp="1"/>
          </p:cNvSpPr>
          <p:nvPr>
            <p:ph type="sldNum" sz="quarter" idx="12"/>
          </p:nvPr>
        </p:nvSpPr>
        <p:spPr>
          <a:xfrm>
            <a:off x="6553200" y="6172200"/>
            <a:ext cx="2133600" cy="365125"/>
          </a:xfrm>
        </p:spPr>
        <p:txBody>
          <a:bodyPr/>
          <a:lstStyle/>
          <a:p>
            <a:fld id="{0567184B-66BC-4132-8C22-9F0FE9209753}"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eam conferring at a table.&#10;"/>
          <p:cNvPicPr>
            <a:picLocks noChangeAspect="1"/>
          </p:cNvPicPr>
          <p:nvPr/>
        </p:nvPicPr>
        <p:blipFill>
          <a:blip r:embed="rId3" cstate="print"/>
          <a:stretch>
            <a:fillRect/>
          </a:stretch>
        </p:blipFill>
        <p:spPr>
          <a:xfrm>
            <a:off x="4089401" y="2362200"/>
            <a:ext cx="6502399" cy="4876800"/>
          </a:xfrm>
          <a:prstGeom prst="rect">
            <a:avLst/>
          </a:prstGeom>
        </p:spPr>
      </p:pic>
      <p:sp>
        <p:nvSpPr>
          <p:cNvPr id="1398786" name="Rectangle 2"/>
          <p:cNvSpPr>
            <a:spLocks noGrp="1" noChangeArrowheads="1"/>
          </p:cNvSpPr>
          <p:nvPr>
            <p:ph type="title"/>
          </p:nvPr>
        </p:nvSpPr>
        <p:spPr>
          <a:xfrm>
            <a:off x="990600" y="838200"/>
            <a:ext cx="8229600" cy="838200"/>
          </a:xfrm>
        </p:spPr>
        <p:txBody>
          <a:bodyPr>
            <a:noAutofit/>
          </a:bodyPr>
          <a:lstStyle/>
          <a:p>
            <a:pPr>
              <a:defRPr/>
            </a:pPr>
            <a:r>
              <a:rPr lang="en-US" sz="3200" b="1" dirty="0">
                <a:solidFill>
                  <a:srgbClr val="000000"/>
                </a:solidFill>
                <a:latin typeface="Arial" charset="0"/>
                <a:cs typeface="Arial" charset="0"/>
              </a:rPr>
              <a:t>Understand </a:t>
            </a:r>
            <a:r>
              <a:rPr lang="en-US" sz="3200" b="1" dirty="0" smtClean="0">
                <a:solidFill>
                  <a:srgbClr val="000000"/>
                </a:solidFill>
                <a:latin typeface="Arial" charset="0"/>
                <a:cs typeface="Arial" charset="0"/>
              </a:rPr>
              <a:t>the Science </a:t>
            </a:r>
            <a:r>
              <a:rPr lang="en-US" sz="3200" b="1" dirty="0">
                <a:solidFill>
                  <a:srgbClr val="000000"/>
                </a:solidFill>
                <a:latin typeface="Arial" charset="0"/>
                <a:cs typeface="Arial" charset="0"/>
              </a:rPr>
              <a:t>of Safety: </a:t>
            </a:r>
            <a:r>
              <a:rPr lang="en-US" sz="3200" b="1" dirty="0" smtClean="0">
                <a:solidFill>
                  <a:srgbClr val="000000"/>
                </a:solidFill>
                <a:latin typeface="Arial" charset="0"/>
                <a:cs typeface="Arial" charset="0"/>
              </a:rPr>
              <a:t/>
            </a:r>
            <a:br>
              <a:rPr lang="en-US" sz="3200" b="1" dirty="0" smtClean="0">
                <a:solidFill>
                  <a:srgbClr val="000000"/>
                </a:solidFill>
                <a:latin typeface="Arial" charset="0"/>
                <a:cs typeface="Arial" charset="0"/>
              </a:rPr>
            </a:br>
            <a:r>
              <a:rPr lang="en-US" sz="3200" b="1" dirty="0" smtClean="0">
                <a:solidFill>
                  <a:srgbClr val="000000"/>
                </a:solidFill>
                <a:latin typeface="Arial" charset="0"/>
                <a:cs typeface="Arial" charset="0"/>
              </a:rPr>
              <a:t>What </a:t>
            </a:r>
            <a:r>
              <a:rPr lang="en-US" sz="3200" b="1" dirty="0">
                <a:solidFill>
                  <a:srgbClr val="000000"/>
                </a:solidFill>
                <a:latin typeface="Arial" charset="0"/>
                <a:cs typeface="Arial" charset="0"/>
              </a:rPr>
              <a:t>the Team </a:t>
            </a:r>
            <a:r>
              <a:rPr lang="en-US" sz="3200" b="1" dirty="0" smtClean="0">
                <a:solidFill>
                  <a:srgbClr val="000000"/>
                </a:solidFill>
                <a:latin typeface="Arial" charset="0"/>
                <a:cs typeface="Arial" charset="0"/>
              </a:rPr>
              <a:t>Must </a:t>
            </a:r>
            <a:r>
              <a:rPr lang="en-US" sz="3200" b="1" dirty="0">
                <a:solidFill>
                  <a:srgbClr val="000000"/>
                </a:solidFill>
                <a:latin typeface="Arial" charset="0"/>
                <a:cs typeface="Arial" charset="0"/>
              </a:rPr>
              <a:t>Do</a:t>
            </a:r>
            <a:endParaRPr lang="en-US" sz="3200" b="1" dirty="0" smtClean="0">
              <a:latin typeface="Arial" pitchFamily="34" charset="0"/>
              <a:ea typeface="ＭＳ Ｐゴシック" pitchFamily="-111" charset="-128"/>
              <a:cs typeface="Arial" pitchFamily="34" charset="0"/>
            </a:endParaRPr>
          </a:p>
        </p:txBody>
      </p:sp>
      <p:sp>
        <p:nvSpPr>
          <p:cNvPr id="47107" name="Rectangle 3"/>
          <p:cNvSpPr>
            <a:spLocks noGrp="1" noChangeArrowheads="1"/>
          </p:cNvSpPr>
          <p:nvPr>
            <p:ph idx="1"/>
          </p:nvPr>
        </p:nvSpPr>
        <p:spPr>
          <a:xfrm>
            <a:off x="381000" y="2514600"/>
            <a:ext cx="5562600" cy="4038600"/>
          </a:xfrm>
        </p:spPr>
        <p:txBody>
          <a:bodyPr>
            <a:noAutofit/>
          </a:bodyPr>
          <a:lstStyle/>
          <a:p>
            <a:pPr>
              <a:lnSpc>
                <a:spcPct val="114000"/>
              </a:lnSpc>
              <a:buSzTx/>
            </a:pPr>
            <a:r>
              <a:rPr lang="en-US" dirty="0">
                <a:latin typeface="Arial" charset="0"/>
                <a:cs typeface="Arial" charset="0"/>
              </a:rPr>
              <a:t>Develop a plan </a:t>
            </a:r>
            <a:r>
              <a:rPr lang="en-US" dirty="0" smtClean="0">
                <a:latin typeface="Arial" charset="0"/>
                <a:cs typeface="Arial" charset="0"/>
              </a:rPr>
              <a:t>so </a:t>
            </a:r>
            <a:r>
              <a:rPr lang="en-US" dirty="0">
                <a:latin typeface="Arial" charset="0"/>
                <a:cs typeface="Arial" charset="0"/>
              </a:rPr>
              <a:t>all staff on your unit view the Understand the Science of Safety video</a:t>
            </a:r>
          </a:p>
          <a:p>
            <a:pPr>
              <a:lnSpc>
                <a:spcPct val="114000"/>
              </a:lnSpc>
              <a:buSzTx/>
            </a:pPr>
            <a:r>
              <a:rPr lang="en-US" dirty="0" smtClean="0">
                <a:latin typeface="Arial" charset="0"/>
                <a:cs typeface="Arial" charset="0"/>
              </a:rPr>
              <a:t>Video screening should be mandatory </a:t>
            </a:r>
            <a:r>
              <a:rPr lang="en-US" dirty="0">
                <a:latin typeface="Arial" charset="0"/>
                <a:cs typeface="Arial" charset="0"/>
              </a:rPr>
              <a:t>for all unit staff</a:t>
            </a:r>
          </a:p>
          <a:p>
            <a:pPr>
              <a:lnSpc>
                <a:spcPct val="114000"/>
              </a:lnSpc>
              <a:buSzTx/>
            </a:pPr>
            <a:r>
              <a:rPr lang="en-US" dirty="0">
                <a:latin typeface="Arial" charset="0"/>
                <a:cs typeface="Arial" charset="0"/>
              </a:rPr>
              <a:t>Create a list of who has watched the video</a:t>
            </a:r>
          </a:p>
          <a:p>
            <a:pPr>
              <a:lnSpc>
                <a:spcPct val="114000"/>
              </a:lnSpc>
              <a:buSzTx/>
            </a:pPr>
            <a:r>
              <a:rPr lang="en-US" dirty="0">
                <a:latin typeface="Arial" charset="0"/>
                <a:cs typeface="Arial" charset="0"/>
              </a:rPr>
              <a:t>Describe the three principles of safe design: </a:t>
            </a:r>
          </a:p>
          <a:p>
            <a:pPr marL="914400" lvl="1" indent="-344488">
              <a:lnSpc>
                <a:spcPct val="114000"/>
              </a:lnSpc>
              <a:buFont typeface="Calibri" pitchFamily="34" charset="0"/>
              <a:buAutoNum type="arabicPeriod"/>
            </a:pPr>
            <a:r>
              <a:rPr lang="en-US" dirty="0">
                <a:latin typeface="Arial" charset="0"/>
                <a:cs typeface="Arial" charset="0"/>
              </a:rPr>
              <a:t>Standardize</a:t>
            </a:r>
          </a:p>
          <a:p>
            <a:pPr marL="914400" lvl="1" indent="-344488">
              <a:lnSpc>
                <a:spcPct val="114000"/>
              </a:lnSpc>
              <a:buFont typeface="Calibri" pitchFamily="34" charset="0"/>
              <a:buAutoNum type="arabicPeriod"/>
            </a:pPr>
            <a:r>
              <a:rPr lang="en-US" dirty="0">
                <a:latin typeface="Arial" charset="0"/>
                <a:cs typeface="Arial" charset="0"/>
              </a:rPr>
              <a:t>Create independent checks</a:t>
            </a:r>
          </a:p>
          <a:p>
            <a:pPr marL="914400" lvl="1" indent="-344488">
              <a:lnSpc>
                <a:spcPct val="114000"/>
              </a:lnSpc>
              <a:buFont typeface="Calibri" pitchFamily="34" charset="0"/>
              <a:buAutoNum type="arabicPeriod"/>
            </a:pPr>
            <a:r>
              <a:rPr lang="en-US" dirty="0">
                <a:latin typeface="Arial" charset="0"/>
                <a:cs typeface="Arial" charset="0"/>
              </a:rPr>
              <a:t>Learn from </a:t>
            </a:r>
            <a:r>
              <a:rPr lang="en-US" dirty="0" smtClean="0">
                <a:latin typeface="Arial" charset="0"/>
                <a:cs typeface="Arial" charset="0"/>
              </a:rPr>
              <a:t>defects</a:t>
            </a:r>
            <a:endParaRPr lang="en-US" dirty="0">
              <a:latin typeface="Arial" charset="0"/>
              <a:cs typeface="Arial" charset="0"/>
            </a:endParaRPr>
          </a:p>
        </p:txBody>
      </p:sp>
      <p:sp>
        <p:nvSpPr>
          <p:cNvPr id="5" name="Slide Number Placeholder 4"/>
          <p:cNvSpPr>
            <a:spLocks noGrp="1"/>
          </p:cNvSpPr>
          <p:nvPr>
            <p:ph type="sldNum" sz="quarter" idx="12"/>
          </p:nvPr>
        </p:nvSpPr>
        <p:spPr>
          <a:xfrm>
            <a:off x="6553200" y="6172200"/>
            <a:ext cx="2133600" cy="365125"/>
          </a:xfrm>
        </p:spPr>
        <p:txBody>
          <a:bodyPr/>
          <a:lstStyle/>
          <a:p>
            <a:fld id="{C353DA1A-46EF-4097-BF03-82D06CC58544}"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a:bodyPr>
          <a:lstStyle/>
          <a:p>
            <a:r>
              <a:rPr lang="en-US" sz="3200" b="1" dirty="0" smtClean="0">
                <a:latin typeface="Arial" pitchFamily="34" charset="0"/>
                <a:cs typeface="Arial" pitchFamily="34" charset="0"/>
              </a:rPr>
              <a:t>Summary</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914400" y="2103437"/>
            <a:ext cx="7924800" cy="4525963"/>
          </a:xfrm>
        </p:spPr>
        <p:txBody>
          <a:bodyPr/>
          <a:lstStyle/>
          <a:p>
            <a:r>
              <a:rPr lang="en-US" dirty="0" smtClean="0">
                <a:latin typeface="Arial" pitchFamily="34" charset="0"/>
                <a:cs typeface="Arial" pitchFamily="34" charset="0"/>
              </a:rPr>
              <a:t>Every system is designed to achieve its anticipated results</a:t>
            </a:r>
          </a:p>
          <a:p>
            <a:r>
              <a:rPr lang="en-US" dirty="0" smtClean="0">
                <a:latin typeface="Arial" pitchFamily="34" charset="0"/>
                <a:cs typeface="Arial" pitchFamily="34" charset="0"/>
              </a:rPr>
              <a:t>The principles of safe design are standardize when you can, create independent checks, and learn from defects</a:t>
            </a:r>
          </a:p>
          <a:p>
            <a:r>
              <a:rPr lang="en-US" dirty="0" smtClean="0">
                <a:latin typeface="Arial" pitchFamily="34" charset="0"/>
                <a:cs typeface="Arial" pitchFamily="34" charset="0"/>
              </a:rPr>
              <a:t>The principles of safe design apply to technical  work and teamwork</a:t>
            </a:r>
          </a:p>
          <a:p>
            <a:r>
              <a:rPr lang="en-US" dirty="0" smtClean="0">
                <a:latin typeface="Arial" pitchFamily="34" charset="0"/>
                <a:ea typeface="ＭＳ Ｐゴシック"/>
                <a:cs typeface="Arial" pitchFamily="34" charset="0"/>
              </a:rPr>
              <a:t>Teams </a:t>
            </a:r>
            <a:r>
              <a:rPr lang="en-US" dirty="0">
                <a:latin typeface="Arial" pitchFamily="34" charset="0"/>
                <a:ea typeface="ＭＳ Ｐゴシック"/>
                <a:cs typeface="Arial" pitchFamily="34" charset="0"/>
              </a:rPr>
              <a:t>make wise decisions when there is diverse </a:t>
            </a:r>
            <a:r>
              <a:rPr lang="en-US" dirty="0" smtClean="0">
                <a:latin typeface="Arial" pitchFamily="34" charset="0"/>
                <a:ea typeface="ＭＳ Ｐゴシック"/>
                <a:cs typeface="Arial" pitchFamily="34" charset="0"/>
              </a:rPr>
              <a:t>input</a:t>
            </a:r>
            <a:endParaRPr lang="en-US" dirty="0">
              <a:latin typeface="Arial" pitchFamily="34" charset="0"/>
              <a:ea typeface="ＭＳ Ｐゴシック"/>
              <a:cs typeface="Arial" pitchFamily="34" charset="0"/>
            </a:endParaRP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24</a:t>
            </a:fld>
            <a:endParaRPr lang="en-US"/>
          </a:p>
        </p:txBody>
      </p:sp>
    </p:spTree>
    <p:extLst>
      <p:ext uri="{BB962C8B-B14F-4D97-AF65-F5344CB8AC3E}">
        <p14:creationId xmlns:p14="http://schemas.microsoft.com/office/powerpoint/2010/main" xmlns="" val="11252937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960438"/>
          </a:xfrm>
        </p:spPr>
        <p:txBody>
          <a:bodyPr>
            <a:normAutofit/>
          </a:bodyPr>
          <a:lstStyle/>
          <a:p>
            <a:r>
              <a:rPr lang="en-US" sz="3200" b="1" dirty="0" smtClean="0">
                <a:latin typeface="Arial" pitchFamily="34" charset="0"/>
                <a:cs typeface="Arial" pitchFamily="34" charset="0"/>
              </a:rPr>
              <a:t>CUSP Tools</a:t>
            </a:r>
            <a:endParaRPr lang="en-US" sz="3200" b="1" baseline="30000" dirty="0">
              <a:latin typeface="Arial" pitchFamily="34" charset="0"/>
              <a:cs typeface="Arial" pitchFamily="34" charset="0"/>
            </a:endParaRPr>
          </a:p>
        </p:txBody>
      </p:sp>
      <p:sp>
        <p:nvSpPr>
          <p:cNvPr id="4" name="Content Placeholder 3"/>
          <p:cNvSpPr>
            <a:spLocks noGrp="1"/>
          </p:cNvSpPr>
          <p:nvPr>
            <p:ph idx="1"/>
          </p:nvPr>
        </p:nvSpPr>
        <p:spPr>
          <a:xfrm>
            <a:off x="1295400" y="2255837"/>
            <a:ext cx="8229600" cy="4525963"/>
          </a:xfrm>
        </p:spPr>
        <p:txBody>
          <a:bodyPr/>
          <a:lstStyle/>
          <a:p>
            <a:pPr>
              <a:lnSpc>
                <a:spcPct val="114000"/>
              </a:lnSpc>
            </a:pPr>
            <a:r>
              <a:rPr lang="en-US" dirty="0" smtClean="0">
                <a:latin typeface="Arial" pitchFamily="34" charset="0"/>
                <a:cs typeface="Arial" pitchFamily="34" charset="0"/>
              </a:rPr>
              <a:t>Daily Goals Checklist</a:t>
            </a:r>
          </a:p>
          <a:p>
            <a:pPr>
              <a:lnSpc>
                <a:spcPct val="114000"/>
              </a:lnSpc>
            </a:pPr>
            <a:r>
              <a:rPr lang="en-US" dirty="0" smtClean="0">
                <a:latin typeface="Arial" pitchFamily="34" charset="0"/>
                <a:cs typeface="Arial" pitchFamily="34" charset="0"/>
              </a:rPr>
              <a:t>Morning Briefing</a:t>
            </a:r>
          </a:p>
          <a:p>
            <a:pPr>
              <a:lnSpc>
                <a:spcPct val="114000"/>
              </a:lnSpc>
            </a:pPr>
            <a:r>
              <a:rPr lang="en-US" dirty="0" smtClean="0">
                <a:latin typeface="Arial" pitchFamily="34" charset="0"/>
                <a:cs typeface="Arial" pitchFamily="34" charset="0"/>
              </a:rPr>
              <a:t>Shadowing Another Professional Tool</a:t>
            </a:r>
          </a:p>
          <a:p>
            <a:pPr>
              <a:lnSpc>
                <a:spcPct val="114000"/>
              </a:lnSpc>
            </a:pPr>
            <a:r>
              <a:rPr lang="en-US" dirty="0" smtClean="0">
                <a:latin typeface="Arial" pitchFamily="34" charset="0"/>
                <a:cs typeface="Arial" pitchFamily="34" charset="0"/>
              </a:rPr>
              <a:t>Observing Patient Care Rounds</a:t>
            </a:r>
          </a:p>
          <a:p>
            <a:pPr>
              <a:lnSpc>
                <a:spcPct val="114000"/>
              </a:lnSpc>
            </a:pPr>
            <a:r>
              <a:rPr lang="en-US" dirty="0" smtClean="0">
                <a:latin typeface="Arial" pitchFamily="34" charset="0"/>
                <a:cs typeface="Arial" pitchFamily="34" charset="0"/>
              </a:rPr>
              <a:t>Team Check-Up Tool</a:t>
            </a:r>
          </a:p>
        </p:txBody>
      </p:sp>
      <p:sp>
        <p:nvSpPr>
          <p:cNvPr id="3" name="Slide Number Placeholder 2"/>
          <p:cNvSpPr>
            <a:spLocks noGrp="1"/>
          </p:cNvSpPr>
          <p:nvPr>
            <p:ph type="sldNum" sz="quarter" idx="12"/>
          </p:nvPr>
        </p:nvSpPr>
        <p:spPr>
          <a:xfrm>
            <a:off x="6553200" y="6172200"/>
            <a:ext cx="2133600" cy="365125"/>
          </a:xfrm>
        </p:spPr>
        <p:txBody>
          <a:bodyPr/>
          <a:lstStyle/>
          <a:p>
            <a:fld id="{C353DA1A-46EF-4097-BF03-82D06CC58544}" type="slidenum">
              <a:rPr lang="en-US" smtClean="0"/>
              <a:pPr/>
              <a:t>25</a:t>
            </a:fld>
            <a:endParaRPr lang="en-US" dirty="0"/>
          </a:p>
        </p:txBody>
      </p:sp>
      <p:pic>
        <p:nvPicPr>
          <p:cNvPr id="1026" name="Picture 2" descr="Tools icon"/>
          <p:cNvPicPr>
            <a:picLocks noChangeAspect="1" noChangeArrowheads="1"/>
          </p:cNvPicPr>
          <p:nvPr/>
        </p:nvPicPr>
        <p:blipFill>
          <a:blip r:embed="rId2" cstate="print"/>
          <a:srcRect/>
          <a:stretch>
            <a:fillRect/>
          </a:stretch>
        </p:blipFill>
        <p:spPr bwMode="auto">
          <a:xfrm>
            <a:off x="7239000" y="304800"/>
            <a:ext cx="1905000" cy="1905000"/>
          </a:xfrm>
          <a:prstGeom prst="rect">
            <a:avLst/>
          </a:prstGeom>
          <a:noFill/>
          <a:ln w="9525">
            <a:noFill/>
            <a:miter lim="800000"/>
            <a:headEnd/>
            <a:tailEnd/>
          </a:ln>
        </p:spPr>
      </p:pic>
    </p:spTree>
    <p:extLst>
      <p:ext uri="{BB962C8B-B14F-4D97-AF65-F5344CB8AC3E}">
        <p14:creationId xmlns:p14="http://schemas.microsoft.com/office/powerpoint/2010/main" xmlns="" val="12647272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8382000" cy="4756150"/>
          </a:xfrm>
        </p:spPr>
        <p:txBody>
          <a:bodyPr>
            <a:normAutofit fontScale="92500" lnSpcReduction="10000"/>
          </a:bodyPr>
          <a:lstStyle/>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Brief</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Huddle</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Debrief</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SBAR</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Check Back</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Call Out</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Hand Off</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I PASS the BATON</a:t>
            </a:r>
          </a:p>
          <a:p>
            <a:pPr marL="347472" lvl="1" indent="-347472">
              <a:lnSpc>
                <a:spcPct val="114000"/>
              </a:lnSpc>
              <a:spcBef>
                <a:spcPts val="480"/>
              </a:spcBef>
              <a:buSzPct val="100000"/>
              <a:buBlip>
                <a:blip r:embed="rId3"/>
              </a:buBlip>
            </a:pPr>
            <a:r>
              <a:rPr lang="en-US" sz="2200" dirty="0" smtClean="0">
                <a:latin typeface="Arial" pitchFamily="34" charset="0"/>
                <a:cs typeface="Arial" pitchFamily="34" charset="0"/>
              </a:rPr>
              <a:t>DESC Script</a:t>
            </a:r>
          </a:p>
          <a:p>
            <a:pPr lvl="1">
              <a:lnSpc>
                <a:spcPct val="114000"/>
              </a:lnSpc>
              <a:spcBef>
                <a:spcPts val="480"/>
              </a:spcBef>
              <a:buSzPct val="100000"/>
              <a:buBlip>
                <a:blip r:embed="rId3"/>
              </a:buBlip>
            </a:pPr>
            <a:endParaRPr lang="en-US" sz="2200" dirty="0" smtClean="0">
              <a:latin typeface="Arial" pitchFamily="34" charset="0"/>
              <a:cs typeface="Arial" pitchFamily="34" charset="0"/>
            </a:endParaRPr>
          </a:p>
          <a:p>
            <a:pPr lvl="1">
              <a:lnSpc>
                <a:spcPct val="114000"/>
              </a:lnSpc>
              <a:spcBef>
                <a:spcPts val="480"/>
              </a:spcBef>
              <a:buSzPct val="100000"/>
              <a:buNone/>
            </a:pPr>
            <a:r>
              <a:rPr lang="en-US" sz="2200" dirty="0" smtClean="0">
                <a:latin typeface="Arial" pitchFamily="34" charset="0"/>
                <a:cs typeface="Arial" pitchFamily="34" charset="0"/>
              </a:rPr>
              <a:t>*Please refer to the “Implement Teamwork and Communication” module for additional information*</a:t>
            </a:r>
          </a:p>
          <a:p>
            <a:endParaRPr lang="en-US" dirty="0"/>
          </a:p>
        </p:txBody>
      </p:sp>
      <p:sp>
        <p:nvSpPr>
          <p:cNvPr id="4" name="Slide Number Placeholder 3"/>
          <p:cNvSpPr>
            <a:spLocks noGrp="1"/>
          </p:cNvSpPr>
          <p:nvPr>
            <p:ph type="sldNum" sz="quarter" idx="12"/>
          </p:nvPr>
        </p:nvSpPr>
        <p:spPr>
          <a:xfrm>
            <a:off x="6553200" y="6096000"/>
            <a:ext cx="2133600" cy="365125"/>
          </a:xfrm>
        </p:spPr>
        <p:txBody>
          <a:bodyPr/>
          <a:lstStyle/>
          <a:p>
            <a:fld id="{C353DA1A-46EF-4097-BF03-82D06CC58544}" type="slidenum">
              <a:rPr lang="en-US" smtClean="0"/>
              <a:pPr/>
              <a:t>26</a:t>
            </a:fld>
            <a:endParaRPr lang="en-US" dirty="0"/>
          </a:p>
        </p:txBody>
      </p:sp>
      <p:sp>
        <p:nvSpPr>
          <p:cNvPr id="5" name="Title 3"/>
          <p:cNvSpPr>
            <a:spLocks noGrp="1"/>
          </p:cNvSpPr>
          <p:nvPr>
            <p:ph type="title"/>
          </p:nvPr>
        </p:nvSpPr>
        <p:spPr>
          <a:xfrm>
            <a:off x="838200" y="609600"/>
            <a:ext cx="8229600" cy="1143000"/>
          </a:xfrm>
        </p:spPr>
        <p:txBody>
          <a:bodyPr>
            <a:normAutofit/>
          </a:bodyPr>
          <a:lstStyle/>
          <a:p>
            <a:r>
              <a:rPr lang="en-US" sz="3200" b="1" dirty="0" err="1" smtClean="0">
                <a:latin typeface="Arial"/>
                <a:cs typeface="Arial"/>
              </a:rPr>
              <a:t>TeamSTEPPS</a:t>
            </a:r>
            <a:r>
              <a:rPr lang="en-US" sz="3200" b="1" dirty="0" smtClean="0">
                <a:latin typeface="Arial"/>
                <a:cs typeface="Arial"/>
              </a:rPr>
              <a:t> Tools</a:t>
            </a:r>
            <a:r>
              <a:rPr lang="en-US" sz="3200" b="1" baseline="30000" dirty="0" smtClean="0">
                <a:latin typeface="Arial"/>
                <a:cs typeface="Arial"/>
              </a:rPr>
              <a:t>1</a:t>
            </a:r>
            <a:endParaRPr lang="en-US" sz="3200" b="1" baseline="30000" dirty="0">
              <a:latin typeface="Arial"/>
              <a:cs typeface="Arial"/>
            </a:endParaRPr>
          </a:p>
        </p:txBody>
      </p:sp>
      <p:grpSp>
        <p:nvGrpSpPr>
          <p:cNvPr id="2" name="Group 5" descr="Tools icon&#10;TeamSTEPPS logo and penguin&#10;"/>
          <p:cNvGrpSpPr/>
          <p:nvPr/>
        </p:nvGrpSpPr>
        <p:grpSpPr>
          <a:xfrm>
            <a:off x="0" y="360680"/>
            <a:ext cx="9144000" cy="6268720"/>
            <a:chOff x="0" y="304800"/>
            <a:chExt cx="9144000" cy="6268720"/>
          </a:xfrm>
        </p:grpSpPr>
        <p:pic>
          <p:nvPicPr>
            <p:cNvPr id="7" name="Picture 2"/>
            <p:cNvPicPr>
              <a:picLocks noChangeAspect="1" noChangeArrowheads="1"/>
            </p:cNvPicPr>
            <p:nvPr/>
          </p:nvPicPr>
          <p:blipFill>
            <a:blip r:embed="rId4" cstate="print"/>
            <a:srcRect/>
            <a:stretch>
              <a:fillRect/>
            </a:stretch>
          </p:blipFill>
          <p:spPr bwMode="auto">
            <a:xfrm>
              <a:off x="7239000" y="304800"/>
              <a:ext cx="1905000" cy="1905000"/>
            </a:xfrm>
            <a:prstGeom prst="rect">
              <a:avLst/>
            </a:prstGeom>
            <a:noFill/>
            <a:ln w="9525">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257800"/>
              <a:ext cx="1351280" cy="1315720"/>
            </a:xfrm>
            <a:prstGeom prst="rect">
              <a:avLst/>
            </a:prstGeom>
          </p:spPr>
        </p:pic>
        <p:sp>
          <p:nvSpPr>
            <p:cNvPr id="9" name="TextBox 22"/>
            <p:cNvSpPr txBox="1"/>
            <p:nvPr/>
          </p:nvSpPr>
          <p:spPr>
            <a:xfrm>
              <a:off x="1295400" y="61526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a:t>
              </a:r>
              <a:r>
                <a:rPr lang="en-US" sz="2000" i="1" dirty="0" err="1" smtClean="0">
                  <a:solidFill>
                    <a:srgbClr val="00A5A2"/>
                  </a:solidFill>
                </a:rPr>
                <a:t>TeamSTEPPS</a:t>
              </a:r>
              <a:r>
                <a:rPr lang="en-US" sz="2000" i="1" baseline="30000" dirty="0" smtClean="0">
                  <a:solidFill>
                    <a:srgbClr val="00A5A2"/>
                  </a:solidFill>
                </a:rPr>
                <a:t>®</a:t>
              </a:r>
              <a:endParaRPr lang="en-US" sz="2000" i="1" baseline="30000" dirty="0">
                <a:solidFill>
                  <a:srgbClr val="00A5A2"/>
                </a:solidFill>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a:bodyPr>
          <a:lstStyle/>
          <a:p>
            <a:r>
              <a:rPr lang="en-US" sz="3200" b="1" dirty="0" smtClean="0">
                <a:latin typeface="Arial" pitchFamily="34" charset="0"/>
                <a:cs typeface="Arial" pitchFamily="34" charset="0"/>
              </a:rPr>
              <a:t>References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609600" y="1600200"/>
            <a:ext cx="8229600" cy="4724400"/>
          </a:xfrm>
        </p:spPr>
        <p:txBody>
          <a:bodyPr>
            <a:noAutofit/>
          </a:bodyPr>
          <a:lstStyle/>
          <a:p>
            <a:pPr marL="457200" lvl="0" indent="-457200">
              <a:lnSpc>
                <a:spcPct val="114000"/>
              </a:lnSpc>
              <a:buAutoNum type="arabicPeriod"/>
            </a:pPr>
            <a:r>
              <a:rPr lang="en-US" dirty="0" smtClean="0">
                <a:latin typeface="Arial" pitchFamily="34" charset="0"/>
                <a:cs typeface="Arial" pitchFamily="34" charset="0"/>
              </a:rPr>
              <a:t>Agency </a:t>
            </a:r>
            <a:r>
              <a:rPr lang="en-US" dirty="0">
                <a:latin typeface="Arial" pitchFamily="34" charset="0"/>
                <a:cs typeface="Arial" pitchFamily="34" charset="0"/>
              </a:rPr>
              <a:t>for Healthcare Research and Quality, Department of Defense. </a:t>
            </a:r>
            <a:r>
              <a:rPr lang="en-US" dirty="0" err="1">
                <a:latin typeface="Arial" pitchFamily="34" charset="0"/>
                <a:cs typeface="Arial" pitchFamily="34" charset="0"/>
              </a:rPr>
              <a:t>TeamSTEPPS</a:t>
            </a:r>
            <a:r>
              <a:rPr lang="en-US" dirty="0">
                <a:latin typeface="Arial" pitchFamily="34" charset="0"/>
                <a:cs typeface="Arial" pitchFamily="34" charset="0"/>
              </a:rPr>
              <a:t>.  Available at </a:t>
            </a:r>
            <a:r>
              <a:rPr lang="en-US" dirty="0" smtClean="0">
                <a:latin typeface="Arial" pitchFamily="34" charset="0"/>
                <a:cs typeface="Arial" pitchFamily="34" charset="0"/>
                <a:hlinkClick r:id="rId2"/>
              </a:rPr>
              <a:t>www.ahrq.gov/teamsteppstools/instructor/index.html</a:t>
            </a:r>
            <a:endParaRPr lang="en-US" dirty="0" smtClean="0">
              <a:latin typeface="Arial" pitchFamily="34" charset="0"/>
              <a:cs typeface="Arial" pitchFamily="34" charset="0"/>
            </a:endParaRPr>
          </a:p>
          <a:p>
            <a:pPr marL="457200" lvl="0" indent="-457200">
              <a:lnSpc>
                <a:spcPct val="114000"/>
              </a:lnSpc>
              <a:buAutoNum type="arabicPeriod"/>
            </a:pPr>
            <a:r>
              <a:rPr lang="en-US" kern="1200" dirty="0" smtClean="0">
                <a:solidFill>
                  <a:schemeClr val="tx1"/>
                </a:solidFill>
                <a:latin typeface="Arial" pitchFamily="34" charset="0"/>
                <a:cs typeface="Arial" pitchFamily="34" charset="0"/>
              </a:rPr>
              <a:t>Bates DW, Cullen DJ, Laird N, et al. Incidence of adverse drug events and potential adverse drug events. JAMA. 1995;274(1):29</a:t>
            </a: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34.</a:t>
            </a:r>
          </a:p>
          <a:p>
            <a:pPr marL="457200" lvl="0" indent="-457200">
              <a:lnSpc>
                <a:spcPct val="114000"/>
              </a:lnSpc>
              <a:buAutoNum type="arabicPeriod"/>
            </a:pPr>
            <a:r>
              <a:rPr lang="en-US" kern="1200" dirty="0" err="1" smtClean="0">
                <a:solidFill>
                  <a:schemeClr val="tx1"/>
                </a:solidFill>
                <a:latin typeface="Arial" pitchFamily="34" charset="0"/>
                <a:cs typeface="Arial" pitchFamily="34" charset="0"/>
              </a:rPr>
              <a:t>Donchin</a:t>
            </a:r>
            <a:r>
              <a:rPr lang="en-US" kern="1200" dirty="0" smtClean="0">
                <a:solidFill>
                  <a:schemeClr val="tx1"/>
                </a:solidFill>
                <a:latin typeface="Arial" pitchFamily="34" charset="0"/>
                <a:cs typeface="Arial" pitchFamily="34" charset="0"/>
              </a:rPr>
              <a:t> Y, Gopher D, Olin M, et al. A look into the nature and causes of human errors in the intensive care unit. </a:t>
            </a:r>
            <a:r>
              <a:rPr lang="en-US" kern="1200" dirty="0" err="1" smtClean="0">
                <a:solidFill>
                  <a:schemeClr val="tx1"/>
                </a:solidFill>
                <a:latin typeface="Arial" pitchFamily="34" charset="0"/>
                <a:cs typeface="Arial" pitchFamily="34" charset="0"/>
              </a:rPr>
              <a:t>Crit</a:t>
            </a:r>
            <a:r>
              <a:rPr lang="en-US" kern="1200" dirty="0" smtClean="0">
                <a:solidFill>
                  <a:schemeClr val="tx1"/>
                </a:solidFill>
                <a:latin typeface="Arial" pitchFamily="34" charset="0"/>
                <a:cs typeface="Arial" pitchFamily="34" charset="0"/>
              </a:rPr>
              <a:t> Care Med. 1995;23:294</a:t>
            </a: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300.</a:t>
            </a:r>
            <a:endParaRPr lang="en-US" dirty="0">
              <a:latin typeface="Arial" pitchFamily="34" charset="0"/>
              <a:cs typeface="Arial" pitchFamily="34" charset="0"/>
            </a:endParaRPr>
          </a:p>
          <a:p>
            <a:pPr marL="457200" lvl="0" indent="-457200">
              <a:lnSpc>
                <a:spcPct val="114000"/>
              </a:lnSpc>
              <a:buAutoNum type="arabicPeriod"/>
            </a:pPr>
            <a:r>
              <a:rPr lang="en-US" kern="1200" dirty="0" smtClean="0">
                <a:solidFill>
                  <a:schemeClr val="tx1"/>
                </a:solidFill>
                <a:latin typeface="Arial" pitchFamily="34" charset="0"/>
                <a:cs typeface="Arial" pitchFamily="34" charset="0"/>
              </a:rPr>
              <a:t>Andrews LB, Stocking C, </a:t>
            </a:r>
            <a:r>
              <a:rPr lang="en-US" kern="1200" dirty="0" err="1" smtClean="0">
                <a:solidFill>
                  <a:schemeClr val="tx1"/>
                </a:solidFill>
                <a:latin typeface="Arial" pitchFamily="34" charset="0"/>
                <a:cs typeface="Arial" pitchFamily="34" charset="0"/>
              </a:rPr>
              <a:t>Krizek</a:t>
            </a:r>
            <a:r>
              <a:rPr lang="en-US" kern="1200" dirty="0" smtClean="0">
                <a:solidFill>
                  <a:schemeClr val="tx1"/>
                </a:solidFill>
                <a:latin typeface="Arial" pitchFamily="34" charset="0"/>
                <a:cs typeface="Arial" pitchFamily="34" charset="0"/>
              </a:rPr>
              <a:t> T, et al. An alternative strategy for studying adverse events in medical care. Lancet. 349:309</a:t>
            </a: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313,1997.</a:t>
            </a:r>
            <a:endParaRPr 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27</a:t>
            </a:fld>
            <a:endParaRPr lang="en-US" dirty="0"/>
          </a:p>
        </p:txBody>
      </p:sp>
    </p:spTree>
    <p:extLst>
      <p:ext uri="{BB962C8B-B14F-4D97-AF65-F5344CB8AC3E}">
        <p14:creationId xmlns:p14="http://schemas.microsoft.com/office/powerpoint/2010/main" xmlns="" val="30312442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r>
              <a:rPr lang="en-US" sz="3200" b="1" dirty="0" smtClean="0">
                <a:latin typeface="Arial" pitchFamily="34" charset="0"/>
                <a:cs typeface="Arial" pitchFamily="34" charset="0"/>
              </a:rPr>
              <a:t>References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685800" y="1752600"/>
            <a:ext cx="8229600" cy="4525963"/>
          </a:xfrm>
        </p:spPr>
        <p:txBody>
          <a:bodyPr>
            <a:normAutofit/>
          </a:bodyPr>
          <a:lstStyle/>
          <a:p>
            <a:pPr marL="347472" lvl="0" indent="-347472">
              <a:lnSpc>
                <a:spcPct val="114000"/>
              </a:lnSpc>
              <a:buNone/>
            </a:pPr>
            <a:r>
              <a:rPr lang="en-US" dirty="0" smtClean="0">
                <a:latin typeface="Arial" pitchFamily="34" charset="0"/>
                <a:cs typeface="Arial" pitchFamily="34" charset="0"/>
              </a:rPr>
              <a:t>5. </a:t>
            </a:r>
            <a:r>
              <a:rPr lang="en-US" dirty="0">
                <a:latin typeface="Arial" pitchFamily="34" charset="0"/>
                <a:cs typeface="Arial" pitchFamily="34" charset="0"/>
              </a:rPr>
              <a:t>Kohn L, Corrigan J, Donaldson M. To err is human: building a safer health system. Washington, DC: National Academy Press; 1999</a:t>
            </a:r>
            <a:r>
              <a:rPr lang="en-US" dirty="0" smtClean="0">
                <a:latin typeface="Arial" pitchFamily="34" charset="0"/>
                <a:cs typeface="Arial" pitchFamily="34" charset="0"/>
              </a:rPr>
              <a:t>.</a:t>
            </a:r>
          </a:p>
          <a:p>
            <a:pPr marL="347472" lvl="0" indent="-347472">
              <a:lnSpc>
                <a:spcPct val="114000"/>
              </a:lnSpc>
              <a:buNone/>
            </a:pPr>
            <a:r>
              <a:rPr lang="en-US" dirty="0" smtClean="0">
                <a:latin typeface="Arial" pitchFamily="34" charset="0"/>
                <a:cs typeface="Arial" pitchFamily="34" charset="0"/>
              </a:rPr>
              <a:t>6. Scott, RD. The Direct Medical Costs of Healthcare-Associated Infections in U.S. Hospitals and the Benefits of Prevention.  March 2009. </a:t>
            </a:r>
            <a:r>
              <a:rPr lang="en-US" dirty="0" smtClean="0">
                <a:latin typeface="Arial" pitchFamily="34" charset="0"/>
                <a:cs typeface="Arial" pitchFamily="34" charset="0"/>
                <a:hlinkClick r:id="rId2"/>
              </a:rPr>
              <a:t>http://www.cdc.gov/ncidod/dhqp/pdf/Scott_CostPaper.pdf</a:t>
            </a:r>
            <a:endParaRPr lang="en-US" dirty="0">
              <a:latin typeface="Arial" pitchFamily="34" charset="0"/>
              <a:cs typeface="Arial" pitchFamily="34" charset="0"/>
            </a:endParaRPr>
          </a:p>
          <a:p>
            <a:pPr marL="347472" lvl="0" indent="-347472">
              <a:lnSpc>
                <a:spcPct val="114000"/>
              </a:lnSpc>
              <a:buNone/>
            </a:pPr>
            <a:r>
              <a:rPr lang="en-US" dirty="0">
                <a:latin typeface="Arial" pitchFamily="34" charset="0"/>
                <a:cs typeface="Arial" pitchFamily="34" charset="0"/>
              </a:rPr>
              <a:t>7</a:t>
            </a:r>
            <a:r>
              <a:rPr lang="en-US" dirty="0" smtClean="0">
                <a:latin typeface="Arial" pitchFamily="34" charset="0"/>
                <a:cs typeface="Arial" pitchFamily="34" charset="0"/>
              </a:rPr>
              <a:t>. </a:t>
            </a:r>
            <a:r>
              <a:rPr lang="en-US" dirty="0" err="1" smtClean="0">
                <a:latin typeface="Arial" pitchFamily="34" charset="0"/>
                <a:cs typeface="Arial" pitchFamily="34" charset="0"/>
              </a:rPr>
              <a:t>Klevens</a:t>
            </a:r>
            <a:r>
              <a:rPr lang="en-US" dirty="0" smtClean="0">
                <a:latin typeface="Arial" pitchFamily="34" charset="0"/>
                <a:cs typeface="Arial" pitchFamily="34" charset="0"/>
              </a:rPr>
              <a:t> M, Edwards J, Richards C, et al. Estimating Health Care-Associated Infections and Deaths in U.S. Hospitals, 2002. </a:t>
            </a:r>
            <a:r>
              <a:rPr lang="en-US" i="1" dirty="0" smtClean="0">
                <a:latin typeface="Arial" pitchFamily="34" charset="0"/>
                <a:cs typeface="Arial" pitchFamily="34" charset="0"/>
              </a:rPr>
              <a:t>PHR</a:t>
            </a:r>
            <a:r>
              <a:rPr lang="en-US" dirty="0" smtClean="0">
                <a:latin typeface="Arial" pitchFamily="34" charset="0"/>
                <a:cs typeface="Arial" pitchFamily="34" charset="0"/>
              </a:rPr>
              <a:t>. 2007;122:160–166.</a:t>
            </a:r>
          </a:p>
          <a:p>
            <a:pPr marL="347472" indent="-347472">
              <a:lnSpc>
                <a:spcPct val="114000"/>
              </a:lnSpc>
              <a:buFontTx/>
              <a:buNone/>
              <a:defRPr/>
            </a:pPr>
            <a:r>
              <a:rPr lang="en-US" dirty="0" smtClean="0">
                <a:latin typeface="Arial" pitchFamily="34" charset="0"/>
                <a:cs typeface="Arial" pitchFamily="34" charset="0"/>
              </a:rPr>
              <a:t>8. Ending health care-associated infections, AHRQ, Rockville, MD; 2009. </a:t>
            </a:r>
            <a:r>
              <a:rPr lang="en-US" dirty="0" smtClean="0">
                <a:latin typeface="Arial" pitchFamily="34" charset="0"/>
                <a:cs typeface="Arial" pitchFamily="34" charset="0"/>
                <a:hlinkClick r:id="rId3"/>
              </a:rPr>
              <a:t>http://www.ahrq.gov/qual/haicusp.htm</a:t>
            </a:r>
            <a:r>
              <a:rPr lang="en-US" dirty="0" smtClean="0">
                <a:latin typeface="Arial" pitchFamily="34" charset="0"/>
                <a:cs typeface="Arial" pitchFamily="34" charset="0"/>
              </a:rPr>
              <a:t>.</a:t>
            </a:r>
          </a:p>
          <a:p>
            <a:pPr marL="347472" indent="-347472">
              <a:lnSpc>
                <a:spcPct val="114000"/>
              </a:lnSpc>
              <a:buFontTx/>
              <a:buNone/>
              <a:defRPr/>
            </a:pPr>
            <a:r>
              <a:rPr lang="en-US" dirty="0" smtClean="0">
                <a:latin typeface="Arial" pitchFamily="34" charset="0"/>
                <a:cs typeface="Arial" pitchFamily="34" charset="0"/>
              </a:rPr>
              <a:t>9. Vincent C, Taylor-Adams S, Stanhope N. Framework for </a:t>
            </a:r>
            <a:r>
              <a:rPr lang="en-US" dirty="0" err="1" smtClean="0">
                <a:latin typeface="Arial" pitchFamily="34" charset="0"/>
                <a:cs typeface="Arial" pitchFamily="34" charset="0"/>
              </a:rPr>
              <a:t>analysing</a:t>
            </a:r>
            <a:r>
              <a:rPr lang="en-US" dirty="0" smtClean="0">
                <a:latin typeface="Arial" pitchFamily="34" charset="0"/>
                <a:cs typeface="Arial" pitchFamily="34" charset="0"/>
              </a:rPr>
              <a:t> risk and safety in clinical medicine. </a:t>
            </a:r>
            <a:r>
              <a:rPr lang="en-US" i="1" dirty="0" smtClean="0">
                <a:latin typeface="Arial" pitchFamily="34" charset="0"/>
                <a:cs typeface="Arial" pitchFamily="34" charset="0"/>
              </a:rPr>
              <a:t>BMJ</a:t>
            </a:r>
            <a:r>
              <a:rPr lang="en-US" dirty="0" smtClean="0">
                <a:latin typeface="Arial" pitchFamily="34" charset="0"/>
                <a:cs typeface="Arial" pitchFamily="34" charset="0"/>
              </a:rPr>
              <a:t>. 1998;316:1154–57.</a:t>
            </a:r>
            <a:endParaRPr lang="en-US" sz="20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2"/>
            <a:ext cx="8229600" cy="960438"/>
          </a:xfrm>
        </p:spPr>
        <p:txBody>
          <a:bodyPr>
            <a:normAutofit/>
          </a:bodyPr>
          <a:lstStyle/>
          <a:p>
            <a:pPr>
              <a:defRPr/>
            </a:pPr>
            <a:r>
              <a:rPr lang="en-US" sz="3200" b="1" dirty="0" smtClean="0">
                <a:latin typeface="Arial" pitchFamily="34" charset="0"/>
                <a:ea typeface="ＭＳ Ｐゴシック"/>
                <a:cs typeface="Arial" pitchFamily="34" charset="0"/>
              </a:rPr>
              <a:t>References</a:t>
            </a: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29</a:t>
            </a:fld>
            <a:endParaRPr lang="en-US" dirty="0"/>
          </a:p>
        </p:txBody>
      </p:sp>
      <p:sp>
        <p:nvSpPr>
          <p:cNvPr id="5" name="Content Placeholder 4"/>
          <p:cNvSpPr>
            <a:spLocks noGrp="1"/>
          </p:cNvSpPr>
          <p:nvPr>
            <p:ph idx="1"/>
          </p:nvPr>
        </p:nvSpPr>
        <p:spPr>
          <a:xfrm>
            <a:off x="609600" y="1713923"/>
            <a:ext cx="8229600" cy="5137150"/>
          </a:xfrm>
        </p:spPr>
        <p:txBody>
          <a:bodyPr>
            <a:normAutofit/>
          </a:bodyPr>
          <a:lstStyle/>
          <a:p>
            <a:pPr marL="347472" lvl="0" indent="-347472">
              <a:lnSpc>
                <a:spcPct val="114000"/>
              </a:lnSpc>
              <a:buFontTx/>
              <a:buNone/>
              <a:defRPr/>
            </a:pPr>
            <a:r>
              <a:rPr lang="en-US" dirty="0" smtClean="0">
                <a:latin typeface="Arial" pitchFamily="34" charset="0"/>
                <a:cs typeface="Arial" pitchFamily="34" charset="0"/>
              </a:rPr>
              <a:t>10. Heifetz R. Leadership without easy answers, president and fellows of Harvard College. Cambridge, MA: Harvard University Press;1994.</a:t>
            </a:r>
          </a:p>
          <a:p>
            <a:pPr marL="347472" indent="-347472">
              <a:lnSpc>
                <a:spcPct val="114000"/>
              </a:lnSpc>
              <a:buFontTx/>
              <a:buNone/>
              <a:defRPr/>
            </a:pPr>
            <a:r>
              <a:rPr lang="en-US" dirty="0" smtClean="0">
                <a:latin typeface="Arial" pitchFamily="34" charset="0"/>
                <a:cs typeface="Arial" pitchFamily="34" charset="0"/>
              </a:rPr>
              <a:t>11. Dayton E, </a:t>
            </a:r>
            <a:r>
              <a:rPr lang="en-US" dirty="0" err="1" smtClean="0">
                <a:latin typeface="Arial" pitchFamily="34" charset="0"/>
                <a:cs typeface="Arial" pitchFamily="34" charset="0"/>
              </a:rPr>
              <a:t>Henriksen</a:t>
            </a:r>
            <a:r>
              <a:rPr lang="en-US" dirty="0" smtClean="0">
                <a:latin typeface="Arial" pitchFamily="34" charset="0"/>
                <a:cs typeface="Arial" pitchFamily="34" charset="0"/>
              </a:rPr>
              <a:t> K. Communication failure: basic components, contributing factors, and the call for structure. </a:t>
            </a:r>
            <a:r>
              <a:rPr lang="fr-FR" i="1" dirty="0" err="1" smtClean="0">
                <a:latin typeface="Arial" pitchFamily="34" charset="0"/>
                <a:cs typeface="Arial" pitchFamily="34" charset="0"/>
              </a:rPr>
              <a:t>Jt</a:t>
            </a:r>
            <a:r>
              <a:rPr lang="fr-FR" i="1" dirty="0" smtClean="0">
                <a:latin typeface="Arial" pitchFamily="34" charset="0"/>
                <a:cs typeface="Arial" pitchFamily="34" charset="0"/>
              </a:rPr>
              <a:t> </a:t>
            </a:r>
            <a:r>
              <a:rPr lang="fr-FR" i="1" dirty="0" err="1" smtClean="0">
                <a:latin typeface="Arial" pitchFamily="34" charset="0"/>
                <a:cs typeface="Arial" pitchFamily="34" charset="0"/>
              </a:rPr>
              <a:t>Comm</a:t>
            </a:r>
            <a:r>
              <a:rPr lang="fr-FR" i="1" dirty="0" smtClean="0">
                <a:latin typeface="Arial" pitchFamily="34" charset="0"/>
                <a:cs typeface="Arial" pitchFamily="34" charset="0"/>
              </a:rPr>
              <a:t> J </a:t>
            </a:r>
            <a:r>
              <a:rPr lang="fr-FR" i="1" dirty="0" err="1" smtClean="0">
                <a:latin typeface="Arial" pitchFamily="34" charset="0"/>
                <a:cs typeface="Arial" pitchFamily="34" charset="0"/>
              </a:rPr>
              <a:t>Qual</a:t>
            </a:r>
            <a:r>
              <a:rPr lang="fr-FR" i="1" dirty="0" smtClean="0">
                <a:latin typeface="Arial" pitchFamily="34" charset="0"/>
                <a:cs typeface="Arial" pitchFamily="34" charset="0"/>
              </a:rPr>
              <a:t> Patient </a:t>
            </a:r>
            <a:r>
              <a:rPr lang="fr-FR" i="1" dirty="0" err="1" smtClean="0">
                <a:latin typeface="Arial" pitchFamily="34" charset="0"/>
                <a:cs typeface="Arial" pitchFamily="34" charset="0"/>
              </a:rPr>
              <a:t>Saf</a:t>
            </a:r>
            <a:r>
              <a:rPr lang="en-US" dirty="0" smtClean="0">
                <a:latin typeface="Arial" pitchFamily="34" charset="0"/>
                <a:cs typeface="Arial" pitchFamily="34" charset="0"/>
              </a:rPr>
              <a:t>. 2007;33(1): 34–47.</a:t>
            </a:r>
          </a:p>
          <a:p>
            <a:pPr marL="347472" indent="-347472">
              <a:lnSpc>
                <a:spcPct val="114000"/>
              </a:lnSpc>
              <a:buNone/>
              <a:defRPr/>
            </a:pPr>
            <a:r>
              <a:rPr lang="en-US" dirty="0" smtClean="0">
                <a:latin typeface="Arial" pitchFamily="34" charset="0"/>
                <a:cs typeface="Arial" pitchFamily="34" charset="0"/>
              </a:rPr>
              <a:t>12. </a:t>
            </a:r>
            <a:r>
              <a:rPr lang="en-US" dirty="0" err="1" smtClean="0">
                <a:latin typeface="Arial" pitchFamily="34" charset="0"/>
                <a:cs typeface="Arial" pitchFamily="34" charset="0"/>
              </a:rPr>
              <a:t>Pronovost</a:t>
            </a:r>
            <a:r>
              <a:rPr lang="en-US" dirty="0" smtClean="0">
                <a:latin typeface="Arial" pitchFamily="34" charset="0"/>
                <a:cs typeface="Arial" pitchFamily="34" charset="0"/>
              </a:rPr>
              <a:t> P, Needham D, </a:t>
            </a:r>
            <a:r>
              <a:rPr lang="en-US" dirty="0" err="1" smtClean="0">
                <a:latin typeface="Arial" pitchFamily="34" charset="0"/>
                <a:cs typeface="Arial" pitchFamily="34" charset="0"/>
              </a:rPr>
              <a:t>Berenholtz</a:t>
            </a:r>
            <a:r>
              <a:rPr lang="en-US" dirty="0" smtClean="0">
                <a:latin typeface="Arial" pitchFamily="34" charset="0"/>
                <a:cs typeface="Arial" pitchFamily="34" charset="0"/>
              </a:rPr>
              <a:t> S, et al.  An intervention to decrease catheter-related bloodstream infections in the ICU. </a:t>
            </a:r>
            <a:r>
              <a:rPr lang="en-US" i="1" dirty="0" smtClean="0">
                <a:latin typeface="Arial" pitchFamily="34" charset="0"/>
                <a:cs typeface="Arial" pitchFamily="34" charset="0"/>
              </a:rPr>
              <a:t>New </a:t>
            </a:r>
            <a:r>
              <a:rPr lang="en-US" i="1" dirty="0" err="1" smtClean="0">
                <a:latin typeface="Arial" pitchFamily="34" charset="0"/>
                <a:cs typeface="Arial" pitchFamily="34" charset="0"/>
              </a:rPr>
              <a:t>Engl</a:t>
            </a:r>
            <a:r>
              <a:rPr lang="en-US" i="1" dirty="0" smtClean="0">
                <a:latin typeface="Arial" pitchFamily="34" charset="0"/>
                <a:cs typeface="Arial" pitchFamily="34" charset="0"/>
              </a:rPr>
              <a:t> J Med</a:t>
            </a:r>
            <a:r>
              <a:rPr lang="en-US" dirty="0" smtClean="0">
                <a:latin typeface="Arial" pitchFamily="34" charset="0"/>
                <a:cs typeface="Arial" pitchFamily="34" charset="0"/>
              </a:rPr>
              <a:t>. 2006;355(26):2725–32.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members examining a patient's X-ray."/>
          <p:cNvPicPr>
            <a:picLocks noChangeAspect="1"/>
          </p:cNvPicPr>
          <p:nvPr/>
        </p:nvPicPr>
        <p:blipFill>
          <a:blip r:embed="rId3" cstate="print"/>
          <a:stretch>
            <a:fillRect/>
          </a:stretch>
        </p:blipFill>
        <p:spPr>
          <a:xfrm>
            <a:off x="4114800" y="2209800"/>
            <a:ext cx="6807199" cy="5105400"/>
          </a:xfrm>
          <a:prstGeom prst="rect">
            <a:avLst/>
          </a:prstGeom>
        </p:spPr>
      </p:pic>
      <p:sp>
        <p:nvSpPr>
          <p:cNvPr id="4" name="Text Box 5"/>
          <p:cNvSpPr txBox="1">
            <a:spLocks noGrp="1" noChangeArrowheads="1"/>
          </p:cNvSpPr>
          <p:nvPr>
            <p:ph type="title"/>
          </p:nvPr>
        </p:nvSpPr>
        <p:spPr>
          <a:xfrm>
            <a:off x="2336811" y="762000"/>
            <a:ext cx="5054589" cy="584775"/>
          </a:xfrm>
        </p:spPr>
        <p:txBody>
          <a:bodyPr wrap="none">
            <a:spAutoFit/>
          </a:bodyPr>
          <a:lstStyle/>
          <a:p>
            <a:pPr>
              <a:defRPr/>
            </a:pPr>
            <a:r>
              <a:rPr lang="en-US" sz="3200" b="1" dirty="0" smtClean="0">
                <a:latin typeface="Arial" pitchFamily="34" charset="0"/>
                <a:ea typeface="ＭＳ Ｐゴシック" pitchFamily="-111" charset="-128"/>
                <a:cs typeface="Arial" pitchFamily="34" charset="0"/>
              </a:rPr>
              <a:t>Putting Safety in Context</a:t>
            </a:r>
            <a:endParaRPr lang="en-US" sz="3200" b="1" dirty="0">
              <a:latin typeface="Arial" pitchFamily="34" charset="0"/>
              <a:ea typeface="ＭＳ Ｐゴシック" pitchFamily="-111" charset="-128"/>
              <a:cs typeface="Arial" pitchFamily="34" charset="0"/>
            </a:endParaRPr>
          </a:p>
        </p:txBody>
      </p:sp>
      <p:sp>
        <p:nvSpPr>
          <p:cNvPr id="19458" name="Content Placeholder 2"/>
          <p:cNvSpPr>
            <a:spLocks noGrp="1"/>
          </p:cNvSpPr>
          <p:nvPr>
            <p:ph idx="1"/>
          </p:nvPr>
        </p:nvSpPr>
        <p:spPr>
          <a:xfrm>
            <a:off x="609600" y="2209800"/>
            <a:ext cx="5562600" cy="3810000"/>
          </a:xfrm>
        </p:spPr>
        <p:txBody>
          <a:bodyPr>
            <a:noAutofit/>
          </a:bodyPr>
          <a:lstStyle/>
          <a:p>
            <a:pPr>
              <a:lnSpc>
                <a:spcPct val="114000"/>
              </a:lnSpc>
              <a:buFont typeface="Arial" pitchFamily="34" charset="0"/>
              <a:buNone/>
            </a:pPr>
            <a:r>
              <a:rPr lang="en-US" sz="2000" smtClean="0">
                <a:latin typeface="Arial" pitchFamily="34" charset="0"/>
                <a:ea typeface="ＭＳ Ｐゴシック"/>
                <a:cs typeface="Arial" pitchFamily="34" charset="0"/>
              </a:rPr>
              <a:t>Advances in medicine have led to positive outcomes:</a:t>
            </a:r>
          </a:p>
          <a:p>
            <a:pPr lvl="1">
              <a:lnSpc>
                <a:spcPct val="114000"/>
              </a:lnSpc>
              <a:buSzPct val="100000"/>
              <a:buBlip>
                <a:blip r:embed="rId4"/>
              </a:buBlip>
            </a:pPr>
            <a:r>
              <a:rPr lang="en-US" sz="2000" smtClean="0">
                <a:latin typeface="Arial" pitchFamily="34" charset="0"/>
                <a:ea typeface="ＭＳ Ｐゴシック"/>
                <a:cs typeface="Arial" pitchFamily="34" charset="0"/>
              </a:rPr>
              <a:t>Most childhood cancers are curable</a:t>
            </a:r>
          </a:p>
          <a:p>
            <a:pPr lvl="1">
              <a:lnSpc>
                <a:spcPct val="114000"/>
              </a:lnSpc>
              <a:buSzPct val="100000"/>
              <a:buBlip>
                <a:blip r:embed="rId4"/>
              </a:buBlip>
            </a:pPr>
            <a:r>
              <a:rPr lang="en-US" sz="2000" smtClean="0">
                <a:latin typeface="Arial" pitchFamily="34" charset="0"/>
                <a:ea typeface="ＭＳ Ｐゴシック"/>
                <a:cs typeface="Arial" pitchFamily="34" charset="0"/>
              </a:rPr>
              <a:t>AIDS is now a chronic disease</a:t>
            </a:r>
          </a:p>
          <a:p>
            <a:pPr lvl="1">
              <a:lnSpc>
                <a:spcPct val="114000"/>
              </a:lnSpc>
              <a:buSzPct val="100000"/>
              <a:buBlip>
                <a:blip r:embed="rId4"/>
              </a:buBlip>
            </a:pPr>
            <a:r>
              <a:rPr lang="en-US" sz="2000" smtClean="0">
                <a:latin typeface="Arial" pitchFamily="34" charset="0"/>
                <a:ea typeface="ＭＳ Ｐゴシック"/>
                <a:cs typeface="Arial" pitchFamily="34" charset="0"/>
              </a:rPr>
              <a:t>Life expectancy has increased 10 years since the 1950s</a:t>
            </a:r>
          </a:p>
          <a:p>
            <a:pPr>
              <a:lnSpc>
                <a:spcPct val="114000"/>
              </a:lnSpc>
              <a:buNone/>
            </a:pPr>
            <a:endParaRPr lang="en-US" sz="2000" smtClean="0">
              <a:latin typeface="Arial" pitchFamily="34" charset="0"/>
              <a:ea typeface="ＭＳ Ｐゴシック"/>
              <a:cs typeface="Arial" pitchFamily="34" charset="0"/>
            </a:endParaRPr>
          </a:p>
          <a:p>
            <a:pPr>
              <a:lnSpc>
                <a:spcPct val="114000"/>
              </a:lnSpc>
              <a:buNone/>
            </a:pPr>
            <a:r>
              <a:rPr lang="en-US" sz="2000" smtClean="0">
                <a:latin typeface="Arial" pitchFamily="34" charset="0"/>
                <a:ea typeface="ＭＳ Ｐゴシック"/>
                <a:cs typeface="Arial" pitchFamily="34" charset="0"/>
              </a:rPr>
              <a:t>However, sponges are still found inside patients’ bodies after operations.  </a:t>
            </a:r>
            <a:endParaRPr lang="en-US" sz="2000" dirty="0" smtClean="0">
              <a:latin typeface="Arial" pitchFamily="34" charset="0"/>
              <a:ea typeface="ＭＳ Ｐゴシック"/>
              <a:cs typeface="Arial" pitchFamily="34" charset="0"/>
            </a:endParaRPr>
          </a:p>
        </p:txBody>
      </p:sp>
      <p:sp>
        <p:nvSpPr>
          <p:cNvPr id="5" name="Slide Number Placeholder 4"/>
          <p:cNvSpPr>
            <a:spLocks noGrp="1"/>
          </p:cNvSpPr>
          <p:nvPr>
            <p:ph type="sldNum" sz="quarter" idx="12"/>
          </p:nvPr>
        </p:nvSpPr>
        <p:spPr>
          <a:xfrm>
            <a:off x="6553200" y="6172200"/>
            <a:ext cx="2133600" cy="365125"/>
          </a:xfrm>
        </p:spPr>
        <p:txBody>
          <a:bodyPr/>
          <a:lstStyle/>
          <a:p>
            <a:fld id="{C353DA1A-46EF-4097-BF03-82D06CC58544}"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a:xfrm>
            <a:off x="304800" y="609600"/>
            <a:ext cx="9144000" cy="876300"/>
          </a:xfrm>
        </p:spPr>
        <p:txBody>
          <a:bodyPr>
            <a:normAutofit/>
          </a:bodyPr>
          <a:lstStyle/>
          <a:p>
            <a:pPr>
              <a:defRPr/>
            </a:pPr>
            <a:r>
              <a:rPr lang="en-US" sz="3200" b="1" dirty="0" smtClean="0">
                <a:latin typeface="Arial" pitchFamily="34" charset="0"/>
                <a:ea typeface="ＭＳ Ｐゴシック" pitchFamily="-111" charset="-128"/>
                <a:cs typeface="Arial" pitchFamily="34" charset="0"/>
              </a:rPr>
              <a:t>Health Care Defects</a:t>
            </a:r>
          </a:p>
        </p:txBody>
      </p:sp>
      <p:sp>
        <p:nvSpPr>
          <p:cNvPr id="23555" name="Rectangle 3"/>
          <p:cNvSpPr>
            <a:spLocks noGrp="1" noChangeArrowheads="1"/>
          </p:cNvSpPr>
          <p:nvPr>
            <p:ph idx="1"/>
          </p:nvPr>
        </p:nvSpPr>
        <p:spPr>
          <a:xfrm>
            <a:off x="533400" y="1828800"/>
            <a:ext cx="8153400" cy="5029200"/>
          </a:xfrm>
        </p:spPr>
        <p:txBody>
          <a:bodyPr>
            <a:noAutofit/>
          </a:bodyPr>
          <a:lstStyle/>
          <a:p>
            <a:pPr marL="566928" indent="-566928">
              <a:buNone/>
            </a:pPr>
            <a:r>
              <a:rPr lang="en-US" dirty="0" smtClean="0">
                <a:latin typeface="Arial" pitchFamily="34" charset="0"/>
                <a:ea typeface="ＭＳ Ｐゴシック"/>
                <a:cs typeface="Arial" pitchFamily="34" charset="0"/>
              </a:rPr>
              <a:t>In the U.S. health care system:</a:t>
            </a:r>
          </a:p>
          <a:p>
            <a:pPr marL="690563" lvl="1" indent="-346075">
              <a:buSzPct val="100000"/>
              <a:buBlip>
                <a:blip r:embed="rId3"/>
              </a:buBlip>
            </a:pPr>
            <a:r>
              <a:rPr lang="en-US" dirty="0" smtClean="0">
                <a:latin typeface="Arial" pitchFamily="34" charset="0"/>
                <a:ea typeface="ＭＳ Ｐゴシック"/>
                <a:cs typeface="Arial" pitchFamily="34" charset="0"/>
              </a:rPr>
              <a:t>7 percent of patients suffer a medication error</a:t>
            </a:r>
            <a:r>
              <a:rPr lang="en-US" baseline="30000" dirty="0">
                <a:latin typeface="Arial" pitchFamily="34" charset="0"/>
                <a:ea typeface="ＭＳ Ｐゴシック"/>
                <a:cs typeface="Arial" pitchFamily="34" charset="0"/>
              </a:rPr>
              <a:t>2</a:t>
            </a:r>
            <a:endParaRPr lang="en-US" baseline="30000" dirty="0" smtClean="0">
              <a:solidFill>
                <a:srgbClr val="FF0000"/>
              </a:solidFill>
              <a:latin typeface="Arial" pitchFamily="34" charset="0"/>
              <a:ea typeface="ＭＳ Ｐゴシック"/>
              <a:cs typeface="Arial" pitchFamily="34" charset="0"/>
            </a:endParaRPr>
          </a:p>
          <a:p>
            <a:pPr marL="690563" lvl="1" indent="-346075">
              <a:buSzPct val="100000"/>
              <a:buBlip>
                <a:blip r:embed="rId3"/>
              </a:buBlip>
            </a:pPr>
            <a:r>
              <a:rPr lang="en-US" dirty="0" smtClean="0">
                <a:latin typeface="Arial" pitchFamily="34" charset="0"/>
                <a:ea typeface="ＭＳ Ｐゴシック"/>
                <a:cs typeface="Arial" pitchFamily="34" charset="0"/>
              </a:rPr>
              <a:t>On average, every patient admitted to an intensive care unit suffers an adverse event</a:t>
            </a:r>
            <a:r>
              <a:rPr lang="en-US" baseline="30000" dirty="0" smtClean="0">
                <a:latin typeface="Arial" pitchFamily="34" charset="0"/>
                <a:ea typeface="ＭＳ Ｐゴシック"/>
                <a:cs typeface="Arial" pitchFamily="34" charset="0"/>
              </a:rPr>
              <a:t>3,4</a:t>
            </a:r>
            <a:endParaRPr lang="en-US" dirty="0" smtClean="0">
              <a:solidFill>
                <a:srgbClr val="FF0000"/>
              </a:solidFill>
              <a:latin typeface="Arial" pitchFamily="34" charset="0"/>
              <a:ea typeface="ＭＳ Ｐゴシック"/>
              <a:cs typeface="Arial" pitchFamily="34" charset="0"/>
            </a:endParaRPr>
          </a:p>
          <a:p>
            <a:pPr marL="690563" lvl="1" indent="-346075">
              <a:buSzPct val="100000"/>
              <a:buBlip>
                <a:blip r:embed="rId3"/>
              </a:buBlip>
            </a:pPr>
            <a:r>
              <a:rPr lang="en-US" dirty="0" smtClean="0">
                <a:latin typeface="Arial" pitchFamily="34" charset="0"/>
                <a:ea typeface="ＭＳ Ｐゴシック"/>
                <a:cs typeface="Arial" pitchFamily="34" charset="0"/>
              </a:rPr>
              <a:t>44,000 to 99,000 people die in hospitals each year as the result of medical errors</a:t>
            </a:r>
            <a:r>
              <a:rPr lang="en-US" baseline="30000" dirty="0" smtClean="0">
                <a:latin typeface="Arial" pitchFamily="34" charset="0"/>
                <a:ea typeface="ＭＳ Ｐゴシック"/>
                <a:cs typeface="Arial" pitchFamily="34" charset="0"/>
              </a:rPr>
              <a:t>5</a:t>
            </a:r>
            <a:endParaRPr lang="en-US" baseline="30000" dirty="0" smtClean="0">
              <a:solidFill>
                <a:srgbClr val="FF0000"/>
              </a:solidFill>
              <a:latin typeface="Arial" pitchFamily="34" charset="0"/>
              <a:ea typeface="ＭＳ Ｐゴシック"/>
              <a:cs typeface="Arial" pitchFamily="34" charset="0"/>
            </a:endParaRPr>
          </a:p>
          <a:p>
            <a:pPr marL="690563" lvl="1" indent="-346075">
              <a:buSzPct val="100000"/>
              <a:buBlip>
                <a:blip r:embed="rId3"/>
              </a:buBlip>
            </a:pPr>
            <a:r>
              <a:rPr lang="en-US" dirty="0" smtClean="0">
                <a:latin typeface="Arial" pitchFamily="34" charset="0"/>
                <a:ea typeface="ＭＳ Ｐゴシック"/>
                <a:cs typeface="Arial" pitchFamily="34" charset="0"/>
              </a:rPr>
              <a:t>Over half a million patients develop catheter-associated urinary tract infections resulting in 13,000 deaths a year</a:t>
            </a:r>
            <a:r>
              <a:rPr lang="en-US" baseline="30000" dirty="0" smtClean="0">
                <a:latin typeface="Arial" pitchFamily="34" charset="0"/>
                <a:ea typeface="ＭＳ Ｐゴシック"/>
                <a:cs typeface="Arial" pitchFamily="34" charset="0"/>
              </a:rPr>
              <a:t>6</a:t>
            </a:r>
            <a:endParaRPr lang="en-US" baseline="30000" dirty="0" smtClean="0">
              <a:solidFill>
                <a:srgbClr val="FF0000"/>
              </a:solidFill>
              <a:latin typeface="Arial" pitchFamily="34" charset="0"/>
              <a:ea typeface="ＭＳ Ｐゴシック"/>
              <a:cs typeface="Arial" pitchFamily="34" charset="0"/>
            </a:endParaRPr>
          </a:p>
          <a:p>
            <a:pPr marL="690563" lvl="1" indent="-346075">
              <a:buSzPct val="100000"/>
              <a:buBlip>
                <a:blip r:embed="rId3"/>
              </a:buBlip>
            </a:pPr>
            <a:r>
              <a:rPr lang="en-US" dirty="0" smtClean="0">
                <a:latin typeface="Arial" pitchFamily="34" charset="0"/>
                <a:ea typeface="ＭＳ Ｐゴシック"/>
                <a:cs typeface="Arial" pitchFamily="34" charset="0"/>
              </a:rPr>
              <a:t>Nearly 100,000 patients die from health care-associated infections (HAIs) each year, and the cost of HAIs is $28 to $33 billion per year</a:t>
            </a:r>
            <a:r>
              <a:rPr lang="en-US" baseline="30000" dirty="0">
                <a:latin typeface="Arial" pitchFamily="34" charset="0"/>
                <a:ea typeface="ＭＳ Ｐゴシック"/>
                <a:cs typeface="Arial" pitchFamily="34" charset="0"/>
              </a:rPr>
              <a:t>7</a:t>
            </a:r>
            <a:endParaRPr lang="en-US" baseline="30000" dirty="0" smtClean="0">
              <a:solidFill>
                <a:srgbClr val="FF0000"/>
              </a:solidFill>
              <a:latin typeface="Arial" pitchFamily="34" charset="0"/>
              <a:ea typeface="ＭＳ Ｐゴシック"/>
              <a:cs typeface="Arial" pitchFamily="34" charset="0"/>
            </a:endParaRPr>
          </a:p>
          <a:p>
            <a:pPr marL="690563" lvl="1" indent="-346075">
              <a:buSzPct val="100000"/>
              <a:buBlip>
                <a:blip r:embed="rId3"/>
              </a:buBlip>
            </a:pPr>
            <a:r>
              <a:rPr lang="en-US" dirty="0" smtClean="0">
                <a:latin typeface="Arial" pitchFamily="34" charset="0"/>
                <a:ea typeface="ＭＳ Ｐゴシック"/>
                <a:cs typeface="Arial" pitchFamily="34" charset="0"/>
              </a:rPr>
              <a:t>Estimated 30,000 to 62,000 deaths from central line-associated blood stream infections per year</a:t>
            </a:r>
            <a:r>
              <a:rPr lang="en-US" baseline="30000" dirty="0">
                <a:latin typeface="Arial" pitchFamily="34" charset="0"/>
                <a:ea typeface="ＭＳ Ｐゴシック"/>
                <a:cs typeface="Arial" pitchFamily="34" charset="0"/>
              </a:rPr>
              <a:t>8</a:t>
            </a:r>
            <a:endParaRPr lang="en-US" baseline="30000" dirty="0" smtClean="0">
              <a:solidFill>
                <a:srgbClr val="FF0000"/>
              </a:solidFill>
              <a:latin typeface="Arial" pitchFamily="34" charset="0"/>
              <a:ea typeface="ＭＳ Ｐゴシック"/>
              <a:cs typeface="Arial" pitchFamily="34" charset="0"/>
            </a:endParaRPr>
          </a:p>
        </p:txBody>
      </p:sp>
      <p:sp>
        <p:nvSpPr>
          <p:cNvPr id="6" name="Slide Number Placeholder 5"/>
          <p:cNvSpPr>
            <a:spLocks noGrp="1"/>
          </p:cNvSpPr>
          <p:nvPr>
            <p:ph type="sldNum" sz="quarter" idx="12"/>
          </p:nvPr>
        </p:nvSpPr>
        <p:spPr>
          <a:xfrm>
            <a:off x="6553200" y="6172200"/>
            <a:ext cx="2133600" cy="365125"/>
          </a:xfrm>
        </p:spPr>
        <p:txBody>
          <a:bodyPr/>
          <a:lstStyle/>
          <a:p>
            <a:fld id="{C353DA1A-46EF-4097-BF03-82D06CC58544}"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ign indicating a wet floor is removed while the floor is still wet. As a result, a patient slips on the floor.  "/>
          <p:cNvPicPr>
            <a:picLocks noChangeAspect="1"/>
          </p:cNvPicPr>
          <p:nvPr/>
        </p:nvPicPr>
        <p:blipFill>
          <a:blip r:embed="rId3" cstate="print"/>
          <a:stretch>
            <a:fillRect/>
          </a:stretch>
        </p:blipFill>
        <p:spPr>
          <a:xfrm>
            <a:off x="533400" y="2838449"/>
            <a:ext cx="8305800" cy="6229351"/>
          </a:xfrm>
          <a:prstGeom prst="rect">
            <a:avLst/>
          </a:prstGeom>
        </p:spPr>
      </p:pic>
      <p:sp>
        <p:nvSpPr>
          <p:cNvPr id="1104898" name="Rectangle 2"/>
          <p:cNvSpPr>
            <a:spLocks noGrp="1" noChangeArrowheads="1"/>
          </p:cNvSpPr>
          <p:nvPr>
            <p:ph type="title"/>
          </p:nvPr>
        </p:nvSpPr>
        <p:spPr>
          <a:xfrm>
            <a:off x="762000" y="609600"/>
            <a:ext cx="8610600" cy="1033462"/>
          </a:xfrm>
        </p:spPr>
        <p:txBody>
          <a:bodyPr>
            <a:normAutofit/>
          </a:bodyPr>
          <a:lstStyle/>
          <a:p>
            <a:pPr>
              <a:defRPr/>
            </a:pPr>
            <a:r>
              <a:rPr lang="en-US" sz="3200" b="1" dirty="0" smtClean="0">
                <a:latin typeface="Arial" pitchFamily="34" charset="0"/>
                <a:ea typeface="ＭＳ Ｐゴシック" pitchFamily="-111" charset="-128"/>
                <a:cs typeface="Arial" pitchFamily="34" charset="0"/>
              </a:rPr>
              <a:t>How Can These Errors Happen?</a:t>
            </a:r>
          </a:p>
        </p:txBody>
      </p:sp>
      <p:sp>
        <p:nvSpPr>
          <p:cNvPr id="24579" name="Rectangle 3"/>
          <p:cNvSpPr>
            <a:spLocks noGrp="1" noChangeArrowheads="1"/>
          </p:cNvSpPr>
          <p:nvPr>
            <p:ph idx="1"/>
          </p:nvPr>
        </p:nvSpPr>
        <p:spPr>
          <a:xfrm>
            <a:off x="914400" y="2133600"/>
            <a:ext cx="7391400" cy="5029200"/>
          </a:xfrm>
        </p:spPr>
        <p:txBody>
          <a:bodyPr/>
          <a:lstStyle/>
          <a:p>
            <a:pPr>
              <a:lnSpc>
                <a:spcPct val="114000"/>
              </a:lnSpc>
              <a:spcBef>
                <a:spcPts val="480"/>
              </a:spcBef>
            </a:pPr>
            <a:r>
              <a:rPr lang="en-US" sz="2000" dirty="0" smtClean="0">
                <a:latin typeface="Arial" pitchFamily="34" charset="0"/>
                <a:ea typeface="ＭＳ Ｐゴシック"/>
                <a:cs typeface="Arial" pitchFamily="34" charset="0"/>
              </a:rPr>
              <a:t>People are fallible</a:t>
            </a:r>
          </a:p>
          <a:p>
            <a:pPr>
              <a:lnSpc>
                <a:spcPct val="114000"/>
              </a:lnSpc>
              <a:spcBef>
                <a:spcPts val="480"/>
              </a:spcBef>
            </a:pPr>
            <a:r>
              <a:rPr lang="en-US" sz="2000" dirty="0" smtClean="0">
                <a:latin typeface="Arial" pitchFamily="34" charset="0"/>
                <a:ea typeface="ＭＳ Ｐゴシック"/>
                <a:cs typeface="Arial" pitchFamily="34" charset="0"/>
              </a:rPr>
              <a:t>Medicine is still treated as an art, not a science</a:t>
            </a:r>
          </a:p>
          <a:p>
            <a:pPr>
              <a:lnSpc>
                <a:spcPct val="114000"/>
              </a:lnSpc>
              <a:spcBef>
                <a:spcPts val="480"/>
              </a:spcBef>
            </a:pPr>
            <a:r>
              <a:rPr lang="en-US" sz="2000" dirty="0" smtClean="0">
                <a:latin typeface="Arial" pitchFamily="34" charset="0"/>
                <a:ea typeface="ＭＳ Ｐゴシック"/>
                <a:cs typeface="Arial" pitchFamily="34" charset="0"/>
              </a:rPr>
              <a:t>Systems do not catch mistakes before they reach the patient</a:t>
            </a: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a:xfrm>
            <a:off x="762000" y="609600"/>
            <a:ext cx="8229600" cy="1143000"/>
          </a:xfrm>
        </p:spPr>
        <p:txBody>
          <a:bodyPr>
            <a:normAutofit/>
          </a:bodyPr>
          <a:lstStyle/>
          <a:p>
            <a:pPr>
              <a:defRPr/>
            </a:pPr>
            <a:r>
              <a:rPr lang="en-US" sz="3200" b="1" dirty="0" smtClean="0">
                <a:latin typeface="Arial" pitchFamily="34" charset="0"/>
                <a:ea typeface="ＭＳ Ｐゴシック" pitchFamily="-111" charset="-128"/>
                <a:cs typeface="Arial" pitchFamily="34" charset="0"/>
              </a:rPr>
              <a:t>The Science of Safety</a:t>
            </a:r>
          </a:p>
        </p:txBody>
      </p:sp>
      <p:sp>
        <p:nvSpPr>
          <p:cNvPr id="27651" name="Rectangle 3"/>
          <p:cNvSpPr>
            <a:spLocks noGrp="1" noChangeArrowheads="1"/>
          </p:cNvSpPr>
          <p:nvPr>
            <p:ph idx="1"/>
          </p:nvPr>
        </p:nvSpPr>
        <p:spPr>
          <a:xfrm>
            <a:off x="990600" y="1752600"/>
            <a:ext cx="7696200" cy="2392363"/>
          </a:xfrm>
        </p:spPr>
        <p:txBody>
          <a:bodyPr/>
          <a:lstStyle/>
          <a:p>
            <a:pPr>
              <a:lnSpc>
                <a:spcPct val="114000"/>
              </a:lnSpc>
            </a:pPr>
            <a:r>
              <a:rPr lang="en-US" sz="2000" dirty="0" smtClean="0">
                <a:latin typeface="Arial" pitchFamily="34" charset="0"/>
                <a:ea typeface="ＭＳ Ｐゴシック"/>
                <a:cs typeface="Arial" pitchFamily="34" charset="0"/>
              </a:rPr>
              <a:t>Every system is perfectly designed to achieve its end results</a:t>
            </a:r>
          </a:p>
          <a:p>
            <a:pPr>
              <a:lnSpc>
                <a:spcPct val="114000"/>
              </a:lnSpc>
            </a:pPr>
            <a:r>
              <a:rPr lang="en-US" sz="2000" dirty="0" smtClean="0">
                <a:latin typeface="Arial" pitchFamily="34" charset="0"/>
                <a:ea typeface="ＭＳ Ｐゴシック"/>
                <a:cs typeface="Arial" pitchFamily="34" charset="0"/>
              </a:rPr>
              <a:t>Safe design principles must be applied to technical work and teamwork	</a:t>
            </a:r>
            <a:endParaRPr lang="en-US" dirty="0" smtClean="0">
              <a:latin typeface="Arial" pitchFamily="34" charset="0"/>
              <a:ea typeface="ＭＳ Ｐゴシック"/>
              <a:cs typeface="Arial" pitchFamily="34" charset="0"/>
            </a:endParaRPr>
          </a:p>
          <a:p>
            <a:pPr>
              <a:lnSpc>
                <a:spcPct val="114000"/>
              </a:lnSpc>
            </a:pPr>
            <a:r>
              <a:rPr lang="en-US" sz="2000" dirty="0" smtClean="0">
                <a:latin typeface="Arial" pitchFamily="34" charset="0"/>
                <a:ea typeface="ＭＳ Ｐゴシック"/>
                <a:cs typeface="Arial" pitchFamily="34" charset="0"/>
              </a:rPr>
              <a:t>Teams make wise decisions when there is diverse and independent input</a:t>
            </a:r>
          </a:p>
        </p:txBody>
      </p:sp>
      <p:sp>
        <p:nvSpPr>
          <p:cNvPr id="4" name="Slide Number Placeholder 3"/>
          <p:cNvSpPr>
            <a:spLocks noGrp="1"/>
          </p:cNvSpPr>
          <p:nvPr>
            <p:ph type="sldNum" sz="quarter" idx="12"/>
          </p:nvPr>
        </p:nvSpPr>
        <p:spPr>
          <a:xfrm>
            <a:off x="6553200" y="6172200"/>
            <a:ext cx="2133600" cy="365125"/>
          </a:xfrm>
        </p:spPr>
        <p:txBody>
          <a:bodyPr/>
          <a:lstStyle/>
          <a:p>
            <a:fld id="{C353DA1A-46EF-4097-BF03-82D06CC58544}" type="slidenum">
              <a:rPr lang="en-US" smtClean="0"/>
              <a:pPr/>
              <a:t>6</a:t>
            </a:fld>
            <a:endParaRPr lang="en-US" dirty="0"/>
          </a:p>
        </p:txBody>
      </p:sp>
      <p:pic>
        <p:nvPicPr>
          <p:cNvPr id="6" name="Picture 5" descr="Team members conferring in a group."/>
          <p:cNvPicPr>
            <a:picLocks noChangeAspect="1"/>
          </p:cNvPicPr>
          <p:nvPr/>
        </p:nvPicPr>
        <p:blipFill>
          <a:blip r:embed="rId3" cstate="print"/>
          <a:stretch>
            <a:fillRect/>
          </a:stretch>
        </p:blipFill>
        <p:spPr>
          <a:xfrm>
            <a:off x="5136022" y="3621292"/>
            <a:ext cx="1721978" cy="3236708"/>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centric circles show the layered impact of patient safety. Institutional factors, hospital factors, departmental factors, work environment factors, team factors, individual provider factors and task factors all have an impact on patient safety."/>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125686"/>
            <a:ext cx="6310865" cy="8561114"/>
          </a:xfrm>
          <a:prstGeom prst="rect">
            <a:avLst/>
          </a:prstGeom>
        </p:spPr>
      </p:pic>
      <p:sp>
        <p:nvSpPr>
          <p:cNvPr id="1110018" name="Rectangle 2"/>
          <p:cNvSpPr>
            <a:spLocks noGrp="1" noChangeArrowheads="1"/>
          </p:cNvSpPr>
          <p:nvPr>
            <p:ph type="title"/>
          </p:nvPr>
        </p:nvSpPr>
        <p:spPr>
          <a:xfrm>
            <a:off x="762000" y="609600"/>
            <a:ext cx="8534400" cy="990600"/>
          </a:xfrm>
        </p:spPr>
        <p:txBody>
          <a:bodyPr>
            <a:normAutofit/>
          </a:bodyPr>
          <a:lstStyle/>
          <a:p>
            <a:r>
              <a:rPr lang="en-US" sz="3200" b="1" dirty="0" smtClean="0">
                <a:latin typeface="Arial" pitchFamily="34" charset="0"/>
                <a:cs typeface="Arial" pitchFamily="34" charset="0"/>
              </a:rPr>
              <a:t>System-Level Factors Affect Safety</a:t>
            </a:r>
            <a:r>
              <a:rPr lang="en-US" sz="3200" b="1" baseline="30000" dirty="0" smtClean="0">
                <a:latin typeface="Arial" pitchFamily="34" charset="0"/>
                <a:cs typeface="Arial" pitchFamily="34" charset="0"/>
              </a:rPr>
              <a:t>9</a:t>
            </a:r>
            <a:endParaRPr lang="en-US" sz="3200" b="1" baseline="30000" dirty="0">
              <a:latin typeface="Arial" pitchFamily="34" charset="0"/>
              <a:cs typeface="Arial" pitchFamily="34" charset="0"/>
            </a:endParaRPr>
          </a:p>
        </p:txBody>
      </p:sp>
      <p:sp>
        <p:nvSpPr>
          <p:cNvPr id="22" name="Slide Number Placeholder 21"/>
          <p:cNvSpPr>
            <a:spLocks noGrp="1"/>
          </p:cNvSpPr>
          <p:nvPr>
            <p:ph type="sldNum" sz="quarter" idx="12"/>
          </p:nvPr>
        </p:nvSpPr>
        <p:spPr>
          <a:xfrm>
            <a:off x="6553200" y="6172200"/>
            <a:ext cx="2133600" cy="365125"/>
          </a:xfrm>
        </p:spPr>
        <p:txBody>
          <a:bodyPr/>
          <a:lstStyle/>
          <a:p>
            <a:fld id="{C353DA1A-46EF-4097-BF03-82D06CC58544}"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6553200" y="6172200"/>
            <a:ext cx="2133600" cy="365125"/>
          </a:xfrm>
        </p:spPr>
        <p:txBody>
          <a:bodyPr/>
          <a:lstStyle/>
          <a:p>
            <a:fld id="{C353DA1A-46EF-4097-BF03-82D06CC58544}" type="slidenum">
              <a:rPr lang="en-US" smtClean="0"/>
              <a:pPr/>
              <a:t>8</a:t>
            </a:fld>
            <a:endParaRPr lang="en-US" dirty="0"/>
          </a:p>
        </p:txBody>
      </p:sp>
      <p:sp>
        <p:nvSpPr>
          <p:cNvPr id="28675" name="Freeform 18"/>
          <p:cNvSpPr>
            <a:spLocks/>
          </p:cNvSpPr>
          <p:nvPr/>
        </p:nvSpPr>
        <p:spPr bwMode="auto">
          <a:xfrm>
            <a:off x="6653213" y="3281363"/>
            <a:ext cx="92075" cy="184150"/>
          </a:xfrm>
          <a:custGeom>
            <a:avLst/>
            <a:gdLst>
              <a:gd name="T0" fmla="*/ 2147483647 w 58"/>
              <a:gd name="T1" fmla="*/ 0 h 116"/>
              <a:gd name="T2" fmla="*/ 2147483647 w 58"/>
              <a:gd name="T3" fmla="*/ 0 h 116"/>
              <a:gd name="T4" fmla="*/ 2147483647 w 58"/>
              <a:gd name="T5" fmla="*/ 2147483647 h 116"/>
              <a:gd name="T6" fmla="*/ 2147483647 w 58"/>
              <a:gd name="T7" fmla="*/ 2147483647 h 116"/>
              <a:gd name="T8" fmla="*/ 2147483647 w 58"/>
              <a:gd name="T9" fmla="*/ 2147483647 h 116"/>
              <a:gd name="T10" fmla="*/ 2147483647 w 58"/>
              <a:gd name="T11" fmla="*/ 2147483647 h 116"/>
              <a:gd name="T12" fmla="*/ 2147483647 w 58"/>
              <a:gd name="T13" fmla="*/ 2147483647 h 116"/>
              <a:gd name="T14" fmla="*/ 0 w 58"/>
              <a:gd name="T15" fmla="*/ 2147483647 h 116"/>
              <a:gd name="T16" fmla="*/ 0 w 58"/>
              <a:gd name="T17" fmla="*/ 2147483647 h 116"/>
              <a:gd name="T18" fmla="*/ 0 w 58"/>
              <a:gd name="T19" fmla="*/ 2147483647 h 116"/>
              <a:gd name="T20" fmla="*/ 2147483647 w 58"/>
              <a:gd name="T21" fmla="*/ 2147483647 h 116"/>
              <a:gd name="T22" fmla="*/ 2147483647 w 58"/>
              <a:gd name="T23" fmla="*/ 2147483647 h 116"/>
              <a:gd name="T24" fmla="*/ 2147483647 w 58"/>
              <a:gd name="T25" fmla="*/ 2147483647 h 116"/>
              <a:gd name="T26" fmla="*/ 2147483647 w 58"/>
              <a:gd name="T27" fmla="*/ 2147483647 h 116"/>
              <a:gd name="T28" fmla="*/ 2147483647 w 58"/>
              <a:gd name="T29" fmla="*/ 2147483647 h 116"/>
              <a:gd name="T30" fmla="*/ 2147483647 w 58"/>
              <a:gd name="T31" fmla="*/ 2147483647 h 116"/>
              <a:gd name="T32" fmla="*/ 2147483647 w 58"/>
              <a:gd name="T33" fmla="*/ 2147483647 h 116"/>
              <a:gd name="T34" fmla="*/ 2147483647 w 58"/>
              <a:gd name="T35" fmla="*/ 2147483647 h 116"/>
              <a:gd name="T36" fmla="*/ 2147483647 w 58"/>
              <a:gd name="T37" fmla="*/ 2147483647 h 116"/>
              <a:gd name="T38" fmla="*/ 2147483647 w 58"/>
              <a:gd name="T39" fmla="*/ 2147483647 h 116"/>
              <a:gd name="T40" fmla="*/ 2147483647 w 58"/>
              <a:gd name="T41" fmla="*/ 2147483647 h 116"/>
              <a:gd name="T42" fmla="*/ 2147483647 w 58"/>
              <a:gd name="T43" fmla="*/ 2147483647 h 116"/>
              <a:gd name="T44" fmla="*/ 2147483647 w 58"/>
              <a:gd name="T45" fmla="*/ 2147483647 h 116"/>
              <a:gd name="T46" fmla="*/ 2147483647 w 58"/>
              <a:gd name="T47" fmla="*/ 2147483647 h 116"/>
              <a:gd name="T48" fmla="*/ 2147483647 w 58"/>
              <a:gd name="T49" fmla="*/ 2147483647 h 116"/>
              <a:gd name="T50" fmla="*/ 2147483647 w 58"/>
              <a:gd name="T51" fmla="*/ 2147483647 h 116"/>
              <a:gd name="T52" fmla="*/ 2147483647 w 58"/>
              <a:gd name="T53" fmla="*/ 2147483647 h 116"/>
              <a:gd name="T54" fmla="*/ 2147483647 w 58"/>
              <a:gd name="T55" fmla="*/ 2147483647 h 116"/>
              <a:gd name="T56" fmla="*/ 2147483647 w 58"/>
              <a:gd name="T57" fmla="*/ 2147483647 h 116"/>
              <a:gd name="T58" fmla="*/ 2147483647 w 58"/>
              <a:gd name="T59" fmla="*/ 2147483647 h 116"/>
              <a:gd name="T60" fmla="*/ 2147483647 w 58"/>
              <a:gd name="T61" fmla="*/ 2147483647 h 116"/>
              <a:gd name="T62" fmla="*/ 2147483647 w 58"/>
              <a:gd name="T63" fmla="*/ 0 h 116"/>
              <a:gd name="T64" fmla="*/ 2147483647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type="none" w="sm" len="sm"/>
            <a:tailEnd type="none" w="sm" len="sm"/>
          </a:ln>
        </p:spPr>
        <p:txBody>
          <a:bodyPr/>
          <a:lstStyle/>
          <a:p>
            <a:endParaRPr lang="en-US"/>
          </a:p>
        </p:txBody>
      </p:sp>
      <p:sp>
        <p:nvSpPr>
          <p:cNvPr id="28676" name="Freeform 44"/>
          <p:cNvSpPr>
            <a:spLocks/>
          </p:cNvSpPr>
          <p:nvPr/>
        </p:nvSpPr>
        <p:spPr bwMode="auto">
          <a:xfrm>
            <a:off x="5199063" y="2963863"/>
            <a:ext cx="84137" cy="166687"/>
          </a:xfrm>
          <a:custGeom>
            <a:avLst/>
            <a:gdLst>
              <a:gd name="T0" fmla="*/ 2147483647 w 53"/>
              <a:gd name="T1" fmla="*/ 0 h 105"/>
              <a:gd name="T2" fmla="*/ 2147483647 w 53"/>
              <a:gd name="T3" fmla="*/ 0 h 105"/>
              <a:gd name="T4" fmla="*/ 2147483647 w 53"/>
              <a:gd name="T5" fmla="*/ 2147483647 h 105"/>
              <a:gd name="T6" fmla="*/ 2147483647 w 53"/>
              <a:gd name="T7" fmla="*/ 2147483647 h 105"/>
              <a:gd name="T8" fmla="*/ 2147483647 w 53"/>
              <a:gd name="T9" fmla="*/ 2147483647 h 105"/>
              <a:gd name="T10" fmla="*/ 2147483647 w 53"/>
              <a:gd name="T11" fmla="*/ 2147483647 h 105"/>
              <a:gd name="T12" fmla="*/ 2147483647 w 53"/>
              <a:gd name="T13" fmla="*/ 2147483647 h 105"/>
              <a:gd name="T14" fmla="*/ 2147483647 w 53"/>
              <a:gd name="T15" fmla="*/ 2147483647 h 105"/>
              <a:gd name="T16" fmla="*/ 0 w 53"/>
              <a:gd name="T17" fmla="*/ 2147483647 h 105"/>
              <a:gd name="T18" fmla="*/ 2147483647 w 53"/>
              <a:gd name="T19" fmla="*/ 2147483647 h 105"/>
              <a:gd name="T20" fmla="*/ 2147483647 w 53"/>
              <a:gd name="T21" fmla="*/ 2147483647 h 105"/>
              <a:gd name="T22" fmla="*/ 2147483647 w 53"/>
              <a:gd name="T23" fmla="*/ 2147483647 h 105"/>
              <a:gd name="T24" fmla="*/ 2147483647 w 53"/>
              <a:gd name="T25" fmla="*/ 2147483647 h 105"/>
              <a:gd name="T26" fmla="*/ 2147483647 w 53"/>
              <a:gd name="T27" fmla="*/ 2147483647 h 105"/>
              <a:gd name="T28" fmla="*/ 2147483647 w 53"/>
              <a:gd name="T29" fmla="*/ 2147483647 h 105"/>
              <a:gd name="T30" fmla="*/ 2147483647 w 53"/>
              <a:gd name="T31" fmla="*/ 2147483647 h 105"/>
              <a:gd name="T32" fmla="*/ 2147483647 w 53"/>
              <a:gd name="T33" fmla="*/ 2147483647 h 105"/>
              <a:gd name="T34" fmla="*/ 2147483647 w 53"/>
              <a:gd name="T35" fmla="*/ 2147483647 h 105"/>
              <a:gd name="T36" fmla="*/ 2147483647 w 53"/>
              <a:gd name="T37" fmla="*/ 2147483647 h 105"/>
              <a:gd name="T38" fmla="*/ 2147483647 w 53"/>
              <a:gd name="T39" fmla="*/ 2147483647 h 105"/>
              <a:gd name="T40" fmla="*/ 2147483647 w 53"/>
              <a:gd name="T41" fmla="*/ 2147483647 h 105"/>
              <a:gd name="T42" fmla="*/ 2147483647 w 53"/>
              <a:gd name="T43" fmla="*/ 2147483647 h 105"/>
              <a:gd name="T44" fmla="*/ 2147483647 w 53"/>
              <a:gd name="T45" fmla="*/ 2147483647 h 105"/>
              <a:gd name="T46" fmla="*/ 2147483647 w 53"/>
              <a:gd name="T47" fmla="*/ 2147483647 h 105"/>
              <a:gd name="T48" fmla="*/ 2147483647 w 53"/>
              <a:gd name="T49" fmla="*/ 2147483647 h 105"/>
              <a:gd name="T50" fmla="*/ 2147483647 w 53"/>
              <a:gd name="T51" fmla="*/ 2147483647 h 105"/>
              <a:gd name="T52" fmla="*/ 2147483647 w 53"/>
              <a:gd name="T53" fmla="*/ 2147483647 h 105"/>
              <a:gd name="T54" fmla="*/ 2147483647 w 53"/>
              <a:gd name="T55" fmla="*/ 2147483647 h 105"/>
              <a:gd name="T56" fmla="*/ 2147483647 w 53"/>
              <a:gd name="T57" fmla="*/ 2147483647 h 105"/>
              <a:gd name="T58" fmla="*/ 2147483647 w 53"/>
              <a:gd name="T59" fmla="*/ 2147483647 h 105"/>
              <a:gd name="T60" fmla="*/ 2147483647 w 53"/>
              <a:gd name="T61" fmla="*/ 2147483647 h 105"/>
              <a:gd name="T62" fmla="*/ 2147483647 w 53"/>
              <a:gd name="T63" fmla="*/ 0 h 105"/>
              <a:gd name="T64" fmla="*/ 2147483647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type="none" w="sm" len="sm"/>
            <a:tailEnd type="none" w="sm" len="sm"/>
          </a:ln>
        </p:spPr>
        <p:txBody>
          <a:bodyPr/>
          <a:lstStyle/>
          <a:p>
            <a:endParaRPr lang="en-US"/>
          </a:p>
        </p:txBody>
      </p:sp>
      <p:sp>
        <p:nvSpPr>
          <p:cNvPr id="28677" name="Freeform 46"/>
          <p:cNvSpPr>
            <a:spLocks/>
          </p:cNvSpPr>
          <p:nvPr/>
        </p:nvSpPr>
        <p:spPr bwMode="auto">
          <a:xfrm>
            <a:off x="5595938" y="3273425"/>
            <a:ext cx="109537" cy="215900"/>
          </a:xfrm>
          <a:custGeom>
            <a:avLst/>
            <a:gdLst>
              <a:gd name="T0" fmla="*/ 2147483647 w 69"/>
              <a:gd name="T1" fmla="*/ 0 h 136"/>
              <a:gd name="T2" fmla="*/ 2147483647 w 69"/>
              <a:gd name="T3" fmla="*/ 2147483647 h 136"/>
              <a:gd name="T4" fmla="*/ 2147483647 w 69"/>
              <a:gd name="T5" fmla="*/ 2147483647 h 136"/>
              <a:gd name="T6" fmla="*/ 2147483647 w 69"/>
              <a:gd name="T7" fmla="*/ 2147483647 h 136"/>
              <a:gd name="T8" fmla="*/ 2147483647 w 69"/>
              <a:gd name="T9" fmla="*/ 2147483647 h 136"/>
              <a:gd name="T10" fmla="*/ 2147483647 w 69"/>
              <a:gd name="T11" fmla="*/ 2147483647 h 136"/>
              <a:gd name="T12" fmla="*/ 2147483647 w 69"/>
              <a:gd name="T13" fmla="*/ 2147483647 h 136"/>
              <a:gd name="T14" fmla="*/ 0 w 69"/>
              <a:gd name="T15" fmla="*/ 2147483647 h 136"/>
              <a:gd name="T16" fmla="*/ 0 w 69"/>
              <a:gd name="T17" fmla="*/ 2147483647 h 136"/>
              <a:gd name="T18" fmla="*/ 0 w 69"/>
              <a:gd name="T19" fmla="*/ 2147483647 h 136"/>
              <a:gd name="T20" fmla="*/ 2147483647 w 69"/>
              <a:gd name="T21" fmla="*/ 2147483647 h 136"/>
              <a:gd name="T22" fmla="*/ 2147483647 w 69"/>
              <a:gd name="T23" fmla="*/ 2147483647 h 136"/>
              <a:gd name="T24" fmla="*/ 2147483647 w 69"/>
              <a:gd name="T25" fmla="*/ 2147483647 h 136"/>
              <a:gd name="T26" fmla="*/ 2147483647 w 69"/>
              <a:gd name="T27" fmla="*/ 2147483647 h 136"/>
              <a:gd name="T28" fmla="*/ 2147483647 w 69"/>
              <a:gd name="T29" fmla="*/ 2147483647 h 136"/>
              <a:gd name="T30" fmla="*/ 2147483647 w 69"/>
              <a:gd name="T31" fmla="*/ 2147483647 h 136"/>
              <a:gd name="T32" fmla="*/ 2147483647 w 69"/>
              <a:gd name="T33" fmla="*/ 2147483647 h 136"/>
              <a:gd name="T34" fmla="*/ 2147483647 w 69"/>
              <a:gd name="T35" fmla="*/ 2147483647 h 136"/>
              <a:gd name="T36" fmla="*/ 2147483647 w 69"/>
              <a:gd name="T37" fmla="*/ 2147483647 h 136"/>
              <a:gd name="T38" fmla="*/ 2147483647 w 69"/>
              <a:gd name="T39" fmla="*/ 2147483647 h 136"/>
              <a:gd name="T40" fmla="*/ 2147483647 w 69"/>
              <a:gd name="T41" fmla="*/ 2147483647 h 136"/>
              <a:gd name="T42" fmla="*/ 2147483647 w 69"/>
              <a:gd name="T43" fmla="*/ 2147483647 h 136"/>
              <a:gd name="T44" fmla="*/ 2147483647 w 69"/>
              <a:gd name="T45" fmla="*/ 2147483647 h 136"/>
              <a:gd name="T46" fmla="*/ 2147483647 w 69"/>
              <a:gd name="T47" fmla="*/ 2147483647 h 136"/>
              <a:gd name="T48" fmla="*/ 2147483647 w 69"/>
              <a:gd name="T49" fmla="*/ 2147483647 h 136"/>
              <a:gd name="T50" fmla="*/ 2147483647 w 69"/>
              <a:gd name="T51" fmla="*/ 2147483647 h 136"/>
              <a:gd name="T52" fmla="*/ 2147483647 w 69"/>
              <a:gd name="T53" fmla="*/ 2147483647 h 136"/>
              <a:gd name="T54" fmla="*/ 2147483647 w 69"/>
              <a:gd name="T55" fmla="*/ 2147483647 h 136"/>
              <a:gd name="T56" fmla="*/ 2147483647 w 69"/>
              <a:gd name="T57" fmla="*/ 2147483647 h 136"/>
              <a:gd name="T58" fmla="*/ 2147483647 w 69"/>
              <a:gd name="T59" fmla="*/ 2147483647 h 136"/>
              <a:gd name="T60" fmla="*/ 2147483647 w 69"/>
              <a:gd name="T61" fmla="*/ 2147483647 h 136"/>
              <a:gd name="T62" fmla="*/ 2147483647 w 69"/>
              <a:gd name="T63" fmla="*/ 2147483647 h 136"/>
              <a:gd name="T64" fmla="*/ 2147483647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type="none" w="sm" len="sm"/>
            <a:tailEnd type="none" w="sm" len="sm"/>
          </a:ln>
        </p:spPr>
        <p:txBody>
          <a:bodyPr/>
          <a:lstStyle/>
          <a:p>
            <a:endParaRPr lang="en-US"/>
          </a:p>
        </p:txBody>
      </p:sp>
      <p:sp>
        <p:nvSpPr>
          <p:cNvPr id="28678" name="Freeform 62"/>
          <p:cNvSpPr>
            <a:spLocks/>
          </p:cNvSpPr>
          <p:nvPr/>
        </p:nvSpPr>
        <p:spPr bwMode="auto">
          <a:xfrm>
            <a:off x="4787900" y="2955925"/>
            <a:ext cx="182563" cy="388938"/>
          </a:xfrm>
          <a:custGeom>
            <a:avLst/>
            <a:gdLst>
              <a:gd name="T0" fmla="*/ 2147483647 w 115"/>
              <a:gd name="T1" fmla="*/ 0 h 245"/>
              <a:gd name="T2" fmla="*/ 2147483647 w 115"/>
              <a:gd name="T3" fmla="*/ 2147483647 h 245"/>
              <a:gd name="T4" fmla="*/ 2147483647 w 115"/>
              <a:gd name="T5" fmla="*/ 2147483647 h 245"/>
              <a:gd name="T6" fmla="*/ 2147483647 w 115"/>
              <a:gd name="T7" fmla="*/ 2147483647 h 245"/>
              <a:gd name="T8" fmla="*/ 2147483647 w 115"/>
              <a:gd name="T9" fmla="*/ 2147483647 h 245"/>
              <a:gd name="T10" fmla="*/ 2147483647 w 115"/>
              <a:gd name="T11" fmla="*/ 2147483647 h 245"/>
              <a:gd name="T12" fmla="*/ 2147483647 w 115"/>
              <a:gd name="T13" fmla="*/ 2147483647 h 245"/>
              <a:gd name="T14" fmla="*/ 2147483647 w 115"/>
              <a:gd name="T15" fmla="*/ 2147483647 h 245"/>
              <a:gd name="T16" fmla="*/ 2147483647 w 115"/>
              <a:gd name="T17" fmla="*/ 2147483647 h 245"/>
              <a:gd name="T18" fmla="*/ 2147483647 w 115"/>
              <a:gd name="T19" fmla="*/ 2147483647 h 245"/>
              <a:gd name="T20" fmla="*/ 2147483647 w 115"/>
              <a:gd name="T21" fmla="*/ 2147483647 h 245"/>
              <a:gd name="T22" fmla="*/ 2147483647 w 115"/>
              <a:gd name="T23" fmla="*/ 2147483647 h 245"/>
              <a:gd name="T24" fmla="*/ 2147483647 w 115"/>
              <a:gd name="T25" fmla="*/ 2147483647 h 245"/>
              <a:gd name="T26" fmla="*/ 2147483647 w 115"/>
              <a:gd name="T27" fmla="*/ 2147483647 h 245"/>
              <a:gd name="T28" fmla="*/ 2147483647 w 115"/>
              <a:gd name="T29" fmla="*/ 2147483647 h 245"/>
              <a:gd name="T30" fmla="*/ 2147483647 w 115"/>
              <a:gd name="T31" fmla="*/ 2147483647 h 245"/>
              <a:gd name="T32" fmla="*/ 2147483647 w 115"/>
              <a:gd name="T33" fmla="*/ 2147483647 h 245"/>
              <a:gd name="T34" fmla="*/ 2147483647 w 115"/>
              <a:gd name="T35" fmla="*/ 2147483647 h 245"/>
              <a:gd name="T36" fmla="*/ 2147483647 w 115"/>
              <a:gd name="T37" fmla="*/ 2147483647 h 245"/>
              <a:gd name="T38" fmla="*/ 2147483647 w 115"/>
              <a:gd name="T39" fmla="*/ 2147483647 h 245"/>
              <a:gd name="T40" fmla="*/ 2147483647 w 115"/>
              <a:gd name="T41" fmla="*/ 2147483647 h 245"/>
              <a:gd name="T42" fmla="*/ 2147483647 w 115"/>
              <a:gd name="T43" fmla="*/ 2147483647 h 245"/>
              <a:gd name="T44" fmla="*/ 2147483647 w 115"/>
              <a:gd name="T45" fmla="*/ 2147483647 h 245"/>
              <a:gd name="T46" fmla="*/ 2147483647 w 115"/>
              <a:gd name="T47" fmla="*/ 2147483647 h 245"/>
              <a:gd name="T48" fmla="*/ 2147483647 w 115"/>
              <a:gd name="T49" fmla="*/ 2147483647 h 245"/>
              <a:gd name="T50" fmla="*/ 2147483647 w 115"/>
              <a:gd name="T51" fmla="*/ 2147483647 h 245"/>
              <a:gd name="T52" fmla="*/ 2147483647 w 115"/>
              <a:gd name="T53" fmla="*/ 2147483647 h 245"/>
              <a:gd name="T54" fmla="*/ 2147483647 w 115"/>
              <a:gd name="T55" fmla="*/ 2147483647 h 245"/>
              <a:gd name="T56" fmla="*/ 2147483647 w 115"/>
              <a:gd name="T57" fmla="*/ 2147483647 h 245"/>
              <a:gd name="T58" fmla="*/ 2147483647 w 115"/>
              <a:gd name="T59" fmla="*/ 2147483647 h 245"/>
              <a:gd name="T60" fmla="*/ 2147483647 w 115"/>
              <a:gd name="T61" fmla="*/ 2147483647 h 245"/>
              <a:gd name="T62" fmla="*/ 2147483647 w 115"/>
              <a:gd name="T63" fmla="*/ 2147483647 h 245"/>
              <a:gd name="T64" fmla="*/ 2147483647 w 115"/>
              <a:gd name="T65" fmla="*/ 2147483647 h 245"/>
              <a:gd name="T66" fmla="*/ 2147483647 w 115"/>
              <a:gd name="T67" fmla="*/ 2147483647 h 245"/>
              <a:gd name="T68" fmla="*/ 2147483647 w 115"/>
              <a:gd name="T69" fmla="*/ 2147483647 h 245"/>
              <a:gd name="T70" fmla="*/ 2147483647 w 115"/>
              <a:gd name="T71" fmla="*/ 2147483647 h 245"/>
              <a:gd name="T72" fmla="*/ 0 w 115"/>
              <a:gd name="T73" fmla="*/ 2147483647 h 245"/>
              <a:gd name="T74" fmla="*/ 0 w 115"/>
              <a:gd name="T75" fmla="*/ 2147483647 h 245"/>
              <a:gd name="T76" fmla="*/ 2147483647 w 115"/>
              <a:gd name="T77" fmla="*/ 2147483647 h 245"/>
              <a:gd name="T78" fmla="*/ 2147483647 w 115"/>
              <a:gd name="T79" fmla="*/ 2147483647 h 245"/>
              <a:gd name="T80" fmla="*/ 2147483647 w 115"/>
              <a:gd name="T81" fmla="*/ 2147483647 h 245"/>
              <a:gd name="T82" fmla="*/ 2147483647 w 115"/>
              <a:gd name="T83" fmla="*/ 2147483647 h 245"/>
              <a:gd name="T84" fmla="*/ 2147483647 w 115"/>
              <a:gd name="T85" fmla="*/ 2147483647 h 245"/>
              <a:gd name="T86" fmla="*/ 2147483647 w 115"/>
              <a:gd name="T87" fmla="*/ 2147483647 h 245"/>
              <a:gd name="T88" fmla="*/ 2147483647 w 115"/>
              <a:gd name="T89" fmla="*/ 2147483647 h 245"/>
              <a:gd name="T90" fmla="*/ 2147483647 w 115"/>
              <a:gd name="T91" fmla="*/ 2147483647 h 245"/>
              <a:gd name="T92" fmla="*/ 2147483647 w 115"/>
              <a:gd name="T93" fmla="*/ 2147483647 h 245"/>
              <a:gd name="T94" fmla="*/ 2147483647 w 115"/>
              <a:gd name="T95" fmla="*/ 2147483647 h 245"/>
              <a:gd name="T96" fmla="*/ 2147483647 w 115"/>
              <a:gd name="T97" fmla="*/ 2147483647 h 245"/>
              <a:gd name="T98" fmla="*/ 2147483647 w 115"/>
              <a:gd name="T99" fmla="*/ 2147483647 h 245"/>
              <a:gd name="T100" fmla="*/ 2147483647 w 115"/>
              <a:gd name="T101" fmla="*/ 2147483647 h 245"/>
              <a:gd name="T102" fmla="*/ 2147483647 w 115"/>
              <a:gd name="T103" fmla="*/ 0 h 245"/>
              <a:gd name="T104" fmla="*/ 2147483647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type="none" w="sm" len="sm"/>
            <a:tailEnd type="none" w="sm" len="sm"/>
          </a:ln>
        </p:spPr>
        <p:txBody>
          <a:bodyPr/>
          <a:lstStyle/>
          <a:p>
            <a:endParaRPr lang="en-US"/>
          </a:p>
        </p:txBody>
      </p:sp>
      <p:sp>
        <p:nvSpPr>
          <p:cNvPr id="28679" name="Freeform 99"/>
          <p:cNvSpPr>
            <a:spLocks/>
          </p:cNvSpPr>
          <p:nvPr/>
        </p:nvSpPr>
        <p:spPr bwMode="auto">
          <a:xfrm>
            <a:off x="3341688" y="4098925"/>
            <a:ext cx="146050" cy="285750"/>
          </a:xfrm>
          <a:custGeom>
            <a:avLst/>
            <a:gdLst>
              <a:gd name="T0" fmla="*/ 2147483647 w 92"/>
              <a:gd name="T1" fmla="*/ 0 h 180"/>
              <a:gd name="T2" fmla="*/ 2147483647 w 92"/>
              <a:gd name="T3" fmla="*/ 0 h 180"/>
              <a:gd name="T4" fmla="*/ 2147483647 w 92"/>
              <a:gd name="T5" fmla="*/ 2147483647 h 180"/>
              <a:gd name="T6" fmla="*/ 2147483647 w 92"/>
              <a:gd name="T7" fmla="*/ 2147483647 h 180"/>
              <a:gd name="T8" fmla="*/ 2147483647 w 92"/>
              <a:gd name="T9" fmla="*/ 2147483647 h 180"/>
              <a:gd name="T10" fmla="*/ 2147483647 w 92"/>
              <a:gd name="T11" fmla="*/ 2147483647 h 180"/>
              <a:gd name="T12" fmla="*/ 2147483647 w 92"/>
              <a:gd name="T13" fmla="*/ 2147483647 h 180"/>
              <a:gd name="T14" fmla="*/ 2147483647 w 92"/>
              <a:gd name="T15" fmla="*/ 2147483647 h 180"/>
              <a:gd name="T16" fmla="*/ 2147483647 w 92"/>
              <a:gd name="T17" fmla="*/ 2147483647 h 180"/>
              <a:gd name="T18" fmla="*/ 2147483647 w 92"/>
              <a:gd name="T19" fmla="*/ 2147483647 h 180"/>
              <a:gd name="T20" fmla="*/ 0 w 92"/>
              <a:gd name="T21" fmla="*/ 2147483647 h 180"/>
              <a:gd name="T22" fmla="*/ 2147483647 w 92"/>
              <a:gd name="T23" fmla="*/ 2147483647 h 180"/>
              <a:gd name="T24" fmla="*/ 2147483647 w 92"/>
              <a:gd name="T25" fmla="*/ 2147483647 h 180"/>
              <a:gd name="T26" fmla="*/ 2147483647 w 92"/>
              <a:gd name="T27" fmla="*/ 2147483647 h 180"/>
              <a:gd name="T28" fmla="*/ 2147483647 w 92"/>
              <a:gd name="T29" fmla="*/ 2147483647 h 180"/>
              <a:gd name="T30" fmla="*/ 2147483647 w 92"/>
              <a:gd name="T31" fmla="*/ 2147483647 h 180"/>
              <a:gd name="T32" fmla="*/ 2147483647 w 92"/>
              <a:gd name="T33" fmla="*/ 2147483647 h 180"/>
              <a:gd name="T34" fmla="*/ 2147483647 w 92"/>
              <a:gd name="T35" fmla="*/ 2147483647 h 180"/>
              <a:gd name="T36" fmla="*/ 2147483647 w 92"/>
              <a:gd name="T37" fmla="*/ 2147483647 h 180"/>
              <a:gd name="T38" fmla="*/ 2147483647 w 92"/>
              <a:gd name="T39" fmla="*/ 2147483647 h 180"/>
              <a:gd name="T40" fmla="*/ 2147483647 w 92"/>
              <a:gd name="T41" fmla="*/ 2147483647 h 180"/>
              <a:gd name="T42" fmla="*/ 2147483647 w 92"/>
              <a:gd name="T43" fmla="*/ 2147483647 h 180"/>
              <a:gd name="T44" fmla="*/ 2147483647 w 92"/>
              <a:gd name="T45" fmla="*/ 2147483647 h 180"/>
              <a:gd name="T46" fmla="*/ 2147483647 w 92"/>
              <a:gd name="T47" fmla="*/ 2147483647 h 180"/>
              <a:gd name="T48" fmla="*/ 2147483647 w 92"/>
              <a:gd name="T49" fmla="*/ 2147483647 h 180"/>
              <a:gd name="T50" fmla="*/ 2147483647 w 92"/>
              <a:gd name="T51" fmla="*/ 2147483647 h 180"/>
              <a:gd name="T52" fmla="*/ 2147483647 w 92"/>
              <a:gd name="T53" fmla="*/ 2147483647 h 180"/>
              <a:gd name="T54" fmla="*/ 2147483647 w 92"/>
              <a:gd name="T55" fmla="*/ 2147483647 h 180"/>
              <a:gd name="T56" fmla="*/ 2147483647 w 92"/>
              <a:gd name="T57" fmla="*/ 2147483647 h 180"/>
              <a:gd name="T58" fmla="*/ 2147483647 w 92"/>
              <a:gd name="T59" fmla="*/ 2147483647 h 180"/>
              <a:gd name="T60" fmla="*/ 2147483647 w 92"/>
              <a:gd name="T61" fmla="*/ 2147483647 h 180"/>
              <a:gd name="T62" fmla="*/ 2147483647 w 92"/>
              <a:gd name="T63" fmla="*/ 2147483647 h 180"/>
              <a:gd name="T64" fmla="*/ 2147483647 w 92"/>
              <a:gd name="T65" fmla="*/ 2147483647 h 180"/>
              <a:gd name="T66" fmla="*/ 2147483647 w 92"/>
              <a:gd name="T67" fmla="*/ 2147483647 h 180"/>
              <a:gd name="T68" fmla="*/ 2147483647 w 92"/>
              <a:gd name="T69" fmla="*/ 2147483647 h 180"/>
              <a:gd name="T70" fmla="*/ 2147483647 w 92"/>
              <a:gd name="T71" fmla="*/ 2147483647 h 180"/>
              <a:gd name="T72" fmla="*/ 2147483647 w 92"/>
              <a:gd name="T73" fmla="*/ 2147483647 h 180"/>
              <a:gd name="T74" fmla="*/ 2147483647 w 92"/>
              <a:gd name="T75" fmla="*/ 2147483647 h 180"/>
              <a:gd name="T76" fmla="*/ 2147483647 w 92"/>
              <a:gd name="T77" fmla="*/ 2147483647 h 180"/>
              <a:gd name="T78" fmla="*/ 2147483647 w 92"/>
              <a:gd name="T79" fmla="*/ 0 h 180"/>
              <a:gd name="T80" fmla="*/ 2147483647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type="none" w="sm" len="sm"/>
            <a:tailEnd type="none" w="sm" len="sm"/>
          </a:ln>
        </p:spPr>
        <p:txBody>
          <a:bodyPr/>
          <a:lstStyle/>
          <a:p>
            <a:endParaRPr lang="en-US"/>
          </a:p>
        </p:txBody>
      </p:sp>
      <p:sp>
        <p:nvSpPr>
          <p:cNvPr id="28680" name="TextBox 139"/>
          <p:cNvSpPr txBox="1">
            <a:spLocks noChangeArrowheads="1"/>
          </p:cNvSpPr>
          <p:nvPr/>
        </p:nvSpPr>
        <p:spPr bwMode="auto">
          <a:xfrm>
            <a:off x="685800" y="1295400"/>
            <a:ext cx="7772400" cy="646331"/>
          </a:xfrm>
          <a:prstGeom prst="rect">
            <a:avLst/>
          </a:prstGeom>
          <a:noFill/>
          <a:ln w="9525">
            <a:noFill/>
            <a:miter lim="800000"/>
            <a:headEnd/>
            <a:tailEnd/>
          </a:ln>
        </p:spPr>
        <p:txBody>
          <a:bodyPr>
            <a:spAutoFit/>
          </a:bodyPr>
          <a:lstStyle/>
          <a:p>
            <a:pPr defTabSz="904875"/>
            <a:endParaRPr lang="en-US" dirty="0">
              <a:ea typeface="ＭＳ Ｐゴシック"/>
              <a:cs typeface="ＭＳ Ｐゴシック"/>
            </a:endParaRPr>
          </a:p>
          <a:p>
            <a:pPr defTabSz="904875"/>
            <a:endParaRPr lang="en-US" dirty="0">
              <a:ea typeface="ＭＳ Ｐゴシック"/>
              <a:cs typeface="ＭＳ Ｐゴシック"/>
            </a:endParaRPr>
          </a:p>
        </p:txBody>
      </p:sp>
      <p:pic>
        <p:nvPicPr>
          <p:cNvPr id="12" name="Picture 11" descr="Video icon "/>
          <p:cNvPicPr>
            <a:picLocks noChangeAspect="1"/>
          </p:cNvPicPr>
          <p:nvPr/>
        </p:nvPicPr>
        <p:blipFill>
          <a:blip r:embed="rId3" cstate="print"/>
          <a:stretch>
            <a:fillRect/>
          </a:stretch>
        </p:blipFill>
        <p:spPr>
          <a:xfrm>
            <a:off x="7239238" y="304800"/>
            <a:ext cx="1904762" cy="1904762"/>
          </a:xfrm>
          <a:prstGeom prst="rect">
            <a:avLst/>
          </a:prstGeom>
        </p:spPr>
      </p:pic>
      <p:sp>
        <p:nvSpPr>
          <p:cNvPr id="1330178" name="Rectangle 2"/>
          <p:cNvSpPr>
            <a:spLocks noGrp="1" noChangeArrowheads="1"/>
          </p:cNvSpPr>
          <p:nvPr>
            <p:ph type="title"/>
          </p:nvPr>
        </p:nvSpPr>
        <p:spPr>
          <a:xfrm>
            <a:off x="1524000" y="609600"/>
            <a:ext cx="6324600" cy="1143000"/>
          </a:xfrm>
        </p:spPr>
        <p:txBody>
          <a:bodyPr lIns="92075" tIns="46038" rIns="92075" bIns="46038">
            <a:noAutofit/>
          </a:bodyPr>
          <a:lstStyle/>
          <a:p>
            <a:pPr>
              <a:defRPr/>
            </a:pPr>
            <a:r>
              <a:rPr lang="en-US" sz="3200" b="1" dirty="0" smtClean="0">
                <a:latin typeface="Arial" pitchFamily="34" charset="0"/>
                <a:ea typeface="ＭＳ Ｐゴシック"/>
                <a:cs typeface="Arial" pitchFamily="34" charset="0"/>
              </a:rPr>
              <a:t>Safety is a Property of the System</a:t>
            </a:r>
            <a:endParaRPr lang="en-GB" sz="3200" b="1" dirty="0" smtClean="0">
              <a:latin typeface="Arial" pitchFamily="34" charset="0"/>
              <a:ea typeface="ＭＳ Ｐゴシック"/>
              <a:cs typeface="Arial" pitchFamily="34" charset="0"/>
            </a:endParaRPr>
          </a:p>
        </p:txBody>
      </p:sp>
      <p:pic>
        <p:nvPicPr>
          <p:cNvPr id="18" name="Picture 17" descr="Message_1.jpg">
            <a:hlinkClick r:id="rId4"/>
          </p:cNvPr>
          <p:cNvPicPr>
            <a:picLocks noChangeAspect="1"/>
          </p:cNvPicPr>
          <p:nvPr/>
        </p:nvPicPr>
        <p:blipFill>
          <a:blip r:embed="rId5" cstate="print"/>
          <a:stretch>
            <a:fillRect/>
          </a:stretch>
        </p:blipFill>
        <p:spPr>
          <a:xfrm>
            <a:off x="914400" y="1941731"/>
            <a:ext cx="7315200" cy="41148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utcomes gained from small system factors can result in a monumental impact on safety performance.  For example, having an intensivist on ICU rounds can help reduce patient mortality. Having a nurse responsible for more than two patients in the ICU can increase the patients’ health risks. Having a point of care pharmacist or a pharmacist who participates in rounds can help reduce prescribing errors. "/>
          <p:cNvSpPr>
            <a:spLocks noGrp="1"/>
          </p:cNvSpPr>
          <p:nvPr>
            <p:ph type="title"/>
          </p:nvPr>
        </p:nvSpPr>
        <p:spPr>
          <a:xfrm>
            <a:off x="609600" y="609600"/>
            <a:ext cx="8458200" cy="929005"/>
          </a:xfrm>
        </p:spPr>
        <p:txBody>
          <a:bodyPr>
            <a:noAutofit/>
          </a:bodyPr>
          <a:lstStyle/>
          <a:p>
            <a:r>
              <a:rPr lang="en-US" sz="3200" b="1" dirty="0" smtClean="0">
                <a:latin typeface="Arial" pitchFamily="34" charset="0"/>
                <a:cs typeface="Arial" pitchFamily="34" charset="0"/>
              </a:rPr>
              <a:t>System-Level Factors Can Predict Performance</a:t>
            </a:r>
            <a:endParaRPr lang="en-US" sz="3200" b="1" dirty="0">
              <a:latin typeface="Arial" pitchFamily="34" charset="0"/>
              <a:cs typeface="Arial" pitchFamily="34" charset="0"/>
            </a:endParaRPr>
          </a:p>
        </p:txBody>
      </p:sp>
      <p:graphicFrame>
        <p:nvGraphicFramePr>
          <p:cNvPr id="5" name="Content Placeholder 4" descr="Outcomes gained from small system factors can result in a monumental impact on safety performance.  For example, having an intensivist on ICU rounds can help reduce patient mortality. Having a nurse responsible for more than two patients in the ICU can increase the patients’ health risks. Having a point of care pharmacist or a pharmacist who participates in rounds can help reduce prescribing errors. "/>
          <p:cNvGraphicFramePr>
            <a:graphicFrameLocks noGrp="1"/>
          </p:cNvGraphicFramePr>
          <p:nvPr>
            <p:ph idx="1"/>
            <p:extLst>
              <p:ext uri="{D42A27DB-BD31-4B8C-83A1-F6EECF244321}">
                <p14:modId xmlns:p14="http://schemas.microsoft.com/office/powerpoint/2010/main" xmlns="" val="3338432592"/>
              </p:ext>
            </p:extLst>
          </p:nvPr>
        </p:nvGraphicFramePr>
        <p:xfrm>
          <a:off x="381000" y="1828800"/>
          <a:ext cx="8382000" cy="4389120"/>
        </p:xfrm>
        <a:graphic>
          <a:graphicData uri="http://schemas.openxmlformats.org/drawingml/2006/table">
            <a:tbl>
              <a:tblPr firstRow="1" bandRow="1">
                <a:tableStyleId>{0660B408-B3CF-4A94-85FC-2B1E0A45F4A2}</a:tableStyleId>
              </a:tblPr>
              <a:tblGrid>
                <a:gridCol w="2949222"/>
                <a:gridCol w="5432778"/>
              </a:tblGrid>
              <a:tr h="380365">
                <a:tc gridSpan="2">
                  <a:txBody>
                    <a:bodyPr/>
                    <a:lstStyle/>
                    <a:p>
                      <a:r>
                        <a:rPr lang="en-US" sz="2000" dirty="0" smtClean="0">
                          <a:latin typeface="Arial" pitchFamily="34" charset="0"/>
                          <a:cs typeface="Arial" pitchFamily="34" charset="0"/>
                        </a:rPr>
                        <a:t>Examples of Impact of System-Level Factors</a:t>
                      </a:r>
                      <a:endParaRPr lang="en-US" sz="2000" dirty="0">
                        <a:latin typeface="Arial" pitchFamily="34" charset="0"/>
                        <a:cs typeface="Arial" pitchFamily="34" charset="0"/>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966F"/>
                    </a:solidFill>
                  </a:tcPr>
                </a:tc>
                <a:tc hMerge="1">
                  <a:txBody>
                    <a:bodyPr/>
                    <a:lstStyle/>
                    <a:p>
                      <a:endParaRPr lang="en-US" dirty="0"/>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r>
              <a:tr h="279400">
                <a:tc>
                  <a:txBody>
                    <a:bodyPr/>
                    <a:lstStyle/>
                    <a:p>
                      <a:pPr algn="ctr"/>
                      <a:r>
                        <a:rPr lang="en-US" sz="2000" b="1" dirty="0" smtClean="0">
                          <a:latin typeface="Arial" pitchFamily="34" charset="0"/>
                          <a:cs typeface="Arial" pitchFamily="34" charset="0"/>
                        </a:rPr>
                        <a:t>System Factor</a:t>
                      </a:r>
                      <a:endParaRPr lang="en-US" sz="2000" b="1" dirty="0">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c>
                  <a:txBody>
                    <a:bodyPr/>
                    <a:lstStyle/>
                    <a:p>
                      <a:pPr algn="ctr"/>
                      <a:r>
                        <a:rPr lang="en-US" sz="2000" b="1" dirty="0" smtClean="0">
                          <a:latin typeface="Arial" pitchFamily="34" charset="0"/>
                          <a:cs typeface="Arial" pitchFamily="34" charset="0"/>
                        </a:rPr>
                        <a:t>Effect</a:t>
                      </a:r>
                      <a:endParaRPr lang="en-US" sz="2000" b="1" dirty="0">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r>
              <a:tr h="558800">
                <a:tc>
                  <a:txBody>
                    <a:bodyPr/>
                    <a:lstStyle/>
                    <a:p>
                      <a:r>
                        <a:rPr lang="en-US" sz="2000" dirty="0" smtClean="0">
                          <a:latin typeface="Arial" pitchFamily="34" charset="0"/>
                          <a:ea typeface="ＭＳ Ｐゴシック"/>
                          <a:cs typeface="Arial" pitchFamily="34" charset="0"/>
                        </a:rPr>
                        <a:t>Daily rounds with an </a:t>
                      </a:r>
                      <a:r>
                        <a:rPr lang="en-US" sz="2000" dirty="0" err="1" smtClean="0">
                          <a:latin typeface="Arial" pitchFamily="34" charset="0"/>
                          <a:ea typeface="ＭＳ Ｐゴシック"/>
                          <a:cs typeface="Arial" pitchFamily="34" charset="0"/>
                        </a:rPr>
                        <a:t>intensivist</a:t>
                      </a:r>
                      <a:endParaRPr lang="en-US" sz="2000" dirty="0">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4706"/>
                      </a:srgbClr>
                    </a:solidFill>
                  </a:tcPr>
                </a:tc>
                <a:tc>
                  <a:txBody>
                    <a:bodyPr/>
                    <a:lstStyle/>
                    <a:p>
                      <a:r>
                        <a:rPr lang="en-US" sz="2000" dirty="0" smtClean="0">
                          <a:latin typeface="Arial" pitchFamily="34" charset="0"/>
                          <a:ea typeface="ＭＳ Ｐゴシック"/>
                          <a:cs typeface="Arial" pitchFamily="34" charset="0"/>
                        </a:rPr>
                        <a:t>When ICUs are staffed with a   multidisciplinary team, including daily rounds with an </a:t>
                      </a:r>
                      <a:r>
                        <a:rPr lang="en-US" sz="2000" dirty="0" err="1" smtClean="0">
                          <a:latin typeface="Arial" pitchFamily="34" charset="0"/>
                          <a:ea typeface="ＭＳ Ｐゴシック"/>
                          <a:cs typeface="Arial" pitchFamily="34" charset="0"/>
                        </a:rPr>
                        <a:t>intensivist</a:t>
                      </a:r>
                      <a:r>
                        <a:rPr lang="en-US" sz="2000" dirty="0" smtClean="0">
                          <a:latin typeface="Arial" pitchFamily="34" charset="0"/>
                          <a:ea typeface="ＭＳ Ｐゴシック"/>
                          <a:cs typeface="Arial" pitchFamily="34" charset="0"/>
                        </a:rPr>
                        <a:t>, mortality is reduced</a:t>
                      </a:r>
                      <a:endParaRPr lang="en-US" sz="2000" dirty="0">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4706"/>
                      </a:srgbClr>
                    </a:solidFill>
                  </a:tcPr>
                </a:tc>
              </a:tr>
              <a:tr h="1584960">
                <a:tc>
                  <a:txBody>
                    <a:bodyPr/>
                    <a:lstStyle/>
                    <a:p>
                      <a:r>
                        <a:rPr lang="en-US" sz="2000" dirty="0" smtClean="0">
                          <a:latin typeface="Arial" pitchFamily="34" charset="0"/>
                          <a:ea typeface="ＭＳ Ｐゴシック"/>
                          <a:cs typeface="Arial" pitchFamily="34" charset="0"/>
                        </a:rPr>
                        <a:t>Nurses responsible for more than two patients</a:t>
                      </a:r>
                      <a:endParaRPr lang="en-US" sz="2000" dirty="0">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ea typeface="ＭＳ Ｐゴシック"/>
                          <a:cs typeface="Arial" pitchFamily="34" charset="0"/>
                        </a:rPr>
                        <a:t>When nurses are responsible for more than two patients, there is an increased risk of pulmonary complications in the ICU patient population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20000"/>
                      </a:srgbClr>
                    </a:solidFill>
                  </a:tcPr>
                </a:tc>
              </a:tr>
              <a:tr h="558800">
                <a:tc>
                  <a:txBody>
                    <a:bodyPr/>
                    <a:lstStyle/>
                    <a:p>
                      <a:r>
                        <a:rPr lang="en-US" sz="2000" dirty="0" smtClean="0">
                          <a:latin typeface="Arial" pitchFamily="34" charset="0"/>
                          <a:ea typeface="ＭＳ Ｐゴシック"/>
                          <a:cs typeface="Arial" pitchFamily="34" charset="0"/>
                        </a:rPr>
                        <a:t>Point-of-care pharmacist or pharmacist who participates in rounds</a:t>
                      </a:r>
                      <a:endParaRPr lang="en-US" sz="2000" dirty="0">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ea typeface="ＭＳ Ｐゴシック"/>
                          <a:cs typeface="Arial" pitchFamily="34" charset="0"/>
                        </a:rPr>
                        <a:t>A point-of-care pharmacist or one who participates in rounds reduces prescribing errors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588">
                        <a:alpha val="65000"/>
                      </a:srgbClr>
                    </a:solidFill>
                  </a:tcPr>
                </a:tc>
              </a:tr>
            </a:tbl>
          </a:graphicData>
        </a:graphic>
      </p:graphicFrame>
      <p:sp>
        <p:nvSpPr>
          <p:cNvPr id="6" name="Slide Number Placeholder 5"/>
          <p:cNvSpPr>
            <a:spLocks noGrp="1"/>
          </p:cNvSpPr>
          <p:nvPr>
            <p:ph type="sldNum" sz="quarter" idx="12"/>
          </p:nvPr>
        </p:nvSpPr>
        <p:spPr>
          <a:xfrm>
            <a:off x="6553200" y="6172200"/>
            <a:ext cx="2133600" cy="365125"/>
          </a:xfrm>
        </p:spPr>
        <p:txBody>
          <a:bodyPr/>
          <a:lstStyle/>
          <a:p>
            <a:fld id="{0567184B-66BC-4132-8C22-9F0FE9209753}" type="slidenum">
              <a:rPr lang="en-US" smtClean="0"/>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4675</TotalTime>
  <Words>1145</Words>
  <Application>Microsoft Office PowerPoint</Application>
  <PresentationFormat>On-screen Show (4:3)</PresentationFormat>
  <Paragraphs>197</Paragraphs>
  <Slides>29</Slides>
  <Notes>18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Custom Design</vt:lpstr>
      <vt:lpstr>Slide 1</vt:lpstr>
      <vt:lpstr>Learning Objectives</vt:lpstr>
      <vt:lpstr>Putting Safety in Context</vt:lpstr>
      <vt:lpstr>Health Care Defects</vt:lpstr>
      <vt:lpstr>How Can These Errors Happen?</vt:lpstr>
      <vt:lpstr>The Science of Safety</vt:lpstr>
      <vt:lpstr>System-Level Factors Affect Safety9</vt:lpstr>
      <vt:lpstr>Safety is a Property of the System</vt:lpstr>
      <vt:lpstr>System-Level Factors Can Predict Performance</vt:lpstr>
      <vt:lpstr>Three Principles of Safe Design </vt:lpstr>
      <vt:lpstr>Standardize When You Can</vt:lpstr>
      <vt:lpstr>Create Independent Checks</vt:lpstr>
      <vt:lpstr>Learn From Defects</vt:lpstr>
      <vt:lpstr>Exercise</vt:lpstr>
      <vt:lpstr>Principles of Safe Design Apply to Technical Work and Teamwork</vt:lpstr>
      <vt:lpstr>Technical Work and Teamwork</vt:lpstr>
      <vt:lpstr>Exercise</vt:lpstr>
      <vt:lpstr>Teams Make Wise Decisions When There is Diverse and Independent Input</vt:lpstr>
      <vt:lpstr> How To Ensure Diverse and Independent Input</vt:lpstr>
      <vt:lpstr>Basic Components and  Process of Communication11</vt:lpstr>
      <vt:lpstr>Diverse and Independent Input</vt:lpstr>
      <vt:lpstr>Reduced CRBSI By Applying  Principles of Safe Design12</vt:lpstr>
      <vt:lpstr>Understand the Science of Safety:  What the Team Must Do</vt:lpstr>
      <vt:lpstr>Summary</vt:lpstr>
      <vt:lpstr>CUSP Tools</vt:lpstr>
      <vt:lpstr>TeamSTEPPS Tools1</vt:lpstr>
      <vt:lpstr>References</vt:lpstr>
      <vt:lpstr>References</vt:lpstr>
      <vt:lpstr>References</vt:lpstr>
    </vt:vector>
  </TitlesOfParts>
  <Company>The American Hospital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Improving Patient Safety</dc:title>
  <dc:subject>CUSP Flextra</dc:subject>
  <dc:creator>Adaeze Akamigbo</dc:creator>
  <cp:keywords>Module 3</cp:keywords>
  <cp:lastModifiedBy>DHHS</cp:lastModifiedBy>
  <cp:revision>531</cp:revision>
  <dcterms:created xsi:type="dcterms:W3CDTF">2010-04-28T14:40:45Z</dcterms:created>
  <dcterms:modified xsi:type="dcterms:W3CDTF">2013-03-08T13:58:41Z</dcterms:modified>
</cp:coreProperties>
</file>