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660" r:id="rId2"/>
    <p:sldMasterId id="2147483704" r:id="rId3"/>
    <p:sldMasterId id="2147483689" r:id="rId4"/>
    <p:sldMasterId id="2147483681" r:id="rId5"/>
    <p:sldMasterId id="2147483707" r:id="rId6"/>
    <p:sldMasterId id="2147483720" r:id="rId7"/>
    <p:sldMasterId id="2147483733" r:id="rId8"/>
    <p:sldMasterId id="2147483746" r:id="rId9"/>
    <p:sldMasterId id="2147483759" r:id="rId10"/>
    <p:sldMasterId id="2147483772" r:id="rId11"/>
    <p:sldMasterId id="2147483785" r:id="rId12"/>
  </p:sldMasterIdLst>
  <p:notesMasterIdLst>
    <p:notesMasterId r:id="rId52"/>
  </p:notesMasterIdLst>
  <p:handoutMasterIdLst>
    <p:handoutMasterId r:id="rId53"/>
  </p:handoutMasterIdLst>
  <p:sldIdLst>
    <p:sldId id="340" r:id="rId13"/>
    <p:sldId id="341"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79" r:id="rId32"/>
    <p:sldId id="380" r:id="rId33"/>
    <p:sldId id="363" r:id="rId34"/>
    <p:sldId id="381" r:id="rId35"/>
    <p:sldId id="382" r:id="rId36"/>
    <p:sldId id="383" r:id="rId37"/>
    <p:sldId id="384" r:id="rId38"/>
    <p:sldId id="385" r:id="rId39"/>
    <p:sldId id="386" r:id="rId40"/>
    <p:sldId id="370" r:id="rId41"/>
    <p:sldId id="371" r:id="rId42"/>
    <p:sldId id="372" r:id="rId43"/>
    <p:sldId id="373" r:id="rId44"/>
    <p:sldId id="374" r:id="rId45"/>
    <p:sldId id="375" r:id="rId46"/>
    <p:sldId id="376" r:id="rId47"/>
    <p:sldId id="377" r:id="rId48"/>
    <p:sldId id="387" r:id="rId49"/>
    <p:sldId id="342" r:id="rId50"/>
    <p:sldId id="34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BE"/>
    <a:srgbClr val="0000B0"/>
    <a:srgbClr val="0000C1"/>
    <a:srgbClr val="0000CC"/>
    <a:srgbClr val="0033CC"/>
    <a:srgbClr val="000099"/>
    <a:srgbClr val="0000FF"/>
    <a:srgbClr val="0032FF"/>
    <a:srgbClr val="003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00" autoAdjust="0"/>
    <p:restoredTop sz="86400" autoAdjust="0"/>
  </p:normalViewPr>
  <p:slideViewPr>
    <p:cSldViewPr>
      <p:cViewPr>
        <p:scale>
          <a:sx n="70" d="100"/>
          <a:sy n="70" d="100"/>
        </p:scale>
        <p:origin x="-1374" y="-576"/>
      </p:cViewPr>
      <p:guideLst>
        <p:guide orient="horz" pos="2160"/>
        <p:guide pos="2880"/>
      </p:guideLst>
    </p:cSldViewPr>
  </p:slideViewPr>
  <p:outlineViewPr>
    <p:cViewPr>
      <p:scale>
        <a:sx n="33" d="100"/>
        <a:sy n="33" d="100"/>
      </p:scale>
      <p:origin x="0" y="26958"/>
    </p:cViewPr>
  </p:outlineViewPr>
  <p:notesTextViewPr>
    <p:cViewPr>
      <p:scale>
        <a:sx n="100" d="100"/>
        <a:sy n="100" d="100"/>
      </p:scale>
      <p:origin x="0" y="0"/>
    </p:cViewPr>
  </p:notesTextViewPr>
  <p:sorterViewPr>
    <p:cViewPr>
      <p:scale>
        <a:sx n="89" d="100"/>
        <a:sy n="89" d="100"/>
      </p:scale>
      <p:origin x="0" y="666"/>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95F5B2-31EF-4D9D-A454-95A267453C17}" type="datetimeFigureOut">
              <a:rPr lang="en-US" smtClean="0"/>
              <a:t>5/14/2013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F87FEE-2D53-49C1-AA78-AD7A2F28DC69}" type="slidenum">
              <a:rPr lang="en-US" smtClean="0"/>
              <a:t>‹#›</a:t>
            </a:fld>
            <a:endParaRPr lang="en-US" dirty="0"/>
          </a:p>
        </p:txBody>
      </p:sp>
    </p:spTree>
    <p:extLst>
      <p:ext uri="{BB962C8B-B14F-4D97-AF65-F5344CB8AC3E}">
        <p14:creationId xmlns:p14="http://schemas.microsoft.com/office/powerpoint/2010/main" val="3998234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BEFA0-9F10-F841-9A81-74E885674685}" type="datetimeFigureOut">
              <a:rPr lang="en-US" smtClean="0"/>
              <a:t>5/14/2013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90748-408B-8D43-89AF-8ED0BA31D4C6}" type="slidenum">
              <a:rPr lang="en-US" smtClean="0"/>
              <a:t>‹#›</a:t>
            </a:fld>
            <a:endParaRPr lang="en-US" dirty="0"/>
          </a:p>
        </p:txBody>
      </p:sp>
    </p:spTree>
    <p:extLst>
      <p:ext uri="{BB962C8B-B14F-4D97-AF65-F5344CB8AC3E}">
        <p14:creationId xmlns:p14="http://schemas.microsoft.com/office/powerpoint/2010/main" val="166192161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78A6E-9EF7-411D-B69E-D23F4586174D}" type="slidenum">
              <a:rPr lang="en-US" smtClean="0"/>
              <a:pPr/>
              <a:t>29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78A6E-9EF7-411D-B69E-D23F4586174D}" type="slidenum">
              <a:rPr lang="en-US" smtClean="0"/>
              <a:pPr/>
              <a:t>30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78A6E-9EF7-411D-B69E-D23F4586174D}" type="slidenum">
              <a:rPr lang="en-US" smtClean="0"/>
              <a:pPr/>
              <a:t>31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78A6E-9EF7-411D-B69E-D23F4586174D}" type="slidenum">
              <a:rPr lang="en-US" smtClean="0"/>
              <a:pPr/>
              <a:t>32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78A6E-9EF7-411D-B69E-D23F4586174D}" type="slidenum">
              <a:rPr lang="en-US" smtClean="0"/>
              <a:pPr/>
              <a:t>33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78A6E-9EF7-411D-B69E-D23F4586174D}" type="slidenum">
              <a:rPr lang="en-US" smtClean="0"/>
              <a:pPr/>
              <a:t>34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78A6E-9EF7-411D-B69E-D23F4586174D}" type="slidenum">
              <a:rPr lang="en-US" smtClean="0"/>
              <a:pPr/>
              <a:t>35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78A6E-9EF7-411D-B69E-D23F4586174D}" type="slidenum">
              <a:rPr lang="en-US" smtClean="0"/>
              <a:pPr/>
              <a:t>36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6750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78A6E-9EF7-411D-B69E-D23F4586174D}" type="slidenum">
              <a:rPr lang="en-US" smtClean="0"/>
              <a:pPr/>
              <a:t>22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0.xml"/><Relationship Id="rId1" Type="http://schemas.openxmlformats.org/officeDocument/2006/relationships/vmlDrawing" Target="../drawings/vmlDrawing12.vml"/><Relationship Id="rId4"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1.xml"/><Relationship Id="rId1" Type="http://schemas.openxmlformats.org/officeDocument/2006/relationships/vmlDrawing" Target="../drawings/vmlDrawing13.vml"/><Relationship Id="rId4" Type="http://schemas.openxmlformats.org/officeDocument/2006/relationships/image" Target="../media/image2.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2.xml"/><Relationship Id="rId1" Type="http://schemas.openxmlformats.org/officeDocument/2006/relationships/vmlDrawing" Target="../drawings/vmlDrawing14.v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vmlDrawing" Target="../drawings/vmlDrawing7.v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6.xml"/><Relationship Id="rId1" Type="http://schemas.openxmlformats.org/officeDocument/2006/relationships/vmlDrawing" Target="../drawings/vmlDrawing8.vml"/><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7.xml"/><Relationship Id="rId1" Type="http://schemas.openxmlformats.org/officeDocument/2006/relationships/vmlDrawing" Target="../drawings/vmlDrawing9.v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8.xml"/><Relationship Id="rId1" Type="http://schemas.openxmlformats.org/officeDocument/2006/relationships/vmlDrawing" Target="../drawings/vmlDrawing10.vml"/><Relationship Id="rId4"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9.xml"/><Relationship Id="rId1" Type="http://schemas.openxmlformats.org/officeDocument/2006/relationships/vmlDrawing" Target="../drawings/vmlDrawing11.v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1"/>
          <p:cNvGrpSpPr>
            <a:grpSpLocks/>
          </p:cNvGrpSpPr>
          <p:nvPr userDrawn="1"/>
        </p:nvGrpSpPr>
        <p:grpSpPr bwMode="auto">
          <a:xfrm>
            <a:off x="0" y="3867150"/>
            <a:ext cx="7986713" cy="19050"/>
            <a:chOff x="0" y="840"/>
            <a:chExt cx="5660" cy="12"/>
          </a:xfrm>
        </p:grpSpPr>
        <p:sp>
          <p:nvSpPr>
            <p:cNvPr id="5" name="Line 102"/>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sp>
          <p:nvSpPr>
            <p:cNvPr id="6" name="Line 103"/>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grpSp>
      <p:graphicFrame>
        <p:nvGraphicFramePr>
          <p:cNvPr id="7"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6173"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
        <p:nvSpPr>
          <p:cNvPr id="63491"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a:t>Click to edit Master subtitle style and use in 1 or more lines</a:t>
            </a:r>
          </a:p>
        </p:txBody>
      </p:sp>
    </p:spTree>
    <p:extLst>
      <p:ext uri="{BB962C8B-B14F-4D97-AF65-F5344CB8AC3E}">
        <p14:creationId xmlns:p14="http://schemas.microsoft.com/office/powerpoint/2010/main" val="270159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0424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E4F3C-0FD7-4F59-AC93-928FABADEA3F}"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08762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101"/>
          <p:cNvGrpSpPr>
            <a:grpSpLocks/>
          </p:cNvGrpSpPr>
          <p:nvPr userDrawn="1"/>
        </p:nvGrpSpPr>
        <p:grpSpPr bwMode="auto">
          <a:xfrm>
            <a:off x="0" y="3867150"/>
            <a:ext cx="7986713" cy="19050"/>
            <a:chOff x="0" y="840"/>
            <a:chExt cx="5660" cy="12"/>
          </a:xfrm>
        </p:grpSpPr>
        <p:sp>
          <p:nvSpPr>
            <p:cNvPr id="5" name="Line 102"/>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sp>
          <p:nvSpPr>
            <p:cNvPr id="6" name="Line 103"/>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grpSp>
      <p:graphicFrame>
        <p:nvGraphicFramePr>
          <p:cNvPr id="7"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13322"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
        <p:nvSpPr>
          <p:cNvPr id="63491"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a:t>Click to edit Master subtitle style and use in 1 or more lines</a:t>
            </a:r>
          </a:p>
        </p:txBody>
      </p:sp>
    </p:spTree>
    <p:extLst>
      <p:ext uri="{BB962C8B-B14F-4D97-AF65-F5344CB8AC3E}">
        <p14:creationId xmlns:p14="http://schemas.microsoft.com/office/powerpoint/2010/main" val="9414758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EAB1CA-5BCA-4B88-A0DF-64B4C7A39E41}"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992956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88B0D-73FB-4C20-9309-015AFB83555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158077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99D24-E438-4299-8B8E-09E66AD7BE8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395409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F0D3F-7F6B-4AA5-8174-B8580CA83719}"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68279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A404F-CBE4-4BA4-98CF-870F5451818E}" type="datetime1">
              <a:rPr lang="en-US" smtClean="0">
                <a:solidFill>
                  <a:prstClr val="black">
                    <a:tint val="75000"/>
                  </a:prstClr>
                </a:solidFill>
              </a:rPr>
              <a:pPr/>
              <a:t>5/14/2013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069145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2BEEC1-832F-4B1F-BB81-677F67566D45}" type="datetime1">
              <a:rPr lang="en-US" smtClean="0">
                <a:solidFill>
                  <a:prstClr val="black">
                    <a:tint val="75000"/>
                  </a:prstClr>
                </a:solidFill>
              </a:rPr>
              <a:pPr/>
              <a:t>5/14/2013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57726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D2F75-F0B1-4E30-8578-79E3DD1D7AB4}" type="datetime1">
              <a:rPr lang="en-US" smtClean="0">
                <a:solidFill>
                  <a:prstClr val="black">
                    <a:tint val="75000"/>
                  </a:prstClr>
                </a:solidFill>
              </a:rPr>
              <a:pPr/>
              <a:t>5/14/2013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822701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316EA-762D-4EF9-85B1-48FBB540A88F}"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59450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21411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2B2B3-A5A0-4B96-BD6E-AF55F9B6F78B}"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202363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C0DC1-EA7F-41A1-8F9B-5F5F985686B5}"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36678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E4F3C-0FD7-4F59-AC93-928FABADEA3F}"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697598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101"/>
          <p:cNvGrpSpPr>
            <a:grpSpLocks/>
          </p:cNvGrpSpPr>
          <p:nvPr userDrawn="1"/>
        </p:nvGrpSpPr>
        <p:grpSpPr bwMode="auto">
          <a:xfrm>
            <a:off x="0" y="3867150"/>
            <a:ext cx="7986713" cy="19050"/>
            <a:chOff x="0" y="840"/>
            <a:chExt cx="5660" cy="12"/>
          </a:xfrm>
        </p:grpSpPr>
        <p:sp>
          <p:nvSpPr>
            <p:cNvPr id="5" name="Line 102"/>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sp>
          <p:nvSpPr>
            <p:cNvPr id="6" name="Line 103"/>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grpSp>
      <p:graphicFrame>
        <p:nvGraphicFramePr>
          <p:cNvPr id="7"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14346"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
        <p:nvSpPr>
          <p:cNvPr id="63491"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a:t>Click to edit Master subtitle style and use in 1 or more lines</a:t>
            </a:r>
          </a:p>
        </p:txBody>
      </p:sp>
    </p:spTree>
    <p:extLst>
      <p:ext uri="{BB962C8B-B14F-4D97-AF65-F5344CB8AC3E}">
        <p14:creationId xmlns:p14="http://schemas.microsoft.com/office/powerpoint/2010/main" val="32116139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EAB1CA-5BCA-4B88-A0DF-64B4C7A39E41}"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422136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88B0D-73FB-4C20-9309-015AFB83555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621589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99D24-E438-4299-8B8E-09E66AD7BE8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922355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F0D3F-7F6B-4AA5-8174-B8580CA83719}"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69041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A404F-CBE4-4BA4-98CF-870F5451818E}" type="datetime1">
              <a:rPr lang="en-US" smtClean="0">
                <a:solidFill>
                  <a:prstClr val="black">
                    <a:tint val="75000"/>
                  </a:prstClr>
                </a:solidFill>
              </a:rPr>
              <a:pPr/>
              <a:t>5/14/2013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227166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2BEEC1-832F-4B1F-BB81-677F67566D45}" type="datetime1">
              <a:rPr lang="en-US" smtClean="0">
                <a:solidFill>
                  <a:prstClr val="black">
                    <a:tint val="75000"/>
                  </a:prstClr>
                </a:solidFill>
              </a:rPr>
              <a:pPr/>
              <a:t>5/14/2013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76117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33571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D2F75-F0B1-4E30-8578-79E3DD1D7AB4}" type="datetime1">
              <a:rPr lang="en-US" smtClean="0">
                <a:solidFill>
                  <a:prstClr val="black">
                    <a:tint val="75000"/>
                  </a:prstClr>
                </a:solidFill>
              </a:rPr>
              <a:pPr/>
              <a:t>5/14/2013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85889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316EA-762D-4EF9-85B1-48FBB540A88F}"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170878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2B2B3-A5A0-4B96-BD6E-AF55F9B6F78B}"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726967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C0DC1-EA7F-41A1-8F9B-5F5F985686B5}"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200381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E4F3C-0FD7-4F59-AC93-928FABADEA3F}"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681340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101"/>
          <p:cNvGrpSpPr>
            <a:grpSpLocks/>
          </p:cNvGrpSpPr>
          <p:nvPr userDrawn="1"/>
        </p:nvGrpSpPr>
        <p:grpSpPr bwMode="auto">
          <a:xfrm>
            <a:off x="0" y="3867150"/>
            <a:ext cx="7986713" cy="19050"/>
            <a:chOff x="0" y="840"/>
            <a:chExt cx="5660" cy="12"/>
          </a:xfrm>
        </p:grpSpPr>
        <p:sp>
          <p:nvSpPr>
            <p:cNvPr id="5" name="Line 102"/>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sp>
          <p:nvSpPr>
            <p:cNvPr id="6" name="Line 103"/>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grpSp>
      <p:graphicFrame>
        <p:nvGraphicFramePr>
          <p:cNvPr id="7"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15370"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
        <p:nvSpPr>
          <p:cNvPr id="63491"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a:t>Click to edit Master subtitle style and use in 1 or more lines</a:t>
            </a:r>
          </a:p>
        </p:txBody>
      </p:sp>
    </p:spTree>
    <p:extLst>
      <p:ext uri="{BB962C8B-B14F-4D97-AF65-F5344CB8AC3E}">
        <p14:creationId xmlns:p14="http://schemas.microsoft.com/office/powerpoint/2010/main" val="1794309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57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1997075"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843588"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219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76400"/>
            <a:ext cx="7993063" cy="2895600"/>
          </a:xfrm>
        </p:spPr>
        <p:txBody>
          <a:bodyPr/>
          <a:lstStyle/>
          <a:p>
            <a:pPr lvl="0"/>
            <a:endParaRPr lang="en-US" noProof="0" dirty="0" smtClean="0"/>
          </a:p>
        </p:txBody>
      </p:sp>
    </p:spTree>
    <p:extLst>
      <p:ext uri="{BB962C8B-B14F-4D97-AF65-F5344CB8AC3E}">
        <p14:creationId xmlns:p14="http://schemas.microsoft.com/office/powerpoint/2010/main" val="132996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3919538"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1538" y="1676400"/>
            <a:ext cx="3921125" cy="2895600"/>
          </a:xfrm>
        </p:spPr>
        <p:txBody>
          <a:bodyPr/>
          <a:lstStyle/>
          <a:p>
            <a:pPr lvl="0"/>
            <a:endParaRPr lang="en-US" noProof="0" dirty="0" smtClean="0"/>
          </a:p>
        </p:txBody>
      </p:sp>
    </p:spTree>
    <p:extLst>
      <p:ext uri="{BB962C8B-B14F-4D97-AF65-F5344CB8AC3E}">
        <p14:creationId xmlns:p14="http://schemas.microsoft.com/office/powerpoint/2010/main" val="3230949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3919538"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676400"/>
            <a:ext cx="3921125"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05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7993063"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200400"/>
            <a:ext cx="7993063"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9130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76400"/>
            <a:ext cx="7993063" cy="2895600"/>
          </a:xfrm>
        </p:spPr>
        <p:txBody>
          <a:bodyPr/>
          <a:lstStyle/>
          <a:p>
            <a:pPr lvl="0"/>
            <a:endParaRPr lang="en-US" noProof="0" dirty="0" smtClean="0"/>
          </a:p>
        </p:txBody>
      </p:sp>
    </p:spTree>
    <p:extLst>
      <p:ext uri="{BB962C8B-B14F-4D97-AF65-F5344CB8AC3E}">
        <p14:creationId xmlns:p14="http://schemas.microsoft.com/office/powerpoint/2010/main" val="418044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1"/>
          <p:cNvGrpSpPr>
            <a:grpSpLocks/>
          </p:cNvGrpSpPr>
          <p:nvPr userDrawn="1"/>
        </p:nvGrpSpPr>
        <p:grpSpPr bwMode="auto">
          <a:xfrm>
            <a:off x="0" y="3867150"/>
            <a:ext cx="7986713" cy="19050"/>
            <a:chOff x="0" y="840"/>
            <a:chExt cx="5660" cy="12"/>
          </a:xfrm>
        </p:grpSpPr>
        <p:sp>
          <p:nvSpPr>
            <p:cNvPr id="5" name="Line 102"/>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sp>
          <p:nvSpPr>
            <p:cNvPr id="6" name="Line 103"/>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grpSp>
      <p:graphicFrame>
        <p:nvGraphicFramePr>
          <p:cNvPr id="7"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2108"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
        <p:nvSpPr>
          <p:cNvPr id="63491"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a:t>Click to edit Master subtitle style and use in 1 or more lines</a:t>
            </a:r>
          </a:p>
        </p:txBody>
      </p:sp>
    </p:spTree>
    <p:extLst>
      <p:ext uri="{BB962C8B-B14F-4D97-AF65-F5344CB8AC3E}">
        <p14:creationId xmlns:p14="http://schemas.microsoft.com/office/powerpoint/2010/main" val="3305187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3919538"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1538" y="1676400"/>
            <a:ext cx="3921125" cy="2895600"/>
          </a:xfrm>
        </p:spPr>
        <p:txBody>
          <a:bodyPr/>
          <a:lstStyle/>
          <a:p>
            <a:pPr lvl="0"/>
            <a:endParaRPr lang="en-US" noProof="0" dirty="0" smtClean="0"/>
          </a:p>
        </p:txBody>
      </p:sp>
    </p:spTree>
    <p:extLst>
      <p:ext uri="{BB962C8B-B14F-4D97-AF65-F5344CB8AC3E}">
        <p14:creationId xmlns:p14="http://schemas.microsoft.com/office/powerpoint/2010/main" val="1612180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76400"/>
            <a:ext cx="3919538"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1538" y="1676400"/>
            <a:ext cx="3921125"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09600" y="3200400"/>
            <a:ext cx="7993063"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593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697663" cy="876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919538"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1538" y="1676400"/>
            <a:ext cx="3921125"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8537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3"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8219"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Tree>
    <p:extLst>
      <p:ext uri="{BB962C8B-B14F-4D97-AF65-F5344CB8AC3E}">
        <p14:creationId xmlns:p14="http://schemas.microsoft.com/office/powerpoint/2010/main" val="1505274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20E9F-4F67-4AAB-BE88-83DD5E21AE9F}" type="datetimeFigureOut">
              <a:rPr lang="en-US" smtClean="0"/>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911FC-BE16-465F-B684-AD62C836FF50}" type="slidenum">
              <a:rPr lang="en-US" smtClean="0"/>
              <a:t>‹#›</a:t>
            </a:fld>
            <a:endParaRPr lang="en-US" dirty="0"/>
          </a:p>
        </p:txBody>
      </p:sp>
    </p:spTree>
    <p:extLst>
      <p:ext uri="{BB962C8B-B14F-4D97-AF65-F5344CB8AC3E}">
        <p14:creationId xmlns:p14="http://schemas.microsoft.com/office/powerpoint/2010/main" val="543091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20E9F-4F67-4AAB-BE88-83DD5E21AE9F}" type="datetimeFigureOut">
              <a:rPr lang="en-US" smtClean="0"/>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911FC-BE16-465F-B684-AD62C836FF50}" type="slidenum">
              <a:rPr lang="en-US" smtClean="0"/>
              <a:t>‹#›</a:t>
            </a:fld>
            <a:endParaRPr lang="en-US" dirty="0"/>
          </a:p>
        </p:txBody>
      </p:sp>
    </p:spTree>
    <p:extLst>
      <p:ext uri="{BB962C8B-B14F-4D97-AF65-F5344CB8AC3E}">
        <p14:creationId xmlns:p14="http://schemas.microsoft.com/office/powerpoint/2010/main" val="3800400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20E9F-4F67-4AAB-BE88-83DD5E21AE9F}" type="datetimeFigureOut">
              <a:rPr lang="en-US" smtClean="0"/>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911FC-BE16-465F-B684-AD62C836FF50}" type="slidenum">
              <a:rPr lang="en-US" smtClean="0"/>
              <a:t>‹#›</a:t>
            </a:fld>
            <a:endParaRPr lang="en-US" dirty="0"/>
          </a:p>
        </p:txBody>
      </p:sp>
    </p:spTree>
    <p:extLst>
      <p:ext uri="{BB962C8B-B14F-4D97-AF65-F5344CB8AC3E}">
        <p14:creationId xmlns:p14="http://schemas.microsoft.com/office/powerpoint/2010/main" val="3575469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20E9F-4F67-4AAB-BE88-83DD5E21AE9F}" type="datetimeFigureOut">
              <a:rPr lang="en-US" smtClean="0"/>
              <a:t>5/14/2013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8911FC-BE16-465F-B684-AD62C836FF50}" type="slidenum">
              <a:rPr lang="en-US" smtClean="0"/>
              <a:t>‹#›</a:t>
            </a:fld>
            <a:endParaRPr lang="en-US" dirty="0"/>
          </a:p>
        </p:txBody>
      </p:sp>
    </p:spTree>
    <p:extLst>
      <p:ext uri="{BB962C8B-B14F-4D97-AF65-F5344CB8AC3E}">
        <p14:creationId xmlns:p14="http://schemas.microsoft.com/office/powerpoint/2010/main" val="1973411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20E9F-4F67-4AAB-BE88-83DD5E21AE9F}" type="datetimeFigureOut">
              <a:rPr lang="en-US" smtClean="0"/>
              <a:t>5/14/2013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8911FC-BE16-465F-B684-AD62C836FF50}" type="slidenum">
              <a:rPr lang="en-US" smtClean="0"/>
              <a:t>‹#›</a:t>
            </a:fld>
            <a:endParaRPr lang="en-US" dirty="0"/>
          </a:p>
        </p:txBody>
      </p:sp>
    </p:spTree>
    <p:extLst>
      <p:ext uri="{BB962C8B-B14F-4D97-AF65-F5344CB8AC3E}">
        <p14:creationId xmlns:p14="http://schemas.microsoft.com/office/powerpoint/2010/main" val="2185252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20E9F-4F67-4AAB-BE88-83DD5E21AE9F}" type="datetimeFigureOut">
              <a:rPr lang="en-US" smtClean="0"/>
              <a:t>5/14/2013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8911FC-BE16-465F-B684-AD62C836FF50}" type="slidenum">
              <a:rPr lang="en-US" smtClean="0"/>
              <a:t>‹#›</a:t>
            </a:fld>
            <a:endParaRPr lang="en-US" dirty="0"/>
          </a:p>
        </p:txBody>
      </p:sp>
    </p:spTree>
    <p:extLst>
      <p:ext uri="{BB962C8B-B14F-4D97-AF65-F5344CB8AC3E}">
        <p14:creationId xmlns:p14="http://schemas.microsoft.com/office/powerpoint/2010/main" val="169457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3"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3132"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Tree>
    <p:extLst>
      <p:ext uri="{BB962C8B-B14F-4D97-AF65-F5344CB8AC3E}">
        <p14:creationId xmlns:p14="http://schemas.microsoft.com/office/powerpoint/2010/main" val="2785277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20E9F-4F67-4AAB-BE88-83DD5E21AE9F}" type="datetimeFigureOut">
              <a:rPr lang="en-US" smtClean="0"/>
              <a:t>5/14/2013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8911FC-BE16-465F-B684-AD62C836FF50}" type="slidenum">
              <a:rPr lang="en-US" smtClean="0"/>
              <a:t>‹#›</a:t>
            </a:fld>
            <a:endParaRPr lang="en-US" dirty="0"/>
          </a:p>
        </p:txBody>
      </p:sp>
    </p:spTree>
    <p:extLst>
      <p:ext uri="{BB962C8B-B14F-4D97-AF65-F5344CB8AC3E}">
        <p14:creationId xmlns:p14="http://schemas.microsoft.com/office/powerpoint/2010/main" val="2725710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20E9F-4F67-4AAB-BE88-83DD5E21AE9F}" type="datetimeFigureOut">
              <a:rPr lang="en-US" smtClean="0"/>
              <a:t>5/14/2013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8911FC-BE16-465F-B684-AD62C836FF50}" type="slidenum">
              <a:rPr lang="en-US" smtClean="0"/>
              <a:t>‹#›</a:t>
            </a:fld>
            <a:endParaRPr lang="en-US" dirty="0"/>
          </a:p>
        </p:txBody>
      </p:sp>
    </p:spTree>
    <p:extLst>
      <p:ext uri="{BB962C8B-B14F-4D97-AF65-F5344CB8AC3E}">
        <p14:creationId xmlns:p14="http://schemas.microsoft.com/office/powerpoint/2010/main" val="37207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20E9F-4F67-4AAB-BE88-83DD5E21AE9F}" type="datetimeFigureOut">
              <a:rPr lang="en-US" smtClean="0"/>
              <a:t>5/14/2013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8911FC-BE16-465F-B684-AD62C836FF50}" type="slidenum">
              <a:rPr lang="en-US" smtClean="0"/>
              <a:t>‹#›</a:t>
            </a:fld>
            <a:endParaRPr lang="en-US" dirty="0"/>
          </a:p>
        </p:txBody>
      </p:sp>
    </p:spTree>
    <p:extLst>
      <p:ext uri="{BB962C8B-B14F-4D97-AF65-F5344CB8AC3E}">
        <p14:creationId xmlns:p14="http://schemas.microsoft.com/office/powerpoint/2010/main" val="3534689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20E9F-4F67-4AAB-BE88-83DD5E21AE9F}" type="datetimeFigureOut">
              <a:rPr lang="en-US" smtClean="0"/>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911FC-BE16-465F-B684-AD62C836FF50}" type="slidenum">
              <a:rPr lang="en-US" smtClean="0"/>
              <a:t>‹#›</a:t>
            </a:fld>
            <a:endParaRPr lang="en-US" dirty="0"/>
          </a:p>
        </p:txBody>
      </p:sp>
    </p:spTree>
    <p:extLst>
      <p:ext uri="{BB962C8B-B14F-4D97-AF65-F5344CB8AC3E}">
        <p14:creationId xmlns:p14="http://schemas.microsoft.com/office/powerpoint/2010/main" val="183892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20E9F-4F67-4AAB-BE88-83DD5E21AE9F}" type="datetimeFigureOut">
              <a:rPr lang="en-US" smtClean="0"/>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911FC-BE16-465F-B684-AD62C836FF50}" type="slidenum">
              <a:rPr lang="en-US" smtClean="0"/>
              <a:t>‹#›</a:t>
            </a:fld>
            <a:endParaRPr lang="en-US" dirty="0"/>
          </a:p>
        </p:txBody>
      </p:sp>
    </p:spTree>
    <p:extLst>
      <p:ext uri="{BB962C8B-B14F-4D97-AF65-F5344CB8AC3E}">
        <p14:creationId xmlns:p14="http://schemas.microsoft.com/office/powerpoint/2010/main" val="3283956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dirty="0"/>
          </a:p>
        </p:txBody>
      </p:sp>
      <p:sp>
        <p:nvSpPr>
          <p:cNvPr id="7" name="Content Placeholder 6"/>
          <p:cNvSpPr>
            <a:spLocks noGrp="1"/>
          </p:cNvSpPr>
          <p:nvPr>
            <p:ph sz="quarter" idx="10"/>
          </p:nvPr>
        </p:nvSpPr>
        <p:spPr>
          <a:xfrm>
            <a:off x="457200" y="1752600"/>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8382000" y="6477000"/>
            <a:ext cx="533400" cy="2286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10915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 &amp; O Title Slide">
    <p:spTree>
      <p:nvGrpSpPr>
        <p:cNvPr id="1" name=""/>
        <p:cNvGrpSpPr/>
        <p:nvPr/>
      </p:nvGrpSpPr>
      <p:grpSpPr>
        <a:xfrm>
          <a:off x="0" y="0"/>
          <a:ext cx="0" cy="0"/>
          <a:chOff x="0" y="0"/>
          <a:chExt cx="0" cy="0"/>
        </a:xfrm>
      </p:grpSpPr>
      <p:sp>
        <p:nvSpPr>
          <p:cNvPr id="16" name="Rectangle 7" descr="Light horizontal"/>
          <p:cNvSpPr>
            <a:spLocks noChangeArrowheads="1"/>
          </p:cNvSpPr>
          <p:nvPr/>
        </p:nvSpPr>
        <p:spPr bwMode="auto">
          <a:xfrm>
            <a:off x="0" y="2514600"/>
            <a:ext cx="9144000" cy="4191000"/>
          </a:xfrm>
          <a:prstGeom prst="rect">
            <a:avLst/>
          </a:prstGeom>
          <a:solidFill>
            <a:srgbClr val="003399"/>
          </a:solidFill>
          <a:ln w="9525">
            <a:solidFill>
              <a:schemeClr val="accent2"/>
            </a:solidFill>
            <a:miter lim="800000"/>
            <a:headEnd/>
            <a:tailEnd/>
          </a:ln>
        </p:spPr>
        <p:txBody>
          <a:bodyPr wrap="none" anchor="ctr"/>
          <a:lstStyle/>
          <a:p>
            <a:pPr algn="ctr">
              <a:spcBef>
                <a:spcPct val="50000"/>
              </a:spcBef>
            </a:pPr>
            <a:endParaRPr lang="en-US" dirty="0" smtClean="0">
              <a:solidFill>
                <a:prstClr val="white"/>
              </a:solidFill>
              <a:latin typeface="Gill Sans MT" pitchFamily="34" charset="0"/>
            </a:endParaRPr>
          </a:p>
        </p:txBody>
      </p:sp>
      <p:sp>
        <p:nvSpPr>
          <p:cNvPr id="2" name="Title 1"/>
          <p:cNvSpPr>
            <a:spLocks noGrp="1"/>
          </p:cNvSpPr>
          <p:nvPr>
            <p:ph type="ctrTitle"/>
          </p:nvPr>
        </p:nvSpPr>
        <p:spPr>
          <a:xfrm>
            <a:off x="685800" y="2743200"/>
            <a:ext cx="7772400" cy="1828800"/>
          </a:xfrm>
          <a:prstGeom prst="rect">
            <a:avLst/>
          </a:prstGeom>
        </p:spPr>
        <p:txBody>
          <a:bodyPr>
            <a:normAutofit/>
          </a:bodyPr>
          <a:lstStyle>
            <a:lvl1pPr>
              <a:defRPr sz="4000">
                <a:solidFill>
                  <a:schemeClr val="bg1"/>
                </a:solidFill>
                <a:effectLst>
                  <a:outerShdw blurRad="38100" dist="38100" dir="2700000" algn="tl">
                    <a:srgbClr val="000000">
                      <a:alpha val="43137"/>
                    </a:srgbClr>
                  </a:outerShdw>
                </a:effectLst>
                <a:latin typeface="Gill Sans MT"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5257800"/>
            <a:ext cx="6400800" cy="609600"/>
          </a:xfrm>
        </p:spPr>
        <p:txBody>
          <a:bodyPr>
            <a:normAutofit/>
          </a:bodyPr>
          <a:lstStyle>
            <a:lvl1pPr marL="0" indent="0" algn="ctr">
              <a:buNone/>
              <a:defRPr sz="1800">
                <a:solidFill>
                  <a:schemeClr val="bg1"/>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INSERT DATE</a:t>
            </a:r>
          </a:p>
        </p:txBody>
      </p:sp>
      <p:sp>
        <p:nvSpPr>
          <p:cNvPr id="4" name="Date Placeholder 3"/>
          <p:cNvSpPr>
            <a:spLocks noGrp="1"/>
          </p:cNvSpPr>
          <p:nvPr>
            <p:ph type="dt" sz="half" idx="10"/>
          </p:nvPr>
        </p:nvSpPr>
        <p:spPr/>
        <p:txBody>
          <a:bodyPr/>
          <a:lstStyle/>
          <a:p>
            <a:fld id="{18DFC29D-252B-4AD3-97C0-6826B69FF4DF}" type="datetime1">
              <a:rPr lang="en-US" smtClean="0">
                <a:solidFill>
                  <a:prstClr val="black">
                    <a:tint val="75000"/>
                  </a:prstClr>
                </a:solidFill>
              </a:r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E4BAC9-6D41-4691-9299-18EF07EF0177}" type="slidenum">
              <a:rPr lang="en-US" smtClean="0">
                <a:solidFill>
                  <a:prstClr val="black">
                    <a:tint val="75000"/>
                  </a:prstClr>
                </a:solidFill>
              </a:rPr>
              <a:pPr/>
              <a:t>‹#›</a:t>
            </a:fld>
            <a:endParaRPr lang="en-US" dirty="0">
              <a:solidFill>
                <a:prstClr val="black">
                  <a:tint val="75000"/>
                </a:prstClr>
              </a:solidFill>
            </a:endParaRPr>
          </a:p>
        </p:txBody>
      </p:sp>
      <p:sp>
        <p:nvSpPr>
          <p:cNvPr id="10" name="Rectangle 10"/>
          <p:cNvSpPr>
            <a:spLocks noChangeArrowheads="1"/>
          </p:cNvSpPr>
          <p:nvPr/>
        </p:nvSpPr>
        <p:spPr bwMode="auto">
          <a:xfrm>
            <a:off x="0" y="6248400"/>
            <a:ext cx="9144000" cy="304800"/>
          </a:xfrm>
          <a:prstGeom prst="rect">
            <a:avLst/>
          </a:prstGeom>
          <a:solidFill>
            <a:srgbClr val="4F4FC5"/>
          </a:solidFill>
          <a:ln w="9525">
            <a:noFill/>
            <a:miter lim="800000"/>
            <a:headEnd/>
            <a:tailEnd/>
          </a:ln>
        </p:spPr>
        <p:txBody>
          <a:bodyPr wrap="none" anchor="ctr"/>
          <a:lstStyle/>
          <a:p>
            <a:endParaRPr lang="en-US" dirty="0">
              <a:solidFill>
                <a:prstClr val="black"/>
              </a:solidFill>
            </a:endParaRPr>
          </a:p>
        </p:txBody>
      </p:sp>
      <p:sp>
        <p:nvSpPr>
          <p:cNvPr id="11" name="Rectangle 8"/>
          <p:cNvSpPr>
            <a:spLocks noChangeArrowheads="1"/>
          </p:cNvSpPr>
          <p:nvPr/>
        </p:nvSpPr>
        <p:spPr bwMode="auto">
          <a:xfrm>
            <a:off x="0" y="0"/>
            <a:ext cx="9144000" cy="304800"/>
          </a:xfrm>
          <a:prstGeom prst="rect">
            <a:avLst/>
          </a:prstGeom>
          <a:gradFill rotWithShape="1">
            <a:gsLst>
              <a:gs pos="0">
                <a:srgbClr val="FFE88E"/>
              </a:gs>
              <a:gs pos="100000">
                <a:srgbClr val="FFCC00"/>
              </a:gs>
            </a:gsLst>
            <a:lin ang="0" scaled="1"/>
          </a:gradFill>
          <a:ln w="9525">
            <a:solidFill>
              <a:srgbClr val="FFCC00"/>
            </a:solidFill>
            <a:miter lim="800000"/>
            <a:headEnd/>
            <a:tailEnd/>
          </a:ln>
        </p:spPr>
        <p:txBody>
          <a:bodyPr wrap="none" anchor="ctr"/>
          <a:lstStyle/>
          <a:p>
            <a:endParaRPr lang="en-US" dirty="0">
              <a:solidFill>
                <a:prstClr val="black"/>
              </a:solidFill>
            </a:endParaRPr>
          </a:p>
        </p:txBody>
      </p:sp>
      <p:sp>
        <p:nvSpPr>
          <p:cNvPr id="13" name="Rectangle 8"/>
          <p:cNvSpPr>
            <a:spLocks noChangeArrowheads="1"/>
          </p:cNvSpPr>
          <p:nvPr/>
        </p:nvSpPr>
        <p:spPr bwMode="auto">
          <a:xfrm>
            <a:off x="0" y="6553200"/>
            <a:ext cx="9144000" cy="304800"/>
          </a:xfrm>
          <a:prstGeom prst="rect">
            <a:avLst/>
          </a:prstGeom>
          <a:gradFill rotWithShape="1">
            <a:gsLst>
              <a:gs pos="0">
                <a:srgbClr val="FFE88E"/>
              </a:gs>
              <a:gs pos="100000">
                <a:srgbClr val="FFCC00"/>
              </a:gs>
            </a:gsLst>
            <a:lin ang="0" scaled="1"/>
          </a:gradFill>
          <a:ln w="9525">
            <a:solidFill>
              <a:srgbClr val="FFCC00"/>
            </a:solidFill>
            <a:miter lim="800000"/>
            <a:headEnd/>
            <a:tailEnd/>
          </a:ln>
        </p:spPr>
        <p:txBody>
          <a:bodyPr wrap="none" anchor="ctr"/>
          <a:lstStyle/>
          <a:p>
            <a:endParaRPr lang="en-US" dirty="0">
              <a:solidFill>
                <a:prstClr val="black"/>
              </a:solidFill>
            </a:endParaRPr>
          </a:p>
        </p:txBody>
      </p:sp>
      <p:pic>
        <p:nvPicPr>
          <p:cNvPr id="14" name="Picture 13" descr="hopkinsmedlogo.tiff"/>
          <p:cNvPicPr>
            <a:picLocks noChangeAspect="1"/>
          </p:cNvPicPr>
          <p:nvPr/>
        </p:nvPicPr>
        <p:blipFill>
          <a:blip r:embed="rId2" cstate="print"/>
          <a:stretch>
            <a:fillRect/>
          </a:stretch>
        </p:blipFill>
        <p:spPr>
          <a:xfrm>
            <a:off x="6324600" y="457200"/>
            <a:ext cx="2664990" cy="1690116"/>
          </a:xfrm>
          <a:prstGeom prst="rect">
            <a:avLst/>
          </a:prstGeom>
        </p:spPr>
      </p:pic>
    </p:spTree>
    <p:extLst>
      <p:ext uri="{BB962C8B-B14F-4D97-AF65-F5344CB8AC3E}">
        <p14:creationId xmlns:p14="http://schemas.microsoft.com/office/powerpoint/2010/main" val="295027806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Rectangle 6"/>
          <p:cNvSpPr/>
          <p:nvPr userDrawn="1"/>
        </p:nvSpPr>
        <p:spPr>
          <a:xfrm>
            <a:off x="8382000" y="6477000"/>
            <a:ext cx="533400" cy="2286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346083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Rectangle 11"/>
          <p:cNvSpPr/>
          <p:nvPr userDrawn="1"/>
        </p:nvSpPr>
        <p:spPr>
          <a:xfrm>
            <a:off x="8382000" y="6477000"/>
            <a:ext cx="533400" cy="2286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0639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dirty="0"/>
          </a:p>
        </p:txBody>
      </p:sp>
      <p:sp>
        <p:nvSpPr>
          <p:cNvPr id="7" name="Content Placeholder 6"/>
          <p:cNvSpPr>
            <a:spLocks noGrp="1"/>
          </p:cNvSpPr>
          <p:nvPr>
            <p:ph sz="quarter" idx="10"/>
          </p:nvPr>
        </p:nvSpPr>
        <p:spPr>
          <a:xfrm>
            <a:off x="457200" y="1752600"/>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8382000" y="6477000"/>
            <a:ext cx="533400" cy="2286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6415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1689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8382000" y="6477000"/>
            <a:ext cx="533400" cy="2286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762000" y="190500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1830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86CC84-ADDD-40FC-A86F-1952A71D2D2E}"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79C1F1-AFAB-45BB-9185-B2C0C3CB8615}" type="slidenum">
              <a:rPr lang="en-US" smtClean="0"/>
              <a:pPr/>
              <a:t>‹#›</a:t>
            </a:fld>
            <a:endParaRPr lang="en-US" dirty="0"/>
          </a:p>
        </p:txBody>
      </p:sp>
    </p:spTree>
    <p:extLst>
      <p:ext uri="{BB962C8B-B14F-4D97-AF65-F5344CB8AC3E}">
        <p14:creationId xmlns:p14="http://schemas.microsoft.com/office/powerpoint/2010/main" val="1902339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EAB1CA-5BCA-4B88-A0DF-64B4C7A39E41}"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87774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88B0D-73FB-4C20-9309-015AFB83555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032248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99D24-E438-4299-8B8E-09E66AD7BE8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049442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F0D3F-7F6B-4AA5-8174-B8580CA83719}"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7833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A404F-CBE4-4BA4-98CF-870F5451818E}" type="datetime1">
              <a:rPr lang="en-US" smtClean="0">
                <a:solidFill>
                  <a:prstClr val="black">
                    <a:tint val="75000"/>
                  </a:prstClr>
                </a:solidFill>
              </a:rPr>
              <a:pPr/>
              <a:t>5/14/2013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20995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2BEEC1-832F-4B1F-BB81-677F67566D45}" type="datetime1">
              <a:rPr lang="en-US" smtClean="0">
                <a:solidFill>
                  <a:prstClr val="black">
                    <a:tint val="75000"/>
                  </a:prstClr>
                </a:solidFill>
              </a:rPr>
              <a:pPr/>
              <a:t>5/14/2013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731277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D2F75-F0B1-4E30-8578-79E3DD1D7AB4}" type="datetime1">
              <a:rPr lang="en-US" smtClean="0">
                <a:solidFill>
                  <a:prstClr val="black">
                    <a:tint val="75000"/>
                  </a:prstClr>
                </a:solidFill>
              </a:rPr>
              <a:pPr/>
              <a:t>5/14/2013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23205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316EA-762D-4EF9-85B1-48FBB540A88F}"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2542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5170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2B2B3-A5A0-4B96-BD6E-AF55F9B6F78B}"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948503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C0DC1-EA7F-41A1-8F9B-5F5F985686B5}"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807547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E4F3C-0FD7-4F59-AC93-928FABADEA3F}"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083291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101"/>
          <p:cNvGrpSpPr>
            <a:grpSpLocks/>
          </p:cNvGrpSpPr>
          <p:nvPr userDrawn="1"/>
        </p:nvGrpSpPr>
        <p:grpSpPr bwMode="auto">
          <a:xfrm>
            <a:off x="0" y="3867150"/>
            <a:ext cx="7986713" cy="19050"/>
            <a:chOff x="0" y="840"/>
            <a:chExt cx="5660" cy="12"/>
          </a:xfrm>
        </p:grpSpPr>
        <p:sp>
          <p:nvSpPr>
            <p:cNvPr id="5" name="Line 102"/>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sp>
          <p:nvSpPr>
            <p:cNvPr id="6" name="Line 103"/>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grpSp>
      <p:graphicFrame>
        <p:nvGraphicFramePr>
          <p:cNvPr id="7"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9228"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
        <p:nvSpPr>
          <p:cNvPr id="63491"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a:t>Click to edit Master subtitle style and use in 1 or more lines</a:t>
            </a:r>
          </a:p>
        </p:txBody>
      </p:sp>
    </p:spTree>
    <p:extLst>
      <p:ext uri="{BB962C8B-B14F-4D97-AF65-F5344CB8AC3E}">
        <p14:creationId xmlns:p14="http://schemas.microsoft.com/office/powerpoint/2010/main" val="28105831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EAB1CA-5BCA-4B88-A0DF-64B4C7A39E41}"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333492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88B0D-73FB-4C20-9309-015AFB83555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25485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99D24-E438-4299-8B8E-09E66AD7BE8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996661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F0D3F-7F6B-4AA5-8174-B8580CA83719}"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8339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A404F-CBE4-4BA4-98CF-870F5451818E}" type="datetime1">
              <a:rPr lang="en-US" smtClean="0">
                <a:solidFill>
                  <a:prstClr val="black">
                    <a:tint val="75000"/>
                  </a:prstClr>
                </a:solidFill>
              </a:rPr>
              <a:pPr/>
              <a:t>5/14/2013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025980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2BEEC1-832F-4B1F-BB81-677F67566D45}" type="datetime1">
              <a:rPr lang="en-US" smtClean="0">
                <a:solidFill>
                  <a:prstClr val="black">
                    <a:tint val="75000"/>
                  </a:prstClr>
                </a:solidFill>
              </a:rPr>
              <a:pPr/>
              <a:t>5/14/2013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721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7806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D2F75-F0B1-4E30-8578-79E3DD1D7AB4}" type="datetime1">
              <a:rPr lang="en-US" smtClean="0">
                <a:solidFill>
                  <a:prstClr val="black">
                    <a:tint val="75000"/>
                  </a:prstClr>
                </a:solidFill>
              </a:rPr>
              <a:pPr/>
              <a:t>5/14/2013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482942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316EA-762D-4EF9-85B1-48FBB540A88F}"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274439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2B2B3-A5A0-4B96-BD6E-AF55F9B6F78B}"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729243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C0DC1-EA7F-41A1-8F9B-5F5F985686B5}"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77020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E4F3C-0FD7-4F59-AC93-928FABADEA3F}"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84809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101"/>
          <p:cNvGrpSpPr>
            <a:grpSpLocks/>
          </p:cNvGrpSpPr>
          <p:nvPr userDrawn="1"/>
        </p:nvGrpSpPr>
        <p:grpSpPr bwMode="auto">
          <a:xfrm>
            <a:off x="0" y="3867150"/>
            <a:ext cx="7986713" cy="19050"/>
            <a:chOff x="0" y="840"/>
            <a:chExt cx="5660" cy="12"/>
          </a:xfrm>
        </p:grpSpPr>
        <p:sp>
          <p:nvSpPr>
            <p:cNvPr id="5" name="Line 102"/>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sp>
          <p:nvSpPr>
            <p:cNvPr id="6" name="Line 103"/>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grpSp>
      <p:graphicFrame>
        <p:nvGraphicFramePr>
          <p:cNvPr id="7"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10251"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
        <p:nvSpPr>
          <p:cNvPr id="63491"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a:t>Click to edit Master subtitle style and use in 1 or more lines</a:t>
            </a:r>
          </a:p>
        </p:txBody>
      </p:sp>
    </p:spTree>
    <p:extLst>
      <p:ext uri="{BB962C8B-B14F-4D97-AF65-F5344CB8AC3E}">
        <p14:creationId xmlns:p14="http://schemas.microsoft.com/office/powerpoint/2010/main" val="33212760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EAB1CA-5BCA-4B88-A0DF-64B4C7A39E41}"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52411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88B0D-73FB-4C20-9309-015AFB83555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92407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99D24-E438-4299-8B8E-09E66AD7BE8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886710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F0D3F-7F6B-4AA5-8174-B8580CA83719}"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47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76400"/>
            <a:ext cx="3919538"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676400"/>
            <a:ext cx="3921125"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89057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A404F-CBE4-4BA4-98CF-870F5451818E}" type="datetime1">
              <a:rPr lang="en-US" smtClean="0">
                <a:solidFill>
                  <a:prstClr val="black">
                    <a:tint val="75000"/>
                  </a:prstClr>
                </a:solidFill>
              </a:rPr>
              <a:pPr/>
              <a:t>5/14/2013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48537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2BEEC1-832F-4B1F-BB81-677F67566D45}" type="datetime1">
              <a:rPr lang="en-US" smtClean="0">
                <a:solidFill>
                  <a:prstClr val="black">
                    <a:tint val="75000"/>
                  </a:prstClr>
                </a:solidFill>
              </a:rPr>
              <a:pPr/>
              <a:t>5/14/2013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00430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D2F75-F0B1-4E30-8578-79E3DD1D7AB4}" type="datetime1">
              <a:rPr lang="en-US" smtClean="0">
                <a:solidFill>
                  <a:prstClr val="black">
                    <a:tint val="75000"/>
                  </a:prstClr>
                </a:solidFill>
              </a:rPr>
              <a:pPr/>
              <a:t>5/14/2013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647181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316EA-762D-4EF9-85B1-48FBB540A88F}"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753311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2B2B3-A5A0-4B96-BD6E-AF55F9B6F78B}"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827764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C0DC1-EA7F-41A1-8F9B-5F5F985686B5}"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912420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E4F3C-0FD7-4F59-AC93-928FABADEA3F}"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407685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101"/>
          <p:cNvGrpSpPr>
            <a:grpSpLocks/>
          </p:cNvGrpSpPr>
          <p:nvPr userDrawn="1"/>
        </p:nvGrpSpPr>
        <p:grpSpPr bwMode="auto">
          <a:xfrm>
            <a:off x="0" y="3867150"/>
            <a:ext cx="7986713" cy="19050"/>
            <a:chOff x="0" y="840"/>
            <a:chExt cx="5660" cy="12"/>
          </a:xfrm>
        </p:grpSpPr>
        <p:sp>
          <p:nvSpPr>
            <p:cNvPr id="5" name="Line 102"/>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sp>
          <p:nvSpPr>
            <p:cNvPr id="6" name="Line 103"/>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grpSp>
      <p:graphicFrame>
        <p:nvGraphicFramePr>
          <p:cNvPr id="7"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11275"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
        <p:nvSpPr>
          <p:cNvPr id="63491"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a:t>Click to edit Master subtitle style and use in 1 or more lines</a:t>
            </a:r>
          </a:p>
        </p:txBody>
      </p:sp>
    </p:spTree>
    <p:extLst>
      <p:ext uri="{BB962C8B-B14F-4D97-AF65-F5344CB8AC3E}">
        <p14:creationId xmlns:p14="http://schemas.microsoft.com/office/powerpoint/2010/main" val="38395590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EAB1CA-5BCA-4B88-A0DF-64B4C7A39E41}"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672439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88B0D-73FB-4C20-9309-015AFB83555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7979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63100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99D24-E438-4299-8B8E-09E66AD7BE8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727176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F0D3F-7F6B-4AA5-8174-B8580CA83719}"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11373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A404F-CBE4-4BA4-98CF-870F5451818E}" type="datetime1">
              <a:rPr lang="en-US" smtClean="0">
                <a:solidFill>
                  <a:prstClr val="black">
                    <a:tint val="75000"/>
                  </a:prstClr>
                </a:solidFill>
              </a:rPr>
              <a:pPr/>
              <a:t>5/14/2013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4154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2BEEC1-832F-4B1F-BB81-677F67566D45}" type="datetime1">
              <a:rPr lang="en-US" smtClean="0">
                <a:solidFill>
                  <a:prstClr val="black">
                    <a:tint val="75000"/>
                  </a:prstClr>
                </a:solidFill>
              </a:rPr>
              <a:pPr/>
              <a:t>5/14/2013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19230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D2F75-F0B1-4E30-8578-79E3DD1D7AB4}" type="datetime1">
              <a:rPr lang="en-US" smtClean="0">
                <a:solidFill>
                  <a:prstClr val="black">
                    <a:tint val="75000"/>
                  </a:prstClr>
                </a:solidFill>
              </a:rPr>
              <a:pPr/>
              <a:t>5/14/2013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65225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316EA-762D-4EF9-85B1-48FBB540A88F}"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09515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2B2B3-A5A0-4B96-BD6E-AF55F9B6F78B}"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168800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C0DC1-EA7F-41A1-8F9B-5F5F985686B5}"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668522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E4F3C-0FD7-4F59-AC93-928FABADEA3F}"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451707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101"/>
          <p:cNvGrpSpPr>
            <a:grpSpLocks/>
          </p:cNvGrpSpPr>
          <p:nvPr userDrawn="1"/>
        </p:nvGrpSpPr>
        <p:grpSpPr bwMode="auto">
          <a:xfrm>
            <a:off x="0" y="3867150"/>
            <a:ext cx="7986713" cy="19050"/>
            <a:chOff x="0" y="840"/>
            <a:chExt cx="5660" cy="12"/>
          </a:xfrm>
        </p:grpSpPr>
        <p:sp>
          <p:nvSpPr>
            <p:cNvPr id="5" name="Line 102"/>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sp>
          <p:nvSpPr>
            <p:cNvPr id="6" name="Line 103"/>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hangingPunct="0">
                <a:defRPr/>
              </a:pPr>
              <a:endParaRPr lang="en-US" dirty="0">
                <a:solidFill>
                  <a:prstClr val="black"/>
                </a:solidFill>
                <a:effectLst>
                  <a:outerShdw blurRad="38100" dist="38100" dir="2700000" algn="tl">
                    <a:srgbClr val="000000">
                      <a:alpha val="43137"/>
                    </a:srgbClr>
                  </a:outerShdw>
                </a:effectLst>
                <a:latin typeface="Arial" charset="0"/>
              </a:endParaRPr>
            </a:p>
          </p:txBody>
        </p:sp>
      </p:grpSp>
      <p:graphicFrame>
        <p:nvGraphicFramePr>
          <p:cNvPr id="7" name="Object 111" descr="This is a picture of the AHRQ logo."/>
          <p:cNvGraphicFramePr>
            <a:graphicFrameLocks noChangeAspect="1"/>
          </p:cNvGraphicFramePr>
          <p:nvPr userDrawn="1"/>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12298" name="Photo Editor Photo" r:id="rId3" imgW="6400000" imgH="1514686" progId="">
                  <p:embed/>
                </p:oleObj>
              </mc:Choice>
              <mc:Fallback>
                <p:oleObj name="Photo Editor Photo" r:id="rId3" imgW="6400000" imgH="15146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0" name="Rectangle 2"/>
          <p:cNvSpPr>
            <a:spLocks noGrp="1" noChangeArrowheads="1"/>
          </p:cNvSpPr>
          <p:nvPr>
            <p:ph type="ctrTitle"/>
          </p:nvPr>
        </p:nvSpPr>
        <p:spPr>
          <a:xfrm>
            <a:off x="609600" y="2819400"/>
            <a:ext cx="7789863" cy="914400"/>
          </a:xfrm>
        </p:spPr>
        <p:txBody>
          <a:bodyPr/>
          <a:lstStyle>
            <a:lvl1pPr>
              <a:defRPr/>
            </a:lvl1pPr>
          </a:lstStyle>
          <a:p>
            <a:r>
              <a:rPr lang="en-US"/>
              <a:t>Click to edit Master title style and use in 1 or 2 lines</a:t>
            </a:r>
          </a:p>
        </p:txBody>
      </p:sp>
      <p:sp>
        <p:nvSpPr>
          <p:cNvPr id="63491"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a:t>Click to edit Master subtitle style and use in 1 or more lines</a:t>
            </a:r>
          </a:p>
        </p:txBody>
      </p:sp>
    </p:spTree>
    <p:extLst>
      <p:ext uri="{BB962C8B-B14F-4D97-AF65-F5344CB8AC3E}">
        <p14:creationId xmlns:p14="http://schemas.microsoft.com/office/powerpoint/2010/main" val="202705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68871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EAB1CA-5BCA-4B88-A0DF-64B4C7A39E41}"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035549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88B0D-73FB-4C20-9309-015AFB83555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998910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99D24-E438-4299-8B8E-09E66AD7BE8D}"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390139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F0D3F-7F6B-4AA5-8174-B8580CA83719}"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21946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A404F-CBE4-4BA4-98CF-870F5451818E}" type="datetime1">
              <a:rPr lang="en-US" smtClean="0">
                <a:solidFill>
                  <a:prstClr val="black">
                    <a:tint val="75000"/>
                  </a:prstClr>
                </a:solidFill>
              </a:rPr>
              <a:pPr/>
              <a:t>5/14/2013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907401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2BEEC1-832F-4B1F-BB81-677F67566D45}" type="datetime1">
              <a:rPr lang="en-US" smtClean="0">
                <a:solidFill>
                  <a:prstClr val="black">
                    <a:tint val="75000"/>
                  </a:prstClr>
                </a:solidFill>
              </a:rPr>
              <a:pPr/>
              <a:t>5/14/2013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1757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D2F75-F0B1-4E30-8578-79E3DD1D7AB4}" type="datetime1">
              <a:rPr lang="en-US" smtClean="0">
                <a:solidFill>
                  <a:prstClr val="black">
                    <a:tint val="75000"/>
                  </a:prstClr>
                </a:solidFill>
              </a:rPr>
              <a:pPr/>
              <a:t>5/14/2013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5444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316EA-762D-4EF9-85B1-48FBB540A88F}"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11775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2B2B3-A5A0-4B96-BD6E-AF55F9B6F78B}" type="datetime1">
              <a:rPr lang="en-US" smtClean="0">
                <a:solidFill>
                  <a:prstClr val="black">
                    <a:tint val="75000"/>
                  </a:prstClr>
                </a:solidFill>
              </a:rPr>
              <a:pPr/>
              <a:t>5/14/2013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070288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C0DC1-EA7F-41A1-8F9B-5F5F985686B5}"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7050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10.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1.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2.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1.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vmlDrawing" Target="../drawings/vmlDrawing3.v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6.vml"/><Relationship Id="rId2" Type="http://schemas.openxmlformats.org/officeDocument/2006/relationships/theme" Target="../theme/theme3.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oleObject" Target="../embeddings/oleObject6.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9.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A8"/>
            </a:gs>
            <a:gs pos="100000">
              <a:srgbClr val="1B8DFF"/>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447800" y="228600"/>
            <a:ext cx="6697663" cy="8763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09600" y="1676400"/>
            <a:ext cx="7993063" cy="2895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 and use use in 1 or more lines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93"/>
          <p:cNvGrpSpPr>
            <a:grpSpLocks/>
          </p:cNvGrpSpPr>
          <p:nvPr/>
        </p:nvGrpSpPr>
        <p:grpSpPr bwMode="auto">
          <a:xfrm>
            <a:off x="0" y="1333500"/>
            <a:ext cx="7986713" cy="19050"/>
            <a:chOff x="0" y="840"/>
            <a:chExt cx="5660" cy="12"/>
          </a:xfrm>
        </p:grpSpPr>
        <p:sp>
          <p:nvSpPr>
            <p:cNvPr id="1118" name="Line 94"/>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sp>
          <p:nvSpPr>
            <p:cNvPr id="1119" name="Line 95"/>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grpSp>
      <p:graphicFrame>
        <p:nvGraphicFramePr>
          <p:cNvPr id="1029" name="Object 109" descr="This is a picture of the AHRQ logo."/>
          <p:cNvGraphicFramePr>
            <a:graphicFrameLocks noChangeAspect="1"/>
          </p:cNvGraphicFramePr>
          <p:nvPr/>
        </p:nvGraphicFramePr>
        <p:xfrm>
          <a:off x="142875" y="317500"/>
          <a:ext cx="1428750" cy="671513"/>
        </p:xfrm>
        <a:graphic>
          <a:graphicData uri="http://schemas.openxmlformats.org/presentationml/2006/ole">
            <mc:AlternateContent xmlns:mc="http://schemas.openxmlformats.org/markup-compatibility/2006">
              <mc:Choice xmlns:v="urn:schemas-microsoft-com:vml" Requires="v">
                <p:oleObj spid="_x0000_s5149" name="Photo Editor Photo" r:id="rId4" imgW="3486637" imgH="1638529" progId="">
                  <p:embed/>
                </p:oleObj>
              </mc:Choice>
              <mc:Fallback>
                <p:oleObj name="Photo Editor Photo" r:id="rId4" imgW="3486637" imgH="16385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317500"/>
                        <a:ext cx="1428750" cy="671513"/>
                      </a:xfrm>
                      <a:prstGeom prst="rect">
                        <a:avLst/>
                      </a:prstGeom>
                      <a:noFill/>
                      <a:ln>
                        <a:noFill/>
                      </a:ln>
                      <a:effectLst/>
                      <a:extLst>
                        <a:ext uri="{909E8E84-426E-40DD-AFC4-6F175D3DCCD1}">
                          <a14:hiddenFill xmlns:a14="http://schemas.microsoft.com/office/drawing/2010/main">
                            <a:solidFill>
                              <a:srgbClr val="8CF4EA"/>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279F">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034237069"/>
      </p:ext>
    </p:extLst>
  </p:cSld>
  <p:clrMap bg1="dk2" tx1="lt1" bg2="dk1" tx2="lt2" accent1="accent1" accent2="accent2" accent3="accent3" accent4="accent4" accent5="accent5" accent6="accent6" hlink="hlink" folHlink="folHlink"/>
  <p:sldLayoutIdLst>
    <p:sldLayoutId id="2147483703" r:id="rId1"/>
  </p:sldLayoutIdLst>
  <p:hf sldNum="0" hdr="0" ftr="0" dt="0"/>
  <p:txStyles>
    <p:titleStyle>
      <a:lvl1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465138" indent="-465138" algn="l" rtl="0" eaLnBrk="0" fontAlgn="base" hangingPunct="0">
        <a:lnSpc>
          <a:spcPct val="90000"/>
        </a:lnSpc>
        <a:spcBef>
          <a:spcPct val="30000"/>
        </a:spcBef>
        <a:spcAft>
          <a:spcPct val="0"/>
        </a:spcAft>
        <a:buClr>
          <a:schemeClr val="tx2"/>
        </a:buClr>
        <a:buSzPct val="95000"/>
        <a:buFont typeface="Wingdings" pitchFamily="2" charset="2"/>
        <a:buChar char="n"/>
        <a:defRPr sz="3200">
          <a:solidFill>
            <a:srgbClr val="FFFFFF"/>
          </a:solidFill>
          <a:effectLst>
            <a:outerShdw blurRad="38100" dist="38100" dir="2700000" algn="tl">
              <a:srgbClr val="000000"/>
            </a:outerShdw>
          </a:effectLst>
          <a:latin typeface="+mn-lt"/>
          <a:ea typeface="ＭＳ Ｐゴシック" charset="0"/>
          <a:cs typeface="ＭＳ Ｐゴシック" charset="0"/>
        </a:defRPr>
      </a:lvl1pPr>
      <a:lvl2pPr marL="976313" indent="-396875" algn="l" rtl="0" eaLnBrk="0" fontAlgn="base" hangingPunct="0">
        <a:lnSpc>
          <a:spcPct val="90000"/>
        </a:lnSpc>
        <a:spcBef>
          <a:spcPct val="30000"/>
        </a:spcBef>
        <a:spcAft>
          <a:spcPct val="0"/>
        </a:spcAft>
        <a:buClr>
          <a:schemeClr val="tx2"/>
        </a:buClr>
        <a:buSzPct val="95000"/>
        <a:buChar char="–"/>
        <a:defRPr sz="2800">
          <a:solidFill>
            <a:srgbClr val="FFFFFF"/>
          </a:solidFill>
          <a:effectLst>
            <a:outerShdw blurRad="38100" dist="38100" dir="2700000" algn="tl">
              <a:srgbClr val="000000"/>
            </a:outerShdw>
          </a:effectLst>
          <a:latin typeface="+mn-lt"/>
          <a:ea typeface="ＭＳ Ｐゴシック" charset="0"/>
          <a:cs typeface="ＭＳ Ｐゴシック"/>
        </a:defRPr>
      </a:lvl2pPr>
      <a:lvl3pPr marL="1439863" indent="-349250" algn="l" rtl="0" eaLnBrk="0" fontAlgn="base" hangingPunct="0">
        <a:lnSpc>
          <a:spcPct val="90000"/>
        </a:lnSpc>
        <a:spcBef>
          <a:spcPct val="30000"/>
        </a:spcBef>
        <a:spcAft>
          <a:spcPct val="0"/>
        </a:spcAft>
        <a:buClr>
          <a:schemeClr val="tx2"/>
        </a:buClr>
        <a:buSzPct val="95000"/>
        <a:buFont typeface="Wingdings" pitchFamily="2" charset="2"/>
        <a:buChar char="n"/>
        <a:defRPr sz="2400">
          <a:solidFill>
            <a:srgbClr val="FFFFFF"/>
          </a:solidFill>
          <a:effectLst>
            <a:outerShdw blurRad="38100" dist="38100" dir="2700000" algn="tl">
              <a:srgbClr val="000000"/>
            </a:outerShdw>
          </a:effectLst>
          <a:latin typeface="+mn-lt"/>
          <a:ea typeface="ＭＳ Ｐゴシック" charset="0"/>
          <a:cs typeface="ＭＳ Ｐゴシック"/>
        </a:defRPr>
      </a:lvl3pPr>
      <a:lvl4pPr marL="1782763" indent="-228600" algn="l" rtl="0" eaLnBrk="0" fontAlgn="base" hangingPunct="0">
        <a:lnSpc>
          <a:spcPct val="90000"/>
        </a:lnSpc>
        <a:spcBef>
          <a:spcPct val="30000"/>
        </a:spcBef>
        <a:spcAft>
          <a:spcPct val="0"/>
        </a:spcAft>
        <a:buClr>
          <a:srgbClr val="66FFFF"/>
        </a:buClr>
        <a:buSzPct val="65000"/>
        <a:buFont typeface="Monotype Sorts"/>
        <a:buChar char="u"/>
        <a:defRPr sz="2000">
          <a:solidFill>
            <a:srgbClr val="FFFFFF"/>
          </a:solidFill>
          <a:effectLst>
            <a:outerShdw blurRad="38100" dist="38100" dir="2700000" algn="tl">
              <a:srgbClr val="000000"/>
            </a:outerShdw>
          </a:effectLst>
          <a:latin typeface="+mn-lt"/>
          <a:ea typeface="ＭＳ Ｐゴシック" charset="0"/>
          <a:cs typeface="ＭＳ Ｐゴシック"/>
        </a:defRPr>
      </a:lvl4pPr>
      <a:lvl5pPr marL="21256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ea typeface="ＭＳ Ｐゴシック" charset="0"/>
          <a:cs typeface="ＭＳ Ｐゴシック"/>
        </a:defRPr>
      </a:lvl5pPr>
      <a:lvl6pPr marL="25828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6pPr>
      <a:lvl7pPr marL="30400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7pPr>
      <a:lvl8pPr marL="34972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8pPr>
      <a:lvl9pPr marL="39544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6DAAE-F13A-4908-9693-A28EF45FA513}"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492276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6DAAE-F13A-4908-9693-A28EF45FA513}"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809926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6DAAE-F13A-4908-9693-A28EF45FA513}"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358946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A8"/>
            </a:gs>
            <a:gs pos="100000">
              <a:srgbClr val="1B8DFF"/>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447800" y="228600"/>
            <a:ext cx="6697663" cy="8763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09600" y="1676400"/>
            <a:ext cx="7993063" cy="2895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 and use use in 1 or more lines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93"/>
          <p:cNvGrpSpPr>
            <a:grpSpLocks/>
          </p:cNvGrpSpPr>
          <p:nvPr/>
        </p:nvGrpSpPr>
        <p:grpSpPr bwMode="auto">
          <a:xfrm>
            <a:off x="0" y="1333500"/>
            <a:ext cx="7986713" cy="19050"/>
            <a:chOff x="0" y="840"/>
            <a:chExt cx="5660" cy="12"/>
          </a:xfrm>
        </p:grpSpPr>
        <p:sp>
          <p:nvSpPr>
            <p:cNvPr id="1118" name="Line 94"/>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sp>
          <p:nvSpPr>
            <p:cNvPr id="1119" name="Line 95"/>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grpSp>
      <p:graphicFrame>
        <p:nvGraphicFramePr>
          <p:cNvPr id="1029" name="Object 109" descr="This is a picture of the AHRQ logo."/>
          <p:cNvGraphicFramePr>
            <a:graphicFrameLocks noChangeAspect="1"/>
          </p:cNvGraphicFramePr>
          <p:nvPr/>
        </p:nvGraphicFramePr>
        <p:xfrm>
          <a:off x="142875" y="317500"/>
          <a:ext cx="1428750" cy="671513"/>
        </p:xfrm>
        <a:graphic>
          <a:graphicData uri="http://schemas.openxmlformats.org/presentationml/2006/ole">
            <mc:AlternateContent xmlns:mc="http://schemas.openxmlformats.org/markup-compatibility/2006">
              <mc:Choice xmlns:v="urn:schemas-microsoft-com:vml" Requires="v">
                <p:oleObj spid="_x0000_s1085" name="Photo Editor Photo" r:id="rId24" imgW="3486637" imgH="1638529" progId="">
                  <p:embed/>
                </p:oleObj>
              </mc:Choice>
              <mc:Fallback>
                <p:oleObj name="Photo Editor Photo" r:id="rId24" imgW="3486637" imgH="1638529" progId="">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2875" y="317500"/>
                        <a:ext cx="1428750" cy="671513"/>
                      </a:xfrm>
                      <a:prstGeom prst="rect">
                        <a:avLst/>
                      </a:prstGeom>
                      <a:noFill/>
                      <a:ln>
                        <a:noFill/>
                      </a:ln>
                      <a:effectLst/>
                      <a:extLst>
                        <a:ext uri="{909E8E84-426E-40DD-AFC4-6F175D3DCCD1}">
                          <a14:hiddenFill xmlns:a14="http://schemas.microsoft.com/office/drawing/2010/main">
                            <a:solidFill>
                              <a:srgbClr val="8CF4EA"/>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279F">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84126484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88"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Lst>
  <p:hf sldNum="0" hdr="0" ftr="0" dt="0"/>
  <p:txStyles>
    <p:titleStyle>
      <a:lvl1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465138" indent="-465138" algn="l" rtl="0" eaLnBrk="0" fontAlgn="base" hangingPunct="0">
        <a:lnSpc>
          <a:spcPct val="90000"/>
        </a:lnSpc>
        <a:spcBef>
          <a:spcPct val="30000"/>
        </a:spcBef>
        <a:spcAft>
          <a:spcPct val="0"/>
        </a:spcAft>
        <a:buClr>
          <a:schemeClr val="tx2"/>
        </a:buClr>
        <a:buSzPct val="95000"/>
        <a:buFont typeface="Wingdings" pitchFamily="2" charset="2"/>
        <a:buChar char="n"/>
        <a:defRPr sz="3200">
          <a:solidFill>
            <a:srgbClr val="FFFFFF"/>
          </a:solidFill>
          <a:effectLst>
            <a:outerShdw blurRad="38100" dist="38100" dir="2700000" algn="tl">
              <a:srgbClr val="000000"/>
            </a:outerShdw>
          </a:effectLst>
          <a:latin typeface="+mn-lt"/>
          <a:ea typeface="ＭＳ Ｐゴシック" charset="0"/>
          <a:cs typeface="ＭＳ Ｐゴシック" charset="0"/>
        </a:defRPr>
      </a:lvl1pPr>
      <a:lvl2pPr marL="976313" indent="-396875" algn="l" rtl="0" eaLnBrk="0" fontAlgn="base" hangingPunct="0">
        <a:lnSpc>
          <a:spcPct val="90000"/>
        </a:lnSpc>
        <a:spcBef>
          <a:spcPct val="30000"/>
        </a:spcBef>
        <a:spcAft>
          <a:spcPct val="0"/>
        </a:spcAft>
        <a:buClr>
          <a:schemeClr val="tx2"/>
        </a:buClr>
        <a:buSzPct val="95000"/>
        <a:buChar char="–"/>
        <a:defRPr sz="2800">
          <a:solidFill>
            <a:srgbClr val="FFFFFF"/>
          </a:solidFill>
          <a:effectLst>
            <a:outerShdw blurRad="38100" dist="38100" dir="2700000" algn="tl">
              <a:srgbClr val="000000"/>
            </a:outerShdw>
          </a:effectLst>
          <a:latin typeface="+mn-lt"/>
          <a:ea typeface="ＭＳ Ｐゴシック" charset="0"/>
          <a:cs typeface="ＭＳ Ｐゴシック"/>
        </a:defRPr>
      </a:lvl2pPr>
      <a:lvl3pPr marL="1439863" indent="-349250" algn="l" rtl="0" eaLnBrk="0" fontAlgn="base" hangingPunct="0">
        <a:lnSpc>
          <a:spcPct val="90000"/>
        </a:lnSpc>
        <a:spcBef>
          <a:spcPct val="30000"/>
        </a:spcBef>
        <a:spcAft>
          <a:spcPct val="0"/>
        </a:spcAft>
        <a:buClr>
          <a:schemeClr val="tx2"/>
        </a:buClr>
        <a:buSzPct val="95000"/>
        <a:buFont typeface="Wingdings" pitchFamily="2" charset="2"/>
        <a:buChar char="n"/>
        <a:defRPr sz="2400">
          <a:solidFill>
            <a:srgbClr val="FFFFFF"/>
          </a:solidFill>
          <a:effectLst>
            <a:outerShdw blurRad="38100" dist="38100" dir="2700000" algn="tl">
              <a:srgbClr val="000000"/>
            </a:outerShdw>
          </a:effectLst>
          <a:latin typeface="+mn-lt"/>
          <a:ea typeface="ＭＳ Ｐゴシック" charset="0"/>
          <a:cs typeface="ＭＳ Ｐゴシック"/>
        </a:defRPr>
      </a:lvl3pPr>
      <a:lvl4pPr marL="1782763" indent="-228600" algn="l" rtl="0" eaLnBrk="0" fontAlgn="base" hangingPunct="0">
        <a:lnSpc>
          <a:spcPct val="90000"/>
        </a:lnSpc>
        <a:spcBef>
          <a:spcPct val="30000"/>
        </a:spcBef>
        <a:spcAft>
          <a:spcPct val="0"/>
        </a:spcAft>
        <a:buClr>
          <a:srgbClr val="66FFFF"/>
        </a:buClr>
        <a:buSzPct val="65000"/>
        <a:buFont typeface="Monotype Sorts"/>
        <a:buChar char="u"/>
        <a:defRPr sz="2000">
          <a:solidFill>
            <a:srgbClr val="FFFFFF"/>
          </a:solidFill>
          <a:effectLst>
            <a:outerShdw blurRad="38100" dist="38100" dir="2700000" algn="tl">
              <a:srgbClr val="000000"/>
            </a:outerShdw>
          </a:effectLst>
          <a:latin typeface="+mn-lt"/>
          <a:ea typeface="ＭＳ Ｐゴシック" charset="0"/>
          <a:cs typeface="ＭＳ Ｐゴシック"/>
        </a:defRPr>
      </a:lvl4pPr>
      <a:lvl5pPr marL="21256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ea typeface="ＭＳ Ｐゴシック" charset="0"/>
          <a:cs typeface="ＭＳ Ｐゴシック"/>
        </a:defRPr>
      </a:lvl5pPr>
      <a:lvl6pPr marL="25828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6pPr>
      <a:lvl7pPr marL="30400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7pPr>
      <a:lvl8pPr marL="34972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8pPr>
      <a:lvl9pPr marL="39544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A8"/>
            </a:gs>
            <a:gs pos="100000">
              <a:srgbClr val="1B8DFF"/>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447800" y="228600"/>
            <a:ext cx="6697663" cy="8763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09600" y="1676400"/>
            <a:ext cx="7993063" cy="2895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 and use use in 1 or more lines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93"/>
          <p:cNvGrpSpPr>
            <a:grpSpLocks/>
          </p:cNvGrpSpPr>
          <p:nvPr/>
        </p:nvGrpSpPr>
        <p:grpSpPr bwMode="auto">
          <a:xfrm>
            <a:off x="0" y="1333500"/>
            <a:ext cx="7986713" cy="19050"/>
            <a:chOff x="0" y="840"/>
            <a:chExt cx="5660" cy="12"/>
          </a:xfrm>
        </p:grpSpPr>
        <p:sp>
          <p:nvSpPr>
            <p:cNvPr id="1118" name="Line 94"/>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sp>
          <p:nvSpPr>
            <p:cNvPr id="1119" name="Line 95"/>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lgn="ctr" eaLnBrk="0" fontAlgn="base" hangingPunct="0">
                <a:spcBef>
                  <a:spcPct val="0"/>
                </a:spcBef>
                <a:spcAft>
                  <a:spcPct val="0"/>
                </a:spcAft>
                <a:defRPr/>
              </a:pPr>
              <a:endParaRPr lang="en-US" sz="2400" b="1" dirty="0">
                <a:solidFill>
                  <a:srgbClr val="000000"/>
                </a:solidFill>
                <a:effectLst>
                  <a:outerShdw blurRad="38100" dist="38100" dir="2700000" algn="tl">
                    <a:srgbClr val="000000">
                      <a:alpha val="43137"/>
                    </a:srgbClr>
                  </a:outerShdw>
                </a:effectLst>
                <a:ea typeface="ＭＳ Ｐゴシック" pitchFamily="34" charset="-128"/>
              </a:endParaRPr>
            </a:p>
          </p:txBody>
        </p:sp>
      </p:grpSp>
      <p:graphicFrame>
        <p:nvGraphicFramePr>
          <p:cNvPr id="1029" name="Object 109" descr="This is a picture of the AHRQ logo."/>
          <p:cNvGraphicFramePr>
            <a:graphicFrameLocks noChangeAspect="1"/>
          </p:cNvGraphicFramePr>
          <p:nvPr/>
        </p:nvGraphicFramePr>
        <p:xfrm>
          <a:off x="142875" y="317500"/>
          <a:ext cx="1428750" cy="671513"/>
        </p:xfrm>
        <a:graphic>
          <a:graphicData uri="http://schemas.openxmlformats.org/presentationml/2006/ole">
            <mc:AlternateContent xmlns:mc="http://schemas.openxmlformats.org/markup-compatibility/2006">
              <mc:Choice xmlns:v="urn:schemas-microsoft-com:vml" Requires="v">
                <p:oleObj spid="_x0000_s7195" name="Photo Editor Photo" r:id="rId4" imgW="3486637" imgH="1638529" progId="">
                  <p:embed/>
                </p:oleObj>
              </mc:Choice>
              <mc:Fallback>
                <p:oleObj name="Photo Editor Photo" r:id="rId4" imgW="3486637" imgH="16385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317500"/>
                        <a:ext cx="1428750" cy="671513"/>
                      </a:xfrm>
                      <a:prstGeom prst="rect">
                        <a:avLst/>
                      </a:prstGeom>
                      <a:noFill/>
                      <a:ln>
                        <a:noFill/>
                      </a:ln>
                      <a:effectLst/>
                      <a:extLst>
                        <a:ext uri="{909E8E84-426E-40DD-AFC4-6F175D3DCCD1}">
                          <a14:hiddenFill xmlns:a14="http://schemas.microsoft.com/office/drawing/2010/main">
                            <a:solidFill>
                              <a:srgbClr val="8CF4EA"/>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279F">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08779419"/>
      </p:ext>
    </p:extLst>
  </p:cSld>
  <p:clrMap bg1="dk2" tx1="lt1" bg2="dk1" tx2="lt2" accent1="accent1" accent2="accent2" accent3="accent3" accent4="accent4" accent5="accent5" accent6="accent6" hlink="hlink" folHlink="folHlink"/>
  <p:sldLayoutIdLst>
    <p:sldLayoutId id="2147483705" r:id="rId1"/>
  </p:sldLayoutIdLst>
  <p:hf sldNum="0" hdr="0" ftr="0" dt="0"/>
  <p:txStyles>
    <p:titleStyle>
      <a:lvl1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eaLnBrk="0" fontAlgn="base" hangingPunct="0">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465138" indent="-465138" algn="l" rtl="0" eaLnBrk="0" fontAlgn="base" hangingPunct="0">
        <a:lnSpc>
          <a:spcPct val="90000"/>
        </a:lnSpc>
        <a:spcBef>
          <a:spcPct val="30000"/>
        </a:spcBef>
        <a:spcAft>
          <a:spcPct val="0"/>
        </a:spcAft>
        <a:buClr>
          <a:schemeClr val="tx2"/>
        </a:buClr>
        <a:buSzPct val="95000"/>
        <a:buFont typeface="Wingdings" pitchFamily="2" charset="2"/>
        <a:buChar char="n"/>
        <a:defRPr sz="3200">
          <a:solidFill>
            <a:srgbClr val="FFFFFF"/>
          </a:solidFill>
          <a:effectLst>
            <a:outerShdw blurRad="38100" dist="38100" dir="2700000" algn="tl">
              <a:srgbClr val="000000"/>
            </a:outerShdw>
          </a:effectLst>
          <a:latin typeface="+mn-lt"/>
          <a:ea typeface="ＭＳ Ｐゴシック" charset="0"/>
          <a:cs typeface="ＭＳ Ｐゴシック" charset="0"/>
        </a:defRPr>
      </a:lvl1pPr>
      <a:lvl2pPr marL="976313" indent="-396875" algn="l" rtl="0" eaLnBrk="0" fontAlgn="base" hangingPunct="0">
        <a:lnSpc>
          <a:spcPct val="90000"/>
        </a:lnSpc>
        <a:spcBef>
          <a:spcPct val="30000"/>
        </a:spcBef>
        <a:spcAft>
          <a:spcPct val="0"/>
        </a:spcAft>
        <a:buClr>
          <a:schemeClr val="tx2"/>
        </a:buClr>
        <a:buSzPct val="95000"/>
        <a:buChar char="–"/>
        <a:defRPr sz="2800">
          <a:solidFill>
            <a:srgbClr val="FFFFFF"/>
          </a:solidFill>
          <a:effectLst>
            <a:outerShdw blurRad="38100" dist="38100" dir="2700000" algn="tl">
              <a:srgbClr val="000000"/>
            </a:outerShdw>
          </a:effectLst>
          <a:latin typeface="+mn-lt"/>
          <a:ea typeface="ＭＳ Ｐゴシック" charset="0"/>
          <a:cs typeface="ＭＳ Ｐゴシック"/>
        </a:defRPr>
      </a:lvl2pPr>
      <a:lvl3pPr marL="1439863" indent="-349250" algn="l" rtl="0" eaLnBrk="0" fontAlgn="base" hangingPunct="0">
        <a:lnSpc>
          <a:spcPct val="90000"/>
        </a:lnSpc>
        <a:spcBef>
          <a:spcPct val="30000"/>
        </a:spcBef>
        <a:spcAft>
          <a:spcPct val="0"/>
        </a:spcAft>
        <a:buClr>
          <a:schemeClr val="tx2"/>
        </a:buClr>
        <a:buSzPct val="95000"/>
        <a:buFont typeface="Wingdings" pitchFamily="2" charset="2"/>
        <a:buChar char="n"/>
        <a:defRPr sz="2400">
          <a:solidFill>
            <a:srgbClr val="FFFFFF"/>
          </a:solidFill>
          <a:effectLst>
            <a:outerShdw blurRad="38100" dist="38100" dir="2700000" algn="tl">
              <a:srgbClr val="000000"/>
            </a:outerShdw>
          </a:effectLst>
          <a:latin typeface="+mn-lt"/>
          <a:ea typeface="ＭＳ Ｐゴシック" charset="0"/>
          <a:cs typeface="ＭＳ Ｐゴシック"/>
        </a:defRPr>
      </a:lvl3pPr>
      <a:lvl4pPr marL="1782763" indent="-228600" algn="l" rtl="0" eaLnBrk="0" fontAlgn="base" hangingPunct="0">
        <a:lnSpc>
          <a:spcPct val="90000"/>
        </a:lnSpc>
        <a:spcBef>
          <a:spcPct val="30000"/>
        </a:spcBef>
        <a:spcAft>
          <a:spcPct val="0"/>
        </a:spcAft>
        <a:buClr>
          <a:srgbClr val="66FFFF"/>
        </a:buClr>
        <a:buSzPct val="65000"/>
        <a:buFont typeface="Monotype Sorts"/>
        <a:buChar char="u"/>
        <a:defRPr sz="2000">
          <a:solidFill>
            <a:srgbClr val="FFFFFF"/>
          </a:solidFill>
          <a:effectLst>
            <a:outerShdw blurRad="38100" dist="38100" dir="2700000" algn="tl">
              <a:srgbClr val="000000"/>
            </a:outerShdw>
          </a:effectLst>
          <a:latin typeface="+mn-lt"/>
          <a:ea typeface="ＭＳ Ｐゴシック" charset="0"/>
          <a:cs typeface="ＭＳ Ｐゴシック"/>
        </a:defRPr>
      </a:lvl4pPr>
      <a:lvl5pPr marL="21256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ea typeface="ＭＳ Ｐゴシック" charset="0"/>
          <a:cs typeface="ＭＳ Ｐゴシック"/>
        </a:defRPr>
      </a:lvl5pPr>
      <a:lvl6pPr marL="25828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6pPr>
      <a:lvl7pPr marL="30400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7pPr>
      <a:lvl8pPr marL="34972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8pPr>
      <a:lvl9pPr marL="3954463" indent="-228600" algn="l" rtl="0" eaLnBrk="0" fontAlgn="base" hangingPunct="0">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20E9F-4F67-4AAB-BE88-83DD5E21AE9F}" type="datetimeFigureOut">
              <a:rPr lang="en-US" smtClean="0"/>
              <a:t>5/14/2013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911FC-BE16-465F-B684-AD62C836FF50}" type="slidenum">
              <a:rPr lang="en-US" smtClean="0"/>
              <a:t>‹#›</a:t>
            </a:fld>
            <a:endParaRPr lang="en-US" dirty="0"/>
          </a:p>
        </p:txBody>
      </p:sp>
    </p:spTree>
    <p:extLst>
      <p:ext uri="{BB962C8B-B14F-4D97-AF65-F5344CB8AC3E}">
        <p14:creationId xmlns:p14="http://schemas.microsoft.com/office/powerpoint/2010/main" val="13532071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8229600" cy="4343400"/>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777D8-6532-4A71-A39B-73F628A4B4C9}" type="datetime1">
              <a:rPr lang="en-US" smtClean="0">
                <a:solidFill>
                  <a:prstClr val="black">
                    <a:tint val="75000"/>
                  </a:prstClr>
                </a:solidFill>
              </a:rPr>
              <a:t>5/14/2013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4BAC9-6D41-4691-9299-18EF07EF0177}"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a:spLocks noChangeArrowheads="1"/>
          </p:cNvSpPr>
          <p:nvPr/>
        </p:nvSpPr>
        <p:spPr bwMode="auto">
          <a:xfrm>
            <a:off x="0" y="0"/>
            <a:ext cx="9144000" cy="152400"/>
          </a:xfrm>
          <a:prstGeom prst="rect">
            <a:avLst/>
          </a:prstGeom>
          <a:gradFill rotWithShape="1">
            <a:gsLst>
              <a:gs pos="0">
                <a:srgbClr val="FFE88E"/>
              </a:gs>
              <a:gs pos="100000">
                <a:srgbClr val="FFCC00"/>
              </a:gs>
            </a:gsLst>
            <a:lin ang="0" scaled="1"/>
          </a:gradFill>
          <a:ln w="9525">
            <a:solidFill>
              <a:srgbClr val="FFCC00"/>
            </a:solidFill>
            <a:miter lim="800000"/>
            <a:headEnd/>
            <a:tailEnd/>
          </a:ln>
        </p:spPr>
        <p:txBody>
          <a:bodyPr wrap="none" anchor="ctr"/>
          <a:lstStyle/>
          <a:p>
            <a:endParaRPr lang="en-US" dirty="0">
              <a:solidFill>
                <a:prstClr val="black"/>
              </a:solidFill>
            </a:endParaRPr>
          </a:p>
        </p:txBody>
      </p:sp>
      <p:sp>
        <p:nvSpPr>
          <p:cNvPr id="9" name="Rectangle 7" descr="Light horizontal"/>
          <p:cNvSpPr>
            <a:spLocks noChangeArrowheads="1"/>
          </p:cNvSpPr>
          <p:nvPr/>
        </p:nvSpPr>
        <p:spPr bwMode="auto">
          <a:xfrm>
            <a:off x="0" y="6324600"/>
            <a:ext cx="9144000" cy="533400"/>
          </a:xfrm>
          <a:prstGeom prst="rect">
            <a:avLst/>
          </a:prstGeom>
          <a:solidFill>
            <a:srgbClr val="003399"/>
          </a:solidFill>
          <a:ln w="9525">
            <a:solidFill>
              <a:schemeClr val="accent2"/>
            </a:solidFill>
            <a:miter lim="800000"/>
            <a:headEnd/>
            <a:tailEnd/>
          </a:ln>
        </p:spPr>
        <p:txBody>
          <a:bodyPr wrap="none" anchor="ctr"/>
          <a:lstStyle/>
          <a:p>
            <a:pPr algn="ctr">
              <a:spcBef>
                <a:spcPct val="50000"/>
              </a:spcBef>
            </a:pPr>
            <a:endParaRPr lang="en-US" dirty="0" smtClean="0">
              <a:solidFill>
                <a:prstClr val="white"/>
              </a:solidFill>
              <a:latin typeface="Gill Sans MT" pitchFamily="34" charset="0"/>
            </a:endParaRPr>
          </a:p>
        </p:txBody>
      </p:sp>
      <p:sp>
        <p:nvSpPr>
          <p:cNvPr id="10" name="Rectangle 8"/>
          <p:cNvSpPr>
            <a:spLocks noChangeArrowheads="1"/>
          </p:cNvSpPr>
          <p:nvPr/>
        </p:nvSpPr>
        <p:spPr bwMode="auto">
          <a:xfrm>
            <a:off x="0" y="6705600"/>
            <a:ext cx="9144000" cy="152400"/>
          </a:xfrm>
          <a:prstGeom prst="rect">
            <a:avLst/>
          </a:prstGeom>
          <a:gradFill rotWithShape="1">
            <a:gsLst>
              <a:gs pos="0">
                <a:srgbClr val="FFEA96"/>
              </a:gs>
              <a:gs pos="100000">
                <a:srgbClr val="FFCC00"/>
              </a:gs>
            </a:gsLst>
            <a:lin ang="0" scaled="1"/>
          </a:gradFill>
          <a:ln w="9525">
            <a:solidFill>
              <a:schemeClr val="tx1"/>
            </a:solidFill>
            <a:miter lim="800000"/>
            <a:headEnd/>
            <a:tailEnd/>
          </a:ln>
        </p:spPr>
        <p:txBody>
          <a:bodyPr wrap="none" anchor="ctr"/>
          <a:lstStyle/>
          <a:p>
            <a:endParaRPr lang="en-US" dirty="0">
              <a:solidFill>
                <a:prstClr val="black"/>
              </a:solidFill>
            </a:endParaRPr>
          </a:p>
        </p:txBody>
      </p:sp>
      <p:pic>
        <p:nvPicPr>
          <p:cNvPr id="11" name="Picture 9" descr="Dome Logo"/>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52400" y="6248400"/>
            <a:ext cx="907847" cy="717716"/>
          </a:xfrm>
          <a:prstGeom prst="rect">
            <a:avLst/>
          </a:prstGeom>
          <a:noFill/>
          <a:ln w="9525">
            <a:noFill/>
            <a:miter lim="800000"/>
            <a:headEnd/>
            <a:tailEnd/>
          </a:ln>
        </p:spPr>
      </p:pic>
      <p:sp>
        <p:nvSpPr>
          <p:cNvPr id="14" name="Rectangle 13"/>
          <p:cNvSpPr>
            <a:spLocks noChangeArrowheads="1"/>
          </p:cNvSpPr>
          <p:nvPr/>
        </p:nvSpPr>
        <p:spPr bwMode="auto">
          <a:xfrm>
            <a:off x="1066800" y="6400800"/>
            <a:ext cx="4114800" cy="304800"/>
          </a:xfrm>
          <a:prstGeom prst="rect">
            <a:avLst/>
          </a:prstGeom>
          <a:solidFill>
            <a:srgbClr val="003399"/>
          </a:solidFill>
          <a:ln w="9525">
            <a:noFill/>
            <a:miter lim="800000"/>
            <a:headEnd/>
            <a:tailEnd/>
          </a:ln>
        </p:spPr>
        <p:txBody>
          <a:bodyPr wrap="none" anchor="ctr"/>
          <a:lstStyle/>
          <a:p>
            <a:r>
              <a:rPr lang="en-US" i="1" dirty="0" smtClean="0">
                <a:solidFill>
                  <a:prstClr val="white"/>
                </a:solidFill>
              </a:rPr>
              <a:t>Johns Hopkins Medicine</a:t>
            </a:r>
            <a:endParaRPr lang="en-US" i="1" dirty="0">
              <a:solidFill>
                <a:prstClr val="white"/>
              </a:solidFill>
            </a:endParaRPr>
          </a:p>
        </p:txBody>
      </p:sp>
      <p:sp>
        <p:nvSpPr>
          <p:cNvPr id="15" name="Title Placeholder 14"/>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smtClean="0"/>
              <a:t>Title</a:t>
            </a:r>
            <a:endParaRPr lang="en-US" dirty="0"/>
          </a:p>
        </p:txBody>
      </p:sp>
    </p:spTree>
    <p:extLst>
      <p:ext uri="{BB962C8B-B14F-4D97-AF65-F5344CB8AC3E}">
        <p14:creationId xmlns:p14="http://schemas.microsoft.com/office/powerpoint/2010/main" val="1734493216"/>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5" r:id="rId4"/>
    <p:sldLayoutId id="2147483686" r:id="rId5"/>
    <p:sldLayoutId id="2147483687" r:id="rId6"/>
    <p:sldLayoutId id="2147483706"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0" strike="noStrike" kern="1200" baseline="0">
          <a:solidFill>
            <a:srgbClr val="003399"/>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6DAAE-F13A-4908-9693-A28EF45FA513}"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634923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6DAAE-F13A-4908-9693-A28EF45FA513}"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13484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6DAAE-F13A-4908-9693-A28EF45FA513}"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920520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6DAAE-F13A-4908-9693-A28EF45FA513}" type="datetime1">
              <a:rPr lang="en-US" smtClean="0">
                <a:solidFill>
                  <a:prstClr val="black">
                    <a:tint val="75000"/>
                  </a:prstClr>
                </a:solidFill>
              </a:rPr>
              <a:pPr/>
              <a:t>5/14/2013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9C1F1-AFAB-45BB-9185-B2C0C3CB86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127454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8.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hyperlink" Target="http://bit.ly/EconometricaAHRQ"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pcmh.ahrq.gov/portal/server.pt/community/pcmh__home/1483/pcmh_evidence___evaluation_v2"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hyperlink" Target="http://www.ncbi.nlm.nih.gov/pubmed/23150861" TargetMode="External"/><Relationship Id="rId2" Type="http://schemas.openxmlformats.org/officeDocument/2006/relationships/image" Target="../media/image10.gif"/><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cbi.nlm.nih.gov/pubmed/23150861" TargetMode="Externa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6" name="Rectangle 4"/>
          <p:cNvSpPr>
            <a:spLocks noGrp="1" noChangeArrowheads="1"/>
          </p:cNvSpPr>
          <p:nvPr>
            <p:ph type="ctrTitle"/>
          </p:nvPr>
        </p:nvSpPr>
        <p:spPr>
          <a:xfrm>
            <a:off x="609600" y="2895600"/>
            <a:ext cx="7789863" cy="914400"/>
          </a:xfrm>
        </p:spPr>
        <p:txBody>
          <a:bodyPr>
            <a:noAutofit/>
          </a:bodyPr>
          <a:lstStyle/>
          <a:p>
            <a:pPr>
              <a:defRPr/>
            </a:pPr>
            <a:r>
              <a:rPr lang="en-US" sz="2300" dirty="0" smtClean="0"/>
              <a:t>Advanced Methods in Delivery System Research –</a:t>
            </a:r>
            <a:br>
              <a:rPr lang="en-US" sz="2300" dirty="0" smtClean="0"/>
            </a:br>
            <a:r>
              <a:rPr lang="en-US" sz="2300" dirty="0" smtClean="0"/>
              <a:t>Planning, Executing, Analyzing, and </a:t>
            </a:r>
            <a:br>
              <a:rPr lang="en-US" sz="2300" dirty="0" smtClean="0"/>
            </a:br>
            <a:r>
              <a:rPr lang="en-US" sz="2300" dirty="0" smtClean="0"/>
              <a:t>Reporting Research on </a:t>
            </a:r>
            <a:br>
              <a:rPr lang="en-US" sz="2300" dirty="0" smtClean="0"/>
            </a:br>
            <a:r>
              <a:rPr lang="en-US" sz="2300" dirty="0" smtClean="0"/>
              <a:t>Delivery System Improvement </a:t>
            </a:r>
            <a:br>
              <a:rPr lang="en-US" sz="2300" dirty="0" smtClean="0"/>
            </a:br>
            <a:r>
              <a:rPr lang="en-US" sz="2300" dirty="0" smtClean="0"/>
              <a:t>Webinar #2: Statistical Process Control</a:t>
            </a:r>
            <a:endParaRPr lang="en-US" sz="2300" dirty="0" smtClean="0">
              <a:ea typeface="ＭＳ Ｐゴシック" charset="-128"/>
            </a:endParaRPr>
          </a:p>
        </p:txBody>
      </p:sp>
      <p:sp>
        <p:nvSpPr>
          <p:cNvPr id="791557" name="Rectangle 5"/>
          <p:cNvSpPr>
            <a:spLocks noGrp="1" noChangeArrowheads="1"/>
          </p:cNvSpPr>
          <p:nvPr>
            <p:ph type="subTitle" idx="1"/>
          </p:nvPr>
        </p:nvSpPr>
        <p:spPr>
          <a:xfrm>
            <a:off x="1150938" y="4114800"/>
            <a:ext cx="6435725" cy="2133600"/>
          </a:xfrm>
        </p:spPr>
        <p:txBody>
          <a:bodyPr/>
          <a:lstStyle/>
          <a:p>
            <a:pPr>
              <a:lnSpc>
                <a:spcPct val="70000"/>
              </a:lnSpc>
              <a:defRPr/>
            </a:pPr>
            <a:r>
              <a:rPr lang="en-US" sz="1800" dirty="0" smtClean="0"/>
              <a:t>Presenter: Jill Marsteller, PhD, MPP</a:t>
            </a:r>
            <a:endParaRPr lang="en-US" sz="1800" dirty="0" smtClean="0">
              <a:ea typeface="+mn-ea"/>
              <a:cs typeface="+mn-cs"/>
            </a:endParaRPr>
          </a:p>
          <a:p>
            <a:pPr>
              <a:lnSpc>
                <a:spcPct val="70000"/>
              </a:lnSpc>
              <a:defRPr/>
            </a:pPr>
            <a:r>
              <a:rPr lang="en-US" sz="1800" dirty="0" smtClean="0"/>
              <a:t>Discussant: Stephen Alder, PhD</a:t>
            </a:r>
            <a:endParaRPr lang="en-US" sz="1800" dirty="0" smtClean="0">
              <a:ea typeface="+mn-ea"/>
              <a:cs typeface="+mn-cs"/>
            </a:endParaRPr>
          </a:p>
          <a:p>
            <a:pPr>
              <a:lnSpc>
                <a:spcPct val="70000"/>
              </a:lnSpc>
              <a:defRPr/>
            </a:pPr>
            <a:r>
              <a:rPr lang="en-US" sz="1800" dirty="0" smtClean="0">
                <a:ea typeface="+mn-ea"/>
                <a:cs typeface="+mn-cs"/>
              </a:rPr>
              <a:t>Moderator: </a:t>
            </a:r>
            <a:r>
              <a:rPr lang="en-US" sz="1800" dirty="0" smtClean="0">
                <a:ea typeface="+mn-ea"/>
                <a:cs typeface="+mn-cs"/>
              </a:rPr>
              <a:t>Cindy Brach, MPP</a:t>
            </a:r>
            <a:endParaRPr lang="en-US" sz="1800" dirty="0" smtClean="0">
              <a:ea typeface="+mn-ea"/>
              <a:cs typeface="+mn-cs"/>
            </a:endParaRPr>
          </a:p>
          <a:p>
            <a:pPr>
              <a:lnSpc>
                <a:spcPct val="70000"/>
              </a:lnSpc>
              <a:defRPr/>
            </a:pPr>
            <a:endParaRPr lang="en-US" sz="1600" dirty="0" smtClean="0">
              <a:ea typeface="+mn-ea"/>
              <a:cs typeface="+mn-cs"/>
            </a:endParaRPr>
          </a:p>
          <a:p>
            <a:pPr>
              <a:lnSpc>
                <a:spcPct val="70000"/>
              </a:lnSpc>
              <a:defRPr/>
            </a:pPr>
            <a:r>
              <a:rPr lang="en-US" sz="1600" dirty="0" smtClean="0"/>
              <a:t>Sponsored by AHRQ’s Delivery System Initiative </a:t>
            </a:r>
          </a:p>
          <a:p>
            <a:pPr>
              <a:lnSpc>
                <a:spcPct val="70000"/>
              </a:lnSpc>
              <a:defRPr/>
            </a:pPr>
            <a:r>
              <a:rPr lang="en-US" sz="1600" dirty="0" smtClean="0"/>
              <a:t>in partnership with the AHRQ PCMH program </a:t>
            </a:r>
            <a:br>
              <a:rPr lang="en-US" sz="1600" dirty="0" smtClean="0"/>
            </a:br>
            <a:endParaRPr lang="en-US" sz="1600" dirty="0" smtClean="0"/>
          </a:p>
          <a:p>
            <a:pPr>
              <a:lnSpc>
                <a:spcPct val="70000"/>
              </a:lnSpc>
              <a:defRPr/>
            </a:pPr>
            <a:endParaRPr lang="en-US" sz="1600" dirty="0" smtClean="0">
              <a:ea typeface="+mn-ea"/>
              <a:cs typeface="+mn-cs"/>
            </a:endParaRPr>
          </a:p>
          <a:p>
            <a:pPr>
              <a:lnSpc>
                <a:spcPct val="70000"/>
              </a:lnSpc>
              <a:defRPr/>
            </a:pPr>
            <a:r>
              <a:rPr lang="en-US" sz="1600" dirty="0" smtClean="0">
                <a:ea typeface="+mn-ea"/>
                <a:cs typeface="+mn-cs"/>
              </a:rPr>
              <a:t>May 14, 2013</a:t>
            </a:r>
          </a:p>
          <a:p>
            <a:pPr>
              <a:lnSpc>
                <a:spcPct val="70000"/>
              </a:lnSpc>
              <a:defRPr/>
            </a:pPr>
            <a:endParaRPr lang="en-US" sz="1600" dirty="0" smtClean="0">
              <a:ea typeface="+mn-ea"/>
              <a:cs typeface="+mn-cs"/>
            </a:endParaRPr>
          </a:p>
        </p:txBody>
      </p:sp>
    </p:spTree>
    <p:extLst>
      <p:ext uri="{BB962C8B-B14F-4D97-AF65-F5344CB8AC3E}">
        <p14:creationId xmlns:p14="http://schemas.microsoft.com/office/powerpoint/2010/main" val="3714725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Using a Control Chart to evaluate an Intervention</a:t>
            </a:r>
            <a:endParaRPr lang="en-US" dirty="0"/>
          </a:p>
        </p:txBody>
      </p:sp>
      <p:sp>
        <p:nvSpPr>
          <p:cNvPr id="3" name="Content Placeholder 2"/>
          <p:cNvSpPr>
            <a:spLocks noGrp="1"/>
          </p:cNvSpPr>
          <p:nvPr>
            <p:ph idx="1"/>
          </p:nvPr>
        </p:nvSpPr>
        <p:spPr>
          <a:xfrm>
            <a:off x="457200" y="1768642"/>
            <a:ext cx="8229600" cy="4343400"/>
          </a:xfrm>
        </p:spPr>
        <p:txBody>
          <a:bodyPr/>
          <a:lstStyle/>
          <a:p>
            <a:r>
              <a:rPr lang="en-US" sz="2400" dirty="0" smtClean="0"/>
              <a:t>Establish common-cause variation in a stable period</a:t>
            </a:r>
          </a:p>
          <a:p>
            <a:pPr lvl="1"/>
            <a:r>
              <a:rPr lang="en-US" sz="2200" dirty="0" smtClean="0"/>
              <a:t>Observe process or outcome variables over time in the </a:t>
            </a:r>
            <a:r>
              <a:rPr lang="en-US" sz="2200" u="sng" dirty="0" smtClean="0"/>
              <a:t>absence of an intervention</a:t>
            </a:r>
          </a:p>
          <a:p>
            <a:endParaRPr lang="en-US" sz="2200" dirty="0" smtClean="0"/>
          </a:p>
          <a:p>
            <a:r>
              <a:rPr lang="en-US" sz="2400" dirty="0" smtClean="0"/>
              <a:t>Monitor data for evidence of special-cause variation </a:t>
            </a:r>
            <a:r>
              <a:rPr lang="en-US" sz="2400" u="sng" dirty="0" smtClean="0"/>
              <a:t>after</a:t>
            </a:r>
            <a:r>
              <a:rPr lang="en-US" sz="2400" dirty="0" smtClean="0"/>
              <a:t> </a:t>
            </a:r>
            <a:r>
              <a:rPr lang="en-US" sz="2400" u="sng" dirty="0" smtClean="0"/>
              <a:t>intervention is introduced</a:t>
            </a:r>
            <a:endParaRPr lang="en-US" sz="2400" dirty="0" smtClean="0"/>
          </a:p>
          <a:p>
            <a:pPr lvl="1"/>
            <a:r>
              <a:rPr lang="en-US" sz="2200" dirty="0" smtClean="0"/>
              <a:t>This indicates meaningful change</a:t>
            </a:r>
          </a:p>
          <a:p>
            <a:pPr lvl="1"/>
            <a:r>
              <a:rPr lang="en-US" sz="2200" dirty="0" smtClean="0"/>
              <a:t>Can be used to examine implementation or impact variables</a:t>
            </a:r>
          </a:p>
        </p:txBody>
      </p:sp>
    </p:spTree>
    <p:extLst>
      <p:ext uri="{BB962C8B-B14F-4D97-AF65-F5344CB8AC3E}">
        <p14:creationId xmlns:p14="http://schemas.microsoft.com/office/powerpoint/2010/main" val="417117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609600"/>
            <a:ext cx="8229600" cy="1143000"/>
          </a:xfrm>
        </p:spPr>
        <p:txBody>
          <a:bodyPr/>
          <a:lstStyle/>
          <a:p>
            <a:r>
              <a:rPr lang="en-US" dirty="0" smtClean="0"/>
              <a:t>Methodology: Key Steps</a:t>
            </a:r>
            <a:endParaRPr lang="en-US" dirty="0"/>
          </a:p>
        </p:txBody>
      </p:sp>
      <p:sp>
        <p:nvSpPr>
          <p:cNvPr id="3" name="Content Placeholder 2"/>
          <p:cNvSpPr>
            <a:spLocks noGrp="1"/>
          </p:cNvSpPr>
          <p:nvPr>
            <p:ph idx="1"/>
          </p:nvPr>
        </p:nvSpPr>
        <p:spPr>
          <a:xfrm>
            <a:off x="341195" y="1798637"/>
            <a:ext cx="8574206" cy="4221163"/>
          </a:xfrm>
        </p:spPr>
        <p:txBody>
          <a:bodyPr/>
          <a:lstStyle/>
          <a:p>
            <a:pPr marL="514350" indent="-457200">
              <a:spcBef>
                <a:spcPts val="500"/>
              </a:spcBef>
              <a:buFont typeface="+mj-lt"/>
              <a:buAutoNum type="arabicPeriod"/>
            </a:pPr>
            <a:r>
              <a:rPr lang="en-US" sz="2400" dirty="0" smtClean="0"/>
              <a:t>Identify process(es) or outcome(s) of interest</a:t>
            </a:r>
          </a:p>
          <a:p>
            <a:pPr marL="514350" indent="-457200">
              <a:spcBef>
                <a:spcPts val="500"/>
              </a:spcBef>
              <a:buFont typeface="+mj-lt"/>
              <a:buAutoNum type="arabicPeriod"/>
            </a:pPr>
            <a:r>
              <a:rPr lang="en-US" sz="2400" dirty="0" smtClean="0"/>
              <a:t>Identify measurable attributes</a:t>
            </a:r>
          </a:p>
          <a:p>
            <a:pPr marL="514350" indent="-457200">
              <a:spcBef>
                <a:spcPts val="500"/>
              </a:spcBef>
              <a:buFont typeface="+mj-lt"/>
              <a:buAutoNum type="arabicPeriod"/>
            </a:pPr>
            <a:r>
              <a:rPr lang="en-US" sz="2400" dirty="0"/>
              <a:t>Select appropriate control chart given your variable of choice</a:t>
            </a:r>
          </a:p>
          <a:p>
            <a:pPr marL="514350" indent="-457200">
              <a:spcBef>
                <a:spcPts val="500"/>
              </a:spcBef>
              <a:buFont typeface="+mj-lt"/>
              <a:buAutoNum type="arabicPeriod"/>
            </a:pPr>
            <a:r>
              <a:rPr lang="en-US" sz="2400" dirty="0"/>
              <a:t>Use SPC software to generate chart type and compute mean value over </a:t>
            </a:r>
            <a:r>
              <a:rPr lang="en-US" sz="2400" dirty="0" smtClean="0"/>
              <a:t>time period of interest</a:t>
            </a:r>
          </a:p>
          <a:p>
            <a:pPr marL="514350" indent="-457200">
              <a:spcBef>
                <a:spcPts val="500"/>
              </a:spcBef>
              <a:buFont typeface="+mj-lt"/>
              <a:buAutoNum type="arabicPeriod"/>
            </a:pPr>
            <a:r>
              <a:rPr lang="en-US" sz="2400" dirty="0" smtClean="0"/>
              <a:t>Characterize natural variation using upper and lower control limits (± 3 SDs around mean)</a:t>
            </a:r>
          </a:p>
          <a:p>
            <a:pPr marL="514350" indent="-457200">
              <a:spcBef>
                <a:spcPts val="500"/>
              </a:spcBef>
              <a:buFont typeface="+mj-lt"/>
              <a:buAutoNum type="arabicPeriod"/>
            </a:pPr>
            <a:r>
              <a:rPr lang="en-US" sz="2400" dirty="0" smtClean="0"/>
              <a:t>Track variable to observe patterns</a:t>
            </a:r>
          </a:p>
          <a:p>
            <a:pPr marL="514350" indent="-457200">
              <a:spcBef>
                <a:spcPts val="500"/>
              </a:spcBef>
              <a:buFont typeface="+mj-lt"/>
              <a:buAutoNum type="arabicPeriod"/>
            </a:pPr>
            <a:r>
              <a:rPr lang="en-US" sz="2400" dirty="0" smtClean="0"/>
              <a:t>Determine whether changes in variable over time meet criteria indicating special cause</a:t>
            </a:r>
          </a:p>
          <a:p>
            <a:pPr lvl="1"/>
            <a:endParaRPr lang="en-US" sz="1600" dirty="0" smtClean="0"/>
          </a:p>
          <a:p>
            <a:endParaRPr lang="en-US" sz="1800" dirty="0"/>
          </a:p>
        </p:txBody>
      </p:sp>
    </p:spTree>
    <p:extLst>
      <p:ext uri="{BB962C8B-B14F-4D97-AF65-F5344CB8AC3E}">
        <p14:creationId xmlns:p14="http://schemas.microsoft.com/office/powerpoint/2010/main" val="1014837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Methodology: Special-Cause Variation Criteria*</a:t>
            </a:r>
            <a:endParaRPr lang="en-US" dirty="0"/>
          </a:p>
        </p:txBody>
      </p:sp>
      <p:sp>
        <p:nvSpPr>
          <p:cNvPr id="3" name="Content Placeholder 2"/>
          <p:cNvSpPr>
            <a:spLocks noGrp="1"/>
          </p:cNvSpPr>
          <p:nvPr>
            <p:ph idx="1"/>
          </p:nvPr>
        </p:nvSpPr>
        <p:spPr>
          <a:xfrm>
            <a:off x="457200" y="1768642"/>
            <a:ext cx="8458200" cy="4403558"/>
          </a:xfrm>
        </p:spPr>
        <p:txBody>
          <a:bodyPr>
            <a:noAutofit/>
          </a:bodyPr>
          <a:lstStyle/>
          <a:p>
            <a:r>
              <a:rPr lang="en-US" sz="2000" dirty="0" smtClean="0"/>
              <a:t>One value outside control limits</a:t>
            </a:r>
          </a:p>
          <a:p>
            <a:r>
              <a:rPr lang="en-US" sz="2000" dirty="0" smtClean="0"/>
              <a:t>2 of 3 consecutive values above or below mean and &gt;2 SDs away from mean</a:t>
            </a:r>
          </a:p>
          <a:p>
            <a:r>
              <a:rPr lang="en-US" sz="2000" dirty="0" smtClean="0"/>
              <a:t>≥ 8 values above or below mean, OR</a:t>
            </a:r>
          </a:p>
          <a:p>
            <a:pPr>
              <a:spcBef>
                <a:spcPts val="0"/>
              </a:spcBef>
            </a:pPr>
            <a:r>
              <a:rPr lang="en-US" sz="2000" dirty="0" smtClean="0"/>
              <a:t>≥ 6 values in a row steadily increasing or decreasing</a:t>
            </a:r>
          </a:p>
          <a:p>
            <a:pPr>
              <a:spcBef>
                <a:spcPts val="0"/>
              </a:spcBef>
            </a:pPr>
            <a:r>
              <a:rPr lang="en-US" sz="2000" dirty="0" smtClean="0"/>
              <a:t>Four out of five successive points more than 1SD from the mean on the same side of the center line</a:t>
            </a:r>
          </a:p>
          <a:p>
            <a:pPr>
              <a:spcBef>
                <a:spcPts val="0"/>
              </a:spcBef>
            </a:pPr>
            <a:r>
              <a:rPr lang="en-US" sz="2000" dirty="0" smtClean="0"/>
              <a:t>Obvious cyclical behavior</a:t>
            </a:r>
          </a:p>
          <a:p>
            <a:pPr>
              <a:spcBef>
                <a:spcPts val="0"/>
              </a:spcBef>
            </a:pPr>
            <a:endParaRPr lang="en-US" sz="2000" dirty="0" smtClean="0"/>
          </a:p>
          <a:p>
            <a:pPr lvl="0">
              <a:spcBef>
                <a:spcPts val="500"/>
              </a:spcBef>
            </a:pPr>
            <a:r>
              <a:rPr lang="en-US" sz="2000" dirty="0" smtClean="0"/>
              <a:t>If these rules apply, the chance that changes seen are due to circumstances beyond regular variation is 99.7% </a:t>
            </a:r>
            <a:r>
              <a:rPr lang="en-US" sz="1400" dirty="0" smtClean="0"/>
              <a:t>(</a:t>
            </a:r>
            <a:r>
              <a:rPr lang="en-US" sz="1400" i="1" dirty="0" smtClean="0">
                <a:solidFill>
                  <a:srgbClr val="000000">
                    <a:lumMod val="75000"/>
                    <a:lumOff val="25000"/>
                  </a:srgbClr>
                </a:solidFill>
              </a:rPr>
              <a:t>Benneyan et al. 2003)</a:t>
            </a:r>
          </a:p>
          <a:p>
            <a:pPr lvl="0">
              <a:spcBef>
                <a:spcPts val="500"/>
              </a:spcBef>
            </a:pPr>
            <a:endParaRPr lang="en-US" sz="1400" i="1" dirty="0" smtClean="0">
              <a:solidFill>
                <a:srgbClr val="000000">
                  <a:lumMod val="75000"/>
                  <a:lumOff val="25000"/>
                </a:srgbClr>
              </a:solidFill>
            </a:endParaRPr>
          </a:p>
          <a:p>
            <a:pPr lvl="0">
              <a:spcBef>
                <a:spcPts val="500"/>
              </a:spcBef>
            </a:pPr>
            <a:endParaRPr lang="en-US" sz="1400" i="1" dirty="0">
              <a:solidFill>
                <a:srgbClr val="000000">
                  <a:lumMod val="75000"/>
                  <a:lumOff val="25000"/>
                </a:srgbClr>
              </a:solidFill>
            </a:endParaRPr>
          </a:p>
          <a:p>
            <a:pPr lvl="0">
              <a:spcBef>
                <a:spcPts val="500"/>
              </a:spcBef>
            </a:pPr>
            <a:endParaRPr lang="en-US" sz="1400" i="1" dirty="0" smtClean="0">
              <a:solidFill>
                <a:srgbClr val="000000">
                  <a:lumMod val="75000"/>
                  <a:lumOff val="25000"/>
                </a:srgbClr>
              </a:solidFill>
            </a:endParaRPr>
          </a:p>
          <a:p>
            <a:pPr marL="3657600" lvl="8" indent="0">
              <a:spcBef>
                <a:spcPts val="500"/>
              </a:spcBef>
              <a:buNone/>
            </a:pPr>
            <a:r>
              <a:rPr lang="en-US" sz="1600" dirty="0">
                <a:solidFill>
                  <a:prstClr val="black"/>
                </a:solidFill>
              </a:rPr>
              <a:t>* There are several special-cause variation criteria sets. </a:t>
            </a:r>
          </a:p>
          <a:p>
            <a:pPr marL="3657600" lvl="8" indent="0">
              <a:spcBef>
                <a:spcPts val="500"/>
              </a:spcBef>
              <a:buNone/>
            </a:pPr>
            <a:endParaRPr lang="en-US" sz="800" i="1" dirty="0" smtClean="0">
              <a:solidFill>
                <a:srgbClr val="000000">
                  <a:lumMod val="75000"/>
                  <a:lumOff val="25000"/>
                </a:srgbClr>
              </a:solidFill>
            </a:endParaRPr>
          </a:p>
          <a:p>
            <a:endParaRPr lang="en-US" sz="2000" dirty="0" smtClean="0"/>
          </a:p>
          <a:p>
            <a:endParaRPr lang="en-US" sz="2000" dirty="0"/>
          </a:p>
        </p:txBody>
      </p:sp>
    </p:spTree>
    <p:extLst>
      <p:ext uri="{BB962C8B-B14F-4D97-AF65-F5344CB8AC3E}">
        <p14:creationId xmlns:p14="http://schemas.microsoft.com/office/powerpoint/2010/main" val="3938756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9550"/>
            <a:ext cx="9001125" cy="1143000"/>
          </a:xfrm>
        </p:spPr>
        <p:txBody>
          <a:bodyPr>
            <a:noAutofit/>
          </a:bodyPr>
          <a:lstStyle/>
          <a:p>
            <a:r>
              <a:rPr lang="en-US" dirty="0" smtClean="0"/>
              <a:t>Identifying Significance in an SPC Chart: Examples</a:t>
            </a:r>
            <a:endParaRPr lang="en-US" dirty="0"/>
          </a:p>
        </p:txBody>
      </p:sp>
      <p:pic>
        <p:nvPicPr>
          <p:cNvPr id="7" name="Picture 6" descr="Example of how to identify significane in an SPC chart&#10;"/>
          <p:cNvPicPr/>
          <p:nvPr/>
        </p:nvPicPr>
        <p:blipFill>
          <a:blip r:embed="rId2">
            <a:extLst>
              <a:ext uri="{28A0092B-C50C-407E-A947-70E740481C1C}">
                <a14:useLocalDpi xmlns:a14="http://schemas.microsoft.com/office/drawing/2010/main" val="0"/>
              </a:ext>
            </a:extLst>
          </a:blip>
          <a:srcRect/>
          <a:stretch>
            <a:fillRect/>
          </a:stretch>
        </p:blipFill>
        <p:spPr bwMode="auto">
          <a:xfrm>
            <a:off x="-6985" y="1560195"/>
            <a:ext cx="9150985" cy="5297805"/>
          </a:xfrm>
          <a:prstGeom prst="rect">
            <a:avLst/>
          </a:prstGeom>
          <a:noFill/>
        </p:spPr>
      </p:pic>
    </p:spTree>
    <p:extLst>
      <p:ext uri="{BB962C8B-B14F-4D97-AF65-F5344CB8AC3E}">
        <p14:creationId xmlns:p14="http://schemas.microsoft.com/office/powerpoint/2010/main" val="128609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Uses of Control Charts</a:t>
            </a:r>
            <a:endParaRPr lang="en-US" dirty="0"/>
          </a:p>
        </p:txBody>
      </p:sp>
      <p:sp>
        <p:nvSpPr>
          <p:cNvPr id="3" name="Content Placeholder 2"/>
          <p:cNvSpPr>
            <a:spLocks noGrp="1"/>
          </p:cNvSpPr>
          <p:nvPr>
            <p:ph idx="1"/>
          </p:nvPr>
        </p:nvSpPr>
        <p:spPr/>
        <p:txBody>
          <a:bodyPr/>
          <a:lstStyle/>
          <a:p>
            <a:r>
              <a:rPr lang="en-US" sz="2400" dirty="0" smtClean="0"/>
              <a:t>Monitor process measures</a:t>
            </a:r>
            <a:endParaRPr lang="en-US" sz="2400" b="1" dirty="0" smtClean="0"/>
          </a:p>
          <a:p>
            <a:r>
              <a:rPr lang="en-US" sz="2400" dirty="0" smtClean="0"/>
              <a:t>Identify early signs of correlation between processes </a:t>
            </a:r>
            <a:br>
              <a:rPr lang="en-US" sz="2400" dirty="0" smtClean="0"/>
            </a:br>
            <a:r>
              <a:rPr lang="en-US" sz="2400" dirty="0" smtClean="0"/>
              <a:t>and outcomes</a:t>
            </a:r>
          </a:p>
          <a:p>
            <a:r>
              <a:rPr lang="en-US" sz="2400" dirty="0" smtClean="0"/>
              <a:t>Identify differences across groups</a:t>
            </a:r>
          </a:p>
          <a:p>
            <a:r>
              <a:rPr lang="en-US" sz="2400" dirty="0" smtClean="0"/>
              <a:t>Aid self-management interventions</a:t>
            </a:r>
          </a:p>
          <a:p>
            <a:pPr lvl="1"/>
            <a:r>
              <a:rPr lang="en-US" sz="2200" dirty="0" smtClean="0"/>
              <a:t>Monitor changes in individual patients (e.g., clinical outcomes, patient experience, financial measures)</a:t>
            </a:r>
          </a:p>
          <a:p>
            <a:r>
              <a:rPr lang="en-US" sz="2400" dirty="0" smtClean="0"/>
              <a:t>Determine time from implementation to effect</a:t>
            </a:r>
          </a:p>
          <a:p>
            <a:endParaRPr lang="en-US" sz="2400" dirty="0"/>
          </a:p>
        </p:txBody>
      </p:sp>
    </p:spTree>
    <p:extLst>
      <p:ext uri="{BB962C8B-B14F-4D97-AF65-F5344CB8AC3E}">
        <p14:creationId xmlns:p14="http://schemas.microsoft.com/office/powerpoint/2010/main" val="757088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lstStyle/>
          <a:p>
            <a:pPr algn="l"/>
            <a:r>
              <a:rPr lang="en-US" sz="2400" dirty="0" smtClean="0"/>
              <a:t>Example: Control chart of appointment access satisfaction</a:t>
            </a:r>
          </a:p>
        </p:txBody>
      </p:sp>
      <p:pic>
        <p:nvPicPr>
          <p:cNvPr id="19459" name="Picture 2" descr="Picture of a control chart of appointment access satisfaction"/>
          <p:cNvPicPr>
            <a:picLocks noChangeAspect="1" noChangeArrowheads="1"/>
          </p:cNvPicPr>
          <p:nvPr/>
        </p:nvPicPr>
        <p:blipFill>
          <a:blip r:embed="rId2" cstate="print"/>
          <a:srcRect/>
          <a:stretch>
            <a:fillRect/>
          </a:stretch>
        </p:blipFill>
        <p:spPr bwMode="auto">
          <a:xfrm>
            <a:off x="304800" y="854242"/>
            <a:ext cx="8458200" cy="5467350"/>
          </a:xfrm>
          <a:prstGeom prst="rect">
            <a:avLst/>
          </a:prstGeom>
          <a:noFill/>
          <a:ln w="9525">
            <a:noFill/>
            <a:miter lim="800000"/>
            <a:headEnd/>
            <a:tailEnd/>
          </a:ln>
        </p:spPr>
      </p:pic>
    </p:spTree>
    <p:extLst>
      <p:ext uri="{BB962C8B-B14F-4D97-AF65-F5344CB8AC3E}">
        <p14:creationId xmlns:p14="http://schemas.microsoft.com/office/powerpoint/2010/main" val="4018630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1143000"/>
          </a:xfrm>
        </p:spPr>
        <p:txBody>
          <a:bodyPr/>
          <a:lstStyle/>
          <a:p>
            <a:pPr algn="l"/>
            <a:r>
              <a:rPr lang="en-US" sz="2400" dirty="0" smtClean="0"/>
              <a:t>Example: Control chart of infectious waste</a:t>
            </a:r>
          </a:p>
        </p:txBody>
      </p:sp>
      <p:sp>
        <p:nvSpPr>
          <p:cNvPr id="20483" name="Content Placeholder 2"/>
          <p:cNvSpPr>
            <a:spLocks noGrp="1"/>
          </p:cNvSpPr>
          <p:nvPr>
            <p:ph idx="1"/>
          </p:nvPr>
        </p:nvSpPr>
        <p:spPr/>
        <p:txBody>
          <a:bodyPr/>
          <a:lstStyle/>
          <a:p>
            <a:endParaRPr lang="en-US" dirty="0" smtClean="0"/>
          </a:p>
        </p:txBody>
      </p:sp>
      <p:pic>
        <p:nvPicPr>
          <p:cNvPr id="20484" name="Picture 2" descr="A picture of a control chart of infectious waste"/>
          <p:cNvPicPr>
            <a:picLocks noChangeAspect="1" noChangeArrowheads="1"/>
          </p:cNvPicPr>
          <p:nvPr/>
        </p:nvPicPr>
        <p:blipFill>
          <a:blip r:embed="rId2" cstate="print"/>
          <a:srcRect/>
          <a:stretch>
            <a:fillRect/>
          </a:stretch>
        </p:blipFill>
        <p:spPr bwMode="auto">
          <a:xfrm>
            <a:off x="161925" y="946484"/>
            <a:ext cx="8532813" cy="5076825"/>
          </a:xfrm>
          <a:prstGeom prst="rect">
            <a:avLst/>
          </a:prstGeom>
          <a:noFill/>
          <a:ln w="9525">
            <a:noFill/>
            <a:miter lim="800000"/>
            <a:headEnd/>
            <a:tailEnd/>
          </a:ln>
        </p:spPr>
      </p:pic>
    </p:spTree>
    <p:extLst>
      <p:ext uri="{BB962C8B-B14F-4D97-AF65-F5344CB8AC3E}">
        <p14:creationId xmlns:p14="http://schemas.microsoft.com/office/powerpoint/2010/main" val="4204853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685800"/>
            <a:ext cx="8229600" cy="1143000"/>
          </a:xfrm>
        </p:spPr>
        <p:txBody>
          <a:bodyPr/>
          <a:lstStyle/>
          <a:p>
            <a:r>
              <a:rPr lang="en-US" dirty="0" smtClean="0"/>
              <a:t>Limitations (1)</a:t>
            </a:r>
            <a:endParaRPr lang="en-US" dirty="0"/>
          </a:p>
        </p:txBody>
      </p:sp>
      <p:sp>
        <p:nvSpPr>
          <p:cNvPr id="3" name="Content Placeholder 2"/>
          <p:cNvSpPr>
            <a:spLocks noGrp="1"/>
          </p:cNvSpPr>
          <p:nvPr>
            <p:ph idx="1"/>
          </p:nvPr>
        </p:nvSpPr>
        <p:spPr>
          <a:xfrm>
            <a:off x="685800" y="1874837"/>
            <a:ext cx="8001000" cy="4068763"/>
          </a:xfrm>
        </p:spPr>
        <p:txBody>
          <a:bodyPr/>
          <a:lstStyle/>
          <a:p>
            <a:r>
              <a:rPr lang="en-US" sz="2400" dirty="0" smtClean="0"/>
              <a:t>Requires frequent measurement </a:t>
            </a:r>
          </a:p>
          <a:p>
            <a:pPr lvl="1"/>
            <a:r>
              <a:rPr lang="en-US" sz="2200" dirty="0" smtClean="0"/>
              <a:t>Less data than traditional regression analysis (e.g., fewer sites or subjects), but control charts are only useful with data over many time periods</a:t>
            </a:r>
          </a:p>
          <a:p>
            <a:r>
              <a:rPr lang="en-US" sz="2400" dirty="0" smtClean="0"/>
              <a:t>Involves some degree of autocorrelation</a:t>
            </a:r>
          </a:p>
          <a:p>
            <a:pPr lvl="1"/>
            <a:r>
              <a:rPr lang="en-US" sz="2200" dirty="0" smtClean="0"/>
              <a:t>Problem amplified with more frequent measurement </a:t>
            </a:r>
            <a:br>
              <a:rPr lang="en-US" sz="2200" dirty="0" smtClean="0"/>
            </a:br>
            <a:r>
              <a:rPr lang="en-US" sz="2200" dirty="0" smtClean="0"/>
              <a:t>(e.g., hourly vs. daily)</a:t>
            </a:r>
          </a:p>
          <a:p>
            <a:pPr lvl="1"/>
            <a:r>
              <a:rPr lang="en-US" sz="2200" dirty="0" smtClean="0"/>
              <a:t>Can reduce by using measurements 3 to 4 periods apart</a:t>
            </a:r>
          </a:p>
          <a:p>
            <a:endParaRPr lang="en-US" sz="2400" dirty="0" smtClean="0"/>
          </a:p>
        </p:txBody>
      </p:sp>
    </p:spTree>
    <p:extLst>
      <p:ext uri="{BB962C8B-B14F-4D97-AF65-F5344CB8AC3E}">
        <p14:creationId xmlns:p14="http://schemas.microsoft.com/office/powerpoint/2010/main" val="4226910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Limitations (2)</a:t>
            </a:r>
            <a:endParaRPr lang="en-US" dirty="0"/>
          </a:p>
        </p:txBody>
      </p:sp>
      <p:sp>
        <p:nvSpPr>
          <p:cNvPr id="3" name="Content Placeholder 2"/>
          <p:cNvSpPr>
            <a:spLocks noGrp="1"/>
          </p:cNvSpPr>
          <p:nvPr>
            <p:ph idx="1"/>
          </p:nvPr>
        </p:nvSpPr>
        <p:spPr/>
        <p:txBody>
          <a:bodyPr/>
          <a:lstStyle/>
          <a:p>
            <a:r>
              <a:rPr lang="en-US" sz="2400" dirty="0" smtClean="0"/>
              <a:t>Will not work in every situation</a:t>
            </a:r>
          </a:p>
          <a:p>
            <a:pPr lvl="1"/>
            <a:r>
              <a:rPr lang="en-US" sz="2200" dirty="0" smtClean="0"/>
              <a:t>For example, seasonal variability can impact control </a:t>
            </a:r>
            <a:br>
              <a:rPr lang="en-US" sz="2200" dirty="0" smtClean="0"/>
            </a:br>
            <a:r>
              <a:rPr lang="en-US" sz="2200" dirty="0" smtClean="0"/>
              <a:t>chart’s usability</a:t>
            </a:r>
          </a:p>
          <a:p>
            <a:pPr lvl="1"/>
            <a:r>
              <a:rPr lang="en-US" sz="2200" dirty="0" smtClean="0"/>
              <a:t>Must understand process and goals of improvement before using control charts</a:t>
            </a:r>
          </a:p>
          <a:p>
            <a:endParaRPr lang="en-US" sz="2400" dirty="0" smtClean="0"/>
          </a:p>
          <a:p>
            <a:r>
              <a:rPr lang="en-US" sz="2400" dirty="0" smtClean="0">
                <a:solidFill>
                  <a:srgbClr val="FF0000"/>
                </a:solidFill>
              </a:rPr>
              <a:t>Requires expert consultation for initial use</a:t>
            </a:r>
            <a:endParaRPr lang="en-US" dirty="0">
              <a:solidFill>
                <a:srgbClr val="FF0000"/>
              </a:solidFill>
            </a:endParaRPr>
          </a:p>
        </p:txBody>
      </p:sp>
    </p:spTree>
    <p:extLst>
      <p:ext uri="{BB962C8B-B14F-4D97-AF65-F5344CB8AC3E}">
        <p14:creationId xmlns:p14="http://schemas.microsoft.com/office/powerpoint/2010/main" val="4230566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828800"/>
            <a:ext cx="4648200" cy="2590800"/>
          </a:xfrm>
        </p:spPr>
        <p:txBody>
          <a:bodyPr>
            <a:normAutofit fontScale="90000"/>
          </a:bodyPr>
          <a:lstStyle/>
          <a:p>
            <a:r>
              <a:rPr lang="en-US" sz="6700" dirty="0">
                <a:solidFill>
                  <a:prstClr val="black"/>
                </a:solidFill>
              </a:rPr>
              <a:t>THANKS!</a:t>
            </a:r>
            <a:br>
              <a:rPr lang="en-US" sz="6700" dirty="0">
                <a:solidFill>
                  <a:prstClr val="black"/>
                </a:solidFill>
              </a:rPr>
            </a:br>
            <a:r>
              <a:rPr lang="en-US" sz="6700" dirty="0">
                <a:solidFill>
                  <a:prstClr val="black"/>
                </a:solidFill>
              </a:rPr>
              <a:t>Questions?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2008092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Speaker Introductions</a:t>
            </a:r>
            <a:endParaRPr lang="en-US" dirty="0"/>
          </a:p>
        </p:txBody>
      </p:sp>
      <p:sp>
        <p:nvSpPr>
          <p:cNvPr id="3" name="Text Placeholder 2"/>
          <p:cNvSpPr>
            <a:spLocks noGrp="1"/>
          </p:cNvSpPr>
          <p:nvPr>
            <p:ph type="body" sz="half" idx="1"/>
          </p:nvPr>
        </p:nvSpPr>
        <p:spPr>
          <a:xfrm>
            <a:off x="2057400" y="1614487"/>
            <a:ext cx="6553200" cy="2133600"/>
          </a:xfrm>
        </p:spPr>
        <p:txBody>
          <a:bodyPr lIns="0" rIns="0"/>
          <a:lstStyle/>
          <a:p>
            <a:pPr marL="0" indent="0" algn="just">
              <a:lnSpc>
                <a:spcPct val="100000"/>
              </a:lnSpc>
              <a:spcBef>
                <a:spcPts val="0"/>
              </a:spcBef>
              <a:buNone/>
              <a:defRPr/>
            </a:pPr>
            <a:r>
              <a:rPr lang="en-US" sz="1600" dirty="0" smtClean="0"/>
              <a:t>Jill </a:t>
            </a:r>
            <a:r>
              <a:rPr lang="en-US" sz="1600" dirty="0"/>
              <a:t>Marsteller, PhD, MPP </a:t>
            </a:r>
            <a:r>
              <a:rPr lang="en-US" sz="1600" dirty="0" smtClean="0"/>
              <a:t>is </a:t>
            </a:r>
            <a:r>
              <a:rPr lang="en-US" sz="1600" dirty="0"/>
              <a:t>currently an Associate Professor of Health Policy and Management at the Johns Hopkins Bloomberg School of Public Health. </a:t>
            </a:r>
            <a:endParaRPr lang="en-US" sz="1600" dirty="0" smtClean="0"/>
          </a:p>
          <a:p>
            <a:pPr marL="0" indent="0" algn="just">
              <a:lnSpc>
                <a:spcPct val="100000"/>
              </a:lnSpc>
              <a:spcBef>
                <a:spcPts val="0"/>
              </a:spcBef>
              <a:buNone/>
              <a:defRPr/>
            </a:pPr>
            <a:endParaRPr lang="en-US" sz="1600" dirty="0"/>
          </a:p>
          <a:p>
            <a:pPr marL="0" indent="0" algn="just">
              <a:lnSpc>
                <a:spcPct val="100000"/>
              </a:lnSpc>
              <a:spcBef>
                <a:spcPts val="0"/>
              </a:spcBef>
              <a:buNone/>
              <a:defRPr/>
            </a:pPr>
            <a:r>
              <a:rPr lang="en-US" sz="1600" dirty="0" smtClean="0"/>
              <a:t>Dr</a:t>
            </a:r>
            <a:r>
              <a:rPr lang="en-US" sz="1600" dirty="0"/>
              <a:t>. Marsteller’s presentation today will draw on </a:t>
            </a:r>
            <a:r>
              <a:rPr lang="en-US" sz="1600" dirty="0" smtClean="0"/>
              <a:t>her paper </a:t>
            </a:r>
            <a:r>
              <a:rPr lang="en-US" sz="1600" dirty="0"/>
              <a:t>with </a:t>
            </a:r>
            <a:r>
              <a:rPr lang="en-US" sz="1600" dirty="0" smtClean="0"/>
              <a:t>Mimi </a:t>
            </a:r>
            <a:r>
              <a:rPr lang="en-US" sz="1600" dirty="0"/>
              <a:t>Huizinga and Lisa Cooper on Statistical Process Control. This AHRQ PCMH Research Methods Brief is posted on the AHRQ PCMH website. Details will be provided at the end of this webinar</a:t>
            </a:r>
            <a:r>
              <a:rPr lang="en-US" sz="1600" dirty="0" smtClean="0"/>
              <a:t>.</a:t>
            </a:r>
            <a:endParaRPr lang="en-US" sz="1600" dirty="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72618" y="4038600"/>
            <a:ext cx="1829477" cy="226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381000" y="4191000"/>
            <a:ext cx="6172200" cy="2286000"/>
          </a:xfrm>
        </p:spPr>
        <p:txBody>
          <a:bodyPr lIns="0" rIns="0" bIns="91440"/>
          <a:lstStyle/>
          <a:p>
            <a:pPr marL="0" indent="0" algn="just">
              <a:lnSpc>
                <a:spcPct val="100000"/>
              </a:lnSpc>
              <a:spcBef>
                <a:spcPts val="0"/>
              </a:spcBef>
              <a:buNone/>
              <a:defRPr/>
            </a:pPr>
            <a:r>
              <a:rPr lang="en-US" sz="1600" dirty="0"/>
              <a:t>Stephen C. Alder, </a:t>
            </a:r>
            <a:r>
              <a:rPr lang="en-US" sz="1600" dirty="0" smtClean="0"/>
              <a:t>PhD serves </a:t>
            </a:r>
            <a:r>
              <a:rPr lang="en-US" sz="1600" dirty="0"/>
              <a:t>as chief of the  Division of Public Health in the University of Utah Department of Family and Preventive Medicine</a:t>
            </a:r>
            <a:r>
              <a:rPr lang="en-US" sz="1600" dirty="0" smtClean="0"/>
              <a:t>. </a:t>
            </a:r>
            <a:r>
              <a:rPr lang="en-US" sz="1600" dirty="0"/>
              <a:t>He is an associate professor of Family and Preventive </a:t>
            </a:r>
            <a:r>
              <a:rPr lang="en-US" sz="1600" dirty="0" smtClean="0"/>
              <a:t>Medicine.</a:t>
            </a:r>
          </a:p>
          <a:p>
            <a:pPr marL="0" indent="0" algn="just">
              <a:lnSpc>
                <a:spcPct val="100000"/>
              </a:lnSpc>
              <a:spcBef>
                <a:spcPts val="0"/>
              </a:spcBef>
              <a:buNone/>
              <a:defRPr/>
            </a:pPr>
            <a:endParaRPr lang="en-US" sz="1600" dirty="0" smtClean="0"/>
          </a:p>
          <a:p>
            <a:pPr marL="0" indent="0" algn="just">
              <a:lnSpc>
                <a:spcPct val="100000"/>
              </a:lnSpc>
              <a:spcBef>
                <a:spcPts val="0"/>
              </a:spcBef>
              <a:buNone/>
              <a:defRPr/>
            </a:pPr>
            <a:r>
              <a:rPr lang="en-US" sz="1600" dirty="0" smtClean="0"/>
              <a:t>Dr</a:t>
            </a:r>
            <a:r>
              <a:rPr lang="en-US" sz="1600" dirty="0"/>
              <a:t>. Alder is currently working on an AHRQ-funded demonstration grant on “Primary Care Practice Redesign – Successful Strategies.” His presentation today is based on one part of the research conducted under that grant</a:t>
            </a:r>
            <a:r>
              <a:rPr lang="en-US" sz="1600" dirty="0" smtClean="0"/>
              <a:t>.</a:t>
            </a:r>
            <a:endParaRPr lang="en-US" sz="1600" dirty="0"/>
          </a:p>
        </p:txBody>
      </p:sp>
      <p:pic>
        <p:nvPicPr>
          <p:cNvPr id="307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0999" y="1633537"/>
            <a:ext cx="1447801" cy="203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76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Med Background.png"/>
          <p:cNvPicPr>
            <a:picLocks noChangeAspect="1"/>
          </p:cNvPicPr>
          <p:nvPr/>
        </p:nvPicPr>
        <p:blipFill>
          <a:blip r:embed="rId2" cstate="print"/>
          <a:stretch>
            <a:fillRect/>
          </a:stretch>
        </p:blipFill>
        <p:spPr>
          <a:xfrm>
            <a:off x="-21379" y="0"/>
            <a:ext cx="9178208" cy="6883656"/>
          </a:xfrm>
          <a:prstGeom prst="rect">
            <a:avLst/>
          </a:prstGeom>
        </p:spPr>
      </p:pic>
      <p:sp>
        <p:nvSpPr>
          <p:cNvPr id="3" name="Content Placeholder 2"/>
          <p:cNvSpPr>
            <a:spLocks noGrp="1"/>
          </p:cNvSpPr>
          <p:nvPr>
            <p:ph idx="1"/>
          </p:nvPr>
        </p:nvSpPr>
        <p:spPr/>
        <p:txBody>
          <a:bodyPr>
            <a:normAutofit fontScale="85000" lnSpcReduction="20000"/>
          </a:bodyPr>
          <a:lstStyle/>
          <a:p>
            <a:pPr marL="0" indent="0" algn="ctr">
              <a:buNone/>
            </a:pPr>
            <a:r>
              <a:rPr lang="en-US" b="1" dirty="0"/>
              <a:t>AHRQ Delivery System Initiative &amp; AHRQ Primary Care Initiative</a:t>
            </a:r>
          </a:p>
          <a:p>
            <a:pPr marL="0" indent="0" algn="ctr">
              <a:buNone/>
            </a:pPr>
            <a:r>
              <a:rPr lang="en-US" b="1" i="1" dirty="0"/>
              <a:t>Statistical Process Control</a:t>
            </a:r>
          </a:p>
          <a:p>
            <a:pPr marL="0" indent="0" algn="ctr">
              <a:buNone/>
            </a:pPr>
            <a:r>
              <a:rPr lang="en-US" b="1" i="1" dirty="0">
                <a:solidFill>
                  <a:srgbClr val="7F7F7F"/>
                </a:solidFill>
              </a:rPr>
              <a:t>Advanced Methods Webinars</a:t>
            </a:r>
          </a:p>
          <a:p>
            <a:pPr marL="0" indent="0" algn="ctr">
              <a:buNone/>
            </a:pPr>
            <a:endParaRPr lang="en-US" sz="4400" b="1" dirty="0"/>
          </a:p>
          <a:p>
            <a:pPr marL="0" indent="0" algn="ctr">
              <a:buNone/>
            </a:pPr>
            <a:r>
              <a:rPr lang="en-US" sz="3600" b="1" dirty="0">
                <a:solidFill>
                  <a:schemeClr val="tx1">
                    <a:lumMod val="75000"/>
                    <a:lumOff val="25000"/>
                  </a:schemeClr>
                </a:solidFill>
              </a:rPr>
              <a:t>Stephen C. Alder, Ph.D.</a:t>
            </a:r>
          </a:p>
          <a:p>
            <a:pPr marL="0" indent="0" algn="ctr">
              <a:buNone/>
            </a:pPr>
            <a:r>
              <a:rPr lang="en-US" b="1" dirty="0">
                <a:solidFill>
                  <a:schemeClr val="tx1">
                    <a:lumMod val="75000"/>
                    <a:lumOff val="25000"/>
                  </a:schemeClr>
                </a:solidFill>
              </a:rPr>
              <a:t>Chief, Division of Public Health</a:t>
            </a:r>
          </a:p>
          <a:p>
            <a:pPr marL="0" indent="0" algn="ctr">
              <a:buNone/>
            </a:pPr>
            <a:r>
              <a:rPr lang="en-US" b="1" dirty="0">
                <a:solidFill>
                  <a:schemeClr val="tx1">
                    <a:lumMod val="75000"/>
                    <a:lumOff val="25000"/>
                  </a:schemeClr>
                </a:solidFill>
              </a:rPr>
              <a:t>Family and Preventive Medicine</a:t>
            </a:r>
          </a:p>
          <a:p>
            <a:pPr marL="0" indent="0" algn="ctr">
              <a:buNone/>
            </a:pPr>
            <a:endParaRPr lang="en-US" b="1" dirty="0">
              <a:solidFill>
                <a:schemeClr val="tx1">
                  <a:lumMod val="75000"/>
                  <a:lumOff val="25000"/>
                </a:schemeClr>
              </a:solidFill>
            </a:endParaRPr>
          </a:p>
          <a:p>
            <a:pPr marL="0" indent="0" algn="ctr">
              <a:buNone/>
            </a:pPr>
            <a:r>
              <a:rPr lang="en-US" b="1" dirty="0">
                <a:solidFill>
                  <a:schemeClr val="tx1">
                    <a:lumMod val="75000"/>
                    <a:lumOff val="25000"/>
                  </a:schemeClr>
                </a:solidFill>
              </a:rPr>
              <a:t>May 14, 2013</a:t>
            </a:r>
          </a:p>
        </p:txBody>
      </p:sp>
      <p:sp>
        <p:nvSpPr>
          <p:cNvPr id="2" name="Title 1"/>
          <p:cNvSpPr>
            <a:spLocks noGrp="1"/>
          </p:cNvSpPr>
          <p:nvPr>
            <p:ph type="title"/>
          </p:nvPr>
        </p:nvSpPr>
        <p:spPr/>
        <p:txBody>
          <a:bodyPr>
            <a:normAutofit fontScale="90000"/>
          </a:bodyPr>
          <a:lstStyle/>
          <a:p>
            <a:r>
              <a:rPr lang="en-US" b="1" dirty="0"/>
              <a:t>Statistical Process Control in Primary Care and Practice Redesign</a:t>
            </a:r>
          </a:p>
        </p:txBody>
      </p:sp>
    </p:spTree>
    <p:extLst>
      <p:ext uri="{BB962C8B-B14F-4D97-AF65-F5344CB8AC3E}">
        <p14:creationId xmlns:p14="http://schemas.microsoft.com/office/powerpoint/2010/main" val="1296988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6" name="Title 5"/>
          <p:cNvSpPr>
            <a:spLocks noGrp="1"/>
          </p:cNvSpPr>
          <p:nvPr>
            <p:ph type="title"/>
          </p:nvPr>
        </p:nvSpPr>
        <p:spPr>
          <a:xfrm>
            <a:off x="1905000" y="609600"/>
            <a:ext cx="5181600" cy="609600"/>
          </a:xfrm>
        </p:spPr>
        <p:txBody>
          <a:bodyPr>
            <a:normAutofit fontScale="90000"/>
          </a:bodyPr>
          <a:lstStyle/>
          <a:p>
            <a:r>
              <a:rPr lang="en-US" b="1" dirty="0" smtClean="0"/>
              <a:t>Overview</a:t>
            </a:r>
            <a:endParaRPr lang="en-US" dirty="0"/>
          </a:p>
        </p:txBody>
      </p:sp>
      <p:sp>
        <p:nvSpPr>
          <p:cNvPr id="7" name="Content Placeholder 6"/>
          <p:cNvSpPr>
            <a:spLocks noGrp="1"/>
          </p:cNvSpPr>
          <p:nvPr>
            <p:ph idx="1"/>
          </p:nvPr>
        </p:nvSpPr>
        <p:spPr>
          <a:xfrm>
            <a:off x="457200" y="1570037"/>
            <a:ext cx="8229600" cy="4525963"/>
          </a:xfrm>
        </p:spPr>
        <p:txBody>
          <a:bodyPr>
            <a:normAutofit/>
          </a:bodyPr>
          <a:lstStyle/>
          <a:p>
            <a:pPr marL="457200" indent="-457200">
              <a:buFont typeface="Arial"/>
              <a:buChar char="•"/>
            </a:pPr>
            <a:r>
              <a:rPr lang="en-US" dirty="0"/>
              <a:t>Statistical Process Control in Primary Care</a:t>
            </a:r>
          </a:p>
          <a:p>
            <a:pPr marL="457200" indent="-457200">
              <a:buFont typeface="Arial"/>
              <a:buChar char="•"/>
            </a:pPr>
            <a:r>
              <a:rPr lang="en-US" dirty="0" smtClean="0"/>
              <a:t>Disease </a:t>
            </a:r>
            <a:r>
              <a:rPr lang="en-US" dirty="0"/>
              <a:t>surveillance and the 2002 SLC Olympics</a:t>
            </a:r>
          </a:p>
          <a:p>
            <a:pPr marL="457200" indent="-457200">
              <a:buFont typeface="Arial"/>
              <a:buChar char="•"/>
            </a:pPr>
            <a:r>
              <a:rPr lang="en-US" dirty="0" smtClean="0"/>
              <a:t>Point-of-Care </a:t>
            </a:r>
            <a:r>
              <a:rPr lang="en-US" dirty="0"/>
              <a:t>Testing as an Influenza Surveillance Tool</a:t>
            </a:r>
          </a:p>
          <a:p>
            <a:pPr marL="457200" indent="-457200">
              <a:buFont typeface="Arial"/>
              <a:buChar char="•"/>
            </a:pPr>
            <a:r>
              <a:rPr lang="en-US" dirty="0"/>
              <a:t>Use of SPC in Practice Redesign- Colon Cancer Screening </a:t>
            </a:r>
            <a:r>
              <a:rPr lang="en-US" dirty="0" smtClean="0"/>
              <a:t>Example</a:t>
            </a:r>
            <a:endParaRPr lang="en-US" dirty="0"/>
          </a:p>
        </p:txBody>
      </p:sp>
    </p:spTree>
    <p:extLst>
      <p:ext uri="{BB962C8B-B14F-4D97-AF65-F5344CB8AC3E}">
        <p14:creationId xmlns:p14="http://schemas.microsoft.com/office/powerpoint/2010/main" val="4025686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3" name="Title 70"/>
          <p:cNvSpPr txBox="1">
            <a:spLocks/>
          </p:cNvSpPr>
          <p:nvPr/>
        </p:nvSpPr>
        <p:spPr>
          <a:xfrm>
            <a:off x="457200" y="1676400"/>
            <a:ext cx="8229600" cy="35814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p>
            <a:pPr algn="ctr"/>
            <a:endParaRPr lang="en-US" sz="2800" dirty="0"/>
          </a:p>
        </p:txBody>
      </p:sp>
      <p:pic>
        <p:nvPicPr>
          <p:cNvPr id="4" name="Picture 3" descr="University of Utah School of Medicine Division of Public Health Logo"/>
          <p:cNvPicPr>
            <a:picLocks noChangeAspect="1"/>
          </p:cNvPicPr>
          <p:nvPr/>
        </p:nvPicPr>
        <p:blipFill>
          <a:blip r:embed="rId4" cstate="print"/>
          <a:stretch>
            <a:fillRect/>
          </a:stretch>
        </p:blipFill>
        <p:spPr>
          <a:xfrm>
            <a:off x="1295400" y="2157412"/>
            <a:ext cx="6553200" cy="2543175"/>
          </a:xfrm>
          <a:prstGeom prst="rect">
            <a:avLst/>
          </a:prstGeom>
          <a:ln w="31750">
            <a:noFill/>
            <a:round/>
          </a:ln>
        </p:spPr>
      </p:pic>
    </p:spTree>
    <p:extLst>
      <p:ext uri="{BB962C8B-B14F-4D97-AF65-F5344CB8AC3E}">
        <p14:creationId xmlns:p14="http://schemas.microsoft.com/office/powerpoint/2010/main" val="1601875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6" name="Title 5"/>
          <p:cNvSpPr>
            <a:spLocks noGrp="1"/>
          </p:cNvSpPr>
          <p:nvPr>
            <p:ph type="title"/>
          </p:nvPr>
        </p:nvSpPr>
        <p:spPr>
          <a:xfrm>
            <a:off x="457200" y="914400"/>
            <a:ext cx="8229600" cy="1143000"/>
          </a:xfrm>
        </p:spPr>
        <p:txBody>
          <a:bodyPr>
            <a:normAutofit/>
          </a:bodyPr>
          <a:lstStyle/>
          <a:p>
            <a:r>
              <a:rPr lang="en-US" sz="2800" b="1" dirty="0"/>
              <a:t>First Observations of Primary Care System </a:t>
            </a:r>
            <a:r>
              <a:rPr lang="en-US" sz="2800" b="1" dirty="0" smtClean="0"/>
              <a:t>Shifts</a:t>
            </a:r>
            <a:endParaRPr lang="en-US" sz="2800" i="1" dirty="0"/>
          </a:p>
        </p:txBody>
      </p:sp>
      <p:sp>
        <p:nvSpPr>
          <p:cNvPr id="7" name="Content Placeholder 6"/>
          <p:cNvSpPr>
            <a:spLocks noGrp="1"/>
          </p:cNvSpPr>
          <p:nvPr>
            <p:ph idx="1"/>
          </p:nvPr>
        </p:nvSpPr>
        <p:spPr>
          <a:xfrm>
            <a:off x="304800" y="2362201"/>
            <a:ext cx="8534400" cy="3200399"/>
          </a:xfrm>
        </p:spPr>
        <p:txBody>
          <a:bodyPr/>
          <a:lstStyle/>
          <a:p>
            <a:pPr marL="0" indent="0">
              <a:buNone/>
            </a:pPr>
            <a:r>
              <a:rPr lang="en-US" sz="2700" dirty="0"/>
              <a:t>Joseph Lynn Lyon, MD, MPH –  mid-</a:t>
            </a:r>
            <a:r>
              <a:rPr lang="en-US" sz="2700" dirty="0" err="1"/>
              <a:t>1990s</a:t>
            </a:r>
            <a:r>
              <a:rPr lang="en-US" sz="2700" dirty="0"/>
              <a:t>, observed that patient loads in </a:t>
            </a:r>
            <a:r>
              <a:rPr lang="en-US" sz="2700" i="1" dirty="0"/>
              <a:t>urgent care clinics </a:t>
            </a:r>
            <a:r>
              <a:rPr lang="en-US" sz="2700" dirty="0"/>
              <a:t>increased as the influenza epidemic </a:t>
            </a:r>
            <a:r>
              <a:rPr lang="en-US" sz="2700" dirty="0" smtClean="0"/>
              <a:t>emerged</a:t>
            </a:r>
          </a:p>
          <a:p>
            <a:pPr marL="0" indent="0">
              <a:buNone/>
            </a:pPr>
            <a:endParaRPr lang="en-US" sz="2700" dirty="0"/>
          </a:p>
          <a:p>
            <a:pPr marL="0" indent="0">
              <a:buNone/>
            </a:pPr>
            <a:r>
              <a:rPr lang="en-US" sz="2700" dirty="0" smtClean="0"/>
              <a:t>Traditional </a:t>
            </a:r>
            <a:r>
              <a:rPr lang="en-US" sz="2700" dirty="0"/>
              <a:t>influenza surveillance provided an epidemic </a:t>
            </a:r>
            <a:r>
              <a:rPr lang="en-US" sz="2700" i="1" dirty="0"/>
              <a:t>post mortem</a:t>
            </a:r>
            <a:r>
              <a:rPr lang="en-US" sz="2700" dirty="0"/>
              <a:t> rather than providing preventive benefit</a:t>
            </a:r>
          </a:p>
          <a:p>
            <a:endParaRPr lang="en-US" dirty="0"/>
          </a:p>
        </p:txBody>
      </p:sp>
    </p:spTree>
    <p:extLst>
      <p:ext uri="{BB962C8B-B14F-4D97-AF65-F5344CB8AC3E}">
        <p14:creationId xmlns:p14="http://schemas.microsoft.com/office/powerpoint/2010/main" val="4139918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1979"/>
            <a:ext cx="9144000" cy="6858000"/>
          </a:xfrm>
          <a:prstGeom prst="rect">
            <a:avLst/>
          </a:prstGeom>
        </p:spPr>
      </p:pic>
      <p:pic>
        <p:nvPicPr>
          <p:cNvPr id="7" name="Picture 6" descr="2002 Olympics Logo"/>
          <p:cNvPicPr>
            <a:picLocks noChangeAspect="1"/>
          </p:cNvPicPr>
          <p:nvPr/>
        </p:nvPicPr>
        <p:blipFill>
          <a:blip r:embed="rId4"/>
          <a:stretch>
            <a:fillRect/>
          </a:stretch>
        </p:blipFill>
        <p:spPr>
          <a:xfrm>
            <a:off x="457200" y="381000"/>
            <a:ext cx="1346200" cy="1364310"/>
          </a:xfrm>
          <a:prstGeom prst="rect">
            <a:avLst/>
          </a:prstGeom>
        </p:spPr>
      </p:pic>
      <p:sp>
        <p:nvSpPr>
          <p:cNvPr id="8" name="TextBox 7"/>
          <p:cNvSpPr txBox="1"/>
          <p:nvPr/>
        </p:nvSpPr>
        <p:spPr>
          <a:xfrm>
            <a:off x="2286000" y="762000"/>
            <a:ext cx="6248400" cy="523220"/>
          </a:xfrm>
          <a:prstGeom prst="rect">
            <a:avLst/>
          </a:prstGeom>
          <a:noFill/>
        </p:spPr>
        <p:txBody>
          <a:bodyPr wrap="square" rtlCol="0">
            <a:spAutoFit/>
          </a:bodyPr>
          <a:lstStyle/>
          <a:p>
            <a:endParaRPr lang="en-US" sz="2800" b="1" dirty="0"/>
          </a:p>
        </p:txBody>
      </p:sp>
      <p:sp>
        <p:nvSpPr>
          <p:cNvPr id="12" name="Title 11"/>
          <p:cNvSpPr>
            <a:spLocks noGrp="1"/>
          </p:cNvSpPr>
          <p:nvPr>
            <p:ph type="title"/>
          </p:nvPr>
        </p:nvSpPr>
        <p:spPr>
          <a:xfrm>
            <a:off x="1981200" y="1295400"/>
            <a:ext cx="6858000" cy="769290"/>
          </a:xfrm>
        </p:spPr>
        <p:txBody>
          <a:bodyPr>
            <a:normAutofit fontScale="90000"/>
          </a:bodyPr>
          <a:lstStyle/>
          <a:p>
            <a:r>
              <a:rPr lang="en-US" sz="3100" b="1" dirty="0"/>
              <a:t>Public Health Surveillance 2002 </a:t>
            </a:r>
            <a:r>
              <a:rPr lang="en-US" sz="3100" b="1" dirty="0" smtClean="0"/>
              <a:t>Olympics</a:t>
            </a:r>
            <a:endParaRPr lang="en-US" dirty="0"/>
          </a:p>
        </p:txBody>
      </p:sp>
      <p:pic>
        <p:nvPicPr>
          <p:cNvPr id="14" name="Content Placeholder 1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7200" y="2309815"/>
            <a:ext cx="8229600" cy="3106733"/>
          </a:xfrm>
        </p:spPr>
      </p:pic>
    </p:spTree>
    <p:extLst>
      <p:ext uri="{BB962C8B-B14F-4D97-AF65-F5344CB8AC3E}">
        <p14:creationId xmlns:p14="http://schemas.microsoft.com/office/powerpoint/2010/main" val="1966811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3" name="Title 70"/>
          <p:cNvSpPr txBox="1">
            <a:spLocks/>
          </p:cNvSpPr>
          <p:nvPr/>
        </p:nvSpPr>
        <p:spPr>
          <a:xfrm>
            <a:off x="533400" y="1676400"/>
            <a:ext cx="8229600" cy="41148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7500"/>
          </a:bodyPr>
          <a:lstStyle/>
          <a:p>
            <a:pPr marL="457200" indent="-457200">
              <a:buFont typeface="Arial"/>
              <a:buChar char="•"/>
            </a:pPr>
            <a:endParaRPr lang="en-US" sz="2800" dirty="0">
              <a:solidFill>
                <a:prstClr val="black"/>
              </a:solidFill>
            </a:endParaRPr>
          </a:p>
        </p:txBody>
      </p:sp>
      <p:sp>
        <p:nvSpPr>
          <p:cNvPr id="6" name="Title 5"/>
          <p:cNvSpPr>
            <a:spLocks noGrp="1"/>
          </p:cNvSpPr>
          <p:nvPr>
            <p:ph type="title"/>
          </p:nvPr>
        </p:nvSpPr>
        <p:spPr>
          <a:xfrm>
            <a:off x="457200" y="762000"/>
            <a:ext cx="8229600" cy="1143000"/>
          </a:xfrm>
        </p:spPr>
        <p:txBody>
          <a:bodyPr>
            <a:normAutofit/>
          </a:bodyPr>
          <a:lstStyle/>
          <a:p>
            <a:r>
              <a:rPr lang="en-US" sz="3200" b="1" dirty="0"/>
              <a:t>Olympic Preparation Post </a:t>
            </a:r>
            <a:r>
              <a:rPr lang="en-US" sz="3200" b="1" dirty="0" smtClean="0"/>
              <a:t>2001</a:t>
            </a:r>
            <a:endParaRPr lang="en-US" sz="3200" dirty="0"/>
          </a:p>
        </p:txBody>
      </p:sp>
      <p:sp>
        <p:nvSpPr>
          <p:cNvPr id="7" name="Content Placeholder 6"/>
          <p:cNvSpPr>
            <a:spLocks noGrp="1"/>
          </p:cNvSpPr>
          <p:nvPr>
            <p:ph idx="1"/>
          </p:nvPr>
        </p:nvSpPr>
        <p:spPr>
          <a:xfrm>
            <a:off x="438397" y="1905000"/>
            <a:ext cx="8229600" cy="4525963"/>
          </a:xfrm>
        </p:spPr>
        <p:txBody>
          <a:bodyPr>
            <a:normAutofit/>
          </a:bodyPr>
          <a:lstStyle/>
          <a:p>
            <a:pPr marL="457200" indent="-457200">
              <a:spcBef>
                <a:spcPts val="0"/>
              </a:spcBef>
              <a:buFont typeface="Arial"/>
              <a:buChar char="•"/>
            </a:pPr>
            <a:r>
              <a:rPr lang="en-US" sz="2700" dirty="0"/>
              <a:t>September 11, 2001: Terrorist attacks on World Trade Center (NYC), Pentagon (Washington, DC) and </a:t>
            </a:r>
            <a:r>
              <a:rPr lang="en-US" sz="2700" dirty="0" err="1"/>
              <a:t>Shanksville</a:t>
            </a:r>
            <a:r>
              <a:rPr lang="en-US" sz="2700" dirty="0"/>
              <a:t> (Pennsylvania)</a:t>
            </a:r>
          </a:p>
          <a:p>
            <a:pPr marL="457200" indent="-457200">
              <a:spcBef>
                <a:spcPts val="0"/>
              </a:spcBef>
              <a:buFont typeface="Arial"/>
              <a:buChar char="•"/>
            </a:pPr>
            <a:endParaRPr lang="en-US" sz="2700" dirty="0"/>
          </a:p>
          <a:p>
            <a:pPr marL="457200" indent="-457200">
              <a:spcBef>
                <a:spcPts val="0"/>
              </a:spcBef>
              <a:buFont typeface="Arial"/>
              <a:buChar char="•"/>
            </a:pPr>
            <a:r>
              <a:rPr lang="en-US" sz="2700" dirty="0"/>
              <a:t>September 17 – November 20, 2001: Anthrax letters attack</a:t>
            </a:r>
          </a:p>
          <a:p>
            <a:pPr marL="457200" indent="-457200">
              <a:spcBef>
                <a:spcPts val="0"/>
              </a:spcBef>
              <a:buFont typeface="Arial"/>
              <a:buChar char="•"/>
            </a:pPr>
            <a:endParaRPr lang="en-US" sz="2700" dirty="0"/>
          </a:p>
          <a:p>
            <a:pPr marL="457200" indent="-457200">
              <a:spcBef>
                <a:spcPts val="0"/>
              </a:spcBef>
              <a:buFont typeface="Arial"/>
              <a:buChar char="•"/>
            </a:pPr>
            <a:r>
              <a:rPr lang="en-US" sz="2700" dirty="0"/>
              <a:t>Athletes begin arriving in Salt Lake City mid-January (as the annual influenza epidemic is emerging</a:t>
            </a:r>
            <a:r>
              <a:rPr lang="en-US" sz="2700" dirty="0" smtClean="0"/>
              <a:t>)</a:t>
            </a:r>
            <a:endParaRPr lang="en-US" sz="2700" dirty="0"/>
          </a:p>
        </p:txBody>
      </p:sp>
    </p:spTree>
    <p:extLst>
      <p:ext uri="{BB962C8B-B14F-4D97-AF65-F5344CB8AC3E}">
        <p14:creationId xmlns:p14="http://schemas.microsoft.com/office/powerpoint/2010/main" val="1398497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3" name="Title 70"/>
          <p:cNvSpPr txBox="1">
            <a:spLocks/>
          </p:cNvSpPr>
          <p:nvPr/>
        </p:nvSpPr>
        <p:spPr>
          <a:xfrm>
            <a:off x="457200" y="2895600"/>
            <a:ext cx="8229600" cy="25146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p>
            <a:endParaRPr lang="en-US" sz="2800" i="1" dirty="0">
              <a:solidFill>
                <a:prstClr val="black"/>
              </a:solidFill>
            </a:endParaRPr>
          </a:p>
        </p:txBody>
      </p:sp>
      <p:sp>
        <p:nvSpPr>
          <p:cNvPr id="2" name="TextBox 1"/>
          <p:cNvSpPr txBox="1"/>
          <p:nvPr/>
        </p:nvSpPr>
        <p:spPr>
          <a:xfrm>
            <a:off x="228600" y="762000"/>
            <a:ext cx="8686800" cy="523220"/>
          </a:xfrm>
          <a:prstGeom prst="rect">
            <a:avLst/>
          </a:prstGeom>
          <a:noFill/>
        </p:spPr>
        <p:txBody>
          <a:bodyPr wrap="square" rtlCol="0">
            <a:spAutoFit/>
          </a:bodyPr>
          <a:lstStyle/>
          <a:p>
            <a:endParaRPr lang="en-US" sz="2800" dirty="0">
              <a:solidFill>
                <a:prstClr val="black"/>
              </a:solidFill>
            </a:endParaRPr>
          </a:p>
        </p:txBody>
      </p:sp>
      <p:sp>
        <p:nvSpPr>
          <p:cNvPr id="9" name="Title 8"/>
          <p:cNvSpPr>
            <a:spLocks noGrp="1"/>
          </p:cNvSpPr>
          <p:nvPr>
            <p:ph type="title"/>
          </p:nvPr>
        </p:nvSpPr>
        <p:spPr>
          <a:xfrm>
            <a:off x="228600" y="762000"/>
            <a:ext cx="8686800" cy="1782762"/>
          </a:xfrm>
        </p:spPr>
        <p:txBody>
          <a:bodyPr>
            <a:normAutofit fontScale="90000"/>
          </a:bodyPr>
          <a:lstStyle/>
          <a:p>
            <a:pPr algn="l"/>
            <a:r>
              <a:rPr lang="en-US" sz="3100" b="1" dirty="0" smtClean="0"/>
              <a:t>U. to monitor athletes for bioterror symptoms computers will look for any medical quirks  </a:t>
            </a:r>
            <a:r>
              <a:rPr lang="en-US" b="1" dirty="0" smtClean="0"/>
              <a:t/>
            </a:r>
            <a:br>
              <a:rPr lang="en-US" b="1" dirty="0" smtClean="0"/>
            </a:br>
            <a:r>
              <a:rPr lang="fr-FR" sz="2200" dirty="0" smtClean="0"/>
              <a:t>By Norma Wagner </a:t>
            </a:r>
            <a:r>
              <a:rPr lang="fr-FR" sz="2200" dirty="0" err="1" smtClean="0"/>
              <a:t>Deseret</a:t>
            </a:r>
            <a:r>
              <a:rPr lang="fr-FR" sz="2200" dirty="0" smtClean="0"/>
              <a:t> News staff </a:t>
            </a:r>
            <a:r>
              <a:rPr lang="fr-FR" sz="2200" dirty="0" err="1" smtClean="0"/>
              <a:t>writer</a:t>
            </a:r>
            <a:r>
              <a:rPr lang="fr-FR" sz="3600" dirty="0" smtClean="0"/>
              <a:t/>
            </a:r>
            <a:br>
              <a:rPr lang="fr-FR" sz="3600" dirty="0" smtClean="0"/>
            </a:br>
            <a:r>
              <a:rPr lang="en-US" sz="3100" dirty="0" smtClean="0"/>
              <a:t>Friday, Jan. 11 2002</a:t>
            </a:r>
            <a:endParaRPr lang="en-US" dirty="0"/>
          </a:p>
        </p:txBody>
      </p:sp>
      <p:sp>
        <p:nvSpPr>
          <p:cNvPr id="10" name="Content Placeholder 9"/>
          <p:cNvSpPr>
            <a:spLocks noGrp="1"/>
          </p:cNvSpPr>
          <p:nvPr>
            <p:ph idx="1"/>
          </p:nvPr>
        </p:nvSpPr>
        <p:spPr>
          <a:xfrm>
            <a:off x="253340" y="2895600"/>
            <a:ext cx="8433460" cy="2743199"/>
          </a:xfrm>
        </p:spPr>
        <p:txBody>
          <a:bodyPr/>
          <a:lstStyle/>
          <a:p>
            <a:pPr marL="0" indent="0">
              <a:buNone/>
            </a:pPr>
            <a:r>
              <a:rPr lang="en-US" sz="2700" i="1" dirty="0"/>
              <a:t>‘U. researchers since mid-October have been developing a surveillance system that analyzes data from electronic medical records to continuously monitor for abnormal patterns in patients' symptoms that could flag a bioterrorism attack’</a:t>
            </a:r>
          </a:p>
          <a:p>
            <a:endParaRPr lang="en-US" dirty="0"/>
          </a:p>
        </p:txBody>
      </p:sp>
    </p:spTree>
    <p:extLst>
      <p:ext uri="{BB962C8B-B14F-4D97-AF65-F5344CB8AC3E}">
        <p14:creationId xmlns:p14="http://schemas.microsoft.com/office/powerpoint/2010/main" val="3905508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3" name="Title 70"/>
          <p:cNvSpPr txBox="1">
            <a:spLocks/>
          </p:cNvSpPr>
          <p:nvPr/>
        </p:nvSpPr>
        <p:spPr>
          <a:xfrm>
            <a:off x="537358" y="1643743"/>
            <a:ext cx="8229600" cy="44196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7500"/>
          </a:bodyPr>
          <a:lstStyle/>
          <a:p>
            <a:pPr marL="457200" indent="-457200">
              <a:buFont typeface="Arial"/>
              <a:buChar char="•"/>
            </a:pPr>
            <a:endParaRPr lang="en-US" sz="2800" i="1" dirty="0">
              <a:solidFill>
                <a:prstClr val="black"/>
              </a:solidFill>
            </a:endParaRPr>
          </a:p>
        </p:txBody>
      </p:sp>
      <p:sp>
        <p:nvSpPr>
          <p:cNvPr id="2" name="TextBox 1"/>
          <p:cNvSpPr txBox="1"/>
          <p:nvPr/>
        </p:nvSpPr>
        <p:spPr>
          <a:xfrm>
            <a:off x="990600" y="685800"/>
            <a:ext cx="7162800" cy="523220"/>
          </a:xfrm>
          <a:prstGeom prst="rect">
            <a:avLst/>
          </a:prstGeom>
          <a:noFill/>
        </p:spPr>
        <p:txBody>
          <a:bodyPr wrap="square" rtlCol="0">
            <a:spAutoFit/>
          </a:bodyPr>
          <a:lstStyle/>
          <a:p>
            <a:pPr algn="ctr"/>
            <a:endParaRPr lang="en-US" sz="2800" b="1" dirty="0">
              <a:solidFill>
                <a:prstClr val="black"/>
              </a:solidFill>
            </a:endParaRPr>
          </a:p>
        </p:txBody>
      </p:sp>
      <p:sp>
        <p:nvSpPr>
          <p:cNvPr id="4" name="Title 3"/>
          <p:cNvSpPr>
            <a:spLocks noGrp="1"/>
          </p:cNvSpPr>
          <p:nvPr>
            <p:ph type="title"/>
          </p:nvPr>
        </p:nvSpPr>
        <p:spPr>
          <a:xfrm>
            <a:off x="381000" y="533400"/>
            <a:ext cx="8229600" cy="1143000"/>
          </a:xfrm>
        </p:spPr>
        <p:txBody>
          <a:bodyPr>
            <a:normAutofit/>
          </a:bodyPr>
          <a:lstStyle/>
          <a:p>
            <a:r>
              <a:rPr lang="en-US" sz="2800" b="1" dirty="0"/>
              <a:t>Syndromic Surveillance: </a:t>
            </a:r>
            <a:br>
              <a:rPr lang="en-US" sz="2800" b="1" dirty="0"/>
            </a:br>
            <a:r>
              <a:rPr lang="en-US" sz="2800" b="1" dirty="0"/>
              <a:t>Increased Gastro-intestinal </a:t>
            </a:r>
            <a:r>
              <a:rPr lang="en-US" sz="2800" b="1" dirty="0" smtClean="0"/>
              <a:t>Distress</a:t>
            </a:r>
            <a:endParaRPr lang="en-US" sz="2800" dirty="0"/>
          </a:p>
        </p:txBody>
      </p:sp>
      <p:sp>
        <p:nvSpPr>
          <p:cNvPr id="6" name="Content Placeholder 5"/>
          <p:cNvSpPr>
            <a:spLocks noGrp="1"/>
          </p:cNvSpPr>
          <p:nvPr>
            <p:ph idx="1"/>
          </p:nvPr>
        </p:nvSpPr>
        <p:spPr>
          <a:xfrm>
            <a:off x="457200" y="1828800"/>
            <a:ext cx="8229600" cy="4525963"/>
          </a:xfrm>
        </p:spPr>
        <p:txBody>
          <a:bodyPr>
            <a:noAutofit/>
          </a:bodyPr>
          <a:lstStyle/>
          <a:p>
            <a:pPr marL="457200" indent="-457200">
              <a:spcBef>
                <a:spcPts val="0"/>
              </a:spcBef>
              <a:buFont typeface="Arial"/>
              <a:buChar char="•"/>
            </a:pPr>
            <a:r>
              <a:rPr lang="en-US" sz="2700" i="1" dirty="0"/>
              <a:t>Paper-Pencil </a:t>
            </a:r>
            <a:r>
              <a:rPr lang="en-US" sz="2700" dirty="0"/>
              <a:t>surveillance shows </a:t>
            </a:r>
            <a:r>
              <a:rPr lang="en-US" sz="2700" dirty="0" smtClean="0"/>
              <a:t>significant </a:t>
            </a:r>
            <a:r>
              <a:rPr lang="en-US" sz="2700" dirty="0"/>
              <a:t>increase in clinically identified GI distress </a:t>
            </a:r>
          </a:p>
          <a:p>
            <a:pPr marL="457200" indent="-457200">
              <a:spcBef>
                <a:spcPts val="0"/>
              </a:spcBef>
              <a:buFont typeface="Arial"/>
              <a:buChar char="•"/>
            </a:pPr>
            <a:endParaRPr lang="en-US" sz="2700" i="1" dirty="0"/>
          </a:p>
          <a:p>
            <a:pPr marL="457200" indent="-457200">
              <a:spcBef>
                <a:spcPts val="0"/>
              </a:spcBef>
              <a:buFont typeface="Arial"/>
              <a:buChar char="•"/>
            </a:pPr>
            <a:r>
              <a:rPr lang="en-US" sz="2700" dirty="0"/>
              <a:t>SPC-based surveillance using University of Utah Community Clinics EMR system allows near real-time capacity to both detect and investigate significant system shifts</a:t>
            </a:r>
          </a:p>
          <a:p>
            <a:pPr marL="457200" indent="-457200">
              <a:spcBef>
                <a:spcPts val="0"/>
              </a:spcBef>
              <a:buFont typeface="Arial"/>
              <a:buChar char="•"/>
            </a:pPr>
            <a:endParaRPr lang="en-US" sz="2700" dirty="0"/>
          </a:p>
          <a:p>
            <a:pPr marL="457200" indent="-457200">
              <a:spcBef>
                <a:spcPts val="0"/>
              </a:spcBef>
              <a:buFont typeface="Arial"/>
              <a:buChar char="•"/>
            </a:pPr>
            <a:r>
              <a:rPr lang="en-US" sz="2700" i="1" dirty="0"/>
              <a:t>Quickly identified GI involvement in culture/rapid test-confirmed </a:t>
            </a:r>
            <a:r>
              <a:rPr lang="en-US" sz="2700" i="1" dirty="0" smtClean="0"/>
              <a:t>influenza</a:t>
            </a:r>
            <a:endParaRPr lang="en-US" sz="2700" dirty="0"/>
          </a:p>
        </p:txBody>
      </p:sp>
    </p:spTree>
    <p:extLst>
      <p:ext uri="{BB962C8B-B14F-4D97-AF65-F5344CB8AC3E}">
        <p14:creationId xmlns:p14="http://schemas.microsoft.com/office/powerpoint/2010/main" val="2302976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2" name="Rectangle 1"/>
          <p:cNvSpPr/>
          <p:nvPr/>
        </p:nvSpPr>
        <p:spPr>
          <a:xfrm>
            <a:off x="457200" y="1859340"/>
            <a:ext cx="8305800" cy="369332"/>
          </a:xfrm>
          <a:prstGeom prst="rect">
            <a:avLst/>
          </a:prstGeom>
        </p:spPr>
        <p:txBody>
          <a:bodyPr wrap="square">
            <a:spAutoFit/>
          </a:bodyPr>
          <a:lstStyle/>
          <a:p>
            <a:endParaRPr lang="en-US" dirty="0" smtClean="0">
              <a:solidFill>
                <a:prstClr val="black"/>
              </a:solidFill>
            </a:endParaRPr>
          </a:p>
        </p:txBody>
      </p:sp>
      <p:sp>
        <p:nvSpPr>
          <p:cNvPr id="4" name="Title 3"/>
          <p:cNvSpPr>
            <a:spLocks noGrp="1"/>
          </p:cNvSpPr>
          <p:nvPr>
            <p:ph type="title"/>
          </p:nvPr>
        </p:nvSpPr>
        <p:spPr>
          <a:xfrm>
            <a:off x="426522" y="1472506"/>
            <a:ext cx="8336478" cy="1143000"/>
          </a:xfrm>
        </p:spPr>
        <p:txBody>
          <a:bodyPr>
            <a:noAutofit/>
          </a:bodyPr>
          <a:lstStyle/>
          <a:p>
            <a:r>
              <a:rPr lang="en-US" sz="2700" b="1" dirty="0"/>
              <a:t>Point-of-Care Testing as an Influenza Surveillance Tool: Methodology and Lessons Learned from </a:t>
            </a:r>
            <a:r>
              <a:rPr lang="en-US" sz="2700" b="1" dirty="0" smtClean="0"/>
              <a:t>Implementation</a:t>
            </a:r>
            <a:endParaRPr lang="en-US" sz="2700" dirty="0">
              <a:solidFill>
                <a:srgbClr val="FF0000"/>
              </a:solidFill>
            </a:endParaRPr>
          </a:p>
        </p:txBody>
      </p:sp>
      <p:sp>
        <p:nvSpPr>
          <p:cNvPr id="6" name="Content Placeholder 5"/>
          <p:cNvSpPr>
            <a:spLocks noGrp="1"/>
          </p:cNvSpPr>
          <p:nvPr>
            <p:ph idx="1"/>
          </p:nvPr>
        </p:nvSpPr>
        <p:spPr>
          <a:xfrm>
            <a:off x="425532" y="3048000"/>
            <a:ext cx="8229600" cy="1676400"/>
          </a:xfrm>
        </p:spPr>
        <p:txBody>
          <a:bodyPr>
            <a:normAutofit/>
          </a:bodyPr>
          <a:lstStyle/>
          <a:p>
            <a:pPr marL="0" indent="0" algn="ctr">
              <a:buNone/>
            </a:pPr>
            <a:r>
              <a:rPr lang="en-US" sz="1800" dirty="0"/>
              <a:t>Lisa H. Gren, Christina A. Porucznik, Elizabeth A. Joy, Joseph L. Lyon, Catherine J. Staes, and Stephen C. Alder</a:t>
            </a:r>
          </a:p>
          <a:p>
            <a:pPr marL="0" indent="0" algn="ctr">
              <a:buNone/>
            </a:pPr>
            <a:endParaRPr lang="en-US" sz="1800" dirty="0"/>
          </a:p>
          <a:p>
            <a:pPr marL="0" indent="0" algn="ctr">
              <a:buNone/>
            </a:pPr>
            <a:r>
              <a:rPr lang="en-US" sz="1800" dirty="0"/>
              <a:t>Influenza Research and </a:t>
            </a:r>
            <a:r>
              <a:rPr lang="en-US" sz="1800" dirty="0" smtClean="0"/>
              <a:t>Treatment </a:t>
            </a:r>
            <a:r>
              <a:rPr lang="en-US" sz="1800" dirty="0"/>
              <a:t>(2013), Article </a:t>
            </a:r>
            <a:r>
              <a:rPr lang="en-US" sz="1800" dirty="0" smtClean="0"/>
              <a:t>242970</a:t>
            </a:r>
            <a:endParaRPr lang="en-US" sz="1800" dirty="0"/>
          </a:p>
        </p:txBody>
      </p:sp>
    </p:spTree>
    <p:extLst>
      <p:ext uri="{BB962C8B-B14F-4D97-AF65-F5344CB8AC3E}">
        <p14:creationId xmlns:p14="http://schemas.microsoft.com/office/powerpoint/2010/main" val="2802811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3" name="Title 70"/>
          <p:cNvSpPr txBox="1">
            <a:spLocks/>
          </p:cNvSpPr>
          <p:nvPr/>
        </p:nvSpPr>
        <p:spPr>
          <a:xfrm>
            <a:off x="533400" y="1676400"/>
            <a:ext cx="8229600" cy="35814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p>
            <a:pPr algn="ctr"/>
            <a:endParaRPr lang="en-US" sz="2800" dirty="0"/>
          </a:p>
        </p:txBody>
      </p:sp>
      <p:pic>
        <p:nvPicPr>
          <p:cNvPr id="2" name="Picture 1" descr="This picture shows chats of the proposrtions of visits."/>
          <p:cNvPicPr>
            <a:picLocks noChangeAspect="1"/>
          </p:cNvPicPr>
          <p:nvPr/>
        </p:nvPicPr>
        <p:blipFill>
          <a:blip r:embed="rId4"/>
          <a:stretch>
            <a:fillRect/>
          </a:stretch>
        </p:blipFill>
        <p:spPr>
          <a:xfrm>
            <a:off x="838200" y="1162812"/>
            <a:ext cx="7467600" cy="4704588"/>
          </a:xfrm>
          <a:prstGeom prst="rect">
            <a:avLst/>
          </a:prstGeom>
        </p:spPr>
      </p:pic>
    </p:spTree>
    <p:extLst>
      <p:ext uri="{BB962C8B-B14F-4D97-AF65-F5344CB8AC3E}">
        <p14:creationId xmlns:p14="http://schemas.microsoft.com/office/powerpoint/2010/main" val="3824178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828800"/>
          </a:xfrm>
        </p:spPr>
        <p:txBody>
          <a:bodyPr>
            <a:noAutofit/>
          </a:bodyPr>
          <a:lstStyle/>
          <a:p>
            <a:r>
              <a:rPr lang="en-US" sz="3200" dirty="0" smtClean="0"/>
              <a:t>Statistical Process Control--</a:t>
            </a:r>
            <a:br>
              <a:rPr lang="en-US" sz="3200" dirty="0" smtClean="0"/>
            </a:br>
            <a:r>
              <a:rPr lang="en-US" sz="3200" dirty="0" smtClean="0"/>
              <a:t> Possible Uses to Monitor and Evaluate Patient-Centered Medical Home Models</a:t>
            </a:r>
            <a:endParaRPr lang="en-US" sz="3200" dirty="0"/>
          </a:p>
        </p:txBody>
      </p:sp>
      <p:sp>
        <p:nvSpPr>
          <p:cNvPr id="3" name="Subtitle 2"/>
          <p:cNvSpPr>
            <a:spLocks noGrp="1"/>
          </p:cNvSpPr>
          <p:nvPr>
            <p:ph type="subTitle" idx="1"/>
          </p:nvPr>
        </p:nvSpPr>
        <p:spPr>
          <a:xfrm>
            <a:off x="609601" y="4267200"/>
            <a:ext cx="7535778" cy="1905000"/>
          </a:xfrm>
        </p:spPr>
        <p:txBody>
          <a:bodyPr>
            <a:noAutofit/>
          </a:bodyPr>
          <a:lstStyle/>
          <a:p>
            <a:r>
              <a:rPr lang="en-US" dirty="0" smtClean="0"/>
              <a:t>Jill A. Marsteller, PHD, MPP</a:t>
            </a:r>
          </a:p>
          <a:p>
            <a:r>
              <a:rPr lang="en-US" dirty="0" smtClean="0"/>
              <a:t>Center for Health Services and Outcomes Research,  Johns Hopkins Bloomberg School of Public Health </a:t>
            </a:r>
          </a:p>
          <a:p>
            <a:r>
              <a:rPr lang="en-US" dirty="0" smtClean="0"/>
              <a:t>and Armstrong Institute for Patient Safety and Quality, Johns Hopkins Medicine </a:t>
            </a:r>
          </a:p>
          <a:p>
            <a:endParaRPr lang="en-US" sz="800" dirty="0" smtClean="0"/>
          </a:p>
          <a:p>
            <a:endParaRPr lang="en-US" sz="800" dirty="0" smtClean="0"/>
          </a:p>
          <a:p>
            <a:r>
              <a:rPr lang="en-US" sz="1600" dirty="0">
                <a:solidFill>
                  <a:prstClr val="white"/>
                </a:solidFill>
              </a:rPr>
              <a:t>With Thanks to Mimi Huizinga,  MD, Melissa Sherry, MPH and Lisa Cooper, </a:t>
            </a:r>
            <a:r>
              <a:rPr lang="en-US" sz="1600" dirty="0" smtClean="0">
                <a:solidFill>
                  <a:prstClr val="white"/>
                </a:solidFill>
              </a:rPr>
              <a:t>MD</a:t>
            </a:r>
            <a:endParaRPr lang="en-US" sz="1600" dirty="0" smtClean="0"/>
          </a:p>
          <a:p>
            <a:endParaRPr lang="en-US" dirty="0"/>
          </a:p>
        </p:txBody>
      </p:sp>
    </p:spTree>
    <p:extLst>
      <p:ext uri="{BB962C8B-B14F-4D97-AF65-F5344CB8AC3E}">
        <p14:creationId xmlns:p14="http://schemas.microsoft.com/office/powerpoint/2010/main" val="1954787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3" name="Title 70"/>
          <p:cNvSpPr txBox="1">
            <a:spLocks/>
          </p:cNvSpPr>
          <p:nvPr/>
        </p:nvSpPr>
        <p:spPr>
          <a:xfrm>
            <a:off x="533400" y="1676400"/>
            <a:ext cx="8229600" cy="35814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p>
            <a:pPr algn="ctr"/>
            <a:endParaRPr lang="en-US" sz="2800" dirty="0"/>
          </a:p>
        </p:txBody>
      </p:sp>
      <p:pic>
        <p:nvPicPr>
          <p:cNvPr id="2" name="Picture 1" descr="This picture shows chats of vists with positive rapid tests."/>
          <p:cNvPicPr>
            <a:picLocks noChangeAspect="1"/>
          </p:cNvPicPr>
          <p:nvPr/>
        </p:nvPicPr>
        <p:blipFill>
          <a:blip r:embed="rId4"/>
          <a:stretch>
            <a:fillRect/>
          </a:stretch>
        </p:blipFill>
        <p:spPr>
          <a:xfrm>
            <a:off x="1295400" y="1131443"/>
            <a:ext cx="6781800" cy="4735957"/>
          </a:xfrm>
          <a:prstGeom prst="rect">
            <a:avLst/>
          </a:prstGeom>
        </p:spPr>
      </p:pic>
    </p:spTree>
    <p:extLst>
      <p:ext uri="{BB962C8B-B14F-4D97-AF65-F5344CB8AC3E}">
        <p14:creationId xmlns:p14="http://schemas.microsoft.com/office/powerpoint/2010/main" val="139498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3" name="Title 70"/>
          <p:cNvSpPr txBox="1">
            <a:spLocks/>
          </p:cNvSpPr>
          <p:nvPr/>
        </p:nvSpPr>
        <p:spPr>
          <a:xfrm>
            <a:off x="533400" y="5410200"/>
            <a:ext cx="8229600" cy="6096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7500"/>
          </a:bodyPr>
          <a:lstStyle/>
          <a:p>
            <a:pPr algn="ctr"/>
            <a:r>
              <a:rPr lang="en-US" sz="1400" i="1" dirty="0" smtClean="0"/>
              <a:t>2004-2005 to 2007-2008 Influenza Seasons</a:t>
            </a:r>
            <a:endParaRPr lang="en-US" sz="1400" i="1" dirty="0"/>
          </a:p>
        </p:txBody>
      </p:sp>
      <p:pic>
        <p:nvPicPr>
          <p:cNvPr id="4" name="Picture 3" descr="This picture illustrates the number of days it took for a notification after the epidemic onsets of influenza seasons 2004-2005 and 2007-2008."/>
          <p:cNvPicPr>
            <a:picLocks noChangeAspect="1"/>
          </p:cNvPicPr>
          <p:nvPr/>
        </p:nvPicPr>
        <p:blipFill>
          <a:blip r:embed="rId4"/>
          <a:stretch>
            <a:fillRect/>
          </a:stretch>
        </p:blipFill>
        <p:spPr>
          <a:xfrm>
            <a:off x="1828800" y="1069340"/>
            <a:ext cx="5638800" cy="4417060"/>
          </a:xfrm>
          <a:prstGeom prst="rect">
            <a:avLst/>
          </a:prstGeom>
        </p:spPr>
      </p:pic>
    </p:spTree>
    <p:extLst>
      <p:ext uri="{BB962C8B-B14F-4D97-AF65-F5344CB8AC3E}">
        <p14:creationId xmlns:p14="http://schemas.microsoft.com/office/powerpoint/2010/main" val="229999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6" name="Title 5"/>
          <p:cNvSpPr>
            <a:spLocks noGrp="1"/>
          </p:cNvSpPr>
          <p:nvPr>
            <p:ph type="title"/>
          </p:nvPr>
        </p:nvSpPr>
        <p:spPr>
          <a:xfrm>
            <a:off x="342900" y="1524000"/>
            <a:ext cx="8458200" cy="1630362"/>
          </a:xfrm>
        </p:spPr>
        <p:txBody>
          <a:bodyPr>
            <a:noAutofit/>
          </a:bodyPr>
          <a:lstStyle/>
          <a:p>
            <a:pPr algn="l"/>
            <a:r>
              <a:rPr lang="en-US" sz="3200" dirty="0" smtClean="0"/>
              <a:t>Improving colon cancer screening rates in primary care: a pilot study emphasizing the role of the medical assistant</a:t>
            </a:r>
            <a:endParaRPr lang="en-US" sz="3200" dirty="0"/>
          </a:p>
        </p:txBody>
      </p:sp>
      <p:pic>
        <p:nvPicPr>
          <p:cNvPr id="11" name="Content Placeholder 10" descr="This picture contains the list of authors and reference information: Baker, Parsons, Donnelly, Johnson, Day, Mervis, James, Burt, Magill; Qual Saf Health Care 2009. doi: 10.1136/qshc.200802764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95400" y="3657600"/>
            <a:ext cx="7338979" cy="1066800"/>
          </a:xfrm>
        </p:spPr>
      </p:pic>
    </p:spTree>
    <p:extLst>
      <p:ext uri="{BB962C8B-B14F-4D97-AF65-F5344CB8AC3E}">
        <p14:creationId xmlns:p14="http://schemas.microsoft.com/office/powerpoint/2010/main" val="3063372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3" name="Title 70"/>
          <p:cNvSpPr txBox="1">
            <a:spLocks/>
          </p:cNvSpPr>
          <p:nvPr/>
        </p:nvSpPr>
        <p:spPr>
          <a:xfrm>
            <a:off x="533400" y="1676400"/>
            <a:ext cx="8229600" cy="35814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7500"/>
          </a:bodyPr>
          <a:lstStyle/>
          <a:p>
            <a:endParaRPr lang="en-US" sz="2800" i="1" dirty="0"/>
          </a:p>
        </p:txBody>
      </p:sp>
      <p:pic>
        <p:nvPicPr>
          <p:cNvPr id="2" name="Picture 1" descr="This is a picture of an example Medical assistant screening script."/>
          <p:cNvPicPr>
            <a:picLocks noChangeAspect="1"/>
          </p:cNvPicPr>
          <p:nvPr/>
        </p:nvPicPr>
        <p:blipFill>
          <a:blip r:embed="rId4"/>
          <a:stretch>
            <a:fillRect/>
          </a:stretch>
        </p:blipFill>
        <p:spPr>
          <a:xfrm>
            <a:off x="0" y="1828800"/>
            <a:ext cx="9144000" cy="3177056"/>
          </a:xfrm>
          <a:prstGeom prst="rect">
            <a:avLst/>
          </a:prstGeom>
        </p:spPr>
      </p:pic>
    </p:spTree>
    <p:extLst>
      <p:ext uri="{BB962C8B-B14F-4D97-AF65-F5344CB8AC3E}">
        <p14:creationId xmlns:p14="http://schemas.microsoft.com/office/powerpoint/2010/main" val="873420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pic>
        <p:nvPicPr>
          <p:cNvPr id="2" name="Picture 1" descr="This is a picture of an example Manual colon cancer screening log."/>
          <p:cNvPicPr>
            <a:picLocks noChangeAspect="1"/>
          </p:cNvPicPr>
          <p:nvPr/>
        </p:nvPicPr>
        <p:blipFill>
          <a:blip r:embed="rId4"/>
          <a:stretch>
            <a:fillRect/>
          </a:stretch>
        </p:blipFill>
        <p:spPr>
          <a:xfrm>
            <a:off x="0" y="2717800"/>
            <a:ext cx="9144000" cy="1421027"/>
          </a:xfrm>
          <a:prstGeom prst="rect">
            <a:avLst/>
          </a:prstGeom>
        </p:spPr>
      </p:pic>
    </p:spTree>
    <p:extLst>
      <p:ext uri="{BB962C8B-B14F-4D97-AF65-F5344CB8AC3E}">
        <p14:creationId xmlns:p14="http://schemas.microsoft.com/office/powerpoint/2010/main" val="1836395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3" name="Title 70"/>
          <p:cNvSpPr txBox="1">
            <a:spLocks/>
          </p:cNvSpPr>
          <p:nvPr/>
        </p:nvSpPr>
        <p:spPr>
          <a:xfrm>
            <a:off x="533400" y="1676400"/>
            <a:ext cx="8229600" cy="35814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7500"/>
          </a:bodyPr>
          <a:lstStyle/>
          <a:p>
            <a:endParaRPr lang="en-US" sz="2800" i="1" dirty="0"/>
          </a:p>
        </p:txBody>
      </p:sp>
      <p:pic>
        <p:nvPicPr>
          <p:cNvPr id="2" name="Picture 1" descr="This a picture of a graph illustrating the percentage of colonoscopy referrals for patients not current at encounter."/>
          <p:cNvPicPr>
            <a:picLocks noChangeAspect="1"/>
          </p:cNvPicPr>
          <p:nvPr/>
        </p:nvPicPr>
        <p:blipFill>
          <a:blip r:embed="rId4"/>
          <a:stretch>
            <a:fillRect/>
          </a:stretch>
        </p:blipFill>
        <p:spPr>
          <a:xfrm>
            <a:off x="0" y="1371600"/>
            <a:ext cx="8534400" cy="4095857"/>
          </a:xfrm>
          <a:prstGeom prst="rect">
            <a:avLst/>
          </a:prstGeom>
        </p:spPr>
      </p:pic>
    </p:spTree>
    <p:extLst>
      <p:ext uri="{BB962C8B-B14F-4D97-AF65-F5344CB8AC3E}">
        <p14:creationId xmlns:p14="http://schemas.microsoft.com/office/powerpoint/2010/main" val="2575681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4" name="Rectangle 3"/>
          <p:cNvSpPr/>
          <p:nvPr/>
        </p:nvSpPr>
        <p:spPr>
          <a:xfrm>
            <a:off x="6172200" y="4191000"/>
            <a:ext cx="2286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914400" y="4495800"/>
            <a:ext cx="5867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533400" y="1554162"/>
            <a:ext cx="3581400" cy="579438"/>
          </a:xfrm>
        </p:spPr>
        <p:txBody>
          <a:bodyPr/>
          <a:lstStyle/>
          <a:p>
            <a:pPr algn="l"/>
            <a:r>
              <a:rPr lang="en-US" sz="3000" dirty="0" smtClean="0"/>
              <a:t>Conclusion</a:t>
            </a:r>
            <a:endParaRPr lang="en-US" sz="3000" dirty="0"/>
          </a:p>
        </p:txBody>
      </p:sp>
      <p:sp>
        <p:nvSpPr>
          <p:cNvPr id="8" name="Content Placeholder 7"/>
          <p:cNvSpPr>
            <a:spLocks noGrp="1"/>
          </p:cNvSpPr>
          <p:nvPr>
            <p:ph idx="1"/>
          </p:nvPr>
        </p:nvSpPr>
        <p:spPr>
          <a:xfrm>
            <a:off x="533400" y="2247900"/>
            <a:ext cx="8305800" cy="2781300"/>
          </a:xfrm>
        </p:spPr>
        <p:txBody>
          <a:bodyPr>
            <a:normAutofit/>
          </a:bodyPr>
          <a:lstStyle/>
          <a:p>
            <a:pPr marL="0" indent="0">
              <a:buNone/>
            </a:pPr>
            <a:r>
              <a:rPr lang="en-US" sz="2400" dirty="0" smtClean="0"/>
              <a:t>Electronic decision support tolls alone do not increase CRC screening referral rated.  Facilitators, IT support staff and system changes were all necessary to effect change.  The greatest barrier to CRC screening for providers seemed to be competing demands during a short patient visit.  Adding redesigned clinical workflow, particularly an expanded role for the MA, appeared to increase referrals for CRC screening.</a:t>
            </a:r>
            <a:endParaRPr lang="en-US" sz="2400" dirty="0"/>
          </a:p>
        </p:txBody>
      </p:sp>
    </p:spTree>
    <p:extLst>
      <p:ext uri="{BB962C8B-B14F-4D97-AF65-F5344CB8AC3E}">
        <p14:creationId xmlns:p14="http://schemas.microsoft.com/office/powerpoint/2010/main" val="1643389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ed Background.png"/>
          <p:cNvPicPr>
            <a:picLocks noChangeAspect="1"/>
          </p:cNvPicPr>
          <p:nvPr/>
        </p:nvPicPr>
        <p:blipFill>
          <a:blip r:embed="rId3" cstate="print"/>
          <a:stretch>
            <a:fillRect/>
          </a:stretch>
        </p:blipFill>
        <p:spPr>
          <a:xfrm>
            <a:off x="0" y="0"/>
            <a:ext cx="9144000" cy="6858000"/>
          </a:xfrm>
          <a:prstGeom prst="rect">
            <a:avLst/>
          </a:prstGeom>
        </p:spPr>
      </p:pic>
      <p:sp>
        <p:nvSpPr>
          <p:cNvPr id="3" name="Title 70"/>
          <p:cNvSpPr txBox="1">
            <a:spLocks/>
          </p:cNvSpPr>
          <p:nvPr/>
        </p:nvSpPr>
        <p:spPr>
          <a:xfrm>
            <a:off x="533400" y="1676400"/>
            <a:ext cx="8229600" cy="35814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7500"/>
          </a:bodyPr>
          <a:lstStyle/>
          <a:p>
            <a:endParaRPr lang="en-US" sz="2800" i="1" dirty="0"/>
          </a:p>
        </p:txBody>
      </p:sp>
      <p:sp>
        <p:nvSpPr>
          <p:cNvPr id="4" name="Content Placeholder 3"/>
          <p:cNvSpPr>
            <a:spLocks noGrp="1"/>
          </p:cNvSpPr>
          <p:nvPr>
            <p:ph idx="1"/>
          </p:nvPr>
        </p:nvSpPr>
        <p:spPr>
          <a:xfrm>
            <a:off x="457200" y="1828800"/>
            <a:ext cx="8229600" cy="3200400"/>
          </a:xfrm>
        </p:spPr>
        <p:txBody>
          <a:bodyPr>
            <a:normAutofit/>
          </a:bodyPr>
          <a:lstStyle/>
          <a:p>
            <a:pPr marL="0" indent="0">
              <a:buNone/>
            </a:pPr>
            <a:r>
              <a:rPr lang="en-US" sz="2700" i="1" dirty="0"/>
              <a:t>Statistical Process Control</a:t>
            </a:r>
            <a:r>
              <a:rPr lang="en-US" sz="2700" dirty="0"/>
              <a:t> provides an important tool for monitoring variation in a system and identifying when transitions occur.  Application of this approach can be at the patient, provider and population levels.  Identifying transitions is a start – impact requires understanding the cause and adapting the system to reduce variation (improve the control) and improve performance</a:t>
            </a:r>
            <a:r>
              <a:rPr lang="en-US" sz="2700" dirty="0" smtClean="0"/>
              <a:t>.</a:t>
            </a:r>
            <a:endParaRPr lang="en-US" sz="2700" i="1" dirty="0"/>
          </a:p>
        </p:txBody>
      </p:sp>
    </p:spTree>
    <p:extLst>
      <p:ext uri="{BB962C8B-B14F-4D97-AF65-F5344CB8AC3E}">
        <p14:creationId xmlns:p14="http://schemas.microsoft.com/office/powerpoint/2010/main" val="3323232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7" name="Rectangle 5"/>
          <p:cNvSpPr>
            <a:spLocks noGrp="1" noChangeArrowheads="1"/>
          </p:cNvSpPr>
          <p:nvPr>
            <p:ph sz="half" idx="1"/>
          </p:nvPr>
        </p:nvSpPr>
        <p:spPr>
          <a:xfrm>
            <a:off x="381000" y="1600200"/>
            <a:ext cx="8382000" cy="3048000"/>
          </a:xfrm>
        </p:spPr>
        <p:txBody>
          <a:bodyPr/>
          <a:lstStyle/>
          <a:p>
            <a:pPr marL="0" indent="0" algn="ctr">
              <a:spcBef>
                <a:spcPts val="600"/>
              </a:spcBef>
              <a:spcAft>
                <a:spcPts val="1800"/>
              </a:spcAft>
              <a:buFont typeface="Wingdings" pitchFamily="2" charset="2"/>
              <a:buNone/>
              <a:defRPr/>
            </a:pPr>
            <a:r>
              <a:rPr lang="en-US" sz="3200" b="1" dirty="0" smtClean="0">
                <a:solidFill>
                  <a:srgbClr val="FFFF00"/>
                </a:solidFill>
              </a:rPr>
              <a:t>Webinar #3: Logic Models</a:t>
            </a:r>
            <a:endParaRPr lang="en-US" sz="3200" dirty="0"/>
          </a:p>
          <a:p>
            <a:pPr marL="0" indent="0" algn="ctr">
              <a:lnSpc>
                <a:spcPct val="100000"/>
              </a:lnSpc>
              <a:spcBef>
                <a:spcPts val="0"/>
              </a:spcBef>
              <a:buFont typeface="Wingdings" pitchFamily="2" charset="2"/>
              <a:buNone/>
              <a:defRPr/>
            </a:pPr>
            <a:r>
              <a:rPr lang="en-US" sz="2000" dirty="0" smtClean="0"/>
              <a:t>Presenter</a:t>
            </a:r>
            <a:r>
              <a:rPr lang="en-US" sz="2000" dirty="0"/>
              <a:t>: </a:t>
            </a:r>
            <a:r>
              <a:rPr lang="en-US" sz="2000" dirty="0" smtClean="0"/>
              <a:t>Dana Petersen, PhD</a:t>
            </a:r>
            <a:endParaRPr lang="en-US" sz="2000" dirty="0"/>
          </a:p>
          <a:p>
            <a:pPr marL="0" indent="0" algn="ctr">
              <a:lnSpc>
                <a:spcPct val="100000"/>
              </a:lnSpc>
              <a:spcBef>
                <a:spcPts val="0"/>
              </a:spcBef>
              <a:buFont typeface="Wingdings" pitchFamily="2" charset="2"/>
              <a:buNone/>
              <a:defRPr/>
            </a:pPr>
            <a:r>
              <a:rPr lang="en-US" sz="2000" dirty="0"/>
              <a:t>Discussant: </a:t>
            </a:r>
            <a:r>
              <a:rPr lang="en-US" sz="2000" dirty="0" smtClean="0"/>
              <a:t>Todd Gilmer, </a:t>
            </a:r>
            <a:r>
              <a:rPr lang="en-US" sz="2000" dirty="0"/>
              <a:t>PhD</a:t>
            </a:r>
          </a:p>
          <a:p>
            <a:pPr marL="0" indent="0" algn="ctr">
              <a:lnSpc>
                <a:spcPct val="100000"/>
              </a:lnSpc>
              <a:spcBef>
                <a:spcPts val="0"/>
              </a:spcBef>
              <a:spcAft>
                <a:spcPts val="1800"/>
              </a:spcAft>
              <a:buFont typeface="Wingdings" pitchFamily="2" charset="2"/>
              <a:buNone/>
              <a:defRPr/>
            </a:pPr>
            <a:r>
              <a:rPr lang="en-US" sz="2000" dirty="0"/>
              <a:t>Moderator: Michael  I. Harrison, PhD</a:t>
            </a:r>
          </a:p>
          <a:p>
            <a:pPr marL="0" indent="0" algn="ctr">
              <a:lnSpc>
                <a:spcPct val="100000"/>
              </a:lnSpc>
              <a:spcBef>
                <a:spcPts val="0"/>
              </a:spcBef>
              <a:spcAft>
                <a:spcPts val="1800"/>
              </a:spcAft>
              <a:buFont typeface="Wingdings" pitchFamily="2" charset="2"/>
              <a:buNone/>
              <a:defRPr/>
            </a:pPr>
            <a:r>
              <a:rPr lang="en-US" sz="2000" dirty="0" smtClean="0"/>
              <a:t>Sponsored </a:t>
            </a:r>
            <a:r>
              <a:rPr lang="en-US" sz="2000" dirty="0"/>
              <a:t>by AHRQ’s Delivery System </a:t>
            </a:r>
            <a:r>
              <a:rPr lang="en-US" sz="2000" dirty="0" smtClean="0"/>
              <a:t>Initiative in </a:t>
            </a:r>
            <a:r>
              <a:rPr lang="en-US" sz="2000" dirty="0"/>
              <a:t>partnership with the AHRQ PCMH </a:t>
            </a:r>
            <a:r>
              <a:rPr lang="en-US" sz="2000" dirty="0" smtClean="0"/>
              <a:t>program</a:t>
            </a:r>
          </a:p>
          <a:p>
            <a:pPr marL="0" indent="0" algn="ctr">
              <a:lnSpc>
                <a:spcPct val="100000"/>
              </a:lnSpc>
              <a:spcBef>
                <a:spcPts val="0"/>
              </a:spcBef>
              <a:spcAft>
                <a:spcPts val="1800"/>
              </a:spcAft>
              <a:buFont typeface="Wingdings" pitchFamily="2" charset="2"/>
              <a:buNone/>
              <a:defRPr/>
            </a:pPr>
            <a:r>
              <a:rPr lang="en-US" sz="2000" dirty="0" smtClean="0"/>
              <a:t>June 4</a:t>
            </a:r>
            <a:r>
              <a:rPr lang="en-US" sz="2000" dirty="0"/>
              <a:t>, 2013 1 p.m.</a:t>
            </a:r>
          </a:p>
          <a:p>
            <a:pPr marL="0" indent="0">
              <a:lnSpc>
                <a:spcPct val="100000"/>
              </a:lnSpc>
              <a:buFont typeface="Wingdings" pitchFamily="2" charset="2"/>
              <a:buNone/>
              <a:defRPr/>
            </a:pPr>
            <a:endParaRPr lang="en-US" sz="2400" b="1" dirty="0" smtClean="0">
              <a:solidFill>
                <a:schemeClr val="tx2"/>
              </a:solidFill>
            </a:endParaRPr>
          </a:p>
          <a:p>
            <a:pPr marL="0" indent="0">
              <a:lnSpc>
                <a:spcPct val="100000"/>
              </a:lnSpc>
              <a:buFont typeface="Wingdings" pitchFamily="2" charset="2"/>
              <a:buNone/>
              <a:defRPr/>
            </a:pPr>
            <a:endParaRPr lang="en-US" sz="2400" b="1" dirty="0">
              <a:solidFill>
                <a:srgbClr val="FFFF00"/>
              </a:solidFill>
            </a:endParaRPr>
          </a:p>
          <a:p>
            <a:pPr marL="0" indent="0">
              <a:lnSpc>
                <a:spcPct val="100000"/>
              </a:lnSpc>
              <a:buFont typeface="Wingdings" pitchFamily="2" charset="2"/>
              <a:buNone/>
              <a:defRPr/>
            </a:pPr>
            <a:endParaRPr lang="en-US" sz="2400" dirty="0" smtClean="0">
              <a:ea typeface="+mn-ea"/>
              <a:cs typeface="+mn-cs"/>
            </a:endParaRPr>
          </a:p>
        </p:txBody>
      </p:sp>
      <p:sp>
        <p:nvSpPr>
          <p:cNvPr id="2" name="Content Placeholder 1"/>
          <p:cNvSpPr>
            <a:spLocks noGrp="1"/>
          </p:cNvSpPr>
          <p:nvPr>
            <p:ph sz="half" idx="2"/>
          </p:nvPr>
        </p:nvSpPr>
        <p:spPr>
          <a:xfrm>
            <a:off x="457200" y="4800600"/>
            <a:ext cx="8221663" cy="1828800"/>
          </a:xfrm>
        </p:spPr>
        <p:txBody>
          <a:bodyPr/>
          <a:lstStyle/>
          <a:p>
            <a:pPr marL="0" indent="0" algn="ctr">
              <a:spcBef>
                <a:spcPts val="3000"/>
              </a:spcBef>
              <a:spcAft>
                <a:spcPts val="2400"/>
              </a:spcAft>
              <a:buFont typeface="Wingdings" pitchFamily="2" charset="2"/>
              <a:buNone/>
              <a:defRPr/>
            </a:pPr>
            <a:r>
              <a:rPr lang="en-US" sz="2000" b="1" dirty="0" smtClean="0">
                <a:solidFill>
                  <a:srgbClr val="FFFF00"/>
                </a:solidFill>
              </a:rPr>
              <a:t/>
            </a:r>
            <a:br>
              <a:rPr lang="en-US" sz="2000" b="1" dirty="0" smtClean="0">
                <a:solidFill>
                  <a:srgbClr val="FFFF00"/>
                </a:solidFill>
              </a:rPr>
            </a:br>
            <a:r>
              <a:rPr lang="en-US" b="1" dirty="0">
                <a:solidFill>
                  <a:schemeClr val="tx2"/>
                </a:solidFill>
              </a:rPr>
              <a:t>Register for this and other events in our series on advanced methods in delivery system </a:t>
            </a:r>
            <a:r>
              <a:rPr lang="en-US" b="1" dirty="0" smtClean="0">
                <a:solidFill>
                  <a:schemeClr val="tx2"/>
                </a:solidFill>
              </a:rPr>
              <a:t>research </a:t>
            </a:r>
            <a:r>
              <a:rPr lang="en-US" b="1" dirty="0">
                <a:solidFill>
                  <a:schemeClr val="tx2"/>
                </a:solidFill>
              </a:rPr>
              <a:t>here: </a:t>
            </a:r>
            <a:r>
              <a:rPr lang="en-US" u="sng" dirty="0">
                <a:solidFill>
                  <a:schemeClr val="tx2"/>
                </a:solidFill>
                <a:effectLst/>
                <a:hlinkClick r:id="rId3"/>
              </a:rPr>
              <a:t>http://</a:t>
            </a:r>
            <a:r>
              <a:rPr lang="en-US" u="sng" dirty="0" smtClean="0">
                <a:solidFill>
                  <a:schemeClr val="tx2"/>
                </a:solidFill>
                <a:effectLst/>
                <a:hlinkClick r:id="rId3"/>
              </a:rPr>
              <a:t>bit.ly/EconometricaAHRQ</a:t>
            </a:r>
            <a:endParaRPr lang="en-US" dirty="0">
              <a:solidFill>
                <a:schemeClr val="tx2"/>
              </a:solidFill>
            </a:endParaRPr>
          </a:p>
        </p:txBody>
      </p:sp>
      <p:sp>
        <p:nvSpPr>
          <p:cNvPr id="791556" name="Rectangle 4"/>
          <p:cNvSpPr>
            <a:spLocks noGrp="1" noChangeArrowheads="1"/>
          </p:cNvSpPr>
          <p:nvPr>
            <p:ph type="title"/>
          </p:nvPr>
        </p:nvSpPr>
        <p:spPr>
          <a:xfrm>
            <a:off x="1676400" y="152400"/>
            <a:ext cx="6697663" cy="990600"/>
          </a:xfrm>
        </p:spPr>
        <p:txBody>
          <a:bodyPr/>
          <a:lstStyle/>
          <a:p>
            <a:pPr>
              <a:defRPr/>
            </a:pPr>
            <a:r>
              <a:rPr lang="en-US" i="1" dirty="0" smtClean="0">
                <a:ea typeface="ＭＳ Ｐゴシック" charset="-128"/>
              </a:rPr>
              <a:t>Thank you for attending!</a:t>
            </a:r>
          </a:p>
        </p:txBody>
      </p:sp>
    </p:spTree>
    <p:extLst>
      <p:ext uri="{BB962C8B-B14F-4D97-AF65-F5344CB8AC3E}">
        <p14:creationId xmlns:p14="http://schemas.microsoft.com/office/powerpoint/2010/main" val="10113480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43200"/>
            <a:ext cx="7789863" cy="3276600"/>
          </a:xfrm>
        </p:spPr>
        <p:txBody>
          <a:bodyPr>
            <a:normAutofit/>
          </a:bodyPr>
          <a:lstStyle/>
          <a:p>
            <a:pPr>
              <a:lnSpc>
                <a:spcPct val="100000"/>
              </a:lnSpc>
              <a:spcBef>
                <a:spcPts val="0"/>
              </a:spcBef>
              <a:spcAft>
                <a:spcPts val="600"/>
              </a:spcAft>
              <a:defRPr/>
            </a:pPr>
            <a:r>
              <a:rPr lang="en-US" sz="3200" b="0" dirty="0"/>
              <a:t>For more </a:t>
            </a:r>
            <a:r>
              <a:rPr lang="en-US" sz="3200" b="0" dirty="0" smtClean="0"/>
              <a:t>information about the AHRQ PCMH </a:t>
            </a:r>
            <a:r>
              <a:rPr lang="en-US" sz="3200" b="0" dirty="0"/>
              <a:t>Research Methods </a:t>
            </a:r>
            <a:r>
              <a:rPr lang="en-US" sz="3200" b="0" dirty="0" smtClean="0"/>
              <a:t>briefs, please visit:</a:t>
            </a:r>
            <a:br>
              <a:rPr lang="en-US" sz="3200" b="0" dirty="0" smtClean="0"/>
            </a:br>
            <a:r>
              <a:rPr lang="en-US" sz="1400" b="0" dirty="0" smtClean="0"/>
              <a:t> </a:t>
            </a:r>
            <a:r>
              <a:rPr lang="en-US" sz="3200" b="0" u="sng" dirty="0">
                <a:effectLst/>
                <a:hlinkClick r:id="rId2"/>
              </a:rPr>
              <a:t>http://www.pcmh.ahrq.gov/portal/server.pt/community/pcmh__home/1483/pcmh_evidence___evaluation_v2</a:t>
            </a:r>
            <a:endParaRPr lang="en-US" sz="3200" b="0" dirty="0"/>
          </a:p>
        </p:txBody>
      </p:sp>
    </p:spTree>
    <p:extLst>
      <p:ext uri="{BB962C8B-B14F-4D97-AF65-F5344CB8AC3E}">
        <p14:creationId xmlns:p14="http://schemas.microsoft.com/office/powerpoint/2010/main" val="32751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Statistical Process Control</a:t>
            </a:r>
            <a:endParaRPr lang="en-US" dirty="0"/>
          </a:p>
        </p:txBody>
      </p:sp>
      <p:sp>
        <p:nvSpPr>
          <p:cNvPr id="3" name="Content Placeholder 2"/>
          <p:cNvSpPr>
            <a:spLocks noGrp="1"/>
          </p:cNvSpPr>
          <p:nvPr>
            <p:ph idx="1"/>
          </p:nvPr>
        </p:nvSpPr>
        <p:spPr>
          <a:xfrm>
            <a:off x="457200" y="1905000"/>
            <a:ext cx="8229600" cy="4068763"/>
          </a:xfrm>
        </p:spPr>
        <p:txBody>
          <a:bodyPr>
            <a:normAutofit fontScale="92500" lnSpcReduction="10000"/>
          </a:bodyPr>
          <a:lstStyle/>
          <a:p>
            <a:r>
              <a:rPr lang="en-US" sz="2000" dirty="0" smtClean="0"/>
              <a:t>Typically used for quality control</a:t>
            </a:r>
          </a:p>
          <a:p>
            <a:pPr lvl="1"/>
            <a:r>
              <a:rPr lang="en-US" sz="2000" dirty="0" smtClean="0"/>
              <a:t>Developed in 1920s at Bell Telephone Laboratories by Walter Shewart to aid in the production of telephone components that were of uniform quality</a:t>
            </a:r>
          </a:p>
          <a:p>
            <a:pPr lvl="1"/>
            <a:r>
              <a:rPr lang="en-US" sz="2000" dirty="0" smtClean="0"/>
              <a:t>Based on theory of variation</a:t>
            </a:r>
          </a:p>
          <a:p>
            <a:pPr lvl="1"/>
            <a:r>
              <a:rPr lang="en-US" sz="2000" dirty="0" smtClean="0"/>
              <a:t>Long history of use within manufacturing</a:t>
            </a:r>
          </a:p>
          <a:p>
            <a:pPr lvl="1"/>
            <a:r>
              <a:rPr lang="en-US" sz="2000" dirty="0" smtClean="0"/>
              <a:t>Gaining popularity in health care</a:t>
            </a:r>
          </a:p>
          <a:p>
            <a:pPr lvl="2"/>
            <a:r>
              <a:rPr lang="en-US" sz="2000" dirty="0" smtClean="0"/>
              <a:t>The Joint Commission uses SPC to analyze hospital performance</a:t>
            </a:r>
          </a:p>
          <a:p>
            <a:pPr lvl="2"/>
            <a:endParaRPr lang="en-US" sz="2000" dirty="0" smtClean="0"/>
          </a:p>
          <a:p>
            <a:r>
              <a:rPr lang="en-US" sz="2000" dirty="0">
                <a:solidFill>
                  <a:srgbClr val="FF0000"/>
                </a:solidFill>
              </a:rPr>
              <a:t>A key SPC tool is the control chart, which is the focus of </a:t>
            </a:r>
            <a:br>
              <a:rPr lang="en-US" sz="2000" dirty="0">
                <a:solidFill>
                  <a:srgbClr val="FF0000"/>
                </a:solidFill>
              </a:rPr>
            </a:br>
            <a:r>
              <a:rPr lang="en-US" sz="2000" dirty="0">
                <a:solidFill>
                  <a:srgbClr val="FF0000"/>
                </a:solidFill>
              </a:rPr>
              <a:t>this presentation</a:t>
            </a:r>
          </a:p>
          <a:p>
            <a:pPr lvl="1"/>
            <a:r>
              <a:rPr lang="en-US" sz="2000" dirty="0">
                <a:solidFill>
                  <a:srgbClr val="FF0000"/>
                </a:solidFill>
              </a:rPr>
              <a:t>Combines time-series analysis with graphical representation </a:t>
            </a:r>
            <a:br>
              <a:rPr lang="en-US" sz="2000" dirty="0">
                <a:solidFill>
                  <a:srgbClr val="FF0000"/>
                </a:solidFill>
              </a:rPr>
            </a:br>
            <a:r>
              <a:rPr lang="en-US" sz="2000" dirty="0">
                <a:solidFill>
                  <a:srgbClr val="FF0000"/>
                </a:solidFill>
              </a:rPr>
              <a:t>of data</a:t>
            </a:r>
          </a:p>
          <a:p>
            <a:endParaRPr lang="en-US" sz="2000" dirty="0" smtClean="0"/>
          </a:p>
          <a:p>
            <a:pPr lvl="1"/>
            <a:endParaRPr lang="en-US" sz="2000" dirty="0" smtClean="0"/>
          </a:p>
          <a:p>
            <a:pPr lvl="1"/>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048081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Control Charts Are a Primary </a:t>
            </a:r>
            <a:br>
              <a:rPr lang="en-US" dirty="0" smtClean="0"/>
            </a:br>
            <a:r>
              <a:rPr lang="en-US" dirty="0" smtClean="0"/>
              <a:t>Tool of SPC</a:t>
            </a:r>
            <a:endParaRPr lang="en-US" dirty="0"/>
          </a:p>
        </p:txBody>
      </p:sp>
      <p:sp>
        <p:nvSpPr>
          <p:cNvPr id="3" name="Content Placeholder 2"/>
          <p:cNvSpPr>
            <a:spLocks noGrp="1"/>
          </p:cNvSpPr>
          <p:nvPr>
            <p:ph idx="1"/>
          </p:nvPr>
        </p:nvSpPr>
        <p:spPr>
          <a:xfrm>
            <a:off x="0" y="2057400"/>
            <a:ext cx="5181600" cy="4068763"/>
          </a:xfrm>
        </p:spPr>
        <p:txBody>
          <a:bodyPr>
            <a:normAutofit lnSpcReduction="10000"/>
          </a:bodyPr>
          <a:lstStyle/>
          <a:p>
            <a:r>
              <a:rPr lang="en-US" sz="1900" dirty="0" smtClean="0"/>
              <a:t>Allows determination of system’s “control”</a:t>
            </a:r>
          </a:p>
          <a:p>
            <a:pPr marL="579438" lvl="1"/>
            <a:r>
              <a:rPr lang="en-US" sz="1900" dirty="0" smtClean="0"/>
              <a:t>Wide fluctuations = out-of-control systems</a:t>
            </a:r>
          </a:p>
          <a:p>
            <a:pPr marL="579438" lvl="1"/>
            <a:r>
              <a:rPr lang="en-US" sz="1900" dirty="0" smtClean="0"/>
              <a:t>Out-of-control indicates opportunity to improve reliability</a:t>
            </a:r>
          </a:p>
          <a:p>
            <a:pPr>
              <a:spcBef>
                <a:spcPts val="1200"/>
              </a:spcBef>
            </a:pPr>
            <a:r>
              <a:rPr lang="en-US" sz="1900" dirty="0" smtClean="0"/>
              <a:t>Distinguishes between </a:t>
            </a:r>
            <a:r>
              <a:rPr lang="en-US" sz="1900" u="sng" dirty="0" smtClean="0"/>
              <a:t>common-</a:t>
            </a:r>
            <a:r>
              <a:rPr lang="en-US" sz="1900" dirty="0" smtClean="0"/>
              <a:t> and </a:t>
            </a:r>
            <a:r>
              <a:rPr lang="en-US" sz="1900" u="sng" dirty="0" smtClean="0"/>
              <a:t>special-cause</a:t>
            </a:r>
            <a:r>
              <a:rPr lang="en-US" sz="1900" dirty="0" smtClean="0"/>
              <a:t> variation</a:t>
            </a:r>
          </a:p>
          <a:p>
            <a:pPr marL="579438" lvl="1"/>
            <a:r>
              <a:rPr lang="en-US" sz="1900" dirty="0" smtClean="0"/>
              <a:t>Common-cause variation = normal, </a:t>
            </a:r>
            <a:br>
              <a:rPr lang="en-US" sz="1900" dirty="0" smtClean="0"/>
            </a:br>
            <a:r>
              <a:rPr lang="en-US" sz="1900" dirty="0" smtClean="0"/>
              <a:t>random variation</a:t>
            </a:r>
          </a:p>
          <a:p>
            <a:pPr marL="579438" lvl="1"/>
            <a:r>
              <a:rPr lang="en-US" sz="1900" dirty="0" smtClean="0"/>
              <a:t>Special-cause variation</a:t>
            </a:r>
          </a:p>
          <a:p>
            <a:pPr marL="857250" lvl="2" defTabSz="403225"/>
            <a:r>
              <a:rPr lang="en-US" sz="1900" dirty="0" smtClean="0"/>
              <a:t>Changes in the pattern of data that can </a:t>
            </a:r>
            <a:br>
              <a:rPr lang="en-US" sz="1900" dirty="0" smtClean="0"/>
            </a:br>
            <a:r>
              <a:rPr lang="en-US" sz="1900" dirty="0" smtClean="0"/>
              <a:t>be assigned to a specific cause</a:t>
            </a:r>
          </a:p>
          <a:p>
            <a:pPr marL="857250" lvl="2" defTabSz="403225"/>
            <a:r>
              <a:rPr lang="en-US" sz="1900" dirty="0" smtClean="0"/>
              <a:t>Cause may or may not be beneficial, intentional</a:t>
            </a:r>
          </a:p>
          <a:p>
            <a:endParaRPr lang="en-US" sz="1800" dirty="0" smtClean="0"/>
          </a:p>
          <a:p>
            <a:endParaRPr lang="en-US" sz="1800" dirty="0"/>
          </a:p>
        </p:txBody>
      </p:sp>
      <p:pic>
        <p:nvPicPr>
          <p:cNvPr id="1030" name="Picture 6" descr="Example of Controlled Var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222457"/>
            <a:ext cx="3414769" cy="19743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xample of Uncontrolled Vari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545868"/>
            <a:ext cx="3414769" cy="1974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75609" y="1905000"/>
            <a:ext cx="3420760" cy="353943"/>
          </a:xfrm>
          <a:prstGeom prst="rect">
            <a:avLst/>
          </a:prstGeom>
          <a:noFill/>
        </p:spPr>
        <p:txBody>
          <a:bodyPr wrap="square" rtlCol="0">
            <a:spAutoFit/>
          </a:bodyPr>
          <a:lstStyle/>
          <a:p>
            <a:pPr algn="ctr"/>
            <a:r>
              <a:rPr lang="en-US" sz="1700" dirty="0" smtClean="0">
                <a:solidFill>
                  <a:prstClr val="black"/>
                </a:solidFill>
              </a:rPr>
              <a:t>Common-Cause Variation</a:t>
            </a:r>
          </a:p>
        </p:txBody>
      </p:sp>
      <p:sp>
        <p:nvSpPr>
          <p:cNvPr id="11" name="TextBox 10"/>
          <p:cNvSpPr txBox="1"/>
          <p:nvPr/>
        </p:nvSpPr>
        <p:spPr>
          <a:xfrm>
            <a:off x="5181599" y="4218801"/>
            <a:ext cx="3414769" cy="353943"/>
          </a:xfrm>
          <a:prstGeom prst="rect">
            <a:avLst/>
          </a:prstGeom>
          <a:noFill/>
        </p:spPr>
        <p:txBody>
          <a:bodyPr wrap="square" rtlCol="0">
            <a:spAutoFit/>
          </a:bodyPr>
          <a:lstStyle/>
          <a:p>
            <a:pPr algn="ctr"/>
            <a:r>
              <a:rPr lang="en-US" sz="1700" dirty="0" smtClean="0">
                <a:solidFill>
                  <a:prstClr val="black"/>
                </a:solidFill>
              </a:rPr>
              <a:t>Special-Cause Variation</a:t>
            </a:r>
            <a:endParaRPr lang="en-US" sz="1700" dirty="0">
              <a:solidFill>
                <a:prstClr val="black"/>
              </a:solidFill>
            </a:endParaRPr>
          </a:p>
        </p:txBody>
      </p:sp>
    </p:spTree>
    <p:extLst>
      <p:ext uri="{BB962C8B-B14F-4D97-AF65-F5344CB8AC3E}">
        <p14:creationId xmlns:p14="http://schemas.microsoft.com/office/powerpoint/2010/main" val="4209611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800" dirty="0" smtClean="0"/>
              <a:t>Features of an SPC Chart</a:t>
            </a:r>
            <a:endParaRPr lang="en-US" sz="4800" dirty="0"/>
          </a:p>
        </p:txBody>
      </p:sp>
      <p:pic>
        <p:nvPicPr>
          <p:cNvPr id="4098" name="Picture 2" descr="This is a picture highlighting the features of an SPC char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3999" cy="5715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869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Type of Control Chart Is Based on Your Data and Needs</a:t>
            </a:r>
            <a:endParaRPr lang="en-US" dirty="0"/>
          </a:p>
        </p:txBody>
      </p:sp>
      <p:pic>
        <p:nvPicPr>
          <p:cNvPr id="4" name="Picture 6" descr="This is a picture that shows the relationship between data and the type of control chart need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67256"/>
            <a:ext cx="8229600" cy="4781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a:xfrm>
            <a:off x="4475018" y="5867400"/>
            <a:ext cx="3657600" cy="304800"/>
          </a:xfrm>
        </p:spPr>
        <p:txBody>
          <a:bodyPr>
            <a:normAutofit/>
          </a:bodyPr>
          <a:lstStyle/>
          <a:p>
            <a:pPr marL="0" indent="0">
              <a:buNone/>
            </a:pPr>
            <a:r>
              <a:rPr lang="en-US" sz="1200" dirty="0">
                <a:solidFill>
                  <a:prstClr val="black"/>
                </a:solidFill>
              </a:rPr>
              <a:t>Source:  </a:t>
            </a:r>
            <a:r>
              <a:rPr lang="en-US" sz="1200" u="sng" dirty="0">
                <a:solidFill>
                  <a:prstClr val="black"/>
                </a:solidFill>
                <a:hlinkClick r:id="rId3" tooltip="Radiographics : a review publication of the Radiological Society of North America, Inc."/>
              </a:rPr>
              <a:t>Radiographics.</a:t>
            </a:r>
            <a:r>
              <a:rPr lang="en-US" sz="1200" dirty="0">
                <a:solidFill>
                  <a:prstClr val="black"/>
                </a:solidFill>
              </a:rPr>
              <a:t> 2012 Nov-Dec;32(7):2113-26</a:t>
            </a:r>
            <a:r>
              <a:rPr lang="en-US" sz="1200" dirty="0" smtClean="0">
                <a:solidFill>
                  <a:prstClr val="black"/>
                </a:solidFill>
              </a:rPr>
              <a:t>.</a:t>
            </a:r>
            <a:endParaRPr lang="en-US" sz="1200" dirty="0">
              <a:solidFill>
                <a:prstClr val="black"/>
              </a:solidFill>
            </a:endParaRPr>
          </a:p>
        </p:txBody>
      </p:sp>
    </p:spTree>
    <p:extLst>
      <p:ext uri="{BB962C8B-B14F-4D97-AF65-F5344CB8AC3E}">
        <p14:creationId xmlns:p14="http://schemas.microsoft.com/office/powerpoint/2010/main" val="22767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99" y="236621"/>
            <a:ext cx="8229600" cy="1447800"/>
          </a:xfrm>
        </p:spPr>
        <p:txBody>
          <a:bodyPr/>
          <a:lstStyle/>
          <a:p>
            <a:r>
              <a:rPr lang="en-US" dirty="0" smtClean="0"/>
              <a:t>Why Should We Consider Using a Control Chart?</a:t>
            </a:r>
            <a:endParaRPr lang="en-US" dirty="0"/>
          </a:p>
        </p:txBody>
      </p:sp>
      <p:sp>
        <p:nvSpPr>
          <p:cNvPr id="3" name="Content Placeholder 2"/>
          <p:cNvSpPr>
            <a:spLocks noGrp="1"/>
          </p:cNvSpPr>
          <p:nvPr>
            <p:ph idx="1"/>
          </p:nvPr>
        </p:nvSpPr>
        <p:spPr>
          <a:xfrm>
            <a:off x="381000" y="1684421"/>
            <a:ext cx="8915400" cy="4144964"/>
          </a:xfrm>
        </p:spPr>
        <p:txBody>
          <a:bodyPr/>
          <a:lstStyle/>
          <a:p>
            <a:r>
              <a:rPr lang="en-US" sz="2400" dirty="0" smtClean="0"/>
              <a:t>Differentiates true change from random noise</a:t>
            </a:r>
          </a:p>
          <a:p>
            <a:pPr>
              <a:spcBef>
                <a:spcPts val="200"/>
              </a:spcBef>
            </a:pPr>
            <a:r>
              <a:rPr lang="en-US" sz="2400" dirty="0" smtClean="0"/>
              <a:t>Emphasizes early detection of </a:t>
            </a:r>
            <a:r>
              <a:rPr lang="en-US" sz="2400" i="1" dirty="0" smtClean="0"/>
              <a:t>meaningful </a:t>
            </a:r>
            <a:r>
              <a:rPr lang="en-US" sz="2400" dirty="0" smtClean="0"/>
              <a:t>change</a:t>
            </a:r>
          </a:p>
          <a:p>
            <a:pPr>
              <a:spcBef>
                <a:spcPts val="200"/>
              </a:spcBef>
            </a:pPr>
            <a:r>
              <a:rPr lang="en-US" sz="2400" dirty="0" smtClean="0"/>
              <a:t>Visualization can engage additional stakeholders</a:t>
            </a:r>
          </a:p>
          <a:p>
            <a:pPr>
              <a:spcBef>
                <a:spcPts val="200"/>
              </a:spcBef>
            </a:pPr>
            <a:r>
              <a:rPr lang="en-US" sz="2400" dirty="0" smtClean="0"/>
              <a:t>Allows timing and degree of intervention impact to be detected</a:t>
            </a:r>
          </a:p>
          <a:p>
            <a:endParaRPr lang="en-US" sz="2000" dirty="0"/>
          </a:p>
        </p:txBody>
      </p:sp>
      <p:sp>
        <p:nvSpPr>
          <p:cNvPr id="7" name="TextBox 6"/>
          <p:cNvSpPr txBox="1"/>
          <p:nvPr/>
        </p:nvSpPr>
        <p:spPr>
          <a:xfrm>
            <a:off x="5005137" y="6094871"/>
            <a:ext cx="3855351" cy="276999"/>
          </a:xfrm>
          <a:prstGeom prst="rect">
            <a:avLst/>
          </a:prstGeom>
          <a:noFill/>
        </p:spPr>
        <p:txBody>
          <a:bodyPr wrap="none" rtlCol="0">
            <a:spAutoFit/>
          </a:bodyPr>
          <a:lstStyle/>
          <a:p>
            <a:r>
              <a:rPr lang="en-US" sz="1200" dirty="0" smtClean="0">
                <a:solidFill>
                  <a:prstClr val="black"/>
                </a:solidFill>
              </a:rPr>
              <a:t>Images: </a:t>
            </a:r>
            <a:r>
              <a:rPr lang="en-US" sz="1200" u="sng" dirty="0">
                <a:solidFill>
                  <a:prstClr val="black"/>
                </a:solidFill>
                <a:hlinkClick r:id="rId2" tooltip="Radiographics : a review publication of the Radiological Society of North America, Inc."/>
              </a:rPr>
              <a:t>Radiographics.</a:t>
            </a:r>
            <a:r>
              <a:rPr lang="en-US" sz="1200" dirty="0">
                <a:solidFill>
                  <a:prstClr val="black"/>
                </a:solidFill>
              </a:rPr>
              <a:t> 2012 Nov-Dec;32(7):2113-26.</a:t>
            </a:r>
          </a:p>
        </p:txBody>
      </p:sp>
      <p:pic>
        <p:nvPicPr>
          <p:cNvPr id="10" name="Picture 9" descr="Picture of charts showing the impact of the intervention on the use of CT scans."/>
          <p:cNvPicPr/>
          <p:nvPr/>
        </p:nvPicPr>
        <p:blipFill>
          <a:blip r:embed="rId3">
            <a:extLst>
              <a:ext uri="{28A0092B-C50C-407E-A947-70E740481C1C}">
                <a14:useLocalDpi xmlns:a14="http://schemas.microsoft.com/office/drawing/2010/main" val="0"/>
              </a:ext>
            </a:extLst>
          </a:blip>
          <a:srcRect/>
          <a:stretch>
            <a:fillRect/>
          </a:stretch>
        </p:blipFill>
        <p:spPr bwMode="auto">
          <a:xfrm>
            <a:off x="424214" y="3239980"/>
            <a:ext cx="8211820" cy="2993390"/>
          </a:xfrm>
          <a:prstGeom prst="rect">
            <a:avLst/>
          </a:prstGeom>
          <a:noFill/>
        </p:spPr>
      </p:pic>
    </p:spTree>
    <p:extLst>
      <p:ext uri="{BB962C8B-B14F-4D97-AF65-F5344CB8AC3E}">
        <p14:creationId xmlns:p14="http://schemas.microsoft.com/office/powerpoint/2010/main" val="1047909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490537" y="3862137"/>
            <a:ext cx="8196263" cy="1981200"/>
          </a:xfrm>
          <a:prstGeom prst="wedgeRectCallout">
            <a:avLst>
              <a:gd name="adj1" fmla="val -20649"/>
              <a:gd name="adj2" fmla="val 70029"/>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prstClr val="black"/>
              </a:solidFill>
            </a:endParaRPr>
          </a:p>
        </p:txBody>
      </p:sp>
      <p:sp>
        <p:nvSpPr>
          <p:cNvPr id="2" name="Title 1"/>
          <p:cNvSpPr>
            <a:spLocks noGrp="1"/>
          </p:cNvSpPr>
          <p:nvPr>
            <p:ph type="title"/>
          </p:nvPr>
        </p:nvSpPr>
        <p:spPr>
          <a:xfrm>
            <a:off x="457200" y="304800"/>
            <a:ext cx="8229600" cy="1143000"/>
          </a:xfrm>
        </p:spPr>
        <p:txBody>
          <a:bodyPr/>
          <a:lstStyle/>
          <a:p>
            <a:r>
              <a:rPr lang="en-US" dirty="0" smtClean="0"/>
              <a:t>Application to Health Care</a:t>
            </a:r>
            <a:endParaRPr lang="en-US" dirty="0"/>
          </a:p>
        </p:txBody>
      </p:sp>
      <p:sp>
        <p:nvSpPr>
          <p:cNvPr id="3" name="Content Placeholder 2"/>
          <p:cNvSpPr>
            <a:spLocks noGrp="1"/>
          </p:cNvSpPr>
          <p:nvPr>
            <p:ph idx="1"/>
          </p:nvPr>
        </p:nvSpPr>
        <p:spPr>
          <a:xfrm>
            <a:off x="457200" y="1447800"/>
            <a:ext cx="8229600" cy="4724400"/>
          </a:xfrm>
        </p:spPr>
        <p:txBody>
          <a:bodyPr>
            <a:normAutofit/>
          </a:bodyPr>
          <a:lstStyle/>
          <a:p>
            <a:r>
              <a:rPr lang="en-US" sz="2400" dirty="0" smtClean="0"/>
              <a:t>Reducing variation in the delivery of health care is core tenet of highly reliable care</a:t>
            </a:r>
          </a:p>
          <a:p>
            <a:r>
              <a:rPr lang="en-US" sz="2400" dirty="0" smtClean="0"/>
              <a:t>Most often used for Quality Improvement and practice management</a:t>
            </a:r>
          </a:p>
          <a:p>
            <a:r>
              <a:rPr lang="en-US" sz="2400" dirty="0" smtClean="0"/>
              <a:t>Also useful as an easily interpretable approach for evaluating health care delivery system interventions</a:t>
            </a:r>
          </a:p>
          <a:p>
            <a:pPr marL="0" indent="0">
              <a:buNone/>
            </a:pPr>
            <a:endParaRPr lang="en-US" sz="1200" dirty="0" smtClean="0">
              <a:solidFill>
                <a:prstClr val="black"/>
              </a:solidFill>
            </a:endParaRPr>
          </a:p>
          <a:p>
            <a:pPr marL="0" indent="0">
              <a:buNone/>
            </a:pPr>
            <a:r>
              <a:rPr lang="en-US" sz="2000" dirty="0" smtClean="0">
                <a:solidFill>
                  <a:prstClr val="black"/>
                </a:solidFill>
              </a:rPr>
              <a:t>Statistical </a:t>
            </a:r>
            <a:r>
              <a:rPr lang="en-US" sz="2000" dirty="0">
                <a:solidFill>
                  <a:prstClr val="black"/>
                </a:solidFill>
              </a:rPr>
              <a:t>process control (SPC) is a branch of statistics that combines rigorous time-series analysis methods with graphical presentation of data, often yielding insights into the data more quickly and in a way more understandable to lay decision makers.</a:t>
            </a:r>
          </a:p>
          <a:p>
            <a:pPr marL="0" indent="0" algn="r">
              <a:buNone/>
            </a:pPr>
            <a:r>
              <a:rPr lang="en-US" sz="2000" dirty="0">
                <a:solidFill>
                  <a:prstClr val="black"/>
                </a:solidFill>
              </a:rPr>
              <a:t>—JC Benneyan et al., </a:t>
            </a:r>
            <a:r>
              <a:rPr lang="en-US" sz="2000" i="1" dirty="0">
                <a:solidFill>
                  <a:prstClr val="black"/>
                </a:solidFill>
              </a:rPr>
              <a:t>Qual Saf Health Care </a:t>
            </a:r>
            <a:r>
              <a:rPr lang="en-US" sz="2000" dirty="0" smtClean="0">
                <a:solidFill>
                  <a:prstClr val="black"/>
                </a:solidFill>
              </a:rPr>
              <a:t>2003;12:458–464</a:t>
            </a:r>
            <a:endParaRPr lang="en-US" sz="2000" dirty="0">
              <a:solidFill>
                <a:prstClr val="black"/>
              </a:solidFill>
            </a:endParaRPr>
          </a:p>
        </p:txBody>
      </p:sp>
    </p:spTree>
    <p:extLst>
      <p:ext uri="{BB962C8B-B14F-4D97-AF65-F5344CB8AC3E}">
        <p14:creationId xmlns:p14="http://schemas.microsoft.com/office/powerpoint/2010/main" val="3258184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00279F"/>
      </a:dk1>
      <a:lt1>
        <a:srgbClr val="FFFFFF"/>
      </a:lt1>
      <a:dk2>
        <a:srgbClr val="0000FF"/>
      </a:dk2>
      <a:lt2>
        <a:srgbClr val="FFFF00"/>
      </a:lt2>
      <a:accent1>
        <a:srgbClr val="8CF4EA"/>
      </a:accent1>
      <a:accent2>
        <a:srgbClr val="FF00FF"/>
      </a:accent2>
      <a:accent3>
        <a:srgbClr val="AAAAFF"/>
      </a:accent3>
      <a:accent4>
        <a:srgbClr val="DADADA"/>
      </a:accent4>
      <a:accent5>
        <a:srgbClr val="C5F8F3"/>
      </a:accent5>
      <a:accent6>
        <a:srgbClr val="E700E7"/>
      </a:accent6>
      <a:hlink>
        <a:srgbClr val="FAFD00"/>
      </a:hlink>
      <a:folHlink>
        <a:srgbClr val="51D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
      <a:dk1>
        <a:srgbClr val="00279F"/>
      </a:dk1>
      <a:lt1>
        <a:srgbClr val="FFFFFF"/>
      </a:lt1>
      <a:dk2>
        <a:srgbClr val="0000FF"/>
      </a:dk2>
      <a:lt2>
        <a:srgbClr val="FFFF00"/>
      </a:lt2>
      <a:accent1>
        <a:srgbClr val="8CF4EA"/>
      </a:accent1>
      <a:accent2>
        <a:srgbClr val="FF00FF"/>
      </a:accent2>
      <a:accent3>
        <a:srgbClr val="AAAAFF"/>
      </a:accent3>
      <a:accent4>
        <a:srgbClr val="DADADA"/>
      </a:accent4>
      <a:accent5>
        <a:srgbClr val="C5F8F3"/>
      </a:accent5>
      <a:accent6>
        <a:srgbClr val="E700E7"/>
      </a:accent6>
      <a:hlink>
        <a:srgbClr val="FAFD00"/>
      </a:hlink>
      <a:folHlink>
        <a:srgbClr val="51D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00279F"/>
      </a:dk1>
      <a:lt1>
        <a:srgbClr val="FFFFFF"/>
      </a:lt1>
      <a:dk2>
        <a:srgbClr val="0000FF"/>
      </a:dk2>
      <a:lt2>
        <a:srgbClr val="FFFF00"/>
      </a:lt2>
      <a:accent1>
        <a:srgbClr val="8CF4EA"/>
      </a:accent1>
      <a:accent2>
        <a:srgbClr val="FF00FF"/>
      </a:accent2>
      <a:accent3>
        <a:srgbClr val="AAAAFF"/>
      </a:accent3>
      <a:accent4>
        <a:srgbClr val="DADADA"/>
      </a:accent4>
      <a:accent5>
        <a:srgbClr val="C5F8F3"/>
      </a:accent5>
      <a:accent6>
        <a:srgbClr val="E700E7"/>
      </a:accent6>
      <a:hlink>
        <a:srgbClr val="FAFD00"/>
      </a:hlink>
      <a:folHlink>
        <a:srgbClr val="51D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 &amp; 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1757</TotalTime>
  <Words>1362</Words>
  <Application>Microsoft Office PowerPoint</Application>
  <PresentationFormat>On-screen Show (4:3)</PresentationFormat>
  <Paragraphs>177</Paragraphs>
  <Slides>39</Slides>
  <Notes>20</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39</vt:i4>
      </vt:variant>
    </vt:vector>
  </HeadingPairs>
  <TitlesOfParts>
    <vt:vector size="52" baseType="lpstr">
      <vt:lpstr>1_Default Design</vt:lpstr>
      <vt:lpstr>Default Design</vt:lpstr>
      <vt:lpstr>2_Default Design</vt:lpstr>
      <vt:lpstr>Custom Design</vt:lpstr>
      <vt:lpstr>R &amp; O template</vt:lpstr>
      <vt:lpstr>Office Theme</vt:lpstr>
      <vt:lpstr>1_Office Theme</vt:lpstr>
      <vt:lpstr>2_Office Theme</vt:lpstr>
      <vt:lpstr>3_Office Theme</vt:lpstr>
      <vt:lpstr>4_Office Theme</vt:lpstr>
      <vt:lpstr>5_Office Theme</vt:lpstr>
      <vt:lpstr>6_Office Theme</vt:lpstr>
      <vt:lpstr>Photo Editor Photo</vt:lpstr>
      <vt:lpstr>Advanced Methods in Delivery System Research – Planning, Executing, Analyzing, and  Reporting Research on  Delivery System Improvement  Webinar #2: Statistical Process Control</vt:lpstr>
      <vt:lpstr>Speaker Introductions</vt:lpstr>
      <vt:lpstr>Statistical Process Control--  Possible Uses to Monitor and Evaluate Patient-Centered Medical Home Models</vt:lpstr>
      <vt:lpstr>Statistical Process Control</vt:lpstr>
      <vt:lpstr>Control Charts Are a Primary  Tool of SPC</vt:lpstr>
      <vt:lpstr>Features of an SPC Chart</vt:lpstr>
      <vt:lpstr>The Type of Control Chart Is Based on Your Data and Needs</vt:lpstr>
      <vt:lpstr>Why Should We Consider Using a Control Chart?</vt:lpstr>
      <vt:lpstr>Application to Health Care</vt:lpstr>
      <vt:lpstr>Using a Control Chart to evaluate an Intervention</vt:lpstr>
      <vt:lpstr>Methodology: Key Steps</vt:lpstr>
      <vt:lpstr>Methodology: Special-Cause Variation Criteria*</vt:lpstr>
      <vt:lpstr>Identifying Significance in an SPC Chart: Examples</vt:lpstr>
      <vt:lpstr>Uses of Control Charts</vt:lpstr>
      <vt:lpstr>Example: Control chart of appointment access satisfaction</vt:lpstr>
      <vt:lpstr>Example: Control chart of infectious waste</vt:lpstr>
      <vt:lpstr>Limitations (1)</vt:lpstr>
      <vt:lpstr>Limitations (2)</vt:lpstr>
      <vt:lpstr>THANKS! Questions? </vt:lpstr>
      <vt:lpstr>Statistical Process Control in Primary Care and Practice Redesign</vt:lpstr>
      <vt:lpstr>Overview</vt:lpstr>
      <vt:lpstr>PowerPoint Presentation</vt:lpstr>
      <vt:lpstr>First Observations of Primary Care System Shifts</vt:lpstr>
      <vt:lpstr>Public Health Surveillance 2002 Olympics</vt:lpstr>
      <vt:lpstr>Olympic Preparation Post 2001</vt:lpstr>
      <vt:lpstr>U. to monitor athletes for bioterror symptoms computers will look for any medical quirks   By Norma Wagner Deseret News staff writer Friday, Jan. 11 2002</vt:lpstr>
      <vt:lpstr>Syndromic Surveillance:  Increased Gastro-intestinal Distress</vt:lpstr>
      <vt:lpstr>Point-of-Care Testing as an Influenza Surveillance Tool: Methodology and Lessons Learned from Implementation</vt:lpstr>
      <vt:lpstr>PowerPoint Presentation</vt:lpstr>
      <vt:lpstr>PowerPoint Presentation</vt:lpstr>
      <vt:lpstr>PowerPoint Presentation</vt:lpstr>
      <vt:lpstr>Improving colon cancer screening rates in primary care: a pilot study emphasizing the role of the medical assistant</vt:lpstr>
      <vt:lpstr>PowerPoint Presentation</vt:lpstr>
      <vt:lpstr>PowerPoint Presentation</vt:lpstr>
      <vt:lpstr>PowerPoint Presentation</vt:lpstr>
      <vt:lpstr>Conclusion</vt:lpstr>
      <vt:lpstr>PowerPoint Presentation</vt:lpstr>
      <vt:lpstr>Thank you for attending!</vt:lpstr>
      <vt:lpstr>For more information about the AHRQ PCMH Research Methods briefs, please visit:  http://www.pcmh.ahrq.gov/portal/server.pt/community/pcmh__home/1483/pcmh_evidence___evaluation_v2</vt:lpstr>
    </vt:vector>
  </TitlesOfParts>
  <Company>Agency for Healthcare Research and Quality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Process Control Slides</dc:title>
  <dc:creator>AHRQ;Econometrica;Inc.</dc:creator>
  <cp:keywords>SPC, Webinar</cp:keywords>
  <cp:lastModifiedBy>Briana Jackson</cp:lastModifiedBy>
  <cp:revision>116</cp:revision>
  <dcterms:created xsi:type="dcterms:W3CDTF">2012-03-16T23:50:24Z</dcterms:created>
  <dcterms:modified xsi:type="dcterms:W3CDTF">2013-05-14T14:48:11Z</dcterms:modified>
</cp:coreProperties>
</file>