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8" r:id="rId1"/>
    <p:sldMasterId id="2147484469" r:id="rId2"/>
  </p:sldMasterIdLst>
  <p:notesMasterIdLst>
    <p:notesMasterId r:id="rId54"/>
  </p:notesMasterIdLst>
  <p:handoutMasterIdLst>
    <p:handoutMasterId r:id="rId55"/>
  </p:handoutMasterIdLst>
  <p:sldIdLst>
    <p:sldId id="256" r:id="rId3"/>
    <p:sldId id="428" r:id="rId4"/>
    <p:sldId id="429" r:id="rId5"/>
    <p:sldId id="430" r:id="rId6"/>
    <p:sldId id="391" r:id="rId7"/>
    <p:sldId id="431" r:id="rId8"/>
    <p:sldId id="432" r:id="rId9"/>
    <p:sldId id="445" r:id="rId10"/>
    <p:sldId id="433" r:id="rId11"/>
    <p:sldId id="446" r:id="rId12"/>
    <p:sldId id="435" r:id="rId13"/>
    <p:sldId id="447" r:id="rId14"/>
    <p:sldId id="437" r:id="rId15"/>
    <p:sldId id="448" r:id="rId16"/>
    <p:sldId id="439" r:id="rId17"/>
    <p:sldId id="449" r:id="rId18"/>
    <p:sldId id="441" r:id="rId19"/>
    <p:sldId id="444" r:id="rId20"/>
    <p:sldId id="315" r:id="rId21"/>
    <p:sldId id="342" r:id="rId22"/>
    <p:sldId id="400" r:id="rId23"/>
    <p:sldId id="401" r:id="rId24"/>
    <p:sldId id="417" r:id="rId25"/>
    <p:sldId id="379" r:id="rId26"/>
    <p:sldId id="414" r:id="rId27"/>
    <p:sldId id="418" r:id="rId28"/>
    <p:sldId id="413" r:id="rId29"/>
    <p:sldId id="347" r:id="rId30"/>
    <p:sldId id="348" r:id="rId31"/>
    <p:sldId id="349" r:id="rId32"/>
    <p:sldId id="415" r:id="rId33"/>
    <p:sldId id="351" r:id="rId34"/>
    <p:sldId id="387" r:id="rId35"/>
    <p:sldId id="397" r:id="rId36"/>
    <p:sldId id="266" r:id="rId37"/>
    <p:sldId id="398" r:id="rId38"/>
    <p:sldId id="265" r:id="rId39"/>
    <p:sldId id="376" r:id="rId40"/>
    <p:sldId id="402" r:id="rId41"/>
    <p:sldId id="403" r:id="rId42"/>
    <p:sldId id="404" r:id="rId43"/>
    <p:sldId id="372" r:id="rId44"/>
    <p:sldId id="373" r:id="rId45"/>
    <p:sldId id="316" r:id="rId46"/>
    <p:sldId id="359" r:id="rId47"/>
    <p:sldId id="425" r:id="rId48"/>
    <p:sldId id="426" r:id="rId49"/>
    <p:sldId id="314" r:id="rId50"/>
    <p:sldId id="421" r:id="rId51"/>
    <p:sldId id="451" r:id="rId52"/>
    <p:sldId id="452" r:id="rId53"/>
  </p:sldIdLst>
  <p:sldSz cx="9144000" cy="6858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ine Douglass Reisinger" initials="JD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00"/>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9" autoAdjust="0"/>
    <p:restoredTop sz="86436" autoAdjust="0"/>
  </p:normalViewPr>
  <p:slideViewPr>
    <p:cSldViewPr>
      <p:cViewPr>
        <p:scale>
          <a:sx n="60" d="100"/>
          <a:sy n="60" d="100"/>
        </p:scale>
        <p:origin x="-3084" y="-96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20" y="285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0F3006-1CB9-4BEA-B749-63F7A737F99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C8BACE19-66F5-40B0-8C74-B1608AC39204}">
      <dgm:prSet phldrT="[Text]" custT="1"/>
      <dgm:spPr/>
      <dgm:t>
        <a:bodyPr/>
        <a:lstStyle/>
        <a:p>
          <a:pPr algn="ctr"/>
          <a:r>
            <a:rPr lang="en-US" sz="2400" dirty="0" smtClean="0"/>
            <a:t>Non-ICU</a:t>
          </a:r>
          <a:r>
            <a:rPr lang="en-US" sz="1500" dirty="0" smtClean="0"/>
            <a:t> </a:t>
          </a:r>
        </a:p>
        <a:p>
          <a:pPr algn="l"/>
          <a:r>
            <a:rPr lang="en-US" sz="1500" dirty="0" smtClean="0"/>
            <a:t>Evaluate need on admission </a:t>
          </a:r>
        </a:p>
        <a:p>
          <a:pPr algn="l"/>
          <a:r>
            <a:rPr lang="en-US" sz="1500" dirty="0" smtClean="0"/>
            <a:t>Evaluate for continued need</a:t>
          </a:r>
          <a:endParaRPr lang="en-US" sz="1500" dirty="0"/>
        </a:p>
      </dgm:t>
      <dgm:extLst>
        <a:ext uri="{E40237B7-FDA0-4F09-8148-C483321AD2D9}">
          <dgm14:cNvPr xmlns:dgm14="http://schemas.microsoft.com/office/drawing/2010/diagram" id="0" name="" descr="diagram showing the impact of actions in the PACU and OR, ICU, and ER on non-ICU CAUTIs"/>
        </a:ext>
      </dgm:extLst>
    </dgm:pt>
    <dgm:pt modelId="{FFA2ED2A-C23C-4912-B236-D7BA78424FAD}" type="parTrans" cxnId="{BB8B10A2-9332-4AEF-993D-79AEFAF72E29}">
      <dgm:prSet/>
      <dgm:spPr/>
      <dgm:t>
        <a:bodyPr/>
        <a:lstStyle/>
        <a:p>
          <a:endParaRPr lang="en-US"/>
        </a:p>
      </dgm:t>
    </dgm:pt>
    <dgm:pt modelId="{B6F8E0EA-B3CC-4BD6-B25E-BADFED7627ED}" type="sibTrans" cxnId="{BB8B10A2-9332-4AEF-993D-79AEFAF72E29}">
      <dgm:prSet/>
      <dgm:spPr/>
      <dgm:t>
        <a:bodyPr/>
        <a:lstStyle/>
        <a:p>
          <a:endParaRPr lang="en-US"/>
        </a:p>
      </dgm:t>
    </dgm:pt>
    <dgm:pt modelId="{B4731251-CE02-4C91-9AD9-E2A25F185B63}">
      <dgm:prSet phldrT="[Text]" custT="1"/>
      <dgm:spPr/>
      <dgm:t>
        <a:bodyPr/>
        <a:lstStyle/>
        <a:p>
          <a:pPr algn="ctr"/>
          <a:r>
            <a:rPr lang="en-US" sz="2400" dirty="0" smtClean="0"/>
            <a:t>PACU/OR </a:t>
          </a:r>
          <a:endParaRPr lang="en-US" sz="2400" dirty="0"/>
        </a:p>
      </dgm:t>
      <dgm:extLst>
        <a:ext uri="{E40237B7-FDA0-4F09-8148-C483321AD2D9}">
          <dgm14:cNvPr xmlns:dgm14="http://schemas.microsoft.com/office/drawing/2010/diagram" id="0" name="" descr="diagram showing the impact of actions in the PACU and OR, ICU, and ER on non-ICU CAUTIs"/>
        </a:ext>
      </dgm:extLst>
    </dgm:pt>
    <dgm:pt modelId="{F4C7DDBB-65EE-4E75-9EEF-4BC9ED8E2E54}" type="parTrans" cxnId="{A63E84EB-7525-49CC-88D5-31C00F020A9A}">
      <dgm:prSet/>
      <dgm:spPr/>
      <dgm:t>
        <a:bodyPr/>
        <a:lstStyle/>
        <a:p>
          <a:endParaRPr lang="en-US"/>
        </a:p>
      </dgm:t>
    </dgm:pt>
    <dgm:pt modelId="{B497DFB5-D312-4658-AAD6-B4945B5F6F49}" type="sibTrans" cxnId="{A63E84EB-7525-49CC-88D5-31C00F020A9A}">
      <dgm:prSet/>
      <dgm:spPr/>
      <dgm:t>
        <a:bodyPr/>
        <a:lstStyle/>
        <a:p>
          <a:endParaRPr lang="en-US"/>
        </a:p>
      </dgm:t>
    </dgm:pt>
    <dgm:pt modelId="{90A9F712-A691-49B4-ABB1-C97C27F98755}">
      <dgm:prSet phldrT="[Text]" custT="1"/>
      <dgm:spPr/>
      <dgm:t>
        <a:bodyPr/>
        <a:lstStyle/>
        <a:p>
          <a:pPr algn="ctr"/>
          <a:r>
            <a:rPr lang="en-US" sz="2400" dirty="0" smtClean="0"/>
            <a:t>ED</a:t>
          </a:r>
          <a:endParaRPr lang="en-US" sz="2400" dirty="0"/>
        </a:p>
      </dgm:t>
      <dgm:extLst>
        <a:ext uri="{E40237B7-FDA0-4F09-8148-C483321AD2D9}">
          <dgm14:cNvPr xmlns:dgm14="http://schemas.microsoft.com/office/drawing/2010/diagram" id="0" name="" descr="diagram showing the impact of actions in the PACU and OR, ICU, and ER on non-ICU CAUTIs"/>
        </a:ext>
      </dgm:extLst>
    </dgm:pt>
    <dgm:pt modelId="{A8A0DE69-F557-483E-B68F-7ACD5413B70A}" type="parTrans" cxnId="{38186810-BBEE-4619-BB85-5576E8AB4B66}">
      <dgm:prSet/>
      <dgm:spPr/>
      <dgm:t>
        <a:bodyPr/>
        <a:lstStyle/>
        <a:p>
          <a:endParaRPr lang="en-US"/>
        </a:p>
      </dgm:t>
    </dgm:pt>
    <dgm:pt modelId="{987C8406-65AC-4371-9D08-0EC8593D7F76}" type="sibTrans" cxnId="{38186810-BBEE-4619-BB85-5576E8AB4B66}">
      <dgm:prSet/>
      <dgm:spPr/>
      <dgm:t>
        <a:bodyPr/>
        <a:lstStyle/>
        <a:p>
          <a:endParaRPr lang="en-US"/>
        </a:p>
      </dgm:t>
    </dgm:pt>
    <dgm:pt modelId="{A1977A39-639F-4E0A-B418-A7492A8ABF17}">
      <dgm:prSet custT="1"/>
      <dgm:spPr/>
      <dgm:t>
        <a:bodyPr/>
        <a:lstStyle/>
        <a:p>
          <a:pPr algn="l"/>
          <a:r>
            <a:rPr lang="en-US" sz="1600" dirty="0" smtClean="0"/>
            <a:t>Evaluate for continued need</a:t>
          </a:r>
          <a:endParaRPr lang="en-US" sz="1600" dirty="0"/>
        </a:p>
      </dgm:t>
    </dgm:pt>
    <dgm:pt modelId="{2AC6000C-BE3C-4492-BF1A-8404A88BCE8D}" type="sibTrans" cxnId="{73E9CBAD-557E-40C3-9345-69631E2F0F62}">
      <dgm:prSet/>
      <dgm:spPr/>
      <dgm:t>
        <a:bodyPr/>
        <a:lstStyle/>
        <a:p>
          <a:endParaRPr lang="en-US"/>
        </a:p>
      </dgm:t>
    </dgm:pt>
    <dgm:pt modelId="{6EDF2BAA-E64A-4028-B782-E2AF506B6981}" type="parTrans" cxnId="{73E9CBAD-557E-40C3-9345-69631E2F0F62}">
      <dgm:prSet/>
      <dgm:spPr/>
      <dgm:t>
        <a:bodyPr/>
        <a:lstStyle/>
        <a:p>
          <a:endParaRPr lang="en-US"/>
        </a:p>
      </dgm:t>
    </dgm:pt>
    <dgm:pt modelId="{1EFB59E4-8315-4C2C-ACCB-60C7B7B57F4A}">
      <dgm:prSet custT="1"/>
      <dgm:spPr/>
      <dgm:t>
        <a:bodyPr/>
        <a:lstStyle/>
        <a:p>
          <a:pPr algn="l"/>
          <a:r>
            <a:rPr lang="en-US" sz="1600" dirty="0" smtClean="0"/>
            <a:t>Discontinue no longer needed before transfer</a:t>
          </a:r>
          <a:endParaRPr lang="en-US" sz="1600" dirty="0"/>
        </a:p>
      </dgm:t>
    </dgm:pt>
    <dgm:pt modelId="{08D7FB8E-BEBB-4EF2-9658-5622E6DA32C2}" type="parTrans" cxnId="{9D56FE11-B07F-45D7-A217-A7AE7567E3F9}">
      <dgm:prSet/>
      <dgm:spPr/>
      <dgm:t>
        <a:bodyPr/>
        <a:lstStyle/>
        <a:p>
          <a:endParaRPr lang="en-US"/>
        </a:p>
      </dgm:t>
    </dgm:pt>
    <dgm:pt modelId="{AB84F20C-FC26-4DD6-BD92-33B076AD0FC6}" type="sibTrans" cxnId="{9D56FE11-B07F-45D7-A217-A7AE7567E3F9}">
      <dgm:prSet/>
      <dgm:spPr/>
      <dgm:t>
        <a:bodyPr/>
        <a:lstStyle/>
        <a:p>
          <a:endParaRPr lang="en-US"/>
        </a:p>
      </dgm:t>
    </dgm:pt>
    <dgm:pt modelId="{47839ADB-A651-472C-B0E6-49DCA3B77BA1}">
      <dgm:prSet phldrT="[Text]" custT="1"/>
      <dgm:spPr/>
      <dgm:t>
        <a:bodyPr/>
        <a:lstStyle/>
        <a:p>
          <a:pPr algn="ctr"/>
          <a:r>
            <a:rPr lang="en-US" sz="2400" dirty="0" smtClean="0"/>
            <a:t>ICU</a:t>
          </a:r>
          <a:endParaRPr lang="en-US" sz="2400" dirty="0"/>
        </a:p>
      </dgm:t>
      <dgm:extLst>
        <a:ext uri="{E40237B7-FDA0-4F09-8148-C483321AD2D9}">
          <dgm14:cNvPr xmlns:dgm14="http://schemas.microsoft.com/office/drawing/2010/diagram" id="0" name="" descr="diagram showing the impact of actions in the PACU and OR, ICU, and ER on non-ICU CAUTIs"/>
        </a:ext>
      </dgm:extLst>
    </dgm:pt>
    <dgm:pt modelId="{BBF23A05-EDF6-4F2B-B179-F60CF67854A1}" type="parTrans" cxnId="{135E5252-75DE-484E-9887-023E8E6177B6}">
      <dgm:prSet/>
      <dgm:spPr/>
      <dgm:t>
        <a:bodyPr/>
        <a:lstStyle/>
        <a:p>
          <a:endParaRPr lang="en-US"/>
        </a:p>
      </dgm:t>
    </dgm:pt>
    <dgm:pt modelId="{E8296B9A-6E55-42F3-98E8-09B955BE9047}" type="sibTrans" cxnId="{135E5252-75DE-484E-9887-023E8E6177B6}">
      <dgm:prSet/>
      <dgm:spPr/>
      <dgm:t>
        <a:bodyPr/>
        <a:lstStyle/>
        <a:p>
          <a:endParaRPr lang="en-US"/>
        </a:p>
      </dgm:t>
    </dgm:pt>
    <dgm:pt modelId="{5475DD95-C7BB-4927-A7D5-0B879D7306F1}">
      <dgm:prSet custT="1"/>
      <dgm:spPr/>
      <dgm:t>
        <a:bodyPr/>
        <a:lstStyle/>
        <a:p>
          <a:pPr algn="l"/>
          <a:r>
            <a:rPr lang="en-US" sz="1600" dirty="0" smtClean="0"/>
            <a:t>Remove promptly after surgery before transfer out</a:t>
          </a:r>
          <a:endParaRPr lang="en-US" sz="1600" dirty="0"/>
        </a:p>
      </dgm:t>
    </dgm:pt>
    <dgm:pt modelId="{B0457317-84C7-4659-97A0-1B26A963D1AA}" type="parTrans" cxnId="{595CCB98-A09C-4F45-84E4-3BB9D5709A12}">
      <dgm:prSet/>
      <dgm:spPr/>
      <dgm:t>
        <a:bodyPr/>
        <a:lstStyle/>
        <a:p>
          <a:endParaRPr lang="en-US"/>
        </a:p>
      </dgm:t>
    </dgm:pt>
    <dgm:pt modelId="{496F7D7C-1DB2-4F76-A701-A6101743FCCB}" type="sibTrans" cxnId="{595CCB98-A09C-4F45-84E4-3BB9D5709A12}">
      <dgm:prSet/>
      <dgm:spPr/>
      <dgm:t>
        <a:bodyPr/>
        <a:lstStyle/>
        <a:p>
          <a:endParaRPr lang="en-US"/>
        </a:p>
      </dgm:t>
    </dgm:pt>
    <dgm:pt modelId="{52ED65DB-5FCA-4EB8-8F2C-D443D6AB8D70}">
      <dgm:prSet custT="1"/>
      <dgm:spPr/>
      <dgm:t>
        <a:bodyPr/>
        <a:lstStyle/>
        <a:p>
          <a:pPr algn="l"/>
          <a:r>
            <a:rPr lang="en-US" sz="1600" dirty="0" smtClean="0"/>
            <a:t>Avoid initial placement</a:t>
          </a:r>
          <a:endParaRPr lang="en-US" sz="1600" dirty="0"/>
        </a:p>
      </dgm:t>
    </dgm:pt>
    <dgm:pt modelId="{4EE85B10-6B09-456D-AD7E-E4F88E8AFF17}" type="parTrans" cxnId="{1FC3B9BE-592F-4B63-8C8B-C6E51598A382}">
      <dgm:prSet/>
      <dgm:spPr/>
      <dgm:t>
        <a:bodyPr/>
        <a:lstStyle/>
        <a:p>
          <a:endParaRPr lang="en-US"/>
        </a:p>
      </dgm:t>
    </dgm:pt>
    <dgm:pt modelId="{CECA36ED-883C-41A4-BFD3-3DC41A53DC0E}" type="sibTrans" cxnId="{1FC3B9BE-592F-4B63-8C8B-C6E51598A382}">
      <dgm:prSet/>
      <dgm:spPr/>
      <dgm:t>
        <a:bodyPr/>
        <a:lstStyle/>
        <a:p>
          <a:endParaRPr lang="en-US"/>
        </a:p>
      </dgm:t>
    </dgm:pt>
    <dgm:pt modelId="{E4EF8154-20C9-481D-93F6-938EB5405A88}">
      <dgm:prSet custT="1"/>
      <dgm:spPr/>
      <dgm:t>
        <a:bodyPr/>
        <a:lstStyle/>
        <a:p>
          <a:pPr algn="l"/>
          <a:r>
            <a:rPr lang="en-US" sz="1600" dirty="0" smtClean="0"/>
            <a:t>Reevaluate for continued need after patient stabilizes</a:t>
          </a:r>
          <a:endParaRPr lang="en-US" sz="1600" dirty="0"/>
        </a:p>
      </dgm:t>
    </dgm:pt>
    <dgm:pt modelId="{959044D9-A949-4230-A18E-2C328887D65E}" type="parTrans" cxnId="{80499012-23E2-441A-A3A3-573C6142927E}">
      <dgm:prSet/>
      <dgm:spPr/>
      <dgm:t>
        <a:bodyPr/>
        <a:lstStyle/>
        <a:p>
          <a:endParaRPr lang="en-US"/>
        </a:p>
      </dgm:t>
    </dgm:pt>
    <dgm:pt modelId="{258ADA1D-D1E7-42BB-A3F5-640BD428460B}" type="sibTrans" cxnId="{80499012-23E2-441A-A3A3-573C6142927E}">
      <dgm:prSet/>
      <dgm:spPr/>
      <dgm:t>
        <a:bodyPr/>
        <a:lstStyle/>
        <a:p>
          <a:endParaRPr lang="en-US"/>
        </a:p>
      </dgm:t>
    </dgm:pt>
    <dgm:pt modelId="{DCB05C8D-8761-4E91-AB62-881212572350}" type="pres">
      <dgm:prSet presAssocID="{3B0F3006-1CB9-4BEA-B749-63F7A737F993}" presName="cycle" presStyleCnt="0">
        <dgm:presLayoutVars>
          <dgm:chMax val="1"/>
          <dgm:dir/>
          <dgm:animLvl val="ctr"/>
          <dgm:resizeHandles val="exact"/>
        </dgm:presLayoutVars>
      </dgm:prSet>
      <dgm:spPr/>
      <dgm:t>
        <a:bodyPr/>
        <a:lstStyle/>
        <a:p>
          <a:endParaRPr lang="en-US"/>
        </a:p>
      </dgm:t>
    </dgm:pt>
    <dgm:pt modelId="{8AFB1165-7E95-456A-B723-3E2519E05237}" type="pres">
      <dgm:prSet presAssocID="{C8BACE19-66F5-40B0-8C74-B1608AC39204}" presName="centerShape" presStyleLbl="node0" presStyleIdx="0" presStyleCnt="1" custLinFactNeighborX="548"/>
      <dgm:spPr/>
      <dgm:t>
        <a:bodyPr/>
        <a:lstStyle/>
        <a:p>
          <a:endParaRPr lang="en-US"/>
        </a:p>
      </dgm:t>
    </dgm:pt>
    <dgm:pt modelId="{701D46B6-3FE0-4F9B-ADED-BA81D3AA9F10}" type="pres">
      <dgm:prSet presAssocID="{F4C7DDBB-65EE-4E75-9EEF-4BC9ED8E2E54}" presName="parTrans" presStyleLbl="bgSibTrans2D1" presStyleIdx="0" presStyleCnt="3"/>
      <dgm:spPr/>
      <dgm:t>
        <a:bodyPr/>
        <a:lstStyle/>
        <a:p>
          <a:endParaRPr lang="en-US"/>
        </a:p>
      </dgm:t>
    </dgm:pt>
    <dgm:pt modelId="{2710DF04-9293-41E6-985E-52B59682D31C}" type="pres">
      <dgm:prSet presAssocID="{B4731251-CE02-4C91-9AD9-E2A25F185B63}" presName="node" presStyleLbl="node1" presStyleIdx="0" presStyleCnt="3" custScaleY="114240">
        <dgm:presLayoutVars>
          <dgm:bulletEnabled val="1"/>
        </dgm:presLayoutVars>
      </dgm:prSet>
      <dgm:spPr/>
      <dgm:t>
        <a:bodyPr/>
        <a:lstStyle/>
        <a:p>
          <a:endParaRPr lang="en-US"/>
        </a:p>
      </dgm:t>
    </dgm:pt>
    <dgm:pt modelId="{D565169F-F597-4DFE-A478-C59166563A95}" type="pres">
      <dgm:prSet presAssocID="{BBF23A05-EDF6-4F2B-B179-F60CF67854A1}" presName="parTrans" presStyleLbl="bgSibTrans2D1" presStyleIdx="1" presStyleCnt="3"/>
      <dgm:spPr/>
      <dgm:t>
        <a:bodyPr/>
        <a:lstStyle/>
        <a:p>
          <a:endParaRPr lang="en-US"/>
        </a:p>
      </dgm:t>
    </dgm:pt>
    <dgm:pt modelId="{72D8948C-E76F-4584-9086-A5309FBB0A76}" type="pres">
      <dgm:prSet presAssocID="{47839ADB-A651-472C-B0E6-49DCA3B77BA1}" presName="node" presStyleLbl="node1" presStyleIdx="1" presStyleCnt="3" custScaleY="116400" custRadScaleRad="94539">
        <dgm:presLayoutVars>
          <dgm:bulletEnabled val="1"/>
        </dgm:presLayoutVars>
      </dgm:prSet>
      <dgm:spPr/>
      <dgm:t>
        <a:bodyPr/>
        <a:lstStyle/>
        <a:p>
          <a:endParaRPr lang="en-US"/>
        </a:p>
      </dgm:t>
    </dgm:pt>
    <dgm:pt modelId="{ADAAAC0A-F97E-409F-B071-4C2589AC76FC}" type="pres">
      <dgm:prSet presAssocID="{A8A0DE69-F557-483E-B68F-7ACD5413B70A}" presName="parTrans" presStyleLbl="bgSibTrans2D1" presStyleIdx="2" presStyleCnt="3"/>
      <dgm:spPr/>
      <dgm:t>
        <a:bodyPr/>
        <a:lstStyle/>
        <a:p>
          <a:endParaRPr lang="en-US"/>
        </a:p>
      </dgm:t>
    </dgm:pt>
    <dgm:pt modelId="{5D649D6E-6CBF-4207-8CBC-F2DD0992A047}" type="pres">
      <dgm:prSet presAssocID="{90A9F712-A691-49B4-ABB1-C97C27F98755}" presName="node" presStyleLbl="node1" presStyleIdx="2" presStyleCnt="3" custScaleY="114240">
        <dgm:presLayoutVars>
          <dgm:bulletEnabled val="1"/>
        </dgm:presLayoutVars>
      </dgm:prSet>
      <dgm:spPr/>
      <dgm:t>
        <a:bodyPr/>
        <a:lstStyle/>
        <a:p>
          <a:endParaRPr lang="en-US"/>
        </a:p>
      </dgm:t>
    </dgm:pt>
  </dgm:ptLst>
  <dgm:cxnLst>
    <dgm:cxn modelId="{D225722B-E925-4307-B02F-6D2C1E5F3CCC}" type="presOf" srcId="{5475DD95-C7BB-4927-A7D5-0B879D7306F1}" destId="{2710DF04-9293-41E6-985E-52B59682D31C}" srcOrd="0" destOrd="1" presId="urn:microsoft.com/office/officeart/2005/8/layout/radial4"/>
    <dgm:cxn modelId="{595CCB98-A09C-4F45-84E4-3BB9D5709A12}" srcId="{B4731251-CE02-4C91-9AD9-E2A25F185B63}" destId="{5475DD95-C7BB-4927-A7D5-0B879D7306F1}" srcOrd="0" destOrd="0" parTransId="{B0457317-84C7-4659-97A0-1B26A963D1AA}" sibTransId="{496F7D7C-1DB2-4F76-A701-A6101743FCCB}"/>
    <dgm:cxn modelId="{BB8B10A2-9332-4AEF-993D-79AEFAF72E29}" srcId="{3B0F3006-1CB9-4BEA-B749-63F7A737F993}" destId="{C8BACE19-66F5-40B0-8C74-B1608AC39204}" srcOrd="0" destOrd="0" parTransId="{FFA2ED2A-C23C-4912-B236-D7BA78424FAD}" sibTransId="{B6F8E0EA-B3CC-4BD6-B25E-BADFED7627ED}"/>
    <dgm:cxn modelId="{1FC3B9BE-592F-4B63-8C8B-C6E51598A382}" srcId="{90A9F712-A691-49B4-ABB1-C97C27F98755}" destId="{52ED65DB-5FCA-4EB8-8F2C-D443D6AB8D70}" srcOrd="0" destOrd="0" parTransId="{4EE85B10-6B09-456D-AD7E-E4F88E8AFF17}" sibTransId="{CECA36ED-883C-41A4-BFD3-3DC41A53DC0E}"/>
    <dgm:cxn modelId="{EAFF5600-9768-4CE3-8A72-D782690E3147}" type="presOf" srcId="{A1977A39-639F-4E0A-B418-A7492A8ABF17}" destId="{72D8948C-E76F-4584-9086-A5309FBB0A76}" srcOrd="0" destOrd="1" presId="urn:microsoft.com/office/officeart/2005/8/layout/radial4"/>
    <dgm:cxn modelId="{A63E84EB-7525-49CC-88D5-31C00F020A9A}" srcId="{C8BACE19-66F5-40B0-8C74-B1608AC39204}" destId="{B4731251-CE02-4C91-9AD9-E2A25F185B63}" srcOrd="0" destOrd="0" parTransId="{F4C7DDBB-65EE-4E75-9EEF-4BC9ED8E2E54}" sibTransId="{B497DFB5-D312-4658-AAD6-B4945B5F6F49}"/>
    <dgm:cxn modelId="{2DBF154D-E303-42CA-B076-74D477DBFEDC}" type="presOf" srcId="{E4EF8154-20C9-481D-93F6-938EB5405A88}" destId="{5D649D6E-6CBF-4207-8CBC-F2DD0992A047}" srcOrd="0" destOrd="2" presId="urn:microsoft.com/office/officeart/2005/8/layout/radial4"/>
    <dgm:cxn modelId="{C35D15FB-3E61-4021-9481-CF988B7673E9}" type="presOf" srcId="{C8BACE19-66F5-40B0-8C74-B1608AC39204}" destId="{8AFB1165-7E95-456A-B723-3E2519E05237}" srcOrd="0" destOrd="0" presId="urn:microsoft.com/office/officeart/2005/8/layout/radial4"/>
    <dgm:cxn modelId="{2B140BA8-9200-49C2-836F-9BF189362A16}" type="presOf" srcId="{B4731251-CE02-4C91-9AD9-E2A25F185B63}" destId="{2710DF04-9293-41E6-985E-52B59682D31C}" srcOrd="0" destOrd="0" presId="urn:microsoft.com/office/officeart/2005/8/layout/radial4"/>
    <dgm:cxn modelId="{27AAF32D-034D-46F2-BA29-60DE3D4DD745}" type="presOf" srcId="{BBF23A05-EDF6-4F2B-B179-F60CF67854A1}" destId="{D565169F-F597-4DFE-A478-C59166563A95}" srcOrd="0" destOrd="0" presId="urn:microsoft.com/office/officeart/2005/8/layout/radial4"/>
    <dgm:cxn modelId="{135E5252-75DE-484E-9887-023E8E6177B6}" srcId="{C8BACE19-66F5-40B0-8C74-B1608AC39204}" destId="{47839ADB-A651-472C-B0E6-49DCA3B77BA1}" srcOrd="1" destOrd="0" parTransId="{BBF23A05-EDF6-4F2B-B179-F60CF67854A1}" sibTransId="{E8296B9A-6E55-42F3-98E8-09B955BE9047}"/>
    <dgm:cxn modelId="{34D0CB04-DDD9-4170-A5F1-435875C23547}" type="presOf" srcId="{52ED65DB-5FCA-4EB8-8F2C-D443D6AB8D70}" destId="{5D649D6E-6CBF-4207-8CBC-F2DD0992A047}" srcOrd="0" destOrd="1" presId="urn:microsoft.com/office/officeart/2005/8/layout/radial4"/>
    <dgm:cxn modelId="{38186810-BBEE-4619-BB85-5576E8AB4B66}" srcId="{C8BACE19-66F5-40B0-8C74-B1608AC39204}" destId="{90A9F712-A691-49B4-ABB1-C97C27F98755}" srcOrd="2" destOrd="0" parTransId="{A8A0DE69-F557-483E-B68F-7ACD5413B70A}" sibTransId="{987C8406-65AC-4371-9D08-0EC8593D7F76}"/>
    <dgm:cxn modelId="{9D56FE11-B07F-45D7-A217-A7AE7567E3F9}" srcId="{47839ADB-A651-472C-B0E6-49DCA3B77BA1}" destId="{1EFB59E4-8315-4C2C-ACCB-60C7B7B57F4A}" srcOrd="1" destOrd="0" parTransId="{08D7FB8E-BEBB-4EF2-9658-5622E6DA32C2}" sibTransId="{AB84F20C-FC26-4DD6-BD92-33B076AD0FC6}"/>
    <dgm:cxn modelId="{C7BEC0F9-2A4A-4DDC-96B6-3C4CAD557B31}" type="presOf" srcId="{90A9F712-A691-49B4-ABB1-C97C27F98755}" destId="{5D649D6E-6CBF-4207-8CBC-F2DD0992A047}" srcOrd="0" destOrd="0" presId="urn:microsoft.com/office/officeart/2005/8/layout/radial4"/>
    <dgm:cxn modelId="{32A47F96-7FCF-45DE-978D-0CA55B5DFA82}" type="presOf" srcId="{3B0F3006-1CB9-4BEA-B749-63F7A737F993}" destId="{DCB05C8D-8761-4E91-AB62-881212572350}" srcOrd="0" destOrd="0" presId="urn:microsoft.com/office/officeart/2005/8/layout/radial4"/>
    <dgm:cxn modelId="{9D0FA480-2D08-479B-96BA-C47C6C7D2CF8}" type="presOf" srcId="{A8A0DE69-F557-483E-B68F-7ACD5413B70A}" destId="{ADAAAC0A-F97E-409F-B071-4C2589AC76FC}" srcOrd="0" destOrd="0" presId="urn:microsoft.com/office/officeart/2005/8/layout/radial4"/>
    <dgm:cxn modelId="{80499012-23E2-441A-A3A3-573C6142927E}" srcId="{90A9F712-A691-49B4-ABB1-C97C27F98755}" destId="{E4EF8154-20C9-481D-93F6-938EB5405A88}" srcOrd="1" destOrd="0" parTransId="{959044D9-A949-4230-A18E-2C328887D65E}" sibTransId="{258ADA1D-D1E7-42BB-A3F5-640BD428460B}"/>
    <dgm:cxn modelId="{ED672FC0-704E-4A92-941A-4070AA5F9AD9}" type="presOf" srcId="{47839ADB-A651-472C-B0E6-49DCA3B77BA1}" destId="{72D8948C-E76F-4584-9086-A5309FBB0A76}" srcOrd="0" destOrd="0" presId="urn:microsoft.com/office/officeart/2005/8/layout/radial4"/>
    <dgm:cxn modelId="{73E9CBAD-557E-40C3-9345-69631E2F0F62}" srcId="{47839ADB-A651-472C-B0E6-49DCA3B77BA1}" destId="{A1977A39-639F-4E0A-B418-A7492A8ABF17}" srcOrd="0" destOrd="0" parTransId="{6EDF2BAA-E64A-4028-B782-E2AF506B6981}" sibTransId="{2AC6000C-BE3C-4492-BF1A-8404A88BCE8D}"/>
    <dgm:cxn modelId="{FD494840-16EB-4F31-8E0C-00A740B267D1}" type="presOf" srcId="{F4C7DDBB-65EE-4E75-9EEF-4BC9ED8E2E54}" destId="{701D46B6-3FE0-4F9B-ADED-BA81D3AA9F10}" srcOrd="0" destOrd="0" presId="urn:microsoft.com/office/officeart/2005/8/layout/radial4"/>
    <dgm:cxn modelId="{D1896373-030A-4F41-8C12-ADA996306ACE}" type="presOf" srcId="{1EFB59E4-8315-4C2C-ACCB-60C7B7B57F4A}" destId="{72D8948C-E76F-4584-9086-A5309FBB0A76}" srcOrd="0" destOrd="2" presId="urn:microsoft.com/office/officeart/2005/8/layout/radial4"/>
    <dgm:cxn modelId="{EFDB78F4-9256-4F71-8DD9-B8614B3D3449}" type="presParOf" srcId="{DCB05C8D-8761-4E91-AB62-881212572350}" destId="{8AFB1165-7E95-456A-B723-3E2519E05237}" srcOrd="0" destOrd="0" presId="urn:microsoft.com/office/officeart/2005/8/layout/radial4"/>
    <dgm:cxn modelId="{0B8FA845-E087-49B9-8AFD-1860E8E21069}" type="presParOf" srcId="{DCB05C8D-8761-4E91-AB62-881212572350}" destId="{701D46B6-3FE0-4F9B-ADED-BA81D3AA9F10}" srcOrd="1" destOrd="0" presId="urn:microsoft.com/office/officeart/2005/8/layout/radial4"/>
    <dgm:cxn modelId="{26CA6E4A-48A5-4719-B7C4-3F6BC13DD418}" type="presParOf" srcId="{DCB05C8D-8761-4E91-AB62-881212572350}" destId="{2710DF04-9293-41E6-985E-52B59682D31C}" srcOrd="2" destOrd="0" presId="urn:microsoft.com/office/officeart/2005/8/layout/radial4"/>
    <dgm:cxn modelId="{F2ACEED4-96AC-44F5-9245-D5FB17461572}" type="presParOf" srcId="{DCB05C8D-8761-4E91-AB62-881212572350}" destId="{D565169F-F597-4DFE-A478-C59166563A95}" srcOrd="3" destOrd="0" presId="urn:microsoft.com/office/officeart/2005/8/layout/radial4"/>
    <dgm:cxn modelId="{43F8A121-9BE0-44B0-9A44-415A7DDEAF0D}" type="presParOf" srcId="{DCB05C8D-8761-4E91-AB62-881212572350}" destId="{72D8948C-E76F-4584-9086-A5309FBB0A76}" srcOrd="4" destOrd="0" presId="urn:microsoft.com/office/officeart/2005/8/layout/radial4"/>
    <dgm:cxn modelId="{86C23692-1552-4A98-BF59-4804BB0A8CEA}" type="presParOf" srcId="{DCB05C8D-8761-4E91-AB62-881212572350}" destId="{ADAAAC0A-F97E-409F-B071-4C2589AC76FC}" srcOrd="5" destOrd="0" presId="urn:microsoft.com/office/officeart/2005/8/layout/radial4"/>
    <dgm:cxn modelId="{CCA183EB-C48D-45CF-B420-A579F06D96FF}" type="presParOf" srcId="{DCB05C8D-8761-4E91-AB62-881212572350}" destId="{5D649D6E-6CBF-4207-8CBC-F2DD0992A04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B1165-7E95-456A-B723-3E2519E05237}">
      <dsp:nvSpPr>
        <dsp:cNvPr id="0" name=""/>
        <dsp:cNvSpPr/>
      </dsp:nvSpPr>
      <dsp:spPr>
        <a:xfrm>
          <a:off x="3035787" y="2722432"/>
          <a:ext cx="2221992" cy="22219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Non-ICU</a:t>
          </a:r>
          <a:r>
            <a:rPr lang="en-US" sz="1500" kern="1200" dirty="0" smtClean="0"/>
            <a:t> </a:t>
          </a:r>
        </a:p>
        <a:p>
          <a:pPr lvl="0" algn="l" defTabSz="1066800">
            <a:lnSpc>
              <a:spcPct val="90000"/>
            </a:lnSpc>
            <a:spcBef>
              <a:spcPct val="0"/>
            </a:spcBef>
            <a:spcAft>
              <a:spcPct val="35000"/>
            </a:spcAft>
          </a:pPr>
          <a:r>
            <a:rPr lang="en-US" sz="1500" kern="1200" dirty="0" smtClean="0"/>
            <a:t>Evaluate need on admission </a:t>
          </a:r>
        </a:p>
        <a:p>
          <a:pPr lvl="0" algn="l" defTabSz="1066800">
            <a:lnSpc>
              <a:spcPct val="90000"/>
            </a:lnSpc>
            <a:spcBef>
              <a:spcPct val="0"/>
            </a:spcBef>
            <a:spcAft>
              <a:spcPct val="35000"/>
            </a:spcAft>
          </a:pPr>
          <a:r>
            <a:rPr lang="en-US" sz="1500" kern="1200" dirty="0" smtClean="0"/>
            <a:t>Evaluate for continued need</a:t>
          </a:r>
          <a:endParaRPr lang="en-US" sz="1500" kern="1200" dirty="0"/>
        </a:p>
      </dsp:txBody>
      <dsp:txXfrm>
        <a:off x="3361190" y="3047835"/>
        <a:ext cx="1571186" cy="1571186"/>
      </dsp:txXfrm>
    </dsp:sp>
    <dsp:sp modelId="{701D46B6-3FE0-4F9B-ADED-BA81D3AA9F10}">
      <dsp:nvSpPr>
        <dsp:cNvPr id="0" name=""/>
        <dsp:cNvSpPr/>
      </dsp:nvSpPr>
      <dsp:spPr>
        <a:xfrm rot="12878582">
          <a:off x="1570742" y="2335441"/>
          <a:ext cx="1732641" cy="6332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10DF04-9293-41E6-985E-52B59682D31C}">
      <dsp:nvSpPr>
        <dsp:cNvPr id="0" name=""/>
        <dsp:cNvSpPr/>
      </dsp:nvSpPr>
      <dsp:spPr>
        <a:xfrm>
          <a:off x="668886" y="1195011"/>
          <a:ext cx="2110892" cy="19291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1066800">
            <a:lnSpc>
              <a:spcPct val="90000"/>
            </a:lnSpc>
            <a:spcBef>
              <a:spcPct val="0"/>
            </a:spcBef>
            <a:spcAft>
              <a:spcPct val="35000"/>
            </a:spcAft>
          </a:pPr>
          <a:r>
            <a:rPr lang="en-US" sz="2400" kern="1200" dirty="0" smtClean="0"/>
            <a:t>PACU/OR </a:t>
          </a:r>
          <a:endParaRPr lang="en-US" sz="2400" kern="1200" dirty="0"/>
        </a:p>
        <a:p>
          <a:pPr marL="171450" lvl="1" indent="-171450" algn="l" defTabSz="711200">
            <a:lnSpc>
              <a:spcPct val="90000"/>
            </a:lnSpc>
            <a:spcBef>
              <a:spcPct val="0"/>
            </a:spcBef>
            <a:spcAft>
              <a:spcPct val="15000"/>
            </a:spcAft>
            <a:buChar char="••"/>
          </a:pPr>
          <a:r>
            <a:rPr lang="en-US" sz="1600" kern="1200" dirty="0" smtClean="0"/>
            <a:t>Remove promptly after surgery before transfer out</a:t>
          </a:r>
          <a:endParaRPr lang="en-US" sz="1600" kern="1200" dirty="0"/>
        </a:p>
      </dsp:txBody>
      <dsp:txXfrm>
        <a:off x="725390" y="1251515"/>
        <a:ext cx="1997884" cy="1816178"/>
      </dsp:txXfrm>
    </dsp:sp>
    <dsp:sp modelId="{D565169F-F597-4DFE-A478-C59166563A95}">
      <dsp:nvSpPr>
        <dsp:cNvPr id="0" name=""/>
        <dsp:cNvSpPr/>
      </dsp:nvSpPr>
      <dsp:spPr>
        <a:xfrm rot="16160148">
          <a:off x="3345124" y="1536587"/>
          <a:ext cx="1557404" cy="6332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D8948C-E76F-4584-9086-A5309FBB0A76}">
      <dsp:nvSpPr>
        <dsp:cNvPr id="0" name=""/>
        <dsp:cNvSpPr/>
      </dsp:nvSpPr>
      <dsp:spPr>
        <a:xfrm>
          <a:off x="3059353" y="91739"/>
          <a:ext cx="2110892" cy="19656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1066800">
            <a:lnSpc>
              <a:spcPct val="90000"/>
            </a:lnSpc>
            <a:spcBef>
              <a:spcPct val="0"/>
            </a:spcBef>
            <a:spcAft>
              <a:spcPct val="35000"/>
            </a:spcAft>
          </a:pPr>
          <a:r>
            <a:rPr lang="en-US" sz="2400" kern="1200" dirty="0" smtClean="0"/>
            <a:t>ICU</a:t>
          </a:r>
          <a:endParaRPr lang="en-US" sz="2400" kern="1200" dirty="0"/>
        </a:p>
        <a:p>
          <a:pPr marL="171450" lvl="1" indent="-171450" algn="l" defTabSz="711200">
            <a:lnSpc>
              <a:spcPct val="90000"/>
            </a:lnSpc>
            <a:spcBef>
              <a:spcPct val="0"/>
            </a:spcBef>
            <a:spcAft>
              <a:spcPct val="15000"/>
            </a:spcAft>
            <a:buChar char="••"/>
          </a:pPr>
          <a:r>
            <a:rPr lang="en-US" sz="1600" kern="1200" dirty="0" smtClean="0"/>
            <a:t>Evaluate for continued need</a:t>
          </a:r>
          <a:endParaRPr lang="en-US" sz="1600" kern="1200" dirty="0"/>
        </a:p>
        <a:p>
          <a:pPr marL="171450" lvl="1" indent="-171450" algn="l" defTabSz="711200">
            <a:lnSpc>
              <a:spcPct val="90000"/>
            </a:lnSpc>
            <a:spcBef>
              <a:spcPct val="0"/>
            </a:spcBef>
            <a:spcAft>
              <a:spcPct val="15000"/>
            </a:spcAft>
            <a:buChar char="••"/>
          </a:pPr>
          <a:r>
            <a:rPr lang="en-US" sz="1600" kern="1200" dirty="0" smtClean="0"/>
            <a:t>Discontinue no longer needed before transfer</a:t>
          </a:r>
          <a:endParaRPr lang="en-US" sz="1600" kern="1200" dirty="0"/>
        </a:p>
      </dsp:txBody>
      <dsp:txXfrm>
        <a:off x="3116925" y="149311"/>
        <a:ext cx="1995748" cy="1850519"/>
      </dsp:txXfrm>
    </dsp:sp>
    <dsp:sp modelId="{ADAAAC0A-F97E-409F-B071-4C2589AC76FC}">
      <dsp:nvSpPr>
        <dsp:cNvPr id="0" name=""/>
        <dsp:cNvSpPr/>
      </dsp:nvSpPr>
      <dsp:spPr>
        <a:xfrm rot="19478193">
          <a:off x="4977413" y="2330035"/>
          <a:ext cx="1683124" cy="6332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649D6E-6CBF-4207-8CBC-F2DD0992A047}">
      <dsp:nvSpPr>
        <dsp:cNvPr id="0" name=""/>
        <dsp:cNvSpPr/>
      </dsp:nvSpPr>
      <dsp:spPr>
        <a:xfrm>
          <a:off x="5449821" y="1195011"/>
          <a:ext cx="2110892" cy="19291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1066800">
            <a:lnSpc>
              <a:spcPct val="90000"/>
            </a:lnSpc>
            <a:spcBef>
              <a:spcPct val="0"/>
            </a:spcBef>
            <a:spcAft>
              <a:spcPct val="35000"/>
            </a:spcAft>
          </a:pPr>
          <a:r>
            <a:rPr lang="en-US" sz="2400" kern="1200" dirty="0" smtClean="0"/>
            <a:t>ED</a:t>
          </a:r>
          <a:endParaRPr lang="en-US" sz="2400" kern="1200" dirty="0"/>
        </a:p>
        <a:p>
          <a:pPr marL="171450" lvl="1" indent="-171450" algn="l" defTabSz="711200">
            <a:lnSpc>
              <a:spcPct val="90000"/>
            </a:lnSpc>
            <a:spcBef>
              <a:spcPct val="0"/>
            </a:spcBef>
            <a:spcAft>
              <a:spcPct val="15000"/>
            </a:spcAft>
            <a:buChar char="••"/>
          </a:pPr>
          <a:r>
            <a:rPr lang="en-US" sz="1600" kern="1200" dirty="0" smtClean="0"/>
            <a:t>Avoid initial placement</a:t>
          </a:r>
          <a:endParaRPr lang="en-US" sz="1600" kern="1200" dirty="0"/>
        </a:p>
        <a:p>
          <a:pPr marL="171450" lvl="1" indent="-171450" algn="l" defTabSz="711200">
            <a:lnSpc>
              <a:spcPct val="90000"/>
            </a:lnSpc>
            <a:spcBef>
              <a:spcPct val="0"/>
            </a:spcBef>
            <a:spcAft>
              <a:spcPct val="15000"/>
            </a:spcAft>
            <a:buChar char="••"/>
          </a:pPr>
          <a:r>
            <a:rPr lang="en-US" sz="1600" kern="1200" dirty="0" smtClean="0"/>
            <a:t>Reevaluate for continued need after patient stabilizes</a:t>
          </a:r>
          <a:endParaRPr lang="en-US" sz="1600" kern="1200" dirty="0"/>
        </a:p>
      </dsp:txBody>
      <dsp:txXfrm>
        <a:off x="5506325" y="1251515"/>
        <a:ext cx="1997884" cy="181617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60" name="Rectangle 1028"/>
          <p:cNvSpPr>
            <a:spLocks noGrp="1" noChangeArrowheads="1"/>
          </p:cNvSpPr>
          <p:nvPr>
            <p:ph type="ftr" sz="quarter" idx="2"/>
          </p:nvPr>
        </p:nvSpPr>
        <p:spPr bwMode="auto">
          <a:xfrm>
            <a:off x="2117725" y="8705850"/>
            <a:ext cx="3038475" cy="465138"/>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ctr" defTabSz="931887" eaLnBrk="0" hangingPunct="0">
              <a:defRPr sz="1000">
                <a:latin typeface="Times New Roman" pitchFamily="18" charset="0"/>
                <a:ea typeface="+mn-ea"/>
                <a:cs typeface="Arial" charset="0"/>
              </a:defRPr>
            </a:lvl1pPr>
          </a:lstStyle>
          <a:p>
            <a:pPr>
              <a:defRPr/>
            </a:pPr>
            <a:endParaRPr lang="en-US"/>
          </a:p>
        </p:txBody>
      </p:sp>
    </p:spTree>
    <p:extLst>
      <p:ext uri="{BB962C8B-B14F-4D97-AF65-F5344CB8AC3E}">
        <p14:creationId xmlns:p14="http://schemas.microsoft.com/office/powerpoint/2010/main" val="3624457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7" name="Rectangle 3"/>
          <p:cNvSpPr>
            <a:spLocks noGrp="1" noChangeArrowheads="1"/>
          </p:cNvSpPr>
          <p:nvPr>
            <p:ph type="dt" idx="1"/>
          </p:nvPr>
        </p:nvSpPr>
        <p:spPr bwMode="auto">
          <a:xfrm>
            <a:off x="3971925" y="0"/>
            <a:ext cx="3038475" cy="46355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87" eaLnBrk="0" hangingPunct="0">
              <a:defRPr sz="1300">
                <a:latin typeface="Arial" charset="0"/>
                <a:ea typeface="+mn-ea"/>
                <a:cs typeface="Arial" charset="0"/>
              </a:defRPr>
            </a:lvl1pPr>
          </a:lstStyle>
          <a:p>
            <a:pPr>
              <a:defRPr/>
            </a:pPr>
            <a:endParaRPr lang="en-US"/>
          </a:p>
        </p:txBody>
      </p:sp>
      <p:sp>
        <p:nvSpPr>
          <p:cNvPr id="81923"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8310"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87" eaLnBrk="0" hangingPunct="0">
              <a:defRPr sz="1300">
                <a:latin typeface="Arial" charset="0"/>
                <a:ea typeface="+mn-ea"/>
                <a:cs typeface="Arial" charset="0"/>
              </a:defRPr>
            </a:lvl1pPr>
          </a:lstStyle>
          <a:p>
            <a:pPr>
              <a:defRPr/>
            </a:pPr>
            <a:r>
              <a:rPr lang="en-US"/>
              <a:t>St. John Hospital and Medical Center</a:t>
            </a:r>
          </a:p>
        </p:txBody>
      </p:sp>
      <p:sp>
        <p:nvSpPr>
          <p:cNvPr id="98311"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300">
                <a:latin typeface="Arial" pitchFamily="34" charset="0"/>
              </a:defRPr>
            </a:lvl1pPr>
          </a:lstStyle>
          <a:p>
            <a:pPr>
              <a:defRPr/>
            </a:pPr>
            <a:fld id="{144A4460-F960-403A-911B-AC8355F0A89E}" type="slidenum">
              <a:rPr lang="en-US"/>
              <a:pPr>
                <a:defRPr/>
              </a:pPr>
              <a:t>‹#›</a:t>
            </a:fld>
            <a:endParaRPr lang="en-US"/>
          </a:p>
        </p:txBody>
      </p:sp>
    </p:spTree>
    <p:extLst>
      <p:ext uri="{BB962C8B-B14F-4D97-AF65-F5344CB8AC3E}">
        <p14:creationId xmlns:p14="http://schemas.microsoft.com/office/powerpoint/2010/main" val="421180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050"/>
          <p:cNvSpPr>
            <a:spLocks noGrp="1" noRot="1" noChangeAspect="1" noChangeArrowheads="1" noTextEdit="1"/>
          </p:cNvSpPr>
          <p:nvPr>
            <p:ph type="sldImg"/>
          </p:nvPr>
        </p:nvSpPr>
        <p:spPr>
          <a:ln/>
        </p:spPr>
      </p:sp>
      <p:sp>
        <p:nvSpPr>
          <p:cNvPr id="82947"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8FD21138-6C8C-4B11-BE7A-F730193D10AE}" type="slidenum">
              <a:rPr lang="en-US" altLang="en-US" smtClean="0"/>
              <a:pPr/>
              <a:t>13</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1C9F677B-E126-4F7D-BCA1-3CD9C8F07E2D}" type="slidenum">
              <a:rPr lang="en-US" altLang="en-US" smtClean="0"/>
              <a:pPr/>
              <a:t>14</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2337F35B-57C8-4F08-A5D0-AC598602C320}" type="slidenum">
              <a:rPr lang="en-US" altLang="en-US" smtClean="0"/>
              <a:pPr/>
              <a:t>15</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E796AD7E-7C58-49D4-92AE-DAEB77EAF8E6}" type="slidenum">
              <a:rPr lang="en-US" altLang="en-US" smtClean="0"/>
              <a:pPr/>
              <a:t>16</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82553826-1692-471A-B14A-CF4868662EC5}" type="slidenum">
              <a:rPr lang="en-US" altLang="en-US" smtClean="0"/>
              <a:pPr/>
              <a:t>17</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4A4460-F960-403A-911B-AC8355F0A89E}" type="slidenum">
              <a:rPr lang="en-US" smtClean="0"/>
              <a:pPr>
                <a:defRPr/>
              </a:pPr>
              <a:t>21</a:t>
            </a:fld>
            <a:endParaRPr lang="en-US"/>
          </a:p>
        </p:txBody>
      </p:sp>
    </p:spTree>
    <p:extLst>
      <p:ext uri="{BB962C8B-B14F-4D97-AF65-F5344CB8AC3E}">
        <p14:creationId xmlns:p14="http://schemas.microsoft.com/office/powerpoint/2010/main" val="3973293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4A4460-F960-403A-911B-AC8355F0A89E}" type="slidenum">
              <a:rPr lang="en-US" smtClean="0"/>
              <a:pPr>
                <a:defRPr/>
              </a:pPr>
              <a:t>34</a:t>
            </a:fld>
            <a:endParaRPr lang="en-US"/>
          </a:p>
        </p:txBody>
      </p:sp>
    </p:spTree>
    <p:extLst>
      <p:ext uri="{BB962C8B-B14F-4D97-AF65-F5344CB8AC3E}">
        <p14:creationId xmlns:p14="http://schemas.microsoft.com/office/powerpoint/2010/main" val="633611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4F230A64-42D6-411D-8B50-EF17F762B0AA}" type="slidenum">
              <a:rPr lang="en-US" altLang="en-US" smtClean="0"/>
              <a:pPr/>
              <a:t>47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4A4460-F960-403A-911B-AC8355F0A89E}" type="slidenum">
              <a:rPr lang="en-US" smtClean="0"/>
              <a:pPr>
                <a:defRPr/>
              </a:pPr>
              <a:t>49</a:t>
            </a:fld>
            <a:endParaRPr lang="en-US"/>
          </a:p>
        </p:txBody>
      </p:sp>
    </p:spTree>
    <p:extLst>
      <p:ext uri="{BB962C8B-B14F-4D97-AF65-F5344CB8AC3E}">
        <p14:creationId xmlns:p14="http://schemas.microsoft.com/office/powerpoint/2010/main" val="3928744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FF28D6B3-8FDC-4F45-A710-4B97D35EB3E1}" type="slidenum">
              <a:rPr lang="en-US" altLang="en-US" smtClean="0"/>
              <a:pPr/>
              <a:t>5</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A9892266-1924-47A7-8A11-435E2C5C6167}" type="slidenum">
              <a:rPr lang="en-US" altLang="en-US" smtClean="0"/>
              <a:pPr/>
              <a:t>6</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441C2535-D56F-4257-9F34-749B884ECBA4}" type="slidenum">
              <a:rPr lang="en-US" altLang="en-US" smtClean="0"/>
              <a:pPr/>
              <a:t>7</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3EF775B8-4657-426A-ABEF-1D02A761865E}" type="slidenum">
              <a:rPr lang="en-US" altLang="en-US" smtClean="0"/>
              <a:pPr/>
              <a:t>8</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4B472B6C-1F05-4D10-9630-F86C93EAB992}" type="slidenum">
              <a:rPr lang="en-US" altLang="en-US" smtClean="0"/>
              <a:pPr/>
              <a:t>9</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24577C0B-A13F-4B7F-A05A-E7351F69D49D}" type="slidenum">
              <a:rPr lang="en-US" altLang="en-US" smtClean="0"/>
              <a:pPr/>
              <a:t>10</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F8300341-6384-44B9-82E0-9D5B4E19A151}" type="slidenum">
              <a:rPr lang="en-US" altLang="en-US" smtClean="0"/>
              <a:pPr/>
              <a:t>11</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fld id="{76D8FD51-1E47-4967-B6E5-DB580C1BCFC0}" type="slidenum">
              <a:rPr lang="en-US" altLang="en-US" smtClean="0"/>
              <a:pPr/>
              <a:t>12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atin typeface="Arial" pitchFamily="34" charset="0"/>
              </a:defRPr>
            </a:lvl1pPr>
          </a:lstStyle>
          <a:p>
            <a:pPr>
              <a:defRPr/>
            </a:pPr>
            <a:fld id="{00A922F8-8D56-4D24-A946-3AD6B3198CD7}" type="slidenum">
              <a:rPr lang="en-US"/>
              <a:pPr>
                <a:defRPr/>
              </a:pPr>
              <a:t>‹#›</a:t>
            </a:fld>
            <a:endParaRPr lang="en-US"/>
          </a:p>
        </p:txBody>
      </p:sp>
    </p:spTree>
    <p:extLst>
      <p:ext uri="{BB962C8B-B14F-4D97-AF65-F5344CB8AC3E}">
        <p14:creationId xmlns:p14="http://schemas.microsoft.com/office/powerpoint/2010/main" val="34343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08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417638"/>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4400">
                <a:solidFill>
                  <a:schemeClr val="tx1"/>
                </a:solidFill>
              </a:defRPr>
            </a:lvl1pPr>
          </a:lstStyle>
          <a:p>
            <a:pPr lvl="0"/>
            <a:r>
              <a:rPr lang="en-US" smtClean="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2"/>
          <p:cNvSpPr>
            <a:spLocks noGrp="1"/>
          </p:cNvSpPr>
          <p:nvPr>
            <p:ph type="sldNum" sz="quarter" idx="12"/>
          </p:nvPr>
        </p:nvSpPr>
        <p:spPr/>
        <p:txBody>
          <a:bodyPr/>
          <a:lstStyle>
            <a:lvl1pPr>
              <a:defRPr>
                <a:latin typeface="Arial" pitchFamily="34" charset="0"/>
              </a:defRPr>
            </a:lvl1pPr>
          </a:lstStyle>
          <a:p>
            <a:pPr>
              <a:defRPr/>
            </a:pPr>
            <a:fld id="{7B7894C2-D9B4-4089-8D3E-FB05A87CDEA8}" type="slidenum">
              <a:rPr lang="en-US"/>
              <a:pPr>
                <a:defRPr/>
              </a:pPr>
              <a:t>‹#›</a:t>
            </a:fld>
            <a:endParaRPr lang="en-US"/>
          </a:p>
        </p:txBody>
      </p:sp>
    </p:spTree>
    <p:extLst>
      <p:ext uri="{BB962C8B-B14F-4D97-AF65-F5344CB8AC3E}">
        <p14:creationId xmlns:p14="http://schemas.microsoft.com/office/powerpoint/2010/main" val="397099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p:nvSpPr>
        <p:spPr>
          <a:xfrm>
            <a:off x="0" y="1524000"/>
            <a:ext cx="91440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0" y="0"/>
            <a:ext cx="9144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cxnSp>
        <p:nvCxnSpPr>
          <p:cNvPr id="6" name="Straight Connector 5"/>
          <p:cNvCxnSpPr/>
          <p:nvPr/>
        </p:nvCxnSpPr>
        <p:spPr>
          <a:xfrm>
            <a:off x="0" y="1447800"/>
            <a:ext cx="9144000" cy="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524000"/>
            <a:ext cx="9144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10" descr="CUSP-LOGO-no-taglin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417638"/>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pPr>
              <a:defRPr/>
            </a:pPr>
            <a:fld id="{EB437E02-1114-401B-81DF-6E5002CACDD8}" type="datetime1">
              <a:rPr lang="en-US"/>
              <a:pPr>
                <a:defRPr/>
              </a:pPr>
              <a:t>10/1/2015</a:t>
            </a:fld>
            <a:endParaRPr lang="en-US"/>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Calibri" pitchFamily="34" charset="0"/>
                <a:ea typeface="MS PGothic" pitchFamily="34" charset="-128"/>
                <a:cs typeface="+mn-cs"/>
              </a:defRPr>
            </a:lvl1pPr>
          </a:lstStyle>
          <a:p>
            <a:pPr>
              <a:defRPr/>
            </a:pPr>
            <a:endParaRPr lang="en-US"/>
          </a:p>
        </p:txBody>
      </p:sp>
      <p:sp>
        <p:nvSpPr>
          <p:cNvPr id="11" name="Slide Number Placeholder 5"/>
          <p:cNvSpPr>
            <a:spLocks noGrp="1"/>
          </p:cNvSpPr>
          <p:nvPr>
            <p:ph type="sldNum" sz="quarter" idx="12"/>
          </p:nvPr>
        </p:nvSpPr>
        <p:spPr>
          <a:xfrm>
            <a:off x="381000" y="6356350"/>
            <a:ext cx="2133600" cy="365125"/>
          </a:xfrm>
        </p:spPr>
        <p:txBody>
          <a:bodyPr/>
          <a:lstStyle>
            <a:lvl1pPr>
              <a:defRPr>
                <a:latin typeface="Arial" pitchFamily="34" charset="0"/>
              </a:defRPr>
            </a:lvl1pPr>
          </a:lstStyle>
          <a:p>
            <a:pPr>
              <a:defRPr/>
            </a:pPr>
            <a:fld id="{57C5E6E5-8EBB-40D3-96E7-1EC9BBA0E361}" type="slidenum">
              <a:rPr lang="en-US"/>
              <a:pPr>
                <a:defRPr/>
              </a:pPr>
              <a:t>‹#›</a:t>
            </a:fld>
            <a:endParaRPr lang="en-US"/>
          </a:p>
        </p:txBody>
      </p:sp>
    </p:spTree>
    <p:extLst>
      <p:ext uri="{BB962C8B-B14F-4D97-AF65-F5344CB8AC3E}">
        <p14:creationId xmlns:p14="http://schemas.microsoft.com/office/powerpoint/2010/main" val="367153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C1348334-328F-411B-BA8B-C7411AF3B6C4}" type="slidenum">
              <a:rPr lang="en-US" smtClean="0"/>
              <a:pPr>
                <a:defRPr/>
              </a:pPr>
              <a:t>‹#›</a:t>
            </a:fld>
            <a:endParaRPr lang="en-US"/>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10" descr="alt=&quot;&quot;"/>
          <p:cNvPicPr>
            <a:picLocks noChangeAspect="1"/>
          </p:cNvPicPr>
          <p:nvPr/>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C1348334-328F-411B-BA8B-C7411AF3B6C4}" type="slidenum">
              <a:rPr lang="en-US" smtClean="0"/>
              <a:pPr>
                <a:defRPr/>
              </a:pPr>
              <a:t>‹#›</a:t>
            </a:fld>
            <a:endParaRPr lang="en-US"/>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C1348334-328F-411B-BA8B-C7411AF3B6C4}" type="slidenum">
              <a:rPr lang="en-US" smtClean="0"/>
              <a:pPr>
                <a:defRPr/>
              </a:pPr>
              <a:t>‹#›</a:t>
            </a:fld>
            <a:endParaRPr lang="en-US"/>
          </a:p>
        </p:txBody>
      </p:sp>
      <p:sp>
        <p:nvSpPr>
          <p:cNvPr id="5" name="Content Placeholder 4"/>
          <p:cNvSpPr>
            <a:spLocks noGrp="1"/>
          </p:cNvSpPr>
          <p:nvPr>
            <p:ph sz="quarter" idx="11"/>
          </p:nvPr>
        </p:nvSpPr>
        <p:spPr>
          <a:xfrm>
            <a:off x="457200" y="1752600"/>
            <a:ext cx="3962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10" descr="alt=&quot;&quot;"/>
          <p:cNvPicPr>
            <a:picLocks noChangeAspect="1"/>
          </p:cNvPicPr>
          <p:nvPr/>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C1348334-328F-411B-BA8B-C7411AF3B6C4}" type="slidenum">
              <a:rPr lang="en-US" smtClean="0"/>
              <a:pPr>
                <a:defRPr/>
              </a:pPr>
              <a:t>‹#›</a:t>
            </a:fld>
            <a:endParaRPr lang="en-US"/>
          </a:p>
        </p:txBody>
      </p:sp>
      <p:sp>
        <p:nvSpPr>
          <p:cNvPr id="5" name="Content Placeholder 4"/>
          <p:cNvSpPr>
            <a:spLocks noGrp="1"/>
          </p:cNvSpPr>
          <p:nvPr>
            <p:ph sz="quarter" idx="11"/>
          </p:nvPr>
        </p:nvSpPr>
        <p:spPr>
          <a:xfrm>
            <a:off x="457200" y="1752600"/>
            <a:ext cx="3962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7E80AC57-4DBD-48AB-A88A-B6E09CBF013E}" type="slidenum">
              <a:rPr lang="en-US" smtClean="0"/>
              <a:pPr>
                <a:defRPr/>
              </a:pPr>
              <a:t>‹#›</a:t>
            </a:fld>
            <a:endParaRPr lang="en-US"/>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r>
              <a:rPr lang="en-US" smtClean="0"/>
              <a:t>Click to edit Master text styles</a:t>
            </a:r>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r>
              <a:rPr lang="en-US" smtClean="0"/>
              <a:t>Click to edit Master text styles</a:t>
            </a:r>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C1348334-328F-411B-BA8B-C7411AF3B6C4}" type="slidenum">
              <a:rPr lang="en-US" smtClean="0"/>
              <a:pPr>
                <a:defRPr/>
              </a:pPr>
              <a:t>‹#›</a:t>
            </a:fld>
            <a:endParaRPr lang="en-US"/>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r>
              <a:rPr lang="en-US" smtClean="0"/>
              <a:t>Click to edit Master text styles</a:t>
            </a:r>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r>
              <a:rPr lang="en-US" smtClean="0"/>
              <a:t>Click to edit Master text styles</a:t>
            </a:r>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C1348334-328F-411B-BA8B-C7411AF3B6C4}" type="slidenum">
              <a:rPr lang="en-US" smtClean="0"/>
              <a:pPr>
                <a:defRPr/>
              </a:pPr>
              <a:t>‹#›</a:t>
            </a:fld>
            <a:endParaRPr lang="en-US"/>
          </a:p>
        </p:txBody>
      </p:sp>
      <p:sp>
        <p:nvSpPr>
          <p:cNvPr id="5" name="Picture Placeholder 4"/>
          <p:cNvSpPr>
            <a:spLocks noGrp="1"/>
          </p:cNvSpPr>
          <p:nvPr>
            <p:ph type="pic" sz="quarter" idx="11"/>
          </p:nvPr>
        </p:nvSpPr>
        <p:spPr>
          <a:xfrm>
            <a:off x="457200" y="1676400"/>
            <a:ext cx="8077200" cy="3657600"/>
          </a:xfrm>
        </p:spPr>
        <p:txBody>
          <a:bodyPr/>
          <a:lstStyle/>
          <a:p>
            <a:r>
              <a:rPr lang="en-US" smtClean="0"/>
              <a:t>Click icon to add picture</a:t>
            </a:r>
            <a:endParaRPr lang="en-US"/>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smtClean="0"/>
              <a:t>Click to edit Master text styles</a:t>
            </a:r>
          </a:p>
        </p:txBody>
      </p:sp>
      <p:pic>
        <p:nvPicPr>
          <p:cNvPr id="6" name="Picture 10" descr="alt=&quot;&quot;"/>
          <p:cNvPicPr>
            <a:picLocks noChangeAspect="1"/>
          </p:cNvPicPr>
          <p:nvPr/>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itle 1"/>
          <p:cNvSpPr txBox="1">
            <a:spLocks/>
          </p:cNvSpPr>
          <p:nvPr userDrawn="1"/>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endParaRPr lang="en-US" sz="4400" smtClean="0">
              <a:solidFill>
                <a:prstClr val="black"/>
              </a:solidFill>
            </a:endParaRPr>
          </a:p>
        </p:txBody>
      </p:sp>
      <p:pic>
        <p:nvPicPr>
          <p:cNvPr id="4"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Slide Number Placeholder 2"/>
          <p:cNvSpPr>
            <a:spLocks noGrp="1"/>
          </p:cNvSpPr>
          <p:nvPr>
            <p:ph type="sldNum" sz="quarter" idx="10"/>
          </p:nvPr>
        </p:nvSpPr>
        <p:spPr/>
        <p:txBody>
          <a:bodyPr/>
          <a:lstStyle>
            <a:lvl1pPr>
              <a:defRPr>
                <a:latin typeface="Arial" pitchFamily="34" charset="0"/>
              </a:defRPr>
            </a:lvl1pPr>
          </a:lstStyle>
          <a:p>
            <a:pPr>
              <a:defRPr/>
            </a:pPr>
            <a:fld id="{87B5380F-C10D-4A51-8534-CB5BB1CD9384}" type="slidenum">
              <a:rPr lang="en-US"/>
              <a:pPr>
                <a:defRPr/>
              </a:pPr>
              <a:t>‹#›</a:t>
            </a:fld>
            <a:endParaRPr lang="en-US"/>
          </a:p>
        </p:txBody>
      </p:sp>
    </p:spTree>
    <p:extLst>
      <p:ext uri="{BB962C8B-B14F-4D97-AF65-F5344CB8AC3E}">
        <p14:creationId xmlns:p14="http://schemas.microsoft.com/office/powerpoint/2010/main" val="1555798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C1348334-328F-411B-BA8B-C7411AF3B6C4}" type="slidenum">
              <a:rPr lang="en-US" smtClean="0"/>
              <a:pPr>
                <a:defRPr/>
              </a:pPr>
              <a:t>‹#›</a:t>
            </a:fld>
            <a:endParaRPr lang="en-US"/>
          </a:p>
        </p:txBody>
      </p:sp>
      <p:sp>
        <p:nvSpPr>
          <p:cNvPr id="5" name="Picture Placeholder 4"/>
          <p:cNvSpPr>
            <a:spLocks noGrp="1"/>
          </p:cNvSpPr>
          <p:nvPr>
            <p:ph type="pic" sz="quarter" idx="11"/>
          </p:nvPr>
        </p:nvSpPr>
        <p:spPr>
          <a:xfrm>
            <a:off x="457200" y="1676400"/>
            <a:ext cx="8077200" cy="3657600"/>
          </a:xfrm>
        </p:spPr>
        <p:txBody>
          <a:bodyPr/>
          <a:lstStyle/>
          <a:p>
            <a:r>
              <a:rPr lang="en-US" smtClean="0"/>
              <a:t>Click icon to add picture</a:t>
            </a:r>
            <a:endParaRPr lang="en-US"/>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smtClean="0"/>
              <a:t>Click to edit Master text styles</a:t>
            </a: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C1348334-328F-411B-BA8B-C7411AF3B6C4}" type="slidenum">
              <a:rPr lang="en-US" smtClean="0"/>
              <a:pPr>
                <a:defRPr/>
              </a:pPr>
              <a:t>‹#›</a:t>
            </a:fld>
            <a:endParaRPr lang="en-US"/>
          </a:p>
        </p:txBody>
      </p:sp>
      <p:sp>
        <p:nvSpPr>
          <p:cNvPr id="5" name="Content Placeholder 4"/>
          <p:cNvSpPr>
            <a:spLocks noGrp="1"/>
          </p:cNvSpPr>
          <p:nvPr>
            <p:ph sz="quarter" idx="11"/>
          </p:nvPr>
        </p:nvSpPr>
        <p:spPr>
          <a:xfrm>
            <a:off x="685800" y="1676400"/>
            <a:ext cx="76962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r>
              <a:rPr lang="en-US" smtClean="0"/>
              <a:t>Click to edit Master text styles</a:t>
            </a:r>
          </a:p>
        </p:txBody>
      </p:sp>
      <p:pic>
        <p:nvPicPr>
          <p:cNvPr id="6" name="Picture 10" descr="alt=&quot;&quot;"/>
          <p:cNvPicPr>
            <a:picLocks noChangeAspect="1"/>
          </p:cNvPicPr>
          <p:nvPr/>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C1348334-328F-411B-BA8B-C7411AF3B6C4}" type="slidenum">
              <a:rPr lang="en-US" smtClean="0"/>
              <a:pPr>
                <a:defRPr/>
              </a:pPr>
              <a:t>‹#›</a:t>
            </a:fld>
            <a:endParaRPr lang="en-US"/>
          </a:p>
        </p:txBody>
      </p:sp>
      <p:sp>
        <p:nvSpPr>
          <p:cNvPr id="5" name="Content Placeholder 4"/>
          <p:cNvSpPr>
            <a:spLocks noGrp="1"/>
          </p:cNvSpPr>
          <p:nvPr>
            <p:ph sz="quarter" idx="11"/>
          </p:nvPr>
        </p:nvSpPr>
        <p:spPr>
          <a:xfrm>
            <a:off x="609600" y="1676400"/>
            <a:ext cx="7848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r>
              <a:rPr lang="en-US" smtClean="0"/>
              <a:t>Click to edit Master text styles</a:t>
            </a: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C1348334-328F-411B-BA8B-C7411AF3B6C4}" type="slidenum">
              <a:rPr lang="en-US" smtClean="0"/>
              <a:pPr>
                <a:defRPr/>
              </a:pPr>
              <a:t>‹#›</a:t>
            </a:fld>
            <a:endParaRPr lang="en-US"/>
          </a:p>
        </p:txBody>
      </p:sp>
      <p:sp>
        <p:nvSpPr>
          <p:cNvPr id="5" name="Content Placeholder 4"/>
          <p:cNvSpPr>
            <a:spLocks noGrp="1"/>
          </p:cNvSpPr>
          <p:nvPr>
            <p:ph sz="quarter" idx="11"/>
          </p:nvPr>
        </p:nvSpPr>
        <p:spPr>
          <a:xfrm>
            <a:off x="457200" y="1676400"/>
            <a:ext cx="2895600" cy="609600"/>
          </a:xfrm>
        </p:spPr>
        <p:txBody>
          <a:bodyPr/>
          <a:lstStyle/>
          <a:p>
            <a:pPr lvl="0"/>
            <a:r>
              <a:rPr lang="en-US" smtClean="0"/>
              <a:t>Click to edit Master text styles</a:t>
            </a:r>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tex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C1348334-328F-411B-BA8B-C7411AF3B6C4}" type="slidenum">
              <a:rPr lang="en-US" smtClean="0"/>
              <a:pPr>
                <a:defRPr/>
              </a:pPr>
              <a:t>‹#›</a:t>
            </a:fld>
            <a:endParaRPr lang="en-US"/>
          </a:p>
        </p:txBody>
      </p:sp>
      <p:sp>
        <p:nvSpPr>
          <p:cNvPr id="5" name="Content Placeholder 4"/>
          <p:cNvSpPr>
            <a:spLocks noGrp="1"/>
          </p:cNvSpPr>
          <p:nvPr>
            <p:ph sz="quarter" idx="11"/>
          </p:nvPr>
        </p:nvSpPr>
        <p:spPr>
          <a:xfrm>
            <a:off x="457200" y="1676400"/>
            <a:ext cx="2895600" cy="609600"/>
          </a:xfrm>
        </p:spPr>
        <p:txBody>
          <a:bodyPr/>
          <a:lstStyle/>
          <a:p>
            <a:pPr lvl="0"/>
            <a:r>
              <a:rPr lang="en-US" smtClean="0"/>
              <a:t>Click to edit Master text styles</a:t>
            </a:r>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mpletely Blank">
    <p:spTree>
      <p:nvGrpSpPr>
        <p:cNvPr id="1" name=""/>
        <p:cNvGrpSpPr/>
        <p:nvPr/>
      </p:nvGrpSpPr>
      <p:grpSpPr>
        <a:xfrm>
          <a:off x="0" y="0"/>
          <a:ext cx="0" cy="0"/>
          <a:chOff x="0" y="0"/>
          <a:chExt cx="0" cy="0"/>
        </a:xfrm>
      </p:grpSpPr>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C1348334-328F-411B-BA8B-C7411AF3B6C4}" type="slidenum">
              <a:rPr lang="en-US" smtClean="0"/>
              <a:pPr>
                <a:defRPr/>
              </a:pPr>
              <a:t>‹#›</a:t>
            </a:fld>
            <a:endParaRPr lang="en-US"/>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4400">
                <a:solidFill>
                  <a:schemeClr val="tx1"/>
                </a:solidFill>
              </a:defRPr>
            </a:lvl1pPr>
          </a:lstStyle>
          <a:p>
            <a:pPr lvl="0"/>
            <a:r>
              <a:rPr lang="en-US" smtClean="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10" descr="alt=&quot;&quot;"/>
          <p:cNvPicPr>
            <a:picLocks noChangeAspect="1"/>
          </p:cNvPicPr>
          <p:nvPr/>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ur content areas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C1348334-328F-411B-BA8B-C7411AF3B6C4}" type="slidenum">
              <a:rPr lang="en-US" smtClean="0"/>
              <a:pPr>
                <a:defRPr/>
              </a:pPr>
              <a:t>‹#›</a:t>
            </a:fld>
            <a:endParaRPr lang="en-US"/>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4"/>
          <p:cNvSpPr>
            <a:spLocks noGrp="1"/>
          </p:cNvSpPr>
          <p:nvPr>
            <p:ph sz="quarter" idx="13"/>
          </p:nvPr>
        </p:nvSpPr>
        <p:spPr>
          <a:xfrm>
            <a:off x="47244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C1348334-328F-411B-BA8B-C7411AF3B6C4}" type="slidenum">
              <a:rPr lang="en-US" smtClean="0"/>
              <a:pPr>
                <a:defRPr/>
              </a:pPr>
              <a:t>‹#›</a:t>
            </a:fld>
            <a:endParaRPr lang="en-US"/>
          </a:p>
        </p:txBody>
      </p:sp>
      <p:sp>
        <p:nvSpPr>
          <p:cNvPr id="12" name="Content Placeholder 4"/>
          <p:cNvSpPr>
            <a:spLocks noGrp="1"/>
          </p:cNvSpPr>
          <p:nvPr>
            <p:ph sz="quarter" idx="14"/>
          </p:nvPr>
        </p:nvSpPr>
        <p:spPr>
          <a:xfrm>
            <a:off x="48768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
        <p:nvSpPr>
          <p:cNvPr id="9" name="Content Placeholder 4"/>
          <p:cNvSpPr>
            <a:spLocks noGrp="1"/>
          </p:cNvSpPr>
          <p:nvPr>
            <p:ph sz="quarter" idx="15"/>
          </p:nvPr>
        </p:nvSpPr>
        <p:spPr>
          <a:xfrm>
            <a:off x="48768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4"/>
          <p:cNvSpPr>
            <a:spLocks noGrp="1"/>
          </p:cNvSpPr>
          <p:nvPr>
            <p:ph sz="quarter" idx="16"/>
          </p:nvPr>
        </p:nvSpPr>
        <p:spPr>
          <a:xfrm>
            <a:off x="4572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4"/>
          <p:cNvSpPr>
            <a:spLocks noGrp="1"/>
          </p:cNvSpPr>
          <p:nvPr>
            <p:ph sz="quarter" idx="17"/>
          </p:nvPr>
        </p:nvSpPr>
        <p:spPr>
          <a:xfrm>
            <a:off x="4572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6248400" y="6381750"/>
            <a:ext cx="2895600" cy="476250"/>
          </a:xfrm>
          <a:prstGeom prst="rect">
            <a:avLst/>
          </a:prstGeom>
        </p:spPr>
        <p:txBody>
          <a:bodyPr/>
          <a:lstStyle>
            <a:lvl1pPr>
              <a:defRPr>
                <a:latin typeface="Arial" pitchFamily="34" charset="0"/>
                <a:ea typeface="ＭＳ Ｐゴシック" pitchFamily="34" charset="-128"/>
                <a:cs typeface="+mn-cs"/>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9EF76A66-3AB5-479A-A02B-58B2CB31EA16}" type="slidenum">
              <a:rPr lang="en-US"/>
              <a:pPr>
                <a:defRPr/>
              </a:pPr>
              <a:t>‹#›</a:t>
            </a:fld>
            <a:endParaRPr lang="en-US"/>
          </a:p>
        </p:txBody>
      </p:sp>
    </p:spTree>
    <p:extLst>
      <p:ext uri="{BB962C8B-B14F-4D97-AF65-F5344CB8AC3E}">
        <p14:creationId xmlns:p14="http://schemas.microsoft.com/office/powerpoint/2010/main" val="173814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4"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417638"/>
          </a:xfrm>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2"/>
          <p:cNvSpPr>
            <a:spLocks noGrp="1"/>
          </p:cNvSpPr>
          <p:nvPr>
            <p:ph type="sldNum" sz="quarter" idx="12"/>
          </p:nvPr>
        </p:nvSpPr>
        <p:spPr/>
        <p:txBody>
          <a:bodyPr/>
          <a:lstStyle>
            <a:lvl1pPr>
              <a:defRPr>
                <a:latin typeface="Arial" pitchFamily="34" charset="0"/>
              </a:defRPr>
            </a:lvl1pPr>
          </a:lstStyle>
          <a:p>
            <a:pPr>
              <a:defRPr/>
            </a:pPr>
            <a:fld id="{D22AEC72-FAD3-4FB0-B66A-3440C716D2F8}" type="slidenum">
              <a:rPr lang="en-US"/>
              <a:pPr>
                <a:defRPr/>
              </a:pPr>
              <a:t>‹#›</a:t>
            </a:fld>
            <a:endParaRPr lang="en-US"/>
          </a:p>
        </p:txBody>
      </p:sp>
    </p:spTree>
    <p:extLst>
      <p:ext uri="{BB962C8B-B14F-4D97-AF65-F5344CB8AC3E}">
        <p14:creationId xmlns:p14="http://schemas.microsoft.com/office/powerpoint/2010/main" val="2503182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6858000" y="6381750"/>
            <a:ext cx="2514600" cy="476250"/>
          </a:xfrm>
          <a:prstGeom prst="rect">
            <a:avLst/>
          </a:prstGeom>
        </p:spPr>
        <p:txBody>
          <a:bodyPr/>
          <a:lstStyle>
            <a:lvl1pPr algn="ctr">
              <a:defRPr>
                <a:latin typeface="Arial" pitchFamily="34" charset="0"/>
                <a:ea typeface="ＭＳ Ｐゴシック" pitchFamily="34" charset="-128"/>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0DE09AB-3DF4-4975-8130-62377453B001}" type="slidenum">
              <a:rPr lang="en-US"/>
              <a:pPr>
                <a:defRPr/>
              </a:pPr>
              <a:t>‹#›</a:t>
            </a:fld>
            <a:endParaRPr lang="en-US"/>
          </a:p>
        </p:txBody>
      </p:sp>
    </p:spTree>
    <p:extLst>
      <p:ext uri="{BB962C8B-B14F-4D97-AF65-F5344CB8AC3E}">
        <p14:creationId xmlns:p14="http://schemas.microsoft.com/office/powerpoint/2010/main" val="270679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p:txBody>
          <a:bodyPr/>
          <a:lstStyle>
            <a:lvl1pPr>
              <a:defRPr>
                <a:latin typeface="Arial" pitchFamily="34" charset="0"/>
              </a:defRPr>
            </a:lvl1pPr>
          </a:lstStyle>
          <a:p>
            <a:pPr>
              <a:defRPr/>
            </a:pPr>
            <a:fld id="{2A5D1EB2-5E76-4902-AE61-E9637C30F418}" type="slidenum">
              <a:rPr lang="en-US"/>
              <a:pPr>
                <a:defRPr/>
              </a:pPr>
              <a:t>‹#›</a:t>
            </a:fld>
            <a:endParaRPr lang="en-US"/>
          </a:p>
        </p:txBody>
      </p:sp>
    </p:spTree>
    <p:extLst>
      <p:ext uri="{BB962C8B-B14F-4D97-AF65-F5344CB8AC3E}">
        <p14:creationId xmlns:p14="http://schemas.microsoft.com/office/powerpoint/2010/main" val="1255252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457200" y="1752600"/>
            <a:ext cx="3962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2"/>
          <p:cNvSpPr>
            <a:spLocks noGrp="1"/>
          </p:cNvSpPr>
          <p:nvPr>
            <p:ph type="sldNum" sz="quarter" idx="13"/>
          </p:nvPr>
        </p:nvSpPr>
        <p:spPr/>
        <p:txBody>
          <a:bodyPr/>
          <a:lstStyle>
            <a:lvl1pPr>
              <a:defRPr>
                <a:latin typeface="Arial" pitchFamily="34" charset="0"/>
              </a:defRPr>
            </a:lvl1pPr>
          </a:lstStyle>
          <a:p>
            <a:pPr>
              <a:defRPr/>
            </a:pPr>
            <a:fld id="{971A5AB0-E1EE-4619-95E5-5F856613F81D}" type="slidenum">
              <a:rPr lang="en-US"/>
              <a:pPr>
                <a:defRPr/>
              </a:pPr>
              <a:t>‹#›</a:t>
            </a:fld>
            <a:endParaRPr lang="en-US"/>
          </a:p>
        </p:txBody>
      </p:sp>
    </p:spTree>
    <p:extLst>
      <p:ext uri="{BB962C8B-B14F-4D97-AF65-F5344CB8AC3E}">
        <p14:creationId xmlns:p14="http://schemas.microsoft.com/office/powerpoint/2010/main" val="354937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r>
              <a:rPr lang="en-US" smtClean="0"/>
              <a:t>Click to edit Master text styles</a:t>
            </a:r>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r>
              <a:rPr lang="en-US" smtClean="0"/>
              <a:t>Click to edit Master text styles</a:t>
            </a:r>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2"/>
          <p:cNvSpPr>
            <a:spLocks noGrp="1"/>
          </p:cNvSpPr>
          <p:nvPr>
            <p:ph type="sldNum" sz="quarter" idx="15"/>
          </p:nvPr>
        </p:nvSpPr>
        <p:spPr/>
        <p:txBody>
          <a:bodyPr/>
          <a:lstStyle>
            <a:lvl1pPr>
              <a:defRPr>
                <a:latin typeface="Arial" pitchFamily="34" charset="0"/>
              </a:defRPr>
            </a:lvl1pPr>
          </a:lstStyle>
          <a:p>
            <a:pPr>
              <a:defRPr/>
            </a:pPr>
            <a:fld id="{761E324A-3D53-4E2A-A8E6-C5A5A1825876}" type="slidenum">
              <a:rPr lang="en-US"/>
              <a:pPr>
                <a:defRPr/>
              </a:pPr>
              <a:t>‹#›</a:t>
            </a:fld>
            <a:endParaRPr lang="en-US"/>
          </a:p>
        </p:txBody>
      </p:sp>
    </p:spTree>
    <p:extLst>
      <p:ext uri="{BB962C8B-B14F-4D97-AF65-F5344CB8AC3E}">
        <p14:creationId xmlns:p14="http://schemas.microsoft.com/office/powerpoint/2010/main" val="3621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Picture Placeholder 4"/>
          <p:cNvSpPr>
            <a:spLocks noGrp="1"/>
          </p:cNvSpPr>
          <p:nvPr>
            <p:ph type="pic" sz="quarter" idx="11"/>
          </p:nvPr>
        </p:nvSpPr>
        <p:spPr>
          <a:xfrm>
            <a:off x="457200" y="1676400"/>
            <a:ext cx="8077200" cy="3657600"/>
          </a:xfrm>
        </p:spPr>
        <p:txBody>
          <a:bodyPr rtlCol="0">
            <a:normAutofit/>
          </a:bodyPr>
          <a:lstStyle/>
          <a:p>
            <a:pPr lvl="0"/>
            <a:r>
              <a:rPr lang="en-US" noProof="0" smtClean="0"/>
              <a:t>Drag picture to placeholder or click icon to add</a:t>
            </a:r>
            <a:endParaRPr lang="en-US" noProof="0"/>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smtClean="0"/>
              <a:t>Click to edit Master text styles</a:t>
            </a:r>
          </a:p>
        </p:txBody>
      </p:sp>
      <p:sp>
        <p:nvSpPr>
          <p:cNvPr id="8" name="Slide Number Placeholder 2"/>
          <p:cNvSpPr>
            <a:spLocks noGrp="1"/>
          </p:cNvSpPr>
          <p:nvPr>
            <p:ph type="sldNum" sz="quarter" idx="13"/>
          </p:nvPr>
        </p:nvSpPr>
        <p:spPr/>
        <p:txBody>
          <a:bodyPr/>
          <a:lstStyle>
            <a:lvl1pPr>
              <a:defRPr>
                <a:latin typeface="Arial" pitchFamily="34" charset="0"/>
              </a:defRPr>
            </a:lvl1pPr>
          </a:lstStyle>
          <a:p>
            <a:pPr>
              <a:defRPr/>
            </a:pPr>
            <a:fld id="{45145B47-326D-4F49-BC04-D00DF0C05ACD}" type="slidenum">
              <a:rPr lang="en-US"/>
              <a:pPr>
                <a:defRPr/>
              </a:pPr>
              <a:t>‹#›</a:t>
            </a:fld>
            <a:endParaRPr lang="en-US"/>
          </a:p>
        </p:txBody>
      </p:sp>
    </p:spTree>
    <p:extLst>
      <p:ext uri="{BB962C8B-B14F-4D97-AF65-F5344CB8AC3E}">
        <p14:creationId xmlns:p14="http://schemas.microsoft.com/office/powerpoint/2010/main" val="79716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417638"/>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1676400" y="1676400"/>
            <a:ext cx="5257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r>
              <a:rPr lang="en-US" smtClean="0"/>
              <a:t>Click to edit Master text styles</a:t>
            </a:r>
          </a:p>
        </p:txBody>
      </p:sp>
      <p:sp>
        <p:nvSpPr>
          <p:cNvPr id="8" name="Slide Number Placeholder 2"/>
          <p:cNvSpPr>
            <a:spLocks noGrp="1"/>
          </p:cNvSpPr>
          <p:nvPr>
            <p:ph type="sldNum" sz="quarter" idx="13"/>
          </p:nvPr>
        </p:nvSpPr>
        <p:spPr/>
        <p:txBody>
          <a:bodyPr/>
          <a:lstStyle>
            <a:lvl1pPr>
              <a:defRPr>
                <a:latin typeface="Arial" pitchFamily="34" charset="0"/>
              </a:defRPr>
            </a:lvl1pPr>
          </a:lstStyle>
          <a:p>
            <a:pPr>
              <a:defRPr/>
            </a:pPr>
            <a:fld id="{F5E115D9-F75F-4237-900F-081FEE8B2E38}" type="slidenum">
              <a:rPr lang="en-US"/>
              <a:pPr>
                <a:defRPr/>
              </a:pPr>
              <a:t>‹#›</a:t>
            </a:fld>
            <a:endParaRPr lang="en-US"/>
          </a:p>
        </p:txBody>
      </p:sp>
    </p:spTree>
    <p:extLst>
      <p:ext uri="{BB962C8B-B14F-4D97-AF65-F5344CB8AC3E}">
        <p14:creationId xmlns:p14="http://schemas.microsoft.com/office/powerpoint/2010/main" val="28989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pic>
        <p:nvPicPr>
          <p:cNvPr id="6"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Content Placeholder 4"/>
          <p:cNvSpPr>
            <a:spLocks noGrp="1"/>
          </p:cNvSpPr>
          <p:nvPr>
            <p:ph sz="quarter" idx="11"/>
          </p:nvPr>
        </p:nvSpPr>
        <p:spPr>
          <a:xfrm>
            <a:off x="457200" y="1676400"/>
            <a:ext cx="2895600" cy="609600"/>
          </a:xfrm>
        </p:spPr>
        <p:txBody>
          <a:bodyPr/>
          <a:lstStyle/>
          <a:p>
            <a:pPr lvl="0"/>
            <a:r>
              <a:rPr lang="en-US" smtClean="0"/>
              <a:t>Click to edit Master text styles</a:t>
            </a:r>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2"/>
          <p:cNvSpPr>
            <a:spLocks noGrp="1"/>
          </p:cNvSpPr>
          <p:nvPr>
            <p:ph type="sldNum" sz="quarter" idx="14"/>
          </p:nvPr>
        </p:nvSpPr>
        <p:spPr/>
        <p:txBody>
          <a:bodyPr/>
          <a:lstStyle>
            <a:lvl1pPr>
              <a:defRPr>
                <a:latin typeface="Arial" pitchFamily="34" charset="0"/>
              </a:defRPr>
            </a:lvl1pPr>
          </a:lstStyle>
          <a:p>
            <a:pPr>
              <a:defRPr/>
            </a:pPr>
            <a:fld id="{B2AC9699-49D1-4953-97F0-281C21400900}" type="slidenum">
              <a:rPr lang="en-US"/>
              <a:pPr>
                <a:defRPr/>
              </a:pPr>
              <a:t>‹#›</a:t>
            </a:fld>
            <a:endParaRPr lang="en-US"/>
          </a:p>
        </p:txBody>
      </p:sp>
    </p:spTree>
    <p:extLst>
      <p:ext uri="{BB962C8B-B14F-4D97-AF65-F5344CB8AC3E}">
        <p14:creationId xmlns:p14="http://schemas.microsoft.com/office/powerpoint/2010/main" val="428446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FAD219F6-FC39-4707-BBD7-0F4205FB656B}" type="slidenum">
              <a:rPr lang="en-US"/>
              <a:pPr>
                <a:defRPr/>
              </a:pPr>
              <a:t>‹#›</a:t>
            </a:fld>
            <a:endParaRPr lang="en-US"/>
          </a:p>
        </p:txBody>
      </p:sp>
      <p:sp>
        <p:nvSpPr>
          <p:cNvPr id="7" name="Rectangle 6"/>
          <p:cNvSpPr/>
          <p:nvPr/>
        </p:nvSpPr>
        <p:spPr>
          <a:xfrm>
            <a:off x="0" y="0"/>
            <a:ext cx="9144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dirty="0">
              <a:solidFill>
                <a:prstClr val="white"/>
              </a:solidFill>
            </a:endParaRPr>
          </a:p>
        </p:txBody>
      </p:sp>
      <p:cxnSp>
        <p:nvCxnSpPr>
          <p:cNvPr id="8" name="Straight Connector 7"/>
          <p:cNvCxnSpPr/>
          <p:nvPr/>
        </p:nvCxnSpPr>
        <p:spPr>
          <a:xfrm>
            <a:off x="0" y="1447800"/>
            <a:ext cx="9144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600" y="427038"/>
            <a:ext cx="8229600" cy="1143000"/>
          </a:xfrm>
          <a:prstGeom prst="rect">
            <a:avLst/>
          </a:prstGeom>
        </p:spPr>
        <p:txBody>
          <a:bodyPr/>
          <a:lstStyle>
            <a:lvl1pPr>
              <a:defRPr>
                <a:solidFill>
                  <a:schemeClr val="bg1"/>
                </a:solidFill>
              </a:defRPr>
            </a:lvl1pPr>
          </a:lstStyle>
          <a:p>
            <a:pPr algn="ctr" fontAlgn="auto">
              <a:spcAft>
                <a:spcPts val="0"/>
              </a:spcAft>
              <a:defRPr/>
            </a:pPr>
            <a:endParaRPr lang="en-US" sz="4400" dirty="0" smtClean="0">
              <a:solidFill>
                <a:prstClr val="white"/>
              </a:solidFill>
              <a:latin typeface="Calibri"/>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 id="2147484468"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ＭＳ Ｐゴシック" pitchFamily="34" charset="-128"/>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ＭＳ Ｐゴシック" pitchFamily="34" charset="-128"/>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ＭＳ Ｐゴシック" pitchFamily="34" charset="-128"/>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ＭＳ Ｐゴシック"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1348334-328F-411B-BA8B-C7411AF3B6C4}" type="slidenum">
              <a:rPr lang="en-US" smtClean="0"/>
              <a:pPr>
                <a:defRPr/>
              </a:pPr>
              <a:t>‹#›</a:t>
            </a:fld>
            <a:endParaRPr lang="en-US"/>
          </a:p>
        </p:txBody>
      </p:sp>
      <p:sp>
        <p:nvSpPr>
          <p:cNvPr id="7" name="Rectangle 6"/>
          <p:cNvSpPr/>
          <p:nvPr/>
        </p:nvSpPr>
        <p:spPr>
          <a:xfrm>
            <a:off x="0" y="0"/>
            <a:ext cx="9144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dirty="0">
              <a:solidFill>
                <a:schemeClr val="bg1"/>
              </a:solidFill>
              <a:latin typeface="+mj-lt"/>
            </a:endParaRPr>
          </a:p>
        </p:txBody>
      </p:sp>
      <p:cxnSp>
        <p:nvCxnSpPr>
          <p:cNvPr id="8" name="Straight Connector 7"/>
          <p:cNvCxnSpPr/>
          <p:nvPr/>
        </p:nvCxnSpPr>
        <p:spPr>
          <a:xfrm>
            <a:off x="0" y="1447800"/>
            <a:ext cx="9144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9" name="Rectangle 6"/>
          <p:cNvSpPr>
            <a:spLocks noChangeArrowheads="1"/>
          </p:cNvSpPr>
          <p:nvPr userDrawn="1"/>
        </p:nvSpPr>
        <p:spPr bwMode="auto">
          <a:xfrm>
            <a:off x="0" y="0"/>
            <a:ext cx="9144000" cy="1447800"/>
          </a:xfrm>
          <a:prstGeom prst="rect">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altLang="en-US">
              <a:solidFill>
                <a:srgbClr val="FFFFFF"/>
              </a:solidFill>
              <a:latin typeface="Calibri" pitchFamily="34" charset="0"/>
            </a:endParaRPr>
          </a:p>
        </p:txBody>
      </p:sp>
      <p:cxnSp>
        <p:nvCxnSpPr>
          <p:cNvPr id="11" name="Straight Connector 10"/>
          <p:cNvCxnSpPr/>
          <p:nvPr userDrawn="1"/>
        </p:nvCxnSpPr>
        <p:spPr>
          <a:xfrm>
            <a:off x="0" y="1447800"/>
            <a:ext cx="9144000" cy="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24000"/>
            <a:ext cx="9144000" cy="0"/>
          </a:xfrm>
          <a:prstGeom prst="line">
            <a:avLst/>
          </a:prstGeom>
          <a:ln w="127000">
            <a:solidFill>
              <a:srgbClr val="9BBB59"/>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470" r:id="rId1"/>
    <p:sldLayoutId id="2147484471" r:id="rId2"/>
    <p:sldLayoutId id="2147484472" r:id="rId3"/>
    <p:sldLayoutId id="2147484473" r:id="rId4"/>
    <p:sldLayoutId id="2147484474" r:id="rId5"/>
    <p:sldLayoutId id="2147484475" r:id="rId6"/>
    <p:sldLayoutId id="2147484476" r:id="rId7"/>
    <p:sldLayoutId id="2147484477" r:id="rId8"/>
    <p:sldLayoutId id="2147484478" r:id="rId9"/>
    <p:sldLayoutId id="2147484479" r:id="rId10"/>
    <p:sldLayoutId id="2147484480" r:id="rId11"/>
    <p:sldLayoutId id="2147484481" r:id="rId12"/>
    <p:sldLayoutId id="2147484482" r:id="rId13"/>
    <p:sldLayoutId id="2147484483" r:id="rId14"/>
    <p:sldLayoutId id="2147484484" r:id="rId15"/>
    <p:sldLayoutId id="2147484485" r:id="rId16"/>
    <p:sldLayoutId id="2147484486" r:id="rId17"/>
    <p:sldLayoutId id="2147484487"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ubtitle 4"/>
          <p:cNvSpPr>
            <a:spLocks noGrp="1"/>
          </p:cNvSpPr>
          <p:nvPr>
            <p:ph type="subTitle" idx="1"/>
          </p:nvPr>
        </p:nvSpPr>
        <p:spPr>
          <a:xfrm>
            <a:off x="1905000" y="1981200"/>
            <a:ext cx="5486400" cy="4572000"/>
          </a:xfrm>
        </p:spPr>
        <p:txBody>
          <a:bodyPr>
            <a:normAutofit/>
          </a:bodyPr>
          <a:lstStyle/>
          <a:p>
            <a:pPr>
              <a:spcBef>
                <a:spcPct val="0"/>
              </a:spcBef>
            </a:pPr>
            <a:r>
              <a:rPr lang="en-US" altLang="en-US" sz="2800" b="1" dirty="0" smtClean="0">
                <a:latin typeface="Calibri" pitchFamily="34" charset="0"/>
                <a:ea typeface="ＭＳ Ｐゴシック" pitchFamily="34" charset="-128"/>
              </a:rPr>
              <a:t>Mohamad Fakih, MD, MPH</a:t>
            </a:r>
          </a:p>
          <a:p>
            <a:r>
              <a:rPr lang="en-US" altLang="en-US" sz="2000" dirty="0" smtClean="0">
                <a:latin typeface="Calibri" pitchFamily="34" charset="0"/>
                <a:ea typeface="ＭＳ Ｐゴシック" pitchFamily="34" charset="-128"/>
              </a:rPr>
              <a:t>Professor of Medicine</a:t>
            </a:r>
          </a:p>
          <a:p>
            <a:pPr>
              <a:spcBef>
                <a:spcPts val="0"/>
              </a:spcBef>
            </a:pPr>
            <a:r>
              <a:rPr lang="en-US" altLang="en-US" sz="2000" dirty="0" smtClean="0">
                <a:latin typeface="Calibri" pitchFamily="34" charset="0"/>
                <a:ea typeface="ＭＳ Ｐゴシック" pitchFamily="34" charset="-128"/>
              </a:rPr>
              <a:t>Wayne State University School of Medicine</a:t>
            </a:r>
          </a:p>
          <a:p>
            <a:pPr>
              <a:spcBef>
                <a:spcPct val="0"/>
              </a:spcBef>
            </a:pPr>
            <a:r>
              <a:rPr lang="en-US" altLang="en-US" sz="2000" dirty="0" smtClean="0">
                <a:latin typeface="Calibri" pitchFamily="34" charset="0"/>
                <a:ea typeface="ＭＳ Ｐゴシック" pitchFamily="34" charset="-128"/>
              </a:rPr>
              <a:t>Medical Director, Infection Prevention and Control</a:t>
            </a:r>
          </a:p>
          <a:p>
            <a:pPr>
              <a:spcBef>
                <a:spcPct val="0"/>
              </a:spcBef>
            </a:pPr>
            <a:r>
              <a:rPr lang="en-US" altLang="en-US" sz="2000" dirty="0" smtClean="0">
                <a:latin typeface="Calibri" pitchFamily="34" charset="0"/>
                <a:ea typeface="ＭＳ Ｐゴシック" pitchFamily="34" charset="-128"/>
              </a:rPr>
              <a:t>St. John Hospital and Medical Center</a:t>
            </a:r>
          </a:p>
          <a:p>
            <a:pPr>
              <a:spcBef>
                <a:spcPct val="0"/>
              </a:spcBef>
            </a:pPr>
            <a:endParaRPr lang="en-US" altLang="en-US" sz="2400" dirty="0" smtClean="0">
              <a:latin typeface="Calibri" pitchFamily="34" charset="0"/>
              <a:ea typeface="ＭＳ Ｐゴシック" pitchFamily="34" charset="-128"/>
            </a:endParaRPr>
          </a:p>
          <a:p>
            <a:r>
              <a:rPr lang="en-US" altLang="en-US" sz="2800" b="1" dirty="0" smtClean="0">
                <a:latin typeface="Calibri" pitchFamily="34" charset="0"/>
                <a:ea typeface="ＭＳ Ｐゴシック" pitchFamily="34" charset="-128"/>
              </a:rPr>
              <a:t>Barbara Lucas, MD, MHSA</a:t>
            </a:r>
            <a:endParaRPr lang="en-US" altLang="en-US" sz="2800" dirty="0" smtClean="0">
              <a:ea typeface="ＭＳ Ｐゴシック" pitchFamily="34" charset="-128"/>
            </a:endParaRPr>
          </a:p>
          <a:p>
            <a:r>
              <a:rPr lang="en-US" altLang="en-US" sz="2000" dirty="0">
                <a:latin typeface="Calibri" pitchFamily="34" charset="0"/>
              </a:rPr>
              <a:t>Project Consultant</a:t>
            </a:r>
          </a:p>
          <a:p>
            <a:pPr>
              <a:spcBef>
                <a:spcPts val="0"/>
              </a:spcBef>
            </a:pPr>
            <a:r>
              <a:rPr lang="en-US" altLang="en-US" sz="2000" dirty="0">
                <a:latin typeface="Calibri" pitchFamily="34" charset="0"/>
                <a:ea typeface="ＭＳ Ｐゴシック" pitchFamily="34" charset="-128"/>
              </a:rPr>
              <a:t>Michigan Health &amp; Hospital Association</a:t>
            </a:r>
          </a:p>
          <a:p>
            <a:pPr>
              <a:spcBef>
                <a:spcPts val="0"/>
              </a:spcBef>
            </a:pPr>
            <a:r>
              <a:rPr lang="en-US" altLang="en-US" sz="2000" dirty="0">
                <a:latin typeface="Calibri" pitchFamily="34" charset="0"/>
                <a:ea typeface="ＭＳ Ｐゴシック" pitchFamily="34" charset="-128"/>
              </a:rPr>
              <a:t>Keystone Center for Patient Safety and </a:t>
            </a:r>
            <a:r>
              <a:rPr lang="en-US" altLang="en-US" sz="2000" dirty="0" smtClean="0">
                <a:latin typeface="Calibri" pitchFamily="34" charset="0"/>
                <a:ea typeface="ＭＳ Ｐゴシック" pitchFamily="34" charset="-128"/>
              </a:rPr>
              <a:t>Quality</a:t>
            </a:r>
          </a:p>
        </p:txBody>
      </p:sp>
      <p:pic>
        <p:nvPicPr>
          <p:cNvPr id="27653" name="Picture 1" descr="Photo of Dr. Fakih&#10;"/>
          <p:cNvPicPr>
            <a:picLocks noChangeAspect="1"/>
          </p:cNvPicPr>
          <p:nvPr/>
        </p:nvPicPr>
        <p:blipFill>
          <a:blip r:embed="rId3"/>
          <a:srcRect/>
          <a:stretch>
            <a:fillRect/>
          </a:stretch>
        </p:blipFill>
        <p:spPr bwMode="auto">
          <a:xfrm>
            <a:off x="7391400" y="1828800"/>
            <a:ext cx="12366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photo of Barb Luca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 y="4267200"/>
            <a:ext cx="1280160" cy="1828799"/>
          </a:xfrm>
          <a:prstGeom prst="rect">
            <a:avLst/>
          </a:prstGeom>
        </p:spPr>
      </p:pic>
      <p:sp>
        <p:nvSpPr>
          <p:cNvPr id="8" name="Text Placeholder 2"/>
          <p:cNvSpPr>
            <a:spLocks noGrp="1"/>
          </p:cNvSpPr>
          <p:nvPr>
            <p:ph type="title"/>
          </p:nvPr>
        </p:nvSpPr>
        <p:spPr>
          <a:xfrm>
            <a:off x="0" y="0"/>
            <a:ext cx="9144000" cy="1371600"/>
          </a:xfrm>
        </p:spPr>
        <p:txBody>
          <a:bodyPr/>
          <a:lstStyle/>
          <a:p>
            <a:r>
              <a:rPr lang="en-US" altLang="en-US" dirty="0" smtClean="0">
                <a:latin typeface="Calibri" pitchFamily="34" charset="0"/>
              </a:rPr>
              <a:t>Building a Team and a Process to Reduce CAUTI Risk</a:t>
            </a:r>
            <a:endParaRPr lang="en-US" altLang="en-US"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z="4000" dirty="0" smtClean="0">
                <a:solidFill>
                  <a:schemeClr val="bg1"/>
                </a:solidFill>
                <a:latin typeface="Calibri" pitchFamily="34" charset="0"/>
                <a:ea typeface="ＭＳ Ｐゴシック" pitchFamily="34" charset="-128"/>
              </a:rPr>
              <a:t>Building a Successful Team: </a:t>
            </a:r>
            <a:br>
              <a:rPr lang="en-US" altLang="en-US" sz="4000" dirty="0" smtClean="0">
                <a:solidFill>
                  <a:schemeClr val="bg1"/>
                </a:solidFill>
                <a:latin typeface="Calibri" pitchFamily="34" charset="0"/>
                <a:ea typeface="ＭＳ Ｐゴシック" pitchFamily="34" charset="-128"/>
              </a:rPr>
            </a:br>
            <a:r>
              <a:rPr lang="en-US" altLang="en-US" sz="4000" b="1" u="sng" dirty="0" smtClean="0">
                <a:solidFill>
                  <a:schemeClr val="bg1"/>
                </a:solidFill>
                <a:latin typeface="Calibri" pitchFamily="34" charset="0"/>
                <a:ea typeface="ＭＳ Ｐゴシック" pitchFamily="34" charset="-128"/>
              </a:rPr>
              <a:t>The Physician Champion</a:t>
            </a:r>
            <a:endParaRPr lang="en-US" altLang="en-US" sz="4000" dirty="0" smtClean="0">
              <a:solidFill>
                <a:schemeClr val="bg1"/>
              </a:solidFill>
              <a:latin typeface="Calibri" pitchFamily="34" charset="0"/>
              <a:ea typeface="ＭＳ Ｐゴシック" pitchFamily="34" charset="-128"/>
            </a:endParaRPr>
          </a:p>
        </p:txBody>
      </p:sp>
      <p:sp>
        <p:nvSpPr>
          <p:cNvPr id="37891" name="Content Placeholder 2"/>
          <p:cNvSpPr>
            <a:spLocks noGrp="1"/>
          </p:cNvSpPr>
          <p:nvPr>
            <p:ph sz="quarter" idx="11"/>
          </p:nvPr>
        </p:nvSpPr>
        <p:spPr>
          <a:xfrm>
            <a:off x="457200" y="1524000"/>
            <a:ext cx="8153400" cy="4267200"/>
          </a:xfrm>
        </p:spPr>
        <p:txBody>
          <a:bodyPr/>
          <a:lstStyle/>
          <a:p>
            <a:pPr marL="457200" indent="-457200"/>
            <a:r>
              <a:rPr lang="en-US" altLang="en-US" sz="2800" b="1" dirty="0" smtClean="0">
                <a:latin typeface="Calibri" pitchFamily="34" charset="0"/>
                <a:ea typeface="ＭＳ Ｐゴシック" pitchFamily="34" charset="-128"/>
              </a:rPr>
              <a:t>Expectations/Tasks:</a:t>
            </a:r>
          </a:p>
          <a:p>
            <a:pPr lvl="1"/>
            <a:r>
              <a:rPr lang="en-US" altLang="en-US" sz="2400" dirty="0" smtClean="0">
                <a:latin typeface="Calibri" pitchFamily="34" charset="0"/>
                <a:ea typeface="ＭＳ Ｐゴシック" pitchFamily="34" charset="-128"/>
              </a:rPr>
              <a:t>Responsible for the education of medical staff about the appropriate indications for urinary catheter use</a:t>
            </a:r>
          </a:p>
          <a:p>
            <a:pPr lvl="1"/>
            <a:r>
              <a:rPr lang="en-US" altLang="en-US" sz="2400" dirty="0" smtClean="0">
                <a:latin typeface="Calibri" pitchFamily="34" charset="0"/>
                <a:ea typeface="ＭＳ Ｐゴシック" pitchFamily="34" charset="-128"/>
              </a:rPr>
              <a:t>Serves as the liaison to promote the goals and  interventions of the project to unit medical staff and hospital medical staff</a:t>
            </a:r>
          </a:p>
          <a:p>
            <a:pPr lvl="1"/>
            <a:r>
              <a:rPr lang="en-US" altLang="en-US" sz="2400" dirty="0" smtClean="0">
                <a:latin typeface="Calibri" pitchFamily="34" charset="0"/>
                <a:ea typeface="ＭＳ Ｐゴシック" pitchFamily="34" charset="-128"/>
              </a:rPr>
              <a:t>Actively works with the team and  other physicians to develop and implement strategies to remove identified physician barriers</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8448930-44B7-41CA-8908-A980707E6AB7}" type="slidenum">
              <a:rPr lang="en-US" altLang="en-US" smtClean="0"/>
              <a:pPr eaLnBrk="1" hangingPunct="1"/>
              <a:t>10</a:t>
            </a:fld>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ltLang="en-US" sz="4000" dirty="0" smtClean="0">
                <a:solidFill>
                  <a:schemeClr val="bg1"/>
                </a:solidFill>
                <a:latin typeface="Calibri" pitchFamily="34" charset="0"/>
                <a:ea typeface="ＭＳ Ｐゴシック" pitchFamily="34" charset="-128"/>
              </a:rPr>
              <a:t>Building a Successful Team: </a:t>
            </a:r>
            <a:br>
              <a:rPr lang="en-US" altLang="en-US" sz="4000" dirty="0" smtClean="0">
                <a:solidFill>
                  <a:schemeClr val="bg1"/>
                </a:solidFill>
                <a:latin typeface="Calibri" pitchFamily="34" charset="0"/>
                <a:ea typeface="ＭＳ Ｐゴシック" pitchFamily="34" charset="-128"/>
              </a:rPr>
            </a:br>
            <a:r>
              <a:rPr lang="en-US" altLang="en-US" sz="4000" b="1" u="sng" dirty="0" smtClean="0">
                <a:solidFill>
                  <a:schemeClr val="bg1"/>
                </a:solidFill>
                <a:latin typeface="Calibri" pitchFamily="34" charset="0"/>
                <a:ea typeface="ＭＳ Ｐゴシック" pitchFamily="34" charset="-128"/>
              </a:rPr>
              <a:t>The Physician Champion</a:t>
            </a:r>
            <a:endParaRPr lang="en-US" altLang="en-US" sz="4000" dirty="0" smtClean="0">
              <a:solidFill>
                <a:schemeClr val="bg1"/>
              </a:solidFill>
              <a:latin typeface="Calibri" pitchFamily="34" charset="0"/>
              <a:ea typeface="ＭＳ Ｐゴシック" pitchFamily="34" charset="-128"/>
            </a:endParaRPr>
          </a:p>
        </p:txBody>
      </p:sp>
      <p:sp>
        <p:nvSpPr>
          <p:cNvPr id="38915" name="Content Placeholder 2"/>
          <p:cNvSpPr>
            <a:spLocks noGrp="1"/>
          </p:cNvSpPr>
          <p:nvPr>
            <p:ph sz="quarter" idx="11"/>
          </p:nvPr>
        </p:nvSpPr>
        <p:spPr>
          <a:xfrm>
            <a:off x="457200" y="1524000"/>
            <a:ext cx="8153400" cy="4267200"/>
          </a:xfrm>
        </p:spPr>
        <p:txBody>
          <a:bodyPr/>
          <a:lstStyle/>
          <a:p>
            <a:r>
              <a:rPr lang="en-US" altLang="en-US" sz="2400" b="1" dirty="0" smtClean="0">
                <a:latin typeface="Calibri" pitchFamily="34" charset="0"/>
                <a:ea typeface="ＭＳ Ｐゴシック" pitchFamily="34" charset="-128"/>
              </a:rPr>
              <a:t> </a:t>
            </a:r>
            <a:r>
              <a:rPr lang="en-US" altLang="en-US" sz="2800" b="1" dirty="0" smtClean="0">
                <a:latin typeface="Calibri" pitchFamily="34" charset="0"/>
                <a:ea typeface="ＭＳ Ｐゴシック" pitchFamily="34" charset="-128"/>
              </a:rPr>
              <a:t>Ideal Characteristics:</a:t>
            </a:r>
          </a:p>
          <a:p>
            <a:pPr lvl="1"/>
            <a:r>
              <a:rPr lang="en-US" altLang="en-US" sz="2400" dirty="0" smtClean="0">
                <a:latin typeface="Calibri" pitchFamily="34" charset="0"/>
                <a:ea typeface="ＭＳ Ｐゴシック" pitchFamily="34" charset="-128"/>
              </a:rPr>
              <a:t>Strong communication and quality improvement  skills</a:t>
            </a:r>
          </a:p>
          <a:p>
            <a:pPr lvl="1"/>
            <a:r>
              <a:rPr lang="en-US" altLang="en-US" sz="2400" dirty="0" smtClean="0">
                <a:latin typeface="Calibri" pitchFamily="34" charset="0"/>
                <a:ea typeface="ＭＳ Ｐゴシック" pitchFamily="34" charset="-128"/>
              </a:rPr>
              <a:t>Empowered by leadership</a:t>
            </a:r>
          </a:p>
          <a:p>
            <a:pPr lvl="1"/>
            <a:r>
              <a:rPr lang="en-US" altLang="en-US" sz="2400" dirty="0" smtClean="0">
                <a:latin typeface="Calibri" pitchFamily="34" charset="0"/>
                <a:ea typeface="ＭＳ Ｐゴシック" pitchFamily="34" charset="-128"/>
              </a:rPr>
              <a:t>Respected by medical staff peers and nursing staff</a:t>
            </a:r>
          </a:p>
          <a:p>
            <a:pPr lvl="1"/>
            <a:r>
              <a:rPr lang="en-US" altLang="en-US" sz="2400" dirty="0" smtClean="0">
                <a:latin typeface="Calibri" pitchFamily="34" charset="0"/>
                <a:ea typeface="ＭＳ Ｐゴシック" pitchFamily="34" charset="-128"/>
              </a:rPr>
              <a:t>Demonstrates a spirit of collegiality to all team members</a:t>
            </a:r>
          </a:p>
          <a:p>
            <a:pPr lvl="1"/>
            <a:r>
              <a:rPr lang="en-US" altLang="en-US" sz="2400" dirty="0" smtClean="0">
                <a:latin typeface="Calibri" pitchFamily="34" charset="0"/>
                <a:ea typeface="ＭＳ Ｐゴシック" pitchFamily="34" charset="-128"/>
              </a:rPr>
              <a:t>Possible choices:   Urologist, infectious disease specialist, hospitalist, quality/patient safety officer or any physician interested in improving safety and quality</a:t>
            </a:r>
          </a:p>
        </p:txBody>
      </p:sp>
      <p:sp>
        <p:nvSpPr>
          <p:cNvPr id="389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153B789-0DBD-4186-A36E-BCBB880AF757}" type="slidenum">
              <a:rPr lang="en-US" altLang="en-US" smtClean="0"/>
              <a:pPr eaLnBrk="1" hangingPunct="1"/>
              <a:t>11</a:t>
            </a:fld>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altLang="en-US" dirty="0" smtClean="0">
                <a:solidFill>
                  <a:schemeClr val="bg1"/>
                </a:solidFill>
                <a:latin typeface="Calibri" pitchFamily="34" charset="0"/>
                <a:ea typeface="ＭＳ Ｐゴシック" pitchFamily="34" charset="-128"/>
              </a:rPr>
              <a:t>Building a Successful Team: </a:t>
            </a:r>
            <a:br>
              <a:rPr lang="en-US" altLang="en-US" dirty="0" smtClean="0">
                <a:solidFill>
                  <a:schemeClr val="bg1"/>
                </a:solidFill>
                <a:latin typeface="Calibri" pitchFamily="34" charset="0"/>
                <a:ea typeface="ＭＳ Ｐゴシック" pitchFamily="34" charset="-128"/>
              </a:rPr>
            </a:br>
            <a:r>
              <a:rPr lang="en-US" altLang="en-US" b="1" u="sng" dirty="0" smtClean="0">
                <a:solidFill>
                  <a:schemeClr val="bg1"/>
                </a:solidFill>
                <a:latin typeface="Calibri" pitchFamily="34" charset="0"/>
                <a:ea typeface="ＭＳ Ｐゴシック" pitchFamily="34" charset="-128"/>
              </a:rPr>
              <a:t>The Executive Partner</a:t>
            </a:r>
            <a:endParaRPr lang="en-US" altLang="en-US" dirty="0" smtClean="0">
              <a:solidFill>
                <a:schemeClr val="bg1"/>
              </a:solidFill>
              <a:latin typeface="Calibri" pitchFamily="34" charset="0"/>
              <a:ea typeface="ＭＳ Ｐゴシック" pitchFamily="34" charset="-128"/>
            </a:endParaRPr>
          </a:p>
        </p:txBody>
      </p:sp>
      <p:sp>
        <p:nvSpPr>
          <p:cNvPr id="39939" name="Content Placeholder 2"/>
          <p:cNvSpPr>
            <a:spLocks noGrp="1"/>
          </p:cNvSpPr>
          <p:nvPr>
            <p:ph sz="quarter" idx="11"/>
          </p:nvPr>
        </p:nvSpPr>
        <p:spPr>
          <a:xfrm>
            <a:off x="457200" y="1524000"/>
            <a:ext cx="8153400" cy="4267200"/>
          </a:xfrm>
        </p:spPr>
        <p:txBody>
          <a:bodyPr/>
          <a:lstStyle/>
          <a:p>
            <a:pPr marL="457200" indent="-457200"/>
            <a:r>
              <a:rPr lang="en-US" altLang="en-US" sz="2800" b="1" dirty="0" smtClean="0">
                <a:latin typeface="Calibri" pitchFamily="34" charset="0"/>
                <a:ea typeface="ＭＳ Ｐゴシック" pitchFamily="34" charset="-128"/>
              </a:rPr>
              <a:t>Expectations/Tasks:</a:t>
            </a:r>
          </a:p>
          <a:p>
            <a:pPr lvl="1"/>
            <a:r>
              <a:rPr lang="en-US" altLang="en-US" sz="2400" dirty="0" smtClean="0">
                <a:latin typeface="Calibri" pitchFamily="34" charset="0"/>
                <a:ea typeface="ＭＳ Ｐゴシック" pitchFamily="34" charset="-128"/>
              </a:rPr>
              <a:t>Advocate for the project goals  and the team with other senior leadership and the Board</a:t>
            </a:r>
          </a:p>
          <a:p>
            <a:pPr lvl="1"/>
            <a:r>
              <a:rPr lang="en-US" altLang="en-US" sz="2400" dirty="0" smtClean="0">
                <a:latin typeface="Calibri" pitchFamily="34" charset="0"/>
                <a:ea typeface="ＭＳ Ｐゴシック" pitchFamily="34" charset="-128"/>
              </a:rPr>
              <a:t>Meet regularly with the team  to review data/progress</a:t>
            </a:r>
          </a:p>
          <a:p>
            <a:pPr lvl="1"/>
            <a:r>
              <a:rPr lang="en-US" altLang="en-US" sz="2400" dirty="0" smtClean="0">
                <a:latin typeface="Calibri" pitchFamily="34" charset="0"/>
                <a:ea typeface="ＭＳ Ｐゴシック" pitchFamily="34" charset="-128"/>
              </a:rPr>
              <a:t>Assist the team with prioritization of safety defects</a:t>
            </a:r>
          </a:p>
          <a:p>
            <a:pPr lvl="1"/>
            <a:r>
              <a:rPr lang="en-US" altLang="en-US" sz="2400" dirty="0" smtClean="0">
                <a:latin typeface="Calibri" pitchFamily="34" charset="0"/>
                <a:ea typeface="ＭＳ Ｐゴシック" pitchFamily="34" charset="-128"/>
              </a:rPr>
              <a:t>Facilitate removal of barriers</a:t>
            </a:r>
          </a:p>
          <a:p>
            <a:pPr lvl="1"/>
            <a:r>
              <a:rPr lang="en-US" altLang="en-US" sz="2400" dirty="0" smtClean="0">
                <a:latin typeface="Calibri" pitchFamily="34" charset="0"/>
                <a:ea typeface="ＭＳ Ｐゴシック" pitchFamily="34" charset="-128"/>
              </a:rPr>
              <a:t>Share the project’s progress with senior leadership and the Board</a:t>
            </a:r>
          </a:p>
        </p:txBody>
      </p:sp>
      <p:sp>
        <p:nvSpPr>
          <p:cNvPr id="399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D2D7313-4C7D-43DC-B60A-54ADF7220E70}" type="slidenum">
              <a:rPr lang="en-US" altLang="en-US" smtClean="0"/>
              <a:pPr eaLnBrk="1" hangingPunct="1"/>
              <a:t>12</a:t>
            </a:fld>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r>
              <a:rPr lang="en-US" altLang="en-US" dirty="0" smtClean="0">
                <a:solidFill>
                  <a:schemeClr val="bg1"/>
                </a:solidFill>
                <a:latin typeface="Calibri" pitchFamily="34" charset="0"/>
                <a:ea typeface="ＭＳ Ｐゴシック" pitchFamily="34" charset="-128"/>
              </a:rPr>
              <a:t>Building a Successful Team: </a:t>
            </a:r>
            <a:br>
              <a:rPr lang="en-US" altLang="en-US" dirty="0" smtClean="0">
                <a:solidFill>
                  <a:schemeClr val="bg1"/>
                </a:solidFill>
                <a:latin typeface="Calibri" pitchFamily="34" charset="0"/>
                <a:ea typeface="ＭＳ Ｐゴシック" pitchFamily="34" charset="-128"/>
              </a:rPr>
            </a:br>
            <a:r>
              <a:rPr lang="en-US" altLang="en-US" b="1" u="sng" dirty="0" smtClean="0">
                <a:solidFill>
                  <a:schemeClr val="bg1"/>
                </a:solidFill>
                <a:latin typeface="Calibri" pitchFamily="34" charset="0"/>
                <a:ea typeface="ＭＳ Ｐゴシック" pitchFamily="34" charset="-128"/>
              </a:rPr>
              <a:t>The Executive Partner</a:t>
            </a:r>
            <a:endParaRPr lang="en-US" altLang="en-US" dirty="0" smtClean="0">
              <a:solidFill>
                <a:schemeClr val="bg1"/>
              </a:solidFill>
              <a:latin typeface="Calibri" pitchFamily="34" charset="0"/>
              <a:ea typeface="ＭＳ Ｐゴシック" pitchFamily="34" charset="-128"/>
            </a:endParaRPr>
          </a:p>
        </p:txBody>
      </p:sp>
      <p:sp>
        <p:nvSpPr>
          <p:cNvPr id="40963" name="Content Placeholder 2"/>
          <p:cNvSpPr>
            <a:spLocks noGrp="1"/>
          </p:cNvSpPr>
          <p:nvPr>
            <p:ph sz="quarter" idx="11"/>
          </p:nvPr>
        </p:nvSpPr>
        <p:spPr>
          <a:xfrm>
            <a:off x="457200" y="1524000"/>
            <a:ext cx="8153400" cy="4267200"/>
          </a:xfrm>
        </p:spPr>
        <p:txBody>
          <a:bodyPr/>
          <a:lstStyle/>
          <a:p>
            <a:r>
              <a:rPr lang="en-US" altLang="en-US" sz="2400" b="1" dirty="0" smtClean="0">
                <a:latin typeface="Calibri" pitchFamily="34" charset="0"/>
                <a:ea typeface="ＭＳ Ｐゴシック" pitchFamily="34" charset="-128"/>
              </a:rPr>
              <a:t> </a:t>
            </a:r>
            <a:r>
              <a:rPr lang="en-US" altLang="en-US" sz="2800" b="1" dirty="0" smtClean="0">
                <a:latin typeface="Calibri" pitchFamily="34" charset="0"/>
                <a:ea typeface="ＭＳ Ｐゴシック" pitchFamily="34" charset="-128"/>
              </a:rPr>
              <a:t>Ideal Characteristics:</a:t>
            </a:r>
          </a:p>
          <a:p>
            <a:pPr lvl="1"/>
            <a:r>
              <a:rPr lang="en-US" altLang="en-US" sz="2400" dirty="0" smtClean="0">
                <a:latin typeface="Calibri" pitchFamily="34" charset="0"/>
                <a:ea typeface="ＭＳ Ｐゴシック" pitchFamily="34" charset="-128"/>
              </a:rPr>
              <a:t>Strong communication skills</a:t>
            </a:r>
          </a:p>
          <a:p>
            <a:pPr lvl="1"/>
            <a:r>
              <a:rPr lang="en-US" altLang="en-US" sz="2400" dirty="0" smtClean="0">
                <a:latin typeface="Calibri" pitchFamily="34" charset="0"/>
                <a:ea typeface="ＭＳ Ｐゴシック" pitchFamily="34" charset="-128"/>
              </a:rPr>
              <a:t>Approachable and willing to commit time</a:t>
            </a:r>
          </a:p>
          <a:p>
            <a:pPr lvl="1"/>
            <a:r>
              <a:rPr lang="en-US" altLang="en-US" sz="2400" dirty="0" smtClean="0">
                <a:latin typeface="Calibri" pitchFamily="34" charset="0"/>
                <a:ea typeface="ＭＳ Ｐゴシック" pitchFamily="34" charset="-128"/>
              </a:rPr>
              <a:t>Strong commitment to patient safety/quality improvement</a:t>
            </a:r>
          </a:p>
          <a:p>
            <a:pPr lvl="1"/>
            <a:r>
              <a:rPr lang="en-US" altLang="en-US" sz="2400" dirty="0" smtClean="0">
                <a:latin typeface="Calibri" pitchFamily="34" charset="0"/>
                <a:ea typeface="ＭＳ Ｐゴシック" pitchFamily="34" charset="-128"/>
              </a:rPr>
              <a:t>Respected by peers and others with commitment to safety</a:t>
            </a:r>
          </a:p>
          <a:p>
            <a:pPr lvl="1"/>
            <a:r>
              <a:rPr lang="en-US" altLang="en-US" sz="2400" dirty="0" smtClean="0">
                <a:latin typeface="Calibri" pitchFamily="34" charset="0"/>
                <a:ea typeface="ＭＳ Ｐゴシック" pitchFamily="34" charset="-128"/>
              </a:rPr>
              <a:t>Potential  candidates include: CMO, CNO, Chief Quality or Patient Safety Officer</a:t>
            </a:r>
          </a:p>
        </p:txBody>
      </p:sp>
      <p:sp>
        <p:nvSpPr>
          <p:cNvPr id="409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2056E95-3222-40B6-8276-A89F738B246F}" type="slidenum">
              <a:rPr lang="en-US" altLang="en-US" smtClean="0"/>
              <a:pPr eaLnBrk="1" hangingPunct="1"/>
              <a:t>13</a:t>
            </a:fld>
            <a:endParaRPr lang="en-US"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altLang="en-US" dirty="0" smtClean="0">
                <a:solidFill>
                  <a:schemeClr val="bg1"/>
                </a:solidFill>
                <a:latin typeface="Calibri" pitchFamily="34" charset="0"/>
                <a:ea typeface="ＭＳ Ｐゴシック" pitchFamily="34" charset="-128"/>
              </a:rPr>
              <a:t>Building a Successful Team: </a:t>
            </a:r>
            <a:br>
              <a:rPr lang="en-US" altLang="en-US" dirty="0" smtClean="0">
                <a:solidFill>
                  <a:schemeClr val="bg1"/>
                </a:solidFill>
                <a:latin typeface="Calibri" pitchFamily="34" charset="0"/>
                <a:ea typeface="ＭＳ Ｐゴシック" pitchFamily="34" charset="-128"/>
              </a:rPr>
            </a:br>
            <a:r>
              <a:rPr lang="en-US" altLang="en-US" b="1" u="sng" dirty="0" smtClean="0">
                <a:solidFill>
                  <a:schemeClr val="bg1"/>
                </a:solidFill>
                <a:latin typeface="Calibri" pitchFamily="34" charset="0"/>
                <a:ea typeface="ＭＳ Ｐゴシック" pitchFamily="34" charset="-128"/>
              </a:rPr>
              <a:t>Front-Line Nurses</a:t>
            </a:r>
            <a:endParaRPr lang="en-US" altLang="en-US" dirty="0" smtClean="0">
              <a:solidFill>
                <a:schemeClr val="bg1"/>
              </a:solidFill>
              <a:latin typeface="Calibri" pitchFamily="34" charset="0"/>
              <a:ea typeface="ＭＳ Ｐゴシック" pitchFamily="34" charset="-128"/>
            </a:endParaRPr>
          </a:p>
        </p:txBody>
      </p:sp>
      <p:sp>
        <p:nvSpPr>
          <p:cNvPr id="33794" name="Content Placeholder 2"/>
          <p:cNvSpPr>
            <a:spLocks noGrp="1"/>
          </p:cNvSpPr>
          <p:nvPr>
            <p:ph sz="quarter" idx="11"/>
          </p:nvPr>
        </p:nvSpPr>
        <p:spPr>
          <a:xfrm>
            <a:off x="457200" y="1524000"/>
            <a:ext cx="8153400" cy="4267200"/>
          </a:xfrm>
        </p:spPr>
        <p:txBody>
          <a:bodyPr/>
          <a:lstStyle/>
          <a:p>
            <a:pPr marL="457200" indent="-457200">
              <a:defRPr/>
            </a:pPr>
            <a:r>
              <a:rPr lang="en-US" sz="2800" b="1" dirty="0" smtClean="0">
                <a:latin typeface="Calibri" pitchFamily="34" charset="0"/>
                <a:ea typeface="ＭＳ Ｐゴシック" pitchFamily="34" charset="-128"/>
              </a:rPr>
              <a:t>Expectations/Tasks:</a:t>
            </a:r>
          </a:p>
          <a:p>
            <a:pPr lvl="1">
              <a:defRPr/>
            </a:pPr>
            <a:r>
              <a:rPr lang="en-US" sz="2400" dirty="0" smtClean="0">
                <a:latin typeface="Calibri" pitchFamily="34" charset="0"/>
                <a:ea typeface="ＭＳ Ｐゴシック" pitchFamily="34" charset="-128"/>
              </a:rPr>
              <a:t>Responsible for inspiring the commitment of other nurses on the unit to the project goals</a:t>
            </a:r>
          </a:p>
          <a:p>
            <a:pPr lvl="1">
              <a:defRPr/>
            </a:pPr>
            <a:r>
              <a:rPr lang="en-US" sz="2400" dirty="0" smtClean="0">
                <a:latin typeface="Calibri" pitchFamily="34" charset="0"/>
                <a:ea typeface="ＭＳ Ｐゴシック" pitchFamily="34" charset="-128"/>
              </a:rPr>
              <a:t>Help to educate peers formally and by example</a:t>
            </a:r>
          </a:p>
          <a:p>
            <a:pPr lvl="1">
              <a:defRPr/>
            </a:pPr>
            <a:r>
              <a:rPr lang="en-US" sz="2400" dirty="0" smtClean="0">
                <a:latin typeface="Calibri" pitchFamily="34" charset="0"/>
                <a:ea typeface="ＭＳ Ｐゴシック" pitchFamily="34" charset="-128"/>
              </a:rPr>
              <a:t>Help the team identify practical ways to:</a:t>
            </a:r>
          </a:p>
          <a:p>
            <a:pPr lvl="2">
              <a:defRPr/>
            </a:pPr>
            <a:r>
              <a:rPr lang="en-US" dirty="0" smtClean="0">
                <a:latin typeface="Calibri" pitchFamily="34" charset="0"/>
                <a:ea typeface="ＭＳ Ｐゴシック" pitchFamily="34" charset="-128"/>
              </a:rPr>
              <a:t>ensure proper catheter insertion and maintenance</a:t>
            </a:r>
          </a:p>
          <a:p>
            <a:pPr lvl="2">
              <a:defRPr/>
            </a:pPr>
            <a:r>
              <a:rPr lang="en-US" sz="2400" dirty="0" smtClean="0">
                <a:latin typeface="Calibri" pitchFamily="34" charset="0"/>
                <a:ea typeface="ＭＳ Ｐゴシック" pitchFamily="34" charset="-128"/>
              </a:rPr>
              <a:t>achieve daily assessment of catheter necessity</a:t>
            </a:r>
          </a:p>
          <a:p>
            <a:pPr lvl="2">
              <a:defRPr/>
            </a:pPr>
            <a:r>
              <a:rPr lang="en-US" sz="2400" dirty="0" smtClean="0">
                <a:latin typeface="Calibri" pitchFamily="34" charset="0"/>
                <a:ea typeface="ＭＳ Ｐゴシック" pitchFamily="34" charset="-128"/>
              </a:rPr>
              <a:t>improve teamwork with physicians and other staff</a:t>
            </a:r>
          </a:p>
          <a:p>
            <a:pPr lvl="2">
              <a:defRPr/>
            </a:pPr>
            <a:r>
              <a:rPr lang="en-US" sz="2400" dirty="0" smtClean="0">
                <a:latin typeface="Calibri" pitchFamily="34" charset="0"/>
                <a:ea typeface="ＭＳ Ｐゴシック" pitchFamily="34" charset="-128"/>
              </a:rPr>
              <a:t>make the unit safer for patients</a:t>
            </a:r>
          </a:p>
        </p:txBody>
      </p:sp>
      <p:sp>
        <p:nvSpPr>
          <p:cNvPr id="419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1A6BEBD-CC0C-423B-AFDC-512ADAB48FFE}" type="slidenum">
              <a:rPr lang="en-US" altLang="en-US" smtClean="0"/>
              <a:pPr eaLnBrk="1" hangingPunct="1"/>
              <a:t>14</a:t>
            </a:fld>
            <a:endParaRPr lang="en-US"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altLang="en-US" dirty="0" smtClean="0">
                <a:solidFill>
                  <a:schemeClr val="bg1"/>
                </a:solidFill>
                <a:latin typeface="Calibri" pitchFamily="34" charset="0"/>
                <a:ea typeface="ＭＳ Ｐゴシック" pitchFamily="34" charset="-128"/>
              </a:rPr>
              <a:t>Building a Successful Team: </a:t>
            </a:r>
            <a:br>
              <a:rPr lang="en-US" altLang="en-US" dirty="0" smtClean="0">
                <a:solidFill>
                  <a:schemeClr val="bg1"/>
                </a:solidFill>
                <a:latin typeface="Calibri" pitchFamily="34" charset="0"/>
                <a:ea typeface="ＭＳ Ｐゴシック" pitchFamily="34" charset="-128"/>
              </a:rPr>
            </a:br>
            <a:r>
              <a:rPr lang="en-US" altLang="en-US" b="1" u="sng" dirty="0" smtClean="0">
                <a:solidFill>
                  <a:schemeClr val="bg1"/>
                </a:solidFill>
                <a:latin typeface="Calibri" pitchFamily="34" charset="0"/>
                <a:ea typeface="ＭＳ Ｐゴシック" pitchFamily="34" charset="-128"/>
              </a:rPr>
              <a:t>Front-Line Nurses</a:t>
            </a:r>
            <a:endParaRPr lang="en-US" altLang="en-US" dirty="0" smtClean="0">
              <a:solidFill>
                <a:schemeClr val="bg1"/>
              </a:solidFill>
              <a:latin typeface="Calibri" pitchFamily="34" charset="0"/>
              <a:ea typeface="ＭＳ Ｐゴシック" pitchFamily="34" charset="-128"/>
            </a:endParaRPr>
          </a:p>
        </p:txBody>
      </p:sp>
      <p:sp>
        <p:nvSpPr>
          <p:cNvPr id="33794" name="Content Placeholder 2"/>
          <p:cNvSpPr>
            <a:spLocks noGrp="1"/>
          </p:cNvSpPr>
          <p:nvPr>
            <p:ph sz="quarter" idx="11"/>
          </p:nvPr>
        </p:nvSpPr>
        <p:spPr>
          <a:xfrm>
            <a:off x="457200" y="1524000"/>
            <a:ext cx="8153400" cy="4267200"/>
          </a:xfrm>
        </p:spPr>
        <p:txBody>
          <a:bodyPr/>
          <a:lstStyle/>
          <a:p>
            <a:pPr>
              <a:defRPr/>
            </a:pPr>
            <a:r>
              <a:rPr lang="en-US" sz="2400" b="1" dirty="0" smtClean="0">
                <a:latin typeface="Calibri" pitchFamily="34" charset="0"/>
                <a:ea typeface="ＭＳ Ｐゴシック" pitchFamily="34" charset="-128"/>
              </a:rPr>
              <a:t> </a:t>
            </a:r>
            <a:r>
              <a:rPr lang="en-US" sz="2800" b="1" dirty="0" smtClean="0">
                <a:latin typeface="Calibri" pitchFamily="34" charset="0"/>
                <a:ea typeface="ＭＳ Ｐゴシック" pitchFamily="34" charset="-128"/>
              </a:rPr>
              <a:t>Ideal Characteristics:</a:t>
            </a:r>
          </a:p>
          <a:p>
            <a:pPr lvl="1">
              <a:defRPr/>
            </a:pPr>
            <a:r>
              <a:rPr lang="en-US" dirty="0" smtClean="0">
                <a:latin typeface="Calibri" pitchFamily="34" charset="0"/>
                <a:ea typeface="ＭＳ Ｐゴシック" pitchFamily="34" charset="-128"/>
              </a:rPr>
              <a:t>Strong teamwork and communication skills</a:t>
            </a:r>
          </a:p>
          <a:p>
            <a:pPr lvl="1">
              <a:defRPr/>
            </a:pPr>
            <a:r>
              <a:rPr lang="en-US" dirty="0" smtClean="0">
                <a:latin typeface="Calibri" pitchFamily="34" charset="0"/>
                <a:ea typeface="ＭＳ Ｐゴシック" pitchFamily="34" charset="-128"/>
              </a:rPr>
              <a:t>Strong commitment to patient safety</a:t>
            </a:r>
          </a:p>
          <a:p>
            <a:pPr lvl="1">
              <a:defRPr/>
            </a:pPr>
            <a:r>
              <a:rPr lang="en-US" dirty="0" smtClean="0">
                <a:latin typeface="Calibri" pitchFamily="34" charset="0"/>
                <a:ea typeface="ＭＳ Ｐゴシック" pitchFamily="34" charset="-128"/>
              </a:rPr>
              <a:t>Sufficient experience/tenure on that unit</a:t>
            </a:r>
          </a:p>
          <a:p>
            <a:pPr lvl="1">
              <a:defRPr/>
            </a:pPr>
            <a:r>
              <a:rPr lang="en-US" dirty="0" smtClean="0">
                <a:latin typeface="Calibri" pitchFamily="34" charset="0"/>
                <a:ea typeface="ＭＳ Ｐゴシック" pitchFamily="34" charset="-128"/>
              </a:rPr>
              <a:t>Respected by peers on the unit</a:t>
            </a:r>
          </a:p>
          <a:p>
            <a:pPr lvl="1">
              <a:defRPr/>
            </a:pPr>
            <a:r>
              <a:rPr lang="en-US" dirty="0" smtClean="0">
                <a:latin typeface="Calibri" pitchFamily="34" charset="0"/>
                <a:ea typeface="ＭＳ Ｐゴシック" pitchFamily="34" charset="-128"/>
              </a:rPr>
              <a:t>Practical, flexible, willing to speak up</a:t>
            </a:r>
          </a:p>
          <a:p>
            <a:pPr lvl="1">
              <a:defRPr/>
            </a:pPr>
            <a:r>
              <a:rPr lang="en-US" dirty="0" smtClean="0">
                <a:latin typeface="Calibri" pitchFamily="34" charset="0"/>
                <a:ea typeface="ＭＳ Ｐゴシック" pitchFamily="34" charset="-128"/>
              </a:rPr>
              <a:t>Not intimidated by medical staff</a:t>
            </a:r>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8ECBDA2-2EE4-4916-B95E-ED3C3E1DE80E}" type="slidenum">
              <a:rPr lang="en-US" altLang="en-US" smtClean="0"/>
              <a:pPr eaLnBrk="1" hangingPunct="1"/>
              <a:t>15</a:t>
            </a:fld>
            <a:endParaRPr lang="en-US"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altLang="en-US" dirty="0" smtClean="0">
                <a:solidFill>
                  <a:schemeClr val="bg1"/>
                </a:solidFill>
                <a:latin typeface="Calibri" pitchFamily="34" charset="0"/>
                <a:ea typeface="ＭＳ Ｐゴシック" pitchFamily="34" charset="-128"/>
              </a:rPr>
              <a:t>Building a Successful Team: </a:t>
            </a:r>
            <a:br>
              <a:rPr lang="en-US" altLang="en-US" dirty="0" smtClean="0">
                <a:solidFill>
                  <a:schemeClr val="bg1"/>
                </a:solidFill>
                <a:latin typeface="Calibri" pitchFamily="34" charset="0"/>
                <a:ea typeface="ＭＳ Ｐゴシック" pitchFamily="34" charset="-128"/>
              </a:rPr>
            </a:br>
            <a:r>
              <a:rPr lang="en-US" altLang="en-US" b="1" u="sng" dirty="0" smtClean="0">
                <a:solidFill>
                  <a:schemeClr val="bg1"/>
                </a:solidFill>
                <a:latin typeface="Calibri" pitchFamily="34" charset="0"/>
                <a:ea typeface="ＭＳ Ｐゴシック" pitchFamily="34" charset="-128"/>
              </a:rPr>
              <a:t>Infection Preventionist</a:t>
            </a:r>
            <a:endParaRPr lang="en-US" altLang="en-US" dirty="0" smtClean="0">
              <a:solidFill>
                <a:schemeClr val="bg1"/>
              </a:solidFill>
              <a:latin typeface="Calibri" pitchFamily="34" charset="0"/>
              <a:ea typeface="ＭＳ Ｐゴシック" pitchFamily="34" charset="-128"/>
            </a:endParaRPr>
          </a:p>
        </p:txBody>
      </p:sp>
      <p:sp>
        <p:nvSpPr>
          <p:cNvPr id="44035" name="Content Placeholder 2"/>
          <p:cNvSpPr>
            <a:spLocks noGrp="1"/>
          </p:cNvSpPr>
          <p:nvPr>
            <p:ph sz="quarter" idx="11"/>
          </p:nvPr>
        </p:nvSpPr>
        <p:spPr>
          <a:xfrm>
            <a:off x="457200" y="1524000"/>
            <a:ext cx="8153400" cy="4572000"/>
          </a:xfrm>
        </p:spPr>
        <p:txBody>
          <a:bodyPr>
            <a:normAutofit/>
          </a:bodyPr>
          <a:lstStyle/>
          <a:p>
            <a:r>
              <a:rPr lang="en-US" altLang="en-US" sz="2800" b="1" dirty="0" smtClean="0">
                <a:latin typeface="Calibri" pitchFamily="34" charset="0"/>
                <a:ea typeface="ＭＳ Ｐゴシック" pitchFamily="34" charset="-128"/>
              </a:rPr>
              <a:t>Expectations/Tasks:</a:t>
            </a:r>
          </a:p>
          <a:p>
            <a:pPr lvl="1"/>
            <a:r>
              <a:rPr lang="en-US" altLang="en-US" sz="2400" dirty="0" smtClean="0">
                <a:latin typeface="Calibri" pitchFamily="34" charset="0"/>
                <a:ea typeface="ＭＳ Ｐゴシック" pitchFamily="34" charset="-128"/>
              </a:rPr>
              <a:t>Meet regularly with the team to review data/progress</a:t>
            </a:r>
          </a:p>
          <a:p>
            <a:pPr lvl="1"/>
            <a:r>
              <a:rPr lang="en-US" altLang="en-US" sz="2400" dirty="0" smtClean="0">
                <a:latin typeface="Calibri" pitchFamily="34" charset="0"/>
                <a:ea typeface="ＭＳ Ｐゴシック" pitchFamily="34" charset="-128"/>
              </a:rPr>
              <a:t>Often may be the person responsible for data collection and/or data entry</a:t>
            </a:r>
          </a:p>
          <a:p>
            <a:pPr lvl="1"/>
            <a:r>
              <a:rPr lang="en-US" altLang="en-US" sz="2400" dirty="0" smtClean="0">
                <a:latin typeface="Calibri" pitchFamily="34" charset="0"/>
                <a:ea typeface="ＭＳ Ｐゴシック" pitchFamily="34" charset="-128"/>
              </a:rPr>
              <a:t>Serve as the “content expert” or infection prevention consultant to the team</a:t>
            </a:r>
          </a:p>
          <a:p>
            <a:pPr lvl="1"/>
            <a:r>
              <a:rPr lang="en-US" altLang="en-US" sz="2400" dirty="0" smtClean="0">
                <a:latin typeface="Calibri" pitchFamily="34" charset="0"/>
                <a:ea typeface="ＭＳ Ｐゴシック" pitchFamily="34" charset="-128"/>
              </a:rPr>
              <a:t>Help the team develop/implement/monitor appropriate infection prevention strategies</a:t>
            </a:r>
          </a:p>
          <a:p>
            <a:pPr lvl="1"/>
            <a:r>
              <a:rPr lang="en-US" altLang="en-US" sz="2400" dirty="0" smtClean="0">
                <a:latin typeface="Calibri" pitchFamily="34" charset="0"/>
                <a:ea typeface="ＭＳ Ｐゴシック" pitchFamily="34" charset="-128"/>
              </a:rPr>
              <a:t>Communicate the project goals and progress as appropriate in infection prevention meetings and other settings within the hospital</a:t>
            </a:r>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74EF587-1664-4E59-BBE4-AB2518A73570}" type="slidenum">
              <a:rPr lang="en-US" altLang="en-US" smtClean="0"/>
              <a:pPr eaLnBrk="1" hangingPunct="1"/>
              <a:t>16</a:t>
            </a:fld>
            <a:endParaRPr lang="en-US" alt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fontScale="90000"/>
          </a:bodyPr>
          <a:lstStyle/>
          <a:p>
            <a:r>
              <a:rPr lang="en-US" altLang="en-US" dirty="0" smtClean="0">
                <a:solidFill>
                  <a:schemeClr val="bg1"/>
                </a:solidFill>
                <a:latin typeface="Calibri" pitchFamily="34" charset="0"/>
                <a:ea typeface="ＭＳ Ｐゴシック" pitchFamily="34" charset="-128"/>
              </a:rPr>
              <a:t>Building a Successful Team: </a:t>
            </a:r>
            <a:br>
              <a:rPr lang="en-US" altLang="en-US" dirty="0" smtClean="0">
                <a:solidFill>
                  <a:schemeClr val="bg1"/>
                </a:solidFill>
                <a:latin typeface="Calibri" pitchFamily="34" charset="0"/>
                <a:ea typeface="ＭＳ Ｐゴシック" pitchFamily="34" charset="-128"/>
              </a:rPr>
            </a:br>
            <a:r>
              <a:rPr lang="en-US" altLang="en-US" b="1" u="sng" dirty="0" smtClean="0">
                <a:solidFill>
                  <a:schemeClr val="bg1"/>
                </a:solidFill>
                <a:latin typeface="Calibri" pitchFamily="34" charset="0"/>
                <a:ea typeface="ＭＳ Ｐゴシック" pitchFamily="34" charset="-128"/>
              </a:rPr>
              <a:t>Infection Preventionist</a:t>
            </a:r>
            <a:endParaRPr lang="en-US" altLang="en-US" dirty="0" smtClean="0">
              <a:solidFill>
                <a:schemeClr val="bg1"/>
              </a:solidFill>
              <a:latin typeface="Calibri" pitchFamily="34" charset="0"/>
              <a:ea typeface="ＭＳ Ｐゴシック" pitchFamily="34" charset="-128"/>
            </a:endParaRPr>
          </a:p>
        </p:txBody>
      </p:sp>
      <p:sp>
        <p:nvSpPr>
          <p:cNvPr id="33794" name="Content Placeholder 2"/>
          <p:cNvSpPr>
            <a:spLocks noGrp="1"/>
          </p:cNvSpPr>
          <p:nvPr>
            <p:ph sz="quarter" idx="11"/>
          </p:nvPr>
        </p:nvSpPr>
        <p:spPr>
          <a:xfrm>
            <a:off x="457200" y="1524000"/>
            <a:ext cx="8153400" cy="4267200"/>
          </a:xfrm>
        </p:spPr>
        <p:txBody>
          <a:bodyPr/>
          <a:lstStyle/>
          <a:p>
            <a:pPr>
              <a:defRPr/>
            </a:pPr>
            <a:r>
              <a:rPr lang="en-US" sz="2400" b="1" dirty="0" smtClean="0">
                <a:latin typeface="Calibri" pitchFamily="34" charset="0"/>
                <a:ea typeface="ＭＳ Ｐゴシック" pitchFamily="34" charset="-128"/>
              </a:rPr>
              <a:t> </a:t>
            </a:r>
            <a:r>
              <a:rPr lang="en-US" sz="2800" b="1" dirty="0" smtClean="0">
                <a:latin typeface="Calibri" pitchFamily="34" charset="0"/>
                <a:ea typeface="ＭＳ Ｐゴシック" pitchFamily="34" charset="-128"/>
              </a:rPr>
              <a:t>Ideal Characteristics:</a:t>
            </a:r>
          </a:p>
          <a:p>
            <a:pPr lvl="1">
              <a:defRPr/>
            </a:pPr>
            <a:r>
              <a:rPr lang="en-US" dirty="0" smtClean="0">
                <a:latin typeface="Calibri" pitchFamily="34" charset="0"/>
                <a:ea typeface="ＭＳ Ｐゴシック" pitchFamily="34" charset="-128"/>
              </a:rPr>
              <a:t>Team player with good communication skills</a:t>
            </a:r>
          </a:p>
          <a:p>
            <a:pPr lvl="1">
              <a:defRPr/>
            </a:pPr>
            <a:r>
              <a:rPr lang="en-US" dirty="0" smtClean="0">
                <a:latin typeface="Calibri" pitchFamily="34" charset="0"/>
                <a:ea typeface="ＭＳ Ｐゴシック" pitchFamily="34" charset="-128"/>
              </a:rPr>
              <a:t>Knowledgeable about:</a:t>
            </a:r>
          </a:p>
          <a:p>
            <a:pPr lvl="2">
              <a:defRPr/>
            </a:pPr>
            <a:r>
              <a:rPr lang="en-US" dirty="0" smtClean="0">
                <a:latin typeface="Calibri" pitchFamily="34" charset="0"/>
                <a:ea typeface="ＭＳ Ｐゴシック" pitchFamily="34" charset="-128"/>
              </a:rPr>
              <a:t>CAUTI definitions</a:t>
            </a:r>
          </a:p>
          <a:p>
            <a:pPr lvl="2">
              <a:defRPr/>
            </a:pPr>
            <a:r>
              <a:rPr lang="en-US" dirty="0" smtClean="0">
                <a:latin typeface="Calibri" pitchFamily="34" charset="0"/>
                <a:ea typeface="ＭＳ Ｐゴシック" pitchFamily="34" charset="-128"/>
              </a:rPr>
              <a:t>HICPAC guidelines</a:t>
            </a:r>
          </a:p>
          <a:p>
            <a:pPr lvl="2">
              <a:defRPr/>
            </a:pPr>
            <a:r>
              <a:rPr lang="en-US" dirty="0" smtClean="0">
                <a:latin typeface="Calibri" pitchFamily="34" charset="0"/>
                <a:ea typeface="ＭＳ Ｐゴシック" pitchFamily="34" charset="-128"/>
              </a:rPr>
              <a:t>Evidence-based infection prevention practices regarding catheter use</a:t>
            </a:r>
          </a:p>
        </p:txBody>
      </p:sp>
      <p:sp>
        <p:nvSpPr>
          <p:cNvPr id="450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69F2CAB-E3FC-44BF-A4CB-070A30BC8997}" type="slidenum">
              <a:rPr lang="en-US" altLang="en-US" smtClean="0"/>
              <a:pPr eaLnBrk="1" hangingPunct="1"/>
              <a:t>17</a:t>
            </a:fld>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5"/>
          <p:cNvSpPr>
            <a:spLocks noGrp="1" noChangeArrowheads="1"/>
          </p:cNvSpPr>
          <p:nvPr>
            <p:ph type="title"/>
          </p:nvPr>
        </p:nvSpPr>
        <p:spPr/>
        <p:txBody>
          <a:bodyPr anchorCtr="1"/>
          <a:lstStyle/>
          <a:p>
            <a:pPr eaLnBrk="1" hangingPunct="1"/>
            <a:r>
              <a:rPr lang="en-US" altLang="en-US" dirty="0" smtClean="0">
                <a:solidFill>
                  <a:schemeClr val="bg1"/>
                </a:solidFill>
                <a:latin typeface="Calibri" pitchFamily="34" charset="0"/>
                <a:ea typeface="ＭＳ Ｐゴシック" pitchFamily="34" charset="-128"/>
              </a:rPr>
              <a:t>Summary: Before Starting…</a:t>
            </a:r>
          </a:p>
        </p:txBody>
      </p:sp>
      <p:sp>
        <p:nvSpPr>
          <p:cNvPr id="49154" name="Rectangle 4"/>
          <p:cNvSpPr>
            <a:spLocks noGrp="1" noChangeArrowheads="1"/>
          </p:cNvSpPr>
          <p:nvPr>
            <p:ph sz="quarter" idx="11"/>
          </p:nvPr>
        </p:nvSpPr>
        <p:spPr/>
        <p:txBody>
          <a:bodyPr/>
          <a:lstStyle/>
          <a:p>
            <a:pPr eaLnBrk="1" hangingPunct="1">
              <a:lnSpc>
                <a:spcPct val="90000"/>
              </a:lnSpc>
              <a:defRPr/>
            </a:pPr>
            <a:r>
              <a:rPr lang="en-US" sz="2800" dirty="0" smtClean="0">
                <a:latin typeface="Calibri" pitchFamily="34" charset="0"/>
                <a:ea typeface="ＭＳ Ｐゴシック" pitchFamily="34" charset="-128"/>
              </a:rPr>
              <a:t>Do you have commitment from your leadership?</a:t>
            </a:r>
          </a:p>
          <a:p>
            <a:pPr eaLnBrk="1" hangingPunct="1">
              <a:lnSpc>
                <a:spcPct val="90000"/>
              </a:lnSpc>
              <a:defRPr/>
            </a:pPr>
            <a:r>
              <a:rPr lang="en-US" sz="2800" dirty="0" smtClean="0">
                <a:latin typeface="Calibri" pitchFamily="34" charset="0"/>
                <a:ea typeface="ＭＳ Ｐゴシック" pitchFamily="34" charset="-128"/>
              </a:rPr>
              <a:t>Have you shared the project goals within your unit and your organization?         </a:t>
            </a:r>
          </a:p>
          <a:p>
            <a:pPr eaLnBrk="1" hangingPunct="1">
              <a:lnSpc>
                <a:spcPct val="90000"/>
              </a:lnSpc>
              <a:defRPr/>
            </a:pPr>
            <a:r>
              <a:rPr lang="en-US" sz="2800" dirty="0" smtClean="0">
                <a:latin typeface="Calibri" pitchFamily="34" charset="0"/>
                <a:ea typeface="ＭＳ Ｐゴシック" pitchFamily="34" charset="-128"/>
              </a:rPr>
              <a:t>Are you ready to: </a:t>
            </a:r>
          </a:p>
          <a:p>
            <a:pPr lvl="1" eaLnBrk="1" hangingPunct="1">
              <a:lnSpc>
                <a:spcPct val="90000"/>
              </a:lnSpc>
              <a:defRPr/>
            </a:pPr>
            <a:r>
              <a:rPr lang="en-US" dirty="0" smtClean="0">
                <a:latin typeface="Calibri" pitchFamily="34" charset="0"/>
                <a:ea typeface="ＭＳ Ｐゴシック" pitchFamily="34" charset="-128"/>
              </a:rPr>
              <a:t>build a multidisciplinary team?</a:t>
            </a:r>
          </a:p>
          <a:p>
            <a:pPr lvl="1" eaLnBrk="1" hangingPunct="1">
              <a:lnSpc>
                <a:spcPct val="90000"/>
              </a:lnSpc>
              <a:defRPr/>
            </a:pPr>
            <a:r>
              <a:rPr lang="en-US" dirty="0" smtClean="0">
                <a:latin typeface="Calibri" pitchFamily="34" charset="0"/>
                <a:ea typeface="ＭＳ Ｐゴシック" pitchFamily="34" charset="-128"/>
              </a:rPr>
              <a:t>communicate the technical work/changes needed      to stakeholders (nurses and physicians)?</a:t>
            </a:r>
          </a:p>
          <a:p>
            <a:pPr lvl="1" eaLnBrk="1" hangingPunct="1">
              <a:lnSpc>
                <a:spcPct val="90000"/>
              </a:lnSpc>
              <a:defRPr/>
            </a:pPr>
            <a:r>
              <a:rPr lang="en-US" dirty="0" smtClean="0">
                <a:latin typeface="Calibri" pitchFamily="34" charset="0"/>
                <a:ea typeface="ＭＳ Ｐゴシック" pitchFamily="34" charset="-128"/>
              </a:rPr>
              <a:t>build a rounding process to check for catheter  appropriateness?</a:t>
            </a:r>
          </a:p>
          <a:p>
            <a:pPr lvl="1" eaLnBrk="1" hangingPunct="1">
              <a:lnSpc>
                <a:spcPct val="90000"/>
              </a:lnSpc>
              <a:defRPr/>
            </a:pPr>
            <a:r>
              <a:rPr lang="en-US" dirty="0" smtClean="0">
                <a:latin typeface="Calibri" pitchFamily="34" charset="0"/>
                <a:ea typeface="ＭＳ Ｐゴシック" pitchFamily="34" charset="-128"/>
              </a:rPr>
              <a:t>commit to regular data submission and review ?</a:t>
            </a:r>
          </a:p>
        </p:txBody>
      </p:sp>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908CE89-3814-4646-A71F-85F3FD929E65}" type="slidenum">
              <a:rPr lang="en-US" altLang="en-US" smtClean="0"/>
              <a:pPr eaLnBrk="1" hangingPunct="1"/>
              <a:t>18</a:t>
            </a:fld>
            <a:endParaRPr lang="en-US"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5"/>
          <p:cNvSpPr>
            <a:spLocks noGrp="1" noChangeArrowheads="1"/>
          </p:cNvSpPr>
          <p:nvPr>
            <p:ph type="title"/>
          </p:nvPr>
        </p:nvSpPr>
        <p:spPr/>
        <p:txBody>
          <a:bodyPr anchorCtr="1"/>
          <a:lstStyle/>
          <a:p>
            <a:pPr eaLnBrk="1" hangingPunct="1"/>
            <a:r>
              <a:rPr lang="en-US" altLang="en-US" dirty="0" smtClean="0">
                <a:solidFill>
                  <a:schemeClr val="bg1"/>
                </a:solidFill>
                <a:latin typeface="Calibri" pitchFamily="34" charset="0"/>
                <a:ea typeface="ＭＳ Ｐゴシック" pitchFamily="34" charset="-128"/>
              </a:rPr>
              <a:t>Summary: To be Successful…</a:t>
            </a:r>
          </a:p>
        </p:txBody>
      </p:sp>
      <p:sp>
        <p:nvSpPr>
          <p:cNvPr id="46082" name="Rectangle 4"/>
          <p:cNvSpPr>
            <a:spLocks noGrp="1" noChangeArrowheads="1"/>
          </p:cNvSpPr>
          <p:nvPr>
            <p:ph sz="quarter" idx="11"/>
          </p:nvPr>
        </p:nvSpPr>
        <p:spPr/>
        <p:txBody>
          <a:bodyPr/>
          <a:lstStyle/>
          <a:p>
            <a:pPr marL="0" indent="0" algn="ctr" eaLnBrk="1" hangingPunct="1">
              <a:lnSpc>
                <a:spcPct val="90000"/>
              </a:lnSpc>
              <a:buFontTx/>
              <a:buNone/>
              <a:defRPr/>
            </a:pPr>
            <a:r>
              <a:rPr lang="en-US" i="1" dirty="0" smtClean="0">
                <a:latin typeface="Calibri" pitchFamily="34" charset="0"/>
                <a:ea typeface="ＭＳ Ｐゴシック" pitchFamily="34" charset="-128"/>
              </a:rPr>
              <a:t>To achieve BOTH project goals of improving your unit safety culture and reducing CAUTI’s you will need: </a:t>
            </a:r>
          </a:p>
          <a:p>
            <a:pPr eaLnBrk="1" hangingPunct="1">
              <a:lnSpc>
                <a:spcPct val="90000"/>
              </a:lnSpc>
              <a:defRPr/>
            </a:pPr>
            <a:r>
              <a:rPr lang="en-US" sz="2800" dirty="0" smtClean="0">
                <a:latin typeface="Calibri" pitchFamily="34" charset="0"/>
                <a:ea typeface="ＭＳ Ｐゴシック" pitchFamily="34" charset="-128"/>
              </a:rPr>
              <a:t>A multidisciplinary, </a:t>
            </a:r>
            <a:r>
              <a:rPr lang="en-US" sz="2800" i="1" u="sng" dirty="0" smtClean="0">
                <a:latin typeface="Calibri" pitchFamily="34" charset="0"/>
                <a:ea typeface="ＭＳ Ｐゴシック" pitchFamily="34" charset="-128"/>
              </a:rPr>
              <a:t>unit</a:t>
            </a:r>
            <a:r>
              <a:rPr lang="en-US" sz="2800" i="1" dirty="0" smtClean="0">
                <a:latin typeface="Calibri" pitchFamily="34" charset="0"/>
                <a:ea typeface="ＭＳ Ｐゴシック" pitchFamily="34" charset="-128"/>
              </a:rPr>
              <a:t> </a:t>
            </a:r>
            <a:r>
              <a:rPr lang="en-US" sz="2800" i="1" u="sng" dirty="0" smtClean="0">
                <a:latin typeface="Calibri" pitchFamily="34" charset="0"/>
                <a:ea typeface="ＭＳ Ｐゴシック" pitchFamily="34" charset="-128"/>
              </a:rPr>
              <a:t>level</a:t>
            </a:r>
            <a:r>
              <a:rPr lang="en-US" sz="2800" i="1" dirty="0" smtClean="0">
                <a:latin typeface="Calibri" pitchFamily="34" charset="0"/>
                <a:ea typeface="ＭＳ Ｐゴシック" pitchFamily="34" charset="-128"/>
              </a:rPr>
              <a:t> </a:t>
            </a:r>
            <a:r>
              <a:rPr lang="en-US" sz="2800" dirty="0" smtClean="0">
                <a:latin typeface="Calibri" pitchFamily="34" charset="0"/>
                <a:ea typeface="ＭＳ Ｐゴシック" pitchFamily="34" charset="-128"/>
              </a:rPr>
              <a:t>team</a:t>
            </a:r>
          </a:p>
          <a:p>
            <a:pPr eaLnBrk="1" hangingPunct="1">
              <a:lnSpc>
                <a:spcPct val="90000"/>
              </a:lnSpc>
              <a:defRPr/>
            </a:pPr>
            <a:r>
              <a:rPr lang="en-US" sz="2800" dirty="0" smtClean="0">
                <a:latin typeface="Calibri" pitchFamily="34" charset="0"/>
                <a:ea typeface="ＭＳ Ｐゴシック" pitchFamily="34" charset="-128"/>
              </a:rPr>
              <a:t>Strong backing from organizational leadership</a:t>
            </a:r>
          </a:p>
          <a:p>
            <a:pPr eaLnBrk="1" hangingPunct="1">
              <a:lnSpc>
                <a:spcPct val="90000"/>
              </a:lnSpc>
              <a:defRPr/>
            </a:pPr>
            <a:r>
              <a:rPr lang="en-US" sz="2800" dirty="0" smtClean="0">
                <a:latin typeface="Calibri" pitchFamily="34" charset="0"/>
                <a:ea typeface="ＭＳ Ｐゴシック" pitchFamily="34" charset="-128"/>
              </a:rPr>
              <a:t>A respected and effective team leader</a:t>
            </a:r>
          </a:p>
          <a:p>
            <a:pPr eaLnBrk="1" hangingPunct="1">
              <a:lnSpc>
                <a:spcPct val="90000"/>
              </a:lnSpc>
              <a:defRPr/>
            </a:pPr>
            <a:r>
              <a:rPr lang="en-US" sz="2800" dirty="0" smtClean="0">
                <a:latin typeface="Calibri" pitchFamily="34" charset="0"/>
                <a:ea typeface="ＭＳ Ｐゴシック" pitchFamily="34" charset="-128"/>
              </a:rPr>
              <a:t>A committed physician and nursing champion</a:t>
            </a:r>
          </a:p>
          <a:p>
            <a:pPr eaLnBrk="1" hangingPunct="1">
              <a:lnSpc>
                <a:spcPct val="90000"/>
              </a:lnSpc>
              <a:defRPr/>
            </a:pPr>
            <a:r>
              <a:rPr lang="en-US" sz="2800" dirty="0" smtClean="0">
                <a:latin typeface="Calibri" pitchFamily="34" charset="0"/>
                <a:ea typeface="ＭＳ Ｐゴシック" pitchFamily="34" charset="-128"/>
              </a:rPr>
              <a:t>N</a:t>
            </a:r>
            <a:r>
              <a:rPr lang="en-US" altLang="ja-JP" sz="2800" dirty="0" smtClean="0">
                <a:latin typeface="Calibri" pitchFamily="34" charset="0"/>
                <a:ea typeface="ＭＳ Ｐゴシック" pitchFamily="34" charset="-128"/>
              </a:rPr>
              <a:t>ursing AND physician ownership of the work to make care safer for patients </a:t>
            </a:r>
            <a:endParaRPr lang="en-US" sz="2800" dirty="0" smtClean="0">
              <a:latin typeface="Calibri" pitchFamily="34" charset="0"/>
              <a:ea typeface="ＭＳ Ｐゴシック" pitchFamily="34" charset="-128"/>
            </a:endParaRPr>
          </a:p>
        </p:txBody>
      </p:sp>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AE8FF7D-2B1C-4ADB-B812-B663B0D645A4}" type="slidenum">
              <a:rPr lang="en-US" altLang="en-US" smtClean="0"/>
              <a:pPr eaLnBrk="1" hangingPunct="1"/>
              <a:t>19</a:t>
            </a:fld>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371600"/>
          </a:xfrm>
        </p:spPr>
        <p:txBody>
          <a:bodyPr/>
          <a:lstStyle/>
          <a:p>
            <a:r>
              <a:rPr lang="en-US" altLang="en-US" dirty="0" smtClean="0">
                <a:solidFill>
                  <a:schemeClr val="bg1"/>
                </a:solidFill>
                <a:latin typeface="Calibri" pitchFamily="34" charset="0"/>
                <a:ea typeface="ＭＳ Ｐゴシック" pitchFamily="34" charset="-128"/>
              </a:rPr>
              <a:t>Learning Objectives</a:t>
            </a:r>
          </a:p>
        </p:txBody>
      </p:sp>
      <p:sp>
        <p:nvSpPr>
          <p:cNvPr id="31746" name="Content Placeholder 2"/>
          <p:cNvSpPr>
            <a:spLocks noGrp="1"/>
          </p:cNvSpPr>
          <p:nvPr>
            <p:ph sz="quarter" idx="11"/>
          </p:nvPr>
        </p:nvSpPr>
        <p:spPr>
          <a:xfrm>
            <a:off x="457200" y="1676400"/>
            <a:ext cx="8153400" cy="4267200"/>
          </a:xfrm>
        </p:spPr>
        <p:txBody>
          <a:bodyPr>
            <a:normAutofit/>
          </a:bodyPr>
          <a:lstStyle/>
          <a:p>
            <a:pPr marL="514350" indent="-514350">
              <a:buFont typeface="+mj-lt"/>
              <a:buAutoNum type="arabicPeriod"/>
              <a:defRPr/>
            </a:pPr>
            <a:r>
              <a:rPr lang="en-US" dirty="0" smtClean="0">
                <a:latin typeface="Calibri" pitchFamily="34" charset="0"/>
                <a:ea typeface="ＭＳ Ｐゴシック" pitchFamily="34" charset="-128"/>
              </a:rPr>
              <a:t>Describe what is needed to </a:t>
            </a:r>
            <a:r>
              <a:rPr lang="en-US" u="sng" dirty="0" smtClean="0">
                <a:latin typeface="Calibri" pitchFamily="34" charset="0"/>
                <a:ea typeface="ＭＳ Ｐゴシック" pitchFamily="34" charset="-128"/>
              </a:rPr>
              <a:t>build a team</a:t>
            </a:r>
            <a:r>
              <a:rPr lang="en-US" dirty="0" smtClean="0">
                <a:latin typeface="Calibri" pitchFamily="34" charset="0"/>
                <a:ea typeface="ＭＳ Ｐゴシック" pitchFamily="34" charset="-128"/>
              </a:rPr>
              <a:t> to reduce CAUTI risk</a:t>
            </a:r>
          </a:p>
          <a:p>
            <a:pPr lvl="1">
              <a:defRPr/>
            </a:pPr>
            <a:r>
              <a:rPr lang="en-US" dirty="0" smtClean="0">
                <a:latin typeface="Calibri" pitchFamily="34" charset="0"/>
              </a:rPr>
              <a:t>Determine the </a:t>
            </a:r>
            <a:r>
              <a:rPr lang="en-US" dirty="0" smtClean="0">
                <a:latin typeface="Calibri" pitchFamily="34" charset="0"/>
                <a:ea typeface="ＭＳ Ｐゴシック" pitchFamily="34" charset="-128"/>
              </a:rPr>
              <a:t>essential members</a:t>
            </a:r>
            <a:endParaRPr lang="en-US" dirty="0">
              <a:latin typeface="Calibri" pitchFamily="34" charset="0"/>
              <a:ea typeface="ＭＳ Ｐゴシック" pitchFamily="34" charset="-128"/>
            </a:endParaRPr>
          </a:p>
          <a:p>
            <a:pPr lvl="1">
              <a:defRPr/>
            </a:pPr>
            <a:r>
              <a:rPr lang="en-US" dirty="0" smtClean="0">
                <a:latin typeface="Calibri" pitchFamily="34" charset="0"/>
              </a:rPr>
              <a:t>State what is expected from them</a:t>
            </a:r>
          </a:p>
          <a:p>
            <a:pPr marL="514350" indent="-514350">
              <a:buFont typeface="+mj-lt"/>
              <a:buAutoNum type="arabicPeriod"/>
              <a:defRPr/>
            </a:pPr>
            <a:r>
              <a:rPr lang="en-US" u="sng" dirty="0" smtClean="0">
                <a:latin typeface="Calibri" pitchFamily="34" charset="0"/>
                <a:ea typeface="ＭＳ Ｐゴシック" pitchFamily="34" charset="-128"/>
              </a:rPr>
              <a:t>Explain the process </a:t>
            </a:r>
            <a:r>
              <a:rPr lang="en-US" dirty="0" smtClean="0">
                <a:latin typeface="Calibri" pitchFamily="34" charset="0"/>
                <a:ea typeface="ＭＳ Ｐゴシック" pitchFamily="34" charset="-128"/>
              </a:rPr>
              <a:t>to reduce CAUTI risk</a:t>
            </a:r>
          </a:p>
          <a:p>
            <a:pPr lvl="1">
              <a:defRPr/>
            </a:pPr>
            <a:r>
              <a:rPr lang="en-US" dirty="0" smtClean="0">
                <a:latin typeface="Calibri" pitchFamily="34" charset="0"/>
                <a:ea typeface="ＭＳ Ｐゴシック" pitchFamily="34" charset="-128"/>
              </a:rPr>
              <a:t>Know the </a:t>
            </a:r>
            <a:r>
              <a:rPr lang="en-US" dirty="0">
                <a:latin typeface="Calibri" pitchFamily="34" charset="0"/>
                <a:ea typeface="ＭＳ Ｐゴシック" pitchFamily="34" charset="-128"/>
              </a:rPr>
              <a:t>approved indications for catheter </a:t>
            </a:r>
            <a:r>
              <a:rPr lang="en-US" dirty="0" smtClean="0">
                <a:latin typeface="Calibri" pitchFamily="34" charset="0"/>
                <a:ea typeface="ＭＳ Ｐゴシック" pitchFamily="34" charset="-128"/>
              </a:rPr>
              <a:t>use</a:t>
            </a:r>
            <a:endParaRPr lang="en-US" dirty="0">
              <a:latin typeface="Calibri" pitchFamily="34" charset="0"/>
              <a:ea typeface="ＭＳ Ｐゴシック" pitchFamily="34" charset="-128"/>
            </a:endParaRPr>
          </a:p>
          <a:p>
            <a:pPr lvl="1">
              <a:defRPr/>
            </a:pPr>
            <a:r>
              <a:rPr lang="en-US" sz="2800" dirty="0" smtClean="0">
                <a:latin typeface="Calibri" pitchFamily="34" charset="0"/>
                <a:ea typeface="ＭＳ Ｐゴシック" pitchFamily="34" charset="-128"/>
              </a:rPr>
              <a:t>Understand how to implement and sustain  a process to evaluate appropriate catheter use</a:t>
            </a:r>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0A4D7AA-92FF-4BAA-B835-819596DB820A}" type="slidenum">
              <a:rPr lang="en-US" altLang="en-US" smtClean="0"/>
              <a:pPr eaLnBrk="1" hangingPunct="1"/>
              <a:t>2</a:t>
            </a:fld>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US" altLang="en-US" dirty="0" smtClean="0">
                <a:solidFill>
                  <a:schemeClr val="bg1"/>
                </a:solidFill>
                <a:latin typeface="Calibri" pitchFamily="34" charset="0"/>
                <a:ea typeface="ＭＳ Ｐゴシック" pitchFamily="34" charset="-128"/>
              </a:rPr>
              <a:t>Indications for Catheter Use</a:t>
            </a:r>
          </a:p>
        </p:txBody>
      </p:sp>
      <p:sp>
        <p:nvSpPr>
          <p:cNvPr id="48132" name="Rectangle 3"/>
          <p:cNvSpPr>
            <a:spLocks noGrp="1" noChangeArrowheads="1"/>
          </p:cNvSpPr>
          <p:nvPr>
            <p:ph sz="quarter" idx="11"/>
          </p:nvPr>
        </p:nvSpPr>
        <p:spPr/>
        <p:txBody>
          <a:bodyPr/>
          <a:lstStyle/>
          <a:p>
            <a:pPr marL="0" indent="0" algn="ctr" eaLnBrk="1" hangingPunct="1">
              <a:spcBef>
                <a:spcPct val="50000"/>
              </a:spcBef>
              <a:buFontTx/>
              <a:buNone/>
            </a:pPr>
            <a:r>
              <a:rPr lang="en-US" altLang="en-US" sz="3600" dirty="0" smtClean="0">
                <a:latin typeface="Calibri" pitchFamily="34" charset="0"/>
                <a:ea typeface="ＭＳ Ｐゴシック" pitchFamily="34" charset="-128"/>
              </a:rPr>
              <a:t>Appropriate and inappropriate indications for urinary catheter use are based on the new CDC HICPAC guidelines 2009</a:t>
            </a:r>
          </a:p>
        </p:txBody>
      </p:sp>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D954AF1-7995-4853-827F-6B1ADC29C009}" type="slidenum">
              <a:rPr lang="en-US" altLang="en-US" smtClean="0"/>
              <a:pPr eaLnBrk="1" hangingPunct="1"/>
              <a:t>20</a:t>
            </a:fld>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7"/>
          <p:cNvSpPr>
            <a:spLocks noGrp="1"/>
          </p:cNvSpPr>
          <p:nvPr>
            <p:ph type="title"/>
          </p:nvPr>
        </p:nvSpPr>
        <p:spPr/>
        <p:txBody>
          <a:bodyPr/>
          <a:lstStyle/>
          <a:p>
            <a:r>
              <a:rPr lang="en-US" altLang="en-US" sz="3600" dirty="0" smtClean="0">
                <a:solidFill>
                  <a:schemeClr val="bg1"/>
                </a:solidFill>
                <a:latin typeface="Calibri" pitchFamily="34" charset="0"/>
                <a:ea typeface="ＭＳ Ｐゴシック" pitchFamily="34" charset="-128"/>
              </a:rPr>
              <a:t>2009 Prevention of CAUTI HICPAC Guidelines</a:t>
            </a:r>
            <a:r>
              <a:rPr lang="en-US" altLang="en-US" sz="6600" dirty="0" smtClean="0">
                <a:solidFill>
                  <a:schemeClr val="bg1"/>
                </a:solidFill>
                <a:latin typeface="Calibri" pitchFamily="34" charset="0"/>
                <a:ea typeface="ＭＳ Ｐゴシック" pitchFamily="34" charset="-128"/>
              </a:rPr>
              <a:t/>
            </a:r>
            <a:br>
              <a:rPr lang="en-US" altLang="en-US" sz="6600" dirty="0" smtClean="0">
                <a:solidFill>
                  <a:schemeClr val="bg1"/>
                </a:solidFill>
                <a:latin typeface="Calibri" pitchFamily="34" charset="0"/>
                <a:ea typeface="ＭＳ Ｐゴシック" pitchFamily="34" charset="-128"/>
              </a:rPr>
            </a:br>
            <a:r>
              <a:rPr lang="en-US" altLang="en-US" sz="1600" dirty="0" smtClean="0">
                <a:solidFill>
                  <a:schemeClr val="bg1"/>
                </a:solidFill>
                <a:latin typeface="Calibri" pitchFamily="34" charset="0"/>
                <a:ea typeface="ＭＳ Ｐゴシック" pitchFamily="34" charset="-128"/>
              </a:rPr>
              <a:t>(Gould et al, Infect Control </a:t>
            </a:r>
            <a:r>
              <a:rPr lang="en-US" altLang="en-US" sz="1600" dirty="0" err="1" smtClean="0">
                <a:solidFill>
                  <a:schemeClr val="bg1"/>
                </a:solidFill>
                <a:latin typeface="Calibri" pitchFamily="34" charset="0"/>
                <a:ea typeface="ＭＳ Ｐゴシック" pitchFamily="34" charset="-128"/>
              </a:rPr>
              <a:t>Hosp</a:t>
            </a:r>
            <a:r>
              <a:rPr lang="en-US" altLang="en-US" sz="1600" dirty="0" smtClean="0">
                <a:solidFill>
                  <a:schemeClr val="bg1"/>
                </a:solidFill>
                <a:latin typeface="Calibri" pitchFamily="34" charset="0"/>
                <a:ea typeface="ＭＳ Ｐゴシック" pitchFamily="34" charset="-128"/>
              </a:rPr>
              <a:t> </a:t>
            </a:r>
            <a:r>
              <a:rPr lang="en-US" altLang="en-US" sz="1600" dirty="0" err="1" smtClean="0">
                <a:solidFill>
                  <a:schemeClr val="bg1"/>
                </a:solidFill>
                <a:latin typeface="Calibri" pitchFamily="34" charset="0"/>
                <a:ea typeface="ＭＳ Ｐゴシック" pitchFamily="34" charset="-128"/>
              </a:rPr>
              <a:t>Epidemiol</a:t>
            </a:r>
            <a:r>
              <a:rPr lang="en-US" altLang="en-US" sz="1600" dirty="0" smtClean="0">
                <a:solidFill>
                  <a:schemeClr val="bg1"/>
                </a:solidFill>
                <a:latin typeface="Calibri" pitchFamily="34" charset="0"/>
                <a:ea typeface="ＭＳ Ｐゴシック" pitchFamily="34" charset="-128"/>
              </a:rPr>
              <a:t> 2010; 31: 319-326)</a:t>
            </a:r>
            <a:endParaRPr lang="en-US" altLang="en-US" dirty="0" smtClean="0">
              <a:solidFill>
                <a:schemeClr val="bg1"/>
              </a:solidFill>
              <a:latin typeface="Calibri" pitchFamily="34" charset="0"/>
              <a:ea typeface="ＭＳ Ｐゴシック" pitchFamily="34" charset="-128"/>
            </a:endParaRPr>
          </a:p>
        </p:txBody>
      </p:sp>
      <p:sp>
        <p:nvSpPr>
          <p:cNvPr id="4915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B91F9BE-52FB-497A-8302-5FBAF72B2FBA}" type="slidenum">
              <a:rPr lang="en-US" altLang="en-US" smtClean="0"/>
              <a:pPr eaLnBrk="1" hangingPunct="1"/>
              <a:t>21</a:t>
            </a:fld>
            <a:endParaRPr lang="en-US" altLang="en-US" dirty="0" smtClean="0"/>
          </a:p>
        </p:txBody>
      </p:sp>
      <p:pic>
        <p:nvPicPr>
          <p:cNvPr id="3" name="Content Placeholder 2" descr="The 2009 CAUTI HICPAC Guidelines specify both appropriate indications for indwelling urethral catheter use and inappropriate indications. Appropriate indications include urinary retention or bladder outlet obstruction, need for accurate measurements of urinary output in critically ill patients, and perioperative use for selected surgical procedures. Examples of inappropriate uses for indwelling catheters include means of obtaining urine for culture when the patient can voluntarily void and for prolonged postoperative duration without appropriate indications." title="CAUTI HICPAC Guidelines"/>
          <p:cNvPicPr>
            <a:picLocks noGrp="1" noChangeAspect="1"/>
          </p:cNvPicPr>
          <p:nvPr>
            <p:ph sz="quarter" idx="11"/>
          </p:nvPr>
        </p:nvPicPr>
        <p:blipFill>
          <a:blip r:embed="rId3"/>
          <a:stretch>
            <a:fillRect/>
          </a:stretch>
        </p:blipFill>
        <p:spPr>
          <a:xfrm>
            <a:off x="152400" y="1553934"/>
            <a:ext cx="8836143" cy="5290211"/>
          </a:xfrm>
        </p:spPr>
      </p:pic>
    </p:spTree>
  </p:cSld>
  <p:clrMapOvr>
    <a:masterClrMapping/>
  </p:clrMapOvr>
  <p:transition advClick="0"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9144000" cy="1371600"/>
          </a:xfrm>
        </p:spPr>
        <p:txBody>
          <a:bodyPr/>
          <a:lstStyle/>
          <a:p>
            <a:r>
              <a:rPr lang="en-US" altLang="en-US" dirty="0" smtClean="0">
                <a:solidFill>
                  <a:schemeClr val="bg1"/>
                </a:solidFill>
                <a:latin typeface="Calibri" pitchFamily="34" charset="0"/>
                <a:ea typeface="ＭＳ Ｐゴシック" pitchFamily="34" charset="-128"/>
              </a:rPr>
              <a:t>Other Acceptable Indications?</a:t>
            </a:r>
          </a:p>
        </p:txBody>
      </p:sp>
      <p:sp>
        <p:nvSpPr>
          <p:cNvPr id="50179" name="Content Placeholder 2"/>
          <p:cNvSpPr>
            <a:spLocks noGrp="1"/>
          </p:cNvSpPr>
          <p:nvPr>
            <p:ph sz="quarter" idx="11"/>
          </p:nvPr>
        </p:nvSpPr>
        <p:spPr/>
        <p:txBody>
          <a:bodyPr/>
          <a:lstStyle/>
          <a:p>
            <a:r>
              <a:rPr lang="en-US" altLang="en-US" sz="3600" smtClean="0">
                <a:latin typeface="Calibri" pitchFamily="34" charset="0"/>
                <a:ea typeface="ＭＳ Ｐゴシック" pitchFamily="34" charset="-128"/>
              </a:rPr>
              <a:t>May consider including certain institutionally - acceptable reasons for use</a:t>
            </a:r>
          </a:p>
          <a:p>
            <a:r>
              <a:rPr lang="en-US" altLang="en-US" sz="3600" smtClean="0">
                <a:latin typeface="Calibri" pitchFamily="34" charset="0"/>
                <a:ea typeface="ＭＳ Ｐゴシック" pitchFamily="34" charset="-128"/>
              </a:rPr>
              <a:t>Caution: not to have acceptable indications to fit your current practice at the facility</a:t>
            </a:r>
          </a:p>
        </p:txBody>
      </p:sp>
      <p:sp>
        <p:nvSpPr>
          <p:cNvPr id="501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D28E52-B6F3-4640-BAE9-9D4A68A5860C}" type="slidenum">
              <a:rPr lang="en-US" altLang="en-US" smtClean="0"/>
              <a:pPr eaLnBrk="1" hangingPunct="1"/>
              <a:t>22</a:t>
            </a:fld>
            <a:endParaRPr lang="en-US"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0"/>
            <a:ext cx="9144000" cy="1371600"/>
          </a:xfrm>
        </p:spPr>
        <p:txBody>
          <a:bodyPr/>
          <a:lstStyle/>
          <a:p>
            <a:r>
              <a:rPr lang="en-US" altLang="en-US" dirty="0" smtClean="0">
                <a:solidFill>
                  <a:schemeClr val="bg1"/>
                </a:solidFill>
                <a:latin typeface="Calibri" pitchFamily="34" charset="0"/>
                <a:ea typeface="ＭＳ Ｐゴシック" pitchFamily="34" charset="-128"/>
              </a:rPr>
              <a:t>Other Acceptable Indications?</a:t>
            </a:r>
          </a:p>
        </p:txBody>
      </p:sp>
      <p:sp>
        <p:nvSpPr>
          <p:cNvPr id="51203" name="Content Placeholder 2"/>
          <p:cNvSpPr>
            <a:spLocks noGrp="1"/>
          </p:cNvSpPr>
          <p:nvPr>
            <p:ph sz="quarter" idx="11"/>
          </p:nvPr>
        </p:nvSpPr>
        <p:spPr/>
        <p:txBody>
          <a:bodyPr/>
          <a:lstStyle/>
          <a:p>
            <a:r>
              <a:rPr lang="en-US" altLang="en-US" sz="3600" smtClean="0">
                <a:latin typeface="Calibri" pitchFamily="34" charset="0"/>
                <a:ea typeface="ＭＳ Ｐゴシック" pitchFamily="34" charset="-128"/>
              </a:rPr>
              <a:t>A more helpful approach would be to have more clarity established at your institution on what each of the indications means</a:t>
            </a:r>
          </a:p>
        </p:txBody>
      </p:sp>
      <p:sp>
        <p:nvSpPr>
          <p:cNvPr id="512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3FDF8AD-DC68-428F-AD97-32273AFD7398}" type="slidenum">
              <a:rPr lang="en-US" altLang="en-US" smtClean="0"/>
              <a:pPr eaLnBrk="1" hangingPunct="1"/>
              <a:t>23</a:t>
            </a:fld>
            <a:endParaRPr lang="en-US"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a:xfrm>
            <a:off x="0" y="0"/>
            <a:ext cx="9144000" cy="1371600"/>
          </a:xfrm>
        </p:spPr>
        <p:txBody>
          <a:bodyPr/>
          <a:lstStyle/>
          <a:p>
            <a:r>
              <a:rPr lang="en-US" altLang="en-US" dirty="0" smtClean="0">
                <a:solidFill>
                  <a:schemeClr val="bg1"/>
                </a:solidFill>
                <a:latin typeface="Calibri" pitchFamily="34" charset="0"/>
                <a:ea typeface="ＭＳ Ｐゴシック" pitchFamily="34" charset="-128"/>
              </a:rPr>
              <a:t>Accurate measurement of urinary output in the critically ill patients</a:t>
            </a:r>
            <a:endParaRPr lang="en-US" altLang="en-US" dirty="0" smtClean="0">
              <a:solidFill>
                <a:schemeClr val="bg1"/>
              </a:solidFill>
              <a:ea typeface="ＭＳ Ｐゴシック" pitchFamily="34" charset="-128"/>
            </a:endParaRPr>
          </a:p>
        </p:txBody>
      </p:sp>
      <p:sp>
        <p:nvSpPr>
          <p:cNvPr id="52227" name="Content Placeholder 3"/>
          <p:cNvSpPr>
            <a:spLocks noGrp="1"/>
          </p:cNvSpPr>
          <p:nvPr>
            <p:ph sz="quarter" idx="11"/>
          </p:nvPr>
        </p:nvSpPr>
        <p:spPr/>
        <p:txBody>
          <a:bodyPr/>
          <a:lstStyle/>
          <a:p>
            <a:r>
              <a:rPr lang="en-US" altLang="en-US" sz="3400" smtClean="0">
                <a:latin typeface="Calibri" pitchFamily="34" charset="0"/>
                <a:ea typeface="ＭＳ Ｐゴシック" pitchFamily="34" charset="-128"/>
              </a:rPr>
              <a:t>We see this indication applicable to patients in the intensive care setting </a:t>
            </a:r>
          </a:p>
          <a:p>
            <a:r>
              <a:rPr lang="en-US" altLang="en-US" sz="3400" smtClean="0">
                <a:latin typeface="Calibri" pitchFamily="34" charset="0"/>
                <a:ea typeface="ＭＳ Ｐゴシック" pitchFamily="34" charset="-128"/>
              </a:rPr>
              <a:t>Clearly define who is critically ill when you establish your acceptable indications</a:t>
            </a:r>
          </a:p>
        </p:txBody>
      </p:sp>
      <p:sp>
        <p:nvSpPr>
          <p:cNvPr id="5222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CB7ABD6-1117-4EEF-8F84-A1CE390C4591}" type="slidenum">
              <a:rPr lang="en-US" altLang="en-US" smtClean="0"/>
              <a:pPr eaLnBrk="1" hangingPunct="1"/>
              <a:t>24</a:t>
            </a:fld>
            <a:endParaRPr lang="en-US"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p:txBody>
          <a:bodyPr/>
          <a:lstStyle/>
          <a:p>
            <a:pPr eaLnBrk="1" hangingPunct="1"/>
            <a:r>
              <a:rPr lang="en-US" altLang="en-US" dirty="0" smtClean="0">
                <a:solidFill>
                  <a:schemeClr val="bg1"/>
                </a:solidFill>
                <a:latin typeface="Calibri" pitchFamily="34" charset="0"/>
                <a:ea typeface="ＭＳ Ｐゴシック" pitchFamily="34" charset="-128"/>
              </a:rPr>
              <a:t>Acute Urinary Retention or Obstruction</a:t>
            </a:r>
          </a:p>
        </p:txBody>
      </p:sp>
      <p:graphicFrame>
        <p:nvGraphicFramePr>
          <p:cNvPr id="3" name="Content Placeholder 2" descr="Acute urinary retention and outflow obstruction are appropriate indications for indwelling urethral catheter use. Examples of outflow obstruction include prostatic hypertrophy with obstruction, urethral obstruction, or urinary blood clots with obstruction. Causes of acute urinary retention include medication-induced retention, medical (neurogenic bladder), and trauma to the spinal cord." title="Examples of Outflow Obstruction or Acute Urinary Retention"/>
          <p:cNvGraphicFramePr>
            <a:graphicFrameLocks noGrp="1"/>
          </p:cNvGraphicFramePr>
          <p:nvPr>
            <p:ph sz="quarter" idx="11"/>
          </p:nvPr>
        </p:nvGraphicFramePr>
        <p:xfrm>
          <a:off x="457200" y="1676400"/>
          <a:ext cx="8153400" cy="4267200"/>
        </p:xfrm>
        <a:graphic>
          <a:graphicData uri="http://schemas.openxmlformats.org/drawingml/2006/table">
            <a:tbl>
              <a:tblPr firstRow="1" bandRow="1">
                <a:tableStyleId>{5C22544A-7EE6-4342-B048-85BDC9FD1C3A}</a:tableStyleId>
              </a:tblPr>
              <a:tblGrid>
                <a:gridCol w="4076700"/>
                <a:gridCol w="4076700"/>
              </a:tblGrid>
              <a:tr h="1066800">
                <a:tc>
                  <a:txBody>
                    <a:bodyPr/>
                    <a:lstStyle/>
                    <a:p>
                      <a:r>
                        <a:rPr lang="en-US" sz="3200" dirty="0" smtClean="0">
                          <a:solidFill>
                            <a:srgbClr val="000000"/>
                          </a:solidFill>
                          <a:latin typeface="Calibri" charset="0"/>
                        </a:rPr>
                        <a:t>Outflow Obstruction</a:t>
                      </a:r>
                      <a:endParaRPr lang="en-US" sz="3200" dirty="0">
                        <a:solidFill>
                          <a:srgbClr val="000000"/>
                        </a:solidFill>
                      </a:endParaRPr>
                    </a:p>
                  </a:txBody>
                  <a:tcPr marL="90593" marR="90593" marT="45717" marB="45717"/>
                </a:tc>
                <a:tc>
                  <a:txBody>
                    <a:bodyPr/>
                    <a:lstStyle/>
                    <a:p>
                      <a:r>
                        <a:rPr lang="en-US" sz="3200" dirty="0" smtClean="0">
                          <a:solidFill>
                            <a:srgbClr val="000000"/>
                          </a:solidFill>
                          <a:latin typeface="Calibri" charset="0"/>
                        </a:rPr>
                        <a:t>Acute Urinary Retention</a:t>
                      </a:r>
                      <a:endParaRPr lang="en-US" sz="3200" dirty="0">
                        <a:solidFill>
                          <a:srgbClr val="000000"/>
                        </a:solidFill>
                      </a:endParaRPr>
                    </a:p>
                  </a:txBody>
                  <a:tcPr marL="90593" marR="90593" marT="45717" marB="45717"/>
                </a:tc>
              </a:tr>
              <a:tr h="1066800">
                <a:tc>
                  <a:txBody>
                    <a:bodyPr/>
                    <a:lstStyle/>
                    <a:p>
                      <a:r>
                        <a:rPr lang="en-US" sz="3200" dirty="0" smtClean="0">
                          <a:latin typeface="Calibri" charset="0"/>
                        </a:rPr>
                        <a:t>Prostatic hypertrophy with obstruction</a:t>
                      </a:r>
                      <a:endParaRPr lang="en-US" sz="3200" dirty="0"/>
                    </a:p>
                  </a:txBody>
                  <a:tcPr marL="90593" marR="90593" marT="45717" marB="45717"/>
                </a:tc>
                <a:tc>
                  <a:txBody>
                    <a:bodyPr/>
                    <a:lstStyle/>
                    <a:p>
                      <a:r>
                        <a:rPr lang="en-US" sz="3200" dirty="0" smtClean="0">
                          <a:latin typeface="Calibri" charset="0"/>
                        </a:rPr>
                        <a:t>Medication-induced</a:t>
                      </a:r>
                      <a:endParaRPr lang="en-US" sz="3200" dirty="0"/>
                    </a:p>
                  </a:txBody>
                  <a:tcPr marL="90593" marR="90593" marT="45717" marB="45717"/>
                </a:tc>
              </a:tr>
              <a:tr h="1066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latin typeface="Calibri"/>
                          <a:cs typeface="Calibri"/>
                        </a:rPr>
                        <a:t>Urethral obstruction</a:t>
                      </a:r>
                    </a:p>
                  </a:txBody>
                  <a:tcPr marL="90593" marR="90593" marT="45717" marB="45717"/>
                </a:tc>
                <a:tc>
                  <a:txBody>
                    <a:bodyPr/>
                    <a:lstStyle/>
                    <a:p>
                      <a:r>
                        <a:rPr lang="en-US" sz="3200" dirty="0" smtClean="0">
                          <a:latin typeface="Calibri"/>
                          <a:cs typeface="Calibri"/>
                        </a:rPr>
                        <a:t>Medical </a:t>
                      </a:r>
                    </a:p>
                    <a:p>
                      <a:r>
                        <a:rPr lang="en-US" sz="3200" dirty="0" smtClean="0">
                          <a:latin typeface="Calibri"/>
                          <a:cs typeface="Calibri"/>
                        </a:rPr>
                        <a:t>(neurogenic bladder)</a:t>
                      </a:r>
                    </a:p>
                  </a:txBody>
                  <a:tcPr marL="90593" marR="90593" marT="45717" marB="45717"/>
                </a:tc>
              </a:tr>
              <a:tr h="1066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latin typeface="Calibri" charset="0"/>
                        </a:rPr>
                        <a:t>Urinary blood clots with obstruction</a:t>
                      </a:r>
                    </a:p>
                  </a:txBody>
                  <a:tcPr marL="90593" marR="90593"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latin typeface="Calibri" charset="0"/>
                        </a:rPr>
                        <a:t>Trauma to spinal cord</a:t>
                      </a:r>
                      <a:endParaRPr lang="en-US" sz="3200" dirty="0" smtClean="0">
                        <a:solidFill>
                          <a:srgbClr val="FF0000"/>
                        </a:solidFill>
                        <a:latin typeface="Calibri" charset="0"/>
                      </a:endParaRPr>
                    </a:p>
                  </a:txBody>
                  <a:tcPr marL="90593" marR="90593" marT="45717" marB="45717"/>
                </a:tc>
              </a:tr>
            </a:tbl>
          </a:graphicData>
        </a:graphic>
      </p:graphicFrame>
      <p:sp>
        <p:nvSpPr>
          <p:cNvPr id="5325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9859242-454A-4512-BE81-338DBBB98AF4}" type="slidenum">
              <a:rPr lang="en-US" altLang="en-US" smtClean="0"/>
              <a:pPr eaLnBrk="1" hangingPunct="1"/>
              <a:t>25</a:t>
            </a:fld>
            <a:endParaRPr lang="en-US"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p:cNvSpPr>
            <a:spLocks noGrp="1"/>
          </p:cNvSpPr>
          <p:nvPr>
            <p:ph type="title"/>
          </p:nvPr>
        </p:nvSpPr>
        <p:spPr/>
        <p:txBody>
          <a:bodyPr/>
          <a:lstStyle/>
          <a:p>
            <a:pPr marL="609600" indent="-609600" eaLnBrk="1" hangingPunct="1"/>
            <a:r>
              <a:rPr lang="en-US" altLang="en-US" dirty="0" smtClean="0">
                <a:solidFill>
                  <a:schemeClr val="bg1"/>
                </a:solidFill>
                <a:latin typeface="Calibri" pitchFamily="34" charset="0"/>
                <a:ea typeface="ＭＳ Ｐゴシック" pitchFamily="34" charset="-128"/>
              </a:rPr>
              <a:t>Perioperative Use in Selected Surgeries</a:t>
            </a:r>
          </a:p>
        </p:txBody>
      </p:sp>
      <p:graphicFrame>
        <p:nvGraphicFramePr>
          <p:cNvPr id="6" name="Content Placeholder 2" descr="Perioperative use in selected surgeries is an appropriate indication for indwelling urethral catheter use. Perioperative use can be intraoperative, such as when prolonged duration of surgery is anticipated, if there are a large volume of infusions during surgery, or if there is a need for urinary output monitoring. Perioperative use can also depend on the surgical site, such as when urologic surgery or other surgery on contiguous structures of the genitourinary tract occur." title="Examples of Perioperative Catheter Use in Selected Surgeries"/>
          <p:cNvGraphicFramePr>
            <a:graphicFrameLocks noGrp="1"/>
          </p:cNvGraphicFramePr>
          <p:nvPr>
            <p:ph sz="quarter" idx="11"/>
            <p:extLst>
              <p:ext uri="{D42A27DB-BD31-4B8C-83A1-F6EECF244321}">
                <p14:modId xmlns:p14="http://schemas.microsoft.com/office/powerpoint/2010/main" val="136545442"/>
              </p:ext>
            </p:extLst>
          </p:nvPr>
        </p:nvGraphicFramePr>
        <p:xfrm>
          <a:off x="457200" y="1676400"/>
          <a:ext cx="8153400" cy="3779664"/>
        </p:xfrm>
        <a:graphic>
          <a:graphicData uri="http://schemas.openxmlformats.org/drawingml/2006/table">
            <a:tbl>
              <a:tblPr firstRow="1" bandRow="1">
                <a:tableStyleId>{5C22544A-7EE6-4342-B048-85BDC9FD1C3A}</a:tableStyleId>
              </a:tblPr>
              <a:tblGrid>
                <a:gridCol w="2514600"/>
                <a:gridCol w="5638800"/>
              </a:tblGrid>
              <a:tr h="1920416">
                <a:tc>
                  <a:txBody>
                    <a:bodyPr/>
                    <a:lstStyle/>
                    <a:p>
                      <a:r>
                        <a:rPr lang="en-US" sz="2800" b="0" dirty="0" smtClean="0">
                          <a:solidFill>
                            <a:schemeClr val="tx1"/>
                          </a:solidFill>
                          <a:latin typeface="Calibri" charset="0"/>
                        </a:rPr>
                        <a:t>Intraoperative</a:t>
                      </a:r>
                      <a:endParaRPr lang="en-US" sz="2800" b="0" dirty="0">
                        <a:solidFill>
                          <a:schemeClr val="tx1"/>
                        </a:solidFill>
                      </a:endParaRPr>
                    </a:p>
                  </a:txBody>
                  <a:tcPr marL="90593" marR="90593" marT="45721" marB="45721">
                    <a:solidFill>
                      <a:schemeClr val="accent1">
                        <a:lumMod val="20000"/>
                        <a:lumOff val="80000"/>
                      </a:schemeClr>
                    </a:solidFill>
                  </a:tcPr>
                </a:tc>
                <a:tc>
                  <a:txBody>
                    <a:bodyPr/>
                    <a:lstStyle/>
                    <a:p>
                      <a:pPr eaLnBrk="1" hangingPunct="1">
                        <a:spcBef>
                          <a:spcPct val="50000"/>
                        </a:spcBef>
                      </a:pPr>
                      <a:r>
                        <a:rPr lang="en-US" sz="2800" b="0" dirty="0" smtClean="0">
                          <a:solidFill>
                            <a:schemeClr val="tx1"/>
                          </a:solidFill>
                          <a:latin typeface="Calibri" charset="0"/>
                        </a:rPr>
                        <a:t>Anticipated prolonged duration of surgery, large volume infusions during surgery, or need for intraoperative urinary output monitoring</a:t>
                      </a:r>
                      <a:endParaRPr lang="en-US" sz="2800" b="0" dirty="0">
                        <a:solidFill>
                          <a:schemeClr val="tx1"/>
                        </a:solidFill>
                        <a:latin typeface="Calibri" charset="0"/>
                      </a:endParaRPr>
                    </a:p>
                  </a:txBody>
                  <a:tcPr marL="90593" marR="90593" marT="45721" marB="45721">
                    <a:solidFill>
                      <a:schemeClr val="accent1">
                        <a:lumMod val="20000"/>
                        <a:lumOff val="80000"/>
                      </a:schemeClr>
                    </a:solidFill>
                  </a:tcPr>
                </a:tc>
              </a:tr>
              <a:tr h="1554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latin typeface="Calibri"/>
                          <a:cs typeface="Calibri"/>
                        </a:rPr>
                        <a:t>Surgical Site</a:t>
                      </a:r>
                    </a:p>
                  </a:txBody>
                  <a:tcPr marL="90593" marR="90593" marT="45721" marB="45721">
                    <a:solidFill>
                      <a:schemeClr val="accent1">
                        <a:lumMod val="20000"/>
                        <a:lumOff val="80000"/>
                      </a:schemeClr>
                    </a:solidFill>
                  </a:tcPr>
                </a:tc>
                <a:tc>
                  <a:txBody>
                    <a:bodyPr/>
                    <a:lstStyle/>
                    <a:p>
                      <a:pPr eaLnBrk="1" hangingPunct="1">
                        <a:spcBef>
                          <a:spcPct val="50000"/>
                        </a:spcBef>
                      </a:pPr>
                      <a:r>
                        <a:rPr lang="en-US" sz="2800" b="0" dirty="0" smtClean="0">
                          <a:solidFill>
                            <a:schemeClr val="tx1"/>
                          </a:solidFill>
                          <a:latin typeface="Calibri" charset="0"/>
                        </a:rPr>
                        <a:t>Urologic surgery or other surgery on contiguous structures of the genitourinary tract</a:t>
                      </a:r>
                      <a:endParaRPr lang="en-US" sz="2800" b="0" dirty="0">
                        <a:solidFill>
                          <a:schemeClr val="tx1"/>
                        </a:solidFill>
                        <a:latin typeface="Calibri" charset="0"/>
                      </a:endParaRPr>
                    </a:p>
                  </a:txBody>
                  <a:tcPr marL="90593" marR="90593" marT="45721" marB="45721">
                    <a:solidFill>
                      <a:schemeClr val="accent1">
                        <a:lumMod val="20000"/>
                        <a:lumOff val="80000"/>
                      </a:schemeClr>
                    </a:solidFill>
                  </a:tcPr>
                </a:tc>
              </a:tr>
            </a:tbl>
          </a:graphicData>
        </a:graphic>
      </p:graphicFrame>
      <p:sp>
        <p:nvSpPr>
          <p:cNvPr id="5427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3A38C99-977C-46D3-A6FC-6657974FD218}" type="slidenum">
              <a:rPr lang="en-US" altLang="en-US" smtClean="0"/>
              <a:pPr eaLnBrk="1" hangingPunct="1"/>
              <a:t>26</a:t>
            </a:fld>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5"/>
          <p:cNvSpPr>
            <a:spLocks noGrp="1"/>
          </p:cNvSpPr>
          <p:nvPr>
            <p:ph type="title"/>
          </p:nvPr>
        </p:nvSpPr>
        <p:spPr/>
        <p:txBody>
          <a:bodyPr/>
          <a:lstStyle/>
          <a:p>
            <a:pPr marL="609600" indent="-609600" eaLnBrk="1" hangingPunct="1"/>
            <a:r>
              <a:rPr lang="en-US" altLang="en-US" dirty="0" smtClean="0">
                <a:solidFill>
                  <a:schemeClr val="bg1"/>
                </a:solidFill>
                <a:latin typeface="Calibri" pitchFamily="34" charset="0"/>
                <a:ea typeface="ＭＳ Ｐゴシック" pitchFamily="34" charset="-128"/>
              </a:rPr>
              <a:t>Perioperative Use in Selected Surgeries</a:t>
            </a:r>
          </a:p>
        </p:txBody>
      </p:sp>
      <p:sp>
        <p:nvSpPr>
          <p:cNvPr id="55299" name="Content Placeholder 6"/>
          <p:cNvSpPr>
            <a:spLocks noGrp="1"/>
          </p:cNvSpPr>
          <p:nvPr>
            <p:ph sz="quarter" idx="11"/>
          </p:nvPr>
        </p:nvSpPr>
        <p:spPr/>
        <p:txBody>
          <a:bodyPr/>
          <a:lstStyle/>
          <a:p>
            <a:pPr eaLnBrk="1" hangingPunct="1">
              <a:spcBef>
                <a:spcPct val="50000"/>
              </a:spcBef>
            </a:pPr>
            <a:r>
              <a:rPr lang="en-US" altLang="en-US" sz="2800" dirty="0" smtClean="0">
                <a:latin typeface="Calibri" pitchFamily="34" charset="0"/>
                <a:ea typeface="ＭＳ Ｐゴシック" pitchFamily="34" charset="-128"/>
              </a:rPr>
              <a:t>NOTE: Spinal or epidural anesthesia may lead to urinary retention (prompt discontinuation of this type of anesthesia should prevent need for urinary catheter placement)</a:t>
            </a:r>
          </a:p>
          <a:p>
            <a:pPr eaLnBrk="1" hangingPunct="1">
              <a:spcBef>
                <a:spcPct val="50000"/>
              </a:spcBef>
            </a:pPr>
            <a:r>
              <a:rPr lang="en-US" altLang="en-US" sz="2800" dirty="0" smtClean="0">
                <a:latin typeface="Calibri" pitchFamily="34" charset="0"/>
                <a:ea typeface="ＭＳ Ｐゴシック" pitchFamily="34" charset="-128"/>
              </a:rPr>
              <a:t>The goal is to remove the catheter shortly after the surgery is completed</a:t>
            </a:r>
          </a:p>
        </p:txBody>
      </p:sp>
      <p:sp>
        <p:nvSpPr>
          <p:cNvPr id="553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A53A4DC-1B59-4E4C-ABAD-03F2DA3F98A4}" type="slidenum">
              <a:rPr lang="en-US" altLang="en-US" smtClean="0"/>
              <a:pPr eaLnBrk="1" hangingPunct="1"/>
              <a:t>27</a:t>
            </a:fld>
            <a:endParaRPr lang="en-US"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5"/>
          <p:cNvSpPr>
            <a:spLocks noGrp="1"/>
          </p:cNvSpPr>
          <p:nvPr>
            <p:ph type="title"/>
          </p:nvPr>
        </p:nvSpPr>
        <p:spPr/>
        <p:txBody>
          <a:bodyPr>
            <a:normAutofit fontScale="90000"/>
          </a:bodyPr>
          <a:lstStyle/>
          <a:p>
            <a:pPr eaLnBrk="1" hangingPunct="1"/>
            <a:r>
              <a:rPr lang="en-US" altLang="en-US" dirty="0" smtClean="0">
                <a:solidFill>
                  <a:schemeClr val="bg1"/>
                </a:solidFill>
                <a:latin typeface="Calibri" pitchFamily="34" charset="0"/>
                <a:ea typeface="ＭＳ Ｐゴシック" pitchFamily="34" charset="-128"/>
              </a:rPr>
              <a:t>Assist Healing of </a:t>
            </a:r>
            <a:r>
              <a:rPr lang="en-US" altLang="en-US" dirty="0" err="1" smtClean="0">
                <a:solidFill>
                  <a:schemeClr val="bg1"/>
                </a:solidFill>
                <a:latin typeface="Calibri" pitchFamily="34" charset="0"/>
                <a:ea typeface="ＭＳ Ｐゴシック" pitchFamily="34" charset="-128"/>
              </a:rPr>
              <a:t>Perineal</a:t>
            </a:r>
            <a:r>
              <a:rPr lang="en-US" altLang="en-US" dirty="0" smtClean="0">
                <a:solidFill>
                  <a:schemeClr val="bg1"/>
                </a:solidFill>
                <a:latin typeface="Calibri" pitchFamily="34" charset="0"/>
                <a:ea typeface="ＭＳ Ｐゴシック" pitchFamily="34" charset="-128"/>
              </a:rPr>
              <a:t> and Sacral Wounds in Incontinent Patients</a:t>
            </a:r>
          </a:p>
        </p:txBody>
      </p:sp>
      <p:sp>
        <p:nvSpPr>
          <p:cNvPr id="56323" name="Content Placeholder 6"/>
          <p:cNvSpPr>
            <a:spLocks noGrp="1"/>
          </p:cNvSpPr>
          <p:nvPr>
            <p:ph sz="quarter" idx="11"/>
          </p:nvPr>
        </p:nvSpPr>
        <p:spPr/>
        <p:txBody>
          <a:bodyPr/>
          <a:lstStyle/>
          <a:p>
            <a:pPr eaLnBrk="1" hangingPunct="1"/>
            <a:r>
              <a:rPr lang="en-US" altLang="en-US" sz="3600" dirty="0" smtClean="0">
                <a:latin typeface="Calibri" pitchFamily="34" charset="0"/>
                <a:ea typeface="ＭＳ Ｐゴシック" pitchFamily="34" charset="-128"/>
              </a:rPr>
              <a:t>This is an indication when there is concern that urinary incontinence is leading to worsening skin integrity in areas where there is skin breakdown.</a:t>
            </a:r>
            <a:endParaRPr lang="en-US" altLang="en-US" sz="3600" dirty="0" smtClean="0">
              <a:solidFill>
                <a:srgbClr val="FF0000"/>
              </a:solidFill>
              <a:latin typeface="Calibri" pitchFamily="34" charset="0"/>
              <a:ea typeface="ＭＳ Ｐゴシック" pitchFamily="34" charset="-128"/>
            </a:endParaRPr>
          </a:p>
        </p:txBody>
      </p:sp>
      <p:sp>
        <p:nvSpPr>
          <p:cNvPr id="563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FF02C19-8253-49CD-A5EE-B85CE47A8D36}" type="slidenum">
              <a:rPr lang="en-US" altLang="en-US" smtClean="0"/>
              <a:pPr eaLnBrk="1" hangingPunct="1"/>
              <a:t>28</a:t>
            </a:fld>
            <a:endParaRPr lang="en-US"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5"/>
          <p:cNvSpPr>
            <a:spLocks noGrp="1"/>
          </p:cNvSpPr>
          <p:nvPr>
            <p:ph type="title"/>
          </p:nvPr>
        </p:nvSpPr>
        <p:spPr/>
        <p:txBody>
          <a:bodyPr/>
          <a:lstStyle/>
          <a:p>
            <a:pPr eaLnBrk="1" hangingPunct="1"/>
            <a:r>
              <a:rPr lang="en-US" altLang="en-US" dirty="0" smtClean="0">
                <a:solidFill>
                  <a:schemeClr val="bg1"/>
                </a:solidFill>
                <a:latin typeface="Calibri" pitchFamily="34" charset="0"/>
                <a:ea typeface="ＭＳ Ｐゴシック" pitchFamily="34" charset="-128"/>
              </a:rPr>
              <a:t>Hospice/Comfort Care/Palliative Care</a:t>
            </a:r>
          </a:p>
        </p:txBody>
      </p:sp>
      <p:sp>
        <p:nvSpPr>
          <p:cNvPr id="57347" name="Content Placeholder 6"/>
          <p:cNvSpPr>
            <a:spLocks noGrp="1"/>
          </p:cNvSpPr>
          <p:nvPr>
            <p:ph sz="quarter" idx="11"/>
          </p:nvPr>
        </p:nvSpPr>
        <p:spPr/>
        <p:txBody>
          <a:bodyPr/>
          <a:lstStyle/>
          <a:p>
            <a:pPr eaLnBrk="1" hangingPunct="1"/>
            <a:r>
              <a:rPr lang="en-US" altLang="en-US" sz="3600" dirty="0" smtClean="0">
                <a:latin typeface="Calibri" pitchFamily="34" charset="0"/>
                <a:ea typeface="ＭＳ Ｐゴシック" pitchFamily="34" charset="-128"/>
              </a:rPr>
              <a:t>Patient comfort at end-of-life: depends on what the patient perceives as more comfortable</a:t>
            </a:r>
            <a:endParaRPr lang="en-US" altLang="en-US" sz="3600" dirty="0" smtClean="0">
              <a:solidFill>
                <a:srgbClr val="FF0000"/>
              </a:solidFill>
              <a:latin typeface="Calibri" pitchFamily="34" charset="0"/>
              <a:ea typeface="ＭＳ Ｐゴシック" pitchFamily="34" charset="-128"/>
            </a:endParaRPr>
          </a:p>
        </p:txBody>
      </p:sp>
      <p:sp>
        <p:nvSpPr>
          <p:cNvPr id="573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066910F-4EC5-4699-ACDD-86BDAF950CB2}" type="slidenum">
              <a:rPr lang="en-US" altLang="en-US" smtClean="0"/>
              <a:pPr eaLnBrk="1" hangingPunct="1"/>
              <a:t>29</a:t>
            </a:fld>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1371600"/>
          </a:xfrm>
        </p:spPr>
        <p:txBody>
          <a:bodyPr>
            <a:normAutofit fontScale="90000"/>
          </a:bodyPr>
          <a:lstStyle/>
          <a:p>
            <a:r>
              <a:rPr lang="en-US" altLang="en-US" dirty="0" smtClean="0">
                <a:solidFill>
                  <a:schemeClr val="bg1"/>
                </a:solidFill>
                <a:latin typeface="Calibri" pitchFamily="34" charset="0"/>
                <a:ea typeface="ＭＳ Ｐゴシック" pitchFamily="34" charset="-128"/>
              </a:rPr>
              <a:t>Building a Successful Team:</a:t>
            </a:r>
            <a:br>
              <a:rPr lang="en-US" altLang="en-US" dirty="0" smtClean="0">
                <a:solidFill>
                  <a:schemeClr val="bg1"/>
                </a:solidFill>
                <a:latin typeface="Calibri" pitchFamily="34" charset="0"/>
                <a:ea typeface="ＭＳ Ｐゴシック" pitchFamily="34" charset="-128"/>
              </a:rPr>
            </a:br>
            <a:r>
              <a:rPr lang="en-US" altLang="en-US" dirty="0" smtClean="0">
                <a:solidFill>
                  <a:schemeClr val="bg1"/>
                </a:solidFill>
                <a:latin typeface="Calibri" pitchFamily="34" charset="0"/>
                <a:ea typeface="ＭＳ Ｐゴシック" pitchFamily="34" charset="-128"/>
              </a:rPr>
              <a:t>Why are we doing this? </a:t>
            </a:r>
          </a:p>
        </p:txBody>
      </p:sp>
      <p:sp>
        <p:nvSpPr>
          <p:cNvPr id="31746" name="Content Placeholder 2"/>
          <p:cNvSpPr>
            <a:spLocks noGrp="1"/>
          </p:cNvSpPr>
          <p:nvPr>
            <p:ph sz="quarter" idx="11"/>
          </p:nvPr>
        </p:nvSpPr>
        <p:spPr/>
        <p:txBody>
          <a:bodyPr>
            <a:normAutofit lnSpcReduction="10000"/>
          </a:bodyPr>
          <a:lstStyle/>
          <a:p>
            <a:pPr marL="0" indent="0">
              <a:buFontTx/>
              <a:buNone/>
              <a:defRPr/>
            </a:pPr>
            <a:r>
              <a:rPr lang="en-US" b="1" i="1" dirty="0" smtClean="0">
                <a:latin typeface="Calibri" pitchFamily="34" charset="0"/>
                <a:ea typeface="ＭＳ Ｐゴシック" pitchFamily="34" charset="-128"/>
              </a:rPr>
              <a:t>Two Goals for the CAUTI Collaborative: </a:t>
            </a:r>
          </a:p>
          <a:p>
            <a:pPr marL="514350" indent="-514350">
              <a:buFont typeface="+mj-lt"/>
              <a:buAutoNum type="arabicPeriod"/>
              <a:defRPr/>
            </a:pPr>
            <a:r>
              <a:rPr lang="en-US" dirty="0" smtClean="0">
                <a:latin typeface="Calibri" pitchFamily="34" charset="0"/>
                <a:ea typeface="ＭＳ Ｐゴシック" pitchFamily="34" charset="-128"/>
              </a:rPr>
              <a:t>Improve the culture of safety on your unit through the Comprehensive Unit-based Safety Program (CUSP)</a:t>
            </a:r>
          </a:p>
          <a:p>
            <a:pPr marL="514350" indent="-514350">
              <a:buFont typeface="+mj-lt"/>
              <a:buAutoNum type="arabicPeriod"/>
              <a:defRPr/>
            </a:pPr>
            <a:r>
              <a:rPr lang="en-US" dirty="0" smtClean="0">
                <a:latin typeface="Calibri" pitchFamily="34" charset="0"/>
                <a:ea typeface="ＭＳ Ｐゴシック" pitchFamily="34" charset="-128"/>
              </a:rPr>
              <a:t>Reduce your unit’s CAUTI rate by 25% </a:t>
            </a:r>
          </a:p>
          <a:p>
            <a:pPr marL="0" indent="0">
              <a:buFontTx/>
              <a:buNone/>
              <a:defRPr/>
            </a:pPr>
            <a:endParaRPr lang="en-US" dirty="0" smtClean="0">
              <a:latin typeface="Calibri" pitchFamily="34" charset="0"/>
              <a:ea typeface="ＭＳ Ｐゴシック" pitchFamily="34" charset="-128"/>
            </a:endParaRPr>
          </a:p>
          <a:p>
            <a:pPr marL="0" indent="0">
              <a:buFontTx/>
              <a:buNone/>
              <a:defRPr/>
            </a:pPr>
            <a:r>
              <a:rPr lang="en-US" b="1" i="1" dirty="0" smtClean="0">
                <a:latin typeface="Calibri" pitchFamily="34" charset="0"/>
                <a:ea typeface="ＭＳ Ｐゴシック" pitchFamily="34" charset="-128"/>
              </a:rPr>
              <a:t>  Both goals require strong commitment at the   </a:t>
            </a:r>
          </a:p>
          <a:p>
            <a:pPr marL="0" indent="0">
              <a:buFontTx/>
              <a:buNone/>
              <a:defRPr/>
            </a:pPr>
            <a:r>
              <a:rPr lang="en-US" b="1" i="1" dirty="0">
                <a:latin typeface="Calibri" pitchFamily="34" charset="0"/>
                <a:ea typeface="ＭＳ Ｐゴシック" pitchFamily="34" charset="-128"/>
              </a:rPr>
              <a:t> </a:t>
            </a:r>
            <a:r>
              <a:rPr lang="en-US" b="1" i="1" dirty="0" smtClean="0">
                <a:latin typeface="Calibri" pitchFamily="34" charset="0"/>
                <a:ea typeface="ＭＳ Ｐゴシック" pitchFamily="34" charset="-128"/>
              </a:rPr>
              <a:t>    organizational leadership and unit level!</a:t>
            </a:r>
            <a:endParaRPr lang="en-US" b="1" i="1" dirty="0">
              <a:latin typeface="Calibri" pitchFamily="34" charset="0"/>
              <a:ea typeface="ＭＳ Ｐゴシック" pitchFamily="34" charset="-128"/>
            </a:endParaRPr>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EBE5FDC-BCC8-41CC-8306-640615DE5A4A}" type="slidenum">
              <a:rPr lang="en-US" altLang="en-US" smtClean="0"/>
              <a:pPr eaLnBrk="1" hangingPunct="1"/>
              <a:t>3</a:t>
            </a:fld>
            <a:endParaRPr lang="en-US"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5"/>
          <p:cNvSpPr>
            <a:spLocks noGrp="1"/>
          </p:cNvSpPr>
          <p:nvPr>
            <p:ph type="title"/>
          </p:nvPr>
        </p:nvSpPr>
        <p:spPr/>
        <p:txBody>
          <a:bodyPr>
            <a:noAutofit/>
          </a:bodyPr>
          <a:lstStyle/>
          <a:p>
            <a:pPr eaLnBrk="1" hangingPunct="1"/>
            <a:r>
              <a:rPr lang="en-US" altLang="en-US" dirty="0" smtClean="0">
                <a:solidFill>
                  <a:schemeClr val="bg1"/>
                </a:solidFill>
                <a:latin typeface="Calibri" pitchFamily="34" charset="0"/>
                <a:ea typeface="ＭＳ Ｐゴシック" pitchFamily="34" charset="-128"/>
              </a:rPr>
              <a:t>Required Immobilization for </a:t>
            </a:r>
            <a:br>
              <a:rPr lang="en-US" altLang="en-US" dirty="0" smtClean="0">
                <a:solidFill>
                  <a:schemeClr val="bg1"/>
                </a:solidFill>
                <a:latin typeface="Calibri" pitchFamily="34" charset="0"/>
                <a:ea typeface="ＭＳ Ｐゴシック" pitchFamily="34" charset="-128"/>
              </a:rPr>
            </a:br>
            <a:r>
              <a:rPr lang="en-US" altLang="en-US" dirty="0" smtClean="0">
                <a:solidFill>
                  <a:schemeClr val="bg1"/>
                </a:solidFill>
                <a:latin typeface="Calibri" pitchFamily="34" charset="0"/>
                <a:ea typeface="ＭＳ Ｐゴシック" pitchFamily="34" charset="-128"/>
              </a:rPr>
              <a:t>Trauma or Surgery</a:t>
            </a:r>
          </a:p>
        </p:txBody>
      </p:sp>
      <p:sp>
        <p:nvSpPr>
          <p:cNvPr id="58371" name="Content Placeholder 6"/>
          <p:cNvSpPr>
            <a:spLocks noGrp="1"/>
          </p:cNvSpPr>
          <p:nvPr>
            <p:ph sz="quarter" idx="11"/>
          </p:nvPr>
        </p:nvSpPr>
        <p:spPr/>
        <p:txBody>
          <a:bodyPr/>
          <a:lstStyle/>
          <a:p>
            <a:pPr eaLnBrk="1" hangingPunct="1">
              <a:spcBef>
                <a:spcPct val="50000"/>
              </a:spcBef>
              <a:buFontTx/>
              <a:buNone/>
            </a:pPr>
            <a:r>
              <a:rPr lang="en-US" altLang="en-US" sz="2800" dirty="0" smtClean="0">
                <a:latin typeface="Calibri" pitchFamily="34" charset="0"/>
                <a:ea typeface="ＭＳ Ｐゴシック" pitchFamily="34" charset="-128"/>
              </a:rPr>
              <a:t>	</a:t>
            </a:r>
            <a:r>
              <a:rPr lang="en-US" altLang="en-US" dirty="0" smtClean="0">
                <a:latin typeface="Calibri" pitchFamily="34" charset="0"/>
                <a:ea typeface="ＭＳ Ｐゴシック" pitchFamily="34" charset="-128"/>
              </a:rPr>
              <a:t>Examples include: </a:t>
            </a:r>
          </a:p>
          <a:p>
            <a:pPr lvl="1" eaLnBrk="1" hangingPunct="1">
              <a:spcBef>
                <a:spcPct val="50000"/>
              </a:spcBef>
              <a:buFontTx/>
              <a:buAutoNum type="arabicPeriod"/>
            </a:pPr>
            <a:r>
              <a:rPr lang="en-US" altLang="en-US" sz="3200" dirty="0" smtClean="0">
                <a:latin typeface="Calibri" pitchFamily="34" charset="0"/>
                <a:ea typeface="ＭＳ Ｐゴシック" pitchFamily="34" charset="-128"/>
              </a:rPr>
              <a:t> Unstable thoracic or lumbar spine</a:t>
            </a:r>
          </a:p>
          <a:p>
            <a:pPr lvl="1" eaLnBrk="1" hangingPunct="1">
              <a:spcBef>
                <a:spcPct val="50000"/>
              </a:spcBef>
              <a:buFontTx/>
              <a:buAutoNum type="arabicPeriod"/>
            </a:pPr>
            <a:r>
              <a:rPr lang="en-US" altLang="en-US" sz="3200" dirty="0" smtClean="0">
                <a:latin typeface="Calibri" pitchFamily="34" charset="0"/>
                <a:ea typeface="ＭＳ Ｐゴシック" pitchFamily="34" charset="-128"/>
              </a:rPr>
              <a:t> Multiple traumatic injuries, such as pelvic fractures</a:t>
            </a:r>
          </a:p>
        </p:txBody>
      </p:sp>
      <p:sp>
        <p:nvSpPr>
          <p:cNvPr id="583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B48B53A-77F7-43D6-AAE8-5D93374BFD2C}" type="slidenum">
              <a:rPr lang="en-US" altLang="en-US" smtClean="0"/>
              <a:pPr eaLnBrk="1" hangingPunct="1"/>
              <a:t>30</a:t>
            </a:fld>
            <a:endParaRPr lang="en-US"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altLang="en-US" dirty="0" smtClean="0">
                <a:solidFill>
                  <a:schemeClr val="bg1"/>
                </a:solidFill>
                <a:latin typeface="Calibri" pitchFamily="34" charset="0"/>
                <a:ea typeface="ＭＳ Ｐゴシック" pitchFamily="34" charset="-128"/>
              </a:rPr>
              <a:t>Chronic indwelling urinary catheter </a:t>
            </a:r>
          </a:p>
        </p:txBody>
      </p:sp>
      <p:sp>
        <p:nvSpPr>
          <p:cNvPr id="59395" name="Content Placeholder 3"/>
          <p:cNvSpPr>
            <a:spLocks noGrp="1"/>
          </p:cNvSpPr>
          <p:nvPr>
            <p:ph sz="quarter" idx="11"/>
          </p:nvPr>
        </p:nvSpPr>
        <p:spPr/>
        <p:txBody>
          <a:bodyPr>
            <a:normAutofit fontScale="92500"/>
          </a:bodyPr>
          <a:lstStyle/>
          <a:p>
            <a:r>
              <a:rPr lang="en-US" altLang="en-US" sz="2900" smtClean="0">
                <a:latin typeface="Calibri" pitchFamily="34" charset="0"/>
                <a:ea typeface="ＭＳ Ｐゴシック" pitchFamily="34" charset="-128"/>
              </a:rPr>
              <a:t>Defined as present for &gt;30 days</a:t>
            </a:r>
          </a:p>
          <a:p>
            <a:r>
              <a:rPr lang="en-US" altLang="en-US" sz="2900" smtClean="0">
                <a:latin typeface="Calibri" pitchFamily="34" charset="0"/>
                <a:ea typeface="ＭＳ Ｐゴシック" pitchFamily="34" charset="-128"/>
              </a:rPr>
              <a:t>It is not infrequent to see patients admitted from extended care facilities with a chronic urinary catheter without being able to find the reason for initial placement when assessed. We suggest that these patients represent a special category and may need a different assessment for the appropriateness of catheterization. We consider them to have an acceptable use till further evaluation is done.</a:t>
            </a:r>
          </a:p>
        </p:txBody>
      </p:sp>
      <p:sp>
        <p:nvSpPr>
          <p:cNvPr id="5939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1AE4377-CF2A-40D0-BCED-1A96A98C868F}" type="slidenum">
              <a:rPr lang="en-US" altLang="en-US" smtClean="0"/>
              <a:pPr eaLnBrk="1" hangingPunct="1"/>
              <a:t>31</a:t>
            </a:fld>
            <a:endParaRPr lang="en-US" alt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tLang="en-US" dirty="0" smtClean="0">
                <a:solidFill>
                  <a:schemeClr val="bg1"/>
                </a:solidFill>
                <a:latin typeface="Calibri" pitchFamily="34" charset="0"/>
                <a:ea typeface="ＭＳ Ｐゴシック" pitchFamily="34" charset="-128"/>
              </a:rPr>
              <a:t>Unacceptable Reasons for Placement</a:t>
            </a:r>
          </a:p>
        </p:txBody>
      </p:sp>
      <p:sp>
        <p:nvSpPr>
          <p:cNvPr id="60419" name="Content Placeholder 2"/>
          <p:cNvSpPr>
            <a:spLocks noGrp="1"/>
          </p:cNvSpPr>
          <p:nvPr>
            <p:ph sz="quarter" idx="11"/>
          </p:nvPr>
        </p:nvSpPr>
        <p:spPr/>
        <p:txBody>
          <a:bodyPr/>
          <a:lstStyle/>
          <a:p>
            <a:pPr eaLnBrk="1" hangingPunct="1">
              <a:spcBef>
                <a:spcPct val="45000"/>
              </a:spcBef>
            </a:pPr>
            <a:r>
              <a:rPr lang="en-US" altLang="en-US" sz="2700" dirty="0" smtClean="0">
                <a:latin typeface="Calibri" pitchFamily="34" charset="0"/>
                <a:ea typeface="ＭＳ Ｐゴシック" pitchFamily="34" charset="-128"/>
              </a:rPr>
              <a:t>Urine output monitoring OUTSIDE the intensive care unit (e.g., congestive heart failure receiving diuretics )</a:t>
            </a:r>
          </a:p>
          <a:p>
            <a:pPr eaLnBrk="1" hangingPunct="1">
              <a:spcBef>
                <a:spcPct val="45000"/>
              </a:spcBef>
            </a:pPr>
            <a:r>
              <a:rPr lang="en-US" altLang="en-US" sz="2700" dirty="0" smtClean="0">
                <a:latin typeface="Calibri" pitchFamily="34" charset="0"/>
                <a:ea typeface="ＭＳ Ｐゴシック" pitchFamily="34" charset="-128"/>
              </a:rPr>
              <a:t>Incontinence without sacral or </a:t>
            </a:r>
            <a:r>
              <a:rPr lang="en-US" altLang="en-US" sz="2700" dirty="0" err="1" smtClean="0">
                <a:latin typeface="Calibri" pitchFamily="34" charset="0"/>
                <a:ea typeface="ＭＳ Ｐゴシック" pitchFamily="34" charset="-128"/>
              </a:rPr>
              <a:t>perineal</a:t>
            </a:r>
            <a:r>
              <a:rPr lang="en-US" altLang="en-US" sz="2700" dirty="0" smtClean="0">
                <a:latin typeface="Calibri" pitchFamily="34" charset="0"/>
                <a:ea typeface="ＭＳ Ｐゴシック" pitchFamily="34" charset="-128"/>
              </a:rPr>
              <a:t> pressure sore</a:t>
            </a:r>
          </a:p>
          <a:p>
            <a:pPr eaLnBrk="1" hangingPunct="1">
              <a:spcBef>
                <a:spcPct val="45000"/>
              </a:spcBef>
            </a:pPr>
            <a:r>
              <a:rPr lang="en-US" altLang="en-US" sz="2700" dirty="0" smtClean="0">
                <a:latin typeface="Calibri" pitchFamily="34" charset="0"/>
                <a:ea typeface="ＭＳ Ｐゴシック" pitchFamily="34" charset="-128"/>
              </a:rPr>
              <a:t>Prolonged postoperative use </a:t>
            </a:r>
          </a:p>
          <a:p>
            <a:pPr eaLnBrk="1" hangingPunct="1">
              <a:spcBef>
                <a:spcPct val="45000"/>
              </a:spcBef>
            </a:pPr>
            <a:r>
              <a:rPr lang="en-US" altLang="en-US" sz="2700" dirty="0" smtClean="0">
                <a:latin typeface="Calibri" pitchFamily="34" charset="0"/>
                <a:ea typeface="ＭＳ Ｐゴシック" pitchFamily="34" charset="-128"/>
              </a:rPr>
              <a:t>Others (include those transferred from intensive care, morbid obesity, immobility, confusion or dementia, and patient request)</a:t>
            </a:r>
          </a:p>
          <a:p>
            <a:pPr eaLnBrk="1" hangingPunct="1">
              <a:spcBef>
                <a:spcPct val="45000"/>
              </a:spcBef>
            </a:pPr>
            <a:r>
              <a:rPr lang="en-US" altLang="en-US" sz="2700" dirty="0" smtClean="0">
                <a:latin typeface="Calibri" pitchFamily="34" charset="0"/>
                <a:ea typeface="ＭＳ Ｐゴシック" pitchFamily="34" charset="-128"/>
              </a:rPr>
              <a:t>Clearly define all of the indications to avoid using the catheter inappropriately </a:t>
            </a:r>
          </a:p>
        </p:txBody>
      </p:sp>
      <p:sp>
        <p:nvSpPr>
          <p:cNvPr id="604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28AC6D4-EB7F-481C-8C86-A6548A635A04}" type="slidenum">
              <a:rPr lang="en-US" altLang="en-US" smtClean="0"/>
              <a:pPr eaLnBrk="1" hangingPunct="1"/>
              <a:t>32</a:t>
            </a:fld>
            <a:endParaRPr lang="en-US" alt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defRPr/>
            </a:pPr>
            <a:r>
              <a:rPr lang="en-US" dirty="0" smtClean="0">
                <a:latin typeface="Calibri" pitchFamily="34" charset="0"/>
                <a:ea typeface="ＭＳ Ｐゴシック" pitchFamily="34" charset="-128"/>
              </a:rPr>
              <a:t>Creating a Process to Evaluate Urinary Catheter Need</a:t>
            </a:r>
          </a:p>
        </p:txBody>
      </p:sp>
      <p:sp>
        <p:nvSpPr>
          <p:cNvPr id="61443" name="Content Placeholder 2"/>
          <p:cNvSpPr>
            <a:spLocks noGrp="1"/>
          </p:cNvSpPr>
          <p:nvPr>
            <p:ph sz="quarter" idx="11"/>
          </p:nvPr>
        </p:nvSpPr>
        <p:spPr/>
        <p:txBody>
          <a:bodyPr/>
          <a:lstStyle/>
          <a:p>
            <a:r>
              <a:rPr lang="en-US" altLang="en-US" sz="2800" smtClean="0">
                <a:latin typeface="Calibri" pitchFamily="34" charset="0"/>
                <a:ea typeface="ＭＳ Ｐゴシック" pitchFamily="34" charset="-128"/>
              </a:rPr>
              <a:t>Educate nursing staff on appropriate urinary catheter utilization</a:t>
            </a:r>
          </a:p>
          <a:p>
            <a:r>
              <a:rPr lang="en-US" altLang="en-US" sz="2800" smtClean="0">
                <a:latin typeface="Calibri" pitchFamily="34" charset="0"/>
                <a:ea typeface="ＭＳ Ｐゴシック" pitchFamily="34" charset="-128"/>
              </a:rPr>
              <a:t>This may include providing them with printed educational material, lectures, posters, pocket cards</a:t>
            </a:r>
          </a:p>
          <a:p>
            <a:r>
              <a:rPr lang="en-US" altLang="en-US" sz="2800" smtClean="0">
                <a:latin typeface="Calibri" pitchFamily="34" charset="0"/>
                <a:ea typeface="ＭＳ Ｐゴシック" pitchFamily="34" charset="-128"/>
              </a:rPr>
              <a:t>The most important education occurs during rounds where the healthcare worker champion discusses the appropriate indications for urinary catheter use with the nurses</a:t>
            </a:r>
          </a:p>
        </p:txBody>
      </p:sp>
      <p:sp>
        <p:nvSpPr>
          <p:cNvPr id="614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3E65491-7D01-4D98-A21D-74B848E24108}" type="slidenum">
              <a:rPr lang="en-US" altLang="en-US" smtClean="0"/>
              <a:pPr eaLnBrk="1" hangingPunct="1"/>
              <a:t>33</a:t>
            </a:fld>
            <a:endParaRPr lang="en-US"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pPr>
              <a:defRPr/>
            </a:pPr>
            <a:r>
              <a:rPr lang="en-US" dirty="0" smtClean="0">
                <a:latin typeface="Calibri" pitchFamily="34" charset="0"/>
                <a:ea typeface="ＭＳ Ｐゴシック" pitchFamily="34" charset="-128"/>
              </a:rPr>
              <a:t>Tools Used with Intervention</a:t>
            </a:r>
          </a:p>
        </p:txBody>
      </p:sp>
      <p:sp>
        <p:nvSpPr>
          <p:cNvPr id="62468" name="Content Placeholder 2"/>
          <p:cNvSpPr>
            <a:spLocks noGrp="1"/>
          </p:cNvSpPr>
          <p:nvPr>
            <p:ph sz="quarter" idx="11"/>
          </p:nvPr>
        </p:nvSpPr>
        <p:spPr/>
        <p:txBody>
          <a:bodyPr/>
          <a:lstStyle/>
          <a:p>
            <a:r>
              <a:rPr lang="en-US" altLang="en-US" dirty="0" smtClean="0">
                <a:latin typeface="Calibri" pitchFamily="34" charset="0"/>
                <a:ea typeface="ＭＳ Ｐゴシック" pitchFamily="34" charset="-128"/>
              </a:rPr>
              <a:t>Lecture for nurses</a:t>
            </a:r>
          </a:p>
          <a:p>
            <a:r>
              <a:rPr lang="en-US" altLang="en-US" dirty="0" smtClean="0">
                <a:latin typeface="Calibri" pitchFamily="34" charset="0"/>
                <a:ea typeface="ＭＳ Ｐゴシック" pitchFamily="34" charset="-128"/>
              </a:rPr>
              <a:t>Pocket cards, posters</a:t>
            </a:r>
          </a:p>
        </p:txBody>
      </p:sp>
      <p:grpSp>
        <p:nvGrpSpPr>
          <p:cNvPr id="2" name="Group 1" descr="Example pictures of posters and pocket cards that can used with the intervention."/>
          <p:cNvGrpSpPr/>
          <p:nvPr/>
        </p:nvGrpSpPr>
        <p:grpSpPr>
          <a:xfrm>
            <a:off x="215265" y="1676400"/>
            <a:ext cx="8915400" cy="5181600"/>
            <a:chOff x="225425" y="1676400"/>
            <a:chExt cx="8915400" cy="5181600"/>
          </a:xfrm>
        </p:grpSpPr>
        <p:pic>
          <p:nvPicPr>
            <p:cNvPr id="62471" name="Picture 2"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3200400"/>
              <a:ext cx="243205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472" name="Picture 2" descr="alt=&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25" y="3200400"/>
              <a:ext cx="2513013"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473" name="Picture 2" descr="alt=&quo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9425" y="1676400"/>
              <a:ext cx="22098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2" descr="alt=&quot;&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4225" y="4049713"/>
              <a:ext cx="32766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Slide Number Placeholder 3"/>
          <p:cNvSpPr>
            <a:spLocks noGrp="1"/>
          </p:cNvSpPr>
          <p:nvPr>
            <p:ph type="sldNum" sz="quarter" idx="12"/>
          </p:nvPr>
        </p:nvSpPr>
        <p:spPr>
          <a:xfrm>
            <a:off x="457200" y="63246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3E65491-7D01-4D98-A21D-74B848E24108}" type="slidenum">
              <a:rPr lang="en-US" altLang="en-US" smtClean="0"/>
              <a:pPr eaLnBrk="1" hangingPunct="1"/>
              <a:t>34</a:t>
            </a:fld>
            <a:endParaRPr lang="en-US" altLang="en-US" smtClean="0"/>
          </a:p>
        </p:txBody>
      </p:sp>
    </p:spTree>
  </p:cSld>
  <p:clrMapOvr>
    <a:masterClrMapping/>
  </p:clrMapOvr>
  <p:transition advClick="0" advTm="1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noAutofit/>
          </a:bodyPr>
          <a:lstStyle/>
          <a:p>
            <a:pPr eaLnBrk="1" hangingPunct="1"/>
            <a:r>
              <a:rPr lang="en-US" altLang="en-US" dirty="0" smtClean="0">
                <a:solidFill>
                  <a:schemeClr val="bg1"/>
                </a:solidFill>
                <a:latin typeface="Calibri" pitchFamily="34" charset="0"/>
                <a:ea typeface="ＭＳ Ｐゴシック" pitchFamily="34" charset="-128"/>
              </a:rPr>
              <a:t>Creating a Process to Evaluate Urinary Catheter Need</a:t>
            </a:r>
          </a:p>
        </p:txBody>
      </p:sp>
      <p:sp>
        <p:nvSpPr>
          <p:cNvPr id="63492" name="Rectangle 3"/>
          <p:cNvSpPr>
            <a:spLocks noGrp="1" noChangeArrowheads="1"/>
          </p:cNvSpPr>
          <p:nvPr>
            <p:ph sz="quarter" idx="11"/>
          </p:nvPr>
        </p:nvSpPr>
        <p:spPr/>
        <p:txBody>
          <a:bodyPr/>
          <a:lstStyle/>
          <a:p>
            <a:pPr marL="533400" indent="-533400" eaLnBrk="1" hangingPunct="1"/>
            <a:r>
              <a:rPr lang="en-US" altLang="en-US" sz="2500" dirty="0" smtClean="0">
                <a:latin typeface="Calibri" pitchFamily="34" charset="0"/>
                <a:ea typeface="ＭＳ Ｐゴシック" pitchFamily="34" charset="-128"/>
              </a:rPr>
              <a:t>A healthcare worker champion (usually a nurse, alternatively an infection </a:t>
            </a:r>
            <a:r>
              <a:rPr lang="en-US" altLang="en-US" sz="2500" dirty="0" err="1" smtClean="0">
                <a:latin typeface="Calibri" pitchFamily="34" charset="0"/>
                <a:ea typeface="ＭＳ Ｐゴシック" pitchFamily="34" charset="-128"/>
              </a:rPr>
              <a:t>preventionist</a:t>
            </a:r>
            <a:r>
              <a:rPr lang="en-US" altLang="en-US" sz="2500" dirty="0" smtClean="0">
                <a:latin typeface="Calibri" pitchFamily="34" charset="0"/>
                <a:ea typeface="ＭＳ Ｐゴシック" pitchFamily="34" charset="-128"/>
              </a:rPr>
              <a:t>, or quality improvement healthcare worker who is knowledgeable of indications for urinary catheter utilization) participates in daily nursing rounds</a:t>
            </a:r>
          </a:p>
          <a:p>
            <a:pPr marL="533400" indent="-533400" eaLnBrk="1" hangingPunct="1"/>
            <a:r>
              <a:rPr lang="en-US" altLang="en-US" sz="2500" dirty="0" smtClean="0">
                <a:latin typeface="Calibri" pitchFamily="34" charset="0"/>
                <a:ea typeface="ＭＳ Ｐゴシック" pitchFamily="34" charset="-128"/>
              </a:rPr>
              <a:t>Members of nursing rounds may include:</a:t>
            </a:r>
          </a:p>
          <a:p>
            <a:pPr marL="1295400" lvl="2" indent="-381000" eaLnBrk="1" hangingPunct="1">
              <a:buFontTx/>
              <a:buAutoNum type="arabicPeriod"/>
            </a:pPr>
            <a:r>
              <a:rPr lang="en-US" altLang="en-US" sz="2500" dirty="0" smtClean="0">
                <a:latin typeface="Calibri" pitchFamily="34" charset="0"/>
                <a:ea typeface="ＭＳ Ｐゴシック" pitchFamily="34" charset="-128"/>
              </a:rPr>
              <a:t>Nurse Manager (or charge nurse)</a:t>
            </a:r>
          </a:p>
          <a:p>
            <a:pPr marL="1295400" lvl="2" indent="-381000" eaLnBrk="1" hangingPunct="1">
              <a:buFontTx/>
              <a:buAutoNum type="arabicPeriod"/>
            </a:pPr>
            <a:r>
              <a:rPr lang="en-US" altLang="en-US" sz="2500" dirty="0" smtClean="0">
                <a:latin typeface="Calibri" pitchFamily="34" charset="0"/>
                <a:ea typeface="ＭＳ Ｐゴシック" pitchFamily="34" charset="-128"/>
              </a:rPr>
              <a:t>Case Manager (or discharge planner) </a:t>
            </a:r>
          </a:p>
          <a:p>
            <a:pPr marL="1295400" lvl="2" indent="-381000" eaLnBrk="1" hangingPunct="1">
              <a:buFontTx/>
              <a:buAutoNum type="arabicPeriod"/>
            </a:pPr>
            <a:r>
              <a:rPr lang="en-US" altLang="en-US" sz="2500" dirty="0" smtClean="0">
                <a:latin typeface="Calibri" pitchFamily="34" charset="0"/>
                <a:ea typeface="ＭＳ Ｐゴシック" pitchFamily="34" charset="-128"/>
              </a:rPr>
              <a:t>Social Worker</a:t>
            </a:r>
          </a:p>
          <a:p>
            <a:pPr marL="1295400" lvl="2" indent="-381000" eaLnBrk="1" hangingPunct="1">
              <a:buFontTx/>
              <a:buAutoNum type="arabicPeriod"/>
            </a:pPr>
            <a:r>
              <a:rPr lang="en-US" altLang="en-US" sz="2500" dirty="0" smtClean="0">
                <a:latin typeface="Calibri" pitchFamily="34" charset="0"/>
                <a:ea typeface="ＭＳ Ｐゴシック" pitchFamily="34" charset="-128"/>
              </a:rPr>
              <a:t>Bedside nurses assigned to patients</a:t>
            </a:r>
          </a:p>
        </p:txBody>
      </p:sp>
      <p:sp>
        <p:nvSpPr>
          <p:cNvPr id="634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1A6C90D-6026-427E-8485-5D22AC904BF1}" type="slidenum">
              <a:rPr lang="en-US" altLang="en-US" smtClean="0"/>
              <a:pPr eaLnBrk="1" hangingPunct="1"/>
              <a:t>35</a:t>
            </a:fld>
            <a:endParaRPr lang="en-US"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1"/>
          <p:cNvSpPr>
            <a:spLocks noGrp="1" noChangeArrowheads="1"/>
          </p:cNvSpPr>
          <p:nvPr>
            <p:ph type="title"/>
          </p:nvPr>
        </p:nvSpPr>
        <p:spPr/>
        <p:txBody>
          <a:bodyPr>
            <a:noAutofit/>
          </a:bodyPr>
          <a:lstStyle/>
          <a:p>
            <a:pPr eaLnBrk="1" hangingPunct="1"/>
            <a:r>
              <a:rPr lang="en-US" altLang="en-US" dirty="0" smtClean="0">
                <a:solidFill>
                  <a:schemeClr val="bg1"/>
                </a:solidFill>
                <a:latin typeface="Calibri" pitchFamily="34" charset="0"/>
                <a:ea typeface="ＭＳ Ｐゴシック" pitchFamily="34" charset="-128"/>
              </a:rPr>
              <a:t>Main Education is Performed during Nursing Rounds </a:t>
            </a:r>
          </a:p>
        </p:txBody>
      </p:sp>
      <p:sp>
        <p:nvSpPr>
          <p:cNvPr id="64516" name="Rectangle 3"/>
          <p:cNvSpPr>
            <a:spLocks noGrp="1" noChangeArrowheads="1"/>
          </p:cNvSpPr>
          <p:nvPr>
            <p:ph sz="quarter" idx="11"/>
          </p:nvPr>
        </p:nvSpPr>
        <p:spPr>
          <a:xfrm>
            <a:off x="228600" y="1676400"/>
            <a:ext cx="4572000" cy="4495800"/>
          </a:xfrm>
        </p:spPr>
        <p:txBody>
          <a:bodyPr>
            <a:normAutofit/>
          </a:bodyPr>
          <a:lstStyle/>
          <a:p>
            <a:pPr marL="234950" indent="-234950">
              <a:lnSpc>
                <a:spcPct val="90000"/>
              </a:lnSpc>
              <a:spcBef>
                <a:spcPct val="45000"/>
              </a:spcBef>
            </a:pPr>
            <a:r>
              <a:rPr lang="en-US" altLang="en-US" sz="2400" dirty="0" smtClean="0">
                <a:latin typeface="Calibri" pitchFamily="34" charset="0"/>
                <a:ea typeface="ＭＳ Ｐゴシック" pitchFamily="34" charset="-128"/>
              </a:rPr>
              <a:t>Does the patient have a urinary catheter</a:t>
            </a:r>
          </a:p>
          <a:p>
            <a:pPr marL="234950" indent="-234950">
              <a:lnSpc>
                <a:spcPct val="90000"/>
              </a:lnSpc>
              <a:spcBef>
                <a:spcPct val="45000"/>
              </a:spcBef>
            </a:pPr>
            <a:r>
              <a:rPr lang="en-US" altLang="en-US" sz="2400" dirty="0" smtClean="0">
                <a:latin typeface="Calibri" pitchFamily="34" charset="0"/>
                <a:ea typeface="ＭＳ Ｐゴシック" pitchFamily="34" charset="-128"/>
              </a:rPr>
              <a:t>Reason for catheter use</a:t>
            </a:r>
          </a:p>
          <a:p>
            <a:pPr marL="234950" indent="-234950">
              <a:lnSpc>
                <a:spcPct val="90000"/>
              </a:lnSpc>
              <a:spcBef>
                <a:spcPct val="45000"/>
              </a:spcBef>
            </a:pPr>
            <a:r>
              <a:rPr lang="en-US" altLang="en-US" sz="2400" dirty="0" smtClean="0">
                <a:latin typeface="Calibri" pitchFamily="34" charset="0"/>
                <a:ea typeface="ＭＳ Ｐゴシック" pitchFamily="34" charset="-128"/>
              </a:rPr>
              <a:t>If no appropriate indication, the patient nurse will contact the physician to discontinue the urinary catheter</a:t>
            </a:r>
          </a:p>
          <a:p>
            <a:pPr marL="234950" indent="-234950">
              <a:lnSpc>
                <a:spcPct val="90000"/>
              </a:lnSpc>
              <a:spcBef>
                <a:spcPct val="45000"/>
              </a:spcBef>
            </a:pPr>
            <a:r>
              <a:rPr lang="en-US" altLang="en-US" sz="2400" dirty="0" smtClean="0">
                <a:latin typeface="Calibri" pitchFamily="34" charset="0"/>
                <a:ea typeface="ＭＳ Ｐゴシック" pitchFamily="34" charset="-128"/>
              </a:rPr>
              <a:t>This process will be continued after implementation with the patient’s nurse owning the process</a:t>
            </a:r>
          </a:p>
        </p:txBody>
      </p:sp>
      <p:sp>
        <p:nvSpPr>
          <p:cNvPr id="6451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1342305-294F-4969-BFC4-159598848C38}" type="slidenum">
              <a:rPr lang="en-US" altLang="en-US" smtClean="0"/>
              <a:pPr eaLnBrk="1" hangingPunct="1"/>
              <a:t>36</a:t>
            </a:fld>
            <a:endParaRPr lang="en-US" altLang="en-US" smtClean="0"/>
          </a:p>
        </p:txBody>
      </p:sp>
      <p:pic>
        <p:nvPicPr>
          <p:cNvPr id="47110" name="Picture 2" descr="This is a a diagram of the Guidelines for Urinary Catheter Need in Non-ICUs" title="Guidelines for Urinary Catheter Need in Non-ICUs"/>
          <p:cNvPicPr>
            <a:picLocks noChangeAspect="1" noChangeArrowheads="1"/>
          </p:cNvPicPr>
          <p:nvPr/>
        </p:nvPicPr>
        <p:blipFill>
          <a:blip r:embed="rId2"/>
          <a:srcRect/>
          <a:stretch>
            <a:fillRect/>
          </a:stretch>
        </p:blipFill>
        <p:spPr bwMode="auto">
          <a:xfrm>
            <a:off x="4800600" y="1600200"/>
            <a:ext cx="434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noAutofit/>
          </a:bodyPr>
          <a:lstStyle/>
          <a:p>
            <a:pPr eaLnBrk="1" hangingPunct="1"/>
            <a:r>
              <a:rPr lang="en-US" altLang="en-US" dirty="0" smtClean="0">
                <a:solidFill>
                  <a:schemeClr val="bg1"/>
                </a:solidFill>
                <a:latin typeface="Calibri" pitchFamily="34" charset="0"/>
                <a:ea typeface="ＭＳ Ｐゴシック" pitchFamily="34" charset="-128"/>
              </a:rPr>
              <a:t>Creating a Process to Evaluate Urinary Catheter Need</a:t>
            </a:r>
          </a:p>
        </p:txBody>
      </p:sp>
      <p:sp>
        <p:nvSpPr>
          <p:cNvPr id="65540" name="Rectangle 3"/>
          <p:cNvSpPr>
            <a:spLocks noGrp="1" noChangeArrowheads="1"/>
          </p:cNvSpPr>
          <p:nvPr>
            <p:ph sz="quarter" idx="11"/>
          </p:nvPr>
        </p:nvSpPr>
        <p:spPr>
          <a:xfrm>
            <a:off x="457200" y="1524000"/>
            <a:ext cx="8153400" cy="4267200"/>
          </a:xfrm>
        </p:spPr>
        <p:txBody>
          <a:bodyPr/>
          <a:lstStyle/>
          <a:p>
            <a:pPr marL="533400" indent="-533400" eaLnBrk="1" hangingPunct="1">
              <a:spcBef>
                <a:spcPct val="45000"/>
              </a:spcBef>
            </a:pPr>
            <a:r>
              <a:rPr lang="en-US" altLang="en-US" sz="2700" dirty="0" smtClean="0">
                <a:latin typeface="Calibri" pitchFamily="34" charset="0"/>
                <a:ea typeface="ＭＳ Ｐゴシック" pitchFamily="34" charset="-128"/>
              </a:rPr>
              <a:t>Key Factor for Success: a nurse manager who supports this initiative and holds the nursing staff accountable for removing non-indicated urinary catheter</a:t>
            </a:r>
          </a:p>
          <a:p>
            <a:pPr marL="533400" indent="-533400" eaLnBrk="1" hangingPunct="1">
              <a:spcBef>
                <a:spcPct val="45000"/>
              </a:spcBef>
            </a:pPr>
            <a:r>
              <a:rPr lang="en-US" altLang="en-US" sz="2700" dirty="0" smtClean="0">
                <a:latin typeface="Calibri" pitchFamily="34" charset="0"/>
                <a:ea typeface="ＭＳ Ｐゴシック" pitchFamily="34" charset="-128"/>
              </a:rPr>
              <a:t>Each unit needs to have a facilitator who will take the responsibility to reinforce the process after the initial intervention is completed to ensure sustainability</a:t>
            </a:r>
          </a:p>
          <a:p>
            <a:pPr marL="533400" indent="-533400" eaLnBrk="1" hangingPunct="1">
              <a:spcBef>
                <a:spcPct val="45000"/>
              </a:spcBef>
            </a:pPr>
            <a:r>
              <a:rPr lang="en-US" altLang="en-US" sz="2700" dirty="0" smtClean="0">
                <a:latin typeface="Calibri" pitchFamily="34" charset="0"/>
                <a:ea typeface="ＭＳ Ｐゴシック" pitchFamily="34" charset="-128"/>
              </a:rPr>
              <a:t>Potential facilitators include a unit nurse champion with interest in patient safety or the charge nurse</a:t>
            </a:r>
          </a:p>
        </p:txBody>
      </p:sp>
      <p:sp>
        <p:nvSpPr>
          <p:cNvPr id="655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4EDDD49-73D9-4501-A9DB-59A04BD871E6}" type="slidenum">
              <a:rPr lang="en-US" altLang="en-US" smtClean="0"/>
              <a:pPr eaLnBrk="1" hangingPunct="1"/>
              <a:t>37</a:t>
            </a:fld>
            <a:endParaRPr lang="en-US"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noAutofit/>
          </a:bodyPr>
          <a:lstStyle/>
          <a:p>
            <a:pPr eaLnBrk="1" hangingPunct="1"/>
            <a:r>
              <a:rPr lang="en-US" altLang="en-US" dirty="0" smtClean="0">
                <a:solidFill>
                  <a:schemeClr val="bg1"/>
                </a:solidFill>
                <a:latin typeface="Calibri" pitchFamily="34" charset="0"/>
                <a:ea typeface="ＭＳ Ｐゴシック" pitchFamily="34" charset="-128"/>
              </a:rPr>
              <a:t>Creating a Process to Evaluate Urinary Catheter Need</a:t>
            </a:r>
          </a:p>
        </p:txBody>
      </p:sp>
      <p:sp>
        <p:nvSpPr>
          <p:cNvPr id="66564" name="Rectangle 3"/>
          <p:cNvSpPr>
            <a:spLocks noGrp="1" noChangeArrowheads="1"/>
          </p:cNvSpPr>
          <p:nvPr>
            <p:ph sz="quarter" idx="11"/>
          </p:nvPr>
        </p:nvSpPr>
        <p:spPr>
          <a:xfrm>
            <a:off x="457200" y="1524000"/>
            <a:ext cx="8153400" cy="4267200"/>
          </a:xfrm>
        </p:spPr>
        <p:txBody>
          <a:bodyPr>
            <a:noAutofit/>
          </a:bodyPr>
          <a:lstStyle/>
          <a:p>
            <a:pPr marL="533400" indent="-533400" eaLnBrk="1" hangingPunct="1">
              <a:spcBef>
                <a:spcPct val="45000"/>
              </a:spcBef>
            </a:pPr>
            <a:r>
              <a:rPr lang="en-US" altLang="en-US" sz="2700" dirty="0" smtClean="0">
                <a:latin typeface="Calibri" pitchFamily="34" charset="0"/>
                <a:ea typeface="ＭＳ Ｐゴシック" pitchFamily="34" charset="-128"/>
              </a:rPr>
              <a:t>The patient's bedside </a:t>
            </a:r>
            <a:r>
              <a:rPr lang="en-US" altLang="ja-JP" sz="2700" dirty="0" smtClean="0">
                <a:latin typeface="Calibri" pitchFamily="34" charset="0"/>
                <a:ea typeface="ＭＳ Ｐゴシック" pitchFamily="34" charset="-128"/>
              </a:rPr>
              <a:t>nurse will be coached to own the process of evaluating whether the patient has a urinary catheter placed, and to evaluate the need for the catheter</a:t>
            </a:r>
          </a:p>
          <a:p>
            <a:pPr marL="533400" indent="-533400" eaLnBrk="1" hangingPunct="1">
              <a:spcBef>
                <a:spcPct val="45000"/>
              </a:spcBef>
            </a:pPr>
            <a:r>
              <a:rPr lang="en-US" altLang="en-US" sz="2700" dirty="0" smtClean="0">
                <a:latin typeface="Calibri" pitchFamily="34" charset="0"/>
                <a:ea typeface="ＭＳ Ｐゴシック" pitchFamily="34" charset="-128"/>
              </a:rPr>
              <a:t>The bedside nurse should note the catheter's presence and evaluate the indication during the patient's daily nursing assessment. This will be continued after implementation</a:t>
            </a:r>
          </a:p>
          <a:p>
            <a:pPr marL="533400" indent="-533400" eaLnBrk="1" hangingPunct="1">
              <a:spcBef>
                <a:spcPct val="45000"/>
              </a:spcBef>
            </a:pPr>
            <a:r>
              <a:rPr lang="en-US" altLang="en-US" sz="2700" dirty="0" smtClean="0">
                <a:latin typeface="Calibri" pitchFamily="34" charset="0"/>
                <a:ea typeface="ＭＳ Ｐゴシック" pitchFamily="34" charset="-128"/>
              </a:rPr>
              <a:t>The process may be enforced by integrating it into the patient</a:t>
            </a:r>
            <a:r>
              <a:rPr lang="ja-JP" altLang="en-US" sz="2700" dirty="0" smtClean="0">
                <a:latin typeface="Calibri" pitchFamily="34" charset="0"/>
                <a:ea typeface="ＭＳ Ｐゴシック" pitchFamily="34" charset="-128"/>
              </a:rPr>
              <a:t>’</a:t>
            </a:r>
            <a:r>
              <a:rPr lang="en-US" altLang="ja-JP" sz="2700" dirty="0" smtClean="0">
                <a:latin typeface="Calibri" pitchFamily="34" charset="0"/>
                <a:ea typeface="ＭＳ Ｐゴシック" pitchFamily="34" charset="-128"/>
              </a:rPr>
              <a:t>s daily nursing assessment</a:t>
            </a:r>
            <a:endParaRPr lang="en-US" altLang="en-US" sz="2700" dirty="0" smtClean="0">
              <a:latin typeface="Calibri" pitchFamily="34" charset="0"/>
              <a:ea typeface="ＭＳ Ｐゴシック" pitchFamily="34" charset="-128"/>
            </a:endParaRPr>
          </a:p>
        </p:txBody>
      </p:sp>
      <p:sp>
        <p:nvSpPr>
          <p:cNvPr id="665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4FBE7F0-9DED-4089-B1D6-79AB36F9B259}" type="slidenum">
              <a:rPr lang="en-US" altLang="en-US" smtClean="0"/>
              <a:pPr eaLnBrk="1" hangingPunct="1"/>
              <a:t>38</a:t>
            </a:fld>
            <a:endParaRPr lang="en-US" alt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dirty="0" smtClean="0">
                <a:solidFill>
                  <a:schemeClr val="bg1"/>
                </a:solidFill>
                <a:latin typeface="Calibri" pitchFamily="34" charset="0"/>
                <a:ea typeface="ＭＳ Ｐゴシック" pitchFamily="34" charset="-128"/>
              </a:rPr>
              <a:t>Addressing Barriers to Implementation</a:t>
            </a:r>
          </a:p>
        </p:txBody>
      </p:sp>
      <p:sp>
        <p:nvSpPr>
          <p:cNvPr id="6" name="Content Placeholder 5"/>
          <p:cNvSpPr>
            <a:spLocks noGrp="1"/>
          </p:cNvSpPr>
          <p:nvPr>
            <p:ph sz="quarter" idx="11"/>
          </p:nvPr>
        </p:nvSpPr>
        <p:spPr/>
        <p:txBody>
          <a:bodyPr/>
          <a:lstStyle/>
          <a:p>
            <a:pPr>
              <a:defRPr/>
            </a:pPr>
            <a:r>
              <a:rPr lang="en-US" dirty="0" smtClean="0">
                <a:latin typeface="Calibri" pitchFamily="34" charset="0"/>
              </a:rPr>
              <a:t>Provide solutions to barriers</a:t>
            </a:r>
          </a:p>
          <a:p>
            <a:pPr>
              <a:defRPr/>
            </a:pPr>
            <a:r>
              <a:rPr lang="en-US" dirty="0" smtClean="0">
                <a:latin typeface="Calibri" pitchFamily="34" charset="0"/>
              </a:rPr>
              <a:t>Encourage the use of facilitators to make the process easier</a:t>
            </a:r>
          </a:p>
          <a:p>
            <a:pPr>
              <a:defRPr/>
            </a:pPr>
            <a:r>
              <a:rPr lang="en-US" dirty="0" smtClean="0">
                <a:latin typeface="Calibri" pitchFamily="34" charset="0"/>
              </a:rPr>
              <a:t>Examples: </a:t>
            </a:r>
          </a:p>
          <a:p>
            <a:pPr marL="914400" indent="-511175">
              <a:buFont typeface="+mj-lt"/>
              <a:buAutoNum type="arabicPeriod"/>
              <a:defRPr/>
            </a:pPr>
            <a:r>
              <a:rPr lang="en-US" dirty="0" smtClean="0">
                <a:latin typeface="Calibri" pitchFamily="34" charset="0"/>
              </a:rPr>
              <a:t>Skin care in the incontinent</a:t>
            </a:r>
          </a:p>
          <a:p>
            <a:pPr marL="914400" indent="-511175">
              <a:buFont typeface="+mj-lt"/>
              <a:buAutoNum type="arabicPeriod"/>
              <a:defRPr/>
            </a:pPr>
            <a:r>
              <a:rPr lang="en-US" dirty="0" smtClean="0">
                <a:latin typeface="Calibri" pitchFamily="34" charset="0"/>
              </a:rPr>
              <a:t>Using weight for patients that require close fluid monitoring</a:t>
            </a:r>
            <a:endParaRPr lang="en-US" dirty="0">
              <a:latin typeface="Calibri" pitchFamily="34" charset="0"/>
            </a:endParaRPr>
          </a:p>
        </p:txBody>
      </p:sp>
      <p:sp>
        <p:nvSpPr>
          <p:cNvPr id="6758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E3116A2-BDEB-4371-98A1-EE7CF4863DA3}" type="slidenum">
              <a:rPr lang="en-US" altLang="en-US" smtClean="0"/>
              <a:pPr eaLnBrk="1" hangingPunct="1"/>
              <a:t>39</a:t>
            </a:fld>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1371600"/>
          </a:xfrm>
        </p:spPr>
        <p:txBody>
          <a:bodyPr>
            <a:normAutofit fontScale="90000"/>
          </a:bodyPr>
          <a:lstStyle/>
          <a:p>
            <a:r>
              <a:rPr lang="en-US" altLang="en-US" dirty="0" smtClean="0">
                <a:solidFill>
                  <a:schemeClr val="bg1"/>
                </a:solidFill>
                <a:latin typeface="Calibri" pitchFamily="34" charset="0"/>
                <a:ea typeface="ＭＳ Ｐゴシック" pitchFamily="34" charset="-128"/>
              </a:rPr>
              <a:t>Building a Successful Team:</a:t>
            </a:r>
            <a:br>
              <a:rPr lang="en-US" altLang="en-US" dirty="0" smtClean="0">
                <a:solidFill>
                  <a:schemeClr val="bg1"/>
                </a:solidFill>
                <a:latin typeface="Calibri" pitchFamily="34" charset="0"/>
                <a:ea typeface="ＭＳ Ｐゴシック" pitchFamily="34" charset="-128"/>
              </a:rPr>
            </a:br>
            <a:r>
              <a:rPr lang="en-US" altLang="en-US" dirty="0" smtClean="0">
                <a:solidFill>
                  <a:schemeClr val="bg1"/>
                </a:solidFill>
                <a:latin typeface="Calibri" pitchFamily="34" charset="0"/>
                <a:ea typeface="ＭＳ Ｐゴシック" pitchFamily="34" charset="-128"/>
              </a:rPr>
              <a:t>Must be Multidisciplinary </a:t>
            </a:r>
          </a:p>
        </p:txBody>
      </p:sp>
      <p:sp>
        <p:nvSpPr>
          <p:cNvPr id="2" name="Content Placeholder 2"/>
          <p:cNvSpPr>
            <a:spLocks noGrp="1"/>
          </p:cNvSpPr>
          <p:nvPr>
            <p:ph sz="quarter" idx="11"/>
          </p:nvPr>
        </p:nvSpPr>
        <p:spPr>
          <a:xfrm>
            <a:off x="457200" y="1524000"/>
            <a:ext cx="8153400" cy="4267200"/>
          </a:xfrm>
        </p:spPr>
        <p:txBody>
          <a:bodyPr/>
          <a:lstStyle/>
          <a:p>
            <a:pPr>
              <a:defRPr/>
            </a:pPr>
            <a:r>
              <a:rPr lang="en-US" b="1" dirty="0" smtClean="0">
                <a:latin typeface="Calibri" pitchFamily="34" charset="0"/>
                <a:ea typeface="ＭＳ Ｐゴシック" pitchFamily="34" charset="-128"/>
              </a:rPr>
              <a:t>Required: </a:t>
            </a:r>
          </a:p>
          <a:p>
            <a:pPr lvl="1">
              <a:buFont typeface="Arial" panose="020B0604020202020204" pitchFamily="34" charset="0"/>
              <a:buChar char="•"/>
              <a:defRPr/>
            </a:pPr>
            <a:r>
              <a:rPr lang="en-US" sz="2400" dirty="0" smtClean="0">
                <a:latin typeface="Calibri" pitchFamily="34" charset="0"/>
                <a:ea typeface="ＭＳ Ｐゴシック" pitchFamily="34" charset="-128"/>
              </a:rPr>
              <a:t>Team Leader</a:t>
            </a:r>
          </a:p>
          <a:p>
            <a:pPr lvl="1">
              <a:buFont typeface="Arial" panose="020B0604020202020204" pitchFamily="34" charset="0"/>
              <a:buChar char="•"/>
              <a:defRPr/>
            </a:pPr>
            <a:r>
              <a:rPr lang="en-US" sz="2400" dirty="0" smtClean="0">
                <a:latin typeface="Calibri" pitchFamily="34" charset="0"/>
                <a:ea typeface="ＭＳ Ｐゴシック" pitchFamily="34" charset="-128"/>
              </a:rPr>
              <a:t>Nurse Champion</a:t>
            </a:r>
          </a:p>
          <a:p>
            <a:pPr lvl="1">
              <a:buFont typeface="Arial" panose="020B0604020202020204" pitchFamily="34" charset="0"/>
              <a:buChar char="•"/>
              <a:defRPr/>
            </a:pPr>
            <a:r>
              <a:rPr lang="en-US" sz="2400" dirty="0" smtClean="0">
                <a:latin typeface="Calibri" pitchFamily="34" charset="0"/>
                <a:ea typeface="ＭＳ Ｐゴシック" pitchFamily="34" charset="-128"/>
              </a:rPr>
              <a:t>Physician Champion</a:t>
            </a:r>
          </a:p>
          <a:p>
            <a:pPr lvl="1">
              <a:buFont typeface="Arial" panose="020B0604020202020204" pitchFamily="34" charset="0"/>
              <a:buChar char="•"/>
              <a:defRPr/>
            </a:pPr>
            <a:r>
              <a:rPr lang="en-US" sz="2400" dirty="0" smtClean="0">
                <a:latin typeface="Calibri" pitchFamily="34" charset="0"/>
                <a:ea typeface="ＭＳ Ｐゴシック" pitchFamily="34" charset="-128"/>
              </a:rPr>
              <a:t>Executive Partner</a:t>
            </a:r>
          </a:p>
          <a:p>
            <a:pPr lvl="1">
              <a:buFont typeface="Arial" panose="020B0604020202020204" pitchFamily="34" charset="0"/>
              <a:buChar char="•"/>
              <a:defRPr/>
            </a:pPr>
            <a:r>
              <a:rPr lang="en-US" sz="2400" dirty="0" smtClean="0">
                <a:latin typeface="Calibri" pitchFamily="34" charset="0"/>
                <a:ea typeface="ＭＳ Ｐゴシック" pitchFamily="34" charset="-128"/>
              </a:rPr>
              <a:t>Front-line Nurses</a:t>
            </a:r>
          </a:p>
          <a:p>
            <a:pPr lvl="1">
              <a:buFont typeface="Arial" panose="020B0604020202020204" pitchFamily="34" charset="0"/>
              <a:buChar char="•"/>
              <a:defRPr/>
            </a:pPr>
            <a:r>
              <a:rPr lang="en-US" sz="2400" dirty="0" smtClean="0">
                <a:latin typeface="Calibri" pitchFamily="34" charset="0"/>
                <a:ea typeface="ＭＳ Ｐゴシック" pitchFamily="34" charset="-128"/>
              </a:rPr>
              <a:t>Infection Preventionist</a:t>
            </a:r>
          </a:p>
          <a:p>
            <a:pPr>
              <a:defRPr/>
            </a:pPr>
            <a:r>
              <a:rPr lang="en-US" b="1" dirty="0" smtClean="0">
                <a:latin typeface="Calibri" pitchFamily="34" charset="0"/>
                <a:ea typeface="ＭＳ Ｐゴシック" pitchFamily="34" charset="-128"/>
              </a:rPr>
              <a:t>Optional:</a:t>
            </a:r>
            <a:r>
              <a:rPr lang="en-US" sz="2800" dirty="0" smtClean="0">
                <a:latin typeface="Calibri" pitchFamily="34" charset="0"/>
                <a:ea typeface="ＭＳ Ｐゴシック" pitchFamily="34" charset="-128"/>
              </a:rPr>
              <a:t>  case managers/discharge planners, etc.</a:t>
            </a:r>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C1FB19D-E3E9-44F6-B816-BDE2C57DB506}" type="slidenum">
              <a:rPr lang="en-US" altLang="en-US" smtClean="0"/>
              <a:pPr eaLnBrk="1" hangingPunct="1"/>
              <a:t>4</a:t>
            </a:fld>
            <a:endParaRPr lang="en-US" alt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Autofit/>
          </a:bodyPr>
          <a:lstStyle/>
          <a:p>
            <a:r>
              <a:rPr lang="en-US" altLang="en-US" dirty="0" smtClean="0">
                <a:solidFill>
                  <a:schemeClr val="bg1"/>
                </a:solidFill>
                <a:latin typeface="Calibri" pitchFamily="34" charset="0"/>
                <a:ea typeface="ＭＳ Ｐゴシック" pitchFamily="34" charset="-128"/>
              </a:rPr>
              <a:t>What if There Are No Nursing Rounds? Options?</a:t>
            </a:r>
          </a:p>
        </p:txBody>
      </p:sp>
      <p:sp>
        <p:nvSpPr>
          <p:cNvPr id="68611" name="Content Placeholder 2"/>
          <p:cNvSpPr>
            <a:spLocks noGrp="1"/>
          </p:cNvSpPr>
          <p:nvPr>
            <p:ph sz="quarter" idx="11"/>
          </p:nvPr>
        </p:nvSpPr>
        <p:spPr/>
        <p:txBody>
          <a:bodyPr/>
          <a:lstStyle/>
          <a:p>
            <a:pPr marL="514350" indent="-514350">
              <a:buFont typeface="Comic Sans MS" pitchFamily="66" charset="0"/>
              <a:buAutoNum type="arabicPeriod"/>
            </a:pPr>
            <a:r>
              <a:rPr lang="en-US" altLang="en-US" smtClean="0">
                <a:latin typeface="Calibri" pitchFamily="34" charset="0"/>
                <a:ea typeface="ＭＳ Ｐゴシック" pitchFamily="34" charset="-128"/>
              </a:rPr>
              <a:t>The nurse champion discusses with each nurse on the unit the presence and need of the catheter</a:t>
            </a:r>
          </a:p>
          <a:p>
            <a:pPr marL="514350" indent="-514350">
              <a:buFont typeface="Comic Sans MS" pitchFamily="66" charset="0"/>
              <a:buAutoNum type="arabicPeriod"/>
            </a:pPr>
            <a:r>
              <a:rPr lang="en-US" altLang="en-US" smtClean="0">
                <a:latin typeface="Calibri" pitchFamily="34" charset="0"/>
                <a:ea typeface="ＭＳ Ｐゴシック" pitchFamily="34" charset="-128"/>
              </a:rPr>
              <a:t>Alternatively, nurse champion and mid level provider may round on patients to evaluate presence, need, and discontinue catheter if no need</a:t>
            </a:r>
          </a:p>
        </p:txBody>
      </p:sp>
      <p:sp>
        <p:nvSpPr>
          <p:cNvPr id="686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51DD657-A67E-45D3-AE5C-0131B4322A8B}" type="slidenum">
              <a:rPr lang="en-US" altLang="en-US" smtClean="0"/>
              <a:pPr eaLnBrk="1" hangingPunct="1"/>
              <a:t>40</a:t>
            </a:fld>
            <a:endParaRPr lang="en-US" alt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Autofit/>
          </a:bodyPr>
          <a:lstStyle/>
          <a:p>
            <a:r>
              <a:rPr lang="en-US" altLang="en-US" dirty="0" smtClean="0">
                <a:solidFill>
                  <a:schemeClr val="bg1"/>
                </a:solidFill>
                <a:latin typeface="Calibri" pitchFamily="34" charset="0"/>
              </a:rPr>
              <a:t>What if There Are </a:t>
            </a:r>
            <a:r>
              <a:rPr lang="en-US" altLang="en-US" dirty="0">
                <a:latin typeface="Calibri" pitchFamily="34" charset="0"/>
              </a:rPr>
              <a:t>N</a:t>
            </a:r>
            <a:r>
              <a:rPr lang="en-US" altLang="en-US" dirty="0" smtClean="0">
                <a:solidFill>
                  <a:schemeClr val="bg1"/>
                </a:solidFill>
                <a:latin typeface="Calibri" pitchFamily="34" charset="0"/>
              </a:rPr>
              <a:t>o Nursing Rounds? Options?</a:t>
            </a:r>
          </a:p>
        </p:txBody>
      </p:sp>
      <p:sp>
        <p:nvSpPr>
          <p:cNvPr id="69635" name="Content Placeholder 2"/>
          <p:cNvSpPr>
            <a:spLocks noGrp="1"/>
          </p:cNvSpPr>
          <p:nvPr>
            <p:ph sz="quarter" idx="11"/>
          </p:nvPr>
        </p:nvSpPr>
        <p:spPr/>
        <p:txBody>
          <a:bodyPr>
            <a:normAutofit fontScale="92500" lnSpcReduction="10000"/>
          </a:bodyPr>
          <a:lstStyle/>
          <a:p>
            <a:pPr marL="514350" indent="-514350">
              <a:buFont typeface="Comic Sans MS" pitchFamily="66" charset="0"/>
              <a:buAutoNum type="arabicPeriod" startAt="3"/>
            </a:pPr>
            <a:r>
              <a:rPr lang="en-US" altLang="en-US" smtClean="0">
                <a:latin typeface="Calibri" pitchFamily="34" charset="0"/>
                <a:ea typeface="ＭＳ Ｐゴシック" pitchFamily="34" charset="-128"/>
              </a:rPr>
              <a:t>Recognition of catheter presence, and evaluation of need as soon as the patient is admitted to the unit (whether from ED, OR, ICU, or different non-ICU)</a:t>
            </a:r>
          </a:p>
          <a:p>
            <a:pPr marL="514350" indent="-514350">
              <a:buFont typeface="Comic Sans MS" pitchFamily="66" charset="0"/>
              <a:buAutoNum type="arabicPeriod" startAt="3"/>
            </a:pPr>
            <a:r>
              <a:rPr lang="en-US" altLang="en-US" smtClean="0">
                <a:latin typeface="Calibri" pitchFamily="34" charset="0"/>
                <a:ea typeface="ＭＳ Ｐゴシック" pitchFamily="34" charset="-128"/>
              </a:rPr>
              <a:t>Partnering with other stakeholders (case managers, physical therapists, wound care nurses, infection preventionists) to prioritize the importance of addressing the urinary catheter need</a:t>
            </a:r>
          </a:p>
        </p:txBody>
      </p:sp>
      <p:sp>
        <p:nvSpPr>
          <p:cNvPr id="696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22427A-CBA7-49FD-A4AC-37A6C1711FE2}" type="slidenum">
              <a:rPr lang="en-US" altLang="en-US" smtClean="0"/>
              <a:pPr eaLnBrk="1" hangingPunct="1"/>
              <a:t>41</a:t>
            </a:fld>
            <a:endParaRPr lang="en-US" alt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pPr eaLnBrk="1" hangingPunct="1"/>
            <a:r>
              <a:rPr lang="en-US" altLang="en-US" dirty="0" smtClean="0">
                <a:solidFill>
                  <a:schemeClr val="bg1"/>
                </a:solidFill>
                <a:latin typeface="Calibri" pitchFamily="34" charset="0"/>
                <a:ea typeface="ＭＳ Ｐゴシック" pitchFamily="34" charset="-128"/>
              </a:rPr>
              <a:t>Important Issues</a:t>
            </a:r>
          </a:p>
        </p:txBody>
      </p:sp>
      <p:sp>
        <p:nvSpPr>
          <p:cNvPr id="70660" name="Rectangle 3"/>
          <p:cNvSpPr>
            <a:spLocks noGrp="1" noChangeArrowheads="1"/>
          </p:cNvSpPr>
          <p:nvPr>
            <p:ph sz="quarter" idx="11"/>
          </p:nvPr>
        </p:nvSpPr>
        <p:spPr/>
        <p:txBody>
          <a:bodyPr/>
          <a:lstStyle/>
          <a:p>
            <a:pPr eaLnBrk="1" hangingPunct="1">
              <a:spcBef>
                <a:spcPct val="35000"/>
              </a:spcBef>
            </a:pPr>
            <a:r>
              <a:rPr lang="en-US" altLang="en-US" sz="2800" dirty="0" smtClean="0">
                <a:latin typeface="Calibri" pitchFamily="34" charset="0"/>
                <a:ea typeface="ＭＳ Ｐゴシック" pitchFamily="34" charset="-128"/>
                <a:cs typeface="Arial" charset="0"/>
              </a:rPr>
              <a:t>A continued reduction in urinary catheter utilization may be a marker of the program’</a:t>
            </a:r>
            <a:r>
              <a:rPr lang="en-US" altLang="ja-JP" sz="2800" dirty="0" smtClean="0">
                <a:latin typeface="Calibri" pitchFamily="34" charset="0"/>
                <a:ea typeface="ＭＳ Ｐゴシック" pitchFamily="34" charset="-128"/>
                <a:cs typeface="Arial" charset="0"/>
              </a:rPr>
              <a:t>s success</a:t>
            </a:r>
          </a:p>
          <a:p>
            <a:pPr eaLnBrk="1" hangingPunct="1">
              <a:spcBef>
                <a:spcPct val="35000"/>
              </a:spcBef>
            </a:pPr>
            <a:r>
              <a:rPr lang="en-US" altLang="en-US" sz="2800" dirty="0" smtClean="0">
                <a:latin typeface="Calibri" pitchFamily="34" charset="0"/>
                <a:ea typeface="ＭＳ Ｐゴシック" pitchFamily="34" charset="-128"/>
                <a:cs typeface="Arial" charset="0"/>
              </a:rPr>
              <a:t>The risk of urinary tract infection increases the longer the urinary catheter is present. A single patient who has a urinary catheter placed without indication for a prolonged period of time may affect your effort significantly</a:t>
            </a:r>
          </a:p>
        </p:txBody>
      </p:sp>
      <p:sp>
        <p:nvSpPr>
          <p:cNvPr id="706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599D820-2333-43D6-93AD-C22413F5FD1A}" type="slidenum">
              <a:rPr lang="en-US" altLang="en-US" smtClean="0"/>
              <a:pPr eaLnBrk="1" hangingPunct="1"/>
              <a:t>42</a:t>
            </a:fld>
            <a:endParaRPr lang="en-US" alt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defRPr/>
            </a:pPr>
            <a:r>
              <a:rPr lang="en-US" dirty="0" smtClean="0">
                <a:latin typeface="Calibri" pitchFamily="34" charset="0"/>
                <a:ea typeface="ＭＳ Ｐゴシック" pitchFamily="34" charset="-128"/>
              </a:rPr>
              <a:t>Important Issues, continued</a:t>
            </a:r>
          </a:p>
        </p:txBody>
      </p:sp>
      <p:sp>
        <p:nvSpPr>
          <p:cNvPr id="71684" name="Rectangle 3"/>
          <p:cNvSpPr>
            <a:spLocks noGrp="1" noChangeArrowheads="1"/>
          </p:cNvSpPr>
          <p:nvPr>
            <p:ph sz="quarter" idx="11"/>
          </p:nvPr>
        </p:nvSpPr>
        <p:spPr/>
        <p:txBody>
          <a:bodyPr/>
          <a:lstStyle/>
          <a:p>
            <a:pPr eaLnBrk="1" hangingPunct="1">
              <a:spcBef>
                <a:spcPct val="50000"/>
              </a:spcBef>
            </a:pPr>
            <a:r>
              <a:rPr lang="en-US" altLang="en-US" sz="2600" smtClean="0">
                <a:latin typeface="Calibri" pitchFamily="34" charset="0"/>
                <a:ea typeface="ＭＳ Ｐゴシック" pitchFamily="34" charset="-128"/>
              </a:rPr>
              <a:t>ICUs have a high prevalence of urinary catheter utilization. Utilization may be significantly reduced on the general medical-surgical units if patients transferred out of the ICUs are evaluated for catheter necessity</a:t>
            </a:r>
          </a:p>
          <a:p>
            <a:pPr eaLnBrk="1" hangingPunct="1">
              <a:spcBef>
                <a:spcPct val="50000"/>
              </a:spcBef>
            </a:pPr>
            <a:r>
              <a:rPr lang="en-US" altLang="en-US" sz="2600" smtClean="0">
                <a:latin typeface="Calibri" pitchFamily="34" charset="0"/>
                <a:ea typeface="ＭＳ Ｐゴシック" pitchFamily="34" charset="-128"/>
              </a:rPr>
              <a:t>The emergency department and the operating room are areas where a large number of urinary catheters are placed. Addressing the appropriateness of placement of urinary catheters in the emergency department and promoting removal of the urinary catheters post-operatively in the recovery area may also help reduce unnecessary urinary catheter use</a:t>
            </a:r>
          </a:p>
        </p:txBody>
      </p:sp>
      <p:sp>
        <p:nvSpPr>
          <p:cNvPr id="716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CCA8AC2-CFA0-4F31-9BF1-1E14FD287908}" type="slidenum">
              <a:rPr lang="en-US" altLang="en-US" smtClean="0"/>
              <a:pPr eaLnBrk="1" hangingPunct="1"/>
              <a:t>43</a:t>
            </a:fld>
            <a:endParaRPr lang="en-US" alt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title"/>
          </p:nvPr>
        </p:nvSpPr>
        <p:spPr/>
        <p:txBody>
          <a:bodyPr anchorCtr="1"/>
          <a:lstStyle/>
          <a:p>
            <a:pPr eaLnBrk="1" hangingPunct="1">
              <a:defRPr/>
            </a:pPr>
            <a:r>
              <a:rPr lang="en-US" dirty="0" smtClean="0">
                <a:latin typeface="Calibri" pitchFamily="34" charset="0"/>
                <a:ea typeface="ＭＳ Ｐゴシック" pitchFamily="34" charset="-128"/>
              </a:rPr>
              <a:t>How to Get Successful Results</a:t>
            </a:r>
          </a:p>
        </p:txBody>
      </p:sp>
      <p:sp>
        <p:nvSpPr>
          <p:cNvPr id="72707" name="Rectangle 4"/>
          <p:cNvSpPr>
            <a:spLocks noGrp="1" noChangeArrowheads="1"/>
          </p:cNvSpPr>
          <p:nvPr>
            <p:ph sz="quarter" idx="11"/>
          </p:nvPr>
        </p:nvSpPr>
        <p:spPr/>
        <p:txBody>
          <a:bodyPr/>
          <a:lstStyle/>
          <a:p>
            <a:pPr eaLnBrk="1" hangingPunct="1">
              <a:lnSpc>
                <a:spcPct val="90000"/>
              </a:lnSpc>
              <a:spcBef>
                <a:spcPct val="45000"/>
              </a:spcBef>
            </a:pPr>
            <a:r>
              <a:rPr lang="en-US" altLang="en-US" sz="2800" smtClean="0">
                <a:latin typeface="Calibri" pitchFamily="34" charset="0"/>
                <a:ea typeface="ＭＳ Ｐゴシック" pitchFamily="34" charset="-128"/>
              </a:rPr>
              <a:t>Both nurses and physicians should evaluate the indications for urinary catheter utilization</a:t>
            </a:r>
          </a:p>
          <a:p>
            <a:pPr eaLnBrk="1" hangingPunct="1">
              <a:lnSpc>
                <a:spcPct val="90000"/>
              </a:lnSpc>
              <a:spcBef>
                <a:spcPct val="45000"/>
              </a:spcBef>
            </a:pPr>
            <a:r>
              <a:rPr lang="en-US" altLang="en-US" sz="2800" smtClean="0">
                <a:latin typeface="Calibri" pitchFamily="34" charset="0"/>
                <a:ea typeface="ＭＳ Ｐゴシック" pitchFamily="34" charset="-128"/>
              </a:rPr>
              <a:t>Physicians should promptly discontinue catheters when no longer needed</a:t>
            </a:r>
          </a:p>
          <a:p>
            <a:pPr eaLnBrk="1" hangingPunct="1">
              <a:lnSpc>
                <a:spcPct val="90000"/>
              </a:lnSpc>
              <a:spcBef>
                <a:spcPct val="45000"/>
              </a:spcBef>
            </a:pPr>
            <a:r>
              <a:rPr lang="en-US" altLang="en-US" sz="2800" smtClean="0">
                <a:latin typeface="Calibri" pitchFamily="34" charset="0"/>
                <a:ea typeface="ＭＳ Ｐゴシック" pitchFamily="34" charset="-128"/>
              </a:rPr>
              <a:t>Nurses evaluating catheters and finding no indication should contact the physician to promptly discontinue the catheter</a:t>
            </a:r>
          </a:p>
          <a:p>
            <a:pPr eaLnBrk="1" hangingPunct="1">
              <a:lnSpc>
                <a:spcPct val="90000"/>
              </a:lnSpc>
              <a:spcBef>
                <a:spcPct val="45000"/>
              </a:spcBef>
            </a:pPr>
            <a:r>
              <a:rPr lang="en-US" altLang="en-US" sz="2800" smtClean="0">
                <a:latin typeface="Calibri" pitchFamily="34" charset="0"/>
                <a:ea typeface="ＭＳ Ｐゴシック" pitchFamily="34" charset="-128"/>
              </a:rPr>
              <a:t>Partner with different disciplines (e.g., case management, nursing, infection prevention) to successfully achieve your goals</a:t>
            </a:r>
          </a:p>
        </p:txBody>
      </p:sp>
      <p:sp>
        <p:nvSpPr>
          <p:cNvPr id="727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379094-D841-40E7-8FD3-6EB230B55402}" type="slidenum">
              <a:rPr lang="en-US" altLang="en-US" smtClean="0"/>
              <a:pPr eaLnBrk="1" hangingPunct="1"/>
              <a:t>44</a:t>
            </a:fld>
            <a:endParaRPr lang="en-US"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dirty="0" smtClean="0">
                <a:solidFill>
                  <a:schemeClr val="bg1"/>
                </a:solidFill>
                <a:latin typeface="Calibri" pitchFamily="34" charset="0"/>
                <a:ea typeface="ＭＳ Ｐゴシック" pitchFamily="34" charset="-128"/>
              </a:rPr>
              <a:t>How to Sustain Your Success</a:t>
            </a:r>
          </a:p>
        </p:txBody>
      </p:sp>
      <p:sp>
        <p:nvSpPr>
          <p:cNvPr id="73731" name="Content Placeholder 2"/>
          <p:cNvSpPr>
            <a:spLocks noGrp="1"/>
          </p:cNvSpPr>
          <p:nvPr>
            <p:ph sz="quarter" idx="11"/>
          </p:nvPr>
        </p:nvSpPr>
        <p:spPr>
          <a:xfrm>
            <a:off x="457200" y="1524000"/>
            <a:ext cx="8153400" cy="4800600"/>
          </a:xfrm>
        </p:spPr>
        <p:txBody>
          <a:bodyPr>
            <a:normAutofit/>
          </a:bodyPr>
          <a:lstStyle/>
          <a:p>
            <a:pPr>
              <a:spcBef>
                <a:spcPct val="45000"/>
              </a:spcBef>
            </a:pPr>
            <a:r>
              <a:rPr lang="en-US" altLang="en-US" sz="2200" dirty="0" smtClean="0">
                <a:latin typeface="Calibri" pitchFamily="34" charset="0"/>
                <a:ea typeface="ＭＳ Ｐゴシック" pitchFamily="34" charset="-128"/>
              </a:rPr>
              <a:t>Identify unit champions to promote the need to evaluate the appropriateness of urinary catheter use</a:t>
            </a:r>
          </a:p>
          <a:p>
            <a:pPr>
              <a:spcBef>
                <a:spcPct val="45000"/>
              </a:spcBef>
            </a:pPr>
            <a:r>
              <a:rPr lang="en-US" altLang="en-US" sz="2200" dirty="0" smtClean="0">
                <a:latin typeface="Calibri" pitchFamily="34" charset="0"/>
                <a:ea typeface="ＭＳ Ｐゴシック" pitchFamily="34" charset="-128"/>
              </a:rPr>
              <a:t>Incorporate the following questions during nursing rounds:</a:t>
            </a:r>
          </a:p>
          <a:p>
            <a:pPr lvl="1">
              <a:spcBef>
                <a:spcPct val="45000"/>
              </a:spcBef>
            </a:pPr>
            <a:r>
              <a:rPr lang="en-US" altLang="en-US" sz="2000" dirty="0" smtClean="0">
                <a:latin typeface="Calibri" pitchFamily="34" charset="0"/>
                <a:ea typeface="ＭＳ Ｐゴシック" pitchFamily="34" charset="-128"/>
              </a:rPr>
              <a:t>Does the patient have a urinary catheter?</a:t>
            </a:r>
          </a:p>
          <a:p>
            <a:pPr lvl="1">
              <a:spcBef>
                <a:spcPct val="45000"/>
              </a:spcBef>
            </a:pPr>
            <a:r>
              <a:rPr lang="en-US" altLang="en-US" sz="2000" dirty="0" smtClean="0">
                <a:latin typeface="Calibri" pitchFamily="34" charset="0"/>
                <a:ea typeface="ＭＳ Ｐゴシック" pitchFamily="34" charset="-128"/>
              </a:rPr>
              <a:t>What is the reason for use?</a:t>
            </a:r>
          </a:p>
          <a:p>
            <a:pPr>
              <a:spcBef>
                <a:spcPct val="45000"/>
              </a:spcBef>
            </a:pPr>
            <a:r>
              <a:rPr lang="en-US" altLang="en-US" sz="2200" dirty="0" smtClean="0">
                <a:latin typeface="Calibri" pitchFamily="34" charset="0"/>
                <a:ea typeface="ＭＳ Ｐゴシック" pitchFamily="34" charset="-128"/>
              </a:rPr>
              <a:t>Provide feedback on performance to nurse managers related to prevalence of utilization</a:t>
            </a:r>
          </a:p>
          <a:p>
            <a:pPr>
              <a:spcBef>
                <a:spcPct val="45000"/>
              </a:spcBef>
            </a:pPr>
            <a:r>
              <a:rPr lang="en-US" altLang="en-US" sz="2200" dirty="0" smtClean="0">
                <a:latin typeface="Calibri" pitchFamily="34" charset="0"/>
                <a:ea typeface="ＭＳ Ｐゴシック" pitchFamily="34" charset="-128"/>
              </a:rPr>
              <a:t>If no improvement in utilization is seen, evaluate appropriateness of utilization (indications vs. non-indications)</a:t>
            </a:r>
          </a:p>
          <a:p>
            <a:pPr>
              <a:spcBef>
                <a:spcPct val="45000"/>
              </a:spcBef>
            </a:pPr>
            <a:r>
              <a:rPr lang="en-US" altLang="en-US" sz="2200" dirty="0" smtClean="0">
                <a:latin typeface="Calibri" pitchFamily="34" charset="0"/>
                <a:ea typeface="ＭＳ Ｐゴシック" pitchFamily="34" charset="-128"/>
              </a:rPr>
              <a:t>The long term goal is for the patient care nurses to own the process of evaluation of urinary catheter need</a:t>
            </a:r>
          </a:p>
        </p:txBody>
      </p:sp>
      <p:sp>
        <p:nvSpPr>
          <p:cNvPr id="737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D4F5C1-69BB-48F8-B9CF-A73442A52DA3}" type="slidenum">
              <a:rPr lang="en-US" altLang="en-US" smtClean="0"/>
              <a:pPr eaLnBrk="1" hangingPunct="1"/>
              <a:t>45</a:t>
            </a:fld>
            <a:endParaRPr lang="en-US" alt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dirty="0" smtClean="0">
                <a:solidFill>
                  <a:schemeClr val="bg1"/>
                </a:solidFill>
                <a:ea typeface="ＭＳ Ｐゴシック" pitchFamily="34" charset="-128"/>
              </a:rPr>
              <a:t>And the Nurses Own the Catheter…</a:t>
            </a:r>
          </a:p>
        </p:txBody>
      </p:sp>
      <p:sp>
        <p:nvSpPr>
          <p:cNvPr id="3" name="Content Placeholder 2"/>
          <p:cNvSpPr>
            <a:spLocks noGrp="1"/>
          </p:cNvSpPr>
          <p:nvPr>
            <p:ph sz="quarter" idx="11"/>
          </p:nvPr>
        </p:nvSpPr>
        <p:spPr/>
        <p:txBody>
          <a:bodyPr/>
          <a:lstStyle/>
          <a:p>
            <a:endParaRPr lang="en-US"/>
          </a:p>
        </p:txBody>
      </p:sp>
      <p:pic>
        <p:nvPicPr>
          <p:cNvPr id="78851" name="Picture 3" descr="Bedside nurses (n=229) &#10;Who on unit is responsible to verity if a urinary catheter is needed? &#10;Nurse caring for patient 78/227 (34.4)&#10;Case Manager 4/227 (1.8)&#10;Nurse Manager 1/227 (0.4)&#10;Nurse caring for patient and case manager 36/227 (15.9) Nurse caring for patient, case manager, and nurse manager 108/227 (47.6).&#10;How often does the nursing unit evaluate urinary catheter presence and appropriate need? &#10;Once per week 2/227 (0.9) &#10;Tuesday and Thursday only 19/227 (8.4)&#10;3 times per week (0/227)&#10;4 time a week 1/227 (0.4)&#10;Daily (205/227 (90.3).&#10;Evaluating the urinary catheter presence and need is usually done during... &#10;Morning shift 38/228 (16.7)&#10;Night shift 0/228&#10;All shifts 190/228 (83.3)&#10;&#10;Fakih, Am J Infect Control 2013; 41: 236-239" title="And the Nurse Own The Catheter..."/>
          <p:cNvPicPr>
            <a:picLocks noChangeAspect="1"/>
          </p:cNvPicPr>
          <p:nvPr/>
        </p:nvPicPr>
        <p:blipFill>
          <a:blip r:embed="rId2"/>
          <a:srcRect/>
          <a:stretch>
            <a:fillRect/>
          </a:stretch>
        </p:blipFill>
        <p:spPr bwMode="auto">
          <a:xfrm>
            <a:off x="193675" y="1600200"/>
            <a:ext cx="86868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4"/>
          <p:cNvSpPr txBox="1">
            <a:spLocks noChangeArrowheads="1"/>
          </p:cNvSpPr>
          <p:nvPr/>
        </p:nvSpPr>
        <p:spPr bwMode="auto">
          <a:xfrm>
            <a:off x="2251075" y="6389688"/>
            <a:ext cx="5292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solidFill>
                  <a:srgbClr val="000000"/>
                </a:solidFill>
              </a:rPr>
              <a:t>Fakih, Am J Infect Control 2013; 41: </a:t>
            </a:r>
            <a:r>
              <a:rPr lang="en-US" altLang="en-US"/>
              <a:t>236-239</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dirty="0" smtClean="0">
                <a:solidFill>
                  <a:srgbClr val="FFFFFF"/>
                </a:solidFill>
                <a:ea typeface="ＭＳ Ｐゴシック" pitchFamily="34" charset="-128"/>
              </a:rPr>
              <a:t>And the Nurses Own the Catheter… </a:t>
            </a:r>
          </a:p>
        </p:txBody>
      </p:sp>
      <p:sp>
        <p:nvSpPr>
          <p:cNvPr id="75779" name="TextBox 4"/>
          <p:cNvSpPr txBox="1">
            <a:spLocks noChangeArrowheads="1"/>
          </p:cNvSpPr>
          <p:nvPr/>
        </p:nvSpPr>
        <p:spPr bwMode="auto">
          <a:xfrm>
            <a:off x="2251075" y="6389688"/>
            <a:ext cx="4330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solidFill>
                  <a:srgbClr val="000000"/>
                </a:solidFill>
              </a:rPr>
              <a:t>Fakih, Am J Infect Control 2013; 41: </a:t>
            </a:r>
            <a:r>
              <a:rPr lang="en-US" altLang="en-US"/>
              <a:t>236-239</a:t>
            </a:r>
          </a:p>
        </p:txBody>
      </p:sp>
      <p:pic>
        <p:nvPicPr>
          <p:cNvPr id="79876" name="Picture 2" descr="Multidisciplinary rounds help identify and remove no longer needed urinary catheters. &#10;Strongly agree and agree 190/228 (83.3)&#10;Neutral 28/228 (12.3)&#10;Disagree and strongly disagree 10/228 (4.4)&#10;Doing urinary catheter prevalence evaluations on Tuesdays and Thursdays helps ourunit focus on removal of unnecessary catheters.&#10;Strongly agree and agree 151/225 (67.1)&#10;Neutral 56/225 (24.9)&#10;Disagree and strongly disagree 18/228 (8)&#10;I am confident in my knowledge of urinary catheter indications and nonindications.&#10;Strongly agree and agree 223/229 (97.4) &#10;Neutral 4/229 (1.7) &#10;Disagree and strongly disagree 2/220 ( 0.9) &#10;&#10;Fakih, Am J Infect Control 2013; 41: 236-239&#10;" title="And the Nurses Own the Catheter..."/>
          <p:cNvPicPr>
            <a:picLocks noChangeAspect="1"/>
          </p:cNvPicPr>
          <p:nvPr/>
        </p:nvPicPr>
        <p:blipFill>
          <a:blip r:embed="rId3"/>
          <a:srcRect/>
          <a:stretch>
            <a:fillRect/>
          </a:stretch>
        </p:blipFill>
        <p:spPr bwMode="auto">
          <a:xfrm>
            <a:off x="0" y="1905000"/>
            <a:ext cx="9144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5"/>
          <p:cNvSpPr>
            <a:spLocks noGrp="1" noChangeArrowheads="1"/>
          </p:cNvSpPr>
          <p:nvPr>
            <p:ph type="title"/>
          </p:nvPr>
        </p:nvSpPr>
        <p:spPr/>
        <p:txBody>
          <a:bodyPr anchorCtr="1"/>
          <a:lstStyle/>
          <a:p>
            <a:pPr eaLnBrk="1" hangingPunct="1"/>
            <a:r>
              <a:rPr lang="en-US" altLang="en-US" dirty="0" smtClean="0">
                <a:solidFill>
                  <a:schemeClr val="bg1"/>
                </a:solidFill>
                <a:latin typeface="Calibri" pitchFamily="34" charset="0"/>
                <a:ea typeface="ＭＳ Ｐゴシック" pitchFamily="34" charset="-128"/>
              </a:rPr>
              <a:t>Additional Areas to Address </a:t>
            </a:r>
          </a:p>
        </p:txBody>
      </p:sp>
      <p:sp>
        <p:nvSpPr>
          <p:cNvPr id="76803" name="Rectangle 4"/>
          <p:cNvSpPr>
            <a:spLocks noGrp="1" noChangeArrowheads="1"/>
          </p:cNvSpPr>
          <p:nvPr>
            <p:ph sz="quarter" idx="11"/>
          </p:nvPr>
        </p:nvSpPr>
        <p:spPr/>
        <p:txBody>
          <a:bodyPr/>
          <a:lstStyle/>
          <a:p>
            <a:pPr eaLnBrk="1" hangingPunct="1"/>
            <a:r>
              <a:rPr lang="en-US" altLang="en-US" smtClean="0">
                <a:latin typeface="Calibri" pitchFamily="34" charset="0"/>
                <a:ea typeface="ＭＳ Ｐゴシック" pitchFamily="34" charset="-128"/>
              </a:rPr>
              <a:t>Leadership support is crucial</a:t>
            </a:r>
          </a:p>
          <a:p>
            <a:pPr eaLnBrk="1" hangingPunct="1"/>
            <a:r>
              <a:rPr lang="en-US" altLang="en-US" smtClean="0">
                <a:latin typeface="Calibri" pitchFamily="34" charset="0"/>
                <a:ea typeface="ＭＳ Ｐゴシック" pitchFamily="34" charset="-128"/>
              </a:rPr>
              <a:t>Define barriers to implementation</a:t>
            </a:r>
          </a:p>
          <a:p>
            <a:pPr eaLnBrk="1" hangingPunct="1"/>
            <a:r>
              <a:rPr lang="en-US" altLang="en-US" smtClean="0">
                <a:latin typeface="Calibri" pitchFamily="34" charset="0"/>
                <a:ea typeface="ＭＳ Ｐゴシック" pitchFamily="34" charset="-128"/>
              </a:rPr>
              <a:t>Obtain physician and nursing buy-in</a:t>
            </a:r>
          </a:p>
          <a:p>
            <a:pPr eaLnBrk="1" hangingPunct="1"/>
            <a:r>
              <a:rPr lang="en-US" altLang="en-US" smtClean="0">
                <a:latin typeface="Calibri" pitchFamily="34" charset="0"/>
                <a:ea typeface="ＭＳ Ｐゴシック" pitchFamily="34" charset="-128"/>
              </a:rPr>
              <a:t>Provide alternatives to the </a:t>
            </a:r>
            <a:r>
              <a:rPr lang="ja-JP" altLang="en-US" smtClean="0">
                <a:latin typeface="Calibri" pitchFamily="34" charset="0"/>
                <a:ea typeface="ＭＳ Ｐゴシック" pitchFamily="34" charset="-128"/>
              </a:rPr>
              <a:t>“</a:t>
            </a:r>
            <a:r>
              <a:rPr lang="en-US" altLang="ja-JP" smtClean="0">
                <a:latin typeface="Calibri" pitchFamily="34" charset="0"/>
                <a:ea typeface="ＭＳ Ｐゴシック" pitchFamily="34" charset="-128"/>
              </a:rPr>
              <a:t>Foley</a:t>
            </a:r>
            <a:r>
              <a:rPr lang="ja-JP" altLang="en-US" smtClean="0">
                <a:latin typeface="Calibri" pitchFamily="34" charset="0"/>
                <a:ea typeface="ＭＳ Ｐゴシック" pitchFamily="34" charset="-128"/>
              </a:rPr>
              <a:t>”</a:t>
            </a:r>
            <a:r>
              <a:rPr lang="en-US" altLang="ja-JP" smtClean="0">
                <a:latin typeface="Calibri" pitchFamily="34" charset="0"/>
                <a:ea typeface="ＭＳ Ｐゴシック" pitchFamily="34" charset="-128"/>
              </a:rPr>
              <a:t> catheter</a:t>
            </a:r>
          </a:p>
        </p:txBody>
      </p:sp>
      <p:sp>
        <p:nvSpPr>
          <p:cNvPr id="768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D47E816-FF7F-4A7C-8D3D-58705D59A3AD}" type="slidenum">
              <a:rPr lang="en-US" altLang="en-US" smtClean="0"/>
              <a:pPr eaLnBrk="1" hangingPunct="1"/>
              <a:t>48</a:t>
            </a:fld>
            <a:endParaRPr lang="en-US" alt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smtClean="0">
                <a:solidFill>
                  <a:schemeClr val="bg1"/>
                </a:solidFill>
                <a:latin typeface="Calibri" pitchFamily="34" charset="0"/>
                <a:ea typeface="ＭＳ Ｐゴシック" pitchFamily="34" charset="-128"/>
              </a:rPr>
              <a:t>Think about the whole picture: </a:t>
            </a:r>
            <a:br>
              <a:rPr lang="en-US" altLang="en-US" dirty="0" smtClean="0">
                <a:solidFill>
                  <a:schemeClr val="bg1"/>
                </a:solidFill>
                <a:latin typeface="Calibri" pitchFamily="34" charset="0"/>
                <a:ea typeface="ＭＳ Ｐゴシック" pitchFamily="34" charset="-128"/>
              </a:rPr>
            </a:br>
            <a:r>
              <a:rPr lang="en-US" altLang="en-US" dirty="0" smtClean="0">
                <a:solidFill>
                  <a:schemeClr val="bg1"/>
                </a:solidFill>
                <a:latin typeface="Calibri" pitchFamily="34" charset="0"/>
                <a:ea typeface="ＭＳ Ｐゴシック" pitchFamily="34" charset="-128"/>
              </a:rPr>
              <a:t>areas to address </a:t>
            </a:r>
          </a:p>
        </p:txBody>
      </p:sp>
      <p:graphicFrame>
        <p:nvGraphicFramePr>
          <p:cNvPr id="5" name="Diagram 4" descr="diagram showing the impact of actions in the PACU and OR, ICU, and ER "/>
          <p:cNvGraphicFramePr/>
          <p:nvPr>
            <p:extLst>
              <p:ext uri="{D42A27DB-BD31-4B8C-83A1-F6EECF244321}">
                <p14:modId xmlns:p14="http://schemas.microsoft.com/office/powerpoint/2010/main" val="223876593"/>
              </p:ext>
            </p:extLst>
          </p:nvPr>
        </p:nvGraphicFramePr>
        <p:xfrm>
          <a:off x="381000" y="16764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5"/>
          <p:cNvSpPr>
            <a:spLocks noGrp="1"/>
          </p:cNvSpPr>
          <p:nvPr>
            <p:ph type="sldNum" sz="quarter" idx="12"/>
          </p:nvPr>
        </p:nvSpPr>
        <p:spPr>
          <a:xfrm>
            <a:off x="457200" y="63246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D47E816-FF7F-4A7C-8D3D-58705D59A3AD}" type="slidenum">
              <a:rPr lang="en-US" altLang="en-US" smtClean="0"/>
              <a:pPr eaLnBrk="1" hangingPunct="1"/>
              <a:t>49</a:t>
            </a:fld>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altLang="en-US" dirty="0" smtClean="0">
                <a:solidFill>
                  <a:schemeClr val="bg1"/>
                </a:solidFill>
                <a:latin typeface="Calibri" pitchFamily="34" charset="0"/>
                <a:ea typeface="ＭＳ Ｐゴシック" pitchFamily="34" charset="-128"/>
              </a:rPr>
              <a:t>Building a Successful Team: </a:t>
            </a:r>
            <a:br>
              <a:rPr lang="en-US" altLang="en-US" dirty="0" smtClean="0">
                <a:solidFill>
                  <a:schemeClr val="bg1"/>
                </a:solidFill>
                <a:latin typeface="Calibri" pitchFamily="34" charset="0"/>
                <a:ea typeface="ＭＳ Ｐゴシック" pitchFamily="34" charset="-128"/>
              </a:rPr>
            </a:br>
            <a:r>
              <a:rPr lang="en-US" altLang="en-US" b="1" u="sng" dirty="0" smtClean="0">
                <a:solidFill>
                  <a:schemeClr val="bg1"/>
                </a:solidFill>
                <a:latin typeface="Calibri" pitchFamily="34" charset="0"/>
                <a:ea typeface="ＭＳ Ｐゴシック" pitchFamily="34" charset="-128"/>
              </a:rPr>
              <a:t>The Team Leader</a:t>
            </a:r>
            <a:endParaRPr lang="en-US" altLang="en-US" dirty="0" smtClean="0">
              <a:solidFill>
                <a:schemeClr val="bg1"/>
              </a:solidFill>
              <a:latin typeface="Calibri" pitchFamily="34" charset="0"/>
              <a:ea typeface="ＭＳ Ｐゴシック" pitchFamily="34" charset="-128"/>
            </a:endParaRPr>
          </a:p>
        </p:txBody>
      </p:sp>
      <p:sp>
        <p:nvSpPr>
          <p:cNvPr id="32771" name="Content Placeholder 2"/>
          <p:cNvSpPr>
            <a:spLocks noGrp="1"/>
          </p:cNvSpPr>
          <p:nvPr>
            <p:ph sz="quarter" idx="11"/>
          </p:nvPr>
        </p:nvSpPr>
        <p:spPr>
          <a:xfrm>
            <a:off x="457200" y="1524000"/>
            <a:ext cx="8153400" cy="4876800"/>
          </a:xfrm>
        </p:spPr>
        <p:txBody>
          <a:bodyPr>
            <a:normAutofit/>
          </a:bodyPr>
          <a:lstStyle/>
          <a:p>
            <a:r>
              <a:rPr lang="en-US" altLang="en-US" sz="2600" b="1" dirty="0" smtClean="0">
                <a:latin typeface="Calibri" pitchFamily="34" charset="0"/>
                <a:ea typeface="ＭＳ Ｐゴシック" pitchFamily="34" charset="-128"/>
              </a:rPr>
              <a:t> Ideal Characteristics:</a:t>
            </a:r>
          </a:p>
          <a:p>
            <a:pPr lvl="1"/>
            <a:r>
              <a:rPr lang="en-US" altLang="en-US" sz="2200" dirty="0" smtClean="0">
                <a:latin typeface="Calibri" pitchFamily="34" charset="0"/>
                <a:ea typeface="ＭＳ Ｐゴシック" pitchFamily="34" charset="-128"/>
              </a:rPr>
              <a:t>Opinion leader, with demonstrated commitment to patient safety </a:t>
            </a:r>
          </a:p>
          <a:p>
            <a:pPr lvl="1"/>
            <a:r>
              <a:rPr lang="en-US" altLang="en-US" sz="2200" dirty="0" smtClean="0">
                <a:latin typeface="Calibri" pitchFamily="34" charset="0"/>
                <a:ea typeface="ＭＳ Ｐゴシック" pitchFamily="34" charset="-128"/>
              </a:rPr>
              <a:t>Team player, respected by others, empowered by leadership</a:t>
            </a:r>
          </a:p>
          <a:p>
            <a:pPr lvl="1"/>
            <a:r>
              <a:rPr lang="en-US" altLang="en-US" sz="2200" dirty="0" smtClean="0">
                <a:latin typeface="Calibri" pitchFamily="34" charset="0"/>
                <a:ea typeface="ＭＳ Ｐゴシック" pitchFamily="34" charset="-128"/>
              </a:rPr>
              <a:t>Strong organizational, management</a:t>
            </a:r>
            <a:r>
              <a:rPr lang="en-US" altLang="en-US" sz="2200" dirty="0" smtClean="0">
                <a:latin typeface="Calibri" pitchFamily="34" charset="0"/>
              </a:rPr>
              <a:t>, </a:t>
            </a:r>
            <a:r>
              <a:rPr lang="en-US" altLang="en-US" sz="2200" dirty="0" smtClean="0">
                <a:latin typeface="Calibri" pitchFamily="34" charset="0"/>
                <a:ea typeface="ＭＳ Ｐゴシック" pitchFamily="34" charset="-128"/>
              </a:rPr>
              <a:t>and communication skills</a:t>
            </a:r>
          </a:p>
          <a:p>
            <a:r>
              <a:rPr lang="en-US" altLang="en-US" sz="2600" b="1" dirty="0">
                <a:latin typeface="Calibri" pitchFamily="34" charset="0"/>
              </a:rPr>
              <a:t> Role Expectations</a:t>
            </a:r>
          </a:p>
          <a:p>
            <a:pPr lvl="1"/>
            <a:r>
              <a:rPr lang="en-US" altLang="en-US" sz="2200" dirty="0" smtClean="0">
                <a:latin typeface="Calibri" pitchFamily="34" charset="0"/>
                <a:ea typeface="ＭＳ Ｐゴシック" pitchFamily="34" charset="-128"/>
              </a:rPr>
              <a:t>Recruit team members and define team roles</a:t>
            </a:r>
          </a:p>
          <a:p>
            <a:pPr lvl="1"/>
            <a:r>
              <a:rPr lang="en-US" altLang="en-US" sz="2200" dirty="0" smtClean="0">
                <a:latin typeface="Calibri" pitchFamily="34" charset="0"/>
                <a:ea typeface="ＭＳ Ｐゴシック" pitchFamily="34" charset="-128"/>
              </a:rPr>
              <a:t>Understand and clearly articulate project goals</a:t>
            </a:r>
          </a:p>
          <a:p>
            <a:pPr lvl="1"/>
            <a:r>
              <a:rPr lang="en-US" altLang="en-US" sz="2200" dirty="0" smtClean="0">
                <a:latin typeface="Calibri" pitchFamily="34" charset="0"/>
                <a:ea typeface="ＭＳ Ｐゴシック" pitchFamily="34" charset="-128"/>
              </a:rPr>
              <a:t>Delegate tasks and  hold others accountable  </a:t>
            </a:r>
          </a:p>
          <a:p>
            <a:pPr lvl="1"/>
            <a:r>
              <a:rPr lang="en-US" altLang="en-US" sz="2200" dirty="0" smtClean="0">
                <a:latin typeface="Calibri" pitchFamily="34" charset="0"/>
                <a:ea typeface="ＭＳ Ｐゴシック" pitchFamily="34" charset="-128"/>
              </a:rPr>
              <a:t>Lead team meetings and participate in collaborative activities to meet project requirements</a:t>
            </a:r>
          </a:p>
          <a:p>
            <a:pPr lvl="1"/>
            <a:r>
              <a:rPr lang="en-US" altLang="en-US" sz="2200" dirty="0" smtClean="0">
                <a:latin typeface="Calibri" pitchFamily="34" charset="0"/>
                <a:ea typeface="ＭＳ Ｐゴシック" pitchFamily="34" charset="-128"/>
              </a:rPr>
              <a:t>Track project progress</a:t>
            </a:r>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D2088E6-2BBC-46B4-B36F-07B8F2CBE1B6}" type="slidenum">
              <a:rPr lang="en-US" altLang="en-US" smtClean="0"/>
              <a:pPr eaLnBrk="1" hangingPunct="1"/>
              <a:t>5</a:t>
            </a:fld>
            <a:endParaRPr lang="en-US" alt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sz="quarter" idx="11"/>
          </p:nvPr>
        </p:nvSpPr>
        <p:spPr/>
        <p:txBody>
          <a:bodyPr/>
          <a:lstStyle/>
          <a:p>
            <a:pPr marL="0" indent="0" algn="ctr">
              <a:buNone/>
            </a:pPr>
            <a:endParaRPr lang="en-US" dirty="0" smtClean="0"/>
          </a:p>
          <a:p>
            <a:pPr marL="0" indent="0" algn="ctr">
              <a:buNone/>
            </a:pPr>
            <a:endParaRPr lang="en-US" dirty="0"/>
          </a:p>
          <a:p>
            <a:pPr marL="0" indent="0" algn="ctr">
              <a:buNone/>
            </a:pPr>
            <a:r>
              <a:rPr lang="en-US" sz="4400" dirty="0" smtClean="0"/>
              <a:t>Questions?</a:t>
            </a:r>
            <a:endParaRPr lang="en-US" sz="4400" dirty="0"/>
          </a:p>
        </p:txBody>
      </p:sp>
      <p:sp>
        <p:nvSpPr>
          <p:cNvPr id="5" name="Slide Number Placeholder 3"/>
          <p:cNvSpPr>
            <a:spLocks noGrp="1"/>
          </p:cNvSpPr>
          <p:nvPr>
            <p:ph type="sldNum" sz="quarter" idx="12"/>
          </p:nvPr>
        </p:nvSpPr>
        <p:spPr>
          <a:xfrm>
            <a:off x="457200" y="63246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60F9124-53E4-4354-BB82-A45AE5086DA4}" type="slidenum">
              <a:rPr lang="en-US" altLang="en-US" smtClean="0"/>
              <a:pPr eaLnBrk="1" hangingPunct="1"/>
              <a:t>50</a:t>
            </a:fld>
            <a:endParaRPr lang="en-US" altLang="en-US" smtClean="0"/>
          </a:p>
        </p:txBody>
      </p:sp>
    </p:spTree>
    <p:extLst>
      <p:ext uri="{BB962C8B-B14F-4D97-AF65-F5344CB8AC3E}">
        <p14:creationId xmlns:p14="http://schemas.microsoft.com/office/powerpoint/2010/main" val="11544263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a:t>
            </a:r>
            <a:endParaRPr lang="en-US"/>
          </a:p>
        </p:txBody>
      </p:sp>
      <p:sp>
        <p:nvSpPr>
          <p:cNvPr id="3" name="Content Placeholder 2"/>
          <p:cNvSpPr>
            <a:spLocks noGrp="1"/>
          </p:cNvSpPr>
          <p:nvPr>
            <p:ph sz="quarter" idx="11"/>
          </p:nvPr>
        </p:nvSpPr>
        <p:spPr/>
        <p:txBody>
          <a:bodyPr/>
          <a:lstStyle/>
          <a:p>
            <a:pPr marL="0" indent="0">
              <a:buNone/>
            </a:pPr>
            <a:r>
              <a:rPr lang="en-US" sz="2400" dirty="0"/>
              <a:t>Prepared by the Health Research &amp; Educational Trust of the American Hospital Association with contract funding provided by the Agency for Healthcare Research and Quality through the contract,</a:t>
            </a:r>
            <a:r>
              <a:rPr lang="en-US" sz="2400" b="1" dirty="0"/>
              <a:t> </a:t>
            </a:r>
            <a:r>
              <a:rPr lang="en-US" sz="2400" dirty="0"/>
              <a:t>“National Implementation of Comprehensive Unit-based Safety Program (CUSP) to Reduce Catheter-Associated Urinary Tract Infection (CAUTI), project number HHSA290201000025I/HHSA29032001T, Task Order #1.”</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22AEC72-FAD3-4FB0-B66A-3440C716D2F8}" type="slidenum">
              <a:rPr lang="en-US" smtClean="0"/>
              <a:pPr>
                <a:defRPr/>
              </a:pPr>
              <a:t>51</a:t>
            </a:fld>
            <a:endParaRPr lang="en-US"/>
          </a:p>
        </p:txBody>
      </p:sp>
    </p:spTree>
    <p:extLst>
      <p:ext uri="{BB962C8B-B14F-4D97-AF65-F5344CB8AC3E}">
        <p14:creationId xmlns:p14="http://schemas.microsoft.com/office/powerpoint/2010/main" val="4199014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altLang="en-US" dirty="0" smtClean="0">
                <a:solidFill>
                  <a:schemeClr val="bg1"/>
                </a:solidFill>
                <a:latin typeface="Calibri" pitchFamily="34" charset="0"/>
                <a:ea typeface="ＭＳ Ｐゴシック" pitchFamily="34" charset="-128"/>
              </a:rPr>
              <a:t>Building a Successful Team: </a:t>
            </a:r>
            <a:br>
              <a:rPr lang="en-US" altLang="en-US" dirty="0" smtClean="0">
                <a:solidFill>
                  <a:schemeClr val="bg1"/>
                </a:solidFill>
                <a:latin typeface="Calibri" pitchFamily="34" charset="0"/>
                <a:ea typeface="ＭＳ Ｐゴシック" pitchFamily="34" charset="-128"/>
              </a:rPr>
            </a:br>
            <a:r>
              <a:rPr lang="en-US" altLang="en-US" b="1" u="sng" dirty="0" smtClean="0">
                <a:solidFill>
                  <a:schemeClr val="bg1"/>
                </a:solidFill>
                <a:latin typeface="Calibri" pitchFamily="34" charset="0"/>
                <a:ea typeface="ＭＳ Ｐゴシック" pitchFamily="34" charset="-128"/>
              </a:rPr>
              <a:t>The Team Leader</a:t>
            </a:r>
            <a:endParaRPr lang="en-US" altLang="en-US" dirty="0" smtClean="0">
              <a:solidFill>
                <a:schemeClr val="bg1"/>
              </a:solidFill>
              <a:latin typeface="Calibri" pitchFamily="34" charset="0"/>
              <a:ea typeface="ＭＳ Ｐゴシック" pitchFamily="34" charset="-128"/>
            </a:endParaRPr>
          </a:p>
        </p:txBody>
      </p:sp>
      <p:sp>
        <p:nvSpPr>
          <p:cNvPr id="2" name="Content Placeholder 2"/>
          <p:cNvSpPr>
            <a:spLocks noGrp="1"/>
          </p:cNvSpPr>
          <p:nvPr>
            <p:ph sz="quarter" idx="11"/>
          </p:nvPr>
        </p:nvSpPr>
        <p:spPr>
          <a:xfrm>
            <a:off x="457200" y="1524000"/>
            <a:ext cx="8153400" cy="4876800"/>
          </a:xfrm>
        </p:spPr>
        <p:txBody>
          <a:bodyPr/>
          <a:lstStyle/>
          <a:p>
            <a:pPr>
              <a:defRPr/>
            </a:pPr>
            <a:r>
              <a:rPr lang="en-US" sz="2400" b="1" dirty="0" smtClean="0">
                <a:latin typeface="Calibri" pitchFamily="34" charset="0"/>
                <a:ea typeface="ＭＳ Ｐゴシック" pitchFamily="34" charset="-128"/>
              </a:rPr>
              <a:t> </a:t>
            </a:r>
            <a:r>
              <a:rPr lang="en-US" sz="2800" b="1" dirty="0" smtClean="0">
                <a:latin typeface="Calibri" pitchFamily="34" charset="0"/>
                <a:ea typeface="ＭＳ Ｐゴシック" pitchFamily="34" charset="-128"/>
              </a:rPr>
              <a:t>Specific Tasks:</a:t>
            </a:r>
          </a:p>
          <a:p>
            <a:pPr lvl="1">
              <a:defRPr/>
            </a:pPr>
            <a:r>
              <a:rPr lang="en-US" sz="2400" b="1" dirty="0" smtClean="0">
                <a:latin typeface="Calibri" pitchFamily="34" charset="0"/>
                <a:ea typeface="ＭＳ Ｐゴシック" pitchFamily="34" charset="-128"/>
              </a:rPr>
              <a:t>Explain</a:t>
            </a:r>
            <a:r>
              <a:rPr lang="en-US" sz="2400" dirty="0" smtClean="0">
                <a:latin typeface="Calibri" pitchFamily="34" charset="0"/>
                <a:ea typeface="ＭＳ Ｐゴシック" pitchFamily="34" charset="-128"/>
              </a:rPr>
              <a:t> project to unit staff and management team</a:t>
            </a:r>
          </a:p>
          <a:p>
            <a:pPr lvl="1">
              <a:defRPr/>
            </a:pPr>
            <a:r>
              <a:rPr lang="en-US" sz="2400" b="1" dirty="0" smtClean="0">
                <a:latin typeface="Calibri" pitchFamily="34" charset="0"/>
                <a:ea typeface="ＭＳ Ｐゴシック" pitchFamily="34" charset="-128"/>
              </a:rPr>
              <a:t>CAUTI reduction</a:t>
            </a:r>
            <a:r>
              <a:rPr lang="en-US" sz="2400" dirty="0" smtClean="0">
                <a:latin typeface="Calibri" pitchFamily="34" charset="0"/>
                <a:ea typeface="ＭＳ Ｐゴシック" pitchFamily="34" charset="-128"/>
              </a:rPr>
              <a:t>:</a:t>
            </a:r>
            <a:r>
              <a:rPr lang="en-US" dirty="0" smtClean="0">
                <a:latin typeface="Calibri" pitchFamily="34" charset="0"/>
                <a:ea typeface="ＭＳ Ｐゴシック" pitchFamily="34" charset="-128"/>
              </a:rPr>
              <a:t> </a:t>
            </a:r>
          </a:p>
          <a:p>
            <a:pPr lvl="2">
              <a:defRPr/>
            </a:pPr>
            <a:r>
              <a:rPr lang="en-US" dirty="0" smtClean="0">
                <a:latin typeface="Calibri" pitchFamily="34" charset="0"/>
                <a:ea typeface="ＭＳ Ｐゴシック" pitchFamily="34" charset="-128"/>
              </a:rPr>
              <a:t>Ensure staff education about CAUTI and appropriate indications for catheter use</a:t>
            </a:r>
          </a:p>
          <a:p>
            <a:pPr lvl="2">
              <a:defRPr/>
            </a:pPr>
            <a:r>
              <a:rPr lang="en-US" sz="2400" dirty="0" smtClean="0">
                <a:latin typeface="Calibri" pitchFamily="34" charset="0"/>
                <a:ea typeface="ＭＳ Ｐゴシック" pitchFamily="34" charset="-128"/>
              </a:rPr>
              <a:t>Facilitate the development of a process to review the appropriateness of catheter use</a:t>
            </a:r>
          </a:p>
          <a:p>
            <a:pPr lvl="1">
              <a:defRPr/>
            </a:pPr>
            <a:r>
              <a:rPr lang="en-US" sz="2400" b="1" dirty="0" smtClean="0">
                <a:latin typeface="Calibri" pitchFamily="34" charset="0"/>
                <a:ea typeface="ＭＳ Ｐゴシック" pitchFamily="34" charset="-128"/>
              </a:rPr>
              <a:t>CUSP implementation</a:t>
            </a:r>
            <a:r>
              <a:rPr lang="en-US" sz="2400" dirty="0" smtClean="0">
                <a:latin typeface="Calibri" pitchFamily="34" charset="0"/>
                <a:ea typeface="ＭＳ Ｐゴシック" pitchFamily="34" charset="-128"/>
              </a:rPr>
              <a:t>:</a:t>
            </a:r>
            <a:r>
              <a:rPr lang="en-US" sz="2800" dirty="0" smtClean="0">
                <a:latin typeface="Calibri" pitchFamily="34" charset="0"/>
                <a:ea typeface="ＭＳ Ｐゴシック" pitchFamily="34" charset="-128"/>
              </a:rPr>
              <a:t> </a:t>
            </a:r>
          </a:p>
          <a:p>
            <a:pPr lvl="2">
              <a:defRPr/>
            </a:pPr>
            <a:r>
              <a:rPr lang="en-US" dirty="0">
                <a:latin typeface="Calibri" pitchFamily="34" charset="0"/>
                <a:ea typeface="ＭＳ Ｐゴシック" pitchFamily="34" charset="-128"/>
              </a:rPr>
              <a:t>Ensure staff education about patient safety</a:t>
            </a:r>
          </a:p>
          <a:p>
            <a:pPr lvl="2">
              <a:defRPr/>
            </a:pPr>
            <a:r>
              <a:rPr lang="en-US" dirty="0">
                <a:latin typeface="Calibri" pitchFamily="34" charset="0"/>
                <a:ea typeface="ＭＳ Ｐゴシック" pitchFamily="34" charset="-128"/>
              </a:rPr>
              <a:t>Use CUSP tools to improve teamwork/patient safety </a:t>
            </a:r>
          </a:p>
        </p:txBody>
      </p:sp>
      <p:sp>
        <p:nvSpPr>
          <p:cNvPr id="33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F5AD2AD-97D2-4997-934A-4F91481DF5DF}" type="slidenum">
              <a:rPr lang="en-US" altLang="en-US" smtClean="0"/>
              <a:pPr eaLnBrk="1" hangingPunct="1"/>
              <a:t>6</a:t>
            </a:fld>
            <a:endParaRPr lang="en-US"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altLang="en-US" dirty="0" smtClean="0">
                <a:solidFill>
                  <a:schemeClr val="bg1"/>
                </a:solidFill>
                <a:latin typeface="Calibri" pitchFamily="34" charset="0"/>
                <a:ea typeface="ＭＳ Ｐゴシック" pitchFamily="34" charset="-128"/>
              </a:rPr>
              <a:t>Building a Successful Team: </a:t>
            </a:r>
            <a:br>
              <a:rPr lang="en-US" altLang="en-US" dirty="0" smtClean="0">
                <a:solidFill>
                  <a:schemeClr val="bg1"/>
                </a:solidFill>
                <a:latin typeface="Calibri" pitchFamily="34" charset="0"/>
                <a:ea typeface="ＭＳ Ｐゴシック" pitchFamily="34" charset="-128"/>
              </a:rPr>
            </a:br>
            <a:r>
              <a:rPr lang="en-US" altLang="en-US" b="1" u="sng" dirty="0" smtClean="0">
                <a:solidFill>
                  <a:schemeClr val="bg1"/>
                </a:solidFill>
                <a:latin typeface="Calibri" pitchFamily="34" charset="0"/>
                <a:ea typeface="ＭＳ Ｐゴシック" pitchFamily="34" charset="-128"/>
              </a:rPr>
              <a:t>The Team Leader</a:t>
            </a:r>
            <a:endParaRPr lang="en-US" altLang="en-US" dirty="0" smtClean="0">
              <a:solidFill>
                <a:schemeClr val="bg1"/>
              </a:solidFill>
              <a:latin typeface="Calibri" pitchFamily="34" charset="0"/>
              <a:ea typeface="ＭＳ Ｐゴシック" pitchFamily="34" charset="-128"/>
            </a:endParaRPr>
          </a:p>
        </p:txBody>
      </p:sp>
      <p:sp>
        <p:nvSpPr>
          <p:cNvPr id="33794" name="Content Placeholder 2"/>
          <p:cNvSpPr>
            <a:spLocks noGrp="1"/>
          </p:cNvSpPr>
          <p:nvPr>
            <p:ph sz="quarter" idx="11"/>
          </p:nvPr>
        </p:nvSpPr>
        <p:spPr>
          <a:xfrm>
            <a:off x="457200" y="1524000"/>
            <a:ext cx="8153400" cy="4267200"/>
          </a:xfrm>
        </p:spPr>
        <p:txBody>
          <a:bodyPr>
            <a:normAutofit lnSpcReduction="10000"/>
          </a:bodyPr>
          <a:lstStyle/>
          <a:p>
            <a:pPr>
              <a:defRPr/>
            </a:pPr>
            <a:r>
              <a:rPr lang="en-US" b="1" dirty="0" smtClean="0">
                <a:latin typeface="Calibri" pitchFamily="34" charset="0"/>
                <a:ea typeface="ＭＳ Ｐゴシック" pitchFamily="34" charset="-128"/>
              </a:rPr>
              <a:t> </a:t>
            </a:r>
            <a:r>
              <a:rPr lang="en-US" sz="2800" b="1" dirty="0" smtClean="0">
                <a:latin typeface="Calibri" pitchFamily="34" charset="0"/>
                <a:ea typeface="ＭＳ Ｐゴシック" pitchFamily="34" charset="-128"/>
              </a:rPr>
              <a:t>Specific Tasks, continued:</a:t>
            </a:r>
          </a:p>
          <a:p>
            <a:pPr lvl="1">
              <a:defRPr/>
            </a:pPr>
            <a:r>
              <a:rPr lang="en-US" sz="2400" b="1" dirty="0" smtClean="0">
                <a:latin typeface="Calibri" pitchFamily="34" charset="0"/>
                <a:ea typeface="ＭＳ Ｐゴシック" pitchFamily="34" charset="-128"/>
              </a:rPr>
              <a:t>Data: </a:t>
            </a:r>
          </a:p>
          <a:p>
            <a:pPr lvl="2">
              <a:defRPr/>
            </a:pPr>
            <a:r>
              <a:rPr lang="en-US" dirty="0" smtClean="0">
                <a:latin typeface="Calibri" pitchFamily="34" charset="0"/>
                <a:ea typeface="ＭＳ Ｐゴシック" pitchFamily="34" charset="-128"/>
              </a:rPr>
              <a:t>Be very familiar with the data collection schedule</a:t>
            </a:r>
            <a:endParaRPr lang="en-US" b="1" dirty="0">
              <a:latin typeface="Calibri" pitchFamily="34" charset="0"/>
              <a:ea typeface="ＭＳ Ｐゴシック" pitchFamily="34" charset="-128"/>
            </a:endParaRPr>
          </a:p>
          <a:p>
            <a:pPr lvl="2">
              <a:defRPr/>
            </a:pPr>
            <a:r>
              <a:rPr lang="en-US" dirty="0" smtClean="0">
                <a:latin typeface="Calibri" pitchFamily="34" charset="0"/>
                <a:ea typeface="ＭＳ Ｐゴシック" pitchFamily="34" charset="-128"/>
              </a:rPr>
              <a:t>Ensure timely collection and submission for: </a:t>
            </a:r>
          </a:p>
          <a:p>
            <a:pPr lvl="3">
              <a:defRPr/>
            </a:pPr>
            <a:r>
              <a:rPr lang="en-US" sz="2400" dirty="0" smtClean="0">
                <a:latin typeface="Calibri" pitchFamily="34" charset="0"/>
                <a:ea typeface="ＭＳ Ｐゴシック" pitchFamily="34" charset="-128"/>
              </a:rPr>
              <a:t>Readiness Assessment and HSOPS</a:t>
            </a:r>
          </a:p>
          <a:p>
            <a:pPr lvl="3">
              <a:defRPr/>
            </a:pPr>
            <a:r>
              <a:rPr lang="en-US" sz="2400" dirty="0" smtClean="0">
                <a:latin typeface="Calibri" pitchFamily="34" charset="0"/>
                <a:ea typeface="ＭＳ Ｐゴシック" pitchFamily="34" charset="-128"/>
              </a:rPr>
              <a:t>Outcome and Process Data</a:t>
            </a:r>
          </a:p>
          <a:p>
            <a:pPr lvl="3">
              <a:defRPr/>
            </a:pPr>
            <a:r>
              <a:rPr lang="en-US" sz="2400" dirty="0" smtClean="0">
                <a:latin typeface="Calibri" pitchFamily="34" charset="0"/>
                <a:ea typeface="ＭＳ Ｐゴシック" pitchFamily="34" charset="-128"/>
              </a:rPr>
              <a:t>Team Checkup Tools </a:t>
            </a:r>
          </a:p>
          <a:p>
            <a:pPr lvl="1">
              <a:defRPr/>
            </a:pPr>
            <a:r>
              <a:rPr lang="en-US" sz="2400" b="1" dirty="0" smtClean="0">
                <a:latin typeface="Calibri" pitchFamily="34" charset="0"/>
                <a:ea typeface="ＭＳ Ｐゴシック" pitchFamily="34" charset="-128"/>
              </a:rPr>
              <a:t>Sustainability: </a:t>
            </a:r>
          </a:p>
          <a:p>
            <a:pPr lvl="2">
              <a:defRPr/>
            </a:pPr>
            <a:r>
              <a:rPr lang="en-US" dirty="0" smtClean="0">
                <a:latin typeface="Calibri" pitchFamily="34" charset="0"/>
                <a:ea typeface="ＭＳ Ｐゴシック" pitchFamily="34" charset="-128"/>
              </a:rPr>
              <a:t>Support the integration of CUSP/CAUTI into daily workflow and unit operations</a:t>
            </a:r>
          </a:p>
        </p:txBody>
      </p:sp>
      <p:sp>
        <p:nvSpPr>
          <p:cNvPr id="348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80B0CCC-9DAC-4C0B-850B-6DF97F7FECD7}" type="slidenum">
              <a:rPr lang="en-US" altLang="en-US" smtClean="0"/>
              <a:pPr eaLnBrk="1" hangingPunct="1"/>
              <a:t>7</a:t>
            </a:fld>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en-US" altLang="en-US" dirty="0" smtClean="0">
                <a:solidFill>
                  <a:schemeClr val="bg1"/>
                </a:solidFill>
                <a:latin typeface="Calibri" pitchFamily="34" charset="0"/>
                <a:ea typeface="ＭＳ Ｐゴシック" pitchFamily="34" charset="-128"/>
              </a:rPr>
              <a:t>Building a Successful Team: </a:t>
            </a:r>
            <a:br>
              <a:rPr lang="en-US" altLang="en-US" dirty="0" smtClean="0">
                <a:solidFill>
                  <a:schemeClr val="bg1"/>
                </a:solidFill>
                <a:latin typeface="Calibri" pitchFamily="34" charset="0"/>
                <a:ea typeface="ＭＳ Ｐゴシック" pitchFamily="34" charset="-128"/>
              </a:rPr>
            </a:br>
            <a:r>
              <a:rPr lang="en-US" altLang="en-US" b="1" u="sng" dirty="0" smtClean="0">
                <a:solidFill>
                  <a:schemeClr val="bg1"/>
                </a:solidFill>
                <a:latin typeface="Calibri" pitchFamily="34" charset="0"/>
                <a:ea typeface="ＭＳ Ｐゴシック" pitchFamily="34" charset="-128"/>
              </a:rPr>
              <a:t>The Nurse Champion</a:t>
            </a:r>
            <a:endParaRPr lang="en-US" altLang="en-US" dirty="0" smtClean="0">
              <a:solidFill>
                <a:schemeClr val="bg1"/>
              </a:solidFill>
              <a:latin typeface="Calibri" pitchFamily="34" charset="0"/>
              <a:ea typeface="ＭＳ Ｐゴシック" pitchFamily="34" charset="-128"/>
            </a:endParaRPr>
          </a:p>
        </p:txBody>
      </p:sp>
      <p:sp>
        <p:nvSpPr>
          <p:cNvPr id="35843" name="Content Placeholder 2"/>
          <p:cNvSpPr>
            <a:spLocks noGrp="1"/>
          </p:cNvSpPr>
          <p:nvPr>
            <p:ph sz="quarter" idx="11"/>
          </p:nvPr>
        </p:nvSpPr>
        <p:spPr>
          <a:xfrm>
            <a:off x="457200" y="1524000"/>
            <a:ext cx="8153400" cy="4267200"/>
          </a:xfrm>
        </p:spPr>
        <p:txBody>
          <a:bodyPr/>
          <a:lstStyle/>
          <a:p>
            <a:pPr marL="457200" indent="-457200"/>
            <a:r>
              <a:rPr lang="en-US" altLang="en-US" sz="2800" b="1" dirty="0" smtClean="0">
                <a:latin typeface="Calibri" pitchFamily="34" charset="0"/>
                <a:ea typeface="ＭＳ Ｐゴシック" pitchFamily="34" charset="-128"/>
              </a:rPr>
              <a:t>Expectations/Tasks:</a:t>
            </a:r>
          </a:p>
          <a:p>
            <a:pPr lvl="1"/>
            <a:r>
              <a:rPr lang="en-US" altLang="en-US" sz="2400" dirty="0" smtClean="0">
                <a:latin typeface="Calibri" pitchFamily="34" charset="0"/>
                <a:ea typeface="ＭＳ Ｐゴシック" pitchFamily="34" charset="-128"/>
              </a:rPr>
              <a:t>Responsible for facilitating the education of other nurses</a:t>
            </a:r>
          </a:p>
          <a:p>
            <a:pPr lvl="1"/>
            <a:r>
              <a:rPr lang="en-US" altLang="en-US" sz="2400" dirty="0" smtClean="0">
                <a:latin typeface="Calibri" pitchFamily="34" charset="0"/>
                <a:ea typeface="ＭＳ Ｐゴシック" pitchFamily="34" charset="-128"/>
              </a:rPr>
              <a:t>Develops and shares expertise in</a:t>
            </a:r>
          </a:p>
          <a:p>
            <a:pPr lvl="2"/>
            <a:r>
              <a:rPr lang="en-US" altLang="en-US" dirty="0" smtClean="0">
                <a:latin typeface="Calibri" pitchFamily="34" charset="0"/>
                <a:ea typeface="ＭＳ Ｐゴシック" pitchFamily="34" charset="-128"/>
              </a:rPr>
              <a:t>technical skills to reduce CAUTI</a:t>
            </a:r>
          </a:p>
          <a:p>
            <a:pPr lvl="2"/>
            <a:r>
              <a:rPr lang="en-US" altLang="en-US" dirty="0" smtClean="0">
                <a:latin typeface="Calibri" pitchFamily="34" charset="0"/>
                <a:ea typeface="ＭＳ Ｐゴシック" pitchFamily="34" charset="-128"/>
              </a:rPr>
              <a:t>adaptive work of the CUSP model to improve teamwork  and patient safety on that unit</a:t>
            </a:r>
          </a:p>
          <a:p>
            <a:pPr lvl="1"/>
            <a:r>
              <a:rPr lang="en-US" altLang="en-US" sz="2400" dirty="0" smtClean="0">
                <a:latin typeface="Calibri" pitchFamily="34" charset="0"/>
                <a:ea typeface="ＭＳ Ｐゴシック" pitchFamily="34" charset="-128"/>
              </a:rPr>
              <a:t>Promotes the goals and  interventions of the project both on the unit and within the larger organization</a:t>
            </a:r>
          </a:p>
          <a:p>
            <a:pPr lvl="1"/>
            <a:r>
              <a:rPr lang="en-US" altLang="en-US" sz="2400" dirty="0" smtClean="0">
                <a:latin typeface="Calibri" pitchFamily="34" charset="0"/>
                <a:ea typeface="ＭＳ Ｐゴシック" pitchFamily="34" charset="-128"/>
              </a:rPr>
              <a:t>Serves as a role model for nurse empowerment</a:t>
            </a:r>
          </a:p>
        </p:txBody>
      </p:sp>
      <p:sp>
        <p:nvSpPr>
          <p:cNvPr id="358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40F65BA-3B13-4BD6-BC05-1E9341E33DE8}" type="slidenum">
              <a:rPr lang="en-US" altLang="en-US" smtClean="0"/>
              <a:pPr eaLnBrk="1" hangingPunct="1"/>
              <a:t>8</a:t>
            </a:fld>
            <a:endParaRPr lang="en-US"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4000" dirty="0">
                <a:solidFill>
                  <a:schemeClr val="bg1"/>
                </a:solidFill>
                <a:latin typeface="Calibri" pitchFamily="34" charset="0"/>
              </a:rPr>
              <a:t>Building a Successful Team: </a:t>
            </a:r>
            <a:br>
              <a:rPr lang="en-US" altLang="en-US" sz="4000" dirty="0">
                <a:solidFill>
                  <a:schemeClr val="bg1"/>
                </a:solidFill>
                <a:latin typeface="Calibri" pitchFamily="34" charset="0"/>
              </a:rPr>
            </a:br>
            <a:r>
              <a:rPr lang="en-US" altLang="en-US" sz="4000" b="1" u="sng" dirty="0">
                <a:solidFill>
                  <a:schemeClr val="bg1"/>
                </a:solidFill>
                <a:latin typeface="Calibri" pitchFamily="34" charset="0"/>
              </a:rPr>
              <a:t>The Nurse </a:t>
            </a:r>
            <a:r>
              <a:rPr lang="en-US" altLang="en-US" sz="4000" b="1" u="sng" dirty="0" smtClean="0">
                <a:solidFill>
                  <a:schemeClr val="bg1"/>
                </a:solidFill>
                <a:latin typeface="Calibri" pitchFamily="34" charset="0"/>
              </a:rPr>
              <a:t>Champion</a:t>
            </a:r>
            <a:endParaRPr lang="en-US" sz="4000" dirty="0"/>
          </a:p>
        </p:txBody>
      </p:sp>
      <p:sp>
        <p:nvSpPr>
          <p:cNvPr id="33794" name="Content Placeholder 2"/>
          <p:cNvSpPr>
            <a:spLocks noGrp="1"/>
          </p:cNvSpPr>
          <p:nvPr>
            <p:ph sz="quarter" idx="11"/>
          </p:nvPr>
        </p:nvSpPr>
        <p:spPr>
          <a:xfrm>
            <a:off x="457200" y="1524000"/>
            <a:ext cx="8153400" cy="4267200"/>
          </a:xfrm>
        </p:spPr>
        <p:txBody>
          <a:bodyPr/>
          <a:lstStyle/>
          <a:p>
            <a:pPr>
              <a:spcBef>
                <a:spcPts val="0"/>
              </a:spcBef>
            </a:pPr>
            <a:r>
              <a:rPr lang="en-US" sz="2800" dirty="0" smtClean="0">
                <a:latin typeface="Calibri" panose="020F0502020204030204" pitchFamily="34" charset="0"/>
                <a:cs typeface="Calibri" panose="020F0502020204030204" pitchFamily="34" charset="0"/>
              </a:rPr>
              <a:t> </a:t>
            </a:r>
            <a:r>
              <a:rPr lang="en-US" sz="2800" b="1" dirty="0" smtClean="0">
                <a:latin typeface="Calibri" panose="020F0502020204030204" pitchFamily="34" charset="0"/>
                <a:cs typeface="Calibri" panose="020F0502020204030204" pitchFamily="34" charset="0"/>
              </a:rPr>
              <a:t>Ideal Characteristics:</a:t>
            </a:r>
          </a:p>
          <a:p>
            <a:pPr lvl="1">
              <a:spcBef>
                <a:spcPts val="0"/>
              </a:spcBef>
            </a:pPr>
            <a:r>
              <a:rPr lang="en-US" sz="2400" dirty="0" smtClean="0">
                <a:latin typeface="Calibri" panose="020F0502020204030204" pitchFamily="34" charset="0"/>
                <a:cs typeface="Calibri" panose="020F0502020204030204" pitchFamily="34" charset="0"/>
              </a:rPr>
              <a:t>Strong organizational/management/and communication skills</a:t>
            </a:r>
          </a:p>
          <a:p>
            <a:pPr lvl="1">
              <a:spcBef>
                <a:spcPts val="0"/>
              </a:spcBef>
            </a:pPr>
            <a:r>
              <a:rPr lang="en-US" sz="2400" dirty="0" smtClean="0">
                <a:latin typeface="Calibri" panose="020F0502020204030204" pitchFamily="34" charset="0"/>
                <a:cs typeface="Calibri" panose="020F0502020204030204" pitchFamily="34" charset="0"/>
              </a:rPr>
              <a:t>Know to have a strong commitment to patient safety</a:t>
            </a:r>
          </a:p>
          <a:p>
            <a:pPr lvl="1">
              <a:spcBef>
                <a:spcPts val="0"/>
              </a:spcBef>
            </a:pPr>
            <a:r>
              <a:rPr lang="en-US" sz="2400" dirty="0" smtClean="0">
                <a:latin typeface="Calibri" panose="020F0502020204030204" pitchFamily="34" charset="0"/>
                <a:cs typeface="Calibri" panose="020F0502020204030204" pitchFamily="34" charset="0"/>
              </a:rPr>
              <a:t>Respected by peers; advocates on behalf of nurses</a:t>
            </a:r>
          </a:p>
          <a:p>
            <a:pPr lvl="1">
              <a:spcBef>
                <a:spcPts val="0"/>
              </a:spcBef>
            </a:pPr>
            <a:r>
              <a:rPr lang="en-US" sz="2400" dirty="0" smtClean="0">
                <a:latin typeface="Calibri" panose="020F0502020204030204" pitchFamily="34" charset="0"/>
                <a:cs typeface="Calibri" panose="020F0502020204030204" pitchFamily="34" charset="0"/>
              </a:rPr>
              <a:t>Has good rapport with the medical staff</a:t>
            </a:r>
          </a:p>
          <a:p>
            <a:pPr lvl="1">
              <a:spcBef>
                <a:spcPts val="0"/>
              </a:spcBef>
            </a:pPr>
            <a:r>
              <a:rPr lang="en-US" sz="2400" dirty="0" smtClean="0">
                <a:latin typeface="Calibri" panose="020F0502020204030204" pitchFamily="34" charset="0"/>
                <a:cs typeface="Calibri" panose="020F0502020204030204" pitchFamily="34" charset="0"/>
              </a:rPr>
              <a:t>Preferably from that unit: nurse manager, charge nurse, nurse educator, or frontline nurse</a:t>
            </a:r>
          </a:p>
          <a:p>
            <a:pPr lvl="1">
              <a:spcBef>
                <a:spcPts val="0"/>
              </a:spcBef>
            </a:pPr>
            <a:r>
              <a:rPr lang="en-US" sz="2400" dirty="0" smtClean="0">
                <a:latin typeface="Calibri" panose="020F0502020204030204" pitchFamily="34" charset="0"/>
                <a:cs typeface="Calibri" panose="020F0502020204030204" pitchFamily="34" charset="0"/>
              </a:rPr>
              <a:t>Optional, but less desirable: nurse from organization at large:</a:t>
            </a:r>
          </a:p>
          <a:p>
            <a:pPr lvl="2">
              <a:spcBef>
                <a:spcPts val="0"/>
              </a:spcBef>
            </a:pPr>
            <a:r>
              <a:rPr lang="en-US" dirty="0" smtClean="0">
                <a:latin typeface="Calibri" panose="020F0502020204030204" pitchFamily="34" charset="0"/>
                <a:cs typeface="Calibri" panose="020F0502020204030204" pitchFamily="34" charset="0"/>
              </a:rPr>
              <a:t>quality improvement professional</a:t>
            </a:r>
          </a:p>
          <a:p>
            <a:pPr lvl="2">
              <a:spcBef>
                <a:spcPts val="0"/>
              </a:spcBef>
            </a:pPr>
            <a:r>
              <a:rPr lang="en-US" dirty="0" smtClean="0">
                <a:latin typeface="Calibri" panose="020F0502020204030204" pitchFamily="34" charset="0"/>
                <a:cs typeface="Calibri" panose="020F0502020204030204" pitchFamily="34" charset="0"/>
              </a:rPr>
              <a:t>infection prevention professional</a:t>
            </a:r>
            <a:r>
              <a:rPr lang="en-US" sz="2000" dirty="0" smtClean="0">
                <a:latin typeface="Calibri" panose="020F0502020204030204" pitchFamily="34" charset="0"/>
                <a:cs typeface="Calibri" panose="020F0502020204030204" pitchFamily="34" charset="0"/>
              </a:rPr>
              <a:t> </a:t>
            </a:r>
          </a:p>
        </p:txBody>
      </p:sp>
      <p:sp>
        <p:nvSpPr>
          <p:cNvPr id="36868"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F1A2D675-63CD-4368-8722-111ACEBB0BEB}" type="slidenum">
              <a:rPr lang="en-US" altLang="en-US" smtClean="0"/>
              <a:pPr/>
              <a:t>9</a:t>
            </a:fld>
            <a:endParaRPr lang="en-US"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ntheCUSP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ntheCUSP_Presentation Template_logo op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6951</TotalTime>
  <Words>2502</Words>
  <Application>Microsoft Office PowerPoint</Application>
  <PresentationFormat>Letter Paper (8.5x11 in)</PresentationFormat>
  <Paragraphs>350</Paragraphs>
  <Slides>51</Slides>
  <Notes>18</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OntheCUSP_Presentation Template</vt:lpstr>
      <vt:lpstr>OntheCUSP_Presentation Template_logo options</vt:lpstr>
      <vt:lpstr>Building a Team and a Process to Reduce CAUTI Risk</vt:lpstr>
      <vt:lpstr>Learning Objectives</vt:lpstr>
      <vt:lpstr>Building a Successful Team: Why are we doing this? </vt:lpstr>
      <vt:lpstr>Building a Successful Team: Must be Multidisciplinary </vt:lpstr>
      <vt:lpstr>Building a Successful Team:  The Team Leader</vt:lpstr>
      <vt:lpstr>Building a Successful Team:  The Team Leader</vt:lpstr>
      <vt:lpstr>Building a Successful Team:  The Team Leader</vt:lpstr>
      <vt:lpstr>Building a Successful Team:  The Nurse Champion</vt:lpstr>
      <vt:lpstr>Building a Successful Team:  The Nurse Champion</vt:lpstr>
      <vt:lpstr>Building a Successful Team:  The Physician Champion</vt:lpstr>
      <vt:lpstr>Building a Successful Team:  The Physician Champion</vt:lpstr>
      <vt:lpstr>Building a Successful Team:  The Executive Partner</vt:lpstr>
      <vt:lpstr>Building a Successful Team:  The Executive Partner</vt:lpstr>
      <vt:lpstr>Building a Successful Team:  Front-Line Nurses</vt:lpstr>
      <vt:lpstr>Building a Successful Team:  Front-Line Nurses</vt:lpstr>
      <vt:lpstr>Building a Successful Team:  Infection Preventionist</vt:lpstr>
      <vt:lpstr>Building a Successful Team:  Infection Preventionist</vt:lpstr>
      <vt:lpstr>Summary: Before Starting…</vt:lpstr>
      <vt:lpstr>Summary: To be Successful…</vt:lpstr>
      <vt:lpstr>Indications for Catheter Use</vt:lpstr>
      <vt:lpstr>2009 Prevention of CAUTI HICPAC Guidelines (Gould et al, Infect Control Hosp Epidemiol 2010; 31: 319-326)</vt:lpstr>
      <vt:lpstr>Other Acceptable Indications?</vt:lpstr>
      <vt:lpstr>Other Acceptable Indications?</vt:lpstr>
      <vt:lpstr>Accurate measurement of urinary output in the critically ill patients</vt:lpstr>
      <vt:lpstr>Acute Urinary Retention or Obstruction</vt:lpstr>
      <vt:lpstr>Perioperative Use in Selected Surgeries</vt:lpstr>
      <vt:lpstr>Perioperative Use in Selected Surgeries</vt:lpstr>
      <vt:lpstr>Assist Healing of Perineal and Sacral Wounds in Incontinent Patients</vt:lpstr>
      <vt:lpstr>Hospice/Comfort Care/Palliative Care</vt:lpstr>
      <vt:lpstr>Required Immobilization for  Trauma or Surgery</vt:lpstr>
      <vt:lpstr>Chronic indwelling urinary catheter </vt:lpstr>
      <vt:lpstr>Unacceptable Reasons for Placement</vt:lpstr>
      <vt:lpstr>Creating a Process to Evaluate Urinary Catheter Need</vt:lpstr>
      <vt:lpstr>Tools Used with Intervention</vt:lpstr>
      <vt:lpstr>Creating a Process to Evaluate Urinary Catheter Need</vt:lpstr>
      <vt:lpstr>Main Education is Performed during Nursing Rounds </vt:lpstr>
      <vt:lpstr>Creating a Process to Evaluate Urinary Catheter Need</vt:lpstr>
      <vt:lpstr>Creating a Process to Evaluate Urinary Catheter Need</vt:lpstr>
      <vt:lpstr>Addressing Barriers to Implementation</vt:lpstr>
      <vt:lpstr>What if There Are No Nursing Rounds? Options?</vt:lpstr>
      <vt:lpstr>What if There Are No Nursing Rounds? Options?</vt:lpstr>
      <vt:lpstr>Important Issues</vt:lpstr>
      <vt:lpstr>Important Issues, continued</vt:lpstr>
      <vt:lpstr>How to Get Successful Results</vt:lpstr>
      <vt:lpstr>How to Sustain Your Success</vt:lpstr>
      <vt:lpstr>And the Nurses Own the Catheter…</vt:lpstr>
      <vt:lpstr>And the Nurses Own the Catheter… </vt:lpstr>
      <vt:lpstr>Additional Areas to Address </vt:lpstr>
      <vt:lpstr>Think about the whole picture:  areas to address </vt:lpstr>
      <vt:lpstr>Thank you!</vt:lpstr>
      <vt:lpstr>Funding</vt:lpstr>
    </vt:vector>
  </TitlesOfParts>
  <Company>st john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Intervention to Remove Non-necessary Urinary Catheters</dc:title>
  <dc:creator>mohamad fakih</dc:creator>
  <cp:lastModifiedBy>Chris Heidenrich</cp:lastModifiedBy>
  <cp:revision>530</cp:revision>
  <cp:lastPrinted>2012-05-10T16:06:40Z</cp:lastPrinted>
  <dcterms:created xsi:type="dcterms:W3CDTF">2006-10-29T18:36:16Z</dcterms:created>
  <dcterms:modified xsi:type="dcterms:W3CDTF">2015-10-01T14:18:20Z</dcterms:modified>
</cp:coreProperties>
</file>