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handoutMasterIdLst>
    <p:handoutMasterId r:id="rId67"/>
  </p:handoutMasterIdLst>
  <p:sldIdLst>
    <p:sldId id="336" r:id="rId2"/>
    <p:sldId id="339" r:id="rId3"/>
    <p:sldId id="310" r:id="rId4"/>
    <p:sldId id="311" r:id="rId5"/>
    <p:sldId id="312" r:id="rId6"/>
    <p:sldId id="313" r:id="rId7"/>
    <p:sldId id="302" r:id="rId8"/>
    <p:sldId id="303" r:id="rId9"/>
    <p:sldId id="304" r:id="rId10"/>
    <p:sldId id="305" r:id="rId11"/>
    <p:sldId id="306"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34" r:id="rId45"/>
    <p:sldId id="314" r:id="rId46"/>
    <p:sldId id="327" r:id="rId47"/>
    <p:sldId id="321" r:id="rId48"/>
    <p:sldId id="335" r:id="rId49"/>
    <p:sldId id="332" r:id="rId50"/>
    <p:sldId id="330" r:id="rId51"/>
    <p:sldId id="331" r:id="rId52"/>
    <p:sldId id="333" r:id="rId53"/>
    <p:sldId id="259" r:id="rId54"/>
    <p:sldId id="260" r:id="rId55"/>
    <p:sldId id="261" r:id="rId56"/>
    <p:sldId id="262" r:id="rId57"/>
    <p:sldId id="263" r:id="rId58"/>
    <p:sldId id="264" r:id="rId59"/>
    <p:sldId id="265" r:id="rId60"/>
    <p:sldId id="266" r:id="rId61"/>
    <p:sldId id="267" r:id="rId62"/>
    <p:sldId id="342" r:id="rId63"/>
    <p:sldId id="343" r:id="rId64"/>
    <p:sldId id="344"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2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3924" autoAdjust="0"/>
  </p:normalViewPr>
  <p:slideViewPr>
    <p:cSldViewPr>
      <p:cViewPr>
        <p:scale>
          <a:sx n="91" d="100"/>
          <a:sy n="91" d="100"/>
        </p:scale>
        <p:origin x="-2214" y="-72"/>
      </p:cViewPr>
      <p:guideLst>
        <p:guide orient="horz" pos="2160"/>
        <p:guide pos="2880"/>
        <p:guide pos="240"/>
      </p:guideLst>
    </p:cSldViewPr>
  </p:slideViewPr>
  <p:outlineViewPr>
    <p:cViewPr>
      <p:scale>
        <a:sx n="33" d="100"/>
        <a:sy n="33" d="100"/>
      </p:scale>
      <p:origin x="0" y="5724"/>
    </p:cViewPr>
  </p:outlineViewPr>
  <p:notesTextViewPr>
    <p:cViewPr>
      <p:scale>
        <a:sx n="100" d="100"/>
        <a:sy n="100" d="100"/>
      </p:scale>
      <p:origin x="0" y="0"/>
    </p:cViewPr>
  </p:notesTextViewPr>
  <p:sorterViewPr>
    <p:cViewPr>
      <p:scale>
        <a:sx n="80" d="100"/>
        <a:sy n="80" d="100"/>
      </p:scale>
      <p:origin x="0" y="12252"/>
    </p:cViewPr>
  </p:sorterViewPr>
  <p:notesViewPr>
    <p:cSldViewPr>
      <p:cViewPr>
        <p:scale>
          <a:sx n="60" d="100"/>
          <a:sy n="60" d="100"/>
        </p:scale>
        <p:origin x="2424" y="6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8805B-3821-4137-A573-50CD3A69057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B0280234-06CA-4B7D-AE3D-E6B4946B4DEB}">
      <dgm:prSet phldrT="[Text]"/>
      <dgm:spPr/>
      <dgm:t>
        <a:bodyPr/>
        <a:lstStyle/>
        <a:p>
          <a:r>
            <a:rPr lang="en-US" dirty="0" smtClean="0"/>
            <a:t>Medical Executive</a:t>
          </a:r>
          <a:endParaRPr lang="en-US" dirty="0"/>
        </a:p>
      </dgm:t>
    </dgm:pt>
    <dgm:pt modelId="{470AA2A4-9B43-4DFB-97DB-65D8AEE15CD4}" type="parTrans" cxnId="{634BD309-AFE1-4B17-848F-2A483151CFFF}">
      <dgm:prSet/>
      <dgm:spPr/>
      <dgm:t>
        <a:bodyPr/>
        <a:lstStyle/>
        <a:p>
          <a:endParaRPr lang="en-US"/>
        </a:p>
      </dgm:t>
    </dgm:pt>
    <dgm:pt modelId="{106DC7BB-8303-4D70-965A-7039254E8E4F}" type="sibTrans" cxnId="{634BD309-AFE1-4B17-848F-2A483151CFFF}">
      <dgm:prSet/>
      <dgm:spPr/>
      <dgm:t>
        <a:bodyPr/>
        <a:lstStyle/>
        <a:p>
          <a:endParaRPr lang="en-US"/>
        </a:p>
      </dgm:t>
    </dgm:pt>
    <dgm:pt modelId="{CF14692D-E8E1-467F-9307-7D0DEF0C894D}">
      <dgm:prSet phldrT="[Text]" custT="1"/>
      <dgm:spPr/>
      <dgm:t>
        <a:bodyPr/>
        <a:lstStyle/>
        <a:p>
          <a:r>
            <a:rPr lang="en-US" sz="1400" dirty="0" smtClean="0"/>
            <a:t>CMO, CQO</a:t>
          </a:r>
          <a:endParaRPr lang="en-US" sz="1400" dirty="0"/>
        </a:p>
      </dgm:t>
    </dgm:pt>
    <dgm:pt modelId="{2655B79B-215E-465D-944A-390573989E94}" type="parTrans" cxnId="{73FC2E77-1706-4AF8-BFEB-B6573EB8372B}">
      <dgm:prSet/>
      <dgm:spPr/>
      <dgm:t>
        <a:bodyPr/>
        <a:lstStyle/>
        <a:p>
          <a:endParaRPr lang="en-US"/>
        </a:p>
      </dgm:t>
    </dgm:pt>
    <dgm:pt modelId="{153C2D99-602E-4251-B7A1-3A75E93420CA}" type="sibTrans" cxnId="{73FC2E77-1706-4AF8-BFEB-B6573EB8372B}">
      <dgm:prSet/>
      <dgm:spPr/>
      <dgm:t>
        <a:bodyPr/>
        <a:lstStyle/>
        <a:p>
          <a:endParaRPr lang="en-US"/>
        </a:p>
      </dgm:t>
    </dgm:pt>
    <dgm:pt modelId="{8259A418-E41F-44DE-AF0D-A1C9EE096CEE}">
      <dgm:prSet phldrT="[Text]" custT="1"/>
      <dgm:spPr/>
      <dgm:t>
        <a:bodyPr/>
        <a:lstStyle/>
        <a:p>
          <a:r>
            <a:rPr lang="en-US" sz="1400" dirty="0" smtClean="0"/>
            <a:t>Medical Executive Committee Members</a:t>
          </a:r>
          <a:endParaRPr lang="en-US" sz="1400" dirty="0"/>
        </a:p>
      </dgm:t>
    </dgm:pt>
    <dgm:pt modelId="{FD11D58C-E7DC-491D-A75C-C1735F32B006}" type="parTrans" cxnId="{A964395A-072A-4DE9-85A3-DE99060A7416}">
      <dgm:prSet/>
      <dgm:spPr/>
      <dgm:t>
        <a:bodyPr/>
        <a:lstStyle/>
        <a:p>
          <a:endParaRPr lang="en-US"/>
        </a:p>
      </dgm:t>
    </dgm:pt>
    <dgm:pt modelId="{21D06BCF-0CF5-4C85-A55C-29F06BF41C04}" type="sibTrans" cxnId="{A964395A-072A-4DE9-85A3-DE99060A7416}">
      <dgm:prSet/>
      <dgm:spPr/>
      <dgm:t>
        <a:bodyPr/>
        <a:lstStyle/>
        <a:p>
          <a:endParaRPr lang="en-US"/>
        </a:p>
      </dgm:t>
    </dgm:pt>
    <dgm:pt modelId="{238272B0-C64D-46F1-95E0-88E8F4109DF0}">
      <dgm:prSet phldrT="[Text]"/>
      <dgm:spPr/>
      <dgm:t>
        <a:bodyPr/>
        <a:lstStyle/>
        <a:p>
          <a:r>
            <a:rPr lang="en-US" dirty="0" smtClean="0"/>
            <a:t>Physician Champion</a:t>
          </a:r>
          <a:endParaRPr lang="en-US" dirty="0"/>
        </a:p>
      </dgm:t>
    </dgm:pt>
    <dgm:pt modelId="{EF352420-8D43-4313-81ED-92D1AAA751B4}" type="parTrans" cxnId="{6E686DC5-120A-4CDC-8700-5AAAA8003384}">
      <dgm:prSet/>
      <dgm:spPr/>
      <dgm:t>
        <a:bodyPr/>
        <a:lstStyle/>
        <a:p>
          <a:endParaRPr lang="en-US"/>
        </a:p>
      </dgm:t>
    </dgm:pt>
    <dgm:pt modelId="{27997329-954E-4F94-9547-EA60DB5B97E2}" type="sibTrans" cxnId="{6E686DC5-120A-4CDC-8700-5AAAA8003384}">
      <dgm:prSet/>
      <dgm:spPr/>
      <dgm:t>
        <a:bodyPr/>
        <a:lstStyle/>
        <a:p>
          <a:endParaRPr lang="en-US"/>
        </a:p>
      </dgm:t>
    </dgm:pt>
    <dgm:pt modelId="{A852BCDF-1848-4ECF-ADFF-AC57E9268B54}">
      <dgm:prSet phldrT="[Text]" custT="1"/>
      <dgm:spPr/>
      <dgm:t>
        <a:bodyPr/>
        <a:lstStyle/>
        <a:p>
          <a:r>
            <a:rPr lang="en-US" sz="1400" dirty="0" smtClean="0"/>
            <a:t>Hospitalist</a:t>
          </a:r>
          <a:endParaRPr lang="en-US" sz="1400" dirty="0"/>
        </a:p>
      </dgm:t>
    </dgm:pt>
    <dgm:pt modelId="{41B3D5D9-3F77-4ED4-A714-29DCCC4C033D}" type="parTrans" cxnId="{8F21C314-432C-4113-89B1-DCFE6A6EC036}">
      <dgm:prSet/>
      <dgm:spPr/>
      <dgm:t>
        <a:bodyPr/>
        <a:lstStyle/>
        <a:p>
          <a:endParaRPr lang="en-US"/>
        </a:p>
      </dgm:t>
    </dgm:pt>
    <dgm:pt modelId="{0BA06F7E-B649-4368-AC7D-4F1D5497C42B}" type="sibTrans" cxnId="{8F21C314-432C-4113-89B1-DCFE6A6EC036}">
      <dgm:prSet/>
      <dgm:spPr/>
      <dgm:t>
        <a:bodyPr/>
        <a:lstStyle/>
        <a:p>
          <a:endParaRPr lang="en-US"/>
        </a:p>
      </dgm:t>
    </dgm:pt>
    <dgm:pt modelId="{7C293B1D-DB24-4819-B64D-369C22E03B91}">
      <dgm:prSet phldrT="[Text]" custT="1"/>
      <dgm:spPr/>
      <dgm:t>
        <a:bodyPr/>
        <a:lstStyle/>
        <a:p>
          <a:r>
            <a:rPr lang="en-US" sz="1400" dirty="0" smtClean="0"/>
            <a:t>Infectious Disease Specialist</a:t>
          </a:r>
          <a:endParaRPr lang="en-US" sz="1400" dirty="0"/>
        </a:p>
      </dgm:t>
    </dgm:pt>
    <dgm:pt modelId="{082368AF-87C1-4011-8E91-819D627AC65D}" type="parTrans" cxnId="{DEE63A1E-34D3-4439-8D60-63EB8F750B9D}">
      <dgm:prSet/>
      <dgm:spPr/>
      <dgm:t>
        <a:bodyPr/>
        <a:lstStyle/>
        <a:p>
          <a:endParaRPr lang="en-US"/>
        </a:p>
      </dgm:t>
    </dgm:pt>
    <dgm:pt modelId="{26F99409-0093-4B2E-9085-53E724B00185}" type="sibTrans" cxnId="{DEE63A1E-34D3-4439-8D60-63EB8F750B9D}">
      <dgm:prSet/>
      <dgm:spPr/>
      <dgm:t>
        <a:bodyPr/>
        <a:lstStyle/>
        <a:p>
          <a:endParaRPr lang="en-US"/>
        </a:p>
      </dgm:t>
    </dgm:pt>
    <dgm:pt modelId="{F9F56AAF-936D-4900-AA82-98534BCFFE04}">
      <dgm:prSet phldrT="[Text]"/>
      <dgm:spPr/>
      <dgm:t>
        <a:bodyPr/>
        <a:lstStyle/>
        <a:p>
          <a:r>
            <a:rPr lang="en-US" dirty="0" smtClean="0"/>
            <a:t>Individual Physicians</a:t>
          </a:r>
          <a:endParaRPr lang="en-US" dirty="0"/>
        </a:p>
      </dgm:t>
    </dgm:pt>
    <dgm:pt modelId="{5F54CA14-2155-42B3-8D17-553ED2B6E6EB}" type="parTrans" cxnId="{19BAA748-38B7-4679-BEB8-7FD85261B9EA}">
      <dgm:prSet/>
      <dgm:spPr/>
      <dgm:t>
        <a:bodyPr/>
        <a:lstStyle/>
        <a:p>
          <a:endParaRPr lang="en-US"/>
        </a:p>
      </dgm:t>
    </dgm:pt>
    <dgm:pt modelId="{5BA032ED-6D7F-4E49-9458-A574D9D3CBB0}" type="sibTrans" cxnId="{19BAA748-38B7-4679-BEB8-7FD85261B9EA}">
      <dgm:prSet/>
      <dgm:spPr/>
      <dgm:t>
        <a:bodyPr/>
        <a:lstStyle/>
        <a:p>
          <a:endParaRPr lang="en-US"/>
        </a:p>
      </dgm:t>
    </dgm:pt>
    <dgm:pt modelId="{1CD70463-994A-4918-9A84-63403C71A780}">
      <dgm:prSet phldrT="[Text]" custT="1"/>
      <dgm:spPr/>
      <dgm:t>
        <a:bodyPr/>
        <a:lstStyle/>
        <a:p>
          <a:r>
            <a:rPr lang="en-US" sz="1400" dirty="0" smtClean="0"/>
            <a:t>Non-surgeons</a:t>
          </a:r>
          <a:endParaRPr lang="en-US" sz="1400" dirty="0"/>
        </a:p>
      </dgm:t>
    </dgm:pt>
    <dgm:pt modelId="{9DAFD0EC-E944-4870-8A57-A9F163DC7622}" type="parTrans" cxnId="{FB03043C-AA73-4E83-8EE9-18711B4B491D}">
      <dgm:prSet/>
      <dgm:spPr/>
      <dgm:t>
        <a:bodyPr/>
        <a:lstStyle/>
        <a:p>
          <a:endParaRPr lang="en-US"/>
        </a:p>
      </dgm:t>
    </dgm:pt>
    <dgm:pt modelId="{A73BBCB4-0DBF-458E-B9F0-E4248C2EC24D}" type="sibTrans" cxnId="{FB03043C-AA73-4E83-8EE9-18711B4B491D}">
      <dgm:prSet/>
      <dgm:spPr/>
      <dgm:t>
        <a:bodyPr/>
        <a:lstStyle/>
        <a:p>
          <a:endParaRPr lang="en-US"/>
        </a:p>
      </dgm:t>
    </dgm:pt>
    <dgm:pt modelId="{7AE103E5-519C-47BF-A847-00D35C11EA00}">
      <dgm:prSet phldrT="[Text]" custT="1"/>
      <dgm:spPr/>
      <dgm:t>
        <a:bodyPr/>
        <a:lstStyle/>
        <a:p>
          <a:r>
            <a:rPr lang="en-US" sz="1400" dirty="0" smtClean="0"/>
            <a:t>Surgeons</a:t>
          </a:r>
          <a:endParaRPr lang="en-US" sz="1400" dirty="0"/>
        </a:p>
      </dgm:t>
    </dgm:pt>
    <dgm:pt modelId="{241DA280-BF86-4B65-BB14-34611E6E6254}" type="parTrans" cxnId="{9912380E-13FA-4598-9C8B-B68F2F5A9575}">
      <dgm:prSet/>
      <dgm:spPr/>
      <dgm:t>
        <a:bodyPr/>
        <a:lstStyle/>
        <a:p>
          <a:endParaRPr lang="en-US"/>
        </a:p>
      </dgm:t>
    </dgm:pt>
    <dgm:pt modelId="{478B4E87-F8FD-4548-A478-1956EBE8CB01}" type="sibTrans" cxnId="{9912380E-13FA-4598-9C8B-B68F2F5A9575}">
      <dgm:prSet/>
      <dgm:spPr/>
      <dgm:t>
        <a:bodyPr/>
        <a:lstStyle/>
        <a:p>
          <a:endParaRPr lang="en-US"/>
        </a:p>
      </dgm:t>
    </dgm:pt>
    <dgm:pt modelId="{304464DA-DB34-44F4-83F7-BD8DD7AADF69}">
      <dgm:prSet phldrT="[Text]" custT="1"/>
      <dgm:spPr/>
      <dgm:t>
        <a:bodyPr/>
        <a:lstStyle/>
        <a:p>
          <a:r>
            <a:rPr lang="en-US" sz="1400" dirty="0" smtClean="0"/>
            <a:t>Nephrologist</a:t>
          </a:r>
          <a:endParaRPr lang="en-US" sz="1400" dirty="0"/>
        </a:p>
      </dgm:t>
    </dgm:pt>
    <dgm:pt modelId="{7C27584D-558C-4757-A3C4-CD42E5510CDA}" type="parTrans" cxnId="{3FF402F2-950D-450F-92FC-745847CF1B47}">
      <dgm:prSet/>
      <dgm:spPr/>
      <dgm:t>
        <a:bodyPr/>
        <a:lstStyle/>
        <a:p>
          <a:endParaRPr lang="en-US"/>
        </a:p>
      </dgm:t>
    </dgm:pt>
    <dgm:pt modelId="{615516A1-97FA-4627-A678-4FCFB58E1C01}" type="sibTrans" cxnId="{3FF402F2-950D-450F-92FC-745847CF1B47}">
      <dgm:prSet/>
      <dgm:spPr/>
      <dgm:t>
        <a:bodyPr/>
        <a:lstStyle/>
        <a:p>
          <a:endParaRPr lang="en-US"/>
        </a:p>
      </dgm:t>
    </dgm:pt>
    <dgm:pt modelId="{A4A20B86-472F-457A-A67C-1A832E1BE73E}">
      <dgm:prSet phldrT="[Text]" custT="1"/>
      <dgm:spPr/>
      <dgm:t>
        <a:bodyPr/>
        <a:lstStyle/>
        <a:p>
          <a:r>
            <a:rPr lang="en-US" sz="1400" dirty="0" smtClean="0"/>
            <a:t>Geriatrician</a:t>
          </a:r>
          <a:endParaRPr lang="en-US" sz="1400" dirty="0"/>
        </a:p>
      </dgm:t>
    </dgm:pt>
    <dgm:pt modelId="{1BD024E1-F1BF-4950-8B22-D339908D9E0D}" type="parTrans" cxnId="{533A429D-4484-4480-BBA9-34A949F39BB9}">
      <dgm:prSet/>
      <dgm:spPr/>
      <dgm:t>
        <a:bodyPr/>
        <a:lstStyle/>
        <a:p>
          <a:endParaRPr lang="en-US"/>
        </a:p>
      </dgm:t>
    </dgm:pt>
    <dgm:pt modelId="{2A129D67-1276-4BD8-B3FD-B131AE6D02AF}" type="sibTrans" cxnId="{533A429D-4484-4480-BBA9-34A949F39BB9}">
      <dgm:prSet/>
      <dgm:spPr/>
      <dgm:t>
        <a:bodyPr/>
        <a:lstStyle/>
        <a:p>
          <a:endParaRPr lang="en-US"/>
        </a:p>
      </dgm:t>
    </dgm:pt>
    <dgm:pt modelId="{E75138FD-2DDF-405A-97DC-A56682EB4F90}">
      <dgm:prSet phldrT="[Text]" custT="1"/>
      <dgm:spPr/>
      <dgm:t>
        <a:bodyPr/>
        <a:lstStyle/>
        <a:p>
          <a:r>
            <a:rPr lang="en-US" sz="1400" dirty="0" smtClean="0"/>
            <a:t>Urologist</a:t>
          </a:r>
          <a:endParaRPr lang="en-US" sz="1400" dirty="0"/>
        </a:p>
      </dgm:t>
    </dgm:pt>
    <dgm:pt modelId="{2FB9C07C-7FED-442E-A0DA-E16564EB5B3F}" type="parTrans" cxnId="{AF2139FD-0C28-4905-9E2F-ECAE993995BC}">
      <dgm:prSet/>
      <dgm:spPr/>
      <dgm:t>
        <a:bodyPr/>
        <a:lstStyle/>
        <a:p>
          <a:endParaRPr lang="en-US"/>
        </a:p>
      </dgm:t>
    </dgm:pt>
    <dgm:pt modelId="{6D5624A8-F6DB-423E-958A-C47516B28F81}" type="sibTrans" cxnId="{AF2139FD-0C28-4905-9E2F-ECAE993995BC}">
      <dgm:prSet/>
      <dgm:spPr/>
      <dgm:t>
        <a:bodyPr/>
        <a:lstStyle/>
        <a:p>
          <a:endParaRPr lang="en-US"/>
        </a:p>
      </dgm:t>
    </dgm:pt>
    <dgm:pt modelId="{694CF085-1970-4EA2-AB49-6B48964F2871}">
      <dgm:prSet phldrT="[Text]" custT="1"/>
      <dgm:spPr/>
      <dgm:t>
        <a:bodyPr/>
        <a:lstStyle/>
        <a:p>
          <a:r>
            <a:rPr lang="en-US" sz="1400" dirty="0" smtClean="0"/>
            <a:t>Hospital Epidemiologist</a:t>
          </a:r>
          <a:endParaRPr lang="en-US" sz="1400" dirty="0"/>
        </a:p>
      </dgm:t>
    </dgm:pt>
    <dgm:pt modelId="{3A3D873D-1B08-49F3-9C3F-A1E6A928B930}" type="parTrans" cxnId="{F79ED9C2-11D0-4873-BE5C-B68FE84B34E4}">
      <dgm:prSet/>
      <dgm:spPr/>
      <dgm:t>
        <a:bodyPr/>
        <a:lstStyle/>
        <a:p>
          <a:endParaRPr lang="en-US"/>
        </a:p>
      </dgm:t>
    </dgm:pt>
    <dgm:pt modelId="{6736C139-1374-4F68-B20F-ED6EC0775409}" type="sibTrans" cxnId="{F79ED9C2-11D0-4873-BE5C-B68FE84B34E4}">
      <dgm:prSet/>
      <dgm:spPr/>
      <dgm:t>
        <a:bodyPr/>
        <a:lstStyle/>
        <a:p>
          <a:endParaRPr lang="en-US"/>
        </a:p>
      </dgm:t>
    </dgm:pt>
    <dgm:pt modelId="{B7EED295-E3D9-46AD-A166-D0F426C8D03A}" type="pres">
      <dgm:prSet presAssocID="{5548805B-3821-4137-A573-50CD3A690579}" presName="composite" presStyleCnt="0">
        <dgm:presLayoutVars>
          <dgm:chMax val="5"/>
          <dgm:dir/>
          <dgm:animLvl val="ctr"/>
          <dgm:resizeHandles val="exact"/>
        </dgm:presLayoutVars>
      </dgm:prSet>
      <dgm:spPr/>
      <dgm:t>
        <a:bodyPr/>
        <a:lstStyle/>
        <a:p>
          <a:endParaRPr lang="en-US"/>
        </a:p>
      </dgm:t>
    </dgm:pt>
    <dgm:pt modelId="{99F38DD1-A8F1-4187-9BEA-F36ACC5F7FE2}" type="pres">
      <dgm:prSet presAssocID="{5548805B-3821-4137-A573-50CD3A690579}" presName="cycle" presStyleCnt="0"/>
      <dgm:spPr/>
    </dgm:pt>
    <dgm:pt modelId="{311F2DE0-98BD-4456-99AB-9A5E254BE9F8}" type="pres">
      <dgm:prSet presAssocID="{5548805B-3821-4137-A573-50CD3A690579}" presName="centerShape" presStyleCnt="0"/>
      <dgm:spPr/>
    </dgm:pt>
    <dgm:pt modelId="{A9B41CC8-A584-4995-86A0-83626C73AAA1}" type="pres">
      <dgm:prSet presAssocID="{5548805B-3821-4137-A573-50CD3A690579}" presName="connSite" presStyleLbl="node1" presStyleIdx="0" presStyleCnt="4"/>
      <dgm:spPr/>
    </dgm:pt>
    <dgm:pt modelId="{72891298-F44B-49CA-9A72-C128450D2180}" type="pres">
      <dgm:prSet presAssocID="{5548805B-3821-4137-A573-50CD3A690579}" presName="visible" presStyleLbl="node1" presStyleIdx="0" presStyleCnt="4" custLinFactNeighborX="-258" custLinFactNeighborY="-1471"/>
      <dgm:spPr/>
    </dgm:pt>
    <dgm:pt modelId="{0CE87192-7F8D-45DD-840B-1B69AABFB58A}" type="pres">
      <dgm:prSet presAssocID="{470AA2A4-9B43-4DFB-97DB-65D8AEE15CD4}" presName="Name25" presStyleLbl="parChTrans1D1" presStyleIdx="0" presStyleCnt="3"/>
      <dgm:spPr/>
      <dgm:t>
        <a:bodyPr/>
        <a:lstStyle/>
        <a:p>
          <a:endParaRPr lang="en-US"/>
        </a:p>
      </dgm:t>
    </dgm:pt>
    <dgm:pt modelId="{2862656B-3577-4B12-8B36-390334978292}" type="pres">
      <dgm:prSet presAssocID="{B0280234-06CA-4B7D-AE3D-E6B4946B4DEB}" presName="node" presStyleCnt="0"/>
      <dgm:spPr/>
    </dgm:pt>
    <dgm:pt modelId="{7AE55FCF-716E-4FA2-A37D-E42AFA8B682A}" type="pres">
      <dgm:prSet presAssocID="{B0280234-06CA-4B7D-AE3D-E6B4946B4DEB}" presName="parentNode" presStyleLbl="node1" presStyleIdx="1" presStyleCnt="4" custLinFactNeighborX="-4009" custLinFactNeighborY="-37">
        <dgm:presLayoutVars>
          <dgm:chMax val="1"/>
          <dgm:bulletEnabled val="1"/>
        </dgm:presLayoutVars>
      </dgm:prSet>
      <dgm:spPr/>
      <dgm:t>
        <a:bodyPr/>
        <a:lstStyle/>
        <a:p>
          <a:endParaRPr lang="en-US"/>
        </a:p>
      </dgm:t>
    </dgm:pt>
    <dgm:pt modelId="{DB5C1B54-847D-4D06-84DC-5228D3B65194}" type="pres">
      <dgm:prSet presAssocID="{B0280234-06CA-4B7D-AE3D-E6B4946B4DEB}" presName="childNode" presStyleLbl="revTx" presStyleIdx="0" presStyleCnt="3">
        <dgm:presLayoutVars>
          <dgm:bulletEnabled val="1"/>
        </dgm:presLayoutVars>
      </dgm:prSet>
      <dgm:spPr/>
      <dgm:t>
        <a:bodyPr/>
        <a:lstStyle/>
        <a:p>
          <a:endParaRPr lang="en-US"/>
        </a:p>
      </dgm:t>
    </dgm:pt>
    <dgm:pt modelId="{6D3A4425-71A6-4183-B01C-316095DBCCB7}" type="pres">
      <dgm:prSet presAssocID="{EF352420-8D43-4313-81ED-92D1AAA751B4}" presName="Name25" presStyleLbl="parChTrans1D1" presStyleIdx="1" presStyleCnt="3"/>
      <dgm:spPr/>
      <dgm:t>
        <a:bodyPr/>
        <a:lstStyle/>
        <a:p>
          <a:endParaRPr lang="en-US"/>
        </a:p>
      </dgm:t>
    </dgm:pt>
    <dgm:pt modelId="{8FAFD4DA-A3A6-4E22-9EEB-34BFC0705EE3}" type="pres">
      <dgm:prSet presAssocID="{238272B0-C64D-46F1-95E0-88E8F4109DF0}" presName="node" presStyleCnt="0"/>
      <dgm:spPr/>
    </dgm:pt>
    <dgm:pt modelId="{915A6ABB-BE79-471E-8A4A-AB25C3199443}" type="pres">
      <dgm:prSet presAssocID="{238272B0-C64D-46F1-95E0-88E8F4109DF0}" presName="parentNode" presStyleLbl="node1" presStyleIdx="2" presStyleCnt="4">
        <dgm:presLayoutVars>
          <dgm:chMax val="1"/>
          <dgm:bulletEnabled val="1"/>
        </dgm:presLayoutVars>
      </dgm:prSet>
      <dgm:spPr/>
      <dgm:t>
        <a:bodyPr/>
        <a:lstStyle/>
        <a:p>
          <a:endParaRPr lang="en-US"/>
        </a:p>
      </dgm:t>
    </dgm:pt>
    <dgm:pt modelId="{774BD40E-1D56-42E5-A03C-02A8090E72F2}" type="pres">
      <dgm:prSet presAssocID="{238272B0-C64D-46F1-95E0-88E8F4109DF0}" presName="childNode" presStyleLbl="revTx" presStyleIdx="1" presStyleCnt="3">
        <dgm:presLayoutVars>
          <dgm:bulletEnabled val="1"/>
        </dgm:presLayoutVars>
      </dgm:prSet>
      <dgm:spPr/>
      <dgm:t>
        <a:bodyPr/>
        <a:lstStyle/>
        <a:p>
          <a:endParaRPr lang="en-US"/>
        </a:p>
      </dgm:t>
    </dgm:pt>
    <dgm:pt modelId="{D79F8EF9-6BD5-47C6-9140-150723DCD0DC}" type="pres">
      <dgm:prSet presAssocID="{5F54CA14-2155-42B3-8D17-553ED2B6E6EB}" presName="Name25" presStyleLbl="parChTrans1D1" presStyleIdx="2" presStyleCnt="3"/>
      <dgm:spPr/>
      <dgm:t>
        <a:bodyPr/>
        <a:lstStyle/>
        <a:p>
          <a:endParaRPr lang="en-US"/>
        </a:p>
      </dgm:t>
    </dgm:pt>
    <dgm:pt modelId="{B5195D1E-62AD-4615-B647-40964008BD77}" type="pres">
      <dgm:prSet presAssocID="{F9F56AAF-936D-4900-AA82-98534BCFFE04}" presName="node" presStyleCnt="0"/>
      <dgm:spPr/>
    </dgm:pt>
    <dgm:pt modelId="{60A2AFF0-E198-427F-8B30-1EE7181A89C9}" type="pres">
      <dgm:prSet presAssocID="{F9F56AAF-936D-4900-AA82-98534BCFFE04}" presName="parentNode" presStyleLbl="node1" presStyleIdx="3" presStyleCnt="4">
        <dgm:presLayoutVars>
          <dgm:chMax val="1"/>
          <dgm:bulletEnabled val="1"/>
        </dgm:presLayoutVars>
      </dgm:prSet>
      <dgm:spPr/>
      <dgm:t>
        <a:bodyPr/>
        <a:lstStyle/>
        <a:p>
          <a:endParaRPr lang="en-US"/>
        </a:p>
      </dgm:t>
    </dgm:pt>
    <dgm:pt modelId="{9D8F189C-78B6-4866-B6EE-D15733D31E47}" type="pres">
      <dgm:prSet presAssocID="{F9F56AAF-936D-4900-AA82-98534BCFFE04}" presName="childNode" presStyleLbl="revTx" presStyleIdx="2" presStyleCnt="3">
        <dgm:presLayoutVars>
          <dgm:bulletEnabled val="1"/>
        </dgm:presLayoutVars>
      </dgm:prSet>
      <dgm:spPr/>
      <dgm:t>
        <a:bodyPr/>
        <a:lstStyle/>
        <a:p>
          <a:endParaRPr lang="en-US"/>
        </a:p>
      </dgm:t>
    </dgm:pt>
  </dgm:ptLst>
  <dgm:cxnLst>
    <dgm:cxn modelId="{DEE63A1E-34D3-4439-8D60-63EB8F750B9D}" srcId="{238272B0-C64D-46F1-95E0-88E8F4109DF0}" destId="{7C293B1D-DB24-4819-B64D-369C22E03B91}" srcOrd="1" destOrd="0" parTransId="{082368AF-87C1-4011-8E91-819D627AC65D}" sibTransId="{26F99409-0093-4B2E-9085-53E724B00185}"/>
    <dgm:cxn modelId="{634BD309-AFE1-4B17-848F-2A483151CFFF}" srcId="{5548805B-3821-4137-A573-50CD3A690579}" destId="{B0280234-06CA-4B7D-AE3D-E6B4946B4DEB}" srcOrd="0" destOrd="0" parTransId="{470AA2A4-9B43-4DFB-97DB-65D8AEE15CD4}" sibTransId="{106DC7BB-8303-4D70-965A-7039254E8E4F}"/>
    <dgm:cxn modelId="{9BE5877F-65E2-4FF4-8014-5B7A02B1A5C0}" type="presOf" srcId="{EF352420-8D43-4313-81ED-92D1AAA751B4}" destId="{6D3A4425-71A6-4183-B01C-316095DBCCB7}" srcOrd="0" destOrd="0" presId="urn:microsoft.com/office/officeart/2005/8/layout/radial2"/>
    <dgm:cxn modelId="{7964BEE1-3042-4975-AD75-26B9AE9389D2}" type="presOf" srcId="{238272B0-C64D-46F1-95E0-88E8F4109DF0}" destId="{915A6ABB-BE79-471E-8A4A-AB25C3199443}" srcOrd="0" destOrd="0" presId="urn:microsoft.com/office/officeart/2005/8/layout/radial2"/>
    <dgm:cxn modelId="{F538DEFC-36D4-4359-8066-8F5AF9873493}" type="presOf" srcId="{CF14692D-E8E1-467F-9307-7D0DEF0C894D}" destId="{DB5C1B54-847D-4D06-84DC-5228D3B65194}" srcOrd="0" destOrd="0" presId="urn:microsoft.com/office/officeart/2005/8/layout/radial2"/>
    <dgm:cxn modelId="{A1918D09-F53A-40DD-A618-A33363D4A2D3}" type="presOf" srcId="{5F54CA14-2155-42B3-8D17-553ED2B6E6EB}" destId="{D79F8EF9-6BD5-47C6-9140-150723DCD0DC}" srcOrd="0" destOrd="0" presId="urn:microsoft.com/office/officeart/2005/8/layout/radial2"/>
    <dgm:cxn modelId="{834AEFD3-549D-4C80-A5C5-7583B6634761}" type="presOf" srcId="{470AA2A4-9B43-4DFB-97DB-65D8AEE15CD4}" destId="{0CE87192-7F8D-45DD-840B-1B69AABFB58A}" srcOrd="0" destOrd="0" presId="urn:microsoft.com/office/officeart/2005/8/layout/radial2"/>
    <dgm:cxn modelId="{6E518087-B326-48CA-9C07-8564796F0536}" type="presOf" srcId="{F9F56AAF-936D-4900-AA82-98534BCFFE04}" destId="{60A2AFF0-E198-427F-8B30-1EE7181A89C9}" srcOrd="0" destOrd="0" presId="urn:microsoft.com/office/officeart/2005/8/layout/radial2"/>
    <dgm:cxn modelId="{533A429D-4484-4480-BBA9-34A949F39BB9}" srcId="{238272B0-C64D-46F1-95E0-88E8F4109DF0}" destId="{A4A20B86-472F-457A-A67C-1A832E1BE73E}" srcOrd="3" destOrd="0" parTransId="{1BD024E1-F1BF-4950-8B22-D339908D9E0D}" sibTransId="{2A129D67-1276-4BD8-B3FD-B131AE6D02AF}"/>
    <dgm:cxn modelId="{5F4373B2-3776-4A33-82C0-E379E1DE6EC9}" type="presOf" srcId="{A852BCDF-1848-4ECF-ADFF-AC57E9268B54}" destId="{774BD40E-1D56-42E5-A03C-02A8090E72F2}" srcOrd="0" destOrd="0" presId="urn:microsoft.com/office/officeart/2005/8/layout/radial2"/>
    <dgm:cxn modelId="{8A306559-3A7A-414A-81AC-79365A0EB77F}" type="presOf" srcId="{8259A418-E41F-44DE-AF0D-A1C9EE096CEE}" destId="{DB5C1B54-847D-4D06-84DC-5228D3B65194}" srcOrd="0" destOrd="1" presId="urn:microsoft.com/office/officeart/2005/8/layout/radial2"/>
    <dgm:cxn modelId="{3FF402F2-950D-450F-92FC-745847CF1B47}" srcId="{238272B0-C64D-46F1-95E0-88E8F4109DF0}" destId="{304464DA-DB34-44F4-83F7-BD8DD7AADF69}" srcOrd="2" destOrd="0" parTransId="{7C27584D-558C-4757-A3C4-CD42E5510CDA}" sibTransId="{615516A1-97FA-4627-A678-4FCFB58E1C01}"/>
    <dgm:cxn modelId="{CFE98657-1E5B-4BA8-86C1-65D82B755078}" type="presOf" srcId="{694CF085-1970-4EA2-AB49-6B48964F2871}" destId="{774BD40E-1D56-42E5-A03C-02A8090E72F2}" srcOrd="0" destOrd="5" presId="urn:microsoft.com/office/officeart/2005/8/layout/radial2"/>
    <dgm:cxn modelId="{6E686DC5-120A-4CDC-8700-5AAAA8003384}" srcId="{5548805B-3821-4137-A573-50CD3A690579}" destId="{238272B0-C64D-46F1-95E0-88E8F4109DF0}" srcOrd="1" destOrd="0" parTransId="{EF352420-8D43-4313-81ED-92D1AAA751B4}" sibTransId="{27997329-954E-4F94-9547-EA60DB5B97E2}"/>
    <dgm:cxn modelId="{CB82EDC5-C1D5-4D46-87EB-447D1329E418}" type="presOf" srcId="{A4A20B86-472F-457A-A67C-1A832E1BE73E}" destId="{774BD40E-1D56-42E5-A03C-02A8090E72F2}" srcOrd="0" destOrd="3" presId="urn:microsoft.com/office/officeart/2005/8/layout/radial2"/>
    <dgm:cxn modelId="{19BAA748-38B7-4679-BEB8-7FD85261B9EA}" srcId="{5548805B-3821-4137-A573-50CD3A690579}" destId="{F9F56AAF-936D-4900-AA82-98534BCFFE04}" srcOrd="2" destOrd="0" parTransId="{5F54CA14-2155-42B3-8D17-553ED2B6E6EB}" sibTransId="{5BA032ED-6D7F-4E49-9458-A574D9D3CBB0}"/>
    <dgm:cxn modelId="{A125DE83-DB4D-436D-88CB-11BCDACC3B15}" type="presOf" srcId="{304464DA-DB34-44F4-83F7-BD8DD7AADF69}" destId="{774BD40E-1D56-42E5-A03C-02A8090E72F2}" srcOrd="0" destOrd="2" presId="urn:microsoft.com/office/officeart/2005/8/layout/radial2"/>
    <dgm:cxn modelId="{8F21C314-432C-4113-89B1-DCFE6A6EC036}" srcId="{238272B0-C64D-46F1-95E0-88E8F4109DF0}" destId="{A852BCDF-1848-4ECF-ADFF-AC57E9268B54}" srcOrd="0" destOrd="0" parTransId="{41B3D5D9-3F77-4ED4-A714-29DCCC4C033D}" sibTransId="{0BA06F7E-B649-4368-AC7D-4F1D5497C42B}"/>
    <dgm:cxn modelId="{DE3CD266-C92F-43D6-A03A-9798F035ED2C}" type="presOf" srcId="{7AE103E5-519C-47BF-A847-00D35C11EA00}" destId="{9D8F189C-78B6-4866-B6EE-D15733D31E47}" srcOrd="0" destOrd="1" presId="urn:microsoft.com/office/officeart/2005/8/layout/radial2"/>
    <dgm:cxn modelId="{AC0F6028-D4DB-4E1C-A9EE-EE51A22529F6}" type="presOf" srcId="{1CD70463-994A-4918-9A84-63403C71A780}" destId="{9D8F189C-78B6-4866-B6EE-D15733D31E47}" srcOrd="0" destOrd="0" presId="urn:microsoft.com/office/officeart/2005/8/layout/radial2"/>
    <dgm:cxn modelId="{AF2139FD-0C28-4905-9E2F-ECAE993995BC}" srcId="{238272B0-C64D-46F1-95E0-88E8F4109DF0}" destId="{E75138FD-2DDF-405A-97DC-A56682EB4F90}" srcOrd="4" destOrd="0" parTransId="{2FB9C07C-7FED-442E-A0DA-E16564EB5B3F}" sibTransId="{6D5624A8-F6DB-423E-958A-C47516B28F81}"/>
    <dgm:cxn modelId="{73FC2E77-1706-4AF8-BFEB-B6573EB8372B}" srcId="{B0280234-06CA-4B7D-AE3D-E6B4946B4DEB}" destId="{CF14692D-E8E1-467F-9307-7D0DEF0C894D}" srcOrd="0" destOrd="0" parTransId="{2655B79B-215E-465D-944A-390573989E94}" sibTransId="{153C2D99-602E-4251-B7A1-3A75E93420CA}"/>
    <dgm:cxn modelId="{9912380E-13FA-4598-9C8B-B68F2F5A9575}" srcId="{F9F56AAF-936D-4900-AA82-98534BCFFE04}" destId="{7AE103E5-519C-47BF-A847-00D35C11EA00}" srcOrd="1" destOrd="0" parTransId="{241DA280-BF86-4B65-BB14-34611E6E6254}" sibTransId="{478B4E87-F8FD-4548-A478-1956EBE8CB01}"/>
    <dgm:cxn modelId="{A964395A-072A-4DE9-85A3-DE99060A7416}" srcId="{B0280234-06CA-4B7D-AE3D-E6B4946B4DEB}" destId="{8259A418-E41F-44DE-AF0D-A1C9EE096CEE}" srcOrd="1" destOrd="0" parTransId="{FD11D58C-E7DC-491D-A75C-C1735F32B006}" sibTransId="{21D06BCF-0CF5-4C85-A55C-29F06BF41C04}"/>
    <dgm:cxn modelId="{3F4CC7E4-8144-4922-82E8-9EB713355E33}" type="presOf" srcId="{7C293B1D-DB24-4819-B64D-369C22E03B91}" destId="{774BD40E-1D56-42E5-A03C-02A8090E72F2}" srcOrd="0" destOrd="1" presId="urn:microsoft.com/office/officeart/2005/8/layout/radial2"/>
    <dgm:cxn modelId="{F79ED9C2-11D0-4873-BE5C-B68FE84B34E4}" srcId="{238272B0-C64D-46F1-95E0-88E8F4109DF0}" destId="{694CF085-1970-4EA2-AB49-6B48964F2871}" srcOrd="5" destOrd="0" parTransId="{3A3D873D-1B08-49F3-9C3F-A1E6A928B930}" sibTransId="{6736C139-1374-4F68-B20F-ED6EC0775409}"/>
    <dgm:cxn modelId="{D2496DB8-EF88-4B0D-B46B-53B55123BF54}" type="presOf" srcId="{5548805B-3821-4137-A573-50CD3A690579}" destId="{B7EED295-E3D9-46AD-A166-D0F426C8D03A}" srcOrd="0" destOrd="0" presId="urn:microsoft.com/office/officeart/2005/8/layout/radial2"/>
    <dgm:cxn modelId="{F6DCEEEA-574B-4C02-AE43-73DF558679D9}" type="presOf" srcId="{E75138FD-2DDF-405A-97DC-A56682EB4F90}" destId="{774BD40E-1D56-42E5-A03C-02A8090E72F2}" srcOrd="0" destOrd="4" presId="urn:microsoft.com/office/officeart/2005/8/layout/radial2"/>
    <dgm:cxn modelId="{FB03043C-AA73-4E83-8EE9-18711B4B491D}" srcId="{F9F56AAF-936D-4900-AA82-98534BCFFE04}" destId="{1CD70463-994A-4918-9A84-63403C71A780}" srcOrd="0" destOrd="0" parTransId="{9DAFD0EC-E944-4870-8A57-A9F163DC7622}" sibTransId="{A73BBCB4-0DBF-458E-B9F0-E4248C2EC24D}"/>
    <dgm:cxn modelId="{8EA1D73A-FDCA-4061-B192-C6E2FE814F04}" type="presOf" srcId="{B0280234-06CA-4B7D-AE3D-E6B4946B4DEB}" destId="{7AE55FCF-716E-4FA2-A37D-E42AFA8B682A}" srcOrd="0" destOrd="0" presId="urn:microsoft.com/office/officeart/2005/8/layout/radial2"/>
    <dgm:cxn modelId="{66816B6F-6A3B-4F33-8FA7-D55F0DBFB24A}" type="presParOf" srcId="{B7EED295-E3D9-46AD-A166-D0F426C8D03A}" destId="{99F38DD1-A8F1-4187-9BEA-F36ACC5F7FE2}" srcOrd="0" destOrd="0" presId="urn:microsoft.com/office/officeart/2005/8/layout/radial2"/>
    <dgm:cxn modelId="{F4D4C2F9-7358-46B2-A6ED-88EC59669FA1}" type="presParOf" srcId="{99F38DD1-A8F1-4187-9BEA-F36ACC5F7FE2}" destId="{311F2DE0-98BD-4456-99AB-9A5E254BE9F8}" srcOrd="0" destOrd="0" presId="urn:microsoft.com/office/officeart/2005/8/layout/radial2"/>
    <dgm:cxn modelId="{45ECFC33-55E6-45F5-A6AE-750979B13C4F}" type="presParOf" srcId="{311F2DE0-98BD-4456-99AB-9A5E254BE9F8}" destId="{A9B41CC8-A584-4995-86A0-83626C73AAA1}" srcOrd="0" destOrd="0" presId="urn:microsoft.com/office/officeart/2005/8/layout/radial2"/>
    <dgm:cxn modelId="{7F944302-52B7-434D-AAE9-5F5C8DDF0C46}" type="presParOf" srcId="{311F2DE0-98BD-4456-99AB-9A5E254BE9F8}" destId="{72891298-F44B-49CA-9A72-C128450D2180}" srcOrd="1" destOrd="0" presId="urn:microsoft.com/office/officeart/2005/8/layout/radial2"/>
    <dgm:cxn modelId="{B3767C80-403B-4F59-BD7C-236FFDA1B9C4}" type="presParOf" srcId="{99F38DD1-A8F1-4187-9BEA-F36ACC5F7FE2}" destId="{0CE87192-7F8D-45DD-840B-1B69AABFB58A}" srcOrd="1" destOrd="0" presId="urn:microsoft.com/office/officeart/2005/8/layout/radial2"/>
    <dgm:cxn modelId="{B5CD8CCF-2899-4927-8463-B89CCD3B3D57}" type="presParOf" srcId="{99F38DD1-A8F1-4187-9BEA-F36ACC5F7FE2}" destId="{2862656B-3577-4B12-8B36-390334978292}" srcOrd="2" destOrd="0" presId="urn:microsoft.com/office/officeart/2005/8/layout/radial2"/>
    <dgm:cxn modelId="{FF0B0B3F-3E58-45F3-A878-3984F5D16FE6}" type="presParOf" srcId="{2862656B-3577-4B12-8B36-390334978292}" destId="{7AE55FCF-716E-4FA2-A37D-E42AFA8B682A}" srcOrd="0" destOrd="0" presId="urn:microsoft.com/office/officeart/2005/8/layout/radial2"/>
    <dgm:cxn modelId="{2ADB1973-F56C-4CD2-B8B9-0D33C508A8D7}" type="presParOf" srcId="{2862656B-3577-4B12-8B36-390334978292}" destId="{DB5C1B54-847D-4D06-84DC-5228D3B65194}" srcOrd="1" destOrd="0" presId="urn:microsoft.com/office/officeart/2005/8/layout/radial2"/>
    <dgm:cxn modelId="{37333A05-5B17-4FAF-9DD0-BD0C6C415000}" type="presParOf" srcId="{99F38DD1-A8F1-4187-9BEA-F36ACC5F7FE2}" destId="{6D3A4425-71A6-4183-B01C-316095DBCCB7}" srcOrd="3" destOrd="0" presId="urn:microsoft.com/office/officeart/2005/8/layout/radial2"/>
    <dgm:cxn modelId="{907A1BEC-107F-4908-B1E3-8BE5CC69047C}" type="presParOf" srcId="{99F38DD1-A8F1-4187-9BEA-F36ACC5F7FE2}" destId="{8FAFD4DA-A3A6-4E22-9EEB-34BFC0705EE3}" srcOrd="4" destOrd="0" presId="urn:microsoft.com/office/officeart/2005/8/layout/radial2"/>
    <dgm:cxn modelId="{F4210B44-9001-46DC-A99A-D000E951ECF2}" type="presParOf" srcId="{8FAFD4DA-A3A6-4E22-9EEB-34BFC0705EE3}" destId="{915A6ABB-BE79-471E-8A4A-AB25C3199443}" srcOrd="0" destOrd="0" presId="urn:microsoft.com/office/officeart/2005/8/layout/radial2"/>
    <dgm:cxn modelId="{12059DF9-94CC-47F5-8767-6F8DC9ACDCD1}" type="presParOf" srcId="{8FAFD4DA-A3A6-4E22-9EEB-34BFC0705EE3}" destId="{774BD40E-1D56-42E5-A03C-02A8090E72F2}" srcOrd="1" destOrd="0" presId="urn:microsoft.com/office/officeart/2005/8/layout/radial2"/>
    <dgm:cxn modelId="{749C1B8E-147E-400F-9E3A-5634F689BD03}" type="presParOf" srcId="{99F38DD1-A8F1-4187-9BEA-F36ACC5F7FE2}" destId="{D79F8EF9-6BD5-47C6-9140-150723DCD0DC}" srcOrd="5" destOrd="0" presId="urn:microsoft.com/office/officeart/2005/8/layout/radial2"/>
    <dgm:cxn modelId="{27B19CD8-6DBA-4FC3-97E6-A0A3E613F81D}" type="presParOf" srcId="{99F38DD1-A8F1-4187-9BEA-F36ACC5F7FE2}" destId="{B5195D1E-62AD-4615-B647-40964008BD77}" srcOrd="6" destOrd="0" presId="urn:microsoft.com/office/officeart/2005/8/layout/radial2"/>
    <dgm:cxn modelId="{4BBC8E13-BE0D-4BAC-93C2-3DD87A63C4CD}" type="presParOf" srcId="{B5195D1E-62AD-4615-B647-40964008BD77}" destId="{60A2AFF0-E198-427F-8B30-1EE7181A89C9}" srcOrd="0" destOrd="0" presId="urn:microsoft.com/office/officeart/2005/8/layout/radial2"/>
    <dgm:cxn modelId="{7AD23A48-BC6F-4176-820F-FE83F0FC5B65}" type="presParOf" srcId="{B5195D1E-62AD-4615-B647-40964008BD77}" destId="{9D8F189C-78B6-4866-B6EE-D15733D31E47}"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05702E-E7BF-463A-BD49-34F13A5AF9E1}" type="doc">
      <dgm:prSet loTypeId="urn:microsoft.com/office/officeart/2005/8/layout/target1" loCatId="relationship" qsTypeId="urn:microsoft.com/office/officeart/2005/8/quickstyle/simple1" qsCatId="simple" csTypeId="urn:microsoft.com/office/officeart/2005/8/colors/accent1_2" csCatId="accent1" phldr="1"/>
      <dgm:spPr/>
    </dgm:pt>
    <dgm:pt modelId="{1205F492-33A2-4892-9A5B-70A64D5F594F}">
      <dgm:prSet phldrT="[Text]" custT="1"/>
      <dgm:spPr/>
      <dgm:t>
        <a:bodyPr/>
        <a:lstStyle/>
        <a:p>
          <a:pPr algn="l"/>
          <a:r>
            <a:rPr lang="en-US" sz="2400" b="1" dirty="0" smtClean="0"/>
            <a:t>CUSP Model : 4 E’s</a:t>
          </a:r>
          <a:endParaRPr lang="en-US" sz="2400" b="1" dirty="0"/>
        </a:p>
      </dgm:t>
    </dgm:pt>
    <dgm:pt modelId="{D3F92C53-0C7D-483D-84A7-1FB099734E33}" type="parTrans" cxnId="{EE744F00-70D9-4EA2-AE0E-2C6201FE3902}">
      <dgm:prSet/>
      <dgm:spPr/>
      <dgm:t>
        <a:bodyPr/>
        <a:lstStyle/>
        <a:p>
          <a:endParaRPr lang="en-US"/>
        </a:p>
      </dgm:t>
    </dgm:pt>
    <dgm:pt modelId="{794E6174-46CF-417B-A00F-7CCFF96CD5A1}" type="sibTrans" cxnId="{EE744F00-70D9-4EA2-AE0E-2C6201FE3902}">
      <dgm:prSet/>
      <dgm:spPr/>
      <dgm:t>
        <a:bodyPr/>
        <a:lstStyle/>
        <a:p>
          <a:endParaRPr lang="en-US"/>
        </a:p>
      </dgm:t>
    </dgm:pt>
    <dgm:pt modelId="{ADA58A6D-D50C-43AC-9060-082D4DC7ABB8}">
      <dgm:prSet phldrT="[Text]" custT="1"/>
      <dgm:spPr/>
      <dgm:t>
        <a:bodyPr/>
        <a:lstStyle/>
        <a:p>
          <a:pPr algn="ctr"/>
          <a:r>
            <a:rPr lang="en-US" sz="2400" dirty="0" smtClean="0"/>
            <a:t>IHI Approach : 6 Elements</a:t>
          </a:r>
          <a:endParaRPr lang="en-US" sz="2400" dirty="0"/>
        </a:p>
      </dgm:t>
    </dgm:pt>
    <dgm:pt modelId="{2A6579AD-6E33-4FD6-A4DF-1E954BB0F15C}" type="parTrans" cxnId="{DDBC58ED-8C3C-4897-BE3F-1D580F97791E}">
      <dgm:prSet/>
      <dgm:spPr/>
      <dgm:t>
        <a:bodyPr/>
        <a:lstStyle/>
        <a:p>
          <a:endParaRPr lang="en-US"/>
        </a:p>
      </dgm:t>
    </dgm:pt>
    <dgm:pt modelId="{13DF6D07-08C7-44AC-8114-CCA46E75B78E}" type="sibTrans" cxnId="{DDBC58ED-8C3C-4897-BE3F-1D580F97791E}">
      <dgm:prSet/>
      <dgm:spPr/>
      <dgm:t>
        <a:bodyPr/>
        <a:lstStyle/>
        <a:p>
          <a:endParaRPr lang="en-US"/>
        </a:p>
      </dgm:t>
    </dgm:pt>
    <dgm:pt modelId="{54132933-2C66-41BB-8A14-5D0A66C1E06B}">
      <dgm:prSet phldrT="[Text]" custT="1"/>
      <dgm:spPr/>
      <dgm:t>
        <a:bodyPr/>
        <a:lstStyle/>
        <a:p>
          <a:pPr algn="l"/>
          <a:r>
            <a:rPr lang="en-US" sz="2400" dirty="0" smtClean="0"/>
            <a:t>6 Drivers</a:t>
          </a:r>
          <a:endParaRPr lang="en-US" sz="2400" b="1" dirty="0"/>
        </a:p>
      </dgm:t>
    </dgm:pt>
    <dgm:pt modelId="{C86989BE-2A8D-4575-BF24-431AA91928B7}" type="parTrans" cxnId="{1D918B9C-64DF-495B-A4D7-A67D2B01D586}">
      <dgm:prSet/>
      <dgm:spPr/>
      <dgm:t>
        <a:bodyPr/>
        <a:lstStyle/>
        <a:p>
          <a:endParaRPr lang="en-US"/>
        </a:p>
      </dgm:t>
    </dgm:pt>
    <dgm:pt modelId="{AD86E165-3304-4A4D-BDAA-6C73A1A10062}" type="sibTrans" cxnId="{1D918B9C-64DF-495B-A4D7-A67D2B01D586}">
      <dgm:prSet/>
      <dgm:spPr/>
      <dgm:t>
        <a:bodyPr/>
        <a:lstStyle/>
        <a:p>
          <a:endParaRPr lang="en-US"/>
        </a:p>
      </dgm:t>
    </dgm:pt>
    <dgm:pt modelId="{103585BB-6469-488A-98B6-2000281FC8D4}" type="pres">
      <dgm:prSet presAssocID="{7205702E-E7BF-463A-BD49-34F13A5AF9E1}" presName="composite" presStyleCnt="0">
        <dgm:presLayoutVars>
          <dgm:chMax val="5"/>
          <dgm:dir/>
          <dgm:resizeHandles val="exact"/>
        </dgm:presLayoutVars>
      </dgm:prSet>
      <dgm:spPr/>
    </dgm:pt>
    <dgm:pt modelId="{8868A5AD-7529-4F14-90F2-E8D90A4AC7DC}" type="pres">
      <dgm:prSet presAssocID="{1205F492-33A2-4892-9A5B-70A64D5F594F}" presName="circle1" presStyleLbl="lnNode1" presStyleIdx="0" presStyleCnt="3"/>
      <dgm:spPr/>
    </dgm:pt>
    <dgm:pt modelId="{F3F2EB71-FCA5-48B8-A700-C91C9FA75999}" type="pres">
      <dgm:prSet presAssocID="{1205F492-33A2-4892-9A5B-70A64D5F594F}" presName="text1" presStyleLbl="revTx" presStyleIdx="0" presStyleCnt="3" custScaleX="185339" custScaleY="36820" custLinFactNeighborX="33237" custLinFactNeighborY="1136">
        <dgm:presLayoutVars>
          <dgm:bulletEnabled val="1"/>
        </dgm:presLayoutVars>
      </dgm:prSet>
      <dgm:spPr/>
      <dgm:t>
        <a:bodyPr/>
        <a:lstStyle/>
        <a:p>
          <a:endParaRPr lang="en-US"/>
        </a:p>
      </dgm:t>
    </dgm:pt>
    <dgm:pt modelId="{CB7BC004-E787-4785-BBD4-C8C0D0EEBD86}" type="pres">
      <dgm:prSet presAssocID="{1205F492-33A2-4892-9A5B-70A64D5F594F}" presName="line1" presStyleLbl="callout" presStyleIdx="0" presStyleCnt="6"/>
      <dgm:spPr/>
    </dgm:pt>
    <dgm:pt modelId="{91746F57-A77A-46F5-ADDE-3448D8450D98}" type="pres">
      <dgm:prSet presAssocID="{1205F492-33A2-4892-9A5B-70A64D5F594F}" presName="d1" presStyleLbl="callout" presStyleIdx="1" presStyleCnt="6"/>
      <dgm:spPr/>
    </dgm:pt>
    <dgm:pt modelId="{B1B7F9D6-CCBA-4B3E-A096-3DAC293E836A}" type="pres">
      <dgm:prSet presAssocID="{ADA58A6D-D50C-43AC-9060-082D4DC7ABB8}" presName="circle2" presStyleLbl="lnNode1" presStyleIdx="1" presStyleCnt="3"/>
      <dgm:spPr/>
    </dgm:pt>
    <dgm:pt modelId="{6EB71063-ACE2-4FFB-B273-B41BD9244E9B}" type="pres">
      <dgm:prSet presAssocID="{ADA58A6D-D50C-43AC-9060-082D4DC7ABB8}" presName="text2" presStyleLbl="revTx" presStyleIdx="1" presStyleCnt="3" custScaleX="220295" custScaleY="48304" custLinFactNeighborX="51311">
        <dgm:presLayoutVars>
          <dgm:bulletEnabled val="1"/>
        </dgm:presLayoutVars>
      </dgm:prSet>
      <dgm:spPr/>
      <dgm:t>
        <a:bodyPr/>
        <a:lstStyle/>
        <a:p>
          <a:endParaRPr lang="en-US"/>
        </a:p>
      </dgm:t>
    </dgm:pt>
    <dgm:pt modelId="{C93052BD-B24F-44CD-9A60-1A1A63A3756E}" type="pres">
      <dgm:prSet presAssocID="{ADA58A6D-D50C-43AC-9060-082D4DC7ABB8}" presName="line2" presStyleLbl="callout" presStyleIdx="2" presStyleCnt="6"/>
      <dgm:spPr/>
    </dgm:pt>
    <dgm:pt modelId="{81829910-1325-4DF7-9EAA-80A0BF170E58}" type="pres">
      <dgm:prSet presAssocID="{ADA58A6D-D50C-43AC-9060-082D4DC7ABB8}" presName="d2" presStyleLbl="callout" presStyleIdx="3" presStyleCnt="6"/>
      <dgm:spPr/>
    </dgm:pt>
    <dgm:pt modelId="{C9CBE305-A744-490D-8283-E390A07FC95E}" type="pres">
      <dgm:prSet presAssocID="{54132933-2C66-41BB-8A14-5D0A66C1E06B}" presName="circle3" presStyleLbl="lnNode1" presStyleIdx="2" presStyleCnt="3"/>
      <dgm:spPr/>
    </dgm:pt>
    <dgm:pt modelId="{56CEA5DD-64DD-481D-B14E-E94C9F86C047}" type="pres">
      <dgm:prSet presAssocID="{54132933-2C66-41BB-8A14-5D0A66C1E06B}" presName="text3" presStyleLbl="revTx" presStyleIdx="2" presStyleCnt="3" custScaleX="166975" custScaleY="65609" custLinFactNeighborX="26524" custLinFactNeighborY="1774">
        <dgm:presLayoutVars>
          <dgm:bulletEnabled val="1"/>
        </dgm:presLayoutVars>
      </dgm:prSet>
      <dgm:spPr/>
      <dgm:t>
        <a:bodyPr/>
        <a:lstStyle/>
        <a:p>
          <a:endParaRPr lang="en-US"/>
        </a:p>
      </dgm:t>
    </dgm:pt>
    <dgm:pt modelId="{CFA2BA5E-3984-40B8-821B-368736EA1A29}" type="pres">
      <dgm:prSet presAssocID="{54132933-2C66-41BB-8A14-5D0A66C1E06B}" presName="line3" presStyleLbl="callout" presStyleIdx="4" presStyleCnt="6"/>
      <dgm:spPr/>
    </dgm:pt>
    <dgm:pt modelId="{96F160E6-4078-437F-AEAA-198E45AA2D04}" type="pres">
      <dgm:prSet presAssocID="{54132933-2C66-41BB-8A14-5D0A66C1E06B}" presName="d3" presStyleLbl="callout" presStyleIdx="5" presStyleCnt="6"/>
      <dgm:spPr/>
    </dgm:pt>
  </dgm:ptLst>
  <dgm:cxnLst>
    <dgm:cxn modelId="{56D9F7E5-EEC9-457F-B8D4-7568C1C0C33E}" type="presOf" srcId="{ADA58A6D-D50C-43AC-9060-082D4DC7ABB8}" destId="{6EB71063-ACE2-4FFB-B273-B41BD9244E9B}" srcOrd="0" destOrd="0" presId="urn:microsoft.com/office/officeart/2005/8/layout/target1"/>
    <dgm:cxn modelId="{AE2974DF-5044-4E95-A41D-47D231E9BDE1}" type="presOf" srcId="{54132933-2C66-41BB-8A14-5D0A66C1E06B}" destId="{56CEA5DD-64DD-481D-B14E-E94C9F86C047}" srcOrd="0" destOrd="0" presId="urn:microsoft.com/office/officeart/2005/8/layout/target1"/>
    <dgm:cxn modelId="{1D918B9C-64DF-495B-A4D7-A67D2B01D586}" srcId="{7205702E-E7BF-463A-BD49-34F13A5AF9E1}" destId="{54132933-2C66-41BB-8A14-5D0A66C1E06B}" srcOrd="2" destOrd="0" parTransId="{C86989BE-2A8D-4575-BF24-431AA91928B7}" sibTransId="{AD86E165-3304-4A4D-BDAA-6C73A1A10062}"/>
    <dgm:cxn modelId="{0FFCB8B7-9EC0-4B90-994D-AABC400F7931}" type="presOf" srcId="{1205F492-33A2-4892-9A5B-70A64D5F594F}" destId="{F3F2EB71-FCA5-48B8-A700-C91C9FA75999}" srcOrd="0" destOrd="0" presId="urn:microsoft.com/office/officeart/2005/8/layout/target1"/>
    <dgm:cxn modelId="{AF87F075-C176-4D9E-B2A1-29AD2B73F7B1}" type="presOf" srcId="{7205702E-E7BF-463A-BD49-34F13A5AF9E1}" destId="{103585BB-6469-488A-98B6-2000281FC8D4}" srcOrd="0" destOrd="0" presId="urn:microsoft.com/office/officeart/2005/8/layout/target1"/>
    <dgm:cxn modelId="{DDBC58ED-8C3C-4897-BE3F-1D580F97791E}" srcId="{7205702E-E7BF-463A-BD49-34F13A5AF9E1}" destId="{ADA58A6D-D50C-43AC-9060-082D4DC7ABB8}" srcOrd="1" destOrd="0" parTransId="{2A6579AD-6E33-4FD6-A4DF-1E954BB0F15C}" sibTransId="{13DF6D07-08C7-44AC-8114-CCA46E75B78E}"/>
    <dgm:cxn modelId="{EE744F00-70D9-4EA2-AE0E-2C6201FE3902}" srcId="{7205702E-E7BF-463A-BD49-34F13A5AF9E1}" destId="{1205F492-33A2-4892-9A5B-70A64D5F594F}" srcOrd="0" destOrd="0" parTransId="{D3F92C53-0C7D-483D-84A7-1FB099734E33}" sibTransId="{794E6174-46CF-417B-A00F-7CCFF96CD5A1}"/>
    <dgm:cxn modelId="{20029C60-D6A1-4D43-8CC5-05FA36AB30E9}" type="presParOf" srcId="{103585BB-6469-488A-98B6-2000281FC8D4}" destId="{8868A5AD-7529-4F14-90F2-E8D90A4AC7DC}" srcOrd="0" destOrd="0" presId="urn:microsoft.com/office/officeart/2005/8/layout/target1"/>
    <dgm:cxn modelId="{2CA34670-9B74-4F2D-B3F3-5305765538A3}" type="presParOf" srcId="{103585BB-6469-488A-98B6-2000281FC8D4}" destId="{F3F2EB71-FCA5-48B8-A700-C91C9FA75999}" srcOrd="1" destOrd="0" presId="urn:microsoft.com/office/officeart/2005/8/layout/target1"/>
    <dgm:cxn modelId="{D5A83677-B688-42C2-A111-CBC345F81A99}" type="presParOf" srcId="{103585BB-6469-488A-98B6-2000281FC8D4}" destId="{CB7BC004-E787-4785-BBD4-C8C0D0EEBD86}" srcOrd="2" destOrd="0" presId="urn:microsoft.com/office/officeart/2005/8/layout/target1"/>
    <dgm:cxn modelId="{A043FF93-613E-4A65-AEB1-B7CED5513741}" type="presParOf" srcId="{103585BB-6469-488A-98B6-2000281FC8D4}" destId="{91746F57-A77A-46F5-ADDE-3448D8450D98}" srcOrd="3" destOrd="0" presId="urn:microsoft.com/office/officeart/2005/8/layout/target1"/>
    <dgm:cxn modelId="{236E59D4-D337-4FDF-BBEE-53FD3121F653}" type="presParOf" srcId="{103585BB-6469-488A-98B6-2000281FC8D4}" destId="{B1B7F9D6-CCBA-4B3E-A096-3DAC293E836A}" srcOrd="4" destOrd="0" presId="urn:microsoft.com/office/officeart/2005/8/layout/target1"/>
    <dgm:cxn modelId="{B73D6F6B-3886-4E8B-9A2F-84A6F1685C70}" type="presParOf" srcId="{103585BB-6469-488A-98B6-2000281FC8D4}" destId="{6EB71063-ACE2-4FFB-B273-B41BD9244E9B}" srcOrd="5" destOrd="0" presId="urn:microsoft.com/office/officeart/2005/8/layout/target1"/>
    <dgm:cxn modelId="{4D31DD4E-21E6-4046-A32E-87C15A85522B}" type="presParOf" srcId="{103585BB-6469-488A-98B6-2000281FC8D4}" destId="{C93052BD-B24F-44CD-9A60-1A1A63A3756E}" srcOrd="6" destOrd="0" presId="urn:microsoft.com/office/officeart/2005/8/layout/target1"/>
    <dgm:cxn modelId="{AB7EE315-7528-40A5-B3B3-E138BA5C658F}" type="presParOf" srcId="{103585BB-6469-488A-98B6-2000281FC8D4}" destId="{81829910-1325-4DF7-9EAA-80A0BF170E58}" srcOrd="7" destOrd="0" presId="urn:microsoft.com/office/officeart/2005/8/layout/target1"/>
    <dgm:cxn modelId="{55BB4CBC-BFFC-47D7-B2D8-011632A4DBA1}" type="presParOf" srcId="{103585BB-6469-488A-98B6-2000281FC8D4}" destId="{C9CBE305-A744-490D-8283-E390A07FC95E}" srcOrd="8" destOrd="0" presId="urn:microsoft.com/office/officeart/2005/8/layout/target1"/>
    <dgm:cxn modelId="{1056AD42-B011-4F18-B4A7-6D9E4B9D64AD}" type="presParOf" srcId="{103585BB-6469-488A-98B6-2000281FC8D4}" destId="{56CEA5DD-64DD-481D-B14E-E94C9F86C047}" srcOrd="9" destOrd="0" presId="urn:microsoft.com/office/officeart/2005/8/layout/target1"/>
    <dgm:cxn modelId="{3C6DA0C4-ADBF-440D-9B97-C898AEA8D13D}" type="presParOf" srcId="{103585BB-6469-488A-98B6-2000281FC8D4}" destId="{CFA2BA5E-3984-40B8-821B-368736EA1A29}" srcOrd="10" destOrd="0" presId="urn:microsoft.com/office/officeart/2005/8/layout/target1"/>
    <dgm:cxn modelId="{5F7CF720-5E11-4451-8AB0-3AF844AC9719}" type="presParOf" srcId="{103585BB-6469-488A-98B6-2000281FC8D4}" destId="{96F160E6-4078-437F-AEAA-198E45AA2D04}"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3C8B8A-FBE5-4064-9766-5D8773995C3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D2D4632D-5FF7-4FD4-AA82-477B5A6DF786}">
      <dgm:prSet phldrT="[Text]" custT="1"/>
      <dgm:spPr/>
      <dgm:t>
        <a:bodyPr/>
        <a:lstStyle/>
        <a:p>
          <a:r>
            <a:rPr lang="en-US" sz="1800" b="1" dirty="0" smtClean="0"/>
            <a:t>Engaging Physicians in Quality and Safety</a:t>
          </a:r>
          <a:endParaRPr lang="en-US" sz="1800" b="1" dirty="0"/>
        </a:p>
      </dgm:t>
    </dgm:pt>
    <dgm:pt modelId="{076D5BD5-FEA1-48D7-9506-75BDD4C7EE3A}" type="parTrans" cxnId="{0E97E32B-84B9-4BFF-AADE-DB728467261C}">
      <dgm:prSet/>
      <dgm:spPr/>
      <dgm:t>
        <a:bodyPr/>
        <a:lstStyle/>
        <a:p>
          <a:endParaRPr lang="en-US"/>
        </a:p>
      </dgm:t>
    </dgm:pt>
    <dgm:pt modelId="{673828A2-327B-45DF-A7D8-8B372E15745A}" type="sibTrans" cxnId="{0E97E32B-84B9-4BFF-AADE-DB728467261C}">
      <dgm:prSet/>
      <dgm:spPr/>
      <dgm:t>
        <a:bodyPr/>
        <a:lstStyle/>
        <a:p>
          <a:endParaRPr lang="en-US"/>
        </a:p>
      </dgm:t>
    </dgm:pt>
    <dgm:pt modelId="{A6E27A84-AD29-4787-9C4F-607A3928FF04}">
      <dgm:prSet phldrT="[Text]" custT="1"/>
      <dgm:spPr/>
      <dgm:t>
        <a:bodyPr/>
        <a:lstStyle/>
        <a:p>
          <a:r>
            <a:rPr lang="en-US" sz="1200" b="1" dirty="0" smtClean="0"/>
            <a:t>Discover a Common Purpose</a:t>
          </a:r>
          <a:endParaRPr lang="en-US" sz="1200" b="1" dirty="0"/>
        </a:p>
      </dgm:t>
    </dgm:pt>
    <dgm:pt modelId="{8D64F99A-006F-489A-B2A7-D14E3AC0D5E4}" type="parTrans" cxnId="{3773E6C9-8132-4A87-91AF-5AEFB09EB9D9}">
      <dgm:prSet/>
      <dgm:spPr/>
      <dgm:t>
        <a:bodyPr/>
        <a:lstStyle/>
        <a:p>
          <a:endParaRPr lang="en-US"/>
        </a:p>
      </dgm:t>
    </dgm:pt>
    <dgm:pt modelId="{00C261D7-A658-4EF6-891E-04C10A8CA0F2}" type="sibTrans" cxnId="{3773E6C9-8132-4A87-91AF-5AEFB09EB9D9}">
      <dgm:prSet/>
      <dgm:spPr/>
      <dgm:t>
        <a:bodyPr/>
        <a:lstStyle/>
        <a:p>
          <a:endParaRPr lang="en-US"/>
        </a:p>
      </dgm:t>
    </dgm:pt>
    <dgm:pt modelId="{CC79E888-2491-4AC6-BFEA-ED15DF754610}">
      <dgm:prSet phldrT="[Text]"/>
      <dgm:spPr/>
      <dgm:t>
        <a:bodyPr/>
        <a:lstStyle/>
        <a:p>
          <a:r>
            <a:rPr lang="en-US" dirty="0" smtClean="0"/>
            <a:t>Reframe Values and Beliefs</a:t>
          </a:r>
          <a:endParaRPr lang="en-US" dirty="0"/>
        </a:p>
      </dgm:t>
    </dgm:pt>
    <dgm:pt modelId="{6DB49957-CF56-439F-B871-E387CB3DA7E5}" type="parTrans" cxnId="{B364469C-37BB-4E5F-ADDA-66E858204C97}">
      <dgm:prSet/>
      <dgm:spPr/>
      <dgm:t>
        <a:bodyPr/>
        <a:lstStyle/>
        <a:p>
          <a:endParaRPr lang="en-US"/>
        </a:p>
      </dgm:t>
    </dgm:pt>
    <dgm:pt modelId="{01BCA73F-F2F0-43F6-B140-4F1FA142C187}" type="sibTrans" cxnId="{B364469C-37BB-4E5F-ADDA-66E858204C97}">
      <dgm:prSet/>
      <dgm:spPr/>
      <dgm:t>
        <a:bodyPr/>
        <a:lstStyle/>
        <a:p>
          <a:endParaRPr lang="en-US"/>
        </a:p>
      </dgm:t>
    </dgm:pt>
    <dgm:pt modelId="{0D2B28D8-A463-4D78-B622-90D47BD79430}">
      <dgm:prSet phldrT="[Text]"/>
      <dgm:spPr/>
      <dgm:t>
        <a:bodyPr/>
        <a:lstStyle/>
        <a:p>
          <a:r>
            <a:rPr lang="en-US" dirty="0" smtClean="0"/>
            <a:t>Segment the Engagement Plan</a:t>
          </a:r>
          <a:endParaRPr lang="en-US" dirty="0"/>
        </a:p>
      </dgm:t>
    </dgm:pt>
    <dgm:pt modelId="{2B2967CD-BEF0-4738-901D-86086E1CD646}" type="parTrans" cxnId="{4F6FC2CA-8725-4029-8CDE-D144B5076195}">
      <dgm:prSet/>
      <dgm:spPr/>
      <dgm:t>
        <a:bodyPr/>
        <a:lstStyle/>
        <a:p>
          <a:endParaRPr lang="en-US"/>
        </a:p>
      </dgm:t>
    </dgm:pt>
    <dgm:pt modelId="{D00824C9-844A-4D11-A6D8-F2FC93202484}" type="sibTrans" cxnId="{4F6FC2CA-8725-4029-8CDE-D144B5076195}">
      <dgm:prSet/>
      <dgm:spPr/>
      <dgm:t>
        <a:bodyPr/>
        <a:lstStyle/>
        <a:p>
          <a:endParaRPr lang="en-US"/>
        </a:p>
      </dgm:t>
    </dgm:pt>
    <dgm:pt modelId="{56B7EC12-056E-41F5-BEDE-FB19F8F90456}">
      <dgm:prSet phldrT="[Text]"/>
      <dgm:spPr/>
      <dgm:t>
        <a:bodyPr/>
        <a:lstStyle/>
        <a:p>
          <a:r>
            <a:rPr lang="en-US" dirty="0" smtClean="0"/>
            <a:t>Use Engaging Improvement Methods</a:t>
          </a:r>
          <a:endParaRPr lang="en-US" dirty="0"/>
        </a:p>
      </dgm:t>
    </dgm:pt>
    <dgm:pt modelId="{52146F47-108F-47DF-8ACA-162D8ADA7B1F}" type="parTrans" cxnId="{2B744B11-41E0-4FEA-8026-FAA73D6FC0AA}">
      <dgm:prSet/>
      <dgm:spPr/>
      <dgm:t>
        <a:bodyPr/>
        <a:lstStyle/>
        <a:p>
          <a:endParaRPr lang="en-US"/>
        </a:p>
      </dgm:t>
    </dgm:pt>
    <dgm:pt modelId="{90143115-B081-45DE-81FF-D2578E6322B5}" type="sibTrans" cxnId="{2B744B11-41E0-4FEA-8026-FAA73D6FC0AA}">
      <dgm:prSet/>
      <dgm:spPr/>
      <dgm:t>
        <a:bodyPr/>
        <a:lstStyle/>
        <a:p>
          <a:endParaRPr lang="en-US"/>
        </a:p>
      </dgm:t>
    </dgm:pt>
    <dgm:pt modelId="{7C5219C8-DA77-4964-9E5C-0D5EEF7D62D7}">
      <dgm:prSet phldrT="[Text]"/>
      <dgm:spPr/>
      <dgm:t>
        <a:bodyPr/>
        <a:lstStyle/>
        <a:p>
          <a:r>
            <a:rPr lang="en-US" dirty="0" smtClean="0"/>
            <a:t>Show Courage</a:t>
          </a:r>
          <a:endParaRPr lang="en-US" dirty="0"/>
        </a:p>
      </dgm:t>
    </dgm:pt>
    <dgm:pt modelId="{83FB50D9-CC2F-4BB5-A20B-BFF7F91652E8}" type="parTrans" cxnId="{D1E8B6CE-8875-4A62-A457-B0193BAFFE6C}">
      <dgm:prSet/>
      <dgm:spPr/>
      <dgm:t>
        <a:bodyPr/>
        <a:lstStyle/>
        <a:p>
          <a:endParaRPr lang="en-US"/>
        </a:p>
      </dgm:t>
    </dgm:pt>
    <dgm:pt modelId="{D61F50CF-3B23-435D-810C-2EF94898BAA9}" type="sibTrans" cxnId="{D1E8B6CE-8875-4A62-A457-B0193BAFFE6C}">
      <dgm:prSet/>
      <dgm:spPr/>
      <dgm:t>
        <a:bodyPr/>
        <a:lstStyle/>
        <a:p>
          <a:endParaRPr lang="en-US"/>
        </a:p>
      </dgm:t>
    </dgm:pt>
    <dgm:pt modelId="{34310370-8EBD-413E-A18C-EA1792C8F856}">
      <dgm:prSet phldrT="[Text]"/>
      <dgm:spPr/>
      <dgm:t>
        <a:bodyPr/>
        <a:lstStyle/>
        <a:p>
          <a:r>
            <a:rPr lang="en-US" dirty="0" smtClean="0"/>
            <a:t>Adopt an Engaging Style</a:t>
          </a:r>
          <a:endParaRPr lang="en-US" dirty="0"/>
        </a:p>
      </dgm:t>
    </dgm:pt>
    <dgm:pt modelId="{27FF2E96-3978-46F5-B822-B3E320C4DFF1}" type="parTrans" cxnId="{8AB9B047-E44F-4C0A-9757-A484CF94A05B}">
      <dgm:prSet/>
      <dgm:spPr/>
      <dgm:t>
        <a:bodyPr/>
        <a:lstStyle/>
        <a:p>
          <a:endParaRPr lang="en-US"/>
        </a:p>
      </dgm:t>
    </dgm:pt>
    <dgm:pt modelId="{2EED037A-070D-43E8-936B-6385E1E4129C}" type="sibTrans" cxnId="{8AB9B047-E44F-4C0A-9757-A484CF94A05B}">
      <dgm:prSet/>
      <dgm:spPr/>
      <dgm:t>
        <a:bodyPr/>
        <a:lstStyle/>
        <a:p>
          <a:endParaRPr lang="en-US"/>
        </a:p>
      </dgm:t>
    </dgm:pt>
    <dgm:pt modelId="{E5AE68D6-15D9-4100-9990-59A8A37F7C02}" type="pres">
      <dgm:prSet presAssocID="{A83C8B8A-FBE5-4064-9766-5D8773995C38}" presName="Name0" presStyleCnt="0">
        <dgm:presLayoutVars>
          <dgm:chMax val="1"/>
          <dgm:chPref val="1"/>
          <dgm:dir/>
          <dgm:animOne val="branch"/>
          <dgm:animLvl val="lvl"/>
        </dgm:presLayoutVars>
      </dgm:prSet>
      <dgm:spPr/>
      <dgm:t>
        <a:bodyPr/>
        <a:lstStyle/>
        <a:p>
          <a:endParaRPr lang="en-US"/>
        </a:p>
      </dgm:t>
    </dgm:pt>
    <dgm:pt modelId="{103B03B0-F339-47FD-B52C-AAC99956D6E9}" type="pres">
      <dgm:prSet presAssocID="{D2D4632D-5FF7-4FD4-AA82-477B5A6DF786}" presName="Parent" presStyleLbl="node0" presStyleIdx="0" presStyleCnt="1" custLinFactNeighborX="-288" custLinFactNeighborY="-1085">
        <dgm:presLayoutVars>
          <dgm:chMax val="6"/>
          <dgm:chPref val="6"/>
        </dgm:presLayoutVars>
      </dgm:prSet>
      <dgm:spPr/>
      <dgm:t>
        <a:bodyPr/>
        <a:lstStyle/>
        <a:p>
          <a:endParaRPr lang="en-US"/>
        </a:p>
      </dgm:t>
    </dgm:pt>
    <dgm:pt modelId="{85B78B9A-4E44-471C-8A21-5DD68BB94E59}" type="pres">
      <dgm:prSet presAssocID="{A6E27A84-AD29-4787-9C4F-607A3928FF04}" presName="Accent1" presStyleCnt="0"/>
      <dgm:spPr/>
    </dgm:pt>
    <dgm:pt modelId="{DAD861CD-C7BD-4150-948B-2BD104FFCD22}" type="pres">
      <dgm:prSet presAssocID="{A6E27A84-AD29-4787-9C4F-607A3928FF04}" presName="Accent" presStyleLbl="bgShp" presStyleIdx="0" presStyleCnt="6"/>
      <dgm:spPr/>
    </dgm:pt>
    <dgm:pt modelId="{F14957DC-371F-4838-AC6E-1AE1ACC0CB73}" type="pres">
      <dgm:prSet presAssocID="{A6E27A84-AD29-4787-9C4F-607A3928FF04}" presName="Child1" presStyleLbl="node1" presStyleIdx="0" presStyleCnt="6">
        <dgm:presLayoutVars>
          <dgm:chMax val="0"/>
          <dgm:chPref val="0"/>
          <dgm:bulletEnabled val="1"/>
        </dgm:presLayoutVars>
      </dgm:prSet>
      <dgm:spPr/>
      <dgm:t>
        <a:bodyPr/>
        <a:lstStyle/>
        <a:p>
          <a:endParaRPr lang="en-US"/>
        </a:p>
      </dgm:t>
    </dgm:pt>
    <dgm:pt modelId="{EBE9121D-4B45-44A4-8246-5B0F36215077}" type="pres">
      <dgm:prSet presAssocID="{CC79E888-2491-4AC6-BFEA-ED15DF754610}" presName="Accent2" presStyleCnt="0"/>
      <dgm:spPr/>
    </dgm:pt>
    <dgm:pt modelId="{DC785CA5-1C08-46F2-A66A-3C37A495970E}" type="pres">
      <dgm:prSet presAssocID="{CC79E888-2491-4AC6-BFEA-ED15DF754610}" presName="Accent" presStyleLbl="bgShp" presStyleIdx="1" presStyleCnt="6"/>
      <dgm:spPr/>
    </dgm:pt>
    <dgm:pt modelId="{5AC21375-B993-44F9-BF3B-3BFCC3CD8F16}" type="pres">
      <dgm:prSet presAssocID="{CC79E888-2491-4AC6-BFEA-ED15DF754610}" presName="Child2" presStyleLbl="node1" presStyleIdx="1" presStyleCnt="6">
        <dgm:presLayoutVars>
          <dgm:chMax val="0"/>
          <dgm:chPref val="0"/>
          <dgm:bulletEnabled val="1"/>
        </dgm:presLayoutVars>
      </dgm:prSet>
      <dgm:spPr/>
      <dgm:t>
        <a:bodyPr/>
        <a:lstStyle/>
        <a:p>
          <a:endParaRPr lang="en-US"/>
        </a:p>
      </dgm:t>
    </dgm:pt>
    <dgm:pt modelId="{5DD5E113-764C-4C04-A041-72C857577186}" type="pres">
      <dgm:prSet presAssocID="{0D2B28D8-A463-4D78-B622-90D47BD79430}" presName="Accent3" presStyleCnt="0"/>
      <dgm:spPr/>
    </dgm:pt>
    <dgm:pt modelId="{04B802A6-31FB-4869-920E-9C8F8FD4D80E}" type="pres">
      <dgm:prSet presAssocID="{0D2B28D8-A463-4D78-B622-90D47BD79430}" presName="Accent" presStyleLbl="bgShp" presStyleIdx="2" presStyleCnt="6"/>
      <dgm:spPr/>
    </dgm:pt>
    <dgm:pt modelId="{41AE28DA-56DB-4B65-99B4-ECA11829EB94}" type="pres">
      <dgm:prSet presAssocID="{0D2B28D8-A463-4D78-B622-90D47BD79430}" presName="Child3" presStyleLbl="node1" presStyleIdx="2" presStyleCnt="6">
        <dgm:presLayoutVars>
          <dgm:chMax val="0"/>
          <dgm:chPref val="0"/>
          <dgm:bulletEnabled val="1"/>
        </dgm:presLayoutVars>
      </dgm:prSet>
      <dgm:spPr/>
      <dgm:t>
        <a:bodyPr/>
        <a:lstStyle/>
        <a:p>
          <a:endParaRPr lang="en-US"/>
        </a:p>
      </dgm:t>
    </dgm:pt>
    <dgm:pt modelId="{75625A17-C76D-429C-99A1-F7FC02DE140F}" type="pres">
      <dgm:prSet presAssocID="{56B7EC12-056E-41F5-BEDE-FB19F8F90456}" presName="Accent4" presStyleCnt="0"/>
      <dgm:spPr/>
    </dgm:pt>
    <dgm:pt modelId="{8F26FB6D-DAC3-4800-97BC-C100FDF5F794}" type="pres">
      <dgm:prSet presAssocID="{56B7EC12-056E-41F5-BEDE-FB19F8F90456}" presName="Accent" presStyleLbl="bgShp" presStyleIdx="3" presStyleCnt="6"/>
      <dgm:spPr/>
    </dgm:pt>
    <dgm:pt modelId="{A4F9ED60-BB6D-4785-A427-1CC8F18AA502}" type="pres">
      <dgm:prSet presAssocID="{56B7EC12-056E-41F5-BEDE-FB19F8F90456}" presName="Child4" presStyleLbl="node1" presStyleIdx="3" presStyleCnt="6">
        <dgm:presLayoutVars>
          <dgm:chMax val="0"/>
          <dgm:chPref val="0"/>
          <dgm:bulletEnabled val="1"/>
        </dgm:presLayoutVars>
      </dgm:prSet>
      <dgm:spPr/>
      <dgm:t>
        <a:bodyPr/>
        <a:lstStyle/>
        <a:p>
          <a:endParaRPr lang="en-US"/>
        </a:p>
      </dgm:t>
    </dgm:pt>
    <dgm:pt modelId="{7BE99CEB-82E8-416C-8493-6BDEE9B56772}" type="pres">
      <dgm:prSet presAssocID="{7C5219C8-DA77-4964-9E5C-0D5EEF7D62D7}" presName="Accent5" presStyleCnt="0"/>
      <dgm:spPr/>
    </dgm:pt>
    <dgm:pt modelId="{D39771FA-5F82-4DCB-92D4-C885E0263FC4}" type="pres">
      <dgm:prSet presAssocID="{7C5219C8-DA77-4964-9E5C-0D5EEF7D62D7}" presName="Accent" presStyleLbl="bgShp" presStyleIdx="4" presStyleCnt="6"/>
      <dgm:spPr/>
    </dgm:pt>
    <dgm:pt modelId="{49BE16FC-FEE4-4A8C-8E3B-21DCAD761F50}" type="pres">
      <dgm:prSet presAssocID="{7C5219C8-DA77-4964-9E5C-0D5EEF7D62D7}" presName="Child5" presStyleLbl="node1" presStyleIdx="4" presStyleCnt="6">
        <dgm:presLayoutVars>
          <dgm:chMax val="0"/>
          <dgm:chPref val="0"/>
          <dgm:bulletEnabled val="1"/>
        </dgm:presLayoutVars>
      </dgm:prSet>
      <dgm:spPr/>
      <dgm:t>
        <a:bodyPr/>
        <a:lstStyle/>
        <a:p>
          <a:endParaRPr lang="en-US"/>
        </a:p>
      </dgm:t>
    </dgm:pt>
    <dgm:pt modelId="{20159A05-C96A-409E-9417-566946A5A143}" type="pres">
      <dgm:prSet presAssocID="{34310370-8EBD-413E-A18C-EA1792C8F856}" presName="Accent6" presStyleCnt="0"/>
      <dgm:spPr/>
    </dgm:pt>
    <dgm:pt modelId="{BADA970B-E41F-4E94-8FC4-E3BA325CE127}" type="pres">
      <dgm:prSet presAssocID="{34310370-8EBD-413E-A18C-EA1792C8F856}" presName="Accent" presStyleLbl="bgShp" presStyleIdx="5" presStyleCnt="6"/>
      <dgm:spPr/>
    </dgm:pt>
    <dgm:pt modelId="{131F70D2-B5F3-46FD-8A0B-EA2B5D5A50F2}" type="pres">
      <dgm:prSet presAssocID="{34310370-8EBD-413E-A18C-EA1792C8F856}" presName="Child6" presStyleLbl="node1" presStyleIdx="5" presStyleCnt="6">
        <dgm:presLayoutVars>
          <dgm:chMax val="0"/>
          <dgm:chPref val="0"/>
          <dgm:bulletEnabled val="1"/>
        </dgm:presLayoutVars>
      </dgm:prSet>
      <dgm:spPr/>
      <dgm:t>
        <a:bodyPr/>
        <a:lstStyle/>
        <a:p>
          <a:endParaRPr lang="en-US"/>
        </a:p>
      </dgm:t>
    </dgm:pt>
  </dgm:ptLst>
  <dgm:cxnLst>
    <dgm:cxn modelId="{8AB9B047-E44F-4C0A-9757-A484CF94A05B}" srcId="{D2D4632D-5FF7-4FD4-AA82-477B5A6DF786}" destId="{34310370-8EBD-413E-A18C-EA1792C8F856}" srcOrd="5" destOrd="0" parTransId="{27FF2E96-3978-46F5-B822-B3E320C4DFF1}" sibTransId="{2EED037A-070D-43E8-936B-6385E1E4129C}"/>
    <dgm:cxn modelId="{D1E8B6CE-8875-4A62-A457-B0193BAFFE6C}" srcId="{D2D4632D-5FF7-4FD4-AA82-477B5A6DF786}" destId="{7C5219C8-DA77-4964-9E5C-0D5EEF7D62D7}" srcOrd="4" destOrd="0" parTransId="{83FB50D9-CC2F-4BB5-A20B-BFF7F91652E8}" sibTransId="{D61F50CF-3B23-435D-810C-2EF94898BAA9}"/>
    <dgm:cxn modelId="{2FC48A2E-151D-48A5-9117-EFC35264BFF3}" type="presOf" srcId="{D2D4632D-5FF7-4FD4-AA82-477B5A6DF786}" destId="{103B03B0-F339-47FD-B52C-AAC99956D6E9}" srcOrd="0" destOrd="0" presId="urn:microsoft.com/office/officeart/2011/layout/HexagonRadial"/>
    <dgm:cxn modelId="{4F6FC2CA-8725-4029-8CDE-D144B5076195}" srcId="{D2D4632D-5FF7-4FD4-AA82-477B5A6DF786}" destId="{0D2B28D8-A463-4D78-B622-90D47BD79430}" srcOrd="2" destOrd="0" parTransId="{2B2967CD-BEF0-4738-901D-86086E1CD646}" sibTransId="{D00824C9-844A-4D11-A6D8-F2FC93202484}"/>
    <dgm:cxn modelId="{0EA4594F-CCEC-4417-8D36-5508AF115CDD}" type="presOf" srcId="{A6E27A84-AD29-4787-9C4F-607A3928FF04}" destId="{F14957DC-371F-4838-AC6E-1AE1ACC0CB73}" srcOrd="0" destOrd="0" presId="urn:microsoft.com/office/officeart/2011/layout/HexagonRadial"/>
    <dgm:cxn modelId="{B364469C-37BB-4E5F-ADDA-66E858204C97}" srcId="{D2D4632D-5FF7-4FD4-AA82-477B5A6DF786}" destId="{CC79E888-2491-4AC6-BFEA-ED15DF754610}" srcOrd="1" destOrd="0" parTransId="{6DB49957-CF56-439F-B871-E387CB3DA7E5}" sibTransId="{01BCA73F-F2F0-43F6-B140-4F1FA142C187}"/>
    <dgm:cxn modelId="{3773E6C9-8132-4A87-91AF-5AEFB09EB9D9}" srcId="{D2D4632D-5FF7-4FD4-AA82-477B5A6DF786}" destId="{A6E27A84-AD29-4787-9C4F-607A3928FF04}" srcOrd="0" destOrd="0" parTransId="{8D64F99A-006F-489A-B2A7-D14E3AC0D5E4}" sibTransId="{00C261D7-A658-4EF6-891E-04C10A8CA0F2}"/>
    <dgm:cxn modelId="{BBC3408E-72ED-40FB-A8A4-68150D6D358A}" type="presOf" srcId="{CC79E888-2491-4AC6-BFEA-ED15DF754610}" destId="{5AC21375-B993-44F9-BF3B-3BFCC3CD8F16}" srcOrd="0" destOrd="0" presId="urn:microsoft.com/office/officeart/2011/layout/HexagonRadial"/>
    <dgm:cxn modelId="{2B744B11-41E0-4FEA-8026-FAA73D6FC0AA}" srcId="{D2D4632D-5FF7-4FD4-AA82-477B5A6DF786}" destId="{56B7EC12-056E-41F5-BEDE-FB19F8F90456}" srcOrd="3" destOrd="0" parTransId="{52146F47-108F-47DF-8ACA-162D8ADA7B1F}" sibTransId="{90143115-B081-45DE-81FF-D2578E6322B5}"/>
    <dgm:cxn modelId="{4F6F4EF7-80B8-44BE-8D57-4EFCC587A0D9}" type="presOf" srcId="{7C5219C8-DA77-4964-9E5C-0D5EEF7D62D7}" destId="{49BE16FC-FEE4-4A8C-8E3B-21DCAD761F50}" srcOrd="0" destOrd="0" presId="urn:microsoft.com/office/officeart/2011/layout/HexagonRadial"/>
    <dgm:cxn modelId="{583052C2-7CFB-4EE6-AECD-AA7974F0B6DB}" type="presOf" srcId="{A83C8B8A-FBE5-4064-9766-5D8773995C38}" destId="{E5AE68D6-15D9-4100-9990-59A8A37F7C02}" srcOrd="0" destOrd="0" presId="urn:microsoft.com/office/officeart/2011/layout/HexagonRadial"/>
    <dgm:cxn modelId="{7B26C869-ADFB-4426-BBC6-C23B2352BAF8}" type="presOf" srcId="{0D2B28D8-A463-4D78-B622-90D47BD79430}" destId="{41AE28DA-56DB-4B65-99B4-ECA11829EB94}" srcOrd="0" destOrd="0" presId="urn:microsoft.com/office/officeart/2011/layout/HexagonRadial"/>
    <dgm:cxn modelId="{0E97E32B-84B9-4BFF-AADE-DB728467261C}" srcId="{A83C8B8A-FBE5-4064-9766-5D8773995C38}" destId="{D2D4632D-5FF7-4FD4-AA82-477B5A6DF786}" srcOrd="0" destOrd="0" parTransId="{076D5BD5-FEA1-48D7-9506-75BDD4C7EE3A}" sibTransId="{673828A2-327B-45DF-A7D8-8B372E15745A}"/>
    <dgm:cxn modelId="{2CF5AAB5-E0D7-490C-BAED-B6EE3C2DB5FB}" type="presOf" srcId="{34310370-8EBD-413E-A18C-EA1792C8F856}" destId="{131F70D2-B5F3-46FD-8A0B-EA2B5D5A50F2}" srcOrd="0" destOrd="0" presId="urn:microsoft.com/office/officeart/2011/layout/HexagonRadial"/>
    <dgm:cxn modelId="{C8BD53BE-CC51-4021-943F-3A01E8F5FED6}" type="presOf" srcId="{56B7EC12-056E-41F5-BEDE-FB19F8F90456}" destId="{A4F9ED60-BB6D-4785-A427-1CC8F18AA502}" srcOrd="0" destOrd="0" presId="urn:microsoft.com/office/officeart/2011/layout/HexagonRadial"/>
    <dgm:cxn modelId="{752426E4-1F79-4C49-97CB-DA1E84A104DF}" type="presParOf" srcId="{E5AE68D6-15D9-4100-9990-59A8A37F7C02}" destId="{103B03B0-F339-47FD-B52C-AAC99956D6E9}" srcOrd="0" destOrd="0" presId="urn:microsoft.com/office/officeart/2011/layout/HexagonRadial"/>
    <dgm:cxn modelId="{A3AE4526-6A59-402A-B860-BC44C3A62A95}" type="presParOf" srcId="{E5AE68D6-15D9-4100-9990-59A8A37F7C02}" destId="{85B78B9A-4E44-471C-8A21-5DD68BB94E59}" srcOrd="1" destOrd="0" presId="urn:microsoft.com/office/officeart/2011/layout/HexagonRadial"/>
    <dgm:cxn modelId="{DC75B079-463E-4502-AFA4-122F56669A75}" type="presParOf" srcId="{85B78B9A-4E44-471C-8A21-5DD68BB94E59}" destId="{DAD861CD-C7BD-4150-948B-2BD104FFCD22}" srcOrd="0" destOrd="0" presId="urn:microsoft.com/office/officeart/2011/layout/HexagonRadial"/>
    <dgm:cxn modelId="{0A72F849-AF29-49AC-A577-B3988C31E6B7}" type="presParOf" srcId="{E5AE68D6-15D9-4100-9990-59A8A37F7C02}" destId="{F14957DC-371F-4838-AC6E-1AE1ACC0CB73}" srcOrd="2" destOrd="0" presId="urn:microsoft.com/office/officeart/2011/layout/HexagonRadial"/>
    <dgm:cxn modelId="{DBA457F1-666F-4674-B719-F0BEA36E46AD}" type="presParOf" srcId="{E5AE68D6-15D9-4100-9990-59A8A37F7C02}" destId="{EBE9121D-4B45-44A4-8246-5B0F36215077}" srcOrd="3" destOrd="0" presId="urn:microsoft.com/office/officeart/2011/layout/HexagonRadial"/>
    <dgm:cxn modelId="{28C988B8-2796-42CF-A117-092DFC7F9EC8}" type="presParOf" srcId="{EBE9121D-4B45-44A4-8246-5B0F36215077}" destId="{DC785CA5-1C08-46F2-A66A-3C37A495970E}" srcOrd="0" destOrd="0" presId="urn:microsoft.com/office/officeart/2011/layout/HexagonRadial"/>
    <dgm:cxn modelId="{78BD86BE-27B6-475C-A38F-0E41CB55F518}" type="presParOf" srcId="{E5AE68D6-15D9-4100-9990-59A8A37F7C02}" destId="{5AC21375-B993-44F9-BF3B-3BFCC3CD8F16}" srcOrd="4" destOrd="0" presId="urn:microsoft.com/office/officeart/2011/layout/HexagonRadial"/>
    <dgm:cxn modelId="{F60B6E70-2470-4CE4-8CCD-956B0393C4CA}" type="presParOf" srcId="{E5AE68D6-15D9-4100-9990-59A8A37F7C02}" destId="{5DD5E113-764C-4C04-A041-72C857577186}" srcOrd="5" destOrd="0" presId="urn:microsoft.com/office/officeart/2011/layout/HexagonRadial"/>
    <dgm:cxn modelId="{76B6D693-E787-4ADB-AF12-53FDD0B59EF5}" type="presParOf" srcId="{5DD5E113-764C-4C04-A041-72C857577186}" destId="{04B802A6-31FB-4869-920E-9C8F8FD4D80E}" srcOrd="0" destOrd="0" presId="urn:microsoft.com/office/officeart/2011/layout/HexagonRadial"/>
    <dgm:cxn modelId="{7B312152-1FC1-4491-99CA-1495DD87F9FA}" type="presParOf" srcId="{E5AE68D6-15D9-4100-9990-59A8A37F7C02}" destId="{41AE28DA-56DB-4B65-99B4-ECA11829EB94}" srcOrd="6" destOrd="0" presId="urn:microsoft.com/office/officeart/2011/layout/HexagonRadial"/>
    <dgm:cxn modelId="{A3224E59-8FBD-4DFD-869F-9A5A56EB6C89}" type="presParOf" srcId="{E5AE68D6-15D9-4100-9990-59A8A37F7C02}" destId="{75625A17-C76D-429C-99A1-F7FC02DE140F}" srcOrd="7" destOrd="0" presId="urn:microsoft.com/office/officeart/2011/layout/HexagonRadial"/>
    <dgm:cxn modelId="{EC0BC682-BE00-4310-BB83-E7FA3A1E2170}" type="presParOf" srcId="{75625A17-C76D-429C-99A1-F7FC02DE140F}" destId="{8F26FB6D-DAC3-4800-97BC-C100FDF5F794}" srcOrd="0" destOrd="0" presId="urn:microsoft.com/office/officeart/2011/layout/HexagonRadial"/>
    <dgm:cxn modelId="{B9693405-B11B-4420-9A80-8F1287F4424D}" type="presParOf" srcId="{E5AE68D6-15D9-4100-9990-59A8A37F7C02}" destId="{A4F9ED60-BB6D-4785-A427-1CC8F18AA502}" srcOrd="8" destOrd="0" presId="urn:microsoft.com/office/officeart/2011/layout/HexagonRadial"/>
    <dgm:cxn modelId="{A50DAD68-727C-4530-9001-9E9987FAA7F7}" type="presParOf" srcId="{E5AE68D6-15D9-4100-9990-59A8A37F7C02}" destId="{7BE99CEB-82E8-416C-8493-6BDEE9B56772}" srcOrd="9" destOrd="0" presId="urn:microsoft.com/office/officeart/2011/layout/HexagonRadial"/>
    <dgm:cxn modelId="{C0B84679-3A5A-4064-AC8F-EBAED6922B62}" type="presParOf" srcId="{7BE99CEB-82E8-416C-8493-6BDEE9B56772}" destId="{D39771FA-5F82-4DCB-92D4-C885E0263FC4}" srcOrd="0" destOrd="0" presId="urn:microsoft.com/office/officeart/2011/layout/HexagonRadial"/>
    <dgm:cxn modelId="{AED76E8A-CE33-41E5-9E79-D322BF9054D8}" type="presParOf" srcId="{E5AE68D6-15D9-4100-9990-59A8A37F7C02}" destId="{49BE16FC-FEE4-4A8C-8E3B-21DCAD761F50}" srcOrd="10" destOrd="0" presId="urn:microsoft.com/office/officeart/2011/layout/HexagonRadial"/>
    <dgm:cxn modelId="{B57389D9-5CEA-4915-BB0C-E5117D5A402A}" type="presParOf" srcId="{E5AE68D6-15D9-4100-9990-59A8A37F7C02}" destId="{20159A05-C96A-409E-9417-566946A5A143}" srcOrd="11" destOrd="0" presId="urn:microsoft.com/office/officeart/2011/layout/HexagonRadial"/>
    <dgm:cxn modelId="{F0E5B6FA-C7E8-4688-8C21-56FE4AB32E98}" type="presParOf" srcId="{20159A05-C96A-409E-9417-566946A5A143}" destId="{BADA970B-E41F-4E94-8FC4-E3BA325CE127}" srcOrd="0" destOrd="0" presId="urn:microsoft.com/office/officeart/2011/layout/HexagonRadial"/>
    <dgm:cxn modelId="{FBF41B21-7023-4375-9A6D-596FC5F7050D}" type="presParOf" srcId="{E5AE68D6-15D9-4100-9990-59A8A37F7C02}" destId="{131F70D2-B5F3-46FD-8A0B-EA2B5D5A50F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A05375-76C8-44FB-9713-9A084FB3317C}" type="doc">
      <dgm:prSet loTypeId="urn:microsoft.com/office/officeart/2005/8/layout/venn1" loCatId="relationship" qsTypeId="urn:microsoft.com/office/officeart/2005/8/quickstyle/simple4" qsCatId="simple" csTypeId="urn:microsoft.com/office/officeart/2005/8/colors/accent1_2" csCatId="accent1" phldr="1"/>
      <dgm:spPr/>
    </dgm:pt>
    <dgm:pt modelId="{A005D0B0-A13D-417B-A01E-774EB719C7FD}">
      <dgm:prSet phldrT="[Text]"/>
      <dgm:spPr/>
      <dgm:t>
        <a:bodyPr/>
        <a:lstStyle/>
        <a:p>
          <a:endParaRPr lang="en-US" dirty="0"/>
        </a:p>
      </dgm:t>
    </dgm:pt>
    <dgm:pt modelId="{68DBF40C-3DE4-4E1F-8A0C-2D1DFC614F3D}" type="parTrans" cxnId="{C38EC5CB-B1BA-4881-8F73-82F2A7D2CFB7}">
      <dgm:prSet/>
      <dgm:spPr/>
      <dgm:t>
        <a:bodyPr/>
        <a:lstStyle/>
        <a:p>
          <a:endParaRPr lang="en-US"/>
        </a:p>
      </dgm:t>
    </dgm:pt>
    <dgm:pt modelId="{BA009176-255B-42F7-9CF4-EF12402FB0F7}" type="sibTrans" cxnId="{C38EC5CB-B1BA-4881-8F73-82F2A7D2CFB7}">
      <dgm:prSet/>
      <dgm:spPr/>
      <dgm:t>
        <a:bodyPr/>
        <a:lstStyle/>
        <a:p>
          <a:endParaRPr lang="en-US"/>
        </a:p>
      </dgm:t>
    </dgm:pt>
    <dgm:pt modelId="{1A8D3D71-90FE-483D-B009-BDCC9399503C}">
      <dgm:prSet phldrT="[Text]"/>
      <dgm:spPr/>
      <dgm:t>
        <a:bodyPr/>
        <a:lstStyle/>
        <a:p>
          <a:endParaRPr lang="en-US" dirty="0"/>
        </a:p>
      </dgm:t>
    </dgm:pt>
    <dgm:pt modelId="{E3AC7720-0ACD-410B-9595-F98EF09255AF}" type="sibTrans" cxnId="{DB6AF7A9-5FB9-43BD-B278-44663BDA5AE3}">
      <dgm:prSet/>
      <dgm:spPr/>
      <dgm:t>
        <a:bodyPr/>
        <a:lstStyle/>
        <a:p>
          <a:endParaRPr lang="en-US"/>
        </a:p>
      </dgm:t>
    </dgm:pt>
    <dgm:pt modelId="{CFC08CB9-A0C6-41E2-A63E-AA0F6DB4B78C}" type="parTrans" cxnId="{DB6AF7A9-5FB9-43BD-B278-44663BDA5AE3}">
      <dgm:prSet/>
      <dgm:spPr/>
      <dgm:t>
        <a:bodyPr/>
        <a:lstStyle/>
        <a:p>
          <a:endParaRPr lang="en-US"/>
        </a:p>
      </dgm:t>
    </dgm:pt>
    <dgm:pt modelId="{18A5901D-201E-47A7-8E5F-ACD2765BD331}" type="pres">
      <dgm:prSet presAssocID="{35A05375-76C8-44FB-9713-9A084FB3317C}" presName="compositeShape" presStyleCnt="0">
        <dgm:presLayoutVars>
          <dgm:chMax val="7"/>
          <dgm:dir/>
          <dgm:resizeHandles val="exact"/>
        </dgm:presLayoutVars>
      </dgm:prSet>
      <dgm:spPr/>
    </dgm:pt>
    <dgm:pt modelId="{1C62C5BE-EB13-4A41-9F91-F2C217E334DA}" type="pres">
      <dgm:prSet presAssocID="{A005D0B0-A13D-417B-A01E-774EB719C7FD}" presName="circ1" presStyleLbl="vennNode1" presStyleIdx="0" presStyleCnt="2" custScaleX="130884" custLinFactNeighborX="-766" custLinFactNeighborY="-1842"/>
      <dgm:spPr/>
      <dgm:t>
        <a:bodyPr/>
        <a:lstStyle/>
        <a:p>
          <a:endParaRPr lang="en-US"/>
        </a:p>
      </dgm:t>
    </dgm:pt>
    <dgm:pt modelId="{810FDF1F-88A9-4329-905B-9E44A12E9A67}" type="pres">
      <dgm:prSet presAssocID="{A005D0B0-A13D-417B-A01E-774EB719C7FD}" presName="circ1Tx" presStyleLbl="revTx" presStyleIdx="0" presStyleCnt="0">
        <dgm:presLayoutVars>
          <dgm:chMax val="0"/>
          <dgm:chPref val="0"/>
          <dgm:bulletEnabled val="1"/>
        </dgm:presLayoutVars>
      </dgm:prSet>
      <dgm:spPr/>
      <dgm:t>
        <a:bodyPr/>
        <a:lstStyle/>
        <a:p>
          <a:endParaRPr lang="en-US"/>
        </a:p>
      </dgm:t>
    </dgm:pt>
    <dgm:pt modelId="{AFF10AE3-4A06-4F1A-BA45-92BC095E390F}" type="pres">
      <dgm:prSet presAssocID="{1A8D3D71-90FE-483D-B009-BDCC9399503C}" presName="circ2" presStyleLbl="vennNode1" presStyleIdx="1" presStyleCnt="2" custScaleX="132473"/>
      <dgm:spPr/>
      <dgm:t>
        <a:bodyPr/>
        <a:lstStyle/>
        <a:p>
          <a:endParaRPr lang="en-US"/>
        </a:p>
      </dgm:t>
    </dgm:pt>
    <dgm:pt modelId="{78F4B329-F26C-490A-A531-585377A71987}" type="pres">
      <dgm:prSet presAssocID="{1A8D3D71-90FE-483D-B009-BDCC9399503C}" presName="circ2Tx" presStyleLbl="revTx" presStyleIdx="0" presStyleCnt="0">
        <dgm:presLayoutVars>
          <dgm:chMax val="0"/>
          <dgm:chPref val="0"/>
          <dgm:bulletEnabled val="1"/>
        </dgm:presLayoutVars>
      </dgm:prSet>
      <dgm:spPr/>
      <dgm:t>
        <a:bodyPr/>
        <a:lstStyle/>
        <a:p>
          <a:endParaRPr lang="en-US"/>
        </a:p>
      </dgm:t>
    </dgm:pt>
  </dgm:ptLst>
  <dgm:cxnLst>
    <dgm:cxn modelId="{115F0309-5057-4001-95FB-A3C5CBFBDD2A}" type="presOf" srcId="{1A8D3D71-90FE-483D-B009-BDCC9399503C}" destId="{AFF10AE3-4A06-4F1A-BA45-92BC095E390F}" srcOrd="0" destOrd="0" presId="urn:microsoft.com/office/officeart/2005/8/layout/venn1"/>
    <dgm:cxn modelId="{8964D444-06A3-48F2-8BCE-A29DEDEE6317}" type="presOf" srcId="{A005D0B0-A13D-417B-A01E-774EB719C7FD}" destId="{810FDF1F-88A9-4329-905B-9E44A12E9A67}" srcOrd="1" destOrd="0" presId="urn:microsoft.com/office/officeart/2005/8/layout/venn1"/>
    <dgm:cxn modelId="{821B4273-0A47-426A-96B1-5402E0AECBE0}" type="presOf" srcId="{1A8D3D71-90FE-483D-B009-BDCC9399503C}" destId="{78F4B329-F26C-490A-A531-585377A71987}" srcOrd="1" destOrd="0" presId="urn:microsoft.com/office/officeart/2005/8/layout/venn1"/>
    <dgm:cxn modelId="{A2B5AE51-F2E2-426C-9222-D0D69F866E7F}" type="presOf" srcId="{35A05375-76C8-44FB-9713-9A084FB3317C}" destId="{18A5901D-201E-47A7-8E5F-ACD2765BD331}" srcOrd="0" destOrd="0" presId="urn:microsoft.com/office/officeart/2005/8/layout/venn1"/>
    <dgm:cxn modelId="{14D69EBF-32BC-47B4-AD06-2ECD76C1E81E}" type="presOf" srcId="{A005D0B0-A13D-417B-A01E-774EB719C7FD}" destId="{1C62C5BE-EB13-4A41-9F91-F2C217E334DA}" srcOrd="0" destOrd="0" presId="urn:microsoft.com/office/officeart/2005/8/layout/venn1"/>
    <dgm:cxn modelId="{DB6AF7A9-5FB9-43BD-B278-44663BDA5AE3}" srcId="{35A05375-76C8-44FB-9713-9A084FB3317C}" destId="{1A8D3D71-90FE-483D-B009-BDCC9399503C}" srcOrd="1" destOrd="0" parTransId="{CFC08CB9-A0C6-41E2-A63E-AA0F6DB4B78C}" sibTransId="{E3AC7720-0ACD-410B-9595-F98EF09255AF}"/>
    <dgm:cxn modelId="{C38EC5CB-B1BA-4881-8F73-82F2A7D2CFB7}" srcId="{35A05375-76C8-44FB-9713-9A084FB3317C}" destId="{A005D0B0-A13D-417B-A01E-774EB719C7FD}" srcOrd="0" destOrd="0" parTransId="{68DBF40C-3DE4-4E1F-8A0C-2D1DFC614F3D}" sibTransId="{BA009176-255B-42F7-9CF4-EF12402FB0F7}"/>
    <dgm:cxn modelId="{579358D1-2FA3-4DBA-B2FC-B2C3BB40B44C}" type="presParOf" srcId="{18A5901D-201E-47A7-8E5F-ACD2765BD331}" destId="{1C62C5BE-EB13-4A41-9F91-F2C217E334DA}" srcOrd="0" destOrd="0" presId="urn:microsoft.com/office/officeart/2005/8/layout/venn1"/>
    <dgm:cxn modelId="{E6F9AA75-FE9E-4D2C-A15D-B7DE540596F6}" type="presParOf" srcId="{18A5901D-201E-47A7-8E5F-ACD2765BD331}" destId="{810FDF1F-88A9-4329-905B-9E44A12E9A67}" srcOrd="1" destOrd="0" presId="urn:microsoft.com/office/officeart/2005/8/layout/venn1"/>
    <dgm:cxn modelId="{F81B21E3-CC1E-479C-94AE-B5EB4EFBAB79}" type="presParOf" srcId="{18A5901D-201E-47A7-8E5F-ACD2765BD331}" destId="{AFF10AE3-4A06-4F1A-BA45-92BC095E390F}" srcOrd="2" destOrd="0" presId="urn:microsoft.com/office/officeart/2005/8/layout/venn1"/>
    <dgm:cxn modelId="{575ADD70-BBEE-45DC-9D9C-05FE89233408}" type="presParOf" srcId="{18A5901D-201E-47A7-8E5F-ACD2765BD331}" destId="{78F4B329-F26C-490A-A531-585377A7198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163424-9B08-4E4A-85D4-B8DB095C4A89}" type="doc">
      <dgm:prSet loTypeId="urn:microsoft.com/office/officeart/2005/8/layout/process2" loCatId="process" qsTypeId="urn:microsoft.com/office/officeart/2005/8/quickstyle/simple4" qsCatId="simple" csTypeId="urn:microsoft.com/office/officeart/2005/8/colors/accent1_2" csCatId="accent1" phldr="1"/>
      <dgm:spPr/>
    </dgm:pt>
    <dgm:pt modelId="{02A2E1C1-84D1-7D45-8772-030EB7124AC9}">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a:ln>
          <a:noFill/>
        </a:ln>
      </dgm:spPr>
      <dgm:t>
        <a:bodyPr/>
        <a:lstStyle/>
        <a:p>
          <a:pPr algn="ctr"/>
          <a:endParaRPr lang="en-US" dirty="0">
            <a:latin typeface="Arial"/>
          </a:endParaRPr>
        </a:p>
      </dgm:t>
    </dgm:pt>
    <dgm:pt modelId="{1D8ED7AC-EBCD-9443-8756-58CAA7666222}" type="parTrans" cxnId="{63A71538-2E0B-EC4F-B39C-791E5D2D965D}">
      <dgm:prSet/>
      <dgm:spPr/>
      <dgm:t>
        <a:bodyPr/>
        <a:lstStyle/>
        <a:p>
          <a:endParaRPr lang="en-US"/>
        </a:p>
      </dgm:t>
    </dgm:pt>
    <dgm:pt modelId="{34D4514F-6D09-B244-A1F2-8E0167DEC0AD}" type="sibTrans" cxnId="{63A71538-2E0B-EC4F-B39C-791E5D2D965D}">
      <dgm:prSet/>
      <dgm:spPr/>
      <dgm:t>
        <a:bodyPr/>
        <a:lstStyle/>
        <a:p>
          <a:endParaRPr lang="en-US" dirty="0"/>
        </a:p>
      </dgm:t>
    </dgm:pt>
    <dgm:pt modelId="{E3451113-978A-694D-8B30-772A02112F85}">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pt>
    <dgm:pt modelId="{3A11E5F6-E8B8-BA46-9644-E93E69B2768B}" type="parTrans" cxnId="{CA8653FD-9BA5-C04C-BF1E-8C6081D2158E}">
      <dgm:prSet/>
      <dgm:spPr/>
      <dgm:t>
        <a:bodyPr/>
        <a:lstStyle/>
        <a:p>
          <a:endParaRPr lang="en-US"/>
        </a:p>
      </dgm:t>
    </dgm:pt>
    <dgm:pt modelId="{145191F1-69EE-3247-963F-E08F0FF1E3B8}" type="sibTrans" cxnId="{CA8653FD-9BA5-C04C-BF1E-8C6081D2158E}">
      <dgm:prSet/>
      <dgm:spPr/>
      <dgm:t>
        <a:bodyPr/>
        <a:lstStyle/>
        <a:p>
          <a:endParaRPr lang="en-US" dirty="0"/>
        </a:p>
      </dgm:t>
    </dgm:pt>
    <dgm:pt modelId="{3EA91D80-C36C-D144-A58F-B442B95E26ED}">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pt>
    <dgm:pt modelId="{CEC6FC07-2724-1449-9F1D-F85F265FF9F8}" type="parTrans" cxnId="{AB10D0E2-E0CC-1D41-BFC6-685AEAC7751E}">
      <dgm:prSet/>
      <dgm:spPr/>
      <dgm:t>
        <a:bodyPr/>
        <a:lstStyle/>
        <a:p>
          <a:endParaRPr lang="en-US"/>
        </a:p>
      </dgm:t>
    </dgm:pt>
    <dgm:pt modelId="{7E8AF3C1-A8C2-BB49-AC63-55D54744B18F}" type="sibTrans" cxnId="{AB10D0E2-E0CC-1D41-BFC6-685AEAC7751E}">
      <dgm:prSet/>
      <dgm:spPr/>
      <dgm:t>
        <a:bodyPr/>
        <a:lstStyle/>
        <a:p>
          <a:endParaRPr lang="en-US" dirty="0"/>
        </a:p>
      </dgm:t>
    </dgm:pt>
    <dgm:pt modelId="{F0B5B869-AA0B-3245-8210-73F875D71910}">
      <dgm:prSet phldrT="[Text]"/>
      <dgm:spPr>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endParaRPr lang="en-US" dirty="0">
            <a:latin typeface="Arial"/>
          </a:endParaRPr>
        </a:p>
      </dgm:t>
    </dgm:pt>
    <dgm:pt modelId="{52FEA3EB-7E24-FA4F-9152-8CF32DA131A8}" type="parTrans" cxnId="{38EE3D45-E63E-7B44-8FD2-7F11B38DBD6D}">
      <dgm:prSet/>
      <dgm:spPr/>
      <dgm:t>
        <a:bodyPr/>
        <a:lstStyle/>
        <a:p>
          <a:endParaRPr lang="en-US"/>
        </a:p>
      </dgm:t>
    </dgm:pt>
    <dgm:pt modelId="{82B4ACF6-BB06-5D40-A1F9-35BF6B9E3682}" type="sibTrans" cxnId="{38EE3D45-E63E-7B44-8FD2-7F11B38DBD6D}">
      <dgm:prSet/>
      <dgm:spPr/>
      <dgm:t>
        <a:bodyPr/>
        <a:lstStyle/>
        <a:p>
          <a:endParaRPr lang="en-US"/>
        </a:p>
      </dgm:t>
    </dgm:pt>
    <dgm:pt modelId="{41B3E84E-BD6C-B14A-94E1-DA32519FD083}" type="pres">
      <dgm:prSet presAssocID="{20163424-9B08-4E4A-85D4-B8DB095C4A89}" presName="linearFlow" presStyleCnt="0">
        <dgm:presLayoutVars>
          <dgm:resizeHandles val="exact"/>
        </dgm:presLayoutVars>
      </dgm:prSet>
      <dgm:spPr/>
    </dgm:pt>
    <dgm:pt modelId="{96C1789A-3BBF-A94D-9527-FD7816BDBC2D}" type="pres">
      <dgm:prSet presAssocID="{02A2E1C1-84D1-7D45-8772-030EB7124AC9}" presName="node" presStyleLbl="node1" presStyleIdx="0" presStyleCnt="4" custScaleX="336956" custScaleY="96530" custLinFactNeighborY="55182">
        <dgm:presLayoutVars>
          <dgm:bulletEnabled val="1"/>
        </dgm:presLayoutVars>
      </dgm:prSet>
      <dgm:spPr/>
      <dgm:t>
        <a:bodyPr/>
        <a:lstStyle/>
        <a:p>
          <a:endParaRPr lang="en-US"/>
        </a:p>
      </dgm:t>
    </dgm:pt>
    <dgm:pt modelId="{B106449B-99EE-DF49-AC82-C2CEB2B442D2}" type="pres">
      <dgm:prSet presAssocID="{34D4514F-6D09-B244-A1F2-8E0167DEC0AD}" presName="sibTrans" presStyleLbl="sibTrans2D1" presStyleIdx="0" presStyleCnt="3"/>
      <dgm:spPr/>
      <dgm:t>
        <a:bodyPr/>
        <a:lstStyle/>
        <a:p>
          <a:endParaRPr lang="en-US"/>
        </a:p>
      </dgm:t>
    </dgm:pt>
    <dgm:pt modelId="{57B45558-4EE2-1C42-8B9E-8EC0497DC343}" type="pres">
      <dgm:prSet presAssocID="{34D4514F-6D09-B244-A1F2-8E0167DEC0AD}" presName="connectorText" presStyleLbl="sibTrans2D1" presStyleIdx="0" presStyleCnt="3"/>
      <dgm:spPr/>
      <dgm:t>
        <a:bodyPr/>
        <a:lstStyle/>
        <a:p>
          <a:endParaRPr lang="en-US"/>
        </a:p>
      </dgm:t>
    </dgm:pt>
    <dgm:pt modelId="{CACEAF58-CD18-E741-8071-103AA3FF053C}" type="pres">
      <dgm:prSet presAssocID="{E3451113-978A-694D-8B30-772A02112F85}" presName="node" presStyleLbl="node1" presStyleIdx="1" presStyleCnt="4" custScaleX="336956" custLinFactNeighborY="36899">
        <dgm:presLayoutVars>
          <dgm:bulletEnabled val="1"/>
        </dgm:presLayoutVars>
      </dgm:prSet>
      <dgm:spPr/>
      <dgm:t>
        <a:bodyPr/>
        <a:lstStyle/>
        <a:p>
          <a:endParaRPr lang="en-US"/>
        </a:p>
      </dgm:t>
    </dgm:pt>
    <dgm:pt modelId="{5897D324-07FF-E744-8CE3-2B43FDE500F1}" type="pres">
      <dgm:prSet presAssocID="{145191F1-69EE-3247-963F-E08F0FF1E3B8}" presName="sibTrans" presStyleLbl="sibTrans2D1" presStyleIdx="1" presStyleCnt="3"/>
      <dgm:spPr/>
      <dgm:t>
        <a:bodyPr/>
        <a:lstStyle/>
        <a:p>
          <a:endParaRPr lang="en-US"/>
        </a:p>
      </dgm:t>
    </dgm:pt>
    <dgm:pt modelId="{8B759F46-81AF-F844-964E-92AB609AFBBD}" type="pres">
      <dgm:prSet presAssocID="{145191F1-69EE-3247-963F-E08F0FF1E3B8}" presName="connectorText" presStyleLbl="sibTrans2D1" presStyleIdx="1" presStyleCnt="3"/>
      <dgm:spPr/>
      <dgm:t>
        <a:bodyPr/>
        <a:lstStyle/>
        <a:p>
          <a:endParaRPr lang="en-US"/>
        </a:p>
      </dgm:t>
    </dgm:pt>
    <dgm:pt modelId="{EB406523-D94B-704A-A73D-4530576EA98B}" type="pres">
      <dgm:prSet presAssocID="{3EA91D80-C36C-D144-A58F-B442B95E26ED}" presName="node" presStyleLbl="node1" presStyleIdx="2" presStyleCnt="4" custScaleX="336956" custLinFactNeighborY="18616">
        <dgm:presLayoutVars>
          <dgm:bulletEnabled val="1"/>
        </dgm:presLayoutVars>
      </dgm:prSet>
      <dgm:spPr/>
      <dgm:t>
        <a:bodyPr/>
        <a:lstStyle/>
        <a:p>
          <a:endParaRPr lang="en-US"/>
        </a:p>
      </dgm:t>
    </dgm:pt>
    <dgm:pt modelId="{47ACE53D-EA89-F64E-928A-5898E54B29A7}" type="pres">
      <dgm:prSet presAssocID="{7E8AF3C1-A8C2-BB49-AC63-55D54744B18F}" presName="sibTrans" presStyleLbl="sibTrans2D1" presStyleIdx="2" presStyleCnt="3" custLinFactNeighborY="7109"/>
      <dgm:spPr/>
      <dgm:t>
        <a:bodyPr/>
        <a:lstStyle/>
        <a:p>
          <a:endParaRPr lang="en-US"/>
        </a:p>
      </dgm:t>
    </dgm:pt>
    <dgm:pt modelId="{3F243D05-8109-D544-A80E-DE23D5D6D984}" type="pres">
      <dgm:prSet presAssocID="{7E8AF3C1-A8C2-BB49-AC63-55D54744B18F}" presName="connectorText" presStyleLbl="sibTrans2D1" presStyleIdx="2" presStyleCnt="3"/>
      <dgm:spPr/>
      <dgm:t>
        <a:bodyPr/>
        <a:lstStyle/>
        <a:p>
          <a:endParaRPr lang="en-US"/>
        </a:p>
      </dgm:t>
    </dgm:pt>
    <dgm:pt modelId="{3D235A7B-0B86-4348-8AE4-3A7A62DA93AC}" type="pres">
      <dgm:prSet presAssocID="{F0B5B869-AA0B-3245-8210-73F875D71910}" presName="node" presStyleLbl="node1" presStyleIdx="3" presStyleCnt="4" custScaleX="336956">
        <dgm:presLayoutVars>
          <dgm:bulletEnabled val="1"/>
        </dgm:presLayoutVars>
      </dgm:prSet>
      <dgm:spPr/>
      <dgm:t>
        <a:bodyPr/>
        <a:lstStyle/>
        <a:p>
          <a:endParaRPr lang="en-US"/>
        </a:p>
      </dgm:t>
    </dgm:pt>
  </dgm:ptLst>
  <dgm:cxnLst>
    <dgm:cxn modelId="{B4F46CAC-191C-458E-98CA-80CA9FBBB44A}" type="presOf" srcId="{7E8AF3C1-A8C2-BB49-AC63-55D54744B18F}" destId="{47ACE53D-EA89-F64E-928A-5898E54B29A7}" srcOrd="0" destOrd="0" presId="urn:microsoft.com/office/officeart/2005/8/layout/process2"/>
    <dgm:cxn modelId="{AB10D0E2-E0CC-1D41-BFC6-685AEAC7751E}" srcId="{20163424-9B08-4E4A-85D4-B8DB095C4A89}" destId="{3EA91D80-C36C-D144-A58F-B442B95E26ED}" srcOrd="2" destOrd="0" parTransId="{CEC6FC07-2724-1449-9F1D-F85F265FF9F8}" sibTransId="{7E8AF3C1-A8C2-BB49-AC63-55D54744B18F}"/>
    <dgm:cxn modelId="{E0EAC2B6-DA54-4543-A13D-A9AD6AD397FF}" type="presOf" srcId="{34D4514F-6D09-B244-A1F2-8E0167DEC0AD}" destId="{B106449B-99EE-DF49-AC82-C2CEB2B442D2}" srcOrd="0" destOrd="0" presId="urn:microsoft.com/office/officeart/2005/8/layout/process2"/>
    <dgm:cxn modelId="{71E7EBF8-E1C2-49A8-A898-65C82BBD530A}" type="presOf" srcId="{145191F1-69EE-3247-963F-E08F0FF1E3B8}" destId="{5897D324-07FF-E744-8CE3-2B43FDE500F1}" srcOrd="0" destOrd="0" presId="urn:microsoft.com/office/officeart/2005/8/layout/process2"/>
    <dgm:cxn modelId="{63A71538-2E0B-EC4F-B39C-791E5D2D965D}" srcId="{20163424-9B08-4E4A-85D4-B8DB095C4A89}" destId="{02A2E1C1-84D1-7D45-8772-030EB7124AC9}" srcOrd="0" destOrd="0" parTransId="{1D8ED7AC-EBCD-9443-8756-58CAA7666222}" sibTransId="{34D4514F-6D09-B244-A1F2-8E0167DEC0AD}"/>
    <dgm:cxn modelId="{38EE3D45-E63E-7B44-8FD2-7F11B38DBD6D}" srcId="{20163424-9B08-4E4A-85D4-B8DB095C4A89}" destId="{F0B5B869-AA0B-3245-8210-73F875D71910}" srcOrd="3" destOrd="0" parTransId="{52FEA3EB-7E24-FA4F-9152-8CF32DA131A8}" sibTransId="{82B4ACF6-BB06-5D40-A1F9-35BF6B9E3682}"/>
    <dgm:cxn modelId="{5D3DA174-355F-4AA1-9F38-1EF05901046F}" type="presOf" srcId="{20163424-9B08-4E4A-85D4-B8DB095C4A89}" destId="{41B3E84E-BD6C-B14A-94E1-DA32519FD083}" srcOrd="0" destOrd="0" presId="urn:microsoft.com/office/officeart/2005/8/layout/process2"/>
    <dgm:cxn modelId="{042DA274-2C2B-4576-A9D9-9284A4D8EA06}" type="presOf" srcId="{3EA91D80-C36C-D144-A58F-B442B95E26ED}" destId="{EB406523-D94B-704A-A73D-4530576EA98B}" srcOrd="0" destOrd="0" presId="urn:microsoft.com/office/officeart/2005/8/layout/process2"/>
    <dgm:cxn modelId="{142C91AF-1406-4D77-996A-C963BC8F7693}" type="presOf" srcId="{F0B5B869-AA0B-3245-8210-73F875D71910}" destId="{3D235A7B-0B86-4348-8AE4-3A7A62DA93AC}" srcOrd="0" destOrd="0" presId="urn:microsoft.com/office/officeart/2005/8/layout/process2"/>
    <dgm:cxn modelId="{2C2E23B7-D546-467B-8649-CD1189EBFE54}" type="presOf" srcId="{145191F1-69EE-3247-963F-E08F0FF1E3B8}" destId="{8B759F46-81AF-F844-964E-92AB609AFBBD}" srcOrd="1" destOrd="0" presId="urn:microsoft.com/office/officeart/2005/8/layout/process2"/>
    <dgm:cxn modelId="{8133C6B6-E950-4FF0-9B3C-8DBC11EA24D0}" type="presOf" srcId="{7E8AF3C1-A8C2-BB49-AC63-55D54744B18F}" destId="{3F243D05-8109-D544-A80E-DE23D5D6D984}" srcOrd="1" destOrd="0" presId="urn:microsoft.com/office/officeart/2005/8/layout/process2"/>
    <dgm:cxn modelId="{59E66B29-894B-46C4-A8B5-FECAD6940C97}" type="presOf" srcId="{34D4514F-6D09-B244-A1F2-8E0167DEC0AD}" destId="{57B45558-4EE2-1C42-8B9E-8EC0497DC343}" srcOrd="1" destOrd="0" presId="urn:microsoft.com/office/officeart/2005/8/layout/process2"/>
    <dgm:cxn modelId="{21FFD2AE-B9A8-4410-B0CF-9DC86AAEE46A}" type="presOf" srcId="{E3451113-978A-694D-8B30-772A02112F85}" destId="{CACEAF58-CD18-E741-8071-103AA3FF053C}" srcOrd="0" destOrd="0" presId="urn:microsoft.com/office/officeart/2005/8/layout/process2"/>
    <dgm:cxn modelId="{CA8653FD-9BA5-C04C-BF1E-8C6081D2158E}" srcId="{20163424-9B08-4E4A-85D4-B8DB095C4A89}" destId="{E3451113-978A-694D-8B30-772A02112F85}" srcOrd="1" destOrd="0" parTransId="{3A11E5F6-E8B8-BA46-9644-E93E69B2768B}" sibTransId="{145191F1-69EE-3247-963F-E08F0FF1E3B8}"/>
    <dgm:cxn modelId="{218099B8-6505-405E-95A2-85F31A3376F5}" type="presOf" srcId="{02A2E1C1-84D1-7D45-8772-030EB7124AC9}" destId="{96C1789A-3BBF-A94D-9527-FD7816BDBC2D}" srcOrd="0" destOrd="0" presId="urn:microsoft.com/office/officeart/2005/8/layout/process2"/>
    <dgm:cxn modelId="{0374EBF1-A677-470F-804E-CC5DA479F6E8}" type="presParOf" srcId="{41B3E84E-BD6C-B14A-94E1-DA32519FD083}" destId="{96C1789A-3BBF-A94D-9527-FD7816BDBC2D}" srcOrd="0" destOrd="0" presId="urn:microsoft.com/office/officeart/2005/8/layout/process2"/>
    <dgm:cxn modelId="{3B9B5E4C-0F3B-4BFE-9C8A-3029FE847FC8}" type="presParOf" srcId="{41B3E84E-BD6C-B14A-94E1-DA32519FD083}" destId="{B106449B-99EE-DF49-AC82-C2CEB2B442D2}" srcOrd="1" destOrd="0" presId="urn:microsoft.com/office/officeart/2005/8/layout/process2"/>
    <dgm:cxn modelId="{2093F7D0-2EA5-4000-92CC-73DCC38465AB}" type="presParOf" srcId="{B106449B-99EE-DF49-AC82-C2CEB2B442D2}" destId="{57B45558-4EE2-1C42-8B9E-8EC0497DC343}" srcOrd="0" destOrd="0" presId="urn:microsoft.com/office/officeart/2005/8/layout/process2"/>
    <dgm:cxn modelId="{0ED10FD5-E6C7-47D4-BA28-B3F57F67B4C7}" type="presParOf" srcId="{41B3E84E-BD6C-B14A-94E1-DA32519FD083}" destId="{CACEAF58-CD18-E741-8071-103AA3FF053C}" srcOrd="2" destOrd="0" presId="urn:microsoft.com/office/officeart/2005/8/layout/process2"/>
    <dgm:cxn modelId="{BB31F8C1-45B0-4218-90CC-74B7E8DC3163}" type="presParOf" srcId="{41B3E84E-BD6C-B14A-94E1-DA32519FD083}" destId="{5897D324-07FF-E744-8CE3-2B43FDE500F1}" srcOrd="3" destOrd="0" presId="urn:microsoft.com/office/officeart/2005/8/layout/process2"/>
    <dgm:cxn modelId="{928A4FAF-B3C8-4CBF-85C8-B770697F43AB}" type="presParOf" srcId="{5897D324-07FF-E744-8CE3-2B43FDE500F1}" destId="{8B759F46-81AF-F844-964E-92AB609AFBBD}" srcOrd="0" destOrd="0" presId="urn:microsoft.com/office/officeart/2005/8/layout/process2"/>
    <dgm:cxn modelId="{4E16B590-7742-4C73-BE78-07FC4DE5BCEF}" type="presParOf" srcId="{41B3E84E-BD6C-B14A-94E1-DA32519FD083}" destId="{EB406523-D94B-704A-A73D-4530576EA98B}" srcOrd="4" destOrd="0" presId="urn:microsoft.com/office/officeart/2005/8/layout/process2"/>
    <dgm:cxn modelId="{A2BFD21F-998A-4BD9-87F0-660F3B8CC81F}" type="presParOf" srcId="{41B3E84E-BD6C-B14A-94E1-DA32519FD083}" destId="{47ACE53D-EA89-F64E-928A-5898E54B29A7}" srcOrd="5" destOrd="0" presId="urn:microsoft.com/office/officeart/2005/8/layout/process2"/>
    <dgm:cxn modelId="{DEAEC249-3DFD-437F-9704-D7755ECAF1E8}" type="presParOf" srcId="{47ACE53D-EA89-F64E-928A-5898E54B29A7}" destId="{3F243D05-8109-D544-A80E-DE23D5D6D984}" srcOrd="0" destOrd="0" presId="urn:microsoft.com/office/officeart/2005/8/layout/process2"/>
    <dgm:cxn modelId="{A23C4A56-F79D-46F8-9BAA-2610268C4E84}" type="presParOf" srcId="{41B3E84E-BD6C-B14A-94E1-DA32519FD083}" destId="{3D235A7B-0B86-4348-8AE4-3A7A62DA93A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48805B-3821-4137-A573-50CD3A69057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B0280234-06CA-4B7D-AE3D-E6B4946B4DEB}">
      <dgm:prSet phldrT="[Text]"/>
      <dgm:spPr/>
      <dgm:t>
        <a:bodyPr/>
        <a:lstStyle/>
        <a:p>
          <a:r>
            <a:rPr lang="en-US" dirty="0" smtClean="0"/>
            <a:t>Medical Executive</a:t>
          </a:r>
          <a:endParaRPr lang="en-US" dirty="0"/>
        </a:p>
      </dgm:t>
    </dgm:pt>
    <dgm:pt modelId="{470AA2A4-9B43-4DFB-97DB-65D8AEE15CD4}" type="parTrans" cxnId="{634BD309-AFE1-4B17-848F-2A483151CFFF}">
      <dgm:prSet/>
      <dgm:spPr/>
      <dgm:t>
        <a:bodyPr/>
        <a:lstStyle/>
        <a:p>
          <a:endParaRPr lang="en-US"/>
        </a:p>
      </dgm:t>
    </dgm:pt>
    <dgm:pt modelId="{106DC7BB-8303-4D70-965A-7039254E8E4F}" type="sibTrans" cxnId="{634BD309-AFE1-4B17-848F-2A483151CFFF}">
      <dgm:prSet/>
      <dgm:spPr/>
      <dgm:t>
        <a:bodyPr/>
        <a:lstStyle/>
        <a:p>
          <a:endParaRPr lang="en-US"/>
        </a:p>
      </dgm:t>
    </dgm:pt>
    <dgm:pt modelId="{CF14692D-E8E1-467F-9307-7D0DEF0C894D}">
      <dgm:prSet phldrT="[Text]" custT="1"/>
      <dgm:spPr/>
      <dgm:t>
        <a:bodyPr/>
        <a:lstStyle/>
        <a:p>
          <a:r>
            <a:rPr lang="en-US" sz="1400" dirty="0" smtClean="0"/>
            <a:t>CMO, CQO</a:t>
          </a:r>
          <a:endParaRPr lang="en-US" sz="1400" dirty="0"/>
        </a:p>
      </dgm:t>
    </dgm:pt>
    <dgm:pt modelId="{2655B79B-215E-465D-944A-390573989E94}" type="parTrans" cxnId="{73FC2E77-1706-4AF8-BFEB-B6573EB8372B}">
      <dgm:prSet/>
      <dgm:spPr/>
      <dgm:t>
        <a:bodyPr/>
        <a:lstStyle/>
        <a:p>
          <a:endParaRPr lang="en-US"/>
        </a:p>
      </dgm:t>
    </dgm:pt>
    <dgm:pt modelId="{153C2D99-602E-4251-B7A1-3A75E93420CA}" type="sibTrans" cxnId="{73FC2E77-1706-4AF8-BFEB-B6573EB8372B}">
      <dgm:prSet/>
      <dgm:spPr/>
      <dgm:t>
        <a:bodyPr/>
        <a:lstStyle/>
        <a:p>
          <a:endParaRPr lang="en-US"/>
        </a:p>
      </dgm:t>
    </dgm:pt>
    <dgm:pt modelId="{8259A418-E41F-44DE-AF0D-A1C9EE096CEE}">
      <dgm:prSet phldrT="[Text]" custT="1"/>
      <dgm:spPr/>
      <dgm:t>
        <a:bodyPr/>
        <a:lstStyle/>
        <a:p>
          <a:r>
            <a:rPr lang="en-US" sz="1400" dirty="0" smtClean="0"/>
            <a:t>Medical Executive Committee Members</a:t>
          </a:r>
          <a:endParaRPr lang="en-US" sz="1400" dirty="0"/>
        </a:p>
      </dgm:t>
    </dgm:pt>
    <dgm:pt modelId="{FD11D58C-E7DC-491D-A75C-C1735F32B006}" type="parTrans" cxnId="{A964395A-072A-4DE9-85A3-DE99060A7416}">
      <dgm:prSet/>
      <dgm:spPr/>
      <dgm:t>
        <a:bodyPr/>
        <a:lstStyle/>
        <a:p>
          <a:endParaRPr lang="en-US"/>
        </a:p>
      </dgm:t>
    </dgm:pt>
    <dgm:pt modelId="{21D06BCF-0CF5-4C85-A55C-29F06BF41C04}" type="sibTrans" cxnId="{A964395A-072A-4DE9-85A3-DE99060A7416}">
      <dgm:prSet/>
      <dgm:spPr/>
      <dgm:t>
        <a:bodyPr/>
        <a:lstStyle/>
        <a:p>
          <a:endParaRPr lang="en-US"/>
        </a:p>
      </dgm:t>
    </dgm:pt>
    <dgm:pt modelId="{238272B0-C64D-46F1-95E0-88E8F4109DF0}">
      <dgm:prSet phldrT="[Text]"/>
      <dgm:spPr/>
      <dgm:t>
        <a:bodyPr/>
        <a:lstStyle/>
        <a:p>
          <a:r>
            <a:rPr lang="en-US" dirty="0" smtClean="0"/>
            <a:t>Physician Champion</a:t>
          </a:r>
          <a:endParaRPr lang="en-US" dirty="0"/>
        </a:p>
      </dgm:t>
    </dgm:pt>
    <dgm:pt modelId="{EF352420-8D43-4313-81ED-92D1AAA751B4}" type="parTrans" cxnId="{6E686DC5-120A-4CDC-8700-5AAAA8003384}">
      <dgm:prSet/>
      <dgm:spPr/>
      <dgm:t>
        <a:bodyPr/>
        <a:lstStyle/>
        <a:p>
          <a:endParaRPr lang="en-US"/>
        </a:p>
      </dgm:t>
    </dgm:pt>
    <dgm:pt modelId="{27997329-954E-4F94-9547-EA60DB5B97E2}" type="sibTrans" cxnId="{6E686DC5-120A-4CDC-8700-5AAAA8003384}">
      <dgm:prSet/>
      <dgm:spPr/>
      <dgm:t>
        <a:bodyPr/>
        <a:lstStyle/>
        <a:p>
          <a:endParaRPr lang="en-US"/>
        </a:p>
      </dgm:t>
    </dgm:pt>
    <dgm:pt modelId="{A852BCDF-1848-4ECF-ADFF-AC57E9268B54}">
      <dgm:prSet phldrT="[Text]" custT="1"/>
      <dgm:spPr/>
      <dgm:t>
        <a:bodyPr/>
        <a:lstStyle/>
        <a:p>
          <a:r>
            <a:rPr lang="en-US" sz="1400" dirty="0" smtClean="0"/>
            <a:t>Hospitalist</a:t>
          </a:r>
          <a:endParaRPr lang="en-US" sz="1400" dirty="0"/>
        </a:p>
      </dgm:t>
    </dgm:pt>
    <dgm:pt modelId="{41B3D5D9-3F77-4ED4-A714-29DCCC4C033D}" type="parTrans" cxnId="{8F21C314-432C-4113-89B1-DCFE6A6EC036}">
      <dgm:prSet/>
      <dgm:spPr/>
      <dgm:t>
        <a:bodyPr/>
        <a:lstStyle/>
        <a:p>
          <a:endParaRPr lang="en-US"/>
        </a:p>
      </dgm:t>
    </dgm:pt>
    <dgm:pt modelId="{0BA06F7E-B649-4368-AC7D-4F1D5497C42B}" type="sibTrans" cxnId="{8F21C314-432C-4113-89B1-DCFE6A6EC036}">
      <dgm:prSet/>
      <dgm:spPr/>
      <dgm:t>
        <a:bodyPr/>
        <a:lstStyle/>
        <a:p>
          <a:endParaRPr lang="en-US"/>
        </a:p>
      </dgm:t>
    </dgm:pt>
    <dgm:pt modelId="{7C293B1D-DB24-4819-B64D-369C22E03B91}">
      <dgm:prSet phldrT="[Text]" custT="1"/>
      <dgm:spPr/>
      <dgm:t>
        <a:bodyPr/>
        <a:lstStyle/>
        <a:p>
          <a:r>
            <a:rPr lang="en-US" sz="1400" dirty="0" smtClean="0"/>
            <a:t>Infectious Disease Specialist</a:t>
          </a:r>
          <a:endParaRPr lang="en-US" sz="1400" dirty="0"/>
        </a:p>
      </dgm:t>
    </dgm:pt>
    <dgm:pt modelId="{082368AF-87C1-4011-8E91-819D627AC65D}" type="parTrans" cxnId="{DEE63A1E-34D3-4439-8D60-63EB8F750B9D}">
      <dgm:prSet/>
      <dgm:spPr/>
      <dgm:t>
        <a:bodyPr/>
        <a:lstStyle/>
        <a:p>
          <a:endParaRPr lang="en-US"/>
        </a:p>
      </dgm:t>
    </dgm:pt>
    <dgm:pt modelId="{26F99409-0093-4B2E-9085-53E724B00185}" type="sibTrans" cxnId="{DEE63A1E-34D3-4439-8D60-63EB8F750B9D}">
      <dgm:prSet/>
      <dgm:spPr/>
      <dgm:t>
        <a:bodyPr/>
        <a:lstStyle/>
        <a:p>
          <a:endParaRPr lang="en-US"/>
        </a:p>
      </dgm:t>
    </dgm:pt>
    <dgm:pt modelId="{F9F56AAF-936D-4900-AA82-98534BCFFE04}">
      <dgm:prSet phldrT="[Text]"/>
      <dgm:spPr/>
      <dgm:t>
        <a:bodyPr/>
        <a:lstStyle/>
        <a:p>
          <a:r>
            <a:rPr lang="en-US" dirty="0" smtClean="0"/>
            <a:t>Individual Physicians</a:t>
          </a:r>
          <a:endParaRPr lang="en-US" dirty="0"/>
        </a:p>
      </dgm:t>
    </dgm:pt>
    <dgm:pt modelId="{5F54CA14-2155-42B3-8D17-553ED2B6E6EB}" type="parTrans" cxnId="{19BAA748-38B7-4679-BEB8-7FD85261B9EA}">
      <dgm:prSet/>
      <dgm:spPr/>
      <dgm:t>
        <a:bodyPr/>
        <a:lstStyle/>
        <a:p>
          <a:endParaRPr lang="en-US"/>
        </a:p>
      </dgm:t>
    </dgm:pt>
    <dgm:pt modelId="{5BA032ED-6D7F-4E49-9458-A574D9D3CBB0}" type="sibTrans" cxnId="{19BAA748-38B7-4679-BEB8-7FD85261B9EA}">
      <dgm:prSet/>
      <dgm:spPr/>
      <dgm:t>
        <a:bodyPr/>
        <a:lstStyle/>
        <a:p>
          <a:endParaRPr lang="en-US"/>
        </a:p>
      </dgm:t>
    </dgm:pt>
    <dgm:pt modelId="{1CD70463-994A-4918-9A84-63403C71A780}">
      <dgm:prSet phldrT="[Text]" custT="1"/>
      <dgm:spPr/>
      <dgm:t>
        <a:bodyPr/>
        <a:lstStyle/>
        <a:p>
          <a:r>
            <a:rPr lang="en-US" sz="1400" dirty="0" smtClean="0"/>
            <a:t>Non-surgeons</a:t>
          </a:r>
          <a:endParaRPr lang="en-US" sz="1400" dirty="0"/>
        </a:p>
      </dgm:t>
    </dgm:pt>
    <dgm:pt modelId="{9DAFD0EC-E944-4870-8A57-A9F163DC7622}" type="parTrans" cxnId="{FB03043C-AA73-4E83-8EE9-18711B4B491D}">
      <dgm:prSet/>
      <dgm:spPr/>
      <dgm:t>
        <a:bodyPr/>
        <a:lstStyle/>
        <a:p>
          <a:endParaRPr lang="en-US"/>
        </a:p>
      </dgm:t>
    </dgm:pt>
    <dgm:pt modelId="{A73BBCB4-0DBF-458E-B9F0-E4248C2EC24D}" type="sibTrans" cxnId="{FB03043C-AA73-4E83-8EE9-18711B4B491D}">
      <dgm:prSet/>
      <dgm:spPr/>
      <dgm:t>
        <a:bodyPr/>
        <a:lstStyle/>
        <a:p>
          <a:endParaRPr lang="en-US"/>
        </a:p>
      </dgm:t>
    </dgm:pt>
    <dgm:pt modelId="{7AE103E5-519C-47BF-A847-00D35C11EA00}">
      <dgm:prSet phldrT="[Text]" custT="1"/>
      <dgm:spPr/>
      <dgm:t>
        <a:bodyPr/>
        <a:lstStyle/>
        <a:p>
          <a:r>
            <a:rPr lang="en-US" sz="1400" dirty="0" smtClean="0"/>
            <a:t>Surgeons</a:t>
          </a:r>
          <a:endParaRPr lang="en-US" sz="1400" dirty="0"/>
        </a:p>
      </dgm:t>
    </dgm:pt>
    <dgm:pt modelId="{241DA280-BF86-4B65-BB14-34611E6E6254}" type="parTrans" cxnId="{9912380E-13FA-4598-9C8B-B68F2F5A9575}">
      <dgm:prSet/>
      <dgm:spPr/>
      <dgm:t>
        <a:bodyPr/>
        <a:lstStyle/>
        <a:p>
          <a:endParaRPr lang="en-US"/>
        </a:p>
      </dgm:t>
    </dgm:pt>
    <dgm:pt modelId="{478B4E87-F8FD-4548-A478-1956EBE8CB01}" type="sibTrans" cxnId="{9912380E-13FA-4598-9C8B-B68F2F5A9575}">
      <dgm:prSet/>
      <dgm:spPr/>
      <dgm:t>
        <a:bodyPr/>
        <a:lstStyle/>
        <a:p>
          <a:endParaRPr lang="en-US"/>
        </a:p>
      </dgm:t>
    </dgm:pt>
    <dgm:pt modelId="{304464DA-DB34-44F4-83F7-BD8DD7AADF69}">
      <dgm:prSet phldrT="[Text]" custT="1"/>
      <dgm:spPr/>
      <dgm:t>
        <a:bodyPr/>
        <a:lstStyle/>
        <a:p>
          <a:r>
            <a:rPr lang="en-US" sz="1400" dirty="0" smtClean="0"/>
            <a:t>Nephrologist</a:t>
          </a:r>
          <a:endParaRPr lang="en-US" sz="1400" dirty="0"/>
        </a:p>
      </dgm:t>
    </dgm:pt>
    <dgm:pt modelId="{7C27584D-558C-4757-A3C4-CD42E5510CDA}" type="parTrans" cxnId="{3FF402F2-950D-450F-92FC-745847CF1B47}">
      <dgm:prSet/>
      <dgm:spPr/>
      <dgm:t>
        <a:bodyPr/>
        <a:lstStyle/>
        <a:p>
          <a:endParaRPr lang="en-US"/>
        </a:p>
      </dgm:t>
    </dgm:pt>
    <dgm:pt modelId="{615516A1-97FA-4627-A678-4FCFB58E1C01}" type="sibTrans" cxnId="{3FF402F2-950D-450F-92FC-745847CF1B47}">
      <dgm:prSet/>
      <dgm:spPr/>
      <dgm:t>
        <a:bodyPr/>
        <a:lstStyle/>
        <a:p>
          <a:endParaRPr lang="en-US"/>
        </a:p>
      </dgm:t>
    </dgm:pt>
    <dgm:pt modelId="{A4A20B86-472F-457A-A67C-1A832E1BE73E}">
      <dgm:prSet phldrT="[Text]" custT="1"/>
      <dgm:spPr/>
      <dgm:t>
        <a:bodyPr/>
        <a:lstStyle/>
        <a:p>
          <a:r>
            <a:rPr lang="en-US" sz="1400" dirty="0" smtClean="0"/>
            <a:t>Geriatrician</a:t>
          </a:r>
          <a:endParaRPr lang="en-US" sz="1400" dirty="0"/>
        </a:p>
      </dgm:t>
    </dgm:pt>
    <dgm:pt modelId="{1BD024E1-F1BF-4950-8B22-D339908D9E0D}" type="parTrans" cxnId="{533A429D-4484-4480-BBA9-34A949F39BB9}">
      <dgm:prSet/>
      <dgm:spPr/>
      <dgm:t>
        <a:bodyPr/>
        <a:lstStyle/>
        <a:p>
          <a:endParaRPr lang="en-US"/>
        </a:p>
      </dgm:t>
    </dgm:pt>
    <dgm:pt modelId="{2A129D67-1276-4BD8-B3FD-B131AE6D02AF}" type="sibTrans" cxnId="{533A429D-4484-4480-BBA9-34A949F39BB9}">
      <dgm:prSet/>
      <dgm:spPr/>
      <dgm:t>
        <a:bodyPr/>
        <a:lstStyle/>
        <a:p>
          <a:endParaRPr lang="en-US"/>
        </a:p>
      </dgm:t>
    </dgm:pt>
    <dgm:pt modelId="{E75138FD-2DDF-405A-97DC-A56682EB4F90}">
      <dgm:prSet phldrT="[Text]" custT="1"/>
      <dgm:spPr/>
      <dgm:t>
        <a:bodyPr/>
        <a:lstStyle/>
        <a:p>
          <a:r>
            <a:rPr lang="en-US" sz="1400" dirty="0" smtClean="0"/>
            <a:t>Urologist</a:t>
          </a:r>
          <a:endParaRPr lang="en-US" sz="1400" dirty="0"/>
        </a:p>
      </dgm:t>
    </dgm:pt>
    <dgm:pt modelId="{2FB9C07C-7FED-442E-A0DA-E16564EB5B3F}" type="parTrans" cxnId="{AF2139FD-0C28-4905-9E2F-ECAE993995BC}">
      <dgm:prSet/>
      <dgm:spPr/>
      <dgm:t>
        <a:bodyPr/>
        <a:lstStyle/>
        <a:p>
          <a:endParaRPr lang="en-US"/>
        </a:p>
      </dgm:t>
    </dgm:pt>
    <dgm:pt modelId="{6D5624A8-F6DB-423E-958A-C47516B28F81}" type="sibTrans" cxnId="{AF2139FD-0C28-4905-9E2F-ECAE993995BC}">
      <dgm:prSet/>
      <dgm:spPr/>
      <dgm:t>
        <a:bodyPr/>
        <a:lstStyle/>
        <a:p>
          <a:endParaRPr lang="en-US"/>
        </a:p>
      </dgm:t>
    </dgm:pt>
    <dgm:pt modelId="{694CF085-1970-4EA2-AB49-6B48964F2871}">
      <dgm:prSet phldrT="[Text]" custT="1"/>
      <dgm:spPr/>
      <dgm:t>
        <a:bodyPr/>
        <a:lstStyle/>
        <a:p>
          <a:r>
            <a:rPr lang="en-US" sz="1400" dirty="0" smtClean="0"/>
            <a:t>Hospital Epidemiologist</a:t>
          </a:r>
          <a:endParaRPr lang="en-US" sz="1400" dirty="0"/>
        </a:p>
      </dgm:t>
    </dgm:pt>
    <dgm:pt modelId="{3A3D873D-1B08-49F3-9C3F-A1E6A928B930}" type="parTrans" cxnId="{F79ED9C2-11D0-4873-BE5C-B68FE84B34E4}">
      <dgm:prSet/>
      <dgm:spPr/>
      <dgm:t>
        <a:bodyPr/>
        <a:lstStyle/>
        <a:p>
          <a:endParaRPr lang="en-US"/>
        </a:p>
      </dgm:t>
    </dgm:pt>
    <dgm:pt modelId="{6736C139-1374-4F68-B20F-ED6EC0775409}" type="sibTrans" cxnId="{F79ED9C2-11D0-4873-BE5C-B68FE84B34E4}">
      <dgm:prSet/>
      <dgm:spPr/>
      <dgm:t>
        <a:bodyPr/>
        <a:lstStyle/>
        <a:p>
          <a:endParaRPr lang="en-US"/>
        </a:p>
      </dgm:t>
    </dgm:pt>
    <dgm:pt modelId="{B7EED295-E3D9-46AD-A166-D0F426C8D03A}" type="pres">
      <dgm:prSet presAssocID="{5548805B-3821-4137-A573-50CD3A690579}" presName="composite" presStyleCnt="0">
        <dgm:presLayoutVars>
          <dgm:chMax val="5"/>
          <dgm:dir/>
          <dgm:animLvl val="ctr"/>
          <dgm:resizeHandles val="exact"/>
        </dgm:presLayoutVars>
      </dgm:prSet>
      <dgm:spPr/>
      <dgm:t>
        <a:bodyPr/>
        <a:lstStyle/>
        <a:p>
          <a:endParaRPr lang="en-US"/>
        </a:p>
      </dgm:t>
    </dgm:pt>
    <dgm:pt modelId="{99F38DD1-A8F1-4187-9BEA-F36ACC5F7FE2}" type="pres">
      <dgm:prSet presAssocID="{5548805B-3821-4137-A573-50CD3A690579}" presName="cycle" presStyleCnt="0"/>
      <dgm:spPr/>
    </dgm:pt>
    <dgm:pt modelId="{311F2DE0-98BD-4456-99AB-9A5E254BE9F8}" type="pres">
      <dgm:prSet presAssocID="{5548805B-3821-4137-A573-50CD3A690579}" presName="centerShape" presStyleCnt="0"/>
      <dgm:spPr/>
    </dgm:pt>
    <dgm:pt modelId="{A9B41CC8-A584-4995-86A0-83626C73AAA1}" type="pres">
      <dgm:prSet presAssocID="{5548805B-3821-4137-A573-50CD3A690579}" presName="connSite" presStyleLbl="node1" presStyleIdx="0" presStyleCnt="4"/>
      <dgm:spPr/>
    </dgm:pt>
    <dgm:pt modelId="{72891298-F44B-49CA-9A72-C128450D2180}" type="pres">
      <dgm:prSet presAssocID="{5548805B-3821-4137-A573-50CD3A690579}" presName="visible" presStyleLbl="node1" presStyleIdx="0" presStyleCnt="4" custLinFactNeighborX="-258" custLinFactNeighborY="-1471"/>
      <dgm:spPr/>
    </dgm:pt>
    <dgm:pt modelId="{0CE87192-7F8D-45DD-840B-1B69AABFB58A}" type="pres">
      <dgm:prSet presAssocID="{470AA2A4-9B43-4DFB-97DB-65D8AEE15CD4}" presName="Name25" presStyleLbl="parChTrans1D1" presStyleIdx="0" presStyleCnt="3"/>
      <dgm:spPr/>
      <dgm:t>
        <a:bodyPr/>
        <a:lstStyle/>
        <a:p>
          <a:endParaRPr lang="en-US"/>
        </a:p>
      </dgm:t>
    </dgm:pt>
    <dgm:pt modelId="{2862656B-3577-4B12-8B36-390334978292}" type="pres">
      <dgm:prSet presAssocID="{B0280234-06CA-4B7D-AE3D-E6B4946B4DEB}" presName="node" presStyleCnt="0"/>
      <dgm:spPr/>
    </dgm:pt>
    <dgm:pt modelId="{7AE55FCF-716E-4FA2-A37D-E42AFA8B682A}" type="pres">
      <dgm:prSet presAssocID="{B0280234-06CA-4B7D-AE3D-E6B4946B4DEB}" presName="parentNode" presStyleLbl="node1" presStyleIdx="1" presStyleCnt="4" custLinFactNeighborX="-4009" custLinFactNeighborY="-37">
        <dgm:presLayoutVars>
          <dgm:chMax val="1"/>
          <dgm:bulletEnabled val="1"/>
        </dgm:presLayoutVars>
      </dgm:prSet>
      <dgm:spPr/>
      <dgm:t>
        <a:bodyPr/>
        <a:lstStyle/>
        <a:p>
          <a:endParaRPr lang="en-US"/>
        </a:p>
      </dgm:t>
    </dgm:pt>
    <dgm:pt modelId="{DB5C1B54-847D-4D06-84DC-5228D3B65194}" type="pres">
      <dgm:prSet presAssocID="{B0280234-06CA-4B7D-AE3D-E6B4946B4DEB}" presName="childNode" presStyleLbl="revTx" presStyleIdx="0" presStyleCnt="3">
        <dgm:presLayoutVars>
          <dgm:bulletEnabled val="1"/>
        </dgm:presLayoutVars>
      </dgm:prSet>
      <dgm:spPr/>
      <dgm:t>
        <a:bodyPr/>
        <a:lstStyle/>
        <a:p>
          <a:endParaRPr lang="en-US"/>
        </a:p>
      </dgm:t>
    </dgm:pt>
    <dgm:pt modelId="{6D3A4425-71A6-4183-B01C-316095DBCCB7}" type="pres">
      <dgm:prSet presAssocID="{EF352420-8D43-4313-81ED-92D1AAA751B4}" presName="Name25" presStyleLbl="parChTrans1D1" presStyleIdx="1" presStyleCnt="3"/>
      <dgm:spPr/>
      <dgm:t>
        <a:bodyPr/>
        <a:lstStyle/>
        <a:p>
          <a:endParaRPr lang="en-US"/>
        </a:p>
      </dgm:t>
    </dgm:pt>
    <dgm:pt modelId="{8FAFD4DA-A3A6-4E22-9EEB-34BFC0705EE3}" type="pres">
      <dgm:prSet presAssocID="{238272B0-C64D-46F1-95E0-88E8F4109DF0}" presName="node" presStyleCnt="0"/>
      <dgm:spPr/>
    </dgm:pt>
    <dgm:pt modelId="{915A6ABB-BE79-471E-8A4A-AB25C3199443}" type="pres">
      <dgm:prSet presAssocID="{238272B0-C64D-46F1-95E0-88E8F4109DF0}" presName="parentNode" presStyleLbl="node1" presStyleIdx="2" presStyleCnt="4">
        <dgm:presLayoutVars>
          <dgm:chMax val="1"/>
          <dgm:bulletEnabled val="1"/>
        </dgm:presLayoutVars>
      </dgm:prSet>
      <dgm:spPr/>
      <dgm:t>
        <a:bodyPr/>
        <a:lstStyle/>
        <a:p>
          <a:endParaRPr lang="en-US"/>
        </a:p>
      </dgm:t>
    </dgm:pt>
    <dgm:pt modelId="{774BD40E-1D56-42E5-A03C-02A8090E72F2}" type="pres">
      <dgm:prSet presAssocID="{238272B0-C64D-46F1-95E0-88E8F4109DF0}" presName="childNode" presStyleLbl="revTx" presStyleIdx="1" presStyleCnt="3">
        <dgm:presLayoutVars>
          <dgm:bulletEnabled val="1"/>
        </dgm:presLayoutVars>
      </dgm:prSet>
      <dgm:spPr/>
      <dgm:t>
        <a:bodyPr/>
        <a:lstStyle/>
        <a:p>
          <a:endParaRPr lang="en-US"/>
        </a:p>
      </dgm:t>
    </dgm:pt>
    <dgm:pt modelId="{D79F8EF9-6BD5-47C6-9140-150723DCD0DC}" type="pres">
      <dgm:prSet presAssocID="{5F54CA14-2155-42B3-8D17-553ED2B6E6EB}" presName="Name25" presStyleLbl="parChTrans1D1" presStyleIdx="2" presStyleCnt="3"/>
      <dgm:spPr/>
      <dgm:t>
        <a:bodyPr/>
        <a:lstStyle/>
        <a:p>
          <a:endParaRPr lang="en-US"/>
        </a:p>
      </dgm:t>
    </dgm:pt>
    <dgm:pt modelId="{B5195D1E-62AD-4615-B647-40964008BD77}" type="pres">
      <dgm:prSet presAssocID="{F9F56AAF-936D-4900-AA82-98534BCFFE04}" presName="node" presStyleCnt="0"/>
      <dgm:spPr/>
    </dgm:pt>
    <dgm:pt modelId="{60A2AFF0-E198-427F-8B30-1EE7181A89C9}" type="pres">
      <dgm:prSet presAssocID="{F9F56AAF-936D-4900-AA82-98534BCFFE04}" presName="parentNode" presStyleLbl="node1" presStyleIdx="3" presStyleCnt="4">
        <dgm:presLayoutVars>
          <dgm:chMax val="1"/>
          <dgm:bulletEnabled val="1"/>
        </dgm:presLayoutVars>
      </dgm:prSet>
      <dgm:spPr/>
      <dgm:t>
        <a:bodyPr/>
        <a:lstStyle/>
        <a:p>
          <a:endParaRPr lang="en-US"/>
        </a:p>
      </dgm:t>
    </dgm:pt>
    <dgm:pt modelId="{9D8F189C-78B6-4866-B6EE-D15733D31E47}" type="pres">
      <dgm:prSet presAssocID="{F9F56AAF-936D-4900-AA82-98534BCFFE04}" presName="childNode" presStyleLbl="revTx" presStyleIdx="2" presStyleCnt="3">
        <dgm:presLayoutVars>
          <dgm:bulletEnabled val="1"/>
        </dgm:presLayoutVars>
      </dgm:prSet>
      <dgm:spPr/>
      <dgm:t>
        <a:bodyPr/>
        <a:lstStyle/>
        <a:p>
          <a:endParaRPr lang="en-US"/>
        </a:p>
      </dgm:t>
    </dgm:pt>
  </dgm:ptLst>
  <dgm:cxnLst>
    <dgm:cxn modelId="{DEE63A1E-34D3-4439-8D60-63EB8F750B9D}" srcId="{238272B0-C64D-46F1-95E0-88E8F4109DF0}" destId="{7C293B1D-DB24-4819-B64D-369C22E03B91}" srcOrd="1" destOrd="0" parTransId="{082368AF-87C1-4011-8E91-819D627AC65D}" sibTransId="{26F99409-0093-4B2E-9085-53E724B00185}"/>
    <dgm:cxn modelId="{634BD309-AFE1-4B17-848F-2A483151CFFF}" srcId="{5548805B-3821-4137-A573-50CD3A690579}" destId="{B0280234-06CA-4B7D-AE3D-E6B4946B4DEB}" srcOrd="0" destOrd="0" parTransId="{470AA2A4-9B43-4DFB-97DB-65D8AEE15CD4}" sibTransId="{106DC7BB-8303-4D70-965A-7039254E8E4F}"/>
    <dgm:cxn modelId="{D26B8D20-56B2-4E44-8566-B0DB42D37778}" type="presOf" srcId="{EF352420-8D43-4313-81ED-92D1AAA751B4}" destId="{6D3A4425-71A6-4183-B01C-316095DBCCB7}" srcOrd="0" destOrd="0" presId="urn:microsoft.com/office/officeart/2005/8/layout/radial2"/>
    <dgm:cxn modelId="{FF2A98E4-A950-47F9-A494-3E15D020FEB4}" type="presOf" srcId="{7AE103E5-519C-47BF-A847-00D35C11EA00}" destId="{9D8F189C-78B6-4866-B6EE-D15733D31E47}" srcOrd="0" destOrd="1" presId="urn:microsoft.com/office/officeart/2005/8/layout/radial2"/>
    <dgm:cxn modelId="{CD0CB8BF-77AE-437E-9B9D-FA2C201D4169}" type="presOf" srcId="{238272B0-C64D-46F1-95E0-88E8F4109DF0}" destId="{915A6ABB-BE79-471E-8A4A-AB25C3199443}" srcOrd="0" destOrd="0" presId="urn:microsoft.com/office/officeart/2005/8/layout/radial2"/>
    <dgm:cxn modelId="{533A429D-4484-4480-BBA9-34A949F39BB9}" srcId="{238272B0-C64D-46F1-95E0-88E8F4109DF0}" destId="{A4A20B86-472F-457A-A67C-1A832E1BE73E}" srcOrd="3" destOrd="0" parTransId="{1BD024E1-F1BF-4950-8B22-D339908D9E0D}" sibTransId="{2A129D67-1276-4BD8-B3FD-B131AE6D02AF}"/>
    <dgm:cxn modelId="{9EB2ED98-9C0F-42C9-BFDB-9642B5DE5AEA}" type="presOf" srcId="{CF14692D-E8E1-467F-9307-7D0DEF0C894D}" destId="{DB5C1B54-847D-4D06-84DC-5228D3B65194}" srcOrd="0" destOrd="0" presId="urn:microsoft.com/office/officeart/2005/8/layout/radial2"/>
    <dgm:cxn modelId="{F24794FB-F4C1-4AF9-B174-7068ECED209A}" type="presOf" srcId="{5F54CA14-2155-42B3-8D17-553ED2B6E6EB}" destId="{D79F8EF9-6BD5-47C6-9140-150723DCD0DC}" srcOrd="0" destOrd="0" presId="urn:microsoft.com/office/officeart/2005/8/layout/radial2"/>
    <dgm:cxn modelId="{B42ABF6F-ABA5-45FC-B464-260924C07410}" type="presOf" srcId="{1CD70463-994A-4918-9A84-63403C71A780}" destId="{9D8F189C-78B6-4866-B6EE-D15733D31E47}" srcOrd="0" destOrd="0" presId="urn:microsoft.com/office/officeart/2005/8/layout/radial2"/>
    <dgm:cxn modelId="{3FF402F2-950D-450F-92FC-745847CF1B47}" srcId="{238272B0-C64D-46F1-95E0-88E8F4109DF0}" destId="{304464DA-DB34-44F4-83F7-BD8DD7AADF69}" srcOrd="2" destOrd="0" parTransId="{7C27584D-558C-4757-A3C4-CD42E5510CDA}" sibTransId="{615516A1-97FA-4627-A678-4FCFB58E1C01}"/>
    <dgm:cxn modelId="{D8AC7DD2-677B-457A-BC27-531F4860CC69}" type="presOf" srcId="{E75138FD-2DDF-405A-97DC-A56682EB4F90}" destId="{774BD40E-1D56-42E5-A03C-02A8090E72F2}" srcOrd="0" destOrd="4" presId="urn:microsoft.com/office/officeart/2005/8/layout/radial2"/>
    <dgm:cxn modelId="{6E686DC5-120A-4CDC-8700-5AAAA8003384}" srcId="{5548805B-3821-4137-A573-50CD3A690579}" destId="{238272B0-C64D-46F1-95E0-88E8F4109DF0}" srcOrd="1" destOrd="0" parTransId="{EF352420-8D43-4313-81ED-92D1AAA751B4}" sibTransId="{27997329-954E-4F94-9547-EA60DB5B97E2}"/>
    <dgm:cxn modelId="{C8AA895E-8956-4C7B-AF1C-FCA045006E19}" type="presOf" srcId="{694CF085-1970-4EA2-AB49-6B48964F2871}" destId="{774BD40E-1D56-42E5-A03C-02A8090E72F2}" srcOrd="0" destOrd="5" presId="urn:microsoft.com/office/officeart/2005/8/layout/radial2"/>
    <dgm:cxn modelId="{19BAA748-38B7-4679-BEB8-7FD85261B9EA}" srcId="{5548805B-3821-4137-A573-50CD3A690579}" destId="{F9F56AAF-936D-4900-AA82-98534BCFFE04}" srcOrd="2" destOrd="0" parTransId="{5F54CA14-2155-42B3-8D17-553ED2B6E6EB}" sibTransId="{5BA032ED-6D7F-4E49-9458-A574D9D3CBB0}"/>
    <dgm:cxn modelId="{8F21C314-432C-4113-89B1-DCFE6A6EC036}" srcId="{238272B0-C64D-46F1-95E0-88E8F4109DF0}" destId="{A852BCDF-1848-4ECF-ADFF-AC57E9268B54}" srcOrd="0" destOrd="0" parTransId="{41B3D5D9-3F77-4ED4-A714-29DCCC4C033D}" sibTransId="{0BA06F7E-B649-4368-AC7D-4F1D5497C42B}"/>
    <dgm:cxn modelId="{7DCB1155-2C69-41EE-A777-B55FE7AD2C9B}" type="presOf" srcId="{8259A418-E41F-44DE-AF0D-A1C9EE096CEE}" destId="{DB5C1B54-847D-4D06-84DC-5228D3B65194}" srcOrd="0" destOrd="1" presId="urn:microsoft.com/office/officeart/2005/8/layout/radial2"/>
    <dgm:cxn modelId="{69FAB794-E461-4908-8D5D-9E86A28395C8}" type="presOf" srcId="{B0280234-06CA-4B7D-AE3D-E6B4946B4DEB}" destId="{7AE55FCF-716E-4FA2-A37D-E42AFA8B682A}" srcOrd="0" destOrd="0" presId="urn:microsoft.com/office/officeart/2005/8/layout/radial2"/>
    <dgm:cxn modelId="{AF2139FD-0C28-4905-9E2F-ECAE993995BC}" srcId="{238272B0-C64D-46F1-95E0-88E8F4109DF0}" destId="{E75138FD-2DDF-405A-97DC-A56682EB4F90}" srcOrd="4" destOrd="0" parTransId="{2FB9C07C-7FED-442E-A0DA-E16564EB5B3F}" sibTransId="{6D5624A8-F6DB-423E-958A-C47516B28F81}"/>
    <dgm:cxn modelId="{27EF7F49-001B-48D2-87ED-08A04A5CEB37}" type="presOf" srcId="{7C293B1D-DB24-4819-B64D-369C22E03B91}" destId="{774BD40E-1D56-42E5-A03C-02A8090E72F2}" srcOrd="0" destOrd="1" presId="urn:microsoft.com/office/officeart/2005/8/layout/radial2"/>
    <dgm:cxn modelId="{369BBAB2-B248-4D67-B979-BE0C376F066C}" type="presOf" srcId="{A852BCDF-1848-4ECF-ADFF-AC57E9268B54}" destId="{774BD40E-1D56-42E5-A03C-02A8090E72F2}" srcOrd="0" destOrd="0" presId="urn:microsoft.com/office/officeart/2005/8/layout/radial2"/>
    <dgm:cxn modelId="{73FC2E77-1706-4AF8-BFEB-B6573EB8372B}" srcId="{B0280234-06CA-4B7D-AE3D-E6B4946B4DEB}" destId="{CF14692D-E8E1-467F-9307-7D0DEF0C894D}" srcOrd="0" destOrd="0" parTransId="{2655B79B-215E-465D-944A-390573989E94}" sibTransId="{153C2D99-602E-4251-B7A1-3A75E93420CA}"/>
    <dgm:cxn modelId="{431ED202-6144-4DEF-B52B-EE02199B6BB4}" type="presOf" srcId="{5548805B-3821-4137-A573-50CD3A690579}" destId="{B7EED295-E3D9-46AD-A166-D0F426C8D03A}" srcOrd="0" destOrd="0" presId="urn:microsoft.com/office/officeart/2005/8/layout/radial2"/>
    <dgm:cxn modelId="{9912380E-13FA-4598-9C8B-B68F2F5A9575}" srcId="{F9F56AAF-936D-4900-AA82-98534BCFFE04}" destId="{7AE103E5-519C-47BF-A847-00D35C11EA00}" srcOrd="1" destOrd="0" parTransId="{241DA280-BF86-4B65-BB14-34611E6E6254}" sibTransId="{478B4E87-F8FD-4548-A478-1956EBE8CB01}"/>
    <dgm:cxn modelId="{48B387F9-D6D8-43A1-8E71-74EC956A3646}" type="presOf" srcId="{304464DA-DB34-44F4-83F7-BD8DD7AADF69}" destId="{774BD40E-1D56-42E5-A03C-02A8090E72F2}" srcOrd="0" destOrd="2" presId="urn:microsoft.com/office/officeart/2005/8/layout/radial2"/>
    <dgm:cxn modelId="{B7C78D01-DA72-4C76-B3D2-E7C32DDC33A2}" type="presOf" srcId="{A4A20B86-472F-457A-A67C-1A832E1BE73E}" destId="{774BD40E-1D56-42E5-A03C-02A8090E72F2}" srcOrd="0" destOrd="3" presId="urn:microsoft.com/office/officeart/2005/8/layout/radial2"/>
    <dgm:cxn modelId="{A964395A-072A-4DE9-85A3-DE99060A7416}" srcId="{B0280234-06CA-4B7D-AE3D-E6B4946B4DEB}" destId="{8259A418-E41F-44DE-AF0D-A1C9EE096CEE}" srcOrd="1" destOrd="0" parTransId="{FD11D58C-E7DC-491D-A75C-C1735F32B006}" sibTransId="{21D06BCF-0CF5-4C85-A55C-29F06BF41C04}"/>
    <dgm:cxn modelId="{F79ED9C2-11D0-4873-BE5C-B68FE84B34E4}" srcId="{238272B0-C64D-46F1-95E0-88E8F4109DF0}" destId="{694CF085-1970-4EA2-AB49-6B48964F2871}" srcOrd="5" destOrd="0" parTransId="{3A3D873D-1B08-49F3-9C3F-A1E6A928B930}" sibTransId="{6736C139-1374-4F68-B20F-ED6EC0775409}"/>
    <dgm:cxn modelId="{1415038D-26CF-417D-BA61-1F5DD9218C77}" type="presOf" srcId="{470AA2A4-9B43-4DFB-97DB-65D8AEE15CD4}" destId="{0CE87192-7F8D-45DD-840B-1B69AABFB58A}" srcOrd="0" destOrd="0" presId="urn:microsoft.com/office/officeart/2005/8/layout/radial2"/>
    <dgm:cxn modelId="{59464DB7-26E3-40C7-8703-249863E60AF3}" type="presOf" srcId="{F9F56AAF-936D-4900-AA82-98534BCFFE04}" destId="{60A2AFF0-E198-427F-8B30-1EE7181A89C9}" srcOrd="0" destOrd="0" presId="urn:microsoft.com/office/officeart/2005/8/layout/radial2"/>
    <dgm:cxn modelId="{FB03043C-AA73-4E83-8EE9-18711B4B491D}" srcId="{F9F56AAF-936D-4900-AA82-98534BCFFE04}" destId="{1CD70463-994A-4918-9A84-63403C71A780}" srcOrd="0" destOrd="0" parTransId="{9DAFD0EC-E944-4870-8A57-A9F163DC7622}" sibTransId="{A73BBCB4-0DBF-458E-B9F0-E4248C2EC24D}"/>
    <dgm:cxn modelId="{6A6D66AA-7A2F-4587-AEA6-36F85A860CF4}" type="presParOf" srcId="{B7EED295-E3D9-46AD-A166-D0F426C8D03A}" destId="{99F38DD1-A8F1-4187-9BEA-F36ACC5F7FE2}" srcOrd="0" destOrd="0" presId="urn:microsoft.com/office/officeart/2005/8/layout/radial2"/>
    <dgm:cxn modelId="{C0A356BB-1CF5-47CD-9B63-57ACB93A1604}" type="presParOf" srcId="{99F38DD1-A8F1-4187-9BEA-F36ACC5F7FE2}" destId="{311F2DE0-98BD-4456-99AB-9A5E254BE9F8}" srcOrd="0" destOrd="0" presId="urn:microsoft.com/office/officeart/2005/8/layout/radial2"/>
    <dgm:cxn modelId="{71E21B55-EB22-4DFB-A3F3-489E72C8F248}" type="presParOf" srcId="{311F2DE0-98BD-4456-99AB-9A5E254BE9F8}" destId="{A9B41CC8-A584-4995-86A0-83626C73AAA1}" srcOrd="0" destOrd="0" presId="urn:microsoft.com/office/officeart/2005/8/layout/radial2"/>
    <dgm:cxn modelId="{D3F02B4B-7278-4234-94F6-F507F22830AD}" type="presParOf" srcId="{311F2DE0-98BD-4456-99AB-9A5E254BE9F8}" destId="{72891298-F44B-49CA-9A72-C128450D2180}" srcOrd="1" destOrd="0" presId="urn:microsoft.com/office/officeart/2005/8/layout/radial2"/>
    <dgm:cxn modelId="{E8732F39-47AC-4351-8AF5-89AA386134AF}" type="presParOf" srcId="{99F38DD1-A8F1-4187-9BEA-F36ACC5F7FE2}" destId="{0CE87192-7F8D-45DD-840B-1B69AABFB58A}" srcOrd="1" destOrd="0" presId="urn:microsoft.com/office/officeart/2005/8/layout/radial2"/>
    <dgm:cxn modelId="{A4BA19EC-ECFE-4981-9E2D-59FD266BA1EF}" type="presParOf" srcId="{99F38DD1-A8F1-4187-9BEA-F36ACC5F7FE2}" destId="{2862656B-3577-4B12-8B36-390334978292}" srcOrd="2" destOrd="0" presId="urn:microsoft.com/office/officeart/2005/8/layout/radial2"/>
    <dgm:cxn modelId="{9B34C57F-6280-424A-B697-61B64B22FEB8}" type="presParOf" srcId="{2862656B-3577-4B12-8B36-390334978292}" destId="{7AE55FCF-716E-4FA2-A37D-E42AFA8B682A}" srcOrd="0" destOrd="0" presId="urn:microsoft.com/office/officeart/2005/8/layout/radial2"/>
    <dgm:cxn modelId="{1E05279A-A22F-45F5-92CA-BA90666EB091}" type="presParOf" srcId="{2862656B-3577-4B12-8B36-390334978292}" destId="{DB5C1B54-847D-4D06-84DC-5228D3B65194}" srcOrd="1" destOrd="0" presId="urn:microsoft.com/office/officeart/2005/8/layout/radial2"/>
    <dgm:cxn modelId="{CBFAE9B6-DF33-47C2-8D48-248EF356C397}" type="presParOf" srcId="{99F38DD1-A8F1-4187-9BEA-F36ACC5F7FE2}" destId="{6D3A4425-71A6-4183-B01C-316095DBCCB7}" srcOrd="3" destOrd="0" presId="urn:microsoft.com/office/officeart/2005/8/layout/radial2"/>
    <dgm:cxn modelId="{56188751-A22A-4482-89F7-6CB70F287CBD}" type="presParOf" srcId="{99F38DD1-A8F1-4187-9BEA-F36ACC5F7FE2}" destId="{8FAFD4DA-A3A6-4E22-9EEB-34BFC0705EE3}" srcOrd="4" destOrd="0" presId="urn:microsoft.com/office/officeart/2005/8/layout/radial2"/>
    <dgm:cxn modelId="{1F1C2526-7DA8-4CBD-8A10-EF9D2818A524}" type="presParOf" srcId="{8FAFD4DA-A3A6-4E22-9EEB-34BFC0705EE3}" destId="{915A6ABB-BE79-471E-8A4A-AB25C3199443}" srcOrd="0" destOrd="0" presId="urn:microsoft.com/office/officeart/2005/8/layout/radial2"/>
    <dgm:cxn modelId="{3D813CA7-1424-41CD-8B96-F323F6AE1305}" type="presParOf" srcId="{8FAFD4DA-A3A6-4E22-9EEB-34BFC0705EE3}" destId="{774BD40E-1D56-42E5-A03C-02A8090E72F2}" srcOrd="1" destOrd="0" presId="urn:microsoft.com/office/officeart/2005/8/layout/radial2"/>
    <dgm:cxn modelId="{CF91DB9F-8EDF-409E-A38A-1ECBEFA5BE4A}" type="presParOf" srcId="{99F38DD1-A8F1-4187-9BEA-F36ACC5F7FE2}" destId="{D79F8EF9-6BD5-47C6-9140-150723DCD0DC}" srcOrd="5" destOrd="0" presId="urn:microsoft.com/office/officeart/2005/8/layout/radial2"/>
    <dgm:cxn modelId="{307791D1-37CE-4857-9FF2-07A6A0DFAD8C}" type="presParOf" srcId="{99F38DD1-A8F1-4187-9BEA-F36ACC5F7FE2}" destId="{B5195D1E-62AD-4615-B647-40964008BD77}" srcOrd="6" destOrd="0" presId="urn:microsoft.com/office/officeart/2005/8/layout/radial2"/>
    <dgm:cxn modelId="{4E603D37-F900-4E8A-8C22-7783C6702741}" type="presParOf" srcId="{B5195D1E-62AD-4615-B647-40964008BD77}" destId="{60A2AFF0-E198-427F-8B30-1EE7181A89C9}" srcOrd="0" destOrd="0" presId="urn:microsoft.com/office/officeart/2005/8/layout/radial2"/>
    <dgm:cxn modelId="{D7C0849E-ADD4-4E28-A5EA-F24E6368DEED}" type="presParOf" srcId="{B5195D1E-62AD-4615-B647-40964008BD77}" destId="{9D8F189C-78B6-4866-B6EE-D15733D31E47}"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F8EF9-6BD5-47C6-9140-150723DCD0DC}">
      <dsp:nvSpPr>
        <dsp:cNvPr id="0" name=""/>
        <dsp:cNvSpPr/>
      </dsp:nvSpPr>
      <dsp:spPr>
        <a:xfrm rot="2562897">
          <a:off x="2936005" y="2873131"/>
          <a:ext cx="627013" cy="44077"/>
        </a:xfrm>
        <a:custGeom>
          <a:avLst/>
          <a:gdLst/>
          <a:ahLst/>
          <a:cxnLst/>
          <a:rect l="0" t="0" r="0" b="0"/>
          <a:pathLst>
            <a:path>
              <a:moveTo>
                <a:pt x="0" y="22038"/>
              </a:moveTo>
              <a:lnTo>
                <a:pt x="627013"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A4425-71A6-4183-B01C-316095DBCCB7}">
      <dsp:nvSpPr>
        <dsp:cNvPr id="0" name=""/>
        <dsp:cNvSpPr/>
      </dsp:nvSpPr>
      <dsp:spPr>
        <a:xfrm>
          <a:off x="3019166" y="2015299"/>
          <a:ext cx="697517" cy="44077"/>
        </a:xfrm>
        <a:custGeom>
          <a:avLst/>
          <a:gdLst/>
          <a:ahLst/>
          <a:cxnLst/>
          <a:rect l="0" t="0" r="0" b="0"/>
          <a:pathLst>
            <a:path>
              <a:moveTo>
                <a:pt x="0" y="22038"/>
              </a:moveTo>
              <a:lnTo>
                <a:pt x="697517"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87192-7F8D-45DD-840B-1B69AABFB58A}">
      <dsp:nvSpPr>
        <dsp:cNvPr id="0" name=""/>
        <dsp:cNvSpPr/>
      </dsp:nvSpPr>
      <dsp:spPr>
        <a:xfrm rot="19057257">
          <a:off x="2929436" y="1146219"/>
          <a:ext cx="686804" cy="44077"/>
        </a:xfrm>
        <a:custGeom>
          <a:avLst/>
          <a:gdLst/>
          <a:ahLst/>
          <a:cxnLst/>
          <a:rect l="0" t="0" r="0" b="0"/>
          <a:pathLst>
            <a:path>
              <a:moveTo>
                <a:pt x="0" y="22038"/>
              </a:moveTo>
              <a:lnTo>
                <a:pt x="686804"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891298-F44B-49CA-9A72-C128450D2180}">
      <dsp:nvSpPr>
        <dsp:cNvPr id="0" name=""/>
        <dsp:cNvSpPr/>
      </dsp:nvSpPr>
      <dsp:spPr>
        <a:xfrm>
          <a:off x="1316950" y="1009695"/>
          <a:ext cx="1996547" cy="19965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E55FCF-716E-4FA2-A37D-E42AFA8B682A}">
      <dsp:nvSpPr>
        <dsp:cNvPr id="0" name=""/>
        <dsp:cNvSpPr/>
      </dsp:nvSpPr>
      <dsp:spPr>
        <a:xfrm>
          <a:off x="3380486" y="1275"/>
          <a:ext cx="1117682" cy="11176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Medical Executive</a:t>
          </a:r>
          <a:endParaRPr lang="en-US" sz="1500" kern="1200" dirty="0"/>
        </a:p>
      </dsp:txBody>
      <dsp:txXfrm>
        <a:off x="3544167" y="164956"/>
        <a:ext cx="790320" cy="790320"/>
      </dsp:txXfrm>
    </dsp:sp>
    <dsp:sp modelId="{DB5C1B54-847D-4D06-84DC-5228D3B65194}">
      <dsp:nvSpPr>
        <dsp:cNvPr id="0" name=""/>
        <dsp:cNvSpPr/>
      </dsp:nvSpPr>
      <dsp:spPr>
        <a:xfrm>
          <a:off x="4609937" y="1275"/>
          <a:ext cx="1676523" cy="111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CMO, CQO</a:t>
          </a:r>
          <a:endParaRPr lang="en-US" sz="1400" kern="1200" dirty="0"/>
        </a:p>
        <a:p>
          <a:pPr marL="114300" lvl="1" indent="-114300" algn="l" defTabSz="622300">
            <a:lnSpc>
              <a:spcPct val="90000"/>
            </a:lnSpc>
            <a:spcBef>
              <a:spcPct val="0"/>
            </a:spcBef>
            <a:spcAft>
              <a:spcPct val="15000"/>
            </a:spcAft>
            <a:buChar char="••"/>
          </a:pPr>
          <a:r>
            <a:rPr lang="en-US" sz="1400" kern="1200" dirty="0" smtClean="0"/>
            <a:t>Medical Executive Committee Members</a:t>
          </a:r>
          <a:endParaRPr lang="en-US" sz="1400" kern="1200" dirty="0"/>
        </a:p>
      </dsp:txBody>
      <dsp:txXfrm>
        <a:off x="4609937" y="1275"/>
        <a:ext cx="1676523" cy="1117682"/>
      </dsp:txXfrm>
    </dsp:sp>
    <dsp:sp modelId="{915A6ABB-BE79-471E-8A4A-AB25C3199443}">
      <dsp:nvSpPr>
        <dsp:cNvPr id="0" name=""/>
        <dsp:cNvSpPr/>
      </dsp:nvSpPr>
      <dsp:spPr>
        <a:xfrm>
          <a:off x="3716684" y="1438374"/>
          <a:ext cx="1197928" cy="11979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Physician Champion</a:t>
          </a:r>
          <a:endParaRPr lang="en-US" sz="1500" kern="1200" dirty="0"/>
        </a:p>
      </dsp:txBody>
      <dsp:txXfrm>
        <a:off x="3892116" y="1613806"/>
        <a:ext cx="847064" cy="847064"/>
      </dsp:txXfrm>
    </dsp:sp>
    <dsp:sp modelId="{774BD40E-1D56-42E5-A03C-02A8090E72F2}">
      <dsp:nvSpPr>
        <dsp:cNvPr id="0" name=""/>
        <dsp:cNvSpPr/>
      </dsp:nvSpPr>
      <dsp:spPr>
        <a:xfrm>
          <a:off x="5034405" y="1438374"/>
          <a:ext cx="1796893" cy="119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Hospitalist</a:t>
          </a:r>
          <a:endParaRPr lang="en-US" sz="1400" kern="1200" dirty="0"/>
        </a:p>
        <a:p>
          <a:pPr marL="114300" lvl="1" indent="-114300" algn="l" defTabSz="622300">
            <a:lnSpc>
              <a:spcPct val="90000"/>
            </a:lnSpc>
            <a:spcBef>
              <a:spcPct val="0"/>
            </a:spcBef>
            <a:spcAft>
              <a:spcPct val="15000"/>
            </a:spcAft>
            <a:buChar char="••"/>
          </a:pPr>
          <a:r>
            <a:rPr lang="en-US" sz="1400" kern="1200" dirty="0" smtClean="0"/>
            <a:t>Infectious Disease Specialist</a:t>
          </a:r>
          <a:endParaRPr lang="en-US" sz="1400" kern="1200" dirty="0"/>
        </a:p>
        <a:p>
          <a:pPr marL="114300" lvl="1" indent="-114300" algn="l" defTabSz="622300">
            <a:lnSpc>
              <a:spcPct val="90000"/>
            </a:lnSpc>
            <a:spcBef>
              <a:spcPct val="0"/>
            </a:spcBef>
            <a:spcAft>
              <a:spcPct val="15000"/>
            </a:spcAft>
            <a:buChar char="••"/>
          </a:pPr>
          <a:r>
            <a:rPr lang="en-US" sz="1400" kern="1200" dirty="0" smtClean="0"/>
            <a:t>Nephrologist</a:t>
          </a:r>
          <a:endParaRPr lang="en-US" sz="1400" kern="1200" dirty="0"/>
        </a:p>
        <a:p>
          <a:pPr marL="114300" lvl="1" indent="-114300" algn="l" defTabSz="622300">
            <a:lnSpc>
              <a:spcPct val="90000"/>
            </a:lnSpc>
            <a:spcBef>
              <a:spcPct val="0"/>
            </a:spcBef>
            <a:spcAft>
              <a:spcPct val="15000"/>
            </a:spcAft>
            <a:buChar char="••"/>
          </a:pPr>
          <a:r>
            <a:rPr lang="en-US" sz="1400" kern="1200" dirty="0" smtClean="0"/>
            <a:t>Geriatrician</a:t>
          </a:r>
          <a:endParaRPr lang="en-US" sz="1400" kern="1200" dirty="0"/>
        </a:p>
        <a:p>
          <a:pPr marL="114300" lvl="1" indent="-114300" algn="l" defTabSz="622300">
            <a:lnSpc>
              <a:spcPct val="90000"/>
            </a:lnSpc>
            <a:spcBef>
              <a:spcPct val="0"/>
            </a:spcBef>
            <a:spcAft>
              <a:spcPct val="15000"/>
            </a:spcAft>
            <a:buChar char="••"/>
          </a:pPr>
          <a:r>
            <a:rPr lang="en-US" sz="1400" kern="1200" dirty="0" smtClean="0"/>
            <a:t>Urologist</a:t>
          </a:r>
          <a:endParaRPr lang="en-US" sz="1400" kern="1200" dirty="0"/>
        </a:p>
        <a:p>
          <a:pPr marL="114300" lvl="1" indent="-114300" algn="l" defTabSz="622300">
            <a:lnSpc>
              <a:spcPct val="90000"/>
            </a:lnSpc>
            <a:spcBef>
              <a:spcPct val="0"/>
            </a:spcBef>
            <a:spcAft>
              <a:spcPct val="15000"/>
            </a:spcAft>
            <a:buChar char="••"/>
          </a:pPr>
          <a:r>
            <a:rPr lang="en-US" sz="1400" kern="1200" dirty="0" smtClean="0"/>
            <a:t>Hospital Epidemiologist</a:t>
          </a:r>
          <a:endParaRPr lang="en-US" sz="1400" kern="1200" dirty="0"/>
        </a:p>
      </dsp:txBody>
      <dsp:txXfrm>
        <a:off x="5034405" y="1438374"/>
        <a:ext cx="1796893" cy="1197928"/>
      </dsp:txXfrm>
    </dsp:sp>
    <dsp:sp modelId="{60A2AFF0-E198-427F-8B30-1EE7181A89C9}">
      <dsp:nvSpPr>
        <dsp:cNvPr id="0" name=""/>
        <dsp:cNvSpPr/>
      </dsp:nvSpPr>
      <dsp:spPr>
        <a:xfrm>
          <a:off x="3320974" y="2915182"/>
          <a:ext cx="1197928" cy="11979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Individual Physicians</a:t>
          </a:r>
          <a:endParaRPr lang="en-US" sz="1500" kern="1200" dirty="0"/>
        </a:p>
      </dsp:txBody>
      <dsp:txXfrm>
        <a:off x="3496406" y="3090614"/>
        <a:ext cx="847064" cy="847064"/>
      </dsp:txXfrm>
    </dsp:sp>
    <dsp:sp modelId="{9D8F189C-78B6-4866-B6EE-D15733D31E47}">
      <dsp:nvSpPr>
        <dsp:cNvPr id="0" name=""/>
        <dsp:cNvSpPr/>
      </dsp:nvSpPr>
      <dsp:spPr>
        <a:xfrm>
          <a:off x="4638696" y="2915182"/>
          <a:ext cx="1796893" cy="119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Non-surgeons</a:t>
          </a:r>
          <a:endParaRPr lang="en-US" sz="1400" kern="1200" dirty="0"/>
        </a:p>
        <a:p>
          <a:pPr marL="114300" lvl="1" indent="-114300" algn="l" defTabSz="622300">
            <a:lnSpc>
              <a:spcPct val="90000"/>
            </a:lnSpc>
            <a:spcBef>
              <a:spcPct val="0"/>
            </a:spcBef>
            <a:spcAft>
              <a:spcPct val="15000"/>
            </a:spcAft>
            <a:buChar char="••"/>
          </a:pPr>
          <a:r>
            <a:rPr lang="en-US" sz="1400" kern="1200" dirty="0" smtClean="0"/>
            <a:t>Surgeons</a:t>
          </a:r>
          <a:endParaRPr lang="en-US" sz="1400" kern="1200" dirty="0"/>
        </a:p>
      </dsp:txBody>
      <dsp:txXfrm>
        <a:off x="4638696" y="2915182"/>
        <a:ext cx="1796893" cy="11979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BE305-A744-490D-8283-E390A07FC95E}">
      <dsp:nvSpPr>
        <dsp:cNvPr id="0" name=""/>
        <dsp:cNvSpPr/>
      </dsp:nvSpPr>
      <dsp:spPr>
        <a:xfrm>
          <a:off x="1040897" y="886527"/>
          <a:ext cx="3086100" cy="30861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7F9D6-CCBA-4B3E-A096-3DAC293E836A}">
      <dsp:nvSpPr>
        <dsp:cNvPr id="0" name=""/>
        <dsp:cNvSpPr/>
      </dsp:nvSpPr>
      <dsp:spPr>
        <a:xfrm>
          <a:off x="1658117" y="1503747"/>
          <a:ext cx="1851660" cy="18516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68A5AD-7529-4F14-90F2-E8D90A4AC7DC}">
      <dsp:nvSpPr>
        <dsp:cNvPr id="0" name=""/>
        <dsp:cNvSpPr/>
      </dsp:nvSpPr>
      <dsp:spPr>
        <a:xfrm>
          <a:off x="2275337" y="2120967"/>
          <a:ext cx="617220" cy="617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F2EB71-FCA5-48B8-A700-C91C9FA75999}">
      <dsp:nvSpPr>
        <dsp:cNvPr id="0" name=""/>
        <dsp:cNvSpPr/>
      </dsp:nvSpPr>
      <dsp:spPr>
        <a:xfrm>
          <a:off x="4495798" y="152398"/>
          <a:ext cx="2859873" cy="331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b="1" kern="1200" dirty="0" smtClean="0"/>
            <a:t>CUSP Model : 4 E’s</a:t>
          </a:r>
          <a:endParaRPr lang="en-US" sz="2400" b="1" kern="1200" dirty="0"/>
        </a:p>
      </dsp:txBody>
      <dsp:txXfrm>
        <a:off x="4495798" y="152398"/>
        <a:ext cx="2859873" cy="331421"/>
      </dsp:txXfrm>
    </dsp:sp>
    <dsp:sp modelId="{CB7BC004-E787-4785-BBD4-C8C0D0EEBD86}">
      <dsp:nvSpPr>
        <dsp:cNvPr id="0" name=""/>
        <dsp:cNvSpPr/>
      </dsp:nvSpPr>
      <dsp:spPr>
        <a:xfrm>
          <a:off x="4255584" y="307883"/>
          <a:ext cx="38576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46F57-A77A-46F5-ADDE-3448D8450D98}">
      <dsp:nvSpPr>
        <dsp:cNvPr id="0" name=""/>
        <dsp:cNvSpPr/>
      </dsp:nvSpPr>
      <dsp:spPr>
        <a:xfrm rot="5400000">
          <a:off x="2358404" y="533940"/>
          <a:ext cx="2121179" cy="1670094"/>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B71063-ACE2-4FFB-B273-B41BD9244E9B}">
      <dsp:nvSpPr>
        <dsp:cNvPr id="0" name=""/>
        <dsp:cNvSpPr/>
      </dsp:nvSpPr>
      <dsp:spPr>
        <a:xfrm>
          <a:off x="4504995" y="990600"/>
          <a:ext cx="3399261" cy="43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IHI Approach : 6 Elements</a:t>
          </a:r>
          <a:endParaRPr lang="en-US" sz="2400" kern="1200" dirty="0"/>
        </a:p>
      </dsp:txBody>
      <dsp:txXfrm>
        <a:off x="4504995" y="990600"/>
        <a:ext cx="3399261" cy="434790"/>
      </dsp:txXfrm>
    </dsp:sp>
    <dsp:sp modelId="{C93052BD-B24F-44CD-9A60-1A1A63A3756E}">
      <dsp:nvSpPr>
        <dsp:cNvPr id="0" name=""/>
        <dsp:cNvSpPr/>
      </dsp:nvSpPr>
      <dsp:spPr>
        <a:xfrm>
          <a:off x="4255584" y="1207995"/>
          <a:ext cx="38576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829910-1325-4DF7-9EAA-80A0BF170E58}">
      <dsp:nvSpPr>
        <dsp:cNvPr id="0" name=""/>
        <dsp:cNvSpPr/>
      </dsp:nvSpPr>
      <dsp:spPr>
        <a:xfrm rot="5400000">
          <a:off x="2813707" y="1420011"/>
          <a:ext cx="1652915" cy="1227753"/>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CEA5DD-64DD-481D-B14E-E94C9F86C047}">
      <dsp:nvSpPr>
        <dsp:cNvPr id="0" name=""/>
        <dsp:cNvSpPr/>
      </dsp:nvSpPr>
      <dsp:spPr>
        <a:xfrm>
          <a:off x="4533896" y="1828799"/>
          <a:ext cx="2576507" cy="59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6 Drivers</a:t>
          </a:r>
          <a:endParaRPr lang="en-US" sz="2400" b="1" kern="1200" dirty="0"/>
        </a:p>
      </dsp:txBody>
      <dsp:txXfrm>
        <a:off x="4533896" y="1828799"/>
        <a:ext cx="2576507" cy="590554"/>
      </dsp:txXfrm>
    </dsp:sp>
    <dsp:sp modelId="{CFA2BA5E-3984-40B8-821B-368736EA1A29}">
      <dsp:nvSpPr>
        <dsp:cNvPr id="0" name=""/>
        <dsp:cNvSpPr/>
      </dsp:nvSpPr>
      <dsp:spPr>
        <a:xfrm>
          <a:off x="4255584" y="2108108"/>
          <a:ext cx="38576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F160E6-4078-437F-AEAA-198E45AA2D04}">
      <dsp:nvSpPr>
        <dsp:cNvPr id="0" name=""/>
        <dsp:cNvSpPr/>
      </dsp:nvSpPr>
      <dsp:spPr>
        <a:xfrm rot="5400000">
          <a:off x="3269575" y="2305361"/>
          <a:ext cx="1180947" cy="785412"/>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B03B0-F339-47FD-B52C-AAC99956D6E9}">
      <dsp:nvSpPr>
        <dsp:cNvPr id="0" name=""/>
        <dsp:cNvSpPr/>
      </dsp:nvSpPr>
      <dsp:spPr>
        <a:xfrm>
          <a:off x="2819408" y="1295406"/>
          <a:ext cx="1666396" cy="1441500"/>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Engaging Physicians in Quality and Safety</a:t>
          </a:r>
          <a:endParaRPr lang="en-US" sz="1800" b="1" kern="1200" dirty="0"/>
        </a:p>
      </dsp:txBody>
      <dsp:txXfrm>
        <a:off x="3095553" y="1534283"/>
        <a:ext cx="1114106" cy="963746"/>
      </dsp:txXfrm>
    </dsp:sp>
    <dsp:sp modelId="{DC785CA5-1C08-46F2-A66A-3C37A495970E}">
      <dsp:nvSpPr>
        <dsp:cNvPr id="0" name=""/>
        <dsp:cNvSpPr/>
      </dsp:nvSpPr>
      <dsp:spPr>
        <a:xfrm>
          <a:off x="38676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4957DC-371F-4838-AC6E-1AE1ACC0CB73}">
      <dsp:nvSpPr>
        <dsp:cNvPr id="0" name=""/>
        <dsp:cNvSpPr/>
      </dsp:nvSpPr>
      <dsp:spPr>
        <a:xfrm>
          <a:off x="2977706" y="0"/>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Discover a Common Purpose</a:t>
          </a:r>
          <a:endParaRPr lang="en-US" sz="1200" b="1" kern="1200" dirty="0"/>
        </a:p>
      </dsp:txBody>
      <dsp:txXfrm>
        <a:off x="3204015" y="195784"/>
        <a:ext cx="912982" cy="789836"/>
      </dsp:txXfrm>
    </dsp:sp>
    <dsp:sp modelId="{04B802A6-31FB-4869-920E-9C8F8FD4D80E}">
      <dsp:nvSpPr>
        <dsp:cNvPr id="0" name=""/>
        <dsp:cNvSpPr/>
      </dsp:nvSpPr>
      <dsp:spPr>
        <a:xfrm>
          <a:off x="46014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21375-B993-44F9-BF3B-3BFCC3CD8F16}">
      <dsp:nvSpPr>
        <dsp:cNvPr id="0" name=""/>
        <dsp:cNvSpPr/>
      </dsp:nvSpPr>
      <dsp:spPr>
        <a:xfrm>
          <a:off x="4230121" y="726643"/>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Reframe Values and Beliefs</a:t>
          </a:r>
          <a:endParaRPr lang="en-US" sz="1200" kern="1200" dirty="0"/>
        </a:p>
      </dsp:txBody>
      <dsp:txXfrm>
        <a:off x="4456430" y="922427"/>
        <a:ext cx="912982" cy="789836"/>
      </dsp:txXfrm>
    </dsp:sp>
    <dsp:sp modelId="{8F26FB6D-DAC3-4800-97BC-C100FDF5F794}">
      <dsp:nvSpPr>
        <dsp:cNvPr id="0" name=""/>
        <dsp:cNvSpPr/>
      </dsp:nvSpPr>
      <dsp:spPr>
        <a:xfrm>
          <a:off x="40917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E28DA-56DB-4B65-99B4-ECA11829EB94}">
      <dsp:nvSpPr>
        <dsp:cNvPr id="0" name=""/>
        <dsp:cNvSpPr/>
      </dsp:nvSpPr>
      <dsp:spPr>
        <a:xfrm>
          <a:off x="4230121" y="2155139"/>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Segment the Engagement Plan</a:t>
          </a:r>
          <a:endParaRPr lang="en-US" sz="1200" kern="1200" dirty="0"/>
        </a:p>
      </dsp:txBody>
      <dsp:txXfrm>
        <a:off x="4456430" y="2350923"/>
        <a:ext cx="912982" cy="789836"/>
      </dsp:txXfrm>
    </dsp:sp>
    <dsp:sp modelId="{D39771FA-5F82-4DCB-92D4-C885E0263FC4}">
      <dsp:nvSpPr>
        <dsp:cNvPr id="0" name=""/>
        <dsp:cNvSpPr/>
      </dsp:nvSpPr>
      <dsp:spPr>
        <a:xfrm>
          <a:off x="28273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9ED60-BB6D-4785-A427-1CC8F18AA502}">
      <dsp:nvSpPr>
        <dsp:cNvPr id="0" name=""/>
        <dsp:cNvSpPr/>
      </dsp:nvSpPr>
      <dsp:spPr>
        <a:xfrm>
          <a:off x="2977706" y="2882595"/>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Use Engaging Improvement Methods</a:t>
          </a:r>
          <a:endParaRPr lang="en-US" sz="1200" kern="1200" dirty="0"/>
        </a:p>
      </dsp:txBody>
      <dsp:txXfrm>
        <a:off x="3204015" y="3078379"/>
        <a:ext cx="912982" cy="789836"/>
      </dsp:txXfrm>
    </dsp:sp>
    <dsp:sp modelId="{BADA970B-E41F-4E94-8FC4-E3BA325CE127}">
      <dsp:nvSpPr>
        <dsp:cNvPr id="0" name=""/>
        <dsp:cNvSpPr/>
      </dsp:nvSpPr>
      <dsp:spPr>
        <a:xfrm>
          <a:off x="20815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E16FC-FEE4-4A8C-8E3B-21DCAD761F50}">
      <dsp:nvSpPr>
        <dsp:cNvPr id="0" name=""/>
        <dsp:cNvSpPr/>
      </dsp:nvSpPr>
      <dsp:spPr>
        <a:xfrm>
          <a:off x="1719478" y="2155952"/>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Show Courage</a:t>
          </a:r>
          <a:endParaRPr lang="en-US" sz="1200" kern="1200" dirty="0"/>
        </a:p>
      </dsp:txBody>
      <dsp:txXfrm>
        <a:off x="1945787" y="2351736"/>
        <a:ext cx="912982" cy="789836"/>
      </dsp:txXfrm>
    </dsp:sp>
    <dsp:sp modelId="{131F70D2-B5F3-46FD-8A0B-EA2B5D5A50F2}">
      <dsp:nvSpPr>
        <dsp:cNvPr id="0" name=""/>
        <dsp:cNvSpPr/>
      </dsp:nvSpPr>
      <dsp:spPr>
        <a:xfrm>
          <a:off x="1719478" y="725017"/>
          <a:ext cx="1365600" cy="1181404"/>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Adopt an Engaging Style</a:t>
          </a:r>
          <a:endParaRPr lang="en-US" sz="1200" kern="1200" dirty="0"/>
        </a:p>
      </dsp:txBody>
      <dsp:txXfrm>
        <a:off x="1945787" y="920801"/>
        <a:ext cx="912982" cy="789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2C5BE-EB13-4A41-9F91-F2C217E334DA}">
      <dsp:nvSpPr>
        <dsp:cNvPr id="0" name=""/>
        <dsp:cNvSpPr/>
      </dsp:nvSpPr>
      <dsp:spPr>
        <a:xfrm>
          <a:off x="-92459" y="0"/>
          <a:ext cx="5356317" cy="40924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655494" y="482583"/>
        <a:ext cx="3088326" cy="3127248"/>
      </dsp:txXfrm>
    </dsp:sp>
    <dsp:sp modelId="{AFF10AE3-4A06-4F1A-BA45-92BC095E390F}">
      <dsp:nvSpPr>
        <dsp:cNvPr id="0" name=""/>
        <dsp:cNvSpPr/>
      </dsp:nvSpPr>
      <dsp:spPr>
        <a:xfrm>
          <a:off x="2824514" y="11192"/>
          <a:ext cx="5421345" cy="4092415"/>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4363004" y="493776"/>
        <a:ext cx="3125820" cy="3127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789A-3BBF-A94D-9527-FD7816BDBC2D}">
      <dsp:nvSpPr>
        <dsp:cNvPr id="0" name=""/>
        <dsp:cNvSpPr/>
      </dsp:nvSpPr>
      <dsp:spPr>
        <a:xfrm>
          <a:off x="0" y="255268"/>
          <a:ext cx="5029199" cy="887734"/>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n-US" sz="4000" kern="1200" dirty="0">
            <a:latin typeface="Arial"/>
          </a:endParaRPr>
        </a:p>
      </dsp:txBody>
      <dsp:txXfrm>
        <a:off x="26001" y="281269"/>
        <a:ext cx="4977197" cy="835732"/>
      </dsp:txXfrm>
    </dsp:sp>
    <dsp:sp modelId="{B106449B-99EE-DF49-AC82-C2CEB2B442D2}">
      <dsp:nvSpPr>
        <dsp:cNvPr id="0" name=""/>
        <dsp:cNvSpPr/>
      </dsp:nvSpPr>
      <dsp:spPr>
        <a:xfrm rot="5400000">
          <a:off x="2373692" y="1123959"/>
          <a:ext cx="281815" cy="4138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1189971"/>
        <a:ext cx="248304" cy="197271"/>
      </dsp:txXfrm>
    </dsp:sp>
    <dsp:sp modelId="{CACEAF58-CD18-E741-8071-103AA3FF053C}">
      <dsp:nvSpPr>
        <dsp:cNvPr id="0" name=""/>
        <dsp:cNvSpPr/>
      </dsp:nvSpPr>
      <dsp:spPr>
        <a:xfrm>
          <a:off x="0" y="15187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1545692"/>
        <a:ext cx="4975327" cy="865774"/>
      </dsp:txXfrm>
    </dsp:sp>
    <dsp:sp modelId="{5897D324-07FF-E744-8CE3-2B43FDE500F1}">
      <dsp:nvSpPr>
        <dsp:cNvPr id="0" name=""/>
        <dsp:cNvSpPr/>
      </dsp:nvSpPr>
      <dsp:spPr>
        <a:xfrm rot="5400000">
          <a:off x="2373692" y="2419359"/>
          <a:ext cx="281815" cy="4138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8" y="2485371"/>
        <a:ext cx="248304" cy="197271"/>
      </dsp:txXfrm>
    </dsp:sp>
    <dsp:sp modelId="{EB406523-D94B-704A-A73D-4530576EA98B}">
      <dsp:nvSpPr>
        <dsp:cNvPr id="0" name=""/>
        <dsp:cNvSpPr/>
      </dsp:nvSpPr>
      <dsp:spPr>
        <a:xfrm>
          <a:off x="0" y="2814156"/>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2841092"/>
        <a:ext cx="4975327" cy="865774"/>
      </dsp:txXfrm>
    </dsp:sp>
    <dsp:sp modelId="{47ACE53D-EA89-F64E-928A-5898E54B29A7}">
      <dsp:nvSpPr>
        <dsp:cNvPr id="0" name=""/>
        <dsp:cNvSpPr/>
      </dsp:nvSpPr>
      <dsp:spPr>
        <a:xfrm rot="5400000">
          <a:off x="2374266" y="3743413"/>
          <a:ext cx="280666" cy="4138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2390447" y="3810000"/>
        <a:ext cx="248304" cy="196466"/>
      </dsp:txXfrm>
    </dsp:sp>
    <dsp:sp modelId="{3D235A7B-0B86-4348-8AE4-3A7A62DA93AC}">
      <dsp:nvSpPr>
        <dsp:cNvPr id="0" name=""/>
        <dsp:cNvSpPr/>
      </dsp:nvSpPr>
      <dsp:spPr>
        <a:xfrm>
          <a:off x="0" y="4108024"/>
          <a:ext cx="5029199" cy="919646"/>
        </a:xfrm>
        <a:prstGeom prst="roundRect">
          <a:avLst>
            <a:gd name="adj" fmla="val 10000"/>
          </a:avLst>
        </a:prstGeom>
        <a:gradFill rotWithShape="0">
          <a:gsLst>
            <a:gs pos="0">
              <a:srgbClr val="00ACE8"/>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endParaRPr lang="en-US" sz="4100" kern="1200" dirty="0">
            <a:latin typeface="Arial"/>
          </a:endParaRPr>
        </a:p>
      </dsp:txBody>
      <dsp:txXfrm>
        <a:off x="26936" y="4134960"/>
        <a:ext cx="4975327" cy="8657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F8EF9-6BD5-47C6-9140-150723DCD0DC}">
      <dsp:nvSpPr>
        <dsp:cNvPr id="0" name=""/>
        <dsp:cNvSpPr/>
      </dsp:nvSpPr>
      <dsp:spPr>
        <a:xfrm rot="2562897">
          <a:off x="2936005" y="2873131"/>
          <a:ext cx="627013" cy="44077"/>
        </a:xfrm>
        <a:custGeom>
          <a:avLst/>
          <a:gdLst/>
          <a:ahLst/>
          <a:cxnLst/>
          <a:rect l="0" t="0" r="0" b="0"/>
          <a:pathLst>
            <a:path>
              <a:moveTo>
                <a:pt x="0" y="22038"/>
              </a:moveTo>
              <a:lnTo>
                <a:pt x="627013"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A4425-71A6-4183-B01C-316095DBCCB7}">
      <dsp:nvSpPr>
        <dsp:cNvPr id="0" name=""/>
        <dsp:cNvSpPr/>
      </dsp:nvSpPr>
      <dsp:spPr>
        <a:xfrm>
          <a:off x="3019166" y="2015299"/>
          <a:ext cx="697517" cy="44077"/>
        </a:xfrm>
        <a:custGeom>
          <a:avLst/>
          <a:gdLst/>
          <a:ahLst/>
          <a:cxnLst/>
          <a:rect l="0" t="0" r="0" b="0"/>
          <a:pathLst>
            <a:path>
              <a:moveTo>
                <a:pt x="0" y="22038"/>
              </a:moveTo>
              <a:lnTo>
                <a:pt x="697517"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E87192-7F8D-45DD-840B-1B69AABFB58A}">
      <dsp:nvSpPr>
        <dsp:cNvPr id="0" name=""/>
        <dsp:cNvSpPr/>
      </dsp:nvSpPr>
      <dsp:spPr>
        <a:xfrm rot="19057257">
          <a:off x="2929436" y="1146219"/>
          <a:ext cx="686804" cy="44077"/>
        </a:xfrm>
        <a:custGeom>
          <a:avLst/>
          <a:gdLst/>
          <a:ahLst/>
          <a:cxnLst/>
          <a:rect l="0" t="0" r="0" b="0"/>
          <a:pathLst>
            <a:path>
              <a:moveTo>
                <a:pt x="0" y="22038"/>
              </a:moveTo>
              <a:lnTo>
                <a:pt x="686804" y="220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891298-F44B-49CA-9A72-C128450D2180}">
      <dsp:nvSpPr>
        <dsp:cNvPr id="0" name=""/>
        <dsp:cNvSpPr/>
      </dsp:nvSpPr>
      <dsp:spPr>
        <a:xfrm>
          <a:off x="1316950" y="1009695"/>
          <a:ext cx="1996547" cy="19965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E55FCF-716E-4FA2-A37D-E42AFA8B682A}">
      <dsp:nvSpPr>
        <dsp:cNvPr id="0" name=""/>
        <dsp:cNvSpPr/>
      </dsp:nvSpPr>
      <dsp:spPr>
        <a:xfrm>
          <a:off x="3380486" y="1275"/>
          <a:ext cx="1117682" cy="11176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Medical Executive</a:t>
          </a:r>
          <a:endParaRPr lang="en-US" sz="1500" kern="1200" dirty="0"/>
        </a:p>
      </dsp:txBody>
      <dsp:txXfrm>
        <a:off x="3544167" y="164956"/>
        <a:ext cx="790320" cy="790320"/>
      </dsp:txXfrm>
    </dsp:sp>
    <dsp:sp modelId="{DB5C1B54-847D-4D06-84DC-5228D3B65194}">
      <dsp:nvSpPr>
        <dsp:cNvPr id="0" name=""/>
        <dsp:cNvSpPr/>
      </dsp:nvSpPr>
      <dsp:spPr>
        <a:xfrm>
          <a:off x="4609937" y="1275"/>
          <a:ext cx="1676523" cy="111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CMO, CQO</a:t>
          </a:r>
          <a:endParaRPr lang="en-US" sz="1400" kern="1200" dirty="0"/>
        </a:p>
        <a:p>
          <a:pPr marL="114300" lvl="1" indent="-114300" algn="l" defTabSz="622300">
            <a:lnSpc>
              <a:spcPct val="90000"/>
            </a:lnSpc>
            <a:spcBef>
              <a:spcPct val="0"/>
            </a:spcBef>
            <a:spcAft>
              <a:spcPct val="15000"/>
            </a:spcAft>
            <a:buChar char="••"/>
          </a:pPr>
          <a:r>
            <a:rPr lang="en-US" sz="1400" kern="1200" dirty="0" smtClean="0"/>
            <a:t>Medical Executive Committee Members</a:t>
          </a:r>
          <a:endParaRPr lang="en-US" sz="1400" kern="1200" dirty="0"/>
        </a:p>
      </dsp:txBody>
      <dsp:txXfrm>
        <a:off x="4609937" y="1275"/>
        <a:ext cx="1676523" cy="1117682"/>
      </dsp:txXfrm>
    </dsp:sp>
    <dsp:sp modelId="{915A6ABB-BE79-471E-8A4A-AB25C3199443}">
      <dsp:nvSpPr>
        <dsp:cNvPr id="0" name=""/>
        <dsp:cNvSpPr/>
      </dsp:nvSpPr>
      <dsp:spPr>
        <a:xfrm>
          <a:off x="3716684" y="1438374"/>
          <a:ext cx="1197928" cy="11979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Physician Champion</a:t>
          </a:r>
          <a:endParaRPr lang="en-US" sz="1500" kern="1200" dirty="0"/>
        </a:p>
      </dsp:txBody>
      <dsp:txXfrm>
        <a:off x="3892116" y="1613806"/>
        <a:ext cx="847064" cy="847064"/>
      </dsp:txXfrm>
    </dsp:sp>
    <dsp:sp modelId="{774BD40E-1D56-42E5-A03C-02A8090E72F2}">
      <dsp:nvSpPr>
        <dsp:cNvPr id="0" name=""/>
        <dsp:cNvSpPr/>
      </dsp:nvSpPr>
      <dsp:spPr>
        <a:xfrm>
          <a:off x="5034405" y="1438374"/>
          <a:ext cx="1796893" cy="119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Hospitalist</a:t>
          </a:r>
          <a:endParaRPr lang="en-US" sz="1400" kern="1200" dirty="0"/>
        </a:p>
        <a:p>
          <a:pPr marL="114300" lvl="1" indent="-114300" algn="l" defTabSz="622300">
            <a:lnSpc>
              <a:spcPct val="90000"/>
            </a:lnSpc>
            <a:spcBef>
              <a:spcPct val="0"/>
            </a:spcBef>
            <a:spcAft>
              <a:spcPct val="15000"/>
            </a:spcAft>
            <a:buChar char="••"/>
          </a:pPr>
          <a:r>
            <a:rPr lang="en-US" sz="1400" kern="1200" dirty="0" smtClean="0"/>
            <a:t>Infectious Disease Specialist</a:t>
          </a:r>
          <a:endParaRPr lang="en-US" sz="1400" kern="1200" dirty="0"/>
        </a:p>
        <a:p>
          <a:pPr marL="114300" lvl="1" indent="-114300" algn="l" defTabSz="622300">
            <a:lnSpc>
              <a:spcPct val="90000"/>
            </a:lnSpc>
            <a:spcBef>
              <a:spcPct val="0"/>
            </a:spcBef>
            <a:spcAft>
              <a:spcPct val="15000"/>
            </a:spcAft>
            <a:buChar char="••"/>
          </a:pPr>
          <a:r>
            <a:rPr lang="en-US" sz="1400" kern="1200" dirty="0" smtClean="0"/>
            <a:t>Nephrologist</a:t>
          </a:r>
          <a:endParaRPr lang="en-US" sz="1400" kern="1200" dirty="0"/>
        </a:p>
        <a:p>
          <a:pPr marL="114300" lvl="1" indent="-114300" algn="l" defTabSz="622300">
            <a:lnSpc>
              <a:spcPct val="90000"/>
            </a:lnSpc>
            <a:spcBef>
              <a:spcPct val="0"/>
            </a:spcBef>
            <a:spcAft>
              <a:spcPct val="15000"/>
            </a:spcAft>
            <a:buChar char="••"/>
          </a:pPr>
          <a:r>
            <a:rPr lang="en-US" sz="1400" kern="1200" dirty="0" smtClean="0"/>
            <a:t>Geriatrician</a:t>
          </a:r>
          <a:endParaRPr lang="en-US" sz="1400" kern="1200" dirty="0"/>
        </a:p>
        <a:p>
          <a:pPr marL="114300" lvl="1" indent="-114300" algn="l" defTabSz="622300">
            <a:lnSpc>
              <a:spcPct val="90000"/>
            </a:lnSpc>
            <a:spcBef>
              <a:spcPct val="0"/>
            </a:spcBef>
            <a:spcAft>
              <a:spcPct val="15000"/>
            </a:spcAft>
            <a:buChar char="••"/>
          </a:pPr>
          <a:r>
            <a:rPr lang="en-US" sz="1400" kern="1200" dirty="0" smtClean="0"/>
            <a:t>Urologist</a:t>
          </a:r>
          <a:endParaRPr lang="en-US" sz="1400" kern="1200" dirty="0"/>
        </a:p>
        <a:p>
          <a:pPr marL="114300" lvl="1" indent="-114300" algn="l" defTabSz="622300">
            <a:lnSpc>
              <a:spcPct val="90000"/>
            </a:lnSpc>
            <a:spcBef>
              <a:spcPct val="0"/>
            </a:spcBef>
            <a:spcAft>
              <a:spcPct val="15000"/>
            </a:spcAft>
            <a:buChar char="••"/>
          </a:pPr>
          <a:r>
            <a:rPr lang="en-US" sz="1400" kern="1200" dirty="0" smtClean="0"/>
            <a:t>Hospital Epidemiologist</a:t>
          </a:r>
          <a:endParaRPr lang="en-US" sz="1400" kern="1200" dirty="0"/>
        </a:p>
      </dsp:txBody>
      <dsp:txXfrm>
        <a:off x="5034405" y="1438374"/>
        <a:ext cx="1796893" cy="1197928"/>
      </dsp:txXfrm>
    </dsp:sp>
    <dsp:sp modelId="{60A2AFF0-E198-427F-8B30-1EE7181A89C9}">
      <dsp:nvSpPr>
        <dsp:cNvPr id="0" name=""/>
        <dsp:cNvSpPr/>
      </dsp:nvSpPr>
      <dsp:spPr>
        <a:xfrm>
          <a:off x="3320974" y="2915182"/>
          <a:ext cx="1197928" cy="11979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Individual Physicians</a:t>
          </a:r>
          <a:endParaRPr lang="en-US" sz="1500" kern="1200" dirty="0"/>
        </a:p>
      </dsp:txBody>
      <dsp:txXfrm>
        <a:off x="3496406" y="3090614"/>
        <a:ext cx="847064" cy="847064"/>
      </dsp:txXfrm>
    </dsp:sp>
    <dsp:sp modelId="{9D8F189C-78B6-4866-B6EE-D15733D31E47}">
      <dsp:nvSpPr>
        <dsp:cNvPr id="0" name=""/>
        <dsp:cNvSpPr/>
      </dsp:nvSpPr>
      <dsp:spPr>
        <a:xfrm>
          <a:off x="4638696" y="2915182"/>
          <a:ext cx="1796893" cy="119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Non-surgeons</a:t>
          </a:r>
          <a:endParaRPr lang="en-US" sz="1400" kern="1200" dirty="0"/>
        </a:p>
        <a:p>
          <a:pPr marL="114300" lvl="1" indent="-114300" algn="l" defTabSz="622300">
            <a:lnSpc>
              <a:spcPct val="90000"/>
            </a:lnSpc>
            <a:spcBef>
              <a:spcPct val="0"/>
            </a:spcBef>
            <a:spcAft>
              <a:spcPct val="15000"/>
            </a:spcAft>
            <a:buChar char="••"/>
          </a:pPr>
          <a:r>
            <a:rPr lang="en-US" sz="1400" kern="1200" dirty="0" smtClean="0"/>
            <a:t>Surgeons</a:t>
          </a:r>
          <a:endParaRPr lang="en-US" sz="1400" kern="1200" dirty="0"/>
        </a:p>
      </dsp:txBody>
      <dsp:txXfrm>
        <a:off x="4638696" y="2915182"/>
        <a:ext cx="1796893" cy="119792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52B2F1-7266-4696-B7C2-35669D3E8587}" type="datetimeFigureOut">
              <a:rPr lang="en-US" smtClean="0"/>
              <a:t>10/1/2015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31D35D-545B-4F31-B039-EF6D83D1913A}" type="slidenum">
              <a:rPr lang="en-US" smtClean="0"/>
              <a:t>‹#›</a:t>
            </a:fld>
            <a:endParaRPr lang="en-US" dirty="0"/>
          </a:p>
        </p:txBody>
      </p:sp>
    </p:spTree>
    <p:extLst>
      <p:ext uri="{BB962C8B-B14F-4D97-AF65-F5344CB8AC3E}">
        <p14:creationId xmlns:p14="http://schemas.microsoft.com/office/powerpoint/2010/main" val="417229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44C48C-EDE0-4178-A57B-0F6FBF6D6E90}" type="datetimeFigureOut">
              <a:rPr lang="en-US" smtClean="0"/>
              <a:pPr/>
              <a:t>10/1/2015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44432-B47F-4822-B69A-7D4AF8D862A8}" type="slidenum">
              <a:rPr lang="en-US" smtClean="0"/>
              <a:pPr/>
              <a:t>‹#›</a:t>
            </a:fld>
            <a:endParaRPr lang="en-US" dirty="0"/>
          </a:p>
        </p:txBody>
      </p:sp>
    </p:spTree>
    <p:extLst>
      <p:ext uri="{BB962C8B-B14F-4D97-AF65-F5344CB8AC3E}">
        <p14:creationId xmlns:p14="http://schemas.microsoft.com/office/powerpoint/2010/main" val="4188519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7244432-B47F-4822-B69A-7D4AF8D862A8}"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2648746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44432-B47F-4822-B69A-7D4AF8D862A8}" type="slidenum">
              <a:rPr lang="en-US" smtClean="0"/>
              <a:pPr/>
              <a:t>30</a:t>
            </a:fld>
            <a:endParaRPr lang="en-US" dirty="0"/>
          </a:p>
        </p:txBody>
      </p:sp>
    </p:spTree>
    <p:extLst>
      <p:ext uri="{BB962C8B-B14F-4D97-AF65-F5344CB8AC3E}">
        <p14:creationId xmlns:p14="http://schemas.microsoft.com/office/powerpoint/2010/main" val="48827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normAutofit fontScale="85000" lnSpcReduction="20000"/>
          </a:bodyPr>
          <a:lstStyle/>
          <a:p>
            <a:r>
              <a:rPr lang="en-US" b="1" dirty="0">
                <a:ea typeface="ＭＳ Ｐゴシック" pitchFamily="-108" charset="-128"/>
                <a:cs typeface="ＭＳ Ｐゴシック" pitchFamily="-108" charset="-128"/>
              </a:rPr>
              <a:t>SAY:</a:t>
            </a:r>
          </a:p>
          <a:p>
            <a:r>
              <a:rPr lang="en-US" dirty="0">
                <a:ea typeface="ＭＳ Ｐゴシック" pitchFamily="-108" charset="-128"/>
                <a:cs typeface="ＭＳ Ｐゴシック" pitchFamily="-108" charset="-128"/>
              </a:rPr>
              <a:t>The 4 E’s engagement model will assist in identifying and recruiting team members. Created by the Johns Hopkins University’s Quality and Safety Research Group, the 4 E’s help teams implement patient safety interventions by focusing change efforts around technical and adaptive work. The model features four elements for starting and sustaining initiatives: engage, educate, execute, and evaluate. These four elements depict the primary means for engaging unit team members to ensure patient safety initiatives are carried out in a way that encourages sustainability. </a:t>
            </a:r>
            <a:endParaRPr lang="en-US" b="1" dirty="0">
              <a:ea typeface="ＭＳ Ｐゴシック" pitchFamily="-108" charset="-128"/>
              <a:cs typeface="ＭＳ Ｐゴシック" pitchFamily="-108" charset="-128"/>
            </a:endParaRPr>
          </a:p>
          <a:p>
            <a:r>
              <a:rPr lang="en-US" b="1" u="sng" dirty="0">
                <a:ea typeface="ＭＳ Ｐゴシック" pitchFamily="-108" charset="-128"/>
                <a:cs typeface="ＭＳ Ｐゴシック" pitchFamily="-108" charset="-128"/>
              </a:rPr>
              <a:t>Engage</a:t>
            </a:r>
            <a:endParaRPr lang="en-US" b="1"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Engagement primarily embodies adaptive work, in which unit teams help staff understand the results of preventable harm caused by a clinical problem. This is done by sharing stories about patients affected by a problem and estimating the number of patients who are harmed. Emphasizing unit team members’ involvement in improving the unit lends not only to the success of the initiative but also to the sustainability of the effort. </a:t>
            </a:r>
            <a:endParaRPr lang="en-US" b="1" dirty="0">
              <a:ea typeface="ＭＳ Ｐゴシック" pitchFamily="-108" charset="-128"/>
              <a:cs typeface="ＭＳ Ｐゴシック" pitchFamily="-108" charset="-128"/>
            </a:endParaRPr>
          </a:p>
          <a:p>
            <a:r>
              <a:rPr lang="en-US" b="1" u="sng" dirty="0">
                <a:ea typeface="ＭＳ Ｐゴシック" pitchFamily="-108" charset="-128"/>
                <a:cs typeface="ＭＳ Ｐゴシック" pitchFamily="-108" charset="-128"/>
              </a:rPr>
              <a:t>Educate</a:t>
            </a:r>
            <a:endParaRPr lang="en-US" b="1"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Education uses predominantly technical work and requires unit teams to guarantee that staff and senior leaders understand what is necessary to prevent a given clinical problem. </a:t>
            </a:r>
            <a:endParaRPr lang="en-US" b="1" dirty="0">
              <a:ea typeface="ＭＳ Ｐゴシック" pitchFamily="-108" charset="-128"/>
              <a:cs typeface="ＭＳ Ｐゴシック" pitchFamily="-108" charset="-128"/>
            </a:endParaRPr>
          </a:p>
          <a:p>
            <a:r>
              <a:rPr lang="en-US" b="1" dirty="0">
                <a:ea typeface="ＭＳ Ｐゴシック" pitchFamily="-108" charset="-128"/>
                <a:cs typeface="ＭＳ Ｐゴシック" pitchFamily="-108" charset="-128"/>
              </a:rPr>
              <a:t> </a:t>
            </a:r>
          </a:p>
          <a:p>
            <a:r>
              <a:rPr lang="en-US" b="1" u="sng" dirty="0">
                <a:ea typeface="ＭＳ Ｐゴシック" pitchFamily="-108" charset="-128"/>
                <a:cs typeface="ＭＳ Ｐゴシック" pitchFamily="-108" charset="-128"/>
              </a:rPr>
              <a:t>Execute</a:t>
            </a:r>
            <a:endParaRPr lang="en-US" b="1"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Execution of a sustainable intervention requires adaptive work. Unit team members will apply a plan of action based on the unit’s resources and culture and analyze their roles within the plan. </a:t>
            </a:r>
            <a:endParaRPr lang="en-US" b="1" dirty="0">
              <a:ea typeface="ＭＳ Ｐゴシック" pitchFamily="-108" charset="-128"/>
              <a:cs typeface="ＭＳ Ｐゴシック" pitchFamily="-108" charset="-128"/>
            </a:endParaRPr>
          </a:p>
          <a:p>
            <a:r>
              <a:rPr lang="en-US" b="1" u="sng" dirty="0">
                <a:ea typeface="ＭＳ Ｐゴシック" pitchFamily="-108" charset="-128"/>
                <a:cs typeface="ＭＳ Ｐゴシック" pitchFamily="-108" charset="-128"/>
              </a:rPr>
              <a:t>Evaluate</a:t>
            </a:r>
            <a:endParaRPr lang="en-US" b="1" i="1"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
            </a:r>
            <a:br>
              <a:rPr lang="en-US" dirty="0">
                <a:ea typeface="ＭＳ Ｐゴシック" pitchFamily="-108" charset="-128"/>
                <a:cs typeface="ＭＳ Ｐゴシック" pitchFamily="-108" charset="-128"/>
              </a:rPr>
            </a:br>
            <a:r>
              <a:rPr lang="en-US" dirty="0">
                <a:ea typeface="ＭＳ Ｐゴシック" pitchFamily="-108" charset="-128"/>
                <a:cs typeface="ＭＳ Ｐゴシック" pitchFamily="-108" charset="-128"/>
              </a:rPr>
              <a:t>Evaluation is technical work and requires that the unit team collect and submit data to analyze the success of an initiative. In addition to data submission, this work requires unit team members to ask themselves, “How do we know we improved safety?”</a:t>
            </a:r>
          </a:p>
          <a:p>
            <a:r>
              <a:rPr lang="en-US" b="1" dirty="0">
                <a:ea typeface="ＭＳ Ｐゴシック" pitchFamily="-108" charset="-128"/>
                <a:cs typeface="ＭＳ Ｐゴシック" pitchFamily="-108" charset="-128"/>
              </a:rPr>
              <a:t>ASK:</a:t>
            </a:r>
          </a:p>
          <a:p>
            <a:r>
              <a:rPr lang="en-US" dirty="0">
                <a:ea typeface="ＭＳ Ｐゴシック" pitchFamily="-108" charset="-128"/>
                <a:cs typeface="ＭＳ Ｐゴシック" pitchFamily="-108" charset="-128"/>
              </a:rPr>
              <a:t>Think of a time when you needed to share an idea with a colleague. Re-create the encounter but use the 4 E’s to convince him or her of the value of your idea and answer these questions:</a:t>
            </a:r>
            <a:endParaRPr lang="en-US" b="1" dirty="0">
              <a:ea typeface="ＭＳ Ｐゴシック" pitchFamily="-108" charset="-128"/>
              <a:cs typeface="ＭＳ Ｐゴシック" pitchFamily="-108" charset="-128"/>
            </a:endParaRPr>
          </a:p>
          <a:p>
            <a:pPr lvl="0"/>
            <a:r>
              <a:rPr lang="en-US" dirty="0">
                <a:ea typeface="ＭＳ Ｐゴシック" pitchFamily="-108" charset="-128"/>
                <a:cs typeface="ＭＳ Ｐゴシック" pitchFamily="-108" charset="-128"/>
              </a:rPr>
              <a:t>How</a:t>
            </a:r>
            <a:r>
              <a:rPr lang="en-US" b="1" dirty="0">
                <a:ea typeface="ＭＳ Ｐゴシック" pitchFamily="-108" charset="-128"/>
                <a:cs typeface="ＭＳ Ｐゴシック" pitchFamily="-108" charset="-128"/>
              </a:rPr>
              <a:t> </a:t>
            </a:r>
            <a:r>
              <a:rPr lang="en-US" dirty="0">
                <a:ea typeface="ＭＳ Ｐゴシック" pitchFamily="-108" charset="-128"/>
                <a:cs typeface="ＭＳ Ｐゴシック" pitchFamily="-108" charset="-128"/>
              </a:rPr>
              <a:t>does this make the unit a better place? </a:t>
            </a:r>
            <a:endParaRPr lang="en-US" b="1" dirty="0">
              <a:ea typeface="ＭＳ Ｐゴシック" pitchFamily="-108" charset="-128"/>
              <a:cs typeface="ＭＳ Ｐゴシック" pitchFamily="-108" charset="-128"/>
            </a:endParaRPr>
          </a:p>
          <a:p>
            <a:pPr lvl="0"/>
            <a:r>
              <a:rPr lang="en-US" dirty="0">
                <a:ea typeface="ＭＳ Ｐゴシック" pitchFamily="-108" charset="-128"/>
                <a:cs typeface="ＭＳ Ｐゴシック" pitchFamily="-108" charset="-128"/>
              </a:rPr>
              <a:t>What do we need to know?</a:t>
            </a:r>
            <a:endParaRPr lang="en-US" b="1"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What do we need to do?</a:t>
            </a: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a:lstStyle/>
          <a:p>
            <a:fld id="{1747F6A5-2517-47E1-BAFC-A0B9082556C7}" type="slidenum">
              <a:rPr lang="en-US" smtClean="0">
                <a:latin typeface="Calibri" pitchFamily="34" charset="0"/>
              </a:rPr>
              <a:pPr/>
              <a:t>31</a:t>
            </a:fld>
            <a:endParaRPr lang="en-US" dirty="0" smtClean="0">
              <a:latin typeface="Calibri" pitchFamily="34" charset="0"/>
            </a:endParaRPr>
          </a:p>
        </p:txBody>
      </p:sp>
    </p:spTree>
    <p:extLst>
      <p:ext uri="{BB962C8B-B14F-4D97-AF65-F5344CB8AC3E}">
        <p14:creationId xmlns:p14="http://schemas.microsoft.com/office/powerpoint/2010/main" val="920486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pitchFamily="34" charset="0"/>
                <a:ea typeface="ＭＳ Ｐゴシック" pitchFamily="34" charset="-128"/>
              </a:rPr>
              <a:t>MD CHAMPION </a:t>
            </a:r>
          </a:p>
          <a:p>
            <a:r>
              <a:rPr lang="en-US" dirty="0" smtClean="0">
                <a:latin typeface="Calibri" pitchFamily="34" charset="0"/>
                <a:ea typeface="ＭＳ Ｐゴシック" pitchFamily="34" charset="-128"/>
              </a:rPr>
              <a:t>urologist, infectious disease specialist, hospitalist, quality/patient safety officer or any physician interested in improving safety and quality</a:t>
            </a:r>
          </a:p>
          <a:p>
            <a:r>
              <a:rPr lang="en-US" dirty="0" smtClean="0">
                <a:latin typeface="Calibri" pitchFamily="34" charset="0"/>
                <a:ea typeface="ＭＳ Ｐゴシック" pitchFamily="34" charset="-128"/>
              </a:rPr>
              <a:t>Responsibilities of this role include:</a:t>
            </a:r>
          </a:p>
          <a:p>
            <a:r>
              <a:rPr lang="en-US" dirty="0" smtClean="0">
                <a:latin typeface="Calibri" pitchFamily="34" charset="0"/>
                <a:ea typeface="ＭＳ Ｐゴシック" pitchFamily="34" charset="-128"/>
              </a:rPr>
              <a:t>Explaining the project to medical staff who have patients on this unit</a:t>
            </a:r>
          </a:p>
          <a:p>
            <a:r>
              <a:rPr lang="en-US" dirty="0" smtClean="0">
                <a:latin typeface="Calibri" pitchFamily="34" charset="0"/>
                <a:ea typeface="ＭＳ Ｐゴシック" pitchFamily="34" charset="-128"/>
              </a:rPr>
              <a:t>Assisting with education of medical staff about the appropriate indications for urinary catheter use</a:t>
            </a:r>
          </a:p>
          <a:p>
            <a:r>
              <a:rPr lang="en-US" dirty="0" smtClean="0">
                <a:latin typeface="Calibri" pitchFamily="34" charset="0"/>
                <a:ea typeface="ＭＳ Ｐゴシック" pitchFamily="34" charset="-128"/>
              </a:rPr>
              <a:t>Participating in the CUSP activities of the project</a:t>
            </a:r>
          </a:p>
          <a:p>
            <a:r>
              <a:rPr lang="en-US" dirty="0" smtClean="0">
                <a:latin typeface="Calibri" pitchFamily="34" charset="0"/>
                <a:ea typeface="ＭＳ Ｐゴシック" pitchFamily="34" charset="-128"/>
              </a:rPr>
              <a:t>Help to overcome any perceived physician barriers during implementation</a:t>
            </a:r>
          </a:p>
          <a:p>
            <a:endParaRPr lang="en-US" dirty="0" smtClean="0">
              <a:latin typeface="Calibri" pitchFamily="34" charset="0"/>
              <a:ea typeface="ＭＳ Ｐゴシック" pitchFamily="34" charset="-128"/>
            </a:endParaRPr>
          </a:p>
          <a:p>
            <a:endParaRPr lang="en-US" dirty="0" smtClean="0">
              <a:latin typeface="Calibri" pitchFamily="34" charset="0"/>
              <a:ea typeface="ＭＳ Ｐゴシック" pitchFamily="34" charset="-128"/>
            </a:endParaRPr>
          </a:p>
          <a:p>
            <a:endParaRPr lang="en-US" dirty="0" smtClean="0">
              <a:ea typeface="ＭＳ Ｐゴシック" pitchFamily="34"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charset="0"/>
                <a:ea typeface="ＭＳ Ｐゴシック" pitchFamily="34" charset="-128"/>
              </a:defRPr>
            </a:lvl1pPr>
            <a:lvl2pPr marL="729057" indent="-280406" defTabSz="914437" eaLnBrk="0" hangingPunct="0">
              <a:defRPr>
                <a:solidFill>
                  <a:schemeClr val="tx1"/>
                </a:solidFill>
                <a:latin typeface="Arial" charset="0"/>
                <a:ea typeface="ＭＳ Ｐゴシック" pitchFamily="34" charset="-128"/>
              </a:defRPr>
            </a:lvl2pPr>
            <a:lvl3pPr marL="1121626" indent="-224325" defTabSz="914437" eaLnBrk="0" hangingPunct="0">
              <a:defRPr>
                <a:solidFill>
                  <a:schemeClr val="tx1"/>
                </a:solidFill>
                <a:latin typeface="Arial" charset="0"/>
                <a:ea typeface="ＭＳ Ｐゴシック" pitchFamily="34" charset="-128"/>
              </a:defRPr>
            </a:lvl3pPr>
            <a:lvl4pPr marL="1570276" indent="-224325" defTabSz="914437" eaLnBrk="0" hangingPunct="0">
              <a:defRPr>
                <a:solidFill>
                  <a:schemeClr val="tx1"/>
                </a:solidFill>
                <a:latin typeface="Arial" charset="0"/>
                <a:ea typeface="ＭＳ Ｐゴシック" pitchFamily="34" charset="-128"/>
              </a:defRPr>
            </a:lvl4pPr>
            <a:lvl5pPr marL="2018927" indent="-224325" defTabSz="914437" eaLnBrk="0" hangingPunct="0">
              <a:defRPr>
                <a:solidFill>
                  <a:schemeClr val="tx1"/>
                </a:solidFill>
                <a:latin typeface="Arial" charset="0"/>
                <a:ea typeface="ＭＳ Ｐゴシック" pitchFamily="34" charset="-128"/>
              </a:defRPr>
            </a:lvl5pPr>
            <a:lvl6pPr marL="2467577" indent="-224325" defTabSz="914437" eaLnBrk="0" fontAlgn="base" hangingPunct="0">
              <a:spcBef>
                <a:spcPct val="0"/>
              </a:spcBef>
              <a:spcAft>
                <a:spcPct val="0"/>
              </a:spcAft>
              <a:defRPr>
                <a:solidFill>
                  <a:schemeClr val="tx1"/>
                </a:solidFill>
                <a:latin typeface="Arial" charset="0"/>
                <a:ea typeface="ＭＳ Ｐゴシック" pitchFamily="34" charset="-128"/>
              </a:defRPr>
            </a:lvl6pPr>
            <a:lvl7pPr marL="2916227" indent="-224325" defTabSz="914437" eaLnBrk="0" fontAlgn="base" hangingPunct="0">
              <a:spcBef>
                <a:spcPct val="0"/>
              </a:spcBef>
              <a:spcAft>
                <a:spcPct val="0"/>
              </a:spcAft>
              <a:defRPr>
                <a:solidFill>
                  <a:schemeClr val="tx1"/>
                </a:solidFill>
                <a:latin typeface="Arial" charset="0"/>
                <a:ea typeface="ＭＳ Ｐゴシック" pitchFamily="34" charset="-128"/>
              </a:defRPr>
            </a:lvl7pPr>
            <a:lvl8pPr marL="3364878" indent="-224325" defTabSz="914437" eaLnBrk="0" fontAlgn="base" hangingPunct="0">
              <a:spcBef>
                <a:spcPct val="0"/>
              </a:spcBef>
              <a:spcAft>
                <a:spcPct val="0"/>
              </a:spcAft>
              <a:defRPr>
                <a:solidFill>
                  <a:schemeClr val="tx1"/>
                </a:solidFill>
                <a:latin typeface="Arial" charset="0"/>
                <a:ea typeface="ＭＳ Ｐゴシック" pitchFamily="34" charset="-128"/>
              </a:defRPr>
            </a:lvl8pPr>
            <a:lvl9pPr marL="3813528" indent="-224325" defTabSz="914437" eaLnBrk="0" fontAlgn="base" hangingPunct="0">
              <a:spcBef>
                <a:spcPct val="0"/>
              </a:spcBef>
              <a:spcAft>
                <a:spcPct val="0"/>
              </a:spcAft>
              <a:defRPr>
                <a:solidFill>
                  <a:schemeClr val="tx1"/>
                </a:solidFill>
                <a:latin typeface="Arial" charset="0"/>
                <a:ea typeface="ＭＳ Ｐゴシック" pitchFamily="34" charset="-128"/>
              </a:defRPr>
            </a:lvl9pPr>
          </a:lstStyle>
          <a:p>
            <a:fld id="{896CF6A0-FB94-46C4-B411-2FFDB2A2356C}" type="slidenum">
              <a:rPr lang="en-US" smtClean="0"/>
              <a:pPr/>
              <a:t>36</a:t>
            </a:fld>
            <a:endParaRPr lang="en-US" dirty="0" smtClean="0"/>
          </a:p>
        </p:txBody>
      </p:sp>
    </p:spTree>
    <p:extLst>
      <p:ext uri="{BB962C8B-B14F-4D97-AF65-F5344CB8AC3E}">
        <p14:creationId xmlns:p14="http://schemas.microsoft.com/office/powerpoint/2010/main" val="12977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43</a:t>
            </a:fld>
            <a:endParaRPr lang="en-US" dirty="0"/>
          </a:p>
        </p:txBody>
      </p:sp>
    </p:spTree>
    <p:extLst>
      <p:ext uri="{BB962C8B-B14F-4D97-AF65-F5344CB8AC3E}">
        <p14:creationId xmlns:p14="http://schemas.microsoft.com/office/powerpoint/2010/main" val="340468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44432-B47F-4822-B69A-7D4AF8D862A8}" type="slidenum">
              <a:rPr lang="en-US" smtClean="0"/>
              <a:pPr/>
              <a:t>44</a:t>
            </a:fld>
            <a:endParaRPr lang="en-US" dirty="0"/>
          </a:p>
        </p:txBody>
      </p:sp>
    </p:spTree>
    <p:extLst>
      <p:ext uri="{BB962C8B-B14F-4D97-AF65-F5344CB8AC3E}">
        <p14:creationId xmlns:p14="http://schemas.microsoft.com/office/powerpoint/2010/main" val="209610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267200"/>
            <a:ext cx="6096000" cy="4114800"/>
          </a:xfrm>
        </p:spPr>
        <p:txBody>
          <a:bodyPr>
            <a:noAutofit/>
          </a:bodyPr>
          <a:lstStyle/>
          <a:p>
            <a:r>
              <a:rPr lang="en-US" sz="1400" dirty="0"/>
              <a:t>Concerns/fears: </a:t>
            </a:r>
            <a:r>
              <a:rPr lang="en-US" sz="1400" dirty="0" smtClean="0"/>
              <a:t>Risks of an infection, esp. as it relates to UC</a:t>
            </a:r>
          </a:p>
          <a:p>
            <a:endParaRPr lang="en-US" sz="1400" dirty="0"/>
          </a:p>
          <a:p>
            <a:r>
              <a:rPr lang="en-US" sz="1400" dirty="0" smtClean="0"/>
              <a:t>Skills/Knowledge </a:t>
            </a:r>
            <a:r>
              <a:rPr lang="en-US" sz="1400" dirty="0"/>
              <a:t>(e.g. communication skills, information/education): What do they need to know to </a:t>
            </a:r>
            <a:r>
              <a:rPr lang="en-US" sz="1400" dirty="0" smtClean="0"/>
              <a:t>be part of the team? </a:t>
            </a:r>
            <a:r>
              <a:rPr lang="en-US" sz="1400" dirty="0"/>
              <a:t>How might they be involved in rounds with the medical team? How might family members be engaged in other care decisions? Can they call out any concerns or bring them up with the physician and nurses? What concerns might the patient or family have that could impact their decision making and care?</a:t>
            </a:r>
          </a:p>
          <a:p>
            <a:pPr lvl="0"/>
            <a:endParaRPr lang="en-US" sz="1400" dirty="0"/>
          </a:p>
          <a:p>
            <a:pPr lvl="0"/>
            <a:r>
              <a:rPr lang="en-US" sz="1400" dirty="0"/>
              <a:t>System support (policies, protocols, check lists, teamwork): What can the system do to </a:t>
            </a:r>
            <a:r>
              <a:rPr lang="en-US" sz="1400" dirty="0" smtClean="0"/>
              <a:t>promote PFE? </a:t>
            </a:r>
            <a:r>
              <a:rPr lang="en-US" sz="1400" dirty="0"/>
              <a:t>E.g. </a:t>
            </a:r>
            <a:r>
              <a:rPr lang="en-US" sz="1400" dirty="0" smtClean="0"/>
              <a:t>huddles </a:t>
            </a:r>
            <a:r>
              <a:rPr lang="en-US" sz="1400" dirty="0"/>
              <a:t>focused on safety issues, consistent use of checklists, teamwork practices (TeamSTEPPS), family presence policies</a:t>
            </a:r>
          </a:p>
          <a:p>
            <a:r>
              <a:rPr lang="en-US" sz="1400" kern="1200" dirty="0" smtClean="0">
                <a:solidFill>
                  <a:schemeClr val="tx1"/>
                </a:solidFill>
                <a:effectLst/>
              </a:rPr>
              <a:t> </a:t>
            </a:r>
          </a:p>
          <a:p>
            <a:r>
              <a:rPr lang="en-US" sz="1400" kern="1200" dirty="0" smtClean="0">
                <a:solidFill>
                  <a:schemeClr val="tx1"/>
                </a:solidFill>
                <a:effectLst/>
              </a:rPr>
              <a:t>Key messages: Patients and their family members can effectively impact patient outcomes by understanding and supporting evidence-based practices and engaging with other team members to adopt these practices.</a:t>
            </a:r>
          </a:p>
          <a:p>
            <a:r>
              <a:rPr lang="en-US" sz="1400" kern="1200" dirty="0" smtClean="0">
                <a:solidFill>
                  <a:schemeClr val="tx1"/>
                </a:solidFill>
                <a:effectLst/>
              </a:rPr>
              <a:t> </a:t>
            </a:r>
          </a:p>
          <a:p>
            <a:endParaRPr lang="en-US" sz="1600" dirty="0" smtClean="0"/>
          </a:p>
        </p:txBody>
      </p:sp>
      <p:sp>
        <p:nvSpPr>
          <p:cNvPr id="4" name="Slide Number Placeholder 3"/>
          <p:cNvSpPr>
            <a:spLocks noGrp="1"/>
          </p:cNvSpPr>
          <p:nvPr>
            <p:ph type="sldNum" sz="quarter" idx="10"/>
          </p:nvPr>
        </p:nvSpPr>
        <p:spPr/>
        <p:txBody>
          <a:bodyPr/>
          <a:lstStyle/>
          <a:p>
            <a:fld id="{E7244432-B47F-4822-B69A-7D4AF8D862A8}" type="slidenum">
              <a:rPr lang="en-US" smtClean="0"/>
              <a:pPr/>
              <a:t>45</a:t>
            </a:fld>
            <a:endParaRPr lang="en-US" dirty="0"/>
          </a:p>
        </p:txBody>
      </p:sp>
    </p:spTree>
    <p:extLst>
      <p:ext uri="{BB962C8B-B14F-4D97-AF65-F5344CB8AC3E}">
        <p14:creationId xmlns:p14="http://schemas.microsoft.com/office/powerpoint/2010/main" val="309307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like MD engagement, it is intentional and deliberate</a:t>
            </a:r>
          </a:p>
          <a:p>
            <a:r>
              <a:rPr lang="en-US" dirty="0" smtClean="0"/>
              <a:t>RN</a:t>
            </a:r>
            <a:r>
              <a:rPr lang="en-US" baseline="0" dirty="0" smtClean="0"/>
              <a:t> engagement: Opportunity to be part of the decision making process</a:t>
            </a:r>
          </a:p>
          <a:p>
            <a:r>
              <a:rPr lang="en-US" baseline="0" dirty="0" smtClean="0"/>
              <a:t>Similar purpose</a:t>
            </a:r>
            <a:endParaRPr lang="en-US" dirty="0"/>
          </a:p>
        </p:txBody>
      </p:sp>
      <p:sp>
        <p:nvSpPr>
          <p:cNvPr id="4" name="Slide Number Placeholder 3"/>
          <p:cNvSpPr>
            <a:spLocks noGrp="1"/>
          </p:cNvSpPr>
          <p:nvPr>
            <p:ph type="sldNum" sz="quarter" idx="10"/>
          </p:nvPr>
        </p:nvSpPr>
        <p:spPr/>
        <p:txBody>
          <a:bodyPr/>
          <a:lstStyle/>
          <a:p>
            <a:fld id="{119A3F01-E701-4315-9149-E03D8A5082BB}" type="slidenum">
              <a:rPr lang="en-US" smtClean="0"/>
              <a:t>46</a:t>
            </a:fld>
            <a:endParaRPr lang="en-US" dirty="0"/>
          </a:p>
        </p:txBody>
      </p:sp>
    </p:spTree>
    <p:extLst>
      <p:ext uri="{BB962C8B-B14F-4D97-AF65-F5344CB8AC3E}">
        <p14:creationId xmlns:p14="http://schemas.microsoft.com/office/powerpoint/2010/main" val="1161218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44432-B47F-4822-B69A-7D4AF8D862A8}" type="slidenum">
              <a:rPr lang="en-US" smtClean="0"/>
              <a:pPr/>
              <a:t>47</a:t>
            </a:fld>
            <a:endParaRPr lang="en-US" dirty="0"/>
          </a:p>
        </p:txBody>
      </p:sp>
    </p:spTree>
    <p:extLst>
      <p:ext uri="{BB962C8B-B14F-4D97-AF65-F5344CB8AC3E}">
        <p14:creationId xmlns:p14="http://schemas.microsoft.com/office/powerpoint/2010/main" val="1462571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ensuring PFE in the ICU or</a:t>
            </a:r>
            <a:r>
              <a:rPr lang="en-US" baseline="0" dirty="0" smtClean="0"/>
              <a:t> any setting is to create an environment, culture that promotes and sustains PFE: This requires: </a:t>
            </a:r>
          </a:p>
          <a:p>
            <a:pPr marL="457200" indent="-457200">
              <a:lnSpc>
                <a:spcPct val="90000"/>
              </a:lnSpc>
              <a:buFont typeface="Arial"/>
              <a:buChar char="•"/>
            </a:pPr>
            <a:r>
              <a:rPr lang="en-US" dirty="0" smtClean="0"/>
              <a:t>Mutual respect for skills and knowledge</a:t>
            </a:r>
          </a:p>
          <a:p>
            <a:pPr marL="457200" indent="-457200">
              <a:lnSpc>
                <a:spcPct val="90000"/>
              </a:lnSpc>
              <a:buFont typeface="Arial"/>
              <a:buChar char="•"/>
            </a:pPr>
            <a:r>
              <a:rPr lang="en-US" dirty="0" smtClean="0"/>
              <a:t>Honest, clear, two-way communication</a:t>
            </a:r>
          </a:p>
          <a:p>
            <a:pPr marL="457200" indent="-457200">
              <a:lnSpc>
                <a:spcPct val="90000"/>
              </a:lnSpc>
              <a:buFont typeface="Arial"/>
              <a:buChar char="•"/>
            </a:pPr>
            <a:r>
              <a:rPr lang="en-US" dirty="0" smtClean="0"/>
              <a:t>Understanding and empathy by being accessible and responsive</a:t>
            </a:r>
          </a:p>
          <a:p>
            <a:pPr marL="457200" indent="-457200">
              <a:lnSpc>
                <a:spcPct val="90000"/>
              </a:lnSpc>
              <a:buFont typeface="Arial"/>
              <a:buChar char="•"/>
            </a:pPr>
            <a:r>
              <a:rPr lang="en-US" dirty="0" smtClean="0"/>
              <a:t>Mutually agreed upon goals through joint planning and evaluation</a:t>
            </a:r>
          </a:p>
          <a:p>
            <a:pPr marL="457200" indent="-457200">
              <a:lnSpc>
                <a:spcPct val="90000"/>
              </a:lnSpc>
              <a:buFont typeface="Arial"/>
              <a:buChar char="•"/>
            </a:pPr>
            <a:r>
              <a:rPr lang="en-US" i="1" dirty="0" smtClean="0">
                <a:solidFill>
                  <a:srgbClr val="FF0000"/>
                </a:solidFill>
              </a:rPr>
              <a:t>Shared planning and decision-making (doing things </a:t>
            </a:r>
            <a:r>
              <a:rPr lang="en-US" b="1" i="1" u="sng" dirty="0" smtClean="0">
                <a:solidFill>
                  <a:srgbClr val="FF0000"/>
                </a:solidFill>
              </a:rPr>
              <a:t>with</a:t>
            </a:r>
            <a:r>
              <a:rPr lang="en-US" i="1" dirty="0" smtClean="0">
                <a:solidFill>
                  <a:srgbClr val="FF0000"/>
                </a:solidFill>
              </a:rPr>
              <a:t> patients-families, not </a:t>
            </a:r>
            <a:r>
              <a:rPr lang="en-US" i="1" u="sng" dirty="0" smtClean="0">
                <a:solidFill>
                  <a:srgbClr val="FF0000"/>
                </a:solidFill>
              </a:rPr>
              <a:t>fo</a:t>
            </a:r>
            <a:r>
              <a:rPr lang="en-US" i="1" dirty="0" smtClean="0">
                <a:solidFill>
                  <a:srgbClr val="FF0000"/>
                </a:solidFill>
              </a:rPr>
              <a:t>r or </a:t>
            </a:r>
            <a:r>
              <a:rPr lang="en-US" i="1" u="sng" dirty="0" smtClean="0">
                <a:solidFill>
                  <a:srgbClr val="FF0000"/>
                </a:solidFill>
              </a:rPr>
              <a:t>to</a:t>
            </a:r>
            <a:r>
              <a:rPr lang="en-US" i="1" dirty="0" smtClean="0">
                <a:solidFill>
                  <a:srgbClr val="FF0000"/>
                </a:solidFill>
              </a:rPr>
              <a:t> them)</a:t>
            </a:r>
          </a:p>
          <a:p>
            <a:endParaRPr lang="en-US" dirty="0" smtClean="0"/>
          </a:p>
          <a:p>
            <a:r>
              <a:rPr lang="en-US" dirty="0" smtClean="0"/>
              <a:t>The Cascade Effect of Shared Decision Making</a:t>
            </a:r>
          </a:p>
          <a:p>
            <a:pPr marL="171450" indent="-171450">
              <a:buFont typeface="Arial" panose="020B0604020202020204" pitchFamily="34" charset="0"/>
              <a:buChar char="•"/>
            </a:pPr>
            <a:r>
              <a:rPr lang="en-US" dirty="0" smtClean="0"/>
              <a:t>Patient-centered care hinges on shared decisions</a:t>
            </a:r>
          </a:p>
          <a:p>
            <a:pPr marL="171450" indent="-171450">
              <a:buFont typeface="Arial" panose="020B0604020202020204" pitchFamily="34" charset="0"/>
              <a:buChar char="•"/>
            </a:pPr>
            <a:r>
              <a:rPr lang="en-US" dirty="0" smtClean="0"/>
              <a:t>Shared decision processes support informed patients</a:t>
            </a:r>
          </a:p>
          <a:p>
            <a:pPr marL="171450" indent="-171450">
              <a:buFont typeface="Arial" panose="020B0604020202020204" pitchFamily="34" charset="0"/>
              <a:buChar char="•"/>
            </a:pPr>
            <a:r>
              <a:rPr lang="en-US" dirty="0" smtClean="0"/>
              <a:t>Informed patients make better choices and communicate more effectively to providers</a:t>
            </a:r>
          </a:p>
          <a:p>
            <a:pPr marL="171450" indent="-171450">
              <a:buFont typeface="Arial" panose="020B0604020202020204" pitchFamily="34" charset="0"/>
              <a:buChar char="•"/>
            </a:pPr>
            <a:r>
              <a:rPr lang="en-US" dirty="0" smtClean="0"/>
              <a:t>Open communication promotes efficiency, reduces waste, supports evidence-based care</a:t>
            </a:r>
          </a:p>
          <a:p>
            <a:pPr marL="171450" indent="-171450">
              <a:buFont typeface="Arial" panose="020B0604020202020204" pitchFamily="34" charset="0"/>
              <a:buChar char="•"/>
            </a:pPr>
            <a:r>
              <a:rPr lang="en-US" dirty="0" smtClean="0">
                <a:solidFill>
                  <a:srgbClr val="000000"/>
                </a:solidFill>
              </a:rPr>
              <a:t>Informed patients often prefer lower-cost and less intensive treatments</a:t>
            </a:r>
          </a:p>
          <a:p>
            <a:endParaRPr lang="en-US" dirty="0" smtClean="0"/>
          </a:p>
          <a:p>
            <a:r>
              <a:rPr lang="en-US" dirty="0" smtClean="0"/>
              <a:t>Build trust</a:t>
            </a:r>
          </a:p>
          <a:p>
            <a:r>
              <a:rPr lang="en-US" dirty="0" smtClean="0"/>
              <a:t>Involve from the beginning</a:t>
            </a:r>
          </a:p>
          <a:p>
            <a:r>
              <a:rPr lang="en-US" dirty="0" smtClean="0"/>
              <a:t>Set goals, expectations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48</a:t>
            </a:fld>
            <a:endParaRPr lang="en-US" dirty="0"/>
          </a:p>
        </p:txBody>
      </p:sp>
    </p:spTree>
    <p:extLst>
      <p:ext uri="{BB962C8B-B14F-4D97-AF65-F5344CB8AC3E}">
        <p14:creationId xmlns:p14="http://schemas.microsoft.com/office/powerpoint/2010/main" val="214012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2D7BB7-65AC-4BFA-9C03-CD18D8716354}" type="slidenum">
              <a:rPr lang="en-US"/>
              <a:pPr/>
              <a:t>49</a:t>
            </a:fld>
            <a:endParaRPr lang="en-US" dirty="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235556" y="4344027"/>
            <a:ext cx="6308796" cy="4114488"/>
          </a:xfrm>
        </p:spPr>
        <p:txBody>
          <a:bodyPr/>
          <a:lstStyle/>
          <a:p>
            <a:pPr>
              <a:lnSpc>
                <a:spcPct val="80000"/>
              </a:lnSpc>
            </a:pPr>
            <a:endParaRPr lang="en-US" dirty="0"/>
          </a:p>
          <a:p>
            <a:pPr>
              <a:lnSpc>
                <a:spcPct val="80000"/>
              </a:lnSpc>
            </a:pPr>
            <a:endParaRPr lang="en-US" dirty="0" smtClean="0"/>
          </a:p>
          <a:p>
            <a:pPr>
              <a:lnSpc>
                <a:spcPct val="80000"/>
              </a:lnSpc>
            </a:pPr>
            <a:r>
              <a:rPr lang="en-US" dirty="0" smtClean="0"/>
              <a:t> </a:t>
            </a:r>
            <a:r>
              <a:rPr lang="en-US" b="1" i="1" dirty="0" smtClean="0">
                <a:solidFill>
                  <a:srgbClr val="FFFFFF"/>
                </a:solidFill>
              </a:rPr>
              <a:t>unique perspective of the patient &amp; family</a:t>
            </a:r>
          </a:p>
          <a:p>
            <a:pPr eaLnBrk="0" hangingPunct="0">
              <a:buClr>
                <a:srgbClr val="F15D22"/>
              </a:buClr>
            </a:pPr>
            <a:endParaRPr lang="en-US" i="1" dirty="0">
              <a:solidFill>
                <a:srgbClr val="000000"/>
              </a:solidFill>
            </a:endParaRPr>
          </a:p>
          <a:p>
            <a:endParaRPr lang="en-US" dirty="0"/>
          </a:p>
        </p:txBody>
      </p:sp>
    </p:spTree>
    <p:extLst>
      <p:ext uri="{BB962C8B-B14F-4D97-AF65-F5344CB8AC3E}">
        <p14:creationId xmlns:p14="http://schemas.microsoft.com/office/powerpoint/2010/main" val="244345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4</a:t>
            </a:fld>
            <a:endParaRPr lang="en-US" dirty="0"/>
          </a:p>
        </p:txBody>
      </p:sp>
    </p:spTree>
    <p:extLst>
      <p:ext uri="{BB962C8B-B14F-4D97-AF65-F5344CB8AC3E}">
        <p14:creationId xmlns:p14="http://schemas.microsoft.com/office/powerpoint/2010/main" val="362186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44432-B47F-4822-B69A-7D4AF8D862A8}" type="slidenum">
              <a:rPr lang="en-US" smtClean="0"/>
              <a:pPr/>
              <a:t>50</a:t>
            </a:fld>
            <a:endParaRPr lang="en-US" dirty="0"/>
          </a:p>
        </p:txBody>
      </p:sp>
    </p:spTree>
    <p:extLst>
      <p:ext uri="{BB962C8B-B14F-4D97-AF65-F5344CB8AC3E}">
        <p14:creationId xmlns:p14="http://schemas.microsoft.com/office/powerpoint/2010/main" val="365398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A3F01-E701-4315-9149-E03D8A5082BB}" type="slidenum">
              <a:rPr lang="en-US" smtClean="0"/>
              <a:t>51</a:t>
            </a:fld>
            <a:endParaRPr lang="en-US" dirty="0"/>
          </a:p>
        </p:txBody>
      </p:sp>
    </p:spTree>
    <p:extLst>
      <p:ext uri="{BB962C8B-B14F-4D97-AF65-F5344CB8AC3E}">
        <p14:creationId xmlns:p14="http://schemas.microsoft.com/office/powerpoint/2010/main" val="2685914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A3F01-E701-4315-9149-E03D8A5082BB}" type="slidenum">
              <a:rPr lang="en-US" smtClean="0"/>
              <a:t>52</a:t>
            </a:fld>
            <a:endParaRPr lang="en-US" dirty="0"/>
          </a:p>
        </p:txBody>
      </p:sp>
    </p:spTree>
    <p:extLst>
      <p:ext uri="{BB962C8B-B14F-4D97-AF65-F5344CB8AC3E}">
        <p14:creationId xmlns:p14="http://schemas.microsoft.com/office/powerpoint/2010/main" val="1345786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244432-B47F-4822-B69A-7D4AF8D862A8}" type="slidenum">
              <a:rPr lang="en-US" smtClean="0"/>
              <a:pPr/>
              <a:t>53</a:t>
            </a:fld>
            <a:endParaRPr lang="en-US" dirty="0"/>
          </a:p>
        </p:txBody>
      </p:sp>
    </p:spTree>
    <p:extLst>
      <p:ext uri="{BB962C8B-B14F-4D97-AF65-F5344CB8AC3E}">
        <p14:creationId xmlns:p14="http://schemas.microsoft.com/office/powerpoint/2010/main" val="186564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97847ED5-8610-4D65-885E-AB4B4DA071D8}" type="slidenum">
              <a:rPr lang="en-US" smtClean="0"/>
              <a:pPr>
                <a:defRPr/>
              </a:pPr>
              <a:t>54</a:t>
            </a:fld>
            <a:endParaRPr lang="en-US" dirty="0"/>
          </a:p>
        </p:txBody>
      </p:sp>
    </p:spTree>
    <p:extLst>
      <p:ext uri="{BB962C8B-B14F-4D97-AF65-F5344CB8AC3E}">
        <p14:creationId xmlns:p14="http://schemas.microsoft.com/office/powerpoint/2010/main" val="1673741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60C1C-D9AF-4514-984E-4ADE7A3A0E09}" type="slidenum">
              <a:rPr lang="en-US" smtClean="0"/>
              <a:t>55</a:t>
            </a:fld>
            <a:endParaRPr lang="en-US" dirty="0"/>
          </a:p>
        </p:txBody>
      </p:sp>
    </p:spTree>
    <p:extLst>
      <p:ext uri="{BB962C8B-B14F-4D97-AF65-F5344CB8AC3E}">
        <p14:creationId xmlns:p14="http://schemas.microsoft.com/office/powerpoint/2010/main" val="2986894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60C1C-D9AF-4514-984E-4ADE7A3A0E09}" type="slidenum">
              <a:rPr lang="en-US" smtClean="0"/>
              <a:t>56</a:t>
            </a:fld>
            <a:endParaRPr lang="en-US" dirty="0"/>
          </a:p>
        </p:txBody>
      </p:sp>
    </p:spTree>
    <p:extLst>
      <p:ext uri="{BB962C8B-B14F-4D97-AF65-F5344CB8AC3E}">
        <p14:creationId xmlns:p14="http://schemas.microsoft.com/office/powerpoint/2010/main" val="40873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and process factors</a:t>
            </a:r>
            <a:endParaRPr lang="en-US" dirty="0"/>
          </a:p>
        </p:txBody>
      </p:sp>
      <p:sp>
        <p:nvSpPr>
          <p:cNvPr id="4" name="Slide Number Placeholder 3"/>
          <p:cNvSpPr>
            <a:spLocks noGrp="1"/>
          </p:cNvSpPr>
          <p:nvPr>
            <p:ph type="sldNum" sz="quarter" idx="10"/>
          </p:nvPr>
        </p:nvSpPr>
        <p:spPr/>
        <p:txBody>
          <a:bodyPr/>
          <a:lstStyle/>
          <a:p>
            <a:fld id="{1DA73A76-D7CC-4AB3-8D4E-545ACCA72DEC}" type="slidenum">
              <a:rPr lang="en-US" smtClean="0"/>
              <a:t>58</a:t>
            </a:fld>
            <a:endParaRPr lang="en-US" dirty="0"/>
          </a:p>
        </p:txBody>
      </p:sp>
    </p:spTree>
    <p:extLst>
      <p:ext uri="{BB962C8B-B14F-4D97-AF65-F5344CB8AC3E}">
        <p14:creationId xmlns:p14="http://schemas.microsoft.com/office/powerpoint/2010/main" val="120882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[NURSING ENGAGEMENT]</a:t>
            </a:r>
          </a:p>
          <a:p>
            <a:r>
              <a:rPr lang="en-US" sz="1200" kern="1200" dirty="0" smtClean="0">
                <a:solidFill>
                  <a:schemeClr val="tx1"/>
                </a:solidFill>
                <a:effectLst/>
                <a:latin typeface="+mn-lt"/>
                <a:ea typeface="+mn-ea"/>
                <a:cs typeface="+mn-cs"/>
              </a:rPr>
              <a:t>Key messages: Nurses can effectively impact patient outcomes by supporting the role evidence-based practices and engaging other team members to adopt these practices.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Questions: Is there a nurse-driven removal protocol in place? Did the nurses feel like they have the information they need on catheter indications and need? Can they call out any concerns or bring them up with the physician and/or peers? What concerns might the nurse have that could impact their decision making and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[PHYSICIAN ENGAGEMENT]</a:t>
            </a:r>
          </a:p>
          <a:p>
            <a:r>
              <a:rPr lang="en-US" sz="1200" kern="1200" dirty="0" smtClean="0">
                <a:solidFill>
                  <a:schemeClr val="tx1"/>
                </a:solidFill>
                <a:effectLst/>
                <a:latin typeface="+mn-lt"/>
                <a:ea typeface="+mn-ea"/>
                <a:cs typeface="+mn-cs"/>
              </a:rPr>
              <a:t>Key messages: Physicians can effectively impact patient outcomes by supporting evidence-based practices and engaging with other team members to adopt these practices.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Questions: Is there a physician champion on the CAUTI prevention team? Does the physician know the proper indwelling urinary catheter indications in the ICU? Does the medical staff have the data concerning prevalence of urinary catheter use in critical care units? Did daily assessments during rounds on the patient include an evaluation of the need for urinary catheters?  What concerns might the physicians have that could impact their decision making and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[PATIENT/FAMILY ENGAGEMENT]</a:t>
            </a:r>
          </a:p>
          <a:p>
            <a:r>
              <a:rPr lang="en-US" sz="1200" kern="1200" dirty="0" smtClean="0">
                <a:solidFill>
                  <a:schemeClr val="tx1"/>
                </a:solidFill>
                <a:effectLst/>
                <a:latin typeface="+mn-lt"/>
                <a:ea typeface="+mn-ea"/>
                <a:cs typeface="+mn-cs"/>
              </a:rPr>
              <a:t>Key messages: Patients and their family members can effectively impact patient outcomes by understanding and supporting evidence-based practices and engaging with other team members to adopt these practices.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Questions: Do Ms. C and her son know the risks associated with an indwelling urinary catheter? How might they be involved in rounds with the medical team? How might family members be engaged in other care decisions? Can they call out any concerns or bring them up with the physician and nurses? What concerns might the patient or family have that could impact their decision making and care?</a:t>
            </a:r>
          </a:p>
          <a:p>
            <a:endParaRPr lang="en-US" dirty="0" smtClean="0"/>
          </a:p>
          <a:p>
            <a:pPr lvl="0"/>
            <a:r>
              <a:rPr lang="en-US" dirty="0"/>
              <a:t>E.g. nurse driven protocols, huddles focused on safety issues, consistent use of checklists, teamwork practices (TeamSTEPPS), family presence policies</a:t>
            </a:r>
          </a:p>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6</a:t>
            </a:fld>
            <a:endParaRPr lang="en-US" dirty="0"/>
          </a:p>
        </p:txBody>
      </p:sp>
    </p:spTree>
    <p:extLst>
      <p:ext uri="{BB962C8B-B14F-4D97-AF65-F5344CB8AC3E}">
        <p14:creationId xmlns:p14="http://schemas.microsoft.com/office/powerpoint/2010/main" val="345629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Atlanta quality</a:t>
            </a:r>
            <a:r>
              <a:rPr lang="en-US" baseline="0" dirty="0" smtClean="0"/>
              <a:t> innovative network – NY – DC - NC</a:t>
            </a:r>
            <a:endParaRPr lang="en-US" dirty="0"/>
          </a:p>
        </p:txBody>
      </p:sp>
      <p:sp>
        <p:nvSpPr>
          <p:cNvPr id="4" name="Slide Number Placeholder 3"/>
          <p:cNvSpPr>
            <a:spLocks noGrp="1"/>
          </p:cNvSpPr>
          <p:nvPr>
            <p:ph type="sldNum" sz="quarter" idx="10"/>
          </p:nvPr>
        </p:nvSpPr>
        <p:spPr/>
        <p:txBody>
          <a:bodyPr/>
          <a:lstStyle/>
          <a:p>
            <a:fld id="{8BB09ECD-7BF9-45F8-8D12-E7A834C31DB0}" type="slidenum">
              <a:rPr lang="en-US" smtClean="0"/>
              <a:pPr/>
              <a:t>9</a:t>
            </a:fld>
            <a:endParaRPr lang="en-US" dirty="0"/>
          </a:p>
        </p:txBody>
      </p:sp>
    </p:spTree>
    <p:extLst>
      <p:ext uri="{BB962C8B-B14F-4D97-AF65-F5344CB8AC3E}">
        <p14:creationId xmlns:p14="http://schemas.microsoft.com/office/powerpoint/2010/main" val="50681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cues were introduced to promote the program. On "Foley Fridays," nurses wore T-shirts emblazoned with "Nurses Stopping CAUTI Usage (NSCU)." Soon, physicians and staff in other ICUs were wearing the T-shirts and answering questions from staff, patients, and families who saw them in the hallways. They also created a smiling sunflower at the nurses' station, to which a leaf was added for every CAUTI-free day. At the time of presentation, the sunflower was adorned with 236 leaves.</a:t>
            </a:r>
          </a:p>
          <a:p>
            <a:r>
              <a:rPr lang="en-US" b="1" dirty="0" smtClean="0"/>
              <a:t>Early Catheter Removal, Education Cut CAUTIs in ICU</a:t>
            </a:r>
          </a:p>
          <a:p>
            <a:r>
              <a:rPr lang="en-US" dirty="0" smtClean="0"/>
              <a:t>Marcia Frellick</a:t>
            </a:r>
          </a:p>
          <a:p>
            <a:r>
              <a:rPr lang="en-US" dirty="0" smtClean="0"/>
              <a:t>May 28, 2015</a:t>
            </a:r>
          </a:p>
          <a:p>
            <a:r>
              <a:rPr lang="en-US" dirty="0" smtClean="0"/>
              <a:t>North Shore University Hospital in Manhasset, New York.</a:t>
            </a:r>
          </a:p>
          <a:p>
            <a:r>
              <a:rPr lang="en-US" dirty="0" smtClean="0"/>
              <a:t>Medscape</a:t>
            </a:r>
          </a:p>
          <a:p>
            <a:endParaRPr lang="en-US" dirty="0"/>
          </a:p>
        </p:txBody>
      </p:sp>
      <p:sp>
        <p:nvSpPr>
          <p:cNvPr id="4" name="Slide Number Placeholder 3"/>
          <p:cNvSpPr>
            <a:spLocks noGrp="1"/>
          </p:cNvSpPr>
          <p:nvPr>
            <p:ph type="sldNum" sz="quarter" idx="10"/>
          </p:nvPr>
        </p:nvSpPr>
        <p:spPr/>
        <p:txBody>
          <a:bodyPr/>
          <a:lstStyle/>
          <a:p>
            <a:fld id="{8BB09ECD-7BF9-45F8-8D12-E7A834C31DB0}" type="slidenum">
              <a:rPr lang="en-US" smtClean="0"/>
              <a:pPr/>
              <a:t>11</a:t>
            </a:fld>
            <a:endParaRPr lang="en-US" dirty="0"/>
          </a:p>
        </p:txBody>
      </p:sp>
    </p:spTree>
    <p:extLst>
      <p:ext uri="{BB962C8B-B14F-4D97-AF65-F5344CB8AC3E}">
        <p14:creationId xmlns:p14="http://schemas.microsoft.com/office/powerpoint/2010/main" val="204032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12</a:t>
            </a:fld>
            <a:endParaRPr lang="en-US" dirty="0"/>
          </a:p>
        </p:txBody>
      </p:sp>
    </p:spTree>
    <p:extLst>
      <p:ext uri="{BB962C8B-B14F-4D97-AF65-F5344CB8AC3E}">
        <p14:creationId xmlns:p14="http://schemas.microsoft.com/office/powerpoint/2010/main" val="169995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Citation</a:t>
            </a:r>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16</a:t>
            </a:fld>
            <a:endParaRPr lang="en-US" dirty="0"/>
          </a:p>
        </p:txBody>
      </p:sp>
    </p:spTree>
    <p:extLst>
      <p:ext uri="{BB962C8B-B14F-4D97-AF65-F5344CB8AC3E}">
        <p14:creationId xmlns:p14="http://schemas.microsoft.com/office/powerpoint/2010/main" val="401606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23</a:t>
            </a:fld>
            <a:endParaRPr lang="en-US" dirty="0"/>
          </a:p>
        </p:txBody>
      </p:sp>
    </p:spTree>
    <p:extLst>
      <p:ext uri="{BB962C8B-B14F-4D97-AF65-F5344CB8AC3E}">
        <p14:creationId xmlns:p14="http://schemas.microsoft.com/office/powerpoint/2010/main" val="25086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44432-B47F-4822-B69A-7D4AF8D862A8}" type="slidenum">
              <a:rPr lang="en-US" smtClean="0"/>
              <a:pPr/>
              <a:t>25</a:t>
            </a:fld>
            <a:endParaRPr lang="en-US" dirty="0"/>
          </a:p>
        </p:txBody>
      </p:sp>
    </p:spTree>
    <p:extLst>
      <p:ext uri="{BB962C8B-B14F-4D97-AF65-F5344CB8AC3E}">
        <p14:creationId xmlns:p14="http://schemas.microsoft.com/office/powerpoint/2010/main" val="2491614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8153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609600" y="1676400"/>
            <a:ext cx="78486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2"/>
          </p:nvPr>
        </p:nvSpPr>
        <p:spPr>
          <a:xfrm>
            <a:off x="1676400" y="5562600"/>
            <a:ext cx="5257800" cy="609600"/>
          </a:xfrm>
        </p:spPr>
        <p:txBody>
          <a:bodyPr>
            <a:normAutofit/>
          </a:bodyPr>
          <a:lstStyle>
            <a:lvl1pPr algn="ctr">
              <a:buNone/>
              <a:defRPr sz="2000">
                <a:solidFill>
                  <a:schemeClr val="tx1"/>
                </a:solidFill>
              </a:defRPr>
            </a:lvl1pPr>
          </a:lstStyle>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2895600" cy="609600"/>
          </a:xfrm>
        </p:spPr>
        <p:txBody>
          <a:bodyPr/>
          <a:lstStyle/>
          <a:p>
            <a:pPr lvl="0"/>
            <a:r>
              <a:rPr lang="en-US" dirty="0" smtClean="0"/>
              <a:t>Click to edit</a:t>
            </a:r>
            <a:endParaRPr lang="en-US" dirty="0"/>
          </a:p>
        </p:txBody>
      </p:sp>
      <p:sp>
        <p:nvSpPr>
          <p:cNvPr id="7" name="Content Placeholder 6"/>
          <p:cNvSpPr>
            <a:spLocks noGrp="1"/>
          </p:cNvSpPr>
          <p:nvPr>
            <p:ph sz="quarter" idx="12"/>
          </p:nvPr>
        </p:nvSpPr>
        <p:spPr>
          <a:xfrm>
            <a:off x="457200" y="2362200"/>
            <a:ext cx="2895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3429000" y="1676400"/>
            <a:ext cx="5257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text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2895600" cy="609600"/>
          </a:xfrm>
        </p:spPr>
        <p:txBody>
          <a:bodyPr/>
          <a:lstStyle/>
          <a:p>
            <a:pPr lvl="0"/>
            <a:r>
              <a:rPr lang="en-US" dirty="0" smtClean="0"/>
              <a:t>Click to edit</a:t>
            </a:r>
            <a:endParaRPr lang="en-US" dirty="0"/>
          </a:p>
        </p:txBody>
      </p:sp>
      <p:sp>
        <p:nvSpPr>
          <p:cNvPr id="7" name="Content Placeholder 6"/>
          <p:cNvSpPr>
            <a:spLocks noGrp="1"/>
          </p:cNvSpPr>
          <p:nvPr>
            <p:ph sz="quarter" idx="12"/>
          </p:nvPr>
        </p:nvSpPr>
        <p:spPr>
          <a:xfrm>
            <a:off x="457200" y="2362200"/>
            <a:ext cx="2895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3429000" y="1676400"/>
            <a:ext cx="5257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Text Placeholder 4"/>
          <p:cNvSpPr>
            <a:spLocks noGrp="1"/>
          </p:cNvSpPr>
          <p:nvPr>
            <p:ph type="body" sz="quarter" idx="11"/>
          </p:nvPr>
        </p:nvSpPr>
        <p:spPr>
          <a:xfrm>
            <a:off x="533400" y="2133600"/>
            <a:ext cx="8077200" cy="1981200"/>
          </a:xfrm>
        </p:spPr>
        <p:txBody>
          <a:bodyPr>
            <a:normAutofit/>
          </a:bodyPr>
          <a:lstStyle>
            <a:lvl1pPr algn="ctr">
              <a:buFontTx/>
              <a:buNone/>
              <a:defRPr sz="4400">
                <a:solidFill>
                  <a:schemeClr val="tx1"/>
                </a:solidFill>
              </a:defRPr>
            </a:lvl1pPr>
          </a:lstStyle>
          <a:p>
            <a:pPr lvl="0"/>
            <a:r>
              <a:rPr lang="en-US" dirty="0" smtClean="0"/>
              <a:t>Click to edit Master text styles</a:t>
            </a:r>
          </a:p>
        </p:txBody>
      </p:sp>
      <p:sp>
        <p:nvSpPr>
          <p:cNvPr id="6" name="Subtitle 2"/>
          <p:cNvSpPr>
            <a:spLocks noGrp="1"/>
          </p:cNvSpPr>
          <p:nvPr>
            <p:ph type="subTitle" idx="1"/>
          </p:nvPr>
        </p:nvSpPr>
        <p:spPr>
          <a:xfrm>
            <a:off x="1447800" y="4267200"/>
            <a:ext cx="6400800" cy="9144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areas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00200"/>
            <a:ext cx="3581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457200" y="4038600"/>
            <a:ext cx="3581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4"/>
          <p:cNvSpPr>
            <a:spLocks noGrp="1"/>
          </p:cNvSpPr>
          <p:nvPr>
            <p:ph sz="quarter" idx="13"/>
          </p:nvPr>
        </p:nvSpPr>
        <p:spPr>
          <a:xfrm>
            <a:off x="4724400" y="1600200"/>
            <a:ext cx="3581400" cy="2362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4"/>
          <p:cNvSpPr>
            <a:spLocks noGrp="1"/>
          </p:cNvSpPr>
          <p:nvPr>
            <p:ph sz="quarter" idx="14"/>
          </p:nvPr>
        </p:nvSpPr>
        <p:spPr>
          <a:xfrm>
            <a:off x="4724400" y="4038600"/>
            <a:ext cx="3581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area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12" name="Content Placeholder 4"/>
          <p:cNvSpPr>
            <a:spLocks noGrp="1"/>
          </p:cNvSpPr>
          <p:nvPr>
            <p:ph sz="quarter" idx="14"/>
          </p:nvPr>
        </p:nvSpPr>
        <p:spPr>
          <a:xfrm>
            <a:off x="4876800" y="3886200"/>
            <a:ext cx="37338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
        <p:nvSpPr>
          <p:cNvPr id="9" name="Content Placeholder 4"/>
          <p:cNvSpPr>
            <a:spLocks noGrp="1"/>
          </p:cNvSpPr>
          <p:nvPr>
            <p:ph sz="quarter" idx="15"/>
          </p:nvPr>
        </p:nvSpPr>
        <p:spPr>
          <a:xfrm>
            <a:off x="4876800" y="1676400"/>
            <a:ext cx="37338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4"/>
          <p:cNvSpPr>
            <a:spLocks noGrp="1"/>
          </p:cNvSpPr>
          <p:nvPr>
            <p:ph sz="quarter" idx="16"/>
          </p:nvPr>
        </p:nvSpPr>
        <p:spPr>
          <a:xfrm>
            <a:off x="457200" y="1676400"/>
            <a:ext cx="37338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4"/>
          <p:cNvSpPr>
            <a:spLocks noGrp="1"/>
          </p:cNvSpPr>
          <p:nvPr>
            <p:ph sz="quarter" idx="17"/>
          </p:nvPr>
        </p:nvSpPr>
        <p:spPr>
          <a:xfrm>
            <a:off x="457200" y="3886200"/>
            <a:ext cx="37338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DE31662-428F-4557-B137-99E4B7FABE89}" type="slidenum">
              <a:rPr lang="en-US" smtClean="0"/>
              <a:t>‹#›</a:t>
            </a:fld>
            <a:endParaRPr lang="en-US" dirty="0"/>
          </a:p>
        </p:txBody>
      </p:sp>
    </p:spTree>
    <p:extLst>
      <p:ext uri="{BB962C8B-B14F-4D97-AF65-F5344CB8AC3E}">
        <p14:creationId xmlns:p14="http://schemas.microsoft.com/office/powerpoint/2010/main" val="254993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DE31662-428F-4557-B137-99E4B7FABE89}" type="slidenum">
              <a:rPr lang="en-US" smtClean="0"/>
              <a:t>‹#›</a:t>
            </a:fld>
            <a:endParaRPr lang="en-US" dirty="0"/>
          </a:p>
        </p:txBody>
      </p:sp>
    </p:spTree>
    <p:extLst>
      <p:ext uri="{BB962C8B-B14F-4D97-AF65-F5344CB8AC3E}">
        <p14:creationId xmlns:p14="http://schemas.microsoft.com/office/powerpoint/2010/main" val="928837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DE31662-428F-4557-B137-99E4B7FABE89}" type="slidenum">
              <a:rPr lang="en-US" smtClean="0"/>
              <a:t>‹#›</a:t>
            </a:fld>
            <a:endParaRPr lang="en-US" dirty="0"/>
          </a:p>
        </p:txBody>
      </p:sp>
    </p:spTree>
    <p:extLst>
      <p:ext uri="{BB962C8B-B14F-4D97-AF65-F5344CB8AC3E}">
        <p14:creationId xmlns:p14="http://schemas.microsoft.com/office/powerpoint/2010/main" val="384090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lvl1pPr>
              <a:defRPr sz="4000">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8153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6" name="Title 1"/>
          <p:cNvSpPr txBox="1">
            <a:spLocks/>
          </p:cNvSpPr>
          <p:nvPr userDrawn="1"/>
        </p:nvSpPr>
        <p:spPr>
          <a:xfrm>
            <a:off x="685800" y="21304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5"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extLst>
      <p:ext uri="{BB962C8B-B14F-4D97-AF65-F5344CB8AC3E}">
        <p14:creationId xmlns:p14="http://schemas.microsoft.com/office/powerpoint/2010/main" val="3375494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560526" y="1"/>
            <a:ext cx="8126274" cy="110678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560526" y="1692432"/>
            <a:ext cx="8126274" cy="416076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8038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2"/>
          </p:nvPr>
        </p:nvSpPr>
        <p:spPr>
          <a:xfrm>
            <a:off x="47244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2"/>
          </p:nvPr>
        </p:nvSpPr>
        <p:spPr>
          <a:xfrm>
            <a:off x="4724400" y="1752600"/>
            <a:ext cx="396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3886200" cy="609600"/>
          </a:xfrm>
        </p:spPr>
        <p:txBody>
          <a:bodyPr/>
          <a:lstStyle>
            <a:lvl1pPr>
              <a:buFontTx/>
              <a:buNone/>
              <a:defRPr>
                <a:solidFill>
                  <a:schemeClr val="tx1"/>
                </a:solidFill>
              </a:defRPr>
            </a:lvl1pPr>
          </a:lstStyle>
          <a:p>
            <a:pPr lvl="0"/>
            <a:endParaRPr lang="en-US" dirty="0"/>
          </a:p>
        </p:txBody>
      </p:sp>
      <p:sp>
        <p:nvSpPr>
          <p:cNvPr id="7" name="Content Placeholder 6"/>
          <p:cNvSpPr>
            <a:spLocks noGrp="1"/>
          </p:cNvSpPr>
          <p:nvPr>
            <p:ph sz="quarter" idx="12"/>
          </p:nvPr>
        </p:nvSpPr>
        <p:spPr>
          <a:xfrm>
            <a:off x="4648200" y="1676400"/>
            <a:ext cx="4038600" cy="609600"/>
          </a:xfrm>
        </p:spPr>
        <p:txBody>
          <a:bodyPr/>
          <a:lstStyle>
            <a:lvl1pPr>
              <a:buFontTx/>
              <a:buNone/>
              <a:defRPr>
                <a:solidFill>
                  <a:schemeClr val="tx1"/>
                </a:solidFill>
              </a:defRPr>
            </a:lvl1pPr>
          </a:lstStyle>
          <a:p>
            <a:pPr lvl="0"/>
            <a:endParaRPr lang="en-US" dirty="0"/>
          </a:p>
        </p:txBody>
      </p:sp>
      <p:sp>
        <p:nvSpPr>
          <p:cNvPr id="9" name="Content Placeholder 8"/>
          <p:cNvSpPr>
            <a:spLocks noGrp="1"/>
          </p:cNvSpPr>
          <p:nvPr>
            <p:ph sz="quarter" idx="13"/>
          </p:nvPr>
        </p:nvSpPr>
        <p:spPr>
          <a:xfrm>
            <a:off x="457200" y="2438400"/>
            <a:ext cx="38862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8200" y="2438400"/>
            <a:ext cx="40386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457200" y="1676400"/>
            <a:ext cx="3886200" cy="609600"/>
          </a:xfrm>
        </p:spPr>
        <p:txBody>
          <a:bodyPr/>
          <a:lstStyle>
            <a:lvl1pPr>
              <a:buFontTx/>
              <a:buNone/>
              <a:defRPr>
                <a:solidFill>
                  <a:schemeClr val="tx1"/>
                </a:solidFill>
              </a:defRPr>
            </a:lvl1pPr>
          </a:lstStyle>
          <a:p>
            <a:pPr lvl="0"/>
            <a:endParaRPr lang="en-US" dirty="0"/>
          </a:p>
        </p:txBody>
      </p:sp>
      <p:sp>
        <p:nvSpPr>
          <p:cNvPr id="7" name="Content Placeholder 6"/>
          <p:cNvSpPr>
            <a:spLocks noGrp="1"/>
          </p:cNvSpPr>
          <p:nvPr>
            <p:ph sz="quarter" idx="12"/>
          </p:nvPr>
        </p:nvSpPr>
        <p:spPr>
          <a:xfrm>
            <a:off x="4648200" y="1676400"/>
            <a:ext cx="4038600" cy="609600"/>
          </a:xfrm>
        </p:spPr>
        <p:txBody>
          <a:bodyPr/>
          <a:lstStyle>
            <a:lvl1pPr>
              <a:buFontTx/>
              <a:buNone/>
              <a:defRPr>
                <a:solidFill>
                  <a:schemeClr val="tx1"/>
                </a:solidFill>
              </a:defRPr>
            </a:lvl1pPr>
          </a:lstStyle>
          <a:p>
            <a:pPr lvl="0"/>
            <a:endParaRPr lang="en-US" dirty="0"/>
          </a:p>
        </p:txBody>
      </p:sp>
      <p:sp>
        <p:nvSpPr>
          <p:cNvPr id="9" name="Content Placeholder 8"/>
          <p:cNvSpPr>
            <a:spLocks noGrp="1"/>
          </p:cNvSpPr>
          <p:nvPr>
            <p:ph sz="quarter" idx="13"/>
          </p:nvPr>
        </p:nvSpPr>
        <p:spPr>
          <a:xfrm>
            <a:off x="457200" y="2438400"/>
            <a:ext cx="38862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8200" y="2438400"/>
            <a:ext cx="40386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Picture Placeholder 4"/>
          <p:cNvSpPr>
            <a:spLocks noGrp="1"/>
          </p:cNvSpPr>
          <p:nvPr>
            <p:ph type="pic" sz="quarter" idx="11"/>
          </p:nvPr>
        </p:nvSpPr>
        <p:spPr>
          <a:xfrm>
            <a:off x="457200" y="1676400"/>
            <a:ext cx="8077200" cy="3657600"/>
          </a:xfrm>
        </p:spPr>
        <p:txBody>
          <a:bodyPr/>
          <a:lstStyle/>
          <a:p>
            <a:endParaRPr lang="en-US" dirty="0"/>
          </a:p>
        </p:txBody>
      </p:sp>
      <p:sp>
        <p:nvSpPr>
          <p:cNvPr id="7" name="Text Placeholder 6"/>
          <p:cNvSpPr>
            <a:spLocks noGrp="1"/>
          </p:cNvSpPr>
          <p:nvPr>
            <p:ph type="body" sz="quarter" idx="12"/>
          </p:nvPr>
        </p:nvSpPr>
        <p:spPr>
          <a:xfrm>
            <a:off x="457200" y="5410200"/>
            <a:ext cx="8077200" cy="457200"/>
          </a:xfrm>
        </p:spPr>
        <p:txBody>
          <a:bodyPr/>
          <a:lstStyle>
            <a:lvl1pPr algn="ctr">
              <a:buNone/>
              <a:defRPr sz="2000">
                <a:solidFill>
                  <a:schemeClr val="tx1"/>
                </a:solidFill>
              </a:defRPr>
            </a:lvl1pPr>
          </a:lstStyle>
          <a:p>
            <a:pPr lvl="0"/>
            <a:r>
              <a:rPr lang="en-US" dirty="0" smtClean="0"/>
              <a:t>Click to edit Master text styles</a:t>
            </a:r>
          </a:p>
        </p:txBody>
      </p:sp>
      <p:pic>
        <p:nvPicPr>
          <p:cNvPr id="6"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_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Picture Placeholder 4"/>
          <p:cNvSpPr>
            <a:spLocks noGrp="1"/>
          </p:cNvSpPr>
          <p:nvPr>
            <p:ph type="pic" sz="quarter" idx="11"/>
          </p:nvPr>
        </p:nvSpPr>
        <p:spPr>
          <a:xfrm>
            <a:off x="457200" y="1676400"/>
            <a:ext cx="8077200" cy="3657600"/>
          </a:xfrm>
        </p:spPr>
        <p:txBody>
          <a:bodyPr/>
          <a:lstStyle/>
          <a:p>
            <a:endParaRPr lang="en-US" dirty="0"/>
          </a:p>
        </p:txBody>
      </p:sp>
      <p:sp>
        <p:nvSpPr>
          <p:cNvPr id="7" name="Text Placeholder 6"/>
          <p:cNvSpPr>
            <a:spLocks noGrp="1"/>
          </p:cNvSpPr>
          <p:nvPr>
            <p:ph type="body" sz="quarter" idx="12"/>
          </p:nvPr>
        </p:nvSpPr>
        <p:spPr>
          <a:xfrm>
            <a:off x="457200" y="5410200"/>
            <a:ext cx="8077200" cy="457200"/>
          </a:xfrm>
        </p:spPr>
        <p:txBody>
          <a:bodyPr/>
          <a:lstStyle>
            <a:lvl1pPr algn="ctr">
              <a:buNone/>
              <a:defRPr sz="2000">
                <a:solidFill>
                  <a:schemeClr val="tx1"/>
                </a:solidFill>
              </a:defRPr>
            </a:lvl1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a:t>
            </a:fld>
            <a:endParaRPr lang="en-US" dirty="0"/>
          </a:p>
        </p:txBody>
      </p:sp>
      <p:sp>
        <p:nvSpPr>
          <p:cNvPr id="5" name="Content Placeholder 4"/>
          <p:cNvSpPr>
            <a:spLocks noGrp="1"/>
          </p:cNvSpPr>
          <p:nvPr>
            <p:ph sz="quarter" idx="11"/>
          </p:nvPr>
        </p:nvSpPr>
        <p:spPr>
          <a:xfrm>
            <a:off x="685800" y="1676400"/>
            <a:ext cx="76962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2"/>
          </p:nvPr>
        </p:nvSpPr>
        <p:spPr>
          <a:xfrm>
            <a:off x="1676400" y="5562600"/>
            <a:ext cx="5257800" cy="609600"/>
          </a:xfrm>
        </p:spPr>
        <p:txBody>
          <a:bodyPr>
            <a:normAutofit/>
          </a:bodyPr>
          <a:lstStyle>
            <a:lvl1pPr algn="ctr">
              <a:buNone/>
              <a:defRPr sz="2000">
                <a:solidFill>
                  <a:schemeClr val="tx1"/>
                </a:solidFill>
              </a:defRPr>
            </a:lvl1pPr>
          </a:lstStyle>
          <a:p>
            <a:pPr lvl="0"/>
            <a:endParaRPr lang="en-US" dirty="0"/>
          </a:p>
        </p:txBody>
      </p:sp>
      <p:pic>
        <p:nvPicPr>
          <p:cNvPr id="6" name="Picture 10" descr="alt=&quot;&quot;"/>
          <p:cNvPicPr>
            <a:picLocks noChangeAspect="1"/>
          </p:cNvPicPr>
          <p:nvPr userDrawn="1"/>
        </p:nvPicPr>
        <p:blipFill>
          <a:blip r:embed="rId2" cstate="print"/>
          <a:srcRect/>
          <a:stretch>
            <a:fillRect/>
          </a:stretch>
        </p:blipFill>
        <p:spPr bwMode="auto">
          <a:xfrm>
            <a:off x="6696075" y="5665788"/>
            <a:ext cx="2447925" cy="1192212"/>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324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E507B00A-00F3-40B4-9FBC-773D3E654F20}" type="slidenum">
              <a:rPr lang="en-US" smtClean="0"/>
              <a:pPr algn="l"/>
              <a:t>‹#›</a:t>
            </a:fld>
            <a:endParaRPr lang="en-US" dirty="0"/>
          </a:p>
        </p:txBody>
      </p:sp>
      <p:sp>
        <p:nvSpPr>
          <p:cNvPr id="7" name="Rectangle 6"/>
          <p:cNvSpPr/>
          <p:nvPr userDrawn="1"/>
        </p:nvSpPr>
        <p:spPr>
          <a:xfrm>
            <a:off x="0" y="0"/>
            <a:ext cx="9144000" cy="144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400" dirty="0">
              <a:solidFill>
                <a:schemeClr val="bg1"/>
              </a:solidFill>
              <a:latin typeface="+mj-lt"/>
            </a:endParaRPr>
          </a:p>
        </p:txBody>
      </p:sp>
      <p:cxnSp>
        <p:nvCxnSpPr>
          <p:cNvPr id="8" name="Straight Connector 7"/>
          <p:cNvCxnSpPr/>
          <p:nvPr userDrawn="1"/>
        </p:nvCxnSpPr>
        <p:spPr>
          <a:xfrm>
            <a:off x="0" y="1447800"/>
            <a:ext cx="914400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609600" y="427038"/>
            <a:ext cx="8229600" cy="1143000"/>
          </a:xfrm>
          <a:prstGeom prst="rect">
            <a:avLst/>
          </a:prstGeom>
        </p:spPr>
        <p:txBody>
          <a:bodyPr/>
          <a:lstStyle>
            <a:lvl1pPr>
              <a:defRPr>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 bg1="lt1" tx1="dk1" bg2="lt2" tx2="dk2" accent1="accent1" accent2="accent2" accent3="accent3" accent4="accent4" accent5="accent5" accent6="accent6" hlink="hlink" folHlink="folHlink"/>
  <p:sldLayoutIdLst>
    <p:sldLayoutId id="2147483664" r:id="rId1"/>
    <p:sldLayoutId id="2147483673" r:id="rId2"/>
    <p:sldLayoutId id="2147483663" r:id="rId3"/>
    <p:sldLayoutId id="2147483675" r:id="rId4"/>
    <p:sldLayoutId id="2147483669" r:id="rId5"/>
    <p:sldLayoutId id="2147483676" r:id="rId6"/>
    <p:sldLayoutId id="2147483677" r:id="rId7"/>
    <p:sldLayoutId id="2147483665" r:id="rId8"/>
    <p:sldLayoutId id="2147483666" r:id="rId9"/>
    <p:sldLayoutId id="2147483678" r:id="rId10"/>
    <p:sldLayoutId id="2147483667" r:id="rId11"/>
    <p:sldLayoutId id="2147483679" r:id="rId12"/>
    <p:sldLayoutId id="2147483674" r:id="rId13"/>
    <p:sldLayoutId id="2147483670" r:id="rId14"/>
    <p:sldLayoutId id="2147483680" r:id="rId15"/>
    <p:sldLayoutId id="2147483682" r:id="rId16"/>
    <p:sldLayoutId id="2147483683" r:id="rId17"/>
    <p:sldLayoutId id="2147483684" r:id="rId18"/>
    <p:sldLayoutId id="2147483685" r:id="rId19"/>
    <p:sldLayoutId id="2147483686" r:id="rId20"/>
    <p:sldLayoutId id="2147483687" r:id="rId2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nthecuspstophai.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patientfamilyengagement.org/" TargetMode="External"/><Relationship Id="rId3" Type="http://schemas.openxmlformats.org/officeDocument/2006/relationships/hyperlink" Target="http://www.ahrq.gov/professionals/education/curriculum-tools/cusptoolkit/modules/patfamilyengagement/index.html" TargetMode="External"/><Relationship Id="rId7" Type="http://schemas.openxmlformats.org/officeDocument/2006/relationships/hyperlink" Target="http://www.patientfamilyengagement.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cdc.gov/HAI/ca_uti/uti.html" TargetMode="External"/><Relationship Id="rId5" Type="http://schemas.openxmlformats.org/officeDocument/2006/relationships/hyperlink" Target="http://www.ipfcc.org/advance/topics.html" TargetMode="External"/><Relationship Id="rId10" Type="http://schemas.openxmlformats.org/officeDocument/2006/relationships/hyperlink" Target="http://www.ahrq.gov/professionals/systems/hospital/engagingfamilies/index.html" TargetMode="External"/><Relationship Id="rId4" Type="http://schemas.openxmlformats.org/officeDocument/2006/relationships/hyperlink" Target="http://www.apic.org/For-Consumers/Patient-safety-resources" TargetMode="External"/><Relationship Id="rId9" Type="http://schemas.openxmlformats.org/officeDocument/2006/relationships/hyperlink" Target="http://www.ihi.org/"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marL="0" indent="0">
              <a:lnSpc>
                <a:spcPct val="120000"/>
              </a:lnSpc>
              <a:spcBef>
                <a:spcPts val="1200"/>
              </a:spcBef>
              <a:spcAft>
                <a:spcPts val="1200"/>
              </a:spcAft>
            </a:pPr>
            <a:r>
              <a:rPr lang="en-US" sz="3600" dirty="0"/>
              <a:t>Engaging The Nurse, Physician, Patient/Family; CUSP – Learn from Defects</a:t>
            </a:r>
          </a:p>
        </p:txBody>
      </p:sp>
      <p:sp>
        <p:nvSpPr>
          <p:cNvPr id="5" name="Content Placeholder 5"/>
          <p:cNvSpPr txBox="1">
            <a:spLocks/>
          </p:cNvSpPr>
          <p:nvPr/>
        </p:nvSpPr>
        <p:spPr>
          <a:xfrm>
            <a:off x="495300" y="1499265"/>
            <a:ext cx="8153400" cy="5181600"/>
          </a:xfrm>
          <a:prstGeom prst="rect">
            <a:avLst/>
          </a:prstGeom>
        </p:spPr>
        <p:txBody>
          <a:bodyPr vert="horz" lIns="91440" tIns="45720" rIns="91440" bIns="45720" rtlCol="0">
            <a:normAutofit fontScale="77500" lnSpcReduction="20000"/>
          </a:bodyPr>
          <a:lstStyle>
            <a:lvl1pPr marL="342900" indent="-342900" algn="ctr" defTabSz="914400" rtl="0" eaLnBrk="1" latinLnBrk="0" hangingPunct="1">
              <a:spcBef>
                <a:spcPct val="20000"/>
              </a:spcBef>
              <a:buFontTx/>
              <a:buNone/>
              <a:defRPr sz="4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pPr>
            <a:endParaRPr lang="en-US" sz="2600" dirty="0" smtClean="0"/>
          </a:p>
          <a:p>
            <a:pPr marL="0" indent="0">
              <a:spcBef>
                <a:spcPts val="0"/>
              </a:spcBef>
              <a:spcAft>
                <a:spcPts val="1200"/>
              </a:spcAft>
            </a:pPr>
            <a:r>
              <a:rPr lang="en-US" sz="2800" b="1" dirty="0" smtClean="0"/>
              <a:t>Jenny Tuttle, RN, </a:t>
            </a:r>
            <a:r>
              <a:rPr lang="en-US" sz="2800" b="1" dirty="0" err="1" smtClean="0"/>
              <a:t>MSNEd</a:t>
            </a:r>
            <a:r>
              <a:rPr lang="en-US" sz="2800" b="1" dirty="0" smtClean="0"/>
              <a:t>, CNRN</a:t>
            </a:r>
          </a:p>
          <a:p>
            <a:pPr marL="0" indent="0">
              <a:spcBef>
                <a:spcPts val="0"/>
              </a:spcBef>
              <a:spcAft>
                <a:spcPts val="1200"/>
              </a:spcAft>
            </a:pPr>
            <a:r>
              <a:rPr lang="en-US" sz="2800" dirty="0" smtClean="0"/>
              <a:t>Clinical Nurse Leader</a:t>
            </a:r>
          </a:p>
          <a:p>
            <a:pPr marL="0" indent="0">
              <a:spcBef>
                <a:spcPts val="0"/>
              </a:spcBef>
              <a:spcAft>
                <a:spcPts val="1200"/>
              </a:spcAft>
            </a:pPr>
            <a:r>
              <a:rPr lang="en-US" sz="2800" dirty="0" smtClean="0"/>
              <a:t>Neuro/Medical/Surgical ICU </a:t>
            </a:r>
          </a:p>
          <a:p>
            <a:pPr marL="0" indent="0">
              <a:spcBef>
                <a:spcPts val="0"/>
              </a:spcBef>
              <a:spcAft>
                <a:spcPts val="1200"/>
              </a:spcAft>
            </a:pPr>
            <a:r>
              <a:rPr lang="en-US" sz="2800" dirty="0" smtClean="0"/>
              <a:t>Tucson Medical Center </a:t>
            </a:r>
          </a:p>
          <a:p>
            <a:pPr marL="0" indent="0">
              <a:spcBef>
                <a:spcPts val="0"/>
              </a:spcBef>
              <a:spcAft>
                <a:spcPts val="1200"/>
              </a:spcAft>
            </a:pPr>
            <a:r>
              <a:rPr lang="en-US" sz="2800" dirty="0" smtClean="0"/>
              <a:t>Tucson, Arizona</a:t>
            </a:r>
            <a:endParaRPr lang="en-US" sz="2600" dirty="0" smtClean="0"/>
          </a:p>
          <a:p>
            <a:pPr marL="0" indent="0">
              <a:spcBef>
                <a:spcPts val="0"/>
              </a:spcBef>
              <a:spcAft>
                <a:spcPts val="1200"/>
              </a:spcAft>
            </a:pPr>
            <a:endParaRPr lang="en-US" sz="2600" dirty="0" smtClean="0"/>
          </a:p>
          <a:p>
            <a:pPr marL="0" indent="0">
              <a:spcBef>
                <a:spcPts val="0"/>
              </a:spcBef>
              <a:spcAft>
                <a:spcPts val="1200"/>
              </a:spcAft>
            </a:pPr>
            <a:r>
              <a:rPr lang="en-US" sz="2800" b="1" dirty="0" smtClean="0"/>
              <a:t>Christin </a:t>
            </a:r>
            <a:r>
              <a:rPr lang="en-US" sz="2800" b="1" dirty="0" err="1" smtClean="0"/>
              <a:t>Ko</a:t>
            </a:r>
            <a:r>
              <a:rPr lang="en-US" sz="2800" b="1" dirty="0" smtClean="0"/>
              <a:t>, MD, MBA, SFHM, FACP</a:t>
            </a:r>
            <a:endParaRPr lang="en-US" sz="2800" dirty="0" smtClean="0"/>
          </a:p>
          <a:p>
            <a:pPr marL="0" indent="0">
              <a:spcBef>
                <a:spcPts val="0"/>
              </a:spcBef>
              <a:spcAft>
                <a:spcPts val="1200"/>
              </a:spcAft>
            </a:pPr>
            <a:r>
              <a:rPr lang="en-US" sz="2800" dirty="0" smtClean="0"/>
              <a:t>Assistant Professor</a:t>
            </a:r>
          </a:p>
          <a:p>
            <a:pPr marL="0" indent="0">
              <a:spcBef>
                <a:spcPts val="0"/>
              </a:spcBef>
              <a:spcAft>
                <a:spcPts val="1200"/>
              </a:spcAft>
            </a:pPr>
            <a:r>
              <a:rPr lang="en-US" sz="2800" dirty="0" smtClean="0"/>
              <a:t>Feinberg School of Medicine</a:t>
            </a:r>
          </a:p>
          <a:p>
            <a:pPr marL="0" indent="0">
              <a:spcBef>
                <a:spcPts val="0"/>
              </a:spcBef>
              <a:spcAft>
                <a:spcPts val="1200"/>
              </a:spcAft>
            </a:pPr>
            <a:r>
              <a:rPr lang="en-US" sz="2800" dirty="0" smtClean="0"/>
              <a:t>Northwestern University</a:t>
            </a:r>
          </a:p>
          <a:p>
            <a:pPr marL="0" indent="0">
              <a:spcBef>
                <a:spcPts val="0"/>
              </a:spcBef>
              <a:spcAft>
                <a:spcPts val="1200"/>
              </a:spcAft>
            </a:pPr>
            <a:r>
              <a:rPr lang="en-US" sz="2800" dirty="0" smtClean="0"/>
              <a:t>Chicago, IL</a:t>
            </a:r>
            <a:endParaRPr lang="en-US" sz="2800" dirty="0"/>
          </a:p>
        </p:txBody>
      </p:sp>
      <p:pic>
        <p:nvPicPr>
          <p:cNvPr id="6" name="Picture 5" descr="photo of jenny tuttle"/>
          <p:cNvPicPr/>
          <p:nvPr/>
        </p:nvPicPr>
        <p:blipFill rotWithShape="1">
          <a:blip r:embed="rId3" cstate="print"/>
          <a:srcRect l="13946" r="26706" b="11291"/>
          <a:stretch/>
        </p:blipFill>
        <p:spPr bwMode="auto">
          <a:xfrm>
            <a:off x="7239000" y="1981200"/>
            <a:ext cx="1218799" cy="1524000"/>
          </a:xfrm>
          <a:prstGeom prst="rect">
            <a:avLst/>
          </a:prstGeom>
          <a:noFill/>
          <a:ln w="9525">
            <a:noFill/>
            <a:miter lim="800000"/>
            <a:headEnd/>
            <a:tailEnd/>
          </a:ln>
        </p:spPr>
      </p:pic>
      <p:pic>
        <p:nvPicPr>
          <p:cNvPr id="7" name="Picture 6" descr="photo of christin k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99" y="4648200"/>
            <a:ext cx="12192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07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Staff Accountable</a:t>
            </a:r>
            <a:endParaRPr lang="en-US" dirty="0"/>
          </a:p>
        </p:txBody>
      </p:sp>
      <p:sp>
        <p:nvSpPr>
          <p:cNvPr id="3" name="Content Placeholder 2"/>
          <p:cNvSpPr>
            <a:spLocks noGrp="1"/>
          </p:cNvSpPr>
          <p:nvPr>
            <p:ph sz="quarter" idx="11"/>
          </p:nvPr>
        </p:nvSpPr>
        <p:spPr/>
        <p:txBody>
          <a:bodyPr/>
          <a:lstStyle/>
          <a:p>
            <a:r>
              <a:rPr lang="en-US" sz="2400" dirty="0" smtClean="0"/>
              <a:t>Are they following your hospital based guidelines?</a:t>
            </a:r>
          </a:p>
          <a:p>
            <a:pPr lvl="1"/>
            <a:r>
              <a:rPr lang="en-US" sz="2400" dirty="0" smtClean="0"/>
              <a:t>Auditing/survey – asking open questions</a:t>
            </a:r>
          </a:p>
          <a:p>
            <a:pPr lvl="1"/>
            <a:r>
              <a:rPr lang="en-US" sz="2400" dirty="0" smtClean="0"/>
              <a:t> Nursing based - Urinary insertion/removal protocol</a:t>
            </a:r>
          </a:p>
          <a:p>
            <a:r>
              <a:rPr lang="en-US" sz="2400" dirty="0" smtClean="0"/>
              <a:t>Providing current data </a:t>
            </a:r>
          </a:p>
          <a:p>
            <a:pPr lvl="1"/>
            <a:r>
              <a:rPr lang="en-US" sz="2400" dirty="0" smtClean="0"/>
              <a:t>Bulletin board</a:t>
            </a:r>
          </a:p>
          <a:p>
            <a:pPr lvl="1"/>
            <a:r>
              <a:rPr lang="en-US" sz="2400" dirty="0" smtClean="0"/>
              <a:t>Unit newsletter</a:t>
            </a:r>
          </a:p>
          <a:p>
            <a:pPr lvl="1">
              <a:buNone/>
            </a:pPr>
            <a:endParaRPr lang="en-US" dirty="0"/>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10</a:t>
            </a:fld>
            <a:endParaRPr lang="en-US" dirty="0"/>
          </a:p>
        </p:txBody>
      </p:sp>
    </p:spTree>
    <p:extLst>
      <p:ext uri="{BB962C8B-B14F-4D97-AF65-F5344CB8AC3E}">
        <p14:creationId xmlns:p14="http://schemas.microsoft.com/office/powerpoint/2010/main" val="25626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 the Successes</a:t>
            </a:r>
            <a:endParaRPr lang="en-US" dirty="0"/>
          </a:p>
        </p:txBody>
      </p:sp>
      <p:sp>
        <p:nvSpPr>
          <p:cNvPr id="3" name="Content Placeholder 2"/>
          <p:cNvSpPr>
            <a:spLocks noGrp="1"/>
          </p:cNvSpPr>
          <p:nvPr>
            <p:ph sz="quarter" idx="11"/>
          </p:nvPr>
        </p:nvSpPr>
        <p:spPr/>
        <p:txBody>
          <a:bodyPr/>
          <a:lstStyle/>
          <a:p>
            <a:r>
              <a:rPr lang="en-US" dirty="0" smtClean="0"/>
              <a:t>Rewards</a:t>
            </a:r>
          </a:p>
          <a:p>
            <a:pPr lvl="1"/>
            <a:r>
              <a:rPr lang="en-US" dirty="0" smtClean="0"/>
              <a:t>Even small rewards stand out</a:t>
            </a:r>
          </a:p>
          <a:p>
            <a:pPr lvl="1"/>
            <a:r>
              <a:rPr lang="en-US" dirty="0" smtClean="0"/>
              <a:t>“high five”</a:t>
            </a:r>
          </a:p>
          <a:p>
            <a:pPr lvl="1"/>
            <a:r>
              <a:rPr lang="en-US" dirty="0" smtClean="0"/>
              <a:t>“Sunflower” </a:t>
            </a:r>
            <a:r>
              <a:rPr lang="en-US" sz="1200" dirty="0" smtClean="0"/>
              <a:t>(North Shore University Hospital, NY)</a:t>
            </a:r>
            <a:r>
              <a:rPr lang="en-US" dirty="0" smtClean="0"/>
              <a:t>	</a:t>
            </a:r>
          </a:p>
          <a:p>
            <a:pPr lvl="1">
              <a:buNone/>
            </a:pPr>
            <a:endParaRPr lang="en-US" dirty="0" smtClean="0"/>
          </a:p>
        </p:txBody>
      </p:sp>
      <p:pic>
        <p:nvPicPr>
          <p:cNvPr id="4" name="Picture 4" descr="&quot;&quot;"/>
          <p:cNvPicPr>
            <a:picLocks noChangeAspect="1" noChangeArrowheads="1"/>
          </p:cNvPicPr>
          <p:nvPr/>
        </p:nvPicPr>
        <p:blipFill>
          <a:blip r:embed="rId3" cstate="print"/>
          <a:srcRect/>
          <a:stretch>
            <a:fillRect/>
          </a:stretch>
        </p:blipFill>
        <p:spPr bwMode="auto">
          <a:xfrm>
            <a:off x="5029200" y="4343400"/>
            <a:ext cx="1981200" cy="2071255"/>
          </a:xfrm>
          <a:prstGeom prst="rect">
            <a:avLst/>
          </a:prstGeom>
          <a:noFill/>
          <a:ln w="9525">
            <a:noFill/>
            <a:miter lim="800000"/>
            <a:headEnd/>
            <a:tailEnd/>
          </a:ln>
          <a:effectLst/>
        </p:spPr>
      </p:pic>
      <p:pic>
        <p:nvPicPr>
          <p:cNvPr id="5" name="Picture 5" descr="&quot;&quot;"/>
          <p:cNvPicPr>
            <a:picLocks noChangeAspect="1" noChangeArrowheads="1"/>
          </p:cNvPicPr>
          <p:nvPr/>
        </p:nvPicPr>
        <p:blipFill>
          <a:blip r:embed="rId4" cstate="print"/>
          <a:srcRect/>
          <a:stretch>
            <a:fillRect/>
          </a:stretch>
        </p:blipFill>
        <p:spPr bwMode="auto">
          <a:xfrm>
            <a:off x="1066800" y="4419600"/>
            <a:ext cx="2412175" cy="1794541"/>
          </a:xfrm>
          <a:prstGeom prst="rect">
            <a:avLst/>
          </a:prstGeom>
          <a:noFill/>
          <a:ln w="9525">
            <a:noFill/>
            <a:miter lim="800000"/>
            <a:headEnd/>
            <a:tailEnd/>
          </a:ln>
          <a:effectLst/>
        </p:spPr>
      </p:pic>
      <p:pic>
        <p:nvPicPr>
          <p:cNvPr id="2050" name="Picture 2" descr="&quot;&quot;"/>
          <p:cNvPicPr>
            <a:picLocks noChangeAspect="1" noChangeArrowheads="1"/>
          </p:cNvPicPr>
          <p:nvPr/>
        </p:nvPicPr>
        <p:blipFill>
          <a:blip r:embed="rId5" cstate="print"/>
          <a:srcRect/>
          <a:stretch>
            <a:fillRect/>
          </a:stretch>
        </p:blipFill>
        <p:spPr bwMode="auto">
          <a:xfrm>
            <a:off x="7010400" y="2514600"/>
            <a:ext cx="1657350" cy="1009806"/>
          </a:xfrm>
          <a:prstGeom prst="rect">
            <a:avLst/>
          </a:prstGeom>
          <a:noFill/>
          <a:ln w="9525">
            <a:noFill/>
            <a:miter lim="800000"/>
            <a:headEnd/>
            <a:tailEnd/>
          </a:ln>
          <a:effectLst/>
        </p:spPr>
      </p:pic>
      <p:sp>
        <p:nvSpPr>
          <p:cNvPr id="6" name="Slide Number Placeholder 5"/>
          <p:cNvSpPr>
            <a:spLocks noGrp="1"/>
          </p:cNvSpPr>
          <p:nvPr>
            <p:ph type="sldNum" sz="quarter" idx="10"/>
          </p:nvPr>
        </p:nvSpPr>
        <p:spPr/>
        <p:txBody>
          <a:bodyPr/>
          <a:lstStyle/>
          <a:p>
            <a:pPr algn="l"/>
            <a:fld id="{E507B00A-00F3-40B4-9FBC-773D3E654F20}" type="slidenum">
              <a:rPr lang="en-US" smtClean="0"/>
              <a:pPr algn="l"/>
              <a:t>11</a:t>
            </a:fld>
            <a:endParaRPr lang="en-US" dirty="0"/>
          </a:p>
        </p:txBody>
      </p:sp>
    </p:spTree>
    <p:extLst>
      <p:ext uri="{BB962C8B-B14F-4D97-AF65-F5344CB8AC3E}">
        <p14:creationId xmlns:p14="http://schemas.microsoft.com/office/powerpoint/2010/main" val="1810323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tin\Desktop\difference-handshak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71" y="228599"/>
            <a:ext cx="8563429" cy="4191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543" y="5385393"/>
            <a:ext cx="8138431" cy="738664"/>
          </a:xfrm>
          <a:prstGeom prst="rect">
            <a:avLst/>
          </a:prstGeom>
          <a:noFill/>
        </p:spPr>
        <p:txBody>
          <a:bodyPr wrap="square" rtlCol="0">
            <a:spAutoFit/>
          </a:bodyPr>
          <a:lstStyle/>
          <a:p>
            <a:endParaRPr lang="en-US" sz="2400" dirty="0">
              <a:cs typeface="Arial" panose="020B0604020202020204" pitchFamily="34" charset="0"/>
            </a:endParaRPr>
          </a:p>
          <a:p>
            <a:r>
              <a:rPr lang="en-US" dirty="0" smtClean="0">
                <a:cs typeface="Arial" panose="020B0604020202020204" pitchFamily="34" charset="0"/>
              </a:rPr>
              <a:t>Christin </a:t>
            </a:r>
            <a:r>
              <a:rPr lang="en-US" dirty="0">
                <a:cs typeface="Arial" panose="020B0604020202020204" pitchFamily="34" charset="0"/>
              </a:rPr>
              <a:t>H. Ko, MD, </a:t>
            </a:r>
            <a:r>
              <a:rPr lang="en-US" dirty="0" smtClean="0">
                <a:cs typeface="Arial" panose="020B0604020202020204" pitchFamily="34" charset="0"/>
              </a:rPr>
              <a:t>MBA</a:t>
            </a:r>
            <a:endParaRPr lang="en-US" dirty="0">
              <a:cs typeface="Arial" panose="020B0604020202020204" pitchFamily="34" charset="0"/>
            </a:endParaRPr>
          </a:p>
        </p:txBody>
      </p:sp>
      <p:sp>
        <p:nvSpPr>
          <p:cNvPr id="14" name="Title 13"/>
          <p:cNvSpPr>
            <a:spLocks noGrp="1"/>
          </p:cNvSpPr>
          <p:nvPr>
            <p:ph type="title"/>
          </p:nvPr>
        </p:nvSpPr>
        <p:spPr>
          <a:xfrm>
            <a:off x="275771" y="4752457"/>
            <a:ext cx="9144000" cy="1002268"/>
          </a:xfrm>
        </p:spPr>
        <p:txBody>
          <a:bodyPr>
            <a:normAutofit fontScale="90000"/>
          </a:bodyPr>
          <a:lstStyle/>
          <a:p>
            <a:pPr lvl="0" algn="l">
              <a:spcBef>
                <a:spcPts val="0"/>
              </a:spcBef>
            </a:pPr>
            <a:r>
              <a:rPr lang="en-US" sz="2800" b="1" dirty="0">
                <a:solidFill>
                  <a:prstClr val="black"/>
                </a:solidFill>
                <a:latin typeface="+mn-lt"/>
                <a:ea typeface="+mn-ea"/>
                <a:cs typeface="Arial" panose="020B0604020202020204" pitchFamily="34" charset="0"/>
              </a:rPr>
              <a:t>Attaining Physician Engagement : </a:t>
            </a:r>
            <a:br>
              <a:rPr lang="en-US" sz="2800" b="1" dirty="0">
                <a:solidFill>
                  <a:prstClr val="black"/>
                </a:solidFill>
                <a:latin typeface="+mn-lt"/>
                <a:ea typeface="+mn-ea"/>
                <a:cs typeface="Arial" panose="020B0604020202020204" pitchFamily="34" charset="0"/>
              </a:rPr>
            </a:br>
            <a:r>
              <a:rPr lang="en-US" sz="2400" dirty="0">
                <a:solidFill>
                  <a:prstClr val="black"/>
                </a:solidFill>
                <a:latin typeface="+mn-lt"/>
                <a:ea typeface="+mn-ea"/>
                <a:cs typeface="Arial" panose="020B0604020202020204" pitchFamily="34" charset="0"/>
              </a:rPr>
              <a:t>From the Medical Executive to the Individual Physician</a:t>
            </a:r>
            <a:br>
              <a:rPr lang="en-US" sz="2400" dirty="0">
                <a:solidFill>
                  <a:prstClr val="black"/>
                </a:solidFill>
                <a:latin typeface="+mn-lt"/>
                <a:ea typeface="+mn-ea"/>
                <a:cs typeface="Arial" panose="020B0604020202020204" pitchFamily="34" charset="0"/>
              </a:rPr>
            </a:br>
            <a:endParaRPr lang="en-US" dirty="0">
              <a:latin typeface="+mn-lt"/>
            </a:endParaRPr>
          </a:p>
        </p:txBody>
      </p:sp>
      <p:sp>
        <p:nvSpPr>
          <p:cNvPr id="13" name="Slide Number Placeholder 12"/>
          <p:cNvSpPr>
            <a:spLocks noGrp="1"/>
          </p:cNvSpPr>
          <p:nvPr>
            <p:ph type="sldNum" sz="quarter" idx="10"/>
          </p:nvPr>
        </p:nvSpPr>
        <p:spPr/>
        <p:txBody>
          <a:bodyPr/>
          <a:lstStyle/>
          <a:p>
            <a:pPr algn="l"/>
            <a:fld id="{E507B00A-00F3-40B4-9FBC-773D3E654F20}" type="slidenum">
              <a:rPr lang="en-US" smtClean="0"/>
              <a:pPr algn="l"/>
              <a:t>12</a:t>
            </a:fld>
            <a:endParaRPr lang="en-US" dirty="0"/>
          </a:p>
        </p:txBody>
      </p:sp>
    </p:spTree>
    <p:extLst>
      <p:ext uri="{BB962C8B-B14F-4D97-AF65-F5344CB8AC3E}">
        <p14:creationId xmlns:p14="http://schemas.microsoft.com/office/powerpoint/2010/main" val="207899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13</a:t>
            </a:fld>
            <a:endParaRPr lang="en-US" dirty="0"/>
          </a:p>
        </p:txBody>
      </p:sp>
      <p:sp>
        <p:nvSpPr>
          <p:cNvPr id="4" name="Content Placeholder 3"/>
          <p:cNvSpPr>
            <a:spLocks noGrp="1"/>
          </p:cNvSpPr>
          <p:nvPr>
            <p:ph sz="quarter" idx="11"/>
          </p:nvPr>
        </p:nvSpPr>
        <p:spPr/>
        <p:txBody>
          <a:bodyPr>
            <a:normAutofit/>
          </a:bodyPr>
          <a:lstStyle/>
          <a:p>
            <a:r>
              <a:rPr lang="en-US" dirty="0" smtClean="0">
                <a:cs typeface="Arial" pitchFamily="34" charset="0"/>
              </a:rPr>
              <a:t>Definition of Physician Engagement</a:t>
            </a:r>
          </a:p>
          <a:p>
            <a:r>
              <a:rPr lang="en-US" dirty="0" smtClean="0">
                <a:cs typeface="Arial" pitchFamily="34" charset="0"/>
              </a:rPr>
              <a:t>Scope of Physician Engagement</a:t>
            </a:r>
          </a:p>
          <a:p>
            <a:r>
              <a:rPr lang="en-US" dirty="0" smtClean="0">
                <a:cs typeface="Arial" pitchFamily="34" charset="0"/>
              </a:rPr>
              <a:t>Challenges around Physician Engagement</a:t>
            </a:r>
          </a:p>
          <a:p>
            <a:r>
              <a:rPr lang="en-US" dirty="0">
                <a:cs typeface="Arial" pitchFamily="34" charset="0"/>
              </a:rPr>
              <a:t>Solutions : General and </a:t>
            </a:r>
            <a:r>
              <a:rPr lang="en-US" dirty="0" smtClean="0">
                <a:cs typeface="Arial" pitchFamily="34" charset="0"/>
              </a:rPr>
              <a:t>Specific</a:t>
            </a:r>
          </a:p>
          <a:p>
            <a:r>
              <a:rPr lang="en-US" dirty="0" smtClean="0">
                <a:cs typeface="Arial" pitchFamily="34" charset="0"/>
              </a:rPr>
              <a:t>Putting It All Together : Scenario-Solution Summary</a:t>
            </a:r>
            <a:endParaRPr lang="en-US" dirty="0">
              <a:cs typeface="Arial" pitchFamily="34" charset="0"/>
            </a:endParaRPr>
          </a:p>
          <a:p>
            <a:endParaRPr lang="en-US" dirty="0" smtClean="0"/>
          </a:p>
          <a:p>
            <a:endParaRPr lang="en-US" dirty="0"/>
          </a:p>
        </p:txBody>
      </p:sp>
    </p:spTree>
    <p:extLst>
      <p:ext uri="{BB962C8B-B14F-4D97-AF65-F5344CB8AC3E}">
        <p14:creationId xmlns:p14="http://schemas.microsoft.com/office/powerpoint/2010/main" val="1214423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Definition of Physician Engagement</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14</a:t>
            </a:fld>
            <a:endParaRPr lang="en-US" dirty="0"/>
          </a:p>
        </p:txBody>
      </p:sp>
      <p:sp>
        <p:nvSpPr>
          <p:cNvPr id="7" name="Content Placeholder 6"/>
          <p:cNvSpPr>
            <a:spLocks noGrp="1"/>
          </p:cNvSpPr>
          <p:nvPr>
            <p:ph sz="quarter" idx="11"/>
          </p:nvPr>
        </p:nvSpPr>
        <p:spPr/>
        <p:txBody>
          <a:bodyPr>
            <a:normAutofit fontScale="92500"/>
          </a:bodyPr>
          <a:lstStyle/>
          <a:p>
            <a:pPr>
              <a:buFont typeface="Wingdings" pitchFamily="2" charset="2"/>
              <a:buChar char="§"/>
            </a:pPr>
            <a:r>
              <a:rPr lang="en-US" dirty="0" smtClean="0">
                <a:cs typeface="Arial" pitchFamily="34" charset="0"/>
              </a:rPr>
              <a:t>An </a:t>
            </a:r>
            <a:r>
              <a:rPr lang="en-US" dirty="0">
                <a:cs typeface="Arial" pitchFamily="34" charset="0"/>
              </a:rPr>
              <a:t>intentional and deliberate process </a:t>
            </a:r>
          </a:p>
          <a:p>
            <a:pPr>
              <a:buFont typeface="Wingdings" pitchFamily="2" charset="2"/>
              <a:buChar char="§"/>
            </a:pPr>
            <a:r>
              <a:rPr lang="en-US" dirty="0">
                <a:cs typeface="Arial" pitchFamily="34" charset="0"/>
              </a:rPr>
              <a:t>To bring physicians and other stakeholders together </a:t>
            </a:r>
          </a:p>
          <a:p>
            <a:pPr>
              <a:buFont typeface="Wingdings" pitchFamily="2" charset="2"/>
              <a:buChar char="§"/>
            </a:pPr>
            <a:r>
              <a:rPr lang="en-US" dirty="0">
                <a:cs typeface="Arial" pitchFamily="34" charset="0"/>
              </a:rPr>
              <a:t>To address problems and continuously improve care and the patient experience</a:t>
            </a:r>
          </a:p>
          <a:p>
            <a:endParaRPr lang="en-US" dirty="0"/>
          </a:p>
        </p:txBody>
      </p:sp>
      <p:sp>
        <p:nvSpPr>
          <p:cNvPr id="2" name="TextBox 1"/>
          <p:cNvSpPr txBox="1"/>
          <p:nvPr/>
        </p:nvSpPr>
        <p:spPr>
          <a:xfrm>
            <a:off x="685800" y="6381977"/>
            <a:ext cx="2133600" cy="246221"/>
          </a:xfrm>
          <a:prstGeom prst="rect">
            <a:avLst/>
          </a:prstGeom>
          <a:noFill/>
        </p:spPr>
        <p:txBody>
          <a:bodyPr wrap="square" rtlCol="0">
            <a:spAutoFit/>
          </a:bodyPr>
          <a:lstStyle/>
          <a:p>
            <a:r>
              <a:rPr lang="en-US" sz="1000" dirty="0" smtClean="0"/>
              <a:t>From Ken Cohen</a:t>
            </a:r>
            <a:endParaRPr lang="en-US" sz="1000" dirty="0"/>
          </a:p>
        </p:txBody>
      </p:sp>
      <p:pic>
        <p:nvPicPr>
          <p:cNvPr id="5" name="Content Placeholder 4"/>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4724400" y="2642086"/>
            <a:ext cx="3962400" cy="2640627"/>
          </a:xfrm>
        </p:spPr>
      </p:pic>
    </p:spTree>
    <p:extLst>
      <p:ext uri="{BB962C8B-B14F-4D97-AF65-F5344CB8AC3E}">
        <p14:creationId xmlns:p14="http://schemas.microsoft.com/office/powerpoint/2010/main" val="2772326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Looks and Feels Like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15</a:t>
            </a:fld>
            <a:endParaRPr lang="en-US" dirty="0"/>
          </a:p>
        </p:txBody>
      </p:sp>
      <p:sp>
        <p:nvSpPr>
          <p:cNvPr id="4" name="Content Placeholder 3"/>
          <p:cNvSpPr>
            <a:spLocks noGrp="1"/>
          </p:cNvSpPr>
          <p:nvPr>
            <p:ph sz="quarter" idx="11"/>
          </p:nvPr>
        </p:nvSpPr>
        <p:spPr/>
        <p:txBody>
          <a:bodyPr/>
          <a:lstStyle/>
          <a:p>
            <a:pPr>
              <a:buFont typeface="Wingdings" pitchFamily="2" charset="2"/>
              <a:buChar char="§"/>
            </a:pPr>
            <a:r>
              <a:rPr lang="en-US" dirty="0" smtClean="0">
                <a:cs typeface="Arial" pitchFamily="34" charset="0"/>
              </a:rPr>
              <a:t>Invest their Time</a:t>
            </a:r>
          </a:p>
          <a:p>
            <a:pPr>
              <a:buFont typeface="Wingdings" pitchFamily="2" charset="2"/>
              <a:buChar char="§"/>
            </a:pPr>
            <a:r>
              <a:rPr lang="en-US" dirty="0" smtClean="0">
                <a:cs typeface="Arial" pitchFamily="34" charset="0"/>
              </a:rPr>
              <a:t>Curious</a:t>
            </a:r>
          </a:p>
          <a:p>
            <a:pPr>
              <a:buFont typeface="Wingdings" pitchFamily="2" charset="2"/>
              <a:buChar char="§"/>
            </a:pPr>
            <a:r>
              <a:rPr lang="en-US" dirty="0" smtClean="0">
                <a:cs typeface="Arial" pitchFamily="34" charset="0"/>
              </a:rPr>
              <a:t>Enthusiastic</a:t>
            </a:r>
          </a:p>
          <a:p>
            <a:pPr>
              <a:buFont typeface="Wingdings" pitchFamily="2" charset="2"/>
              <a:buChar char="§"/>
            </a:pPr>
            <a:r>
              <a:rPr lang="en-US" dirty="0" smtClean="0">
                <a:cs typeface="Arial" pitchFamily="34" charset="0"/>
              </a:rPr>
              <a:t>Contribute </a:t>
            </a:r>
          </a:p>
          <a:p>
            <a:pPr>
              <a:buFont typeface="Wingdings" pitchFamily="2" charset="2"/>
              <a:buChar char="§"/>
            </a:pPr>
            <a:r>
              <a:rPr lang="en-US" dirty="0" smtClean="0">
                <a:cs typeface="Arial" pitchFamily="34" charset="0"/>
              </a:rPr>
              <a:t>Influence Others</a:t>
            </a:r>
            <a:endParaRPr lang="en-US" dirty="0">
              <a:cs typeface="Arial" pitchFamily="34" charset="0"/>
            </a:endParaRPr>
          </a:p>
        </p:txBody>
      </p:sp>
      <p:sp>
        <p:nvSpPr>
          <p:cNvPr id="5" name="TextBox 4"/>
          <p:cNvSpPr txBox="1"/>
          <p:nvPr/>
        </p:nvSpPr>
        <p:spPr>
          <a:xfrm>
            <a:off x="990600" y="6400800"/>
            <a:ext cx="2514600" cy="246221"/>
          </a:xfrm>
          <a:prstGeom prst="rect">
            <a:avLst/>
          </a:prstGeom>
          <a:noFill/>
        </p:spPr>
        <p:txBody>
          <a:bodyPr wrap="square" rtlCol="0">
            <a:spAutoFit/>
          </a:bodyPr>
          <a:lstStyle/>
          <a:p>
            <a:r>
              <a:rPr lang="en-US" sz="1000" dirty="0" smtClean="0"/>
              <a:t>Adapted from  J. Silversin</a:t>
            </a:r>
            <a:endParaRPr lang="en-US" sz="1000" dirty="0"/>
          </a:p>
        </p:txBody>
      </p:sp>
    </p:spTree>
    <p:extLst>
      <p:ext uri="{BB962C8B-B14F-4D97-AF65-F5344CB8AC3E}">
        <p14:creationId xmlns:p14="http://schemas.microsoft.com/office/powerpoint/2010/main" val="3942946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Matter ?</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16</a:t>
            </a:fld>
            <a:endParaRPr lang="en-US" dirty="0"/>
          </a:p>
        </p:txBody>
      </p:sp>
      <p:sp>
        <p:nvSpPr>
          <p:cNvPr id="4" name="Content Placeholder 3"/>
          <p:cNvSpPr>
            <a:spLocks noGrp="1"/>
          </p:cNvSpPr>
          <p:nvPr>
            <p:ph sz="quarter" idx="11"/>
          </p:nvPr>
        </p:nvSpPr>
        <p:spPr/>
        <p:txBody>
          <a:bodyPr>
            <a:normAutofit/>
          </a:bodyPr>
          <a:lstStyle/>
          <a:p>
            <a:pPr marL="0" indent="0" algn="ctr">
              <a:buNone/>
            </a:pPr>
            <a:r>
              <a:rPr lang="en-US" dirty="0" smtClean="0"/>
              <a:t>Evidence Links Physician Engagement to :</a:t>
            </a:r>
          </a:p>
          <a:p>
            <a:pPr lvl="2">
              <a:buFont typeface="Wingdings" pitchFamily="2" charset="2"/>
              <a:buChar char="§"/>
            </a:pPr>
            <a:r>
              <a:rPr lang="en-US" sz="3200" dirty="0" smtClean="0"/>
              <a:t>Better </a:t>
            </a:r>
            <a:r>
              <a:rPr lang="en-US" sz="3200" dirty="0"/>
              <a:t>O</a:t>
            </a:r>
            <a:r>
              <a:rPr lang="en-US" sz="3200" dirty="0" smtClean="0"/>
              <a:t>utcomes</a:t>
            </a:r>
            <a:endParaRPr lang="en-US" sz="3200" dirty="0"/>
          </a:p>
          <a:p>
            <a:pPr lvl="2">
              <a:buFont typeface="Wingdings" pitchFamily="2" charset="2"/>
              <a:buChar char="§"/>
            </a:pPr>
            <a:r>
              <a:rPr lang="en-US" sz="3200" dirty="0" smtClean="0"/>
              <a:t>Greater Impact </a:t>
            </a:r>
            <a:r>
              <a:rPr lang="en-US" sz="3200" dirty="0"/>
              <a:t>o</a:t>
            </a:r>
            <a:r>
              <a:rPr lang="en-US" sz="3200" dirty="0" smtClean="0"/>
              <a:t>n Quality and Safety</a:t>
            </a:r>
          </a:p>
          <a:p>
            <a:pPr marL="457200" lvl="1" indent="0">
              <a:buNone/>
            </a:pPr>
            <a:endParaRPr lang="en-US" sz="2400" dirty="0"/>
          </a:p>
          <a:p>
            <a:pPr marL="914400" lvl="1" indent="-457200">
              <a:buFont typeface="+mj-lt"/>
              <a:buAutoNum type="arabicPeriod"/>
            </a:pPr>
            <a:endParaRPr lang="en-US" sz="1000" dirty="0" smtClean="0"/>
          </a:p>
          <a:p>
            <a:pPr marL="914400" lvl="1" indent="-457200">
              <a:buFont typeface="+mj-lt"/>
              <a:buAutoNum type="arabicPeriod"/>
            </a:pPr>
            <a:endParaRPr lang="en-US" sz="1000" dirty="0"/>
          </a:p>
          <a:p>
            <a:pPr marL="914400" lvl="1" indent="-457200">
              <a:buFont typeface="+mj-lt"/>
              <a:buAutoNum type="arabicPeriod"/>
            </a:pPr>
            <a:endParaRPr lang="en-US" sz="1000" dirty="0" smtClean="0"/>
          </a:p>
          <a:p>
            <a:pPr marL="914400" lvl="1" indent="-457200">
              <a:buFont typeface="+mj-lt"/>
              <a:buAutoNum type="arabicPeriod"/>
            </a:pPr>
            <a:endParaRPr lang="en-US" sz="1000" dirty="0"/>
          </a:p>
        </p:txBody>
      </p:sp>
      <p:sp>
        <p:nvSpPr>
          <p:cNvPr id="5" name="TextBox 4"/>
          <p:cNvSpPr txBox="1"/>
          <p:nvPr/>
        </p:nvSpPr>
        <p:spPr>
          <a:xfrm>
            <a:off x="152400" y="5512713"/>
            <a:ext cx="6705600" cy="861774"/>
          </a:xfrm>
          <a:prstGeom prst="rect">
            <a:avLst/>
          </a:prstGeom>
          <a:noFill/>
        </p:spPr>
        <p:txBody>
          <a:bodyPr wrap="square" rtlCol="0">
            <a:spAutoFit/>
          </a:bodyPr>
          <a:lstStyle/>
          <a:p>
            <a:pPr marL="914400" lvl="1" indent="-457200">
              <a:buFont typeface="+mj-lt"/>
              <a:buAutoNum type="arabicPeriod"/>
            </a:pPr>
            <a:r>
              <a:rPr lang="en-US" sz="1000" dirty="0"/>
              <a:t>Dickinson H et al : </a:t>
            </a:r>
            <a:r>
              <a:rPr lang="en-US" sz="1000" dirty="0" smtClean="0"/>
              <a:t>Engaging </a:t>
            </a:r>
            <a:r>
              <a:rPr lang="en-US" sz="1000" dirty="0"/>
              <a:t>D</a:t>
            </a:r>
            <a:r>
              <a:rPr lang="en-US" sz="1000" dirty="0" smtClean="0"/>
              <a:t>octors </a:t>
            </a:r>
            <a:r>
              <a:rPr lang="en-US" sz="1000" dirty="0"/>
              <a:t>in </a:t>
            </a:r>
            <a:r>
              <a:rPr lang="en-US" sz="1000" dirty="0" smtClean="0"/>
              <a:t>Leadership </a:t>
            </a:r>
            <a:r>
              <a:rPr lang="en-US" sz="1000" dirty="0"/>
              <a:t>: </a:t>
            </a:r>
            <a:r>
              <a:rPr lang="en-US" sz="1000" dirty="0" smtClean="0"/>
              <a:t>Review </a:t>
            </a:r>
            <a:r>
              <a:rPr lang="en-US" sz="1000" dirty="0"/>
              <a:t>of the </a:t>
            </a:r>
            <a:r>
              <a:rPr lang="en-US" sz="1000" dirty="0" smtClean="0"/>
              <a:t>literature. University of Birmingham 2008</a:t>
            </a:r>
            <a:endParaRPr lang="en-US" sz="1000" dirty="0"/>
          </a:p>
          <a:p>
            <a:pPr marL="914400" lvl="1" indent="-457200">
              <a:buFont typeface="+mj-lt"/>
              <a:buAutoNum type="arabicPeriod"/>
            </a:pPr>
            <a:r>
              <a:rPr lang="en-US" sz="1000" dirty="0"/>
              <a:t>Reinertsen et al </a:t>
            </a:r>
            <a:r>
              <a:rPr lang="en-US" sz="1000" dirty="0" smtClean="0"/>
              <a:t>:Engaging  </a:t>
            </a:r>
            <a:r>
              <a:rPr lang="en-US" sz="1000" dirty="0"/>
              <a:t>P</a:t>
            </a:r>
            <a:r>
              <a:rPr lang="en-US" sz="1000" dirty="0" smtClean="0"/>
              <a:t>hysicians </a:t>
            </a:r>
            <a:r>
              <a:rPr lang="en-US" sz="1000" dirty="0"/>
              <a:t>in a </a:t>
            </a:r>
            <a:r>
              <a:rPr lang="en-US" sz="1000" dirty="0" smtClean="0"/>
              <a:t>Shared  </a:t>
            </a:r>
            <a:r>
              <a:rPr lang="en-US" sz="1000" dirty="0"/>
              <a:t>Q</a:t>
            </a:r>
            <a:r>
              <a:rPr lang="en-US" sz="1000" dirty="0" smtClean="0"/>
              <a:t>uality Agenda. </a:t>
            </a:r>
            <a:r>
              <a:rPr lang="en-US" sz="1000" dirty="0"/>
              <a:t>IHI </a:t>
            </a:r>
            <a:r>
              <a:rPr lang="en-US" sz="1000" dirty="0" smtClean="0"/>
              <a:t>Innovation </a:t>
            </a:r>
            <a:r>
              <a:rPr lang="en-US" sz="1000" dirty="0"/>
              <a:t>S</a:t>
            </a:r>
            <a:r>
              <a:rPr lang="en-US" sz="1000" dirty="0" smtClean="0"/>
              <a:t>eries </a:t>
            </a:r>
            <a:r>
              <a:rPr lang="en-US" sz="1000" dirty="0"/>
              <a:t>W</a:t>
            </a:r>
            <a:r>
              <a:rPr lang="en-US" sz="1000" dirty="0" smtClean="0"/>
              <a:t>hite </a:t>
            </a:r>
            <a:r>
              <a:rPr lang="en-US" sz="1000" dirty="0"/>
              <a:t>P</a:t>
            </a:r>
            <a:r>
              <a:rPr lang="en-US" sz="1000" dirty="0" smtClean="0"/>
              <a:t>aper . Cambridge , MA IHI 2007</a:t>
            </a:r>
            <a:endParaRPr lang="en-US" sz="1000" dirty="0"/>
          </a:p>
          <a:p>
            <a:pPr marL="914400" lvl="1" indent="-457200">
              <a:buFont typeface="+mj-lt"/>
              <a:buAutoNum type="arabicPeriod"/>
            </a:pPr>
            <a:r>
              <a:rPr lang="en-US" sz="1000" dirty="0"/>
              <a:t>Ham C et al </a:t>
            </a:r>
            <a:r>
              <a:rPr lang="en-US" sz="1000" dirty="0" smtClean="0"/>
              <a:t>:Engaging Doctors </a:t>
            </a:r>
            <a:r>
              <a:rPr lang="en-US" sz="1000" dirty="0"/>
              <a:t>in </a:t>
            </a:r>
            <a:r>
              <a:rPr lang="en-US" sz="1000" dirty="0" smtClean="0"/>
              <a:t>Leadership </a:t>
            </a:r>
            <a:r>
              <a:rPr lang="en-US" sz="1000" dirty="0"/>
              <a:t>: What </a:t>
            </a:r>
            <a:r>
              <a:rPr lang="en-US" sz="1000" dirty="0" smtClean="0"/>
              <a:t>Can </a:t>
            </a:r>
            <a:r>
              <a:rPr lang="en-US" sz="1000" dirty="0"/>
              <a:t>W</a:t>
            </a:r>
            <a:r>
              <a:rPr lang="en-US" sz="1000" dirty="0" smtClean="0"/>
              <a:t>e </a:t>
            </a:r>
            <a:r>
              <a:rPr lang="en-US" sz="1000" dirty="0"/>
              <a:t>L</a:t>
            </a:r>
            <a:r>
              <a:rPr lang="en-US" sz="1000" dirty="0" smtClean="0"/>
              <a:t>earn </a:t>
            </a:r>
            <a:r>
              <a:rPr lang="en-US" sz="1000" dirty="0"/>
              <a:t>from </a:t>
            </a:r>
            <a:r>
              <a:rPr lang="en-US" sz="1000" dirty="0" smtClean="0"/>
              <a:t>International </a:t>
            </a:r>
            <a:r>
              <a:rPr lang="en-US" sz="1000" dirty="0"/>
              <a:t>E</a:t>
            </a:r>
            <a:r>
              <a:rPr lang="en-US" sz="1000" dirty="0" smtClean="0"/>
              <a:t>xperience </a:t>
            </a:r>
            <a:r>
              <a:rPr lang="en-US" sz="1000" dirty="0"/>
              <a:t>and R</a:t>
            </a:r>
            <a:r>
              <a:rPr lang="en-US" sz="1000" dirty="0" smtClean="0"/>
              <a:t>esearch </a:t>
            </a:r>
            <a:r>
              <a:rPr lang="en-US" sz="1000" dirty="0"/>
              <a:t>E</a:t>
            </a:r>
            <a:r>
              <a:rPr lang="en-US" sz="1000" dirty="0" smtClean="0"/>
              <a:t>vidence? University of Birmingham 2008</a:t>
            </a:r>
            <a:endParaRPr lang="en-US" sz="1000" dirty="0"/>
          </a:p>
        </p:txBody>
      </p:sp>
    </p:spTree>
    <p:extLst>
      <p:ext uri="{BB962C8B-B14F-4D97-AF65-F5344CB8AC3E}">
        <p14:creationId xmlns:p14="http://schemas.microsoft.com/office/powerpoint/2010/main" val="2592617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371600"/>
          </a:xfrm>
        </p:spPr>
        <p:txBody>
          <a:bodyPr>
            <a:normAutofit/>
          </a:bodyPr>
          <a:lstStyle/>
          <a:p>
            <a:r>
              <a:rPr lang="en-US" dirty="0">
                <a:solidFill>
                  <a:schemeClr val="tx1"/>
                </a:solidFill>
                <a:latin typeface="+mn-lt"/>
                <a:cs typeface="Arial" pitchFamily="34" charset="0"/>
              </a:rPr>
              <a:t>Scope of Physician </a:t>
            </a:r>
            <a:r>
              <a:rPr lang="en-US" dirty="0" smtClean="0">
                <a:solidFill>
                  <a:schemeClr val="tx1"/>
                </a:solidFill>
                <a:latin typeface="+mn-lt"/>
                <a:cs typeface="Arial" pitchFamily="34" charset="0"/>
              </a:rPr>
              <a:t>Engagement</a:t>
            </a:r>
            <a:endParaRPr lang="en-US" dirty="0">
              <a:solidFill>
                <a:schemeClr val="tx1"/>
              </a:solidFill>
              <a:latin typeface="+mn-lt"/>
            </a:endParaRP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17</a:t>
            </a:fld>
            <a:endParaRPr lang="en-US" dirty="0"/>
          </a:p>
        </p:txBody>
      </p:sp>
    </p:spTree>
    <p:extLst>
      <p:ext uri="{BB962C8B-B14F-4D97-AF65-F5344CB8AC3E}">
        <p14:creationId xmlns:p14="http://schemas.microsoft.com/office/powerpoint/2010/main" val="759972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Scope of Physician Engagement</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18</a:t>
            </a:fld>
            <a:endParaRPr lang="en-US" dirty="0"/>
          </a:p>
        </p:txBody>
      </p:sp>
      <p:graphicFrame>
        <p:nvGraphicFramePr>
          <p:cNvPr id="8" name="Content Placeholder 7" descr="this is an image explaining the scope of physican engagment. it described the different types of physican stakeholders, including the medical executive, physician champion and individual physicians. "/>
          <p:cNvGraphicFramePr>
            <a:graphicFrameLocks noGrp="1"/>
          </p:cNvGraphicFramePr>
          <p:nvPr>
            <p:ph sz="quarter" idx="11"/>
            <p:extLst>
              <p:ext uri="{D42A27DB-BD31-4B8C-83A1-F6EECF244321}">
                <p14:modId xmlns:p14="http://schemas.microsoft.com/office/powerpoint/2010/main" val="3466751938"/>
              </p:ext>
            </p:extLst>
          </p:nvPr>
        </p:nvGraphicFramePr>
        <p:xfrm>
          <a:off x="457200" y="1676400"/>
          <a:ext cx="8153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descr="&quot;&quot;"/>
          <p:cNvSpPr/>
          <p:nvPr/>
        </p:nvSpPr>
        <p:spPr>
          <a:xfrm>
            <a:off x="2590800" y="3429000"/>
            <a:ext cx="457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28800" y="3372534"/>
            <a:ext cx="1828800" cy="646331"/>
          </a:xfrm>
          <a:prstGeom prst="rect">
            <a:avLst/>
          </a:prstGeom>
          <a:noFill/>
        </p:spPr>
        <p:txBody>
          <a:bodyPr wrap="square" rtlCol="0">
            <a:spAutoFit/>
          </a:bodyPr>
          <a:lstStyle/>
          <a:p>
            <a:pPr algn="ctr"/>
            <a:r>
              <a:rPr lang="en-US" b="1" dirty="0" smtClean="0">
                <a:solidFill>
                  <a:schemeClr val="bg1"/>
                </a:solidFill>
              </a:rPr>
              <a:t>Physician</a:t>
            </a:r>
          </a:p>
          <a:p>
            <a:pPr algn="ctr"/>
            <a:r>
              <a:rPr lang="en-US" b="1" dirty="0" smtClean="0">
                <a:solidFill>
                  <a:schemeClr val="bg1"/>
                </a:solidFill>
              </a:rPr>
              <a:t>Stakeholders </a:t>
            </a:r>
            <a:endParaRPr lang="en-US" b="1" dirty="0">
              <a:solidFill>
                <a:schemeClr val="bg1"/>
              </a:solidFill>
            </a:endParaRPr>
          </a:p>
        </p:txBody>
      </p:sp>
    </p:spTree>
    <p:extLst>
      <p:ext uri="{BB962C8B-B14F-4D97-AF65-F5344CB8AC3E}">
        <p14:creationId xmlns:p14="http://schemas.microsoft.com/office/powerpoint/2010/main" val="1588646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9144000" cy="1371600"/>
          </a:xfrm>
        </p:spPr>
        <p:txBody>
          <a:bodyPr>
            <a:normAutofit/>
          </a:bodyPr>
          <a:lstStyle/>
          <a:p>
            <a:r>
              <a:rPr lang="en-US" dirty="0" smtClean="0">
                <a:solidFill>
                  <a:schemeClr val="tx1"/>
                </a:solidFill>
                <a:latin typeface="+mn-lt"/>
                <a:cs typeface="Arial" pitchFamily="34" charset="0"/>
              </a:rPr>
              <a:t>Challenges </a:t>
            </a:r>
            <a:r>
              <a:rPr lang="en-US" dirty="0">
                <a:solidFill>
                  <a:schemeClr val="tx1"/>
                </a:solidFill>
                <a:latin typeface="+mn-lt"/>
                <a:cs typeface="Arial" pitchFamily="34" charset="0"/>
              </a:rPr>
              <a:t>Around </a:t>
            </a:r>
            <a:r>
              <a:rPr lang="en-US" dirty="0" smtClean="0">
                <a:solidFill>
                  <a:schemeClr val="tx1"/>
                </a:solidFill>
                <a:latin typeface="+mn-lt"/>
                <a:cs typeface="Arial" pitchFamily="34" charset="0"/>
              </a:rPr>
              <a:t>Physician Engagement</a:t>
            </a:r>
            <a:endParaRPr lang="en-US" dirty="0">
              <a:solidFill>
                <a:schemeClr val="tx1"/>
              </a:solidFill>
              <a:latin typeface="+mn-lt"/>
            </a:endParaRP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19</a:t>
            </a:fld>
            <a:endParaRPr lang="en-US" dirty="0"/>
          </a:p>
        </p:txBody>
      </p:sp>
    </p:spTree>
    <p:extLst>
      <p:ext uri="{BB962C8B-B14F-4D97-AF65-F5344CB8AC3E}">
        <p14:creationId xmlns:p14="http://schemas.microsoft.com/office/powerpoint/2010/main" val="1126861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Additional Presenters</a:t>
            </a:r>
            <a:endParaRPr lang="en-US" sz="4000" dirty="0"/>
          </a:p>
        </p:txBody>
      </p:sp>
      <p:sp>
        <p:nvSpPr>
          <p:cNvPr id="6" name="Content Placeholder 5"/>
          <p:cNvSpPr>
            <a:spLocks noGrp="1"/>
          </p:cNvSpPr>
          <p:nvPr>
            <p:ph sz="quarter" idx="11"/>
          </p:nvPr>
        </p:nvSpPr>
        <p:spPr>
          <a:xfrm>
            <a:off x="457200" y="1524000"/>
            <a:ext cx="8153400" cy="5181600"/>
          </a:xfrm>
        </p:spPr>
        <p:txBody>
          <a:bodyPr>
            <a:normAutofit fontScale="92500" lnSpcReduction="20000"/>
          </a:bodyPr>
          <a:lstStyle/>
          <a:p>
            <a:pPr marL="0" indent="0" algn="ctr">
              <a:lnSpc>
                <a:spcPct val="120000"/>
              </a:lnSpc>
              <a:spcBef>
                <a:spcPts val="0"/>
              </a:spcBef>
              <a:spcAft>
                <a:spcPts val="1200"/>
              </a:spcAft>
              <a:buNone/>
            </a:pPr>
            <a:endParaRPr lang="en-US" sz="2800" b="1" dirty="0" smtClean="0"/>
          </a:p>
          <a:p>
            <a:pPr marL="0" indent="0" algn="ctr">
              <a:lnSpc>
                <a:spcPct val="120000"/>
              </a:lnSpc>
              <a:spcBef>
                <a:spcPts val="0"/>
              </a:spcBef>
              <a:spcAft>
                <a:spcPts val="1200"/>
              </a:spcAft>
              <a:buNone/>
            </a:pPr>
            <a:r>
              <a:rPr lang="en-US" sz="2400" b="1" dirty="0"/>
              <a:t>Sue Collier, MSN, RN, FABC</a:t>
            </a:r>
          </a:p>
          <a:p>
            <a:pPr marL="0" indent="0" algn="ctr">
              <a:spcBef>
                <a:spcPts val="0"/>
              </a:spcBef>
              <a:spcAft>
                <a:spcPts val="1200"/>
              </a:spcAft>
              <a:buNone/>
            </a:pPr>
            <a:r>
              <a:rPr lang="en-US" sz="2400" dirty="0" smtClean="0"/>
              <a:t>Clinical </a:t>
            </a:r>
            <a:r>
              <a:rPr lang="en-US" sz="2400" dirty="0"/>
              <a:t>Content Development Lead</a:t>
            </a:r>
          </a:p>
          <a:p>
            <a:pPr marL="0" indent="0" algn="ctr">
              <a:spcBef>
                <a:spcPts val="0"/>
              </a:spcBef>
              <a:spcAft>
                <a:spcPts val="1200"/>
              </a:spcAft>
              <a:buNone/>
            </a:pPr>
            <a:r>
              <a:rPr lang="en-US" sz="2400" dirty="0"/>
              <a:t>Health Research &amp; Education Trust </a:t>
            </a:r>
          </a:p>
          <a:p>
            <a:pPr marL="0" indent="0" algn="ctr">
              <a:spcBef>
                <a:spcPts val="0"/>
              </a:spcBef>
              <a:spcAft>
                <a:spcPts val="1200"/>
              </a:spcAft>
              <a:buNone/>
            </a:pPr>
            <a:r>
              <a:rPr lang="en-US" sz="2400" dirty="0"/>
              <a:t>American Hospital Association</a:t>
            </a:r>
          </a:p>
          <a:p>
            <a:pPr marL="0" indent="0" algn="ctr">
              <a:spcBef>
                <a:spcPts val="0"/>
              </a:spcBef>
              <a:spcAft>
                <a:spcPts val="1200"/>
              </a:spcAft>
              <a:buNone/>
            </a:pPr>
            <a:endParaRPr lang="en-US" sz="2400" dirty="0"/>
          </a:p>
          <a:p>
            <a:pPr marL="0" indent="0" algn="ctr">
              <a:lnSpc>
                <a:spcPct val="120000"/>
              </a:lnSpc>
              <a:spcBef>
                <a:spcPts val="0"/>
              </a:spcBef>
              <a:spcAft>
                <a:spcPts val="1200"/>
              </a:spcAft>
              <a:buNone/>
            </a:pPr>
            <a:r>
              <a:rPr lang="en-US" sz="2400" b="1" dirty="0"/>
              <a:t>Emily </a:t>
            </a:r>
            <a:r>
              <a:rPr lang="en-US" sz="2400" b="1" dirty="0" err="1"/>
              <a:t>Pasola</a:t>
            </a:r>
            <a:r>
              <a:rPr lang="en-US" sz="2400" b="1" dirty="0"/>
              <a:t> MSN, RN, CNL</a:t>
            </a:r>
          </a:p>
          <a:p>
            <a:pPr marL="0" indent="0" algn="ctr">
              <a:spcBef>
                <a:spcPts val="0"/>
              </a:spcBef>
              <a:spcAft>
                <a:spcPts val="1200"/>
              </a:spcAft>
              <a:buNone/>
            </a:pPr>
            <a:r>
              <a:rPr lang="en-US" sz="2400" dirty="0"/>
              <a:t>Clinical Nurse Leader</a:t>
            </a:r>
          </a:p>
          <a:p>
            <a:pPr marL="0" indent="0" algn="ctr">
              <a:spcBef>
                <a:spcPts val="0"/>
              </a:spcBef>
              <a:spcAft>
                <a:spcPts val="1200"/>
              </a:spcAft>
              <a:buNone/>
            </a:pPr>
            <a:r>
              <a:rPr lang="en-US" sz="2400" dirty="0"/>
              <a:t>Surgical Intensive Care Unit</a:t>
            </a:r>
          </a:p>
          <a:p>
            <a:pPr marL="0" indent="0" algn="ctr">
              <a:spcBef>
                <a:spcPts val="0"/>
              </a:spcBef>
              <a:spcAft>
                <a:spcPts val="1200"/>
              </a:spcAft>
              <a:buNone/>
            </a:pPr>
            <a:r>
              <a:rPr lang="en-US" sz="2400" dirty="0"/>
              <a:t>Saint Joseph Mercy Hospital</a:t>
            </a:r>
          </a:p>
          <a:p>
            <a:pPr marL="0" indent="0" algn="ctr">
              <a:spcBef>
                <a:spcPts val="0"/>
              </a:spcBef>
              <a:spcAft>
                <a:spcPts val="1200"/>
              </a:spcAft>
              <a:buNone/>
            </a:pPr>
            <a:r>
              <a:rPr lang="en-US" sz="2400" dirty="0"/>
              <a:t>Ann Arbor, Michigan</a:t>
            </a: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a:t>
            </a:fld>
            <a:endParaRPr lang="en-US" dirty="0"/>
          </a:p>
        </p:txBody>
      </p:sp>
      <p:pic>
        <p:nvPicPr>
          <p:cNvPr id="4" name="Picture 3" descr="photo of emily pasol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419600"/>
            <a:ext cx="1287878" cy="1600200"/>
          </a:xfrm>
          <a:prstGeom prst="rect">
            <a:avLst/>
          </a:prstGeom>
        </p:spPr>
      </p:pic>
      <p:pic>
        <p:nvPicPr>
          <p:cNvPr id="9" name="Picture Placeholder 1" descr="Today's presenter, Sue Collier" title="Sue Collier"/>
          <p:cNvPicPr>
            <a:picLocks noChangeAspect="1"/>
          </p:cNvPicPr>
          <p:nvPr/>
        </p:nvPicPr>
        <p:blipFill>
          <a:blip r:embed="rId3" cstate="print">
            <a:extLst>
              <a:ext uri="{28A0092B-C50C-407E-A947-70E740481C1C}">
                <a14:useLocalDpi xmlns:a14="http://schemas.microsoft.com/office/drawing/2010/main" val="0"/>
              </a:ext>
            </a:extLst>
          </a:blip>
          <a:srcRect t="1538" b="1538"/>
          <a:stretch>
            <a:fillRect/>
          </a:stretch>
        </p:blipFill>
        <p:spPr>
          <a:xfrm>
            <a:off x="830580" y="2133600"/>
            <a:ext cx="1386840" cy="1600200"/>
          </a:xfrm>
          <a:prstGeom prst="rect">
            <a:avLst/>
          </a:prstGeom>
        </p:spPr>
      </p:pic>
    </p:spTree>
    <p:extLst>
      <p:ext uri="{BB962C8B-B14F-4D97-AF65-F5344CB8AC3E}">
        <p14:creationId xmlns:p14="http://schemas.microsoft.com/office/powerpoint/2010/main" val="2838185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Challenges Surrounding</a:t>
            </a:r>
            <a:br>
              <a:rPr lang="en-US" dirty="0" smtClean="0"/>
            </a:br>
            <a:r>
              <a:rPr lang="en-US" dirty="0" smtClean="0"/>
              <a:t>Physician Engagement</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20</a:t>
            </a:fld>
            <a:endParaRPr lang="en-US" dirty="0"/>
          </a:p>
        </p:txBody>
      </p:sp>
      <p:sp>
        <p:nvSpPr>
          <p:cNvPr id="4" name="Content Placeholder 3"/>
          <p:cNvSpPr>
            <a:spLocks noGrp="1"/>
          </p:cNvSpPr>
          <p:nvPr>
            <p:ph sz="quarter" idx="11"/>
          </p:nvPr>
        </p:nvSpPr>
        <p:spPr/>
        <p:txBody>
          <a:bodyPr>
            <a:noAutofit/>
          </a:bodyPr>
          <a:lstStyle/>
          <a:p>
            <a:r>
              <a:rPr lang="en-US" sz="2000" b="1" dirty="0" smtClean="0">
                <a:cs typeface="Arial" pitchFamily="34" charset="0"/>
              </a:rPr>
              <a:t>Institutional Culture  </a:t>
            </a:r>
            <a:r>
              <a:rPr lang="en-US" sz="2000" dirty="0" smtClean="0">
                <a:cs typeface="Arial" pitchFamily="34" charset="0"/>
              </a:rPr>
              <a:t>:</a:t>
            </a:r>
          </a:p>
          <a:p>
            <a:pPr lvl="1"/>
            <a:r>
              <a:rPr lang="en-US" sz="2000" dirty="0" smtClean="0">
                <a:cs typeface="Arial" pitchFamily="34" charset="0"/>
              </a:rPr>
              <a:t>Different </a:t>
            </a:r>
            <a:r>
              <a:rPr lang="en-US" sz="2000" dirty="0">
                <a:cs typeface="Arial" pitchFamily="34" charset="0"/>
              </a:rPr>
              <a:t>I</a:t>
            </a:r>
            <a:r>
              <a:rPr lang="en-US" sz="2000" dirty="0" smtClean="0">
                <a:cs typeface="Arial" pitchFamily="34" charset="0"/>
              </a:rPr>
              <a:t>ncentives and Goals from Physicians</a:t>
            </a:r>
          </a:p>
          <a:p>
            <a:pPr lvl="1"/>
            <a:r>
              <a:rPr lang="en-US" sz="2000" dirty="0" smtClean="0">
                <a:cs typeface="Arial" pitchFamily="34" charset="0"/>
              </a:rPr>
              <a:t>May See </a:t>
            </a:r>
            <a:r>
              <a:rPr lang="en-US" sz="2000" dirty="0">
                <a:cs typeface="Arial" pitchFamily="34" charset="0"/>
              </a:rPr>
              <a:t>P</a:t>
            </a:r>
            <a:r>
              <a:rPr lang="en-US" sz="2000" dirty="0" smtClean="0">
                <a:cs typeface="Arial" pitchFamily="34" charset="0"/>
              </a:rPr>
              <a:t>hysicians as </a:t>
            </a:r>
            <a:r>
              <a:rPr lang="en-US" sz="2000" dirty="0">
                <a:cs typeface="Arial" pitchFamily="34" charset="0"/>
              </a:rPr>
              <a:t>B</a:t>
            </a:r>
            <a:r>
              <a:rPr lang="en-US" sz="2000" dirty="0" smtClean="0">
                <a:cs typeface="Arial" pitchFamily="34" charset="0"/>
              </a:rPr>
              <a:t>arriers</a:t>
            </a:r>
          </a:p>
          <a:p>
            <a:r>
              <a:rPr lang="en-US" sz="2000" b="1" dirty="0" smtClean="0">
                <a:cs typeface="Arial" pitchFamily="34" charset="0"/>
              </a:rPr>
              <a:t>Physician Culture :</a:t>
            </a:r>
          </a:p>
          <a:p>
            <a:pPr lvl="1"/>
            <a:r>
              <a:rPr lang="en-US" sz="2000" dirty="0" smtClean="0">
                <a:cs typeface="Arial" pitchFamily="34" charset="0"/>
              </a:rPr>
              <a:t>Trained to be Autonomous and </a:t>
            </a:r>
            <a:r>
              <a:rPr lang="en-US" sz="2000" dirty="0">
                <a:cs typeface="Arial" pitchFamily="34" charset="0"/>
              </a:rPr>
              <a:t>I</a:t>
            </a:r>
            <a:r>
              <a:rPr lang="en-US" sz="2000" dirty="0" smtClean="0">
                <a:cs typeface="Arial" pitchFamily="34" charset="0"/>
              </a:rPr>
              <a:t>ndependent</a:t>
            </a:r>
          </a:p>
          <a:p>
            <a:pPr lvl="1"/>
            <a:r>
              <a:rPr lang="en-US" sz="2000" dirty="0" smtClean="0">
                <a:cs typeface="Arial" pitchFamily="34" charset="0"/>
              </a:rPr>
              <a:t>Medico- legal Concerns</a:t>
            </a:r>
          </a:p>
          <a:p>
            <a:r>
              <a:rPr lang="en-US" sz="2000" b="1" dirty="0" smtClean="0">
                <a:cs typeface="Arial" pitchFamily="34" charset="0"/>
              </a:rPr>
              <a:t>Physician Worklife :</a:t>
            </a:r>
          </a:p>
          <a:p>
            <a:pPr lvl="1"/>
            <a:r>
              <a:rPr lang="en-US" sz="2000" dirty="0" smtClean="0">
                <a:cs typeface="Arial" pitchFamily="34" charset="0"/>
              </a:rPr>
              <a:t>Limited Time</a:t>
            </a:r>
          </a:p>
          <a:p>
            <a:pPr lvl="1"/>
            <a:r>
              <a:rPr lang="en-US" sz="2000" dirty="0" smtClean="0">
                <a:cs typeface="Arial" pitchFamily="34" charset="0"/>
              </a:rPr>
              <a:t>Attend at Several Hospitals</a:t>
            </a:r>
          </a:p>
          <a:p>
            <a:pPr lvl="1"/>
            <a:r>
              <a:rPr lang="en-US" sz="2000" dirty="0" smtClean="0">
                <a:cs typeface="Arial" pitchFamily="34" charset="0"/>
              </a:rPr>
              <a:t>Not </a:t>
            </a:r>
            <a:r>
              <a:rPr lang="en-US" sz="2000" dirty="0">
                <a:cs typeface="Arial" pitchFamily="34" charset="0"/>
              </a:rPr>
              <a:t>H</a:t>
            </a:r>
            <a:r>
              <a:rPr lang="en-US" sz="2000" dirty="0" smtClean="0">
                <a:cs typeface="Arial" pitchFamily="34" charset="0"/>
              </a:rPr>
              <a:t>ospital Employees</a:t>
            </a:r>
          </a:p>
          <a:p>
            <a:pPr lvl="1"/>
            <a:r>
              <a:rPr lang="en-US" sz="2000" dirty="0" smtClean="0">
                <a:cs typeface="Arial" pitchFamily="34" charset="0"/>
              </a:rPr>
              <a:t>Not Aware of Projects</a:t>
            </a:r>
          </a:p>
          <a:p>
            <a:pPr lvl="1"/>
            <a:r>
              <a:rPr lang="en-US" sz="2000" dirty="0" smtClean="0">
                <a:cs typeface="Arial" pitchFamily="34" charset="0"/>
              </a:rPr>
              <a:t>Lack of QI Skills</a:t>
            </a:r>
            <a:endParaRPr lang="en-US" sz="2000" dirty="0">
              <a:cs typeface="Arial" pitchFamily="34" charset="0"/>
            </a:endParaRPr>
          </a:p>
        </p:txBody>
      </p:sp>
    </p:spTree>
    <p:extLst>
      <p:ext uri="{BB962C8B-B14F-4D97-AF65-F5344CB8AC3E}">
        <p14:creationId xmlns:p14="http://schemas.microsoft.com/office/powerpoint/2010/main" val="2658027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860" y="2971800"/>
            <a:ext cx="9144000" cy="1371600"/>
          </a:xfrm>
        </p:spPr>
        <p:txBody>
          <a:bodyPr/>
          <a:lstStyle/>
          <a:p>
            <a:r>
              <a:rPr lang="en-US" dirty="0" smtClean="0">
                <a:solidFill>
                  <a:schemeClr val="tx1"/>
                </a:solidFill>
                <a:latin typeface="+mn-lt"/>
                <a:cs typeface="Arial" pitchFamily="34" charset="0"/>
              </a:rPr>
              <a:t>Solutions : General</a:t>
            </a:r>
            <a:endParaRPr lang="en-US" dirty="0">
              <a:solidFill>
                <a:schemeClr val="tx1"/>
              </a:solidFill>
              <a:latin typeface="+mn-lt"/>
            </a:endParaRP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21</a:t>
            </a:fld>
            <a:endParaRPr lang="en-US" dirty="0"/>
          </a:p>
        </p:txBody>
      </p:sp>
    </p:spTree>
    <p:extLst>
      <p:ext uri="{BB962C8B-B14F-4D97-AF65-F5344CB8AC3E}">
        <p14:creationId xmlns:p14="http://schemas.microsoft.com/office/powerpoint/2010/main" val="828691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 3 General Approaches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22</a:t>
            </a:fld>
            <a:endParaRPr lang="en-US" dirty="0"/>
          </a:p>
        </p:txBody>
      </p:sp>
      <p:graphicFrame>
        <p:nvGraphicFramePr>
          <p:cNvPr id="5" name="Content Placeholder 4" descr="diagram connecting the 6 drivers to the IHI approach to the CUSP model. "/>
          <p:cNvGraphicFramePr>
            <a:graphicFrameLocks noGrp="1"/>
          </p:cNvGraphicFramePr>
          <p:nvPr>
            <p:ph sz="quarter" idx="11"/>
            <p:extLst>
              <p:ext uri="{D42A27DB-BD31-4B8C-83A1-F6EECF244321}">
                <p14:modId xmlns:p14="http://schemas.microsoft.com/office/powerpoint/2010/main" val="911310612"/>
              </p:ext>
            </p:extLst>
          </p:nvPr>
        </p:nvGraphicFramePr>
        <p:xfrm>
          <a:off x="457200" y="1676400"/>
          <a:ext cx="8153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1595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Hospitals Study: 6 Drivers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23</a:t>
            </a:fld>
            <a:endParaRPr lang="en-US" dirty="0"/>
          </a:p>
        </p:txBody>
      </p:sp>
      <p:sp>
        <p:nvSpPr>
          <p:cNvPr id="4" name="Content Placeholder 3" descr="diagram explaining the 6 drivers from the 10 hospitals study."/>
          <p:cNvSpPr>
            <a:spLocks noGrp="1"/>
          </p:cNvSpPr>
          <p:nvPr>
            <p:ph sz="quarter" idx="11"/>
          </p:nvPr>
        </p:nvSpPr>
        <p:spPr/>
        <p:txBody>
          <a:bodyPr/>
          <a:lstStyle/>
          <a:p>
            <a:endParaRPr lang="en-US" dirty="0" smtClean="0"/>
          </a:p>
          <a:p>
            <a:endParaRPr lang="en-US" dirty="0"/>
          </a:p>
          <a:p>
            <a:endParaRPr lang="en-US" dirty="0" smtClean="0"/>
          </a:p>
          <a:p>
            <a:endParaRPr lang="en-US" dirty="0"/>
          </a:p>
        </p:txBody>
      </p:sp>
      <p:sp>
        <p:nvSpPr>
          <p:cNvPr id="5" name="Right Arrow 4"/>
          <p:cNvSpPr/>
          <p:nvPr/>
        </p:nvSpPr>
        <p:spPr>
          <a:xfrm>
            <a:off x="4572000" y="3495259"/>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Engaged Leadership</a:t>
            </a:r>
            <a:endParaRPr lang="en-US" dirty="0"/>
          </a:p>
        </p:txBody>
      </p:sp>
      <p:sp>
        <p:nvSpPr>
          <p:cNvPr id="12" name="Right Arrow 11"/>
          <p:cNvSpPr/>
          <p:nvPr/>
        </p:nvSpPr>
        <p:spPr>
          <a:xfrm>
            <a:off x="2438400" y="4436164"/>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Appropriate Compensation</a:t>
            </a:r>
            <a:endParaRPr lang="en-US" dirty="0"/>
          </a:p>
        </p:txBody>
      </p:sp>
      <p:sp>
        <p:nvSpPr>
          <p:cNvPr id="13" name="Right Arrow 12"/>
          <p:cNvSpPr/>
          <p:nvPr/>
        </p:nvSpPr>
        <p:spPr>
          <a:xfrm>
            <a:off x="2362200" y="2648777"/>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Physician Compact</a:t>
            </a:r>
            <a:endParaRPr lang="en-US" dirty="0"/>
          </a:p>
        </p:txBody>
      </p:sp>
      <p:sp>
        <p:nvSpPr>
          <p:cNvPr id="14" name="Right Arrow 13"/>
          <p:cNvSpPr/>
          <p:nvPr/>
        </p:nvSpPr>
        <p:spPr>
          <a:xfrm>
            <a:off x="190499" y="5183256"/>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Academic Promotion</a:t>
            </a:r>
            <a:endParaRPr lang="en-US" dirty="0"/>
          </a:p>
        </p:txBody>
      </p:sp>
      <p:sp>
        <p:nvSpPr>
          <p:cNvPr id="15" name="Right Arrow 14"/>
          <p:cNvSpPr/>
          <p:nvPr/>
        </p:nvSpPr>
        <p:spPr>
          <a:xfrm>
            <a:off x="152400" y="3536670"/>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and Enablers</a:t>
            </a:r>
            <a:endParaRPr lang="en-US" dirty="0"/>
          </a:p>
        </p:txBody>
      </p:sp>
      <p:sp>
        <p:nvSpPr>
          <p:cNvPr id="16" name="Right Arrow 15"/>
          <p:cNvSpPr/>
          <p:nvPr/>
        </p:nvSpPr>
        <p:spPr>
          <a:xfrm>
            <a:off x="152400" y="1828800"/>
            <a:ext cx="1946412" cy="1494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Realignment of Financial Incentives</a:t>
            </a:r>
            <a:endParaRPr lang="en-US" dirty="0"/>
          </a:p>
        </p:txBody>
      </p:sp>
      <p:sp>
        <p:nvSpPr>
          <p:cNvPr id="17" name="Oval 16"/>
          <p:cNvSpPr/>
          <p:nvPr/>
        </p:nvSpPr>
        <p:spPr>
          <a:xfrm>
            <a:off x="6858000" y="2971800"/>
            <a:ext cx="2057400" cy="2017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Strong Physician Engagement</a:t>
            </a:r>
            <a:endParaRPr lang="en-US" dirty="0"/>
          </a:p>
        </p:txBody>
      </p:sp>
      <p:sp>
        <p:nvSpPr>
          <p:cNvPr id="18" name="TextBox 17"/>
          <p:cNvSpPr txBox="1"/>
          <p:nvPr/>
        </p:nvSpPr>
        <p:spPr>
          <a:xfrm>
            <a:off x="2136911" y="6491835"/>
            <a:ext cx="4381500" cy="246221"/>
          </a:xfrm>
          <a:prstGeom prst="rect">
            <a:avLst/>
          </a:prstGeom>
          <a:noFill/>
        </p:spPr>
        <p:txBody>
          <a:bodyPr wrap="square" rtlCol="0">
            <a:spAutoFit/>
          </a:bodyPr>
          <a:lstStyle/>
          <a:p>
            <a:r>
              <a:rPr lang="en-US" sz="1000" dirty="0" smtClean="0"/>
              <a:t>Taitz, JM et al   BMJ Qual Saf 2012</a:t>
            </a:r>
            <a:endParaRPr lang="en-US" sz="1000" dirty="0"/>
          </a:p>
        </p:txBody>
      </p:sp>
    </p:spTree>
    <p:extLst>
      <p:ext uri="{BB962C8B-B14F-4D97-AF65-F5344CB8AC3E}">
        <p14:creationId xmlns:p14="http://schemas.microsoft.com/office/powerpoint/2010/main" val="745614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IHI Approach : 6 Elements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24</a:t>
            </a:fld>
            <a:endParaRPr lang="en-US" dirty="0"/>
          </a:p>
        </p:txBody>
      </p:sp>
      <p:graphicFrame>
        <p:nvGraphicFramePr>
          <p:cNvPr id="4" name="Diagram 3" descr="diagram showing the 6 elements of engaging physicians in quality and safety, which are: Discover a Common Purpose&#10;Reframe Values and Beliefs&#10;Segment the Engagement Plan&#10;Use Engaging Improvement Methods&#10;Show Courage&#10;Adopt an Engaging Style&#10;&#10;"/>
          <p:cNvGraphicFramePr/>
          <p:nvPr>
            <p:extLst>
              <p:ext uri="{D42A27DB-BD31-4B8C-83A1-F6EECF244321}">
                <p14:modId xmlns:p14="http://schemas.microsoft.com/office/powerpoint/2010/main" val="2204350188"/>
              </p:ext>
            </p:extLst>
          </p:nvPr>
        </p:nvGraphicFramePr>
        <p:xfrm>
          <a:off x="685800" y="1981200"/>
          <a:ext cx="7315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4885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Discover a Common Purpose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25</a:t>
            </a:fld>
            <a:endParaRPr lang="en-US" dirty="0"/>
          </a:p>
        </p:txBody>
      </p:sp>
      <p:graphicFrame>
        <p:nvGraphicFramePr>
          <p:cNvPr id="7" name="Content Placeholder 6" descr="diagram showing the common purpose between physicians and hosptials, which include:&#10;&#10;Good Patient Outcomes&#10;Improved Efficiency&#10;Excellent Reputation&#10;Greater Cause&#10;"/>
          <p:cNvGraphicFramePr>
            <a:graphicFrameLocks noGrp="1"/>
          </p:cNvGraphicFramePr>
          <p:nvPr>
            <p:ph sz="quarter" idx="11"/>
            <p:extLst>
              <p:ext uri="{D42A27DB-BD31-4B8C-83A1-F6EECF244321}">
                <p14:modId xmlns:p14="http://schemas.microsoft.com/office/powerpoint/2010/main" val="1219624216"/>
              </p:ext>
            </p:extLst>
          </p:nvPr>
        </p:nvGraphicFramePr>
        <p:xfrm>
          <a:off x="457200" y="1676400"/>
          <a:ext cx="8153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3810000" y="2438400"/>
            <a:ext cx="1676400" cy="2585323"/>
          </a:xfrm>
          <a:prstGeom prst="rect">
            <a:avLst/>
          </a:prstGeom>
          <a:noFill/>
        </p:spPr>
        <p:txBody>
          <a:bodyPr wrap="square" rtlCol="0">
            <a:spAutoFit/>
          </a:bodyPr>
          <a:lstStyle/>
          <a:p>
            <a:pPr marL="285750" indent="-285750">
              <a:buFont typeface="Arial" pitchFamily="34" charset="0"/>
              <a:buChar char="•"/>
            </a:pPr>
            <a:r>
              <a:rPr lang="en-US" b="1" dirty="0"/>
              <a:t>Good Patient Outcomes</a:t>
            </a:r>
          </a:p>
          <a:p>
            <a:pPr marL="285750" indent="-285750">
              <a:buFont typeface="Arial" pitchFamily="34" charset="0"/>
              <a:buChar char="•"/>
            </a:pPr>
            <a:r>
              <a:rPr lang="en-US" b="1" dirty="0"/>
              <a:t>Improved Efficiency</a:t>
            </a:r>
          </a:p>
          <a:p>
            <a:pPr marL="285750" indent="-285750">
              <a:buFont typeface="Arial" pitchFamily="34" charset="0"/>
              <a:buChar char="•"/>
            </a:pPr>
            <a:r>
              <a:rPr lang="en-US" b="1" dirty="0"/>
              <a:t>Excellent Reputation</a:t>
            </a:r>
          </a:p>
          <a:p>
            <a:pPr marL="285750" indent="-285750">
              <a:buFont typeface="Arial" pitchFamily="34" charset="0"/>
              <a:buChar char="•"/>
            </a:pPr>
            <a:r>
              <a:rPr lang="en-US" b="1" dirty="0"/>
              <a:t>Greater Cause</a:t>
            </a:r>
          </a:p>
        </p:txBody>
      </p:sp>
      <p:grpSp>
        <p:nvGrpSpPr>
          <p:cNvPr id="9" name="Group 8" descr="&quot;&quot;"/>
          <p:cNvGrpSpPr/>
          <p:nvPr/>
        </p:nvGrpSpPr>
        <p:grpSpPr>
          <a:xfrm>
            <a:off x="229622" y="348183"/>
            <a:ext cx="950486" cy="822281"/>
            <a:chOff x="1719478" y="725017"/>
            <a:chExt cx="1365600" cy="1181404"/>
          </a:xfrm>
        </p:grpSpPr>
        <p:sp>
          <p:nvSpPr>
            <p:cNvPr id="10" name="Hexagon 9"/>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9443" y="3048000"/>
            <a:ext cx="1371600" cy="13716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0" y="2778561"/>
            <a:ext cx="1270000" cy="1905000"/>
          </a:xfrm>
          <a:prstGeom prst="rect">
            <a:avLst/>
          </a:prstGeom>
        </p:spPr>
      </p:pic>
    </p:spTree>
    <p:extLst>
      <p:ext uri="{BB962C8B-B14F-4D97-AF65-F5344CB8AC3E}">
        <p14:creationId xmlns:p14="http://schemas.microsoft.com/office/powerpoint/2010/main" val="3285220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Reframe Values and Beliefs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26</a:t>
            </a:fld>
            <a:endParaRPr lang="en-US" dirty="0"/>
          </a:p>
        </p:txBody>
      </p:sp>
      <p:sp>
        <p:nvSpPr>
          <p:cNvPr id="4" name="Content Placeholder 3"/>
          <p:cNvSpPr>
            <a:spLocks noGrp="1"/>
          </p:cNvSpPr>
          <p:nvPr>
            <p:ph sz="quarter" idx="11"/>
          </p:nvPr>
        </p:nvSpPr>
        <p:spPr/>
        <p:txBody>
          <a:bodyPr/>
          <a:lstStyle/>
          <a:p>
            <a:pPr marL="0" indent="0">
              <a:buNone/>
            </a:pPr>
            <a:r>
              <a:rPr lang="en-US" dirty="0" smtClean="0"/>
              <a: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a:t>	</a:t>
            </a:r>
            <a:r>
              <a:rPr lang="en-US" dirty="0" smtClean="0"/>
              <a:t>	</a:t>
            </a:r>
          </a:p>
          <a:p>
            <a:pPr marL="0" indent="0" algn="ctr">
              <a:buNone/>
            </a:pPr>
            <a:r>
              <a:rPr lang="en-US" dirty="0" smtClean="0">
                <a:cs typeface="Arial" pitchFamily="34" charset="0"/>
              </a:rPr>
              <a:t>View Physicians as Partners</a:t>
            </a:r>
            <a:endParaRPr lang="en-US" dirty="0">
              <a:cs typeface="Arial" pitchFamily="34" charset="0"/>
            </a:endParaRPr>
          </a:p>
        </p:txBody>
      </p:sp>
      <p:pic>
        <p:nvPicPr>
          <p:cNvPr id="5122" name="Picture 2" descr="C:\Users\christin\Desktop\partn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457199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quot;&quot;"/>
          <p:cNvGrpSpPr/>
          <p:nvPr/>
        </p:nvGrpSpPr>
        <p:grpSpPr>
          <a:xfrm>
            <a:off x="229622" y="348184"/>
            <a:ext cx="950486" cy="822281"/>
            <a:chOff x="1719478" y="725017"/>
            <a:chExt cx="1365600" cy="1181404"/>
          </a:xfrm>
        </p:grpSpPr>
        <p:sp>
          <p:nvSpPr>
            <p:cNvPr id="7" name="Hexagon 6"/>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spTree>
    <p:extLst>
      <p:ext uri="{BB962C8B-B14F-4D97-AF65-F5344CB8AC3E}">
        <p14:creationId xmlns:p14="http://schemas.microsoft.com/office/powerpoint/2010/main" val="564895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Segment the Engagement Plan</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27</a:t>
            </a:fld>
            <a:endParaRPr lang="en-US" dirty="0"/>
          </a:p>
        </p:txBody>
      </p:sp>
      <p:sp>
        <p:nvSpPr>
          <p:cNvPr id="4" name="Content Placeholder 3"/>
          <p:cNvSpPr>
            <a:spLocks noGrp="1"/>
          </p:cNvSpPr>
          <p:nvPr>
            <p:ph sz="quarter" idx="11"/>
          </p:nvPr>
        </p:nvSpPr>
        <p:spPr/>
        <p:txBody>
          <a:bodyPr>
            <a:normAutofit/>
          </a:bodyPr>
          <a:lstStyle/>
          <a:p>
            <a:pPr>
              <a:buFont typeface="Wingdings" pitchFamily="2" charset="2"/>
              <a:buChar char="§"/>
            </a:pPr>
            <a:r>
              <a:rPr lang="en-US" sz="2800" dirty="0" smtClean="0">
                <a:cs typeface="Arial" pitchFamily="34" charset="0"/>
              </a:rPr>
              <a:t>Early Adopters</a:t>
            </a:r>
          </a:p>
          <a:p>
            <a:pPr>
              <a:buFont typeface="Wingdings" pitchFamily="2" charset="2"/>
              <a:buChar char="§"/>
            </a:pPr>
            <a:r>
              <a:rPr lang="en-US" sz="2800" dirty="0" smtClean="0">
                <a:cs typeface="Arial" pitchFamily="34" charset="0"/>
              </a:rPr>
              <a:t>Hospitalists</a:t>
            </a:r>
            <a:endParaRPr lang="en-US" sz="2800" dirty="0">
              <a:cs typeface="Arial" pitchFamily="34" charset="0"/>
            </a:endParaRPr>
          </a:p>
          <a:p>
            <a:pPr>
              <a:buFont typeface="Wingdings" pitchFamily="2" charset="2"/>
              <a:buChar char="§"/>
            </a:pPr>
            <a:r>
              <a:rPr lang="en-US" sz="2800" dirty="0" smtClean="0">
                <a:cs typeface="Arial" pitchFamily="34" charset="0"/>
              </a:rPr>
              <a:t>Infectious Disease</a:t>
            </a:r>
          </a:p>
          <a:p>
            <a:pPr>
              <a:buFont typeface="Wingdings" pitchFamily="2" charset="2"/>
              <a:buChar char="§"/>
            </a:pPr>
            <a:r>
              <a:rPr lang="en-US" sz="2800" dirty="0" smtClean="0">
                <a:cs typeface="Arial" pitchFamily="34" charset="0"/>
              </a:rPr>
              <a:t>Nephrologist</a:t>
            </a:r>
            <a:endParaRPr lang="en-US" sz="2800" dirty="0">
              <a:cs typeface="Arial" pitchFamily="34" charset="0"/>
            </a:endParaRPr>
          </a:p>
          <a:p>
            <a:pPr>
              <a:buFont typeface="Wingdings" pitchFamily="2" charset="2"/>
              <a:buChar char="§"/>
            </a:pPr>
            <a:r>
              <a:rPr lang="en-US" sz="2800" dirty="0" smtClean="0">
                <a:cs typeface="Arial" pitchFamily="34" charset="0"/>
              </a:rPr>
              <a:t>Surgeons</a:t>
            </a:r>
            <a:endParaRPr lang="en-US" sz="2800" dirty="0">
              <a:cs typeface="Arial" pitchFamily="34" charset="0"/>
            </a:endParaRPr>
          </a:p>
          <a:p>
            <a:pPr>
              <a:buFont typeface="Wingdings" pitchFamily="2" charset="2"/>
              <a:buChar char="§"/>
            </a:pPr>
            <a:r>
              <a:rPr lang="en-US" sz="2800" dirty="0" smtClean="0">
                <a:cs typeface="Arial" pitchFamily="34" charset="0"/>
              </a:rPr>
              <a:t>Urologists</a:t>
            </a:r>
          </a:p>
          <a:p>
            <a:endParaRPr lang="en-US" dirty="0" smtClean="0"/>
          </a:p>
          <a:p>
            <a:endParaRPr lang="en-US" dirty="0"/>
          </a:p>
        </p:txBody>
      </p:sp>
      <p:sp>
        <p:nvSpPr>
          <p:cNvPr id="5" name="TextBox 4"/>
          <p:cNvSpPr txBox="1"/>
          <p:nvPr/>
        </p:nvSpPr>
        <p:spPr>
          <a:xfrm>
            <a:off x="1600200" y="4876801"/>
            <a:ext cx="2971800" cy="584775"/>
          </a:xfrm>
          <a:prstGeom prst="rect">
            <a:avLst/>
          </a:prstGeom>
          <a:noFill/>
        </p:spPr>
        <p:txBody>
          <a:bodyPr wrap="square" rtlCol="0">
            <a:spAutoFit/>
          </a:bodyPr>
          <a:lstStyle/>
          <a:p>
            <a:pPr algn="ctr"/>
            <a:r>
              <a:rPr lang="en-US" sz="3200" b="1" dirty="0" smtClean="0"/>
              <a:t>Pareto Principle</a:t>
            </a:r>
            <a:endParaRPr lang="en-US" sz="3200" b="1" dirty="0"/>
          </a:p>
        </p:txBody>
      </p:sp>
      <p:pic>
        <p:nvPicPr>
          <p:cNvPr id="2050" name="Picture 2" descr="diagram showing 80% results and 20% effo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09800"/>
            <a:ext cx="3038475" cy="2247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quot;&quot;"/>
          <p:cNvGrpSpPr/>
          <p:nvPr/>
        </p:nvGrpSpPr>
        <p:grpSpPr>
          <a:xfrm>
            <a:off x="229622" y="348183"/>
            <a:ext cx="950486" cy="822281"/>
            <a:chOff x="1719478" y="725017"/>
            <a:chExt cx="1365600" cy="1181404"/>
          </a:xfrm>
        </p:grpSpPr>
        <p:sp>
          <p:nvSpPr>
            <p:cNvPr id="8" name="Hexagon 7"/>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spTree>
    <p:extLst>
      <p:ext uri="{BB962C8B-B14F-4D97-AF65-F5344CB8AC3E}">
        <p14:creationId xmlns:p14="http://schemas.microsoft.com/office/powerpoint/2010/main" val="1905816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Use Engaging Improvement Methods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28</a:t>
            </a:fld>
            <a:endParaRPr lang="en-US" dirty="0"/>
          </a:p>
        </p:txBody>
      </p:sp>
      <p:pic>
        <p:nvPicPr>
          <p:cNvPr id="7" name="Content Placeholder 6" descr="60iT0R0x0T0"/>
          <p:cNvPicPr>
            <a:picLocks noGrp="1" noChangeAspect="1" noChangeArrowheads="1"/>
          </p:cNvPicPr>
          <p:nvPr>
            <p:ph sz="quarter" idx="11"/>
          </p:nvPr>
        </p:nvPicPr>
        <p:blipFill>
          <a:blip r:embed="rId2" cstate="print"/>
          <a:stretch>
            <a:fillRect/>
          </a:stretch>
        </p:blipFill>
        <p:spPr bwMode="auto">
          <a:xfrm>
            <a:off x="127833" y="2209800"/>
            <a:ext cx="5792719" cy="2703269"/>
          </a:xfrm>
          <a:prstGeom prst="rect">
            <a:avLst/>
          </a:prstGeom>
          <a:noFill/>
        </p:spPr>
      </p:pic>
      <p:sp>
        <p:nvSpPr>
          <p:cNvPr id="6" name="Content Placeholder 5"/>
          <p:cNvSpPr>
            <a:spLocks noGrp="1"/>
          </p:cNvSpPr>
          <p:nvPr>
            <p:ph sz="quarter" idx="12"/>
          </p:nvPr>
        </p:nvSpPr>
        <p:spPr>
          <a:xfrm>
            <a:off x="5791200" y="1752600"/>
            <a:ext cx="2895600" cy="4419600"/>
          </a:xfrm>
        </p:spPr>
        <p:txBody>
          <a:bodyPr>
            <a:noAutofit/>
          </a:bodyPr>
          <a:lstStyle/>
          <a:p>
            <a:r>
              <a:rPr lang="en-US" sz="2400" dirty="0" smtClean="0">
                <a:cs typeface="Arial" pitchFamily="34" charset="0"/>
              </a:rPr>
              <a:t>Use Data for feedback : rapid cycle</a:t>
            </a:r>
          </a:p>
          <a:p>
            <a:r>
              <a:rPr lang="en-US" sz="2400" dirty="0" smtClean="0">
                <a:cs typeface="Arial" pitchFamily="34" charset="0"/>
              </a:rPr>
              <a:t>Use Data to generate awareness, not to inflame</a:t>
            </a:r>
          </a:p>
          <a:p>
            <a:r>
              <a:rPr lang="en-US" sz="2400" dirty="0" smtClean="0">
                <a:cs typeface="Arial" pitchFamily="34" charset="0"/>
              </a:rPr>
              <a:t>Show Evidence-Based Guidelines as needed</a:t>
            </a:r>
            <a:endParaRPr lang="en-US" sz="2400" dirty="0">
              <a:cs typeface="Arial" pitchFamily="34" charset="0"/>
            </a:endParaRPr>
          </a:p>
        </p:txBody>
      </p:sp>
      <p:grpSp>
        <p:nvGrpSpPr>
          <p:cNvPr id="8" name="Group 7" descr="&quot;&quot;"/>
          <p:cNvGrpSpPr/>
          <p:nvPr/>
        </p:nvGrpSpPr>
        <p:grpSpPr>
          <a:xfrm>
            <a:off x="154414" y="320719"/>
            <a:ext cx="950486" cy="822281"/>
            <a:chOff x="1719478" y="725017"/>
            <a:chExt cx="1365600" cy="1181404"/>
          </a:xfrm>
        </p:grpSpPr>
        <p:sp>
          <p:nvSpPr>
            <p:cNvPr id="9" name="Hexagon 8"/>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spTree>
    <p:extLst>
      <p:ext uri="{BB962C8B-B14F-4D97-AF65-F5344CB8AC3E}">
        <p14:creationId xmlns:p14="http://schemas.microsoft.com/office/powerpoint/2010/main" val="1443521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Courage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29</a:t>
            </a:fld>
            <a:endParaRPr lang="en-US" dirty="0"/>
          </a:p>
        </p:txBody>
      </p:sp>
      <p:pic>
        <p:nvPicPr>
          <p:cNvPr id="3074" name="Picture 2" descr="C:\Users\christin\Desktop\DoOneBraveTh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32" t="9449" r="11608" b="31309"/>
          <a:stretch/>
        </p:blipFill>
        <p:spPr bwMode="auto">
          <a:xfrm>
            <a:off x="914400" y="1590260"/>
            <a:ext cx="6679096" cy="42771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quot;&quot;"/>
          <p:cNvGrpSpPr/>
          <p:nvPr/>
        </p:nvGrpSpPr>
        <p:grpSpPr>
          <a:xfrm>
            <a:off x="229622" y="348184"/>
            <a:ext cx="950486" cy="822281"/>
            <a:chOff x="1719478" y="725017"/>
            <a:chExt cx="1365600" cy="1181404"/>
          </a:xfrm>
        </p:grpSpPr>
        <p:sp>
          <p:nvSpPr>
            <p:cNvPr id="6" name="Hexagon 5"/>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spTree>
    <p:extLst>
      <p:ext uri="{BB962C8B-B14F-4D97-AF65-F5344CB8AC3E}">
        <p14:creationId xmlns:p14="http://schemas.microsoft.com/office/powerpoint/2010/main" val="3189332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solidFill>
                  <a:schemeClr val="bg1"/>
                </a:solidFill>
                <a:latin typeface="Calibri" pitchFamily="34" charset="0"/>
                <a:ea typeface="ＭＳ Ｐゴシック" pitchFamily="34" charset="-128"/>
              </a:rPr>
              <a:t>Learning Objectives</a:t>
            </a:r>
          </a:p>
        </p:txBody>
      </p:sp>
      <p:sp>
        <p:nvSpPr>
          <p:cNvPr id="29700" name="Slide Number Placeholder 3"/>
          <p:cNvSpPr>
            <a:spLocks noGrp="1"/>
          </p:cNvSpPr>
          <p:nvPr>
            <p:ph type="sldNum" sz="quarter" idx="10"/>
          </p:nvPr>
        </p:nvSpPr>
        <p:spPr>
          <a:prstGeom prst="rect">
            <a:avLst/>
          </a:prstGeom>
          <a:extLst/>
        </p:spPr>
        <p:txBody>
          <a:bodyPr vert="horz" lIns="91440" tIns="45720" rIns="91440" bIns="45720" rtlCol="0" anchor="ctr"/>
          <a:lstStyle/>
          <a:p>
            <a:pPr algn="l"/>
            <a:fld id="{50A4D7AA-92FF-4BAA-B835-819596DB820A}" type="slidenum">
              <a:rPr lang="en-US" altLang="en-US" sz="1200">
                <a:solidFill>
                  <a:schemeClr val="tx1">
                    <a:tint val="75000"/>
                  </a:schemeClr>
                </a:solidFill>
              </a:rPr>
              <a:pPr algn="l"/>
              <a:t>3</a:t>
            </a:fld>
            <a:endParaRPr lang="en-US" altLang="en-US" sz="1200" dirty="0">
              <a:solidFill>
                <a:schemeClr val="tx1">
                  <a:tint val="75000"/>
                </a:schemeClr>
              </a:solidFill>
            </a:endParaRPr>
          </a:p>
        </p:txBody>
      </p:sp>
      <p:sp>
        <p:nvSpPr>
          <p:cNvPr id="31746" name="Content Placeholder 2"/>
          <p:cNvSpPr>
            <a:spLocks noGrp="1"/>
          </p:cNvSpPr>
          <p:nvPr>
            <p:ph sz="quarter" idx="11"/>
          </p:nvPr>
        </p:nvSpPr>
        <p:spPr/>
        <p:txBody>
          <a:bodyPr>
            <a:noAutofit/>
          </a:bodyPr>
          <a:lstStyle/>
          <a:p>
            <a:pPr marL="800100" lvl="1" indent="-342900">
              <a:spcBef>
                <a:spcPts val="0"/>
              </a:spcBef>
              <a:buFont typeface="Arial" pitchFamily="34" charset="0"/>
              <a:buChar char="•"/>
            </a:pPr>
            <a:r>
              <a:rPr lang="en-US" altLang="en-US" dirty="0" smtClean="0"/>
              <a:t>Define nurse, physician, and patient and family engagement.</a:t>
            </a:r>
            <a:endParaRPr lang="en-US" altLang="en-US" dirty="0"/>
          </a:p>
          <a:p>
            <a:pPr marL="800100" lvl="1" indent="-342900">
              <a:spcBef>
                <a:spcPts val="0"/>
              </a:spcBef>
              <a:buFont typeface="Arial" pitchFamily="34" charset="0"/>
              <a:buChar char="•"/>
            </a:pPr>
            <a:r>
              <a:rPr lang="en-US" altLang="en-US" dirty="0" smtClean="0"/>
              <a:t>Describe the benefits and examples of engaging key team members as partners in reducing CAUTI in the ICU</a:t>
            </a:r>
            <a:endParaRPr lang="en-US" altLang="en-US" dirty="0"/>
          </a:p>
          <a:p>
            <a:pPr marL="800100" lvl="1" indent="-342900">
              <a:spcBef>
                <a:spcPts val="0"/>
              </a:spcBef>
              <a:buFont typeface="Arial" pitchFamily="34" charset="0"/>
              <a:buChar char="•"/>
            </a:pPr>
            <a:r>
              <a:rPr lang="en-US" altLang="en-US" dirty="0" smtClean="0"/>
              <a:t>Identify the key elements of the CUSP: Learning From Defects process and how it can be used to improve performance</a:t>
            </a:r>
          </a:p>
          <a:p>
            <a:pPr marL="800100" lvl="1" indent="-342900">
              <a:spcBef>
                <a:spcPts val="0"/>
              </a:spcBef>
              <a:buFont typeface="Arial" pitchFamily="34" charset="0"/>
              <a:buChar char="•"/>
            </a:pPr>
            <a:r>
              <a:rPr lang="en-US" dirty="0" smtClean="0"/>
              <a:t>Identify the scope, and challenges and solutions around physician engagement</a:t>
            </a:r>
            <a:endParaRPr lang="en-US" dirty="0"/>
          </a:p>
        </p:txBody>
      </p:sp>
    </p:spTree>
    <p:extLst>
      <p:ext uri="{BB962C8B-B14F-4D97-AF65-F5344CB8AC3E}">
        <p14:creationId xmlns:p14="http://schemas.microsoft.com/office/powerpoint/2010/main" val="663660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 an Engaging Style</a:t>
            </a:r>
            <a:endParaRPr lang="en-US" dirty="0"/>
          </a:p>
        </p:txBody>
      </p:sp>
      <p:sp>
        <p:nvSpPr>
          <p:cNvPr id="7" name="Content Placeholder 6"/>
          <p:cNvSpPr>
            <a:spLocks noGrp="1"/>
          </p:cNvSpPr>
          <p:nvPr>
            <p:ph sz="quarter" idx="11"/>
          </p:nvPr>
        </p:nvSpPr>
        <p:spPr>
          <a:xfrm>
            <a:off x="457200" y="1752600"/>
            <a:ext cx="3505200" cy="4419600"/>
          </a:xfrm>
        </p:spPr>
        <p:txBody>
          <a:bodyPr/>
          <a:lstStyle/>
          <a:p>
            <a:pPr>
              <a:buFont typeface="Wingdings" pitchFamily="2" charset="2"/>
              <a:buChar char="§"/>
            </a:pPr>
            <a:r>
              <a:rPr lang="en-US" dirty="0" smtClean="0">
                <a:cs typeface="Arial" pitchFamily="34" charset="0"/>
              </a:rPr>
              <a:t>Involve Physicians from the </a:t>
            </a:r>
            <a:r>
              <a:rPr lang="en-US" dirty="0">
                <a:cs typeface="Arial" pitchFamily="34" charset="0"/>
              </a:rPr>
              <a:t>B</a:t>
            </a:r>
            <a:r>
              <a:rPr lang="en-US" dirty="0" smtClean="0">
                <a:cs typeface="Arial" pitchFamily="34" charset="0"/>
              </a:rPr>
              <a:t>eginning</a:t>
            </a:r>
          </a:p>
          <a:p>
            <a:pPr>
              <a:buFont typeface="Wingdings" pitchFamily="2" charset="2"/>
              <a:buChar char="§"/>
            </a:pPr>
            <a:r>
              <a:rPr lang="en-US" dirty="0" smtClean="0">
                <a:cs typeface="Arial" pitchFamily="34" charset="0"/>
              </a:rPr>
              <a:t>Build Trust</a:t>
            </a:r>
          </a:p>
          <a:p>
            <a:pPr>
              <a:buFont typeface="Wingdings" pitchFamily="2" charset="2"/>
              <a:buChar char="§"/>
            </a:pPr>
            <a:r>
              <a:rPr lang="en-US" dirty="0" smtClean="0">
                <a:cs typeface="Arial" pitchFamily="34" charset="0"/>
              </a:rPr>
              <a:t>Communicate Often</a:t>
            </a:r>
          </a:p>
          <a:p>
            <a:pPr>
              <a:buFont typeface="Wingdings" pitchFamily="2" charset="2"/>
              <a:buChar char="§"/>
            </a:pPr>
            <a:r>
              <a:rPr lang="en-US" dirty="0" smtClean="0">
                <a:cs typeface="Arial" pitchFamily="34" charset="0"/>
              </a:rPr>
              <a:t>Value </a:t>
            </a:r>
            <a:r>
              <a:rPr lang="en-US" dirty="0">
                <a:cs typeface="Arial" pitchFamily="34" charset="0"/>
              </a:rPr>
              <a:t>T</a:t>
            </a:r>
            <a:r>
              <a:rPr lang="en-US" dirty="0" smtClean="0">
                <a:cs typeface="Arial" pitchFamily="34" charset="0"/>
              </a:rPr>
              <a:t>heir Time</a:t>
            </a:r>
            <a:endParaRPr lang="en-US" dirty="0">
              <a:cs typeface="Arial" pitchFamily="34" charset="0"/>
            </a:endParaRPr>
          </a:p>
        </p:txBody>
      </p:sp>
      <p:grpSp>
        <p:nvGrpSpPr>
          <p:cNvPr id="8" name="Group 7" descr="&quot;&quot;"/>
          <p:cNvGrpSpPr/>
          <p:nvPr/>
        </p:nvGrpSpPr>
        <p:grpSpPr>
          <a:xfrm>
            <a:off x="229622" y="348184"/>
            <a:ext cx="950486" cy="822281"/>
            <a:chOff x="1719478" y="725017"/>
            <a:chExt cx="1365600" cy="1181404"/>
          </a:xfrm>
        </p:grpSpPr>
        <p:sp>
          <p:nvSpPr>
            <p:cNvPr id="9" name="Hexagon 8"/>
            <p:cNvSpPr/>
            <p:nvPr/>
          </p:nvSpPr>
          <p:spPr>
            <a:xfrm>
              <a:off x="1719478" y="725017"/>
              <a:ext cx="1365600" cy="1181404"/>
            </a:xfrm>
            <a:prstGeom prst="hexagon">
              <a:avLst>
                <a:gd name="adj" fmla="val 2857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Hexagon 4"/>
            <p:cNvSpPr/>
            <p:nvPr/>
          </p:nvSpPr>
          <p:spPr>
            <a:xfrm>
              <a:off x="1945787" y="920801"/>
              <a:ext cx="912982" cy="789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p:txBody>
        </p:sp>
      </p:grpSp>
      <p:sp>
        <p:nvSpPr>
          <p:cNvPr id="5" name="Slide Number Placeholder 4"/>
          <p:cNvSpPr>
            <a:spLocks noGrp="1"/>
          </p:cNvSpPr>
          <p:nvPr>
            <p:ph type="sldNum" sz="quarter" idx="10"/>
          </p:nvPr>
        </p:nvSpPr>
        <p:spPr/>
        <p:txBody>
          <a:bodyPr/>
          <a:lstStyle/>
          <a:p>
            <a:pPr algn="l"/>
            <a:fld id="{E507B00A-00F3-40B4-9FBC-773D3E654F20}" type="slidenum">
              <a:rPr lang="en-US" smtClean="0"/>
              <a:pPr algn="l"/>
              <a:t>30</a:t>
            </a:fld>
            <a:endParaRPr lang="en-US" dirty="0"/>
          </a:p>
        </p:txBody>
      </p:sp>
      <p:pic>
        <p:nvPicPr>
          <p:cNvPr id="4"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810000" y="2796073"/>
            <a:ext cx="4968240" cy="2027853"/>
          </a:xfrm>
        </p:spPr>
      </p:pic>
    </p:spTree>
    <p:extLst>
      <p:ext uri="{BB962C8B-B14F-4D97-AF65-F5344CB8AC3E}">
        <p14:creationId xmlns:p14="http://schemas.microsoft.com/office/powerpoint/2010/main" val="12609045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algn="ctr"/>
            <a:r>
              <a:rPr lang="en-US" sz="3200" dirty="0" smtClean="0">
                <a:solidFill>
                  <a:schemeClr val="bg1"/>
                </a:solidFill>
                <a:latin typeface="Arial" charset="0"/>
                <a:cs typeface="Arial" charset="0"/>
              </a:rPr>
              <a:t>CUSP MODEL : </a:t>
            </a:r>
            <a:br>
              <a:rPr lang="en-US" sz="3200" dirty="0" smtClean="0">
                <a:solidFill>
                  <a:schemeClr val="bg1"/>
                </a:solidFill>
                <a:latin typeface="Arial" charset="0"/>
                <a:cs typeface="Arial" charset="0"/>
              </a:rPr>
            </a:br>
            <a:r>
              <a:rPr lang="en-US" sz="3200" dirty="0" smtClean="0">
                <a:solidFill>
                  <a:schemeClr val="bg1"/>
                </a:solidFill>
                <a:latin typeface="Arial" charset="0"/>
                <a:cs typeface="Arial" charset="0"/>
              </a:rPr>
              <a:t>Engage Physicians Using the 4 E’s</a:t>
            </a:r>
          </a:p>
        </p:txBody>
      </p:sp>
      <p:sp>
        <p:nvSpPr>
          <p:cNvPr id="6147" name="Slide Number Placeholder 3"/>
          <p:cNvSpPr>
            <a:spLocks noGrp="1"/>
          </p:cNvSpPr>
          <p:nvPr>
            <p:ph type="sldNum" sz="quarter" idx="10"/>
          </p:nvPr>
        </p:nvSpPr>
        <p:spPr bwMode="auto">
          <a:noFill/>
          <a:ln>
            <a:miter lim="800000"/>
            <a:headEnd/>
            <a:tailEnd/>
          </a:ln>
        </p:spPr>
        <p:txBody>
          <a:bodyPr/>
          <a:lstStyle/>
          <a:p>
            <a:fld id="{0BEFD923-06C0-4EDA-9B57-AB940DEC4F30}" type="slidenum">
              <a:rPr lang="en-US" smtClean="0"/>
              <a:pPr/>
              <a:t>31</a:t>
            </a:fld>
            <a:endParaRPr lang="en-US" dirty="0" smtClean="0"/>
          </a:p>
        </p:txBody>
      </p:sp>
      <p:grpSp>
        <p:nvGrpSpPr>
          <p:cNvPr id="43" name="Group 42" descr="The roles of staff, team leaders and senior leaders are interconnected when unit teams apply the 4 E’s.  The 4 E’s require teams and their leaders to Educate, Engage, Execute and Evaluate their involvement in the CUSP program.&#10;&#10;Gears symbolizing the roles of staff, unit team leaders and senior leadership depict the interconnected and dependent relationship that exists between each aspect of the unit team.       &#10;"/>
          <p:cNvGrpSpPr/>
          <p:nvPr/>
        </p:nvGrpSpPr>
        <p:grpSpPr>
          <a:xfrm>
            <a:off x="155713" y="1471961"/>
            <a:ext cx="8991600" cy="5029200"/>
            <a:chOff x="304800" y="1103531"/>
            <a:chExt cx="8991600" cy="5029200"/>
          </a:xfrm>
        </p:grpSpPr>
        <p:grpSp>
          <p:nvGrpSpPr>
            <p:cNvPr id="42" name="Group 41"/>
            <p:cNvGrpSpPr/>
            <p:nvPr/>
          </p:nvGrpSpPr>
          <p:grpSpPr>
            <a:xfrm>
              <a:off x="304800" y="1103531"/>
              <a:ext cx="5029200" cy="5029200"/>
              <a:chOff x="304800" y="1103531"/>
              <a:chExt cx="5029200" cy="5029200"/>
            </a:xfrm>
          </p:grpSpPr>
          <p:graphicFrame>
            <p:nvGraphicFramePr>
              <p:cNvPr id="21" name="Diagram 20" descr="The roles of Staff, Team Leaders and Senior Leaders are interconnected when unit teams apply the 4 E’s.  The 4 E’s require teams and their leaders to Educate, Engage, Execute and Evaluate their involvement in the CUSP program.  Gears symbolizing the roles of staff, unit team leaders and senior leadership depict the interconnected and dependent relationship that exists between each aspect of the unit team."/>
              <p:cNvGraphicFramePr/>
              <p:nvPr>
                <p:extLst/>
              </p:nvPr>
            </p:nvGraphicFramePr>
            <p:xfrm>
              <a:off x="304800" y="1103531"/>
              <a:ext cx="5029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p:cNvSpPr txBox="1"/>
              <p:nvPr/>
            </p:nvSpPr>
            <p:spPr>
              <a:xfrm>
                <a:off x="723900" y="1425714"/>
                <a:ext cx="1447800" cy="707886"/>
              </a:xfrm>
              <a:prstGeom prst="rect">
                <a:avLst/>
              </a:prstGeom>
              <a:noFill/>
            </p:spPr>
            <p:txBody>
              <a:bodyPr wrap="square" rtlCol="0">
                <a:spAutoFit/>
              </a:bodyPr>
              <a:lstStyle/>
              <a:p>
                <a:pPr lvl="0" algn="ctr"/>
                <a:r>
                  <a:rPr lang="en-US" sz="2000" dirty="0" smtClean="0">
                    <a:solidFill>
                      <a:schemeClr val="bg1"/>
                    </a:solidFill>
                    <a:latin typeface="Arial"/>
                  </a:rPr>
                  <a:t>Engage (adaptive)</a:t>
                </a:r>
                <a:endParaRPr lang="en-US" sz="2000" dirty="0">
                  <a:solidFill>
                    <a:schemeClr val="bg1"/>
                  </a:solidFill>
                  <a:latin typeface="Arial"/>
                </a:endParaRPr>
              </a:p>
            </p:txBody>
          </p:sp>
          <p:sp>
            <p:nvSpPr>
              <p:cNvPr id="23" name="TextBox 22"/>
              <p:cNvSpPr txBox="1"/>
              <p:nvPr/>
            </p:nvSpPr>
            <p:spPr>
              <a:xfrm>
                <a:off x="2495797" y="1279681"/>
                <a:ext cx="2667000" cy="1015663"/>
              </a:xfrm>
              <a:prstGeom prst="rect">
                <a:avLst/>
              </a:prstGeom>
              <a:noFill/>
            </p:spPr>
            <p:txBody>
              <a:bodyPr wrap="square" rtlCol="0">
                <a:spAutoFit/>
              </a:bodyPr>
              <a:lstStyle/>
              <a:p>
                <a:pPr lvl="0" algn="ctr"/>
                <a:r>
                  <a:rPr lang="en-US" sz="2000" dirty="0">
                    <a:solidFill>
                      <a:schemeClr val="bg1"/>
                    </a:solidFill>
                    <a:latin typeface="Arial"/>
                  </a:rPr>
                  <a:t>How does this make the world a better place?</a:t>
                </a:r>
              </a:p>
            </p:txBody>
          </p:sp>
          <p:sp>
            <p:nvSpPr>
              <p:cNvPr id="24" name="TextBox 23"/>
              <p:cNvSpPr txBox="1"/>
              <p:nvPr/>
            </p:nvSpPr>
            <p:spPr>
              <a:xfrm>
                <a:off x="685800" y="2721114"/>
                <a:ext cx="1524000" cy="707886"/>
              </a:xfrm>
              <a:prstGeom prst="rect">
                <a:avLst/>
              </a:prstGeom>
              <a:noFill/>
            </p:spPr>
            <p:txBody>
              <a:bodyPr wrap="square" rtlCol="0">
                <a:spAutoFit/>
              </a:bodyPr>
              <a:lstStyle/>
              <a:p>
                <a:pPr algn="ctr"/>
                <a:r>
                  <a:rPr lang="en-US" sz="2000" dirty="0" smtClean="0">
                    <a:solidFill>
                      <a:schemeClr val="bg1"/>
                    </a:solidFill>
                    <a:latin typeface="Arial" pitchFamily="34" charset="0"/>
                    <a:cs typeface="Arial" pitchFamily="34" charset="0"/>
                  </a:rPr>
                  <a:t>Educate </a:t>
                </a:r>
              </a:p>
              <a:p>
                <a:pPr algn="ctr"/>
                <a:r>
                  <a:rPr lang="en-US" sz="2000" dirty="0" smtClean="0">
                    <a:solidFill>
                      <a:schemeClr val="bg1"/>
                    </a:solidFill>
                    <a:latin typeface="Arial" pitchFamily="34" charset="0"/>
                    <a:cs typeface="Arial" pitchFamily="34" charset="0"/>
                  </a:rPr>
                  <a:t>(technical)</a:t>
                </a:r>
                <a:endParaRPr lang="en-US" sz="2000" dirty="0">
                  <a:solidFill>
                    <a:schemeClr val="bg1"/>
                  </a:solidFill>
                  <a:latin typeface="Arial" pitchFamily="34" charset="0"/>
                  <a:cs typeface="Arial" pitchFamily="34" charset="0"/>
                </a:endParaRPr>
              </a:p>
            </p:txBody>
          </p:sp>
          <p:sp>
            <p:nvSpPr>
              <p:cNvPr id="25" name="TextBox 24"/>
              <p:cNvSpPr txBox="1"/>
              <p:nvPr/>
            </p:nvSpPr>
            <p:spPr>
              <a:xfrm>
                <a:off x="2438400" y="2721114"/>
                <a:ext cx="2895600" cy="707886"/>
              </a:xfrm>
              <a:prstGeom prst="rect">
                <a:avLst/>
              </a:prstGeom>
              <a:noFill/>
            </p:spPr>
            <p:txBody>
              <a:bodyPr wrap="square" rtlCol="0">
                <a:spAutoFit/>
              </a:bodyPr>
              <a:lstStyle/>
              <a:p>
                <a:pPr lvl="0" algn="ctr"/>
                <a:r>
                  <a:rPr lang="en-US" sz="2000" dirty="0" smtClean="0">
                    <a:solidFill>
                      <a:schemeClr val="bg1"/>
                    </a:solidFill>
                    <a:latin typeface="Arial"/>
                  </a:rPr>
                  <a:t>What do we need to know?</a:t>
                </a:r>
                <a:endParaRPr lang="en-US" sz="2000" dirty="0">
                  <a:solidFill>
                    <a:schemeClr val="bg1"/>
                  </a:solidFill>
                  <a:latin typeface="Arial"/>
                </a:endParaRPr>
              </a:p>
            </p:txBody>
          </p:sp>
          <p:sp>
            <p:nvSpPr>
              <p:cNvPr id="26" name="TextBox 25"/>
              <p:cNvSpPr txBox="1"/>
              <p:nvPr/>
            </p:nvSpPr>
            <p:spPr>
              <a:xfrm>
                <a:off x="723900" y="3989457"/>
                <a:ext cx="1447800" cy="707886"/>
              </a:xfrm>
              <a:prstGeom prst="rect">
                <a:avLst/>
              </a:prstGeom>
              <a:noFill/>
            </p:spPr>
            <p:txBody>
              <a:bodyPr wrap="square" rtlCol="0">
                <a:spAutoFit/>
              </a:bodyPr>
              <a:lstStyle/>
              <a:p>
                <a:pPr lvl="0" algn="ctr"/>
                <a:r>
                  <a:rPr lang="en-US" sz="2000" dirty="0" smtClean="0">
                    <a:solidFill>
                      <a:schemeClr val="bg1"/>
                    </a:solidFill>
                    <a:latin typeface="Arial"/>
                  </a:rPr>
                  <a:t>Execute (adaptive)</a:t>
                </a:r>
                <a:endParaRPr lang="en-US" sz="2000" dirty="0">
                  <a:solidFill>
                    <a:schemeClr val="bg1"/>
                  </a:solidFill>
                  <a:latin typeface="Arial"/>
                </a:endParaRPr>
              </a:p>
            </p:txBody>
          </p:sp>
          <p:sp>
            <p:nvSpPr>
              <p:cNvPr id="27" name="TextBox 26"/>
              <p:cNvSpPr txBox="1"/>
              <p:nvPr/>
            </p:nvSpPr>
            <p:spPr>
              <a:xfrm>
                <a:off x="2362200" y="3891433"/>
                <a:ext cx="2971800" cy="1015663"/>
              </a:xfrm>
              <a:prstGeom prst="rect">
                <a:avLst/>
              </a:prstGeom>
              <a:noFill/>
            </p:spPr>
            <p:txBody>
              <a:bodyPr wrap="square" rtlCol="0">
                <a:spAutoFit/>
              </a:bodyPr>
              <a:lstStyle/>
              <a:p>
                <a:pPr lvl="0" algn="ctr"/>
                <a:r>
                  <a:rPr lang="en-US" sz="2000" dirty="0" smtClean="0">
                    <a:solidFill>
                      <a:schemeClr val="bg1"/>
                    </a:solidFill>
                    <a:latin typeface="Arial"/>
                  </a:rPr>
                  <a:t>What do we need to do?  What can we do with our resources and culture?</a:t>
                </a:r>
                <a:endParaRPr lang="en-US" sz="2000" dirty="0">
                  <a:solidFill>
                    <a:schemeClr val="bg1"/>
                  </a:solidFill>
                  <a:latin typeface="Arial"/>
                </a:endParaRPr>
              </a:p>
            </p:txBody>
          </p:sp>
          <p:sp>
            <p:nvSpPr>
              <p:cNvPr id="28" name="TextBox 27"/>
              <p:cNvSpPr txBox="1"/>
              <p:nvPr/>
            </p:nvSpPr>
            <p:spPr>
              <a:xfrm>
                <a:off x="682171" y="5311914"/>
                <a:ext cx="1447800" cy="707886"/>
              </a:xfrm>
              <a:prstGeom prst="rect">
                <a:avLst/>
              </a:prstGeom>
              <a:noFill/>
            </p:spPr>
            <p:txBody>
              <a:bodyPr wrap="square" rtlCol="0">
                <a:spAutoFit/>
              </a:bodyPr>
              <a:lstStyle/>
              <a:p>
                <a:pPr lvl="0" algn="ctr"/>
                <a:r>
                  <a:rPr lang="en-US" sz="2000" dirty="0" smtClean="0">
                    <a:solidFill>
                      <a:schemeClr val="bg1"/>
                    </a:solidFill>
                    <a:latin typeface="Arial"/>
                  </a:rPr>
                  <a:t>Evaluate (technical)</a:t>
                </a:r>
                <a:endParaRPr lang="en-US" sz="2000" dirty="0">
                  <a:solidFill>
                    <a:schemeClr val="bg1"/>
                  </a:solidFill>
                  <a:latin typeface="Arial"/>
                </a:endParaRPr>
              </a:p>
            </p:txBody>
          </p:sp>
          <p:sp>
            <p:nvSpPr>
              <p:cNvPr id="29" name="TextBox 28"/>
              <p:cNvSpPr txBox="1"/>
              <p:nvPr/>
            </p:nvSpPr>
            <p:spPr>
              <a:xfrm>
                <a:off x="2514600" y="5311914"/>
                <a:ext cx="2743200" cy="707886"/>
              </a:xfrm>
              <a:prstGeom prst="rect">
                <a:avLst/>
              </a:prstGeom>
              <a:noFill/>
            </p:spPr>
            <p:txBody>
              <a:bodyPr wrap="square" rtlCol="0">
                <a:spAutoFit/>
              </a:bodyPr>
              <a:lstStyle/>
              <a:p>
                <a:pPr lvl="0" algn="ctr"/>
                <a:r>
                  <a:rPr lang="en-US" sz="2000" dirty="0" smtClean="0">
                    <a:solidFill>
                      <a:schemeClr val="bg1"/>
                    </a:solidFill>
                    <a:latin typeface="Arial"/>
                  </a:rPr>
                  <a:t>How do we know we improved safety?</a:t>
                </a:r>
                <a:endParaRPr lang="en-US" sz="2000" dirty="0">
                  <a:solidFill>
                    <a:schemeClr val="bg1"/>
                  </a:solidFill>
                  <a:latin typeface="Arial"/>
                </a:endParaRPr>
              </a:p>
            </p:txBody>
          </p:sp>
        </p:grpSp>
        <p:grpSp>
          <p:nvGrpSpPr>
            <p:cNvPr id="40" name="Group 39"/>
            <p:cNvGrpSpPr/>
            <p:nvPr/>
          </p:nvGrpSpPr>
          <p:grpSpPr>
            <a:xfrm>
              <a:off x="5562600" y="1639555"/>
              <a:ext cx="3733800" cy="4200044"/>
              <a:chOff x="5562600" y="1323087"/>
              <a:chExt cx="3733800" cy="4200044"/>
            </a:xfrm>
          </p:grpSpPr>
          <p:grpSp>
            <p:nvGrpSpPr>
              <p:cNvPr id="41" name="Group 40"/>
              <p:cNvGrpSpPr/>
              <p:nvPr/>
            </p:nvGrpSpPr>
            <p:grpSpPr>
              <a:xfrm>
                <a:off x="5638800" y="1323087"/>
                <a:ext cx="3260284" cy="3733800"/>
                <a:chOff x="5638800" y="1323087"/>
                <a:chExt cx="3260284" cy="3733800"/>
              </a:xfrm>
            </p:grpSpPr>
            <p:sp>
              <p:nvSpPr>
                <p:cNvPr id="31" name="Freeform 30"/>
                <p:cNvSpPr/>
                <p:nvPr/>
              </p:nvSpPr>
              <p:spPr>
                <a:xfrm>
                  <a:off x="6941164" y="3166096"/>
                  <a:ext cx="1448235" cy="1580042"/>
                </a:xfrm>
                <a:custGeom>
                  <a:avLst/>
                  <a:gdLst>
                    <a:gd name="connsiteX0" fmla="*/ 1546892 w 2179320"/>
                    <a:gd name="connsiteY0" fmla="*/ 347468 h 2179320"/>
                    <a:gd name="connsiteX1" fmla="*/ 1716409 w 2179320"/>
                    <a:gd name="connsiteY1" fmla="*/ 205220 h 2179320"/>
                    <a:gd name="connsiteX2" fmla="*/ 1851833 w 2179320"/>
                    <a:gd name="connsiteY2" fmla="*/ 318855 h 2179320"/>
                    <a:gd name="connsiteX3" fmla="*/ 1741181 w 2179320"/>
                    <a:gd name="connsiteY3" fmla="*/ 510497 h 2179320"/>
                    <a:gd name="connsiteX4" fmla="*/ 1916992 w 2179320"/>
                    <a:gd name="connsiteY4" fmla="*/ 815012 h 2179320"/>
                    <a:gd name="connsiteX5" fmla="*/ 2138285 w 2179320"/>
                    <a:gd name="connsiteY5" fmla="*/ 815006 h 2179320"/>
                    <a:gd name="connsiteX6" fmla="*/ 2168983 w 2179320"/>
                    <a:gd name="connsiteY6" fmla="*/ 989104 h 2179320"/>
                    <a:gd name="connsiteX7" fmla="*/ 1961033 w 2179320"/>
                    <a:gd name="connsiteY7" fmla="*/ 1064785 h 2179320"/>
                    <a:gd name="connsiteX8" fmla="*/ 1899974 w 2179320"/>
                    <a:gd name="connsiteY8" fmla="*/ 1411064 h 2179320"/>
                    <a:gd name="connsiteX9" fmla="*/ 2069498 w 2179320"/>
                    <a:gd name="connsiteY9" fmla="*/ 1553304 h 2179320"/>
                    <a:gd name="connsiteX10" fmla="*/ 1981106 w 2179320"/>
                    <a:gd name="connsiteY10" fmla="*/ 1706403 h 2179320"/>
                    <a:gd name="connsiteX11" fmla="*/ 1773161 w 2179320"/>
                    <a:gd name="connsiteY11" fmla="*/ 1630711 h 2179320"/>
                    <a:gd name="connsiteX12" fmla="*/ 1503802 w 2179320"/>
                    <a:gd name="connsiteY12" fmla="*/ 1856730 h 2179320"/>
                    <a:gd name="connsiteX13" fmla="*/ 1542235 w 2179320"/>
                    <a:gd name="connsiteY13" fmla="*/ 2074660 h 2179320"/>
                    <a:gd name="connsiteX14" fmla="*/ 1376112 w 2179320"/>
                    <a:gd name="connsiteY14" fmla="*/ 2135123 h 2179320"/>
                    <a:gd name="connsiteX15" fmla="*/ 1265471 w 2179320"/>
                    <a:gd name="connsiteY15" fmla="*/ 1943475 h 2179320"/>
                    <a:gd name="connsiteX16" fmla="*/ 913848 w 2179320"/>
                    <a:gd name="connsiteY16" fmla="*/ 1943475 h 2179320"/>
                    <a:gd name="connsiteX17" fmla="*/ 803208 w 2179320"/>
                    <a:gd name="connsiteY17" fmla="*/ 2135123 h 2179320"/>
                    <a:gd name="connsiteX18" fmla="*/ 637085 w 2179320"/>
                    <a:gd name="connsiteY18" fmla="*/ 2074660 h 2179320"/>
                    <a:gd name="connsiteX19" fmla="*/ 675518 w 2179320"/>
                    <a:gd name="connsiteY19" fmla="*/ 1856730 h 2179320"/>
                    <a:gd name="connsiteX20" fmla="*/ 406159 w 2179320"/>
                    <a:gd name="connsiteY20" fmla="*/ 1630711 h 2179320"/>
                    <a:gd name="connsiteX21" fmla="*/ 198214 w 2179320"/>
                    <a:gd name="connsiteY21" fmla="*/ 1706403 h 2179320"/>
                    <a:gd name="connsiteX22" fmla="*/ 109822 w 2179320"/>
                    <a:gd name="connsiteY22" fmla="*/ 1553304 h 2179320"/>
                    <a:gd name="connsiteX23" fmla="*/ 279346 w 2179320"/>
                    <a:gd name="connsiteY23" fmla="*/ 1411064 h 2179320"/>
                    <a:gd name="connsiteX24" fmla="*/ 218288 w 2179320"/>
                    <a:gd name="connsiteY24" fmla="*/ 1064785 h 2179320"/>
                    <a:gd name="connsiteX25" fmla="*/ 10337 w 2179320"/>
                    <a:gd name="connsiteY25" fmla="*/ 989104 h 2179320"/>
                    <a:gd name="connsiteX26" fmla="*/ 41035 w 2179320"/>
                    <a:gd name="connsiteY26" fmla="*/ 815006 h 2179320"/>
                    <a:gd name="connsiteX27" fmla="*/ 262328 w 2179320"/>
                    <a:gd name="connsiteY27" fmla="*/ 815012 h 2179320"/>
                    <a:gd name="connsiteX28" fmla="*/ 438140 w 2179320"/>
                    <a:gd name="connsiteY28" fmla="*/ 510498 h 2179320"/>
                    <a:gd name="connsiteX29" fmla="*/ 327487 w 2179320"/>
                    <a:gd name="connsiteY29" fmla="*/ 318855 h 2179320"/>
                    <a:gd name="connsiteX30" fmla="*/ 462911 w 2179320"/>
                    <a:gd name="connsiteY30" fmla="*/ 205220 h 2179320"/>
                    <a:gd name="connsiteX31" fmla="*/ 632428 w 2179320"/>
                    <a:gd name="connsiteY31" fmla="*/ 347468 h 2179320"/>
                    <a:gd name="connsiteX32" fmla="*/ 962846 w 2179320"/>
                    <a:gd name="connsiteY32" fmla="*/ 227206 h 2179320"/>
                    <a:gd name="connsiteX33" fmla="*/ 1001267 w 2179320"/>
                    <a:gd name="connsiteY33" fmla="*/ 9273 h 2179320"/>
                    <a:gd name="connsiteX34" fmla="*/ 1178053 w 2179320"/>
                    <a:gd name="connsiteY34" fmla="*/ 9273 h 2179320"/>
                    <a:gd name="connsiteX35" fmla="*/ 1216474 w 2179320"/>
                    <a:gd name="connsiteY35" fmla="*/ 227205 h 2179320"/>
                    <a:gd name="connsiteX36" fmla="*/ 1546891 w 2179320"/>
                    <a:gd name="connsiteY36" fmla="*/ 347467 h 2179320"/>
                    <a:gd name="connsiteX37" fmla="*/ 1546892 w 2179320"/>
                    <a:gd name="connsiteY37" fmla="*/ 347468 h 21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79320" h="2179320">
                      <a:moveTo>
                        <a:pt x="1546892" y="347468"/>
                      </a:moveTo>
                      <a:lnTo>
                        <a:pt x="1716409" y="205220"/>
                      </a:lnTo>
                      <a:lnTo>
                        <a:pt x="1851833" y="318855"/>
                      </a:lnTo>
                      <a:lnTo>
                        <a:pt x="1741181" y="510497"/>
                      </a:lnTo>
                      <a:cubicBezTo>
                        <a:pt x="1819860" y="599006"/>
                        <a:pt x="1879681" y="702619"/>
                        <a:pt x="1916992" y="815012"/>
                      </a:cubicBezTo>
                      <a:lnTo>
                        <a:pt x="2138285" y="815006"/>
                      </a:lnTo>
                      <a:lnTo>
                        <a:pt x="2168983" y="989104"/>
                      </a:lnTo>
                      <a:lnTo>
                        <a:pt x="1961033" y="1064785"/>
                      </a:lnTo>
                      <a:cubicBezTo>
                        <a:pt x="1964412" y="1183161"/>
                        <a:pt x="1943637" y="1300983"/>
                        <a:pt x="1899974" y="1411064"/>
                      </a:cubicBezTo>
                      <a:lnTo>
                        <a:pt x="2069498" y="1553304"/>
                      </a:lnTo>
                      <a:lnTo>
                        <a:pt x="1981106" y="1706403"/>
                      </a:lnTo>
                      <a:lnTo>
                        <a:pt x="1773161" y="1630711"/>
                      </a:lnTo>
                      <a:cubicBezTo>
                        <a:pt x="1699659" y="1723565"/>
                        <a:pt x="1608008" y="1800469"/>
                        <a:pt x="1503802" y="1856730"/>
                      </a:cubicBezTo>
                      <a:lnTo>
                        <a:pt x="1542235" y="2074660"/>
                      </a:lnTo>
                      <a:lnTo>
                        <a:pt x="1376112" y="2135123"/>
                      </a:lnTo>
                      <a:lnTo>
                        <a:pt x="1265471" y="1943475"/>
                      </a:lnTo>
                      <a:cubicBezTo>
                        <a:pt x="1149480" y="1967359"/>
                        <a:pt x="1029839" y="1967359"/>
                        <a:pt x="913848" y="1943475"/>
                      </a:cubicBezTo>
                      <a:lnTo>
                        <a:pt x="803208" y="2135123"/>
                      </a:lnTo>
                      <a:lnTo>
                        <a:pt x="637085" y="2074660"/>
                      </a:lnTo>
                      <a:lnTo>
                        <a:pt x="675518" y="1856730"/>
                      </a:lnTo>
                      <a:cubicBezTo>
                        <a:pt x="571311" y="1800469"/>
                        <a:pt x="479661" y="1723565"/>
                        <a:pt x="406159" y="1630711"/>
                      </a:cubicBezTo>
                      <a:lnTo>
                        <a:pt x="198214" y="1706403"/>
                      </a:lnTo>
                      <a:lnTo>
                        <a:pt x="109822" y="1553304"/>
                      </a:lnTo>
                      <a:lnTo>
                        <a:pt x="279346" y="1411064"/>
                      </a:lnTo>
                      <a:cubicBezTo>
                        <a:pt x="235684" y="1300983"/>
                        <a:pt x="214908" y="1183160"/>
                        <a:pt x="218288" y="1064785"/>
                      </a:cubicBezTo>
                      <a:lnTo>
                        <a:pt x="10337" y="989104"/>
                      </a:lnTo>
                      <a:lnTo>
                        <a:pt x="41035" y="815006"/>
                      </a:lnTo>
                      <a:lnTo>
                        <a:pt x="262328" y="815012"/>
                      </a:lnTo>
                      <a:cubicBezTo>
                        <a:pt x="299639" y="702619"/>
                        <a:pt x="359460" y="599007"/>
                        <a:pt x="438140" y="510498"/>
                      </a:cubicBezTo>
                      <a:lnTo>
                        <a:pt x="327487" y="318855"/>
                      </a:lnTo>
                      <a:lnTo>
                        <a:pt x="462911" y="205220"/>
                      </a:lnTo>
                      <a:lnTo>
                        <a:pt x="632428" y="347468"/>
                      </a:lnTo>
                      <a:cubicBezTo>
                        <a:pt x="733255" y="285353"/>
                        <a:pt x="845681" y="244434"/>
                        <a:pt x="962846" y="227206"/>
                      </a:cubicBezTo>
                      <a:lnTo>
                        <a:pt x="1001267" y="9273"/>
                      </a:lnTo>
                      <a:lnTo>
                        <a:pt x="1178053" y="9273"/>
                      </a:lnTo>
                      <a:lnTo>
                        <a:pt x="1216474" y="227205"/>
                      </a:lnTo>
                      <a:cubicBezTo>
                        <a:pt x="1333639" y="244433"/>
                        <a:pt x="1446064" y="285352"/>
                        <a:pt x="1546891" y="347467"/>
                      </a:cubicBezTo>
                      <a:lnTo>
                        <a:pt x="1546892" y="347468"/>
                      </a:lnTo>
                      <a:close/>
                    </a:path>
                  </a:pathLst>
                </a:custGeom>
                <a:gradFill flip="none" rotWithShape="1">
                  <a:gsLst>
                    <a:gs pos="0">
                      <a:srgbClr val="B94A00"/>
                    </a:gs>
                    <a:gs pos="100000">
                      <a:srgbClr val="FF6600"/>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68619" tIns="540977" rIns="468619" bIns="579089" numCol="1" spcCol="1270" anchor="ctr" anchorCtr="0">
                  <a:noAutofit/>
                </a:bodyPr>
                <a:lstStyle/>
                <a:p>
                  <a:pPr lvl="0" algn="ctr" defTabSz="1066800">
                    <a:lnSpc>
                      <a:spcPct val="90000"/>
                    </a:lnSpc>
                    <a:spcBef>
                      <a:spcPct val="0"/>
                    </a:spcBef>
                    <a:spcAft>
                      <a:spcPct val="35000"/>
                    </a:spcAft>
                  </a:pPr>
                  <a:endParaRPr lang="en-US" sz="2000" kern="1200" dirty="0">
                    <a:latin typeface="Arial"/>
                  </a:endParaRPr>
                </a:p>
              </p:txBody>
            </p:sp>
            <p:sp>
              <p:nvSpPr>
                <p:cNvPr id="32" name="Freeform 31"/>
                <p:cNvSpPr/>
                <p:nvPr/>
              </p:nvSpPr>
              <p:spPr>
                <a:xfrm>
                  <a:off x="5874853" y="2511326"/>
                  <a:ext cx="1332889" cy="1314595"/>
                </a:xfrm>
                <a:custGeom>
                  <a:avLst/>
                  <a:gdLst>
                    <a:gd name="connsiteX0" fmla="*/ 1185942 w 1584960"/>
                    <a:gd name="connsiteY0" fmla="*/ 401431 h 1584960"/>
                    <a:gd name="connsiteX1" fmla="*/ 1419778 w 1584960"/>
                    <a:gd name="connsiteY1" fmla="*/ 330958 h 1584960"/>
                    <a:gd name="connsiteX2" fmla="*/ 1505820 w 1584960"/>
                    <a:gd name="connsiteY2" fmla="*/ 479988 h 1584960"/>
                    <a:gd name="connsiteX3" fmla="*/ 1327870 w 1584960"/>
                    <a:gd name="connsiteY3" fmla="*/ 647258 h 1584960"/>
                    <a:gd name="connsiteX4" fmla="*/ 1327870 w 1584960"/>
                    <a:gd name="connsiteY4" fmla="*/ 937702 h 1584960"/>
                    <a:gd name="connsiteX5" fmla="*/ 1505820 w 1584960"/>
                    <a:gd name="connsiteY5" fmla="*/ 1104972 h 1584960"/>
                    <a:gd name="connsiteX6" fmla="*/ 1419778 w 1584960"/>
                    <a:gd name="connsiteY6" fmla="*/ 1254002 h 1584960"/>
                    <a:gd name="connsiteX7" fmla="*/ 1185942 w 1584960"/>
                    <a:gd name="connsiteY7" fmla="*/ 1183529 h 1584960"/>
                    <a:gd name="connsiteX8" fmla="*/ 934408 w 1584960"/>
                    <a:gd name="connsiteY8" fmla="*/ 1328752 h 1584960"/>
                    <a:gd name="connsiteX9" fmla="*/ 878523 w 1584960"/>
                    <a:gd name="connsiteY9" fmla="*/ 1566496 h 1584960"/>
                    <a:gd name="connsiteX10" fmla="*/ 706437 w 1584960"/>
                    <a:gd name="connsiteY10" fmla="*/ 1566496 h 1584960"/>
                    <a:gd name="connsiteX11" fmla="*/ 650551 w 1584960"/>
                    <a:gd name="connsiteY11" fmla="*/ 1328753 h 1584960"/>
                    <a:gd name="connsiteX12" fmla="*/ 399017 w 1584960"/>
                    <a:gd name="connsiteY12" fmla="*/ 1183530 h 1584960"/>
                    <a:gd name="connsiteX13" fmla="*/ 165182 w 1584960"/>
                    <a:gd name="connsiteY13" fmla="*/ 1254002 h 1584960"/>
                    <a:gd name="connsiteX14" fmla="*/ 79140 w 1584960"/>
                    <a:gd name="connsiteY14" fmla="*/ 1104972 h 1584960"/>
                    <a:gd name="connsiteX15" fmla="*/ 257090 w 1584960"/>
                    <a:gd name="connsiteY15" fmla="*/ 937702 h 1584960"/>
                    <a:gd name="connsiteX16" fmla="*/ 257090 w 1584960"/>
                    <a:gd name="connsiteY16" fmla="*/ 647258 h 1584960"/>
                    <a:gd name="connsiteX17" fmla="*/ 79140 w 1584960"/>
                    <a:gd name="connsiteY17" fmla="*/ 479988 h 1584960"/>
                    <a:gd name="connsiteX18" fmla="*/ 165182 w 1584960"/>
                    <a:gd name="connsiteY18" fmla="*/ 330958 h 1584960"/>
                    <a:gd name="connsiteX19" fmla="*/ 399018 w 1584960"/>
                    <a:gd name="connsiteY19" fmla="*/ 401431 h 1584960"/>
                    <a:gd name="connsiteX20" fmla="*/ 650552 w 1584960"/>
                    <a:gd name="connsiteY20" fmla="*/ 256208 h 1584960"/>
                    <a:gd name="connsiteX21" fmla="*/ 706437 w 1584960"/>
                    <a:gd name="connsiteY21" fmla="*/ 18464 h 1584960"/>
                    <a:gd name="connsiteX22" fmla="*/ 878523 w 1584960"/>
                    <a:gd name="connsiteY22" fmla="*/ 18464 h 1584960"/>
                    <a:gd name="connsiteX23" fmla="*/ 934409 w 1584960"/>
                    <a:gd name="connsiteY23" fmla="*/ 256207 h 1584960"/>
                    <a:gd name="connsiteX24" fmla="*/ 1185943 w 1584960"/>
                    <a:gd name="connsiteY24" fmla="*/ 401431 h 1584960"/>
                    <a:gd name="connsiteX25" fmla="*/ 1185942 w 1584960"/>
                    <a:gd name="connsiteY25" fmla="*/ 401431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4960" h="1584960">
                      <a:moveTo>
                        <a:pt x="1185942" y="401431"/>
                      </a:moveTo>
                      <a:lnTo>
                        <a:pt x="1419778" y="330958"/>
                      </a:lnTo>
                      <a:lnTo>
                        <a:pt x="1505820" y="479988"/>
                      </a:lnTo>
                      <a:lnTo>
                        <a:pt x="1327870" y="647258"/>
                      </a:lnTo>
                      <a:cubicBezTo>
                        <a:pt x="1353664" y="742355"/>
                        <a:pt x="1353664" y="842606"/>
                        <a:pt x="1327870" y="937702"/>
                      </a:cubicBezTo>
                      <a:lnTo>
                        <a:pt x="1505820" y="1104972"/>
                      </a:lnTo>
                      <a:lnTo>
                        <a:pt x="1419778" y="1254002"/>
                      </a:lnTo>
                      <a:lnTo>
                        <a:pt x="1185942" y="1183529"/>
                      </a:lnTo>
                      <a:cubicBezTo>
                        <a:pt x="1116483" y="1253417"/>
                        <a:pt x="1029662" y="1303542"/>
                        <a:pt x="934408" y="1328752"/>
                      </a:cubicBezTo>
                      <a:lnTo>
                        <a:pt x="878523" y="1566496"/>
                      </a:lnTo>
                      <a:lnTo>
                        <a:pt x="706437" y="1566496"/>
                      </a:lnTo>
                      <a:lnTo>
                        <a:pt x="650551" y="1328753"/>
                      </a:lnTo>
                      <a:cubicBezTo>
                        <a:pt x="555297" y="1303543"/>
                        <a:pt x="468477" y="1253417"/>
                        <a:pt x="399017" y="1183530"/>
                      </a:cubicBezTo>
                      <a:lnTo>
                        <a:pt x="165182" y="1254002"/>
                      </a:lnTo>
                      <a:lnTo>
                        <a:pt x="79140" y="1104972"/>
                      </a:lnTo>
                      <a:lnTo>
                        <a:pt x="257090" y="937702"/>
                      </a:lnTo>
                      <a:cubicBezTo>
                        <a:pt x="231295" y="842605"/>
                        <a:pt x="231295" y="742354"/>
                        <a:pt x="257090" y="647258"/>
                      </a:cubicBezTo>
                      <a:lnTo>
                        <a:pt x="79140" y="479988"/>
                      </a:lnTo>
                      <a:lnTo>
                        <a:pt x="165182" y="330958"/>
                      </a:lnTo>
                      <a:lnTo>
                        <a:pt x="399018" y="401431"/>
                      </a:lnTo>
                      <a:cubicBezTo>
                        <a:pt x="468477" y="331543"/>
                        <a:pt x="555298" y="281418"/>
                        <a:pt x="650552" y="256208"/>
                      </a:cubicBezTo>
                      <a:lnTo>
                        <a:pt x="706437" y="18464"/>
                      </a:lnTo>
                      <a:lnTo>
                        <a:pt x="878523" y="18464"/>
                      </a:lnTo>
                      <a:lnTo>
                        <a:pt x="934409" y="256207"/>
                      </a:lnTo>
                      <a:cubicBezTo>
                        <a:pt x="1029663" y="281417"/>
                        <a:pt x="1116483" y="331543"/>
                        <a:pt x="1185943" y="401431"/>
                      </a:cubicBezTo>
                      <a:lnTo>
                        <a:pt x="1185942" y="401431"/>
                      </a:lnTo>
                      <a:close/>
                    </a:path>
                  </a:pathLst>
                </a:custGeom>
                <a:gradFill flip="none" rotWithShape="1">
                  <a:gsLst>
                    <a:gs pos="0">
                      <a:srgbClr val="FC4B21"/>
                    </a:gs>
                    <a:gs pos="100000">
                      <a:srgbClr val="FF390E"/>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419338" tIns="421751" rIns="419338" bIns="421751" numCol="1" spcCol="1270" anchor="ctr" anchorCtr="0">
                  <a:noAutofit/>
                </a:bodyPr>
                <a:lstStyle/>
                <a:p>
                  <a:pPr lvl="0" algn="ctr" defTabSz="711200">
                    <a:lnSpc>
                      <a:spcPct val="90000"/>
                    </a:lnSpc>
                    <a:spcBef>
                      <a:spcPct val="0"/>
                    </a:spcBef>
                    <a:spcAft>
                      <a:spcPct val="35000"/>
                    </a:spcAft>
                  </a:pPr>
                  <a:endParaRPr lang="en-US" sz="1600" kern="1200" dirty="0">
                    <a:latin typeface="Arial"/>
                  </a:endParaRPr>
                </a:p>
              </p:txBody>
            </p:sp>
            <p:sp>
              <p:nvSpPr>
                <p:cNvPr id="33" name="Freeform 32"/>
                <p:cNvSpPr/>
                <p:nvPr/>
              </p:nvSpPr>
              <p:spPr>
                <a:xfrm>
                  <a:off x="6474652" y="1459649"/>
                  <a:ext cx="1599468" cy="1577515"/>
                </a:xfrm>
                <a:custGeom>
                  <a:avLst/>
                  <a:gdLst>
                    <a:gd name="connsiteX0" fmla="*/ 1161981 w 1552937"/>
                    <a:gd name="connsiteY0" fmla="*/ 393320 h 1552937"/>
                    <a:gd name="connsiteX1" fmla="*/ 1391092 w 1552937"/>
                    <a:gd name="connsiteY1" fmla="*/ 324271 h 1552937"/>
                    <a:gd name="connsiteX2" fmla="*/ 1475396 w 1552937"/>
                    <a:gd name="connsiteY2" fmla="*/ 470291 h 1552937"/>
                    <a:gd name="connsiteX3" fmla="*/ 1301042 w 1552937"/>
                    <a:gd name="connsiteY3" fmla="*/ 634181 h 1552937"/>
                    <a:gd name="connsiteX4" fmla="*/ 1301042 w 1552937"/>
                    <a:gd name="connsiteY4" fmla="*/ 918757 h 1552937"/>
                    <a:gd name="connsiteX5" fmla="*/ 1475396 w 1552937"/>
                    <a:gd name="connsiteY5" fmla="*/ 1082646 h 1552937"/>
                    <a:gd name="connsiteX6" fmla="*/ 1391092 w 1552937"/>
                    <a:gd name="connsiteY6" fmla="*/ 1228666 h 1552937"/>
                    <a:gd name="connsiteX7" fmla="*/ 1161981 w 1552937"/>
                    <a:gd name="connsiteY7" fmla="*/ 1159617 h 1552937"/>
                    <a:gd name="connsiteX8" fmla="*/ 915529 w 1552937"/>
                    <a:gd name="connsiteY8" fmla="*/ 1301906 h 1552937"/>
                    <a:gd name="connsiteX9" fmla="*/ 860773 w 1552937"/>
                    <a:gd name="connsiteY9" fmla="*/ 1534847 h 1552937"/>
                    <a:gd name="connsiteX10" fmla="*/ 692164 w 1552937"/>
                    <a:gd name="connsiteY10" fmla="*/ 1534847 h 1552937"/>
                    <a:gd name="connsiteX11" fmla="*/ 637407 w 1552937"/>
                    <a:gd name="connsiteY11" fmla="*/ 1301906 h 1552937"/>
                    <a:gd name="connsiteX12" fmla="*/ 390955 w 1552937"/>
                    <a:gd name="connsiteY12" fmla="*/ 1159617 h 1552937"/>
                    <a:gd name="connsiteX13" fmla="*/ 161845 w 1552937"/>
                    <a:gd name="connsiteY13" fmla="*/ 1228666 h 1552937"/>
                    <a:gd name="connsiteX14" fmla="*/ 77541 w 1552937"/>
                    <a:gd name="connsiteY14" fmla="*/ 1082646 h 1552937"/>
                    <a:gd name="connsiteX15" fmla="*/ 251895 w 1552937"/>
                    <a:gd name="connsiteY15" fmla="*/ 918756 h 1552937"/>
                    <a:gd name="connsiteX16" fmla="*/ 251895 w 1552937"/>
                    <a:gd name="connsiteY16" fmla="*/ 634180 h 1552937"/>
                    <a:gd name="connsiteX17" fmla="*/ 77541 w 1552937"/>
                    <a:gd name="connsiteY17" fmla="*/ 470291 h 1552937"/>
                    <a:gd name="connsiteX18" fmla="*/ 161845 w 1552937"/>
                    <a:gd name="connsiteY18" fmla="*/ 324271 h 1552937"/>
                    <a:gd name="connsiteX19" fmla="*/ 390956 w 1552937"/>
                    <a:gd name="connsiteY19" fmla="*/ 393320 h 1552937"/>
                    <a:gd name="connsiteX20" fmla="*/ 637408 w 1552937"/>
                    <a:gd name="connsiteY20" fmla="*/ 251031 h 1552937"/>
                    <a:gd name="connsiteX21" fmla="*/ 692164 w 1552937"/>
                    <a:gd name="connsiteY21" fmla="*/ 18090 h 1552937"/>
                    <a:gd name="connsiteX22" fmla="*/ 860773 w 1552937"/>
                    <a:gd name="connsiteY22" fmla="*/ 18090 h 1552937"/>
                    <a:gd name="connsiteX23" fmla="*/ 915530 w 1552937"/>
                    <a:gd name="connsiteY23" fmla="*/ 251031 h 1552937"/>
                    <a:gd name="connsiteX24" fmla="*/ 1161981 w 1552937"/>
                    <a:gd name="connsiteY24" fmla="*/ 393320 h 155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2937" h="1552937">
                      <a:moveTo>
                        <a:pt x="999544" y="392821"/>
                      </a:moveTo>
                      <a:lnTo>
                        <a:pt x="1165646" y="289947"/>
                      </a:lnTo>
                      <a:lnTo>
                        <a:pt x="1262992" y="387293"/>
                      </a:lnTo>
                      <a:lnTo>
                        <a:pt x="1160117" y="553395"/>
                      </a:lnTo>
                      <a:cubicBezTo>
                        <a:pt x="1199740" y="621539"/>
                        <a:pt x="1220497" y="699007"/>
                        <a:pt x="1220255" y="777832"/>
                      </a:cubicBezTo>
                      <a:lnTo>
                        <a:pt x="1392398" y="870242"/>
                      </a:lnTo>
                      <a:lnTo>
                        <a:pt x="1356767" y="1003220"/>
                      </a:lnTo>
                      <a:lnTo>
                        <a:pt x="1161481" y="997180"/>
                      </a:lnTo>
                      <a:cubicBezTo>
                        <a:pt x="1122278" y="1065567"/>
                        <a:pt x="1065567" y="1122278"/>
                        <a:pt x="997180" y="1161481"/>
                      </a:cubicBezTo>
                      <a:lnTo>
                        <a:pt x="1003221" y="1356767"/>
                      </a:lnTo>
                      <a:lnTo>
                        <a:pt x="870244" y="1392398"/>
                      </a:lnTo>
                      <a:lnTo>
                        <a:pt x="777832" y="1220255"/>
                      </a:lnTo>
                      <a:cubicBezTo>
                        <a:pt x="699006" y="1220497"/>
                        <a:pt x="621537" y="1199739"/>
                        <a:pt x="553393" y="1160117"/>
                      </a:cubicBezTo>
                      <a:lnTo>
                        <a:pt x="387291" y="1262990"/>
                      </a:lnTo>
                      <a:lnTo>
                        <a:pt x="289945" y="1165644"/>
                      </a:lnTo>
                      <a:lnTo>
                        <a:pt x="392820" y="999542"/>
                      </a:lnTo>
                      <a:cubicBezTo>
                        <a:pt x="353197" y="931398"/>
                        <a:pt x="332440" y="853930"/>
                        <a:pt x="332682" y="775105"/>
                      </a:cubicBezTo>
                      <a:lnTo>
                        <a:pt x="160539" y="682695"/>
                      </a:lnTo>
                      <a:lnTo>
                        <a:pt x="196170" y="549717"/>
                      </a:lnTo>
                      <a:lnTo>
                        <a:pt x="391456" y="555757"/>
                      </a:lnTo>
                      <a:cubicBezTo>
                        <a:pt x="430659" y="487371"/>
                        <a:pt x="487370" y="430660"/>
                        <a:pt x="555757" y="391456"/>
                      </a:cubicBezTo>
                      <a:lnTo>
                        <a:pt x="549716" y="196170"/>
                      </a:lnTo>
                      <a:lnTo>
                        <a:pt x="682693" y="160539"/>
                      </a:lnTo>
                      <a:lnTo>
                        <a:pt x="775105" y="332682"/>
                      </a:lnTo>
                      <a:cubicBezTo>
                        <a:pt x="853931" y="332440"/>
                        <a:pt x="931400" y="353198"/>
                        <a:pt x="999544" y="392821"/>
                      </a:cubicBezTo>
                      <a:close/>
                    </a:path>
                  </a:pathLst>
                </a:custGeom>
                <a:gradFill flip="none" rotWithShape="1">
                  <a:gsLst>
                    <a:gs pos="0">
                      <a:srgbClr val="781614"/>
                    </a:gs>
                    <a:gs pos="100000">
                      <a:srgbClr val="A21D1C"/>
                    </a:gs>
                  </a:gsLst>
                  <a:lin ang="16200000" scaled="0"/>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37973" tIns="537973" rIns="537972" bIns="537972" numCol="1" spcCol="1270" anchor="ctr" anchorCtr="0">
                  <a:noAutofit/>
                </a:bodyPr>
                <a:lstStyle/>
                <a:p>
                  <a:pPr lvl="0" algn="ctr" defTabSz="800100">
                    <a:lnSpc>
                      <a:spcPct val="90000"/>
                    </a:lnSpc>
                    <a:spcBef>
                      <a:spcPct val="0"/>
                    </a:spcBef>
                    <a:spcAft>
                      <a:spcPct val="35000"/>
                    </a:spcAft>
                  </a:pPr>
                  <a:endParaRPr lang="en-US" sz="1600" kern="1200" dirty="0">
                    <a:latin typeface="Arial"/>
                  </a:endParaRPr>
                </a:p>
              </p:txBody>
            </p:sp>
            <p:sp>
              <p:nvSpPr>
                <p:cNvPr id="34" name="Circular Arrow 33"/>
                <p:cNvSpPr/>
                <p:nvPr/>
              </p:nvSpPr>
              <p:spPr>
                <a:xfrm>
                  <a:off x="6553200" y="2743200"/>
                  <a:ext cx="2345884" cy="2313687"/>
                </a:xfrm>
                <a:prstGeom prst="circularArrow">
                  <a:avLst>
                    <a:gd name="adj1" fmla="val 4687"/>
                    <a:gd name="adj2" fmla="val 299029"/>
                    <a:gd name="adj3" fmla="val 2510492"/>
                    <a:gd name="adj4" fmla="val 16778837"/>
                    <a:gd name="adj5" fmla="val 5469"/>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5" name="Shape 34"/>
                <p:cNvSpPr/>
                <p:nvPr/>
              </p:nvSpPr>
              <p:spPr>
                <a:xfrm>
                  <a:off x="5638800" y="2221281"/>
                  <a:ext cx="1704431" cy="1681038"/>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36" name="Circular Arrow 35"/>
                <p:cNvSpPr/>
                <p:nvPr/>
              </p:nvSpPr>
              <p:spPr>
                <a:xfrm>
                  <a:off x="6319324" y="1323087"/>
                  <a:ext cx="1837720" cy="1812498"/>
                </a:xfrm>
                <a:prstGeom prst="circularArrow">
                  <a:avLst>
                    <a:gd name="adj1" fmla="val 5984"/>
                    <a:gd name="adj2" fmla="val 471662"/>
                    <a:gd name="adj3" fmla="val 13313824"/>
                    <a:gd name="adj4" fmla="val 10508221"/>
                    <a:gd name="adj5" fmla="val 6981"/>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grpSp>
          <p:sp>
            <p:nvSpPr>
              <p:cNvPr id="37" name="TextBox 36"/>
              <p:cNvSpPr txBox="1"/>
              <p:nvPr/>
            </p:nvSpPr>
            <p:spPr>
              <a:xfrm>
                <a:off x="7696200" y="1905000"/>
                <a:ext cx="1600200" cy="646331"/>
              </a:xfrm>
              <a:prstGeom prst="rect">
                <a:avLst/>
              </a:prstGeom>
              <a:noFill/>
            </p:spPr>
            <p:txBody>
              <a:bodyPr wrap="square" rtlCol="0">
                <a:spAutoFit/>
              </a:bodyPr>
              <a:lstStyle/>
              <a:p>
                <a:pPr lvl="0" algn="ctr" defTabSz="800100">
                  <a:lnSpc>
                    <a:spcPct val="90000"/>
                  </a:lnSpc>
                  <a:spcBef>
                    <a:spcPct val="0"/>
                  </a:spcBef>
                  <a:spcAft>
                    <a:spcPct val="35000"/>
                  </a:spcAft>
                </a:pPr>
                <a:r>
                  <a:rPr lang="en-US" sz="2000" dirty="0" smtClean="0">
                    <a:latin typeface="Arial"/>
                  </a:rPr>
                  <a:t> Medical Executive</a:t>
                </a:r>
                <a:endParaRPr lang="en-US" sz="2000" dirty="0">
                  <a:latin typeface="Arial"/>
                </a:endParaRPr>
              </a:p>
            </p:txBody>
          </p:sp>
          <p:sp>
            <p:nvSpPr>
              <p:cNvPr id="38" name="TextBox 37"/>
              <p:cNvSpPr txBox="1"/>
              <p:nvPr/>
            </p:nvSpPr>
            <p:spPr>
              <a:xfrm>
                <a:off x="7315200" y="4876800"/>
                <a:ext cx="1676400" cy="646331"/>
              </a:xfrm>
              <a:prstGeom prst="rect">
                <a:avLst/>
              </a:prstGeom>
              <a:noFill/>
            </p:spPr>
            <p:txBody>
              <a:bodyPr wrap="square" rtlCol="0">
                <a:spAutoFit/>
              </a:bodyPr>
              <a:lstStyle/>
              <a:p>
                <a:pPr lvl="0" algn="ctr" defTabSz="1066800">
                  <a:lnSpc>
                    <a:spcPct val="90000"/>
                  </a:lnSpc>
                  <a:spcBef>
                    <a:spcPct val="0"/>
                  </a:spcBef>
                  <a:spcAft>
                    <a:spcPct val="35000"/>
                  </a:spcAft>
                </a:pPr>
                <a:r>
                  <a:rPr lang="en-US" sz="2000" dirty="0" smtClean="0">
                    <a:latin typeface="Arial"/>
                  </a:rPr>
                  <a:t>Individual Physician</a:t>
                </a:r>
                <a:endParaRPr lang="en-US" sz="2000" dirty="0">
                  <a:latin typeface="Arial"/>
                </a:endParaRPr>
              </a:p>
            </p:txBody>
          </p:sp>
          <p:sp>
            <p:nvSpPr>
              <p:cNvPr id="39" name="TextBox 38"/>
              <p:cNvSpPr txBox="1"/>
              <p:nvPr/>
            </p:nvSpPr>
            <p:spPr>
              <a:xfrm>
                <a:off x="5562600" y="3886200"/>
                <a:ext cx="1378564" cy="646331"/>
              </a:xfrm>
              <a:prstGeom prst="rect">
                <a:avLst/>
              </a:prstGeom>
              <a:noFill/>
            </p:spPr>
            <p:txBody>
              <a:bodyPr wrap="square" rtlCol="0">
                <a:spAutoFit/>
              </a:bodyPr>
              <a:lstStyle/>
              <a:p>
                <a:pPr lvl="0" algn="ctr" defTabSz="711200">
                  <a:lnSpc>
                    <a:spcPct val="90000"/>
                  </a:lnSpc>
                  <a:spcBef>
                    <a:spcPct val="0"/>
                  </a:spcBef>
                  <a:spcAft>
                    <a:spcPct val="35000"/>
                  </a:spcAft>
                </a:pPr>
                <a:r>
                  <a:rPr lang="en-US" sz="2000" dirty="0" smtClean="0">
                    <a:latin typeface="Arial"/>
                  </a:rPr>
                  <a:t>Physician Champion</a:t>
                </a:r>
                <a:endParaRPr lang="en-US" sz="2000" dirty="0">
                  <a:latin typeface="Arial"/>
                </a:endParaRPr>
              </a:p>
            </p:txBody>
          </p:sp>
        </p:grpSp>
      </p:grpSp>
      <p:sp>
        <p:nvSpPr>
          <p:cNvPr id="2" name="TextBox 1"/>
          <p:cNvSpPr txBox="1"/>
          <p:nvPr/>
        </p:nvSpPr>
        <p:spPr>
          <a:xfrm rot="10800000" flipV="1">
            <a:off x="76200" y="6514307"/>
            <a:ext cx="7589081" cy="369332"/>
          </a:xfrm>
          <a:prstGeom prst="rect">
            <a:avLst/>
          </a:prstGeom>
          <a:noFill/>
        </p:spPr>
        <p:txBody>
          <a:bodyPr wrap="square" rtlCol="0">
            <a:spAutoFit/>
          </a:bodyPr>
          <a:lstStyle/>
          <a:p>
            <a:pPr>
              <a:lnSpc>
                <a:spcPct val="90000"/>
              </a:lnSpc>
              <a:spcBef>
                <a:spcPts val="600"/>
              </a:spcBef>
              <a:spcAft>
                <a:spcPts val="600"/>
              </a:spcAft>
              <a:buSzPct val="100000"/>
            </a:pPr>
            <a:r>
              <a:rPr lang="en-US" sz="1000" dirty="0" smtClean="0"/>
              <a:t>Adapted from : Pronovost </a:t>
            </a:r>
            <a:r>
              <a:rPr lang="en-US" sz="1000" dirty="0"/>
              <a:t>PJ, Berenholtz SM, Goeschel CA, et al. Creating high reliability in health care organizations </a:t>
            </a:r>
            <a:r>
              <a:rPr lang="en-US" sz="1000" i="1" dirty="0"/>
              <a:t>Health Serv Res</a:t>
            </a:r>
            <a:r>
              <a:rPr lang="en-US" sz="1000" dirty="0"/>
              <a:t> 2006;41(4, pt 2):1599-1617. </a:t>
            </a:r>
          </a:p>
        </p:txBody>
      </p:sp>
    </p:spTree>
    <p:extLst>
      <p:ext uri="{BB962C8B-B14F-4D97-AF65-F5344CB8AC3E}">
        <p14:creationId xmlns:p14="http://schemas.microsoft.com/office/powerpoint/2010/main" val="2012527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3124200"/>
            <a:ext cx="9144000" cy="1371600"/>
          </a:xfrm>
        </p:spPr>
        <p:txBody>
          <a:bodyPr/>
          <a:lstStyle/>
          <a:p>
            <a:r>
              <a:rPr lang="en-US" dirty="0">
                <a:solidFill>
                  <a:schemeClr val="tx1"/>
                </a:solidFill>
                <a:latin typeface="+mn-lt"/>
                <a:cs typeface="Arial" pitchFamily="34" charset="0"/>
              </a:rPr>
              <a:t>Solutions : </a:t>
            </a:r>
            <a:r>
              <a:rPr lang="en-US" dirty="0" smtClean="0">
                <a:solidFill>
                  <a:schemeClr val="tx1"/>
                </a:solidFill>
                <a:latin typeface="+mn-lt"/>
                <a:cs typeface="Arial" pitchFamily="34" charset="0"/>
              </a:rPr>
              <a:t>Specific</a:t>
            </a:r>
            <a:endParaRPr lang="en-US" dirty="0">
              <a:solidFill>
                <a:schemeClr val="tx1"/>
              </a:solidFill>
              <a:latin typeface="+mn-lt"/>
            </a:endParaRP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32</a:t>
            </a:fld>
            <a:endParaRPr lang="en-US" dirty="0"/>
          </a:p>
        </p:txBody>
      </p:sp>
    </p:spTree>
    <p:extLst>
      <p:ext uri="{BB962C8B-B14F-4D97-AF65-F5344CB8AC3E}">
        <p14:creationId xmlns:p14="http://schemas.microsoft.com/office/powerpoint/2010/main" val="674248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Physician Stakeholders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33</a:t>
            </a:fld>
            <a:endParaRPr lang="en-US" dirty="0"/>
          </a:p>
        </p:txBody>
      </p:sp>
      <p:graphicFrame>
        <p:nvGraphicFramePr>
          <p:cNvPr id="8" name="Content Placeholder 7" descr="this is an image explaining the scope of physican engagment. it described the different types of physican stakeholders, including the medical executive, physician champion and individual physicians. "/>
          <p:cNvGraphicFramePr>
            <a:graphicFrameLocks noGrp="1"/>
          </p:cNvGraphicFramePr>
          <p:nvPr>
            <p:ph sz="quarter" idx="11"/>
            <p:extLst>
              <p:ext uri="{D42A27DB-BD31-4B8C-83A1-F6EECF244321}">
                <p14:modId xmlns:p14="http://schemas.microsoft.com/office/powerpoint/2010/main" val="2324580003"/>
              </p:ext>
            </p:extLst>
          </p:nvPr>
        </p:nvGraphicFramePr>
        <p:xfrm>
          <a:off x="457200" y="1676400"/>
          <a:ext cx="8153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descr="&quot;&quot;"/>
          <p:cNvSpPr/>
          <p:nvPr/>
        </p:nvSpPr>
        <p:spPr>
          <a:xfrm>
            <a:off x="2590800" y="3429000"/>
            <a:ext cx="457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05000" y="3505200"/>
            <a:ext cx="1828800" cy="646331"/>
          </a:xfrm>
          <a:prstGeom prst="rect">
            <a:avLst/>
          </a:prstGeom>
          <a:noFill/>
        </p:spPr>
        <p:txBody>
          <a:bodyPr wrap="square" rtlCol="0">
            <a:spAutoFit/>
          </a:bodyPr>
          <a:lstStyle/>
          <a:p>
            <a:pPr algn="ctr"/>
            <a:r>
              <a:rPr lang="en-US" b="1" dirty="0" smtClean="0">
                <a:solidFill>
                  <a:schemeClr val="bg1"/>
                </a:solidFill>
              </a:rPr>
              <a:t>Physician</a:t>
            </a:r>
          </a:p>
          <a:p>
            <a:pPr algn="ctr"/>
            <a:r>
              <a:rPr lang="en-US" b="1" dirty="0" smtClean="0">
                <a:solidFill>
                  <a:schemeClr val="bg1"/>
                </a:solidFill>
              </a:rPr>
              <a:t>Stakeholders </a:t>
            </a:r>
            <a:endParaRPr lang="en-US" b="1" dirty="0">
              <a:solidFill>
                <a:schemeClr val="bg1"/>
              </a:solidFill>
            </a:endParaRPr>
          </a:p>
        </p:txBody>
      </p:sp>
    </p:spTree>
    <p:extLst>
      <p:ext uri="{BB962C8B-B14F-4D97-AF65-F5344CB8AC3E}">
        <p14:creationId xmlns:p14="http://schemas.microsoft.com/office/powerpoint/2010/main" val="4041065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Medical Executives  &amp; </a:t>
            </a:r>
            <a:br>
              <a:rPr lang="en-US" dirty="0" smtClean="0"/>
            </a:br>
            <a:r>
              <a:rPr lang="en-US" dirty="0" smtClean="0"/>
              <a:t>Medical Executive Committee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34</a:t>
            </a:fld>
            <a:endParaRPr lang="en-US" dirty="0"/>
          </a:p>
        </p:txBody>
      </p:sp>
      <p:sp>
        <p:nvSpPr>
          <p:cNvPr id="7" name="Content Placeholder 6"/>
          <p:cNvSpPr>
            <a:spLocks noGrp="1"/>
          </p:cNvSpPr>
          <p:nvPr>
            <p:ph sz="quarter" idx="11"/>
          </p:nvPr>
        </p:nvSpPr>
        <p:spPr/>
        <p:txBody>
          <a:bodyPr>
            <a:normAutofit fontScale="92500" lnSpcReduction="20000"/>
          </a:bodyPr>
          <a:lstStyle/>
          <a:p>
            <a:r>
              <a:rPr lang="en-US" sz="3000" dirty="0" smtClean="0">
                <a:cs typeface="Arial" pitchFamily="34" charset="0"/>
              </a:rPr>
              <a:t>Consider Cultural Assessment </a:t>
            </a:r>
          </a:p>
          <a:p>
            <a:r>
              <a:rPr lang="en-US" sz="3000" dirty="0" smtClean="0">
                <a:cs typeface="Arial" pitchFamily="34" charset="0"/>
              </a:rPr>
              <a:t>Present </a:t>
            </a:r>
            <a:r>
              <a:rPr lang="en-US" sz="3000" dirty="0">
                <a:cs typeface="Arial" pitchFamily="34" charset="0"/>
              </a:rPr>
              <a:t>Data on </a:t>
            </a:r>
            <a:r>
              <a:rPr lang="en-US" sz="3000" dirty="0" smtClean="0">
                <a:cs typeface="Arial" pitchFamily="34" charset="0"/>
              </a:rPr>
              <a:t>CAUTI : </a:t>
            </a:r>
            <a:r>
              <a:rPr lang="en-US" sz="3000" dirty="0">
                <a:cs typeface="Arial" pitchFamily="34" charset="0"/>
              </a:rPr>
              <a:t>I</a:t>
            </a:r>
            <a:r>
              <a:rPr lang="en-US" sz="3000" dirty="0" smtClean="0">
                <a:cs typeface="Arial" pitchFamily="34" charset="0"/>
              </a:rPr>
              <a:t>nitially and Regularly</a:t>
            </a:r>
          </a:p>
          <a:p>
            <a:pPr lvl="1">
              <a:buFont typeface="Arial" panose="020B0604020202020204" pitchFamily="34" charset="0"/>
              <a:buChar char="•"/>
            </a:pPr>
            <a:r>
              <a:rPr lang="en-US" sz="3000" dirty="0" smtClean="0">
                <a:cs typeface="Arial" pitchFamily="34" charset="0"/>
              </a:rPr>
              <a:t>Prevalence</a:t>
            </a:r>
          </a:p>
          <a:p>
            <a:pPr lvl="1">
              <a:buFont typeface="Arial" panose="020B0604020202020204" pitchFamily="34" charset="0"/>
              <a:buChar char="•"/>
            </a:pPr>
            <a:r>
              <a:rPr lang="en-US" sz="3000" dirty="0" smtClean="0">
                <a:cs typeface="Arial" pitchFamily="34" charset="0"/>
              </a:rPr>
              <a:t>Morbidity </a:t>
            </a:r>
          </a:p>
          <a:p>
            <a:pPr lvl="1">
              <a:buFont typeface="Arial" panose="020B0604020202020204" pitchFamily="34" charset="0"/>
              <a:buChar char="•"/>
            </a:pPr>
            <a:r>
              <a:rPr lang="en-US" sz="3000" dirty="0" smtClean="0">
                <a:cs typeface="Arial" pitchFamily="34" charset="0"/>
              </a:rPr>
              <a:t>Mortality</a:t>
            </a:r>
            <a:endParaRPr lang="en-US" sz="3000" dirty="0">
              <a:cs typeface="Arial" pitchFamily="34" charset="0"/>
            </a:endParaRPr>
          </a:p>
          <a:p>
            <a:r>
              <a:rPr lang="en-US" sz="3000" dirty="0" smtClean="0">
                <a:cs typeface="Arial" pitchFamily="34" charset="0"/>
              </a:rPr>
              <a:t>Present </a:t>
            </a:r>
            <a:r>
              <a:rPr lang="en-US" sz="3000" dirty="0">
                <a:cs typeface="Arial" pitchFamily="34" charset="0"/>
              </a:rPr>
              <a:t>the Business Case for CAUTI Prevention </a:t>
            </a:r>
            <a:r>
              <a:rPr lang="en-US" sz="3000" dirty="0" smtClean="0">
                <a:cs typeface="Arial" pitchFamily="34" charset="0"/>
              </a:rPr>
              <a:t>:</a:t>
            </a:r>
          </a:p>
          <a:p>
            <a:pPr lvl="1">
              <a:buFont typeface="Arial" panose="020B0604020202020204" pitchFamily="34" charset="0"/>
              <a:buChar char="•"/>
            </a:pPr>
            <a:r>
              <a:rPr lang="en-US" sz="3000" dirty="0" smtClean="0">
                <a:cs typeface="Arial" pitchFamily="34" charset="0"/>
              </a:rPr>
              <a:t>CAUTI </a:t>
            </a:r>
            <a:r>
              <a:rPr lang="en-US" sz="3000" dirty="0">
                <a:cs typeface="Arial" pitchFamily="34" charset="0"/>
              </a:rPr>
              <a:t>Cost Calculator </a:t>
            </a:r>
            <a:endParaRPr lang="en-US" sz="3000" dirty="0" smtClean="0">
              <a:cs typeface="Arial" pitchFamily="34" charset="0"/>
            </a:endParaRPr>
          </a:p>
          <a:p>
            <a:pPr lvl="1">
              <a:buFont typeface="Arial" panose="020B0604020202020204" pitchFamily="34" charset="0"/>
              <a:buChar char="•"/>
            </a:pPr>
            <a:r>
              <a:rPr lang="en-US" sz="3000" dirty="0" smtClean="0">
                <a:cs typeface="Arial" pitchFamily="34" charset="0"/>
              </a:rPr>
              <a:t>LOS Reduction</a:t>
            </a:r>
          </a:p>
          <a:p>
            <a:pPr lvl="1">
              <a:buFont typeface="Arial" panose="020B0604020202020204" pitchFamily="34" charset="0"/>
              <a:buChar char="•"/>
            </a:pPr>
            <a:r>
              <a:rPr lang="en-US" sz="3000" dirty="0" smtClean="0">
                <a:cs typeface="Arial" pitchFamily="34" charset="0"/>
              </a:rPr>
              <a:t>CMS Non-reimbursement </a:t>
            </a:r>
            <a:r>
              <a:rPr lang="en-US" sz="3000" dirty="0">
                <a:cs typeface="Arial" pitchFamily="34" charset="0"/>
              </a:rPr>
              <a:t>Policy for HAI</a:t>
            </a:r>
          </a:p>
          <a:p>
            <a:endParaRPr lang="en-US" dirty="0"/>
          </a:p>
        </p:txBody>
      </p:sp>
    </p:spTree>
    <p:extLst>
      <p:ext uri="{BB962C8B-B14F-4D97-AF65-F5344CB8AC3E}">
        <p14:creationId xmlns:p14="http://schemas.microsoft.com/office/powerpoint/2010/main" val="3818923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Physician Champion : </a:t>
            </a:r>
            <a:br>
              <a:rPr lang="en-US" dirty="0" smtClean="0"/>
            </a:br>
            <a:r>
              <a:rPr lang="en-US" dirty="0" smtClean="0"/>
              <a:t>Choosing One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35</a:t>
            </a:fld>
            <a:endParaRPr lang="en-US" dirty="0"/>
          </a:p>
        </p:txBody>
      </p:sp>
      <p:sp>
        <p:nvSpPr>
          <p:cNvPr id="7" name="Content Placeholder 6"/>
          <p:cNvSpPr>
            <a:spLocks noGrp="1"/>
          </p:cNvSpPr>
          <p:nvPr>
            <p:ph sz="quarter" idx="11"/>
          </p:nvPr>
        </p:nvSpPr>
        <p:spPr/>
        <p:txBody>
          <a:bodyPr>
            <a:normAutofit/>
          </a:bodyPr>
          <a:lstStyle/>
          <a:p>
            <a:r>
              <a:rPr lang="en-US" sz="2800" dirty="0" smtClean="0">
                <a:cs typeface="Arial" pitchFamily="34" charset="0"/>
              </a:rPr>
              <a:t>Respected Clinician</a:t>
            </a:r>
          </a:p>
          <a:p>
            <a:r>
              <a:rPr lang="en-US" sz="2800" dirty="0">
                <a:cs typeface="Arial" pitchFamily="34" charset="0"/>
              </a:rPr>
              <a:t>Courageous and Sociable </a:t>
            </a:r>
            <a:endParaRPr lang="en-US" sz="2800" dirty="0" smtClean="0">
              <a:cs typeface="Arial" pitchFamily="34" charset="0"/>
            </a:endParaRPr>
          </a:p>
          <a:p>
            <a:r>
              <a:rPr lang="en-US" sz="2800" dirty="0" smtClean="0">
                <a:cs typeface="Arial" pitchFamily="34" charset="0"/>
              </a:rPr>
              <a:t>Good Communication Skills</a:t>
            </a:r>
          </a:p>
          <a:p>
            <a:r>
              <a:rPr lang="en-US" sz="2800" dirty="0" smtClean="0">
                <a:cs typeface="Arial" pitchFamily="34" charset="0"/>
              </a:rPr>
              <a:t>Motivated – Internal Engine</a:t>
            </a:r>
            <a:endParaRPr lang="en-US" sz="2800" dirty="0">
              <a:cs typeface="Arial" pitchFamily="34" charset="0"/>
            </a:endParaRPr>
          </a:p>
          <a:p>
            <a:r>
              <a:rPr lang="en-US" sz="2800" dirty="0" smtClean="0">
                <a:cs typeface="Arial" pitchFamily="34" charset="0"/>
              </a:rPr>
              <a:t>Consider </a:t>
            </a:r>
            <a:r>
              <a:rPr lang="en-US" sz="2800" dirty="0">
                <a:cs typeface="Arial" pitchFamily="34" charset="0"/>
              </a:rPr>
              <a:t>Hospitalists, Infectious Disease, Urologist, </a:t>
            </a:r>
            <a:r>
              <a:rPr lang="en-US" sz="2800" dirty="0" smtClean="0">
                <a:cs typeface="Arial" pitchFamily="34" charset="0"/>
              </a:rPr>
              <a:t>Nephrologist, Geriatrician, Hospital Epidemiologist</a:t>
            </a:r>
            <a:endParaRPr lang="en-US" sz="2800" dirty="0">
              <a:cs typeface="Arial" pitchFamily="34" charset="0"/>
            </a:endParaRPr>
          </a:p>
          <a:p>
            <a:pPr marL="0" indent="0">
              <a:buNone/>
            </a:pPr>
            <a:endParaRPr lang="en-US" dirty="0"/>
          </a:p>
          <a:p>
            <a:endParaRPr lang="en-US" dirty="0"/>
          </a:p>
        </p:txBody>
      </p:sp>
    </p:spTree>
    <p:extLst>
      <p:ext uri="{BB962C8B-B14F-4D97-AF65-F5344CB8AC3E}">
        <p14:creationId xmlns:p14="http://schemas.microsoft.com/office/powerpoint/2010/main" val="29595557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en-US" dirty="0" smtClean="0">
                <a:solidFill>
                  <a:schemeClr val="bg1"/>
                </a:solidFill>
                <a:latin typeface="Calibri" pitchFamily="34" charset="0"/>
                <a:ea typeface="ＭＳ Ｐゴシック" pitchFamily="34" charset="-128"/>
              </a:rPr>
              <a:t>Physician Champion : </a:t>
            </a:r>
            <a:br>
              <a:rPr lang="en-US" dirty="0" smtClean="0">
                <a:solidFill>
                  <a:schemeClr val="bg1"/>
                </a:solidFill>
                <a:latin typeface="Calibri" pitchFamily="34" charset="0"/>
                <a:ea typeface="ＭＳ Ｐゴシック" pitchFamily="34" charset="-128"/>
              </a:rPr>
            </a:br>
            <a:r>
              <a:rPr lang="en-US" dirty="0" smtClean="0">
                <a:solidFill>
                  <a:schemeClr val="bg1"/>
                </a:solidFill>
                <a:latin typeface="Calibri" pitchFamily="34" charset="0"/>
                <a:ea typeface="ＭＳ Ｐゴシック" pitchFamily="34" charset="-128"/>
              </a:rPr>
              <a:t>Role and Responsibilities</a:t>
            </a:r>
          </a:p>
        </p:txBody>
      </p:sp>
      <p:sp>
        <p:nvSpPr>
          <p:cNvPr id="266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fld id="{AA7BC89D-97DE-497B-8E44-59E02A6CDE01}" type="slidenum">
              <a:rPr lang="en-US" smtClean="0"/>
              <a:pPr algn="l" eaLnBrk="1" hangingPunct="1"/>
              <a:t>36</a:t>
            </a:fld>
            <a:endParaRPr lang="en-US" dirty="0" smtClean="0"/>
          </a:p>
        </p:txBody>
      </p:sp>
      <p:sp>
        <p:nvSpPr>
          <p:cNvPr id="26627" name="Content Placeholder 2"/>
          <p:cNvSpPr>
            <a:spLocks noGrp="1"/>
          </p:cNvSpPr>
          <p:nvPr>
            <p:ph sz="quarter" idx="11"/>
          </p:nvPr>
        </p:nvSpPr>
        <p:spPr/>
        <p:txBody>
          <a:bodyPr/>
          <a:lstStyle/>
          <a:p>
            <a:r>
              <a:rPr lang="en-US" sz="2400" dirty="0" smtClean="0">
                <a:ea typeface="ＭＳ Ｐゴシック" pitchFamily="34" charset="-128"/>
                <a:cs typeface="Arial" pitchFamily="34" charset="0"/>
              </a:rPr>
              <a:t>Communicate to other physicians</a:t>
            </a:r>
          </a:p>
          <a:p>
            <a:r>
              <a:rPr lang="en-US" sz="2400" dirty="0" smtClean="0">
                <a:ea typeface="ＭＳ Ｐゴシック" pitchFamily="34" charset="-128"/>
                <a:cs typeface="Arial" pitchFamily="34" charset="0"/>
              </a:rPr>
              <a:t>Education of medical staff about the appropriate indications for urinary catheter use</a:t>
            </a:r>
          </a:p>
          <a:p>
            <a:r>
              <a:rPr lang="en-US" sz="2400" dirty="0" smtClean="0">
                <a:ea typeface="ＭＳ Ｐゴシック" pitchFamily="34" charset="-128"/>
                <a:cs typeface="Arial" pitchFamily="34" charset="0"/>
              </a:rPr>
              <a:t>Assist with development of processes</a:t>
            </a:r>
          </a:p>
          <a:p>
            <a:r>
              <a:rPr lang="en-US" sz="2400" dirty="0" smtClean="0">
                <a:ea typeface="ＭＳ Ｐゴシック" pitchFamily="34" charset="-128"/>
                <a:cs typeface="Arial" pitchFamily="34" charset="0"/>
              </a:rPr>
              <a:t>Assists with implementation of technical and adaptive components </a:t>
            </a:r>
          </a:p>
          <a:p>
            <a:r>
              <a:rPr lang="en-US" sz="2400" dirty="0" smtClean="0">
                <a:ea typeface="ＭＳ Ｐゴシック" pitchFamily="34" charset="-128"/>
                <a:cs typeface="Arial" pitchFamily="34" charset="0"/>
              </a:rPr>
              <a:t>Assist with physician barrier removal</a:t>
            </a:r>
          </a:p>
          <a:p>
            <a:r>
              <a:rPr lang="en-US" sz="2400" dirty="0" smtClean="0">
                <a:ea typeface="ＭＳ Ｐゴシック" pitchFamily="34" charset="-128"/>
                <a:cs typeface="Arial" pitchFamily="34" charset="0"/>
              </a:rPr>
              <a:t>Urologist, infectious disease specialist, hospitalist, quality/patient safety officer or any physician interested in improving safety and quality</a:t>
            </a:r>
          </a:p>
          <a:p>
            <a:pPr lvl="1"/>
            <a:endParaRPr lang="en-US" sz="2000" dirty="0" smtClean="0">
              <a:ea typeface="ＭＳ Ｐゴシック" pitchFamily="34" charset="-128"/>
            </a:endParaRPr>
          </a:p>
        </p:txBody>
      </p:sp>
      <p:sp>
        <p:nvSpPr>
          <p:cNvPr id="26629" name="TextBox 1"/>
          <p:cNvSpPr txBox="1">
            <a:spLocks noChangeArrowheads="1"/>
          </p:cNvSpPr>
          <p:nvPr/>
        </p:nvSpPr>
        <p:spPr bwMode="auto">
          <a:xfrm>
            <a:off x="228600" y="6007100"/>
            <a:ext cx="685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100" dirty="0"/>
              <a:t>Fakih, Mohamad. Building a Team and Process to Reduce CAUTI Risk. On the CUSP: Stop CAUTI Cohort 5 Onboarding Call #1; 2012. </a:t>
            </a:r>
            <a:r>
              <a:rPr lang="en-US" sz="1100" dirty="0">
                <a:hlinkClick r:id="rId3"/>
              </a:rPr>
              <a:t>http://www.onthecuspstophai.org</a:t>
            </a:r>
            <a:r>
              <a:rPr lang="en-US" sz="1100" dirty="0"/>
              <a:t> </a:t>
            </a:r>
          </a:p>
        </p:txBody>
      </p:sp>
    </p:spTree>
    <p:extLst>
      <p:ext uri="{BB962C8B-B14F-4D97-AF65-F5344CB8AC3E}">
        <p14:creationId xmlns:p14="http://schemas.microsoft.com/office/powerpoint/2010/main" val="2050835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Physician Champion : </a:t>
            </a:r>
            <a:br>
              <a:rPr lang="en-US" dirty="0" smtClean="0"/>
            </a:br>
            <a:r>
              <a:rPr lang="en-US" dirty="0" smtClean="0"/>
              <a:t>Equipping and Supporting </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37</a:t>
            </a:fld>
            <a:endParaRPr lang="en-US" dirty="0"/>
          </a:p>
        </p:txBody>
      </p:sp>
      <p:sp>
        <p:nvSpPr>
          <p:cNvPr id="4" name="Content Placeholder 3"/>
          <p:cNvSpPr>
            <a:spLocks noGrp="1"/>
          </p:cNvSpPr>
          <p:nvPr>
            <p:ph sz="quarter" idx="11"/>
          </p:nvPr>
        </p:nvSpPr>
        <p:spPr/>
        <p:txBody>
          <a:bodyPr/>
          <a:lstStyle/>
          <a:p>
            <a:r>
              <a:rPr lang="en-US" dirty="0" smtClean="0">
                <a:ea typeface="Tahoma" pitchFamily="34" charset="0"/>
                <a:cs typeface="Arial" pitchFamily="34" charset="0"/>
              </a:rPr>
              <a:t>Provide Materials and Resources</a:t>
            </a:r>
          </a:p>
          <a:p>
            <a:r>
              <a:rPr lang="en-US" dirty="0" smtClean="0">
                <a:ea typeface="Tahoma" pitchFamily="34" charset="0"/>
                <a:cs typeface="Arial" pitchFamily="34" charset="0"/>
              </a:rPr>
              <a:t>Provide Leadership Support</a:t>
            </a:r>
          </a:p>
          <a:p>
            <a:r>
              <a:rPr lang="en-US" dirty="0" smtClean="0">
                <a:ea typeface="Tahoma" pitchFamily="34" charset="0"/>
                <a:cs typeface="Arial" pitchFamily="34" charset="0"/>
              </a:rPr>
              <a:t>Connect </a:t>
            </a:r>
            <a:r>
              <a:rPr lang="en-US" dirty="0">
                <a:ea typeface="Tahoma" pitchFamily="34" charset="0"/>
                <a:cs typeface="Arial" pitchFamily="34" charset="0"/>
              </a:rPr>
              <a:t>with Early </a:t>
            </a:r>
            <a:r>
              <a:rPr lang="en-US" dirty="0" smtClean="0">
                <a:ea typeface="Tahoma" pitchFamily="34" charset="0"/>
                <a:cs typeface="Arial" pitchFamily="34" charset="0"/>
              </a:rPr>
              <a:t>Adopters and Supporters</a:t>
            </a:r>
            <a:endParaRPr lang="en-US" dirty="0">
              <a:ea typeface="Tahoma" pitchFamily="34" charset="0"/>
              <a:cs typeface="Arial" pitchFamily="34" charset="0"/>
            </a:endParaRPr>
          </a:p>
          <a:p>
            <a:r>
              <a:rPr lang="en-US" dirty="0" smtClean="0">
                <a:ea typeface="Tahoma" pitchFamily="34" charset="0"/>
                <a:cs typeface="Arial" pitchFamily="34" charset="0"/>
              </a:rPr>
              <a:t>Have a  Communication Plan</a:t>
            </a:r>
          </a:p>
          <a:p>
            <a:r>
              <a:rPr lang="en-US" dirty="0" smtClean="0">
                <a:ea typeface="Tahoma" pitchFamily="34" charset="0"/>
                <a:cs typeface="Arial" pitchFamily="34" charset="0"/>
              </a:rPr>
              <a:t>Consider Incentives/Recognition/Reward</a:t>
            </a:r>
            <a:endParaRPr lang="en-US" dirty="0">
              <a:ea typeface="Tahoma" pitchFamily="34" charset="0"/>
              <a:cs typeface="Arial" pitchFamily="34" charset="0"/>
            </a:endParaRPr>
          </a:p>
        </p:txBody>
      </p:sp>
    </p:spTree>
    <p:extLst>
      <p:ext uri="{BB962C8B-B14F-4D97-AF65-F5344CB8AC3E}">
        <p14:creationId xmlns:p14="http://schemas.microsoft.com/office/powerpoint/2010/main" val="41571473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Script</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38</a:t>
            </a:fld>
            <a:endParaRPr lang="en-US" dirty="0"/>
          </a:p>
        </p:txBody>
      </p:sp>
      <p:sp>
        <p:nvSpPr>
          <p:cNvPr id="4" name="Content Placeholder 3"/>
          <p:cNvSpPr>
            <a:spLocks noGrp="1"/>
          </p:cNvSpPr>
          <p:nvPr>
            <p:ph sz="quarter" idx="11"/>
          </p:nvPr>
        </p:nvSpPr>
        <p:spPr/>
        <p:txBody>
          <a:bodyPr>
            <a:normAutofit/>
          </a:bodyPr>
          <a:lstStyle/>
          <a:p>
            <a:r>
              <a:rPr lang="en-US" sz="2400" dirty="0" smtClean="0">
                <a:cs typeface="Arial" pitchFamily="34" charset="0"/>
              </a:rPr>
              <a:t>“I understand you feel that way, Bob. The evidence isn’t perfect. But it never is, is it?</a:t>
            </a:r>
          </a:p>
          <a:p>
            <a:r>
              <a:rPr lang="en-US" sz="2400" dirty="0" smtClean="0">
                <a:cs typeface="Arial" pitchFamily="34" charset="0"/>
              </a:rPr>
              <a:t>And the leading minds - the CDC, AHRQ and the IDSA - have all recommended we make this change.</a:t>
            </a:r>
          </a:p>
          <a:p>
            <a:r>
              <a:rPr lang="en-US" sz="2400" dirty="0" smtClean="0">
                <a:cs typeface="Arial" pitchFamily="34" charset="0"/>
              </a:rPr>
              <a:t>I don’t think we’re going to reinvent science here at this hospital and I think we should adopt these changes. </a:t>
            </a:r>
          </a:p>
          <a:p>
            <a:r>
              <a:rPr lang="en-US" sz="2400" dirty="0" smtClean="0">
                <a:cs typeface="Arial" pitchFamily="34" charset="0"/>
              </a:rPr>
              <a:t>Sure, there might be risk in making the change but we’ve seen the evidence of the harm that’s occurring with our current approach.</a:t>
            </a:r>
          </a:p>
          <a:p>
            <a:r>
              <a:rPr lang="en-US" sz="2400" dirty="0" smtClean="0">
                <a:cs typeface="Arial" pitchFamily="34" charset="0"/>
              </a:rPr>
              <a:t>What is the risk to our patients of </a:t>
            </a:r>
            <a:r>
              <a:rPr lang="en-US" sz="2400" i="1" dirty="0" smtClean="0">
                <a:cs typeface="Arial" pitchFamily="34" charset="0"/>
              </a:rPr>
              <a:t>not</a:t>
            </a:r>
            <a:r>
              <a:rPr lang="en-US" sz="2400" dirty="0" smtClean="0">
                <a:cs typeface="Arial" pitchFamily="34" charset="0"/>
              </a:rPr>
              <a:t> making the changes ?”</a:t>
            </a:r>
            <a:endParaRPr lang="en-US" sz="2400" dirty="0">
              <a:cs typeface="Arial" pitchFamily="34" charset="0"/>
            </a:endParaRPr>
          </a:p>
        </p:txBody>
      </p:sp>
      <p:sp>
        <p:nvSpPr>
          <p:cNvPr id="5" name="TextBox 4"/>
          <p:cNvSpPr txBox="1"/>
          <p:nvPr/>
        </p:nvSpPr>
        <p:spPr>
          <a:xfrm rot="10800000" flipV="1">
            <a:off x="1295400" y="6281409"/>
            <a:ext cx="1600200" cy="261610"/>
          </a:xfrm>
          <a:prstGeom prst="rect">
            <a:avLst/>
          </a:prstGeom>
          <a:noFill/>
        </p:spPr>
        <p:txBody>
          <a:bodyPr wrap="square" rtlCol="0">
            <a:spAutoFit/>
          </a:bodyPr>
          <a:lstStyle/>
          <a:p>
            <a:r>
              <a:rPr lang="en-US" sz="1100" dirty="0" smtClean="0"/>
              <a:t>Adapted from IHI</a:t>
            </a:r>
            <a:endParaRPr lang="en-US" sz="1100" dirty="0"/>
          </a:p>
        </p:txBody>
      </p:sp>
    </p:spTree>
    <p:extLst>
      <p:ext uri="{BB962C8B-B14F-4D97-AF65-F5344CB8AC3E}">
        <p14:creationId xmlns:p14="http://schemas.microsoft.com/office/powerpoint/2010/main" val="1224933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Individual Physicians : General Physicians and Specialists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39</a:t>
            </a:fld>
            <a:endParaRPr lang="en-US" dirty="0"/>
          </a:p>
        </p:txBody>
      </p:sp>
      <p:sp>
        <p:nvSpPr>
          <p:cNvPr id="7" name="Content Placeholder 6"/>
          <p:cNvSpPr>
            <a:spLocks noGrp="1"/>
          </p:cNvSpPr>
          <p:nvPr>
            <p:ph sz="quarter" idx="11"/>
          </p:nvPr>
        </p:nvSpPr>
        <p:spPr>
          <a:xfrm>
            <a:off x="457200" y="1600200"/>
            <a:ext cx="8382000" cy="4495800"/>
          </a:xfrm>
        </p:spPr>
        <p:txBody>
          <a:bodyPr>
            <a:normAutofit fontScale="70000" lnSpcReduction="20000"/>
          </a:bodyPr>
          <a:lstStyle/>
          <a:p>
            <a:pPr marL="285750" indent="-285750">
              <a:spcBef>
                <a:spcPts val="600"/>
              </a:spcBef>
            </a:pPr>
            <a:r>
              <a:rPr lang="en-US" dirty="0" smtClean="0">
                <a:cs typeface="Arial" pitchFamily="34" charset="0"/>
              </a:rPr>
              <a:t>Make it </a:t>
            </a:r>
            <a:r>
              <a:rPr lang="en-US" dirty="0">
                <a:cs typeface="Arial" pitchFamily="34" charset="0"/>
              </a:rPr>
              <a:t>A</a:t>
            </a:r>
            <a:r>
              <a:rPr lang="en-US" dirty="0" smtClean="0">
                <a:cs typeface="Arial" pitchFamily="34" charset="0"/>
              </a:rPr>
              <a:t>s Easy as Possible</a:t>
            </a:r>
          </a:p>
          <a:p>
            <a:pPr marL="285750" indent="-285750">
              <a:spcBef>
                <a:spcPts val="600"/>
              </a:spcBef>
            </a:pPr>
            <a:r>
              <a:rPr lang="en-US" dirty="0">
                <a:cs typeface="Arial" pitchFamily="34" charset="0"/>
              </a:rPr>
              <a:t>Involve Early in Decisions : Design </a:t>
            </a:r>
            <a:r>
              <a:rPr lang="en-US" dirty="0" smtClean="0">
                <a:cs typeface="Arial" pitchFamily="34" charset="0"/>
              </a:rPr>
              <a:t>and Plans</a:t>
            </a:r>
          </a:p>
          <a:p>
            <a:pPr marL="285750" indent="-285750">
              <a:spcBef>
                <a:spcPts val="600"/>
              </a:spcBef>
            </a:pPr>
            <a:r>
              <a:rPr lang="en-US" dirty="0">
                <a:cs typeface="Arial" pitchFamily="34" charset="0"/>
              </a:rPr>
              <a:t>Physician </a:t>
            </a:r>
            <a:r>
              <a:rPr lang="en-US" dirty="0" smtClean="0">
                <a:cs typeface="Arial" pitchFamily="34" charset="0"/>
              </a:rPr>
              <a:t>Champion </a:t>
            </a:r>
            <a:r>
              <a:rPr lang="en-US" dirty="0">
                <a:cs typeface="Arial" pitchFamily="34" charset="0"/>
              </a:rPr>
              <a:t>Presentation at Staff Meetings </a:t>
            </a:r>
            <a:endParaRPr lang="en-US" dirty="0" smtClean="0">
              <a:cs typeface="Arial" pitchFamily="34" charset="0"/>
            </a:endParaRPr>
          </a:p>
          <a:p>
            <a:pPr marL="285750" indent="-285750">
              <a:spcBef>
                <a:spcPts val="600"/>
              </a:spcBef>
            </a:pPr>
            <a:r>
              <a:rPr lang="en-US" dirty="0" smtClean="0">
                <a:cs typeface="Arial" pitchFamily="34" charset="0"/>
              </a:rPr>
              <a:t>Provide </a:t>
            </a:r>
            <a:r>
              <a:rPr lang="en-US" dirty="0">
                <a:cs typeface="Arial" pitchFamily="34" charset="0"/>
              </a:rPr>
              <a:t>D</a:t>
            </a:r>
            <a:r>
              <a:rPr lang="en-US" dirty="0" smtClean="0">
                <a:cs typeface="Arial" pitchFamily="34" charset="0"/>
              </a:rPr>
              <a:t>ata </a:t>
            </a:r>
            <a:r>
              <a:rPr lang="en-US" dirty="0">
                <a:cs typeface="Arial" pitchFamily="34" charset="0"/>
              </a:rPr>
              <a:t>and </a:t>
            </a:r>
            <a:r>
              <a:rPr lang="en-US" dirty="0" smtClean="0">
                <a:cs typeface="Arial" pitchFamily="34" charset="0"/>
              </a:rPr>
              <a:t>Feedback </a:t>
            </a:r>
            <a:endParaRPr lang="en-US" dirty="0">
              <a:cs typeface="Arial" pitchFamily="34" charset="0"/>
            </a:endParaRPr>
          </a:p>
          <a:p>
            <a:pPr marL="285750" indent="-285750">
              <a:spcBef>
                <a:spcPts val="600"/>
              </a:spcBef>
            </a:pPr>
            <a:r>
              <a:rPr lang="en-US" dirty="0">
                <a:cs typeface="Arial" pitchFamily="34" charset="0"/>
              </a:rPr>
              <a:t>A</a:t>
            </a:r>
            <a:r>
              <a:rPr lang="en-US" dirty="0" smtClean="0">
                <a:cs typeface="Arial" pitchFamily="34" charset="0"/>
              </a:rPr>
              <a:t>ppeal </a:t>
            </a:r>
            <a:r>
              <a:rPr lang="en-US" dirty="0">
                <a:cs typeface="Arial" pitchFamily="34" charset="0"/>
              </a:rPr>
              <a:t>to </a:t>
            </a:r>
            <a:r>
              <a:rPr lang="en-US" dirty="0" smtClean="0">
                <a:cs typeface="Arial" pitchFamily="34" charset="0"/>
              </a:rPr>
              <a:t>Professional </a:t>
            </a:r>
            <a:r>
              <a:rPr lang="en-US" dirty="0">
                <a:cs typeface="Arial" pitchFamily="34" charset="0"/>
              </a:rPr>
              <a:t>P</a:t>
            </a:r>
            <a:r>
              <a:rPr lang="en-US" dirty="0" smtClean="0">
                <a:cs typeface="Arial" pitchFamily="34" charset="0"/>
              </a:rPr>
              <a:t>ride</a:t>
            </a:r>
            <a:endParaRPr lang="en-US" dirty="0">
              <a:cs typeface="Arial" pitchFamily="34" charset="0"/>
            </a:endParaRPr>
          </a:p>
          <a:p>
            <a:pPr marL="285750" indent="-285750">
              <a:spcBef>
                <a:spcPts val="600"/>
              </a:spcBef>
            </a:pPr>
            <a:r>
              <a:rPr lang="en-US" dirty="0" smtClean="0">
                <a:cs typeface="Arial" pitchFamily="34" charset="0"/>
              </a:rPr>
              <a:t>Engage </a:t>
            </a:r>
            <a:r>
              <a:rPr lang="en-US" dirty="0">
                <a:cs typeface="Arial" pitchFamily="34" charset="0"/>
              </a:rPr>
              <a:t>Medical </a:t>
            </a:r>
            <a:r>
              <a:rPr lang="en-US" dirty="0" smtClean="0">
                <a:cs typeface="Arial" pitchFamily="34" charset="0"/>
              </a:rPr>
              <a:t>Leadership support, </a:t>
            </a:r>
            <a:r>
              <a:rPr lang="en-US" dirty="0" err="1" smtClean="0">
                <a:cs typeface="Arial" pitchFamily="34" charset="0"/>
              </a:rPr>
              <a:t>eg</a:t>
            </a:r>
            <a:r>
              <a:rPr lang="en-US" dirty="0" smtClean="0">
                <a:cs typeface="Arial" pitchFamily="34" charset="0"/>
              </a:rPr>
              <a:t>  </a:t>
            </a:r>
            <a:r>
              <a:rPr lang="en-US" dirty="0">
                <a:cs typeface="Arial" pitchFamily="34" charset="0"/>
              </a:rPr>
              <a:t>Chief of </a:t>
            </a:r>
            <a:r>
              <a:rPr lang="en-US" dirty="0" smtClean="0">
                <a:cs typeface="Arial" pitchFamily="34" charset="0"/>
              </a:rPr>
              <a:t>Staff</a:t>
            </a:r>
            <a:endParaRPr lang="en-US" dirty="0">
              <a:cs typeface="Arial" pitchFamily="34" charset="0"/>
            </a:endParaRPr>
          </a:p>
          <a:p>
            <a:pPr marL="285750" indent="-285750">
              <a:spcBef>
                <a:spcPts val="600"/>
              </a:spcBef>
              <a:defRPr/>
            </a:pPr>
            <a:r>
              <a:rPr lang="en-US" dirty="0" smtClean="0">
                <a:cs typeface="Arial" pitchFamily="34" charset="0"/>
              </a:rPr>
              <a:t>Use </a:t>
            </a:r>
            <a:r>
              <a:rPr lang="en-US" dirty="0">
                <a:cs typeface="Arial" pitchFamily="34" charset="0"/>
              </a:rPr>
              <a:t>Scripts to </a:t>
            </a:r>
            <a:r>
              <a:rPr lang="en-US" dirty="0" smtClean="0">
                <a:cs typeface="Arial" pitchFamily="34" charset="0"/>
              </a:rPr>
              <a:t>Engage</a:t>
            </a:r>
          </a:p>
          <a:p>
            <a:pPr marL="285750" indent="-285750">
              <a:spcBef>
                <a:spcPts val="600"/>
              </a:spcBef>
              <a:defRPr/>
            </a:pPr>
            <a:r>
              <a:rPr lang="en-US" dirty="0">
                <a:cs typeface="Arial" pitchFamily="34" charset="0"/>
              </a:rPr>
              <a:t>Frame it :  “WIIFM</a:t>
            </a:r>
            <a:r>
              <a:rPr lang="en-US" dirty="0" smtClean="0">
                <a:cs typeface="Arial" pitchFamily="34" charset="0"/>
              </a:rPr>
              <a:t>”</a:t>
            </a:r>
          </a:p>
          <a:p>
            <a:pPr marL="285750" indent="-285750">
              <a:spcBef>
                <a:spcPts val="600"/>
              </a:spcBef>
            </a:pPr>
            <a:r>
              <a:rPr lang="en-US" dirty="0">
                <a:cs typeface="Arial" pitchFamily="34" charset="0"/>
              </a:rPr>
              <a:t>One on One E</a:t>
            </a:r>
            <a:r>
              <a:rPr lang="en-US" dirty="0" smtClean="0">
                <a:cs typeface="Arial" pitchFamily="34" charset="0"/>
              </a:rPr>
              <a:t>ducation  </a:t>
            </a:r>
          </a:p>
          <a:p>
            <a:pPr marL="285750" indent="-285750">
              <a:spcBef>
                <a:spcPts val="600"/>
              </a:spcBef>
            </a:pPr>
            <a:r>
              <a:rPr lang="en-US" dirty="0">
                <a:cs typeface="Arial" pitchFamily="34" charset="0"/>
              </a:rPr>
              <a:t>Listen Carefully </a:t>
            </a:r>
          </a:p>
          <a:p>
            <a:pPr marL="285750" indent="-285750">
              <a:spcBef>
                <a:spcPts val="600"/>
              </a:spcBef>
            </a:pPr>
            <a:r>
              <a:rPr lang="en-US" dirty="0">
                <a:cs typeface="Arial" pitchFamily="34" charset="0"/>
              </a:rPr>
              <a:t>Ask : </a:t>
            </a:r>
            <a:r>
              <a:rPr lang="en-US" dirty="0" smtClean="0">
                <a:cs typeface="Arial" pitchFamily="34" charset="0"/>
              </a:rPr>
              <a:t>“</a:t>
            </a:r>
            <a:r>
              <a:rPr lang="en-US" dirty="0">
                <a:cs typeface="Arial" pitchFamily="34" charset="0"/>
              </a:rPr>
              <a:t>W</a:t>
            </a:r>
            <a:r>
              <a:rPr lang="en-US" dirty="0" smtClean="0">
                <a:cs typeface="Arial" pitchFamily="34" charset="0"/>
              </a:rPr>
              <a:t>hat </a:t>
            </a:r>
            <a:r>
              <a:rPr lang="en-US" dirty="0">
                <a:cs typeface="Arial" pitchFamily="34" charset="0"/>
              </a:rPr>
              <a:t>will it take for you to Participate or </a:t>
            </a:r>
            <a:r>
              <a:rPr lang="en-US" dirty="0" smtClean="0">
                <a:cs typeface="Arial" pitchFamily="34" charset="0"/>
              </a:rPr>
              <a:t>Commit”</a:t>
            </a:r>
            <a:endParaRPr lang="en-US" dirty="0">
              <a:cs typeface="Arial" pitchFamily="34" charset="0"/>
            </a:endParaRPr>
          </a:p>
          <a:p>
            <a:pPr marL="285750" indent="-285750">
              <a:spcBef>
                <a:spcPts val="600"/>
              </a:spcBef>
            </a:pPr>
            <a:r>
              <a:rPr lang="en-US" dirty="0" smtClean="0">
                <a:cs typeface="Arial" pitchFamily="34" charset="0"/>
              </a:rPr>
              <a:t>Rewards/Recognition</a:t>
            </a:r>
            <a:endParaRPr lang="en-US" dirty="0">
              <a:cs typeface="Arial" pitchFamily="34" charset="0"/>
            </a:endParaRPr>
          </a:p>
          <a:p>
            <a:pPr>
              <a:spcBef>
                <a:spcPts val="600"/>
              </a:spcBef>
            </a:pPr>
            <a:endParaRPr lang="en-US" dirty="0"/>
          </a:p>
        </p:txBody>
      </p:sp>
    </p:spTree>
    <p:extLst>
      <p:ext uri="{BB962C8B-B14F-4D97-AF65-F5344CB8AC3E}">
        <p14:creationId xmlns:p14="http://schemas.microsoft.com/office/powerpoint/2010/main" val="2486544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a:t>
            </a:fld>
            <a:endParaRPr lang="en-US" dirty="0"/>
          </a:p>
        </p:txBody>
      </p:sp>
      <p:sp>
        <p:nvSpPr>
          <p:cNvPr id="4" name="Content Placeholder 3"/>
          <p:cNvSpPr>
            <a:spLocks noGrp="1"/>
          </p:cNvSpPr>
          <p:nvPr>
            <p:ph sz="quarter" idx="11"/>
          </p:nvPr>
        </p:nvSpPr>
        <p:spPr/>
        <p:txBody>
          <a:bodyPr>
            <a:normAutofit lnSpcReduction="10000"/>
          </a:bodyPr>
          <a:lstStyle/>
          <a:p>
            <a:r>
              <a:rPr lang="en-US" sz="2400" dirty="0"/>
              <a:t>08/02/12 – </a:t>
            </a:r>
            <a:r>
              <a:rPr lang="en-US" sz="2400" dirty="0" smtClean="0"/>
              <a:t>Ms. C is a 66 </a:t>
            </a:r>
            <a:r>
              <a:rPr lang="en-US" sz="2400" dirty="0"/>
              <a:t>y.o. </a:t>
            </a:r>
            <a:r>
              <a:rPr lang="en-US" sz="2400" dirty="0" smtClean="0"/>
              <a:t>who is </a:t>
            </a:r>
            <a:r>
              <a:rPr lang="en-US" sz="2400" dirty="0"/>
              <a:t>in the OR for </a:t>
            </a:r>
            <a:r>
              <a:rPr lang="en-US" sz="2400" dirty="0" smtClean="0"/>
              <a:t>an exploratory </a:t>
            </a:r>
            <a:r>
              <a:rPr lang="en-US" sz="2400" dirty="0"/>
              <a:t>lap. An indwelling urinary catheter was inserted in OR. Ms. C was transferred to ICU post-op. Nurse OR gave report to Nurse ICU</a:t>
            </a:r>
            <a:r>
              <a:rPr lang="en-US" sz="2400" dirty="0" smtClean="0"/>
              <a:t>.</a:t>
            </a:r>
          </a:p>
          <a:p>
            <a:endParaRPr lang="en-US" sz="2400" dirty="0"/>
          </a:p>
          <a:p>
            <a:r>
              <a:rPr lang="en-US" sz="2400" dirty="0"/>
              <a:t>08/03/12 – Ms. C is </a:t>
            </a:r>
            <a:r>
              <a:rPr lang="en-US" sz="2400" dirty="0" smtClean="0"/>
              <a:t>stable. The  </a:t>
            </a:r>
            <a:r>
              <a:rPr lang="en-US" sz="2400" dirty="0"/>
              <a:t>indwelling urinary catheter is still in place. Ms. C’s son has been with her since surgery, but he has not been included in any rounds with the nurses or physicians, because they occur outside of visiting hours.  Daily rounds and morning huddle did not include assessment of the indwelling catheter</a:t>
            </a:r>
            <a:r>
              <a:rPr lang="en-US" sz="2400" dirty="0" smtClean="0"/>
              <a:t>.</a:t>
            </a:r>
            <a:endParaRPr lang="en-US" sz="2400" dirty="0"/>
          </a:p>
        </p:txBody>
      </p:sp>
    </p:spTree>
    <p:extLst>
      <p:ext uri="{BB962C8B-B14F-4D97-AF65-F5344CB8AC3E}">
        <p14:creationId xmlns:p14="http://schemas.microsoft.com/office/powerpoint/2010/main" val="3867067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Physicians : Surgeons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40</a:t>
            </a:fld>
            <a:endParaRPr lang="en-US" dirty="0"/>
          </a:p>
        </p:txBody>
      </p:sp>
      <p:sp>
        <p:nvSpPr>
          <p:cNvPr id="4" name="Content Placeholder 3"/>
          <p:cNvSpPr>
            <a:spLocks noGrp="1"/>
          </p:cNvSpPr>
          <p:nvPr>
            <p:ph sz="quarter" idx="11"/>
          </p:nvPr>
        </p:nvSpPr>
        <p:spPr>
          <a:xfrm>
            <a:off x="762000" y="1676400"/>
            <a:ext cx="7848600" cy="4800600"/>
          </a:xfrm>
        </p:spPr>
        <p:txBody>
          <a:bodyPr>
            <a:normAutofit fontScale="85000" lnSpcReduction="20000"/>
          </a:bodyPr>
          <a:lstStyle/>
          <a:p>
            <a:endParaRPr lang="en-US" dirty="0" smtClean="0">
              <a:cs typeface="Arial" pitchFamily="34" charset="0"/>
            </a:endParaRPr>
          </a:p>
          <a:p>
            <a:pPr marL="0" indent="0">
              <a:buNone/>
            </a:pPr>
            <a:r>
              <a:rPr lang="en-US" b="1" dirty="0" smtClean="0">
                <a:cs typeface="Arial" pitchFamily="34" charset="0"/>
              </a:rPr>
              <a:t>A Chief of Staff and a Surgeon: </a:t>
            </a:r>
            <a:r>
              <a:rPr lang="en-US" dirty="0" smtClean="0">
                <a:cs typeface="Arial" pitchFamily="34" charset="0"/>
              </a:rPr>
              <a:t>“ Surgeons are </a:t>
            </a:r>
            <a:r>
              <a:rPr lang="en-US" u="sng" dirty="0" smtClean="0">
                <a:cs typeface="Arial" pitchFamily="34" charset="0"/>
              </a:rPr>
              <a:t>very tribal</a:t>
            </a:r>
            <a:r>
              <a:rPr lang="en-US" dirty="0" smtClean="0">
                <a:cs typeface="Arial" pitchFamily="34" charset="0"/>
              </a:rPr>
              <a:t>… so what you need to do if you have something you think is a best practice at your hospital… you need to get….either the Chair of Surgery or some reasonable surgeon…If you come in and you’re an internist… into a group of surgeons…the first thing we’re going to do is say ‘Look, you’re not one of us’…</a:t>
            </a:r>
            <a:r>
              <a:rPr lang="en-US" u="sng" dirty="0" smtClean="0">
                <a:cs typeface="Arial" pitchFamily="34" charset="0"/>
              </a:rPr>
              <a:t>the way to get buy-in from surgeons is you got to have a surgeon on your team”</a:t>
            </a:r>
          </a:p>
          <a:p>
            <a:endParaRPr lang="en-US" dirty="0"/>
          </a:p>
          <a:p>
            <a:pPr marL="0" indent="0">
              <a:buNone/>
            </a:pPr>
            <a:endParaRPr lang="en-US" sz="1300" dirty="0" smtClean="0"/>
          </a:p>
          <a:p>
            <a:pPr marL="0" indent="0">
              <a:buNone/>
            </a:pPr>
            <a:endParaRPr lang="en-US" sz="1300" dirty="0"/>
          </a:p>
          <a:p>
            <a:pPr marL="0" indent="0">
              <a:buNone/>
            </a:pPr>
            <a:r>
              <a:rPr lang="en-US" sz="1300" dirty="0" smtClean="0"/>
              <a:t>	Saint et el Joint Comm Journal Qual Safety 2009</a:t>
            </a:r>
            <a:endParaRPr lang="en-US" sz="1300" dirty="0"/>
          </a:p>
        </p:txBody>
      </p:sp>
    </p:spTree>
    <p:extLst>
      <p:ext uri="{BB962C8B-B14F-4D97-AF65-F5344CB8AC3E}">
        <p14:creationId xmlns:p14="http://schemas.microsoft.com/office/powerpoint/2010/main" val="1781583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NOT to do……</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41</a:t>
            </a:fld>
            <a:endParaRPr lang="en-US" dirty="0"/>
          </a:p>
        </p:txBody>
      </p:sp>
      <p:sp>
        <p:nvSpPr>
          <p:cNvPr id="7" name="Content Placeholder 6"/>
          <p:cNvSpPr>
            <a:spLocks noGrp="1"/>
          </p:cNvSpPr>
          <p:nvPr>
            <p:ph sz="quarter" idx="11"/>
          </p:nvPr>
        </p:nvSpPr>
        <p:spPr/>
        <p:txBody>
          <a:bodyPr/>
          <a:lstStyle/>
          <a:p>
            <a:r>
              <a:rPr lang="en-US" sz="2800" dirty="0" smtClean="0">
                <a:cs typeface="Arial" pitchFamily="34" charset="0"/>
              </a:rPr>
              <a:t>Use Inflammatory </a:t>
            </a:r>
            <a:r>
              <a:rPr lang="en-US" sz="2800" dirty="0">
                <a:cs typeface="Arial" pitchFamily="34" charset="0"/>
              </a:rPr>
              <a:t>L</a:t>
            </a:r>
            <a:r>
              <a:rPr lang="en-US" sz="2800" dirty="0" smtClean="0">
                <a:cs typeface="Arial" pitchFamily="34" charset="0"/>
              </a:rPr>
              <a:t>anguage </a:t>
            </a:r>
            <a:r>
              <a:rPr lang="en-US" sz="2800" dirty="0">
                <a:cs typeface="Arial" pitchFamily="34" charset="0"/>
              </a:rPr>
              <a:t>: </a:t>
            </a:r>
            <a:r>
              <a:rPr lang="en-US" sz="2800" dirty="0" smtClean="0">
                <a:cs typeface="Arial" pitchFamily="34" charset="0"/>
              </a:rPr>
              <a:t>Message Carefully</a:t>
            </a:r>
            <a:endParaRPr lang="en-US" sz="2800" dirty="0">
              <a:cs typeface="Arial" pitchFamily="34" charset="0"/>
            </a:endParaRPr>
          </a:p>
          <a:p>
            <a:r>
              <a:rPr lang="en-US" sz="2800" dirty="0" smtClean="0">
                <a:cs typeface="Arial" pitchFamily="34" charset="0"/>
              </a:rPr>
              <a:t>Adopt “One Size </a:t>
            </a:r>
            <a:r>
              <a:rPr lang="en-US" sz="2800" dirty="0">
                <a:cs typeface="Arial" pitchFamily="34" charset="0"/>
              </a:rPr>
              <a:t>F</a:t>
            </a:r>
            <a:r>
              <a:rPr lang="en-US" sz="2800" dirty="0" smtClean="0">
                <a:cs typeface="Arial" pitchFamily="34" charset="0"/>
              </a:rPr>
              <a:t>its All” Mentality</a:t>
            </a:r>
          </a:p>
          <a:p>
            <a:r>
              <a:rPr lang="en-US" sz="2800" dirty="0" smtClean="0">
                <a:cs typeface="Arial" pitchFamily="34" charset="0"/>
              </a:rPr>
              <a:t>Use Only </a:t>
            </a:r>
            <a:r>
              <a:rPr lang="en-US" sz="2800" dirty="0">
                <a:cs typeface="Arial" pitchFamily="34" charset="0"/>
              </a:rPr>
              <a:t>E</a:t>
            </a:r>
            <a:r>
              <a:rPr lang="en-US" sz="2800" dirty="0" smtClean="0">
                <a:cs typeface="Arial" pitchFamily="34" charset="0"/>
              </a:rPr>
              <a:t>ducational Material/Meetings</a:t>
            </a:r>
          </a:p>
          <a:p>
            <a:r>
              <a:rPr lang="en-US" sz="2800" dirty="0" smtClean="0">
                <a:cs typeface="Arial" pitchFamily="34" charset="0"/>
              </a:rPr>
              <a:t>Give Up</a:t>
            </a:r>
            <a:endParaRPr lang="en-US" sz="2800" dirty="0">
              <a:cs typeface="Arial" pitchFamily="34" charset="0"/>
            </a:endParaRPr>
          </a:p>
          <a:p>
            <a:pPr marL="0" indent="0">
              <a:buNone/>
            </a:pPr>
            <a:endParaRPr lang="en-US" dirty="0"/>
          </a:p>
        </p:txBody>
      </p:sp>
    </p:spTree>
    <p:extLst>
      <p:ext uri="{BB962C8B-B14F-4D97-AF65-F5344CB8AC3E}">
        <p14:creationId xmlns:p14="http://schemas.microsoft.com/office/powerpoint/2010/main" val="19762287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600"/>
            <a:ext cx="9144000" cy="1371600"/>
          </a:xfrm>
        </p:spPr>
        <p:txBody>
          <a:bodyPr/>
          <a:lstStyle/>
          <a:p>
            <a:r>
              <a:rPr lang="en-US" dirty="0">
                <a:solidFill>
                  <a:schemeClr val="tx1"/>
                </a:solidFill>
                <a:latin typeface="+mn-lt"/>
                <a:cs typeface="Arial" pitchFamily="34" charset="0"/>
              </a:rPr>
              <a:t>Putting It All Together : </a:t>
            </a:r>
            <a:br>
              <a:rPr lang="en-US" dirty="0">
                <a:solidFill>
                  <a:schemeClr val="tx1"/>
                </a:solidFill>
                <a:latin typeface="+mn-lt"/>
                <a:cs typeface="Arial" pitchFamily="34" charset="0"/>
              </a:rPr>
            </a:br>
            <a:r>
              <a:rPr lang="en-US" dirty="0">
                <a:solidFill>
                  <a:schemeClr val="tx1"/>
                </a:solidFill>
                <a:latin typeface="+mn-lt"/>
                <a:cs typeface="Arial" pitchFamily="34" charset="0"/>
              </a:rPr>
              <a:t>Scenario – Solution Summary</a:t>
            </a:r>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42</a:t>
            </a:fld>
            <a:endParaRPr lang="en-US" dirty="0"/>
          </a:p>
        </p:txBody>
      </p:sp>
    </p:spTree>
    <p:extLst>
      <p:ext uri="{BB962C8B-B14F-4D97-AF65-F5344CB8AC3E}">
        <p14:creationId xmlns:p14="http://schemas.microsoft.com/office/powerpoint/2010/main" val="10810689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1"/>
                </a:solidFill>
                <a:cs typeface="Arial" pitchFamily="34" charset="0"/>
              </a:rPr>
              <a:t>Putting It All Together : </a:t>
            </a:r>
            <a:br>
              <a:rPr lang="en-US" dirty="0">
                <a:solidFill>
                  <a:schemeClr val="tx1"/>
                </a:solidFill>
                <a:cs typeface="Arial" pitchFamily="34" charset="0"/>
              </a:rPr>
            </a:br>
            <a:r>
              <a:rPr lang="en-US" dirty="0">
                <a:solidFill>
                  <a:schemeClr val="tx1"/>
                </a:solidFill>
                <a:cs typeface="Arial" pitchFamily="34" charset="0"/>
              </a:rPr>
              <a:t>Scenario – Solution </a:t>
            </a:r>
            <a:r>
              <a:rPr lang="en-US" dirty="0" smtClean="0">
                <a:solidFill>
                  <a:schemeClr val="tx1"/>
                </a:solidFill>
                <a:cs typeface="Arial" pitchFamily="34" charset="0"/>
              </a:rPr>
              <a:t>Summary table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43</a:t>
            </a:fld>
            <a:endParaRPr lang="en-US" dirty="0"/>
          </a:p>
        </p:txBody>
      </p:sp>
      <p:graphicFrame>
        <p:nvGraphicFramePr>
          <p:cNvPr id="6" name="Table 5" descr="table showing potential solutions to potential problem scenarios at various levels of engagement"/>
          <p:cNvGraphicFramePr>
            <a:graphicFrameLocks noGrp="1"/>
          </p:cNvGraphicFramePr>
          <p:nvPr>
            <p:extLst>
              <p:ext uri="{D42A27DB-BD31-4B8C-83A1-F6EECF244321}">
                <p14:modId xmlns:p14="http://schemas.microsoft.com/office/powerpoint/2010/main" val="3027300424"/>
              </p:ext>
            </p:extLst>
          </p:nvPr>
        </p:nvGraphicFramePr>
        <p:xfrm>
          <a:off x="0" y="0"/>
          <a:ext cx="9144000" cy="6857999"/>
        </p:xfrm>
        <a:graphic>
          <a:graphicData uri="http://schemas.openxmlformats.org/drawingml/2006/table">
            <a:tbl>
              <a:tblPr firstRow="1" bandRow="1">
                <a:tableStyleId>{5C22544A-7EE6-4342-B048-85BDC9FD1C3A}</a:tableStyleId>
              </a:tblPr>
              <a:tblGrid>
                <a:gridCol w="1752600"/>
                <a:gridCol w="1981200"/>
                <a:gridCol w="5410200"/>
              </a:tblGrid>
              <a:tr h="349468">
                <a:tc>
                  <a:txBody>
                    <a:bodyPr/>
                    <a:lstStyle/>
                    <a:p>
                      <a:pPr algn="ctr"/>
                      <a:r>
                        <a:rPr lang="en-US" sz="1600" dirty="0" smtClean="0"/>
                        <a:t>Engagement Level</a:t>
                      </a:r>
                      <a:endParaRPr lang="en-US" sz="1600" dirty="0"/>
                    </a:p>
                  </a:txBody>
                  <a:tcPr>
                    <a:solidFill>
                      <a:schemeClr val="accent3">
                        <a:lumMod val="75000"/>
                      </a:schemeClr>
                    </a:solidFill>
                  </a:tcPr>
                </a:tc>
                <a:tc>
                  <a:txBody>
                    <a:bodyPr/>
                    <a:lstStyle/>
                    <a:p>
                      <a:pPr algn="ctr"/>
                      <a:r>
                        <a:rPr lang="en-US" sz="1600" dirty="0" smtClean="0"/>
                        <a:t>Problem Scenario</a:t>
                      </a:r>
                      <a:endParaRPr lang="en-US" sz="1600" dirty="0"/>
                    </a:p>
                  </a:txBody>
                  <a:tcPr>
                    <a:solidFill>
                      <a:schemeClr val="accent3">
                        <a:lumMod val="75000"/>
                      </a:schemeClr>
                    </a:solidFill>
                  </a:tcPr>
                </a:tc>
                <a:tc>
                  <a:txBody>
                    <a:bodyPr/>
                    <a:lstStyle/>
                    <a:p>
                      <a:pPr algn="ctr"/>
                      <a:r>
                        <a:rPr lang="en-US" sz="1600" dirty="0" smtClean="0"/>
                        <a:t>Solution</a:t>
                      </a:r>
                      <a:endParaRPr lang="en-US" sz="1600" dirty="0"/>
                    </a:p>
                  </a:txBody>
                  <a:tcPr>
                    <a:solidFill>
                      <a:schemeClr val="accent3">
                        <a:lumMod val="75000"/>
                      </a:schemeClr>
                    </a:solidFill>
                  </a:tcPr>
                </a:tc>
              </a:tr>
              <a:tr h="445790">
                <a:tc>
                  <a:txBody>
                    <a:bodyPr/>
                    <a:lstStyle/>
                    <a:p>
                      <a:r>
                        <a:rPr lang="en-US" sz="1100" dirty="0" smtClean="0"/>
                        <a:t>Medical Executive Committee</a:t>
                      </a:r>
                      <a:endParaRPr lang="en-US" sz="1100" dirty="0"/>
                    </a:p>
                  </a:txBody>
                  <a:tcPr>
                    <a:solidFill>
                      <a:schemeClr val="accent3">
                        <a:lumMod val="40000"/>
                        <a:lumOff val="60000"/>
                      </a:schemeClr>
                    </a:solidFill>
                  </a:tcPr>
                </a:tc>
                <a:tc>
                  <a:txBody>
                    <a:bodyPr/>
                    <a:lstStyle/>
                    <a:p>
                      <a:r>
                        <a:rPr lang="en-US" sz="1100" dirty="0" smtClean="0"/>
                        <a:t>Leadership Does Not see CAUTI as a Priority.  Part I</a:t>
                      </a:r>
                      <a:endParaRPr lang="en-US" sz="1100" dirty="0"/>
                    </a:p>
                  </a:txBody>
                  <a:tcPr>
                    <a:solidFill>
                      <a:schemeClr val="accent3">
                        <a:lumMod val="40000"/>
                        <a:lumOff val="60000"/>
                      </a:schemeClr>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smtClean="0"/>
                        <a:t>Consider Cultural Assessment</a:t>
                      </a:r>
                    </a:p>
                  </a:txBody>
                  <a:tcPr>
                    <a:solidFill>
                      <a:schemeClr val="accent3">
                        <a:lumMod val="40000"/>
                        <a:lumOff val="60000"/>
                      </a:schemeClr>
                    </a:solidFill>
                  </a:tcPr>
                </a:tc>
              </a:tr>
              <a:tr h="802421">
                <a:tc>
                  <a:txBody>
                    <a:bodyPr/>
                    <a:lstStyle/>
                    <a:p>
                      <a:r>
                        <a:rPr lang="en-US" sz="1100" dirty="0" smtClean="0"/>
                        <a:t>Medical Executive</a:t>
                      </a:r>
                      <a:r>
                        <a:rPr lang="en-US" sz="1100" baseline="0" dirty="0" smtClean="0"/>
                        <a:t>  Committee</a:t>
                      </a:r>
                      <a:endParaRPr lang="en-US" sz="1100" dirty="0"/>
                    </a:p>
                  </a:txBody>
                  <a:tcPr>
                    <a:solidFill>
                      <a:schemeClr val="accent3">
                        <a:lumMod val="40000"/>
                        <a:lumOff val="60000"/>
                      </a:schemeClr>
                    </a:solidFill>
                  </a:tcPr>
                </a:tc>
                <a:tc>
                  <a:txBody>
                    <a:bodyPr/>
                    <a:lstStyle/>
                    <a:p>
                      <a:r>
                        <a:rPr lang="en-US" sz="1100" dirty="0" smtClean="0"/>
                        <a:t>Leadership does not see CAUTI as a priority. Part II</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t>Prepare and present a </a:t>
                      </a:r>
                      <a:r>
                        <a:rPr lang="en-US" sz="1100" i="1" dirty="0" smtClean="0"/>
                        <a:t>good</a:t>
                      </a:r>
                      <a:r>
                        <a:rPr lang="en-US" sz="1100" dirty="0" smtClean="0"/>
                        <a:t> business case</a:t>
                      </a:r>
                    </a:p>
                    <a:p>
                      <a:pPr marL="285750" indent="-285750">
                        <a:buFont typeface="Arial" pitchFamily="34" charset="0"/>
                        <a:buChar char="•"/>
                      </a:pPr>
                      <a:r>
                        <a:rPr lang="en-US" sz="1100" dirty="0" smtClean="0"/>
                        <a:t>Remind about the CMS</a:t>
                      </a:r>
                      <a:r>
                        <a:rPr lang="en-US" sz="1100" baseline="0" dirty="0" smtClean="0"/>
                        <a:t> nonpayment rule</a:t>
                      </a:r>
                    </a:p>
                    <a:p>
                      <a:pPr marL="285750" indent="-285750">
                        <a:buFont typeface="Arial" pitchFamily="34" charset="0"/>
                        <a:buChar char="•"/>
                      </a:pPr>
                      <a:r>
                        <a:rPr lang="en-US" sz="1100" baseline="0" dirty="0" smtClean="0"/>
                        <a:t>Give monthly CAUTI/catheter prevalence data</a:t>
                      </a:r>
                    </a:p>
                    <a:p>
                      <a:pPr marL="285750" indent="-285750">
                        <a:buFont typeface="Arial" pitchFamily="34" charset="0"/>
                        <a:buChar char="•"/>
                      </a:pPr>
                      <a:r>
                        <a:rPr lang="en-US" sz="1100" baseline="0" dirty="0" smtClean="0"/>
                        <a:t>Consider a Physician Compact /Written Engagement Plan</a:t>
                      </a:r>
                      <a:endParaRPr lang="en-US" sz="1100" dirty="0"/>
                    </a:p>
                  </a:txBody>
                  <a:tcPr>
                    <a:solidFill>
                      <a:schemeClr val="accent3">
                        <a:lumMod val="40000"/>
                        <a:lumOff val="60000"/>
                      </a:schemeClr>
                    </a:solidFill>
                  </a:tcPr>
                </a:tc>
              </a:tr>
              <a:tr h="445790">
                <a:tc>
                  <a:txBody>
                    <a:bodyPr/>
                    <a:lstStyle/>
                    <a:p>
                      <a:r>
                        <a:rPr lang="en-US" sz="1100" dirty="0" smtClean="0"/>
                        <a:t>Physician Champion</a:t>
                      </a:r>
                      <a:endParaRPr lang="en-US" sz="1100" dirty="0"/>
                    </a:p>
                  </a:txBody>
                  <a:tcPr>
                    <a:solidFill>
                      <a:schemeClr val="accent3">
                        <a:lumMod val="40000"/>
                        <a:lumOff val="60000"/>
                      </a:schemeClr>
                    </a:solidFill>
                  </a:tcPr>
                </a:tc>
                <a:tc>
                  <a:txBody>
                    <a:bodyPr/>
                    <a:lstStyle/>
                    <a:p>
                      <a:r>
                        <a:rPr lang="en-US" sz="1100" dirty="0" smtClean="0"/>
                        <a:t>Choosing</a:t>
                      </a:r>
                      <a:r>
                        <a:rPr lang="en-US" sz="1100" baseline="0" dirty="0" smtClean="0"/>
                        <a:t> </a:t>
                      </a:r>
                      <a:r>
                        <a:rPr lang="en-US" sz="1100" dirty="0" smtClean="0"/>
                        <a:t> a Physician Champion</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t>Choose</a:t>
                      </a:r>
                      <a:r>
                        <a:rPr lang="en-US" sz="1100" baseline="0" dirty="0" smtClean="0"/>
                        <a:t> courageous and social communicators</a:t>
                      </a:r>
                    </a:p>
                    <a:p>
                      <a:pPr marL="285750" indent="-285750">
                        <a:buFont typeface="Arial" pitchFamily="34" charset="0"/>
                        <a:buChar char="•"/>
                      </a:pPr>
                      <a:r>
                        <a:rPr lang="en-US" sz="1100" baseline="0" dirty="0" smtClean="0"/>
                        <a:t>Consider Hospitalists, ID, urologist, nephrologist</a:t>
                      </a:r>
                      <a:endParaRPr lang="en-US" sz="1100" dirty="0"/>
                    </a:p>
                  </a:txBody>
                  <a:tcPr>
                    <a:solidFill>
                      <a:schemeClr val="accent3">
                        <a:lumMod val="40000"/>
                        <a:lumOff val="60000"/>
                      </a:schemeClr>
                    </a:solidFill>
                  </a:tcPr>
                </a:tc>
              </a:tr>
              <a:tr h="802421">
                <a:tc>
                  <a:txBody>
                    <a:bodyPr/>
                    <a:lstStyle/>
                    <a:p>
                      <a:r>
                        <a:rPr lang="en-US" sz="1100" dirty="0" smtClean="0"/>
                        <a:t>Physician Champion</a:t>
                      </a:r>
                      <a:endParaRPr lang="en-US" sz="1100" dirty="0"/>
                    </a:p>
                  </a:txBody>
                  <a:tcPr>
                    <a:solidFill>
                      <a:schemeClr val="accent3">
                        <a:lumMod val="40000"/>
                        <a:lumOff val="60000"/>
                      </a:schemeClr>
                    </a:solidFill>
                  </a:tcPr>
                </a:tc>
                <a:tc>
                  <a:txBody>
                    <a:bodyPr/>
                    <a:lstStyle/>
                    <a:p>
                      <a:r>
                        <a:rPr lang="en-US" sz="1100" dirty="0" smtClean="0"/>
                        <a:t>Equipping the Physician Champion</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t>Support from  Leadership</a:t>
                      </a:r>
                    </a:p>
                    <a:p>
                      <a:pPr marL="285750" indent="-285750">
                        <a:buFont typeface="Arial" pitchFamily="34" charset="0"/>
                        <a:buChar char="•"/>
                      </a:pPr>
                      <a:r>
                        <a:rPr lang="en-US" sz="1100" dirty="0" smtClean="0"/>
                        <a:t>Provide Evidence based Resources and Data/outcomes</a:t>
                      </a:r>
                    </a:p>
                    <a:p>
                      <a:pPr marL="285750" indent="-285750">
                        <a:buFont typeface="Arial" pitchFamily="34" charset="0"/>
                        <a:buChar char="•"/>
                      </a:pPr>
                      <a:r>
                        <a:rPr lang="en-US" sz="1100" dirty="0" smtClean="0"/>
                        <a:t>Connect</a:t>
                      </a:r>
                      <a:r>
                        <a:rPr lang="en-US" sz="1100" baseline="0" dirty="0" smtClean="0"/>
                        <a:t> </a:t>
                      </a:r>
                      <a:r>
                        <a:rPr lang="en-US" sz="1100" dirty="0" smtClean="0"/>
                        <a:t> with Early Adopters</a:t>
                      </a:r>
                    </a:p>
                    <a:p>
                      <a:pPr marL="285750" indent="-285750">
                        <a:buFont typeface="Arial" pitchFamily="34" charset="0"/>
                        <a:buChar char="•"/>
                      </a:pPr>
                      <a:r>
                        <a:rPr lang="en-US" sz="1100" dirty="0" smtClean="0"/>
                        <a:t>Craft</a:t>
                      </a:r>
                      <a:r>
                        <a:rPr lang="en-US" sz="1100" baseline="0" dirty="0" smtClean="0"/>
                        <a:t> a Communication plan</a:t>
                      </a:r>
                    </a:p>
                  </a:txBody>
                  <a:tcPr>
                    <a:solidFill>
                      <a:schemeClr val="accent3">
                        <a:lumMod val="40000"/>
                        <a:lumOff val="60000"/>
                      </a:schemeClr>
                    </a:solidFill>
                  </a:tcPr>
                </a:tc>
              </a:tr>
              <a:tr h="624106">
                <a:tc>
                  <a:txBody>
                    <a:bodyPr/>
                    <a:lstStyle/>
                    <a:p>
                      <a:r>
                        <a:rPr lang="en-US" sz="1100" dirty="0" smtClean="0"/>
                        <a:t>Physician Champion</a:t>
                      </a:r>
                      <a:endParaRPr lang="en-US" sz="1100" dirty="0"/>
                    </a:p>
                  </a:txBody>
                  <a:tcPr>
                    <a:solidFill>
                      <a:schemeClr val="accent3">
                        <a:lumMod val="40000"/>
                        <a:lumOff val="60000"/>
                      </a:schemeClr>
                    </a:solidFill>
                  </a:tcPr>
                </a:tc>
                <a:tc>
                  <a:txBody>
                    <a:bodyPr/>
                    <a:lstStyle/>
                    <a:p>
                      <a:r>
                        <a:rPr lang="en-US" sz="1100" dirty="0" smtClean="0"/>
                        <a:t>Lack of </a:t>
                      </a:r>
                      <a:r>
                        <a:rPr lang="en-US" sz="1100" baseline="0" dirty="0" smtClean="0"/>
                        <a:t> Physician Champion </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t>Identify</a:t>
                      </a:r>
                      <a:r>
                        <a:rPr lang="en-US" sz="1100" baseline="0" dirty="0" smtClean="0"/>
                        <a:t> strong nurse champions</a:t>
                      </a:r>
                    </a:p>
                    <a:p>
                      <a:pPr marL="285750" indent="-285750">
                        <a:buFont typeface="Arial" pitchFamily="34" charset="0"/>
                        <a:buChar char="•"/>
                      </a:pPr>
                      <a:r>
                        <a:rPr lang="en-US" sz="1100" baseline="0" dirty="0" smtClean="0"/>
                        <a:t>Leverage CDC CAUTI Expert videos</a:t>
                      </a:r>
                    </a:p>
                    <a:p>
                      <a:pPr marL="285750" indent="-285750">
                        <a:buFont typeface="Arial" pitchFamily="34" charset="0"/>
                        <a:buChar char="•"/>
                      </a:pPr>
                      <a:r>
                        <a:rPr lang="en-US" sz="1100" baseline="0" dirty="0" smtClean="0"/>
                        <a:t>Provide scripts as needed</a:t>
                      </a:r>
                      <a:endParaRPr lang="en-US" sz="1100" dirty="0"/>
                    </a:p>
                  </a:txBody>
                  <a:tcPr>
                    <a:solidFill>
                      <a:schemeClr val="accent3">
                        <a:lumMod val="40000"/>
                        <a:lumOff val="60000"/>
                      </a:schemeClr>
                    </a:solidFill>
                  </a:tcPr>
                </a:tc>
              </a:tr>
              <a:tr h="2050634">
                <a:tc>
                  <a:txBody>
                    <a:bodyPr/>
                    <a:lstStyle/>
                    <a:p>
                      <a:r>
                        <a:rPr lang="en-US" sz="1100" dirty="0" smtClean="0"/>
                        <a:t>Individual Physicians : Non-Surgeons</a:t>
                      </a:r>
                      <a:endParaRPr lang="en-US" sz="1100" dirty="0"/>
                    </a:p>
                  </a:txBody>
                  <a:tcPr>
                    <a:solidFill>
                      <a:schemeClr val="accent3">
                        <a:lumMod val="40000"/>
                        <a:lumOff val="60000"/>
                      </a:schemeClr>
                    </a:solidFill>
                  </a:tcPr>
                </a:tc>
                <a:tc>
                  <a:txBody>
                    <a:bodyPr/>
                    <a:lstStyle/>
                    <a:p>
                      <a:r>
                        <a:rPr lang="en-US" sz="1100" dirty="0" smtClean="0"/>
                        <a:t>Lack of Buy- In to New Practice</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latin typeface="+mn-lt"/>
                          <a:cs typeface="Arial" pitchFamily="34" charset="0"/>
                        </a:rPr>
                        <a:t>Make it As Easy as Possible to do the right thing</a:t>
                      </a:r>
                    </a:p>
                    <a:p>
                      <a:pPr marL="285750" indent="-285750">
                        <a:buFont typeface="Arial" pitchFamily="34" charset="0"/>
                        <a:buChar char="•"/>
                      </a:pPr>
                      <a:r>
                        <a:rPr lang="en-US" sz="1100" dirty="0" smtClean="0">
                          <a:latin typeface="+mn-lt"/>
                          <a:cs typeface="Arial" pitchFamily="34" charset="0"/>
                        </a:rPr>
                        <a:t>Involve Early in Decisions : Design and  Plans</a:t>
                      </a:r>
                    </a:p>
                    <a:p>
                      <a:pPr marL="285750" indent="-285750">
                        <a:buFont typeface="Arial" pitchFamily="34" charset="0"/>
                        <a:buChar char="•"/>
                      </a:pPr>
                      <a:r>
                        <a:rPr lang="en-US" sz="1100" dirty="0" smtClean="0">
                          <a:latin typeface="+mn-lt"/>
                          <a:cs typeface="Arial" pitchFamily="34" charset="0"/>
                        </a:rPr>
                        <a:t>Physician  Champion Presentation at Staff Meetings </a:t>
                      </a:r>
                    </a:p>
                    <a:p>
                      <a:pPr marL="285750" indent="-285750">
                        <a:buFont typeface="Arial" pitchFamily="34" charset="0"/>
                        <a:buChar char="•"/>
                      </a:pPr>
                      <a:r>
                        <a:rPr lang="en-US" sz="1100" dirty="0" smtClean="0">
                          <a:latin typeface="+mn-lt"/>
                          <a:cs typeface="Arial" pitchFamily="34" charset="0"/>
                        </a:rPr>
                        <a:t>Provide Data and Feedback </a:t>
                      </a:r>
                    </a:p>
                    <a:p>
                      <a:pPr marL="285750" indent="-285750">
                        <a:buFont typeface="Arial" pitchFamily="34" charset="0"/>
                        <a:buChar char="•"/>
                      </a:pPr>
                      <a:r>
                        <a:rPr lang="en-US" sz="1100" dirty="0" smtClean="0">
                          <a:latin typeface="+mn-lt"/>
                          <a:cs typeface="Arial" pitchFamily="34" charset="0"/>
                        </a:rPr>
                        <a:t>Engage Medical Leadership support ,eg  Chief of Staff</a:t>
                      </a:r>
                    </a:p>
                    <a:p>
                      <a:pPr marL="285750" indent="-285750">
                        <a:spcBef>
                          <a:spcPts val="0"/>
                        </a:spcBef>
                        <a:buFont typeface="Arial" pitchFamily="34" charset="0"/>
                        <a:buChar char="•"/>
                        <a:defRPr/>
                      </a:pPr>
                      <a:r>
                        <a:rPr lang="en-US" sz="1100" dirty="0" smtClean="0">
                          <a:latin typeface="+mn-lt"/>
                          <a:cs typeface="Arial" pitchFamily="34" charset="0"/>
                        </a:rPr>
                        <a:t>Use Scripts to Engage</a:t>
                      </a:r>
                    </a:p>
                    <a:p>
                      <a:pPr marL="285750" indent="-285750">
                        <a:spcBef>
                          <a:spcPts val="0"/>
                        </a:spcBef>
                        <a:buFont typeface="Arial" pitchFamily="34" charset="0"/>
                        <a:buChar char="•"/>
                        <a:defRPr/>
                      </a:pPr>
                      <a:r>
                        <a:rPr lang="en-US" sz="1100" dirty="0" smtClean="0">
                          <a:latin typeface="+mn-lt"/>
                          <a:cs typeface="Arial" pitchFamily="34" charset="0"/>
                        </a:rPr>
                        <a:t>Frame it :  “WIIFM”</a:t>
                      </a:r>
                    </a:p>
                    <a:p>
                      <a:pPr marL="285750" indent="-285750">
                        <a:buFont typeface="Arial" pitchFamily="34" charset="0"/>
                        <a:buChar char="•"/>
                      </a:pPr>
                      <a:r>
                        <a:rPr lang="en-US" sz="1100" dirty="0" smtClean="0">
                          <a:latin typeface="+mn-lt"/>
                          <a:cs typeface="Arial" pitchFamily="34" charset="0"/>
                        </a:rPr>
                        <a:t>One on One Education  </a:t>
                      </a:r>
                    </a:p>
                    <a:p>
                      <a:pPr marL="285750" indent="-285750">
                        <a:buFont typeface="Arial" pitchFamily="34" charset="0"/>
                        <a:buChar char="•"/>
                      </a:pPr>
                      <a:r>
                        <a:rPr lang="en-US" sz="1100" dirty="0" smtClean="0">
                          <a:latin typeface="+mn-lt"/>
                          <a:cs typeface="Arial" pitchFamily="34" charset="0"/>
                        </a:rPr>
                        <a:t>Listen Carefully </a:t>
                      </a:r>
                    </a:p>
                    <a:p>
                      <a:pPr marL="285750" indent="-285750">
                        <a:buFont typeface="Arial" pitchFamily="34" charset="0"/>
                        <a:buChar char="•"/>
                      </a:pPr>
                      <a:r>
                        <a:rPr lang="en-US" sz="1100" dirty="0" smtClean="0">
                          <a:latin typeface="+mn-lt"/>
                          <a:cs typeface="Arial" pitchFamily="34" charset="0"/>
                        </a:rPr>
                        <a:t>Ask : “What will it take for you to Participate or Commit”</a:t>
                      </a:r>
                    </a:p>
                    <a:p>
                      <a:pPr marL="285750" indent="-285750">
                        <a:buFont typeface="Arial" pitchFamily="34" charset="0"/>
                        <a:buChar char="•"/>
                      </a:pPr>
                      <a:r>
                        <a:rPr lang="en-US" sz="1100" dirty="0" smtClean="0">
                          <a:latin typeface="+mn-lt"/>
                          <a:cs typeface="Arial" pitchFamily="34" charset="0"/>
                        </a:rPr>
                        <a:t>Rewards/Recognition</a:t>
                      </a:r>
                    </a:p>
                  </a:txBody>
                  <a:tcPr>
                    <a:solidFill>
                      <a:schemeClr val="accent3">
                        <a:lumMod val="40000"/>
                        <a:lumOff val="60000"/>
                      </a:schemeClr>
                    </a:solidFill>
                  </a:tcPr>
                </a:tc>
              </a:tr>
              <a:tr h="1337369">
                <a:tc>
                  <a:txBody>
                    <a:bodyPr/>
                    <a:lstStyle/>
                    <a:p>
                      <a:r>
                        <a:rPr lang="en-US" sz="1100" dirty="0" smtClean="0"/>
                        <a:t>Individual</a:t>
                      </a:r>
                      <a:r>
                        <a:rPr lang="en-US" sz="1100" baseline="0" dirty="0" smtClean="0"/>
                        <a:t> Physicians : Surgeons</a:t>
                      </a:r>
                      <a:endParaRPr lang="en-US" sz="1100" dirty="0"/>
                    </a:p>
                  </a:txBody>
                  <a:tcPr>
                    <a:solidFill>
                      <a:schemeClr val="accent3">
                        <a:lumMod val="40000"/>
                        <a:lumOff val="60000"/>
                      </a:schemeClr>
                    </a:solidFill>
                  </a:tcPr>
                </a:tc>
                <a:tc>
                  <a:txBody>
                    <a:bodyPr/>
                    <a:lstStyle/>
                    <a:p>
                      <a:r>
                        <a:rPr lang="en-US" sz="1100" dirty="0" smtClean="0"/>
                        <a:t>Resistance to Early Indwelling</a:t>
                      </a:r>
                      <a:r>
                        <a:rPr lang="en-US" sz="1100" baseline="0" dirty="0" smtClean="0"/>
                        <a:t> Urinary Catheter Removal</a:t>
                      </a:r>
                      <a:endParaRPr lang="en-US" sz="1100" dirty="0"/>
                    </a:p>
                  </a:txBody>
                  <a:tcPr>
                    <a:solidFill>
                      <a:schemeClr val="accent3">
                        <a:lumMod val="40000"/>
                        <a:lumOff val="60000"/>
                      </a:schemeClr>
                    </a:solidFill>
                  </a:tcPr>
                </a:tc>
                <a:tc>
                  <a:txBody>
                    <a:bodyPr/>
                    <a:lstStyle/>
                    <a:p>
                      <a:pPr marL="285750" indent="-285750">
                        <a:buFont typeface="Arial" pitchFamily="34" charset="0"/>
                        <a:buChar char="•"/>
                      </a:pPr>
                      <a:r>
                        <a:rPr lang="en-US" sz="1100" dirty="0" smtClean="0"/>
                        <a:t>All of the above plus: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smtClean="0"/>
                        <a:t>Engage medical leadership</a:t>
                      </a:r>
                      <a:r>
                        <a:rPr lang="en-US" sz="1100" baseline="0" dirty="0" smtClean="0"/>
                        <a:t> support  ie Chief of Surgery</a:t>
                      </a:r>
                      <a:endParaRPr lang="en-US" sz="1100" dirty="0" smtClean="0"/>
                    </a:p>
                    <a:p>
                      <a:pPr marL="285750" indent="-285750">
                        <a:buFont typeface="Arial" pitchFamily="34" charset="0"/>
                        <a:buChar char="•"/>
                      </a:pPr>
                      <a:r>
                        <a:rPr lang="en-US" sz="1100" baseline="0" dirty="0" smtClean="0"/>
                        <a:t>Participate in SCIP initiative</a:t>
                      </a:r>
                    </a:p>
                    <a:p>
                      <a:pPr marL="285750" indent="-285750">
                        <a:buFont typeface="Arial" pitchFamily="34" charset="0"/>
                        <a:buChar char="•"/>
                      </a:pPr>
                      <a:r>
                        <a:rPr lang="en-US" sz="1100" baseline="0" dirty="0" smtClean="0"/>
                        <a:t>Engage a surgeon or urologist as a champion/team member</a:t>
                      </a:r>
                    </a:p>
                    <a:p>
                      <a:pPr marL="285750" indent="-285750">
                        <a:buFont typeface="Arial" pitchFamily="34" charset="0"/>
                        <a:buChar char="•"/>
                      </a:pPr>
                      <a:r>
                        <a:rPr lang="en-US" sz="1100" baseline="0" dirty="0" smtClean="0"/>
                        <a:t>Leverage organizational policies</a:t>
                      </a:r>
                    </a:p>
                    <a:p>
                      <a:pPr marL="285750" indent="-285750">
                        <a:buFont typeface="Arial" pitchFamily="34" charset="0"/>
                        <a:buChar char="•"/>
                      </a:pPr>
                      <a:r>
                        <a:rPr lang="en-US" sz="1100" baseline="0" dirty="0" smtClean="0"/>
                        <a:t>Consider Posting Data on Individual Physicians :</a:t>
                      </a:r>
                    </a:p>
                    <a:p>
                      <a:pPr marL="0" indent="0">
                        <a:buFont typeface="Arial" pitchFamily="34" charset="0"/>
                        <a:buNone/>
                      </a:pPr>
                      <a:r>
                        <a:rPr lang="en-US" sz="1100" baseline="0" dirty="0" smtClean="0"/>
                        <a:t>         only if culturally correct</a:t>
                      </a:r>
                    </a:p>
                  </a:txBody>
                  <a:tcPr>
                    <a:solidFill>
                      <a:schemeClr val="accent3">
                        <a:lumMod val="40000"/>
                        <a:lumOff val="60000"/>
                      </a:schemeClr>
                    </a:solidFill>
                  </a:tcPr>
                </a:tc>
              </a:tr>
            </a:tbl>
          </a:graphicData>
        </a:graphic>
      </p:graphicFrame>
      <p:sp>
        <p:nvSpPr>
          <p:cNvPr id="2" name="TextBox 1"/>
          <p:cNvSpPr txBox="1"/>
          <p:nvPr/>
        </p:nvSpPr>
        <p:spPr>
          <a:xfrm rot="10800000" flipV="1">
            <a:off x="-533400" y="6563227"/>
            <a:ext cx="2726637" cy="246221"/>
          </a:xfrm>
          <a:prstGeom prst="rect">
            <a:avLst/>
          </a:prstGeom>
          <a:noFill/>
        </p:spPr>
        <p:txBody>
          <a:bodyPr wrap="square" rtlCol="0">
            <a:spAutoFit/>
          </a:bodyPr>
          <a:lstStyle/>
          <a:p>
            <a:r>
              <a:rPr lang="en-US" sz="1000" i="1" dirty="0" smtClean="0"/>
              <a:t>                Adapted from Catheterout.org</a:t>
            </a:r>
            <a:endParaRPr lang="en-US" sz="1000" i="1" dirty="0"/>
          </a:p>
        </p:txBody>
      </p:sp>
    </p:spTree>
    <p:extLst>
      <p:ext uri="{BB962C8B-B14F-4D97-AF65-F5344CB8AC3E}">
        <p14:creationId xmlns:p14="http://schemas.microsoft.com/office/powerpoint/2010/main" val="4271318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and Family Engagement</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44</a:t>
            </a:fld>
            <a:endParaRPr lang="en-US" dirty="0"/>
          </a:p>
        </p:txBody>
      </p:sp>
      <p:sp>
        <p:nvSpPr>
          <p:cNvPr id="4" name="Text Placeholder 3"/>
          <p:cNvSpPr>
            <a:spLocks noGrp="1"/>
          </p:cNvSpPr>
          <p:nvPr>
            <p:ph sz="quarter" idx="11"/>
          </p:nvPr>
        </p:nvSpPr>
        <p:spPr/>
        <p:txBody>
          <a:bodyPr>
            <a:noAutofit/>
          </a:bodyPr>
          <a:lstStyle/>
          <a:p>
            <a:pPr marL="0" indent="0" algn="l">
              <a:lnSpc>
                <a:spcPct val="120000"/>
              </a:lnSpc>
              <a:spcBef>
                <a:spcPts val="0"/>
              </a:spcBef>
              <a:spcAft>
                <a:spcPts val="600"/>
              </a:spcAft>
              <a:buNone/>
            </a:pPr>
            <a:r>
              <a:rPr lang="en-US" sz="2400" b="1" dirty="0" smtClean="0"/>
              <a:t>Sue </a:t>
            </a:r>
            <a:r>
              <a:rPr lang="en-US" sz="2400" b="1" dirty="0"/>
              <a:t>Collier, RN, MSN, FABC</a:t>
            </a:r>
          </a:p>
          <a:p>
            <a:pPr marL="0" indent="0" algn="l">
              <a:lnSpc>
                <a:spcPct val="120000"/>
              </a:lnSpc>
              <a:spcBef>
                <a:spcPts val="0"/>
              </a:spcBef>
              <a:spcAft>
                <a:spcPts val="600"/>
              </a:spcAft>
              <a:buNone/>
            </a:pPr>
            <a:r>
              <a:rPr lang="en-US" sz="2400" dirty="0"/>
              <a:t>Clinical Content Development Lead</a:t>
            </a:r>
          </a:p>
          <a:p>
            <a:pPr marL="0" indent="0" algn="l">
              <a:lnSpc>
                <a:spcPct val="120000"/>
              </a:lnSpc>
              <a:spcBef>
                <a:spcPts val="0"/>
              </a:spcBef>
              <a:spcAft>
                <a:spcPts val="600"/>
              </a:spcAft>
              <a:buNone/>
            </a:pPr>
            <a:r>
              <a:rPr lang="en-US" sz="2400" dirty="0"/>
              <a:t>Health Research &amp; Education Trust </a:t>
            </a:r>
          </a:p>
          <a:p>
            <a:pPr marL="0" indent="0" algn="l">
              <a:lnSpc>
                <a:spcPct val="120000"/>
              </a:lnSpc>
              <a:spcBef>
                <a:spcPts val="0"/>
              </a:spcBef>
              <a:spcAft>
                <a:spcPts val="600"/>
              </a:spcAft>
              <a:buNone/>
            </a:pPr>
            <a:r>
              <a:rPr lang="en-US" sz="2400" dirty="0"/>
              <a:t>American Hospital Association</a:t>
            </a:r>
          </a:p>
        </p:txBody>
      </p:sp>
    </p:spTree>
    <p:extLst>
      <p:ext uri="{BB962C8B-B14F-4D97-AF65-F5344CB8AC3E}">
        <p14:creationId xmlns:p14="http://schemas.microsoft.com/office/powerpoint/2010/main" val="3108818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Patient and Family Engagement (PFE)</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45</a:t>
            </a:fld>
            <a:endParaRPr lang="en-US" dirty="0"/>
          </a:p>
        </p:txBody>
      </p:sp>
      <p:sp>
        <p:nvSpPr>
          <p:cNvPr id="2" name="Content Placeholder 1"/>
          <p:cNvSpPr>
            <a:spLocks noGrp="1"/>
          </p:cNvSpPr>
          <p:nvPr>
            <p:ph sz="quarter" idx="11"/>
          </p:nvPr>
        </p:nvSpPr>
        <p:spPr/>
        <p:txBody>
          <a:bodyPr>
            <a:normAutofit lnSpcReduction="10000"/>
          </a:bodyPr>
          <a:lstStyle/>
          <a:p>
            <a:pPr marL="0" indent="0">
              <a:buNone/>
            </a:pPr>
            <a:r>
              <a:rPr lang="en-US" dirty="0"/>
              <a:t>Consider these three elements as we discuss engagement of </a:t>
            </a:r>
            <a:r>
              <a:rPr lang="en-US" dirty="0" smtClean="0"/>
              <a:t>the patient and their family:</a:t>
            </a:r>
          </a:p>
          <a:p>
            <a:r>
              <a:rPr lang="en-US" dirty="0" smtClean="0"/>
              <a:t>Concerns/fears: What are their unique concerns or issues?</a:t>
            </a:r>
          </a:p>
          <a:p>
            <a:r>
              <a:rPr lang="en-US" dirty="0" smtClean="0"/>
              <a:t>Skills/Knowledge : What </a:t>
            </a:r>
            <a:r>
              <a:rPr lang="en-US" dirty="0"/>
              <a:t>do they need to know </a:t>
            </a:r>
            <a:r>
              <a:rPr lang="en-US" dirty="0" smtClean="0"/>
              <a:t>to be part of the team?</a:t>
            </a:r>
            <a:endParaRPr lang="en-US" dirty="0"/>
          </a:p>
          <a:p>
            <a:pPr lvl="0"/>
            <a:r>
              <a:rPr lang="en-US" dirty="0"/>
              <a:t>System </a:t>
            </a:r>
            <a:r>
              <a:rPr lang="en-US" dirty="0" smtClean="0"/>
              <a:t>support: </a:t>
            </a:r>
            <a:r>
              <a:rPr lang="en-US" dirty="0"/>
              <a:t>What can the system do to promote </a:t>
            </a:r>
            <a:r>
              <a:rPr lang="en-US" dirty="0" smtClean="0"/>
              <a:t>PFE?</a:t>
            </a:r>
            <a:endParaRPr lang="en-US" dirty="0"/>
          </a:p>
        </p:txBody>
      </p:sp>
    </p:spTree>
    <p:extLst>
      <p:ext uri="{BB962C8B-B14F-4D97-AF65-F5344CB8AC3E}">
        <p14:creationId xmlns:p14="http://schemas.microsoft.com/office/powerpoint/2010/main" val="2364457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PFE Defined</a:t>
            </a:r>
            <a:endParaRPr lang="en-US" dirty="0">
              <a:solidFill>
                <a:schemeClr val="bg1"/>
              </a:solidFill>
            </a:endParaRPr>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46</a:t>
            </a:fld>
            <a:endParaRPr lang="en-US" dirty="0"/>
          </a:p>
        </p:txBody>
      </p:sp>
      <p:pic>
        <p:nvPicPr>
          <p:cNvPr id="6" name="Picture 2" descr="Patient and family engagment is defined as patients, families and their representatives, and health professionals working in active partnership at various levels across the health care system - direct care, organizational design and governance, and policy making, to improve health and health care. "/>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54408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63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87821" y="3048000"/>
            <a:ext cx="9144000" cy="1371600"/>
          </a:xfrm>
        </p:spPr>
        <p:txBody>
          <a:bodyPr>
            <a:normAutofit fontScale="90000"/>
          </a:bodyPr>
          <a:lstStyle/>
          <a:p>
            <a:r>
              <a:rPr lang="en-US" dirty="0" smtClean="0"/>
              <a:t>Evidence Boost: A review of research highlighting how patient engagement contributes to improved care</a:t>
            </a:r>
            <a:endParaRPr lang="en-US" dirty="0"/>
          </a:p>
        </p:txBody>
      </p:sp>
      <p:pic>
        <p:nvPicPr>
          <p:cNvPr id="4" name="Picture 2" descr="image of the first page of an article from dr. G. Ross Baker on Evidence Boost: A review of research highlighting how patient engagement contributes to improved care"/>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457200" y="34414"/>
            <a:ext cx="8382000" cy="63663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47</a:t>
            </a:fld>
            <a:endParaRPr lang="en-US" dirty="0"/>
          </a:p>
        </p:txBody>
      </p:sp>
    </p:spTree>
    <p:extLst>
      <p:ext uri="{BB962C8B-B14F-4D97-AF65-F5344CB8AC3E}">
        <p14:creationId xmlns:p14="http://schemas.microsoft.com/office/powerpoint/2010/main" val="162343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the Environment for PFE</a:t>
            </a:r>
          </a:p>
        </p:txBody>
      </p:sp>
      <p:sp>
        <p:nvSpPr>
          <p:cNvPr id="3" name="Content Placeholder 2"/>
          <p:cNvSpPr>
            <a:spLocks noGrp="1"/>
          </p:cNvSpPr>
          <p:nvPr>
            <p:ph sz="quarter" idx="11"/>
          </p:nvPr>
        </p:nvSpPr>
        <p:spPr/>
        <p:txBody>
          <a:bodyPr>
            <a:normAutofit lnSpcReduction="10000"/>
          </a:bodyPr>
          <a:lstStyle/>
          <a:p>
            <a:pPr marL="457200" indent="-457200">
              <a:lnSpc>
                <a:spcPct val="90000"/>
              </a:lnSpc>
              <a:buFont typeface="Arial"/>
              <a:buChar char="•"/>
            </a:pPr>
            <a:r>
              <a:rPr lang="en-US" dirty="0"/>
              <a:t>Mutual respect for skills and knowledge</a:t>
            </a:r>
          </a:p>
          <a:p>
            <a:pPr marL="457200" indent="-457200">
              <a:lnSpc>
                <a:spcPct val="90000"/>
              </a:lnSpc>
              <a:buFont typeface="Arial"/>
              <a:buChar char="•"/>
            </a:pPr>
            <a:r>
              <a:rPr lang="en-US" dirty="0"/>
              <a:t>Honest, clear, two-way communication</a:t>
            </a:r>
          </a:p>
          <a:p>
            <a:pPr marL="457200" indent="-457200">
              <a:lnSpc>
                <a:spcPct val="90000"/>
              </a:lnSpc>
              <a:buFont typeface="Arial"/>
              <a:buChar char="•"/>
            </a:pPr>
            <a:r>
              <a:rPr lang="en-US" dirty="0"/>
              <a:t>Understanding and empathy by being accessible and responsive</a:t>
            </a:r>
          </a:p>
          <a:p>
            <a:pPr marL="457200" indent="-457200">
              <a:lnSpc>
                <a:spcPct val="90000"/>
              </a:lnSpc>
              <a:buFont typeface="Arial"/>
              <a:buChar char="•"/>
            </a:pPr>
            <a:r>
              <a:rPr lang="en-US" dirty="0"/>
              <a:t>Mutually agreed upon goals through joint planning and evaluation</a:t>
            </a:r>
          </a:p>
          <a:p>
            <a:pPr marL="457200" indent="-457200">
              <a:lnSpc>
                <a:spcPct val="90000"/>
              </a:lnSpc>
              <a:buFont typeface="Arial"/>
              <a:buChar char="•"/>
            </a:pPr>
            <a:r>
              <a:rPr lang="en-US" i="1" dirty="0">
                <a:solidFill>
                  <a:srgbClr val="FF0000"/>
                </a:solidFill>
              </a:rPr>
              <a:t>Shared planning and decision-making (doing things </a:t>
            </a:r>
            <a:r>
              <a:rPr lang="en-US" b="1" i="1" u="sng" dirty="0">
                <a:solidFill>
                  <a:srgbClr val="FF0000"/>
                </a:solidFill>
              </a:rPr>
              <a:t>with</a:t>
            </a:r>
            <a:r>
              <a:rPr lang="en-US" i="1" dirty="0">
                <a:solidFill>
                  <a:srgbClr val="FF0000"/>
                </a:solidFill>
              </a:rPr>
              <a:t> patients-families, not </a:t>
            </a:r>
            <a:r>
              <a:rPr lang="en-US" i="1" u="sng" dirty="0">
                <a:solidFill>
                  <a:srgbClr val="FF0000"/>
                </a:solidFill>
              </a:rPr>
              <a:t>fo</a:t>
            </a:r>
            <a:r>
              <a:rPr lang="en-US" i="1" dirty="0">
                <a:solidFill>
                  <a:srgbClr val="FF0000"/>
                </a:solidFill>
              </a:rPr>
              <a:t>r or </a:t>
            </a:r>
            <a:r>
              <a:rPr lang="en-US" i="1" u="sng" dirty="0">
                <a:solidFill>
                  <a:srgbClr val="FF0000"/>
                </a:solidFill>
              </a:rPr>
              <a:t>to</a:t>
            </a:r>
            <a:r>
              <a:rPr lang="en-US" i="1" dirty="0">
                <a:solidFill>
                  <a:srgbClr val="FF0000"/>
                </a:solidFill>
              </a:rPr>
              <a:t> them)</a:t>
            </a:r>
          </a:p>
          <a:p>
            <a:endParaRPr lang="en-US" dirty="0"/>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48</a:t>
            </a:fld>
            <a:endParaRPr lang="en-US" dirty="0"/>
          </a:p>
        </p:txBody>
      </p:sp>
    </p:spTree>
    <p:extLst>
      <p:ext uri="{BB962C8B-B14F-4D97-AF65-F5344CB8AC3E}">
        <p14:creationId xmlns:p14="http://schemas.microsoft.com/office/powerpoint/2010/main" val="1542464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ln/>
        </p:spPr>
        <p:txBody>
          <a:bodyPr>
            <a:noAutofit/>
          </a:bodyPr>
          <a:lstStyle/>
          <a:p>
            <a:r>
              <a:rPr lang="en-US" b="0" dirty="0" smtClean="0">
                <a:solidFill>
                  <a:schemeClr val="bg1"/>
                </a:solidFill>
              </a:rPr>
              <a:t>Examples of PFE Practices</a:t>
            </a:r>
            <a:endParaRPr lang="en-US" b="0" dirty="0">
              <a:solidFill>
                <a:schemeClr val="bg1"/>
              </a:solidFill>
            </a:endParaRPr>
          </a:p>
        </p:txBody>
      </p:sp>
      <p:graphicFrame>
        <p:nvGraphicFramePr>
          <p:cNvPr id="18" name="Object 10" descr="image of a patient"/>
          <p:cNvGraphicFramePr>
            <a:graphicFrameLocks noGrp="1" noChangeAspect="1"/>
          </p:cNvGraphicFramePr>
          <p:nvPr>
            <p:ph sz="quarter" idx="11"/>
            <p:extLst>
              <p:ext uri="{D42A27DB-BD31-4B8C-83A1-F6EECF244321}">
                <p14:modId xmlns:p14="http://schemas.microsoft.com/office/powerpoint/2010/main" val="1006817536"/>
              </p:ext>
            </p:extLst>
          </p:nvPr>
        </p:nvGraphicFramePr>
        <p:xfrm>
          <a:off x="4378573" y="3061290"/>
          <a:ext cx="4343400" cy="2895600"/>
        </p:xfrm>
        <a:graphic>
          <a:graphicData uri="http://schemas.openxmlformats.org/presentationml/2006/ole">
            <mc:AlternateContent xmlns:mc="http://schemas.openxmlformats.org/markup-compatibility/2006">
              <mc:Choice xmlns:v="urn:schemas-microsoft-com:vml" Requires="v">
                <p:oleObj spid="_x0000_s1057" name="Photo Editor Photo" r:id="rId4" imgW="17142857" imgH="11428571" progId="MSPhotoEd.3">
                  <p:embed/>
                </p:oleObj>
              </mc:Choice>
              <mc:Fallback>
                <p:oleObj name="Photo Editor Photo" r:id="rId4" imgW="17142857" imgH="114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573" y="3061290"/>
                        <a:ext cx="4343400" cy="2895600"/>
                      </a:xfrm>
                      <a:prstGeom prst="rect">
                        <a:avLst/>
                      </a:prstGeom>
                      <a:noFill/>
                      <a:ln>
                        <a:noFill/>
                      </a:ln>
                      <a:effectLst/>
                      <a:extLst/>
                    </p:spPr>
                  </p:pic>
                </p:oleObj>
              </mc:Fallback>
            </mc:AlternateContent>
          </a:graphicData>
        </a:graphic>
      </p:graphicFrame>
      <p:sp>
        <p:nvSpPr>
          <p:cNvPr id="77827" name="Rectangle 3"/>
          <p:cNvSpPr>
            <a:spLocks noGrp="1" noChangeArrowheads="1"/>
          </p:cNvSpPr>
          <p:nvPr>
            <p:ph type="body" sz="half" idx="4294967295"/>
          </p:nvPr>
        </p:nvSpPr>
        <p:spPr>
          <a:xfrm>
            <a:off x="28353" y="1676400"/>
            <a:ext cx="4267200" cy="4648200"/>
          </a:xfrm>
        </p:spPr>
        <p:txBody>
          <a:bodyPr>
            <a:normAutofit fontScale="92500" lnSpcReduction="20000"/>
          </a:bodyPr>
          <a:lstStyle/>
          <a:p>
            <a:pPr>
              <a:lnSpc>
                <a:spcPct val="110000"/>
              </a:lnSpc>
            </a:pPr>
            <a:r>
              <a:rPr lang="en-US" sz="2400" dirty="0" smtClean="0"/>
              <a:t>Including patient/family in rounds</a:t>
            </a:r>
          </a:p>
          <a:p>
            <a:pPr>
              <a:lnSpc>
                <a:spcPct val="110000"/>
              </a:lnSpc>
            </a:pPr>
            <a:r>
              <a:rPr lang="en-US" sz="2400" dirty="0" smtClean="0"/>
              <a:t>Supporting family presence</a:t>
            </a:r>
          </a:p>
          <a:p>
            <a:pPr>
              <a:lnSpc>
                <a:spcPct val="110000"/>
              </a:lnSpc>
            </a:pPr>
            <a:r>
              <a:rPr lang="en-US" sz="2400" dirty="0" smtClean="0"/>
              <a:t>Including patient/family in CAUTI prevention education</a:t>
            </a:r>
          </a:p>
          <a:p>
            <a:pPr>
              <a:lnSpc>
                <a:spcPct val="110000"/>
              </a:lnSpc>
            </a:pPr>
            <a:r>
              <a:rPr lang="en-US" sz="2400" dirty="0" smtClean="0"/>
              <a:t>Sharing patient stories in quality team </a:t>
            </a:r>
            <a:r>
              <a:rPr lang="en-US" sz="2400" dirty="0"/>
              <a:t>meetings</a:t>
            </a:r>
          </a:p>
          <a:p>
            <a:pPr>
              <a:lnSpc>
                <a:spcPct val="110000"/>
              </a:lnSpc>
            </a:pPr>
            <a:r>
              <a:rPr lang="en-US" sz="2400" dirty="0" smtClean="0"/>
              <a:t>Developing Patient-family advisor roles and councils</a:t>
            </a:r>
            <a:endParaRPr lang="en-US" sz="2400" dirty="0"/>
          </a:p>
          <a:p>
            <a:pPr>
              <a:lnSpc>
                <a:spcPct val="110000"/>
              </a:lnSpc>
            </a:pPr>
            <a:r>
              <a:rPr lang="en-US" sz="2400" dirty="0" smtClean="0"/>
              <a:t>Encouraging Patient Advisors to serve on safety </a:t>
            </a:r>
            <a:r>
              <a:rPr lang="en-US" sz="2400" dirty="0"/>
              <a:t>and quality performance improvement teams </a:t>
            </a:r>
          </a:p>
          <a:p>
            <a:pPr>
              <a:lnSpc>
                <a:spcPct val="80000"/>
              </a:lnSpc>
            </a:pPr>
            <a:endParaRPr lang="en-US" sz="1800" dirty="0"/>
          </a:p>
        </p:txBody>
      </p:sp>
      <p:pic>
        <p:nvPicPr>
          <p:cNvPr id="10" name="Picture 9" descr="image of a patient"/>
          <p:cNvPicPr>
            <a:picLocks noChangeAspect="1"/>
          </p:cNvPicPr>
          <p:nvPr/>
        </p:nvPicPr>
        <p:blipFill>
          <a:blip r:embed="rId6"/>
          <a:stretch>
            <a:fillRect/>
          </a:stretch>
        </p:blipFill>
        <p:spPr>
          <a:xfrm>
            <a:off x="6779493" y="5105400"/>
            <a:ext cx="2147453" cy="1523999"/>
          </a:xfrm>
          <a:prstGeom prst="rect">
            <a:avLst/>
          </a:prstGeom>
        </p:spPr>
      </p:pic>
      <p:pic>
        <p:nvPicPr>
          <p:cNvPr id="12" name="Picture 4" descr="thumbnail"/>
          <p:cNvPicPr>
            <a:picLocks noChangeAspect="1" noChangeArrowheads="1"/>
          </p:cNvPicPr>
          <p:nvPr/>
        </p:nvPicPr>
        <p:blipFill>
          <a:blip r:embed="rId7"/>
          <a:srcRect/>
          <a:stretch>
            <a:fillRect/>
          </a:stretch>
        </p:blipFill>
        <p:spPr bwMode="auto">
          <a:xfrm>
            <a:off x="6550273" y="1657351"/>
            <a:ext cx="2311401" cy="1733550"/>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49</a:t>
            </a:fld>
            <a:endParaRPr lang="en-US" dirty="0"/>
          </a:p>
        </p:txBody>
      </p:sp>
    </p:spTree>
    <p:extLst>
      <p:ext uri="{BB962C8B-B14F-4D97-AF65-F5344CB8AC3E}">
        <p14:creationId xmlns:p14="http://schemas.microsoft.com/office/powerpoint/2010/main" val="1323418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5</a:t>
            </a:fld>
            <a:endParaRPr lang="en-US" dirty="0"/>
          </a:p>
        </p:txBody>
      </p:sp>
      <p:sp>
        <p:nvSpPr>
          <p:cNvPr id="4" name="Content Placeholder 3"/>
          <p:cNvSpPr>
            <a:spLocks noGrp="1"/>
          </p:cNvSpPr>
          <p:nvPr>
            <p:ph sz="quarter" idx="11"/>
          </p:nvPr>
        </p:nvSpPr>
        <p:spPr>
          <a:xfrm>
            <a:off x="457200" y="1676400"/>
            <a:ext cx="8153400" cy="4724400"/>
          </a:xfrm>
        </p:spPr>
        <p:txBody>
          <a:bodyPr>
            <a:normAutofit fontScale="55000" lnSpcReduction="20000"/>
          </a:bodyPr>
          <a:lstStyle/>
          <a:p>
            <a:r>
              <a:rPr lang="en-US" sz="4400" dirty="0"/>
              <a:t>08/04/12 – Ms. C is </a:t>
            </a:r>
            <a:r>
              <a:rPr lang="en-US" sz="4400" dirty="0" smtClean="0"/>
              <a:t>febrile </a:t>
            </a:r>
            <a:r>
              <a:rPr lang="en-US" sz="4400" dirty="0"/>
              <a:t>(38.9°C) and </a:t>
            </a:r>
            <a:r>
              <a:rPr lang="en-US" sz="4400" dirty="0" smtClean="0"/>
              <a:t>complains of </a:t>
            </a:r>
            <a:r>
              <a:rPr lang="en-US" sz="4400" dirty="0"/>
              <a:t>diffuse abdominal pain. WBC </a:t>
            </a:r>
            <a:r>
              <a:rPr lang="en-US" sz="4400" dirty="0" smtClean="0"/>
              <a:t>has increased </a:t>
            </a:r>
            <a:r>
              <a:rPr lang="en-US" sz="4400" dirty="0"/>
              <a:t>to 19,000. She </a:t>
            </a:r>
            <a:r>
              <a:rPr lang="en-US" sz="4400" dirty="0" smtClean="0"/>
              <a:t>has </a:t>
            </a:r>
            <a:r>
              <a:rPr lang="en-US" sz="4400" dirty="0"/>
              <a:t>cloudy, foul-smelling urine and urinalysis </a:t>
            </a:r>
            <a:r>
              <a:rPr lang="en-US" sz="4400" dirty="0" smtClean="0"/>
              <a:t>shows </a:t>
            </a:r>
            <a:r>
              <a:rPr lang="en-US" sz="4400" dirty="0"/>
              <a:t>2+ protein, + nitrite, 2+ leukocyte esterase, WBC – 15/mm3 of unspun urine and 3+ bacteria. </a:t>
            </a:r>
            <a:r>
              <a:rPr lang="en-US" sz="4400" dirty="0" smtClean="0"/>
              <a:t>Urine culture </a:t>
            </a:r>
            <a:r>
              <a:rPr lang="en-US" sz="4400" dirty="0"/>
              <a:t>was 10,000 CFU/ml E. coli. The abdominal pain </a:t>
            </a:r>
            <a:r>
              <a:rPr lang="en-US" sz="4400" dirty="0" smtClean="0"/>
              <a:t>seems </a:t>
            </a:r>
            <a:r>
              <a:rPr lang="en-US" sz="4400" dirty="0"/>
              <a:t>localized to </a:t>
            </a:r>
            <a:r>
              <a:rPr lang="en-US" sz="4400" dirty="0" smtClean="0"/>
              <a:t>the surgical </a:t>
            </a:r>
            <a:r>
              <a:rPr lang="en-US" sz="4400" dirty="0"/>
              <a:t>area</a:t>
            </a:r>
            <a:r>
              <a:rPr lang="en-US" sz="4400" dirty="0" smtClean="0"/>
              <a:t>.</a:t>
            </a:r>
          </a:p>
          <a:p>
            <a:endParaRPr lang="en-US" sz="4400" dirty="0"/>
          </a:p>
          <a:p>
            <a:r>
              <a:rPr lang="en-US" sz="4400" dirty="0"/>
              <a:t>8/04/12 – Ms. C is diagnosed with a CAUTI by the attending physician. The physician ordered a course of antibiotics. During morning huddle the infection preventionist reviewed the prevalence of urinary catheter use. Several staff indicated that a higher prevalence of UTI in the ICU is not unusual. When Ms. C’s son was at the bedside during visiting hours, he stated he was angry and concerned that his mother </a:t>
            </a:r>
            <a:r>
              <a:rPr lang="en-US" sz="4400" dirty="0" smtClean="0"/>
              <a:t>has </a:t>
            </a:r>
            <a:r>
              <a:rPr lang="en-US" sz="4400" dirty="0"/>
              <a:t>an infection. </a:t>
            </a:r>
          </a:p>
          <a:p>
            <a:endParaRPr lang="en-US" dirty="0"/>
          </a:p>
        </p:txBody>
      </p:sp>
    </p:spTree>
    <p:extLst>
      <p:ext uri="{BB962C8B-B14F-4D97-AF65-F5344CB8AC3E}">
        <p14:creationId xmlns:p14="http://schemas.microsoft.com/office/powerpoint/2010/main" val="30816976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SSCM and AACN </a:t>
            </a:r>
            <a:r>
              <a:rPr lang="en-US" dirty="0" smtClean="0"/>
              <a:t>PFE Initiatives</a:t>
            </a:r>
            <a:endParaRPr lang="en-US" dirty="0"/>
          </a:p>
        </p:txBody>
      </p:sp>
      <p:sp>
        <p:nvSpPr>
          <p:cNvPr id="3" name="Content Placeholder 2"/>
          <p:cNvSpPr>
            <a:spLocks noGrp="1"/>
          </p:cNvSpPr>
          <p:nvPr>
            <p:ph sz="quarter" idx="11"/>
          </p:nvPr>
        </p:nvSpPr>
        <p:spPr>
          <a:xfrm>
            <a:off x="457200" y="1676400"/>
            <a:ext cx="4800600" cy="4114800"/>
          </a:xfrm>
        </p:spPr>
        <p:txBody>
          <a:bodyPr>
            <a:noAutofit/>
          </a:bodyPr>
          <a:lstStyle/>
          <a:p>
            <a:pPr marL="0" indent="0">
              <a:buNone/>
            </a:pPr>
            <a:r>
              <a:rPr lang="en-US" sz="2000" dirty="0" smtClean="0"/>
              <a:t>SCCM</a:t>
            </a:r>
          </a:p>
          <a:p>
            <a:pPr marL="342900" lvl="1" indent="-342900"/>
            <a:r>
              <a:rPr lang="en-US" sz="2000" dirty="0" smtClean="0"/>
              <a:t>Project Dispatch (Disseminating Patient-Centered Outcomes Research to Healthcare Professionals)</a:t>
            </a:r>
          </a:p>
          <a:p>
            <a:pPr marL="342900" lvl="1" indent="-342900"/>
            <a:r>
              <a:rPr lang="en-US" sz="2000" dirty="0" smtClean="0"/>
              <a:t>THRIVE project (effects of ICU)</a:t>
            </a:r>
          </a:p>
          <a:p>
            <a:pPr marL="342900" lvl="1" indent="-342900"/>
            <a:r>
              <a:rPr lang="en-US" sz="2000" dirty="0" smtClean="0"/>
              <a:t>ACCCM Statement on EOL Care in ICU</a:t>
            </a:r>
          </a:p>
          <a:p>
            <a:pPr marL="342900" lvl="1" indent="-342900"/>
            <a:r>
              <a:rPr lang="en-US" sz="2000" dirty="0" smtClean="0"/>
              <a:t>Podcasts (Family Presence, Family-centered rounds, Integrating communication </a:t>
            </a:r>
            <a:r>
              <a:rPr lang="en-US" sz="2000" dirty="0"/>
              <a:t>b</a:t>
            </a:r>
            <a:r>
              <a:rPr lang="en-US" sz="2000" dirty="0" smtClean="0"/>
              <a:t>undles)</a:t>
            </a:r>
          </a:p>
        </p:txBody>
      </p:sp>
      <p:pic>
        <p:nvPicPr>
          <p:cNvPr id="3074" name="Picture 2"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429000"/>
            <a:ext cx="217929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1600200"/>
            <a:ext cx="379494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57200" y="4724400"/>
            <a:ext cx="7086600" cy="19131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None/>
            </a:pPr>
            <a:r>
              <a:rPr lang="en-US" sz="2000" dirty="0" smtClean="0"/>
              <a:t>AACN</a:t>
            </a:r>
          </a:p>
          <a:p>
            <a:pPr marL="342900" lvl="1" indent="-342900"/>
            <a:r>
              <a:rPr lang="en-US" sz="2000" dirty="0" smtClean="0"/>
              <a:t>Scope &amp; Standards for Acute &amp; Critical Care Nursing Practice</a:t>
            </a:r>
          </a:p>
          <a:p>
            <a:pPr marL="342900" lvl="1" indent="-342900"/>
            <a:r>
              <a:rPr lang="en-US" sz="2000" dirty="0" smtClean="0"/>
              <a:t>Practice Alert: Family Presence During Resuscitation and Invasive Procedures</a:t>
            </a:r>
          </a:p>
          <a:p>
            <a:pPr marL="342900" lvl="1" indent="-342900"/>
            <a:r>
              <a:rPr lang="en-US" sz="2000" dirty="0" smtClean="0"/>
              <a:t>Clinical Practice Guidelines for Support of the Family in ICU</a:t>
            </a:r>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50</a:t>
            </a:fld>
            <a:endParaRPr lang="en-US" dirty="0"/>
          </a:p>
        </p:txBody>
      </p:sp>
    </p:spTree>
    <p:extLst>
      <p:ext uri="{BB962C8B-B14F-4D97-AF65-F5344CB8AC3E}">
        <p14:creationId xmlns:p14="http://schemas.microsoft.com/office/powerpoint/2010/main" val="4040401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Your Organization’s PFE Practices</a:t>
            </a:r>
            <a:endParaRPr lang="en-US" dirty="0">
              <a:solidFill>
                <a:schemeClr val="bg1"/>
              </a:solidFill>
            </a:endParaRPr>
          </a:p>
        </p:txBody>
      </p:sp>
      <p:sp>
        <p:nvSpPr>
          <p:cNvPr id="2" name="Content Placeholder 1"/>
          <p:cNvSpPr>
            <a:spLocks noGrp="1"/>
          </p:cNvSpPr>
          <p:nvPr>
            <p:ph sz="quarter" idx="11"/>
          </p:nvPr>
        </p:nvSpPr>
        <p:spPr/>
        <p:txBody>
          <a:bodyPr>
            <a:normAutofit fontScale="92500" lnSpcReduction="20000"/>
          </a:bodyPr>
          <a:lstStyle/>
          <a:p>
            <a:r>
              <a:rPr lang="en-US" dirty="0" smtClean="0"/>
              <a:t>How </a:t>
            </a:r>
            <a:r>
              <a:rPr lang="en-US" dirty="0"/>
              <a:t>does your organization demonstrate the principles and practices of patient and family engagement in infection prevention, especially CAUTI prevention? </a:t>
            </a:r>
            <a:endParaRPr lang="en-US" dirty="0" smtClean="0"/>
          </a:p>
          <a:p>
            <a:r>
              <a:rPr lang="en-US" dirty="0" smtClean="0"/>
              <a:t>What </a:t>
            </a:r>
            <a:r>
              <a:rPr lang="en-US" dirty="0"/>
              <a:t>is your organization’s long-term plan to advance patient- and family-centered care across all areas of patient safety, especially CAUTI prevention? </a:t>
            </a:r>
            <a:endParaRPr lang="en-US" dirty="0" smtClean="0"/>
          </a:p>
          <a:p>
            <a:r>
              <a:rPr lang="en-US" dirty="0" smtClean="0"/>
              <a:t>Who is guiding </a:t>
            </a:r>
            <a:r>
              <a:rPr lang="en-US" dirty="0"/>
              <a:t>your </a:t>
            </a:r>
            <a:r>
              <a:rPr lang="en-US" dirty="0" smtClean="0"/>
              <a:t>unit’s or organization’s </a:t>
            </a:r>
            <a:r>
              <a:rPr lang="en-US" dirty="0"/>
              <a:t>efforts in this </a:t>
            </a:r>
            <a:r>
              <a:rPr lang="en-US" dirty="0" smtClean="0"/>
              <a:t>area?</a:t>
            </a:r>
            <a:endParaRPr lang="en-US" dirty="0"/>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51</a:t>
            </a:fld>
            <a:endParaRPr lang="en-US" dirty="0"/>
          </a:p>
        </p:txBody>
      </p:sp>
    </p:spTree>
    <p:extLst>
      <p:ext uri="{BB962C8B-B14F-4D97-AF65-F5344CB8AC3E}">
        <p14:creationId xmlns:p14="http://schemas.microsoft.com/office/powerpoint/2010/main" val="3988668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solidFill>
                  <a:schemeClr val="bg1"/>
                </a:solidFill>
              </a:rPr>
              <a:t>Selected Resources For </a:t>
            </a:r>
            <a:br>
              <a:rPr lang="en-US" sz="3600" dirty="0" smtClean="0">
                <a:solidFill>
                  <a:schemeClr val="bg1"/>
                </a:solidFill>
              </a:rPr>
            </a:br>
            <a:r>
              <a:rPr lang="en-US" sz="3200" i="1" dirty="0" smtClean="0">
                <a:solidFill>
                  <a:schemeClr val="bg1"/>
                </a:solidFill>
              </a:rPr>
              <a:t>Engaging </a:t>
            </a:r>
            <a:r>
              <a:rPr lang="en-US" sz="3200" i="1" dirty="0">
                <a:solidFill>
                  <a:schemeClr val="bg1"/>
                </a:solidFill>
              </a:rPr>
              <a:t>Patients and Families as Partners in Safety</a:t>
            </a:r>
            <a:endParaRPr lang="en-US" sz="3200" dirty="0">
              <a:solidFill>
                <a:schemeClr val="bg1"/>
              </a:solidFill>
            </a:endParaRPr>
          </a:p>
        </p:txBody>
      </p:sp>
      <p:sp>
        <p:nvSpPr>
          <p:cNvPr id="2" name="Content Placeholder 1"/>
          <p:cNvSpPr>
            <a:spLocks noGrp="1"/>
          </p:cNvSpPr>
          <p:nvPr>
            <p:ph sz="quarter" idx="11"/>
          </p:nvPr>
        </p:nvSpPr>
        <p:spPr>
          <a:xfrm>
            <a:off x="457200" y="1676400"/>
            <a:ext cx="8153400" cy="4876800"/>
          </a:xfrm>
        </p:spPr>
        <p:txBody>
          <a:bodyPr>
            <a:noAutofit/>
          </a:bodyPr>
          <a:lstStyle/>
          <a:p>
            <a:pPr marL="457200" indent="-457200">
              <a:buNone/>
            </a:pPr>
            <a:r>
              <a:rPr lang="en-US" sz="1600" dirty="0" smtClean="0"/>
              <a:t>AHRQ </a:t>
            </a:r>
            <a:r>
              <a:rPr lang="en-US" sz="1600" dirty="0"/>
              <a:t>CUSP Toolkit, Patient Family Engagement. Retrieved from </a:t>
            </a:r>
            <a:r>
              <a:rPr lang="en-US" sz="1600" dirty="0">
                <a:hlinkClick r:id="rId3"/>
              </a:rPr>
              <a:t>http://www.ahrq.gov/professionals/education/curriculum-tools/cusptoolkit/modules/patfamilyengagement/index.html</a:t>
            </a:r>
            <a:r>
              <a:rPr lang="en-US" sz="1600" dirty="0"/>
              <a:t>.</a:t>
            </a:r>
          </a:p>
          <a:p>
            <a:pPr marL="457200" indent="-457200">
              <a:buNone/>
            </a:pPr>
            <a:r>
              <a:rPr lang="en-US" sz="1600" dirty="0" smtClean="0"/>
              <a:t>Association </a:t>
            </a:r>
            <a:r>
              <a:rPr lang="en-US" sz="1600" dirty="0"/>
              <a:t>for Professional in infection Control and Epidemiology. Patient safety resources for consumers. Retrieved from </a:t>
            </a:r>
            <a:r>
              <a:rPr lang="en-US" sz="1600" dirty="0">
                <a:hlinkClick r:id="rId4"/>
              </a:rPr>
              <a:t>http://www.apic.org/For-Consumers/Patient-safety-resources</a:t>
            </a:r>
            <a:r>
              <a:rPr lang="en-US" sz="1600" dirty="0"/>
              <a:t>.</a:t>
            </a:r>
          </a:p>
          <a:p>
            <a:pPr marL="457200" indent="-457200">
              <a:buNone/>
            </a:pPr>
            <a:r>
              <a:rPr lang="en-US" sz="1600" dirty="0"/>
              <a:t>Institute for Patient and Family Centered Care. Retrieved from </a:t>
            </a:r>
            <a:r>
              <a:rPr lang="en-US" sz="1600" dirty="0">
                <a:hlinkClick r:id="rId5"/>
              </a:rPr>
              <a:t>http://www.ipfcc.org/advance/topics.html</a:t>
            </a:r>
            <a:r>
              <a:rPr lang="en-US" sz="1600" dirty="0"/>
              <a:t>.</a:t>
            </a:r>
          </a:p>
          <a:p>
            <a:pPr marL="457200" indent="-457200">
              <a:buNone/>
            </a:pPr>
            <a:r>
              <a:rPr lang="en-US" sz="1600" dirty="0"/>
              <a:t>Centers for Disease Control and Prevention. FAQs about Catheter-Associated Urinary Tract Infection. Retrieved from </a:t>
            </a:r>
            <a:r>
              <a:rPr lang="en-US" sz="1600" dirty="0">
                <a:hlinkClick r:id="rId6"/>
              </a:rPr>
              <a:t>http://</a:t>
            </a:r>
            <a:r>
              <a:rPr lang="en-US" sz="1600" dirty="0" smtClean="0">
                <a:hlinkClick r:id="rId6"/>
              </a:rPr>
              <a:t>www.cdc.gov/HAI/ca_uti/uti.html</a:t>
            </a:r>
            <a:endParaRPr lang="en-US" sz="1600" dirty="0" smtClean="0"/>
          </a:p>
          <a:p>
            <a:pPr marL="457200" indent="-457200">
              <a:buNone/>
            </a:pPr>
            <a:r>
              <a:rPr lang="en-US" sz="1600" dirty="0"/>
              <a:t>Carman KL, Dardess P, Maurer ME, Workman T, Ganachari D, Pathak-Sen E. A Roadmap for Patient and Family Engagement in Healthcare Practice and Research. </a:t>
            </a:r>
            <a:r>
              <a:rPr lang="en-US" sz="1600" dirty="0" smtClean="0"/>
              <a:t>September </a:t>
            </a:r>
            <a:r>
              <a:rPr lang="en-US" sz="1600" dirty="0"/>
              <a:t>2014. </a:t>
            </a:r>
            <a:r>
              <a:rPr lang="en-US" sz="1600" dirty="0" smtClean="0">
                <a:hlinkClick r:id="rId7"/>
              </a:rPr>
              <a:t>www.patientfamilyengagement.org</a:t>
            </a:r>
            <a:r>
              <a:rPr lang="en-US" sz="1600" dirty="0"/>
              <a:t> </a:t>
            </a:r>
            <a:r>
              <a:rPr lang="en-US" sz="1600" dirty="0" smtClean="0"/>
              <a:t>and  </a:t>
            </a:r>
            <a:r>
              <a:rPr lang="en-US" sz="1600" dirty="0" smtClean="0">
                <a:hlinkClick r:id="rId8"/>
              </a:rPr>
              <a:t>http</a:t>
            </a:r>
            <a:r>
              <a:rPr lang="en-US" sz="1600" dirty="0">
                <a:hlinkClick r:id="rId8"/>
              </a:rPr>
              <a:t>://patientfamilyengagement.org/#</a:t>
            </a:r>
            <a:r>
              <a:rPr lang="en-US" sz="1600" dirty="0" smtClean="0">
                <a:hlinkClick r:id="rId8"/>
              </a:rPr>
              <a:t>sthash.ACZ81zY8.dpuf</a:t>
            </a:r>
            <a:endParaRPr lang="en-US" sz="1600" dirty="0" smtClean="0"/>
          </a:p>
          <a:p>
            <a:pPr marL="457200" indent="-457200">
              <a:buNone/>
            </a:pPr>
            <a:r>
              <a:rPr lang="en-US" sz="1600" dirty="0"/>
              <a:t>Reinertsen JL, Bisognano M, Pugh MD. Seven Leadership Leverage Points for </a:t>
            </a:r>
            <a:r>
              <a:rPr lang="en-US" sz="1600" dirty="0" smtClean="0"/>
              <a:t>Organization-Level Improvement </a:t>
            </a:r>
            <a:r>
              <a:rPr lang="en-US" sz="1600" dirty="0"/>
              <a:t>in Health Care (Second Edition). Cambridge, Massachusetts: Institute for </a:t>
            </a:r>
            <a:r>
              <a:rPr lang="en-US" sz="1600" dirty="0" smtClean="0"/>
              <a:t>Healthcare Improvement</a:t>
            </a:r>
            <a:r>
              <a:rPr lang="en-US" sz="1600" dirty="0"/>
              <a:t>; 2008</a:t>
            </a:r>
            <a:r>
              <a:rPr lang="en-US" sz="1600" dirty="0" smtClean="0"/>
              <a:t>. Available </a:t>
            </a:r>
            <a:r>
              <a:rPr lang="en-US" sz="1600" dirty="0"/>
              <a:t>on </a:t>
            </a:r>
            <a:r>
              <a:rPr lang="en-US" sz="1600" dirty="0" smtClean="0">
                <a:hlinkClick r:id="rId9"/>
              </a:rPr>
              <a:t>www.ihi.org</a:t>
            </a:r>
            <a:endParaRPr lang="en-US" sz="1600" dirty="0"/>
          </a:p>
          <a:p>
            <a:pPr marL="457200" indent="-457200">
              <a:buNone/>
            </a:pPr>
            <a:r>
              <a:rPr lang="en-US" sz="1600" dirty="0" smtClean="0"/>
              <a:t>Guide to Patient and Family Engagement in Hospital Quality and Safety, Rockville, MD; Agency for Healthcare Research and Quality; May 2013, AHRQ Publication No. 13-0033. </a:t>
            </a:r>
            <a:r>
              <a:rPr lang="en-US" sz="1600" dirty="0" smtClean="0">
                <a:hlinkClick r:id="rId10"/>
              </a:rPr>
              <a:t>http</a:t>
            </a:r>
            <a:r>
              <a:rPr lang="en-US" sz="1600" dirty="0">
                <a:hlinkClick r:id="rId10"/>
              </a:rPr>
              <a:t>://</a:t>
            </a:r>
            <a:r>
              <a:rPr lang="en-US" sz="1600" dirty="0" smtClean="0">
                <a:hlinkClick r:id="rId10"/>
              </a:rPr>
              <a:t>www.ahrq.gov/professionals/systems/hospital/engagingfamilies/index.html</a:t>
            </a:r>
            <a:endParaRPr lang="en-US" sz="1600" dirty="0" smtClean="0"/>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52</a:t>
            </a:fld>
            <a:endParaRPr lang="en-US" dirty="0"/>
          </a:p>
        </p:txBody>
      </p:sp>
    </p:spTree>
    <p:extLst>
      <p:ext uri="{BB962C8B-B14F-4D97-AF65-F5344CB8AC3E}">
        <p14:creationId xmlns:p14="http://schemas.microsoft.com/office/powerpoint/2010/main" val="3285038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Learn From A Defect</a:t>
            </a:r>
            <a:endParaRPr lang="en-US" dirty="0"/>
          </a:p>
        </p:txBody>
      </p:sp>
      <p:sp>
        <p:nvSpPr>
          <p:cNvPr id="2" name="Slide Number Placeholder 1"/>
          <p:cNvSpPr>
            <a:spLocks noGrp="1"/>
          </p:cNvSpPr>
          <p:nvPr>
            <p:ph type="sldNum" sz="quarter" idx="10"/>
          </p:nvPr>
        </p:nvSpPr>
        <p:spPr/>
        <p:txBody>
          <a:bodyPr/>
          <a:lstStyle/>
          <a:p>
            <a:pPr algn="l"/>
            <a:fld id="{E507B00A-00F3-40B4-9FBC-773D3E654F20}" type="slidenum">
              <a:rPr lang="en-US" smtClean="0"/>
              <a:pPr algn="l"/>
              <a:t>53</a:t>
            </a:fld>
            <a:endParaRPr lang="en-US" dirty="0"/>
          </a:p>
        </p:txBody>
      </p:sp>
      <p:sp>
        <p:nvSpPr>
          <p:cNvPr id="5" name="Subtitle 4"/>
          <p:cNvSpPr>
            <a:spLocks noGrp="1"/>
          </p:cNvSpPr>
          <p:nvPr>
            <p:ph sz="quarter" idx="11"/>
          </p:nvPr>
        </p:nvSpPr>
        <p:spPr/>
        <p:txBody>
          <a:bodyPr>
            <a:normAutofit/>
          </a:bodyPr>
          <a:lstStyle/>
          <a:p>
            <a:pPr marL="0" indent="0">
              <a:spcBef>
                <a:spcPts val="0"/>
              </a:spcBef>
              <a:buNone/>
            </a:pPr>
            <a:r>
              <a:rPr lang="en-US" sz="2800" b="1" dirty="0" smtClean="0"/>
              <a:t>Emily Pasola MSN, RN, CNL</a:t>
            </a:r>
          </a:p>
          <a:p>
            <a:pPr marL="0" indent="0">
              <a:spcBef>
                <a:spcPts val="0"/>
              </a:spcBef>
              <a:buNone/>
            </a:pPr>
            <a:r>
              <a:rPr lang="en-US" sz="2800" dirty="0"/>
              <a:t>Clinical Nurse Leader</a:t>
            </a:r>
          </a:p>
          <a:p>
            <a:pPr marL="0" indent="0">
              <a:spcBef>
                <a:spcPts val="0"/>
              </a:spcBef>
              <a:buNone/>
            </a:pPr>
            <a:r>
              <a:rPr lang="en-US" sz="2800" dirty="0"/>
              <a:t>Surgical Intensive Care Unit</a:t>
            </a:r>
          </a:p>
          <a:p>
            <a:pPr marL="0" indent="0">
              <a:spcBef>
                <a:spcPts val="0"/>
              </a:spcBef>
              <a:buNone/>
            </a:pPr>
            <a:r>
              <a:rPr lang="en-US" sz="2800" dirty="0"/>
              <a:t>Saint Joseph Mercy Hospital</a:t>
            </a:r>
          </a:p>
          <a:p>
            <a:pPr marL="0" indent="0">
              <a:spcBef>
                <a:spcPts val="0"/>
              </a:spcBef>
              <a:buNone/>
            </a:pPr>
            <a:r>
              <a:rPr lang="en-US" sz="2800" dirty="0"/>
              <a:t>Ann Arbor, Michigan</a:t>
            </a:r>
          </a:p>
        </p:txBody>
      </p:sp>
    </p:spTree>
    <p:extLst>
      <p:ext uri="{BB962C8B-B14F-4D97-AF65-F5344CB8AC3E}">
        <p14:creationId xmlns:p14="http://schemas.microsoft.com/office/powerpoint/2010/main" val="2771943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ctr" eaLnBrk="1" hangingPunct="1"/>
            <a:r>
              <a:rPr lang="en-US" dirty="0" smtClean="0"/>
              <a:t>Finding the Defects</a:t>
            </a:r>
          </a:p>
        </p:txBody>
      </p:sp>
      <p:sp>
        <p:nvSpPr>
          <p:cNvPr id="4" name="Slide Number Placeholder 3"/>
          <p:cNvSpPr>
            <a:spLocks noGrp="1"/>
          </p:cNvSpPr>
          <p:nvPr>
            <p:ph type="sldNum" sz="quarter" idx="10"/>
          </p:nvPr>
        </p:nvSpPr>
        <p:spPr>
          <a:prstGeom prst="rect">
            <a:avLst/>
          </a:prstGeom>
        </p:spPr>
        <p:txBody>
          <a:bodyPr/>
          <a:lstStyle/>
          <a:p>
            <a:fld id="{802115E1-010B-4871-8029-E79F784C9753}" type="slidenum">
              <a:rPr lang="en-US" smtClean="0"/>
              <a:pPr/>
              <a:t>54</a:t>
            </a:fld>
            <a:endParaRPr lang="en-US" dirty="0"/>
          </a:p>
        </p:txBody>
      </p:sp>
      <p:sp>
        <p:nvSpPr>
          <p:cNvPr id="29699" name="Content Placeholder 2"/>
          <p:cNvSpPr>
            <a:spLocks noGrp="1"/>
          </p:cNvSpPr>
          <p:nvPr>
            <p:ph sz="quarter" idx="11"/>
          </p:nvPr>
        </p:nvSpPr>
        <p:spPr/>
        <p:txBody>
          <a:bodyPr>
            <a:normAutofit fontScale="92500" lnSpcReduction="10000"/>
          </a:bodyPr>
          <a:lstStyle/>
          <a:p>
            <a:pPr marL="341313" indent="-341313" eaLnBrk="1" hangingPunct="1"/>
            <a:r>
              <a:rPr lang="en-US" sz="3000" dirty="0" smtClean="0">
                <a:latin typeface="+mj-lt"/>
                <a:cs typeface="Times New Roman" panose="02020603050405020304" pitchFamily="18" charset="0"/>
              </a:rPr>
              <a:t>Staff feedback</a:t>
            </a:r>
          </a:p>
          <a:p>
            <a:pPr marL="638493" lvl="1" indent="-341313"/>
            <a:r>
              <a:rPr lang="en-US" sz="2600" dirty="0" smtClean="0">
                <a:latin typeface="+mj-lt"/>
                <a:cs typeface="Times New Roman" panose="02020603050405020304" pitchFamily="18" charset="0"/>
              </a:rPr>
              <a:t>Shift huddles, staff meetings</a:t>
            </a:r>
          </a:p>
          <a:p>
            <a:pPr marL="341313" indent="-341313" eaLnBrk="1" hangingPunct="1"/>
            <a:r>
              <a:rPr lang="en-US" sz="3000" dirty="0" smtClean="0">
                <a:latin typeface="+mj-lt"/>
                <a:cs typeface="Times New Roman" panose="02020603050405020304" pitchFamily="18" charset="0"/>
              </a:rPr>
              <a:t>Event reporting</a:t>
            </a:r>
          </a:p>
          <a:p>
            <a:pPr marL="638493" lvl="1" indent="-341313"/>
            <a:r>
              <a:rPr lang="en-US" sz="2600" dirty="0" smtClean="0">
                <a:latin typeface="+mj-lt"/>
                <a:cs typeface="Times New Roman" panose="02020603050405020304" pitchFamily="18" charset="0"/>
              </a:rPr>
              <a:t>Root Cause Analysis, hospital reporting system</a:t>
            </a:r>
          </a:p>
          <a:p>
            <a:pPr marL="341313" indent="-341313" eaLnBrk="1" hangingPunct="1"/>
            <a:r>
              <a:rPr lang="en-US" sz="3000" dirty="0" smtClean="0">
                <a:latin typeface="+mj-lt"/>
                <a:cs typeface="Times New Roman" panose="02020603050405020304" pitchFamily="18" charset="0"/>
              </a:rPr>
              <a:t>Quality and safety measures</a:t>
            </a:r>
          </a:p>
          <a:p>
            <a:pPr marL="638493" lvl="1" indent="-341313"/>
            <a:r>
              <a:rPr lang="en-US" sz="2600" dirty="0" smtClean="0">
                <a:latin typeface="+mj-lt"/>
                <a:cs typeface="Times New Roman" panose="02020603050405020304" pitchFamily="18" charset="0"/>
              </a:rPr>
              <a:t>Monthly data reports</a:t>
            </a:r>
          </a:p>
          <a:p>
            <a:pPr marL="638493" lvl="1" indent="-341313"/>
            <a:r>
              <a:rPr lang="en-US" sz="2600" dirty="0" smtClean="0">
                <a:latin typeface="+mj-lt"/>
                <a:cs typeface="Times New Roman" panose="02020603050405020304" pitchFamily="18" charset="0"/>
              </a:rPr>
              <a:t>Recurring gaps </a:t>
            </a:r>
          </a:p>
          <a:p>
            <a:pPr marL="341313" indent="-341313"/>
            <a:r>
              <a:rPr lang="en-US" sz="3000" dirty="0" smtClean="0">
                <a:latin typeface="+mj-lt"/>
                <a:cs typeface="Times New Roman" panose="02020603050405020304" pitchFamily="18" charset="0"/>
              </a:rPr>
              <a:t>Staff Safety Assessment survey</a:t>
            </a:r>
          </a:p>
          <a:p>
            <a:pPr marL="411480" lvl="1" indent="0" algn="ctr" eaLnBrk="1" hangingPunct="1">
              <a:buNone/>
            </a:pPr>
            <a:r>
              <a:rPr lang="en-US" i="1" dirty="0" smtClean="0"/>
              <a:t>Anything that you do not want to happen again….</a:t>
            </a:r>
          </a:p>
        </p:txBody>
      </p:sp>
    </p:spTree>
    <p:extLst>
      <p:ext uri="{BB962C8B-B14F-4D97-AF65-F5344CB8AC3E}">
        <p14:creationId xmlns:p14="http://schemas.microsoft.com/office/powerpoint/2010/main" val="2220267106"/>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From a Defect</a:t>
            </a:r>
            <a:endParaRPr lang="en-US" dirty="0"/>
          </a:p>
        </p:txBody>
      </p:sp>
      <p:sp>
        <p:nvSpPr>
          <p:cNvPr id="3" name="Content Placeholder 2"/>
          <p:cNvSpPr>
            <a:spLocks noGrp="1"/>
          </p:cNvSpPr>
          <p:nvPr>
            <p:ph sz="quarter" idx="11"/>
          </p:nvPr>
        </p:nvSpPr>
        <p:spPr>
          <a:xfrm>
            <a:off x="457200" y="1676400"/>
            <a:ext cx="8153400" cy="4876800"/>
          </a:xfrm>
        </p:spPr>
        <p:txBody>
          <a:bodyPr>
            <a:normAutofit fontScale="62500" lnSpcReduction="20000"/>
          </a:bodyPr>
          <a:lstStyle/>
          <a:p>
            <a:pPr marL="0" indent="0" algn="ctr">
              <a:buNone/>
            </a:pPr>
            <a:r>
              <a:rPr lang="en-US" sz="3800" i="1" dirty="0" smtClean="0">
                <a:cs typeface="Times New Roman" panose="02020603050405020304" pitchFamily="18" charset="0"/>
              </a:rPr>
              <a:t>Supporting a culture of safety</a:t>
            </a:r>
          </a:p>
          <a:p>
            <a:r>
              <a:rPr lang="en-US" sz="3800" dirty="0" smtClean="0">
                <a:cs typeface="Times New Roman" panose="02020603050405020304" pitchFamily="18" charset="0"/>
              </a:rPr>
              <a:t>Easy to use</a:t>
            </a:r>
          </a:p>
          <a:p>
            <a:pPr lvl="1"/>
            <a:r>
              <a:rPr lang="en-US" sz="3200" dirty="0" smtClean="0">
                <a:cs typeface="Times New Roman" panose="02020603050405020304" pitchFamily="18" charset="0"/>
              </a:rPr>
              <a:t>efficient</a:t>
            </a:r>
            <a:endParaRPr lang="en-US" sz="3200" dirty="0">
              <a:cs typeface="Times New Roman" panose="02020603050405020304" pitchFamily="18" charset="0"/>
            </a:endParaRPr>
          </a:p>
          <a:p>
            <a:r>
              <a:rPr lang="en-US" sz="3800" dirty="0" smtClean="0">
                <a:cs typeface="Times New Roman" panose="02020603050405020304" pitchFamily="18" charset="0"/>
              </a:rPr>
              <a:t>Continuity</a:t>
            </a:r>
          </a:p>
          <a:p>
            <a:r>
              <a:rPr lang="en-US" sz="3800" dirty="0" smtClean="0">
                <a:cs typeface="Times New Roman" panose="02020603050405020304" pitchFamily="18" charset="0"/>
              </a:rPr>
              <a:t>Non-punitive</a:t>
            </a:r>
          </a:p>
          <a:p>
            <a:pPr lvl="1"/>
            <a:r>
              <a:rPr lang="en-US" sz="3200" dirty="0" smtClean="0">
                <a:cs typeface="Times New Roman" panose="02020603050405020304" pitchFamily="18" charset="0"/>
              </a:rPr>
              <a:t>“What” went wrong, not “Who” went wrong</a:t>
            </a:r>
          </a:p>
          <a:p>
            <a:r>
              <a:rPr lang="en-US" sz="3800" dirty="0" smtClean="0">
                <a:cs typeface="Times New Roman" panose="02020603050405020304" pitchFamily="18" charset="0"/>
              </a:rPr>
              <a:t>Ownership</a:t>
            </a:r>
          </a:p>
          <a:p>
            <a:pPr lvl="1"/>
            <a:r>
              <a:rPr lang="en-US" sz="3200" dirty="0" smtClean="0">
                <a:cs typeface="Times New Roman" panose="02020603050405020304" pitchFamily="18" charset="0"/>
              </a:rPr>
              <a:t>Engages frontline staff</a:t>
            </a:r>
          </a:p>
          <a:p>
            <a:pPr lvl="1"/>
            <a:r>
              <a:rPr lang="en-US" sz="3200" dirty="0">
                <a:cs typeface="Times New Roman" panose="02020603050405020304" pitchFamily="18" charset="0"/>
              </a:rPr>
              <a:t>c</a:t>
            </a:r>
            <a:r>
              <a:rPr lang="en-US" sz="3200" dirty="0" smtClean="0">
                <a:cs typeface="Times New Roman" panose="02020603050405020304" pitchFamily="18" charset="0"/>
              </a:rPr>
              <a:t>ollaborative, multidisciplinary</a:t>
            </a:r>
          </a:p>
          <a:p>
            <a:r>
              <a:rPr lang="en-US" sz="3800" dirty="0" smtClean="0">
                <a:cs typeface="Times New Roman" panose="02020603050405020304" pitchFamily="18" charset="0"/>
              </a:rPr>
              <a:t>Communication</a:t>
            </a:r>
          </a:p>
          <a:p>
            <a:pPr lvl="1"/>
            <a:r>
              <a:rPr lang="en-US" sz="3200" dirty="0" smtClean="0">
                <a:cs typeface="Times New Roman" panose="02020603050405020304" pitchFamily="18" charset="0"/>
              </a:rPr>
              <a:t>Structured method</a:t>
            </a:r>
          </a:p>
          <a:p>
            <a:pPr lvl="1"/>
            <a:r>
              <a:rPr lang="en-US" sz="3200" dirty="0" smtClean="0">
                <a:cs typeface="Times New Roman" panose="02020603050405020304" pitchFamily="18" charset="0"/>
              </a:rPr>
              <a:t>Key words at Key times</a:t>
            </a:r>
          </a:p>
          <a:p>
            <a:r>
              <a:rPr lang="en-US" sz="3800" dirty="0" smtClean="0">
                <a:cs typeface="Times New Roman" panose="02020603050405020304" pitchFamily="18" charset="0"/>
              </a:rPr>
              <a:t>Improve Quality</a:t>
            </a:r>
          </a:p>
          <a:p>
            <a:pPr marL="0" indent="0">
              <a:buNone/>
            </a:pPr>
            <a:endParaRPr lang="en-US" sz="3200" dirty="0" smtClean="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a:fld id="{E507B00A-00F3-40B4-9FBC-773D3E654F20}" type="slidenum">
              <a:rPr lang="en-US" smtClean="0"/>
              <a:pPr algn="l"/>
              <a:t>55</a:t>
            </a:fld>
            <a:endParaRPr lang="en-US" dirty="0"/>
          </a:p>
        </p:txBody>
      </p:sp>
    </p:spTree>
    <p:extLst>
      <p:ext uri="{BB962C8B-B14F-4D97-AF65-F5344CB8AC3E}">
        <p14:creationId xmlns:p14="http://schemas.microsoft.com/office/powerpoint/2010/main" val="12770104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8101" y="2743200"/>
            <a:ext cx="9144000" cy="1371600"/>
          </a:xfrm>
        </p:spPr>
        <p:txBody>
          <a:bodyPr/>
          <a:lstStyle/>
          <a:p>
            <a:r>
              <a:rPr lang="en-US" dirty="0" smtClean="0"/>
              <a:t>Learning from Defects Fast Facts</a:t>
            </a:r>
            <a:endParaRPr lang="en-US" dirty="0"/>
          </a:p>
        </p:txBody>
      </p:sp>
      <p:pic>
        <p:nvPicPr>
          <p:cNvPr id="7" name="Picture 2" descr="image of a learning from defects tool used by Saint Joseph Mercy Health System"/>
          <p:cNvPicPr>
            <a:picLocks noGrp="1" noChangeAspect="1" noChangeArrowheads="1"/>
          </p:cNvPicPr>
          <p:nvPr>
            <p:ph sz="quarter" idx="11"/>
          </p:nvPr>
        </p:nvPicPr>
        <p:blipFill rotWithShape="1">
          <a:blip r:embed="rId3">
            <a:extLst>
              <a:ext uri="{28A0092B-C50C-407E-A947-70E740481C1C}">
                <a14:useLocalDpi xmlns:a14="http://schemas.microsoft.com/office/drawing/2010/main" val="0"/>
              </a:ext>
            </a:extLst>
          </a:blip>
          <a:srcRect l="9466" r="5981"/>
          <a:stretch/>
        </p:blipFill>
        <p:spPr bwMode="auto">
          <a:xfrm>
            <a:off x="533400" y="152400"/>
            <a:ext cx="8178437"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56</a:t>
            </a:fld>
            <a:endParaRPr lang="en-US" dirty="0"/>
          </a:p>
        </p:txBody>
      </p:sp>
    </p:spTree>
    <p:extLst>
      <p:ext uri="{BB962C8B-B14F-4D97-AF65-F5344CB8AC3E}">
        <p14:creationId xmlns:p14="http://schemas.microsoft.com/office/powerpoint/2010/main" val="15481805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05" y="2895600"/>
            <a:ext cx="9144000" cy="1371600"/>
          </a:xfrm>
        </p:spPr>
        <p:txBody>
          <a:bodyPr/>
          <a:lstStyle/>
          <a:p>
            <a:r>
              <a:rPr lang="en-US" dirty="0" smtClean="0">
                <a:solidFill>
                  <a:schemeClr val="tx1"/>
                </a:solidFill>
              </a:rPr>
              <a:t>EXAMPLES</a:t>
            </a:r>
            <a:endParaRPr lang="en-US" dirty="0">
              <a:solidFill>
                <a:schemeClr val="tx1"/>
              </a:solidFill>
            </a:endParaRPr>
          </a:p>
        </p:txBody>
      </p:sp>
      <p:sp>
        <p:nvSpPr>
          <p:cNvPr id="2" name="Slide Number Placeholder 1"/>
          <p:cNvSpPr>
            <a:spLocks noGrp="1"/>
          </p:cNvSpPr>
          <p:nvPr>
            <p:ph type="sldNum" sz="quarter" idx="10"/>
          </p:nvPr>
        </p:nvSpPr>
        <p:spPr/>
        <p:txBody>
          <a:bodyPr/>
          <a:lstStyle/>
          <a:p>
            <a:pPr algn="l"/>
            <a:fld id="{E507B00A-00F3-40B4-9FBC-773D3E654F20}" type="slidenum">
              <a:rPr lang="en-US" smtClean="0"/>
              <a:pPr algn="l"/>
              <a:t>57</a:t>
            </a:fld>
            <a:endParaRPr lang="en-US" dirty="0"/>
          </a:p>
        </p:txBody>
      </p:sp>
    </p:spTree>
    <p:extLst>
      <p:ext uri="{BB962C8B-B14F-4D97-AF65-F5344CB8AC3E}">
        <p14:creationId xmlns:p14="http://schemas.microsoft.com/office/powerpoint/2010/main" val="3750818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895600"/>
            <a:ext cx="9144000" cy="1371600"/>
          </a:xfrm>
        </p:spPr>
        <p:txBody>
          <a:bodyPr/>
          <a:lstStyle/>
          <a:p>
            <a:r>
              <a:rPr lang="en-US" dirty="0" smtClean="0"/>
              <a:t>Example 1</a:t>
            </a:r>
            <a:endParaRPr lang="en-US" dirty="0"/>
          </a:p>
        </p:txBody>
      </p:sp>
      <p:pic>
        <p:nvPicPr>
          <p:cNvPr id="5" name="Picture 2" descr="image of a learn from defects example"/>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1676400" y="191516"/>
            <a:ext cx="5867400" cy="639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58</a:t>
            </a:fld>
            <a:endParaRPr lang="en-US" dirty="0"/>
          </a:p>
        </p:txBody>
      </p:sp>
    </p:spTree>
    <p:extLst>
      <p:ext uri="{BB962C8B-B14F-4D97-AF65-F5344CB8AC3E}">
        <p14:creationId xmlns:p14="http://schemas.microsoft.com/office/powerpoint/2010/main" val="16378336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2895600"/>
            <a:ext cx="9144000" cy="1371600"/>
          </a:xfrm>
        </p:spPr>
        <p:txBody>
          <a:bodyPr/>
          <a:lstStyle/>
          <a:p>
            <a:r>
              <a:rPr lang="en-US" dirty="0" smtClean="0"/>
              <a:t>Example 2</a:t>
            </a:r>
            <a:endParaRPr lang="en-US" dirty="0"/>
          </a:p>
        </p:txBody>
      </p:sp>
      <p:pic>
        <p:nvPicPr>
          <p:cNvPr id="5" name="Picture 2" descr="image of a learn from defects example"/>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228600" y="1066800"/>
            <a:ext cx="876196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59</a:t>
            </a:fld>
            <a:endParaRPr lang="en-US" dirty="0"/>
          </a:p>
        </p:txBody>
      </p:sp>
    </p:spTree>
    <p:extLst>
      <p:ext uri="{BB962C8B-B14F-4D97-AF65-F5344CB8AC3E}">
        <p14:creationId xmlns:p14="http://schemas.microsoft.com/office/powerpoint/2010/main" val="54207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Might Nurse, Physician, and Patient/Family Engagement Impact This Scenario? </a:t>
            </a:r>
            <a:endParaRPr lang="en-US" sz="3200"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6</a:t>
            </a:fld>
            <a:endParaRPr lang="en-US" dirty="0"/>
          </a:p>
        </p:txBody>
      </p:sp>
      <p:sp>
        <p:nvSpPr>
          <p:cNvPr id="4" name="Content Placeholder 3"/>
          <p:cNvSpPr>
            <a:spLocks noGrp="1"/>
          </p:cNvSpPr>
          <p:nvPr>
            <p:ph sz="quarter" idx="11"/>
          </p:nvPr>
        </p:nvSpPr>
        <p:spPr/>
        <p:txBody>
          <a:bodyPr>
            <a:normAutofit fontScale="77500" lnSpcReduction="20000"/>
          </a:bodyPr>
          <a:lstStyle/>
          <a:p>
            <a:pPr marL="0" indent="0">
              <a:buNone/>
            </a:pPr>
            <a:r>
              <a:rPr lang="en-US" sz="3400" dirty="0"/>
              <a:t>C</a:t>
            </a:r>
            <a:r>
              <a:rPr lang="en-US" sz="3400" dirty="0" smtClean="0"/>
              <a:t>onsider these three </a:t>
            </a:r>
            <a:r>
              <a:rPr lang="en-US" sz="3400" dirty="0"/>
              <a:t>elements </a:t>
            </a:r>
            <a:r>
              <a:rPr lang="en-US" sz="3400" dirty="0" smtClean="0"/>
              <a:t>as we discuss engagement of each role (</a:t>
            </a:r>
            <a:r>
              <a:rPr lang="en-US" sz="3400" dirty="0"/>
              <a:t>nurse, physician, patient/family):</a:t>
            </a:r>
          </a:p>
          <a:p>
            <a:pPr lvl="0"/>
            <a:r>
              <a:rPr lang="en-US" sz="3400" dirty="0"/>
              <a:t>Concerns/fears</a:t>
            </a:r>
            <a:r>
              <a:rPr lang="en-US" sz="3400" dirty="0" smtClean="0"/>
              <a:t>: What </a:t>
            </a:r>
            <a:r>
              <a:rPr lang="en-US" sz="3400" dirty="0"/>
              <a:t>might be </a:t>
            </a:r>
            <a:r>
              <a:rPr lang="en-US" sz="3400" dirty="0" smtClean="0"/>
              <a:t>some unique </a:t>
            </a:r>
            <a:r>
              <a:rPr lang="en-US" sz="3400" dirty="0"/>
              <a:t>issues or concerns each role has relative to UC</a:t>
            </a:r>
            <a:r>
              <a:rPr lang="en-US" sz="3400" dirty="0" smtClean="0"/>
              <a:t>?</a:t>
            </a:r>
            <a:endParaRPr lang="en-US" sz="3400" dirty="0"/>
          </a:p>
          <a:p>
            <a:pPr lvl="0"/>
            <a:r>
              <a:rPr lang="en-US" sz="3400" dirty="0"/>
              <a:t>Skills/Knowledge (e.g. communication skills, information/education): What do they need to know to adopt new practices and </a:t>
            </a:r>
            <a:r>
              <a:rPr lang="en-US" sz="3400" dirty="0" smtClean="0"/>
              <a:t>to be </a:t>
            </a:r>
            <a:r>
              <a:rPr lang="en-US" sz="3400" dirty="0"/>
              <a:t>confident it’s the right thing?</a:t>
            </a:r>
          </a:p>
          <a:p>
            <a:pPr lvl="0"/>
            <a:r>
              <a:rPr lang="en-US" sz="3400" dirty="0"/>
              <a:t>System support (policies, protocols, check lists, teamwork): What can the system do to promote evidence-based </a:t>
            </a:r>
            <a:r>
              <a:rPr lang="en-US" sz="3400" dirty="0" smtClean="0"/>
              <a:t>practice and a culture of safety? </a:t>
            </a:r>
            <a:endParaRPr lang="en-US" dirty="0"/>
          </a:p>
        </p:txBody>
      </p:sp>
    </p:spTree>
    <p:extLst>
      <p:ext uri="{BB962C8B-B14F-4D97-AF65-F5344CB8AC3E}">
        <p14:creationId xmlns:p14="http://schemas.microsoft.com/office/powerpoint/2010/main" val="26199774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image of a learn from defects example"/>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1447800" y="152400"/>
            <a:ext cx="622238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60</a:t>
            </a:fld>
            <a:endParaRPr lang="en-US" dirty="0"/>
          </a:p>
        </p:txBody>
      </p:sp>
    </p:spTree>
    <p:extLst>
      <p:ext uri="{BB962C8B-B14F-4D97-AF65-F5344CB8AC3E}">
        <p14:creationId xmlns:p14="http://schemas.microsoft.com/office/powerpoint/2010/main" val="39798093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404729"/>
            <a:ext cx="9144000" cy="1371600"/>
          </a:xfrm>
        </p:spPr>
        <p:txBody>
          <a:bodyPr/>
          <a:lstStyle/>
          <a:p>
            <a:r>
              <a:rPr lang="en-US" dirty="0" smtClean="0"/>
              <a:t>Example 4</a:t>
            </a:r>
            <a:endParaRPr lang="en-US" dirty="0"/>
          </a:p>
        </p:txBody>
      </p:sp>
      <p:pic>
        <p:nvPicPr>
          <p:cNvPr id="5" name="Picture 2" descr="image of a learn from defects example"/>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1371599" y="26987"/>
            <a:ext cx="6270385"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pPr algn="l"/>
            <a:fld id="{E507B00A-00F3-40B4-9FBC-773D3E654F20}" type="slidenum">
              <a:rPr lang="en-US" smtClean="0"/>
              <a:pPr algn="l"/>
              <a:t>61</a:t>
            </a:fld>
            <a:endParaRPr lang="en-US" dirty="0"/>
          </a:p>
        </p:txBody>
      </p:sp>
    </p:spTree>
    <p:extLst>
      <p:ext uri="{BB962C8B-B14F-4D97-AF65-F5344CB8AC3E}">
        <p14:creationId xmlns:p14="http://schemas.microsoft.com/office/powerpoint/2010/main" val="14291715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62</a:t>
            </a:fld>
            <a:endParaRPr lang="en-US" dirty="0"/>
          </a:p>
        </p:txBody>
      </p:sp>
      <p:sp>
        <p:nvSpPr>
          <p:cNvPr id="4" name="Content Placeholder 3"/>
          <p:cNvSpPr>
            <a:spLocks noGrp="1"/>
          </p:cNvSpPr>
          <p:nvPr>
            <p:ph sz="quarter" idx="11"/>
          </p:nvPr>
        </p:nvSpPr>
        <p:spPr>
          <a:xfrm>
            <a:off x="457200" y="1676400"/>
            <a:ext cx="8153400" cy="4876800"/>
          </a:xfrm>
        </p:spPr>
        <p:txBody>
          <a:bodyPr>
            <a:normAutofit lnSpcReduction="10000"/>
          </a:bodyPr>
          <a:lstStyle/>
          <a:p>
            <a:r>
              <a:rPr lang="en-US" dirty="0" smtClean="0"/>
              <a:t>Assess your ICU’s level of engagement of nurses, physicians and patients/families</a:t>
            </a:r>
          </a:p>
          <a:p>
            <a:pPr lvl="1"/>
            <a:r>
              <a:rPr lang="en-US" dirty="0" smtClean="0"/>
              <a:t>Are there opportunities for improvement?</a:t>
            </a:r>
          </a:p>
          <a:p>
            <a:pPr lvl="1"/>
            <a:r>
              <a:rPr lang="en-US" dirty="0" smtClean="0"/>
              <a:t>What are the barriers you are facing with regards to engagement?</a:t>
            </a:r>
          </a:p>
          <a:p>
            <a:pPr lvl="1"/>
            <a:r>
              <a:rPr lang="en-US" dirty="0"/>
              <a:t>Utilize the learning from defects tool</a:t>
            </a:r>
            <a:endParaRPr lang="en-US" dirty="0" smtClean="0"/>
          </a:p>
          <a:p>
            <a:r>
              <a:rPr lang="en-US" dirty="0" smtClean="0"/>
              <a:t>Review the concepts and tools referenced here today to help bolster your ICU’s level of physician/nurse/patient and family engagement</a:t>
            </a:r>
          </a:p>
        </p:txBody>
      </p:sp>
    </p:spTree>
    <p:extLst>
      <p:ext uri="{BB962C8B-B14F-4D97-AF65-F5344CB8AC3E}">
        <p14:creationId xmlns:p14="http://schemas.microsoft.com/office/powerpoint/2010/main" val="300946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Content Placeholder 3"/>
          <p:cNvSpPr>
            <a:spLocks noGrp="1"/>
          </p:cNvSpPr>
          <p:nvPr>
            <p:ph sz="quarter" idx="11"/>
          </p:nvPr>
        </p:nvSpPr>
        <p:spPr/>
        <p:txBody>
          <a:bodyPr/>
          <a:lstStyle/>
          <a:p>
            <a:pPr marL="0" indent="0" algn="ctr">
              <a:buNone/>
            </a:pPr>
            <a:endParaRPr lang="en-US" dirty="0" smtClean="0"/>
          </a:p>
          <a:p>
            <a:pPr marL="0" indent="0" algn="ctr">
              <a:buNone/>
            </a:pPr>
            <a:endParaRPr lang="en-US" dirty="0"/>
          </a:p>
          <a:p>
            <a:pPr marL="0" indent="0" algn="ctr">
              <a:buNone/>
            </a:pPr>
            <a:r>
              <a:rPr lang="en-US" sz="4400" dirty="0" smtClean="0"/>
              <a:t>Questions?</a:t>
            </a:r>
            <a:endParaRPr lang="en-US" sz="4400" dirty="0"/>
          </a:p>
        </p:txBody>
      </p:sp>
      <p:sp>
        <p:nvSpPr>
          <p:cNvPr id="5" name="Slide Number Placeholder 3"/>
          <p:cNvSpPr>
            <a:spLocks noGrp="1"/>
          </p:cNvSpPr>
          <p:nvPr>
            <p:ph type="sldNum" sz="quarter" idx="4294967295"/>
          </p:nvPr>
        </p:nvSpPr>
        <p:spPr>
          <a:xfrm>
            <a:off x="457200" y="6324600"/>
            <a:ext cx="3810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0F9124-53E4-4354-BB82-A45AE5086DA4}" type="slidenum">
              <a:rPr lang="en-US" altLang="en-US" smtClean="0">
                <a:solidFill>
                  <a:prstClr val="black"/>
                </a:solidFill>
              </a:rPr>
              <a:pPr eaLnBrk="1" hangingPunct="1"/>
              <a:t>63</a:t>
            </a:fld>
            <a:endParaRPr lang="en-US" altLang="en-US" dirty="0" smtClean="0">
              <a:solidFill>
                <a:prstClr val="black"/>
              </a:solidFill>
            </a:endParaRPr>
          </a:p>
        </p:txBody>
      </p:sp>
    </p:spTree>
    <p:extLst>
      <p:ext uri="{BB962C8B-B14F-4D97-AF65-F5344CB8AC3E}">
        <p14:creationId xmlns:p14="http://schemas.microsoft.com/office/powerpoint/2010/main" val="23558982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Funding</a:t>
            </a:r>
            <a:endParaRPr lang="en-US"/>
          </a:p>
        </p:txBody>
      </p:sp>
      <p:sp>
        <p:nvSpPr>
          <p:cNvPr id="3" name="Slide Number Placeholder 2"/>
          <p:cNvSpPr>
            <a:spLocks noGrp="1"/>
          </p:cNvSpPr>
          <p:nvPr>
            <p:ph type="sldNum" sz="quarter" idx="10"/>
          </p:nvPr>
        </p:nvSpPr>
        <p:spPr/>
        <p:txBody>
          <a:bodyPr/>
          <a:lstStyle/>
          <a:p>
            <a:pPr algn="l"/>
            <a:fld id="{E507B00A-00F3-40B4-9FBC-773D3E654F20}" type="slidenum">
              <a:rPr lang="en-US" smtClean="0"/>
              <a:pPr algn="l"/>
              <a:t>64</a:t>
            </a:fld>
            <a:endParaRPr lang="en-US" dirty="0"/>
          </a:p>
        </p:txBody>
      </p:sp>
      <p:sp>
        <p:nvSpPr>
          <p:cNvPr id="4" name="Content Placeholder 3"/>
          <p:cNvSpPr>
            <a:spLocks noGrp="1"/>
          </p:cNvSpPr>
          <p:nvPr>
            <p:ph sz="quarter" idx="11"/>
          </p:nvPr>
        </p:nvSpPr>
        <p:spPr/>
        <p:txBody>
          <a:bodyPr>
            <a:normAutofit/>
          </a:bodyPr>
          <a:lstStyle/>
          <a:p>
            <a:pPr marL="0" indent="0">
              <a:buNone/>
            </a:pPr>
            <a:r>
              <a:rPr lang="en-US" sz="2600" dirty="0"/>
              <a:t>Prepared by the Health Research &amp; Educational Trust of the American Hospital Association with contract funding provided by the Agency for Healthcare Research and Quality through the contract,</a:t>
            </a:r>
            <a:r>
              <a:rPr lang="en-US" sz="2600" b="1" dirty="0"/>
              <a:t> </a:t>
            </a:r>
            <a:r>
              <a:rPr lang="en-US" sz="2600" dirty="0"/>
              <a:t>“National Implementation of Comprehensive Unit-based Safety Program (CUSP) to Reduce Catheter-Associated Urinary Tract Infection (CAUTI), project number HHSA290201000025I/HHSA29032001T, Task Order #1.”</a:t>
            </a:r>
          </a:p>
          <a:p>
            <a:pPr marL="0" indent="0">
              <a:buNone/>
            </a:pPr>
            <a:endParaRPr lang="en-US" dirty="0"/>
          </a:p>
        </p:txBody>
      </p:sp>
    </p:spTree>
    <p:extLst>
      <p:ext uri="{BB962C8B-B14F-4D97-AF65-F5344CB8AC3E}">
        <p14:creationId xmlns:p14="http://schemas.microsoft.com/office/powerpoint/2010/main" val="79855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CAUTIs:</a:t>
            </a:r>
            <a:br>
              <a:rPr lang="en-US" dirty="0" smtClean="0"/>
            </a:br>
            <a:r>
              <a:rPr lang="en-US" dirty="0" smtClean="0"/>
              <a:t>Nurse Engagement in the ICU</a:t>
            </a:r>
            <a:endParaRPr lang="en-US" dirty="0"/>
          </a:p>
        </p:txBody>
      </p:sp>
      <p:sp>
        <p:nvSpPr>
          <p:cNvPr id="3" name="Subtitle 2"/>
          <p:cNvSpPr>
            <a:spLocks noGrp="1"/>
          </p:cNvSpPr>
          <p:nvPr>
            <p:ph sz="quarter" idx="11"/>
          </p:nvPr>
        </p:nvSpPr>
        <p:spPr/>
        <p:txBody>
          <a:bodyPr/>
          <a:lstStyle/>
          <a:p>
            <a:pPr marL="0" indent="0">
              <a:spcBef>
                <a:spcPts val="0"/>
              </a:spcBef>
              <a:spcAft>
                <a:spcPts val="600"/>
              </a:spcAft>
              <a:buNone/>
            </a:pPr>
            <a:r>
              <a:rPr lang="en-US" sz="2400" b="1" dirty="0" smtClean="0"/>
              <a:t>Jenny </a:t>
            </a:r>
            <a:r>
              <a:rPr lang="en-US" sz="2400" b="1" dirty="0"/>
              <a:t>Tuttle, RN, </a:t>
            </a:r>
            <a:r>
              <a:rPr lang="en-US" sz="2400" b="1" dirty="0" err="1"/>
              <a:t>MSNEd</a:t>
            </a:r>
            <a:r>
              <a:rPr lang="en-US" sz="2400" b="1" dirty="0"/>
              <a:t>, CNRN</a:t>
            </a:r>
          </a:p>
          <a:p>
            <a:pPr marL="0" indent="0">
              <a:spcBef>
                <a:spcPts val="0"/>
              </a:spcBef>
              <a:spcAft>
                <a:spcPts val="600"/>
              </a:spcAft>
              <a:buNone/>
            </a:pPr>
            <a:r>
              <a:rPr lang="en-US" sz="2400" dirty="0"/>
              <a:t>Clinical Nurse Leader</a:t>
            </a:r>
          </a:p>
          <a:p>
            <a:pPr marL="0" indent="0">
              <a:spcBef>
                <a:spcPts val="0"/>
              </a:spcBef>
              <a:spcAft>
                <a:spcPts val="600"/>
              </a:spcAft>
              <a:buNone/>
            </a:pPr>
            <a:r>
              <a:rPr lang="en-US" sz="2400" dirty="0"/>
              <a:t>Neuro/Medical/Surgical ICU </a:t>
            </a:r>
          </a:p>
          <a:p>
            <a:pPr marL="0" indent="0">
              <a:spcBef>
                <a:spcPts val="0"/>
              </a:spcBef>
              <a:spcAft>
                <a:spcPts val="600"/>
              </a:spcAft>
              <a:buNone/>
            </a:pPr>
            <a:r>
              <a:rPr lang="en-US" sz="2400" dirty="0"/>
              <a:t>Tucson Medical Center </a:t>
            </a:r>
            <a:endParaRPr lang="en-US" sz="2400" dirty="0" smtClean="0"/>
          </a:p>
          <a:p>
            <a:pPr marL="0" indent="0">
              <a:spcBef>
                <a:spcPts val="0"/>
              </a:spcBef>
              <a:spcAft>
                <a:spcPts val="600"/>
              </a:spcAft>
              <a:buNone/>
            </a:pPr>
            <a:r>
              <a:rPr lang="en-US" sz="2400" dirty="0" smtClean="0"/>
              <a:t>Tucson</a:t>
            </a:r>
            <a:r>
              <a:rPr lang="en-US" sz="2400" dirty="0"/>
              <a:t>, Arizona</a:t>
            </a:r>
          </a:p>
          <a:p>
            <a:pPr marL="0" indent="0">
              <a:buNone/>
            </a:pPr>
            <a:endParaRPr lang="en-US" dirty="0" smtClean="0"/>
          </a:p>
          <a:p>
            <a:endParaRPr lang="en-US" dirty="0"/>
          </a:p>
        </p:txBody>
      </p:sp>
      <p:pic>
        <p:nvPicPr>
          <p:cNvPr id="4" name="Picture 3" descr="photo of the tuscon medical center sign"/>
          <p:cNvPicPr>
            <a:picLocks noChangeAspect="1" noChangeArrowheads="1"/>
          </p:cNvPicPr>
          <p:nvPr/>
        </p:nvPicPr>
        <p:blipFill>
          <a:blip r:embed="rId2" cstate="print"/>
          <a:srcRect/>
          <a:stretch>
            <a:fillRect/>
          </a:stretch>
        </p:blipFill>
        <p:spPr bwMode="auto">
          <a:xfrm>
            <a:off x="609600" y="4114800"/>
            <a:ext cx="5486400" cy="2133600"/>
          </a:xfrm>
          <a:prstGeom prst="rect">
            <a:avLst/>
          </a:prstGeom>
          <a:noFill/>
          <a:ln w="9525">
            <a:noFill/>
            <a:miter lim="800000"/>
            <a:headEnd/>
            <a:tailEnd/>
          </a:ln>
          <a:effectLst/>
        </p:spPr>
      </p:pic>
    </p:spTree>
    <p:extLst>
      <p:ext uri="{BB962C8B-B14F-4D97-AF65-F5344CB8AC3E}">
        <p14:creationId xmlns:p14="http://schemas.microsoft.com/office/powerpoint/2010/main" val="3655224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Laying the Groundwork</a:t>
            </a:r>
            <a:endParaRPr lang="en-US" dirty="0"/>
          </a:p>
        </p:txBody>
      </p:sp>
      <p:sp>
        <p:nvSpPr>
          <p:cNvPr id="3" name="Content Placeholder 2"/>
          <p:cNvSpPr>
            <a:spLocks noGrp="1"/>
          </p:cNvSpPr>
          <p:nvPr>
            <p:ph sz="quarter" idx="11"/>
          </p:nvPr>
        </p:nvSpPr>
        <p:spPr/>
        <p:txBody>
          <a:bodyPr>
            <a:normAutofit/>
          </a:bodyPr>
          <a:lstStyle/>
          <a:p>
            <a:r>
              <a:rPr lang="en-US" sz="2400" dirty="0" smtClean="0"/>
              <a:t>Education to staff</a:t>
            </a:r>
          </a:p>
          <a:p>
            <a:pPr lvl="1"/>
            <a:r>
              <a:rPr lang="en-US" sz="2400" dirty="0" smtClean="0"/>
              <a:t>  Who = Case Studies, Current unit data</a:t>
            </a:r>
          </a:p>
          <a:p>
            <a:pPr lvl="1"/>
            <a:r>
              <a:rPr lang="en-US" sz="2400" dirty="0" smtClean="0"/>
              <a:t>  What = Making clear goals, protocols and 			   expectations</a:t>
            </a:r>
          </a:p>
          <a:p>
            <a:pPr lvl="1"/>
            <a:r>
              <a:rPr lang="en-US" sz="2400" dirty="0" smtClean="0"/>
              <a:t>  Where = Unit specific? Department? </a:t>
            </a:r>
          </a:p>
          <a:p>
            <a:pPr lvl="1"/>
            <a:r>
              <a:rPr lang="en-US" sz="2400" dirty="0" smtClean="0"/>
              <a:t>  When = Rounding, every shift</a:t>
            </a:r>
          </a:p>
          <a:p>
            <a:pPr lvl="1"/>
            <a:r>
              <a:rPr lang="en-US" sz="2400" dirty="0" smtClean="0"/>
              <a:t>  Why = Provide the stats, harm, cost</a:t>
            </a:r>
            <a:endParaRPr lang="en-US" sz="2400" dirty="0"/>
          </a:p>
        </p:txBody>
      </p:sp>
      <p:sp>
        <p:nvSpPr>
          <p:cNvPr id="5122" name="AutoShape 2" descr="Image result for stop caut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124" name="AutoShape 4" descr="Image result for stop caut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125" name="Picture 5" descr="image of a sign from MEDLINE. the text says &quot;Fright Fact: an estimated 13,000 deaths annually are attributed to urinary tract infections.&quot;"/>
          <p:cNvPicPr>
            <a:picLocks noChangeAspect="1" noChangeArrowheads="1"/>
          </p:cNvPicPr>
          <p:nvPr/>
        </p:nvPicPr>
        <p:blipFill rotWithShape="1">
          <a:blip r:embed="rId2" cstate="print"/>
          <a:srcRect b="17953"/>
          <a:stretch/>
        </p:blipFill>
        <p:spPr bwMode="auto">
          <a:xfrm>
            <a:off x="6248400" y="3886201"/>
            <a:ext cx="2647950" cy="2166870"/>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pPr algn="l"/>
            <a:fld id="{E507B00A-00F3-40B4-9FBC-773D3E654F20}" type="slidenum">
              <a:rPr lang="en-US" smtClean="0"/>
              <a:pPr algn="l"/>
              <a:t>8</a:t>
            </a:fld>
            <a:endParaRPr lang="en-US" dirty="0"/>
          </a:p>
        </p:txBody>
      </p:sp>
    </p:spTree>
    <p:extLst>
      <p:ext uri="{BB962C8B-B14F-4D97-AF65-F5344CB8AC3E}">
        <p14:creationId xmlns:p14="http://schemas.microsoft.com/office/powerpoint/2010/main" val="3141149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the Tools to Succeed</a:t>
            </a:r>
            <a:endParaRPr lang="en-US" dirty="0"/>
          </a:p>
        </p:txBody>
      </p:sp>
      <p:sp>
        <p:nvSpPr>
          <p:cNvPr id="3" name="Content Placeholder 2"/>
          <p:cNvSpPr>
            <a:spLocks noGrp="1"/>
          </p:cNvSpPr>
          <p:nvPr>
            <p:ph sz="quarter" idx="11"/>
          </p:nvPr>
        </p:nvSpPr>
        <p:spPr>
          <a:xfrm>
            <a:off x="457200" y="1676400"/>
            <a:ext cx="8382000" cy="4114800"/>
          </a:xfrm>
        </p:spPr>
        <p:txBody>
          <a:bodyPr>
            <a:normAutofit/>
          </a:bodyPr>
          <a:lstStyle/>
          <a:p>
            <a:r>
              <a:rPr lang="en-US" sz="2400" dirty="0" smtClean="0"/>
              <a:t>Review of current supplies</a:t>
            </a:r>
          </a:p>
          <a:p>
            <a:r>
              <a:rPr lang="en-US" sz="2400" dirty="0" smtClean="0"/>
              <a:t>Listen and identify opportunities to make </a:t>
            </a:r>
          </a:p>
          <a:p>
            <a:pPr lvl="1">
              <a:buNone/>
            </a:pPr>
            <a:r>
              <a:rPr lang="en-US" sz="2400" dirty="0" smtClean="0"/>
              <a:t>workflow easier. </a:t>
            </a:r>
          </a:p>
          <a:p>
            <a:pPr lvl="1">
              <a:buNone/>
            </a:pPr>
            <a:r>
              <a:rPr lang="en-US" sz="2400" dirty="0" smtClean="0"/>
              <a:t>- Extra techs?</a:t>
            </a:r>
          </a:p>
          <a:p>
            <a:r>
              <a:rPr lang="en-US" sz="2400" dirty="0" smtClean="0"/>
              <a:t>Give staff an opportunity to be apart of the decision making.</a:t>
            </a:r>
          </a:p>
          <a:p>
            <a:r>
              <a:rPr lang="en-US" sz="2400" dirty="0" smtClean="0"/>
              <a:t>It may cost more in supplies but every CAUTI avoided is worth it</a:t>
            </a:r>
          </a:p>
          <a:p>
            <a:r>
              <a:rPr lang="en-US" sz="2400" dirty="0" smtClean="0"/>
              <a:t>Reminders – flyers, t-shirts, slogan, </a:t>
            </a:r>
          </a:p>
          <a:p>
            <a:pPr marL="0" indent="0">
              <a:buNone/>
            </a:pPr>
            <a:r>
              <a:rPr lang="en-US" sz="2400" dirty="0" smtClean="0"/>
              <a:t>     computer based assessments</a:t>
            </a:r>
          </a:p>
          <a:p>
            <a:endParaRPr lang="en-US" sz="2600" dirty="0" smtClean="0"/>
          </a:p>
        </p:txBody>
      </p:sp>
      <p:pic>
        <p:nvPicPr>
          <p:cNvPr id="4098" name="Picture 2" descr="image of a sign used to remind staff about CAUTI that reads&quot; don't be naughty, prevent CAUTI&quot;."/>
          <p:cNvPicPr>
            <a:picLocks noChangeAspect="1" noChangeArrowheads="1"/>
          </p:cNvPicPr>
          <p:nvPr/>
        </p:nvPicPr>
        <p:blipFill>
          <a:blip r:embed="rId3" cstate="print"/>
          <a:srcRect/>
          <a:stretch>
            <a:fillRect/>
          </a:stretch>
        </p:blipFill>
        <p:spPr bwMode="auto">
          <a:xfrm>
            <a:off x="5638800" y="4572000"/>
            <a:ext cx="2820904" cy="1794048"/>
          </a:xfrm>
          <a:prstGeom prst="rect">
            <a:avLst/>
          </a:prstGeom>
          <a:noFill/>
          <a:ln w="9525">
            <a:noFill/>
            <a:miter lim="800000"/>
            <a:headEnd/>
            <a:tailEnd/>
          </a:ln>
          <a:effectLst/>
        </p:spPr>
      </p:pic>
      <p:sp>
        <p:nvSpPr>
          <p:cNvPr id="4" name="Slide Number Placeholder 3"/>
          <p:cNvSpPr>
            <a:spLocks noGrp="1"/>
          </p:cNvSpPr>
          <p:nvPr>
            <p:ph type="sldNum" sz="quarter" idx="10"/>
          </p:nvPr>
        </p:nvSpPr>
        <p:spPr/>
        <p:txBody>
          <a:bodyPr/>
          <a:lstStyle/>
          <a:p>
            <a:pPr algn="l"/>
            <a:fld id="{E507B00A-00F3-40B4-9FBC-773D3E654F20}" type="slidenum">
              <a:rPr lang="en-US" smtClean="0"/>
              <a:pPr algn="l"/>
              <a:t>9</a:t>
            </a:fld>
            <a:endParaRPr lang="en-US" dirty="0"/>
          </a:p>
        </p:txBody>
      </p:sp>
    </p:spTree>
    <p:extLst>
      <p:ext uri="{BB962C8B-B14F-4D97-AF65-F5344CB8AC3E}">
        <p14:creationId xmlns:p14="http://schemas.microsoft.com/office/powerpoint/2010/main" val="881972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3556</Words>
  <Application>Microsoft Office PowerPoint</Application>
  <PresentationFormat>On-screen Show (4:3)</PresentationFormat>
  <Paragraphs>609</Paragraphs>
  <Slides>64</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Photo Editor Photo</vt:lpstr>
      <vt:lpstr>Engaging The Nurse, Physician, Patient/Family; CUSP – Learn from Defects</vt:lpstr>
      <vt:lpstr>Additional Presenters</vt:lpstr>
      <vt:lpstr>Learning Objectives</vt:lpstr>
      <vt:lpstr>Case Study</vt:lpstr>
      <vt:lpstr>Case Study</vt:lpstr>
      <vt:lpstr>How Might Nurse, Physician, and Patient/Family Engagement Impact This Scenario? </vt:lpstr>
      <vt:lpstr>Reducing CAUTIs: Nurse Engagement in the ICU</vt:lpstr>
      <vt:lpstr>Laying the Groundwork</vt:lpstr>
      <vt:lpstr>Providing the Tools to Succeed</vt:lpstr>
      <vt:lpstr>Making Staff Accountable</vt:lpstr>
      <vt:lpstr>Acknowledge the Successes</vt:lpstr>
      <vt:lpstr>Attaining Physician Engagement :  From the Medical Executive to the Individual Physician </vt:lpstr>
      <vt:lpstr>Agenda</vt:lpstr>
      <vt:lpstr>Definition of Physician Engagement</vt:lpstr>
      <vt:lpstr>What it Looks and Feels Like</vt:lpstr>
      <vt:lpstr>Why Does It Matter ?</vt:lpstr>
      <vt:lpstr>Scope of Physician Engagement</vt:lpstr>
      <vt:lpstr>Scope of Physician Engagement</vt:lpstr>
      <vt:lpstr>Challenges Around Physician Engagement</vt:lpstr>
      <vt:lpstr>Challenges Surrounding Physician Engagement</vt:lpstr>
      <vt:lpstr>Solutions : General</vt:lpstr>
      <vt:lpstr>Solutions : 3 General Approaches</vt:lpstr>
      <vt:lpstr>10 Hospitals Study: 6 Drivers</vt:lpstr>
      <vt:lpstr>IHI Approach : 6 Elements</vt:lpstr>
      <vt:lpstr>      Discover a Common Purpose</vt:lpstr>
      <vt:lpstr>   Reframe Values and Beliefs</vt:lpstr>
      <vt:lpstr>       Segment the Engagement Plan</vt:lpstr>
      <vt:lpstr>        Use Engaging Improvement Methods</vt:lpstr>
      <vt:lpstr>Show Courage</vt:lpstr>
      <vt:lpstr>Adopt an Engaging Style</vt:lpstr>
      <vt:lpstr>CUSP MODEL :  Engage Physicians Using the 4 E’s</vt:lpstr>
      <vt:lpstr>Solutions : Specific</vt:lpstr>
      <vt:lpstr>Physician Stakeholders</vt:lpstr>
      <vt:lpstr>Medical Executives  &amp;  Medical Executive Committee</vt:lpstr>
      <vt:lpstr>Physician Champion :  Choosing One</vt:lpstr>
      <vt:lpstr>Physician Champion :  Role and Responsibilities</vt:lpstr>
      <vt:lpstr>Physician Champion :  Equipping and Supporting </vt:lpstr>
      <vt:lpstr>Sample Script</vt:lpstr>
      <vt:lpstr>Individual Physicians : General Physicians and Specialists</vt:lpstr>
      <vt:lpstr>Individual Physicians : Surgeons</vt:lpstr>
      <vt:lpstr>What NOT to do……</vt:lpstr>
      <vt:lpstr>Putting It All Together :  Scenario – Solution Summary</vt:lpstr>
      <vt:lpstr>Putting It All Together :  Scenario – Solution Summary table</vt:lpstr>
      <vt:lpstr>Patient and Family Engagement</vt:lpstr>
      <vt:lpstr>Patient and Family Engagement (PFE)</vt:lpstr>
      <vt:lpstr>PFE Defined</vt:lpstr>
      <vt:lpstr>Evidence Boost: A review of research highlighting how patient engagement contributes to improved care</vt:lpstr>
      <vt:lpstr>Creating the Environment for PFE</vt:lpstr>
      <vt:lpstr>Examples of PFE Practices</vt:lpstr>
      <vt:lpstr>SSCM and AACN PFE Initiatives</vt:lpstr>
      <vt:lpstr>Your Organization’s PFE Practices</vt:lpstr>
      <vt:lpstr>Selected Resources For  Engaging Patients and Families as Partners in Safety</vt:lpstr>
      <vt:lpstr>Learn From A Defect</vt:lpstr>
      <vt:lpstr>Finding the Defects</vt:lpstr>
      <vt:lpstr>Learn From a Defect</vt:lpstr>
      <vt:lpstr>Learning from Defects Fast Facts</vt:lpstr>
      <vt:lpstr>EXAMPLES</vt:lpstr>
      <vt:lpstr>Example 1</vt:lpstr>
      <vt:lpstr>Example 2</vt:lpstr>
      <vt:lpstr>PowerPoint Presentation</vt:lpstr>
      <vt:lpstr>Example 4</vt:lpstr>
      <vt:lpstr>Next Steps:</vt:lpstr>
      <vt:lpstr>Thank you!</vt:lpstr>
      <vt:lpstr>Funding</vt:lpstr>
    </vt:vector>
  </TitlesOfParts>
  <Company>The American Hospital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Katy O'Shea</dc:creator>
  <cp:lastModifiedBy>Chris Heidenrich</cp:lastModifiedBy>
  <cp:revision>71</cp:revision>
  <dcterms:created xsi:type="dcterms:W3CDTF">2012-03-06T21:09:36Z</dcterms:created>
  <dcterms:modified xsi:type="dcterms:W3CDTF">2015-10-01T14:23:05Z</dcterms:modified>
</cp:coreProperties>
</file>