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Lst>
  <p:notesMasterIdLst>
    <p:notesMasterId r:id="rId32"/>
  </p:notesMasterIdLst>
  <p:handoutMasterIdLst>
    <p:handoutMasterId r:id="rId33"/>
  </p:handoutMasterIdLst>
  <p:sldIdLst>
    <p:sldId id="28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6858000" type="screen4x3"/>
  <p:notesSz cx="7010400" cy="9236075"/>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zie Edmondson" initials="" lastIdx="19" clrIdx="0"/>
  <p:cmAuthor id="7" name="Chris Heidenrich OCKT" initials="CH" lastIdx="10" clrIdx="7"/>
  <p:cmAuthor id="1" name="Administrator" initials="A" lastIdx="3" clrIdx="1"/>
  <p:cmAuthor id="8" name="Melissa A Miller" initials="MAM" lastIdx="2" clrIdx="8"/>
  <p:cmAuthor id="2" name="Kristina K Davis" initials="KKD" lastIdx="7" clrIdx="2"/>
  <p:cmAuthor id="3" name="Disharoon, Amy" initials="DA" lastIdx="1" clrIdx="3">
    <p:extLst/>
  </p:cmAuthor>
  <p:cmAuthor id="4" name="Hung, Louella" initials="HL" lastIdx="26" clrIdx="4">
    <p:extLst/>
  </p:cmAuthor>
  <p:cmAuthor id="5" name="Craig, Erin" initials="CE" lastIdx="16" clrIdx="5">
    <p:extLst/>
  </p:cmAuthor>
  <p:cmAuthor id="6" name="Kali Crosby" initials="KC"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1" autoAdjust="0"/>
    <p:restoredTop sz="83126" autoAdjust="0"/>
  </p:normalViewPr>
  <p:slideViewPr>
    <p:cSldViewPr>
      <p:cViewPr>
        <p:scale>
          <a:sx n="96" d="100"/>
          <a:sy n="96" d="100"/>
        </p:scale>
        <p:origin x="-1992"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pd37\Dropbox%20(Ariadne%20Surgery)\HRET\Quality%20Improvement%20Activities\QI%20Framework\Dummy_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pd37\Dropbox%20(Ariadne%20Surgery)\HRET\Quality%20Improvement%20Activities\QI%20Framework\Dummy_Dat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pd37\Dropbox%20(Ariadne%20Surgery)\HRET\Quality%20Improvement%20Activities\QI%20Framework\Dummy_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pd37\Dropbox%20(Ariadne%20Surgery)\HRET\Quality%20Improvement%20Activities\QI%20Framework\Dummy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Debrief Completion </a:t>
            </a:r>
            <a:r>
              <a:rPr lang="en-US" dirty="0" smtClean="0"/>
              <a:t>Rate </a:t>
            </a:r>
            <a:r>
              <a:rPr lang="en-US" sz="1800" b="1" i="0" u="none" strike="noStrike" baseline="0" dirty="0" smtClean="0"/>
              <a:t>for Dr. Smith’s Cases </a:t>
            </a:r>
            <a:endParaRPr lang="en-US" dirty="0"/>
          </a:p>
        </c:rich>
      </c:tx>
      <c:overlay val="0"/>
    </c:title>
    <c:autoTitleDeleted val="0"/>
    <c:plotArea>
      <c:layout/>
      <c:lineChart>
        <c:grouping val="standard"/>
        <c:varyColors val="0"/>
        <c:ser>
          <c:idx val="0"/>
          <c:order val="0"/>
          <c:spPr>
            <a:ln w="38100"/>
          </c:spPr>
          <c:marker>
            <c:symbol val="diamond"/>
            <c:size val="10"/>
            <c:spPr>
              <a:solidFill>
                <a:schemeClr val="tx2"/>
              </a:solidFill>
            </c:spPr>
          </c:marker>
          <c:cat>
            <c:numRef>
              <c:f>Sheet1!$A$2:$A$6</c:f>
              <c:numCache>
                <c:formatCode>m/d/yyyy</c:formatCode>
                <c:ptCount val="5"/>
                <c:pt idx="0">
                  <c:v>42065</c:v>
                </c:pt>
                <c:pt idx="1">
                  <c:v>42066</c:v>
                </c:pt>
                <c:pt idx="2">
                  <c:v>42067</c:v>
                </c:pt>
                <c:pt idx="3">
                  <c:v>42068</c:v>
                </c:pt>
                <c:pt idx="4">
                  <c:v>42069</c:v>
                </c:pt>
              </c:numCache>
            </c:numRef>
          </c:cat>
          <c:val>
            <c:numRef>
              <c:f>Sheet1!$B$2:$B$6</c:f>
              <c:numCache>
                <c:formatCode>0%</c:formatCode>
                <c:ptCount val="5"/>
                <c:pt idx="0">
                  <c:v>0.5</c:v>
                </c:pt>
                <c:pt idx="1">
                  <c:v>0.75000000000000111</c:v>
                </c:pt>
                <c:pt idx="2">
                  <c:v>0.25</c:v>
                </c:pt>
                <c:pt idx="3">
                  <c:v>0.67000000000000115</c:v>
                </c:pt>
                <c:pt idx="4">
                  <c:v>0.5</c:v>
                </c:pt>
              </c:numCache>
            </c:numRef>
          </c:val>
          <c:smooth val="0"/>
        </c:ser>
        <c:dLbls>
          <c:showLegendKey val="0"/>
          <c:showVal val="0"/>
          <c:showCatName val="0"/>
          <c:showSerName val="0"/>
          <c:showPercent val="0"/>
          <c:showBubbleSize val="0"/>
        </c:dLbls>
        <c:marker val="1"/>
        <c:smooth val="0"/>
        <c:axId val="47362048"/>
        <c:axId val="47363968"/>
      </c:lineChart>
      <c:dateAx>
        <c:axId val="47362048"/>
        <c:scaling>
          <c:orientation val="minMax"/>
        </c:scaling>
        <c:delete val="0"/>
        <c:axPos val="b"/>
        <c:numFmt formatCode="m/d/yyyy" sourceLinked="1"/>
        <c:majorTickMark val="out"/>
        <c:minorTickMark val="none"/>
        <c:tickLblPos val="nextTo"/>
        <c:txPr>
          <a:bodyPr/>
          <a:lstStyle/>
          <a:p>
            <a:pPr>
              <a:defRPr sz="1100" b="1"/>
            </a:pPr>
            <a:endParaRPr lang="en-US"/>
          </a:p>
        </c:txPr>
        <c:crossAx val="47363968"/>
        <c:crosses val="autoZero"/>
        <c:auto val="1"/>
        <c:lblOffset val="100"/>
        <c:baseTimeUnit val="days"/>
      </c:dateAx>
      <c:valAx>
        <c:axId val="47363968"/>
        <c:scaling>
          <c:orientation val="minMax"/>
          <c:max val="1"/>
        </c:scaling>
        <c:delete val="0"/>
        <c:axPos val="l"/>
        <c:numFmt formatCode="0%" sourceLinked="1"/>
        <c:majorTickMark val="out"/>
        <c:minorTickMark val="none"/>
        <c:tickLblPos val="nextTo"/>
        <c:txPr>
          <a:bodyPr/>
          <a:lstStyle/>
          <a:p>
            <a:pPr>
              <a:defRPr sz="1100" b="1"/>
            </a:pPr>
            <a:endParaRPr lang="en-US"/>
          </a:p>
        </c:txPr>
        <c:crossAx val="47362048"/>
        <c:crosses val="autoZero"/>
        <c:crossBetween val="between"/>
      </c:valAx>
    </c:plotArea>
    <c:plotVisOnly val="1"/>
    <c:dispBlanksAs val="gap"/>
    <c:showDLblsOverMax val="0"/>
  </c:chart>
  <c:spPr>
    <a:ln>
      <a:solidFill>
        <a:srgbClr val="4F81BD">
          <a:shade val="95000"/>
          <a:satMod val="105000"/>
        </a:srgb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Debrief Completion </a:t>
            </a:r>
            <a:r>
              <a:rPr lang="en-US" dirty="0" smtClean="0"/>
              <a:t>Rate for Dr. Smith’s Cases </a:t>
            </a:r>
          </a:p>
        </c:rich>
      </c:tx>
      <c:overlay val="0"/>
    </c:title>
    <c:autoTitleDeleted val="0"/>
    <c:plotArea>
      <c:layout>
        <c:manualLayout>
          <c:layoutTarget val="inner"/>
          <c:xMode val="edge"/>
          <c:yMode val="edge"/>
          <c:x val="6.3284129385953819E-2"/>
          <c:y val="0.14451515151515204"/>
          <c:w val="0.90893808903899997"/>
          <c:h val="0.789080887616321"/>
        </c:manualLayout>
      </c:layout>
      <c:lineChart>
        <c:grouping val="standard"/>
        <c:varyColors val="0"/>
        <c:ser>
          <c:idx val="0"/>
          <c:order val="0"/>
          <c:spPr>
            <a:ln w="38100"/>
          </c:spPr>
          <c:marker>
            <c:symbol val="diamond"/>
            <c:size val="10"/>
            <c:spPr>
              <a:solidFill>
                <a:srgbClr val="1F497D"/>
              </a:solidFill>
            </c:spPr>
          </c:marker>
          <c:cat>
            <c:strRef>
              <c:f>Sheet1!$A$2:$A$12</c:f>
              <c:strCache>
                <c:ptCount val="11"/>
                <c:pt idx="0">
                  <c:v>3/2/2015</c:v>
                </c:pt>
                <c:pt idx="1">
                  <c:v>3/3/2015</c:v>
                </c:pt>
                <c:pt idx="2">
                  <c:v>3/4/2015</c:v>
                </c:pt>
                <c:pt idx="3">
                  <c:v>3/5/2015</c:v>
                </c:pt>
                <c:pt idx="4">
                  <c:v>3/6/2015</c:v>
                </c:pt>
                <c:pt idx="6">
                  <c:v>3/9/2015</c:v>
                </c:pt>
                <c:pt idx="7">
                  <c:v>3/10/2015</c:v>
                </c:pt>
                <c:pt idx="8">
                  <c:v>3/11/2015</c:v>
                </c:pt>
                <c:pt idx="9">
                  <c:v>3/12/2015</c:v>
                </c:pt>
                <c:pt idx="10">
                  <c:v>3/13/2015</c:v>
                </c:pt>
              </c:strCache>
            </c:strRef>
          </c:cat>
          <c:val>
            <c:numRef>
              <c:f>Sheet1!$B$2:$B$12</c:f>
              <c:numCache>
                <c:formatCode>0%</c:formatCode>
                <c:ptCount val="11"/>
                <c:pt idx="0">
                  <c:v>0.5</c:v>
                </c:pt>
                <c:pt idx="1">
                  <c:v>0.75000000000000111</c:v>
                </c:pt>
                <c:pt idx="2">
                  <c:v>0.25</c:v>
                </c:pt>
                <c:pt idx="3">
                  <c:v>0.67000000000000115</c:v>
                </c:pt>
                <c:pt idx="4">
                  <c:v>0.5</c:v>
                </c:pt>
                <c:pt idx="6">
                  <c:v>0.75000000000000111</c:v>
                </c:pt>
                <c:pt idx="7">
                  <c:v>0.60000000000000109</c:v>
                </c:pt>
                <c:pt idx="8">
                  <c:v>0.83000000000000107</c:v>
                </c:pt>
                <c:pt idx="9">
                  <c:v>0.5</c:v>
                </c:pt>
                <c:pt idx="10">
                  <c:v>0.8</c:v>
                </c:pt>
              </c:numCache>
            </c:numRef>
          </c:val>
          <c:smooth val="0"/>
        </c:ser>
        <c:dLbls>
          <c:showLegendKey val="0"/>
          <c:showVal val="0"/>
          <c:showCatName val="0"/>
          <c:showSerName val="0"/>
          <c:showPercent val="0"/>
          <c:showBubbleSize val="0"/>
        </c:dLbls>
        <c:marker val="1"/>
        <c:smooth val="0"/>
        <c:axId val="47038848"/>
        <c:axId val="47040768"/>
      </c:lineChart>
      <c:catAx>
        <c:axId val="47038848"/>
        <c:scaling>
          <c:orientation val="minMax"/>
        </c:scaling>
        <c:delete val="0"/>
        <c:axPos val="b"/>
        <c:numFmt formatCode="General" sourceLinked="1"/>
        <c:majorTickMark val="out"/>
        <c:minorTickMark val="none"/>
        <c:tickLblPos val="nextTo"/>
        <c:txPr>
          <a:bodyPr rot="0" vert="horz"/>
          <a:lstStyle/>
          <a:p>
            <a:pPr>
              <a:defRPr sz="900" b="1"/>
            </a:pPr>
            <a:endParaRPr lang="en-US"/>
          </a:p>
        </c:txPr>
        <c:crossAx val="47040768"/>
        <c:crosses val="autoZero"/>
        <c:auto val="1"/>
        <c:lblAlgn val="ctr"/>
        <c:lblOffset val="100"/>
        <c:noMultiLvlLbl val="0"/>
      </c:catAx>
      <c:valAx>
        <c:axId val="47040768"/>
        <c:scaling>
          <c:orientation val="minMax"/>
          <c:max val="1"/>
        </c:scaling>
        <c:delete val="0"/>
        <c:axPos val="l"/>
        <c:numFmt formatCode="0%" sourceLinked="1"/>
        <c:majorTickMark val="out"/>
        <c:minorTickMark val="none"/>
        <c:tickLblPos val="nextTo"/>
        <c:txPr>
          <a:bodyPr/>
          <a:lstStyle/>
          <a:p>
            <a:pPr>
              <a:defRPr sz="1100" b="1"/>
            </a:pPr>
            <a:endParaRPr lang="en-US"/>
          </a:p>
        </c:txPr>
        <c:crossAx val="47038848"/>
        <c:crosses val="autoZero"/>
        <c:crossBetween val="between"/>
      </c:valAx>
    </c:plotArea>
    <c:plotVisOnly val="1"/>
    <c:dispBlanksAs val="gap"/>
    <c:showDLblsOverMax val="0"/>
  </c:chart>
  <c:spPr>
    <a:ln>
      <a:solidFill>
        <a:srgbClr val="4F81BD">
          <a:shade val="95000"/>
          <a:satMod val="105000"/>
        </a:srgbClr>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Debrief Completion </a:t>
            </a:r>
            <a:r>
              <a:rPr lang="en-US" dirty="0" smtClean="0"/>
              <a:t>Rate </a:t>
            </a:r>
            <a:r>
              <a:rPr lang="en-US" sz="1800" b="1" i="0" u="none" strike="noStrike" baseline="0" dirty="0" smtClean="0"/>
              <a:t>for Dr. Smith’s Cases </a:t>
            </a:r>
            <a:endParaRPr lang="en-US" dirty="0"/>
          </a:p>
        </c:rich>
      </c:tx>
      <c:overlay val="0"/>
    </c:title>
    <c:autoTitleDeleted val="0"/>
    <c:plotArea>
      <c:layout/>
      <c:lineChart>
        <c:grouping val="standard"/>
        <c:varyColors val="0"/>
        <c:ser>
          <c:idx val="0"/>
          <c:order val="0"/>
          <c:spPr>
            <a:ln w="38100"/>
          </c:spPr>
          <c:marker>
            <c:symbol val="diamond"/>
            <c:size val="10"/>
            <c:spPr>
              <a:solidFill>
                <a:srgbClr val="1F497D"/>
              </a:solidFill>
            </c:spPr>
          </c:marker>
          <c:cat>
            <c:strRef>
              <c:f>Sheet1!$A$2:$A$18</c:f>
              <c:strCache>
                <c:ptCount val="17"/>
                <c:pt idx="0">
                  <c:v>3/2/2015</c:v>
                </c:pt>
                <c:pt idx="1">
                  <c:v>3/3/2015</c:v>
                </c:pt>
                <c:pt idx="2">
                  <c:v>3/4/2015</c:v>
                </c:pt>
                <c:pt idx="3">
                  <c:v>3/5/2015</c:v>
                </c:pt>
                <c:pt idx="4">
                  <c:v>3/6/2015</c:v>
                </c:pt>
                <c:pt idx="6">
                  <c:v>3/9/2015</c:v>
                </c:pt>
                <c:pt idx="7">
                  <c:v>3/10/2015</c:v>
                </c:pt>
                <c:pt idx="8">
                  <c:v>3/11/2015</c:v>
                </c:pt>
                <c:pt idx="9">
                  <c:v>3/12/2015</c:v>
                </c:pt>
                <c:pt idx="10">
                  <c:v>3/13/2015</c:v>
                </c:pt>
                <c:pt idx="12">
                  <c:v>3/16/2015</c:v>
                </c:pt>
                <c:pt idx="13">
                  <c:v>3/17/2015</c:v>
                </c:pt>
                <c:pt idx="14">
                  <c:v>3/18/2015</c:v>
                </c:pt>
                <c:pt idx="15">
                  <c:v>3/19/2015</c:v>
                </c:pt>
                <c:pt idx="16">
                  <c:v>3/20/2015</c:v>
                </c:pt>
              </c:strCache>
            </c:strRef>
          </c:cat>
          <c:val>
            <c:numRef>
              <c:f>Sheet1!$B$2:$B$18</c:f>
              <c:numCache>
                <c:formatCode>0%</c:formatCode>
                <c:ptCount val="17"/>
                <c:pt idx="0">
                  <c:v>0.5</c:v>
                </c:pt>
                <c:pt idx="1">
                  <c:v>0.75000000000000111</c:v>
                </c:pt>
                <c:pt idx="2">
                  <c:v>0.25</c:v>
                </c:pt>
                <c:pt idx="3">
                  <c:v>0.67000000000000115</c:v>
                </c:pt>
                <c:pt idx="4">
                  <c:v>0.5</c:v>
                </c:pt>
                <c:pt idx="6">
                  <c:v>0.75000000000000111</c:v>
                </c:pt>
                <c:pt idx="7">
                  <c:v>0.60000000000000109</c:v>
                </c:pt>
                <c:pt idx="8">
                  <c:v>0.83000000000000107</c:v>
                </c:pt>
                <c:pt idx="9">
                  <c:v>0.5</c:v>
                </c:pt>
                <c:pt idx="10">
                  <c:v>0.8</c:v>
                </c:pt>
                <c:pt idx="12">
                  <c:v>1</c:v>
                </c:pt>
                <c:pt idx="13">
                  <c:v>1</c:v>
                </c:pt>
                <c:pt idx="14">
                  <c:v>1</c:v>
                </c:pt>
                <c:pt idx="15">
                  <c:v>1</c:v>
                </c:pt>
                <c:pt idx="16">
                  <c:v>1</c:v>
                </c:pt>
              </c:numCache>
            </c:numRef>
          </c:val>
          <c:smooth val="0"/>
        </c:ser>
        <c:dLbls>
          <c:showLegendKey val="0"/>
          <c:showVal val="0"/>
          <c:showCatName val="0"/>
          <c:showSerName val="0"/>
          <c:showPercent val="0"/>
          <c:showBubbleSize val="0"/>
        </c:dLbls>
        <c:marker val="1"/>
        <c:smooth val="0"/>
        <c:axId val="68147072"/>
        <c:axId val="68272128"/>
      </c:lineChart>
      <c:catAx>
        <c:axId val="68147072"/>
        <c:scaling>
          <c:orientation val="minMax"/>
        </c:scaling>
        <c:delete val="0"/>
        <c:axPos val="b"/>
        <c:numFmt formatCode="General" sourceLinked="1"/>
        <c:majorTickMark val="out"/>
        <c:minorTickMark val="none"/>
        <c:tickLblPos val="nextTo"/>
        <c:txPr>
          <a:bodyPr/>
          <a:lstStyle/>
          <a:p>
            <a:pPr>
              <a:defRPr sz="1100" b="1"/>
            </a:pPr>
            <a:endParaRPr lang="en-US"/>
          </a:p>
        </c:txPr>
        <c:crossAx val="68272128"/>
        <c:crosses val="autoZero"/>
        <c:auto val="1"/>
        <c:lblAlgn val="ctr"/>
        <c:lblOffset val="100"/>
        <c:noMultiLvlLbl val="0"/>
      </c:catAx>
      <c:valAx>
        <c:axId val="68272128"/>
        <c:scaling>
          <c:orientation val="minMax"/>
          <c:max val="1"/>
        </c:scaling>
        <c:delete val="0"/>
        <c:axPos val="l"/>
        <c:numFmt formatCode="0%" sourceLinked="1"/>
        <c:majorTickMark val="out"/>
        <c:minorTickMark val="none"/>
        <c:tickLblPos val="nextTo"/>
        <c:txPr>
          <a:bodyPr/>
          <a:lstStyle/>
          <a:p>
            <a:pPr>
              <a:defRPr sz="1100" b="1"/>
            </a:pPr>
            <a:endParaRPr lang="en-US"/>
          </a:p>
        </c:txPr>
        <c:crossAx val="68147072"/>
        <c:crosses val="autoZero"/>
        <c:crossBetween val="between"/>
      </c:valAx>
      <c:spPr>
        <a:noFill/>
        <a:ln w="25400">
          <a:noFill/>
        </a:ln>
      </c:spPr>
    </c:plotArea>
    <c:plotVisOnly val="1"/>
    <c:dispBlanksAs val="gap"/>
    <c:showDLblsOverMax val="0"/>
  </c:chart>
  <c:spPr>
    <a:ln>
      <a:solidFill>
        <a:srgbClr val="4F81BD">
          <a:shade val="95000"/>
          <a:satMod val="105000"/>
        </a:srgb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Debrief Completion Rate</a:t>
            </a:r>
          </a:p>
        </c:rich>
      </c:tx>
      <c:layout/>
      <c:overlay val="0"/>
    </c:title>
    <c:autoTitleDeleted val="0"/>
    <c:plotArea>
      <c:layout/>
      <c:lineChart>
        <c:grouping val="standard"/>
        <c:varyColors val="0"/>
        <c:ser>
          <c:idx val="0"/>
          <c:order val="0"/>
          <c:spPr>
            <a:ln w="38100"/>
          </c:spPr>
          <c:marker>
            <c:symbol val="diamond"/>
            <c:size val="10"/>
            <c:spPr>
              <a:solidFill>
                <a:schemeClr val="tx2"/>
              </a:solidFill>
            </c:spPr>
          </c:marker>
          <c:cat>
            <c:numRef>
              <c:f>Sheet1!$B$54:$B$58</c:f>
              <c:numCache>
                <c:formatCode>m/d/yyyy</c:formatCode>
                <c:ptCount val="5"/>
                <c:pt idx="0">
                  <c:v>42177</c:v>
                </c:pt>
                <c:pt idx="1">
                  <c:v>42178</c:v>
                </c:pt>
                <c:pt idx="2">
                  <c:v>42179</c:v>
                </c:pt>
                <c:pt idx="3">
                  <c:v>42180</c:v>
                </c:pt>
                <c:pt idx="4">
                  <c:v>42181</c:v>
                </c:pt>
              </c:numCache>
            </c:numRef>
          </c:cat>
          <c:val>
            <c:numRef>
              <c:f>Sheet1!$C$54:$C$58</c:f>
              <c:numCache>
                <c:formatCode>0%</c:formatCode>
                <c:ptCount val="5"/>
                <c:pt idx="0">
                  <c:v>1</c:v>
                </c:pt>
                <c:pt idx="1">
                  <c:v>1</c:v>
                </c:pt>
                <c:pt idx="2">
                  <c:v>1</c:v>
                </c:pt>
                <c:pt idx="3">
                  <c:v>1</c:v>
                </c:pt>
                <c:pt idx="4">
                  <c:v>1</c:v>
                </c:pt>
              </c:numCache>
            </c:numRef>
          </c:val>
          <c:smooth val="0"/>
        </c:ser>
        <c:dLbls>
          <c:showLegendKey val="0"/>
          <c:showVal val="0"/>
          <c:showCatName val="0"/>
          <c:showSerName val="0"/>
          <c:showPercent val="0"/>
          <c:showBubbleSize val="0"/>
        </c:dLbls>
        <c:marker val="1"/>
        <c:smooth val="0"/>
        <c:axId val="70433408"/>
        <c:axId val="117699328"/>
      </c:lineChart>
      <c:dateAx>
        <c:axId val="70433408"/>
        <c:scaling>
          <c:orientation val="minMax"/>
        </c:scaling>
        <c:delete val="0"/>
        <c:axPos val="b"/>
        <c:numFmt formatCode="m/d/yyyy" sourceLinked="1"/>
        <c:majorTickMark val="out"/>
        <c:minorTickMark val="none"/>
        <c:tickLblPos val="nextTo"/>
        <c:txPr>
          <a:bodyPr/>
          <a:lstStyle/>
          <a:p>
            <a:pPr>
              <a:defRPr sz="1100" b="1"/>
            </a:pPr>
            <a:endParaRPr lang="en-US"/>
          </a:p>
        </c:txPr>
        <c:crossAx val="117699328"/>
        <c:crosses val="autoZero"/>
        <c:auto val="1"/>
        <c:lblOffset val="100"/>
        <c:baseTimeUnit val="days"/>
      </c:dateAx>
      <c:valAx>
        <c:axId val="117699328"/>
        <c:scaling>
          <c:orientation val="minMax"/>
          <c:max val="1"/>
        </c:scaling>
        <c:delete val="0"/>
        <c:axPos val="l"/>
        <c:numFmt formatCode="0%" sourceLinked="1"/>
        <c:majorTickMark val="out"/>
        <c:minorTickMark val="none"/>
        <c:tickLblPos val="nextTo"/>
        <c:txPr>
          <a:bodyPr/>
          <a:lstStyle/>
          <a:p>
            <a:pPr>
              <a:defRPr sz="1100" b="1"/>
            </a:pPr>
            <a:endParaRPr lang="en-US"/>
          </a:p>
        </c:txPr>
        <c:crossAx val="70433408"/>
        <c:crosses val="autoZero"/>
        <c:crossBetween val="between"/>
      </c:valAx>
    </c:plotArea>
    <c:plotVisOnly val="1"/>
    <c:dispBlanksAs val="gap"/>
    <c:showDLblsOverMax val="0"/>
  </c:chart>
  <c:spPr>
    <a:ln>
      <a:solidFill>
        <a:schemeClr val="accent1"/>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0.58333</cdr:x>
      <cdr:y>0.36364</cdr:y>
    </cdr:from>
    <cdr:to>
      <cdr:x>0.96875</cdr:x>
      <cdr:y>0.36364</cdr:y>
    </cdr:to>
    <cdr:cxnSp macro="">
      <cdr:nvCxnSpPr>
        <cdr:cNvPr id="2" name="Straight Connector 1" descr="Alt&quot;&quot;"/>
        <cdr:cNvCxnSpPr/>
      </cdr:nvCxnSpPr>
      <cdr:spPr>
        <a:xfrm xmlns:a="http://schemas.openxmlformats.org/drawingml/2006/main">
          <a:off x="4267200" y="1524000"/>
          <a:ext cx="2819400" cy="0"/>
        </a:xfrm>
        <a:prstGeom xmlns:a="http://schemas.openxmlformats.org/drawingml/2006/main" prst="line">
          <a:avLst/>
        </a:prstGeom>
        <a:noFill xmlns:a="http://schemas.openxmlformats.org/drawingml/2006/main"/>
        <a:ln xmlns:a="http://schemas.openxmlformats.org/drawingml/2006/main" w="12700" cap="flat" cmpd="sng" algn="ctr">
          <a:solidFill>
            <a:srgbClr val="FF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0.53125</cdr:x>
      <cdr:y>0.21818</cdr:y>
    </cdr:from>
    <cdr:to>
      <cdr:x>0.73958</cdr:x>
      <cdr:y>0.29896</cdr:y>
    </cdr:to>
    <cdr:sp macro="" textlink="">
      <cdr:nvSpPr>
        <cdr:cNvPr id="4" name="TextBox 13"/>
        <cdr:cNvSpPr txBox="1"/>
      </cdr:nvSpPr>
      <cdr:spPr>
        <a:xfrm xmlns:a="http://schemas.openxmlformats.org/drawingml/2006/main">
          <a:off x="3886200" y="914400"/>
          <a:ext cx="15240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600" b="1" dirty="0" smtClean="0">
              <a:solidFill>
                <a:srgbClr val="FF0000"/>
              </a:solidFill>
            </a:rPr>
            <a:t>Average = 73 %</a:t>
          </a:r>
          <a:endParaRPr lang="en-US" sz="1600" b="1" dirty="0">
            <a:solidFill>
              <a:srgbClr val="FF0000"/>
            </a:solidFill>
          </a:endParaRPr>
        </a:p>
      </cdr:txBody>
    </cdr:sp>
  </cdr:relSizeAnchor>
  <cdr:relSizeAnchor xmlns:cdr="http://schemas.openxmlformats.org/drawingml/2006/chartDrawing">
    <cdr:from>
      <cdr:x>0.57292</cdr:x>
      <cdr:y>0.6</cdr:y>
    </cdr:from>
    <cdr:to>
      <cdr:x>0.73958</cdr:x>
      <cdr:y>0.70909</cdr:y>
    </cdr:to>
    <cdr:sp macro="" textlink="">
      <cdr:nvSpPr>
        <cdr:cNvPr id="5" name="Rectangular Callout 4" descr="Alt&quot;&quot;"/>
        <cdr:cNvSpPr/>
      </cdr:nvSpPr>
      <cdr:spPr>
        <a:xfrm xmlns:a="http://schemas.openxmlformats.org/drawingml/2006/main">
          <a:off x="4191000" y="2514600"/>
          <a:ext cx="1219200" cy="457200"/>
        </a:xfrm>
        <a:prstGeom xmlns:a="http://schemas.openxmlformats.org/drawingml/2006/main" prst="wedgeRectCallout">
          <a:avLst>
            <a:gd name="adj1" fmla="val -75844"/>
            <a:gd name="adj2" fmla="val 95336"/>
          </a:avLst>
        </a:prstGeom>
        <a:noFill xmlns:a="http://schemas.openxmlformats.org/drawingml/2006/main"/>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r>
            <a:rPr lang="en-US" sz="1400" b="1" dirty="0" smtClean="0">
              <a:solidFill>
                <a:sysClr val="windowText" lastClr="000000"/>
              </a:solidFill>
            </a:rPr>
            <a:t>Initiator Role Intervention</a:t>
          </a:r>
          <a:endParaRPr lang="en-US" sz="1400" b="1" dirty="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0.37374</cdr:x>
      <cdr:y>0.14286</cdr:y>
    </cdr:from>
    <cdr:to>
      <cdr:x>0.37374</cdr:x>
      <cdr:y>0.80357</cdr:y>
    </cdr:to>
    <cdr:sp macro="" textlink="">
      <cdr:nvSpPr>
        <cdr:cNvPr id="3" name="Straight Connector 2" title="alt&quot;&quot;"/>
        <cdr:cNvSpPr/>
      </cdr:nvSpPr>
      <cdr:spPr>
        <a:xfrm xmlns:a="http://schemas.openxmlformats.org/drawingml/2006/main">
          <a:off x="2819400" y="609600"/>
          <a:ext cx="0" cy="2819400"/>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0.69697</cdr:x>
      <cdr:y>0.14286</cdr:y>
    </cdr:from>
    <cdr:to>
      <cdr:x>0.69697</cdr:x>
      <cdr:y>0.80357</cdr:y>
    </cdr:to>
    <cdr:sp macro="" textlink="">
      <cdr:nvSpPr>
        <cdr:cNvPr id="5" name="Straight Connector 4" title="alt&quot;&quot;"/>
        <cdr:cNvSpPr/>
      </cdr:nvSpPr>
      <cdr:spPr>
        <a:xfrm xmlns:a="http://schemas.openxmlformats.org/drawingml/2006/main">
          <a:off x="5257800" y="609600"/>
          <a:ext cx="0" cy="2819400"/>
        </a:xfrm>
        <a:prstGeom xmlns:a="http://schemas.openxmlformats.org/drawingml/2006/main" prst="line">
          <a:avLst/>
        </a:prstGeom>
        <a:noFill xmlns:a="http://schemas.openxmlformats.org/drawingml/2006/main"/>
        <a:ln xmlns:a="http://schemas.openxmlformats.org/drawingml/2006/main" w="12700" cap="flat" cmpd="sng" algn="ctr">
          <a:solidFill>
            <a:srgbClr val="4F81BD">
              <a:shade val="95000"/>
              <a:satMod val="105000"/>
            </a:srgb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dirty="0"/>
        </a:p>
      </cdr:txBody>
    </cdr:sp>
  </cdr:relSizeAnchor>
  <cdr:relSizeAnchor xmlns:cdr="http://schemas.openxmlformats.org/drawingml/2006/chartDrawing">
    <cdr:from>
      <cdr:x>0.76768</cdr:x>
      <cdr:y>0.16071</cdr:y>
    </cdr:from>
    <cdr:to>
      <cdr:x>0.9697</cdr:x>
      <cdr:y>0.23284</cdr:y>
    </cdr:to>
    <cdr:sp macro="" textlink="">
      <cdr:nvSpPr>
        <cdr:cNvPr id="6" name="TextBox 17"/>
        <cdr:cNvSpPr txBox="1"/>
      </cdr:nvSpPr>
      <cdr:spPr>
        <a:xfrm xmlns:a="http://schemas.openxmlformats.org/drawingml/2006/main">
          <a:off x="5791200" y="685800"/>
          <a:ext cx="15240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400" b="1" dirty="0" smtClean="0">
              <a:solidFill>
                <a:srgbClr val="00B050"/>
              </a:solidFill>
            </a:rPr>
            <a:t>Average = 100%</a:t>
          </a:r>
          <a:endParaRPr lang="en-US" sz="1400" b="1" dirty="0">
            <a:solidFill>
              <a:srgbClr val="00B05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960883FF-13BF-4131-81ED-286E67F663CD}" type="datetimeFigureOut">
              <a:rPr lang="en-US" smtClean="0"/>
              <a:t>4/13/2017</a:t>
            </a:fld>
            <a:endParaRPr lang="en-US" dirty="0"/>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E89EB5EA-3DBC-47A9-A760-E841457AE8F2}" type="slidenum">
              <a:rPr lang="en-US" smtClean="0"/>
              <a:t>‹#›</a:t>
            </a:fld>
            <a:endParaRPr lang="en-US" dirty="0"/>
          </a:p>
        </p:txBody>
      </p:sp>
    </p:spTree>
    <p:extLst>
      <p:ext uri="{BB962C8B-B14F-4D97-AF65-F5344CB8AC3E}">
        <p14:creationId xmlns:p14="http://schemas.microsoft.com/office/powerpoint/2010/main" val="3533345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B44C48C-EDE0-4178-A57B-0F6FBF6D6E90}" type="datetimeFigureOut">
              <a:rPr lang="en-US" smtClean="0"/>
              <a:pPr/>
              <a:t>4/13/2017</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7244432-B47F-4822-B69A-7D4AF8D862A8}" type="slidenum">
              <a:rPr lang="en-US" smtClean="0"/>
              <a:pPr/>
              <a:t>‹#›</a:t>
            </a:fld>
            <a:endParaRPr lang="en-US" dirty="0"/>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324364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10</a:t>
            </a:fld>
            <a:endParaRPr lang="en-US" dirty="0"/>
          </a:p>
        </p:txBody>
      </p:sp>
    </p:spTree>
    <p:extLst>
      <p:ext uri="{BB962C8B-B14F-4D97-AF65-F5344CB8AC3E}">
        <p14:creationId xmlns:p14="http://schemas.microsoft.com/office/powerpoint/2010/main" val="140940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11</a:t>
            </a:fld>
            <a:endParaRPr lang="en-US" dirty="0"/>
          </a:p>
        </p:txBody>
      </p:sp>
    </p:spTree>
    <p:extLst>
      <p:ext uri="{BB962C8B-B14F-4D97-AF65-F5344CB8AC3E}">
        <p14:creationId xmlns:p14="http://schemas.microsoft.com/office/powerpoint/2010/main" val="293786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8210"/>
          </a:xfrm>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12</a:t>
            </a:fld>
            <a:endParaRPr lang="en-US" dirty="0"/>
          </a:p>
        </p:txBody>
      </p:sp>
    </p:spTree>
    <p:extLst>
      <p:ext uri="{BB962C8B-B14F-4D97-AF65-F5344CB8AC3E}">
        <p14:creationId xmlns:p14="http://schemas.microsoft.com/office/powerpoint/2010/main" val="3163020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13</a:t>
            </a:fld>
            <a:endParaRPr lang="en-US" dirty="0"/>
          </a:p>
        </p:txBody>
      </p:sp>
    </p:spTree>
    <p:extLst>
      <p:ext uri="{BB962C8B-B14F-4D97-AF65-F5344CB8AC3E}">
        <p14:creationId xmlns:p14="http://schemas.microsoft.com/office/powerpoint/2010/main" val="1549260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b="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dirty="0"/>
          </a:p>
        </p:txBody>
      </p:sp>
    </p:spTree>
    <p:extLst>
      <p:ext uri="{BB962C8B-B14F-4D97-AF65-F5344CB8AC3E}">
        <p14:creationId xmlns:p14="http://schemas.microsoft.com/office/powerpoint/2010/main" val="928768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15</a:t>
            </a:fld>
            <a:endParaRPr lang="en-US" dirty="0"/>
          </a:p>
        </p:txBody>
      </p:sp>
    </p:spTree>
    <p:extLst>
      <p:ext uri="{BB962C8B-B14F-4D97-AF65-F5344CB8AC3E}">
        <p14:creationId xmlns:p14="http://schemas.microsoft.com/office/powerpoint/2010/main" val="745932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16</a:t>
            </a:fld>
            <a:endParaRPr lang="en-US" dirty="0"/>
          </a:p>
        </p:txBody>
      </p:sp>
    </p:spTree>
    <p:extLst>
      <p:ext uri="{BB962C8B-B14F-4D97-AF65-F5344CB8AC3E}">
        <p14:creationId xmlns:p14="http://schemas.microsoft.com/office/powerpoint/2010/main" val="3198352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dirty="0"/>
          </a:p>
        </p:txBody>
      </p:sp>
    </p:spTree>
    <p:extLst>
      <p:ext uri="{BB962C8B-B14F-4D97-AF65-F5344CB8AC3E}">
        <p14:creationId xmlns:p14="http://schemas.microsoft.com/office/powerpoint/2010/main" val="3835651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18</a:t>
            </a:fld>
            <a:endParaRPr lang="en-US" dirty="0"/>
          </a:p>
        </p:txBody>
      </p:sp>
    </p:spTree>
    <p:extLst>
      <p:ext uri="{BB962C8B-B14F-4D97-AF65-F5344CB8AC3E}">
        <p14:creationId xmlns:p14="http://schemas.microsoft.com/office/powerpoint/2010/main" val="2023883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200" b="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19</a:t>
            </a:fld>
            <a:endParaRPr lang="en-US" dirty="0"/>
          </a:p>
        </p:txBody>
      </p:sp>
    </p:spTree>
    <p:extLst>
      <p:ext uri="{BB962C8B-B14F-4D97-AF65-F5344CB8AC3E}">
        <p14:creationId xmlns:p14="http://schemas.microsoft.com/office/powerpoint/2010/main" val="191621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356903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20</a:t>
            </a:fld>
            <a:endParaRPr lang="en-US" dirty="0"/>
          </a:p>
        </p:txBody>
      </p:sp>
    </p:spTree>
    <p:extLst>
      <p:ext uri="{BB962C8B-B14F-4D97-AF65-F5344CB8AC3E}">
        <p14:creationId xmlns:p14="http://schemas.microsoft.com/office/powerpoint/2010/main" val="2287649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21</a:t>
            </a:fld>
            <a:endParaRPr lang="en-US" dirty="0"/>
          </a:p>
        </p:txBody>
      </p:sp>
    </p:spTree>
    <p:extLst>
      <p:ext uri="{BB962C8B-B14F-4D97-AF65-F5344CB8AC3E}">
        <p14:creationId xmlns:p14="http://schemas.microsoft.com/office/powerpoint/2010/main" val="782118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22</a:t>
            </a:fld>
            <a:endParaRPr lang="en-US" dirty="0"/>
          </a:p>
        </p:txBody>
      </p:sp>
    </p:spTree>
    <p:extLst>
      <p:ext uri="{BB962C8B-B14F-4D97-AF65-F5344CB8AC3E}">
        <p14:creationId xmlns:p14="http://schemas.microsoft.com/office/powerpoint/2010/main" val="2767714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23</a:t>
            </a:fld>
            <a:endParaRPr lang="en-US" dirty="0"/>
          </a:p>
        </p:txBody>
      </p:sp>
    </p:spTree>
    <p:extLst>
      <p:ext uri="{BB962C8B-B14F-4D97-AF65-F5344CB8AC3E}">
        <p14:creationId xmlns:p14="http://schemas.microsoft.com/office/powerpoint/2010/main" val="1372573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24</a:t>
            </a:fld>
            <a:endParaRPr lang="en-US" dirty="0"/>
          </a:p>
        </p:txBody>
      </p:sp>
    </p:spTree>
    <p:extLst>
      <p:ext uri="{BB962C8B-B14F-4D97-AF65-F5344CB8AC3E}">
        <p14:creationId xmlns:p14="http://schemas.microsoft.com/office/powerpoint/2010/main" val="1841218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25</a:t>
            </a:fld>
            <a:endParaRPr lang="en-US" dirty="0"/>
          </a:p>
        </p:txBody>
      </p:sp>
    </p:spTree>
    <p:extLst>
      <p:ext uri="{BB962C8B-B14F-4D97-AF65-F5344CB8AC3E}">
        <p14:creationId xmlns:p14="http://schemas.microsoft.com/office/powerpoint/2010/main" val="11652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26</a:t>
            </a:fld>
            <a:endParaRPr lang="en-US" dirty="0"/>
          </a:p>
        </p:txBody>
      </p:sp>
    </p:spTree>
    <p:extLst>
      <p:ext uri="{BB962C8B-B14F-4D97-AF65-F5344CB8AC3E}">
        <p14:creationId xmlns:p14="http://schemas.microsoft.com/office/powerpoint/2010/main" val="2834428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27</a:t>
            </a:fld>
            <a:endParaRPr lang="en-US" dirty="0"/>
          </a:p>
        </p:txBody>
      </p:sp>
    </p:spTree>
    <p:extLst>
      <p:ext uri="{BB962C8B-B14F-4D97-AF65-F5344CB8AC3E}">
        <p14:creationId xmlns:p14="http://schemas.microsoft.com/office/powerpoint/2010/main" val="322822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965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1336889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a:t>
            </a:fld>
            <a:endParaRPr lang="en-US" dirty="0"/>
          </a:p>
        </p:txBody>
      </p:sp>
    </p:spTree>
    <p:extLst>
      <p:ext uri="{BB962C8B-B14F-4D97-AF65-F5344CB8AC3E}">
        <p14:creationId xmlns:p14="http://schemas.microsoft.com/office/powerpoint/2010/main" val="92463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6</a:t>
            </a:fld>
            <a:endParaRPr lang="en-US" dirty="0"/>
          </a:p>
        </p:txBody>
      </p:sp>
    </p:spTree>
    <p:extLst>
      <p:ext uri="{BB962C8B-B14F-4D97-AF65-F5344CB8AC3E}">
        <p14:creationId xmlns:p14="http://schemas.microsoft.com/office/powerpoint/2010/main" val="221167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8210"/>
          </a:xfrm>
        </p:spPr>
        <p:txBody>
          <a:bodyPr>
            <a:normAutofit/>
          </a:bodyPr>
          <a:lstStyle/>
          <a:p>
            <a:pPr>
              <a:buFont typeface="Arial" pitchFamily="34" charset="0"/>
              <a:buNone/>
            </a:pPr>
            <a:endParaRPr lang="en-US" sz="1200" kern="1200" baseline="0" dirty="0" smtClean="0">
              <a:solidFill>
                <a:schemeClr val="tx1"/>
              </a:solidFill>
              <a:latin typeface="+mn-lt"/>
              <a:ea typeface="+mn-ea"/>
              <a:cs typeface="+mn-cs"/>
            </a:endParaRP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None/>
            </a:pPr>
            <a:endParaRPr lang="en-US" sz="1200" kern="1200" baseline="0" dirty="0" smtClean="0">
              <a:solidFill>
                <a:schemeClr val="tx1"/>
              </a:solidFill>
              <a:latin typeface="+mn-lt"/>
              <a:ea typeface="+mn-ea"/>
              <a:cs typeface="+mn-cs"/>
            </a:endParaRP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128540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8</a:t>
            </a:fld>
            <a:endParaRPr lang="en-US" dirty="0"/>
          </a:p>
        </p:txBody>
      </p:sp>
    </p:spTree>
    <p:extLst>
      <p:ext uri="{BB962C8B-B14F-4D97-AF65-F5344CB8AC3E}">
        <p14:creationId xmlns:p14="http://schemas.microsoft.com/office/powerpoint/2010/main" val="243676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dirty="0"/>
          </a:p>
        </p:txBody>
      </p:sp>
    </p:spTree>
    <p:extLst>
      <p:ext uri="{BB962C8B-B14F-4D97-AF65-F5344CB8AC3E}">
        <p14:creationId xmlns:p14="http://schemas.microsoft.com/office/powerpoint/2010/main" val="2808368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8" name="Subtitle 2"/>
          <p:cNvSpPr>
            <a:spLocks noGrp="1"/>
          </p:cNvSpPr>
          <p:nvPr>
            <p:ph type="subTitle" idx="1"/>
          </p:nvPr>
        </p:nvSpPr>
        <p:spPr>
          <a:xfrm>
            <a:off x="1524000" y="2971800"/>
            <a:ext cx="6400800" cy="1752600"/>
          </a:xfrm>
        </p:spPr>
        <p:txBody>
          <a:bodyPr>
            <a:normAutofit/>
          </a:bodyPr>
          <a:lstStyle>
            <a:lvl1pPr marL="0" indent="0" algn="ctr" defTabSz="457200" rtl="0" eaLnBrk="1" latinLnBrk="0" hangingPunct="1">
              <a:spcBef>
                <a:spcPct val="20000"/>
              </a:spcBef>
              <a:buClr>
                <a:srgbClr val="276B7D"/>
              </a:buClr>
              <a:buFont typeface="Arial"/>
              <a:buNone/>
              <a:defRPr lang="en-US" sz="4000" kern="1200" dirty="0">
                <a:solidFill>
                  <a:schemeClr val="tx1"/>
                </a:solidFill>
                <a:latin typeface="+mn-lt"/>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88026"/>
          <a:stretch/>
        </p:blipFill>
        <p:spPr>
          <a:xfrm>
            <a:off x="0" y="6083424"/>
            <a:ext cx="9144000" cy="821184"/>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4" name="Title 3"/>
          <p:cNvSpPr>
            <a:spLocks noGrp="1"/>
          </p:cNvSpPr>
          <p:nvPr>
            <p:ph type="title"/>
          </p:nvPr>
        </p:nvSpPr>
        <p:spPr/>
        <p:txBody>
          <a:bodyPr/>
          <a:lstStyle>
            <a:lvl1pPr>
              <a:defRPr>
                <a:latin typeface="+mn-lt"/>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79697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7245"/>
            <a:ext cx="7886700" cy="502986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3270250"/>
            <a:ext cx="18224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0779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8067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82790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11524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1939153"/>
            <a:ext cx="3868737" cy="42505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11524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939153"/>
            <a:ext cx="3887788" cy="4250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89298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829519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9783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929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457200" y="1676400"/>
            <a:ext cx="8077200" cy="3657600"/>
          </a:xfrm>
        </p:spPr>
        <p:txBody>
          <a:bodyPr/>
          <a:lstStyle/>
          <a:p>
            <a:endParaRPr lang="en-US" dirty="0"/>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79716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0">
            <a:extLst>
              <a:ext uri="{28A0092B-C50C-407E-A947-70E740481C1C}">
                <a14:useLocalDpi xmlns:a14="http://schemas.microsoft.com/office/drawing/2010/main" val="0"/>
              </a:ext>
            </a:extLst>
          </a:blip>
          <a:srcRect t="92685"/>
          <a:stretch/>
        </p:blipFill>
        <p:spPr>
          <a:xfrm>
            <a:off x="0" y="6388245"/>
            <a:ext cx="9144000" cy="501650"/>
          </a:xfrm>
          <a:prstGeom prst="rect">
            <a:avLst/>
          </a:prstGeom>
        </p:spPr>
      </p:pic>
      <p:pic>
        <p:nvPicPr>
          <p:cNvPr id="9" name="Picture 8"/>
          <p:cNvPicPr>
            <a:picLocks noChangeAspect="1"/>
          </p:cNvPicPr>
          <p:nvPr/>
        </p:nvPicPr>
        <p:blipFill rotWithShape="1">
          <a:blip r:embed="rId10">
            <a:extLst>
              <a:ext uri="{28A0092B-C50C-407E-A947-70E740481C1C}">
                <a14:useLocalDpi xmlns:a14="http://schemas.microsoft.com/office/drawing/2010/main" val="0"/>
              </a:ext>
            </a:extLst>
          </a:blip>
          <a:srcRect b="87013"/>
          <a:stretch/>
        </p:blipFill>
        <p:spPr>
          <a:xfrm>
            <a:off x="0" y="-2929"/>
            <a:ext cx="9144000" cy="890649"/>
          </a:xfrm>
          <a:prstGeom prst="rect">
            <a:avLst/>
          </a:prstGeom>
        </p:spPr>
      </p:pic>
      <p:sp>
        <p:nvSpPr>
          <p:cNvPr id="3" name="Text Placeholder 2"/>
          <p:cNvSpPr>
            <a:spLocks noGrp="1"/>
          </p:cNvSpPr>
          <p:nvPr>
            <p:ph type="body" idx="1"/>
          </p:nvPr>
        </p:nvSpPr>
        <p:spPr>
          <a:xfrm>
            <a:off x="491836" y="913740"/>
            <a:ext cx="7886700" cy="50298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2" name="Title Placeholder 1"/>
          <p:cNvSpPr>
            <a:spLocks noGrp="1"/>
          </p:cNvSpPr>
          <p:nvPr>
            <p:ph type="title"/>
          </p:nvPr>
        </p:nvSpPr>
        <p:spPr>
          <a:xfrm>
            <a:off x="457200" y="9428"/>
            <a:ext cx="7886700" cy="8287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2" name="Slide Number Placeholder 5"/>
          <p:cNvSpPr txBox="1">
            <a:spLocks/>
          </p:cNvSpPr>
          <p:nvPr userDrawn="1"/>
        </p:nvSpPr>
        <p:spPr>
          <a:xfrm>
            <a:off x="6975835" y="6600825"/>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 </a:t>
            </a:r>
            <a:fld id="{D0C9C990-79A9-48BD-8275-246184B5F984}" type="slidenum">
              <a:rPr lang="en-US" sz="9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pPr algn="r"/>
              <a:t>‹#›</a:t>
            </a:fld>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900" dirty="0" smtClean="0">
              <a:solidFill>
                <a:schemeClr val="bg1"/>
              </a:solidFill>
              <a:latin typeface="Calibri" panose="020F0502020204030204" pitchFamily="34" charset="0"/>
              <a:cs typeface="Times New Roman" panose="02020603050405020304" pitchFamily="18" charset="0"/>
            </a:endParaRPr>
          </a:p>
        </p:txBody>
      </p:sp>
      <p:sp>
        <p:nvSpPr>
          <p:cNvPr id="5" name="Rectangle 4"/>
          <p:cNvSpPr/>
          <p:nvPr userDrawn="1"/>
        </p:nvSpPr>
        <p:spPr>
          <a:xfrm>
            <a:off x="0" y="6475590"/>
            <a:ext cx="5364930" cy="369332"/>
          </a:xfrm>
          <a:prstGeom prst="rect">
            <a:avLst/>
          </a:prstGeom>
        </p:spPr>
        <p:txBody>
          <a:bodyPr wrap="square">
            <a:spAutoFit/>
          </a:bodyPr>
          <a:lstStyle/>
          <a:p>
            <a:r>
              <a:rPr lang="en-US" sz="900" dirty="0" smtClean="0">
                <a:latin typeface="Calibri" panose="020F0502020204030204" pitchFamily="34" charset="0"/>
                <a:ea typeface="Calibri" panose="020F0502020204030204" pitchFamily="34" charset="0"/>
                <a:cs typeface="Times New Roman" panose="02020603050405020304" pitchFamily="18" charset="0"/>
              </a:rPr>
              <a:t>AHRQ Safety Program for Ambulatory Surgery</a:t>
            </a:r>
          </a:p>
          <a:p>
            <a:r>
              <a:rPr lang="en-US" sz="900" dirty="0" smtClean="0">
                <a:latin typeface="Calibri" panose="020F0502020204030204" pitchFamily="34" charset="0"/>
                <a:cs typeface="Times New Roman" panose="02020603050405020304" pitchFamily="18" charset="0"/>
              </a:rPr>
              <a:t>Implementation</a:t>
            </a:r>
            <a:r>
              <a:rPr lang="en-US" sz="900" baseline="0" dirty="0" smtClean="0">
                <a:latin typeface="Calibri" panose="020F0502020204030204" pitchFamily="34" charset="0"/>
                <a:cs typeface="Times New Roman" panose="02020603050405020304" pitchFamily="18" charset="0"/>
              </a:rPr>
              <a:t> Guide Appendix K – Quality Improvement Study Framework</a:t>
            </a:r>
            <a:endParaRPr lang="en-US" sz="9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48493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11" r:id="rId7"/>
    <p:sldLayoutId id="2147483712" r:id="rId8"/>
  </p:sldLayoutIdLst>
  <p:timing>
    <p:tnLst>
      <p:par>
        <p:cTn id="1" dur="indefinite" restart="never" nodeType="tmRoot"/>
      </p:par>
    </p:tnLst>
  </p:timing>
  <p:hf hdr="0" dt="0"/>
  <p:txStyles>
    <p:titleStyle>
      <a:lvl1pPr algn="ctr" defTabSz="457200" rtl="0" eaLnBrk="1" latinLnBrk="0" hangingPunct="1">
        <a:lnSpc>
          <a:spcPct val="90000"/>
        </a:lnSpc>
        <a:spcBef>
          <a:spcPct val="0"/>
        </a:spcBef>
        <a:buNone/>
        <a:defRPr lang="en-US" sz="3600" b="0" i="0" u="none" kern="1200" dirty="0">
          <a:solidFill>
            <a:schemeClr val="bg1"/>
          </a:solidFill>
          <a:latin typeface="+mn-lt"/>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0" y="2438400"/>
            <a:ext cx="7696200" cy="2971800"/>
          </a:xfrm>
        </p:spPr>
        <p:txBody>
          <a:bodyPr>
            <a:normAutofit fontScale="92500" lnSpcReduction="20000"/>
          </a:bodyPr>
          <a:lstStyle/>
          <a:p>
            <a:r>
              <a:rPr lang="en-US" b="1" dirty="0" smtClean="0"/>
              <a:t>Debrief Example</a:t>
            </a:r>
            <a:r>
              <a:rPr lang="en-US" b="1" dirty="0"/>
              <a:t/>
            </a:r>
            <a:br>
              <a:rPr lang="en-US" b="1" dirty="0"/>
            </a:br>
            <a:r>
              <a:rPr lang="en-US" b="1" dirty="0"/>
              <a:t/>
            </a:r>
            <a:br>
              <a:rPr lang="en-US" b="1" dirty="0"/>
            </a:br>
            <a:r>
              <a:rPr lang="en-US" sz="3200" b="1" dirty="0"/>
              <a:t>Quality Improvement Study</a:t>
            </a:r>
            <a:r>
              <a:rPr lang="en-US" b="1" dirty="0"/>
              <a:t/>
            </a:r>
            <a:br>
              <a:rPr lang="en-US" b="1" dirty="0"/>
            </a:br>
            <a:r>
              <a:rPr lang="en-US" b="1" dirty="0"/>
              <a:t/>
            </a:r>
            <a:br>
              <a:rPr lang="en-US" b="1" dirty="0"/>
            </a:br>
            <a:r>
              <a:rPr lang="en-US" sz="2800" b="1" i="1" dirty="0"/>
              <a:t>&lt;name&gt; </a:t>
            </a:r>
            <a:r>
              <a:rPr lang="en-US" sz="2800" b="1" dirty="0"/>
              <a:t>Ambulatory Surgery Center</a:t>
            </a:r>
            <a:br>
              <a:rPr lang="en-US" sz="2800" b="1" dirty="0"/>
            </a:br>
            <a:r>
              <a:rPr lang="en-US" sz="2800" b="1" dirty="0"/>
              <a:t/>
            </a:r>
            <a:br>
              <a:rPr lang="en-US" sz="2800" b="1" dirty="0"/>
            </a:br>
            <a:r>
              <a:rPr lang="en-US" sz="2800" b="1" i="1" dirty="0"/>
              <a:t>&lt;insert date&gt;</a:t>
            </a:r>
            <a:endParaRPr lang="en-US" dirty="0"/>
          </a:p>
        </p:txBody>
      </p:sp>
      <p:sp>
        <p:nvSpPr>
          <p:cNvPr id="3" name="Title 2"/>
          <p:cNvSpPr>
            <a:spLocks noGrp="1"/>
          </p:cNvSpPr>
          <p:nvPr>
            <p:ph type="title"/>
          </p:nvPr>
        </p:nvSpPr>
        <p:spPr>
          <a:xfrm>
            <a:off x="152400" y="152400"/>
            <a:ext cx="8763000" cy="523972"/>
          </a:xfrm>
        </p:spPr>
        <p:txBody>
          <a:bodyPr>
            <a:noAutofit/>
          </a:bodyPr>
          <a:lstStyle/>
          <a:p>
            <a:pPr>
              <a:lnSpc>
                <a:spcPct val="100000"/>
              </a:lnSpc>
            </a:pPr>
            <a:r>
              <a:rPr lang="en-US" dirty="0" smtClean="0"/>
              <a:t>AHRQ Safety Program for Ambulatory Surgery</a:t>
            </a:r>
            <a:endParaRPr lang="en-US" dirty="0"/>
          </a:p>
        </p:txBody>
      </p:sp>
      <p:sp>
        <p:nvSpPr>
          <p:cNvPr id="5" name="TextBox 4"/>
          <p:cNvSpPr txBox="1"/>
          <p:nvPr/>
        </p:nvSpPr>
        <p:spPr>
          <a:xfrm>
            <a:off x="2133600" y="990600"/>
            <a:ext cx="5055103" cy="800219"/>
          </a:xfrm>
          <a:prstGeom prst="rect">
            <a:avLst/>
          </a:prstGeom>
          <a:noFill/>
        </p:spPr>
        <p:txBody>
          <a:bodyPr wrap="none" rtlCol="0">
            <a:spAutoFit/>
          </a:bodyPr>
          <a:lstStyle/>
          <a:p>
            <a:pPr algn="ctr">
              <a:spcAft>
                <a:spcPts val="1200"/>
              </a:spcAft>
            </a:pPr>
            <a:r>
              <a:rPr lang="en-US" dirty="0" smtClean="0">
                <a:solidFill>
                  <a:schemeClr val="bg1"/>
                </a:solidFill>
              </a:rPr>
              <a:t>Implementation Guide</a:t>
            </a:r>
          </a:p>
          <a:p>
            <a:pPr algn="ctr"/>
            <a:r>
              <a:rPr lang="en-US" dirty="0" smtClean="0">
                <a:solidFill>
                  <a:schemeClr val="bg1"/>
                </a:solidFill>
              </a:rPr>
              <a:t>Appendix K. Quality Improvement Study Framework</a:t>
            </a:r>
            <a:endParaRPr lang="en-US" dirty="0">
              <a:solidFill>
                <a:schemeClr val="bg1"/>
              </a:solidFill>
            </a:endParaRPr>
          </a:p>
        </p:txBody>
      </p:sp>
    </p:spTree>
    <p:extLst>
      <p:ext uri="{BB962C8B-B14F-4D97-AF65-F5344CB8AC3E}">
        <p14:creationId xmlns:p14="http://schemas.microsoft.com/office/powerpoint/2010/main" val="345957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lt&quot;&quot;"/>
          <p:cNvSpPr/>
          <p:nvPr/>
        </p:nvSpPr>
        <p:spPr>
          <a:xfrm>
            <a:off x="6096000" y="4724400"/>
            <a:ext cx="16002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smtClean="0"/>
              <a:t>Data Comparison</a:t>
            </a:r>
            <a:endParaRPr lang="en-US" dirty="0"/>
          </a:p>
        </p:txBody>
      </p:sp>
      <p:pic>
        <p:nvPicPr>
          <p:cNvPr id="8" name="Picture Placeholder 7" descr="image of handwritten graphs used for data comparison"/>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901" r="438"/>
          <a:stretch>
            <a:fillRect/>
          </a:stretch>
        </p:blipFill>
        <p:spPr>
          <a:xfrm>
            <a:off x="1472293" y="1371600"/>
            <a:ext cx="5919107" cy="4419600"/>
          </a:xfrm>
        </p:spPr>
      </p:pic>
      <p:sp>
        <p:nvSpPr>
          <p:cNvPr id="7" name="TextBox 6"/>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2245461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normAutofit/>
          </a:bodyPr>
          <a:lstStyle/>
          <a:p>
            <a:pPr>
              <a:buNone/>
            </a:pPr>
            <a:r>
              <a:rPr lang="en-US" sz="2600" dirty="0" smtClean="0"/>
              <a:t>Debrief completion rate goal: </a:t>
            </a:r>
            <a:r>
              <a:rPr lang="en-US" sz="2600" b="1" dirty="0" smtClean="0"/>
              <a:t>100%</a:t>
            </a:r>
          </a:p>
          <a:p>
            <a:pPr>
              <a:buNone/>
            </a:pPr>
            <a:endParaRPr lang="en-US" sz="2600" dirty="0" smtClean="0"/>
          </a:p>
          <a:p>
            <a:pPr>
              <a:buNone/>
            </a:pPr>
            <a:r>
              <a:rPr lang="en-US" sz="2600" dirty="0" smtClean="0"/>
              <a:t>Observed debrief completion rate: </a:t>
            </a:r>
            <a:r>
              <a:rPr lang="en-US" sz="2600" b="1" dirty="0" smtClean="0"/>
              <a:t>52%</a:t>
            </a:r>
          </a:p>
          <a:p>
            <a:pPr>
              <a:buNone/>
            </a:pPr>
            <a:endParaRPr lang="en-US" sz="2600" dirty="0" smtClean="0"/>
          </a:p>
          <a:p>
            <a:pPr>
              <a:buNone/>
            </a:pPr>
            <a:r>
              <a:rPr lang="en-US" sz="2600" dirty="0" smtClean="0"/>
              <a:t>Current performance: </a:t>
            </a:r>
            <a:r>
              <a:rPr lang="en-US" sz="2600" b="1" dirty="0" smtClean="0">
                <a:solidFill>
                  <a:srgbClr val="FF0000"/>
                </a:solidFill>
              </a:rPr>
              <a:t>Below goal by 48%</a:t>
            </a:r>
          </a:p>
          <a:p>
            <a:pPr>
              <a:buNone/>
            </a:pPr>
            <a:r>
              <a:rPr lang="en-US" sz="3200" dirty="0" smtClean="0"/>
              <a:t> </a:t>
            </a:r>
            <a:endParaRPr lang="en-US" sz="3200" dirty="0"/>
          </a:p>
        </p:txBody>
      </p:sp>
      <p:sp>
        <p:nvSpPr>
          <p:cNvPr id="2" name="Title 1"/>
          <p:cNvSpPr>
            <a:spLocks noGrp="1"/>
          </p:cNvSpPr>
          <p:nvPr>
            <p:ph type="title"/>
          </p:nvPr>
        </p:nvSpPr>
        <p:spPr/>
        <p:txBody>
          <a:bodyPr/>
          <a:lstStyle/>
          <a:p>
            <a:r>
              <a:rPr lang="en-US" dirty="0" smtClean="0"/>
              <a:t>Data Comparison</a:t>
            </a:r>
            <a:endParaRPr lang="en-US" dirty="0"/>
          </a:p>
        </p:txBody>
      </p:sp>
      <p:sp>
        <p:nvSpPr>
          <p:cNvPr id="5" name="TextBox 4"/>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1321870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the Problem</a:t>
            </a:r>
            <a:endParaRPr lang="en-US" dirty="0"/>
          </a:p>
        </p:txBody>
      </p:sp>
      <p:sp>
        <p:nvSpPr>
          <p:cNvPr id="8" name="Content Placeholder 3"/>
          <p:cNvSpPr txBox="1">
            <a:spLocks/>
          </p:cNvSpPr>
          <p:nvPr/>
        </p:nvSpPr>
        <p:spPr>
          <a:xfrm>
            <a:off x="533400" y="1524000"/>
            <a:ext cx="8153400" cy="2133600"/>
          </a:xfrm>
          <a:prstGeom prst="rect">
            <a:avLst/>
          </a:prstGeom>
        </p:spPr>
        <p:txBody>
          <a:bodyPr vert="horz" lIns="91440" tIns="45720" rIns="91440" bIns="45720" rtlCol="0">
            <a:noAutofit/>
          </a:bodyPr>
          <a:lstStyle/>
          <a:p>
            <a:pPr marL="342900" lvl="0" indent="-342900">
              <a:spcBef>
                <a:spcPct val="20000"/>
              </a:spcBef>
              <a:buSzPct val="100000"/>
            </a:pPr>
            <a:r>
              <a:rPr lang="en-US" sz="2600" dirty="0" smtClean="0">
                <a:cs typeface="Arial"/>
              </a:rPr>
              <a:t>Reasons for not completing the debrief</a:t>
            </a:r>
            <a:endParaRPr kumimoji="0" lang="en-US" sz="2600" b="0" i="0" u="none" strike="noStrike" kern="1200" cap="none" spc="0" normalizeH="0" baseline="0" noProof="0" dirty="0" smtClean="0">
              <a:ln>
                <a:noFill/>
              </a:ln>
              <a:solidFill>
                <a:schemeClr val="tx1"/>
              </a:solidFill>
              <a:effectLst/>
              <a:uLnTx/>
              <a:uFillTx/>
              <a:cs typeface="Arial"/>
            </a:endParaRPr>
          </a:p>
          <a:p>
            <a:pPr marL="914400" lvl="1" indent="-457200">
              <a:spcBef>
                <a:spcPct val="20000"/>
              </a:spcBef>
              <a:buSzPct val="100000"/>
              <a:buFont typeface="Arial" panose="020B0604020202020204" pitchFamily="34" charset="0"/>
              <a:buChar char="•"/>
              <a:defRPr/>
            </a:pPr>
            <a:r>
              <a:rPr lang="en-US" sz="2600" dirty="0" smtClean="0">
                <a:cs typeface="Arial"/>
              </a:rPr>
              <a:t>Team is</a:t>
            </a:r>
            <a:r>
              <a:rPr kumimoji="0" lang="en-US" sz="2600" b="0" i="0" u="none" strike="noStrike" kern="1200" cap="none" spc="0" normalizeH="0" noProof="0" dirty="0" smtClean="0">
                <a:ln>
                  <a:noFill/>
                </a:ln>
                <a:solidFill>
                  <a:schemeClr val="tx1"/>
                </a:solidFill>
                <a:effectLst/>
                <a:uLnTx/>
                <a:uFillTx/>
                <a:cs typeface="Arial"/>
              </a:rPr>
              <a:t> </a:t>
            </a:r>
            <a:r>
              <a:rPr kumimoji="0" lang="en-US" sz="2600" b="0" i="0" u="none" strike="noStrike" kern="1200" cap="none" spc="0" normalizeH="0" baseline="0" noProof="0" dirty="0" smtClean="0">
                <a:ln>
                  <a:noFill/>
                </a:ln>
                <a:solidFill>
                  <a:schemeClr val="tx1"/>
                </a:solidFill>
                <a:effectLst/>
                <a:uLnTx/>
                <a:uFillTx/>
                <a:cs typeface="Arial"/>
              </a:rPr>
              <a:t>in a hurry to get to the next case</a:t>
            </a:r>
          </a:p>
          <a:p>
            <a:pPr marL="914400" lvl="1" indent="-457200">
              <a:spcBef>
                <a:spcPct val="20000"/>
              </a:spcBef>
              <a:buSzPct val="100000"/>
              <a:buFont typeface="Arial" panose="020B0604020202020204" pitchFamily="34" charset="0"/>
              <a:buChar char="•"/>
            </a:pPr>
            <a:r>
              <a:rPr kumimoji="0" lang="en-US" sz="2600" b="0" i="0" u="none" strike="noStrike" kern="1200" cap="none" spc="0" normalizeH="0" baseline="0" noProof="0" dirty="0" smtClean="0">
                <a:ln>
                  <a:noFill/>
                </a:ln>
                <a:solidFill>
                  <a:schemeClr val="tx1"/>
                </a:solidFill>
                <a:effectLst/>
                <a:uLnTx/>
                <a:uFillTx/>
                <a:cs typeface="Arial"/>
              </a:rPr>
              <a:t>Case volume</a:t>
            </a:r>
            <a:r>
              <a:rPr kumimoji="0" lang="en-US" sz="2600" b="0" i="0" u="none" strike="noStrike" kern="1200" cap="none" spc="0" normalizeH="0" noProof="0" dirty="0" smtClean="0">
                <a:ln>
                  <a:noFill/>
                </a:ln>
                <a:solidFill>
                  <a:schemeClr val="tx1"/>
                </a:solidFill>
                <a:effectLst/>
                <a:uLnTx/>
                <a:uFillTx/>
                <a:cs typeface="Arial"/>
              </a:rPr>
              <a:t> doesn’t allow sufficient</a:t>
            </a:r>
            <a:r>
              <a:rPr lang="en-US" sz="2600" dirty="0" smtClean="0">
                <a:cs typeface="Arial"/>
              </a:rPr>
              <a:t> time for a debrief between cases</a:t>
            </a:r>
          </a:p>
          <a:p>
            <a:pPr marL="914400" lvl="1" indent="-457200">
              <a:spcBef>
                <a:spcPct val="20000"/>
              </a:spcBef>
              <a:buSzPct val="100000"/>
              <a:buFont typeface="Arial" panose="020B0604020202020204" pitchFamily="34" charset="0"/>
              <a:buChar char="•"/>
            </a:pPr>
            <a:r>
              <a:rPr lang="en-US" sz="2600" dirty="0" smtClean="0">
                <a:solidFill>
                  <a:srgbClr val="FF0000"/>
                </a:solidFill>
                <a:cs typeface="Arial"/>
              </a:rPr>
              <a:t>No one takes the lead on initiating the discussion</a:t>
            </a:r>
            <a:endParaRPr lang="en-US" sz="2600" dirty="0" smtClean="0">
              <a:cs typeface="Arial"/>
            </a:endParaRPr>
          </a:p>
          <a:p>
            <a:pPr marL="914400" lvl="1" indent="-457200">
              <a:spcBef>
                <a:spcPct val="20000"/>
              </a:spcBef>
              <a:buSzPct val="100000"/>
              <a:buFont typeface="Arial" panose="020B0604020202020204" pitchFamily="34" charset="0"/>
              <a:buChar char="•"/>
            </a:pPr>
            <a:r>
              <a:rPr lang="en-US" sz="2600" dirty="0" smtClean="0">
                <a:cs typeface="Arial"/>
              </a:rPr>
              <a:t>Lack of a specific trigger to initiate the discussion</a:t>
            </a:r>
          </a:p>
          <a:p>
            <a:pPr lvl="1">
              <a:spcBef>
                <a:spcPct val="20000"/>
              </a:spcBef>
              <a:buSzPct val="100000"/>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4" name="TextBox 3"/>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1177886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Actions/Interventions</a:t>
            </a:r>
            <a:endParaRPr lang="en-US" dirty="0"/>
          </a:p>
        </p:txBody>
      </p:sp>
      <p:sp>
        <p:nvSpPr>
          <p:cNvPr id="4" name="Content Placeholder 3"/>
          <p:cNvSpPr>
            <a:spLocks noGrp="1"/>
          </p:cNvSpPr>
          <p:nvPr>
            <p:ph sz="quarter" idx="11"/>
          </p:nvPr>
        </p:nvSpPr>
        <p:spPr>
          <a:xfrm>
            <a:off x="457200" y="1676400"/>
            <a:ext cx="8153400" cy="4495800"/>
          </a:xfrm>
        </p:spPr>
        <p:txBody>
          <a:bodyPr>
            <a:normAutofit fontScale="77500" lnSpcReduction="20000"/>
          </a:bodyPr>
          <a:lstStyle/>
          <a:p>
            <a:r>
              <a:rPr lang="en-US" sz="3400" dirty="0" smtClean="0"/>
              <a:t>Intervention: &lt;insert proposed intervention to increase debrief completion rate&gt; </a:t>
            </a:r>
          </a:p>
          <a:p>
            <a:pPr>
              <a:buNone/>
            </a:pPr>
            <a:r>
              <a:rPr lang="en-US" sz="3400" i="1" dirty="0" smtClean="0"/>
              <a:t>	Example: The circulator will initiate the debrief at the end of each case</a:t>
            </a:r>
            <a:endParaRPr lang="en-US" sz="3400" dirty="0" smtClean="0"/>
          </a:p>
          <a:p>
            <a:pPr>
              <a:buNone/>
            </a:pPr>
            <a:r>
              <a:rPr lang="en-US" sz="3400" dirty="0" smtClean="0"/>
              <a:t> </a:t>
            </a:r>
          </a:p>
          <a:p>
            <a:r>
              <a:rPr lang="en-US" sz="3400" dirty="0" smtClean="0"/>
              <a:t>Target: &lt;insert target of intervention&gt;</a:t>
            </a:r>
          </a:p>
          <a:p>
            <a:pPr>
              <a:buNone/>
            </a:pPr>
            <a:r>
              <a:rPr lang="en-US" sz="3400" i="1" dirty="0" smtClean="0"/>
              <a:t>	Example: All of Dr. Smith’s cases</a:t>
            </a:r>
            <a:endParaRPr lang="en-US" sz="3400" dirty="0" smtClean="0"/>
          </a:p>
          <a:p>
            <a:endParaRPr lang="en-US" sz="3400" dirty="0" smtClean="0"/>
          </a:p>
          <a:p>
            <a:r>
              <a:rPr lang="en-US" sz="3400" dirty="0" smtClean="0"/>
              <a:t>Timeframe: &lt;insert timeframe&gt; </a:t>
            </a:r>
          </a:p>
          <a:p>
            <a:pPr>
              <a:buNone/>
            </a:pPr>
            <a:r>
              <a:rPr lang="en-US" sz="3400" i="1" dirty="0" smtClean="0"/>
              <a:t>	Example: The week of  3/9/2015 – 3/13/2015</a:t>
            </a:r>
            <a:endParaRPr lang="en-US" sz="3400" dirty="0" smtClean="0"/>
          </a:p>
          <a:p>
            <a:pPr>
              <a:buNone/>
            </a:pPr>
            <a:r>
              <a:rPr lang="en-US" dirty="0" smtClean="0"/>
              <a:t> </a:t>
            </a:r>
          </a:p>
          <a:p>
            <a:endParaRPr lang="en-US" dirty="0"/>
          </a:p>
        </p:txBody>
      </p:sp>
      <p:sp>
        <p:nvSpPr>
          <p:cNvPr id="5" name="TextBox 4"/>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3853985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Developed (optional)</a:t>
            </a:r>
            <a:endParaRPr lang="en-US" dirty="0"/>
          </a:p>
        </p:txBody>
      </p:sp>
      <p:sp>
        <p:nvSpPr>
          <p:cNvPr id="3" name="TextBox 2"/>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3519178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alt&quot;&quot;"/>
          <p:cNvSpPr/>
          <p:nvPr/>
        </p:nvSpPr>
        <p:spPr>
          <a:xfrm>
            <a:off x="6096000" y="4495800"/>
            <a:ext cx="28194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Change Data</a:t>
            </a:r>
            <a:endParaRPr lang="en-US" dirty="0"/>
          </a:p>
        </p:txBody>
      </p:sp>
      <p:graphicFrame>
        <p:nvGraphicFramePr>
          <p:cNvPr id="5" name="Content Placeholder 4" descr="Table describing the pre-intervention data.  Including the number of cases observed and debriefs completed."/>
          <p:cNvGraphicFramePr>
            <a:graphicFrameLocks noGrp="1"/>
          </p:cNvGraphicFramePr>
          <p:nvPr>
            <p:ph sz="quarter" idx="11"/>
            <p:extLst/>
          </p:nvPr>
        </p:nvGraphicFramePr>
        <p:xfrm>
          <a:off x="457200" y="1676400"/>
          <a:ext cx="8153400" cy="741680"/>
        </p:xfrm>
        <a:graphic>
          <a:graphicData uri="http://schemas.openxmlformats.org/drawingml/2006/table">
            <a:tbl>
              <a:tblPr firstRow="1" bandRow="1">
                <a:tableStyleId>{5C22544A-7EE6-4342-B048-85BDC9FD1C3A}</a:tableStyleId>
              </a:tblPr>
              <a:tblGrid>
                <a:gridCol w="2717800"/>
                <a:gridCol w="2717800"/>
                <a:gridCol w="2717800"/>
              </a:tblGrid>
              <a:tr h="370840">
                <a:tc>
                  <a:txBody>
                    <a:bodyPr/>
                    <a:lstStyle/>
                    <a:p>
                      <a:pPr algn="ctr"/>
                      <a:r>
                        <a:rPr lang="en-US" dirty="0" smtClean="0"/>
                        <a:t>Cases</a:t>
                      </a:r>
                      <a:r>
                        <a:rPr lang="en-US" baseline="0" dirty="0" smtClean="0"/>
                        <a:t> Observed</a:t>
                      </a:r>
                      <a:endParaRPr lang="en-US" dirty="0"/>
                    </a:p>
                  </a:txBody>
                  <a:tcPr/>
                </a:tc>
                <a:tc>
                  <a:txBody>
                    <a:bodyPr/>
                    <a:lstStyle/>
                    <a:p>
                      <a:pPr algn="ctr"/>
                      <a:r>
                        <a:rPr lang="en-US" baseline="0" dirty="0" smtClean="0"/>
                        <a:t>Debriefs Completed</a:t>
                      </a:r>
                      <a:endParaRPr lang="en-US" dirty="0"/>
                    </a:p>
                  </a:txBody>
                  <a:tcPr/>
                </a:tc>
                <a:tc>
                  <a:txBody>
                    <a:bodyPr/>
                    <a:lstStyle/>
                    <a:p>
                      <a:pPr algn="ctr"/>
                      <a:r>
                        <a:rPr lang="en-US" dirty="0" smtClean="0"/>
                        <a:t>Debrief</a:t>
                      </a:r>
                      <a:r>
                        <a:rPr lang="en-US" baseline="0" dirty="0" smtClean="0"/>
                        <a:t> Completion Rate</a:t>
                      </a:r>
                      <a:endParaRPr lang="en-US" dirty="0"/>
                    </a:p>
                  </a:txBody>
                  <a:tcPr/>
                </a:tc>
              </a:tr>
              <a:tr h="370840">
                <a:tc>
                  <a:txBody>
                    <a:bodyPr/>
                    <a:lstStyle/>
                    <a:p>
                      <a:pPr algn="ctr"/>
                      <a:r>
                        <a:rPr lang="en-US" dirty="0" smtClean="0"/>
                        <a:t>23</a:t>
                      </a:r>
                      <a:endParaRPr lang="en-US" dirty="0"/>
                    </a:p>
                  </a:txBody>
                  <a:tcPr/>
                </a:tc>
                <a:tc>
                  <a:txBody>
                    <a:bodyPr/>
                    <a:lstStyle/>
                    <a:p>
                      <a:pPr algn="ctr"/>
                      <a:r>
                        <a:rPr lang="en-US" dirty="0" smtClean="0"/>
                        <a:t>12</a:t>
                      </a:r>
                      <a:endParaRPr lang="en-US" dirty="0"/>
                    </a:p>
                  </a:txBody>
                  <a:tcPr/>
                </a:tc>
                <a:tc>
                  <a:txBody>
                    <a:bodyPr/>
                    <a:lstStyle/>
                    <a:p>
                      <a:pPr algn="ctr"/>
                      <a:r>
                        <a:rPr lang="en-US" dirty="0" smtClean="0"/>
                        <a:t>52%</a:t>
                      </a:r>
                      <a:endParaRPr lang="en-US" dirty="0"/>
                    </a:p>
                  </a:txBody>
                  <a:tcPr/>
                </a:tc>
              </a:tr>
            </a:tbl>
          </a:graphicData>
        </a:graphic>
      </p:graphicFrame>
      <p:sp>
        <p:nvSpPr>
          <p:cNvPr id="7" name="TextBox 6"/>
          <p:cNvSpPr txBox="1"/>
          <p:nvPr/>
        </p:nvSpPr>
        <p:spPr>
          <a:xfrm>
            <a:off x="457200" y="1295400"/>
            <a:ext cx="4876800" cy="369332"/>
          </a:xfrm>
          <a:prstGeom prst="rect">
            <a:avLst/>
          </a:prstGeom>
          <a:noFill/>
        </p:spPr>
        <p:txBody>
          <a:bodyPr wrap="square" rtlCol="0">
            <a:spAutoFit/>
          </a:bodyPr>
          <a:lstStyle/>
          <a:p>
            <a:r>
              <a:rPr lang="en-US" b="1" dirty="0" smtClean="0"/>
              <a:t>Pre-Intervention</a:t>
            </a:r>
            <a:endParaRPr lang="en-US" b="1" dirty="0"/>
          </a:p>
        </p:txBody>
      </p:sp>
      <p:sp>
        <p:nvSpPr>
          <p:cNvPr id="8" name="TextBox 7"/>
          <p:cNvSpPr txBox="1"/>
          <p:nvPr/>
        </p:nvSpPr>
        <p:spPr>
          <a:xfrm>
            <a:off x="457200" y="2590800"/>
            <a:ext cx="4876800" cy="369332"/>
          </a:xfrm>
          <a:prstGeom prst="rect">
            <a:avLst/>
          </a:prstGeom>
          <a:noFill/>
        </p:spPr>
        <p:txBody>
          <a:bodyPr wrap="square" rtlCol="0">
            <a:spAutoFit/>
          </a:bodyPr>
          <a:lstStyle/>
          <a:p>
            <a:r>
              <a:rPr lang="en-US" b="1" dirty="0" smtClean="0"/>
              <a:t>Post-Intervention</a:t>
            </a:r>
            <a:endParaRPr lang="en-US" b="1" dirty="0"/>
          </a:p>
        </p:txBody>
      </p:sp>
      <p:sp>
        <p:nvSpPr>
          <p:cNvPr id="9" name="TextBox 8"/>
          <p:cNvSpPr txBox="1"/>
          <p:nvPr/>
        </p:nvSpPr>
        <p:spPr>
          <a:xfrm>
            <a:off x="533400" y="4419600"/>
            <a:ext cx="7848600" cy="523220"/>
          </a:xfrm>
          <a:prstGeom prst="rect">
            <a:avLst/>
          </a:prstGeom>
          <a:noFill/>
        </p:spPr>
        <p:txBody>
          <a:bodyPr wrap="square" rtlCol="0">
            <a:spAutoFit/>
          </a:bodyPr>
          <a:lstStyle/>
          <a:p>
            <a:r>
              <a:rPr lang="en-US" sz="2800" dirty="0" smtClean="0"/>
              <a:t>Some improvement - </a:t>
            </a:r>
            <a:r>
              <a:rPr lang="en-US" sz="2800" dirty="0" smtClean="0">
                <a:solidFill>
                  <a:srgbClr val="FF0000"/>
                </a:solidFill>
              </a:rPr>
              <a:t>below goal by 27%</a:t>
            </a:r>
            <a:endParaRPr lang="en-US" sz="2800" dirty="0">
              <a:solidFill>
                <a:srgbClr val="FF0000"/>
              </a:solidFill>
            </a:endParaRPr>
          </a:p>
        </p:txBody>
      </p:sp>
      <p:graphicFrame>
        <p:nvGraphicFramePr>
          <p:cNvPr id="10" name="Content Placeholder 4" descr="This table describes the post-intervention data.  In this case we did see some improvement, but we’re still short of our goal&#10;This would be an “adapt” case – the intervention is making a difference so we don’t want to abandon it, but we need to make some additional changes to reach our goal&#10;"/>
          <p:cNvGraphicFramePr>
            <a:graphicFrameLocks/>
          </p:cNvGraphicFramePr>
          <p:nvPr>
            <p:extLst/>
          </p:nvPr>
        </p:nvGraphicFramePr>
        <p:xfrm>
          <a:off x="533400" y="3581400"/>
          <a:ext cx="8153400" cy="2865120"/>
        </p:xfrm>
        <a:graphic>
          <a:graphicData uri="http://schemas.openxmlformats.org/drawingml/2006/table">
            <a:tbl>
              <a:tblPr firstRow="1" bandRow="1">
                <a:tableStyleId>{5C22544A-7EE6-4342-B048-85BDC9FD1C3A}</a:tableStyleId>
              </a:tblPr>
              <a:tblGrid>
                <a:gridCol w="2038350"/>
                <a:gridCol w="2038350"/>
                <a:gridCol w="2038350"/>
                <a:gridCol w="2038350"/>
              </a:tblGrid>
              <a:tr h="370840">
                <a:tc>
                  <a:txBody>
                    <a:bodyPr/>
                    <a:lstStyle/>
                    <a:p>
                      <a:pPr algn="ctr"/>
                      <a:r>
                        <a:rPr lang="en-US" dirty="0" smtClean="0"/>
                        <a:t>Observation</a:t>
                      </a:r>
                      <a:r>
                        <a:rPr lang="en-US" baseline="0" dirty="0" smtClean="0"/>
                        <a:t> Date</a:t>
                      </a:r>
                      <a:endParaRPr lang="en-US" dirty="0"/>
                    </a:p>
                  </a:txBody>
                  <a:tcPr anchor="ctr"/>
                </a:tc>
                <a:tc>
                  <a:txBody>
                    <a:bodyPr/>
                    <a:lstStyle/>
                    <a:p>
                      <a:pPr algn="ctr"/>
                      <a:r>
                        <a:rPr lang="en-US" dirty="0" smtClean="0"/>
                        <a:t>Cases</a:t>
                      </a:r>
                      <a:r>
                        <a:rPr lang="en-US" baseline="0" dirty="0" smtClean="0"/>
                        <a:t> Observed</a:t>
                      </a:r>
                      <a:endParaRPr lang="en-US" dirty="0"/>
                    </a:p>
                  </a:txBody>
                  <a:tcPr anchor="ctr"/>
                </a:tc>
                <a:tc>
                  <a:txBody>
                    <a:bodyPr/>
                    <a:lstStyle/>
                    <a:p>
                      <a:pPr algn="ctr"/>
                      <a:r>
                        <a:rPr lang="en-US" baseline="0" dirty="0" smtClean="0"/>
                        <a:t>Debriefs Completed</a:t>
                      </a:r>
                      <a:endParaRPr lang="en-US" dirty="0"/>
                    </a:p>
                  </a:txBody>
                  <a:tcPr anchor="ctr"/>
                </a:tc>
                <a:tc>
                  <a:txBody>
                    <a:bodyPr/>
                    <a:lstStyle/>
                    <a:p>
                      <a:pPr algn="ctr"/>
                      <a:r>
                        <a:rPr lang="en-US" dirty="0" smtClean="0"/>
                        <a:t>Debrief</a:t>
                      </a:r>
                      <a:r>
                        <a:rPr lang="en-US" baseline="0" dirty="0" smtClean="0"/>
                        <a:t> Completion Rate</a:t>
                      </a:r>
                      <a:endParaRPr lang="en-US" dirty="0"/>
                    </a:p>
                  </a:txBody>
                  <a:tcPr anchor="ctr"/>
                </a:tc>
              </a:tr>
              <a:tr h="370840">
                <a:tc>
                  <a:txBody>
                    <a:bodyPr/>
                    <a:lstStyle/>
                    <a:p>
                      <a:pPr algn="ctr"/>
                      <a:r>
                        <a:rPr lang="en-US" dirty="0" smtClean="0"/>
                        <a:t>3/9/2015</a:t>
                      </a:r>
                      <a:endParaRPr lang="en-US" dirty="0"/>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algn="ctr"/>
                      <a:r>
                        <a:rPr lang="en-US" dirty="0" smtClean="0"/>
                        <a:t>75%</a:t>
                      </a:r>
                      <a:endParaRPr lang="en-US" dirty="0"/>
                    </a:p>
                  </a:txBody>
                  <a:tcPr/>
                </a:tc>
              </a:tr>
              <a:tr h="370840">
                <a:tc>
                  <a:txBody>
                    <a:bodyPr/>
                    <a:lstStyle/>
                    <a:p>
                      <a:pPr algn="ctr"/>
                      <a:r>
                        <a:rPr lang="en-US" dirty="0" smtClean="0"/>
                        <a:t>3/10/2015</a:t>
                      </a:r>
                    </a:p>
                  </a:txBody>
                  <a:tcPr/>
                </a:tc>
                <a:tc>
                  <a:txBody>
                    <a:bodyPr/>
                    <a:lstStyle/>
                    <a:p>
                      <a:pPr algn="ctr"/>
                      <a:r>
                        <a:rPr lang="en-US" dirty="0" smtClean="0"/>
                        <a:t>5</a:t>
                      </a:r>
                      <a:endParaRPr lang="en-US" dirty="0"/>
                    </a:p>
                  </a:txBody>
                  <a:tcPr/>
                </a:tc>
                <a:tc>
                  <a:txBody>
                    <a:bodyPr/>
                    <a:lstStyle/>
                    <a:p>
                      <a:pPr algn="ctr"/>
                      <a:r>
                        <a:rPr lang="en-US" dirty="0" smtClean="0"/>
                        <a:t>3</a:t>
                      </a:r>
                      <a:endParaRPr lang="en-US" dirty="0"/>
                    </a:p>
                  </a:txBody>
                  <a:tcPr/>
                </a:tc>
                <a:tc>
                  <a:txBody>
                    <a:bodyPr/>
                    <a:lstStyle/>
                    <a:p>
                      <a:pPr algn="ctr"/>
                      <a:r>
                        <a:rPr lang="en-US" dirty="0" smtClean="0"/>
                        <a:t>60%</a:t>
                      </a:r>
                      <a:endParaRPr lang="en-US" dirty="0"/>
                    </a:p>
                  </a:txBody>
                  <a:tcPr/>
                </a:tc>
              </a:tr>
              <a:tr h="370840">
                <a:tc>
                  <a:txBody>
                    <a:bodyPr/>
                    <a:lstStyle/>
                    <a:p>
                      <a:pPr algn="ctr"/>
                      <a:r>
                        <a:rPr lang="en-US" dirty="0" smtClean="0"/>
                        <a:t>3/11/2015</a:t>
                      </a:r>
                      <a:endParaRPr lang="en-US" dirty="0"/>
                    </a:p>
                  </a:txBody>
                  <a:tcPr/>
                </a:tc>
                <a:tc>
                  <a:txBody>
                    <a:bodyPr/>
                    <a:lstStyle/>
                    <a:p>
                      <a:pPr algn="ctr"/>
                      <a:r>
                        <a:rPr lang="en-US" dirty="0" smtClean="0"/>
                        <a:t>6</a:t>
                      </a:r>
                      <a:endParaRPr lang="en-US" dirty="0"/>
                    </a:p>
                  </a:txBody>
                  <a:tcPr/>
                </a:tc>
                <a:tc>
                  <a:txBody>
                    <a:bodyPr/>
                    <a:lstStyle/>
                    <a:p>
                      <a:pPr algn="ctr"/>
                      <a:r>
                        <a:rPr lang="en-US" dirty="0" smtClean="0"/>
                        <a:t>5</a:t>
                      </a:r>
                      <a:endParaRPr lang="en-US" dirty="0"/>
                    </a:p>
                  </a:txBody>
                  <a:tcPr/>
                </a:tc>
                <a:tc>
                  <a:txBody>
                    <a:bodyPr/>
                    <a:lstStyle/>
                    <a:p>
                      <a:pPr algn="ctr"/>
                      <a:r>
                        <a:rPr lang="en-US" dirty="0" smtClean="0"/>
                        <a:t>83%</a:t>
                      </a:r>
                      <a:endParaRPr lang="en-US" dirty="0"/>
                    </a:p>
                  </a:txBody>
                  <a:tcPr/>
                </a:tc>
              </a:tr>
              <a:tr h="370840">
                <a:tc>
                  <a:txBody>
                    <a:bodyPr/>
                    <a:lstStyle/>
                    <a:p>
                      <a:pPr algn="ctr"/>
                      <a:r>
                        <a:rPr lang="en-US" dirty="0" smtClean="0"/>
                        <a:t>3/12/2015</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3/13/2015</a:t>
                      </a:r>
                      <a:endParaRPr lang="en-US" dirty="0"/>
                    </a:p>
                  </a:txBody>
                  <a:tcPr/>
                </a:tc>
                <a:tc>
                  <a:txBody>
                    <a:bodyPr/>
                    <a:lstStyle/>
                    <a:p>
                      <a:pPr algn="ctr"/>
                      <a:r>
                        <a:rPr lang="en-US" dirty="0" smtClean="0"/>
                        <a:t>5</a:t>
                      </a:r>
                      <a:endParaRPr lang="en-US" dirty="0"/>
                    </a:p>
                  </a:txBody>
                  <a:tcPr/>
                </a:tc>
                <a:tc>
                  <a:txBody>
                    <a:bodyPr/>
                    <a:lstStyle/>
                    <a:p>
                      <a:pPr algn="ctr"/>
                      <a:r>
                        <a:rPr lang="en-US" dirty="0" smtClean="0"/>
                        <a:t>4</a:t>
                      </a:r>
                      <a:endParaRPr lang="en-US" dirty="0"/>
                    </a:p>
                  </a:txBody>
                  <a:tcPr/>
                </a:tc>
                <a:tc>
                  <a:txBody>
                    <a:bodyPr/>
                    <a:lstStyle/>
                    <a:p>
                      <a:pPr algn="ctr"/>
                      <a:r>
                        <a:rPr lang="en-US" dirty="0" smtClean="0"/>
                        <a:t>80%</a:t>
                      </a:r>
                      <a:endParaRPr lang="en-US" dirty="0"/>
                    </a:p>
                  </a:txBody>
                  <a:tcPr/>
                </a:tc>
              </a:tr>
              <a:tr h="370840">
                <a:tc>
                  <a:txBody>
                    <a:bodyPr/>
                    <a:lstStyle/>
                    <a:p>
                      <a:pPr algn="ctr"/>
                      <a:r>
                        <a:rPr lang="en-US" b="1" dirty="0" smtClean="0"/>
                        <a:t>Totals</a:t>
                      </a:r>
                      <a:endParaRPr lang="en-US" b="1" dirty="0"/>
                    </a:p>
                  </a:txBody>
                  <a:tcPr/>
                </a:tc>
                <a:tc>
                  <a:txBody>
                    <a:bodyPr/>
                    <a:lstStyle/>
                    <a:p>
                      <a:pPr algn="ctr"/>
                      <a:r>
                        <a:rPr lang="en-US" b="1" dirty="0" smtClean="0"/>
                        <a:t>22</a:t>
                      </a:r>
                      <a:endParaRPr lang="en-US" b="1" dirty="0"/>
                    </a:p>
                  </a:txBody>
                  <a:tcPr/>
                </a:tc>
                <a:tc>
                  <a:txBody>
                    <a:bodyPr/>
                    <a:lstStyle/>
                    <a:p>
                      <a:pPr algn="ctr"/>
                      <a:r>
                        <a:rPr lang="en-US" b="1" dirty="0" smtClean="0"/>
                        <a:t>16</a:t>
                      </a:r>
                      <a:endParaRPr lang="en-US" b="1" dirty="0"/>
                    </a:p>
                  </a:txBody>
                  <a:tcPr/>
                </a:tc>
                <a:tc>
                  <a:txBody>
                    <a:bodyPr/>
                    <a:lstStyle/>
                    <a:p>
                      <a:pPr algn="ctr"/>
                      <a:r>
                        <a:rPr lang="en-US" b="1" dirty="0" smtClean="0"/>
                        <a:t>73%</a:t>
                      </a:r>
                      <a:endParaRPr lang="en-US" b="1" dirty="0"/>
                    </a:p>
                  </a:txBody>
                  <a:tcPr/>
                </a:tc>
              </a:tr>
            </a:tbl>
          </a:graphicData>
        </a:graphic>
      </p:graphicFrame>
      <p:sp>
        <p:nvSpPr>
          <p:cNvPr id="11" name="TextBox 10"/>
          <p:cNvSpPr txBox="1"/>
          <p:nvPr/>
        </p:nvSpPr>
        <p:spPr>
          <a:xfrm>
            <a:off x="457200" y="2895600"/>
            <a:ext cx="7772400" cy="923330"/>
          </a:xfrm>
          <a:prstGeom prst="rect">
            <a:avLst/>
          </a:prstGeom>
          <a:noFill/>
        </p:spPr>
        <p:txBody>
          <a:bodyPr wrap="square" rtlCol="0">
            <a:spAutoFit/>
          </a:bodyPr>
          <a:lstStyle/>
          <a:p>
            <a:r>
              <a:rPr lang="en-US" dirty="0" smtClean="0"/>
              <a:t>Data collection period: 3/9/2015 – 3/13/2015</a:t>
            </a:r>
          </a:p>
          <a:p>
            <a:r>
              <a:rPr lang="en-US" dirty="0" smtClean="0"/>
              <a:t>Exclusions: &lt;insert exclusions&gt;</a:t>
            </a:r>
          </a:p>
          <a:p>
            <a:endParaRPr lang="en-US" dirty="0"/>
          </a:p>
        </p:txBody>
      </p:sp>
      <p:sp>
        <p:nvSpPr>
          <p:cNvPr id="13" name="TextBox 12"/>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1062127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Alt&quot;&quot;"/>
          <p:cNvSpPr/>
          <p:nvPr/>
        </p:nvSpPr>
        <p:spPr>
          <a:xfrm>
            <a:off x="6096000" y="4495800"/>
            <a:ext cx="28194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Data Comparison</a:t>
            </a:r>
            <a:endParaRPr lang="en-US" dirty="0"/>
          </a:p>
        </p:txBody>
      </p:sp>
      <p:graphicFrame>
        <p:nvGraphicFramePr>
          <p:cNvPr id="8" name="Chart 7" descr="example chart of debrief completion rate"/>
          <p:cNvGraphicFramePr/>
          <p:nvPr>
            <p:extLst/>
          </p:nvPr>
        </p:nvGraphicFramePr>
        <p:xfrm>
          <a:off x="762000" y="1524000"/>
          <a:ext cx="7315199" cy="419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descr="Alt&quot;&quot;"/>
          <p:cNvCxnSpPr/>
          <p:nvPr/>
        </p:nvCxnSpPr>
        <p:spPr>
          <a:xfrm>
            <a:off x="1371600" y="2133600"/>
            <a:ext cx="6477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Alt&quot;&quot;"/>
          <p:cNvCxnSpPr/>
          <p:nvPr/>
        </p:nvCxnSpPr>
        <p:spPr>
          <a:xfrm>
            <a:off x="1447800" y="3657600"/>
            <a:ext cx="2819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71600" y="2209800"/>
            <a:ext cx="1600200" cy="338554"/>
          </a:xfrm>
          <a:prstGeom prst="rect">
            <a:avLst/>
          </a:prstGeom>
          <a:noFill/>
        </p:spPr>
        <p:txBody>
          <a:bodyPr wrap="square" rtlCol="0">
            <a:spAutoFit/>
          </a:bodyPr>
          <a:lstStyle/>
          <a:p>
            <a:r>
              <a:rPr lang="en-US" sz="1600" b="1" dirty="0" smtClean="0">
                <a:solidFill>
                  <a:srgbClr val="00B050"/>
                </a:solidFill>
              </a:rPr>
              <a:t>Goal = 100%</a:t>
            </a:r>
            <a:endParaRPr lang="en-US" sz="1600" b="1" dirty="0">
              <a:solidFill>
                <a:srgbClr val="00B050"/>
              </a:solidFill>
            </a:endParaRPr>
          </a:p>
        </p:txBody>
      </p:sp>
      <p:sp>
        <p:nvSpPr>
          <p:cNvPr id="14" name="TextBox 13"/>
          <p:cNvSpPr txBox="1"/>
          <p:nvPr/>
        </p:nvSpPr>
        <p:spPr>
          <a:xfrm>
            <a:off x="3124200" y="3852446"/>
            <a:ext cx="1828800" cy="338554"/>
          </a:xfrm>
          <a:prstGeom prst="rect">
            <a:avLst/>
          </a:prstGeom>
          <a:noFill/>
        </p:spPr>
        <p:txBody>
          <a:bodyPr wrap="square" rtlCol="0">
            <a:spAutoFit/>
          </a:bodyPr>
          <a:lstStyle/>
          <a:p>
            <a:r>
              <a:rPr lang="en-US" sz="1600" b="1" dirty="0" smtClean="0">
                <a:solidFill>
                  <a:srgbClr val="FF0000"/>
                </a:solidFill>
              </a:rPr>
              <a:t>Average = 52%</a:t>
            </a:r>
            <a:endParaRPr lang="en-US" sz="1600" b="1" dirty="0">
              <a:solidFill>
                <a:srgbClr val="FF0000"/>
              </a:solidFill>
            </a:endParaRPr>
          </a:p>
        </p:txBody>
      </p:sp>
      <p:sp>
        <p:nvSpPr>
          <p:cNvPr id="15" name="Straight Connector 14" descr="alt&quot;&quot;"/>
          <p:cNvSpPr/>
          <p:nvPr/>
        </p:nvSpPr>
        <p:spPr>
          <a:xfrm>
            <a:off x="4572000" y="2209800"/>
            <a:ext cx="0" cy="3048000"/>
          </a:xfrm>
          <a:prstGeom prst="line">
            <a:avLst/>
          </a:prstGeom>
          <a:ln w="12700"/>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2" name="TextBox 11"/>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82586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normAutofit/>
          </a:bodyPr>
          <a:lstStyle/>
          <a:p>
            <a:pPr>
              <a:buNone/>
            </a:pPr>
            <a:r>
              <a:rPr lang="en-US" sz="2400" dirty="0" smtClean="0"/>
              <a:t>Debrief completion rate goal: </a:t>
            </a:r>
            <a:r>
              <a:rPr lang="en-US" sz="2400" b="1" dirty="0" smtClean="0"/>
              <a:t>100%</a:t>
            </a:r>
          </a:p>
          <a:p>
            <a:pPr>
              <a:buNone/>
            </a:pPr>
            <a:endParaRPr lang="en-US" sz="2400" dirty="0" smtClean="0"/>
          </a:p>
          <a:p>
            <a:pPr>
              <a:buNone/>
            </a:pPr>
            <a:r>
              <a:rPr lang="en-US" sz="2400" dirty="0" smtClean="0"/>
              <a:t>Observed debrief completion rate: </a:t>
            </a:r>
            <a:r>
              <a:rPr lang="en-US" sz="2400" b="1" dirty="0" smtClean="0"/>
              <a:t>73%</a:t>
            </a:r>
          </a:p>
          <a:p>
            <a:pPr>
              <a:buNone/>
            </a:pPr>
            <a:endParaRPr lang="en-US" sz="2400" dirty="0" smtClean="0"/>
          </a:p>
          <a:p>
            <a:pPr>
              <a:buNone/>
            </a:pPr>
            <a:r>
              <a:rPr lang="en-US" sz="2400" dirty="0" smtClean="0"/>
              <a:t>Current performance: </a:t>
            </a:r>
            <a:r>
              <a:rPr lang="en-US" sz="2400" b="1" dirty="0" smtClean="0">
                <a:solidFill>
                  <a:srgbClr val="FF0000"/>
                </a:solidFill>
              </a:rPr>
              <a:t>Below goal by 27%</a:t>
            </a:r>
          </a:p>
          <a:p>
            <a:pPr>
              <a:buNone/>
            </a:pPr>
            <a:r>
              <a:rPr lang="en-US" sz="3200" dirty="0" smtClean="0"/>
              <a:t> </a:t>
            </a:r>
            <a:endParaRPr lang="en-US" sz="3200" dirty="0"/>
          </a:p>
        </p:txBody>
      </p:sp>
      <p:sp>
        <p:nvSpPr>
          <p:cNvPr id="2" name="Title 1"/>
          <p:cNvSpPr>
            <a:spLocks noGrp="1"/>
          </p:cNvSpPr>
          <p:nvPr>
            <p:ph type="title"/>
          </p:nvPr>
        </p:nvSpPr>
        <p:spPr/>
        <p:txBody>
          <a:bodyPr/>
          <a:lstStyle/>
          <a:p>
            <a:r>
              <a:rPr lang="en-US" dirty="0" smtClean="0"/>
              <a:t>Data Comparison</a:t>
            </a:r>
            <a:endParaRPr lang="en-US" dirty="0"/>
          </a:p>
        </p:txBody>
      </p:sp>
      <p:sp>
        <p:nvSpPr>
          <p:cNvPr id="5" name="TextBox 4"/>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3704642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1"/>
          </p:nvPr>
        </p:nvSpPr>
        <p:spPr>
          <a:xfrm>
            <a:off x="457200" y="1143000"/>
            <a:ext cx="8153400" cy="4648200"/>
          </a:xfrm>
        </p:spPr>
        <p:txBody>
          <a:bodyPr>
            <a:normAutofit fontScale="77500" lnSpcReduction="20000"/>
          </a:bodyPr>
          <a:lstStyle/>
          <a:p>
            <a:r>
              <a:rPr lang="en-US" sz="3400" dirty="0" smtClean="0"/>
              <a:t>Intervention: &lt;insert proposed intervention to increase debrief completion rate&gt; </a:t>
            </a:r>
          </a:p>
          <a:p>
            <a:pPr>
              <a:buNone/>
            </a:pPr>
            <a:r>
              <a:rPr lang="en-US" sz="3400" i="1" dirty="0" smtClean="0"/>
              <a:t>	Example: The surgeon removing his/her gloves will serve as the trigger for the circulator to initiate the debrief</a:t>
            </a:r>
            <a:endParaRPr lang="en-US" sz="3400" dirty="0" smtClean="0"/>
          </a:p>
          <a:p>
            <a:pPr>
              <a:buNone/>
            </a:pPr>
            <a:r>
              <a:rPr lang="en-US" sz="3400" dirty="0" smtClean="0"/>
              <a:t> </a:t>
            </a:r>
          </a:p>
          <a:p>
            <a:r>
              <a:rPr lang="en-US" sz="3400" dirty="0" smtClean="0"/>
              <a:t>Target: &lt;insert target of intervention&gt;</a:t>
            </a:r>
          </a:p>
          <a:p>
            <a:pPr>
              <a:buNone/>
            </a:pPr>
            <a:r>
              <a:rPr lang="en-US" sz="3400" i="1" dirty="0" smtClean="0"/>
              <a:t>	Example: All of Dr. Smith’s cases</a:t>
            </a:r>
            <a:endParaRPr lang="en-US" sz="3400" dirty="0" smtClean="0"/>
          </a:p>
          <a:p>
            <a:endParaRPr lang="en-US" sz="3400" dirty="0" smtClean="0"/>
          </a:p>
          <a:p>
            <a:r>
              <a:rPr lang="en-US" sz="3400" dirty="0" smtClean="0"/>
              <a:t>Timeframe: &lt;insert timeframe&gt; </a:t>
            </a:r>
          </a:p>
          <a:p>
            <a:pPr>
              <a:buNone/>
            </a:pPr>
            <a:r>
              <a:rPr lang="en-US" sz="3400" i="1" dirty="0" smtClean="0"/>
              <a:t>	Example: The week of  3/16/2015 – 3/20/2015</a:t>
            </a:r>
            <a:endParaRPr lang="en-US" sz="3400" dirty="0" smtClean="0"/>
          </a:p>
          <a:p>
            <a:pPr>
              <a:buNone/>
            </a:pPr>
            <a:r>
              <a:rPr lang="en-US" dirty="0" smtClean="0"/>
              <a:t> </a:t>
            </a:r>
          </a:p>
          <a:p>
            <a:endParaRPr lang="en-US" dirty="0"/>
          </a:p>
        </p:txBody>
      </p:sp>
      <p:sp>
        <p:nvSpPr>
          <p:cNvPr id="2" name="Title 1"/>
          <p:cNvSpPr>
            <a:spLocks noGrp="1"/>
          </p:cNvSpPr>
          <p:nvPr>
            <p:ph type="title"/>
          </p:nvPr>
        </p:nvSpPr>
        <p:spPr/>
        <p:txBody>
          <a:bodyPr>
            <a:normAutofit fontScale="90000"/>
          </a:bodyPr>
          <a:lstStyle/>
          <a:p>
            <a:r>
              <a:rPr lang="en-US" dirty="0" smtClean="0"/>
              <a:t>Additional Corrective Actions or </a:t>
            </a:r>
            <a:br>
              <a:rPr lang="en-US" dirty="0" smtClean="0"/>
            </a:br>
            <a:r>
              <a:rPr lang="en-US" dirty="0" smtClean="0"/>
              <a:t>Remeasurements</a:t>
            </a:r>
            <a:endParaRPr lang="en-US" dirty="0"/>
          </a:p>
        </p:txBody>
      </p:sp>
      <p:sp>
        <p:nvSpPr>
          <p:cNvPr id="4" name="TextBox 3"/>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2878676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Developed (optional)</a:t>
            </a:r>
            <a:endParaRPr lang="en-US" dirty="0"/>
          </a:p>
        </p:txBody>
      </p:sp>
      <p:sp>
        <p:nvSpPr>
          <p:cNvPr id="3" name="TextBox 2"/>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1000780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57200" y="1066800"/>
            <a:ext cx="8153400" cy="5029200"/>
          </a:xfrm>
        </p:spPr>
        <p:txBody>
          <a:bodyPr>
            <a:normAutofit lnSpcReduction="10000"/>
          </a:bodyPr>
          <a:lstStyle/>
          <a:p>
            <a:r>
              <a:rPr lang="en-US" sz="2600" dirty="0" smtClean="0"/>
              <a:t>The surgical safety checklist has been shown to reduce surgical mortality and complication rates in a variety of surgical settings</a:t>
            </a:r>
          </a:p>
          <a:p>
            <a:r>
              <a:rPr lang="en-US" sz="2600" dirty="0" smtClean="0"/>
              <a:t>A critical component of the checklist is the completion of a debrief after each case</a:t>
            </a:r>
          </a:p>
          <a:p>
            <a:r>
              <a:rPr lang="en-US" sz="2600" dirty="0" smtClean="0"/>
              <a:t>The debrief provides an opportunity to address—</a:t>
            </a:r>
          </a:p>
          <a:p>
            <a:pPr lvl="1"/>
            <a:r>
              <a:rPr lang="en-US" sz="1500" dirty="0" smtClean="0"/>
              <a:t>Equipment problems</a:t>
            </a:r>
          </a:p>
          <a:p>
            <a:pPr lvl="1"/>
            <a:r>
              <a:rPr lang="en-US" sz="1500" dirty="0" smtClean="0"/>
              <a:t>Key concerns for patient recovery and management </a:t>
            </a:r>
          </a:p>
          <a:p>
            <a:pPr lvl="1"/>
            <a:r>
              <a:rPr lang="en-US" sz="1500" dirty="0" smtClean="0"/>
              <a:t>Ideas for making the next case safer and/or more efficient</a:t>
            </a:r>
          </a:p>
          <a:p>
            <a:r>
              <a:rPr lang="en-US" sz="2600" dirty="0" smtClean="0"/>
              <a:t>When any elements of the debrief are omitted, teams miss opportunities to discuss continuous quality improvement, resulting in negative safety implications for patients</a:t>
            </a:r>
          </a:p>
          <a:p>
            <a:endParaRPr lang="en-US" dirty="0"/>
          </a:p>
        </p:txBody>
      </p:sp>
      <p:sp>
        <p:nvSpPr>
          <p:cNvPr id="2" name="Title 1"/>
          <p:cNvSpPr>
            <a:spLocks noGrp="1"/>
          </p:cNvSpPr>
          <p:nvPr>
            <p:ph type="title"/>
          </p:nvPr>
        </p:nvSpPr>
        <p:spPr/>
        <p:txBody>
          <a:bodyPr/>
          <a:lstStyle/>
          <a:p>
            <a:r>
              <a:rPr lang="en-US" dirty="0" smtClean="0"/>
              <a:t>Problem Statement</a:t>
            </a:r>
            <a:endParaRPr lang="en-US" dirty="0"/>
          </a:p>
        </p:txBody>
      </p:sp>
      <p:sp>
        <p:nvSpPr>
          <p:cNvPr id="5" name="TextBox 4"/>
          <p:cNvSpPr txBox="1"/>
          <p:nvPr/>
        </p:nvSpPr>
        <p:spPr>
          <a:xfrm>
            <a:off x="7132983" y="6630841"/>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159173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Alt&quot;&quot;"/>
          <p:cNvSpPr/>
          <p:nvPr/>
        </p:nvSpPr>
        <p:spPr>
          <a:xfrm>
            <a:off x="6096000" y="4495800"/>
            <a:ext cx="28194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Remeasurement</a:t>
            </a:r>
            <a:endParaRPr lang="en-US" dirty="0"/>
          </a:p>
        </p:txBody>
      </p:sp>
      <p:graphicFrame>
        <p:nvGraphicFramePr>
          <p:cNvPr id="6" name="Table 5" descr="Table describing the pre-intervention data.  Including the number of cases observed and debriefs completed."/>
          <p:cNvGraphicFramePr>
            <a:graphicFrameLocks noGrp="1"/>
          </p:cNvGraphicFramePr>
          <p:nvPr>
            <p:extLst/>
          </p:nvPr>
        </p:nvGraphicFramePr>
        <p:xfrm>
          <a:off x="533400" y="1752600"/>
          <a:ext cx="8153400" cy="741680"/>
        </p:xfrm>
        <a:graphic>
          <a:graphicData uri="http://schemas.openxmlformats.org/drawingml/2006/table">
            <a:tbl>
              <a:tblPr firstRow="1" bandRow="1">
                <a:tableStyleId>{5C22544A-7EE6-4342-B048-85BDC9FD1C3A}</a:tableStyleId>
              </a:tblPr>
              <a:tblGrid>
                <a:gridCol w="2717800"/>
                <a:gridCol w="2717800"/>
                <a:gridCol w="2717800"/>
              </a:tblGrid>
              <a:tr h="370840">
                <a:tc>
                  <a:txBody>
                    <a:bodyPr/>
                    <a:lstStyle/>
                    <a:p>
                      <a:pPr algn="ctr"/>
                      <a:r>
                        <a:rPr lang="en-US" dirty="0" smtClean="0"/>
                        <a:t>Cases</a:t>
                      </a:r>
                      <a:r>
                        <a:rPr lang="en-US" baseline="0" dirty="0" smtClean="0"/>
                        <a:t> Observed</a:t>
                      </a:r>
                      <a:endParaRPr lang="en-US" dirty="0"/>
                    </a:p>
                  </a:txBody>
                  <a:tcPr/>
                </a:tc>
                <a:tc>
                  <a:txBody>
                    <a:bodyPr/>
                    <a:lstStyle/>
                    <a:p>
                      <a:pPr algn="ctr"/>
                      <a:r>
                        <a:rPr lang="en-US" baseline="0" dirty="0" smtClean="0"/>
                        <a:t>Debriefs Completed</a:t>
                      </a:r>
                      <a:endParaRPr lang="en-US" dirty="0"/>
                    </a:p>
                  </a:txBody>
                  <a:tcPr/>
                </a:tc>
                <a:tc>
                  <a:txBody>
                    <a:bodyPr/>
                    <a:lstStyle/>
                    <a:p>
                      <a:pPr algn="ctr"/>
                      <a:r>
                        <a:rPr lang="en-US" dirty="0" smtClean="0"/>
                        <a:t>Debrief</a:t>
                      </a:r>
                      <a:r>
                        <a:rPr lang="en-US" baseline="0" dirty="0" smtClean="0"/>
                        <a:t> Completion Rate</a:t>
                      </a:r>
                      <a:endParaRPr lang="en-US" dirty="0"/>
                    </a:p>
                  </a:txBody>
                  <a:tcPr/>
                </a:tc>
              </a:tr>
              <a:tr h="370840">
                <a:tc>
                  <a:txBody>
                    <a:bodyPr/>
                    <a:lstStyle/>
                    <a:p>
                      <a:pPr algn="ctr"/>
                      <a:r>
                        <a:rPr lang="en-US" dirty="0" smtClean="0"/>
                        <a:t>22</a:t>
                      </a:r>
                      <a:endParaRPr lang="en-US" dirty="0"/>
                    </a:p>
                  </a:txBody>
                  <a:tcPr/>
                </a:tc>
                <a:tc>
                  <a:txBody>
                    <a:bodyPr/>
                    <a:lstStyle/>
                    <a:p>
                      <a:pPr algn="ctr"/>
                      <a:r>
                        <a:rPr lang="en-US" dirty="0" smtClean="0"/>
                        <a:t>16</a:t>
                      </a:r>
                      <a:endParaRPr lang="en-US" dirty="0"/>
                    </a:p>
                  </a:txBody>
                  <a:tcPr/>
                </a:tc>
                <a:tc>
                  <a:txBody>
                    <a:bodyPr/>
                    <a:lstStyle/>
                    <a:p>
                      <a:pPr algn="ctr"/>
                      <a:r>
                        <a:rPr lang="en-US" dirty="0" smtClean="0"/>
                        <a:t>73%</a:t>
                      </a:r>
                      <a:endParaRPr lang="en-US" dirty="0"/>
                    </a:p>
                  </a:txBody>
                  <a:tcPr/>
                </a:tc>
              </a:tr>
            </a:tbl>
          </a:graphicData>
        </a:graphic>
      </p:graphicFrame>
      <p:sp>
        <p:nvSpPr>
          <p:cNvPr id="8" name="TextBox 7"/>
          <p:cNvSpPr txBox="1"/>
          <p:nvPr/>
        </p:nvSpPr>
        <p:spPr>
          <a:xfrm>
            <a:off x="457200" y="1371600"/>
            <a:ext cx="4876800" cy="369332"/>
          </a:xfrm>
          <a:prstGeom prst="rect">
            <a:avLst/>
          </a:prstGeom>
          <a:noFill/>
        </p:spPr>
        <p:txBody>
          <a:bodyPr wrap="square" rtlCol="0">
            <a:spAutoFit/>
          </a:bodyPr>
          <a:lstStyle/>
          <a:p>
            <a:r>
              <a:rPr lang="en-US" b="1" dirty="0" smtClean="0"/>
              <a:t>Post-Intervention #1</a:t>
            </a:r>
            <a:endParaRPr lang="en-US" b="1" dirty="0"/>
          </a:p>
        </p:txBody>
      </p:sp>
      <p:sp>
        <p:nvSpPr>
          <p:cNvPr id="9" name="TextBox 8"/>
          <p:cNvSpPr txBox="1"/>
          <p:nvPr/>
        </p:nvSpPr>
        <p:spPr>
          <a:xfrm>
            <a:off x="533400" y="5344180"/>
            <a:ext cx="7848600" cy="523220"/>
          </a:xfrm>
          <a:prstGeom prst="rect">
            <a:avLst/>
          </a:prstGeom>
          <a:noFill/>
        </p:spPr>
        <p:txBody>
          <a:bodyPr wrap="square" rtlCol="0">
            <a:spAutoFit/>
          </a:bodyPr>
          <a:lstStyle/>
          <a:p>
            <a:r>
              <a:rPr lang="en-US" sz="2800" dirty="0" smtClean="0"/>
              <a:t>Goal reached – </a:t>
            </a:r>
            <a:r>
              <a:rPr lang="en-US" sz="2800" b="1" dirty="0" smtClean="0">
                <a:solidFill>
                  <a:srgbClr val="00B050"/>
                </a:solidFill>
              </a:rPr>
              <a:t>100%</a:t>
            </a:r>
            <a:endParaRPr lang="en-US" sz="2800" b="1" dirty="0">
              <a:solidFill>
                <a:srgbClr val="00B050"/>
              </a:solidFill>
            </a:endParaRPr>
          </a:p>
        </p:txBody>
      </p:sp>
      <p:sp>
        <p:nvSpPr>
          <p:cNvPr id="10" name="TextBox 9"/>
          <p:cNvSpPr txBox="1"/>
          <p:nvPr/>
        </p:nvSpPr>
        <p:spPr>
          <a:xfrm>
            <a:off x="457200" y="3505200"/>
            <a:ext cx="4876800" cy="369332"/>
          </a:xfrm>
          <a:prstGeom prst="rect">
            <a:avLst/>
          </a:prstGeom>
          <a:noFill/>
        </p:spPr>
        <p:txBody>
          <a:bodyPr wrap="square" rtlCol="0">
            <a:spAutoFit/>
          </a:bodyPr>
          <a:lstStyle/>
          <a:p>
            <a:r>
              <a:rPr lang="en-US" b="1" dirty="0" smtClean="0"/>
              <a:t>Post-Intervention #2</a:t>
            </a:r>
            <a:endParaRPr lang="en-US" b="1" dirty="0"/>
          </a:p>
        </p:txBody>
      </p:sp>
      <p:graphicFrame>
        <p:nvGraphicFramePr>
          <p:cNvPr id="12" name="Content Placeholder 4" descr="This table shows the post-intervention data.  In this case we achieved our goal of 100% completion of the debrief.  This would be an “adopt” case – the intervention delivered the desired results and testing should be expanded to other surgeons until it becomes standard practice in your center.  This cycle of testing interventions should continue until the desired results are achieved.  It could take several cycles before this happens.  This is continuous improvement.  We don’t stop until we get to where we want to be&#10;" title="Re- measurement Post Intervention"/>
          <p:cNvGraphicFramePr>
            <a:graphicFrameLocks/>
          </p:cNvGraphicFramePr>
          <p:nvPr>
            <p:extLst/>
          </p:nvPr>
        </p:nvGraphicFramePr>
        <p:xfrm>
          <a:off x="533400" y="3505200"/>
          <a:ext cx="8153400" cy="2865120"/>
        </p:xfrm>
        <a:graphic>
          <a:graphicData uri="http://schemas.openxmlformats.org/drawingml/2006/table">
            <a:tbl>
              <a:tblPr firstRow="1" bandRow="1">
                <a:tableStyleId>{5C22544A-7EE6-4342-B048-85BDC9FD1C3A}</a:tableStyleId>
              </a:tblPr>
              <a:tblGrid>
                <a:gridCol w="2038350"/>
                <a:gridCol w="2038350"/>
                <a:gridCol w="2038350"/>
                <a:gridCol w="2038350"/>
              </a:tblGrid>
              <a:tr h="370840">
                <a:tc>
                  <a:txBody>
                    <a:bodyPr/>
                    <a:lstStyle/>
                    <a:p>
                      <a:pPr algn="ctr"/>
                      <a:r>
                        <a:rPr lang="en-US" dirty="0" smtClean="0"/>
                        <a:t>Observation</a:t>
                      </a:r>
                      <a:r>
                        <a:rPr lang="en-US" baseline="0" dirty="0" smtClean="0"/>
                        <a:t> Date</a:t>
                      </a:r>
                      <a:endParaRPr lang="en-US" dirty="0"/>
                    </a:p>
                  </a:txBody>
                  <a:tcPr anchor="ctr"/>
                </a:tc>
                <a:tc>
                  <a:txBody>
                    <a:bodyPr/>
                    <a:lstStyle/>
                    <a:p>
                      <a:pPr algn="ctr"/>
                      <a:r>
                        <a:rPr lang="en-US" dirty="0" smtClean="0"/>
                        <a:t>Cases</a:t>
                      </a:r>
                      <a:r>
                        <a:rPr lang="en-US" baseline="0" dirty="0" smtClean="0"/>
                        <a:t> Observed</a:t>
                      </a:r>
                      <a:endParaRPr lang="en-US" dirty="0"/>
                    </a:p>
                  </a:txBody>
                  <a:tcPr anchor="ctr"/>
                </a:tc>
                <a:tc>
                  <a:txBody>
                    <a:bodyPr/>
                    <a:lstStyle/>
                    <a:p>
                      <a:pPr algn="ctr"/>
                      <a:r>
                        <a:rPr lang="en-US" baseline="0" dirty="0" smtClean="0"/>
                        <a:t>Debriefs Completed</a:t>
                      </a:r>
                      <a:endParaRPr lang="en-US" dirty="0"/>
                    </a:p>
                  </a:txBody>
                  <a:tcPr anchor="ctr"/>
                </a:tc>
                <a:tc>
                  <a:txBody>
                    <a:bodyPr/>
                    <a:lstStyle/>
                    <a:p>
                      <a:pPr algn="ctr"/>
                      <a:r>
                        <a:rPr lang="en-US" dirty="0" smtClean="0"/>
                        <a:t>Debrief</a:t>
                      </a:r>
                      <a:r>
                        <a:rPr lang="en-US" baseline="0" dirty="0" smtClean="0"/>
                        <a:t> Completion Rate</a:t>
                      </a:r>
                      <a:endParaRPr lang="en-US" dirty="0"/>
                    </a:p>
                  </a:txBody>
                  <a:tcPr anchor="ctr"/>
                </a:tc>
              </a:tr>
              <a:tr h="370840">
                <a:tc>
                  <a:txBody>
                    <a:bodyPr/>
                    <a:lstStyle/>
                    <a:p>
                      <a:pPr algn="ctr"/>
                      <a:r>
                        <a:rPr lang="en-US" dirty="0" smtClean="0"/>
                        <a:t>3/16/2015</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3/17/2015</a:t>
                      </a:r>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3/18/2015</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3/19/2015</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3/20/2015</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100%</a:t>
                      </a:r>
                      <a:endParaRPr lang="en-US" dirty="0"/>
                    </a:p>
                  </a:txBody>
                  <a:tcPr/>
                </a:tc>
              </a:tr>
              <a:tr h="370840">
                <a:tc>
                  <a:txBody>
                    <a:bodyPr/>
                    <a:lstStyle/>
                    <a:p>
                      <a:pPr algn="ctr"/>
                      <a:r>
                        <a:rPr lang="en-US" b="1" dirty="0" smtClean="0"/>
                        <a:t>Totals</a:t>
                      </a:r>
                      <a:endParaRPr lang="en-US" b="1" dirty="0"/>
                    </a:p>
                  </a:txBody>
                  <a:tcPr/>
                </a:tc>
                <a:tc>
                  <a:txBody>
                    <a:bodyPr/>
                    <a:lstStyle/>
                    <a:p>
                      <a:pPr algn="ctr"/>
                      <a:r>
                        <a:rPr lang="en-US" b="1" dirty="0" smtClean="0"/>
                        <a:t>20</a:t>
                      </a:r>
                      <a:endParaRPr lang="en-US" b="1" dirty="0"/>
                    </a:p>
                  </a:txBody>
                  <a:tcPr/>
                </a:tc>
                <a:tc>
                  <a:txBody>
                    <a:bodyPr/>
                    <a:lstStyle/>
                    <a:p>
                      <a:pPr algn="ctr"/>
                      <a:r>
                        <a:rPr lang="en-US" b="1" dirty="0" smtClean="0"/>
                        <a:t>20</a:t>
                      </a:r>
                      <a:endParaRPr lang="en-US" b="1" dirty="0"/>
                    </a:p>
                  </a:txBody>
                  <a:tcPr/>
                </a:tc>
                <a:tc>
                  <a:txBody>
                    <a:bodyPr/>
                    <a:lstStyle/>
                    <a:p>
                      <a:pPr algn="ctr"/>
                      <a:r>
                        <a:rPr lang="en-US" b="1" dirty="0" smtClean="0"/>
                        <a:t>100%</a:t>
                      </a:r>
                      <a:endParaRPr lang="en-US" b="1" dirty="0"/>
                    </a:p>
                  </a:txBody>
                  <a:tcPr/>
                </a:tc>
              </a:tr>
            </a:tbl>
          </a:graphicData>
        </a:graphic>
      </p:graphicFrame>
      <p:sp>
        <p:nvSpPr>
          <p:cNvPr id="13" name="TextBox 12"/>
          <p:cNvSpPr txBox="1"/>
          <p:nvPr/>
        </p:nvSpPr>
        <p:spPr>
          <a:xfrm>
            <a:off x="457200" y="2858869"/>
            <a:ext cx="7772400" cy="646331"/>
          </a:xfrm>
          <a:prstGeom prst="rect">
            <a:avLst/>
          </a:prstGeom>
          <a:noFill/>
        </p:spPr>
        <p:txBody>
          <a:bodyPr wrap="square" rtlCol="0">
            <a:spAutoFit/>
          </a:bodyPr>
          <a:lstStyle/>
          <a:p>
            <a:r>
              <a:rPr lang="en-US" dirty="0" smtClean="0"/>
              <a:t>Data collection period: 3/16/2015 – 3/20/2015</a:t>
            </a:r>
          </a:p>
          <a:p>
            <a:r>
              <a:rPr lang="en-US" dirty="0" smtClean="0"/>
              <a:t>Exclusions: &lt;insert exclusions&gt;</a:t>
            </a:r>
          </a:p>
        </p:txBody>
      </p:sp>
      <p:sp>
        <p:nvSpPr>
          <p:cNvPr id="15" name="TextBox 14"/>
          <p:cNvSpPr txBox="1"/>
          <p:nvPr/>
        </p:nvSpPr>
        <p:spPr>
          <a:xfrm>
            <a:off x="457200" y="2590800"/>
            <a:ext cx="4876800" cy="369332"/>
          </a:xfrm>
          <a:prstGeom prst="rect">
            <a:avLst/>
          </a:prstGeom>
          <a:noFill/>
        </p:spPr>
        <p:txBody>
          <a:bodyPr wrap="square" rtlCol="0">
            <a:spAutoFit/>
          </a:bodyPr>
          <a:lstStyle/>
          <a:p>
            <a:r>
              <a:rPr lang="en-US" b="1" dirty="0" smtClean="0"/>
              <a:t>Post-Intervention #2</a:t>
            </a:r>
            <a:endParaRPr lang="en-US" b="1" dirty="0"/>
          </a:p>
        </p:txBody>
      </p:sp>
      <p:sp>
        <p:nvSpPr>
          <p:cNvPr id="14" name="TextBox 13"/>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1930302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descr="Alt&quot;&quot;"/>
          <p:cNvCxnSpPr/>
          <p:nvPr/>
        </p:nvCxnSpPr>
        <p:spPr>
          <a:xfrm>
            <a:off x="1371600" y="1981200"/>
            <a:ext cx="6858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Rectangle 7" descr="Alt&quot;&quot;"/>
          <p:cNvSpPr/>
          <p:nvPr/>
        </p:nvSpPr>
        <p:spPr>
          <a:xfrm>
            <a:off x="6096000" y="4495800"/>
            <a:ext cx="28194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Data Comparison</a:t>
            </a:r>
            <a:endParaRPr lang="en-US" dirty="0"/>
          </a:p>
        </p:txBody>
      </p:sp>
      <p:cxnSp>
        <p:nvCxnSpPr>
          <p:cNvPr id="10" name="Straight Connector 9" descr="alt&quot;&quot;"/>
          <p:cNvCxnSpPr/>
          <p:nvPr/>
        </p:nvCxnSpPr>
        <p:spPr>
          <a:xfrm>
            <a:off x="1295400" y="3429000"/>
            <a:ext cx="1981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alt&quot;&quot;"/>
          <p:cNvCxnSpPr/>
          <p:nvPr/>
        </p:nvCxnSpPr>
        <p:spPr>
          <a:xfrm>
            <a:off x="3733800" y="2895600"/>
            <a:ext cx="2057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71600" y="2069068"/>
            <a:ext cx="1600200" cy="307777"/>
          </a:xfrm>
          <a:prstGeom prst="rect">
            <a:avLst/>
          </a:prstGeom>
          <a:noFill/>
        </p:spPr>
        <p:txBody>
          <a:bodyPr wrap="square" rtlCol="0">
            <a:spAutoFit/>
          </a:bodyPr>
          <a:lstStyle/>
          <a:p>
            <a:r>
              <a:rPr lang="en-US" sz="1400" b="1" dirty="0" smtClean="0">
                <a:solidFill>
                  <a:srgbClr val="00B050"/>
                </a:solidFill>
              </a:rPr>
              <a:t>Goal = 100%</a:t>
            </a:r>
            <a:endParaRPr lang="en-US" sz="1400" b="1" dirty="0">
              <a:solidFill>
                <a:srgbClr val="00B050"/>
              </a:solidFill>
            </a:endParaRPr>
          </a:p>
        </p:txBody>
      </p:sp>
      <p:sp>
        <p:nvSpPr>
          <p:cNvPr id="17" name="TextBox 16"/>
          <p:cNvSpPr txBox="1"/>
          <p:nvPr/>
        </p:nvSpPr>
        <p:spPr>
          <a:xfrm>
            <a:off x="2362200" y="3654623"/>
            <a:ext cx="1295400" cy="307777"/>
          </a:xfrm>
          <a:prstGeom prst="rect">
            <a:avLst/>
          </a:prstGeom>
          <a:noFill/>
        </p:spPr>
        <p:txBody>
          <a:bodyPr wrap="square" rtlCol="0">
            <a:spAutoFit/>
          </a:bodyPr>
          <a:lstStyle/>
          <a:p>
            <a:r>
              <a:rPr lang="en-US" sz="1400" b="1" dirty="0" smtClean="0">
                <a:solidFill>
                  <a:srgbClr val="FF0000"/>
                </a:solidFill>
              </a:rPr>
              <a:t>Average = 52%</a:t>
            </a:r>
            <a:endParaRPr lang="en-US" sz="1400" b="1" dirty="0">
              <a:solidFill>
                <a:srgbClr val="FF0000"/>
              </a:solidFill>
            </a:endParaRPr>
          </a:p>
        </p:txBody>
      </p:sp>
      <p:sp>
        <p:nvSpPr>
          <p:cNvPr id="18" name="TextBox 17"/>
          <p:cNvSpPr txBox="1"/>
          <p:nvPr/>
        </p:nvSpPr>
        <p:spPr>
          <a:xfrm>
            <a:off x="4724400" y="2209800"/>
            <a:ext cx="1295400" cy="307777"/>
          </a:xfrm>
          <a:prstGeom prst="rect">
            <a:avLst/>
          </a:prstGeom>
          <a:noFill/>
        </p:spPr>
        <p:txBody>
          <a:bodyPr wrap="square" rtlCol="0">
            <a:spAutoFit/>
          </a:bodyPr>
          <a:lstStyle/>
          <a:p>
            <a:r>
              <a:rPr lang="en-US" sz="1400" b="1" dirty="0" smtClean="0">
                <a:solidFill>
                  <a:srgbClr val="FF0000"/>
                </a:solidFill>
              </a:rPr>
              <a:t>Average = 73%</a:t>
            </a:r>
            <a:endParaRPr lang="en-US" sz="1400" b="1" dirty="0">
              <a:solidFill>
                <a:srgbClr val="FF0000"/>
              </a:solidFill>
            </a:endParaRPr>
          </a:p>
        </p:txBody>
      </p:sp>
      <p:sp>
        <p:nvSpPr>
          <p:cNvPr id="19" name="Rectangular Callout 18" descr="alt&quot;&quot;"/>
          <p:cNvSpPr/>
          <p:nvPr/>
        </p:nvSpPr>
        <p:spPr>
          <a:xfrm>
            <a:off x="3962400" y="3962400"/>
            <a:ext cx="1219200" cy="457200"/>
          </a:xfrm>
          <a:prstGeom prst="wedgeRectCallout">
            <a:avLst>
              <a:gd name="adj1" fmla="val -75844"/>
              <a:gd name="adj2" fmla="val 953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Initiator Role Intervention</a:t>
            </a:r>
            <a:endParaRPr lang="en-US" sz="1400" b="1" dirty="0">
              <a:solidFill>
                <a:schemeClr val="tx1"/>
              </a:solidFill>
            </a:endParaRPr>
          </a:p>
        </p:txBody>
      </p:sp>
      <p:sp>
        <p:nvSpPr>
          <p:cNvPr id="21" name="Rectangular Callout 20" descr="alt&quot;&quot;"/>
          <p:cNvSpPr/>
          <p:nvPr/>
        </p:nvSpPr>
        <p:spPr>
          <a:xfrm>
            <a:off x="6400800" y="3962400"/>
            <a:ext cx="1219200" cy="457200"/>
          </a:xfrm>
          <a:prstGeom prst="wedgeRectCallout">
            <a:avLst>
              <a:gd name="adj1" fmla="val -75844"/>
              <a:gd name="adj2" fmla="val 953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Trigger Intervention</a:t>
            </a:r>
            <a:endParaRPr lang="en-US" sz="1400" b="1" dirty="0">
              <a:solidFill>
                <a:schemeClr val="tx1"/>
              </a:solidFill>
            </a:endParaRPr>
          </a:p>
        </p:txBody>
      </p:sp>
      <p:graphicFrame>
        <p:nvGraphicFramePr>
          <p:cNvPr id="6" name="Chart 5" descr="Chart shows baseline data, data post initiator role intervention, and trigger intervention data" title="Data Comparison"/>
          <p:cNvGraphicFramePr/>
          <p:nvPr>
            <p:extLst>
              <p:ext uri="{D42A27DB-BD31-4B8C-83A1-F6EECF244321}">
                <p14:modId xmlns:p14="http://schemas.microsoft.com/office/powerpoint/2010/main" val="3518198806"/>
              </p:ext>
            </p:extLst>
          </p:nvPr>
        </p:nvGraphicFramePr>
        <p:xfrm>
          <a:off x="762000" y="1447800"/>
          <a:ext cx="7543799"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1407201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normAutofit/>
          </a:bodyPr>
          <a:lstStyle/>
          <a:p>
            <a:pPr>
              <a:buNone/>
            </a:pPr>
            <a:r>
              <a:rPr lang="en-US" sz="2400" dirty="0" smtClean="0"/>
              <a:t>Debrief completion rate goal: </a:t>
            </a:r>
            <a:r>
              <a:rPr lang="en-US" sz="2400" b="1" dirty="0" smtClean="0"/>
              <a:t>100%</a:t>
            </a:r>
          </a:p>
          <a:p>
            <a:pPr>
              <a:buNone/>
            </a:pPr>
            <a:endParaRPr lang="en-US" sz="2400" dirty="0" smtClean="0"/>
          </a:p>
          <a:p>
            <a:pPr>
              <a:buNone/>
            </a:pPr>
            <a:r>
              <a:rPr lang="en-US" sz="2400" dirty="0" smtClean="0"/>
              <a:t>Observed debrief completion rate: </a:t>
            </a:r>
            <a:r>
              <a:rPr lang="en-US" sz="2400" b="1" dirty="0" smtClean="0"/>
              <a:t>100%</a:t>
            </a:r>
          </a:p>
          <a:p>
            <a:pPr>
              <a:buNone/>
            </a:pPr>
            <a:endParaRPr lang="en-US" sz="2400" dirty="0" smtClean="0"/>
          </a:p>
          <a:p>
            <a:pPr>
              <a:buNone/>
            </a:pPr>
            <a:r>
              <a:rPr lang="en-US" sz="2400" dirty="0" smtClean="0"/>
              <a:t>Current performance: </a:t>
            </a:r>
            <a:r>
              <a:rPr lang="en-US" sz="2400" b="1" dirty="0" smtClean="0">
                <a:solidFill>
                  <a:srgbClr val="00B050"/>
                </a:solidFill>
              </a:rPr>
              <a:t>Goal achieved 100%</a:t>
            </a:r>
          </a:p>
          <a:p>
            <a:pPr>
              <a:buNone/>
            </a:pPr>
            <a:r>
              <a:rPr lang="en-US" sz="3200" dirty="0" smtClean="0"/>
              <a:t> </a:t>
            </a:r>
            <a:endParaRPr lang="en-US" sz="3200" dirty="0"/>
          </a:p>
        </p:txBody>
      </p:sp>
      <p:sp>
        <p:nvSpPr>
          <p:cNvPr id="2" name="Title 1"/>
          <p:cNvSpPr>
            <a:spLocks noGrp="1"/>
          </p:cNvSpPr>
          <p:nvPr>
            <p:ph type="title"/>
          </p:nvPr>
        </p:nvSpPr>
        <p:spPr/>
        <p:txBody>
          <a:bodyPr/>
          <a:lstStyle/>
          <a:p>
            <a:r>
              <a:rPr lang="en-US" dirty="0" smtClean="0"/>
              <a:t>Data Comparison</a:t>
            </a:r>
            <a:endParaRPr lang="en-US" dirty="0"/>
          </a:p>
        </p:txBody>
      </p:sp>
      <p:sp>
        <p:nvSpPr>
          <p:cNvPr id="5" name="TextBox 4"/>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2134485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57200" y="1066800"/>
            <a:ext cx="8153400" cy="5410200"/>
          </a:xfrm>
        </p:spPr>
        <p:txBody>
          <a:bodyPr>
            <a:noAutofit/>
          </a:bodyPr>
          <a:lstStyle/>
          <a:p>
            <a:r>
              <a:rPr lang="en-US" sz="2400" dirty="0" smtClean="0"/>
              <a:t>The goal of 100% debrief completion rate for all surgical cases was achieved prior to the target date of June 1, 2015</a:t>
            </a:r>
          </a:p>
          <a:p>
            <a:r>
              <a:rPr lang="en-US" sz="2400" dirty="0" smtClean="0"/>
              <a:t>The identification of a role to initiate the debrief (circulator) as well as a specific  trigger to prompt debrief initiation (surgeon glove removal) were both necessary to achieve success</a:t>
            </a:r>
          </a:p>
          <a:p>
            <a:r>
              <a:rPr lang="en-US" sz="2400" dirty="0" smtClean="0"/>
              <a:t>Team members found this to be challenging at first, but over time they began to adjust to the new process</a:t>
            </a:r>
          </a:p>
          <a:p>
            <a:r>
              <a:rPr lang="en-US" sz="2400" dirty="0" smtClean="0"/>
              <a:t>Team members report a better sense of teamwork in the operating room</a:t>
            </a:r>
          </a:p>
          <a:p>
            <a:r>
              <a:rPr lang="en-US" sz="2400" dirty="0" smtClean="0"/>
              <a:t>PACU staff report care transitions from the operating room are smoother as a result of consistent performance of the debrief  </a:t>
            </a:r>
            <a:endParaRPr lang="en-US" sz="2400" dirty="0"/>
          </a:p>
        </p:txBody>
      </p:sp>
      <p:sp>
        <p:nvSpPr>
          <p:cNvPr id="2" name="Title 1"/>
          <p:cNvSpPr>
            <a:spLocks noGrp="1"/>
          </p:cNvSpPr>
          <p:nvPr>
            <p:ph type="title"/>
          </p:nvPr>
        </p:nvSpPr>
        <p:spPr/>
        <p:txBody>
          <a:bodyPr/>
          <a:lstStyle/>
          <a:p>
            <a:r>
              <a:rPr lang="en-US" dirty="0" smtClean="0"/>
              <a:t>Conclusions</a:t>
            </a:r>
            <a:endParaRPr lang="en-US" dirty="0"/>
          </a:p>
        </p:txBody>
      </p:sp>
      <p:sp>
        <p:nvSpPr>
          <p:cNvPr id="5" name="TextBox 4"/>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2109059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normAutofit/>
          </a:bodyPr>
          <a:lstStyle/>
          <a:p>
            <a:r>
              <a:rPr lang="en-US" sz="2600" dirty="0" smtClean="0"/>
              <a:t>The results of this study were shared with the board on XX/XX/2015</a:t>
            </a:r>
          </a:p>
          <a:p>
            <a:endParaRPr lang="en-US" sz="2600" i="1" dirty="0" smtClean="0"/>
          </a:p>
          <a:p>
            <a:r>
              <a:rPr lang="en-US" sz="2600" i="1" dirty="0" smtClean="0"/>
              <a:t>&lt;insert excerpt from board meeting minutes&gt;</a:t>
            </a:r>
            <a:endParaRPr lang="en-US" sz="2600" i="1" dirty="0"/>
          </a:p>
        </p:txBody>
      </p:sp>
      <p:sp>
        <p:nvSpPr>
          <p:cNvPr id="2" name="Title 1"/>
          <p:cNvSpPr>
            <a:spLocks noGrp="1"/>
          </p:cNvSpPr>
          <p:nvPr>
            <p:ph type="title"/>
          </p:nvPr>
        </p:nvSpPr>
        <p:spPr/>
        <p:txBody>
          <a:bodyPr/>
          <a:lstStyle/>
          <a:p>
            <a:r>
              <a:rPr lang="en-US" dirty="0" smtClean="0"/>
              <a:t>Communication/Reporting of Findings</a:t>
            </a:r>
            <a:endParaRPr lang="en-US" dirty="0"/>
          </a:p>
        </p:txBody>
      </p:sp>
      <p:sp>
        <p:nvSpPr>
          <p:cNvPr id="5" name="TextBox 4"/>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3464089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lt&quot;&quot;"/>
          <p:cNvSpPr/>
          <p:nvPr/>
        </p:nvSpPr>
        <p:spPr>
          <a:xfrm>
            <a:off x="6096000" y="4495800"/>
            <a:ext cx="28194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1"/>
          </p:nvPr>
        </p:nvSpPr>
        <p:spPr>
          <a:xfrm>
            <a:off x="457200" y="990600"/>
            <a:ext cx="8153400" cy="4800600"/>
          </a:xfrm>
        </p:spPr>
        <p:txBody>
          <a:bodyPr>
            <a:normAutofit/>
          </a:bodyPr>
          <a:lstStyle/>
          <a:p>
            <a:pPr marL="0" indent="0">
              <a:buNone/>
            </a:pPr>
            <a:r>
              <a:rPr lang="en-US" sz="2600" dirty="0" smtClean="0"/>
              <a:t>Performance was reassessed 3 months after the goal was achieved</a:t>
            </a:r>
          </a:p>
          <a:p>
            <a:endParaRPr lang="en-US" dirty="0" smtClean="0"/>
          </a:p>
          <a:p>
            <a:endParaRPr lang="en-US" i="1" dirty="0" smtClean="0"/>
          </a:p>
          <a:p>
            <a:endParaRPr lang="en-US" i="1" dirty="0"/>
          </a:p>
        </p:txBody>
      </p:sp>
      <p:sp>
        <p:nvSpPr>
          <p:cNvPr id="2" name="Title 1"/>
          <p:cNvSpPr>
            <a:spLocks noGrp="1"/>
          </p:cNvSpPr>
          <p:nvPr>
            <p:ph type="title"/>
          </p:nvPr>
        </p:nvSpPr>
        <p:spPr/>
        <p:txBody>
          <a:bodyPr/>
          <a:lstStyle/>
          <a:p>
            <a:r>
              <a:rPr lang="en-US" dirty="0" smtClean="0"/>
              <a:t>Sustaining the Gains</a:t>
            </a:r>
            <a:endParaRPr lang="en-US" dirty="0"/>
          </a:p>
        </p:txBody>
      </p:sp>
      <p:graphicFrame>
        <p:nvGraphicFramePr>
          <p:cNvPr id="8" name="Content Placeholder 4" descr="It is important to periodically re-evaluate your process to verify that that the gains achieved have been sustained over the long haul.  Without continued monitoring and evaluation, there is a risk that performance may return to baseline levels&#10;If any decrease in performance is noted, share the findings with your team and begin the brainstorming process again to determine corrective action needed to return to the goal &#10;" title="Sustaining the Gains"/>
          <p:cNvGraphicFramePr>
            <a:graphicFrameLocks/>
          </p:cNvGraphicFramePr>
          <p:nvPr>
            <p:extLst/>
          </p:nvPr>
        </p:nvGraphicFramePr>
        <p:xfrm>
          <a:off x="609600" y="3002280"/>
          <a:ext cx="8153400" cy="2865120"/>
        </p:xfrm>
        <a:graphic>
          <a:graphicData uri="http://schemas.openxmlformats.org/drawingml/2006/table">
            <a:tbl>
              <a:tblPr firstRow="1" bandRow="1">
                <a:tableStyleId>{5C22544A-7EE6-4342-B048-85BDC9FD1C3A}</a:tableStyleId>
              </a:tblPr>
              <a:tblGrid>
                <a:gridCol w="2038350"/>
                <a:gridCol w="2038350"/>
                <a:gridCol w="2038350"/>
                <a:gridCol w="2038350"/>
              </a:tblGrid>
              <a:tr h="370840">
                <a:tc>
                  <a:txBody>
                    <a:bodyPr/>
                    <a:lstStyle/>
                    <a:p>
                      <a:pPr algn="ctr"/>
                      <a:r>
                        <a:rPr lang="en-US" dirty="0" smtClean="0"/>
                        <a:t>Observation</a:t>
                      </a:r>
                      <a:r>
                        <a:rPr lang="en-US" baseline="0" dirty="0" smtClean="0"/>
                        <a:t> Date</a:t>
                      </a:r>
                      <a:endParaRPr lang="en-US" dirty="0"/>
                    </a:p>
                  </a:txBody>
                  <a:tcPr anchor="ctr"/>
                </a:tc>
                <a:tc>
                  <a:txBody>
                    <a:bodyPr/>
                    <a:lstStyle/>
                    <a:p>
                      <a:pPr algn="ctr"/>
                      <a:r>
                        <a:rPr lang="en-US" dirty="0" smtClean="0"/>
                        <a:t>Cases</a:t>
                      </a:r>
                      <a:r>
                        <a:rPr lang="en-US" baseline="0" dirty="0" smtClean="0"/>
                        <a:t> Observed</a:t>
                      </a:r>
                      <a:endParaRPr lang="en-US" dirty="0"/>
                    </a:p>
                  </a:txBody>
                  <a:tcPr anchor="ctr"/>
                </a:tc>
                <a:tc>
                  <a:txBody>
                    <a:bodyPr/>
                    <a:lstStyle/>
                    <a:p>
                      <a:pPr algn="ctr"/>
                      <a:r>
                        <a:rPr lang="en-US" baseline="0" dirty="0" smtClean="0"/>
                        <a:t>Debriefs Completed</a:t>
                      </a:r>
                      <a:endParaRPr lang="en-US" dirty="0"/>
                    </a:p>
                  </a:txBody>
                  <a:tcPr anchor="ctr"/>
                </a:tc>
                <a:tc>
                  <a:txBody>
                    <a:bodyPr/>
                    <a:lstStyle/>
                    <a:p>
                      <a:pPr algn="ctr"/>
                      <a:r>
                        <a:rPr lang="en-US" dirty="0" smtClean="0"/>
                        <a:t>Debrief</a:t>
                      </a:r>
                      <a:r>
                        <a:rPr lang="en-US" baseline="0" dirty="0" smtClean="0"/>
                        <a:t> Completion Rate</a:t>
                      </a:r>
                      <a:endParaRPr lang="en-US" dirty="0"/>
                    </a:p>
                  </a:txBody>
                  <a:tcPr anchor="ctr"/>
                </a:tc>
              </a:tr>
              <a:tr h="370840">
                <a:tc>
                  <a:txBody>
                    <a:bodyPr/>
                    <a:lstStyle/>
                    <a:p>
                      <a:pPr algn="ctr"/>
                      <a:r>
                        <a:rPr lang="en-US" dirty="0" smtClean="0"/>
                        <a:t>6/22/2015</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6/23/2015</a:t>
                      </a:r>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6/24/2015</a:t>
                      </a:r>
                      <a:endParaRPr lang="en-US" dirty="0"/>
                    </a:p>
                  </a:txBody>
                  <a:tcPr/>
                </a:tc>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6/25/2015</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6/26/2015</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100%</a:t>
                      </a:r>
                      <a:endParaRPr lang="en-US" dirty="0"/>
                    </a:p>
                  </a:txBody>
                  <a:tcPr/>
                </a:tc>
              </a:tr>
              <a:tr h="370840">
                <a:tc>
                  <a:txBody>
                    <a:bodyPr/>
                    <a:lstStyle/>
                    <a:p>
                      <a:pPr algn="ctr"/>
                      <a:r>
                        <a:rPr lang="en-US" b="1" dirty="0" smtClean="0"/>
                        <a:t>Totals</a:t>
                      </a:r>
                      <a:endParaRPr lang="en-US" b="1" dirty="0"/>
                    </a:p>
                  </a:txBody>
                  <a:tcPr/>
                </a:tc>
                <a:tc>
                  <a:txBody>
                    <a:bodyPr/>
                    <a:lstStyle/>
                    <a:p>
                      <a:pPr algn="ctr"/>
                      <a:r>
                        <a:rPr lang="en-US" b="1" dirty="0" smtClean="0"/>
                        <a:t>17</a:t>
                      </a:r>
                      <a:endParaRPr lang="en-US" b="1" dirty="0"/>
                    </a:p>
                  </a:txBody>
                  <a:tcPr/>
                </a:tc>
                <a:tc>
                  <a:txBody>
                    <a:bodyPr/>
                    <a:lstStyle/>
                    <a:p>
                      <a:pPr algn="ctr"/>
                      <a:r>
                        <a:rPr lang="en-US" b="1" dirty="0" smtClean="0"/>
                        <a:t>17</a:t>
                      </a:r>
                      <a:endParaRPr lang="en-US" b="1" dirty="0"/>
                    </a:p>
                  </a:txBody>
                  <a:tcPr/>
                </a:tc>
                <a:tc>
                  <a:txBody>
                    <a:bodyPr/>
                    <a:lstStyle/>
                    <a:p>
                      <a:pPr algn="ctr"/>
                      <a:r>
                        <a:rPr lang="en-US" b="1" dirty="0" smtClean="0"/>
                        <a:t>100%</a:t>
                      </a:r>
                      <a:endParaRPr lang="en-US" b="1" dirty="0"/>
                    </a:p>
                  </a:txBody>
                  <a:tcPr/>
                </a:tc>
              </a:tr>
            </a:tbl>
          </a:graphicData>
        </a:graphic>
      </p:graphicFrame>
      <p:sp>
        <p:nvSpPr>
          <p:cNvPr id="7" name="Rectangle 6"/>
          <p:cNvSpPr/>
          <p:nvPr/>
        </p:nvSpPr>
        <p:spPr>
          <a:xfrm>
            <a:off x="533400" y="2173069"/>
            <a:ext cx="4572000" cy="646331"/>
          </a:xfrm>
          <a:prstGeom prst="rect">
            <a:avLst/>
          </a:prstGeom>
        </p:spPr>
        <p:txBody>
          <a:bodyPr>
            <a:spAutoFit/>
          </a:bodyPr>
          <a:lstStyle/>
          <a:p>
            <a:r>
              <a:rPr lang="en-US" dirty="0" smtClean="0"/>
              <a:t>Data collection period: 6/22/2015 – 6/26/2015</a:t>
            </a:r>
          </a:p>
          <a:p>
            <a:r>
              <a:rPr lang="en-US" dirty="0" smtClean="0"/>
              <a:t>Exclusions: &lt;insert exclusions&gt;</a:t>
            </a:r>
            <a:endParaRPr lang="en-US" dirty="0"/>
          </a:p>
        </p:txBody>
      </p:sp>
      <p:sp>
        <p:nvSpPr>
          <p:cNvPr id="9" name="TextBox 8"/>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1788890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alt&quot;&quot;"/>
          <p:cNvSpPr/>
          <p:nvPr/>
        </p:nvSpPr>
        <p:spPr>
          <a:xfrm>
            <a:off x="6096000" y="4495800"/>
            <a:ext cx="28194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1"/>
          </p:nvPr>
        </p:nvSpPr>
        <p:spPr>
          <a:xfrm>
            <a:off x="457200" y="990600"/>
            <a:ext cx="8153400" cy="4800600"/>
          </a:xfrm>
        </p:spPr>
        <p:txBody>
          <a:bodyPr>
            <a:normAutofit/>
          </a:bodyPr>
          <a:lstStyle/>
          <a:p>
            <a:pPr marL="0" indent="0">
              <a:buNone/>
            </a:pPr>
            <a:r>
              <a:rPr lang="en-US" sz="2600" dirty="0" smtClean="0"/>
              <a:t>The debrief completion rate remains at the goal of 100%</a:t>
            </a:r>
          </a:p>
          <a:p>
            <a:endParaRPr lang="en-US" dirty="0" smtClean="0"/>
          </a:p>
          <a:p>
            <a:endParaRPr lang="en-US" dirty="0" smtClean="0"/>
          </a:p>
          <a:p>
            <a:endParaRPr lang="en-US" i="1" dirty="0" smtClean="0"/>
          </a:p>
          <a:p>
            <a:endParaRPr lang="en-US" i="1" dirty="0"/>
          </a:p>
        </p:txBody>
      </p:sp>
      <p:sp>
        <p:nvSpPr>
          <p:cNvPr id="2" name="Title 1"/>
          <p:cNvSpPr>
            <a:spLocks noGrp="1"/>
          </p:cNvSpPr>
          <p:nvPr>
            <p:ph type="title"/>
          </p:nvPr>
        </p:nvSpPr>
        <p:spPr/>
        <p:txBody>
          <a:bodyPr/>
          <a:lstStyle/>
          <a:p>
            <a:r>
              <a:rPr lang="en-US" dirty="0" smtClean="0"/>
              <a:t>Sustaining the Gains</a:t>
            </a:r>
            <a:endParaRPr lang="en-US" dirty="0"/>
          </a:p>
        </p:txBody>
      </p:sp>
      <p:graphicFrame>
        <p:nvGraphicFramePr>
          <p:cNvPr id="7" name="Chart 6" descr="chart illustrating the debrief completion rate remaning at the goal of 100%" title="Sustain the Gains"/>
          <p:cNvGraphicFramePr/>
          <p:nvPr>
            <p:extLst/>
          </p:nvPr>
        </p:nvGraphicFramePr>
        <p:xfrm>
          <a:off x="914400" y="2209800"/>
          <a:ext cx="68580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570093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57200" y="990600"/>
            <a:ext cx="8229600" cy="5257800"/>
          </a:xfrm>
        </p:spPr>
        <p:txBody>
          <a:bodyPr>
            <a:normAutofit/>
          </a:bodyPr>
          <a:lstStyle/>
          <a:p>
            <a:r>
              <a:rPr lang="en-US" sz="2600" dirty="0"/>
              <a:t>C</a:t>
            </a:r>
            <a:r>
              <a:rPr lang="en-US" sz="2600" dirty="0" smtClean="0"/>
              <a:t>ompletion rates for other elements of the surgical safety checklist will be explored</a:t>
            </a:r>
          </a:p>
          <a:p>
            <a:pPr lvl="1"/>
            <a:r>
              <a:rPr lang="en-US" sz="2600" dirty="0" smtClean="0"/>
              <a:t>Completion of preop briefing</a:t>
            </a:r>
          </a:p>
          <a:p>
            <a:pPr lvl="1"/>
            <a:r>
              <a:rPr lang="en-US" sz="2600" dirty="0" smtClean="0"/>
              <a:t>Completion of the timeout</a:t>
            </a:r>
          </a:p>
          <a:p>
            <a:pPr lvl="2"/>
            <a:r>
              <a:rPr lang="en-US" sz="2600" dirty="0" smtClean="0"/>
              <a:t>Completion of surgeon sharing any changes to operative plan and possible difficulties</a:t>
            </a:r>
          </a:p>
          <a:p>
            <a:pPr lvl="2"/>
            <a:r>
              <a:rPr lang="en-US" sz="2600" dirty="0" smtClean="0"/>
              <a:t>Completion of team introductions</a:t>
            </a:r>
          </a:p>
          <a:p>
            <a:pPr lvl="2"/>
            <a:r>
              <a:rPr lang="en-US" sz="2600" dirty="0" smtClean="0"/>
              <a:t>Completion of surgeon's statement regarding concerns before starting the procedure</a:t>
            </a:r>
          </a:p>
          <a:p>
            <a:r>
              <a:rPr lang="en-US" sz="2600" dirty="0" smtClean="0"/>
              <a:t>Consistent use of each component on the checklist will help improve the safety culture in our center</a:t>
            </a:r>
          </a:p>
          <a:p>
            <a:pPr lvl="1"/>
            <a:endParaRPr lang="en-US" dirty="0" smtClean="0"/>
          </a:p>
        </p:txBody>
      </p:sp>
      <p:sp>
        <p:nvSpPr>
          <p:cNvPr id="2" name="Title 1"/>
          <p:cNvSpPr>
            <a:spLocks noGrp="1"/>
          </p:cNvSpPr>
          <p:nvPr>
            <p:ph type="title"/>
          </p:nvPr>
        </p:nvSpPr>
        <p:spPr/>
        <p:txBody>
          <a:bodyPr/>
          <a:lstStyle/>
          <a:p>
            <a:r>
              <a:rPr lang="en-US" dirty="0" smtClean="0"/>
              <a:t>Future Work</a:t>
            </a:r>
            <a:endParaRPr lang="en-US" dirty="0"/>
          </a:p>
        </p:txBody>
      </p:sp>
      <p:sp>
        <p:nvSpPr>
          <p:cNvPr id="5" name="TextBox 4"/>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3059524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Team</a:t>
            </a:r>
            <a:endParaRPr lang="en-US" dirty="0"/>
          </a:p>
        </p:txBody>
      </p:sp>
      <p:sp>
        <p:nvSpPr>
          <p:cNvPr id="4" name="Content Placeholder 3"/>
          <p:cNvSpPr>
            <a:spLocks noGrp="1"/>
          </p:cNvSpPr>
          <p:nvPr>
            <p:ph sz="quarter" idx="11"/>
          </p:nvPr>
        </p:nvSpPr>
        <p:spPr>
          <a:xfrm>
            <a:off x="457200" y="1447800"/>
            <a:ext cx="8153400" cy="4876800"/>
          </a:xfrm>
        </p:spPr>
        <p:txBody>
          <a:bodyPr>
            <a:normAutofit fontScale="70000" lnSpcReduction="20000"/>
          </a:bodyPr>
          <a:lstStyle/>
          <a:p>
            <a:r>
              <a:rPr lang="en-US" dirty="0" smtClean="0"/>
              <a:t>Project Leader(s)</a:t>
            </a:r>
          </a:p>
          <a:p>
            <a:pPr lvl="1"/>
            <a:r>
              <a:rPr lang="en-US" dirty="0" smtClean="0"/>
              <a:t>&lt;insert name&gt;</a:t>
            </a:r>
          </a:p>
          <a:p>
            <a:r>
              <a:rPr lang="en-US" dirty="0" smtClean="0"/>
              <a:t>Team Members</a:t>
            </a:r>
          </a:p>
          <a:p>
            <a:pPr lvl="1"/>
            <a:r>
              <a:rPr lang="en-US" dirty="0" smtClean="0"/>
              <a:t>&lt;insert name&gt; - Administrator/Manager</a:t>
            </a:r>
          </a:p>
          <a:p>
            <a:pPr lvl="1"/>
            <a:r>
              <a:rPr lang="en-US" dirty="0" smtClean="0"/>
              <a:t>&lt;insert name&gt; - Anesthesiologist/Certified Registered Nurse Anesthetist</a:t>
            </a:r>
          </a:p>
          <a:p>
            <a:pPr lvl="1"/>
            <a:r>
              <a:rPr lang="en-US" dirty="0" smtClean="0"/>
              <a:t>&lt;insert name&gt; - Circulating Nurse</a:t>
            </a:r>
          </a:p>
          <a:p>
            <a:pPr lvl="1"/>
            <a:r>
              <a:rPr lang="en-US" dirty="0" smtClean="0"/>
              <a:t>&lt;insert name&gt; - Scrub Technician</a:t>
            </a:r>
          </a:p>
          <a:p>
            <a:pPr lvl="1"/>
            <a:r>
              <a:rPr lang="en-US" dirty="0" smtClean="0"/>
              <a:t>&lt;insert name&gt; - Surgeon</a:t>
            </a:r>
          </a:p>
          <a:p>
            <a:pPr lvl="1"/>
            <a:r>
              <a:rPr lang="en-US" dirty="0" smtClean="0"/>
              <a:t>&lt;insert name&gt; - Data collector</a:t>
            </a:r>
          </a:p>
          <a:p>
            <a:pPr lvl="1" fontAlgn="ctr"/>
            <a:r>
              <a:rPr lang="en-US" dirty="0" smtClean="0"/>
              <a:t>&lt;insert name&gt; - Anesthesia Technician</a:t>
            </a:r>
          </a:p>
          <a:p>
            <a:pPr lvl="1" fontAlgn="ctr"/>
            <a:r>
              <a:rPr lang="en-US" dirty="0" smtClean="0"/>
              <a:t>&lt;insert name&gt; - Pre-op/Post-Anesthesia Care Unit Nurse (PACU)</a:t>
            </a:r>
          </a:p>
          <a:p>
            <a:pPr lvl="1" fontAlgn="ctr"/>
            <a:r>
              <a:rPr lang="en-US" dirty="0" smtClean="0"/>
              <a:t>&lt;insert name&gt; - Physician Assistant</a:t>
            </a:r>
          </a:p>
          <a:p>
            <a:pPr lvl="1" fontAlgn="ctr"/>
            <a:r>
              <a:rPr lang="en-US" dirty="0" smtClean="0"/>
              <a:t>&lt;insert name&gt; - Infection Preventionist</a:t>
            </a:r>
          </a:p>
          <a:p>
            <a:pPr lvl="1" fontAlgn="ctr"/>
            <a:endParaRPr lang="en-US" dirty="0" smtClean="0"/>
          </a:p>
          <a:p>
            <a:pPr lvl="1"/>
            <a:endParaRPr lang="en-US" dirty="0" smtClean="0"/>
          </a:p>
          <a:p>
            <a:pPr lvl="1"/>
            <a:endParaRPr lang="en-US" dirty="0"/>
          </a:p>
        </p:txBody>
      </p:sp>
      <p:sp>
        <p:nvSpPr>
          <p:cNvPr id="7" name="TextBox 6"/>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1406321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Description</a:t>
            </a:r>
            <a:endParaRPr lang="en-US" dirty="0"/>
          </a:p>
        </p:txBody>
      </p:sp>
      <p:sp>
        <p:nvSpPr>
          <p:cNvPr id="4" name="Content Placeholder 3"/>
          <p:cNvSpPr>
            <a:spLocks noGrp="1"/>
          </p:cNvSpPr>
          <p:nvPr>
            <p:ph sz="quarter" idx="11"/>
          </p:nvPr>
        </p:nvSpPr>
        <p:spPr>
          <a:xfrm>
            <a:off x="457200" y="1143000"/>
            <a:ext cx="8382000" cy="4648200"/>
          </a:xfrm>
        </p:spPr>
        <p:txBody>
          <a:bodyPr>
            <a:normAutofit fontScale="92500" lnSpcReduction="10000"/>
          </a:bodyPr>
          <a:lstStyle/>
          <a:p>
            <a:r>
              <a:rPr lang="en-US" sz="2800" b="1" dirty="0" smtClean="0"/>
              <a:t>What: </a:t>
            </a:r>
            <a:r>
              <a:rPr lang="en-US" sz="2800" dirty="0" smtClean="0"/>
              <a:t>Debrief completion rate</a:t>
            </a:r>
          </a:p>
          <a:p>
            <a:r>
              <a:rPr lang="en-US" sz="2800" b="1" dirty="0" smtClean="0"/>
              <a:t>Where:</a:t>
            </a:r>
            <a:r>
              <a:rPr lang="en-US" sz="2800" dirty="0" smtClean="0"/>
              <a:t> Observed cases in the ambulatory surgery center (ASC)</a:t>
            </a:r>
          </a:p>
          <a:p>
            <a:r>
              <a:rPr lang="en-US" sz="2800" b="1" dirty="0" smtClean="0"/>
              <a:t>What you’re using to collect data:</a:t>
            </a:r>
            <a:r>
              <a:rPr lang="en-US" sz="2800" dirty="0" smtClean="0"/>
              <a:t> Checklist observation tool</a:t>
            </a:r>
          </a:p>
          <a:p>
            <a:r>
              <a:rPr lang="en-US" sz="2800" b="1" dirty="0" smtClean="0"/>
              <a:t>Who: </a:t>
            </a:r>
            <a:r>
              <a:rPr lang="en-US" sz="2800" dirty="0" smtClean="0"/>
              <a:t>All surgical admissions to the</a:t>
            </a:r>
            <a:r>
              <a:rPr lang="en-US" sz="2800" b="1" dirty="0" smtClean="0"/>
              <a:t> </a:t>
            </a:r>
            <a:r>
              <a:rPr lang="en-US" sz="2800" dirty="0" smtClean="0"/>
              <a:t>ASC</a:t>
            </a:r>
            <a:r>
              <a:rPr lang="en-US" sz="2800" b="1" dirty="0" smtClean="0"/>
              <a:t> </a:t>
            </a:r>
          </a:p>
          <a:p>
            <a:pPr lvl="0"/>
            <a:r>
              <a:rPr lang="en-US" sz="2800" b="1" dirty="0" smtClean="0"/>
              <a:t>Exclusions:</a:t>
            </a:r>
            <a:r>
              <a:rPr lang="en-US" sz="2800" dirty="0" smtClean="0"/>
              <a:t> </a:t>
            </a:r>
            <a:r>
              <a:rPr lang="en-US" sz="2800" i="1" dirty="0" smtClean="0"/>
              <a:t>&lt;insert any exclusions&gt; </a:t>
            </a:r>
            <a:r>
              <a:rPr lang="en-US" sz="2800" dirty="0" smtClean="0"/>
              <a:t>or </a:t>
            </a:r>
            <a:r>
              <a:rPr lang="en-US" sz="2800" i="1" dirty="0" smtClean="0"/>
              <a:t>&lt;none&gt;</a:t>
            </a:r>
            <a:endParaRPr lang="en-US" sz="2800" b="1" i="1" dirty="0" smtClean="0"/>
          </a:p>
          <a:p>
            <a:r>
              <a:rPr lang="en-US" sz="2800" b="1" dirty="0" smtClean="0"/>
              <a:t>Who will collect data:</a:t>
            </a:r>
            <a:r>
              <a:rPr lang="en-US" sz="2800" dirty="0" smtClean="0"/>
              <a:t> Designated observer for each case </a:t>
            </a:r>
          </a:p>
          <a:p>
            <a:pPr>
              <a:buNone/>
            </a:pPr>
            <a:r>
              <a:rPr lang="en-US" sz="2800" dirty="0" smtClean="0"/>
              <a:t>	</a:t>
            </a:r>
            <a:r>
              <a:rPr lang="en-US" sz="2800" i="1" dirty="0" smtClean="0"/>
              <a:t>&lt;insert specific role identified&gt; </a:t>
            </a:r>
          </a:p>
          <a:p>
            <a:r>
              <a:rPr lang="en-US" sz="2800" b="1" dirty="0" smtClean="0"/>
              <a:t>Collection period: </a:t>
            </a:r>
            <a:r>
              <a:rPr lang="en-US" sz="2800" dirty="0" smtClean="0"/>
              <a:t>1 week to establish baseline completion rate</a:t>
            </a:r>
          </a:p>
          <a:p>
            <a:endParaRPr lang="en-US" dirty="0"/>
          </a:p>
        </p:txBody>
      </p:sp>
      <p:sp>
        <p:nvSpPr>
          <p:cNvPr id="5" name="TextBox 4"/>
          <p:cNvSpPr txBox="1"/>
          <p:nvPr/>
        </p:nvSpPr>
        <p:spPr>
          <a:xfrm>
            <a:off x="7162800" y="6629400"/>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55932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4" name="Content Placeholder 3"/>
          <p:cNvSpPr>
            <a:spLocks noGrp="1"/>
          </p:cNvSpPr>
          <p:nvPr>
            <p:ph sz="quarter" idx="11"/>
          </p:nvPr>
        </p:nvSpPr>
        <p:spPr>
          <a:xfrm>
            <a:off x="457200" y="1371600"/>
            <a:ext cx="8153400" cy="4114800"/>
          </a:xfrm>
        </p:spPr>
        <p:txBody>
          <a:bodyPr>
            <a:normAutofit/>
          </a:bodyPr>
          <a:lstStyle/>
          <a:p>
            <a:r>
              <a:rPr lang="en-US" sz="2600" dirty="0" smtClean="0"/>
              <a:t>Baseline data collection period: 3/2/2015 – 3/6/2015</a:t>
            </a:r>
            <a:endParaRPr lang="en-US" sz="2600" i="1" dirty="0" smtClean="0"/>
          </a:p>
          <a:p>
            <a:r>
              <a:rPr lang="en-US" sz="2600" dirty="0" smtClean="0"/>
              <a:t>Number of cases observed: 23</a:t>
            </a:r>
          </a:p>
          <a:p>
            <a:r>
              <a:rPr lang="en-US" sz="2600" dirty="0" smtClean="0"/>
              <a:t>Data collected</a:t>
            </a:r>
          </a:p>
          <a:p>
            <a:pPr lvl="1"/>
            <a:r>
              <a:rPr lang="en-US" sz="2600" dirty="0" smtClean="0"/>
              <a:t>Tally sheet of debriefs completed</a:t>
            </a:r>
          </a:p>
          <a:p>
            <a:pPr lvl="1"/>
            <a:r>
              <a:rPr lang="en-US" sz="2600" dirty="0" smtClean="0"/>
              <a:t>Observation log data</a:t>
            </a:r>
            <a:endParaRPr lang="en-US" sz="2600" dirty="0"/>
          </a:p>
        </p:txBody>
      </p:sp>
      <p:sp>
        <p:nvSpPr>
          <p:cNvPr id="5" name="TextBox 4"/>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1493566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4" name="Content Placeholder 3"/>
          <p:cNvSpPr>
            <a:spLocks noGrp="1"/>
          </p:cNvSpPr>
          <p:nvPr>
            <p:ph sz="quarter" idx="11"/>
          </p:nvPr>
        </p:nvSpPr>
        <p:spPr>
          <a:xfrm>
            <a:off x="457200" y="1066800"/>
            <a:ext cx="8153400" cy="2209800"/>
          </a:xfrm>
        </p:spPr>
        <p:txBody>
          <a:bodyPr>
            <a:normAutofit/>
          </a:bodyPr>
          <a:lstStyle/>
          <a:p>
            <a:pPr marL="0" indent="0">
              <a:buNone/>
            </a:pPr>
            <a:r>
              <a:rPr lang="en-US" sz="2600" dirty="0" smtClean="0"/>
              <a:t>Observation tool – debrief elements</a:t>
            </a:r>
            <a:endParaRPr lang="en-US" sz="2600" dirty="0"/>
          </a:p>
        </p:txBody>
      </p:sp>
      <p:sp>
        <p:nvSpPr>
          <p:cNvPr id="5" name="TextBox 4"/>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pic>
        <p:nvPicPr>
          <p:cNvPr id="3" name="Picture 2" descr="portion of debriefing observation tool"/>
          <p:cNvPicPr>
            <a:picLocks noChangeAspect="1"/>
          </p:cNvPicPr>
          <p:nvPr/>
        </p:nvPicPr>
        <p:blipFill>
          <a:blip r:embed="rId3"/>
          <a:stretch>
            <a:fillRect/>
          </a:stretch>
        </p:blipFill>
        <p:spPr>
          <a:xfrm>
            <a:off x="457200" y="1524000"/>
            <a:ext cx="8067675" cy="4816158"/>
          </a:xfrm>
          <a:prstGeom prst="rect">
            <a:avLst/>
          </a:prstGeom>
        </p:spPr>
      </p:pic>
    </p:spTree>
    <p:extLst>
      <p:ext uri="{BB962C8B-B14F-4D97-AF65-F5344CB8AC3E}">
        <p14:creationId xmlns:p14="http://schemas.microsoft.com/office/powerpoint/2010/main" val="1080118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Data</a:t>
            </a:r>
            <a:endParaRPr lang="en-US" dirty="0"/>
          </a:p>
        </p:txBody>
      </p:sp>
      <p:graphicFrame>
        <p:nvGraphicFramePr>
          <p:cNvPr id="5" name="Content Placeholder 4" descr="Alt&quot;&quot;"/>
          <p:cNvGraphicFramePr>
            <a:graphicFrameLocks noGrp="1"/>
          </p:cNvGraphicFramePr>
          <p:nvPr>
            <p:ph sz="quarter" idx="11"/>
            <p:extLst/>
          </p:nvPr>
        </p:nvGraphicFramePr>
        <p:xfrm>
          <a:off x="457200" y="2209800"/>
          <a:ext cx="8153400" cy="2865120"/>
        </p:xfrm>
        <a:graphic>
          <a:graphicData uri="http://schemas.openxmlformats.org/drawingml/2006/table">
            <a:tbl>
              <a:tblPr firstRow="1" bandRow="1">
                <a:tableStyleId>{5C22544A-7EE6-4342-B048-85BDC9FD1C3A}</a:tableStyleId>
              </a:tblPr>
              <a:tblGrid>
                <a:gridCol w="2038350"/>
                <a:gridCol w="2038350"/>
                <a:gridCol w="2038350"/>
                <a:gridCol w="2038350"/>
              </a:tblGrid>
              <a:tr h="370840">
                <a:tc>
                  <a:txBody>
                    <a:bodyPr/>
                    <a:lstStyle/>
                    <a:p>
                      <a:pPr algn="ctr"/>
                      <a:r>
                        <a:rPr lang="en-US" dirty="0" smtClean="0"/>
                        <a:t>Observation</a:t>
                      </a:r>
                      <a:r>
                        <a:rPr lang="en-US" baseline="0" dirty="0" smtClean="0"/>
                        <a:t> Date</a:t>
                      </a:r>
                      <a:endParaRPr lang="en-US" dirty="0"/>
                    </a:p>
                  </a:txBody>
                  <a:tcPr anchor="ctr"/>
                </a:tc>
                <a:tc>
                  <a:txBody>
                    <a:bodyPr/>
                    <a:lstStyle/>
                    <a:p>
                      <a:pPr algn="ctr"/>
                      <a:r>
                        <a:rPr lang="en-US" dirty="0" smtClean="0"/>
                        <a:t>Cases</a:t>
                      </a:r>
                      <a:r>
                        <a:rPr lang="en-US" baseline="0" dirty="0" smtClean="0"/>
                        <a:t> Observed</a:t>
                      </a:r>
                      <a:endParaRPr lang="en-US" dirty="0"/>
                    </a:p>
                  </a:txBody>
                  <a:tcPr anchor="ctr"/>
                </a:tc>
                <a:tc>
                  <a:txBody>
                    <a:bodyPr/>
                    <a:lstStyle/>
                    <a:p>
                      <a:pPr algn="ctr"/>
                      <a:r>
                        <a:rPr lang="en-US" baseline="0" dirty="0" smtClean="0"/>
                        <a:t>Debriefs Completed</a:t>
                      </a:r>
                      <a:endParaRPr lang="en-US" dirty="0"/>
                    </a:p>
                  </a:txBody>
                  <a:tcPr anchor="ctr"/>
                </a:tc>
                <a:tc>
                  <a:txBody>
                    <a:bodyPr/>
                    <a:lstStyle/>
                    <a:p>
                      <a:pPr algn="ctr"/>
                      <a:r>
                        <a:rPr lang="en-US" dirty="0" smtClean="0"/>
                        <a:t>Debrief</a:t>
                      </a:r>
                      <a:r>
                        <a:rPr lang="en-US" baseline="0" dirty="0" smtClean="0"/>
                        <a:t> Completion Rate</a:t>
                      </a:r>
                      <a:endParaRPr lang="en-US" dirty="0"/>
                    </a:p>
                  </a:txBody>
                  <a:tcPr anchor="ctr"/>
                </a:tc>
              </a:tr>
              <a:tr h="370840">
                <a:tc>
                  <a:txBody>
                    <a:bodyPr/>
                    <a:lstStyle/>
                    <a:p>
                      <a:pPr algn="ctr"/>
                      <a:r>
                        <a:rPr lang="en-US" dirty="0" smtClean="0"/>
                        <a:t>3/2/2015</a:t>
                      </a:r>
                      <a:endParaRPr lang="en-US" dirty="0"/>
                    </a:p>
                  </a:txBody>
                  <a:tcPr/>
                </a:tc>
                <a:tc>
                  <a:txBody>
                    <a:bodyPr/>
                    <a:lstStyle/>
                    <a:p>
                      <a:pPr algn="ctr"/>
                      <a:r>
                        <a:rPr lang="en-US" dirty="0" smtClean="0"/>
                        <a:t>6</a:t>
                      </a:r>
                      <a:endParaRPr lang="en-US" dirty="0"/>
                    </a:p>
                  </a:txBody>
                  <a:tcPr/>
                </a:tc>
                <a:tc>
                  <a:txBody>
                    <a:bodyPr/>
                    <a:lstStyle/>
                    <a:p>
                      <a:pPr algn="ctr"/>
                      <a:r>
                        <a:rPr lang="en-US" dirty="0" smtClean="0"/>
                        <a:t>3</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3/3/2015</a:t>
                      </a:r>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algn="ctr"/>
                      <a:r>
                        <a:rPr lang="en-US" dirty="0" smtClean="0"/>
                        <a:t>75%</a:t>
                      </a:r>
                      <a:endParaRPr lang="en-US" dirty="0"/>
                    </a:p>
                  </a:txBody>
                  <a:tcPr/>
                </a:tc>
              </a:tr>
              <a:tr h="370840">
                <a:tc>
                  <a:txBody>
                    <a:bodyPr/>
                    <a:lstStyle/>
                    <a:p>
                      <a:pPr algn="ctr"/>
                      <a:r>
                        <a:rPr lang="en-US" dirty="0" smtClean="0"/>
                        <a:t>3/4/2015</a:t>
                      </a:r>
                      <a:endParaRPr lang="en-US" dirty="0"/>
                    </a:p>
                  </a:txBody>
                  <a:tcPr/>
                </a:tc>
                <a:tc>
                  <a:txBody>
                    <a:bodyPr/>
                    <a:lstStyle/>
                    <a:p>
                      <a:pPr algn="ctr"/>
                      <a:r>
                        <a:rPr lang="en-US" dirty="0" smtClean="0"/>
                        <a:t>4</a:t>
                      </a:r>
                      <a:endParaRPr lang="en-US" dirty="0"/>
                    </a:p>
                  </a:txBody>
                  <a:tcPr/>
                </a:tc>
                <a:tc>
                  <a:txBody>
                    <a:bodyPr/>
                    <a:lstStyle/>
                    <a:p>
                      <a:pPr algn="ctr"/>
                      <a:r>
                        <a:rPr lang="en-US" dirty="0" smtClean="0"/>
                        <a:t>1</a:t>
                      </a:r>
                      <a:endParaRPr lang="en-US" dirty="0"/>
                    </a:p>
                  </a:txBody>
                  <a:tcPr/>
                </a:tc>
                <a:tc>
                  <a:txBody>
                    <a:bodyPr/>
                    <a:lstStyle/>
                    <a:p>
                      <a:pPr algn="ctr"/>
                      <a:r>
                        <a:rPr lang="en-US" dirty="0" smtClean="0"/>
                        <a:t>25%</a:t>
                      </a:r>
                      <a:endParaRPr lang="en-US" dirty="0"/>
                    </a:p>
                  </a:txBody>
                  <a:tcPr/>
                </a:tc>
              </a:tr>
              <a:tr h="370840">
                <a:tc>
                  <a:txBody>
                    <a:bodyPr/>
                    <a:lstStyle/>
                    <a:p>
                      <a:pPr algn="ctr"/>
                      <a:r>
                        <a:rPr lang="en-US" dirty="0" smtClean="0"/>
                        <a:t>3/5/2015</a:t>
                      </a:r>
                      <a:endParaRPr lang="en-US" dirty="0"/>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c>
                  <a:txBody>
                    <a:bodyPr/>
                    <a:lstStyle/>
                    <a:p>
                      <a:pPr algn="ctr"/>
                      <a:r>
                        <a:rPr lang="en-US" dirty="0" smtClean="0"/>
                        <a:t>67%</a:t>
                      </a:r>
                      <a:endParaRPr lang="en-US" dirty="0"/>
                    </a:p>
                  </a:txBody>
                  <a:tcPr/>
                </a:tc>
              </a:tr>
              <a:tr h="370840">
                <a:tc>
                  <a:txBody>
                    <a:bodyPr/>
                    <a:lstStyle/>
                    <a:p>
                      <a:pPr algn="ctr"/>
                      <a:r>
                        <a:rPr lang="en-US" dirty="0" smtClean="0"/>
                        <a:t>3/6/2015</a:t>
                      </a:r>
                      <a:endParaRPr lang="en-US" dirty="0"/>
                    </a:p>
                  </a:txBody>
                  <a:tcPr/>
                </a:tc>
                <a:tc>
                  <a:txBody>
                    <a:bodyPr/>
                    <a:lstStyle/>
                    <a:p>
                      <a:pPr algn="ctr"/>
                      <a:r>
                        <a:rPr lang="en-US" dirty="0" smtClean="0"/>
                        <a:t>6</a:t>
                      </a:r>
                      <a:endParaRPr lang="en-US" dirty="0"/>
                    </a:p>
                  </a:txBody>
                  <a:tcPr/>
                </a:tc>
                <a:tc>
                  <a:txBody>
                    <a:bodyPr/>
                    <a:lstStyle/>
                    <a:p>
                      <a:pPr algn="ctr"/>
                      <a:r>
                        <a:rPr lang="en-US" dirty="0" smtClean="0"/>
                        <a:t>3</a:t>
                      </a:r>
                      <a:endParaRPr lang="en-US" dirty="0"/>
                    </a:p>
                  </a:txBody>
                  <a:tcPr/>
                </a:tc>
                <a:tc>
                  <a:txBody>
                    <a:bodyPr/>
                    <a:lstStyle/>
                    <a:p>
                      <a:pPr algn="ctr"/>
                      <a:r>
                        <a:rPr lang="en-US" dirty="0" smtClean="0"/>
                        <a:t>50%</a:t>
                      </a:r>
                      <a:endParaRPr lang="en-US" dirty="0"/>
                    </a:p>
                  </a:txBody>
                  <a:tcPr/>
                </a:tc>
              </a:tr>
              <a:tr h="370840">
                <a:tc>
                  <a:txBody>
                    <a:bodyPr/>
                    <a:lstStyle/>
                    <a:p>
                      <a:pPr algn="ctr"/>
                      <a:r>
                        <a:rPr lang="en-US" b="1" dirty="0" smtClean="0"/>
                        <a:t>Totals</a:t>
                      </a:r>
                      <a:endParaRPr lang="en-US" b="1" dirty="0"/>
                    </a:p>
                  </a:txBody>
                  <a:tcPr/>
                </a:tc>
                <a:tc>
                  <a:txBody>
                    <a:bodyPr/>
                    <a:lstStyle/>
                    <a:p>
                      <a:pPr algn="ctr"/>
                      <a:r>
                        <a:rPr lang="en-US" b="1" dirty="0" smtClean="0"/>
                        <a:t>23</a:t>
                      </a:r>
                      <a:endParaRPr lang="en-US" b="1" dirty="0"/>
                    </a:p>
                  </a:txBody>
                  <a:tcPr/>
                </a:tc>
                <a:tc>
                  <a:txBody>
                    <a:bodyPr/>
                    <a:lstStyle/>
                    <a:p>
                      <a:pPr algn="ctr"/>
                      <a:r>
                        <a:rPr lang="en-US" b="1" dirty="0" smtClean="0"/>
                        <a:t>12</a:t>
                      </a:r>
                      <a:endParaRPr lang="en-US" b="1" dirty="0"/>
                    </a:p>
                  </a:txBody>
                  <a:tcPr/>
                </a:tc>
                <a:tc>
                  <a:txBody>
                    <a:bodyPr/>
                    <a:lstStyle/>
                    <a:p>
                      <a:pPr algn="ctr"/>
                      <a:r>
                        <a:rPr lang="en-US" b="1" dirty="0" smtClean="0"/>
                        <a:t>52%</a:t>
                      </a:r>
                      <a:endParaRPr lang="en-US" b="1" dirty="0"/>
                    </a:p>
                  </a:txBody>
                  <a:tcPr/>
                </a:tc>
              </a:tr>
            </a:tbl>
          </a:graphicData>
        </a:graphic>
      </p:graphicFrame>
      <p:sp>
        <p:nvSpPr>
          <p:cNvPr id="6" name="TextBox 5"/>
          <p:cNvSpPr txBox="1"/>
          <p:nvPr/>
        </p:nvSpPr>
        <p:spPr>
          <a:xfrm>
            <a:off x="457200" y="1143000"/>
            <a:ext cx="7772400" cy="1169551"/>
          </a:xfrm>
          <a:prstGeom prst="rect">
            <a:avLst/>
          </a:prstGeom>
          <a:noFill/>
        </p:spPr>
        <p:txBody>
          <a:bodyPr wrap="square" rtlCol="0">
            <a:spAutoFit/>
          </a:bodyPr>
          <a:lstStyle/>
          <a:p>
            <a:r>
              <a:rPr lang="en-US" sz="2600" dirty="0" smtClean="0"/>
              <a:t>Data collection period: 3/2/2015 – 3/6/2015</a:t>
            </a:r>
          </a:p>
          <a:p>
            <a:r>
              <a:rPr lang="en-US" sz="2600" dirty="0" smtClean="0"/>
              <a:t>Exclusions: &lt;insert exclusions&gt;</a:t>
            </a:r>
          </a:p>
          <a:p>
            <a:endParaRPr lang="en-US" dirty="0"/>
          </a:p>
        </p:txBody>
      </p:sp>
      <p:sp>
        <p:nvSpPr>
          <p:cNvPr id="7" name="TextBox 6"/>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1961241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a:t>
            </a:r>
            <a:endParaRPr lang="en-US" dirty="0"/>
          </a:p>
        </p:txBody>
      </p:sp>
      <p:sp>
        <p:nvSpPr>
          <p:cNvPr id="4" name="Content Placeholder 3"/>
          <p:cNvSpPr>
            <a:spLocks noGrp="1"/>
          </p:cNvSpPr>
          <p:nvPr>
            <p:ph sz="quarter" idx="11"/>
          </p:nvPr>
        </p:nvSpPr>
        <p:spPr/>
        <p:txBody>
          <a:bodyPr>
            <a:normAutofit/>
          </a:bodyPr>
          <a:lstStyle/>
          <a:p>
            <a:pPr marL="0" indent="0">
              <a:buNone/>
            </a:pPr>
            <a:r>
              <a:rPr lang="en-US" sz="2600" dirty="0" smtClean="0"/>
              <a:t>To achieve a 100% completion rate for all elements of the debrief for all surgical cases by June 1, 2015.</a:t>
            </a:r>
            <a:endParaRPr lang="en-US" sz="2600" dirty="0"/>
          </a:p>
        </p:txBody>
      </p:sp>
      <p:sp>
        <p:nvSpPr>
          <p:cNvPr id="5" name="TextBox 4"/>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266370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alt&quot;&quot;"/>
          <p:cNvSpPr/>
          <p:nvPr/>
        </p:nvSpPr>
        <p:spPr>
          <a:xfrm>
            <a:off x="6096000" y="4495800"/>
            <a:ext cx="28194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Data Comparison</a:t>
            </a:r>
            <a:endParaRPr lang="en-US" dirty="0"/>
          </a:p>
        </p:txBody>
      </p:sp>
      <p:graphicFrame>
        <p:nvGraphicFramePr>
          <p:cNvPr id="5" name="Chart 4" descr="example chart of debrief completion rate"/>
          <p:cNvGraphicFramePr/>
          <p:nvPr>
            <p:extLst/>
          </p:nvPr>
        </p:nvGraphicFramePr>
        <p:xfrm>
          <a:off x="1066800" y="1524000"/>
          <a:ext cx="7391400" cy="43434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descr="Alt&quot;&quot;"/>
          <p:cNvCxnSpPr/>
          <p:nvPr/>
        </p:nvCxnSpPr>
        <p:spPr>
          <a:xfrm>
            <a:off x="1676400" y="2057400"/>
            <a:ext cx="6477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alt&quot;&quot;"/>
          <p:cNvCxnSpPr/>
          <p:nvPr/>
        </p:nvCxnSpPr>
        <p:spPr>
          <a:xfrm>
            <a:off x="1676400" y="3657600"/>
            <a:ext cx="6400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76400" y="2069068"/>
            <a:ext cx="1600200" cy="369332"/>
          </a:xfrm>
          <a:prstGeom prst="rect">
            <a:avLst/>
          </a:prstGeom>
          <a:noFill/>
        </p:spPr>
        <p:txBody>
          <a:bodyPr wrap="square" rtlCol="0">
            <a:spAutoFit/>
          </a:bodyPr>
          <a:lstStyle/>
          <a:p>
            <a:r>
              <a:rPr lang="en-US" b="1" dirty="0" smtClean="0">
                <a:solidFill>
                  <a:srgbClr val="00B050"/>
                </a:solidFill>
              </a:rPr>
              <a:t>Goal = 100%</a:t>
            </a:r>
            <a:endParaRPr lang="en-US" b="1" dirty="0">
              <a:solidFill>
                <a:srgbClr val="00B050"/>
              </a:solidFill>
            </a:endParaRPr>
          </a:p>
        </p:txBody>
      </p:sp>
      <p:sp>
        <p:nvSpPr>
          <p:cNvPr id="14" name="TextBox 13"/>
          <p:cNvSpPr txBox="1"/>
          <p:nvPr/>
        </p:nvSpPr>
        <p:spPr>
          <a:xfrm>
            <a:off x="4191000" y="3288268"/>
            <a:ext cx="1828800" cy="369332"/>
          </a:xfrm>
          <a:prstGeom prst="rect">
            <a:avLst/>
          </a:prstGeom>
          <a:noFill/>
        </p:spPr>
        <p:txBody>
          <a:bodyPr wrap="square" rtlCol="0">
            <a:spAutoFit/>
          </a:bodyPr>
          <a:lstStyle/>
          <a:p>
            <a:r>
              <a:rPr lang="en-US" b="1" dirty="0" smtClean="0">
                <a:solidFill>
                  <a:srgbClr val="FF0000"/>
                </a:solidFill>
              </a:rPr>
              <a:t>Average = 52%</a:t>
            </a:r>
            <a:endParaRPr lang="en-US" b="1" dirty="0">
              <a:solidFill>
                <a:srgbClr val="FF0000"/>
              </a:solidFill>
            </a:endParaRPr>
          </a:p>
        </p:txBody>
      </p:sp>
      <p:sp>
        <p:nvSpPr>
          <p:cNvPr id="9" name="TextBox 8"/>
          <p:cNvSpPr txBox="1"/>
          <p:nvPr/>
        </p:nvSpPr>
        <p:spPr>
          <a:xfrm>
            <a:off x="7162800" y="6680284"/>
            <a:ext cx="1752600" cy="253916"/>
          </a:xfrm>
          <a:prstGeom prst="rect">
            <a:avLst/>
          </a:prstGeom>
          <a:noFill/>
        </p:spPr>
        <p:txBody>
          <a:bodyPr wrap="square" rtlCol="0">
            <a:spAutoFit/>
          </a:bodyPr>
          <a:lstStyle/>
          <a:p>
            <a:pPr algn="r"/>
            <a:r>
              <a:rPr lang="en-US" sz="1050" dirty="0" smtClean="0">
                <a:solidFill>
                  <a:schemeClr val="bg1"/>
                </a:solidFill>
              </a:rPr>
              <a:t>QI Study Debrief Example</a:t>
            </a:r>
            <a:endParaRPr lang="en-US" sz="1050" dirty="0">
              <a:solidFill>
                <a:schemeClr val="bg1"/>
              </a:solidFill>
            </a:endParaRPr>
          </a:p>
        </p:txBody>
      </p:sp>
    </p:spTree>
    <p:extLst>
      <p:ext uri="{BB962C8B-B14F-4D97-AF65-F5344CB8AC3E}">
        <p14:creationId xmlns:p14="http://schemas.microsoft.com/office/powerpoint/2010/main" val="26693539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15&quot;&gt;&lt;object type=&quot;3&quot; unique_id=&quot;10579&quot;&gt;&lt;property id=&quot;20148&quot; value=&quot;5&quot;/&gt;&lt;property id=&quot;20300&quot; value=&quot;Slide 2 - &amp;quot;Problem Statement&amp;quot;&quot;/&gt;&lt;property id=&quot;20307&quot; value=&quot;257&quot;/&gt;&lt;/object&gt;&lt;object type=&quot;3&quot; unique_id=&quot;10580&quot;&gt;&lt;property id=&quot;20148&quot; value=&quot;5&quot;/&gt;&lt;property id=&quot;20300&quot; value=&quot;Slide 3 - &amp;quot;Improvement Team&amp;quot;&quot;/&gt;&lt;property id=&quot;20307&quot; value=&quot;258&quot;/&gt;&lt;/object&gt;&lt;object type=&quot;3&quot; unique_id=&quot;10744&quot;&gt;&lt;property id=&quot;20148&quot; value=&quot;5&quot;/&gt;&lt;property id=&quot;20300&quot; value=&quot;Slide 1 - &amp;quot;AHRQ Safety Program for Ambulatory Surgery&amp;quot;&quot;/&gt;&lt;property id=&quot;20307&quot; value=&quot;283&quot;/&gt;&lt;/object&gt;&lt;object type=&quot;3&quot; unique_id=&quot;10745&quot;&gt;&lt;property id=&quot;20148&quot; value=&quot;5&quot;/&gt;&lt;property id=&quot;20300&quot; value=&quot;Slide 4 - &amp;quot;Data Description&amp;quot;&quot;/&gt;&lt;property id=&quot;20307&quot; value=&quot;259&quot;/&gt;&lt;/object&gt;&lt;object type=&quot;3&quot; unique_id=&quot;10746&quot;&gt;&lt;property id=&quot;20148&quot; value=&quot;5&quot;/&gt;&lt;property id=&quot;20300&quot; value=&quot;Slide 5 - &amp;quot;Data Collection&amp;quot;&quot;/&gt;&lt;property id=&quot;20307&quot; value=&quot;260&quot;/&gt;&lt;/object&gt;&lt;object type=&quot;3&quot; unique_id=&quot;10747&quot;&gt;&lt;property id=&quot;20148&quot; value=&quot;5&quot;/&gt;&lt;property id=&quot;20300&quot; value=&quot;Slide 6 - &amp;quot;Data Collection&amp;quot;&quot;/&gt;&lt;property id=&quot;20307&quot; value=&quot;261&quot;/&gt;&lt;/object&gt;&lt;object type=&quot;3&quot; unique_id=&quot;10748&quot;&gt;&lt;property id=&quot;20148&quot; value=&quot;5&quot;/&gt;&lt;property id=&quot;20300&quot; value=&quot;Slide 7 - &amp;quot;Baseline Data&amp;quot;&quot;/&gt;&lt;property id=&quot;20307&quot; value=&quot;262&quot;/&gt;&lt;/object&gt;&lt;object type=&quot;3&quot; unique_id=&quot;10749&quot;&gt;&lt;property id=&quot;20148&quot; value=&quot;5&quot;/&gt;&lt;property id=&quot;20300&quot; value=&quot;Slide 8 - &amp;quot;The Goal&amp;quot;&quot;/&gt;&lt;property id=&quot;20307&quot; value=&quot;263&quot;/&gt;&lt;/object&gt;&lt;object type=&quot;3&quot; unique_id=&quot;10750&quot;&gt;&lt;property id=&quot;20148&quot; value=&quot;5&quot;/&gt;&lt;property id=&quot;20300&quot; value=&quot;Slide 9 - &amp;quot;Data Comparison&amp;quot;&quot;/&gt;&lt;property id=&quot;20307&quot; value=&quot;264&quot;/&gt;&lt;/object&gt;&lt;object type=&quot;3&quot; unique_id=&quot;10751&quot;&gt;&lt;property id=&quot;20148&quot; value=&quot;5&quot;/&gt;&lt;property id=&quot;20300&quot; value=&quot;Slide 10 - &amp;quot;Data Comparison&amp;quot;&quot;/&gt;&lt;property id=&quot;20307&quot; value=&quot;265&quot;/&gt;&lt;/object&gt;&lt;object type=&quot;3&quot; unique_id=&quot;10752&quot;&gt;&lt;property id=&quot;20148&quot; value=&quot;5&quot;/&gt;&lt;property id=&quot;20300&quot; value=&quot;Slide 11 - &amp;quot;Data Comparison&amp;quot;&quot;/&gt;&lt;property id=&quot;20307&quot; value=&quot;266&quot;/&gt;&lt;/object&gt;&lt;object type=&quot;3&quot; unique_id=&quot;10753&quot;&gt;&lt;property id=&quot;20148&quot; value=&quot;5&quot;/&gt;&lt;property id=&quot;20300&quot; value=&quot;Slide 12 - &amp;quot;Cause of the Problem&amp;quot;&quot;/&gt;&lt;property id=&quot;20307&quot; value=&quot;267&quot;/&gt;&lt;/object&gt;&lt;object type=&quot;3&quot; unique_id=&quot;10754&quot;&gt;&lt;property id=&quot;20148&quot; value=&quot;5&quot;/&gt;&lt;property id=&quot;20300&quot; value=&quot;Slide 13 - &amp;quot;Corrective Actions/Interventions&amp;quot;&quot;/&gt;&lt;property id=&quot;20307&quot; value=&quot;268&quot;/&gt;&lt;/object&gt;&lt;object type=&quot;3&quot; unique_id=&quot;10755&quot;&gt;&lt;property id=&quot;20148&quot; value=&quot;5&quot;/&gt;&lt;property id=&quot;20300&quot; value=&quot;Slide 14 - &amp;quot;Materials Developed (optional)&amp;quot;&quot;/&gt;&lt;property id=&quot;20307&quot; value=&quot;269&quot;/&gt;&lt;/object&gt;&lt;object type=&quot;3&quot; unique_id=&quot;10756&quot;&gt;&lt;property id=&quot;20148&quot; value=&quot;5&quot;/&gt;&lt;property id=&quot;20300&quot; value=&quot;Slide 15 - &amp;quot;Change Data&amp;quot;&quot;/&gt;&lt;property id=&quot;20307&quot; value=&quot;270&quot;/&gt;&lt;/object&gt;&lt;object type=&quot;3&quot; unique_id=&quot;10757&quot;&gt;&lt;property id=&quot;20148&quot; value=&quot;5&quot;/&gt;&lt;property id=&quot;20300&quot; value=&quot;Slide 16 - &amp;quot;Data Comparison&amp;quot;&quot;/&gt;&lt;property id=&quot;20307&quot; value=&quot;271&quot;/&gt;&lt;/object&gt;&lt;object type=&quot;3&quot; unique_id=&quot;10758&quot;&gt;&lt;property id=&quot;20148&quot; value=&quot;5&quot;/&gt;&lt;property id=&quot;20300&quot; value=&quot;Slide 17 - &amp;quot;Data Comparison&amp;quot;&quot;/&gt;&lt;property id=&quot;20307&quot; value=&quot;272&quot;/&gt;&lt;/object&gt;&lt;object type=&quot;3&quot; unique_id=&quot;10759&quot;&gt;&lt;property id=&quot;20148&quot; value=&quot;5&quot;/&gt;&lt;property id=&quot;20300&quot; value=&quot;Slide 18 - &amp;quot;Additional Corrective Actions or  Remeasurements&amp;quot;&quot;/&gt;&lt;property id=&quot;20307&quot; value=&quot;273&quot;/&gt;&lt;/object&gt;&lt;object type=&quot;3&quot; unique_id=&quot;10760&quot;&gt;&lt;property id=&quot;20148&quot; value=&quot;5&quot;/&gt;&lt;property id=&quot;20300&quot; value=&quot;Slide 19 - &amp;quot;Materials Developed (optional)&amp;quot;&quot;/&gt;&lt;property id=&quot;20307&quot; value=&quot;274&quot;/&gt;&lt;/object&gt;&lt;object type=&quot;3&quot; unique_id=&quot;10761&quot;&gt;&lt;property id=&quot;20148&quot; value=&quot;5&quot;/&gt;&lt;property id=&quot;20300&quot; value=&quot;Slide 20 - &amp;quot;Remeasurement&amp;quot;&quot;/&gt;&lt;property id=&quot;20307&quot; value=&quot;275&quot;/&gt;&lt;/object&gt;&lt;object type=&quot;3&quot; unique_id=&quot;10762&quot;&gt;&lt;property id=&quot;20148&quot; value=&quot;5&quot;/&gt;&lt;property id=&quot;20300&quot; value=&quot;Slide 21 - &amp;quot;Data Comparison&amp;quot;&quot;/&gt;&lt;property id=&quot;20307&quot; value=&quot;276&quot;/&gt;&lt;/object&gt;&lt;object type=&quot;3&quot; unique_id=&quot;10763&quot;&gt;&lt;property id=&quot;20148&quot; value=&quot;5&quot;/&gt;&lt;property id=&quot;20300&quot; value=&quot;Slide 22 - &amp;quot;Data Comparison&amp;quot;&quot;/&gt;&lt;property id=&quot;20307&quot; value=&quot;277&quot;/&gt;&lt;/object&gt;&lt;object type=&quot;3&quot; unique_id=&quot;10764&quot;&gt;&lt;property id=&quot;20148&quot; value=&quot;5&quot;/&gt;&lt;property id=&quot;20300&quot; value=&quot;Slide 23 - &amp;quot;Conclusions&amp;quot;&quot;/&gt;&lt;property id=&quot;20307&quot; value=&quot;278&quot;/&gt;&lt;/object&gt;&lt;object type=&quot;3&quot; unique_id=&quot;10765&quot;&gt;&lt;property id=&quot;20148&quot; value=&quot;5&quot;/&gt;&lt;property id=&quot;20300&quot; value=&quot;Slide 24 - &amp;quot;Communication/Reporting of Findings&amp;quot;&quot;/&gt;&lt;property id=&quot;20307&quot; value=&quot;279&quot;/&gt;&lt;/object&gt;&lt;object type=&quot;3&quot; unique_id=&quot;10766&quot;&gt;&lt;property id=&quot;20148&quot; value=&quot;5&quot;/&gt;&lt;property id=&quot;20300&quot; value=&quot;Slide 25 - &amp;quot;Sustaining the Gains&amp;quot;&quot;/&gt;&lt;property id=&quot;20307&quot; value=&quot;280&quot;/&gt;&lt;/object&gt;&lt;object type=&quot;3&quot; unique_id=&quot;10767&quot;&gt;&lt;property id=&quot;20148&quot; value=&quot;5&quot;/&gt;&lt;property id=&quot;20300&quot; value=&quot;Slide 26 - &amp;quot;Sustaining the Gains&amp;quot;&quot;/&gt;&lt;property id=&quot;20307&quot; value=&quot;281&quot;/&gt;&lt;/object&gt;&lt;object type=&quot;3&quot; unique_id=&quot;10768&quot;&gt;&lt;property id=&quot;20148&quot; value=&quot;5&quot;/&gt;&lt;property id=&quot;20300&quot; value=&quot;Slide 27 - &amp;quot;Future Work&amp;quot;&quot;/&gt;&lt;property id=&quot;20307&quot; value=&quot;282&quot;/&gt;&lt;/object&gt;&lt;/object&gt;&lt;object type=&quot;8&quot; unique_id=&quot;10107&quo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A9A093AC7FA040A9DB4F9526404739" ma:contentTypeVersion="8" ma:contentTypeDescription="Create a new document." ma:contentTypeScope="" ma:versionID="d3d9ca2572fceb24ae975b9657b66f00">
  <xsd:schema xmlns:xsd="http://www.w3.org/2001/XMLSchema" xmlns:xs="http://www.w3.org/2001/XMLSchema" xmlns:p="http://schemas.microsoft.com/office/2006/metadata/properties" xmlns:ns2="e3c0451c-290c-4e3c-a011-3b2938cad35d" targetNamespace="http://schemas.microsoft.com/office/2006/metadata/properties" ma:root="true" ma:fieldsID="a3cb5b4c37628e9541255ad49107ac90" ns2:_="">
    <xsd:import namespace="e3c0451c-290c-4e3c-a011-3b2938cad35d"/>
    <xsd:element name="properties">
      <xsd:complexType>
        <xsd:sequence>
          <xsd:element name="documentManagement">
            <xsd:complexType>
              <xsd:all>
                <xsd:element ref="ns2:Document_x0020_Type" minOccurs="0"/>
                <xsd:element ref="ns2:Title0"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0451c-290c-4e3c-a011-3b2938cad35d" elementFormDefault="qualified">
    <xsd:import namespace="http://schemas.microsoft.com/office/2006/documentManagement/types"/>
    <xsd:import namespace="http://schemas.microsoft.com/office/infopath/2007/PartnerControls"/>
    <xsd:element name="Document_x0020_Type" ma:index="1" nillable="true" ma:displayName="Category" ma:format="Dropdown" ma:internalName="Document_x0020_Type">
      <xsd:simpleType>
        <xsd:union memberTypes="dms:Text">
          <xsd:simpleType>
            <xsd:restriction base="dms:Choice">
              <xsd:enumeration value="AHRQ Deliverable"/>
              <xsd:enumeration value="Content"/>
              <xsd:enumeration value="Communications"/>
              <xsd:enumeration value="Data"/>
              <xsd:enumeration value="Expense Form"/>
              <xsd:enumeration value="Monthly Report"/>
              <xsd:enumeration value="Quality Improvement Resources"/>
              <xsd:enumeration value="Recordings"/>
              <xsd:enumeration value="Sustainability"/>
              <xsd:enumeration value="Syllabus"/>
              <xsd:enumeration value="Template"/>
              <xsd:enumeration value="Other"/>
            </xsd:restriction>
          </xsd:simpleType>
        </xsd:union>
      </xsd:simpleType>
    </xsd:element>
    <xsd:element name="Title0" ma:index="9" nillable="true" ma:displayName="Title" ma:internalName="Title0">
      <xsd:simpleType>
        <xsd:restriction base="dms:Text">
          <xsd:maxLength value="255"/>
        </xsd:restriction>
      </xsd:simpleType>
    </xsd:element>
    <xsd:element name="Status" ma:index="10" nillable="true" ma:displayName="Status" ma:default="Active" ma:format="Dropdown" ma:internalName="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e3c0451c-290c-4e3c-a011-3b2938cad35d">ASC Toolkit Review</Document_x0020_Type>
    <Status xmlns="e3c0451c-290c-4e3c-a011-3b2938cad35d">Active</Status>
    <Title0 xmlns="e3c0451c-290c-4e3c-a011-3b2938cad3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CD2B96-DFF8-413B-9EF4-F8F6865967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0451c-290c-4e3c-a011-3b2938cad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656E47-E2B0-4936-8DF0-94264FEBAD66}">
  <ds:schemaRefs>
    <ds:schemaRef ds:uri="e3c0451c-290c-4e3c-a011-3b2938cad35d"/>
    <ds:schemaRef ds:uri="http://purl.org/dc/elements/1.1/"/>
    <ds:schemaRef ds:uri="http://purl.org/dc/term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6ACDF08-3913-4748-8E59-3C2A39E04D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10756</TotalTime>
  <Words>1168</Words>
  <Application>Microsoft Office PowerPoint</Application>
  <PresentationFormat>On-screen Show (4:3)</PresentationFormat>
  <Paragraphs>352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Custom Design</vt:lpstr>
      <vt:lpstr>AHRQ Safety Program for Ambulatory Surgery</vt:lpstr>
      <vt:lpstr>Problem Statement</vt:lpstr>
      <vt:lpstr>Improvement Team</vt:lpstr>
      <vt:lpstr>Data Description</vt:lpstr>
      <vt:lpstr>Data Collection</vt:lpstr>
      <vt:lpstr>Data Collection</vt:lpstr>
      <vt:lpstr>Baseline Data</vt:lpstr>
      <vt:lpstr>The Goal</vt:lpstr>
      <vt:lpstr>Data Comparison</vt:lpstr>
      <vt:lpstr>Data Comparison</vt:lpstr>
      <vt:lpstr>Data Comparison</vt:lpstr>
      <vt:lpstr>Cause of the Problem</vt:lpstr>
      <vt:lpstr>Corrective Actions/Interventions</vt:lpstr>
      <vt:lpstr>Materials Developed (optional)</vt:lpstr>
      <vt:lpstr>Change Data</vt:lpstr>
      <vt:lpstr>Data Comparison</vt:lpstr>
      <vt:lpstr>Data Comparison</vt:lpstr>
      <vt:lpstr>Additional Corrective Actions or  Remeasurements</vt:lpstr>
      <vt:lpstr>Materials Developed (optional)</vt:lpstr>
      <vt:lpstr>Remeasurement</vt:lpstr>
      <vt:lpstr>Data Comparison</vt:lpstr>
      <vt:lpstr>Data Comparison</vt:lpstr>
      <vt:lpstr>Conclusions</vt:lpstr>
      <vt:lpstr>Communication/Reporting of Findings</vt:lpstr>
      <vt:lpstr>Sustaining the Gains</vt:lpstr>
      <vt:lpstr>Sustaining the Gains</vt:lpstr>
      <vt:lpstr>Future Work</vt:lpstr>
    </vt:vector>
  </TitlesOfParts>
  <Company>The 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Communication and Teamwork in the Surgical Environment</dc:title>
  <dc:creator>Katy O'Shea</dc:creator>
  <cp:lastModifiedBy>Windows User</cp:lastModifiedBy>
  <cp:revision>469</cp:revision>
  <cp:lastPrinted>2013-06-28T16:36:38Z</cp:lastPrinted>
  <dcterms:created xsi:type="dcterms:W3CDTF">2012-03-06T21:09:36Z</dcterms:created>
  <dcterms:modified xsi:type="dcterms:W3CDTF">2017-04-13T13:49:32Z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0x0101009CA9A093AC7FA040A9DB4F9526404739</vt:lpwstr>
  </property>
</Properties>
</file>