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4"/>
  </p:sldMasterIdLst>
  <p:notesMasterIdLst>
    <p:notesMasterId r:id="rId21"/>
  </p:notesMasterIdLst>
  <p:handoutMasterIdLst>
    <p:handoutMasterId r:id="rId22"/>
  </p:handoutMasterIdLst>
  <p:sldIdLst>
    <p:sldId id="29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7010400" cy="9236075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zie Edmondson" initials="" lastIdx="19" clrIdx="0"/>
  <p:cmAuthor id="7" name="Melissa A Miller" initials="MAM" lastIdx="2" clrIdx="7"/>
  <p:cmAuthor id="1" name="Administrator" initials="A" lastIdx="3" clrIdx="1"/>
  <p:cmAuthor id="8" name="Chris Heidenrich OCKT" initials="CH" lastIdx="10" clrIdx="8"/>
  <p:cmAuthor id="2" name="Kristina K Davis" initials="KKD" lastIdx="7" clrIdx="2"/>
  <p:cmAuthor id="3" name="Disharoon, Amy" initials="DA" lastIdx="1" clrIdx="3">
    <p:extLst/>
  </p:cmAuthor>
  <p:cmAuthor id="4" name="Hung, Louella" initials="HL" lastIdx="26" clrIdx="4">
    <p:extLst/>
  </p:cmAuthor>
  <p:cmAuthor id="5" name="Craig, Erin" initials="CE" lastIdx="1" clrIdx="5">
    <p:extLst/>
  </p:cmAuthor>
  <p:cmAuthor id="6" name="Erb, Natalie" initials="NDE" lastIdx="8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27" autoAdjust="0"/>
    <p:restoredTop sz="88146" autoAdjust="0"/>
  </p:normalViewPr>
  <p:slideViewPr>
    <p:cSldViewPr>
      <p:cViewPr>
        <p:scale>
          <a:sx n="97" d="100"/>
          <a:sy n="97" d="100"/>
        </p:scale>
        <p:origin x="-196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83FF-13BF-4131-81ED-286E67F663C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EB5EA-3DBC-47A9-A760-E841457AE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4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44C48C-EDE0-4178-A57B-0F6FBF6D6E90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7244432-B47F-4822-B69A-7D4AF8D86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7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10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DC8-C3CE-9B4D-86B5-D752AB398A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09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0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DC8-C3CE-9B4D-86B5-D752AB398A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6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DC8-C3CE-9B4D-86B5-D752AB398A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DC8-C3CE-9B4D-86B5-D752AB398A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6400800" cy="1752600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276B7D"/>
              </a:buClr>
              <a:buFont typeface="Arial"/>
              <a:buNone/>
              <a:defRPr lang="en-US" sz="4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245"/>
            <a:ext cx="7886700" cy="50298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270250"/>
            <a:ext cx="1822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7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0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827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115241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939153"/>
            <a:ext cx="3868737" cy="42505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15241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39153"/>
            <a:ext cx="3887788" cy="4250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2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4038600"/>
            <a:ext cx="3581400" cy="2362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4038600"/>
            <a:ext cx="3581400" cy="2362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1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-2929"/>
            <a:ext cx="9144000" cy="890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836" y="913740"/>
            <a:ext cx="7886700" cy="502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28"/>
            <a:ext cx="7886700" cy="82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29400" y="659112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Endoscope</a:t>
            </a:r>
            <a:r>
              <a:rPr lang="en-US" sz="9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Transport, Leak Testing, Cleaning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pPr algn="r"/>
              <a:t>‹#›</a:t>
            </a:fld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488668"/>
            <a:ext cx="5364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AHRQ Safety Program for Ambulatory Surgery</a:t>
            </a:r>
          </a:p>
          <a:p>
            <a:r>
              <a:rPr lang="en-US" sz="900" baseline="0" dirty="0" smtClean="0"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Implementation Guide Appendix N</a:t>
            </a:r>
            <a:endParaRPr lang="en-US" sz="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4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9" r:id="rId7"/>
    <p:sldLayoutId id="214748371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lang="en-US" sz="3600" b="0" i="0" u="none" kern="1200" dirty="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lang="en-US" sz="3200" kern="1200" dirty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ami.org/productspublications/ProductDetail.aspx?ItemNumber=24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534400" cy="1752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Appendix N. Part 1: A </a:t>
            </a:r>
            <a:r>
              <a:rPr lang="en-US" sz="3200" dirty="0"/>
              <a:t>Clear View </a:t>
            </a:r>
            <a:r>
              <a:rPr lang="en-US" sz="3200" dirty="0" smtClean="0"/>
              <a:t>of </a:t>
            </a:r>
            <a:r>
              <a:rPr lang="en-US" sz="3200" dirty="0"/>
              <a:t>Flexible Endoscope Processing: </a:t>
            </a:r>
            <a:endParaRPr lang="en-US" sz="3200" dirty="0" smtClean="0"/>
          </a:p>
          <a:p>
            <a:r>
              <a:rPr lang="en-US" sz="3200" dirty="0" smtClean="0"/>
              <a:t>Transport</a:t>
            </a:r>
            <a:r>
              <a:rPr lang="en-US" sz="3200" dirty="0"/>
              <a:t>, Leak Testing, Cleaning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533400"/>
            <a:ext cx="7886700" cy="828772"/>
          </a:xfrm>
        </p:spPr>
        <p:txBody>
          <a:bodyPr>
            <a:normAutofit fontScale="90000"/>
          </a:bodyPr>
          <a:lstStyle/>
          <a:p>
            <a:r>
              <a:rPr lang="en-US" dirty="0"/>
              <a:t>AHRQ Safety Program for Ambulatory </a:t>
            </a:r>
            <a:r>
              <a:rPr lang="en-US" dirty="0" smtClean="0"/>
              <a:t>Surgery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Implementation Guide</a:t>
            </a:r>
            <a:endParaRPr lang="en-US" sz="2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800" y="5029200"/>
            <a:ext cx="7315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6B7D"/>
              </a:buClr>
              <a:buSzTx/>
              <a:buFont typeface="Arial"/>
              <a:buNone/>
              <a:tabLst/>
              <a:defRPr lang="en-US" sz="4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9144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13716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Susan Klacik B.S., CRCST, CIS, FCS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06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Leak Testing ST91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4419599" cy="49831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Perform as soon as possible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Scope minimally coiled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Overcoiling </a:t>
            </a:r>
            <a:r>
              <a:rPr lang="en-US" sz="2600" dirty="0"/>
              <a:t>can mask a hole and allow it </a:t>
            </a:r>
            <a:r>
              <a:rPr lang="en-US" sz="2600" dirty="0" smtClean="0"/>
              <a:t>to go undetected</a:t>
            </a:r>
          </a:p>
          <a:p>
            <a:pPr>
              <a:spcBef>
                <a:spcPts val="200"/>
              </a:spcBef>
            </a:pPr>
            <a:r>
              <a:rPr lang="en-US" sz="2600" dirty="0" smtClean="0"/>
              <a:t>Work surface should be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600" dirty="0"/>
              <a:t> </a:t>
            </a:r>
            <a:r>
              <a:rPr lang="en-US" sz="2600" dirty="0" smtClean="0"/>
              <a:t>   well lighted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Allow sufficient time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title="image of leak testing of a scop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928286"/>
            <a:ext cx="3657601" cy="2652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4680153"/>
            <a:ext cx="2072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11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Manual </a:t>
            </a:r>
            <a:r>
              <a:rPr lang="en-US" dirty="0" smtClean="0"/>
              <a:t>Cleaning IFU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600201"/>
            <a:ext cx="48768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Equipment needed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Type of cleaning solution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Measurement of solution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Time of solution contact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Step-by step process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Delayed processing</a:t>
            </a:r>
            <a:endParaRPr lang="en-US" sz="2600" dirty="0"/>
          </a:p>
        </p:txBody>
      </p:sp>
      <p:pic>
        <p:nvPicPr>
          <p:cNvPr id="6" name="Content Placeholder 5" descr="Photo of equipment being manually cleaned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 b="463"/>
          <a:stretch/>
        </p:blipFill>
        <p:spPr>
          <a:xfrm>
            <a:off x="4795071" y="1905000"/>
            <a:ext cx="3827407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4902056"/>
            <a:ext cx="2069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63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Manual Cleaning  ST91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35165" y="1219199"/>
            <a:ext cx="5487184" cy="51054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 smtClean="0"/>
              <a:t>Clean as soon </a:t>
            </a:r>
            <a:r>
              <a:rPr lang="en-US" sz="2600" dirty="0"/>
              <a:t>as possible after use to prevent soil from drying on the </a:t>
            </a:r>
            <a:r>
              <a:rPr lang="en-US" sz="2600" dirty="0" smtClean="0"/>
              <a:t>device</a:t>
            </a:r>
          </a:p>
          <a:p>
            <a:r>
              <a:rPr lang="en-US" sz="2600" dirty="0" smtClean="0"/>
              <a:t>Use fresh </a:t>
            </a:r>
            <a:r>
              <a:rPr lang="en-US" sz="2600" dirty="0"/>
              <a:t>cleaning solution for each </a:t>
            </a:r>
            <a:r>
              <a:rPr lang="en-US" sz="2600" dirty="0" smtClean="0"/>
              <a:t>endoscope</a:t>
            </a:r>
          </a:p>
          <a:p>
            <a:r>
              <a:rPr lang="en-US" sz="2600" dirty="0"/>
              <a:t>The temperature of the cleaning </a:t>
            </a:r>
            <a:r>
              <a:rPr lang="en-US" sz="2600" dirty="0" smtClean="0"/>
              <a:t>solution should </a:t>
            </a:r>
            <a:r>
              <a:rPr lang="en-US" sz="2600" dirty="0"/>
              <a:t>be </a:t>
            </a:r>
            <a:r>
              <a:rPr lang="en-US" sz="2600" dirty="0" smtClean="0"/>
              <a:t>monitored </a:t>
            </a:r>
          </a:p>
          <a:p>
            <a:r>
              <a:rPr lang="en-US" sz="2600" dirty="0" smtClean="0"/>
              <a:t>Use the correct size clean brush</a:t>
            </a:r>
          </a:p>
          <a:p>
            <a:r>
              <a:rPr lang="en-US" sz="2600" dirty="0" smtClean="0"/>
              <a:t>Clean all attachments</a:t>
            </a:r>
          </a:p>
          <a:p>
            <a:r>
              <a:rPr lang="en-US" sz="2600" dirty="0" smtClean="0"/>
              <a:t>If using an automatic </a:t>
            </a:r>
            <a:r>
              <a:rPr lang="en-US" sz="2600" dirty="0"/>
              <a:t>flushing </a:t>
            </a:r>
            <a:r>
              <a:rPr lang="en-US" sz="2600" dirty="0" smtClean="0"/>
              <a:t>system, be sure it is compatible </a:t>
            </a:r>
            <a:r>
              <a:rPr lang="en-US" sz="2600" dirty="0"/>
              <a:t>with the </a:t>
            </a:r>
            <a:r>
              <a:rPr lang="en-US" sz="2600" dirty="0" smtClean="0"/>
              <a:t>endoscope</a:t>
            </a:r>
          </a:p>
        </p:txBody>
      </p:sp>
      <p:pic>
        <p:nvPicPr>
          <p:cNvPr id="5" name="Content Placeholder 4" title="image showing brush channel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r="15160"/>
          <a:stretch>
            <a:fillRect/>
          </a:stretch>
        </p:blipFill>
        <p:spPr>
          <a:xfrm>
            <a:off x="5991558" y="1600200"/>
            <a:ext cx="2556711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5418417"/>
            <a:ext cx="2069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86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Rinsing IFU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Specific steps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 smtClean="0"/>
              <a:t>Equipment needed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Specific amount of water to flush through</a:t>
            </a:r>
          </a:p>
          <a:p>
            <a:r>
              <a:rPr lang="en-US" sz="2600" dirty="0" smtClean="0"/>
              <a:t>Specific amount of air needed to flush water from the channel(s)</a:t>
            </a:r>
            <a:endParaRPr lang="en-US" sz="2600" dirty="0"/>
          </a:p>
        </p:txBody>
      </p:sp>
      <p:pic>
        <p:nvPicPr>
          <p:cNvPr id="5" name="Content Placeholder 4" title="Equipment being rinsed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" b="905"/>
          <a:stretch/>
        </p:blipFill>
        <p:spPr>
          <a:xfrm>
            <a:off x="4938713" y="2209800"/>
            <a:ext cx="3840162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800600"/>
            <a:ext cx="2069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27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Rinsing ST91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After cleaning, thoroughly rinse scope and accessories with copious amounts of tap water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Rinse all exterior endoscope surfaces with freely flowing potable water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Purge channels with air using a syringe to evacuate residual rinse water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Remove rinse water from the channels by purging channels with air using a syringe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810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Inspecting for Cleanliness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751071" y="1600201"/>
            <a:ext cx="4281804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Visual inspection of the exterior scope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Cleaning verification </a:t>
            </a:r>
            <a:r>
              <a:rPr lang="en-US" sz="2600" dirty="0"/>
              <a:t>to verify the effectiveness of the cleaning </a:t>
            </a:r>
            <a:r>
              <a:rPr lang="en-US" sz="2600" dirty="0" smtClean="0"/>
              <a:t>process</a:t>
            </a:r>
            <a:endParaRPr lang="en-US" sz="2600" dirty="0"/>
          </a:p>
        </p:txBody>
      </p:sp>
      <p:pic>
        <p:nvPicPr>
          <p:cNvPr id="7" name="Content Placeholder 4" title="Image showing visual insection and cleaning verification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r="4531"/>
          <a:stretch>
            <a:fillRect/>
          </a:stretch>
        </p:blipFill>
        <p:spPr>
          <a:xfrm>
            <a:off x="549275" y="1600201"/>
            <a:ext cx="3840480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050059"/>
            <a:ext cx="2069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292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References</a:t>
            </a:r>
            <a:r>
              <a:rPr lang="en-US" sz="6700" dirty="0" smtClean="0"/>
              <a:t/>
            </a:r>
            <a:br>
              <a:rPr lang="en-US" sz="6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American </a:t>
            </a:r>
            <a:r>
              <a:rPr lang="en-US" sz="1800" dirty="0"/>
              <a:t>National Standards Institute and Association for the Advancement of </a:t>
            </a:r>
            <a:r>
              <a:rPr lang="en-US" sz="1800" dirty="0" smtClean="0"/>
              <a:t>Medical </a:t>
            </a:r>
            <a:r>
              <a:rPr lang="en-US" sz="1800" dirty="0"/>
              <a:t>Instrumentation. </a:t>
            </a:r>
            <a:r>
              <a:rPr lang="en-US" sz="1800" i="1" dirty="0" smtClean="0"/>
              <a:t>ANSI/AAMI </a:t>
            </a:r>
            <a:r>
              <a:rPr lang="en-US" sz="1800" i="1" dirty="0"/>
              <a:t>ST91:2015 Flexible and semi-rigid endoscope processing in health care facilities</a:t>
            </a:r>
            <a:r>
              <a:rPr lang="en-US" sz="1800" dirty="0"/>
              <a:t>. </a:t>
            </a:r>
            <a:r>
              <a:rPr lang="en-US" sz="1800" dirty="0" smtClean="0"/>
              <a:t>2015.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www.aami.org/productspublications/ProductDetail.aspx?ItemNumber=2477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7939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After this viewing this video you will be able to—</a:t>
            </a:r>
          </a:p>
          <a:p>
            <a:r>
              <a:rPr lang="en-US" sz="2600" dirty="0" smtClean="0"/>
              <a:t>List basic endoscope processing steps</a:t>
            </a:r>
          </a:p>
          <a:p>
            <a:r>
              <a:rPr lang="en-US" sz="2600" dirty="0" smtClean="0"/>
              <a:t>Explain infection prevention guidelines for transport, leak testing, and cleaning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562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1371600"/>
            <a:ext cx="43434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Flexible endoscope manufacturers instructions for use (IFU)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American National Standards Institute/Association for the Advancement of Medical Instrumentation (ANSI/AAMI) ST91:2015 Flexible and semi-rigid endoscope processing in health care facilities</a:t>
            </a:r>
            <a:endParaRPr lang="en-US" sz="2400" dirty="0"/>
          </a:p>
        </p:txBody>
      </p:sp>
      <p:pic>
        <p:nvPicPr>
          <p:cNvPr id="7" name="Content Placeholder 6" descr="Cover of ANSI/AAMI ST91:2015 Flexible and semi-rigid endoscope processing in health care facilities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444" r="444"/>
          <a:stretch>
            <a:fillRect/>
          </a:stretch>
        </p:blipFill>
        <p:spPr>
          <a:xfrm>
            <a:off x="5105400" y="1447800"/>
            <a:ext cx="3632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Endoscope Processing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9274" y="1600201"/>
            <a:ext cx="8137525" cy="3962399"/>
          </a:xfrm>
          <a:prstGeom prst="rect">
            <a:avLst/>
          </a:prstGeom>
        </p:spPr>
        <p:txBody>
          <a:bodyPr numCol="2" spcCol="45720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Precleaning at the point of use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Transporting </a:t>
            </a: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Leak </a:t>
            </a:r>
            <a:r>
              <a:rPr lang="en-US" sz="2600" dirty="0"/>
              <a:t>testing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Cleaning </a:t>
            </a: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Rinsing </a:t>
            </a: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Inspecting </a:t>
            </a:r>
            <a:r>
              <a:rPr lang="en-US" sz="2600" dirty="0"/>
              <a:t>or testing for cleanliness, where </a:t>
            </a:r>
            <a:r>
              <a:rPr lang="en-US" sz="2600" dirty="0" smtClean="0"/>
              <a:t>applicable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Disinfection/high-level </a:t>
            </a:r>
            <a:r>
              <a:rPr lang="en-US" sz="2600" dirty="0"/>
              <a:t>disinfection and monitoring of the process, where applicable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Rinsing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Drying and alcohol flush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Storage 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587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Point of Use Precleaning </a:t>
            </a:r>
            <a:r>
              <a:rPr lang="en-US" dirty="0" smtClean="0"/>
              <a:t>IFU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Importance of precleaning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Equipment needed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Process to use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Specific measurements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Specific times to suction fluids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53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Point of Use Precleaning ST91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22245"/>
            <a:ext cx="8153400" cy="25879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dirty="0"/>
              <a:t>To prevent buildup of bioburden, development of biofilms, and drying of secretions, precleaning should take place at the point of use immediately following the procedure.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50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2198" y="-152400"/>
            <a:ext cx="8465941" cy="133695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Transport of Used Flexible Endoscopes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82198" y="1184556"/>
            <a:ext cx="4107557" cy="506384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Transport one scope per container</a:t>
            </a:r>
          </a:p>
          <a:p>
            <a:r>
              <a:rPr lang="en-US" sz="3100" dirty="0" smtClean="0"/>
              <a:t>Coil in large loops</a:t>
            </a:r>
          </a:p>
          <a:p>
            <a:r>
              <a:rPr lang="en-US" sz="3100" dirty="0" smtClean="0"/>
              <a:t>Do not transport with sharps</a:t>
            </a:r>
          </a:p>
          <a:p>
            <a:r>
              <a:rPr lang="en-US" sz="3100" dirty="0" smtClean="0"/>
              <a:t>Keep attachments with scope</a:t>
            </a:r>
          </a:p>
          <a:p>
            <a:r>
              <a:rPr lang="en-US" sz="3100" dirty="0" smtClean="0"/>
              <a:t>Mark with biohazard label </a:t>
            </a:r>
          </a:p>
          <a:p>
            <a:r>
              <a:rPr lang="en-US" sz="3100" dirty="0" smtClean="0"/>
              <a:t>Personnel must wear appropriate personal protective equipment (PPE)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9755" y="5638800"/>
            <a:ext cx="2069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70819"/>
            <a:ext cx="377397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of Used Scopes - Continued</a:t>
            </a:r>
            <a:endParaRPr lang="en-US" dirty="0"/>
          </a:p>
        </p:txBody>
      </p:sp>
      <p:pic>
        <p:nvPicPr>
          <p:cNvPr id="13" name="Content Placeholder 12" title="attachments to the scope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42" y="2003094"/>
            <a:ext cx="2202348" cy="2438400"/>
          </a:xfrm>
          <a:prstGeom prst="rect">
            <a:avLst/>
          </a:prstGeom>
        </p:spPr>
      </p:pic>
      <p:pic>
        <p:nvPicPr>
          <p:cNvPr id="12" name="Content Placeholder 4" title="staff in personal protective equipment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34296"/>
            <a:ext cx="1905000" cy="425437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sz="quarter" idx="4294967295"/>
          </p:nvPr>
        </p:nvSpPr>
        <p:spPr>
          <a:xfrm>
            <a:off x="228600" y="914400"/>
            <a:ext cx="3886200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Personnel must wear PPE</a:t>
            </a:r>
            <a:endParaRPr lang="en-US" sz="2600" dirty="0"/>
          </a:p>
        </p:txBody>
      </p:sp>
      <p:sp>
        <p:nvSpPr>
          <p:cNvPr id="8" name="Text Placeholder 7"/>
          <p:cNvSpPr>
            <a:spLocks noGrp="1"/>
          </p:cNvSpPr>
          <p:nvPr>
            <p:ph sz="quarter" idx="4294967295"/>
          </p:nvPr>
        </p:nvSpPr>
        <p:spPr>
          <a:xfrm>
            <a:off x="4616116" y="838200"/>
            <a:ext cx="4038600" cy="6871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The attachments stay with the scope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922408"/>
            <a:ext cx="2069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6566" y="4571992"/>
            <a:ext cx="2069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28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Leak Testing  IFU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371600"/>
            <a:ext cx="3962400" cy="4800600"/>
          </a:xfrm>
          <a:prstGeom prst="rect">
            <a:avLst/>
          </a:prstGeom>
        </p:spPr>
        <p:txBody>
          <a:bodyPr/>
          <a:lstStyle/>
          <a:p>
            <a:r>
              <a:rPr lang="en-US" sz="2600" dirty="0" smtClean="0"/>
              <a:t>Specify equipment needed</a:t>
            </a:r>
          </a:p>
          <a:p>
            <a:r>
              <a:rPr lang="en-US" sz="2600" dirty="0" smtClean="0"/>
              <a:t>Provide instructions on how to connect and disconnect</a:t>
            </a:r>
          </a:p>
          <a:p>
            <a:r>
              <a:rPr lang="en-US" sz="2600" dirty="0" smtClean="0"/>
              <a:t>Identify leaks</a:t>
            </a:r>
          </a:p>
          <a:p>
            <a:r>
              <a:rPr lang="en-US" sz="2600" dirty="0" smtClean="0"/>
              <a:t>Provide instructions on what to do if a leak is detected</a:t>
            </a:r>
            <a:endParaRPr lang="en-US" sz="2600" dirty="0"/>
          </a:p>
        </p:txBody>
      </p:sp>
      <p:pic>
        <p:nvPicPr>
          <p:cNvPr id="6" name="Content Placeholder 5" title="image of leak testing of a scope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r="8868"/>
          <a:stretch>
            <a:fillRect/>
          </a:stretch>
        </p:blipFill>
        <p:spPr>
          <a:xfrm>
            <a:off x="4724400" y="1371600"/>
            <a:ext cx="3689131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5653548"/>
            <a:ext cx="2069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677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15&quot;&gt;&lt;object type=&quot;3&quot; unique_id=&quot;10872&quot;&gt;&lt;property id=&quot;20148&quot; value=&quot;5&quot;/&gt;&lt;property id=&quot;20300&quot; value=&quot;Slide 2 - &amp;quot;Objectives&amp;quot;&quot;/&gt;&lt;property id=&quot;20307&quot; value=&quot;260&quot;/&gt;&lt;/object&gt;&lt;object type=&quot;3&quot; unique_id=&quot;10873&quot;&gt;&lt;property id=&quot;20148&quot; value=&quot;5&quot;/&gt;&lt;property id=&quot;20300&quot; value=&quot;Slide 3 - &amp;quot;Resources&amp;quot;&quot;/&gt;&lt;property id=&quot;20307&quot; value=&quot;261&quot;/&gt;&lt;/object&gt;&lt;object type=&quot;3&quot; unique_id=&quot;10874&quot;&gt;&lt;property id=&quot;20148&quot; value=&quot;5&quot;/&gt;&lt;property id=&quot;20300&quot; value=&quot;Slide 4 - &amp;quot;Basic Endoscope Processing Steps&amp;quot;&quot;/&gt;&lt;property id=&quot;20307&quot; value=&quot;262&quot;/&gt;&lt;/object&gt;&lt;object type=&quot;3&quot; unique_id=&quot;10876&quot;&gt;&lt;property id=&quot;20148&quot; value=&quot;5&quot;/&gt;&lt;property id=&quot;20300&quot; value=&quot;Slide 5 - &amp;quot;Point of Use Precleaning IFU&amp;quot;&quot;/&gt;&lt;property id=&quot;20307&quot; value=&quot;264&quot;/&gt;&lt;/object&gt;&lt;object type=&quot;3&quot; unique_id=&quot;10877&quot;&gt;&lt;property id=&quot;20148&quot; value=&quot;5&quot;/&gt;&lt;property id=&quot;20300&quot; value=&quot;Slide 6 - &amp;quot;Point of Use Precleaning ST91&amp;quot;&quot;/&gt;&lt;property id=&quot;20307&quot; value=&quot;265&quot;/&gt;&lt;/object&gt;&lt;object type=&quot;3&quot; unique_id=&quot;10878&quot;&gt;&lt;property id=&quot;20148&quot; value=&quot;5&quot;/&gt;&lt;property id=&quot;20300&quot; value=&quot;Slide 7 - &amp;quot;Transport of Used Flexible Endoscopes&amp;quot;&quot;/&gt;&lt;property id=&quot;20307&quot; value=&quot;266&quot;/&gt;&lt;/object&gt;&lt;object type=&quot;3&quot; unique_id=&quot;10879&quot;&gt;&lt;property id=&quot;20148&quot; value=&quot;5&quot;/&gt;&lt;property id=&quot;20300&quot; value=&quot;Slide 8 - &amp;quot;Transport of Used Scopes - Continued&amp;quot;&quot;/&gt;&lt;property id=&quot;20307&quot; value=&quot;267&quot;/&gt;&lt;/object&gt;&lt;object type=&quot;3&quot; unique_id=&quot;10880&quot;&gt;&lt;property id=&quot;20148&quot; value=&quot;5&quot;/&gt;&lt;property id=&quot;20300&quot; value=&quot;Slide 9 - &amp;quot;Leak Testing  IFU&amp;quot;&quot;/&gt;&lt;property id=&quot;20307&quot; value=&quot;268&quot;/&gt;&lt;/object&gt;&lt;object type=&quot;3&quot; unique_id=&quot;10881&quot;&gt;&lt;property id=&quot;20148&quot; value=&quot;5&quot;/&gt;&lt;property id=&quot;20300&quot; value=&quot;Slide 10 - &amp;quot;Leak Testing ST91&amp;quot;&quot;/&gt;&lt;property id=&quot;20307&quot; value=&quot;269&quot;/&gt;&lt;/object&gt;&lt;object type=&quot;3&quot; unique_id=&quot;10882&quot;&gt;&lt;property id=&quot;20148&quot; value=&quot;5&quot;/&gt;&lt;property id=&quot;20300&quot; value=&quot;Slide 11 - &amp;quot;Manual Cleaning IFU&amp;quot;&quot;/&gt;&lt;property id=&quot;20307&quot; value=&quot;270&quot;/&gt;&lt;/object&gt;&lt;object type=&quot;3&quot; unique_id=&quot;10883&quot;&gt;&lt;property id=&quot;20148&quot; value=&quot;5&quot;/&gt;&lt;property id=&quot;20300&quot; value=&quot;Slide 12 - &amp;quot;Manual Cleaning  ST91&amp;quot;&quot;/&gt;&lt;property id=&quot;20307&quot; value=&quot;271&quot;/&gt;&lt;/object&gt;&lt;object type=&quot;3&quot; unique_id=&quot;10885&quot;&gt;&lt;property id=&quot;20148&quot; value=&quot;5&quot;/&gt;&lt;property id=&quot;20300&quot; value=&quot;Slide 13 - &amp;quot;Rinsing IFU&amp;quot;&quot;/&gt;&lt;property id=&quot;20307&quot; value=&quot;273&quot;/&gt;&lt;/object&gt;&lt;object type=&quot;3&quot; unique_id=&quot;10886&quot;&gt;&lt;property id=&quot;20148&quot; value=&quot;5&quot;/&gt;&lt;property id=&quot;20300&quot; value=&quot;Slide 14 - &amp;quot;Rinsing ST91&amp;quot;&quot;/&gt;&lt;property id=&quot;20307&quot; value=&quot;274&quot;/&gt;&lt;/object&gt;&lt;object type=&quot;3&quot; unique_id=&quot;10887&quot;&gt;&lt;property id=&quot;20148&quot; value=&quot;5&quot;/&gt;&lt;property id=&quot;20300&quot; value=&quot;Slide 15 - &amp;quot;Inspecting for Cleanliness  &amp;quot;&quot;/&gt;&lt;property id=&quot;20307&quot; value=&quot;275&quot;/&gt;&lt;/object&gt;&lt;object type=&quot;3&quot; unique_id=&quot;10888&quot;&gt;&lt;property id=&quot;20148&quot; value=&quot;5&quot;/&gt;&lt;property id=&quot;20300&quot; value=&quot;Slide 16 - &amp;quot; References &amp;quot;&quot;/&gt;&lt;property id=&quot;20307&quot; value=&quot;276&quot;/&gt;&lt;/object&gt;&lt;object type=&quot;3&quot; unique_id=&quot;11535&quot;&gt;&lt;property id=&quot;20148&quot; value=&quot;5&quot;/&gt;&lt;property id=&quot;20300&quot; value=&quot;Slide 1 - &amp;quot;AHRQ Safety Program for Ambulatory Surgery&amp;quot;&quot;/&gt;&lt;property id=&quot;20307&quot; value=&quot;297&quot;/&gt;&lt;/object&gt;&lt;/object&gt;&lt;object type=&quot;8&quot; unique_id=&quot;1010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9A093AC7FA040A9DB4F9526404739" ma:contentTypeVersion="8" ma:contentTypeDescription="Create a new document." ma:contentTypeScope="" ma:versionID="d3d9ca2572fceb24ae975b9657b66f00">
  <xsd:schema xmlns:xsd="http://www.w3.org/2001/XMLSchema" xmlns:xs="http://www.w3.org/2001/XMLSchema" xmlns:p="http://schemas.microsoft.com/office/2006/metadata/properties" xmlns:ns2="e3c0451c-290c-4e3c-a011-3b2938cad35d" targetNamespace="http://schemas.microsoft.com/office/2006/metadata/properties" ma:root="true" ma:fieldsID="a3cb5b4c37628e9541255ad49107ac90" ns2:_="">
    <xsd:import namespace="e3c0451c-290c-4e3c-a011-3b2938cad35d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Title0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0451c-290c-4e3c-a011-3b2938cad35d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nillable="true" ma:displayName="Category" ma:format="Dropdown" ma:internalName="Document_x0020_Type">
      <xsd:simpleType>
        <xsd:union memberTypes="dms:Text">
          <xsd:simpleType>
            <xsd:restriction base="dms:Choice">
              <xsd:enumeration value="AHRQ Deliverable"/>
              <xsd:enumeration value="Content"/>
              <xsd:enumeration value="Communications"/>
              <xsd:enumeration value="Data"/>
              <xsd:enumeration value="Expense Form"/>
              <xsd:enumeration value="Monthly Report"/>
              <xsd:enumeration value="Quality Improvement Resources"/>
              <xsd:enumeration value="Recordings"/>
              <xsd:enumeration value="Sustainability"/>
              <xsd:enumeration value="Syllabus"/>
              <xsd:enumeration value="Template"/>
              <xsd:enumeration value="Other"/>
            </xsd:restriction>
          </xsd:simpleType>
        </xsd:union>
      </xsd:simpleType>
    </xsd:element>
    <xsd:element name="Title0" ma:index="9" nillable="true" ma:displayName="Title" ma:internalName="Title0">
      <xsd:simpleType>
        <xsd:restriction base="dms:Text">
          <xsd:maxLength value="255"/>
        </xsd:restriction>
      </xsd:simpleType>
    </xsd:element>
    <xsd:element name="Status" ma:index="10" nillable="true" ma:displayName="Status" ma:default="Active" ma:format="Dropdown" ma:internalName="Status">
      <xsd:simpleType>
        <xsd:restriction base="dms:Choice">
          <xsd:enumeration value="Active"/>
          <xsd:enumeration value="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3c0451c-290c-4e3c-a011-3b2938cad35d">ASC Toolkit Review</Document_x0020_Type>
    <Status xmlns="e3c0451c-290c-4e3c-a011-3b2938cad35d">Active</Status>
    <Title0 xmlns="e3c0451c-290c-4e3c-a011-3b2938cad35d" xsi:nil="true"/>
  </documentManagement>
</p:properties>
</file>

<file path=customXml/itemProps1.xml><?xml version="1.0" encoding="utf-8"?>
<ds:datastoreItem xmlns:ds="http://schemas.openxmlformats.org/officeDocument/2006/customXml" ds:itemID="{68CD2B96-DFF8-413B-9EF4-F8F686596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0451c-290c-4e3c-a011-3b2938cad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ACDF08-3913-4748-8E59-3C2A39E04D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656E47-E2B0-4936-8DF0-94264FEBAD66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3c0451c-290c-4e3c-a011-3b2938cad35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10767</TotalTime>
  <Words>569</Words>
  <Application>Microsoft Office PowerPoint</Application>
  <PresentationFormat>On-screen Show (4:3)</PresentationFormat>
  <Paragraphs>99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Design</vt:lpstr>
      <vt:lpstr>AHRQ Safety Program for Ambulatory Surgery  Implementation Guide</vt:lpstr>
      <vt:lpstr>Objectives</vt:lpstr>
      <vt:lpstr>Resources</vt:lpstr>
      <vt:lpstr>Basic Endoscope Processing Steps</vt:lpstr>
      <vt:lpstr>Point of Use Precleaning IFU</vt:lpstr>
      <vt:lpstr>Point of Use Precleaning ST91</vt:lpstr>
      <vt:lpstr>Transport of Used Flexible Endoscopes</vt:lpstr>
      <vt:lpstr>Transport of Used Scopes - Continued</vt:lpstr>
      <vt:lpstr>Leak Testing  IFU</vt:lpstr>
      <vt:lpstr>Leak Testing ST91</vt:lpstr>
      <vt:lpstr>Manual Cleaning IFU</vt:lpstr>
      <vt:lpstr>Manual Cleaning  ST91</vt:lpstr>
      <vt:lpstr>Rinsing IFU</vt:lpstr>
      <vt:lpstr>Rinsing ST91</vt:lpstr>
      <vt:lpstr>Inspecting for Cleanliness  </vt:lpstr>
      <vt:lpstr> References </vt:lpstr>
    </vt:vector>
  </TitlesOfParts>
  <Company>The American Hospital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Communication and Teamwork in the Surgical Environment</dc:title>
  <dc:creator>Katy O'Shea</dc:creator>
  <cp:lastModifiedBy>Windows User</cp:lastModifiedBy>
  <cp:revision>469</cp:revision>
  <cp:lastPrinted>2013-06-28T16:36:38Z</cp:lastPrinted>
  <dcterms:created xsi:type="dcterms:W3CDTF">2012-03-06T21:09:36Z</dcterms:created>
  <dcterms:modified xsi:type="dcterms:W3CDTF">2017-04-13T14:01:24Z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0x0101009CA9A093AC7FA040A9DB4F9526404739</vt:lpwstr>
  </property>
</Properties>
</file>