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23"/>
  </p:notesMasterIdLst>
  <p:handoutMasterIdLst>
    <p:handoutMasterId r:id="rId24"/>
  </p:handoutMasterIdLst>
  <p:sldIdLst>
    <p:sldId id="298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  <p:sldId id="294" r:id="rId21"/>
    <p:sldId id="296" r:id="rId22"/>
  </p:sldIdLst>
  <p:sldSz cx="9144000" cy="6858000" type="screen4x3"/>
  <p:notesSz cx="7010400" cy="9236075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zie Edmondson" initials="" lastIdx="19" clrIdx="0"/>
  <p:cmAuthor id="7" name="Chris Heidenrich OCKT" initials="CH" lastIdx="14" clrIdx="7"/>
  <p:cmAuthor id="1" name="Administrator" initials="A" lastIdx="3" clrIdx="1"/>
  <p:cmAuthor id="8" name="Melissa A Miller" initials="MAM" lastIdx="7" clrIdx="8"/>
  <p:cmAuthor id="2" name="Kristina K Davis" initials="KKD" lastIdx="7" clrIdx="2"/>
  <p:cmAuthor id="3" name="Disharoon, Amy" initials="DA" lastIdx="1" clrIdx="3">
    <p:extLst/>
  </p:cmAuthor>
  <p:cmAuthor id="4" name="Hung, Louella" initials="HL" lastIdx="26" clrIdx="4">
    <p:extLst/>
  </p:cmAuthor>
  <p:cmAuthor id="5" name="Craig, Erin" initials="CE" lastIdx="1" clrIdx="5">
    <p:extLst/>
  </p:cmAuthor>
  <p:cmAuthor id="6" name="Erb, Natalie" initials="NDE" lastIdx="8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27" autoAdjust="0"/>
    <p:restoredTop sz="88146" autoAdjust="0"/>
  </p:normalViewPr>
  <p:slideViewPr>
    <p:cSldViewPr>
      <p:cViewPr>
        <p:scale>
          <a:sx n="113" d="100"/>
          <a:sy n="113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9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83FF-13BF-4131-81ED-286E67F663C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EB5EA-3DBC-47A9-A760-E841457AE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44C48C-EDE0-4178-A57B-0F6FBF6D6E90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E7244432-B47F-4822-B69A-7D4AF8D86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07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6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50DC8-C3CE-9B4D-86B5-D752AB398A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7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6400800" cy="1752600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276B7D"/>
              </a:buClr>
              <a:buFont typeface="Arial"/>
              <a:buNone/>
              <a:defRPr lang="en-US" sz="4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73904"/>
            <a:ext cx="9144000" cy="821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245"/>
            <a:ext cx="7886700" cy="50298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3270250"/>
            <a:ext cx="1822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0"/>
            <a:ext cx="7886700" cy="8279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11524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939153"/>
            <a:ext cx="3868737" cy="425051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1524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939153"/>
            <a:ext cx="3887788" cy="4250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5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1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pPr algn="l"/>
            <a:fld id="{E507B00A-00F3-40B4-9FBC-773D3E654F2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5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674" y="6356350"/>
            <a:ext cx="9144000" cy="50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2929"/>
            <a:ext cx="9144000" cy="890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836" y="913740"/>
            <a:ext cx="7886700" cy="5029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28"/>
            <a:ext cx="7886700" cy="828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085884" y="6598127"/>
            <a:ext cx="3048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Endoscope Disinfection/Sterilization Record Keeping 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pPr algn="r"/>
              <a:t>‹#›</a:t>
            </a:fld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900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74" y="6488668"/>
            <a:ext cx="5364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AHRQ Safety Program for Ambulatory Surgery</a:t>
            </a:r>
          </a:p>
          <a:p>
            <a:r>
              <a:rPr lang="en-US" sz="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Implementation Guide Appendix O</a:t>
            </a:r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4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9" r:id="rId7"/>
    <p:sldLayoutId id="21474837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lang="en-US" sz="3600" b="0" i="0" u="none" kern="1200" dirty="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lang="en-US" sz="3200" kern="1200" dirty="0" smtClean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lang="en-US" sz="3200" kern="1200" dirty="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362200"/>
            <a:ext cx="8534400" cy="1752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O. Part 2: A Clear </a:t>
            </a:r>
            <a:r>
              <a:rPr lang="en-US" sz="3200" dirty="0"/>
              <a:t>View </a:t>
            </a:r>
            <a:r>
              <a:rPr lang="en-US" sz="3200" dirty="0" smtClean="0"/>
              <a:t>of </a:t>
            </a:r>
            <a:r>
              <a:rPr lang="en-US" sz="3200" dirty="0"/>
              <a:t>Flexible Endoscope </a:t>
            </a:r>
            <a:r>
              <a:rPr lang="en-US" sz="3200" dirty="0" smtClean="0"/>
              <a:t>Processing: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Disinfection/Sterilization Record </a:t>
            </a:r>
            <a:r>
              <a:rPr lang="en-US" sz="3200" dirty="0"/>
              <a:t>Keeping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609600"/>
            <a:ext cx="7886700" cy="828772"/>
          </a:xfrm>
        </p:spPr>
        <p:txBody>
          <a:bodyPr>
            <a:normAutofit fontScale="90000"/>
          </a:bodyPr>
          <a:lstStyle/>
          <a:p>
            <a:r>
              <a:rPr lang="en-US" dirty="0"/>
              <a:t>AHRQ Safety Program for Ambulatory </a:t>
            </a:r>
            <a:r>
              <a:rPr lang="en-US" dirty="0" smtClean="0"/>
              <a:t>Surgery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Implementation Guide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800" y="5029200"/>
            <a:ext cx="7315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76B7D"/>
              </a:buClr>
              <a:buSzTx/>
              <a:buFont typeface="Arial"/>
              <a:buNone/>
              <a:tabLst/>
              <a:defRPr lang="en-US" sz="40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9144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3716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18288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Susan Klacik B.S., CRCST, CIS, FCS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6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Storage ST91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A tag </a:t>
            </a:r>
            <a:r>
              <a:rPr lang="en-US" dirty="0"/>
              <a:t>or label </a:t>
            </a:r>
            <a:r>
              <a:rPr lang="en-US" dirty="0" smtClean="0"/>
              <a:t>should be attached to the scope to </a:t>
            </a:r>
            <a:r>
              <a:rPr lang="en-US" dirty="0"/>
              <a:t>document that the scope has been cleaned or high-level </a:t>
            </a:r>
            <a:r>
              <a:rPr lang="en-US" dirty="0" smtClean="0"/>
              <a:t>disinfected</a:t>
            </a:r>
          </a:p>
          <a:p>
            <a:pPr>
              <a:lnSpc>
                <a:spcPct val="130000"/>
              </a:lnSpc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tag should be labeled with the following information:</a:t>
            </a:r>
          </a:p>
          <a:p>
            <a:pPr marL="1206500" lvl="2" indent="-4572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Date </a:t>
            </a:r>
            <a:r>
              <a:rPr lang="en-US" dirty="0"/>
              <a:t>of processing</a:t>
            </a:r>
          </a:p>
          <a:p>
            <a:pPr marL="1206500" lvl="2" indent="-4572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Name(s</a:t>
            </a:r>
            <a:r>
              <a:rPr lang="en-US" dirty="0"/>
              <a:t>) of person(s) who performed the processing</a:t>
            </a:r>
          </a:p>
          <a:p>
            <a:pPr marL="1206500" lvl="2" indent="-457200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Date </a:t>
            </a:r>
            <a:r>
              <a:rPr lang="en-US" dirty="0"/>
              <a:t>of high-level disinfection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ag or label shows the scope has been cleaned or disinfected" title="Image showing tag or label attached to the scop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57" y="1600200"/>
            <a:ext cx="3112655" cy="3403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105400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11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Storage ST91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Channels should </a:t>
            </a:r>
            <a:r>
              <a:rPr lang="en-US" sz="2600" dirty="0"/>
              <a:t>be dry to help prevent bacterial </a:t>
            </a:r>
            <a:r>
              <a:rPr lang="en-US" sz="2600" dirty="0" smtClean="0"/>
              <a:t>growth and biofilm formation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To </a:t>
            </a:r>
            <a:r>
              <a:rPr lang="en-US" sz="2600" dirty="0"/>
              <a:t>help ensure that no moisture is left on or in any part of the </a:t>
            </a:r>
            <a:r>
              <a:rPr lang="en-US" sz="2600" dirty="0" smtClean="0"/>
              <a:t>endoscope, </a:t>
            </a:r>
            <a:r>
              <a:rPr lang="en-US" sz="2600" dirty="0"/>
              <a:t>all channels should be flushed with </a:t>
            </a:r>
            <a:r>
              <a:rPr lang="en-US" sz="2600" dirty="0" smtClean="0"/>
              <a:t>70–80</a:t>
            </a:r>
            <a:r>
              <a:rPr lang="en-US" sz="2600" dirty="0"/>
              <a:t> </a:t>
            </a:r>
            <a:r>
              <a:rPr lang="en-US" sz="2600" dirty="0" smtClean="0"/>
              <a:t>percent alcohol </a:t>
            </a:r>
            <a:r>
              <a:rPr lang="en-US" sz="2600" dirty="0"/>
              <a:t>to facilitate </a:t>
            </a:r>
            <a:r>
              <a:rPr lang="en-US" sz="2600" dirty="0" smtClean="0"/>
              <a:t>drying</a:t>
            </a:r>
            <a:endParaRPr lang="en-US" sz="2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All channels should be purged with filtered </a:t>
            </a:r>
            <a:r>
              <a:rPr lang="en-US" sz="2600" dirty="0" smtClean="0"/>
              <a:t>medical-grade </a:t>
            </a:r>
            <a:r>
              <a:rPr lang="en-US" sz="2600" dirty="0"/>
              <a:t>air at the correct </a:t>
            </a:r>
            <a:r>
              <a:rPr lang="en-US" sz="2600" dirty="0" smtClean="0"/>
              <a:t>pressure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Temperature and humidity in the area where the scopes are stored should be </a:t>
            </a:r>
            <a:r>
              <a:rPr lang="en-US" sz="2600" dirty="0" smtClean="0"/>
              <a:t>monitored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Hang Time</a:t>
            </a:r>
            <a:endParaRPr lang="en-US" sz="3600" dirty="0"/>
          </a:p>
        </p:txBody>
      </p:sp>
      <p:graphicFrame>
        <p:nvGraphicFramePr>
          <p:cNvPr id="4" name="Content Placeholder 3" title="guidelines for hang tim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174855"/>
              </p:ext>
            </p:extLst>
          </p:nvPr>
        </p:nvGraphicFramePr>
        <p:xfrm>
          <a:off x="457200" y="2286000"/>
          <a:ext cx="8134350" cy="2370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2571750"/>
              </a:tblGrid>
              <a:tr h="422031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738554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Association for the Advancement of Medical Instrumentation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AAMI)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Assessment</a:t>
                      </a:r>
                      <a:endParaRPr lang="en-US" dirty="0"/>
                    </a:p>
                  </a:txBody>
                  <a:tcPr/>
                </a:tc>
              </a:tr>
              <a:tr h="287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Association for PeriOperative</a:t>
                      </a:r>
                      <a:r>
                        <a:rPr lang="en-US" baseline="0" dirty="0" smtClean="0"/>
                        <a:t> Registered Nurses (</a:t>
                      </a:r>
                      <a:r>
                        <a:rPr lang="en-US" dirty="0" smtClean="0"/>
                        <a:t>AORN)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days</a:t>
                      </a:r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Canadian Standards Association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days</a:t>
                      </a:r>
                      <a:endParaRPr lang="en-US" dirty="0"/>
                    </a:p>
                  </a:txBody>
                  <a:tcPr/>
                </a:tc>
              </a:tr>
              <a:tr h="42203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Veterans Health Administration (VA)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529255"/>
            <a:ext cx="330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Existing Guidelines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 Time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40"/>
            <a:ext cx="7886700" cy="5029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Type </a:t>
            </a:r>
            <a:r>
              <a:rPr lang="en-US" sz="2600" dirty="0"/>
              <a:t>of endoscope </a:t>
            </a:r>
            <a:r>
              <a:rPr lang="en-US" sz="2600" dirty="0" smtClean="0"/>
              <a:t>(with lumen </a:t>
            </a:r>
            <a:r>
              <a:rPr lang="en-US" sz="2600" dirty="0"/>
              <a:t>or </a:t>
            </a:r>
            <a:r>
              <a:rPr lang="en-US" sz="2600" dirty="0" smtClean="0"/>
              <a:t>without lumen)</a:t>
            </a:r>
            <a:endParaRPr lang="en-US" sz="2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C</a:t>
            </a:r>
            <a:r>
              <a:rPr lang="en-US" sz="2600" dirty="0" smtClean="0"/>
              <a:t>ondition </a:t>
            </a:r>
            <a:r>
              <a:rPr lang="en-US" sz="2600" dirty="0"/>
              <a:t>of the endoscope after processing (e.g., dry or </a:t>
            </a:r>
            <a:r>
              <a:rPr lang="en-US" sz="2600" dirty="0" smtClean="0"/>
              <a:t>wet)</a:t>
            </a:r>
            <a:endParaRPr lang="en-US" sz="2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Way the endoscope was transported from </a:t>
            </a:r>
            <a:r>
              <a:rPr lang="en-US" sz="2600" dirty="0"/>
              <a:t>processing to storage </a:t>
            </a: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Use of aseptic </a:t>
            </a:r>
            <a:r>
              <a:rPr lang="en-US" sz="2600" dirty="0"/>
              <a:t>technique </a:t>
            </a:r>
            <a:r>
              <a:rPr lang="en-US" sz="2600" dirty="0" smtClean="0"/>
              <a:t>to </a:t>
            </a:r>
            <a:r>
              <a:rPr lang="en-US" sz="2600" dirty="0"/>
              <a:t>remove the </a:t>
            </a:r>
            <a:r>
              <a:rPr lang="en-US" sz="2600" dirty="0" smtClean="0"/>
              <a:t>endoscope from </a:t>
            </a:r>
            <a:r>
              <a:rPr lang="en-US" sz="2600" dirty="0"/>
              <a:t>the </a:t>
            </a:r>
            <a:r>
              <a:rPr lang="en-US" sz="2600" dirty="0" smtClean="0"/>
              <a:t>AER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Conditions </a:t>
            </a:r>
            <a:r>
              <a:rPr lang="en-US" sz="2600" dirty="0"/>
              <a:t>of storage </a:t>
            </a:r>
            <a:r>
              <a:rPr lang="en-US" sz="2600" dirty="0" smtClean="0"/>
              <a:t>environment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71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Hang Time 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Excessive </a:t>
            </a:r>
            <a:r>
              <a:rPr lang="en-US" sz="2600" dirty="0"/>
              <a:t>handling during </a:t>
            </a:r>
            <a:r>
              <a:rPr lang="en-US" sz="2600" dirty="0" smtClean="0"/>
              <a:t>storage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Manufacturer’s </a:t>
            </a:r>
            <a:r>
              <a:rPr lang="en-US" sz="2600" dirty="0"/>
              <a:t>written IFU for </a:t>
            </a:r>
            <a:r>
              <a:rPr lang="en-US" sz="2600" dirty="0" smtClean="0"/>
              <a:t>storage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C</a:t>
            </a:r>
            <a:r>
              <a:rPr lang="en-US" sz="2600" dirty="0" smtClean="0"/>
              <a:t>ompliance </a:t>
            </a:r>
            <a:r>
              <a:rPr lang="en-US" sz="2600" dirty="0"/>
              <a:t>with professional organization guidelines for </a:t>
            </a:r>
            <a:r>
              <a:rPr lang="en-US" sz="2600" dirty="0" smtClean="0"/>
              <a:t>storage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 smtClean="0"/>
              <a:t>Frequency </a:t>
            </a:r>
            <a:r>
              <a:rPr lang="en-US" sz="2600" dirty="0"/>
              <a:t>of </a:t>
            </a:r>
            <a:r>
              <a:rPr lang="en-US" sz="2600" dirty="0" smtClean="0"/>
              <a:t>use</a:t>
            </a:r>
            <a:endParaRPr lang="en-US" sz="26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 smtClean="0"/>
              <a:t>Frequency</a:t>
            </a:r>
            <a:r>
              <a:rPr lang="en-US" sz="2600" dirty="0"/>
              <a:t>, type, and results of quality monitoring of </a:t>
            </a:r>
            <a:r>
              <a:rPr lang="en-US" sz="2600" dirty="0" smtClean="0"/>
              <a:t>processing</a:t>
            </a:r>
            <a:endParaRPr lang="en-US" sz="2600" dirty="0"/>
          </a:p>
          <a:p>
            <a:pPr>
              <a:lnSpc>
                <a:spcPct val="110000"/>
              </a:lnSpc>
            </a:pPr>
            <a:r>
              <a:rPr lang="en-US" sz="2600" dirty="0" smtClean="0"/>
              <a:t>Quality </a:t>
            </a:r>
            <a:r>
              <a:rPr lang="en-US" sz="2600" dirty="0"/>
              <a:t>of final rinse water </a:t>
            </a:r>
            <a:r>
              <a:rPr lang="en-US" sz="2600" dirty="0" smtClean="0"/>
              <a:t>(consult </a:t>
            </a:r>
            <a:r>
              <a:rPr lang="en-US" sz="2600" dirty="0"/>
              <a:t>AAMI </a:t>
            </a:r>
            <a:r>
              <a:rPr lang="en-US" sz="2600" dirty="0" smtClean="0"/>
              <a:t>TIR34:2014, </a:t>
            </a:r>
            <a:r>
              <a:rPr lang="en-US" sz="2600" i="1" dirty="0" smtClean="0"/>
              <a:t>Water for the reprocessing of medical devices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331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28"/>
            <a:ext cx="8229600" cy="828772"/>
          </a:xfrm>
        </p:spPr>
        <p:txBody>
          <a:bodyPr>
            <a:noAutofit/>
          </a:bodyPr>
          <a:lstStyle/>
          <a:p>
            <a:r>
              <a:rPr lang="en-US" dirty="0" smtClean="0"/>
              <a:t>Transport of Disinfected </a:t>
            </a:r>
            <a:r>
              <a:rPr lang="en-US" dirty="0"/>
              <a:t>S</a:t>
            </a:r>
            <a:r>
              <a:rPr lang="en-US" dirty="0" smtClean="0"/>
              <a:t>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244"/>
            <a:ext cx="8229600" cy="53311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dirty="0" smtClean="0"/>
              <a:t>Protect from recontamination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Don new exam gloves before </a:t>
            </a:r>
            <a:r>
              <a:rPr lang="en-US" sz="2600" dirty="0"/>
              <a:t>removing the endoscope from the storage </a:t>
            </a:r>
            <a:r>
              <a:rPr lang="en-US" sz="2600" dirty="0" smtClean="0"/>
              <a:t>cabinet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600" dirty="0" smtClean="0"/>
              <a:t>Transport using </a:t>
            </a:r>
            <a:r>
              <a:rPr lang="en-US" sz="2600" dirty="0"/>
              <a:t>an impervious barrier method that will prevent </a:t>
            </a:r>
            <a:r>
              <a:rPr lang="en-US" sz="2600" dirty="0" smtClean="0"/>
              <a:t>recontamination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The </a:t>
            </a:r>
            <a:r>
              <a:rPr lang="en-US" sz="2600" dirty="0"/>
              <a:t>endoscope should </a:t>
            </a:r>
            <a:r>
              <a:rPr lang="en-US" sz="2600" dirty="0" smtClean="0"/>
              <a:t>be loosely </a:t>
            </a:r>
            <a:r>
              <a:rPr lang="en-US" sz="2600" dirty="0"/>
              <a:t>coiled to prevent </a:t>
            </a:r>
            <a:r>
              <a:rPr lang="en-US" sz="2600" dirty="0" smtClean="0"/>
              <a:t>damage 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The </a:t>
            </a:r>
            <a:r>
              <a:rPr lang="en-US" sz="2600" dirty="0"/>
              <a:t>transport system should not be reused for clean </a:t>
            </a:r>
            <a:r>
              <a:rPr lang="en-US" sz="2600" dirty="0" smtClean="0"/>
              <a:t>transport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632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Control Ability To Track </a:t>
            </a:r>
            <a:r>
              <a:rPr lang="en-US" dirty="0"/>
              <a:t>S</a:t>
            </a:r>
            <a:r>
              <a:rPr lang="en-US" dirty="0" smtClean="0"/>
              <a:t>cope </a:t>
            </a:r>
            <a:r>
              <a:rPr lang="en-US" dirty="0"/>
              <a:t>U</a:t>
            </a:r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 smtClean="0"/>
              <a:t>Identify—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/>
              <a:t>T</a:t>
            </a:r>
            <a:r>
              <a:rPr lang="en-US" sz="2600" dirty="0" smtClean="0"/>
              <a:t>he </a:t>
            </a:r>
            <a:r>
              <a:rPr lang="en-US" sz="2600" dirty="0"/>
              <a:t>sterilizer, AER, or soaking </a:t>
            </a:r>
            <a:r>
              <a:rPr lang="en-US" sz="2600" dirty="0" smtClean="0"/>
              <a:t>container</a:t>
            </a:r>
            <a:endParaRPr lang="en-US" sz="2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The </a:t>
            </a:r>
            <a:r>
              <a:rPr lang="en-US" sz="2600" dirty="0"/>
              <a:t>date chemical sterilization or high-level disinfection was </a:t>
            </a:r>
            <a:r>
              <a:rPr lang="en-US" sz="2600" dirty="0" smtClean="0"/>
              <a:t>performed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T</a:t>
            </a:r>
            <a:r>
              <a:rPr lang="en-US" sz="2600" dirty="0" smtClean="0"/>
              <a:t>he </a:t>
            </a:r>
            <a:r>
              <a:rPr lang="en-US" sz="2600" dirty="0"/>
              <a:t>sterilization or high-level disinfection cycle </a:t>
            </a:r>
            <a:r>
              <a:rPr lang="en-US" sz="2600" dirty="0" smtClean="0"/>
              <a:t>number</a:t>
            </a:r>
            <a:endParaRPr lang="en-US" sz="2600" dirty="0"/>
          </a:p>
          <a:p>
            <a:pPr>
              <a:lnSpc>
                <a:spcPct val="150000"/>
              </a:lnSpc>
            </a:pPr>
            <a:r>
              <a:rPr lang="en-US" sz="2600" dirty="0"/>
              <a:t>P</a:t>
            </a:r>
            <a:r>
              <a:rPr lang="en-US" sz="2600" dirty="0" smtClean="0"/>
              <a:t>atient identifier           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00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Record 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Lot number</a:t>
            </a:r>
          </a:p>
          <a:p>
            <a:r>
              <a:rPr lang="en-US" dirty="0" smtClean="0"/>
              <a:t>Specific name of the item</a:t>
            </a:r>
          </a:p>
          <a:p>
            <a:r>
              <a:rPr lang="en-US" dirty="0" smtClean="0"/>
              <a:t>Patient identifier</a:t>
            </a:r>
          </a:p>
          <a:p>
            <a:r>
              <a:rPr lang="en-US" dirty="0" smtClean="0"/>
              <a:t>Procedure/physician</a:t>
            </a:r>
          </a:p>
          <a:p>
            <a:r>
              <a:rPr lang="en-US" dirty="0" smtClean="0"/>
              <a:t>LCS/HLD expiration date</a:t>
            </a:r>
          </a:p>
          <a:p>
            <a:r>
              <a:rPr lang="en-US" dirty="0" smtClean="0"/>
              <a:t>Exposure time and temperature</a:t>
            </a:r>
          </a:p>
          <a:p>
            <a:r>
              <a:rPr lang="en-US" dirty="0"/>
              <a:t>Cycle date &amp; time</a:t>
            </a:r>
          </a:p>
          <a:p>
            <a:r>
              <a:rPr lang="en-US" dirty="0"/>
              <a:t>Name of </a:t>
            </a:r>
            <a:r>
              <a:rPr lang="en-US" dirty="0" smtClean="0"/>
              <a:t>LCS/HLD</a:t>
            </a:r>
            <a:endParaRPr lang="en-US" dirty="0"/>
          </a:p>
          <a:p>
            <a:r>
              <a:rPr lang="en-US" dirty="0"/>
              <a:t>Name/initials of person performing </a:t>
            </a:r>
            <a:r>
              <a:rPr lang="en-US" dirty="0" smtClean="0"/>
              <a:t>HLD/sterilization</a:t>
            </a:r>
            <a:endParaRPr lang="en-US" dirty="0"/>
          </a:p>
          <a:p>
            <a:r>
              <a:rPr lang="en-US" dirty="0"/>
              <a:t>Results of quality monitoring testing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References</a:t>
            </a:r>
            <a:r>
              <a:rPr lang="en-US" sz="6700" dirty="0" smtClean="0"/>
              <a:t/>
            </a:r>
            <a:br>
              <a:rPr lang="en-US" sz="6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American </a:t>
            </a:r>
            <a:r>
              <a:rPr lang="en-US" sz="1800" dirty="0"/>
              <a:t>National Standards Institute and Association for the Advancement of Medical Instrumentation. </a:t>
            </a:r>
            <a:r>
              <a:rPr lang="en-US" sz="1800" i="1" dirty="0"/>
              <a:t>ANSI/AAMI ST91:2015 Flexible and semi-rigid endoscope processing in health care facilities</a:t>
            </a:r>
            <a:r>
              <a:rPr lang="en-US" sz="1800" dirty="0"/>
              <a:t>. </a:t>
            </a:r>
            <a:r>
              <a:rPr lang="en-US" sz="1800" dirty="0" smtClean="0"/>
              <a:t>2015. </a:t>
            </a:r>
            <a:r>
              <a:rPr lang="en-US" sz="1800" dirty="0"/>
              <a:t>http://</a:t>
            </a:r>
            <a:r>
              <a:rPr lang="en-US" sz="1800" dirty="0" smtClean="0"/>
              <a:t>www.aami.org/productspublications/ProductDetail.aspx?ItemNumber=2477.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10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After viewing this video you will be able to—</a:t>
            </a:r>
          </a:p>
          <a:p>
            <a:r>
              <a:rPr lang="en-US" dirty="0" smtClean="0"/>
              <a:t>List basic endoscope processing steps</a:t>
            </a:r>
          </a:p>
          <a:p>
            <a:r>
              <a:rPr lang="en-US" dirty="0" smtClean="0"/>
              <a:t>Explain infection prevention guidelines for scope disinfection/sterilization, record keeping, and scope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High-Level Disinfection/Sterilization:</a:t>
            </a:r>
            <a:br>
              <a:rPr lang="en-US" dirty="0" smtClean="0"/>
            </a:br>
            <a:r>
              <a:rPr lang="en-US" dirty="0" smtClean="0"/>
              <a:t>Instructions for Use (IFU)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49274" y="1600201"/>
            <a:ext cx="8366126" cy="434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Equipment needed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Type of </a:t>
            </a:r>
            <a:r>
              <a:rPr lang="en-US" sz="2800" dirty="0" smtClean="0"/>
              <a:t>high-level disinfectant (HLD)/sterilants compatible with scope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Measurement </a:t>
            </a:r>
            <a:r>
              <a:rPr lang="en-US" sz="2800" dirty="0"/>
              <a:t>of </a:t>
            </a:r>
            <a:r>
              <a:rPr lang="en-US" sz="2800" dirty="0" smtClean="0"/>
              <a:t>solution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Specific steps for thorough rinsing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Exact measurements for rinsing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Step</a:t>
            </a:r>
            <a:r>
              <a:rPr lang="en-US" sz="2800" dirty="0"/>
              <a:t>-by step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Disinfection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17245"/>
            <a:ext cx="8991600" cy="50298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Don fresh </a:t>
            </a:r>
            <a:r>
              <a:rPr lang="en-US" sz="2400" dirty="0" smtClean="0"/>
              <a:t>personal protective equipment (PPE), </a:t>
            </a:r>
            <a:r>
              <a:rPr lang="en-US" sz="2400" dirty="0"/>
              <a:t>including gloves and skin and eye </a:t>
            </a:r>
            <a:r>
              <a:rPr lang="en-US" sz="2400" dirty="0" smtClean="0"/>
              <a:t>protection</a:t>
            </a:r>
            <a:endParaRPr lang="en-US" sz="2400" dirty="0"/>
          </a:p>
          <a:p>
            <a:r>
              <a:rPr lang="en-US" sz="2400" dirty="0" smtClean="0"/>
              <a:t>Use </a:t>
            </a:r>
            <a:r>
              <a:rPr lang="en-US" sz="2400" dirty="0"/>
              <a:t>a closed </a:t>
            </a:r>
            <a:r>
              <a:rPr lang="en-US" sz="2400" dirty="0" smtClean="0"/>
              <a:t>container </a:t>
            </a:r>
            <a:r>
              <a:rPr lang="en-US" sz="2400" dirty="0"/>
              <a:t>labeled with a biohazard symbol </a:t>
            </a:r>
            <a:endParaRPr lang="en-US" sz="2400" dirty="0" smtClean="0"/>
          </a:p>
          <a:p>
            <a:r>
              <a:rPr lang="en-US" sz="2400" dirty="0" smtClean="0"/>
              <a:t>The container should be large enough </a:t>
            </a:r>
            <a:r>
              <a:rPr lang="en-US" sz="2400" dirty="0"/>
              <a:t>to completely immerse the endoscope in the </a:t>
            </a:r>
            <a:r>
              <a:rPr lang="en-US" sz="2400" dirty="0" smtClean="0"/>
              <a:t>liquid chemical sterilant (LCS)/HLD solution</a:t>
            </a:r>
            <a:endParaRPr lang="en-US" sz="2400" dirty="0"/>
          </a:p>
          <a:p>
            <a:r>
              <a:rPr lang="en-US" sz="2400" dirty="0" smtClean="0"/>
              <a:t>Prepare according </a:t>
            </a:r>
            <a:r>
              <a:rPr lang="en-US" sz="2400" dirty="0"/>
              <a:t>to the manufacturer's written </a:t>
            </a:r>
            <a:r>
              <a:rPr lang="en-US" sz="2400" dirty="0" smtClean="0"/>
              <a:t>IFU</a:t>
            </a:r>
          </a:p>
          <a:p>
            <a:r>
              <a:rPr lang="en-US" sz="2400" dirty="0" smtClean="0"/>
              <a:t>Document:</a:t>
            </a:r>
          </a:p>
          <a:p>
            <a:pPr lvl="1"/>
            <a:r>
              <a:rPr lang="en-US" sz="2000" dirty="0" smtClean="0"/>
              <a:t>name of solution</a:t>
            </a:r>
          </a:p>
          <a:p>
            <a:pPr lvl="1"/>
            <a:r>
              <a:rPr lang="en-US" sz="2000" dirty="0" smtClean="0"/>
              <a:t>expiration date</a:t>
            </a:r>
            <a:endParaRPr lang="en-US" sz="2000" dirty="0"/>
          </a:p>
          <a:p>
            <a:pPr lvl="1"/>
            <a:r>
              <a:rPr lang="en-US" sz="2000" dirty="0" smtClean="0"/>
              <a:t>date of preparation</a:t>
            </a:r>
          </a:p>
          <a:p>
            <a:pPr lvl="1"/>
            <a:r>
              <a:rPr lang="en-US" sz="2000" dirty="0" smtClean="0"/>
              <a:t>date of use </a:t>
            </a:r>
            <a:endParaRPr lang="en-US" sz="2000" dirty="0"/>
          </a:p>
          <a:p>
            <a:r>
              <a:rPr lang="en-US" sz="2400" dirty="0" smtClean="0"/>
              <a:t>Test </a:t>
            </a:r>
            <a:r>
              <a:rPr lang="en-US" sz="2400" dirty="0"/>
              <a:t>the </a:t>
            </a:r>
            <a:r>
              <a:rPr lang="en-US" sz="2400" dirty="0" smtClean="0"/>
              <a:t>minimum recommended concentration (MRC) </a:t>
            </a:r>
            <a:r>
              <a:rPr lang="en-US" sz="2400" dirty="0"/>
              <a:t>before each use with the disinfectant-</a:t>
            </a:r>
            <a:r>
              <a:rPr lang="en-US" sz="2400" dirty="0" smtClean="0"/>
              <a:t>specific </a:t>
            </a:r>
            <a:r>
              <a:rPr lang="en-US" sz="2400" dirty="0"/>
              <a:t>test </a:t>
            </a:r>
            <a:r>
              <a:rPr lang="en-US" sz="2400" dirty="0" smtClean="0"/>
              <a:t>strip</a:t>
            </a:r>
            <a:endParaRPr lang="en-US" sz="2400" dirty="0"/>
          </a:p>
          <a:p>
            <a:r>
              <a:rPr lang="en-US" sz="2400" dirty="0"/>
              <a:t>Follow the label directions for the test </a:t>
            </a:r>
            <a:r>
              <a:rPr lang="en-US" sz="2400" dirty="0" smtClean="0"/>
              <a:t>strip</a:t>
            </a:r>
          </a:p>
          <a:p>
            <a:r>
              <a:rPr lang="en-US" sz="2400" dirty="0" smtClean="0"/>
              <a:t>Document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4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Endoscope Reprocessor (AER)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Check to ensure the scope can be processed </a:t>
            </a:r>
          </a:p>
          <a:p>
            <a:pPr lvl="1"/>
            <a:r>
              <a:rPr lang="en-US" sz="2600" dirty="0" smtClean="0"/>
              <a:t>Validated </a:t>
            </a:r>
          </a:p>
          <a:p>
            <a:pPr lvl="1"/>
            <a:r>
              <a:rPr lang="en-US" sz="2600" dirty="0" smtClean="0"/>
              <a:t>Compatible with high-level disinfectant</a:t>
            </a:r>
          </a:p>
          <a:p>
            <a:pPr lvl="1"/>
            <a:endParaRPr lang="en-US" sz="2600" dirty="0" smtClean="0"/>
          </a:p>
          <a:p>
            <a:r>
              <a:rPr lang="en-US" sz="2600" dirty="0"/>
              <a:t>PPE </a:t>
            </a:r>
            <a:r>
              <a:rPr lang="en-US" sz="2600" dirty="0" smtClean="0"/>
              <a:t>used </a:t>
            </a:r>
            <a:r>
              <a:rPr lang="en-US" sz="2600" dirty="0"/>
              <a:t>for decontamination should not be worn when handling </a:t>
            </a:r>
            <a:r>
              <a:rPr lang="en-US" sz="2600" dirty="0" smtClean="0"/>
              <a:t>a scope </a:t>
            </a:r>
            <a:r>
              <a:rPr lang="en-US" sz="2600" dirty="0"/>
              <a:t>or any of the accessories after they have gone through the disinfection process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Automatic Endoscope </a:t>
            </a:r>
            <a:r>
              <a:rPr lang="en-US" dirty="0" smtClean="0"/>
              <a:t>Reprocessor </a:t>
            </a:r>
            <a:r>
              <a:rPr lang="en-US" dirty="0"/>
              <a:t>(AER)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219200"/>
            <a:ext cx="8382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 smtClean="0"/>
              <a:t>Incoming water </a:t>
            </a:r>
            <a:r>
              <a:rPr lang="en-US" sz="2600" dirty="0"/>
              <a:t>should be </a:t>
            </a:r>
            <a:r>
              <a:rPr lang="en-US" sz="2600" dirty="0" smtClean="0"/>
              <a:t>filtered using bacterial </a:t>
            </a:r>
            <a:r>
              <a:rPr lang="en-US" sz="2600" dirty="0"/>
              <a:t>retentive filters as recommended in the AER manufacturer's written </a:t>
            </a:r>
            <a:r>
              <a:rPr lang="en-US" sz="2600" dirty="0" smtClean="0"/>
              <a:t>IFU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Quality testing devices are available for many </a:t>
            </a:r>
            <a:r>
              <a:rPr lang="en-US" sz="2600" dirty="0" smtClean="0"/>
              <a:t>AERs </a:t>
            </a:r>
            <a:r>
              <a:rPr lang="en-US" sz="2600" dirty="0"/>
              <a:t>to </a:t>
            </a:r>
            <a:r>
              <a:rPr lang="en-US" sz="2600" dirty="0" smtClean="0"/>
              <a:t>ensure </a:t>
            </a:r>
            <a:r>
              <a:rPr lang="en-US" sz="2600" dirty="0"/>
              <a:t>the solutions are </a:t>
            </a:r>
            <a:r>
              <a:rPr lang="en-US" sz="2600" dirty="0" smtClean="0"/>
              <a:t>flowing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Testing </a:t>
            </a:r>
            <a:r>
              <a:rPr lang="en-US" sz="2600" dirty="0"/>
              <a:t>should </a:t>
            </a:r>
            <a:r>
              <a:rPr lang="en-US" sz="2600" dirty="0" smtClean="0"/>
              <a:t>be performed </a:t>
            </a:r>
            <a:r>
              <a:rPr lang="en-US" sz="2600" dirty="0"/>
              <a:t>at least weekly, after major repairs, or whenever there is a concern about equipment </a:t>
            </a:r>
            <a:r>
              <a:rPr lang="en-US" sz="2600" dirty="0" smtClean="0"/>
              <a:t>function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766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49275" y="1600201"/>
            <a:ext cx="384048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600" dirty="0" smtClean="0"/>
              <a:t>Terminal </a:t>
            </a:r>
            <a:r>
              <a:rPr lang="en-US" sz="2600" dirty="0"/>
              <a:t>sterilization is the preferred method </a:t>
            </a:r>
            <a:endParaRPr lang="en-US" sz="2600" dirty="0" smtClean="0"/>
          </a:p>
          <a:p>
            <a:pPr>
              <a:lnSpc>
                <a:spcPct val="110000"/>
              </a:lnSpc>
            </a:pPr>
            <a:r>
              <a:rPr lang="en-US" sz="2600" dirty="0" smtClean="0"/>
              <a:t>Terminal </a:t>
            </a:r>
            <a:r>
              <a:rPr lang="en-US" sz="2600" dirty="0"/>
              <a:t>sterilization is recommended for </a:t>
            </a:r>
            <a:r>
              <a:rPr lang="en-US" sz="2600" dirty="0" smtClean="0"/>
              <a:t>flexible and </a:t>
            </a:r>
            <a:r>
              <a:rPr lang="en-US" sz="2600" dirty="0"/>
              <a:t>semi-rigid endoscopes that enter sterile body </a:t>
            </a:r>
            <a:r>
              <a:rPr lang="en-US" sz="2600" dirty="0" smtClean="0"/>
              <a:t>cavities</a:t>
            </a:r>
            <a:endParaRPr lang="en-US" sz="2600" dirty="0"/>
          </a:p>
        </p:txBody>
      </p:sp>
      <p:pic>
        <p:nvPicPr>
          <p:cNvPr id="5" name="Content Placeholder 4" title="Image showing sterilization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16853"/>
          <a:stretch>
            <a:fillRect/>
          </a:stretch>
        </p:blipFill>
        <p:spPr>
          <a:xfrm>
            <a:off x="4894643" y="1600200"/>
            <a:ext cx="3287268" cy="3718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94643" y="5318251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59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Storage IFU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52578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600" dirty="0" smtClean="0"/>
              <a:t>Criteria for scope storage cabinet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How to prepare scope for storage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Angulation knobs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Attachments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If the scope should be hung or coiled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title="photo of scope storage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03" r="-71103"/>
          <a:stretch>
            <a:fillRect/>
          </a:stretch>
        </p:blipFill>
        <p:spPr>
          <a:xfrm>
            <a:off x="5334000" y="1981200"/>
            <a:ext cx="3809999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86945" y="5504781"/>
            <a:ext cx="2069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Susan Klacik (author),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47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Storage ST91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Store hanging </a:t>
            </a:r>
            <a:r>
              <a:rPr lang="en-US" sz="2600" dirty="0"/>
              <a:t>vertically with the distal tip hanging freely in </a:t>
            </a:r>
            <a:r>
              <a:rPr lang="en-US" sz="2600" dirty="0" smtClean="0"/>
              <a:t>a clean </a:t>
            </a:r>
            <a:r>
              <a:rPr lang="en-US" sz="2600" dirty="0"/>
              <a:t>well-</a:t>
            </a:r>
            <a:r>
              <a:rPr lang="en-US" sz="2600" dirty="0" smtClean="0"/>
              <a:t>ventilated</a:t>
            </a:r>
            <a:r>
              <a:rPr lang="en-US" sz="2600" dirty="0"/>
              <a:t> </a:t>
            </a:r>
            <a:r>
              <a:rPr lang="en-US" sz="2600" dirty="0" smtClean="0"/>
              <a:t>cabinet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Angulation lock </a:t>
            </a:r>
            <a:r>
              <a:rPr lang="en-US" sz="2600" dirty="0"/>
              <a:t>should be in the </a:t>
            </a:r>
            <a:r>
              <a:rPr lang="en-US" sz="2600" dirty="0" smtClean="0"/>
              <a:t>open position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 smtClean="0"/>
              <a:t>Leave sufficient </a:t>
            </a:r>
            <a:r>
              <a:rPr lang="en-US" sz="2600" dirty="0"/>
              <a:t>space </a:t>
            </a:r>
            <a:r>
              <a:rPr lang="en-US" sz="2600" dirty="0" smtClean="0"/>
              <a:t>around </a:t>
            </a:r>
            <a:r>
              <a:rPr lang="en-US" sz="2600" dirty="0"/>
              <a:t>scopes to prevent them hitting </a:t>
            </a:r>
            <a:r>
              <a:rPr lang="en-US" sz="2600" dirty="0" smtClean="0"/>
              <a:t>into one another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All removable parts (e.g., valves and caps) should be </a:t>
            </a:r>
            <a:r>
              <a:rPr lang="en-US" sz="2600" dirty="0" smtClean="0"/>
              <a:t>detached and kept with the scope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13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15&quot;&gt;&lt;object type=&quot;3&quot; unique_id=&quot;10890&quot;&gt;&lt;property id=&quot;20148&quot; value=&quot;5&quot;/&gt;&lt;property id=&quot;20300&quot; value=&quot;Slide 2 - &amp;quot;Objectives&amp;quot;&quot;/&gt;&lt;property id=&quot;20307&quot; value=&quot;278&quot;/&gt;&lt;/object&gt;&lt;object type=&quot;3&quot; unique_id=&quot;10891&quot;&gt;&lt;property id=&quot;20148&quot; value=&quot;5&quot;/&gt;&lt;property id=&quot;20300&quot; value=&quot;Slide 3 - &amp;quot;High Level Disinfection/Sterilization: Instructions for Use (IFU)&amp;quot;&quot;/&gt;&lt;property id=&quot;20307&quot; value=&quot;279&quot;/&gt;&lt;/object&gt;&lt;object type=&quot;3&quot; unique_id=&quot;10892&quot;&gt;&lt;property id=&quot;20148&quot; value=&quot;5&quot;/&gt;&lt;property id=&quot;20300&quot; value=&quot;Slide 4 - &amp;quot;High Level Disinfection&amp;quot;&quot;/&gt;&lt;property id=&quot;20307&quot; value=&quot;280&quot;/&gt;&lt;/object&gt;&lt;object type=&quot;3&quot; unique_id=&quot;10893&quot;&gt;&lt;property id=&quot;20148&quot; value=&quot;5&quot;/&gt;&lt;property id=&quot;20300&quot; value=&quot;Slide 5 - &amp;quot;Automatic Endoscope Reprocessor (AER)&amp;quot;&quot;/&gt;&lt;property id=&quot;20307&quot; value=&quot;281&quot;/&gt;&lt;/object&gt;&lt;object type=&quot;3&quot; unique_id=&quot;10894&quot;&gt;&lt;property id=&quot;20148&quot; value=&quot;5&quot;/&gt;&lt;property id=&quot;20300&quot; value=&quot;Slide 6 - &amp;quot;Automatic Endoscope Reprocessor (AER)&amp;quot;&quot;/&gt;&lt;property id=&quot;20307&quot; value=&quot;282&quot;/&gt;&lt;/object&gt;&lt;object type=&quot;3&quot; unique_id=&quot;10895&quot;&gt;&lt;property id=&quot;20148&quot; value=&quot;5&quot;/&gt;&lt;property id=&quot;20300&quot; value=&quot;Slide 7 - &amp;quot;Sterilization&amp;quot;&quot;/&gt;&lt;property id=&quot;20307&quot; value=&quot;283&quot;/&gt;&lt;/object&gt;&lt;object type=&quot;3&quot; unique_id=&quot;10896&quot;&gt;&lt;property id=&quot;20148&quot; value=&quot;5&quot;/&gt;&lt;property id=&quot;20300&quot; value=&quot;Slide 8 - &amp;quot;Storage IFU&amp;quot;&quot;/&gt;&lt;property id=&quot;20307&quot; value=&quot;284&quot;/&gt;&lt;/object&gt;&lt;object type=&quot;3&quot; unique_id=&quot;10897&quot;&gt;&lt;property id=&quot;20148&quot; value=&quot;5&quot;/&gt;&lt;property id=&quot;20300&quot; value=&quot;Slide 9 - &amp;quot;Storage ST91&amp;quot;&quot;/&gt;&lt;property id=&quot;20307&quot; value=&quot;285&quot;/&gt;&lt;/object&gt;&lt;object type=&quot;3&quot; unique_id=&quot;10898&quot;&gt;&lt;property id=&quot;20148&quot; value=&quot;5&quot;/&gt;&lt;property id=&quot;20300&quot; value=&quot;Slide 10 - &amp;quot;Storage ST91&amp;quot;&quot;/&gt;&lt;property id=&quot;20307&quot; value=&quot;286&quot;/&gt;&lt;/object&gt;&lt;object type=&quot;3&quot; unique_id=&quot;10899&quot;&gt;&lt;property id=&quot;20148&quot; value=&quot;5&quot;/&gt;&lt;property id=&quot;20300&quot; value=&quot;Slide 11 - &amp;quot;Storage ST91&amp;quot;&quot;/&gt;&lt;property id=&quot;20307&quot; value=&quot;287&quot;/&gt;&lt;/object&gt;&lt;object type=&quot;3&quot; unique_id=&quot;10900&quot;&gt;&lt;property id=&quot;20148&quot; value=&quot;5&quot;/&gt;&lt;property id=&quot;20300&quot; value=&quot;Slide 12 - &amp;quot;Hang Time&amp;quot;&quot;/&gt;&lt;property id=&quot;20307&quot; value=&quot;288&quot;/&gt;&lt;/object&gt;&lt;object type=&quot;3&quot; unique_id=&quot;10901&quot;&gt;&lt;property id=&quot;20148&quot; value=&quot;5&quot;/&gt;&lt;property id=&quot;20300&quot; value=&quot;Slide 13 - &amp;quot;Hang Time Risk Assessment&amp;quot;&quot;/&gt;&lt;property id=&quot;20307&quot; value=&quot;289&quot;/&gt;&lt;/object&gt;&lt;object type=&quot;3&quot; unique_id=&quot;10902&quot;&gt;&lt;property id=&quot;20148&quot; value=&quot;5&quot;/&gt;&lt;property id=&quot;20300&quot; value=&quot;Slide 14 - &amp;quot;Hang Time Risk Assessment&amp;quot;&quot;/&gt;&lt;property id=&quot;20307&quot; value=&quot;290&quot;/&gt;&lt;/object&gt;&lt;object type=&quot;3&quot; unique_id=&quot;10904&quot;&gt;&lt;property id=&quot;20148&quot; value=&quot;5&quot;/&gt;&lt;property id=&quot;20300&quot; value=&quot;Slide 15 - &amp;quot;Transport of Disinfected Scopes&amp;quot;&quot;/&gt;&lt;property id=&quot;20307&quot; value=&quot;292&quot;/&gt;&lt;/object&gt;&lt;object type=&quot;3&quot; unique_id=&quot;10905&quot;&gt;&lt;property id=&quot;20148&quot; value=&quot;5&quot;/&gt;&lt;property id=&quot;20300&quot; value=&quot;Slide 16 - &amp;quot;Quality Control Ability to Track Scope Use&amp;quot;&quot;/&gt;&lt;property id=&quot;20307&quot; value=&quot;293&quot;/&gt;&lt;/object&gt;&lt;object type=&quot;3&quot; unique_id=&quot;10906&quot;&gt;&lt;property id=&quot;20148&quot; value=&quot;5&quot;/&gt;&lt;property id=&quot;20300&quot; value=&quot;Slide 17 - &amp;quot;Record Keeping&amp;quot;&quot;/&gt;&lt;property id=&quot;20307&quot; value=&quot;294&quot;/&gt;&lt;/object&gt;&lt;object type=&quot;3&quot; unique_id=&quot;10908&quot;&gt;&lt;property id=&quot;20148&quot; value=&quot;5&quot;/&gt;&lt;property id=&quot;20300&quot; value=&quot;Slide 18 - &amp;quot; References &amp;quot;&quot;/&gt;&lt;property id=&quot;20307&quot; value=&quot;296&quot;/&gt;&lt;/object&gt;&lt;object type=&quot;3&quot; unique_id=&quot;11536&quot;&gt;&lt;property id=&quot;20148&quot; value=&quot;5&quot;/&gt;&lt;property id=&quot;20300&quot; value=&quot;Slide 1 - &amp;quot;AHRQ Safety Program for Ambulatory Surgery&amp;quot;&quot;/&gt;&lt;property id=&quot;20307&quot; value=&quot;298&quot;/&gt;&lt;/object&gt;&lt;/object&gt;&lt;object type=&quot;8&quot; unique_id=&quot;1010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9A093AC7FA040A9DB4F9526404739" ma:contentTypeVersion="8" ma:contentTypeDescription="Create a new document." ma:contentTypeScope="" ma:versionID="d3d9ca2572fceb24ae975b9657b66f00">
  <xsd:schema xmlns:xsd="http://www.w3.org/2001/XMLSchema" xmlns:xs="http://www.w3.org/2001/XMLSchema" xmlns:p="http://schemas.microsoft.com/office/2006/metadata/properties" xmlns:ns2="e3c0451c-290c-4e3c-a011-3b2938cad35d" targetNamespace="http://schemas.microsoft.com/office/2006/metadata/properties" ma:root="true" ma:fieldsID="a3cb5b4c37628e9541255ad49107ac90" ns2:_="">
    <xsd:import namespace="e3c0451c-290c-4e3c-a011-3b2938cad35d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Title0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0451c-290c-4e3c-a011-3b2938cad35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Category" ma:format="Dropdown" ma:internalName="Document_x0020_Type">
      <xsd:simpleType>
        <xsd:union memberTypes="dms:Text">
          <xsd:simpleType>
            <xsd:restriction base="dms:Choice">
              <xsd:enumeration value="AHRQ Deliverable"/>
              <xsd:enumeration value="Content"/>
              <xsd:enumeration value="Communications"/>
              <xsd:enumeration value="Data"/>
              <xsd:enumeration value="Expense Form"/>
              <xsd:enumeration value="Monthly Report"/>
              <xsd:enumeration value="Quality Improvement Resources"/>
              <xsd:enumeration value="Recordings"/>
              <xsd:enumeration value="Sustainability"/>
              <xsd:enumeration value="Syllabus"/>
              <xsd:enumeration value="Template"/>
              <xsd:enumeration value="Other"/>
            </xsd:restriction>
          </xsd:simpleType>
        </xsd:union>
      </xsd:simpleType>
    </xsd:element>
    <xsd:element name="Title0" ma:index="9" nillable="true" ma:displayName="Title" ma:internalName="Title0">
      <xsd:simpleType>
        <xsd:restriction base="dms:Text">
          <xsd:maxLength value="255"/>
        </xsd:restriction>
      </xsd:simpleType>
    </xsd:element>
    <xsd:element name="Status" ma:index="10" nillable="true" ma:displayName="Status" ma:default="Active" ma:format="Dropdown" ma:internalName="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2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3c0451c-290c-4e3c-a011-3b2938cad35d">ASC Toolkit Review</Document_x0020_Type>
    <Status xmlns="e3c0451c-290c-4e3c-a011-3b2938cad35d">Active</Status>
    <Title0 xmlns="e3c0451c-290c-4e3c-a011-3b2938cad35d" xsi:nil="true"/>
  </documentManagement>
</p:properties>
</file>

<file path=customXml/itemProps1.xml><?xml version="1.0" encoding="utf-8"?>
<ds:datastoreItem xmlns:ds="http://schemas.openxmlformats.org/officeDocument/2006/customXml" ds:itemID="{68CD2B96-DFF8-413B-9EF4-F8F686596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0451c-290c-4e3c-a011-3b2938cad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CDF08-3913-4748-8E59-3C2A39E04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656E47-E2B0-4936-8DF0-94264FEBAD66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e3c0451c-290c-4e3c-a011-3b2938cad35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10742</TotalTime>
  <Words>819</Words>
  <Application>Microsoft Office PowerPoint</Application>
  <PresentationFormat>On-screen Show (4:3)</PresentationFormat>
  <Paragraphs>121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Custom Design</vt:lpstr>
      <vt:lpstr>AHRQ Safety Program for Ambulatory Surgery  Implementation Guide </vt:lpstr>
      <vt:lpstr>Objectives</vt:lpstr>
      <vt:lpstr>High-Level Disinfection/Sterilization: Instructions for Use (IFU)</vt:lpstr>
      <vt:lpstr>High-Level Disinfection</vt:lpstr>
      <vt:lpstr>Automatic Endoscope Reprocessor (AER)</vt:lpstr>
      <vt:lpstr>Automatic Endoscope Reprocessor (AER)</vt:lpstr>
      <vt:lpstr>Sterilization</vt:lpstr>
      <vt:lpstr>Storage IFU</vt:lpstr>
      <vt:lpstr>Storage ST91</vt:lpstr>
      <vt:lpstr>Storage ST91</vt:lpstr>
      <vt:lpstr>Storage ST91</vt:lpstr>
      <vt:lpstr>Hang Time</vt:lpstr>
      <vt:lpstr>Hang Time Risk Assessment</vt:lpstr>
      <vt:lpstr>Hang Time Risk Assessment</vt:lpstr>
      <vt:lpstr>Transport of Disinfected Scopes</vt:lpstr>
      <vt:lpstr>Quality Control Ability To Track Scope Use</vt:lpstr>
      <vt:lpstr>Record Keeping</vt:lpstr>
      <vt:lpstr> References </vt:lpstr>
    </vt:vector>
  </TitlesOfParts>
  <Company>The American Hospital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Communication and Teamwork in the Surgical Environment</dc:title>
  <dc:creator>Katy O'Shea</dc:creator>
  <cp:lastModifiedBy>Windows User</cp:lastModifiedBy>
  <cp:revision>472</cp:revision>
  <cp:lastPrinted>2013-06-28T16:36:38Z</cp:lastPrinted>
  <dcterms:created xsi:type="dcterms:W3CDTF">2012-03-06T21:09:36Z</dcterms:created>
  <dcterms:modified xsi:type="dcterms:W3CDTF">2017-04-13T14:03:27Z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0x0101009CA9A093AC7FA040A9DB4F9526404739</vt:lpwstr>
  </property>
</Properties>
</file>