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Lst>
  <p:notesMasterIdLst>
    <p:notesMasterId r:id="rId25"/>
  </p:notesMasterIdLst>
  <p:handoutMasterIdLst>
    <p:handoutMasterId r:id="rId26"/>
  </p:handoutMasterIdLst>
  <p:sldIdLst>
    <p:sldId id="259" r:id="rId5"/>
    <p:sldId id="260" r:id="rId6"/>
    <p:sldId id="261" r:id="rId7"/>
    <p:sldId id="262" r:id="rId8"/>
    <p:sldId id="263" r:id="rId9"/>
    <p:sldId id="264" r:id="rId10"/>
    <p:sldId id="265" r:id="rId11"/>
    <p:sldId id="266" r:id="rId12"/>
    <p:sldId id="267" r:id="rId13"/>
    <p:sldId id="268" r:id="rId14"/>
    <p:sldId id="271" r:id="rId15"/>
    <p:sldId id="272" r:id="rId16"/>
    <p:sldId id="273" r:id="rId17"/>
    <p:sldId id="274" r:id="rId18"/>
    <p:sldId id="275" r:id="rId19"/>
    <p:sldId id="276" r:id="rId20"/>
    <p:sldId id="277" r:id="rId21"/>
    <p:sldId id="278" r:id="rId22"/>
    <p:sldId id="279" r:id="rId23"/>
    <p:sldId id="280" r:id="rId24"/>
  </p:sldIdLst>
  <p:sldSz cx="9144000" cy="6858000" type="screen4x3"/>
  <p:notesSz cx="7010400" cy="9236075"/>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zie Edmondson" initials="" lastIdx="19" clrIdx="0"/>
  <p:cmAuthor id="7" name="Melissa A Miller" initials="MAM" lastIdx="3" clrIdx="7"/>
  <p:cmAuthor id="1" name="Administrator" initials="A" lastIdx="3" clrIdx="1"/>
  <p:cmAuthor id="2" name="Kristina K Davis" initials="KKD" lastIdx="7" clrIdx="2"/>
  <p:cmAuthor id="3" name="Disharoon, Amy" initials="DA" lastIdx="1" clrIdx="3">
    <p:extLst/>
  </p:cmAuthor>
  <p:cmAuthor id="4" name="Hung, Louella" initials="HL" lastIdx="26" clrIdx="4">
    <p:extLst/>
  </p:cmAuthor>
  <p:cmAuthor id="5" name="Duffy, Thomas [HRET]" initials="DT[" lastIdx="3" clrIdx="5">
    <p:extLst/>
  </p:cmAuthor>
  <p:cmAuthor id="6" name="Chris Heidenrich OCKT" initials="CH" lastIdx="1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1" autoAdjust="0"/>
    <p:restoredTop sz="89768" autoAdjust="0"/>
  </p:normalViewPr>
  <p:slideViewPr>
    <p:cSldViewPr>
      <p:cViewPr>
        <p:scale>
          <a:sx n="115" d="100"/>
          <a:sy n="115" d="100"/>
        </p:scale>
        <p:origin x="-72"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45DAC-A41C-A542-A366-D2F214399FAE}"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C0A073EC-D3BC-224C-9C1D-04BEFA1C82AD}">
      <dgm:prSet phldrT="[Text]" custT="1"/>
      <dgm:spPr>
        <a:solidFill>
          <a:srgbClr val="117F9B"/>
        </a:solidFill>
      </dgm:spPr>
      <dgm:t>
        <a:bodyPr/>
        <a:lstStyle/>
        <a:p>
          <a:r>
            <a:rPr lang="en-US" sz="3200" dirty="0" smtClean="0"/>
            <a:t>Hand hygiene </a:t>
          </a:r>
          <a:endParaRPr lang="en-US" sz="3200" dirty="0"/>
        </a:p>
      </dgm:t>
    </dgm:pt>
    <dgm:pt modelId="{22EE520C-DB2D-BA48-947F-2620AD08504A}" type="parTrans" cxnId="{51E17334-9223-274B-87EE-1F6E60F68F8A}">
      <dgm:prSet/>
      <dgm:spPr/>
      <dgm:t>
        <a:bodyPr/>
        <a:lstStyle/>
        <a:p>
          <a:endParaRPr lang="en-US"/>
        </a:p>
      </dgm:t>
    </dgm:pt>
    <dgm:pt modelId="{592C6A44-5920-994D-8182-D9228458AA7F}" type="sibTrans" cxnId="{51E17334-9223-274B-87EE-1F6E60F68F8A}">
      <dgm:prSet/>
      <dgm:spPr/>
      <dgm:t>
        <a:bodyPr/>
        <a:lstStyle/>
        <a:p>
          <a:endParaRPr lang="en-US"/>
        </a:p>
      </dgm:t>
    </dgm:pt>
    <dgm:pt modelId="{D65C3764-537B-474D-A86E-5DC6638109CF}">
      <dgm:prSet phldrT="[Text]" custT="1"/>
      <dgm:spPr>
        <a:solidFill>
          <a:srgbClr val="117F9B"/>
        </a:solidFill>
      </dgm:spPr>
      <dgm:t>
        <a:bodyPr/>
        <a:lstStyle/>
        <a:p>
          <a:r>
            <a:rPr lang="en-US" sz="2800" dirty="0" smtClean="0"/>
            <a:t>Effective strategies</a:t>
          </a:r>
          <a:endParaRPr lang="en-US" sz="2800" dirty="0"/>
        </a:p>
      </dgm:t>
    </dgm:pt>
    <dgm:pt modelId="{40708665-61E0-0943-8CBD-B77D729A3025}" type="parTrans" cxnId="{35EA8BD1-9645-F242-A278-F1FAE0A0F8A4}">
      <dgm:prSet/>
      <dgm:spPr>
        <a:solidFill>
          <a:srgbClr val="F48518"/>
        </a:solidFill>
        <a:ln w="38100" cap="sq" cmpd="sng"/>
        <a:effectLst>
          <a:outerShdw blurRad="40000" dist="23000" dir="5400000" rotWithShape="0">
            <a:srgbClr val="000000">
              <a:alpha val="35000"/>
            </a:srgbClr>
          </a:outerShdw>
        </a:effectLst>
      </dgm:spPr>
      <dgm:t>
        <a:bodyPr/>
        <a:lstStyle/>
        <a:p>
          <a:endParaRPr lang="en-US"/>
        </a:p>
      </dgm:t>
    </dgm:pt>
    <dgm:pt modelId="{903116B3-DA50-0148-AAD1-0DBAADD93588}" type="sibTrans" cxnId="{35EA8BD1-9645-F242-A278-F1FAE0A0F8A4}">
      <dgm:prSet/>
      <dgm:spPr/>
      <dgm:t>
        <a:bodyPr/>
        <a:lstStyle/>
        <a:p>
          <a:endParaRPr lang="en-US"/>
        </a:p>
      </dgm:t>
    </dgm:pt>
    <dgm:pt modelId="{777A90BC-4D52-3842-A135-A0BF1FA9B378}">
      <dgm:prSet phldrT="[Text]" custT="1"/>
      <dgm:spPr>
        <a:solidFill>
          <a:srgbClr val="117F9B"/>
        </a:solidFill>
      </dgm:spPr>
      <dgm:t>
        <a:bodyPr/>
        <a:lstStyle/>
        <a:p>
          <a:r>
            <a:rPr lang="en-US" sz="2800" dirty="0" smtClean="0"/>
            <a:t>Personnel</a:t>
          </a:r>
          <a:endParaRPr lang="en-US" sz="1800" dirty="0"/>
        </a:p>
      </dgm:t>
    </dgm:pt>
    <dgm:pt modelId="{EBCCBE4F-9A61-FB4F-85B2-36075204E2BC}" type="parTrans" cxnId="{95D5BF8C-BF8B-EA44-B614-2A0DC6CDF62A}">
      <dgm:prSet/>
      <dgm:spPr>
        <a:solidFill>
          <a:srgbClr val="F48518"/>
        </a:solidFill>
        <a:ln w="28575" cmpd="sng"/>
      </dgm:spPr>
      <dgm:t>
        <a:bodyPr/>
        <a:lstStyle/>
        <a:p>
          <a:endParaRPr lang="en-US"/>
        </a:p>
      </dgm:t>
    </dgm:pt>
    <dgm:pt modelId="{D0D0FFF7-6BC1-9644-8843-E75C3FA64704}" type="sibTrans" cxnId="{95D5BF8C-BF8B-EA44-B614-2A0DC6CDF62A}">
      <dgm:prSet/>
      <dgm:spPr/>
      <dgm:t>
        <a:bodyPr/>
        <a:lstStyle/>
        <a:p>
          <a:endParaRPr lang="en-US"/>
        </a:p>
      </dgm:t>
    </dgm:pt>
    <dgm:pt modelId="{C22A3A66-6910-BD42-9FFA-0241403837E7}">
      <dgm:prSet phldrT="[Text]" custT="1"/>
      <dgm:spPr>
        <a:solidFill>
          <a:srgbClr val="117F9B"/>
        </a:solidFill>
      </dgm:spPr>
      <dgm:t>
        <a:bodyPr/>
        <a:lstStyle/>
        <a:p>
          <a:r>
            <a:rPr lang="en-US" sz="2800" dirty="0" smtClean="0"/>
            <a:t>Patients &amp; families</a:t>
          </a:r>
          <a:endParaRPr lang="en-US" sz="2800" dirty="0"/>
        </a:p>
      </dgm:t>
    </dgm:pt>
    <dgm:pt modelId="{80B3F81F-90D7-0B48-B670-F719304DAFC3}" type="parTrans" cxnId="{B6CD7D7A-A1AE-E94A-B04F-1B91A5E790A9}">
      <dgm:prSet/>
      <dgm:spPr>
        <a:solidFill>
          <a:srgbClr val="F48518"/>
        </a:solidFill>
      </dgm:spPr>
      <dgm:t>
        <a:bodyPr/>
        <a:lstStyle/>
        <a:p>
          <a:endParaRPr lang="en-US" u="sng"/>
        </a:p>
      </dgm:t>
    </dgm:pt>
    <dgm:pt modelId="{EDB0138F-EAEF-AB47-8994-D88A6C3F7FA0}" type="sibTrans" cxnId="{B6CD7D7A-A1AE-E94A-B04F-1B91A5E790A9}">
      <dgm:prSet/>
      <dgm:spPr/>
      <dgm:t>
        <a:bodyPr/>
        <a:lstStyle/>
        <a:p>
          <a:endParaRPr lang="en-US"/>
        </a:p>
      </dgm:t>
    </dgm:pt>
    <dgm:pt modelId="{CEA5997B-5C52-D243-AF8C-B9D2AF77E6DB}">
      <dgm:prSet phldrT="[Text]" custT="1"/>
      <dgm:spPr>
        <a:solidFill>
          <a:srgbClr val="117F9B"/>
        </a:solidFill>
      </dgm:spPr>
      <dgm:t>
        <a:bodyPr/>
        <a:lstStyle/>
        <a:p>
          <a:r>
            <a:rPr lang="en-US" sz="2800" dirty="0" smtClean="0"/>
            <a:t>Organizational &amp; system characteristics</a:t>
          </a:r>
          <a:endParaRPr lang="en-US" sz="2800" dirty="0"/>
        </a:p>
      </dgm:t>
    </dgm:pt>
    <dgm:pt modelId="{830216FA-80B3-F847-BF5C-DC579DC4E3C7}" type="parTrans" cxnId="{D577E75F-5855-C444-934D-5197D38EEA2D}">
      <dgm:prSet/>
      <dgm:spPr>
        <a:solidFill>
          <a:srgbClr val="F48518"/>
        </a:solidFill>
      </dgm:spPr>
      <dgm:t>
        <a:bodyPr/>
        <a:lstStyle/>
        <a:p>
          <a:endParaRPr lang="en-US"/>
        </a:p>
      </dgm:t>
    </dgm:pt>
    <dgm:pt modelId="{22F61B9A-95ED-7C4A-BBBE-A2DA6CB076DC}" type="sibTrans" cxnId="{D577E75F-5855-C444-934D-5197D38EEA2D}">
      <dgm:prSet/>
      <dgm:spPr/>
      <dgm:t>
        <a:bodyPr/>
        <a:lstStyle/>
        <a:p>
          <a:endParaRPr lang="en-US"/>
        </a:p>
      </dgm:t>
    </dgm:pt>
    <dgm:pt modelId="{D6C409F6-FB35-454E-B46D-801E115D1531}">
      <dgm:prSet phldrT="[Text]" custT="1"/>
      <dgm:spPr>
        <a:solidFill>
          <a:srgbClr val="117F9B"/>
        </a:solidFill>
      </dgm:spPr>
      <dgm:t>
        <a:bodyPr/>
        <a:lstStyle/>
        <a:p>
          <a:r>
            <a:rPr lang="en-US" sz="2800" dirty="0" smtClean="0"/>
            <a:t>External environment</a:t>
          </a:r>
          <a:endParaRPr lang="en-US" sz="2800" dirty="0"/>
        </a:p>
      </dgm:t>
    </dgm:pt>
    <dgm:pt modelId="{040C0E7A-5314-D64F-877E-9BE1BC383393}" type="parTrans" cxnId="{D0F88D60-90B7-5948-B2DD-8268F10E33A0}">
      <dgm:prSet/>
      <dgm:spPr>
        <a:solidFill>
          <a:srgbClr val="F48518"/>
        </a:solidFill>
      </dgm:spPr>
      <dgm:t>
        <a:bodyPr/>
        <a:lstStyle/>
        <a:p>
          <a:endParaRPr lang="en-US"/>
        </a:p>
      </dgm:t>
    </dgm:pt>
    <dgm:pt modelId="{F10562C6-6BC9-F843-8391-507AFA4EFF1E}" type="sibTrans" cxnId="{D0F88D60-90B7-5948-B2DD-8268F10E33A0}">
      <dgm:prSet/>
      <dgm:spPr/>
      <dgm:t>
        <a:bodyPr/>
        <a:lstStyle/>
        <a:p>
          <a:endParaRPr lang="en-US"/>
        </a:p>
      </dgm:t>
    </dgm:pt>
    <dgm:pt modelId="{A7223B8C-B4DE-2F42-870E-53DAC2EC4676}" type="pres">
      <dgm:prSet presAssocID="{C9345DAC-A41C-A542-A366-D2F214399FAE}" presName="cycle" presStyleCnt="0">
        <dgm:presLayoutVars>
          <dgm:chMax val="1"/>
          <dgm:dir/>
          <dgm:animLvl val="ctr"/>
          <dgm:resizeHandles val="exact"/>
        </dgm:presLayoutVars>
      </dgm:prSet>
      <dgm:spPr/>
      <dgm:t>
        <a:bodyPr/>
        <a:lstStyle/>
        <a:p>
          <a:endParaRPr lang="en-US"/>
        </a:p>
      </dgm:t>
    </dgm:pt>
    <dgm:pt modelId="{40F4D810-F455-C64B-A918-C1170EDD0902}" type="pres">
      <dgm:prSet presAssocID="{C0A073EC-D3BC-224C-9C1D-04BEFA1C82AD}" presName="centerShape" presStyleLbl="node0" presStyleIdx="0" presStyleCnt="1" custScaleX="121647" custScaleY="99073" custLinFactNeighborX="2120" custLinFactNeighborY="-16687"/>
      <dgm:spPr/>
      <dgm:t>
        <a:bodyPr/>
        <a:lstStyle/>
        <a:p>
          <a:endParaRPr lang="en-US"/>
        </a:p>
      </dgm:t>
    </dgm:pt>
    <dgm:pt modelId="{D0859746-3B09-0544-925E-F8DE1D960952}" type="pres">
      <dgm:prSet presAssocID="{40708665-61E0-0943-8CBD-B77D729A3025}" presName="parTrans" presStyleLbl="bgSibTrans2D1" presStyleIdx="0" presStyleCnt="5" custScaleY="52749" custLinFactNeighborX="-8614" custLinFactNeighborY="23526"/>
      <dgm:spPr/>
      <dgm:t>
        <a:bodyPr/>
        <a:lstStyle/>
        <a:p>
          <a:endParaRPr lang="en-US"/>
        </a:p>
      </dgm:t>
    </dgm:pt>
    <dgm:pt modelId="{A2DB1430-74F2-CF40-B972-948B9A0D6FAD}" type="pres">
      <dgm:prSet presAssocID="{D65C3764-537B-474D-A86E-5DC6638109CF}" presName="node" presStyleLbl="node1" presStyleIdx="0" presStyleCnt="5" custScaleX="214039" custScaleY="40759" custRadScaleRad="99988" custRadScaleInc="251581">
        <dgm:presLayoutVars>
          <dgm:bulletEnabled val="1"/>
        </dgm:presLayoutVars>
      </dgm:prSet>
      <dgm:spPr/>
      <dgm:t>
        <a:bodyPr/>
        <a:lstStyle/>
        <a:p>
          <a:endParaRPr lang="en-US"/>
        </a:p>
      </dgm:t>
    </dgm:pt>
    <dgm:pt modelId="{1BC3C535-39E1-D540-ACF0-C32091EE21AC}" type="pres">
      <dgm:prSet presAssocID="{EBCCBE4F-9A61-FB4F-85B2-36075204E2BC}" presName="parTrans" presStyleLbl="bgSibTrans2D1" presStyleIdx="1" presStyleCnt="5" custScaleY="52754" custLinFactNeighborX="10129" custLinFactNeighborY="-1253"/>
      <dgm:spPr/>
      <dgm:t>
        <a:bodyPr/>
        <a:lstStyle/>
        <a:p>
          <a:endParaRPr lang="en-US"/>
        </a:p>
      </dgm:t>
    </dgm:pt>
    <dgm:pt modelId="{2B7EAA2F-559D-C049-A19F-CFDCC9FC555E}" type="pres">
      <dgm:prSet presAssocID="{777A90BC-4D52-3842-A135-A0BF1FA9B378}" presName="node" presStyleLbl="node1" presStyleIdx="1" presStyleCnt="5" custScaleX="84173" custScaleY="48363" custRadScaleRad="106997" custRadScaleInc="-74514">
        <dgm:presLayoutVars>
          <dgm:bulletEnabled val="1"/>
        </dgm:presLayoutVars>
      </dgm:prSet>
      <dgm:spPr/>
      <dgm:t>
        <a:bodyPr/>
        <a:lstStyle/>
        <a:p>
          <a:endParaRPr lang="en-US"/>
        </a:p>
      </dgm:t>
    </dgm:pt>
    <dgm:pt modelId="{175C6FB3-D85B-4B4F-B4FF-D5FAE86E5DBD}" type="pres">
      <dgm:prSet presAssocID="{80B3F81F-90D7-0B48-B670-F719304DAFC3}" presName="parTrans" presStyleLbl="bgSibTrans2D1" presStyleIdx="2" presStyleCnt="5" custScaleY="59347" custLinFactNeighborX="-3660" custLinFactNeighborY="44003"/>
      <dgm:spPr/>
      <dgm:t>
        <a:bodyPr/>
        <a:lstStyle/>
        <a:p>
          <a:endParaRPr lang="en-US"/>
        </a:p>
      </dgm:t>
    </dgm:pt>
    <dgm:pt modelId="{86EED3E2-0D18-4E42-8252-2971B055E3E1}" type="pres">
      <dgm:prSet presAssocID="{C22A3A66-6910-BD42-9FFA-0241403837E7}" presName="node" presStyleLbl="node1" presStyleIdx="2" presStyleCnt="5" custScaleX="111511" custScaleY="62173" custRadScaleRad="121169" custRadScaleInc="152947">
        <dgm:presLayoutVars>
          <dgm:bulletEnabled val="1"/>
        </dgm:presLayoutVars>
      </dgm:prSet>
      <dgm:spPr/>
      <dgm:t>
        <a:bodyPr/>
        <a:lstStyle/>
        <a:p>
          <a:endParaRPr lang="en-US"/>
        </a:p>
      </dgm:t>
    </dgm:pt>
    <dgm:pt modelId="{F08B09AD-BD74-8F4C-98EB-D6B4EDBEE51E}" type="pres">
      <dgm:prSet presAssocID="{040C0E7A-5314-D64F-877E-9BE1BC383393}" presName="parTrans" presStyleLbl="bgSibTrans2D1" presStyleIdx="3" presStyleCnt="5" custScaleX="87477" custScaleY="65171" custLinFactNeighborX="-18386" custLinFactNeighborY="-3510"/>
      <dgm:spPr/>
      <dgm:t>
        <a:bodyPr/>
        <a:lstStyle/>
        <a:p>
          <a:endParaRPr lang="en-US"/>
        </a:p>
      </dgm:t>
    </dgm:pt>
    <dgm:pt modelId="{BEE9AE8F-A854-EA47-9574-D65A1268ED98}" type="pres">
      <dgm:prSet presAssocID="{D6C409F6-FB35-454E-B46D-801E115D1531}" presName="node" presStyleLbl="node1" presStyleIdx="3" presStyleCnt="5" custScaleX="120900" custScaleY="63304" custRadScaleRad="109898" custRadScaleInc="132452">
        <dgm:presLayoutVars>
          <dgm:bulletEnabled val="1"/>
        </dgm:presLayoutVars>
      </dgm:prSet>
      <dgm:spPr/>
      <dgm:t>
        <a:bodyPr/>
        <a:lstStyle/>
        <a:p>
          <a:endParaRPr lang="en-US"/>
        </a:p>
      </dgm:t>
    </dgm:pt>
    <dgm:pt modelId="{33A25F17-97AB-1D4A-AEE7-07B8B22C3EE5}" type="pres">
      <dgm:prSet presAssocID="{830216FA-80B3-F847-BF5C-DC579DC4E3C7}" presName="parTrans" presStyleLbl="bgSibTrans2D1" presStyleIdx="4" presStyleCnt="5" custScaleY="59468" custLinFactNeighborX="-944" custLinFactNeighborY="-37036"/>
      <dgm:spPr/>
      <dgm:t>
        <a:bodyPr/>
        <a:lstStyle/>
        <a:p>
          <a:endParaRPr lang="en-US"/>
        </a:p>
      </dgm:t>
    </dgm:pt>
    <dgm:pt modelId="{DD73A789-4635-114C-8789-895939FA1091}" type="pres">
      <dgm:prSet presAssocID="{CEA5997B-5C52-D243-AF8C-B9D2AF77E6DB}" presName="node" presStyleLbl="node1" presStyleIdx="4" presStyleCnt="5" custScaleX="238850" custScaleY="61370" custRadScaleRad="85229" custRadScaleInc="447345">
        <dgm:presLayoutVars>
          <dgm:bulletEnabled val="1"/>
        </dgm:presLayoutVars>
      </dgm:prSet>
      <dgm:spPr/>
      <dgm:t>
        <a:bodyPr/>
        <a:lstStyle/>
        <a:p>
          <a:endParaRPr lang="en-US"/>
        </a:p>
      </dgm:t>
    </dgm:pt>
  </dgm:ptLst>
  <dgm:cxnLst>
    <dgm:cxn modelId="{D0F88D60-90B7-5948-B2DD-8268F10E33A0}" srcId="{C0A073EC-D3BC-224C-9C1D-04BEFA1C82AD}" destId="{D6C409F6-FB35-454E-B46D-801E115D1531}" srcOrd="3" destOrd="0" parTransId="{040C0E7A-5314-D64F-877E-9BE1BC383393}" sibTransId="{F10562C6-6BC9-F843-8391-507AFA4EFF1E}"/>
    <dgm:cxn modelId="{526A6104-91BA-4CED-8C02-3D51B72F75FC}" type="presOf" srcId="{D65C3764-537B-474D-A86E-5DC6638109CF}" destId="{A2DB1430-74F2-CF40-B972-948B9A0D6FAD}" srcOrd="0" destOrd="0" presId="urn:microsoft.com/office/officeart/2005/8/layout/radial4"/>
    <dgm:cxn modelId="{B6CD7D7A-A1AE-E94A-B04F-1B91A5E790A9}" srcId="{C0A073EC-D3BC-224C-9C1D-04BEFA1C82AD}" destId="{C22A3A66-6910-BD42-9FFA-0241403837E7}" srcOrd="2" destOrd="0" parTransId="{80B3F81F-90D7-0B48-B670-F719304DAFC3}" sibTransId="{EDB0138F-EAEF-AB47-8994-D88A6C3F7FA0}"/>
    <dgm:cxn modelId="{F59CA022-075A-44A2-ADE8-47E2BA427F87}" type="presOf" srcId="{C22A3A66-6910-BD42-9FFA-0241403837E7}" destId="{86EED3E2-0D18-4E42-8252-2971B055E3E1}" srcOrd="0" destOrd="0" presId="urn:microsoft.com/office/officeart/2005/8/layout/radial4"/>
    <dgm:cxn modelId="{35EA8BD1-9645-F242-A278-F1FAE0A0F8A4}" srcId="{C0A073EC-D3BC-224C-9C1D-04BEFA1C82AD}" destId="{D65C3764-537B-474D-A86E-5DC6638109CF}" srcOrd="0" destOrd="0" parTransId="{40708665-61E0-0943-8CBD-B77D729A3025}" sibTransId="{903116B3-DA50-0148-AAD1-0DBAADD93588}"/>
    <dgm:cxn modelId="{106971F8-AF07-4098-AB60-3A3DD8361E39}" type="presOf" srcId="{040C0E7A-5314-D64F-877E-9BE1BC383393}" destId="{F08B09AD-BD74-8F4C-98EB-D6B4EDBEE51E}" srcOrd="0" destOrd="0" presId="urn:microsoft.com/office/officeart/2005/8/layout/radial4"/>
    <dgm:cxn modelId="{95D5BF8C-BF8B-EA44-B614-2A0DC6CDF62A}" srcId="{C0A073EC-D3BC-224C-9C1D-04BEFA1C82AD}" destId="{777A90BC-4D52-3842-A135-A0BF1FA9B378}" srcOrd="1" destOrd="0" parTransId="{EBCCBE4F-9A61-FB4F-85B2-36075204E2BC}" sibTransId="{D0D0FFF7-6BC1-9644-8843-E75C3FA64704}"/>
    <dgm:cxn modelId="{72B667EE-B06B-4B47-9CBA-B8596773FC2E}" type="presOf" srcId="{CEA5997B-5C52-D243-AF8C-B9D2AF77E6DB}" destId="{DD73A789-4635-114C-8789-895939FA1091}" srcOrd="0" destOrd="0" presId="urn:microsoft.com/office/officeart/2005/8/layout/radial4"/>
    <dgm:cxn modelId="{FDC46FEB-C85D-455F-8392-CEFFA6575899}" type="presOf" srcId="{C9345DAC-A41C-A542-A366-D2F214399FAE}" destId="{A7223B8C-B4DE-2F42-870E-53DAC2EC4676}" srcOrd="0" destOrd="0" presId="urn:microsoft.com/office/officeart/2005/8/layout/radial4"/>
    <dgm:cxn modelId="{643147D3-4773-4E3F-856E-92B7EF5E0D82}" type="presOf" srcId="{EBCCBE4F-9A61-FB4F-85B2-36075204E2BC}" destId="{1BC3C535-39E1-D540-ACF0-C32091EE21AC}" srcOrd="0" destOrd="0" presId="urn:microsoft.com/office/officeart/2005/8/layout/radial4"/>
    <dgm:cxn modelId="{DDEA6A50-5AC0-4254-B348-869D66CDEE74}" type="presOf" srcId="{830216FA-80B3-F847-BF5C-DC579DC4E3C7}" destId="{33A25F17-97AB-1D4A-AEE7-07B8B22C3EE5}" srcOrd="0" destOrd="0" presId="urn:microsoft.com/office/officeart/2005/8/layout/radial4"/>
    <dgm:cxn modelId="{BA813E03-DB90-4981-9CD3-2D3BB4D52C40}" type="presOf" srcId="{C0A073EC-D3BC-224C-9C1D-04BEFA1C82AD}" destId="{40F4D810-F455-C64B-A918-C1170EDD0902}" srcOrd="0" destOrd="0" presId="urn:microsoft.com/office/officeart/2005/8/layout/radial4"/>
    <dgm:cxn modelId="{51E17334-9223-274B-87EE-1F6E60F68F8A}" srcId="{C9345DAC-A41C-A542-A366-D2F214399FAE}" destId="{C0A073EC-D3BC-224C-9C1D-04BEFA1C82AD}" srcOrd="0" destOrd="0" parTransId="{22EE520C-DB2D-BA48-947F-2620AD08504A}" sibTransId="{592C6A44-5920-994D-8182-D9228458AA7F}"/>
    <dgm:cxn modelId="{5A58E8DB-63DD-411D-92FE-61E2F0FB7E9F}" type="presOf" srcId="{40708665-61E0-0943-8CBD-B77D729A3025}" destId="{D0859746-3B09-0544-925E-F8DE1D960952}" srcOrd="0" destOrd="0" presId="urn:microsoft.com/office/officeart/2005/8/layout/radial4"/>
    <dgm:cxn modelId="{D136E289-19C6-4D43-9AD5-158976183B75}" type="presOf" srcId="{777A90BC-4D52-3842-A135-A0BF1FA9B378}" destId="{2B7EAA2F-559D-C049-A19F-CFDCC9FC555E}" srcOrd="0" destOrd="0" presId="urn:microsoft.com/office/officeart/2005/8/layout/radial4"/>
    <dgm:cxn modelId="{531C742D-B382-4F3D-AA65-1912A9A0C344}" type="presOf" srcId="{D6C409F6-FB35-454E-B46D-801E115D1531}" destId="{BEE9AE8F-A854-EA47-9574-D65A1268ED98}" srcOrd="0" destOrd="0" presId="urn:microsoft.com/office/officeart/2005/8/layout/radial4"/>
    <dgm:cxn modelId="{D577E75F-5855-C444-934D-5197D38EEA2D}" srcId="{C0A073EC-D3BC-224C-9C1D-04BEFA1C82AD}" destId="{CEA5997B-5C52-D243-AF8C-B9D2AF77E6DB}" srcOrd="4" destOrd="0" parTransId="{830216FA-80B3-F847-BF5C-DC579DC4E3C7}" sibTransId="{22F61B9A-95ED-7C4A-BBBE-A2DA6CB076DC}"/>
    <dgm:cxn modelId="{DBAD9BF8-8F8F-4E35-B353-C4F65EFD2C2B}" type="presOf" srcId="{80B3F81F-90D7-0B48-B670-F719304DAFC3}" destId="{175C6FB3-D85B-4B4F-B4FF-D5FAE86E5DBD}" srcOrd="0" destOrd="0" presId="urn:microsoft.com/office/officeart/2005/8/layout/radial4"/>
    <dgm:cxn modelId="{ABC8D7A9-3B87-40BF-806A-2F6FFA613970}" type="presParOf" srcId="{A7223B8C-B4DE-2F42-870E-53DAC2EC4676}" destId="{40F4D810-F455-C64B-A918-C1170EDD0902}" srcOrd="0" destOrd="0" presId="urn:microsoft.com/office/officeart/2005/8/layout/radial4"/>
    <dgm:cxn modelId="{4E25E880-3824-4B3D-9B5A-6639FB8F6237}" type="presParOf" srcId="{A7223B8C-B4DE-2F42-870E-53DAC2EC4676}" destId="{D0859746-3B09-0544-925E-F8DE1D960952}" srcOrd="1" destOrd="0" presId="urn:microsoft.com/office/officeart/2005/8/layout/radial4"/>
    <dgm:cxn modelId="{7ADA2CA9-E3A3-4E98-8696-4EF94C289E2E}" type="presParOf" srcId="{A7223B8C-B4DE-2F42-870E-53DAC2EC4676}" destId="{A2DB1430-74F2-CF40-B972-948B9A0D6FAD}" srcOrd="2" destOrd="0" presId="urn:microsoft.com/office/officeart/2005/8/layout/radial4"/>
    <dgm:cxn modelId="{63AF46B1-AF43-44B4-883D-2B9926BFE754}" type="presParOf" srcId="{A7223B8C-B4DE-2F42-870E-53DAC2EC4676}" destId="{1BC3C535-39E1-D540-ACF0-C32091EE21AC}" srcOrd="3" destOrd="0" presId="urn:microsoft.com/office/officeart/2005/8/layout/radial4"/>
    <dgm:cxn modelId="{38621D09-76A8-4EED-8F22-428015F2F891}" type="presParOf" srcId="{A7223B8C-B4DE-2F42-870E-53DAC2EC4676}" destId="{2B7EAA2F-559D-C049-A19F-CFDCC9FC555E}" srcOrd="4" destOrd="0" presId="urn:microsoft.com/office/officeart/2005/8/layout/radial4"/>
    <dgm:cxn modelId="{48A424FC-8246-4DC8-9FE0-9CBE729C5D86}" type="presParOf" srcId="{A7223B8C-B4DE-2F42-870E-53DAC2EC4676}" destId="{175C6FB3-D85B-4B4F-B4FF-D5FAE86E5DBD}" srcOrd="5" destOrd="0" presId="urn:microsoft.com/office/officeart/2005/8/layout/radial4"/>
    <dgm:cxn modelId="{7476DFCD-3BDC-40E3-B1B3-627B93D56008}" type="presParOf" srcId="{A7223B8C-B4DE-2F42-870E-53DAC2EC4676}" destId="{86EED3E2-0D18-4E42-8252-2971B055E3E1}" srcOrd="6" destOrd="0" presId="urn:microsoft.com/office/officeart/2005/8/layout/radial4"/>
    <dgm:cxn modelId="{64110BFC-A5D4-4856-BF5B-8E33C4BAEA17}" type="presParOf" srcId="{A7223B8C-B4DE-2F42-870E-53DAC2EC4676}" destId="{F08B09AD-BD74-8F4C-98EB-D6B4EDBEE51E}" srcOrd="7" destOrd="0" presId="urn:microsoft.com/office/officeart/2005/8/layout/radial4"/>
    <dgm:cxn modelId="{A6CB4A2B-B55D-41F9-A6D7-C3675EDE31F9}" type="presParOf" srcId="{A7223B8C-B4DE-2F42-870E-53DAC2EC4676}" destId="{BEE9AE8F-A854-EA47-9574-D65A1268ED98}" srcOrd="8" destOrd="0" presId="urn:microsoft.com/office/officeart/2005/8/layout/radial4"/>
    <dgm:cxn modelId="{D72BF642-941F-4B04-B5F8-05C06B921C3F}" type="presParOf" srcId="{A7223B8C-B4DE-2F42-870E-53DAC2EC4676}" destId="{33A25F17-97AB-1D4A-AEE7-07B8B22C3EE5}" srcOrd="9" destOrd="0" presId="urn:microsoft.com/office/officeart/2005/8/layout/radial4"/>
    <dgm:cxn modelId="{6668FFC0-CD73-4B5D-9A5A-76DB44D97B45}" type="presParOf" srcId="{A7223B8C-B4DE-2F42-870E-53DAC2EC4676}" destId="{DD73A789-4635-114C-8789-895939FA1091}"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4D810-F455-C64B-A918-C1170EDD0902}">
      <dsp:nvSpPr>
        <dsp:cNvPr id="0" name=""/>
        <dsp:cNvSpPr/>
      </dsp:nvSpPr>
      <dsp:spPr>
        <a:xfrm>
          <a:off x="2947575" y="1609442"/>
          <a:ext cx="2465941" cy="2008337"/>
        </a:xfrm>
        <a:prstGeom prst="ellipse">
          <a:avLst/>
        </a:prstGeom>
        <a:solidFill>
          <a:srgbClr val="117F9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Hand hygiene </a:t>
          </a:r>
          <a:endParaRPr lang="en-US" sz="3200" kern="1200" dirty="0"/>
        </a:p>
      </dsp:txBody>
      <dsp:txXfrm>
        <a:off x="3308704" y="1903556"/>
        <a:ext cx="1743683" cy="1420109"/>
      </dsp:txXfrm>
    </dsp:sp>
    <dsp:sp modelId="{D0859746-3B09-0544-925E-F8DE1D960952}">
      <dsp:nvSpPr>
        <dsp:cNvPr id="0" name=""/>
        <dsp:cNvSpPr/>
      </dsp:nvSpPr>
      <dsp:spPr>
        <a:xfrm rot="16032564">
          <a:off x="3563154" y="1076992"/>
          <a:ext cx="926900" cy="304747"/>
        </a:xfrm>
        <a:prstGeom prst="leftArrow">
          <a:avLst>
            <a:gd name="adj1" fmla="val 60000"/>
            <a:gd name="adj2" fmla="val 50000"/>
          </a:avLst>
        </a:prstGeom>
        <a:solidFill>
          <a:srgbClr val="F48518"/>
        </a:solidFill>
        <a:ln w="38100" cap="sq" cmpd="sng">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DB1430-74F2-CF40-B972-948B9A0D6FAD}">
      <dsp:nvSpPr>
        <dsp:cNvPr id="0" name=""/>
        <dsp:cNvSpPr/>
      </dsp:nvSpPr>
      <dsp:spPr>
        <a:xfrm>
          <a:off x="2022932" y="316578"/>
          <a:ext cx="4121904" cy="627940"/>
        </a:xfrm>
        <a:prstGeom prst="roundRect">
          <a:avLst>
            <a:gd name="adj" fmla="val 10000"/>
          </a:avLst>
        </a:prstGeom>
        <a:solidFill>
          <a:srgbClr val="117F9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Effective strategies</a:t>
          </a:r>
          <a:endParaRPr lang="en-US" sz="2800" kern="1200" dirty="0"/>
        </a:p>
      </dsp:txBody>
      <dsp:txXfrm>
        <a:off x="2041324" y="334970"/>
        <a:ext cx="4085120" cy="591156"/>
      </dsp:txXfrm>
    </dsp:sp>
    <dsp:sp modelId="{1BC3C535-39E1-D540-ACF0-C32091EE21AC}">
      <dsp:nvSpPr>
        <dsp:cNvPr id="0" name=""/>
        <dsp:cNvSpPr/>
      </dsp:nvSpPr>
      <dsp:spPr>
        <a:xfrm rot="10800015">
          <a:off x="1211527" y="2453973"/>
          <a:ext cx="1814220" cy="304776"/>
        </a:xfrm>
        <a:prstGeom prst="leftArrow">
          <a:avLst>
            <a:gd name="adj1" fmla="val 60000"/>
            <a:gd name="adj2" fmla="val 50000"/>
          </a:avLst>
        </a:prstGeom>
        <a:solidFill>
          <a:srgbClr val="F48518"/>
        </a:solidFill>
        <a:ln w="28575" cmpd="sng">
          <a:noFill/>
        </a:ln>
        <a:effectLst/>
      </dsp:spPr>
      <dsp:style>
        <a:lnRef idx="0">
          <a:scrgbClr r="0" g="0" b="0"/>
        </a:lnRef>
        <a:fillRef idx="3">
          <a:scrgbClr r="0" g="0" b="0"/>
        </a:fillRef>
        <a:effectRef idx="2">
          <a:scrgbClr r="0" g="0" b="0"/>
        </a:effectRef>
        <a:fontRef idx="minor">
          <a:schemeClr val="lt1"/>
        </a:fontRef>
      </dsp:style>
    </dsp:sp>
    <dsp:sp modelId="{2B7EAA2F-559D-C049-A19F-CFDCC9FC555E}">
      <dsp:nvSpPr>
        <dsp:cNvPr id="0" name=""/>
        <dsp:cNvSpPr/>
      </dsp:nvSpPr>
      <dsp:spPr>
        <a:xfrm>
          <a:off x="217274" y="2241052"/>
          <a:ext cx="1620980" cy="745089"/>
        </a:xfrm>
        <a:prstGeom prst="roundRect">
          <a:avLst>
            <a:gd name="adj" fmla="val 10000"/>
          </a:avLst>
        </a:prstGeom>
        <a:solidFill>
          <a:srgbClr val="117F9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Personnel</a:t>
          </a:r>
          <a:endParaRPr lang="en-US" sz="1800" kern="1200" dirty="0"/>
        </a:p>
      </dsp:txBody>
      <dsp:txXfrm>
        <a:off x="239097" y="2262875"/>
        <a:ext cx="1577334" cy="701443"/>
      </dsp:txXfrm>
    </dsp:sp>
    <dsp:sp modelId="{175C6FB3-D85B-4B4F-B4FF-D5FAE86E5DBD}">
      <dsp:nvSpPr>
        <dsp:cNvPr id="0" name=""/>
        <dsp:cNvSpPr/>
      </dsp:nvSpPr>
      <dsp:spPr>
        <a:xfrm rot="20355194">
          <a:off x="5273243" y="1930620"/>
          <a:ext cx="1731047" cy="342866"/>
        </a:xfrm>
        <a:prstGeom prst="leftArrow">
          <a:avLst>
            <a:gd name="adj1" fmla="val 60000"/>
            <a:gd name="adj2" fmla="val 50000"/>
          </a:avLst>
        </a:prstGeom>
        <a:solidFill>
          <a:srgbClr val="F48518"/>
        </a:solidFill>
        <a:ln>
          <a:noFill/>
        </a:ln>
        <a:effectLst/>
      </dsp:spPr>
      <dsp:style>
        <a:lnRef idx="0">
          <a:scrgbClr r="0" g="0" b="0"/>
        </a:lnRef>
        <a:fillRef idx="3">
          <a:scrgbClr r="0" g="0" b="0"/>
        </a:fillRef>
        <a:effectRef idx="2">
          <a:scrgbClr r="0" g="0" b="0"/>
        </a:effectRef>
        <a:fontRef idx="minor">
          <a:schemeClr val="lt1"/>
        </a:fontRef>
      </dsp:style>
    </dsp:sp>
    <dsp:sp modelId="{86EED3E2-0D18-4E42-8252-2971B055E3E1}">
      <dsp:nvSpPr>
        <dsp:cNvPr id="0" name=""/>
        <dsp:cNvSpPr/>
      </dsp:nvSpPr>
      <dsp:spPr>
        <a:xfrm>
          <a:off x="5937798" y="1062308"/>
          <a:ext cx="2147448" cy="957848"/>
        </a:xfrm>
        <a:prstGeom prst="roundRect">
          <a:avLst>
            <a:gd name="adj" fmla="val 10000"/>
          </a:avLst>
        </a:prstGeom>
        <a:solidFill>
          <a:srgbClr val="117F9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Patients &amp; families</a:t>
          </a:r>
          <a:endParaRPr lang="en-US" sz="2800" kern="1200" dirty="0"/>
        </a:p>
      </dsp:txBody>
      <dsp:txXfrm>
        <a:off x="5965852" y="1090362"/>
        <a:ext cx="2091340" cy="901740"/>
      </dsp:txXfrm>
    </dsp:sp>
    <dsp:sp modelId="{F08B09AD-BD74-8F4C-98EB-D6B4EDBEE51E}">
      <dsp:nvSpPr>
        <dsp:cNvPr id="0" name=""/>
        <dsp:cNvSpPr/>
      </dsp:nvSpPr>
      <dsp:spPr>
        <a:xfrm rot="1254060">
          <a:off x="5106485" y="3211412"/>
          <a:ext cx="1669345" cy="376513"/>
        </a:xfrm>
        <a:prstGeom prst="leftArrow">
          <a:avLst>
            <a:gd name="adj1" fmla="val 60000"/>
            <a:gd name="adj2" fmla="val 50000"/>
          </a:avLst>
        </a:prstGeom>
        <a:solidFill>
          <a:srgbClr val="F48518"/>
        </a:solidFill>
        <a:ln>
          <a:noFill/>
        </a:ln>
        <a:effectLst/>
      </dsp:spPr>
      <dsp:style>
        <a:lnRef idx="0">
          <a:scrgbClr r="0" g="0" b="0"/>
        </a:lnRef>
        <a:fillRef idx="3">
          <a:scrgbClr r="0" g="0" b="0"/>
        </a:fillRef>
        <a:effectRef idx="2">
          <a:scrgbClr r="0" g="0" b="0"/>
        </a:effectRef>
        <a:fontRef idx="minor">
          <a:schemeClr val="lt1"/>
        </a:fontRef>
      </dsp:style>
    </dsp:sp>
    <dsp:sp modelId="{BEE9AE8F-A854-EA47-9574-D65A1268ED98}">
      <dsp:nvSpPr>
        <dsp:cNvPr id="0" name=""/>
        <dsp:cNvSpPr/>
      </dsp:nvSpPr>
      <dsp:spPr>
        <a:xfrm>
          <a:off x="6019270" y="3272713"/>
          <a:ext cx="2328259" cy="975272"/>
        </a:xfrm>
        <a:prstGeom prst="roundRect">
          <a:avLst>
            <a:gd name="adj" fmla="val 10000"/>
          </a:avLst>
        </a:prstGeom>
        <a:solidFill>
          <a:srgbClr val="117F9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External environment</a:t>
          </a:r>
          <a:endParaRPr lang="en-US" sz="2800" kern="1200" dirty="0"/>
        </a:p>
      </dsp:txBody>
      <dsp:txXfrm>
        <a:off x="6047835" y="3301278"/>
        <a:ext cx="2271129" cy="918142"/>
      </dsp:txXfrm>
    </dsp:sp>
    <dsp:sp modelId="{33A25F17-97AB-1D4A-AEE7-07B8B22C3EE5}">
      <dsp:nvSpPr>
        <dsp:cNvPr id="0" name=""/>
        <dsp:cNvSpPr/>
      </dsp:nvSpPr>
      <dsp:spPr>
        <a:xfrm rot="8297476">
          <a:off x="2119043" y="3462283"/>
          <a:ext cx="1327813" cy="343565"/>
        </a:xfrm>
        <a:prstGeom prst="leftArrow">
          <a:avLst>
            <a:gd name="adj1" fmla="val 60000"/>
            <a:gd name="adj2" fmla="val 50000"/>
          </a:avLst>
        </a:prstGeom>
        <a:solidFill>
          <a:srgbClr val="F48518"/>
        </a:solidFill>
        <a:ln>
          <a:noFill/>
        </a:ln>
        <a:effectLst/>
      </dsp:spPr>
      <dsp:style>
        <a:lnRef idx="0">
          <a:scrgbClr r="0" g="0" b="0"/>
        </a:lnRef>
        <a:fillRef idx="3">
          <a:scrgbClr r="0" g="0" b="0"/>
        </a:fillRef>
        <a:effectRef idx="2">
          <a:scrgbClr r="0" g="0" b="0"/>
        </a:effectRef>
        <a:fontRef idx="minor">
          <a:schemeClr val="lt1"/>
        </a:fontRef>
      </dsp:style>
    </dsp:sp>
    <dsp:sp modelId="{DD73A789-4635-114C-8789-895939FA1091}">
      <dsp:nvSpPr>
        <dsp:cNvPr id="0" name=""/>
        <dsp:cNvSpPr/>
      </dsp:nvSpPr>
      <dsp:spPr>
        <a:xfrm>
          <a:off x="0" y="3817022"/>
          <a:ext cx="4599708" cy="945477"/>
        </a:xfrm>
        <a:prstGeom prst="roundRect">
          <a:avLst>
            <a:gd name="adj" fmla="val 10000"/>
          </a:avLst>
        </a:prstGeom>
        <a:solidFill>
          <a:srgbClr val="117F9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Organizational &amp; system characteristics</a:t>
          </a:r>
          <a:endParaRPr lang="en-US" sz="2800" kern="1200" dirty="0"/>
        </a:p>
      </dsp:txBody>
      <dsp:txXfrm>
        <a:off x="27692" y="3844714"/>
        <a:ext cx="4544324" cy="89009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960883FF-13BF-4131-81ED-286E67F663CD}" type="datetimeFigureOut">
              <a:rPr lang="en-US" smtClean="0"/>
              <a:t>4/28/2017</a:t>
            </a:fld>
            <a:endParaRPr lang="en-US" dirty="0"/>
          </a:p>
        </p:txBody>
      </p:sp>
      <p:sp>
        <p:nvSpPr>
          <p:cNvPr id="4" name="Footer Placeholder 3"/>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E89EB5EA-3DBC-47A9-A760-E841457AE8F2}" type="slidenum">
              <a:rPr lang="en-US" smtClean="0"/>
              <a:t>‹#›</a:t>
            </a:fld>
            <a:endParaRPr lang="en-US" dirty="0"/>
          </a:p>
        </p:txBody>
      </p:sp>
    </p:spTree>
    <p:extLst>
      <p:ext uri="{BB962C8B-B14F-4D97-AF65-F5344CB8AC3E}">
        <p14:creationId xmlns:p14="http://schemas.microsoft.com/office/powerpoint/2010/main" val="3533345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B44C48C-EDE0-4178-A57B-0F6FBF6D6E90}" type="datetimeFigureOut">
              <a:rPr lang="en-US" smtClean="0"/>
              <a:pPr/>
              <a:t>4/28/2017</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7244432-B47F-4822-B69A-7D4AF8D862A8}" type="slidenum">
              <a:rPr lang="en-US" smtClean="0"/>
              <a:pPr/>
              <a:t>‹#›</a:t>
            </a:fld>
            <a:endParaRPr lang="en-US" dirty="0"/>
          </a:p>
        </p:txBody>
      </p:sp>
    </p:spTree>
    <p:extLst>
      <p:ext uri="{BB962C8B-B14F-4D97-AF65-F5344CB8AC3E}">
        <p14:creationId xmlns:p14="http://schemas.microsoft.com/office/powerpoint/2010/main" val="128207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44432-B47F-4822-B69A-7D4AF8D862A8}" type="slidenum">
              <a:rPr lang="en-US" smtClean="0"/>
              <a:pPr/>
              <a:t>1</a:t>
            </a:fld>
            <a:endParaRPr lang="en-US" dirty="0"/>
          </a:p>
        </p:txBody>
      </p:sp>
    </p:spTree>
    <p:extLst>
      <p:ext uri="{BB962C8B-B14F-4D97-AF65-F5344CB8AC3E}">
        <p14:creationId xmlns:p14="http://schemas.microsoft.com/office/powerpoint/2010/main" val="892146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8" name="Subtitle 2"/>
          <p:cNvSpPr>
            <a:spLocks noGrp="1"/>
          </p:cNvSpPr>
          <p:nvPr>
            <p:ph type="subTitle" idx="1"/>
          </p:nvPr>
        </p:nvSpPr>
        <p:spPr>
          <a:xfrm>
            <a:off x="1524000" y="2971800"/>
            <a:ext cx="6400800" cy="1752600"/>
          </a:xfrm>
        </p:spPr>
        <p:txBody>
          <a:bodyPr>
            <a:normAutofit/>
          </a:bodyPr>
          <a:lstStyle>
            <a:lvl1pPr marL="0" indent="0" algn="ctr" defTabSz="457200" rtl="0" eaLnBrk="1" latinLnBrk="0" hangingPunct="1">
              <a:spcBef>
                <a:spcPct val="20000"/>
              </a:spcBef>
              <a:buClr>
                <a:srgbClr val="276B7D"/>
              </a:buClr>
              <a:buFont typeface="Arial"/>
              <a:buNone/>
              <a:defRPr lang="en-US" sz="4000" kern="1200" dirty="0">
                <a:solidFill>
                  <a:schemeClr val="tx1"/>
                </a:solidFill>
                <a:latin typeface="+mn-lt"/>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88026"/>
          <a:stretch/>
        </p:blipFill>
        <p:spPr>
          <a:xfrm>
            <a:off x="7418" y="6043559"/>
            <a:ext cx="9144000" cy="821184"/>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2" b="66062"/>
          <a:stretch/>
        </p:blipFill>
        <p:spPr>
          <a:xfrm>
            <a:off x="0" y="0"/>
            <a:ext cx="9144000" cy="2327564"/>
          </a:xfrm>
          <a:prstGeom prst="rect">
            <a:avLst/>
          </a:prstGeom>
        </p:spPr>
      </p:pic>
      <p:sp>
        <p:nvSpPr>
          <p:cNvPr id="4" name="Title 3"/>
          <p:cNvSpPr>
            <a:spLocks noGrp="1"/>
          </p:cNvSpPr>
          <p:nvPr>
            <p:ph type="title"/>
          </p:nvPr>
        </p:nvSpPr>
        <p:spPr/>
        <p:txBody>
          <a:bodyPr/>
          <a:lstStyle>
            <a:lvl1pPr>
              <a:defRPr>
                <a:latin typeface="+mn-lt"/>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79697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ull Photo Sli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923936"/>
            <a:ext cx="9144000" cy="5934064"/>
          </a:xfrm>
          <a:prstGeom prst="rect">
            <a:avLst/>
          </a:prstGeom>
        </p:spPr>
        <p:txBody>
          <a:bodyPr vert="horz"/>
          <a:lstStyle>
            <a:lvl1pPr>
              <a:defRPr>
                <a:solidFill>
                  <a:schemeClr val="bg1">
                    <a:lumMod val="75000"/>
                  </a:schemeClr>
                </a:solidFill>
              </a:defRPr>
            </a:lvl1pPr>
          </a:lstStyle>
          <a:p>
            <a:r>
              <a:rPr lang="en-US" dirty="0" smtClean="0"/>
              <a:t>Full slide picture</a:t>
            </a:r>
            <a:endParaRPr lang="en-US" dirty="0"/>
          </a:p>
        </p:txBody>
      </p:sp>
      <p:sp>
        <p:nvSpPr>
          <p:cNvPr id="11" name="Content Placeholder 2"/>
          <p:cNvSpPr>
            <a:spLocks noGrp="1"/>
          </p:cNvSpPr>
          <p:nvPr>
            <p:ph idx="15" hasCustomPrompt="1"/>
          </p:nvPr>
        </p:nvSpPr>
        <p:spPr>
          <a:xfrm>
            <a:off x="5573888" y="229810"/>
            <a:ext cx="3392206" cy="668812"/>
          </a:xfrm>
          <a:prstGeom prst="rect">
            <a:avLst/>
          </a:prstGeom>
          <a:ln>
            <a:solidFill>
              <a:srgbClr val="636D6E"/>
            </a:solidFill>
          </a:ln>
        </p:spPr>
        <p:txBody>
          <a:bodyPr/>
          <a:lstStyle>
            <a:lvl1pPr algn="r">
              <a:lnSpc>
                <a:spcPts val="1640"/>
              </a:lnSpc>
              <a:spcBef>
                <a:spcPts val="0"/>
              </a:spcBef>
              <a:defRPr sz="1300" baseline="0">
                <a:solidFill>
                  <a:schemeClr val="bg1"/>
                </a:solidFill>
              </a:defRPr>
            </a:lvl1pPr>
            <a:lvl2pPr marL="0">
              <a:spcBef>
                <a:spcPts val="600"/>
              </a:spcBef>
              <a:defRPr sz="2400">
                <a:solidFill>
                  <a:schemeClr val="tx1">
                    <a:lumMod val="65000"/>
                    <a:lumOff val="35000"/>
                  </a:schemeClr>
                </a:solidFill>
              </a:defRPr>
            </a:lvl2pPr>
            <a:lvl3pPr>
              <a:spcBef>
                <a:spcPts val="0"/>
              </a:spcBef>
              <a:defRPr sz="2000">
                <a:solidFill>
                  <a:schemeClr val="tx1">
                    <a:lumMod val="65000"/>
                    <a:lumOff val="35000"/>
                  </a:schemeClr>
                </a:solidFill>
              </a:defRPr>
            </a:lvl3pPr>
            <a:lvl5pPr marL="502920" indent="0">
              <a:spcBef>
                <a:spcPts val="350"/>
              </a:spcBef>
              <a:buNone/>
              <a:defRPr sz="1600">
                <a:solidFill>
                  <a:schemeClr val="tx1">
                    <a:lumMod val="65000"/>
                    <a:lumOff val="35000"/>
                  </a:schemeClr>
                </a:solidFill>
              </a:defRPr>
            </a:lvl5pPr>
          </a:lstStyle>
          <a:p>
            <a:pPr lvl="0"/>
            <a:r>
              <a:rPr lang="en-US" dirty="0" smtClean="0"/>
              <a:t>UNIT NAME HERE</a:t>
            </a:r>
          </a:p>
          <a:p>
            <a:pPr lvl="0"/>
            <a:r>
              <a:rPr lang="en-US" dirty="0" smtClean="0"/>
              <a:t>LINE 2 AS NEEDED</a:t>
            </a:r>
            <a:endParaRPr lang="en-US" dirty="0"/>
          </a:p>
        </p:txBody>
      </p:sp>
      <p:sp>
        <p:nvSpPr>
          <p:cNvPr id="12" name="Content Placeholder 2"/>
          <p:cNvSpPr>
            <a:spLocks noGrp="1"/>
          </p:cNvSpPr>
          <p:nvPr>
            <p:ph idx="14"/>
          </p:nvPr>
        </p:nvSpPr>
        <p:spPr>
          <a:xfrm>
            <a:off x="4868540" y="1436104"/>
            <a:ext cx="3998889" cy="1591385"/>
          </a:xfrm>
          <a:prstGeom prst="rect">
            <a:avLst/>
          </a:prstGeom>
          <a:ln w="19050" cmpd="sng">
            <a:solidFill>
              <a:schemeClr val="tx1">
                <a:lumMod val="50000"/>
                <a:lumOff val="50000"/>
              </a:schemeClr>
            </a:solidFill>
          </a:ln>
          <a:effectLst/>
        </p:spPr>
        <p:txBody>
          <a:bodyPr/>
          <a:lstStyle>
            <a:lvl1pPr marL="91440">
              <a:lnSpc>
                <a:spcPts val="3440"/>
              </a:lnSpc>
              <a:spcBef>
                <a:spcPts val="0"/>
              </a:spcBef>
              <a:defRPr sz="2000" b="1">
                <a:solidFill>
                  <a:srgbClr val="BB0000"/>
                </a:solidFill>
              </a:defRPr>
            </a:lvl1pPr>
            <a:lvl2pPr marL="91440" indent="182880">
              <a:spcBef>
                <a:spcPts val="200"/>
              </a:spcBef>
              <a:spcAft>
                <a:spcPts val="0"/>
              </a:spcAft>
              <a:buClr>
                <a:srgbClr val="BB0000"/>
              </a:buClr>
              <a:buFont typeface="Arial"/>
              <a:buChar char="•"/>
              <a:defRPr sz="1600">
                <a:solidFill>
                  <a:schemeClr val="tx1">
                    <a:lumMod val="65000"/>
                    <a:lumOff val="35000"/>
                  </a:schemeClr>
                </a:solidFill>
              </a:defRPr>
            </a:lvl2pPr>
            <a:lvl3pPr marL="91440" indent="182880">
              <a:spcBef>
                <a:spcPts val="200"/>
              </a:spcBef>
              <a:spcAft>
                <a:spcPts val="0"/>
              </a:spcAft>
              <a:buClr>
                <a:srgbClr val="BB0000"/>
              </a:buClr>
              <a:defRPr sz="1600">
                <a:solidFill>
                  <a:schemeClr val="tx1">
                    <a:lumMod val="65000"/>
                    <a:lumOff val="35000"/>
                  </a:schemeClr>
                </a:solidFill>
              </a:defRPr>
            </a:lvl3pPr>
            <a:lvl5pPr marL="502920" indent="0">
              <a:spcBef>
                <a:spcPts val="350"/>
              </a:spcBef>
              <a:buFont typeface="Arial"/>
              <a:buNone/>
              <a:defRPr sz="18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2"/>
            <a:r>
              <a:rPr lang="en-US" dirty="0" smtClean="0"/>
              <a:t>Fourth level</a:t>
            </a:r>
            <a:endParaRPr lang="en-US" dirty="0"/>
          </a:p>
        </p:txBody>
      </p:sp>
    </p:spTree>
    <p:extLst>
      <p:ext uri="{BB962C8B-B14F-4D97-AF65-F5344CB8AC3E}">
        <p14:creationId xmlns:p14="http://schemas.microsoft.com/office/powerpoint/2010/main" val="300086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7245"/>
            <a:ext cx="7886700" cy="5029860"/>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775" y="3270250"/>
            <a:ext cx="18224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60779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6715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98067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0"/>
            <a:ext cx="7886700" cy="827904"/>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115241"/>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0238" y="1939153"/>
            <a:ext cx="3868737" cy="42505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115241"/>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939153"/>
            <a:ext cx="3887788" cy="42505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89298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829519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97835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Four content are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smtClean="0"/>
              <a:t>Click to edit Master title style</a:t>
            </a:r>
            <a:endParaRPr lang="en-US"/>
          </a:p>
        </p:txBody>
      </p:sp>
      <p:sp>
        <p:nvSpPr>
          <p:cNvPr id="3" name="Slide Number Placeholder 2"/>
          <p:cNvSpPr>
            <a:spLocks noGrp="1"/>
          </p:cNvSpPr>
          <p:nvPr>
            <p:ph type="sldNum" sz="quarter" idx="10"/>
          </p:nvPr>
        </p:nvSpPr>
        <p:spPr>
          <a:xfrm>
            <a:off x="457200" y="6477000"/>
            <a:ext cx="2133600" cy="365125"/>
          </a:xfrm>
          <a:prstGeom prst="rect">
            <a:avLst/>
          </a:prstGeom>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4"/>
          <p:cNvSpPr>
            <a:spLocks noGrp="1"/>
          </p:cNvSpPr>
          <p:nvPr>
            <p:ph sz="quarter" idx="12"/>
          </p:nvPr>
        </p:nvSpPr>
        <p:spPr>
          <a:xfrm>
            <a:off x="457200" y="40386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4"/>
          <p:cNvSpPr>
            <a:spLocks noGrp="1"/>
          </p:cNvSpPr>
          <p:nvPr>
            <p:ph sz="quarter" idx="13"/>
          </p:nvPr>
        </p:nvSpPr>
        <p:spPr>
          <a:xfrm>
            <a:off x="4724400" y="1600200"/>
            <a:ext cx="3581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4"/>
          <p:cNvSpPr>
            <a:spLocks noGrp="1"/>
          </p:cNvSpPr>
          <p:nvPr>
            <p:ph sz="quarter" idx="14"/>
          </p:nvPr>
        </p:nvSpPr>
        <p:spPr>
          <a:xfrm>
            <a:off x="4724400" y="4038600"/>
            <a:ext cx="3581400" cy="236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041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xfrm>
            <a:off x="457200" y="6477000"/>
            <a:ext cx="2133600" cy="365125"/>
          </a:xfrm>
          <a:prstGeom prst="rect">
            <a:avLst/>
          </a:prstGeom>
          <a:ln/>
        </p:spPr>
        <p:txBody>
          <a:bodyPr/>
          <a:lstStyle>
            <a:lvl1pPr>
              <a:defRPr/>
            </a:lvl1pPr>
          </a:lstStyle>
          <a:p>
            <a:pPr>
              <a:defRPr/>
            </a:pPr>
            <a:fld id="{396BF32C-6FF7-984B-9641-107CBA1C4711}" type="slidenum">
              <a:rPr lang="en-US">
                <a:solidFill>
                  <a:srgbClr val="000000"/>
                </a:solidFill>
                <a:latin typeface="Arial"/>
                <a:ea typeface="ＭＳ Ｐゴシック"/>
                <a:cs typeface="ＭＳ Ｐゴシック"/>
              </a:rPr>
              <a:pPr>
                <a:defRPr/>
              </a:pPr>
              <a:t>‹#›</a:t>
            </a:fld>
            <a:endParaRPr lang="en-US" dirty="0">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48358118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8AA"/>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457200" y="6477000"/>
            <a:ext cx="2133600" cy="365125"/>
          </a:xfrm>
          <a:prstGeom prst="rect">
            <a:avLst/>
          </a:prstGeom>
        </p:spPr>
        <p:txBody>
          <a:bodyPr/>
          <a:lstStyle/>
          <a:p>
            <a:pPr algn="l"/>
            <a:fld id="{E507B00A-00F3-40B4-9FBC-773D3E654F20}" type="slidenum">
              <a:rPr lang="en-US" smtClean="0"/>
              <a:pPr algn="l"/>
              <a:t>‹#›</a:t>
            </a:fld>
            <a:endParaRPr lang="en-US" dirty="0"/>
          </a:p>
        </p:txBody>
      </p:sp>
      <p:sp>
        <p:nvSpPr>
          <p:cNvPr id="5" name="Content Placeholder 4"/>
          <p:cNvSpPr>
            <a:spLocks noGrp="1"/>
          </p:cNvSpPr>
          <p:nvPr>
            <p:ph sz="quarter" idx="11"/>
          </p:nvPr>
        </p:nvSpPr>
        <p:spPr>
          <a:xfrm>
            <a:off x="457200" y="1676400"/>
            <a:ext cx="8153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0312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12">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pic>
        <p:nvPicPr>
          <p:cNvPr id="9" name="Picture 8"/>
          <p:cNvPicPr>
            <a:picLocks noChangeAspect="1"/>
          </p:cNvPicPr>
          <p:nvPr/>
        </p:nvPicPr>
        <p:blipFill rotWithShape="1">
          <a:blip r:embed="rId12">
            <a:extLst>
              <a:ext uri="{28A0092B-C50C-407E-A947-70E740481C1C}">
                <a14:useLocalDpi xmlns:a14="http://schemas.microsoft.com/office/drawing/2010/main" val="0"/>
              </a:ext>
            </a:extLst>
          </a:blip>
          <a:srcRect b="87013"/>
          <a:stretch/>
        </p:blipFill>
        <p:spPr>
          <a:xfrm>
            <a:off x="0" y="-2929"/>
            <a:ext cx="9144000" cy="890649"/>
          </a:xfrm>
          <a:prstGeom prst="rect">
            <a:avLst/>
          </a:prstGeom>
        </p:spPr>
      </p:pic>
      <p:sp>
        <p:nvSpPr>
          <p:cNvPr id="3" name="Text Placeholder 2"/>
          <p:cNvSpPr>
            <a:spLocks noGrp="1"/>
          </p:cNvSpPr>
          <p:nvPr>
            <p:ph type="body" idx="1"/>
          </p:nvPr>
        </p:nvSpPr>
        <p:spPr>
          <a:xfrm>
            <a:off x="491836" y="913740"/>
            <a:ext cx="7886700" cy="50298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p:txBody>
      </p:sp>
      <p:sp>
        <p:nvSpPr>
          <p:cNvPr id="2" name="Title Placeholder 1"/>
          <p:cNvSpPr>
            <a:spLocks noGrp="1"/>
          </p:cNvSpPr>
          <p:nvPr>
            <p:ph type="title"/>
          </p:nvPr>
        </p:nvSpPr>
        <p:spPr>
          <a:xfrm>
            <a:off x="457200" y="9428"/>
            <a:ext cx="7886700" cy="8287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Title 1"/>
          <p:cNvSpPr txBox="1">
            <a:spLocks/>
          </p:cNvSpPr>
          <p:nvPr userDrawn="1"/>
        </p:nvSpPr>
        <p:spPr>
          <a:xfrm>
            <a:off x="609600" y="427038"/>
            <a:ext cx="8229600" cy="1143000"/>
          </a:xfrm>
          <a:prstGeom prst="rect">
            <a:avLst/>
          </a:prstGeom>
        </p:spPr>
        <p:txBody>
          <a:bodyPr/>
          <a:lstStyle>
            <a:lvl1pPr>
              <a:defRPr>
                <a:solidFill>
                  <a:schemeClr val="bg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12" name="Slide Number Placeholder 5"/>
          <p:cNvSpPr txBox="1">
            <a:spLocks/>
          </p:cNvSpPr>
          <p:nvPr userDrawn="1"/>
        </p:nvSpPr>
        <p:spPr>
          <a:xfrm>
            <a:off x="6404173" y="6607175"/>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Evaluating</a:t>
            </a:r>
            <a:r>
              <a:rPr lang="en-US" sz="900" baseline="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and Selecting Hand Hygiene Products </a:t>
            </a:r>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fld id="{D0C9C990-79A9-48BD-8275-246184B5F984}" type="slidenum">
              <a:rPr lang="en-US" sz="9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pPr algn="r"/>
              <a:t>‹#›</a:t>
            </a:fld>
            <a:r>
              <a:rPr lang="en-US" sz="9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900" dirty="0" smtClean="0">
              <a:solidFill>
                <a:schemeClr val="bg1"/>
              </a:solidFill>
              <a:latin typeface="Calibri" panose="020F0502020204030204" pitchFamily="34" charset="0"/>
              <a:cs typeface="Times New Roman" panose="02020603050405020304" pitchFamily="18" charset="0"/>
            </a:endParaRPr>
          </a:p>
        </p:txBody>
      </p:sp>
      <p:sp>
        <p:nvSpPr>
          <p:cNvPr id="5" name="Rectangle 4"/>
          <p:cNvSpPr/>
          <p:nvPr userDrawn="1"/>
        </p:nvSpPr>
        <p:spPr>
          <a:xfrm>
            <a:off x="0" y="6519624"/>
            <a:ext cx="5364930" cy="369332"/>
          </a:xfrm>
          <a:prstGeom prst="rect">
            <a:avLst/>
          </a:prstGeom>
        </p:spPr>
        <p:txBody>
          <a:bodyPr wrap="square">
            <a:spAutoFit/>
          </a:bodyPr>
          <a:lstStyle/>
          <a:p>
            <a:r>
              <a:rPr lang="en-US" sz="900" dirty="0" smtClean="0">
                <a:latin typeface="Calibri" panose="020F0502020204030204" pitchFamily="34" charset="0"/>
                <a:ea typeface="Calibri" panose="020F0502020204030204" pitchFamily="34" charset="0"/>
                <a:cs typeface="Times New Roman" panose="02020603050405020304" pitchFamily="18" charset="0"/>
              </a:rPr>
              <a:t>AHRQ Safety Program for Ambulatory Surgery</a:t>
            </a:r>
          </a:p>
          <a:p>
            <a:r>
              <a:rPr lang="en-US" sz="900" dirty="0" smtClean="0">
                <a:latin typeface="Calibri" panose="020F0502020204030204" pitchFamily="34" charset="0"/>
                <a:cs typeface="Times New Roman" panose="02020603050405020304" pitchFamily="18" charset="0"/>
              </a:rPr>
              <a:t>Implementation Guide Appendix P</a:t>
            </a:r>
            <a:endParaRPr lang="en-US" sz="9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48493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9" r:id="rId7"/>
    <p:sldLayoutId id="2147483710" r:id="rId8"/>
    <p:sldLayoutId id="2147483711" r:id="rId9"/>
    <p:sldLayoutId id="2147483713" r:id="rId10"/>
  </p:sldLayoutIdLst>
  <p:timing>
    <p:tnLst>
      <p:par>
        <p:cTn id="1" dur="indefinite" restart="never" nodeType="tmRoot"/>
      </p:par>
    </p:tnLst>
  </p:timing>
  <p:hf hdr="0" dt="0"/>
  <p:txStyles>
    <p:titleStyle>
      <a:lvl1pPr algn="ctr" defTabSz="457200" rtl="0" eaLnBrk="1" latinLnBrk="0" hangingPunct="1">
        <a:lnSpc>
          <a:spcPct val="90000"/>
        </a:lnSpc>
        <a:spcBef>
          <a:spcPct val="0"/>
        </a:spcBef>
        <a:buNone/>
        <a:defRPr lang="en-US" sz="3600" b="0" i="0" u="none" kern="1200" dirty="0">
          <a:solidFill>
            <a:schemeClr val="bg1"/>
          </a:solidFill>
          <a:latin typeface="+mn-lt"/>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smtClean="0">
          <a:solidFill>
            <a:schemeClr val="tx1"/>
          </a:solidFill>
          <a:latin typeface="+mn-lt"/>
          <a:ea typeface="+mn-ea"/>
          <a:cs typeface="Times New Roman" panose="02020603050405020304" pitchFamily="18" charset="0"/>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kern="1200" dirty="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www.who.int/gpsc/5may/tools/evaluation_feedback/en/"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www.who.int/gpsc/5may/tools/evaluation_feedback/en/"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www.who.int/gpsc/5may/tools/evaluation_feedback/en/"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www.who.int/gpsc/5may/tools/evaluation_feedback/en/"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who.int/gpsc/5may/tools/evaluation_feedback/en/" TargetMode="External"/><Relationship Id="rId2" Type="http://schemas.openxmlformats.org/officeDocument/2006/relationships/hyperlink" Target="http://apic.org/Professional-Practice/Implementation-guid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59907" y="2419662"/>
            <a:ext cx="7848600" cy="2362200"/>
          </a:xfrm>
        </p:spPr>
        <p:txBody>
          <a:bodyPr>
            <a:normAutofit/>
          </a:bodyPr>
          <a:lstStyle/>
          <a:p>
            <a:r>
              <a:rPr lang="en-US" sz="2400" b="1" dirty="0" smtClean="0"/>
              <a:t>Appendix P. Evaluating </a:t>
            </a:r>
            <a:r>
              <a:rPr lang="en-US" sz="2400" b="1" dirty="0"/>
              <a:t>and Selecting Hand Hygiene </a:t>
            </a:r>
            <a:r>
              <a:rPr lang="en-US" sz="2400" b="1" dirty="0" smtClean="0"/>
              <a:t>Products</a:t>
            </a:r>
            <a:endParaRPr lang="en-US" sz="2400" dirty="0" smtClean="0"/>
          </a:p>
        </p:txBody>
      </p:sp>
      <p:sp>
        <p:nvSpPr>
          <p:cNvPr id="2" name="Title 1"/>
          <p:cNvSpPr>
            <a:spLocks noGrp="1"/>
          </p:cNvSpPr>
          <p:nvPr>
            <p:ph type="title"/>
          </p:nvPr>
        </p:nvSpPr>
        <p:spPr>
          <a:xfrm>
            <a:off x="457200" y="314228"/>
            <a:ext cx="7886700" cy="1133572"/>
          </a:xfrm>
        </p:spPr>
        <p:txBody>
          <a:bodyPr>
            <a:normAutofit fontScale="90000"/>
          </a:bodyPr>
          <a:lstStyle/>
          <a:p>
            <a:pPr>
              <a:spcAft>
                <a:spcPts val="1200"/>
              </a:spcAft>
            </a:pPr>
            <a:r>
              <a:rPr lang="en-US" dirty="0" smtClean="0"/>
              <a:t>AHRQ Safety Program for Ambulatory Surgery</a:t>
            </a:r>
            <a:br>
              <a:rPr lang="en-US" dirty="0" smtClean="0"/>
            </a:br>
            <a:r>
              <a:rPr lang="en-US" dirty="0" smtClean="0"/>
              <a:t/>
            </a:r>
            <a:br>
              <a:rPr lang="en-US" dirty="0" smtClean="0"/>
            </a:br>
            <a:r>
              <a:rPr lang="en-US" sz="2000" dirty="0" smtClean="0"/>
              <a:t>Implementation Guide</a:t>
            </a:r>
            <a:endParaRPr lang="en-US" sz="2000" dirty="0"/>
          </a:p>
        </p:txBody>
      </p:sp>
      <p:pic>
        <p:nvPicPr>
          <p:cNvPr id="10" name="Picture 9" title="image of speaker, Timothy Land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2895600"/>
            <a:ext cx="1548414" cy="1757065"/>
          </a:xfrm>
          <a:prstGeom prst="rect">
            <a:avLst/>
          </a:prstGeom>
        </p:spPr>
      </p:pic>
      <p:sp>
        <p:nvSpPr>
          <p:cNvPr id="3" name="Rectangle 2"/>
          <p:cNvSpPr/>
          <p:nvPr/>
        </p:nvSpPr>
        <p:spPr>
          <a:xfrm>
            <a:off x="2209800" y="4791670"/>
            <a:ext cx="4572000" cy="923330"/>
          </a:xfrm>
          <a:prstGeom prst="rect">
            <a:avLst/>
          </a:prstGeom>
        </p:spPr>
        <p:txBody>
          <a:bodyPr>
            <a:spAutoFit/>
          </a:bodyPr>
          <a:lstStyle/>
          <a:p>
            <a:pPr algn="ctr"/>
            <a:r>
              <a:rPr lang="en-US" dirty="0"/>
              <a:t>Timothy Landers, </a:t>
            </a:r>
            <a:r>
              <a:rPr lang="en-US" dirty="0" smtClean="0"/>
              <a:t>Ph.D., R.N., CNP, </a:t>
            </a:r>
            <a:r>
              <a:rPr lang="en-US" dirty="0"/>
              <a:t>CIC</a:t>
            </a:r>
            <a:br>
              <a:rPr lang="en-US" dirty="0"/>
            </a:br>
            <a:r>
              <a:rPr lang="en-US" dirty="0"/>
              <a:t>Assistant Professor, The Ohio State University College of Nursing</a:t>
            </a:r>
          </a:p>
        </p:txBody>
      </p:sp>
    </p:spTree>
    <p:extLst>
      <p:ext uri="{BB962C8B-B14F-4D97-AF65-F5344CB8AC3E}">
        <p14:creationId xmlns:p14="http://schemas.microsoft.com/office/powerpoint/2010/main" val="1629809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914400"/>
          </a:xfrm>
        </p:spPr>
        <p:txBody>
          <a:bodyPr>
            <a:noAutofit/>
          </a:bodyPr>
          <a:lstStyle/>
          <a:p>
            <a:r>
              <a:rPr lang="en-US" sz="3200" dirty="0" smtClean="0">
                <a:solidFill>
                  <a:schemeClr val="bg1"/>
                </a:solidFill>
              </a:rPr>
              <a:t>Action Step: Review the Labels for Products in Current </a:t>
            </a:r>
            <a:r>
              <a:rPr lang="en-US" sz="3200" dirty="0">
                <a:solidFill>
                  <a:schemeClr val="bg1"/>
                </a:solidFill>
              </a:rPr>
              <a:t>U</a:t>
            </a:r>
            <a:r>
              <a:rPr lang="en-US" sz="3200" dirty="0" smtClean="0">
                <a:solidFill>
                  <a:schemeClr val="bg1"/>
                </a:solidFill>
              </a:rPr>
              <a:t>se</a:t>
            </a:r>
            <a:r>
              <a:rPr lang="en-US" sz="3200" b="1" dirty="0" smtClean="0"/>
              <a:t/>
            </a:r>
            <a:br>
              <a:rPr lang="en-US" sz="3200" b="1" dirty="0" smtClean="0"/>
            </a:br>
            <a:endParaRPr lang="en-US" sz="3200" b="1" dirty="0"/>
          </a:p>
        </p:txBody>
      </p:sp>
      <p:sp>
        <p:nvSpPr>
          <p:cNvPr id="2" name="Content Placeholder 1"/>
          <p:cNvSpPr>
            <a:spLocks noGrp="1"/>
          </p:cNvSpPr>
          <p:nvPr>
            <p:ph sz="quarter" idx="11"/>
          </p:nvPr>
        </p:nvSpPr>
        <p:spPr/>
        <p:txBody>
          <a:bodyPr>
            <a:normAutofit/>
          </a:bodyPr>
          <a:lstStyle/>
          <a:p>
            <a:pPr>
              <a:lnSpc>
                <a:spcPct val="200000"/>
              </a:lnSpc>
            </a:pPr>
            <a:r>
              <a:rPr lang="en-US" sz="2600" dirty="0" smtClean="0"/>
              <a:t>What is the labeled indication?</a:t>
            </a:r>
          </a:p>
          <a:p>
            <a:pPr>
              <a:lnSpc>
                <a:spcPct val="200000"/>
              </a:lnSpc>
            </a:pPr>
            <a:r>
              <a:rPr lang="en-US" sz="2600" dirty="0" smtClean="0"/>
              <a:t>What are the active and inactive ingredients?</a:t>
            </a:r>
          </a:p>
          <a:p>
            <a:pPr>
              <a:lnSpc>
                <a:spcPct val="200000"/>
              </a:lnSpc>
            </a:pPr>
            <a:r>
              <a:rPr lang="en-US" sz="2600" dirty="0" smtClean="0"/>
              <a:t>What data is given about in vitro testing?</a:t>
            </a:r>
            <a:endParaRPr lang="en-US" sz="2600" dirty="0"/>
          </a:p>
        </p:txBody>
      </p:sp>
    </p:spTree>
    <p:extLst>
      <p:ext uri="{BB962C8B-B14F-4D97-AF65-F5344CB8AC3E}">
        <p14:creationId xmlns:p14="http://schemas.microsoft.com/office/powerpoint/2010/main" val="211661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21" y="-152400"/>
            <a:ext cx="8686800" cy="1143000"/>
          </a:xfrm>
        </p:spPr>
        <p:txBody>
          <a:bodyPr>
            <a:normAutofit/>
          </a:bodyPr>
          <a:lstStyle/>
          <a:p>
            <a:r>
              <a:rPr lang="en-US" dirty="0" smtClean="0">
                <a:solidFill>
                  <a:schemeClr val="bg1"/>
                </a:solidFill>
              </a:rPr>
              <a:t>Product Selection:  Key Recommendations</a:t>
            </a:r>
            <a:endParaRPr lang="en-US" dirty="0">
              <a:solidFill>
                <a:schemeClr val="bg1"/>
              </a:solidFill>
            </a:endParaRPr>
          </a:p>
        </p:txBody>
      </p:sp>
      <p:sp>
        <p:nvSpPr>
          <p:cNvPr id="4" name="Content Placeholder 3"/>
          <p:cNvSpPr>
            <a:spLocks noGrp="1"/>
          </p:cNvSpPr>
          <p:nvPr>
            <p:ph sz="quarter" idx="11"/>
          </p:nvPr>
        </p:nvSpPr>
        <p:spPr>
          <a:xfrm>
            <a:off x="558421" y="1600200"/>
            <a:ext cx="8153400" cy="4114800"/>
          </a:xfrm>
        </p:spPr>
        <p:txBody>
          <a:bodyPr>
            <a:normAutofit/>
          </a:bodyPr>
          <a:lstStyle/>
          <a:p>
            <a:pPr>
              <a:lnSpc>
                <a:spcPct val="150000"/>
              </a:lnSpc>
            </a:pPr>
            <a:r>
              <a:rPr lang="en-US" sz="2600" dirty="0" smtClean="0"/>
              <a:t>Test products locally (setting, environment, users)</a:t>
            </a:r>
          </a:p>
          <a:p>
            <a:pPr>
              <a:lnSpc>
                <a:spcPct val="150000"/>
              </a:lnSpc>
            </a:pPr>
            <a:r>
              <a:rPr lang="en-US" sz="2600" dirty="0" smtClean="0"/>
              <a:t>Include health care workers in product selection</a:t>
            </a:r>
          </a:p>
          <a:p>
            <a:pPr>
              <a:lnSpc>
                <a:spcPct val="150000"/>
              </a:lnSpc>
            </a:pPr>
            <a:r>
              <a:rPr lang="en-US" sz="2600" dirty="0" smtClean="0"/>
              <a:t>Consider tolerability/acceptability</a:t>
            </a:r>
            <a:endParaRPr lang="en-US" sz="2600" dirty="0"/>
          </a:p>
        </p:txBody>
      </p:sp>
    </p:spTree>
    <p:extLst>
      <p:ext uri="{BB962C8B-B14F-4D97-AF65-F5344CB8AC3E}">
        <p14:creationId xmlns:p14="http://schemas.microsoft.com/office/powerpoint/2010/main" val="595880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Important Characteristics</a:t>
            </a:r>
            <a:endParaRPr lang="en-US" dirty="0">
              <a:solidFill>
                <a:schemeClr val="bg1"/>
              </a:solidFill>
            </a:endParaRPr>
          </a:p>
        </p:txBody>
      </p:sp>
      <p:sp>
        <p:nvSpPr>
          <p:cNvPr id="4" name="Content Placeholder 3"/>
          <p:cNvSpPr>
            <a:spLocks noGrp="1"/>
          </p:cNvSpPr>
          <p:nvPr>
            <p:ph sz="quarter" idx="11"/>
          </p:nvPr>
        </p:nvSpPr>
        <p:spPr/>
        <p:txBody>
          <a:bodyPr>
            <a:normAutofit/>
          </a:bodyPr>
          <a:lstStyle/>
          <a:p>
            <a:r>
              <a:rPr lang="en-US" sz="2800" dirty="0" smtClean="0"/>
              <a:t>Appearance</a:t>
            </a:r>
          </a:p>
          <a:p>
            <a:r>
              <a:rPr lang="en-US" sz="2800" dirty="0" smtClean="0"/>
              <a:t>Usability</a:t>
            </a:r>
          </a:p>
          <a:p>
            <a:r>
              <a:rPr lang="en-US" sz="2800" dirty="0" smtClean="0"/>
              <a:t>Tolerability</a:t>
            </a:r>
          </a:p>
          <a:p>
            <a:r>
              <a:rPr lang="en-US" sz="2800" dirty="0" smtClean="0"/>
              <a:t>Dispensing system</a:t>
            </a:r>
          </a:p>
          <a:p>
            <a:r>
              <a:rPr lang="en-US" sz="2800" dirty="0" smtClean="0"/>
              <a:t>Integration with monitoring system</a:t>
            </a:r>
          </a:p>
          <a:p>
            <a:r>
              <a:rPr lang="en-US" sz="2800" dirty="0" smtClean="0"/>
              <a:t>Cost</a:t>
            </a:r>
            <a:endParaRPr lang="en-US" sz="2800" dirty="0"/>
          </a:p>
        </p:txBody>
      </p:sp>
    </p:spTree>
    <p:extLst>
      <p:ext uri="{BB962C8B-B14F-4D97-AF65-F5344CB8AC3E}">
        <p14:creationId xmlns:p14="http://schemas.microsoft.com/office/powerpoint/2010/main" val="1696661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9428"/>
            <a:ext cx="8039100" cy="828772"/>
          </a:xfrm>
        </p:spPr>
        <p:txBody>
          <a:bodyPr>
            <a:noAutofit/>
          </a:bodyPr>
          <a:lstStyle/>
          <a:p>
            <a:r>
              <a:rPr lang="en-US" sz="3200" dirty="0" smtClean="0">
                <a:solidFill>
                  <a:schemeClr val="bg1"/>
                </a:solidFill>
              </a:rPr>
              <a:t>Product Evaluation</a:t>
            </a:r>
            <a:br>
              <a:rPr lang="en-US" sz="3200" dirty="0" smtClean="0">
                <a:solidFill>
                  <a:schemeClr val="bg1"/>
                </a:solidFill>
              </a:rPr>
            </a:br>
            <a:r>
              <a:rPr lang="en-US" sz="3200" dirty="0" smtClean="0">
                <a:solidFill>
                  <a:schemeClr val="bg1"/>
                </a:solidFill>
              </a:rPr>
              <a:t>World Health Organization (WHO) Method One</a:t>
            </a:r>
            <a:endParaRPr lang="en-US" sz="3200" dirty="0">
              <a:solidFill>
                <a:schemeClr val="bg1"/>
              </a:solidFill>
            </a:endParaRPr>
          </a:p>
        </p:txBody>
      </p:sp>
      <p:sp>
        <p:nvSpPr>
          <p:cNvPr id="2" name="Content Placeholder 1"/>
          <p:cNvSpPr>
            <a:spLocks noGrp="1"/>
          </p:cNvSpPr>
          <p:nvPr>
            <p:ph sz="quarter" idx="11"/>
          </p:nvPr>
        </p:nvSpPr>
        <p:spPr/>
        <p:txBody>
          <a:bodyPr>
            <a:normAutofit/>
          </a:bodyPr>
          <a:lstStyle/>
          <a:p>
            <a:pPr>
              <a:lnSpc>
                <a:spcPct val="150000"/>
              </a:lnSpc>
            </a:pPr>
            <a:r>
              <a:rPr lang="en-US" sz="2600" dirty="0" smtClean="0"/>
              <a:t>Single new product evaluation</a:t>
            </a:r>
          </a:p>
          <a:p>
            <a:pPr>
              <a:lnSpc>
                <a:spcPct val="150000"/>
              </a:lnSpc>
            </a:pPr>
            <a:r>
              <a:rPr lang="en-US" sz="2600" dirty="0" smtClean="0"/>
              <a:t>Completion of baseline assessment</a:t>
            </a:r>
          </a:p>
          <a:p>
            <a:pPr>
              <a:lnSpc>
                <a:spcPct val="150000"/>
              </a:lnSpc>
            </a:pPr>
            <a:r>
              <a:rPr lang="en-US" sz="2600" dirty="0" smtClean="0"/>
              <a:t>Implement new product, assess at 3–5 days and 1 month</a:t>
            </a:r>
          </a:p>
          <a:p>
            <a:pPr>
              <a:lnSpc>
                <a:spcPct val="150000"/>
              </a:lnSpc>
            </a:pPr>
            <a:r>
              <a:rPr lang="en-US" sz="2600" dirty="0" smtClean="0"/>
              <a:t>Full protocol specifies number users, measurement of use</a:t>
            </a:r>
          </a:p>
        </p:txBody>
      </p:sp>
      <p:sp>
        <p:nvSpPr>
          <p:cNvPr id="12" name="TextBox 11"/>
          <p:cNvSpPr txBox="1"/>
          <p:nvPr/>
        </p:nvSpPr>
        <p:spPr>
          <a:xfrm>
            <a:off x="381000" y="5410200"/>
            <a:ext cx="8305800" cy="646331"/>
          </a:xfrm>
          <a:prstGeom prst="rect">
            <a:avLst/>
          </a:prstGeom>
          <a:noFill/>
        </p:spPr>
        <p:txBody>
          <a:bodyPr wrap="square" rtlCol="0">
            <a:spAutoFit/>
          </a:bodyPr>
          <a:lstStyle/>
          <a:p>
            <a:r>
              <a:rPr lang="en-US" dirty="0" smtClean="0"/>
              <a:t>Source: World </a:t>
            </a:r>
            <a:r>
              <a:rPr lang="en-US" dirty="0"/>
              <a:t>Health Organization. Tools for Evaluation and Feedback. 2009. </a:t>
            </a:r>
            <a:r>
              <a:rPr lang="en-US" dirty="0">
                <a:hlinkClick r:id="rId2"/>
              </a:rPr>
              <a:t>http://www.who.int/gpsc/5may/tools/evaluation_feedback/en</a:t>
            </a:r>
            <a:r>
              <a:rPr lang="en-US" dirty="0" smtClean="0">
                <a:hlinkClick r:id="rId2"/>
              </a:rPr>
              <a:t>/</a:t>
            </a:r>
            <a:r>
              <a:rPr lang="en-US" dirty="0" smtClean="0"/>
              <a:t>.</a:t>
            </a:r>
            <a:endParaRPr lang="en-US" dirty="0"/>
          </a:p>
        </p:txBody>
      </p:sp>
    </p:spTree>
    <p:extLst>
      <p:ext uri="{BB962C8B-B14F-4D97-AF65-F5344CB8AC3E}">
        <p14:creationId xmlns:p14="http://schemas.microsoft.com/office/powerpoint/2010/main" val="2904046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914400"/>
          </a:xfrm>
        </p:spPr>
        <p:txBody>
          <a:bodyPr>
            <a:normAutofit fontScale="90000"/>
          </a:bodyPr>
          <a:lstStyle/>
          <a:p>
            <a:pPr marL="0" indent="0"/>
            <a:r>
              <a:rPr lang="en-US" sz="4000" dirty="0">
                <a:solidFill>
                  <a:schemeClr val="bg1"/>
                </a:solidFill>
              </a:rPr>
              <a:t>Product Evaluation</a:t>
            </a:r>
            <a:br>
              <a:rPr lang="en-US" sz="4000" dirty="0">
                <a:solidFill>
                  <a:schemeClr val="bg1"/>
                </a:solidFill>
              </a:rPr>
            </a:br>
            <a:r>
              <a:rPr lang="en-US" dirty="0">
                <a:solidFill>
                  <a:schemeClr val="bg1"/>
                </a:solidFill>
              </a:rPr>
              <a:t>WHO Method </a:t>
            </a:r>
            <a:r>
              <a:rPr lang="en-US" dirty="0" smtClean="0">
                <a:solidFill>
                  <a:schemeClr val="bg1"/>
                </a:solidFill>
              </a:rPr>
              <a:t>One</a:t>
            </a:r>
            <a:r>
              <a:rPr lang="en-US" sz="2400" b="1" dirty="0"/>
              <a:t/>
            </a:r>
            <a:br>
              <a:rPr lang="en-US" sz="2400" b="1" dirty="0"/>
            </a:br>
            <a:endParaRPr lang="en-US" dirty="0"/>
          </a:p>
        </p:txBody>
      </p:sp>
      <p:sp>
        <p:nvSpPr>
          <p:cNvPr id="2" name="Content Placeholder 1"/>
          <p:cNvSpPr>
            <a:spLocks noGrp="1"/>
          </p:cNvSpPr>
          <p:nvPr>
            <p:ph sz="quarter" idx="11"/>
          </p:nvPr>
        </p:nvSpPr>
        <p:spPr/>
        <p:txBody>
          <a:bodyPr>
            <a:normAutofit/>
          </a:bodyPr>
          <a:lstStyle/>
          <a:p>
            <a:pPr lvl="1" indent="0">
              <a:buNone/>
            </a:pPr>
            <a:r>
              <a:rPr lang="en-US" sz="3200" dirty="0" smtClean="0"/>
              <a:t>		</a:t>
            </a:r>
          </a:p>
          <a:p>
            <a:pPr lvl="1" indent="0">
              <a:buNone/>
            </a:pPr>
            <a:r>
              <a:rPr lang="en-US" sz="3200" dirty="0" smtClean="0"/>
              <a:t>Part 1 – Demographics</a:t>
            </a:r>
          </a:p>
          <a:p>
            <a:pPr lvl="1" indent="0">
              <a:buNone/>
            </a:pPr>
            <a:r>
              <a:rPr lang="en-US" sz="3200" dirty="0" smtClean="0"/>
              <a:t>Part 2 – Product assessment</a:t>
            </a:r>
          </a:p>
          <a:p>
            <a:pPr lvl="1" indent="0">
              <a:buNone/>
            </a:pPr>
            <a:r>
              <a:rPr lang="en-US" sz="3200" dirty="0" smtClean="0"/>
              <a:t>Part 3 – Skin health assessment</a:t>
            </a:r>
          </a:p>
          <a:p>
            <a:pPr lvl="1" indent="0">
              <a:buNone/>
            </a:pPr>
            <a:endParaRPr lang="en-US" sz="3200" dirty="0" smtClean="0"/>
          </a:p>
          <a:p>
            <a:pPr lvl="1" indent="0">
              <a:buNone/>
            </a:pPr>
            <a:endParaRPr lang="en-US" sz="3200" dirty="0" smtClean="0"/>
          </a:p>
          <a:p>
            <a:pPr lvl="1" indent="0">
              <a:buNone/>
            </a:pPr>
            <a:r>
              <a:rPr lang="en-US" sz="3200" dirty="0"/>
              <a:t>	</a:t>
            </a:r>
            <a:endParaRPr lang="en-US" sz="3200" dirty="0" smtClean="0"/>
          </a:p>
          <a:p>
            <a:pPr lvl="1" indent="0">
              <a:buNone/>
            </a:pPr>
            <a:endParaRPr lang="en-US" sz="3200" dirty="0" smtClean="0"/>
          </a:p>
        </p:txBody>
      </p:sp>
      <p:sp>
        <p:nvSpPr>
          <p:cNvPr id="7" name="TextBox 6"/>
          <p:cNvSpPr txBox="1"/>
          <p:nvPr/>
        </p:nvSpPr>
        <p:spPr>
          <a:xfrm>
            <a:off x="381000" y="5410200"/>
            <a:ext cx="8305800" cy="646331"/>
          </a:xfrm>
          <a:prstGeom prst="rect">
            <a:avLst/>
          </a:prstGeom>
          <a:noFill/>
        </p:spPr>
        <p:txBody>
          <a:bodyPr wrap="square" rtlCol="0">
            <a:spAutoFit/>
          </a:bodyPr>
          <a:lstStyle/>
          <a:p>
            <a:r>
              <a:rPr lang="en-US" dirty="0" smtClean="0"/>
              <a:t>Source: World </a:t>
            </a:r>
            <a:r>
              <a:rPr lang="en-US" dirty="0"/>
              <a:t>Health Organization. Tools for Evaluation and Feedback. 2009. </a:t>
            </a:r>
            <a:r>
              <a:rPr lang="en-US" dirty="0">
                <a:hlinkClick r:id="rId2"/>
              </a:rPr>
              <a:t>http://www.who.int/gpsc/5may/tools/evaluation_feedback/en</a:t>
            </a:r>
            <a:r>
              <a:rPr lang="en-US" dirty="0" smtClean="0">
                <a:hlinkClick r:id="rId2"/>
              </a:rPr>
              <a:t>/</a:t>
            </a:r>
            <a:r>
              <a:rPr lang="en-US" dirty="0" smtClean="0"/>
              <a:t>.</a:t>
            </a:r>
            <a:endParaRPr lang="en-US" dirty="0"/>
          </a:p>
        </p:txBody>
      </p:sp>
    </p:spTree>
    <p:extLst>
      <p:ext uri="{BB962C8B-B14F-4D97-AF65-F5344CB8AC3E}">
        <p14:creationId xmlns:p14="http://schemas.microsoft.com/office/powerpoint/2010/main" val="1620528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solidFill>
                  <a:schemeClr val="bg1"/>
                </a:solidFill>
              </a:rPr>
              <a:t>Sample Questions for Local Evaluation of Hand Hygiene Products</a:t>
            </a:r>
            <a:endParaRPr lang="en-US" dirty="0">
              <a:solidFill>
                <a:schemeClr val="bg1"/>
              </a:solidFill>
            </a:endParaRPr>
          </a:p>
        </p:txBody>
      </p:sp>
      <p:pic>
        <p:nvPicPr>
          <p:cNvPr id="5" name="Picture Placeholder 4" title="WHO sample questions for evaluation of hand hygiene products"/>
          <p:cNvPicPr>
            <a:picLocks noGrp="1" noChangeAspect="1"/>
          </p:cNvPicPr>
          <p:nvPr>
            <p:ph sz="quarter" idx="11"/>
          </p:nvPr>
        </p:nvPicPr>
        <p:blipFill rotWithShape="1">
          <a:blip r:embed="rId2"/>
          <a:srcRect l="744" t="12963" r="2696" b="12963"/>
          <a:stretch/>
        </p:blipFill>
        <p:spPr>
          <a:xfrm>
            <a:off x="422909" y="1600200"/>
            <a:ext cx="8486776" cy="3429000"/>
          </a:xfrm>
        </p:spPr>
      </p:pic>
      <p:sp>
        <p:nvSpPr>
          <p:cNvPr id="2" name="TextBox 1"/>
          <p:cNvSpPr txBox="1"/>
          <p:nvPr/>
        </p:nvSpPr>
        <p:spPr>
          <a:xfrm>
            <a:off x="0" y="5987534"/>
            <a:ext cx="5375702" cy="369332"/>
          </a:xfrm>
          <a:prstGeom prst="rect">
            <a:avLst/>
          </a:prstGeom>
          <a:noFill/>
        </p:spPr>
        <p:txBody>
          <a:bodyPr wrap="none" rtlCol="0">
            <a:spAutoFit/>
          </a:bodyPr>
          <a:lstStyle/>
          <a:p>
            <a:r>
              <a:rPr lang="en-US" dirty="0" smtClean="0"/>
              <a:t>©World Health Organization 2009. All rights reserved.</a:t>
            </a:r>
            <a:endParaRPr lang="en-US" dirty="0"/>
          </a:p>
        </p:txBody>
      </p:sp>
    </p:spTree>
    <p:extLst>
      <p:ext uri="{BB962C8B-B14F-4D97-AF65-F5344CB8AC3E}">
        <p14:creationId xmlns:p14="http://schemas.microsoft.com/office/powerpoint/2010/main" val="2603091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685800"/>
          </a:xfrm>
        </p:spPr>
        <p:txBody>
          <a:bodyPr>
            <a:normAutofit fontScale="90000"/>
          </a:bodyPr>
          <a:lstStyle/>
          <a:p>
            <a:r>
              <a:rPr lang="en-US" dirty="0" smtClean="0">
                <a:solidFill>
                  <a:schemeClr val="bg1"/>
                </a:solidFill>
              </a:rPr>
              <a:t>Scales To Evaluate Skin Condition by the Observer</a:t>
            </a:r>
            <a:endParaRPr lang="en-US" dirty="0">
              <a:solidFill>
                <a:schemeClr val="bg1"/>
              </a:solidFill>
            </a:endParaRPr>
          </a:p>
        </p:txBody>
      </p:sp>
      <p:sp>
        <p:nvSpPr>
          <p:cNvPr id="7" name="TextBox 6" title="WHO scales to evaluate skin condition"/>
          <p:cNvSpPr txBox="1"/>
          <p:nvPr/>
        </p:nvSpPr>
        <p:spPr>
          <a:xfrm>
            <a:off x="162738" y="6183868"/>
            <a:ext cx="4681538" cy="338554"/>
          </a:xfrm>
          <a:prstGeom prst="rect">
            <a:avLst/>
          </a:prstGeom>
          <a:noFill/>
        </p:spPr>
        <p:txBody>
          <a:bodyPr wrap="none" rtlCol="0">
            <a:spAutoFit/>
          </a:bodyPr>
          <a:lstStyle/>
          <a:p>
            <a:r>
              <a:rPr lang="en-US" sz="1600" dirty="0" smtClean="0"/>
              <a:t>©World Health Organization 2009. All rights reserved.</a:t>
            </a:r>
            <a:endParaRPr lang="en-US" sz="1600" dirty="0"/>
          </a:p>
        </p:txBody>
      </p:sp>
      <p:pic>
        <p:nvPicPr>
          <p:cNvPr id="3" name="Picture 2" descr="This chart from the World Health Organization helps observers evaluate skin conditions at three intervals: before, after 3-5 days, and after 1 month. For redness, evaluations range from 0 for no redness to 4 for very bright read with oedema present. For scaliness, 0 is no scaliness, and 3 is very pronounced separation of scale edges from skin. For fissures, 0 is no fissure and 3 is extensive cracks with bleeding or seeping. Finally, observers evaluate the general appearance of the skin, from 0, representing no observable scale or irritation of any kind, to 5, representing extensive cracking of skin surface with bleeding/see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850" y="1257300"/>
            <a:ext cx="6972300" cy="4343400"/>
          </a:xfrm>
          <a:prstGeom prst="rect">
            <a:avLst/>
          </a:prstGeom>
        </p:spPr>
      </p:pic>
    </p:spTree>
    <p:extLst>
      <p:ext uri="{BB962C8B-B14F-4D97-AF65-F5344CB8AC3E}">
        <p14:creationId xmlns:p14="http://schemas.microsoft.com/office/powerpoint/2010/main" val="3969584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9100" y="-152400"/>
            <a:ext cx="8229600" cy="1143000"/>
          </a:xfrm>
        </p:spPr>
        <p:txBody>
          <a:bodyPr>
            <a:normAutofit/>
          </a:bodyPr>
          <a:lstStyle/>
          <a:p>
            <a:r>
              <a:rPr lang="en-US" sz="3200" dirty="0" smtClean="0">
                <a:solidFill>
                  <a:schemeClr val="bg1"/>
                </a:solidFill>
              </a:rPr>
              <a:t>Product Evaluation</a:t>
            </a:r>
            <a:br>
              <a:rPr lang="en-US" sz="3200" dirty="0" smtClean="0">
                <a:solidFill>
                  <a:schemeClr val="bg1"/>
                </a:solidFill>
              </a:rPr>
            </a:br>
            <a:r>
              <a:rPr lang="en-US" sz="3200" dirty="0" smtClean="0">
                <a:solidFill>
                  <a:schemeClr val="bg1"/>
                </a:solidFill>
              </a:rPr>
              <a:t>WHO Method Two</a:t>
            </a:r>
            <a:endParaRPr lang="en-US" sz="3200" dirty="0">
              <a:solidFill>
                <a:schemeClr val="bg1"/>
              </a:solidFill>
            </a:endParaRPr>
          </a:p>
        </p:txBody>
      </p:sp>
      <p:sp>
        <p:nvSpPr>
          <p:cNvPr id="2" name="Content Placeholder 1"/>
          <p:cNvSpPr>
            <a:spLocks noGrp="1"/>
          </p:cNvSpPr>
          <p:nvPr>
            <p:ph sz="quarter" idx="11"/>
          </p:nvPr>
        </p:nvSpPr>
        <p:spPr>
          <a:xfrm>
            <a:off x="457200" y="1143000"/>
            <a:ext cx="8153400" cy="4724400"/>
          </a:xfrm>
        </p:spPr>
        <p:txBody>
          <a:bodyPr>
            <a:normAutofit/>
          </a:bodyPr>
          <a:lstStyle/>
          <a:p>
            <a:pPr>
              <a:lnSpc>
                <a:spcPct val="150000"/>
              </a:lnSpc>
            </a:pPr>
            <a:r>
              <a:rPr lang="en-US" sz="2600" dirty="0" smtClean="0"/>
              <a:t>Two-product comparison</a:t>
            </a:r>
          </a:p>
          <a:p>
            <a:pPr>
              <a:lnSpc>
                <a:spcPct val="150000"/>
              </a:lnSpc>
            </a:pPr>
            <a:r>
              <a:rPr lang="en-US" sz="2600" dirty="0" smtClean="0"/>
              <a:t>Completion of baseline assessment</a:t>
            </a:r>
          </a:p>
          <a:p>
            <a:pPr>
              <a:lnSpc>
                <a:spcPct val="150000"/>
              </a:lnSpc>
            </a:pPr>
            <a:r>
              <a:rPr lang="en-US" sz="2600" dirty="0" smtClean="0"/>
              <a:t>Implement product A, assess at 3–5 days</a:t>
            </a:r>
          </a:p>
          <a:p>
            <a:pPr>
              <a:lnSpc>
                <a:spcPct val="150000"/>
              </a:lnSpc>
            </a:pPr>
            <a:r>
              <a:rPr lang="en-US" sz="2600" dirty="0" smtClean="0"/>
              <a:t>Two-day “wash-out”</a:t>
            </a:r>
          </a:p>
          <a:p>
            <a:pPr>
              <a:lnSpc>
                <a:spcPct val="150000"/>
              </a:lnSpc>
            </a:pPr>
            <a:r>
              <a:rPr lang="en-US" sz="2600" dirty="0" smtClean="0"/>
              <a:t>Implement product B, assess at 3–5 days</a:t>
            </a:r>
          </a:p>
          <a:p>
            <a:pPr>
              <a:lnSpc>
                <a:spcPct val="150000"/>
              </a:lnSpc>
            </a:pPr>
            <a:r>
              <a:rPr lang="en-US" sz="2600" dirty="0" smtClean="0"/>
              <a:t>Full protocol specifies number of participants, measurement of use</a:t>
            </a:r>
          </a:p>
        </p:txBody>
      </p:sp>
      <p:sp>
        <p:nvSpPr>
          <p:cNvPr id="7" name="TextBox 6"/>
          <p:cNvSpPr txBox="1"/>
          <p:nvPr/>
        </p:nvSpPr>
        <p:spPr>
          <a:xfrm>
            <a:off x="399107" y="5943600"/>
            <a:ext cx="8305800" cy="646331"/>
          </a:xfrm>
          <a:prstGeom prst="rect">
            <a:avLst/>
          </a:prstGeom>
          <a:noFill/>
        </p:spPr>
        <p:txBody>
          <a:bodyPr wrap="square" rtlCol="0">
            <a:spAutoFit/>
          </a:bodyPr>
          <a:lstStyle/>
          <a:p>
            <a:r>
              <a:rPr lang="en-US" dirty="0" smtClean="0"/>
              <a:t>Source: World </a:t>
            </a:r>
            <a:r>
              <a:rPr lang="en-US" dirty="0"/>
              <a:t>Health Organization. Tools for Evaluation and Feedback. 2009. </a:t>
            </a:r>
            <a:r>
              <a:rPr lang="en-US" dirty="0">
                <a:hlinkClick r:id="rId2"/>
              </a:rPr>
              <a:t>http://www.who.int/gpsc/5may/tools/evaluation_feedback/en</a:t>
            </a:r>
            <a:r>
              <a:rPr lang="en-US" dirty="0" smtClean="0">
                <a:hlinkClick r:id="rId2"/>
              </a:rPr>
              <a:t>/</a:t>
            </a:r>
            <a:r>
              <a:rPr lang="en-US" dirty="0" smtClean="0"/>
              <a:t>.</a:t>
            </a:r>
            <a:endParaRPr lang="en-US" dirty="0"/>
          </a:p>
        </p:txBody>
      </p:sp>
    </p:spTree>
    <p:extLst>
      <p:ext uri="{BB962C8B-B14F-4D97-AF65-F5344CB8AC3E}">
        <p14:creationId xmlns:p14="http://schemas.microsoft.com/office/powerpoint/2010/main" val="3184995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143000"/>
          </a:xfrm>
        </p:spPr>
        <p:txBody>
          <a:bodyPr>
            <a:normAutofit/>
          </a:bodyPr>
          <a:lstStyle/>
          <a:p>
            <a:pPr marL="0" indent="0"/>
            <a:r>
              <a:rPr lang="en-US" sz="3600" dirty="0">
                <a:solidFill>
                  <a:schemeClr val="bg1"/>
                </a:solidFill>
              </a:rPr>
              <a:t>Product Evaluation</a:t>
            </a:r>
            <a:br>
              <a:rPr lang="en-US" sz="3600" dirty="0">
                <a:solidFill>
                  <a:schemeClr val="bg1"/>
                </a:solidFill>
              </a:rPr>
            </a:br>
            <a:r>
              <a:rPr lang="en-US" sz="3200" dirty="0">
                <a:solidFill>
                  <a:schemeClr val="bg1"/>
                </a:solidFill>
              </a:rPr>
              <a:t>WHO Method </a:t>
            </a:r>
            <a:r>
              <a:rPr lang="en-US" sz="3200" dirty="0" smtClean="0">
                <a:solidFill>
                  <a:schemeClr val="bg1"/>
                </a:solidFill>
              </a:rPr>
              <a:t>Two</a:t>
            </a:r>
            <a:endParaRPr lang="en-US" sz="3200" dirty="0">
              <a:solidFill>
                <a:schemeClr val="bg1"/>
              </a:solidFill>
            </a:endParaRPr>
          </a:p>
        </p:txBody>
      </p:sp>
      <p:sp>
        <p:nvSpPr>
          <p:cNvPr id="2" name="Content Placeholder 1"/>
          <p:cNvSpPr>
            <a:spLocks noGrp="1"/>
          </p:cNvSpPr>
          <p:nvPr>
            <p:ph sz="quarter" idx="11"/>
          </p:nvPr>
        </p:nvSpPr>
        <p:spPr>
          <a:xfrm>
            <a:off x="457200" y="1828800"/>
            <a:ext cx="8153400" cy="3962400"/>
          </a:xfrm>
        </p:spPr>
        <p:txBody>
          <a:bodyPr>
            <a:normAutofit/>
          </a:bodyPr>
          <a:lstStyle/>
          <a:p>
            <a:pPr lvl="1" indent="0">
              <a:buNone/>
            </a:pPr>
            <a:r>
              <a:rPr lang="en-US" sz="2800" dirty="0" smtClean="0"/>
              <a:t>	</a:t>
            </a:r>
          </a:p>
          <a:p>
            <a:pPr lvl="1" indent="0">
              <a:buNone/>
            </a:pPr>
            <a:r>
              <a:rPr lang="en-US" sz="2800" dirty="0" smtClean="0"/>
              <a:t>Part 1 – Demographics</a:t>
            </a:r>
          </a:p>
          <a:p>
            <a:pPr lvl="1" indent="0">
              <a:buNone/>
            </a:pPr>
            <a:r>
              <a:rPr lang="en-US" sz="2800" dirty="0" smtClean="0"/>
              <a:t>Part 2 – Product assessment</a:t>
            </a:r>
          </a:p>
          <a:p>
            <a:pPr lvl="1" indent="0">
              <a:buNone/>
            </a:pPr>
            <a:r>
              <a:rPr lang="en-US" sz="2800" dirty="0" smtClean="0"/>
              <a:t>Part 3 – Skin health assessment</a:t>
            </a:r>
          </a:p>
          <a:p>
            <a:pPr lvl="1" indent="0">
              <a:buNone/>
            </a:pPr>
            <a:endParaRPr lang="en-US" dirty="0" smtClean="0"/>
          </a:p>
          <a:p>
            <a:pPr lvl="1" indent="0">
              <a:buNone/>
            </a:pPr>
            <a:endParaRPr lang="en-US" dirty="0" smtClean="0"/>
          </a:p>
          <a:p>
            <a:pPr lvl="1" indent="0">
              <a:buNone/>
            </a:pPr>
            <a:r>
              <a:rPr lang="en-US" dirty="0"/>
              <a:t>	</a:t>
            </a:r>
            <a:endParaRPr lang="en-US" dirty="0" smtClean="0"/>
          </a:p>
          <a:p>
            <a:pPr lvl="1" indent="0">
              <a:buNone/>
            </a:pPr>
            <a:endParaRPr lang="en-US" dirty="0" smtClean="0"/>
          </a:p>
        </p:txBody>
      </p:sp>
      <p:sp>
        <p:nvSpPr>
          <p:cNvPr id="7" name="TextBox 6"/>
          <p:cNvSpPr txBox="1"/>
          <p:nvPr/>
        </p:nvSpPr>
        <p:spPr>
          <a:xfrm>
            <a:off x="381000" y="5410200"/>
            <a:ext cx="8305800" cy="646331"/>
          </a:xfrm>
          <a:prstGeom prst="rect">
            <a:avLst/>
          </a:prstGeom>
          <a:noFill/>
        </p:spPr>
        <p:txBody>
          <a:bodyPr wrap="square" rtlCol="0">
            <a:spAutoFit/>
          </a:bodyPr>
          <a:lstStyle/>
          <a:p>
            <a:r>
              <a:rPr lang="en-US" dirty="0" smtClean="0"/>
              <a:t>Source: World </a:t>
            </a:r>
            <a:r>
              <a:rPr lang="en-US" dirty="0"/>
              <a:t>Health Organization. Tools for Evaluation and Feedback. 2009. </a:t>
            </a:r>
            <a:r>
              <a:rPr lang="en-US" dirty="0">
                <a:hlinkClick r:id="rId2"/>
              </a:rPr>
              <a:t>http://www.who.int/gpsc/5may/tools/evaluation_feedback/en</a:t>
            </a:r>
            <a:r>
              <a:rPr lang="en-US" dirty="0" smtClean="0">
                <a:hlinkClick r:id="rId2"/>
              </a:rPr>
              <a:t>/</a:t>
            </a:r>
            <a:r>
              <a:rPr lang="en-US" dirty="0" smtClean="0"/>
              <a:t>.</a:t>
            </a:r>
            <a:endParaRPr lang="en-US" dirty="0"/>
          </a:p>
        </p:txBody>
      </p:sp>
    </p:spTree>
    <p:extLst>
      <p:ext uri="{BB962C8B-B14F-4D97-AF65-F5344CB8AC3E}">
        <p14:creationId xmlns:p14="http://schemas.microsoft.com/office/powerpoint/2010/main" val="33194199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bg1"/>
                </a:solidFill>
              </a:rPr>
              <a:t>Action Step</a:t>
            </a:r>
            <a:endParaRPr lang="en-US" dirty="0">
              <a:solidFill>
                <a:schemeClr val="bg1"/>
              </a:solidFill>
            </a:endParaRPr>
          </a:p>
        </p:txBody>
      </p:sp>
      <p:sp>
        <p:nvSpPr>
          <p:cNvPr id="2" name="Content Placeholder 1"/>
          <p:cNvSpPr>
            <a:spLocks noGrp="1"/>
          </p:cNvSpPr>
          <p:nvPr>
            <p:ph sz="quarter" idx="11"/>
          </p:nvPr>
        </p:nvSpPr>
        <p:spPr/>
        <p:txBody>
          <a:bodyPr>
            <a:normAutofit/>
          </a:bodyPr>
          <a:lstStyle/>
          <a:p>
            <a:pPr marL="0" indent="0">
              <a:buNone/>
            </a:pPr>
            <a:r>
              <a:rPr lang="en-US" sz="2600" b="1" dirty="0" smtClean="0">
                <a:solidFill>
                  <a:srgbClr val="117F9B"/>
                </a:solidFill>
              </a:rPr>
              <a:t>Evaluate new product</a:t>
            </a:r>
          </a:p>
          <a:p>
            <a:r>
              <a:rPr lang="en-US" sz="2600" dirty="0" smtClean="0"/>
              <a:t>Intentionally pick participants</a:t>
            </a:r>
          </a:p>
          <a:p>
            <a:r>
              <a:rPr lang="en-US" sz="2600" dirty="0" smtClean="0"/>
              <a:t>Use WHO Method One</a:t>
            </a:r>
          </a:p>
          <a:p>
            <a:pPr marL="0" indent="0">
              <a:buNone/>
            </a:pPr>
            <a:r>
              <a:rPr lang="en-US" sz="2600" dirty="0" smtClean="0"/>
              <a:t>	</a:t>
            </a:r>
            <a:endParaRPr lang="en-US" sz="2600" dirty="0" smtClean="0">
              <a:solidFill>
                <a:srgbClr val="117F9B"/>
              </a:solidFill>
            </a:endParaRPr>
          </a:p>
          <a:p>
            <a:pPr marL="0" indent="0">
              <a:buNone/>
            </a:pPr>
            <a:r>
              <a:rPr lang="en-US" sz="2600" b="1" dirty="0" smtClean="0">
                <a:solidFill>
                  <a:srgbClr val="117F9B"/>
                </a:solidFill>
              </a:rPr>
              <a:t>Evaluate current product and new product</a:t>
            </a:r>
          </a:p>
          <a:p>
            <a:r>
              <a:rPr lang="en-US" sz="2600" dirty="0" smtClean="0"/>
              <a:t>Use formal WHO Method 2 methodology</a:t>
            </a:r>
          </a:p>
        </p:txBody>
      </p:sp>
    </p:spTree>
    <p:extLst>
      <p:ext uri="{BB962C8B-B14F-4D97-AF65-F5344CB8AC3E}">
        <p14:creationId xmlns:p14="http://schemas.microsoft.com/office/powerpoint/2010/main" val="1741305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r>
              <a:rPr lang="en-US" dirty="0" smtClean="0">
                <a:solidFill>
                  <a:schemeClr val="bg1"/>
                </a:solidFill>
              </a:rPr>
              <a:t>Disclosures</a:t>
            </a:r>
            <a:endParaRPr lang="en-US" dirty="0">
              <a:solidFill>
                <a:schemeClr val="bg1"/>
              </a:solidFill>
            </a:endParaRPr>
          </a:p>
        </p:txBody>
      </p:sp>
      <p:sp>
        <p:nvSpPr>
          <p:cNvPr id="6" name="Content Placeholder 5"/>
          <p:cNvSpPr>
            <a:spLocks noGrp="1"/>
          </p:cNvSpPr>
          <p:nvPr>
            <p:ph sz="quarter" idx="11"/>
          </p:nvPr>
        </p:nvSpPr>
        <p:spPr/>
        <p:txBody>
          <a:bodyPr>
            <a:normAutofit/>
          </a:bodyPr>
          <a:lstStyle/>
          <a:p>
            <a:pPr marL="0" indent="0">
              <a:buNone/>
            </a:pPr>
            <a:r>
              <a:rPr lang="en-US" sz="2400" dirty="0" smtClean="0"/>
              <a:t>Dr. Landers receives salary support and research funding from Robert Wood Johnson Foundation Nurse Faculty Scholars. He received travel support from GOJO Industries as an industry consultant.</a:t>
            </a:r>
            <a:endParaRPr lang="en-US" sz="2400" dirty="0"/>
          </a:p>
        </p:txBody>
      </p:sp>
    </p:spTree>
    <p:extLst>
      <p:ext uri="{BB962C8B-B14F-4D97-AF65-F5344CB8AC3E}">
        <p14:creationId xmlns:p14="http://schemas.microsoft.com/office/powerpoint/2010/main" val="421149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mj-lt"/>
              <a:buAutoNum type="arabicPeriod"/>
            </a:pPr>
            <a:r>
              <a:rPr lang="en-US" sz="2000" dirty="0" smtClean="0">
                <a:solidFill>
                  <a:schemeClr val="tx1"/>
                </a:solidFill>
                <a:ea typeface="+mj-ea"/>
              </a:rPr>
              <a:t>Association for Professionals in Infection Control and Epidemiology. </a:t>
            </a:r>
            <a:r>
              <a:rPr lang="en-US" sz="2000" i="1" dirty="0" smtClean="0"/>
              <a:t>Guide </a:t>
            </a:r>
            <a:r>
              <a:rPr lang="en-US" sz="2000" i="1" dirty="0"/>
              <a:t>to Hand Hygiene Programs for Infection Prevention</a:t>
            </a:r>
            <a:r>
              <a:rPr lang="en-US" sz="2000" dirty="0"/>
              <a:t>. </a:t>
            </a:r>
            <a:r>
              <a:rPr lang="en-US" sz="2000" dirty="0" smtClean="0">
                <a:solidFill>
                  <a:schemeClr val="tx1"/>
                </a:solidFill>
                <a:ea typeface="+mj-ea"/>
              </a:rPr>
              <a:t>2015.  </a:t>
            </a:r>
            <a:r>
              <a:rPr lang="en-US" sz="2000" dirty="0" smtClean="0">
                <a:solidFill>
                  <a:schemeClr val="tx1"/>
                </a:solidFill>
                <a:ea typeface="+mj-ea"/>
                <a:hlinkClick r:id="rId2"/>
              </a:rPr>
              <a:t>http</a:t>
            </a:r>
            <a:r>
              <a:rPr lang="en-US" sz="2000" dirty="0">
                <a:solidFill>
                  <a:schemeClr val="tx1"/>
                </a:solidFill>
                <a:ea typeface="+mj-ea"/>
                <a:hlinkClick r:id="rId2"/>
              </a:rPr>
              <a:t>://</a:t>
            </a:r>
            <a:r>
              <a:rPr lang="en-US" sz="2000" dirty="0" smtClean="0">
                <a:solidFill>
                  <a:schemeClr val="tx1"/>
                </a:solidFill>
                <a:ea typeface="+mj-ea"/>
                <a:hlinkClick r:id="rId2"/>
              </a:rPr>
              <a:t>apic.org/Professional-Practice/Implementation-guides</a:t>
            </a:r>
            <a:r>
              <a:rPr lang="en-US" sz="2000" dirty="0" smtClean="0">
                <a:solidFill>
                  <a:schemeClr val="tx1"/>
                </a:solidFill>
                <a:ea typeface="+mj-ea"/>
              </a:rPr>
              <a:t>.</a:t>
            </a:r>
          </a:p>
          <a:p>
            <a:pPr marL="457200" indent="-457200">
              <a:buFont typeface="+mj-lt"/>
              <a:buAutoNum type="arabicPeriod"/>
            </a:pPr>
            <a:endParaRPr lang="en-US" sz="2000" dirty="0" smtClean="0">
              <a:solidFill>
                <a:schemeClr val="tx1"/>
              </a:solidFill>
              <a:ea typeface="+mj-ea"/>
            </a:endParaRPr>
          </a:p>
          <a:p>
            <a:pPr marL="457200" indent="-457200">
              <a:buFont typeface="+mj-lt"/>
              <a:buAutoNum type="arabicPeriod"/>
            </a:pPr>
            <a:r>
              <a:rPr lang="en-US" sz="2000" dirty="0" smtClean="0">
                <a:solidFill>
                  <a:schemeClr val="tx1"/>
                </a:solidFill>
                <a:ea typeface="+mj-ea"/>
              </a:rPr>
              <a:t>World </a:t>
            </a:r>
            <a:r>
              <a:rPr lang="en-US" sz="2000" dirty="0">
                <a:solidFill>
                  <a:schemeClr val="tx1"/>
                </a:solidFill>
                <a:ea typeface="+mj-ea"/>
              </a:rPr>
              <a:t>Health </a:t>
            </a:r>
            <a:r>
              <a:rPr lang="en-US" sz="2000" dirty="0" smtClean="0">
                <a:solidFill>
                  <a:schemeClr val="tx1"/>
                </a:solidFill>
                <a:ea typeface="+mj-ea"/>
              </a:rPr>
              <a:t>Organization. </a:t>
            </a:r>
            <a:r>
              <a:rPr lang="en-US" sz="2000" i="1" dirty="0"/>
              <a:t>Tools for Evaluation and Feedback</a:t>
            </a:r>
            <a:r>
              <a:rPr lang="en-US" sz="2000" dirty="0"/>
              <a:t>.</a:t>
            </a:r>
            <a:r>
              <a:rPr lang="en-US" sz="2000" dirty="0" smtClean="0">
                <a:solidFill>
                  <a:schemeClr val="tx1"/>
                </a:solidFill>
                <a:ea typeface="+mj-ea"/>
              </a:rPr>
              <a:t> 2009. </a:t>
            </a:r>
            <a:r>
              <a:rPr lang="en-US" sz="2000" dirty="0" smtClean="0">
                <a:solidFill>
                  <a:schemeClr val="tx1"/>
                </a:solidFill>
                <a:ea typeface="+mj-ea"/>
                <a:hlinkClick r:id="rId3"/>
              </a:rPr>
              <a:t>http</a:t>
            </a:r>
            <a:r>
              <a:rPr lang="en-US" sz="2000" dirty="0">
                <a:solidFill>
                  <a:schemeClr val="tx1"/>
                </a:solidFill>
                <a:ea typeface="+mj-ea"/>
                <a:hlinkClick r:id="rId3"/>
              </a:rPr>
              <a:t>://www.who.int/gpsc/5may/tools/evaluation_feedback/en</a:t>
            </a:r>
            <a:r>
              <a:rPr lang="en-US" sz="2000" dirty="0" smtClean="0">
                <a:solidFill>
                  <a:schemeClr val="tx1"/>
                </a:solidFill>
                <a:ea typeface="+mj-ea"/>
                <a:hlinkClick r:id="rId3"/>
              </a:rPr>
              <a:t>/</a:t>
            </a:r>
            <a:r>
              <a:rPr lang="en-US" sz="2000" dirty="0" smtClean="0">
                <a:solidFill>
                  <a:schemeClr val="tx1"/>
                </a:solidFill>
                <a:ea typeface="+mj-ea"/>
              </a:rPr>
              <a:t>.</a:t>
            </a:r>
          </a:p>
          <a:p>
            <a:pPr marL="0" indent="0">
              <a:buNone/>
            </a:pPr>
            <a:endParaRPr lang="en-US" sz="1800" dirty="0">
              <a:solidFill>
                <a:schemeClr val="tx1"/>
              </a:solidFill>
              <a:ea typeface="+mj-ea"/>
            </a:endParaRPr>
          </a:p>
          <a:p>
            <a:pPr marL="0" indent="0">
              <a:buNone/>
            </a:pPr>
            <a:endParaRPr lang="en-US" sz="2800" b="1" dirty="0">
              <a:solidFill>
                <a:srgbClr val="0098AA"/>
              </a:solidFill>
              <a:ea typeface="+mj-ea"/>
            </a:endParaRPr>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68762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pPr>
              <a:lnSpc>
                <a:spcPct val="110000"/>
              </a:lnSpc>
              <a:spcAft>
                <a:spcPts val="600"/>
              </a:spcAft>
            </a:pPr>
            <a:r>
              <a:rPr lang="en-US" sz="2800" dirty="0" smtClean="0">
                <a:solidFill>
                  <a:schemeClr val="tx1"/>
                </a:solidFill>
              </a:rPr>
              <a:t>Identify important considerations when selecting hand hygiene products</a:t>
            </a:r>
          </a:p>
          <a:p>
            <a:pPr>
              <a:lnSpc>
                <a:spcPct val="110000"/>
              </a:lnSpc>
              <a:spcAft>
                <a:spcPts val="600"/>
              </a:spcAft>
            </a:pPr>
            <a:r>
              <a:rPr lang="en-US" sz="2800" dirty="0" smtClean="0">
                <a:solidFill>
                  <a:schemeClr val="tx1"/>
                </a:solidFill>
              </a:rPr>
              <a:t>Apply a standardized methodology to evaluate hand hygiene products in a specific clinical setting</a:t>
            </a:r>
            <a:endParaRPr lang="en-US" sz="2800" dirty="0">
              <a:solidFill>
                <a:schemeClr val="tx1"/>
              </a:solidFill>
            </a:endParaRPr>
          </a:p>
        </p:txBody>
      </p:sp>
      <p:sp>
        <p:nvSpPr>
          <p:cNvPr id="6" name="Title 5"/>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2864698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title="multimodal strategies for hand hygiene diagram"/>
          <p:cNvGraphicFramePr/>
          <p:nvPr>
            <p:extLst>
              <p:ext uri="{D42A27DB-BD31-4B8C-83A1-F6EECF244321}">
                <p14:modId xmlns:p14="http://schemas.microsoft.com/office/powerpoint/2010/main" val="996256417"/>
              </p:ext>
            </p:extLst>
          </p:nvPr>
        </p:nvGraphicFramePr>
        <p:xfrm>
          <a:off x="415471" y="1207407"/>
          <a:ext cx="8347530" cy="476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rmAutofit fontScale="90000"/>
          </a:bodyPr>
          <a:lstStyle/>
          <a:p>
            <a:r>
              <a:rPr lang="en-US" dirty="0">
                <a:latin typeface="Arial"/>
                <a:cs typeface="Arial"/>
              </a:rPr>
              <a:t>Multimodal Strategies for Hand </a:t>
            </a:r>
            <a:r>
              <a:rPr lang="en-US" dirty="0" smtClean="0">
                <a:latin typeface="Arial"/>
                <a:cs typeface="Arial"/>
              </a:rPr>
              <a:t>Hygiene</a:t>
            </a:r>
            <a:endParaRPr lang="en-US" dirty="0"/>
          </a:p>
        </p:txBody>
      </p:sp>
    </p:spTree>
    <p:extLst>
      <p:ext uri="{BB962C8B-B14F-4D97-AF65-F5344CB8AC3E}">
        <p14:creationId xmlns:p14="http://schemas.microsoft.com/office/powerpoint/2010/main" val="885550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
            <a:ext cx="9144000" cy="1143000"/>
          </a:xfrm>
        </p:spPr>
        <p:txBody>
          <a:bodyPr>
            <a:noAutofit/>
          </a:bodyPr>
          <a:lstStyle/>
          <a:p>
            <a:r>
              <a:rPr lang="en-US" sz="3200" dirty="0">
                <a:solidFill>
                  <a:schemeClr val="bg1"/>
                </a:solidFill>
              </a:rPr>
              <a:t>Understanding</a:t>
            </a:r>
            <a:r>
              <a:rPr lang="en-US" sz="3200" dirty="0" smtClean="0">
                <a:solidFill>
                  <a:schemeClr val="bg1"/>
                </a:solidFill>
              </a:rPr>
              <a:t> Hand Hygiene Product </a:t>
            </a:r>
            <a:r>
              <a:rPr lang="en-US" sz="3200" dirty="0">
                <a:solidFill>
                  <a:schemeClr val="bg1"/>
                </a:solidFill>
              </a:rPr>
              <a:t>E</a:t>
            </a:r>
            <a:r>
              <a:rPr lang="en-US" sz="3200" dirty="0" smtClean="0">
                <a:solidFill>
                  <a:schemeClr val="bg1"/>
                </a:solidFill>
              </a:rPr>
              <a:t>valuation</a:t>
            </a:r>
            <a:endParaRPr lang="en-US" sz="3200" dirty="0">
              <a:solidFill>
                <a:schemeClr val="bg1"/>
              </a:solidFill>
            </a:endParaRPr>
          </a:p>
        </p:txBody>
      </p:sp>
      <p:sp>
        <p:nvSpPr>
          <p:cNvPr id="6" name="Content Placeholder 5"/>
          <p:cNvSpPr>
            <a:spLocks noGrp="1"/>
          </p:cNvSpPr>
          <p:nvPr>
            <p:ph sz="quarter" idx="11"/>
          </p:nvPr>
        </p:nvSpPr>
        <p:spPr>
          <a:xfrm>
            <a:off x="457200" y="1371600"/>
            <a:ext cx="8153400" cy="4114800"/>
          </a:xfrm>
        </p:spPr>
        <p:txBody>
          <a:bodyPr/>
          <a:lstStyle/>
          <a:p>
            <a:pPr>
              <a:lnSpc>
                <a:spcPct val="150000"/>
              </a:lnSpc>
            </a:pPr>
            <a:r>
              <a:rPr lang="en-US" sz="2600" dirty="0" smtClean="0"/>
              <a:t>Safety, efficacy, effectiveness</a:t>
            </a:r>
          </a:p>
          <a:p>
            <a:pPr>
              <a:lnSpc>
                <a:spcPct val="150000"/>
              </a:lnSpc>
            </a:pPr>
            <a:r>
              <a:rPr lang="en-US" sz="2600" dirty="0" smtClean="0"/>
              <a:t>Regulatory framework</a:t>
            </a:r>
          </a:p>
          <a:p>
            <a:pPr>
              <a:lnSpc>
                <a:spcPct val="150000"/>
              </a:lnSpc>
            </a:pPr>
            <a:r>
              <a:rPr lang="en-US" sz="2600" dirty="0" smtClean="0"/>
              <a:t>Label claims</a:t>
            </a:r>
          </a:p>
          <a:p>
            <a:pPr>
              <a:lnSpc>
                <a:spcPct val="150000"/>
              </a:lnSpc>
            </a:pPr>
            <a:r>
              <a:rPr lang="en-US" sz="2600" dirty="0" smtClean="0"/>
              <a:t>Tips for evaluating claims</a:t>
            </a:r>
          </a:p>
          <a:p>
            <a:endParaRPr lang="en-US" dirty="0"/>
          </a:p>
        </p:txBody>
      </p:sp>
    </p:spTree>
    <p:extLst>
      <p:ext uri="{BB962C8B-B14F-4D97-AF65-F5344CB8AC3E}">
        <p14:creationId xmlns:p14="http://schemas.microsoft.com/office/powerpoint/2010/main" val="3940555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Efficacy</a:t>
            </a:r>
            <a:r>
              <a:rPr lang="en-US" sz="3600" dirty="0" smtClean="0"/>
              <a:t> </a:t>
            </a:r>
            <a:r>
              <a:rPr lang="en-US" dirty="0" smtClean="0"/>
              <a:t>Versus</a:t>
            </a:r>
            <a:r>
              <a:rPr lang="en-US" sz="3600" dirty="0" smtClean="0"/>
              <a:t> Effectiveness</a:t>
            </a:r>
            <a:endParaRPr lang="en-US" sz="3600" dirty="0"/>
          </a:p>
        </p:txBody>
      </p:sp>
      <p:sp>
        <p:nvSpPr>
          <p:cNvPr id="6" name="Content Placeholder 5"/>
          <p:cNvSpPr>
            <a:spLocks noGrp="1"/>
          </p:cNvSpPr>
          <p:nvPr>
            <p:ph sz="quarter" idx="4294967295"/>
          </p:nvPr>
        </p:nvSpPr>
        <p:spPr>
          <a:xfrm>
            <a:off x="457200" y="1676400"/>
            <a:ext cx="3886200" cy="609600"/>
          </a:xfrm>
          <a:prstGeom prst="rect">
            <a:avLst/>
          </a:prstGeom>
        </p:spPr>
        <p:txBody>
          <a:bodyPr/>
          <a:lstStyle/>
          <a:p>
            <a:pPr marL="0" indent="0" algn="ctr">
              <a:buNone/>
            </a:pPr>
            <a:r>
              <a:rPr lang="en-US" sz="2800" b="1" dirty="0"/>
              <a:t>Efficacy</a:t>
            </a:r>
            <a:endParaRPr lang="en-US" b="1" dirty="0"/>
          </a:p>
        </p:txBody>
      </p:sp>
      <p:sp>
        <p:nvSpPr>
          <p:cNvPr id="7" name="Content Placeholder 6"/>
          <p:cNvSpPr>
            <a:spLocks noGrp="1"/>
          </p:cNvSpPr>
          <p:nvPr>
            <p:ph sz="quarter" idx="4294967295"/>
          </p:nvPr>
        </p:nvSpPr>
        <p:spPr>
          <a:xfrm>
            <a:off x="4648200" y="1676400"/>
            <a:ext cx="4038600" cy="609600"/>
          </a:xfrm>
          <a:prstGeom prst="rect">
            <a:avLst/>
          </a:prstGeom>
        </p:spPr>
        <p:txBody>
          <a:bodyPr>
            <a:normAutofit/>
          </a:bodyPr>
          <a:lstStyle/>
          <a:p>
            <a:pPr marL="0" indent="0" algn="ctr">
              <a:buNone/>
            </a:pPr>
            <a:r>
              <a:rPr lang="en-US" sz="2800" b="1" dirty="0"/>
              <a:t>Effectiveness</a:t>
            </a:r>
          </a:p>
        </p:txBody>
      </p:sp>
      <p:sp>
        <p:nvSpPr>
          <p:cNvPr id="8" name="Content Placeholder 7"/>
          <p:cNvSpPr>
            <a:spLocks noGrp="1"/>
          </p:cNvSpPr>
          <p:nvPr>
            <p:ph sz="quarter" idx="4294967295"/>
          </p:nvPr>
        </p:nvSpPr>
        <p:spPr>
          <a:xfrm>
            <a:off x="457200" y="2438400"/>
            <a:ext cx="3886200" cy="3733800"/>
          </a:xfrm>
          <a:prstGeom prst="rect">
            <a:avLst/>
          </a:prstGeom>
        </p:spPr>
        <p:txBody>
          <a:bodyPr>
            <a:normAutofit/>
          </a:bodyPr>
          <a:lstStyle/>
          <a:p>
            <a:r>
              <a:rPr lang="en-US" sz="2600" dirty="0" smtClean="0"/>
              <a:t>Benefit under ideal use</a:t>
            </a:r>
          </a:p>
          <a:p>
            <a:r>
              <a:rPr lang="en-US" sz="2600" dirty="0" smtClean="0"/>
              <a:t>In vitro testing</a:t>
            </a:r>
          </a:p>
          <a:p>
            <a:r>
              <a:rPr lang="en-US" sz="2600" dirty="0" smtClean="0"/>
              <a:t>Reduction of bacteria on the hands</a:t>
            </a:r>
            <a:endParaRPr lang="en-US" sz="2600" dirty="0"/>
          </a:p>
        </p:txBody>
      </p:sp>
      <p:sp>
        <p:nvSpPr>
          <p:cNvPr id="9" name="Content Placeholder 8"/>
          <p:cNvSpPr>
            <a:spLocks noGrp="1"/>
          </p:cNvSpPr>
          <p:nvPr>
            <p:ph sz="quarter" idx="4294967295"/>
          </p:nvPr>
        </p:nvSpPr>
        <p:spPr>
          <a:xfrm>
            <a:off x="4648200" y="2438400"/>
            <a:ext cx="4038600" cy="3733800"/>
          </a:xfrm>
          <a:prstGeom prst="rect">
            <a:avLst/>
          </a:prstGeom>
        </p:spPr>
        <p:txBody>
          <a:bodyPr>
            <a:normAutofit/>
          </a:bodyPr>
          <a:lstStyle/>
          <a:p>
            <a:r>
              <a:rPr lang="en-US" sz="2600" dirty="0"/>
              <a:t>Real-world conditions</a:t>
            </a:r>
          </a:p>
          <a:p>
            <a:r>
              <a:rPr lang="en-US" sz="2600" dirty="0"/>
              <a:t>I</a:t>
            </a:r>
            <a:r>
              <a:rPr lang="en-US" sz="2600" dirty="0" smtClean="0"/>
              <a:t>n </a:t>
            </a:r>
            <a:r>
              <a:rPr lang="en-US" sz="2600" dirty="0"/>
              <a:t>vivo testing</a:t>
            </a:r>
          </a:p>
          <a:p>
            <a:r>
              <a:rPr lang="en-US" sz="2600" dirty="0"/>
              <a:t>Clinical trials and observation</a:t>
            </a:r>
          </a:p>
          <a:p>
            <a:r>
              <a:rPr lang="en-US" sz="2600" dirty="0"/>
              <a:t>Adoption, usage, tolerability</a:t>
            </a:r>
          </a:p>
        </p:txBody>
      </p:sp>
    </p:spTree>
    <p:extLst>
      <p:ext uri="{BB962C8B-B14F-4D97-AF65-F5344CB8AC3E}">
        <p14:creationId xmlns:p14="http://schemas.microsoft.com/office/powerpoint/2010/main" val="369955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381000" y="304800"/>
            <a:ext cx="8229600" cy="762000"/>
          </a:xfrm>
        </p:spPr>
        <p:txBody>
          <a:bodyPr>
            <a:noAutofit/>
          </a:bodyPr>
          <a:lstStyle/>
          <a:p>
            <a:r>
              <a:rPr lang="en-US" dirty="0" smtClean="0">
                <a:solidFill>
                  <a:schemeClr val="bg1"/>
                </a:solidFill>
              </a:rPr>
              <a:t>Regulatory Framework</a:t>
            </a:r>
            <a:br>
              <a:rPr lang="en-US" dirty="0" smtClean="0">
                <a:solidFill>
                  <a:schemeClr val="bg1"/>
                </a:solidFill>
              </a:rPr>
            </a:br>
            <a:endParaRPr lang="en-US" dirty="0">
              <a:solidFill>
                <a:schemeClr val="bg1"/>
              </a:solidFill>
            </a:endParaRPr>
          </a:p>
        </p:txBody>
      </p:sp>
      <p:sp>
        <p:nvSpPr>
          <p:cNvPr id="2" name="Content Placeholder 1"/>
          <p:cNvSpPr>
            <a:spLocks noGrp="1"/>
          </p:cNvSpPr>
          <p:nvPr>
            <p:ph sz="quarter" idx="11"/>
          </p:nvPr>
        </p:nvSpPr>
        <p:spPr/>
        <p:txBody>
          <a:bodyPr>
            <a:normAutofit/>
          </a:bodyPr>
          <a:lstStyle/>
          <a:p>
            <a:pPr marL="0" indent="0">
              <a:lnSpc>
                <a:spcPct val="150000"/>
              </a:lnSpc>
              <a:buNone/>
            </a:pPr>
            <a:r>
              <a:rPr lang="en-US" sz="2600" dirty="0" smtClean="0"/>
              <a:t>Testing protocols	</a:t>
            </a:r>
          </a:p>
          <a:p>
            <a:pPr>
              <a:lnSpc>
                <a:spcPct val="150000"/>
              </a:lnSpc>
            </a:pPr>
            <a:r>
              <a:rPr lang="en-US" sz="2600" dirty="0" smtClean="0"/>
              <a:t>Bacteria (ASTM E2783, EN 1040, EN 13727)</a:t>
            </a:r>
          </a:p>
          <a:p>
            <a:pPr>
              <a:lnSpc>
                <a:spcPct val="150000"/>
              </a:lnSpc>
            </a:pPr>
            <a:r>
              <a:rPr lang="en-US" sz="2600" dirty="0" smtClean="0"/>
              <a:t>Fungicidal (N1275, EN 13624)</a:t>
            </a:r>
          </a:p>
          <a:p>
            <a:pPr>
              <a:lnSpc>
                <a:spcPct val="150000"/>
              </a:lnSpc>
            </a:pPr>
            <a:r>
              <a:rPr lang="en-US" sz="2600" dirty="0" smtClean="0"/>
              <a:t>Virucidal (ASTM E1052, EN 14476)</a:t>
            </a:r>
          </a:p>
          <a:p>
            <a:pPr>
              <a:lnSpc>
                <a:spcPct val="150000"/>
              </a:lnSpc>
            </a:pPr>
            <a:r>
              <a:rPr lang="en-US" sz="2600" dirty="0" smtClean="0"/>
              <a:t>Sporicidal (EN 14347)</a:t>
            </a:r>
          </a:p>
        </p:txBody>
      </p:sp>
    </p:spTree>
    <p:extLst>
      <p:ext uri="{BB962C8B-B14F-4D97-AF65-F5344CB8AC3E}">
        <p14:creationId xmlns:p14="http://schemas.microsoft.com/office/powerpoint/2010/main" val="102716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0" indent="0"/>
            <a:r>
              <a:rPr lang="en-US" dirty="0" smtClean="0">
                <a:solidFill>
                  <a:schemeClr val="bg1"/>
                </a:solidFill>
              </a:rPr>
              <a:t>FDA-Approved Labels</a:t>
            </a:r>
            <a:endParaRPr lang="en-US" dirty="0">
              <a:solidFill>
                <a:schemeClr val="bg1"/>
              </a:solidFill>
            </a:endParaRPr>
          </a:p>
        </p:txBody>
      </p:sp>
      <p:sp>
        <p:nvSpPr>
          <p:cNvPr id="2" name="Content Placeholder 1"/>
          <p:cNvSpPr>
            <a:spLocks noGrp="1"/>
          </p:cNvSpPr>
          <p:nvPr>
            <p:ph sz="quarter" idx="11"/>
          </p:nvPr>
        </p:nvSpPr>
        <p:spPr>
          <a:xfrm>
            <a:off x="152400" y="1676400"/>
            <a:ext cx="8991600" cy="4114800"/>
          </a:xfrm>
        </p:spPr>
        <p:txBody>
          <a:bodyPr>
            <a:noAutofit/>
          </a:bodyPr>
          <a:lstStyle/>
          <a:p>
            <a:pPr marL="685800">
              <a:lnSpc>
                <a:spcPct val="150000"/>
              </a:lnSpc>
            </a:pPr>
            <a:r>
              <a:rPr lang="en-US" sz="2600" dirty="0" smtClean="0"/>
              <a:t>“Handwash to help reduce bacteria that potentially can cause disease”</a:t>
            </a:r>
          </a:p>
          <a:p>
            <a:pPr marL="685800">
              <a:lnSpc>
                <a:spcPct val="150000"/>
              </a:lnSpc>
            </a:pPr>
            <a:r>
              <a:rPr lang="en-US" sz="2600" dirty="0" smtClean="0"/>
              <a:t>“Hand sanitizer to help reduce bacteria on the skin”</a:t>
            </a:r>
          </a:p>
          <a:p>
            <a:pPr marL="685800">
              <a:lnSpc>
                <a:spcPct val="150000"/>
              </a:lnSpc>
            </a:pPr>
            <a:r>
              <a:rPr lang="en-US" sz="2600" dirty="0" smtClean="0"/>
              <a:t>“Surgical hand scrub product”</a:t>
            </a:r>
          </a:p>
        </p:txBody>
      </p:sp>
    </p:spTree>
    <p:extLst>
      <p:ext uri="{BB962C8B-B14F-4D97-AF65-F5344CB8AC3E}">
        <p14:creationId xmlns:p14="http://schemas.microsoft.com/office/powerpoint/2010/main" val="315914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bg1"/>
                </a:solidFill>
              </a:rPr>
              <a:t>Evaluating Manufacturer Claims</a:t>
            </a:r>
            <a:endParaRPr lang="en-US" dirty="0">
              <a:solidFill>
                <a:schemeClr val="bg1"/>
              </a:solidFill>
            </a:endParaRPr>
          </a:p>
        </p:txBody>
      </p:sp>
      <p:sp>
        <p:nvSpPr>
          <p:cNvPr id="2" name="Content Placeholder 1"/>
          <p:cNvSpPr>
            <a:spLocks noGrp="1"/>
          </p:cNvSpPr>
          <p:nvPr>
            <p:ph sz="quarter" idx="11"/>
          </p:nvPr>
        </p:nvSpPr>
        <p:spPr>
          <a:xfrm>
            <a:off x="457200" y="1295400"/>
            <a:ext cx="8153400" cy="4495800"/>
          </a:xfrm>
        </p:spPr>
        <p:txBody>
          <a:bodyPr>
            <a:normAutofit lnSpcReduction="10000"/>
          </a:bodyPr>
          <a:lstStyle/>
          <a:p>
            <a:pPr>
              <a:lnSpc>
                <a:spcPct val="150000"/>
              </a:lnSpc>
            </a:pPr>
            <a:r>
              <a:rPr lang="en-US" sz="2600" dirty="0" smtClean="0"/>
              <a:t>Inactive ingredients</a:t>
            </a:r>
          </a:p>
          <a:p>
            <a:pPr>
              <a:lnSpc>
                <a:spcPct val="150000"/>
              </a:lnSpc>
            </a:pPr>
            <a:r>
              <a:rPr lang="en-US" sz="2600" dirty="0" smtClean="0"/>
              <a:t>Other components</a:t>
            </a:r>
          </a:p>
          <a:p>
            <a:pPr>
              <a:lnSpc>
                <a:spcPct val="150000"/>
              </a:lnSpc>
            </a:pPr>
            <a:r>
              <a:rPr lang="en-US" sz="2600" dirty="0" smtClean="0"/>
              <a:t>Understand test methodology</a:t>
            </a:r>
          </a:p>
          <a:p>
            <a:pPr>
              <a:lnSpc>
                <a:spcPct val="150000"/>
              </a:lnSpc>
            </a:pPr>
            <a:r>
              <a:rPr lang="en-US" sz="2600" dirty="0" smtClean="0"/>
              <a:t>Clinical relevance</a:t>
            </a:r>
          </a:p>
          <a:p>
            <a:pPr>
              <a:lnSpc>
                <a:spcPct val="150000"/>
              </a:lnSpc>
            </a:pPr>
            <a:r>
              <a:rPr lang="en-US" sz="2600" dirty="0" smtClean="0"/>
              <a:t>Third-party evaluation</a:t>
            </a:r>
          </a:p>
          <a:p>
            <a:pPr>
              <a:lnSpc>
                <a:spcPct val="150000"/>
              </a:lnSpc>
            </a:pPr>
            <a:r>
              <a:rPr lang="en-US" sz="2600" dirty="0" smtClean="0"/>
              <a:t>Dispenser technology</a:t>
            </a:r>
          </a:p>
          <a:p>
            <a:pPr>
              <a:lnSpc>
                <a:spcPct val="150000"/>
              </a:lnSpc>
            </a:pPr>
            <a:r>
              <a:rPr lang="en-US" sz="2600" dirty="0" smtClean="0"/>
              <a:t>Local needs</a:t>
            </a:r>
            <a:endParaRPr lang="en-US" sz="2600" dirty="0"/>
          </a:p>
        </p:txBody>
      </p:sp>
    </p:spTree>
    <p:extLst>
      <p:ext uri="{BB962C8B-B14F-4D97-AF65-F5344CB8AC3E}">
        <p14:creationId xmlns:p14="http://schemas.microsoft.com/office/powerpoint/2010/main" val="19596645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15&quot;&gt;&lt;object type=&quot;3&quot; unique_id=&quot;11269&quot;&gt;&lt;property id=&quot;20148&quot; value=&quot;5&quot;/&gt;&lt;property id=&quot;20300&quot; value=&quot;Slide 1 - &amp;quot;AHRQ Safety Program for Ambulatory Surgery&amp;quot;&quot;/&gt;&lt;property id=&quot;20307&quot; value=&quot;259&quot;/&gt;&lt;/object&gt;&lt;object type=&quot;3&quot; unique_id=&quot;11270&quot;&gt;&lt;property id=&quot;20148&quot; value=&quot;5&quot;/&gt;&lt;property id=&quot;20300&quot; value=&quot;Slide 2 - &amp;quot;Disclosures&amp;quot;&quot;/&gt;&lt;property id=&quot;20307&quot; value=&quot;260&quot;/&gt;&lt;/object&gt;&lt;object type=&quot;3&quot; unique_id=&quot;11271&quot;&gt;&lt;property id=&quot;20148&quot; value=&quot;5&quot;/&gt;&lt;property id=&quot;20300&quot; value=&quot;Slide 3 - &amp;quot;Objectives&amp;quot;&quot;/&gt;&lt;property id=&quot;20307&quot; value=&quot;261&quot;/&gt;&lt;/object&gt;&lt;object type=&quot;3&quot; unique_id=&quot;11272&quot;&gt;&lt;property id=&quot;20148&quot; value=&quot;5&quot;/&gt;&lt;property id=&quot;20300&quot; value=&quot;Slide 4 - &amp;quot;Multimodal Strategies for Hand Hygiene&amp;quot;&quot;/&gt;&lt;property id=&quot;20307&quot; value=&quot;262&quot;/&gt;&lt;/object&gt;&lt;object type=&quot;3&quot; unique_id=&quot;11273&quot;&gt;&lt;property id=&quot;20148&quot; value=&quot;5&quot;/&gt;&lt;property id=&quot;20300&quot; value=&quot;Slide 5 - &amp;quot;Understanding Hand Hygiene Product Evaluation&amp;quot;&quot;/&gt;&lt;property id=&quot;20307&quot; value=&quot;263&quot;/&gt;&lt;/object&gt;&lt;object type=&quot;3&quot; unique_id=&quot;11274&quot;&gt;&lt;property id=&quot;20148&quot; value=&quot;5&quot;/&gt;&lt;property id=&quot;20300&quot; value=&quot;Slide 6 - &amp;quot;Efficacy vs. Effectiveness&amp;quot;&quot;/&gt;&lt;property id=&quot;20307&quot; value=&quot;264&quot;/&gt;&lt;/object&gt;&lt;object type=&quot;3&quot; unique_id=&quot;11275&quot;&gt;&lt;property id=&quot;20148&quot; value=&quot;5&quot;/&gt;&lt;property id=&quot;20300&quot; value=&quot;Slide 7 - &amp;quot;Regulatory Framework &amp;quot;&quot;/&gt;&lt;property id=&quot;20307&quot; value=&quot;265&quot;/&gt;&lt;/object&gt;&lt;object type=&quot;3&quot; unique_id=&quot;11276&quot;&gt;&lt;property id=&quot;20148&quot; value=&quot;5&quot;/&gt;&lt;property id=&quot;20300&quot; value=&quot;Slide 8 - &amp;quot;FDA-approved Labels&amp;quot;&quot;/&gt;&lt;property id=&quot;20307&quot; value=&quot;266&quot;/&gt;&lt;/object&gt;&lt;object type=&quot;3&quot; unique_id=&quot;11277&quot;&gt;&lt;property id=&quot;20148&quot; value=&quot;5&quot;/&gt;&lt;property id=&quot;20300&quot; value=&quot;Slide 9 - &amp;quot;Evaluating Manufacturer Claims&amp;quot;&quot;/&gt;&lt;property id=&quot;20307&quot; value=&quot;267&quot;/&gt;&lt;/object&gt;&lt;object type=&quot;3&quot; unique_id=&quot;11278&quot;&gt;&lt;property id=&quot;20148&quot; value=&quot;5&quot;/&gt;&lt;property id=&quot;20300&quot; value=&quot;Slide 10 - &amp;quot;Action Step: Review the Labels for Products in Current Use &amp;quot;&quot;/&gt;&lt;property id=&quot;20307&quot; value=&quot;268&quot;/&gt;&lt;/object&gt;&lt;object type=&quot;3&quot; unique_id=&quot;11281&quot;&gt;&lt;property id=&quot;20148&quot; value=&quot;5&quot;/&gt;&lt;property id=&quot;20300&quot; value=&quot;Slide 11 - &amp;quot;Product Selection:  Key Recommendations&amp;quot;&quot;/&gt;&lt;property id=&quot;20307&quot; value=&quot;271&quot;/&gt;&lt;/object&gt;&lt;object type=&quot;3&quot; unique_id=&quot;11282&quot;&gt;&lt;property id=&quot;20148&quot; value=&quot;5&quot;/&gt;&lt;property id=&quot;20300&quot; value=&quot;Slide 12 - &amp;quot;Important Characteristics&amp;quot;&quot;/&gt;&lt;property id=&quot;20307&quot; value=&quot;272&quot;/&gt;&lt;/object&gt;&lt;object type=&quot;3&quot; unique_id=&quot;11283&quot;&gt;&lt;property id=&quot;20148&quot; value=&quot;5&quot;/&gt;&lt;property id=&quot;20300&quot; value=&quot;Slide 13 - &amp;quot;Product Evaluation World Health Organization (WHO) Method One&amp;quot;&quot;/&gt;&lt;property id=&quot;20307&quot; value=&quot;273&quot;/&gt;&lt;/object&gt;&lt;object type=&quot;3&quot; unique_id=&quot;11284&quot;&gt;&lt;property id=&quot;20148&quot; value=&quot;5&quot;/&gt;&lt;property id=&quot;20300&quot; value=&quot;Slide 14 - &amp;quot;Product Evaluation WHO Method One &amp;quot;&quot;/&gt;&lt;property id=&quot;20307&quot; value=&quot;274&quot;/&gt;&lt;/object&gt;&lt;object type=&quot;3&quot; unique_id=&quot;11285&quot;&gt;&lt;property id=&quot;20148&quot; value=&quot;5&quot;/&gt;&lt;property id=&quot;20300&quot; value=&quot;Slide 15 - &amp;quot;Sample Questions for Local Evaluation of Hand Hygiene Products&amp;quot;&quot;/&gt;&lt;property id=&quot;20307&quot; value=&quot;275&quot;/&gt;&lt;/object&gt;&lt;object type=&quot;3&quot; unique_id=&quot;11286&quot;&gt;&lt;property id=&quot;20148&quot; value=&quot;5&quot;/&gt;&lt;property id=&quot;20300&quot; value=&quot;Slide 16 - &amp;quot;Scales to Evaluate Skin Condition by the Observer&amp;quot;&quot;/&gt;&lt;property id=&quot;20307&quot; value=&quot;276&quot;/&gt;&lt;/object&gt;&lt;object type=&quot;3&quot; unique_id=&quot;11287&quot;&gt;&lt;property id=&quot;20148&quot; value=&quot;5&quot;/&gt;&lt;property id=&quot;20300&quot; value=&quot;Slide 17 - &amp;quot;Product Evaluation WHO Method Two&amp;quot;&quot;/&gt;&lt;property id=&quot;20307&quot; value=&quot;277&quot;/&gt;&lt;/object&gt;&lt;object type=&quot;3&quot; unique_id=&quot;11288&quot;&gt;&lt;property id=&quot;20148&quot; value=&quot;5&quot;/&gt;&lt;property id=&quot;20300&quot; value=&quot;Slide 18 - &amp;quot;Product Evaluation WHO Method Two&amp;quot;&quot;/&gt;&lt;property id=&quot;20307&quot; value=&quot;278&quot;/&gt;&lt;/object&gt;&lt;object type=&quot;3&quot; unique_id=&quot;11289&quot;&gt;&lt;property id=&quot;20148&quot; value=&quot;5&quot;/&gt;&lt;property id=&quot;20300&quot; value=&quot;Slide 19 - &amp;quot;Action Step&amp;quot;&quot;/&gt;&lt;property id=&quot;20307&quot; value=&quot;279&quot;/&gt;&lt;/object&gt;&lt;object type=&quot;3&quot; unique_id=&quot;11290&quot;&gt;&lt;property id=&quot;20148&quot; value=&quot;5&quot;/&gt;&lt;property id=&quot;20300&quot; value=&quot;Slide 20 - &amp;quot;Resources&amp;quot;&quot;/&gt;&lt;property id=&quot;20307&quot; value=&quot;280&quot;/&gt;&lt;/object&gt;&lt;/object&gt;&lt;object type=&quot;8&quot; unique_id=&quot;10107&quo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e3c0451c-290c-4e3c-a011-3b2938cad35d">ASC Toolkit Review</Document_x0020_Type>
    <Status xmlns="e3c0451c-290c-4e3c-a011-3b2938cad35d">Active</Status>
    <Title0 xmlns="e3c0451c-290c-4e3c-a011-3b2938cad35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A9A093AC7FA040A9DB4F9526404739" ma:contentTypeVersion="8" ma:contentTypeDescription="Create a new document." ma:contentTypeScope="" ma:versionID="d3d9ca2572fceb24ae975b9657b66f00">
  <xsd:schema xmlns:xsd="http://www.w3.org/2001/XMLSchema" xmlns:xs="http://www.w3.org/2001/XMLSchema" xmlns:p="http://schemas.microsoft.com/office/2006/metadata/properties" xmlns:ns2="e3c0451c-290c-4e3c-a011-3b2938cad35d" targetNamespace="http://schemas.microsoft.com/office/2006/metadata/properties" ma:root="true" ma:fieldsID="a3cb5b4c37628e9541255ad49107ac90" ns2:_="">
    <xsd:import namespace="e3c0451c-290c-4e3c-a011-3b2938cad35d"/>
    <xsd:element name="properties">
      <xsd:complexType>
        <xsd:sequence>
          <xsd:element name="documentManagement">
            <xsd:complexType>
              <xsd:all>
                <xsd:element ref="ns2:Document_x0020_Type" minOccurs="0"/>
                <xsd:element ref="ns2:Title0"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0451c-290c-4e3c-a011-3b2938cad35d" elementFormDefault="qualified">
    <xsd:import namespace="http://schemas.microsoft.com/office/2006/documentManagement/types"/>
    <xsd:import namespace="http://schemas.microsoft.com/office/infopath/2007/PartnerControls"/>
    <xsd:element name="Document_x0020_Type" ma:index="1" nillable="true" ma:displayName="Category" ma:format="Dropdown" ma:internalName="Document_x0020_Type">
      <xsd:simpleType>
        <xsd:union memberTypes="dms:Text">
          <xsd:simpleType>
            <xsd:restriction base="dms:Choice">
              <xsd:enumeration value="AHRQ Deliverable"/>
              <xsd:enumeration value="Content"/>
              <xsd:enumeration value="Communications"/>
              <xsd:enumeration value="Data"/>
              <xsd:enumeration value="Expense Form"/>
              <xsd:enumeration value="Monthly Report"/>
              <xsd:enumeration value="Quality Improvement Resources"/>
              <xsd:enumeration value="Recordings"/>
              <xsd:enumeration value="Sustainability"/>
              <xsd:enumeration value="Syllabus"/>
              <xsd:enumeration value="Template"/>
              <xsd:enumeration value="Other"/>
            </xsd:restriction>
          </xsd:simpleType>
        </xsd:union>
      </xsd:simpleType>
    </xsd:element>
    <xsd:element name="Title0" ma:index="9" nillable="true" ma:displayName="Title" ma:internalName="Title0">
      <xsd:simpleType>
        <xsd:restriction base="dms:Text">
          <xsd:maxLength value="255"/>
        </xsd:restriction>
      </xsd:simpleType>
    </xsd:element>
    <xsd:element name="Status" ma:index="10" nillable="true" ma:displayName="Status" ma:default="Active" ma:format="Dropdown" ma:internalName="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2"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ACDF08-3913-4748-8E59-3C2A39E04D67}">
  <ds:schemaRefs>
    <ds:schemaRef ds:uri="http://schemas.microsoft.com/sharepoint/v3/contenttype/forms"/>
  </ds:schemaRefs>
</ds:datastoreItem>
</file>

<file path=customXml/itemProps2.xml><?xml version="1.0" encoding="utf-8"?>
<ds:datastoreItem xmlns:ds="http://schemas.openxmlformats.org/officeDocument/2006/customXml" ds:itemID="{98656E47-E2B0-4936-8DF0-94264FEBAD66}">
  <ds:schemaRefs>
    <ds:schemaRef ds:uri="http://purl.org/dc/dcmitype/"/>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e3c0451c-290c-4e3c-a011-3b2938cad35d"/>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68CD2B96-DFF8-413B-9EF4-F8F6865967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0451c-290c-4e3c-a011-3b2938cad3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10785</TotalTime>
  <Words>506</Words>
  <Application>Microsoft Office PowerPoint</Application>
  <PresentationFormat>On-screen Show (4:3)</PresentationFormat>
  <Paragraphs>112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AHRQ Safety Program for Ambulatory Surgery  Implementation Guide</vt:lpstr>
      <vt:lpstr>Disclosures</vt:lpstr>
      <vt:lpstr>Objectives</vt:lpstr>
      <vt:lpstr>Multimodal Strategies for Hand Hygiene</vt:lpstr>
      <vt:lpstr>Understanding Hand Hygiene Product Evaluation</vt:lpstr>
      <vt:lpstr>Efficacy Versus Effectiveness</vt:lpstr>
      <vt:lpstr>Regulatory Framework </vt:lpstr>
      <vt:lpstr>FDA-Approved Labels</vt:lpstr>
      <vt:lpstr>Evaluating Manufacturer Claims</vt:lpstr>
      <vt:lpstr>Action Step: Review the Labels for Products in Current Use </vt:lpstr>
      <vt:lpstr>Product Selection:  Key Recommendations</vt:lpstr>
      <vt:lpstr>Important Characteristics</vt:lpstr>
      <vt:lpstr>Product Evaluation World Health Organization (WHO) Method One</vt:lpstr>
      <vt:lpstr>Product Evaluation WHO Method One </vt:lpstr>
      <vt:lpstr>Sample Questions for Local Evaluation of Hand Hygiene Products</vt:lpstr>
      <vt:lpstr>Scales To Evaluate Skin Condition by the Observer</vt:lpstr>
      <vt:lpstr>Product Evaluation WHO Method Two</vt:lpstr>
      <vt:lpstr>Product Evaluation WHO Method Two</vt:lpstr>
      <vt:lpstr>Action Step</vt:lpstr>
      <vt:lpstr>Resources</vt:lpstr>
    </vt:vector>
  </TitlesOfParts>
  <Company>The 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Communication and Teamwork in the Surgical Environment</dc:title>
  <dc:creator>Katy O'Shea</dc:creator>
  <cp:lastModifiedBy>Windows User</cp:lastModifiedBy>
  <cp:revision>465</cp:revision>
  <cp:lastPrinted>2013-06-28T16:36:38Z</cp:lastPrinted>
  <dcterms:created xsi:type="dcterms:W3CDTF">2012-03-06T21:09:36Z</dcterms:created>
  <dcterms:modified xsi:type="dcterms:W3CDTF">2017-04-28T12:20:15Z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0x0101009CA9A093AC7FA040A9DB4F9526404739</vt:lpwstr>
  </property>
</Properties>
</file>