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4"/>
  </p:sldMasterIdLst>
  <p:notesMasterIdLst>
    <p:notesMasterId r:id="rId47"/>
  </p:notesMasterIdLst>
  <p:handoutMasterIdLst>
    <p:handoutMasterId r:id="rId48"/>
  </p:handoutMasterIdLst>
  <p:sldIdLst>
    <p:sldId id="447"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48"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zie Edmondson" initials="" lastIdx="19" clrIdx="0"/>
  <p:cmAuthor id="1" name="Administrator" initials="A" lastIdx="3" clrIdx="1"/>
  <p:cmAuthor id="2" name="Kristina K Davis" initials="KKD" lastIdx="7" clrIdx="2"/>
  <p:cmAuthor id="3" name="Disharoon, Amy" initials="DA" lastIdx="17" clrIdx="3">
    <p:extLst/>
  </p:cmAuthor>
  <p:cmAuthor id="4" name="Hung, Louella" initials="HL" lastIdx="39" clrIdx="4">
    <p:extLst/>
  </p:cmAuthor>
  <p:cmAuthor id="5" name="Windows User" initials="WU" lastIdx="1" clrIdx="5"/>
  <p:cmAuthor id="6" name="Chris Heidenrich OCKT" initials="CH" lastIdx="19"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23" autoAdjust="0"/>
    <p:restoredTop sz="94814" autoAdjust="0"/>
  </p:normalViewPr>
  <p:slideViewPr>
    <p:cSldViewPr>
      <p:cViewPr>
        <p:scale>
          <a:sx n="83" d="100"/>
          <a:sy n="83" d="100"/>
        </p:scale>
        <p:origin x="-77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28"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Prophylactic Intravenous</a:t>
            </a:r>
            <a:r>
              <a:rPr lang="en-US" baseline="0" dirty="0"/>
              <a:t> (IV) Antibiotic Timing</a:t>
            </a:r>
            <a:endParaRPr lang="en-US" dirty="0"/>
          </a:p>
        </c:rich>
      </c:tx>
      <c:overlay val="0"/>
    </c:title>
    <c:autoTitleDeleted val="0"/>
    <c:plotArea>
      <c:layout/>
      <c:lineChart>
        <c:grouping val="standard"/>
        <c:varyColors val="0"/>
        <c:ser>
          <c:idx val="0"/>
          <c:order val="0"/>
          <c:tx>
            <c:strRef>
              <c:f>Sheet1!$A$2</c:f>
              <c:strCache>
                <c:ptCount val="1"/>
                <c:pt idx="0">
                  <c:v>OR 1</c:v>
                </c:pt>
              </c:strCache>
            </c:strRef>
          </c:tx>
          <c:marker>
            <c:symbol val="diamond"/>
            <c:size val="5"/>
          </c:marker>
          <c:cat>
            <c:strRef>
              <c:f>Sheet1!$B$1:$D$1</c:f>
              <c:strCache>
                <c:ptCount val="3"/>
                <c:pt idx="0">
                  <c:v>Baseline</c:v>
                </c:pt>
                <c:pt idx="1">
                  <c:v>Implementation</c:v>
                </c:pt>
                <c:pt idx="2">
                  <c:v>Followup/Sustainability</c:v>
                </c:pt>
              </c:strCache>
            </c:strRef>
          </c:cat>
          <c:val>
            <c:numRef>
              <c:f>Sheet1!$B$2:$D$2</c:f>
              <c:numCache>
                <c:formatCode>General</c:formatCode>
                <c:ptCount val="3"/>
                <c:pt idx="0">
                  <c:v>30</c:v>
                </c:pt>
                <c:pt idx="1">
                  <c:v>90</c:v>
                </c:pt>
                <c:pt idx="2">
                  <c:v>90</c:v>
                </c:pt>
              </c:numCache>
            </c:numRef>
          </c:val>
          <c:smooth val="0"/>
        </c:ser>
        <c:ser>
          <c:idx val="1"/>
          <c:order val="1"/>
          <c:tx>
            <c:strRef>
              <c:f>Sheet1!$A$3</c:f>
              <c:strCache>
                <c:ptCount val="1"/>
                <c:pt idx="0">
                  <c:v>OR 2</c:v>
                </c:pt>
              </c:strCache>
            </c:strRef>
          </c:tx>
          <c:marker>
            <c:symbol val="square"/>
            <c:size val="5"/>
          </c:marker>
          <c:cat>
            <c:strRef>
              <c:f>Sheet1!$B$1:$D$1</c:f>
              <c:strCache>
                <c:ptCount val="3"/>
                <c:pt idx="0">
                  <c:v>Baseline</c:v>
                </c:pt>
                <c:pt idx="1">
                  <c:v>Implementation</c:v>
                </c:pt>
                <c:pt idx="2">
                  <c:v>Followup/Sustainability</c:v>
                </c:pt>
              </c:strCache>
            </c:strRef>
          </c:cat>
          <c:val>
            <c:numRef>
              <c:f>Sheet1!$B$3:$D$3</c:f>
              <c:numCache>
                <c:formatCode>General</c:formatCode>
                <c:ptCount val="3"/>
                <c:pt idx="0">
                  <c:v>45</c:v>
                </c:pt>
                <c:pt idx="1">
                  <c:v>95</c:v>
                </c:pt>
                <c:pt idx="2">
                  <c:v>85</c:v>
                </c:pt>
              </c:numCache>
            </c:numRef>
          </c:val>
          <c:smooth val="0"/>
        </c:ser>
        <c:ser>
          <c:idx val="2"/>
          <c:order val="2"/>
          <c:tx>
            <c:strRef>
              <c:f>Sheet1!$A$4</c:f>
              <c:strCache>
                <c:ptCount val="1"/>
                <c:pt idx="0">
                  <c:v>OR 3</c:v>
                </c:pt>
              </c:strCache>
            </c:strRef>
          </c:tx>
          <c:marker>
            <c:symbol val="triangle"/>
            <c:size val="5"/>
          </c:marker>
          <c:cat>
            <c:strRef>
              <c:f>Sheet1!$B$1:$D$1</c:f>
              <c:strCache>
                <c:ptCount val="3"/>
                <c:pt idx="0">
                  <c:v>Baseline</c:v>
                </c:pt>
                <c:pt idx="1">
                  <c:v>Implementation</c:v>
                </c:pt>
                <c:pt idx="2">
                  <c:v>Followup/Sustainability</c:v>
                </c:pt>
              </c:strCache>
            </c:strRef>
          </c:cat>
          <c:val>
            <c:numRef>
              <c:f>Sheet1!$B$4:$D$4</c:f>
              <c:numCache>
                <c:formatCode>General</c:formatCode>
                <c:ptCount val="3"/>
                <c:pt idx="0">
                  <c:v>55</c:v>
                </c:pt>
                <c:pt idx="1">
                  <c:v>80</c:v>
                </c:pt>
                <c:pt idx="2">
                  <c:v>70</c:v>
                </c:pt>
              </c:numCache>
            </c:numRef>
          </c:val>
          <c:smooth val="0"/>
        </c:ser>
        <c:dLbls>
          <c:showLegendKey val="0"/>
          <c:showVal val="0"/>
          <c:showCatName val="0"/>
          <c:showSerName val="0"/>
          <c:showPercent val="0"/>
          <c:showBubbleSize val="0"/>
        </c:dLbls>
        <c:marker val="1"/>
        <c:smooth val="0"/>
        <c:axId val="93439872"/>
        <c:axId val="93441408"/>
      </c:lineChart>
      <c:dateAx>
        <c:axId val="93439872"/>
        <c:scaling>
          <c:orientation val="minMax"/>
        </c:scaling>
        <c:delete val="0"/>
        <c:axPos val="b"/>
        <c:numFmt formatCode="General" sourceLinked="0"/>
        <c:majorTickMark val="none"/>
        <c:minorTickMark val="none"/>
        <c:tickLblPos val="nextTo"/>
        <c:txPr>
          <a:bodyPr rot="0" vert="horz" anchor="ctr" anchorCtr="1"/>
          <a:lstStyle/>
          <a:p>
            <a:pPr>
              <a:defRPr sz="1400"/>
            </a:pPr>
            <a:endParaRPr lang="en-US"/>
          </a:p>
        </c:txPr>
        <c:crossAx val="93441408"/>
        <c:crosses val="autoZero"/>
        <c:auto val="0"/>
        <c:lblOffset val="100"/>
        <c:baseTimeUnit val="days"/>
      </c:dateAx>
      <c:valAx>
        <c:axId val="93441408"/>
        <c:scaling>
          <c:orientation val="minMax"/>
        </c:scaling>
        <c:delete val="0"/>
        <c:axPos val="l"/>
        <c:majorGridlines/>
        <c:title>
          <c:tx>
            <c:rich>
              <a:bodyPr/>
              <a:lstStyle/>
              <a:p>
                <a:pPr>
                  <a:defRPr/>
                </a:pPr>
                <a:r>
                  <a:rPr lang="en-US" sz="1800" dirty="0"/>
                  <a:t>% of </a:t>
                </a:r>
                <a:r>
                  <a:rPr lang="en-US" sz="1800" dirty="0" smtClean="0"/>
                  <a:t>Patients w/IV </a:t>
                </a:r>
                <a:r>
                  <a:rPr lang="en-US" sz="1800" dirty="0"/>
                  <a:t>Antibiotics Administered On-Time</a:t>
                </a:r>
              </a:p>
            </c:rich>
          </c:tx>
          <c:overlay val="0"/>
        </c:title>
        <c:numFmt formatCode="General" sourceLinked="1"/>
        <c:majorTickMark val="none"/>
        <c:minorTickMark val="none"/>
        <c:tickLblPos val="nextTo"/>
        <c:crossAx val="93439872"/>
        <c:crosses val="autoZero"/>
        <c:crossBetween val="midCat"/>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legend>
      <c:legendPos val="r"/>
      <c:layout>
        <c:manualLayout>
          <c:xMode val="edge"/>
          <c:yMode val="edge"/>
          <c:x val="0.77078097594676453"/>
          <c:y val="0.59890347039953329"/>
          <c:w val="9.7613023910852859E-2"/>
          <c:h val="0.25115157480314959"/>
        </c:manualLayout>
      </c:layout>
      <c:overlay val="1"/>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Surgical Infection Rate</a:t>
            </a:r>
            <a:endParaRPr lang="en-US" dirty="0"/>
          </a:p>
        </c:rich>
      </c:tx>
      <c:overlay val="0"/>
    </c:title>
    <c:autoTitleDeleted val="0"/>
    <c:plotArea>
      <c:layout/>
      <c:lineChart>
        <c:grouping val="standard"/>
        <c:varyColors val="0"/>
        <c:ser>
          <c:idx val="0"/>
          <c:order val="0"/>
          <c:tx>
            <c:strRef>
              <c:f>Sheet1!$B$1</c:f>
              <c:strCache>
                <c:ptCount val="1"/>
                <c:pt idx="0">
                  <c:v>Series 1</c:v>
                </c:pt>
              </c:strCache>
            </c:strRef>
          </c:tx>
          <c:cat>
            <c:strRef>
              <c:f>Sheet1!$A$2:$A$13</c:f>
              <c:strCache>
                <c:ptCount val="12"/>
                <c:pt idx="0">
                  <c:v>M</c:v>
                </c:pt>
                <c:pt idx="1">
                  <c:v>A</c:v>
                </c:pt>
                <c:pt idx="2">
                  <c:v>M</c:v>
                </c:pt>
                <c:pt idx="3">
                  <c:v>J</c:v>
                </c:pt>
                <c:pt idx="4">
                  <c:v>J</c:v>
                </c:pt>
                <c:pt idx="5">
                  <c:v>A</c:v>
                </c:pt>
                <c:pt idx="6">
                  <c:v>S</c:v>
                </c:pt>
                <c:pt idx="7">
                  <c:v>O</c:v>
                </c:pt>
                <c:pt idx="8">
                  <c:v>N</c:v>
                </c:pt>
                <c:pt idx="9">
                  <c:v>D</c:v>
                </c:pt>
                <c:pt idx="10">
                  <c:v>J</c:v>
                </c:pt>
                <c:pt idx="11">
                  <c:v>F</c:v>
                </c:pt>
              </c:strCache>
            </c:strRef>
          </c:cat>
          <c:val>
            <c:numRef>
              <c:f>Sheet1!$B$2:$B$13</c:f>
              <c:numCache>
                <c:formatCode>General</c:formatCode>
                <c:ptCount val="12"/>
                <c:pt idx="0">
                  <c:v>3.7499999999999999E-2</c:v>
                </c:pt>
                <c:pt idx="1">
                  <c:v>4.2500000000000003E-2</c:v>
                </c:pt>
                <c:pt idx="2">
                  <c:v>0.03</c:v>
                </c:pt>
                <c:pt idx="3">
                  <c:v>2.75E-2</c:v>
                </c:pt>
                <c:pt idx="4">
                  <c:v>3.7499999999999999E-2</c:v>
                </c:pt>
                <c:pt idx="5">
                  <c:v>1.8499999999999999E-2</c:v>
                </c:pt>
                <c:pt idx="6">
                  <c:v>0.02</c:v>
                </c:pt>
                <c:pt idx="7">
                  <c:v>2.5999999999999999E-2</c:v>
                </c:pt>
                <c:pt idx="8">
                  <c:v>1.4E-2</c:v>
                </c:pt>
                <c:pt idx="9">
                  <c:v>1.7500000000000002E-2</c:v>
                </c:pt>
                <c:pt idx="10">
                  <c:v>1.4999999999999999E-2</c:v>
                </c:pt>
              </c:numCache>
            </c:numRef>
          </c:val>
          <c:smooth val="0"/>
        </c:ser>
        <c:dLbls>
          <c:showLegendKey val="0"/>
          <c:showVal val="0"/>
          <c:showCatName val="0"/>
          <c:showSerName val="0"/>
          <c:showPercent val="0"/>
          <c:showBubbleSize val="0"/>
        </c:dLbls>
        <c:marker val="1"/>
        <c:smooth val="0"/>
        <c:axId val="93912064"/>
        <c:axId val="94966912"/>
      </c:lineChart>
      <c:catAx>
        <c:axId val="93912064"/>
        <c:scaling>
          <c:orientation val="minMax"/>
        </c:scaling>
        <c:delete val="0"/>
        <c:axPos val="b"/>
        <c:title>
          <c:tx>
            <c:rich>
              <a:bodyPr/>
              <a:lstStyle/>
              <a:p>
                <a:pPr>
                  <a:defRPr/>
                </a:pPr>
                <a:r>
                  <a:rPr lang="en-US" dirty="0" smtClean="0"/>
                  <a:t>Month</a:t>
                </a:r>
                <a:endParaRPr lang="en-US" dirty="0"/>
              </a:p>
            </c:rich>
          </c:tx>
          <c:overlay val="0"/>
        </c:title>
        <c:numFmt formatCode="General" sourceLinked="0"/>
        <c:majorTickMark val="out"/>
        <c:minorTickMark val="none"/>
        <c:tickLblPos val="nextTo"/>
        <c:crossAx val="94966912"/>
        <c:crosses val="autoZero"/>
        <c:auto val="1"/>
        <c:lblAlgn val="ctr"/>
        <c:lblOffset val="100"/>
        <c:noMultiLvlLbl val="0"/>
      </c:catAx>
      <c:valAx>
        <c:axId val="94966912"/>
        <c:scaling>
          <c:orientation val="minMax"/>
          <c:max val="5.000000000000001E-2"/>
        </c:scaling>
        <c:delete val="0"/>
        <c:axPos val="l"/>
        <c:majorGridlines/>
        <c:numFmt formatCode="General" sourceLinked="1"/>
        <c:majorTickMark val="out"/>
        <c:minorTickMark val="none"/>
        <c:tickLblPos val="nextTo"/>
        <c:crossAx val="939120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Surgical Infection Rate</a:t>
            </a:r>
            <a:endParaRPr lang="en-US" dirty="0"/>
          </a:p>
        </c:rich>
      </c:tx>
      <c:overlay val="0"/>
    </c:title>
    <c:autoTitleDeleted val="0"/>
    <c:plotArea>
      <c:layout/>
      <c:lineChart>
        <c:grouping val="standard"/>
        <c:varyColors val="0"/>
        <c:ser>
          <c:idx val="0"/>
          <c:order val="0"/>
          <c:tx>
            <c:strRef>
              <c:f>Sheet1!$B$1</c:f>
              <c:strCache>
                <c:ptCount val="1"/>
                <c:pt idx="0">
                  <c:v>Series 1</c:v>
                </c:pt>
              </c:strCache>
            </c:strRef>
          </c:tx>
          <c:cat>
            <c:strRef>
              <c:f>Sheet1!$A$2:$A$13</c:f>
              <c:strCache>
                <c:ptCount val="12"/>
                <c:pt idx="0">
                  <c:v>M</c:v>
                </c:pt>
                <c:pt idx="1">
                  <c:v>A</c:v>
                </c:pt>
                <c:pt idx="2">
                  <c:v>M</c:v>
                </c:pt>
                <c:pt idx="3">
                  <c:v>J</c:v>
                </c:pt>
                <c:pt idx="4">
                  <c:v>J</c:v>
                </c:pt>
                <c:pt idx="5">
                  <c:v>A</c:v>
                </c:pt>
                <c:pt idx="6">
                  <c:v>S</c:v>
                </c:pt>
                <c:pt idx="7">
                  <c:v>O</c:v>
                </c:pt>
                <c:pt idx="8">
                  <c:v>N</c:v>
                </c:pt>
                <c:pt idx="9">
                  <c:v>D</c:v>
                </c:pt>
                <c:pt idx="10">
                  <c:v>J</c:v>
                </c:pt>
                <c:pt idx="11">
                  <c:v>F</c:v>
                </c:pt>
              </c:strCache>
            </c:strRef>
          </c:cat>
          <c:val>
            <c:numRef>
              <c:f>Sheet1!$B$2:$B$13</c:f>
              <c:numCache>
                <c:formatCode>General</c:formatCode>
                <c:ptCount val="12"/>
                <c:pt idx="0">
                  <c:v>3.7499999999999999E-2</c:v>
                </c:pt>
                <c:pt idx="1">
                  <c:v>4.2500000000000003E-2</c:v>
                </c:pt>
                <c:pt idx="2">
                  <c:v>0.03</c:v>
                </c:pt>
                <c:pt idx="3">
                  <c:v>2.75E-2</c:v>
                </c:pt>
                <c:pt idx="4">
                  <c:v>3.7499999999999999E-2</c:v>
                </c:pt>
                <c:pt idx="5">
                  <c:v>1.8499999999999999E-2</c:v>
                </c:pt>
                <c:pt idx="6">
                  <c:v>0.02</c:v>
                </c:pt>
                <c:pt idx="7">
                  <c:v>2.5999999999999999E-2</c:v>
                </c:pt>
                <c:pt idx="8">
                  <c:v>1.4E-2</c:v>
                </c:pt>
                <c:pt idx="9">
                  <c:v>1.7500000000000002E-2</c:v>
                </c:pt>
                <c:pt idx="10">
                  <c:v>1.4999999999999999E-2</c:v>
                </c:pt>
              </c:numCache>
            </c:numRef>
          </c:val>
          <c:smooth val="0"/>
        </c:ser>
        <c:dLbls>
          <c:showLegendKey val="0"/>
          <c:showVal val="0"/>
          <c:showCatName val="0"/>
          <c:showSerName val="0"/>
          <c:showPercent val="0"/>
          <c:showBubbleSize val="0"/>
        </c:dLbls>
        <c:marker val="1"/>
        <c:smooth val="0"/>
        <c:axId val="95017600"/>
        <c:axId val="95048064"/>
      </c:lineChart>
      <c:catAx>
        <c:axId val="95017600"/>
        <c:scaling>
          <c:orientation val="minMax"/>
        </c:scaling>
        <c:delete val="0"/>
        <c:axPos val="b"/>
        <c:numFmt formatCode="General" sourceLinked="0"/>
        <c:majorTickMark val="out"/>
        <c:minorTickMark val="none"/>
        <c:tickLblPos val="nextTo"/>
        <c:crossAx val="95048064"/>
        <c:crosses val="autoZero"/>
        <c:auto val="1"/>
        <c:lblAlgn val="ctr"/>
        <c:lblOffset val="100"/>
        <c:noMultiLvlLbl val="0"/>
      </c:catAx>
      <c:valAx>
        <c:axId val="95048064"/>
        <c:scaling>
          <c:orientation val="minMax"/>
        </c:scaling>
        <c:delete val="0"/>
        <c:axPos val="l"/>
        <c:majorGridlines/>
        <c:numFmt formatCode="General" sourceLinked="1"/>
        <c:majorTickMark val="out"/>
        <c:minorTickMark val="none"/>
        <c:tickLblPos val="nextTo"/>
        <c:crossAx val="95017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Percentage of Staff With Safety Culture &gt;4</a:t>
            </a:r>
            <a:endParaRPr lang="en-US" dirty="0"/>
          </a:p>
        </c:rich>
      </c:tx>
      <c:overlay val="0"/>
    </c:title>
    <c:autoTitleDeleted val="0"/>
    <c:plotArea>
      <c:layout/>
      <c:lineChart>
        <c:grouping val="standard"/>
        <c:varyColors val="0"/>
        <c:ser>
          <c:idx val="0"/>
          <c:order val="0"/>
          <c:tx>
            <c:strRef>
              <c:f>Sheet1!$B$1</c:f>
              <c:strCache>
                <c:ptCount val="1"/>
                <c:pt idx="0">
                  <c:v>Series 1</c:v>
                </c:pt>
              </c:strCache>
            </c:strRef>
          </c:tx>
          <c:cat>
            <c:strRef>
              <c:f>Sheet1!$A$2:$A$13</c:f>
              <c:strCache>
                <c:ptCount val="12"/>
                <c:pt idx="0">
                  <c:v>M</c:v>
                </c:pt>
                <c:pt idx="1">
                  <c:v>A</c:v>
                </c:pt>
                <c:pt idx="2">
                  <c:v>M</c:v>
                </c:pt>
                <c:pt idx="3">
                  <c:v>J</c:v>
                </c:pt>
                <c:pt idx="4">
                  <c:v>J</c:v>
                </c:pt>
                <c:pt idx="5">
                  <c:v>A</c:v>
                </c:pt>
                <c:pt idx="6">
                  <c:v>S</c:v>
                </c:pt>
                <c:pt idx="7">
                  <c:v>O</c:v>
                </c:pt>
                <c:pt idx="8">
                  <c:v>N</c:v>
                </c:pt>
                <c:pt idx="9">
                  <c:v>D</c:v>
                </c:pt>
                <c:pt idx="10">
                  <c:v>J</c:v>
                </c:pt>
                <c:pt idx="11">
                  <c:v>F</c:v>
                </c:pt>
              </c:strCache>
            </c:strRef>
          </c:cat>
          <c:val>
            <c:numRef>
              <c:f>Sheet1!$B$2:$B$13</c:f>
              <c:numCache>
                <c:formatCode>General</c:formatCode>
                <c:ptCount val="12"/>
                <c:pt idx="0">
                  <c:v>38</c:v>
                </c:pt>
                <c:pt idx="1">
                  <c:v>20</c:v>
                </c:pt>
                <c:pt idx="2">
                  <c:v>40</c:v>
                </c:pt>
                <c:pt idx="3">
                  <c:v>41</c:v>
                </c:pt>
                <c:pt idx="4">
                  <c:v>40</c:v>
                </c:pt>
                <c:pt idx="5">
                  <c:v>45</c:v>
                </c:pt>
                <c:pt idx="6">
                  <c:v>50</c:v>
                </c:pt>
                <c:pt idx="7">
                  <c:v>44</c:v>
                </c:pt>
                <c:pt idx="8">
                  <c:v>60</c:v>
                </c:pt>
                <c:pt idx="9">
                  <c:v>62</c:v>
                </c:pt>
                <c:pt idx="10">
                  <c:v>61</c:v>
                </c:pt>
              </c:numCache>
            </c:numRef>
          </c:val>
          <c:smooth val="0"/>
        </c:ser>
        <c:dLbls>
          <c:showLegendKey val="0"/>
          <c:showVal val="0"/>
          <c:showCatName val="0"/>
          <c:showSerName val="0"/>
          <c:showPercent val="0"/>
          <c:showBubbleSize val="0"/>
        </c:dLbls>
        <c:marker val="1"/>
        <c:smooth val="0"/>
        <c:axId val="95072256"/>
        <c:axId val="95073792"/>
      </c:lineChart>
      <c:catAx>
        <c:axId val="95072256"/>
        <c:scaling>
          <c:orientation val="minMax"/>
        </c:scaling>
        <c:delete val="0"/>
        <c:axPos val="b"/>
        <c:numFmt formatCode="General" sourceLinked="0"/>
        <c:majorTickMark val="out"/>
        <c:minorTickMark val="none"/>
        <c:tickLblPos val="nextTo"/>
        <c:crossAx val="95073792"/>
        <c:crosses val="autoZero"/>
        <c:auto val="1"/>
        <c:lblAlgn val="ctr"/>
        <c:lblOffset val="100"/>
        <c:noMultiLvlLbl val="0"/>
      </c:catAx>
      <c:valAx>
        <c:axId val="95073792"/>
        <c:scaling>
          <c:orientation val="minMax"/>
          <c:max val="100"/>
        </c:scaling>
        <c:delete val="0"/>
        <c:axPos val="l"/>
        <c:majorGridlines/>
        <c:numFmt formatCode="General" sourceLinked="1"/>
        <c:majorTickMark val="out"/>
        <c:minorTickMark val="none"/>
        <c:tickLblPos val="nextTo"/>
        <c:crossAx val="95072256"/>
        <c:crosses val="autoZero"/>
        <c:crossBetween val="between"/>
        <c:majorUnit val="25"/>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Patient Satisfaction</a:t>
            </a:r>
            <a:endParaRPr lang="en-US" dirty="0"/>
          </a:p>
        </c:rich>
      </c:tx>
      <c:overlay val="0"/>
    </c:title>
    <c:autoTitleDeleted val="0"/>
    <c:plotArea>
      <c:layout/>
      <c:lineChart>
        <c:grouping val="standard"/>
        <c:varyColors val="0"/>
        <c:ser>
          <c:idx val="0"/>
          <c:order val="0"/>
          <c:tx>
            <c:strRef>
              <c:f>Sheet1!$B$1</c:f>
              <c:strCache>
                <c:ptCount val="1"/>
                <c:pt idx="0">
                  <c:v>Series 1</c:v>
                </c:pt>
              </c:strCache>
            </c:strRef>
          </c:tx>
          <c:cat>
            <c:strRef>
              <c:f>Sheet1!$A$2:$A$13</c:f>
              <c:strCache>
                <c:ptCount val="12"/>
                <c:pt idx="0">
                  <c:v>M</c:v>
                </c:pt>
                <c:pt idx="1">
                  <c:v>A</c:v>
                </c:pt>
                <c:pt idx="2">
                  <c:v>M</c:v>
                </c:pt>
                <c:pt idx="3">
                  <c:v>J</c:v>
                </c:pt>
                <c:pt idx="4">
                  <c:v>J</c:v>
                </c:pt>
                <c:pt idx="5">
                  <c:v>A</c:v>
                </c:pt>
                <c:pt idx="6">
                  <c:v>S</c:v>
                </c:pt>
                <c:pt idx="7">
                  <c:v>O</c:v>
                </c:pt>
                <c:pt idx="8">
                  <c:v>N</c:v>
                </c:pt>
                <c:pt idx="9">
                  <c:v>D</c:v>
                </c:pt>
                <c:pt idx="10">
                  <c:v>J</c:v>
                </c:pt>
                <c:pt idx="11">
                  <c:v>F</c:v>
                </c:pt>
              </c:strCache>
            </c:strRef>
          </c:cat>
          <c:val>
            <c:numRef>
              <c:f>Sheet1!$B$2:$B$13</c:f>
              <c:numCache>
                <c:formatCode>General</c:formatCode>
                <c:ptCount val="12"/>
                <c:pt idx="0">
                  <c:v>88</c:v>
                </c:pt>
                <c:pt idx="1">
                  <c:v>93</c:v>
                </c:pt>
                <c:pt idx="2">
                  <c:v>99</c:v>
                </c:pt>
                <c:pt idx="3">
                  <c:v>93</c:v>
                </c:pt>
                <c:pt idx="4">
                  <c:v>80</c:v>
                </c:pt>
                <c:pt idx="5">
                  <c:v>50</c:v>
                </c:pt>
                <c:pt idx="6">
                  <c:v>95</c:v>
                </c:pt>
                <c:pt idx="7">
                  <c:v>90</c:v>
                </c:pt>
                <c:pt idx="8">
                  <c:v>88</c:v>
                </c:pt>
                <c:pt idx="9">
                  <c:v>91</c:v>
                </c:pt>
                <c:pt idx="10">
                  <c:v>90</c:v>
                </c:pt>
              </c:numCache>
            </c:numRef>
          </c:val>
          <c:smooth val="0"/>
        </c:ser>
        <c:dLbls>
          <c:showLegendKey val="0"/>
          <c:showVal val="0"/>
          <c:showCatName val="0"/>
          <c:showSerName val="0"/>
          <c:showPercent val="0"/>
          <c:showBubbleSize val="0"/>
        </c:dLbls>
        <c:marker val="1"/>
        <c:smooth val="0"/>
        <c:axId val="95458432"/>
        <c:axId val="95459968"/>
      </c:lineChart>
      <c:catAx>
        <c:axId val="95458432"/>
        <c:scaling>
          <c:orientation val="minMax"/>
        </c:scaling>
        <c:delete val="0"/>
        <c:axPos val="b"/>
        <c:numFmt formatCode="General" sourceLinked="0"/>
        <c:majorTickMark val="out"/>
        <c:minorTickMark val="none"/>
        <c:tickLblPos val="nextTo"/>
        <c:crossAx val="95459968"/>
        <c:crosses val="autoZero"/>
        <c:auto val="1"/>
        <c:lblAlgn val="ctr"/>
        <c:lblOffset val="100"/>
        <c:noMultiLvlLbl val="0"/>
      </c:catAx>
      <c:valAx>
        <c:axId val="95459968"/>
        <c:scaling>
          <c:orientation val="minMax"/>
          <c:min val="0"/>
        </c:scaling>
        <c:delete val="0"/>
        <c:axPos val="l"/>
        <c:majorGridlines/>
        <c:numFmt formatCode="General" sourceLinked="1"/>
        <c:majorTickMark val="out"/>
        <c:minorTickMark val="none"/>
        <c:tickLblPos val="nextTo"/>
        <c:crossAx val="95458432"/>
        <c:crosses val="autoZero"/>
        <c:crossBetween val="between"/>
        <c:majorUnit val="25"/>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Percent On-Time</a:t>
            </a:r>
            <a:r>
              <a:rPr lang="en-US" baseline="0" dirty="0" smtClean="0"/>
              <a:t> Antibiotics</a:t>
            </a:r>
            <a:endParaRPr lang="en-US" dirty="0"/>
          </a:p>
        </c:rich>
      </c:tx>
      <c:overlay val="0"/>
    </c:title>
    <c:autoTitleDeleted val="0"/>
    <c:plotArea>
      <c:layout/>
      <c:lineChart>
        <c:grouping val="standard"/>
        <c:varyColors val="0"/>
        <c:ser>
          <c:idx val="0"/>
          <c:order val="0"/>
          <c:tx>
            <c:strRef>
              <c:f>Sheet1!$B$1</c:f>
              <c:strCache>
                <c:ptCount val="1"/>
                <c:pt idx="0">
                  <c:v>Series 1</c:v>
                </c:pt>
              </c:strCache>
            </c:strRef>
          </c:tx>
          <c:cat>
            <c:strRef>
              <c:f>Sheet1!$A$2:$A$13</c:f>
              <c:strCache>
                <c:ptCount val="12"/>
                <c:pt idx="0">
                  <c:v>M</c:v>
                </c:pt>
                <c:pt idx="1">
                  <c:v>A</c:v>
                </c:pt>
                <c:pt idx="2">
                  <c:v>M</c:v>
                </c:pt>
                <c:pt idx="3">
                  <c:v>J</c:v>
                </c:pt>
                <c:pt idx="4">
                  <c:v>J</c:v>
                </c:pt>
                <c:pt idx="5">
                  <c:v>A</c:v>
                </c:pt>
                <c:pt idx="6">
                  <c:v>S</c:v>
                </c:pt>
                <c:pt idx="7">
                  <c:v>O</c:v>
                </c:pt>
                <c:pt idx="8">
                  <c:v>N</c:v>
                </c:pt>
                <c:pt idx="9">
                  <c:v>D</c:v>
                </c:pt>
                <c:pt idx="10">
                  <c:v>J</c:v>
                </c:pt>
                <c:pt idx="11">
                  <c:v>F</c:v>
                </c:pt>
              </c:strCache>
            </c:strRef>
          </c:cat>
          <c:val>
            <c:numRef>
              <c:f>Sheet1!$B$2:$B$13</c:f>
              <c:numCache>
                <c:formatCode>General</c:formatCode>
                <c:ptCount val="12"/>
                <c:pt idx="0">
                  <c:v>88</c:v>
                </c:pt>
                <c:pt idx="1">
                  <c:v>93</c:v>
                </c:pt>
                <c:pt idx="2">
                  <c:v>85</c:v>
                </c:pt>
                <c:pt idx="3">
                  <c:v>93</c:v>
                </c:pt>
                <c:pt idx="4">
                  <c:v>88</c:v>
                </c:pt>
                <c:pt idx="5">
                  <c:v>89</c:v>
                </c:pt>
                <c:pt idx="6">
                  <c:v>95</c:v>
                </c:pt>
                <c:pt idx="7">
                  <c:v>80</c:v>
                </c:pt>
                <c:pt idx="8">
                  <c:v>88</c:v>
                </c:pt>
                <c:pt idx="9">
                  <c:v>91</c:v>
                </c:pt>
                <c:pt idx="10">
                  <c:v>90</c:v>
                </c:pt>
              </c:numCache>
            </c:numRef>
          </c:val>
          <c:smooth val="0"/>
        </c:ser>
        <c:dLbls>
          <c:showLegendKey val="0"/>
          <c:showVal val="0"/>
          <c:showCatName val="0"/>
          <c:showSerName val="0"/>
          <c:showPercent val="0"/>
          <c:showBubbleSize val="0"/>
        </c:dLbls>
        <c:marker val="1"/>
        <c:smooth val="0"/>
        <c:axId val="95369472"/>
        <c:axId val="95379456"/>
      </c:lineChart>
      <c:catAx>
        <c:axId val="95369472"/>
        <c:scaling>
          <c:orientation val="minMax"/>
        </c:scaling>
        <c:delete val="0"/>
        <c:axPos val="b"/>
        <c:numFmt formatCode="General" sourceLinked="0"/>
        <c:majorTickMark val="out"/>
        <c:minorTickMark val="none"/>
        <c:tickLblPos val="nextTo"/>
        <c:crossAx val="95379456"/>
        <c:crosses val="autoZero"/>
        <c:auto val="1"/>
        <c:lblAlgn val="ctr"/>
        <c:lblOffset val="100"/>
        <c:noMultiLvlLbl val="0"/>
      </c:catAx>
      <c:valAx>
        <c:axId val="95379456"/>
        <c:scaling>
          <c:orientation val="minMax"/>
        </c:scaling>
        <c:delete val="0"/>
        <c:axPos val="l"/>
        <c:majorGridlines/>
        <c:numFmt formatCode="General" sourceLinked="1"/>
        <c:majorTickMark val="out"/>
        <c:minorTickMark val="none"/>
        <c:tickLblPos val="nextTo"/>
        <c:crossAx val="95369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70E2C-A21D-445E-AB78-8B883B17F8AB}" type="doc">
      <dgm:prSet loTypeId="urn:microsoft.com/office/officeart/2009/3/layout/StepUpProcess" loCatId="process" qsTypeId="urn:microsoft.com/office/officeart/2005/8/quickstyle/simple2" qsCatId="simple" csTypeId="urn:microsoft.com/office/officeart/2005/8/colors/accent6_5" csCatId="accent6" phldr="1"/>
      <dgm:spPr/>
      <dgm:t>
        <a:bodyPr/>
        <a:lstStyle/>
        <a:p>
          <a:endParaRPr lang="en-US"/>
        </a:p>
      </dgm:t>
    </dgm:pt>
    <dgm:pt modelId="{30A17F8B-F673-471B-B3F7-B49CA1AD28CF}">
      <dgm:prSet phldrT="[Text]" custT="1"/>
      <dgm:spPr/>
      <dgm:t>
        <a:bodyPr/>
        <a:lstStyle/>
        <a:p>
          <a:r>
            <a:rPr lang="en-US" sz="1800" b="1" dirty="0" smtClean="0"/>
            <a:t>Define sustainability</a:t>
          </a:r>
          <a:endParaRPr lang="en-US" sz="1800" b="1" dirty="0"/>
        </a:p>
      </dgm:t>
    </dgm:pt>
    <dgm:pt modelId="{F72BFFE9-39DE-4209-83E6-823F3966C7FB}" type="parTrans" cxnId="{0AA743BB-E445-4796-96C6-E5ED3A9AB58C}">
      <dgm:prSet/>
      <dgm:spPr/>
      <dgm:t>
        <a:bodyPr/>
        <a:lstStyle/>
        <a:p>
          <a:endParaRPr lang="en-US" sz="1800"/>
        </a:p>
      </dgm:t>
    </dgm:pt>
    <dgm:pt modelId="{AFEA2AC5-0D3E-4B55-B889-7F58D5739293}" type="sibTrans" cxnId="{0AA743BB-E445-4796-96C6-E5ED3A9AB58C}">
      <dgm:prSet/>
      <dgm:spPr/>
      <dgm:t>
        <a:bodyPr/>
        <a:lstStyle/>
        <a:p>
          <a:endParaRPr lang="en-US" sz="1800"/>
        </a:p>
      </dgm:t>
    </dgm:pt>
    <dgm:pt modelId="{AA8F31CA-0472-45A5-A6AD-A18B2B975DA9}">
      <dgm:prSet phldrT="[Text]" custT="1"/>
      <dgm:spPr/>
      <dgm:t>
        <a:bodyPr/>
        <a:lstStyle/>
        <a:p>
          <a:r>
            <a:rPr lang="en-US" sz="1800" b="1" dirty="0" smtClean="0"/>
            <a:t>Create and implement a sustainability plan</a:t>
          </a:r>
          <a:endParaRPr lang="en-US" sz="1800" b="1" dirty="0"/>
        </a:p>
      </dgm:t>
    </dgm:pt>
    <dgm:pt modelId="{A7F49ECD-7DD7-48CA-AA0B-4063A48242F5}" type="parTrans" cxnId="{D2163998-01B0-40E6-8DC9-99104BF118BF}">
      <dgm:prSet/>
      <dgm:spPr/>
      <dgm:t>
        <a:bodyPr/>
        <a:lstStyle/>
        <a:p>
          <a:endParaRPr lang="en-US" sz="1800"/>
        </a:p>
      </dgm:t>
    </dgm:pt>
    <dgm:pt modelId="{2329869D-016B-47FB-8C15-7B6415E4BC1D}" type="sibTrans" cxnId="{D2163998-01B0-40E6-8DC9-99104BF118BF}">
      <dgm:prSet/>
      <dgm:spPr/>
      <dgm:t>
        <a:bodyPr/>
        <a:lstStyle/>
        <a:p>
          <a:endParaRPr lang="en-US" sz="1800"/>
        </a:p>
      </dgm:t>
    </dgm:pt>
    <dgm:pt modelId="{B7C4E8EE-8F8C-4E95-9620-74331EC49264}">
      <dgm:prSet phldrT="[Text]" custT="1"/>
      <dgm:spPr/>
      <dgm:t>
        <a:bodyPr/>
        <a:lstStyle/>
        <a:p>
          <a:r>
            <a:rPr lang="en-US" sz="1800" b="1" dirty="0" smtClean="0"/>
            <a:t>Establish a sustainability measurement plan</a:t>
          </a:r>
          <a:endParaRPr lang="en-US" sz="1800" b="1" dirty="0"/>
        </a:p>
      </dgm:t>
    </dgm:pt>
    <dgm:pt modelId="{CC5E9802-02B9-400F-A56C-2B2DC85979F6}" type="parTrans" cxnId="{5F08D34E-EA8E-4681-A5D7-461072501DCE}">
      <dgm:prSet/>
      <dgm:spPr/>
      <dgm:t>
        <a:bodyPr/>
        <a:lstStyle/>
        <a:p>
          <a:endParaRPr lang="en-US" sz="1800"/>
        </a:p>
      </dgm:t>
    </dgm:pt>
    <dgm:pt modelId="{F8587B72-90D9-4373-85E1-D28EDEC11868}" type="sibTrans" cxnId="{5F08D34E-EA8E-4681-A5D7-461072501DCE}">
      <dgm:prSet/>
      <dgm:spPr/>
      <dgm:t>
        <a:bodyPr/>
        <a:lstStyle/>
        <a:p>
          <a:endParaRPr lang="en-US" sz="1800"/>
        </a:p>
      </dgm:t>
    </dgm:pt>
    <dgm:pt modelId="{8F63C660-BEC5-41E1-A688-9013226E11D9}">
      <dgm:prSet phldrT="[Text]" custT="1"/>
      <dgm:spPr/>
      <dgm:t>
        <a:bodyPr/>
        <a:lstStyle/>
        <a:p>
          <a:r>
            <a:rPr lang="en-US" sz="1800" b="1" dirty="0" smtClean="0"/>
            <a:t>Learn from examples of sustainability success</a:t>
          </a:r>
        </a:p>
      </dgm:t>
    </dgm:pt>
    <dgm:pt modelId="{88EA954A-BCBF-48DC-9427-65865822736C}" type="parTrans" cxnId="{C8C6FE4C-39AB-4CEE-A05D-D44A8F8E8993}">
      <dgm:prSet/>
      <dgm:spPr/>
      <dgm:t>
        <a:bodyPr/>
        <a:lstStyle/>
        <a:p>
          <a:endParaRPr lang="en-US" sz="1800"/>
        </a:p>
      </dgm:t>
    </dgm:pt>
    <dgm:pt modelId="{6486E84F-5A72-4354-9C21-52CA5D39042B}" type="sibTrans" cxnId="{C8C6FE4C-39AB-4CEE-A05D-D44A8F8E8993}">
      <dgm:prSet/>
      <dgm:spPr/>
      <dgm:t>
        <a:bodyPr/>
        <a:lstStyle/>
        <a:p>
          <a:endParaRPr lang="en-US" sz="1800"/>
        </a:p>
      </dgm:t>
    </dgm:pt>
    <dgm:pt modelId="{3E25259E-CFF7-4F70-BC9C-C3335F00600D}">
      <dgm:prSet phldrT="[Text]" custT="1"/>
      <dgm:spPr/>
      <dgm:t>
        <a:bodyPr/>
        <a:lstStyle/>
        <a:p>
          <a:r>
            <a:rPr lang="en-US" sz="1800" b="1" dirty="0" smtClean="0"/>
            <a:t>Understand the link between sustainability and spread</a:t>
          </a:r>
          <a:endParaRPr lang="en-US" sz="1800" b="1" dirty="0"/>
        </a:p>
      </dgm:t>
    </dgm:pt>
    <dgm:pt modelId="{5A88B6CE-B02F-43F7-8840-2AA22D030B0A}" type="parTrans" cxnId="{38C846B1-E5FB-4C72-942D-2AFD65FDE1FD}">
      <dgm:prSet/>
      <dgm:spPr/>
      <dgm:t>
        <a:bodyPr/>
        <a:lstStyle/>
        <a:p>
          <a:endParaRPr lang="en-US" sz="1800"/>
        </a:p>
      </dgm:t>
    </dgm:pt>
    <dgm:pt modelId="{5D800178-E307-435D-82AF-6AFF24CDA07A}" type="sibTrans" cxnId="{38C846B1-E5FB-4C72-942D-2AFD65FDE1FD}">
      <dgm:prSet/>
      <dgm:spPr/>
      <dgm:t>
        <a:bodyPr/>
        <a:lstStyle/>
        <a:p>
          <a:endParaRPr lang="en-US" sz="1800"/>
        </a:p>
      </dgm:t>
    </dgm:pt>
    <dgm:pt modelId="{293D9510-05E5-414D-85AC-5227B5DE34E7}" type="pres">
      <dgm:prSet presAssocID="{44170E2C-A21D-445E-AB78-8B883B17F8AB}" presName="rootnode" presStyleCnt="0">
        <dgm:presLayoutVars>
          <dgm:chMax/>
          <dgm:chPref/>
          <dgm:dir/>
          <dgm:animLvl val="lvl"/>
        </dgm:presLayoutVars>
      </dgm:prSet>
      <dgm:spPr/>
      <dgm:t>
        <a:bodyPr/>
        <a:lstStyle/>
        <a:p>
          <a:endParaRPr lang="en-US"/>
        </a:p>
      </dgm:t>
    </dgm:pt>
    <dgm:pt modelId="{D96E7A65-3DC1-43C8-8F77-8E2EE1E1E561}" type="pres">
      <dgm:prSet presAssocID="{30A17F8B-F673-471B-B3F7-B49CA1AD28CF}" presName="composite" presStyleCnt="0"/>
      <dgm:spPr/>
      <dgm:t>
        <a:bodyPr/>
        <a:lstStyle/>
        <a:p>
          <a:endParaRPr lang="en-US"/>
        </a:p>
      </dgm:t>
    </dgm:pt>
    <dgm:pt modelId="{2F4E3CC2-D0CE-4DCD-A52A-8414B913085E}" type="pres">
      <dgm:prSet presAssocID="{30A17F8B-F673-471B-B3F7-B49CA1AD28CF}" presName="LShape" presStyleLbl="alignNode1" presStyleIdx="0" presStyleCnt="9"/>
      <dgm:spPr/>
      <dgm:t>
        <a:bodyPr/>
        <a:lstStyle/>
        <a:p>
          <a:endParaRPr lang="en-US"/>
        </a:p>
      </dgm:t>
    </dgm:pt>
    <dgm:pt modelId="{07D17B23-049E-4AFB-A453-4285865FB79C}" type="pres">
      <dgm:prSet presAssocID="{30A17F8B-F673-471B-B3F7-B49CA1AD28CF}" presName="ParentText" presStyleLbl="revTx" presStyleIdx="0" presStyleCnt="5">
        <dgm:presLayoutVars>
          <dgm:chMax val="0"/>
          <dgm:chPref val="0"/>
          <dgm:bulletEnabled val="1"/>
        </dgm:presLayoutVars>
      </dgm:prSet>
      <dgm:spPr/>
      <dgm:t>
        <a:bodyPr/>
        <a:lstStyle/>
        <a:p>
          <a:endParaRPr lang="en-US"/>
        </a:p>
      </dgm:t>
    </dgm:pt>
    <dgm:pt modelId="{92F3F505-FF05-43B1-A8A5-B23238CB9BFB}" type="pres">
      <dgm:prSet presAssocID="{30A17F8B-F673-471B-B3F7-B49CA1AD28CF}" presName="Triangle" presStyleLbl="alignNode1" presStyleIdx="1" presStyleCnt="9"/>
      <dgm:spPr/>
      <dgm:t>
        <a:bodyPr/>
        <a:lstStyle/>
        <a:p>
          <a:endParaRPr lang="en-US"/>
        </a:p>
      </dgm:t>
    </dgm:pt>
    <dgm:pt modelId="{6391CECC-521F-4BDE-B6C4-91C72AFC16F8}" type="pres">
      <dgm:prSet presAssocID="{AFEA2AC5-0D3E-4B55-B889-7F58D5739293}" presName="sibTrans" presStyleCnt="0"/>
      <dgm:spPr/>
      <dgm:t>
        <a:bodyPr/>
        <a:lstStyle/>
        <a:p>
          <a:endParaRPr lang="en-US"/>
        </a:p>
      </dgm:t>
    </dgm:pt>
    <dgm:pt modelId="{C3AE815B-9C9C-46F4-AB16-4CC15E1B0520}" type="pres">
      <dgm:prSet presAssocID="{AFEA2AC5-0D3E-4B55-B889-7F58D5739293}" presName="space" presStyleCnt="0"/>
      <dgm:spPr/>
      <dgm:t>
        <a:bodyPr/>
        <a:lstStyle/>
        <a:p>
          <a:endParaRPr lang="en-US"/>
        </a:p>
      </dgm:t>
    </dgm:pt>
    <dgm:pt modelId="{D1998B7B-BAFE-438F-B3DF-D006A4828214}" type="pres">
      <dgm:prSet presAssocID="{3E25259E-CFF7-4F70-BC9C-C3335F00600D}" presName="composite" presStyleCnt="0"/>
      <dgm:spPr/>
      <dgm:t>
        <a:bodyPr/>
        <a:lstStyle/>
        <a:p>
          <a:endParaRPr lang="en-US"/>
        </a:p>
      </dgm:t>
    </dgm:pt>
    <dgm:pt modelId="{A53496F3-EE18-43DE-8113-106001E6ED97}" type="pres">
      <dgm:prSet presAssocID="{3E25259E-CFF7-4F70-BC9C-C3335F00600D}" presName="LShape" presStyleLbl="alignNode1" presStyleIdx="2" presStyleCnt="9"/>
      <dgm:spPr/>
      <dgm:t>
        <a:bodyPr/>
        <a:lstStyle/>
        <a:p>
          <a:endParaRPr lang="en-US"/>
        </a:p>
      </dgm:t>
    </dgm:pt>
    <dgm:pt modelId="{867C8579-EF58-47E0-A931-4DB5FDDAF7F4}" type="pres">
      <dgm:prSet presAssocID="{3E25259E-CFF7-4F70-BC9C-C3335F00600D}" presName="ParentText" presStyleLbl="revTx" presStyleIdx="1" presStyleCnt="5">
        <dgm:presLayoutVars>
          <dgm:chMax val="0"/>
          <dgm:chPref val="0"/>
          <dgm:bulletEnabled val="1"/>
        </dgm:presLayoutVars>
      </dgm:prSet>
      <dgm:spPr/>
      <dgm:t>
        <a:bodyPr/>
        <a:lstStyle/>
        <a:p>
          <a:endParaRPr lang="en-US"/>
        </a:p>
      </dgm:t>
    </dgm:pt>
    <dgm:pt modelId="{40FFA891-0039-4C22-9EF9-FC3AB3DFE763}" type="pres">
      <dgm:prSet presAssocID="{3E25259E-CFF7-4F70-BC9C-C3335F00600D}" presName="Triangle" presStyleLbl="alignNode1" presStyleIdx="3" presStyleCnt="9"/>
      <dgm:spPr/>
      <dgm:t>
        <a:bodyPr/>
        <a:lstStyle/>
        <a:p>
          <a:endParaRPr lang="en-US"/>
        </a:p>
      </dgm:t>
    </dgm:pt>
    <dgm:pt modelId="{4A1FE5AB-AA9D-4AEE-A224-F5C1F79376AE}" type="pres">
      <dgm:prSet presAssocID="{5D800178-E307-435D-82AF-6AFF24CDA07A}" presName="sibTrans" presStyleCnt="0"/>
      <dgm:spPr/>
      <dgm:t>
        <a:bodyPr/>
        <a:lstStyle/>
        <a:p>
          <a:endParaRPr lang="en-US"/>
        </a:p>
      </dgm:t>
    </dgm:pt>
    <dgm:pt modelId="{9901D721-8664-4039-BD1D-5E06F580A8F1}" type="pres">
      <dgm:prSet presAssocID="{5D800178-E307-435D-82AF-6AFF24CDA07A}" presName="space" presStyleCnt="0"/>
      <dgm:spPr/>
      <dgm:t>
        <a:bodyPr/>
        <a:lstStyle/>
        <a:p>
          <a:endParaRPr lang="en-US"/>
        </a:p>
      </dgm:t>
    </dgm:pt>
    <dgm:pt modelId="{4E474B4B-519F-496F-8B6E-22E23699D423}" type="pres">
      <dgm:prSet presAssocID="{AA8F31CA-0472-45A5-A6AD-A18B2B975DA9}" presName="composite" presStyleCnt="0"/>
      <dgm:spPr/>
      <dgm:t>
        <a:bodyPr/>
        <a:lstStyle/>
        <a:p>
          <a:endParaRPr lang="en-US"/>
        </a:p>
      </dgm:t>
    </dgm:pt>
    <dgm:pt modelId="{F876D2DB-F660-4352-9126-F82E087FD4AB}" type="pres">
      <dgm:prSet presAssocID="{AA8F31CA-0472-45A5-A6AD-A18B2B975DA9}" presName="LShape" presStyleLbl="alignNode1" presStyleIdx="4" presStyleCnt="9"/>
      <dgm:spPr/>
      <dgm:t>
        <a:bodyPr/>
        <a:lstStyle/>
        <a:p>
          <a:endParaRPr lang="en-US"/>
        </a:p>
      </dgm:t>
    </dgm:pt>
    <dgm:pt modelId="{1EA18F73-BA2E-47A5-B72A-22A9A542FE04}" type="pres">
      <dgm:prSet presAssocID="{AA8F31CA-0472-45A5-A6AD-A18B2B975DA9}" presName="ParentText" presStyleLbl="revTx" presStyleIdx="2" presStyleCnt="5">
        <dgm:presLayoutVars>
          <dgm:chMax val="0"/>
          <dgm:chPref val="0"/>
          <dgm:bulletEnabled val="1"/>
        </dgm:presLayoutVars>
      </dgm:prSet>
      <dgm:spPr/>
      <dgm:t>
        <a:bodyPr/>
        <a:lstStyle/>
        <a:p>
          <a:endParaRPr lang="en-US"/>
        </a:p>
      </dgm:t>
    </dgm:pt>
    <dgm:pt modelId="{21B69AC7-D9A3-410C-B3D6-AC549F0D2682}" type="pres">
      <dgm:prSet presAssocID="{AA8F31CA-0472-45A5-A6AD-A18B2B975DA9}" presName="Triangle" presStyleLbl="alignNode1" presStyleIdx="5" presStyleCnt="9"/>
      <dgm:spPr/>
      <dgm:t>
        <a:bodyPr/>
        <a:lstStyle/>
        <a:p>
          <a:endParaRPr lang="en-US"/>
        </a:p>
      </dgm:t>
    </dgm:pt>
    <dgm:pt modelId="{0CEC0335-F0ED-4B47-959B-87112BDCA1FD}" type="pres">
      <dgm:prSet presAssocID="{2329869D-016B-47FB-8C15-7B6415E4BC1D}" presName="sibTrans" presStyleCnt="0"/>
      <dgm:spPr/>
      <dgm:t>
        <a:bodyPr/>
        <a:lstStyle/>
        <a:p>
          <a:endParaRPr lang="en-US"/>
        </a:p>
      </dgm:t>
    </dgm:pt>
    <dgm:pt modelId="{47342343-4374-45CF-AD93-127DDE1D2302}" type="pres">
      <dgm:prSet presAssocID="{2329869D-016B-47FB-8C15-7B6415E4BC1D}" presName="space" presStyleCnt="0"/>
      <dgm:spPr/>
      <dgm:t>
        <a:bodyPr/>
        <a:lstStyle/>
        <a:p>
          <a:endParaRPr lang="en-US"/>
        </a:p>
      </dgm:t>
    </dgm:pt>
    <dgm:pt modelId="{53F852C8-1227-43B4-B0F2-73FE9DAC4764}" type="pres">
      <dgm:prSet presAssocID="{B7C4E8EE-8F8C-4E95-9620-74331EC49264}" presName="composite" presStyleCnt="0"/>
      <dgm:spPr/>
      <dgm:t>
        <a:bodyPr/>
        <a:lstStyle/>
        <a:p>
          <a:endParaRPr lang="en-US"/>
        </a:p>
      </dgm:t>
    </dgm:pt>
    <dgm:pt modelId="{9F7062A5-3F16-4E46-998F-41CC8D7FAEE6}" type="pres">
      <dgm:prSet presAssocID="{B7C4E8EE-8F8C-4E95-9620-74331EC49264}" presName="LShape" presStyleLbl="alignNode1" presStyleIdx="6" presStyleCnt="9"/>
      <dgm:spPr/>
      <dgm:t>
        <a:bodyPr/>
        <a:lstStyle/>
        <a:p>
          <a:endParaRPr lang="en-US"/>
        </a:p>
      </dgm:t>
    </dgm:pt>
    <dgm:pt modelId="{AF793D6E-2A06-4709-895D-584237F1543E}" type="pres">
      <dgm:prSet presAssocID="{B7C4E8EE-8F8C-4E95-9620-74331EC49264}" presName="ParentText" presStyleLbl="revTx" presStyleIdx="3" presStyleCnt="5">
        <dgm:presLayoutVars>
          <dgm:chMax val="0"/>
          <dgm:chPref val="0"/>
          <dgm:bulletEnabled val="1"/>
        </dgm:presLayoutVars>
      </dgm:prSet>
      <dgm:spPr/>
      <dgm:t>
        <a:bodyPr/>
        <a:lstStyle/>
        <a:p>
          <a:endParaRPr lang="en-US"/>
        </a:p>
      </dgm:t>
    </dgm:pt>
    <dgm:pt modelId="{7CFE418E-676B-4229-B1D7-462E013C1AE6}" type="pres">
      <dgm:prSet presAssocID="{B7C4E8EE-8F8C-4E95-9620-74331EC49264}" presName="Triangle" presStyleLbl="alignNode1" presStyleIdx="7" presStyleCnt="9"/>
      <dgm:spPr/>
      <dgm:t>
        <a:bodyPr/>
        <a:lstStyle/>
        <a:p>
          <a:endParaRPr lang="en-US"/>
        </a:p>
      </dgm:t>
    </dgm:pt>
    <dgm:pt modelId="{0B287AB7-4DD4-44AB-A202-B4CDEA6E69AD}" type="pres">
      <dgm:prSet presAssocID="{F8587B72-90D9-4373-85E1-D28EDEC11868}" presName="sibTrans" presStyleCnt="0"/>
      <dgm:spPr/>
      <dgm:t>
        <a:bodyPr/>
        <a:lstStyle/>
        <a:p>
          <a:endParaRPr lang="en-US"/>
        </a:p>
      </dgm:t>
    </dgm:pt>
    <dgm:pt modelId="{80A28039-65C3-4363-955A-CD6EEAC615AE}" type="pres">
      <dgm:prSet presAssocID="{F8587B72-90D9-4373-85E1-D28EDEC11868}" presName="space" presStyleCnt="0"/>
      <dgm:spPr/>
      <dgm:t>
        <a:bodyPr/>
        <a:lstStyle/>
        <a:p>
          <a:endParaRPr lang="en-US"/>
        </a:p>
      </dgm:t>
    </dgm:pt>
    <dgm:pt modelId="{7F768DD5-B97A-45A0-A214-0DD1610CF290}" type="pres">
      <dgm:prSet presAssocID="{8F63C660-BEC5-41E1-A688-9013226E11D9}" presName="composite" presStyleCnt="0"/>
      <dgm:spPr/>
      <dgm:t>
        <a:bodyPr/>
        <a:lstStyle/>
        <a:p>
          <a:endParaRPr lang="en-US"/>
        </a:p>
      </dgm:t>
    </dgm:pt>
    <dgm:pt modelId="{BF8AD2CA-3983-482D-BDFF-22807FAD2B88}" type="pres">
      <dgm:prSet presAssocID="{8F63C660-BEC5-41E1-A688-9013226E11D9}" presName="LShape" presStyleLbl="alignNode1" presStyleIdx="8" presStyleCnt="9"/>
      <dgm:spPr/>
      <dgm:t>
        <a:bodyPr/>
        <a:lstStyle/>
        <a:p>
          <a:endParaRPr lang="en-US"/>
        </a:p>
      </dgm:t>
    </dgm:pt>
    <dgm:pt modelId="{F7D36D98-CED6-4870-AFA0-35CDCFF73918}" type="pres">
      <dgm:prSet presAssocID="{8F63C660-BEC5-41E1-A688-9013226E11D9}" presName="ParentText" presStyleLbl="revTx" presStyleIdx="4" presStyleCnt="5">
        <dgm:presLayoutVars>
          <dgm:chMax val="0"/>
          <dgm:chPref val="0"/>
          <dgm:bulletEnabled val="1"/>
        </dgm:presLayoutVars>
      </dgm:prSet>
      <dgm:spPr/>
      <dgm:t>
        <a:bodyPr/>
        <a:lstStyle/>
        <a:p>
          <a:endParaRPr lang="en-US"/>
        </a:p>
      </dgm:t>
    </dgm:pt>
  </dgm:ptLst>
  <dgm:cxnLst>
    <dgm:cxn modelId="{38C846B1-E5FB-4C72-942D-2AFD65FDE1FD}" srcId="{44170E2C-A21D-445E-AB78-8B883B17F8AB}" destId="{3E25259E-CFF7-4F70-BC9C-C3335F00600D}" srcOrd="1" destOrd="0" parTransId="{5A88B6CE-B02F-43F7-8840-2AA22D030B0A}" sibTransId="{5D800178-E307-435D-82AF-6AFF24CDA07A}"/>
    <dgm:cxn modelId="{5F08D34E-EA8E-4681-A5D7-461072501DCE}" srcId="{44170E2C-A21D-445E-AB78-8B883B17F8AB}" destId="{B7C4E8EE-8F8C-4E95-9620-74331EC49264}" srcOrd="3" destOrd="0" parTransId="{CC5E9802-02B9-400F-A56C-2B2DC85979F6}" sibTransId="{F8587B72-90D9-4373-85E1-D28EDEC11868}"/>
    <dgm:cxn modelId="{138F3B86-1EF8-4DD7-9B10-D246BF2064AE}" type="presOf" srcId="{3E25259E-CFF7-4F70-BC9C-C3335F00600D}" destId="{867C8579-EF58-47E0-A931-4DB5FDDAF7F4}" srcOrd="0" destOrd="0" presId="urn:microsoft.com/office/officeart/2009/3/layout/StepUpProcess"/>
    <dgm:cxn modelId="{C8C6FE4C-39AB-4CEE-A05D-D44A8F8E8993}" srcId="{44170E2C-A21D-445E-AB78-8B883B17F8AB}" destId="{8F63C660-BEC5-41E1-A688-9013226E11D9}" srcOrd="4" destOrd="0" parTransId="{88EA954A-BCBF-48DC-9427-65865822736C}" sibTransId="{6486E84F-5A72-4354-9C21-52CA5D39042B}"/>
    <dgm:cxn modelId="{F72F310E-CF41-4411-A5C3-A1DF4B6C0965}" type="presOf" srcId="{30A17F8B-F673-471B-B3F7-B49CA1AD28CF}" destId="{07D17B23-049E-4AFB-A453-4285865FB79C}" srcOrd="0" destOrd="0" presId="urn:microsoft.com/office/officeart/2009/3/layout/StepUpProcess"/>
    <dgm:cxn modelId="{6F4C43E3-DE09-4A6B-A145-E89D700D0DD0}" type="presOf" srcId="{8F63C660-BEC5-41E1-A688-9013226E11D9}" destId="{F7D36D98-CED6-4870-AFA0-35CDCFF73918}" srcOrd="0" destOrd="0" presId="urn:microsoft.com/office/officeart/2009/3/layout/StepUpProcess"/>
    <dgm:cxn modelId="{B8FE690C-0031-4332-9313-79044C33DE28}" type="presOf" srcId="{AA8F31CA-0472-45A5-A6AD-A18B2B975DA9}" destId="{1EA18F73-BA2E-47A5-B72A-22A9A542FE04}" srcOrd="0" destOrd="0" presId="urn:microsoft.com/office/officeart/2009/3/layout/StepUpProcess"/>
    <dgm:cxn modelId="{1657F25A-9EA8-4CBB-83A7-68E8A0CC287E}" type="presOf" srcId="{44170E2C-A21D-445E-AB78-8B883B17F8AB}" destId="{293D9510-05E5-414D-85AC-5227B5DE34E7}" srcOrd="0" destOrd="0" presId="urn:microsoft.com/office/officeart/2009/3/layout/StepUpProcess"/>
    <dgm:cxn modelId="{D2163998-01B0-40E6-8DC9-99104BF118BF}" srcId="{44170E2C-A21D-445E-AB78-8B883B17F8AB}" destId="{AA8F31CA-0472-45A5-A6AD-A18B2B975DA9}" srcOrd="2" destOrd="0" parTransId="{A7F49ECD-7DD7-48CA-AA0B-4063A48242F5}" sibTransId="{2329869D-016B-47FB-8C15-7B6415E4BC1D}"/>
    <dgm:cxn modelId="{0AA743BB-E445-4796-96C6-E5ED3A9AB58C}" srcId="{44170E2C-A21D-445E-AB78-8B883B17F8AB}" destId="{30A17F8B-F673-471B-B3F7-B49CA1AD28CF}" srcOrd="0" destOrd="0" parTransId="{F72BFFE9-39DE-4209-83E6-823F3966C7FB}" sibTransId="{AFEA2AC5-0D3E-4B55-B889-7F58D5739293}"/>
    <dgm:cxn modelId="{CFE60D9F-3DA3-4058-BA1E-E1F1B50E346F}" type="presOf" srcId="{B7C4E8EE-8F8C-4E95-9620-74331EC49264}" destId="{AF793D6E-2A06-4709-895D-584237F1543E}" srcOrd="0" destOrd="0" presId="urn:microsoft.com/office/officeart/2009/3/layout/StepUpProcess"/>
    <dgm:cxn modelId="{BAD9D097-8BDE-49B1-8CE6-25A3169AD20D}" type="presParOf" srcId="{293D9510-05E5-414D-85AC-5227B5DE34E7}" destId="{D96E7A65-3DC1-43C8-8F77-8E2EE1E1E561}" srcOrd="0" destOrd="0" presId="urn:microsoft.com/office/officeart/2009/3/layout/StepUpProcess"/>
    <dgm:cxn modelId="{C7A3CC5F-4FBC-4FCF-8CCF-6E90CA4C9A28}" type="presParOf" srcId="{D96E7A65-3DC1-43C8-8F77-8E2EE1E1E561}" destId="{2F4E3CC2-D0CE-4DCD-A52A-8414B913085E}" srcOrd="0" destOrd="0" presId="urn:microsoft.com/office/officeart/2009/3/layout/StepUpProcess"/>
    <dgm:cxn modelId="{E92559FA-4AA3-46A0-AFF8-6C39C6E64639}" type="presParOf" srcId="{D96E7A65-3DC1-43C8-8F77-8E2EE1E1E561}" destId="{07D17B23-049E-4AFB-A453-4285865FB79C}" srcOrd="1" destOrd="0" presId="urn:microsoft.com/office/officeart/2009/3/layout/StepUpProcess"/>
    <dgm:cxn modelId="{DD7E29F3-5EA7-40A1-84D3-90ECAE4158D7}" type="presParOf" srcId="{D96E7A65-3DC1-43C8-8F77-8E2EE1E1E561}" destId="{92F3F505-FF05-43B1-A8A5-B23238CB9BFB}" srcOrd="2" destOrd="0" presId="urn:microsoft.com/office/officeart/2009/3/layout/StepUpProcess"/>
    <dgm:cxn modelId="{61202516-BE53-4EDE-8F75-13260B27E935}" type="presParOf" srcId="{293D9510-05E5-414D-85AC-5227B5DE34E7}" destId="{6391CECC-521F-4BDE-B6C4-91C72AFC16F8}" srcOrd="1" destOrd="0" presId="urn:microsoft.com/office/officeart/2009/3/layout/StepUpProcess"/>
    <dgm:cxn modelId="{FF891C9A-E251-4CFE-B172-BE30D5284E74}" type="presParOf" srcId="{6391CECC-521F-4BDE-B6C4-91C72AFC16F8}" destId="{C3AE815B-9C9C-46F4-AB16-4CC15E1B0520}" srcOrd="0" destOrd="0" presId="urn:microsoft.com/office/officeart/2009/3/layout/StepUpProcess"/>
    <dgm:cxn modelId="{43BA95DD-B209-42B9-B7F7-C73489B80DB7}" type="presParOf" srcId="{293D9510-05E5-414D-85AC-5227B5DE34E7}" destId="{D1998B7B-BAFE-438F-B3DF-D006A4828214}" srcOrd="2" destOrd="0" presId="urn:microsoft.com/office/officeart/2009/3/layout/StepUpProcess"/>
    <dgm:cxn modelId="{2CA4ACE5-4A70-4160-AA9D-860D5C561261}" type="presParOf" srcId="{D1998B7B-BAFE-438F-B3DF-D006A4828214}" destId="{A53496F3-EE18-43DE-8113-106001E6ED97}" srcOrd="0" destOrd="0" presId="urn:microsoft.com/office/officeart/2009/3/layout/StepUpProcess"/>
    <dgm:cxn modelId="{3A792494-F81E-4B73-BF45-DCB3614CA07F}" type="presParOf" srcId="{D1998B7B-BAFE-438F-B3DF-D006A4828214}" destId="{867C8579-EF58-47E0-A931-4DB5FDDAF7F4}" srcOrd="1" destOrd="0" presId="urn:microsoft.com/office/officeart/2009/3/layout/StepUpProcess"/>
    <dgm:cxn modelId="{AF894FAF-3087-43F9-BAEB-101EF257B9A0}" type="presParOf" srcId="{D1998B7B-BAFE-438F-B3DF-D006A4828214}" destId="{40FFA891-0039-4C22-9EF9-FC3AB3DFE763}" srcOrd="2" destOrd="0" presId="urn:microsoft.com/office/officeart/2009/3/layout/StepUpProcess"/>
    <dgm:cxn modelId="{D009423C-1917-42AE-825A-0F31D6064494}" type="presParOf" srcId="{293D9510-05E5-414D-85AC-5227B5DE34E7}" destId="{4A1FE5AB-AA9D-4AEE-A224-F5C1F79376AE}" srcOrd="3" destOrd="0" presId="urn:microsoft.com/office/officeart/2009/3/layout/StepUpProcess"/>
    <dgm:cxn modelId="{44D0229C-D807-4EA9-9252-29AEE3307934}" type="presParOf" srcId="{4A1FE5AB-AA9D-4AEE-A224-F5C1F79376AE}" destId="{9901D721-8664-4039-BD1D-5E06F580A8F1}" srcOrd="0" destOrd="0" presId="urn:microsoft.com/office/officeart/2009/3/layout/StepUpProcess"/>
    <dgm:cxn modelId="{2B0C414E-0DB1-4C9F-A5AC-9B58C4B8F0D9}" type="presParOf" srcId="{293D9510-05E5-414D-85AC-5227B5DE34E7}" destId="{4E474B4B-519F-496F-8B6E-22E23699D423}" srcOrd="4" destOrd="0" presId="urn:microsoft.com/office/officeart/2009/3/layout/StepUpProcess"/>
    <dgm:cxn modelId="{902A8FD8-F741-4533-8253-3EDB3E4C6584}" type="presParOf" srcId="{4E474B4B-519F-496F-8B6E-22E23699D423}" destId="{F876D2DB-F660-4352-9126-F82E087FD4AB}" srcOrd="0" destOrd="0" presId="urn:microsoft.com/office/officeart/2009/3/layout/StepUpProcess"/>
    <dgm:cxn modelId="{3C625D48-7EEA-4DC7-98B1-526E2F702D58}" type="presParOf" srcId="{4E474B4B-519F-496F-8B6E-22E23699D423}" destId="{1EA18F73-BA2E-47A5-B72A-22A9A542FE04}" srcOrd="1" destOrd="0" presId="urn:microsoft.com/office/officeart/2009/3/layout/StepUpProcess"/>
    <dgm:cxn modelId="{EC34931B-C164-4069-8194-C79C7A8B4105}" type="presParOf" srcId="{4E474B4B-519F-496F-8B6E-22E23699D423}" destId="{21B69AC7-D9A3-410C-B3D6-AC549F0D2682}" srcOrd="2" destOrd="0" presId="urn:microsoft.com/office/officeart/2009/3/layout/StepUpProcess"/>
    <dgm:cxn modelId="{882130DB-9558-4D4C-BB6B-91C57C126FD7}" type="presParOf" srcId="{293D9510-05E5-414D-85AC-5227B5DE34E7}" destId="{0CEC0335-F0ED-4B47-959B-87112BDCA1FD}" srcOrd="5" destOrd="0" presId="urn:microsoft.com/office/officeart/2009/3/layout/StepUpProcess"/>
    <dgm:cxn modelId="{9BBA43C6-DA36-4BA0-9FB6-14D5CFD94EC2}" type="presParOf" srcId="{0CEC0335-F0ED-4B47-959B-87112BDCA1FD}" destId="{47342343-4374-45CF-AD93-127DDE1D2302}" srcOrd="0" destOrd="0" presId="urn:microsoft.com/office/officeart/2009/3/layout/StepUpProcess"/>
    <dgm:cxn modelId="{C42C2D4E-D65B-486D-B7A1-83525322B534}" type="presParOf" srcId="{293D9510-05E5-414D-85AC-5227B5DE34E7}" destId="{53F852C8-1227-43B4-B0F2-73FE9DAC4764}" srcOrd="6" destOrd="0" presId="urn:microsoft.com/office/officeart/2009/3/layout/StepUpProcess"/>
    <dgm:cxn modelId="{E24E2843-0DAA-4390-82F1-C8A1B185661A}" type="presParOf" srcId="{53F852C8-1227-43B4-B0F2-73FE9DAC4764}" destId="{9F7062A5-3F16-4E46-998F-41CC8D7FAEE6}" srcOrd="0" destOrd="0" presId="urn:microsoft.com/office/officeart/2009/3/layout/StepUpProcess"/>
    <dgm:cxn modelId="{2811690A-CD05-4C34-8D89-D1832F5FC7BA}" type="presParOf" srcId="{53F852C8-1227-43B4-B0F2-73FE9DAC4764}" destId="{AF793D6E-2A06-4709-895D-584237F1543E}" srcOrd="1" destOrd="0" presId="urn:microsoft.com/office/officeart/2009/3/layout/StepUpProcess"/>
    <dgm:cxn modelId="{40FCBDED-9CC4-49C8-9358-41CAAB284CD7}" type="presParOf" srcId="{53F852C8-1227-43B4-B0F2-73FE9DAC4764}" destId="{7CFE418E-676B-4229-B1D7-462E013C1AE6}" srcOrd="2" destOrd="0" presId="urn:microsoft.com/office/officeart/2009/3/layout/StepUpProcess"/>
    <dgm:cxn modelId="{3952D9B4-3EE2-44BD-9F24-EAC3298EA848}" type="presParOf" srcId="{293D9510-05E5-414D-85AC-5227B5DE34E7}" destId="{0B287AB7-4DD4-44AB-A202-B4CDEA6E69AD}" srcOrd="7" destOrd="0" presId="urn:microsoft.com/office/officeart/2009/3/layout/StepUpProcess"/>
    <dgm:cxn modelId="{BFF76504-DF41-4195-BFF2-E835AADE5462}" type="presParOf" srcId="{0B287AB7-4DD4-44AB-A202-B4CDEA6E69AD}" destId="{80A28039-65C3-4363-955A-CD6EEAC615AE}" srcOrd="0" destOrd="0" presId="urn:microsoft.com/office/officeart/2009/3/layout/StepUpProcess"/>
    <dgm:cxn modelId="{55791EFD-FC8F-43B7-A962-FD4F0255860B}" type="presParOf" srcId="{293D9510-05E5-414D-85AC-5227B5DE34E7}" destId="{7F768DD5-B97A-45A0-A214-0DD1610CF290}" srcOrd="8" destOrd="0" presId="urn:microsoft.com/office/officeart/2009/3/layout/StepUpProcess"/>
    <dgm:cxn modelId="{846FAC9F-72A8-4E5E-8791-4FEED0457153}" type="presParOf" srcId="{7F768DD5-B97A-45A0-A214-0DD1610CF290}" destId="{BF8AD2CA-3983-482D-BDFF-22807FAD2B88}" srcOrd="0" destOrd="0" presId="urn:microsoft.com/office/officeart/2009/3/layout/StepUpProcess"/>
    <dgm:cxn modelId="{280F4210-5425-4696-BD17-24E757501AD7}" type="presParOf" srcId="{7F768DD5-B97A-45A0-A214-0DD1610CF290}" destId="{F7D36D98-CED6-4870-AFA0-35CDCFF7391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5D75CA-4940-410B-9F83-A5BADC749022}" type="doc">
      <dgm:prSet loTypeId="urn:microsoft.com/office/officeart/2005/8/layout/lProcess2" loCatId="relationship" qsTypeId="urn:microsoft.com/office/officeart/2005/8/quickstyle/simple1" qsCatId="simple" csTypeId="urn:microsoft.com/office/officeart/2005/8/colors/accent6_2" csCatId="accent6" phldr="1"/>
      <dgm:spPr/>
      <dgm:t>
        <a:bodyPr/>
        <a:lstStyle/>
        <a:p>
          <a:endParaRPr lang="en-US"/>
        </a:p>
      </dgm:t>
    </dgm:pt>
    <dgm:pt modelId="{161F7935-CFCF-46B5-BA27-C1A7EAF6F9A7}">
      <dgm:prSet phldrT="[Text]"/>
      <dgm:spPr/>
      <dgm:t>
        <a:bodyPr/>
        <a:lstStyle/>
        <a:p>
          <a:r>
            <a:rPr lang="en-US" dirty="0" smtClean="0"/>
            <a:t>Sustainability</a:t>
          </a:r>
          <a:endParaRPr lang="en-US" dirty="0"/>
        </a:p>
      </dgm:t>
    </dgm:pt>
    <dgm:pt modelId="{D8C5FBB8-DA8A-47E5-9AAB-0FB75D9F0387}" type="parTrans" cxnId="{F2B5100D-5E5C-4900-BBC3-BE8810718144}">
      <dgm:prSet/>
      <dgm:spPr/>
      <dgm:t>
        <a:bodyPr/>
        <a:lstStyle/>
        <a:p>
          <a:endParaRPr lang="en-US"/>
        </a:p>
      </dgm:t>
    </dgm:pt>
    <dgm:pt modelId="{873990CA-F8D3-4643-BA1C-F37043CAEAFE}" type="sibTrans" cxnId="{F2B5100D-5E5C-4900-BBC3-BE8810718144}">
      <dgm:prSet/>
      <dgm:spPr/>
      <dgm:t>
        <a:bodyPr/>
        <a:lstStyle/>
        <a:p>
          <a:endParaRPr lang="en-US"/>
        </a:p>
      </dgm:t>
    </dgm:pt>
    <dgm:pt modelId="{5627C0DF-0DC3-49D0-8588-526D7400922A}">
      <dgm:prSet phldrT="[Text]"/>
      <dgm:spPr/>
      <dgm:t>
        <a:bodyPr/>
        <a:lstStyle/>
        <a:p>
          <a:r>
            <a:rPr lang="en-US" dirty="0" smtClean="0"/>
            <a:t>Embedding a successful improvement  into the culture and norms of a facility</a:t>
          </a:r>
          <a:endParaRPr lang="en-US" dirty="0"/>
        </a:p>
      </dgm:t>
    </dgm:pt>
    <dgm:pt modelId="{661D9B06-4344-46E3-A6FC-E2C2DEEFB1B0}" type="parTrans" cxnId="{9D90A93B-8AD4-4B75-8E2F-ED4D01B462A4}">
      <dgm:prSet/>
      <dgm:spPr/>
      <dgm:t>
        <a:bodyPr/>
        <a:lstStyle/>
        <a:p>
          <a:endParaRPr lang="en-US"/>
        </a:p>
      </dgm:t>
    </dgm:pt>
    <dgm:pt modelId="{7C1F74C0-77C5-4FF7-A912-B2CFA118A4A1}" type="sibTrans" cxnId="{9D90A93B-8AD4-4B75-8E2F-ED4D01B462A4}">
      <dgm:prSet/>
      <dgm:spPr/>
      <dgm:t>
        <a:bodyPr/>
        <a:lstStyle/>
        <a:p>
          <a:endParaRPr lang="en-US"/>
        </a:p>
      </dgm:t>
    </dgm:pt>
    <dgm:pt modelId="{C36822A2-CE77-4D97-8C50-EDF5521DE9EE}">
      <dgm:prSet phldrT="[Text]"/>
      <dgm:spPr/>
      <dgm:t>
        <a:bodyPr/>
        <a:lstStyle/>
        <a:p>
          <a:r>
            <a:rPr lang="en-US" dirty="0" smtClean="0"/>
            <a:t>Spread</a:t>
          </a:r>
          <a:r>
            <a:rPr lang="en-US" baseline="30000" dirty="0" smtClean="0"/>
            <a:t>3</a:t>
          </a:r>
          <a:endParaRPr lang="en-US" baseline="30000" dirty="0"/>
        </a:p>
      </dgm:t>
    </dgm:pt>
    <dgm:pt modelId="{AE6CE5FB-F63D-406C-976D-46FCE15B58AD}" type="parTrans" cxnId="{703D8418-70D2-4CC8-B144-88F0EC11012A}">
      <dgm:prSet/>
      <dgm:spPr/>
      <dgm:t>
        <a:bodyPr/>
        <a:lstStyle/>
        <a:p>
          <a:endParaRPr lang="en-US"/>
        </a:p>
      </dgm:t>
    </dgm:pt>
    <dgm:pt modelId="{44813856-4355-47A3-B087-59FAA22F7FC5}" type="sibTrans" cxnId="{703D8418-70D2-4CC8-B144-88F0EC11012A}">
      <dgm:prSet/>
      <dgm:spPr/>
      <dgm:t>
        <a:bodyPr/>
        <a:lstStyle/>
        <a:p>
          <a:endParaRPr lang="en-US"/>
        </a:p>
      </dgm:t>
    </dgm:pt>
    <dgm:pt modelId="{8AE662BB-065D-4E88-832A-79FB574F2865}">
      <dgm:prSet phldrT="[Text]"/>
      <dgm:spPr/>
      <dgm:t>
        <a:bodyPr/>
        <a:lstStyle/>
        <a:p>
          <a:r>
            <a:rPr lang="en-US" dirty="0" smtClean="0"/>
            <a:t>Implementing a successful improvement across multiple settings and/or facilities</a:t>
          </a:r>
          <a:endParaRPr lang="en-US" dirty="0"/>
        </a:p>
      </dgm:t>
    </dgm:pt>
    <dgm:pt modelId="{0E502694-FE25-41E1-860D-903C595EC72B}" type="parTrans" cxnId="{173056C3-C8B8-485E-92D4-5AEBB1DCE440}">
      <dgm:prSet/>
      <dgm:spPr/>
      <dgm:t>
        <a:bodyPr/>
        <a:lstStyle/>
        <a:p>
          <a:endParaRPr lang="en-US"/>
        </a:p>
      </dgm:t>
    </dgm:pt>
    <dgm:pt modelId="{EA9DEDC5-224E-4639-AA0A-C5A71F0DA839}" type="sibTrans" cxnId="{173056C3-C8B8-485E-92D4-5AEBB1DCE440}">
      <dgm:prSet/>
      <dgm:spPr/>
      <dgm:t>
        <a:bodyPr/>
        <a:lstStyle/>
        <a:p>
          <a:endParaRPr lang="en-US"/>
        </a:p>
      </dgm:t>
    </dgm:pt>
    <dgm:pt modelId="{0C238A5C-E313-4C3A-9FD8-FF164BFF58CD}" type="pres">
      <dgm:prSet presAssocID="{D55D75CA-4940-410B-9F83-A5BADC749022}" presName="theList" presStyleCnt="0">
        <dgm:presLayoutVars>
          <dgm:dir/>
          <dgm:animLvl val="lvl"/>
          <dgm:resizeHandles val="exact"/>
        </dgm:presLayoutVars>
      </dgm:prSet>
      <dgm:spPr/>
      <dgm:t>
        <a:bodyPr/>
        <a:lstStyle/>
        <a:p>
          <a:endParaRPr lang="en-US"/>
        </a:p>
      </dgm:t>
    </dgm:pt>
    <dgm:pt modelId="{139AD046-C8DD-4F5B-A958-86E2DDB0930F}" type="pres">
      <dgm:prSet presAssocID="{161F7935-CFCF-46B5-BA27-C1A7EAF6F9A7}" presName="compNode" presStyleCnt="0"/>
      <dgm:spPr/>
      <dgm:t>
        <a:bodyPr/>
        <a:lstStyle/>
        <a:p>
          <a:endParaRPr lang="en-US"/>
        </a:p>
      </dgm:t>
    </dgm:pt>
    <dgm:pt modelId="{246222EF-6A33-43AA-A098-A99500C1F95C}" type="pres">
      <dgm:prSet presAssocID="{161F7935-CFCF-46B5-BA27-C1A7EAF6F9A7}" presName="aNode" presStyleLbl="bgShp" presStyleIdx="0" presStyleCnt="2" custLinFactNeighborX="-903" custLinFactNeighborY="-5142"/>
      <dgm:spPr/>
      <dgm:t>
        <a:bodyPr/>
        <a:lstStyle/>
        <a:p>
          <a:endParaRPr lang="en-US"/>
        </a:p>
      </dgm:t>
    </dgm:pt>
    <dgm:pt modelId="{9176C279-B451-4255-B511-2E62080476F0}" type="pres">
      <dgm:prSet presAssocID="{161F7935-CFCF-46B5-BA27-C1A7EAF6F9A7}" presName="textNode" presStyleLbl="bgShp" presStyleIdx="0" presStyleCnt="2"/>
      <dgm:spPr/>
      <dgm:t>
        <a:bodyPr/>
        <a:lstStyle/>
        <a:p>
          <a:endParaRPr lang="en-US"/>
        </a:p>
      </dgm:t>
    </dgm:pt>
    <dgm:pt modelId="{2EB335B7-C221-411A-9042-3B8C6412821E}" type="pres">
      <dgm:prSet presAssocID="{161F7935-CFCF-46B5-BA27-C1A7EAF6F9A7}" presName="compChildNode" presStyleCnt="0"/>
      <dgm:spPr/>
      <dgm:t>
        <a:bodyPr/>
        <a:lstStyle/>
        <a:p>
          <a:endParaRPr lang="en-US"/>
        </a:p>
      </dgm:t>
    </dgm:pt>
    <dgm:pt modelId="{1201E393-CE48-4330-BD14-E5ED8CCAF56C}" type="pres">
      <dgm:prSet presAssocID="{161F7935-CFCF-46B5-BA27-C1A7EAF6F9A7}" presName="theInnerList" presStyleCnt="0"/>
      <dgm:spPr/>
      <dgm:t>
        <a:bodyPr/>
        <a:lstStyle/>
        <a:p>
          <a:endParaRPr lang="en-US"/>
        </a:p>
      </dgm:t>
    </dgm:pt>
    <dgm:pt modelId="{CE4B3070-B0CF-42D5-8D6A-6709C158547F}" type="pres">
      <dgm:prSet presAssocID="{5627C0DF-0DC3-49D0-8588-526D7400922A}" presName="childNode" presStyleLbl="node1" presStyleIdx="0" presStyleCnt="2">
        <dgm:presLayoutVars>
          <dgm:bulletEnabled val="1"/>
        </dgm:presLayoutVars>
      </dgm:prSet>
      <dgm:spPr/>
      <dgm:t>
        <a:bodyPr/>
        <a:lstStyle/>
        <a:p>
          <a:endParaRPr lang="en-US"/>
        </a:p>
      </dgm:t>
    </dgm:pt>
    <dgm:pt modelId="{31A3C493-5135-467D-B3BB-D2BB0C60C60A}" type="pres">
      <dgm:prSet presAssocID="{161F7935-CFCF-46B5-BA27-C1A7EAF6F9A7}" presName="aSpace" presStyleCnt="0"/>
      <dgm:spPr/>
      <dgm:t>
        <a:bodyPr/>
        <a:lstStyle/>
        <a:p>
          <a:endParaRPr lang="en-US"/>
        </a:p>
      </dgm:t>
    </dgm:pt>
    <dgm:pt modelId="{8854A2AE-BB43-40BC-BBAE-6D23DD315534}" type="pres">
      <dgm:prSet presAssocID="{C36822A2-CE77-4D97-8C50-EDF5521DE9EE}" presName="compNode" presStyleCnt="0"/>
      <dgm:spPr/>
      <dgm:t>
        <a:bodyPr/>
        <a:lstStyle/>
        <a:p>
          <a:endParaRPr lang="en-US"/>
        </a:p>
      </dgm:t>
    </dgm:pt>
    <dgm:pt modelId="{97CE9366-EAE1-451A-9D16-C8FE574499CF}" type="pres">
      <dgm:prSet presAssocID="{C36822A2-CE77-4D97-8C50-EDF5521DE9EE}" presName="aNode" presStyleLbl="bgShp" presStyleIdx="1" presStyleCnt="2"/>
      <dgm:spPr/>
      <dgm:t>
        <a:bodyPr/>
        <a:lstStyle/>
        <a:p>
          <a:endParaRPr lang="en-US"/>
        </a:p>
      </dgm:t>
    </dgm:pt>
    <dgm:pt modelId="{8E19F886-27BC-47AB-BECC-618A8E2C4648}" type="pres">
      <dgm:prSet presAssocID="{C36822A2-CE77-4D97-8C50-EDF5521DE9EE}" presName="textNode" presStyleLbl="bgShp" presStyleIdx="1" presStyleCnt="2"/>
      <dgm:spPr/>
      <dgm:t>
        <a:bodyPr/>
        <a:lstStyle/>
        <a:p>
          <a:endParaRPr lang="en-US"/>
        </a:p>
      </dgm:t>
    </dgm:pt>
    <dgm:pt modelId="{17014C84-994F-45D3-8E80-07A0F23E5D0B}" type="pres">
      <dgm:prSet presAssocID="{C36822A2-CE77-4D97-8C50-EDF5521DE9EE}" presName="compChildNode" presStyleCnt="0"/>
      <dgm:spPr/>
      <dgm:t>
        <a:bodyPr/>
        <a:lstStyle/>
        <a:p>
          <a:endParaRPr lang="en-US"/>
        </a:p>
      </dgm:t>
    </dgm:pt>
    <dgm:pt modelId="{880DBF38-372A-4E00-A8F8-8957B66DD8B1}" type="pres">
      <dgm:prSet presAssocID="{C36822A2-CE77-4D97-8C50-EDF5521DE9EE}" presName="theInnerList" presStyleCnt="0"/>
      <dgm:spPr/>
      <dgm:t>
        <a:bodyPr/>
        <a:lstStyle/>
        <a:p>
          <a:endParaRPr lang="en-US"/>
        </a:p>
      </dgm:t>
    </dgm:pt>
    <dgm:pt modelId="{41BFE804-F0D9-46E9-B0CE-C83206632527}" type="pres">
      <dgm:prSet presAssocID="{8AE662BB-065D-4E88-832A-79FB574F2865}" presName="childNode" presStyleLbl="node1" presStyleIdx="1" presStyleCnt="2">
        <dgm:presLayoutVars>
          <dgm:bulletEnabled val="1"/>
        </dgm:presLayoutVars>
      </dgm:prSet>
      <dgm:spPr/>
      <dgm:t>
        <a:bodyPr/>
        <a:lstStyle/>
        <a:p>
          <a:endParaRPr lang="en-US"/>
        </a:p>
      </dgm:t>
    </dgm:pt>
  </dgm:ptLst>
  <dgm:cxnLst>
    <dgm:cxn modelId="{5EA881D3-EC23-48B1-AE45-8A6053E53539}" type="presOf" srcId="{8AE662BB-065D-4E88-832A-79FB574F2865}" destId="{41BFE804-F0D9-46E9-B0CE-C83206632527}" srcOrd="0" destOrd="0" presId="urn:microsoft.com/office/officeart/2005/8/layout/lProcess2"/>
    <dgm:cxn modelId="{2D56E2D8-64B8-4DC0-94F1-B7B289FC6788}" type="presOf" srcId="{161F7935-CFCF-46B5-BA27-C1A7EAF6F9A7}" destId="{9176C279-B451-4255-B511-2E62080476F0}" srcOrd="1" destOrd="0" presId="urn:microsoft.com/office/officeart/2005/8/layout/lProcess2"/>
    <dgm:cxn modelId="{703D8418-70D2-4CC8-B144-88F0EC11012A}" srcId="{D55D75CA-4940-410B-9F83-A5BADC749022}" destId="{C36822A2-CE77-4D97-8C50-EDF5521DE9EE}" srcOrd="1" destOrd="0" parTransId="{AE6CE5FB-F63D-406C-976D-46FCE15B58AD}" sibTransId="{44813856-4355-47A3-B087-59FAA22F7FC5}"/>
    <dgm:cxn modelId="{F2B5100D-5E5C-4900-BBC3-BE8810718144}" srcId="{D55D75CA-4940-410B-9F83-A5BADC749022}" destId="{161F7935-CFCF-46B5-BA27-C1A7EAF6F9A7}" srcOrd="0" destOrd="0" parTransId="{D8C5FBB8-DA8A-47E5-9AAB-0FB75D9F0387}" sibTransId="{873990CA-F8D3-4643-BA1C-F37043CAEAFE}"/>
    <dgm:cxn modelId="{2FE8F682-B23C-4B37-9EDA-2E8AD3E0CE50}" type="presOf" srcId="{161F7935-CFCF-46B5-BA27-C1A7EAF6F9A7}" destId="{246222EF-6A33-43AA-A098-A99500C1F95C}" srcOrd="0" destOrd="0" presId="urn:microsoft.com/office/officeart/2005/8/layout/lProcess2"/>
    <dgm:cxn modelId="{609E7B3C-401F-4612-9904-5EB8C02B6F56}" type="presOf" srcId="{5627C0DF-0DC3-49D0-8588-526D7400922A}" destId="{CE4B3070-B0CF-42D5-8D6A-6709C158547F}" srcOrd="0" destOrd="0" presId="urn:microsoft.com/office/officeart/2005/8/layout/lProcess2"/>
    <dgm:cxn modelId="{239D8117-6A0C-4A21-8169-1FBAB1840494}" type="presOf" srcId="{C36822A2-CE77-4D97-8C50-EDF5521DE9EE}" destId="{97CE9366-EAE1-451A-9D16-C8FE574499CF}" srcOrd="0" destOrd="0" presId="urn:microsoft.com/office/officeart/2005/8/layout/lProcess2"/>
    <dgm:cxn modelId="{9D90A93B-8AD4-4B75-8E2F-ED4D01B462A4}" srcId="{161F7935-CFCF-46B5-BA27-C1A7EAF6F9A7}" destId="{5627C0DF-0DC3-49D0-8588-526D7400922A}" srcOrd="0" destOrd="0" parTransId="{661D9B06-4344-46E3-A6FC-E2C2DEEFB1B0}" sibTransId="{7C1F74C0-77C5-4FF7-A912-B2CFA118A4A1}"/>
    <dgm:cxn modelId="{A3BDA6B3-3BD6-4C34-8C08-0874B52B994D}" type="presOf" srcId="{C36822A2-CE77-4D97-8C50-EDF5521DE9EE}" destId="{8E19F886-27BC-47AB-BECC-618A8E2C4648}" srcOrd="1" destOrd="0" presId="urn:microsoft.com/office/officeart/2005/8/layout/lProcess2"/>
    <dgm:cxn modelId="{31D3FB25-5F85-4B36-970E-1284620375AD}" type="presOf" srcId="{D55D75CA-4940-410B-9F83-A5BADC749022}" destId="{0C238A5C-E313-4C3A-9FD8-FF164BFF58CD}" srcOrd="0" destOrd="0" presId="urn:microsoft.com/office/officeart/2005/8/layout/lProcess2"/>
    <dgm:cxn modelId="{173056C3-C8B8-485E-92D4-5AEBB1DCE440}" srcId="{C36822A2-CE77-4D97-8C50-EDF5521DE9EE}" destId="{8AE662BB-065D-4E88-832A-79FB574F2865}" srcOrd="0" destOrd="0" parTransId="{0E502694-FE25-41E1-860D-903C595EC72B}" sibTransId="{EA9DEDC5-224E-4639-AA0A-C5A71F0DA839}"/>
    <dgm:cxn modelId="{1CB2830E-627E-43C3-A0DA-CF3C38F683C7}" type="presParOf" srcId="{0C238A5C-E313-4C3A-9FD8-FF164BFF58CD}" destId="{139AD046-C8DD-4F5B-A958-86E2DDB0930F}" srcOrd="0" destOrd="0" presId="urn:microsoft.com/office/officeart/2005/8/layout/lProcess2"/>
    <dgm:cxn modelId="{3F63AFC7-8ED5-48AC-970A-EEF3884141CD}" type="presParOf" srcId="{139AD046-C8DD-4F5B-A958-86E2DDB0930F}" destId="{246222EF-6A33-43AA-A098-A99500C1F95C}" srcOrd="0" destOrd="0" presId="urn:microsoft.com/office/officeart/2005/8/layout/lProcess2"/>
    <dgm:cxn modelId="{8B512A92-2FB6-496D-A5BC-7E1FA30ED32C}" type="presParOf" srcId="{139AD046-C8DD-4F5B-A958-86E2DDB0930F}" destId="{9176C279-B451-4255-B511-2E62080476F0}" srcOrd="1" destOrd="0" presId="urn:microsoft.com/office/officeart/2005/8/layout/lProcess2"/>
    <dgm:cxn modelId="{95EF3C25-1B08-4E68-A3F3-20607199407E}" type="presParOf" srcId="{139AD046-C8DD-4F5B-A958-86E2DDB0930F}" destId="{2EB335B7-C221-411A-9042-3B8C6412821E}" srcOrd="2" destOrd="0" presId="urn:microsoft.com/office/officeart/2005/8/layout/lProcess2"/>
    <dgm:cxn modelId="{D58724B0-99FB-49AB-AA38-7734BCB47A88}" type="presParOf" srcId="{2EB335B7-C221-411A-9042-3B8C6412821E}" destId="{1201E393-CE48-4330-BD14-E5ED8CCAF56C}" srcOrd="0" destOrd="0" presId="urn:microsoft.com/office/officeart/2005/8/layout/lProcess2"/>
    <dgm:cxn modelId="{37AFDD96-B88F-4B3D-A5D0-4496B9BE3E20}" type="presParOf" srcId="{1201E393-CE48-4330-BD14-E5ED8CCAF56C}" destId="{CE4B3070-B0CF-42D5-8D6A-6709C158547F}" srcOrd="0" destOrd="0" presId="urn:microsoft.com/office/officeart/2005/8/layout/lProcess2"/>
    <dgm:cxn modelId="{5ED58FB6-08ED-45E2-8DFA-0515C7CD18CB}" type="presParOf" srcId="{0C238A5C-E313-4C3A-9FD8-FF164BFF58CD}" destId="{31A3C493-5135-467D-B3BB-D2BB0C60C60A}" srcOrd="1" destOrd="0" presId="urn:microsoft.com/office/officeart/2005/8/layout/lProcess2"/>
    <dgm:cxn modelId="{A16E0A9F-879F-476A-BD71-4E1E3C350D59}" type="presParOf" srcId="{0C238A5C-E313-4C3A-9FD8-FF164BFF58CD}" destId="{8854A2AE-BB43-40BC-BBAE-6D23DD315534}" srcOrd="2" destOrd="0" presId="urn:microsoft.com/office/officeart/2005/8/layout/lProcess2"/>
    <dgm:cxn modelId="{F5FE6DE3-A137-45BB-B36F-70F230AAD01E}" type="presParOf" srcId="{8854A2AE-BB43-40BC-BBAE-6D23DD315534}" destId="{97CE9366-EAE1-451A-9D16-C8FE574499CF}" srcOrd="0" destOrd="0" presId="urn:microsoft.com/office/officeart/2005/8/layout/lProcess2"/>
    <dgm:cxn modelId="{22B7797B-044D-425E-9F4E-075A5A2FE4DD}" type="presParOf" srcId="{8854A2AE-BB43-40BC-BBAE-6D23DD315534}" destId="{8E19F886-27BC-47AB-BECC-618A8E2C4648}" srcOrd="1" destOrd="0" presId="urn:microsoft.com/office/officeart/2005/8/layout/lProcess2"/>
    <dgm:cxn modelId="{CC013CB5-67A0-4A62-809C-B6113A8314E8}" type="presParOf" srcId="{8854A2AE-BB43-40BC-BBAE-6D23DD315534}" destId="{17014C84-994F-45D3-8E80-07A0F23E5D0B}" srcOrd="2" destOrd="0" presId="urn:microsoft.com/office/officeart/2005/8/layout/lProcess2"/>
    <dgm:cxn modelId="{841633FF-B9EC-429E-89A7-76C6A24D9876}" type="presParOf" srcId="{17014C84-994F-45D3-8E80-07A0F23E5D0B}" destId="{880DBF38-372A-4E00-A8F8-8957B66DD8B1}" srcOrd="0" destOrd="0" presId="urn:microsoft.com/office/officeart/2005/8/layout/lProcess2"/>
    <dgm:cxn modelId="{B4F2AF34-AD1D-415F-B5FE-D7F28F61390D}" type="presParOf" srcId="{880DBF38-372A-4E00-A8F8-8957B66DD8B1}" destId="{41BFE804-F0D9-46E9-B0CE-C83206632527}"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E3CC2-D0CE-4DCD-A52A-8414B913085E}">
      <dsp:nvSpPr>
        <dsp:cNvPr id="0" name=""/>
        <dsp:cNvSpPr/>
      </dsp:nvSpPr>
      <dsp:spPr>
        <a:xfrm rot="5400000">
          <a:off x="336969" y="2122494"/>
          <a:ext cx="1004108" cy="1670814"/>
        </a:xfrm>
        <a:prstGeom prst="corner">
          <a:avLst>
            <a:gd name="adj1" fmla="val 16120"/>
            <a:gd name="adj2" fmla="val 16110"/>
          </a:avLst>
        </a:prstGeom>
        <a:solidFill>
          <a:schemeClr val="accent6">
            <a:alpha val="9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7D17B23-049E-4AFB-A453-4285865FB79C}">
      <dsp:nvSpPr>
        <dsp:cNvPr id="0" name=""/>
        <dsp:cNvSpPr/>
      </dsp:nvSpPr>
      <dsp:spPr>
        <a:xfrm>
          <a:off x="169358" y="2621707"/>
          <a:ext cx="1508420" cy="132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Define sustainability</a:t>
          </a:r>
          <a:endParaRPr lang="en-US" sz="1800" b="1" kern="1200" dirty="0"/>
        </a:p>
      </dsp:txBody>
      <dsp:txXfrm>
        <a:off x="169358" y="2621707"/>
        <a:ext cx="1508420" cy="1322218"/>
      </dsp:txXfrm>
    </dsp:sp>
    <dsp:sp modelId="{92F3F505-FF05-43B1-A8A5-B23238CB9BFB}">
      <dsp:nvSpPr>
        <dsp:cNvPr id="0" name=""/>
        <dsp:cNvSpPr/>
      </dsp:nvSpPr>
      <dsp:spPr>
        <a:xfrm>
          <a:off x="1393171" y="1999486"/>
          <a:ext cx="284607" cy="284607"/>
        </a:xfrm>
        <a:prstGeom prst="triangle">
          <a:avLst>
            <a:gd name="adj" fmla="val 100000"/>
          </a:avLst>
        </a:prstGeom>
        <a:solidFill>
          <a:schemeClr val="accent6">
            <a:alpha val="90000"/>
            <a:hueOff val="0"/>
            <a:satOff val="0"/>
            <a:lumOff val="0"/>
            <a:alphaOff val="-5000"/>
          </a:schemeClr>
        </a:solidFill>
        <a:ln w="12700" cap="flat" cmpd="sng" algn="ctr">
          <a:solidFill>
            <a:schemeClr val="accent6">
              <a:alpha val="90000"/>
              <a:hueOff val="0"/>
              <a:satOff val="0"/>
              <a:lumOff val="0"/>
              <a:alphaOff val="-5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3496F3-EE18-43DE-8113-106001E6ED97}">
      <dsp:nvSpPr>
        <dsp:cNvPr id="0" name=""/>
        <dsp:cNvSpPr/>
      </dsp:nvSpPr>
      <dsp:spPr>
        <a:xfrm rot="5400000">
          <a:off x="2183570" y="1665550"/>
          <a:ext cx="1004108" cy="1670814"/>
        </a:xfrm>
        <a:prstGeom prst="corner">
          <a:avLst>
            <a:gd name="adj1" fmla="val 16120"/>
            <a:gd name="adj2" fmla="val 16110"/>
          </a:avLst>
        </a:prstGeom>
        <a:solidFill>
          <a:schemeClr val="accent6">
            <a:alpha val="90000"/>
            <a:hueOff val="0"/>
            <a:satOff val="0"/>
            <a:lumOff val="0"/>
            <a:alphaOff val="-10000"/>
          </a:schemeClr>
        </a:solidFill>
        <a:ln w="12700" cap="flat" cmpd="sng" algn="ctr">
          <a:solidFill>
            <a:schemeClr val="accent6">
              <a:alpha val="90000"/>
              <a:hueOff val="0"/>
              <a:satOff val="0"/>
              <a:lumOff val="0"/>
              <a:alphaOff val="-10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7C8579-EF58-47E0-A931-4DB5FDDAF7F4}">
      <dsp:nvSpPr>
        <dsp:cNvPr id="0" name=""/>
        <dsp:cNvSpPr/>
      </dsp:nvSpPr>
      <dsp:spPr>
        <a:xfrm>
          <a:off x="2015959" y="2164764"/>
          <a:ext cx="1508420" cy="132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Understand the link between sustainability and spread</a:t>
          </a:r>
          <a:endParaRPr lang="en-US" sz="1800" b="1" kern="1200" dirty="0"/>
        </a:p>
      </dsp:txBody>
      <dsp:txXfrm>
        <a:off x="2015959" y="2164764"/>
        <a:ext cx="1508420" cy="1322218"/>
      </dsp:txXfrm>
    </dsp:sp>
    <dsp:sp modelId="{40FFA891-0039-4C22-9EF9-FC3AB3DFE763}">
      <dsp:nvSpPr>
        <dsp:cNvPr id="0" name=""/>
        <dsp:cNvSpPr/>
      </dsp:nvSpPr>
      <dsp:spPr>
        <a:xfrm>
          <a:off x="3239772" y="1542543"/>
          <a:ext cx="284607" cy="284607"/>
        </a:xfrm>
        <a:prstGeom prst="triangle">
          <a:avLst>
            <a:gd name="adj" fmla="val 100000"/>
          </a:avLst>
        </a:prstGeom>
        <a:solidFill>
          <a:schemeClr val="accent6">
            <a:alpha val="90000"/>
            <a:hueOff val="0"/>
            <a:satOff val="0"/>
            <a:lumOff val="0"/>
            <a:alphaOff val="-15000"/>
          </a:schemeClr>
        </a:solidFill>
        <a:ln w="12700" cap="flat" cmpd="sng" algn="ctr">
          <a:solidFill>
            <a:schemeClr val="accent6">
              <a:alpha val="90000"/>
              <a:hueOff val="0"/>
              <a:satOff val="0"/>
              <a:lumOff val="0"/>
              <a:alphaOff val="-15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76D2DB-F660-4352-9126-F82E087FD4AB}">
      <dsp:nvSpPr>
        <dsp:cNvPr id="0" name=""/>
        <dsp:cNvSpPr/>
      </dsp:nvSpPr>
      <dsp:spPr>
        <a:xfrm rot="5400000">
          <a:off x="4030171" y="1208607"/>
          <a:ext cx="1004108" cy="1670814"/>
        </a:xfrm>
        <a:prstGeom prst="corner">
          <a:avLst>
            <a:gd name="adj1" fmla="val 16120"/>
            <a:gd name="adj2" fmla="val 16110"/>
          </a:avLst>
        </a:prstGeom>
        <a:solidFill>
          <a:schemeClr val="accent6">
            <a:alpha val="90000"/>
            <a:hueOff val="0"/>
            <a:satOff val="0"/>
            <a:lumOff val="0"/>
            <a:alphaOff val="-20000"/>
          </a:schemeClr>
        </a:solidFill>
        <a:ln w="12700" cap="flat" cmpd="sng" algn="ctr">
          <a:solidFill>
            <a:schemeClr val="accent6">
              <a:alpha val="90000"/>
              <a:hueOff val="0"/>
              <a:satOff val="0"/>
              <a:lumOff val="0"/>
              <a:alphaOff val="-20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EA18F73-BA2E-47A5-B72A-22A9A542FE04}">
      <dsp:nvSpPr>
        <dsp:cNvPr id="0" name=""/>
        <dsp:cNvSpPr/>
      </dsp:nvSpPr>
      <dsp:spPr>
        <a:xfrm>
          <a:off x="3862560" y="1707820"/>
          <a:ext cx="1508420" cy="132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Create and implement a sustainability plan</a:t>
          </a:r>
          <a:endParaRPr lang="en-US" sz="1800" b="1" kern="1200" dirty="0"/>
        </a:p>
      </dsp:txBody>
      <dsp:txXfrm>
        <a:off x="3862560" y="1707820"/>
        <a:ext cx="1508420" cy="1322218"/>
      </dsp:txXfrm>
    </dsp:sp>
    <dsp:sp modelId="{21B69AC7-D9A3-410C-B3D6-AC549F0D2682}">
      <dsp:nvSpPr>
        <dsp:cNvPr id="0" name=""/>
        <dsp:cNvSpPr/>
      </dsp:nvSpPr>
      <dsp:spPr>
        <a:xfrm>
          <a:off x="5086373" y="1085600"/>
          <a:ext cx="284607" cy="284607"/>
        </a:xfrm>
        <a:prstGeom prst="triangle">
          <a:avLst>
            <a:gd name="adj" fmla="val 100000"/>
          </a:avLst>
        </a:prstGeom>
        <a:solidFill>
          <a:schemeClr val="accent6">
            <a:alpha val="90000"/>
            <a:hueOff val="0"/>
            <a:satOff val="0"/>
            <a:lumOff val="0"/>
            <a:alphaOff val="-25000"/>
          </a:schemeClr>
        </a:solidFill>
        <a:ln w="12700" cap="flat" cmpd="sng" algn="ctr">
          <a:solidFill>
            <a:schemeClr val="accent6">
              <a:alpha val="90000"/>
              <a:hueOff val="0"/>
              <a:satOff val="0"/>
              <a:lumOff val="0"/>
              <a:alphaOff val="-25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7062A5-3F16-4E46-998F-41CC8D7FAEE6}">
      <dsp:nvSpPr>
        <dsp:cNvPr id="0" name=""/>
        <dsp:cNvSpPr/>
      </dsp:nvSpPr>
      <dsp:spPr>
        <a:xfrm rot="5400000">
          <a:off x="5876772" y="751664"/>
          <a:ext cx="1004108" cy="1670814"/>
        </a:xfrm>
        <a:prstGeom prst="corner">
          <a:avLst>
            <a:gd name="adj1" fmla="val 16120"/>
            <a:gd name="adj2" fmla="val 16110"/>
          </a:avLst>
        </a:prstGeom>
        <a:solidFill>
          <a:schemeClr val="accent6">
            <a:alpha val="90000"/>
            <a:hueOff val="0"/>
            <a:satOff val="0"/>
            <a:lumOff val="0"/>
            <a:alphaOff val="-30000"/>
          </a:schemeClr>
        </a:solidFill>
        <a:ln w="12700" cap="flat" cmpd="sng" algn="ctr">
          <a:solidFill>
            <a:schemeClr val="accent6">
              <a:alpha val="90000"/>
              <a:hueOff val="0"/>
              <a:satOff val="0"/>
              <a:lumOff val="0"/>
              <a:alphaOff val="-30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793D6E-2A06-4709-895D-584237F1543E}">
      <dsp:nvSpPr>
        <dsp:cNvPr id="0" name=""/>
        <dsp:cNvSpPr/>
      </dsp:nvSpPr>
      <dsp:spPr>
        <a:xfrm>
          <a:off x="5709161" y="1250877"/>
          <a:ext cx="1508420" cy="132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Establish a sustainability measurement plan</a:t>
          </a:r>
          <a:endParaRPr lang="en-US" sz="1800" b="1" kern="1200" dirty="0"/>
        </a:p>
      </dsp:txBody>
      <dsp:txXfrm>
        <a:off x="5709161" y="1250877"/>
        <a:ext cx="1508420" cy="1322218"/>
      </dsp:txXfrm>
    </dsp:sp>
    <dsp:sp modelId="{7CFE418E-676B-4229-B1D7-462E013C1AE6}">
      <dsp:nvSpPr>
        <dsp:cNvPr id="0" name=""/>
        <dsp:cNvSpPr/>
      </dsp:nvSpPr>
      <dsp:spPr>
        <a:xfrm>
          <a:off x="6932974" y="628657"/>
          <a:ext cx="284607" cy="284607"/>
        </a:xfrm>
        <a:prstGeom prst="triangle">
          <a:avLst>
            <a:gd name="adj" fmla="val 100000"/>
          </a:avLst>
        </a:prstGeom>
        <a:solidFill>
          <a:schemeClr val="accent6">
            <a:alpha val="90000"/>
            <a:hueOff val="0"/>
            <a:satOff val="0"/>
            <a:lumOff val="0"/>
            <a:alphaOff val="-35000"/>
          </a:schemeClr>
        </a:solidFill>
        <a:ln w="12700" cap="flat" cmpd="sng" algn="ctr">
          <a:solidFill>
            <a:schemeClr val="accent6">
              <a:alpha val="90000"/>
              <a:hueOff val="0"/>
              <a:satOff val="0"/>
              <a:lumOff val="0"/>
              <a:alphaOff val="-35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F8AD2CA-3983-482D-BDFF-22807FAD2B88}">
      <dsp:nvSpPr>
        <dsp:cNvPr id="0" name=""/>
        <dsp:cNvSpPr/>
      </dsp:nvSpPr>
      <dsp:spPr>
        <a:xfrm rot="5400000">
          <a:off x="7723373" y="294720"/>
          <a:ext cx="1004108" cy="1670814"/>
        </a:xfrm>
        <a:prstGeom prst="corner">
          <a:avLst>
            <a:gd name="adj1" fmla="val 16120"/>
            <a:gd name="adj2" fmla="val 16110"/>
          </a:avLst>
        </a:prstGeom>
        <a:solidFill>
          <a:schemeClr val="accent6">
            <a:alpha val="90000"/>
            <a:hueOff val="0"/>
            <a:satOff val="0"/>
            <a:lumOff val="0"/>
            <a:alphaOff val="-4000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D36D98-CED6-4870-AFA0-35CDCFF73918}">
      <dsp:nvSpPr>
        <dsp:cNvPr id="0" name=""/>
        <dsp:cNvSpPr/>
      </dsp:nvSpPr>
      <dsp:spPr>
        <a:xfrm>
          <a:off x="7555763" y="793934"/>
          <a:ext cx="1508420" cy="132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Learn from examples of sustainability success</a:t>
          </a:r>
        </a:p>
      </dsp:txBody>
      <dsp:txXfrm>
        <a:off x="7555763" y="793934"/>
        <a:ext cx="1508420" cy="1322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960883FF-13BF-4131-81ED-286E67F663CD}" type="datetimeFigureOut">
              <a:rPr lang="en-US" smtClean="0"/>
              <a:t>4/18/2017</a:t>
            </a:fld>
            <a:endParaRPr lang="en-US" dirty="0"/>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E89EB5EA-3DBC-47A9-A760-E841457AE8F2}" type="slidenum">
              <a:rPr lang="en-US" smtClean="0"/>
              <a:t>‹#›</a:t>
            </a:fld>
            <a:endParaRPr lang="en-US" dirty="0"/>
          </a:p>
        </p:txBody>
      </p:sp>
    </p:spTree>
    <p:extLst>
      <p:ext uri="{BB962C8B-B14F-4D97-AF65-F5344CB8AC3E}">
        <p14:creationId xmlns:p14="http://schemas.microsoft.com/office/powerpoint/2010/main" val="3533345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BB44C48C-EDE0-4178-A57B-0F6FBF6D6E90}" type="datetimeFigureOut">
              <a:rPr lang="en-US" smtClean="0"/>
              <a:pPr/>
              <a:t>4/18/2017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E7244432-B47F-4822-B69A-7D4AF8D862A8}" type="slidenum">
              <a:rPr lang="en-US" smtClean="0"/>
              <a:pPr/>
              <a:t>‹#›</a:t>
            </a:fld>
            <a:endParaRPr lang="en-US" dirty="0"/>
          </a:p>
        </p:txBody>
      </p:sp>
    </p:spTree>
    <p:extLst>
      <p:ext uri="{BB962C8B-B14F-4D97-AF65-F5344CB8AC3E}">
        <p14:creationId xmlns:p14="http://schemas.microsoft.com/office/powerpoint/2010/main" val="128207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a:t>
            </a:fld>
            <a:endParaRPr lang="en-US" dirty="0"/>
          </a:p>
        </p:txBody>
      </p:sp>
    </p:spTree>
    <p:extLst>
      <p:ext uri="{BB962C8B-B14F-4D97-AF65-F5344CB8AC3E}">
        <p14:creationId xmlns:p14="http://schemas.microsoft.com/office/powerpoint/2010/main" val="50871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11</a:t>
            </a:fld>
            <a:endParaRPr lang="en-US" dirty="0"/>
          </a:p>
        </p:txBody>
      </p:sp>
    </p:spTree>
    <p:extLst>
      <p:ext uri="{BB962C8B-B14F-4D97-AF65-F5344CB8AC3E}">
        <p14:creationId xmlns:p14="http://schemas.microsoft.com/office/powerpoint/2010/main" val="136486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12</a:t>
            </a:fld>
            <a:endParaRPr lang="en-US" dirty="0"/>
          </a:p>
        </p:txBody>
      </p:sp>
    </p:spTree>
    <p:extLst>
      <p:ext uri="{BB962C8B-B14F-4D97-AF65-F5344CB8AC3E}">
        <p14:creationId xmlns:p14="http://schemas.microsoft.com/office/powerpoint/2010/main" val="130215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13</a:t>
            </a:fld>
            <a:endParaRPr lang="en-US" dirty="0"/>
          </a:p>
        </p:txBody>
      </p:sp>
    </p:spTree>
    <p:extLst>
      <p:ext uri="{BB962C8B-B14F-4D97-AF65-F5344CB8AC3E}">
        <p14:creationId xmlns:p14="http://schemas.microsoft.com/office/powerpoint/2010/main" val="164276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14</a:t>
            </a:fld>
            <a:endParaRPr lang="en-US" dirty="0"/>
          </a:p>
        </p:txBody>
      </p:sp>
    </p:spTree>
    <p:extLst>
      <p:ext uri="{BB962C8B-B14F-4D97-AF65-F5344CB8AC3E}">
        <p14:creationId xmlns:p14="http://schemas.microsoft.com/office/powerpoint/2010/main" val="381823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15</a:t>
            </a:fld>
            <a:endParaRPr lang="en-US" dirty="0"/>
          </a:p>
        </p:txBody>
      </p:sp>
    </p:spTree>
    <p:extLst>
      <p:ext uri="{BB962C8B-B14F-4D97-AF65-F5344CB8AC3E}">
        <p14:creationId xmlns:p14="http://schemas.microsoft.com/office/powerpoint/2010/main" val="8854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16</a:t>
            </a:fld>
            <a:endParaRPr lang="en-US" dirty="0"/>
          </a:p>
        </p:txBody>
      </p:sp>
    </p:spTree>
    <p:extLst>
      <p:ext uri="{BB962C8B-B14F-4D97-AF65-F5344CB8AC3E}">
        <p14:creationId xmlns:p14="http://schemas.microsoft.com/office/powerpoint/2010/main" val="395015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17</a:t>
            </a:fld>
            <a:endParaRPr lang="en-US" dirty="0"/>
          </a:p>
        </p:txBody>
      </p:sp>
    </p:spTree>
    <p:extLst>
      <p:ext uri="{BB962C8B-B14F-4D97-AF65-F5344CB8AC3E}">
        <p14:creationId xmlns:p14="http://schemas.microsoft.com/office/powerpoint/2010/main" val="275123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18</a:t>
            </a:fld>
            <a:endParaRPr lang="en-US" dirty="0"/>
          </a:p>
        </p:txBody>
      </p:sp>
    </p:spTree>
    <p:extLst>
      <p:ext uri="{BB962C8B-B14F-4D97-AF65-F5344CB8AC3E}">
        <p14:creationId xmlns:p14="http://schemas.microsoft.com/office/powerpoint/2010/main" val="766942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19</a:t>
            </a:fld>
            <a:endParaRPr lang="en-US" dirty="0"/>
          </a:p>
        </p:txBody>
      </p:sp>
    </p:spTree>
    <p:extLst>
      <p:ext uri="{BB962C8B-B14F-4D97-AF65-F5344CB8AC3E}">
        <p14:creationId xmlns:p14="http://schemas.microsoft.com/office/powerpoint/2010/main" val="3021535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20</a:t>
            </a:fld>
            <a:endParaRPr lang="en-US" dirty="0"/>
          </a:p>
        </p:txBody>
      </p:sp>
    </p:spTree>
    <p:extLst>
      <p:ext uri="{BB962C8B-B14F-4D97-AF65-F5344CB8AC3E}">
        <p14:creationId xmlns:p14="http://schemas.microsoft.com/office/powerpoint/2010/main" val="320451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a:t>
            </a:fld>
            <a:endParaRPr lang="en-US" dirty="0"/>
          </a:p>
        </p:txBody>
      </p:sp>
    </p:spTree>
    <p:extLst>
      <p:ext uri="{BB962C8B-B14F-4D97-AF65-F5344CB8AC3E}">
        <p14:creationId xmlns:p14="http://schemas.microsoft.com/office/powerpoint/2010/main" val="288971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21</a:t>
            </a:fld>
            <a:endParaRPr lang="en-US" dirty="0"/>
          </a:p>
        </p:txBody>
      </p:sp>
    </p:spTree>
    <p:extLst>
      <p:ext uri="{BB962C8B-B14F-4D97-AF65-F5344CB8AC3E}">
        <p14:creationId xmlns:p14="http://schemas.microsoft.com/office/powerpoint/2010/main" val="393286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22</a:t>
            </a:fld>
            <a:endParaRPr lang="en-US" dirty="0"/>
          </a:p>
        </p:txBody>
      </p:sp>
    </p:spTree>
    <p:extLst>
      <p:ext uri="{BB962C8B-B14F-4D97-AF65-F5344CB8AC3E}">
        <p14:creationId xmlns:p14="http://schemas.microsoft.com/office/powerpoint/2010/main" val="14622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24</a:t>
            </a:fld>
            <a:endParaRPr lang="en-US" dirty="0"/>
          </a:p>
        </p:txBody>
      </p:sp>
    </p:spTree>
    <p:extLst>
      <p:ext uri="{BB962C8B-B14F-4D97-AF65-F5344CB8AC3E}">
        <p14:creationId xmlns:p14="http://schemas.microsoft.com/office/powerpoint/2010/main" val="2252628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25</a:t>
            </a:fld>
            <a:endParaRPr lang="en-US" dirty="0"/>
          </a:p>
        </p:txBody>
      </p:sp>
    </p:spTree>
    <p:extLst>
      <p:ext uri="{BB962C8B-B14F-4D97-AF65-F5344CB8AC3E}">
        <p14:creationId xmlns:p14="http://schemas.microsoft.com/office/powerpoint/2010/main" val="245418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26</a:t>
            </a:fld>
            <a:endParaRPr lang="en-US" dirty="0"/>
          </a:p>
        </p:txBody>
      </p:sp>
    </p:spTree>
    <p:extLst>
      <p:ext uri="{BB962C8B-B14F-4D97-AF65-F5344CB8AC3E}">
        <p14:creationId xmlns:p14="http://schemas.microsoft.com/office/powerpoint/2010/main" val="272787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27</a:t>
            </a:fld>
            <a:endParaRPr lang="en-US" dirty="0"/>
          </a:p>
        </p:txBody>
      </p:sp>
    </p:spTree>
    <p:extLst>
      <p:ext uri="{BB962C8B-B14F-4D97-AF65-F5344CB8AC3E}">
        <p14:creationId xmlns:p14="http://schemas.microsoft.com/office/powerpoint/2010/main" val="3429735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u="none"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28</a:t>
            </a:fld>
            <a:endParaRPr lang="en-US" dirty="0"/>
          </a:p>
        </p:txBody>
      </p:sp>
    </p:spTree>
    <p:extLst>
      <p:ext uri="{BB962C8B-B14F-4D97-AF65-F5344CB8AC3E}">
        <p14:creationId xmlns:p14="http://schemas.microsoft.com/office/powerpoint/2010/main" val="1459781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29</a:t>
            </a:fld>
            <a:endParaRPr lang="en-US" dirty="0"/>
          </a:p>
        </p:txBody>
      </p:sp>
    </p:spTree>
    <p:extLst>
      <p:ext uri="{BB962C8B-B14F-4D97-AF65-F5344CB8AC3E}">
        <p14:creationId xmlns:p14="http://schemas.microsoft.com/office/powerpoint/2010/main" val="356575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30</a:t>
            </a:fld>
            <a:endParaRPr lang="en-US" dirty="0"/>
          </a:p>
        </p:txBody>
      </p:sp>
    </p:spTree>
    <p:extLst>
      <p:ext uri="{BB962C8B-B14F-4D97-AF65-F5344CB8AC3E}">
        <p14:creationId xmlns:p14="http://schemas.microsoft.com/office/powerpoint/2010/main" val="2577083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31</a:t>
            </a:fld>
            <a:endParaRPr lang="en-US" dirty="0"/>
          </a:p>
        </p:txBody>
      </p:sp>
    </p:spTree>
    <p:extLst>
      <p:ext uri="{BB962C8B-B14F-4D97-AF65-F5344CB8AC3E}">
        <p14:creationId xmlns:p14="http://schemas.microsoft.com/office/powerpoint/2010/main" val="134903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a:t>
            </a:fld>
            <a:endParaRPr lang="en-US" dirty="0"/>
          </a:p>
        </p:txBody>
      </p:sp>
    </p:spTree>
    <p:extLst>
      <p:ext uri="{BB962C8B-B14F-4D97-AF65-F5344CB8AC3E}">
        <p14:creationId xmlns:p14="http://schemas.microsoft.com/office/powerpoint/2010/main" val="2900898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32</a:t>
            </a:fld>
            <a:endParaRPr lang="en-US" dirty="0"/>
          </a:p>
        </p:txBody>
      </p:sp>
    </p:spTree>
    <p:extLst>
      <p:ext uri="{BB962C8B-B14F-4D97-AF65-F5344CB8AC3E}">
        <p14:creationId xmlns:p14="http://schemas.microsoft.com/office/powerpoint/2010/main" val="1419155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33</a:t>
            </a:fld>
            <a:endParaRPr lang="en-US" dirty="0"/>
          </a:p>
        </p:txBody>
      </p:sp>
    </p:spTree>
    <p:extLst>
      <p:ext uri="{BB962C8B-B14F-4D97-AF65-F5344CB8AC3E}">
        <p14:creationId xmlns:p14="http://schemas.microsoft.com/office/powerpoint/2010/main" val="2288020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34</a:t>
            </a:fld>
            <a:endParaRPr lang="en-US" dirty="0"/>
          </a:p>
        </p:txBody>
      </p:sp>
    </p:spTree>
    <p:extLst>
      <p:ext uri="{BB962C8B-B14F-4D97-AF65-F5344CB8AC3E}">
        <p14:creationId xmlns:p14="http://schemas.microsoft.com/office/powerpoint/2010/main" val="3292822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35</a:t>
            </a:fld>
            <a:endParaRPr lang="en-US" dirty="0"/>
          </a:p>
        </p:txBody>
      </p:sp>
    </p:spTree>
    <p:extLst>
      <p:ext uri="{BB962C8B-B14F-4D97-AF65-F5344CB8AC3E}">
        <p14:creationId xmlns:p14="http://schemas.microsoft.com/office/powerpoint/2010/main" val="57692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36</a:t>
            </a:fld>
            <a:endParaRPr lang="en-US" dirty="0"/>
          </a:p>
        </p:txBody>
      </p:sp>
    </p:spTree>
    <p:extLst>
      <p:ext uri="{BB962C8B-B14F-4D97-AF65-F5344CB8AC3E}">
        <p14:creationId xmlns:p14="http://schemas.microsoft.com/office/powerpoint/2010/main" val="3203252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37</a:t>
            </a:fld>
            <a:endParaRPr lang="en-US" dirty="0"/>
          </a:p>
        </p:txBody>
      </p:sp>
    </p:spTree>
    <p:extLst>
      <p:ext uri="{BB962C8B-B14F-4D97-AF65-F5344CB8AC3E}">
        <p14:creationId xmlns:p14="http://schemas.microsoft.com/office/powerpoint/2010/main" val="3224016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38</a:t>
            </a:fld>
            <a:endParaRPr lang="en-US" dirty="0"/>
          </a:p>
        </p:txBody>
      </p:sp>
    </p:spTree>
    <p:extLst>
      <p:ext uri="{BB962C8B-B14F-4D97-AF65-F5344CB8AC3E}">
        <p14:creationId xmlns:p14="http://schemas.microsoft.com/office/powerpoint/2010/main" val="1627928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39</a:t>
            </a:fld>
            <a:endParaRPr lang="en-US" dirty="0"/>
          </a:p>
        </p:txBody>
      </p:sp>
    </p:spTree>
    <p:extLst>
      <p:ext uri="{BB962C8B-B14F-4D97-AF65-F5344CB8AC3E}">
        <p14:creationId xmlns:p14="http://schemas.microsoft.com/office/powerpoint/2010/main" val="798014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40</a:t>
            </a:fld>
            <a:endParaRPr lang="en-US" dirty="0"/>
          </a:p>
        </p:txBody>
      </p:sp>
    </p:spTree>
    <p:extLst>
      <p:ext uri="{BB962C8B-B14F-4D97-AF65-F5344CB8AC3E}">
        <p14:creationId xmlns:p14="http://schemas.microsoft.com/office/powerpoint/2010/main" val="1615757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41</a:t>
            </a:fld>
            <a:endParaRPr lang="en-US" dirty="0"/>
          </a:p>
        </p:txBody>
      </p:sp>
    </p:spTree>
    <p:extLst>
      <p:ext uri="{BB962C8B-B14F-4D97-AF65-F5344CB8AC3E}">
        <p14:creationId xmlns:p14="http://schemas.microsoft.com/office/powerpoint/2010/main" val="47962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5</a:t>
            </a:fld>
            <a:endParaRPr lang="en-US" dirty="0"/>
          </a:p>
        </p:txBody>
      </p:sp>
    </p:spTree>
    <p:extLst>
      <p:ext uri="{BB962C8B-B14F-4D97-AF65-F5344CB8AC3E}">
        <p14:creationId xmlns:p14="http://schemas.microsoft.com/office/powerpoint/2010/main" val="1369200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42</a:t>
            </a:fld>
            <a:endParaRPr lang="en-US" dirty="0"/>
          </a:p>
        </p:txBody>
      </p:sp>
    </p:spTree>
    <p:extLst>
      <p:ext uri="{BB962C8B-B14F-4D97-AF65-F5344CB8AC3E}">
        <p14:creationId xmlns:p14="http://schemas.microsoft.com/office/powerpoint/2010/main" val="42157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6</a:t>
            </a:fld>
            <a:endParaRPr lang="en-US" dirty="0"/>
          </a:p>
        </p:txBody>
      </p:sp>
    </p:spTree>
    <p:extLst>
      <p:ext uri="{BB962C8B-B14F-4D97-AF65-F5344CB8AC3E}">
        <p14:creationId xmlns:p14="http://schemas.microsoft.com/office/powerpoint/2010/main" val="3802417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7</a:t>
            </a:fld>
            <a:endParaRPr lang="en-US" dirty="0"/>
          </a:p>
        </p:txBody>
      </p:sp>
    </p:spTree>
    <p:extLst>
      <p:ext uri="{BB962C8B-B14F-4D97-AF65-F5344CB8AC3E}">
        <p14:creationId xmlns:p14="http://schemas.microsoft.com/office/powerpoint/2010/main" val="271499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E7244432-B47F-4822-B69A-7D4AF8D862A8}" type="slidenum">
              <a:rPr lang="en-US" smtClean="0"/>
              <a:pPr/>
              <a:t>8</a:t>
            </a:fld>
            <a:endParaRPr lang="en-US" dirty="0"/>
          </a:p>
        </p:txBody>
      </p:sp>
    </p:spTree>
    <p:extLst>
      <p:ext uri="{BB962C8B-B14F-4D97-AF65-F5344CB8AC3E}">
        <p14:creationId xmlns:p14="http://schemas.microsoft.com/office/powerpoint/2010/main" val="61450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9</a:t>
            </a:fld>
            <a:endParaRPr lang="en-US" dirty="0"/>
          </a:p>
        </p:txBody>
      </p:sp>
    </p:spTree>
    <p:extLst>
      <p:ext uri="{BB962C8B-B14F-4D97-AF65-F5344CB8AC3E}">
        <p14:creationId xmlns:p14="http://schemas.microsoft.com/office/powerpoint/2010/main" val="158305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10</a:t>
            </a:fld>
            <a:endParaRPr lang="en-US" dirty="0"/>
          </a:p>
        </p:txBody>
      </p:sp>
    </p:spTree>
    <p:extLst>
      <p:ext uri="{BB962C8B-B14F-4D97-AF65-F5344CB8AC3E}">
        <p14:creationId xmlns:p14="http://schemas.microsoft.com/office/powerpoint/2010/main" val="2467785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 b="66062"/>
          <a:stretch/>
        </p:blipFill>
        <p:spPr>
          <a:xfrm>
            <a:off x="0" y="0"/>
            <a:ext cx="9144000" cy="2327564"/>
          </a:xfrm>
          <a:prstGeom prst="rect">
            <a:avLst/>
          </a:prstGeom>
        </p:spPr>
      </p:pic>
      <p:sp>
        <p:nvSpPr>
          <p:cNvPr id="8" name="Subtitle 2"/>
          <p:cNvSpPr>
            <a:spLocks noGrp="1"/>
          </p:cNvSpPr>
          <p:nvPr>
            <p:ph type="subTitle" idx="1"/>
          </p:nvPr>
        </p:nvSpPr>
        <p:spPr>
          <a:xfrm>
            <a:off x="1524000" y="2971800"/>
            <a:ext cx="6400800" cy="1752600"/>
          </a:xfrm>
        </p:spPr>
        <p:txBody>
          <a:bodyPr>
            <a:normAutofit/>
          </a:bodyPr>
          <a:lstStyle>
            <a:lvl1pPr marL="0" indent="0" algn="ctr" defTabSz="457200" rtl="0" eaLnBrk="1" latinLnBrk="0" hangingPunct="1">
              <a:spcBef>
                <a:spcPct val="20000"/>
              </a:spcBef>
              <a:buClr>
                <a:srgbClr val="276B7D"/>
              </a:buClr>
              <a:buFont typeface="Arial"/>
              <a:buNone/>
              <a:defRPr lang="en-US" sz="4000" kern="1200" dirty="0">
                <a:solidFill>
                  <a:schemeClr val="tx1"/>
                </a:solidFill>
                <a:latin typeface="+mn-lt"/>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88026"/>
          <a:stretch/>
        </p:blipFill>
        <p:spPr>
          <a:xfrm>
            <a:off x="0" y="6067161"/>
            <a:ext cx="9144000" cy="821184"/>
          </a:xfrm>
          <a:prstGeom prst="rect">
            <a:avLst/>
          </a:prstGeom>
        </p:spPr>
      </p:pic>
      <p:sp>
        <p:nvSpPr>
          <p:cNvPr id="12" name="Rectangle 11"/>
          <p:cNvSpPr/>
          <p:nvPr/>
        </p:nvSpPr>
        <p:spPr>
          <a:xfrm>
            <a:off x="6858000" y="6449798"/>
            <a:ext cx="2286000" cy="400110"/>
          </a:xfrm>
          <a:prstGeom prst="rect">
            <a:avLst/>
          </a:prstGeom>
        </p:spPr>
        <p:txBody>
          <a:bodyPr wrap="square">
            <a:spAutoFit/>
          </a:bodyPr>
          <a:lstStyle/>
          <a:p>
            <a:pPr algn="r"/>
            <a:r>
              <a:rPr lang="en-US" sz="1000" dirty="0" smtClean="0">
                <a:solidFill>
                  <a:schemeClr val="bg1"/>
                </a:solidFill>
                <a:latin typeface="Calibri" panose="020F0502020204030204" pitchFamily="34" charset="0"/>
                <a:cs typeface="Arial" panose="020B0604020202020204" pitchFamily="34" charset="0"/>
              </a:rPr>
              <a:t>AHRQ Pub. No. 16(17)-0019-2-EF</a:t>
            </a:r>
          </a:p>
          <a:p>
            <a:pPr algn="r"/>
            <a:r>
              <a:rPr lang="en-US" sz="1000" dirty="0" smtClean="0">
                <a:solidFill>
                  <a:schemeClr val="bg1"/>
                </a:solidFill>
                <a:latin typeface="Calibri" panose="020F0502020204030204" pitchFamily="34" charset="0"/>
                <a:cs typeface="Arial" panose="020B0604020202020204" pitchFamily="34" charset="0"/>
              </a:rPr>
              <a:t>May 2017</a:t>
            </a:r>
            <a:endParaRPr lang="en-US" sz="1000" dirty="0">
              <a:solidFill>
                <a:schemeClr val="bg1"/>
              </a:solidFill>
              <a:latin typeface="Calibri" panose="020F0502020204030204" pitchFamily="34" charset="0"/>
              <a:cs typeface="Arial" panose="020B060402020202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 b="66062"/>
          <a:stretch/>
        </p:blipFill>
        <p:spPr>
          <a:xfrm>
            <a:off x="0" y="0"/>
            <a:ext cx="9144000" cy="2327564"/>
          </a:xfrm>
          <a:prstGeom prst="rect">
            <a:avLst/>
          </a:prstGeom>
        </p:spPr>
      </p:pic>
      <p:sp>
        <p:nvSpPr>
          <p:cNvPr id="4" name="Title 3"/>
          <p:cNvSpPr>
            <a:spLocks noGrp="1"/>
          </p:cNvSpPr>
          <p:nvPr>
            <p:ph type="title"/>
          </p:nvPr>
        </p:nvSpPr>
        <p:spPr/>
        <p:txBody>
          <a:bodyPr/>
          <a:lstStyle>
            <a:lvl1pPr>
              <a:defRPr>
                <a:latin typeface="+mn-lt"/>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79697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7245"/>
            <a:ext cx="7886700" cy="5029860"/>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5" y="3270250"/>
            <a:ext cx="18224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07791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8067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0"/>
            <a:ext cx="7886700" cy="82790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11524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30238" y="1939153"/>
            <a:ext cx="3868737" cy="425051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11524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939153"/>
            <a:ext cx="3887788" cy="4250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89298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829519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9783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457200" y="1676400"/>
            <a:ext cx="8153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99484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our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8AA"/>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a:xfrm>
            <a:off x="457200" y="6477000"/>
            <a:ext cx="2133600" cy="365125"/>
          </a:xfrm>
          <a:prstGeom prst="rect">
            <a:avLst/>
          </a:prstGeom>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00200"/>
            <a:ext cx="3581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457200" y="4038600"/>
            <a:ext cx="3581400" cy="2362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4"/>
          <p:cNvSpPr>
            <a:spLocks noGrp="1"/>
          </p:cNvSpPr>
          <p:nvPr>
            <p:ph sz="quarter" idx="13"/>
          </p:nvPr>
        </p:nvSpPr>
        <p:spPr>
          <a:xfrm>
            <a:off x="4724400" y="1600200"/>
            <a:ext cx="3581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4"/>
          <p:cNvSpPr>
            <a:spLocks noGrp="1"/>
          </p:cNvSpPr>
          <p:nvPr>
            <p:ph sz="quarter" idx="14"/>
          </p:nvPr>
        </p:nvSpPr>
        <p:spPr>
          <a:xfrm>
            <a:off x="4724400" y="4038600"/>
            <a:ext cx="3581400" cy="2362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041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_footer &amp;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b="0">
                <a:solidFill>
                  <a:srgbClr val="0098AA"/>
                </a:solidFill>
              </a:defRPr>
            </a:lvl1pPr>
          </a:lstStyle>
          <a:p>
            <a:r>
              <a:rPr lang="en-US" dirty="0" smtClean="0"/>
              <a:t>Click to edit Master title style</a:t>
            </a:r>
            <a:endParaRPr lang="en-US" dirty="0"/>
          </a:p>
        </p:txBody>
      </p:sp>
      <p:pic>
        <p:nvPicPr>
          <p:cNvPr id="5" name="Picture 4" descr="alt=&quot;&quo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1600" y="-57150"/>
            <a:ext cx="1803400" cy="1352550"/>
          </a:xfrm>
          <a:prstGeom prst="rect">
            <a:avLst/>
          </a:prstGeom>
        </p:spPr>
      </p:pic>
    </p:spTree>
    <p:extLst>
      <p:ext uri="{BB962C8B-B14F-4D97-AF65-F5344CB8AC3E}">
        <p14:creationId xmlns:p14="http://schemas.microsoft.com/office/powerpoint/2010/main" val="120048595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92685"/>
          <a:stretch/>
        </p:blipFill>
        <p:spPr>
          <a:xfrm>
            <a:off x="0" y="6477000"/>
            <a:ext cx="9144000" cy="501650"/>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b="87013"/>
          <a:stretch/>
        </p:blipFill>
        <p:spPr>
          <a:xfrm>
            <a:off x="0" y="-2929"/>
            <a:ext cx="9144000" cy="890649"/>
          </a:xfrm>
          <a:prstGeom prst="rect">
            <a:avLst/>
          </a:prstGeom>
        </p:spPr>
      </p:pic>
      <p:sp>
        <p:nvSpPr>
          <p:cNvPr id="3" name="Text Placeholder 2"/>
          <p:cNvSpPr>
            <a:spLocks noGrp="1"/>
          </p:cNvSpPr>
          <p:nvPr>
            <p:ph type="body" idx="1"/>
          </p:nvPr>
        </p:nvSpPr>
        <p:spPr>
          <a:xfrm>
            <a:off x="491836" y="913740"/>
            <a:ext cx="7886700" cy="502986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2" name="Title Placeholder 1"/>
          <p:cNvSpPr>
            <a:spLocks noGrp="1"/>
          </p:cNvSpPr>
          <p:nvPr>
            <p:ph type="title"/>
          </p:nvPr>
        </p:nvSpPr>
        <p:spPr>
          <a:xfrm>
            <a:off x="457200" y="9428"/>
            <a:ext cx="7886700" cy="8287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Title 1"/>
          <p:cNvSpPr txBox="1">
            <a:spLocks/>
          </p:cNvSpPr>
          <p:nvPr userDrawn="1"/>
        </p:nvSpPr>
        <p:spPr>
          <a:xfrm>
            <a:off x="609600" y="427038"/>
            <a:ext cx="8229600" cy="1143000"/>
          </a:xfrm>
          <a:prstGeom prst="rect">
            <a:avLst/>
          </a:prstGeom>
        </p:spPr>
        <p:txBody>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12" name="Slide Number Placeholder 5"/>
          <p:cNvSpPr txBox="1">
            <a:spLocks/>
          </p:cNvSpPr>
          <p:nvPr userDrawn="1"/>
        </p:nvSpPr>
        <p:spPr>
          <a:xfrm>
            <a:off x="6975835" y="6600825"/>
            <a:ext cx="2168165"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Sustainability | </a:t>
            </a:r>
            <a:fld id="{D0C9C990-79A9-48BD-8275-246184B5F984}" type="slidenum">
              <a:rPr lang="en-US" sz="900" smtClean="0">
                <a:solidFill>
                  <a:schemeClr val="bg1"/>
                </a:solidFill>
                <a:latin typeface="Calibri" panose="020F0502020204030204" pitchFamily="34" charset="0"/>
                <a:ea typeface="Calibri" panose="020F0502020204030204" pitchFamily="34" charset="0"/>
                <a:cs typeface="Times New Roman" panose="02020603050405020304" pitchFamily="18" charset="0"/>
              </a:rPr>
              <a:pPr algn="r"/>
              <a:t>‹#›</a:t>
            </a:fld>
            <a:r>
              <a:rPr lang="en-US" sz="9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900" dirty="0" smtClean="0">
              <a:solidFill>
                <a:schemeClr val="bg1"/>
              </a:solidFill>
              <a:latin typeface="Calibri" panose="020F0502020204030204" pitchFamily="34" charset="0"/>
              <a:cs typeface="Times New Roman" panose="02020603050405020304" pitchFamily="18" charset="0"/>
            </a:endParaRPr>
          </a:p>
        </p:txBody>
      </p:sp>
      <p:sp>
        <p:nvSpPr>
          <p:cNvPr id="5" name="Rectangle 4"/>
          <p:cNvSpPr/>
          <p:nvPr userDrawn="1"/>
        </p:nvSpPr>
        <p:spPr>
          <a:xfrm>
            <a:off x="0" y="6638131"/>
            <a:ext cx="5364930" cy="230832"/>
          </a:xfrm>
          <a:prstGeom prst="rect">
            <a:avLst/>
          </a:prstGeom>
        </p:spPr>
        <p:txBody>
          <a:bodyPr wrap="square">
            <a:spAutoFit/>
          </a:bodyPr>
          <a:lstStyle/>
          <a:p>
            <a:r>
              <a:rPr lang="en-US" sz="900" dirty="0" smtClean="0">
                <a:latin typeface="Calibri" panose="020F0502020204030204" pitchFamily="34" charset="0"/>
                <a:ea typeface="Calibri" panose="020F0502020204030204" pitchFamily="34" charset="0"/>
                <a:cs typeface="Times New Roman" panose="02020603050405020304" pitchFamily="18" charset="0"/>
              </a:rPr>
              <a:t>AHRQ Safety Program for Ambulatory Surgery</a:t>
            </a:r>
            <a:endParaRPr lang="en-US" sz="9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4849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7" r:id="rId7"/>
    <p:sldLayoutId id="2147483709" r:id="rId8"/>
    <p:sldLayoutId id="2147483711" r:id="rId9"/>
  </p:sldLayoutIdLst>
  <p:timing>
    <p:tnLst>
      <p:par>
        <p:cTn id="1" dur="indefinite" restart="never" nodeType="tmRoot"/>
      </p:par>
    </p:tnLst>
  </p:timing>
  <p:hf hdr="0" dt="0"/>
  <p:txStyles>
    <p:titleStyle>
      <a:lvl1pPr algn="ctr" defTabSz="457200" rtl="0" eaLnBrk="1" latinLnBrk="0" hangingPunct="1">
        <a:lnSpc>
          <a:spcPct val="90000"/>
        </a:lnSpc>
        <a:spcBef>
          <a:spcPct val="0"/>
        </a:spcBef>
        <a:buNone/>
        <a:defRPr lang="en-US" sz="3600" kern="1200" dirty="0">
          <a:solidFill>
            <a:schemeClr val="bg1"/>
          </a:solidFill>
          <a:latin typeface="+mn-lt"/>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lang="en-US" sz="3200" kern="1200" dirty="0" smtClean="0">
          <a:solidFill>
            <a:schemeClr val="tx1"/>
          </a:solidFill>
          <a:latin typeface="+mn-lt"/>
          <a:ea typeface="+mn-ea"/>
          <a:cs typeface="Times New Roman" panose="02020603050405020304" pitchFamily="18" charset="0"/>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lang="en-US" sz="3200" kern="1200" dirty="0" smtClean="0">
          <a:solidFill>
            <a:schemeClr val="tx1"/>
          </a:solidFill>
          <a:latin typeface="+mn-lt"/>
          <a:ea typeface="+mn-ea"/>
          <a:cs typeface="Times New Roman" panose="02020603050405020304" pitchFamily="18" charset="0"/>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lang="en-US" sz="3200" kern="1200" dirty="0" smtClean="0">
          <a:solidFill>
            <a:schemeClr val="tx1"/>
          </a:solidFill>
          <a:latin typeface="+mn-lt"/>
          <a:ea typeface="+mn-ea"/>
          <a:cs typeface="Times New Roman" panose="02020603050405020304" pitchFamily="18" charset="0"/>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lang="en-US" sz="3200" kern="1200" dirty="0" smtClean="0">
          <a:solidFill>
            <a:schemeClr val="tx1"/>
          </a:solidFill>
          <a:latin typeface="+mn-lt"/>
          <a:ea typeface="+mn-ea"/>
          <a:cs typeface="Times New Roman" panose="02020603050405020304" pitchFamily="18"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lang="en-US" sz="3200" kern="1200" dirty="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ahrq.gov/professionals/quality-patient-safety/hais/tools/ambulatory-surgery/sections/sustainability/training-tools.html" TargetMode="External"/><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ahrq.gov/professionals/quality-patient-safety/hais/tools/ambulatory-surgery/sections/sustainability/training-tools.html"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ihi.org/education/IHIOpenSchool/Courses/Documents/CourseraDocuments/13_SpreadSustainabilityHowToGuidev14%5b1%5d.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3" Type="http://schemas.openxmlformats.org/officeDocument/2006/relationships/hyperlink" Target="http://www.ihi.org/education/IHIOpenSchool/Courses/Documents/CourseraDocuments/13_SpreadSustainabilityHowToGuidev14%5b1%5d.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citeseerx.ist.psu.edu/viewdoc/download?doi=10.1.1.532.2737&amp;rep=rep1&amp;type=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ihi.org/education/IHIOpenSchool/Courses/Documents/CourseraDocuments/13_SpreadSustainabilityHowToGuidev14%5b1%5d.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ihi.org/education/IHIOpenSchool/Courses/Documents/CourseraDocuments/13_SpreadSustainabilityHowToGuidev14%5b1%5d.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ihi.org/education/IHIOpenSchool/Courses/Documents/CourseraDocuments/13_SpreadSustainabilityHowToGuidev14%5b1%5d.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ec.health.nsw.gov.au/__data/assets/pdf_file/0007/258343/spread-and-sustainability.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ahrq.gov/professionals/systems/hospital/fallpxtoolkit/fallpxtk-tool6a.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hrq.gov/professionals/education/curriculum-tools/teamstepps/instructor/fundamentals/module8/igchangemgmt.html" TargetMode="External"/><Relationship Id="rId7" Type="http://schemas.openxmlformats.org/officeDocument/2006/relationships/hyperlink" Target="http://www.ahrq.gov/professionals/systems/hospital/fallpxtoolkit/fallpxtk-tool6a.html"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citeseerx.ist.psu.edu/viewdoc/download?doi=10.1.1.532.2737&amp;rep=rep1&amp;type=pdf" TargetMode="External"/><Relationship Id="rId5" Type="http://schemas.openxmlformats.org/officeDocument/2006/relationships/hyperlink" Target="http://www.ihi.org/education/IHIOpenSchool/Courses/Documents/CourseraDocuments/13_SpreadSustainabilityHowToGuidev14%5b1%5d.pdf" TargetMode="External"/><Relationship Id="rId4" Type="http://schemas.openxmlformats.org/officeDocument/2006/relationships/hyperlink" Target="http://www.ahrq.gov/professionals/education/curriculum-tools/cusptoolkit/modules/spread/index.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ahrq.gov/professionals/education/curriculum-tools/teamstepps/instructor/fundamentals/module8/igchangemgmt.html"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ahrq.gov/professionals/education/curriculum-tools/cusptoolkit/modules/spread/index.html" TargetMode="External"/><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dirty="0" smtClean="0"/>
              <a:t>Sustainability Module</a:t>
            </a:r>
            <a:endParaRPr lang="en-US" dirty="0"/>
          </a:p>
        </p:txBody>
      </p:sp>
      <p:sp>
        <p:nvSpPr>
          <p:cNvPr id="8" name="Title 7"/>
          <p:cNvSpPr>
            <a:spLocks noGrp="1"/>
          </p:cNvSpPr>
          <p:nvPr>
            <p:ph type="title"/>
          </p:nvPr>
        </p:nvSpPr>
        <p:spPr>
          <a:xfrm>
            <a:off x="533400" y="228600"/>
            <a:ext cx="7886700" cy="828772"/>
          </a:xfrm>
        </p:spPr>
        <p:txBody>
          <a:bodyPr>
            <a:normAutofit fontScale="90000"/>
          </a:bodyPr>
          <a:lstStyle/>
          <a:p>
            <a:r>
              <a:rPr lang="en-US" dirty="0" smtClean="0"/>
              <a:t>AHRQ Safety Program for Ambulatory Surgery</a:t>
            </a:r>
            <a:endParaRPr lang="en-US" dirty="0"/>
          </a:p>
        </p:txBody>
      </p:sp>
    </p:spTree>
    <p:extLst>
      <p:ext uri="{BB962C8B-B14F-4D97-AF65-F5344CB8AC3E}">
        <p14:creationId xmlns:p14="http://schemas.microsoft.com/office/powerpoint/2010/main" val="2556571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The project lifecycle begins with tests of change followed by implementation. After implementation, changes can be sustained or spread to others. Often times spread and sustainability may occur concurrently. The figure illustrates this cycle by showing each point in the cycle as a step on a staircas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295400"/>
            <a:ext cx="7886700" cy="4603444"/>
          </a:xfrm>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Linking Sustainability and Spread</a:t>
            </a:r>
            <a:endParaRPr lang="en-US" dirty="0"/>
          </a:p>
        </p:txBody>
      </p:sp>
    </p:spTree>
    <p:extLst>
      <p:ext uri="{BB962C8B-B14F-4D97-AF65-F5344CB8AC3E}">
        <p14:creationId xmlns:p14="http://schemas.microsoft.com/office/powerpoint/2010/main" val="3917937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pPr marL="228600" indent="-228600">
              <a:buAutoNum type="arabicPeriod"/>
            </a:pPr>
            <a:r>
              <a:rPr lang="en-US" dirty="0" smtClean="0">
                <a:cs typeface="Arial" pitchFamily="34" charset="0"/>
              </a:rPr>
              <a:t> Plan early</a:t>
            </a:r>
          </a:p>
          <a:p>
            <a:pPr lvl="1"/>
            <a:r>
              <a:rPr lang="en-US" dirty="0" smtClean="0">
                <a:cs typeface="Arial" pitchFamily="34" charset="0"/>
              </a:rPr>
              <a:t>Engage </a:t>
            </a:r>
            <a:r>
              <a:rPr lang="en-US" dirty="0">
                <a:cs typeface="Arial" pitchFamily="34" charset="0"/>
              </a:rPr>
              <a:t>senior leaders and administration early</a:t>
            </a:r>
          </a:p>
          <a:p>
            <a:pPr marL="228600" indent="-228600">
              <a:buAutoNum type="arabicPeriod"/>
            </a:pPr>
            <a:r>
              <a:rPr lang="en-US" dirty="0" smtClean="0">
                <a:cs typeface="Arial" pitchFamily="34" charset="0"/>
              </a:rPr>
              <a:t> Identify </a:t>
            </a:r>
            <a:r>
              <a:rPr lang="en-US" dirty="0">
                <a:cs typeface="Arial" pitchFamily="34" charset="0"/>
              </a:rPr>
              <a:t>barriers to sustainability</a:t>
            </a:r>
          </a:p>
          <a:p>
            <a:pPr marL="228600" indent="-228600">
              <a:buAutoNum type="arabicPeriod"/>
            </a:pPr>
            <a:r>
              <a:rPr lang="en-US" dirty="0" smtClean="0">
                <a:cs typeface="Arial" pitchFamily="34" charset="0"/>
              </a:rPr>
              <a:t> Discover </a:t>
            </a:r>
            <a:r>
              <a:rPr lang="en-US" dirty="0">
                <a:cs typeface="Arial" pitchFamily="34" charset="0"/>
              </a:rPr>
              <a:t>potential solutions</a:t>
            </a:r>
          </a:p>
          <a:p>
            <a:pPr marL="228600" indent="-228600">
              <a:buAutoNum type="arabicPeriod"/>
            </a:pPr>
            <a:r>
              <a:rPr lang="en-US" dirty="0" smtClean="0">
                <a:cs typeface="Arial" pitchFamily="34" charset="0"/>
              </a:rPr>
              <a:t> Learn </a:t>
            </a:r>
            <a:r>
              <a:rPr lang="en-US" dirty="0">
                <a:cs typeface="Arial" pitchFamily="34" charset="0"/>
              </a:rPr>
              <a:t>how to create a sustainability </a:t>
            </a:r>
            <a:r>
              <a:rPr lang="en-US" dirty="0" smtClean="0">
                <a:cs typeface="Arial" pitchFamily="34" charset="0"/>
              </a:rPr>
              <a:t>plan</a:t>
            </a:r>
            <a:endParaRPr lang="en-US" dirty="0">
              <a:cs typeface="Arial" pitchFamily="34" charset="0"/>
            </a:endParaRPr>
          </a:p>
        </p:txBody>
      </p:sp>
      <p:sp>
        <p:nvSpPr>
          <p:cNvPr id="2" name="Title 1"/>
          <p:cNvSpPr>
            <a:spLocks noGrp="1"/>
          </p:cNvSpPr>
          <p:nvPr>
            <p:ph type="title"/>
          </p:nvPr>
        </p:nvSpPr>
        <p:spPr/>
        <p:txBody>
          <a:bodyPr>
            <a:normAutofit/>
          </a:bodyPr>
          <a:lstStyle/>
          <a:p>
            <a:r>
              <a:rPr lang="en-US" dirty="0" smtClean="0"/>
              <a:t>Planning</a:t>
            </a:r>
            <a:r>
              <a:rPr lang="en-US" dirty="0"/>
              <a:t> </a:t>
            </a:r>
            <a:r>
              <a:rPr lang="en-US" dirty="0" smtClean="0"/>
              <a:t>for Sustainability</a:t>
            </a:r>
            <a:endParaRPr lang="en-US" dirty="0"/>
          </a:p>
        </p:txBody>
      </p:sp>
    </p:spTree>
    <p:extLst>
      <p:ext uri="{BB962C8B-B14F-4D97-AF65-F5344CB8AC3E}">
        <p14:creationId xmlns:p14="http://schemas.microsoft.com/office/powerpoint/2010/main" val="1635006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prstGeom prst="rect">
            <a:avLst/>
          </a:prstGeom>
        </p:spPr>
        <p:txBody>
          <a:bodyPr>
            <a:normAutofit/>
          </a:bodyPr>
          <a:lstStyle/>
          <a:p>
            <a:r>
              <a:rPr lang="en-US" dirty="0" smtClean="0">
                <a:cs typeface="Arial" pitchFamily="34" charset="0"/>
              </a:rPr>
              <a:t>Plan for resources</a:t>
            </a:r>
          </a:p>
          <a:p>
            <a:pPr lvl="1"/>
            <a:r>
              <a:rPr lang="en-US" dirty="0" smtClean="0">
                <a:cs typeface="Arial" pitchFamily="34" charset="0"/>
              </a:rPr>
              <a:t>Financial </a:t>
            </a:r>
          </a:p>
          <a:p>
            <a:pPr lvl="1"/>
            <a:r>
              <a:rPr lang="en-US" dirty="0" smtClean="0">
                <a:cs typeface="Arial" pitchFamily="34" charset="0"/>
              </a:rPr>
              <a:t>Staffing</a:t>
            </a:r>
          </a:p>
          <a:p>
            <a:r>
              <a:rPr lang="en-US" dirty="0" smtClean="0">
                <a:cs typeface="Arial" pitchFamily="34" charset="0"/>
              </a:rPr>
              <a:t>Identify </a:t>
            </a:r>
            <a:r>
              <a:rPr lang="en-US" dirty="0">
                <a:cs typeface="Arial" pitchFamily="34" charset="0"/>
              </a:rPr>
              <a:t>l</a:t>
            </a:r>
            <a:r>
              <a:rPr lang="en-US" dirty="0" smtClean="0">
                <a:cs typeface="Arial" pitchFamily="34" charset="0"/>
              </a:rPr>
              <a:t>eaders </a:t>
            </a:r>
            <a:r>
              <a:rPr lang="en-US" dirty="0">
                <a:cs typeface="Arial" pitchFamily="34" charset="0"/>
              </a:rPr>
              <a:t>and </a:t>
            </a:r>
            <a:r>
              <a:rPr lang="en-US" dirty="0" smtClean="0">
                <a:cs typeface="Arial" pitchFamily="34" charset="0"/>
              </a:rPr>
              <a:t>program champion(s)</a:t>
            </a:r>
          </a:p>
          <a:p>
            <a:r>
              <a:rPr lang="en-US" dirty="0" smtClean="0">
                <a:cs typeface="Arial" pitchFamily="34" charset="0"/>
              </a:rPr>
              <a:t>Educate staff</a:t>
            </a:r>
          </a:p>
          <a:p>
            <a:r>
              <a:rPr lang="en-US" dirty="0" smtClean="0">
                <a:cs typeface="Arial" pitchFamily="34" charset="0"/>
              </a:rPr>
              <a:t>Plan </a:t>
            </a:r>
            <a:r>
              <a:rPr lang="en-US" dirty="0">
                <a:cs typeface="Arial" pitchFamily="34" charset="0"/>
              </a:rPr>
              <a:t>for modification of </a:t>
            </a:r>
            <a:r>
              <a:rPr lang="en-US" dirty="0" smtClean="0">
                <a:cs typeface="Arial" pitchFamily="34" charset="0"/>
              </a:rPr>
              <a:t>goal(s</a:t>
            </a:r>
            <a:r>
              <a:rPr lang="en-US" dirty="0">
                <a:cs typeface="Arial" pitchFamily="34" charset="0"/>
              </a:rPr>
              <a:t>)</a:t>
            </a:r>
          </a:p>
          <a:p>
            <a:pPr marL="857250" lvl="1" indent="-457200"/>
            <a:r>
              <a:rPr lang="en-US" dirty="0">
                <a:cs typeface="Arial" pitchFamily="34" charset="0"/>
              </a:rPr>
              <a:t>Identify what continued success looks like</a:t>
            </a:r>
          </a:p>
          <a:p>
            <a:pPr marL="457200" lvl="1" indent="0">
              <a:buNone/>
            </a:pPr>
            <a:endParaRPr lang="en-US" sz="2800" dirty="0" smtClean="0"/>
          </a:p>
        </p:txBody>
      </p:sp>
      <p:sp>
        <p:nvSpPr>
          <p:cNvPr id="2" name="Title 1"/>
          <p:cNvSpPr>
            <a:spLocks noGrp="1"/>
          </p:cNvSpPr>
          <p:nvPr>
            <p:ph type="title"/>
          </p:nvPr>
        </p:nvSpPr>
        <p:spPr/>
        <p:txBody>
          <a:bodyPr>
            <a:normAutofit/>
          </a:bodyPr>
          <a:lstStyle/>
          <a:p>
            <a:r>
              <a:rPr lang="en-US" dirty="0" smtClean="0"/>
              <a:t>Planning Early</a:t>
            </a:r>
            <a:endParaRPr lang="en-US" dirty="0"/>
          </a:p>
        </p:txBody>
      </p:sp>
      <p:pic>
        <p:nvPicPr>
          <p:cNvPr id="8" name="Content Placeholder 7" descr="four medical providers standing together"/>
          <p:cNvPicPr>
            <a:picLocks noGrp="1" noChangeAspect="1"/>
          </p:cNvPicPr>
          <p:nvPr>
            <p:ph sz="quarter" idx="4294967295"/>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28800" y="4419600"/>
            <a:ext cx="5029200" cy="3769647"/>
          </a:xfrm>
          <a:prstGeom prst="rect">
            <a:avLst/>
          </a:prstGeom>
        </p:spPr>
      </p:pic>
    </p:spTree>
    <p:extLst>
      <p:ext uri="{BB962C8B-B14F-4D97-AF65-F5344CB8AC3E}">
        <p14:creationId xmlns:p14="http://schemas.microsoft.com/office/powerpoint/2010/main" val="3830507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90599"/>
            <a:ext cx="7886700" cy="4956505"/>
          </a:xfrm>
        </p:spPr>
        <p:txBody>
          <a:bodyPr/>
          <a:lstStyle/>
          <a:p>
            <a:r>
              <a:rPr lang="en-US" dirty="0" smtClean="0"/>
              <a:t>Lack of organizational infrastructure and resources</a:t>
            </a:r>
          </a:p>
          <a:p>
            <a:r>
              <a:rPr lang="en-US" dirty="0" smtClean="0"/>
              <a:t>Staff turnover</a:t>
            </a:r>
          </a:p>
          <a:p>
            <a:r>
              <a:rPr lang="en-US" dirty="0" smtClean="0"/>
              <a:t>Organizational skepticism</a:t>
            </a:r>
          </a:p>
          <a:p>
            <a:r>
              <a:rPr lang="en-US" dirty="0" smtClean="0"/>
              <a:t>Individual resistance to change</a:t>
            </a:r>
          </a:p>
          <a:p>
            <a:endParaRPr lang="en-US" dirty="0"/>
          </a:p>
        </p:txBody>
      </p:sp>
      <p:sp>
        <p:nvSpPr>
          <p:cNvPr id="6" name="Title 5"/>
          <p:cNvSpPr>
            <a:spLocks noGrp="1"/>
          </p:cNvSpPr>
          <p:nvPr>
            <p:ph type="title"/>
          </p:nvPr>
        </p:nvSpPr>
        <p:spPr/>
        <p:txBody>
          <a:bodyPr/>
          <a:lstStyle/>
          <a:p>
            <a:r>
              <a:rPr lang="en-US" dirty="0" smtClean="0"/>
              <a:t>Potential Barriers to Sustainability</a:t>
            </a:r>
            <a:endParaRPr lang="en-US" dirty="0"/>
          </a:p>
        </p:txBody>
      </p:sp>
    </p:spTree>
    <p:extLst>
      <p:ext uri="{BB962C8B-B14F-4D97-AF65-F5344CB8AC3E}">
        <p14:creationId xmlns:p14="http://schemas.microsoft.com/office/powerpoint/2010/main" val="2388640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990599"/>
            <a:ext cx="7886700" cy="4956505"/>
          </a:xfrm>
        </p:spPr>
        <p:txBody>
          <a:bodyPr>
            <a:normAutofit fontScale="92500" lnSpcReduction="20000"/>
          </a:bodyPr>
          <a:lstStyle/>
          <a:p>
            <a:r>
              <a:rPr lang="en-US" dirty="0" smtClean="0"/>
              <a:t>Lack of organizational infrastructure and resources</a:t>
            </a:r>
          </a:p>
          <a:p>
            <a:pPr lvl="1"/>
            <a:r>
              <a:rPr lang="en-US" dirty="0" smtClean="0"/>
              <a:t>Develop strategies and flexibility to account for resource fluctuation</a:t>
            </a:r>
          </a:p>
          <a:p>
            <a:pPr lvl="1"/>
            <a:r>
              <a:rPr lang="en-US" dirty="0" smtClean="0"/>
              <a:t>Plan financial resources for maintaining improvements beyond the project end</a:t>
            </a:r>
          </a:p>
          <a:p>
            <a:r>
              <a:rPr lang="en-US" dirty="0" smtClean="0"/>
              <a:t>Staff turnover</a:t>
            </a:r>
          </a:p>
          <a:p>
            <a:pPr lvl="1"/>
            <a:r>
              <a:rPr lang="en-US" dirty="0" smtClean="0"/>
              <a:t>Embed newly developed processes into new staff orientation and organizational policies  </a:t>
            </a:r>
          </a:p>
          <a:p>
            <a:pPr lvl="1"/>
            <a:r>
              <a:rPr lang="en-US" dirty="0" smtClean="0"/>
              <a:t>Train staff continuously including train-the-trainer education</a:t>
            </a:r>
          </a:p>
          <a:p>
            <a:pPr lvl="1"/>
            <a:r>
              <a:rPr lang="en-US" dirty="0" smtClean="0"/>
              <a:t>Develop volunteer network to assist in case of staffing fluctuations and/or shortage (funding, staff turnover)</a:t>
            </a:r>
          </a:p>
          <a:p>
            <a:pPr lvl="1"/>
            <a:endParaRPr lang="en-US" dirty="0" smtClean="0"/>
          </a:p>
          <a:p>
            <a:pPr lvl="1"/>
            <a:endParaRPr lang="en-US" dirty="0" smtClean="0"/>
          </a:p>
          <a:p>
            <a:pPr lvl="1"/>
            <a:endParaRPr lang="en-US" dirty="0" smtClean="0"/>
          </a:p>
          <a:p>
            <a:pPr lvl="1"/>
            <a:endParaRPr lang="en-US" dirty="0"/>
          </a:p>
        </p:txBody>
      </p:sp>
      <p:sp>
        <p:nvSpPr>
          <p:cNvPr id="5" name="Title 4"/>
          <p:cNvSpPr>
            <a:spLocks noGrp="1"/>
          </p:cNvSpPr>
          <p:nvPr>
            <p:ph type="title"/>
          </p:nvPr>
        </p:nvSpPr>
        <p:spPr/>
        <p:txBody>
          <a:bodyPr>
            <a:normAutofit fontScale="90000"/>
          </a:bodyPr>
          <a:lstStyle/>
          <a:p>
            <a:r>
              <a:rPr lang="en-US" dirty="0" smtClean="0"/>
              <a:t>Workable Solutions to Sustainability Barriers </a:t>
            </a:r>
            <a:endParaRPr lang="en-US" dirty="0"/>
          </a:p>
        </p:txBody>
      </p:sp>
    </p:spTree>
    <p:extLst>
      <p:ext uri="{BB962C8B-B14F-4D97-AF65-F5344CB8AC3E}">
        <p14:creationId xmlns:p14="http://schemas.microsoft.com/office/powerpoint/2010/main" val="4273633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r>
              <a:rPr lang="en-US" dirty="0" smtClean="0"/>
              <a:t>Managing skepticism</a:t>
            </a:r>
            <a:r>
              <a:rPr lang="en-US" baseline="30000" dirty="0" smtClean="0"/>
              <a:t>1</a:t>
            </a:r>
            <a:endParaRPr lang="en-US" dirty="0" smtClean="0"/>
          </a:p>
          <a:p>
            <a:pPr lvl="1"/>
            <a:r>
              <a:rPr lang="en-US" dirty="0"/>
              <a:t>Present ongoing evidence that the new process is a better </a:t>
            </a:r>
            <a:r>
              <a:rPr lang="en-US" dirty="0" smtClean="0"/>
              <a:t>one</a:t>
            </a:r>
          </a:p>
          <a:p>
            <a:pPr lvl="1"/>
            <a:r>
              <a:rPr lang="en-US" dirty="0" smtClean="0"/>
              <a:t>Show </a:t>
            </a:r>
            <a:r>
              <a:rPr lang="en-US" dirty="0"/>
              <a:t>staff and stakeholders real </a:t>
            </a:r>
            <a:r>
              <a:rPr lang="en-US" dirty="0" smtClean="0"/>
              <a:t>data</a:t>
            </a:r>
          </a:p>
          <a:p>
            <a:pPr lvl="1"/>
            <a:r>
              <a:rPr lang="en-US" dirty="0"/>
              <a:t>Reserve staff time away from normal duties to work on proposed </a:t>
            </a:r>
            <a:r>
              <a:rPr lang="en-US" dirty="0" smtClean="0"/>
              <a:t>improvements</a:t>
            </a:r>
          </a:p>
          <a:p>
            <a:pPr lvl="1"/>
            <a:r>
              <a:rPr lang="en-US" dirty="0" smtClean="0"/>
              <a:t>Encourage active </a:t>
            </a:r>
            <a:r>
              <a:rPr lang="en-US" dirty="0"/>
              <a:t>senior leader </a:t>
            </a:r>
            <a:r>
              <a:rPr lang="en-US" dirty="0" smtClean="0"/>
              <a:t>engagement</a:t>
            </a:r>
          </a:p>
          <a:p>
            <a:pPr lvl="2"/>
            <a:r>
              <a:rPr lang="en-US" dirty="0" smtClean="0"/>
              <a:t>Consider </a:t>
            </a:r>
            <a:r>
              <a:rPr lang="en-US" dirty="0"/>
              <a:t>measuring how frequently </a:t>
            </a:r>
            <a:r>
              <a:rPr lang="en-US" dirty="0" smtClean="0"/>
              <a:t>senior leaders and administrators </a:t>
            </a:r>
            <a:r>
              <a:rPr lang="en-US" dirty="0"/>
              <a:t>review sustainability </a:t>
            </a:r>
            <a:r>
              <a:rPr lang="en-US" dirty="0" smtClean="0"/>
              <a:t>data/outcomes </a:t>
            </a:r>
            <a:r>
              <a:rPr lang="en-US" dirty="0"/>
              <a:t>as </a:t>
            </a:r>
            <a:r>
              <a:rPr lang="en-US" dirty="0" smtClean="0"/>
              <a:t>indicators of engagement</a:t>
            </a:r>
          </a:p>
          <a:p>
            <a:pPr marL="0" lvl="0" indent="0">
              <a:spcBef>
                <a:spcPts val="0"/>
              </a:spcBef>
              <a:buNone/>
            </a:pPr>
            <a:endParaRPr lang="en-US" sz="1400" baseline="30000" dirty="0" smtClean="0">
              <a:solidFill>
                <a:srgbClr val="000000"/>
              </a:solidFill>
              <a:ea typeface="Times New Roman"/>
            </a:endParaRPr>
          </a:p>
          <a:p>
            <a:pPr marL="0" lvl="0" indent="0">
              <a:spcBef>
                <a:spcPts val="0"/>
              </a:spcBef>
              <a:buNone/>
            </a:pPr>
            <a:endParaRPr lang="en-US" sz="1400" baseline="30000" dirty="0">
              <a:solidFill>
                <a:srgbClr val="000000"/>
              </a:solidFill>
              <a:ea typeface="Times New Roman"/>
            </a:endParaRPr>
          </a:p>
          <a:p>
            <a:pPr marL="0" lvl="0" indent="0">
              <a:spcBef>
                <a:spcPts val="0"/>
              </a:spcBef>
              <a:buNone/>
            </a:pPr>
            <a:endParaRPr lang="en-US" sz="1400" baseline="30000" dirty="0" smtClean="0">
              <a:solidFill>
                <a:srgbClr val="000000"/>
              </a:solidFill>
              <a:ea typeface="Times New Roman"/>
            </a:endParaRPr>
          </a:p>
          <a:p>
            <a:pPr marL="0" lvl="0" indent="0">
              <a:spcBef>
                <a:spcPts val="0"/>
              </a:spcBef>
              <a:buNone/>
            </a:pPr>
            <a:r>
              <a:rPr lang="en-US" sz="1400" baseline="30000" dirty="0" smtClean="0">
                <a:solidFill>
                  <a:srgbClr val="000000"/>
                </a:solidFill>
                <a:ea typeface="Times New Roman"/>
              </a:rPr>
              <a:t>1</a:t>
            </a:r>
            <a:r>
              <a:rPr lang="en-US" sz="1400" dirty="0" smtClean="0">
                <a:solidFill>
                  <a:srgbClr val="000000"/>
                </a:solidFill>
                <a:ea typeface="Times New Roman"/>
              </a:rPr>
              <a:t>Clinical </a:t>
            </a:r>
            <a:r>
              <a:rPr lang="en-US" sz="1400" dirty="0">
                <a:solidFill>
                  <a:srgbClr val="000000"/>
                </a:solidFill>
                <a:ea typeface="Times New Roman"/>
              </a:rPr>
              <a:t>Excellence Commission (CEC), Enhancing Project Spread and Sustainability – A Companion to the </a:t>
            </a:r>
            <a:r>
              <a:rPr lang="en-US" sz="1400" dirty="0" smtClean="0">
                <a:solidFill>
                  <a:srgbClr val="000000"/>
                </a:solidFill>
                <a:ea typeface="Times New Roman"/>
              </a:rPr>
              <a:t>“Easy </a:t>
            </a:r>
            <a:r>
              <a:rPr lang="en-US" sz="1400" dirty="0">
                <a:solidFill>
                  <a:srgbClr val="000000"/>
                </a:solidFill>
                <a:ea typeface="Times New Roman"/>
              </a:rPr>
              <a:t>Guide to Clinical Practice </a:t>
            </a:r>
            <a:r>
              <a:rPr lang="en-US" sz="1400" dirty="0" smtClean="0">
                <a:solidFill>
                  <a:srgbClr val="000000"/>
                </a:solidFill>
                <a:ea typeface="Times New Roman"/>
              </a:rPr>
              <a:t>Improvement.” Sydney, Australia: </a:t>
            </a:r>
            <a:r>
              <a:rPr lang="en-US" sz="1400" dirty="0">
                <a:solidFill>
                  <a:srgbClr val="000000"/>
                </a:solidFill>
                <a:ea typeface="Times New Roman"/>
              </a:rPr>
              <a:t>CEC. August 2008. http://www.cec.health.nsw.gov.au/__data/assets/pdf_file/0007/258343/spread-and-sustainability.pdf.</a:t>
            </a:r>
          </a:p>
          <a:p>
            <a:pPr marL="114300" indent="0">
              <a:buNone/>
            </a:pPr>
            <a:endParaRPr lang="en-US" dirty="0"/>
          </a:p>
          <a:p>
            <a:pPr lvl="1"/>
            <a:endParaRPr lang="en-US" dirty="0" smtClean="0"/>
          </a:p>
          <a:p>
            <a:pPr lvl="1"/>
            <a:endParaRPr lang="en-US" dirty="0"/>
          </a:p>
          <a:p>
            <a:pPr lvl="1"/>
            <a:endParaRPr lang="en-US" dirty="0" smtClean="0"/>
          </a:p>
          <a:p>
            <a:pPr lvl="1"/>
            <a:endParaRPr lang="en-US" dirty="0"/>
          </a:p>
          <a:p>
            <a:pPr lvl="1"/>
            <a:endParaRPr lang="en-US" dirty="0"/>
          </a:p>
          <a:p>
            <a:pPr lvl="1"/>
            <a:endParaRPr lang="en-US" dirty="0"/>
          </a:p>
        </p:txBody>
      </p:sp>
      <p:sp>
        <p:nvSpPr>
          <p:cNvPr id="5" name="Title 4"/>
          <p:cNvSpPr>
            <a:spLocks noGrp="1"/>
          </p:cNvSpPr>
          <p:nvPr>
            <p:ph type="title"/>
          </p:nvPr>
        </p:nvSpPr>
        <p:spPr/>
        <p:txBody>
          <a:bodyPr>
            <a:normAutofit fontScale="90000"/>
          </a:bodyPr>
          <a:lstStyle/>
          <a:p>
            <a:r>
              <a:rPr lang="en-US" dirty="0" smtClean="0"/>
              <a:t>Workable Solutions to Sustainability Barriers </a:t>
            </a:r>
            <a:endParaRPr lang="en-US" dirty="0"/>
          </a:p>
        </p:txBody>
      </p:sp>
    </p:spTree>
    <p:extLst>
      <p:ext uri="{BB962C8B-B14F-4D97-AF65-F5344CB8AC3E}">
        <p14:creationId xmlns:p14="http://schemas.microsoft.com/office/powerpoint/2010/main" val="3108415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panose="020F0502020204030204" pitchFamily="34" charset="0"/>
              </a:rPr>
              <a:t>Barrier: Individual Resistance to Change</a:t>
            </a:r>
            <a:endParaRPr lang="en-US" dirty="0">
              <a:latin typeface="Calibri" panose="020F0502020204030204" pitchFamily="34" charset="0"/>
            </a:endParaRPr>
          </a:p>
        </p:txBody>
      </p:sp>
      <p:sp>
        <p:nvSpPr>
          <p:cNvPr id="5" name="TextBox 4"/>
          <p:cNvSpPr txBox="1"/>
          <p:nvPr/>
        </p:nvSpPr>
        <p:spPr>
          <a:xfrm>
            <a:off x="478536" y="4983540"/>
            <a:ext cx="7141464" cy="1569660"/>
          </a:xfrm>
          <a:prstGeom prst="rect">
            <a:avLst/>
          </a:prstGeom>
          <a:noFill/>
        </p:spPr>
        <p:txBody>
          <a:bodyPr wrap="square" rtlCol="0">
            <a:spAutoFit/>
          </a:bodyPr>
          <a:lstStyle/>
          <a:p>
            <a:r>
              <a:rPr lang="en-US" sz="2800" dirty="0" smtClean="0"/>
              <a:t>Rogers </a:t>
            </a:r>
            <a:r>
              <a:rPr lang="en-US" sz="2800" dirty="0"/>
              <a:t>Diffusion of </a:t>
            </a:r>
            <a:r>
              <a:rPr lang="en-US" sz="2800" dirty="0" smtClean="0"/>
              <a:t>Innovations</a:t>
            </a:r>
            <a:r>
              <a:rPr lang="en-US" sz="2800" baseline="30000" dirty="0" smtClean="0"/>
              <a:t>1</a:t>
            </a:r>
          </a:p>
          <a:p>
            <a:pPr lvl="0">
              <a:spcBef>
                <a:spcPts val="0"/>
              </a:spcBef>
            </a:pPr>
            <a:endParaRPr lang="en-US" sz="1200" baseline="30000" dirty="0" smtClean="0">
              <a:solidFill>
                <a:srgbClr val="000000"/>
              </a:solidFill>
              <a:ea typeface="Times New Roman"/>
            </a:endParaRPr>
          </a:p>
          <a:p>
            <a:pPr lvl="0">
              <a:spcBef>
                <a:spcPts val="0"/>
              </a:spcBef>
            </a:pPr>
            <a:endParaRPr lang="en-US" sz="1200" baseline="30000" dirty="0">
              <a:solidFill>
                <a:srgbClr val="000000"/>
              </a:solidFill>
              <a:ea typeface="Times New Roman"/>
            </a:endParaRPr>
          </a:p>
          <a:p>
            <a:pPr lvl="0">
              <a:spcBef>
                <a:spcPts val="0"/>
              </a:spcBef>
            </a:pPr>
            <a:endParaRPr lang="en-US" sz="1200" baseline="30000" dirty="0" smtClean="0">
              <a:solidFill>
                <a:srgbClr val="000000"/>
              </a:solidFill>
              <a:ea typeface="Times New Roman"/>
            </a:endParaRPr>
          </a:p>
          <a:p>
            <a:pPr lvl="0">
              <a:spcBef>
                <a:spcPts val="0"/>
              </a:spcBef>
            </a:pPr>
            <a:r>
              <a:rPr lang="en-US" sz="1200" baseline="30000" dirty="0" smtClean="0">
                <a:solidFill>
                  <a:srgbClr val="000000"/>
                </a:solidFill>
                <a:ea typeface="Times New Roman"/>
              </a:rPr>
              <a:t>1</a:t>
            </a:r>
            <a:r>
              <a:rPr lang="en-US" sz="1200" dirty="0" smtClean="0">
                <a:solidFill>
                  <a:srgbClr val="000000"/>
                </a:solidFill>
                <a:ea typeface="Times New Roman"/>
              </a:rPr>
              <a:t>Clinical </a:t>
            </a:r>
            <a:r>
              <a:rPr lang="en-US" sz="1200" dirty="0">
                <a:solidFill>
                  <a:srgbClr val="000000"/>
                </a:solidFill>
                <a:ea typeface="Times New Roman"/>
              </a:rPr>
              <a:t>Excellence Commission (CEC), Enhancing Project Spread and Sustainability – A Companion to the </a:t>
            </a:r>
            <a:r>
              <a:rPr lang="en-US" sz="1200" dirty="0" smtClean="0">
                <a:solidFill>
                  <a:srgbClr val="000000"/>
                </a:solidFill>
                <a:ea typeface="Times New Roman"/>
              </a:rPr>
              <a:t>“Easy </a:t>
            </a:r>
            <a:r>
              <a:rPr lang="en-US" sz="1200" dirty="0">
                <a:solidFill>
                  <a:srgbClr val="000000"/>
                </a:solidFill>
                <a:ea typeface="Times New Roman"/>
              </a:rPr>
              <a:t>Guide to Clinical Practice </a:t>
            </a:r>
            <a:r>
              <a:rPr lang="en-US" sz="1200" dirty="0" smtClean="0">
                <a:solidFill>
                  <a:srgbClr val="000000"/>
                </a:solidFill>
                <a:ea typeface="Times New Roman"/>
              </a:rPr>
              <a:t>Improvement.” Sydney, Australia: </a:t>
            </a:r>
            <a:r>
              <a:rPr lang="en-US" sz="1200" dirty="0">
                <a:solidFill>
                  <a:srgbClr val="000000"/>
                </a:solidFill>
                <a:ea typeface="Times New Roman"/>
              </a:rPr>
              <a:t>CEC. August 2008. http://www.cec.health.nsw.gov.au/__data/assets/pdf_file/0007/258343/spread-and-sustainability.pdf.</a:t>
            </a:r>
          </a:p>
          <a:p>
            <a:endParaRPr lang="en-US" sz="1200" baseline="30000" dirty="0"/>
          </a:p>
        </p:txBody>
      </p:sp>
      <p:pic>
        <p:nvPicPr>
          <p:cNvPr id="2050" name="Picture 2" descr="Using Roger's Diffusion of Innovations to show individuals at different levels of adoption as the barrier of individual resistance to change" title="Rogers Diffusion of Innovations"/>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12800" y="685800"/>
            <a:ext cx="7543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712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066800"/>
            <a:ext cx="7886700" cy="5029860"/>
          </a:xfrm>
        </p:spPr>
        <p:txBody>
          <a:bodyPr numCol="1">
            <a:normAutofit fontScale="92500" lnSpcReduction="20000"/>
          </a:bodyPr>
          <a:lstStyle/>
          <a:p>
            <a:pPr fontAlgn="ctr"/>
            <a:r>
              <a:rPr lang="en-US" dirty="0" smtClean="0"/>
              <a:t>Perceived </a:t>
            </a:r>
            <a:r>
              <a:rPr lang="en-US" dirty="0"/>
              <a:t>relative </a:t>
            </a:r>
            <a:r>
              <a:rPr lang="en-US" dirty="0" smtClean="0"/>
              <a:t>advantage</a:t>
            </a:r>
            <a:r>
              <a:rPr lang="en-US" baseline="30000" dirty="0" smtClean="0"/>
              <a:t>1</a:t>
            </a:r>
            <a:endParaRPr lang="en-US" sz="1800" baseline="30000" dirty="0"/>
          </a:p>
          <a:p>
            <a:pPr fontAlgn="ctr"/>
            <a:r>
              <a:rPr lang="en-US" dirty="0" smtClean="0"/>
              <a:t>Fuzzy </a:t>
            </a:r>
            <a:r>
              <a:rPr lang="en-US" dirty="0"/>
              <a:t>b</a:t>
            </a:r>
            <a:r>
              <a:rPr lang="en-US" dirty="0" smtClean="0"/>
              <a:t>oundaries</a:t>
            </a:r>
            <a:endParaRPr lang="en-US" sz="1800" dirty="0"/>
          </a:p>
          <a:p>
            <a:pPr fontAlgn="ctr"/>
            <a:r>
              <a:rPr lang="en-US" dirty="0"/>
              <a:t>Compatibility</a:t>
            </a:r>
            <a:endParaRPr lang="en-US" sz="1800" dirty="0"/>
          </a:p>
          <a:p>
            <a:pPr fontAlgn="ctr"/>
            <a:r>
              <a:rPr lang="en-US" dirty="0"/>
              <a:t>Risk</a:t>
            </a:r>
            <a:endParaRPr lang="en-US" sz="1800" dirty="0"/>
          </a:p>
          <a:p>
            <a:pPr fontAlgn="ctr"/>
            <a:r>
              <a:rPr lang="en-US" dirty="0"/>
              <a:t>Complexity</a:t>
            </a:r>
            <a:endParaRPr lang="en-US" sz="1800" dirty="0"/>
          </a:p>
          <a:p>
            <a:pPr fontAlgn="ctr"/>
            <a:r>
              <a:rPr lang="en-US" dirty="0"/>
              <a:t>Task Issues</a:t>
            </a:r>
            <a:endParaRPr lang="en-US" sz="1800" dirty="0"/>
          </a:p>
          <a:p>
            <a:pPr fontAlgn="ctr"/>
            <a:r>
              <a:rPr lang="en-US" dirty="0"/>
              <a:t>Trialability</a:t>
            </a:r>
            <a:endParaRPr lang="en-US" sz="1800" dirty="0"/>
          </a:p>
          <a:p>
            <a:pPr fontAlgn="ctr"/>
            <a:r>
              <a:rPr lang="en-US" dirty="0"/>
              <a:t>Knowledge required to use it</a:t>
            </a:r>
            <a:endParaRPr lang="en-US" sz="1800" dirty="0"/>
          </a:p>
          <a:p>
            <a:pPr fontAlgn="ctr"/>
            <a:r>
              <a:rPr lang="en-US" dirty="0"/>
              <a:t>Observability</a:t>
            </a:r>
            <a:endParaRPr lang="en-US" sz="1800" dirty="0"/>
          </a:p>
          <a:p>
            <a:pPr fontAlgn="ctr"/>
            <a:r>
              <a:rPr lang="en-US" dirty="0"/>
              <a:t>Augmentation/support</a:t>
            </a:r>
            <a:endParaRPr lang="en-US" sz="1800" dirty="0"/>
          </a:p>
          <a:p>
            <a:pPr fontAlgn="ctr"/>
            <a:r>
              <a:rPr lang="en-US" dirty="0" smtClean="0"/>
              <a:t>Reinvention</a:t>
            </a:r>
            <a:endParaRPr lang="en-US" sz="1800" dirty="0"/>
          </a:p>
          <a:p>
            <a:pPr marL="0" indent="0" fontAlgn="ctr">
              <a:buNone/>
            </a:pPr>
            <a:endParaRPr lang="en-US" sz="1400" baseline="30000" dirty="0" smtClean="0">
              <a:solidFill>
                <a:srgbClr val="000000"/>
              </a:solidFill>
              <a:ea typeface="Times New Roman"/>
            </a:endParaRPr>
          </a:p>
          <a:p>
            <a:pPr marL="0" indent="0" fontAlgn="ctr">
              <a:buNone/>
            </a:pPr>
            <a:r>
              <a:rPr lang="en-US" sz="1400" baseline="30000" dirty="0" smtClean="0">
                <a:solidFill>
                  <a:srgbClr val="000000"/>
                </a:solidFill>
                <a:ea typeface="Times New Roman"/>
              </a:rPr>
              <a:t>1</a:t>
            </a:r>
            <a:r>
              <a:rPr lang="en-US" sz="1400" dirty="0" smtClean="0">
                <a:solidFill>
                  <a:srgbClr val="000000"/>
                </a:solidFill>
                <a:ea typeface="Times New Roman"/>
              </a:rPr>
              <a:t>Clinical </a:t>
            </a:r>
            <a:r>
              <a:rPr lang="en-US" sz="1400" dirty="0">
                <a:solidFill>
                  <a:srgbClr val="000000"/>
                </a:solidFill>
                <a:ea typeface="Times New Roman"/>
              </a:rPr>
              <a:t>Excellence Commission (CEC), Enhancing Project Spread and Sustainability – A Companion to the </a:t>
            </a:r>
            <a:r>
              <a:rPr lang="en-US" sz="1400" dirty="0" smtClean="0">
                <a:solidFill>
                  <a:srgbClr val="000000"/>
                </a:solidFill>
                <a:ea typeface="Times New Roman"/>
              </a:rPr>
              <a:t>“Easy </a:t>
            </a:r>
            <a:r>
              <a:rPr lang="en-US" sz="1400" dirty="0">
                <a:solidFill>
                  <a:srgbClr val="000000"/>
                </a:solidFill>
                <a:ea typeface="Times New Roman"/>
              </a:rPr>
              <a:t>Guide to Clinical Practice </a:t>
            </a:r>
            <a:r>
              <a:rPr lang="en-US" sz="1400" dirty="0" smtClean="0">
                <a:solidFill>
                  <a:srgbClr val="000000"/>
                </a:solidFill>
                <a:ea typeface="Times New Roman"/>
              </a:rPr>
              <a:t>Improvement.” Sydney, Australia: </a:t>
            </a:r>
            <a:r>
              <a:rPr lang="en-US" sz="1400" dirty="0">
                <a:solidFill>
                  <a:srgbClr val="000000"/>
                </a:solidFill>
                <a:ea typeface="Times New Roman"/>
              </a:rPr>
              <a:t>CEC. August 2008. http://www.cec.health.nsw.gov.au/__data/assets/pdf_file/0007/258343/spread-and-sustainability.pdf.</a:t>
            </a:r>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smtClean="0"/>
              <a:t>Factors That Influence Individual Resistance or Adoption</a:t>
            </a:r>
            <a:endParaRPr lang="en-US" baseline="30000" dirty="0"/>
          </a:p>
        </p:txBody>
      </p:sp>
    </p:spTree>
    <p:extLst>
      <p:ext uri="{BB962C8B-B14F-4D97-AF65-F5344CB8AC3E}">
        <p14:creationId xmlns:p14="http://schemas.microsoft.com/office/powerpoint/2010/main" val="2862941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pPr marL="457200" indent="-457200">
              <a:buFont typeface="+mj-lt"/>
              <a:buAutoNum type="arabicPeriod"/>
            </a:pPr>
            <a:r>
              <a:rPr lang="en-US" dirty="0"/>
              <a:t>Identify and </a:t>
            </a:r>
            <a:r>
              <a:rPr lang="en-US" dirty="0" smtClean="0"/>
              <a:t>develop </a:t>
            </a:r>
            <a:r>
              <a:rPr lang="en-US" dirty="0"/>
              <a:t>p</a:t>
            </a:r>
            <a:r>
              <a:rPr lang="en-US" dirty="0" smtClean="0"/>
              <a:t>rogram </a:t>
            </a:r>
            <a:r>
              <a:rPr lang="en-US" dirty="0"/>
              <a:t>c</a:t>
            </a:r>
            <a:r>
              <a:rPr lang="en-US" dirty="0" smtClean="0"/>
              <a:t>hampions</a:t>
            </a:r>
          </a:p>
          <a:p>
            <a:pPr marL="457200" indent="-457200">
              <a:buFont typeface="+mj-lt"/>
              <a:buAutoNum type="arabicPeriod"/>
            </a:pPr>
            <a:r>
              <a:rPr lang="en-US" dirty="0" smtClean="0"/>
              <a:t>Build the implementation team</a:t>
            </a:r>
          </a:p>
          <a:p>
            <a:pPr marL="457200" indent="-457200">
              <a:buFont typeface="+mj-lt"/>
              <a:buAutoNum type="arabicPeriod"/>
            </a:pPr>
            <a:r>
              <a:rPr lang="en-US" dirty="0" smtClean="0"/>
              <a:t>Empower frontline </a:t>
            </a:r>
            <a:r>
              <a:rPr lang="en-US" dirty="0"/>
              <a:t>s</a:t>
            </a:r>
            <a:r>
              <a:rPr lang="en-US" dirty="0" smtClean="0"/>
              <a:t>taff</a:t>
            </a:r>
          </a:p>
          <a:p>
            <a:pPr marL="457200" indent="-457200">
              <a:buFont typeface="+mj-lt"/>
              <a:buAutoNum type="arabicPeriod"/>
            </a:pPr>
            <a:r>
              <a:rPr lang="en-US" dirty="0" smtClean="0"/>
              <a:t>Establish a sustainability measurement plan</a:t>
            </a:r>
          </a:p>
          <a:p>
            <a:pPr marL="457200" indent="-457200">
              <a:buFont typeface="+mj-lt"/>
              <a:buAutoNum type="arabicPeriod"/>
            </a:pPr>
            <a:r>
              <a:rPr lang="en-US" dirty="0" smtClean="0"/>
              <a:t>Manage barriers to sustainability such as skepticism and resistance</a:t>
            </a:r>
          </a:p>
          <a:p>
            <a:pPr marL="457200" indent="-457200">
              <a:buFont typeface="+mj-lt"/>
              <a:buAutoNum type="arabicPeriod"/>
            </a:pPr>
            <a:r>
              <a:rPr lang="en-US" dirty="0" smtClean="0"/>
              <a:t>Engage staff with stories</a:t>
            </a:r>
          </a:p>
          <a:p>
            <a:pPr marL="457200" indent="-457200">
              <a:buFont typeface="+mj-lt"/>
              <a:buAutoNum type="arabicPeriod"/>
            </a:pPr>
            <a:r>
              <a:rPr lang="en-US" dirty="0" smtClean="0"/>
              <a:t>Recognize and celebrate success</a:t>
            </a:r>
          </a:p>
          <a:p>
            <a:endParaRPr lang="en-US" b="1" dirty="0" smtClean="0"/>
          </a:p>
          <a:p>
            <a:endParaRPr lang="en-US" b="1" dirty="0" smtClean="0"/>
          </a:p>
          <a:p>
            <a:endParaRPr lang="en-US" b="1" dirty="0" smtClean="0"/>
          </a:p>
          <a:p>
            <a:endParaRPr lang="en-US" b="1" dirty="0" smtClean="0"/>
          </a:p>
          <a:p>
            <a:endParaRPr lang="en-US" dirty="0"/>
          </a:p>
        </p:txBody>
      </p:sp>
      <p:sp>
        <p:nvSpPr>
          <p:cNvPr id="2" name="Title 1"/>
          <p:cNvSpPr>
            <a:spLocks noGrp="1"/>
          </p:cNvSpPr>
          <p:nvPr>
            <p:ph type="title"/>
          </p:nvPr>
        </p:nvSpPr>
        <p:spPr/>
        <p:txBody>
          <a:bodyPr>
            <a:noAutofit/>
          </a:bodyPr>
          <a:lstStyle/>
          <a:p>
            <a:r>
              <a:rPr lang="en-US" sz="3200" dirty="0" smtClean="0"/>
              <a:t>Steps to Creating and Implementing a Sustainability Plan</a:t>
            </a:r>
            <a:endParaRPr lang="en-US" sz="3200" dirty="0"/>
          </a:p>
        </p:txBody>
      </p:sp>
    </p:spTree>
    <p:extLst>
      <p:ext uri="{BB962C8B-B14F-4D97-AF65-F5344CB8AC3E}">
        <p14:creationId xmlns:p14="http://schemas.microsoft.com/office/powerpoint/2010/main" val="3363469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r>
              <a:rPr lang="en-US" dirty="0" smtClean="0"/>
              <a:t>Program champion(s) will—</a:t>
            </a:r>
          </a:p>
          <a:p>
            <a:pPr lvl="1" indent="-342900"/>
            <a:r>
              <a:rPr lang="en-US" dirty="0" smtClean="0"/>
              <a:t>communicate and reinforce patient safety and program goals as a priority</a:t>
            </a:r>
            <a:endParaRPr lang="en-US" dirty="0"/>
          </a:p>
          <a:p>
            <a:pPr lvl="1" indent="-342900"/>
            <a:r>
              <a:rPr lang="en-US" dirty="0" smtClean="0"/>
              <a:t>have physician, nursing, and administrative support</a:t>
            </a:r>
          </a:p>
          <a:p>
            <a:pPr lvl="1" indent="-342900"/>
            <a:r>
              <a:rPr lang="en-US" dirty="0"/>
              <a:t>b</a:t>
            </a:r>
            <a:r>
              <a:rPr lang="en-US" dirty="0" smtClean="0"/>
              <a:t>e motivational </a:t>
            </a:r>
            <a:r>
              <a:rPr lang="en-US" dirty="0"/>
              <a:t>and inspiring</a:t>
            </a:r>
          </a:p>
          <a:p>
            <a:pPr lvl="1"/>
            <a:r>
              <a:rPr lang="en-US" dirty="0"/>
              <a:t>h</a:t>
            </a:r>
            <a:r>
              <a:rPr lang="en-US" dirty="0" smtClean="0"/>
              <a:t>ave influence</a:t>
            </a:r>
            <a:endParaRPr lang="en-US" dirty="0"/>
          </a:p>
          <a:p>
            <a:pPr lvl="1"/>
            <a:r>
              <a:rPr lang="en-US" dirty="0"/>
              <a:t>b</a:t>
            </a:r>
            <a:r>
              <a:rPr lang="en-US" dirty="0" smtClean="0"/>
              <a:t>e able </a:t>
            </a:r>
            <a:r>
              <a:rPr lang="en-US" dirty="0"/>
              <a:t>to communicate the vision</a:t>
            </a:r>
          </a:p>
          <a:p>
            <a:pPr lvl="1"/>
            <a:r>
              <a:rPr lang="en-US" dirty="0" smtClean="0"/>
              <a:t>serve </a:t>
            </a:r>
            <a:r>
              <a:rPr lang="en-US" dirty="0"/>
              <a:t>as a </a:t>
            </a:r>
            <a:r>
              <a:rPr lang="en-US" dirty="0" smtClean="0"/>
              <a:t>coach</a:t>
            </a:r>
            <a:endParaRPr lang="en-US" dirty="0"/>
          </a:p>
          <a:p>
            <a:pPr marL="457200" lvl="1" indent="0">
              <a:buNone/>
            </a:pPr>
            <a:endParaRPr lang="en-US" b="1" dirty="0">
              <a:solidFill>
                <a:srgbClr val="FF0000"/>
              </a:solidFill>
            </a:endParaRPr>
          </a:p>
          <a:p>
            <a:pPr marL="457200" lvl="1" indent="0">
              <a:buNone/>
            </a:pPr>
            <a:endParaRPr lang="en-US" dirty="0"/>
          </a:p>
          <a:p>
            <a:pPr marL="0" lvl="0" indent="0">
              <a:buNone/>
            </a:pPr>
            <a:endParaRPr lang="en-US" sz="2400" b="1" dirty="0" smtClean="0"/>
          </a:p>
        </p:txBody>
      </p:sp>
      <p:sp>
        <p:nvSpPr>
          <p:cNvPr id="2" name="Title 1"/>
          <p:cNvSpPr>
            <a:spLocks noGrp="1"/>
          </p:cNvSpPr>
          <p:nvPr>
            <p:ph type="title"/>
          </p:nvPr>
        </p:nvSpPr>
        <p:spPr/>
        <p:txBody>
          <a:bodyPr>
            <a:normAutofit fontScale="90000"/>
          </a:bodyPr>
          <a:lstStyle/>
          <a:p>
            <a:r>
              <a:rPr lang="en-US" dirty="0" smtClean="0"/>
              <a:t>1. Identify and Develop Program Champion(s)</a:t>
            </a:r>
            <a:endParaRPr lang="en-US" dirty="0"/>
          </a:p>
        </p:txBody>
      </p:sp>
    </p:spTree>
    <p:extLst>
      <p:ext uri="{BB962C8B-B14F-4D97-AF65-F5344CB8AC3E}">
        <p14:creationId xmlns:p14="http://schemas.microsoft.com/office/powerpoint/2010/main" val="3947684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Learning Objectives</a:t>
            </a:r>
            <a:endParaRPr lang="en-US" dirty="0"/>
          </a:p>
        </p:txBody>
      </p:sp>
      <p:graphicFrame>
        <p:nvGraphicFramePr>
          <p:cNvPr id="4" name="Content Placeholder 3" descr="Define sustainability&#10;Understand the link between sustainability and spread&#10;Create and implement a sustainability plan&#10;Establish a sustainability measurement plan&#10;Learn from examples of sustainability success&#10;" title="Learning Objectives"/>
          <p:cNvGraphicFramePr>
            <a:graphicFrameLocks noGrp="1"/>
          </p:cNvGraphicFramePr>
          <p:nvPr>
            <p:ph sz="quarter" idx="11"/>
            <p:extLst>
              <p:ext uri="{D42A27DB-BD31-4B8C-83A1-F6EECF244321}">
                <p14:modId xmlns:p14="http://schemas.microsoft.com/office/powerpoint/2010/main" val="1140697080"/>
              </p:ext>
            </p:extLst>
          </p:nvPr>
        </p:nvGraphicFramePr>
        <p:xfrm>
          <a:off x="76200" y="1371600"/>
          <a:ext cx="9067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576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Autofit/>
          </a:bodyPr>
          <a:lstStyle/>
          <a:p>
            <a:pPr marL="285750"/>
            <a:r>
              <a:rPr lang="en-US" sz="2400" dirty="0" smtClean="0"/>
              <a:t>This team will ideally include the following members:</a:t>
            </a:r>
          </a:p>
          <a:p>
            <a:pPr marL="685800" lvl="1"/>
            <a:r>
              <a:rPr lang="en-US" sz="2400" dirty="0"/>
              <a:t>h</a:t>
            </a:r>
            <a:r>
              <a:rPr lang="en-US" sz="2400" dirty="0" smtClean="0"/>
              <a:t>ealth administrator</a:t>
            </a:r>
          </a:p>
          <a:p>
            <a:pPr marL="685800" lvl="1"/>
            <a:r>
              <a:rPr lang="en-US" sz="2400" dirty="0" smtClean="0"/>
              <a:t>anesthesia professional</a:t>
            </a:r>
          </a:p>
          <a:p>
            <a:pPr marL="685800" lvl="1"/>
            <a:r>
              <a:rPr lang="en-US" sz="2400" dirty="0" smtClean="0"/>
              <a:t>circulating nurse</a:t>
            </a:r>
          </a:p>
          <a:p>
            <a:pPr marL="685800" lvl="1"/>
            <a:r>
              <a:rPr lang="en-US" sz="2400" dirty="0" smtClean="0"/>
              <a:t>data collector</a:t>
            </a:r>
          </a:p>
          <a:p>
            <a:pPr marL="685800" lvl="1"/>
            <a:r>
              <a:rPr lang="en-US" sz="2400" dirty="0" smtClean="0"/>
              <a:t>scrub technician</a:t>
            </a:r>
          </a:p>
          <a:p>
            <a:pPr marL="685800" lvl="1"/>
            <a:r>
              <a:rPr lang="en-US" sz="2400" dirty="0" smtClean="0"/>
              <a:t>surgeon </a:t>
            </a:r>
          </a:p>
          <a:p>
            <a:pPr marL="285750"/>
            <a:r>
              <a:rPr lang="en-US" sz="2400" dirty="0" smtClean="0"/>
              <a:t>Identify a team leader to address team member concerns throughout the project</a:t>
            </a:r>
            <a:endParaRPr lang="en-US" sz="2400" dirty="0"/>
          </a:p>
          <a:p>
            <a:r>
              <a:rPr lang="en-US" sz="2400" dirty="0" smtClean="0"/>
              <a:t>Include your program champion to persuade and motivate</a:t>
            </a:r>
          </a:p>
          <a:p>
            <a:r>
              <a:rPr lang="en-US" sz="2400" dirty="0"/>
              <a:t>U</a:t>
            </a:r>
            <a:r>
              <a:rPr lang="en-US" sz="2400" dirty="0" smtClean="0"/>
              <a:t>nderstand </a:t>
            </a:r>
            <a:r>
              <a:rPr lang="en-US" sz="2400" dirty="0"/>
              <a:t>the program goals and </a:t>
            </a:r>
            <a:r>
              <a:rPr lang="en-US" sz="2400" dirty="0" smtClean="0"/>
              <a:t>components</a:t>
            </a:r>
          </a:p>
          <a:p>
            <a:pPr marL="400050" lvl="1" indent="0">
              <a:buNone/>
            </a:pPr>
            <a:endParaRPr lang="en-US" sz="2600" dirty="0"/>
          </a:p>
        </p:txBody>
      </p:sp>
      <p:sp>
        <p:nvSpPr>
          <p:cNvPr id="2" name="Title 1"/>
          <p:cNvSpPr>
            <a:spLocks noGrp="1"/>
          </p:cNvSpPr>
          <p:nvPr>
            <p:ph type="title"/>
          </p:nvPr>
        </p:nvSpPr>
        <p:spPr/>
        <p:txBody>
          <a:bodyPr/>
          <a:lstStyle/>
          <a:p>
            <a:r>
              <a:rPr lang="en-US" dirty="0" smtClean="0"/>
              <a:t>2. Build the Implementation Team</a:t>
            </a:r>
            <a:endParaRPr lang="en-US" dirty="0"/>
          </a:p>
        </p:txBody>
      </p:sp>
    </p:spTree>
    <p:extLst>
      <p:ext uri="{BB962C8B-B14F-4D97-AF65-F5344CB8AC3E}">
        <p14:creationId xmlns:p14="http://schemas.microsoft.com/office/powerpoint/2010/main" val="3715429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pPr marL="0" indent="0">
              <a:buNone/>
            </a:pPr>
            <a:r>
              <a:rPr lang="en-US" dirty="0" smtClean="0"/>
              <a:t>Frontline staff will—</a:t>
            </a:r>
          </a:p>
          <a:p>
            <a:r>
              <a:rPr lang="en-US" dirty="0"/>
              <a:t>Feel comfortable bringing up patient safety concerns to other team members or team leaders</a:t>
            </a:r>
          </a:p>
          <a:p>
            <a:r>
              <a:rPr lang="en-US" dirty="0"/>
              <a:t>Speak up when a potential break in patient safety protocol may </a:t>
            </a:r>
            <a:r>
              <a:rPr lang="en-US" dirty="0" smtClean="0"/>
              <a:t>occur or </a:t>
            </a:r>
            <a:r>
              <a:rPr lang="en-US" dirty="0"/>
              <a:t>actually occurs </a:t>
            </a:r>
          </a:p>
          <a:p>
            <a:r>
              <a:rPr lang="en-US" dirty="0"/>
              <a:t>Be commended, and not punished, for speaking up about patient safety</a:t>
            </a:r>
          </a:p>
          <a:p>
            <a:pPr marL="0" indent="0">
              <a:buNone/>
            </a:pPr>
            <a:endParaRPr lang="en-US" dirty="0"/>
          </a:p>
        </p:txBody>
      </p:sp>
      <p:sp>
        <p:nvSpPr>
          <p:cNvPr id="2" name="Title 1"/>
          <p:cNvSpPr>
            <a:spLocks noGrp="1"/>
          </p:cNvSpPr>
          <p:nvPr>
            <p:ph type="title"/>
          </p:nvPr>
        </p:nvSpPr>
        <p:spPr/>
        <p:txBody>
          <a:bodyPr/>
          <a:lstStyle/>
          <a:p>
            <a:r>
              <a:rPr lang="en-US" dirty="0" smtClean="0"/>
              <a:t>3. Empower Frontline Staff</a:t>
            </a:r>
            <a:endParaRPr lang="en-US" dirty="0"/>
          </a:p>
        </p:txBody>
      </p:sp>
      <p:pic>
        <p:nvPicPr>
          <p:cNvPr id="6146" name="Picture 2" descr="clip art of frontline staff member raising hand" title="clip art frontline staff raising hand"/>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263410" y="3657600"/>
            <a:ext cx="4598377" cy="3926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amSTEPPS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364253"/>
            <a:ext cx="1371599" cy="1134113"/>
          </a:xfrm>
          <a:prstGeom prst="rect">
            <a:avLst/>
          </a:prstGeom>
        </p:spPr>
      </p:pic>
      <p:sp>
        <p:nvSpPr>
          <p:cNvPr id="5" name="TextBox 4"/>
          <p:cNvSpPr txBox="1"/>
          <p:nvPr/>
        </p:nvSpPr>
        <p:spPr>
          <a:xfrm>
            <a:off x="1371600" y="6096000"/>
            <a:ext cx="2819400" cy="369332"/>
          </a:xfrm>
          <a:prstGeom prst="rect">
            <a:avLst/>
          </a:prstGeom>
          <a:noFill/>
        </p:spPr>
        <p:txBody>
          <a:bodyPr wrap="square" rtlCol="0">
            <a:spAutoFit/>
          </a:bodyPr>
          <a:lstStyle/>
          <a:p>
            <a:r>
              <a:rPr lang="en-US" i="1" dirty="0">
                <a:solidFill>
                  <a:srgbClr val="00A5A2"/>
                </a:solidFill>
              </a:rPr>
              <a:t>As seen in TeamSTEPPS</a:t>
            </a:r>
            <a:r>
              <a:rPr lang="en-US" i="1" baseline="30000" dirty="0">
                <a:solidFill>
                  <a:srgbClr val="00A5A2"/>
                </a:solidFill>
              </a:rPr>
              <a:t>®</a:t>
            </a:r>
          </a:p>
        </p:txBody>
      </p:sp>
    </p:spTree>
    <p:extLst>
      <p:ext uri="{BB962C8B-B14F-4D97-AF65-F5344CB8AC3E}">
        <p14:creationId xmlns:p14="http://schemas.microsoft.com/office/powerpoint/2010/main" val="3299312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r>
              <a:rPr lang="en-US" dirty="0" smtClean="0"/>
              <a:t>Build systems for collecting process, outcome, and quality improvement activity data</a:t>
            </a:r>
          </a:p>
          <a:p>
            <a:r>
              <a:rPr lang="en-US" dirty="0" smtClean="0"/>
              <a:t>Use data to continuously improve performance </a:t>
            </a:r>
            <a:endParaRPr lang="en-US" dirty="0"/>
          </a:p>
          <a:p>
            <a:pPr marL="400050" lvl="1" indent="0">
              <a:buNone/>
            </a:pPr>
            <a:endParaRPr lang="en-US" dirty="0" smtClean="0"/>
          </a:p>
          <a:p>
            <a:pPr marL="0" indent="0">
              <a:buNone/>
            </a:pPr>
            <a:endParaRPr lang="en-US" dirty="0" smtClean="0"/>
          </a:p>
        </p:txBody>
      </p:sp>
      <p:sp>
        <p:nvSpPr>
          <p:cNvPr id="2" name="Title 1"/>
          <p:cNvSpPr>
            <a:spLocks noGrp="1"/>
          </p:cNvSpPr>
          <p:nvPr>
            <p:ph type="title"/>
          </p:nvPr>
        </p:nvSpPr>
        <p:spPr>
          <a:xfrm>
            <a:off x="546100" y="127233"/>
            <a:ext cx="7886700" cy="828772"/>
          </a:xfrm>
        </p:spPr>
        <p:txBody>
          <a:bodyPr>
            <a:normAutofit fontScale="90000"/>
          </a:bodyPr>
          <a:lstStyle/>
          <a:p>
            <a:r>
              <a:rPr lang="en-US" dirty="0" smtClean="0"/>
              <a:t>4. Establish a Sustainability Measurement Plan</a:t>
            </a:r>
            <a:br>
              <a:rPr lang="en-US" dirty="0" smtClean="0"/>
            </a:br>
            <a:endParaRPr lang="en-US" dirty="0"/>
          </a:p>
        </p:txBody>
      </p:sp>
    </p:spTree>
    <p:extLst>
      <p:ext uri="{BB962C8B-B14F-4D97-AF65-F5344CB8AC3E}">
        <p14:creationId xmlns:p14="http://schemas.microsoft.com/office/powerpoint/2010/main" val="1414682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599"/>
            <a:ext cx="7886700" cy="4956505"/>
          </a:xfrm>
        </p:spPr>
        <p:txBody>
          <a:bodyPr/>
          <a:lstStyle/>
          <a:p>
            <a:pPr marL="0" indent="0">
              <a:buNone/>
            </a:pPr>
            <a:r>
              <a:rPr lang="en-US" dirty="0"/>
              <a:t>Active involvement of the administrative and clinical champions </a:t>
            </a:r>
            <a:r>
              <a:rPr lang="en-US" dirty="0" smtClean="0"/>
              <a:t>including—</a:t>
            </a:r>
            <a:endParaRPr lang="en-US" dirty="0"/>
          </a:p>
          <a:p>
            <a:r>
              <a:rPr lang="en-US" dirty="0"/>
              <a:t>Motivation by the project leaders for team members to try the program interventions</a:t>
            </a:r>
          </a:p>
          <a:p>
            <a:r>
              <a:rPr lang="en-US" dirty="0"/>
              <a:t>Staff experiencing positive outcomes from new ways of doing things </a:t>
            </a:r>
          </a:p>
          <a:p>
            <a:r>
              <a:rPr lang="en-US" dirty="0"/>
              <a:t>Dedicated time and resources to carry out the interventions</a:t>
            </a:r>
          </a:p>
          <a:p>
            <a:endParaRPr lang="en-US" dirty="0"/>
          </a:p>
        </p:txBody>
      </p:sp>
      <p:sp>
        <p:nvSpPr>
          <p:cNvPr id="3" name="Title 2"/>
          <p:cNvSpPr>
            <a:spLocks noGrp="1"/>
          </p:cNvSpPr>
          <p:nvPr>
            <p:ph type="title"/>
          </p:nvPr>
        </p:nvSpPr>
        <p:spPr>
          <a:xfrm>
            <a:off x="463062" y="228600"/>
            <a:ext cx="7886700" cy="828772"/>
          </a:xfrm>
        </p:spPr>
        <p:txBody>
          <a:bodyPr>
            <a:normAutofit fontScale="90000"/>
          </a:bodyPr>
          <a:lstStyle/>
          <a:p>
            <a:r>
              <a:rPr lang="en-US" dirty="0"/>
              <a:t>5. Manage Skepticism and Resistance </a:t>
            </a:r>
            <a:br>
              <a:rPr lang="en-US" dirty="0"/>
            </a:br>
            <a:endParaRPr lang="en-US" dirty="0"/>
          </a:p>
        </p:txBody>
      </p:sp>
    </p:spTree>
    <p:extLst>
      <p:ext uri="{BB962C8B-B14F-4D97-AF65-F5344CB8AC3E}">
        <p14:creationId xmlns:p14="http://schemas.microsoft.com/office/powerpoint/2010/main" val="2103963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Stories are a </a:t>
            </a:r>
            <a:r>
              <a:rPr lang="en-US" dirty="0"/>
              <a:t>powerful way </a:t>
            </a:r>
            <a:r>
              <a:rPr lang="en-US" dirty="0" smtClean="0"/>
              <a:t>to engage staff in ways that </a:t>
            </a:r>
            <a:r>
              <a:rPr lang="en-US" dirty="0"/>
              <a:t>numbers </a:t>
            </a:r>
            <a:r>
              <a:rPr lang="en-US" dirty="0" smtClean="0"/>
              <a:t>cannot</a:t>
            </a:r>
          </a:p>
          <a:p>
            <a:r>
              <a:rPr lang="en-US" dirty="0" smtClean="0"/>
              <a:t>Encourage </a:t>
            </a:r>
            <a:r>
              <a:rPr lang="en-US" dirty="0"/>
              <a:t>your </a:t>
            </a:r>
            <a:r>
              <a:rPr lang="en-US" dirty="0" smtClean="0"/>
              <a:t>team leaders to </a:t>
            </a:r>
            <a:r>
              <a:rPr lang="en-US" dirty="0"/>
              <a:t>discuss actual patient stories to </a:t>
            </a:r>
            <a:r>
              <a:rPr lang="en-US" dirty="0" smtClean="0"/>
              <a:t>drive </a:t>
            </a:r>
            <a:r>
              <a:rPr lang="en-US" dirty="0"/>
              <a:t>home important </a:t>
            </a:r>
            <a:r>
              <a:rPr lang="en-US" dirty="0" smtClean="0"/>
              <a:t>lessons</a:t>
            </a:r>
          </a:p>
          <a:p>
            <a:pPr marL="400050" lvl="1" indent="0">
              <a:buNone/>
            </a:pPr>
            <a:endParaRPr lang="en-US" dirty="0"/>
          </a:p>
        </p:txBody>
      </p:sp>
      <p:sp>
        <p:nvSpPr>
          <p:cNvPr id="2" name="Title 1"/>
          <p:cNvSpPr>
            <a:spLocks noGrp="1"/>
          </p:cNvSpPr>
          <p:nvPr>
            <p:ph type="title"/>
          </p:nvPr>
        </p:nvSpPr>
        <p:spPr/>
        <p:txBody>
          <a:bodyPr/>
          <a:lstStyle/>
          <a:p>
            <a:r>
              <a:rPr lang="en-US" dirty="0" smtClean="0"/>
              <a:t>6. Engaging Staff With Stories</a:t>
            </a:r>
            <a:endParaRPr lang="en-US" dirty="0"/>
          </a:p>
        </p:txBody>
      </p:sp>
      <p:pic>
        <p:nvPicPr>
          <p:cNvPr id="5" name="Mono.004.EDIT.2.MODULE.mp3" descr="photo of audio on page" title="photo of audio on pa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0" y="3429000"/>
            <a:ext cx="1142999" cy="1066800"/>
          </a:xfrm>
          <a:prstGeom prst="rect">
            <a:avLst/>
          </a:prstGeom>
        </p:spPr>
      </p:pic>
      <p:sp>
        <p:nvSpPr>
          <p:cNvPr id="3" name="TextBox 2"/>
          <p:cNvSpPr txBox="1"/>
          <p:nvPr/>
        </p:nvSpPr>
        <p:spPr>
          <a:xfrm>
            <a:off x="762000" y="5029200"/>
            <a:ext cx="6553200" cy="923330"/>
          </a:xfrm>
          <a:prstGeom prst="rect">
            <a:avLst/>
          </a:prstGeom>
          <a:noFill/>
        </p:spPr>
        <p:txBody>
          <a:bodyPr wrap="square" rtlCol="0">
            <a:spAutoFit/>
          </a:bodyPr>
          <a:lstStyle/>
          <a:p>
            <a:r>
              <a:rPr lang="en-US" dirty="0"/>
              <a:t>Select audio symbol to play audio, or access audio here</a:t>
            </a:r>
            <a:r>
              <a:rPr lang="en-US" dirty="0" smtClean="0"/>
              <a:t>:</a:t>
            </a:r>
          </a:p>
          <a:p>
            <a:endParaRPr lang="en-US" sz="800" dirty="0" smtClean="0"/>
          </a:p>
          <a:p>
            <a:r>
              <a:rPr lang="en-US" sz="1400" u="sng" dirty="0" smtClean="0">
                <a:hlinkClick r:id="rId6"/>
              </a:rPr>
              <a:t>https</a:t>
            </a:r>
            <a:r>
              <a:rPr lang="en-US" sz="1400" u="sng" dirty="0">
                <a:hlinkClick r:id="rId6"/>
              </a:rPr>
              <a:t>://www.ahrq.gov/professionals/quality-patient-safety/hais/tools/ambulatory-surgery/sections/sustainability/training-tools.html</a:t>
            </a:r>
            <a:r>
              <a:rPr lang="en-US" sz="1400" dirty="0" smtClean="0"/>
              <a:t> </a:t>
            </a:r>
            <a:endParaRPr lang="en-US" sz="1400" dirty="0"/>
          </a:p>
        </p:txBody>
      </p:sp>
    </p:spTree>
    <p:extLst>
      <p:ext uri="{BB962C8B-B14F-4D97-AF65-F5344CB8AC3E}">
        <p14:creationId xmlns:p14="http://schemas.microsoft.com/office/powerpoint/2010/main" val="2049602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7. Recognizing and Celebrating Success </a:t>
            </a:r>
            <a:endParaRPr lang="en-US" dirty="0"/>
          </a:p>
        </p:txBody>
      </p:sp>
      <p:sp>
        <p:nvSpPr>
          <p:cNvPr id="5" name="Content Placeholder 7"/>
          <p:cNvSpPr>
            <a:spLocks noGrp="1"/>
          </p:cNvSpPr>
          <p:nvPr>
            <p:ph sz="quarter" idx="11"/>
          </p:nvPr>
        </p:nvSpPr>
        <p:spPr>
          <a:xfrm>
            <a:off x="533400" y="1371600"/>
            <a:ext cx="8153400" cy="4419600"/>
          </a:xfrm>
        </p:spPr>
        <p:txBody>
          <a:bodyPr/>
          <a:lstStyle/>
          <a:p>
            <a:pPr marL="0" indent="0">
              <a:buNone/>
            </a:pPr>
            <a:r>
              <a:rPr lang="en-US" dirty="0" smtClean="0"/>
              <a:t> </a:t>
            </a:r>
            <a:endParaRPr lang="en-US" dirty="0"/>
          </a:p>
          <a:p>
            <a:endParaRPr lang="en-US" dirty="0"/>
          </a:p>
        </p:txBody>
      </p:sp>
      <p:pic>
        <p:nvPicPr>
          <p:cNvPr id="1026" name="Picture 2" descr="health care team clip art" title="health care team clip art"/>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6466" y="1023042"/>
            <a:ext cx="5187268" cy="3888927"/>
          </a:xfrm>
          <a:prstGeom prst="rect">
            <a:avLst/>
          </a:prstGeom>
          <a:noFill/>
          <a:extLst>
            <a:ext uri="{909E8E84-426E-40DD-AFC4-6F175D3DCCD1}">
              <a14:hiddenFill xmlns:a14="http://schemas.microsoft.com/office/drawing/2010/main">
                <a:solidFill>
                  <a:srgbClr val="FFFFFF"/>
                </a:solidFill>
              </a14:hiddenFill>
            </a:ext>
          </a:extLst>
        </p:spPr>
      </p:pic>
      <p:pic>
        <p:nvPicPr>
          <p:cNvPr id="4" name="Mono.006.EDIT.2.MODULE.mp3" descr="photo of audio on page" title="photo of audio on pa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0" y="3962400"/>
            <a:ext cx="1142999" cy="914400"/>
          </a:xfrm>
          <a:prstGeom prst="rect">
            <a:avLst/>
          </a:prstGeom>
        </p:spPr>
      </p:pic>
      <p:sp>
        <p:nvSpPr>
          <p:cNvPr id="3" name="TextBox 2"/>
          <p:cNvSpPr txBox="1"/>
          <p:nvPr/>
        </p:nvSpPr>
        <p:spPr>
          <a:xfrm>
            <a:off x="1371601" y="5410200"/>
            <a:ext cx="6096000" cy="923330"/>
          </a:xfrm>
          <a:prstGeom prst="rect">
            <a:avLst/>
          </a:prstGeom>
          <a:noFill/>
        </p:spPr>
        <p:txBody>
          <a:bodyPr wrap="square" rtlCol="0">
            <a:spAutoFit/>
          </a:bodyPr>
          <a:lstStyle/>
          <a:p>
            <a:r>
              <a:rPr lang="en-US" dirty="0"/>
              <a:t>Select audio symbol to play audio, or access audio here</a:t>
            </a:r>
            <a:r>
              <a:rPr lang="en-US" dirty="0" smtClean="0"/>
              <a:t>:</a:t>
            </a:r>
          </a:p>
          <a:p>
            <a:endParaRPr lang="en-US" sz="800" dirty="0" smtClean="0"/>
          </a:p>
          <a:p>
            <a:r>
              <a:rPr lang="en-US" sz="1400" u="sng" dirty="0" smtClean="0">
                <a:hlinkClick r:id="rId7"/>
              </a:rPr>
              <a:t>https</a:t>
            </a:r>
            <a:r>
              <a:rPr lang="en-US" sz="1400" u="sng" dirty="0">
                <a:hlinkClick r:id="rId7"/>
              </a:rPr>
              <a:t>://www.ahrq.gov/professionals/quality-patient-safety/hais/tools/ambulatory-surgery/sections/sustainability/training-tools.html</a:t>
            </a:r>
            <a:r>
              <a:rPr lang="en-US" sz="1400" dirty="0" smtClean="0"/>
              <a:t> </a:t>
            </a:r>
            <a:endParaRPr lang="en-US" sz="1400" dirty="0"/>
          </a:p>
        </p:txBody>
      </p:sp>
    </p:spTree>
    <p:extLst>
      <p:ext uri="{BB962C8B-B14F-4D97-AF65-F5344CB8AC3E}">
        <p14:creationId xmlns:p14="http://schemas.microsoft.com/office/powerpoint/2010/main" val="3943019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57200" y="1219200"/>
            <a:ext cx="7886700" cy="4956505"/>
          </a:xfrm>
        </p:spPr>
        <p:txBody>
          <a:bodyPr/>
          <a:lstStyle/>
          <a:p>
            <a:pPr marL="514350" lvl="0" indent="-514350">
              <a:buFont typeface="+mj-lt"/>
              <a:buAutoNum type="arabicPeriod"/>
            </a:pPr>
            <a:r>
              <a:rPr lang="en-US" sz="2200" dirty="0" smtClean="0"/>
              <a:t>Assess readiness for sustainability</a:t>
            </a:r>
          </a:p>
          <a:p>
            <a:pPr marL="514350" indent="-514350">
              <a:buFont typeface="+mj-lt"/>
              <a:buAutoNum type="arabicPeriod"/>
            </a:pPr>
            <a:r>
              <a:rPr lang="en-US" sz="2200" dirty="0" smtClean="0">
                <a:solidFill>
                  <a:prstClr val="black"/>
                </a:solidFill>
              </a:rPr>
              <a:t>Build a measurement </a:t>
            </a:r>
            <a:r>
              <a:rPr lang="en-US" sz="2200" dirty="0">
                <a:solidFill>
                  <a:prstClr val="black"/>
                </a:solidFill>
              </a:rPr>
              <a:t>s</a:t>
            </a:r>
            <a:r>
              <a:rPr lang="en-US" sz="2200" dirty="0" smtClean="0">
                <a:solidFill>
                  <a:prstClr val="black"/>
                </a:solidFill>
              </a:rPr>
              <a:t>ystem</a:t>
            </a:r>
          </a:p>
          <a:p>
            <a:pPr lvl="1"/>
            <a:r>
              <a:rPr lang="en-US" sz="2200" dirty="0" smtClean="0">
                <a:solidFill>
                  <a:prstClr val="black"/>
                </a:solidFill>
              </a:rPr>
              <a:t>Who, what, when, how to measure</a:t>
            </a:r>
          </a:p>
          <a:p>
            <a:pPr marL="514350" indent="-514350">
              <a:buFont typeface="+mj-lt"/>
              <a:buAutoNum type="arabicPeriod"/>
            </a:pPr>
            <a:r>
              <a:rPr lang="en-US" sz="2200" dirty="0" smtClean="0">
                <a:solidFill>
                  <a:prstClr val="black"/>
                </a:solidFill>
              </a:rPr>
              <a:t>Establish robust followup and transparent feedback system</a:t>
            </a:r>
            <a:endParaRPr lang="en-US" sz="2200" dirty="0" smtClean="0"/>
          </a:p>
          <a:p>
            <a:pPr marL="0" indent="0">
              <a:buNone/>
            </a:pPr>
            <a:endParaRPr lang="en-US" dirty="0"/>
          </a:p>
        </p:txBody>
      </p:sp>
      <p:sp>
        <p:nvSpPr>
          <p:cNvPr id="10" name="Title 9"/>
          <p:cNvSpPr>
            <a:spLocks noGrp="1"/>
          </p:cNvSpPr>
          <p:nvPr>
            <p:ph type="title"/>
          </p:nvPr>
        </p:nvSpPr>
        <p:spPr/>
        <p:txBody>
          <a:bodyPr>
            <a:normAutofit fontScale="90000"/>
          </a:bodyPr>
          <a:lstStyle/>
          <a:p>
            <a:r>
              <a:rPr lang="en-US" dirty="0" smtClean="0"/>
              <a:t>Establishing a Sustainability Measurement Plan</a:t>
            </a:r>
            <a:endParaRPr lang="en-US" dirty="0"/>
          </a:p>
        </p:txBody>
      </p:sp>
    </p:spTree>
    <p:extLst>
      <p:ext uri="{BB962C8B-B14F-4D97-AF65-F5344CB8AC3E}">
        <p14:creationId xmlns:p14="http://schemas.microsoft.com/office/powerpoint/2010/main" val="2402610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7886700" cy="5029860"/>
          </a:xfrm>
        </p:spPr>
        <p:txBody>
          <a:bodyPr>
            <a:normAutofit fontScale="85000" lnSpcReduction="20000"/>
          </a:bodyPr>
          <a:lstStyle/>
          <a:p>
            <a:r>
              <a:rPr lang="en-US" dirty="0"/>
              <a:t>Act on </a:t>
            </a:r>
            <a:r>
              <a:rPr lang="en-US" dirty="0" smtClean="0"/>
              <a:t>a sustainability plan </a:t>
            </a:r>
            <a:r>
              <a:rPr lang="en-US" dirty="0"/>
              <a:t>only after gains have been achieved</a:t>
            </a:r>
          </a:p>
          <a:p>
            <a:r>
              <a:rPr lang="en-US" dirty="0"/>
              <a:t>Ask four key questions before carrying out the </a:t>
            </a:r>
            <a:r>
              <a:rPr lang="en-US" dirty="0" smtClean="0"/>
              <a:t>plan</a:t>
            </a:r>
            <a:r>
              <a:rPr lang="en-US" baseline="30000" dirty="0"/>
              <a:t>4</a:t>
            </a:r>
            <a:r>
              <a:rPr lang="en-US" dirty="0" smtClean="0"/>
              <a:t>:</a:t>
            </a:r>
            <a:endParaRPr lang="en-US" dirty="0"/>
          </a:p>
          <a:p>
            <a:pPr marL="914400" lvl="1" indent="-514350">
              <a:buClr>
                <a:srgbClr val="77773C"/>
              </a:buClr>
              <a:buFont typeface="+mj-lt"/>
              <a:buAutoNum type="arabicPeriod"/>
            </a:pPr>
            <a:r>
              <a:rPr lang="en-US" dirty="0"/>
              <a:t>Is the intervention near the final stage of development? If there were room for further changes, would those alter the implementation?</a:t>
            </a:r>
          </a:p>
          <a:p>
            <a:pPr marL="914400" lvl="1" indent="-514350">
              <a:buClr>
                <a:srgbClr val="77773C"/>
              </a:buClr>
              <a:buFont typeface="+mj-lt"/>
              <a:buAutoNum type="arabicPeriod"/>
            </a:pPr>
            <a:r>
              <a:rPr lang="en-US" dirty="0"/>
              <a:t>Has real, measurable improvement been demonstrated?</a:t>
            </a:r>
          </a:p>
          <a:p>
            <a:pPr marL="914400" lvl="1" indent="-514350">
              <a:buClr>
                <a:srgbClr val="77773C"/>
              </a:buClr>
              <a:buFont typeface="+mj-lt"/>
              <a:buAutoNum type="arabicPeriod"/>
            </a:pPr>
            <a:r>
              <a:rPr lang="en-US" dirty="0"/>
              <a:t>Who cares about the improvement? Does the project represent the views of all involved?</a:t>
            </a:r>
          </a:p>
          <a:p>
            <a:pPr marL="914400" lvl="1" indent="-514350">
              <a:buClr>
                <a:srgbClr val="77773C"/>
              </a:buClr>
              <a:buFont typeface="+mj-lt"/>
              <a:buAutoNum type="arabicPeriod"/>
            </a:pPr>
            <a:r>
              <a:rPr lang="en-US" dirty="0"/>
              <a:t>What policy or technological changes may make the project redundant? When might this happen</a:t>
            </a:r>
            <a:r>
              <a:rPr lang="en-US" dirty="0" smtClean="0"/>
              <a:t>?</a:t>
            </a:r>
          </a:p>
          <a:p>
            <a:pPr marL="0" lvl="0" indent="0">
              <a:spcBef>
                <a:spcPts val="0"/>
              </a:spcBef>
              <a:buNone/>
            </a:pPr>
            <a:endParaRPr lang="en-US" sz="1400" baseline="30000" dirty="0" smtClean="0">
              <a:solidFill>
                <a:srgbClr val="000000"/>
              </a:solidFill>
              <a:ea typeface="Times New Roman"/>
            </a:endParaRPr>
          </a:p>
          <a:p>
            <a:pPr marL="0" lvl="0" indent="0">
              <a:spcBef>
                <a:spcPts val="0"/>
              </a:spcBef>
              <a:buNone/>
            </a:pPr>
            <a:endParaRPr lang="en-US" sz="1400" baseline="30000" dirty="0">
              <a:solidFill>
                <a:srgbClr val="000000"/>
              </a:solidFill>
              <a:ea typeface="Times New Roman"/>
            </a:endParaRPr>
          </a:p>
          <a:p>
            <a:pPr marL="0" lvl="0" indent="0">
              <a:spcBef>
                <a:spcPts val="0"/>
              </a:spcBef>
              <a:buNone/>
            </a:pPr>
            <a:endParaRPr lang="en-US" sz="1400" baseline="30000" dirty="0" smtClean="0">
              <a:solidFill>
                <a:srgbClr val="000000"/>
              </a:solidFill>
              <a:ea typeface="Times New Roman"/>
            </a:endParaRPr>
          </a:p>
          <a:p>
            <a:pPr marL="0" lvl="0" indent="0">
              <a:spcBef>
                <a:spcPts val="0"/>
              </a:spcBef>
              <a:buNone/>
            </a:pPr>
            <a:r>
              <a:rPr lang="en-US" sz="1400" baseline="30000" dirty="0" smtClean="0">
                <a:solidFill>
                  <a:srgbClr val="000000"/>
                </a:solidFill>
                <a:ea typeface="Times New Roman"/>
              </a:rPr>
              <a:t>4</a:t>
            </a:r>
            <a:r>
              <a:rPr lang="en-US" sz="1400" dirty="0" smtClean="0">
                <a:solidFill>
                  <a:srgbClr val="000000"/>
                </a:solidFill>
                <a:ea typeface="Times New Roman"/>
              </a:rPr>
              <a:t>5 </a:t>
            </a:r>
            <a:r>
              <a:rPr lang="en-US" sz="1400" dirty="0">
                <a:solidFill>
                  <a:srgbClr val="000000"/>
                </a:solidFill>
                <a:ea typeface="Times New Roman"/>
              </a:rPr>
              <a:t>Million Lives Campaign. Getting Started Kit:</a:t>
            </a:r>
            <a:r>
              <a:rPr lang="en-US" sz="1400" i="1" dirty="0">
                <a:solidFill>
                  <a:srgbClr val="000000"/>
                </a:solidFill>
                <a:ea typeface="Times New Roman"/>
              </a:rPr>
              <a:t> </a:t>
            </a:r>
            <a:r>
              <a:rPr lang="en-US" sz="1400" dirty="0">
                <a:solidFill>
                  <a:srgbClr val="000000"/>
                </a:solidFill>
                <a:ea typeface="Times New Roman"/>
              </a:rPr>
              <a:t>Sustainability and Spread. Cambridge, MA: Institute for Healthcare Improvement; 2008. </a:t>
            </a:r>
            <a:r>
              <a:rPr lang="en-US" sz="1400" dirty="0">
                <a:solidFill>
                  <a:srgbClr val="000000"/>
                </a:solidFill>
                <a:ea typeface="Times New Roman"/>
                <a:hlinkClick r:id="rId3"/>
              </a:rPr>
              <a:t>http://www.ihi.org/education/IHIOpenSchool/Courses/Documents/CourseraDocuments/13_SpreadSustainabilityHowToGuidev14[1].pdf</a:t>
            </a:r>
            <a:r>
              <a:rPr lang="en-US" sz="1400" dirty="0">
                <a:solidFill>
                  <a:srgbClr val="000000"/>
                </a:solidFill>
                <a:ea typeface="Times New Roman"/>
              </a:rPr>
              <a:t>. Accessed July 2013.</a:t>
            </a:r>
          </a:p>
          <a:p>
            <a:pPr marL="400050" lvl="1" indent="0">
              <a:buClr>
                <a:srgbClr val="77773C"/>
              </a:buClr>
              <a:buNone/>
            </a:pPr>
            <a:endParaRPr lang="en-US" dirty="0"/>
          </a:p>
          <a:p>
            <a:pPr marL="0" indent="0">
              <a:buNone/>
            </a:pPr>
            <a:endParaRPr lang="en-US" dirty="0"/>
          </a:p>
        </p:txBody>
      </p:sp>
      <p:sp>
        <p:nvSpPr>
          <p:cNvPr id="2" name="Title 1"/>
          <p:cNvSpPr>
            <a:spLocks noGrp="1"/>
          </p:cNvSpPr>
          <p:nvPr>
            <p:ph type="title"/>
          </p:nvPr>
        </p:nvSpPr>
        <p:spPr/>
        <p:txBody>
          <a:bodyPr/>
          <a:lstStyle/>
          <a:p>
            <a:r>
              <a:rPr lang="en-US" dirty="0" smtClean="0"/>
              <a:t>Assess Readiness for Sustainability</a:t>
            </a:r>
            <a:endParaRPr lang="en-US" dirty="0"/>
          </a:p>
        </p:txBody>
      </p:sp>
    </p:spTree>
    <p:extLst>
      <p:ext uri="{BB962C8B-B14F-4D97-AF65-F5344CB8AC3E}">
        <p14:creationId xmlns:p14="http://schemas.microsoft.com/office/powerpoint/2010/main" val="226092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Font typeface="Arial" pitchFamily="34" charset="0"/>
              <a:buChar char="•"/>
            </a:pPr>
            <a:endParaRPr lang="en-US" dirty="0" smtClean="0"/>
          </a:p>
          <a:p>
            <a:r>
              <a:rPr lang="en-US" sz="2400" dirty="0" smtClean="0"/>
              <a:t>Sustainability Scoring Tool (CCE: Australia Guide)</a:t>
            </a:r>
            <a:r>
              <a:rPr lang="en-US" sz="2400" baseline="30000" dirty="0"/>
              <a:t> </a:t>
            </a:r>
            <a:endParaRPr lang="en-US" sz="2400" dirty="0" smtClean="0"/>
          </a:p>
          <a:p>
            <a:r>
              <a:rPr lang="en-US" sz="2400" dirty="0" smtClean="0"/>
              <a:t>Change Achievement Success Indicator (CASI)</a:t>
            </a:r>
          </a:p>
          <a:p>
            <a:pPr marL="0" lvl="0" indent="0">
              <a:spcBef>
                <a:spcPts val="22800"/>
              </a:spcBef>
              <a:buNone/>
            </a:pPr>
            <a:r>
              <a:rPr lang="en-US" sz="1200" baseline="30000" dirty="0" smtClean="0">
                <a:solidFill>
                  <a:srgbClr val="000000"/>
                </a:solidFill>
                <a:ea typeface="Times New Roman"/>
              </a:rPr>
              <a:t>1</a:t>
            </a:r>
            <a:r>
              <a:rPr lang="en-US" sz="1200" dirty="0" smtClean="0">
                <a:solidFill>
                  <a:srgbClr val="000000"/>
                </a:solidFill>
                <a:ea typeface="Times New Roman"/>
              </a:rPr>
              <a:t>Clinical </a:t>
            </a:r>
            <a:r>
              <a:rPr lang="en-US" sz="1200" dirty="0">
                <a:solidFill>
                  <a:srgbClr val="000000"/>
                </a:solidFill>
                <a:ea typeface="Times New Roman"/>
              </a:rPr>
              <a:t>Excellence Commission (CEC), Enhancing Project Spread and Sustainability – A Companion to the </a:t>
            </a:r>
            <a:r>
              <a:rPr lang="en-US" sz="1200" dirty="0" smtClean="0">
                <a:solidFill>
                  <a:srgbClr val="000000"/>
                </a:solidFill>
                <a:ea typeface="Times New Roman"/>
              </a:rPr>
              <a:t>“Easy </a:t>
            </a:r>
            <a:r>
              <a:rPr lang="en-US" sz="1200" dirty="0">
                <a:solidFill>
                  <a:srgbClr val="000000"/>
                </a:solidFill>
                <a:ea typeface="Times New Roman"/>
              </a:rPr>
              <a:t>Guide to Clinical Practice </a:t>
            </a:r>
            <a:r>
              <a:rPr lang="en-US" sz="1200" dirty="0" smtClean="0">
                <a:solidFill>
                  <a:srgbClr val="000000"/>
                </a:solidFill>
                <a:ea typeface="Times New Roman"/>
              </a:rPr>
              <a:t>Improvement.” Sydney, Australia: </a:t>
            </a:r>
            <a:r>
              <a:rPr lang="en-US" sz="1200" dirty="0">
                <a:solidFill>
                  <a:srgbClr val="000000"/>
                </a:solidFill>
                <a:ea typeface="Times New Roman"/>
              </a:rPr>
              <a:t>CEC. August </a:t>
            </a:r>
            <a:r>
              <a:rPr lang="en-US" sz="1200" dirty="0" smtClean="0">
                <a:solidFill>
                  <a:srgbClr val="000000"/>
                </a:solidFill>
                <a:ea typeface="Times New Roman"/>
              </a:rPr>
              <a:t>2008. </a:t>
            </a:r>
            <a:r>
              <a:rPr lang="en-US" sz="1200" dirty="0">
                <a:solidFill>
                  <a:srgbClr val="000000"/>
                </a:solidFill>
                <a:ea typeface="Times New Roman"/>
              </a:rPr>
              <a:t>http://www.cec.health.nsw.gov.au/__data/assets/pdf_file/0007/258343/spread-and-sustainability.pdf.</a:t>
            </a:r>
            <a:r>
              <a:rPr lang="en-US" sz="1200" baseline="30000" dirty="0" smtClean="0"/>
              <a:t> </a:t>
            </a:r>
            <a:endParaRPr lang="en-US" sz="1200" dirty="0" smtClean="0"/>
          </a:p>
        </p:txBody>
      </p:sp>
      <p:sp>
        <p:nvSpPr>
          <p:cNvPr id="5" name="Title 4"/>
          <p:cNvSpPr>
            <a:spLocks noGrp="1"/>
          </p:cNvSpPr>
          <p:nvPr>
            <p:ph type="title"/>
          </p:nvPr>
        </p:nvSpPr>
        <p:spPr/>
        <p:txBody>
          <a:bodyPr>
            <a:normAutofit fontScale="90000"/>
          </a:bodyPr>
          <a:lstStyle/>
          <a:p>
            <a:r>
              <a:rPr lang="en-US" dirty="0" smtClean="0"/>
              <a:t>Tools for Assessing Readiness for</a:t>
            </a:r>
            <a:r>
              <a:rPr lang="en-US" dirty="0"/>
              <a:t> </a:t>
            </a:r>
            <a:r>
              <a:rPr lang="en-US" dirty="0" smtClean="0"/>
              <a:t>Sustainability</a:t>
            </a:r>
            <a:r>
              <a:rPr lang="en-US" baseline="30000" dirty="0"/>
              <a:t>1</a:t>
            </a:r>
            <a:endParaRPr lang="en-US" dirty="0"/>
          </a:p>
        </p:txBody>
      </p:sp>
      <p:pic>
        <p:nvPicPr>
          <p:cNvPr id="7170" name="Picture 2" descr="clip art of open book" title="clip art of book"/>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76800" y="2438400"/>
            <a:ext cx="3911599"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27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400" dirty="0"/>
              <a:t>Choose </a:t>
            </a:r>
            <a:r>
              <a:rPr lang="en-US" sz="2400" dirty="0" smtClean="0"/>
              <a:t>who</a:t>
            </a:r>
            <a:r>
              <a:rPr lang="en-US" sz="2400" dirty="0"/>
              <a:t>, what, </a:t>
            </a:r>
            <a:r>
              <a:rPr lang="en-US" sz="2400" dirty="0" smtClean="0"/>
              <a:t>when, </a:t>
            </a:r>
            <a:r>
              <a:rPr lang="en-US" sz="2400" dirty="0"/>
              <a:t>and how to </a:t>
            </a:r>
            <a:r>
              <a:rPr lang="en-US" sz="2400" dirty="0" smtClean="0"/>
              <a:t>measure</a:t>
            </a:r>
          </a:p>
          <a:p>
            <a:pPr lvl="1"/>
            <a:r>
              <a:rPr lang="en-US" sz="2400" b="1" dirty="0" smtClean="0"/>
              <a:t>WHO </a:t>
            </a:r>
            <a:r>
              <a:rPr lang="en-US" sz="2400" b="1" dirty="0"/>
              <a:t>will </a:t>
            </a:r>
            <a:r>
              <a:rPr lang="en-US" sz="2400" b="1" dirty="0" smtClean="0"/>
              <a:t>measure</a:t>
            </a:r>
          </a:p>
          <a:p>
            <a:pPr lvl="2"/>
            <a:r>
              <a:rPr lang="en-US" sz="2400" dirty="0" smtClean="0"/>
              <a:t>Example</a:t>
            </a:r>
            <a:r>
              <a:rPr lang="en-US" sz="2400" dirty="0"/>
              <a:t>: </a:t>
            </a:r>
            <a:r>
              <a:rPr lang="en-US" sz="2400" dirty="0" smtClean="0"/>
              <a:t>Nurse/data </a:t>
            </a:r>
            <a:r>
              <a:rPr lang="en-US" sz="2400" dirty="0"/>
              <a:t>coordinator tracks </a:t>
            </a:r>
            <a:r>
              <a:rPr lang="en-US" sz="2400" dirty="0" smtClean="0"/>
              <a:t>surgical site infection </a:t>
            </a:r>
            <a:r>
              <a:rPr lang="en-US" sz="2400" dirty="0"/>
              <a:t>data monthly for reporting </a:t>
            </a:r>
            <a:r>
              <a:rPr lang="en-US" sz="2400" dirty="0" smtClean="0"/>
              <a:t>purposes</a:t>
            </a:r>
          </a:p>
          <a:p>
            <a:pPr lvl="1"/>
            <a:r>
              <a:rPr lang="en-US" sz="2400" b="1" dirty="0" smtClean="0"/>
              <a:t>WHAT </a:t>
            </a:r>
            <a:r>
              <a:rPr lang="en-US" sz="2400" b="1" dirty="0"/>
              <a:t>to </a:t>
            </a:r>
            <a:r>
              <a:rPr lang="en-US" sz="2400" b="1" dirty="0" smtClean="0"/>
              <a:t>measure</a:t>
            </a:r>
          </a:p>
          <a:p>
            <a:pPr lvl="2"/>
            <a:r>
              <a:rPr lang="en-US" sz="2400" dirty="0" smtClean="0"/>
              <a:t>Set </a:t>
            </a:r>
            <a:r>
              <a:rPr lang="en-US" sz="2400" dirty="0"/>
              <a:t>the </a:t>
            </a:r>
            <a:r>
              <a:rPr lang="en-US" sz="2400" dirty="0" smtClean="0"/>
              <a:t>goals</a:t>
            </a:r>
          </a:p>
          <a:p>
            <a:pPr lvl="3"/>
            <a:r>
              <a:rPr lang="en-US" sz="2400" dirty="0" smtClean="0"/>
              <a:t>Example</a:t>
            </a:r>
            <a:r>
              <a:rPr lang="en-US" sz="2400" dirty="0"/>
              <a:t>: To sustain a low rate of </a:t>
            </a:r>
            <a:r>
              <a:rPr lang="en-US" sz="2400" dirty="0" smtClean="0"/>
              <a:t>surgical site infections </a:t>
            </a:r>
            <a:r>
              <a:rPr lang="en-US" sz="2400" dirty="0"/>
              <a:t>within </a:t>
            </a:r>
            <a:r>
              <a:rPr lang="en-US" sz="2400" dirty="0" smtClean="0"/>
              <a:t>unit/facility</a:t>
            </a:r>
          </a:p>
          <a:p>
            <a:pPr lvl="2"/>
            <a:r>
              <a:rPr lang="en-US" sz="2400" dirty="0" smtClean="0"/>
              <a:t>Choose </a:t>
            </a:r>
            <a:r>
              <a:rPr lang="en-US" sz="2400" dirty="0"/>
              <a:t>a Family of Measures framework </a:t>
            </a:r>
          </a:p>
          <a:p>
            <a:pPr lvl="2"/>
            <a:r>
              <a:rPr lang="en-US" sz="2400" dirty="0" smtClean="0"/>
              <a:t>Use process, outcome, and balancing measures</a:t>
            </a:r>
            <a:endParaRPr lang="en-US" sz="2400" dirty="0"/>
          </a:p>
          <a:p>
            <a:pPr marL="0" indent="0">
              <a:buNone/>
            </a:pPr>
            <a:endParaRPr lang="en-US" dirty="0"/>
          </a:p>
        </p:txBody>
      </p:sp>
      <p:sp>
        <p:nvSpPr>
          <p:cNvPr id="2" name="Title 1"/>
          <p:cNvSpPr>
            <a:spLocks noGrp="1"/>
          </p:cNvSpPr>
          <p:nvPr>
            <p:ph type="title"/>
          </p:nvPr>
        </p:nvSpPr>
        <p:spPr/>
        <p:txBody>
          <a:bodyPr>
            <a:normAutofit/>
          </a:bodyPr>
          <a:lstStyle/>
          <a:p>
            <a:r>
              <a:rPr lang="en-US" dirty="0" smtClean="0"/>
              <a:t>Build a Measurement System</a:t>
            </a:r>
            <a:endParaRPr lang="en-US" dirty="0"/>
          </a:p>
        </p:txBody>
      </p:sp>
      <p:pic>
        <p:nvPicPr>
          <p:cNvPr id="4098" name="Picture 2" descr="clip art of low hanging fruit on tree" title="clip art of low hanging fruit on tree"/>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295400" y="4318329"/>
            <a:ext cx="4343400" cy="325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55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Defining sustainability and its importance in quality improvement</a:t>
            </a:r>
          </a:p>
          <a:p>
            <a:r>
              <a:rPr lang="en-US" dirty="0" smtClean="0"/>
              <a:t>Linking sustainability and spread</a:t>
            </a:r>
          </a:p>
          <a:p>
            <a:r>
              <a:rPr lang="en-US" dirty="0" smtClean="0"/>
              <a:t>Discussing barriers and solutions to sustainability</a:t>
            </a:r>
          </a:p>
          <a:p>
            <a:r>
              <a:rPr lang="en-US" dirty="0"/>
              <a:t>D</a:t>
            </a:r>
            <a:r>
              <a:rPr lang="en-US" dirty="0" smtClean="0"/>
              <a:t>eveloping and implementing a sustainability plan</a:t>
            </a:r>
          </a:p>
          <a:p>
            <a:r>
              <a:rPr lang="en-US" dirty="0" smtClean="0"/>
              <a:t>Creating a sustainability measurement plan</a:t>
            </a:r>
          </a:p>
          <a:p>
            <a:r>
              <a:rPr lang="en-US" dirty="0" smtClean="0"/>
              <a:t>Learning from examples of sustainabilty in different health care facilities</a:t>
            </a:r>
          </a:p>
          <a:p>
            <a:endParaRPr lang="en-US" dirty="0" smtClean="0"/>
          </a:p>
          <a:p>
            <a:endParaRPr lang="en-US" dirty="0" smtClean="0"/>
          </a:p>
          <a:p>
            <a:endParaRPr lang="en-US" dirty="0"/>
          </a:p>
        </p:txBody>
      </p:sp>
      <p:sp>
        <p:nvSpPr>
          <p:cNvPr id="2" name="Title 1"/>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694734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chart to describe outcome measures, process measures, and balancing measures" title="famly of measures chart"/>
          <p:cNvGraphicFramePr>
            <a:graphicFrameLocks noGrp="1"/>
          </p:cNvGraphicFramePr>
          <p:nvPr>
            <p:ph idx="1"/>
            <p:extLst>
              <p:ext uri="{D42A27DB-BD31-4B8C-83A1-F6EECF244321}">
                <p14:modId xmlns:p14="http://schemas.microsoft.com/office/powerpoint/2010/main" val="2836450155"/>
              </p:ext>
            </p:extLst>
          </p:nvPr>
        </p:nvGraphicFramePr>
        <p:xfrm>
          <a:off x="457200" y="917575"/>
          <a:ext cx="7886700" cy="5059680"/>
        </p:xfrm>
        <a:graphic>
          <a:graphicData uri="http://schemas.openxmlformats.org/drawingml/2006/table">
            <a:tbl>
              <a:tblPr firstRow="1" bandRow="1">
                <a:tableStyleId>{5C22544A-7EE6-4342-B048-85BDC9FD1C3A}</a:tableStyleId>
              </a:tblPr>
              <a:tblGrid>
                <a:gridCol w="1776284"/>
                <a:gridCol w="2628900"/>
                <a:gridCol w="3481516"/>
              </a:tblGrid>
              <a:tr h="370840">
                <a:tc>
                  <a:txBody>
                    <a:bodyPr/>
                    <a:lstStyle/>
                    <a:p>
                      <a:pPr algn="ctr"/>
                      <a:r>
                        <a:rPr lang="en-US" sz="2000" b="1" dirty="0" smtClean="0"/>
                        <a:t>Measure Type</a:t>
                      </a:r>
                      <a:endParaRPr lang="en-US" sz="2000" b="1" dirty="0"/>
                    </a:p>
                  </a:txBody>
                  <a:tcPr marL="85262" marR="85262"/>
                </a:tc>
                <a:tc>
                  <a:txBody>
                    <a:bodyPr/>
                    <a:lstStyle/>
                    <a:p>
                      <a:pPr algn="ctr"/>
                      <a:r>
                        <a:rPr lang="en-US" sz="2000" b="1" dirty="0" smtClean="0"/>
                        <a:t>Description</a:t>
                      </a:r>
                      <a:endParaRPr lang="en-US" sz="2000" b="1" dirty="0"/>
                    </a:p>
                  </a:txBody>
                  <a:tcPr marL="85262" marR="85262"/>
                </a:tc>
                <a:tc>
                  <a:txBody>
                    <a:bodyPr/>
                    <a:lstStyle/>
                    <a:p>
                      <a:pPr algn="ctr"/>
                      <a:r>
                        <a:rPr lang="en-US" sz="2000" b="1" dirty="0" smtClean="0"/>
                        <a:t>Surgical Safety</a:t>
                      </a:r>
                      <a:r>
                        <a:rPr lang="en-US" sz="2000" b="1" baseline="0" dirty="0" smtClean="0"/>
                        <a:t> Team </a:t>
                      </a:r>
                      <a:r>
                        <a:rPr lang="en-US" sz="2000" b="1" dirty="0" smtClean="0"/>
                        <a:t>FOM</a:t>
                      </a:r>
                      <a:endParaRPr lang="en-US" sz="2000" b="1" dirty="0"/>
                    </a:p>
                  </a:txBody>
                  <a:tcPr marL="85262" marR="85262"/>
                </a:tc>
              </a:tr>
              <a:tr h="370840">
                <a:tc>
                  <a:txBody>
                    <a:bodyPr/>
                    <a:lstStyle/>
                    <a:p>
                      <a:r>
                        <a:rPr lang="en-US" dirty="0" smtClean="0"/>
                        <a:t>Outcome</a:t>
                      </a:r>
                      <a:endParaRPr lang="en-US" dirty="0"/>
                    </a:p>
                  </a:txBody>
                  <a:tcPr marL="85262" marR="85262"/>
                </a:tc>
                <a:tc>
                  <a:txBody>
                    <a:bodyPr/>
                    <a:lstStyle/>
                    <a:p>
                      <a:r>
                        <a:rPr lang="en-US" baseline="0" dirty="0" smtClean="0"/>
                        <a:t>Patient or customer perspective:</a:t>
                      </a:r>
                      <a:r>
                        <a:rPr lang="en-US" dirty="0" smtClean="0"/>
                        <a:t> How is the system performing? What is the result?</a:t>
                      </a:r>
                      <a:endParaRPr lang="en-US" dirty="0"/>
                    </a:p>
                  </a:txBody>
                  <a:tcPr marL="85262" marR="85262"/>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Surgical site</a:t>
                      </a:r>
                      <a:r>
                        <a:rPr lang="en-US" baseline="0" dirty="0" smtClean="0"/>
                        <a:t> infection rate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Percentage of staff with a safety culture assessment score &gt; 4</a:t>
                      </a:r>
                    </a:p>
                    <a:p>
                      <a:pPr marL="285750" indent="-285750">
                        <a:buFont typeface="Arial" pitchFamily="34" charset="0"/>
                        <a:buChar char="•"/>
                      </a:pPr>
                      <a:endParaRPr lang="en-US" dirty="0"/>
                    </a:p>
                  </a:txBody>
                  <a:tcPr marL="85262" marR="85262"/>
                </a:tc>
              </a:tr>
              <a:tr h="370840">
                <a:tc>
                  <a:txBody>
                    <a:bodyPr/>
                    <a:lstStyle/>
                    <a:p>
                      <a:r>
                        <a:rPr lang="en-US" dirty="0" smtClean="0"/>
                        <a:t>Process</a:t>
                      </a:r>
                      <a:endParaRPr lang="en-US" dirty="0"/>
                    </a:p>
                  </a:txBody>
                  <a:tcPr marL="85262" marR="85262"/>
                </a:tc>
                <a:tc>
                  <a:txBody>
                    <a:bodyPr/>
                    <a:lstStyle/>
                    <a:p>
                      <a:r>
                        <a:rPr lang="en-US" dirty="0" smtClean="0"/>
                        <a:t>System processes: Are the parts or steps in the system performing as planned?</a:t>
                      </a:r>
                      <a:endParaRPr lang="en-US" dirty="0"/>
                    </a:p>
                  </a:txBody>
                  <a:tcPr marL="85262" marR="85262"/>
                </a:tc>
                <a:tc>
                  <a:txBody>
                    <a:bodyPr/>
                    <a:lstStyle/>
                    <a:p>
                      <a:pPr marL="285750" indent="-285750">
                        <a:buFont typeface="Arial" pitchFamily="34" charset="0"/>
                        <a:buChar char="•"/>
                      </a:pPr>
                      <a:r>
                        <a:rPr lang="en-US" dirty="0" smtClean="0"/>
                        <a:t>Percentage of on-time administration</a:t>
                      </a:r>
                      <a:r>
                        <a:rPr lang="en-US" baseline="0" dirty="0" smtClean="0"/>
                        <a:t> of prophylactic antibiotics</a:t>
                      </a:r>
                    </a:p>
                    <a:p>
                      <a:pPr marL="285750" indent="-285750">
                        <a:buFont typeface="Arial" pitchFamily="34" charset="0"/>
                        <a:buChar char="•"/>
                      </a:pPr>
                      <a:r>
                        <a:rPr lang="en-US" baseline="0" dirty="0" smtClean="0"/>
                        <a:t>Safe surgery checklist use/implementation</a:t>
                      </a:r>
                      <a:endParaRPr lang="en-US" dirty="0"/>
                    </a:p>
                  </a:txBody>
                  <a:tcPr marL="85262" marR="85262"/>
                </a:tc>
              </a:tr>
              <a:tr h="370840">
                <a:tc>
                  <a:txBody>
                    <a:bodyPr/>
                    <a:lstStyle/>
                    <a:p>
                      <a:r>
                        <a:rPr lang="en-US" dirty="0" smtClean="0"/>
                        <a:t>Balancing</a:t>
                      </a:r>
                      <a:endParaRPr lang="en-US" dirty="0"/>
                    </a:p>
                  </a:txBody>
                  <a:tcPr marL="85262" marR="85262"/>
                </a:tc>
                <a:tc>
                  <a:txBody>
                    <a:bodyPr/>
                    <a:lstStyle/>
                    <a:p>
                      <a:r>
                        <a:rPr lang="en-US" dirty="0" smtClean="0"/>
                        <a:t>Viewing the system from different</a:t>
                      </a:r>
                      <a:r>
                        <a:rPr lang="en-US" baseline="0" dirty="0" smtClean="0"/>
                        <a:t> directions or dimensions. What happened to the system as we improved the outcome and process measures?</a:t>
                      </a:r>
                      <a:endParaRPr lang="en-US" dirty="0"/>
                    </a:p>
                  </a:txBody>
                  <a:tcPr marL="85262" marR="85262"/>
                </a:tc>
                <a:tc>
                  <a:txBody>
                    <a:bodyPr/>
                    <a:lstStyle/>
                    <a:p>
                      <a:pPr marL="285750" indent="-285750">
                        <a:buFont typeface="Arial" pitchFamily="34" charset="0"/>
                        <a:buChar char="•"/>
                      </a:pPr>
                      <a:r>
                        <a:rPr lang="en-US" dirty="0" smtClean="0"/>
                        <a:t>Patient experience</a:t>
                      </a:r>
                      <a:r>
                        <a:rPr lang="en-US" baseline="0" dirty="0" smtClean="0"/>
                        <a:t> of care and/or satisfaction</a:t>
                      </a:r>
                    </a:p>
                    <a:p>
                      <a:pPr marL="285750" indent="-285750">
                        <a:buFont typeface="Arial" pitchFamily="34" charset="0"/>
                        <a:buChar char="•"/>
                      </a:pPr>
                      <a:r>
                        <a:rPr lang="en-US" baseline="0" dirty="0" smtClean="0"/>
                        <a:t>Staff satisfaction</a:t>
                      </a:r>
                    </a:p>
                    <a:p>
                      <a:pPr marL="285750" indent="-285750">
                        <a:buFont typeface="Arial" pitchFamily="34" charset="0"/>
                        <a:buChar char="•"/>
                      </a:pPr>
                      <a:r>
                        <a:rPr lang="en-US" baseline="0" dirty="0" smtClean="0"/>
                        <a:t>Cost per case</a:t>
                      </a:r>
                      <a:endParaRPr lang="en-US" dirty="0"/>
                    </a:p>
                  </a:txBody>
                  <a:tcPr marL="85262" marR="85262"/>
                </a:tc>
              </a:tr>
            </a:tbl>
          </a:graphicData>
        </a:graphic>
      </p:graphicFrame>
      <p:sp>
        <p:nvSpPr>
          <p:cNvPr id="2" name="Title 1"/>
          <p:cNvSpPr>
            <a:spLocks noGrp="1"/>
          </p:cNvSpPr>
          <p:nvPr>
            <p:ph type="title"/>
          </p:nvPr>
        </p:nvSpPr>
        <p:spPr/>
        <p:txBody>
          <a:bodyPr/>
          <a:lstStyle/>
          <a:p>
            <a:r>
              <a:rPr lang="en-US" dirty="0" smtClean="0"/>
              <a:t>Family of Measures (FOM) Example</a:t>
            </a:r>
            <a:r>
              <a:rPr lang="en-US" baseline="30000" dirty="0"/>
              <a:t>5</a:t>
            </a:r>
            <a:endParaRPr lang="en-US" sz="1400" dirty="0">
              <a:solidFill>
                <a:srgbClr val="FF0000"/>
              </a:solidFill>
            </a:endParaRPr>
          </a:p>
        </p:txBody>
      </p:sp>
      <p:sp>
        <p:nvSpPr>
          <p:cNvPr id="3" name="TextBox 2"/>
          <p:cNvSpPr txBox="1"/>
          <p:nvPr/>
        </p:nvSpPr>
        <p:spPr>
          <a:xfrm>
            <a:off x="457200" y="6172200"/>
            <a:ext cx="8077200" cy="553998"/>
          </a:xfrm>
          <a:prstGeom prst="rect">
            <a:avLst/>
          </a:prstGeom>
          <a:noFill/>
        </p:spPr>
        <p:txBody>
          <a:bodyPr wrap="square" rtlCol="0">
            <a:spAutoFit/>
          </a:bodyPr>
          <a:lstStyle/>
          <a:p>
            <a:pPr lvl="0"/>
            <a:r>
              <a:rPr lang="en-US" sz="1200" baseline="30000" dirty="0" smtClean="0">
                <a:solidFill>
                  <a:srgbClr val="000000"/>
                </a:solidFill>
                <a:ea typeface="Times New Roman"/>
              </a:rPr>
              <a:t>5</a:t>
            </a:r>
            <a:r>
              <a:rPr lang="en-US" sz="1200" dirty="0" smtClean="0">
                <a:solidFill>
                  <a:srgbClr val="000000"/>
                </a:solidFill>
                <a:ea typeface="Times New Roman"/>
              </a:rPr>
              <a:t>Provost </a:t>
            </a:r>
            <a:r>
              <a:rPr lang="en-US" sz="1200" dirty="0">
                <a:solidFill>
                  <a:srgbClr val="000000"/>
                </a:solidFill>
                <a:ea typeface="Times New Roman"/>
              </a:rPr>
              <a:t>LP, Murray S. The Health Care Data Guide: Learning from Data for Improvement. Jossey-Bass, 2011.</a:t>
            </a:r>
            <a:endParaRPr lang="en-US" sz="1200" dirty="0">
              <a:ea typeface="Times New Roman"/>
            </a:endParaRPr>
          </a:p>
          <a:p>
            <a:endParaRPr lang="en-US" dirty="0"/>
          </a:p>
        </p:txBody>
      </p:sp>
    </p:spTree>
    <p:extLst>
      <p:ext uri="{BB962C8B-B14F-4D97-AF65-F5344CB8AC3E}">
        <p14:creationId xmlns:p14="http://schemas.microsoft.com/office/powerpoint/2010/main" val="3205945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When To Measure</a:t>
            </a:r>
            <a:endParaRPr lang="en-US" sz="2000" dirty="0"/>
          </a:p>
        </p:txBody>
      </p:sp>
      <p:graphicFrame>
        <p:nvGraphicFramePr>
          <p:cNvPr id="5" name="Chart 4" descr="run chart example to show prophylactic  IV antibiotic timing and when to measure" title="run chart "/>
          <p:cNvGraphicFramePr>
            <a:graphicFrameLocks/>
          </p:cNvGraphicFramePr>
          <p:nvPr>
            <p:extLst>
              <p:ext uri="{D42A27DB-BD31-4B8C-83A1-F6EECF244321}">
                <p14:modId xmlns:p14="http://schemas.microsoft.com/office/powerpoint/2010/main" val="4000628776"/>
              </p:ext>
            </p:extLst>
          </p:nvPr>
        </p:nvGraphicFramePr>
        <p:xfrm>
          <a:off x="381000" y="1524000"/>
          <a:ext cx="80772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864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799"/>
            <a:ext cx="7886700" cy="4880305"/>
          </a:xfrm>
        </p:spPr>
        <p:txBody>
          <a:bodyPr>
            <a:normAutofit lnSpcReduction="10000"/>
          </a:bodyPr>
          <a:lstStyle/>
          <a:p>
            <a:r>
              <a:rPr lang="en-US" dirty="0" smtClean="0"/>
              <a:t>Display </a:t>
            </a:r>
            <a:r>
              <a:rPr lang="en-US" dirty="0"/>
              <a:t>data over </a:t>
            </a:r>
            <a:r>
              <a:rPr lang="en-US" dirty="0" smtClean="0"/>
              <a:t>time</a:t>
            </a:r>
          </a:p>
          <a:p>
            <a:pPr lvl="1"/>
            <a:r>
              <a:rPr lang="en-US" dirty="0" smtClean="0"/>
              <a:t> Tool: Run charts</a:t>
            </a:r>
          </a:p>
          <a:p>
            <a:r>
              <a:rPr lang="en-US" dirty="0" smtClean="0"/>
              <a:t>Evaluate </a:t>
            </a:r>
            <a:r>
              <a:rPr lang="en-US" dirty="0"/>
              <a:t>impact of changes on </a:t>
            </a:r>
            <a:r>
              <a:rPr lang="en-US" dirty="0" smtClean="0"/>
              <a:t>the system </a:t>
            </a:r>
            <a:endParaRPr lang="en-US" dirty="0"/>
          </a:p>
          <a:p>
            <a:pPr lvl="1"/>
            <a:r>
              <a:rPr lang="en-US" dirty="0" smtClean="0"/>
              <a:t>Tool: Small multiples of measures all presented on one page</a:t>
            </a:r>
          </a:p>
          <a:p>
            <a:r>
              <a:rPr lang="en-US" dirty="0" smtClean="0"/>
              <a:t>Build followup </a:t>
            </a:r>
            <a:r>
              <a:rPr lang="en-US" dirty="0"/>
              <a:t>evaluation into original implementation </a:t>
            </a:r>
            <a:r>
              <a:rPr lang="en-US" dirty="0" smtClean="0"/>
              <a:t>plan</a:t>
            </a:r>
            <a:endParaRPr lang="en-US" dirty="0"/>
          </a:p>
          <a:p>
            <a:r>
              <a:rPr lang="en-US" dirty="0"/>
              <a:t>Use both qualitative and quantitative data</a:t>
            </a:r>
          </a:p>
          <a:p>
            <a:r>
              <a:rPr lang="en-US" dirty="0"/>
              <a:t>Talk directly to team members to understand underlying barriers or </a:t>
            </a:r>
            <a:r>
              <a:rPr lang="en-US" dirty="0" smtClean="0"/>
              <a:t>facilitators to sustaining improvement</a:t>
            </a:r>
            <a:endParaRPr lang="en-US" dirty="0"/>
          </a:p>
          <a:p>
            <a:endParaRPr lang="en-US" dirty="0"/>
          </a:p>
        </p:txBody>
      </p:sp>
      <p:sp>
        <p:nvSpPr>
          <p:cNvPr id="2" name="Title 1"/>
          <p:cNvSpPr>
            <a:spLocks noGrp="1"/>
          </p:cNvSpPr>
          <p:nvPr>
            <p:ph type="title"/>
          </p:nvPr>
        </p:nvSpPr>
        <p:spPr/>
        <p:txBody>
          <a:bodyPr/>
          <a:lstStyle/>
          <a:p>
            <a:r>
              <a:rPr lang="en-US" dirty="0" smtClean="0"/>
              <a:t>How To Measure</a:t>
            </a:r>
            <a:endParaRPr lang="en-US" dirty="0"/>
          </a:p>
        </p:txBody>
      </p:sp>
    </p:spTree>
    <p:extLst>
      <p:ext uri="{BB962C8B-B14F-4D97-AF65-F5344CB8AC3E}">
        <p14:creationId xmlns:p14="http://schemas.microsoft.com/office/powerpoint/2010/main" val="3898357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90728" y="1219200"/>
            <a:ext cx="7886700" cy="5029860"/>
          </a:xfrm>
        </p:spPr>
        <p:txBody>
          <a:bodyPr>
            <a:normAutofit fontScale="85000" lnSpcReduction="20000"/>
          </a:bodyPr>
          <a:lstStyle/>
          <a:p>
            <a:r>
              <a:rPr lang="en-US" dirty="0" smtClean="0"/>
              <a:t>Universal tool for improvement projects</a:t>
            </a:r>
          </a:p>
          <a:p>
            <a:r>
              <a:rPr lang="en-US" dirty="0" smtClean="0"/>
              <a:t>Graphical display of data plotted in some type of order</a:t>
            </a:r>
          </a:p>
          <a:p>
            <a:pPr>
              <a:lnSpc>
                <a:spcPct val="120000"/>
              </a:lnSpc>
            </a:pPr>
            <a:r>
              <a:rPr lang="en-US" dirty="0" smtClean="0"/>
              <a:t>Method for communicating and tracking variation and sustainability</a:t>
            </a:r>
          </a:p>
          <a:p>
            <a:r>
              <a:rPr lang="en-US" b="1" dirty="0" smtClean="0"/>
              <a:t>Uses</a:t>
            </a:r>
          </a:p>
          <a:p>
            <a:pPr lvl="1"/>
            <a:r>
              <a:rPr lang="en-US" dirty="0" smtClean="0"/>
              <a:t>Displaying data to make process performance visible</a:t>
            </a:r>
          </a:p>
          <a:p>
            <a:pPr lvl="1"/>
            <a:r>
              <a:rPr lang="en-US" dirty="0" smtClean="0"/>
              <a:t>Determining whether a change resulted in improvement</a:t>
            </a:r>
          </a:p>
          <a:p>
            <a:r>
              <a:rPr lang="en-US" b="1" dirty="0" smtClean="0"/>
              <a:t>Monitoring sustainability: Establish a threshold </a:t>
            </a:r>
            <a:r>
              <a:rPr lang="en-US" b="1" dirty="0"/>
              <a:t>for a</a:t>
            </a:r>
            <a:r>
              <a:rPr lang="en-US" b="1" dirty="0" smtClean="0"/>
              <a:t>larm</a:t>
            </a:r>
            <a:r>
              <a:rPr lang="en-US" dirty="0" smtClean="0"/>
              <a:t> </a:t>
            </a:r>
          </a:p>
          <a:p>
            <a:pPr lvl="1">
              <a:lnSpc>
                <a:spcPct val="120000"/>
              </a:lnSpc>
            </a:pPr>
            <a:r>
              <a:rPr lang="en-US" dirty="0" smtClean="0"/>
              <a:t>Example</a:t>
            </a:r>
            <a:r>
              <a:rPr lang="en-US" dirty="0"/>
              <a:t>: An increase in </a:t>
            </a:r>
            <a:r>
              <a:rPr lang="en-US" dirty="0" smtClean="0"/>
              <a:t>surgical site infections </a:t>
            </a:r>
            <a:r>
              <a:rPr lang="en-US" dirty="0"/>
              <a:t>to a rate of </a:t>
            </a:r>
            <a:r>
              <a:rPr lang="en-US" dirty="0" smtClean="0"/>
              <a:t>X</a:t>
            </a:r>
            <a:r>
              <a:rPr lang="en-US" dirty="0"/>
              <a:t>% (too high) would alert staff that the process is outside of expected </a:t>
            </a:r>
            <a:r>
              <a:rPr lang="en-US" dirty="0" smtClean="0"/>
              <a:t>variation and </a:t>
            </a:r>
            <a:r>
              <a:rPr lang="en-US" dirty="0"/>
              <a:t>action should be </a:t>
            </a:r>
            <a:r>
              <a:rPr lang="en-US" dirty="0" smtClean="0"/>
              <a:t>taken</a:t>
            </a:r>
            <a:endParaRPr lang="en-US" dirty="0"/>
          </a:p>
          <a:p>
            <a:pPr marL="0" lvl="0" indent="0">
              <a:buNone/>
            </a:pPr>
            <a:endParaRPr lang="en-US" sz="1400" baseline="30000" dirty="0" smtClean="0">
              <a:solidFill>
                <a:srgbClr val="000000"/>
              </a:solidFill>
              <a:ea typeface="Times New Roman"/>
            </a:endParaRPr>
          </a:p>
          <a:p>
            <a:pPr marL="0" lvl="0" indent="0">
              <a:buNone/>
            </a:pPr>
            <a:endParaRPr lang="en-US" sz="1400" baseline="30000" dirty="0">
              <a:solidFill>
                <a:srgbClr val="000000"/>
              </a:solidFill>
              <a:ea typeface="Times New Roman"/>
            </a:endParaRPr>
          </a:p>
          <a:p>
            <a:pPr marL="0" lvl="0" indent="0">
              <a:buNone/>
            </a:pPr>
            <a:r>
              <a:rPr lang="en-US" sz="1400" baseline="30000" dirty="0" smtClean="0">
                <a:solidFill>
                  <a:srgbClr val="000000"/>
                </a:solidFill>
                <a:ea typeface="Times New Roman"/>
              </a:rPr>
              <a:t>5</a:t>
            </a:r>
            <a:r>
              <a:rPr lang="en-US" sz="1400" dirty="0" smtClean="0">
                <a:solidFill>
                  <a:srgbClr val="000000"/>
                </a:solidFill>
                <a:ea typeface="Times New Roman"/>
              </a:rPr>
              <a:t>Provost </a:t>
            </a:r>
            <a:r>
              <a:rPr lang="en-US" sz="1400" dirty="0">
                <a:solidFill>
                  <a:srgbClr val="000000"/>
                </a:solidFill>
                <a:ea typeface="Times New Roman"/>
              </a:rPr>
              <a:t>LP, Murray S. The Health Care Data Guide: Learning from Data for Improvement. Jossey-Bass, 2011.</a:t>
            </a:r>
            <a:endParaRPr lang="en-US" sz="1400" dirty="0">
              <a:latin typeface="Times New Roman"/>
              <a:ea typeface="Times New Roman"/>
            </a:endParaRPr>
          </a:p>
          <a:p>
            <a:pPr marL="0" indent="0">
              <a:buNone/>
            </a:pPr>
            <a:endParaRPr lang="en-US" dirty="0" smtClean="0"/>
          </a:p>
          <a:p>
            <a:endParaRPr lang="en-US" dirty="0" smtClean="0"/>
          </a:p>
          <a:p>
            <a:endParaRPr lang="en-US" dirty="0"/>
          </a:p>
        </p:txBody>
      </p:sp>
      <p:sp>
        <p:nvSpPr>
          <p:cNvPr id="2" name="Title 1"/>
          <p:cNvSpPr>
            <a:spLocks noGrp="1"/>
          </p:cNvSpPr>
          <p:nvPr>
            <p:ph type="title"/>
          </p:nvPr>
        </p:nvSpPr>
        <p:spPr>
          <a:xfrm>
            <a:off x="457200" y="237912"/>
            <a:ext cx="7886700" cy="828772"/>
          </a:xfrm>
        </p:spPr>
        <p:txBody>
          <a:bodyPr>
            <a:normAutofit fontScale="90000"/>
          </a:bodyPr>
          <a:lstStyle/>
          <a:p>
            <a:r>
              <a:rPr lang="en-US" dirty="0" smtClean="0"/>
              <a:t>How To Measure: Run Charts</a:t>
            </a:r>
            <a:r>
              <a:rPr lang="en-US" baseline="30000" dirty="0"/>
              <a:t>5</a:t>
            </a:r>
            <a:r>
              <a:rPr lang="en-US" dirty="0">
                <a:solidFill>
                  <a:srgbClr val="FF0000"/>
                </a:solidFill>
              </a:rPr>
              <a:t/>
            </a:r>
            <a:br>
              <a:rPr lang="en-US"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4283522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run chart to show an example of tracking surgical infection rates" title="run chart example"/>
          <p:cNvGraphicFramePr>
            <a:graphicFrameLocks noGrp="1"/>
          </p:cNvGraphicFramePr>
          <p:nvPr>
            <p:ph idx="1"/>
            <p:extLst>
              <p:ext uri="{D42A27DB-BD31-4B8C-83A1-F6EECF244321}">
                <p14:modId xmlns:p14="http://schemas.microsoft.com/office/powerpoint/2010/main" val="2642027274"/>
              </p:ext>
            </p:extLst>
          </p:nvPr>
        </p:nvGraphicFramePr>
        <p:xfrm>
          <a:off x="457200" y="917575"/>
          <a:ext cx="78867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smtClean="0"/>
              <a:t>How To Measure: Run Chart Example</a:t>
            </a:r>
            <a:endParaRPr lang="en-US" sz="2000" dirty="0"/>
          </a:p>
        </p:txBody>
      </p:sp>
    </p:spTree>
    <p:extLst>
      <p:ext uri="{BB962C8B-B14F-4D97-AF65-F5344CB8AC3E}">
        <p14:creationId xmlns:p14="http://schemas.microsoft.com/office/powerpoint/2010/main" val="1941971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smtClean="0">
                <a:solidFill>
                  <a:schemeClr val="bg1"/>
                </a:solidFill>
              </a:rPr>
              <a:t>How To Measure: Small Multiples Example</a:t>
            </a:r>
            <a:endParaRPr lang="en-US" sz="2000" dirty="0">
              <a:solidFill>
                <a:schemeClr val="bg1"/>
              </a:solidFill>
            </a:endParaRPr>
          </a:p>
        </p:txBody>
      </p:sp>
      <p:graphicFrame>
        <p:nvGraphicFramePr>
          <p:cNvPr id="8" name="Content Placeholder 7" descr="surgical infection rate example" title="example of how to measure"/>
          <p:cNvGraphicFramePr>
            <a:graphicFrameLocks noGrp="1"/>
          </p:cNvGraphicFramePr>
          <p:nvPr>
            <p:ph sz="quarter" idx="11"/>
            <p:extLst>
              <p:ext uri="{D42A27DB-BD31-4B8C-83A1-F6EECF244321}">
                <p14:modId xmlns:p14="http://schemas.microsoft.com/office/powerpoint/2010/main" val="4201589956"/>
              </p:ext>
            </p:extLst>
          </p:nvPr>
        </p:nvGraphicFramePr>
        <p:xfrm>
          <a:off x="228600" y="914400"/>
          <a:ext cx="3581400"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descr="percentage of staff with safety culture &gt;4 example" title="example of how to measure"/>
          <p:cNvGraphicFramePr>
            <a:graphicFrameLocks noGrp="1"/>
          </p:cNvGraphicFramePr>
          <p:nvPr>
            <p:ph sz="quarter" idx="12"/>
            <p:extLst>
              <p:ext uri="{D42A27DB-BD31-4B8C-83A1-F6EECF244321}">
                <p14:modId xmlns:p14="http://schemas.microsoft.com/office/powerpoint/2010/main" val="1805508311"/>
              </p:ext>
            </p:extLst>
          </p:nvPr>
        </p:nvGraphicFramePr>
        <p:xfrm>
          <a:off x="228600" y="3352800"/>
          <a:ext cx="3581400" cy="2362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descr="patient satisfaction run chart example" title="examples of how to measure"/>
          <p:cNvGraphicFramePr>
            <a:graphicFrameLocks noGrp="1"/>
          </p:cNvGraphicFramePr>
          <p:nvPr>
            <p:ph sz="quarter" idx="13"/>
            <p:extLst>
              <p:ext uri="{D42A27DB-BD31-4B8C-83A1-F6EECF244321}">
                <p14:modId xmlns:p14="http://schemas.microsoft.com/office/powerpoint/2010/main" val="4244751131"/>
              </p:ext>
            </p:extLst>
          </p:nvPr>
        </p:nvGraphicFramePr>
        <p:xfrm>
          <a:off x="4495800" y="914400"/>
          <a:ext cx="3581400" cy="2362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descr="percent on-time antibiotics run chart example" title="examples of how to measure"/>
          <p:cNvGraphicFramePr>
            <a:graphicFrameLocks noGrp="1"/>
          </p:cNvGraphicFramePr>
          <p:nvPr>
            <p:ph sz="quarter" idx="14"/>
            <p:extLst>
              <p:ext uri="{D42A27DB-BD31-4B8C-83A1-F6EECF244321}">
                <p14:modId xmlns:p14="http://schemas.microsoft.com/office/powerpoint/2010/main" val="3729585036"/>
              </p:ext>
            </p:extLst>
          </p:nvPr>
        </p:nvGraphicFramePr>
        <p:xfrm>
          <a:off x="4495800" y="3352800"/>
          <a:ext cx="3581400" cy="2362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81918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2600" y="1143000"/>
            <a:ext cx="7975600" cy="4797756"/>
          </a:xfrm>
        </p:spPr>
        <p:txBody>
          <a:bodyPr>
            <a:normAutofit fontScale="77500" lnSpcReduction="20000"/>
          </a:bodyPr>
          <a:lstStyle/>
          <a:p>
            <a:pPr>
              <a:lnSpc>
                <a:spcPct val="120000"/>
              </a:lnSpc>
            </a:pPr>
            <a:r>
              <a:rPr lang="en-US" sz="3100" dirty="0"/>
              <a:t>Assess progress of the sustainability process (intangible measurement of staff engagement and culture change, embedding into culture, etc</a:t>
            </a:r>
            <a:r>
              <a:rPr lang="en-US" sz="3100" dirty="0" smtClean="0"/>
              <a:t>.)</a:t>
            </a:r>
          </a:p>
          <a:p>
            <a:r>
              <a:rPr lang="en-US" sz="3100" dirty="0" smtClean="0"/>
              <a:t>Monitor, review, adapt</a:t>
            </a:r>
            <a:r>
              <a:rPr lang="en-US" sz="3100" baseline="30000" dirty="0"/>
              <a:t>6</a:t>
            </a:r>
            <a:endParaRPr lang="en-US" sz="3100" baseline="30000" dirty="0" smtClean="0"/>
          </a:p>
          <a:p>
            <a:r>
              <a:rPr lang="en-US" sz="3100" dirty="0" smtClean="0"/>
              <a:t>Communicate and engage</a:t>
            </a:r>
          </a:p>
          <a:p>
            <a:pPr lvl="1"/>
            <a:r>
              <a:rPr lang="en-US" sz="3100" dirty="0" smtClean="0"/>
              <a:t>Incorporate evaluation findings</a:t>
            </a:r>
          </a:p>
          <a:p>
            <a:pPr lvl="1"/>
            <a:r>
              <a:rPr lang="en-US" sz="3100" dirty="0"/>
              <a:t>Initiate </a:t>
            </a:r>
            <a:r>
              <a:rPr lang="en-US" sz="3100" dirty="0" smtClean="0"/>
              <a:t>breakthrough conversations</a:t>
            </a:r>
            <a:r>
              <a:rPr lang="en-US" sz="3100" baseline="30000" dirty="0" smtClean="0"/>
              <a:t>4</a:t>
            </a:r>
          </a:p>
          <a:p>
            <a:pPr lvl="1"/>
            <a:r>
              <a:rPr lang="en-US" sz="3100" dirty="0" smtClean="0"/>
              <a:t>Share </a:t>
            </a:r>
            <a:r>
              <a:rPr lang="en-US" sz="3100" dirty="0"/>
              <a:t>proven safe practices </a:t>
            </a:r>
            <a:r>
              <a:rPr lang="en-US" sz="3100" dirty="0" smtClean="0"/>
              <a:t>and </a:t>
            </a:r>
            <a:r>
              <a:rPr lang="en-US" sz="3100" dirty="0"/>
              <a:t>lessons </a:t>
            </a:r>
            <a:r>
              <a:rPr lang="en-US" sz="3100" dirty="0" smtClean="0"/>
              <a:t>learned</a:t>
            </a:r>
            <a:endParaRPr lang="en-US" sz="3100" dirty="0"/>
          </a:p>
          <a:p>
            <a:pPr>
              <a:lnSpc>
                <a:spcPct val="120000"/>
              </a:lnSpc>
            </a:pPr>
            <a:r>
              <a:rPr lang="en-US" sz="3100" dirty="0" smtClean="0"/>
              <a:t>Review data regularly by senior leadership and all facility stakeholders</a:t>
            </a:r>
          </a:p>
          <a:p>
            <a:pPr marL="0" lvl="0" indent="0">
              <a:spcBef>
                <a:spcPts val="0"/>
              </a:spcBef>
              <a:buNone/>
            </a:pPr>
            <a:endParaRPr lang="en-US" sz="1400" baseline="30000" dirty="0" smtClean="0">
              <a:solidFill>
                <a:srgbClr val="000000"/>
              </a:solidFill>
              <a:ea typeface="Times New Roman"/>
            </a:endParaRPr>
          </a:p>
          <a:p>
            <a:pPr marL="0" lvl="0" indent="0">
              <a:spcBef>
                <a:spcPts val="0"/>
              </a:spcBef>
              <a:buNone/>
            </a:pPr>
            <a:r>
              <a:rPr lang="en-US" sz="1400" baseline="30000" dirty="0" smtClean="0">
                <a:solidFill>
                  <a:srgbClr val="000000"/>
                </a:solidFill>
                <a:ea typeface="Times New Roman"/>
              </a:rPr>
              <a:t>4</a:t>
            </a:r>
            <a:r>
              <a:rPr lang="en-US" sz="1400" dirty="0" smtClean="0">
                <a:solidFill>
                  <a:srgbClr val="000000"/>
                </a:solidFill>
                <a:ea typeface="Times New Roman"/>
              </a:rPr>
              <a:t>5 </a:t>
            </a:r>
            <a:r>
              <a:rPr lang="en-US" sz="1400" dirty="0">
                <a:solidFill>
                  <a:srgbClr val="000000"/>
                </a:solidFill>
                <a:ea typeface="Times New Roman"/>
              </a:rPr>
              <a:t>Million Lives Campaign. Getting Started Kit:</a:t>
            </a:r>
            <a:r>
              <a:rPr lang="en-US" sz="1400" i="1" dirty="0">
                <a:solidFill>
                  <a:srgbClr val="000000"/>
                </a:solidFill>
                <a:ea typeface="Times New Roman"/>
              </a:rPr>
              <a:t> </a:t>
            </a:r>
            <a:r>
              <a:rPr lang="en-US" sz="1400" dirty="0">
                <a:solidFill>
                  <a:srgbClr val="000000"/>
                </a:solidFill>
                <a:ea typeface="Times New Roman"/>
              </a:rPr>
              <a:t>Sustainability and Spread. Cambridge, MA: Institute for Healthcare Improvement; 2008. </a:t>
            </a:r>
            <a:r>
              <a:rPr lang="en-US" sz="1400" dirty="0">
                <a:solidFill>
                  <a:srgbClr val="000000"/>
                </a:solidFill>
                <a:ea typeface="Times New Roman"/>
                <a:hlinkClick r:id="rId3"/>
              </a:rPr>
              <a:t>http://www.ihi.org/education/IHIOpenSchool/Courses/Documents/CourseraDocuments/13_SpreadSustainabilityHowToGuidev14[1].pdf</a:t>
            </a:r>
            <a:r>
              <a:rPr lang="en-US" sz="1400" dirty="0">
                <a:solidFill>
                  <a:srgbClr val="000000"/>
                </a:solidFill>
                <a:ea typeface="Times New Roman"/>
              </a:rPr>
              <a:t>. Accessed July 2013.</a:t>
            </a:r>
          </a:p>
          <a:p>
            <a:pPr marL="0" indent="0">
              <a:spcBef>
                <a:spcPts val="600"/>
              </a:spcBef>
              <a:buNone/>
            </a:pPr>
            <a:endParaRPr lang="en-US" sz="900" dirty="0">
              <a:solidFill>
                <a:srgbClr val="000000"/>
              </a:solidFill>
              <a:ea typeface="Times New Roman"/>
            </a:endParaRPr>
          </a:p>
          <a:p>
            <a:pPr marL="0" lvl="0" indent="0">
              <a:buNone/>
            </a:pPr>
            <a:r>
              <a:rPr lang="en-US" sz="1400" baseline="30000" dirty="0" smtClean="0">
                <a:solidFill>
                  <a:srgbClr val="000000"/>
                </a:solidFill>
                <a:ea typeface="Times New Roman"/>
              </a:rPr>
              <a:t>6</a:t>
            </a:r>
            <a:r>
              <a:rPr lang="en-US" sz="1400" dirty="0" smtClean="0">
                <a:solidFill>
                  <a:srgbClr val="000000"/>
                </a:solidFill>
                <a:ea typeface="Times New Roman"/>
              </a:rPr>
              <a:t>Swerissen </a:t>
            </a:r>
            <a:r>
              <a:rPr lang="en-US" sz="1400" dirty="0">
                <a:solidFill>
                  <a:srgbClr val="000000"/>
                </a:solidFill>
                <a:ea typeface="Times New Roman"/>
              </a:rPr>
              <a:t>H. Understanding the Sustainability of Health Programs and Organisational Change. A Paper for the Victorian Quality Council. June 2007. </a:t>
            </a:r>
            <a:r>
              <a:rPr lang="en-US" sz="1400" dirty="0">
                <a:solidFill>
                  <a:srgbClr val="000000"/>
                </a:solidFill>
                <a:ea typeface="Times New Roman"/>
                <a:hlinkClick r:id="rId4"/>
              </a:rPr>
              <a:t>http://citeseerx.ist.psu.edu/viewdoc/download?doi=10.1.1.532.2737&amp;rep=rep1&amp;type=pdf</a:t>
            </a:r>
            <a:r>
              <a:rPr lang="en-US" sz="1400" dirty="0">
                <a:solidFill>
                  <a:srgbClr val="000000"/>
                </a:solidFill>
                <a:ea typeface="Times New Roman"/>
              </a:rPr>
              <a:t>.</a:t>
            </a:r>
            <a:endParaRPr lang="en-US" sz="1400" dirty="0">
              <a:latin typeface="Times New Roman"/>
              <a:ea typeface="Times New Roman"/>
            </a:endParaRPr>
          </a:p>
          <a:p>
            <a:pPr marL="0" indent="0">
              <a:buNone/>
            </a:pPr>
            <a:endParaRPr lang="en-US" dirty="0" smtClean="0"/>
          </a:p>
          <a:p>
            <a:pPr marL="0" indent="0">
              <a:buNone/>
            </a:pPr>
            <a:endParaRPr lang="en-US" dirty="0" smtClean="0"/>
          </a:p>
          <a:p>
            <a:pPr marL="0" indent="0">
              <a:buNone/>
            </a:pPr>
            <a:endParaRPr lang="en-US" dirty="0"/>
          </a:p>
        </p:txBody>
      </p:sp>
      <p:sp>
        <p:nvSpPr>
          <p:cNvPr id="6" name="Title 5"/>
          <p:cNvSpPr>
            <a:spLocks noGrp="1"/>
          </p:cNvSpPr>
          <p:nvPr>
            <p:ph type="title"/>
          </p:nvPr>
        </p:nvSpPr>
        <p:spPr/>
        <p:txBody>
          <a:bodyPr/>
          <a:lstStyle/>
          <a:p>
            <a:r>
              <a:rPr lang="en-US" dirty="0" smtClean="0"/>
              <a:t>Establish Followup and Feedback System</a:t>
            </a:r>
            <a:endParaRPr lang="en-US" dirty="0"/>
          </a:p>
        </p:txBody>
      </p:sp>
    </p:spTree>
    <p:extLst>
      <p:ext uri="{BB962C8B-B14F-4D97-AF65-F5344CB8AC3E}">
        <p14:creationId xmlns:p14="http://schemas.microsoft.com/office/powerpoint/2010/main" val="406544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fontScale="92500" lnSpcReduction="20000"/>
          </a:bodyPr>
          <a:lstStyle/>
          <a:p>
            <a:pPr>
              <a:lnSpc>
                <a:spcPct val="110000"/>
              </a:lnSpc>
            </a:pPr>
            <a:r>
              <a:rPr lang="en-US" dirty="0" smtClean="0"/>
              <a:t>The Community Health Network in Indiana uses central line insertion kits that contain all the tools and checklists to comply with their improvement process’s central line bundle elements</a:t>
            </a:r>
            <a:r>
              <a:rPr lang="en-US" baseline="30000" dirty="0"/>
              <a:t>4</a:t>
            </a:r>
            <a:endParaRPr lang="en-US" baseline="30000" dirty="0" smtClean="0"/>
          </a:p>
          <a:p>
            <a:pPr>
              <a:lnSpc>
                <a:spcPct val="110000"/>
              </a:lnSpc>
            </a:pPr>
            <a:r>
              <a:rPr lang="en-US" dirty="0" smtClean="0"/>
              <a:t>Many hospitals merge multiple workflows to streamline daily practice (i.e., medication reconciliation forms that double as admission order forms)</a:t>
            </a:r>
          </a:p>
          <a:p>
            <a:pPr marL="0" lvl="0" indent="0">
              <a:spcBef>
                <a:spcPts val="7800"/>
              </a:spcBef>
              <a:buNone/>
            </a:pPr>
            <a:r>
              <a:rPr lang="en-US" sz="1300" baseline="30000" dirty="0">
                <a:solidFill>
                  <a:srgbClr val="000000"/>
                </a:solidFill>
                <a:ea typeface="Times New Roman"/>
              </a:rPr>
              <a:t>4</a:t>
            </a:r>
            <a:r>
              <a:rPr lang="en-US" sz="1300" dirty="0" smtClean="0">
                <a:solidFill>
                  <a:srgbClr val="000000"/>
                </a:solidFill>
                <a:ea typeface="Times New Roman"/>
              </a:rPr>
              <a:t>5 </a:t>
            </a:r>
            <a:r>
              <a:rPr lang="en-US" sz="1300" dirty="0">
                <a:solidFill>
                  <a:srgbClr val="000000"/>
                </a:solidFill>
                <a:ea typeface="Times New Roman"/>
              </a:rPr>
              <a:t>Million Lives Campaign. Getting Started Kit:</a:t>
            </a:r>
            <a:r>
              <a:rPr lang="en-US" sz="1300" i="1" dirty="0">
                <a:solidFill>
                  <a:srgbClr val="000000"/>
                </a:solidFill>
                <a:ea typeface="Times New Roman"/>
              </a:rPr>
              <a:t> </a:t>
            </a:r>
            <a:r>
              <a:rPr lang="en-US" sz="1300" dirty="0">
                <a:solidFill>
                  <a:srgbClr val="000000"/>
                </a:solidFill>
                <a:ea typeface="Times New Roman"/>
              </a:rPr>
              <a:t>Sustainability and Spread. Cambridge, MA: Institute for Healthcare Improvement; 2008. Available at </a:t>
            </a:r>
            <a:r>
              <a:rPr lang="en-US" sz="1300" u="sng" dirty="0">
                <a:solidFill>
                  <a:srgbClr val="000000"/>
                </a:solidFill>
                <a:ea typeface="Times New Roman"/>
                <a:hlinkClick r:id="rId3"/>
              </a:rPr>
              <a:t>www.ihi.org</a:t>
            </a:r>
            <a:r>
              <a:rPr lang="en-US" sz="1300" dirty="0">
                <a:solidFill>
                  <a:srgbClr val="000000"/>
                </a:solidFill>
                <a:ea typeface="Times New Roman"/>
              </a:rPr>
              <a:t>. Accessed July 2013. </a:t>
            </a:r>
            <a:r>
              <a:rPr lang="en-US" sz="1300" dirty="0">
                <a:solidFill>
                  <a:srgbClr val="000000"/>
                </a:solidFill>
                <a:ea typeface="Times New Roman"/>
                <a:hlinkClick r:id="rId4"/>
              </a:rPr>
              <a:t>http://www.ihi.org/education/IHIOpenSchool/Courses/Documents/CourseraDocuments/13_SpreadSustainabilityHowToGuidev14[1].pdf</a:t>
            </a:r>
            <a:r>
              <a:rPr lang="en-US" sz="1300" dirty="0">
                <a:solidFill>
                  <a:srgbClr val="000000"/>
                </a:solidFill>
                <a:ea typeface="Times New Roman"/>
              </a:rPr>
              <a:t>.</a:t>
            </a:r>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a:t>Sustainability Examples: </a:t>
            </a:r>
            <a:r>
              <a:rPr lang="en-US" dirty="0" smtClean="0"/>
              <a:t>Organizational Structure</a:t>
            </a:r>
            <a:endParaRPr lang="en-US" dirty="0"/>
          </a:p>
        </p:txBody>
      </p:sp>
    </p:spTree>
    <p:extLst>
      <p:ext uri="{BB962C8B-B14F-4D97-AF65-F5344CB8AC3E}">
        <p14:creationId xmlns:p14="http://schemas.microsoft.com/office/powerpoint/2010/main" val="871435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19200"/>
            <a:ext cx="7886700" cy="5029860"/>
          </a:xfrm>
        </p:spPr>
        <p:txBody>
          <a:bodyPr>
            <a:normAutofit fontScale="70000" lnSpcReduction="20000"/>
          </a:bodyPr>
          <a:lstStyle/>
          <a:p>
            <a:pPr>
              <a:lnSpc>
                <a:spcPct val="120000"/>
              </a:lnSpc>
            </a:pPr>
            <a:r>
              <a:rPr lang="en-US" dirty="0" smtClean="0"/>
              <a:t>Baptist Memorial Health Care created a measurement system including</a:t>
            </a:r>
            <a:r>
              <a:rPr lang="en-US" baseline="30000" dirty="0" smtClean="0"/>
              <a:t>4</a:t>
            </a:r>
            <a:r>
              <a:rPr lang="en-US" dirty="0"/>
              <a:t>—</a:t>
            </a:r>
            <a:endParaRPr lang="en-US" baseline="30000" dirty="0" smtClean="0"/>
          </a:p>
          <a:p>
            <a:pPr lvl="1"/>
            <a:r>
              <a:rPr lang="en-US" dirty="0" smtClean="0"/>
              <a:t>An appointed facilitator</a:t>
            </a:r>
          </a:p>
          <a:p>
            <a:pPr lvl="1"/>
            <a:r>
              <a:rPr lang="en-US" dirty="0" smtClean="0"/>
              <a:t>A process for collecting, reporting, and inputting data into system database</a:t>
            </a:r>
          </a:p>
          <a:p>
            <a:pPr lvl="1"/>
            <a:r>
              <a:rPr lang="en-US" dirty="0" smtClean="0"/>
              <a:t>Generation of graphics to show performance trends </a:t>
            </a:r>
          </a:p>
          <a:p>
            <a:pPr lvl="1"/>
            <a:r>
              <a:rPr lang="en-US" dirty="0" smtClean="0"/>
              <a:t>Communication to senior leadership and medical staff</a:t>
            </a:r>
          </a:p>
          <a:p>
            <a:pPr lvl="1"/>
            <a:r>
              <a:rPr lang="en-US" dirty="0" smtClean="0"/>
              <a:t>Refining of the improvement plan based on data</a:t>
            </a:r>
          </a:p>
          <a:p>
            <a:pPr>
              <a:lnSpc>
                <a:spcPct val="120000"/>
              </a:lnSpc>
            </a:pPr>
            <a:r>
              <a:rPr lang="en-US" dirty="0" smtClean="0"/>
              <a:t>Minnesota Children’s Hospitals and Clinics uses a screen saver slide show on all hospital computer terminals to display up-to-date intervention results</a:t>
            </a:r>
          </a:p>
          <a:p>
            <a:pPr marL="0" lvl="0" indent="0">
              <a:spcBef>
                <a:spcPts val="5400"/>
              </a:spcBef>
              <a:buNone/>
            </a:pPr>
            <a:r>
              <a:rPr lang="en-US" sz="1700" baseline="30000" dirty="0">
                <a:solidFill>
                  <a:srgbClr val="000000"/>
                </a:solidFill>
                <a:ea typeface="Times New Roman"/>
              </a:rPr>
              <a:t>4</a:t>
            </a:r>
            <a:r>
              <a:rPr lang="en-US" sz="1700" dirty="0" smtClean="0">
                <a:solidFill>
                  <a:srgbClr val="000000"/>
                </a:solidFill>
                <a:ea typeface="Times New Roman"/>
              </a:rPr>
              <a:t>5 </a:t>
            </a:r>
            <a:r>
              <a:rPr lang="en-US" sz="1700" dirty="0">
                <a:solidFill>
                  <a:srgbClr val="000000"/>
                </a:solidFill>
                <a:ea typeface="Times New Roman"/>
              </a:rPr>
              <a:t>Million Lives Campaign. Getting Started Kit:</a:t>
            </a:r>
            <a:r>
              <a:rPr lang="en-US" sz="1700" i="1" dirty="0">
                <a:solidFill>
                  <a:srgbClr val="000000"/>
                </a:solidFill>
                <a:ea typeface="Times New Roman"/>
              </a:rPr>
              <a:t> </a:t>
            </a:r>
            <a:r>
              <a:rPr lang="en-US" sz="1700" dirty="0">
                <a:solidFill>
                  <a:srgbClr val="000000"/>
                </a:solidFill>
                <a:ea typeface="Times New Roman"/>
              </a:rPr>
              <a:t>Sustainability and Spread. Cambridge, MA: Institute for Healthcare Improvement; 2008. </a:t>
            </a:r>
            <a:r>
              <a:rPr lang="en-US" sz="1700" dirty="0" smtClean="0">
                <a:solidFill>
                  <a:srgbClr val="000000"/>
                </a:solidFill>
                <a:ea typeface="Times New Roman"/>
              </a:rPr>
              <a:t>Accessed </a:t>
            </a:r>
            <a:r>
              <a:rPr lang="en-US" sz="1700" dirty="0">
                <a:solidFill>
                  <a:srgbClr val="000000"/>
                </a:solidFill>
                <a:ea typeface="Times New Roman"/>
              </a:rPr>
              <a:t>July 2013. </a:t>
            </a:r>
            <a:r>
              <a:rPr lang="en-US" sz="1700" dirty="0">
                <a:solidFill>
                  <a:srgbClr val="000000"/>
                </a:solidFill>
                <a:ea typeface="Times New Roman"/>
                <a:hlinkClick r:id="rId3"/>
              </a:rPr>
              <a:t>http://www.ihi.org/education/IHIOpenSchool/Courses/Documents/CourseraDocuments/13_SpreadSustainabilityHowToGuidev14[1].pdf</a:t>
            </a:r>
            <a:r>
              <a:rPr lang="en-US" sz="1700" dirty="0">
                <a:solidFill>
                  <a:srgbClr val="000000"/>
                </a:solidFill>
                <a:ea typeface="Times New Roman"/>
              </a:rPr>
              <a:t>.</a:t>
            </a:r>
          </a:p>
          <a:p>
            <a:pPr marL="0" indent="0">
              <a:buNone/>
            </a:pPr>
            <a:endParaRPr lang="en-US" dirty="0" smtClean="0"/>
          </a:p>
          <a:p>
            <a:pPr lvl="1"/>
            <a:endParaRPr lang="en-US" dirty="0" smtClean="0"/>
          </a:p>
        </p:txBody>
      </p:sp>
      <p:sp>
        <p:nvSpPr>
          <p:cNvPr id="2" name="Title 1"/>
          <p:cNvSpPr>
            <a:spLocks noGrp="1"/>
          </p:cNvSpPr>
          <p:nvPr>
            <p:ph type="title"/>
          </p:nvPr>
        </p:nvSpPr>
        <p:spPr/>
        <p:txBody>
          <a:bodyPr/>
          <a:lstStyle/>
          <a:p>
            <a:pPr lvl="0"/>
            <a:r>
              <a:rPr lang="en-US" dirty="0" smtClean="0"/>
              <a:t>Sustainability Examples: Data</a:t>
            </a:r>
            <a:endParaRPr lang="en-US" dirty="0"/>
          </a:p>
        </p:txBody>
      </p:sp>
    </p:spTree>
    <p:extLst>
      <p:ext uri="{BB962C8B-B14F-4D97-AF65-F5344CB8AC3E}">
        <p14:creationId xmlns:p14="http://schemas.microsoft.com/office/powerpoint/2010/main" val="689199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295400"/>
            <a:ext cx="7886700" cy="5029860"/>
          </a:xfrm>
        </p:spPr>
        <p:txBody>
          <a:bodyPr>
            <a:normAutofit lnSpcReduction="10000"/>
          </a:bodyPr>
          <a:lstStyle/>
          <a:p>
            <a:r>
              <a:rPr lang="en-US" dirty="0" smtClean="0"/>
              <a:t>The Advocate Health System in Chicago participates in capacity building by providing education around quality improvement, process improvement, and measurement techniques in regular staff seminars</a:t>
            </a:r>
            <a:r>
              <a:rPr lang="en-US" baseline="30000" dirty="0"/>
              <a:t>4</a:t>
            </a:r>
            <a:endParaRPr lang="en-US" baseline="30000" dirty="0" smtClean="0"/>
          </a:p>
          <a:p>
            <a:pPr marL="0" lvl="0" indent="0">
              <a:spcBef>
                <a:spcPts val="17400"/>
              </a:spcBef>
              <a:buNone/>
            </a:pPr>
            <a:r>
              <a:rPr lang="en-US" sz="1200" baseline="30000" dirty="0" smtClean="0">
                <a:solidFill>
                  <a:srgbClr val="000000"/>
                </a:solidFill>
                <a:ea typeface="Times New Roman"/>
              </a:rPr>
              <a:t>4</a:t>
            </a:r>
            <a:r>
              <a:rPr lang="en-US" sz="1200" dirty="0" smtClean="0">
                <a:solidFill>
                  <a:srgbClr val="000000"/>
                </a:solidFill>
                <a:ea typeface="Times New Roman"/>
              </a:rPr>
              <a:t>5 </a:t>
            </a:r>
            <a:r>
              <a:rPr lang="en-US" sz="1200" dirty="0">
                <a:solidFill>
                  <a:srgbClr val="000000"/>
                </a:solidFill>
                <a:ea typeface="Times New Roman"/>
              </a:rPr>
              <a:t>Million Lives Campaign. Getting Started Kit:</a:t>
            </a:r>
            <a:r>
              <a:rPr lang="en-US" sz="1200" i="1" dirty="0">
                <a:solidFill>
                  <a:srgbClr val="000000"/>
                </a:solidFill>
                <a:ea typeface="Times New Roman"/>
              </a:rPr>
              <a:t> </a:t>
            </a:r>
            <a:r>
              <a:rPr lang="en-US" sz="1200" dirty="0">
                <a:solidFill>
                  <a:srgbClr val="000000"/>
                </a:solidFill>
                <a:ea typeface="Times New Roman"/>
              </a:rPr>
              <a:t>Sustainability and Spread. Cambridge, MA: Institute for Healthcare Improvement; 2008. </a:t>
            </a:r>
            <a:r>
              <a:rPr lang="en-US" sz="1200" dirty="0" smtClean="0">
                <a:solidFill>
                  <a:srgbClr val="000000"/>
                </a:solidFill>
                <a:ea typeface="Times New Roman"/>
              </a:rPr>
              <a:t>Accessed </a:t>
            </a:r>
            <a:r>
              <a:rPr lang="en-US" sz="1200" dirty="0">
                <a:solidFill>
                  <a:srgbClr val="000000"/>
                </a:solidFill>
                <a:ea typeface="Times New Roman"/>
              </a:rPr>
              <a:t>July 2013. </a:t>
            </a:r>
            <a:r>
              <a:rPr lang="en-US" sz="1200" dirty="0">
                <a:solidFill>
                  <a:srgbClr val="000000"/>
                </a:solidFill>
                <a:ea typeface="Times New Roman"/>
                <a:hlinkClick r:id="rId3"/>
              </a:rPr>
              <a:t>http://www.ihi.org/education/IHIOpenSchool/Courses/Documents/CourseraDocuments/13_SpreadSustainabilityHowToGuidev14[1].pdf</a:t>
            </a:r>
            <a:r>
              <a:rPr lang="en-US" sz="1200" dirty="0">
                <a:solidFill>
                  <a:srgbClr val="000000"/>
                </a:solidFill>
                <a:ea typeface="Times New Roman"/>
              </a:rPr>
              <a:t>.</a:t>
            </a:r>
          </a:p>
          <a:p>
            <a:pPr marL="0" indent="0">
              <a:buNone/>
            </a:pPr>
            <a:endParaRPr lang="en-US" baseline="30000" dirty="0" smtClean="0"/>
          </a:p>
          <a:p>
            <a:pPr marL="0" indent="0">
              <a:buNone/>
            </a:pPr>
            <a:endParaRPr lang="en-US" dirty="0"/>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a:t>Sustainability Examples: </a:t>
            </a:r>
            <a:r>
              <a:rPr lang="en-US" dirty="0" smtClean="0"/>
              <a:t>Capacity Building</a:t>
            </a:r>
            <a:endParaRPr lang="en-US" dirty="0"/>
          </a:p>
        </p:txBody>
      </p:sp>
    </p:spTree>
    <p:extLst>
      <p:ext uri="{BB962C8B-B14F-4D97-AF65-F5344CB8AC3E}">
        <p14:creationId xmlns:p14="http://schemas.microsoft.com/office/powerpoint/2010/main" val="1248558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799"/>
            <a:ext cx="7886700" cy="4880305"/>
          </a:xfrm>
        </p:spPr>
        <p:txBody>
          <a:bodyPr>
            <a:normAutofit lnSpcReduction="10000"/>
          </a:bodyPr>
          <a:lstStyle/>
          <a:p>
            <a:r>
              <a:rPr lang="en-US" dirty="0" smtClean="0"/>
              <a:t>Ensuring gains are maintained beyond the life of the project</a:t>
            </a:r>
            <a:r>
              <a:rPr lang="en-US" baseline="30000" dirty="0"/>
              <a:t>1</a:t>
            </a:r>
            <a:r>
              <a:rPr lang="en-US" dirty="0" smtClean="0"/>
              <a:t>, or the institutionalization or routinization</a:t>
            </a:r>
            <a:r>
              <a:rPr lang="en-US" dirty="0"/>
              <a:t> </a:t>
            </a:r>
            <a:r>
              <a:rPr lang="en-US" dirty="0" smtClean="0"/>
              <a:t>of programs into ongoing organizational systems</a:t>
            </a:r>
            <a:endParaRPr lang="en-US" dirty="0"/>
          </a:p>
          <a:p>
            <a:pPr marL="0" lvl="0" indent="0">
              <a:spcBef>
                <a:spcPts val="21000"/>
              </a:spcBef>
              <a:buNone/>
            </a:pPr>
            <a:r>
              <a:rPr lang="en-US" sz="1200" baseline="30000" dirty="0" smtClean="0">
                <a:solidFill>
                  <a:srgbClr val="000000"/>
                </a:solidFill>
                <a:ea typeface="Times New Roman"/>
              </a:rPr>
              <a:t>1</a:t>
            </a:r>
            <a:r>
              <a:rPr lang="en-US" sz="1200" dirty="0" smtClean="0">
                <a:solidFill>
                  <a:srgbClr val="000000"/>
                </a:solidFill>
                <a:ea typeface="Times New Roman"/>
              </a:rPr>
              <a:t>Clinical </a:t>
            </a:r>
            <a:r>
              <a:rPr lang="en-US" sz="1200" dirty="0">
                <a:solidFill>
                  <a:srgbClr val="000000"/>
                </a:solidFill>
                <a:ea typeface="Times New Roman"/>
              </a:rPr>
              <a:t>Excellence Commission (CEC), Enhancing Project Spread and Sustainability – A Companion to the </a:t>
            </a:r>
            <a:r>
              <a:rPr lang="en-US" sz="1200" dirty="0" smtClean="0">
                <a:solidFill>
                  <a:srgbClr val="000000"/>
                </a:solidFill>
                <a:ea typeface="Times New Roman"/>
              </a:rPr>
              <a:t>“Easy </a:t>
            </a:r>
            <a:r>
              <a:rPr lang="en-US" sz="1200" dirty="0">
                <a:solidFill>
                  <a:srgbClr val="000000"/>
                </a:solidFill>
                <a:ea typeface="Times New Roman"/>
              </a:rPr>
              <a:t>Guide to Clinical Practice </a:t>
            </a:r>
            <a:r>
              <a:rPr lang="en-US" sz="1200" dirty="0" smtClean="0">
                <a:solidFill>
                  <a:srgbClr val="000000"/>
                </a:solidFill>
                <a:ea typeface="Times New Roman"/>
              </a:rPr>
              <a:t>Improvement.” Sydney, Australia: </a:t>
            </a:r>
            <a:r>
              <a:rPr lang="en-US" sz="1200" dirty="0">
                <a:solidFill>
                  <a:srgbClr val="000000"/>
                </a:solidFill>
                <a:ea typeface="Times New Roman"/>
              </a:rPr>
              <a:t>CEC. August 2008</a:t>
            </a:r>
            <a:r>
              <a:rPr lang="en-US" sz="1200" dirty="0" smtClean="0">
                <a:solidFill>
                  <a:srgbClr val="000000"/>
                </a:solidFill>
                <a:ea typeface="Times New Roman"/>
              </a:rPr>
              <a:t>. </a:t>
            </a:r>
            <a:r>
              <a:rPr lang="en-US" sz="1200" dirty="0">
                <a:solidFill>
                  <a:srgbClr val="000000"/>
                </a:solidFill>
                <a:ea typeface="Times New Roman"/>
              </a:rPr>
              <a:t>http://www.cec.health.nsw.gov.au/__</a:t>
            </a:r>
            <a:r>
              <a:rPr lang="en-US" sz="1200" dirty="0" smtClean="0">
                <a:solidFill>
                  <a:srgbClr val="000000"/>
                </a:solidFill>
                <a:ea typeface="Times New Roman"/>
              </a:rPr>
              <a:t>data/assets/pdf_file/0007/258343/spread-and-sustainability.pdf.</a:t>
            </a:r>
            <a:endParaRPr lang="en-US" sz="1200" dirty="0" smtClean="0"/>
          </a:p>
        </p:txBody>
      </p:sp>
      <p:sp>
        <p:nvSpPr>
          <p:cNvPr id="2" name="Title 1"/>
          <p:cNvSpPr>
            <a:spLocks noGrp="1"/>
          </p:cNvSpPr>
          <p:nvPr>
            <p:ph type="title"/>
          </p:nvPr>
        </p:nvSpPr>
        <p:spPr>
          <a:xfrm>
            <a:off x="457200" y="123642"/>
            <a:ext cx="7886700" cy="828772"/>
          </a:xfrm>
        </p:spPr>
        <p:txBody>
          <a:bodyPr>
            <a:normAutofit fontScale="90000"/>
          </a:bodyPr>
          <a:lstStyle/>
          <a:p>
            <a:r>
              <a:rPr lang="en-US" dirty="0" smtClean="0"/>
              <a:t>Definition of Sustainability</a:t>
            </a:r>
            <a:br>
              <a:rPr lang="en-US" dirty="0" smtClean="0"/>
            </a:br>
            <a:endParaRPr lang="en-US" dirty="0"/>
          </a:p>
        </p:txBody>
      </p:sp>
    </p:spTree>
    <p:extLst>
      <p:ext uri="{BB962C8B-B14F-4D97-AF65-F5344CB8AC3E}">
        <p14:creationId xmlns:p14="http://schemas.microsoft.com/office/powerpoint/2010/main" val="3092218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lnSpcReduction="10000"/>
          </a:bodyPr>
          <a:lstStyle/>
          <a:p>
            <a:r>
              <a:rPr lang="en-US" dirty="0" smtClean="0"/>
              <a:t>Sustainability helps organizations embed processes into their organizational culture</a:t>
            </a:r>
          </a:p>
          <a:p>
            <a:r>
              <a:rPr lang="en-US" dirty="0" smtClean="0"/>
              <a:t>Organizations need to be prepared to address barriers that can affect sustainability</a:t>
            </a:r>
          </a:p>
          <a:p>
            <a:r>
              <a:rPr lang="en-US" dirty="0" smtClean="0"/>
              <a:t>An effective sustainability plan includes—</a:t>
            </a:r>
          </a:p>
          <a:p>
            <a:pPr lvl="1"/>
            <a:r>
              <a:rPr lang="en-US" dirty="0" smtClean="0"/>
              <a:t>Planning early in the improvement process</a:t>
            </a:r>
          </a:p>
          <a:p>
            <a:pPr lvl="1"/>
            <a:r>
              <a:rPr lang="en-US" dirty="0" smtClean="0"/>
              <a:t>Easy to reach goals</a:t>
            </a:r>
          </a:p>
          <a:p>
            <a:pPr lvl="1"/>
            <a:r>
              <a:rPr lang="en-US" dirty="0" smtClean="0"/>
              <a:t>Program champion</a:t>
            </a:r>
          </a:p>
          <a:p>
            <a:pPr lvl="1"/>
            <a:r>
              <a:rPr lang="en-US" dirty="0" smtClean="0"/>
              <a:t>Fit within organizational mission</a:t>
            </a:r>
          </a:p>
          <a:p>
            <a:pPr lvl="1"/>
            <a:r>
              <a:rPr lang="en-US" dirty="0" smtClean="0"/>
              <a:t>Ongoing evaluation and transparency of measures</a:t>
            </a:r>
            <a:endParaRPr lang="en-US" dirty="0"/>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133333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r>
              <a:rPr lang="en-US" dirty="0" smtClean="0">
                <a:hlinkClick r:id="rId3"/>
              </a:rPr>
              <a:t>Sustainability </a:t>
            </a:r>
            <a:r>
              <a:rPr lang="en-US" dirty="0">
                <a:hlinkClick r:id="rId3"/>
              </a:rPr>
              <a:t>Scoring </a:t>
            </a:r>
            <a:r>
              <a:rPr lang="en-US" dirty="0" smtClean="0">
                <a:hlinkClick r:id="rId3"/>
              </a:rPr>
              <a:t>Tool</a:t>
            </a:r>
            <a:r>
              <a:rPr lang="en-US" baseline="30000" dirty="0" smtClean="0">
                <a:hlinkClick r:id="rId3"/>
              </a:rPr>
              <a:t>1</a:t>
            </a:r>
            <a:endParaRPr lang="en-US" dirty="0"/>
          </a:p>
          <a:p>
            <a:r>
              <a:rPr lang="en-US" dirty="0">
                <a:hlinkClick r:id="rId3"/>
              </a:rPr>
              <a:t>Change Achievement Success </a:t>
            </a:r>
            <a:r>
              <a:rPr lang="en-US" dirty="0" smtClean="0">
                <a:hlinkClick r:id="rId3"/>
              </a:rPr>
              <a:t>Indicator</a:t>
            </a:r>
            <a:r>
              <a:rPr lang="en-US" baseline="30000" dirty="0" smtClean="0">
                <a:hlinkClick r:id="rId3"/>
              </a:rPr>
              <a:t>1</a:t>
            </a:r>
            <a:endParaRPr lang="en-US" baseline="30000" dirty="0" smtClean="0"/>
          </a:p>
          <a:p>
            <a:r>
              <a:rPr lang="en-US" dirty="0" smtClean="0">
                <a:hlinkClick r:id="rId4"/>
              </a:rPr>
              <a:t>AHRQ Sustainability Tool</a:t>
            </a:r>
            <a:r>
              <a:rPr lang="en-US" baseline="30000" dirty="0" smtClean="0">
                <a:hlinkClick r:id="rId4"/>
              </a:rPr>
              <a:t>7</a:t>
            </a:r>
            <a:endParaRPr lang="en-US" baseline="300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a:p>
          <a:p>
            <a:pPr marL="0" indent="0">
              <a:buNone/>
            </a:pPr>
            <a:r>
              <a:rPr lang="en-US" sz="1300" baseline="30000" dirty="0" smtClean="0">
                <a:solidFill>
                  <a:srgbClr val="000000"/>
                </a:solidFill>
                <a:ea typeface="Times New Roman"/>
              </a:rPr>
              <a:t>1</a:t>
            </a:r>
            <a:r>
              <a:rPr lang="en-US" sz="1300" dirty="0" smtClean="0">
                <a:solidFill>
                  <a:srgbClr val="000000"/>
                </a:solidFill>
                <a:ea typeface="Times New Roman"/>
              </a:rPr>
              <a:t>Clinical </a:t>
            </a:r>
            <a:r>
              <a:rPr lang="en-US" sz="1300" dirty="0">
                <a:solidFill>
                  <a:srgbClr val="000000"/>
                </a:solidFill>
                <a:ea typeface="Times New Roman"/>
              </a:rPr>
              <a:t>Excellence Commission (CEC), Enhancing Project Spread and Sustainability – A Companion to the </a:t>
            </a:r>
            <a:r>
              <a:rPr lang="en-US" sz="1300" dirty="0" smtClean="0">
                <a:solidFill>
                  <a:srgbClr val="000000"/>
                </a:solidFill>
                <a:ea typeface="Times New Roman"/>
              </a:rPr>
              <a:t>“Easy </a:t>
            </a:r>
            <a:r>
              <a:rPr lang="en-US" sz="1300" dirty="0">
                <a:solidFill>
                  <a:srgbClr val="000000"/>
                </a:solidFill>
                <a:ea typeface="Times New Roman"/>
              </a:rPr>
              <a:t>Guide to Clinical Practice </a:t>
            </a:r>
            <a:r>
              <a:rPr lang="en-US" sz="1300" dirty="0" smtClean="0">
                <a:solidFill>
                  <a:srgbClr val="000000"/>
                </a:solidFill>
                <a:ea typeface="Times New Roman"/>
              </a:rPr>
              <a:t>Improvement.” Sydney, Australia: </a:t>
            </a:r>
            <a:r>
              <a:rPr lang="en-US" sz="1300" dirty="0">
                <a:solidFill>
                  <a:srgbClr val="000000"/>
                </a:solidFill>
                <a:ea typeface="Times New Roman"/>
              </a:rPr>
              <a:t>CEC. August 2008. http://www.cec.health.nsw.gov.au/__</a:t>
            </a:r>
            <a:r>
              <a:rPr lang="en-US" sz="1300" dirty="0" smtClean="0">
                <a:solidFill>
                  <a:srgbClr val="000000"/>
                </a:solidFill>
                <a:ea typeface="Times New Roman"/>
              </a:rPr>
              <a:t>data/assets/pdf_file/0007/258343/spread-and-sustainability.pdf.</a:t>
            </a:r>
          </a:p>
          <a:p>
            <a:pPr marL="0" indent="0">
              <a:buNone/>
            </a:pPr>
            <a:endParaRPr lang="en-US" sz="1300" dirty="0" smtClean="0">
              <a:solidFill>
                <a:srgbClr val="000000"/>
              </a:solidFill>
              <a:ea typeface="Times New Roman"/>
            </a:endParaRPr>
          </a:p>
          <a:p>
            <a:pPr marL="0" indent="0">
              <a:buNone/>
            </a:pPr>
            <a:r>
              <a:rPr lang="en-US" sz="1200" baseline="30000" dirty="0" smtClean="0">
                <a:solidFill>
                  <a:srgbClr val="000000"/>
                </a:solidFill>
                <a:ea typeface="Times New Roman"/>
              </a:rPr>
              <a:t>7</a:t>
            </a:r>
            <a:r>
              <a:rPr lang="en-US" sz="1200" dirty="0"/>
              <a:t>Tool 6A: Sustainability Tool. </a:t>
            </a:r>
            <a:r>
              <a:rPr lang="en-US" sz="1200" dirty="0" smtClean="0"/>
              <a:t>Preventing Falls in Hospitals. January </a:t>
            </a:r>
            <a:r>
              <a:rPr lang="en-US" sz="1200" dirty="0"/>
              <a:t>2013. Agency for Healthcare Research and Quality, Rockville, MD. </a:t>
            </a:r>
            <a:r>
              <a:rPr lang="en-US" sz="1200" dirty="0">
                <a:hlinkClick r:id="rId4"/>
              </a:rPr>
              <a:t>http://www.ahrq.gov/professionals/systems/hospital/fallpxtoolkit/fallpxtk-tool6a.html</a:t>
            </a:r>
            <a:r>
              <a:rPr lang="en-US" sz="1200" dirty="0"/>
              <a:t>.</a:t>
            </a:r>
          </a:p>
          <a:p>
            <a:pPr marL="0" indent="0">
              <a:buNone/>
            </a:pPr>
            <a:endParaRPr lang="en-US" sz="1300" dirty="0" smtClean="0">
              <a:solidFill>
                <a:srgbClr val="000000"/>
              </a:solidFill>
              <a:ea typeface="Times New Roman"/>
            </a:endParaRPr>
          </a:p>
          <a:p>
            <a:pPr marL="0" indent="0">
              <a:buNone/>
            </a:pPr>
            <a:endParaRPr lang="en-US" sz="1300" dirty="0" smtClean="0"/>
          </a:p>
          <a:p>
            <a:pPr marL="0" indent="0">
              <a:buNone/>
            </a:pPr>
            <a:endParaRPr lang="en-US" dirty="0" smtClean="0"/>
          </a:p>
          <a:p>
            <a:pPr marL="0" indent="0">
              <a:buNone/>
            </a:pPr>
            <a:endParaRPr lang="en-US" dirty="0"/>
          </a:p>
        </p:txBody>
      </p:sp>
      <p:sp>
        <p:nvSpPr>
          <p:cNvPr id="6" name="Title 5"/>
          <p:cNvSpPr>
            <a:spLocks noGrp="1"/>
          </p:cNvSpPr>
          <p:nvPr>
            <p:ph type="title"/>
          </p:nvPr>
        </p:nvSpPr>
        <p:spPr/>
        <p:txBody>
          <a:bodyPr/>
          <a:lstStyle/>
          <a:p>
            <a:r>
              <a:rPr lang="en-US" dirty="0" smtClean="0"/>
              <a:t>Tools</a:t>
            </a:r>
            <a:endParaRPr lang="en-US" dirty="0"/>
          </a:p>
        </p:txBody>
      </p:sp>
    </p:spTree>
    <p:extLst>
      <p:ext uri="{BB962C8B-B14F-4D97-AF65-F5344CB8AC3E}">
        <p14:creationId xmlns:p14="http://schemas.microsoft.com/office/powerpoint/2010/main" val="2503977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solidFill>
                <a:srgbClr val="FF0000"/>
              </a:solidFill>
            </a:endParaRPr>
          </a:p>
        </p:txBody>
      </p:sp>
      <p:sp>
        <p:nvSpPr>
          <p:cNvPr id="4" name="Content Placeholder 3"/>
          <p:cNvSpPr>
            <a:spLocks noGrp="1"/>
          </p:cNvSpPr>
          <p:nvPr>
            <p:ph sz="quarter" idx="11"/>
          </p:nvPr>
        </p:nvSpPr>
        <p:spPr>
          <a:xfrm>
            <a:off x="457200" y="1295400"/>
            <a:ext cx="8153400" cy="4114800"/>
          </a:xfrm>
        </p:spPr>
        <p:txBody>
          <a:bodyPr>
            <a:noAutofit/>
          </a:bodyPr>
          <a:lstStyle/>
          <a:p>
            <a:pPr marL="457200" lvl="0" indent="-457200">
              <a:spcBef>
                <a:spcPts val="0"/>
              </a:spcBef>
              <a:buFont typeface="+mj-lt"/>
              <a:buAutoNum type="arabicPeriod"/>
            </a:pPr>
            <a:r>
              <a:rPr lang="en-US" sz="1200" dirty="0" smtClean="0">
                <a:solidFill>
                  <a:srgbClr val="000000"/>
                </a:solidFill>
                <a:ea typeface="Times New Roman"/>
              </a:rPr>
              <a:t>Clinical </a:t>
            </a:r>
            <a:r>
              <a:rPr lang="en-US" sz="1200" dirty="0">
                <a:solidFill>
                  <a:srgbClr val="000000"/>
                </a:solidFill>
                <a:ea typeface="Times New Roman"/>
              </a:rPr>
              <a:t>Excellence Commission (CEC), Enhancing Project Spread and Sustainability – A Companion to the </a:t>
            </a:r>
            <a:r>
              <a:rPr lang="en-US" sz="1200" dirty="0" smtClean="0">
                <a:solidFill>
                  <a:srgbClr val="000000"/>
                </a:solidFill>
                <a:ea typeface="Times New Roman"/>
              </a:rPr>
              <a:t>“Easy </a:t>
            </a:r>
            <a:r>
              <a:rPr lang="en-US" sz="1200" dirty="0">
                <a:solidFill>
                  <a:srgbClr val="000000"/>
                </a:solidFill>
                <a:ea typeface="Times New Roman"/>
              </a:rPr>
              <a:t>Guide to Clinical Practice </a:t>
            </a:r>
            <a:r>
              <a:rPr lang="en-US" sz="1200" dirty="0" smtClean="0">
                <a:solidFill>
                  <a:srgbClr val="000000"/>
                </a:solidFill>
                <a:ea typeface="Times New Roman"/>
              </a:rPr>
              <a:t>Improvement.” Sydney, Australia: CEC. August 2008.  </a:t>
            </a:r>
            <a:r>
              <a:rPr lang="en-US" sz="1200" dirty="0">
                <a:solidFill>
                  <a:srgbClr val="000000"/>
                </a:solidFill>
                <a:ea typeface="Times New Roman"/>
              </a:rPr>
              <a:t>http://www.cec.health.nsw.gov.au/__</a:t>
            </a:r>
            <a:r>
              <a:rPr lang="en-US" sz="1200" dirty="0" smtClean="0">
                <a:solidFill>
                  <a:srgbClr val="000000"/>
                </a:solidFill>
                <a:ea typeface="Times New Roman"/>
              </a:rPr>
              <a:t>data/assets/pdf_file/0007/258343/spread-and-sustainability.pdf.</a:t>
            </a:r>
          </a:p>
          <a:p>
            <a:pPr marL="457200" lvl="0" indent="-457200">
              <a:spcBef>
                <a:spcPts val="0"/>
              </a:spcBef>
              <a:buFont typeface="+mj-lt"/>
              <a:buAutoNum type="arabicPeriod"/>
            </a:pPr>
            <a:r>
              <a:rPr lang="en-US" sz="1200" dirty="0" smtClean="0">
                <a:ea typeface="Times New Roman"/>
              </a:rPr>
              <a:t>Kotter </a:t>
            </a:r>
            <a:r>
              <a:rPr lang="en-US" sz="1200" dirty="0">
                <a:ea typeface="Times New Roman"/>
              </a:rPr>
              <a:t>J. Leading Change. Harvard Business School Press, Boston, MA, 1996, as cited </a:t>
            </a:r>
            <a:r>
              <a:rPr lang="en-US" sz="1200" dirty="0" smtClean="0">
                <a:ea typeface="Times New Roman"/>
              </a:rPr>
              <a:t>in TeamSTEPPS </a:t>
            </a:r>
            <a:r>
              <a:rPr lang="en-US" sz="1200" dirty="0">
                <a:ea typeface="Times New Roman"/>
              </a:rPr>
              <a:t>Fundamentals Course: Module 8. Change Management: Instructor's Slides: TeamsTEPPS Fundamentals Course. November 2008. Agency for Healthcare Research and Quality, Rockville, MD. </a:t>
            </a:r>
            <a:r>
              <a:rPr lang="en-US" sz="1200" u="sng" dirty="0">
                <a:solidFill>
                  <a:srgbClr val="FF0000"/>
                </a:solidFill>
                <a:ea typeface="Times New Roman"/>
                <a:hlinkClick r:id="rId3"/>
              </a:rPr>
              <a:t>http://</a:t>
            </a:r>
            <a:r>
              <a:rPr lang="en-US" sz="1200" u="sng" dirty="0" smtClean="0">
                <a:solidFill>
                  <a:srgbClr val="FF0000"/>
                </a:solidFill>
                <a:ea typeface="Times New Roman"/>
                <a:hlinkClick r:id="rId3"/>
              </a:rPr>
              <a:t>www.ahrq.gov/professionals/education/curriculum-tools/teamstepps/instructor/fundamentals/module8/igchangemgmt.html</a:t>
            </a:r>
            <a:r>
              <a:rPr lang="en-US" sz="1200" dirty="0">
                <a:ea typeface="Times New Roman"/>
              </a:rPr>
              <a:t>.</a:t>
            </a:r>
            <a:endParaRPr lang="en-US" sz="1200" dirty="0" smtClean="0">
              <a:ea typeface="Times New Roman"/>
            </a:endParaRPr>
          </a:p>
          <a:p>
            <a:pPr marL="457200" lvl="0" indent="-457200">
              <a:spcBef>
                <a:spcPts val="0"/>
              </a:spcBef>
              <a:buFont typeface="+mj-lt"/>
              <a:buAutoNum type="arabicPeriod"/>
            </a:pPr>
            <a:r>
              <a:rPr lang="en-US" sz="1200" dirty="0">
                <a:solidFill>
                  <a:srgbClr val="000000"/>
                </a:solidFill>
                <a:ea typeface="Times New Roman"/>
              </a:rPr>
              <a:t>Spread Module Toolkit for Comprehensive Unit-based Safety Program. Web-based Tool. Agency for Healthcare Research and Quality. </a:t>
            </a:r>
            <a:r>
              <a:rPr lang="en-US" sz="1200" u="sng" dirty="0">
                <a:solidFill>
                  <a:srgbClr val="000000"/>
                </a:solidFill>
                <a:ea typeface="Times New Roman"/>
                <a:hlinkClick r:id="rId4"/>
              </a:rPr>
              <a:t>http://www.ahrq.gov/professionals/education/curriculum-tools/cusptoolkit/modules/spread/index.html</a:t>
            </a:r>
            <a:r>
              <a:rPr lang="en-US" sz="1200" u="sng" dirty="0">
                <a:solidFill>
                  <a:srgbClr val="000000"/>
                </a:solidFill>
                <a:ea typeface="Times New Roman"/>
              </a:rPr>
              <a:t>.</a:t>
            </a:r>
            <a:r>
              <a:rPr lang="en-US" sz="1200" dirty="0">
                <a:solidFill>
                  <a:srgbClr val="000000"/>
                </a:solidFill>
                <a:ea typeface="Times New Roman"/>
              </a:rPr>
              <a:t> Accessed July 2013</a:t>
            </a:r>
            <a:r>
              <a:rPr lang="en-US" sz="1200" dirty="0" smtClean="0">
                <a:solidFill>
                  <a:srgbClr val="000000"/>
                </a:solidFill>
                <a:ea typeface="Times New Roman"/>
              </a:rPr>
              <a:t>.</a:t>
            </a:r>
            <a:endParaRPr lang="en-US" sz="1200" dirty="0">
              <a:solidFill>
                <a:srgbClr val="FF0000"/>
              </a:solidFill>
              <a:latin typeface="Times New Roman"/>
              <a:ea typeface="Times New Roman"/>
            </a:endParaRPr>
          </a:p>
          <a:p>
            <a:pPr marL="457200" lvl="0" indent="-457200">
              <a:spcBef>
                <a:spcPts val="0"/>
              </a:spcBef>
              <a:buFont typeface="+mj-lt"/>
              <a:buAutoNum type="arabicPeriod"/>
            </a:pPr>
            <a:r>
              <a:rPr lang="en-US" sz="1200" dirty="0" smtClean="0">
                <a:solidFill>
                  <a:srgbClr val="000000"/>
                </a:solidFill>
                <a:ea typeface="Times New Roman"/>
              </a:rPr>
              <a:t>5 </a:t>
            </a:r>
            <a:r>
              <a:rPr lang="en-US" sz="1200" dirty="0">
                <a:solidFill>
                  <a:srgbClr val="000000"/>
                </a:solidFill>
                <a:ea typeface="Times New Roman"/>
              </a:rPr>
              <a:t>Million Lives Campaign. Getting Started Kit:</a:t>
            </a:r>
            <a:r>
              <a:rPr lang="en-US" sz="1200" i="1" dirty="0">
                <a:solidFill>
                  <a:srgbClr val="000000"/>
                </a:solidFill>
                <a:ea typeface="Times New Roman"/>
              </a:rPr>
              <a:t> </a:t>
            </a:r>
            <a:r>
              <a:rPr lang="en-US" sz="1200" dirty="0" smtClean="0">
                <a:solidFill>
                  <a:srgbClr val="000000"/>
                </a:solidFill>
                <a:ea typeface="Times New Roman"/>
              </a:rPr>
              <a:t>Sustainability and Spread. </a:t>
            </a:r>
            <a:r>
              <a:rPr lang="en-US" sz="1200" dirty="0">
                <a:solidFill>
                  <a:srgbClr val="000000"/>
                </a:solidFill>
                <a:ea typeface="Times New Roman"/>
              </a:rPr>
              <a:t>Cambridge, MA: Institute for Healthcare Improvement; 2008. </a:t>
            </a:r>
            <a:r>
              <a:rPr lang="en-US" sz="1200" dirty="0" smtClean="0">
                <a:solidFill>
                  <a:srgbClr val="000000"/>
                </a:solidFill>
                <a:ea typeface="Times New Roman"/>
                <a:hlinkClick r:id="rId5"/>
              </a:rPr>
              <a:t>http</a:t>
            </a:r>
            <a:r>
              <a:rPr lang="en-US" sz="1200" dirty="0">
                <a:solidFill>
                  <a:srgbClr val="000000"/>
                </a:solidFill>
                <a:ea typeface="Times New Roman"/>
                <a:hlinkClick r:id="rId5"/>
              </a:rPr>
              <a:t>://www.ihi.org/education/IHIOpenSchool/Courses/Documents/CourseraDocuments/13_SpreadSustainabilityHowToGuidev14[1].</a:t>
            </a:r>
            <a:r>
              <a:rPr lang="en-US" sz="1200" dirty="0" smtClean="0">
                <a:solidFill>
                  <a:srgbClr val="000000"/>
                </a:solidFill>
                <a:ea typeface="Times New Roman"/>
                <a:hlinkClick r:id="rId5"/>
              </a:rPr>
              <a:t>pdf</a:t>
            </a:r>
            <a:r>
              <a:rPr lang="en-US" sz="1200" dirty="0">
                <a:solidFill>
                  <a:srgbClr val="000000"/>
                </a:solidFill>
                <a:ea typeface="Times New Roman"/>
              </a:rPr>
              <a:t>. Accessed July 2013.</a:t>
            </a:r>
            <a:endParaRPr lang="en-US" sz="1200" dirty="0" smtClean="0">
              <a:solidFill>
                <a:srgbClr val="000000"/>
              </a:solidFill>
              <a:ea typeface="Times New Roman"/>
            </a:endParaRPr>
          </a:p>
          <a:p>
            <a:pPr marL="457200" lvl="0" indent="-457200">
              <a:buFont typeface="+mj-lt"/>
              <a:buAutoNum type="arabicPeriod"/>
            </a:pPr>
            <a:r>
              <a:rPr lang="en-US" sz="1200" dirty="0" smtClean="0">
                <a:solidFill>
                  <a:srgbClr val="000000"/>
                </a:solidFill>
                <a:ea typeface="Times New Roman"/>
              </a:rPr>
              <a:t>Provost LP, Murray S. </a:t>
            </a:r>
            <a:r>
              <a:rPr lang="en-US" sz="1200" dirty="0">
                <a:solidFill>
                  <a:srgbClr val="000000"/>
                </a:solidFill>
                <a:ea typeface="Times New Roman"/>
              </a:rPr>
              <a:t>The Health Care Data Guide: Learning from Data for Improvement. Jossey-Bass, </a:t>
            </a:r>
            <a:r>
              <a:rPr lang="en-US" sz="1200" dirty="0" smtClean="0">
                <a:solidFill>
                  <a:srgbClr val="000000"/>
                </a:solidFill>
                <a:ea typeface="Times New Roman"/>
              </a:rPr>
              <a:t>2011.</a:t>
            </a:r>
            <a:endParaRPr lang="en-US" sz="1200" dirty="0">
              <a:latin typeface="Times New Roman"/>
              <a:ea typeface="Times New Roman"/>
            </a:endParaRPr>
          </a:p>
          <a:p>
            <a:pPr marL="457200" lvl="0" indent="-457200">
              <a:buFont typeface="+mj-lt"/>
              <a:buAutoNum type="arabicPeriod"/>
            </a:pPr>
            <a:r>
              <a:rPr lang="en-US" sz="1200" dirty="0" smtClean="0">
                <a:solidFill>
                  <a:srgbClr val="000000"/>
                </a:solidFill>
                <a:ea typeface="Times New Roman"/>
              </a:rPr>
              <a:t>Swerissen</a:t>
            </a:r>
            <a:r>
              <a:rPr lang="en-US" sz="1200" dirty="0">
                <a:solidFill>
                  <a:srgbClr val="000000"/>
                </a:solidFill>
                <a:ea typeface="Times New Roman"/>
              </a:rPr>
              <a:t> </a:t>
            </a:r>
            <a:r>
              <a:rPr lang="en-US" sz="1200" dirty="0" smtClean="0">
                <a:solidFill>
                  <a:srgbClr val="000000"/>
                </a:solidFill>
                <a:ea typeface="Times New Roman"/>
              </a:rPr>
              <a:t>H. </a:t>
            </a:r>
            <a:r>
              <a:rPr lang="en-US" sz="1200" dirty="0">
                <a:solidFill>
                  <a:srgbClr val="000000"/>
                </a:solidFill>
                <a:ea typeface="Times New Roman"/>
              </a:rPr>
              <a:t>Understanding the Sustainability of Health Programs and Organisational Change. A Paper for the Victorian Quality Council. June </a:t>
            </a:r>
            <a:r>
              <a:rPr lang="en-US" sz="1200" dirty="0" smtClean="0">
                <a:solidFill>
                  <a:srgbClr val="000000"/>
                </a:solidFill>
                <a:ea typeface="Times New Roman"/>
              </a:rPr>
              <a:t>2007</a:t>
            </a:r>
            <a:r>
              <a:rPr lang="en-US" sz="1200" dirty="0">
                <a:solidFill>
                  <a:srgbClr val="000000"/>
                </a:solidFill>
                <a:ea typeface="Times New Roman"/>
              </a:rPr>
              <a:t>. </a:t>
            </a:r>
            <a:r>
              <a:rPr lang="en-US" sz="1200" dirty="0">
                <a:solidFill>
                  <a:srgbClr val="000000"/>
                </a:solidFill>
                <a:ea typeface="Times New Roman"/>
                <a:hlinkClick r:id="rId6"/>
              </a:rPr>
              <a:t>http://</a:t>
            </a:r>
            <a:r>
              <a:rPr lang="en-US" sz="1200" dirty="0" smtClean="0">
                <a:solidFill>
                  <a:srgbClr val="000000"/>
                </a:solidFill>
                <a:ea typeface="Times New Roman"/>
                <a:hlinkClick r:id="rId6"/>
              </a:rPr>
              <a:t>citeseerx.ist.psu.edu/viewdoc/download?doi=10.1.1.532.2737&amp;rep=rep1&amp;type=pdf</a:t>
            </a:r>
            <a:r>
              <a:rPr lang="en-US" sz="1200" dirty="0" smtClean="0">
                <a:solidFill>
                  <a:srgbClr val="000000"/>
                </a:solidFill>
                <a:ea typeface="Times New Roman"/>
              </a:rPr>
              <a:t>.</a:t>
            </a:r>
            <a:endParaRPr lang="en-US" sz="1200" dirty="0" smtClean="0">
              <a:latin typeface="Times New Roman"/>
              <a:ea typeface="Times New Roman"/>
            </a:endParaRPr>
          </a:p>
          <a:p>
            <a:pPr marL="457200" lvl="0" indent="-457200">
              <a:buFont typeface="+mj-lt"/>
              <a:buAutoNum type="arabicPeriod"/>
            </a:pPr>
            <a:r>
              <a:rPr lang="en-US" sz="1200" dirty="0"/>
              <a:t>Tool 6A: Sustainability Tool. </a:t>
            </a:r>
            <a:r>
              <a:rPr lang="en-US" sz="1200" dirty="0" smtClean="0"/>
              <a:t>Preventing Falls in Hospitals. January </a:t>
            </a:r>
            <a:r>
              <a:rPr lang="en-US" sz="1200" dirty="0"/>
              <a:t>2013. Agency for Healthcare Research and Quality, Rockville, MD. </a:t>
            </a:r>
            <a:r>
              <a:rPr lang="en-US" sz="1200" dirty="0">
                <a:hlinkClick r:id="rId7"/>
              </a:rPr>
              <a:t>http://</a:t>
            </a:r>
            <a:r>
              <a:rPr lang="en-US" sz="1200" dirty="0" smtClean="0">
                <a:hlinkClick r:id="rId7"/>
              </a:rPr>
              <a:t>www.ahrq.gov/professionals/systems/hospital/fallpxtoolkit/fallpxtk-tool6a.html</a:t>
            </a:r>
            <a:r>
              <a:rPr lang="en-US" sz="1200" dirty="0" smtClean="0"/>
              <a:t>.</a:t>
            </a:r>
            <a:endParaRPr lang="en-US" sz="1200" dirty="0"/>
          </a:p>
        </p:txBody>
      </p:sp>
    </p:spTree>
    <p:extLst>
      <p:ext uri="{BB962C8B-B14F-4D97-AF65-F5344CB8AC3E}">
        <p14:creationId xmlns:p14="http://schemas.microsoft.com/office/powerpoint/2010/main" val="4132357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Assist with variability in health care</a:t>
            </a:r>
          </a:p>
          <a:p>
            <a:r>
              <a:rPr lang="en-US" dirty="0" smtClean="0"/>
              <a:t>Provide continuous high-quality care and reliable safe practices</a:t>
            </a:r>
          </a:p>
          <a:p>
            <a:r>
              <a:rPr lang="en-US" dirty="0" smtClean="0"/>
              <a:t>Prevent project fatigue</a:t>
            </a:r>
          </a:p>
          <a:p>
            <a:r>
              <a:rPr lang="en-US" dirty="0" smtClean="0"/>
              <a:t>Control processes</a:t>
            </a:r>
          </a:p>
          <a:p>
            <a:r>
              <a:rPr lang="en-US" dirty="0" smtClean="0"/>
              <a:t>Monitor progress</a:t>
            </a:r>
          </a:p>
          <a:p>
            <a:r>
              <a:rPr lang="en-US" dirty="0" smtClean="0"/>
              <a:t>Engage senior leaders</a:t>
            </a:r>
          </a:p>
          <a:p>
            <a:r>
              <a:rPr lang="en-US" dirty="0" smtClean="0"/>
              <a:t>Establish improvement culture and engaged staff</a:t>
            </a:r>
          </a:p>
          <a:p>
            <a:r>
              <a:rPr lang="en-US" dirty="0" smtClean="0"/>
              <a:t>Create cultural legacy</a:t>
            </a:r>
          </a:p>
          <a:p>
            <a:endParaRPr lang="en-US" dirty="0" smtClean="0"/>
          </a:p>
        </p:txBody>
      </p:sp>
      <p:sp>
        <p:nvSpPr>
          <p:cNvPr id="2" name="Title 1"/>
          <p:cNvSpPr>
            <a:spLocks noGrp="1"/>
          </p:cNvSpPr>
          <p:nvPr>
            <p:ph type="title"/>
          </p:nvPr>
        </p:nvSpPr>
        <p:spPr/>
        <p:txBody>
          <a:bodyPr>
            <a:normAutofit fontScale="90000"/>
          </a:bodyPr>
          <a:lstStyle/>
          <a:p>
            <a:r>
              <a:rPr lang="en-US" dirty="0" smtClean="0"/>
              <a:t>Importance of Sustainable Change in Continuous Improvement</a:t>
            </a:r>
            <a:endParaRPr lang="en-US" dirty="0"/>
          </a:p>
        </p:txBody>
      </p:sp>
    </p:spTree>
    <p:extLst>
      <p:ext uri="{BB962C8B-B14F-4D97-AF65-F5344CB8AC3E}">
        <p14:creationId xmlns:p14="http://schemas.microsoft.com/office/powerpoint/2010/main" val="2299034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ine graph showing that sustainability is about the change after a project ends. If improvement is not sustained, performance can return to the original rate or potentially worse. If improvement is sustained, performance can even surpass the improvements made during the project. It is this potential that makes sustainability so important. The graph has a line showing steadily improving performance, but then when the project ends, the line diverges into two separate lines -- one going up, reflecting continued improved performance when the improvement is sustained, and the other going down, reflecting decreasing performance when the improvement is not sustain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7750" y="917575"/>
            <a:ext cx="6705599" cy="5029200"/>
          </a:xfrm>
        </p:spPr>
      </p:pic>
      <p:sp>
        <p:nvSpPr>
          <p:cNvPr id="4" name="Title 3"/>
          <p:cNvSpPr>
            <a:spLocks noGrp="1"/>
          </p:cNvSpPr>
          <p:nvPr>
            <p:ph type="title"/>
          </p:nvPr>
        </p:nvSpPr>
        <p:spPr/>
        <p:txBody>
          <a:bodyPr/>
          <a:lstStyle/>
          <a:p>
            <a:r>
              <a:rPr lang="en-US" dirty="0" smtClean="0"/>
              <a:t>Sustainable Change After Project End?</a:t>
            </a:r>
            <a:endParaRPr lang="en-US" dirty="0"/>
          </a:p>
        </p:txBody>
      </p:sp>
    </p:spTree>
    <p:extLst>
      <p:ext uri="{BB962C8B-B14F-4D97-AF65-F5344CB8AC3E}">
        <p14:creationId xmlns:p14="http://schemas.microsoft.com/office/powerpoint/2010/main" val="87316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599"/>
            <a:ext cx="7886700" cy="4956505"/>
          </a:xfrm>
        </p:spPr>
        <p:txBody>
          <a:bodyPr>
            <a:normAutofit/>
          </a:bodyPr>
          <a:lstStyle/>
          <a:p>
            <a:r>
              <a:rPr lang="en-US" dirty="0" smtClean="0"/>
              <a:t>How do you see other projects sustained in your facility? </a:t>
            </a:r>
          </a:p>
          <a:p>
            <a:r>
              <a:rPr lang="en-US" dirty="0" smtClean="0"/>
              <a:t>Are values, beliefs, and practices incorporated into the mission of your organization and/or are they incorporated into existing and routine care processes? </a:t>
            </a:r>
          </a:p>
          <a:p>
            <a:r>
              <a:rPr lang="en-US" dirty="0" smtClean="0"/>
              <a:t>What steps are taken to create a new norm? </a:t>
            </a:r>
            <a:endParaRPr lang="en-US" dirty="0"/>
          </a:p>
        </p:txBody>
      </p:sp>
      <p:sp>
        <p:nvSpPr>
          <p:cNvPr id="2" name="Title 1"/>
          <p:cNvSpPr>
            <a:spLocks noGrp="1"/>
          </p:cNvSpPr>
          <p:nvPr>
            <p:ph type="title"/>
          </p:nvPr>
        </p:nvSpPr>
        <p:spPr/>
        <p:txBody>
          <a:bodyPr>
            <a:normAutofit fontScale="90000"/>
          </a:bodyPr>
          <a:lstStyle/>
          <a:p>
            <a:r>
              <a:rPr lang="en-US" dirty="0" smtClean="0"/>
              <a:t>What Does Sustainability Mean for Your Facility?</a:t>
            </a:r>
            <a:endParaRPr lang="en-US" dirty="0"/>
          </a:p>
        </p:txBody>
      </p:sp>
    </p:spTree>
    <p:extLst>
      <p:ext uri="{BB962C8B-B14F-4D97-AF65-F5344CB8AC3E}">
        <p14:creationId xmlns:p14="http://schemas.microsoft.com/office/powerpoint/2010/main" val="3263924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Facilitators of Sustainable Change</a:t>
            </a:r>
            <a:r>
              <a:rPr lang="en-US" baseline="30000" dirty="0"/>
              <a:t>2</a:t>
            </a:r>
          </a:p>
        </p:txBody>
      </p:sp>
      <p:pic>
        <p:nvPicPr>
          <p:cNvPr id="7" name="Picture 6" descr="TeamSTEPP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 y="5214023"/>
            <a:ext cx="1591235" cy="1315720"/>
          </a:xfrm>
          <a:prstGeom prst="rect">
            <a:avLst/>
          </a:prstGeom>
        </p:spPr>
      </p:pic>
      <p:sp>
        <p:nvSpPr>
          <p:cNvPr id="2" name="TextBox 1"/>
          <p:cNvSpPr txBox="1"/>
          <p:nvPr/>
        </p:nvSpPr>
        <p:spPr>
          <a:xfrm>
            <a:off x="2567904" y="5582789"/>
            <a:ext cx="6576096" cy="1200329"/>
          </a:xfrm>
          <a:prstGeom prst="rect">
            <a:avLst/>
          </a:prstGeom>
          <a:noFill/>
        </p:spPr>
        <p:txBody>
          <a:bodyPr wrap="square" rtlCol="0">
            <a:spAutoFit/>
          </a:bodyPr>
          <a:lstStyle/>
          <a:p>
            <a:pPr lvl="0">
              <a:spcBef>
                <a:spcPts val="0"/>
              </a:spcBef>
            </a:pPr>
            <a:r>
              <a:rPr lang="en-US" sz="1200" baseline="30000" dirty="0" smtClean="0">
                <a:ea typeface="Times New Roman"/>
              </a:rPr>
              <a:t>2</a:t>
            </a:r>
            <a:r>
              <a:rPr lang="en-US" sz="1200" dirty="0" smtClean="0">
                <a:ea typeface="Times New Roman"/>
              </a:rPr>
              <a:t>Kotter </a:t>
            </a:r>
            <a:r>
              <a:rPr lang="en-US" sz="1200" dirty="0">
                <a:ea typeface="Times New Roman"/>
              </a:rPr>
              <a:t>J. Leading Change. Harvard Business School Press, Boston, MA, 1996, as cited </a:t>
            </a:r>
            <a:r>
              <a:rPr lang="en-US" sz="1200" dirty="0" smtClean="0">
                <a:ea typeface="Times New Roman"/>
              </a:rPr>
              <a:t>in TeamSTEPPS </a:t>
            </a:r>
            <a:r>
              <a:rPr lang="en-US" sz="1200" dirty="0">
                <a:ea typeface="Times New Roman"/>
              </a:rPr>
              <a:t>Fundamentals Course: Module 8. Change Management: Instructor's Slides: TeamsTEPPS Fundamentals Course. November 2008. Agency for Healthcare Research and Quality, Rockville, MD. </a:t>
            </a:r>
            <a:r>
              <a:rPr lang="en-US" sz="1200" u="sng" dirty="0">
                <a:solidFill>
                  <a:srgbClr val="FF0000"/>
                </a:solidFill>
                <a:ea typeface="Times New Roman"/>
                <a:hlinkClick r:id="rId4"/>
              </a:rPr>
              <a:t>http://www.ahrq.gov/professionals/education/curriculum-tools/teamstepps/instructor/fundamentals/module8/igchangemgmt.html</a:t>
            </a:r>
            <a:r>
              <a:rPr lang="en-US" sz="1200" dirty="0">
                <a:ea typeface="Times New Roman"/>
              </a:rPr>
              <a:t>.</a:t>
            </a:r>
          </a:p>
          <a:p>
            <a:r>
              <a:rPr lang="en-US" sz="1200" dirty="0" smtClean="0">
                <a:ea typeface="Times New Roman"/>
              </a:rPr>
              <a:t> </a:t>
            </a:r>
            <a:endParaRPr lang="en-US" i="1" baseline="30000" dirty="0">
              <a:solidFill>
                <a:srgbClr val="00A5A2"/>
              </a:solidFill>
            </a:endParaRPr>
          </a:p>
        </p:txBody>
      </p:sp>
      <p:pic>
        <p:nvPicPr>
          <p:cNvPr id="9" name="Picture 5" descr="Facilitators of sustainable change listed in ascending order on an iceberg:&#10;Create sense of urgency&#10;Build the guiding team&#10;Develop a change vision and strategy&#10;Understanding and buy-in&#10;Empower others&#10;Short-term wins&#10;Don't let up- be relentless&#10;Create a new culture"/>
          <p:cNvPicPr>
            <a:picLocks noChangeAspect="1" noChangeArrowheads="1"/>
          </p:cNvPicPr>
          <p:nvPr/>
        </p:nvPicPr>
        <p:blipFill rotWithShape="1">
          <a:blip r:embed="rId5">
            <a:extLst>
              <a:ext uri="{28A0092B-C50C-407E-A947-70E740481C1C}">
                <a14:useLocalDpi xmlns:a14="http://schemas.microsoft.com/office/drawing/2010/main" val="0"/>
              </a:ext>
            </a:extLst>
          </a:blip>
          <a:srcRect b="5021"/>
          <a:stretch/>
        </p:blipFill>
        <p:spPr bwMode="auto">
          <a:xfrm>
            <a:off x="1371600" y="880567"/>
            <a:ext cx="6473736" cy="446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95400" y="5259624"/>
            <a:ext cx="2418996" cy="646331"/>
          </a:xfrm>
          <a:prstGeom prst="rect">
            <a:avLst/>
          </a:prstGeom>
          <a:noFill/>
        </p:spPr>
        <p:txBody>
          <a:bodyPr wrap="none" rtlCol="0">
            <a:spAutoFit/>
          </a:bodyPr>
          <a:lstStyle/>
          <a:p>
            <a:r>
              <a:rPr lang="en-US" i="1" dirty="0">
                <a:solidFill>
                  <a:srgbClr val="00A5A2"/>
                </a:solidFill>
              </a:rPr>
              <a:t>As seen in TeamSTEPPS</a:t>
            </a:r>
            <a:r>
              <a:rPr lang="en-US" i="1" baseline="30000" dirty="0">
                <a:solidFill>
                  <a:srgbClr val="00A5A2"/>
                </a:solidFill>
              </a:rPr>
              <a:t>®</a:t>
            </a:r>
          </a:p>
          <a:p>
            <a:endParaRPr lang="en-US" dirty="0"/>
          </a:p>
        </p:txBody>
      </p:sp>
    </p:spTree>
    <p:extLst>
      <p:ext uri="{BB962C8B-B14F-4D97-AF65-F5344CB8AC3E}">
        <p14:creationId xmlns:p14="http://schemas.microsoft.com/office/powerpoint/2010/main" val="3399171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17245"/>
            <a:ext cx="8001000" cy="5029860"/>
          </a:xfrm>
        </p:spPr>
        <p:txBody>
          <a:bodyPr>
            <a:normAutofit fontScale="92500" lnSpcReduction="20000"/>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r>
              <a:rPr lang="en-US" dirty="0" smtClean="0"/>
              <a:t>Spread is covered in detail in the Spread module of the AHRQ CUSP Toolkit</a:t>
            </a:r>
          </a:p>
          <a:p>
            <a:pPr marL="0" indent="0">
              <a:buNone/>
            </a:pPr>
            <a:endParaRPr lang="en-US" baseline="30000" dirty="0" smtClean="0"/>
          </a:p>
          <a:p>
            <a:pPr marL="0" lvl="0" indent="0">
              <a:spcBef>
                <a:spcPts val="0"/>
              </a:spcBef>
              <a:buNone/>
            </a:pPr>
            <a:r>
              <a:rPr lang="en-US" sz="1300" baseline="30000" dirty="0" smtClean="0">
                <a:solidFill>
                  <a:srgbClr val="000000"/>
                </a:solidFill>
                <a:ea typeface="Times New Roman"/>
              </a:rPr>
              <a:t>3</a:t>
            </a:r>
            <a:r>
              <a:rPr lang="en-US" sz="1300" dirty="0" smtClean="0">
                <a:solidFill>
                  <a:srgbClr val="000000"/>
                </a:solidFill>
                <a:ea typeface="Times New Roman"/>
              </a:rPr>
              <a:t>Spread </a:t>
            </a:r>
            <a:r>
              <a:rPr lang="en-US" sz="1300" dirty="0">
                <a:solidFill>
                  <a:srgbClr val="000000"/>
                </a:solidFill>
                <a:ea typeface="Times New Roman"/>
              </a:rPr>
              <a:t>Module Toolkit for Comprehensive Unit-based Safety Program. Web-based Tool. Agency for Healthcare Research and Quality. </a:t>
            </a:r>
            <a:r>
              <a:rPr lang="en-US" sz="1300" u="sng" dirty="0">
                <a:solidFill>
                  <a:srgbClr val="000000"/>
                </a:solidFill>
                <a:ea typeface="Times New Roman"/>
                <a:hlinkClick r:id="rId3"/>
              </a:rPr>
              <a:t>http://www.ahrq.gov/professionals/education/curriculum-tools/cusptoolkit/modules/spread/index.html</a:t>
            </a:r>
            <a:r>
              <a:rPr lang="en-US" sz="1300" u="sng" dirty="0">
                <a:solidFill>
                  <a:srgbClr val="000000"/>
                </a:solidFill>
                <a:ea typeface="Times New Roman"/>
              </a:rPr>
              <a:t>.</a:t>
            </a:r>
            <a:r>
              <a:rPr lang="en-US" sz="1300" dirty="0">
                <a:solidFill>
                  <a:srgbClr val="000000"/>
                </a:solidFill>
                <a:ea typeface="Times New Roman"/>
              </a:rPr>
              <a:t> Accessed July 2013.</a:t>
            </a:r>
            <a:endParaRPr lang="en-US" sz="1300" dirty="0">
              <a:solidFill>
                <a:srgbClr val="FF0000"/>
              </a:solidFill>
              <a:latin typeface="Times New Roman"/>
              <a:ea typeface="Times New Roman"/>
            </a:endParaRPr>
          </a:p>
          <a:p>
            <a:pPr marL="0" indent="0">
              <a:buNone/>
            </a:pPr>
            <a:endParaRPr lang="en-US" dirty="0"/>
          </a:p>
        </p:txBody>
      </p:sp>
      <p:sp>
        <p:nvSpPr>
          <p:cNvPr id="2" name="Title 1"/>
          <p:cNvSpPr>
            <a:spLocks noGrp="1"/>
          </p:cNvSpPr>
          <p:nvPr>
            <p:ph type="title"/>
          </p:nvPr>
        </p:nvSpPr>
        <p:spPr/>
        <p:txBody>
          <a:bodyPr>
            <a:normAutofit/>
          </a:bodyPr>
          <a:lstStyle/>
          <a:p>
            <a:r>
              <a:rPr lang="en-US" dirty="0" smtClean="0"/>
              <a:t>Sustainability and Spread</a:t>
            </a:r>
            <a:endParaRPr lang="en-US" dirty="0"/>
          </a:p>
        </p:txBody>
      </p:sp>
      <p:graphicFrame>
        <p:nvGraphicFramePr>
          <p:cNvPr id="5" name="Diagram 4" descr="Sustainability&#10; Embedding a successful improvement  into the culture and norms of a facility&#10;Spread&#10; Implementing a successful improvement across multiple facilities&#10;"/>
          <p:cNvGraphicFramePr/>
          <p:nvPr>
            <p:extLst>
              <p:ext uri="{D42A27DB-BD31-4B8C-83A1-F6EECF244321}">
                <p14:modId xmlns:p14="http://schemas.microsoft.com/office/powerpoint/2010/main" val="4000372470"/>
              </p:ext>
            </p:extLst>
          </p:nvPr>
        </p:nvGraphicFramePr>
        <p:xfrm>
          <a:off x="1981200" y="1219200"/>
          <a:ext cx="4953000" cy="289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9176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e3c0451c-290c-4e3c-a011-3b2938cad35d">ASC Toolkit Review</Document_x0020_Type>
    <Status xmlns="e3c0451c-290c-4e3c-a011-3b2938cad35d">Active</Status>
    <Title0 xmlns="e3c0451c-290c-4e3c-a011-3b2938cad3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A9A093AC7FA040A9DB4F9526404739" ma:contentTypeVersion="8" ma:contentTypeDescription="Create a new document." ma:contentTypeScope="" ma:versionID="d3d9ca2572fceb24ae975b9657b66f00">
  <xsd:schema xmlns:xsd="http://www.w3.org/2001/XMLSchema" xmlns:xs="http://www.w3.org/2001/XMLSchema" xmlns:p="http://schemas.microsoft.com/office/2006/metadata/properties" xmlns:ns2="e3c0451c-290c-4e3c-a011-3b2938cad35d" targetNamespace="http://schemas.microsoft.com/office/2006/metadata/properties" ma:root="true" ma:fieldsID="a3cb5b4c37628e9541255ad49107ac90" ns2:_="">
    <xsd:import namespace="e3c0451c-290c-4e3c-a011-3b2938cad35d"/>
    <xsd:element name="properties">
      <xsd:complexType>
        <xsd:sequence>
          <xsd:element name="documentManagement">
            <xsd:complexType>
              <xsd:all>
                <xsd:element ref="ns2:Document_x0020_Type" minOccurs="0"/>
                <xsd:element ref="ns2:Title0"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c0451c-290c-4e3c-a011-3b2938cad35d" elementFormDefault="qualified">
    <xsd:import namespace="http://schemas.microsoft.com/office/2006/documentManagement/types"/>
    <xsd:import namespace="http://schemas.microsoft.com/office/infopath/2007/PartnerControls"/>
    <xsd:element name="Document_x0020_Type" ma:index="1" nillable="true" ma:displayName="Category" ma:format="Dropdown" ma:internalName="Document_x0020_Type">
      <xsd:simpleType>
        <xsd:union memberTypes="dms:Text">
          <xsd:simpleType>
            <xsd:restriction base="dms:Choice">
              <xsd:enumeration value="AHRQ Deliverable"/>
              <xsd:enumeration value="Content"/>
              <xsd:enumeration value="Communications"/>
              <xsd:enumeration value="Data"/>
              <xsd:enumeration value="Expense Form"/>
              <xsd:enumeration value="Monthly Report"/>
              <xsd:enumeration value="Quality Improvement Resources"/>
              <xsd:enumeration value="Recordings"/>
              <xsd:enumeration value="Sustainability"/>
              <xsd:enumeration value="Syllabus"/>
              <xsd:enumeration value="Template"/>
              <xsd:enumeration value="Other"/>
            </xsd:restriction>
          </xsd:simpleType>
        </xsd:union>
      </xsd:simpleType>
    </xsd:element>
    <xsd:element name="Title0" ma:index="9" nillable="true" ma:displayName="Title" ma:internalName="Title0">
      <xsd:simpleType>
        <xsd:restriction base="dms:Text">
          <xsd:maxLength value="255"/>
        </xsd:restriction>
      </xsd:simpleType>
    </xsd:element>
    <xsd:element name="Status" ma:index="10" nillable="true" ma:displayName="Status" ma:default="Active" ma:format="Dropdown" ma:internalName="Status">
      <xsd:simpleType>
        <xsd:restriction base="dms:Choice">
          <xsd:enumeration value="Active"/>
          <xsd:enumeration value="Archiv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2" ma:displayName="Descrip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56E47-E2B0-4936-8DF0-94264FEBAD66}">
  <ds:schemaRefs>
    <ds:schemaRef ds:uri="http://schemas.microsoft.com/office/2006/documentManagement/types"/>
    <ds:schemaRef ds:uri="http://schemas.microsoft.com/office/2006/metadata/properties"/>
    <ds:schemaRef ds:uri="http://purl.org/dc/elements/1.1/"/>
    <ds:schemaRef ds:uri="http://purl.org/dc/terms/"/>
    <ds:schemaRef ds:uri="e3c0451c-290c-4e3c-a011-3b2938cad35d"/>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CD2B96-DFF8-413B-9EF4-F8F686596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c0451c-290c-4e3c-a011-3b2938cad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ACDF08-3913-4748-8E59-3C2A39E04D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10939</TotalTime>
  <Words>2477</Words>
  <Application>Microsoft Office PowerPoint</Application>
  <PresentationFormat>On-screen Show (4:3)</PresentationFormat>
  <Paragraphs>359</Paragraphs>
  <Slides>42</Slides>
  <Notes>40</Notes>
  <HiddenSlides>0</HiddenSlides>
  <MMClips>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Custom Design</vt:lpstr>
      <vt:lpstr>AHRQ Safety Program for Ambulatory Surgery</vt:lpstr>
      <vt:lpstr>Learning Objectives</vt:lpstr>
      <vt:lpstr>Overview</vt:lpstr>
      <vt:lpstr>Definition of Sustainability </vt:lpstr>
      <vt:lpstr>Importance of Sustainable Change in Continuous Improvement</vt:lpstr>
      <vt:lpstr>Sustainable Change After Project End?</vt:lpstr>
      <vt:lpstr>What Does Sustainability Mean for Your Facility?</vt:lpstr>
      <vt:lpstr>Facilitators of Sustainable Change2</vt:lpstr>
      <vt:lpstr>Sustainability and Spread</vt:lpstr>
      <vt:lpstr> Linking Sustainability and Spread</vt:lpstr>
      <vt:lpstr>Planning for Sustainability</vt:lpstr>
      <vt:lpstr>Planning Early</vt:lpstr>
      <vt:lpstr>Potential Barriers to Sustainability</vt:lpstr>
      <vt:lpstr>Workable Solutions to Sustainability Barriers </vt:lpstr>
      <vt:lpstr>Workable Solutions to Sustainability Barriers </vt:lpstr>
      <vt:lpstr>Barrier: Individual Resistance to Change</vt:lpstr>
      <vt:lpstr>Factors That Influence Individual Resistance or Adoption</vt:lpstr>
      <vt:lpstr>Steps to Creating and Implementing a Sustainability Plan</vt:lpstr>
      <vt:lpstr>1. Identify and Develop Program Champion(s)</vt:lpstr>
      <vt:lpstr>2. Build the Implementation Team</vt:lpstr>
      <vt:lpstr>3. Empower Frontline Staff</vt:lpstr>
      <vt:lpstr>4. Establish a Sustainability Measurement Plan </vt:lpstr>
      <vt:lpstr>5. Manage Skepticism and Resistance  </vt:lpstr>
      <vt:lpstr>6. Engaging Staff With Stories</vt:lpstr>
      <vt:lpstr>7. Recognizing and Celebrating Success </vt:lpstr>
      <vt:lpstr>Establishing a Sustainability Measurement Plan</vt:lpstr>
      <vt:lpstr>Assess Readiness for Sustainability</vt:lpstr>
      <vt:lpstr>Tools for Assessing Readiness for Sustainability1</vt:lpstr>
      <vt:lpstr>Build a Measurement System</vt:lpstr>
      <vt:lpstr>Family of Measures (FOM) Example5</vt:lpstr>
      <vt:lpstr>When To Measure</vt:lpstr>
      <vt:lpstr>How To Measure</vt:lpstr>
      <vt:lpstr>How To Measure: Run Charts5 </vt:lpstr>
      <vt:lpstr>How To Measure: Run Chart Example</vt:lpstr>
      <vt:lpstr>How To Measure: Small Multiples Example</vt:lpstr>
      <vt:lpstr>Establish Followup and Feedback System</vt:lpstr>
      <vt:lpstr>Sustainability Examples: Organizational Structure</vt:lpstr>
      <vt:lpstr>Sustainability Examples: Data</vt:lpstr>
      <vt:lpstr>Sustainability Examples: Capacity Building</vt:lpstr>
      <vt:lpstr>Summary</vt:lpstr>
      <vt:lpstr>Tools</vt:lpstr>
      <vt:lpstr>References</vt:lpstr>
    </vt:vector>
  </TitlesOfParts>
  <Company>The American Hospital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Communication and Teamwork in the Surgical Environment</dc:title>
  <dc:creator>Katy O'Shea</dc:creator>
  <cp:lastModifiedBy>Windows User</cp:lastModifiedBy>
  <cp:revision>499</cp:revision>
  <cp:lastPrinted>2013-06-28T16:36:38Z</cp:lastPrinted>
  <dcterms:created xsi:type="dcterms:W3CDTF">2012-03-06T21:09:36Z</dcterms:created>
  <dcterms:modified xsi:type="dcterms:W3CDTF">2017-04-18T14:24:05Z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0x0101009CA9A093AC7FA040A9DB4F9526404739</vt:lpwstr>
  </property>
</Properties>
</file>