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353" r:id="rId2"/>
    <p:sldId id="377" r:id="rId3"/>
    <p:sldId id="465" r:id="rId4"/>
    <p:sldId id="428" r:id="rId5"/>
    <p:sldId id="429" r:id="rId6"/>
    <p:sldId id="430" r:id="rId7"/>
    <p:sldId id="431" r:id="rId8"/>
    <p:sldId id="432" r:id="rId9"/>
    <p:sldId id="433" r:id="rId10"/>
    <p:sldId id="464" r:id="rId11"/>
    <p:sldId id="434" r:id="rId12"/>
    <p:sldId id="436" r:id="rId13"/>
    <p:sldId id="472" r:id="rId14"/>
    <p:sldId id="437" r:id="rId15"/>
    <p:sldId id="438" r:id="rId16"/>
    <p:sldId id="439" r:id="rId17"/>
    <p:sldId id="440" r:id="rId18"/>
    <p:sldId id="462" r:id="rId19"/>
    <p:sldId id="442" r:id="rId20"/>
    <p:sldId id="443" r:id="rId21"/>
    <p:sldId id="469" r:id="rId22"/>
    <p:sldId id="467" r:id="rId23"/>
    <p:sldId id="468" r:id="rId24"/>
    <p:sldId id="445" r:id="rId25"/>
    <p:sldId id="446" r:id="rId26"/>
    <p:sldId id="447" r:id="rId27"/>
    <p:sldId id="448" r:id="rId28"/>
    <p:sldId id="449" r:id="rId29"/>
    <p:sldId id="450" r:id="rId30"/>
    <p:sldId id="451" r:id="rId31"/>
    <p:sldId id="452" r:id="rId32"/>
    <p:sldId id="453" r:id="rId33"/>
    <p:sldId id="454" r:id="rId34"/>
    <p:sldId id="463" r:id="rId35"/>
    <p:sldId id="456" r:id="rId36"/>
    <p:sldId id="470" r:id="rId37"/>
    <p:sldId id="457" r:id="rId38"/>
    <p:sldId id="471" r:id="rId39"/>
    <p:sldId id="466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1" name="Valerie Hartman" initials="VH" lastIdx="2" clrIdx="1"/>
  <p:cmAuthor id="2" name="Chris Heidenrich" initials="CH" lastIdx="26" clrIdx="2"/>
  <p:cmAuthor id="3" name="Chris Heidenrich OCKT" initials="CH" lastIdx="15" clrIdx="3"/>
  <p:cmAuthor id="4" name="Anna Adler-Kirkley" initials="AA" lastIdx="16" clrIdx="4">
    <p:extLst/>
  </p:cmAuthor>
  <p:cmAuthor id="5" name="Melissa A Miller" initials="MAM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8" autoAdjust="0"/>
    <p:restoredTop sz="81285" autoAdjust="0"/>
  </p:normalViewPr>
  <p:slideViewPr>
    <p:cSldViewPr>
      <p:cViewPr varScale="1">
        <p:scale>
          <a:sx n="74" d="100"/>
          <a:sy n="7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6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54508-8476-3540-89DC-67C5E8E0BB05}" type="doc">
      <dgm:prSet loTypeId="urn:microsoft.com/office/officeart/2005/8/layout/cycle4" loCatId="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81DD72C-A895-0141-803C-44FCAC1B80C4}">
      <dgm:prSet phldrT="[Text]" custT="1"/>
      <dgm:spPr/>
      <dgm:t>
        <a:bodyPr/>
        <a:lstStyle/>
        <a:p>
          <a:r>
            <a:rPr lang="en-US" altLang="zh-TW" sz="2400" dirty="0" smtClean="0"/>
            <a:t>ACT</a:t>
          </a:r>
          <a:endParaRPr lang="en-US" sz="2100" dirty="0"/>
        </a:p>
      </dgm:t>
    </dgm:pt>
    <dgm:pt modelId="{CDA7FCD3-100F-9C47-AC5F-B4D5E61906F3}" type="parTrans" cxnId="{B09728BB-56E5-7044-93F2-A2EE61AA1E38}">
      <dgm:prSet/>
      <dgm:spPr/>
      <dgm:t>
        <a:bodyPr/>
        <a:lstStyle/>
        <a:p>
          <a:endParaRPr lang="en-US"/>
        </a:p>
      </dgm:t>
    </dgm:pt>
    <dgm:pt modelId="{815D6AEB-0A7D-1E48-A5AD-A1EB9C1385C9}" type="sibTrans" cxnId="{B09728BB-56E5-7044-93F2-A2EE61AA1E38}">
      <dgm:prSet/>
      <dgm:spPr/>
      <dgm:t>
        <a:bodyPr/>
        <a:lstStyle/>
        <a:p>
          <a:endParaRPr lang="en-US"/>
        </a:p>
      </dgm:t>
    </dgm:pt>
    <dgm:pt modelId="{C173EB9E-CA40-8544-856A-0D789AEE8597}">
      <dgm:prSet phldrT="[Text]" custT="1"/>
      <dgm:spPr/>
      <dgm:t>
        <a:bodyPr/>
        <a:lstStyle/>
        <a:p>
          <a:r>
            <a:rPr lang="en-US" altLang="zh-TW" sz="2400" dirty="0" smtClean="0"/>
            <a:t>PLAN</a:t>
          </a:r>
          <a:endParaRPr lang="en-US" sz="2400" dirty="0"/>
        </a:p>
      </dgm:t>
    </dgm:pt>
    <dgm:pt modelId="{6A73450C-B63A-894A-A37A-4FB2861D3BB3}" type="parTrans" cxnId="{565DA1B9-2B4E-E14A-B128-737FACB75F30}">
      <dgm:prSet/>
      <dgm:spPr/>
      <dgm:t>
        <a:bodyPr/>
        <a:lstStyle/>
        <a:p>
          <a:endParaRPr lang="en-US"/>
        </a:p>
      </dgm:t>
    </dgm:pt>
    <dgm:pt modelId="{6D10B3F1-AA97-BB4D-B6B7-DF4099F7B2D9}" type="sibTrans" cxnId="{565DA1B9-2B4E-E14A-B128-737FACB75F30}">
      <dgm:prSet/>
      <dgm:spPr/>
      <dgm:t>
        <a:bodyPr/>
        <a:lstStyle/>
        <a:p>
          <a:endParaRPr lang="en-US"/>
        </a:p>
      </dgm:t>
    </dgm:pt>
    <dgm:pt modelId="{EE656463-1A2D-684D-B777-72FB52509FCA}">
      <dgm:prSet phldrT="[Text]" custT="1"/>
      <dgm:spPr/>
      <dgm:t>
        <a:bodyPr/>
        <a:lstStyle/>
        <a:p>
          <a:r>
            <a:rPr lang="en-US" altLang="zh-TW" sz="2400" dirty="0" smtClean="0"/>
            <a:t>DO</a:t>
          </a:r>
          <a:endParaRPr lang="en-US" sz="2800" dirty="0"/>
        </a:p>
      </dgm:t>
    </dgm:pt>
    <dgm:pt modelId="{9195A476-E21D-DB4C-8465-25B9194C1102}" type="parTrans" cxnId="{423407E2-28E2-C842-A237-59E72CE59035}">
      <dgm:prSet/>
      <dgm:spPr/>
      <dgm:t>
        <a:bodyPr/>
        <a:lstStyle/>
        <a:p>
          <a:endParaRPr lang="en-US"/>
        </a:p>
      </dgm:t>
    </dgm:pt>
    <dgm:pt modelId="{F50D565B-F615-2A4A-B444-0332B9242ED0}" type="sibTrans" cxnId="{423407E2-28E2-C842-A237-59E72CE59035}">
      <dgm:prSet/>
      <dgm:spPr/>
      <dgm:t>
        <a:bodyPr/>
        <a:lstStyle/>
        <a:p>
          <a:endParaRPr lang="en-US"/>
        </a:p>
      </dgm:t>
    </dgm:pt>
    <dgm:pt modelId="{067539AD-902C-4040-AD91-3A71303577C2}">
      <dgm:prSet phldrT="[Text]" custT="1"/>
      <dgm:spPr/>
      <dgm:t>
        <a:bodyPr/>
        <a:lstStyle/>
        <a:p>
          <a:r>
            <a:rPr lang="en-US" altLang="zh-TW" sz="2400" dirty="0" smtClean="0"/>
            <a:t>STUDY</a:t>
          </a:r>
          <a:endParaRPr lang="en-US" sz="2400" dirty="0"/>
        </a:p>
      </dgm:t>
    </dgm:pt>
    <dgm:pt modelId="{130AB6D2-2707-AF4F-B621-E7B9323A0197}" type="parTrans" cxnId="{D72F4D11-7484-CB4C-970D-437D675E6ACD}">
      <dgm:prSet/>
      <dgm:spPr/>
      <dgm:t>
        <a:bodyPr/>
        <a:lstStyle/>
        <a:p>
          <a:endParaRPr lang="en-US"/>
        </a:p>
      </dgm:t>
    </dgm:pt>
    <dgm:pt modelId="{A2A92C74-D114-5041-A707-6C817F8993B6}" type="sibTrans" cxnId="{D72F4D11-7484-CB4C-970D-437D675E6ACD}">
      <dgm:prSet/>
      <dgm:spPr/>
      <dgm:t>
        <a:bodyPr/>
        <a:lstStyle/>
        <a:p>
          <a:endParaRPr lang="en-US"/>
        </a:p>
      </dgm:t>
    </dgm:pt>
    <dgm:pt modelId="{1D0B3604-7AB1-154C-9736-E2CB81A2C8FE}" type="pres">
      <dgm:prSet presAssocID="{DAF54508-8476-3540-89DC-67C5E8E0BB0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0F57FA-C3AA-294D-8D3C-B51A1598CA6A}" type="pres">
      <dgm:prSet presAssocID="{DAF54508-8476-3540-89DC-67C5E8E0BB05}" presName="children" presStyleCnt="0"/>
      <dgm:spPr/>
      <dgm:t>
        <a:bodyPr/>
        <a:lstStyle/>
        <a:p>
          <a:endParaRPr lang="en-US"/>
        </a:p>
      </dgm:t>
    </dgm:pt>
    <dgm:pt modelId="{2427DF24-3D76-574B-8361-69E162DE3BD7}" type="pres">
      <dgm:prSet presAssocID="{DAF54508-8476-3540-89DC-67C5E8E0BB05}" presName="childPlaceholder" presStyleCnt="0"/>
      <dgm:spPr/>
      <dgm:t>
        <a:bodyPr/>
        <a:lstStyle/>
        <a:p>
          <a:endParaRPr lang="en-US"/>
        </a:p>
      </dgm:t>
    </dgm:pt>
    <dgm:pt modelId="{927EB714-8326-244C-9382-818242B32CFA}" type="pres">
      <dgm:prSet presAssocID="{DAF54508-8476-3540-89DC-67C5E8E0BB05}" presName="circle" presStyleCnt="0"/>
      <dgm:spPr/>
      <dgm:t>
        <a:bodyPr/>
        <a:lstStyle/>
        <a:p>
          <a:endParaRPr lang="en-US"/>
        </a:p>
      </dgm:t>
    </dgm:pt>
    <dgm:pt modelId="{1E0B62BE-DBC8-6E44-9BAC-42263DC4D795}" type="pres">
      <dgm:prSet presAssocID="{DAF54508-8476-3540-89DC-67C5E8E0BB0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6D867-70F8-464C-9037-3E00E3B46205}" type="pres">
      <dgm:prSet presAssocID="{DAF54508-8476-3540-89DC-67C5E8E0BB0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0FF71-EC9C-1041-8C2B-510B9C7A6C19}" type="pres">
      <dgm:prSet presAssocID="{DAF54508-8476-3540-89DC-67C5E8E0BB0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FBF67-BB67-E143-903C-088B643CE550}" type="pres">
      <dgm:prSet presAssocID="{DAF54508-8476-3540-89DC-67C5E8E0BB0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82762-81E5-8344-8C40-C03D9855BA9E}" type="pres">
      <dgm:prSet presAssocID="{DAF54508-8476-3540-89DC-67C5E8E0BB05}" presName="quadrantPlaceholder" presStyleCnt="0"/>
      <dgm:spPr/>
      <dgm:t>
        <a:bodyPr/>
        <a:lstStyle/>
        <a:p>
          <a:endParaRPr lang="en-US"/>
        </a:p>
      </dgm:t>
    </dgm:pt>
    <dgm:pt modelId="{99230E8C-698F-5343-9615-717902D833BB}" type="pres">
      <dgm:prSet presAssocID="{DAF54508-8476-3540-89DC-67C5E8E0BB05}" presName="center1" presStyleLbl="fgShp" presStyleIdx="0" presStyleCnt="2" custAng="5207125" custLinFactNeighborX="21130" custLinFactNeighborY="21752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18BBADA-7182-A74E-ABBB-0092CF24756D}" type="pres">
      <dgm:prSet presAssocID="{DAF54508-8476-3540-89DC-67C5E8E0BB05}" presName="center2" presStyleLbl="fgShp" presStyleIdx="1" presStyleCnt="2" custAng="5678824" custLinFactNeighborX="-27864" custLinFactNeighborY="-1556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CC425A1D-A50C-194E-8192-C896A9954857}" type="presOf" srcId="{C173EB9E-CA40-8544-856A-0D789AEE8597}" destId="{36D6D867-70F8-464C-9037-3E00E3B46205}" srcOrd="0" destOrd="0" presId="urn:microsoft.com/office/officeart/2005/8/layout/cycle4"/>
    <dgm:cxn modelId="{565DA1B9-2B4E-E14A-B128-737FACB75F30}" srcId="{DAF54508-8476-3540-89DC-67C5E8E0BB05}" destId="{C173EB9E-CA40-8544-856A-0D789AEE8597}" srcOrd="1" destOrd="0" parTransId="{6A73450C-B63A-894A-A37A-4FB2861D3BB3}" sibTransId="{6D10B3F1-AA97-BB4D-B6B7-DF4099F7B2D9}"/>
    <dgm:cxn modelId="{B09728BB-56E5-7044-93F2-A2EE61AA1E38}" srcId="{DAF54508-8476-3540-89DC-67C5E8E0BB05}" destId="{F81DD72C-A895-0141-803C-44FCAC1B80C4}" srcOrd="0" destOrd="0" parTransId="{CDA7FCD3-100F-9C47-AC5F-B4D5E61906F3}" sibTransId="{815D6AEB-0A7D-1E48-A5AD-A1EB9C1385C9}"/>
    <dgm:cxn modelId="{D72F4D11-7484-CB4C-970D-437D675E6ACD}" srcId="{DAF54508-8476-3540-89DC-67C5E8E0BB05}" destId="{067539AD-902C-4040-AD91-3A71303577C2}" srcOrd="3" destOrd="0" parTransId="{130AB6D2-2707-AF4F-B621-E7B9323A0197}" sibTransId="{A2A92C74-D114-5041-A707-6C817F8993B6}"/>
    <dgm:cxn modelId="{CAE65F0C-2A1B-7844-811C-4DE6A09C3681}" type="presOf" srcId="{067539AD-902C-4040-AD91-3A71303577C2}" destId="{DD5FBF67-BB67-E143-903C-088B643CE550}" srcOrd="0" destOrd="0" presId="urn:microsoft.com/office/officeart/2005/8/layout/cycle4"/>
    <dgm:cxn modelId="{C7470BB4-826D-A147-8B31-CFCB45419CD7}" type="presOf" srcId="{DAF54508-8476-3540-89DC-67C5E8E0BB05}" destId="{1D0B3604-7AB1-154C-9736-E2CB81A2C8FE}" srcOrd="0" destOrd="0" presId="urn:microsoft.com/office/officeart/2005/8/layout/cycle4"/>
    <dgm:cxn modelId="{795961B8-2284-5E47-B014-5B54F6E67F0B}" type="presOf" srcId="{EE656463-1A2D-684D-B777-72FB52509FCA}" destId="{2270FF71-EC9C-1041-8C2B-510B9C7A6C19}" srcOrd="0" destOrd="0" presId="urn:microsoft.com/office/officeart/2005/8/layout/cycle4"/>
    <dgm:cxn modelId="{6FC4DFFF-EA5D-7A41-8623-DFD37BCA7137}" type="presOf" srcId="{F81DD72C-A895-0141-803C-44FCAC1B80C4}" destId="{1E0B62BE-DBC8-6E44-9BAC-42263DC4D795}" srcOrd="0" destOrd="0" presId="urn:microsoft.com/office/officeart/2005/8/layout/cycle4"/>
    <dgm:cxn modelId="{423407E2-28E2-C842-A237-59E72CE59035}" srcId="{DAF54508-8476-3540-89DC-67C5E8E0BB05}" destId="{EE656463-1A2D-684D-B777-72FB52509FCA}" srcOrd="2" destOrd="0" parTransId="{9195A476-E21D-DB4C-8465-25B9194C1102}" sibTransId="{F50D565B-F615-2A4A-B444-0332B9242ED0}"/>
    <dgm:cxn modelId="{6EFECC66-AE35-9B42-BCA9-49FE6CB37DE7}" type="presParOf" srcId="{1D0B3604-7AB1-154C-9736-E2CB81A2C8FE}" destId="{8F0F57FA-C3AA-294D-8D3C-B51A1598CA6A}" srcOrd="0" destOrd="0" presId="urn:microsoft.com/office/officeart/2005/8/layout/cycle4"/>
    <dgm:cxn modelId="{887BAD51-2405-5943-9A22-B9D6D42FCEEF}" type="presParOf" srcId="{8F0F57FA-C3AA-294D-8D3C-B51A1598CA6A}" destId="{2427DF24-3D76-574B-8361-69E162DE3BD7}" srcOrd="0" destOrd="0" presId="urn:microsoft.com/office/officeart/2005/8/layout/cycle4"/>
    <dgm:cxn modelId="{9C760DA5-82BA-4143-92C3-09B7EFAA8B36}" type="presParOf" srcId="{1D0B3604-7AB1-154C-9736-E2CB81A2C8FE}" destId="{927EB714-8326-244C-9382-818242B32CFA}" srcOrd="1" destOrd="0" presId="urn:microsoft.com/office/officeart/2005/8/layout/cycle4"/>
    <dgm:cxn modelId="{038CCD5E-2F10-4F4D-8AB7-70E1490824C4}" type="presParOf" srcId="{927EB714-8326-244C-9382-818242B32CFA}" destId="{1E0B62BE-DBC8-6E44-9BAC-42263DC4D795}" srcOrd="0" destOrd="0" presId="urn:microsoft.com/office/officeart/2005/8/layout/cycle4"/>
    <dgm:cxn modelId="{300FD551-20E6-2644-AE5B-A48380EA02ED}" type="presParOf" srcId="{927EB714-8326-244C-9382-818242B32CFA}" destId="{36D6D867-70F8-464C-9037-3E00E3B46205}" srcOrd="1" destOrd="0" presId="urn:microsoft.com/office/officeart/2005/8/layout/cycle4"/>
    <dgm:cxn modelId="{BFD5188C-660C-2341-95FB-CB1E21A9FA67}" type="presParOf" srcId="{927EB714-8326-244C-9382-818242B32CFA}" destId="{2270FF71-EC9C-1041-8C2B-510B9C7A6C19}" srcOrd="2" destOrd="0" presId="urn:microsoft.com/office/officeart/2005/8/layout/cycle4"/>
    <dgm:cxn modelId="{92C3236B-25F8-3046-BC81-27F17E3C14A3}" type="presParOf" srcId="{927EB714-8326-244C-9382-818242B32CFA}" destId="{DD5FBF67-BB67-E143-903C-088B643CE550}" srcOrd="3" destOrd="0" presId="urn:microsoft.com/office/officeart/2005/8/layout/cycle4"/>
    <dgm:cxn modelId="{89A0D363-BABA-0E4F-AF90-5925292DFE80}" type="presParOf" srcId="{927EB714-8326-244C-9382-818242B32CFA}" destId="{45D82762-81E5-8344-8C40-C03D9855BA9E}" srcOrd="4" destOrd="0" presId="urn:microsoft.com/office/officeart/2005/8/layout/cycle4"/>
    <dgm:cxn modelId="{36831BE6-278C-2342-B832-1821AC6A04BB}" type="presParOf" srcId="{1D0B3604-7AB1-154C-9736-E2CB81A2C8FE}" destId="{99230E8C-698F-5343-9615-717902D833BB}" srcOrd="2" destOrd="0" presId="urn:microsoft.com/office/officeart/2005/8/layout/cycle4"/>
    <dgm:cxn modelId="{E5412ED9-B6B0-3947-8F4C-B51CC0EB886A}" type="presParOf" srcId="{1D0B3604-7AB1-154C-9736-E2CB81A2C8FE}" destId="{E18BBADA-7182-A74E-ABBB-0092CF24756D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B62BE-DBC8-6E44-9BAC-42263DC4D795}">
      <dsp:nvSpPr>
        <dsp:cNvPr id="0" name=""/>
        <dsp:cNvSpPr/>
      </dsp:nvSpPr>
      <dsp:spPr>
        <a:xfrm>
          <a:off x="2221077" y="277977"/>
          <a:ext cx="2111654" cy="2111654"/>
        </a:xfrm>
        <a:prstGeom prst="pieWedg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ACT</a:t>
          </a:r>
          <a:endParaRPr lang="en-US" sz="2100" kern="1200" dirty="0"/>
        </a:p>
      </dsp:txBody>
      <dsp:txXfrm>
        <a:off x="2839566" y="896466"/>
        <a:ext cx="1493165" cy="1493165"/>
      </dsp:txXfrm>
    </dsp:sp>
    <dsp:sp modelId="{36D6D867-70F8-464C-9037-3E00E3B46205}">
      <dsp:nvSpPr>
        <dsp:cNvPr id="0" name=""/>
        <dsp:cNvSpPr/>
      </dsp:nvSpPr>
      <dsp:spPr>
        <a:xfrm rot="5400000">
          <a:off x="4430268" y="277977"/>
          <a:ext cx="2111654" cy="2111654"/>
        </a:xfrm>
        <a:prstGeom prst="pieWedg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PLAN</a:t>
          </a:r>
          <a:endParaRPr lang="en-US" sz="2400" kern="1200" dirty="0"/>
        </a:p>
      </dsp:txBody>
      <dsp:txXfrm rot="-5400000">
        <a:off x="4430268" y="896466"/>
        <a:ext cx="1493165" cy="1493165"/>
      </dsp:txXfrm>
    </dsp:sp>
    <dsp:sp modelId="{2270FF71-EC9C-1041-8C2B-510B9C7A6C19}">
      <dsp:nvSpPr>
        <dsp:cNvPr id="0" name=""/>
        <dsp:cNvSpPr/>
      </dsp:nvSpPr>
      <dsp:spPr>
        <a:xfrm rot="10800000">
          <a:off x="4430268" y="2487168"/>
          <a:ext cx="2111654" cy="2111654"/>
        </a:xfrm>
        <a:prstGeom prst="pieWedg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DO</a:t>
          </a:r>
          <a:endParaRPr lang="en-US" sz="2800" kern="1200" dirty="0"/>
        </a:p>
      </dsp:txBody>
      <dsp:txXfrm rot="10800000">
        <a:off x="4430268" y="2487168"/>
        <a:ext cx="1493165" cy="1493165"/>
      </dsp:txXfrm>
    </dsp:sp>
    <dsp:sp modelId="{DD5FBF67-BB67-E143-903C-088B643CE550}">
      <dsp:nvSpPr>
        <dsp:cNvPr id="0" name=""/>
        <dsp:cNvSpPr/>
      </dsp:nvSpPr>
      <dsp:spPr>
        <a:xfrm rot="16200000">
          <a:off x="2221077" y="2487168"/>
          <a:ext cx="2111654" cy="2111654"/>
        </a:xfrm>
        <a:prstGeom prst="pieWedg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STUDY</a:t>
          </a:r>
          <a:endParaRPr lang="en-US" sz="2400" kern="1200" dirty="0"/>
        </a:p>
      </dsp:txBody>
      <dsp:txXfrm rot="5400000">
        <a:off x="2839566" y="2487168"/>
        <a:ext cx="1493165" cy="1493165"/>
      </dsp:txXfrm>
    </dsp:sp>
    <dsp:sp modelId="{99230E8C-698F-5343-9615-717902D833BB}">
      <dsp:nvSpPr>
        <dsp:cNvPr id="0" name=""/>
        <dsp:cNvSpPr/>
      </dsp:nvSpPr>
      <dsp:spPr>
        <a:xfrm rot="5207125">
          <a:off x="4171014" y="2137392"/>
          <a:ext cx="729081" cy="633984"/>
        </a:xfrm>
        <a:prstGeom prst="circularArrow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E18BBADA-7182-A74E-ABBB-0092CF24756D}">
      <dsp:nvSpPr>
        <dsp:cNvPr id="0" name=""/>
        <dsp:cNvSpPr/>
      </dsp:nvSpPr>
      <dsp:spPr>
        <a:xfrm rot="16478824">
          <a:off x="3813807" y="2144673"/>
          <a:ext cx="729081" cy="633984"/>
        </a:xfrm>
        <a:prstGeom prst="circularArrow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SUSP Sustainability</a:t>
            </a:r>
          </a:p>
          <a:p>
            <a:r>
              <a:rPr lang="en-US" dirty="0" smtClean="0"/>
              <a:t>Sustaining and Spreading Surgical Improvements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8AB7-4BB2-3843-902B-BF7035B6BC67}" type="datetimeFigureOut">
              <a:rPr lang="en-US" smtClean="0"/>
              <a:t>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B440-B77B-8E4A-8AE6-FF58812B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t>1/14/2017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5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17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40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7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a high level, this presentation will cover the following topics.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be able to distinguish the AHRQ Safety Program for Surgery from that of other national improvement projects.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connection between surgical safety teamwork and safety culture work as structured in the Comprehensive Unit-based Safety Program (CUSP) will be clear.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also be familiar and hopefully able to list the steps for developing a local surgical site infection (SSI) prevention bundle.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7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68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latin typeface="Arial"/>
                <a:cs typeface="Arial"/>
              </a:rPr>
              <a:t>Review the evidence supporting all of the components of the PAD guidelines, mobility and reducing VAE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83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walking your current process and talking with staff, identify barriers to the different components of the ABCDEF bundle—for example: don’t have a pain scale beyond self reporting—so we could be inadequately identifying and/or managing pain; our order set for continuous sedation has a RASS target of -2 or no target at all, staff believe the increase in workload to mobilize patients is going to prevent us from getting patients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9BBB8-D835-439D-A4E3-75A727D1D52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77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walking your current process and talking with staff, identify barriers to the different components of the ABCDEF bundle—for example:  don’t have a pain scale beyond self reporting—so we could be inadequately identifying and/or managing pain; our order set for continuous sedation has a RASS target of -2 or no target at all, staff believe the increase in workload to mobilize patients is going to prevent us from getting patients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9BBB8-D835-439D-A4E3-75A727D1D5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13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measures</a:t>
            </a:r>
            <a:r>
              <a:rPr lang="en-US" baseline="0" dirty="0" smtClean="0"/>
              <a:t> have been selected and already pilot tested.  So you will just need to define a data collection process at your organization and begin to collect baseline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9BBB8-D835-439D-A4E3-75A727D1D5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7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37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Goal </a:t>
            </a:r>
            <a:r>
              <a:rPr lang="en-US" sz="1200" dirty="0" smtClean="0"/>
              <a:t>Test potential improvement to unit’s workflow with potential to transform care in large and small ways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1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3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678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239000" y="6451888"/>
            <a:ext cx="1524000" cy="35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tabLst>
                <a:tab pos="1139825" algn="r"/>
              </a:tabLst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1425575" algn="r"/>
              </a:tabLst>
            </a:pPr>
            <a:r>
              <a:rPr lang="en-US" sz="1100" dirty="0" smtClean="0"/>
              <a:t>TRIP </a:t>
            </a:r>
            <a:r>
              <a:rPr lang="en-US" sz="1100" dirty="0" smtClean="0"/>
              <a:t>Action Plan   </a:t>
            </a:r>
            <a:fld id="{3E80E6E2-A2C9-4C22-9509-24FA37342BF8}" type="slidenum">
              <a:rPr lang="en-US" sz="1100" smtClean="0"/>
              <a:pPr algn="r">
                <a:tabLst>
                  <a:tab pos="1425575" algn="r"/>
                </a:tabLst>
              </a:pPr>
              <a:t>‹#›</a:t>
            </a:fld>
            <a:endParaRPr lang="en-US" sz="11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52401"/>
            <a:ext cx="382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AHRQ Safety Program for Mechanically Ventilated Patients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i.org/resources/Pages/HowtoImprove/ScienceofImprovementTestingChanges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rwjf.org/content/dam/farm/toolkits/toolkits/2008/rwjf26881" TargetMode="External"/><Relationship Id="rId4" Type="http://schemas.openxmlformats.org/officeDocument/2006/relationships/hyperlink" Target="http://www.rwjf.org/en/research-publications/find-rwjf-research/2008/06/the-transforming-care-at-the-bedside-tcab-toolkit/section-3-testing-ideas/principles-for-tests-of-change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hi.org/resources/Pages/HowtoImprove/ScienceofImprovementTestingChanges.aspx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hi.org/resources/Pages/HowtoImprove/ScienceofImprovementTestingChanges.aspx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wjf.org/content/dam/farm/toolkits/toolkits/2008/rwjf26881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i.org/resources/Pages/HowtoImprove/ScienceofImprovementTestingChanges.aspx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ihi.org/resources/Pages/HowtoImprove/ScienceofImprovementTestingChanges.aspx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wjf.org/content/dam/farm/toolkits/toolkits/2008/rwjf26881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i.org/resources/Pages/HowtoImprove/ScienceofImprovementTestingChanges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wjf.org/en/research-publications/find-rwjf-research/2008/06/the-transforming-care-at-the-bedside-tcab-toolkit/section-3-testing-ideas/principles-for-tests-of-chang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rwjf.org/content/dam/farm/toolkits/toolkits/2008/rwjf2688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327564"/>
            <a:ext cx="8458200" cy="25492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Action Plan for Translating Research Into Practice: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Gap Analysis and Tests of Change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952500" y="0"/>
            <a:ext cx="7239000" cy="17526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</a:rPr>
              <a:t>AHRQ Safety Program for </a:t>
            </a:r>
            <a:r>
              <a:rPr lang="en-US" sz="4000" dirty="0" smtClean="0">
                <a:solidFill>
                  <a:schemeClr val="bg1"/>
                </a:solidFill>
              </a:rPr>
              <a:t>Mechanically Ventilated Patients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6315398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AHRQ Pub. No. </a:t>
            </a:r>
            <a:r>
              <a:rPr lang="en-US" sz="1000" dirty="0" smtClean="0">
                <a:solidFill>
                  <a:schemeClr val="bg1"/>
                </a:solidFill>
              </a:rPr>
              <a:t>16(17)-0018-31-EF</a:t>
            </a:r>
            <a:endParaRPr lang="en-US" sz="1000" dirty="0" smtClean="0">
              <a:solidFill>
                <a:schemeClr val="bg1"/>
              </a:solidFill>
            </a:endParaRPr>
          </a:p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January</a:t>
            </a:r>
            <a:r>
              <a:rPr lang="en-US" sz="1000" dirty="0" smtClean="0">
                <a:solidFill>
                  <a:schemeClr val="bg1"/>
                </a:solidFill>
              </a:rPr>
              <a:t> 2017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GAP ANALYSIS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the differences between evidence-based care and current practice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36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ne graph that illustrates the difference between current performance and the ideal state." title="Gap Analysis"/>
          <p:cNvPicPr>
            <a:picLocks noGrp="1"/>
          </p:cNvPicPr>
          <p:nvPr>
            <p:ph idx="1"/>
          </p:nvPr>
        </p:nvPicPr>
        <p:blipFill rotWithShape="1">
          <a:blip r:embed="rId2"/>
          <a:srcRect t="15435" b="3126"/>
          <a:stretch/>
        </p:blipFill>
        <p:spPr>
          <a:xfrm>
            <a:off x="152400" y="1676400"/>
            <a:ext cx="8991600" cy="45063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678"/>
            <a:ext cx="8229600" cy="807522"/>
          </a:xfrm>
        </p:spPr>
        <p:txBody>
          <a:bodyPr/>
          <a:lstStyle/>
          <a:p>
            <a:r>
              <a:rPr lang="en-US" dirty="0" smtClean="0"/>
              <a:t>Gap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Unit-Based Gap Analysis</a:t>
            </a:r>
            <a:r>
              <a:rPr lang="en-US" baseline="30000" dirty="0"/>
              <a:t>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65604"/>
            <a:ext cx="8229600" cy="4734296"/>
          </a:xfrm>
        </p:spPr>
        <p:txBody>
          <a:bodyPr/>
          <a:lstStyle/>
          <a:p>
            <a:r>
              <a:rPr lang="en-US" sz="2400" dirty="0" smtClean="0"/>
              <a:t>The unit-based </a:t>
            </a:r>
            <a:r>
              <a:rPr lang="en-US" sz="2400" dirty="0"/>
              <a:t>g</a:t>
            </a:r>
            <a:r>
              <a:rPr lang="en-US" sz="2400" dirty="0" smtClean="0"/>
              <a:t>ap </a:t>
            </a:r>
            <a:r>
              <a:rPr lang="en-US" sz="2400" dirty="0"/>
              <a:t>a</a:t>
            </a:r>
            <a:r>
              <a:rPr lang="en-US" sz="2400" dirty="0" smtClean="0"/>
              <a:t>nalysis tool was developed by the American Association of Critical Care Nurses (AACN)</a:t>
            </a:r>
          </a:p>
          <a:p>
            <a:r>
              <a:rPr lang="en-US" sz="2400" dirty="0" smtClean="0"/>
              <a:t>Originally designed to be used in conjunction with one of the AACN’s bedside technical intervention bundles but can be effectively applied to any process within your specific unit</a:t>
            </a:r>
          </a:p>
          <a:p>
            <a:r>
              <a:rPr lang="en-US" sz="2400" dirty="0" smtClean="0"/>
              <a:t>Respondent uses a </a:t>
            </a:r>
            <a:r>
              <a:rPr lang="en-US" sz="2400" dirty="0"/>
              <a:t>L</a:t>
            </a:r>
            <a:r>
              <a:rPr lang="en-US" sz="2400" dirty="0" smtClean="0"/>
              <a:t>ikert scale to record the frequency in which an activity or procedure is performed</a:t>
            </a:r>
          </a:p>
          <a:p>
            <a:pPr lvl="1"/>
            <a:endParaRPr lang="en-US" dirty="0"/>
          </a:p>
        </p:txBody>
      </p:sp>
      <p:pic>
        <p:nvPicPr>
          <p:cNvPr id="16" name="Picture 15" descr="Ecample of Likert scale used to record the frequency in which an activity or procedure is performed" title="Unit-based Gap Analys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19600"/>
            <a:ext cx="6200169" cy="10912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191000" y="5867400"/>
            <a:ext cx="495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1000" dirty="0"/>
              <a:t>3</a:t>
            </a:r>
            <a:r>
              <a:rPr lang="en-US" sz="1000" dirty="0" smtClean="0"/>
              <a:t>. Unit </a:t>
            </a:r>
            <a:r>
              <a:rPr lang="en-US" sz="1000" dirty="0"/>
              <a:t>Gap Analysis. Implementing the ABCDE Bundle at the Bedside: American Association of Critical-Care Nurses. http://www.aacn.org/wd/practice/content/actionpak/withlinks-ABCDE-ToolKit.content?menu=practice. Accessed March 8, 2016.</a:t>
            </a:r>
          </a:p>
        </p:txBody>
      </p:sp>
    </p:spTree>
    <p:extLst>
      <p:ext uri="{BB962C8B-B14F-4D97-AF65-F5344CB8AC3E}">
        <p14:creationId xmlns:p14="http://schemas.microsoft.com/office/powerpoint/2010/main" val="44670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Unit-Based Gap Analysis</a:t>
            </a:r>
            <a:r>
              <a:rPr lang="en-US" baseline="30000" dirty="0"/>
              <a:t>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6904"/>
            <a:ext cx="8229600" cy="4734296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accent5"/>
                </a:solidFill>
              </a:rPr>
              <a:t>Sedation, SAT, and SBT Protocols</a:t>
            </a:r>
          </a:p>
          <a:p>
            <a:r>
              <a:rPr lang="en-US" sz="2000" dirty="0" smtClean="0"/>
              <a:t>Our unit uses a sedation and analgesia protocol consistent with the Pain, Agitation, and Delirium guidelines</a:t>
            </a:r>
          </a:p>
          <a:p>
            <a:r>
              <a:rPr lang="en-US" sz="2000" dirty="0" smtClean="0"/>
              <a:t>We routinely perform both pain and sedation assessment on patients using a validated tool</a:t>
            </a:r>
          </a:p>
          <a:p>
            <a:r>
              <a:rPr lang="en-US" sz="2000" dirty="0" smtClean="0"/>
              <a:t>We currently perform spontaneous awakening trails (SATs) daily on all patients receiving sedation</a:t>
            </a:r>
          </a:p>
          <a:p>
            <a:r>
              <a:rPr lang="en-US" sz="2000" dirty="0" smtClean="0"/>
              <a:t>We use a standardized protocol for performing SATs</a:t>
            </a:r>
          </a:p>
          <a:p>
            <a:r>
              <a:rPr lang="en-US" sz="2000" dirty="0" smtClean="0"/>
              <a:t>We use a standardized protocol for performing spontaneous breathing trials (SBT)</a:t>
            </a:r>
          </a:p>
        </p:txBody>
      </p:sp>
      <p:grpSp>
        <p:nvGrpSpPr>
          <p:cNvPr id="3" name="Group 2" descr="Ecample of Likert scale used to record the frequency in which an activity or procedure is performed" title="Unit-based Gap Analysis"/>
          <p:cNvGrpSpPr/>
          <p:nvPr/>
        </p:nvGrpSpPr>
        <p:grpSpPr>
          <a:xfrm>
            <a:off x="1371600" y="4751043"/>
            <a:ext cx="6086183" cy="970970"/>
            <a:chOff x="1371600" y="4751043"/>
            <a:chExt cx="6086183" cy="970970"/>
          </a:xfrm>
        </p:grpSpPr>
        <p:grpSp>
          <p:nvGrpSpPr>
            <p:cNvPr id="6" name="Group 5" descr="Ecample of Likert scale used to record the frequency in which an activity or procedure is performed." title="Unit-based Gap Analysis"/>
            <p:cNvGrpSpPr/>
            <p:nvPr/>
          </p:nvGrpSpPr>
          <p:grpSpPr>
            <a:xfrm>
              <a:off x="1371600" y="4861727"/>
              <a:ext cx="6086183" cy="860286"/>
              <a:chOff x="1610017" y="5311914"/>
              <a:chExt cx="6086183" cy="1012686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>
                <a:off x="2068989" y="5464314"/>
                <a:ext cx="51816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1610017" y="5616714"/>
                <a:ext cx="10685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Yes</a:t>
                </a:r>
              </a:p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Always</a:t>
                </a:r>
                <a:endParaRPr lang="en-US" sz="2000" b="1" dirty="0">
                  <a:latin typeface="Arial"/>
                  <a:cs typeface="Arial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93389" y="5616714"/>
                <a:ext cx="9028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No</a:t>
                </a:r>
              </a:p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Never</a:t>
                </a:r>
                <a:endParaRPr lang="en-US" sz="2000" b="1" dirty="0">
                  <a:latin typeface="Arial"/>
                  <a:cs typeface="Arial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48566" y="5616714"/>
                <a:ext cx="177484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Occasionally</a:t>
                </a:r>
              </a:p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Sometimes</a:t>
                </a:r>
                <a:endParaRPr lang="en-US" sz="2000" b="1" dirty="0">
                  <a:latin typeface="Arial"/>
                  <a:cs typeface="Arial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>
                <a:off x="7250589" y="5311914"/>
                <a:ext cx="0" cy="304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2068989" y="5311914"/>
                <a:ext cx="0" cy="304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4659789" y="5311914"/>
                <a:ext cx="0" cy="304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5955189" y="5311914"/>
                <a:ext cx="0" cy="304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3364389" y="5311914"/>
                <a:ext cx="0" cy="304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/>
            <p:cNvSpPr/>
            <p:nvPr/>
          </p:nvSpPr>
          <p:spPr>
            <a:xfrm rot="19838933">
              <a:off x="5416664" y="4751043"/>
              <a:ext cx="639424" cy="54559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191000" y="5846802"/>
            <a:ext cx="495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1000" dirty="0"/>
              <a:t>3</a:t>
            </a:r>
            <a:r>
              <a:rPr lang="en-US" sz="1000" dirty="0" smtClean="0"/>
              <a:t>. Unit </a:t>
            </a:r>
            <a:r>
              <a:rPr lang="en-US" sz="1000" dirty="0"/>
              <a:t>Gap Analysis. Implementing the ABCDE Bundle at the Bedside: American Association of Critical-Care Nurses. http://www.aacn.org/wd/practice/content/actionpak/withlinks-ABCDE-ToolKit.content?menu=practice. Accessed March 8, 2016.</a:t>
            </a:r>
          </a:p>
        </p:txBody>
      </p:sp>
    </p:spTree>
    <p:extLst>
      <p:ext uri="{BB962C8B-B14F-4D97-AF65-F5344CB8AC3E}">
        <p14:creationId xmlns:p14="http://schemas.microsoft.com/office/powerpoint/2010/main" val="251581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Unit-Based Gap Analysis</a:t>
            </a:r>
            <a:r>
              <a:rPr lang="en-US" baseline="30000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34296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accent5"/>
                </a:solidFill>
              </a:rPr>
              <a:t>Delirium Assessment and Management</a:t>
            </a:r>
          </a:p>
          <a:p>
            <a:r>
              <a:rPr lang="en-US" sz="2400" dirty="0" smtClean="0"/>
              <a:t>All patients are assessed daily for the presence of delirium</a:t>
            </a:r>
          </a:p>
          <a:p>
            <a:r>
              <a:rPr lang="en-US" sz="2400" dirty="0" smtClean="0"/>
              <a:t>We use a validated tool to assess for the presence of delirium (Confusion Assessment Method for the Intensive Care Unit or Intensive Care Delirium Screening Checklist)</a:t>
            </a:r>
          </a:p>
          <a:p>
            <a:r>
              <a:rPr lang="en-US" sz="2400" dirty="0" smtClean="0"/>
              <a:t>Our unit has a standardized delirium management protocol</a:t>
            </a:r>
          </a:p>
          <a:p>
            <a:r>
              <a:rPr lang="en-US" sz="2400" dirty="0" smtClean="0"/>
              <a:t>Delirium monitoring is included in our daily rounds for ALL patients</a:t>
            </a:r>
            <a:endParaRPr lang="en-US" sz="2400" dirty="0"/>
          </a:p>
        </p:txBody>
      </p:sp>
      <p:grpSp>
        <p:nvGrpSpPr>
          <p:cNvPr id="4" name="Group 3" descr="Ecample of Likert scale used to record the frequency in which an activity or procedure is performed" title="Unit-based Gap Analysis"/>
          <p:cNvGrpSpPr/>
          <p:nvPr/>
        </p:nvGrpSpPr>
        <p:grpSpPr>
          <a:xfrm>
            <a:off x="1371600" y="4635793"/>
            <a:ext cx="6086183" cy="1025093"/>
            <a:chOff x="1371600" y="4635793"/>
            <a:chExt cx="6086183" cy="1025093"/>
          </a:xfrm>
        </p:grpSpPr>
        <p:grpSp>
          <p:nvGrpSpPr>
            <p:cNvPr id="17" name="Group 16" descr="Protocol line." title="Unit-Based Gap Analysis"/>
            <p:cNvGrpSpPr/>
            <p:nvPr/>
          </p:nvGrpSpPr>
          <p:grpSpPr>
            <a:xfrm>
              <a:off x="1371600" y="4648200"/>
              <a:ext cx="6086183" cy="1012686"/>
              <a:chOff x="1610017" y="5311914"/>
              <a:chExt cx="6086183" cy="1012686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>
                <a:off x="2068989" y="5464314"/>
                <a:ext cx="51816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1610017" y="5616714"/>
                <a:ext cx="10685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Yes</a:t>
                </a:r>
              </a:p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Always</a:t>
                </a:r>
                <a:endParaRPr lang="en-US" sz="2000" b="1" dirty="0">
                  <a:latin typeface="Arial"/>
                  <a:cs typeface="Arial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93389" y="5616714"/>
                <a:ext cx="9028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No</a:t>
                </a:r>
              </a:p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Never</a:t>
                </a:r>
                <a:endParaRPr lang="en-US" sz="2000" b="1" dirty="0">
                  <a:latin typeface="Arial"/>
                  <a:cs typeface="Arial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848566" y="5616714"/>
                <a:ext cx="177484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Occasionally</a:t>
                </a:r>
              </a:p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Sometimes</a:t>
                </a:r>
                <a:endParaRPr lang="en-US" sz="2000" b="1" dirty="0">
                  <a:latin typeface="Arial"/>
                  <a:cs typeface="Arial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 bwMode="auto">
              <a:xfrm>
                <a:off x="7250589" y="5311914"/>
                <a:ext cx="0" cy="304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2068989" y="5311914"/>
                <a:ext cx="0" cy="304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4659789" y="5311914"/>
                <a:ext cx="0" cy="304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5955189" y="5311914"/>
                <a:ext cx="0" cy="304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3364389" y="5311914"/>
                <a:ext cx="0" cy="304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 descr="Ecample of Likert scale used to record the frequency in which an activity or procedure is performed" title="Unit-based Gap Analysis"/>
            <p:cNvSpPr/>
            <p:nvPr/>
          </p:nvSpPr>
          <p:spPr>
            <a:xfrm rot="12968108">
              <a:off x="1567567" y="4635793"/>
              <a:ext cx="499833" cy="35399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191000" y="5846802"/>
            <a:ext cx="495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1000" dirty="0"/>
              <a:t>3</a:t>
            </a:r>
            <a:r>
              <a:rPr lang="en-US" sz="1000" dirty="0" smtClean="0"/>
              <a:t>. Unit </a:t>
            </a:r>
            <a:r>
              <a:rPr lang="en-US" sz="1000" dirty="0"/>
              <a:t>Gap Analysis. Implementing the ABCDE Bundle at the Bedside: American Association of Critical-Care Nurses. http://www.aacn.org/wd/practice/content/actionpak/withlinks-ABCDE-ToolKit.content?menu=practice. Accessed March 8, 2016.</a:t>
            </a:r>
          </a:p>
        </p:txBody>
      </p:sp>
    </p:spTree>
    <p:extLst>
      <p:ext uri="{BB962C8B-B14F-4D97-AF65-F5344CB8AC3E}">
        <p14:creationId xmlns:p14="http://schemas.microsoft.com/office/powerpoint/2010/main" val="23007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Unit-Based Gap Analysis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6497"/>
            <a:ext cx="8229600" cy="4734296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accent5"/>
                </a:solidFill>
              </a:rPr>
              <a:t>Early Exercise and Progressive Mobility</a:t>
            </a:r>
          </a:p>
          <a:p>
            <a:r>
              <a:rPr lang="en-US" sz="2000" dirty="0" smtClean="0"/>
              <a:t>Our unit has a protocol for early exercise and progressive mobility for ALL patients</a:t>
            </a:r>
          </a:p>
          <a:p>
            <a:r>
              <a:rPr lang="en-US" sz="2000" dirty="0" smtClean="0"/>
              <a:t>Immobile patients on our unit receive passive range of motion regularly, if tolerated</a:t>
            </a:r>
          </a:p>
          <a:p>
            <a:r>
              <a:rPr lang="en-US" sz="2000" dirty="0" smtClean="0"/>
              <a:t>Our unit has the necessary support equipment to safely assist with patients’ increased mobility</a:t>
            </a:r>
          </a:p>
          <a:p>
            <a:r>
              <a:rPr lang="en-US" sz="2000" dirty="0" smtClean="0"/>
              <a:t>Respiratory therapists and physical therapists are available to assist with implementing early exercise and progressive mobility protocols</a:t>
            </a:r>
          </a:p>
          <a:p>
            <a:r>
              <a:rPr lang="en-US" sz="2000" dirty="0" smtClean="0"/>
              <a:t>Mobility is addressed during daily rounds</a:t>
            </a:r>
            <a:endParaRPr lang="en-US" sz="2000" dirty="0"/>
          </a:p>
        </p:txBody>
      </p:sp>
      <p:grpSp>
        <p:nvGrpSpPr>
          <p:cNvPr id="16" name="Group 15" descr="Ecample of Likert scale used to record the frequency in which an activity or procedure is performed" title="Unit-based Gap Analysis"/>
          <p:cNvGrpSpPr/>
          <p:nvPr/>
        </p:nvGrpSpPr>
        <p:grpSpPr>
          <a:xfrm>
            <a:off x="1371600" y="4600770"/>
            <a:ext cx="6086183" cy="1116895"/>
            <a:chOff x="1371600" y="4600770"/>
            <a:chExt cx="6086183" cy="1116895"/>
          </a:xfrm>
        </p:grpSpPr>
        <p:grpSp>
          <p:nvGrpSpPr>
            <p:cNvPr id="4" name="Group 3" descr="Protocol line." title="Unit-based Gap Analysis"/>
            <p:cNvGrpSpPr/>
            <p:nvPr/>
          </p:nvGrpSpPr>
          <p:grpSpPr>
            <a:xfrm>
              <a:off x="1371600" y="4704979"/>
              <a:ext cx="6086183" cy="1012686"/>
              <a:chOff x="1610017" y="5311914"/>
              <a:chExt cx="6086183" cy="1012686"/>
            </a:xfrm>
          </p:grpSpPr>
          <p:cxnSp>
            <p:nvCxnSpPr>
              <p:cNvPr id="5" name="Straight Connector 4"/>
              <p:cNvCxnSpPr/>
              <p:nvPr/>
            </p:nvCxnSpPr>
            <p:spPr bwMode="auto">
              <a:xfrm>
                <a:off x="2068989" y="5464314"/>
                <a:ext cx="51816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1610017" y="5616714"/>
                <a:ext cx="10685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Yes</a:t>
                </a:r>
              </a:p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Always</a:t>
                </a:r>
                <a:endParaRPr lang="en-US" sz="2000" b="1" dirty="0">
                  <a:latin typeface="Arial"/>
                  <a:cs typeface="Arial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793389" y="5616714"/>
                <a:ext cx="9028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No</a:t>
                </a:r>
              </a:p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Never</a:t>
                </a:r>
                <a:endParaRPr lang="en-US" sz="2000" b="1" dirty="0">
                  <a:latin typeface="Arial"/>
                  <a:cs typeface="Arial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848566" y="5616714"/>
                <a:ext cx="177484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Occasionally</a:t>
                </a:r>
              </a:p>
              <a:p>
                <a:pPr algn="ctr"/>
                <a:r>
                  <a:rPr lang="en-US" sz="2000" b="1" dirty="0" smtClean="0">
                    <a:latin typeface="Arial"/>
                    <a:cs typeface="Arial"/>
                  </a:rPr>
                  <a:t>Sometimes</a:t>
                </a:r>
                <a:endParaRPr lang="en-US" sz="2000" b="1" dirty="0">
                  <a:latin typeface="Arial"/>
                  <a:cs typeface="Arial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7250589" y="5311914"/>
                <a:ext cx="0" cy="304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068989" y="5311914"/>
                <a:ext cx="0" cy="304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659789" y="5311914"/>
                <a:ext cx="0" cy="304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5955189" y="5311914"/>
                <a:ext cx="0" cy="304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3364389" y="5311914"/>
                <a:ext cx="0" cy="304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/>
            <p:cNvSpPr/>
            <p:nvPr/>
          </p:nvSpPr>
          <p:spPr>
            <a:xfrm rot="19838933">
              <a:off x="2672318" y="4600770"/>
              <a:ext cx="813928" cy="60212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191000" y="5923002"/>
            <a:ext cx="495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1000" dirty="0"/>
              <a:t>3</a:t>
            </a:r>
            <a:r>
              <a:rPr lang="en-US" sz="1000" dirty="0" smtClean="0"/>
              <a:t>. Unit </a:t>
            </a:r>
            <a:r>
              <a:rPr lang="en-US" sz="1000" dirty="0"/>
              <a:t>Gap Analysis. Implementing the ABCDE Bundle at the Bedside: American Association of Critical-Care Nurses. http://www.aacn.org/wd/practice/content/actionpak/withlinks-ABCDE-ToolKit.content?menu=practice. Accessed March 8, 2016.</a:t>
            </a:r>
          </a:p>
        </p:txBody>
      </p:sp>
    </p:spTree>
    <p:extLst>
      <p:ext uri="{BB962C8B-B14F-4D97-AF65-F5344CB8AC3E}">
        <p14:creationId xmlns:p14="http://schemas.microsoft.com/office/powerpoint/2010/main" val="135789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the Gap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2400" dirty="0" smtClean="0"/>
              <a:t>Use the gap example to sell the project, garner buy-in, and create energy to accelerate change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List and prioritize defects and changes required to achieve your objectives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Explore why the defects exist</a:t>
            </a:r>
          </a:p>
          <a:p>
            <a:pPr marL="914400" lvl="1" indent="-396875"/>
            <a:r>
              <a:rPr lang="en-US" sz="2200" dirty="0" smtClean="0"/>
              <a:t>Drill down</a:t>
            </a:r>
            <a:endParaRPr lang="en-US" sz="2200" dirty="0"/>
          </a:p>
          <a:p>
            <a:pPr marL="914400" lvl="1" indent="-396875"/>
            <a:r>
              <a:rPr lang="en-US" sz="2200" dirty="0" smtClean="0"/>
              <a:t>Ask Why, Why, Why?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Create a plan to move from current to target condition</a:t>
            </a:r>
          </a:p>
          <a:p>
            <a:pPr marL="914400" lvl="1" indent="-396875"/>
            <a:r>
              <a:rPr lang="en-US" sz="2000" dirty="0" smtClean="0"/>
              <a:t>Assess then address cultural barriers</a:t>
            </a:r>
          </a:p>
          <a:p>
            <a:pPr marL="914400" lvl="1" indent="-396875"/>
            <a:r>
              <a:rPr lang="en-US" sz="2000" dirty="0" smtClean="0"/>
              <a:t>Include project management support</a:t>
            </a:r>
          </a:p>
          <a:p>
            <a:pPr marL="914400" lvl="1" indent="-396875"/>
            <a:r>
              <a:rPr lang="en-US" sz="2000" dirty="0" smtClean="0"/>
              <a:t>Incorporate change management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77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 smtClean="0"/>
              <a:t>Ensure All </a:t>
            </a:r>
            <a:r>
              <a:rPr lang="en-US" sz="3200" dirty="0"/>
              <a:t>P</a:t>
            </a:r>
            <a:r>
              <a:rPr lang="en-US" sz="3200" dirty="0" smtClean="0"/>
              <a:t>atients </a:t>
            </a:r>
            <a:r>
              <a:rPr lang="en-US" sz="3200" dirty="0"/>
              <a:t>R</a:t>
            </a:r>
            <a:r>
              <a:rPr lang="en-US" sz="3200" dirty="0" smtClean="0"/>
              <a:t>eceive the Evidence (4 Es)</a:t>
            </a:r>
            <a:r>
              <a:rPr lang="en-US" baseline="30000" dirty="0"/>
              <a:t>1</a:t>
            </a:r>
            <a:endParaRPr lang="en-US" sz="3200" dirty="0"/>
          </a:p>
        </p:txBody>
      </p:sp>
      <p:grpSp>
        <p:nvGrpSpPr>
          <p:cNvPr id="3" name="Group 2" descr="Engage&#10;How can we engage hearts and minds?&#10;&#10;Educate&#10;How can we turn the evidence into behaviors?&#10;&#10;Execute&#10;How can we do this?&#10;&#10;Evaluate&#10;How do we know if we made a difference?" title="Ensure All Patients Receive Interventions"/>
          <p:cNvGrpSpPr/>
          <p:nvPr/>
        </p:nvGrpSpPr>
        <p:grpSpPr>
          <a:xfrm>
            <a:off x="216559" y="914401"/>
            <a:ext cx="8706397" cy="4572000"/>
            <a:chOff x="216559" y="914401"/>
            <a:chExt cx="8706397" cy="4572000"/>
          </a:xfrm>
        </p:grpSpPr>
        <p:sp>
          <p:nvSpPr>
            <p:cNvPr id="5" name="Rounded Rectangle 4"/>
            <p:cNvSpPr/>
            <p:nvPr/>
          </p:nvSpPr>
          <p:spPr>
            <a:xfrm>
              <a:off x="2657477" y="914401"/>
              <a:ext cx="3067050" cy="16764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dirty="0" smtClean="0">
                  <a:solidFill>
                    <a:schemeClr val="tx1"/>
                  </a:solidFill>
                </a:rPr>
                <a:t>Ensure that </a:t>
              </a:r>
              <a:r>
                <a:rPr lang="en-US" sz="2800" dirty="0">
                  <a:solidFill>
                    <a:schemeClr val="tx1"/>
                  </a:solidFill>
                </a:rPr>
                <a:t>all patients receive </a:t>
              </a:r>
              <a:r>
                <a:rPr lang="en-US" sz="2800" dirty="0" smtClean="0">
                  <a:solidFill>
                    <a:schemeClr val="tx1"/>
                  </a:solidFill>
                </a:rPr>
                <a:t>interventions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16559" y="3352801"/>
              <a:ext cx="1953832" cy="21336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en-US" sz="2800" b="1" dirty="0" smtClean="0">
                  <a:solidFill>
                    <a:schemeClr val="tx1"/>
                  </a:solidFill>
                </a:rPr>
                <a:t>Engage</a:t>
              </a:r>
            </a:p>
            <a:p>
              <a:pPr lvl="0"/>
              <a:r>
                <a:rPr lang="en-US" sz="2000" dirty="0" smtClean="0">
                  <a:solidFill>
                    <a:schemeClr val="tx1"/>
                  </a:solidFill>
                </a:rPr>
                <a:t>How can we engage hearts </a:t>
              </a:r>
              <a:r>
                <a:rPr lang="en-US" sz="2000" dirty="0">
                  <a:solidFill>
                    <a:schemeClr val="tx1"/>
                  </a:solidFill>
                </a:rPr>
                <a:t>and </a:t>
              </a:r>
              <a:r>
                <a:rPr lang="en-US" sz="2000" dirty="0" smtClean="0">
                  <a:solidFill>
                    <a:schemeClr val="tx1"/>
                  </a:solidFill>
                </a:rPr>
                <a:t>minds?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98697" y="3352801"/>
              <a:ext cx="1923490" cy="21336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en-US" sz="2800" b="1" dirty="0" smtClean="0">
                  <a:solidFill>
                    <a:schemeClr val="tx1"/>
                  </a:solidFill>
                </a:rPr>
                <a:t>Educate</a:t>
              </a:r>
            </a:p>
            <a:p>
              <a:pPr lvl="0"/>
              <a:r>
                <a:rPr lang="en-US" sz="2000" dirty="0" smtClean="0">
                  <a:solidFill>
                    <a:schemeClr val="tx1"/>
                  </a:solidFill>
                </a:rPr>
                <a:t>How can we turn the evidence into behaviors?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750493" y="3352801"/>
              <a:ext cx="1922079" cy="21336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en-US" sz="2800" b="1" dirty="0" smtClean="0">
                  <a:solidFill>
                    <a:schemeClr val="tx1"/>
                  </a:solidFill>
                </a:rPr>
                <a:t>Execute</a:t>
              </a:r>
            </a:p>
            <a:p>
              <a:pPr lvl="0"/>
              <a:r>
                <a:rPr lang="en-US" sz="2000" dirty="0" smtClean="0">
                  <a:solidFill>
                    <a:schemeClr val="tx1"/>
                  </a:solidFill>
                </a:rPr>
                <a:t>How can we do this?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000877" y="3352801"/>
              <a:ext cx="1922079" cy="21336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/>
              <a:r>
                <a:rPr lang="en-US" sz="2800" b="1" dirty="0" smtClean="0">
                  <a:solidFill>
                    <a:schemeClr val="tx1"/>
                  </a:solidFill>
                </a:rPr>
                <a:t>Evaluate</a:t>
              </a:r>
            </a:p>
            <a:p>
              <a:pPr lvl="0"/>
              <a:r>
                <a:rPr lang="en-US" sz="2000" dirty="0" smtClean="0">
                  <a:solidFill>
                    <a:schemeClr val="tx1"/>
                  </a:solidFill>
                </a:rPr>
                <a:t>How do we know if we made a difference?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Elbow Connector 47"/>
            <p:cNvCxnSpPr>
              <a:stCxn id="5" idx="2"/>
              <a:endCxn id="10" idx="0"/>
            </p:cNvCxnSpPr>
            <p:nvPr/>
          </p:nvCxnSpPr>
          <p:spPr bwMode="auto">
            <a:xfrm rot="16200000" flipH="1">
              <a:off x="5695459" y="1086343"/>
              <a:ext cx="762000" cy="3770915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Elbow Connector 49"/>
            <p:cNvCxnSpPr>
              <a:endCxn id="7" idx="0"/>
            </p:cNvCxnSpPr>
            <p:nvPr/>
          </p:nvCxnSpPr>
          <p:spPr bwMode="auto">
            <a:xfrm rot="10800000" flipV="1">
              <a:off x="1193475" y="2971801"/>
              <a:ext cx="3064202" cy="381000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Elbow Connector 52"/>
            <p:cNvCxnSpPr>
              <a:endCxn id="8" idx="0"/>
            </p:cNvCxnSpPr>
            <p:nvPr/>
          </p:nvCxnSpPr>
          <p:spPr bwMode="auto">
            <a:xfrm rot="10800000" flipV="1">
              <a:off x="3460443" y="2971801"/>
              <a:ext cx="830043" cy="3810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Elbow Connector 54"/>
            <p:cNvCxnSpPr/>
            <p:nvPr/>
          </p:nvCxnSpPr>
          <p:spPr bwMode="auto">
            <a:xfrm>
              <a:off x="4434661" y="2973955"/>
              <a:ext cx="1276872" cy="378846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1" name="Oval 60"/>
            <p:cNvSpPr/>
            <p:nvPr/>
          </p:nvSpPr>
          <p:spPr bwMode="auto">
            <a:xfrm>
              <a:off x="2276477" y="1371601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000" b="1" dirty="0">
                  <a:solidFill>
                    <a:schemeClr val="tx1"/>
                  </a:solidFill>
                  <a:latin typeface="Arial"/>
                  <a:cs typeface="Arial"/>
                </a:rPr>
                <a:t>4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72000" y="595188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1000" dirty="0"/>
              <a:t>1. Pronovost PJ, Berenholtz SM, Needham DM. Translating evidence into practice: a model for large scale knowledge translation. BMJ. 2008 Oct 6;337:a1714. PMID: 18838424.</a:t>
            </a:r>
          </a:p>
        </p:txBody>
      </p:sp>
    </p:spTree>
    <p:extLst>
      <p:ext uri="{BB962C8B-B14F-4D97-AF65-F5344CB8AC3E}">
        <p14:creationId xmlns:p14="http://schemas.microsoft.com/office/powerpoint/2010/main" val="4808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Translating </a:t>
            </a:r>
            <a:r>
              <a:rPr lang="en-US" dirty="0" smtClean="0"/>
              <a:t>Research Into Practice</a:t>
            </a:r>
            <a:r>
              <a:rPr lang="en-US" baseline="30000" dirty="0"/>
              <a:t>1</a:t>
            </a:r>
          </a:p>
        </p:txBody>
      </p:sp>
      <p:grpSp>
        <p:nvGrpSpPr>
          <p:cNvPr id="19" name="Group 18" descr="Graphic displaying TRIP framework: 1) Summarize evidence, 2) Identify local barriers, 3) Measure performance, 4) Ensure all patients receive intervention" title="TRIP Framework"/>
          <p:cNvGrpSpPr/>
          <p:nvPr/>
        </p:nvGrpSpPr>
        <p:grpSpPr>
          <a:xfrm>
            <a:off x="386714" y="1066800"/>
            <a:ext cx="8290561" cy="4416554"/>
            <a:chOff x="381000" y="1447800"/>
            <a:chExt cx="8290561" cy="4416554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3352800" y="3656077"/>
              <a:ext cx="457200" cy="15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Rounded Rectangle 20" descr="Envision and engage chart." title="Translating Research Into Practice"/>
            <p:cNvSpPr/>
            <p:nvPr/>
          </p:nvSpPr>
          <p:spPr>
            <a:xfrm>
              <a:off x="381000" y="1865377"/>
              <a:ext cx="2971800" cy="35814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2400" b="1" dirty="0" smtClean="0">
                  <a:solidFill>
                    <a:schemeClr val="tx1"/>
                  </a:solidFill>
                </a:rPr>
                <a:t>Envision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</a:p>
            <a:p>
              <a:pPr algn="r">
                <a:spcAft>
                  <a:spcPts val="1200"/>
                </a:spcAft>
              </a:pPr>
              <a:r>
                <a:rPr lang="en-US" sz="2400" dirty="0" smtClean="0">
                  <a:solidFill>
                    <a:schemeClr val="tx1"/>
                  </a:solidFill>
                </a:rPr>
                <a:t>the problem within the larger system</a:t>
              </a:r>
            </a:p>
            <a:p>
              <a:pPr algn="r">
                <a:spcAft>
                  <a:spcPts val="1200"/>
                </a:spcAft>
              </a:pPr>
              <a:r>
                <a:rPr lang="en-US" sz="2400" b="1" dirty="0" smtClean="0">
                  <a:solidFill>
                    <a:schemeClr val="tx1"/>
                  </a:solidFill>
                </a:rPr>
                <a:t>Engage </a:t>
              </a:r>
              <a:r>
                <a:rPr lang="en-US" sz="2400" dirty="0" smtClean="0">
                  <a:solidFill>
                    <a:schemeClr val="tx1"/>
                  </a:solidFill>
                </a:rPr>
                <a:t>collaborative multidisciplinary teams centrally and locally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Elbow Connector 22"/>
            <p:cNvCxnSpPr/>
            <p:nvPr/>
          </p:nvCxnSpPr>
          <p:spPr>
            <a:xfrm rot="16200000" flipH="1">
              <a:off x="3127248" y="4381353"/>
              <a:ext cx="1649068" cy="329382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 rot="5400000" flipH="1" flipV="1">
              <a:off x="3022068" y="2641068"/>
              <a:ext cx="1857300" cy="328163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 descr="1. Summarize the evidence&#10;2. Identify local barriers to implementation&#10;3. Measure performance&#10;4. Ensure that all patients receive the interventions" title="Translating Research Into Practice"/>
            <p:cNvGrpSpPr/>
            <p:nvPr/>
          </p:nvGrpSpPr>
          <p:grpSpPr>
            <a:xfrm>
              <a:off x="4114800" y="1447800"/>
              <a:ext cx="4556761" cy="4416554"/>
              <a:chOff x="4114800" y="1904999"/>
              <a:chExt cx="4556761" cy="4416554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397140" y="1904999"/>
                <a:ext cx="4251960" cy="9875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Summarize the evidence</a:t>
                </a:r>
                <a:endParaRPr lang="en-US" sz="2400" b="1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397141" y="3044847"/>
                <a:ext cx="4251960" cy="98755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9250" indent="-349250" algn="r"/>
                <a:r>
                  <a:rPr lang="en-US" sz="24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Identify local barriers </a:t>
                </a:r>
              </a:p>
              <a:p>
                <a:pPr marL="349250" indent="-349250" algn="r"/>
                <a:r>
                  <a:rPr lang="en-US" sz="24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to implementation</a:t>
                </a:r>
                <a:endParaRPr lang="en-US" sz="2400" b="1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4419601" y="4191001"/>
                <a:ext cx="4251960" cy="987552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Measure performance</a:t>
                </a:r>
                <a:endParaRPr lang="en-US" sz="2400" b="1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4419601" y="5334001"/>
                <a:ext cx="4251960" cy="987552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9250" indent="-349250" algn="r"/>
                <a:r>
                  <a:rPr lang="en-US" sz="24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Ensure that all patients </a:t>
                </a:r>
              </a:p>
              <a:p>
                <a:pPr marL="349250" indent="-349250" algn="r"/>
                <a:r>
                  <a:rPr lang="en-US" sz="24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receive the interventions </a:t>
                </a:r>
                <a:endParaRPr lang="en-US" sz="2400" b="1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4114800" y="2093975"/>
                <a:ext cx="609600" cy="609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charset="0"/>
                    <a:ea typeface="Calibri" charset="0"/>
                    <a:cs typeface="Calibri" charset="0"/>
                  </a:rPr>
                  <a:t>1</a:t>
                </a:r>
                <a:endParaRPr kumimoji="0" 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4114800" y="3233823"/>
                <a:ext cx="609600" cy="609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b="1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2</a:t>
                </a:r>
                <a:endParaRPr kumimoji="0" 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4114800" y="4379977"/>
                <a:ext cx="609600" cy="609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b="1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3</a:t>
                </a:r>
                <a:endParaRPr kumimoji="0" 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4114800" y="5522977"/>
                <a:ext cx="609600" cy="609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4</a:t>
                </a:r>
                <a:endParaRPr kumimoji="0" 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26" name="Elbow Connector 25"/>
            <p:cNvCxnSpPr/>
            <p:nvPr/>
          </p:nvCxnSpPr>
          <p:spPr>
            <a:xfrm rot="16200000" flipH="1">
              <a:off x="3645258" y="3719513"/>
              <a:ext cx="623543" cy="333375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rot="5400000" flipH="1" flipV="1">
              <a:off x="3556723" y="3339317"/>
              <a:ext cx="804777" cy="328164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4591050" y="588748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1000" dirty="0"/>
              <a:t>1. Pronovost PJ, Berenholtz SM, Needham DM. Translating evidence into practice: a model for large scale knowledge translation. BMJ. 2008 Oct 6;337:a1714. PMID: 18838424.</a:t>
            </a:r>
          </a:p>
        </p:txBody>
      </p:sp>
    </p:spTree>
    <p:extLst>
      <p:ext uri="{BB962C8B-B14F-4D97-AF65-F5344CB8AC3E}">
        <p14:creationId xmlns:p14="http://schemas.microsoft.com/office/powerpoint/2010/main" val="16026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 smtClean="0"/>
              <a:t>Gap exists between evidence and practice regarding sedation and mobility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Undertake change at the local level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Perform gap analysis between your current practice and future state (where you want to be—your vision)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Set goals to improve care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551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a typeface="ＭＳ Ｐゴシック" charset="0"/>
              </a:rPr>
              <a:t>Learning Objectives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dirty="0" smtClean="0"/>
              <a:t>After </a:t>
            </a:r>
            <a:r>
              <a:rPr lang="en-US" sz="2800" dirty="0"/>
              <a:t>this session, you will be able </a:t>
            </a:r>
            <a:r>
              <a:rPr lang="en-US" sz="2800" dirty="0" smtClean="0"/>
              <a:t>to—</a:t>
            </a:r>
            <a:endParaRPr lang="en-US" sz="2800" dirty="0" smtClean="0">
              <a:ea typeface="ＭＳ Ｐゴシック" charset="0"/>
            </a:endParaRP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ea typeface="ＭＳ Ｐゴシック" charset="0"/>
              </a:rPr>
              <a:t>List steps of Translating Research Into Practice (TRIP) framework</a:t>
            </a:r>
            <a:endParaRPr lang="en-US" sz="2800" dirty="0">
              <a:ea typeface="ＭＳ Ｐゴシック" charset="0"/>
            </a:endParaRP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a typeface="ＭＳ Ｐゴシック" charset="0"/>
              </a:rPr>
              <a:t>Define gap analysis </a:t>
            </a:r>
            <a:endParaRPr lang="en-US" sz="2800" dirty="0" smtClean="0">
              <a:ea typeface="ＭＳ Ｐゴシック" charset="0"/>
            </a:endParaRP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ea typeface="ＭＳ Ｐゴシック" charset="0"/>
              </a:rPr>
              <a:t>List principles of test of change</a:t>
            </a:r>
          </a:p>
          <a:p>
            <a:pPr marL="463550" indent="-46355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a typeface="ＭＳ Ｐゴシック" charset="0"/>
              </a:rPr>
              <a:t>P</a:t>
            </a:r>
            <a:r>
              <a:rPr lang="en-US" sz="2800" dirty="0" smtClean="0">
                <a:ea typeface="ＭＳ Ｐゴシック" charset="0"/>
              </a:rPr>
              <a:t>ilot test </a:t>
            </a:r>
            <a:r>
              <a:rPr lang="en-US" sz="2800" dirty="0">
                <a:ea typeface="ＭＳ Ｐゴシック" charset="0"/>
              </a:rPr>
              <a:t>of </a:t>
            </a:r>
            <a:r>
              <a:rPr lang="en-US" sz="2800" dirty="0" smtClean="0">
                <a:ea typeface="ＭＳ Ｐゴシック" charset="0"/>
              </a:rPr>
              <a:t>change and collect data to evaluate potential intervention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219200"/>
            <a:ext cx="8153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600" dirty="0" smtClean="0">
                <a:solidFill>
                  <a:schemeClr val="accent5"/>
                </a:solidFill>
              </a:rPr>
              <a:t>Tests of Change</a:t>
            </a:r>
            <a:r>
              <a:rPr lang="en-US" sz="3600" dirty="0">
                <a:solidFill>
                  <a:schemeClr val="accent5"/>
                </a:solidFill>
              </a:rPr>
              <a:t/>
            </a:r>
            <a:br>
              <a:rPr lang="en-US" sz="3600" dirty="0">
                <a:solidFill>
                  <a:schemeClr val="accent5"/>
                </a:solidFill>
              </a:rPr>
            </a:br>
            <a:endParaRPr lang="en-US" sz="2000" b="0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small-scale tests inform sustainable quality improvement 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Basics of Tests of Change</a:t>
            </a:r>
            <a:r>
              <a:rPr lang="en-US" baseline="30000" dirty="0" smtClean="0"/>
              <a:t>4–6</a:t>
            </a:r>
            <a:endParaRPr lang="en-US" baseline="30000" dirty="0"/>
          </a:p>
        </p:txBody>
      </p:sp>
      <p:graphicFrame>
        <p:nvGraphicFramePr>
          <p:cNvPr id="7" name="Content Placeholder 6" descr="1. Define&#10;2. Goal&#10;3. Benefits" title="Basics of Tests of Chang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245251"/>
              </p:ext>
            </p:extLst>
          </p:nvPr>
        </p:nvGraphicFramePr>
        <p:xfrm>
          <a:off x="457200" y="1253490"/>
          <a:ext cx="8229600" cy="3360420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1690007"/>
                <a:gridCol w="6539593"/>
              </a:tblGrid>
              <a:tr h="1009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DEFINE</a:t>
                      </a:r>
                      <a:endParaRPr lang="en-US" sz="24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Small-scale tests</a:t>
                      </a:r>
                      <a:r>
                        <a:rPr lang="en-US" sz="2400" baseline="0" dirty="0" smtClean="0"/>
                        <a:t> to evaluate proposed change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2295" marR="92295"/>
                </a:tc>
              </a:tr>
              <a:tr h="1009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GOAL</a:t>
                      </a:r>
                      <a:endParaRPr lang="en-US" sz="24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Test potential improvement to unit’s workflow with potential to transform care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2295" marR="92295"/>
                </a:tc>
              </a:tr>
              <a:tr h="1009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BENEFITS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Provides rapid real-time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feedback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Allows iterative adjustment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Offers action-oriented learning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2295" marR="92295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5029200"/>
            <a:ext cx="5867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900" dirty="0" smtClean="0"/>
              <a:t>4. Science </a:t>
            </a:r>
            <a:r>
              <a:rPr lang="en-US" sz="900" dirty="0"/>
              <a:t>of Improvement: Testing Changes. How to Improve: Institute for Healthcare Improvement. 2015. </a:t>
            </a:r>
            <a:r>
              <a:rPr lang="en-US" sz="900" dirty="0">
                <a:hlinkClick r:id="rId3"/>
              </a:rPr>
              <a:t>http://www.ihi.org/resources/Pages/HowtoImprove/ScienceofImprovementTestingChanges.aspx</a:t>
            </a:r>
            <a:r>
              <a:rPr lang="en-US" sz="900" dirty="0"/>
              <a:t>. </a:t>
            </a:r>
            <a:endParaRPr lang="en-US" sz="900" dirty="0" smtClean="0"/>
          </a:p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900" dirty="0" smtClean="0"/>
              <a:t>Accessed </a:t>
            </a:r>
            <a:r>
              <a:rPr lang="en-US" sz="900" dirty="0"/>
              <a:t>March 8, 2016</a:t>
            </a:r>
            <a:r>
              <a:rPr lang="en-US" sz="900" dirty="0" smtClean="0"/>
              <a:t>.</a:t>
            </a:r>
            <a:r>
              <a:rPr lang="en-US" sz="900" dirty="0"/>
              <a:t> </a:t>
            </a:r>
            <a:endParaRPr lang="en-US" sz="900" dirty="0" smtClean="0"/>
          </a:p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900" dirty="0" smtClean="0"/>
              <a:t>5. Principles </a:t>
            </a:r>
            <a:r>
              <a:rPr lang="en-US" sz="900" dirty="0"/>
              <a:t>for </a:t>
            </a:r>
            <a:r>
              <a:rPr lang="en-US" sz="900" dirty="0" smtClean="0"/>
              <a:t>Tests </a:t>
            </a:r>
            <a:r>
              <a:rPr lang="en-US" sz="900" dirty="0"/>
              <a:t>of Change. Robert Wood Johnson Foundation. 2008. </a:t>
            </a:r>
            <a:r>
              <a:rPr lang="en-US" sz="900" dirty="0">
                <a:hlinkClick r:id="rId4"/>
              </a:rPr>
              <a:t>http://www.rwjf.org/en/research-publications/find-rwjf-research/2008/06/the-transforming-care-at-the-bedside-tcab-toolkit/section-3-testing-ideas/principles-for-tests-of-change.html</a:t>
            </a:r>
            <a:r>
              <a:rPr lang="en-US" sz="900" dirty="0"/>
              <a:t>. Accessed March 8, 2016.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900" dirty="0" smtClean="0"/>
              <a:t>6. Principles </a:t>
            </a:r>
            <a:r>
              <a:rPr lang="en-US" sz="900" dirty="0"/>
              <a:t>for Rapid Cycle Tests. Robert Wood Johnson Foundation</a:t>
            </a:r>
            <a:r>
              <a:rPr lang="en-US" sz="900" i="1" dirty="0"/>
              <a:t>. </a:t>
            </a:r>
            <a:r>
              <a:rPr lang="en-US" sz="900" dirty="0"/>
              <a:t>2008. </a:t>
            </a:r>
            <a:r>
              <a:rPr lang="en-US" sz="900" dirty="0">
                <a:hlinkClick r:id="rId5"/>
              </a:rPr>
              <a:t>http://www.rwjf.org/content/dam/farm/toolkits/toolkits/2008/rwjf26881</a:t>
            </a:r>
            <a:r>
              <a:rPr lang="en-US" sz="900" dirty="0"/>
              <a:t>. Accessed March 8, 2016</a:t>
            </a:r>
            <a:r>
              <a:rPr lang="en-US" sz="9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Test Change</a:t>
            </a:r>
            <a:r>
              <a:rPr lang="en-US" baseline="30000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419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Increase belief that change will result in improvement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Decide which of several proposed changes will lead to desired improvement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Evaluate how much improvement can be expected from the change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Decide whether the proposed change will work in the actual environment of interest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5791200"/>
            <a:ext cx="5257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900" dirty="0"/>
              <a:t>4. Science of Improvement: Testing Changes. How to Improve: Institute for Healthcare Improvement. 2015. </a:t>
            </a:r>
            <a:r>
              <a:rPr lang="en-US" sz="900" dirty="0">
                <a:hlinkClick r:id="rId2"/>
              </a:rPr>
              <a:t>http://www.ihi.org/resources/Pages/HowtoImprove/ScienceofImprovementTestingChanges.aspx</a:t>
            </a:r>
            <a:r>
              <a:rPr lang="en-US" sz="900" dirty="0"/>
              <a:t>. 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900" dirty="0"/>
              <a:t>Accessed March 8, 2016. </a:t>
            </a:r>
          </a:p>
        </p:txBody>
      </p:sp>
    </p:spTree>
    <p:extLst>
      <p:ext uri="{BB962C8B-B14F-4D97-AF65-F5344CB8AC3E}">
        <p14:creationId xmlns:p14="http://schemas.microsoft.com/office/powerpoint/2010/main" val="724730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Test Change</a:t>
            </a:r>
            <a:r>
              <a:rPr lang="en-US" baseline="30000" dirty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Decide which combinations of changes will have desired effects on key measures of quality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Evaluate costs, social impact, and side effects of a proposed change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Minimize resistance upon implementation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5791200"/>
            <a:ext cx="5257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900" dirty="0"/>
              <a:t>4. Science of Improvement: Testing Changes. How to Improve: Institute for Healthcare Improvement. 2015. </a:t>
            </a:r>
            <a:r>
              <a:rPr lang="en-US" sz="900" dirty="0">
                <a:hlinkClick r:id="rId2"/>
              </a:rPr>
              <a:t>http://www.ihi.org/resources/Pages/HowtoImprove/ScienceofImprovementTestingChanges.aspx</a:t>
            </a:r>
            <a:r>
              <a:rPr lang="en-US" sz="900" dirty="0"/>
              <a:t>. 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900" dirty="0"/>
              <a:t>Accessed March 8, 2016. </a:t>
            </a:r>
          </a:p>
        </p:txBody>
      </p:sp>
    </p:spTree>
    <p:extLst>
      <p:ext uri="{BB962C8B-B14F-4D97-AF65-F5344CB8AC3E}">
        <p14:creationId xmlns:p14="http://schemas.microsoft.com/office/powerpoint/2010/main" val="1191806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for Tests of Change</a:t>
            </a:r>
            <a:r>
              <a:rPr lang="en-US" baseline="30000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342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Test to evaluate if a new idea or innovation will work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Test small (n=1)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</a:t>
            </a:r>
            <a:r>
              <a:rPr lang="en-US" dirty="0" smtClean="0"/>
              <a:t>ne nurse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One shift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One patient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One shift change report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Engage an informed tester who is invested in the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5943600"/>
            <a:ext cx="434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900" dirty="0"/>
              <a:t>6. Principles for Rapid Cycle Tests. Robert Wood Johnson Foundation</a:t>
            </a:r>
            <a:r>
              <a:rPr lang="en-US" sz="900" i="1" dirty="0"/>
              <a:t>. </a:t>
            </a:r>
            <a:r>
              <a:rPr lang="en-US" sz="900" dirty="0"/>
              <a:t>2008. </a:t>
            </a:r>
            <a:r>
              <a:rPr lang="en-US" sz="900" dirty="0">
                <a:hlinkClick r:id="rId2"/>
              </a:rPr>
              <a:t>http://www.rwjf.org/content/dam/farm/toolkits/toolkits/2008/rwjf26881</a:t>
            </a:r>
            <a:r>
              <a:rPr lang="en-US" sz="900" dirty="0"/>
              <a:t>. Accessed March 8, 2016.</a:t>
            </a:r>
          </a:p>
        </p:txBody>
      </p:sp>
    </p:spTree>
    <p:extLst>
      <p:ext uri="{BB962C8B-B14F-4D97-AF65-F5344CB8AC3E}">
        <p14:creationId xmlns:p14="http://schemas.microsoft.com/office/powerpoint/2010/main" val="6312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for Tests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Don’t wait for a committee </a:t>
            </a:r>
            <a:r>
              <a:rPr lang="en-US" dirty="0" smtClean="0"/>
              <a:t>approval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Form a hypothesis and collect </a:t>
            </a:r>
            <a:r>
              <a:rPr lang="en-US" dirty="0" smtClean="0"/>
              <a:t>data </a:t>
            </a:r>
            <a:r>
              <a:rPr lang="en-US" dirty="0"/>
              <a:t>(quantitative and qualitative)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Go </a:t>
            </a:r>
            <a:r>
              <a:rPr lang="en-US" dirty="0"/>
              <a:t>to the committee after </a:t>
            </a:r>
            <a:r>
              <a:rPr lang="en-US" dirty="0" smtClean="0"/>
              <a:t>test with data </a:t>
            </a:r>
            <a:r>
              <a:rPr lang="en-US" dirty="0"/>
              <a:t>to support </a:t>
            </a:r>
            <a:r>
              <a:rPr lang="en-US" dirty="0" smtClean="0"/>
              <a:t>proposed changes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Revise–it </a:t>
            </a:r>
            <a:r>
              <a:rPr lang="en-US" dirty="0"/>
              <a:t>takes many </a:t>
            </a:r>
            <a:r>
              <a:rPr lang="en-US" dirty="0" smtClean="0"/>
              <a:t>iterations </a:t>
            </a:r>
            <a:r>
              <a:rPr lang="en-US" dirty="0"/>
              <a:t>to build innovations </a:t>
            </a:r>
          </a:p>
        </p:txBody>
      </p:sp>
    </p:spTree>
    <p:extLst>
      <p:ext uri="{BB962C8B-B14F-4D97-AF65-F5344CB8AC3E}">
        <p14:creationId xmlns:p14="http://schemas.microsoft.com/office/powerpoint/2010/main" val="10678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Plan-Do-Study-Act (PDSA) Cycle</a:t>
            </a:r>
            <a:r>
              <a:rPr lang="en-US" baseline="30000" dirty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443" y="1251920"/>
            <a:ext cx="4495800" cy="4734296"/>
          </a:xfrm>
        </p:spPr>
        <p:txBody>
          <a:bodyPr/>
          <a:lstStyle/>
          <a:p>
            <a:pPr marL="0" indent="0" algn="r">
              <a:spcAft>
                <a:spcPts val="0"/>
              </a:spcAft>
              <a:buNone/>
            </a:pPr>
            <a:r>
              <a:rPr lang="en-US" sz="3200" dirty="0" smtClean="0"/>
              <a:t>PDSA is the core of the Institute for Healthcare Improvement’s </a:t>
            </a:r>
            <a:endParaRPr lang="en-US" dirty="0"/>
          </a:p>
          <a:p>
            <a:pPr marL="0" indent="0" algn="r">
              <a:spcAft>
                <a:spcPts val="0"/>
              </a:spcAft>
              <a:buNone/>
            </a:pPr>
            <a:r>
              <a:rPr lang="en-US" sz="3200" dirty="0" smtClean="0"/>
              <a:t>Model for Improvement</a:t>
            </a:r>
          </a:p>
        </p:txBody>
      </p:sp>
      <p:grpSp>
        <p:nvGrpSpPr>
          <p:cNvPr id="5" name="Group 4" descr="PDSA Cycle chart with three questions. 1. What are we trying to accomplish? 2. How will we know that a change is an improvement? 3. What changes can we make that will result in improvement?" title="Plan-Do-Study-Act"/>
          <p:cNvGrpSpPr/>
          <p:nvPr/>
        </p:nvGrpSpPr>
        <p:grpSpPr>
          <a:xfrm>
            <a:off x="1066800" y="1219200"/>
            <a:ext cx="2895600" cy="4724400"/>
            <a:chOff x="4495800" y="1371600"/>
            <a:chExt cx="2895600" cy="4724400"/>
          </a:xfrm>
        </p:grpSpPr>
        <p:pic>
          <p:nvPicPr>
            <p:cNvPr id="4" name="Picture 3" descr="Image_ModelForImprovement_TestingChanges.gi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9"/>
            <a:stretch/>
          </p:blipFill>
          <p:spPr>
            <a:xfrm>
              <a:off x="5105400" y="1371600"/>
              <a:ext cx="1673918" cy="4572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4495800" y="1371600"/>
              <a:ext cx="2895600" cy="2514600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495800" y="4191000"/>
              <a:ext cx="2895600" cy="1905000"/>
            </a:xfrm>
            <a:prstGeom prst="rect">
              <a:avLst/>
            </a:prstGeom>
            <a:noFill/>
            <a:ln w="762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10100" y="1447800"/>
              <a:ext cx="2667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What are we trying to accomplish?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610100" y="2266733"/>
              <a:ext cx="26670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How will we know that a change is an improvement?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610100" y="3085667"/>
              <a:ext cx="2667000" cy="68580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What changes can we make that will result in improvement?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000625" y="5715000"/>
            <a:ext cx="4143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900" dirty="0"/>
              <a:t>4. Science of Improvement: Testing Changes. How to Improve: Institute for Healthcare Improvement. 2015. </a:t>
            </a:r>
            <a:r>
              <a:rPr lang="en-US" sz="900" dirty="0">
                <a:hlinkClick r:id="rId3"/>
              </a:rPr>
              <a:t>http://www.ihi.org/resources/Pages/HowtoImprove/ScienceofImprovementTestingChanges.aspx</a:t>
            </a:r>
            <a:r>
              <a:rPr lang="en-US" sz="900" dirty="0"/>
              <a:t>. </a:t>
            </a:r>
            <a:r>
              <a:rPr lang="en-US" sz="900" dirty="0" smtClean="0"/>
              <a:t>Accessed </a:t>
            </a:r>
            <a:r>
              <a:rPr lang="en-US" sz="900" dirty="0"/>
              <a:t>March 8, 2016. </a:t>
            </a:r>
          </a:p>
        </p:txBody>
      </p:sp>
    </p:spTree>
    <p:extLst>
      <p:ext uri="{BB962C8B-B14F-4D97-AF65-F5344CB8AC3E}">
        <p14:creationId xmlns:p14="http://schemas.microsoft.com/office/powerpoint/2010/main" val="12300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Graphic of PDSA cycle specific to learning and improvement." title="PDSA Cycle"/>
          <p:cNvGrpSpPr/>
          <p:nvPr/>
        </p:nvGrpSpPr>
        <p:grpSpPr>
          <a:xfrm>
            <a:off x="76200" y="914400"/>
            <a:ext cx="8763000" cy="4876800"/>
            <a:chOff x="145472" y="1205345"/>
            <a:chExt cx="8763000" cy="4876800"/>
          </a:xfrm>
        </p:grpSpPr>
        <p:sp>
          <p:nvSpPr>
            <p:cNvPr id="4" name="TextBox 3"/>
            <p:cNvSpPr txBox="1"/>
            <p:nvPr/>
          </p:nvSpPr>
          <p:spPr>
            <a:xfrm>
              <a:off x="5638800" y="1264920"/>
              <a:ext cx="3200400" cy="15542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r">
                <a:spcAft>
                  <a:spcPts val="600"/>
                </a:spcAft>
              </a:pP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Objective</a:t>
              </a:r>
            </a:p>
            <a:p>
              <a:pPr lvl="0" algn="r">
                <a:spcAft>
                  <a:spcPts val="600"/>
                </a:spcAft>
              </a:pP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Questions and</a:t>
              </a:r>
              <a:r>
                <a:rPr lang="zh-TW" altLang="en-US" sz="16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predictions (why)</a:t>
              </a:r>
            </a:p>
            <a:p>
              <a:pPr lvl="0" algn="r"/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Plan to carry out 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cycle</a:t>
              </a:r>
              <a:r>
                <a:rPr lang="zh-TW" altLang="en-US" sz="1600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  <a:endParaRPr lang="en-US" altLang="zh-TW" sz="1600" dirty="0" smtClean="0">
                <a:latin typeface="Calibri" charset="0"/>
                <a:ea typeface="Calibri" charset="0"/>
                <a:cs typeface="Calibri" charset="0"/>
              </a:endParaRPr>
            </a:p>
            <a:p>
              <a:pPr lvl="0" algn="r">
                <a:spcAft>
                  <a:spcPts val="600"/>
                </a:spcAft>
              </a:pP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(</a:t>
              </a: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who, what, where, when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)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  <a:p>
              <a:pPr lvl="0" algn="r">
                <a:spcAft>
                  <a:spcPts val="600"/>
                </a:spcAft>
              </a:pP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Plan for data collection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38800" y="4389120"/>
              <a:ext cx="3200400" cy="15544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lvl="0" algn="r">
                <a:spcAft>
                  <a:spcPts val="600"/>
                </a:spcAft>
              </a:pP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Carry out 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plan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  <a:p>
              <a:pPr lvl="0" algn="r">
                <a:spcAft>
                  <a:spcPts val="600"/>
                </a:spcAft>
              </a:pP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Document problems</a:t>
              </a:r>
              <a:r>
                <a:rPr lang="zh-TW" altLang="en-US" sz="16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and unexpected</a:t>
              </a:r>
              <a:r>
                <a:rPr lang="zh-TW" altLang="en-US" sz="16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observations</a:t>
              </a:r>
            </a:p>
            <a:p>
              <a:pPr lvl="0" algn="r">
                <a:spcAft>
                  <a:spcPts val="600"/>
                </a:spcAft>
              </a:pPr>
              <a:r>
                <a:rPr lang="en-US" altLang="zh-TW" sz="1600" dirty="0" smtClean="0">
                  <a:latin typeface="Calibri" charset="0"/>
                  <a:ea typeface="Calibri" charset="0"/>
                  <a:cs typeface="Calibri" charset="0"/>
                </a:rPr>
                <a:t>Collect</a:t>
              </a:r>
              <a:r>
                <a:rPr lang="zh-TW" altLang="en-US" sz="1600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altLang="zh-TW" sz="1600" dirty="0" smtClean="0">
                  <a:latin typeface="Calibri" charset="0"/>
                  <a:ea typeface="Calibri" charset="0"/>
                  <a:cs typeface="Calibri" charset="0"/>
                </a:rPr>
                <a:t>and</a:t>
              </a:r>
              <a:r>
                <a:rPr lang="zh-TW" altLang="en-US" sz="1600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altLang="zh-TW" sz="1600" dirty="0">
                  <a:latin typeface="Calibri" charset="0"/>
                  <a:ea typeface="Calibri" charset="0"/>
                  <a:cs typeface="Calibri" charset="0"/>
                </a:rPr>
                <a:t>b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egin data analysis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6720" y="1264920"/>
              <a:ext cx="3200400" cy="15544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lvl="0">
                <a:spcAft>
                  <a:spcPts val="600"/>
                </a:spcAft>
              </a:pP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What changes</a:t>
              </a:r>
              <a:r>
                <a:rPr lang="zh-TW" altLang="en-US" sz="16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are to be made?</a:t>
              </a:r>
            </a:p>
            <a:p>
              <a:pPr lvl="0">
                <a:spcAft>
                  <a:spcPts val="600"/>
                </a:spcAft>
              </a:pP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Next cycle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?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6720" y="4389120"/>
              <a:ext cx="3200400" cy="15544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lvl="0">
                <a:spcAft>
                  <a:spcPts val="600"/>
                </a:spcAft>
              </a:pPr>
              <a:r>
                <a:rPr lang="en-US" altLang="zh-TW" sz="1600" dirty="0" smtClean="0">
                  <a:latin typeface="Calibri" charset="0"/>
                  <a:ea typeface="Calibri" charset="0"/>
                  <a:cs typeface="Calibri" charset="0"/>
                </a:rPr>
                <a:t>Analyze</a:t>
              </a:r>
              <a:r>
                <a:rPr lang="zh-TW" altLang="en-US" sz="1600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altLang="zh-TW" sz="1600" dirty="0" smtClean="0">
                  <a:latin typeface="Calibri" charset="0"/>
                  <a:ea typeface="Calibri" charset="0"/>
                  <a:cs typeface="Calibri" charset="0"/>
                </a:rPr>
                <a:t>data</a:t>
              </a:r>
              <a:endParaRPr lang="en-US" sz="1600" dirty="0" smtClean="0">
                <a:latin typeface="Calibri" charset="0"/>
                <a:ea typeface="Calibri" charset="0"/>
                <a:cs typeface="Calibri" charset="0"/>
              </a:endParaRPr>
            </a:p>
            <a:p>
              <a:pPr lvl="0"/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Compare </a:t>
              </a: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data 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with</a:t>
              </a:r>
              <a:r>
                <a:rPr lang="zh-TW" altLang="en-US" sz="1600" dirty="0" smtClean="0">
                  <a:latin typeface="Calibri" charset="0"/>
                  <a:ea typeface="Calibri" charset="0"/>
                  <a:cs typeface="Calibri" charset="0"/>
                </a:rPr>
                <a:t> </a:t>
              </a:r>
              <a:endParaRPr lang="en-US" altLang="zh-TW" sz="1600" dirty="0">
                <a:latin typeface="Calibri" charset="0"/>
                <a:ea typeface="Calibri" charset="0"/>
                <a:cs typeface="Calibri" charset="0"/>
              </a:endParaRPr>
            </a:p>
            <a:p>
              <a:pPr lvl="0">
                <a:spcAft>
                  <a:spcPts val="600"/>
                </a:spcAft>
              </a:pP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predictions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  <a:p>
              <a:pPr lvl="0">
                <a:spcAft>
                  <a:spcPts val="600"/>
                </a:spcAft>
              </a:pP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Summarize</a:t>
              </a:r>
              <a:r>
                <a:rPr lang="zh-TW" altLang="en-US" sz="16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what was</a:t>
              </a:r>
              <a:r>
                <a:rPr lang="zh-TW" altLang="en-US" sz="16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learned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aphicFrame>
          <p:nvGraphicFramePr>
            <p:cNvPr id="3" name="Diagram 2" descr="Chart of PDSA Cycle." title="PDSA Cycle"/>
            <p:cNvGraphicFramePr/>
            <p:nvPr>
              <p:extLst>
                <p:ext uri="{D42A27DB-BD31-4B8C-83A1-F6EECF244321}">
                  <p14:modId xmlns:p14="http://schemas.microsoft.com/office/powerpoint/2010/main" val="1815408119"/>
                </p:ext>
              </p:extLst>
            </p:nvPr>
          </p:nvGraphicFramePr>
          <p:xfrm>
            <a:off x="145472" y="1205345"/>
            <a:ext cx="8763000" cy="4876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a typeface="ＭＳ Ｐゴシック" charset="0"/>
                <a:cs typeface="Arial"/>
              </a:rPr>
              <a:t>PDSA </a:t>
            </a:r>
            <a:r>
              <a:rPr lang="en-US" sz="3600" dirty="0">
                <a:solidFill>
                  <a:schemeClr val="bg1"/>
                </a:solidFill>
                <a:ea typeface="ＭＳ Ｐゴシック" charset="0"/>
                <a:cs typeface="Arial"/>
              </a:rPr>
              <a:t>Cycle </a:t>
            </a:r>
            <a:r>
              <a:rPr lang="en-US" sz="3600" dirty="0" smtClean="0">
                <a:solidFill>
                  <a:schemeClr val="bg1"/>
                </a:solidFill>
                <a:ea typeface="ＭＳ Ｐゴシック" charset="0"/>
                <a:cs typeface="Arial"/>
              </a:rPr>
              <a:t>for Learning </a:t>
            </a:r>
            <a:r>
              <a:rPr lang="en-US" sz="3600" dirty="0">
                <a:solidFill>
                  <a:schemeClr val="bg1"/>
                </a:solidFill>
                <a:ea typeface="ＭＳ Ｐゴシック" charset="0"/>
                <a:cs typeface="Arial"/>
              </a:rPr>
              <a:t>and </a:t>
            </a:r>
            <a:r>
              <a:rPr lang="en-US" sz="3600" dirty="0" smtClean="0">
                <a:solidFill>
                  <a:schemeClr val="bg1"/>
                </a:solidFill>
                <a:ea typeface="ＭＳ Ｐゴシック" charset="0"/>
                <a:cs typeface="Arial"/>
              </a:rPr>
              <a:t>Improvement</a:t>
            </a:r>
            <a:r>
              <a:rPr lang="en-US" sz="3600" baseline="30000" dirty="0">
                <a:solidFill>
                  <a:schemeClr val="bg1"/>
                </a:solidFill>
              </a:rPr>
              <a:t>4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625" y="5805055"/>
            <a:ext cx="4143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900" dirty="0"/>
              <a:t>4. Science of Improvement: Testing Changes. How to Improve: Institute for Healthcare Improvement. 2015. </a:t>
            </a:r>
            <a:r>
              <a:rPr lang="en-US" sz="900" dirty="0">
                <a:hlinkClick r:id="rId7"/>
              </a:rPr>
              <a:t>http://www.ihi.org/resources/Pages/HowtoImprove/ScienceofImprovementTestingChanges.aspx</a:t>
            </a:r>
            <a:r>
              <a:rPr lang="en-US" sz="900" dirty="0"/>
              <a:t>. </a:t>
            </a:r>
            <a:r>
              <a:rPr lang="en-US" sz="900" dirty="0" smtClean="0"/>
              <a:t>Accessed </a:t>
            </a:r>
            <a:r>
              <a:rPr lang="en-US" sz="900" dirty="0"/>
              <a:t>March 8, 2016. </a:t>
            </a:r>
          </a:p>
        </p:txBody>
      </p:sp>
    </p:spTree>
    <p:extLst>
      <p:ext uri="{BB962C8B-B14F-4D97-AF65-F5344CB8AC3E}">
        <p14:creationId xmlns:p14="http://schemas.microsoft.com/office/powerpoint/2010/main" val="15125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PDSA Step 1: 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 smtClean="0">
                <a:solidFill>
                  <a:schemeClr val="accent5"/>
                </a:solidFill>
              </a:rPr>
              <a:t>Plan test, including data collection plan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State test objectives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Make predictions about what will happen and why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Develop a plan to test the change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Who?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What?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When?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Where?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What data need to be collected?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9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PDSA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Step 2: Do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 smtClean="0">
                <a:solidFill>
                  <a:schemeClr val="accent5"/>
                </a:solidFill>
                <a:latin typeface="Calibri" charset="0"/>
                <a:ea typeface="Calibri" charset="0"/>
                <a:cs typeface="Calibri" charset="0"/>
              </a:rPr>
              <a:t>Try out the test on a small scale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Carry out the test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Document problems and unexpected observations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dirty="0" smtClean="0">
                <a:latin typeface="Calibri" charset="0"/>
                <a:ea typeface="Calibri" charset="0"/>
                <a:cs typeface="Calibri" charset="0"/>
              </a:rPr>
              <a:t>Collect</a:t>
            </a:r>
            <a:r>
              <a:rPr lang="zh-TW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TW" dirty="0" smtClean="0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zh-TW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TW" dirty="0" smtClean="0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egin</a:t>
            </a:r>
            <a:r>
              <a:rPr lang="zh-TW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TW" dirty="0" smtClean="0">
                <a:latin typeface="Calibri" charset="0"/>
                <a:ea typeface="Calibri" charset="0"/>
                <a:cs typeface="Calibri" charset="0"/>
              </a:rPr>
              <a:t>data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analysis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Keep data collection as simple as possible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Model for Improving Care</a:t>
            </a:r>
            <a:r>
              <a:rPr lang="en-US" baseline="30000" dirty="0" smtClean="0">
                <a:latin typeface="Calibri" charset="0"/>
                <a:ea typeface="Calibri" charset="0"/>
                <a:cs typeface="Calibri" charset="0"/>
              </a:rPr>
              <a:t>1-2</a:t>
            </a:r>
            <a:endParaRPr lang="en-US" baseline="300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" name="Group 2" descr="Graphic showing the model for solving local and common problems through the use of adaptive work and technical work." title="Model for Improving Care"/>
          <p:cNvGrpSpPr/>
          <p:nvPr/>
        </p:nvGrpSpPr>
        <p:grpSpPr>
          <a:xfrm>
            <a:off x="990600" y="963027"/>
            <a:ext cx="7010401" cy="4598634"/>
            <a:chOff x="761999" y="1040166"/>
            <a:chExt cx="7772401" cy="5234868"/>
          </a:xfrm>
        </p:grpSpPr>
        <p:sp>
          <p:nvSpPr>
            <p:cNvPr id="7" name="Rectangle 6"/>
            <p:cNvSpPr/>
            <p:nvPr/>
          </p:nvSpPr>
          <p:spPr bwMode="auto">
            <a:xfrm>
              <a:off x="762000" y="2590799"/>
              <a:ext cx="2504064" cy="3429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endParaRPr lang="en-US" sz="2400" dirty="0" smtClean="0">
                <a:solidFill>
                  <a:schemeClr val="tx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endParaRPr lang="en-US" sz="1400" dirty="0">
                <a:solidFill>
                  <a:schemeClr val="tx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sz="1400" dirty="0" smtClean="0">
                  <a:solidFill>
                    <a:schemeClr val="tx1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Educate 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staff on science of </a:t>
              </a:r>
              <a:r>
                <a:rPr lang="en-US" sz="1400" dirty="0" smtClean="0">
                  <a:solidFill>
                    <a:schemeClr val="tx1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safety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Identify defects</a:t>
              </a:r>
              <a:endPara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Partner with a senior executive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Learn from defects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Improve </a:t>
              </a:r>
              <a:r>
                <a:rPr lang="en-US" sz="14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teamwork and </a:t>
              </a:r>
              <a:r>
                <a:rPr lang="en-US" sz="1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communication 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498271" y="2400300"/>
              <a:ext cx="2423160" cy="3429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Summarize </a:t>
              </a:r>
              <a:r>
                <a:rPr lang="en-US" sz="1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the  evidence </a:t>
              </a:r>
              <a:r>
                <a:rPr lang="en-US" sz="14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in </a:t>
              </a:r>
              <a:r>
                <a:rPr lang="en-US" sz="1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a </a:t>
              </a:r>
              <a:r>
                <a:rPr lang="en-US" sz="14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checklist</a:t>
              </a:r>
              <a:endPara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342900" indent="-342900">
                <a:spcAft>
                  <a:spcPts val="600"/>
                </a:spcAft>
                <a:buFont typeface="Calibri" charset="0"/>
                <a:buAutoNum type="arabicPeriod"/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Identify local barriers to implementation </a:t>
              </a:r>
            </a:p>
            <a:p>
              <a:pPr marL="342900" indent="-342900">
                <a:spcAft>
                  <a:spcPts val="600"/>
                </a:spcAft>
                <a:buFont typeface="Calibri" charset="0"/>
                <a:buAutoNum type="arabicPeriod"/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Measure  </a:t>
              </a:r>
              <a:r>
                <a:rPr lang="en-US" sz="14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performance</a:t>
              </a:r>
              <a:endPara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342900" indent="-342900">
                <a:spcAft>
                  <a:spcPts val="600"/>
                </a:spcAft>
                <a:buFont typeface="Calibri" charset="0"/>
                <a:buAutoNum type="arabicPeriod"/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Ensure all patients get the </a:t>
              </a:r>
              <a:r>
                <a:rPr lang="en-US" sz="14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evidence</a:t>
              </a:r>
            </a:p>
            <a:p>
              <a:pPr marL="695325" lvl="1" indent="-238125">
                <a:spcAft>
                  <a:spcPts val="600"/>
                </a:spcAft>
                <a:buFont typeface="Arial" charset="0"/>
                <a:buChar char="•"/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Engage</a:t>
              </a:r>
            </a:p>
            <a:p>
              <a:pPr marL="695325" lvl="1" indent="-238125">
                <a:spcAft>
                  <a:spcPts val="600"/>
                </a:spcAft>
                <a:buFont typeface="Arial" charset="0"/>
                <a:buChar char="•"/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Educate</a:t>
              </a:r>
            </a:p>
            <a:p>
              <a:pPr marL="695325" lvl="1" indent="-238125">
                <a:spcAft>
                  <a:spcPts val="600"/>
                </a:spcAft>
                <a:buFont typeface="Arial" charset="0"/>
                <a:buChar char="•"/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Execute</a:t>
              </a:r>
            </a:p>
            <a:p>
              <a:pPr marL="695325" lvl="1" indent="-238125">
                <a:spcAft>
                  <a:spcPts val="600"/>
                </a:spcAft>
                <a:buFont typeface="Arial" charset="0"/>
                <a:buChar char="•"/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Evaluate</a:t>
              </a:r>
              <a:endPara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342900" indent="-342900">
                <a:spcAft>
                  <a:spcPts val="600"/>
                </a:spcAft>
                <a:buFont typeface="Calibri" charset="0"/>
                <a:buAutoNum type="arabicPeriod"/>
                <a:defRPr/>
              </a:pPr>
              <a:endPara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342900" indent="-342900">
                <a:spcAft>
                  <a:spcPts val="600"/>
                </a:spcAft>
                <a:defRPr/>
              </a:pPr>
              <a:endParaRPr lang="en-US" sz="16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96000" y="2400300"/>
              <a:ext cx="2423160" cy="3429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4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Elevate head of bed 30°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4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Use subglottic endotracheal tubes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4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Minimize sedation level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4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Assess then address delirium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4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Perform awakening and breathing trials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US" sz="14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Tailor goals to maximize mobility</a:t>
              </a:r>
              <a:endPara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3033" y="1611594"/>
              <a:ext cx="2423160" cy="77724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altLang="zh-CN" sz="16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algn="ctr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Translating Evidence Into </a:t>
              </a:r>
              <a:r>
                <a:rPr lang="en-US" altLang="zh-CN" sz="1600" b="1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Practice (TRIP</a:t>
              </a:r>
              <a:r>
                <a:rPr lang="en-US" altLang="zh-CN" sz="16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)</a:t>
              </a:r>
              <a:endParaRPr lang="en-US" altLang="zh-CN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algn="ctr">
                <a:defRPr/>
              </a:pPr>
              <a:endParaRPr lang="en-US" altLang="zh-CN" sz="16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096000" y="1614134"/>
              <a:ext cx="2438400" cy="7747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 smtClean="0">
                  <a:latin typeface="Calibri" charset="0"/>
                  <a:ea typeface="Calibri" charset="0"/>
                  <a:cs typeface="Calibri" charset="0"/>
                </a:rPr>
                <a:t>Improving Care of Mechanical Ventilation</a:t>
              </a:r>
              <a:endParaRPr lang="en-US" altLang="zh-CN" sz="16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789033" y="1779234"/>
              <a:ext cx="533400" cy="484188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503033" y="5817834"/>
              <a:ext cx="5029200" cy="4572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altLang="zh-CN" sz="1600" spc="3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algn="ctr">
                <a:defRPr/>
              </a:pPr>
              <a:r>
                <a:rPr lang="en-US" altLang="zh-CN" sz="1600" spc="30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</a:rPr>
                <a:t>TECHNICAL WORK</a:t>
              </a:r>
              <a:endParaRPr lang="en-US" altLang="zh-CN" spc="3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algn="ctr">
                <a:defRPr/>
              </a:pPr>
              <a:endParaRPr lang="en-US" altLang="zh-CN" sz="1600" spc="3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62000" y="5817834"/>
              <a:ext cx="2514600" cy="4572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spc="3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ADAPTIVE WORK</a:t>
              </a:r>
              <a:endParaRPr lang="en-US" altLang="zh-CN" spc="3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3033" y="1040166"/>
              <a:ext cx="5029200" cy="4572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spc="3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COMMON PROBLEMS</a:t>
              </a:r>
              <a:endParaRPr lang="en-US" sz="1600" spc="3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2000" y="1040166"/>
              <a:ext cx="25146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spc="300" dirty="0" smtClean="0">
                  <a:latin typeface="Calibri" charset="0"/>
                  <a:ea typeface="Calibri" charset="0"/>
                  <a:cs typeface="Calibri" charset="0"/>
                </a:rPr>
                <a:t>LOCAL PROBLEMS</a:t>
              </a:r>
              <a:endParaRPr lang="en-US" sz="1600" spc="3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1999" y="2371662"/>
              <a:ext cx="2534478" cy="90493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Prework: Measure clinician and staff perceptions of safety culture </a:t>
              </a:r>
              <a:r>
                <a:rPr lang="en-US" sz="1200" dirty="0" smtClean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with Hospital Survey on Patient Safety Culture</a:t>
              </a:r>
              <a:endPara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62000" y="1611594"/>
              <a:ext cx="2514600" cy="77724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Comprehensive Unit-based Safety Program (CUSP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)</a:t>
              </a:r>
              <a:endParaRPr lang="en-US" altLang="zh-CN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67200" y="5692914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1000" dirty="0" smtClean="0"/>
              <a:t>1. Pronovost </a:t>
            </a:r>
            <a:r>
              <a:rPr lang="en-US" sz="1000" dirty="0"/>
              <a:t>PJ, Berenholtz SM, Needham DM. Translating evidence into practice: a model for large scale knowledge translation. BMJ. 2008 Oct 6;337:a1714. PMID: 18838424.</a:t>
            </a:r>
          </a:p>
          <a:p>
            <a:pPr marL="0" lvl="1">
              <a:spcBef>
                <a:spcPts val="0"/>
              </a:spcBef>
            </a:pPr>
            <a:r>
              <a:rPr lang="en-US" sz="1000" dirty="0" smtClean="0"/>
              <a:t>2. Pronovost </a:t>
            </a:r>
            <a:r>
              <a:rPr lang="en-US" sz="1000" dirty="0"/>
              <a:t>PJ, Berenholtz SM, Goeschel C, et al. Improving patient safety in intensive care units in Michigan. J Crit Care. 2008 Jun;23(2):207-21. PMID: 18538214.</a:t>
            </a:r>
          </a:p>
        </p:txBody>
      </p:sp>
    </p:spTree>
    <p:extLst>
      <p:ext uri="{BB962C8B-B14F-4D97-AF65-F5344CB8AC3E}">
        <p14:creationId xmlns:p14="http://schemas.microsoft.com/office/powerpoint/2010/main" val="2515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PDSA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Step 3: Study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chemeClr val="accent5"/>
                </a:solidFill>
              </a:rPr>
              <a:t>Set aside time to analyze data and study results</a:t>
            </a:r>
          </a:p>
          <a:p>
            <a:r>
              <a:rPr lang="en-US" dirty="0" smtClean="0"/>
              <a:t>Analyze data </a:t>
            </a:r>
          </a:p>
          <a:p>
            <a:r>
              <a:rPr lang="en-US" dirty="0" smtClean="0"/>
              <a:t>Compare the data with predictions</a:t>
            </a:r>
          </a:p>
          <a:p>
            <a:r>
              <a:rPr lang="en-US" dirty="0" smtClean="0"/>
              <a:t>Summarize and reflect on what was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PDSA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Step 4: 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i="1" dirty="0" smtClean="0">
                <a:solidFill>
                  <a:schemeClr val="accent5"/>
                </a:solidFill>
              </a:rPr>
              <a:t>Refine change, based on what was learned from test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Determine what modifications are needed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Adapt test to reflect new information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Prepare a plan for the next test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Abandon test if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of Change Examples</a:t>
            </a:r>
            <a:r>
              <a:rPr lang="en-US" baseline="30000" dirty="0" smtClean="0"/>
              <a:t>6–7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Implement </a:t>
            </a:r>
            <a:r>
              <a:rPr lang="en-US" sz="2800" dirty="0"/>
              <a:t>weekly updates of data sharing with unit to show progress 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Elicit daily goals with new script</a:t>
            </a:r>
          </a:p>
          <a:p>
            <a:r>
              <a:rPr lang="en-US" sz="2800" dirty="0" smtClean="0"/>
              <a:t>Give incentive to document new care procedure</a:t>
            </a:r>
          </a:p>
          <a:p>
            <a:pPr lvl="1"/>
            <a:r>
              <a:rPr lang="en-US" sz="2400" dirty="0" smtClean="0"/>
              <a:t>Appreciate good work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emind nurses </a:t>
            </a:r>
            <a:r>
              <a:rPr lang="en-US" sz="2400" dirty="0"/>
              <a:t>to continue </a:t>
            </a:r>
            <a:r>
              <a:rPr lang="en-US" sz="2400" dirty="0" smtClean="0"/>
              <a:t>documentation</a:t>
            </a:r>
          </a:p>
          <a:p>
            <a:r>
              <a:rPr lang="en-US" sz="2800" dirty="0" smtClean="0"/>
              <a:t>Include reminder of 10 a.m. spontaneous awakening trial target at both daily nurse huddles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343400" y="5486400"/>
            <a:ext cx="45720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900" dirty="0" smtClean="0"/>
              <a:t>6. Principles </a:t>
            </a:r>
            <a:r>
              <a:rPr lang="en-US" sz="900" dirty="0"/>
              <a:t>for Rapid Cycle Tests. Robert Wood Johnson Foundation</a:t>
            </a:r>
            <a:r>
              <a:rPr lang="en-US" sz="900" i="1" dirty="0"/>
              <a:t>. </a:t>
            </a:r>
            <a:r>
              <a:rPr lang="en-US" sz="900" dirty="0"/>
              <a:t>2008. </a:t>
            </a:r>
            <a:r>
              <a:rPr lang="en-US" sz="900" dirty="0">
                <a:hlinkClick r:id="rId2"/>
              </a:rPr>
              <a:t>http://www.rwjf.org/content/dam/farm/toolkits/toolkits/2008/rwjf26881</a:t>
            </a:r>
            <a:r>
              <a:rPr lang="en-US" sz="900" dirty="0"/>
              <a:t>. Accessed March 8, 2016.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900" dirty="0" smtClean="0"/>
              <a:t>7. Klompas </a:t>
            </a:r>
            <a:r>
              <a:rPr lang="en-US" sz="900" dirty="0"/>
              <a:t>M, Anderson D, Trick W, et al. The preventability of ventilator-associated Events: The CDC Prevention Epicenters' Wake Up and Breathe Collaborative. Am J Respir Crit Care Med. 2014 Nov 4. PMID: 25369558.</a:t>
            </a:r>
          </a:p>
        </p:txBody>
      </p:sp>
    </p:spTree>
    <p:extLst>
      <p:ext uri="{BB962C8B-B14F-4D97-AF65-F5344CB8AC3E}">
        <p14:creationId xmlns:p14="http://schemas.microsoft.com/office/powerpoint/2010/main" val="14058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Test of Change</a:t>
            </a:r>
            <a:r>
              <a:rPr lang="en-US" baseline="30000" dirty="0"/>
              <a:t>7</a:t>
            </a:r>
            <a:endParaRPr lang="en-US" dirty="0"/>
          </a:p>
        </p:txBody>
      </p:sp>
      <p:graphicFrame>
        <p:nvGraphicFramePr>
          <p:cNvPr id="7" name="Content Placeholder 6" descr="1. Plan - Raise SAT compliance rate by reminding nursing staff of 10 a.m. SAT target time&#10;&#10;2. Do - On Monday, add daily reminder at 7 a.m. nurse huddle of 10 a.m. SAT target&#10;&#10;3. Study - Analyze current data&#10;Did more patients receive SAT at 10 a.m.?&#10;&#10;4. Act - Add reminder of 10 a.m. SAT target to both 7 a.m. and 7 p.m. daily nurse huddles" title="SAT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856809"/>
              </p:ext>
            </p:extLst>
          </p:nvPr>
        </p:nvGraphicFramePr>
        <p:xfrm>
          <a:off x="457200" y="1600200"/>
          <a:ext cx="8229600" cy="4038600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1690007"/>
                <a:gridCol w="6539593"/>
              </a:tblGrid>
              <a:tr h="1009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PLAN</a:t>
                      </a:r>
                      <a:endParaRPr lang="en-US" sz="24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Raise SAT compliance</a:t>
                      </a:r>
                      <a:r>
                        <a:rPr lang="en-US" sz="2400" baseline="0" dirty="0" smtClean="0"/>
                        <a:t> rate by reminding nursing staff of 10 a.m. SAT target time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2295" marR="92295"/>
                </a:tc>
              </a:tr>
              <a:tr h="1009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DO</a:t>
                      </a:r>
                      <a:endParaRPr lang="en-US" sz="24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On Monday, add daily reminder at 7 a.m. nurse huddle of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10 a.m. SAT target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2295" marR="92295"/>
                </a:tc>
              </a:tr>
              <a:tr h="1009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STUDY</a:t>
                      </a:r>
                      <a:endParaRPr lang="en-US" sz="24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Analyze</a:t>
                      </a:r>
                      <a:r>
                        <a:rPr lang="en-US" sz="2400" baseline="0" dirty="0" smtClean="0"/>
                        <a:t> current data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Did</a:t>
                      </a:r>
                      <a:r>
                        <a:rPr lang="en-US" sz="2400" baseline="0" dirty="0" smtClean="0"/>
                        <a:t> more patients receive SAT at 10 a.m.?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2295" marR="92295"/>
                </a:tc>
              </a:tr>
              <a:tr h="100965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ACT</a:t>
                      </a:r>
                      <a:endParaRPr lang="en-US" sz="2400" b="1" dirty="0">
                        <a:solidFill>
                          <a:schemeClr val="accent5"/>
                        </a:solidFill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Add reminder of 10 a.m. SAT target to both</a:t>
                      </a:r>
                      <a:r>
                        <a:rPr lang="en-US" sz="2400" baseline="0" dirty="0" smtClean="0"/>
                        <a:t> 7 a.m. and 7 p.m.</a:t>
                      </a:r>
                      <a:r>
                        <a:rPr lang="en-US" sz="2400" dirty="0" smtClean="0"/>
                        <a:t> daily nurse</a:t>
                      </a:r>
                      <a:r>
                        <a:rPr lang="en-US" sz="2400" baseline="0" dirty="0" smtClean="0"/>
                        <a:t> huddles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2295" marR="92295"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90600"/>
            <a:ext cx="8229600" cy="473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/>
              <a:buNone/>
            </a:pPr>
            <a:r>
              <a:rPr lang="en-US" sz="2800" i="1" dirty="0" smtClean="0">
                <a:solidFill>
                  <a:schemeClr val="accent5"/>
                </a:solidFill>
              </a:rPr>
              <a:t>Spontaneous Awakening Trials (SATs)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648200" y="5994484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900" dirty="0"/>
              <a:t>7. Klompas M, Anderson D, Trick W, et al. The preventability of ventilator-associated Events: The CDC Prevention Epicenters' Wake Up and Breathe Collaborative. Am J Respir Crit Care Med. 2014 Nov 4. PMID: 25369558.</a:t>
            </a:r>
          </a:p>
        </p:txBody>
      </p:sp>
    </p:spTree>
    <p:extLst>
      <p:ext uri="{BB962C8B-B14F-4D97-AF65-F5344CB8AC3E}">
        <p14:creationId xmlns:p14="http://schemas.microsoft.com/office/powerpoint/2010/main" val="19842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need to test the idea?</a:t>
            </a:r>
          </a:p>
          <a:p>
            <a:r>
              <a:rPr lang="en-US" dirty="0" smtClean="0"/>
              <a:t>Who will be involved in the test?</a:t>
            </a:r>
          </a:p>
          <a:p>
            <a:r>
              <a:rPr lang="en-US" dirty="0" smtClean="0"/>
              <a:t>How will you educate participants?</a:t>
            </a:r>
          </a:p>
          <a:p>
            <a:r>
              <a:rPr lang="en-US" dirty="0" smtClean="0"/>
              <a:t>Where will test occur?</a:t>
            </a:r>
          </a:p>
          <a:p>
            <a:r>
              <a:rPr lang="en-US" dirty="0" smtClean="0"/>
              <a:t>When will test occur?</a:t>
            </a:r>
          </a:p>
          <a:p>
            <a:r>
              <a:rPr lang="en-US" dirty="0" smtClean="0"/>
              <a:t>What is the expected outcome?</a:t>
            </a:r>
          </a:p>
          <a:p>
            <a:r>
              <a:rPr lang="en-US" dirty="0" smtClean="0"/>
              <a:t>How will you know it is successful?</a:t>
            </a:r>
          </a:p>
        </p:txBody>
      </p:sp>
    </p:spTree>
    <p:extLst>
      <p:ext uri="{BB962C8B-B14F-4D97-AF65-F5344CB8AC3E}">
        <p14:creationId xmlns:p14="http://schemas.microsoft.com/office/powerpoint/2010/main" val="375774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 Your Test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What did you predict would happen?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What happened?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TW" dirty="0" smtClean="0">
                <a:latin typeface="Calibri" charset="0"/>
                <a:ea typeface="Calibri" charset="0"/>
                <a:cs typeface="Calibri" charset="0"/>
              </a:rPr>
              <a:t>What</a:t>
            </a:r>
            <a:r>
              <a:rPr lang="zh-TW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TW" dirty="0" smtClean="0">
                <a:latin typeface="Calibri" charset="0"/>
                <a:ea typeface="Calibri" charset="0"/>
                <a:cs typeface="Calibri" charset="0"/>
              </a:rPr>
              <a:t>did</a:t>
            </a:r>
            <a:r>
              <a:rPr lang="zh-TW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TW" dirty="0" smtClean="0">
                <a:latin typeface="Calibri" charset="0"/>
                <a:ea typeface="Calibri" charset="0"/>
                <a:cs typeface="Calibri" charset="0"/>
              </a:rPr>
              <a:t>you</a:t>
            </a:r>
            <a:r>
              <a:rPr lang="zh-TW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TW" dirty="0" smtClean="0">
                <a:latin typeface="Calibri" charset="0"/>
                <a:ea typeface="Calibri" charset="0"/>
                <a:cs typeface="Calibri" charset="0"/>
              </a:rPr>
              <a:t>learn</a:t>
            </a:r>
            <a:r>
              <a:rPr lang="en-US" altLang="zh-TW" dirty="0">
                <a:latin typeface="Calibri" charset="0"/>
                <a:ea typeface="Calibri" charset="0"/>
                <a:cs typeface="Calibri" charset="0"/>
              </a:rPr>
              <a:t>?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TW" dirty="0" smtClean="0">
                <a:latin typeface="Calibri" charset="0"/>
                <a:ea typeface="Calibri" charset="0"/>
                <a:cs typeface="Calibri" charset="0"/>
              </a:rPr>
              <a:t>What</a:t>
            </a:r>
            <a:r>
              <a:rPr lang="zh-TW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are your next steps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?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measurable goal of proposed change</a:t>
            </a:r>
          </a:p>
          <a:p>
            <a:r>
              <a:rPr lang="en-US" dirty="0" smtClean="0"/>
              <a:t>Test under multiple conditions</a:t>
            </a:r>
          </a:p>
          <a:p>
            <a:r>
              <a:rPr lang="en-US" dirty="0" smtClean="0"/>
              <a:t>Test with a variety of staff</a:t>
            </a:r>
          </a:p>
          <a:p>
            <a:r>
              <a:rPr lang="en-US" dirty="0" smtClean="0"/>
              <a:t>Review all feedback</a:t>
            </a:r>
          </a:p>
          <a:p>
            <a:r>
              <a:rPr lang="en-US" dirty="0" smtClean="0"/>
              <a:t>Be forward thinking and flexible</a:t>
            </a:r>
          </a:p>
          <a:p>
            <a:r>
              <a:rPr lang="en-US" dirty="0" smtClean="0"/>
              <a:t>Revise proposal until concerns are addressed</a:t>
            </a:r>
          </a:p>
        </p:txBody>
      </p:sp>
    </p:spTree>
    <p:extLst>
      <p:ext uri="{BB962C8B-B14F-4D97-AF65-F5344CB8AC3E}">
        <p14:creationId xmlns:p14="http://schemas.microsoft.com/office/powerpoint/2010/main" val="490462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 descr="Multicolored hanging tags with question marks on them." title="Questions?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Pronovost </a:t>
            </a:r>
            <a:r>
              <a:rPr lang="en-US" sz="1800" dirty="0"/>
              <a:t>PJ, Berenholtz SM, Needham DM. Translating evidence into practice: a model for large scale knowledge translation. BMJ. 2008 Oct 6;337:a1714. PMID: </a:t>
            </a:r>
            <a:r>
              <a:rPr lang="en-US" sz="1800" dirty="0" smtClean="0"/>
              <a:t>18838424.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Pronovost </a:t>
            </a:r>
            <a:r>
              <a:rPr lang="en-US" sz="1800" dirty="0"/>
              <a:t>PJ, Berenholtz SM, Goeschel C, et al. Improving patient safety in intensive care units in Michigan. J Crit Care. 2008 Jun;23(2):207-21. PMID: 18538214</a:t>
            </a:r>
            <a:r>
              <a:rPr lang="en-US" sz="1800" dirty="0" smtClean="0"/>
              <a:t>.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Unit </a:t>
            </a:r>
            <a:r>
              <a:rPr lang="en-US" sz="1800" dirty="0"/>
              <a:t>Gap Analysis</a:t>
            </a:r>
            <a:r>
              <a:rPr lang="en-US" sz="1800" dirty="0" smtClean="0"/>
              <a:t>.</a:t>
            </a:r>
            <a:r>
              <a:rPr lang="en-US" sz="1800" dirty="0"/>
              <a:t> Implementing the ABCDE Bundle at the </a:t>
            </a:r>
            <a:r>
              <a:rPr lang="en-US" sz="1800" dirty="0" smtClean="0"/>
              <a:t>Bedside: American </a:t>
            </a:r>
            <a:r>
              <a:rPr lang="en-US" sz="1800" dirty="0"/>
              <a:t>Association of Critical-Care </a:t>
            </a:r>
            <a:r>
              <a:rPr lang="en-US" sz="1800" dirty="0" smtClean="0"/>
              <a:t>Nurses. http</a:t>
            </a:r>
            <a:r>
              <a:rPr lang="en-US" sz="1800" dirty="0"/>
              <a:t>://</a:t>
            </a:r>
            <a:r>
              <a:rPr lang="en-US" sz="1800" dirty="0" smtClean="0"/>
              <a:t>www.aacn.org/wd/practice/content/actionpak/withlinks-ABCDE-ToolKit.content?menu=practice. </a:t>
            </a:r>
            <a:r>
              <a:rPr lang="en-US" sz="1800" dirty="0"/>
              <a:t>Accessed </a:t>
            </a:r>
            <a:r>
              <a:rPr lang="en-US" sz="1800" dirty="0" smtClean="0"/>
              <a:t>March </a:t>
            </a:r>
            <a:r>
              <a:rPr lang="en-US" sz="1800" dirty="0"/>
              <a:t>8, </a:t>
            </a:r>
            <a:r>
              <a:rPr lang="en-US" sz="1800" dirty="0" smtClean="0"/>
              <a:t>2016.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1800" dirty="0"/>
              <a:t>Science of Improvement: Testing Changes. How to Improve: Institute for Healthcare Improvement. 2015. </a:t>
            </a:r>
            <a:r>
              <a:rPr lang="en-US" sz="1800" dirty="0">
                <a:hlinkClick r:id="rId3"/>
              </a:rPr>
              <a:t>http://www.ihi.org/resources/Pages/HowtoImprove/ScienceofImprovementTestingChanges.aspx</a:t>
            </a:r>
            <a:r>
              <a:rPr lang="en-US" sz="1800" dirty="0"/>
              <a:t>. Accessed </a:t>
            </a:r>
            <a:r>
              <a:rPr lang="en-US" sz="1800" dirty="0" smtClean="0"/>
              <a:t>March </a:t>
            </a:r>
            <a:r>
              <a:rPr lang="en-US" sz="1800" dirty="0"/>
              <a:t>8, 2016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9572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sz="1800" dirty="0" smtClean="0"/>
              <a:t>Principles </a:t>
            </a:r>
            <a:r>
              <a:rPr lang="en-US" sz="1800" dirty="0"/>
              <a:t>for Tests of Change. </a:t>
            </a:r>
            <a:r>
              <a:rPr lang="en-US" sz="1800" dirty="0" smtClean="0"/>
              <a:t>Robert </a:t>
            </a:r>
            <a:r>
              <a:rPr lang="en-US" sz="1800" dirty="0"/>
              <a:t>Wood Johnson Foundation. </a:t>
            </a:r>
            <a:r>
              <a:rPr lang="en-US" sz="1800" dirty="0" smtClean="0"/>
              <a:t>2008</a:t>
            </a:r>
            <a:r>
              <a:rPr lang="en-US" sz="1800" dirty="0"/>
              <a:t>.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://www.rwjf.org/en/research-publications/find-rwjf-research/2008/06/the-transforming-care-at-the-bedside-tcab-toolkit/section-3-testing-ideas/principles-for-tests-of-change.html</a:t>
            </a:r>
            <a:r>
              <a:rPr lang="en-US" sz="1800" dirty="0" smtClean="0"/>
              <a:t>. Accessed March 8, 2016.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sz="1800" dirty="0"/>
              <a:t>Principles for Rapid Cycle </a:t>
            </a:r>
            <a:r>
              <a:rPr lang="en-US" sz="1800" dirty="0" smtClean="0"/>
              <a:t>Tests. Robert </a:t>
            </a:r>
            <a:r>
              <a:rPr lang="en-US" sz="1800" dirty="0"/>
              <a:t>Wood Johnson </a:t>
            </a:r>
            <a:r>
              <a:rPr lang="en-US" sz="1800" dirty="0" smtClean="0"/>
              <a:t>Foundation</a:t>
            </a:r>
            <a:r>
              <a:rPr lang="en-US" sz="1800" i="1" dirty="0" smtClean="0"/>
              <a:t>. </a:t>
            </a:r>
            <a:r>
              <a:rPr lang="en-US" sz="1800" dirty="0"/>
              <a:t>2008. </a:t>
            </a: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://www.rwjf.org/content/dam/farm/toolkits/toolkits/2008/rwjf26881</a:t>
            </a:r>
            <a:r>
              <a:rPr lang="en-US" sz="1800" dirty="0" smtClean="0"/>
              <a:t>. </a:t>
            </a:r>
            <a:r>
              <a:rPr lang="en-US" sz="1800" dirty="0"/>
              <a:t>Accessed </a:t>
            </a:r>
            <a:r>
              <a:rPr lang="en-US" sz="1800" dirty="0" smtClean="0"/>
              <a:t>March </a:t>
            </a:r>
            <a:r>
              <a:rPr lang="en-US" sz="1800" dirty="0"/>
              <a:t>8, 2016</a:t>
            </a:r>
            <a:r>
              <a:rPr lang="en-US" sz="1800" dirty="0" smtClean="0"/>
              <a:t>.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sz="1800" dirty="0"/>
              <a:t>Klompas M, Anderson D, Trick W, et al</a:t>
            </a:r>
            <a:r>
              <a:rPr lang="en-US" sz="1800" dirty="0" smtClean="0"/>
              <a:t>. The </a:t>
            </a:r>
            <a:r>
              <a:rPr lang="en-US" sz="1800" dirty="0"/>
              <a:t>p</a:t>
            </a:r>
            <a:r>
              <a:rPr lang="en-US" sz="1800" dirty="0" smtClean="0"/>
              <a:t>reventability </a:t>
            </a:r>
            <a:r>
              <a:rPr lang="en-US" sz="1800" dirty="0"/>
              <a:t>of </a:t>
            </a:r>
            <a:r>
              <a:rPr lang="en-US" sz="1800" dirty="0" smtClean="0"/>
              <a:t>ventilator-associated </a:t>
            </a:r>
            <a:r>
              <a:rPr lang="en-US" sz="1800" dirty="0"/>
              <a:t>Events: The CDC Prevention Epicenters' Wake Up and Breathe Collaborative. Am J Respir Crit Care Med. 2014 Nov 4. PMID: 25369558</a:t>
            </a:r>
            <a:r>
              <a:rPr lang="en-US" sz="1800" dirty="0" smtClean="0"/>
              <a:t>.</a:t>
            </a:r>
            <a:endParaRPr lang="en-US" sz="1800" dirty="0"/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endParaRPr lang="en-US" sz="1800" dirty="0" smtClean="0"/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endParaRPr lang="en-US" sz="1800" dirty="0"/>
          </a:p>
          <a:p>
            <a:pPr>
              <a:buFont typeface="+mj-lt"/>
              <a:buAutoNum type="arabicPeriod" startAt="5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4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Translating </a:t>
            </a:r>
            <a:r>
              <a:rPr lang="en-US" dirty="0" smtClean="0"/>
              <a:t>Research Into Practice</a:t>
            </a:r>
            <a:r>
              <a:rPr lang="en-US" baseline="30000" dirty="0"/>
              <a:t>1</a:t>
            </a:r>
          </a:p>
        </p:txBody>
      </p:sp>
      <p:grpSp>
        <p:nvGrpSpPr>
          <p:cNvPr id="3" name="Group 2" descr="Graphic displaying TRIP framework: 1) Summarize evidence, 2) Identify local barriers, 3) Measure performance, 4) Ensure all patients receive intervention" title="TRIP Framework"/>
          <p:cNvGrpSpPr/>
          <p:nvPr/>
        </p:nvGrpSpPr>
        <p:grpSpPr>
          <a:xfrm>
            <a:off x="386714" y="1066800"/>
            <a:ext cx="8290561" cy="4416554"/>
            <a:chOff x="381000" y="1447800"/>
            <a:chExt cx="8290561" cy="4416554"/>
          </a:xfrm>
        </p:grpSpPr>
        <p:cxnSp>
          <p:nvCxnSpPr>
            <p:cNvPr id="53" name="Straight Arrow Connector 52"/>
            <p:cNvCxnSpPr/>
            <p:nvPr/>
          </p:nvCxnSpPr>
          <p:spPr bwMode="auto">
            <a:xfrm>
              <a:off x="3352800" y="3656077"/>
              <a:ext cx="457200" cy="15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Rounded Rectangle 4" descr="Envision and engage chart." title="Translating Research Into Practice"/>
            <p:cNvSpPr/>
            <p:nvPr/>
          </p:nvSpPr>
          <p:spPr>
            <a:xfrm>
              <a:off x="381000" y="1865377"/>
              <a:ext cx="2971800" cy="35814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2400" b="1" dirty="0" smtClean="0">
                  <a:solidFill>
                    <a:schemeClr val="tx1"/>
                  </a:solidFill>
                </a:rPr>
                <a:t>Envision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</a:p>
            <a:p>
              <a:pPr algn="r">
                <a:spcAft>
                  <a:spcPts val="1200"/>
                </a:spcAft>
              </a:pPr>
              <a:r>
                <a:rPr lang="en-US" sz="2400" dirty="0" smtClean="0">
                  <a:solidFill>
                    <a:schemeClr val="tx1"/>
                  </a:solidFill>
                </a:rPr>
                <a:t>the problem within the larger system</a:t>
              </a:r>
            </a:p>
            <a:p>
              <a:pPr algn="r">
                <a:spcAft>
                  <a:spcPts val="1200"/>
                </a:spcAft>
              </a:pPr>
              <a:r>
                <a:rPr lang="en-US" sz="2400" b="1" dirty="0" smtClean="0">
                  <a:solidFill>
                    <a:schemeClr val="tx1"/>
                  </a:solidFill>
                </a:rPr>
                <a:t>Engage </a:t>
              </a:r>
              <a:r>
                <a:rPr lang="en-US" sz="2400" dirty="0" smtClean="0">
                  <a:solidFill>
                    <a:schemeClr val="tx1"/>
                  </a:solidFill>
                </a:rPr>
                <a:t>collaborative multidisciplinary teams centrally and locally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Elbow Connector 10"/>
            <p:cNvCxnSpPr/>
            <p:nvPr/>
          </p:nvCxnSpPr>
          <p:spPr>
            <a:xfrm rot="16200000" flipH="1">
              <a:off x="3127248" y="4381353"/>
              <a:ext cx="1649068" cy="329382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/>
            <p:nvPr/>
          </p:nvCxnSpPr>
          <p:spPr>
            <a:xfrm rot="5400000" flipH="1" flipV="1">
              <a:off x="3022068" y="2641068"/>
              <a:ext cx="1857300" cy="328163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 descr="1. Summarize the evidence&#10;2. Identify local barriers to implementation&#10;3. Measure performance&#10;4. Ensure that all patients receive the interventions" title="Translating Research Into Practice"/>
            <p:cNvGrpSpPr/>
            <p:nvPr/>
          </p:nvGrpSpPr>
          <p:grpSpPr>
            <a:xfrm>
              <a:off x="4114800" y="1447800"/>
              <a:ext cx="4556761" cy="4416554"/>
              <a:chOff x="4114800" y="1904999"/>
              <a:chExt cx="4556761" cy="4416554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4397140" y="1904999"/>
                <a:ext cx="4251960" cy="98755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Summarize the evidence</a:t>
                </a:r>
                <a:endParaRPr lang="en-US" sz="2400" b="1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4397141" y="3044847"/>
                <a:ext cx="4251960" cy="98755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9250" indent="-349250" algn="r"/>
                <a:r>
                  <a:rPr lang="en-US" sz="24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Identify local barriers </a:t>
                </a:r>
              </a:p>
              <a:p>
                <a:pPr marL="349250" indent="-349250" algn="r"/>
                <a:r>
                  <a:rPr lang="en-US" sz="24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to implementation</a:t>
                </a:r>
                <a:endParaRPr lang="en-US" sz="2400" b="1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419601" y="4191001"/>
                <a:ext cx="4251960" cy="987552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4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Measure performance</a:t>
                </a:r>
                <a:endParaRPr lang="en-US" sz="2400" b="1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4419601" y="5334001"/>
                <a:ext cx="4251960" cy="987552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9250" indent="-349250" algn="r"/>
                <a:r>
                  <a:rPr lang="en-US" sz="24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Ensure that all patients </a:t>
                </a:r>
              </a:p>
              <a:p>
                <a:pPr marL="349250" indent="-349250" algn="r"/>
                <a:r>
                  <a:rPr lang="en-US" sz="24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receive the interventions </a:t>
                </a:r>
                <a:endParaRPr lang="en-US" sz="2400" b="1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4114800" y="2093975"/>
                <a:ext cx="609600" cy="609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charset="0"/>
                    <a:ea typeface="Calibri" charset="0"/>
                    <a:cs typeface="Calibri" charset="0"/>
                  </a:rPr>
                  <a:t>1</a:t>
                </a:r>
                <a:endParaRPr kumimoji="0" 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4114800" y="3233823"/>
                <a:ext cx="609600" cy="609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b="1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2</a:t>
                </a:r>
                <a:endParaRPr kumimoji="0" 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4114800" y="4379977"/>
                <a:ext cx="609600" cy="609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b="1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3</a:t>
                </a:r>
                <a:endParaRPr kumimoji="0" 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4114800" y="5522977"/>
                <a:ext cx="609600" cy="6096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0" b="1" dirty="0" smtClean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4</a:t>
                </a:r>
                <a:endParaRPr kumimoji="0" lang="en-US" sz="4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61" name="Elbow Connector 60"/>
            <p:cNvCxnSpPr/>
            <p:nvPr/>
          </p:nvCxnSpPr>
          <p:spPr>
            <a:xfrm rot="16200000" flipH="1">
              <a:off x="3645258" y="3719513"/>
              <a:ext cx="623543" cy="333375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/>
            <p:nvPr/>
          </p:nvCxnSpPr>
          <p:spPr>
            <a:xfrm rot="5400000" flipH="1" flipV="1">
              <a:off x="3556723" y="3339317"/>
              <a:ext cx="804777" cy="328164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425314" y="590170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1000" dirty="0"/>
              <a:t>1. Pronovost PJ, Berenholtz SM, Needham DM. Translating evidence into practice: a model for large scale knowledge translation. BMJ. 2008 Oct 6;337:a1714. PMID: 18838424.</a:t>
            </a:r>
          </a:p>
        </p:txBody>
      </p:sp>
    </p:spTree>
    <p:extLst>
      <p:ext uri="{BB962C8B-B14F-4D97-AF65-F5344CB8AC3E}">
        <p14:creationId xmlns:p14="http://schemas.microsoft.com/office/powerpoint/2010/main" val="306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 smtClean="0"/>
              <a:t>Summarize the Evidence</a:t>
            </a:r>
            <a:r>
              <a:rPr lang="en-US" sz="3600" baseline="30000" dirty="0"/>
              <a:t>1</a:t>
            </a:r>
          </a:p>
        </p:txBody>
      </p:sp>
      <p:grpSp>
        <p:nvGrpSpPr>
          <p:cNvPr id="14" name="Group 13" descr="1. Identify interventions&#10;2. Prioritize interventions with the largest benefits and lowest barriers&#10;3. Implement interventions to foster new behaviors" title="Summarize the Evidence"/>
          <p:cNvGrpSpPr/>
          <p:nvPr/>
        </p:nvGrpSpPr>
        <p:grpSpPr>
          <a:xfrm>
            <a:off x="571499" y="1219200"/>
            <a:ext cx="8001001" cy="3962400"/>
            <a:chOff x="533399" y="1828800"/>
            <a:chExt cx="8001001" cy="3962400"/>
          </a:xfrm>
        </p:grpSpPr>
        <p:cxnSp>
          <p:nvCxnSpPr>
            <p:cNvPr id="61" name="Elbow Connector 60"/>
            <p:cNvCxnSpPr>
              <a:stCxn id="4" idx="3"/>
              <a:endCxn id="10" idx="1"/>
            </p:cNvCxnSpPr>
            <p:nvPr/>
          </p:nvCxnSpPr>
          <p:spPr>
            <a:xfrm flipV="1">
              <a:off x="4000499" y="2400300"/>
              <a:ext cx="723901" cy="1409701"/>
            </a:xfrm>
            <a:prstGeom prst="bentConnector3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" name="Rounded Rectangle 3" descr="1. Summarize the evidence" title="Summarize the Evidence"/>
            <p:cNvSpPr/>
            <p:nvPr/>
          </p:nvSpPr>
          <p:spPr>
            <a:xfrm>
              <a:off x="914399" y="3124201"/>
              <a:ext cx="3086100" cy="137159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 smtClean="0">
                  <a:solidFill>
                    <a:schemeClr val="tx1"/>
                  </a:solidFill>
                </a:rPr>
                <a:t>Summarize the Evidence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24400" y="4648200"/>
              <a:ext cx="3810000" cy="1143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Implement interventions to foster new behaviors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724399" y="3200400"/>
              <a:ext cx="3810000" cy="1219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Prioritize interventions with the largest benefits and lowest barriers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24400" y="1828800"/>
              <a:ext cx="3810000" cy="1143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Identify interventions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Elbow Connector 58"/>
            <p:cNvCxnSpPr>
              <a:stCxn id="4" idx="3"/>
              <a:endCxn id="8" idx="1"/>
            </p:cNvCxnSpPr>
            <p:nvPr/>
          </p:nvCxnSpPr>
          <p:spPr>
            <a:xfrm>
              <a:off x="4000499" y="3810001"/>
              <a:ext cx="723901" cy="1409699"/>
            </a:xfrm>
            <a:prstGeom prst="bentConnector3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endCxn id="9" idx="1"/>
            </p:cNvCxnSpPr>
            <p:nvPr/>
          </p:nvCxnSpPr>
          <p:spPr>
            <a:xfrm>
              <a:off x="4343399" y="38100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 bwMode="auto">
            <a:xfrm>
              <a:off x="533399" y="34290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000" b="1" dirty="0" smtClean="0">
                  <a:solidFill>
                    <a:schemeClr val="tx1"/>
                  </a:solidFill>
                  <a:latin typeface="Arial"/>
                  <a:cs typeface="Arial"/>
                </a:rPr>
                <a:t>1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590288" y="584680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1000" dirty="0"/>
              <a:t>1. Pronovost PJ, Berenholtz SM, Needham DM. Translating evidence into practice: a model for large scale knowledge translation. BMJ. 2008 Oct 6;337:a1714. PMID: 18838424.</a:t>
            </a:r>
          </a:p>
        </p:txBody>
      </p:sp>
    </p:spTree>
    <p:extLst>
      <p:ext uri="{BB962C8B-B14F-4D97-AF65-F5344CB8AC3E}">
        <p14:creationId xmlns:p14="http://schemas.microsoft.com/office/powerpoint/2010/main" val="281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Identify Local Barriers</a:t>
            </a:r>
            <a:r>
              <a:rPr lang="en-US" sz="3600" baseline="30000" dirty="0"/>
              <a:t>1</a:t>
            </a:r>
            <a:endParaRPr lang="en-US" sz="3600" dirty="0"/>
          </a:p>
        </p:txBody>
      </p:sp>
      <p:grpSp>
        <p:nvGrpSpPr>
          <p:cNvPr id="24" name="Group 23" descr="1. Observe staff performing care delivery tasks&#10;2. Walk the process to identify defects at each step&#10;3. Solicit feedback from all stakeholders&#10;4. Identify potential gains or losses" title="Identify Local Barriers to Implementation"/>
          <p:cNvGrpSpPr/>
          <p:nvPr/>
        </p:nvGrpSpPr>
        <p:grpSpPr>
          <a:xfrm>
            <a:off x="360218" y="990600"/>
            <a:ext cx="8423564" cy="4648199"/>
            <a:chOff x="152400" y="1981201"/>
            <a:chExt cx="8423564" cy="4648199"/>
          </a:xfrm>
        </p:grpSpPr>
        <p:sp>
          <p:nvSpPr>
            <p:cNvPr id="5" name="Rounded Rectangle 4"/>
            <p:cNvSpPr/>
            <p:nvPr/>
          </p:nvSpPr>
          <p:spPr>
            <a:xfrm>
              <a:off x="4313660" y="4876800"/>
              <a:ext cx="4220739" cy="1752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2400" dirty="0" smtClean="0">
                  <a:solidFill>
                    <a:schemeClr val="tx1"/>
                  </a:solidFill>
                </a:rPr>
                <a:t>Solicit feedback from all stakeholders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 smtClean="0">
                  <a:solidFill>
                    <a:schemeClr val="tx1"/>
                  </a:solidFill>
                </a:rPr>
                <a:t>Identify potential gains or losses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313661" y="3429001"/>
              <a:ext cx="4232564" cy="11429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Walk the process to identify defects at each step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Elbow Connector 12"/>
            <p:cNvCxnSpPr>
              <a:endCxn id="5" idx="1"/>
            </p:cNvCxnSpPr>
            <p:nvPr/>
          </p:nvCxnSpPr>
          <p:spPr>
            <a:xfrm rot="16200000" flipH="1">
              <a:off x="2823580" y="4263020"/>
              <a:ext cx="2476500" cy="503660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endCxn id="22" idx="1"/>
            </p:cNvCxnSpPr>
            <p:nvPr/>
          </p:nvCxnSpPr>
          <p:spPr>
            <a:xfrm rot="5400000" flipH="1" flipV="1">
              <a:off x="3704605" y="2658098"/>
              <a:ext cx="744191" cy="533399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124200" y="4038600"/>
              <a:ext cx="11796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ounded Rectangle 3"/>
            <p:cNvSpPr/>
            <p:nvPr/>
          </p:nvSpPr>
          <p:spPr>
            <a:xfrm>
              <a:off x="533400" y="3200400"/>
              <a:ext cx="2971800" cy="159888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 smtClean="0">
                  <a:solidFill>
                    <a:schemeClr val="tx1"/>
                  </a:solidFill>
                </a:rPr>
                <a:t>Identify local barriers </a:t>
              </a:r>
              <a:r>
                <a:rPr lang="en-US" sz="2800" b="1" dirty="0">
                  <a:solidFill>
                    <a:schemeClr val="tx1"/>
                  </a:solidFill>
                </a:rPr>
                <a:t>to 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implementation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52400" y="3618843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000" b="1" dirty="0"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343400" y="1981201"/>
              <a:ext cx="4232564" cy="11429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Observe staff performing care delivery tasks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572000" y="595188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1000" dirty="0"/>
              <a:t>1. Pronovost PJ, Berenholtz SM, Needham DM. Translating evidence into practice: a model for large scale knowledge translation. BMJ. 2008 Oct 6;337:a1714. PMID: 18838424.</a:t>
            </a:r>
          </a:p>
        </p:txBody>
      </p:sp>
    </p:spTree>
    <p:extLst>
      <p:ext uri="{BB962C8B-B14F-4D97-AF65-F5344CB8AC3E}">
        <p14:creationId xmlns:p14="http://schemas.microsoft.com/office/powerpoint/2010/main" val="10613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 smtClean="0"/>
              <a:t>Identify Local Barriers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Walk </a:t>
            </a:r>
            <a:r>
              <a:rPr lang="en-US" sz="2800" dirty="0"/>
              <a:t>your process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Perform a gap </a:t>
            </a:r>
            <a:r>
              <a:rPr lang="en-US" sz="2800" dirty="0"/>
              <a:t>analysis </a:t>
            </a:r>
            <a:r>
              <a:rPr lang="en-US" sz="2800" dirty="0" smtClean="0"/>
              <a:t>between current performance and the ideal state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Use several sources of information </a:t>
            </a:r>
            <a:endParaRPr lang="en-US" sz="2800" dirty="0"/>
          </a:p>
          <a:p>
            <a:pPr marL="971550" lvl="1" indent="-457200">
              <a:spcBef>
                <a:spcPts val="600"/>
              </a:spcBef>
              <a:buFont typeface="Lucida Grande"/>
              <a:buChar char="–"/>
            </a:pPr>
            <a:r>
              <a:rPr lang="en-US" sz="2400" dirty="0" smtClean="0"/>
              <a:t>Capture baseline data for daily care processes and early mobility measures</a:t>
            </a:r>
          </a:p>
          <a:p>
            <a:pPr marL="971550" lvl="1" indent="-457200">
              <a:spcBef>
                <a:spcPts val="600"/>
              </a:spcBef>
              <a:buFont typeface="Lucida Grande"/>
              <a:buChar char="–"/>
            </a:pPr>
            <a:r>
              <a:rPr lang="en-US" sz="2400" dirty="0" smtClean="0"/>
              <a:t>Speak with multiple providers with varying levels of expertise both in the field and in the unit</a:t>
            </a:r>
          </a:p>
          <a:p>
            <a:pPr marL="971550" lvl="1" indent="-457200">
              <a:spcBef>
                <a:spcPts val="600"/>
              </a:spcBef>
              <a:buFont typeface="Lucida Grande"/>
              <a:buChar char="–"/>
            </a:pPr>
            <a:r>
              <a:rPr lang="en-US" sz="2400" dirty="0" smtClean="0"/>
              <a:t>Seek multidisciplinary representation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1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Measure Performance</a:t>
            </a:r>
            <a:r>
              <a:rPr lang="en-US" sz="3600" baseline="30000" dirty="0"/>
              <a:t>1</a:t>
            </a:r>
            <a:endParaRPr lang="en-US" sz="3600" dirty="0"/>
          </a:p>
        </p:txBody>
      </p:sp>
      <p:grpSp>
        <p:nvGrpSpPr>
          <p:cNvPr id="3" name="Group 2" descr="1) Select process and/or outcome measures&#10;2) Develop and pilot test measures&#10;3) Measure baseline performance" title="Measure performance"/>
          <p:cNvGrpSpPr/>
          <p:nvPr/>
        </p:nvGrpSpPr>
        <p:grpSpPr>
          <a:xfrm>
            <a:off x="228600" y="1107374"/>
            <a:ext cx="8036319" cy="3921826"/>
            <a:chOff x="228600" y="1107374"/>
            <a:chExt cx="8036319" cy="3921826"/>
          </a:xfrm>
        </p:grpSpPr>
        <p:grpSp>
          <p:nvGrpSpPr>
            <p:cNvPr id="7" name="Group 6"/>
            <p:cNvGrpSpPr/>
            <p:nvPr/>
          </p:nvGrpSpPr>
          <p:grpSpPr>
            <a:xfrm>
              <a:off x="3798145" y="1107374"/>
              <a:ext cx="4466774" cy="3921826"/>
              <a:chOff x="4143826" y="1676400"/>
              <a:chExt cx="4466774" cy="3921826"/>
            </a:xfrm>
          </p:grpSpPr>
          <p:cxnSp>
            <p:nvCxnSpPr>
              <p:cNvPr id="10" name="Elbow Connector 9"/>
              <p:cNvCxnSpPr>
                <a:endCxn id="24" idx="1"/>
              </p:cNvCxnSpPr>
              <p:nvPr/>
            </p:nvCxnSpPr>
            <p:spPr>
              <a:xfrm rot="16200000" flipH="1">
                <a:off x="3973781" y="3780807"/>
                <a:ext cx="2034638" cy="685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" name="Rounded Rectangle 3"/>
              <p:cNvSpPr/>
              <p:nvPr/>
            </p:nvSpPr>
            <p:spPr>
              <a:xfrm>
                <a:off x="5334000" y="1676400"/>
                <a:ext cx="3276599" cy="11430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Select process and/or outcome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measures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5323490" y="3200400"/>
                <a:ext cx="3276600" cy="9144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Develop and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pilot </a:t>
                </a:r>
                <a:r>
                  <a:rPr lang="en-US" sz="2400" dirty="0">
                    <a:solidFill>
                      <a:schemeClr val="tx1"/>
                    </a:solidFill>
                  </a:rPr>
                  <a:t>test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measures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Elbow Connector 18"/>
              <p:cNvCxnSpPr>
                <a:endCxn id="4" idx="1"/>
              </p:cNvCxnSpPr>
              <p:nvPr/>
            </p:nvCxnSpPr>
            <p:spPr>
              <a:xfrm rot="5400000" flipH="1" flipV="1">
                <a:off x="4561855" y="2334246"/>
                <a:ext cx="858491" cy="685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Rounded Rectangle 23"/>
              <p:cNvSpPr/>
              <p:nvPr/>
            </p:nvSpPr>
            <p:spPr>
              <a:xfrm>
                <a:off x="5334000" y="4683826"/>
                <a:ext cx="3276600" cy="9144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Measure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baseline performance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4143826" y="3527961"/>
                <a:ext cx="117966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11"/>
            <p:cNvSpPr/>
            <p:nvPr/>
          </p:nvSpPr>
          <p:spPr>
            <a:xfrm>
              <a:off x="762000" y="2133600"/>
              <a:ext cx="3067050" cy="16764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 smtClean="0">
                  <a:solidFill>
                    <a:schemeClr val="tx1"/>
                  </a:solidFill>
                </a:rPr>
                <a:t>Measure performance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28600" y="2590800"/>
              <a:ext cx="762000" cy="762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3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81525" y="588242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en-US" sz="1000" dirty="0"/>
              <a:t>1. Pronovost PJ, Berenholtz SM, Needham DM. Translating evidence into practice: a model for large scale knowledge translation. BMJ. 2008 Oct 6;337:a1714. PMID: 18838424.</a:t>
            </a:r>
          </a:p>
        </p:txBody>
      </p:sp>
    </p:spTree>
    <p:extLst>
      <p:ext uri="{BB962C8B-B14F-4D97-AF65-F5344CB8AC3E}">
        <p14:creationId xmlns:p14="http://schemas.microsoft.com/office/powerpoint/2010/main" val="8483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Measure Performance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dirty="0" smtClean="0"/>
              <a:t>Identify metrics to define the current practice and to track progress over time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dirty="0" smtClean="0"/>
              <a:t>Collect data on current practice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dirty="0" smtClean="0"/>
              <a:t>Create a vision for desired state and share it with entire unit 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dirty="0"/>
              <a:t>M</a:t>
            </a:r>
            <a:r>
              <a:rPr lang="en-US" dirty="0" smtClean="0"/>
              <a:t>odify that vision through an iterative process until it reflects the unit’s shared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 Cusp Slide templat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BD84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52602</TotalTime>
  <Words>2739</Words>
  <Application>Microsoft Office PowerPoint</Application>
  <PresentationFormat>On-screen Show (4:3)</PresentationFormat>
  <Paragraphs>354</Paragraphs>
  <Slides>39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HAI Cusp Slide template</vt:lpstr>
      <vt:lpstr>Action Plan for Translating Research Into Practice:  Gap Analysis and Tests of Change  </vt:lpstr>
      <vt:lpstr>Learning Objectives</vt:lpstr>
      <vt:lpstr>Model for Improving Care1-2</vt:lpstr>
      <vt:lpstr>Translating Research Into Practice1</vt:lpstr>
      <vt:lpstr>Summarize the Evidence1</vt:lpstr>
      <vt:lpstr>Identify Local Barriers1</vt:lpstr>
      <vt:lpstr>Identify Local Barriers</vt:lpstr>
      <vt:lpstr>Measure Performance1</vt:lpstr>
      <vt:lpstr>Measure Performance</vt:lpstr>
      <vt:lpstr>GAP ANALYSIS</vt:lpstr>
      <vt:lpstr>Gap Analysis</vt:lpstr>
      <vt:lpstr>Unit-Based Gap Analysis3</vt:lpstr>
      <vt:lpstr>Unit-Based Gap Analysis3</vt:lpstr>
      <vt:lpstr>Unit-Based Gap Analysis3</vt:lpstr>
      <vt:lpstr>Unit-Based Gap Analysis3</vt:lpstr>
      <vt:lpstr>Bridge the Gap </vt:lpstr>
      <vt:lpstr>Ensure All Patients Receive the Evidence (4 Es)1</vt:lpstr>
      <vt:lpstr>Translating Research Into Practice1</vt:lpstr>
      <vt:lpstr>Summary </vt:lpstr>
      <vt:lpstr>Tests of Change </vt:lpstr>
      <vt:lpstr>Basics of Tests of Change4–6</vt:lpstr>
      <vt:lpstr>Reasons To Test Change4</vt:lpstr>
      <vt:lpstr>Reasons To Test Change4</vt:lpstr>
      <vt:lpstr>Principles for Tests of Change6</vt:lpstr>
      <vt:lpstr>Principles for Tests of Change</vt:lpstr>
      <vt:lpstr>Plan-Do-Study-Act (PDSA) Cycle4</vt:lpstr>
      <vt:lpstr>PDSA Cycle for Learning and Improvement4</vt:lpstr>
      <vt:lpstr>PDSA Step 1: PLAN</vt:lpstr>
      <vt:lpstr>PDSA Step 2: Do</vt:lpstr>
      <vt:lpstr>PDSA Step 3: Study</vt:lpstr>
      <vt:lpstr>PDSA Step 4: Act</vt:lpstr>
      <vt:lpstr>Test of Change Examples6–7</vt:lpstr>
      <vt:lpstr>Sample Test of Change7</vt:lpstr>
      <vt:lpstr>Planning Questions</vt:lpstr>
      <vt:lpstr>Share Your Test of Change</vt:lpstr>
      <vt:lpstr>Next Steps</vt:lpstr>
      <vt:lpstr>Questions?</vt:lpstr>
      <vt:lpstr>References</vt:lpstr>
      <vt:lpstr>References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Program Overview</dc:title>
  <dc:subject>AHRQ Safety Program for Surgery</dc:subject>
  <dc:creator>SUSP/L&amp;D</dc:creator>
  <cp:keywords>SSI, premortem, safety culture, science of safety</cp:keywords>
  <cp:lastModifiedBy>Chris Heidenrich OCKT</cp:lastModifiedBy>
  <cp:revision>251</cp:revision>
  <cp:lastPrinted>2016-12-14T20:37:04Z</cp:lastPrinted>
  <dcterms:created xsi:type="dcterms:W3CDTF">2014-05-21T20:05:58Z</dcterms:created>
  <dcterms:modified xsi:type="dcterms:W3CDTF">2017-01-15T02:50:07Z</dcterms:modified>
  <cp:category>safety program for surgery, patient safety, CUSP, science of safety, surgical site infections, SUSP, healthcare associated infections</cp:category>
</cp:coreProperties>
</file>