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53" r:id="rId2"/>
    <p:sldId id="429" r:id="rId3"/>
    <p:sldId id="461" r:id="rId4"/>
    <p:sldId id="430" r:id="rId5"/>
    <p:sldId id="462" r:id="rId6"/>
    <p:sldId id="432" r:id="rId7"/>
    <p:sldId id="433" r:id="rId8"/>
    <p:sldId id="435" r:id="rId9"/>
    <p:sldId id="436" r:id="rId10"/>
    <p:sldId id="468" r:id="rId11"/>
    <p:sldId id="438" r:id="rId12"/>
    <p:sldId id="439" r:id="rId13"/>
    <p:sldId id="440" r:id="rId14"/>
    <p:sldId id="441" r:id="rId15"/>
    <p:sldId id="442" r:id="rId16"/>
    <p:sldId id="443" r:id="rId17"/>
    <p:sldId id="447" r:id="rId18"/>
    <p:sldId id="452" r:id="rId19"/>
    <p:sldId id="465" r:id="rId20"/>
    <p:sldId id="450" r:id="rId21"/>
    <p:sldId id="451" r:id="rId22"/>
    <p:sldId id="454" r:id="rId23"/>
    <p:sldId id="459" r:id="rId24"/>
    <p:sldId id="466" r:id="rId25"/>
    <p:sldId id="457" r:id="rId26"/>
    <p:sldId id="463" r:id="rId27"/>
    <p:sldId id="46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Valerie Hartman" initials="VH" lastIdx="1" clrIdx="1"/>
  <p:cmAuthor id="2" name="Chris Heidenrich" initials="CH" lastIdx="26" clrIdx="2"/>
  <p:cmAuthor id="3" name="Anna Adler-Kirkley" initials="AA" lastIdx="8" clrIdx="3">
    <p:extLst/>
  </p:cmAuthor>
  <p:cmAuthor id="4" name="McFaul" initials="M" lastIdx="4" clrIdx="4"/>
  <p:cmAuthor id="5" name="Chris Heidenrich OCKT" initials="CH" lastIdx="15" clrIdx="5"/>
  <p:cmAuthor id="6" name="Melissa A Miller" initials="MA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C2"/>
    <a:srgbClr val="FBD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3" autoAdjust="0"/>
    <p:restoredTop sz="90795" autoAdjust="0"/>
  </p:normalViewPr>
  <p:slideViewPr>
    <p:cSldViewPr>
      <p:cViewPr varScale="1">
        <p:scale>
          <a:sx n="67" d="100"/>
          <a:sy n="67" d="100"/>
        </p:scale>
        <p:origin x="-143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1398"/>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2F4E9-0498-984A-9126-C132466CB586}" type="doc">
      <dgm:prSet loTypeId="urn:microsoft.com/office/officeart/2005/8/layout/radial4" loCatId="" qsTypeId="urn:microsoft.com/office/officeart/2005/8/quickstyle/simple5" qsCatId="simple" csTypeId="urn:microsoft.com/office/officeart/2005/8/colors/colorful2" csCatId="colorful" phldr="1"/>
      <dgm:spPr/>
      <dgm:t>
        <a:bodyPr/>
        <a:lstStyle/>
        <a:p>
          <a:endParaRPr lang="en-US"/>
        </a:p>
      </dgm:t>
    </dgm:pt>
    <dgm:pt modelId="{387488F1-467B-E24F-8B39-651E7D95ADF7}">
      <dgm:prSet phldrT="[Text]"/>
      <dgm:spPr/>
      <dgm:t>
        <a:bodyPr/>
        <a:lstStyle/>
        <a:p>
          <a:r>
            <a:rPr lang="en-US" b="1" dirty="0" smtClean="0">
              <a:solidFill>
                <a:schemeClr val="tx1"/>
              </a:solidFill>
            </a:rPr>
            <a:t>CULTURE OF SAFETY</a:t>
          </a:r>
          <a:endParaRPr lang="en-US" b="1" dirty="0">
            <a:solidFill>
              <a:schemeClr val="tx1"/>
            </a:solidFill>
          </a:endParaRPr>
        </a:p>
      </dgm:t>
    </dgm:pt>
    <dgm:pt modelId="{3CFF1E97-0D53-CF41-B57F-BDB79276F941}" type="parTrans" cxnId="{C3AB4DE4-924F-EB4E-827E-2CE3628D0614}">
      <dgm:prSet/>
      <dgm:spPr/>
      <dgm:t>
        <a:bodyPr/>
        <a:lstStyle/>
        <a:p>
          <a:endParaRPr lang="en-US">
            <a:solidFill>
              <a:schemeClr val="tx1"/>
            </a:solidFill>
          </a:endParaRPr>
        </a:p>
      </dgm:t>
    </dgm:pt>
    <dgm:pt modelId="{6E6B1E01-B60C-174D-8DDB-75574E0E816C}" type="sibTrans" cxnId="{C3AB4DE4-924F-EB4E-827E-2CE3628D0614}">
      <dgm:prSet/>
      <dgm:spPr/>
      <dgm:t>
        <a:bodyPr/>
        <a:lstStyle/>
        <a:p>
          <a:endParaRPr lang="en-US">
            <a:solidFill>
              <a:schemeClr val="tx1"/>
            </a:solidFill>
          </a:endParaRPr>
        </a:p>
      </dgm:t>
    </dgm:pt>
    <dgm:pt modelId="{1AA3FAA3-67D3-4A45-ACF6-4A0D6635FADE}">
      <dgm:prSet phldrT="[Text]"/>
      <dgm:spPr/>
      <dgm:t>
        <a:bodyPr/>
        <a:lstStyle/>
        <a:p>
          <a:r>
            <a:rPr lang="en-US" dirty="0" smtClean="0">
              <a:solidFill>
                <a:schemeClr val="tx1"/>
              </a:solidFill>
            </a:rPr>
            <a:t>Teamwork processes   (backup behavior)</a:t>
          </a:r>
          <a:endParaRPr lang="en-US" dirty="0">
            <a:solidFill>
              <a:schemeClr val="tx1"/>
            </a:solidFill>
          </a:endParaRPr>
        </a:p>
      </dgm:t>
    </dgm:pt>
    <dgm:pt modelId="{EC637B44-D370-0141-872B-DC1E6E8FB1A0}" type="parTrans" cxnId="{B2031DF0-71DC-4849-8E12-8578BA3834F6}">
      <dgm:prSet/>
      <dgm:spPr/>
      <dgm:t>
        <a:bodyPr/>
        <a:lstStyle/>
        <a:p>
          <a:endParaRPr lang="en-US">
            <a:solidFill>
              <a:schemeClr val="tx1"/>
            </a:solidFill>
          </a:endParaRPr>
        </a:p>
      </dgm:t>
    </dgm:pt>
    <dgm:pt modelId="{F40A2F7D-9458-604B-8BE8-416FC8EF2BA9}" type="sibTrans" cxnId="{B2031DF0-71DC-4849-8E12-8578BA3834F6}">
      <dgm:prSet/>
      <dgm:spPr/>
      <dgm:t>
        <a:bodyPr/>
        <a:lstStyle/>
        <a:p>
          <a:endParaRPr lang="en-US">
            <a:solidFill>
              <a:schemeClr val="tx1"/>
            </a:solidFill>
          </a:endParaRPr>
        </a:p>
      </dgm:t>
    </dgm:pt>
    <dgm:pt modelId="{38EE8D00-B6DD-C948-84CA-46F80CA23A2C}">
      <dgm:prSet phldrT="[Text]"/>
      <dgm:spPr>
        <a:solidFill>
          <a:srgbClr val="FFCC66"/>
        </a:solidFill>
      </dgm:spPr>
      <dgm:t>
        <a:bodyPr/>
        <a:lstStyle/>
        <a:p>
          <a:r>
            <a:rPr lang="en-US" dirty="0" smtClean="0">
              <a:solidFill>
                <a:schemeClr val="tx1"/>
              </a:solidFill>
            </a:rPr>
            <a:t>Resource allocation practices</a:t>
          </a:r>
          <a:endParaRPr lang="en-US" dirty="0">
            <a:solidFill>
              <a:schemeClr val="tx1"/>
            </a:solidFill>
          </a:endParaRPr>
        </a:p>
      </dgm:t>
    </dgm:pt>
    <dgm:pt modelId="{B112E855-FD2A-3441-AC53-962DAC205814}" type="parTrans" cxnId="{55B674E9-0E9B-AB4B-8772-C2771975678E}">
      <dgm:prSet/>
      <dgm:spPr>
        <a:solidFill>
          <a:srgbClr val="FFCC66"/>
        </a:solidFill>
      </dgm:spPr>
      <dgm:t>
        <a:bodyPr/>
        <a:lstStyle/>
        <a:p>
          <a:endParaRPr lang="en-US">
            <a:solidFill>
              <a:schemeClr val="tx1"/>
            </a:solidFill>
          </a:endParaRPr>
        </a:p>
      </dgm:t>
    </dgm:pt>
    <dgm:pt modelId="{3345E230-F4D9-904F-8AB0-EA029534DCC5}" type="sibTrans" cxnId="{55B674E9-0E9B-AB4B-8772-C2771975678E}">
      <dgm:prSet/>
      <dgm:spPr/>
      <dgm:t>
        <a:bodyPr/>
        <a:lstStyle/>
        <a:p>
          <a:endParaRPr lang="en-US">
            <a:solidFill>
              <a:schemeClr val="tx1"/>
            </a:solidFill>
          </a:endParaRPr>
        </a:p>
      </dgm:t>
    </dgm:pt>
    <dgm:pt modelId="{0DCF8B29-4FD8-114C-BB08-B7CCAB922C07}">
      <dgm:prSet phldrT="[Text]"/>
      <dgm:spPr>
        <a:solidFill>
          <a:srgbClr val="FFFF00">
            <a:alpha val="57000"/>
          </a:srgbClr>
        </a:solidFill>
      </dgm:spPr>
      <dgm:t>
        <a:bodyPr/>
        <a:lstStyle/>
        <a:p>
          <a:r>
            <a:rPr lang="en-US" dirty="0" smtClean="0">
              <a:solidFill>
                <a:schemeClr val="tx1"/>
              </a:solidFill>
            </a:rPr>
            <a:t>Error-detection and correction systems</a:t>
          </a:r>
          <a:endParaRPr lang="en-US" dirty="0">
            <a:solidFill>
              <a:schemeClr val="tx1"/>
            </a:solidFill>
          </a:endParaRPr>
        </a:p>
      </dgm:t>
    </dgm:pt>
    <dgm:pt modelId="{D50B6A00-CBC6-A842-8C1F-4B5D06FABCD2}" type="parTrans" cxnId="{C8E0D3E2-99C7-8C4F-A31A-6D25AAD4364A}">
      <dgm:prSet/>
      <dgm:spPr>
        <a:solidFill>
          <a:srgbClr val="FFFF00">
            <a:alpha val="55000"/>
          </a:srgbClr>
        </a:solidFill>
      </dgm:spPr>
      <dgm:t>
        <a:bodyPr/>
        <a:lstStyle/>
        <a:p>
          <a:endParaRPr lang="en-US">
            <a:solidFill>
              <a:schemeClr val="tx1"/>
            </a:solidFill>
          </a:endParaRPr>
        </a:p>
      </dgm:t>
    </dgm:pt>
    <dgm:pt modelId="{5A7F7D19-D828-ED44-98A2-FB5D6D25A32F}" type="sibTrans" cxnId="{C8E0D3E2-99C7-8C4F-A31A-6D25AAD4364A}">
      <dgm:prSet/>
      <dgm:spPr/>
      <dgm:t>
        <a:bodyPr/>
        <a:lstStyle/>
        <a:p>
          <a:endParaRPr lang="en-US">
            <a:solidFill>
              <a:schemeClr val="tx1"/>
            </a:solidFill>
          </a:endParaRPr>
        </a:p>
      </dgm:t>
    </dgm:pt>
    <dgm:pt modelId="{0E45C7B1-E679-B14F-85F4-AA5B8AC0F1D6}">
      <dgm:prSet phldrT="[Text]" custT="1"/>
      <dgm:spPr/>
      <dgm:t>
        <a:bodyPr/>
        <a:lstStyle/>
        <a:p>
          <a:r>
            <a:rPr lang="en-US" sz="1800" dirty="0" smtClean="0">
              <a:solidFill>
                <a:schemeClr val="tx1"/>
              </a:solidFill>
            </a:rPr>
            <a:t>Formal and informal leader actions and expectations</a:t>
          </a:r>
          <a:endParaRPr lang="en-US" sz="1800" dirty="0">
            <a:solidFill>
              <a:schemeClr val="tx1"/>
            </a:solidFill>
          </a:endParaRPr>
        </a:p>
      </dgm:t>
    </dgm:pt>
    <dgm:pt modelId="{6C068DCF-6084-8B4F-9441-AE09511DEAC5}" type="parTrans" cxnId="{DAA61788-9487-D04C-A6F6-0B61A06D0126}">
      <dgm:prSet/>
      <dgm:spPr/>
      <dgm:t>
        <a:bodyPr/>
        <a:lstStyle/>
        <a:p>
          <a:endParaRPr lang="en-US">
            <a:solidFill>
              <a:schemeClr val="tx1"/>
            </a:solidFill>
          </a:endParaRPr>
        </a:p>
      </dgm:t>
    </dgm:pt>
    <dgm:pt modelId="{4D98A7CB-C918-A441-9649-4DEBA4005A51}" type="sibTrans" cxnId="{DAA61788-9487-D04C-A6F6-0B61A06D0126}">
      <dgm:prSet/>
      <dgm:spPr/>
      <dgm:t>
        <a:bodyPr/>
        <a:lstStyle/>
        <a:p>
          <a:endParaRPr lang="en-US">
            <a:solidFill>
              <a:schemeClr val="tx1"/>
            </a:solidFill>
          </a:endParaRPr>
        </a:p>
      </dgm:t>
    </dgm:pt>
    <dgm:pt modelId="{B46CB2FF-B192-9C49-977D-C9F40994B5B7}">
      <dgm:prSet phldrT="[Text]" custT="1"/>
      <dgm:spPr/>
      <dgm:t>
        <a:bodyPr/>
        <a:lstStyle/>
        <a:p>
          <a:r>
            <a:rPr lang="en-US" sz="1800" dirty="0" smtClean="0">
              <a:solidFill>
                <a:schemeClr val="tx1"/>
              </a:solidFill>
            </a:rPr>
            <a:t>Feedback, reward, and corrective action practices</a:t>
          </a:r>
          <a:endParaRPr lang="en-US" sz="1800" dirty="0">
            <a:solidFill>
              <a:schemeClr val="tx1"/>
            </a:solidFill>
          </a:endParaRPr>
        </a:p>
      </dgm:t>
      <dgm:extLst>
        <a:ext uri="{E40237B7-FDA0-4F09-8148-C483321AD2D9}">
          <dgm14:cNvPr xmlns:dgm14="http://schemas.microsoft.com/office/drawing/2010/diagram" id="0" name="" descr="This image is of a converging radial that outlines six domains of safety culture. The central red circle is labeled culture of safety. Surrounding this red circle are six boxes with arrows pointing to the circle. These boxes are labeled: &#10;1. Communication patterns and language&#10;2. Feedback, reward, and corrective action practices&#10;3. Formal and informal leader actions and expectations&#10;4. Teamwork processes (e.g., backup behavior)&#10;5. Resource allocation practices&#10;6. Error-detection and corrective systems&#10;&#10;Based on definitions of culture proposed by Dr. Edgar Schein, MIT Sloan School of Management. Source: Armstrong Institute for Patient Safety and Quality, Johns Hopkins Medicine" title="The core aspects of safety culture"/>
        </a:ext>
      </dgm:extLst>
    </dgm:pt>
    <dgm:pt modelId="{5DA1B1EF-0E08-2044-B809-23A89A66B7C8}" type="parTrans" cxnId="{CB55185B-1FDD-544A-909A-3112721E896F}">
      <dgm:prSet/>
      <dgm:spPr/>
      <dgm:t>
        <a:bodyPr/>
        <a:lstStyle/>
        <a:p>
          <a:endParaRPr lang="en-US">
            <a:solidFill>
              <a:schemeClr val="tx1"/>
            </a:solidFill>
          </a:endParaRPr>
        </a:p>
      </dgm:t>
    </dgm:pt>
    <dgm:pt modelId="{B95C1C14-743D-324F-9CC2-90D397ABAC9F}" type="sibTrans" cxnId="{CB55185B-1FDD-544A-909A-3112721E896F}">
      <dgm:prSet/>
      <dgm:spPr/>
      <dgm:t>
        <a:bodyPr/>
        <a:lstStyle/>
        <a:p>
          <a:endParaRPr lang="en-US">
            <a:solidFill>
              <a:schemeClr val="tx1"/>
            </a:solidFill>
          </a:endParaRPr>
        </a:p>
      </dgm:t>
    </dgm:pt>
    <dgm:pt modelId="{945FB0E0-BD7E-BD4B-94C9-58BBDE170F77}">
      <dgm:prSet phldrT="[Text]" custT="1"/>
      <dgm:spPr/>
      <dgm:t>
        <a:bodyPr/>
        <a:lstStyle/>
        <a:p>
          <a:r>
            <a:rPr lang="en-US" sz="1800" dirty="0" smtClean="0">
              <a:solidFill>
                <a:schemeClr val="tx1"/>
              </a:solidFill>
            </a:rPr>
            <a:t>Communication patterns and language</a:t>
          </a:r>
          <a:endParaRPr lang="en-US" sz="1800" dirty="0">
            <a:solidFill>
              <a:schemeClr val="tx1"/>
            </a:solidFill>
          </a:endParaRPr>
        </a:p>
      </dgm:t>
    </dgm:pt>
    <dgm:pt modelId="{6A9EE467-70FB-7340-8532-FCAFAF679B9C}" type="parTrans" cxnId="{824D22CD-945F-9E48-886A-287118E8FB6C}">
      <dgm:prSet/>
      <dgm:spPr/>
      <dgm:t>
        <a:bodyPr/>
        <a:lstStyle/>
        <a:p>
          <a:endParaRPr lang="en-US">
            <a:solidFill>
              <a:schemeClr val="tx1"/>
            </a:solidFill>
          </a:endParaRPr>
        </a:p>
      </dgm:t>
    </dgm:pt>
    <dgm:pt modelId="{B11F0ABE-1DD1-5D42-93F1-1442819E9C18}" type="sibTrans" cxnId="{824D22CD-945F-9E48-886A-287118E8FB6C}">
      <dgm:prSet/>
      <dgm:spPr/>
      <dgm:t>
        <a:bodyPr/>
        <a:lstStyle/>
        <a:p>
          <a:endParaRPr lang="en-US">
            <a:solidFill>
              <a:schemeClr val="tx1"/>
            </a:solidFill>
          </a:endParaRPr>
        </a:p>
      </dgm:t>
    </dgm:pt>
    <dgm:pt modelId="{8A10F073-FFC7-2D44-9FB9-0E987CC628A9}" type="pres">
      <dgm:prSet presAssocID="{9382F4E9-0498-984A-9126-C132466CB586}" presName="cycle" presStyleCnt="0">
        <dgm:presLayoutVars>
          <dgm:chMax val="1"/>
          <dgm:dir/>
          <dgm:animLvl val="ctr"/>
          <dgm:resizeHandles val="exact"/>
        </dgm:presLayoutVars>
      </dgm:prSet>
      <dgm:spPr/>
      <dgm:t>
        <a:bodyPr/>
        <a:lstStyle/>
        <a:p>
          <a:endParaRPr lang="en-US"/>
        </a:p>
      </dgm:t>
    </dgm:pt>
    <dgm:pt modelId="{4C2801BD-FABC-3F43-87EE-3348859D78AD}" type="pres">
      <dgm:prSet presAssocID="{387488F1-467B-E24F-8B39-651E7D95ADF7}" presName="centerShape" presStyleLbl="node0" presStyleIdx="0" presStyleCnt="1"/>
      <dgm:spPr/>
      <dgm:t>
        <a:bodyPr/>
        <a:lstStyle/>
        <a:p>
          <a:endParaRPr lang="en-US"/>
        </a:p>
      </dgm:t>
    </dgm:pt>
    <dgm:pt modelId="{9C01E992-E3D7-C145-A383-5C199F3DD9D9}" type="pres">
      <dgm:prSet presAssocID="{6A9EE467-70FB-7340-8532-FCAFAF679B9C}" presName="parTrans" presStyleLbl="bgSibTrans2D1" presStyleIdx="0" presStyleCnt="6"/>
      <dgm:spPr/>
      <dgm:t>
        <a:bodyPr/>
        <a:lstStyle/>
        <a:p>
          <a:endParaRPr lang="en-US"/>
        </a:p>
      </dgm:t>
    </dgm:pt>
    <dgm:pt modelId="{D5676C07-CF84-E54C-8D93-A1B6670FE36C}" type="pres">
      <dgm:prSet presAssocID="{945FB0E0-BD7E-BD4B-94C9-58BBDE170F77}" presName="node" presStyleLbl="node1" presStyleIdx="0" presStyleCnt="6" custScaleX="130469">
        <dgm:presLayoutVars>
          <dgm:bulletEnabled val="1"/>
        </dgm:presLayoutVars>
      </dgm:prSet>
      <dgm:spPr/>
      <dgm:t>
        <a:bodyPr/>
        <a:lstStyle/>
        <a:p>
          <a:endParaRPr lang="en-US"/>
        </a:p>
      </dgm:t>
    </dgm:pt>
    <dgm:pt modelId="{BC7CD69B-9EFB-5341-9450-7914D12D2D82}" type="pres">
      <dgm:prSet presAssocID="{5DA1B1EF-0E08-2044-B809-23A89A66B7C8}" presName="parTrans" presStyleLbl="bgSibTrans2D1" presStyleIdx="1" presStyleCnt="6"/>
      <dgm:spPr/>
      <dgm:t>
        <a:bodyPr/>
        <a:lstStyle/>
        <a:p>
          <a:endParaRPr lang="en-US"/>
        </a:p>
      </dgm:t>
    </dgm:pt>
    <dgm:pt modelId="{062FC528-FF8E-B14B-BF71-54FC9F942960}" type="pres">
      <dgm:prSet presAssocID="{B46CB2FF-B192-9C49-977D-C9F40994B5B7}" presName="node" presStyleLbl="node1" presStyleIdx="1" presStyleCnt="6" custScaleX="130469" custRadScaleRad="98336" custRadScaleInc="-22589">
        <dgm:presLayoutVars>
          <dgm:bulletEnabled val="1"/>
        </dgm:presLayoutVars>
      </dgm:prSet>
      <dgm:spPr/>
      <dgm:t>
        <a:bodyPr/>
        <a:lstStyle/>
        <a:p>
          <a:endParaRPr lang="en-US"/>
        </a:p>
      </dgm:t>
    </dgm:pt>
    <dgm:pt modelId="{9995905A-E41B-AB49-B6A5-CF9E4FA5D7C9}" type="pres">
      <dgm:prSet presAssocID="{6C068DCF-6084-8B4F-9441-AE09511DEAC5}" presName="parTrans" presStyleLbl="bgSibTrans2D1" presStyleIdx="2" presStyleCnt="6"/>
      <dgm:spPr/>
      <dgm:t>
        <a:bodyPr/>
        <a:lstStyle/>
        <a:p>
          <a:endParaRPr lang="en-US"/>
        </a:p>
      </dgm:t>
    </dgm:pt>
    <dgm:pt modelId="{FB5EB8E5-5ABA-EF4E-AF1C-06E252B2AF10}" type="pres">
      <dgm:prSet presAssocID="{0E45C7B1-E679-B14F-85F4-AA5B8AC0F1D6}" presName="node" presStyleLbl="node1" presStyleIdx="2" presStyleCnt="6" custScaleX="130191" custRadScaleRad="101579" custRadScaleInc="-8552">
        <dgm:presLayoutVars>
          <dgm:bulletEnabled val="1"/>
        </dgm:presLayoutVars>
      </dgm:prSet>
      <dgm:spPr/>
      <dgm:t>
        <a:bodyPr/>
        <a:lstStyle/>
        <a:p>
          <a:endParaRPr lang="en-US"/>
        </a:p>
      </dgm:t>
    </dgm:pt>
    <dgm:pt modelId="{AD56DFB0-EE77-BD44-B5D8-C0FE43A54823}" type="pres">
      <dgm:prSet presAssocID="{EC637B44-D370-0141-872B-DC1E6E8FB1A0}" presName="parTrans" presStyleLbl="bgSibTrans2D1" presStyleIdx="3" presStyleCnt="6"/>
      <dgm:spPr/>
      <dgm:t>
        <a:bodyPr/>
        <a:lstStyle/>
        <a:p>
          <a:endParaRPr lang="en-US"/>
        </a:p>
      </dgm:t>
    </dgm:pt>
    <dgm:pt modelId="{F9FBB3ED-3221-3C44-A9AF-6B50A1F14E38}" type="pres">
      <dgm:prSet presAssocID="{1AA3FAA3-67D3-4A45-ACF6-4A0D6635FADE}" presName="node" presStyleLbl="node1" presStyleIdx="3" presStyleCnt="6" custScaleX="130469" custRadScaleRad="101557" custRadScaleInc="8439">
        <dgm:presLayoutVars>
          <dgm:bulletEnabled val="1"/>
        </dgm:presLayoutVars>
      </dgm:prSet>
      <dgm:spPr/>
      <dgm:t>
        <a:bodyPr/>
        <a:lstStyle/>
        <a:p>
          <a:endParaRPr lang="en-US"/>
        </a:p>
      </dgm:t>
    </dgm:pt>
    <dgm:pt modelId="{4FCDEA6F-91DE-2F44-86B0-7321E0C77246}" type="pres">
      <dgm:prSet presAssocID="{B112E855-FD2A-3441-AC53-962DAC205814}" presName="parTrans" presStyleLbl="bgSibTrans2D1" presStyleIdx="4" presStyleCnt="6"/>
      <dgm:spPr/>
      <dgm:t>
        <a:bodyPr/>
        <a:lstStyle/>
        <a:p>
          <a:endParaRPr lang="en-US"/>
        </a:p>
      </dgm:t>
    </dgm:pt>
    <dgm:pt modelId="{38116AF3-D54A-7445-814D-782F8F416393}" type="pres">
      <dgm:prSet presAssocID="{38EE8D00-B6DD-C948-84CA-46F80CA23A2C}" presName="node" presStyleLbl="node1" presStyleIdx="4" presStyleCnt="6" custScaleX="130469" custRadScaleRad="98335" custRadScaleInc="22589">
        <dgm:presLayoutVars>
          <dgm:bulletEnabled val="1"/>
        </dgm:presLayoutVars>
      </dgm:prSet>
      <dgm:spPr/>
      <dgm:t>
        <a:bodyPr/>
        <a:lstStyle/>
        <a:p>
          <a:endParaRPr lang="en-US"/>
        </a:p>
      </dgm:t>
    </dgm:pt>
    <dgm:pt modelId="{B8FC34D9-B949-2747-97EC-875EDC6FDE01}" type="pres">
      <dgm:prSet presAssocID="{D50B6A00-CBC6-A842-8C1F-4B5D06FABCD2}" presName="parTrans" presStyleLbl="bgSibTrans2D1" presStyleIdx="5" presStyleCnt="6" custScaleX="51746" custScaleY="97296" custLinFactNeighborX="-23604"/>
      <dgm:spPr/>
      <dgm:t>
        <a:bodyPr/>
        <a:lstStyle/>
        <a:p>
          <a:endParaRPr lang="en-US"/>
        </a:p>
      </dgm:t>
    </dgm:pt>
    <dgm:pt modelId="{54BC30C6-D642-7A42-A439-22A64802CEE4}" type="pres">
      <dgm:prSet presAssocID="{0DCF8B29-4FD8-114C-BB08-B7CCAB922C07}" presName="node" presStyleLbl="node1" presStyleIdx="5" presStyleCnt="6" custScaleX="130469">
        <dgm:presLayoutVars>
          <dgm:bulletEnabled val="1"/>
        </dgm:presLayoutVars>
      </dgm:prSet>
      <dgm:spPr/>
      <dgm:t>
        <a:bodyPr/>
        <a:lstStyle/>
        <a:p>
          <a:endParaRPr lang="en-US"/>
        </a:p>
      </dgm:t>
    </dgm:pt>
  </dgm:ptLst>
  <dgm:cxnLst>
    <dgm:cxn modelId="{45CCCE69-D153-4880-A1DB-6D885AD3559F}" type="presOf" srcId="{5DA1B1EF-0E08-2044-B809-23A89A66B7C8}" destId="{BC7CD69B-9EFB-5341-9450-7914D12D2D82}" srcOrd="0" destOrd="0" presId="urn:microsoft.com/office/officeart/2005/8/layout/radial4"/>
    <dgm:cxn modelId="{4580386F-539A-4BB6-80FC-10F629AE91D5}" type="presOf" srcId="{B112E855-FD2A-3441-AC53-962DAC205814}" destId="{4FCDEA6F-91DE-2F44-86B0-7321E0C77246}" srcOrd="0" destOrd="0" presId="urn:microsoft.com/office/officeart/2005/8/layout/radial4"/>
    <dgm:cxn modelId="{C8E0D3E2-99C7-8C4F-A31A-6D25AAD4364A}" srcId="{387488F1-467B-E24F-8B39-651E7D95ADF7}" destId="{0DCF8B29-4FD8-114C-BB08-B7CCAB922C07}" srcOrd="5" destOrd="0" parTransId="{D50B6A00-CBC6-A842-8C1F-4B5D06FABCD2}" sibTransId="{5A7F7D19-D828-ED44-98A2-FB5D6D25A32F}"/>
    <dgm:cxn modelId="{DD0332E2-EBEB-471D-B894-863B06AC5E58}" type="presOf" srcId="{6A9EE467-70FB-7340-8532-FCAFAF679B9C}" destId="{9C01E992-E3D7-C145-A383-5C199F3DD9D9}" srcOrd="0" destOrd="0" presId="urn:microsoft.com/office/officeart/2005/8/layout/radial4"/>
    <dgm:cxn modelId="{C283CE44-98B8-4D04-8C7C-A29C8ED09C50}" type="presOf" srcId="{B46CB2FF-B192-9C49-977D-C9F40994B5B7}" destId="{062FC528-FF8E-B14B-BF71-54FC9F942960}" srcOrd="0" destOrd="0" presId="urn:microsoft.com/office/officeart/2005/8/layout/radial4"/>
    <dgm:cxn modelId="{CB55185B-1FDD-544A-909A-3112721E896F}" srcId="{387488F1-467B-E24F-8B39-651E7D95ADF7}" destId="{B46CB2FF-B192-9C49-977D-C9F40994B5B7}" srcOrd="1" destOrd="0" parTransId="{5DA1B1EF-0E08-2044-B809-23A89A66B7C8}" sibTransId="{B95C1C14-743D-324F-9CC2-90D397ABAC9F}"/>
    <dgm:cxn modelId="{55B674E9-0E9B-AB4B-8772-C2771975678E}" srcId="{387488F1-467B-E24F-8B39-651E7D95ADF7}" destId="{38EE8D00-B6DD-C948-84CA-46F80CA23A2C}" srcOrd="4" destOrd="0" parTransId="{B112E855-FD2A-3441-AC53-962DAC205814}" sibTransId="{3345E230-F4D9-904F-8AB0-EA029534DCC5}"/>
    <dgm:cxn modelId="{824D22CD-945F-9E48-886A-287118E8FB6C}" srcId="{387488F1-467B-E24F-8B39-651E7D95ADF7}" destId="{945FB0E0-BD7E-BD4B-94C9-58BBDE170F77}" srcOrd="0" destOrd="0" parTransId="{6A9EE467-70FB-7340-8532-FCAFAF679B9C}" sibTransId="{B11F0ABE-1DD1-5D42-93F1-1442819E9C18}"/>
    <dgm:cxn modelId="{A2839ABE-2160-4565-871C-FA001CFAD6CC}" type="presOf" srcId="{38EE8D00-B6DD-C948-84CA-46F80CA23A2C}" destId="{38116AF3-D54A-7445-814D-782F8F416393}" srcOrd="0" destOrd="0" presId="urn:microsoft.com/office/officeart/2005/8/layout/radial4"/>
    <dgm:cxn modelId="{E63D9D76-6969-4696-B80D-5E9B5C6CE2C0}" type="presOf" srcId="{EC637B44-D370-0141-872B-DC1E6E8FB1A0}" destId="{AD56DFB0-EE77-BD44-B5D8-C0FE43A54823}" srcOrd="0" destOrd="0" presId="urn:microsoft.com/office/officeart/2005/8/layout/radial4"/>
    <dgm:cxn modelId="{841CDC6C-9D66-4F88-B516-138FB1043BD0}" type="presOf" srcId="{9382F4E9-0498-984A-9126-C132466CB586}" destId="{8A10F073-FFC7-2D44-9FB9-0E987CC628A9}" srcOrd="0" destOrd="0" presId="urn:microsoft.com/office/officeart/2005/8/layout/radial4"/>
    <dgm:cxn modelId="{56492460-3F50-49A9-A56A-9566232799EA}" type="presOf" srcId="{D50B6A00-CBC6-A842-8C1F-4B5D06FABCD2}" destId="{B8FC34D9-B949-2747-97EC-875EDC6FDE01}" srcOrd="0" destOrd="0" presId="urn:microsoft.com/office/officeart/2005/8/layout/radial4"/>
    <dgm:cxn modelId="{C3AB4DE4-924F-EB4E-827E-2CE3628D0614}" srcId="{9382F4E9-0498-984A-9126-C132466CB586}" destId="{387488F1-467B-E24F-8B39-651E7D95ADF7}" srcOrd="0" destOrd="0" parTransId="{3CFF1E97-0D53-CF41-B57F-BDB79276F941}" sibTransId="{6E6B1E01-B60C-174D-8DDB-75574E0E816C}"/>
    <dgm:cxn modelId="{B2031DF0-71DC-4849-8E12-8578BA3834F6}" srcId="{387488F1-467B-E24F-8B39-651E7D95ADF7}" destId="{1AA3FAA3-67D3-4A45-ACF6-4A0D6635FADE}" srcOrd="3" destOrd="0" parTransId="{EC637B44-D370-0141-872B-DC1E6E8FB1A0}" sibTransId="{F40A2F7D-9458-604B-8BE8-416FC8EF2BA9}"/>
    <dgm:cxn modelId="{88A64062-1075-4977-9D97-65A46AC265BF}" type="presOf" srcId="{0DCF8B29-4FD8-114C-BB08-B7CCAB922C07}" destId="{54BC30C6-D642-7A42-A439-22A64802CEE4}" srcOrd="0" destOrd="0" presId="urn:microsoft.com/office/officeart/2005/8/layout/radial4"/>
    <dgm:cxn modelId="{3BABCC00-3605-4FBB-9F0A-255D3F79C789}" type="presOf" srcId="{945FB0E0-BD7E-BD4B-94C9-58BBDE170F77}" destId="{D5676C07-CF84-E54C-8D93-A1B6670FE36C}" srcOrd="0" destOrd="0" presId="urn:microsoft.com/office/officeart/2005/8/layout/radial4"/>
    <dgm:cxn modelId="{FAD57C5D-2918-4367-BEB7-71F7E8491235}" type="presOf" srcId="{1AA3FAA3-67D3-4A45-ACF6-4A0D6635FADE}" destId="{F9FBB3ED-3221-3C44-A9AF-6B50A1F14E38}" srcOrd="0" destOrd="0" presId="urn:microsoft.com/office/officeart/2005/8/layout/radial4"/>
    <dgm:cxn modelId="{A3F54112-B407-441C-95EA-D3A5EB9D8211}" type="presOf" srcId="{0E45C7B1-E679-B14F-85F4-AA5B8AC0F1D6}" destId="{FB5EB8E5-5ABA-EF4E-AF1C-06E252B2AF10}" srcOrd="0" destOrd="0" presId="urn:microsoft.com/office/officeart/2005/8/layout/radial4"/>
    <dgm:cxn modelId="{FBA4BBB0-0E72-42D7-8CC3-3BBC53DDEA43}" type="presOf" srcId="{387488F1-467B-E24F-8B39-651E7D95ADF7}" destId="{4C2801BD-FABC-3F43-87EE-3348859D78AD}" srcOrd="0" destOrd="0" presId="urn:microsoft.com/office/officeart/2005/8/layout/radial4"/>
    <dgm:cxn modelId="{F1A270FF-D485-4CAA-8878-9A3B413946C8}" type="presOf" srcId="{6C068DCF-6084-8B4F-9441-AE09511DEAC5}" destId="{9995905A-E41B-AB49-B6A5-CF9E4FA5D7C9}" srcOrd="0" destOrd="0" presId="urn:microsoft.com/office/officeart/2005/8/layout/radial4"/>
    <dgm:cxn modelId="{DAA61788-9487-D04C-A6F6-0B61A06D0126}" srcId="{387488F1-467B-E24F-8B39-651E7D95ADF7}" destId="{0E45C7B1-E679-B14F-85F4-AA5B8AC0F1D6}" srcOrd="2" destOrd="0" parTransId="{6C068DCF-6084-8B4F-9441-AE09511DEAC5}" sibTransId="{4D98A7CB-C918-A441-9649-4DEBA4005A51}"/>
    <dgm:cxn modelId="{B8540457-C2DB-4DAC-8495-80FE5EB6DCE1}" type="presParOf" srcId="{8A10F073-FFC7-2D44-9FB9-0E987CC628A9}" destId="{4C2801BD-FABC-3F43-87EE-3348859D78AD}" srcOrd="0" destOrd="0" presId="urn:microsoft.com/office/officeart/2005/8/layout/radial4"/>
    <dgm:cxn modelId="{918F2F07-EED6-4556-8E90-6094730EC023}" type="presParOf" srcId="{8A10F073-FFC7-2D44-9FB9-0E987CC628A9}" destId="{9C01E992-E3D7-C145-A383-5C199F3DD9D9}" srcOrd="1" destOrd="0" presId="urn:microsoft.com/office/officeart/2005/8/layout/radial4"/>
    <dgm:cxn modelId="{ED39D39C-BEA2-42FC-BE80-AFD49E362BD7}" type="presParOf" srcId="{8A10F073-FFC7-2D44-9FB9-0E987CC628A9}" destId="{D5676C07-CF84-E54C-8D93-A1B6670FE36C}" srcOrd="2" destOrd="0" presId="urn:microsoft.com/office/officeart/2005/8/layout/radial4"/>
    <dgm:cxn modelId="{05468F62-BCF6-421D-B77D-3396A958E309}" type="presParOf" srcId="{8A10F073-FFC7-2D44-9FB9-0E987CC628A9}" destId="{BC7CD69B-9EFB-5341-9450-7914D12D2D82}" srcOrd="3" destOrd="0" presId="urn:microsoft.com/office/officeart/2005/8/layout/radial4"/>
    <dgm:cxn modelId="{1D5F878B-CB39-45B5-9F20-645B45F8E6A2}" type="presParOf" srcId="{8A10F073-FFC7-2D44-9FB9-0E987CC628A9}" destId="{062FC528-FF8E-B14B-BF71-54FC9F942960}" srcOrd="4" destOrd="0" presId="urn:microsoft.com/office/officeart/2005/8/layout/radial4"/>
    <dgm:cxn modelId="{207878FF-453F-485F-A2F3-B16CC5DF7F83}" type="presParOf" srcId="{8A10F073-FFC7-2D44-9FB9-0E987CC628A9}" destId="{9995905A-E41B-AB49-B6A5-CF9E4FA5D7C9}" srcOrd="5" destOrd="0" presId="urn:microsoft.com/office/officeart/2005/8/layout/radial4"/>
    <dgm:cxn modelId="{D6658EA3-8AA1-4938-B290-9B8C67E48DBA}" type="presParOf" srcId="{8A10F073-FFC7-2D44-9FB9-0E987CC628A9}" destId="{FB5EB8E5-5ABA-EF4E-AF1C-06E252B2AF10}" srcOrd="6" destOrd="0" presId="urn:microsoft.com/office/officeart/2005/8/layout/radial4"/>
    <dgm:cxn modelId="{53D3D1A4-F5C4-44DA-84E7-D434EBFEAAF7}" type="presParOf" srcId="{8A10F073-FFC7-2D44-9FB9-0E987CC628A9}" destId="{AD56DFB0-EE77-BD44-B5D8-C0FE43A54823}" srcOrd="7" destOrd="0" presId="urn:microsoft.com/office/officeart/2005/8/layout/radial4"/>
    <dgm:cxn modelId="{AD5D0038-94F2-4B2C-A685-431DAACE95D9}" type="presParOf" srcId="{8A10F073-FFC7-2D44-9FB9-0E987CC628A9}" destId="{F9FBB3ED-3221-3C44-A9AF-6B50A1F14E38}" srcOrd="8" destOrd="0" presId="urn:microsoft.com/office/officeart/2005/8/layout/radial4"/>
    <dgm:cxn modelId="{3BFD4885-8DCE-4E82-B29A-A69B0F6E1082}" type="presParOf" srcId="{8A10F073-FFC7-2D44-9FB9-0E987CC628A9}" destId="{4FCDEA6F-91DE-2F44-86B0-7321E0C77246}" srcOrd="9" destOrd="0" presId="urn:microsoft.com/office/officeart/2005/8/layout/radial4"/>
    <dgm:cxn modelId="{70E965E9-3281-4B96-97C9-13DCD24CC254}" type="presParOf" srcId="{8A10F073-FFC7-2D44-9FB9-0E987CC628A9}" destId="{38116AF3-D54A-7445-814D-782F8F416393}" srcOrd="10" destOrd="0" presId="urn:microsoft.com/office/officeart/2005/8/layout/radial4"/>
    <dgm:cxn modelId="{0A9AD015-1289-4885-9D4F-872C98E122DE}" type="presParOf" srcId="{8A10F073-FFC7-2D44-9FB9-0E987CC628A9}" destId="{B8FC34D9-B949-2747-97EC-875EDC6FDE01}" srcOrd="11" destOrd="0" presId="urn:microsoft.com/office/officeart/2005/8/layout/radial4"/>
    <dgm:cxn modelId="{EA667AFF-7E75-4D2A-BF87-96237B8F4BAB}" type="presParOf" srcId="{8A10F073-FFC7-2D44-9FB9-0E987CC628A9}" destId="{54BC30C6-D642-7A42-A439-22A64802CEE4}"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01BD-FABC-3F43-87EE-3348859D78AD}">
      <dsp:nvSpPr>
        <dsp:cNvPr id="0" name=""/>
        <dsp:cNvSpPr/>
      </dsp:nvSpPr>
      <dsp:spPr>
        <a:xfrm>
          <a:off x="3030172" y="2465496"/>
          <a:ext cx="2016854" cy="201685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b="1" kern="1200" dirty="0" smtClean="0">
              <a:solidFill>
                <a:schemeClr val="tx1"/>
              </a:solidFill>
            </a:rPr>
            <a:t>CULTURE OF SAFETY</a:t>
          </a:r>
          <a:endParaRPr lang="en-US" sz="2900" b="1" kern="1200" dirty="0">
            <a:solidFill>
              <a:schemeClr val="tx1"/>
            </a:solidFill>
          </a:endParaRPr>
        </a:p>
      </dsp:txBody>
      <dsp:txXfrm>
        <a:off x="3325533" y="2760857"/>
        <a:ext cx="1426132" cy="1426132"/>
      </dsp:txXfrm>
    </dsp:sp>
    <dsp:sp modelId="{9C01E992-E3D7-C145-A383-5C199F3DD9D9}">
      <dsp:nvSpPr>
        <dsp:cNvPr id="0" name=""/>
        <dsp:cNvSpPr/>
      </dsp:nvSpPr>
      <dsp:spPr>
        <a:xfrm rot="10800000">
          <a:off x="980469" y="3186521"/>
          <a:ext cx="1936969" cy="574803"/>
        </a:xfrm>
        <a:prstGeom prst="lef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676C07-CF84-E54C-8D93-A1B6670FE36C}">
      <dsp:nvSpPr>
        <dsp:cNvPr id="0" name=""/>
        <dsp:cNvSpPr/>
      </dsp:nvSpPr>
      <dsp:spPr>
        <a:xfrm>
          <a:off x="59489" y="2909204"/>
          <a:ext cx="1841959" cy="112943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Communication patterns and language</a:t>
          </a:r>
          <a:endParaRPr lang="en-US" sz="1800" kern="1200" dirty="0">
            <a:solidFill>
              <a:schemeClr val="tx1"/>
            </a:solidFill>
          </a:endParaRPr>
        </a:p>
      </dsp:txBody>
      <dsp:txXfrm>
        <a:off x="92569" y="2942284"/>
        <a:ext cx="1775799" cy="1063278"/>
      </dsp:txXfrm>
    </dsp:sp>
    <dsp:sp modelId="{BC7CD69B-9EFB-5341-9450-7914D12D2D82}">
      <dsp:nvSpPr>
        <dsp:cNvPr id="0" name=""/>
        <dsp:cNvSpPr/>
      </dsp:nvSpPr>
      <dsp:spPr>
        <a:xfrm rot="12553398">
          <a:off x="1293902" y="2179431"/>
          <a:ext cx="1888881" cy="574803"/>
        </a:xfrm>
        <a:prstGeom prst="leftArrow">
          <a:avLst>
            <a:gd name="adj1" fmla="val 60000"/>
            <a:gd name="adj2" fmla="val 5000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62FC528-FF8E-B14B-BF71-54FC9F942960}">
      <dsp:nvSpPr>
        <dsp:cNvPr id="0" name=""/>
        <dsp:cNvSpPr/>
      </dsp:nvSpPr>
      <dsp:spPr>
        <a:xfrm>
          <a:off x="493128" y="1441024"/>
          <a:ext cx="1841959" cy="1129438"/>
        </a:xfrm>
        <a:prstGeom prst="roundRect">
          <a:avLst>
            <a:gd name="adj" fmla="val 1000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Feedback, reward, and corrective action practices</a:t>
          </a:r>
          <a:endParaRPr lang="en-US" sz="1800" kern="1200" dirty="0">
            <a:solidFill>
              <a:schemeClr val="tx1"/>
            </a:solidFill>
          </a:endParaRPr>
        </a:p>
      </dsp:txBody>
      <dsp:txXfrm>
        <a:off x="526208" y="1474104"/>
        <a:ext cx="1775799" cy="1063278"/>
      </dsp:txXfrm>
    </dsp:sp>
    <dsp:sp modelId="{9995905A-E41B-AB49-B6A5-CF9E4FA5D7C9}">
      <dsp:nvSpPr>
        <dsp:cNvPr id="0" name=""/>
        <dsp:cNvSpPr/>
      </dsp:nvSpPr>
      <dsp:spPr>
        <a:xfrm rot="14966064">
          <a:off x="2304301" y="1206199"/>
          <a:ext cx="1982601" cy="574803"/>
        </a:xfrm>
        <a:prstGeom prst="leftArrow">
          <a:avLst>
            <a:gd name="adj1" fmla="val 60000"/>
            <a:gd name="adj2" fmla="val 5000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5EB8E5-5ABA-EF4E-AF1C-06E252B2AF10}">
      <dsp:nvSpPr>
        <dsp:cNvPr id="0" name=""/>
        <dsp:cNvSpPr/>
      </dsp:nvSpPr>
      <dsp:spPr>
        <a:xfrm>
          <a:off x="2028361" y="755"/>
          <a:ext cx="1838034" cy="1129438"/>
        </a:xfrm>
        <a:prstGeom prst="roundRect">
          <a:avLst>
            <a:gd name="adj" fmla="val 1000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Formal and informal leader actions and expectations</a:t>
          </a:r>
          <a:endParaRPr lang="en-US" sz="1800" kern="1200" dirty="0">
            <a:solidFill>
              <a:schemeClr val="tx1"/>
            </a:solidFill>
          </a:endParaRPr>
        </a:p>
      </dsp:txBody>
      <dsp:txXfrm>
        <a:off x="2061441" y="33835"/>
        <a:ext cx="1771874" cy="1063278"/>
      </dsp:txXfrm>
    </dsp:sp>
    <dsp:sp modelId="{AD56DFB0-EE77-BD44-B5D8-C0FE43A54823}">
      <dsp:nvSpPr>
        <dsp:cNvPr id="0" name=""/>
        <dsp:cNvSpPr/>
      </dsp:nvSpPr>
      <dsp:spPr>
        <a:xfrm rot="17431902">
          <a:off x="3789318" y="1206092"/>
          <a:ext cx="1981965" cy="574803"/>
        </a:xfrm>
        <a:prstGeom prst="leftArrow">
          <a:avLst>
            <a:gd name="adj1" fmla="val 60000"/>
            <a:gd name="adj2" fmla="val 5000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FBB3ED-3221-3C44-A9AF-6B50A1F14E38}">
      <dsp:nvSpPr>
        <dsp:cNvPr id="0" name=""/>
        <dsp:cNvSpPr/>
      </dsp:nvSpPr>
      <dsp:spPr>
        <a:xfrm>
          <a:off x="4206884" y="740"/>
          <a:ext cx="1841959" cy="1129438"/>
        </a:xfrm>
        <a:prstGeom prst="roundRect">
          <a:avLst>
            <a:gd name="adj" fmla="val 1000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Teamwork processes   (backup behavior)</a:t>
          </a:r>
          <a:endParaRPr lang="en-US" sz="1800" kern="1200" dirty="0">
            <a:solidFill>
              <a:schemeClr val="tx1"/>
            </a:solidFill>
          </a:endParaRPr>
        </a:p>
      </dsp:txBody>
      <dsp:txXfrm>
        <a:off x="4239964" y="33820"/>
        <a:ext cx="1775799" cy="1063278"/>
      </dsp:txXfrm>
    </dsp:sp>
    <dsp:sp modelId="{4FCDEA6F-91DE-2F44-86B0-7321E0C77246}">
      <dsp:nvSpPr>
        <dsp:cNvPr id="0" name=""/>
        <dsp:cNvSpPr/>
      </dsp:nvSpPr>
      <dsp:spPr>
        <a:xfrm rot="19846602">
          <a:off x="4894416" y="2179439"/>
          <a:ext cx="1888852" cy="574803"/>
        </a:xfrm>
        <a:prstGeom prst="leftArrow">
          <a:avLst>
            <a:gd name="adj1" fmla="val 60000"/>
            <a:gd name="adj2" fmla="val 50000"/>
          </a:avLst>
        </a:prstGeom>
        <a:solidFill>
          <a:srgbClr val="FF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116AF3-D54A-7445-814D-782F8F416393}">
      <dsp:nvSpPr>
        <dsp:cNvPr id="0" name=""/>
        <dsp:cNvSpPr/>
      </dsp:nvSpPr>
      <dsp:spPr>
        <a:xfrm>
          <a:off x="5742086" y="1441038"/>
          <a:ext cx="1841959" cy="1129438"/>
        </a:xfrm>
        <a:prstGeom prst="roundRect">
          <a:avLst>
            <a:gd name="adj" fmla="val 10000"/>
          </a:avLst>
        </a:prstGeom>
        <a:solidFill>
          <a:srgbClr val="FF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Resource allocation practices</a:t>
          </a:r>
          <a:endParaRPr lang="en-US" sz="1800" kern="1200" dirty="0">
            <a:solidFill>
              <a:schemeClr val="tx1"/>
            </a:solidFill>
          </a:endParaRPr>
        </a:p>
      </dsp:txBody>
      <dsp:txXfrm>
        <a:off x="5775166" y="1474118"/>
        <a:ext cx="1775799" cy="1063278"/>
      </dsp:txXfrm>
    </dsp:sp>
    <dsp:sp modelId="{B8FC34D9-B949-2747-97EC-875EDC6FDE01}">
      <dsp:nvSpPr>
        <dsp:cNvPr id="0" name=""/>
        <dsp:cNvSpPr/>
      </dsp:nvSpPr>
      <dsp:spPr>
        <a:xfrm>
          <a:off x="5169891" y="3194293"/>
          <a:ext cx="1002304" cy="559260"/>
        </a:xfrm>
        <a:prstGeom prst="leftArrow">
          <a:avLst>
            <a:gd name="adj1" fmla="val 60000"/>
            <a:gd name="adj2" fmla="val 50000"/>
          </a:avLst>
        </a:prstGeom>
        <a:solidFill>
          <a:srgbClr val="FFFF00">
            <a:alpha val="5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BC30C6-D642-7A42-A439-22A64802CEE4}">
      <dsp:nvSpPr>
        <dsp:cNvPr id="0" name=""/>
        <dsp:cNvSpPr/>
      </dsp:nvSpPr>
      <dsp:spPr>
        <a:xfrm>
          <a:off x="6175751" y="2909204"/>
          <a:ext cx="1841959" cy="1129438"/>
        </a:xfrm>
        <a:prstGeom prst="roundRect">
          <a:avLst>
            <a:gd name="adj" fmla="val 10000"/>
          </a:avLst>
        </a:prstGeom>
        <a:solidFill>
          <a:srgbClr val="FFFF00">
            <a:alpha val="57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Error-detection and correction systems</a:t>
          </a:r>
          <a:endParaRPr lang="en-US" sz="1800" kern="1200" dirty="0">
            <a:solidFill>
              <a:schemeClr val="tx1"/>
            </a:solidFill>
          </a:endParaRPr>
        </a:p>
      </dsp:txBody>
      <dsp:txXfrm>
        <a:off x="6208831" y="2942284"/>
        <a:ext cx="1775799" cy="10632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57600" cy="465138"/>
          </a:xfrm>
          <a:prstGeom prst="rect">
            <a:avLst/>
          </a:prstGeom>
        </p:spPr>
        <p:txBody>
          <a:bodyPr vert="horz" lIns="91440" tIns="45720" rIns="91440" bIns="45720" rtlCol="0"/>
          <a:lstStyle>
            <a:lvl1pPr algn="l">
              <a:defRPr sz="1200"/>
            </a:lvl1pPr>
          </a:lstStyle>
          <a:p>
            <a:r>
              <a:rPr lang="en-US" dirty="0" smtClean="0"/>
              <a:t>SUSP Sustainability</a:t>
            </a:r>
          </a:p>
          <a:p>
            <a:r>
              <a:rPr lang="en-US" dirty="0" smtClean="0"/>
              <a:t>Sustaining and Spreading Surgical Improvements</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A8E8AB7-4BB2-3843-902B-BF7035B6BC67}" type="datetimeFigureOut">
              <a:rPr lang="en-US" smtClean="0"/>
              <a:t>1/15/2017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83310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07F787-E60A-46F2-B2F5-7A906D6EA7FE}" type="datetimeFigureOut">
              <a:rPr lang="en-US" smtClean="0"/>
              <a:t>1/15/2017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7FCA27-E248-4CFC-A3DF-B919334293C8}" type="slidenum">
              <a:rPr lang="en-US" smtClean="0"/>
              <a:t>‹#›</a:t>
            </a:fld>
            <a:endParaRPr lang="en-US" dirty="0"/>
          </a:p>
        </p:txBody>
      </p:sp>
    </p:spTree>
    <p:extLst>
      <p:ext uri="{BB962C8B-B14F-4D97-AF65-F5344CB8AC3E}">
        <p14:creationId xmlns:p14="http://schemas.microsoft.com/office/powerpoint/2010/main" val="321519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10</a:t>
            </a:fld>
            <a:endParaRPr lang="en-US" dirty="0"/>
          </a:p>
        </p:txBody>
      </p:sp>
    </p:spTree>
    <p:extLst>
      <p:ext uri="{BB962C8B-B14F-4D97-AF65-F5344CB8AC3E}">
        <p14:creationId xmlns:p14="http://schemas.microsoft.com/office/powerpoint/2010/main" val="534000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11</a:t>
            </a:fld>
            <a:endParaRPr lang="en-US" dirty="0"/>
          </a:p>
        </p:txBody>
      </p:sp>
    </p:spTree>
    <p:extLst>
      <p:ext uri="{BB962C8B-B14F-4D97-AF65-F5344CB8AC3E}">
        <p14:creationId xmlns:p14="http://schemas.microsoft.com/office/powerpoint/2010/main" val="38321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12</a:t>
            </a:fld>
            <a:endParaRPr lang="en-US" dirty="0"/>
          </a:p>
        </p:txBody>
      </p:sp>
    </p:spTree>
    <p:extLst>
      <p:ext uri="{BB962C8B-B14F-4D97-AF65-F5344CB8AC3E}">
        <p14:creationId xmlns:p14="http://schemas.microsoft.com/office/powerpoint/2010/main" val="55401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13</a:t>
            </a:fld>
            <a:endParaRPr lang="en-US" dirty="0"/>
          </a:p>
        </p:txBody>
      </p:sp>
    </p:spTree>
    <p:extLst>
      <p:ext uri="{BB962C8B-B14F-4D97-AF65-F5344CB8AC3E}">
        <p14:creationId xmlns:p14="http://schemas.microsoft.com/office/powerpoint/2010/main" val="3594435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14</a:t>
            </a:fld>
            <a:endParaRPr lang="en-US" dirty="0"/>
          </a:p>
        </p:txBody>
      </p:sp>
    </p:spTree>
    <p:extLst>
      <p:ext uri="{BB962C8B-B14F-4D97-AF65-F5344CB8AC3E}">
        <p14:creationId xmlns:p14="http://schemas.microsoft.com/office/powerpoint/2010/main" val="46361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15</a:t>
            </a:fld>
            <a:endParaRPr lang="en-US" dirty="0"/>
          </a:p>
        </p:txBody>
      </p:sp>
    </p:spTree>
    <p:extLst>
      <p:ext uri="{BB962C8B-B14F-4D97-AF65-F5344CB8AC3E}">
        <p14:creationId xmlns:p14="http://schemas.microsoft.com/office/powerpoint/2010/main" val="259148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16</a:t>
            </a:fld>
            <a:endParaRPr lang="en-US" dirty="0"/>
          </a:p>
        </p:txBody>
      </p:sp>
    </p:spTree>
    <p:extLst>
      <p:ext uri="{BB962C8B-B14F-4D97-AF65-F5344CB8AC3E}">
        <p14:creationId xmlns:p14="http://schemas.microsoft.com/office/powerpoint/2010/main" val="287383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31875" lvl="1" indent="-341313">
              <a:spcAft>
                <a:spcPts val="600"/>
              </a:spcAft>
              <a:buNone/>
            </a:pPr>
            <a:endParaRPr lang="en-US" sz="1600" dirty="0" smtClean="0"/>
          </a:p>
        </p:txBody>
      </p:sp>
      <p:sp>
        <p:nvSpPr>
          <p:cNvPr id="4" name="Slide Number Placeholder 3"/>
          <p:cNvSpPr>
            <a:spLocks noGrp="1"/>
          </p:cNvSpPr>
          <p:nvPr>
            <p:ph type="sldNum" sz="quarter" idx="10"/>
          </p:nvPr>
        </p:nvSpPr>
        <p:spPr/>
        <p:txBody>
          <a:bodyPr/>
          <a:lstStyle/>
          <a:p>
            <a:fld id="{DBC3A9A2-6399-47FE-81D9-C8F5F5203F18}" type="slidenum">
              <a:rPr lang="en-US" smtClean="0"/>
              <a:pPr/>
              <a:t>17</a:t>
            </a:fld>
            <a:endParaRPr lang="en-US" dirty="0"/>
          </a:p>
        </p:txBody>
      </p:sp>
    </p:spTree>
    <p:extLst>
      <p:ext uri="{BB962C8B-B14F-4D97-AF65-F5344CB8AC3E}">
        <p14:creationId xmlns:p14="http://schemas.microsoft.com/office/powerpoint/2010/main" val="192248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18</a:t>
            </a:fld>
            <a:endParaRPr lang="en-US" dirty="0"/>
          </a:p>
        </p:txBody>
      </p:sp>
    </p:spTree>
    <p:extLst>
      <p:ext uri="{BB962C8B-B14F-4D97-AF65-F5344CB8AC3E}">
        <p14:creationId xmlns:p14="http://schemas.microsoft.com/office/powerpoint/2010/main" val="2101357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19</a:t>
            </a:fld>
            <a:endParaRPr lang="en-US" dirty="0"/>
          </a:p>
        </p:txBody>
      </p:sp>
    </p:spTree>
    <p:extLst>
      <p:ext uri="{BB962C8B-B14F-4D97-AF65-F5344CB8AC3E}">
        <p14:creationId xmlns:p14="http://schemas.microsoft.com/office/powerpoint/2010/main" val="275031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23838" indent="-223838">
              <a:buFont typeface="Arial" pitchFamily="34" charset="0"/>
              <a:buChar char="•"/>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9857ECA2-847B-4125-B58B-6AA6829E6A30}" type="slidenum">
              <a:rPr lang="en-US" smtClean="0"/>
              <a:pPr/>
              <a:t>2</a:t>
            </a:fld>
            <a:endParaRPr lang="en-US" dirty="0" smtClean="0"/>
          </a:p>
        </p:txBody>
      </p:sp>
    </p:spTree>
    <p:extLst>
      <p:ext uri="{BB962C8B-B14F-4D97-AF65-F5344CB8AC3E}">
        <p14:creationId xmlns:p14="http://schemas.microsoft.com/office/powerpoint/2010/main" val="103362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20</a:t>
            </a:fld>
            <a:endParaRPr lang="en-US" dirty="0"/>
          </a:p>
        </p:txBody>
      </p:sp>
    </p:spTree>
    <p:extLst>
      <p:ext uri="{BB962C8B-B14F-4D97-AF65-F5344CB8AC3E}">
        <p14:creationId xmlns:p14="http://schemas.microsoft.com/office/powerpoint/2010/main" val="2029726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21</a:t>
            </a:fld>
            <a:endParaRPr lang="en-US" dirty="0"/>
          </a:p>
        </p:txBody>
      </p:sp>
    </p:spTree>
    <p:extLst>
      <p:ext uri="{BB962C8B-B14F-4D97-AF65-F5344CB8AC3E}">
        <p14:creationId xmlns:p14="http://schemas.microsoft.com/office/powerpoint/2010/main" val="594703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22</a:t>
            </a:fld>
            <a:endParaRPr lang="en-US" dirty="0"/>
          </a:p>
        </p:txBody>
      </p:sp>
    </p:spTree>
    <p:extLst>
      <p:ext uri="{BB962C8B-B14F-4D97-AF65-F5344CB8AC3E}">
        <p14:creationId xmlns:p14="http://schemas.microsoft.com/office/powerpoint/2010/main" val="238467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23</a:t>
            </a:fld>
            <a:endParaRPr lang="en-US" dirty="0"/>
          </a:p>
        </p:txBody>
      </p:sp>
    </p:spTree>
    <p:extLst>
      <p:ext uri="{BB962C8B-B14F-4D97-AF65-F5344CB8AC3E}">
        <p14:creationId xmlns:p14="http://schemas.microsoft.com/office/powerpoint/2010/main" val="198929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24</a:t>
            </a:fld>
            <a:endParaRPr lang="en-US" dirty="0"/>
          </a:p>
        </p:txBody>
      </p:sp>
    </p:spTree>
    <p:extLst>
      <p:ext uri="{BB962C8B-B14F-4D97-AF65-F5344CB8AC3E}">
        <p14:creationId xmlns:p14="http://schemas.microsoft.com/office/powerpoint/2010/main" val="2417061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25</a:t>
            </a:fld>
            <a:endParaRPr lang="en-US" dirty="0"/>
          </a:p>
        </p:txBody>
      </p:sp>
    </p:spTree>
    <p:extLst>
      <p:ext uri="{BB962C8B-B14F-4D97-AF65-F5344CB8AC3E}">
        <p14:creationId xmlns:p14="http://schemas.microsoft.com/office/powerpoint/2010/main" val="241706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26</a:t>
            </a:fld>
            <a:endParaRPr lang="en-US" dirty="0"/>
          </a:p>
        </p:txBody>
      </p:sp>
    </p:spTree>
    <p:extLst>
      <p:ext uri="{BB962C8B-B14F-4D97-AF65-F5344CB8AC3E}">
        <p14:creationId xmlns:p14="http://schemas.microsoft.com/office/powerpoint/2010/main" val="1010147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27</a:t>
            </a:fld>
            <a:endParaRPr lang="en-US" dirty="0"/>
          </a:p>
        </p:txBody>
      </p:sp>
    </p:spTree>
    <p:extLst>
      <p:ext uri="{BB962C8B-B14F-4D97-AF65-F5344CB8AC3E}">
        <p14:creationId xmlns:p14="http://schemas.microsoft.com/office/powerpoint/2010/main" val="101014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23838" indent="-223838">
              <a:buFont typeface="Arial" pitchFamily="34" charset="0"/>
              <a:buChar char="•"/>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9857ECA2-847B-4125-B58B-6AA6829E6A30}" type="slidenum">
              <a:rPr lang="en-US" smtClean="0"/>
              <a:pPr/>
              <a:t>3</a:t>
            </a:fld>
            <a:endParaRPr lang="en-US" dirty="0" smtClean="0"/>
          </a:p>
        </p:txBody>
      </p:sp>
    </p:spTree>
    <p:extLst>
      <p:ext uri="{BB962C8B-B14F-4D97-AF65-F5344CB8AC3E}">
        <p14:creationId xmlns:p14="http://schemas.microsoft.com/office/powerpoint/2010/main" val="3080112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baseline="0" dirty="0" smtClean="0"/>
          </a:p>
        </p:txBody>
      </p:sp>
      <p:sp>
        <p:nvSpPr>
          <p:cNvPr id="4" name="Slide Number Placeholder 3"/>
          <p:cNvSpPr>
            <a:spLocks noGrp="1"/>
          </p:cNvSpPr>
          <p:nvPr>
            <p:ph type="sldNum" sz="quarter" idx="10"/>
          </p:nvPr>
        </p:nvSpPr>
        <p:spPr/>
        <p:txBody>
          <a:bodyPr/>
          <a:lstStyle/>
          <a:p>
            <a:fld id="{DBC3A9A2-6399-47FE-81D9-C8F5F5203F18}" type="slidenum">
              <a:rPr lang="en-US" smtClean="0"/>
              <a:pPr/>
              <a:t>4</a:t>
            </a:fld>
            <a:endParaRPr lang="en-US" dirty="0"/>
          </a:p>
        </p:txBody>
      </p:sp>
    </p:spTree>
    <p:extLst>
      <p:ext uri="{BB962C8B-B14F-4D97-AF65-F5344CB8AC3E}">
        <p14:creationId xmlns:p14="http://schemas.microsoft.com/office/powerpoint/2010/main" val="103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5</a:t>
            </a:fld>
            <a:endParaRPr lang="en-US" dirty="0"/>
          </a:p>
        </p:txBody>
      </p:sp>
    </p:spTree>
    <p:extLst>
      <p:ext uri="{BB962C8B-B14F-4D97-AF65-F5344CB8AC3E}">
        <p14:creationId xmlns:p14="http://schemas.microsoft.com/office/powerpoint/2010/main" val="1433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6</a:t>
            </a:fld>
            <a:endParaRPr lang="en-US" dirty="0"/>
          </a:p>
        </p:txBody>
      </p:sp>
    </p:spTree>
    <p:extLst>
      <p:ext uri="{BB962C8B-B14F-4D97-AF65-F5344CB8AC3E}">
        <p14:creationId xmlns:p14="http://schemas.microsoft.com/office/powerpoint/2010/main" val="182730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C3A9A2-6399-47FE-81D9-C8F5F5203F18}" type="slidenum">
              <a:rPr lang="en-US" smtClean="0"/>
              <a:pPr/>
              <a:t>7</a:t>
            </a:fld>
            <a:endParaRPr lang="en-US" dirty="0"/>
          </a:p>
        </p:txBody>
      </p:sp>
    </p:spTree>
    <p:extLst>
      <p:ext uri="{BB962C8B-B14F-4D97-AF65-F5344CB8AC3E}">
        <p14:creationId xmlns:p14="http://schemas.microsoft.com/office/powerpoint/2010/main" val="88507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8</a:t>
            </a:fld>
            <a:endParaRPr lang="en-US" dirty="0"/>
          </a:p>
        </p:txBody>
      </p:sp>
    </p:spTree>
    <p:extLst>
      <p:ext uri="{BB962C8B-B14F-4D97-AF65-F5344CB8AC3E}">
        <p14:creationId xmlns:p14="http://schemas.microsoft.com/office/powerpoint/2010/main" val="405957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FCA27-E248-4CFC-A3DF-B919334293C8}" type="slidenum">
              <a:rPr lang="en-US" smtClean="0"/>
              <a:t>9</a:t>
            </a:fld>
            <a:endParaRPr lang="en-US" dirty="0"/>
          </a:p>
        </p:txBody>
      </p:sp>
    </p:spTree>
    <p:extLst>
      <p:ext uri="{BB962C8B-B14F-4D97-AF65-F5344CB8AC3E}">
        <p14:creationId xmlns:p14="http://schemas.microsoft.com/office/powerpoint/2010/main" val="3148995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64"/>
            <a:ext cx="7772400" cy="127288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spTree>
    <p:extLst>
      <p:ext uri="{BB962C8B-B14F-4D97-AF65-F5344CB8AC3E}">
        <p14:creationId xmlns:p14="http://schemas.microsoft.com/office/powerpoint/2010/main" val="36254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23876501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871098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3169823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29647443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42256534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23432980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2087539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3771578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3873520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8026"/>
          <a:stretch/>
        </p:blipFill>
        <p:spPr>
          <a:xfrm>
            <a:off x="0" y="6036816"/>
            <a:ext cx="9144000" cy="82118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Tree>
    <p:extLst>
      <p:ext uri="{BB962C8B-B14F-4D97-AF65-F5344CB8AC3E}">
        <p14:creationId xmlns:p14="http://schemas.microsoft.com/office/powerpoint/2010/main" val="341252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5925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7785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91087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28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1878592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2667000" y="6553200"/>
            <a:ext cx="3810000" cy="304800"/>
          </a:xfrm>
          <a:prstGeom prst="rect">
            <a:avLst/>
          </a:prstGeom>
        </p:spPr>
        <p:txBody>
          <a:bodyPr/>
          <a:lstStyle>
            <a:lvl1pPr>
              <a:defRPr/>
            </a:lvl1pPr>
          </a:lstStyle>
          <a:p>
            <a:r>
              <a:rPr lang="en-US" dirty="0" smtClean="0"/>
              <a:t>Armstrong Institute for Patient Safety and Quality</a:t>
            </a:r>
            <a:endParaRPr lang="en-US" dirty="0"/>
          </a:p>
        </p:txBody>
      </p:sp>
      <p:sp>
        <p:nvSpPr>
          <p:cNvPr id="6" name="Slide Number Placeholder 5"/>
          <p:cNvSpPr>
            <a:spLocks noGrp="1"/>
          </p:cNvSpPr>
          <p:nvPr>
            <p:ph type="sldNum" sz="quarter" idx="12"/>
          </p:nvPr>
        </p:nvSpPr>
        <p:spPr>
          <a:xfrm>
            <a:off x="6667500" y="6324600"/>
            <a:ext cx="1905000" cy="304800"/>
          </a:xfrm>
          <a:prstGeom prst="rect">
            <a:avLst/>
          </a:prstGeom>
        </p:spPr>
        <p:txBody>
          <a:bodyPr/>
          <a:lstStyle>
            <a:lvl1pPr>
              <a:defRPr/>
            </a:lvl1pPr>
          </a:lstStyle>
          <a:p>
            <a:fld id="{A4193A7A-CE2F-40DC-BA1B-8236732C7E00}" type="slidenum">
              <a:rPr lang="en-US"/>
              <a:pPr/>
              <a:t>‹#›</a:t>
            </a:fld>
            <a:endParaRPr lang="en-US" dirty="0">
              <a:solidFill>
                <a:srgbClr val="002C77"/>
              </a:solidFill>
            </a:endParaRPr>
          </a:p>
        </p:txBody>
      </p:sp>
      <p:sp>
        <p:nvSpPr>
          <p:cNvPr id="7" name="Text Placeholder 6"/>
          <p:cNvSpPr>
            <a:spLocks noGrp="1"/>
          </p:cNvSpPr>
          <p:nvPr>
            <p:ph type="body" sz="quarter" idx="13" hasCustomPrompt="1"/>
          </p:nvPr>
        </p:nvSpPr>
        <p:spPr>
          <a:xfrm>
            <a:off x="4724400" y="6324600"/>
            <a:ext cx="1828800" cy="304800"/>
          </a:xfrm>
        </p:spPr>
        <p:txBody>
          <a:bodyPr/>
          <a:lstStyle>
            <a:lvl1pPr>
              <a:defRPr sz="1400"/>
            </a:lvl1pPr>
            <a:lvl2pPr>
              <a:defRPr sz="1400"/>
            </a:lvl2pPr>
            <a:lvl3pPr>
              <a:defRPr sz="1400"/>
            </a:lvl3pPr>
            <a:lvl4pPr marL="1371600" indent="-1371600">
              <a:buNone/>
              <a:defRPr sz="1400"/>
            </a:lvl4pPr>
            <a:lvl5pPr marL="1828800" indent="0">
              <a:buNone/>
              <a:defRPr sz="1400"/>
            </a:lvl5pPr>
          </a:lstStyle>
          <a:p>
            <a:pPr lvl="3"/>
            <a:r>
              <a:rPr lang="en-US" dirty="0" smtClean="0"/>
              <a:t>Attribution</a:t>
            </a:r>
            <a:endParaRPr lang="en-US" dirty="0"/>
          </a:p>
        </p:txBody>
      </p:sp>
    </p:spTree>
    <p:extLst>
      <p:ext uri="{BB962C8B-B14F-4D97-AF65-F5344CB8AC3E}">
        <p14:creationId xmlns:p14="http://schemas.microsoft.com/office/powerpoint/2010/main" val="456978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Slide Number Placeholder 5"/>
          <p:cNvSpPr txBox="1">
            <a:spLocks/>
          </p:cNvSpPr>
          <p:nvPr userDrawn="1"/>
        </p:nvSpPr>
        <p:spPr>
          <a:xfrm>
            <a:off x="7467600" y="6400800"/>
            <a:ext cx="1295400" cy="355023"/>
          </a:xfrm>
          <a:prstGeom prst="rect">
            <a:avLst/>
          </a:prstGeom>
        </p:spPr>
        <p:txBody>
          <a:bodyPr vert="horz" lIns="91440" tIns="45720" rIns="91440" bIns="45720" rtlCol="0" anchor="ctr"/>
          <a:lstStyle>
            <a:defPPr>
              <a:defRPr lang="en-US"/>
            </a:defPPr>
            <a:lvl1pPr marL="0" algn="l" defTabSz="914400" rtl="0" eaLnBrk="1" latinLnBrk="0" hangingPunct="1">
              <a:tabLst>
                <a:tab pos="1139825" algn="r"/>
              </a:tabLst>
              <a:defRPr sz="11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1425575" algn="r"/>
              </a:tabLst>
            </a:pPr>
            <a:r>
              <a:rPr lang="en-US" sz="1100" dirty="0" smtClean="0"/>
              <a:t>Using</a:t>
            </a:r>
            <a:r>
              <a:rPr lang="en-US" sz="1100" baseline="0" dirty="0" smtClean="0"/>
              <a:t> HSOPS</a:t>
            </a:r>
            <a:r>
              <a:rPr lang="en-US" sz="1100" dirty="0" smtClean="0"/>
              <a:t>    </a:t>
            </a:r>
            <a:fld id="{3E80E6E2-A2C9-4C22-9509-24FA37342BF8}" type="slidenum">
              <a:rPr lang="en-US" sz="1100" smtClean="0"/>
              <a:pPr algn="r">
                <a:tabLst>
                  <a:tab pos="1425575" algn="r"/>
                </a:tabLst>
              </a:pPr>
              <a:t>‹#›</a:t>
            </a:fld>
            <a:endParaRPr lang="en-US" sz="1100" dirty="0"/>
          </a:p>
        </p:txBody>
      </p:sp>
      <p:sp>
        <p:nvSpPr>
          <p:cNvPr id="4" name="TextBox 3"/>
          <p:cNvSpPr txBox="1"/>
          <p:nvPr userDrawn="1"/>
        </p:nvSpPr>
        <p:spPr>
          <a:xfrm>
            <a:off x="457200" y="6352401"/>
            <a:ext cx="3821111" cy="276999"/>
          </a:xfrm>
          <a:prstGeom prst="rect">
            <a:avLst/>
          </a:prstGeom>
          <a:noFill/>
        </p:spPr>
        <p:txBody>
          <a:bodyPr wrap="none" rtlCol="0">
            <a:spAutoFit/>
          </a:bodyPr>
          <a:lstStyle/>
          <a:p>
            <a:r>
              <a:rPr lang="en-US" sz="1200" dirty="0" smtClean="0">
                <a:solidFill>
                  <a:schemeClr val="bg1">
                    <a:lumMod val="65000"/>
                  </a:schemeClr>
                </a:solidFill>
              </a:rPr>
              <a:t>AHRQ Safety Program for Mechanically Ventilated Patients</a:t>
            </a:r>
            <a:endParaRPr lang="en-US" sz="1200" dirty="0">
              <a:solidFill>
                <a:schemeClr val="bg1">
                  <a:lumMod val="65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78" r:id="rId16"/>
    <p:sldLayoutId id="2147483679" r:id="rId17"/>
    <p:sldLayoutId id="2147483680" r:id="rId18"/>
  </p:sldLayoutIdLst>
  <p:timing>
    <p:tnLst>
      <p:par>
        <p:cTn id="1" dur="indefinite" restart="never" nodeType="tmRoot"/>
      </p:par>
    </p:tnLst>
  </p:timing>
  <p:hf hdr="0" ftr="0" dt="0"/>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hrq.gov/hospcult.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ahrq.gov/hospcult.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www.ahrq.gov/research/findings/evidence-based-reports/ptsafetyuptp.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ahrq.gov/hospcul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hospcult.pdf"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27564"/>
            <a:ext cx="8077200" cy="2549236"/>
          </a:xfrm>
        </p:spPr>
        <p:txBody>
          <a:bodyPr>
            <a:normAutofit/>
          </a:bodyPr>
          <a:lstStyle/>
          <a:p>
            <a:r>
              <a:rPr lang="en-US" dirty="0" smtClean="0">
                <a:solidFill>
                  <a:schemeClr val="tx1"/>
                </a:solidFill>
              </a:rPr>
              <a:t>Assess Patient Safety Culture Using the </a:t>
            </a:r>
            <a:br>
              <a:rPr lang="en-US" dirty="0" smtClean="0">
                <a:solidFill>
                  <a:schemeClr val="tx1"/>
                </a:solidFill>
              </a:rPr>
            </a:br>
            <a:r>
              <a:rPr lang="en-US" dirty="0" smtClean="0">
                <a:solidFill>
                  <a:schemeClr val="tx1"/>
                </a:solidFill>
              </a:rPr>
              <a:t>Hospital Survey on Patient Safety</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 name="Subtitle 1"/>
          <p:cNvSpPr>
            <a:spLocks noGrp="1"/>
          </p:cNvSpPr>
          <p:nvPr>
            <p:ph type="subTitle" idx="1"/>
          </p:nvPr>
        </p:nvSpPr>
        <p:spPr>
          <a:xfrm>
            <a:off x="952500" y="0"/>
            <a:ext cx="7239000" cy="1752600"/>
          </a:xfrm>
        </p:spPr>
        <p:txBody>
          <a:bodyPr anchor="ctr">
            <a:normAutofit/>
          </a:bodyPr>
          <a:lstStyle/>
          <a:p>
            <a:pPr>
              <a:spcBef>
                <a:spcPts val="0"/>
              </a:spcBef>
              <a:spcAft>
                <a:spcPts val="1800"/>
              </a:spcAft>
            </a:pPr>
            <a:r>
              <a:rPr lang="en-US" sz="4000" dirty="0">
                <a:solidFill>
                  <a:schemeClr val="bg1"/>
                </a:solidFill>
              </a:rPr>
              <a:t>AHRQ Safety Program for </a:t>
            </a:r>
            <a:r>
              <a:rPr lang="en-US" sz="4000" dirty="0" smtClean="0">
                <a:solidFill>
                  <a:schemeClr val="bg1"/>
                </a:solidFill>
              </a:rPr>
              <a:t>Mechanically Ventilated Patients</a:t>
            </a:r>
          </a:p>
        </p:txBody>
      </p:sp>
      <p:sp>
        <p:nvSpPr>
          <p:cNvPr id="4" name="TextBox 3"/>
          <p:cNvSpPr txBox="1"/>
          <p:nvPr/>
        </p:nvSpPr>
        <p:spPr>
          <a:xfrm>
            <a:off x="6172200" y="6300144"/>
            <a:ext cx="2819400" cy="400110"/>
          </a:xfrm>
          <a:prstGeom prst="rect">
            <a:avLst/>
          </a:prstGeom>
          <a:noFill/>
        </p:spPr>
        <p:txBody>
          <a:bodyPr wrap="square" rtlCol="0">
            <a:spAutoFit/>
          </a:bodyPr>
          <a:lstStyle/>
          <a:p>
            <a:pPr algn="r"/>
            <a:r>
              <a:rPr lang="en-US" sz="1000" dirty="0" smtClean="0">
                <a:solidFill>
                  <a:schemeClr val="bg1"/>
                </a:solidFill>
              </a:rPr>
              <a:t>AHRQ Pub. No. </a:t>
            </a:r>
            <a:r>
              <a:rPr lang="en-US" sz="1000" dirty="0" smtClean="0">
                <a:solidFill>
                  <a:schemeClr val="bg1"/>
                </a:solidFill>
              </a:rPr>
              <a:t>16(17)-0018-30-EF</a:t>
            </a:r>
            <a:endParaRPr lang="en-US" sz="1000" dirty="0" smtClean="0">
              <a:solidFill>
                <a:schemeClr val="bg1"/>
              </a:solidFill>
            </a:endParaRPr>
          </a:p>
          <a:p>
            <a:pPr algn="r"/>
            <a:r>
              <a:rPr lang="en-US" sz="1000" dirty="0" smtClean="0">
                <a:solidFill>
                  <a:schemeClr val="bg1"/>
                </a:solidFill>
              </a:rPr>
              <a:t>January</a:t>
            </a:r>
            <a:r>
              <a:rPr lang="en-US" sz="1000" dirty="0" smtClean="0">
                <a:solidFill>
                  <a:schemeClr val="bg1"/>
                </a:solidFill>
              </a:rPr>
              <a:t> 2017</a:t>
            </a:r>
            <a:endParaRPr lang="en-US" sz="1000" dirty="0">
              <a:solidFill>
                <a:schemeClr val="bg1"/>
              </a:solidFill>
            </a:endParaRPr>
          </a:p>
        </p:txBody>
      </p:sp>
    </p:spTree>
    <p:extLst>
      <p:ext uri="{BB962C8B-B14F-4D97-AF65-F5344CB8AC3E}">
        <p14:creationId xmlns:p14="http://schemas.microsoft.com/office/powerpoint/2010/main" val="388083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HSOPS Dimensions</a:t>
            </a:r>
            <a:endParaRPr lang="en-US" dirty="0"/>
          </a:p>
        </p:txBody>
      </p:sp>
      <p:sp>
        <p:nvSpPr>
          <p:cNvPr id="4" name="Content Placeholder 3"/>
          <p:cNvSpPr>
            <a:spLocks noGrp="1"/>
          </p:cNvSpPr>
          <p:nvPr>
            <p:ph sz="half" idx="1"/>
          </p:nvPr>
        </p:nvSpPr>
        <p:spPr>
          <a:xfrm>
            <a:off x="457200" y="1600200"/>
            <a:ext cx="4114800" cy="4525963"/>
          </a:xfrm>
        </p:spPr>
        <p:txBody>
          <a:bodyPr>
            <a:normAutofit fontScale="92500" lnSpcReduction="10000"/>
          </a:bodyPr>
          <a:lstStyle/>
          <a:p>
            <a:pPr marL="514350" indent="-514350">
              <a:buFont typeface="+mj-lt"/>
              <a:buAutoNum type="arabicPeriod"/>
            </a:pPr>
            <a:r>
              <a:rPr lang="en-US" dirty="0"/>
              <a:t>Supervisor/manager expectations and actions promoting patient safety </a:t>
            </a:r>
          </a:p>
          <a:p>
            <a:pPr marL="514350" indent="-514350">
              <a:buFont typeface="+mj-lt"/>
              <a:buAutoNum type="arabicPeriod"/>
            </a:pPr>
            <a:r>
              <a:rPr lang="en-US" dirty="0"/>
              <a:t>Organizational </a:t>
            </a:r>
            <a:r>
              <a:rPr lang="en-US" dirty="0" smtClean="0"/>
              <a:t>learning–continuous </a:t>
            </a:r>
            <a:r>
              <a:rPr lang="en-US" dirty="0"/>
              <a:t>improvement</a:t>
            </a:r>
          </a:p>
          <a:p>
            <a:pPr marL="514350" indent="-514350">
              <a:buFont typeface="+mj-lt"/>
              <a:buAutoNum type="arabicPeriod"/>
            </a:pPr>
            <a:r>
              <a:rPr lang="en-US" dirty="0"/>
              <a:t>Teamwork within unit</a:t>
            </a:r>
          </a:p>
          <a:p>
            <a:pPr marL="514350" indent="-514350">
              <a:buFont typeface="+mj-lt"/>
              <a:buAutoNum type="arabicPeriod"/>
            </a:pPr>
            <a:r>
              <a:rPr lang="en-US" dirty="0"/>
              <a:t>Communication openness</a:t>
            </a:r>
          </a:p>
          <a:p>
            <a:pPr marL="514350" indent="-514350">
              <a:buFont typeface="+mj-lt"/>
              <a:buAutoNum type="arabicPeriod"/>
            </a:pPr>
            <a:r>
              <a:rPr lang="en-US" dirty="0"/>
              <a:t>Feedback and communication about error</a:t>
            </a:r>
          </a:p>
          <a:p>
            <a:endParaRPr lang="en-US" dirty="0"/>
          </a:p>
        </p:txBody>
      </p:sp>
      <p:sp>
        <p:nvSpPr>
          <p:cNvPr id="5" name="Content Placeholder 4"/>
          <p:cNvSpPr>
            <a:spLocks noGrp="1"/>
          </p:cNvSpPr>
          <p:nvPr>
            <p:ph sz="half" idx="2"/>
          </p:nvPr>
        </p:nvSpPr>
        <p:spPr/>
        <p:txBody>
          <a:bodyPr>
            <a:normAutofit fontScale="92500" lnSpcReduction="10000"/>
          </a:bodyPr>
          <a:lstStyle/>
          <a:p>
            <a:pPr marL="514350" indent="-514350">
              <a:buFont typeface="+mj-lt"/>
              <a:buAutoNum type="arabicPeriod" startAt="6"/>
            </a:pPr>
            <a:r>
              <a:rPr lang="en-US" dirty="0" smtClean="0"/>
              <a:t>Nonpunitive </a:t>
            </a:r>
            <a:r>
              <a:rPr lang="en-US" dirty="0"/>
              <a:t>response to error</a:t>
            </a:r>
          </a:p>
          <a:p>
            <a:pPr marL="514350" indent="-514350">
              <a:buFont typeface="+mj-lt"/>
              <a:buAutoNum type="arabicPeriod" startAt="6"/>
            </a:pPr>
            <a:r>
              <a:rPr lang="en-US" dirty="0"/>
              <a:t>Staffing</a:t>
            </a:r>
          </a:p>
          <a:p>
            <a:pPr marL="514350" indent="-514350">
              <a:buFont typeface="+mj-lt"/>
              <a:buAutoNum type="arabicPeriod" startAt="6"/>
            </a:pPr>
            <a:r>
              <a:rPr lang="en-US" dirty="0"/>
              <a:t>Hospital management support for patient safety</a:t>
            </a:r>
          </a:p>
          <a:p>
            <a:pPr marL="514350" indent="-514350">
              <a:buFont typeface="+mj-lt"/>
              <a:buAutoNum type="arabicPeriod" startAt="6"/>
            </a:pPr>
            <a:r>
              <a:rPr lang="en-US" dirty="0"/>
              <a:t>Teamwork across hospital units</a:t>
            </a:r>
          </a:p>
          <a:p>
            <a:pPr marL="514350" indent="-514350">
              <a:buFont typeface="+mj-lt"/>
              <a:buAutoNum type="arabicPeriod" startAt="6"/>
            </a:pPr>
            <a:r>
              <a:rPr lang="en-US" dirty="0"/>
              <a:t>Hospital handoffs and transitions</a:t>
            </a:r>
          </a:p>
          <a:p>
            <a:endParaRPr lang="en-US" dirty="0"/>
          </a:p>
        </p:txBody>
      </p:sp>
    </p:spTree>
    <p:extLst>
      <p:ext uri="{BB962C8B-B14F-4D97-AF65-F5344CB8AC3E}">
        <p14:creationId xmlns:p14="http://schemas.microsoft.com/office/powerpoint/2010/main" val="159868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HSOPS</a:t>
            </a:r>
            <a:r>
              <a:rPr lang="en-US" dirty="0" smtClean="0">
                <a:solidFill>
                  <a:schemeClr val="accent6"/>
                </a:solidFill>
              </a:rPr>
              <a:t> </a:t>
            </a:r>
            <a:r>
              <a:rPr lang="en-US" dirty="0"/>
              <a:t>Sample Questions</a:t>
            </a:r>
          </a:p>
        </p:txBody>
      </p:sp>
      <p:graphicFrame>
        <p:nvGraphicFramePr>
          <p:cNvPr id="5" name="Content Placeholder 4" descr="HSOPS sample questions for dimensions 1-5" title="HSOPS Sample Questions"/>
          <p:cNvGraphicFramePr>
            <a:graphicFrameLocks noGrp="1"/>
          </p:cNvGraphicFramePr>
          <p:nvPr>
            <p:ph idx="1"/>
            <p:extLst>
              <p:ext uri="{D42A27DB-BD31-4B8C-83A1-F6EECF244321}">
                <p14:modId xmlns:p14="http://schemas.microsoft.com/office/powerpoint/2010/main" val="2638859428"/>
              </p:ext>
            </p:extLst>
          </p:nvPr>
        </p:nvGraphicFramePr>
        <p:xfrm>
          <a:off x="457200" y="1524000"/>
          <a:ext cx="8228972" cy="4437597"/>
        </p:xfrm>
        <a:graphic>
          <a:graphicData uri="http://schemas.openxmlformats.org/drawingml/2006/table">
            <a:tbl>
              <a:tblPr firstRow="1" bandRow="1">
                <a:tableStyleId>{10A1B5D5-9B99-4C35-A422-299274C87663}</a:tableStyleId>
              </a:tblPr>
              <a:tblGrid>
                <a:gridCol w="3380014"/>
                <a:gridCol w="4848958"/>
              </a:tblGrid>
              <a:tr h="685853">
                <a:tc>
                  <a:txBody>
                    <a:bodyPr/>
                    <a:lstStyle/>
                    <a:p>
                      <a:pPr marL="0" indent="171450"/>
                      <a:r>
                        <a:rPr lang="en-US" sz="1800" dirty="0" smtClean="0"/>
                        <a:t>10 COMPOSITE SCORES </a:t>
                      </a:r>
                    </a:p>
                    <a:p>
                      <a:pPr marL="0" indent="171450"/>
                      <a:r>
                        <a:rPr lang="en-US" sz="1800" dirty="0" smtClean="0"/>
                        <a:t>(DIMENSIONS)</a:t>
                      </a:r>
                      <a:endParaRPr lang="en-US" sz="1800" dirty="0">
                        <a:latin typeface="Gill Sans MT"/>
                        <a:cs typeface="Gill Sans MT"/>
                      </a:endParaRPr>
                    </a:p>
                  </a:txBody>
                  <a:tcPr marL="90428" marR="90428" anchor="b"/>
                </a:tc>
                <a:tc>
                  <a:txBody>
                    <a:bodyPr/>
                    <a:lstStyle/>
                    <a:p>
                      <a:pPr algn="l"/>
                      <a:r>
                        <a:rPr lang="en-US" sz="1800" baseline="0" dirty="0" smtClean="0"/>
                        <a:t>SAMPLE QUESTION</a:t>
                      </a:r>
                      <a:endParaRPr lang="en-US" sz="1800" dirty="0">
                        <a:latin typeface="Gill Sans MT"/>
                        <a:cs typeface="Gill Sans MT"/>
                      </a:endParaRPr>
                    </a:p>
                  </a:txBody>
                  <a:tcPr marL="90428" marR="90428" anchor="b"/>
                </a:tc>
              </a:tr>
              <a:tr h="914400">
                <a:tc>
                  <a:txBody>
                    <a:bodyPr/>
                    <a:lstStyle/>
                    <a:p>
                      <a:pPr marL="346075" indent="-346075" algn="l">
                        <a:buFont typeface="+mj-lt"/>
                        <a:buAutoNum type="arabicPeriod"/>
                      </a:pPr>
                      <a:r>
                        <a:rPr lang="en-US" sz="1800" b="1" dirty="0" smtClean="0"/>
                        <a:t>Supervisor/manager expectations and actions promoting patient safety </a:t>
                      </a:r>
                      <a:endParaRPr lang="en-US" sz="1800" b="1" dirty="0">
                        <a:latin typeface="Gill Sans MT"/>
                        <a:cs typeface="Gill Sans MT"/>
                      </a:endParaRPr>
                    </a:p>
                  </a:txBody>
                  <a:tcPr marL="90428" marR="90428"/>
                </a:tc>
                <a:tc>
                  <a:txBody>
                    <a:bodyPr/>
                    <a:lstStyle/>
                    <a:p>
                      <a:pPr marL="401638" indent="-401638" algn="l"/>
                      <a:r>
                        <a:rPr lang="en-US" sz="1800" dirty="0" smtClean="0"/>
                        <a:t>My supervisor/manager seriously considers staff</a:t>
                      </a:r>
                      <a:r>
                        <a:rPr lang="en-US" sz="1800" baseline="0" dirty="0" smtClean="0"/>
                        <a:t> </a:t>
                      </a:r>
                      <a:r>
                        <a:rPr lang="en-US" sz="1800" dirty="0" smtClean="0"/>
                        <a:t>suggestions for improving patient safety.</a:t>
                      </a:r>
                      <a:endParaRPr lang="en-US" sz="1800" dirty="0" smtClean="0">
                        <a:latin typeface="Gill Sans MT"/>
                        <a:cs typeface="Gill Sans MT"/>
                      </a:endParaRPr>
                    </a:p>
                  </a:txBody>
                  <a:tcPr marL="90428" marR="90428"/>
                </a:tc>
              </a:tr>
              <a:tr h="709336">
                <a:tc>
                  <a:txBody>
                    <a:bodyPr/>
                    <a:lstStyle/>
                    <a:p>
                      <a:pPr marL="346075" indent="-346075" algn="l">
                        <a:buFont typeface="+mj-lt"/>
                        <a:buAutoNum type="arabicPeriod" startAt="2"/>
                      </a:pPr>
                      <a:r>
                        <a:rPr lang="en-US" sz="1800" b="1" dirty="0" smtClean="0"/>
                        <a:t>Organizational learning–continuous</a:t>
                      </a:r>
                      <a:r>
                        <a:rPr lang="en-US" sz="1800" b="1" baseline="0" dirty="0" smtClean="0"/>
                        <a:t> improvement</a:t>
                      </a:r>
                      <a:endParaRPr lang="en-US" sz="1800" b="1" dirty="0">
                        <a:latin typeface="Gill Sans MT"/>
                        <a:cs typeface="Gill Sans MT"/>
                      </a:endParaRPr>
                    </a:p>
                  </a:txBody>
                  <a:tcPr marL="90428" marR="90428"/>
                </a:tc>
                <a:tc>
                  <a:txBody>
                    <a:bodyPr/>
                    <a:lstStyle/>
                    <a:p>
                      <a:pPr marL="338138" marR="0" indent="-338138" algn="l" defTabSz="457200" rtl="0" eaLnBrk="1" fontAlgn="auto" latinLnBrk="0" hangingPunct="1">
                        <a:lnSpc>
                          <a:spcPct val="100000"/>
                        </a:lnSpc>
                        <a:spcBef>
                          <a:spcPts val="0"/>
                        </a:spcBef>
                        <a:spcAft>
                          <a:spcPts val="0"/>
                        </a:spcAft>
                        <a:buClrTx/>
                        <a:buSzTx/>
                        <a:buFontTx/>
                        <a:buNone/>
                        <a:tabLst/>
                        <a:defRPr/>
                      </a:pPr>
                      <a:r>
                        <a:rPr lang="en-US" sz="1800" dirty="0" smtClean="0"/>
                        <a:t>Mistakes have led to positive changes here.</a:t>
                      </a:r>
                      <a:endParaRPr lang="en-US" sz="1800" dirty="0">
                        <a:latin typeface="Gill Sans MT"/>
                        <a:cs typeface="Gill Sans MT"/>
                      </a:endParaRPr>
                    </a:p>
                  </a:txBody>
                  <a:tcPr marL="90428" marR="90428"/>
                </a:tc>
              </a:tr>
              <a:tr h="709336">
                <a:tc>
                  <a:txBody>
                    <a:bodyPr/>
                    <a:lstStyle/>
                    <a:p>
                      <a:pPr marL="350838" indent="-350838" algn="l">
                        <a:buFont typeface="+mj-lt"/>
                        <a:buAutoNum type="arabicPeriod" startAt="3"/>
                      </a:pPr>
                      <a:r>
                        <a:rPr lang="en-US" sz="1800" b="1" dirty="0" smtClean="0"/>
                        <a:t>Teamwork within unit</a:t>
                      </a:r>
                      <a:endParaRPr lang="en-US" sz="1800" b="1" dirty="0">
                        <a:latin typeface="Gill Sans MT"/>
                        <a:cs typeface="Gill Sans MT"/>
                      </a:endParaRPr>
                    </a:p>
                  </a:txBody>
                  <a:tcPr marL="90428" marR="90428"/>
                </a:tc>
                <a:tc>
                  <a:txBody>
                    <a:bodyPr/>
                    <a:lstStyle/>
                    <a:p>
                      <a:pPr marL="228600" indent="-228600" algn="l"/>
                      <a:r>
                        <a:rPr lang="en-US" sz="1800" kern="1200" dirty="0" smtClean="0"/>
                        <a:t>People support one another in this unit.</a:t>
                      </a:r>
                      <a:endParaRPr lang="en-US" sz="1800" dirty="0">
                        <a:latin typeface="Gill Sans MT"/>
                        <a:cs typeface="Gill Sans MT"/>
                      </a:endParaRPr>
                    </a:p>
                  </a:txBody>
                  <a:tcPr marL="90428" marR="90428"/>
                </a:tc>
              </a:tr>
              <a:tr h="709336">
                <a:tc>
                  <a:txBody>
                    <a:bodyPr/>
                    <a:lstStyle/>
                    <a:p>
                      <a:pPr marL="346075" indent="-346075" algn="l">
                        <a:buFont typeface="+mj-lt"/>
                        <a:buAutoNum type="arabicPeriod" startAt="4"/>
                      </a:pPr>
                      <a:r>
                        <a:rPr lang="en-US" sz="1800" b="1" dirty="0" smtClean="0"/>
                        <a:t>Communication</a:t>
                      </a:r>
                      <a:r>
                        <a:rPr lang="en-US" sz="1800" b="1" baseline="0" dirty="0" smtClean="0"/>
                        <a:t> openness</a:t>
                      </a:r>
                      <a:endParaRPr lang="en-US" sz="1800" b="1" dirty="0">
                        <a:latin typeface="Gill Sans MT"/>
                        <a:cs typeface="Gill Sans MT"/>
                      </a:endParaRPr>
                    </a:p>
                  </a:txBody>
                  <a:tcPr marL="90428" marR="90428"/>
                </a:tc>
                <a:tc>
                  <a:txBody>
                    <a:bodyPr/>
                    <a:lstStyle/>
                    <a:p>
                      <a:pPr marL="454025" indent="-454025" algn="l"/>
                      <a:r>
                        <a:rPr lang="en-US" sz="1800" kern="1200" dirty="0" smtClean="0"/>
                        <a:t>Staff feel free to question the decisions or actions of those with more authority.</a:t>
                      </a:r>
                      <a:endParaRPr lang="en-US" sz="1800" dirty="0">
                        <a:latin typeface="Gill Sans MT"/>
                        <a:cs typeface="Gill Sans MT"/>
                      </a:endParaRPr>
                    </a:p>
                  </a:txBody>
                  <a:tcPr marL="90428" marR="90428"/>
                </a:tc>
              </a:tr>
              <a:tr h="709336">
                <a:tc>
                  <a:txBody>
                    <a:bodyPr/>
                    <a:lstStyle/>
                    <a:p>
                      <a:pPr marL="346075" indent="-346075" algn="l">
                        <a:buFont typeface="+mj-lt"/>
                        <a:buAutoNum type="arabicPeriod" startAt="5"/>
                      </a:pPr>
                      <a:r>
                        <a:rPr lang="en-US" sz="1800" b="1" kern="1200" dirty="0" smtClean="0"/>
                        <a:t>Feedback and communication about error</a:t>
                      </a:r>
                      <a:endParaRPr lang="en-US" sz="1800" b="1" kern="1200" dirty="0">
                        <a:solidFill>
                          <a:schemeClr val="dk1"/>
                        </a:solidFill>
                        <a:latin typeface="Gill Sans MT"/>
                        <a:ea typeface="+mn-ea"/>
                        <a:cs typeface="Gill Sans MT"/>
                      </a:endParaRPr>
                    </a:p>
                  </a:txBody>
                  <a:tcPr marL="90428" marR="90428"/>
                </a:tc>
                <a:tc>
                  <a:txBody>
                    <a:bodyPr/>
                    <a:lstStyle/>
                    <a:p>
                      <a:pPr marL="454025" marR="0" indent="-454025" algn="l" defTabSz="457200" rtl="0" eaLnBrk="1" fontAlgn="auto" latinLnBrk="0" hangingPunct="1">
                        <a:lnSpc>
                          <a:spcPct val="100000"/>
                        </a:lnSpc>
                        <a:spcBef>
                          <a:spcPts val="0"/>
                        </a:spcBef>
                        <a:spcAft>
                          <a:spcPts val="0"/>
                        </a:spcAft>
                        <a:buClrTx/>
                        <a:buSzTx/>
                        <a:buFontTx/>
                        <a:buNone/>
                        <a:tabLst/>
                        <a:defRPr/>
                      </a:pPr>
                      <a:r>
                        <a:rPr lang="en-US" sz="1800" kern="1200" dirty="0" smtClean="0"/>
                        <a:t>We are given feedback about changes put into place based on event reports.</a:t>
                      </a:r>
                      <a:endParaRPr lang="en-US" sz="1800" kern="1200" dirty="0">
                        <a:solidFill>
                          <a:schemeClr val="dk1"/>
                        </a:solidFill>
                        <a:latin typeface="Gill Sans MT"/>
                        <a:ea typeface="+mn-ea"/>
                        <a:cs typeface="Gill Sans MT"/>
                      </a:endParaRPr>
                    </a:p>
                  </a:txBody>
                  <a:tcPr marL="90428" marR="90428"/>
                </a:tc>
              </a:tr>
            </a:tbl>
          </a:graphicData>
        </a:graphic>
      </p:graphicFrame>
    </p:spTree>
    <p:extLst>
      <p:ext uri="{BB962C8B-B14F-4D97-AF65-F5344CB8AC3E}">
        <p14:creationId xmlns:p14="http://schemas.microsoft.com/office/powerpoint/2010/main" val="2843553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HSOPS</a:t>
            </a:r>
            <a:r>
              <a:rPr lang="en-US" dirty="0">
                <a:solidFill>
                  <a:schemeClr val="accent6"/>
                </a:solidFill>
              </a:rPr>
              <a:t> </a:t>
            </a:r>
            <a:r>
              <a:rPr lang="en-US" dirty="0"/>
              <a:t>Sample Questions</a:t>
            </a:r>
          </a:p>
        </p:txBody>
      </p:sp>
      <p:graphicFrame>
        <p:nvGraphicFramePr>
          <p:cNvPr id="5" name="Content Placeholder 4" descr="HSOPS sample questions for dimensions 6-10" title="HSOPS Sample Questions"/>
          <p:cNvGraphicFramePr>
            <a:graphicFrameLocks noGrp="1"/>
          </p:cNvGraphicFramePr>
          <p:nvPr>
            <p:ph idx="1"/>
            <p:extLst>
              <p:ext uri="{D42A27DB-BD31-4B8C-83A1-F6EECF244321}">
                <p14:modId xmlns:p14="http://schemas.microsoft.com/office/powerpoint/2010/main" val="2580789840"/>
              </p:ext>
            </p:extLst>
          </p:nvPr>
        </p:nvGraphicFramePr>
        <p:xfrm>
          <a:off x="457200" y="1524000"/>
          <a:ext cx="8229600" cy="3962400"/>
        </p:xfrm>
        <a:graphic>
          <a:graphicData uri="http://schemas.openxmlformats.org/drawingml/2006/table">
            <a:tbl>
              <a:tblPr firstRow="1" bandRow="1">
                <a:tableStyleId>{10A1B5D5-9B99-4C35-A422-299274C87663}</a:tableStyleId>
              </a:tblPr>
              <a:tblGrid>
                <a:gridCol w="3526971"/>
                <a:gridCol w="4702629"/>
              </a:tblGrid>
              <a:tr h="685800">
                <a:tc>
                  <a:txBody>
                    <a:bodyPr/>
                    <a:lstStyle/>
                    <a:p>
                      <a:pPr marL="0" indent="171450"/>
                      <a:r>
                        <a:rPr lang="en-US" sz="1800" dirty="0" smtClean="0"/>
                        <a:t>10 COMPOSITE SCORES </a:t>
                      </a:r>
                    </a:p>
                    <a:p>
                      <a:pPr marL="0" indent="171450"/>
                      <a:r>
                        <a:rPr lang="en-US" sz="1800" dirty="0" smtClean="0"/>
                        <a:t>(DIMENSIONS)</a:t>
                      </a:r>
                      <a:endParaRPr lang="en-US" sz="1800" dirty="0">
                        <a:latin typeface="Gill Sans MT"/>
                        <a:cs typeface="Gill Sans MT"/>
                      </a:endParaRPr>
                    </a:p>
                  </a:txBody>
                  <a:tcPr marL="88174" marR="88174" anchor="b"/>
                </a:tc>
                <a:tc>
                  <a:txBody>
                    <a:bodyPr/>
                    <a:lstStyle/>
                    <a:p>
                      <a:pPr algn="l"/>
                      <a:r>
                        <a:rPr lang="en-US" sz="1800" baseline="0" dirty="0" smtClean="0"/>
                        <a:t>SAMPLE QUESTION</a:t>
                      </a:r>
                      <a:endParaRPr lang="en-US" sz="1800" dirty="0">
                        <a:latin typeface="Gill Sans MT"/>
                        <a:cs typeface="Gill Sans MT"/>
                      </a:endParaRPr>
                    </a:p>
                  </a:txBody>
                  <a:tcPr marL="88174" marR="88174" anchor="b"/>
                </a:tc>
              </a:tr>
              <a:tr h="644739">
                <a:tc>
                  <a:txBody>
                    <a:bodyPr/>
                    <a:lstStyle/>
                    <a:p>
                      <a:pPr marL="454025" indent="-454025" algn="l">
                        <a:buFont typeface="+mj-lt"/>
                        <a:buAutoNum type="arabicPeriod" startAt="6"/>
                      </a:pPr>
                      <a:r>
                        <a:rPr lang="en-US" sz="1800" b="1" dirty="0" smtClean="0"/>
                        <a:t>Nonpunitive</a:t>
                      </a:r>
                      <a:r>
                        <a:rPr lang="en-US" sz="1800" b="1" baseline="0" dirty="0" smtClean="0"/>
                        <a:t> response to error</a:t>
                      </a:r>
                      <a:endParaRPr lang="en-US" sz="1800" b="1" dirty="0">
                        <a:latin typeface="Gill Sans MT"/>
                        <a:cs typeface="Gill Sans MT"/>
                      </a:endParaRPr>
                    </a:p>
                  </a:txBody>
                  <a:tcPr marL="88174" marR="88174" anchor="ctr"/>
                </a:tc>
                <a:tc>
                  <a:txBody>
                    <a:bodyPr/>
                    <a:lstStyle/>
                    <a:p>
                      <a:pPr marL="454025" marR="0" indent="-454025" algn="l" defTabSz="457200" rtl="0" eaLnBrk="1" fontAlgn="auto" latinLnBrk="0" hangingPunct="1">
                        <a:lnSpc>
                          <a:spcPct val="100000"/>
                        </a:lnSpc>
                        <a:spcBef>
                          <a:spcPts val="0"/>
                        </a:spcBef>
                        <a:spcAft>
                          <a:spcPts val="0"/>
                        </a:spcAft>
                        <a:buClrTx/>
                        <a:buSzTx/>
                        <a:buFontTx/>
                        <a:buNone/>
                        <a:tabLst/>
                        <a:defRPr/>
                      </a:pPr>
                      <a:r>
                        <a:rPr lang="en-US" sz="1800" dirty="0" smtClean="0"/>
                        <a:t>Staff feel like their mistakes are held against</a:t>
                      </a:r>
                      <a:r>
                        <a:rPr lang="en-US" sz="1800" baseline="0" dirty="0" smtClean="0"/>
                        <a:t> </a:t>
                      </a:r>
                      <a:r>
                        <a:rPr lang="en-US" sz="1800" dirty="0" smtClean="0"/>
                        <a:t>them. </a:t>
                      </a:r>
                      <a:endParaRPr lang="en-US" sz="1800" dirty="0">
                        <a:latin typeface="Gill Sans MT"/>
                        <a:cs typeface="Gill Sans MT"/>
                      </a:endParaRPr>
                    </a:p>
                  </a:txBody>
                  <a:tcPr marL="88174" marR="88174" anchor="ctr"/>
                </a:tc>
              </a:tr>
              <a:tr h="644739">
                <a:tc>
                  <a:txBody>
                    <a:bodyPr/>
                    <a:lstStyle/>
                    <a:p>
                      <a:pPr marL="454025" indent="-454025" algn="l">
                        <a:buFont typeface="+mj-lt"/>
                        <a:buAutoNum type="arabicPeriod" startAt="7"/>
                      </a:pPr>
                      <a:r>
                        <a:rPr lang="en-US" sz="1800" b="1" baseline="0" dirty="0" smtClean="0"/>
                        <a:t>Staffing</a:t>
                      </a:r>
                      <a:endParaRPr lang="en-US" sz="1800" b="1" dirty="0">
                        <a:latin typeface="Gill Sans MT"/>
                        <a:cs typeface="Gill Sans MT"/>
                      </a:endParaRPr>
                    </a:p>
                  </a:txBody>
                  <a:tcPr marL="88174" marR="88174" anchor="ctr"/>
                </a:tc>
                <a:tc>
                  <a:txBody>
                    <a:bodyPr/>
                    <a:lstStyle/>
                    <a:p>
                      <a:pPr marL="454025" indent="-454025" algn="l"/>
                      <a:r>
                        <a:rPr lang="en-US" sz="1800" kern="1200" dirty="0" smtClean="0"/>
                        <a:t>We have enough staff to handle the workload.</a:t>
                      </a:r>
                      <a:endParaRPr lang="en-US" sz="1800" dirty="0">
                        <a:latin typeface="Gill Sans MT"/>
                        <a:cs typeface="Gill Sans MT"/>
                      </a:endParaRPr>
                    </a:p>
                  </a:txBody>
                  <a:tcPr marL="88174" marR="88174" anchor="ctr"/>
                </a:tc>
              </a:tr>
              <a:tr h="644739">
                <a:tc>
                  <a:txBody>
                    <a:bodyPr/>
                    <a:lstStyle/>
                    <a:p>
                      <a:pPr marL="454025" indent="-454025" algn="l">
                        <a:buFont typeface="+mj-lt"/>
                        <a:buAutoNum type="arabicPeriod" startAt="8"/>
                      </a:pPr>
                      <a:r>
                        <a:rPr lang="en-US" sz="1800" b="1" dirty="0" smtClean="0"/>
                        <a:t>Hospital management</a:t>
                      </a:r>
                      <a:r>
                        <a:rPr lang="en-US" sz="1800" b="1" baseline="0" dirty="0" smtClean="0"/>
                        <a:t> support for patient safety</a:t>
                      </a:r>
                      <a:endParaRPr lang="en-US" sz="1800" b="1" dirty="0">
                        <a:latin typeface="Gill Sans MT"/>
                        <a:cs typeface="Gill Sans MT"/>
                      </a:endParaRPr>
                    </a:p>
                  </a:txBody>
                  <a:tcPr marL="88174" marR="88174" anchor="ctr"/>
                </a:tc>
                <a:tc>
                  <a:txBody>
                    <a:bodyPr/>
                    <a:lstStyle/>
                    <a:p>
                      <a:pPr marL="454025" indent="-454025" algn="l" defTabSz="457200" rtl="0" eaLnBrk="1" latinLnBrk="0" hangingPunct="1"/>
                      <a:r>
                        <a:rPr lang="en-US" sz="1800" kern="1200" dirty="0" smtClean="0"/>
                        <a:t>The actions of hospital management show that patient safety is a top priority.</a:t>
                      </a:r>
                      <a:endParaRPr lang="en-US" sz="1800" dirty="0">
                        <a:latin typeface="Gill Sans MT"/>
                        <a:cs typeface="Gill Sans MT"/>
                      </a:endParaRPr>
                    </a:p>
                  </a:txBody>
                  <a:tcPr marL="88174" marR="88174" anchor="ctr"/>
                </a:tc>
              </a:tr>
              <a:tr h="702303">
                <a:tc>
                  <a:txBody>
                    <a:bodyPr/>
                    <a:lstStyle/>
                    <a:p>
                      <a:pPr marL="454025" indent="-454025" algn="l">
                        <a:buFont typeface="+mj-lt"/>
                        <a:buAutoNum type="arabicPeriod" startAt="9"/>
                      </a:pPr>
                      <a:r>
                        <a:rPr lang="en-US" sz="1800" b="1" dirty="0" smtClean="0"/>
                        <a:t>Teamwork across hospital units</a:t>
                      </a:r>
                      <a:endParaRPr lang="en-US" sz="1800" b="1" dirty="0">
                        <a:latin typeface="Gill Sans MT"/>
                        <a:cs typeface="Gill Sans MT"/>
                      </a:endParaRPr>
                    </a:p>
                  </a:txBody>
                  <a:tcPr marL="88174" marR="88174" anchor="ctr"/>
                </a:tc>
                <a:tc>
                  <a:txBody>
                    <a:bodyPr/>
                    <a:lstStyle/>
                    <a:p>
                      <a:pPr marL="454025" marR="0" indent="-454025" algn="l" defTabSz="457200" rtl="0" eaLnBrk="1" fontAlgn="auto" latinLnBrk="0" hangingPunct="1">
                        <a:lnSpc>
                          <a:spcPct val="100000"/>
                        </a:lnSpc>
                        <a:spcBef>
                          <a:spcPts val="0"/>
                        </a:spcBef>
                        <a:spcAft>
                          <a:spcPts val="0"/>
                        </a:spcAft>
                        <a:buClrTx/>
                        <a:buSzTx/>
                        <a:buFontTx/>
                        <a:buNone/>
                        <a:tabLst/>
                        <a:defRPr/>
                      </a:pPr>
                      <a:r>
                        <a:rPr lang="en-US" sz="1800" kern="1200" dirty="0" smtClean="0"/>
                        <a:t>Cooperation is good among hospital units that</a:t>
                      </a:r>
                      <a:r>
                        <a:rPr lang="en-US" sz="1800" kern="1200" baseline="0" dirty="0" smtClean="0"/>
                        <a:t> </a:t>
                      </a:r>
                      <a:r>
                        <a:rPr lang="en-US" sz="1800" kern="1200" dirty="0" smtClean="0"/>
                        <a:t>need to work together.</a:t>
                      </a:r>
                      <a:endParaRPr lang="en-US" sz="1800" kern="1200" dirty="0">
                        <a:solidFill>
                          <a:schemeClr val="dk1"/>
                        </a:solidFill>
                        <a:latin typeface="Gill Sans MT"/>
                        <a:ea typeface="+mn-ea"/>
                        <a:cs typeface="Gill Sans MT"/>
                      </a:endParaRPr>
                    </a:p>
                  </a:txBody>
                  <a:tcPr marL="88174" marR="88174" anchor="ctr"/>
                </a:tc>
              </a:tr>
              <a:tr h="520096">
                <a:tc>
                  <a:txBody>
                    <a:bodyPr/>
                    <a:lstStyle/>
                    <a:p>
                      <a:pPr marL="454025" indent="-454025" algn="l">
                        <a:buFont typeface="+mj-lt"/>
                        <a:buAutoNum type="arabicPeriod" startAt="10"/>
                      </a:pPr>
                      <a:r>
                        <a:rPr lang="en-US" sz="1800" b="1" dirty="0" smtClean="0"/>
                        <a:t>Hospital handoffs and</a:t>
                      </a:r>
                      <a:r>
                        <a:rPr lang="en-US" sz="1800" b="1" baseline="0" dirty="0" smtClean="0"/>
                        <a:t> transitions</a:t>
                      </a:r>
                      <a:endParaRPr lang="en-US" sz="1800" b="1" dirty="0">
                        <a:latin typeface="Gill Sans MT"/>
                        <a:cs typeface="Gill Sans MT"/>
                      </a:endParaRPr>
                    </a:p>
                  </a:txBody>
                  <a:tcPr marL="88174" marR="88174" anchor="ctr"/>
                </a:tc>
                <a:tc>
                  <a:txBody>
                    <a:bodyPr/>
                    <a:lstStyle/>
                    <a:p>
                      <a:pPr marL="454025" marR="0" indent="-454025" algn="l" defTabSz="457200" rtl="0" eaLnBrk="1" fontAlgn="auto" latinLnBrk="0" hangingPunct="1">
                        <a:lnSpc>
                          <a:spcPct val="100000"/>
                        </a:lnSpc>
                        <a:spcBef>
                          <a:spcPts val="0"/>
                        </a:spcBef>
                        <a:spcAft>
                          <a:spcPts val="0"/>
                        </a:spcAft>
                        <a:buClrTx/>
                        <a:buSzTx/>
                        <a:buFontTx/>
                        <a:buNone/>
                        <a:tabLst/>
                        <a:defRPr/>
                      </a:pPr>
                      <a:r>
                        <a:rPr lang="en-US" sz="1800" dirty="0" smtClean="0"/>
                        <a:t>Important patient care information is often lost during shift changes.</a:t>
                      </a:r>
                      <a:endParaRPr lang="en-US" sz="1800" dirty="0">
                        <a:latin typeface="Gill Sans MT"/>
                        <a:cs typeface="Gill Sans MT"/>
                      </a:endParaRPr>
                    </a:p>
                  </a:txBody>
                  <a:tcPr marL="88174" marR="88174" anchor="ctr"/>
                </a:tc>
              </a:tr>
            </a:tbl>
          </a:graphicData>
        </a:graphic>
      </p:graphicFrame>
      <p:sp>
        <p:nvSpPr>
          <p:cNvPr id="6" name="Title 1"/>
          <p:cNvSpPr txBox="1">
            <a:spLocks/>
          </p:cNvSpPr>
          <p:nvPr/>
        </p:nvSpPr>
        <p:spPr>
          <a:xfrm>
            <a:off x="0" y="261270"/>
            <a:ext cx="91440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Tree>
    <p:extLst>
      <p:ext uri="{BB962C8B-B14F-4D97-AF65-F5344CB8AC3E}">
        <p14:creationId xmlns:p14="http://schemas.microsoft.com/office/powerpoint/2010/main" val="172051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HSOPS</a:t>
            </a:r>
            <a:r>
              <a:rPr lang="en-US" dirty="0">
                <a:solidFill>
                  <a:schemeClr val="accent6"/>
                </a:solidFill>
              </a:rPr>
              <a:t> </a:t>
            </a:r>
            <a:r>
              <a:rPr lang="en-US" dirty="0"/>
              <a:t>Sample Questions</a:t>
            </a:r>
          </a:p>
        </p:txBody>
      </p:sp>
      <p:graphicFrame>
        <p:nvGraphicFramePr>
          <p:cNvPr id="5" name="Content Placeholder 4" descr="HSOPS sample questions for outcome variables 1-4" title="HSOPS Sample Questions"/>
          <p:cNvGraphicFramePr>
            <a:graphicFrameLocks noGrp="1"/>
          </p:cNvGraphicFramePr>
          <p:nvPr>
            <p:ph idx="1"/>
            <p:extLst>
              <p:ext uri="{D42A27DB-BD31-4B8C-83A1-F6EECF244321}">
                <p14:modId xmlns:p14="http://schemas.microsoft.com/office/powerpoint/2010/main" val="2894496074"/>
              </p:ext>
            </p:extLst>
          </p:nvPr>
        </p:nvGraphicFramePr>
        <p:xfrm>
          <a:off x="457200" y="1524000"/>
          <a:ext cx="8229600" cy="3832239"/>
        </p:xfrm>
        <a:graphic>
          <a:graphicData uri="http://schemas.openxmlformats.org/drawingml/2006/table">
            <a:tbl>
              <a:tblPr firstRow="1" bandRow="1">
                <a:tableStyleId>{10A1B5D5-9B99-4C35-A422-299274C87663}</a:tableStyleId>
              </a:tblPr>
              <a:tblGrid>
                <a:gridCol w="3485848"/>
                <a:gridCol w="4743752"/>
              </a:tblGrid>
              <a:tr h="609600">
                <a:tc>
                  <a:txBody>
                    <a:bodyPr/>
                    <a:lstStyle/>
                    <a:p>
                      <a:pPr marL="0" indent="0"/>
                      <a:r>
                        <a:rPr lang="en-US" sz="1800" dirty="0" smtClean="0"/>
                        <a:t>4 OUTCOME VARIABLES</a:t>
                      </a:r>
                      <a:endParaRPr lang="en-US" sz="1800" dirty="0">
                        <a:latin typeface="Gill Sans MT"/>
                        <a:cs typeface="Gill Sans MT"/>
                      </a:endParaRPr>
                    </a:p>
                  </a:txBody>
                  <a:tcPr marL="88969" marR="88969" anchor="b"/>
                </a:tc>
                <a:tc>
                  <a:txBody>
                    <a:bodyPr/>
                    <a:lstStyle/>
                    <a:p>
                      <a:r>
                        <a:rPr lang="en-US" sz="1800" dirty="0" smtClean="0"/>
                        <a:t>SAMPLE</a:t>
                      </a:r>
                      <a:r>
                        <a:rPr lang="en-US" sz="1800" baseline="0" dirty="0" smtClean="0"/>
                        <a:t> QUESTION</a:t>
                      </a:r>
                      <a:endParaRPr lang="en-US" sz="1800" dirty="0">
                        <a:latin typeface="Gill Sans MT"/>
                        <a:cs typeface="Gill Sans MT"/>
                      </a:endParaRPr>
                    </a:p>
                  </a:txBody>
                  <a:tcPr marL="88969" marR="88969" anchor="b"/>
                </a:tc>
              </a:tr>
              <a:tr h="714456">
                <a:tc>
                  <a:txBody>
                    <a:bodyPr/>
                    <a:lstStyle/>
                    <a:p>
                      <a:pPr marL="454025" indent="-454025" algn="l">
                        <a:buFont typeface="+mj-lt"/>
                        <a:buNone/>
                      </a:pPr>
                      <a:r>
                        <a:rPr lang="en-US" sz="1800" b="1" dirty="0" smtClean="0"/>
                        <a:t>1.    Overall perceptions of safety</a:t>
                      </a:r>
                      <a:endParaRPr lang="en-US" sz="1800" b="1" dirty="0">
                        <a:latin typeface="Gill Sans MT"/>
                        <a:cs typeface="Gill Sans MT"/>
                      </a:endParaRPr>
                    </a:p>
                  </a:txBody>
                  <a:tcPr marL="88969" marR="88969"/>
                </a:tc>
                <a:tc>
                  <a:txBody>
                    <a:bodyPr/>
                    <a:lstStyle/>
                    <a:p>
                      <a:pPr marL="508000" indent="-508000" algn="l"/>
                      <a:r>
                        <a:rPr lang="en-US" sz="1800" dirty="0" smtClean="0"/>
                        <a:t>Patient safety is never sacrificed to get more work done.</a:t>
                      </a:r>
                      <a:endParaRPr lang="en-US" sz="1800" dirty="0" smtClean="0">
                        <a:latin typeface="Gill Sans MT"/>
                        <a:cs typeface="Gill Sans MT"/>
                      </a:endParaRPr>
                    </a:p>
                  </a:txBody>
                  <a:tcPr marL="88969" marR="88969"/>
                </a:tc>
              </a:tr>
              <a:tr h="988799">
                <a:tc>
                  <a:txBody>
                    <a:bodyPr/>
                    <a:lstStyle/>
                    <a:p>
                      <a:pPr marL="454025" indent="-454025" algn="l"/>
                      <a:r>
                        <a:rPr lang="en-US" sz="1800" b="1" dirty="0" smtClean="0"/>
                        <a:t>2.    Frequency of event reporting</a:t>
                      </a:r>
                      <a:endParaRPr lang="en-US" sz="1800" b="1" dirty="0">
                        <a:latin typeface="Gill Sans MT"/>
                        <a:cs typeface="Gill Sans MT"/>
                      </a:endParaRPr>
                    </a:p>
                  </a:txBody>
                  <a:tcPr marL="88969" marR="88969"/>
                </a:tc>
                <a:tc>
                  <a:txBody>
                    <a:bodyPr/>
                    <a:lstStyle/>
                    <a:p>
                      <a:pPr marL="457200" indent="-457200" algn="l"/>
                      <a:r>
                        <a:rPr lang="en-US" sz="1800" kern="1200" dirty="0" smtClean="0"/>
                        <a:t>When a mistake is made, but is caught and corrected before affecting the patient, how often is this reported?</a:t>
                      </a:r>
                      <a:endParaRPr lang="en-US" sz="1800" dirty="0">
                        <a:latin typeface="Gill Sans MT"/>
                        <a:cs typeface="Gill Sans MT"/>
                      </a:endParaRPr>
                    </a:p>
                  </a:txBody>
                  <a:tcPr marL="88969" marR="88969"/>
                </a:tc>
              </a:tr>
              <a:tr h="759692">
                <a:tc>
                  <a:txBody>
                    <a:bodyPr/>
                    <a:lstStyle/>
                    <a:p>
                      <a:pPr marL="454025" indent="-454025" algn="l"/>
                      <a:r>
                        <a:rPr lang="en-US" sz="1800" b="1" dirty="0" smtClean="0"/>
                        <a:t>3.    Patient safety grade (within</a:t>
                      </a:r>
                      <a:r>
                        <a:rPr lang="en-US" sz="1800" b="1" baseline="0" dirty="0" smtClean="0"/>
                        <a:t> </a:t>
                      </a:r>
                      <a:r>
                        <a:rPr lang="en-US" sz="1800" b="1" dirty="0" smtClean="0"/>
                        <a:t>hospital unit)</a:t>
                      </a:r>
                      <a:endParaRPr lang="en-US" sz="1800" b="1" dirty="0">
                        <a:latin typeface="Gill Sans MT"/>
                        <a:cs typeface="Gill Sans MT"/>
                      </a:endParaRPr>
                    </a:p>
                  </a:txBody>
                  <a:tcPr marL="88969" marR="88969"/>
                </a:tc>
                <a:tc>
                  <a:txBody>
                    <a:bodyPr/>
                    <a:lstStyle/>
                    <a:p>
                      <a:pPr marL="457200" indent="-457200" algn="l"/>
                      <a:r>
                        <a:rPr lang="en-US" sz="1800" kern="1200" dirty="0" smtClean="0"/>
                        <a:t>Please give your work area/unit in this hospital an overall grade on patient safety.</a:t>
                      </a:r>
                      <a:endParaRPr lang="en-US" sz="1800" kern="1200" dirty="0" smtClean="0">
                        <a:solidFill>
                          <a:schemeClr val="dk1"/>
                        </a:solidFill>
                        <a:latin typeface="Gill Sans MT"/>
                        <a:ea typeface="+mn-ea"/>
                        <a:cs typeface="Gill Sans MT"/>
                      </a:endParaRPr>
                    </a:p>
                  </a:txBody>
                  <a:tcPr marL="88969" marR="88969"/>
                </a:tc>
              </a:tr>
              <a:tr h="759692">
                <a:tc>
                  <a:txBody>
                    <a:bodyPr/>
                    <a:lstStyle/>
                    <a:p>
                      <a:pPr marL="454025" indent="-454025" algn="l"/>
                      <a:r>
                        <a:rPr lang="en-US" sz="1800" b="1" dirty="0" smtClean="0"/>
                        <a:t>4.    Number of events reported in the last 12 months</a:t>
                      </a:r>
                      <a:endParaRPr lang="en-US" sz="1800" b="1" dirty="0">
                        <a:latin typeface="Gill Sans MT"/>
                        <a:cs typeface="Gill Sans MT"/>
                      </a:endParaRPr>
                    </a:p>
                  </a:txBody>
                  <a:tcPr marL="88969" marR="88969"/>
                </a:tc>
                <a:tc>
                  <a:txBody>
                    <a:bodyPr/>
                    <a:lstStyle/>
                    <a:p>
                      <a:pPr marL="457200" indent="-457200" algn="l" defTabSz="457200" rtl="0" eaLnBrk="1" latinLnBrk="0" hangingPunct="1"/>
                      <a:r>
                        <a:rPr lang="en-US" sz="1800" kern="1200" dirty="0" smtClean="0"/>
                        <a:t>In the past 12 months, how many event reports have you filled out and submitted?</a:t>
                      </a:r>
                      <a:endParaRPr lang="en-US" sz="1800" kern="1200" dirty="0" smtClean="0">
                        <a:solidFill>
                          <a:schemeClr val="dk1"/>
                        </a:solidFill>
                        <a:latin typeface="Gill Sans MT"/>
                        <a:ea typeface="+mn-ea"/>
                        <a:cs typeface="Gill Sans MT"/>
                      </a:endParaRPr>
                    </a:p>
                  </a:txBody>
                  <a:tcPr marL="88969" marR="88969"/>
                </a:tc>
              </a:tr>
            </a:tbl>
          </a:graphicData>
        </a:graphic>
      </p:graphicFrame>
      <p:sp>
        <p:nvSpPr>
          <p:cNvPr id="6" name="Title 1"/>
          <p:cNvSpPr txBox="1">
            <a:spLocks/>
          </p:cNvSpPr>
          <p:nvPr/>
        </p:nvSpPr>
        <p:spPr>
          <a:xfrm>
            <a:off x="0" y="261270"/>
            <a:ext cx="91440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pPr algn="ctr"/>
            <a:endParaRPr lang="en-US" sz="3200" dirty="0">
              <a:solidFill>
                <a:srgbClr val="FFFFFF"/>
              </a:solidFill>
            </a:endParaRPr>
          </a:p>
        </p:txBody>
      </p:sp>
    </p:spTree>
    <p:extLst>
      <p:ext uri="{BB962C8B-B14F-4D97-AF65-F5344CB8AC3E}">
        <p14:creationId xmlns:p14="http://schemas.microsoft.com/office/powerpoint/2010/main" val="12209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HSOPS Scoring</a:t>
            </a:r>
            <a:endParaRPr lang="en-US" dirty="0"/>
          </a:p>
        </p:txBody>
      </p:sp>
      <p:sp>
        <p:nvSpPr>
          <p:cNvPr id="3" name="Content Placeholder 2"/>
          <p:cNvSpPr>
            <a:spLocks noGrp="1"/>
          </p:cNvSpPr>
          <p:nvPr>
            <p:ph idx="1"/>
          </p:nvPr>
        </p:nvSpPr>
        <p:spPr>
          <a:xfrm>
            <a:off x="457200" y="1524000"/>
            <a:ext cx="8229600" cy="2819400"/>
          </a:xfrm>
        </p:spPr>
        <p:txBody>
          <a:bodyPr>
            <a:normAutofit/>
          </a:bodyPr>
          <a:lstStyle/>
          <a:p>
            <a:pPr>
              <a:spcAft>
                <a:spcPts val="1200"/>
              </a:spcAft>
            </a:pPr>
            <a:r>
              <a:rPr lang="en-US" sz="3200" dirty="0" smtClean="0"/>
              <a:t>Scoring guidelines created by </a:t>
            </a:r>
            <a:r>
              <a:rPr lang="en-US" dirty="0"/>
              <a:t>AHRQ:  </a:t>
            </a:r>
            <a:r>
              <a:rPr lang="en-US" u="sng" dirty="0">
                <a:hlinkClick r:id="rId3"/>
              </a:rPr>
              <a:t>http://www.ahrq.gov/hospcult.pdf</a:t>
            </a:r>
            <a:r>
              <a:rPr lang="en-US" dirty="0"/>
              <a:t> </a:t>
            </a:r>
            <a:endParaRPr lang="en-US" sz="3200" dirty="0" smtClean="0"/>
          </a:p>
          <a:p>
            <a:pPr>
              <a:spcAft>
                <a:spcPts val="1200"/>
              </a:spcAft>
            </a:pPr>
            <a:r>
              <a:rPr lang="en-US" sz="3200" dirty="0" smtClean="0"/>
              <a:t>Scores represent the percentage of positive, negative, and neutral responses</a:t>
            </a:r>
          </a:p>
        </p:txBody>
      </p:sp>
    </p:spTree>
    <p:extLst>
      <p:ext uri="{BB962C8B-B14F-4D97-AF65-F5344CB8AC3E}">
        <p14:creationId xmlns:p14="http://schemas.microsoft.com/office/powerpoint/2010/main" val="5247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Effective HSOPS Surveys…</a:t>
            </a:r>
            <a:endParaRPr lang="en-US" dirty="0"/>
          </a:p>
        </p:txBody>
      </p:sp>
      <p:sp>
        <p:nvSpPr>
          <p:cNvPr id="7" name="Content Placeholder 6"/>
          <p:cNvSpPr>
            <a:spLocks noGrp="1"/>
          </p:cNvSpPr>
          <p:nvPr>
            <p:ph idx="1"/>
          </p:nvPr>
        </p:nvSpPr>
        <p:spPr/>
        <p:txBody>
          <a:bodyPr/>
          <a:lstStyle/>
          <a:p>
            <a:pPr>
              <a:spcAft>
                <a:spcPts val="800"/>
              </a:spcAft>
            </a:pPr>
            <a:r>
              <a:rPr lang="en-US" sz="2400" dirty="0" smtClean="0"/>
              <a:t>Are confidential and anonymous</a:t>
            </a:r>
            <a:endParaRPr lang="en-US" sz="2400" dirty="0"/>
          </a:p>
          <a:p>
            <a:pPr lvl="1">
              <a:spcAft>
                <a:spcPts val="800"/>
              </a:spcAft>
            </a:pPr>
            <a:r>
              <a:rPr lang="en-US" sz="2000" dirty="0"/>
              <a:t>R</a:t>
            </a:r>
            <a:r>
              <a:rPr lang="en-US" sz="2000" dirty="0" smtClean="0"/>
              <a:t>esponses not linked with email address or identifying information </a:t>
            </a:r>
          </a:p>
          <a:p>
            <a:pPr lvl="1">
              <a:spcAft>
                <a:spcPts val="800"/>
              </a:spcAft>
            </a:pPr>
            <a:r>
              <a:rPr lang="en-US" sz="2000" dirty="0" smtClean="0"/>
              <a:t>Results reported as unit-level aggregate</a:t>
            </a:r>
          </a:p>
          <a:p>
            <a:pPr lvl="1">
              <a:spcAft>
                <a:spcPts val="800"/>
              </a:spcAft>
            </a:pPr>
            <a:r>
              <a:rPr lang="en-US" sz="2000" dirty="0" smtClean="0"/>
              <a:t>Leaders must use as a tool for learning and improvement</a:t>
            </a:r>
          </a:p>
          <a:p>
            <a:pPr>
              <a:spcAft>
                <a:spcPts val="800"/>
              </a:spcAft>
            </a:pPr>
            <a:r>
              <a:rPr lang="en-US" sz="2400" dirty="0" smtClean="0"/>
              <a:t>Have a clear purpose that motivates staff to complete</a:t>
            </a:r>
          </a:p>
          <a:p>
            <a:pPr lvl="1">
              <a:spcAft>
                <a:spcPts val="800"/>
              </a:spcAft>
            </a:pPr>
            <a:r>
              <a:rPr lang="en-US" sz="2000" dirty="0" smtClean="0"/>
              <a:t>State reason for asking staff to complete the survey</a:t>
            </a:r>
          </a:p>
          <a:p>
            <a:pPr lvl="1">
              <a:spcAft>
                <a:spcPts val="800"/>
              </a:spcAft>
            </a:pPr>
            <a:r>
              <a:rPr lang="en-US" sz="2000" dirty="0" smtClean="0"/>
              <a:t>Share what will happen with results</a:t>
            </a:r>
          </a:p>
          <a:p>
            <a:pPr lvl="1">
              <a:spcAft>
                <a:spcPts val="800"/>
              </a:spcAft>
            </a:pPr>
            <a:r>
              <a:rPr lang="en-US" sz="2000" dirty="0" smtClean="0"/>
              <a:t>Show what will be done based on their input</a:t>
            </a:r>
          </a:p>
          <a:p>
            <a:pPr>
              <a:spcAft>
                <a:spcPts val="800"/>
              </a:spcAft>
            </a:pPr>
            <a:r>
              <a:rPr lang="en-US" sz="2400" dirty="0" smtClean="0"/>
              <a:t>Have formal and informal leadership support</a:t>
            </a:r>
          </a:p>
          <a:p>
            <a:pPr lvl="1">
              <a:spcAft>
                <a:spcPts val="800"/>
              </a:spcAft>
            </a:pPr>
            <a:r>
              <a:rPr lang="en-US" sz="2000" dirty="0" smtClean="0"/>
              <a:t>Stress the importance of staff input </a:t>
            </a:r>
          </a:p>
          <a:p>
            <a:pPr lvl="1">
              <a:spcAft>
                <a:spcPts val="800"/>
              </a:spcAft>
            </a:pPr>
            <a:r>
              <a:rPr lang="en-US" sz="2000" dirty="0" smtClean="0"/>
              <a:t>Make resources (time and logistics) available for staff to participate</a:t>
            </a:r>
          </a:p>
        </p:txBody>
      </p:sp>
    </p:spTree>
    <p:extLst>
      <p:ext uri="{BB962C8B-B14F-4D97-AF65-F5344CB8AC3E}">
        <p14:creationId xmlns:p14="http://schemas.microsoft.com/office/powerpoint/2010/main" val="1481332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Response Rate Matters</a:t>
            </a:r>
          </a:p>
        </p:txBody>
      </p:sp>
      <p:sp>
        <p:nvSpPr>
          <p:cNvPr id="7" name="Content Placeholder 6"/>
          <p:cNvSpPr>
            <a:spLocks noGrp="1"/>
          </p:cNvSpPr>
          <p:nvPr>
            <p:ph idx="1"/>
          </p:nvPr>
        </p:nvSpPr>
        <p:spPr>
          <a:xfrm>
            <a:off x="457200" y="1523999"/>
            <a:ext cx="8229600" cy="3502273"/>
          </a:xfrm>
        </p:spPr>
        <p:txBody>
          <a:bodyPr>
            <a:normAutofit fontScale="62500" lnSpcReduction="20000"/>
          </a:bodyPr>
          <a:lstStyle/>
          <a:p>
            <a:pPr>
              <a:spcAft>
                <a:spcPts val="1200"/>
              </a:spcAft>
            </a:pPr>
            <a:r>
              <a:rPr lang="en-US" sz="3500" dirty="0" smtClean="0"/>
              <a:t>Safety culture reflects the shared perceptions among staff members</a:t>
            </a:r>
          </a:p>
          <a:p>
            <a:pPr>
              <a:spcAft>
                <a:spcPts val="1200"/>
              </a:spcAft>
            </a:pPr>
            <a:r>
              <a:rPr lang="en-US" sz="3500" dirty="0" smtClean="0"/>
              <a:t>Minimum response rate of 60</a:t>
            </a:r>
            <a:r>
              <a:rPr lang="en-US" sz="3500" dirty="0"/>
              <a:t> </a:t>
            </a:r>
            <a:r>
              <a:rPr lang="en-US" sz="3500" dirty="0" smtClean="0"/>
              <a:t>percent is necessary for a representative sample</a:t>
            </a:r>
          </a:p>
          <a:p>
            <a:pPr>
              <a:spcAft>
                <a:spcPts val="1200"/>
              </a:spcAft>
            </a:pPr>
            <a:r>
              <a:rPr lang="en-US" sz="3500" dirty="0" smtClean="0"/>
              <a:t>Results are valid and reliable only if they reflect majority of staff members</a:t>
            </a:r>
          </a:p>
          <a:p>
            <a:pPr>
              <a:spcAft>
                <a:spcPts val="1200"/>
              </a:spcAft>
            </a:pPr>
            <a:r>
              <a:rPr lang="en-US" sz="3500" dirty="0"/>
              <a:t>Increase your response rate </a:t>
            </a:r>
            <a:r>
              <a:rPr lang="en-US" sz="3500" dirty="0" smtClean="0"/>
              <a:t>by—</a:t>
            </a:r>
            <a:endParaRPr lang="en-US" sz="3500" dirty="0"/>
          </a:p>
          <a:p>
            <a:pPr lvl="1">
              <a:spcAft>
                <a:spcPts val="1200"/>
              </a:spcAft>
            </a:pPr>
            <a:r>
              <a:rPr lang="en-US" sz="3200" dirty="0"/>
              <a:t>Making a plan</a:t>
            </a:r>
          </a:p>
          <a:p>
            <a:pPr lvl="1">
              <a:spcAft>
                <a:spcPts val="1200"/>
              </a:spcAft>
            </a:pPr>
            <a:r>
              <a:rPr lang="en-US" sz="3200" dirty="0"/>
              <a:t>Displaying fliers </a:t>
            </a:r>
            <a:r>
              <a:rPr lang="en-US" sz="3200" dirty="0" smtClean="0"/>
              <a:t>and </a:t>
            </a:r>
            <a:r>
              <a:rPr lang="en-US" sz="3200" dirty="0"/>
              <a:t>posters</a:t>
            </a:r>
          </a:p>
          <a:p>
            <a:pPr lvl="1">
              <a:spcAft>
                <a:spcPts val="1200"/>
              </a:spcAft>
            </a:pPr>
            <a:r>
              <a:rPr lang="en-US" sz="3200" dirty="0"/>
              <a:t>Providing </a:t>
            </a:r>
            <a:r>
              <a:rPr lang="en-US" sz="3200" dirty="0" smtClean="0"/>
              <a:t>incentives</a:t>
            </a:r>
            <a:endParaRPr lang="en-US" sz="3200" dirty="0"/>
          </a:p>
        </p:txBody>
      </p:sp>
      <p:grpSp>
        <p:nvGrpSpPr>
          <p:cNvPr id="11" name="Group 10" descr="Response rate equals actual participants divided by invited participants." title="Response Rate Equation"/>
          <p:cNvGrpSpPr/>
          <p:nvPr/>
        </p:nvGrpSpPr>
        <p:grpSpPr>
          <a:xfrm>
            <a:off x="1352955" y="4875670"/>
            <a:ext cx="6322191" cy="1006810"/>
            <a:chOff x="1069209" y="2621691"/>
            <a:chExt cx="6322191" cy="1006810"/>
          </a:xfrm>
        </p:grpSpPr>
        <p:sp>
          <p:nvSpPr>
            <p:cNvPr id="2" name="TextBox 1"/>
            <p:cNvSpPr txBox="1"/>
            <p:nvPr/>
          </p:nvSpPr>
          <p:spPr>
            <a:xfrm>
              <a:off x="4732080" y="2772294"/>
              <a:ext cx="2521527" cy="351904"/>
            </a:xfrm>
            <a:prstGeom prst="rect">
              <a:avLst/>
            </a:prstGeom>
            <a:noFill/>
          </p:spPr>
          <p:txBody>
            <a:bodyPr wrap="none" rtlCol="0">
              <a:spAutoFit/>
            </a:bodyPr>
            <a:lstStyle/>
            <a:p>
              <a:pPr marL="0" lvl="1"/>
              <a:r>
                <a:rPr lang="en-US" sz="2800" i="1" dirty="0" smtClean="0">
                  <a:solidFill>
                    <a:srgbClr val="009EC2"/>
                  </a:solidFill>
                  <a:cs typeface="Arial"/>
                </a:rPr>
                <a:t>Actual participants</a:t>
              </a:r>
            </a:p>
          </p:txBody>
        </p:sp>
        <p:sp>
          <p:nvSpPr>
            <p:cNvPr id="5" name="TextBox 4"/>
            <p:cNvSpPr txBox="1"/>
            <p:nvPr/>
          </p:nvSpPr>
          <p:spPr>
            <a:xfrm>
              <a:off x="4670990" y="3276597"/>
              <a:ext cx="2568010" cy="351904"/>
            </a:xfrm>
            <a:prstGeom prst="rect">
              <a:avLst/>
            </a:prstGeom>
            <a:noFill/>
          </p:spPr>
          <p:txBody>
            <a:bodyPr wrap="none" rtlCol="0">
              <a:spAutoFit/>
            </a:bodyPr>
            <a:lstStyle/>
            <a:p>
              <a:pPr marL="0" lvl="1"/>
              <a:r>
                <a:rPr lang="en-US" sz="2800" i="1" dirty="0">
                  <a:solidFill>
                    <a:srgbClr val="009EC2"/>
                  </a:solidFill>
                  <a:cs typeface="Arial"/>
                </a:rPr>
                <a:t>I</a:t>
              </a:r>
              <a:r>
                <a:rPr lang="en-US" sz="2800" i="1" dirty="0" smtClean="0">
                  <a:solidFill>
                    <a:srgbClr val="009EC2"/>
                  </a:solidFill>
                  <a:cs typeface="Arial"/>
                </a:rPr>
                <a:t>nvited participants</a:t>
              </a:r>
            </a:p>
          </p:txBody>
        </p:sp>
        <p:sp>
          <p:nvSpPr>
            <p:cNvPr id="3" name="TextBox 2"/>
            <p:cNvSpPr txBox="1"/>
            <p:nvPr/>
          </p:nvSpPr>
          <p:spPr>
            <a:xfrm>
              <a:off x="1069209" y="2906845"/>
              <a:ext cx="2540132" cy="434705"/>
            </a:xfrm>
            <a:prstGeom prst="rect">
              <a:avLst/>
            </a:prstGeom>
            <a:noFill/>
          </p:spPr>
          <p:txBody>
            <a:bodyPr wrap="none" rtlCol="0">
              <a:spAutoFit/>
            </a:bodyPr>
            <a:lstStyle/>
            <a:p>
              <a:pPr algn="ctr"/>
              <a:r>
                <a:rPr lang="en-US" sz="3600" b="1" i="1" dirty="0" smtClean="0">
                  <a:solidFill>
                    <a:srgbClr val="009EC2"/>
                  </a:solidFill>
                  <a:cs typeface="Arial"/>
                </a:rPr>
                <a:t>Response</a:t>
              </a:r>
              <a:r>
                <a:rPr lang="en-US" sz="2800" b="1" i="1" dirty="0" smtClean="0">
                  <a:solidFill>
                    <a:srgbClr val="009EC2"/>
                  </a:solidFill>
                  <a:cs typeface="Arial"/>
                </a:rPr>
                <a:t> </a:t>
              </a:r>
              <a:r>
                <a:rPr lang="en-US" sz="3600" b="1" i="1" dirty="0" smtClean="0">
                  <a:solidFill>
                    <a:srgbClr val="009EC2"/>
                  </a:solidFill>
                  <a:cs typeface="Arial"/>
                </a:rPr>
                <a:t>Rate</a:t>
              </a:r>
              <a:endParaRPr lang="en-US" sz="4800" b="1" i="1" dirty="0">
                <a:solidFill>
                  <a:srgbClr val="009EC2"/>
                </a:solidFill>
                <a:cs typeface="Arial"/>
              </a:endParaRPr>
            </a:p>
          </p:txBody>
        </p:sp>
        <p:cxnSp>
          <p:nvCxnSpPr>
            <p:cNvPr id="8" name="Straight Connector 7"/>
            <p:cNvCxnSpPr/>
            <p:nvPr/>
          </p:nvCxnSpPr>
          <p:spPr bwMode="auto">
            <a:xfrm>
              <a:off x="4762422" y="3281150"/>
              <a:ext cx="2628978" cy="0"/>
            </a:xfrm>
            <a:prstGeom prst="line">
              <a:avLst/>
            </a:prstGeom>
            <a:ln>
              <a:solidFill>
                <a:srgbClr val="FBD703"/>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3892335" y="2621691"/>
              <a:ext cx="547925" cy="807310"/>
            </a:xfrm>
            <a:prstGeom prst="rect">
              <a:avLst/>
            </a:prstGeom>
            <a:noFill/>
          </p:spPr>
          <p:txBody>
            <a:bodyPr wrap="square" rtlCol="0">
              <a:spAutoFit/>
            </a:bodyPr>
            <a:lstStyle/>
            <a:p>
              <a:r>
                <a:rPr lang="en-US" sz="7200" dirty="0" smtClean="0"/>
                <a:t>=</a:t>
              </a:r>
              <a:endParaRPr lang="en-US" sz="7200" dirty="0"/>
            </a:p>
          </p:txBody>
        </p:sp>
      </p:grpSp>
      <p:sp>
        <p:nvSpPr>
          <p:cNvPr id="10" name="Content Placeholder 6"/>
          <p:cNvSpPr txBox="1">
            <a:spLocks/>
          </p:cNvSpPr>
          <p:nvPr/>
        </p:nvSpPr>
        <p:spPr>
          <a:xfrm>
            <a:off x="304800" y="4117936"/>
            <a:ext cx="8534400" cy="2691284"/>
          </a:xfrm>
          <a:prstGeom prst="rect">
            <a:avLst/>
          </a:prstGeom>
        </p:spPr>
        <p:txBody>
          <a:bodyPr vert="horz" lIns="91440" tIns="45720" rIns="91440" bIns="45720" rtlCol="0">
            <a:norm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a:buNone/>
            </a:pPr>
            <a:r>
              <a:rPr lang="en-US" dirty="0" smtClean="0"/>
              <a:t/>
            </a:r>
            <a:br>
              <a:rPr lang="en-US" dirty="0" smtClean="0"/>
            </a:br>
            <a:endParaRPr lang="en-US" dirty="0"/>
          </a:p>
        </p:txBody>
      </p:sp>
    </p:spTree>
    <p:extLst>
      <p:ext uri="{BB962C8B-B14F-4D97-AF65-F5344CB8AC3E}">
        <p14:creationId xmlns:p14="http://schemas.microsoft.com/office/powerpoint/2010/main" val="97386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Successful Prenotification</a:t>
            </a:r>
            <a:r>
              <a:rPr lang="en-US" baseline="30000" dirty="0" smtClean="0"/>
              <a:t>12</a:t>
            </a:r>
            <a:endParaRPr lang="en-US" baseline="30000" dirty="0"/>
          </a:p>
        </p:txBody>
      </p:sp>
      <p:sp>
        <p:nvSpPr>
          <p:cNvPr id="3" name="Content Placeholder 2"/>
          <p:cNvSpPr>
            <a:spLocks noGrp="1"/>
          </p:cNvSpPr>
          <p:nvPr>
            <p:ph idx="1"/>
          </p:nvPr>
        </p:nvSpPr>
        <p:spPr>
          <a:xfrm>
            <a:off x="457200" y="914400"/>
            <a:ext cx="8229600" cy="4734296"/>
          </a:xfrm>
        </p:spPr>
        <p:txBody>
          <a:bodyPr>
            <a:noAutofit/>
          </a:bodyPr>
          <a:lstStyle/>
          <a:p>
            <a:pPr marL="514350" indent="-514350">
              <a:spcAft>
                <a:spcPts val="600"/>
              </a:spcAft>
              <a:buFont typeface="+mj-lt"/>
              <a:buAutoNum type="arabicPeriod"/>
            </a:pPr>
            <a:r>
              <a:rPr lang="en-US" sz="2400" dirty="0" smtClean="0"/>
              <a:t>Purpose of the </a:t>
            </a:r>
            <a:r>
              <a:rPr lang="en-US" sz="2400" dirty="0"/>
              <a:t>survey </a:t>
            </a:r>
            <a:r>
              <a:rPr lang="en-US" sz="2400" dirty="0" smtClean="0"/>
              <a:t>and how responses </a:t>
            </a:r>
            <a:r>
              <a:rPr lang="en-US" sz="2400" dirty="0"/>
              <a:t>will be </a:t>
            </a:r>
            <a:r>
              <a:rPr lang="en-US" sz="2400" dirty="0" smtClean="0"/>
              <a:t>used </a:t>
            </a:r>
            <a:endParaRPr lang="en-US" sz="2400" dirty="0" smtClean="0">
              <a:effectLst/>
            </a:endParaRPr>
          </a:p>
          <a:p>
            <a:pPr marL="514350" indent="-514350">
              <a:spcAft>
                <a:spcPts val="600"/>
              </a:spcAft>
              <a:buFont typeface="+mj-lt"/>
              <a:buAutoNum type="arabicPeriod"/>
            </a:pPr>
            <a:r>
              <a:rPr lang="en-US" sz="2400" dirty="0" smtClean="0"/>
              <a:t>Survey participants </a:t>
            </a:r>
          </a:p>
          <a:p>
            <a:pPr marL="914400" lvl="1" indent="-514350">
              <a:spcAft>
                <a:spcPts val="0"/>
              </a:spcAft>
            </a:pPr>
            <a:r>
              <a:rPr lang="en-US" sz="2000" dirty="0"/>
              <a:t>A</a:t>
            </a:r>
            <a:r>
              <a:rPr lang="en-US" sz="2000" dirty="0" smtClean="0"/>
              <a:t>ll staff</a:t>
            </a:r>
            <a:endParaRPr lang="en-US" sz="2000" dirty="0"/>
          </a:p>
          <a:p>
            <a:pPr marL="914400" lvl="1" indent="-514350">
              <a:spcAft>
                <a:spcPts val="0"/>
              </a:spcAft>
            </a:pPr>
            <a:r>
              <a:rPr lang="en-US" sz="2000" dirty="0"/>
              <a:t>N</a:t>
            </a:r>
            <a:r>
              <a:rPr lang="en-US" sz="2000" dirty="0" smtClean="0"/>
              <a:t>ursing staff</a:t>
            </a:r>
            <a:endParaRPr lang="en-US" sz="2000" dirty="0"/>
          </a:p>
          <a:p>
            <a:pPr marL="914400" lvl="1" indent="-514350">
              <a:spcAft>
                <a:spcPts val="0"/>
              </a:spcAft>
            </a:pPr>
            <a:r>
              <a:rPr lang="en-US" sz="2000" dirty="0"/>
              <a:t>A</a:t>
            </a:r>
            <a:r>
              <a:rPr lang="en-US" sz="2000" dirty="0" smtClean="0"/>
              <a:t>ll clinical staff</a:t>
            </a:r>
            <a:endParaRPr lang="en-US" sz="2000" dirty="0"/>
          </a:p>
          <a:p>
            <a:pPr marL="914400" lvl="1" indent="-514350">
              <a:spcAft>
                <a:spcPts val="0"/>
              </a:spcAft>
            </a:pPr>
            <a:r>
              <a:rPr lang="en-US" sz="2000" dirty="0"/>
              <a:t>R</a:t>
            </a:r>
            <a:r>
              <a:rPr lang="en-US" sz="2000" dirty="0" smtClean="0"/>
              <a:t>andom </a:t>
            </a:r>
            <a:r>
              <a:rPr lang="en-US" sz="2000" dirty="0"/>
              <a:t>sample of </a:t>
            </a:r>
            <a:r>
              <a:rPr lang="en-US" sz="2000" dirty="0" smtClean="0"/>
              <a:t>staff</a:t>
            </a:r>
            <a:endParaRPr lang="en-US" sz="2000" dirty="0" smtClean="0">
              <a:effectLst/>
            </a:endParaRPr>
          </a:p>
          <a:p>
            <a:pPr marL="514350" indent="-514350">
              <a:spcAft>
                <a:spcPts val="600"/>
              </a:spcAft>
              <a:buFont typeface="+mj-lt"/>
              <a:buAutoNum type="arabicPeriod"/>
            </a:pPr>
            <a:r>
              <a:rPr lang="en-US" sz="2400" dirty="0" smtClean="0"/>
              <a:t>Expected time needed to </a:t>
            </a:r>
            <a:r>
              <a:rPr lang="en-US" sz="2400" dirty="0"/>
              <a:t>complete the </a:t>
            </a:r>
            <a:r>
              <a:rPr lang="en-US" sz="2400" dirty="0" smtClean="0"/>
              <a:t>survey</a:t>
            </a:r>
            <a:endParaRPr lang="en-US" sz="2400" dirty="0"/>
          </a:p>
          <a:p>
            <a:pPr marL="514350" indent="-514350">
              <a:spcAft>
                <a:spcPts val="600"/>
              </a:spcAft>
              <a:buFont typeface="+mj-lt"/>
              <a:buAutoNum type="arabicPeriod"/>
            </a:pPr>
            <a:r>
              <a:rPr lang="en-US" sz="2400" dirty="0" smtClean="0"/>
              <a:t>Assurances of confidentiality </a:t>
            </a:r>
            <a:r>
              <a:rPr lang="en-US" sz="2400" dirty="0"/>
              <a:t>or </a:t>
            </a:r>
            <a:r>
              <a:rPr lang="en-US" sz="2400" dirty="0" smtClean="0"/>
              <a:t>anonymity</a:t>
            </a:r>
            <a:endParaRPr lang="en-US" sz="2400" dirty="0" smtClean="0">
              <a:effectLst/>
            </a:endParaRPr>
          </a:p>
          <a:p>
            <a:pPr marL="514350" indent="-514350">
              <a:spcAft>
                <a:spcPts val="600"/>
              </a:spcAft>
              <a:buFont typeface="+mj-lt"/>
              <a:buAutoNum type="arabicPeriod"/>
            </a:pPr>
            <a:r>
              <a:rPr lang="en-US" sz="2400" dirty="0" smtClean="0"/>
              <a:t>Expected timeframe for reply</a:t>
            </a:r>
          </a:p>
          <a:p>
            <a:pPr marL="514350" indent="-514350">
              <a:spcAft>
                <a:spcPts val="600"/>
              </a:spcAft>
              <a:buFont typeface="+mj-lt"/>
              <a:buAutoNum type="arabicPeriod"/>
            </a:pPr>
            <a:r>
              <a:rPr lang="en-US" sz="2400" dirty="0" smtClean="0"/>
              <a:t>Method to return </a:t>
            </a:r>
            <a:r>
              <a:rPr lang="en-US" sz="2400" dirty="0"/>
              <a:t>completed </a:t>
            </a:r>
            <a:r>
              <a:rPr lang="en-US" sz="2400" dirty="0" smtClean="0"/>
              <a:t>survey</a:t>
            </a:r>
            <a:endParaRPr lang="en-US" sz="2400" dirty="0" smtClean="0">
              <a:effectLst/>
            </a:endParaRPr>
          </a:p>
          <a:p>
            <a:pPr marL="514350" indent="-514350">
              <a:spcAft>
                <a:spcPts val="600"/>
              </a:spcAft>
              <a:buFont typeface="+mj-lt"/>
              <a:buAutoNum type="arabicPeriod"/>
            </a:pPr>
            <a:r>
              <a:rPr lang="en-US" sz="2400" dirty="0" smtClean="0"/>
              <a:t>Optional incentives (always a nice touch)</a:t>
            </a:r>
          </a:p>
          <a:p>
            <a:pPr marL="514350" indent="-514350">
              <a:spcAft>
                <a:spcPts val="600"/>
              </a:spcAft>
              <a:buFont typeface="+mj-lt"/>
              <a:buAutoNum type="arabicPeriod"/>
            </a:pPr>
            <a:r>
              <a:rPr lang="en-US" sz="2400" dirty="0" smtClean="0"/>
              <a:t>Contact information for questions</a:t>
            </a:r>
          </a:p>
        </p:txBody>
      </p:sp>
      <p:sp>
        <p:nvSpPr>
          <p:cNvPr id="4" name="TextBox 3"/>
          <p:cNvSpPr txBox="1"/>
          <p:nvPr/>
        </p:nvSpPr>
        <p:spPr>
          <a:xfrm>
            <a:off x="4876800" y="5715000"/>
            <a:ext cx="4191000" cy="707886"/>
          </a:xfrm>
          <a:prstGeom prst="rect">
            <a:avLst/>
          </a:prstGeom>
          <a:noFill/>
        </p:spPr>
        <p:txBody>
          <a:bodyPr wrap="square" rtlCol="0">
            <a:spAutoFit/>
          </a:bodyPr>
          <a:lstStyle/>
          <a:p>
            <a:r>
              <a:rPr lang="en-US" sz="1000" dirty="0" smtClean="0"/>
              <a:t>12. AHRQ </a:t>
            </a:r>
            <a:r>
              <a:rPr lang="en-US" sz="1000" dirty="0"/>
              <a:t>Hospital Survey on Patient Safety Culture: User’s Guide. AHRQ Publication No. 04-0041. Rockville, MD: Agency for Healthcare Research and Quality. September 2004. </a:t>
            </a:r>
            <a:r>
              <a:rPr lang="en-US" sz="1000" u="sng" dirty="0">
                <a:hlinkClick r:id="rId3"/>
              </a:rPr>
              <a:t>http://</a:t>
            </a:r>
            <a:r>
              <a:rPr lang="en-US" sz="1000" u="sng" dirty="0" smtClean="0">
                <a:hlinkClick r:id="rId3"/>
              </a:rPr>
              <a:t>www.ahrq.gov/hospcult.pdf</a:t>
            </a:r>
            <a:r>
              <a:rPr lang="en-US" sz="1000" dirty="0" smtClean="0"/>
              <a:t>. </a:t>
            </a:r>
            <a:r>
              <a:rPr lang="en-US" sz="1000" dirty="0"/>
              <a:t>Accessed December 3, 2014.</a:t>
            </a:r>
          </a:p>
        </p:txBody>
      </p:sp>
    </p:spTree>
    <p:extLst>
      <p:ext uri="{BB962C8B-B14F-4D97-AF65-F5344CB8AC3E}">
        <p14:creationId xmlns:p14="http://schemas.microsoft.com/office/powerpoint/2010/main" val="3700635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Tips for Effective Surveys</a:t>
            </a:r>
            <a:endParaRPr lang="en-US" dirty="0"/>
          </a:p>
        </p:txBody>
      </p:sp>
      <p:sp>
        <p:nvSpPr>
          <p:cNvPr id="3" name="Content Placeholder 2"/>
          <p:cNvSpPr>
            <a:spLocks noGrp="1"/>
          </p:cNvSpPr>
          <p:nvPr>
            <p:ph idx="1"/>
          </p:nvPr>
        </p:nvSpPr>
        <p:spPr/>
        <p:txBody>
          <a:bodyPr>
            <a:normAutofit fontScale="92500" lnSpcReduction="20000"/>
          </a:bodyPr>
          <a:lstStyle/>
          <a:p>
            <a:pPr>
              <a:spcAft>
                <a:spcPts val="800"/>
              </a:spcAft>
            </a:pPr>
            <a:r>
              <a:rPr lang="en-US" sz="2400" dirty="0"/>
              <a:t>Determine targeted survey participants and sample </a:t>
            </a:r>
            <a:r>
              <a:rPr lang="en-US" sz="2400" dirty="0" smtClean="0"/>
              <a:t>size</a:t>
            </a:r>
          </a:p>
          <a:p>
            <a:pPr>
              <a:buFont typeface="Arial" panose="020B0604020202020204" pitchFamily="34" charset="0"/>
              <a:buChar char="•"/>
            </a:pPr>
            <a:r>
              <a:rPr lang="en-US" sz="2400" dirty="0"/>
              <a:t>Select method to conduct survey</a:t>
            </a:r>
          </a:p>
          <a:p>
            <a:pPr>
              <a:buFont typeface="Arial" panose="020B0604020202020204" pitchFamily="34" charset="0"/>
              <a:buChar char="•"/>
            </a:pPr>
            <a:r>
              <a:rPr lang="en-US" sz="2400" dirty="0"/>
              <a:t>Prepare informational materials to publicize the survey (posters, </a:t>
            </a:r>
            <a:r>
              <a:rPr lang="en-US" sz="2400" dirty="0" smtClean="0"/>
              <a:t>fliers</a:t>
            </a:r>
            <a:r>
              <a:rPr lang="en-US" sz="2400" dirty="0"/>
              <a:t>, newsletter entries, meeting agenda items)</a:t>
            </a:r>
          </a:p>
          <a:p>
            <a:pPr>
              <a:buFont typeface="Arial" panose="020B0604020202020204" pitchFamily="34" charset="0"/>
              <a:buChar char="•"/>
            </a:pPr>
            <a:r>
              <a:rPr lang="en-US" sz="2400" dirty="0"/>
              <a:t>Send </a:t>
            </a:r>
            <a:r>
              <a:rPr lang="en-US" sz="2400" dirty="0" smtClean="0"/>
              <a:t>or post prenotification information</a:t>
            </a:r>
            <a:r>
              <a:rPr lang="en-US" sz="2400" dirty="0"/>
              <a:t> </a:t>
            </a:r>
            <a:r>
              <a:rPr lang="en-US" sz="2400" dirty="0" smtClean="0"/>
              <a:t>OR </a:t>
            </a:r>
            <a:r>
              <a:rPr lang="en-US" sz="2400" dirty="0"/>
              <a:t>hold </a:t>
            </a:r>
            <a:r>
              <a:rPr lang="en-US" sz="2400" dirty="0" smtClean="0"/>
              <a:t>prenotification meeting</a:t>
            </a:r>
            <a:endParaRPr lang="en-US" sz="2400" dirty="0"/>
          </a:p>
          <a:p>
            <a:r>
              <a:rPr lang="en-US" sz="2400" dirty="0" smtClean="0"/>
              <a:t>Communicate to all staff the importance of their input</a:t>
            </a:r>
          </a:p>
          <a:p>
            <a:pPr>
              <a:spcAft>
                <a:spcPts val="800"/>
              </a:spcAft>
            </a:pPr>
            <a:r>
              <a:rPr lang="en-US" sz="2400" dirty="0" smtClean="0"/>
              <a:t>Monitor response rates and send reminders throughout the survey administration process</a:t>
            </a:r>
          </a:p>
          <a:p>
            <a:pPr>
              <a:spcAft>
                <a:spcPts val="800"/>
              </a:spcAft>
            </a:pPr>
            <a:r>
              <a:rPr lang="en-US" sz="2400" dirty="0" smtClean="0"/>
              <a:t>Use several channels of communication</a:t>
            </a:r>
          </a:p>
          <a:p>
            <a:pPr lvl="1">
              <a:spcAft>
                <a:spcPts val="800"/>
              </a:spcAft>
            </a:pPr>
            <a:r>
              <a:rPr lang="en-US" sz="2200" dirty="0"/>
              <a:t>E</a:t>
            </a:r>
            <a:r>
              <a:rPr lang="en-US" sz="2200" dirty="0" smtClean="0"/>
              <a:t>mail</a:t>
            </a:r>
          </a:p>
          <a:p>
            <a:pPr lvl="1">
              <a:spcAft>
                <a:spcPts val="800"/>
              </a:spcAft>
            </a:pPr>
            <a:r>
              <a:rPr lang="en-US" sz="2200" dirty="0" smtClean="0"/>
              <a:t>Announcements during </a:t>
            </a:r>
            <a:r>
              <a:rPr lang="en-US" sz="2200" dirty="0"/>
              <a:t>staff </a:t>
            </a:r>
            <a:r>
              <a:rPr lang="en-US" sz="2200" dirty="0" smtClean="0"/>
              <a:t>meetings</a:t>
            </a:r>
          </a:p>
          <a:p>
            <a:pPr lvl="1">
              <a:spcAft>
                <a:spcPts val="800"/>
              </a:spcAft>
            </a:pPr>
            <a:r>
              <a:rPr lang="en-US" sz="2200" dirty="0" smtClean="0"/>
              <a:t>Bulletin boards or break rooms</a:t>
            </a:r>
          </a:p>
          <a:p>
            <a:pPr>
              <a:spcAft>
                <a:spcPts val="800"/>
              </a:spcAft>
            </a:pPr>
            <a:r>
              <a:rPr lang="en-US" sz="2400" dirty="0" smtClean="0"/>
              <a:t>Create a debriefing plan and share results</a:t>
            </a:r>
          </a:p>
        </p:txBody>
      </p:sp>
    </p:spTree>
    <p:extLst>
      <p:ext uri="{BB962C8B-B14F-4D97-AF65-F5344CB8AC3E}">
        <p14:creationId xmlns:p14="http://schemas.microsoft.com/office/powerpoint/2010/main" val="424180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4BACC6"/>
                </a:solidFill>
              </a:rPr>
              <a:t>Turning HSOPS Data into Action</a:t>
            </a:r>
            <a:endParaRPr lang="en-US" dirty="0">
              <a:solidFill>
                <a:srgbClr val="4BACC6"/>
              </a:solidFill>
            </a:endParaRPr>
          </a:p>
        </p:txBody>
      </p:sp>
      <p:sp>
        <p:nvSpPr>
          <p:cNvPr id="2" name="Text Placeholder 1"/>
          <p:cNvSpPr>
            <a:spLocks noGrp="1"/>
          </p:cNvSpPr>
          <p:nvPr>
            <p:ph type="body" idx="1"/>
          </p:nvPr>
        </p:nvSpPr>
        <p:spPr/>
        <p:txBody>
          <a:bodyPr/>
          <a:lstStyle/>
          <a:p>
            <a:endParaRPr lang="en-US" dirty="0"/>
          </a:p>
        </p:txBody>
      </p:sp>
      <p:sp>
        <p:nvSpPr>
          <p:cNvPr id="6" name="Subtitle 1"/>
          <p:cNvSpPr txBox="1">
            <a:spLocks/>
          </p:cNvSpPr>
          <p:nvPr/>
        </p:nvSpPr>
        <p:spPr>
          <a:xfrm>
            <a:off x="952500" y="0"/>
            <a:ext cx="7239000" cy="1752600"/>
          </a:xfrm>
          <a:prstGeom prst="rect">
            <a:avLst/>
          </a:prstGeom>
        </p:spPr>
        <p:txBody>
          <a:bodyPr vert="horz" lIns="91440" tIns="45720" rIns="91440" bIns="45720" rtlCol="0" anchor="ctr">
            <a:normAutofit/>
          </a:bodyPr>
          <a:lstStyle>
            <a:lvl1pPr marL="0" indent="0" algn="ctr" defTabSz="457200" rtl="0" eaLnBrk="1" latinLnBrk="0" hangingPunct="1">
              <a:spcBef>
                <a:spcPts val="0"/>
              </a:spcBef>
              <a:spcAft>
                <a:spcPts val="600"/>
              </a:spcAft>
              <a:buClr>
                <a:schemeClr val="accent5"/>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ts val="0"/>
              </a:spcBef>
              <a:spcAft>
                <a:spcPts val="600"/>
              </a:spcAft>
              <a:buClr>
                <a:schemeClr val="accent5"/>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ts val="0"/>
              </a:spcBef>
              <a:spcAft>
                <a:spcPts val="600"/>
              </a:spcAft>
              <a:buClr>
                <a:schemeClr val="accent5"/>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ts val="0"/>
              </a:spcBef>
              <a:spcAft>
                <a:spcPts val="600"/>
              </a:spcAft>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1800"/>
              </a:spcAft>
            </a:pPr>
            <a:r>
              <a:rPr lang="en-US" sz="4000" dirty="0" smtClean="0">
                <a:solidFill>
                  <a:schemeClr val="bg1"/>
                </a:solidFill>
              </a:rPr>
              <a:t>AHRQ Safety Program for Mechanically Ventilated Patients</a:t>
            </a:r>
          </a:p>
        </p:txBody>
      </p:sp>
    </p:spTree>
    <p:extLst>
      <p:ext uri="{BB962C8B-B14F-4D97-AF65-F5344CB8AC3E}">
        <p14:creationId xmlns:p14="http://schemas.microsoft.com/office/powerpoint/2010/main" val="2151245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9EC2"/>
                </a:solidFill>
              </a:rPr>
              <a:t>After this session, you will be able to—</a:t>
            </a:r>
          </a:p>
          <a:p>
            <a:r>
              <a:rPr lang="en-US" dirty="0" smtClean="0"/>
              <a:t>List the core aspects of safety culture</a:t>
            </a:r>
          </a:p>
          <a:p>
            <a:r>
              <a:rPr lang="en-US" dirty="0" smtClean="0"/>
              <a:t>Define why safety culture is important</a:t>
            </a:r>
          </a:p>
          <a:p>
            <a:r>
              <a:rPr lang="en-US" dirty="0" smtClean="0"/>
              <a:t>Use the Hospital Survey on Patient Safety (HSOPS) to assess patient safety in your organization</a:t>
            </a:r>
          </a:p>
          <a:p>
            <a:r>
              <a:rPr lang="en-US" dirty="0" smtClean="0"/>
              <a:t>Debrief HSOPS results to enact change</a:t>
            </a:r>
          </a:p>
          <a:p>
            <a:endParaRPr lang="en-US" dirty="0" smtClean="0"/>
          </a:p>
        </p:txBody>
      </p:sp>
    </p:spTree>
    <p:extLst>
      <p:ext uri="{BB962C8B-B14F-4D97-AF65-F5344CB8AC3E}">
        <p14:creationId xmlns:p14="http://schemas.microsoft.com/office/powerpoint/2010/main" val="739357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Debriefing?</a:t>
            </a:r>
            <a:endParaRPr lang="en-US" dirty="0"/>
          </a:p>
        </p:txBody>
      </p:sp>
      <p:sp>
        <p:nvSpPr>
          <p:cNvPr id="7" name="Content Placeholder 2"/>
          <p:cNvSpPr>
            <a:spLocks noGrp="1"/>
          </p:cNvSpPr>
          <p:nvPr>
            <p:ph idx="1"/>
          </p:nvPr>
        </p:nvSpPr>
        <p:spPr/>
        <p:txBody>
          <a:bodyPr>
            <a:noAutofit/>
          </a:bodyPr>
          <a:lstStyle/>
          <a:p>
            <a:pPr marL="0" indent="0">
              <a:buNone/>
            </a:pPr>
            <a:r>
              <a:rPr lang="en-US" sz="2400" dirty="0" smtClean="0">
                <a:solidFill>
                  <a:srgbClr val="009EC2"/>
                </a:solidFill>
              </a:rPr>
              <a:t>Debriefing—</a:t>
            </a:r>
          </a:p>
          <a:p>
            <a:r>
              <a:rPr lang="en-US" sz="2400" dirty="0" smtClean="0"/>
              <a:t>Is a semistructured conversation among frontline clinicians that a facilitator leads</a:t>
            </a:r>
          </a:p>
          <a:p>
            <a:r>
              <a:rPr lang="en-US" sz="2400" dirty="0" smtClean="0"/>
              <a:t>Encourages </a:t>
            </a:r>
            <a:r>
              <a:rPr lang="en-US" sz="2400" dirty="0"/>
              <a:t>open </a:t>
            </a:r>
            <a:r>
              <a:rPr lang="en-US" sz="2400" dirty="0" smtClean="0"/>
              <a:t>communication, transparency, and </a:t>
            </a:r>
            <a:r>
              <a:rPr lang="en-US" sz="2400" dirty="0"/>
              <a:t>interactive discussion</a:t>
            </a:r>
          </a:p>
          <a:p>
            <a:pPr lvl="1"/>
            <a:r>
              <a:rPr lang="en-US" sz="2000" dirty="0"/>
              <a:t>Across all levels of the work area</a:t>
            </a:r>
          </a:p>
          <a:p>
            <a:pPr lvl="1"/>
            <a:r>
              <a:rPr lang="en-US" sz="2000" dirty="0"/>
              <a:t>Between disciplines</a:t>
            </a:r>
          </a:p>
          <a:p>
            <a:r>
              <a:rPr lang="en-US" sz="2400" dirty="0" smtClean="0"/>
              <a:t>Engages </a:t>
            </a:r>
            <a:r>
              <a:rPr lang="en-US" sz="2400" dirty="0"/>
              <a:t>clinicians and staff in generating and implementing their ideas about how to create an effective safety culture in their work </a:t>
            </a:r>
            <a:r>
              <a:rPr lang="en-US" sz="2400" dirty="0" smtClean="0"/>
              <a:t>area</a:t>
            </a:r>
            <a:endParaRPr lang="en-US" sz="2400" dirty="0"/>
          </a:p>
        </p:txBody>
      </p:sp>
      <p:sp>
        <p:nvSpPr>
          <p:cNvPr id="8" name="Title 1"/>
          <p:cNvSpPr txBox="1">
            <a:spLocks/>
          </p:cNvSpPr>
          <p:nvPr/>
        </p:nvSpPr>
        <p:spPr>
          <a:xfrm>
            <a:off x="190500" y="5572496"/>
            <a:ext cx="8763000" cy="685800"/>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r>
              <a:rPr lang="en-US" sz="2400" dirty="0" smtClean="0">
                <a:solidFill>
                  <a:srgbClr val="009EC2"/>
                </a:solidFill>
              </a:rPr>
              <a:t>Debrief survey results with all your team members.</a:t>
            </a:r>
            <a:endParaRPr lang="en-US" sz="2400" dirty="0">
              <a:solidFill>
                <a:srgbClr val="009EC2"/>
              </a:solidFill>
            </a:endParaRPr>
          </a:p>
        </p:txBody>
      </p:sp>
    </p:spTree>
    <p:extLst>
      <p:ext uri="{BB962C8B-B14F-4D97-AF65-F5344CB8AC3E}">
        <p14:creationId xmlns:p14="http://schemas.microsoft.com/office/powerpoint/2010/main" val="3739020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Debriefing—Making </a:t>
            </a:r>
            <a:r>
              <a:rPr lang="en-US" dirty="0"/>
              <a:t>HSOPS Data Meaningful</a:t>
            </a:r>
          </a:p>
        </p:txBody>
      </p:sp>
      <p:sp>
        <p:nvSpPr>
          <p:cNvPr id="11" name="Content Placeholder 3"/>
          <p:cNvSpPr>
            <a:spLocks noGrp="1"/>
          </p:cNvSpPr>
          <p:nvPr>
            <p:ph idx="4294967295"/>
          </p:nvPr>
        </p:nvSpPr>
        <p:spPr>
          <a:xfrm>
            <a:off x="665577" y="1676400"/>
            <a:ext cx="8455025" cy="1768475"/>
          </a:xfrm>
        </p:spPr>
        <p:txBody>
          <a:bodyPr>
            <a:normAutofit/>
          </a:bodyPr>
          <a:lstStyle/>
          <a:p>
            <a:r>
              <a:rPr lang="en-US" sz="2800" dirty="0" smtClean="0"/>
              <a:t>Data are data</a:t>
            </a:r>
          </a:p>
          <a:p>
            <a:r>
              <a:rPr lang="en-US" dirty="0" smtClean="0"/>
              <a:t>T</a:t>
            </a:r>
            <a:r>
              <a:rPr lang="en-US" sz="2800" dirty="0" smtClean="0"/>
              <a:t>urn data into information with debriefing</a:t>
            </a:r>
          </a:p>
          <a:p>
            <a:r>
              <a:rPr lang="en-US" sz="2800" dirty="0" smtClean="0"/>
              <a:t>Accelerate improvement with debriefing</a:t>
            </a:r>
            <a:endParaRPr lang="en-US" sz="2800" baseline="30000" dirty="0"/>
          </a:p>
        </p:txBody>
      </p:sp>
      <p:sp>
        <p:nvSpPr>
          <p:cNvPr id="12" name="Title 1"/>
          <p:cNvSpPr txBox="1">
            <a:spLocks/>
          </p:cNvSpPr>
          <p:nvPr/>
        </p:nvSpPr>
        <p:spPr>
          <a:xfrm>
            <a:off x="482321" y="990600"/>
            <a:ext cx="8610600" cy="685800"/>
          </a:xfrm>
          <a:prstGeom prst="rect">
            <a:avLst/>
          </a:prstGeom>
        </p:spPr>
        <p:txBody>
          <a:bodyPr vert="horz" lIns="91440" tIns="45720" rIns="91440" bIns="45720" rtlCol="0" anchor="ctr">
            <a:noAutofit/>
          </a:bodyPr>
          <a:lst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a:lstStyle>
          <a:p>
            <a:pPr algn="l"/>
            <a:r>
              <a:rPr lang="en-US" sz="2800" dirty="0" smtClean="0">
                <a:solidFill>
                  <a:srgbClr val="009EC2"/>
                </a:solidFill>
                <a:ea typeface="ＭＳ Ｐゴシック" pitchFamily="34" charset="-128"/>
              </a:rPr>
              <a:t>Work units that debrief safety culture perform better</a:t>
            </a:r>
            <a:r>
              <a:rPr lang="en-US" sz="2800" baseline="30000" dirty="0" smtClean="0">
                <a:solidFill>
                  <a:srgbClr val="009EC2"/>
                </a:solidFill>
                <a:ea typeface="ＭＳ Ｐゴシック" pitchFamily="34" charset="-128"/>
              </a:rPr>
              <a:t>13</a:t>
            </a:r>
            <a:endParaRPr lang="en-US" sz="2800" u="sng" baseline="30000" dirty="0">
              <a:solidFill>
                <a:srgbClr val="009EC2"/>
              </a:solidFill>
            </a:endParaRPr>
          </a:p>
        </p:txBody>
      </p:sp>
      <p:grpSp>
        <p:nvGrpSpPr>
          <p:cNvPr id="13" name="Group 12"/>
          <p:cNvGrpSpPr/>
          <p:nvPr/>
        </p:nvGrpSpPr>
        <p:grpSpPr>
          <a:xfrm>
            <a:off x="-5862" y="3334494"/>
            <a:ext cx="8534400" cy="2421591"/>
            <a:chOff x="126628" y="3696818"/>
            <a:chExt cx="8534400" cy="2421591"/>
          </a:xfrm>
        </p:grpSpPr>
        <p:sp>
          <p:nvSpPr>
            <p:cNvPr id="14" name="Down Arrow 13" descr="Longer blue, down-pointing arrow labeled &quot;yes&quot;" title="Longer Down Arrow"/>
            <p:cNvSpPr/>
            <p:nvPr/>
          </p:nvSpPr>
          <p:spPr>
            <a:xfrm>
              <a:off x="3400053" y="3823818"/>
              <a:ext cx="1562100" cy="2294591"/>
            </a:xfrm>
            <a:prstGeom prst="downArrow">
              <a:avLst/>
            </a:prstGeom>
            <a:solidFill>
              <a:srgbClr val="009EC2"/>
            </a:solidFill>
            <a:ln>
              <a:solidFill>
                <a:srgbClr val="FBD70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solidFill>
                  <a:prstClr val="white"/>
                </a:solidFill>
              </a:endParaRPr>
            </a:p>
          </p:txBody>
        </p:sp>
        <p:sp>
          <p:nvSpPr>
            <p:cNvPr id="15" name="Down Arrow 14" descr="Shorter yellow, down-pointing arrow labeled &quot;no.&quot;" title="Shorter Down Arrow"/>
            <p:cNvSpPr/>
            <p:nvPr/>
          </p:nvSpPr>
          <p:spPr>
            <a:xfrm>
              <a:off x="4781178" y="3823818"/>
              <a:ext cx="1143000" cy="811212"/>
            </a:xfrm>
            <a:prstGeom prst="downArrow">
              <a:avLst/>
            </a:prstGeom>
            <a:solidFill>
              <a:srgbClr val="FBD703"/>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dirty="0">
                <a:solidFill>
                  <a:prstClr val="white"/>
                </a:solidFill>
              </a:endParaRPr>
            </a:p>
          </p:txBody>
        </p:sp>
        <p:sp>
          <p:nvSpPr>
            <p:cNvPr id="16" name="TextBox 15"/>
            <p:cNvSpPr txBox="1">
              <a:spLocks noChangeArrowheads="1"/>
            </p:cNvSpPr>
            <p:nvPr/>
          </p:nvSpPr>
          <p:spPr bwMode="auto">
            <a:xfrm>
              <a:off x="6070228" y="3696818"/>
              <a:ext cx="2590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dirty="0">
                  <a:solidFill>
                    <a:prstClr val="black"/>
                  </a:solidFill>
                  <a:latin typeface="Calibri"/>
                </a:rPr>
                <a:t>Units </a:t>
              </a:r>
              <a:r>
                <a:rPr lang="en-US" sz="2000" dirty="0" smtClean="0">
                  <a:solidFill>
                    <a:prstClr val="black"/>
                  </a:solidFill>
                  <a:latin typeface="Calibri"/>
                </a:rPr>
                <a:t>that </a:t>
              </a:r>
              <a:r>
                <a:rPr lang="en-US" sz="2000" dirty="0">
                  <a:solidFill>
                    <a:prstClr val="black"/>
                  </a:solidFill>
                  <a:latin typeface="Calibri"/>
                </a:rPr>
                <a:t>did not debrief survey </a:t>
              </a:r>
              <a:r>
                <a:rPr lang="en-US" sz="2000" dirty="0" smtClean="0">
                  <a:solidFill>
                    <a:prstClr val="black"/>
                  </a:solidFill>
                  <a:latin typeface="Calibri"/>
                </a:rPr>
                <a:t>results only achieved a</a:t>
              </a:r>
              <a:endParaRPr lang="en-US" sz="2000" dirty="0">
                <a:solidFill>
                  <a:prstClr val="black"/>
                </a:solidFill>
                <a:latin typeface="Calibri"/>
              </a:endParaRPr>
            </a:p>
            <a:p>
              <a:pPr eaLnBrk="1" hangingPunct="1"/>
              <a:r>
                <a:rPr lang="en-US" sz="2000" b="1" dirty="0">
                  <a:solidFill>
                    <a:prstClr val="black"/>
                  </a:solidFill>
                  <a:latin typeface="Calibri"/>
                </a:rPr>
                <a:t>2.2% r</a:t>
              </a:r>
              <a:r>
                <a:rPr lang="en-US" sz="2000" b="1" dirty="0" smtClean="0">
                  <a:solidFill>
                    <a:prstClr val="black"/>
                  </a:solidFill>
                  <a:latin typeface="Calibri"/>
                </a:rPr>
                <a:t>eduction </a:t>
              </a:r>
              <a:r>
                <a:rPr lang="en-US" sz="2000" b="1" dirty="0">
                  <a:solidFill>
                    <a:prstClr val="black"/>
                  </a:solidFill>
                  <a:latin typeface="Calibri"/>
                </a:rPr>
                <a:t>in </a:t>
              </a:r>
              <a:r>
                <a:rPr lang="en-US" sz="2000" b="1" dirty="0" smtClean="0">
                  <a:solidFill>
                    <a:prstClr val="black"/>
                  </a:solidFill>
                  <a:latin typeface="Calibri"/>
                </a:rPr>
                <a:t>infection </a:t>
              </a:r>
              <a:r>
                <a:rPr lang="en-US" sz="2000" b="1" dirty="0">
                  <a:solidFill>
                    <a:prstClr val="black"/>
                  </a:solidFill>
                  <a:latin typeface="Calibri"/>
                </a:rPr>
                <a:t>r</a:t>
              </a:r>
              <a:r>
                <a:rPr lang="en-US" sz="2000" b="1" dirty="0" smtClean="0">
                  <a:solidFill>
                    <a:prstClr val="black"/>
                  </a:solidFill>
                  <a:latin typeface="Calibri"/>
                </a:rPr>
                <a:t>ates</a:t>
              </a:r>
              <a:endParaRPr lang="en-US" sz="2000" b="1" dirty="0">
                <a:solidFill>
                  <a:prstClr val="black"/>
                </a:solidFill>
                <a:latin typeface="Calibri"/>
              </a:endParaRPr>
            </a:p>
          </p:txBody>
        </p:sp>
        <p:sp>
          <p:nvSpPr>
            <p:cNvPr id="17" name="TextBox 5"/>
            <p:cNvSpPr txBox="1">
              <a:spLocks noChangeArrowheads="1"/>
            </p:cNvSpPr>
            <p:nvPr/>
          </p:nvSpPr>
          <p:spPr bwMode="auto">
            <a:xfrm>
              <a:off x="126628" y="3696818"/>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2000" dirty="0">
                  <a:solidFill>
                    <a:prstClr val="black"/>
                  </a:solidFill>
                  <a:latin typeface="Calibri"/>
                </a:rPr>
                <a:t>Units </a:t>
              </a:r>
              <a:r>
                <a:rPr lang="en-US" sz="2000" dirty="0" smtClean="0">
                  <a:solidFill>
                    <a:prstClr val="black"/>
                  </a:solidFill>
                  <a:latin typeface="Calibri"/>
                </a:rPr>
                <a:t>that </a:t>
              </a:r>
              <a:r>
                <a:rPr lang="en-US" sz="2000" dirty="0">
                  <a:solidFill>
                    <a:prstClr val="black"/>
                  </a:solidFill>
                  <a:latin typeface="Calibri"/>
                </a:rPr>
                <a:t>used </a:t>
              </a:r>
              <a:r>
                <a:rPr lang="en-US" sz="2000" dirty="0" smtClean="0">
                  <a:solidFill>
                    <a:prstClr val="black"/>
                  </a:solidFill>
                  <a:latin typeface="Calibri"/>
                </a:rPr>
                <a:t>semi-structured </a:t>
              </a:r>
              <a:r>
                <a:rPr lang="en-US" sz="2000" dirty="0">
                  <a:solidFill>
                    <a:prstClr val="black"/>
                  </a:solidFill>
                  <a:latin typeface="Calibri"/>
                </a:rPr>
                <a:t>debriefing of culture </a:t>
              </a:r>
              <a:r>
                <a:rPr lang="en-US" sz="2000" dirty="0" smtClean="0">
                  <a:solidFill>
                    <a:prstClr val="black"/>
                  </a:solidFill>
                  <a:latin typeface="Calibri"/>
                </a:rPr>
                <a:t>survey achieved a </a:t>
              </a:r>
            </a:p>
            <a:p>
              <a:pPr algn="r" eaLnBrk="1" hangingPunct="1"/>
              <a:r>
                <a:rPr lang="en-US" sz="2000" b="1" dirty="0" smtClean="0">
                  <a:solidFill>
                    <a:prstClr val="black"/>
                  </a:solidFill>
                  <a:latin typeface="Calibri"/>
                </a:rPr>
                <a:t>10.2% </a:t>
              </a:r>
              <a:r>
                <a:rPr lang="en-US" sz="2000" b="1" dirty="0">
                  <a:solidFill>
                    <a:prstClr val="black"/>
                  </a:solidFill>
                  <a:latin typeface="Calibri"/>
                </a:rPr>
                <a:t>r</a:t>
              </a:r>
              <a:r>
                <a:rPr lang="en-US" sz="2000" b="1" dirty="0" smtClean="0">
                  <a:solidFill>
                    <a:prstClr val="black"/>
                  </a:solidFill>
                  <a:latin typeface="Calibri"/>
                </a:rPr>
                <a:t>eduction </a:t>
              </a:r>
              <a:r>
                <a:rPr lang="en-US" sz="2000" b="1" dirty="0">
                  <a:solidFill>
                    <a:prstClr val="black"/>
                  </a:solidFill>
                  <a:latin typeface="Calibri"/>
                </a:rPr>
                <a:t>in </a:t>
              </a:r>
              <a:endParaRPr lang="en-US" sz="2000" b="1" dirty="0" smtClean="0">
                <a:solidFill>
                  <a:prstClr val="black"/>
                </a:solidFill>
                <a:latin typeface="Calibri"/>
              </a:endParaRPr>
            </a:p>
            <a:p>
              <a:pPr algn="r" eaLnBrk="1" hangingPunct="1"/>
              <a:r>
                <a:rPr lang="en-US" sz="2000" b="1" dirty="0" smtClean="0">
                  <a:solidFill>
                    <a:prstClr val="black"/>
                  </a:solidFill>
                  <a:latin typeface="Calibri"/>
                </a:rPr>
                <a:t>infection </a:t>
              </a:r>
              <a:r>
                <a:rPr lang="en-US" sz="2000" b="1" dirty="0">
                  <a:solidFill>
                    <a:prstClr val="black"/>
                  </a:solidFill>
                  <a:latin typeface="Calibri"/>
                </a:rPr>
                <a:t>r</a:t>
              </a:r>
              <a:r>
                <a:rPr lang="en-US" sz="2000" b="1" dirty="0" smtClean="0">
                  <a:solidFill>
                    <a:prstClr val="black"/>
                  </a:solidFill>
                  <a:latin typeface="Calibri"/>
                </a:rPr>
                <a:t>ates</a:t>
              </a:r>
              <a:endParaRPr lang="en-US" sz="2000" b="1" dirty="0">
                <a:solidFill>
                  <a:prstClr val="black"/>
                </a:solidFill>
                <a:latin typeface="Calibri"/>
              </a:endParaRPr>
            </a:p>
          </p:txBody>
        </p:sp>
        <p:sp>
          <p:nvSpPr>
            <p:cNvPr id="18" name="TextBox 17"/>
            <p:cNvSpPr txBox="1"/>
            <p:nvPr/>
          </p:nvSpPr>
          <p:spPr>
            <a:xfrm>
              <a:off x="3831125" y="3854913"/>
              <a:ext cx="699956" cy="523220"/>
            </a:xfrm>
            <a:prstGeom prst="rect">
              <a:avLst/>
            </a:prstGeom>
            <a:noFill/>
          </p:spPr>
          <p:txBody>
            <a:bodyPr wrap="none" rtlCol="0">
              <a:spAutoFit/>
            </a:bodyPr>
            <a:lstStyle/>
            <a:p>
              <a:r>
                <a:rPr lang="en-US" sz="2800" dirty="0" smtClean="0">
                  <a:solidFill>
                    <a:prstClr val="black"/>
                  </a:solidFill>
                  <a:cs typeface="Arial"/>
                </a:rPr>
                <a:t>YES</a:t>
              </a:r>
              <a:endParaRPr lang="en-US" sz="2800" dirty="0">
                <a:solidFill>
                  <a:prstClr val="black"/>
                </a:solidFill>
                <a:cs typeface="Arial"/>
              </a:endParaRPr>
            </a:p>
          </p:txBody>
        </p:sp>
        <p:sp>
          <p:nvSpPr>
            <p:cNvPr id="19" name="TextBox 18"/>
            <p:cNvSpPr txBox="1"/>
            <p:nvPr/>
          </p:nvSpPr>
          <p:spPr>
            <a:xfrm>
              <a:off x="5025580" y="3854913"/>
              <a:ext cx="654196" cy="523220"/>
            </a:xfrm>
            <a:prstGeom prst="rect">
              <a:avLst/>
            </a:prstGeom>
            <a:noFill/>
          </p:spPr>
          <p:txBody>
            <a:bodyPr wrap="none" rtlCol="0">
              <a:spAutoFit/>
            </a:bodyPr>
            <a:lstStyle/>
            <a:p>
              <a:r>
                <a:rPr lang="en-US" sz="2800" dirty="0" smtClean="0">
                  <a:solidFill>
                    <a:prstClr val="black"/>
                  </a:solidFill>
                  <a:cs typeface="Arial"/>
                </a:rPr>
                <a:t>NO</a:t>
              </a:r>
              <a:endParaRPr lang="en-US" sz="2800" dirty="0">
                <a:solidFill>
                  <a:prstClr val="black"/>
                </a:solidFill>
                <a:cs typeface="Arial"/>
              </a:endParaRPr>
            </a:p>
          </p:txBody>
        </p:sp>
      </p:grpSp>
      <p:sp>
        <p:nvSpPr>
          <p:cNvPr id="2" name="TextBox 1"/>
          <p:cNvSpPr txBox="1"/>
          <p:nvPr/>
        </p:nvSpPr>
        <p:spPr>
          <a:xfrm>
            <a:off x="5184329" y="5638800"/>
            <a:ext cx="3603698" cy="707886"/>
          </a:xfrm>
          <a:prstGeom prst="rect">
            <a:avLst/>
          </a:prstGeom>
          <a:noFill/>
        </p:spPr>
        <p:txBody>
          <a:bodyPr wrap="square" rtlCol="0">
            <a:spAutoFit/>
          </a:bodyPr>
          <a:lstStyle/>
          <a:p>
            <a:r>
              <a:rPr lang="en-US" sz="1000" dirty="0" smtClean="0"/>
              <a:t>13. Vigorito </a:t>
            </a:r>
            <a:r>
              <a:rPr lang="en-US" sz="1000" dirty="0"/>
              <a:t>MC, McNicoll L, Adams L</a:t>
            </a:r>
            <a:r>
              <a:rPr lang="en-US" sz="1000" dirty="0" smtClean="0"/>
              <a:t>, et </a:t>
            </a:r>
            <a:r>
              <a:rPr lang="en-US" sz="1000" dirty="0"/>
              <a:t>al. Improving safety culture results in Rhode Island ICUs: lessons learned from the development of action-oriented plans. Jt Comm J Qual Patient Saf. 2011 Nov;37(11):509-14. PMID: 22132663.</a:t>
            </a:r>
          </a:p>
        </p:txBody>
      </p:sp>
    </p:spTree>
    <p:extLst>
      <p:ext uri="{BB962C8B-B14F-4D97-AF65-F5344CB8AC3E}">
        <p14:creationId xmlns:p14="http://schemas.microsoft.com/office/powerpoint/2010/main" val="880270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HSOPS Data</a:t>
            </a:r>
            <a:endParaRPr lang="en-US" dirty="0"/>
          </a:p>
        </p:txBody>
      </p:sp>
      <p:sp>
        <p:nvSpPr>
          <p:cNvPr id="3" name="Content Placeholder 2"/>
          <p:cNvSpPr>
            <a:spLocks noGrp="1"/>
          </p:cNvSpPr>
          <p:nvPr>
            <p:ph idx="1"/>
          </p:nvPr>
        </p:nvSpPr>
        <p:spPr/>
        <p:txBody>
          <a:bodyPr/>
          <a:lstStyle/>
          <a:p>
            <a:pPr>
              <a:spcAft>
                <a:spcPts val="1200"/>
              </a:spcAft>
            </a:pPr>
            <a:r>
              <a:rPr lang="en-US" dirty="0" smtClean="0"/>
              <a:t>Provide opportunity to receive unit-based results and feedback</a:t>
            </a:r>
          </a:p>
          <a:p>
            <a:pPr>
              <a:spcAft>
                <a:spcPts val="1200"/>
              </a:spcAft>
            </a:pPr>
            <a:r>
              <a:rPr lang="en-US" dirty="0" smtClean="0"/>
              <a:t>Allow comparison with other hospital benchmarks</a:t>
            </a:r>
          </a:p>
          <a:p>
            <a:pPr lvl="1">
              <a:spcAft>
                <a:spcPts val="800"/>
              </a:spcAft>
            </a:pPr>
            <a:endParaRPr lang="en-US" sz="2000" dirty="0" smtClean="0"/>
          </a:p>
        </p:txBody>
      </p:sp>
      <p:pic>
        <p:nvPicPr>
          <p:cNvPr id="4" name="Picture 3" descr="Bar graph illustrating the percentage of positive responses to a survey question about teamwork within hospital units." title="Teamwork Within Hospital Units"/>
          <p:cNvPicPr>
            <a:picLocks noChangeAspect="1"/>
          </p:cNvPicPr>
          <p:nvPr/>
        </p:nvPicPr>
        <p:blipFill rotWithShape="1">
          <a:blip r:embed="rId3"/>
          <a:srcRect l="7929" t="7129"/>
          <a:stretch/>
        </p:blipFill>
        <p:spPr>
          <a:xfrm>
            <a:off x="715894" y="3810000"/>
            <a:ext cx="7970906" cy="2444116"/>
          </a:xfrm>
          <a:prstGeom prst="rect">
            <a:avLst/>
          </a:prstGeom>
          <a:ln>
            <a:solidFill>
              <a:schemeClr val="bg1">
                <a:lumMod val="75000"/>
              </a:schemeClr>
            </a:solidFill>
          </a:ln>
          <a:effectLst/>
        </p:spPr>
      </p:pic>
    </p:spTree>
    <p:extLst>
      <p:ext uri="{BB962C8B-B14F-4D97-AF65-F5344CB8AC3E}">
        <p14:creationId xmlns:p14="http://schemas.microsoft.com/office/powerpoint/2010/main" val="1595905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descr="Picture of question marks."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 y="838200"/>
            <a:ext cx="9144000" cy="5065776"/>
          </a:xfrm>
          <a:prstGeom prst="rect">
            <a:avLst/>
          </a:prstGeom>
        </p:spPr>
      </p:pic>
    </p:spTree>
    <p:extLst>
      <p:ext uri="{BB962C8B-B14F-4D97-AF65-F5344CB8AC3E}">
        <p14:creationId xmlns:p14="http://schemas.microsoft.com/office/powerpoint/2010/main" val="1872734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219200"/>
            <a:ext cx="8229600" cy="4734296"/>
          </a:xfrm>
        </p:spPr>
        <p:txBody>
          <a:bodyPr>
            <a:noAutofit/>
          </a:bodyPr>
          <a:lstStyle/>
          <a:p>
            <a:pPr>
              <a:buFont typeface="+mj-lt"/>
              <a:buAutoNum type="arabicPeriod"/>
            </a:pPr>
            <a:r>
              <a:rPr lang="en-US" sz="2000" dirty="0" smtClean="0"/>
              <a:t>Schein </a:t>
            </a:r>
            <a:r>
              <a:rPr lang="en-US" sz="2000" dirty="0"/>
              <a:t>E. Organizational culture and leadership, 4</a:t>
            </a:r>
            <a:r>
              <a:rPr lang="en-US" sz="2000" baseline="30000" dirty="0"/>
              <a:t>th</a:t>
            </a:r>
            <a:r>
              <a:rPr lang="en-US" sz="2000" dirty="0"/>
              <a:t> edition. San Francisco, CA: </a:t>
            </a:r>
            <a:r>
              <a:rPr lang="en-US" sz="2000" dirty="0" smtClean="0"/>
              <a:t>Jossey-Bass; </a:t>
            </a:r>
            <a:r>
              <a:rPr lang="en-US" sz="2000" dirty="0"/>
              <a:t>2010.</a:t>
            </a:r>
          </a:p>
          <a:p>
            <a:pPr>
              <a:buFont typeface="+mj-lt"/>
              <a:buAutoNum type="arabicPeriod"/>
            </a:pPr>
            <a:r>
              <a:rPr lang="sv-SE" sz="2000" dirty="0" smtClean="0"/>
              <a:t>Huang </a:t>
            </a:r>
            <a:r>
              <a:rPr lang="sv-SE" sz="2000" dirty="0"/>
              <a:t>DT, Clermont G, Kong L</a:t>
            </a:r>
            <a:r>
              <a:rPr lang="sv-SE" sz="2000" dirty="0" smtClean="0"/>
              <a:t>, et al. </a:t>
            </a:r>
            <a:r>
              <a:rPr lang="en-US" sz="2000" dirty="0"/>
              <a:t>Intensive care unit safety culture and outcomes: a US multicenter study. Int J Qual Health </a:t>
            </a:r>
            <a:r>
              <a:rPr lang="en-US" sz="2000" dirty="0" smtClean="0"/>
              <a:t>Care. </a:t>
            </a:r>
            <a:r>
              <a:rPr lang="en-US" sz="2000" dirty="0"/>
              <a:t>2010 Jun;22(3):151-61. PMID: </a:t>
            </a:r>
            <a:r>
              <a:rPr lang="en-US" sz="2000" dirty="0" smtClean="0"/>
              <a:t>20382662.</a:t>
            </a:r>
          </a:p>
          <a:p>
            <a:pPr>
              <a:buFont typeface="+mj-lt"/>
              <a:buAutoNum type="arabicPeriod"/>
            </a:pPr>
            <a:r>
              <a:rPr lang="sv-SE" sz="2000" dirty="0"/>
              <a:t>Mardon RE, Khanna K, Sorra J, </a:t>
            </a:r>
            <a:r>
              <a:rPr lang="sv-SE" sz="2000" dirty="0" smtClean="0"/>
              <a:t>et al. </a:t>
            </a:r>
            <a:r>
              <a:rPr lang="en-US" sz="2000" dirty="0" smtClean="0"/>
              <a:t>Exploring </a:t>
            </a:r>
            <a:r>
              <a:rPr lang="en-US" sz="2000" dirty="0"/>
              <a:t>relationships between hospital patient safety culture and adverse events. J Patient </a:t>
            </a:r>
            <a:r>
              <a:rPr lang="en-US" sz="2000" dirty="0" smtClean="0"/>
              <a:t>Saf. </a:t>
            </a:r>
            <a:r>
              <a:rPr lang="en-US" sz="2000" dirty="0"/>
              <a:t>2010 Dec;6(4):226-32. PMID: </a:t>
            </a:r>
            <a:r>
              <a:rPr lang="en-US" sz="2000" dirty="0" smtClean="0"/>
              <a:t>21099551.</a:t>
            </a:r>
          </a:p>
          <a:p>
            <a:pPr>
              <a:buFont typeface="+mj-lt"/>
              <a:buAutoNum type="arabicPeriod"/>
            </a:pPr>
            <a:r>
              <a:rPr lang="sv-SE" sz="2000" dirty="0"/>
              <a:t>MacDavitt K, Chou SS, Stone PW. </a:t>
            </a:r>
            <a:r>
              <a:rPr lang="en-US" sz="2000" dirty="0"/>
              <a:t>Organizational climate and health care outcomes. Jt Comm J Qual Patient </a:t>
            </a:r>
            <a:r>
              <a:rPr lang="en-US" sz="2000" dirty="0" smtClean="0"/>
              <a:t>Saf. </a:t>
            </a:r>
            <a:r>
              <a:rPr lang="en-US" sz="2000" dirty="0"/>
              <a:t>2007 Nov;33(11 Suppl):45-56. PMID: </a:t>
            </a:r>
            <a:r>
              <a:rPr lang="en-US" sz="2000" dirty="0" smtClean="0"/>
              <a:t>18173165.</a:t>
            </a:r>
          </a:p>
          <a:p>
            <a:pPr>
              <a:buFont typeface="+mj-lt"/>
              <a:buAutoNum type="arabicPeriod"/>
            </a:pPr>
            <a:r>
              <a:rPr lang="pt-BR" sz="2000" dirty="0"/>
              <a:t>Singer SJ, Falwell A, Gaba DM, </a:t>
            </a:r>
            <a:r>
              <a:rPr lang="pt-BR" sz="2000" dirty="0" smtClean="0"/>
              <a:t>et al. </a:t>
            </a:r>
            <a:r>
              <a:rPr lang="en-US" sz="2000" dirty="0"/>
              <a:t>Identifying organizational cultures that promote patient safety. Health Care Manage </a:t>
            </a:r>
            <a:r>
              <a:rPr lang="en-US" sz="2000" dirty="0" smtClean="0"/>
              <a:t>Rev. </a:t>
            </a:r>
            <a:r>
              <a:rPr lang="en-US" sz="2000" dirty="0"/>
              <a:t>2009 Oct-Dec;34(4):300-11. PMID: </a:t>
            </a:r>
            <a:r>
              <a:rPr lang="en-US" sz="2000" dirty="0" smtClean="0"/>
              <a:t>19858915.</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90228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219200"/>
            <a:ext cx="8229600" cy="4734296"/>
          </a:xfrm>
        </p:spPr>
        <p:txBody>
          <a:bodyPr>
            <a:noAutofit/>
          </a:bodyPr>
          <a:lstStyle/>
          <a:p>
            <a:pPr>
              <a:buFont typeface="+mj-lt"/>
              <a:buAutoNum type="arabicPeriod" startAt="6"/>
            </a:pPr>
            <a:r>
              <a:rPr lang="pt-BR" sz="2000" dirty="0"/>
              <a:t>Sorra J, Khanna K, Dyer N, et al.</a:t>
            </a:r>
            <a:r>
              <a:rPr lang="en-US" sz="2000" dirty="0"/>
              <a:t> Exploring relationships between patient safety culture and patients' assessments of hospital care. J Patient </a:t>
            </a:r>
            <a:r>
              <a:rPr lang="en-US" sz="2000" dirty="0" smtClean="0"/>
              <a:t>Saf. </a:t>
            </a:r>
            <a:r>
              <a:rPr lang="en-US" sz="2000" dirty="0"/>
              <a:t>2012 Sep;8(3):131-9. PMID: 22785344.</a:t>
            </a:r>
          </a:p>
          <a:p>
            <a:pPr>
              <a:buFont typeface="+mj-lt"/>
              <a:buAutoNum type="arabicPeriod" startAt="6"/>
            </a:pPr>
            <a:r>
              <a:rPr lang="en-US" sz="2000" dirty="0" smtClean="0"/>
              <a:t>Weaver SJ. A </a:t>
            </a:r>
            <a:r>
              <a:rPr lang="en-US" sz="2000" dirty="0"/>
              <a:t>configural approach to patient safety climate: </a:t>
            </a:r>
            <a:r>
              <a:rPr lang="en-US" sz="2000" dirty="0" smtClean="0"/>
              <a:t>the </a:t>
            </a:r>
            <a:r>
              <a:rPr lang="en-US" sz="2000" dirty="0"/>
              <a:t>relationship between climate profile characteristics and patient safety. </a:t>
            </a:r>
            <a:r>
              <a:rPr lang="en-US" sz="2000" dirty="0" smtClean="0"/>
              <a:t>(Unpublished doctoral dissertation). University </a:t>
            </a:r>
            <a:r>
              <a:rPr lang="en-US" sz="2000" dirty="0"/>
              <a:t>of Central </a:t>
            </a:r>
            <a:r>
              <a:rPr lang="en-US" sz="2000" dirty="0" smtClean="0"/>
              <a:t>Florida, Orlando, FL. 2011.</a:t>
            </a:r>
          </a:p>
          <a:p>
            <a:pPr>
              <a:buFont typeface="+mj-lt"/>
              <a:buAutoNum type="arabicPeriod" startAt="8"/>
            </a:pPr>
            <a:r>
              <a:rPr lang="en-US" sz="2000" dirty="0"/>
              <a:t>Haynes AB, Weiser TG, Berry WR, et al. Changes in safety attitude and relationship to decreased postoperative morbidity and mortality following implementation of a checklist-based surgical safety intervention. BMJ Qual </a:t>
            </a:r>
            <a:r>
              <a:rPr lang="en-US" sz="2000" dirty="0" smtClean="0"/>
              <a:t>Saf. </a:t>
            </a:r>
            <a:r>
              <a:rPr lang="en-US" sz="2000" dirty="0"/>
              <a:t>2011 Jan;20(1):102-7. PMID: 21228082.</a:t>
            </a:r>
          </a:p>
          <a:p>
            <a:pPr>
              <a:buFont typeface="+mj-lt"/>
              <a:buAutoNum type="arabicPeriod" startAt="8"/>
            </a:pPr>
            <a:r>
              <a:rPr lang="en-US" sz="2000" dirty="0"/>
              <a:t>Morello RT, Lowthian JA, Barker AL, et al. Strategies for improving patient safety culture in hospitals: a systematic review. BMJ Qual </a:t>
            </a:r>
            <a:r>
              <a:rPr lang="en-US" sz="2000" dirty="0" smtClean="0"/>
              <a:t>Saf. </a:t>
            </a:r>
            <a:r>
              <a:rPr lang="en-US" sz="2000" dirty="0"/>
              <a:t>2013 Jan;22(1):11-18. PMID: 22849965.</a:t>
            </a:r>
          </a:p>
          <a:p>
            <a:pPr>
              <a:buFont typeface="+mj-lt"/>
              <a:buAutoNum type="arabicPeriod" startAt="6"/>
            </a:pPr>
            <a:endParaRPr lang="en-US" sz="2000" dirty="0" smtClean="0"/>
          </a:p>
          <a:p>
            <a:endParaRPr lang="en-US" sz="2000" dirty="0"/>
          </a:p>
          <a:p>
            <a:endParaRPr lang="en-US" sz="2000" dirty="0"/>
          </a:p>
          <a:p>
            <a:endParaRPr lang="en-US" sz="2000" dirty="0"/>
          </a:p>
        </p:txBody>
      </p:sp>
    </p:spTree>
    <p:extLst>
      <p:ext uri="{BB962C8B-B14F-4D97-AF65-F5344CB8AC3E}">
        <p14:creationId xmlns:p14="http://schemas.microsoft.com/office/powerpoint/2010/main" val="2168192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219200"/>
            <a:ext cx="8229600" cy="4734296"/>
          </a:xfrm>
        </p:spPr>
        <p:txBody>
          <a:bodyPr>
            <a:noAutofit/>
          </a:bodyPr>
          <a:lstStyle/>
          <a:p>
            <a:pPr marL="457200" indent="-457200">
              <a:buFont typeface="+mj-lt"/>
              <a:buAutoNum type="arabicPeriod" startAt="10"/>
            </a:pPr>
            <a:r>
              <a:rPr lang="nl-NL" sz="2000" dirty="0"/>
              <a:t>van Noord I, de Bruijne MC, Twisk JW. </a:t>
            </a:r>
            <a:r>
              <a:rPr lang="en-US" sz="2000" dirty="0"/>
              <a:t>The relationship between patient safety culture and the implementation of organizational patient safety defences at emergency departments. Int J Qual Health </a:t>
            </a:r>
            <a:r>
              <a:rPr lang="en-US" sz="2000" dirty="0" smtClean="0"/>
              <a:t>Care. </a:t>
            </a:r>
            <a:r>
              <a:rPr lang="en-US" sz="2000" dirty="0"/>
              <a:t>2010 Jun;22(3):162-9. PMID: </a:t>
            </a:r>
            <a:r>
              <a:rPr lang="en-US" sz="2000" dirty="0" smtClean="0"/>
              <a:t>20382661.</a:t>
            </a:r>
          </a:p>
          <a:p>
            <a:pPr marL="457200" indent="-457200">
              <a:buFont typeface="+mj-lt"/>
              <a:buAutoNum type="arabicPeriod" startAt="10"/>
            </a:pPr>
            <a:r>
              <a:rPr lang="en-US" sz="2000" dirty="0" smtClean="0"/>
              <a:t>Promoting </a:t>
            </a:r>
            <a:r>
              <a:rPr lang="en-US" sz="2000" dirty="0"/>
              <a:t>a </a:t>
            </a:r>
            <a:r>
              <a:rPr lang="en-US" sz="2000" dirty="0" smtClean="0"/>
              <a:t>Culture </a:t>
            </a:r>
            <a:r>
              <a:rPr lang="en-US" sz="2000" dirty="0"/>
              <a:t>of </a:t>
            </a:r>
            <a:r>
              <a:rPr lang="en-US" sz="2000" dirty="0" smtClean="0"/>
              <a:t>Safety</a:t>
            </a:r>
            <a:r>
              <a:rPr lang="en-US" sz="2000" dirty="0"/>
              <a:t>. In </a:t>
            </a:r>
            <a:r>
              <a:rPr lang="en-US" sz="2000" dirty="0" smtClean="0"/>
              <a:t>Making </a:t>
            </a:r>
            <a:r>
              <a:rPr lang="en-US" sz="2000" dirty="0"/>
              <a:t>H</a:t>
            </a:r>
            <a:r>
              <a:rPr lang="en-US" sz="2000" dirty="0" smtClean="0"/>
              <a:t>ealthcare Safer II: An Updated Critical Analysis </a:t>
            </a:r>
            <a:r>
              <a:rPr lang="en-US" sz="2000" dirty="0"/>
              <a:t>of the </a:t>
            </a:r>
            <a:r>
              <a:rPr lang="en-US" sz="2000" dirty="0" smtClean="0"/>
              <a:t>Evidence </a:t>
            </a:r>
            <a:r>
              <a:rPr lang="en-US" sz="2000" dirty="0"/>
              <a:t>of </a:t>
            </a:r>
            <a:r>
              <a:rPr lang="en-US" sz="2000" dirty="0" smtClean="0"/>
              <a:t>Patient Safety Practices. AHRQ Publication No. 13-E001-EF. Rockville, MD: Agency for Healthcare Research and Quality. 2013. </a:t>
            </a:r>
            <a:r>
              <a:rPr lang="en-US" sz="2000" dirty="0">
                <a:hlinkClick r:id="rId3"/>
              </a:rPr>
              <a:t>http://</a:t>
            </a:r>
            <a:r>
              <a:rPr lang="en-US" sz="2000" dirty="0" smtClean="0">
                <a:hlinkClick r:id="rId3"/>
              </a:rPr>
              <a:t>www.ahrq.gov/research/findings/evidence-based-reports/ptsafetyuptp.html</a:t>
            </a:r>
            <a:r>
              <a:rPr lang="en-US" sz="2000" dirty="0" smtClean="0"/>
              <a:t>. Accessed December 3, 2014.</a:t>
            </a:r>
          </a:p>
          <a:p>
            <a:pPr marL="457200" indent="-457200">
              <a:buFont typeface="+mj-lt"/>
              <a:buAutoNum type="arabicPeriod" startAt="10"/>
            </a:pPr>
            <a:r>
              <a:rPr lang="en-US" sz="2000" dirty="0" smtClean="0"/>
              <a:t>AHRQ Hospital </a:t>
            </a:r>
            <a:r>
              <a:rPr lang="en-US" sz="2000" dirty="0"/>
              <a:t>Survey on Patient Safety </a:t>
            </a:r>
            <a:r>
              <a:rPr lang="en-US" sz="2000" dirty="0" smtClean="0"/>
              <a:t>Culture: User’s Guide. AHRQ </a:t>
            </a:r>
            <a:r>
              <a:rPr lang="en-US" sz="2000" dirty="0"/>
              <a:t>Publication No. 04-0041. Rockville, MD: Agency for Healthcare Research and Quality. September 2004. </a:t>
            </a:r>
            <a:r>
              <a:rPr lang="en-US" sz="2000" u="sng" dirty="0">
                <a:hlinkClick r:id="rId4"/>
              </a:rPr>
              <a:t>http://</a:t>
            </a:r>
            <a:r>
              <a:rPr lang="en-US" sz="2000" u="sng" dirty="0" smtClean="0">
                <a:hlinkClick r:id="rId4"/>
              </a:rPr>
              <a:t>www.ahrq.gov/hospcult.pdf</a:t>
            </a:r>
            <a:r>
              <a:rPr lang="en-US" sz="2000" dirty="0" smtClean="0"/>
              <a:t>. Accessed December 3, 2014.</a:t>
            </a:r>
            <a:endParaRPr lang="en-US" sz="2000" dirty="0"/>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2584423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371600"/>
            <a:ext cx="8229600" cy="4734296"/>
          </a:xfrm>
        </p:spPr>
        <p:txBody>
          <a:bodyPr>
            <a:noAutofit/>
          </a:bodyPr>
          <a:lstStyle/>
          <a:p>
            <a:pPr marL="457200" indent="-457200">
              <a:buFont typeface="+mj-lt"/>
              <a:buAutoNum type="arabicPeriod" startAt="13"/>
            </a:pPr>
            <a:r>
              <a:rPr lang="pt-BR" sz="2000" dirty="0" smtClean="0"/>
              <a:t>Vigorito </a:t>
            </a:r>
            <a:r>
              <a:rPr lang="pt-BR" sz="2000" dirty="0"/>
              <a:t>MC, McNicoll L, Adams </a:t>
            </a:r>
            <a:r>
              <a:rPr lang="pt-BR" sz="2000" dirty="0" smtClean="0"/>
              <a:t>L, et al. </a:t>
            </a:r>
            <a:r>
              <a:rPr lang="en-US" sz="2000" dirty="0"/>
              <a:t>Improving safety culture results in Rhode Island ICUs: lessons learned from the development of action-oriented plans. Jt Comm J Qual Patient </a:t>
            </a:r>
            <a:r>
              <a:rPr lang="en-US" sz="2000" dirty="0" smtClean="0"/>
              <a:t>Saf. </a:t>
            </a:r>
            <a:r>
              <a:rPr lang="en-US" sz="2000" dirty="0"/>
              <a:t>2011 Nov;37(11):509-14. PMID: </a:t>
            </a:r>
            <a:r>
              <a:rPr lang="en-US" sz="2000" dirty="0" smtClean="0"/>
              <a:t>22132663.</a:t>
            </a:r>
            <a:endParaRPr lang="en-US" sz="2000" dirty="0"/>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340404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What Is Safety Culture?</a:t>
            </a:r>
            <a:endParaRPr lang="en-US" dirty="0"/>
          </a:p>
        </p:txBody>
      </p:sp>
      <p:sp>
        <p:nvSpPr>
          <p:cNvPr id="7" name="Content Placeholder 6"/>
          <p:cNvSpPr>
            <a:spLocks noGrp="1"/>
          </p:cNvSpPr>
          <p:nvPr>
            <p:ph sz="half" idx="1"/>
          </p:nvPr>
        </p:nvSpPr>
        <p:spPr/>
        <p:txBody>
          <a:bodyPr>
            <a:normAutofit fontScale="85000" lnSpcReduction="20000"/>
          </a:bodyPr>
          <a:lstStyle/>
          <a:p>
            <a:pPr marL="577850">
              <a:spcAft>
                <a:spcPts val="1200"/>
              </a:spcAft>
              <a:buFont typeface="Arial" panose="020B0604020202020204" pitchFamily="34" charset="0"/>
              <a:buChar char="•"/>
              <a:defRPr/>
            </a:pPr>
            <a:r>
              <a:rPr lang="en-US" sz="2800" dirty="0">
                <a:cs typeface="Arial" pitchFamily="34" charset="0"/>
              </a:rPr>
              <a:t>Perceived priority of safety relative to other </a:t>
            </a:r>
            <a:r>
              <a:rPr lang="en-US" sz="2800" dirty="0" smtClean="0">
                <a:cs typeface="Arial" pitchFamily="34" charset="0"/>
              </a:rPr>
              <a:t>goals</a:t>
            </a:r>
            <a:endParaRPr lang="en-US" sz="2800" dirty="0">
              <a:cs typeface="Arial" pitchFamily="34" charset="0"/>
            </a:endParaRPr>
          </a:p>
          <a:p>
            <a:pPr marL="577850">
              <a:spcAft>
                <a:spcPts val="800"/>
              </a:spcAft>
              <a:buFont typeface="Arial" panose="020B0604020202020204" pitchFamily="34" charset="0"/>
              <a:buChar char="•"/>
              <a:defRPr/>
            </a:pPr>
            <a:r>
              <a:rPr lang="en-US" sz="2800" dirty="0">
                <a:cs typeface="Arial" pitchFamily="34" charset="0"/>
              </a:rPr>
              <a:t>Culture is the compass team members use to guide their behaviors, attitudes, </a:t>
            </a:r>
            <a:r>
              <a:rPr lang="en-US" sz="2800" dirty="0" smtClean="0">
                <a:cs typeface="Arial" pitchFamily="34" charset="0"/>
              </a:rPr>
              <a:t>and </a:t>
            </a:r>
            <a:r>
              <a:rPr lang="en-US" sz="2800" dirty="0">
                <a:cs typeface="Arial" pitchFamily="34" charset="0"/>
              </a:rPr>
              <a:t>perceptions on the job</a:t>
            </a:r>
          </a:p>
          <a:p>
            <a:pPr marL="1257300" lvl="4" indent="-342900">
              <a:buFont typeface="Calibri" panose="020F0502020204030204" pitchFamily="34" charset="0"/>
              <a:buChar char="–"/>
              <a:defRPr/>
            </a:pPr>
            <a:r>
              <a:rPr lang="en-US" sz="2400" dirty="0">
                <a:cs typeface="Arial" pitchFamily="34" charset="0"/>
              </a:rPr>
              <a:t>What will I get praised for?</a:t>
            </a:r>
          </a:p>
          <a:p>
            <a:pPr marL="1257300" lvl="4" indent="-342900">
              <a:buFont typeface="Calibri" panose="020F0502020204030204" pitchFamily="34" charset="0"/>
              <a:buChar char="–"/>
              <a:defRPr/>
            </a:pPr>
            <a:r>
              <a:rPr lang="en-US" sz="2400" dirty="0">
                <a:cs typeface="Arial" pitchFamily="34" charset="0"/>
              </a:rPr>
              <a:t>What will I get reprimanded for?</a:t>
            </a:r>
          </a:p>
          <a:p>
            <a:pPr marL="1257300" lvl="4" indent="-342900">
              <a:spcAft>
                <a:spcPts val="1200"/>
              </a:spcAft>
              <a:buFont typeface="Calibri" panose="020F0502020204030204" pitchFamily="34" charset="0"/>
              <a:buChar char="–"/>
              <a:defRPr/>
            </a:pPr>
            <a:r>
              <a:rPr lang="en-US" sz="2400" dirty="0">
                <a:cs typeface="Arial" pitchFamily="34" charset="0"/>
              </a:rPr>
              <a:t>What is the “right” thing to do</a:t>
            </a:r>
            <a:r>
              <a:rPr lang="en-US" sz="2400" dirty="0" smtClean="0">
                <a:cs typeface="Arial" pitchFamily="34" charset="0"/>
              </a:rPr>
              <a:t>?</a:t>
            </a:r>
            <a:endParaRPr lang="en-US" sz="2400" dirty="0">
              <a:cs typeface="Arial" pitchFamily="34" charset="0"/>
            </a:endParaRPr>
          </a:p>
        </p:txBody>
      </p:sp>
      <p:grpSp>
        <p:nvGrpSpPr>
          <p:cNvPr id="8" name="Group 7" descr="Top box (1) is labeled &quot;Culture.&quot; Middle box (2) is labeled &quot;Behavior on the Job&quot; and Lower box (3) is labeled &quot;Outcomes.&quot; The &quot;Outcomes&quot; box includes two examples: patient and family safety and provider safety. &#10;Arrows connect all boxes to show cycle between culture, behavior on the job and outcome. Culture drives behavior on the job, which contributes to safety outcomes. Those outcomes in turn contribute to behavior on the job and the culture. " title="Safety Culture Cycle"/>
          <p:cNvGrpSpPr/>
          <p:nvPr/>
        </p:nvGrpSpPr>
        <p:grpSpPr>
          <a:xfrm>
            <a:off x="5257800" y="1828800"/>
            <a:ext cx="2590800" cy="3581400"/>
            <a:chOff x="6248400" y="2057400"/>
            <a:chExt cx="2590800" cy="3581400"/>
          </a:xfrm>
        </p:grpSpPr>
        <p:sp>
          <p:nvSpPr>
            <p:cNvPr id="9" name="Up Arrow 8"/>
            <p:cNvSpPr/>
            <p:nvPr/>
          </p:nvSpPr>
          <p:spPr>
            <a:xfrm>
              <a:off x="6553200" y="3048000"/>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0" name="Up Arrow 9"/>
            <p:cNvSpPr/>
            <p:nvPr/>
          </p:nvSpPr>
          <p:spPr>
            <a:xfrm>
              <a:off x="7239000" y="3048000"/>
              <a:ext cx="381000" cy="16764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1" name="Up Arrow 10"/>
            <p:cNvSpPr/>
            <p:nvPr/>
          </p:nvSpPr>
          <p:spPr>
            <a:xfrm rot="10800000">
              <a:off x="7924799" y="3048000"/>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0800000">
              <a:off x="7924800" y="4343399"/>
              <a:ext cx="381000" cy="3810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6248400" y="20574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CULTURE</a:t>
              </a:r>
              <a:endParaRPr lang="en-US" sz="2400" b="1" dirty="0">
                <a:solidFill>
                  <a:schemeClr val="tx1"/>
                </a:solidFill>
              </a:endParaRPr>
            </a:p>
          </p:txBody>
        </p:sp>
        <p:sp>
          <p:nvSpPr>
            <p:cNvPr id="14" name="Rectangle 13"/>
            <p:cNvSpPr/>
            <p:nvPr/>
          </p:nvSpPr>
          <p:spPr>
            <a:xfrm>
              <a:off x="6248400" y="34290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BEHAVIOR </a:t>
              </a:r>
            </a:p>
            <a:p>
              <a:pPr algn="ctr"/>
              <a:r>
                <a:rPr lang="en-US" sz="2400" b="1" dirty="0" smtClean="0">
                  <a:solidFill>
                    <a:schemeClr val="tx1"/>
                  </a:solidFill>
                </a:rPr>
                <a:t>ON THE JOB</a:t>
              </a:r>
              <a:endParaRPr lang="en-US" sz="2400" b="1" dirty="0">
                <a:solidFill>
                  <a:schemeClr val="tx1"/>
                </a:solidFill>
              </a:endParaRPr>
            </a:p>
          </p:txBody>
        </p:sp>
        <p:sp>
          <p:nvSpPr>
            <p:cNvPr id="15" name="Rectangle 14"/>
            <p:cNvSpPr/>
            <p:nvPr/>
          </p:nvSpPr>
          <p:spPr>
            <a:xfrm>
              <a:off x="6248400" y="4724400"/>
              <a:ext cx="2590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OUTCOMES</a:t>
              </a:r>
            </a:p>
            <a:p>
              <a:pPr algn="ctr"/>
              <a:r>
                <a:rPr lang="en-US" sz="1600" dirty="0" smtClean="0">
                  <a:solidFill>
                    <a:schemeClr val="tx1"/>
                  </a:solidFill>
                </a:rPr>
                <a:t>Patient and Family Safety</a:t>
              </a:r>
            </a:p>
            <a:p>
              <a:pPr algn="ctr"/>
              <a:r>
                <a:rPr lang="en-US" sz="1600" dirty="0" smtClean="0">
                  <a:solidFill>
                    <a:schemeClr val="tx1"/>
                  </a:solidFill>
                </a:rPr>
                <a:t>Care Provider Safety</a:t>
              </a:r>
              <a:endParaRPr lang="en-US" sz="1600" dirty="0">
                <a:solidFill>
                  <a:schemeClr val="tx1"/>
                </a:solidFill>
              </a:endParaRPr>
            </a:p>
          </p:txBody>
        </p:sp>
      </p:grpSp>
    </p:spTree>
    <p:extLst>
      <p:ext uri="{BB962C8B-B14F-4D97-AF65-F5344CB8AC3E}">
        <p14:creationId xmlns:p14="http://schemas.microsoft.com/office/powerpoint/2010/main" val="28710331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Aspects of Safety Culture</a:t>
            </a:r>
            <a:r>
              <a:rPr lang="en-US" baseline="30000" dirty="0" smtClean="0"/>
              <a:t>1</a:t>
            </a:r>
            <a:endParaRPr lang="en-US" baseline="30000" dirty="0"/>
          </a:p>
        </p:txBody>
      </p:sp>
      <p:sp>
        <p:nvSpPr>
          <p:cNvPr id="4" name="Text Placeholder 3"/>
          <p:cNvSpPr>
            <a:spLocks noGrp="1"/>
          </p:cNvSpPr>
          <p:nvPr>
            <p:ph type="body" sz="quarter" idx="13"/>
          </p:nvPr>
        </p:nvSpPr>
        <p:spPr>
          <a:xfrm>
            <a:off x="5638800" y="5791200"/>
            <a:ext cx="3276600" cy="304800"/>
          </a:xfrm>
        </p:spPr>
        <p:txBody>
          <a:bodyPr>
            <a:noAutofit/>
          </a:bodyPr>
          <a:lstStyle/>
          <a:p>
            <a:pPr marL="0" lvl="0" indent="0">
              <a:buNone/>
            </a:pPr>
            <a:r>
              <a:rPr lang="en-US" sz="900" dirty="0" smtClean="0"/>
              <a:t>1. Schein </a:t>
            </a:r>
            <a:r>
              <a:rPr lang="en-US" sz="900" dirty="0"/>
              <a:t>E. Organizational culture and leadership, 4th edition. San Francisco, CA: Jossey-Bass; 2010.</a:t>
            </a:r>
          </a:p>
          <a:p>
            <a:endParaRPr lang="en-US" dirty="0"/>
          </a:p>
        </p:txBody>
      </p:sp>
      <p:graphicFrame>
        <p:nvGraphicFramePr>
          <p:cNvPr id="5" name="Diagram 4" descr="Diagram of a converging radial that outlines six domains of safety culture. The central circle is labeled culture of safety. Surrounding this central circle are six boxes with arrows pointing to the circle. These boxes are labeled:&#10;1. Communication patterns and language&#10;2. Feedback, reward, and corrective action practices&#10;3. Formal and informal leader actions and expectations&#10;4. Teamwork processes (e.g., backup behavior)&#10;5. Resource allocation practices&#10;6. Error-detection and corrective system&#10;&#10;Based on definitions of culture proposed by Dr. Edgar Schein, MIT Sloan School of Management. Source: Armstrong Institute for Patient Safety and Quality&#10;" title="The core aspects of safety culture"/>
          <p:cNvGraphicFramePr/>
          <p:nvPr>
            <p:extLst>
              <p:ext uri="{D42A27DB-BD31-4B8C-83A1-F6EECF244321}">
                <p14:modId xmlns:p14="http://schemas.microsoft.com/office/powerpoint/2010/main" val="4169043392"/>
              </p:ext>
            </p:extLst>
          </p:nvPr>
        </p:nvGraphicFramePr>
        <p:xfrm>
          <a:off x="609600" y="1143000"/>
          <a:ext cx="807720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759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1278523"/>
            <a:ext cx="9144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 name="Title 1"/>
          <p:cNvSpPr>
            <a:spLocks noGrp="1"/>
          </p:cNvSpPr>
          <p:nvPr>
            <p:ph type="title"/>
          </p:nvPr>
        </p:nvSpPr>
        <p:spPr/>
        <p:txBody>
          <a:bodyPr>
            <a:normAutofit/>
          </a:bodyPr>
          <a:lstStyle/>
          <a:p>
            <a:r>
              <a:rPr lang="en-US" dirty="0" smtClean="0"/>
              <a:t>Model for Improving Care</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descr="Figure illustrating how to use the TRIP framework to address common problems through technical work and how to use CUSP to address local problems through adaptive work." title="Model for Improving Care"/>
          <p:cNvGrpSpPr/>
          <p:nvPr/>
        </p:nvGrpSpPr>
        <p:grpSpPr>
          <a:xfrm>
            <a:off x="514024" y="973723"/>
            <a:ext cx="8198253" cy="5257800"/>
            <a:chOff x="514024" y="973723"/>
            <a:chExt cx="8198253" cy="5257800"/>
          </a:xfrm>
        </p:grpSpPr>
        <p:sp>
          <p:nvSpPr>
            <p:cNvPr id="7" name="Rectangle 6"/>
            <p:cNvSpPr/>
            <p:nvPr/>
          </p:nvSpPr>
          <p:spPr bwMode="auto">
            <a:xfrm>
              <a:off x="5928986" y="2231023"/>
              <a:ext cx="2514600" cy="35433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ts val="0"/>
                </a:spcBef>
                <a:spcAft>
                  <a:spcPts val="600"/>
                </a:spcAft>
                <a:buFont typeface="+mj-lt"/>
                <a:buAutoNum type="arabicPeriod"/>
                <a:defRPr/>
              </a:pPr>
              <a:endParaRPr lang="en-US" sz="1600" dirty="0" smtClean="0">
                <a:solidFill>
                  <a:schemeClr val="tx1">
                    <a:lumMod val="75000"/>
                  </a:schemeClr>
                </a:solidFill>
                <a:latin typeface="Tahoma"/>
                <a:cs typeface="Tahoma"/>
              </a:endParaRPr>
            </a:p>
            <a:p>
              <a:pPr marL="342900" indent="-342900" fontAlgn="auto">
                <a:spcBef>
                  <a:spcPts val="0"/>
                </a:spcBef>
                <a:spcAft>
                  <a:spcPts val="600"/>
                </a:spcAft>
                <a:buFont typeface="+mj-lt"/>
                <a:buAutoNum type="arabicPeriod"/>
                <a:defRPr/>
              </a:pPr>
              <a:endParaRPr lang="en-US" sz="1600" dirty="0" smtClean="0">
                <a:solidFill>
                  <a:schemeClr val="tx1">
                    <a:lumMod val="75000"/>
                  </a:schemeClr>
                </a:solidFill>
                <a:latin typeface="Tahoma"/>
                <a:cs typeface="Tahoma"/>
              </a:endParaRPr>
            </a:p>
            <a:p>
              <a:pPr marL="342900" indent="-342900" fontAlgn="auto">
                <a:spcBef>
                  <a:spcPts val="0"/>
                </a:spcBef>
                <a:spcAft>
                  <a:spcPts val="600"/>
                </a:spcAft>
                <a:buFont typeface="+mj-lt"/>
                <a:buAutoNum type="arabicPeriod"/>
                <a:defRPr/>
              </a:pPr>
              <a:endParaRPr lang="en-US" sz="1600" dirty="0">
                <a:solidFill>
                  <a:schemeClr val="tx1">
                    <a:lumMod val="75000"/>
                  </a:schemeClr>
                </a:solidFill>
                <a:latin typeface="Tahoma"/>
                <a:cs typeface="Tahoma"/>
              </a:endParaRPr>
            </a:p>
            <a:p>
              <a:pPr marL="342900" indent="-342900" fontAlgn="auto">
                <a:spcBef>
                  <a:spcPts val="0"/>
                </a:spcBef>
                <a:spcAft>
                  <a:spcPts val="600"/>
                </a:spcAft>
                <a:buFont typeface="+mj-lt"/>
                <a:buAutoNum type="arabicPeriod"/>
                <a:defRPr/>
              </a:pPr>
              <a:r>
                <a:rPr lang="en-US" sz="1600" dirty="0" smtClean="0">
                  <a:solidFill>
                    <a:schemeClr val="tx1">
                      <a:lumMod val="75000"/>
                    </a:schemeClr>
                  </a:solidFill>
                  <a:cs typeface="Tahoma"/>
                </a:rPr>
                <a:t>Educate </a:t>
              </a:r>
              <a:r>
                <a:rPr lang="en-US" sz="1600" dirty="0">
                  <a:solidFill>
                    <a:schemeClr val="tx1">
                      <a:lumMod val="75000"/>
                    </a:schemeClr>
                  </a:solidFill>
                  <a:cs typeface="Tahoma"/>
                </a:rPr>
                <a:t>staff on science of </a:t>
              </a:r>
              <a:r>
                <a:rPr lang="en-US" sz="1600" dirty="0" smtClean="0">
                  <a:solidFill>
                    <a:schemeClr val="tx1">
                      <a:lumMod val="75000"/>
                    </a:schemeClr>
                  </a:solidFill>
                  <a:cs typeface="Tahoma"/>
                </a:rPr>
                <a:t>safety</a:t>
              </a:r>
            </a:p>
            <a:p>
              <a:pPr marL="342900" indent="-342900" fontAlgn="auto">
                <a:spcBef>
                  <a:spcPts val="0"/>
                </a:spcBef>
                <a:spcAft>
                  <a:spcPts val="600"/>
                </a:spcAft>
                <a:buFont typeface="+mj-lt"/>
                <a:buAutoNum type="arabicPeriod"/>
                <a:defRPr/>
              </a:pPr>
              <a:r>
                <a:rPr lang="en-US" sz="1600" dirty="0" smtClean="0">
                  <a:solidFill>
                    <a:schemeClr val="tx1"/>
                  </a:solidFill>
                  <a:cs typeface="Tahoma"/>
                </a:rPr>
                <a:t>Identify defects</a:t>
              </a:r>
              <a:endParaRPr lang="en-US" sz="1600" dirty="0">
                <a:solidFill>
                  <a:schemeClr val="tx1"/>
                </a:solidFill>
                <a:cs typeface="Tahoma"/>
              </a:endParaRPr>
            </a:p>
            <a:p>
              <a:pPr marL="342900" indent="-342900" fontAlgn="auto">
                <a:spcBef>
                  <a:spcPts val="0"/>
                </a:spcBef>
                <a:spcAft>
                  <a:spcPts val="600"/>
                </a:spcAft>
                <a:buFont typeface="+mj-lt"/>
                <a:buAutoNum type="arabicPeriod"/>
                <a:defRPr/>
              </a:pPr>
              <a:r>
                <a:rPr lang="en-US" sz="1600" dirty="0" smtClean="0">
                  <a:solidFill>
                    <a:schemeClr val="tx1"/>
                  </a:solidFill>
                  <a:cs typeface="Tahoma"/>
                </a:rPr>
                <a:t>Assign </a:t>
              </a:r>
              <a:r>
                <a:rPr lang="en-US" sz="1600" dirty="0">
                  <a:solidFill>
                    <a:schemeClr val="tx1"/>
                  </a:solidFill>
                  <a:cs typeface="Tahoma"/>
                </a:rPr>
                <a:t>executive to adopt </a:t>
              </a:r>
              <a:r>
                <a:rPr lang="en-US" sz="1600" dirty="0" smtClean="0">
                  <a:solidFill>
                    <a:schemeClr val="tx1"/>
                  </a:solidFill>
                  <a:cs typeface="Tahoma"/>
                </a:rPr>
                <a:t>unit</a:t>
              </a:r>
              <a:endParaRPr lang="en-US" sz="1600" dirty="0">
                <a:solidFill>
                  <a:schemeClr val="tx1"/>
                </a:solidFill>
                <a:cs typeface="Tahoma"/>
              </a:endParaRPr>
            </a:p>
            <a:p>
              <a:pPr marL="342900" indent="-342900" fontAlgn="auto">
                <a:spcBef>
                  <a:spcPts val="0"/>
                </a:spcBef>
                <a:spcAft>
                  <a:spcPts val="600"/>
                </a:spcAft>
                <a:buFont typeface="+mj-lt"/>
                <a:buAutoNum type="arabicPeriod"/>
                <a:defRPr/>
              </a:pPr>
              <a:r>
                <a:rPr lang="en-US" sz="1600" dirty="0" smtClean="0">
                  <a:solidFill>
                    <a:schemeClr val="tx1"/>
                  </a:solidFill>
                  <a:cs typeface="Tahoma"/>
                </a:rPr>
                <a:t>Learn </a:t>
              </a:r>
              <a:r>
                <a:rPr lang="en-US" sz="1600" dirty="0">
                  <a:solidFill>
                    <a:schemeClr val="tx1"/>
                  </a:solidFill>
                  <a:cs typeface="Tahoma"/>
                </a:rPr>
                <a:t>from one defect per </a:t>
              </a:r>
              <a:r>
                <a:rPr lang="en-US" sz="1600" dirty="0" smtClean="0">
                  <a:solidFill>
                    <a:schemeClr val="tx1"/>
                  </a:solidFill>
                  <a:cs typeface="Tahoma"/>
                </a:rPr>
                <a:t>quarter</a:t>
              </a:r>
              <a:endParaRPr lang="en-US" sz="1600" dirty="0">
                <a:solidFill>
                  <a:schemeClr val="tx1"/>
                </a:solidFill>
                <a:cs typeface="Tahoma"/>
              </a:endParaRPr>
            </a:p>
            <a:p>
              <a:pPr marL="342900" indent="-342900" fontAlgn="auto">
                <a:spcBef>
                  <a:spcPts val="0"/>
                </a:spcBef>
                <a:spcAft>
                  <a:spcPts val="600"/>
                </a:spcAft>
                <a:buFont typeface="+mj-lt"/>
                <a:buAutoNum type="arabicPeriod"/>
                <a:defRPr/>
              </a:pPr>
              <a:r>
                <a:rPr lang="en-US" sz="1600" dirty="0" smtClean="0">
                  <a:solidFill>
                    <a:schemeClr val="tx1"/>
                  </a:solidFill>
                  <a:cs typeface="Tahoma"/>
                </a:rPr>
                <a:t>Implement </a:t>
              </a:r>
              <a:r>
                <a:rPr lang="en-US" sz="1600" dirty="0">
                  <a:solidFill>
                    <a:schemeClr val="tx1"/>
                  </a:solidFill>
                  <a:cs typeface="Tahoma"/>
                </a:rPr>
                <a:t>teamwork tools </a:t>
              </a:r>
            </a:p>
          </p:txBody>
        </p:sp>
        <p:sp>
          <p:nvSpPr>
            <p:cNvPr id="9" name="Rectangle 8"/>
            <p:cNvSpPr/>
            <p:nvPr/>
          </p:nvSpPr>
          <p:spPr bwMode="auto">
            <a:xfrm>
              <a:off x="514024" y="2116723"/>
              <a:ext cx="2519362" cy="36576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600"/>
                </a:spcAft>
                <a:buFont typeface="+mj-lt"/>
                <a:buAutoNum type="arabicPeriod"/>
                <a:defRPr/>
              </a:pPr>
              <a:r>
                <a:rPr lang="en-US" sz="1600" dirty="0" smtClean="0">
                  <a:solidFill>
                    <a:schemeClr val="tx1"/>
                  </a:solidFill>
                  <a:cs typeface="Tahoma"/>
                </a:rPr>
                <a:t>Summarize </a:t>
              </a:r>
              <a:r>
                <a:rPr lang="en-US" sz="1600" dirty="0">
                  <a:solidFill>
                    <a:schemeClr val="tx1"/>
                  </a:solidFill>
                  <a:cs typeface="Tahoma"/>
                </a:rPr>
                <a:t>the  evidence </a:t>
              </a:r>
              <a:r>
                <a:rPr lang="en-US" sz="1600" dirty="0" smtClean="0">
                  <a:solidFill>
                    <a:schemeClr val="tx1"/>
                  </a:solidFill>
                  <a:cs typeface="Tahoma"/>
                </a:rPr>
                <a:t>in </a:t>
              </a:r>
              <a:r>
                <a:rPr lang="en-US" sz="1600" dirty="0">
                  <a:solidFill>
                    <a:schemeClr val="tx1"/>
                  </a:solidFill>
                  <a:cs typeface="Tahoma"/>
                </a:rPr>
                <a:t>a </a:t>
              </a:r>
              <a:r>
                <a:rPr lang="en-US" sz="1600" dirty="0" smtClean="0">
                  <a:solidFill>
                    <a:schemeClr val="tx1"/>
                  </a:solidFill>
                  <a:cs typeface="Tahoma"/>
                </a:rPr>
                <a:t>checklist</a:t>
              </a:r>
              <a:endParaRPr lang="en-US" sz="1600" dirty="0">
                <a:solidFill>
                  <a:schemeClr val="tx1"/>
                </a:solidFill>
                <a:cs typeface="Tahoma"/>
              </a:endParaRPr>
            </a:p>
            <a:p>
              <a:pPr marL="342900" indent="-342900">
                <a:spcAft>
                  <a:spcPts val="600"/>
                </a:spcAft>
                <a:buFont typeface="Calibri" charset="0"/>
                <a:buAutoNum type="arabicPeriod"/>
                <a:defRPr/>
              </a:pPr>
              <a:r>
                <a:rPr lang="en-US" sz="1600" dirty="0">
                  <a:solidFill>
                    <a:schemeClr val="tx1"/>
                  </a:solidFill>
                  <a:cs typeface="Tahoma"/>
                </a:rPr>
                <a:t>Identify local barriers to implementation </a:t>
              </a:r>
            </a:p>
            <a:p>
              <a:pPr marL="342900" indent="-342900">
                <a:spcAft>
                  <a:spcPts val="600"/>
                </a:spcAft>
                <a:buFont typeface="Calibri" charset="0"/>
                <a:buAutoNum type="arabicPeriod"/>
                <a:defRPr/>
              </a:pPr>
              <a:r>
                <a:rPr lang="en-US" sz="1600" dirty="0">
                  <a:solidFill>
                    <a:schemeClr val="tx1"/>
                  </a:solidFill>
                  <a:cs typeface="Tahoma"/>
                </a:rPr>
                <a:t>Measure  </a:t>
              </a:r>
              <a:r>
                <a:rPr lang="en-US" sz="1600" dirty="0" smtClean="0">
                  <a:solidFill>
                    <a:schemeClr val="tx1"/>
                  </a:solidFill>
                  <a:cs typeface="Tahoma"/>
                </a:rPr>
                <a:t>performance</a:t>
              </a:r>
              <a:endParaRPr lang="en-US" sz="1600" dirty="0">
                <a:solidFill>
                  <a:schemeClr val="tx1"/>
                </a:solidFill>
                <a:cs typeface="Tahoma"/>
              </a:endParaRPr>
            </a:p>
            <a:p>
              <a:pPr marL="342900" indent="-342900">
                <a:spcAft>
                  <a:spcPts val="600"/>
                </a:spcAft>
                <a:buFont typeface="Calibri" charset="0"/>
                <a:buAutoNum type="arabicPeriod"/>
                <a:defRPr/>
              </a:pPr>
              <a:r>
                <a:rPr lang="en-US" sz="1600" dirty="0">
                  <a:solidFill>
                    <a:schemeClr val="tx1"/>
                  </a:solidFill>
                  <a:cs typeface="Tahoma"/>
                </a:rPr>
                <a:t>Ensure all patients get the </a:t>
              </a:r>
              <a:r>
                <a:rPr lang="en-US" sz="1600" dirty="0" smtClean="0">
                  <a:solidFill>
                    <a:schemeClr val="tx1"/>
                  </a:solidFill>
                  <a:cs typeface="Tahoma"/>
                </a:rPr>
                <a:t>evidence </a:t>
              </a:r>
              <a:endParaRPr lang="en-US" sz="1600" dirty="0">
                <a:solidFill>
                  <a:schemeClr val="tx1"/>
                </a:solidFill>
                <a:cs typeface="Tahoma"/>
              </a:endParaRPr>
            </a:p>
            <a:p>
              <a:pPr marL="342900" indent="-342900">
                <a:spcAft>
                  <a:spcPts val="600"/>
                </a:spcAft>
                <a:buFont typeface="Calibri" charset="0"/>
                <a:buAutoNum type="arabicPeriod"/>
                <a:defRPr/>
              </a:pPr>
              <a:endParaRPr lang="en-US" sz="1100" dirty="0">
                <a:solidFill>
                  <a:schemeClr val="tx1"/>
                </a:solidFill>
                <a:cs typeface="Tahoma"/>
              </a:endParaRPr>
            </a:p>
            <a:p>
              <a:pPr marL="342900" indent="-342900">
                <a:spcAft>
                  <a:spcPts val="600"/>
                </a:spcAft>
                <a:defRPr/>
              </a:pPr>
              <a:endParaRPr lang="en-US" sz="1100" dirty="0">
                <a:solidFill>
                  <a:srgbClr val="FFFFFF"/>
                </a:solidFill>
                <a:cs typeface="Tahoma"/>
              </a:endParaRPr>
            </a:p>
          </p:txBody>
        </p:sp>
        <p:sp>
          <p:nvSpPr>
            <p:cNvPr id="11" name="Rectangle 10"/>
            <p:cNvSpPr/>
            <p:nvPr/>
          </p:nvSpPr>
          <p:spPr bwMode="auto">
            <a:xfrm>
              <a:off x="3185786" y="2116723"/>
              <a:ext cx="2443163" cy="36576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spcAft>
                  <a:spcPts val="600"/>
                </a:spcAft>
                <a:buFont typeface="+mj-lt"/>
                <a:buAutoNum type="arabicPeriod"/>
              </a:pPr>
              <a:r>
                <a:rPr lang="en-US" sz="1600" dirty="0" smtClean="0">
                  <a:solidFill>
                    <a:schemeClr val="tx1"/>
                  </a:solidFill>
                  <a:cs typeface="Tahoma"/>
                </a:rPr>
                <a:t>Elevate head of bed 30 degrees</a:t>
              </a:r>
              <a:endParaRPr lang="en-US" sz="1600" dirty="0">
                <a:solidFill>
                  <a:schemeClr val="tx1"/>
                </a:solidFill>
                <a:cs typeface="Tahoma"/>
              </a:endParaRPr>
            </a:p>
            <a:p>
              <a:pPr marL="342900" indent="-342900">
                <a:spcAft>
                  <a:spcPts val="600"/>
                </a:spcAft>
                <a:buAutoNum type="arabicPeriod"/>
              </a:pPr>
              <a:r>
                <a:rPr lang="en-US" sz="1600" dirty="0" smtClean="0">
                  <a:solidFill>
                    <a:schemeClr val="tx1"/>
                  </a:solidFill>
                  <a:cs typeface="Tahoma"/>
                </a:rPr>
                <a:t>Use subglottic endotracheal tubes if intubated ≥72 hours</a:t>
              </a:r>
              <a:endParaRPr lang="en-US" sz="1600" dirty="0">
                <a:solidFill>
                  <a:schemeClr val="tx1"/>
                </a:solidFill>
                <a:cs typeface="Tahoma"/>
              </a:endParaRPr>
            </a:p>
            <a:p>
              <a:pPr marL="342900" indent="-342900">
                <a:spcAft>
                  <a:spcPts val="600"/>
                </a:spcAft>
                <a:buAutoNum type="arabicPeriod"/>
              </a:pPr>
              <a:r>
                <a:rPr lang="en-US" sz="1600" dirty="0" smtClean="0">
                  <a:solidFill>
                    <a:schemeClr val="tx1"/>
                  </a:solidFill>
                  <a:cs typeface="Tahoma"/>
                </a:rPr>
                <a:t>Perform spontaneous awakening and breathing trials</a:t>
              </a:r>
            </a:p>
            <a:p>
              <a:pPr marL="342900" indent="-342900">
                <a:spcAft>
                  <a:spcPts val="600"/>
                </a:spcAft>
                <a:buAutoNum type="arabicPeriod"/>
              </a:pPr>
              <a:r>
                <a:rPr lang="en-US" sz="1600" dirty="0" smtClean="0">
                  <a:solidFill>
                    <a:schemeClr val="tx1"/>
                  </a:solidFill>
                  <a:cs typeface="Tahoma"/>
                </a:rPr>
                <a:t>Minimize sedation level</a:t>
              </a:r>
            </a:p>
            <a:p>
              <a:pPr marL="342900" indent="-342900">
                <a:spcAft>
                  <a:spcPts val="600"/>
                </a:spcAft>
                <a:buAutoNum type="arabicPeriod"/>
              </a:pPr>
              <a:r>
                <a:rPr lang="en-US" sz="1600" dirty="0" smtClean="0">
                  <a:solidFill>
                    <a:schemeClr val="tx1"/>
                  </a:solidFill>
                  <a:cs typeface="Tahoma"/>
                </a:rPr>
                <a:t>Assess then address delirium</a:t>
              </a:r>
            </a:p>
            <a:p>
              <a:pPr marL="342900" indent="-342900">
                <a:spcAft>
                  <a:spcPts val="600"/>
                </a:spcAft>
                <a:buAutoNum type="arabicPeriod"/>
              </a:pPr>
              <a:endParaRPr lang="en-US" sz="1600" dirty="0">
                <a:solidFill>
                  <a:schemeClr val="tx1"/>
                </a:solidFill>
                <a:cs typeface="Tahoma"/>
              </a:endParaRPr>
            </a:p>
          </p:txBody>
        </p:sp>
        <p:sp>
          <p:nvSpPr>
            <p:cNvPr id="13" name="Curved Right Arrow 12"/>
            <p:cNvSpPr/>
            <p:nvPr/>
          </p:nvSpPr>
          <p:spPr>
            <a:xfrm>
              <a:off x="5576747" y="4555123"/>
              <a:ext cx="352239" cy="10801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Tahoma"/>
                <a:cs typeface="Tahoma"/>
              </a:endParaRPr>
            </a:p>
          </p:txBody>
        </p:sp>
        <p:sp>
          <p:nvSpPr>
            <p:cNvPr id="14" name="Curved Left Arrow 13"/>
            <p:cNvSpPr/>
            <p:nvPr/>
          </p:nvSpPr>
          <p:spPr>
            <a:xfrm flipV="1">
              <a:off x="6010301" y="4478922"/>
              <a:ext cx="375885" cy="113698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Tahoma"/>
                <a:cs typeface="Tahoma"/>
              </a:endParaRPr>
            </a:p>
          </p:txBody>
        </p:sp>
        <p:sp>
          <p:nvSpPr>
            <p:cNvPr id="15" name="Rectangle 14"/>
            <p:cNvSpPr/>
            <p:nvPr/>
          </p:nvSpPr>
          <p:spPr bwMode="auto">
            <a:xfrm>
              <a:off x="518786" y="5774323"/>
              <a:ext cx="5105400" cy="457200"/>
            </a:xfrm>
            <a:prstGeom prst="rect">
              <a:avLst/>
            </a:prstGeom>
            <a:solidFill>
              <a:srgbClr val="254B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sz="1600" spc="300" dirty="0" smtClean="0">
                <a:solidFill>
                  <a:srgbClr val="FFFFFF"/>
                </a:solidFill>
                <a:cs typeface="Tahoma"/>
              </a:endParaRPr>
            </a:p>
            <a:p>
              <a:pPr algn="ctr">
                <a:defRPr/>
              </a:pPr>
              <a:r>
                <a:rPr lang="en-US" altLang="zh-CN" sz="1600" spc="300" dirty="0" smtClean="0">
                  <a:solidFill>
                    <a:srgbClr val="FFFFFF"/>
                  </a:solidFill>
                  <a:cs typeface="Tahoma"/>
                </a:rPr>
                <a:t>TECHNICAL WORK</a:t>
              </a:r>
              <a:endParaRPr lang="en-US" altLang="zh-CN" spc="300" dirty="0" smtClean="0">
                <a:solidFill>
                  <a:srgbClr val="FFFFFF"/>
                </a:solidFill>
                <a:cs typeface="Tahoma"/>
              </a:endParaRPr>
            </a:p>
            <a:p>
              <a:pPr algn="ctr">
                <a:defRPr/>
              </a:pPr>
              <a:endParaRPr lang="en-US" altLang="zh-CN" sz="1600" spc="300" dirty="0">
                <a:solidFill>
                  <a:srgbClr val="FFFFFF"/>
                </a:solidFill>
                <a:cs typeface="Tahoma"/>
              </a:endParaRPr>
            </a:p>
          </p:txBody>
        </p:sp>
        <p:sp>
          <p:nvSpPr>
            <p:cNvPr id="16" name="Rectangle 15"/>
            <p:cNvSpPr/>
            <p:nvPr/>
          </p:nvSpPr>
          <p:spPr bwMode="auto">
            <a:xfrm>
              <a:off x="5928986" y="5774323"/>
              <a:ext cx="2514600" cy="4572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spc="300" dirty="0" smtClean="0">
                  <a:solidFill>
                    <a:schemeClr val="bg1"/>
                  </a:solidFill>
                  <a:cs typeface="Tahoma"/>
                </a:rPr>
                <a:t>ADAPTIVE WORK</a:t>
              </a:r>
              <a:endParaRPr lang="en-US" altLang="zh-CN" spc="300" dirty="0">
                <a:solidFill>
                  <a:schemeClr val="bg1"/>
                </a:solidFill>
                <a:cs typeface="Tahoma"/>
              </a:endParaRPr>
            </a:p>
          </p:txBody>
        </p:sp>
        <p:sp>
          <p:nvSpPr>
            <p:cNvPr id="17" name="TextBox 16"/>
            <p:cNvSpPr txBox="1"/>
            <p:nvPr/>
          </p:nvSpPr>
          <p:spPr>
            <a:xfrm>
              <a:off x="518786" y="999123"/>
              <a:ext cx="5105400" cy="338554"/>
            </a:xfrm>
            <a:prstGeom prst="rect">
              <a:avLst/>
            </a:prstGeom>
            <a:solidFill>
              <a:srgbClr val="254B8E"/>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spc="300" dirty="0" smtClean="0">
                  <a:solidFill>
                    <a:schemeClr val="bg1"/>
                  </a:solidFill>
                  <a:cs typeface="Tahoma"/>
                </a:rPr>
                <a:t>COMMON PROBLEMS</a:t>
              </a:r>
              <a:endParaRPr lang="en-US" sz="1600" spc="300" dirty="0">
                <a:solidFill>
                  <a:schemeClr val="bg1"/>
                </a:solidFill>
                <a:cs typeface="Tahoma"/>
              </a:endParaRPr>
            </a:p>
          </p:txBody>
        </p:sp>
        <p:sp>
          <p:nvSpPr>
            <p:cNvPr id="18" name="Rectangle 17"/>
            <p:cNvSpPr/>
            <p:nvPr/>
          </p:nvSpPr>
          <p:spPr>
            <a:xfrm>
              <a:off x="5928986" y="973723"/>
              <a:ext cx="2514600" cy="381000"/>
            </a:xfrm>
            <a:prstGeom prst="rect">
              <a:avLst/>
            </a:prstGeom>
            <a:solidFill>
              <a:srgbClr val="254B8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pc="300" dirty="0" smtClean="0">
                  <a:cs typeface="Tahoma"/>
                </a:rPr>
                <a:t>LOCAL PROBLEMS</a:t>
              </a:r>
              <a:endParaRPr lang="en-US" sz="1600" spc="300" dirty="0">
                <a:cs typeface="Tahoma"/>
              </a:endParaRPr>
            </a:p>
          </p:txBody>
        </p:sp>
        <p:sp>
          <p:nvSpPr>
            <p:cNvPr id="19" name="TextBox 18"/>
            <p:cNvSpPr txBox="1"/>
            <p:nvPr/>
          </p:nvSpPr>
          <p:spPr>
            <a:xfrm>
              <a:off x="940267" y="4186534"/>
              <a:ext cx="990600" cy="830997"/>
            </a:xfrm>
            <a:prstGeom prst="rect">
              <a:avLst/>
            </a:prstGeom>
            <a:noFill/>
          </p:spPr>
          <p:txBody>
            <a:bodyPr wrap="square" numCol="1" rtlCol="0">
              <a:spAutoFit/>
            </a:bodyPr>
            <a:lstStyle/>
            <a:p>
              <a:r>
                <a:rPr lang="en-US" sz="1600" dirty="0" smtClean="0">
                  <a:cs typeface="Tahoma"/>
                </a:rPr>
                <a:t>Engage</a:t>
              </a:r>
              <a:endParaRPr lang="en-US" sz="1600" dirty="0">
                <a:cs typeface="Tahoma"/>
              </a:endParaRPr>
            </a:p>
            <a:p>
              <a:r>
                <a:rPr lang="en-US" sz="1600" dirty="0" smtClean="0">
                  <a:cs typeface="Tahoma"/>
                </a:rPr>
                <a:t>Educate</a:t>
              </a:r>
            </a:p>
            <a:p>
              <a:endParaRPr lang="en-US" sz="1600" dirty="0" smtClean="0">
                <a:cs typeface="Tahoma"/>
              </a:endParaRPr>
            </a:p>
          </p:txBody>
        </p:sp>
        <p:sp>
          <p:nvSpPr>
            <p:cNvPr id="20" name="TextBox 19"/>
            <p:cNvSpPr txBox="1"/>
            <p:nvPr/>
          </p:nvSpPr>
          <p:spPr>
            <a:xfrm>
              <a:off x="1778467" y="4186534"/>
              <a:ext cx="990600" cy="584775"/>
            </a:xfrm>
            <a:prstGeom prst="rect">
              <a:avLst/>
            </a:prstGeom>
            <a:noFill/>
          </p:spPr>
          <p:txBody>
            <a:bodyPr wrap="square" numCol="1" rtlCol="0">
              <a:spAutoFit/>
            </a:bodyPr>
            <a:lstStyle/>
            <a:p>
              <a:r>
                <a:rPr lang="en-US" sz="1600" dirty="0" smtClean="0">
                  <a:cs typeface="Tahoma"/>
                </a:rPr>
                <a:t>Execute</a:t>
              </a:r>
            </a:p>
            <a:p>
              <a:r>
                <a:rPr lang="en-US" sz="1600" dirty="0" smtClean="0">
                  <a:cs typeface="Tahoma"/>
                </a:rPr>
                <a:t>Evaluate</a:t>
              </a:r>
              <a:endParaRPr lang="en-US" sz="1600" dirty="0">
                <a:cs typeface="Tahoma"/>
              </a:endParaRPr>
            </a:p>
          </p:txBody>
        </p:sp>
        <p:sp>
          <p:nvSpPr>
            <p:cNvPr id="22" name="Rectangle 21"/>
            <p:cNvSpPr/>
            <p:nvPr/>
          </p:nvSpPr>
          <p:spPr bwMode="auto">
            <a:xfrm>
              <a:off x="5928986" y="2116723"/>
              <a:ext cx="2514600" cy="1005840"/>
            </a:xfrm>
            <a:prstGeom prst="rect">
              <a:avLst/>
            </a:prstGeom>
            <a:solidFill>
              <a:schemeClr val="accent6">
                <a:lumMod val="60000"/>
                <a:lumOff val="40000"/>
                <a:alpha val="63000"/>
              </a:schemeClr>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auto">
                <a:spcBef>
                  <a:spcPts val="0"/>
                </a:spcBef>
                <a:spcAft>
                  <a:spcPts val="600"/>
                </a:spcAft>
                <a:defRPr/>
              </a:pPr>
              <a:r>
                <a:rPr lang="en-US" sz="1600" b="1" dirty="0">
                  <a:cs typeface="Tahoma"/>
                </a:rPr>
                <a:t>Prework</a:t>
              </a:r>
              <a:r>
                <a:rPr lang="en-US" sz="1600" dirty="0">
                  <a:cs typeface="Tahoma"/>
                </a:rPr>
                <a:t>: Measure clinician and staff perceptions of safety culture (HSOPS survey)</a:t>
              </a:r>
            </a:p>
          </p:txBody>
        </p:sp>
        <p:sp>
          <p:nvSpPr>
            <p:cNvPr id="8" name="Rectangle 7"/>
            <p:cNvSpPr/>
            <p:nvPr/>
          </p:nvSpPr>
          <p:spPr bwMode="auto">
            <a:xfrm>
              <a:off x="518786" y="1392823"/>
              <a:ext cx="2519363" cy="754063"/>
            </a:xfrm>
            <a:prstGeom prst="rect">
              <a:avLst/>
            </a:prstGeom>
            <a:solidFill>
              <a:srgbClr val="254B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b="1" dirty="0">
                <a:solidFill>
                  <a:srgbClr val="FFFFFF"/>
                </a:solidFill>
                <a:cs typeface="Tahoma"/>
              </a:endParaRPr>
            </a:p>
            <a:p>
              <a:pPr algn="ctr">
                <a:defRPr/>
              </a:pPr>
              <a:r>
                <a:rPr lang="en-US" altLang="zh-CN" b="1" dirty="0">
                  <a:solidFill>
                    <a:srgbClr val="FFFFFF"/>
                  </a:solidFill>
                  <a:cs typeface="Tahoma"/>
                </a:rPr>
                <a:t>Translating Evidence Into Practice</a:t>
              </a:r>
            </a:p>
            <a:p>
              <a:pPr algn="ctr">
                <a:defRPr/>
              </a:pPr>
              <a:r>
                <a:rPr lang="en-US" altLang="zh-CN" b="1" dirty="0">
                  <a:solidFill>
                    <a:srgbClr val="FFFFFF"/>
                  </a:solidFill>
                  <a:cs typeface="Tahoma"/>
                </a:rPr>
                <a:t>(TRiP)</a:t>
              </a:r>
              <a:endParaRPr lang="en-US" altLang="zh-CN" sz="2000" b="1" dirty="0">
                <a:solidFill>
                  <a:srgbClr val="FFFFFF"/>
                </a:solidFill>
                <a:cs typeface="Tahoma"/>
              </a:endParaRPr>
            </a:p>
            <a:p>
              <a:pPr algn="ctr">
                <a:defRPr/>
              </a:pPr>
              <a:endParaRPr lang="en-US" altLang="zh-CN" b="1" dirty="0">
                <a:solidFill>
                  <a:srgbClr val="FFFFFF"/>
                </a:solidFill>
                <a:cs typeface="Tahoma"/>
              </a:endParaRPr>
            </a:p>
          </p:txBody>
        </p:sp>
        <p:sp>
          <p:nvSpPr>
            <p:cNvPr id="10" name="Rectangle 9"/>
            <p:cNvSpPr/>
            <p:nvPr/>
          </p:nvSpPr>
          <p:spPr bwMode="auto">
            <a:xfrm>
              <a:off x="3185786" y="1392823"/>
              <a:ext cx="2438400" cy="774700"/>
            </a:xfrm>
            <a:prstGeom prst="rect">
              <a:avLst/>
            </a:prstGeom>
            <a:solidFill>
              <a:srgbClr val="254B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smtClean="0">
                  <a:cs typeface="Tahoma"/>
                </a:rPr>
                <a:t>Reducing Ventilator-Associated Complications (VAC)</a:t>
              </a:r>
              <a:endParaRPr lang="en-US" altLang="zh-CN" b="1" dirty="0">
                <a:cs typeface="Tahoma"/>
              </a:endParaRPr>
            </a:p>
          </p:txBody>
        </p:sp>
        <p:sp>
          <p:nvSpPr>
            <p:cNvPr id="12" name="Right Arrow 11"/>
            <p:cNvSpPr/>
            <p:nvPr/>
          </p:nvSpPr>
          <p:spPr>
            <a:xfrm>
              <a:off x="2804786" y="1621423"/>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lumMod val="75000"/>
                  </a:schemeClr>
                </a:solidFill>
                <a:cs typeface="Tahoma"/>
              </a:endParaRPr>
            </a:p>
          </p:txBody>
        </p:sp>
        <p:sp>
          <p:nvSpPr>
            <p:cNvPr id="21" name="Rectangle 20"/>
            <p:cNvSpPr/>
            <p:nvPr/>
          </p:nvSpPr>
          <p:spPr bwMode="auto">
            <a:xfrm>
              <a:off x="5928986" y="1394827"/>
              <a:ext cx="2514600" cy="762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bg1"/>
                  </a:solidFill>
                  <a:cs typeface="Tahoma"/>
                </a:rPr>
                <a:t>Comprehensive Unit-based Safety Program (CUSP</a:t>
              </a:r>
              <a:r>
                <a:rPr lang="en-US" altLang="zh-CN" b="1" dirty="0" smtClean="0">
                  <a:solidFill>
                    <a:schemeClr val="bg1"/>
                  </a:solidFill>
                  <a:cs typeface="Tahoma"/>
                </a:rPr>
                <a:t>)</a:t>
              </a:r>
              <a:endParaRPr lang="en-US" altLang="zh-CN" b="1" dirty="0">
                <a:solidFill>
                  <a:schemeClr val="bg1"/>
                </a:solidFill>
                <a:cs typeface="Tahoma"/>
              </a:endParaRPr>
            </a:p>
          </p:txBody>
        </p:sp>
        <p:sp>
          <p:nvSpPr>
            <p:cNvPr id="23" name="Oval 22"/>
            <p:cNvSpPr/>
            <p:nvPr/>
          </p:nvSpPr>
          <p:spPr bwMode="auto">
            <a:xfrm rot="21374091">
              <a:off x="5279294" y="2024003"/>
              <a:ext cx="3432983" cy="1212585"/>
            </a:xfrm>
            <a:prstGeom prst="ellipse">
              <a:avLst/>
            </a:prstGeom>
            <a:noFill/>
            <a:ln w="57150" cap="flat" cmpd="sng" algn="ctr">
              <a:solidFill>
                <a:srgbClr val="008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spTree>
    <p:extLst>
      <p:ext uri="{BB962C8B-B14F-4D97-AF65-F5344CB8AC3E}">
        <p14:creationId xmlns:p14="http://schemas.microsoft.com/office/powerpoint/2010/main" val="331081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Culture Is Related to Outcomes</a:t>
            </a:r>
            <a:r>
              <a:rPr lang="en-US" baseline="30000" dirty="0" smtClean="0"/>
              <a:t>2-7</a:t>
            </a:r>
            <a:endParaRPr lang="en-US" baseline="30000" dirty="0"/>
          </a:p>
        </p:txBody>
      </p:sp>
      <p:sp>
        <p:nvSpPr>
          <p:cNvPr id="3" name="Content Placeholder 2"/>
          <p:cNvSpPr>
            <a:spLocks noGrp="1"/>
          </p:cNvSpPr>
          <p:nvPr>
            <p:ph sz="half" idx="1"/>
          </p:nvPr>
        </p:nvSpPr>
        <p:spPr>
          <a:xfrm>
            <a:off x="457200" y="1066800"/>
            <a:ext cx="4038600" cy="4525963"/>
          </a:xfrm>
        </p:spPr>
        <p:txBody>
          <a:bodyPr/>
          <a:lstStyle/>
          <a:p>
            <a:pPr marL="0" indent="0">
              <a:buNone/>
            </a:pPr>
            <a:r>
              <a:rPr lang="en-US" dirty="0">
                <a:solidFill>
                  <a:srgbClr val="009EC2"/>
                </a:solidFill>
              </a:rPr>
              <a:t>Patient outcomes</a:t>
            </a:r>
          </a:p>
          <a:p>
            <a:r>
              <a:rPr lang="en-US" dirty="0"/>
              <a:t>Patient care experience</a:t>
            </a:r>
          </a:p>
          <a:p>
            <a:r>
              <a:rPr lang="en-US" dirty="0"/>
              <a:t>Infection rates, sepsis</a:t>
            </a:r>
          </a:p>
          <a:p>
            <a:r>
              <a:rPr lang="en-US" dirty="0"/>
              <a:t>Respiratory </a:t>
            </a:r>
            <a:r>
              <a:rPr lang="en-US" dirty="0" smtClean="0"/>
              <a:t>failure </a:t>
            </a:r>
          </a:p>
          <a:p>
            <a:r>
              <a:rPr lang="en-US" dirty="0" smtClean="0"/>
              <a:t>Patient injury</a:t>
            </a:r>
          </a:p>
          <a:p>
            <a:r>
              <a:rPr lang="en-US" dirty="0" smtClean="0"/>
              <a:t>Treatment </a:t>
            </a:r>
            <a:r>
              <a:rPr lang="en-US" dirty="0"/>
              <a:t>errors</a:t>
            </a:r>
          </a:p>
        </p:txBody>
      </p:sp>
      <p:sp>
        <p:nvSpPr>
          <p:cNvPr id="4" name="Content Placeholder 3"/>
          <p:cNvSpPr>
            <a:spLocks noGrp="1"/>
          </p:cNvSpPr>
          <p:nvPr>
            <p:ph sz="half" idx="2"/>
          </p:nvPr>
        </p:nvSpPr>
        <p:spPr>
          <a:xfrm>
            <a:off x="4648200" y="1066800"/>
            <a:ext cx="4038600" cy="4525963"/>
          </a:xfrm>
        </p:spPr>
        <p:txBody>
          <a:bodyPr/>
          <a:lstStyle/>
          <a:p>
            <a:pPr marL="0" indent="0">
              <a:buNone/>
            </a:pPr>
            <a:r>
              <a:rPr lang="en-US" dirty="0" smtClean="0">
                <a:solidFill>
                  <a:srgbClr val="009EC2"/>
                </a:solidFill>
              </a:rPr>
              <a:t>Clinician </a:t>
            </a:r>
            <a:r>
              <a:rPr lang="en-US" dirty="0">
                <a:solidFill>
                  <a:srgbClr val="009EC2"/>
                </a:solidFill>
              </a:rPr>
              <a:t>outcomes</a:t>
            </a:r>
          </a:p>
          <a:p>
            <a:r>
              <a:rPr lang="en-US" dirty="0"/>
              <a:t>Incident reporting</a:t>
            </a:r>
          </a:p>
          <a:p>
            <a:r>
              <a:rPr lang="en-US" dirty="0"/>
              <a:t>Burnout and turnover</a:t>
            </a:r>
          </a:p>
          <a:p>
            <a:endParaRPr lang="en-US" dirty="0"/>
          </a:p>
        </p:txBody>
      </p:sp>
      <p:sp>
        <p:nvSpPr>
          <p:cNvPr id="5" name="Text Placeholder 3"/>
          <p:cNvSpPr txBox="1">
            <a:spLocks/>
          </p:cNvSpPr>
          <p:nvPr/>
        </p:nvSpPr>
        <p:spPr>
          <a:xfrm>
            <a:off x="3962400" y="4038600"/>
            <a:ext cx="4953000" cy="1828800"/>
          </a:xfrm>
          <a:prstGeom prst="rect">
            <a:avLst/>
          </a:prstGeom>
        </p:spPr>
        <p:txBody>
          <a:bodyPr>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smtClean="0"/>
              <a:t>2. Huang </a:t>
            </a:r>
            <a:r>
              <a:rPr lang="en-US" sz="900" dirty="0"/>
              <a:t>DT, Clermont G, Kong L, et al. Intensive care unit safety culture and outcomes: a US multicenter study. Int J Qual Health Care. 2010 Jun;22(3):151-61. PMID: 20382662.</a:t>
            </a:r>
          </a:p>
          <a:p>
            <a:pPr marL="0" lvl="0" indent="0">
              <a:buNone/>
            </a:pPr>
            <a:r>
              <a:rPr lang="en-US" sz="900" dirty="0" smtClean="0"/>
              <a:t>3. Mardon </a:t>
            </a:r>
            <a:r>
              <a:rPr lang="en-US" sz="900" dirty="0"/>
              <a:t>RE, Khanna K, Sorra J, et al. Exploring relationships between hospital patient safety culture and adverse events. J Patient Saf. 2010 Dec;6(4):226-32. PMID: 21099551</a:t>
            </a:r>
            <a:r>
              <a:rPr lang="en-US" sz="900" dirty="0" smtClean="0"/>
              <a:t>.</a:t>
            </a:r>
          </a:p>
          <a:p>
            <a:pPr marL="0" lvl="0" indent="0">
              <a:buNone/>
            </a:pPr>
            <a:r>
              <a:rPr lang="en-US" sz="900" dirty="0" smtClean="0"/>
              <a:t>4. MacDavitt </a:t>
            </a:r>
            <a:r>
              <a:rPr lang="en-US" sz="900" dirty="0"/>
              <a:t>K, Chou SS, Stone PW. Organizational climate and health care outcomes. Jt Comm J Qual Patient Saf. 2007 Nov;33(11 Suppl):45-56. PMID: 18173165.</a:t>
            </a:r>
          </a:p>
          <a:p>
            <a:pPr marL="0" lvl="0" indent="0">
              <a:buNone/>
            </a:pPr>
            <a:r>
              <a:rPr lang="en-US" sz="900" dirty="0" smtClean="0"/>
              <a:t>5. Singer </a:t>
            </a:r>
            <a:r>
              <a:rPr lang="en-US" sz="900" dirty="0"/>
              <a:t>SJ, Falwell A, Gaba DM, et al. Identifying organizational cultures that promote patient safety. Health Care Manage Rev. 2009 Oct-Dec;34(4):300-11. PMID: 19858915</a:t>
            </a:r>
            <a:r>
              <a:rPr lang="en-US" sz="900" dirty="0" smtClean="0"/>
              <a:t>.</a:t>
            </a:r>
          </a:p>
          <a:p>
            <a:pPr marL="0" lvl="0" indent="0">
              <a:buNone/>
            </a:pPr>
            <a:r>
              <a:rPr lang="en-US" sz="900" dirty="0" smtClean="0"/>
              <a:t>6. Sorra </a:t>
            </a:r>
            <a:r>
              <a:rPr lang="en-US" sz="900" dirty="0"/>
              <a:t>J, Khanna K, Dyer N, et al. Exploring relationships between patient safety culture and patients' assessments of hospital care. J Patient Saf. 2012 Sep;8(3):131-9. PMID: 22785344.</a:t>
            </a:r>
          </a:p>
          <a:p>
            <a:pPr marL="0" lvl="0" indent="0">
              <a:buNone/>
            </a:pPr>
            <a:r>
              <a:rPr lang="en-US" sz="900" dirty="0" smtClean="0"/>
              <a:t>7. Weaver </a:t>
            </a:r>
            <a:r>
              <a:rPr lang="en-US" sz="900" dirty="0"/>
              <a:t>SJ</a:t>
            </a:r>
            <a:r>
              <a:rPr lang="en-US" sz="900" dirty="0" smtClean="0"/>
              <a:t>. </a:t>
            </a:r>
            <a:r>
              <a:rPr lang="en-US" sz="900" dirty="0"/>
              <a:t>A configural approach to patient safety climate: the relationship between climate profile characteristics and patient safety. (Unpublished doctoral dissertation). University of Central Florida, Orlando, FL</a:t>
            </a:r>
            <a:r>
              <a:rPr lang="en-US" sz="900" dirty="0" smtClean="0"/>
              <a:t>. 2011.</a:t>
            </a:r>
            <a:endParaRPr lang="en-US" sz="900" dirty="0"/>
          </a:p>
          <a:p>
            <a:pPr marL="0" lvl="0" indent="0">
              <a:buNone/>
            </a:pPr>
            <a:endParaRPr lang="en-US" sz="1000" dirty="0"/>
          </a:p>
          <a:p>
            <a:pPr marL="0" lvl="0" indent="0">
              <a:buNone/>
            </a:pPr>
            <a:endParaRPr lang="en-US" sz="1000" dirty="0"/>
          </a:p>
          <a:p>
            <a:endParaRPr lang="en-US" dirty="0"/>
          </a:p>
        </p:txBody>
      </p:sp>
    </p:spTree>
    <p:extLst>
      <p:ext uri="{BB962C8B-B14F-4D97-AF65-F5344CB8AC3E}">
        <p14:creationId xmlns:p14="http://schemas.microsoft.com/office/powerpoint/2010/main" val="203962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Safety Culture Matters</a:t>
            </a:r>
            <a:r>
              <a:rPr lang="en-US" baseline="30000" dirty="0" smtClean="0"/>
              <a:t>8-11</a:t>
            </a:r>
            <a:endParaRPr lang="en-US" baseline="30000" dirty="0"/>
          </a:p>
        </p:txBody>
      </p:sp>
      <p:sp>
        <p:nvSpPr>
          <p:cNvPr id="7" name="Content Placeholder 6"/>
          <p:cNvSpPr>
            <a:spLocks noGrp="1"/>
          </p:cNvSpPr>
          <p:nvPr>
            <p:ph idx="1"/>
          </p:nvPr>
        </p:nvSpPr>
        <p:spPr>
          <a:xfrm>
            <a:off x="533400" y="1066800"/>
            <a:ext cx="8229600" cy="3886200"/>
          </a:xfrm>
        </p:spPr>
        <p:txBody>
          <a:bodyPr>
            <a:noAutofit/>
          </a:bodyPr>
          <a:lstStyle/>
          <a:p>
            <a:pPr fontAlgn="auto">
              <a:spcBef>
                <a:spcPts val="300"/>
              </a:spcBef>
              <a:spcAft>
                <a:spcPts val="1200"/>
              </a:spcAft>
              <a:buSzPct val="100000"/>
            </a:pPr>
            <a:r>
              <a:rPr lang="en-US" dirty="0"/>
              <a:t>Safety culture influences the effectiveness of other safety and quality </a:t>
            </a:r>
            <a:r>
              <a:rPr lang="en-US" dirty="0" smtClean="0"/>
              <a:t>interventions</a:t>
            </a:r>
          </a:p>
          <a:p>
            <a:pPr lvl="1" fontAlgn="auto">
              <a:spcBef>
                <a:spcPts val="300"/>
              </a:spcBef>
              <a:spcAft>
                <a:spcPts val="2000"/>
              </a:spcAft>
              <a:buSzPct val="100000"/>
            </a:pPr>
            <a:r>
              <a:rPr lang="en-US" sz="2400" dirty="0" smtClean="0"/>
              <a:t>Can </a:t>
            </a:r>
            <a:r>
              <a:rPr lang="en-US" sz="2400" dirty="0"/>
              <a:t>enhance or inhibit effects of other </a:t>
            </a:r>
            <a:r>
              <a:rPr lang="en-US" sz="2400" dirty="0" smtClean="0"/>
              <a:t>interventions</a:t>
            </a:r>
          </a:p>
          <a:p>
            <a:pPr fontAlgn="auto">
              <a:spcBef>
                <a:spcPts val="300"/>
              </a:spcBef>
              <a:spcAft>
                <a:spcPts val="1200"/>
              </a:spcAft>
              <a:buSzPct val="100000"/>
            </a:pPr>
            <a:r>
              <a:rPr lang="en-US" dirty="0" smtClean="0"/>
              <a:t>Safety </a:t>
            </a:r>
            <a:r>
              <a:rPr lang="en-US" dirty="0"/>
              <a:t>culture can change through </a:t>
            </a:r>
            <a:r>
              <a:rPr lang="en-US" dirty="0" smtClean="0"/>
              <a:t>intervention</a:t>
            </a:r>
          </a:p>
          <a:p>
            <a:pPr lvl="1" fontAlgn="auto">
              <a:spcBef>
                <a:spcPts val="300"/>
              </a:spcBef>
              <a:spcAft>
                <a:spcPts val="2400"/>
              </a:spcAft>
              <a:buSzPct val="100000"/>
            </a:pPr>
            <a:r>
              <a:rPr lang="en-US" sz="2400" dirty="0" smtClean="0">
                <a:cs typeface="ＭＳ Ｐゴシック" charset="-128"/>
              </a:rPr>
              <a:t>Best </a:t>
            </a:r>
            <a:r>
              <a:rPr lang="en-US" sz="2400" dirty="0">
                <a:cs typeface="ＭＳ Ｐゴシック" charset="-128"/>
              </a:rPr>
              <a:t>evidence so far </a:t>
            </a:r>
            <a:r>
              <a:rPr lang="en-US" sz="2400" dirty="0" smtClean="0">
                <a:cs typeface="ＭＳ Ｐゴシック" charset="-128"/>
              </a:rPr>
              <a:t>for </a:t>
            </a:r>
            <a:r>
              <a:rPr lang="en-US" sz="2400" dirty="0">
                <a:cs typeface="ＭＳ Ｐゴシック" charset="-128"/>
              </a:rPr>
              <a:t>culture interventions that use multiple components</a:t>
            </a:r>
            <a:endParaRPr lang="en-US" sz="2400" baseline="30000" dirty="0">
              <a:cs typeface="ＭＳ Ｐゴシック" charset="-128"/>
            </a:endParaRPr>
          </a:p>
          <a:p>
            <a:pPr marL="1085850" lvl="2" indent="-403225" fontAlgn="auto">
              <a:spcBef>
                <a:spcPts val="300"/>
              </a:spcBef>
              <a:spcAft>
                <a:spcPts val="0"/>
              </a:spcAft>
              <a:buSzPct val="100000"/>
              <a:buFont typeface="Wingdings" pitchFamily="2" charset="2"/>
              <a:buChar char="Ø"/>
            </a:pPr>
            <a:endParaRPr lang="en-US" sz="2000" dirty="0">
              <a:cs typeface="ＭＳ Ｐゴシック" charset="-128"/>
            </a:endParaRPr>
          </a:p>
          <a:p>
            <a:endParaRPr lang="en-US" sz="3200" dirty="0"/>
          </a:p>
        </p:txBody>
      </p:sp>
      <p:sp>
        <p:nvSpPr>
          <p:cNvPr id="5" name="Text Placeholder 3"/>
          <p:cNvSpPr txBox="1">
            <a:spLocks/>
          </p:cNvSpPr>
          <p:nvPr/>
        </p:nvSpPr>
        <p:spPr>
          <a:xfrm>
            <a:off x="121024" y="5105400"/>
            <a:ext cx="8915400" cy="990600"/>
          </a:xfrm>
          <a:prstGeom prst="rect">
            <a:avLst/>
          </a:prstGeom>
        </p:spPr>
        <p:txBody>
          <a:bodyPr>
            <a:noAutofit/>
          </a:bodyPr>
          <a:lstStyle>
            <a:lvl1pPr marL="342900" indent="-342900" algn="l" defTabSz="457200" rtl="0" eaLnBrk="1" latinLnBrk="0" hangingPunct="1">
              <a:spcBef>
                <a:spcPts val="0"/>
              </a:spcBef>
              <a:spcAft>
                <a:spcPts val="600"/>
              </a:spcAft>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ts val="0"/>
              </a:spcBef>
              <a:spcAft>
                <a:spcPts val="600"/>
              </a:spcAft>
              <a:buClr>
                <a:schemeClr val="accent5"/>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600"/>
              </a:spcAft>
              <a:buClr>
                <a:schemeClr val="accent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0"/>
              </a:spcBef>
              <a:spcAft>
                <a:spcPts val="600"/>
              </a:spcAft>
              <a:buClr>
                <a:schemeClr val="accent5"/>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smtClean="0"/>
              <a:t>8. Haynes </a:t>
            </a:r>
            <a:r>
              <a:rPr lang="en-US" sz="900" dirty="0"/>
              <a:t>AB, Weiser TG, Berry WR, et al. Changes in safety attitude and relationship to decreased postoperative morbidity and mortality following implementation of a checklist-based surgical safety intervention. BMJ Qual Saf. 2011 Jan;20(1):102-7. PMID: 21228082.</a:t>
            </a:r>
          </a:p>
          <a:p>
            <a:pPr marL="0" lvl="0" indent="0">
              <a:buNone/>
            </a:pPr>
            <a:r>
              <a:rPr lang="en-US" sz="900" dirty="0" smtClean="0"/>
              <a:t>9. Morello </a:t>
            </a:r>
            <a:r>
              <a:rPr lang="en-US" sz="900" dirty="0"/>
              <a:t>RT, Lowthian JA, Barker AL, et al. Strategies for improving patient safety culture in hospitals: a systematic review. BMJ Qual Saf. 2013 Jan;22(1):11-18. PMID: 22849965.</a:t>
            </a:r>
          </a:p>
          <a:p>
            <a:pPr marL="0" lvl="0" indent="0">
              <a:buNone/>
            </a:pPr>
            <a:r>
              <a:rPr lang="en-US" sz="900" dirty="0" smtClean="0"/>
              <a:t>10. van </a:t>
            </a:r>
            <a:r>
              <a:rPr lang="en-US" sz="900" dirty="0"/>
              <a:t>Noord I, de Bruijne MC, Twisk JW. The relationship between patient safety culture and the implementation of organizational patient safety defences at emergency departments. Int J Qual Health Care. 2010 Jun;22(3):162-9. PMID: 20382661.</a:t>
            </a:r>
          </a:p>
          <a:p>
            <a:pPr marL="0" lvl="0" indent="0">
              <a:buNone/>
            </a:pPr>
            <a:r>
              <a:rPr lang="en-US" sz="900" dirty="0" smtClean="0"/>
              <a:t>11. Promoting </a:t>
            </a:r>
            <a:r>
              <a:rPr lang="en-US" sz="900" dirty="0"/>
              <a:t>a Culture of Safety. In Making Healthcare Safer II: An Updated Critical Analysis of the Evidence of Patient Safety Practices. AHRQ Publication No. 13-E001-EF. Rockville, MD: Agency for Healthcare Research and Quality. 2013. http://www.ahrq.gov/research/findings/evidence-based-reports/ptsafetyuptp.html. Accessed December 3, 2014.</a:t>
            </a:r>
          </a:p>
          <a:p>
            <a:pPr marL="0" lvl="0" indent="0">
              <a:buNone/>
            </a:pPr>
            <a:endParaRPr lang="en-US" sz="1000" dirty="0"/>
          </a:p>
          <a:p>
            <a:pPr marL="0" lvl="0" indent="0">
              <a:buNone/>
            </a:pPr>
            <a:endParaRPr lang="en-US" sz="1000" dirty="0"/>
          </a:p>
          <a:p>
            <a:endParaRPr lang="en-US" dirty="0"/>
          </a:p>
        </p:txBody>
      </p:sp>
    </p:spTree>
    <p:extLst>
      <p:ext uri="{BB962C8B-B14F-4D97-AF65-F5344CB8AC3E}">
        <p14:creationId xmlns:p14="http://schemas.microsoft.com/office/powerpoint/2010/main" val="27553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Measuring Safety </a:t>
            </a:r>
            <a:r>
              <a:rPr lang="en-US" dirty="0"/>
              <a:t>Culture</a:t>
            </a:r>
          </a:p>
        </p:txBody>
      </p:sp>
      <p:sp>
        <p:nvSpPr>
          <p:cNvPr id="7" name="Content Placeholder 6"/>
          <p:cNvSpPr>
            <a:spLocks noGrp="1"/>
          </p:cNvSpPr>
          <p:nvPr>
            <p:ph idx="1"/>
          </p:nvPr>
        </p:nvSpPr>
        <p:spPr/>
        <p:txBody>
          <a:bodyPr>
            <a:normAutofit fontScale="92500" lnSpcReduction="10000"/>
          </a:bodyPr>
          <a:lstStyle/>
          <a:p>
            <a:pPr>
              <a:spcAft>
                <a:spcPts val="600"/>
              </a:spcAft>
            </a:pPr>
            <a:r>
              <a:rPr lang="en-US" dirty="0" smtClean="0"/>
              <a:t>Measure safety </a:t>
            </a:r>
            <a:r>
              <a:rPr lang="en-US" dirty="0"/>
              <a:t>c</a:t>
            </a:r>
            <a:r>
              <a:rPr lang="en-US" dirty="0" smtClean="0"/>
              <a:t>ulture before beginning improvement efforts</a:t>
            </a:r>
          </a:p>
          <a:p>
            <a:pPr lvl="1"/>
            <a:r>
              <a:rPr lang="en-US" sz="2400" dirty="0"/>
              <a:t>Provides a </a:t>
            </a:r>
            <a:r>
              <a:rPr lang="en-US" sz="2400" dirty="0" smtClean="0"/>
              <a:t>baseline status</a:t>
            </a:r>
          </a:p>
          <a:p>
            <a:pPr lvl="1"/>
            <a:r>
              <a:rPr lang="en-US" sz="2400" dirty="0" smtClean="0"/>
              <a:t>Identifies assets and barriers that </a:t>
            </a:r>
            <a:r>
              <a:rPr lang="en-US" sz="2400" dirty="0"/>
              <a:t>impact improvement efforts</a:t>
            </a:r>
          </a:p>
          <a:p>
            <a:pPr lvl="1">
              <a:spcAft>
                <a:spcPts val="1200"/>
              </a:spcAft>
            </a:pPr>
            <a:r>
              <a:rPr lang="en-US" sz="2400" dirty="0" smtClean="0"/>
              <a:t>Reassess 12 </a:t>
            </a:r>
            <a:r>
              <a:rPr lang="en-US" sz="2400" dirty="0"/>
              <a:t>months </a:t>
            </a:r>
            <a:r>
              <a:rPr lang="en-US" sz="2400" dirty="0" smtClean="0"/>
              <a:t>into improvement efforts</a:t>
            </a:r>
          </a:p>
          <a:p>
            <a:r>
              <a:rPr lang="en-US" dirty="0" smtClean="0"/>
              <a:t>Use reliable and valid survey instrument</a:t>
            </a:r>
          </a:p>
          <a:p>
            <a:pPr lvl="1">
              <a:spcAft>
                <a:spcPts val="1200"/>
              </a:spcAft>
            </a:pPr>
            <a:r>
              <a:rPr lang="en-US" sz="2400" dirty="0"/>
              <a:t>Hospital Survey on Patient Safety (HSOPS)</a:t>
            </a:r>
          </a:p>
          <a:p>
            <a:pPr>
              <a:spcBef>
                <a:spcPts val="600"/>
              </a:spcBef>
              <a:spcAft>
                <a:spcPts val="600"/>
              </a:spcAft>
              <a:buFont typeface="Arial" pitchFamily="34" charset="0"/>
              <a:buChar char="•"/>
            </a:pPr>
            <a:r>
              <a:rPr lang="en-US" dirty="0" smtClean="0"/>
              <a:t>Implement the AHRQ Safety Program for Mechanically Ventilated Patients to improve safety culture results</a:t>
            </a:r>
            <a:endParaRPr lang="en-US" sz="3200" dirty="0"/>
          </a:p>
        </p:txBody>
      </p:sp>
    </p:spTree>
    <p:extLst>
      <p:ext uri="{BB962C8B-B14F-4D97-AF65-F5344CB8AC3E}">
        <p14:creationId xmlns:p14="http://schemas.microsoft.com/office/powerpoint/2010/main" val="463388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HSOPS?</a:t>
            </a:r>
            <a:endParaRPr lang="en-US" dirty="0"/>
          </a:p>
        </p:txBody>
      </p:sp>
      <p:sp>
        <p:nvSpPr>
          <p:cNvPr id="3" name="Content Placeholder 2"/>
          <p:cNvSpPr>
            <a:spLocks noGrp="1"/>
          </p:cNvSpPr>
          <p:nvPr>
            <p:ph idx="1"/>
          </p:nvPr>
        </p:nvSpPr>
        <p:spPr>
          <a:xfrm>
            <a:off x="304800" y="1524000"/>
            <a:ext cx="8534400" cy="3116981"/>
          </a:xfrm>
        </p:spPr>
        <p:txBody>
          <a:bodyPr>
            <a:noAutofit/>
          </a:bodyPr>
          <a:lstStyle/>
          <a:p>
            <a:r>
              <a:rPr lang="en-US" sz="2000" dirty="0"/>
              <a:t>Measures safety culture within the clinical units of </a:t>
            </a:r>
            <a:r>
              <a:rPr lang="en-US" sz="2000" dirty="0" smtClean="0"/>
              <a:t>hospital</a:t>
            </a:r>
          </a:p>
          <a:p>
            <a:r>
              <a:rPr lang="en-US" sz="2000" dirty="0" smtClean="0"/>
              <a:t>Used across the United States and in more than 20 countries internationally</a:t>
            </a:r>
          </a:p>
          <a:p>
            <a:r>
              <a:rPr lang="en-US" sz="2000" dirty="0" smtClean="0"/>
              <a:t>Validated</a:t>
            </a:r>
          </a:p>
          <a:p>
            <a:pPr lvl="1"/>
            <a:r>
              <a:rPr lang="en-US" sz="1800" dirty="0" smtClean="0"/>
              <a:t>Pilot tested</a:t>
            </a:r>
          </a:p>
          <a:p>
            <a:pPr lvl="1"/>
            <a:r>
              <a:rPr lang="en-US" sz="1800" dirty="0" smtClean="0"/>
              <a:t>Reliability and factor structure assessed</a:t>
            </a:r>
          </a:p>
          <a:p>
            <a:r>
              <a:rPr lang="en-US" sz="2000" dirty="0"/>
              <a:t>Culture measures are intuitive and effective for communication and linking to </a:t>
            </a:r>
            <a:r>
              <a:rPr lang="en-US" sz="2000" dirty="0" smtClean="0"/>
              <a:t>actions</a:t>
            </a:r>
            <a:endParaRPr lang="en-US" sz="2000" dirty="0"/>
          </a:p>
          <a:p>
            <a:r>
              <a:rPr lang="en-US" sz="2000" dirty="0" smtClean="0"/>
              <a:t>Part of the </a:t>
            </a:r>
            <a:r>
              <a:rPr lang="en-US" sz="2000" b="1" dirty="0" smtClean="0"/>
              <a:t>Survey on Patient Safety Culture </a:t>
            </a:r>
            <a:r>
              <a:rPr lang="en-US" sz="2000" dirty="0" smtClean="0"/>
              <a:t>suite of survey tools for hospitals, medical offices, and nursing homes</a:t>
            </a:r>
          </a:p>
          <a:p>
            <a:pPr lvl="1"/>
            <a:r>
              <a:rPr lang="en-US" sz="1600" dirty="0" smtClean="0"/>
              <a:t>Sponsored by Agency for Healthcare Research and Quality (AHRQ)</a:t>
            </a:r>
          </a:p>
          <a:p>
            <a:pPr marL="0" indent="0">
              <a:buNone/>
            </a:pPr>
            <a:endParaRPr lang="en-US" sz="2000" dirty="0"/>
          </a:p>
        </p:txBody>
      </p:sp>
      <p:sp>
        <p:nvSpPr>
          <p:cNvPr id="5" name="Title 1"/>
          <p:cNvSpPr txBox="1">
            <a:spLocks/>
          </p:cNvSpPr>
          <p:nvPr/>
        </p:nvSpPr>
        <p:spPr>
          <a:xfrm>
            <a:off x="228600" y="914400"/>
            <a:ext cx="8382000" cy="6858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r>
              <a:rPr lang="en-US" sz="2400" dirty="0" smtClean="0">
                <a:solidFill>
                  <a:srgbClr val="009EC2"/>
                </a:solidFill>
                <a:latin typeface="+mn-lt"/>
              </a:rPr>
              <a:t>Hospital Survey </a:t>
            </a:r>
            <a:r>
              <a:rPr lang="en-US" sz="2400" dirty="0">
                <a:solidFill>
                  <a:srgbClr val="009EC2"/>
                </a:solidFill>
                <a:latin typeface="+mn-lt"/>
              </a:rPr>
              <a:t>O</a:t>
            </a:r>
            <a:r>
              <a:rPr lang="en-US" sz="2400" dirty="0" smtClean="0">
                <a:solidFill>
                  <a:srgbClr val="009EC2"/>
                </a:solidFill>
                <a:latin typeface="+mn-lt"/>
              </a:rPr>
              <a:t>n Patient Safety Culture (HSOPS)</a:t>
            </a:r>
            <a:endParaRPr lang="en-US" sz="2400" dirty="0">
              <a:solidFill>
                <a:srgbClr val="009EC2"/>
              </a:solidFill>
              <a:latin typeface="+mn-lt"/>
            </a:endParaRPr>
          </a:p>
        </p:txBody>
      </p:sp>
      <p:sp>
        <p:nvSpPr>
          <p:cNvPr id="6" name="Rectangle 5"/>
          <p:cNvSpPr/>
          <p:nvPr/>
        </p:nvSpPr>
        <p:spPr bwMode="auto">
          <a:xfrm>
            <a:off x="609600" y="5334000"/>
            <a:ext cx="7924800" cy="800100"/>
          </a:xfrm>
          <a:prstGeom prst="rect">
            <a:avLst/>
          </a:prstGeom>
          <a:solidFill>
            <a:srgbClr val="FBD84B"/>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chemeClr val="tx1"/>
                </a:solidFill>
              </a:rPr>
              <a:t>Tip</a:t>
            </a:r>
            <a:r>
              <a:rPr lang="en-US" sz="1600" dirty="0" smtClean="0">
                <a:solidFill>
                  <a:schemeClr val="tx1"/>
                </a:solidFill>
              </a:rPr>
              <a:t>: The HSOPS and other Survey on Patient Safety Culture tools can be found at </a:t>
            </a:r>
            <a:r>
              <a:rPr lang="en-US" sz="1600" u="sng" dirty="0">
                <a:hlinkClick r:id="rId3"/>
              </a:rPr>
              <a:t>http://</a:t>
            </a:r>
            <a:r>
              <a:rPr lang="en-US" sz="1600" u="sng" dirty="0" smtClean="0">
                <a:hlinkClick r:id="rId3"/>
              </a:rPr>
              <a:t>www.ahrq.gov/hospcult.pdf</a:t>
            </a:r>
            <a:r>
              <a:rPr lang="en-US" sz="1600" dirty="0" smtClean="0"/>
              <a:t>.</a:t>
            </a:r>
            <a:endParaRPr lang="en-US" sz="1600" dirty="0">
              <a:solidFill>
                <a:schemeClr val="tx1"/>
              </a:solidFill>
            </a:endParaRPr>
          </a:p>
        </p:txBody>
      </p:sp>
    </p:spTree>
    <p:extLst>
      <p:ext uri="{BB962C8B-B14F-4D97-AF65-F5344CB8AC3E}">
        <p14:creationId xmlns:p14="http://schemas.microsoft.com/office/powerpoint/2010/main" val="139915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I Cusp Slide templa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BD84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44533</TotalTime>
  <Words>2394</Words>
  <Application>Microsoft Office PowerPoint</Application>
  <PresentationFormat>On-screen Show (4:3)</PresentationFormat>
  <Paragraphs>291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HAI Cusp Slide template</vt:lpstr>
      <vt:lpstr>Assess Patient Safety Culture Using the  Hospital Survey on Patient Safety  </vt:lpstr>
      <vt:lpstr>Learning Objectives</vt:lpstr>
      <vt:lpstr>What Is Safety Culture?</vt:lpstr>
      <vt:lpstr>Core Aspects of Safety Culture1</vt:lpstr>
      <vt:lpstr>Model for Improving Care</vt:lpstr>
      <vt:lpstr>Safety Culture Is Related to Outcomes2-7</vt:lpstr>
      <vt:lpstr>Why Safety Culture Matters8-11</vt:lpstr>
      <vt:lpstr>Measuring Safety Culture</vt:lpstr>
      <vt:lpstr>What Is HSOPS?</vt:lpstr>
      <vt:lpstr>HSOPS Dimensions</vt:lpstr>
      <vt:lpstr>HSOPS Sample Questions</vt:lpstr>
      <vt:lpstr>HSOPS Sample Questions</vt:lpstr>
      <vt:lpstr>HSOPS Sample Questions</vt:lpstr>
      <vt:lpstr>HSOPS Scoring</vt:lpstr>
      <vt:lpstr>Effective HSOPS Surveys…</vt:lpstr>
      <vt:lpstr>Response Rate Matters</vt:lpstr>
      <vt:lpstr>Successful Prenotification12</vt:lpstr>
      <vt:lpstr>Additional Tips for Effective Surveys</vt:lpstr>
      <vt:lpstr>Turning HSOPS Data into Action</vt:lpstr>
      <vt:lpstr>What Is Debriefing?</vt:lpstr>
      <vt:lpstr>Debriefing—Making HSOPS Data Meaningful</vt:lpstr>
      <vt:lpstr>Benefits of HSOPS Data</vt:lpstr>
      <vt:lpstr>Questions?</vt:lpstr>
      <vt:lpstr>References</vt:lpstr>
      <vt:lpstr>References</vt:lpstr>
      <vt:lpstr>References</vt:lpstr>
      <vt:lpstr>References</vt:lpstr>
    </vt:vector>
  </TitlesOfParts>
  <Manager>Johns Hopkins Medicine | Armstrong Institute for Patient Safety and Quality</Manager>
  <Company>AHRQ | Agency for Healthcare Research and Quality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Program Overview</dc:title>
  <dc:subject>AHRQ Safety Program for Surgery</dc:subject>
  <dc:creator>SUSP/L&amp;D</dc:creator>
  <cp:keywords>SSI, premortem, safety culture, science of safety</cp:keywords>
  <cp:lastModifiedBy>Chris Heidenrich OCKT</cp:lastModifiedBy>
  <cp:revision>276</cp:revision>
  <cp:lastPrinted>2015-02-02T16:57:38Z</cp:lastPrinted>
  <dcterms:created xsi:type="dcterms:W3CDTF">2014-05-21T20:05:58Z</dcterms:created>
  <dcterms:modified xsi:type="dcterms:W3CDTF">2017-01-15T16:32:47Z</dcterms:modified>
  <cp:category>safety program for surgery, patient safety, CUSP, science of safety, surgical site infections, SUSP, healthcare associated infections</cp:category>
</cp:coreProperties>
</file>