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53" r:id="rId2"/>
    <p:sldId id="355" r:id="rId3"/>
    <p:sldId id="376" r:id="rId4"/>
    <p:sldId id="377" r:id="rId5"/>
    <p:sldId id="378" r:id="rId6"/>
    <p:sldId id="384" r:id="rId7"/>
    <p:sldId id="385" r:id="rId8"/>
    <p:sldId id="380" r:id="rId9"/>
    <p:sldId id="381" r:id="rId10"/>
    <p:sldId id="357" r:id="rId11"/>
    <p:sldId id="386" r:id="rId12"/>
    <p:sldId id="383" r:id="rId13"/>
    <p:sldId id="358" r:id="rId14"/>
    <p:sldId id="375" r:id="rId15"/>
    <p:sldId id="360" r:id="rId16"/>
    <p:sldId id="361" r:id="rId17"/>
    <p:sldId id="363" r:id="rId18"/>
    <p:sldId id="368" r:id="rId19"/>
    <p:sldId id="369" r:id="rId20"/>
    <p:sldId id="366" r:id="rId21"/>
    <p:sldId id="370" r:id="rId22"/>
    <p:sldId id="371" r:id="rId23"/>
    <p:sldId id="372" r:id="rId24"/>
    <p:sldId id="387" r:id="rId25"/>
    <p:sldId id="388" r:id="rId26"/>
    <p:sldId id="389" r:id="rId27"/>
    <p:sldId id="390" r:id="rId28"/>
    <p:sldId id="391" r:id="rId29"/>
    <p:sldId id="37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4" clrIdx="1"/>
  <p:cmAuthor id="2" name="Chris Heidenrich" initials="CH" lastIdx="26" clrIdx="2"/>
  <p:cmAuthor id="3" name="Anna Adler-Kirkley" initials="AA" lastIdx="4" clrIdx="3">
    <p:extLst/>
  </p:cmAuthor>
  <p:cmAuthor id="4" name="Chris Heidenrich OCKT" initials="CH" lastIdx="1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0727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4" indent="-285686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4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3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2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0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38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3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3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22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36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4" indent="-285686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4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3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2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0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38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3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3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23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00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4" indent="-285686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4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3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2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0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38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3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3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24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9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4" indent="-285686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4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3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2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0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38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3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3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25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173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4" indent="-285686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4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3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2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0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38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3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3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26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401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4" indent="-285686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4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3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2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0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38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3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3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27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417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784" indent="-285686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744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9843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6942" indent="-22854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040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138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23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33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28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87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2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9BBB8-D835-439D-A4E3-75A727D1D5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2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7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9BBB8-D835-439D-A4E3-75A727D1D5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0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88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486400"/>
            <a:ext cx="44958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references</a:t>
            </a:r>
          </a:p>
        </p:txBody>
      </p:sp>
    </p:spTree>
    <p:extLst>
      <p:ext uri="{BB962C8B-B14F-4D97-AF65-F5344CB8AC3E}">
        <p14:creationId xmlns:p14="http://schemas.microsoft.com/office/powerpoint/2010/main" val="11139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58000" y="6498992"/>
            <a:ext cx="19812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Four</a:t>
            </a:r>
            <a:r>
              <a:rPr lang="en-US" sz="1100" baseline="0" dirty="0" smtClean="0"/>
              <a:t> Es of Early Mobility</a:t>
            </a:r>
            <a:r>
              <a:rPr lang="en-US" sz="1100" dirty="0" smtClean="0"/>
              <a:t>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ac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cn.org/wd/practice/docs/tool%20kits/early-progressive-mobility-protocol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Four Es of Early Mobility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0775" y="645724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16(17)-0018-50-EF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Es of Early Mobility</a:t>
            </a:r>
            <a:endParaRPr lang="en-US" dirty="0"/>
          </a:p>
        </p:txBody>
      </p:sp>
      <p:graphicFrame>
        <p:nvGraphicFramePr>
          <p:cNvPr id="4" name="Content Placeholder 3" descr="Table of the 4 E's of early mobility (Engage)" title="4E's Early Mobil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453355"/>
              </p:ext>
            </p:extLst>
          </p:nvPr>
        </p:nvGraphicFramePr>
        <p:xfrm>
          <a:off x="457200" y="1524000"/>
          <a:ext cx="8229602" cy="36027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31980"/>
                <a:gridCol w="234820"/>
                <a:gridCol w="3581401"/>
                <a:gridCol w="3581401"/>
              </a:tblGrid>
              <a:tr h="150086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731" marR="647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FRONTLINE STAFF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EARLY MOBILITY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731" marR="64731" marT="0" marB="0" anchor="ctr"/>
                </a:tc>
              </a:tr>
              <a:tr h="13340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Engage</a:t>
                      </a: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ADAPTIVE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731" marR="64731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Ask, how will </a:t>
                      </a:r>
                      <a:r>
                        <a:rPr lang="en-US" sz="1600" i="1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early mobility </a:t>
                      </a:r>
                      <a:r>
                        <a:rPr lang="en-US" sz="1600" i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make the world a better place</a:t>
                      </a:r>
                      <a:r>
                        <a:rPr lang="en-US" sz="1600" i="1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600" i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preventable harm to staff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Share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stories about patients 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Develop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 business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case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Include executive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physician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leadership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731" marR="64731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Define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evidence related to preventing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ventilator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-associated event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short-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long-term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cognitive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effects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and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physical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psychological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disabilities)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Share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success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stories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en-US" sz="1600" u="non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videos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Visit a site with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experienced units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or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facilities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Create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business case related to the impact of early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mobility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including decreased time on ventilator, in intensive care unit, and in hospital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Share 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business case with executive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</a:t>
                      </a:r>
                      <a:r>
                        <a:rPr lang="en-US" sz="1600" baseline="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provider champions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731" marR="647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Es of Early Mobility</a:t>
            </a:r>
            <a:endParaRPr lang="en-US" dirty="0"/>
          </a:p>
        </p:txBody>
      </p:sp>
      <p:graphicFrame>
        <p:nvGraphicFramePr>
          <p:cNvPr id="4" name="Content Placeholder 3" descr="Table of the 4 E's of early mobility (educate)" title="4E's Early Mobil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479468"/>
              </p:ext>
            </p:extLst>
          </p:nvPr>
        </p:nvGraphicFramePr>
        <p:xfrm>
          <a:off x="457200" y="1524000"/>
          <a:ext cx="8229602" cy="28712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31980"/>
                <a:gridCol w="234820"/>
                <a:gridCol w="3581401"/>
                <a:gridCol w="3581401"/>
              </a:tblGrid>
              <a:tr h="150086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FRONTLINE STAFF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EARLY MOBILITY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</a:tr>
              <a:tr h="1167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Educate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TECHNICAL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</a:rPr>
                        <a:t>What do we need to mobilize critically ill patients</a:t>
                      </a:r>
                      <a:r>
                        <a:rPr lang="en-US" sz="1600" i="1" dirty="0" smtClean="0">
                          <a:effectLst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600" i="1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Convert </a:t>
                      </a:r>
                      <a:r>
                        <a:rPr lang="en-US" sz="1600" dirty="0">
                          <a:effectLst/>
                        </a:rPr>
                        <a:t>evidence into behaviors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Evaluate </a:t>
                      </a:r>
                      <a:r>
                        <a:rPr lang="en-US" sz="1600" dirty="0">
                          <a:effectLst/>
                        </a:rPr>
                        <a:t>awareness and agreement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Discuss post-intensive care syndrome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Review </a:t>
                      </a:r>
                      <a:r>
                        <a:rPr lang="en-US" sz="1600" dirty="0">
                          <a:effectLst/>
                        </a:rPr>
                        <a:t>the literature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Develop </a:t>
                      </a:r>
                      <a:r>
                        <a:rPr lang="en-US" sz="1600" dirty="0">
                          <a:effectLst/>
                        </a:rPr>
                        <a:t>mobility criteria and progressive mobility </a:t>
                      </a:r>
                      <a:r>
                        <a:rPr lang="en-US" sz="1600" dirty="0" smtClean="0">
                          <a:effectLst/>
                        </a:rPr>
                        <a:t>protocols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Develop education </a:t>
                      </a:r>
                      <a:r>
                        <a:rPr lang="en-US" sz="1600" dirty="0">
                          <a:effectLst/>
                        </a:rPr>
                        <a:t>plan </a:t>
                      </a:r>
                      <a:r>
                        <a:rPr lang="en-US" sz="1600" dirty="0" smtClean="0">
                          <a:effectLst/>
                        </a:rPr>
                        <a:t>including hands-on workshops, presentations, conferences, and </a:t>
                      </a:r>
                      <a:r>
                        <a:rPr lang="en-US" sz="1600" dirty="0">
                          <a:effectLst/>
                        </a:rPr>
                        <a:t>interactive discussions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Identify </a:t>
                      </a:r>
                      <a:r>
                        <a:rPr lang="en-US" sz="1600" dirty="0">
                          <a:effectLst/>
                        </a:rPr>
                        <a:t>support through outreach to the leadership team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Es of Early Mobility</a:t>
            </a:r>
            <a:endParaRPr lang="en-US" dirty="0"/>
          </a:p>
        </p:txBody>
      </p:sp>
      <p:graphicFrame>
        <p:nvGraphicFramePr>
          <p:cNvPr id="4" name="Content Placeholder 3" descr="Table of the 4 E's of early mobility (execute and evaluate)" title="4E's Early Mobil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329818"/>
              </p:ext>
            </p:extLst>
          </p:nvPr>
        </p:nvGraphicFramePr>
        <p:xfrm>
          <a:off x="453481" y="1219200"/>
          <a:ext cx="8229602" cy="45948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11938"/>
                <a:gridCol w="231062"/>
                <a:gridCol w="3505201"/>
                <a:gridCol w="3581401"/>
              </a:tblGrid>
              <a:tr h="150086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FRONTLINE STAFF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EARLY MOBILITY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</a:tr>
              <a:tr h="1000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Execute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ADAPTIVE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</a:rPr>
                        <a:t>How will we implement early mobility at our hospital give local culture and resources</a:t>
                      </a:r>
                      <a:r>
                        <a:rPr lang="en-US" sz="1600" i="1" dirty="0" smtClean="0">
                          <a:effectLst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600" i="1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Listen </a:t>
                      </a:r>
                      <a:r>
                        <a:rPr lang="en-US" sz="1600" dirty="0">
                          <a:effectLst/>
                        </a:rPr>
                        <a:t>to resisters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Standardize </a:t>
                      </a:r>
                      <a:r>
                        <a:rPr lang="en-US" sz="1600" dirty="0">
                          <a:effectLst/>
                        </a:rPr>
                        <a:t>care and create independent checks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Make </a:t>
                      </a:r>
                      <a:r>
                        <a:rPr lang="en-US" sz="1600" dirty="0">
                          <a:effectLst/>
                        </a:rPr>
                        <a:t>it easy to do the right thing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Learn </a:t>
                      </a:r>
                      <a:r>
                        <a:rPr lang="en-US" sz="1600" dirty="0">
                          <a:effectLst/>
                        </a:rPr>
                        <a:t>from mistakes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Update</a:t>
                      </a:r>
                      <a:r>
                        <a:rPr lang="en-US" sz="1600" baseline="0" dirty="0" smtClean="0">
                          <a:effectLst/>
                        </a:rPr>
                        <a:t> process for mobilizing patient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Review</a:t>
                      </a:r>
                      <a:r>
                        <a:rPr lang="en-US" sz="1600" baseline="0" dirty="0" smtClean="0">
                          <a:effectLst/>
                        </a:rPr>
                        <a:t> policies and protocols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Identify key stakeholders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Gather appropriate equipment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Discuss </a:t>
                      </a:r>
                      <a:r>
                        <a:rPr lang="en-US" sz="1600" dirty="0">
                          <a:effectLst/>
                        </a:rPr>
                        <a:t>as part of interdisciplinary rounds/daily goals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Learn </a:t>
                      </a:r>
                      <a:r>
                        <a:rPr lang="en-US" sz="1600" dirty="0">
                          <a:effectLst/>
                        </a:rPr>
                        <a:t>from defects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</a:tr>
              <a:tr h="8338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Evaluate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TECHNICAL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i="1" dirty="0">
                          <a:effectLst/>
                        </a:rPr>
                        <a:t>How will we know that our efforts to mobilize our patients made a difference</a:t>
                      </a:r>
                      <a:r>
                        <a:rPr lang="en-US" sz="1600" i="1" dirty="0" smtClean="0">
                          <a:effectLst/>
                        </a:rPr>
                        <a:t>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600" i="1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Define </a:t>
                      </a:r>
                      <a:r>
                        <a:rPr lang="en-US" sz="1600" dirty="0">
                          <a:effectLst/>
                        </a:rPr>
                        <a:t>measures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Assess measures regularly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Provide </a:t>
                      </a:r>
                      <a:r>
                        <a:rPr lang="en-US" sz="1600" dirty="0">
                          <a:effectLst/>
                        </a:rPr>
                        <a:t>feedback to staff and celebrate success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Collect data and </a:t>
                      </a:r>
                      <a:r>
                        <a:rPr lang="en-US" sz="1600" dirty="0">
                          <a:effectLst/>
                        </a:rPr>
                        <a:t>review </a:t>
                      </a:r>
                      <a:r>
                        <a:rPr lang="en-US" sz="1600" dirty="0" smtClean="0">
                          <a:effectLst/>
                        </a:rPr>
                        <a:t>with staff</a:t>
                      </a:r>
                      <a:endParaRPr lang="en-US" sz="16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Use your data </a:t>
                      </a:r>
                      <a:r>
                        <a:rPr lang="en-US" sz="1600" dirty="0">
                          <a:effectLst/>
                        </a:rPr>
                        <a:t>to trend performance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1" marR="647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and Educate Frequently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Share at multidisciplinary safety program meetings</a:t>
            </a:r>
          </a:p>
          <a:p>
            <a:r>
              <a:rPr lang="en-US" sz="2400" dirty="0" smtClean="0"/>
              <a:t>Discuss at staff meetings every </a:t>
            </a:r>
            <a:r>
              <a:rPr lang="en-US" sz="2400" dirty="0"/>
              <a:t>6</a:t>
            </a:r>
            <a:r>
              <a:rPr lang="en-US" sz="2400" dirty="0" smtClean="0"/>
              <a:t> weeks</a:t>
            </a:r>
          </a:p>
          <a:p>
            <a:r>
              <a:rPr lang="en-US" sz="2400" dirty="0" smtClean="0"/>
              <a:t>Present at board meetings </a:t>
            </a:r>
          </a:p>
          <a:p>
            <a:r>
              <a:rPr lang="en-US" sz="2400" dirty="0" smtClean="0"/>
              <a:t>Clarify expectations at daily huddles</a:t>
            </a:r>
          </a:p>
          <a:p>
            <a:r>
              <a:rPr lang="en-US" sz="2400" dirty="0" smtClean="0"/>
              <a:t>Reinforce with email</a:t>
            </a:r>
          </a:p>
          <a:p>
            <a:r>
              <a:rPr lang="en-US" sz="2400" dirty="0" smtClean="0"/>
              <a:t>Publish newsletter</a:t>
            </a:r>
          </a:p>
          <a:p>
            <a:r>
              <a:rPr lang="en-US" sz="2400" dirty="0" smtClean="0"/>
              <a:t>Post on bulletin </a:t>
            </a:r>
            <a:r>
              <a:rPr lang="en-US" sz="2400" dirty="0"/>
              <a:t>b</a:t>
            </a:r>
            <a:r>
              <a:rPr lang="en-US" sz="2400" dirty="0" smtClean="0"/>
              <a:t>oards</a:t>
            </a:r>
          </a:p>
          <a:p>
            <a:r>
              <a:rPr lang="en-US" sz="2400" dirty="0" smtClean="0"/>
              <a:t>Talk with staff while collecting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 All Staff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800" kern="0" dirty="0"/>
              <a:t>Sitters/Observers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800" kern="0" dirty="0"/>
              <a:t>Clinical Technicians/ Nursing Assistants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kern="0" dirty="0"/>
              <a:t>Ambulate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kern="0" dirty="0"/>
              <a:t>Turn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kern="0" dirty="0" smtClean="0"/>
              <a:t>Range of motion</a:t>
            </a:r>
            <a:endParaRPr lang="en-US" sz="2000" kern="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kern="0" dirty="0"/>
              <a:t>Document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kern="0" dirty="0"/>
              <a:t>Ancillary Personnel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</a:t>
            </a:r>
            <a:r>
              <a:rPr lang="en-US" dirty="0" smtClean="0"/>
              <a:t>– </a:t>
            </a:r>
            <a:r>
              <a:rPr lang="en-US" dirty="0"/>
              <a:t>Family Resources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Consider a</a:t>
            </a:r>
            <a:r>
              <a:rPr lang="en-US" dirty="0" smtClean="0">
                <a:solidFill>
                  <a:srgbClr val="009EC2"/>
                </a:solidFill>
              </a:rPr>
              <a:t> Family </a:t>
            </a:r>
            <a:r>
              <a:rPr lang="en-US" dirty="0">
                <a:solidFill>
                  <a:srgbClr val="009EC2"/>
                </a:solidFill>
              </a:rPr>
              <a:t>Involvement </a:t>
            </a:r>
            <a:r>
              <a:rPr lang="en-US" dirty="0" smtClean="0">
                <a:solidFill>
                  <a:srgbClr val="009EC2"/>
                </a:solidFill>
              </a:rPr>
              <a:t>Menu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Invites family members to assist in EM exercises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Encourages family members to partner with nurses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Facilitates connection with the sick relative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Content Placeholder 5" descr="Screen capture of the Family Involvement Menu" title="Family Involvement Menu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7832" y="1600200"/>
            <a:ext cx="3497335" cy="4525963"/>
          </a:xfrm>
        </p:spPr>
      </p:pic>
    </p:spTree>
    <p:extLst>
      <p:ext uri="{BB962C8B-B14F-4D97-AF65-F5344CB8AC3E}">
        <p14:creationId xmlns:p14="http://schemas.microsoft.com/office/powerpoint/2010/main" val="41167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Educate: Turn </a:t>
            </a:r>
            <a:r>
              <a:rPr lang="en-US" dirty="0"/>
              <a:t>E</a:t>
            </a:r>
            <a:r>
              <a:rPr lang="en-US" dirty="0" smtClean="0"/>
              <a:t>vidence </a:t>
            </a:r>
            <a:r>
              <a:rPr lang="en-US" dirty="0"/>
              <a:t>I</a:t>
            </a:r>
            <a:r>
              <a:rPr lang="en-US" dirty="0" smtClean="0"/>
              <a:t>nto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Define and approve </a:t>
            </a:r>
            <a:r>
              <a:rPr lang="en-US" sz="2800" dirty="0"/>
              <a:t>m</a:t>
            </a:r>
            <a:r>
              <a:rPr lang="en-US" sz="2800" dirty="0" smtClean="0"/>
              <a:t>obilization readiness criteria</a:t>
            </a:r>
          </a:p>
          <a:p>
            <a:r>
              <a:rPr lang="en-US" sz="2800" dirty="0" smtClean="0"/>
              <a:t>Develop early/progressive mobility protocols and guidelines</a:t>
            </a:r>
          </a:p>
          <a:p>
            <a:r>
              <a:rPr lang="en-US" sz="2800" dirty="0" smtClean="0"/>
              <a:t>Review </a:t>
            </a:r>
            <a:r>
              <a:rPr lang="en-US" sz="2800" dirty="0"/>
              <a:t>the </a:t>
            </a:r>
            <a:r>
              <a:rPr lang="en-US" sz="2800" dirty="0" smtClean="0"/>
              <a:t>literature</a:t>
            </a:r>
          </a:p>
          <a:p>
            <a:r>
              <a:rPr lang="en-US" sz="2800" dirty="0" smtClean="0"/>
              <a:t>Develop </a:t>
            </a:r>
            <a:r>
              <a:rPr lang="en-US" sz="2800" dirty="0"/>
              <a:t>education plan including hands-on workshops, presentations, conferences, and interactive discussions </a:t>
            </a:r>
            <a:endParaRPr lang="en-US" sz="2800" dirty="0" smtClean="0"/>
          </a:p>
          <a:p>
            <a:r>
              <a:rPr lang="en-US" sz="2800" dirty="0" smtClean="0"/>
              <a:t>Identify </a:t>
            </a:r>
            <a:r>
              <a:rPr lang="en-US" sz="2800" dirty="0"/>
              <a:t>support through outreach to the leadership team</a:t>
            </a:r>
            <a:endParaRPr lang="en-US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28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Readiness Assessment: Other </a:t>
            </a:r>
            <a:r>
              <a:rPr lang="en-US" dirty="0"/>
              <a:t>C</a:t>
            </a:r>
            <a:r>
              <a:rPr lang="en-US" dirty="0" smtClean="0"/>
              <a:t>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Patient factors</a:t>
            </a:r>
          </a:p>
          <a:p>
            <a:pPr lvl="1"/>
            <a:r>
              <a:rPr lang="en-US" sz="2400" dirty="0" smtClean="0"/>
              <a:t>Sedation level </a:t>
            </a:r>
            <a:endParaRPr lang="en-US" sz="2400" dirty="0"/>
          </a:p>
          <a:p>
            <a:pPr lvl="1"/>
            <a:r>
              <a:rPr lang="en-US" sz="2400" dirty="0" smtClean="0"/>
              <a:t>Breathing support for EM interventions</a:t>
            </a:r>
          </a:p>
          <a:p>
            <a:pPr lvl="1"/>
            <a:r>
              <a:rPr lang="en-US" sz="2400" dirty="0" smtClean="0"/>
              <a:t>Femoral lines</a:t>
            </a:r>
          </a:p>
          <a:p>
            <a:pPr lvl="1"/>
            <a:r>
              <a:rPr lang="en-US" sz="2400" dirty="0" smtClean="0"/>
              <a:t>Presence of lines, drains, catheters</a:t>
            </a:r>
          </a:p>
          <a:p>
            <a:r>
              <a:rPr lang="en-US" sz="2800" dirty="0" smtClean="0"/>
              <a:t>Other factors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right equipment</a:t>
            </a:r>
          </a:p>
          <a:p>
            <a:pPr lvl="1"/>
            <a:r>
              <a:rPr lang="en-US" sz="2400" dirty="0" smtClean="0"/>
              <a:t>Sufficient staffing/multidisciplinary focus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06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Execute: </a:t>
            </a: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ake </a:t>
            </a: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t Easy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o </a:t>
            </a: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o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 Right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What is the process for mobilizing a patient?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Is </a:t>
            </a:r>
            <a:r>
              <a:rPr lang="en-US" sz="2400" dirty="0"/>
              <a:t>there a policy on the unit?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Who </a:t>
            </a:r>
            <a:r>
              <a:rPr lang="en-US" sz="2400" dirty="0"/>
              <a:t>should be involved?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Do </a:t>
            </a:r>
            <a:r>
              <a:rPr lang="en-US" sz="2400" dirty="0"/>
              <a:t>we have all the equipment?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Discuss </a:t>
            </a:r>
            <a:r>
              <a:rPr lang="en-US" sz="2400" dirty="0"/>
              <a:t>as part of interdisciplinary </a:t>
            </a:r>
            <a:r>
              <a:rPr lang="en-US" sz="2400" dirty="0" smtClean="0"/>
              <a:t>rounds/daily goals</a:t>
            </a:r>
          </a:p>
          <a:p>
            <a:pPr marL="0">
              <a:lnSpc>
                <a:spcPct val="115000"/>
              </a:lnSpc>
              <a:spcAft>
                <a:spcPts val="0"/>
              </a:spcAft>
            </a:pPr>
            <a:r>
              <a:rPr lang="en-US" sz="2400" dirty="0"/>
              <a:t>Add </a:t>
            </a:r>
            <a:r>
              <a:rPr lang="en-US" sz="2400" dirty="0" smtClean="0"/>
              <a:t>mobility </a:t>
            </a:r>
            <a:r>
              <a:rPr lang="en-US" sz="2400" dirty="0"/>
              <a:t>level to report sheet and </a:t>
            </a:r>
            <a:r>
              <a:rPr lang="en-US" sz="2400" dirty="0" smtClean="0"/>
              <a:t>nursing handoff</a:t>
            </a:r>
            <a:endParaRPr lang="en-US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Progressive Mobility Protocol</a:t>
            </a:r>
          </a:p>
        </p:txBody>
      </p:sp>
      <p:pic>
        <p:nvPicPr>
          <p:cNvPr id="3074" name="Picture 2" descr="Picture of visual cues chart for an early mobility protocol." title="Visual cu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136882" cy="2362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334000" cy="47342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Use visual cues to communicate daily mobility goals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Place near patient on white board, door, or bedside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Laminate cues and write custom goals when appropriate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886200"/>
            <a:ext cx="3136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Used with permission. Adapted at St. Joseph Mercy Hospital from the American Association of Critical-Care Nurses early progressive mobility protocol.</a:t>
            </a:r>
            <a:r>
              <a:rPr lang="en-US" sz="11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Learn more at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www.aacn.org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After this session, you will be able to—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List the four Es from TRIP framework (engage, educate, execute, and evaluate)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Apply each “E” intervention to early mobility (EM)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936042"/>
            <a:ext cx="6248400" cy="472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Early Mobility Protocol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pic>
        <p:nvPicPr>
          <p:cNvPr id="5" name="Content Placeholder 4" descr="Picture of progressive mobility continuum" title="Progressive mobility continuum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103774"/>
            <a:ext cx="5976909" cy="44804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5035" y="57150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000" dirty="0" smtClean="0"/>
              <a:t>4. </a:t>
            </a:r>
            <a:r>
              <a:rPr lang="en-US" sz="1000" dirty="0"/>
              <a:t>Bassett RD, Vollman KM, Brandwene L, et al.</a:t>
            </a:r>
            <a:r>
              <a:rPr lang="en-US" sz="1000" dirty="0" smtClean="0"/>
              <a:t> </a:t>
            </a:r>
            <a:r>
              <a:rPr lang="en-US" sz="1000" dirty="0"/>
              <a:t>Integrating a multidisciplinary mobility programme into intensive care practice (IMMPTP): a multicentre collaborative. </a:t>
            </a:r>
            <a:r>
              <a:rPr lang="en-US" sz="1000" dirty="0" smtClean="0"/>
              <a:t>Intensive </a:t>
            </a:r>
            <a:r>
              <a:rPr lang="en-US" sz="1000" dirty="0"/>
              <a:t>Crit Care Nurs. 2012 Apr;28(2):88-97. </a:t>
            </a:r>
            <a:r>
              <a:rPr lang="en-US" sz="1000" dirty="0" smtClean="0"/>
              <a:t>PMID</a:t>
            </a:r>
            <a:r>
              <a:rPr lang="en-US" sz="1000" dirty="0"/>
              <a:t>: 22227355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28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Evaluate: Measure Your Success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Collect </a:t>
            </a:r>
            <a:r>
              <a:rPr lang="en-US" sz="2800" dirty="0" smtClean="0"/>
              <a:t>process measures data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R</a:t>
            </a:r>
            <a:r>
              <a:rPr lang="en-US" sz="2800" dirty="0" smtClean="0"/>
              <a:t>eview </a:t>
            </a:r>
            <a:r>
              <a:rPr lang="en-US" sz="2800" dirty="0"/>
              <a:t>at </a:t>
            </a:r>
            <a:r>
              <a:rPr lang="en-US" sz="2800" dirty="0" smtClean="0"/>
              <a:t>monthly safety program meetings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Post prominently for frontline staff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Use </a:t>
            </a:r>
            <a:r>
              <a:rPr lang="en-US" sz="2800" dirty="0"/>
              <a:t>your data to trend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3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Picture of CUSP 4 MVP-VAP: Daily Early Mobility Measures Form table." title="CUSP 4 MVP-VAP: Daily Early Mobility Measures Form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Daily Early Mobility Measures Form</a:t>
            </a:r>
            <a:endParaRPr lang="en-US" dirty="0"/>
          </a:p>
        </p:txBody>
      </p:sp>
      <p:pic>
        <p:nvPicPr>
          <p:cNvPr id="4" name="Content Placeholder 3" descr="Image of the Daily Early Mobility Data Collection Tool" title="Daily Early Mobility Data Collection Tool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9200" y="1143000"/>
            <a:ext cx="6400800" cy="4650022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2320465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Early Mobility Measures Guide</a:t>
            </a:r>
            <a:endParaRPr lang="en-US" dirty="0"/>
          </a:p>
        </p:txBody>
      </p:sp>
      <p:pic>
        <p:nvPicPr>
          <p:cNvPr id="5" name="Picture 4" descr="Image of the highest level of mobility code descriptions from the Early Mobility Data Collection Tool." title="Highest Level of Mobil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6" y="961314"/>
            <a:ext cx="2256568" cy="4902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Codes for perceived barriers to achieving a higher level of mobility" title="Perceived Barri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961314"/>
            <a:ext cx="2379354" cy="5210175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7" name="Picture 6" descr="Event codes for recording events that occur during mobilization" title="Event Cod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400" y="961314"/>
            <a:ext cx="2572400" cy="48021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8499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Level of Mobility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700" dirty="0" smtClean="0">
                <a:solidFill>
                  <a:srgbClr val="009EC2"/>
                </a:solidFill>
              </a:rPr>
              <a:t>0.    </a:t>
            </a:r>
            <a:r>
              <a:rPr lang="en-US" sz="1700" dirty="0" smtClean="0"/>
              <a:t>Nothing – passively rolled or exercised by staff but not actively moving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Transfer from bed to chair without standing – hoist, passive lift, or slide to the chair without standing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Sitting in bed/exercises in bed – any activity in bed, including active rolling, bridging, active exercises, use of tilt table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Sitting at edge of bed – actively sitting over the side of the bed with some trunk control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Standing – weight bearing through feet in standing position with or without assistance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Transfer from bed to chair with standing – able to step or shuffle through standing to chair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Marching in place – able to walk in place by lifting alternate feet (at least four times, two for each foot)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Walking – walking away from the bed/chair by at least four steps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sz="1700" dirty="0" smtClean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2899091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Barriers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 smtClean="0">
                <a:solidFill>
                  <a:srgbClr val="009EC2"/>
                </a:solidFill>
              </a:rPr>
              <a:t>0.   </a:t>
            </a:r>
            <a:r>
              <a:rPr lang="en-US" sz="1800" dirty="0" smtClean="0"/>
              <a:t>Not applicable – patient </a:t>
            </a:r>
            <a:r>
              <a:rPr lang="en-US" sz="1800" dirty="0"/>
              <a:t>at highest possible level of mobility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Bed rest orders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Patient on comfort/palliative care measures 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Patient sedated (</a:t>
            </a:r>
            <a:r>
              <a:rPr lang="en-US" sz="1800" dirty="0" smtClean="0"/>
              <a:t>Richmond Agitation-Sedation Score [RASS] </a:t>
            </a:r>
            <a:r>
              <a:rPr lang="en-US" sz="1800" dirty="0"/>
              <a:t>-4 or -5; or </a:t>
            </a:r>
            <a:r>
              <a:rPr lang="en-US" sz="1800" dirty="0" smtClean="0"/>
              <a:t>Riker Sedation-Agitation Scale [SAS] </a:t>
            </a:r>
            <a:r>
              <a:rPr lang="en-US" sz="1800" dirty="0"/>
              <a:t>1 or 2) and on infusion of benzodiazepine, narcotic, or propofol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Patient sedated (RASS -4 or -5; or SAS 1 or 2), but NOT on infusion of benzodiazepine, narcotic, or propofol 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Medically inappropriate (orthopedic reason, </a:t>
            </a:r>
            <a:r>
              <a:rPr lang="en-US" sz="1800" dirty="0" smtClean="0"/>
              <a:t>e.g., fracture </a:t>
            </a:r>
            <a:r>
              <a:rPr lang="en-US" sz="1800" dirty="0"/>
              <a:t>of long bone, </a:t>
            </a:r>
            <a:r>
              <a:rPr lang="en-US" sz="1800" dirty="0" smtClean="0"/>
              <a:t>spine, </a:t>
            </a:r>
            <a:r>
              <a:rPr lang="en-US" sz="1800" dirty="0"/>
              <a:t>or pelvis)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Medically inappropriate (circulatory or respiratory reason) as delineated in the medical screening </a:t>
            </a:r>
            <a:r>
              <a:rPr lang="en-US" sz="1800" dirty="0" smtClean="0"/>
              <a:t>algorithm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863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Barriers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+mj-lt"/>
              <a:buAutoNum type="arabicPeriod" startAt="7"/>
            </a:pPr>
            <a:r>
              <a:rPr lang="en-US" sz="1800" dirty="0"/>
              <a:t>Medically inappropriate (new </a:t>
            </a:r>
            <a:r>
              <a:rPr lang="en-US" sz="1800" dirty="0" smtClean="0"/>
              <a:t>deep vein thrombosis) </a:t>
            </a:r>
            <a:r>
              <a:rPr lang="en-US" sz="1800" dirty="0"/>
              <a:t>as delineated in the medical screening algorithm </a:t>
            </a:r>
          </a:p>
          <a:p>
            <a:pPr lvl="0">
              <a:buFont typeface="+mj-lt"/>
              <a:buAutoNum type="arabicPeriod" startAt="7"/>
            </a:pPr>
            <a:r>
              <a:rPr lang="en-US" sz="1800" dirty="0"/>
              <a:t>Medically inappropriate (femoral sheath) as delineated in the medical screening algorithm</a:t>
            </a:r>
          </a:p>
          <a:p>
            <a:pPr lvl="0">
              <a:buFont typeface="+mj-lt"/>
              <a:buAutoNum type="arabicPeriod" startAt="7"/>
            </a:pPr>
            <a:r>
              <a:rPr lang="en-US" sz="1800" dirty="0"/>
              <a:t>Medically inappropriate (for any other reason; e.g., unstable, active </a:t>
            </a:r>
            <a:r>
              <a:rPr lang="en-US" sz="1800" dirty="0" smtClean="0"/>
              <a:t>gastrointestinal </a:t>
            </a:r>
            <a:r>
              <a:rPr lang="en-US" sz="1800" dirty="0"/>
              <a:t>bleeding)</a:t>
            </a:r>
          </a:p>
          <a:p>
            <a:pPr lvl="0">
              <a:buFont typeface="+mj-lt"/>
              <a:buAutoNum type="arabicPeriod" startAt="7"/>
            </a:pPr>
            <a:r>
              <a:rPr lang="en-US" sz="1800" dirty="0"/>
              <a:t>Patient unavailable throughout the day</a:t>
            </a:r>
          </a:p>
          <a:p>
            <a:pPr lvl="0">
              <a:buFont typeface="+mj-lt"/>
              <a:buAutoNum type="arabicPeriod" startAt="7"/>
            </a:pPr>
            <a:r>
              <a:rPr lang="en-US" sz="1800" dirty="0"/>
              <a:t>Staffing </a:t>
            </a:r>
            <a:r>
              <a:rPr lang="en-US" sz="1800" dirty="0" smtClean="0"/>
              <a:t>(registered nurse, PT, </a:t>
            </a:r>
            <a:r>
              <a:rPr lang="en-US" sz="1800" dirty="0"/>
              <a:t>and OT) unavailable throughout the day</a:t>
            </a:r>
          </a:p>
          <a:p>
            <a:pPr lvl="0">
              <a:buFont typeface="+mj-lt"/>
              <a:buAutoNum type="arabicPeriod" startAt="7"/>
            </a:pPr>
            <a:r>
              <a:rPr lang="en-US" sz="1800" dirty="0"/>
              <a:t>Patient declined mobilization throughout the day</a:t>
            </a:r>
          </a:p>
          <a:p>
            <a:pPr lvl="0">
              <a:buFont typeface="+mj-lt"/>
              <a:buAutoNum type="arabicPeriod" startAt="7"/>
            </a:pPr>
            <a:r>
              <a:rPr lang="en-US" sz="1800" dirty="0"/>
              <a:t> Patient is too weak to progress to higher level of mobility</a:t>
            </a:r>
          </a:p>
          <a:p>
            <a:pPr lvl="0">
              <a:buFont typeface="+mj-lt"/>
              <a:buAutoNum type="arabicPeriod" startAt="7"/>
            </a:pPr>
            <a:r>
              <a:rPr lang="en-US" sz="1800" dirty="0"/>
              <a:t> Other barrier not listed above</a:t>
            </a:r>
          </a:p>
          <a:p>
            <a:pPr>
              <a:buFont typeface="+mj-lt"/>
              <a:buAutoNum type="arabicPeriod" startAt="7"/>
            </a:pPr>
            <a:r>
              <a:rPr lang="en-US" sz="1800" dirty="0"/>
              <a:t> Unknown barrier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49117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Events During Mobilization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2332" y="1143000"/>
            <a:ext cx="8229600" cy="47342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 smtClean="0">
                <a:solidFill>
                  <a:srgbClr val="009EC2"/>
                </a:solidFill>
              </a:rPr>
              <a:t>0.   </a:t>
            </a:r>
            <a:r>
              <a:rPr lang="en-US" sz="1800" dirty="0" smtClean="0"/>
              <a:t>None</a:t>
            </a:r>
            <a:endParaRPr lang="en-US" sz="1800" dirty="0"/>
          </a:p>
          <a:p>
            <a:pPr lvl="0">
              <a:buFont typeface="+mj-lt"/>
              <a:buAutoNum type="arabicPeriod"/>
            </a:pPr>
            <a:r>
              <a:rPr lang="en-US" sz="1800" dirty="0"/>
              <a:t>Endotracheal tube dislodgement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Tracheostomy dislodgement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Nasal feeding tube dislodgement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Oral feeding tube dislodgement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Percutaneous feeding tube dislodgement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Central venous catheter </a:t>
            </a:r>
            <a:r>
              <a:rPr lang="en-US" sz="1800" dirty="0" smtClean="0"/>
              <a:t>dislodgement </a:t>
            </a:r>
            <a:r>
              <a:rPr lang="en-US" sz="1800" dirty="0"/>
              <a:t>(not femoral site), including </a:t>
            </a:r>
            <a:r>
              <a:rPr lang="en-US" sz="1800" dirty="0" smtClean="0"/>
              <a:t>peripherally inserted central catheter </a:t>
            </a:r>
            <a:r>
              <a:rPr lang="en-US" sz="1800" dirty="0"/>
              <a:t>line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Central venous catheter dislodgement (femoral site)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Arterial catheter dislodgement (not femoral site)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Arterial catheter dislodgement (femoral site)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Dialysis catheter dislodgement (not femoral site), including tunneled or non-tunneled</a:t>
            </a:r>
          </a:p>
          <a:p>
            <a:pPr lvl="0">
              <a:buFont typeface="+mj-lt"/>
              <a:buAutoNum type="arabicPeriod"/>
            </a:pPr>
            <a:r>
              <a:rPr lang="en-US" sz="1800" dirty="0"/>
              <a:t>Dialysis catheter dislodgement (femoral site)</a:t>
            </a:r>
          </a:p>
        </p:txBody>
      </p:sp>
    </p:spTree>
    <p:extLst>
      <p:ext uri="{BB962C8B-B14F-4D97-AF65-F5344CB8AC3E}">
        <p14:creationId xmlns:p14="http://schemas.microsoft.com/office/powerpoint/2010/main" val="3742124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TRIP framework assists in making sure all patients receive the appropriate interventions by using the Four Es (engage, educate, execute, evaluate)</a:t>
            </a:r>
          </a:p>
          <a:p>
            <a:r>
              <a:rPr lang="en-US" sz="1800" dirty="0" smtClean="0"/>
              <a:t>The Four Es can be specifically applied to the practice of early mobility</a:t>
            </a:r>
          </a:p>
          <a:p>
            <a:pPr lvl="1"/>
            <a:r>
              <a:rPr lang="en-US" sz="1600" dirty="0" smtClean="0">
                <a:solidFill>
                  <a:srgbClr val="009EC2"/>
                </a:solidFill>
              </a:rPr>
              <a:t>Engage</a:t>
            </a:r>
            <a:r>
              <a:rPr lang="en-US" sz="1600" dirty="0" smtClean="0"/>
              <a:t> your frontline staff by appealing to intrinsic motivators</a:t>
            </a:r>
          </a:p>
          <a:p>
            <a:pPr lvl="1"/>
            <a:r>
              <a:rPr lang="en-US" sz="1600" dirty="0" smtClean="0">
                <a:solidFill>
                  <a:srgbClr val="009EC2"/>
                </a:solidFill>
              </a:rPr>
              <a:t>Educate</a:t>
            </a:r>
            <a:r>
              <a:rPr lang="en-US" sz="1600" dirty="0" smtClean="0"/>
              <a:t> your care team through the use of progressive mobility protocols and by reviewing current literature </a:t>
            </a:r>
          </a:p>
          <a:p>
            <a:pPr lvl="1"/>
            <a:r>
              <a:rPr lang="en-US" sz="1600" dirty="0" smtClean="0">
                <a:solidFill>
                  <a:srgbClr val="009EC2"/>
                </a:solidFill>
              </a:rPr>
              <a:t>Execute</a:t>
            </a:r>
            <a:r>
              <a:rPr lang="en-US" sz="1600" dirty="0" smtClean="0"/>
              <a:t> by reviewing policy and procedures, implementing multidisciplinary rounds, and learning from defects</a:t>
            </a:r>
          </a:p>
          <a:p>
            <a:pPr lvl="1"/>
            <a:r>
              <a:rPr lang="en-US" sz="1600" dirty="0" smtClean="0">
                <a:solidFill>
                  <a:srgbClr val="009EC2"/>
                </a:solidFill>
              </a:rPr>
              <a:t>Evaluate</a:t>
            </a:r>
            <a:r>
              <a:rPr lang="en-US" sz="1600" dirty="0" smtClean="0"/>
              <a:t> your progress by assessing measures regularly and using data to follow performance trends</a:t>
            </a:r>
          </a:p>
          <a:p>
            <a:r>
              <a:rPr lang="en-US" sz="1800" dirty="0" smtClean="0"/>
              <a:t>To apply the Four Es, use a daily early mobility data collection form to easily record information on a patient’s highest level of mobility, barriers to higher levels of mobility, and any adverse events that occurred as a result of early mobility efforts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1778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sz="1800" dirty="0"/>
              <a:t>Pronovost </a:t>
            </a:r>
            <a:r>
              <a:rPr lang="en-US" sz="1800" dirty="0" smtClean="0"/>
              <a:t>PJ, </a:t>
            </a:r>
            <a:r>
              <a:rPr lang="en-US" sz="1800" dirty="0"/>
              <a:t>Berenholtz </a:t>
            </a:r>
            <a:r>
              <a:rPr lang="en-US" sz="1800" dirty="0" smtClean="0"/>
              <a:t>SM, </a:t>
            </a:r>
            <a:r>
              <a:rPr lang="en-US" sz="1800" dirty="0"/>
              <a:t>Needham </a:t>
            </a:r>
            <a:r>
              <a:rPr lang="en-US" sz="1800" dirty="0" smtClean="0"/>
              <a:t>DM. </a:t>
            </a:r>
            <a:r>
              <a:rPr lang="en-US" sz="1800" dirty="0"/>
              <a:t>Translating evidence into practice: a model for large scale knowledge translation. BMJ. </a:t>
            </a:r>
            <a:r>
              <a:rPr lang="en-US" sz="1800" dirty="0" smtClean="0"/>
              <a:t>2008 Oct 6;337:a1714</a:t>
            </a:r>
            <a:r>
              <a:rPr lang="en-US" sz="1800" dirty="0"/>
              <a:t>. PMID: 18838424. </a:t>
            </a:r>
            <a:endParaRPr lang="en-US" sz="18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1800" dirty="0" smtClean="0"/>
              <a:t>Needham DM, Korupolu</a:t>
            </a:r>
            <a:r>
              <a:rPr lang="en-US" sz="1800" dirty="0"/>
              <a:t> R. Rehabilitation quality improvement in an intensive care unit setting: implementation of a quality improvement model</a:t>
            </a:r>
            <a:r>
              <a:rPr lang="en-US" sz="1800" dirty="0" smtClean="0"/>
              <a:t>. Top Stroke Rehabil. 2010 Jul-Aug;17(4):271-81. </a:t>
            </a:r>
            <a:r>
              <a:rPr lang="en-US" sz="1800" dirty="0"/>
              <a:t>PMID: </a:t>
            </a:r>
            <a:r>
              <a:rPr lang="en-US" sz="1800" dirty="0" smtClean="0"/>
              <a:t>20826415.</a:t>
            </a:r>
            <a:endParaRPr lang="en-US" sz="1800" dirty="0"/>
          </a:p>
          <a:p>
            <a:pPr marL="514350" lvl="1" indent="-514350">
              <a:buFont typeface="+mj-lt"/>
              <a:buAutoNum type="arabicPeriod"/>
            </a:pPr>
            <a:r>
              <a:rPr lang="en-US" sz="1800" dirty="0" smtClean="0"/>
              <a:t>Early Progressive </a:t>
            </a:r>
            <a:r>
              <a:rPr lang="en-US" sz="1800" dirty="0"/>
              <a:t>M</a:t>
            </a:r>
            <a:r>
              <a:rPr lang="en-US" sz="1800" dirty="0" smtClean="0"/>
              <a:t>obility </a:t>
            </a:r>
            <a:r>
              <a:rPr lang="en-US" sz="1800" dirty="0"/>
              <a:t>P</a:t>
            </a:r>
            <a:r>
              <a:rPr lang="en-US" sz="1800" dirty="0" smtClean="0"/>
              <a:t>rotocol. Aliso Viejo, CA: American Association of Critical-Care Nurses. April 2013. </a:t>
            </a:r>
            <a:r>
              <a:rPr lang="en-US" sz="1800" dirty="0" smtClean="0">
                <a:hlinkClick r:id="rId2"/>
              </a:rPr>
              <a:t>http://www.aacn.org/wd/practice/docs/tool%20kits/early-progressive-mobility-protocol.pdf</a:t>
            </a:r>
            <a:r>
              <a:rPr lang="en-US" sz="1800" dirty="0" smtClean="0"/>
              <a:t>. Accessed June 14, 2016.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1800" dirty="0" smtClean="0"/>
              <a:t>Bassett RD, Vollman</a:t>
            </a:r>
            <a:r>
              <a:rPr lang="en-US" sz="1800" dirty="0"/>
              <a:t> </a:t>
            </a:r>
            <a:r>
              <a:rPr lang="en-US" sz="1800" dirty="0" smtClean="0"/>
              <a:t>KM, Brandwene</a:t>
            </a:r>
            <a:r>
              <a:rPr lang="en-US" sz="1800" dirty="0"/>
              <a:t> L, et al. </a:t>
            </a:r>
            <a:r>
              <a:rPr lang="en-US" sz="1800" dirty="0" smtClean="0"/>
              <a:t>Integrating </a:t>
            </a:r>
            <a:r>
              <a:rPr lang="en-US" sz="1800" dirty="0"/>
              <a:t>a multidisciplinary mobility programme into intensive care practice (IMMPTP): a multicentre collaborative</a:t>
            </a:r>
            <a:r>
              <a:rPr lang="en-US" sz="1800" dirty="0" smtClean="0"/>
              <a:t>. Intensive Crit Care Nurs. 2012 Apr;28(2):88-97. PMID: 22227355.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9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Translating </a:t>
            </a:r>
            <a:r>
              <a:rPr lang="en-US" dirty="0" smtClean="0"/>
              <a:t>Research Into Practice</a:t>
            </a:r>
            <a:r>
              <a:rPr lang="en-US" baseline="30000" dirty="0"/>
              <a:t>1</a:t>
            </a:r>
          </a:p>
        </p:txBody>
      </p:sp>
      <p:grpSp>
        <p:nvGrpSpPr>
          <p:cNvPr id="3" name="Group 2" descr="Graphic displaying TRIP framework: 1) Summarize evidence, 2) Identify local barriers, 3) Measure performance, 4) Ensure all patients receive intervention" title="TRIP Framework"/>
          <p:cNvGrpSpPr/>
          <p:nvPr/>
        </p:nvGrpSpPr>
        <p:grpSpPr>
          <a:xfrm>
            <a:off x="378654" y="1066800"/>
            <a:ext cx="8290561" cy="4416554"/>
            <a:chOff x="381000" y="1447800"/>
            <a:chExt cx="8290561" cy="4416554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1865377"/>
              <a:ext cx="2971800" cy="35814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b="1" dirty="0" smtClean="0">
                  <a:solidFill>
                    <a:schemeClr val="tx1"/>
                  </a:solidFill>
                </a:rPr>
                <a:t>Envision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the problem within the larger system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 b="1" dirty="0" smtClean="0">
                  <a:solidFill>
                    <a:schemeClr val="tx1"/>
                  </a:solidFill>
                </a:rPr>
                <a:t>Engage </a:t>
              </a:r>
              <a:r>
                <a:rPr lang="en-US" sz="2400" dirty="0" smtClean="0">
                  <a:solidFill>
                    <a:schemeClr val="tx1"/>
                  </a:solidFill>
                </a:rPr>
                <a:t>collaborative multidisciplinary teams centrally and locally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Elbow Connector 10"/>
            <p:cNvCxnSpPr>
              <a:endCxn id="46" idx="2"/>
            </p:cNvCxnSpPr>
            <p:nvPr/>
          </p:nvCxnSpPr>
          <p:spPr>
            <a:xfrm rot="16200000" flipH="1">
              <a:off x="3125575" y="4381353"/>
              <a:ext cx="1649068" cy="329382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endCxn id="42" idx="2"/>
            </p:cNvCxnSpPr>
            <p:nvPr/>
          </p:nvCxnSpPr>
          <p:spPr>
            <a:xfrm rot="5400000" flipH="1" flipV="1">
              <a:off x="3022068" y="2706145"/>
              <a:ext cx="1857300" cy="328163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4114800" y="1447800"/>
              <a:ext cx="4556761" cy="4416554"/>
              <a:chOff x="4114800" y="1904999"/>
              <a:chExt cx="4556761" cy="441655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397140" y="1904999"/>
                <a:ext cx="4251960" cy="9875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Summarize the evidence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397141" y="3044847"/>
                <a:ext cx="4251960" cy="98755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Identify local barriers </a:t>
                </a:r>
              </a:p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to implementation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419601" y="4191001"/>
                <a:ext cx="4251960" cy="987552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Measure performance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419601" y="5334001"/>
                <a:ext cx="4251960" cy="987552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Ensure that all patients </a:t>
                </a:r>
              </a:p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receive the interventions 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114800" y="2093975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1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114800" y="3233823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2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4114800" y="4379977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3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4114800" y="5522977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53" name="Straight Arrow Connector 52"/>
            <p:cNvCxnSpPr>
              <a:stCxn id="5" idx="3"/>
            </p:cNvCxnSpPr>
            <p:nvPr/>
          </p:nvCxnSpPr>
          <p:spPr bwMode="auto">
            <a:xfrm>
              <a:off x="3352800" y="3656077"/>
              <a:ext cx="457200" cy="15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Elbow Connector 60"/>
            <p:cNvCxnSpPr>
              <a:endCxn id="44" idx="2"/>
            </p:cNvCxnSpPr>
            <p:nvPr/>
          </p:nvCxnSpPr>
          <p:spPr>
            <a:xfrm rot="16200000" flipH="1">
              <a:off x="3636341" y="3749118"/>
              <a:ext cx="623543" cy="33337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endCxn id="43" idx="2"/>
            </p:cNvCxnSpPr>
            <p:nvPr/>
          </p:nvCxnSpPr>
          <p:spPr>
            <a:xfrm rot="5400000" flipH="1" flipV="1">
              <a:off x="3548330" y="3319731"/>
              <a:ext cx="804777" cy="328164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591050" y="588748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Summarize the Evidence</a:t>
            </a:r>
            <a:r>
              <a:rPr lang="en-US" sz="3600" baseline="30000" dirty="0"/>
              <a:t>1</a:t>
            </a:r>
          </a:p>
        </p:txBody>
      </p:sp>
      <p:grpSp>
        <p:nvGrpSpPr>
          <p:cNvPr id="14" name="Group 13" descr="1. Identify interventions&#10;2. Prioritize interventions with the largest benefits and lowest barriers&#10;3. Implement interventions to foster new behaviors" title="Summarize the Evidence"/>
          <p:cNvGrpSpPr/>
          <p:nvPr/>
        </p:nvGrpSpPr>
        <p:grpSpPr>
          <a:xfrm>
            <a:off x="457200" y="1295400"/>
            <a:ext cx="8001001" cy="3962400"/>
            <a:chOff x="533399" y="1828800"/>
            <a:chExt cx="8001001" cy="3962400"/>
          </a:xfrm>
        </p:grpSpPr>
        <p:cxnSp>
          <p:nvCxnSpPr>
            <p:cNvPr id="61" name="Elbow Connector 60"/>
            <p:cNvCxnSpPr>
              <a:stCxn id="4" idx="3"/>
              <a:endCxn id="10" idx="1"/>
            </p:cNvCxnSpPr>
            <p:nvPr/>
          </p:nvCxnSpPr>
          <p:spPr>
            <a:xfrm flipV="1">
              <a:off x="4000499" y="2400300"/>
              <a:ext cx="723901" cy="1409701"/>
            </a:xfrm>
            <a:prstGeom prst="bentConnector3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914399" y="3124201"/>
              <a:ext cx="3086100" cy="137159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</a:rPr>
                <a:t>Summarize the Evidence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24400" y="4648200"/>
              <a:ext cx="3810000" cy="1143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Implement interventions to foster new behaviors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24399" y="3200400"/>
              <a:ext cx="3810000" cy="1219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Prioritize interventions with the largest benefits and lowest barriers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24400" y="1828800"/>
              <a:ext cx="3810000" cy="1143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Identify interventions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Elbow Connector 58"/>
            <p:cNvCxnSpPr>
              <a:stCxn id="4" idx="3"/>
              <a:endCxn id="8" idx="1"/>
            </p:cNvCxnSpPr>
            <p:nvPr/>
          </p:nvCxnSpPr>
          <p:spPr>
            <a:xfrm>
              <a:off x="4000499" y="3810001"/>
              <a:ext cx="723901" cy="1409699"/>
            </a:xfrm>
            <a:prstGeom prst="bentConnector3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9" idx="1"/>
            </p:cNvCxnSpPr>
            <p:nvPr/>
          </p:nvCxnSpPr>
          <p:spPr>
            <a:xfrm>
              <a:off x="4343399" y="381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 bwMode="auto">
            <a:xfrm>
              <a:off x="533399" y="34290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91050" y="588748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4235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Identify Local Barriers</a:t>
            </a:r>
            <a:r>
              <a:rPr lang="en-US" sz="3600" baseline="30000" dirty="0"/>
              <a:t>1</a:t>
            </a:r>
            <a:endParaRPr lang="en-US" sz="3600" dirty="0"/>
          </a:p>
        </p:txBody>
      </p:sp>
      <p:grpSp>
        <p:nvGrpSpPr>
          <p:cNvPr id="24" name="Group 23" descr="1. Observe staff performing care delivery tasks&#10;2. Walk the process to identify defects at each step&#10;3. Solicit feedback from all stakeholders&#10;4. Identify potential gains or losses" title="Identify Local Barriers to Implementation"/>
          <p:cNvGrpSpPr/>
          <p:nvPr/>
        </p:nvGrpSpPr>
        <p:grpSpPr>
          <a:xfrm>
            <a:off x="297568" y="990600"/>
            <a:ext cx="8423564" cy="4648199"/>
            <a:chOff x="152400" y="1981201"/>
            <a:chExt cx="8423564" cy="4648199"/>
          </a:xfrm>
        </p:grpSpPr>
        <p:sp>
          <p:nvSpPr>
            <p:cNvPr id="5" name="Rounded Rectangle 4"/>
            <p:cNvSpPr/>
            <p:nvPr/>
          </p:nvSpPr>
          <p:spPr>
            <a:xfrm>
              <a:off x="4313660" y="4876800"/>
              <a:ext cx="4220739" cy="1752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Solicit feedback from all stakeholders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Identify potential gains or losses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13661" y="3429001"/>
              <a:ext cx="4232564" cy="11429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Walk the process to identify defects at each step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Elbow Connector 12"/>
            <p:cNvCxnSpPr>
              <a:endCxn id="5" idx="1"/>
            </p:cNvCxnSpPr>
            <p:nvPr/>
          </p:nvCxnSpPr>
          <p:spPr>
            <a:xfrm rot="16200000" flipH="1">
              <a:off x="2823580" y="4263020"/>
              <a:ext cx="2476500" cy="50366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endCxn id="22" idx="1"/>
            </p:cNvCxnSpPr>
            <p:nvPr/>
          </p:nvCxnSpPr>
          <p:spPr>
            <a:xfrm rot="5400000" flipH="1" flipV="1">
              <a:off x="3704605" y="2658098"/>
              <a:ext cx="744191" cy="533399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24200" y="4038600"/>
              <a:ext cx="1179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533400" y="3200400"/>
              <a:ext cx="2971800" cy="15988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</a:rPr>
                <a:t>Identify local barriers </a:t>
              </a:r>
              <a:r>
                <a:rPr lang="en-US" sz="2800" b="1" dirty="0">
                  <a:solidFill>
                    <a:schemeClr val="tx1"/>
                  </a:solidFill>
                </a:rPr>
                <a:t>to 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implementation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" y="3618843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b="1" dirty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43400" y="1981201"/>
              <a:ext cx="4232564" cy="11429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Observe staff performing care delivery tasks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91050" y="588748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 smtClean="0"/>
              <a:t>1. Pronovost PJ, Berenholtz SM, Needham DM. Translating evidence into practice: a model for large scale knowledge translation. BMJ. 2008 Oct 6;337:a1714. PMID: 18838424.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31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</a:t>
            </a:r>
            <a:r>
              <a:rPr lang="en-US" dirty="0" smtClean="0"/>
              <a:t>Barriers?</a:t>
            </a:r>
            <a:r>
              <a:rPr lang="en-US" baseline="30000" dirty="0" smtClean="0"/>
              <a:t>2</a:t>
            </a:r>
            <a:endParaRPr lang="en-CA" baseline="30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00600" y="5791200"/>
            <a:ext cx="4495800" cy="609600"/>
          </a:xfrm>
        </p:spPr>
        <p:txBody>
          <a:bodyPr anchor="b"/>
          <a:lstStyle/>
          <a:p>
            <a:r>
              <a:rPr lang="en-US" sz="1000" dirty="0" smtClean="0">
                <a:solidFill>
                  <a:schemeClr val="tx1"/>
                </a:solidFill>
              </a:rPr>
              <a:t>2. Needham </a:t>
            </a:r>
            <a:r>
              <a:rPr lang="en-US" sz="1000" dirty="0">
                <a:solidFill>
                  <a:schemeClr val="tx1"/>
                </a:solidFill>
              </a:rPr>
              <a:t>DM, Korupolu R. Rehabilitation quality improvement in an intensive care unit setting: implementation of a quality improvement model. Top Stroke Rehabil. 2010 Jul-Aug;17(4):271-81. PMID: 20826415.</a:t>
            </a:r>
          </a:p>
        </p:txBody>
      </p:sp>
      <p:graphicFrame>
        <p:nvGraphicFramePr>
          <p:cNvPr id="3" name="Table 2" descr="Table showing a list of barriers and potential strategies to overcome them" title="What Are Your Barriers?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108"/>
              </p:ext>
            </p:extLst>
          </p:nvPr>
        </p:nvGraphicFramePr>
        <p:xfrm>
          <a:off x="457200" y="990600"/>
          <a:ext cx="8229600" cy="441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1964"/>
                <a:gridCol w="4987636"/>
              </a:tblGrid>
              <a:tr h="2291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BARRIER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STRATEGY TO OVERCOME BARRIER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929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Lack</a:t>
                      </a:r>
                      <a:r>
                        <a:rPr lang="en-US" sz="1400" b="1" baseline="0" dirty="0" smtClean="0"/>
                        <a:t> of leadership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Designate an overall leader</a:t>
                      </a:r>
                      <a:r>
                        <a:rPr lang="en-US" sz="1400" baseline="0" dirty="0" smtClean="0"/>
                        <a:t> who is </a:t>
                      </a:r>
                      <a:r>
                        <a:rPr lang="en-US" sz="1400" dirty="0" smtClean="0"/>
                        <a:t>involved</a:t>
                      </a:r>
                      <a:r>
                        <a:rPr lang="en-US" sz="1400" baseline="0" dirty="0" smtClean="0"/>
                        <a:t> and committed to quality improvement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Involve a champion from every discipline</a:t>
                      </a:r>
                      <a:endParaRPr lang="en-US" sz="1400" dirty="0"/>
                    </a:p>
                  </a:txBody>
                  <a:tcPr/>
                </a:tc>
              </a:tr>
              <a:tr h="54984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Lack of staffing and equipment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Identify</a:t>
                      </a:r>
                      <a:r>
                        <a:rPr lang="en-US" sz="1400" baseline="0" dirty="0" smtClean="0"/>
                        <a:t> e</a:t>
                      </a:r>
                      <a:r>
                        <a:rPr lang="en-US" sz="1400" dirty="0" smtClean="0"/>
                        <a:t>quipment</a:t>
                      </a:r>
                      <a:r>
                        <a:rPr lang="en-US" sz="1400" baseline="0" dirty="0" smtClean="0"/>
                        <a:t> rental process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Obtain grants and review capital budget for purchase of equipment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Apply for nursing grants to fund dedicated physical and occupational therapists (PT/OT) and PT technicians</a:t>
                      </a:r>
                      <a:endParaRPr lang="en-US" sz="1400" dirty="0"/>
                    </a:p>
                  </a:txBody>
                  <a:tcPr/>
                </a:tc>
              </a:tr>
              <a:tr h="42956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Lack of knowledge and training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Educate multidisciplinary team on evidence</a:t>
                      </a:r>
                      <a:r>
                        <a:rPr lang="en-US" sz="1400" baseline="0" dirty="0" smtClean="0"/>
                        <a:t> for </a:t>
                      </a:r>
                      <a:r>
                        <a:rPr lang="en-US" sz="1400" dirty="0" smtClean="0"/>
                        <a:t>early mobility interventions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Create</a:t>
                      </a:r>
                      <a:r>
                        <a:rPr lang="en-US" sz="1400" baseline="0" dirty="0" smtClean="0"/>
                        <a:t> simple guidelines for PT/OT consultants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Crosstrain staff</a:t>
                      </a:r>
                      <a:endParaRPr lang="en-US" sz="1400" dirty="0"/>
                    </a:p>
                  </a:txBody>
                  <a:tcPr/>
                </a:tc>
              </a:tr>
              <a:tr h="549848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Lack of referrals and standardized</a:t>
                      </a:r>
                      <a:r>
                        <a:rPr lang="en-US" sz="1400" b="1" baseline="0" dirty="0" smtClean="0"/>
                        <a:t> documentation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Establish</a:t>
                      </a:r>
                      <a:r>
                        <a:rPr lang="en-US" sz="1400" baseline="0" dirty="0" smtClean="0"/>
                        <a:t> s</a:t>
                      </a:r>
                      <a:r>
                        <a:rPr lang="en-US" sz="1400" dirty="0" smtClean="0"/>
                        <a:t>creening criteria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Educate about appropriate referrals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Clarify</a:t>
                      </a:r>
                      <a:r>
                        <a:rPr lang="en-US" sz="1400" baseline="0" dirty="0" smtClean="0"/>
                        <a:t> b</a:t>
                      </a:r>
                      <a:r>
                        <a:rPr lang="en-US" sz="1400" dirty="0" smtClean="0"/>
                        <a:t>ed</a:t>
                      </a:r>
                      <a:r>
                        <a:rPr lang="en-US" sz="1400" baseline="0" dirty="0" smtClean="0"/>
                        <a:t> rest orders versus PT consultations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Chart board guidelines for mobility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4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</a:t>
            </a:r>
            <a:r>
              <a:rPr lang="en-US" dirty="0" smtClean="0"/>
              <a:t>Barriers?</a:t>
            </a:r>
            <a:r>
              <a:rPr lang="en-US" baseline="30000" dirty="0" smtClean="0"/>
              <a:t>2</a:t>
            </a:r>
            <a:endParaRPr lang="en-CA" baseline="30000" dirty="0"/>
          </a:p>
        </p:txBody>
      </p:sp>
      <p:graphicFrame>
        <p:nvGraphicFramePr>
          <p:cNvPr id="3" name="Table 2" descr="Table showing a list of barriers and potential strategies to overcome them" title="What Are Your Barriers?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07554"/>
              </p:ext>
            </p:extLst>
          </p:nvPr>
        </p:nvGraphicFramePr>
        <p:xfrm>
          <a:off x="457200" y="1535289"/>
          <a:ext cx="8229600" cy="3756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1964"/>
                <a:gridCol w="4987636"/>
              </a:tblGrid>
              <a:tr h="22910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BARRIER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STRATEGY TO OVERCOME BARRIER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929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Over</a:t>
                      </a:r>
                      <a:r>
                        <a:rPr lang="en-US" sz="1400" b="1" baseline="0" dirty="0" smtClean="0"/>
                        <a:t>s</a:t>
                      </a:r>
                      <a:r>
                        <a:rPr lang="en-US" sz="1400" b="1" dirty="0" smtClean="0"/>
                        <a:t>edation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Educate interdisciplinary staff about continuous versus bolus sedation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Standardize</a:t>
                      </a:r>
                      <a:r>
                        <a:rPr lang="en-US" sz="1400" baseline="0" dirty="0" smtClean="0"/>
                        <a:t> approach to sedation management</a:t>
                      </a:r>
                      <a:endParaRPr lang="en-US" sz="1400" dirty="0"/>
                    </a:p>
                  </a:txBody>
                  <a:tcPr/>
                </a:tc>
              </a:tr>
              <a:tr h="42956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Delirium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Screen with validated assessment tool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Minimize use of benzodiazepines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Consider use of antipsychotics to treat delirium</a:t>
                      </a:r>
                      <a:endParaRPr lang="en-US" sz="1400" dirty="0"/>
                    </a:p>
                  </a:txBody>
                  <a:tcPr/>
                </a:tc>
              </a:tr>
              <a:tr h="18901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Pain and discomfort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Indicate a pain protocol to titrate pain medications</a:t>
                      </a:r>
                    </a:p>
                  </a:txBody>
                  <a:tcPr/>
                </a:tc>
              </a:tr>
              <a:tr h="18901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Physiological</a:t>
                      </a:r>
                      <a:r>
                        <a:rPr lang="en-US" sz="1400" b="1" baseline="0" dirty="0" smtClean="0"/>
                        <a:t> instability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Create guidelines for screening physiological stability</a:t>
                      </a:r>
                      <a:endParaRPr lang="en-US" sz="1400" dirty="0"/>
                    </a:p>
                  </a:txBody>
                  <a:tcPr/>
                </a:tc>
              </a:tr>
              <a:tr h="429569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 smtClean="0"/>
                        <a:t>Safety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Screen daily for PT/OT safety before initiating therapy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Initiate any therapy beyond feet dangling with respiratory therapist at bedside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Untangle lines prior to therapy to avoid accidental dislodgement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00600" y="5791200"/>
            <a:ext cx="4495800" cy="609600"/>
          </a:xfrm>
        </p:spPr>
        <p:txBody>
          <a:bodyPr anchor="b"/>
          <a:lstStyle/>
          <a:p>
            <a:r>
              <a:rPr lang="en-US" sz="1000" dirty="0" smtClean="0">
                <a:solidFill>
                  <a:schemeClr val="tx1"/>
                </a:solidFill>
              </a:rPr>
              <a:t>2. Needham </a:t>
            </a:r>
            <a:r>
              <a:rPr lang="en-US" sz="1000" dirty="0">
                <a:solidFill>
                  <a:schemeClr val="tx1"/>
                </a:solidFill>
              </a:rPr>
              <a:t>DM, Korupolu R. Rehabilitation quality improvement in an intensive care unit setting: implementation of a quality improvement model. Top Stroke Rehabil. 2010 Jul-Aug;17(4):271-81. PMID: 20826415.</a:t>
            </a:r>
          </a:p>
        </p:txBody>
      </p:sp>
    </p:spTree>
    <p:extLst>
      <p:ext uri="{BB962C8B-B14F-4D97-AF65-F5344CB8AC3E}">
        <p14:creationId xmlns:p14="http://schemas.microsoft.com/office/powerpoint/2010/main" val="12007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Measure Performance</a:t>
            </a:r>
            <a:r>
              <a:rPr lang="en-US" sz="3600" baseline="30000" dirty="0"/>
              <a:t>1</a:t>
            </a:r>
            <a:endParaRPr lang="en-US" sz="3600" dirty="0"/>
          </a:p>
        </p:txBody>
      </p:sp>
      <p:grpSp>
        <p:nvGrpSpPr>
          <p:cNvPr id="3" name="Group 2" descr="1) Select process and/or outcome measures&#10;2) Develop and pilot test measures&#10;3) Measure baseline performance" title="Measure Performance"/>
          <p:cNvGrpSpPr/>
          <p:nvPr/>
        </p:nvGrpSpPr>
        <p:grpSpPr>
          <a:xfrm>
            <a:off x="432079" y="1143000"/>
            <a:ext cx="8036319" cy="3921826"/>
            <a:chOff x="228600" y="1752600"/>
            <a:chExt cx="8036319" cy="3921826"/>
          </a:xfrm>
        </p:grpSpPr>
        <p:grpSp>
          <p:nvGrpSpPr>
            <p:cNvPr id="7" name="Group 6"/>
            <p:cNvGrpSpPr/>
            <p:nvPr/>
          </p:nvGrpSpPr>
          <p:grpSpPr>
            <a:xfrm>
              <a:off x="3798145" y="1752600"/>
              <a:ext cx="4466774" cy="3921826"/>
              <a:chOff x="4143826" y="1676400"/>
              <a:chExt cx="4466774" cy="3921826"/>
            </a:xfrm>
          </p:grpSpPr>
          <p:cxnSp>
            <p:nvCxnSpPr>
              <p:cNvPr id="10" name="Elbow Connector 9"/>
              <p:cNvCxnSpPr>
                <a:endCxn id="24" idx="1"/>
              </p:cNvCxnSpPr>
              <p:nvPr/>
            </p:nvCxnSpPr>
            <p:spPr>
              <a:xfrm rot="16200000" flipH="1">
                <a:off x="3973781" y="3780807"/>
                <a:ext cx="2034638" cy="685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" name="Rounded Rectangle 3"/>
              <p:cNvSpPr/>
              <p:nvPr/>
            </p:nvSpPr>
            <p:spPr>
              <a:xfrm>
                <a:off x="5334000" y="1676400"/>
                <a:ext cx="3276599" cy="11430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Select process and/or outcome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measures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323490" y="3200400"/>
                <a:ext cx="3276600" cy="9144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Develop and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pilot </a:t>
                </a:r>
                <a:r>
                  <a:rPr lang="en-US" sz="2400" dirty="0">
                    <a:solidFill>
                      <a:schemeClr val="tx1"/>
                    </a:solidFill>
                  </a:rPr>
                  <a:t>test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measures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Elbow Connector 18"/>
              <p:cNvCxnSpPr>
                <a:endCxn id="4" idx="1"/>
              </p:cNvCxnSpPr>
              <p:nvPr/>
            </p:nvCxnSpPr>
            <p:spPr>
              <a:xfrm rot="5400000" flipH="1" flipV="1">
                <a:off x="4561855" y="2334246"/>
                <a:ext cx="858491" cy="685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Rounded Rectangle 23"/>
              <p:cNvSpPr/>
              <p:nvPr/>
            </p:nvSpPr>
            <p:spPr>
              <a:xfrm>
                <a:off x="5334000" y="4683826"/>
                <a:ext cx="3276600" cy="9144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Measure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baseline performance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143826" y="3527961"/>
                <a:ext cx="117966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>
            <a:xfrm>
              <a:off x="762000" y="2778826"/>
              <a:ext cx="3067050" cy="16764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</a:rPr>
                <a:t>Measure performance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28600" y="3236026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3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91050" y="588748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17055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 smtClean="0"/>
              <a:t>Ensure All </a:t>
            </a:r>
            <a:r>
              <a:rPr lang="en-US" sz="3200" dirty="0"/>
              <a:t>P</a:t>
            </a:r>
            <a:r>
              <a:rPr lang="en-US" sz="3200" dirty="0" smtClean="0"/>
              <a:t>atients </a:t>
            </a:r>
            <a:r>
              <a:rPr lang="en-US" sz="3200" dirty="0"/>
              <a:t>R</a:t>
            </a:r>
            <a:r>
              <a:rPr lang="en-US" sz="3200" dirty="0" smtClean="0"/>
              <a:t>eceive the Evidence (Four Es)</a:t>
            </a:r>
            <a:r>
              <a:rPr lang="en-US" baseline="30000" dirty="0" smtClean="0"/>
              <a:t>1</a:t>
            </a:r>
            <a:endParaRPr lang="en-US" sz="3200" dirty="0"/>
          </a:p>
        </p:txBody>
      </p:sp>
      <p:grpSp>
        <p:nvGrpSpPr>
          <p:cNvPr id="3" name="Group 2" descr="Engage&#10;How can we engage hearts and minds?&#10;&#10;Educate&#10;How can we turn the evidence into behaviors?&#10;&#10;Execute&#10;How can we do this?&#10;&#10;Evaluate&#10;How do we know if we made a difference?" title="Ensure All Patients Receive Intervention"/>
          <p:cNvGrpSpPr/>
          <p:nvPr/>
        </p:nvGrpSpPr>
        <p:grpSpPr>
          <a:xfrm>
            <a:off x="226082" y="990600"/>
            <a:ext cx="8693924" cy="4577862"/>
            <a:chOff x="226082" y="990600"/>
            <a:chExt cx="8693924" cy="4577862"/>
          </a:xfrm>
        </p:grpSpPr>
        <p:sp>
          <p:nvSpPr>
            <p:cNvPr id="5" name="Rounded Rectangle 4"/>
            <p:cNvSpPr/>
            <p:nvPr/>
          </p:nvSpPr>
          <p:spPr>
            <a:xfrm>
              <a:off x="2667000" y="990600"/>
              <a:ext cx="3067050" cy="16764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dirty="0" smtClean="0">
                  <a:solidFill>
                    <a:schemeClr val="tx1"/>
                  </a:solidFill>
                </a:rPr>
                <a:t>Ensure that </a:t>
              </a:r>
              <a:r>
                <a:rPr lang="en-US" sz="2800" dirty="0">
                  <a:solidFill>
                    <a:schemeClr val="tx1"/>
                  </a:solidFill>
                </a:rPr>
                <a:t>all patients receive </a:t>
              </a:r>
              <a:r>
                <a:rPr lang="en-US" sz="2800" dirty="0" smtClean="0">
                  <a:solidFill>
                    <a:schemeClr val="tx1"/>
                  </a:solidFill>
                </a:rPr>
                <a:t>interventions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6082" y="3429000"/>
              <a:ext cx="1953832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Engage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can we engage hearts </a:t>
              </a:r>
              <a:r>
                <a:rPr lang="en-US" sz="2000" dirty="0">
                  <a:solidFill>
                    <a:schemeClr val="tx1"/>
                  </a:solidFill>
                </a:rPr>
                <a:t>and </a:t>
              </a:r>
              <a:r>
                <a:rPr lang="en-US" sz="2000" dirty="0" smtClean="0">
                  <a:solidFill>
                    <a:schemeClr val="tx1"/>
                  </a:solidFill>
                </a:rPr>
                <a:t>minds?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08220" y="3429000"/>
              <a:ext cx="1923490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Educate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can we turn the evidence into behaviors?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60016" y="3429000"/>
              <a:ext cx="1922079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Execute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can we do this?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97927" y="3434862"/>
              <a:ext cx="1922079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Evaluate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do we know if we made a difference?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Elbow Connector 47"/>
            <p:cNvCxnSpPr>
              <a:stCxn id="5" idx="2"/>
            </p:cNvCxnSpPr>
            <p:nvPr/>
          </p:nvCxnSpPr>
          <p:spPr bwMode="auto">
            <a:xfrm rot="16200000" flipH="1">
              <a:off x="5704982" y="1162542"/>
              <a:ext cx="762000" cy="3770915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Elbow Connector 49"/>
            <p:cNvCxnSpPr>
              <a:endCxn id="7" idx="0"/>
            </p:cNvCxnSpPr>
            <p:nvPr/>
          </p:nvCxnSpPr>
          <p:spPr bwMode="auto">
            <a:xfrm rot="10800000" flipV="1">
              <a:off x="1202998" y="3048000"/>
              <a:ext cx="3064202" cy="381000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Elbow Connector 52"/>
            <p:cNvCxnSpPr>
              <a:endCxn id="8" idx="0"/>
            </p:cNvCxnSpPr>
            <p:nvPr/>
          </p:nvCxnSpPr>
          <p:spPr bwMode="auto">
            <a:xfrm rot="10800000" flipV="1">
              <a:off x="3469966" y="3048000"/>
              <a:ext cx="830043" cy="3810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Elbow Connector 54"/>
            <p:cNvCxnSpPr/>
            <p:nvPr/>
          </p:nvCxnSpPr>
          <p:spPr bwMode="auto">
            <a:xfrm>
              <a:off x="4444184" y="3050154"/>
              <a:ext cx="1276872" cy="37884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2286000" y="14478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b="1" dirty="0">
                  <a:solidFill>
                    <a:schemeClr val="tx1"/>
                  </a:solidFill>
                  <a:latin typeface="Arial"/>
                  <a:cs typeface="Arial"/>
                </a:rPr>
                <a:t>4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91050" y="588748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5763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40818</TotalTime>
  <Words>2058</Words>
  <Application>Microsoft Office PowerPoint</Application>
  <PresentationFormat>On-screen Show (4:3)</PresentationFormat>
  <Paragraphs>284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HAI Cusp Slide template</vt:lpstr>
      <vt:lpstr>The Four Es of Early Mobility  </vt:lpstr>
      <vt:lpstr>Learning Objectives</vt:lpstr>
      <vt:lpstr>Translating Research Into Practice1</vt:lpstr>
      <vt:lpstr>Summarize the Evidence1</vt:lpstr>
      <vt:lpstr>Identify Local Barriers1</vt:lpstr>
      <vt:lpstr>What Are Your Barriers?2</vt:lpstr>
      <vt:lpstr>What Are Your Barriers?2</vt:lpstr>
      <vt:lpstr>Measure Performance1</vt:lpstr>
      <vt:lpstr>Ensure All Patients Receive the Evidence (Four Es)1</vt:lpstr>
      <vt:lpstr>Four Es of Early Mobility</vt:lpstr>
      <vt:lpstr>Four Es of Early Mobility</vt:lpstr>
      <vt:lpstr>Four Es of Early Mobility</vt:lpstr>
      <vt:lpstr>Engage and Educate Frequently</vt:lpstr>
      <vt:lpstr>Engage All Staff</vt:lpstr>
      <vt:lpstr>Engage – Family Resources</vt:lpstr>
      <vt:lpstr>Educate: Turn Evidence Into Behaviors</vt:lpstr>
      <vt:lpstr>Readiness Assessment: Other Considerations</vt:lpstr>
      <vt:lpstr>Execute: Make It Easy To Do the Right Thing</vt:lpstr>
      <vt:lpstr>Early Progressive Mobility Protocol</vt:lpstr>
      <vt:lpstr>Sample Early Mobility Protocol4</vt:lpstr>
      <vt:lpstr>Evaluate: Measure Your Success </vt:lpstr>
      <vt:lpstr>Daily Early Mobility Measures Form</vt:lpstr>
      <vt:lpstr>Daily Early Mobility Measures Guide</vt:lpstr>
      <vt:lpstr>Highest Level of Mobility</vt:lpstr>
      <vt:lpstr>Perceived Barriers</vt:lpstr>
      <vt:lpstr>Perceived Barriers</vt:lpstr>
      <vt:lpstr>Adverse Events During Mobilization</vt:lpstr>
      <vt:lpstr>Summary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242</cp:revision>
  <cp:lastPrinted>2015-02-02T16:57:38Z</cp:lastPrinted>
  <dcterms:created xsi:type="dcterms:W3CDTF">2014-05-21T20:05:58Z</dcterms:created>
  <dcterms:modified xsi:type="dcterms:W3CDTF">2017-01-15T05:19:28Z</dcterms:modified>
  <cp:category>safety program for surgery, patient safety, CUSP, science of safety, surgical site infections, SUSP, healthcare associated infections</cp:category>
</cp:coreProperties>
</file>