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53" r:id="rId2"/>
    <p:sldId id="355" r:id="rId3"/>
    <p:sldId id="356" r:id="rId4"/>
    <p:sldId id="357" r:id="rId5"/>
    <p:sldId id="391" r:id="rId6"/>
    <p:sldId id="358" r:id="rId7"/>
    <p:sldId id="392" r:id="rId8"/>
    <p:sldId id="389" r:id="rId9"/>
    <p:sldId id="361" r:id="rId10"/>
    <p:sldId id="362" r:id="rId11"/>
    <p:sldId id="363" r:id="rId12"/>
    <p:sldId id="364" r:id="rId13"/>
    <p:sldId id="365" r:id="rId14"/>
    <p:sldId id="394" r:id="rId15"/>
    <p:sldId id="400" r:id="rId16"/>
    <p:sldId id="395" r:id="rId17"/>
    <p:sldId id="396" r:id="rId18"/>
    <p:sldId id="398" r:id="rId19"/>
    <p:sldId id="399" r:id="rId20"/>
    <p:sldId id="366" r:id="rId21"/>
    <p:sldId id="367" r:id="rId22"/>
    <p:sldId id="368" r:id="rId23"/>
    <p:sldId id="373" r:id="rId24"/>
    <p:sldId id="369" r:id="rId25"/>
    <p:sldId id="374" r:id="rId26"/>
    <p:sldId id="393" r:id="rId27"/>
    <p:sldId id="371" r:id="rId28"/>
    <p:sldId id="375" r:id="rId29"/>
    <p:sldId id="376" r:id="rId30"/>
    <p:sldId id="377" r:id="rId31"/>
    <p:sldId id="378" r:id="rId32"/>
    <p:sldId id="379" r:id="rId33"/>
    <p:sldId id="401" r:id="rId34"/>
    <p:sldId id="402" r:id="rId35"/>
    <p:sldId id="403" r:id="rId36"/>
    <p:sldId id="404" r:id="rId37"/>
    <p:sldId id="388" r:id="rId38"/>
    <p:sldId id="405" r:id="rId39"/>
    <p:sldId id="39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8" clrIdx="3">
    <p:extLst/>
  </p:cmAuthor>
  <p:cmAuthor id="4" name="Melissa A Miller" initials="MAM" lastIdx="2" clrIdx="4"/>
  <p:cmAuthor id="5" name="Chris Heidenrich OCKT" initials="C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0529" autoAdjust="0"/>
  </p:normalViewPr>
  <p:slideViewPr>
    <p:cSldViewPr>
      <p:cViewPr varScale="1">
        <p:scale>
          <a:sx n="66" d="100"/>
          <a:sy n="66" d="100"/>
        </p:scale>
        <p:origin x="-1488" y="-114"/>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6-10T10:33:11.693" idx="2">
    <p:pos x="5453" y="-330"/>
    <p:text>Melissa &amp; Chris: I know the screen shots througout this presentation will need to be replaced with the AHRQ branded tools, these are just placeholders until those tools are finalized.</p:text>
    <p:extLst mod="1">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12</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1978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13</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83865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14</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00850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16</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65459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17</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1709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18</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0716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19</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100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20</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5479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21</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7887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22</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0202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2</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83289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23</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9663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24</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9745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25</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17481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26</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67230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28</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3912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29</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218463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30</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24185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37</a:t>
            </a:fld>
            <a:endParaRPr lang="en-US" dirty="0"/>
          </a:p>
        </p:txBody>
      </p:sp>
    </p:spTree>
    <p:extLst>
      <p:ext uri="{BB962C8B-B14F-4D97-AF65-F5344CB8AC3E}">
        <p14:creationId xmlns:p14="http://schemas.microsoft.com/office/powerpoint/2010/main" val="383288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38</a:t>
            </a:fld>
            <a:endParaRPr lang="en-US" dirty="0"/>
          </a:p>
        </p:txBody>
      </p:sp>
    </p:spTree>
    <p:extLst>
      <p:ext uri="{BB962C8B-B14F-4D97-AF65-F5344CB8AC3E}">
        <p14:creationId xmlns:p14="http://schemas.microsoft.com/office/powerpoint/2010/main" val="3959956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39</a:t>
            </a:fld>
            <a:endParaRPr lang="en-US" dirty="0"/>
          </a:p>
        </p:txBody>
      </p:sp>
    </p:spTree>
    <p:extLst>
      <p:ext uri="{BB962C8B-B14F-4D97-AF65-F5344CB8AC3E}">
        <p14:creationId xmlns:p14="http://schemas.microsoft.com/office/powerpoint/2010/main" val="13993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3</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4442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4</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8911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7</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001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8</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8609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9</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6396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10</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3770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11</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74149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600" cy="39624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191000" y="5486400"/>
            <a:ext cx="4495800" cy="762000"/>
          </a:xfr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dirty="0" smtClean="0"/>
              <a:t>Click to edit references</a:t>
            </a:r>
          </a:p>
        </p:txBody>
      </p:sp>
    </p:spTree>
    <p:extLst>
      <p:ext uri="{BB962C8B-B14F-4D97-AF65-F5344CB8AC3E}">
        <p14:creationId xmlns:p14="http://schemas.microsoft.com/office/powerpoint/2010/main" val="111390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6934200" y="6490900"/>
            <a:ext cx="19812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DCP</a:t>
            </a:r>
            <a:r>
              <a:rPr lang="en-US" sz="1100" baseline="0" dirty="0" smtClean="0"/>
              <a:t> Measure Descriptions</a:t>
            </a:r>
            <a:r>
              <a:rPr lang="en-US" sz="1100" dirty="0" smtClean="0"/>
              <a:t>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50000"/>
                  </a:schemeClr>
                </a:solidFill>
              </a:rPr>
              <a:t>AHRQ Safety Program for Mechanically Ventilated Patients</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66" r:id="rId7"/>
    <p:sldLayoutId id="2147483667" r:id="rId8"/>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ahrq.gov/HAImvp"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2549236"/>
          </a:xfrm>
        </p:spPr>
        <p:txBody>
          <a:bodyPr>
            <a:normAutofit/>
          </a:bodyPr>
          <a:lstStyle/>
          <a:p>
            <a:r>
              <a:rPr lang="en-US" dirty="0" smtClean="0">
                <a:solidFill>
                  <a:schemeClr val="tx1"/>
                </a:solidFill>
              </a:rPr>
              <a:t>Measure Descriptions for </a:t>
            </a:r>
            <a:br>
              <a:rPr lang="en-US" dirty="0" smtClean="0">
                <a:solidFill>
                  <a:schemeClr val="tx1"/>
                </a:solidFill>
              </a:rPr>
            </a:br>
            <a:r>
              <a:rPr lang="en-US" dirty="0" smtClean="0">
                <a:solidFill>
                  <a:schemeClr val="tx1"/>
                </a:solidFill>
              </a:rPr>
              <a:t>Daily Care Processes</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a:t>
            </a:r>
            <a:r>
              <a:rPr lang="en-US" sz="1000" dirty="0" smtClean="0">
                <a:solidFill>
                  <a:schemeClr val="bg1"/>
                </a:solidFill>
              </a:rPr>
              <a:t>16(17)-0018-44-EF</a:t>
            </a:r>
            <a:endParaRPr lang="en-US" sz="1000" dirty="0" smtClean="0">
              <a:solidFill>
                <a:schemeClr val="bg1"/>
              </a:solidFill>
            </a:endParaRPr>
          </a:p>
          <a:p>
            <a:pPr algn="r"/>
            <a:r>
              <a:rPr lang="en-US" sz="1000" dirty="0" smtClean="0">
                <a:solidFill>
                  <a:schemeClr val="bg1"/>
                </a:solidFill>
              </a:rPr>
              <a:t>January</a:t>
            </a:r>
            <a:r>
              <a:rPr lang="en-US" sz="1000" dirty="0" smtClean="0">
                <a:solidFill>
                  <a:schemeClr val="bg1"/>
                </a:solidFill>
              </a:rPr>
              <a:t>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SSD-ETT</a:t>
            </a:r>
            <a:endParaRPr lang="en-US" sz="4000" dirty="0"/>
          </a:p>
        </p:txBody>
      </p:sp>
      <p:sp>
        <p:nvSpPr>
          <p:cNvPr id="9" name="Content Placeholder 4"/>
          <p:cNvSpPr>
            <a:spLocks noGrp="1"/>
          </p:cNvSpPr>
          <p:nvPr>
            <p:ph sz="half" idx="1"/>
          </p:nvPr>
        </p:nvSpPr>
        <p:spPr>
          <a:xfrm>
            <a:off x="1219200" y="1507621"/>
            <a:ext cx="4038600" cy="4525963"/>
          </a:xfrm>
        </p:spPr>
        <p:txBody>
          <a:bodyPr>
            <a:normAutofit/>
          </a:bodyPr>
          <a:lstStyle/>
          <a:p>
            <a:pPr>
              <a:spcAft>
                <a:spcPts val="1200"/>
              </a:spcAft>
            </a:pPr>
            <a:r>
              <a:rPr lang="en-US" b="1" dirty="0">
                <a:cs typeface="Times New Roman" pitchFamily="18" charset="0"/>
              </a:rPr>
              <a:t>Y</a:t>
            </a:r>
            <a:r>
              <a:rPr lang="en-US" dirty="0" smtClean="0">
                <a:cs typeface="Times New Roman" pitchFamily="18" charset="0"/>
              </a:rPr>
              <a:t> </a:t>
            </a:r>
            <a:r>
              <a:rPr lang="en-US" dirty="0">
                <a:cs typeface="Times New Roman" pitchFamily="18" charset="0"/>
              </a:rPr>
              <a:t>= </a:t>
            </a:r>
            <a:r>
              <a:rPr lang="en-US" dirty="0" smtClean="0">
                <a:cs typeface="Times New Roman" pitchFamily="18" charset="0"/>
              </a:rPr>
              <a:t>Patient has a SSD-ETT </a:t>
            </a:r>
            <a:r>
              <a:rPr lang="en-US" dirty="0" smtClean="0">
                <a:solidFill>
                  <a:srgbClr val="009EC2"/>
                </a:solidFill>
                <a:cs typeface="Times New Roman" pitchFamily="18" charset="0"/>
              </a:rPr>
              <a:t>or</a:t>
            </a:r>
            <a:r>
              <a:rPr lang="en-US" dirty="0" smtClean="0">
                <a:cs typeface="Times New Roman" pitchFamily="18" charset="0"/>
              </a:rPr>
              <a:t> a subglottic suctioning tracheostomy tube</a:t>
            </a:r>
            <a:endParaRPr lang="en-US" dirty="0">
              <a:cs typeface="Times New Roman" pitchFamily="18" charset="0"/>
            </a:endParaRPr>
          </a:p>
          <a:p>
            <a:pPr>
              <a:spcAft>
                <a:spcPts val="1200"/>
              </a:spcAft>
            </a:pPr>
            <a:r>
              <a:rPr lang="en-US" b="1" dirty="0">
                <a:cs typeface="Times New Roman" pitchFamily="18" charset="0"/>
              </a:rPr>
              <a:t>N</a:t>
            </a:r>
            <a:r>
              <a:rPr lang="en-US" dirty="0" smtClean="0">
                <a:cs typeface="Times New Roman" pitchFamily="18" charset="0"/>
              </a:rPr>
              <a:t> </a:t>
            </a:r>
            <a:r>
              <a:rPr lang="en-US" dirty="0">
                <a:cs typeface="Times New Roman" pitchFamily="18" charset="0"/>
              </a:rPr>
              <a:t>= </a:t>
            </a:r>
            <a:r>
              <a:rPr lang="en-US" dirty="0" smtClean="0">
                <a:cs typeface="Times New Roman" pitchFamily="18" charset="0"/>
              </a:rPr>
              <a:t>Patient does </a:t>
            </a:r>
            <a:r>
              <a:rPr lang="en-US" dirty="0" smtClean="0">
                <a:solidFill>
                  <a:srgbClr val="009EC2"/>
                </a:solidFill>
                <a:cs typeface="Times New Roman" pitchFamily="18" charset="0"/>
              </a:rPr>
              <a:t>not</a:t>
            </a:r>
            <a:r>
              <a:rPr lang="en-US" dirty="0" smtClean="0">
                <a:cs typeface="Times New Roman" pitchFamily="18" charset="0"/>
              </a:rPr>
              <a:t> have a SSD-ETT</a:t>
            </a:r>
          </a:p>
          <a:p>
            <a:pPr>
              <a:spcAft>
                <a:spcPts val="1200"/>
              </a:spcAft>
            </a:pPr>
            <a:r>
              <a:rPr lang="en-US" b="1" dirty="0" smtClean="0">
                <a:cs typeface="Times New Roman" pitchFamily="18" charset="0"/>
              </a:rPr>
              <a:t>C </a:t>
            </a:r>
            <a:r>
              <a:rPr lang="en-US" dirty="0" smtClean="0">
                <a:cs typeface="Times New Roman" pitchFamily="18" charset="0"/>
              </a:rPr>
              <a:t>= Use of a SSD-ETT is contraindicated</a:t>
            </a:r>
          </a:p>
          <a:p>
            <a:pPr lvl="1">
              <a:spcAft>
                <a:spcPts val="1200"/>
              </a:spcAft>
            </a:pPr>
            <a:endParaRPr lang="en-US" sz="3200" dirty="0" smtClean="0">
              <a:cs typeface="Times New Roman" pitchFamily="18" charset="0"/>
            </a:endParaRPr>
          </a:p>
        </p:txBody>
      </p:sp>
      <p:pic>
        <p:nvPicPr>
          <p:cNvPr id="4" name="Picture 3" descr="Detail of SSD-ETT column" title="SSD-ETT"/>
          <p:cNvPicPr>
            <a:picLocks noChangeAspect="1"/>
          </p:cNvPicPr>
          <p:nvPr/>
        </p:nvPicPr>
        <p:blipFill>
          <a:blip r:embed="rId3"/>
          <a:stretch>
            <a:fillRect/>
          </a:stretch>
        </p:blipFill>
        <p:spPr>
          <a:xfrm>
            <a:off x="5867400" y="1143000"/>
            <a:ext cx="554784" cy="5255207"/>
          </a:xfrm>
          <a:prstGeom prst="rect">
            <a:avLst/>
          </a:prstGeom>
          <a:ln>
            <a:noFill/>
          </a:ln>
        </p:spPr>
      </p:pic>
    </p:spTree>
    <p:extLst>
      <p:ext uri="{BB962C8B-B14F-4D97-AF65-F5344CB8AC3E}">
        <p14:creationId xmlns:p14="http://schemas.microsoft.com/office/powerpoint/2010/main" val="14564919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SSD-ETT Contraindications</a:t>
            </a:r>
            <a:endParaRPr lang="en-US" sz="4000" dirty="0"/>
          </a:p>
        </p:txBody>
      </p:sp>
      <p:sp>
        <p:nvSpPr>
          <p:cNvPr id="2" name="Content Placeholder 1"/>
          <p:cNvSpPr>
            <a:spLocks noGrp="1"/>
          </p:cNvSpPr>
          <p:nvPr>
            <p:ph sz="half" idx="1"/>
          </p:nvPr>
        </p:nvSpPr>
        <p:spPr>
          <a:xfrm>
            <a:off x="990600" y="1341437"/>
            <a:ext cx="4038600" cy="4525963"/>
          </a:xfrm>
        </p:spPr>
        <p:txBody>
          <a:bodyPr>
            <a:normAutofit fontScale="85000" lnSpcReduction="10000"/>
          </a:bodyPr>
          <a:lstStyle/>
          <a:p>
            <a:r>
              <a:rPr lang="en-US" dirty="0" smtClean="0"/>
              <a:t>Evaluate daily for patients receiving mechanical ventilation </a:t>
            </a:r>
            <a:r>
              <a:rPr lang="en-US" b="1" dirty="0" smtClean="0">
                <a:solidFill>
                  <a:srgbClr val="009EC2"/>
                </a:solidFill>
              </a:rPr>
              <a:t>AND</a:t>
            </a:r>
            <a:r>
              <a:rPr lang="en-US" dirty="0" smtClean="0"/>
              <a:t> with </a:t>
            </a:r>
            <a:r>
              <a:rPr lang="en-US" b="1" dirty="0" smtClean="0">
                <a:solidFill>
                  <a:srgbClr val="009EC2"/>
                </a:solidFill>
              </a:rPr>
              <a:t>C</a:t>
            </a:r>
            <a:r>
              <a:rPr lang="en-US" dirty="0" smtClean="0"/>
              <a:t> entered in the previous column</a:t>
            </a:r>
          </a:p>
          <a:p>
            <a:r>
              <a:rPr lang="en-US" dirty="0" smtClean="0"/>
              <a:t>Enter the number associated with the reason for contraindication</a:t>
            </a:r>
          </a:p>
          <a:p>
            <a:pPr lvl="1"/>
            <a:r>
              <a:rPr lang="en-US" dirty="0" smtClean="0"/>
              <a:t>Enter </a:t>
            </a:r>
            <a:r>
              <a:rPr lang="en-US" b="1" dirty="0" smtClean="0">
                <a:solidFill>
                  <a:srgbClr val="009EC2"/>
                </a:solidFill>
              </a:rPr>
              <a:t>1 </a:t>
            </a:r>
            <a:r>
              <a:rPr lang="en-US" dirty="0" smtClean="0"/>
              <a:t>if the contraindication is a tracheostomy (without subglottic suctioning)</a:t>
            </a:r>
          </a:p>
          <a:p>
            <a:pPr lvl="1"/>
            <a:r>
              <a:rPr lang="en-US" dirty="0" smtClean="0"/>
              <a:t>Enter </a:t>
            </a:r>
            <a:r>
              <a:rPr lang="en-US" b="1" dirty="0" smtClean="0">
                <a:solidFill>
                  <a:srgbClr val="009EC2"/>
                </a:solidFill>
              </a:rPr>
              <a:t>0</a:t>
            </a:r>
            <a:r>
              <a:rPr lang="en-US" dirty="0" smtClean="0"/>
              <a:t> if the contraindication is “other”</a:t>
            </a:r>
          </a:p>
          <a:p>
            <a:endParaRPr lang="en-US" dirty="0"/>
          </a:p>
        </p:txBody>
      </p:sp>
      <p:pic>
        <p:nvPicPr>
          <p:cNvPr id="6" name="Picture 5" descr="Detail of SSD-ETT Contra column" title="SSD-ETT Contra"/>
          <p:cNvPicPr>
            <a:picLocks noChangeAspect="1"/>
          </p:cNvPicPr>
          <p:nvPr/>
        </p:nvPicPr>
        <p:blipFill>
          <a:blip r:embed="rId3"/>
          <a:stretch>
            <a:fillRect/>
          </a:stretch>
        </p:blipFill>
        <p:spPr>
          <a:xfrm>
            <a:off x="5715000" y="1371600"/>
            <a:ext cx="628650" cy="4495800"/>
          </a:xfrm>
          <a:prstGeom prst="rect">
            <a:avLst/>
          </a:prstGeom>
          <a:ln>
            <a:solidFill>
              <a:schemeClr val="bg1">
                <a:lumMod val="75000"/>
              </a:schemeClr>
            </a:solidFill>
          </a:ln>
        </p:spPr>
      </p:pic>
    </p:spTree>
    <p:extLst>
      <p:ext uri="{BB962C8B-B14F-4D97-AF65-F5344CB8AC3E}">
        <p14:creationId xmlns:p14="http://schemas.microsoft.com/office/powerpoint/2010/main" val="38251113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Location of Intubation</a:t>
            </a:r>
            <a:endParaRPr lang="en-US" sz="4000" dirty="0"/>
          </a:p>
        </p:txBody>
      </p:sp>
      <p:sp>
        <p:nvSpPr>
          <p:cNvPr id="4" name="Content Placeholder 3"/>
          <p:cNvSpPr>
            <a:spLocks noGrp="1"/>
          </p:cNvSpPr>
          <p:nvPr>
            <p:ph sz="half" idx="1"/>
          </p:nvPr>
        </p:nvSpPr>
        <p:spPr>
          <a:xfrm>
            <a:off x="1219200" y="1295400"/>
            <a:ext cx="4038600" cy="4525963"/>
          </a:xfrm>
        </p:spPr>
        <p:txBody>
          <a:bodyPr>
            <a:noAutofit/>
          </a:bodyPr>
          <a:lstStyle/>
          <a:p>
            <a:r>
              <a:rPr lang="en-US" sz="2400" dirty="0" smtClean="0"/>
              <a:t>Evaluate daily for patients receiving full vent support</a:t>
            </a:r>
          </a:p>
          <a:p>
            <a:r>
              <a:rPr lang="en-US" sz="2400" dirty="0" smtClean="0"/>
              <a:t>Codes:</a:t>
            </a:r>
          </a:p>
          <a:p>
            <a:pPr marL="457200" lvl="1" indent="0">
              <a:buNone/>
            </a:pPr>
            <a:r>
              <a:rPr lang="en-US" sz="1600" dirty="0" smtClean="0">
                <a:solidFill>
                  <a:srgbClr val="009EC2"/>
                </a:solidFill>
              </a:rPr>
              <a:t>0. </a:t>
            </a:r>
            <a:r>
              <a:rPr lang="en-US" sz="1600" dirty="0" smtClean="0"/>
              <a:t>Your intensive care unit (ICU) or unit</a:t>
            </a:r>
          </a:p>
          <a:p>
            <a:pPr marL="682625" lvl="1" indent="-225425">
              <a:buFont typeface="+mj-lt"/>
              <a:buAutoNum type="arabicPeriod"/>
            </a:pPr>
            <a:r>
              <a:rPr lang="en-US" sz="1600" dirty="0" smtClean="0"/>
              <a:t>Another ICU/</a:t>
            </a:r>
            <a:r>
              <a:rPr lang="en-US" sz="1600" dirty="0"/>
              <a:t>u</a:t>
            </a:r>
            <a:r>
              <a:rPr lang="en-US" sz="1600" dirty="0" smtClean="0"/>
              <a:t>nit in your hospital</a:t>
            </a:r>
          </a:p>
          <a:p>
            <a:pPr marL="682625" lvl="1" indent="-225425">
              <a:buFont typeface="+mj-lt"/>
              <a:buAutoNum type="arabicPeriod"/>
            </a:pPr>
            <a:r>
              <a:rPr lang="en-US" sz="1600" dirty="0" smtClean="0"/>
              <a:t>Outside hospital</a:t>
            </a:r>
          </a:p>
          <a:p>
            <a:pPr marL="682625" lvl="1" indent="-225425">
              <a:buFont typeface="+mj-lt"/>
              <a:buAutoNum type="arabicPeriod"/>
            </a:pPr>
            <a:r>
              <a:rPr lang="en-US" sz="1600" dirty="0" smtClean="0"/>
              <a:t>Operating room</a:t>
            </a:r>
          </a:p>
          <a:p>
            <a:pPr marL="682625" lvl="1" indent="-225425">
              <a:buFont typeface="+mj-lt"/>
              <a:buAutoNum type="arabicPeriod"/>
            </a:pPr>
            <a:r>
              <a:rPr lang="en-US" sz="1600" dirty="0" smtClean="0"/>
              <a:t>Rapid </a:t>
            </a:r>
            <a:r>
              <a:rPr lang="en-US" sz="1600" dirty="0"/>
              <a:t>r</a:t>
            </a:r>
            <a:r>
              <a:rPr lang="en-US" sz="1600" dirty="0" smtClean="0"/>
              <a:t>esponse team</a:t>
            </a:r>
          </a:p>
          <a:p>
            <a:pPr marL="682625" lvl="1" indent="-225425">
              <a:buFont typeface="+mj-lt"/>
              <a:buAutoNum type="arabicPeriod"/>
            </a:pPr>
            <a:r>
              <a:rPr lang="en-US" sz="1600" dirty="0" smtClean="0"/>
              <a:t>Emergency department</a:t>
            </a:r>
          </a:p>
          <a:p>
            <a:pPr marL="682625" lvl="1" indent="-225425">
              <a:buFont typeface="+mj-lt"/>
              <a:buAutoNum type="arabicPeriod"/>
            </a:pPr>
            <a:r>
              <a:rPr lang="en-US" sz="1600" dirty="0" smtClean="0"/>
              <a:t>Cardiovascular and interventional laboratory</a:t>
            </a:r>
          </a:p>
          <a:p>
            <a:pPr marL="682625" lvl="1" indent="-225425">
              <a:buFont typeface="+mj-lt"/>
              <a:buAutoNum type="arabicPeriod"/>
            </a:pPr>
            <a:r>
              <a:rPr lang="en-US" sz="1600" dirty="0" smtClean="0"/>
              <a:t>During a code on the floor</a:t>
            </a:r>
          </a:p>
          <a:p>
            <a:pPr marL="682625" lvl="1" indent="-225425">
              <a:buFont typeface="+mj-lt"/>
              <a:buAutoNum type="arabicPeriod"/>
            </a:pPr>
            <a:r>
              <a:rPr lang="en-US" sz="1600" dirty="0" smtClean="0"/>
              <a:t>Another location not listed above</a:t>
            </a:r>
          </a:p>
        </p:txBody>
      </p:sp>
      <p:pic>
        <p:nvPicPr>
          <p:cNvPr id="7" name="Picture 6" descr="Detail of the location of intubation column" title="Location of intubation"/>
          <p:cNvPicPr>
            <a:picLocks noChangeAspect="1"/>
          </p:cNvPicPr>
          <p:nvPr/>
        </p:nvPicPr>
        <p:blipFill>
          <a:blip r:embed="rId3"/>
          <a:stretch>
            <a:fillRect/>
          </a:stretch>
        </p:blipFill>
        <p:spPr>
          <a:xfrm>
            <a:off x="5867400" y="1342415"/>
            <a:ext cx="723900" cy="4467225"/>
          </a:xfrm>
          <a:prstGeom prst="rect">
            <a:avLst/>
          </a:prstGeom>
          <a:ln>
            <a:solidFill>
              <a:schemeClr val="bg1">
                <a:lumMod val="75000"/>
              </a:schemeClr>
            </a:solidFill>
          </a:ln>
        </p:spPr>
      </p:pic>
    </p:spTree>
    <p:extLst>
      <p:ext uri="{BB962C8B-B14F-4D97-AF65-F5344CB8AC3E}">
        <p14:creationId xmlns:p14="http://schemas.microsoft.com/office/powerpoint/2010/main" val="135997489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HOB ≥ 30 Degrees</a:t>
            </a:r>
            <a:endParaRPr lang="en-US" sz="4000" dirty="0"/>
          </a:p>
        </p:txBody>
      </p:sp>
      <p:sp>
        <p:nvSpPr>
          <p:cNvPr id="9" name="Content Placeholder 4"/>
          <p:cNvSpPr>
            <a:spLocks noGrp="1"/>
          </p:cNvSpPr>
          <p:nvPr>
            <p:ph sz="half" idx="1"/>
          </p:nvPr>
        </p:nvSpPr>
        <p:spPr>
          <a:xfrm>
            <a:off x="990600" y="1342292"/>
            <a:ext cx="4038600" cy="4525963"/>
          </a:xfrm>
        </p:spPr>
        <p:txBody>
          <a:bodyPr>
            <a:noAutofit/>
          </a:bodyPr>
          <a:lstStyle/>
          <a:p>
            <a:r>
              <a:rPr lang="en-US" sz="2600" dirty="0" smtClean="0">
                <a:cs typeface="Times New Roman" pitchFamily="18" charset="0"/>
              </a:rPr>
              <a:t>Evaluate daily for patients receiving mechanical ventilation</a:t>
            </a:r>
          </a:p>
          <a:p>
            <a:r>
              <a:rPr lang="en-US" sz="2600" b="1" dirty="0" smtClean="0">
                <a:cs typeface="Times New Roman" pitchFamily="18" charset="0"/>
              </a:rPr>
              <a:t>Y</a:t>
            </a:r>
            <a:r>
              <a:rPr lang="en-US" sz="2600" dirty="0" smtClean="0">
                <a:cs typeface="Times New Roman" pitchFamily="18" charset="0"/>
              </a:rPr>
              <a:t> = HOB is ≥30 degrees at the time of observation</a:t>
            </a:r>
          </a:p>
          <a:p>
            <a:r>
              <a:rPr lang="en-US" sz="2600" b="1" dirty="0" smtClean="0">
                <a:cs typeface="Times New Roman" pitchFamily="18" charset="0"/>
              </a:rPr>
              <a:t>N</a:t>
            </a:r>
            <a:r>
              <a:rPr lang="en-US" sz="2600" dirty="0" smtClean="0">
                <a:cs typeface="Times New Roman" pitchFamily="18" charset="0"/>
              </a:rPr>
              <a:t> = HOB is NOT ≥30 degrees at the time of observation</a:t>
            </a:r>
          </a:p>
          <a:p>
            <a:r>
              <a:rPr lang="en-US" sz="2600" b="1" dirty="0" smtClean="0">
                <a:cs typeface="Times New Roman" pitchFamily="18" charset="0"/>
              </a:rPr>
              <a:t>C</a:t>
            </a:r>
            <a:r>
              <a:rPr lang="en-US" sz="2600" dirty="0" smtClean="0">
                <a:cs typeface="Times New Roman" pitchFamily="18" charset="0"/>
              </a:rPr>
              <a:t> = HOB ≥30 degrees is contraindicated</a:t>
            </a:r>
            <a:endParaRPr lang="en-US" sz="2600" dirty="0">
              <a:cs typeface="Times New Roman" pitchFamily="18" charset="0"/>
            </a:endParaRPr>
          </a:p>
        </p:txBody>
      </p:sp>
      <p:pic>
        <p:nvPicPr>
          <p:cNvPr id="5" name="Picture 4" descr="Detail of HOB column" title="Head of Bed"/>
          <p:cNvPicPr>
            <a:picLocks noChangeAspect="1"/>
          </p:cNvPicPr>
          <p:nvPr/>
        </p:nvPicPr>
        <p:blipFill>
          <a:blip r:embed="rId3"/>
          <a:stretch>
            <a:fillRect/>
          </a:stretch>
        </p:blipFill>
        <p:spPr>
          <a:xfrm>
            <a:off x="5562600" y="1342292"/>
            <a:ext cx="485775" cy="4486275"/>
          </a:xfrm>
          <a:prstGeom prst="rect">
            <a:avLst/>
          </a:prstGeom>
          <a:ln>
            <a:solidFill>
              <a:schemeClr val="bg1">
                <a:lumMod val="75000"/>
              </a:schemeClr>
            </a:solidFill>
          </a:ln>
        </p:spPr>
      </p:pic>
    </p:spTree>
    <p:extLst>
      <p:ext uri="{BB962C8B-B14F-4D97-AF65-F5344CB8AC3E}">
        <p14:creationId xmlns:p14="http://schemas.microsoft.com/office/powerpoint/2010/main" val="143303445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HOB Elevation Contraindications</a:t>
            </a:r>
            <a:endParaRPr lang="en-US" sz="4000" dirty="0"/>
          </a:p>
        </p:txBody>
      </p:sp>
      <p:sp>
        <p:nvSpPr>
          <p:cNvPr id="9" name="Content Placeholder 4"/>
          <p:cNvSpPr>
            <a:spLocks noGrp="1"/>
          </p:cNvSpPr>
          <p:nvPr>
            <p:ph sz="half" idx="1"/>
          </p:nvPr>
        </p:nvSpPr>
        <p:spPr/>
        <p:txBody>
          <a:bodyPr>
            <a:noAutofit/>
          </a:bodyPr>
          <a:lstStyle/>
          <a:p>
            <a:r>
              <a:rPr lang="en-US" sz="2600" dirty="0"/>
              <a:t>Evaluate daily for patients receiving mechanical ventilation </a:t>
            </a:r>
            <a:r>
              <a:rPr lang="en-US" sz="2600" b="1" dirty="0">
                <a:solidFill>
                  <a:srgbClr val="009EC2"/>
                </a:solidFill>
              </a:rPr>
              <a:t>AND</a:t>
            </a:r>
            <a:r>
              <a:rPr lang="en-US" sz="2600" dirty="0"/>
              <a:t> with </a:t>
            </a:r>
            <a:r>
              <a:rPr lang="en-US" sz="2600" b="1" dirty="0">
                <a:solidFill>
                  <a:srgbClr val="009EC2"/>
                </a:solidFill>
              </a:rPr>
              <a:t>C</a:t>
            </a:r>
            <a:r>
              <a:rPr lang="en-US" sz="2600" dirty="0"/>
              <a:t> entered in the previous column</a:t>
            </a:r>
          </a:p>
          <a:p>
            <a:r>
              <a:rPr lang="en-US" sz="2600" dirty="0" smtClean="0"/>
              <a:t>What is the reason elevating the HOB to ≥30 degrees, when compared to a horizontal surface, is contraindicated?</a:t>
            </a:r>
          </a:p>
        </p:txBody>
      </p:sp>
      <p:sp>
        <p:nvSpPr>
          <p:cNvPr id="2" name="Content Placeholder 1"/>
          <p:cNvSpPr>
            <a:spLocks noGrp="1"/>
          </p:cNvSpPr>
          <p:nvPr>
            <p:ph sz="half" idx="2"/>
          </p:nvPr>
        </p:nvSpPr>
        <p:spPr/>
        <p:txBody>
          <a:bodyPr>
            <a:normAutofit fontScale="92500" lnSpcReduction="20000"/>
          </a:bodyPr>
          <a:lstStyle/>
          <a:p>
            <a:pPr marL="0" indent="0">
              <a:buNone/>
            </a:pPr>
            <a:r>
              <a:rPr lang="en-US" sz="2400" dirty="0"/>
              <a:t>Enter the number associated with the reason for </a:t>
            </a:r>
            <a:r>
              <a:rPr lang="en-US" sz="2400" dirty="0" smtClean="0"/>
              <a:t>contraindication:</a:t>
            </a:r>
          </a:p>
          <a:p>
            <a:pPr marL="0" indent="0">
              <a:buNone/>
            </a:pPr>
            <a:endParaRPr lang="en-US" sz="2000" dirty="0" smtClean="0"/>
          </a:p>
          <a:p>
            <a:pPr marL="0" indent="0">
              <a:buNone/>
            </a:pPr>
            <a:r>
              <a:rPr lang="en-US" sz="2000" dirty="0" smtClean="0">
                <a:solidFill>
                  <a:srgbClr val="009EC2"/>
                </a:solidFill>
              </a:rPr>
              <a:t>0. </a:t>
            </a:r>
            <a:r>
              <a:rPr lang="en-US" sz="2000" dirty="0" smtClean="0"/>
              <a:t>Other</a:t>
            </a:r>
          </a:p>
          <a:p>
            <a:pPr marL="231775" indent="-231775">
              <a:buFont typeface="+mj-lt"/>
              <a:buAutoNum type="arabicPeriod"/>
            </a:pPr>
            <a:r>
              <a:rPr lang="en-US" sz="2000" dirty="0" smtClean="0"/>
              <a:t>Hypotension</a:t>
            </a:r>
          </a:p>
          <a:p>
            <a:pPr marL="231775" indent="-231775">
              <a:buFont typeface="+mj-lt"/>
              <a:buAutoNum type="arabicPeriod"/>
            </a:pPr>
            <a:r>
              <a:rPr lang="en-US" sz="2000" dirty="0" smtClean="0"/>
              <a:t>Unstable psychological status</a:t>
            </a:r>
          </a:p>
          <a:p>
            <a:pPr marL="231775" indent="-231775">
              <a:buFont typeface="+mj-lt"/>
              <a:buAutoNum type="arabicPeriod"/>
            </a:pPr>
            <a:r>
              <a:rPr lang="en-US" sz="2000" dirty="0" smtClean="0"/>
              <a:t>Low cardiac index</a:t>
            </a:r>
          </a:p>
          <a:p>
            <a:pPr marL="231775" indent="-231775">
              <a:buFont typeface="+mj-lt"/>
              <a:buAutoNum type="arabicPeriod"/>
            </a:pPr>
            <a:r>
              <a:rPr lang="en-US" sz="2000" dirty="0" smtClean="0"/>
              <a:t>Cervical, thoracic, or lumbar surgery or instability</a:t>
            </a:r>
          </a:p>
          <a:p>
            <a:pPr marL="231775" indent="-231775">
              <a:buFont typeface="+mj-lt"/>
              <a:buAutoNum type="arabicPeriod"/>
            </a:pPr>
            <a:r>
              <a:rPr lang="en-US" sz="2000" dirty="0" smtClean="0"/>
              <a:t>Left ventricular assist device</a:t>
            </a:r>
          </a:p>
          <a:p>
            <a:pPr marL="231775" indent="-231775">
              <a:buFont typeface="+mj-lt"/>
              <a:buAutoNum type="arabicPeriod"/>
            </a:pPr>
            <a:r>
              <a:rPr lang="en-US" sz="2000" dirty="0" smtClean="0"/>
              <a:t>Right ventricular assist device</a:t>
            </a:r>
          </a:p>
          <a:p>
            <a:pPr marL="231775" indent="-231775">
              <a:buFont typeface="+mj-lt"/>
              <a:buAutoNum type="arabicPeriod"/>
            </a:pPr>
            <a:r>
              <a:rPr lang="en-US" sz="2000" dirty="0" smtClean="0"/>
              <a:t>Intra-aortic balloon pump</a:t>
            </a:r>
          </a:p>
          <a:p>
            <a:pPr marL="231775" indent="-231775">
              <a:buFont typeface="+mj-lt"/>
              <a:buAutoNum type="arabicPeriod"/>
            </a:pPr>
            <a:r>
              <a:rPr lang="en-US" sz="2000" dirty="0" smtClean="0"/>
              <a:t>Open abdomen</a:t>
            </a:r>
          </a:p>
          <a:p>
            <a:pPr marL="231775" indent="-231775">
              <a:buFont typeface="+mj-lt"/>
              <a:buAutoNum type="arabicPeriod"/>
            </a:pPr>
            <a:r>
              <a:rPr lang="en-US" sz="2000" dirty="0" smtClean="0"/>
              <a:t>Patient refusal</a:t>
            </a:r>
          </a:p>
          <a:p>
            <a:pPr marL="457200" indent="-457200">
              <a:buFont typeface="+mj-lt"/>
              <a:buAutoNum type="arabicPeriod"/>
            </a:pPr>
            <a:endParaRPr lang="en-US" sz="2000" dirty="0"/>
          </a:p>
        </p:txBody>
      </p:sp>
    </p:spTree>
    <p:extLst>
      <p:ext uri="{BB962C8B-B14F-4D97-AF65-F5344CB8AC3E}">
        <p14:creationId xmlns:p14="http://schemas.microsoft.com/office/powerpoint/2010/main" val="277843129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the AHRQ Safety Program for Mechanically Ventilated Patients Daily Care Processes Data Collection Tool" title="Data Collection Tool"/>
          <p:cNvPicPr>
            <a:picLocks noChangeAspect="1"/>
          </p:cNvPicPr>
          <p:nvPr/>
        </p:nvPicPr>
        <p:blipFill>
          <a:blip r:embed="rId2"/>
          <a:stretch>
            <a:fillRect/>
          </a:stretch>
        </p:blipFill>
        <p:spPr>
          <a:xfrm>
            <a:off x="445477" y="1141721"/>
            <a:ext cx="3804234" cy="2877561"/>
          </a:xfrm>
          <a:prstGeom prst="rect">
            <a:avLst/>
          </a:prstGeom>
        </p:spPr>
      </p:pic>
      <p:sp>
        <p:nvSpPr>
          <p:cNvPr id="7" name="Title 6"/>
          <p:cNvSpPr>
            <a:spLocks noGrp="1"/>
          </p:cNvSpPr>
          <p:nvPr>
            <p:ph type="title"/>
          </p:nvPr>
        </p:nvSpPr>
        <p:spPr/>
        <p:txBody>
          <a:bodyPr>
            <a:normAutofit/>
          </a:bodyPr>
          <a:lstStyle/>
          <a:p>
            <a:r>
              <a:rPr lang="en-US" dirty="0" smtClean="0"/>
              <a:t>Data Collection: Sedation and Delirium</a:t>
            </a:r>
            <a:endParaRPr lang="en-US" dirty="0"/>
          </a:p>
        </p:txBody>
      </p:sp>
      <p:pic>
        <p:nvPicPr>
          <p:cNvPr id="13" name="Picture 12" descr="Blue circle" title="Blue circle"/>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28800" y="2255622"/>
            <a:ext cx="1529112" cy="649757"/>
          </a:xfrm>
          <a:prstGeom prst="rect">
            <a:avLst/>
          </a:prstGeom>
        </p:spPr>
      </p:pic>
      <p:pic>
        <p:nvPicPr>
          <p:cNvPr id="3" name="Picture 2" descr="Image of the sedation scale and delirium assessment columns" title="Sedation and Delirium"/>
          <p:cNvPicPr>
            <a:picLocks noChangeAspect="1"/>
          </p:cNvPicPr>
          <p:nvPr/>
        </p:nvPicPr>
        <p:blipFill>
          <a:blip r:embed="rId4"/>
          <a:stretch>
            <a:fillRect/>
          </a:stretch>
        </p:blipFill>
        <p:spPr>
          <a:xfrm>
            <a:off x="4572000" y="1905000"/>
            <a:ext cx="4002206" cy="3886200"/>
          </a:xfrm>
          <a:prstGeom prst="rect">
            <a:avLst/>
          </a:prstGeom>
          <a:ln>
            <a:solidFill>
              <a:srgbClr val="BFBFBF"/>
            </a:solidFill>
          </a:ln>
        </p:spPr>
      </p:pic>
    </p:spTree>
    <p:extLst>
      <p:ext uri="{BB962C8B-B14F-4D97-AF65-F5344CB8AC3E}">
        <p14:creationId xmlns:p14="http://schemas.microsoft.com/office/powerpoint/2010/main" val="4026209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Sedation Scale</a:t>
            </a:r>
            <a:endParaRPr lang="en-US" sz="4000" dirty="0"/>
          </a:p>
        </p:txBody>
      </p:sp>
      <p:sp>
        <p:nvSpPr>
          <p:cNvPr id="9" name="Content Placeholder 4"/>
          <p:cNvSpPr>
            <a:spLocks noGrp="1"/>
          </p:cNvSpPr>
          <p:nvPr>
            <p:ph sz="half" idx="1"/>
          </p:nvPr>
        </p:nvSpPr>
        <p:spPr>
          <a:xfrm>
            <a:off x="762000" y="1266030"/>
            <a:ext cx="4038600" cy="4525963"/>
          </a:xfrm>
        </p:spPr>
        <p:txBody>
          <a:bodyPr>
            <a:normAutofit/>
          </a:bodyPr>
          <a:lstStyle/>
          <a:p>
            <a:pPr>
              <a:spcAft>
                <a:spcPts val="1200"/>
              </a:spcAft>
            </a:pPr>
            <a:r>
              <a:rPr lang="en-US" sz="3000" dirty="0" smtClean="0">
                <a:cs typeface="Times New Roman" pitchFamily="18" charset="0"/>
              </a:rPr>
              <a:t>What sedation scale do you use on your </a:t>
            </a:r>
            <a:r>
              <a:rPr lang="en-US" sz="3000" dirty="0" smtClean="0">
                <a:solidFill>
                  <a:srgbClr val="009EC2"/>
                </a:solidFill>
                <a:cs typeface="Times New Roman" pitchFamily="18" charset="0"/>
              </a:rPr>
              <a:t>unit</a:t>
            </a:r>
            <a:r>
              <a:rPr lang="en-US" sz="3000" dirty="0" smtClean="0">
                <a:cs typeface="Times New Roman" pitchFamily="18" charset="0"/>
              </a:rPr>
              <a:t>?</a:t>
            </a:r>
          </a:p>
          <a:p>
            <a:pPr>
              <a:spcAft>
                <a:spcPts val="1200"/>
              </a:spcAft>
            </a:pPr>
            <a:r>
              <a:rPr lang="en-US" sz="3000" dirty="0" smtClean="0">
                <a:cs typeface="Times New Roman" pitchFamily="18" charset="0"/>
              </a:rPr>
              <a:t>This question refers to your </a:t>
            </a:r>
            <a:r>
              <a:rPr lang="en-US" sz="3000" dirty="0" smtClean="0">
                <a:solidFill>
                  <a:srgbClr val="009EC2"/>
                </a:solidFill>
                <a:cs typeface="Times New Roman" pitchFamily="18" charset="0"/>
              </a:rPr>
              <a:t>unit</a:t>
            </a:r>
            <a:r>
              <a:rPr lang="en-US" sz="3000" dirty="0" smtClean="0">
                <a:cs typeface="Times New Roman" pitchFamily="18" charset="0"/>
              </a:rPr>
              <a:t>, not to this specific patient</a:t>
            </a:r>
          </a:p>
          <a:p>
            <a:pPr lvl="1">
              <a:spcAft>
                <a:spcPts val="1200"/>
              </a:spcAft>
            </a:pPr>
            <a:endParaRPr lang="en-US" sz="2400" dirty="0" smtClean="0">
              <a:cs typeface="Times New Roman" pitchFamily="18" charset="0"/>
            </a:endParaRPr>
          </a:p>
          <a:p>
            <a:pPr lvl="2">
              <a:spcAft>
                <a:spcPts val="1200"/>
              </a:spcAft>
            </a:pPr>
            <a:endParaRPr lang="en-US" sz="2800" dirty="0" smtClean="0">
              <a:cs typeface="Times New Roman" pitchFamily="18" charset="0"/>
            </a:endParaRPr>
          </a:p>
          <a:p>
            <a:pPr lvl="1">
              <a:spcAft>
                <a:spcPts val="1200"/>
              </a:spcAft>
            </a:pPr>
            <a:endParaRPr lang="en-US" sz="2800" dirty="0" smtClean="0">
              <a:cs typeface="Times New Roman" pitchFamily="18" charset="0"/>
            </a:endParaRPr>
          </a:p>
        </p:txBody>
      </p:sp>
      <p:pic>
        <p:nvPicPr>
          <p:cNvPr id="2" name="Picture 1" descr="Detail of the sedation scale column" title="Sedation Scale"/>
          <p:cNvPicPr>
            <a:picLocks noChangeAspect="1"/>
          </p:cNvPicPr>
          <p:nvPr/>
        </p:nvPicPr>
        <p:blipFill>
          <a:blip r:embed="rId3"/>
          <a:stretch>
            <a:fillRect/>
          </a:stretch>
        </p:blipFill>
        <p:spPr>
          <a:xfrm>
            <a:off x="5105400" y="1295400"/>
            <a:ext cx="1876425" cy="4467225"/>
          </a:xfrm>
          <a:prstGeom prst="rect">
            <a:avLst/>
          </a:prstGeom>
          <a:ln w="6350">
            <a:solidFill>
              <a:srgbClr val="A6A6A6"/>
            </a:solidFill>
          </a:ln>
        </p:spPr>
      </p:pic>
    </p:spTree>
    <p:extLst>
      <p:ext uri="{BB962C8B-B14F-4D97-AF65-F5344CB8AC3E}">
        <p14:creationId xmlns:p14="http://schemas.microsoft.com/office/powerpoint/2010/main" val="214524113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Sedation Scale</a:t>
            </a:r>
            <a:endParaRPr lang="en-US" sz="4000" dirty="0"/>
          </a:p>
        </p:txBody>
      </p:sp>
      <p:sp>
        <p:nvSpPr>
          <p:cNvPr id="9" name="Content Placeholder 4"/>
          <p:cNvSpPr>
            <a:spLocks noGrp="1"/>
          </p:cNvSpPr>
          <p:nvPr>
            <p:ph sz="half" idx="1"/>
          </p:nvPr>
        </p:nvSpPr>
        <p:spPr>
          <a:xfrm>
            <a:off x="914400" y="1371600"/>
            <a:ext cx="4038600" cy="4525963"/>
          </a:xfrm>
        </p:spPr>
        <p:txBody>
          <a:bodyPr>
            <a:normAutofit fontScale="85000" lnSpcReduction="10000"/>
          </a:bodyPr>
          <a:lstStyle/>
          <a:p>
            <a:pPr>
              <a:spcAft>
                <a:spcPts val="1200"/>
              </a:spcAft>
            </a:pPr>
            <a:r>
              <a:rPr lang="en-US" sz="3200" dirty="0" smtClean="0">
                <a:cs typeface="Times New Roman" pitchFamily="18" charset="0"/>
              </a:rPr>
              <a:t>Use </a:t>
            </a:r>
            <a:r>
              <a:rPr lang="fr-FR" sz="3200" dirty="0">
                <a:cs typeface="Times New Roman" pitchFamily="18" charset="0"/>
              </a:rPr>
              <a:t>Richmond Agitation Sedation Scale (RASS</a:t>
            </a:r>
            <a:r>
              <a:rPr lang="fr-FR" sz="3200" dirty="0" smtClean="0">
                <a:cs typeface="Times New Roman" pitchFamily="18" charset="0"/>
              </a:rPr>
              <a:t>) or </a:t>
            </a:r>
            <a:r>
              <a:rPr lang="en-US" sz="3200" dirty="0">
                <a:cs typeface="Times New Roman" pitchFamily="18" charset="0"/>
              </a:rPr>
              <a:t>Riker Sedation-Agitation Scale (SAS</a:t>
            </a:r>
            <a:r>
              <a:rPr lang="en-US" sz="3200" dirty="0" smtClean="0">
                <a:cs typeface="Times New Roman" pitchFamily="18" charset="0"/>
              </a:rPr>
              <a:t>) </a:t>
            </a:r>
            <a:r>
              <a:rPr lang="en-US" sz="3200" b="1" u="sng" dirty="0" smtClean="0">
                <a:cs typeface="Times New Roman" pitchFamily="18" charset="0"/>
              </a:rPr>
              <a:t>but not both</a:t>
            </a:r>
          </a:p>
          <a:p>
            <a:pPr>
              <a:spcAft>
                <a:spcPts val="1200"/>
              </a:spcAft>
            </a:pPr>
            <a:r>
              <a:rPr lang="en-US" sz="3200" b="1" dirty="0" smtClean="0">
                <a:cs typeface="Times New Roman" pitchFamily="18" charset="0"/>
              </a:rPr>
              <a:t>R</a:t>
            </a:r>
            <a:r>
              <a:rPr lang="en-US" sz="3200" dirty="0" smtClean="0">
                <a:cs typeface="Times New Roman" pitchFamily="18" charset="0"/>
              </a:rPr>
              <a:t> </a:t>
            </a:r>
            <a:r>
              <a:rPr lang="en-US" sz="3200" dirty="0">
                <a:cs typeface="Times New Roman" pitchFamily="18" charset="0"/>
              </a:rPr>
              <a:t>= </a:t>
            </a:r>
            <a:r>
              <a:rPr lang="en-US" sz="3200" dirty="0" smtClean="0">
                <a:cs typeface="Times New Roman" pitchFamily="18" charset="0"/>
              </a:rPr>
              <a:t>RASS</a:t>
            </a:r>
            <a:endParaRPr lang="en-US" sz="3200" dirty="0">
              <a:cs typeface="Times New Roman" pitchFamily="18" charset="0"/>
            </a:endParaRPr>
          </a:p>
          <a:p>
            <a:pPr>
              <a:spcAft>
                <a:spcPts val="1200"/>
              </a:spcAft>
            </a:pPr>
            <a:r>
              <a:rPr lang="en-US" sz="3200" b="1" dirty="0">
                <a:cs typeface="Times New Roman" pitchFamily="18" charset="0"/>
              </a:rPr>
              <a:t>S</a:t>
            </a:r>
            <a:r>
              <a:rPr lang="en-US" sz="3200" dirty="0">
                <a:cs typeface="Times New Roman" pitchFamily="18" charset="0"/>
              </a:rPr>
              <a:t> = </a:t>
            </a:r>
            <a:r>
              <a:rPr lang="en-US" sz="3200" dirty="0" smtClean="0">
                <a:cs typeface="Times New Roman" pitchFamily="18" charset="0"/>
              </a:rPr>
              <a:t>SAS</a:t>
            </a:r>
            <a:endParaRPr lang="en-US" sz="3200" dirty="0">
              <a:cs typeface="Times New Roman" pitchFamily="18" charset="0"/>
            </a:endParaRPr>
          </a:p>
          <a:p>
            <a:pPr>
              <a:spcAft>
                <a:spcPts val="1200"/>
              </a:spcAft>
            </a:pPr>
            <a:r>
              <a:rPr lang="en-US" sz="3200" b="1" dirty="0">
                <a:cs typeface="Times New Roman" pitchFamily="18" charset="0"/>
              </a:rPr>
              <a:t>NU</a:t>
            </a:r>
            <a:r>
              <a:rPr lang="en-US" sz="3200" dirty="0">
                <a:cs typeface="Times New Roman" pitchFamily="18" charset="0"/>
              </a:rPr>
              <a:t> = </a:t>
            </a:r>
            <a:r>
              <a:rPr lang="en-US" sz="3200" b="1" dirty="0">
                <a:solidFill>
                  <a:srgbClr val="009EC2"/>
                </a:solidFill>
                <a:cs typeface="Times New Roman" pitchFamily="18" charset="0"/>
              </a:rPr>
              <a:t>Unit</a:t>
            </a:r>
            <a:r>
              <a:rPr lang="en-US" sz="3200" dirty="0">
                <a:cs typeface="Times New Roman" pitchFamily="18" charset="0"/>
              </a:rPr>
              <a:t> uses neither RASS or SAS</a:t>
            </a:r>
          </a:p>
          <a:p>
            <a:pPr lvl="1">
              <a:spcAft>
                <a:spcPts val="1200"/>
              </a:spcAft>
            </a:pPr>
            <a:r>
              <a:rPr lang="en-US" sz="2800" dirty="0">
                <a:cs typeface="Times New Roman" pitchFamily="18" charset="0"/>
              </a:rPr>
              <a:t>If </a:t>
            </a:r>
            <a:r>
              <a:rPr lang="en-US" sz="2800" b="1" dirty="0">
                <a:cs typeface="Times New Roman" pitchFamily="18" charset="0"/>
              </a:rPr>
              <a:t>NU</a:t>
            </a:r>
            <a:r>
              <a:rPr lang="en-US" sz="2800" dirty="0">
                <a:cs typeface="Times New Roman" pitchFamily="18" charset="0"/>
              </a:rPr>
              <a:t>, skip to </a:t>
            </a:r>
            <a:r>
              <a:rPr lang="en-US" sz="2800" dirty="0" smtClean="0">
                <a:cs typeface="Times New Roman" pitchFamily="18" charset="0"/>
              </a:rPr>
              <a:t>Delirium Assessment</a:t>
            </a:r>
          </a:p>
          <a:p>
            <a:pPr lvl="2">
              <a:spcAft>
                <a:spcPts val="1200"/>
              </a:spcAft>
            </a:pPr>
            <a:endParaRPr lang="en-US" sz="3200" dirty="0" smtClean="0">
              <a:cs typeface="Times New Roman" pitchFamily="18" charset="0"/>
            </a:endParaRPr>
          </a:p>
          <a:p>
            <a:pPr lvl="1">
              <a:spcAft>
                <a:spcPts val="1200"/>
              </a:spcAft>
            </a:pPr>
            <a:endParaRPr lang="en-US" sz="3200" dirty="0" smtClean="0">
              <a:cs typeface="Times New Roman" pitchFamily="18" charset="0"/>
            </a:endParaRPr>
          </a:p>
        </p:txBody>
      </p:sp>
      <p:pic>
        <p:nvPicPr>
          <p:cNvPr id="4" name="Picture 3" descr="Detail of the sedation scale column" title="Sedation Scale"/>
          <p:cNvPicPr>
            <a:picLocks noChangeAspect="1"/>
          </p:cNvPicPr>
          <p:nvPr/>
        </p:nvPicPr>
        <p:blipFill>
          <a:blip r:embed="rId3"/>
          <a:stretch>
            <a:fillRect/>
          </a:stretch>
        </p:blipFill>
        <p:spPr>
          <a:xfrm>
            <a:off x="5257800" y="1371600"/>
            <a:ext cx="1896020" cy="4487045"/>
          </a:xfrm>
          <a:prstGeom prst="rect">
            <a:avLst/>
          </a:prstGeom>
          <a:ln w="6350">
            <a:solidFill>
              <a:srgbClr val="A6A6A6"/>
            </a:solidFill>
          </a:ln>
        </p:spPr>
      </p:pic>
    </p:spTree>
    <p:extLst>
      <p:ext uri="{BB962C8B-B14F-4D97-AF65-F5344CB8AC3E}">
        <p14:creationId xmlns:p14="http://schemas.microsoft.com/office/powerpoint/2010/main" val="193655877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tail of the sedation scale column" title="Sedation Scale"/>
          <p:cNvPicPr>
            <a:picLocks noChangeAspect="1"/>
          </p:cNvPicPr>
          <p:nvPr/>
        </p:nvPicPr>
        <p:blipFill>
          <a:blip r:embed="rId3"/>
          <a:stretch>
            <a:fillRect/>
          </a:stretch>
        </p:blipFill>
        <p:spPr>
          <a:xfrm>
            <a:off x="5181600" y="1371600"/>
            <a:ext cx="1896020" cy="4487045"/>
          </a:xfrm>
          <a:prstGeom prst="rect">
            <a:avLst/>
          </a:prstGeom>
          <a:ln>
            <a:solidFill>
              <a:srgbClr val="A6A6A6"/>
            </a:solidFill>
          </a:ln>
        </p:spPr>
      </p:pic>
      <p:sp>
        <p:nvSpPr>
          <p:cNvPr id="3" name="Title 2"/>
          <p:cNvSpPr>
            <a:spLocks noGrp="1"/>
          </p:cNvSpPr>
          <p:nvPr>
            <p:ph type="title"/>
          </p:nvPr>
        </p:nvSpPr>
        <p:spPr/>
        <p:txBody>
          <a:bodyPr>
            <a:normAutofit/>
          </a:bodyPr>
          <a:lstStyle/>
          <a:p>
            <a:r>
              <a:rPr lang="en-US" sz="4000" dirty="0" smtClean="0"/>
              <a:t>Sedation Scale: Target RASS</a:t>
            </a:r>
            <a:endParaRPr lang="en-US" sz="4000" dirty="0"/>
          </a:p>
        </p:txBody>
      </p:sp>
      <p:sp>
        <p:nvSpPr>
          <p:cNvPr id="9" name="Content Placeholder 4"/>
          <p:cNvSpPr>
            <a:spLocks noGrp="1"/>
          </p:cNvSpPr>
          <p:nvPr>
            <p:ph sz="half" idx="1"/>
          </p:nvPr>
        </p:nvSpPr>
        <p:spPr>
          <a:xfrm>
            <a:off x="914400" y="1332682"/>
            <a:ext cx="4038600" cy="4525963"/>
          </a:xfrm>
        </p:spPr>
        <p:txBody>
          <a:bodyPr>
            <a:noAutofit/>
          </a:bodyPr>
          <a:lstStyle/>
          <a:p>
            <a:pPr>
              <a:buNone/>
            </a:pPr>
            <a:r>
              <a:rPr lang="en-US" sz="3000" dirty="0" smtClean="0">
                <a:solidFill>
                  <a:srgbClr val="009EC2"/>
                </a:solidFill>
                <a:cs typeface="Times New Roman" pitchFamily="18" charset="0"/>
              </a:rPr>
              <a:t>If </a:t>
            </a:r>
            <a:r>
              <a:rPr lang="en-US" sz="3000" dirty="0">
                <a:solidFill>
                  <a:srgbClr val="009EC2"/>
                </a:solidFill>
                <a:cs typeface="Times New Roman" pitchFamily="18" charset="0"/>
              </a:rPr>
              <a:t>you </a:t>
            </a:r>
            <a:r>
              <a:rPr lang="en-US" sz="3000" dirty="0" smtClean="0">
                <a:solidFill>
                  <a:srgbClr val="009EC2"/>
                </a:solidFill>
                <a:cs typeface="Times New Roman" pitchFamily="18" charset="0"/>
              </a:rPr>
              <a:t>use RASS…</a:t>
            </a:r>
            <a:endParaRPr lang="en-US" sz="3000" dirty="0">
              <a:solidFill>
                <a:srgbClr val="009EC2"/>
              </a:solidFill>
              <a:cs typeface="Times New Roman" pitchFamily="18" charset="0"/>
            </a:endParaRPr>
          </a:p>
          <a:p>
            <a:r>
              <a:rPr lang="en-US" sz="2000" b="1" dirty="0" smtClean="0">
                <a:cs typeface="Times New Roman" pitchFamily="18" charset="0"/>
              </a:rPr>
              <a:t>Target</a:t>
            </a:r>
            <a:r>
              <a:rPr lang="en-US" sz="2000" dirty="0" smtClean="0">
                <a:cs typeface="Times New Roman" pitchFamily="18" charset="0"/>
              </a:rPr>
              <a:t>: What </a:t>
            </a:r>
            <a:r>
              <a:rPr lang="en-US" sz="2000" dirty="0">
                <a:cs typeface="Times New Roman" pitchFamily="18" charset="0"/>
              </a:rPr>
              <a:t>is the target RASS score for this patient?</a:t>
            </a:r>
          </a:p>
          <a:p>
            <a:pPr lvl="1"/>
            <a:r>
              <a:rPr lang="en-US" sz="2000" dirty="0">
                <a:cs typeface="Times New Roman" pitchFamily="18" charset="0"/>
              </a:rPr>
              <a:t>Enter RASS sedation scale </a:t>
            </a:r>
            <a:r>
              <a:rPr lang="en-US" sz="2000" dirty="0" smtClean="0">
                <a:cs typeface="Times New Roman" pitchFamily="18" charset="0"/>
              </a:rPr>
              <a:t>value (</a:t>
            </a:r>
            <a:r>
              <a:rPr lang="en-US" sz="2000" b="1" dirty="0">
                <a:cs typeface="Times New Roman" pitchFamily="18" charset="0"/>
              </a:rPr>
              <a:t>-5 to 4</a:t>
            </a:r>
            <a:r>
              <a:rPr lang="en-US" sz="2000" dirty="0">
                <a:cs typeface="Times New Roman" pitchFamily="18" charset="0"/>
              </a:rPr>
              <a:t>)</a:t>
            </a:r>
          </a:p>
          <a:p>
            <a:pPr lvl="1"/>
            <a:r>
              <a:rPr lang="en-US" sz="2000" b="1" dirty="0" smtClean="0">
                <a:cs typeface="Times New Roman" pitchFamily="18" charset="0"/>
              </a:rPr>
              <a:t>“NS”</a:t>
            </a:r>
            <a:r>
              <a:rPr lang="en-US" sz="2000" dirty="0" smtClean="0">
                <a:cs typeface="Times New Roman" pitchFamily="18" charset="0"/>
              </a:rPr>
              <a:t> means not </a:t>
            </a:r>
            <a:r>
              <a:rPr lang="en-US" sz="2000" dirty="0">
                <a:cs typeface="Times New Roman" pitchFamily="18" charset="0"/>
              </a:rPr>
              <a:t>set</a:t>
            </a:r>
          </a:p>
          <a:p>
            <a:pPr lvl="1"/>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means target RASS was set, </a:t>
            </a:r>
            <a:r>
              <a:rPr lang="en-US" sz="2000" dirty="0">
                <a:cs typeface="Times New Roman" pitchFamily="18" charset="0"/>
              </a:rPr>
              <a:t>but is not known</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you don’t know whether a target RASS was actually set</a:t>
            </a:r>
          </a:p>
          <a:p>
            <a:pPr lvl="1">
              <a:spcAft>
                <a:spcPts val="1200"/>
              </a:spcAft>
            </a:pPr>
            <a:endParaRPr lang="en-US" sz="2400" dirty="0" smtClean="0">
              <a:cs typeface="Times New Roman" pitchFamily="18" charset="0"/>
            </a:endParaRPr>
          </a:p>
        </p:txBody>
      </p:sp>
      <p:pic>
        <p:nvPicPr>
          <p:cNvPr id="2" name="Picture 1"/>
          <p:cNvPicPr>
            <a:picLocks noChangeAspect="1"/>
          </p:cNvPicPr>
          <p:nvPr/>
        </p:nvPicPr>
        <p:blipFill>
          <a:blip r:embed="rId4"/>
          <a:stretch>
            <a:fillRect/>
          </a:stretch>
        </p:blipFill>
        <p:spPr>
          <a:xfrm>
            <a:off x="5871890" y="1636295"/>
            <a:ext cx="605110" cy="413085"/>
          </a:xfrm>
          <a:prstGeom prst="rect">
            <a:avLst/>
          </a:prstGeom>
        </p:spPr>
      </p:pic>
    </p:spTree>
    <p:extLst>
      <p:ext uri="{BB962C8B-B14F-4D97-AF65-F5344CB8AC3E}">
        <p14:creationId xmlns:p14="http://schemas.microsoft.com/office/powerpoint/2010/main" val="296607757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ail of the sedation scale column" title="Sedation Scale"/>
          <p:cNvPicPr>
            <a:picLocks noChangeAspect="1"/>
          </p:cNvPicPr>
          <p:nvPr/>
        </p:nvPicPr>
        <p:blipFill>
          <a:blip r:embed="rId3"/>
          <a:stretch>
            <a:fillRect/>
          </a:stretch>
        </p:blipFill>
        <p:spPr>
          <a:xfrm>
            <a:off x="5181600" y="1380355"/>
            <a:ext cx="1896020" cy="4487045"/>
          </a:xfrm>
          <a:prstGeom prst="rect">
            <a:avLst/>
          </a:prstGeom>
          <a:ln>
            <a:solidFill>
              <a:srgbClr val="A6A6A6"/>
            </a:solidFill>
          </a:ln>
        </p:spPr>
      </p:pic>
      <p:sp>
        <p:nvSpPr>
          <p:cNvPr id="3" name="Title 2"/>
          <p:cNvSpPr>
            <a:spLocks noGrp="1"/>
          </p:cNvSpPr>
          <p:nvPr>
            <p:ph type="title"/>
          </p:nvPr>
        </p:nvSpPr>
        <p:spPr/>
        <p:txBody>
          <a:bodyPr>
            <a:normAutofit/>
          </a:bodyPr>
          <a:lstStyle/>
          <a:p>
            <a:r>
              <a:rPr lang="en-US" sz="4000" dirty="0" smtClean="0"/>
              <a:t>Sedation Scale: Actual RASS</a:t>
            </a:r>
            <a:endParaRPr lang="en-US" sz="4000" dirty="0"/>
          </a:p>
        </p:txBody>
      </p:sp>
      <p:sp>
        <p:nvSpPr>
          <p:cNvPr id="9" name="Content Placeholder 4"/>
          <p:cNvSpPr>
            <a:spLocks noGrp="1"/>
          </p:cNvSpPr>
          <p:nvPr>
            <p:ph sz="half" idx="1"/>
          </p:nvPr>
        </p:nvSpPr>
        <p:spPr>
          <a:xfrm>
            <a:off x="914400" y="1332682"/>
            <a:ext cx="4038600" cy="4525963"/>
          </a:xfrm>
        </p:spPr>
        <p:txBody>
          <a:bodyPr>
            <a:noAutofit/>
          </a:bodyPr>
          <a:lstStyle/>
          <a:p>
            <a:pPr>
              <a:buNone/>
            </a:pPr>
            <a:r>
              <a:rPr lang="en-US" sz="3000" dirty="0" smtClean="0">
                <a:solidFill>
                  <a:srgbClr val="009EC2"/>
                </a:solidFill>
                <a:cs typeface="Times New Roman" pitchFamily="18" charset="0"/>
              </a:rPr>
              <a:t>If </a:t>
            </a:r>
            <a:r>
              <a:rPr lang="en-US" sz="3000" dirty="0">
                <a:solidFill>
                  <a:srgbClr val="009EC2"/>
                </a:solidFill>
                <a:cs typeface="Times New Roman" pitchFamily="18" charset="0"/>
              </a:rPr>
              <a:t>you </a:t>
            </a:r>
            <a:r>
              <a:rPr lang="en-US" sz="3000" dirty="0" smtClean="0">
                <a:solidFill>
                  <a:srgbClr val="009EC2"/>
                </a:solidFill>
                <a:cs typeface="Times New Roman" pitchFamily="18" charset="0"/>
              </a:rPr>
              <a:t>use RASS…</a:t>
            </a:r>
            <a:endParaRPr lang="en-US" sz="3000" dirty="0">
              <a:solidFill>
                <a:srgbClr val="009EC2"/>
              </a:solidFill>
              <a:cs typeface="Times New Roman" pitchFamily="18" charset="0"/>
            </a:endParaRPr>
          </a:p>
          <a:p>
            <a:r>
              <a:rPr lang="en-US" sz="2000" b="1" dirty="0" smtClean="0">
                <a:cs typeface="Times New Roman" pitchFamily="18" charset="0"/>
              </a:rPr>
              <a:t>Actual</a:t>
            </a:r>
            <a:r>
              <a:rPr lang="en-US" sz="2000" dirty="0" smtClean="0">
                <a:cs typeface="Times New Roman" pitchFamily="18" charset="0"/>
              </a:rPr>
              <a:t>: What </a:t>
            </a:r>
            <a:r>
              <a:rPr lang="en-US" sz="2000" dirty="0">
                <a:cs typeface="Times New Roman" pitchFamily="18" charset="0"/>
              </a:rPr>
              <a:t>is the </a:t>
            </a:r>
            <a:r>
              <a:rPr lang="en-US" sz="2000" dirty="0" smtClean="0">
                <a:cs typeface="Times New Roman" pitchFamily="18" charset="0"/>
              </a:rPr>
              <a:t>actual </a:t>
            </a:r>
            <a:r>
              <a:rPr lang="en-US" sz="2000" dirty="0">
                <a:cs typeface="Times New Roman" pitchFamily="18" charset="0"/>
              </a:rPr>
              <a:t>RASS score for this patient?</a:t>
            </a:r>
          </a:p>
          <a:p>
            <a:pPr lvl="1"/>
            <a:r>
              <a:rPr lang="en-US" sz="2000" dirty="0">
                <a:cs typeface="Times New Roman" pitchFamily="18" charset="0"/>
              </a:rPr>
              <a:t>Enter RASS sedation scale </a:t>
            </a:r>
            <a:r>
              <a:rPr lang="en-US" sz="2000" dirty="0" smtClean="0">
                <a:cs typeface="Times New Roman" pitchFamily="18" charset="0"/>
              </a:rPr>
              <a:t>value </a:t>
            </a:r>
            <a:r>
              <a:rPr lang="en-US" sz="2000" dirty="0">
                <a:cs typeface="Times New Roman" pitchFamily="18" charset="0"/>
              </a:rPr>
              <a:t>(</a:t>
            </a:r>
            <a:r>
              <a:rPr lang="en-US" sz="2000" b="1" dirty="0">
                <a:cs typeface="Times New Roman" pitchFamily="18" charset="0"/>
              </a:rPr>
              <a:t>-5 to 4</a:t>
            </a:r>
            <a:r>
              <a:rPr lang="en-US" sz="2000" dirty="0">
                <a:cs typeface="Times New Roman" pitchFamily="18" charset="0"/>
              </a:rPr>
              <a:t>)</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X”</a:t>
            </a:r>
            <a:r>
              <a:rPr lang="en-US" sz="2000" dirty="0" smtClean="0">
                <a:cs typeface="Times New Roman" pitchFamily="18" charset="0"/>
              </a:rPr>
              <a:t> </a:t>
            </a:r>
            <a:r>
              <a:rPr lang="en-US" sz="2000" dirty="0">
                <a:cs typeface="Times New Roman" pitchFamily="18" charset="0"/>
              </a:rPr>
              <a:t>if an actual RASS sedation level was not scored</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target RASS was scored, but is not known</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you don’t know whether a target RASS was actually </a:t>
            </a:r>
            <a:r>
              <a:rPr lang="en-US" sz="2000" dirty="0" smtClean="0">
                <a:cs typeface="Times New Roman" pitchFamily="18" charset="0"/>
              </a:rPr>
              <a:t>scored</a:t>
            </a:r>
            <a:endParaRPr lang="en-US" sz="2000" dirty="0">
              <a:cs typeface="Times New Roman" pitchFamily="18" charset="0"/>
            </a:endParaRPr>
          </a:p>
        </p:txBody>
      </p:sp>
      <p:pic>
        <p:nvPicPr>
          <p:cNvPr id="4" name="Picture 3"/>
          <p:cNvPicPr>
            <a:picLocks noChangeAspect="1"/>
          </p:cNvPicPr>
          <p:nvPr/>
        </p:nvPicPr>
        <p:blipFill>
          <a:blip r:embed="rId4"/>
          <a:stretch>
            <a:fillRect/>
          </a:stretch>
        </p:blipFill>
        <p:spPr>
          <a:xfrm>
            <a:off x="6477000" y="1642836"/>
            <a:ext cx="609653" cy="414564"/>
          </a:xfrm>
          <a:prstGeom prst="rect">
            <a:avLst/>
          </a:prstGeom>
        </p:spPr>
      </p:pic>
    </p:spTree>
    <p:extLst>
      <p:ext uri="{BB962C8B-B14F-4D97-AF65-F5344CB8AC3E}">
        <p14:creationId xmlns:p14="http://schemas.microsoft.com/office/powerpoint/2010/main" val="100444607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dirty="0" smtClean="0"/>
              <a:t>Learning Objectives</a:t>
            </a:r>
          </a:p>
        </p:txBody>
      </p:sp>
      <p:sp>
        <p:nvSpPr>
          <p:cNvPr id="14339" name="Content Placeholder 4"/>
          <p:cNvSpPr>
            <a:spLocks noGrp="1"/>
          </p:cNvSpPr>
          <p:nvPr>
            <p:ph idx="1"/>
          </p:nvPr>
        </p:nvSpPr>
        <p:spPr/>
        <p:txBody>
          <a:bodyPr/>
          <a:lstStyle/>
          <a:p>
            <a:pPr marL="0" indent="0">
              <a:spcAft>
                <a:spcPts val="1200"/>
              </a:spcAft>
              <a:buNone/>
            </a:pPr>
            <a:r>
              <a:rPr lang="en-US" sz="2800" dirty="0" smtClean="0"/>
              <a:t>After this session, you will be able to—</a:t>
            </a:r>
          </a:p>
          <a:p>
            <a:pPr fontAlgn="ctr"/>
            <a:r>
              <a:rPr lang="en-US" sz="2800" dirty="0"/>
              <a:t>C</a:t>
            </a:r>
            <a:r>
              <a:rPr lang="en-US" sz="2800" dirty="0" smtClean="0"/>
              <a:t>ollect </a:t>
            </a:r>
            <a:r>
              <a:rPr lang="en-US" sz="2800" dirty="0"/>
              <a:t>and enter </a:t>
            </a:r>
            <a:r>
              <a:rPr lang="en-US" sz="2800" dirty="0" smtClean="0"/>
              <a:t>Daily Care Process (DCP) data </a:t>
            </a:r>
            <a:r>
              <a:rPr lang="en-US" sz="2800" dirty="0"/>
              <a:t>using the </a:t>
            </a:r>
            <a:r>
              <a:rPr lang="en-US" sz="2800" dirty="0" smtClean="0"/>
              <a:t>DCP data collection tool</a:t>
            </a:r>
          </a:p>
          <a:p>
            <a:pPr fontAlgn="ctr"/>
            <a:r>
              <a:rPr lang="en-US" sz="2800" dirty="0"/>
              <a:t>U</a:t>
            </a:r>
            <a:r>
              <a:rPr lang="en-US" sz="2800" dirty="0" smtClean="0"/>
              <a:t>nderstand </a:t>
            </a:r>
            <a:r>
              <a:rPr lang="en-US" sz="2800" dirty="0"/>
              <a:t>the definitions of the data </a:t>
            </a:r>
            <a:r>
              <a:rPr lang="en-US" sz="2800" dirty="0" smtClean="0"/>
              <a:t>elements </a:t>
            </a:r>
          </a:p>
          <a:p>
            <a:pPr fontAlgn="ctr"/>
            <a:r>
              <a:rPr lang="en-US" sz="2800" dirty="0" smtClean="0"/>
              <a:t>Locate the </a:t>
            </a:r>
            <a:r>
              <a:rPr lang="en-US" sz="2800" dirty="0"/>
              <a:t>necessary data </a:t>
            </a:r>
            <a:r>
              <a:rPr lang="en-US" sz="2800" dirty="0" smtClean="0"/>
              <a:t>elements</a:t>
            </a:r>
            <a:endParaRPr lang="en-US" sz="2800" dirty="0"/>
          </a:p>
          <a:p>
            <a:pPr>
              <a:spcAft>
                <a:spcPts val="1200"/>
              </a:spcAft>
            </a:pPr>
            <a:endParaRPr lang="en-US" sz="2800" dirty="0"/>
          </a:p>
          <a:p>
            <a:pPr>
              <a:spcAft>
                <a:spcPts val="1200"/>
              </a:spcAft>
            </a:pPr>
            <a:endParaRPr lang="en-US" sz="2800" dirty="0"/>
          </a:p>
        </p:txBody>
      </p:sp>
    </p:spTree>
    <p:extLst>
      <p:ext uri="{BB962C8B-B14F-4D97-AF65-F5344CB8AC3E}">
        <p14:creationId xmlns:p14="http://schemas.microsoft.com/office/powerpoint/2010/main" val="36038270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Sedation Scale: Target SAS</a:t>
            </a:r>
            <a:endParaRPr lang="en-US" sz="4000" dirty="0"/>
          </a:p>
        </p:txBody>
      </p:sp>
      <p:sp>
        <p:nvSpPr>
          <p:cNvPr id="9" name="Content Placeholder 4"/>
          <p:cNvSpPr>
            <a:spLocks noGrp="1"/>
          </p:cNvSpPr>
          <p:nvPr>
            <p:ph sz="half" idx="1"/>
          </p:nvPr>
        </p:nvSpPr>
        <p:spPr>
          <a:xfrm>
            <a:off x="914400" y="1344714"/>
            <a:ext cx="4038600" cy="4525963"/>
          </a:xfrm>
        </p:spPr>
        <p:txBody>
          <a:bodyPr>
            <a:noAutofit/>
          </a:bodyPr>
          <a:lstStyle/>
          <a:p>
            <a:pPr>
              <a:buNone/>
            </a:pPr>
            <a:r>
              <a:rPr lang="en-US" sz="3000" dirty="0" smtClean="0">
                <a:solidFill>
                  <a:srgbClr val="009EC2"/>
                </a:solidFill>
                <a:cs typeface="Times New Roman" pitchFamily="18" charset="0"/>
              </a:rPr>
              <a:t>If </a:t>
            </a:r>
            <a:r>
              <a:rPr lang="en-US" sz="3000" dirty="0">
                <a:solidFill>
                  <a:srgbClr val="009EC2"/>
                </a:solidFill>
                <a:cs typeface="Times New Roman" pitchFamily="18" charset="0"/>
              </a:rPr>
              <a:t>you </a:t>
            </a:r>
            <a:r>
              <a:rPr lang="en-US" sz="3000" dirty="0" smtClean="0">
                <a:solidFill>
                  <a:srgbClr val="009EC2"/>
                </a:solidFill>
                <a:cs typeface="Times New Roman" pitchFamily="18" charset="0"/>
              </a:rPr>
              <a:t>use SAS…</a:t>
            </a:r>
          </a:p>
          <a:p>
            <a:r>
              <a:rPr lang="en-US" sz="2000" b="1" dirty="0" smtClean="0">
                <a:cs typeface="Times New Roman" pitchFamily="18" charset="0"/>
              </a:rPr>
              <a:t>Target: </a:t>
            </a:r>
            <a:r>
              <a:rPr lang="en-US" sz="2000" dirty="0" smtClean="0">
                <a:cs typeface="Times New Roman" pitchFamily="18" charset="0"/>
              </a:rPr>
              <a:t>What </a:t>
            </a:r>
            <a:r>
              <a:rPr lang="en-US" sz="2000" dirty="0">
                <a:cs typeface="Times New Roman" pitchFamily="18" charset="0"/>
              </a:rPr>
              <a:t>is the target SAS score for this patient?</a:t>
            </a:r>
          </a:p>
          <a:p>
            <a:pPr lvl="1"/>
            <a:r>
              <a:rPr lang="en-US" sz="2000" dirty="0">
                <a:cs typeface="Times New Roman" pitchFamily="18" charset="0"/>
              </a:rPr>
              <a:t>Enter SAS sedation scale value (</a:t>
            </a:r>
            <a:r>
              <a:rPr lang="en-US" sz="2000" b="1" dirty="0">
                <a:cs typeface="Times New Roman" pitchFamily="18" charset="0"/>
              </a:rPr>
              <a:t>1 to 7</a:t>
            </a:r>
            <a:r>
              <a:rPr lang="en-US" sz="2000" dirty="0">
                <a:cs typeface="Times New Roman" pitchFamily="18" charset="0"/>
              </a:rPr>
              <a:t>)</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NS”</a:t>
            </a:r>
            <a:r>
              <a:rPr lang="en-US" sz="2000" dirty="0" smtClean="0">
                <a:cs typeface="Times New Roman" pitchFamily="18" charset="0"/>
              </a:rPr>
              <a:t> if </a:t>
            </a:r>
            <a:r>
              <a:rPr lang="en-US" sz="2000" dirty="0">
                <a:cs typeface="Times New Roman" pitchFamily="18" charset="0"/>
              </a:rPr>
              <a:t>not set</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target SAS was set but is not known</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you don’t know whether a target SAS was actually set</a:t>
            </a:r>
          </a:p>
        </p:txBody>
      </p:sp>
      <p:pic>
        <p:nvPicPr>
          <p:cNvPr id="4" name="Picture 3" descr="Detail of the sedation scale column" title="Sedation Scale"/>
          <p:cNvPicPr>
            <a:picLocks noChangeAspect="1"/>
          </p:cNvPicPr>
          <p:nvPr/>
        </p:nvPicPr>
        <p:blipFill>
          <a:blip r:embed="rId3"/>
          <a:stretch>
            <a:fillRect/>
          </a:stretch>
        </p:blipFill>
        <p:spPr>
          <a:xfrm>
            <a:off x="5190580" y="1383632"/>
            <a:ext cx="1896020" cy="4487045"/>
          </a:xfrm>
          <a:prstGeom prst="rect">
            <a:avLst/>
          </a:prstGeom>
          <a:ln w="6350">
            <a:solidFill>
              <a:srgbClr val="A6A6A6"/>
            </a:solidFill>
          </a:ln>
        </p:spPr>
      </p:pic>
    </p:spTree>
    <p:extLst>
      <p:ext uri="{BB962C8B-B14F-4D97-AF65-F5344CB8AC3E}">
        <p14:creationId xmlns:p14="http://schemas.microsoft.com/office/powerpoint/2010/main" val="203245738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Sedation Scale: Actual SAS</a:t>
            </a:r>
            <a:endParaRPr lang="en-US" sz="4000" dirty="0"/>
          </a:p>
        </p:txBody>
      </p:sp>
      <p:sp>
        <p:nvSpPr>
          <p:cNvPr id="9" name="Content Placeholder 4"/>
          <p:cNvSpPr>
            <a:spLocks noGrp="1"/>
          </p:cNvSpPr>
          <p:nvPr>
            <p:ph sz="half" idx="1"/>
          </p:nvPr>
        </p:nvSpPr>
        <p:spPr>
          <a:xfrm>
            <a:off x="914400" y="1371600"/>
            <a:ext cx="4038600" cy="4525963"/>
          </a:xfrm>
        </p:spPr>
        <p:txBody>
          <a:bodyPr>
            <a:noAutofit/>
          </a:bodyPr>
          <a:lstStyle/>
          <a:p>
            <a:pPr>
              <a:buNone/>
            </a:pPr>
            <a:r>
              <a:rPr lang="en-US" sz="3000" dirty="0" smtClean="0">
                <a:solidFill>
                  <a:srgbClr val="009EC2"/>
                </a:solidFill>
                <a:cs typeface="Times New Roman" pitchFamily="18" charset="0"/>
              </a:rPr>
              <a:t>If </a:t>
            </a:r>
            <a:r>
              <a:rPr lang="en-US" sz="3000" dirty="0">
                <a:solidFill>
                  <a:srgbClr val="009EC2"/>
                </a:solidFill>
                <a:cs typeface="Times New Roman" pitchFamily="18" charset="0"/>
              </a:rPr>
              <a:t>you </a:t>
            </a:r>
            <a:r>
              <a:rPr lang="en-US" sz="3000" dirty="0" smtClean="0">
                <a:solidFill>
                  <a:srgbClr val="009EC2"/>
                </a:solidFill>
                <a:cs typeface="Times New Roman" pitchFamily="18" charset="0"/>
              </a:rPr>
              <a:t>use SAS…</a:t>
            </a:r>
          </a:p>
          <a:p>
            <a:r>
              <a:rPr lang="en-US" sz="2000" b="1" dirty="0" smtClean="0">
                <a:cs typeface="Times New Roman" pitchFamily="18" charset="0"/>
              </a:rPr>
              <a:t>Actual: </a:t>
            </a:r>
            <a:r>
              <a:rPr lang="en-US" sz="2000" dirty="0" smtClean="0">
                <a:cs typeface="Times New Roman" pitchFamily="18" charset="0"/>
              </a:rPr>
              <a:t>What </a:t>
            </a:r>
            <a:r>
              <a:rPr lang="en-US" sz="2000" dirty="0">
                <a:cs typeface="Times New Roman" pitchFamily="18" charset="0"/>
              </a:rPr>
              <a:t>is the </a:t>
            </a:r>
            <a:r>
              <a:rPr lang="en-US" sz="2000" dirty="0" smtClean="0">
                <a:cs typeface="Times New Roman" pitchFamily="18" charset="0"/>
              </a:rPr>
              <a:t>actual </a:t>
            </a:r>
            <a:r>
              <a:rPr lang="en-US" sz="2000" dirty="0">
                <a:cs typeface="Times New Roman" pitchFamily="18" charset="0"/>
              </a:rPr>
              <a:t>SAS score for this patient?</a:t>
            </a:r>
          </a:p>
          <a:p>
            <a:pPr lvl="1"/>
            <a:r>
              <a:rPr lang="en-US" sz="2000" dirty="0" smtClean="0">
                <a:cs typeface="Times New Roman" pitchFamily="18" charset="0"/>
              </a:rPr>
              <a:t>Enter </a:t>
            </a:r>
            <a:r>
              <a:rPr lang="en-US" sz="2000" dirty="0">
                <a:cs typeface="Times New Roman" pitchFamily="18" charset="0"/>
              </a:rPr>
              <a:t>SAS sedation scale value (</a:t>
            </a:r>
            <a:r>
              <a:rPr lang="en-US" sz="2000" b="1" dirty="0">
                <a:cs typeface="Times New Roman" pitchFamily="18" charset="0"/>
              </a:rPr>
              <a:t>1 to 7</a:t>
            </a:r>
            <a:r>
              <a:rPr lang="en-US" sz="2000" dirty="0">
                <a:cs typeface="Times New Roman" pitchFamily="18" charset="0"/>
              </a:rPr>
              <a:t>)</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X”</a:t>
            </a:r>
            <a:r>
              <a:rPr lang="en-US" sz="2000" dirty="0" smtClean="0">
                <a:cs typeface="Times New Roman" pitchFamily="18" charset="0"/>
              </a:rPr>
              <a:t> </a:t>
            </a:r>
            <a:r>
              <a:rPr lang="en-US" sz="2000" dirty="0">
                <a:cs typeface="Times New Roman" pitchFamily="18" charset="0"/>
              </a:rPr>
              <a:t>if an actual SAS sedation level was not scored</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target SAS was scored, but is not known</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you don’t know whether a target SAS was actually scored</a:t>
            </a:r>
          </a:p>
        </p:txBody>
      </p:sp>
      <p:pic>
        <p:nvPicPr>
          <p:cNvPr id="4" name="Picture 3" descr="Detail of the sedation scale column" title="Sedation Scale"/>
          <p:cNvPicPr>
            <a:picLocks noChangeAspect="1"/>
          </p:cNvPicPr>
          <p:nvPr/>
        </p:nvPicPr>
        <p:blipFill>
          <a:blip r:embed="rId3"/>
          <a:stretch>
            <a:fillRect/>
          </a:stretch>
        </p:blipFill>
        <p:spPr>
          <a:xfrm>
            <a:off x="5181600" y="1371600"/>
            <a:ext cx="1908213" cy="4493141"/>
          </a:xfrm>
          <a:prstGeom prst="rect">
            <a:avLst/>
          </a:prstGeom>
        </p:spPr>
      </p:pic>
    </p:spTree>
    <p:extLst>
      <p:ext uri="{BB962C8B-B14F-4D97-AF65-F5344CB8AC3E}">
        <p14:creationId xmlns:p14="http://schemas.microsoft.com/office/powerpoint/2010/main" val="3076423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Sedation Scale: NU</a:t>
            </a:r>
            <a:endParaRPr lang="en-US" sz="4000" dirty="0"/>
          </a:p>
        </p:txBody>
      </p:sp>
      <p:sp>
        <p:nvSpPr>
          <p:cNvPr id="9" name="Content Placeholder 4"/>
          <p:cNvSpPr>
            <a:spLocks noGrp="1"/>
          </p:cNvSpPr>
          <p:nvPr>
            <p:ph sz="half" idx="1"/>
          </p:nvPr>
        </p:nvSpPr>
        <p:spPr>
          <a:xfrm>
            <a:off x="838200" y="1417637"/>
            <a:ext cx="4038600" cy="4525963"/>
          </a:xfrm>
        </p:spPr>
        <p:txBody>
          <a:bodyPr>
            <a:noAutofit/>
          </a:bodyPr>
          <a:lstStyle/>
          <a:p>
            <a:pPr>
              <a:buNone/>
            </a:pPr>
            <a:r>
              <a:rPr lang="en-US" b="1" dirty="0">
                <a:cs typeface="Times New Roman" pitchFamily="18" charset="0"/>
              </a:rPr>
              <a:t> </a:t>
            </a:r>
            <a:r>
              <a:rPr lang="en-US" dirty="0">
                <a:cs typeface="Times New Roman" pitchFamily="18" charset="0"/>
              </a:rPr>
              <a:t>If you entered </a:t>
            </a:r>
            <a:r>
              <a:rPr lang="en-US" dirty="0" smtClean="0">
                <a:cs typeface="Times New Roman" pitchFamily="18" charset="0"/>
              </a:rPr>
              <a:t>“</a:t>
            </a:r>
            <a:r>
              <a:rPr lang="en-US" b="1" dirty="0" smtClean="0">
                <a:cs typeface="Times New Roman" pitchFamily="18" charset="0"/>
              </a:rPr>
              <a:t>NU”</a:t>
            </a:r>
            <a:endParaRPr lang="en-US" dirty="0">
              <a:cs typeface="Times New Roman" pitchFamily="18" charset="0"/>
            </a:endParaRPr>
          </a:p>
          <a:p>
            <a:pPr>
              <a:spcAft>
                <a:spcPts val="1200"/>
              </a:spcAft>
            </a:pPr>
            <a:r>
              <a:rPr lang="en-US" b="1" dirty="0" smtClean="0">
                <a:cs typeface="Times New Roman" pitchFamily="18" charset="0"/>
              </a:rPr>
              <a:t>NU</a:t>
            </a:r>
            <a:r>
              <a:rPr lang="en-US" dirty="0" smtClean="0">
                <a:cs typeface="Times New Roman" pitchFamily="18" charset="0"/>
              </a:rPr>
              <a:t> </a:t>
            </a:r>
            <a:r>
              <a:rPr lang="en-US" dirty="0">
                <a:cs typeface="Times New Roman" pitchFamily="18" charset="0"/>
              </a:rPr>
              <a:t>= </a:t>
            </a:r>
            <a:r>
              <a:rPr lang="en-US" b="1" dirty="0">
                <a:solidFill>
                  <a:srgbClr val="009EC2"/>
                </a:solidFill>
                <a:cs typeface="Times New Roman" pitchFamily="18" charset="0"/>
              </a:rPr>
              <a:t>Unit</a:t>
            </a:r>
            <a:r>
              <a:rPr lang="en-US" dirty="0">
                <a:cs typeface="Times New Roman" pitchFamily="18" charset="0"/>
              </a:rPr>
              <a:t> uses neither RASS or SAS</a:t>
            </a:r>
          </a:p>
          <a:p>
            <a:pPr lvl="1">
              <a:spcAft>
                <a:spcPts val="1200"/>
              </a:spcAft>
            </a:pPr>
            <a:r>
              <a:rPr lang="en-US" dirty="0">
                <a:cs typeface="Times New Roman" pitchFamily="18" charset="0"/>
              </a:rPr>
              <a:t>If </a:t>
            </a:r>
            <a:r>
              <a:rPr lang="en-US" b="1" dirty="0">
                <a:cs typeface="Times New Roman" pitchFamily="18" charset="0"/>
              </a:rPr>
              <a:t>NU</a:t>
            </a:r>
            <a:r>
              <a:rPr lang="en-US" dirty="0">
                <a:cs typeface="Times New Roman" pitchFamily="18" charset="0"/>
              </a:rPr>
              <a:t>, skip </a:t>
            </a:r>
            <a:r>
              <a:rPr lang="en-US" dirty="0" smtClean="0">
                <a:cs typeface="Times New Roman" pitchFamily="18" charset="0"/>
              </a:rPr>
              <a:t>Target and Actual sections and go to </a:t>
            </a:r>
            <a:r>
              <a:rPr lang="en-US" dirty="0">
                <a:cs typeface="Times New Roman" pitchFamily="18" charset="0"/>
              </a:rPr>
              <a:t>Delirium Assessment</a:t>
            </a:r>
          </a:p>
          <a:p>
            <a:endParaRPr lang="en-US" sz="1800" dirty="0">
              <a:cs typeface="Times New Roman" pitchFamily="18" charset="0"/>
            </a:endParaRPr>
          </a:p>
        </p:txBody>
      </p:sp>
      <p:pic>
        <p:nvPicPr>
          <p:cNvPr id="4" name="Picture 3" descr="Detail of the sedation scale column" title="Sedation Scale"/>
          <p:cNvPicPr>
            <a:picLocks noChangeAspect="1"/>
          </p:cNvPicPr>
          <p:nvPr/>
        </p:nvPicPr>
        <p:blipFill>
          <a:blip r:embed="rId3"/>
          <a:stretch>
            <a:fillRect/>
          </a:stretch>
        </p:blipFill>
        <p:spPr>
          <a:xfrm>
            <a:off x="5166194" y="1355969"/>
            <a:ext cx="1920406" cy="4511431"/>
          </a:xfrm>
          <a:prstGeom prst="rect">
            <a:avLst/>
          </a:prstGeom>
        </p:spPr>
      </p:pic>
      <p:sp>
        <p:nvSpPr>
          <p:cNvPr id="6" name="Multiply 5"/>
          <p:cNvSpPr/>
          <p:nvPr/>
        </p:nvSpPr>
        <p:spPr>
          <a:xfrm>
            <a:off x="5638800" y="1376022"/>
            <a:ext cx="1524000" cy="2127668"/>
          </a:xfrm>
          <a:prstGeom prst="mathMultiply">
            <a:avLst/>
          </a:prstGeom>
          <a:solidFill>
            <a:srgbClr val="00B0F0">
              <a:alpha val="61000"/>
            </a:srgbClr>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494795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Delirium Assessment</a:t>
            </a:r>
            <a:endParaRPr lang="en-US" sz="4000" dirty="0"/>
          </a:p>
        </p:txBody>
      </p:sp>
      <p:sp>
        <p:nvSpPr>
          <p:cNvPr id="4" name="Content Placeholder 4"/>
          <p:cNvSpPr>
            <a:spLocks noGrp="1"/>
          </p:cNvSpPr>
          <p:nvPr>
            <p:ph idx="1"/>
          </p:nvPr>
        </p:nvSpPr>
        <p:spPr/>
        <p:txBody>
          <a:bodyPr>
            <a:normAutofit/>
          </a:bodyPr>
          <a:lstStyle/>
          <a:p>
            <a:pPr marL="0" indent="0">
              <a:buNone/>
            </a:pPr>
            <a:r>
              <a:rPr lang="en-US" sz="2800" dirty="0" smtClean="0"/>
              <a:t>Society of Critical Care Medicine’s 2013 Pain, Agitation, and </a:t>
            </a:r>
            <a:r>
              <a:rPr lang="en-US" sz="2800" dirty="0"/>
              <a:t>D</a:t>
            </a:r>
            <a:r>
              <a:rPr lang="en-US" sz="2800" dirty="0" smtClean="0"/>
              <a:t>elirium (PAD) clinical practice guidelines</a:t>
            </a:r>
          </a:p>
          <a:p>
            <a:r>
              <a:rPr lang="en-US" sz="2800" dirty="0" smtClean="0"/>
              <a:t>Recommends theses </a:t>
            </a:r>
            <a:r>
              <a:rPr lang="en-US" sz="2800" dirty="0"/>
              <a:t>valid and reliable delirium screening </a:t>
            </a:r>
            <a:r>
              <a:rPr lang="en-US" sz="2800" dirty="0" smtClean="0"/>
              <a:t>tools</a:t>
            </a:r>
          </a:p>
          <a:p>
            <a:pPr lvl="1"/>
            <a:r>
              <a:rPr lang="en-US" sz="2000" dirty="0">
                <a:cs typeface="Times New Roman" pitchFamily="18" charset="0"/>
              </a:rPr>
              <a:t>Confusion Assessment Method for the ICU </a:t>
            </a:r>
            <a:r>
              <a:rPr lang="en-US" sz="2000" dirty="0" smtClean="0">
                <a:cs typeface="Times New Roman" pitchFamily="18" charset="0"/>
              </a:rPr>
              <a:t>(</a:t>
            </a:r>
            <a:r>
              <a:rPr lang="en-US" sz="2000" dirty="0" smtClean="0"/>
              <a:t>CAM-ICU)</a:t>
            </a:r>
          </a:p>
          <a:p>
            <a:pPr lvl="1"/>
            <a:r>
              <a:rPr lang="en-US" sz="2000" dirty="0" smtClean="0"/>
              <a:t>Intensive Care Delirium Screening Checklist (ICDSC)</a:t>
            </a:r>
          </a:p>
          <a:p>
            <a:r>
              <a:rPr lang="en-US" sz="2800" dirty="0" smtClean="0"/>
              <a:t>Screen moderate to high-risk patients at least once per nursing shift</a:t>
            </a:r>
          </a:p>
          <a:p>
            <a:pPr lvl="1"/>
            <a:endParaRPr lang="en-US" sz="2800" dirty="0" smtClean="0">
              <a:cs typeface="Times New Roman" pitchFamily="18" charset="0"/>
            </a:endParaRPr>
          </a:p>
          <a:p>
            <a:pPr lvl="2"/>
            <a:endParaRPr lang="en-US" sz="2800" dirty="0" smtClean="0">
              <a:cs typeface="Times New Roman" pitchFamily="18" charset="0"/>
            </a:endParaRPr>
          </a:p>
          <a:p>
            <a:pPr lvl="1"/>
            <a:endParaRPr lang="en-US" sz="2800" dirty="0" smtClean="0">
              <a:cs typeface="Times New Roman" pitchFamily="18" charset="0"/>
            </a:endParaRPr>
          </a:p>
        </p:txBody>
      </p:sp>
    </p:spTree>
    <p:extLst>
      <p:ext uri="{BB962C8B-B14F-4D97-AF65-F5344CB8AC3E}">
        <p14:creationId xmlns:p14="http://schemas.microsoft.com/office/powerpoint/2010/main" val="241645230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Delirium Assessment</a:t>
            </a:r>
            <a:endParaRPr lang="en-US" sz="4000" dirty="0"/>
          </a:p>
        </p:txBody>
      </p:sp>
      <p:sp>
        <p:nvSpPr>
          <p:cNvPr id="9" name="Content Placeholder 4"/>
          <p:cNvSpPr>
            <a:spLocks noGrp="1"/>
          </p:cNvSpPr>
          <p:nvPr>
            <p:ph sz="half" idx="1"/>
          </p:nvPr>
        </p:nvSpPr>
        <p:spPr>
          <a:xfrm>
            <a:off x="762000" y="1219200"/>
            <a:ext cx="4038600" cy="4525963"/>
          </a:xfrm>
        </p:spPr>
        <p:txBody>
          <a:bodyPr>
            <a:noAutofit/>
          </a:bodyPr>
          <a:lstStyle/>
          <a:p>
            <a:pPr>
              <a:spcAft>
                <a:spcPts val="1200"/>
              </a:spcAft>
            </a:pPr>
            <a:r>
              <a:rPr lang="en-US" sz="2400" dirty="0">
                <a:cs typeface="Times New Roman" pitchFamily="18" charset="0"/>
              </a:rPr>
              <a:t>Choose either CAM-ICU, ICDSC, or ASE, but </a:t>
            </a:r>
            <a:r>
              <a:rPr lang="en-US" sz="2400" b="1" u="sng" dirty="0">
                <a:cs typeface="Times New Roman" pitchFamily="18" charset="0"/>
              </a:rPr>
              <a:t>not more than </a:t>
            </a:r>
            <a:r>
              <a:rPr lang="en-US" sz="2400" b="1" u="sng" dirty="0" smtClean="0">
                <a:cs typeface="Times New Roman" pitchFamily="18" charset="0"/>
              </a:rPr>
              <a:t>one</a:t>
            </a:r>
          </a:p>
          <a:p>
            <a:pPr>
              <a:spcAft>
                <a:spcPts val="1200"/>
              </a:spcAft>
            </a:pPr>
            <a:r>
              <a:rPr lang="en-US" sz="2400" b="1" dirty="0" smtClean="0">
                <a:cs typeface="Times New Roman" pitchFamily="18" charset="0"/>
              </a:rPr>
              <a:t>C</a:t>
            </a:r>
            <a:r>
              <a:rPr lang="en-US" sz="2400" dirty="0" smtClean="0">
                <a:cs typeface="Times New Roman" pitchFamily="18" charset="0"/>
              </a:rPr>
              <a:t> </a:t>
            </a:r>
            <a:r>
              <a:rPr lang="en-US" sz="2400" dirty="0">
                <a:cs typeface="Times New Roman" pitchFamily="18" charset="0"/>
              </a:rPr>
              <a:t>= </a:t>
            </a:r>
            <a:r>
              <a:rPr lang="en-US" sz="2400" dirty="0" smtClean="0">
                <a:cs typeface="Times New Roman" pitchFamily="18" charset="0"/>
              </a:rPr>
              <a:t>CAM-ICU</a:t>
            </a:r>
            <a:endParaRPr lang="en-US" sz="2400" dirty="0">
              <a:cs typeface="Times New Roman" pitchFamily="18" charset="0"/>
            </a:endParaRPr>
          </a:p>
          <a:p>
            <a:pPr>
              <a:spcAft>
                <a:spcPts val="1200"/>
              </a:spcAft>
            </a:pPr>
            <a:r>
              <a:rPr lang="en-US" sz="2400" b="1" dirty="0">
                <a:cs typeface="Times New Roman" pitchFamily="18" charset="0"/>
              </a:rPr>
              <a:t>A</a:t>
            </a:r>
            <a:r>
              <a:rPr lang="en-US" sz="2400" dirty="0">
                <a:cs typeface="Times New Roman" pitchFamily="18" charset="0"/>
              </a:rPr>
              <a:t> = Attention Screening Exam (ASE</a:t>
            </a:r>
            <a:r>
              <a:rPr lang="en-US" sz="2400" dirty="0" smtClean="0">
                <a:cs typeface="Times New Roman" pitchFamily="18" charset="0"/>
              </a:rPr>
              <a:t>)</a:t>
            </a:r>
          </a:p>
          <a:p>
            <a:pPr>
              <a:spcAft>
                <a:spcPts val="1200"/>
              </a:spcAft>
            </a:pPr>
            <a:r>
              <a:rPr lang="en-US" sz="2400" b="1" dirty="0" smtClean="0">
                <a:cs typeface="Times New Roman" pitchFamily="18" charset="0"/>
              </a:rPr>
              <a:t>I</a:t>
            </a:r>
            <a:r>
              <a:rPr lang="en-US" sz="2400" dirty="0" smtClean="0">
                <a:cs typeface="Times New Roman" pitchFamily="18" charset="0"/>
              </a:rPr>
              <a:t> - ICDSC</a:t>
            </a:r>
          </a:p>
          <a:p>
            <a:pPr>
              <a:spcAft>
                <a:spcPts val="0"/>
              </a:spcAft>
            </a:pPr>
            <a:r>
              <a:rPr lang="en-US" sz="2400" b="1" dirty="0">
                <a:cs typeface="Times New Roman" pitchFamily="18" charset="0"/>
              </a:rPr>
              <a:t>NU</a:t>
            </a:r>
            <a:r>
              <a:rPr lang="en-US" sz="2400" dirty="0">
                <a:cs typeface="Times New Roman" pitchFamily="18" charset="0"/>
              </a:rPr>
              <a:t> = </a:t>
            </a:r>
            <a:r>
              <a:rPr lang="en-US" sz="2400" b="1" dirty="0">
                <a:solidFill>
                  <a:srgbClr val="009EC2"/>
                </a:solidFill>
                <a:cs typeface="Times New Roman" pitchFamily="18" charset="0"/>
              </a:rPr>
              <a:t>Unit</a:t>
            </a:r>
            <a:r>
              <a:rPr lang="en-US" sz="2400" dirty="0">
                <a:cs typeface="Times New Roman" pitchFamily="18" charset="0"/>
              </a:rPr>
              <a:t> uses neither </a:t>
            </a:r>
            <a:r>
              <a:rPr lang="en-US" sz="2400" dirty="0" smtClean="0">
                <a:cs typeface="Times New Roman" pitchFamily="18" charset="0"/>
              </a:rPr>
              <a:t>CAM-ICU, ICDSC, </a:t>
            </a:r>
            <a:r>
              <a:rPr lang="en-US" sz="2400" dirty="0">
                <a:cs typeface="Times New Roman" pitchFamily="18" charset="0"/>
              </a:rPr>
              <a:t>or ASE</a:t>
            </a:r>
          </a:p>
          <a:p>
            <a:pPr lvl="1">
              <a:spcAft>
                <a:spcPts val="0"/>
              </a:spcAft>
            </a:pPr>
            <a:r>
              <a:rPr lang="en-US" sz="2000" dirty="0">
                <a:cs typeface="Times New Roman" pitchFamily="18" charset="0"/>
              </a:rPr>
              <a:t>If </a:t>
            </a:r>
            <a:r>
              <a:rPr lang="en-US" sz="2000" b="1" dirty="0">
                <a:cs typeface="Times New Roman" pitchFamily="18" charset="0"/>
              </a:rPr>
              <a:t>NU</a:t>
            </a:r>
            <a:r>
              <a:rPr lang="en-US" sz="2000" dirty="0">
                <a:cs typeface="Times New Roman" pitchFamily="18" charset="0"/>
              </a:rPr>
              <a:t>, skip to </a:t>
            </a:r>
            <a:r>
              <a:rPr lang="en-US" sz="2000" dirty="0" smtClean="0">
                <a:cs typeface="Times New Roman" pitchFamily="18" charset="0"/>
              </a:rPr>
              <a:t>the sedation section</a:t>
            </a:r>
          </a:p>
        </p:txBody>
      </p:sp>
      <p:pic>
        <p:nvPicPr>
          <p:cNvPr id="4" name="Picture 3" descr="Detail of the delirium assessment column" title="Delirium Assessment"/>
          <p:cNvPicPr>
            <a:picLocks noChangeAspect="1"/>
          </p:cNvPicPr>
          <p:nvPr/>
        </p:nvPicPr>
        <p:blipFill>
          <a:blip r:embed="rId3"/>
          <a:stretch>
            <a:fillRect/>
          </a:stretch>
        </p:blipFill>
        <p:spPr>
          <a:xfrm>
            <a:off x="5334000" y="1304508"/>
            <a:ext cx="2628900" cy="4476750"/>
          </a:xfrm>
          <a:prstGeom prst="rect">
            <a:avLst/>
          </a:prstGeom>
          <a:ln>
            <a:solidFill>
              <a:srgbClr val="A6A6A6"/>
            </a:solidFill>
          </a:ln>
        </p:spPr>
      </p:pic>
    </p:spTree>
    <p:extLst>
      <p:ext uri="{BB962C8B-B14F-4D97-AF65-F5344CB8AC3E}">
        <p14:creationId xmlns:p14="http://schemas.microsoft.com/office/powerpoint/2010/main" val="240956500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ail of the delirium assessment column" title="Delirium Assessment"/>
          <p:cNvPicPr>
            <a:picLocks noChangeAspect="1"/>
          </p:cNvPicPr>
          <p:nvPr/>
        </p:nvPicPr>
        <p:blipFill>
          <a:blip r:embed="rId3"/>
          <a:stretch>
            <a:fillRect/>
          </a:stretch>
        </p:blipFill>
        <p:spPr>
          <a:xfrm>
            <a:off x="5257800" y="1246630"/>
            <a:ext cx="2651990" cy="4499238"/>
          </a:xfrm>
          <a:prstGeom prst="rect">
            <a:avLst/>
          </a:prstGeom>
        </p:spPr>
      </p:pic>
      <p:sp>
        <p:nvSpPr>
          <p:cNvPr id="3" name="Title 2"/>
          <p:cNvSpPr>
            <a:spLocks noGrp="1"/>
          </p:cNvSpPr>
          <p:nvPr>
            <p:ph type="title"/>
          </p:nvPr>
        </p:nvSpPr>
        <p:spPr/>
        <p:txBody>
          <a:bodyPr>
            <a:normAutofit/>
          </a:bodyPr>
          <a:lstStyle/>
          <a:p>
            <a:r>
              <a:rPr lang="en-US" sz="4000" dirty="0" smtClean="0"/>
              <a:t>Delirium Assessment: CAM-ICU</a:t>
            </a:r>
            <a:endParaRPr lang="en-US" sz="4000" dirty="0"/>
          </a:p>
        </p:txBody>
      </p:sp>
      <p:sp>
        <p:nvSpPr>
          <p:cNvPr id="9" name="Content Placeholder 4"/>
          <p:cNvSpPr>
            <a:spLocks noGrp="1"/>
          </p:cNvSpPr>
          <p:nvPr>
            <p:ph sz="half" idx="1"/>
          </p:nvPr>
        </p:nvSpPr>
        <p:spPr>
          <a:xfrm>
            <a:off x="868151" y="1219905"/>
            <a:ext cx="4038600" cy="4525963"/>
          </a:xfrm>
        </p:spPr>
        <p:txBody>
          <a:bodyPr>
            <a:noAutofit/>
          </a:bodyPr>
          <a:lstStyle/>
          <a:p>
            <a:pPr marL="0" indent="0">
              <a:buNone/>
            </a:pPr>
            <a:r>
              <a:rPr lang="en-US" dirty="0">
                <a:solidFill>
                  <a:srgbClr val="009EC2"/>
                </a:solidFill>
                <a:cs typeface="Times New Roman" pitchFamily="18" charset="0"/>
              </a:rPr>
              <a:t>I</a:t>
            </a:r>
            <a:r>
              <a:rPr lang="en-US" dirty="0" smtClean="0">
                <a:solidFill>
                  <a:srgbClr val="009EC2"/>
                </a:solidFill>
                <a:cs typeface="Times New Roman" pitchFamily="18" charset="0"/>
              </a:rPr>
              <a:t>s </a:t>
            </a:r>
            <a:r>
              <a:rPr lang="en-US" dirty="0">
                <a:solidFill>
                  <a:srgbClr val="009EC2"/>
                </a:solidFill>
                <a:cs typeface="Times New Roman" pitchFamily="18" charset="0"/>
              </a:rPr>
              <a:t>the patient positive or negative for </a:t>
            </a:r>
            <a:r>
              <a:rPr lang="en-US" dirty="0" smtClean="0">
                <a:solidFill>
                  <a:srgbClr val="009EC2"/>
                </a:solidFill>
                <a:cs typeface="Times New Roman" pitchFamily="18" charset="0"/>
              </a:rPr>
              <a:t>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P”</a:t>
            </a:r>
            <a:r>
              <a:rPr lang="en-US" sz="1500" dirty="0" smtClean="0">
                <a:cs typeface="Times New Roman" pitchFamily="18" charset="0"/>
              </a:rPr>
              <a:t> </a:t>
            </a:r>
            <a:r>
              <a:rPr lang="en-US" sz="1500" dirty="0">
                <a:cs typeface="Times New Roman" pitchFamily="18" charset="0"/>
              </a:rPr>
              <a:t>if the patient is positive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a:t>
            </a:r>
            <a:r>
              <a:rPr lang="en-US" sz="1500" dirty="0" smtClean="0">
                <a:cs typeface="Times New Roman" pitchFamily="18" charset="0"/>
              </a:rPr>
              <a:t> </a:t>
            </a:r>
            <a:r>
              <a:rPr lang="en-US" sz="1500" dirty="0">
                <a:cs typeface="Times New Roman" pitchFamily="18" charset="0"/>
              </a:rPr>
              <a:t>if the patient is negative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X”</a:t>
            </a:r>
            <a:r>
              <a:rPr lang="en-US" sz="1500" dirty="0" smtClean="0">
                <a:cs typeface="Times New Roman" pitchFamily="18" charset="0"/>
              </a:rPr>
              <a:t> </a:t>
            </a:r>
            <a:r>
              <a:rPr lang="en-US" sz="1500" dirty="0">
                <a:cs typeface="Times New Roman" pitchFamily="18" charset="0"/>
              </a:rPr>
              <a:t>if CAM-ICU assessment was not completed</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UTA”</a:t>
            </a:r>
            <a:r>
              <a:rPr lang="en-US" sz="1500" dirty="0" smtClean="0">
                <a:cs typeface="Times New Roman" pitchFamily="18" charset="0"/>
              </a:rPr>
              <a:t> </a:t>
            </a:r>
            <a:r>
              <a:rPr lang="en-US" sz="1500" dirty="0">
                <a:cs typeface="Times New Roman" pitchFamily="18" charset="0"/>
              </a:rPr>
              <a:t>if unable to assess </a:t>
            </a:r>
          </a:p>
          <a:p>
            <a:pPr lvl="1"/>
            <a:r>
              <a:rPr lang="en-US" sz="1500" dirty="0">
                <a:cs typeface="Times New Roman" pitchFamily="18" charset="0"/>
              </a:rPr>
              <a:t>Such as RASS = -4 or -5 OR SAS = 1 or 2</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CAM-ICU was completed, </a:t>
            </a:r>
            <a:r>
              <a:rPr lang="en-US" sz="1500" dirty="0" smtClean="0">
                <a:cs typeface="Times New Roman" pitchFamily="18" charset="0"/>
              </a:rPr>
              <a:t>but </a:t>
            </a:r>
            <a:r>
              <a:rPr lang="en-US" sz="1500" dirty="0">
                <a:cs typeface="Times New Roman" pitchFamily="18" charset="0"/>
              </a:rPr>
              <a:t>results aren’t known</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you don’t know whether the exam was performed </a:t>
            </a:r>
          </a:p>
          <a:p>
            <a:pPr marL="0" indent="0">
              <a:buNone/>
            </a:pPr>
            <a:endParaRPr lang="en-US" dirty="0">
              <a:solidFill>
                <a:srgbClr val="009EC2"/>
              </a:solidFill>
              <a:cs typeface="Times New Roman" pitchFamily="18" charset="0"/>
            </a:endParaRPr>
          </a:p>
        </p:txBody>
      </p:sp>
      <p:pic>
        <p:nvPicPr>
          <p:cNvPr id="7" name="Picture 6" descr="Delirium assessment table" title="DCP tool"/>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07498" y="1435830"/>
            <a:ext cx="788329" cy="609600"/>
          </a:xfrm>
          <a:prstGeom prst="rect">
            <a:avLst/>
          </a:prstGeom>
          <a:noFill/>
        </p:spPr>
      </p:pic>
    </p:spTree>
    <p:extLst>
      <p:ext uri="{BB962C8B-B14F-4D97-AF65-F5344CB8AC3E}">
        <p14:creationId xmlns:p14="http://schemas.microsoft.com/office/powerpoint/2010/main" val="327788866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Delirium Assessment: ICDSC</a:t>
            </a:r>
            <a:endParaRPr lang="en-US" sz="4000" dirty="0"/>
          </a:p>
        </p:txBody>
      </p:sp>
      <p:sp>
        <p:nvSpPr>
          <p:cNvPr id="9" name="Content Placeholder 4"/>
          <p:cNvSpPr>
            <a:spLocks noGrp="1"/>
          </p:cNvSpPr>
          <p:nvPr>
            <p:ph sz="half" idx="1"/>
          </p:nvPr>
        </p:nvSpPr>
        <p:spPr>
          <a:xfrm>
            <a:off x="838200" y="1250131"/>
            <a:ext cx="4038600" cy="4525963"/>
          </a:xfrm>
        </p:spPr>
        <p:txBody>
          <a:bodyPr>
            <a:noAutofit/>
          </a:bodyPr>
          <a:lstStyle/>
          <a:p>
            <a:pPr marL="0" indent="0">
              <a:buNone/>
            </a:pPr>
            <a:r>
              <a:rPr lang="en-US" dirty="0">
                <a:solidFill>
                  <a:srgbClr val="009EC2"/>
                </a:solidFill>
                <a:cs typeface="Times New Roman" pitchFamily="18" charset="0"/>
              </a:rPr>
              <a:t>I</a:t>
            </a:r>
            <a:r>
              <a:rPr lang="en-US" dirty="0" smtClean="0">
                <a:solidFill>
                  <a:srgbClr val="009EC2"/>
                </a:solidFill>
                <a:cs typeface="Times New Roman" pitchFamily="18" charset="0"/>
              </a:rPr>
              <a:t>s </a:t>
            </a:r>
            <a:r>
              <a:rPr lang="en-US" dirty="0">
                <a:solidFill>
                  <a:srgbClr val="009EC2"/>
                </a:solidFill>
                <a:cs typeface="Times New Roman" pitchFamily="18" charset="0"/>
              </a:rPr>
              <a:t>the patient positive or negative for </a:t>
            </a:r>
            <a:r>
              <a:rPr lang="en-US" dirty="0" smtClean="0">
                <a:solidFill>
                  <a:srgbClr val="009EC2"/>
                </a:solidFill>
                <a:cs typeface="Times New Roman" pitchFamily="18" charset="0"/>
              </a:rPr>
              <a:t>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P”</a:t>
            </a:r>
            <a:r>
              <a:rPr lang="en-US" sz="1500" dirty="0" smtClean="0">
                <a:cs typeface="Times New Roman" pitchFamily="18" charset="0"/>
              </a:rPr>
              <a:t> </a:t>
            </a:r>
            <a:r>
              <a:rPr lang="en-US" sz="1500" dirty="0">
                <a:cs typeface="Times New Roman" pitchFamily="18" charset="0"/>
              </a:rPr>
              <a:t>if the patient is positive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a:t>
            </a:r>
            <a:r>
              <a:rPr lang="en-US" sz="1500" dirty="0" smtClean="0">
                <a:cs typeface="Times New Roman" pitchFamily="18" charset="0"/>
              </a:rPr>
              <a:t>” </a:t>
            </a:r>
            <a:r>
              <a:rPr lang="en-US" sz="1500" dirty="0">
                <a:cs typeface="Times New Roman" pitchFamily="18" charset="0"/>
              </a:rPr>
              <a:t>if the patient is negative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X”</a:t>
            </a:r>
            <a:r>
              <a:rPr lang="en-US" sz="1500" dirty="0" smtClean="0">
                <a:cs typeface="Times New Roman" pitchFamily="18" charset="0"/>
              </a:rPr>
              <a:t> </a:t>
            </a:r>
            <a:r>
              <a:rPr lang="en-US" sz="1500" dirty="0">
                <a:cs typeface="Times New Roman" pitchFamily="18" charset="0"/>
              </a:rPr>
              <a:t>if </a:t>
            </a:r>
            <a:r>
              <a:rPr lang="en-US" sz="1500" dirty="0" smtClean="0">
                <a:cs typeface="Times New Roman" pitchFamily="18" charset="0"/>
              </a:rPr>
              <a:t>ICDSC was </a:t>
            </a:r>
            <a:r>
              <a:rPr lang="en-US" sz="1500" dirty="0">
                <a:cs typeface="Times New Roman" pitchFamily="18" charset="0"/>
              </a:rPr>
              <a:t>not completed</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UTA”</a:t>
            </a:r>
            <a:r>
              <a:rPr lang="en-US" sz="1500" dirty="0" smtClean="0">
                <a:cs typeface="Times New Roman" pitchFamily="18" charset="0"/>
              </a:rPr>
              <a:t> </a:t>
            </a:r>
            <a:r>
              <a:rPr lang="en-US" sz="1500" dirty="0">
                <a:cs typeface="Times New Roman" pitchFamily="18" charset="0"/>
              </a:rPr>
              <a:t>if unable to assess </a:t>
            </a:r>
          </a:p>
          <a:p>
            <a:pPr lvl="1"/>
            <a:r>
              <a:rPr lang="en-US" sz="1500" dirty="0">
                <a:cs typeface="Times New Roman" pitchFamily="18" charset="0"/>
              </a:rPr>
              <a:t>Such as RASS = -4 or -5 OR SAS = 1 or 2</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a:t>
            </a:r>
            <a:r>
              <a:rPr lang="en-US" sz="1500" dirty="0" smtClean="0">
                <a:cs typeface="Times New Roman" pitchFamily="18" charset="0"/>
              </a:rPr>
              <a:t>ICDSC </a:t>
            </a:r>
            <a:r>
              <a:rPr lang="en-US" sz="1500" dirty="0">
                <a:cs typeface="Times New Roman" pitchFamily="18" charset="0"/>
              </a:rPr>
              <a:t>was completed, </a:t>
            </a:r>
            <a:r>
              <a:rPr lang="en-US" sz="1500" dirty="0" smtClean="0">
                <a:cs typeface="Times New Roman" pitchFamily="18" charset="0"/>
              </a:rPr>
              <a:t>but </a:t>
            </a:r>
            <a:r>
              <a:rPr lang="en-US" sz="1500" dirty="0">
                <a:cs typeface="Times New Roman" pitchFamily="18" charset="0"/>
              </a:rPr>
              <a:t>results aren’t known</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you don’t know whether the exam was performed </a:t>
            </a:r>
          </a:p>
          <a:p>
            <a:pPr marL="0" indent="0">
              <a:buNone/>
            </a:pPr>
            <a:endParaRPr lang="en-US" dirty="0">
              <a:solidFill>
                <a:srgbClr val="009EC2"/>
              </a:solidFill>
              <a:cs typeface="Times New Roman" pitchFamily="18" charset="0"/>
            </a:endParaRPr>
          </a:p>
        </p:txBody>
      </p:sp>
      <p:pic>
        <p:nvPicPr>
          <p:cNvPr id="6" name="Picture 5" descr="Detail of the delirium assessment column" title="Delirium Assessment"/>
          <p:cNvPicPr>
            <a:picLocks noChangeAspect="1"/>
          </p:cNvPicPr>
          <p:nvPr/>
        </p:nvPicPr>
        <p:blipFill>
          <a:blip r:embed="rId3"/>
          <a:stretch>
            <a:fillRect/>
          </a:stretch>
        </p:blipFill>
        <p:spPr>
          <a:xfrm>
            <a:off x="5181600" y="1250131"/>
            <a:ext cx="2651990" cy="4505334"/>
          </a:xfrm>
          <a:prstGeom prst="rect">
            <a:avLst/>
          </a:prstGeom>
        </p:spPr>
      </p:pic>
      <p:pic>
        <p:nvPicPr>
          <p:cNvPr id="7" name="Picture 6"/>
          <p:cNvPicPr>
            <a:picLocks noChangeAspect="1"/>
          </p:cNvPicPr>
          <p:nvPr/>
        </p:nvPicPr>
        <p:blipFill>
          <a:blip r:embed="rId4"/>
          <a:stretch>
            <a:fillRect/>
          </a:stretch>
        </p:blipFill>
        <p:spPr>
          <a:xfrm>
            <a:off x="7047138" y="1447800"/>
            <a:ext cx="786452" cy="457227"/>
          </a:xfrm>
          <a:prstGeom prst="rect">
            <a:avLst/>
          </a:prstGeom>
        </p:spPr>
      </p:pic>
    </p:spTree>
    <p:extLst>
      <p:ext uri="{BB962C8B-B14F-4D97-AF65-F5344CB8AC3E}">
        <p14:creationId xmlns:p14="http://schemas.microsoft.com/office/powerpoint/2010/main" val="111561855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itchFamily="18" charset="0"/>
              </a:rPr>
              <a:t>Delirium </a:t>
            </a:r>
            <a:r>
              <a:rPr lang="en-US" dirty="0" smtClean="0">
                <a:cs typeface="Times New Roman" pitchFamily="18" charset="0"/>
              </a:rPr>
              <a:t>Assessment: Attention </a:t>
            </a:r>
            <a:r>
              <a:rPr lang="en-US" dirty="0">
                <a:cs typeface="Times New Roman" pitchFamily="18" charset="0"/>
              </a:rPr>
              <a:t>Screening </a:t>
            </a:r>
            <a:r>
              <a:rPr lang="en-US" dirty="0" smtClean="0">
                <a:cs typeface="Times New Roman" pitchFamily="18" charset="0"/>
              </a:rPr>
              <a:t>Exam</a:t>
            </a:r>
            <a:endParaRPr lang="en-US" dirty="0"/>
          </a:p>
        </p:txBody>
      </p:sp>
      <p:sp>
        <p:nvSpPr>
          <p:cNvPr id="3" name="Content Placeholder 2"/>
          <p:cNvSpPr>
            <a:spLocks noGrp="1"/>
          </p:cNvSpPr>
          <p:nvPr>
            <p:ph idx="1"/>
          </p:nvPr>
        </p:nvSpPr>
        <p:spPr>
          <a:xfrm>
            <a:off x="457200" y="1143000"/>
            <a:ext cx="8229600" cy="4734296"/>
          </a:xfrm>
        </p:spPr>
        <p:txBody>
          <a:bodyPr>
            <a:normAutofit fontScale="92500"/>
          </a:bodyPr>
          <a:lstStyle/>
          <a:p>
            <a:pPr marL="0" indent="0">
              <a:spcAft>
                <a:spcPts val="1200"/>
              </a:spcAft>
              <a:buNone/>
            </a:pPr>
            <a:r>
              <a:rPr lang="en-US" sz="2800" dirty="0"/>
              <a:t>If the </a:t>
            </a:r>
            <a:r>
              <a:rPr lang="en-US" sz="2800" dirty="0" smtClean="0"/>
              <a:t>CAM-ICU or ICDSC are </a:t>
            </a:r>
            <a:r>
              <a:rPr lang="en-US" sz="2800" dirty="0"/>
              <a:t>not yet feasible in your </a:t>
            </a:r>
            <a:r>
              <a:rPr lang="en-US" sz="2800" dirty="0" smtClean="0"/>
              <a:t>unit </a:t>
            </a:r>
          </a:p>
          <a:p>
            <a:pPr>
              <a:spcAft>
                <a:spcPts val="1200"/>
              </a:spcAft>
            </a:pPr>
            <a:r>
              <a:rPr lang="en-US" sz="2400" dirty="0" smtClean="0"/>
              <a:t>Second feature of the CAM-ICU</a:t>
            </a:r>
          </a:p>
          <a:p>
            <a:pPr>
              <a:spcAft>
                <a:spcPts val="1200"/>
              </a:spcAft>
            </a:pPr>
            <a:r>
              <a:rPr lang="en-US" sz="2400" dirty="0" smtClean="0"/>
              <a:t>10- to 20-second test</a:t>
            </a:r>
          </a:p>
          <a:p>
            <a:pPr>
              <a:spcAft>
                <a:spcPts val="1200"/>
              </a:spcAft>
            </a:pPr>
            <a:r>
              <a:rPr lang="en-US" sz="2400" dirty="0"/>
              <a:t>Goal to determine if patient can follow a simple command for that period of time </a:t>
            </a:r>
          </a:p>
          <a:p>
            <a:pPr>
              <a:spcAft>
                <a:spcPts val="1200"/>
              </a:spcAft>
            </a:pPr>
            <a:r>
              <a:rPr lang="en-US" sz="2400" dirty="0"/>
              <a:t>Inattention must be present to diagnose </a:t>
            </a:r>
            <a:r>
              <a:rPr lang="en-US" sz="2400" dirty="0" smtClean="0"/>
              <a:t>delirium</a:t>
            </a:r>
          </a:p>
          <a:p>
            <a:pPr>
              <a:spcAft>
                <a:spcPts val="1200"/>
              </a:spcAft>
            </a:pPr>
            <a:r>
              <a:rPr lang="en-US" sz="2400" dirty="0" smtClean="0"/>
              <a:t>Recommend </a:t>
            </a:r>
            <a:r>
              <a:rPr lang="en-US" sz="2400" dirty="0"/>
              <a:t>patients at least undergo the ASE once per nursing </a:t>
            </a:r>
            <a:r>
              <a:rPr lang="en-US" sz="2400" dirty="0" smtClean="0"/>
              <a:t>shift</a:t>
            </a:r>
          </a:p>
          <a:p>
            <a:pPr>
              <a:spcAft>
                <a:spcPts val="1200"/>
              </a:spcAft>
            </a:pPr>
            <a:r>
              <a:rPr lang="en-US" sz="2400" dirty="0" smtClean="0"/>
              <a:t>Recognize that ASE may </a:t>
            </a:r>
            <a:r>
              <a:rPr lang="en-US" sz="2400" dirty="0"/>
              <a:t>be abnormal due to disease, </a:t>
            </a:r>
            <a:r>
              <a:rPr lang="en-US" sz="2400" dirty="0" smtClean="0"/>
              <a:t>drugs, </a:t>
            </a:r>
            <a:r>
              <a:rPr lang="en-US" sz="2400" dirty="0"/>
              <a:t>or other </a:t>
            </a:r>
            <a:r>
              <a:rPr lang="en-US" sz="2400" dirty="0" smtClean="0"/>
              <a:t>causes</a:t>
            </a:r>
            <a:endParaRPr lang="en-US" sz="2400" dirty="0"/>
          </a:p>
        </p:txBody>
      </p:sp>
    </p:spTree>
    <p:extLst>
      <p:ext uri="{BB962C8B-B14F-4D97-AF65-F5344CB8AC3E}">
        <p14:creationId xmlns:p14="http://schemas.microsoft.com/office/powerpoint/2010/main" val="109797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cs typeface="Times New Roman" pitchFamily="18" charset="0"/>
              </a:rPr>
              <a:t>Attention Screening Exam</a:t>
            </a:r>
            <a:endParaRPr lang="en-US" sz="4000" dirty="0"/>
          </a:p>
        </p:txBody>
      </p:sp>
      <p:sp>
        <p:nvSpPr>
          <p:cNvPr id="4" name="Content Placeholder 4"/>
          <p:cNvSpPr>
            <a:spLocks noGrp="1"/>
          </p:cNvSpPr>
          <p:nvPr>
            <p:ph idx="1"/>
          </p:nvPr>
        </p:nvSpPr>
        <p:spPr>
          <a:xfrm>
            <a:off x="457200" y="1295400"/>
            <a:ext cx="8229600" cy="4734296"/>
          </a:xfrm>
        </p:spPr>
        <p:txBody>
          <a:bodyPr>
            <a:noAutofit/>
          </a:bodyPr>
          <a:lstStyle/>
          <a:p>
            <a:pPr>
              <a:spcAft>
                <a:spcPts val="1200"/>
              </a:spcAft>
            </a:pPr>
            <a:r>
              <a:rPr lang="en-US" sz="2800" dirty="0"/>
              <a:t>P</a:t>
            </a:r>
            <a:r>
              <a:rPr lang="en-US" sz="2800" dirty="0" smtClean="0"/>
              <a:t>rovider reads one of the following sequences:</a:t>
            </a:r>
            <a:endParaRPr lang="en-US" sz="2800" dirty="0"/>
          </a:p>
          <a:p>
            <a:pPr lvl="1">
              <a:spcAft>
                <a:spcPts val="1200"/>
              </a:spcAft>
            </a:pPr>
            <a:r>
              <a:rPr lang="pt-BR" sz="2000" b="1" dirty="0" err="1" smtClean="0"/>
              <a:t>S</a:t>
            </a:r>
            <a:r>
              <a:rPr lang="pt-BR" sz="2000" b="1" dirty="0" smtClean="0"/>
              <a:t> A V E A H A A </a:t>
            </a:r>
            <a:r>
              <a:rPr lang="pt-BR" sz="2000" b="1" dirty="0" err="1" smtClean="0"/>
              <a:t>R</a:t>
            </a:r>
            <a:r>
              <a:rPr lang="pt-BR" sz="2000" b="1" dirty="0" smtClean="0"/>
              <a:t> </a:t>
            </a:r>
            <a:r>
              <a:rPr lang="pt-BR" sz="2000" b="1" dirty="0" err="1" smtClean="0"/>
              <a:t>T</a:t>
            </a:r>
            <a:endParaRPr lang="pt-BR" sz="2000" b="1" dirty="0" smtClean="0"/>
          </a:p>
          <a:p>
            <a:pPr lvl="1">
              <a:spcAft>
                <a:spcPts val="1200"/>
              </a:spcAft>
            </a:pPr>
            <a:r>
              <a:rPr lang="pt-BR" sz="2000" b="1" dirty="0" smtClean="0"/>
              <a:t>C A S A B L A N C A</a:t>
            </a:r>
          </a:p>
          <a:p>
            <a:pPr lvl="1">
              <a:spcAft>
                <a:spcPts val="1200"/>
              </a:spcAft>
            </a:pPr>
            <a:r>
              <a:rPr lang="pt-BR" sz="2000" b="1" dirty="0" smtClean="0"/>
              <a:t>A B A D B A D D A </a:t>
            </a:r>
            <a:r>
              <a:rPr lang="pt-BR" sz="2000" b="1" dirty="0" err="1" smtClean="0"/>
              <a:t>Y</a:t>
            </a:r>
            <a:endParaRPr lang="en-US" sz="2000" b="1" dirty="0" smtClean="0"/>
          </a:p>
          <a:p>
            <a:pPr>
              <a:spcAft>
                <a:spcPts val="1200"/>
              </a:spcAft>
            </a:pPr>
            <a:r>
              <a:rPr lang="en-US" sz="2800" dirty="0"/>
              <a:t>P</a:t>
            </a:r>
            <a:r>
              <a:rPr lang="en-US" sz="2800" dirty="0" smtClean="0"/>
              <a:t>atient squeezes the provider’s hand when he hears the letter “A”</a:t>
            </a:r>
            <a:endParaRPr lang="en-US" sz="2800" dirty="0"/>
          </a:p>
          <a:p>
            <a:pPr>
              <a:spcAft>
                <a:spcPts val="1200"/>
              </a:spcAft>
            </a:pPr>
            <a:r>
              <a:rPr lang="en-US" sz="2800" dirty="0" smtClean="0"/>
              <a:t>Error defined as—</a:t>
            </a:r>
          </a:p>
          <a:p>
            <a:pPr lvl="1">
              <a:spcAft>
                <a:spcPts val="1200"/>
              </a:spcAft>
            </a:pPr>
            <a:r>
              <a:rPr lang="en-US" sz="2000" dirty="0"/>
              <a:t>N</a:t>
            </a:r>
            <a:r>
              <a:rPr lang="en-US" sz="2000" dirty="0" smtClean="0"/>
              <a:t>o squeeze with letter “A”</a:t>
            </a:r>
          </a:p>
          <a:p>
            <a:pPr lvl="1">
              <a:spcAft>
                <a:spcPts val="1200"/>
              </a:spcAft>
            </a:pPr>
            <a:r>
              <a:rPr lang="en-US" sz="2000" dirty="0" smtClean="0"/>
              <a:t>A squeeze on a letter other than “A”</a:t>
            </a:r>
            <a:endParaRPr lang="en-US" sz="2000" dirty="0" smtClean="0">
              <a:cs typeface="Times New Roman" pitchFamily="18" charset="0"/>
            </a:endParaRPr>
          </a:p>
          <a:p>
            <a:pPr lvl="1">
              <a:spcAft>
                <a:spcPts val="1200"/>
              </a:spcAft>
            </a:pPr>
            <a:endParaRPr lang="en-US" sz="2800" dirty="0" smtClean="0">
              <a:cs typeface="Times New Roman" pitchFamily="18" charset="0"/>
            </a:endParaRPr>
          </a:p>
        </p:txBody>
      </p:sp>
    </p:spTree>
    <p:extLst>
      <p:ext uri="{BB962C8B-B14F-4D97-AF65-F5344CB8AC3E}">
        <p14:creationId xmlns:p14="http://schemas.microsoft.com/office/powerpoint/2010/main" val="107876869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Times New Roman" pitchFamily="18" charset="0"/>
              </a:rPr>
              <a:t>Attention Screening </a:t>
            </a:r>
            <a:r>
              <a:rPr lang="en-US" sz="4000" dirty="0" smtClean="0">
                <a:cs typeface="Times New Roman" pitchFamily="18" charset="0"/>
              </a:rPr>
              <a:t>Exam</a:t>
            </a:r>
            <a:endParaRPr lang="en-US" sz="4000" dirty="0"/>
          </a:p>
        </p:txBody>
      </p:sp>
      <p:sp>
        <p:nvSpPr>
          <p:cNvPr id="4" name="Content Placeholder 4"/>
          <p:cNvSpPr>
            <a:spLocks noGrp="1"/>
          </p:cNvSpPr>
          <p:nvPr>
            <p:ph idx="1"/>
          </p:nvPr>
        </p:nvSpPr>
        <p:spPr>
          <a:xfrm>
            <a:off x="609600" y="1295400"/>
            <a:ext cx="8229600" cy="4734296"/>
          </a:xfrm>
        </p:spPr>
        <p:txBody>
          <a:bodyPr>
            <a:noAutofit/>
          </a:bodyPr>
          <a:lstStyle/>
          <a:p>
            <a:pPr>
              <a:spcAft>
                <a:spcPts val="1200"/>
              </a:spcAft>
            </a:pPr>
            <a:r>
              <a:rPr lang="en-US" sz="3200" dirty="0" smtClean="0"/>
              <a:t>Count the number of errors</a:t>
            </a:r>
          </a:p>
          <a:p>
            <a:pPr>
              <a:spcAft>
                <a:spcPts val="1200"/>
              </a:spcAft>
            </a:pPr>
            <a:r>
              <a:rPr lang="en-US" sz="3200" dirty="0" smtClean="0"/>
              <a:t>Inattention is present if the patient commits more than </a:t>
            </a:r>
            <a:r>
              <a:rPr lang="en-US" sz="3200" dirty="0" smtClean="0">
                <a:solidFill>
                  <a:srgbClr val="009EC2"/>
                </a:solidFill>
              </a:rPr>
              <a:t>two</a:t>
            </a:r>
            <a:r>
              <a:rPr lang="en-US" sz="3200" dirty="0" smtClean="0"/>
              <a:t> errors</a:t>
            </a:r>
          </a:p>
          <a:p>
            <a:pPr>
              <a:spcAft>
                <a:spcPts val="1200"/>
              </a:spcAft>
            </a:pPr>
            <a:r>
              <a:rPr lang="en-US" sz="3200" dirty="0" smtClean="0"/>
              <a:t>If the patient squeezes on every </a:t>
            </a:r>
            <a:r>
              <a:rPr lang="en-US" sz="3200" dirty="0"/>
              <a:t>letter, assign an error count of </a:t>
            </a:r>
            <a:r>
              <a:rPr lang="en-US" dirty="0" smtClean="0">
                <a:solidFill>
                  <a:srgbClr val="009EC2"/>
                </a:solidFill>
              </a:rPr>
              <a:t>10</a:t>
            </a:r>
            <a:endParaRPr lang="en-US" sz="3200" dirty="0">
              <a:solidFill>
                <a:srgbClr val="009EC2"/>
              </a:solidFill>
              <a:cs typeface="Times New Roman" pitchFamily="18" charset="0"/>
            </a:endParaRPr>
          </a:p>
          <a:p>
            <a:pPr>
              <a:spcAft>
                <a:spcPts val="1200"/>
              </a:spcAft>
            </a:pPr>
            <a:r>
              <a:rPr lang="en-US" sz="3200" dirty="0"/>
              <a:t>If the patient </a:t>
            </a:r>
            <a:r>
              <a:rPr lang="en-US" sz="3200" dirty="0" smtClean="0"/>
              <a:t>doesn’t squeeze on any letter, assign an error count of </a:t>
            </a:r>
            <a:r>
              <a:rPr lang="en-US" dirty="0" smtClean="0">
                <a:solidFill>
                  <a:srgbClr val="009EC2"/>
                </a:solidFill>
              </a:rPr>
              <a:t>10</a:t>
            </a:r>
            <a:endParaRPr lang="en-US" sz="3200" dirty="0" smtClean="0">
              <a:solidFill>
                <a:srgbClr val="009EC2"/>
              </a:solidFill>
              <a:cs typeface="Times New Roman" pitchFamily="18" charset="0"/>
            </a:endParaRPr>
          </a:p>
          <a:p>
            <a:pPr lvl="2">
              <a:spcAft>
                <a:spcPts val="1200"/>
              </a:spcAft>
            </a:pPr>
            <a:endParaRPr lang="en-US" sz="3200" dirty="0" smtClean="0">
              <a:cs typeface="Times New Roman" pitchFamily="18" charset="0"/>
            </a:endParaRPr>
          </a:p>
          <a:p>
            <a:pPr lvl="1">
              <a:spcAft>
                <a:spcPts val="1200"/>
              </a:spcAft>
            </a:pPr>
            <a:endParaRPr lang="en-US" sz="3200" dirty="0" smtClean="0">
              <a:cs typeface="Times New Roman" pitchFamily="18" charset="0"/>
            </a:endParaRPr>
          </a:p>
        </p:txBody>
      </p:sp>
    </p:spTree>
    <p:extLst>
      <p:ext uri="{BB962C8B-B14F-4D97-AF65-F5344CB8AC3E}">
        <p14:creationId xmlns:p14="http://schemas.microsoft.com/office/powerpoint/2010/main" val="107112398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normAutofit/>
          </a:bodyPr>
          <a:lstStyle/>
          <a:p>
            <a:r>
              <a:rPr lang="en-US" dirty="0" smtClean="0"/>
              <a:t>Daily Care Processes: Key </a:t>
            </a:r>
            <a:r>
              <a:rPr lang="en-US" dirty="0"/>
              <a:t>Interventions</a:t>
            </a:r>
            <a:endParaRPr lang="en-US" dirty="0" smtClean="0"/>
          </a:p>
        </p:txBody>
      </p:sp>
      <p:sp>
        <p:nvSpPr>
          <p:cNvPr id="14339" name="Content Placeholder 4"/>
          <p:cNvSpPr>
            <a:spLocks noGrp="1"/>
          </p:cNvSpPr>
          <p:nvPr>
            <p:ph idx="1"/>
          </p:nvPr>
        </p:nvSpPr>
        <p:spPr/>
        <p:txBody>
          <a:bodyPr>
            <a:normAutofit/>
          </a:bodyPr>
          <a:lstStyle/>
          <a:p>
            <a:pPr>
              <a:spcAft>
                <a:spcPts val="1200"/>
              </a:spcAft>
            </a:pPr>
            <a:r>
              <a:rPr lang="en-US" sz="2800" dirty="0" smtClean="0"/>
              <a:t>Use a subglottic secretion drainage endotracheal tube (SSD-ETT) for patients intubated for more than 72 hours</a:t>
            </a:r>
          </a:p>
          <a:p>
            <a:pPr>
              <a:spcAft>
                <a:spcPts val="1200"/>
              </a:spcAft>
            </a:pPr>
            <a:r>
              <a:rPr lang="en-US" sz="2800" dirty="0" smtClean="0"/>
              <a:t>Elevate the head of bed (HOB) to at least 30 degrees</a:t>
            </a:r>
          </a:p>
          <a:p>
            <a:pPr>
              <a:spcAft>
                <a:spcPts val="1200"/>
              </a:spcAft>
            </a:pPr>
            <a:r>
              <a:rPr lang="en-US" sz="2800" dirty="0" smtClean="0"/>
              <a:t>Interrupt sedation daily and </a:t>
            </a:r>
            <a:r>
              <a:rPr lang="en-US" sz="2800" dirty="0"/>
              <a:t>minimize sedative use</a:t>
            </a:r>
          </a:p>
          <a:p>
            <a:pPr>
              <a:spcAft>
                <a:spcPts val="1200"/>
              </a:spcAft>
            </a:pPr>
            <a:r>
              <a:rPr lang="en-US" sz="2800" dirty="0"/>
              <a:t>Assess sedation and delirium with structured scales </a:t>
            </a:r>
          </a:p>
          <a:p>
            <a:pPr>
              <a:spcAft>
                <a:spcPts val="1200"/>
              </a:spcAft>
            </a:pPr>
            <a:r>
              <a:rPr lang="en-US" sz="2800" dirty="0" smtClean="0"/>
              <a:t>Perform spontaneous awakening trials (SAT) and spontaneous breathing trials (SBT)</a:t>
            </a:r>
            <a:endParaRPr lang="en-US" sz="2800" dirty="0"/>
          </a:p>
        </p:txBody>
      </p:sp>
    </p:spTree>
    <p:extLst>
      <p:ext uri="{BB962C8B-B14F-4D97-AF65-F5344CB8AC3E}">
        <p14:creationId xmlns:p14="http://schemas.microsoft.com/office/powerpoint/2010/main" val="351700639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ail of the delirium assessment column" title="Delirium Assessment"/>
          <p:cNvPicPr>
            <a:picLocks noChangeAspect="1"/>
          </p:cNvPicPr>
          <p:nvPr/>
        </p:nvPicPr>
        <p:blipFill>
          <a:blip r:embed="rId3"/>
          <a:stretch>
            <a:fillRect/>
          </a:stretch>
        </p:blipFill>
        <p:spPr>
          <a:xfrm>
            <a:off x="5221161" y="1295400"/>
            <a:ext cx="2651990" cy="4505334"/>
          </a:xfrm>
          <a:prstGeom prst="rect">
            <a:avLst/>
          </a:prstGeom>
        </p:spPr>
      </p:pic>
      <p:sp>
        <p:nvSpPr>
          <p:cNvPr id="2" name="Title 1"/>
          <p:cNvSpPr>
            <a:spLocks noGrp="1"/>
          </p:cNvSpPr>
          <p:nvPr>
            <p:ph type="title"/>
          </p:nvPr>
        </p:nvSpPr>
        <p:spPr/>
        <p:txBody>
          <a:bodyPr/>
          <a:lstStyle/>
          <a:p>
            <a:r>
              <a:rPr lang="en-US" sz="4000" dirty="0">
                <a:cs typeface="Times New Roman" pitchFamily="18" charset="0"/>
              </a:rPr>
              <a:t>Attention Screening </a:t>
            </a:r>
            <a:r>
              <a:rPr lang="en-US" sz="4000" dirty="0" smtClean="0">
                <a:cs typeface="Times New Roman" pitchFamily="18" charset="0"/>
              </a:rPr>
              <a:t>Exam</a:t>
            </a:r>
            <a:endParaRPr lang="en-US" sz="4000" dirty="0"/>
          </a:p>
        </p:txBody>
      </p:sp>
      <p:sp>
        <p:nvSpPr>
          <p:cNvPr id="9" name="Content Placeholder 4"/>
          <p:cNvSpPr>
            <a:spLocks noGrp="1"/>
          </p:cNvSpPr>
          <p:nvPr>
            <p:ph sz="half" idx="1"/>
          </p:nvPr>
        </p:nvSpPr>
        <p:spPr>
          <a:xfrm>
            <a:off x="914400" y="1295400"/>
            <a:ext cx="4038600" cy="4525963"/>
          </a:xfrm>
        </p:spPr>
        <p:txBody>
          <a:bodyPr>
            <a:noAutofit/>
          </a:bodyPr>
          <a:lstStyle/>
          <a:p>
            <a:pPr marL="0" indent="0">
              <a:buNone/>
            </a:pPr>
            <a:r>
              <a:rPr lang="en-US" sz="3000" dirty="0" smtClean="0">
                <a:solidFill>
                  <a:srgbClr val="009EC2"/>
                </a:solidFill>
                <a:cs typeface="Times New Roman" pitchFamily="18" charset="0"/>
              </a:rPr>
              <a:t>What is the patient’s ability to pay attention?  </a:t>
            </a:r>
          </a:p>
          <a:p>
            <a:pPr>
              <a:buNone/>
            </a:pPr>
            <a:r>
              <a:rPr lang="en-US" sz="2000" i="1" dirty="0" smtClean="0">
                <a:cs typeface="Times New Roman" pitchFamily="18" charset="0"/>
              </a:rPr>
              <a:t>Use only if CAM-ICU or ICDSC are not performed</a:t>
            </a:r>
          </a:p>
          <a:p>
            <a:r>
              <a:rPr lang="en-US" sz="1600" dirty="0" smtClean="0">
                <a:cs typeface="Times New Roman" pitchFamily="18" charset="0"/>
              </a:rPr>
              <a:t>Enter the number of errors, </a:t>
            </a:r>
            <a:r>
              <a:rPr lang="en-US" sz="1600" b="1" dirty="0" smtClean="0">
                <a:cs typeface="Times New Roman" pitchFamily="18" charset="0"/>
              </a:rPr>
              <a:t>0 to 10</a:t>
            </a:r>
          </a:p>
          <a:p>
            <a:r>
              <a:rPr lang="en-US" sz="1600" dirty="0">
                <a:cs typeface="Times New Roman" pitchFamily="18" charset="0"/>
              </a:rPr>
              <a:t>Enter </a:t>
            </a:r>
            <a:r>
              <a:rPr lang="en-US" sz="1600" dirty="0" smtClean="0">
                <a:cs typeface="Times New Roman" pitchFamily="18" charset="0"/>
              </a:rPr>
              <a:t>“</a:t>
            </a:r>
            <a:r>
              <a:rPr lang="en-US" sz="1600" b="1" dirty="0" smtClean="0">
                <a:cs typeface="Times New Roman" pitchFamily="18" charset="0"/>
              </a:rPr>
              <a:t>X”</a:t>
            </a:r>
            <a:r>
              <a:rPr lang="en-US" sz="1600" dirty="0" smtClean="0">
                <a:cs typeface="Times New Roman" pitchFamily="18" charset="0"/>
              </a:rPr>
              <a:t> </a:t>
            </a:r>
            <a:r>
              <a:rPr lang="en-US" sz="1600" dirty="0">
                <a:cs typeface="Times New Roman" pitchFamily="18" charset="0"/>
              </a:rPr>
              <a:t>if the exam was not performed</a:t>
            </a:r>
          </a:p>
          <a:p>
            <a:r>
              <a:rPr lang="en-US" sz="1600" dirty="0" smtClean="0">
                <a:cs typeface="Times New Roman" pitchFamily="18" charset="0"/>
              </a:rPr>
              <a:t>Enter “</a:t>
            </a:r>
            <a:r>
              <a:rPr lang="en-US" sz="1600" b="1" dirty="0" smtClean="0">
                <a:cs typeface="Times New Roman" pitchFamily="18" charset="0"/>
              </a:rPr>
              <a:t>UTA”</a:t>
            </a:r>
            <a:r>
              <a:rPr lang="en-US" sz="1600" dirty="0" smtClean="0">
                <a:cs typeface="Times New Roman" pitchFamily="18" charset="0"/>
              </a:rPr>
              <a:t> if unable to assess</a:t>
            </a:r>
          </a:p>
          <a:p>
            <a:pPr lvl="1"/>
            <a:r>
              <a:rPr lang="en-US" sz="1400" dirty="0" smtClean="0">
                <a:cs typeface="Times New Roman" pitchFamily="18" charset="0"/>
              </a:rPr>
              <a:t>RASS = -4 or -5</a:t>
            </a:r>
          </a:p>
          <a:p>
            <a:pPr lvl="1"/>
            <a:r>
              <a:rPr lang="en-US" sz="1400" dirty="0" smtClean="0">
                <a:cs typeface="Times New Roman" pitchFamily="18" charset="0"/>
              </a:rPr>
              <a:t>SAS = 1 or 2</a:t>
            </a:r>
          </a:p>
          <a:p>
            <a:r>
              <a:rPr lang="en-US" sz="1600" dirty="0" smtClean="0">
                <a:cs typeface="Times New Roman" pitchFamily="18" charset="0"/>
              </a:rPr>
              <a:t>Enter “</a:t>
            </a:r>
            <a:r>
              <a:rPr lang="en-US" sz="1600" b="1" dirty="0" smtClean="0">
                <a:cs typeface="Times New Roman" pitchFamily="18" charset="0"/>
              </a:rPr>
              <a:t>NK</a:t>
            </a:r>
            <a:r>
              <a:rPr lang="en-US" sz="1600" dirty="0" smtClean="0">
                <a:cs typeface="Times New Roman" pitchFamily="18" charset="0"/>
              </a:rPr>
              <a:t>” if the exam was performed, but number of errors is not known</a:t>
            </a:r>
          </a:p>
          <a:p>
            <a:r>
              <a:rPr lang="en-US" sz="1600" dirty="0" smtClean="0">
                <a:cs typeface="Times New Roman" pitchFamily="18" charset="0"/>
              </a:rPr>
              <a:t>Enter “</a:t>
            </a:r>
            <a:r>
              <a:rPr lang="en-US" sz="1600" b="1" dirty="0" smtClean="0">
                <a:cs typeface="Times New Roman" pitchFamily="18" charset="0"/>
              </a:rPr>
              <a:t>NK”</a:t>
            </a:r>
            <a:r>
              <a:rPr lang="en-US" sz="1600" dirty="0" smtClean="0">
                <a:cs typeface="Times New Roman" pitchFamily="18" charset="0"/>
              </a:rPr>
              <a:t> if you don’t know whether the exam was performed </a:t>
            </a:r>
          </a:p>
          <a:p>
            <a:pPr lvl="1"/>
            <a:endParaRPr lang="en-US" sz="2000" dirty="0" smtClean="0">
              <a:cs typeface="Times New Roman" pitchFamily="18" charset="0"/>
            </a:endParaRPr>
          </a:p>
          <a:p>
            <a:pPr lvl="1"/>
            <a:endParaRPr lang="en-US" sz="2000" dirty="0" smtClean="0">
              <a:cs typeface="Times New Roman" pitchFamily="18" charset="0"/>
            </a:endParaRPr>
          </a:p>
          <a:p>
            <a:pPr lvl="2"/>
            <a:endParaRPr lang="en-US" sz="2000" dirty="0" smtClean="0">
              <a:cs typeface="Times New Roman" pitchFamily="18" charset="0"/>
            </a:endParaRPr>
          </a:p>
          <a:p>
            <a:pPr lvl="1"/>
            <a:endParaRPr lang="en-US" sz="2000" dirty="0" smtClean="0">
              <a:cs typeface="Times New Roman" pitchFamily="18" charset="0"/>
            </a:endParaRPr>
          </a:p>
        </p:txBody>
      </p:sp>
      <p:pic>
        <p:nvPicPr>
          <p:cNvPr id="6" name="Picture 5" descr="red_circle.png"/>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24600" y="1524000"/>
            <a:ext cx="914400" cy="457200"/>
          </a:xfrm>
          <a:prstGeom prst="rect">
            <a:avLst/>
          </a:prstGeom>
        </p:spPr>
      </p:pic>
    </p:spTree>
    <p:extLst>
      <p:ext uri="{BB962C8B-B14F-4D97-AF65-F5344CB8AC3E}">
        <p14:creationId xmlns:p14="http://schemas.microsoft.com/office/powerpoint/2010/main" val="136895990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the AHRQ Safety Program for Mechanically Ventilated Patients Daily Care Processes Data Collection Tool" title="Data Collection Tool"/>
          <p:cNvPicPr>
            <a:picLocks noChangeAspect="1"/>
          </p:cNvPicPr>
          <p:nvPr/>
        </p:nvPicPr>
        <p:blipFill>
          <a:blip r:embed="rId2"/>
          <a:stretch>
            <a:fillRect/>
          </a:stretch>
        </p:blipFill>
        <p:spPr>
          <a:xfrm>
            <a:off x="537411" y="1123444"/>
            <a:ext cx="3804234" cy="2877561"/>
          </a:xfrm>
          <a:prstGeom prst="rect">
            <a:avLst/>
          </a:prstGeom>
        </p:spPr>
      </p:pic>
      <p:sp>
        <p:nvSpPr>
          <p:cNvPr id="7" name="Title 6"/>
          <p:cNvSpPr>
            <a:spLocks noGrp="1"/>
          </p:cNvSpPr>
          <p:nvPr>
            <p:ph type="title"/>
          </p:nvPr>
        </p:nvSpPr>
        <p:spPr/>
        <p:txBody>
          <a:bodyPr>
            <a:normAutofit/>
          </a:bodyPr>
          <a:lstStyle/>
          <a:p>
            <a:r>
              <a:rPr lang="en-US" dirty="0" smtClean="0"/>
              <a:t>Data Collection: SAT and SBT</a:t>
            </a:r>
            <a:endParaRPr lang="en-US" dirty="0"/>
          </a:p>
        </p:txBody>
      </p:sp>
      <p:pic>
        <p:nvPicPr>
          <p:cNvPr id="12" name="Picture 11" descr="red_circle.png"/>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75811" y="2209800"/>
            <a:ext cx="1365834" cy="552450"/>
          </a:xfrm>
          <a:prstGeom prst="rect">
            <a:avLst/>
          </a:prstGeom>
        </p:spPr>
      </p:pic>
      <p:pic>
        <p:nvPicPr>
          <p:cNvPr id="3" name="Picture 2" descr="Image of SAT and SBT columns from data collection tool" title="SAT and SBT"/>
          <p:cNvPicPr>
            <a:picLocks noChangeAspect="1"/>
          </p:cNvPicPr>
          <p:nvPr/>
        </p:nvPicPr>
        <p:blipFill>
          <a:blip r:embed="rId4"/>
          <a:stretch>
            <a:fillRect/>
          </a:stretch>
        </p:blipFill>
        <p:spPr>
          <a:xfrm>
            <a:off x="4724400" y="1447800"/>
            <a:ext cx="3686175" cy="4486275"/>
          </a:xfrm>
          <a:prstGeom prst="rect">
            <a:avLst/>
          </a:prstGeom>
          <a:ln>
            <a:solidFill>
              <a:srgbClr val="BFBFBF"/>
            </a:solidFill>
          </a:ln>
        </p:spPr>
      </p:pic>
    </p:spTree>
    <p:extLst>
      <p:ext uri="{BB962C8B-B14F-4D97-AF65-F5344CB8AC3E}">
        <p14:creationId xmlns:p14="http://schemas.microsoft.com/office/powerpoint/2010/main" val="3134892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Awaking Trial</a:t>
            </a:r>
            <a:endParaRPr lang="en-US" dirty="0"/>
          </a:p>
        </p:txBody>
      </p:sp>
      <p:sp>
        <p:nvSpPr>
          <p:cNvPr id="3" name="Content Placeholder 2"/>
          <p:cNvSpPr>
            <a:spLocks noGrp="1"/>
          </p:cNvSpPr>
          <p:nvPr>
            <p:ph sz="half" idx="1"/>
          </p:nvPr>
        </p:nvSpPr>
        <p:spPr>
          <a:xfrm>
            <a:off x="1143000" y="1371600"/>
            <a:ext cx="4114800" cy="4525963"/>
          </a:xfrm>
        </p:spPr>
        <p:txBody>
          <a:bodyPr>
            <a:normAutofit fontScale="55000" lnSpcReduction="20000"/>
          </a:bodyPr>
          <a:lstStyle/>
          <a:p>
            <a:pPr marL="514350" indent="-457200"/>
            <a:r>
              <a:rPr lang="en-US" sz="3600" dirty="0" smtClean="0">
                <a:cs typeface="Times New Roman" pitchFamily="18" charset="0"/>
              </a:rPr>
              <a:t>Evaluate every day for patients receiving mechanical ventilation</a:t>
            </a:r>
          </a:p>
          <a:p>
            <a:pPr marL="514350" indent="-457200"/>
            <a:r>
              <a:rPr lang="en-US" sz="3600" dirty="0" smtClean="0">
                <a:cs typeface="Times New Roman" pitchFamily="18" charset="0"/>
              </a:rPr>
              <a:t>Have medications for sedation been held today?</a:t>
            </a:r>
          </a:p>
          <a:p>
            <a:pPr marL="514350" indent="-457200"/>
            <a:r>
              <a:rPr lang="en-US" sz="3600" b="1" dirty="0" smtClean="0">
                <a:cs typeface="Times New Roman" pitchFamily="18" charset="0"/>
              </a:rPr>
              <a:t>NS</a:t>
            </a:r>
            <a:r>
              <a:rPr lang="en-US" sz="3600" dirty="0" smtClean="0">
                <a:cs typeface="Times New Roman" pitchFamily="18" charset="0"/>
              </a:rPr>
              <a:t> = Not sedated</a:t>
            </a:r>
          </a:p>
          <a:p>
            <a:pPr marL="514350" indent="-457200"/>
            <a:r>
              <a:rPr lang="en-US" sz="3600" b="1" dirty="0" smtClean="0">
                <a:cs typeface="Times New Roman" pitchFamily="18" charset="0"/>
              </a:rPr>
              <a:t>Y</a:t>
            </a:r>
            <a:r>
              <a:rPr lang="en-US" sz="3600" dirty="0" smtClean="0">
                <a:cs typeface="Times New Roman" pitchFamily="18" charset="0"/>
              </a:rPr>
              <a:t> = Medications for sedation have been held</a:t>
            </a:r>
          </a:p>
          <a:p>
            <a:pPr marL="514350" indent="-457200"/>
            <a:r>
              <a:rPr lang="en-US" sz="3600" b="1" dirty="0" smtClean="0">
                <a:cs typeface="Times New Roman" pitchFamily="18" charset="0"/>
              </a:rPr>
              <a:t>N</a:t>
            </a:r>
            <a:r>
              <a:rPr lang="en-US" sz="3600" dirty="0" smtClean="0">
                <a:cs typeface="Times New Roman" pitchFamily="18" charset="0"/>
              </a:rPr>
              <a:t> = Medications for sedation have NOT been held</a:t>
            </a:r>
          </a:p>
          <a:p>
            <a:pPr marL="514350" indent="-457200"/>
            <a:r>
              <a:rPr lang="en-US" sz="3600" b="1" dirty="0" smtClean="0">
                <a:cs typeface="Times New Roman" pitchFamily="18" charset="0"/>
              </a:rPr>
              <a:t>C/NI</a:t>
            </a:r>
            <a:r>
              <a:rPr lang="en-US" sz="3600" dirty="0" smtClean="0">
                <a:cs typeface="Times New Roman" pitchFamily="18" charset="0"/>
              </a:rPr>
              <a:t> = Holding medications for sedation is either contraindicated or not indicated today</a:t>
            </a:r>
          </a:p>
          <a:p>
            <a:endParaRPr lang="en-US" sz="3200" dirty="0"/>
          </a:p>
        </p:txBody>
      </p:sp>
      <p:pic>
        <p:nvPicPr>
          <p:cNvPr id="6" name="Picture 5" descr="Detail of SAT column" title="SAT"/>
          <p:cNvPicPr>
            <a:picLocks noChangeAspect="1"/>
          </p:cNvPicPr>
          <p:nvPr/>
        </p:nvPicPr>
        <p:blipFill>
          <a:blip r:embed="rId2"/>
          <a:stretch>
            <a:fillRect/>
          </a:stretch>
        </p:blipFill>
        <p:spPr>
          <a:xfrm>
            <a:off x="5715000" y="1295400"/>
            <a:ext cx="714375" cy="4467225"/>
          </a:xfrm>
          <a:prstGeom prst="rect">
            <a:avLst/>
          </a:prstGeom>
          <a:ln>
            <a:solidFill>
              <a:srgbClr val="BFBFBF"/>
            </a:solidFill>
          </a:ln>
        </p:spPr>
      </p:pic>
    </p:spTree>
    <p:extLst>
      <p:ext uri="{BB962C8B-B14F-4D97-AF65-F5344CB8AC3E}">
        <p14:creationId xmlns:p14="http://schemas.microsoft.com/office/powerpoint/2010/main" val="1187665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SAT – Contraindications</a:t>
            </a:r>
            <a:endParaRPr lang="en-US" dirty="0"/>
          </a:p>
        </p:txBody>
      </p:sp>
      <p:sp>
        <p:nvSpPr>
          <p:cNvPr id="3" name="Content Placeholder 2"/>
          <p:cNvSpPr>
            <a:spLocks noGrp="1"/>
          </p:cNvSpPr>
          <p:nvPr>
            <p:ph sz="half" idx="1"/>
          </p:nvPr>
        </p:nvSpPr>
        <p:spPr/>
        <p:txBody>
          <a:bodyPr>
            <a:noAutofit/>
          </a:bodyPr>
          <a:lstStyle/>
          <a:p>
            <a:pPr marL="514350" indent="-457200"/>
            <a:r>
              <a:rPr lang="en-US" dirty="0" smtClean="0">
                <a:cs typeface="Times New Roman" pitchFamily="18" charset="0"/>
              </a:rPr>
              <a:t>Evaluate daily for patients receiving mechanical ventilation </a:t>
            </a:r>
            <a:r>
              <a:rPr lang="en-US" b="1" dirty="0" smtClean="0">
                <a:solidFill>
                  <a:srgbClr val="009EC2"/>
                </a:solidFill>
                <a:cs typeface="Times New Roman" pitchFamily="18" charset="0"/>
              </a:rPr>
              <a:t>AND</a:t>
            </a:r>
            <a:r>
              <a:rPr lang="en-US" dirty="0" smtClean="0">
                <a:cs typeface="Times New Roman" pitchFamily="18" charset="0"/>
              </a:rPr>
              <a:t> with </a:t>
            </a:r>
            <a:r>
              <a:rPr lang="en-US" b="1" dirty="0" smtClean="0">
                <a:solidFill>
                  <a:srgbClr val="009EC2"/>
                </a:solidFill>
                <a:cs typeface="Times New Roman" pitchFamily="18" charset="0"/>
              </a:rPr>
              <a:t>C/NI</a:t>
            </a:r>
            <a:r>
              <a:rPr lang="en-US" dirty="0" smtClean="0">
                <a:cs typeface="Times New Roman" pitchFamily="18" charset="0"/>
              </a:rPr>
              <a:t> entered in the SAT column</a:t>
            </a:r>
            <a:endParaRPr lang="en-US" dirty="0"/>
          </a:p>
          <a:p>
            <a:pPr marL="514350" indent="-457200"/>
            <a:r>
              <a:rPr lang="en-US" dirty="0" smtClean="0">
                <a:cs typeface="Times New Roman" pitchFamily="18" charset="0"/>
              </a:rPr>
              <a:t>Why is an SAT inappropriate for this patient?</a:t>
            </a:r>
          </a:p>
        </p:txBody>
      </p:sp>
      <p:sp>
        <p:nvSpPr>
          <p:cNvPr id="5" name="Content Placeholder 4"/>
          <p:cNvSpPr>
            <a:spLocks noGrp="1"/>
          </p:cNvSpPr>
          <p:nvPr>
            <p:ph sz="half" idx="2"/>
          </p:nvPr>
        </p:nvSpPr>
        <p:spPr/>
        <p:txBody>
          <a:bodyPr>
            <a:normAutofit fontScale="77500" lnSpcReduction="20000"/>
          </a:bodyPr>
          <a:lstStyle/>
          <a:p>
            <a:pPr marL="0" indent="0" defTabSz="280988">
              <a:buNone/>
            </a:pPr>
            <a:r>
              <a:rPr lang="en-US" dirty="0" smtClean="0">
                <a:solidFill>
                  <a:srgbClr val="009EC2"/>
                </a:solidFill>
              </a:rPr>
              <a:t>0. </a:t>
            </a:r>
            <a:r>
              <a:rPr lang="en-US" dirty="0" smtClean="0"/>
              <a:t>Other</a:t>
            </a:r>
          </a:p>
          <a:p>
            <a:pPr marL="280988" indent="-280988" defTabSz="280988">
              <a:buFont typeface="+mj-lt"/>
              <a:buAutoNum type="arabicPeriod"/>
            </a:pPr>
            <a:r>
              <a:rPr lang="en-US" dirty="0" smtClean="0"/>
              <a:t>Sedatives for active seizures or objective evidence of active alcohol withdrawal</a:t>
            </a:r>
          </a:p>
          <a:p>
            <a:pPr marL="280988" indent="-280988" defTabSz="280988">
              <a:buFont typeface="+mj-lt"/>
              <a:buAutoNum type="arabicPeriod"/>
            </a:pPr>
            <a:r>
              <a:rPr lang="en-US" dirty="0" smtClean="0"/>
              <a:t>Escalating sedative doses due to ongoing agitation</a:t>
            </a:r>
          </a:p>
          <a:p>
            <a:pPr marL="280988" indent="-280988" defTabSz="280988">
              <a:buFont typeface="+mj-lt"/>
              <a:buAutoNum type="arabicPeriod"/>
            </a:pPr>
            <a:r>
              <a:rPr lang="en-US" dirty="0" smtClean="0"/>
              <a:t>Neuromuscular blockers</a:t>
            </a:r>
          </a:p>
          <a:p>
            <a:pPr marL="280988" indent="-280988" defTabSz="280988">
              <a:buFont typeface="+mj-lt"/>
              <a:buAutoNum type="arabicPeriod"/>
            </a:pPr>
            <a:r>
              <a:rPr lang="en-US" dirty="0" smtClean="0"/>
              <a:t>Active myocardial ischemia in the previous 24 hours</a:t>
            </a:r>
          </a:p>
          <a:p>
            <a:pPr marL="280988" indent="-280988" defTabSz="280988">
              <a:buFont typeface="+mj-lt"/>
              <a:buAutoNum type="arabicPeriod"/>
            </a:pPr>
            <a:r>
              <a:rPr lang="en-US" dirty="0" smtClean="0"/>
              <a:t>Increased intracranial pressure in the previous 24 hours</a:t>
            </a:r>
          </a:p>
          <a:p>
            <a:pPr marL="280988" indent="-280988" defTabSz="280988">
              <a:buFont typeface="+mj-lt"/>
              <a:buAutoNum type="arabicPeriod"/>
            </a:pPr>
            <a:r>
              <a:rPr lang="en-US" dirty="0" smtClean="0"/>
              <a:t>High-frequency oscillation ventilation</a:t>
            </a:r>
            <a:endParaRPr lang="en-US" dirty="0"/>
          </a:p>
        </p:txBody>
      </p:sp>
    </p:spTree>
    <p:extLst>
      <p:ext uri="{BB962C8B-B14F-4D97-AF65-F5344CB8AC3E}">
        <p14:creationId xmlns:p14="http://schemas.microsoft.com/office/powerpoint/2010/main" val="4085227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Breathing Trial</a:t>
            </a:r>
            <a:endParaRPr lang="en-US" dirty="0"/>
          </a:p>
        </p:txBody>
      </p:sp>
      <p:sp>
        <p:nvSpPr>
          <p:cNvPr id="3" name="Content Placeholder 2"/>
          <p:cNvSpPr>
            <a:spLocks noGrp="1"/>
          </p:cNvSpPr>
          <p:nvPr>
            <p:ph sz="half" idx="1"/>
          </p:nvPr>
        </p:nvSpPr>
        <p:spPr>
          <a:xfrm>
            <a:off x="1143000" y="1312862"/>
            <a:ext cx="4038600" cy="4525963"/>
          </a:xfrm>
        </p:spPr>
        <p:txBody>
          <a:bodyPr>
            <a:noAutofit/>
          </a:bodyPr>
          <a:lstStyle/>
          <a:p>
            <a:pPr marL="514350" indent="-457200"/>
            <a:r>
              <a:rPr lang="en-US" sz="2000" dirty="0" smtClean="0">
                <a:cs typeface="Times New Roman" pitchFamily="18" charset="0"/>
              </a:rPr>
              <a:t>Evaluate every day for patients receiving mechanical ventilation</a:t>
            </a:r>
          </a:p>
          <a:p>
            <a:pPr marL="514350" indent="-457200"/>
            <a:r>
              <a:rPr lang="en-US" sz="2000" dirty="0" smtClean="0">
                <a:cs typeface="Times New Roman" pitchFamily="18" charset="0"/>
              </a:rPr>
              <a:t>Has the patient had an SBT today?</a:t>
            </a:r>
          </a:p>
          <a:p>
            <a:pPr marL="514350" indent="-457200"/>
            <a:r>
              <a:rPr lang="en-US" sz="2000" b="1" dirty="0" smtClean="0">
                <a:cs typeface="Times New Roman" pitchFamily="18" charset="0"/>
              </a:rPr>
              <a:t>Y</a:t>
            </a:r>
            <a:r>
              <a:rPr lang="en-US" sz="2000" dirty="0" smtClean="0">
                <a:cs typeface="Times New Roman" pitchFamily="18" charset="0"/>
              </a:rPr>
              <a:t> = Patient had an SBT</a:t>
            </a:r>
          </a:p>
          <a:p>
            <a:pPr marL="514350" indent="-457200"/>
            <a:r>
              <a:rPr lang="en-US" sz="2000" b="1" dirty="0" smtClean="0">
                <a:cs typeface="Times New Roman" pitchFamily="18" charset="0"/>
              </a:rPr>
              <a:t>N = </a:t>
            </a:r>
            <a:r>
              <a:rPr lang="en-US" sz="2000" dirty="0" smtClean="0">
                <a:cs typeface="Times New Roman" pitchFamily="18" charset="0"/>
              </a:rPr>
              <a:t>Patient did not have an SBT</a:t>
            </a:r>
          </a:p>
          <a:p>
            <a:pPr marL="514350" indent="-457200"/>
            <a:r>
              <a:rPr lang="en-US" sz="2000" b="1" dirty="0" smtClean="0">
                <a:cs typeface="Times New Roman" pitchFamily="18" charset="0"/>
              </a:rPr>
              <a:t>C/NI</a:t>
            </a:r>
            <a:r>
              <a:rPr lang="en-US" sz="2000" dirty="0" smtClean="0">
                <a:cs typeface="Times New Roman" pitchFamily="18" charset="0"/>
              </a:rPr>
              <a:t> = If use of an SBT is contraindicated or not indicated</a:t>
            </a:r>
          </a:p>
          <a:p>
            <a:endParaRPr lang="en-US" sz="3200" dirty="0"/>
          </a:p>
        </p:txBody>
      </p:sp>
      <p:pic>
        <p:nvPicPr>
          <p:cNvPr id="6" name="Picture 5" descr="Detail of SBT column" title="SBT"/>
          <p:cNvPicPr>
            <a:picLocks noChangeAspect="1"/>
          </p:cNvPicPr>
          <p:nvPr/>
        </p:nvPicPr>
        <p:blipFill>
          <a:blip r:embed="rId2"/>
          <a:stretch>
            <a:fillRect/>
          </a:stretch>
        </p:blipFill>
        <p:spPr>
          <a:xfrm>
            <a:off x="5715000" y="1348957"/>
            <a:ext cx="723900" cy="4467225"/>
          </a:xfrm>
          <a:prstGeom prst="rect">
            <a:avLst/>
          </a:prstGeom>
          <a:ln>
            <a:solidFill>
              <a:srgbClr val="BFBFBF"/>
            </a:solidFill>
          </a:ln>
        </p:spPr>
      </p:pic>
    </p:spTree>
    <p:extLst>
      <p:ext uri="{BB962C8B-B14F-4D97-AF65-F5344CB8AC3E}">
        <p14:creationId xmlns:p14="http://schemas.microsoft.com/office/powerpoint/2010/main" val="481361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SBT – Contraindications</a:t>
            </a:r>
            <a:endParaRPr lang="en-US" dirty="0"/>
          </a:p>
        </p:txBody>
      </p:sp>
      <p:sp>
        <p:nvSpPr>
          <p:cNvPr id="3" name="Content Placeholder 2"/>
          <p:cNvSpPr>
            <a:spLocks noGrp="1"/>
          </p:cNvSpPr>
          <p:nvPr>
            <p:ph sz="half" idx="1"/>
          </p:nvPr>
        </p:nvSpPr>
        <p:spPr/>
        <p:txBody>
          <a:bodyPr>
            <a:noAutofit/>
          </a:bodyPr>
          <a:lstStyle/>
          <a:p>
            <a:pPr marL="514350" indent="-457200"/>
            <a:r>
              <a:rPr lang="en-US" dirty="0" smtClean="0">
                <a:cs typeface="Times New Roman" pitchFamily="18" charset="0"/>
              </a:rPr>
              <a:t>Evaluate daily for patients receiving mechanical ventilation </a:t>
            </a:r>
            <a:r>
              <a:rPr lang="en-US" b="1" dirty="0" smtClean="0">
                <a:solidFill>
                  <a:srgbClr val="009EC2"/>
                </a:solidFill>
                <a:cs typeface="Times New Roman" pitchFamily="18" charset="0"/>
              </a:rPr>
              <a:t>AND</a:t>
            </a:r>
            <a:r>
              <a:rPr lang="en-US" dirty="0" smtClean="0">
                <a:cs typeface="Times New Roman" pitchFamily="18" charset="0"/>
              </a:rPr>
              <a:t> with </a:t>
            </a:r>
            <a:r>
              <a:rPr lang="en-US" b="1" dirty="0" smtClean="0">
                <a:solidFill>
                  <a:srgbClr val="009EC2"/>
                </a:solidFill>
                <a:cs typeface="Times New Roman" pitchFamily="18" charset="0"/>
              </a:rPr>
              <a:t>C/NI</a:t>
            </a:r>
            <a:r>
              <a:rPr lang="en-US" dirty="0" smtClean="0">
                <a:cs typeface="Times New Roman" pitchFamily="18" charset="0"/>
              </a:rPr>
              <a:t> entered in the SBT column</a:t>
            </a:r>
            <a:endParaRPr lang="en-US" dirty="0"/>
          </a:p>
          <a:p>
            <a:pPr marL="514350" indent="-457200"/>
            <a:r>
              <a:rPr lang="en-US" dirty="0" smtClean="0">
                <a:cs typeface="Times New Roman" pitchFamily="18" charset="0"/>
              </a:rPr>
              <a:t>Why is an SBT inappropriate for this patient?</a:t>
            </a:r>
          </a:p>
        </p:txBody>
      </p:sp>
      <p:sp>
        <p:nvSpPr>
          <p:cNvPr id="5" name="Content Placeholder 4"/>
          <p:cNvSpPr>
            <a:spLocks noGrp="1"/>
          </p:cNvSpPr>
          <p:nvPr>
            <p:ph sz="half" idx="2"/>
          </p:nvPr>
        </p:nvSpPr>
        <p:spPr/>
        <p:txBody>
          <a:bodyPr>
            <a:normAutofit fontScale="92500" lnSpcReduction="20000"/>
          </a:bodyPr>
          <a:lstStyle/>
          <a:p>
            <a:pPr marL="0" indent="0" defTabSz="280988">
              <a:buNone/>
            </a:pPr>
            <a:r>
              <a:rPr lang="en-US" dirty="0" smtClean="0">
                <a:solidFill>
                  <a:srgbClr val="009EC2"/>
                </a:solidFill>
              </a:rPr>
              <a:t>0. </a:t>
            </a:r>
            <a:r>
              <a:rPr lang="en-US" dirty="0" smtClean="0"/>
              <a:t>Other</a:t>
            </a:r>
          </a:p>
          <a:p>
            <a:pPr marL="280988" indent="-280988" defTabSz="280988">
              <a:buFont typeface="+mj-lt"/>
              <a:buAutoNum type="arabicPeriod"/>
            </a:pPr>
            <a:r>
              <a:rPr lang="en-US" dirty="0" smtClean="0"/>
              <a:t>No adequate oxygenation</a:t>
            </a:r>
          </a:p>
          <a:p>
            <a:pPr marL="280988" indent="-280988" defTabSz="280988">
              <a:buFont typeface="+mj-lt"/>
              <a:buAutoNum type="arabicPeriod"/>
            </a:pPr>
            <a:r>
              <a:rPr lang="en-US" dirty="0" smtClean="0"/>
              <a:t>No spontaneous inspiratory effort in a 5-minute period</a:t>
            </a:r>
          </a:p>
          <a:p>
            <a:pPr marL="280988" indent="-280988" defTabSz="280988">
              <a:buFont typeface="+mj-lt"/>
              <a:buAutoNum type="arabicPeriod"/>
            </a:pPr>
            <a:r>
              <a:rPr lang="en-US" dirty="0" smtClean="0"/>
              <a:t>Acute agitation requiring escalating sedative doses</a:t>
            </a:r>
          </a:p>
          <a:p>
            <a:pPr marL="280988" indent="-280988" defTabSz="280988">
              <a:buFont typeface="+mj-lt"/>
              <a:buAutoNum type="arabicPeriod"/>
            </a:pPr>
            <a:r>
              <a:rPr lang="en-US" dirty="0" smtClean="0"/>
              <a:t>Significant vasopressors or inotropes </a:t>
            </a:r>
          </a:p>
          <a:p>
            <a:pPr marL="280988" indent="-280988" defTabSz="280988">
              <a:buFont typeface="+mj-lt"/>
              <a:buAutoNum type="arabicPeriod"/>
            </a:pPr>
            <a:r>
              <a:rPr lang="en-US" dirty="0" smtClean="0"/>
              <a:t>Increased intracranial pressure in the previous 24 hours</a:t>
            </a:r>
          </a:p>
        </p:txBody>
      </p:sp>
    </p:spTree>
    <p:extLst>
      <p:ext uri="{BB962C8B-B14F-4D97-AF65-F5344CB8AC3E}">
        <p14:creationId xmlns:p14="http://schemas.microsoft.com/office/powerpoint/2010/main" val="2867064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SBT – With Sedatives Off</a:t>
            </a:r>
            <a:endParaRPr lang="en-US" dirty="0"/>
          </a:p>
        </p:txBody>
      </p:sp>
      <p:sp>
        <p:nvSpPr>
          <p:cNvPr id="3" name="Content Placeholder 2"/>
          <p:cNvSpPr>
            <a:spLocks noGrp="1"/>
          </p:cNvSpPr>
          <p:nvPr>
            <p:ph sz="half" idx="1"/>
          </p:nvPr>
        </p:nvSpPr>
        <p:spPr>
          <a:xfrm>
            <a:off x="1143000" y="1331912"/>
            <a:ext cx="4038600" cy="4525963"/>
          </a:xfrm>
        </p:spPr>
        <p:txBody>
          <a:bodyPr>
            <a:noAutofit/>
          </a:bodyPr>
          <a:lstStyle/>
          <a:p>
            <a:pPr marL="514350" indent="-457200"/>
            <a:r>
              <a:rPr lang="en-US" sz="2000" dirty="0" smtClean="0">
                <a:cs typeface="Times New Roman" pitchFamily="18" charset="0"/>
              </a:rPr>
              <a:t>Evaluate every day for patients receiving mechanical ventilation </a:t>
            </a:r>
            <a:r>
              <a:rPr lang="en-US" sz="2000" b="1" dirty="0" smtClean="0">
                <a:solidFill>
                  <a:srgbClr val="009EC2"/>
                </a:solidFill>
                <a:cs typeface="Times New Roman" pitchFamily="18" charset="0"/>
              </a:rPr>
              <a:t>AND</a:t>
            </a:r>
            <a:r>
              <a:rPr lang="en-US" sz="2000" dirty="0" smtClean="0">
                <a:cs typeface="Times New Roman" pitchFamily="18" charset="0"/>
              </a:rPr>
              <a:t> with a </a:t>
            </a:r>
            <a:r>
              <a:rPr lang="en-US" sz="2000" b="1" dirty="0" smtClean="0">
                <a:solidFill>
                  <a:srgbClr val="009EC2"/>
                </a:solidFill>
                <a:cs typeface="Times New Roman" pitchFamily="18" charset="0"/>
              </a:rPr>
              <a:t>Y</a:t>
            </a:r>
            <a:r>
              <a:rPr lang="en-US" sz="2000" dirty="0" smtClean="0">
                <a:cs typeface="Times New Roman" pitchFamily="18" charset="0"/>
              </a:rPr>
              <a:t> entered in the previous column</a:t>
            </a:r>
          </a:p>
          <a:p>
            <a:pPr marL="514350" indent="-457200"/>
            <a:r>
              <a:rPr lang="en-US" sz="2000" dirty="0" smtClean="0">
                <a:cs typeface="Times New Roman" pitchFamily="18" charset="0"/>
              </a:rPr>
              <a:t>Was the SBT performed with sedatives off?</a:t>
            </a:r>
          </a:p>
          <a:p>
            <a:pPr marL="514350" indent="-457200"/>
            <a:r>
              <a:rPr lang="en-US" sz="2000" b="1" dirty="0" smtClean="0">
                <a:cs typeface="Times New Roman" pitchFamily="18" charset="0"/>
              </a:rPr>
              <a:t>Y</a:t>
            </a:r>
            <a:r>
              <a:rPr lang="en-US" sz="2000" dirty="0" smtClean="0">
                <a:cs typeface="Times New Roman" pitchFamily="18" charset="0"/>
              </a:rPr>
              <a:t> = SBT performed with sedatives off </a:t>
            </a:r>
          </a:p>
          <a:p>
            <a:pPr marL="514350" indent="-457200"/>
            <a:r>
              <a:rPr lang="en-US" sz="2000" b="1" dirty="0" smtClean="0">
                <a:cs typeface="Times New Roman" pitchFamily="18" charset="0"/>
              </a:rPr>
              <a:t>N = </a:t>
            </a:r>
            <a:r>
              <a:rPr lang="en-US" sz="2000" dirty="0" smtClean="0">
                <a:cs typeface="Times New Roman" pitchFamily="18" charset="0"/>
              </a:rPr>
              <a:t>SBT was performed with sedatives on</a:t>
            </a:r>
          </a:p>
          <a:p>
            <a:pPr marL="514350" indent="-457200"/>
            <a:r>
              <a:rPr lang="en-US" sz="2000" b="1" dirty="0" smtClean="0">
                <a:cs typeface="Times New Roman" pitchFamily="18" charset="0"/>
              </a:rPr>
              <a:t>NK = </a:t>
            </a:r>
            <a:r>
              <a:rPr lang="en-US" sz="2000" dirty="0" smtClean="0">
                <a:cs typeface="Times New Roman" pitchFamily="18" charset="0"/>
              </a:rPr>
              <a:t>Unknown if sedatives were off when the SBT was performed</a:t>
            </a:r>
          </a:p>
          <a:p>
            <a:endParaRPr lang="en-US" sz="3200" dirty="0"/>
          </a:p>
        </p:txBody>
      </p:sp>
      <p:pic>
        <p:nvPicPr>
          <p:cNvPr id="6" name="Picture 5" descr="Detail of SBT with seds off column" title="SBT with seds off"/>
          <p:cNvPicPr>
            <a:picLocks noChangeAspect="1"/>
          </p:cNvPicPr>
          <p:nvPr/>
        </p:nvPicPr>
        <p:blipFill>
          <a:blip r:embed="rId2"/>
          <a:stretch>
            <a:fillRect/>
          </a:stretch>
        </p:blipFill>
        <p:spPr>
          <a:xfrm>
            <a:off x="5743575" y="1371600"/>
            <a:ext cx="581025" cy="4486275"/>
          </a:xfrm>
          <a:prstGeom prst="rect">
            <a:avLst/>
          </a:prstGeom>
          <a:ln>
            <a:solidFill>
              <a:srgbClr val="BFBFBF"/>
            </a:solidFill>
          </a:ln>
        </p:spPr>
      </p:pic>
    </p:spTree>
    <p:extLst>
      <p:ext uri="{BB962C8B-B14F-4D97-AF65-F5344CB8AC3E}">
        <p14:creationId xmlns:p14="http://schemas.microsoft.com/office/powerpoint/2010/main" val="3597059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Measures Guide</a:t>
            </a:r>
            <a:endParaRPr lang="en-US" dirty="0"/>
          </a:p>
        </p:txBody>
      </p:sp>
      <p:sp>
        <p:nvSpPr>
          <p:cNvPr id="6" name="Content Placeholder 5"/>
          <p:cNvSpPr>
            <a:spLocks noGrp="1"/>
          </p:cNvSpPr>
          <p:nvPr>
            <p:ph idx="1"/>
          </p:nvPr>
        </p:nvSpPr>
        <p:spPr>
          <a:xfrm>
            <a:off x="533400" y="1066800"/>
            <a:ext cx="8229600" cy="4734296"/>
          </a:xfrm>
        </p:spPr>
        <p:txBody>
          <a:bodyPr>
            <a:noAutofit/>
          </a:bodyPr>
          <a:lstStyle/>
          <a:p>
            <a:pPr marL="0" indent="0">
              <a:buNone/>
            </a:pPr>
            <a:r>
              <a:rPr lang="en-US" sz="2400" dirty="0" smtClean="0">
                <a:solidFill>
                  <a:srgbClr val="009EC2"/>
                </a:solidFill>
              </a:rPr>
              <a:t>The Data Measures Guide can help you determine more than 10 different metrics, including—</a:t>
            </a:r>
            <a:endParaRPr lang="en-US" sz="1600" dirty="0"/>
          </a:p>
          <a:p>
            <a:r>
              <a:rPr lang="en-US" sz="2000" dirty="0" smtClean="0"/>
              <a:t>SSD-ETT compliance and contraindication rates</a:t>
            </a:r>
          </a:p>
          <a:p>
            <a:r>
              <a:rPr lang="en-US" sz="2000" dirty="0" smtClean="0"/>
              <a:t>HOB compliance and contraindication rates</a:t>
            </a:r>
          </a:p>
          <a:p>
            <a:r>
              <a:rPr lang="en-US" sz="2000" dirty="0"/>
              <a:t>Percentage of achieving RASS/SAS target</a:t>
            </a:r>
          </a:p>
          <a:p>
            <a:r>
              <a:rPr lang="en-US" sz="2000" dirty="0"/>
              <a:t>Percentage of RASS/SAS actual being  {-1, 0, 1} or {4, 5}</a:t>
            </a:r>
          </a:p>
          <a:p>
            <a:r>
              <a:rPr lang="en-US" sz="2000" dirty="0"/>
              <a:t>Distribution of RASS/SAS Actual </a:t>
            </a:r>
            <a:r>
              <a:rPr lang="en-US" sz="2000" dirty="0" smtClean="0"/>
              <a:t>Scores</a:t>
            </a:r>
          </a:p>
          <a:p>
            <a:r>
              <a:rPr lang="en-US" sz="2000" dirty="0" smtClean="0"/>
              <a:t>Delirium </a:t>
            </a:r>
            <a:r>
              <a:rPr lang="en-US" sz="2000" dirty="0"/>
              <a:t>assessment participation </a:t>
            </a:r>
            <a:r>
              <a:rPr lang="en-US" sz="2000" dirty="0" smtClean="0"/>
              <a:t>rate</a:t>
            </a:r>
            <a:endParaRPr lang="en-US" sz="2000" dirty="0"/>
          </a:p>
          <a:p>
            <a:r>
              <a:rPr lang="en-US" sz="2000" dirty="0"/>
              <a:t>Percentage of CAM-ICU negative, ICDSC negative, or ASE ≤2 (no delirium)</a:t>
            </a:r>
          </a:p>
          <a:p>
            <a:r>
              <a:rPr lang="en-US" sz="2000" dirty="0"/>
              <a:t>Percentage of incorrectly reporting CAM-ICU/ICDSC/ASE UTA (Unable </a:t>
            </a:r>
            <a:r>
              <a:rPr lang="en-US" sz="2000" dirty="0" smtClean="0"/>
              <a:t>To </a:t>
            </a:r>
            <a:r>
              <a:rPr lang="en-US" sz="2000" dirty="0"/>
              <a:t>Assess</a:t>
            </a:r>
            <a:r>
              <a:rPr lang="en-US" sz="2000" dirty="0" smtClean="0"/>
              <a:t>)</a:t>
            </a:r>
          </a:p>
          <a:p>
            <a:r>
              <a:rPr lang="en-US" sz="2000" dirty="0" smtClean="0"/>
              <a:t>SAT and SBT compliance and contraindication rates</a:t>
            </a:r>
            <a:endParaRPr lang="en-US" sz="2000" dirty="0"/>
          </a:p>
          <a:p>
            <a:endParaRPr lang="en-US" dirty="0"/>
          </a:p>
        </p:txBody>
      </p:sp>
    </p:spTree>
    <p:extLst>
      <p:ext uri="{BB962C8B-B14F-4D97-AF65-F5344CB8AC3E}">
        <p14:creationId xmlns:p14="http://schemas.microsoft.com/office/powerpoint/2010/main" val="4067031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Measures Guide</a:t>
            </a:r>
            <a:endParaRPr lang="en-US" dirty="0"/>
          </a:p>
        </p:txBody>
      </p:sp>
      <p:sp>
        <p:nvSpPr>
          <p:cNvPr id="6" name="Content Placeholder 5"/>
          <p:cNvSpPr>
            <a:spLocks noGrp="1"/>
          </p:cNvSpPr>
          <p:nvPr>
            <p:ph idx="1"/>
          </p:nvPr>
        </p:nvSpPr>
        <p:spPr>
          <a:xfrm>
            <a:off x="304800" y="1371600"/>
            <a:ext cx="8839200" cy="4734296"/>
          </a:xfrm>
        </p:spPr>
        <p:txBody>
          <a:bodyPr>
            <a:normAutofit/>
          </a:bodyPr>
          <a:lstStyle/>
          <a:p>
            <a:pPr marL="0" indent="0">
              <a:buNone/>
            </a:pPr>
            <a:r>
              <a:rPr lang="en-US" dirty="0">
                <a:solidFill>
                  <a:srgbClr val="009EC2"/>
                </a:solidFill>
              </a:rPr>
              <a:t>Data should drive all quality improvement efforts</a:t>
            </a:r>
            <a:r>
              <a:rPr lang="en-US" dirty="0" smtClean="0">
                <a:solidFill>
                  <a:srgbClr val="009EC2"/>
                </a:solidFill>
              </a:rPr>
              <a:t>…</a:t>
            </a:r>
            <a:endParaRPr lang="en-US" dirty="0">
              <a:solidFill>
                <a:srgbClr val="009EC2"/>
              </a:solidFill>
            </a:endParaRPr>
          </a:p>
          <a:p>
            <a:pPr marL="0" indent="0">
              <a:buNone/>
            </a:pPr>
            <a:r>
              <a:rPr lang="en-US" sz="2400" dirty="0" smtClean="0"/>
              <a:t>The </a:t>
            </a:r>
            <a:r>
              <a:rPr lang="en-US" sz="2400" dirty="0"/>
              <a:t>Data Measures Guide provides detailed instructions on how to calculate and evaluate process and outcome measures in your unit using data gathered from the data collection tools provided for this safety program. The guide can be found on the AHRQ Web site at </a:t>
            </a:r>
            <a:r>
              <a:rPr lang="en-US" sz="2400" dirty="0">
                <a:hlinkClick r:id="rId3"/>
              </a:rPr>
              <a:t>www.ahrq.gov/HAImvp</a:t>
            </a:r>
            <a:r>
              <a:rPr lang="en-US" sz="2400" dirty="0"/>
              <a:t>. </a:t>
            </a:r>
          </a:p>
          <a:p>
            <a:endParaRPr lang="en-US" dirty="0"/>
          </a:p>
        </p:txBody>
      </p:sp>
    </p:spTree>
    <p:extLst>
      <p:ext uri="{BB962C8B-B14F-4D97-AF65-F5344CB8AC3E}">
        <p14:creationId xmlns:p14="http://schemas.microsoft.com/office/powerpoint/2010/main" val="1841346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Questions?"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105706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dirty="0" smtClean="0"/>
              <a:t>Data Collection</a:t>
            </a:r>
          </a:p>
        </p:txBody>
      </p:sp>
      <p:sp>
        <p:nvSpPr>
          <p:cNvPr id="14339" name="Content Placeholder 4"/>
          <p:cNvSpPr>
            <a:spLocks noGrp="1"/>
          </p:cNvSpPr>
          <p:nvPr>
            <p:ph idx="1"/>
          </p:nvPr>
        </p:nvSpPr>
        <p:spPr/>
        <p:txBody>
          <a:bodyPr>
            <a:normAutofit fontScale="92500"/>
          </a:bodyPr>
          <a:lstStyle/>
          <a:p>
            <a:r>
              <a:rPr lang="en-US" dirty="0"/>
              <a:t>Drives quality improvement efforts</a:t>
            </a:r>
          </a:p>
          <a:p>
            <a:r>
              <a:rPr lang="en-US" dirty="0" smtClean="0"/>
              <a:t>Can be used for quality improvement processes or for </a:t>
            </a:r>
            <a:r>
              <a:rPr lang="en-US" dirty="0"/>
              <a:t>research</a:t>
            </a:r>
          </a:p>
          <a:p>
            <a:r>
              <a:rPr lang="en-US" dirty="0"/>
              <a:t>Provides quantifiable measures of care practices</a:t>
            </a:r>
          </a:p>
          <a:p>
            <a:r>
              <a:rPr lang="en-US" dirty="0"/>
              <a:t>Guides patient safety conversations</a:t>
            </a:r>
          </a:p>
          <a:p>
            <a:r>
              <a:rPr lang="en-US" dirty="0"/>
              <a:t>Justifies resource allocations </a:t>
            </a:r>
          </a:p>
          <a:p>
            <a:pPr lvl="1"/>
            <a:r>
              <a:rPr lang="en-US" sz="2400" dirty="0"/>
              <a:t>Human resources (time)</a:t>
            </a:r>
          </a:p>
          <a:p>
            <a:pPr lvl="1"/>
            <a:r>
              <a:rPr lang="en-US" sz="2400" dirty="0"/>
              <a:t>Financial resources (money)</a:t>
            </a:r>
          </a:p>
          <a:p>
            <a:pPr lvl="1"/>
            <a:r>
              <a:rPr lang="en-US" sz="2400" dirty="0"/>
              <a:t>Supplies and equipment (stuff)</a:t>
            </a:r>
          </a:p>
          <a:p>
            <a:endParaRPr lang="en-US" sz="3200" dirty="0"/>
          </a:p>
        </p:txBody>
      </p:sp>
    </p:spTree>
    <p:extLst>
      <p:ext uri="{BB962C8B-B14F-4D97-AF65-F5344CB8AC3E}">
        <p14:creationId xmlns:p14="http://schemas.microsoft.com/office/powerpoint/2010/main" val="175221950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Daily Care Processes Data Collection Tool</a:t>
            </a:r>
            <a:endParaRPr lang="en-US" dirty="0"/>
          </a:p>
        </p:txBody>
      </p:sp>
      <p:sp>
        <p:nvSpPr>
          <p:cNvPr id="8" name="Content Placeholder 7"/>
          <p:cNvSpPr>
            <a:spLocks noGrp="1"/>
          </p:cNvSpPr>
          <p:nvPr>
            <p:ph sz="half" idx="2"/>
          </p:nvPr>
        </p:nvSpPr>
        <p:spPr>
          <a:xfrm>
            <a:off x="5486400" y="1470409"/>
            <a:ext cx="3505200" cy="4525963"/>
          </a:xfrm>
        </p:spPr>
        <p:txBody>
          <a:bodyPr>
            <a:normAutofit/>
          </a:bodyPr>
          <a:lstStyle/>
          <a:p>
            <a:r>
              <a:rPr lang="en-US" sz="2400" dirty="0" smtClean="0"/>
              <a:t>Intubation</a:t>
            </a:r>
          </a:p>
          <a:p>
            <a:r>
              <a:rPr lang="en-US" sz="2400" dirty="0" smtClean="0"/>
              <a:t>SSD-ETT</a:t>
            </a:r>
          </a:p>
          <a:p>
            <a:r>
              <a:rPr lang="en-US" sz="2400" dirty="0" smtClean="0"/>
              <a:t>HOB</a:t>
            </a:r>
          </a:p>
          <a:p>
            <a:r>
              <a:rPr lang="en-US" sz="2400" dirty="0" smtClean="0"/>
              <a:t>Sedation scale</a:t>
            </a:r>
          </a:p>
          <a:p>
            <a:r>
              <a:rPr lang="en-US" sz="2400" dirty="0" smtClean="0"/>
              <a:t>Delirium assessment</a:t>
            </a:r>
          </a:p>
          <a:p>
            <a:r>
              <a:rPr lang="en-US" sz="2400" dirty="0" smtClean="0"/>
              <a:t>SAT and SBT</a:t>
            </a:r>
            <a:endParaRPr lang="en-US" dirty="0" smtClean="0"/>
          </a:p>
          <a:p>
            <a:pPr lvl="1"/>
            <a:endParaRPr lang="en-US" dirty="0"/>
          </a:p>
        </p:txBody>
      </p:sp>
      <p:pic>
        <p:nvPicPr>
          <p:cNvPr id="5" name="Picture 4" descr="Image of the AHRQ Safety Program for Mechanically Ventilated Patients Daily Care Processes Data Collection Tool" title="Daily Care Processes Data Collection Tool"/>
          <p:cNvPicPr>
            <a:picLocks noChangeAspect="1"/>
          </p:cNvPicPr>
          <p:nvPr/>
        </p:nvPicPr>
        <p:blipFill>
          <a:blip r:embed="rId2"/>
          <a:stretch>
            <a:fillRect/>
          </a:stretch>
        </p:blipFill>
        <p:spPr>
          <a:xfrm>
            <a:off x="424543" y="1600200"/>
            <a:ext cx="4840382" cy="3657600"/>
          </a:xfrm>
          <a:prstGeom prst="rect">
            <a:avLst/>
          </a:prstGeom>
          <a:ln>
            <a:solidFill>
              <a:schemeClr val="bg1">
                <a:lumMod val="75000"/>
              </a:schemeClr>
            </a:solidFill>
          </a:ln>
        </p:spPr>
      </p:pic>
    </p:spTree>
    <p:extLst>
      <p:ext uri="{BB962C8B-B14F-4D97-AF65-F5344CB8AC3E}">
        <p14:creationId xmlns:p14="http://schemas.microsoft.com/office/powerpoint/2010/main" val="224837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the AHRQ Safety Program for Mechanically Ventilated Patients Daily Care Processes Data Collection Tool" title="Data Collection Tool"/>
          <p:cNvPicPr>
            <a:picLocks noChangeAspect="1"/>
          </p:cNvPicPr>
          <p:nvPr/>
        </p:nvPicPr>
        <p:blipFill>
          <a:blip r:embed="rId2"/>
          <a:stretch>
            <a:fillRect/>
          </a:stretch>
        </p:blipFill>
        <p:spPr>
          <a:xfrm>
            <a:off x="304800" y="1143000"/>
            <a:ext cx="3804115" cy="2879304"/>
          </a:xfrm>
          <a:prstGeom prst="rect">
            <a:avLst/>
          </a:prstGeom>
        </p:spPr>
      </p:pic>
      <p:sp>
        <p:nvSpPr>
          <p:cNvPr id="7" name="Title 6"/>
          <p:cNvSpPr>
            <a:spLocks noGrp="1"/>
          </p:cNvSpPr>
          <p:nvPr>
            <p:ph type="title"/>
          </p:nvPr>
        </p:nvSpPr>
        <p:spPr/>
        <p:txBody>
          <a:bodyPr>
            <a:normAutofit/>
          </a:bodyPr>
          <a:lstStyle/>
          <a:p>
            <a:r>
              <a:rPr lang="en-US" dirty="0" smtClean="0"/>
              <a:t>Data Collection: Intubation, SSD-ETT, and HOB</a:t>
            </a:r>
            <a:endParaRPr lang="en-US" dirty="0"/>
          </a:p>
        </p:txBody>
      </p:sp>
      <p:pic>
        <p:nvPicPr>
          <p:cNvPr id="13" name="Picture 12" descr="red_circle.png"/>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5888" y="2093442"/>
            <a:ext cx="1529112" cy="649757"/>
          </a:xfrm>
          <a:prstGeom prst="rect">
            <a:avLst/>
          </a:prstGeom>
        </p:spPr>
      </p:pic>
      <p:pic>
        <p:nvPicPr>
          <p:cNvPr id="3" name="Picture 2" descr="Close up of the intubation, SSD-ETT, and HOB columns of the Daily Care Processes Data Collection Tool" title="Intubation, SSD-ETT, and HOB"/>
          <p:cNvPicPr>
            <a:picLocks noChangeAspect="1"/>
          </p:cNvPicPr>
          <p:nvPr/>
        </p:nvPicPr>
        <p:blipFill rotWithShape="1">
          <a:blip r:embed="rId4"/>
          <a:srcRect b="1742"/>
          <a:stretch/>
        </p:blipFill>
        <p:spPr>
          <a:xfrm>
            <a:off x="4419600" y="1676400"/>
            <a:ext cx="4123178" cy="3968262"/>
          </a:xfrm>
          <a:prstGeom prst="rect">
            <a:avLst/>
          </a:prstGeom>
          <a:ln w="6350">
            <a:solidFill>
              <a:schemeClr val="bg1">
                <a:lumMod val="75000"/>
              </a:schemeClr>
            </a:solidFill>
          </a:ln>
        </p:spPr>
      </p:pic>
    </p:spTree>
    <p:extLst>
      <p:ext uri="{BB962C8B-B14F-4D97-AF65-F5344CB8AC3E}">
        <p14:creationId xmlns:p14="http://schemas.microsoft.com/office/powerpoint/2010/main" val="215198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Let’s Begin…</a:t>
            </a:r>
            <a:endParaRPr lang="en-US" sz="4000" dirty="0"/>
          </a:p>
        </p:txBody>
      </p:sp>
      <p:sp>
        <p:nvSpPr>
          <p:cNvPr id="9" name="Content Placeholder 4"/>
          <p:cNvSpPr>
            <a:spLocks noGrp="1"/>
          </p:cNvSpPr>
          <p:nvPr>
            <p:ph sz="half" idx="1"/>
          </p:nvPr>
        </p:nvSpPr>
        <p:spPr>
          <a:xfrm>
            <a:off x="1143000" y="1394619"/>
            <a:ext cx="4038600" cy="4525963"/>
          </a:xfrm>
        </p:spPr>
        <p:txBody>
          <a:bodyPr>
            <a:normAutofit fontScale="85000" lnSpcReduction="20000"/>
          </a:bodyPr>
          <a:lstStyle/>
          <a:p>
            <a:pPr>
              <a:buNone/>
            </a:pPr>
            <a:r>
              <a:rPr lang="en-US" sz="3800" dirty="0">
                <a:solidFill>
                  <a:srgbClr val="009EC2"/>
                </a:solidFill>
                <a:cs typeface="Times New Roman" pitchFamily="18" charset="0"/>
              </a:rPr>
              <a:t>Fill </a:t>
            </a:r>
            <a:r>
              <a:rPr lang="en-US" sz="3800" dirty="0" smtClean="0">
                <a:solidFill>
                  <a:srgbClr val="009EC2"/>
                </a:solidFill>
                <a:cs typeface="Times New Roman" pitchFamily="18" charset="0"/>
              </a:rPr>
              <a:t>out for all beds</a:t>
            </a:r>
            <a:endParaRPr lang="en-US" sz="3800" dirty="0">
              <a:solidFill>
                <a:srgbClr val="009EC2"/>
              </a:solidFill>
              <a:cs typeface="Times New Roman" pitchFamily="18" charset="0"/>
            </a:endParaRPr>
          </a:p>
          <a:p>
            <a:r>
              <a:rPr lang="en-US" sz="3200" dirty="0">
                <a:cs typeface="Times New Roman" pitchFamily="18" charset="0"/>
              </a:rPr>
              <a:t>Track by bed, not by patient</a:t>
            </a:r>
          </a:p>
          <a:p>
            <a:r>
              <a:rPr lang="en-US" sz="3200" dirty="0">
                <a:cs typeface="Times New Roman" pitchFamily="18" charset="0"/>
              </a:rPr>
              <a:t>Include</a:t>
            </a:r>
          </a:p>
          <a:p>
            <a:pPr lvl="1"/>
            <a:r>
              <a:rPr lang="en-US" sz="2800" dirty="0">
                <a:cs typeface="Times New Roman" pitchFamily="18" charset="0"/>
              </a:rPr>
              <a:t>Bed number</a:t>
            </a:r>
          </a:p>
          <a:p>
            <a:pPr lvl="1"/>
            <a:r>
              <a:rPr lang="en-US" sz="2800" dirty="0">
                <a:cs typeface="Times New Roman" pitchFamily="18" charset="0"/>
              </a:rPr>
              <a:t>Was the patient in that bed intubated or trached AND on mechanical ventilation at the time of </a:t>
            </a:r>
            <a:r>
              <a:rPr lang="en-US" sz="2800" dirty="0" smtClean="0">
                <a:cs typeface="Times New Roman" pitchFamily="18" charset="0"/>
              </a:rPr>
              <a:t>observation?</a:t>
            </a:r>
            <a:endParaRPr lang="en-US" sz="2800" dirty="0">
              <a:cs typeface="Times New Roman" pitchFamily="18" charset="0"/>
            </a:endParaRPr>
          </a:p>
          <a:p>
            <a:pPr lvl="2"/>
            <a:r>
              <a:rPr lang="en-US" b="1" dirty="0">
                <a:cs typeface="Times New Roman" pitchFamily="18" charset="0"/>
              </a:rPr>
              <a:t>Y</a:t>
            </a:r>
            <a:r>
              <a:rPr lang="en-US" dirty="0">
                <a:cs typeface="Times New Roman" pitchFamily="18" charset="0"/>
              </a:rPr>
              <a:t> = Yes</a:t>
            </a:r>
          </a:p>
          <a:p>
            <a:pPr lvl="2"/>
            <a:r>
              <a:rPr lang="en-US" b="1" dirty="0">
                <a:cs typeface="Times New Roman" pitchFamily="18" charset="0"/>
              </a:rPr>
              <a:t>N</a:t>
            </a:r>
            <a:r>
              <a:rPr lang="en-US" dirty="0">
                <a:cs typeface="Times New Roman" pitchFamily="18" charset="0"/>
              </a:rPr>
              <a:t> = No</a:t>
            </a:r>
          </a:p>
          <a:p>
            <a:pPr lvl="2"/>
            <a:r>
              <a:rPr lang="en-US" b="1" dirty="0">
                <a:cs typeface="Times New Roman" pitchFamily="18" charset="0"/>
              </a:rPr>
              <a:t>E</a:t>
            </a:r>
            <a:r>
              <a:rPr lang="en-US" dirty="0">
                <a:cs typeface="Times New Roman" pitchFamily="18" charset="0"/>
              </a:rPr>
              <a:t> = Empty bed</a:t>
            </a:r>
          </a:p>
          <a:p>
            <a:pPr>
              <a:buNone/>
            </a:pPr>
            <a:endParaRPr lang="en-US" dirty="0" smtClean="0">
              <a:cs typeface="Times New Roman" pitchFamily="18" charset="0"/>
            </a:endParaRPr>
          </a:p>
        </p:txBody>
      </p:sp>
      <p:pic>
        <p:nvPicPr>
          <p:cNvPr id="3" name="Picture 2" descr="Detail of intubation column from Daily Care Process Data Collection Tool" title="Intubation"/>
          <p:cNvPicPr>
            <a:picLocks noChangeAspect="1"/>
          </p:cNvPicPr>
          <p:nvPr/>
        </p:nvPicPr>
        <p:blipFill rotWithShape="1">
          <a:blip r:embed="rId3"/>
          <a:srcRect b="2071"/>
          <a:stretch/>
        </p:blipFill>
        <p:spPr>
          <a:xfrm>
            <a:off x="5943600" y="1143001"/>
            <a:ext cx="1239619" cy="5029200"/>
          </a:xfrm>
          <a:prstGeom prst="rect">
            <a:avLst/>
          </a:prstGeom>
          <a:ln w="6350">
            <a:solidFill>
              <a:schemeClr val="bg1">
                <a:lumMod val="75000"/>
              </a:schemeClr>
            </a:solidFill>
          </a:ln>
        </p:spPr>
      </p:pic>
    </p:spTree>
    <p:extLst>
      <p:ext uri="{BB962C8B-B14F-4D97-AF65-F5344CB8AC3E}">
        <p14:creationId xmlns:p14="http://schemas.microsoft.com/office/powerpoint/2010/main" val="3410449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Date of Intubation</a:t>
            </a:r>
            <a:endParaRPr lang="en-US" sz="4000" dirty="0"/>
          </a:p>
        </p:txBody>
      </p:sp>
      <p:sp>
        <p:nvSpPr>
          <p:cNvPr id="9" name="Content Placeholder 4"/>
          <p:cNvSpPr>
            <a:spLocks noGrp="1"/>
          </p:cNvSpPr>
          <p:nvPr>
            <p:ph sz="half" idx="1"/>
          </p:nvPr>
        </p:nvSpPr>
        <p:spPr>
          <a:xfrm>
            <a:off x="838200" y="1371599"/>
            <a:ext cx="4038600" cy="4525963"/>
          </a:xfrm>
        </p:spPr>
        <p:txBody>
          <a:bodyPr>
            <a:normAutofit fontScale="85000" lnSpcReduction="10000"/>
          </a:bodyPr>
          <a:lstStyle/>
          <a:p>
            <a:pPr marL="0" indent="0">
              <a:lnSpc>
                <a:spcPct val="110000"/>
              </a:lnSpc>
              <a:buNone/>
            </a:pPr>
            <a:r>
              <a:rPr lang="en-US" sz="3800" dirty="0">
                <a:solidFill>
                  <a:srgbClr val="009EC2"/>
                </a:solidFill>
                <a:cs typeface="Times New Roman" pitchFamily="18" charset="0"/>
              </a:rPr>
              <a:t>Enter the date the patient was intubated</a:t>
            </a:r>
          </a:p>
          <a:p>
            <a:pPr marL="403225" lvl="1" indent="-284163">
              <a:lnSpc>
                <a:spcPct val="110000"/>
              </a:lnSpc>
              <a:buFont typeface="Arial" panose="020B0604020202020204" pitchFamily="34" charset="0"/>
              <a:buChar char="•"/>
            </a:pPr>
            <a:r>
              <a:rPr lang="en-US" sz="2800" dirty="0">
                <a:cs typeface="Times New Roman" pitchFamily="18" charset="0"/>
              </a:rPr>
              <a:t>If the date is not available</a:t>
            </a:r>
            <a:r>
              <a:rPr lang="en-US" sz="2800" b="1" dirty="0">
                <a:cs typeface="Times New Roman" pitchFamily="18" charset="0"/>
              </a:rPr>
              <a:t>*</a:t>
            </a:r>
            <a:r>
              <a:rPr lang="en-US" sz="2800" dirty="0">
                <a:cs typeface="Times New Roman" pitchFamily="18" charset="0"/>
              </a:rPr>
              <a:t>, enter admission date (either to the unit or to the hospital, as appropriate)</a:t>
            </a:r>
          </a:p>
          <a:p>
            <a:pPr marL="403225" lvl="1" indent="-284163">
              <a:lnSpc>
                <a:spcPct val="110000"/>
              </a:lnSpc>
              <a:buFont typeface="Arial" panose="020B0604020202020204" pitchFamily="34" charset="0"/>
              <a:buChar char="•"/>
            </a:pPr>
            <a:r>
              <a:rPr lang="en-US" sz="2800" dirty="0">
                <a:cs typeface="Times New Roman" pitchFamily="18" charset="0"/>
              </a:rPr>
              <a:t>If the patient is extubated and re-intubated within 24 hours, use the original date</a:t>
            </a:r>
          </a:p>
          <a:p>
            <a:pPr lvl="1">
              <a:lnSpc>
                <a:spcPct val="110000"/>
              </a:lnSpc>
              <a:buNone/>
            </a:pPr>
            <a:r>
              <a:rPr lang="en-US" sz="2000" dirty="0">
                <a:cs typeface="Times New Roman" pitchFamily="18" charset="0"/>
              </a:rPr>
              <a:t>*i.e., when from an outside institution</a:t>
            </a:r>
          </a:p>
          <a:p>
            <a:pPr>
              <a:buNone/>
            </a:pPr>
            <a:endParaRPr lang="en-US" dirty="0" smtClean="0">
              <a:cs typeface="Times New Roman" pitchFamily="18" charset="0"/>
            </a:endParaRPr>
          </a:p>
        </p:txBody>
      </p:sp>
      <p:pic>
        <p:nvPicPr>
          <p:cNvPr id="4" name="Picture 3" descr="Detail of the date of intubation column of the Daily Care Processes Data Collection Tool" title="Date of Intubation"/>
          <p:cNvPicPr>
            <a:picLocks noChangeAspect="1"/>
          </p:cNvPicPr>
          <p:nvPr/>
        </p:nvPicPr>
        <p:blipFill>
          <a:blip r:embed="rId3"/>
          <a:stretch>
            <a:fillRect/>
          </a:stretch>
        </p:blipFill>
        <p:spPr>
          <a:xfrm>
            <a:off x="5715000" y="1143000"/>
            <a:ext cx="1143000" cy="4983163"/>
          </a:xfrm>
          <a:prstGeom prst="rect">
            <a:avLst/>
          </a:prstGeom>
          <a:ln>
            <a:solidFill>
              <a:schemeClr val="bg1">
                <a:lumMod val="75000"/>
              </a:schemeClr>
            </a:solidFill>
          </a:ln>
        </p:spPr>
      </p:pic>
    </p:spTree>
    <p:extLst>
      <p:ext uri="{BB962C8B-B14F-4D97-AF65-F5344CB8AC3E}">
        <p14:creationId xmlns:p14="http://schemas.microsoft.com/office/powerpoint/2010/main" val="42625261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SSD-ETT</a:t>
            </a:r>
            <a:endParaRPr lang="en-US" sz="4000" dirty="0"/>
          </a:p>
        </p:txBody>
      </p:sp>
      <p:sp>
        <p:nvSpPr>
          <p:cNvPr id="9" name="Content Placeholder 4"/>
          <p:cNvSpPr>
            <a:spLocks noGrp="1"/>
          </p:cNvSpPr>
          <p:nvPr>
            <p:ph sz="half" idx="1"/>
          </p:nvPr>
        </p:nvSpPr>
        <p:spPr>
          <a:xfrm>
            <a:off x="1219200" y="1497012"/>
            <a:ext cx="4038600" cy="4525963"/>
          </a:xfrm>
        </p:spPr>
        <p:txBody>
          <a:bodyPr>
            <a:normAutofit/>
          </a:bodyPr>
          <a:lstStyle/>
          <a:p>
            <a:pPr>
              <a:spcAft>
                <a:spcPts val="1200"/>
              </a:spcAft>
            </a:pPr>
            <a:r>
              <a:rPr lang="en-US" dirty="0" smtClean="0">
                <a:cs typeface="Times New Roman" pitchFamily="18" charset="0"/>
              </a:rPr>
              <a:t>Evaluate daily for patients receiving mechanical ventilation</a:t>
            </a:r>
          </a:p>
          <a:p>
            <a:pPr>
              <a:spcAft>
                <a:spcPts val="1200"/>
              </a:spcAft>
            </a:pPr>
            <a:r>
              <a:rPr lang="en-US" dirty="0" smtClean="0">
                <a:cs typeface="Times New Roman" pitchFamily="18" charset="0"/>
              </a:rPr>
              <a:t>Does the patient have a subglottic secretion drainage endotracheal tube?</a:t>
            </a:r>
            <a:endParaRPr lang="en-US" sz="2000" dirty="0" smtClean="0">
              <a:cs typeface="Times New Roman" pitchFamily="18" charset="0"/>
            </a:endParaRPr>
          </a:p>
          <a:p>
            <a:pPr lvl="2">
              <a:spcAft>
                <a:spcPts val="1200"/>
              </a:spcAft>
            </a:pPr>
            <a:endParaRPr lang="en-US" sz="2800" dirty="0" smtClean="0">
              <a:cs typeface="Times New Roman" pitchFamily="18" charset="0"/>
            </a:endParaRPr>
          </a:p>
          <a:p>
            <a:pPr lvl="1">
              <a:spcAft>
                <a:spcPts val="1200"/>
              </a:spcAft>
            </a:pPr>
            <a:endParaRPr lang="en-US" sz="2800" dirty="0" smtClean="0">
              <a:cs typeface="Times New Roman" pitchFamily="18" charset="0"/>
            </a:endParaRPr>
          </a:p>
        </p:txBody>
      </p:sp>
      <p:pic>
        <p:nvPicPr>
          <p:cNvPr id="2" name="Picture 1" descr="Detail of the SSD-ETT column" title="SSD-ETT"/>
          <p:cNvPicPr>
            <a:picLocks noChangeAspect="1"/>
          </p:cNvPicPr>
          <p:nvPr/>
        </p:nvPicPr>
        <p:blipFill>
          <a:blip r:embed="rId3"/>
          <a:stretch>
            <a:fillRect/>
          </a:stretch>
        </p:blipFill>
        <p:spPr>
          <a:xfrm>
            <a:off x="5867400" y="1143000"/>
            <a:ext cx="533400" cy="5233988"/>
          </a:xfrm>
          <a:prstGeom prst="rect">
            <a:avLst/>
          </a:prstGeom>
          <a:ln>
            <a:solidFill>
              <a:schemeClr val="bg1">
                <a:lumMod val="75000"/>
              </a:schemeClr>
            </a:solidFill>
          </a:ln>
        </p:spPr>
      </p:pic>
    </p:spTree>
    <p:extLst>
      <p:ext uri="{BB962C8B-B14F-4D97-AF65-F5344CB8AC3E}">
        <p14:creationId xmlns:p14="http://schemas.microsoft.com/office/powerpoint/2010/main" val="20176760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41040</TotalTime>
  <Words>2012</Words>
  <Application>Microsoft Office PowerPoint</Application>
  <PresentationFormat>On-screen Show (4:3)</PresentationFormat>
  <Paragraphs>282</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HAI Cusp Slide template</vt:lpstr>
      <vt:lpstr>Measure Descriptions for  Daily Care Processes  </vt:lpstr>
      <vt:lpstr>Learning Objectives</vt:lpstr>
      <vt:lpstr>Daily Care Processes: Key Interventions</vt:lpstr>
      <vt:lpstr>Data Collection</vt:lpstr>
      <vt:lpstr>Daily Care Processes Data Collection Tool</vt:lpstr>
      <vt:lpstr>Data Collection: Intubation, SSD-ETT, and HOB</vt:lpstr>
      <vt:lpstr>Let’s Begin…</vt:lpstr>
      <vt:lpstr>Date of Intubation</vt:lpstr>
      <vt:lpstr>SSD-ETT</vt:lpstr>
      <vt:lpstr>SSD-ETT</vt:lpstr>
      <vt:lpstr>SSD-ETT Contraindications</vt:lpstr>
      <vt:lpstr>Location of Intubation</vt:lpstr>
      <vt:lpstr>HOB ≥ 30 Degrees</vt:lpstr>
      <vt:lpstr>HOB Elevation Contraindications</vt:lpstr>
      <vt:lpstr>Data Collection: Sedation and Delirium</vt:lpstr>
      <vt:lpstr>Sedation Scale</vt:lpstr>
      <vt:lpstr>Sedation Scale</vt:lpstr>
      <vt:lpstr>Sedation Scale: Target RASS</vt:lpstr>
      <vt:lpstr>Sedation Scale: Actual RASS</vt:lpstr>
      <vt:lpstr>Sedation Scale: Target SAS</vt:lpstr>
      <vt:lpstr>Sedation Scale: Actual SAS</vt:lpstr>
      <vt:lpstr>Sedation Scale: NU</vt:lpstr>
      <vt:lpstr>Delirium Assessment</vt:lpstr>
      <vt:lpstr>Delirium Assessment</vt:lpstr>
      <vt:lpstr>Delirium Assessment: CAM-ICU</vt:lpstr>
      <vt:lpstr>Delirium Assessment: ICDSC</vt:lpstr>
      <vt:lpstr>Delirium Assessment: Attention Screening Exam</vt:lpstr>
      <vt:lpstr>Attention Screening Exam</vt:lpstr>
      <vt:lpstr>Attention Screening Exam</vt:lpstr>
      <vt:lpstr>Attention Screening Exam</vt:lpstr>
      <vt:lpstr>Data Collection: SAT and SBT</vt:lpstr>
      <vt:lpstr>Spontaneous Awaking Trial</vt:lpstr>
      <vt:lpstr>SAT – Contraindications</vt:lpstr>
      <vt:lpstr>Spontaneous Breathing Trial</vt:lpstr>
      <vt:lpstr>SBT – Contraindications</vt:lpstr>
      <vt:lpstr>SBT – With Sedatives Off</vt:lpstr>
      <vt:lpstr>Data Measures Guide</vt:lpstr>
      <vt:lpstr>Data Measures Guide</vt:lpstr>
      <vt:lpstr>Questions?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250</cp:revision>
  <cp:lastPrinted>2015-02-02T16:57:38Z</cp:lastPrinted>
  <dcterms:created xsi:type="dcterms:W3CDTF">2014-05-21T20:05:58Z</dcterms:created>
  <dcterms:modified xsi:type="dcterms:W3CDTF">2017-01-16T21:29:07Z</dcterms:modified>
  <cp:category>safety program for surgery, patient safety, CUSP, science of safety, surgical site infections, SUSP, healthcare associated infections</cp:category>
</cp:coreProperties>
</file>