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53" r:id="rId2"/>
    <p:sldId id="377" r:id="rId3"/>
    <p:sldId id="431" r:id="rId4"/>
    <p:sldId id="393" r:id="rId5"/>
    <p:sldId id="417" r:id="rId6"/>
    <p:sldId id="404" r:id="rId7"/>
    <p:sldId id="403" r:id="rId8"/>
    <p:sldId id="387" r:id="rId9"/>
    <p:sldId id="414" r:id="rId10"/>
    <p:sldId id="398" r:id="rId11"/>
    <p:sldId id="445" r:id="rId12"/>
    <p:sldId id="444" r:id="rId13"/>
    <p:sldId id="443" r:id="rId14"/>
    <p:sldId id="407" r:id="rId15"/>
    <p:sldId id="409" r:id="rId16"/>
    <p:sldId id="399" r:id="rId17"/>
    <p:sldId id="410" r:id="rId18"/>
    <p:sldId id="446" r:id="rId19"/>
    <p:sldId id="449" r:id="rId20"/>
    <p:sldId id="448" r:id="rId21"/>
    <p:sldId id="450" r:id="rId22"/>
    <p:sldId id="451" r:id="rId23"/>
    <p:sldId id="452" r:id="rId24"/>
    <p:sldId id="432" r:id="rId25"/>
    <p:sldId id="394" r:id="rId26"/>
    <p:sldId id="396" r:id="rId27"/>
    <p:sldId id="397" r:id="rId28"/>
    <p:sldId id="433" r:id="rId29"/>
    <p:sldId id="400" r:id="rId30"/>
    <p:sldId id="401" r:id="rId31"/>
    <p:sldId id="416" r:id="rId32"/>
    <p:sldId id="423" r:id="rId33"/>
    <p:sldId id="454" r:id="rId34"/>
    <p:sldId id="434" r:id="rId35"/>
    <p:sldId id="437" r:id="rId36"/>
    <p:sldId id="440" r:id="rId37"/>
    <p:sldId id="435" r:id="rId38"/>
    <p:sldId id="436" r:id="rId39"/>
    <p:sldId id="453" r:id="rId40"/>
    <p:sldId id="428" r:id="rId41"/>
    <p:sldId id="426" r:id="rId42"/>
    <p:sldId id="427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" initials="AA" lastIdx="17" clrIdx="3">
    <p:extLst/>
  </p:cmAuthor>
  <p:cmAuthor id="4" name="Melissa A Miller" initials="MAM" lastIdx="17" clrIdx="4"/>
  <p:cmAuthor id="5" name="Anna Adler-Kirkley" initials="AA" lastIdx="6" clrIdx="5">
    <p:extLst/>
  </p:cmAuthor>
  <p:cmAuthor id="6" name="Chris Heidenrich OCKT" initials="CH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0776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4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301122589986"/>
          <c:y val="0.14774202788606999"/>
          <c:w val="0.80153861296184103"/>
          <c:h val="0.74686936353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SBT Alone</c:v>
                </c:pt>
              </c:strCache>
            </c:strRef>
          </c:tx>
          <c:spPr>
            <a:solidFill>
              <a:srgbClr val="009EC2"/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Vent Days</c:v>
                </c:pt>
                <c:pt idx="1">
                  <c:v>ICU Days</c:v>
                </c:pt>
                <c:pt idx="2">
                  <c:v>Hospital Days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9.2000000000000011</c:v>
                </c:pt>
                <c:pt idx="1">
                  <c:v>12.9</c:v>
                </c:pt>
                <c:pt idx="2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Daily SAT + SBT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Vent Days</c:v>
                </c:pt>
                <c:pt idx="1">
                  <c:v>ICU Days</c:v>
                </c:pt>
                <c:pt idx="2">
                  <c:v>Hospital Days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7.1</c:v>
                </c:pt>
                <c:pt idx="1">
                  <c:v>9.1</c:v>
                </c:pt>
                <c:pt idx="2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16064"/>
        <c:axId val="118788096"/>
      </c:barChart>
      <c:catAx>
        <c:axId val="586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8788096"/>
        <c:crosses val="autoZero"/>
        <c:auto val="1"/>
        <c:lblAlgn val="ctr"/>
        <c:lblOffset val="100"/>
        <c:noMultiLvlLbl val="0"/>
      </c:catAx>
      <c:valAx>
        <c:axId val="118788096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Days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42067471272477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616064"/>
        <c:crosses val="autoZero"/>
        <c:crossBetween val="between"/>
        <c:majorUnit val="5"/>
      </c:valAx>
    </c:plotArea>
    <c:legend>
      <c:legendPos val="t"/>
      <c:layout/>
      <c:overlay val="0"/>
      <c:txPr>
        <a:bodyPr/>
        <a:lstStyle/>
        <a:p>
          <a:pPr>
            <a:defRPr sz="20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6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374A-7160-4AC4-BCCE-AD68BC80F8C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8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7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374A-7160-4AC4-BCCE-AD68BC80F8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4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7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0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0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2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0656-89AD-4649-BBD2-3B39CF2CA6A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9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486400"/>
            <a:ext cx="44958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references</a:t>
            </a:r>
          </a:p>
        </p:txBody>
      </p:sp>
    </p:spTree>
    <p:extLst>
      <p:ext uri="{BB962C8B-B14F-4D97-AF65-F5344CB8AC3E}">
        <p14:creationId xmlns:p14="http://schemas.microsoft.com/office/powerpoint/2010/main" val="11139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43773" y="6531043"/>
            <a:ext cx="22098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Intro</a:t>
            </a:r>
            <a:r>
              <a:rPr lang="en-US" sz="1100" baseline="0" dirty="0" smtClean="0"/>
              <a:t> to Daily Care Processes</a:t>
            </a:r>
            <a:r>
              <a:rPr lang="en-US" sz="1100" dirty="0" smtClean="0"/>
              <a:t>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hrq.gov/sites/default/files/wysiwyg/professionals/quality-patient-safety/hais/tools/mvp/modules/technical/sat-sbt-factsheet.docx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hrq.gov/sites/default/files/wysiwyg/professionals/quality-patient-safety/hais/tools/mvp/modules/technical/sat-sbt-litreview.docx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hrq.gov/sites/default/files/wysiwyg/professionals/quality-patient-safety/hais/tools/mvp/modules/technical/head-bed-elevation-litreview.docx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Introduction to Daily Care Processes: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Evidence Behind Spontaneous Awakening Trials, Spontaneous Breathing Trials,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Head of Bed Elevation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16(17)-0018-42-EF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SAT Safety Screen flowchart" title="SAT Safety Screen"/>
          <p:cNvGrpSpPr/>
          <p:nvPr/>
        </p:nvGrpSpPr>
        <p:grpSpPr>
          <a:xfrm>
            <a:off x="1188512" y="1143000"/>
            <a:ext cx="6737915" cy="4759614"/>
            <a:chOff x="762000" y="1524000"/>
            <a:chExt cx="6737915" cy="4759614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1524000"/>
              <a:ext cx="4051300" cy="2064097"/>
              <a:chOff x="818446" y="214114"/>
              <a:chExt cx="3866443" cy="3425228"/>
            </a:xfrm>
          </p:grpSpPr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823845" y="626010"/>
                <a:ext cx="3861044" cy="3013332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 oscillator</a:t>
                </a:r>
              </a:p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 active seizures</a:t>
                </a:r>
              </a:p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 </a:t>
                </a:r>
                <a:r>
                  <a:rPr lang="en-US" sz="1400" dirty="0" smtClean="0">
                    <a:cs typeface="Arial" pitchFamily="34" charset="0"/>
                  </a:rPr>
                  <a:t>benzodiazepines </a:t>
                </a:r>
                <a:r>
                  <a:rPr lang="en-US" sz="1400" dirty="0">
                    <a:cs typeface="Arial" pitchFamily="34" charset="0"/>
                  </a:rPr>
                  <a:t>for </a:t>
                </a:r>
                <a:r>
                  <a:rPr lang="en-US" sz="1400" dirty="0" smtClean="0">
                    <a:cs typeface="Arial" pitchFamily="34" charset="0"/>
                  </a:rPr>
                  <a:t>alcohol withdrawal</a:t>
                </a:r>
                <a:endParaRPr lang="en-US" sz="1400" dirty="0">
                  <a:cs typeface="Arial" pitchFamily="34" charset="0"/>
                </a:endParaRPr>
              </a:p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 agitation </a:t>
                </a:r>
              </a:p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 paralytics</a:t>
                </a:r>
              </a:p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 active </a:t>
                </a:r>
                <a:r>
                  <a:rPr lang="en-US" sz="1400" dirty="0" smtClean="0">
                    <a:cs typeface="Arial" pitchFamily="34" charset="0"/>
                  </a:rPr>
                  <a:t>myocardial infarction</a:t>
                </a:r>
                <a:endParaRPr lang="en-US" sz="1400" dirty="0">
                  <a:cs typeface="Arial" pitchFamily="34" charset="0"/>
                </a:endParaRPr>
              </a:p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Normal intracranial pressure</a:t>
                </a:r>
              </a:p>
              <a:p>
                <a:pPr marL="257175" indent="-257175"/>
                <a:r>
                  <a:rPr lang="en-US" sz="1400" dirty="0">
                    <a:cs typeface="Arial" pitchFamily="34" charset="0"/>
                  </a:rPr>
                  <a:t>No planned </a:t>
                </a:r>
                <a:r>
                  <a:rPr lang="en-US" sz="1400" dirty="0" smtClean="0">
                    <a:cs typeface="Arial" pitchFamily="34" charset="0"/>
                  </a:rPr>
                  <a:t>surgery within 24 hours</a:t>
                </a:r>
                <a:endParaRPr lang="en-US" sz="1400" dirty="0"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18446" y="214114"/>
                <a:ext cx="3866443" cy="430887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500" b="1" dirty="0">
                    <a:latin typeface="Arial" pitchFamily="34" charset="0"/>
                    <a:cs typeface="Arial" pitchFamily="34" charset="0"/>
                  </a:rPr>
                  <a:t>SAT Safety Screen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2787650" y="3679399"/>
              <a:ext cx="0" cy="51100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904069" y="3868317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pass</a:t>
              </a:r>
              <a:endParaRPr lang="en-US" sz="1350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320618" y="4250901"/>
              <a:ext cx="2895782" cy="624415"/>
              <a:chOff x="254000" y="296334"/>
              <a:chExt cx="2370668" cy="95799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54000" y="296334"/>
                <a:ext cx="2370668" cy="95799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2780" y="374460"/>
                <a:ext cx="2173111" cy="7083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Perform SAT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320619" y="5508199"/>
              <a:ext cx="2895782" cy="624415"/>
              <a:chOff x="254000" y="296334"/>
              <a:chExt cx="2370668" cy="95799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54000" y="296334"/>
                <a:ext cx="2370668" cy="95799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2780" y="374460"/>
                <a:ext cx="2173111" cy="7083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Screen for SBT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2787658" y="4937586"/>
              <a:ext cx="0" cy="51100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904076" y="5126504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pass</a:t>
              </a:r>
              <a:endParaRPr lang="en-US" sz="1350" b="1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215349" y="4579817"/>
              <a:ext cx="1312320" cy="9354"/>
            </a:xfrm>
            <a:prstGeom prst="line">
              <a:avLst/>
            </a:prstGeom>
            <a:ln>
              <a:solidFill>
                <a:srgbClr val="CC3333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573759" y="5636949"/>
              <a:ext cx="1926156" cy="646665"/>
              <a:chOff x="218234" y="333841"/>
              <a:chExt cx="2370668" cy="95799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18234" y="333841"/>
                <a:ext cx="2370668" cy="95799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5967" y="444106"/>
                <a:ext cx="2271888" cy="7374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</a:rPr>
                  <a:t>Restart sedatives at ½ prior dose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573758" y="3862491"/>
              <a:ext cx="1926157" cy="1774458"/>
              <a:chOff x="760110" y="-12930"/>
              <a:chExt cx="3866443" cy="2365945"/>
            </a:xfrm>
          </p:grpSpPr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760110" y="424281"/>
                <a:ext cx="3861044" cy="1928734"/>
              </a:xfrm>
              <a:prstGeom prst="rect">
                <a:avLst/>
              </a:prstGeom>
              <a:noFill/>
              <a:ln>
                <a:solidFill>
                  <a:srgbClr val="CC3333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57175" indent="-257175"/>
                <a:r>
                  <a:rPr lang="en-US" sz="1100" dirty="0" smtClean="0">
                    <a:cs typeface="Arial" pitchFamily="34" charset="0"/>
                  </a:rPr>
                  <a:t>Persistent anxiety</a:t>
                </a:r>
                <a:r>
                  <a:rPr lang="en-US" sz="1100" dirty="0">
                    <a:cs typeface="Arial" pitchFamily="34" charset="0"/>
                  </a:rPr>
                  <a:t>, agitation, or pain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Respiratory rate &gt;35/min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SpO</a:t>
                </a:r>
                <a:r>
                  <a:rPr lang="en-US" sz="1100" baseline="-25000" dirty="0">
                    <a:cs typeface="Arial" pitchFamily="34" charset="0"/>
                  </a:rPr>
                  <a:t>2</a:t>
                </a:r>
                <a:r>
                  <a:rPr lang="en-US" sz="1100" dirty="0">
                    <a:cs typeface="Arial" pitchFamily="34" charset="0"/>
                  </a:rPr>
                  <a:t> &lt;88%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Respiratory distress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Acute cardiac dysrhythmia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Diaphoresis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Heart rates &gt;130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0110" y="-12930"/>
                <a:ext cx="3866443" cy="430887"/>
              </a:xfrm>
              <a:prstGeom prst="rect">
                <a:avLst/>
              </a:prstGeom>
              <a:solidFill>
                <a:srgbClr val="CC3333"/>
              </a:solidFill>
              <a:ln>
                <a:solidFill>
                  <a:srgbClr val="CC3333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500" b="1" dirty="0">
                    <a:cs typeface="Arial" pitchFamily="34" charset="0"/>
                  </a:rPr>
                  <a:t>Fail SAT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Protocol</a:t>
            </a:r>
            <a:r>
              <a:rPr lang="en-US" baseline="30000" dirty="0" smtClean="0"/>
              <a:t>6,7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21" y="1066429"/>
            <a:ext cx="8229600" cy="4734296"/>
          </a:xfrm>
        </p:spPr>
        <p:txBody>
          <a:bodyPr/>
          <a:lstStyle/>
          <a:p>
            <a:r>
              <a:rPr lang="en-US" dirty="0"/>
              <a:t>SAT consists of two parts: safety screen and trial</a:t>
            </a:r>
          </a:p>
          <a:p>
            <a:r>
              <a:rPr lang="en-US" dirty="0"/>
              <a:t>SAT safety screen checks for contraindications to performing </a:t>
            </a:r>
            <a:r>
              <a:rPr lang="en-US" dirty="0" smtClean="0"/>
              <a:t>SAT trial</a:t>
            </a:r>
          </a:p>
          <a:p>
            <a:r>
              <a:rPr lang="en-US" dirty="0" smtClean="0"/>
              <a:t>For patients who are not responsive to verbal stimuli, the SAT trial checks for contraindications to performing the SBT safety screen and SBT trial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4953000"/>
            <a:ext cx="35814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000" dirty="0" smtClean="0">
                <a:ea typeface="ＭＳ Ｐゴシック"/>
              </a:rPr>
              <a:t>6. Kress </a:t>
            </a:r>
            <a:r>
              <a:rPr lang="en-US" sz="1000" dirty="0">
                <a:ea typeface="ＭＳ Ｐゴシック"/>
              </a:rPr>
              <a:t>J, Pohlman A, O'Connor M, et al. Daily interruption of sedative infusion in critically ill undergoing mechanical ventilation. N Engl J Med. 2000 342(20):1471-7. PMID: 10816184</a:t>
            </a:r>
            <a:r>
              <a:rPr lang="en-US" sz="1000" dirty="0" smtClean="0">
                <a:ea typeface="ＭＳ Ｐゴシック"/>
              </a:rPr>
              <a:t>.</a:t>
            </a:r>
          </a:p>
          <a:p>
            <a:pPr marL="0" lvl="1"/>
            <a:r>
              <a:rPr lang="en-US" sz="1000" dirty="0" smtClean="0">
                <a:cs typeface="Arial"/>
              </a:rPr>
              <a:t>7. Girard </a:t>
            </a:r>
            <a:r>
              <a:rPr lang="en-US" sz="1000" dirty="0">
                <a:cs typeface="Arial"/>
              </a:rPr>
              <a:t>TD, Kress JP, Fuchs BD, et al. Efficacy and safety of a paired sedation and ventilator weaning protocol for mechanically ventilated patients in intensive care (awakening and breathing controlled trial): A randomised controlled trial. Lancet. 2008 371(9607):126-134. PMID: 18191684.</a:t>
            </a:r>
          </a:p>
          <a:p>
            <a:pPr marL="0" lvl="1"/>
            <a:endParaRPr lang="en-US" sz="10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1971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Safety Screen Eligibility</a:t>
            </a:r>
            <a:r>
              <a:rPr lang="en-US" baseline="30000" dirty="0" smtClean="0"/>
              <a:t>6,7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429"/>
            <a:ext cx="8229600" cy="473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patient must meet the following criteria to be eligible for the SAT safety screen:</a:t>
            </a:r>
          </a:p>
          <a:p>
            <a:pPr lvl="1"/>
            <a:r>
              <a:rPr lang="en-US" sz="2000" dirty="0" smtClean="0"/>
              <a:t>No high-frequency oscillatory ventilation</a:t>
            </a:r>
            <a:endParaRPr lang="en-US" sz="2000" dirty="0"/>
          </a:p>
          <a:p>
            <a:pPr lvl="1"/>
            <a:r>
              <a:rPr lang="en-US" sz="2000" dirty="0"/>
              <a:t>No active seizures</a:t>
            </a:r>
          </a:p>
          <a:p>
            <a:pPr lvl="1"/>
            <a:r>
              <a:rPr lang="en-US" sz="2000" dirty="0"/>
              <a:t>No benzodiazepines for alcohol </a:t>
            </a:r>
            <a:r>
              <a:rPr lang="en-US" sz="2000" dirty="0" smtClean="0"/>
              <a:t>withdrawal</a:t>
            </a:r>
          </a:p>
          <a:p>
            <a:pPr lvl="1"/>
            <a:r>
              <a:rPr lang="en-US" sz="2000" dirty="0" smtClean="0"/>
              <a:t>No objective evidence of active alcohol withdrawal</a:t>
            </a:r>
            <a:endParaRPr lang="en-US" sz="2000" dirty="0"/>
          </a:p>
          <a:p>
            <a:pPr lvl="1"/>
            <a:r>
              <a:rPr lang="en-US" sz="2000" dirty="0"/>
              <a:t>No agitation </a:t>
            </a:r>
          </a:p>
          <a:p>
            <a:pPr lvl="1"/>
            <a:r>
              <a:rPr lang="en-US" sz="2000" dirty="0"/>
              <a:t>No paralytics</a:t>
            </a:r>
          </a:p>
          <a:p>
            <a:pPr lvl="1"/>
            <a:r>
              <a:rPr lang="en-US" sz="2000" dirty="0"/>
              <a:t>No active myocardial </a:t>
            </a:r>
            <a:r>
              <a:rPr lang="en-US" sz="2000" dirty="0" smtClean="0"/>
              <a:t>ischemia in the previous 24 hours</a:t>
            </a:r>
            <a:endParaRPr lang="en-US" sz="2000" dirty="0"/>
          </a:p>
          <a:p>
            <a:pPr lvl="1"/>
            <a:r>
              <a:rPr lang="en-US" sz="2000" dirty="0" smtClean="0"/>
              <a:t>No increased </a:t>
            </a:r>
            <a:r>
              <a:rPr lang="en-US" sz="2000" dirty="0"/>
              <a:t>intracranial </a:t>
            </a:r>
            <a:r>
              <a:rPr lang="en-US" sz="2000" dirty="0" smtClean="0"/>
              <a:t>pressure in the previous 24 hours</a:t>
            </a:r>
            <a:endParaRPr lang="en-US" sz="2000" dirty="0"/>
          </a:p>
          <a:p>
            <a:pPr lvl="1"/>
            <a:r>
              <a:rPr lang="en-US" sz="2000" dirty="0"/>
              <a:t>No planned surgery within 24 </a:t>
            </a:r>
            <a:r>
              <a:rPr lang="en-US" sz="2000" dirty="0" smtClean="0"/>
              <a:t>hours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10200" y="5042310"/>
            <a:ext cx="35814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000" dirty="0" smtClean="0">
                <a:ea typeface="ＭＳ Ｐゴシック"/>
              </a:rPr>
              <a:t>6. Kress </a:t>
            </a:r>
            <a:r>
              <a:rPr lang="en-US" sz="1000" dirty="0">
                <a:ea typeface="ＭＳ Ｐゴシック"/>
              </a:rPr>
              <a:t>J, Pohlman A, O'Connor M, et al. Daily interruption of sedative infusion in critically ill undergoing mechanical ventilation. N Engl J Med. 2000 342(20):1471-7. PMID: 10816184</a:t>
            </a:r>
            <a:r>
              <a:rPr lang="en-US" sz="1000" dirty="0" smtClean="0">
                <a:ea typeface="ＭＳ Ｐゴシック"/>
              </a:rPr>
              <a:t>.</a:t>
            </a:r>
          </a:p>
          <a:p>
            <a:pPr marL="0" lvl="1"/>
            <a:r>
              <a:rPr lang="en-US" sz="1000" dirty="0" smtClean="0">
                <a:cs typeface="Arial"/>
              </a:rPr>
              <a:t>7. Girard </a:t>
            </a:r>
            <a:r>
              <a:rPr lang="en-US" sz="1000" dirty="0">
                <a:cs typeface="Arial"/>
              </a:rPr>
              <a:t>TD, Kress JP, Fuchs BD, et al. Efficacy and safety of a paired sedation and ventilator weaning protocol for mechanically ventilated patients in intensive care (awakening and breathing controlled trial): A randomised controlled trial. Lancet. 2008 371(9607):126-134. PMID: 18191684.</a:t>
            </a:r>
          </a:p>
          <a:p>
            <a:pPr marL="0" lvl="1"/>
            <a:endParaRPr lang="en-US" sz="10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43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SAT Safety Screen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The patient must meet the following criteria to </a:t>
            </a:r>
            <a:r>
              <a:rPr lang="en-US" sz="3000" dirty="0" smtClean="0">
                <a:solidFill>
                  <a:srgbClr val="009EC2"/>
                </a:solidFill>
              </a:rPr>
              <a:t>PASS</a:t>
            </a:r>
            <a:r>
              <a:rPr lang="en-US" sz="3000" dirty="0" smtClean="0"/>
              <a:t> the SAT safety screen:</a:t>
            </a:r>
          </a:p>
          <a:p>
            <a:pPr lvl="1"/>
            <a:r>
              <a:rPr lang="en-US" sz="2400" dirty="0" smtClean="0"/>
              <a:t>No persistent anxiety, agitation, or pain</a:t>
            </a:r>
          </a:p>
          <a:p>
            <a:pPr lvl="1"/>
            <a:r>
              <a:rPr lang="en-US" sz="2400" dirty="0" smtClean="0"/>
              <a:t>Respiratory rate &lt;35/min</a:t>
            </a:r>
          </a:p>
          <a:p>
            <a:pPr lvl="1"/>
            <a:r>
              <a:rPr lang="en-US" sz="2400" dirty="0" smtClean="0"/>
              <a:t>SpO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&gt;88%</a:t>
            </a:r>
          </a:p>
          <a:p>
            <a:pPr lvl="1"/>
            <a:r>
              <a:rPr lang="en-US" sz="2400" dirty="0" smtClean="0"/>
              <a:t>Heart rate &gt;130</a:t>
            </a:r>
          </a:p>
          <a:p>
            <a:pPr lvl="1"/>
            <a:r>
              <a:rPr lang="en-US" sz="2400" dirty="0" smtClean="0"/>
              <a:t>Does not experience respiratory distress</a:t>
            </a:r>
          </a:p>
          <a:p>
            <a:pPr lvl="1"/>
            <a:r>
              <a:rPr lang="en-US" sz="2400" dirty="0" smtClean="0"/>
              <a:t>Does not experience acute cardiac dysrhythmia</a:t>
            </a:r>
          </a:p>
          <a:p>
            <a:pPr lvl="1"/>
            <a:r>
              <a:rPr lang="en-US" sz="2400" dirty="0" smtClean="0"/>
              <a:t>Does not experience diaphoresis</a:t>
            </a:r>
          </a:p>
          <a:p>
            <a:pPr lvl="1"/>
            <a:endParaRPr lang="en-US" sz="2400" dirty="0"/>
          </a:p>
          <a:p>
            <a:pPr marL="341313" lvl="1" indent="-341313">
              <a:buFont typeface="Arial" panose="020B0604020202020204" pitchFamily="34" charset="0"/>
              <a:buChar char="•"/>
            </a:pPr>
            <a:r>
              <a:rPr lang="en-US" sz="3000" dirty="0"/>
              <a:t>If the patient </a:t>
            </a:r>
            <a:r>
              <a:rPr lang="en-US" sz="3000" dirty="0">
                <a:solidFill>
                  <a:srgbClr val="009EC2"/>
                </a:solidFill>
              </a:rPr>
              <a:t>PASSES</a:t>
            </a:r>
            <a:r>
              <a:rPr lang="en-US" sz="3000" dirty="0"/>
              <a:t> the safety screen, proceed to the </a:t>
            </a:r>
            <a:r>
              <a:rPr lang="en-US" sz="3000" dirty="0" smtClean="0"/>
              <a:t>SAT trial</a:t>
            </a:r>
          </a:p>
          <a:p>
            <a:pPr marL="0" lvl="1" indent="0">
              <a:buNone/>
            </a:pPr>
            <a:endParaRPr lang="en-US" sz="3000" dirty="0" smtClean="0"/>
          </a:p>
          <a:p>
            <a:pPr marL="341313" lvl="1" indent="-341313">
              <a:buFont typeface="Arial" panose="020B0604020202020204" pitchFamily="34" charset="0"/>
              <a:buChar char="•"/>
            </a:pPr>
            <a:r>
              <a:rPr lang="en-US" sz="3000" dirty="0" smtClean="0"/>
              <a:t>If the patient </a:t>
            </a:r>
            <a:r>
              <a:rPr lang="en-US" sz="3000" dirty="0" smtClean="0">
                <a:solidFill>
                  <a:srgbClr val="009EC2"/>
                </a:solidFill>
              </a:rPr>
              <a:t>FAILS</a:t>
            </a:r>
            <a:r>
              <a:rPr lang="en-US" sz="3000" dirty="0" smtClean="0"/>
              <a:t> the SAT safety screen, they should be rescreened the following day</a:t>
            </a:r>
          </a:p>
          <a:p>
            <a:pPr marL="857250" lvl="2" indent="-457200">
              <a:buFont typeface="Calibri" panose="020F0502020204030204" pitchFamily="34" charset="0"/>
              <a:buChar char="‒"/>
            </a:pPr>
            <a:endParaRPr lang="en-US" sz="26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SAT Trial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>
                <a:solidFill>
                  <a:srgbClr val="009EC2"/>
                </a:solidFill>
              </a:rPr>
              <a:t>The patient passes the SAT trial if they can perform </a:t>
            </a:r>
            <a:r>
              <a:rPr lang="en-US" sz="4200" dirty="0" smtClean="0">
                <a:solidFill>
                  <a:srgbClr val="009EC2"/>
                </a:solidFill>
              </a:rPr>
              <a:t>three </a:t>
            </a:r>
            <a:r>
              <a:rPr lang="en-US" sz="4200" dirty="0">
                <a:solidFill>
                  <a:srgbClr val="009EC2"/>
                </a:solidFill>
              </a:rPr>
              <a:t>out of </a:t>
            </a:r>
            <a:r>
              <a:rPr lang="en-US" sz="4200" dirty="0" smtClean="0">
                <a:solidFill>
                  <a:srgbClr val="009EC2"/>
                </a:solidFill>
              </a:rPr>
              <a:t>the four </a:t>
            </a:r>
            <a:r>
              <a:rPr lang="en-US" sz="4200" dirty="0">
                <a:solidFill>
                  <a:srgbClr val="009EC2"/>
                </a:solidFill>
              </a:rPr>
              <a:t>following tasks on request</a:t>
            </a:r>
            <a:r>
              <a:rPr lang="en-US" sz="4200" dirty="0" smtClean="0">
                <a:solidFill>
                  <a:srgbClr val="009EC2"/>
                </a:solidFill>
              </a:rPr>
              <a:t>:</a:t>
            </a:r>
          </a:p>
          <a:p>
            <a:r>
              <a:rPr lang="en-US" sz="3600" dirty="0"/>
              <a:t>Open their eyes</a:t>
            </a:r>
          </a:p>
          <a:p>
            <a:r>
              <a:rPr lang="en-US" sz="3600" dirty="0"/>
              <a:t>Look at their caregiver</a:t>
            </a:r>
          </a:p>
          <a:p>
            <a:r>
              <a:rPr lang="en-US" sz="3600" dirty="0"/>
              <a:t>Squeeze the hand</a:t>
            </a:r>
          </a:p>
          <a:p>
            <a:r>
              <a:rPr lang="en-US" sz="3600" dirty="0"/>
              <a:t>Put out their tongue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>
                <a:solidFill>
                  <a:srgbClr val="009EC2"/>
                </a:solidFill>
              </a:rPr>
              <a:t>The patient passes the SAT trial if they can go without sedation for 4 hours without new symptoms or complications such </a:t>
            </a:r>
            <a:r>
              <a:rPr lang="en-US" sz="4200" dirty="0" smtClean="0">
                <a:solidFill>
                  <a:srgbClr val="009EC2"/>
                </a:solidFill>
              </a:rPr>
              <a:t>as—</a:t>
            </a:r>
          </a:p>
          <a:p>
            <a:r>
              <a:rPr lang="en-US" sz="3300" dirty="0"/>
              <a:t>Sustained anxiety</a:t>
            </a:r>
            <a:r>
              <a:rPr lang="en-US" sz="3300" dirty="0" smtClean="0"/>
              <a:t>, </a:t>
            </a:r>
            <a:r>
              <a:rPr lang="en-US" sz="3300" dirty="0"/>
              <a:t>agitation or pain</a:t>
            </a:r>
          </a:p>
          <a:p>
            <a:r>
              <a:rPr lang="en-US" sz="3300" dirty="0"/>
              <a:t>Respiratory rate of 35 breaths/minute for ≥ 5 minutes</a:t>
            </a:r>
          </a:p>
          <a:p>
            <a:r>
              <a:rPr lang="en-US" sz="3300" dirty="0"/>
              <a:t>SpO</a:t>
            </a:r>
            <a:r>
              <a:rPr lang="en-US" sz="3300" baseline="-25000" dirty="0"/>
              <a:t>2</a:t>
            </a:r>
            <a:r>
              <a:rPr lang="en-US" sz="3300" dirty="0"/>
              <a:t> of less than 88% for ≥ 5 minutes</a:t>
            </a:r>
          </a:p>
          <a:p>
            <a:r>
              <a:rPr lang="en-US" sz="3300" dirty="0"/>
              <a:t>Acute cardiac dysrhythmia</a:t>
            </a:r>
          </a:p>
          <a:p>
            <a:r>
              <a:rPr lang="en-US" sz="3300" dirty="0"/>
              <a:t>Two or more signs of respiratory distress</a:t>
            </a:r>
          </a:p>
          <a:p>
            <a:pPr lvl="1"/>
            <a:r>
              <a:rPr lang="en-US" sz="2900" dirty="0"/>
              <a:t>Tachycardia</a:t>
            </a:r>
          </a:p>
          <a:p>
            <a:pPr lvl="1"/>
            <a:r>
              <a:rPr lang="en-US" sz="2900" dirty="0"/>
              <a:t>Bradycardia</a:t>
            </a:r>
          </a:p>
          <a:p>
            <a:pPr lvl="1"/>
            <a:r>
              <a:rPr lang="en-US" sz="2900" dirty="0"/>
              <a:t>Use of accessory muscles</a:t>
            </a:r>
          </a:p>
          <a:p>
            <a:pPr lvl="1"/>
            <a:r>
              <a:rPr lang="en-US" sz="2900" dirty="0"/>
              <a:t>Marked dyspnea </a:t>
            </a:r>
          </a:p>
          <a:p>
            <a:pPr lvl="1"/>
            <a:r>
              <a:rPr lang="en-US" sz="2900" dirty="0"/>
              <a:t>Abdominal paradox</a:t>
            </a:r>
          </a:p>
          <a:p>
            <a:pPr lvl="1"/>
            <a:r>
              <a:rPr lang="en-US" sz="2900" dirty="0"/>
              <a:t>Diaphoresis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5430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</a:t>
            </a:r>
            <a:r>
              <a:rPr lang="en-US" sz="2400" dirty="0" smtClean="0"/>
              <a:t>different ways </a:t>
            </a:r>
            <a:r>
              <a:rPr lang="en-US" sz="2400" dirty="0"/>
              <a:t>a patient can pass the SAT trial:</a:t>
            </a:r>
          </a:p>
        </p:txBody>
      </p:sp>
    </p:spTree>
    <p:extLst>
      <p:ext uri="{BB962C8B-B14F-4D97-AF65-F5344CB8AC3E}">
        <p14:creationId xmlns:p14="http://schemas.microsoft.com/office/powerpoint/2010/main" val="8620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SAT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2400" dirty="0"/>
              <a:t>If patient </a:t>
            </a:r>
            <a:r>
              <a:rPr lang="en-US" sz="2400" dirty="0" smtClean="0">
                <a:solidFill>
                  <a:srgbClr val="009EC2"/>
                </a:solidFill>
              </a:rPr>
              <a:t>tolerates</a:t>
            </a:r>
            <a:r>
              <a:rPr lang="en-US" sz="2400" dirty="0" smtClean="0"/>
              <a:t> </a:t>
            </a:r>
            <a:r>
              <a:rPr lang="en-US" sz="2400" dirty="0"/>
              <a:t>the SAT trial:</a:t>
            </a:r>
          </a:p>
          <a:p>
            <a:pPr>
              <a:spcAft>
                <a:spcPts val="900"/>
              </a:spcAft>
            </a:pPr>
            <a:r>
              <a:rPr lang="en-US" sz="2400" dirty="0" smtClean="0"/>
              <a:t>Proceed to the SBT safety screen</a:t>
            </a:r>
            <a:endParaRPr lang="en-US" sz="2400" dirty="0"/>
          </a:p>
          <a:p>
            <a:pPr marL="0" indent="0">
              <a:spcAft>
                <a:spcPts val="9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900"/>
              </a:spcAft>
              <a:buNone/>
            </a:pPr>
            <a:r>
              <a:rPr lang="en-US" sz="2400" dirty="0" smtClean="0"/>
              <a:t>If </a:t>
            </a:r>
            <a:r>
              <a:rPr lang="en-US" sz="2400" dirty="0"/>
              <a:t>patient </a:t>
            </a:r>
            <a:r>
              <a:rPr lang="en-US" sz="2400" dirty="0">
                <a:solidFill>
                  <a:srgbClr val="009EC2"/>
                </a:solidFill>
              </a:rPr>
              <a:t>fails</a:t>
            </a:r>
            <a:r>
              <a:rPr lang="en-US" sz="2400" dirty="0"/>
              <a:t> the </a:t>
            </a:r>
            <a:r>
              <a:rPr lang="en-US" sz="2400" dirty="0" smtClean="0"/>
              <a:t>SAT trial:</a:t>
            </a:r>
            <a:endParaRPr lang="en-US" sz="2400" dirty="0"/>
          </a:p>
          <a:p>
            <a:pPr>
              <a:spcAft>
                <a:spcPts val="900"/>
              </a:spcAft>
            </a:pPr>
            <a:r>
              <a:rPr lang="en-US" sz="2400" dirty="0"/>
              <a:t>Sedatives are started at </a:t>
            </a:r>
            <a:r>
              <a:rPr lang="en-US" sz="2400" dirty="0" smtClean="0"/>
              <a:t>half </a:t>
            </a:r>
            <a:r>
              <a:rPr lang="en-US" sz="2400" dirty="0"/>
              <a:t>the prior dosage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Then titrated up as </a:t>
            </a:r>
            <a:r>
              <a:rPr lang="en-US" sz="2400" dirty="0" smtClean="0"/>
              <a:t>needed</a:t>
            </a:r>
          </a:p>
          <a:p>
            <a:pPr>
              <a:spcAft>
                <a:spcPts val="900"/>
              </a:spcAft>
            </a:pPr>
            <a:r>
              <a:rPr lang="en-US" sz="2400" dirty="0" smtClean="0"/>
              <a:t>Perform the SAT screen again the following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96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Graphic of SBT Safety Screen" title="SBT Safety Screen"/>
          <p:cNvGrpSpPr/>
          <p:nvPr/>
        </p:nvGrpSpPr>
        <p:grpSpPr>
          <a:xfrm>
            <a:off x="990600" y="1143000"/>
            <a:ext cx="7007197" cy="4734296"/>
            <a:chOff x="990600" y="1143000"/>
            <a:chExt cx="7007197" cy="4734296"/>
          </a:xfrm>
        </p:grpSpPr>
        <p:grpSp>
          <p:nvGrpSpPr>
            <p:cNvPr id="7" name="Group 6" descr="SBT Safety Screen flowchart" title="SBT Safety Screen"/>
            <p:cNvGrpSpPr/>
            <p:nvPr/>
          </p:nvGrpSpPr>
          <p:grpSpPr>
            <a:xfrm>
              <a:off x="990600" y="1143000"/>
              <a:ext cx="4679940" cy="2063247"/>
              <a:chOff x="818445" y="214114"/>
              <a:chExt cx="6239921" cy="2750996"/>
            </a:xfrm>
          </p:grpSpPr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823845" y="626009"/>
                <a:ext cx="6234521" cy="2339101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57175" indent="-257175"/>
                <a:r>
                  <a:rPr lang="en-US" sz="1350" dirty="0">
                    <a:cs typeface="Arial" pitchFamily="34" charset="0"/>
                  </a:rPr>
                  <a:t>Inspiratory efforts</a:t>
                </a:r>
              </a:p>
              <a:p>
                <a:pPr marL="257175" indent="-257175"/>
                <a:r>
                  <a:rPr lang="en-US" sz="1350" dirty="0">
                    <a:cs typeface="Arial" pitchFamily="34" charset="0"/>
                  </a:rPr>
                  <a:t>Oxygen saturation </a:t>
                </a:r>
                <a:r>
                  <a:rPr lang="en-US" sz="1350" dirty="0">
                    <a:cs typeface="Arial" pitchFamily="34" charset="0"/>
                    <a:sym typeface="Symbol" pitchFamily="18" charset="2"/>
                  </a:rPr>
                  <a:t></a:t>
                </a:r>
                <a:r>
                  <a:rPr lang="en-US" sz="1350" dirty="0">
                    <a:cs typeface="Arial" pitchFamily="34" charset="0"/>
                  </a:rPr>
                  <a:t>88%</a:t>
                </a:r>
              </a:p>
              <a:p>
                <a:pPr marL="257175" indent="-257175"/>
                <a:r>
                  <a:rPr lang="en-US" sz="1350" dirty="0">
                    <a:cs typeface="Arial" pitchFamily="34" charset="0"/>
                  </a:rPr>
                  <a:t>FiO</a:t>
                </a:r>
                <a:r>
                  <a:rPr lang="en-US" sz="1350" baseline="-25000" dirty="0">
                    <a:cs typeface="Arial" pitchFamily="34" charset="0"/>
                  </a:rPr>
                  <a:t>2</a:t>
                </a:r>
                <a:r>
                  <a:rPr lang="en-US" sz="1350" dirty="0">
                    <a:cs typeface="Arial" pitchFamily="34" charset="0"/>
                  </a:rPr>
                  <a:t> </a:t>
                </a:r>
                <a:r>
                  <a:rPr lang="en-US" sz="1350" dirty="0">
                    <a:cs typeface="Arial" pitchFamily="34" charset="0"/>
                    <a:sym typeface="Symbol" pitchFamily="18" charset="2"/>
                  </a:rPr>
                  <a:t></a:t>
                </a:r>
                <a:r>
                  <a:rPr lang="en-US" sz="1350" dirty="0">
                    <a:cs typeface="Arial" pitchFamily="34" charset="0"/>
                  </a:rPr>
                  <a:t>50%</a:t>
                </a:r>
              </a:p>
              <a:p>
                <a:pPr marL="257175" indent="-257175"/>
                <a:r>
                  <a:rPr lang="en-US" sz="1350" dirty="0" smtClean="0">
                    <a:cs typeface="Arial" pitchFamily="34" charset="0"/>
                  </a:rPr>
                  <a:t>Positive end-expository pressure (PEEP) </a:t>
                </a:r>
                <a:r>
                  <a:rPr lang="en-US" sz="1350" dirty="0">
                    <a:cs typeface="Arial" pitchFamily="34" charset="0"/>
                    <a:sym typeface="Symbol" pitchFamily="18" charset="2"/>
                  </a:rPr>
                  <a:t></a:t>
                </a:r>
                <a:r>
                  <a:rPr lang="en-US" sz="1350" dirty="0">
                    <a:cs typeface="Arial" pitchFamily="34" charset="0"/>
                  </a:rPr>
                  <a:t>8-10cm H</a:t>
                </a:r>
                <a:r>
                  <a:rPr lang="en-US" sz="1350" baseline="-25000" dirty="0">
                    <a:cs typeface="Arial" pitchFamily="34" charset="0"/>
                  </a:rPr>
                  <a:t>2</a:t>
                </a:r>
                <a:r>
                  <a:rPr lang="en-US" sz="1350" dirty="0">
                    <a:cs typeface="Arial" pitchFamily="34" charset="0"/>
                  </a:rPr>
                  <a:t>O</a:t>
                </a:r>
              </a:p>
              <a:p>
                <a:pPr marL="257175" indent="-257175"/>
                <a:r>
                  <a:rPr lang="en-US" sz="1350" dirty="0">
                    <a:cs typeface="Arial" pitchFamily="34" charset="0"/>
                  </a:rPr>
                  <a:t>No active </a:t>
                </a:r>
                <a:r>
                  <a:rPr lang="en-US" sz="1350" dirty="0" smtClean="0">
                    <a:cs typeface="Arial" pitchFamily="34" charset="0"/>
                  </a:rPr>
                  <a:t>myocardial infarction</a:t>
                </a:r>
                <a:endParaRPr lang="en-US" sz="1350" dirty="0">
                  <a:cs typeface="Arial" pitchFamily="34" charset="0"/>
                </a:endParaRPr>
              </a:p>
              <a:p>
                <a:pPr marL="257175" indent="-257175"/>
                <a:r>
                  <a:rPr lang="en-US" sz="1350" dirty="0">
                    <a:cs typeface="Arial" pitchFamily="34" charset="0"/>
                  </a:rPr>
                  <a:t>No paralytics</a:t>
                </a:r>
              </a:p>
              <a:p>
                <a:pPr marL="257175" indent="-257175"/>
                <a:r>
                  <a:rPr lang="en-US" sz="1350" dirty="0">
                    <a:cs typeface="Arial" pitchFamily="34" charset="0"/>
                  </a:rPr>
                  <a:t>No agitation (</a:t>
                </a:r>
                <a:r>
                  <a:rPr lang="en-US" sz="1350" dirty="0" smtClean="0">
                    <a:cs typeface="Arial" pitchFamily="34" charset="0"/>
                  </a:rPr>
                  <a:t>Richmond Agitation Sedation Scale [RASS] </a:t>
                </a:r>
                <a:r>
                  <a:rPr lang="en-US" sz="1350" dirty="0">
                    <a:cs typeface="Arial" pitchFamily="34" charset="0"/>
                    <a:sym typeface="Symbol" pitchFamily="18" charset="2"/>
                  </a:rPr>
                  <a:t></a:t>
                </a:r>
                <a:r>
                  <a:rPr lang="en-US" sz="1350" dirty="0">
                    <a:cs typeface="Arial" pitchFamily="34" charset="0"/>
                  </a:rPr>
                  <a:t> +2)</a:t>
                </a:r>
              </a:p>
              <a:p>
                <a:pPr marL="257175" indent="-257175"/>
                <a:r>
                  <a:rPr lang="en-US" sz="1350" dirty="0">
                    <a:cs typeface="Arial" pitchFamily="34" charset="0"/>
                  </a:rPr>
                  <a:t>Low or no vasopressors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18445" y="214114"/>
                <a:ext cx="6239920" cy="430887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500" b="1" dirty="0">
                    <a:latin typeface="Arial" pitchFamily="34" charset="0"/>
                    <a:cs typeface="Arial" pitchFamily="34" charset="0"/>
                  </a:rPr>
                  <a:t>SBT Safety Screen</a:t>
                </a:r>
              </a:p>
            </p:txBody>
          </p:sp>
        </p:grpSp>
        <p:cxnSp>
          <p:nvCxnSpPr>
            <p:cNvPr id="24" name="Straight Connector 23" descr="SBT Safety Screen flowchart" title="SBT Safety Screen"/>
            <p:cNvCxnSpPr/>
            <p:nvPr/>
          </p:nvCxnSpPr>
          <p:spPr>
            <a:xfrm>
              <a:off x="3330570" y="3318075"/>
              <a:ext cx="0" cy="51100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 descr="SBT Safety Screen flowchart" title="SBT Safety Screen"/>
            <p:cNvSpPr txBox="1"/>
            <p:nvPr/>
          </p:nvSpPr>
          <p:spPr>
            <a:xfrm>
              <a:off x="3446989" y="3506993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pass</a:t>
              </a:r>
              <a:endParaRPr lang="en-US" sz="1350" b="1" dirty="0"/>
            </a:p>
          </p:txBody>
        </p:sp>
        <p:grpSp>
          <p:nvGrpSpPr>
            <p:cNvPr id="27" name="Group 26" descr="SBT Safety Screen flowchart" title="SBT Safety Screen"/>
            <p:cNvGrpSpPr/>
            <p:nvPr/>
          </p:nvGrpSpPr>
          <p:grpSpPr>
            <a:xfrm>
              <a:off x="1863538" y="3889577"/>
              <a:ext cx="2895782" cy="624415"/>
              <a:chOff x="254000" y="296334"/>
              <a:chExt cx="2370668" cy="95799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54000" y="296334"/>
                <a:ext cx="2370668" cy="95799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2780" y="374460"/>
                <a:ext cx="2173111" cy="7083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Perform SBT</a:t>
                </a:r>
              </a:p>
            </p:txBody>
          </p:sp>
        </p:grpSp>
        <p:grpSp>
          <p:nvGrpSpPr>
            <p:cNvPr id="44" name="Group 43" descr="SBT Safety Screen flowchart" title="SBT Safety Screen"/>
            <p:cNvGrpSpPr/>
            <p:nvPr/>
          </p:nvGrpSpPr>
          <p:grpSpPr>
            <a:xfrm>
              <a:off x="1863538" y="5146875"/>
              <a:ext cx="2895782" cy="624415"/>
              <a:chOff x="254000" y="296334"/>
              <a:chExt cx="2370668" cy="95799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54000" y="296334"/>
                <a:ext cx="2370668" cy="95799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2780" y="374460"/>
                <a:ext cx="2173111" cy="7083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Extubate</a:t>
                </a:r>
              </a:p>
            </p:txBody>
          </p:sp>
        </p:grpSp>
        <p:cxnSp>
          <p:nvCxnSpPr>
            <p:cNvPr id="47" name="Straight Connector 46" descr="SBT Safety Screen flowchart" title="SBT Safety Screen"/>
            <p:cNvCxnSpPr/>
            <p:nvPr/>
          </p:nvCxnSpPr>
          <p:spPr>
            <a:xfrm>
              <a:off x="3330578" y="4576262"/>
              <a:ext cx="0" cy="51100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 descr="SBT Safety Screen flowchart" title="SBT Safety Screen"/>
            <p:cNvSpPr txBox="1"/>
            <p:nvPr/>
          </p:nvSpPr>
          <p:spPr>
            <a:xfrm>
              <a:off x="3446996" y="476518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pass</a:t>
              </a:r>
              <a:endParaRPr lang="en-US" sz="1350" b="1" dirty="0"/>
            </a:p>
          </p:txBody>
        </p:sp>
        <p:cxnSp>
          <p:nvCxnSpPr>
            <p:cNvPr id="49" name="Straight Connector 48" descr="SBT Safety Screen flowchart" title="SBT Safety Screen"/>
            <p:cNvCxnSpPr/>
            <p:nvPr/>
          </p:nvCxnSpPr>
          <p:spPr>
            <a:xfrm>
              <a:off x="4759320" y="4218550"/>
              <a:ext cx="1312320" cy="9354"/>
            </a:xfrm>
            <a:prstGeom prst="line">
              <a:avLst/>
            </a:prstGeom>
            <a:ln>
              <a:solidFill>
                <a:srgbClr val="CC3333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 descr="SBT Safety Screen flowchart" title="SBT Safety Screen"/>
            <p:cNvGrpSpPr/>
            <p:nvPr/>
          </p:nvGrpSpPr>
          <p:grpSpPr>
            <a:xfrm>
              <a:off x="6071641" y="5259055"/>
              <a:ext cx="1926156" cy="618241"/>
              <a:chOff x="254000" y="85014"/>
              <a:chExt cx="2370668" cy="95799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54000" y="85014"/>
                <a:ext cx="2370668" cy="95799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3703" y="133479"/>
                <a:ext cx="2271888" cy="7374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</a:rPr>
                  <a:t>Resume</a:t>
                </a:r>
              </a:p>
              <a:p>
                <a:pPr algn="ctr"/>
                <a:r>
                  <a:rPr lang="en-US" sz="1500" b="1" dirty="0">
                    <a:solidFill>
                      <a:schemeClr val="bg1"/>
                    </a:solidFill>
                  </a:rPr>
                  <a:t>Vent Support</a:t>
                </a:r>
              </a:p>
            </p:txBody>
          </p:sp>
        </p:grpSp>
        <p:grpSp>
          <p:nvGrpSpPr>
            <p:cNvPr id="55" name="Group 54" descr="SBT Safety Screen flowchart" title="SBT Safety Screen"/>
            <p:cNvGrpSpPr/>
            <p:nvPr/>
          </p:nvGrpSpPr>
          <p:grpSpPr>
            <a:xfrm>
              <a:off x="6071640" y="3827047"/>
              <a:ext cx="1926157" cy="1416917"/>
              <a:chOff x="818446" y="214114"/>
              <a:chExt cx="3866443" cy="1889223"/>
            </a:xfrm>
          </p:grpSpPr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823846" y="626009"/>
                <a:ext cx="3861043" cy="1477328"/>
              </a:xfrm>
              <a:prstGeom prst="rect">
                <a:avLst/>
              </a:prstGeom>
              <a:noFill/>
              <a:ln>
                <a:solidFill>
                  <a:srgbClr val="CC3333"/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Agitation or diaphoresis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Respiratory rate &gt;35/min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Respiratory rate &lt;8/min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SpO</a:t>
                </a:r>
                <a:r>
                  <a:rPr lang="en-US" sz="1100" baseline="-25000" dirty="0">
                    <a:cs typeface="Arial" pitchFamily="34" charset="0"/>
                  </a:rPr>
                  <a:t>2</a:t>
                </a:r>
                <a:r>
                  <a:rPr lang="en-US" sz="1100" dirty="0">
                    <a:cs typeface="Arial" pitchFamily="34" charset="0"/>
                  </a:rPr>
                  <a:t> &lt;88%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Mental status change</a:t>
                </a:r>
              </a:p>
              <a:p>
                <a:pPr marL="257175" indent="-257175"/>
                <a:r>
                  <a:rPr lang="en-US" sz="1100" dirty="0">
                    <a:cs typeface="Arial" pitchFamily="34" charset="0"/>
                  </a:rPr>
                  <a:t>Acute cardiac dysrhythmia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18446" y="214114"/>
                <a:ext cx="3866443" cy="430887"/>
              </a:xfrm>
              <a:prstGeom prst="rect">
                <a:avLst/>
              </a:prstGeom>
              <a:solidFill>
                <a:srgbClr val="CC3333"/>
              </a:solidFill>
              <a:ln>
                <a:solidFill>
                  <a:srgbClr val="CC3333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500" b="1" dirty="0">
                    <a:cs typeface="Arial" pitchFamily="34" charset="0"/>
                  </a:rPr>
                  <a:t>Fail SBT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SBT Safety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800" dirty="0" smtClean="0"/>
              <a:t>SBT </a:t>
            </a:r>
            <a:r>
              <a:rPr lang="en-US" sz="2800" dirty="0"/>
              <a:t>consists of two parts: safety screen and trial</a:t>
            </a:r>
          </a:p>
          <a:p>
            <a:pPr>
              <a:spcAft>
                <a:spcPts val="900"/>
              </a:spcAft>
            </a:pPr>
            <a:r>
              <a:rPr lang="en-US" sz="2800" dirty="0" smtClean="0"/>
              <a:t>SBT </a:t>
            </a:r>
            <a:r>
              <a:rPr lang="en-US" sz="2800" dirty="0"/>
              <a:t>safety screen checks for contraindications to performing </a:t>
            </a:r>
            <a:r>
              <a:rPr lang="en-US" sz="2800" dirty="0" smtClean="0"/>
              <a:t>SBT </a:t>
            </a:r>
            <a:r>
              <a:rPr lang="en-US" sz="2800" dirty="0"/>
              <a:t>trial</a:t>
            </a:r>
          </a:p>
          <a:p>
            <a:pPr>
              <a:spcAft>
                <a:spcPts val="900"/>
              </a:spcAft>
            </a:pPr>
            <a:r>
              <a:rPr lang="en-US" sz="2800" dirty="0" smtClean="0"/>
              <a:t>SBT </a:t>
            </a:r>
            <a:r>
              <a:rPr lang="en-US" sz="2800" dirty="0"/>
              <a:t>trial checks for contraindications to </a:t>
            </a:r>
            <a:r>
              <a:rPr lang="en-US" sz="2800" dirty="0" smtClean="0"/>
              <a:t>considering extubation</a:t>
            </a:r>
            <a:endParaRPr lang="en-US" sz="2800" dirty="0"/>
          </a:p>
          <a:p>
            <a:pPr lvl="1">
              <a:spcAft>
                <a:spcPts val="9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12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SBT Safety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2800" dirty="0" smtClean="0"/>
              <a:t>The patient must have the following to pass the safety </a:t>
            </a:r>
            <a:r>
              <a:rPr lang="en-US" sz="2800" dirty="0"/>
              <a:t>screen</a:t>
            </a:r>
            <a:r>
              <a:rPr lang="en-US" sz="2800" dirty="0" smtClean="0"/>
              <a:t>:</a:t>
            </a:r>
          </a:p>
          <a:p>
            <a:pPr>
              <a:spcAft>
                <a:spcPts val="900"/>
              </a:spcAft>
            </a:pPr>
            <a:r>
              <a:rPr lang="en-US" sz="2800" dirty="0" smtClean="0"/>
              <a:t>Inspiratory </a:t>
            </a:r>
            <a:r>
              <a:rPr lang="en-US" sz="2800" dirty="0"/>
              <a:t>efforts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Oxygen saturation </a:t>
            </a:r>
            <a:r>
              <a:rPr lang="en-US" sz="2800" dirty="0" smtClean="0"/>
              <a:t>≥88</a:t>
            </a:r>
            <a:r>
              <a:rPr lang="en-US" sz="2800" dirty="0"/>
              <a:t>%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FiO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≤50</a:t>
            </a:r>
            <a:r>
              <a:rPr lang="en-US" sz="2800" dirty="0"/>
              <a:t>%</a:t>
            </a:r>
          </a:p>
          <a:p>
            <a:pPr>
              <a:spcAft>
                <a:spcPts val="900"/>
              </a:spcAft>
            </a:pPr>
            <a:r>
              <a:rPr lang="en-US" sz="2800" dirty="0" smtClean="0"/>
              <a:t>PEEP ≤8 cm 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No active myocardial infarction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No paralytics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No agitation (</a:t>
            </a:r>
            <a:r>
              <a:rPr lang="en-US" sz="2800" dirty="0" smtClean="0"/>
              <a:t>RASS ≤ </a:t>
            </a:r>
            <a:r>
              <a:rPr lang="en-US" sz="2800" dirty="0"/>
              <a:t>+2)</a:t>
            </a:r>
          </a:p>
          <a:p>
            <a:pPr>
              <a:spcAft>
                <a:spcPts val="900"/>
              </a:spcAft>
            </a:pPr>
            <a:r>
              <a:rPr lang="en-US" sz="2800" dirty="0"/>
              <a:t>Low or no vasopressors</a:t>
            </a:r>
          </a:p>
          <a:p>
            <a:pPr>
              <a:spcAft>
                <a:spcPts val="900"/>
              </a:spcAft>
            </a:pPr>
            <a:endParaRPr lang="en-US" sz="2800" dirty="0" smtClean="0"/>
          </a:p>
          <a:p>
            <a:pPr lvl="1">
              <a:spcAft>
                <a:spcPts val="9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8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SBT Trial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patient must meet the following to pass the SBT trial: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evidence of sustained anxiety or agitation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Respiratory rate of </a:t>
            </a:r>
            <a:r>
              <a:rPr lang="en-US" dirty="0" smtClean="0"/>
              <a:t>≤35 </a:t>
            </a:r>
            <a:r>
              <a:rPr lang="en-US" dirty="0"/>
              <a:t>breaths/minute </a:t>
            </a:r>
            <a:r>
              <a:rPr lang="en-US" dirty="0" smtClean="0"/>
              <a:t>and ≥8 breaths per minute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SpO</a:t>
            </a:r>
            <a:r>
              <a:rPr lang="en-US" baseline="-25000" dirty="0" smtClean="0"/>
              <a:t>2</a:t>
            </a:r>
            <a:r>
              <a:rPr lang="en-US" dirty="0" smtClean="0"/>
              <a:t> greater than </a:t>
            </a:r>
            <a:r>
              <a:rPr lang="en-US" dirty="0"/>
              <a:t>88</a:t>
            </a:r>
            <a:r>
              <a:rPr lang="en-US" dirty="0" smtClean="0"/>
              <a:t>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change in mental status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acute </a:t>
            </a:r>
            <a:r>
              <a:rPr lang="en-US" dirty="0"/>
              <a:t>cardiac dysrhythmia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Fewer than </a:t>
            </a:r>
            <a:r>
              <a:rPr lang="en-US" dirty="0"/>
              <a:t>t</a:t>
            </a:r>
            <a:r>
              <a:rPr lang="en-US" dirty="0" smtClean="0"/>
              <a:t>wo signs </a:t>
            </a:r>
            <a:r>
              <a:rPr lang="en-US" dirty="0"/>
              <a:t>of respiratory distress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 smtClean="0"/>
              <a:t>Tachycardia</a:t>
            </a:r>
            <a:endParaRPr lang="en-US" dirty="0"/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/>
              <a:t>Bradycardia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/>
              <a:t>Use of accessory muscles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/>
              <a:t>Marked dyspnea 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/>
              <a:t>Abdominal paradox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 smtClean="0"/>
              <a:t>Diaphoresis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Learning Objectives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smtClean="0"/>
              <a:t>After </a:t>
            </a:r>
            <a:r>
              <a:rPr lang="en-US" sz="2800" dirty="0"/>
              <a:t>this session, you will be able </a:t>
            </a:r>
            <a:r>
              <a:rPr lang="en-US" sz="2800" dirty="0" smtClean="0"/>
              <a:t>to—</a:t>
            </a: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Identify how the use of spontaneous awakening trials (SATs) and spontaneous breathing trials (SBTs) can reduce the length of mechanical ventilation and the risk of ventilator-associated pneumonia (VAP)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Follow and perform the recommended SAT and SBT protocols when clinically indicated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Understand the benefits of utilizing head of bed (HOB) elevation techniques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Access the supporting resources for these daily care process measures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 the SBT Trial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patient fails the SBT trial</a:t>
            </a:r>
          </a:p>
          <a:p>
            <a:pPr lvl="1"/>
            <a:r>
              <a:rPr lang="en-US" dirty="0" smtClean="0"/>
              <a:t>Reventilate immediately</a:t>
            </a:r>
          </a:p>
          <a:p>
            <a:pPr lvl="1"/>
            <a:r>
              <a:rPr lang="en-US" dirty="0" smtClean="0"/>
              <a:t>Reassess the following day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 smtClean="0"/>
              <a:t>If the patient passes the SBT trial</a:t>
            </a:r>
          </a:p>
          <a:p>
            <a:pPr lvl="1"/>
            <a:r>
              <a:rPr lang="en-US" dirty="0" smtClean="0"/>
              <a:t>Notify physician to consider performing extubation</a:t>
            </a:r>
          </a:p>
          <a:p>
            <a:pPr lvl="1"/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Perceived Barriers </a:t>
            </a:r>
            <a:r>
              <a:rPr lang="en-US" dirty="0"/>
              <a:t>to </a:t>
            </a:r>
            <a:r>
              <a:rPr lang="en-US" dirty="0" smtClean="0"/>
              <a:t>Sedation Protocols and SATs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Multidisciplinary Web-based survey (n=904)</a:t>
            </a:r>
          </a:p>
          <a:p>
            <a:r>
              <a:rPr lang="en-US" dirty="0" smtClean="0"/>
              <a:t>Reasons for lack of protocol use</a:t>
            </a:r>
          </a:p>
          <a:p>
            <a:pPr lvl="1"/>
            <a:r>
              <a:rPr lang="en-US" dirty="0"/>
              <a:t>No physician order, 35%</a:t>
            </a:r>
          </a:p>
          <a:p>
            <a:pPr lvl="1"/>
            <a:r>
              <a:rPr lang="en-US" dirty="0"/>
              <a:t>Lack of nursing support, 11%</a:t>
            </a:r>
          </a:p>
          <a:p>
            <a:pPr lvl="1"/>
            <a:r>
              <a:rPr lang="en-US" dirty="0"/>
              <a:t>Fear of </a:t>
            </a:r>
            <a:r>
              <a:rPr lang="en-US" dirty="0" smtClean="0"/>
              <a:t>oversedation</a:t>
            </a:r>
            <a:r>
              <a:rPr lang="en-US" dirty="0"/>
              <a:t>, 7%</a:t>
            </a:r>
          </a:p>
          <a:p>
            <a:r>
              <a:rPr lang="en-US" dirty="0" smtClean="0"/>
              <a:t>Barriers for daily sedation interruption</a:t>
            </a:r>
          </a:p>
          <a:p>
            <a:pPr lvl="1"/>
            <a:r>
              <a:rPr lang="en-US" dirty="0"/>
              <a:t>Nursing acceptance, 22%</a:t>
            </a:r>
          </a:p>
          <a:p>
            <a:pPr lvl="1"/>
            <a:r>
              <a:rPr lang="en-US" dirty="0" smtClean="0"/>
              <a:t>Risk of device removal, 19%</a:t>
            </a:r>
          </a:p>
          <a:p>
            <a:pPr lvl="1"/>
            <a:r>
              <a:rPr lang="en-US" dirty="0" smtClean="0"/>
              <a:t>Respiratory </a:t>
            </a:r>
            <a:r>
              <a:rPr lang="en-US" dirty="0"/>
              <a:t>compromise, 26%</a:t>
            </a:r>
          </a:p>
          <a:p>
            <a:pPr lvl="1"/>
            <a:r>
              <a:rPr lang="en-US" dirty="0"/>
              <a:t>Patient discomfort, 13%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0072" y="57150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>
                <a:cs typeface="Arial"/>
              </a:rPr>
              <a:t>1. Tanios </a:t>
            </a:r>
            <a:r>
              <a:rPr lang="en-US" sz="1000" dirty="0">
                <a:cs typeface="Arial"/>
              </a:rPr>
              <a:t>MA, de Wit M, Epstein SK, et al. Perceived barriers to the use of sedation protocols and daily sedation interruption: a multidisciplinary survey. J Crit Care. 2009 24(1):66-73. PMID: 19272541.</a:t>
            </a:r>
          </a:p>
        </p:txBody>
      </p:sp>
    </p:spTree>
    <p:extLst>
      <p:ext uri="{BB962C8B-B14F-4D97-AF65-F5344CB8AC3E}">
        <p14:creationId xmlns:p14="http://schemas.microsoft.com/office/powerpoint/2010/main" val="12897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Care Unit (ICU) Barriers to SATs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V</a:t>
            </a:r>
            <a:r>
              <a:rPr lang="en-US" dirty="0" smtClean="0"/>
              <a:t>iew SATs as unnecessary, and light sedation as more appropriate and safer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Claim no physician orders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Maintain inadequate staff to undertake protocols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Unconvinced lowering sedation will benefit patients</a:t>
            </a:r>
          </a:p>
        </p:txBody>
      </p:sp>
    </p:spTree>
    <p:extLst>
      <p:ext uri="{BB962C8B-B14F-4D97-AF65-F5344CB8AC3E}">
        <p14:creationId xmlns:p14="http://schemas.microsoft.com/office/powerpoint/2010/main" val="34158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ICU Barriers to SATs</a:t>
            </a:r>
            <a:r>
              <a:rPr lang="en-US" sz="3600" baseline="30000" dirty="0"/>
              <a:t>8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Nursing attitudes account for one-third of variance in number of patients who received sedatives</a:t>
            </a:r>
            <a:endParaRPr lang="en-US" baseline="30000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Only 17.7% of respondents thought it was easier to care for an awake and alert patient receiving mechanical ventilation than to care for a similar patient more sedated</a:t>
            </a:r>
            <a:endParaRPr lang="en-US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5105400" y="5704298"/>
            <a:ext cx="403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>
                <a:cs typeface="Arial"/>
              </a:rPr>
              <a:t>8. Guttormson </a:t>
            </a:r>
            <a:r>
              <a:rPr lang="en-US" sz="1000" dirty="0">
                <a:cs typeface="Arial"/>
              </a:rPr>
              <a:t>JL, Chlan L, Weinert C, et al. Factors influencing nurse sedation practices with mechanically ventilated patients: a U.S. national survey. Intensive Crit Care Nurs. 2010 26(1):44-50. PMID: 19945879.</a:t>
            </a:r>
          </a:p>
        </p:txBody>
      </p:sp>
    </p:spTree>
    <p:extLst>
      <p:ext uri="{BB962C8B-B14F-4D97-AF65-F5344CB8AC3E}">
        <p14:creationId xmlns:p14="http://schemas.microsoft.com/office/powerpoint/2010/main" val="38853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EC2"/>
                </a:solidFill>
              </a:rPr>
              <a:t>Evidence for SAT</a:t>
            </a:r>
            <a:r>
              <a:rPr lang="en-US" sz="2800" dirty="0" smtClean="0">
                <a:solidFill>
                  <a:srgbClr val="009EC2"/>
                </a:solidFill>
              </a:rPr>
              <a:t>s</a:t>
            </a:r>
            <a:r>
              <a:rPr lang="en-US" dirty="0" smtClean="0">
                <a:solidFill>
                  <a:srgbClr val="009EC2"/>
                </a:solidFill>
              </a:rPr>
              <a:t> and SBT</a:t>
            </a:r>
            <a:r>
              <a:rPr lang="en-US" sz="2800" dirty="0" smtClean="0">
                <a:solidFill>
                  <a:srgbClr val="009EC2"/>
                </a:solidFill>
              </a:rPr>
              <a:t>s</a:t>
            </a:r>
            <a:endParaRPr lang="en-US" sz="2800" dirty="0">
              <a:solidFill>
                <a:srgbClr val="009EC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Strøm et al.</a:t>
            </a:r>
            <a:r>
              <a:rPr lang="en-US" baseline="30000" dirty="0" smtClean="0">
                <a:solidFill>
                  <a:schemeClr val="bg1"/>
                </a:solidFill>
              </a:rPr>
              <a:t>9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34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A protocol of no sedation for critically ill patients receiving mechanical ventilation: a randomised </a:t>
            </a:r>
            <a:r>
              <a:rPr lang="en-US" sz="2200" b="1" dirty="0" smtClean="0"/>
              <a:t>trial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140 patients randomized to routine sedation versus no sedation</a:t>
            </a:r>
          </a:p>
          <a:p>
            <a:pPr lvl="1"/>
            <a:r>
              <a:rPr lang="en-US" sz="2000" dirty="0" smtClean="0"/>
              <a:t>70 prescribed routine sedation (propofol then midazolam)</a:t>
            </a:r>
          </a:p>
          <a:p>
            <a:pPr lvl="1"/>
            <a:r>
              <a:rPr lang="en-US" sz="2000" dirty="0" smtClean="0"/>
              <a:t>70 prescribed no sedation (morphine boluses as needed)</a:t>
            </a:r>
          </a:p>
          <a:p>
            <a:pPr lvl="1"/>
            <a:endParaRPr lang="en-US" sz="2000" dirty="0"/>
          </a:p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sz="2400" dirty="0" smtClean="0"/>
              <a:t>Patients with no sedation</a:t>
            </a:r>
            <a:endParaRPr lang="en-US" sz="2000" dirty="0" smtClean="0"/>
          </a:p>
          <a:p>
            <a:pPr marL="742950" lvl="2" indent="-285750">
              <a:buFont typeface="Calibri" panose="020F0502020204030204" pitchFamily="34" charset="0"/>
              <a:buChar char="‒"/>
            </a:pPr>
            <a:r>
              <a:rPr lang="en-US" sz="2000" dirty="0" smtClean="0"/>
              <a:t>Mean 4.2 (95% confidence interval [CI] 0.3 to 8.1) fewer days on ventilation</a:t>
            </a:r>
          </a:p>
          <a:p>
            <a:pPr marL="742950" lvl="2" indent="-285750">
              <a:buFont typeface="Calibri" panose="020F0502020204030204" pitchFamily="34" charset="0"/>
              <a:buChar char="‒"/>
            </a:pPr>
            <a:r>
              <a:rPr lang="en-US" sz="2000" dirty="0" smtClean="0"/>
              <a:t>Shorter ICU stay (hazard ratio [HR] 1.86, 95% CI 1.1 to 3.2)</a:t>
            </a:r>
          </a:p>
          <a:p>
            <a:pPr marL="742950" lvl="2" indent="-285750">
              <a:buFont typeface="Calibri" panose="020F0502020204030204" pitchFamily="34" charset="0"/>
              <a:buChar char="‒"/>
            </a:pPr>
            <a:r>
              <a:rPr lang="en-US" sz="2000" dirty="0" smtClean="0"/>
              <a:t>Shorter hospital stay (HR 3.6, 95% CI 1.5 to 9.1)</a:t>
            </a:r>
          </a:p>
          <a:p>
            <a:pPr marL="742950" lvl="2" indent="-285750">
              <a:buFont typeface="Calibri" panose="020F0502020204030204" pitchFamily="34" charset="0"/>
              <a:buChar char="‒"/>
            </a:pPr>
            <a:r>
              <a:rPr lang="en-US" sz="2000" dirty="0" smtClean="0"/>
              <a:t>More agitated delirium (20% vs. 7%) but no difference in self-extubations</a:t>
            </a:r>
          </a:p>
          <a:p>
            <a:pPr marL="742950" lvl="2" indent="-285750">
              <a:buFont typeface="Calibri" panose="020F0502020204030204" pitchFamily="34" charset="0"/>
              <a:buChar char="‒"/>
            </a:pPr>
            <a:r>
              <a:rPr lang="en-US" sz="2000" dirty="0" smtClean="0"/>
              <a:t>1:1 nursing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51060" y="5752697"/>
            <a:ext cx="381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>
                <a:cs typeface="Arial"/>
              </a:rPr>
              <a:t>9. Strøm </a:t>
            </a:r>
            <a:r>
              <a:rPr lang="en-US" sz="1000" dirty="0">
                <a:cs typeface="Arial"/>
              </a:rPr>
              <a:t>T, Martinussen T, Toft P. A protocol of no sedation for critically ill patients receiving mechanical ventilation: a randomised trial. Lancet. 2010 Feb 6;375(9713):475-80. PMID: 20116842.</a:t>
            </a:r>
          </a:p>
        </p:txBody>
      </p:sp>
    </p:spTree>
    <p:extLst>
      <p:ext uri="{BB962C8B-B14F-4D97-AF65-F5344CB8AC3E}">
        <p14:creationId xmlns:p14="http://schemas.microsoft.com/office/powerpoint/2010/main" val="35770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Kress et al.</a:t>
            </a:r>
            <a:r>
              <a:rPr lang="en-US" baseline="30000" dirty="0"/>
              <a:t>6</a:t>
            </a:r>
          </a:p>
        </p:txBody>
      </p:sp>
      <p:sp>
        <p:nvSpPr>
          <p:cNvPr id="5" name="Content Placeholder 4" descr="Graph showing usual care versus sedative interruptions and their effect on duration of ventilation, ICU stay, and VAP cases." title="Daily Interruption of Sedative Infusions in Critically Ill Patients Undergoing Mechanical Ventilation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Daily interruption of sedative infusions in critically ill patients undergoing mechanical ventilation</a:t>
            </a:r>
          </a:p>
          <a:p>
            <a:pPr marL="0" indent="0">
              <a:buNone/>
            </a:pPr>
            <a:r>
              <a:rPr lang="en-US" sz="2000" dirty="0" smtClean="0"/>
              <a:t>Intervention group:</a:t>
            </a:r>
          </a:p>
          <a:p>
            <a:r>
              <a:rPr lang="en-US" sz="2000" dirty="0" smtClean="0"/>
              <a:t>2.4 more days alive and off the ventilator (p=.004)</a:t>
            </a:r>
          </a:p>
          <a:p>
            <a:r>
              <a:rPr lang="en-US" sz="2000" dirty="0" smtClean="0"/>
              <a:t>1.9 times more likely to be extubated</a:t>
            </a:r>
            <a:r>
              <a:rPr lang="en-US" sz="2000" dirty="0"/>
              <a:t> </a:t>
            </a:r>
            <a:r>
              <a:rPr lang="en-US" sz="2000" dirty="0" smtClean="0"/>
              <a:t>(p&lt;0.001, 95% CI 1.3 to 2.7)</a:t>
            </a:r>
          </a:p>
          <a:p>
            <a:r>
              <a:rPr lang="en-US" sz="2000" dirty="0" smtClean="0"/>
              <a:t>ICU length of stay shorter by 3.5 days (p=0.02)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81600" y="5791200"/>
            <a:ext cx="381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>
                <a:ea typeface="ＭＳ Ｐゴシック"/>
              </a:rPr>
              <a:t>6. Kress </a:t>
            </a:r>
            <a:r>
              <a:rPr lang="en-US" sz="1000" dirty="0">
                <a:ea typeface="ＭＳ Ｐゴシック"/>
              </a:rPr>
              <a:t>J, Pohlman A, O'Connor M, et al. Daily interruption of sedative infusion in critically ill undergoing mechanical ventilation. N Engl J Med. 2000 342(20):1471-7. PMID: 10816184.</a:t>
            </a:r>
          </a:p>
        </p:txBody>
      </p:sp>
    </p:spTree>
    <p:extLst>
      <p:ext uri="{BB962C8B-B14F-4D97-AF65-F5344CB8AC3E}">
        <p14:creationId xmlns:p14="http://schemas.microsoft.com/office/powerpoint/2010/main" val="41388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 descr="Graph showing decrease in vent days, ICU days, and hospital days when implementing paired SAT and SBT." title="Paired SAT &amp; SBT"/>
          <p:cNvGraphicFramePr/>
          <p:nvPr>
            <p:extLst>
              <p:ext uri="{D42A27DB-BD31-4B8C-83A1-F6EECF244321}">
                <p14:modId xmlns:p14="http://schemas.microsoft.com/office/powerpoint/2010/main" val="4154053494"/>
              </p:ext>
            </p:extLst>
          </p:nvPr>
        </p:nvGraphicFramePr>
        <p:xfrm>
          <a:off x="914400" y="2032379"/>
          <a:ext cx="7086600" cy="351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Girard et al.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2" name="Content Placeholder 1" descr="Graph showing Daily SBT Alone versus Daily SAT and SBT and their effect on vent days, ICU days, and hospital days." title="Efficacy and safety of paired sedation and ventilator weaning protocol"/>
          <p:cNvSpPr>
            <a:spLocks noGrp="1"/>
          </p:cNvSpPr>
          <p:nvPr>
            <p:ph idx="1"/>
          </p:nvPr>
        </p:nvSpPr>
        <p:spPr>
          <a:xfrm>
            <a:off x="457200" y="928845"/>
            <a:ext cx="8382000" cy="473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Efficacy and safety of paired sedation and ventilator weaning protocol for mechanically ventilated patients in intensive care (awakening and breathing controlled trial): a randomised controlled trial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800600" y="5638800"/>
            <a:ext cx="4214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>
                <a:cs typeface="Arial"/>
              </a:rPr>
              <a:t>7. Girard </a:t>
            </a:r>
            <a:r>
              <a:rPr lang="en-US" sz="1000" dirty="0">
                <a:cs typeface="Arial"/>
              </a:rPr>
              <a:t>TD, Kress JP, Fuchs BD, et al. Efficacy and safety of a paired sedation and ventilator weaning protocol for mechanically ventilated patients in intensive care (awakening and breathing controlled trial): A randomised controlled trial. Lancet. 2008 371(9607):</a:t>
            </a:r>
            <a:r>
              <a:rPr lang="en-US" sz="1000" dirty="0" smtClean="0">
                <a:cs typeface="Arial"/>
              </a:rPr>
              <a:t>126-34</a:t>
            </a:r>
            <a:r>
              <a:rPr lang="en-US" sz="1000" dirty="0">
                <a:cs typeface="Arial"/>
              </a:rPr>
              <a:t>. PMID: 18191684.</a:t>
            </a:r>
          </a:p>
        </p:txBody>
      </p:sp>
    </p:spTree>
    <p:extLst>
      <p:ext uri="{BB962C8B-B14F-4D97-AF65-F5344CB8AC3E}">
        <p14:creationId xmlns:p14="http://schemas.microsoft.com/office/powerpoint/2010/main" val="22556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EC2"/>
                </a:solidFill>
              </a:rPr>
              <a:t>Wake Up and </a:t>
            </a:r>
            <a:r>
              <a:rPr lang="en-US" dirty="0" smtClean="0">
                <a:solidFill>
                  <a:srgbClr val="009EC2"/>
                </a:solidFill>
              </a:rPr>
              <a:t>Breathe</a:t>
            </a:r>
            <a:endParaRPr lang="en-US" dirty="0">
              <a:solidFill>
                <a:srgbClr val="009EC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CDC Prevention </a:t>
            </a:r>
            <a:r>
              <a:rPr lang="en-US" sz="2600" dirty="0" smtClean="0"/>
              <a:t>Epicenters’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/>
            </a:r>
            <a:br>
              <a:rPr lang="en-US" sz="2600" dirty="0" smtClean="0">
                <a:solidFill>
                  <a:srgbClr val="000090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Wake </a:t>
            </a:r>
            <a:r>
              <a:rPr lang="en-US" sz="2600" dirty="0">
                <a:solidFill>
                  <a:schemeClr val="bg1"/>
                </a:solidFill>
              </a:rPr>
              <a:t>Up and Breathe </a:t>
            </a:r>
            <a:r>
              <a:rPr lang="en-US" sz="2600" dirty="0" smtClean="0">
                <a:solidFill>
                  <a:schemeClr val="bg1"/>
                </a:solidFill>
              </a:rPr>
              <a:t>Collaborative</a:t>
            </a:r>
            <a:r>
              <a:rPr lang="en-US" sz="2600" baseline="30000" dirty="0" smtClean="0">
                <a:solidFill>
                  <a:schemeClr val="bg1"/>
                </a:solidFill>
              </a:rPr>
              <a:t>10</a:t>
            </a:r>
            <a:endParaRPr lang="en-US" sz="2600" baseline="30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What: </a:t>
            </a:r>
            <a:r>
              <a:rPr lang="en-US" dirty="0" smtClean="0"/>
              <a:t>First prospective study of the preventability of ventilator-associated events (VAEs)</a:t>
            </a:r>
          </a:p>
          <a:p>
            <a:r>
              <a:rPr lang="en-US" b="1" dirty="0" smtClean="0"/>
              <a:t>Who: </a:t>
            </a:r>
            <a:r>
              <a:rPr lang="en-US" dirty="0" smtClean="0"/>
              <a:t>12 ICUs affiliated with 7 hospitals</a:t>
            </a:r>
          </a:p>
          <a:p>
            <a:r>
              <a:rPr lang="en-US" b="1" dirty="0" smtClean="0"/>
              <a:t>Why: </a:t>
            </a:r>
            <a:r>
              <a:rPr lang="en-US" dirty="0" smtClean="0"/>
              <a:t>Prevent VAEs </a:t>
            </a:r>
            <a:r>
              <a:rPr lang="en-US" dirty="0"/>
              <a:t>through less sedation and earlier liberation from mechanical </a:t>
            </a:r>
            <a:r>
              <a:rPr lang="en-US" dirty="0" smtClean="0"/>
              <a:t>ventilation</a:t>
            </a:r>
            <a:endParaRPr lang="en-US" dirty="0"/>
          </a:p>
          <a:p>
            <a:r>
              <a:rPr lang="en-US" b="1" dirty="0" smtClean="0"/>
              <a:t>How</a:t>
            </a:r>
            <a:r>
              <a:rPr lang="en-US" b="1" dirty="0"/>
              <a:t>:  </a:t>
            </a:r>
            <a:r>
              <a:rPr lang="en-US" dirty="0"/>
              <a:t>Increase performance of p</a:t>
            </a:r>
            <a:r>
              <a:rPr lang="en-US" dirty="0" smtClean="0"/>
              <a:t>aired </a:t>
            </a:r>
            <a:r>
              <a:rPr lang="en-US" dirty="0"/>
              <a:t>daily </a:t>
            </a:r>
            <a:r>
              <a:rPr lang="en-US" dirty="0" smtClean="0"/>
              <a:t>SATs and SBTs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5715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000" dirty="0" smtClean="0">
                <a:cs typeface="Arial"/>
              </a:rPr>
              <a:t>10. Klompas </a:t>
            </a:r>
            <a:r>
              <a:rPr lang="en-US" sz="1000" dirty="0">
                <a:cs typeface="Arial"/>
              </a:rPr>
              <a:t>M, Anderson D, Trick W, et al. The Preventability of Ventilator-Associated Events: The CDC Prevention Epicenters' Wake Up and Breathe Collaborative. Am J Respir Crit Care Med. 2015 Feb 1;191(3):292-301. PMID: 25369558.</a:t>
            </a:r>
          </a:p>
        </p:txBody>
      </p:sp>
    </p:spTree>
    <p:extLst>
      <p:ext uri="{BB962C8B-B14F-4D97-AF65-F5344CB8AC3E}">
        <p14:creationId xmlns:p14="http://schemas.microsoft.com/office/powerpoint/2010/main" val="1156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EC2"/>
                </a:solidFill>
              </a:rPr>
              <a:t>SAT</a:t>
            </a:r>
            <a:r>
              <a:rPr lang="en-US" sz="2800" dirty="0" smtClean="0">
                <a:solidFill>
                  <a:srgbClr val="009EC2"/>
                </a:solidFill>
              </a:rPr>
              <a:t>s</a:t>
            </a:r>
            <a:r>
              <a:rPr lang="en-US" dirty="0" smtClean="0">
                <a:solidFill>
                  <a:srgbClr val="009EC2"/>
                </a:solidFill>
              </a:rPr>
              <a:t> and SBT</a:t>
            </a:r>
            <a:r>
              <a:rPr lang="en-US" sz="2800" dirty="0" smtClean="0">
                <a:solidFill>
                  <a:srgbClr val="009EC2"/>
                </a:solidFill>
              </a:rPr>
              <a:t>S</a:t>
            </a:r>
            <a:endParaRPr lang="en-US" dirty="0">
              <a:solidFill>
                <a:srgbClr val="009EC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CDC Prevention </a:t>
            </a:r>
            <a:r>
              <a:rPr lang="en-US" sz="2600" dirty="0" smtClean="0"/>
              <a:t>Epicenters’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/>
            </a:r>
            <a:br>
              <a:rPr lang="en-US" sz="2600" dirty="0" smtClean="0">
                <a:solidFill>
                  <a:srgbClr val="000090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Wake </a:t>
            </a:r>
            <a:r>
              <a:rPr lang="en-US" sz="2600" dirty="0">
                <a:solidFill>
                  <a:schemeClr val="bg1"/>
                </a:solidFill>
              </a:rPr>
              <a:t>Up and Breathe </a:t>
            </a:r>
            <a:r>
              <a:rPr lang="en-US" sz="2600" dirty="0" smtClean="0">
                <a:solidFill>
                  <a:schemeClr val="bg1"/>
                </a:solidFill>
              </a:rPr>
              <a:t>Collaborative</a:t>
            </a:r>
            <a:r>
              <a:rPr lang="en-US" sz="2600" baseline="30000" dirty="0" smtClean="0">
                <a:solidFill>
                  <a:schemeClr val="bg1"/>
                </a:solidFill>
              </a:rPr>
              <a:t>10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7175" indent="-257175"/>
            <a:r>
              <a:rPr lang="en-US" dirty="0" smtClean="0"/>
              <a:t>Included opt-out </a:t>
            </a:r>
            <a:r>
              <a:rPr lang="en-US" dirty="0"/>
              <a:t>protocol for </a:t>
            </a:r>
            <a:r>
              <a:rPr lang="en-US" dirty="0" smtClean="0"/>
              <a:t>paired daily SATs and SBTs</a:t>
            </a:r>
          </a:p>
          <a:p>
            <a:pPr marL="257175" indent="-257175"/>
            <a:r>
              <a:rPr lang="en-US" dirty="0" smtClean="0"/>
              <a:t>Registered nurses and respiratory therapists initiate SATs/SBTs rather than doctors </a:t>
            </a:r>
          </a:p>
          <a:p>
            <a:pPr marL="600075" lvl="1" indent="-257175"/>
            <a:r>
              <a:rPr lang="en-US" dirty="0" smtClean="0"/>
              <a:t>Automatic for all patients unless doctor actively “opts out”</a:t>
            </a:r>
          </a:p>
          <a:p>
            <a:pPr marL="257175" indent="-257175"/>
            <a:r>
              <a:rPr lang="en-US" dirty="0" smtClean="0"/>
              <a:t>Protocol developed by national experts</a:t>
            </a:r>
          </a:p>
          <a:p>
            <a:pPr marL="600075" lvl="1" indent="-257175"/>
            <a:r>
              <a:rPr lang="en-US" dirty="0" smtClean="0"/>
              <a:t>Narrow set of well-defined contraindications</a:t>
            </a:r>
          </a:p>
          <a:p>
            <a:pPr marL="257175" indent="-257175"/>
            <a:r>
              <a:rPr lang="en-US" dirty="0" smtClean="0"/>
              <a:t>Multicenter learning collaborative to aid implementation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1273" y="984249"/>
            <a:ext cx="6172803" cy="87610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none" spc="0" baseline="0">
                <a:solidFill>
                  <a:srgbClr val="CC000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endParaRPr lang="en-US" sz="255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715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/>
              </a:rPr>
              <a:t>10. Klompas M, Anderson D, Trick W, et al. The Preventability of Ventilator-Associated Events: The CDC Prevention Epicenters' Wake Up and Breathe Collaborative. Am J Respir Crit Care Med. 2015 Feb 1;191(3):292-301. PMID: 25369558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8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 descr="Arrow pointing up" title="Up arrow"/>
          <p:cNvSpPr/>
          <p:nvPr/>
        </p:nvSpPr>
        <p:spPr>
          <a:xfrm>
            <a:off x="304800" y="1219200"/>
            <a:ext cx="4572000" cy="4038600"/>
          </a:xfrm>
          <a:prstGeom prst="upArrow">
            <a:avLst>
              <a:gd name="adj1" fmla="val 66567"/>
              <a:gd name="adj2" fmla="val 47037"/>
            </a:avLst>
          </a:prstGeom>
          <a:solidFill>
            <a:srgbClr val="FBD84B"/>
          </a:solidFill>
          <a:ln>
            <a:solidFill>
              <a:srgbClr val="FBD84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 Arrow 18" descr="Arrow pointing down" title="Down arrow"/>
          <p:cNvSpPr/>
          <p:nvPr/>
        </p:nvSpPr>
        <p:spPr>
          <a:xfrm rot="10800000">
            <a:off x="4267200" y="1219200"/>
            <a:ext cx="4572000" cy="4038599"/>
          </a:xfrm>
          <a:prstGeom prst="upArrow">
            <a:avLst>
              <a:gd name="adj1" fmla="val 66567"/>
              <a:gd name="adj2" fmla="val 47037"/>
            </a:avLst>
          </a:prstGeom>
          <a:solidFill>
            <a:srgbClr val="FBD84B"/>
          </a:solidFill>
          <a:ln>
            <a:solidFill>
              <a:srgbClr val="FBD84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 bwMode="black">
          <a:xfrm>
            <a:off x="5029200" y="1752600"/>
            <a:ext cx="3050176" cy="34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Ventilator </a:t>
            </a:r>
            <a:r>
              <a:rPr lang="en-US" sz="2000" b="1" dirty="0">
                <a:solidFill>
                  <a:schemeClr val="tx1"/>
                </a:solidFill>
                <a:cs typeface="Arial"/>
              </a:rPr>
              <a:t>Days 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and </a:t>
            </a:r>
            <a:r>
              <a:rPr lang="en-US" sz="2000" b="1" dirty="0">
                <a:solidFill>
                  <a:schemeClr val="tx1"/>
                </a:solidFill>
                <a:cs typeface="Arial"/>
              </a:rPr>
              <a:t>Length 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of Stay (LOS) Reductions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-2.4 vent days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-3.0 ICU days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-6.3 LOS days</a:t>
            </a:r>
            <a:endParaRPr lang="en-US" sz="2000" b="1" dirty="0" smtClean="0">
              <a:solidFill>
                <a:schemeClr val="tx1"/>
              </a:solidFill>
              <a:cs typeface="Arial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cs typeface="Arial"/>
              </a:rPr>
              <a:t>VAE 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Reductions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>
                <a:solidFill>
                  <a:schemeClr val="tx1"/>
                </a:solidFill>
              </a:rPr>
              <a:t>37% in </a:t>
            </a:r>
            <a:r>
              <a:rPr lang="en-US" sz="2000" dirty="0" smtClean="0">
                <a:solidFill>
                  <a:schemeClr val="tx1"/>
                </a:solidFill>
              </a:rPr>
              <a:t>VACs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-65% in </a:t>
            </a:r>
            <a:r>
              <a:rPr lang="en-US" sz="2000" dirty="0" smtClean="0">
                <a:solidFill>
                  <a:schemeClr val="tx1"/>
                </a:solidFill>
              </a:rPr>
              <a:t>IVACs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6800" y="2514600"/>
            <a:ext cx="307081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cs typeface="Arial"/>
              </a:rPr>
              <a:t>SATs and SBTs</a:t>
            </a:r>
            <a:r>
              <a:rPr lang="en-US" sz="2400" b="1" dirty="0">
                <a:cs typeface="Arial"/>
              </a:rPr>
              <a:t/>
            </a:r>
            <a:br>
              <a:rPr lang="en-US" sz="2400" b="1" dirty="0">
                <a:cs typeface="Arial"/>
              </a:rPr>
            </a:br>
            <a:r>
              <a:rPr lang="en-US" sz="2400" b="1" dirty="0" smtClean="0">
                <a:cs typeface="Arial"/>
              </a:rPr>
              <a:t>Increases</a:t>
            </a:r>
            <a:endParaRPr lang="en-US" sz="2400" b="1" dirty="0"/>
          </a:p>
          <a:p>
            <a:pPr algn="ctr">
              <a:spcAft>
                <a:spcPts val="600"/>
              </a:spcAft>
            </a:pPr>
            <a:r>
              <a:rPr lang="en-US" sz="2000" dirty="0" smtClean="0"/>
              <a:t>+63% in SATs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/>
              <a:t>+16% </a:t>
            </a:r>
            <a:r>
              <a:rPr lang="en-US" sz="2000" dirty="0"/>
              <a:t>in </a:t>
            </a:r>
            <a:r>
              <a:rPr lang="en-US" sz="2000" dirty="0" smtClean="0"/>
              <a:t>SBTs</a:t>
            </a:r>
            <a:endParaRPr lang="en-US" sz="2000" dirty="0"/>
          </a:p>
          <a:p>
            <a:pPr algn="ctr">
              <a:spcAft>
                <a:spcPts val="600"/>
              </a:spcAft>
            </a:pPr>
            <a:r>
              <a:rPr lang="en-US" sz="2000" dirty="0" smtClean="0"/>
              <a:t>+81% </a:t>
            </a:r>
            <a:r>
              <a:rPr lang="en-US" sz="2000" dirty="0"/>
              <a:t>in </a:t>
            </a:r>
            <a:r>
              <a:rPr lang="en-US" sz="2000" dirty="0" smtClean="0"/>
              <a:t>SBTs done with sedatives off</a:t>
            </a:r>
            <a:endParaRPr lang="en-US" sz="20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CDC Prevention </a:t>
            </a:r>
            <a:r>
              <a:rPr lang="en-US" sz="2600" dirty="0" smtClean="0"/>
              <a:t>Epicenters’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/>
            </a:r>
            <a:br>
              <a:rPr lang="en-US" sz="2600" dirty="0" smtClean="0">
                <a:solidFill>
                  <a:srgbClr val="000090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Wake </a:t>
            </a:r>
            <a:r>
              <a:rPr lang="en-US" sz="2600" dirty="0">
                <a:solidFill>
                  <a:schemeClr val="bg1"/>
                </a:solidFill>
              </a:rPr>
              <a:t>Up and Breathe </a:t>
            </a:r>
            <a:r>
              <a:rPr lang="en-US" sz="2600" dirty="0" smtClean="0">
                <a:solidFill>
                  <a:schemeClr val="bg1"/>
                </a:solidFill>
              </a:rPr>
              <a:t>Collaborative</a:t>
            </a:r>
            <a:r>
              <a:rPr lang="en-US" sz="2600" baseline="30000" dirty="0">
                <a:solidFill>
                  <a:schemeClr val="bg1"/>
                </a:solidFill>
              </a:rPr>
              <a:t>10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5791200"/>
            <a:ext cx="419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/>
              </a:rPr>
              <a:t>10. Klompas M, Anderson D, Trick W, et al. The Preventability of Ventilator-Associated Events: The CDC Prevention Epicenters' Wake Up and Breathe Collaborative. Am J Respir Crit Care Med. 2015 Feb 1;191(3):292-301. PMID: 25369558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401" y="5277497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IVAC = infection-related ventilator-associated complication; VAC = ventilator-associated condition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28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Resources: SAT and SBT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36260"/>
            <a:ext cx="4191000" cy="508834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Ready to post in the unit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Provides quick reference to latest evidence-based protocols</a:t>
            </a:r>
            <a:endParaRPr lang="en-US" dirty="0"/>
          </a:p>
          <a:p>
            <a:pPr>
              <a:spcAft>
                <a:spcPts val="900"/>
              </a:spcAft>
            </a:pPr>
            <a:r>
              <a:rPr lang="en-US" dirty="0" smtClean="0"/>
              <a:t>Summarizes position of four leaders in the VAP field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Can be found on the AHRQ </a:t>
            </a:r>
            <a:r>
              <a:rPr lang="en-US" dirty="0"/>
              <a:t>W</a:t>
            </a:r>
            <a:r>
              <a:rPr lang="en-US" dirty="0" smtClean="0"/>
              <a:t>eb site at </a:t>
            </a:r>
            <a:r>
              <a:rPr lang="en-US" b="1" i="1" u="sng" dirty="0">
                <a:hlinkClick r:id="rId2"/>
              </a:rPr>
              <a:t>https://www.ahrq.gov/sites/default/files/wysiwyg/professionals/quality-patient-safety/hais/tools/mvp/modules/technical/sat-sbt-factsheet.docx</a:t>
            </a:r>
            <a:r>
              <a:rPr lang="en-US" b="1" i="1" dirty="0"/>
              <a:t> 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4" name="Picture 3" descr="Image of the SAT and SBT Fast Fact sheet" title="SAT and SBT Fast Fac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81" y="1236260"/>
            <a:ext cx="3697449" cy="4719638"/>
          </a:xfrm>
          <a:prstGeom prst="rect">
            <a:avLst/>
          </a:prstGeom>
          <a:ln>
            <a:solidFill>
              <a:srgbClr val="009EC2"/>
            </a:solidFill>
          </a:ln>
        </p:spPr>
      </p:pic>
    </p:spTree>
    <p:extLst>
      <p:ext uri="{BB962C8B-B14F-4D97-AF65-F5344CB8AC3E}">
        <p14:creationId xmlns:p14="http://schemas.microsoft.com/office/powerpoint/2010/main" val="6308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Resources: SAT and SBT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19600" cy="5029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Ready to post in the unit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Provides quick reference to latest evidence-based protocols</a:t>
            </a:r>
            <a:endParaRPr lang="en-US" dirty="0"/>
          </a:p>
          <a:p>
            <a:pPr>
              <a:spcAft>
                <a:spcPts val="900"/>
              </a:spcAft>
            </a:pPr>
            <a:r>
              <a:rPr lang="en-US" dirty="0" smtClean="0"/>
              <a:t>Summarizes position of four leaders in the VAP field</a:t>
            </a:r>
          </a:p>
          <a:p>
            <a:r>
              <a:rPr lang="en-US" dirty="0" smtClean="0"/>
              <a:t>Can be found on the AHRQ Web site at </a:t>
            </a:r>
            <a:r>
              <a:rPr lang="en-US" b="1" i="1" u="sng" dirty="0">
                <a:hlinkClick r:id="rId2"/>
              </a:rPr>
              <a:t>https://www.ahrq.gov/sites/default/files/wysiwyg/professionals/quality-patient-safety/hais/tools/mvp/modules/technical/sat-sbt-litreview.docx</a:t>
            </a:r>
            <a:r>
              <a:rPr lang="en-US" b="1" i="1" dirty="0"/>
              <a:t> </a:t>
            </a:r>
          </a:p>
        </p:txBody>
      </p:sp>
      <p:pic>
        <p:nvPicPr>
          <p:cNvPr id="4" name="Picture 3" descr="An image of the SAT and SBT Literature Synopsis " title="SAT and SBT Literature Synops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3487910" cy="4495800"/>
          </a:xfrm>
          <a:prstGeom prst="rect">
            <a:avLst/>
          </a:prstGeom>
          <a:ln>
            <a:solidFill>
              <a:srgbClr val="009EC2"/>
            </a:solidFill>
          </a:ln>
        </p:spPr>
      </p:pic>
    </p:spTree>
    <p:extLst>
      <p:ext uri="{BB962C8B-B14F-4D97-AF65-F5344CB8AC3E}">
        <p14:creationId xmlns:p14="http://schemas.microsoft.com/office/powerpoint/2010/main" val="11218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EC2"/>
                </a:solidFill>
              </a:rPr>
              <a:t>HOB Elevation</a:t>
            </a:r>
            <a:endParaRPr lang="en-US" dirty="0">
              <a:solidFill>
                <a:srgbClr val="009EC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3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 Elevation</a:t>
            </a:r>
            <a:r>
              <a:rPr lang="en-US" baseline="30000" dirty="0" smtClean="0"/>
              <a:t>11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rmAutofit/>
          </a:bodyPr>
          <a:lstStyle/>
          <a:p>
            <a:r>
              <a:rPr lang="en-US" dirty="0"/>
              <a:t>The elevation of the </a:t>
            </a:r>
            <a:r>
              <a:rPr lang="en-US" dirty="0" smtClean="0"/>
              <a:t>HOB </a:t>
            </a:r>
            <a:r>
              <a:rPr lang="en-US" dirty="0"/>
              <a:t>to a semi-recumbent position (&gt;30 degrees) is associated with a decreased incidence of aspiration and </a:t>
            </a:r>
            <a:r>
              <a:rPr lang="en-US" dirty="0" smtClean="0"/>
              <a:t>VAP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Study </a:t>
            </a:r>
            <a:r>
              <a:rPr lang="en-US" dirty="0"/>
              <a:t>showed that both the supine position and length of time the patient is kept in this position are potential risk factors for aspiration of gastric contents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9410" y="5724896"/>
            <a:ext cx="40145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>
                <a:cs typeface="Arial"/>
              </a:rPr>
              <a:t>11. Torres </a:t>
            </a:r>
            <a:r>
              <a:rPr lang="en-US" sz="1000" dirty="0">
                <a:cs typeface="Arial"/>
              </a:rPr>
              <a:t>A, Serr-Battles J, Ros E, et al. Pulmonary aspiration of gastric contents in patients receiving mechanical ventilation: the effect of body position.. Ann Intern Med. 1992 Apr 1;116(7):540-3. PMID 1543307.</a:t>
            </a:r>
          </a:p>
        </p:txBody>
      </p:sp>
    </p:spTree>
    <p:extLst>
      <p:ext uri="{BB962C8B-B14F-4D97-AF65-F5344CB8AC3E}">
        <p14:creationId xmlns:p14="http://schemas.microsoft.com/office/powerpoint/2010/main" val="19103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Several successful strategies have been </a:t>
            </a:r>
            <a:r>
              <a:rPr lang="en-US" sz="2800" dirty="0" smtClean="0"/>
              <a:t>used </a:t>
            </a:r>
            <a:r>
              <a:rPr lang="en-US" sz="2800" dirty="0"/>
              <a:t>to improve compliance with HOB elevation </a:t>
            </a:r>
            <a:r>
              <a:rPr lang="en-US" sz="2800" dirty="0" smtClean="0"/>
              <a:t>of at least 30 degrees. </a:t>
            </a:r>
            <a:r>
              <a:rPr lang="en-US" sz="2800" dirty="0"/>
              <a:t>These </a:t>
            </a:r>
            <a:r>
              <a:rPr lang="en-US" sz="2800" dirty="0" smtClean="0"/>
              <a:t>include: 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the </a:t>
            </a:r>
            <a:r>
              <a:rPr lang="en-US" sz="2300" dirty="0"/>
              <a:t>use of a bed with a specific attachment that will show the angle at a </a:t>
            </a:r>
            <a:r>
              <a:rPr lang="en-US" sz="2300" dirty="0" smtClean="0"/>
              <a:t>glance 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use </a:t>
            </a:r>
            <a:r>
              <a:rPr lang="en-US" sz="2300" dirty="0"/>
              <a:t>of a handheld </a:t>
            </a:r>
            <a:r>
              <a:rPr lang="en-US" sz="2300" dirty="0" smtClean="0"/>
              <a:t>protractor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a </a:t>
            </a:r>
            <a:r>
              <a:rPr lang="en-US" sz="2300" dirty="0"/>
              <a:t>determination of what mark on which bed can signify the correct angle for </a:t>
            </a:r>
            <a:r>
              <a:rPr lang="en-US" sz="2300" dirty="0" smtClean="0"/>
              <a:t>recline</a:t>
            </a:r>
          </a:p>
          <a:p>
            <a:pPr marL="339725" lvl="1" indent="-3397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HOB </a:t>
            </a:r>
            <a:r>
              <a:rPr lang="en-US" dirty="0"/>
              <a:t>elevation should be fed back to unit staff on a regular basis</a:t>
            </a:r>
            <a:r>
              <a:rPr lang="en-US" dirty="0" smtClean="0"/>
              <a:t>.</a:t>
            </a:r>
          </a:p>
          <a:p>
            <a:pPr marL="339725" lvl="1" indent="-3397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nvolve </a:t>
            </a:r>
            <a:r>
              <a:rPr lang="en-US" dirty="0"/>
              <a:t>everyone who cares for the patient, including family members, to ensure the HOB is maintained at the correct </a:t>
            </a:r>
            <a:r>
              <a:rPr lang="en-US" dirty="0" smtClean="0"/>
              <a:t>angle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The intervention is supported unanimously by all four leading guidelines, and newer publications in the field accept HOB elevation as an effective, low-cost, and low-risk intervention.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19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HOB Specific</a:t>
            </a:r>
            <a:r>
              <a:rPr lang="en-US" dirty="0"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ea typeface="ＭＳ Ｐゴシック"/>
                <a:cs typeface="ＭＳ Ｐゴシック"/>
              </a:rPr>
              <a:t>VAP </a:t>
            </a:r>
            <a:r>
              <a:rPr lang="en-US" dirty="0">
                <a:ea typeface="ＭＳ Ｐゴシック"/>
                <a:cs typeface="ＭＳ Ｐゴシック"/>
              </a:rPr>
              <a:t>Prevention </a:t>
            </a:r>
            <a:r>
              <a:rPr lang="en-US" dirty="0" smtClean="0">
                <a:ea typeface="ＭＳ Ｐゴシック"/>
                <a:cs typeface="ＭＳ Ｐゴシック"/>
              </a:rPr>
              <a:t>Guidelines</a:t>
            </a:r>
            <a:endParaRPr lang="en-US" dirty="0"/>
          </a:p>
        </p:txBody>
      </p:sp>
      <p:sp>
        <p:nvSpPr>
          <p:cNvPr id="3" name="Content Placeholder 2" descr="Image of the SHEA logo and their recommendation. Recommends the use semi-recumbent position (30-45 degrees) as a strategy to prevent aspiration." title="Recommendations of SHEA regarding HOB"/>
          <p:cNvSpPr>
            <a:spLocks noGrp="1"/>
          </p:cNvSpPr>
          <p:nvPr>
            <p:ph sz="half" idx="1"/>
          </p:nvPr>
        </p:nvSpPr>
        <p:spPr>
          <a:xfrm>
            <a:off x="304800" y="882889"/>
            <a:ext cx="4038600" cy="4525963"/>
          </a:xfrm>
        </p:spPr>
        <p:txBody>
          <a:bodyPr/>
          <a:lstStyle/>
          <a:p>
            <a:pPr marL="0" indent="0" hangingPunct="0">
              <a:spcAft>
                <a:spcPts val="0"/>
              </a:spcAft>
              <a:buNone/>
            </a:pPr>
            <a:endParaRPr lang="en-US" sz="2800" dirty="0" smtClean="0">
              <a:solidFill>
                <a:srgbClr val="009EC2"/>
              </a:solidFill>
            </a:endParaRPr>
          </a:p>
          <a:p>
            <a:pPr marL="0" indent="0" hangingPunct="0">
              <a:spcAft>
                <a:spcPts val="0"/>
              </a:spcAft>
              <a:buNone/>
            </a:pPr>
            <a:endParaRPr lang="en-US" dirty="0">
              <a:solidFill>
                <a:srgbClr val="009EC2"/>
              </a:solidFill>
            </a:endParaRPr>
          </a:p>
          <a:p>
            <a:pPr marL="0" indent="0" hangingPunct="0">
              <a:spcAft>
                <a:spcPts val="0"/>
              </a:spcAft>
              <a:buNone/>
            </a:pPr>
            <a:endParaRPr lang="en-US" sz="2800" dirty="0" smtClean="0">
              <a:solidFill>
                <a:srgbClr val="009EC2"/>
              </a:solidFill>
            </a:endParaRPr>
          </a:p>
          <a:p>
            <a:pPr marL="0" indent="0" hangingPunct="0"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9EC2"/>
                </a:solidFill>
              </a:rPr>
              <a:t>Society </a:t>
            </a:r>
            <a:r>
              <a:rPr lang="en-US" sz="2800" dirty="0">
                <a:solidFill>
                  <a:srgbClr val="009EC2"/>
                </a:solidFill>
              </a:rPr>
              <a:t>for Healthcare Epidemiology of </a:t>
            </a:r>
            <a:r>
              <a:rPr lang="en-US" sz="2800" dirty="0" smtClean="0">
                <a:solidFill>
                  <a:srgbClr val="009EC2"/>
                </a:solidFill>
              </a:rPr>
              <a:t>America</a:t>
            </a:r>
            <a:r>
              <a:rPr lang="en-US" baseline="30000" dirty="0">
                <a:solidFill>
                  <a:srgbClr val="009EC2"/>
                </a:solidFill>
              </a:rPr>
              <a:t>5</a:t>
            </a:r>
            <a:endParaRPr lang="en-US" sz="2800" baseline="30000" dirty="0" smtClean="0">
              <a:solidFill>
                <a:srgbClr val="009EC2"/>
              </a:solidFill>
            </a:endParaRPr>
          </a:p>
          <a:p>
            <a:pPr marL="0" lvl="0" indent="0">
              <a:buNone/>
            </a:pPr>
            <a:r>
              <a:rPr lang="en-US" sz="2400" kern="1200" dirty="0"/>
              <a:t>Recommends the use semi-recumbent position (</a:t>
            </a:r>
            <a:r>
              <a:rPr lang="en-US" sz="2400" kern="1200" dirty="0" smtClean="0"/>
              <a:t>30–45 </a:t>
            </a:r>
            <a:r>
              <a:rPr lang="en-US" sz="2400" kern="1200" dirty="0"/>
              <a:t>degrees) as a strategy to prevent aspiration.  </a:t>
            </a:r>
          </a:p>
        </p:txBody>
      </p:sp>
      <p:sp>
        <p:nvSpPr>
          <p:cNvPr id="7" name="Content Placeholder 6" descr="ZAP the VAP logo and their recommendations for head of bed elevation. Recommends the head of bed elevaion to be 45 degrees, as long as not contraindicated." title="ZAP the VAP recommendations for HOB elevation"/>
          <p:cNvSpPr>
            <a:spLocks noGrp="1"/>
          </p:cNvSpPr>
          <p:nvPr>
            <p:ph sz="half" idx="2"/>
          </p:nvPr>
        </p:nvSpPr>
        <p:spPr>
          <a:xfrm>
            <a:off x="4800600" y="882889"/>
            <a:ext cx="40386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FontTx/>
              <a:buNone/>
            </a:pPr>
            <a:endParaRPr lang="en-US" dirty="0" smtClean="0">
              <a:solidFill>
                <a:srgbClr val="009EC2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</a:pPr>
            <a:endParaRPr lang="en-US" dirty="0">
              <a:solidFill>
                <a:srgbClr val="009EC2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</a:pPr>
            <a:endParaRPr lang="en-US" dirty="0" smtClean="0">
              <a:solidFill>
                <a:srgbClr val="009EC2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009EC2"/>
                </a:solidFill>
              </a:rPr>
              <a:t>ZAP </a:t>
            </a:r>
            <a:r>
              <a:rPr lang="en-US" dirty="0">
                <a:solidFill>
                  <a:srgbClr val="009EC2"/>
                </a:solidFill>
              </a:rPr>
              <a:t>the VAP: Ventilator Associated </a:t>
            </a:r>
            <a:r>
              <a:rPr lang="en-US" dirty="0" smtClean="0">
                <a:solidFill>
                  <a:srgbClr val="009EC2"/>
                </a:solidFill>
              </a:rPr>
              <a:t>Pneumonia</a:t>
            </a:r>
            <a:r>
              <a:rPr lang="en-US" baseline="30000" dirty="0" smtClean="0">
                <a:solidFill>
                  <a:srgbClr val="009EC2"/>
                </a:solidFill>
              </a:rPr>
              <a:t>12</a:t>
            </a:r>
            <a:endParaRPr lang="en-US" baseline="30000" dirty="0">
              <a:solidFill>
                <a:srgbClr val="009EC2"/>
              </a:solidFill>
            </a:endParaRPr>
          </a:p>
          <a:p>
            <a:pPr marL="0" indent="0" hangingPunct="0">
              <a:buNone/>
            </a:pPr>
            <a:r>
              <a:rPr lang="en-US" sz="2400" dirty="0"/>
              <a:t>Recommends the head of bed elevation to be 45 degrees, as long as not contraindicated. </a:t>
            </a:r>
          </a:p>
          <a:p>
            <a:endParaRPr lang="en-US" dirty="0"/>
          </a:p>
        </p:txBody>
      </p:sp>
      <p:pic>
        <p:nvPicPr>
          <p:cNvPr id="4" name="Picture 3" descr="Logo for SHEA, The Society for Healthcare Epidemiology of America" title="SHEA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87689"/>
            <a:ext cx="2743199" cy="82502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 descr="Logo for Zap the VAP: Ventilator associated pneumonia" title="ZAP the VAP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1187689"/>
            <a:ext cx="3962400" cy="7493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50042" y="5031219"/>
            <a:ext cx="373380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000" dirty="0" smtClean="0"/>
              <a:t>5. Klompas </a:t>
            </a:r>
            <a:r>
              <a:rPr lang="en-US" sz="1000" dirty="0"/>
              <a:t>M, Branson R, Eichenwald EC, et al. Strategies to prevent ventilator-associated pneumonia in acute care hospitals: 2014 update. Infect Control Hosp Epidemiol. 2014 35(8):915-36. PMID: 25026607</a:t>
            </a:r>
            <a:r>
              <a:rPr lang="en-US" sz="1000" dirty="0" smtClean="0"/>
              <a:t>.</a:t>
            </a:r>
          </a:p>
          <a:p>
            <a:pPr marL="0" lvl="1"/>
            <a:r>
              <a:rPr lang="en-US" sz="1000" dirty="0" smtClean="0">
                <a:cs typeface="Arial"/>
              </a:rPr>
              <a:t>12. Dodek </a:t>
            </a:r>
            <a:r>
              <a:rPr lang="en-US" sz="1000" dirty="0">
                <a:cs typeface="Arial"/>
              </a:rPr>
              <a:t>P, Keenan S, Cook D, et al. Evidence-based clinical practice guideline for the prevention of ventilator-associated pneumonia. Ann Intern Med. 2004 Aug 17;141(4):305-13. PMID: 15313747.</a:t>
            </a:r>
          </a:p>
          <a:p>
            <a:pPr marL="257175" lvl="1" indent="-257175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49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HOB Specific</a:t>
            </a:r>
            <a:r>
              <a:rPr lang="en-US" dirty="0"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ea typeface="ＭＳ Ｐゴシック"/>
                <a:cs typeface="ＭＳ Ｐゴシック"/>
              </a:rPr>
              <a:t>VAP Prevention Guidelines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2268581" y="1013618"/>
            <a:ext cx="4800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Centers for Disease Control and Prevention</a:t>
            </a:r>
            <a:r>
              <a:rPr lang="en-US" baseline="30000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3</a:t>
            </a:r>
          </a:p>
          <a:p>
            <a:pPr marL="0" lv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the absence of medical contraindication(s), elevate the HOB at an angle of 30–45 degrees for patients with a high risk for aspiration (e.g., a person receiving mechanically assisted ventilation</a:t>
            </a:r>
            <a:r>
              <a:rPr lang="en-US" sz="2400" dirty="0" smtClean="0"/>
              <a:t>)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9EC2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American </a:t>
            </a:r>
            <a:r>
              <a:rPr lang="en-US" dirty="0">
                <a:solidFill>
                  <a:srgbClr val="009EC2"/>
                </a:solidFill>
                <a:ea typeface="ＭＳ Ｐゴシック"/>
                <a:cs typeface="ＭＳ Ｐゴシック"/>
              </a:rPr>
              <a:t>Thoracic </a:t>
            </a:r>
            <a:r>
              <a:rPr lang="en-US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Society</a:t>
            </a:r>
            <a:r>
              <a:rPr lang="en-US" baseline="30000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4</a:t>
            </a:r>
            <a:endParaRPr lang="en-US" baseline="30000" dirty="0">
              <a:solidFill>
                <a:srgbClr val="009EC2"/>
              </a:solidFill>
              <a:ea typeface="ＭＳ Ｐゴシック"/>
              <a:cs typeface="ＭＳ Ｐゴシック"/>
            </a:endParaRPr>
          </a:p>
          <a:p>
            <a:pPr marL="0" lvl="0" indent="0">
              <a:buNone/>
            </a:pPr>
            <a:r>
              <a:rPr lang="en-US" sz="2400" dirty="0"/>
              <a:t>Recommends that patients should be kept in a semi-recumbent position (30–45 degrees) rather than supine to prevent aspiration. 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5" name="Picture 4" descr="Logo for CDC, Center for Disease Control and Prevention" title="CDC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" y="1143000"/>
            <a:ext cx="13789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for ATS, The American Thoracic Society" title="A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4" y="3505200"/>
            <a:ext cx="1388076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966289" y="5105400"/>
            <a:ext cx="420578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000" dirty="0"/>
              <a:t>3</a:t>
            </a:r>
            <a:r>
              <a:rPr lang="en-US" sz="1000" dirty="0" smtClean="0"/>
              <a:t>. Tablan </a:t>
            </a:r>
            <a:r>
              <a:rPr lang="en-US" sz="1000" dirty="0"/>
              <a:t>OC, Anderson LJ, Besser R, et al. Guidelines for preventing healthcare-associated pneumonia, 2003: recommendations of CDC and the Healthcare Infection Control Practices Advisory Committee. MMWR Recomm Rep. 2004 Mar 26;53(RR-3):1-36. PMID: 15048056. </a:t>
            </a:r>
          </a:p>
          <a:p>
            <a:pPr marL="0" lvl="1"/>
            <a:r>
              <a:rPr lang="en-US" sz="1000" dirty="0"/>
              <a:t>4</a:t>
            </a:r>
            <a:r>
              <a:rPr lang="en-US" sz="1000" dirty="0" smtClean="0"/>
              <a:t>. American </a:t>
            </a:r>
            <a:r>
              <a:rPr lang="en-US" sz="1000" dirty="0"/>
              <a:t>Thoracic Society, Infectious Diseases Society of America. Guidelines for the management of adults with hospital-acquired, ventilator-associated, and healthcare-associated pneumonia. Am J Respir Crit Care Med. 2005 171(4):388-416. PMID: 15699079.</a:t>
            </a:r>
          </a:p>
        </p:txBody>
      </p:sp>
    </p:spTree>
    <p:extLst>
      <p:ext uri="{BB962C8B-B14F-4D97-AF65-F5344CB8AC3E}">
        <p14:creationId xmlns:p14="http://schemas.microsoft.com/office/powerpoint/2010/main" val="3833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Resources: HOB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54905" cy="51054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Ready to post in the unit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Provides quick reference to latest evidence-based protocols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Summarizes position of four leaders in the VAP field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Can be found on the AHRQ </a:t>
            </a:r>
            <a:r>
              <a:rPr lang="en-US" dirty="0"/>
              <a:t>W</a:t>
            </a:r>
            <a:r>
              <a:rPr lang="en-US" dirty="0" smtClean="0"/>
              <a:t>eb site at </a:t>
            </a:r>
            <a:r>
              <a:rPr lang="en-US" b="1" i="1" u="sng" dirty="0">
                <a:hlinkClick r:id="rId2"/>
              </a:rPr>
              <a:t>https://www.ahrq.gov/sites/default/files/wysiwyg/professionals/quality-patient-safety/hais/tools/mvp/modules/technical/head-bed-elevation-litreview.docx</a:t>
            </a:r>
            <a:r>
              <a:rPr lang="en-US" b="1" i="1" dirty="0"/>
              <a:t>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spcAft>
                <a:spcPts val="900"/>
              </a:spcAft>
              <a:buNone/>
            </a:pPr>
            <a:endParaRPr lang="en-US" dirty="0" smtClean="0"/>
          </a:p>
        </p:txBody>
      </p:sp>
      <p:pic>
        <p:nvPicPr>
          <p:cNvPr id="4" name="Picture 3" descr="An image of the HOB Literature Review" title="HOB Literature 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02658"/>
            <a:ext cx="3793026" cy="4867275"/>
          </a:xfrm>
          <a:prstGeom prst="rect">
            <a:avLst/>
          </a:prstGeom>
          <a:ln>
            <a:solidFill>
              <a:srgbClr val="009EC2"/>
            </a:solidFill>
          </a:ln>
        </p:spPr>
      </p:pic>
    </p:spTree>
    <p:extLst>
      <p:ext uri="{BB962C8B-B14F-4D97-AF65-F5344CB8AC3E}">
        <p14:creationId xmlns:p14="http://schemas.microsoft.com/office/powerpoint/2010/main" val="1652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Sedation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710" y="1219200"/>
            <a:ext cx="8229600" cy="4734296"/>
          </a:xfrm>
        </p:spPr>
        <p:txBody>
          <a:bodyPr>
            <a:normAutofit/>
          </a:bodyPr>
          <a:lstStyle/>
          <a:p>
            <a:r>
              <a:rPr lang="en-US" dirty="0" smtClean="0"/>
              <a:t>Suppresses respiratory drive, prolonging ventilator dependence</a:t>
            </a:r>
            <a:endParaRPr lang="en-US" dirty="0"/>
          </a:p>
          <a:p>
            <a:r>
              <a:rPr lang="en-US" dirty="0" smtClean="0"/>
              <a:t>Increases risk for delirium</a:t>
            </a:r>
            <a:endParaRPr lang="en-US" dirty="0"/>
          </a:p>
          <a:p>
            <a:r>
              <a:rPr lang="en-US" dirty="0" smtClean="0"/>
              <a:t>Impairs mobility</a:t>
            </a:r>
          </a:p>
          <a:p>
            <a:r>
              <a:rPr lang="en-US" dirty="0" smtClean="0"/>
              <a:t>Prolonged ventilator dependence can increase the risk of pneumonia,</a:t>
            </a:r>
            <a:r>
              <a:rPr lang="en-US" dirty="0"/>
              <a:t> </a:t>
            </a:r>
            <a:r>
              <a:rPr lang="en-US" dirty="0" smtClean="0"/>
              <a:t>atelectasis, and acute respiratory distress syndrome (ARDS), among others</a:t>
            </a:r>
          </a:p>
        </p:txBody>
      </p:sp>
    </p:spTree>
    <p:extLst>
      <p:ext uri="{BB962C8B-B14F-4D97-AF65-F5344CB8AC3E}">
        <p14:creationId xmlns:p14="http://schemas.microsoft.com/office/powerpoint/2010/main" val="6347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People holding signs of question marks." title="Questi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5380"/>
          <a:stretch/>
        </p:blipFill>
        <p:spPr>
          <a:xfrm>
            <a:off x="0" y="811306"/>
            <a:ext cx="9157447" cy="48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34296"/>
          </a:xfrm>
        </p:spPr>
        <p:txBody>
          <a:bodyPr>
            <a:normAutofit/>
          </a:bodyPr>
          <a:lstStyle/>
          <a:p>
            <a:pPr marL="257175" lvl="1" indent="-257175">
              <a:buFont typeface="+mj-lt"/>
              <a:buAutoNum type="arabicPeriod"/>
            </a:pPr>
            <a:r>
              <a:rPr lang="en-US" sz="1600" dirty="0">
                <a:cs typeface="Arial"/>
              </a:rPr>
              <a:t>Tanios MA, de Wit M, Epstein SK, </a:t>
            </a:r>
            <a:r>
              <a:rPr lang="en-US" sz="1600" dirty="0" smtClean="0">
                <a:cs typeface="Arial"/>
              </a:rPr>
              <a:t>et al. Perceived </a:t>
            </a:r>
            <a:r>
              <a:rPr lang="en-US" sz="1600" dirty="0">
                <a:cs typeface="Arial"/>
              </a:rPr>
              <a:t>barriers to the use of sedation protocols and daily sedation interruption: a multidisciplinary survey. J Crit Care. </a:t>
            </a:r>
            <a:r>
              <a:rPr lang="en-US" sz="1600" dirty="0" smtClean="0">
                <a:cs typeface="Arial"/>
              </a:rPr>
              <a:t>2009 </a:t>
            </a:r>
            <a:r>
              <a:rPr lang="en-US" sz="1600" dirty="0">
                <a:cs typeface="Arial"/>
              </a:rPr>
              <a:t>24(1):66-73. PMID: 19272541</a:t>
            </a:r>
            <a:r>
              <a:rPr lang="en-US" sz="1600" dirty="0" smtClean="0">
                <a:cs typeface="Arial"/>
              </a:rPr>
              <a:t>.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600" dirty="0">
                <a:cs typeface="Arial"/>
              </a:rPr>
              <a:t>Devlin JW, Tanios MA, Epstein SK. Intensive care unit sedation: waking up clinicians to the gap between research and practice. Crit Care </a:t>
            </a:r>
            <a:r>
              <a:rPr lang="en-US" sz="1600" dirty="0" smtClean="0">
                <a:cs typeface="Arial"/>
              </a:rPr>
              <a:t>Med. 2006 </a:t>
            </a:r>
            <a:r>
              <a:rPr lang="en-US" sz="1600" dirty="0">
                <a:cs typeface="Arial"/>
              </a:rPr>
              <a:t>34(2):556-7. PMID: 16424748</a:t>
            </a:r>
            <a:r>
              <a:rPr lang="en-US" sz="1600" dirty="0" smtClean="0">
                <a:cs typeface="Arial"/>
              </a:rPr>
              <a:t>.</a:t>
            </a:r>
            <a:endParaRPr lang="en-US" sz="1600" dirty="0">
              <a:cs typeface="Arial"/>
            </a:endParaRPr>
          </a:p>
          <a:p>
            <a:pPr marL="257175" lvl="1" indent="-257175">
              <a:buFont typeface="+mj-lt"/>
              <a:buAutoNum type="arabicPeriod"/>
            </a:pPr>
            <a:r>
              <a:rPr lang="en-US" sz="1600" dirty="0" smtClean="0"/>
              <a:t>Tablan </a:t>
            </a:r>
            <a:r>
              <a:rPr lang="en-US" sz="1600" dirty="0"/>
              <a:t>OC, Anderson LJ, Besser R, </a:t>
            </a:r>
            <a:r>
              <a:rPr lang="en-US" sz="1600" dirty="0" smtClean="0"/>
              <a:t>et al. </a:t>
            </a:r>
            <a:r>
              <a:rPr lang="en-US" sz="1600" dirty="0"/>
              <a:t>Guidelines for preventing healthcare-associated pneumonia, 2003: recommendations of CDC and the Healthcare Infection Control Practices Advisory Committee. MMWR Recomm Rep. </a:t>
            </a:r>
            <a:r>
              <a:rPr lang="en-US" sz="1600" dirty="0" smtClean="0"/>
              <a:t>2004 Mar 26;53(RR-3):1-36</a:t>
            </a:r>
            <a:r>
              <a:rPr lang="en-US" sz="1600" dirty="0"/>
              <a:t>. PMID: 15048056. 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600" dirty="0"/>
              <a:t>American Thoracic Society, Infectious Diseases Society of America. Guidelines for the management of adults with hospital-acquired, ventilator-associated, and healthcare-associated pneumonia. Am J Respir Crit Care Med. </a:t>
            </a:r>
            <a:r>
              <a:rPr lang="en-US" sz="1600" dirty="0" smtClean="0"/>
              <a:t>2005 171(4</a:t>
            </a:r>
            <a:r>
              <a:rPr lang="en-US" sz="1600" dirty="0"/>
              <a:t>):388-416. PMID: 15699079</a:t>
            </a:r>
            <a:r>
              <a:rPr lang="en-US" sz="1600" dirty="0" smtClean="0"/>
              <a:t>.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600" dirty="0" smtClean="0"/>
              <a:t>Klompas M, Branson R, Eichenwald EC, et al. Strategies to prevent ventilator-associated pneumonia in acute care hospitals: 2014 update. Infect Control Hosp Epidemiol. 2014 35(8):915-36. PMID: 25026607.</a:t>
            </a:r>
          </a:p>
          <a:p>
            <a:pPr marL="257175" lvl="1" indent="-257175">
              <a:buFont typeface="+mj-lt"/>
              <a:buAutoNum type="arabicPeriod"/>
            </a:pPr>
            <a:r>
              <a:rPr lang="en-US" sz="1600" dirty="0" smtClean="0">
                <a:ea typeface="ＭＳ Ｐゴシック"/>
              </a:rPr>
              <a:t>Kress </a:t>
            </a:r>
            <a:r>
              <a:rPr lang="en-US" sz="1600" dirty="0">
                <a:ea typeface="ＭＳ Ｐゴシック"/>
              </a:rPr>
              <a:t>J, Pohlman A, O'Connor M, </a:t>
            </a:r>
            <a:r>
              <a:rPr lang="en-US" sz="1600" dirty="0" smtClean="0">
                <a:ea typeface="ＭＳ Ｐゴシック"/>
              </a:rPr>
              <a:t>et al. Daily </a:t>
            </a:r>
            <a:r>
              <a:rPr lang="en-US" sz="1600" dirty="0">
                <a:ea typeface="ＭＳ Ｐゴシック"/>
              </a:rPr>
              <a:t>interruption of sedative infusion in critically ill undergoing mechanical ventilation. </a:t>
            </a:r>
            <a:r>
              <a:rPr lang="en-US" sz="1600" dirty="0" smtClean="0">
                <a:ea typeface="ＭＳ Ｐゴシック"/>
              </a:rPr>
              <a:t>N Engl</a:t>
            </a:r>
            <a:r>
              <a:rPr lang="en-US" sz="1600" dirty="0">
                <a:ea typeface="ＭＳ Ｐゴシック"/>
              </a:rPr>
              <a:t> </a:t>
            </a:r>
            <a:r>
              <a:rPr lang="en-US" sz="1600" dirty="0" smtClean="0">
                <a:ea typeface="ＭＳ Ｐゴシック"/>
              </a:rPr>
              <a:t>J</a:t>
            </a:r>
            <a:r>
              <a:rPr lang="en-US" sz="1600" dirty="0">
                <a:ea typeface="ＭＳ Ｐゴシック"/>
              </a:rPr>
              <a:t> </a:t>
            </a:r>
            <a:r>
              <a:rPr lang="en-US" sz="1600" dirty="0" smtClean="0">
                <a:ea typeface="ＭＳ Ｐゴシック"/>
              </a:rPr>
              <a:t>Med</a:t>
            </a:r>
            <a:r>
              <a:rPr lang="en-US" sz="1600" dirty="0">
                <a:ea typeface="ＭＳ Ｐゴシック"/>
              </a:rPr>
              <a:t>. </a:t>
            </a:r>
            <a:r>
              <a:rPr lang="en-US" sz="1600" dirty="0" smtClean="0">
                <a:ea typeface="ＭＳ Ｐゴシック"/>
              </a:rPr>
              <a:t>2000 342(20</a:t>
            </a:r>
            <a:r>
              <a:rPr lang="en-US" sz="1600" dirty="0">
                <a:ea typeface="ＭＳ Ｐゴシック"/>
              </a:rPr>
              <a:t>):1471-7. </a:t>
            </a:r>
            <a:r>
              <a:rPr lang="en-US" sz="1600" dirty="0" smtClean="0">
                <a:ea typeface="ＭＳ Ｐゴシック"/>
              </a:rPr>
              <a:t>PMID</a:t>
            </a:r>
            <a:r>
              <a:rPr lang="en-US" sz="1600" dirty="0">
                <a:ea typeface="ＭＳ Ｐゴシック"/>
              </a:rPr>
              <a:t>: 10816184.</a:t>
            </a:r>
          </a:p>
          <a:p>
            <a:pPr marL="257175" lvl="1" indent="-257175">
              <a:buFont typeface="+mj-lt"/>
              <a:buAutoNum type="arabicPeriod"/>
            </a:pPr>
            <a:endParaRPr lang="en-US" sz="1050" i="1" dirty="0" smtClean="0">
              <a:ea typeface="ＭＳ Ｐゴシック"/>
            </a:endParaRPr>
          </a:p>
          <a:p>
            <a:pPr marL="257175" lvl="1" indent="-257175">
              <a:buFont typeface="+mj-lt"/>
              <a:buAutoNum type="arabicPeriod"/>
            </a:pPr>
            <a:endParaRPr lang="en-US" sz="1050" dirty="0"/>
          </a:p>
          <a:p>
            <a:pPr marL="0" lvl="1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377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rmAutofit lnSpcReduction="10000"/>
          </a:bodyPr>
          <a:lstStyle/>
          <a:p>
            <a:pPr marL="257175" lvl="1" indent="-257175">
              <a:buFont typeface="+mj-lt"/>
              <a:buAutoNum type="arabicPeriod" startAt="7"/>
            </a:pPr>
            <a:r>
              <a:rPr lang="en-US" sz="1600" dirty="0">
                <a:cs typeface="Arial"/>
              </a:rPr>
              <a:t>Girard TD, Kress JP, Fuchs BD</a:t>
            </a:r>
            <a:r>
              <a:rPr lang="en-US" sz="1600" dirty="0" smtClean="0">
                <a:cs typeface="Arial"/>
              </a:rPr>
              <a:t>, et al. </a:t>
            </a:r>
            <a:r>
              <a:rPr lang="en-US" sz="1600" dirty="0">
                <a:cs typeface="Arial"/>
              </a:rPr>
              <a:t>Efficacy and safety of a paired sedation and ventilator weaning protocol for mechanically ventilated patients in intensive care (awakening and breathing controlled trial): A randomised controlled trial. Lancet. </a:t>
            </a:r>
            <a:r>
              <a:rPr lang="en-US" sz="1600" dirty="0" smtClean="0">
                <a:cs typeface="Arial"/>
              </a:rPr>
              <a:t>2008 371(9607</a:t>
            </a:r>
            <a:r>
              <a:rPr lang="en-US" sz="1600" dirty="0">
                <a:cs typeface="Arial"/>
              </a:rPr>
              <a:t>):</a:t>
            </a:r>
            <a:r>
              <a:rPr lang="en-US" sz="1600" dirty="0" smtClean="0">
                <a:cs typeface="Arial"/>
              </a:rPr>
              <a:t>126-34</a:t>
            </a:r>
            <a:r>
              <a:rPr lang="en-US" sz="1600" dirty="0">
                <a:cs typeface="Arial"/>
              </a:rPr>
              <a:t>. PMID: 18191684.</a:t>
            </a:r>
          </a:p>
          <a:p>
            <a:pPr marL="257175" lvl="1" indent="-257175">
              <a:buFont typeface="+mj-lt"/>
              <a:buAutoNum type="arabicPeriod" startAt="7"/>
            </a:pPr>
            <a:r>
              <a:rPr lang="en-US" sz="1600" dirty="0">
                <a:cs typeface="Arial"/>
              </a:rPr>
              <a:t>Guttormson JL, Chlan L, Weinert C, </a:t>
            </a:r>
            <a:r>
              <a:rPr lang="en-US" sz="1600" dirty="0" smtClean="0">
                <a:cs typeface="Arial"/>
              </a:rPr>
              <a:t>et al. Factors </a:t>
            </a:r>
            <a:r>
              <a:rPr lang="en-US" sz="1600" dirty="0">
                <a:cs typeface="Arial"/>
              </a:rPr>
              <a:t>influencing nurse sedation practices with mechanically ventilated patients: a U.S. national survey. Intensive Crit Care Nurs. </a:t>
            </a:r>
            <a:r>
              <a:rPr lang="en-US" sz="1600" dirty="0" smtClean="0">
                <a:cs typeface="Arial"/>
              </a:rPr>
              <a:t>2010 26(1</a:t>
            </a:r>
            <a:r>
              <a:rPr lang="en-US" sz="1600" dirty="0">
                <a:cs typeface="Arial"/>
              </a:rPr>
              <a:t>):44-50. PMID: 19945879.</a:t>
            </a:r>
          </a:p>
          <a:p>
            <a:pPr marL="257175" lvl="1" indent="-257175">
              <a:buFont typeface="+mj-lt"/>
              <a:buAutoNum type="arabicPeriod" startAt="7"/>
            </a:pPr>
            <a:r>
              <a:rPr lang="en-US" sz="1600" dirty="0">
                <a:cs typeface="Arial"/>
              </a:rPr>
              <a:t>Strøm T, Martinussen T, Toft P. A protocol of no sedation for critically ill patients receiving mechanical ventilation: a randomised trial. Lancet. 2010 Feb 6;375(9713):475-80. PMID: 20116842.</a:t>
            </a:r>
          </a:p>
          <a:p>
            <a:pPr marL="257175" lvl="1" indent="-257175">
              <a:buFont typeface="+mj-lt"/>
              <a:buAutoNum type="arabicPeriod" startAt="7"/>
            </a:pPr>
            <a:r>
              <a:rPr lang="en-US" sz="1600" dirty="0" smtClean="0">
                <a:cs typeface="Arial"/>
              </a:rPr>
              <a:t> Klompas </a:t>
            </a:r>
            <a:r>
              <a:rPr lang="en-US" sz="1600" dirty="0">
                <a:cs typeface="Arial"/>
              </a:rPr>
              <a:t>M, Anderson D, Trick W, </a:t>
            </a:r>
            <a:r>
              <a:rPr lang="en-US" sz="1600" dirty="0" smtClean="0">
                <a:cs typeface="Arial"/>
              </a:rPr>
              <a:t>et al. The </a:t>
            </a:r>
            <a:r>
              <a:rPr lang="en-US" sz="1600" dirty="0">
                <a:cs typeface="Arial"/>
              </a:rPr>
              <a:t>Preventability of Ventilator-Associated Events: The CDC Prevention Epicenters' Wake Up and Breathe Collaborative. Am J Respir Crit Care Med. </a:t>
            </a:r>
            <a:r>
              <a:rPr lang="en-US" sz="1600" dirty="0" smtClean="0">
                <a:cs typeface="Arial"/>
              </a:rPr>
              <a:t>2015 Feb 1;191(3):292-301. </a:t>
            </a:r>
            <a:r>
              <a:rPr lang="en-US" sz="1600" dirty="0">
                <a:cs typeface="Arial"/>
              </a:rPr>
              <a:t>PMID: 25369558.</a:t>
            </a:r>
          </a:p>
          <a:p>
            <a:pPr marL="257175" lvl="1" indent="-257175">
              <a:buFont typeface="+mj-lt"/>
              <a:buAutoNum type="arabicPeriod" startAt="7"/>
            </a:pPr>
            <a:r>
              <a:rPr lang="en-US" sz="1600" dirty="0" smtClean="0">
                <a:cs typeface="Arial"/>
              </a:rPr>
              <a:t> Torres </a:t>
            </a:r>
            <a:r>
              <a:rPr lang="en-US" sz="1600" dirty="0">
                <a:cs typeface="Arial"/>
              </a:rPr>
              <a:t>A, Serr-Battles J, Ros E, et al. Pulmonary aspiration of gastric contents in patients receiving mechanical ventilation: the effect of body </a:t>
            </a:r>
            <a:r>
              <a:rPr lang="en-US" sz="1600" dirty="0" smtClean="0">
                <a:cs typeface="Arial"/>
              </a:rPr>
              <a:t>position. </a:t>
            </a:r>
            <a:r>
              <a:rPr lang="en-US" sz="1600" dirty="0">
                <a:cs typeface="Arial"/>
              </a:rPr>
              <a:t>Ann Intern </a:t>
            </a:r>
            <a:r>
              <a:rPr lang="en-US" sz="1600" dirty="0" smtClean="0">
                <a:cs typeface="Arial"/>
              </a:rPr>
              <a:t>Med</a:t>
            </a:r>
            <a:r>
              <a:rPr lang="en-US" sz="1600" dirty="0">
                <a:cs typeface="Arial"/>
              </a:rPr>
              <a:t>. 1992 Apr 1;116(7):540-3. PMID 1543307.</a:t>
            </a:r>
          </a:p>
          <a:p>
            <a:pPr marL="257175" lvl="1" indent="-257175">
              <a:buFont typeface="+mj-lt"/>
              <a:buAutoNum type="arabicPeriod" startAt="7"/>
            </a:pPr>
            <a:r>
              <a:rPr lang="en-US" sz="1600" dirty="0" smtClean="0">
                <a:cs typeface="Arial"/>
              </a:rPr>
              <a:t> Dodek </a:t>
            </a:r>
            <a:r>
              <a:rPr lang="en-US" sz="1600" dirty="0">
                <a:cs typeface="Arial"/>
              </a:rPr>
              <a:t>P, Keenan S, Cook D, et al. Evidence-based clinical practice guideline for the prevention of ventilator-associated pneumonia. Ann Intern Med. 2004 Aug 17;141(4):305-13. PMID: 15313747.</a:t>
            </a:r>
          </a:p>
          <a:p>
            <a:pPr marL="257175" lvl="1" indent="-257175">
              <a:buFont typeface="+mj-lt"/>
              <a:buAutoNum type="arabicPeriod" startAt="7"/>
            </a:pPr>
            <a:endParaRPr lang="en-US" sz="10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4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Interruption of Sedatives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Fewer than half of practitioners worldwide reported implementing daily interruption of sedatives</a:t>
            </a:r>
            <a:r>
              <a:rPr lang="en-US" baseline="30000" dirty="0" smtClean="0"/>
              <a:t>1,2</a:t>
            </a:r>
          </a:p>
          <a:p>
            <a:pPr lvl="1">
              <a:tabLst>
                <a:tab pos="2055019" algn="l"/>
              </a:tabLst>
            </a:pPr>
            <a:r>
              <a:rPr lang="en-US" dirty="0" smtClean="0"/>
              <a:t>Germany 	34%</a:t>
            </a:r>
          </a:p>
          <a:p>
            <a:pPr lvl="1">
              <a:tabLst>
                <a:tab pos="2055019" algn="l"/>
              </a:tabLst>
            </a:pPr>
            <a:r>
              <a:rPr lang="en-US" dirty="0" smtClean="0"/>
              <a:t>Canada 		40%</a:t>
            </a:r>
          </a:p>
          <a:p>
            <a:pPr lvl="1">
              <a:tabLst>
                <a:tab pos="2055019" algn="l"/>
              </a:tabLst>
            </a:pPr>
            <a:r>
              <a:rPr lang="en-US" dirty="0" smtClean="0"/>
              <a:t>USA 		40%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5181600"/>
            <a:ext cx="40954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>
              <a:spcAft>
                <a:spcPts val="600"/>
              </a:spcAft>
              <a:buClr>
                <a:srgbClr val="4BACC6"/>
              </a:buClr>
            </a:pPr>
            <a:r>
              <a:rPr lang="en-US" sz="1000" dirty="0" smtClean="0">
                <a:solidFill>
                  <a:srgbClr val="000000"/>
                </a:solidFill>
                <a:cs typeface="Arial"/>
              </a:rPr>
              <a:t>1. Tanios </a:t>
            </a:r>
            <a:r>
              <a:rPr lang="en-US" sz="1000" dirty="0">
                <a:solidFill>
                  <a:srgbClr val="000000"/>
                </a:solidFill>
                <a:cs typeface="Arial"/>
              </a:rPr>
              <a:t>MA, de Wit M, Epstein SK, et al. Perceived barriers to the use of sedation protocols and daily sedation interruption: a multidisciplinary survey. J Crit Care. 2009 24(1):66-73. PMID: 19272541.</a:t>
            </a:r>
          </a:p>
          <a:p>
            <a:pPr marL="0" lvl="1" defTabSz="457200">
              <a:spcAft>
                <a:spcPts val="600"/>
              </a:spcAft>
              <a:buClr>
                <a:srgbClr val="4BACC6"/>
              </a:buClr>
            </a:pPr>
            <a:r>
              <a:rPr lang="en-US" sz="1000" dirty="0" smtClean="0">
                <a:solidFill>
                  <a:srgbClr val="000000"/>
                </a:solidFill>
                <a:cs typeface="Arial"/>
              </a:rPr>
              <a:t>2. Devlin </a:t>
            </a:r>
            <a:r>
              <a:rPr lang="en-US" sz="1000" dirty="0">
                <a:solidFill>
                  <a:srgbClr val="000000"/>
                </a:solidFill>
                <a:cs typeface="Arial"/>
              </a:rPr>
              <a:t>JW, Tanios MA, Epstein SK. Intensive care unit sedation: waking up clinicians to the gap between research and practice. Crit Care Med. 2006 34(2):556-7. PMID: 16424748.</a:t>
            </a:r>
          </a:p>
        </p:txBody>
      </p:sp>
    </p:spTree>
    <p:extLst>
      <p:ext uri="{BB962C8B-B14F-4D97-AF65-F5344CB8AC3E}">
        <p14:creationId xmlns:p14="http://schemas.microsoft.com/office/powerpoint/2010/main" val="20048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SAT &amp; SBT Specific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VAP Prevention Guidelines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6252"/>
            <a:ext cx="7239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Centers for Disease Control and Prevention</a:t>
            </a:r>
            <a:r>
              <a:rPr lang="en-US" baseline="30000" dirty="0">
                <a:solidFill>
                  <a:srgbClr val="009EC2"/>
                </a:solidFill>
                <a:ea typeface="ＭＳ Ｐゴシック"/>
                <a:cs typeface="ＭＳ Ｐゴシック"/>
              </a:rPr>
              <a:t>3</a:t>
            </a:r>
            <a:endParaRPr lang="en-US" baseline="30000" dirty="0" smtClean="0">
              <a:solidFill>
                <a:srgbClr val="009EC2"/>
              </a:solidFill>
              <a:ea typeface="ＭＳ Ｐゴシック"/>
              <a:cs typeface="ＭＳ Ｐゴシック"/>
            </a:endParaRPr>
          </a:p>
          <a:p>
            <a:pPr lvl="0"/>
            <a:r>
              <a:rPr lang="en-US" sz="2000" dirty="0" smtClean="0">
                <a:ea typeface="ＭＳ Ｐゴシック"/>
                <a:cs typeface="ＭＳ Ｐゴシック"/>
              </a:rPr>
              <a:t>Does not specifically address SAT and SBT, but supports weaning  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en-US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American </a:t>
            </a:r>
            <a:r>
              <a:rPr lang="en-US" dirty="0">
                <a:solidFill>
                  <a:srgbClr val="009EC2"/>
                </a:solidFill>
                <a:ea typeface="ＭＳ Ｐゴシック"/>
                <a:cs typeface="ＭＳ Ｐゴシック"/>
              </a:rPr>
              <a:t>Thoracic </a:t>
            </a:r>
            <a:r>
              <a:rPr lang="en-US" dirty="0" smtClean="0">
                <a:solidFill>
                  <a:srgbClr val="009EC2"/>
                </a:solidFill>
                <a:ea typeface="ＭＳ Ｐゴシック"/>
                <a:cs typeface="ＭＳ Ｐゴシック"/>
              </a:rPr>
              <a:t>Society</a:t>
            </a:r>
            <a:r>
              <a:rPr lang="en-US" baseline="30000" dirty="0">
                <a:solidFill>
                  <a:srgbClr val="009EC2"/>
                </a:solidFill>
                <a:ea typeface="ＭＳ Ｐゴシック"/>
                <a:cs typeface="ＭＳ Ｐゴシック"/>
              </a:rPr>
              <a:t>4</a:t>
            </a:r>
          </a:p>
          <a:p>
            <a:r>
              <a:rPr lang="en-US" sz="2000" dirty="0" smtClean="0">
                <a:ea typeface="ＭＳ Ｐゴシック"/>
                <a:cs typeface="ＭＳ Ｐゴシック"/>
              </a:rPr>
              <a:t>Recommends use of daily interruption or lightening of sedation to avoid constant heavy sedation and to facilitate and accelerate weaning</a:t>
            </a:r>
          </a:p>
          <a:p>
            <a:pPr lvl="0"/>
            <a:r>
              <a:rPr lang="en-US" sz="2000" dirty="0" smtClean="0">
                <a:ea typeface="ＭＳ Ｐゴシック"/>
                <a:cs typeface="ＭＳ Ｐゴシック"/>
              </a:rPr>
              <a:t>Does not specifically address SBT</a:t>
            </a:r>
          </a:p>
          <a:p>
            <a:endParaRPr lang="en-US" sz="2600" dirty="0" smtClean="0">
              <a:ea typeface="ＭＳ Ｐゴシック"/>
              <a:cs typeface="ＭＳ Ｐゴシック"/>
            </a:endParaRPr>
          </a:p>
        </p:txBody>
      </p:sp>
      <p:pic>
        <p:nvPicPr>
          <p:cNvPr id="5" name="Picture 4" descr="Logo for CDC, Center for Disease Control and Prevention" title="CDC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03423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for ATS, The American Thoracic Society" title="ATS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74" y="2971800"/>
            <a:ext cx="1041057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25473" y="5115088"/>
            <a:ext cx="481538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000" dirty="0"/>
              <a:t>3</a:t>
            </a:r>
            <a:r>
              <a:rPr lang="en-US" sz="1000" dirty="0" smtClean="0"/>
              <a:t>. Tablan </a:t>
            </a:r>
            <a:r>
              <a:rPr lang="en-US" sz="1000" dirty="0"/>
              <a:t>OC, Anderson LJ, Besser R, et al. Guidelines for preventing healthcare-associated pneumonia, 2003: recommendations of CDC and the Healthcare Infection Control Practices Advisory Committee. MMWR Recomm Rep. 2004 Mar 26;53(RR-3):1-36. PMID: 15048056. </a:t>
            </a:r>
          </a:p>
          <a:p>
            <a:pPr marL="0" lvl="1"/>
            <a:r>
              <a:rPr lang="en-US" sz="1000" dirty="0"/>
              <a:t>4</a:t>
            </a:r>
            <a:r>
              <a:rPr lang="en-US" sz="1000" dirty="0" smtClean="0"/>
              <a:t>. American </a:t>
            </a:r>
            <a:r>
              <a:rPr lang="en-US" sz="1000" dirty="0"/>
              <a:t>Thoracic Society, Infectious Diseases Society of America. Guidelines for the management of adults with hospital-acquired, ventilator-associated, and healthcare-associated pneumonia. Am J Respir Crit Care Med. 2005 171(4):388-416. PMID: 15699079.</a:t>
            </a:r>
          </a:p>
        </p:txBody>
      </p:sp>
    </p:spTree>
    <p:extLst>
      <p:ext uri="{BB962C8B-B14F-4D97-AF65-F5344CB8AC3E}">
        <p14:creationId xmlns:p14="http://schemas.microsoft.com/office/powerpoint/2010/main" val="22350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/>
                <a:cs typeface="ＭＳ Ｐゴシック"/>
              </a:rPr>
              <a:t>SAT &amp; SBT Specific</a:t>
            </a:r>
            <a:br>
              <a:rPr lang="en-US" dirty="0">
                <a:ea typeface="ＭＳ Ｐゴシック"/>
                <a:cs typeface="ＭＳ Ｐゴシック"/>
              </a:rPr>
            </a:br>
            <a:r>
              <a:rPr lang="en-US" dirty="0">
                <a:ea typeface="ＭＳ Ｐゴシック"/>
                <a:cs typeface="ＭＳ Ｐゴシック"/>
              </a:rPr>
              <a:t>VAP Prevention </a:t>
            </a:r>
            <a:r>
              <a:rPr lang="en-US" dirty="0" smtClean="0">
                <a:ea typeface="ＭＳ Ｐゴシック"/>
                <a:cs typeface="ＭＳ Ｐゴシック"/>
              </a:rPr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85000" lnSpcReduction="10000"/>
          </a:bodyPr>
          <a:lstStyle/>
          <a:p>
            <a:pPr marL="0" indent="0" hangingPunct="0">
              <a:buNone/>
            </a:pPr>
            <a:r>
              <a:rPr lang="en-US" sz="3000" dirty="0">
                <a:solidFill>
                  <a:srgbClr val="009EC2"/>
                </a:solidFill>
              </a:rPr>
              <a:t>Society for Healthcare Epidemiology of </a:t>
            </a:r>
            <a:r>
              <a:rPr lang="en-US" sz="3000" dirty="0" smtClean="0">
                <a:solidFill>
                  <a:srgbClr val="009EC2"/>
                </a:solidFill>
              </a:rPr>
              <a:t>America (SHEA)</a:t>
            </a:r>
            <a:r>
              <a:rPr lang="en-US" sz="3000" baseline="30000" dirty="0">
                <a:solidFill>
                  <a:srgbClr val="009EC2"/>
                </a:solidFill>
              </a:rPr>
              <a:t>5</a:t>
            </a:r>
            <a:endParaRPr lang="en-US" sz="3000" baseline="30000" dirty="0" smtClean="0">
              <a:solidFill>
                <a:srgbClr val="009EC2"/>
              </a:solidFill>
            </a:endParaRPr>
          </a:p>
          <a:p>
            <a:pPr lvl="0" hangingPunct="0"/>
            <a:r>
              <a:rPr lang="en-US" sz="3000" dirty="0" smtClean="0"/>
              <a:t>Recommends simultaneous use of daily SATs</a:t>
            </a:r>
            <a:r>
              <a:rPr lang="en-US" sz="3000" dirty="0"/>
              <a:t> </a:t>
            </a:r>
            <a:r>
              <a:rPr lang="en-US" sz="3000" dirty="0" smtClean="0"/>
              <a:t>and the daily assessment of readiness wean through SBT</a:t>
            </a:r>
            <a:r>
              <a:rPr lang="en-US" sz="3000" dirty="0"/>
              <a:t>s</a:t>
            </a:r>
            <a:endParaRPr lang="en-US" sz="3000" dirty="0" smtClean="0"/>
          </a:p>
          <a:p>
            <a:pPr lvl="0" hangingPunct="0"/>
            <a:r>
              <a:rPr lang="en-US" sz="3000" dirty="0" smtClean="0"/>
              <a:t>Recommends </a:t>
            </a:r>
            <a:r>
              <a:rPr lang="en-US" sz="3000" dirty="0"/>
              <a:t>management of ventilated patients with minimal sedation whenever possible and </a:t>
            </a:r>
            <a:r>
              <a:rPr lang="en-US" sz="3000" dirty="0" smtClean="0"/>
              <a:t>avoidance </a:t>
            </a:r>
            <a:r>
              <a:rPr lang="en-US" sz="3000" dirty="0"/>
              <a:t>of </a:t>
            </a:r>
            <a:r>
              <a:rPr lang="en-US" sz="3000" dirty="0" smtClean="0"/>
              <a:t>benzodiazepines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  <a:p>
            <a:pPr lvl="0" hangingPunct="0"/>
            <a:endParaRPr lang="en-US" dirty="0"/>
          </a:p>
          <a:p>
            <a:endParaRPr lang="en-US" sz="2400" dirty="0"/>
          </a:p>
        </p:txBody>
      </p:sp>
      <p:pic>
        <p:nvPicPr>
          <p:cNvPr id="4" name="Picture 3" descr="Logo for SHEA, The Society for Healthcare Epidemiology of America" title="SHEA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63189"/>
            <a:ext cx="2308384" cy="694251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5715000"/>
            <a:ext cx="4202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/>
              <a:t>5. Klompas </a:t>
            </a:r>
            <a:r>
              <a:rPr lang="en-US" sz="1000" dirty="0"/>
              <a:t>M, Branson R, Eichenwald EC, et al. Strategies to prevent ventilator-associated pneumonia in acute care hospitals: 2014 update. Infect Control Hosp Epidemiol. 2014 35(8):915-36. PMID: 25026607.</a:t>
            </a:r>
          </a:p>
        </p:txBody>
      </p:sp>
    </p:spTree>
    <p:extLst>
      <p:ext uri="{BB962C8B-B14F-4D97-AF65-F5344CB8AC3E}">
        <p14:creationId xmlns:p14="http://schemas.microsoft.com/office/powerpoint/2010/main" val="19927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2014 SHEA </a:t>
            </a:r>
            <a:br>
              <a:rPr lang="en-US" sz="3000" dirty="0"/>
            </a:br>
            <a:r>
              <a:rPr lang="en-US" sz="3000" dirty="0"/>
              <a:t>Compendium </a:t>
            </a:r>
            <a:r>
              <a:rPr lang="en-US" sz="3000" dirty="0" smtClean="0"/>
              <a:t>Update</a:t>
            </a:r>
            <a:r>
              <a:rPr lang="en-US" sz="3000" baseline="30000" dirty="0"/>
              <a:t>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/>
              <a:t>Manage ventilated patients without sedatives whenever possible </a:t>
            </a: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Interrupt </a:t>
            </a:r>
            <a:r>
              <a:rPr lang="en-US" dirty="0"/>
              <a:t>sedation once a day </a:t>
            </a:r>
            <a:r>
              <a:rPr lang="en-US" dirty="0" smtClean="0"/>
              <a:t>with SAT</a:t>
            </a:r>
            <a:r>
              <a:rPr lang="en-US" dirty="0"/>
              <a:t>s</a:t>
            </a: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/>
              <a:t>Assess readiness to extubate once a </a:t>
            </a:r>
            <a:r>
              <a:rPr lang="en-US" dirty="0" smtClean="0"/>
              <a:t>day with SBTs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Pair </a:t>
            </a:r>
            <a:r>
              <a:rPr lang="en-US" dirty="0"/>
              <a:t>spontaneous breathing trials with spontaneous awakening </a:t>
            </a:r>
            <a:r>
              <a:rPr lang="en-US" dirty="0" smtClean="0"/>
              <a:t>trials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Employ </a:t>
            </a:r>
            <a:r>
              <a:rPr lang="en-US" dirty="0"/>
              <a:t>early exercise and </a:t>
            </a:r>
            <a:r>
              <a:rPr lang="en-US" dirty="0" smtClean="0"/>
              <a:t>mobilization</a:t>
            </a:r>
          </a:p>
          <a:p>
            <a:pPr>
              <a:spcAft>
                <a:spcPts val="900"/>
              </a:spcAft>
            </a:pPr>
            <a:r>
              <a:rPr lang="en-US" dirty="0"/>
              <a:t>Use </a:t>
            </a:r>
            <a:r>
              <a:rPr lang="en-US" dirty="0" smtClean="0"/>
              <a:t>noninvasive </a:t>
            </a:r>
            <a:r>
              <a:rPr lang="en-US" dirty="0"/>
              <a:t>positive pressure </a:t>
            </a:r>
            <a:r>
              <a:rPr lang="en-US" dirty="0" smtClean="0"/>
              <a:t>ventilation </a:t>
            </a:r>
            <a:r>
              <a:rPr lang="en-US" dirty="0"/>
              <a:t>whenever feasible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5715000"/>
            <a:ext cx="4202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/>
              <a:t>5. Klompas </a:t>
            </a:r>
            <a:r>
              <a:rPr lang="en-US" sz="1000" dirty="0"/>
              <a:t>M, Branson R, Eichenwald EC, et al. Strategies to prevent ventilator-associated pneumonia in acute care hospitals: 2014 update. Infect Control Hosp Epidemiol. 2014 35(8):915-36. PMID: 25026607.</a:t>
            </a:r>
          </a:p>
        </p:txBody>
      </p:sp>
    </p:spTree>
    <p:extLst>
      <p:ext uri="{BB962C8B-B14F-4D97-AF65-F5344CB8AC3E}">
        <p14:creationId xmlns:p14="http://schemas.microsoft.com/office/powerpoint/2010/main" val="1685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&amp; SBT Protocol</a:t>
            </a:r>
            <a:r>
              <a:rPr lang="en-US" baseline="30000" dirty="0" smtClean="0"/>
              <a:t>6,7</a:t>
            </a:r>
            <a:endParaRPr lang="en-US" dirty="0"/>
          </a:p>
        </p:txBody>
      </p:sp>
      <p:graphicFrame>
        <p:nvGraphicFramePr>
          <p:cNvPr id="30" name="Content Placeholder 35" descr="SAT and SBT Protocol flowchart" title="SAT and SBT Protocol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89751"/>
              </p:ext>
            </p:extLst>
          </p:nvPr>
        </p:nvGraphicFramePr>
        <p:xfrm>
          <a:off x="1295400" y="1066800"/>
          <a:ext cx="674052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Document" r:id="rId4" imgW="9243246" imgH="6492122" progId="Word.Document.12">
                  <p:embed/>
                </p:oleObj>
              </mc:Choice>
              <mc:Fallback>
                <p:oleObj name="Document" r:id="rId4" imgW="9243246" imgH="64921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066800"/>
                        <a:ext cx="6740525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410200" y="4953000"/>
            <a:ext cx="35814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000" dirty="0" smtClean="0">
                <a:ea typeface="ＭＳ Ｐゴシック"/>
              </a:rPr>
              <a:t>6. Kress </a:t>
            </a:r>
            <a:r>
              <a:rPr lang="en-US" sz="1000" dirty="0">
                <a:ea typeface="ＭＳ Ｐゴシック"/>
              </a:rPr>
              <a:t>J, Pohlman A, O'Connor M, et al. Daily interruption of sedative infusion in critically ill undergoing mechanical ventilation. N Engl J Med. 2000 342(20):1471-7. PMID: 10816184</a:t>
            </a:r>
            <a:r>
              <a:rPr lang="en-US" sz="1000" dirty="0" smtClean="0">
                <a:ea typeface="ＭＳ Ｐゴシック"/>
              </a:rPr>
              <a:t>.</a:t>
            </a:r>
          </a:p>
          <a:p>
            <a:pPr marL="0" lvl="1"/>
            <a:r>
              <a:rPr lang="en-US" sz="1000" dirty="0" smtClean="0">
                <a:cs typeface="Arial"/>
              </a:rPr>
              <a:t>7. Girard </a:t>
            </a:r>
            <a:r>
              <a:rPr lang="en-US" sz="1000" dirty="0">
                <a:cs typeface="Arial"/>
              </a:rPr>
              <a:t>TD, Kress JP, Fuchs BD, et al. Efficacy and safety of a paired sedation and ventilator weaning protocol for mechanically ventilated patients in intensive care (awakening and breathing controlled trial): A randomised controlled trial. Lancet. 2008 371(9607):126-134. PMID: 18191684.</a:t>
            </a:r>
          </a:p>
          <a:p>
            <a:pPr marL="0" lvl="1"/>
            <a:endParaRPr lang="en-US" sz="10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414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45931</TotalTime>
  <Words>3576</Words>
  <Application>Microsoft Office PowerPoint</Application>
  <PresentationFormat>On-screen Show (4:3)</PresentationFormat>
  <Paragraphs>348</Paragraphs>
  <Slides>42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HAI Cusp Slide template</vt:lpstr>
      <vt:lpstr>Document</vt:lpstr>
      <vt:lpstr>Introduction to Daily Care Processes: Evidence Behind Spontaneous Awakening Trials, Spontaneous Breathing Trials,  and Head of Bed Elevation  </vt:lpstr>
      <vt:lpstr>Learning Objectives</vt:lpstr>
      <vt:lpstr>SATs and SBTS</vt:lpstr>
      <vt:lpstr>Complications of Sedation</vt:lpstr>
      <vt:lpstr>Daily Interruption of Sedatives</vt:lpstr>
      <vt:lpstr>SAT &amp; SBT Specific VAP Prevention Guidelines</vt:lpstr>
      <vt:lpstr>SAT &amp; SBT Specific VAP Prevention Guidelines</vt:lpstr>
      <vt:lpstr>2014 SHEA  Compendium Update5</vt:lpstr>
      <vt:lpstr>SAT &amp; SBT Protocol6,7</vt:lpstr>
      <vt:lpstr>SAT Summary</vt:lpstr>
      <vt:lpstr>SAT Protocol6,7</vt:lpstr>
      <vt:lpstr>SAT Safety Screen Eligibility6,7</vt:lpstr>
      <vt:lpstr>Passing the SAT Safety Screen</vt:lpstr>
      <vt:lpstr>Passing the SAT Trial</vt:lpstr>
      <vt:lpstr>Passing the SAT Trial</vt:lpstr>
      <vt:lpstr>SBT Safety Screen</vt:lpstr>
      <vt:lpstr>SBT Protocol</vt:lpstr>
      <vt:lpstr>Passing the SBT Safety Screen</vt:lpstr>
      <vt:lpstr>Passing the SBT Trial</vt:lpstr>
      <vt:lpstr>Failing the SBT Trial</vt:lpstr>
      <vt:lpstr>Perceived Barriers to Sedation Protocols and SATs1</vt:lpstr>
      <vt:lpstr>Intensive Care Unit (ICU) Barriers to SATs</vt:lpstr>
      <vt:lpstr> ICU Barriers to SATs8 </vt:lpstr>
      <vt:lpstr>Evidence for SATs and SBTs</vt:lpstr>
      <vt:lpstr>Strøm et al.9</vt:lpstr>
      <vt:lpstr>Kress et al.6</vt:lpstr>
      <vt:lpstr>Girard et al.7</vt:lpstr>
      <vt:lpstr>Wake Up and Breathe</vt:lpstr>
      <vt:lpstr>CDC Prevention Epicenters’  Wake Up and Breathe Collaborative10</vt:lpstr>
      <vt:lpstr>CDC Prevention Epicenters’  Wake Up and Breathe Collaborative10</vt:lpstr>
      <vt:lpstr>CDC Prevention Epicenters’  Wake Up and Breathe Collaborative10</vt:lpstr>
      <vt:lpstr>Resources: SAT and SBT Fast Facts</vt:lpstr>
      <vt:lpstr>Resources: SAT and SBT Literature Review</vt:lpstr>
      <vt:lpstr>HOB Elevation</vt:lpstr>
      <vt:lpstr>HOB Elevation11</vt:lpstr>
      <vt:lpstr>HOB Elevation</vt:lpstr>
      <vt:lpstr>HOB Specific VAP Prevention Guidelines</vt:lpstr>
      <vt:lpstr>HOB Specific VAP Prevention Guidelines</vt:lpstr>
      <vt:lpstr>Resources: HOB Literature Review</vt:lpstr>
      <vt:lpstr>Questions?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278</cp:revision>
  <cp:lastPrinted>2016-06-16T19:02:34Z</cp:lastPrinted>
  <dcterms:created xsi:type="dcterms:W3CDTF">2014-05-21T20:05:58Z</dcterms:created>
  <dcterms:modified xsi:type="dcterms:W3CDTF">2017-01-14T05:02:05Z</dcterms:modified>
  <cp:category>safety program for surgery, patient safety, CUSP, science of safety, surgical site infections, SUSP, healthcare associated infections</cp:category>
</cp:coreProperties>
</file>