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3" r:id="rId2"/>
    <p:sldId id="379" r:id="rId3"/>
    <p:sldId id="401" r:id="rId4"/>
    <p:sldId id="402" r:id="rId5"/>
    <p:sldId id="400" r:id="rId6"/>
    <p:sldId id="380" r:id="rId7"/>
    <p:sldId id="381" r:id="rId8"/>
    <p:sldId id="398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4" r:id="rId17"/>
    <p:sldId id="395" r:id="rId18"/>
    <p:sldId id="396" r:id="rId19"/>
    <p:sldId id="403" r:id="rId20"/>
    <p:sldId id="404" r:id="rId21"/>
    <p:sldId id="39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6" clrIdx="3">
    <p:extLst/>
  </p:cmAuthor>
  <p:cmAuthor id="4" name="Melissa A Miller" initials="MAM" lastIdx="4" clrIdx="4"/>
  <p:cmAuthor id="5" name="Chris Heidenrich OCKT" initials="CH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4" autoAdjust="0"/>
    <p:restoredTop sz="8917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4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01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8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5486400"/>
            <a:ext cx="44958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references</a:t>
            </a:r>
          </a:p>
        </p:txBody>
      </p:sp>
    </p:spTree>
    <p:extLst>
      <p:ext uri="{BB962C8B-B14F-4D97-AF65-F5344CB8AC3E}">
        <p14:creationId xmlns:p14="http://schemas.microsoft.com/office/powerpoint/2010/main" val="11139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81800" y="6502722"/>
            <a:ext cx="20574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Evidence</a:t>
            </a:r>
            <a:r>
              <a:rPr lang="en-US" sz="1100" baseline="0" dirty="0" smtClean="0"/>
              <a:t> for Early Mobility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sites/default/files/wysiwyg/professionals/quality-patient-safety/hais/tools/mvp/modules/technical/early-mobility-icu-slides.pptx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Introduction and Evidence </a:t>
            </a:r>
            <a:r>
              <a:rPr lang="en-US" dirty="0">
                <a:solidFill>
                  <a:schemeClr val="tx1"/>
                </a:solidFill>
              </a:rPr>
              <a:t>for Early Mobility: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Protocol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Get Patients </a:t>
            </a:r>
            <a:r>
              <a:rPr lang="en-US" dirty="0" smtClean="0">
                <a:solidFill>
                  <a:schemeClr val="tx1"/>
                </a:solidFill>
              </a:rPr>
              <a:t>Out of </a:t>
            </a:r>
            <a:r>
              <a:rPr lang="en-US" dirty="0">
                <a:solidFill>
                  <a:schemeClr val="tx1"/>
                </a:solidFill>
              </a:rPr>
              <a:t>Bed Faster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16(17)-0018-48-EF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Mortality Associated With Worsening Pre-ICU Functional Trajectory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8"/>
              </a:spcBef>
            </a:pPr>
            <a:r>
              <a:rPr lang="en-US" sz="2400" dirty="0" smtClean="0"/>
              <a:t>Within </a:t>
            </a:r>
            <a:r>
              <a:rPr lang="en-US" sz="2400" dirty="0"/>
              <a:t>1</a:t>
            </a:r>
            <a:r>
              <a:rPr lang="en-US" sz="2400" dirty="0" smtClean="0"/>
              <a:t> year, risk </a:t>
            </a:r>
            <a:r>
              <a:rPr lang="en-US" sz="2400" dirty="0"/>
              <a:t>of death </a:t>
            </a:r>
            <a:r>
              <a:rPr lang="en-US" sz="2400" dirty="0" smtClean="0">
                <a:solidFill>
                  <a:srgbClr val="009EC2"/>
                </a:solidFill>
              </a:rPr>
              <a:t>more than tripled </a:t>
            </a:r>
            <a:r>
              <a:rPr lang="en-US" sz="2400" dirty="0" smtClean="0"/>
              <a:t>for those patients considered </a:t>
            </a:r>
            <a:r>
              <a:rPr lang="en-US" sz="2400" dirty="0"/>
              <a:t>s</a:t>
            </a:r>
            <a:r>
              <a:rPr lang="en-US" sz="2400" dirty="0" smtClean="0"/>
              <a:t>everely disabled upon admission</a:t>
            </a:r>
            <a:endParaRPr lang="en-US" sz="2400" dirty="0"/>
          </a:p>
          <a:p>
            <a:pPr>
              <a:spcBef>
                <a:spcPts val="168"/>
              </a:spcBef>
            </a:pPr>
            <a:r>
              <a:rPr lang="en-US" sz="2400" dirty="0"/>
              <a:t>Adjusted </a:t>
            </a:r>
            <a:r>
              <a:rPr lang="en-US" sz="2400" dirty="0" smtClean="0"/>
              <a:t>hazard ratio </a:t>
            </a:r>
            <a:r>
              <a:rPr lang="en-US" sz="2400" dirty="0"/>
              <a:t>(95% CI) = </a:t>
            </a:r>
            <a:r>
              <a:rPr lang="en-US" sz="2400" dirty="0">
                <a:solidFill>
                  <a:srgbClr val="009EC2"/>
                </a:solidFill>
              </a:rPr>
              <a:t>3.84</a:t>
            </a:r>
            <a:r>
              <a:rPr lang="en-US" sz="2400" dirty="0"/>
              <a:t> (1.84 to </a:t>
            </a:r>
            <a:r>
              <a:rPr lang="en-US" sz="2400" dirty="0" smtClean="0"/>
              <a:t>8.03)</a:t>
            </a:r>
            <a:endParaRPr lang="en-US" sz="2400" dirty="0"/>
          </a:p>
        </p:txBody>
      </p:sp>
      <p:graphicFrame>
        <p:nvGraphicFramePr>
          <p:cNvPr id="5" name="Table 4" descr="Table showing mortality associated with worsening pre-ICU functional trajectory" title="mortali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76975"/>
              </p:ext>
            </p:extLst>
          </p:nvPr>
        </p:nvGraphicFramePr>
        <p:xfrm>
          <a:off x="537099" y="3319646"/>
          <a:ext cx="8153400" cy="1143004"/>
        </p:xfrm>
        <a:graphic>
          <a:graphicData uri="http://schemas.openxmlformats.org/drawingml/2006/table">
            <a:tbl>
              <a:tblPr firstRow="1" firstCol="1" bandRow="1"/>
              <a:tblGrid>
                <a:gridCol w="2038350"/>
                <a:gridCol w="2038350"/>
                <a:gridCol w="2038350"/>
                <a:gridCol w="2038350"/>
              </a:tblGrid>
              <a:tr h="28575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Increase in Mortality (95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CI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Pre-ICU 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Trajectory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Moderate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to 13.9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 to 29.9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32.5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 to 42.9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 to 26.8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 to 53.1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67.5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57.1 to 78.0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50080" y="5741155"/>
            <a:ext cx="472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 Ferrante L, Pisani M, Murphy T, et al. Functional trajectories among older persons before and after critical illness. JAMA Intern Med. 2015 Apr;175(4):523-9. PMID: 25665067.</a:t>
            </a:r>
          </a:p>
        </p:txBody>
      </p:sp>
    </p:spTree>
    <p:extLst>
      <p:ext uri="{BB962C8B-B14F-4D97-AF65-F5344CB8AC3E}">
        <p14:creationId xmlns:p14="http://schemas.microsoft.com/office/powerpoint/2010/main" val="53000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study of older patients—</a:t>
            </a:r>
          </a:p>
          <a:p>
            <a:pPr lvl="1"/>
            <a:r>
              <a:rPr lang="en-US" dirty="0" smtClean="0"/>
              <a:t>Decline from pre-ICU functional status was noted in 53% of patients</a:t>
            </a:r>
          </a:p>
          <a:p>
            <a:pPr lvl="1"/>
            <a:r>
              <a:rPr lang="en-US" dirty="0" smtClean="0"/>
              <a:t>Early death occurred in 25% of patients</a:t>
            </a:r>
          </a:p>
          <a:p>
            <a:pPr lvl="1"/>
            <a:r>
              <a:rPr lang="en-US" dirty="0" smtClean="0"/>
              <a:t>Functional decline prior to ICU showed higher post-ICU risks for—</a:t>
            </a:r>
          </a:p>
          <a:p>
            <a:pPr lvl="2"/>
            <a:r>
              <a:rPr lang="en-US" dirty="0" smtClean="0"/>
              <a:t>Death</a:t>
            </a:r>
          </a:p>
          <a:p>
            <a:pPr lvl="2"/>
            <a:r>
              <a:rPr lang="en-US" dirty="0" smtClean="0"/>
              <a:t>Further functional declines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0080" y="5741155"/>
            <a:ext cx="472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 Ferrante L, Pisani M, Murphy T, et al. Functional trajectories among older persons before and after critical illness. JAMA Intern Med. 2015 Apr;175(4):523-9. PMID: 25665067.</a:t>
            </a:r>
          </a:p>
        </p:txBody>
      </p:sp>
    </p:spTree>
    <p:extLst>
      <p:ext uri="{BB962C8B-B14F-4D97-AF65-F5344CB8AC3E}">
        <p14:creationId xmlns:p14="http://schemas.microsoft.com/office/powerpoint/2010/main" val="306656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Mobilization and Recovery of Mechanically Ventilated Patients in the ICU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19200"/>
            <a:ext cx="8229600" cy="4734296"/>
          </a:xfrm>
        </p:spPr>
        <p:txBody>
          <a:bodyPr>
            <a:normAutofit/>
          </a:bodyPr>
          <a:lstStyle/>
          <a:p>
            <a:r>
              <a:rPr lang="en-US" dirty="0" smtClean="0"/>
              <a:t>Prospective cohort study of 192 mechanically ventilated patients in Australia and New Zealand</a:t>
            </a:r>
          </a:p>
          <a:p>
            <a:pPr lvl="1"/>
            <a:r>
              <a:rPr lang="en-US" dirty="0" smtClean="0"/>
              <a:t>12 ICUs participating:</a:t>
            </a:r>
          </a:p>
          <a:p>
            <a:pPr lvl="2"/>
            <a:r>
              <a:rPr lang="en-US" sz="2000" dirty="0" smtClean="0"/>
              <a:t>Median ratio of physical therapists (PT) to patient = 1 to 9</a:t>
            </a:r>
          </a:p>
          <a:p>
            <a:pPr lvl="2"/>
            <a:r>
              <a:rPr lang="en-US" sz="2000" dirty="0" smtClean="0"/>
              <a:t>PT provides respiratory therapy (including mechanical ventilation)</a:t>
            </a:r>
          </a:p>
          <a:p>
            <a:pPr lvl="1"/>
            <a:r>
              <a:rPr lang="en-US" dirty="0" smtClean="0"/>
              <a:t>All patients were capable of independent mobilization prior to hospital</a:t>
            </a:r>
          </a:p>
          <a:p>
            <a:pPr lvl="1"/>
            <a:r>
              <a:rPr lang="en-US" dirty="0" smtClean="0"/>
              <a:t>Data collection for up to 14 days in ICU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96319" y="563880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387079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practices related to active early mobilization exercises during mechanical ventilation</a:t>
            </a:r>
          </a:p>
          <a:p>
            <a:r>
              <a:rPr lang="en-US" dirty="0" smtClean="0"/>
              <a:t>Assess relationship of early mobilization to ICU-acquired weakness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5683392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426604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34296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400" dirty="0" smtClean="0"/>
              <a:t>122 (64%) of patients did not receive any EM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In ventilated patients who received EM</a:t>
            </a:r>
            <a:r>
              <a:rPr lang="en-US" sz="2400" dirty="0"/>
              <a:t>:</a:t>
            </a:r>
            <a:endParaRPr lang="en-US" sz="2400" dirty="0" smtClean="0"/>
          </a:p>
          <a:p>
            <a:pPr lvl="1">
              <a:spcAft>
                <a:spcPts val="300"/>
              </a:spcAft>
            </a:pPr>
            <a:r>
              <a:rPr lang="en-US" sz="2000" dirty="0"/>
              <a:t>Median (interquartile range [IQR]) time to EM: 5 (</a:t>
            </a:r>
            <a:r>
              <a:rPr lang="en-US" sz="2000" dirty="0" smtClean="0"/>
              <a:t>3–8</a:t>
            </a:r>
            <a:r>
              <a:rPr lang="en-US" sz="2000" dirty="0"/>
              <a:t>) days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Median (IQR) number of EM sessions: 2 (1–4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For 209 PT sessions: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45 percent involved exercises </a:t>
            </a:r>
            <a:r>
              <a:rPr lang="en-US" sz="2000" dirty="0"/>
              <a:t>in </a:t>
            </a:r>
            <a:r>
              <a:rPr lang="en-US" sz="2000" dirty="0" smtClean="0"/>
              <a:t>bed</a:t>
            </a:r>
            <a:endParaRPr lang="en-US" sz="2000" dirty="0"/>
          </a:p>
          <a:p>
            <a:pPr lvl="1">
              <a:spcAft>
                <a:spcPts val="300"/>
              </a:spcAft>
            </a:pPr>
            <a:r>
              <a:rPr lang="en-US" sz="2000" dirty="0" smtClean="0"/>
              <a:t>25 percent involved passive transfer </a:t>
            </a:r>
            <a:r>
              <a:rPr lang="en-US" sz="2000" dirty="0"/>
              <a:t>to </a:t>
            </a:r>
            <a:r>
              <a:rPr lang="en-US" sz="2000" dirty="0" smtClean="0"/>
              <a:t>sitting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11 percent involved sitting over the edge of the bed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11 percent involved standing at the bedside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4 percent of all sessions involved transfer from bed to chair through standing</a:t>
            </a:r>
          </a:p>
          <a:p>
            <a:pPr lvl="1">
              <a:spcAft>
                <a:spcPts val="300"/>
              </a:spcAft>
            </a:pPr>
            <a:r>
              <a:rPr lang="en-US" sz="2000" dirty="0" smtClean="0"/>
              <a:t>12 percent involved walking (no patients walked before day 7)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5662021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327095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Reported Barriers to Early Mobilization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133100"/>
            <a:ext cx="8229600" cy="47342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Intubation and sedation were main barriers</a:t>
            </a:r>
            <a:endParaRPr lang="en-US" sz="2000" dirty="0"/>
          </a:p>
        </p:txBody>
      </p:sp>
      <p:graphicFrame>
        <p:nvGraphicFramePr>
          <p:cNvPr id="6" name="Table 5" descr="Table showing the main barriers for early mobilization" title="Main barriers to mobili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01333"/>
              </p:ext>
            </p:extLst>
          </p:nvPr>
        </p:nvGraphicFramePr>
        <p:xfrm>
          <a:off x="800100" y="1633350"/>
          <a:ext cx="7543800" cy="37337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571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Endotracheal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tube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Sedation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Inotropes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Femoral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Line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Respiratory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Pulmonary Artery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Catheter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Agitated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Weakness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1 (n=192)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2 (n=181)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3 (n=161)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4 (n=147)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5 (n=131)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6 (n=108)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1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Day 7 (n=101)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600200" y="1524000"/>
            <a:ext cx="838200" cy="533400"/>
          </a:xfrm>
          <a:prstGeom prst="ellipse">
            <a:avLst/>
          </a:prstGeom>
          <a:noFill/>
          <a:ln w="25400">
            <a:solidFill>
              <a:srgbClr val="009E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38400" y="1524000"/>
            <a:ext cx="838200" cy="533400"/>
          </a:xfrm>
          <a:prstGeom prst="ellipse">
            <a:avLst/>
          </a:prstGeom>
          <a:noFill/>
          <a:ln w="25400">
            <a:solidFill>
              <a:srgbClr val="009E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563880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341659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Activity</a:t>
            </a:r>
            <a:r>
              <a:rPr lang="en-US" baseline="30000" dirty="0"/>
              <a:t>4</a:t>
            </a:r>
            <a:endParaRPr lang="en-US" dirty="0"/>
          </a:p>
        </p:txBody>
      </p:sp>
      <p:pic>
        <p:nvPicPr>
          <p:cNvPr id="5" name="Content Placeholder 6" descr="Table showing the time to activity for patients in the ICU" title="Time to Activity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4446"/>
          <a:stretch/>
        </p:blipFill>
        <p:spPr bwMode="auto">
          <a:xfrm>
            <a:off x="1066800" y="1905000"/>
            <a:ext cx="70104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563880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413626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Outcomes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791"/>
            <a:ext cx="8229600" cy="47342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Strength assessed for 94/156 survivors at ICU discharge</a:t>
            </a:r>
          </a:p>
          <a:p>
            <a:pPr lvl="1"/>
            <a:r>
              <a:rPr lang="en-US" sz="2600" dirty="0" smtClean="0"/>
              <a:t>Mean (± SD) Medical Research Council Dyspnea Scale (MRC) score (range 0</a:t>
            </a:r>
            <a:r>
              <a:rPr lang="en-US" sz="2400" dirty="0" smtClean="0"/>
              <a:t>–</a:t>
            </a:r>
            <a:r>
              <a:rPr lang="en-US" sz="2600" dirty="0" smtClean="0"/>
              <a:t>60) = 43 ± 12.5</a:t>
            </a:r>
          </a:p>
          <a:p>
            <a:r>
              <a:rPr lang="en-US" dirty="0" smtClean="0"/>
              <a:t>49 (52%) had ICU-acquired weakness </a:t>
            </a:r>
          </a:p>
          <a:p>
            <a:pPr lvl="1"/>
            <a:r>
              <a:rPr lang="en-US" sz="2600" dirty="0" smtClean="0"/>
              <a:t>(MRC &lt; 48) at ICU discharge</a:t>
            </a:r>
          </a:p>
          <a:p>
            <a:r>
              <a:rPr lang="en-US" dirty="0" smtClean="0"/>
              <a:t>Higher MRC score at ICU discharge associated with—</a:t>
            </a:r>
          </a:p>
          <a:p>
            <a:pPr lvl="1"/>
            <a:r>
              <a:rPr lang="en-US" sz="2600" dirty="0" smtClean="0"/>
              <a:t>Early mobilization (p=0.003)</a:t>
            </a:r>
          </a:p>
          <a:p>
            <a:pPr lvl="1"/>
            <a:r>
              <a:rPr lang="en-US" sz="2600" dirty="0" smtClean="0"/>
              <a:t>Discharge to home versus facility (p&lt;0.0001)</a:t>
            </a:r>
          </a:p>
          <a:p>
            <a:pPr lvl="1"/>
            <a:r>
              <a:rPr lang="en-US" sz="2600" dirty="0" smtClean="0"/>
              <a:t>Increased survival at day 90 (p&lt;0.0001)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724400" y="5779678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206769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342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EM was uncommon in mechanically ventilated ICU patients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Despite long history of dedicated PTs in units</a:t>
            </a:r>
          </a:p>
          <a:p>
            <a:pPr lvl="1"/>
            <a:r>
              <a:rPr lang="en-US" sz="2000" dirty="0" smtClean="0"/>
              <a:t>Sedation is the most common barrier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Over 50% of ICU survivors may develop ICU-acquired weakness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Lower muscle strength associated with—</a:t>
            </a:r>
          </a:p>
          <a:p>
            <a:pPr lvl="1"/>
            <a:r>
              <a:rPr lang="en-US" sz="2000" dirty="0" smtClean="0"/>
              <a:t>Less ICU mobilization</a:t>
            </a:r>
          </a:p>
          <a:p>
            <a:pPr lvl="1"/>
            <a:r>
              <a:rPr lang="en-US" sz="2000" dirty="0" smtClean="0"/>
              <a:t>Institutionalization at hospital discharge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Worse 90-day survival</a:t>
            </a:r>
          </a:p>
          <a:p>
            <a:pPr marL="0" lvl="1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200" i="1" dirty="0" smtClean="0"/>
              <a:t>Additional findings specific to EM in the ICU setting can be found in the educational slide set </a:t>
            </a:r>
            <a:r>
              <a:rPr lang="en-US" sz="2200" i="1" dirty="0" smtClean="0">
                <a:solidFill>
                  <a:srgbClr val="009EC2"/>
                </a:solidFill>
                <a:hlinkClick r:id="rId2"/>
              </a:rPr>
              <a:t>Early Mobility in the Intensive Care Unit</a:t>
            </a:r>
            <a:endParaRPr lang="en-US" sz="2200" i="1" dirty="0">
              <a:solidFill>
                <a:srgbClr val="009EC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5771401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68"/>
              </a:spcBef>
            </a:pPr>
            <a:r>
              <a:rPr lang="en-US" sz="1050" dirty="0">
                <a:solidFill>
                  <a:srgbClr val="000000"/>
                </a:solidFill>
              </a:rPr>
              <a:t>4. Hodgson 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396832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Early Mobility –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7" y="990600"/>
            <a:ext cx="8229600" cy="473429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 smtClean="0"/>
              <a:t>An early mobility protocol for mechanically ventilated patients in the ICU—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Is </a:t>
            </a:r>
            <a:r>
              <a:rPr lang="en-US" sz="2200" dirty="0" smtClean="0"/>
              <a:t>safe, feasible, and cost effective</a:t>
            </a:r>
            <a:r>
              <a:rPr lang="en-US" sz="2200" baseline="30000" dirty="0" smtClean="0"/>
              <a:t>1</a:t>
            </a:r>
            <a:endParaRPr lang="en-US" sz="2200" baseline="30000" dirty="0"/>
          </a:p>
          <a:p>
            <a:pPr lvl="1"/>
            <a:r>
              <a:rPr lang="en-US" sz="2200" dirty="0" smtClean="0"/>
              <a:t>Decreases </a:t>
            </a:r>
            <a:r>
              <a:rPr lang="en-US" sz="2200" dirty="0"/>
              <a:t>duration of mechanical </a:t>
            </a:r>
            <a:r>
              <a:rPr lang="en-US" sz="2200" dirty="0" smtClean="0"/>
              <a:t>ventilation</a:t>
            </a:r>
            <a:r>
              <a:rPr lang="en-US" sz="2200" baseline="30000" dirty="0"/>
              <a:t> </a:t>
            </a:r>
            <a:r>
              <a:rPr lang="en-US" sz="2200" dirty="0" smtClean="0"/>
              <a:t>and ICU and hospital length of stay</a:t>
            </a:r>
            <a:r>
              <a:rPr lang="en-US" sz="2200" baseline="30000" dirty="0" smtClean="0"/>
              <a:t>1,2</a:t>
            </a:r>
            <a:endParaRPr lang="en-US" sz="2200" baseline="30000" dirty="0"/>
          </a:p>
          <a:p>
            <a:pPr lvl="1">
              <a:buClr>
                <a:srgbClr val="4BACC6"/>
              </a:buClr>
            </a:pPr>
            <a:r>
              <a:rPr lang="en-US" sz="2200" dirty="0">
                <a:solidFill>
                  <a:srgbClr val="000000"/>
                </a:solidFill>
              </a:rPr>
              <a:t>Mitigates both short- and long-term complications of critical illness such as delirium, muscular weakness, and physical, cognitive, and psychological </a:t>
            </a:r>
            <a:r>
              <a:rPr lang="en-US" sz="2200" dirty="0" smtClean="0">
                <a:solidFill>
                  <a:srgbClr val="000000"/>
                </a:solidFill>
              </a:rPr>
              <a:t>disabilities</a:t>
            </a:r>
            <a:r>
              <a:rPr lang="en-US" sz="2200" baseline="30000" dirty="0" smtClean="0">
                <a:solidFill>
                  <a:srgbClr val="000000"/>
                </a:solidFill>
              </a:rPr>
              <a:t>3,4</a:t>
            </a:r>
          </a:p>
          <a:p>
            <a:pPr lvl="1">
              <a:buClr>
                <a:srgbClr val="4BACC6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Is not contraindicated by the presence of intubation</a:t>
            </a:r>
            <a:endParaRPr lang="en-US" sz="2200" baseline="30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4648200"/>
            <a:ext cx="525202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/>
              <a:t>1. Morris </a:t>
            </a:r>
            <a:r>
              <a:rPr lang="en-US" sz="1000" dirty="0"/>
              <a:t>PE, Goad A, Thompson C, et al. Early intensive care unit mobility therapy in the treatment of acute respiratory failure. Crit Care Med. 2008 Aug;36(8):2238-43. PMID: 18596631.</a:t>
            </a:r>
          </a:p>
          <a:p>
            <a:pPr>
              <a:spcAft>
                <a:spcPts val="300"/>
              </a:spcAft>
            </a:pPr>
            <a:r>
              <a:rPr lang="en-US" sz="1000" dirty="0" smtClean="0"/>
              <a:t>2. Schweickert </a:t>
            </a:r>
            <a:r>
              <a:rPr lang="en-US" sz="1000" dirty="0"/>
              <a:t>WD, Pohlman MC, Pohlman AS, et al. Early physical and occupational therapy in mechanically ventilated, critically ill patients: a randomized controlled trial. Lancet. 2009 May 30;373(9678):1874-82. PMID: 19446324</a:t>
            </a:r>
            <a:r>
              <a:rPr lang="en-US" sz="1000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en-US" sz="1000" dirty="0"/>
              <a:t>3. Ferrante L, Pisani M, Murphy T, et al. Functional trajectories among older persons before and after critical illness. JAMA Intern Med. 2015 Apr;175(4):523-9. PMID: 25665067.</a:t>
            </a:r>
          </a:p>
          <a:p>
            <a:r>
              <a:rPr lang="en-US" sz="1000" dirty="0"/>
              <a:t>4. Hodgson C, Bellomo R, Berney S, et al. Early mobilization and recovery in mechanically ventilated patients in the ICU: a bi-national, multi-centre, prospective cohort study. Crit Care. 2015 Feb 26;19:81. PMID: 25715872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757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this session, you will be able to—</a:t>
            </a:r>
          </a:p>
          <a:p>
            <a:r>
              <a:rPr lang="en-US" dirty="0"/>
              <a:t>Recognize the importance of </a:t>
            </a:r>
            <a:r>
              <a:rPr lang="en-US" dirty="0" smtClean="0"/>
              <a:t>implementing an early mobility (EM) protocol</a:t>
            </a:r>
          </a:p>
          <a:p>
            <a:r>
              <a:rPr lang="en-US" dirty="0" smtClean="0"/>
              <a:t>Identify the key interventions of an EM program</a:t>
            </a:r>
          </a:p>
          <a:p>
            <a:r>
              <a:rPr lang="en-US" dirty="0" smtClean="0"/>
              <a:t>Apply evidence from current literature to support the use of an EM protocol</a:t>
            </a:r>
          </a:p>
        </p:txBody>
      </p:sp>
    </p:spTree>
    <p:extLst>
      <p:ext uri="{BB962C8B-B14F-4D97-AF65-F5344CB8AC3E}">
        <p14:creationId xmlns:p14="http://schemas.microsoft.com/office/powerpoint/2010/main" val="10225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Multicolored hanging question marks on tags" title="Questions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838200"/>
            <a:ext cx="9144793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Morris PE, Goad A, Thompson C, et al. Early intensive care unit mobility therapy in the treatment of acute respiratory failure. Crit Care Med. 2008 Aug;36(8):2238-43. PMID: 18596631.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Schweickert WD, Pohlman MC, Pohlman AS, et al. Early physical and occupational therapy in mechanically ventilated, critically ill patients: a randomized controlled trial. Lancet. 2009 May 30;373(9678):1874-82. PMID: 19446324.</a:t>
            </a:r>
          </a:p>
          <a:p>
            <a:pPr marL="514350" indent="-514350">
              <a:spcBef>
                <a:spcPts val="168"/>
              </a:spcBef>
              <a:buFont typeface="+mj-lt"/>
              <a:buAutoNum type="arabicPeriod"/>
            </a:pPr>
            <a:r>
              <a:rPr lang="en-US" sz="2400" dirty="0" smtClean="0"/>
              <a:t>Ferrante L, Pisani M, Murphy T, et al. Functional trajectories among older persons before and after critical illness. JAMA Intern Med. 2015 Apr;175(4):523-9. PMID: </a:t>
            </a:r>
            <a:r>
              <a:rPr lang="en-US" sz="2400" dirty="0"/>
              <a:t>25665067</a:t>
            </a:r>
            <a:r>
              <a:rPr lang="en-US" sz="2400" dirty="0" smtClean="0"/>
              <a:t>.</a:t>
            </a:r>
          </a:p>
          <a:p>
            <a:pPr marL="514350" indent="-514350">
              <a:spcBef>
                <a:spcPts val="168"/>
              </a:spcBef>
              <a:buFont typeface="+mj-lt"/>
              <a:buAutoNum type="arabicPeriod"/>
            </a:pPr>
            <a:r>
              <a:rPr lang="en-US" sz="2400" dirty="0" smtClean="0"/>
              <a:t>Hodgson C, Bellomo R, Berney S, et al. Early mobilization and recovery in mechanically ventilated patients in the ICU: a bi-national, multi-centre, prospective cohort study. Crit Care. 2015 Feb 26;19:81. PMID: 25715872.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sz="2400" dirty="0" smtClean="0"/>
              <a:t> </a:t>
            </a:r>
            <a:r>
              <a:rPr lang="en-US" dirty="0" smtClean="0"/>
              <a:t> </a:t>
            </a:r>
          </a:p>
          <a:p>
            <a:pPr marL="514350" indent="-514350">
              <a:spcBef>
                <a:spcPts val="168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Early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992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There is strong evidence that mobilizing critically ill patients—</a:t>
            </a:r>
          </a:p>
          <a:p>
            <a:pPr lvl="1"/>
            <a:r>
              <a:rPr lang="en-US" sz="2200" dirty="0" smtClean="0"/>
              <a:t>Is safe and feasible</a:t>
            </a:r>
            <a:r>
              <a:rPr lang="en-US" sz="2200" baseline="30000" dirty="0" smtClean="0"/>
              <a:t>1</a:t>
            </a:r>
          </a:p>
          <a:p>
            <a:pPr lvl="1"/>
            <a:r>
              <a:rPr lang="en-US" sz="2200" dirty="0" smtClean="0"/>
              <a:t>Is cost effective</a:t>
            </a:r>
            <a:r>
              <a:rPr lang="en-US" sz="2200" baseline="30000" dirty="0" smtClean="0"/>
              <a:t>1</a:t>
            </a:r>
          </a:p>
          <a:p>
            <a:pPr lvl="1"/>
            <a:r>
              <a:rPr lang="en-US" sz="2200" dirty="0" smtClean="0"/>
              <a:t>Decreases duration of mechanical ventilation</a:t>
            </a:r>
            <a:r>
              <a:rPr lang="en-US" sz="2200" baseline="30000" dirty="0"/>
              <a:t>2</a:t>
            </a:r>
            <a:endParaRPr lang="en-US" sz="2200" baseline="30000" dirty="0" smtClean="0"/>
          </a:p>
          <a:p>
            <a:pPr lvl="1"/>
            <a:r>
              <a:rPr lang="en-US" sz="2200" dirty="0" smtClean="0"/>
              <a:t>Decreases hospital and intensive care unit (ICU) length of stay</a:t>
            </a:r>
            <a:r>
              <a:rPr lang="en-US" sz="2200" baseline="30000" dirty="0" smtClean="0"/>
              <a:t>1,2</a:t>
            </a:r>
          </a:p>
          <a:p>
            <a:pPr lvl="1"/>
            <a:r>
              <a:rPr lang="en-US" sz="2200" dirty="0" smtClean="0"/>
              <a:t>Mitigates the short-term complications of critical illness: delirium and muscular weakness</a:t>
            </a:r>
            <a:r>
              <a:rPr lang="en-US" sz="2200" baseline="30000" dirty="0" smtClean="0"/>
              <a:t>3</a:t>
            </a:r>
            <a:endParaRPr lang="en-US" sz="2200" baseline="30000" dirty="0"/>
          </a:p>
          <a:p>
            <a:pPr lvl="1"/>
            <a:r>
              <a:rPr lang="en-US" sz="2200" dirty="0" smtClean="0"/>
              <a:t>Mitigates the long-term disabilities of critical illness: physical, cognitive, and psychological</a:t>
            </a:r>
            <a:r>
              <a:rPr lang="en-US" sz="2200" baseline="30000" dirty="0" smtClean="0"/>
              <a:t>4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91974" y="4648200"/>
            <a:ext cx="525202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/>
              <a:t>1. Morris </a:t>
            </a:r>
            <a:r>
              <a:rPr lang="en-US" sz="1000" dirty="0"/>
              <a:t>PE, Goad A, Thompson C, et al. Early intensive care unit mobility therapy in the treatment of acute respiratory failure. Crit Care Med. 2008 Aug;36(8):2238-43. PMID: 18596631.</a:t>
            </a:r>
          </a:p>
          <a:p>
            <a:pPr>
              <a:spcAft>
                <a:spcPts val="300"/>
              </a:spcAft>
            </a:pPr>
            <a:r>
              <a:rPr lang="en-US" sz="1000" dirty="0" smtClean="0"/>
              <a:t>2. Schweickert </a:t>
            </a:r>
            <a:r>
              <a:rPr lang="en-US" sz="1000" dirty="0"/>
              <a:t>WD, Pohlman MC, Pohlman AS, et al. Early physical and occupational therapy in mechanically ventilated, critically ill patients: a randomized controlled trial. Lancet. 2009 May 30;373(9678):1874-82. PMID: 19446324</a:t>
            </a:r>
            <a:r>
              <a:rPr lang="en-US" sz="1000" dirty="0" smtClean="0"/>
              <a:t>.</a:t>
            </a:r>
          </a:p>
          <a:p>
            <a:pPr>
              <a:spcAft>
                <a:spcPts val="300"/>
              </a:spcAft>
            </a:pPr>
            <a:r>
              <a:rPr lang="en-US" sz="1000" dirty="0"/>
              <a:t>3. Ferrante L, Pisani M, Murphy T, et al. Functional trajectories among older persons before and after critical illness. JAMA Intern Med. 2015 Apr;175(4):523-9. PMID: 25665067.</a:t>
            </a:r>
          </a:p>
          <a:p>
            <a:r>
              <a:rPr lang="en-US" sz="1000" dirty="0"/>
              <a:t>4. Hodgson C, Bellomo R, Berney S, et al. Early mobilization and recovery in mechanically ventilated patients in the ICU: a bi-national, multi-centre, prospective cohort study. Crit Care. 2015 Feb 26;19:81. PMID: 25715872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96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 </a:t>
            </a:r>
            <a:r>
              <a:rPr lang="en-US" dirty="0" smtClean="0"/>
              <a:t>EM: Summary of Key </a:t>
            </a:r>
            <a:r>
              <a:rPr lang="en-US" dirty="0"/>
              <a:t>Interventions</a:t>
            </a:r>
            <a:endParaRPr lang="en-US" dirty="0" smtClean="0"/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Use </a:t>
            </a:r>
            <a:r>
              <a:rPr lang="en-US" sz="2400" dirty="0" smtClean="0"/>
              <a:t>a multidisciplinary </a:t>
            </a:r>
            <a:r>
              <a:rPr lang="en-US" sz="2400" dirty="0"/>
              <a:t>and coordinated </a:t>
            </a:r>
            <a:r>
              <a:rPr lang="en-US" sz="2400" dirty="0" smtClean="0"/>
              <a:t>approach</a:t>
            </a:r>
          </a:p>
          <a:p>
            <a:pPr lvl="1"/>
            <a:r>
              <a:rPr lang="en-US" sz="2000" dirty="0" smtClean="0"/>
              <a:t>Include nurses; physical, occupational, and respiratory therapists;  physicians; and administrators</a:t>
            </a:r>
            <a:endParaRPr lang="en-US" sz="2000" dirty="0"/>
          </a:p>
          <a:p>
            <a:r>
              <a:rPr lang="en-US" sz="2400" dirty="0"/>
              <a:t>Interrupt daily sedation and minimize sedative </a:t>
            </a:r>
            <a:r>
              <a:rPr lang="en-US" sz="2400" dirty="0" smtClean="0"/>
              <a:t>use</a:t>
            </a:r>
          </a:p>
          <a:p>
            <a:pPr lvl="1"/>
            <a:r>
              <a:rPr lang="en-US" sz="2000" dirty="0" smtClean="0"/>
              <a:t>Daily </a:t>
            </a:r>
            <a:r>
              <a:rPr lang="en-US" sz="2000" dirty="0"/>
              <a:t>sedative interruptions and targeting light sedation will help </a:t>
            </a:r>
            <a:r>
              <a:rPr lang="en-US" sz="2000" dirty="0" smtClean="0"/>
              <a:t>patients </a:t>
            </a:r>
            <a:r>
              <a:rPr lang="en-US" sz="2000" dirty="0"/>
              <a:t>remain alert and </a:t>
            </a:r>
            <a:r>
              <a:rPr lang="en-US" sz="2000" dirty="0" smtClean="0"/>
              <a:t>cooperative</a:t>
            </a:r>
            <a:endParaRPr lang="en-US" sz="2000" dirty="0"/>
          </a:p>
          <a:p>
            <a:r>
              <a:rPr lang="en-US" sz="2400" dirty="0"/>
              <a:t>Assess sedation and delirium with structured </a:t>
            </a:r>
            <a:r>
              <a:rPr lang="en-US" sz="2400" dirty="0" smtClean="0"/>
              <a:t>scales</a:t>
            </a:r>
          </a:p>
          <a:p>
            <a:pPr lvl="1"/>
            <a:r>
              <a:rPr lang="en-US" sz="2000" dirty="0"/>
              <a:t>Routinely assessing the patient’s cognitive function </a:t>
            </a:r>
            <a:r>
              <a:rPr lang="en-US" sz="2000" dirty="0" smtClean="0"/>
              <a:t>helps target </a:t>
            </a:r>
            <a:r>
              <a:rPr lang="en-US" sz="2000" dirty="0"/>
              <a:t>lighter sedation levels and treat </a:t>
            </a:r>
            <a:r>
              <a:rPr lang="en-US" sz="2000" dirty="0" smtClean="0"/>
              <a:t>delirium</a:t>
            </a:r>
            <a:endParaRPr lang="en-US" sz="2000" dirty="0"/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400" dirty="0" smtClean="0"/>
              <a:t>Screen </a:t>
            </a:r>
            <a:r>
              <a:rPr lang="en-US" sz="2400" dirty="0"/>
              <a:t>for highest level of </a:t>
            </a:r>
            <a:r>
              <a:rPr lang="en-US" sz="2400" dirty="0" smtClean="0"/>
              <a:t>mobilization</a:t>
            </a:r>
          </a:p>
          <a:p>
            <a:pPr marL="741363" lvl="2" indent="-284163">
              <a:buFont typeface="Calibri" panose="020F0502020204030204" pitchFamily="34" charset="0"/>
              <a:buChar char="–"/>
            </a:pPr>
            <a:r>
              <a:rPr lang="en-US" sz="2000" dirty="0" smtClean="0"/>
              <a:t>Use a standard screening algorithm to determine which patients may safely participate in a mobilization program</a:t>
            </a:r>
            <a:endParaRPr lang="en-US" sz="2000" dirty="0"/>
          </a:p>
          <a:p>
            <a:r>
              <a:rPr lang="en-US" sz="2400" dirty="0"/>
              <a:t>Employ a nurse-driven protocol to achieve highest level of </a:t>
            </a:r>
            <a:r>
              <a:rPr lang="en-US" sz="2400" dirty="0" smtClean="0"/>
              <a:t>mobility</a:t>
            </a:r>
          </a:p>
          <a:p>
            <a:pPr lvl="1"/>
            <a:r>
              <a:rPr lang="en-US" sz="2000" dirty="0" smtClean="0"/>
              <a:t>Shifting the focus of nurse-driven mobilization to the time of acute illness promotes recovery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9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Two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Ferrante </a:t>
            </a:r>
            <a:r>
              <a:rPr lang="en-US" dirty="0" smtClean="0"/>
              <a:t>L et al.</a:t>
            </a:r>
            <a:r>
              <a:rPr lang="en-US" baseline="30000" dirty="0"/>
              <a:t>3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Functional trajectories among older persons before and after critical </a:t>
            </a:r>
            <a:r>
              <a:rPr lang="en-US" dirty="0" smtClean="0"/>
              <a:t>illness </a:t>
            </a:r>
            <a:endParaRPr lang="en-US" dirty="0"/>
          </a:p>
          <a:p>
            <a:r>
              <a:rPr lang="en-US" dirty="0" smtClean="0"/>
              <a:t>Hodgson C et al.</a:t>
            </a:r>
            <a:r>
              <a:rPr lang="en-US" baseline="30000" dirty="0"/>
              <a:t>4</a:t>
            </a:r>
            <a:endParaRPr lang="en-US" baseline="30000" dirty="0" smtClean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mobilization </a:t>
            </a:r>
            <a:r>
              <a:rPr lang="en-US" dirty="0" smtClean="0"/>
              <a:t>and recovery </a:t>
            </a:r>
            <a:r>
              <a:rPr lang="en-US" dirty="0"/>
              <a:t>in mechanically ventilated patients in the </a:t>
            </a:r>
            <a:r>
              <a:rPr lang="en-US" dirty="0" smtClean="0"/>
              <a:t>ICU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105400"/>
            <a:ext cx="5181600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8"/>
              </a:spcBef>
              <a:spcAft>
                <a:spcPts val="600"/>
              </a:spcAft>
            </a:pPr>
            <a:r>
              <a:rPr lang="en-US" sz="1050" dirty="0" smtClean="0"/>
              <a:t>3. Ferrante </a:t>
            </a:r>
            <a:r>
              <a:rPr lang="en-US" sz="1050" dirty="0"/>
              <a:t>L, Pisani M, Murphy T, et al. Functional trajectories among older persons before and after critical illness. JAMA Intern Med. 2015 Apr;175(4):523-9. PMID: 25665067.</a:t>
            </a:r>
          </a:p>
          <a:p>
            <a:pPr>
              <a:spcBef>
                <a:spcPts val="168"/>
              </a:spcBef>
            </a:pPr>
            <a:r>
              <a:rPr lang="en-US" sz="1050" dirty="0" smtClean="0"/>
              <a:t>4. Hodgson </a:t>
            </a:r>
            <a:r>
              <a:rPr lang="en-US" sz="1050" dirty="0"/>
              <a:t>C, Bellomo R, Berney S, et al. Early mobilization and recovery in mechanically ventilated patients in the ICU: a bi-national, multi-centre, prospective cohort study. Crit Care. 2015 Feb 26;19:81. PMID: 25715872.</a:t>
            </a:r>
          </a:p>
        </p:txBody>
      </p:sp>
    </p:spTree>
    <p:extLst>
      <p:ext uri="{BB962C8B-B14F-4D97-AF65-F5344CB8AC3E}">
        <p14:creationId xmlns:p14="http://schemas.microsoft.com/office/powerpoint/2010/main" val="93947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Trajectories Among Older Persons Before and After Critical Illness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143000"/>
            <a:ext cx="8229600" cy="4734296"/>
          </a:xfrm>
        </p:spPr>
        <p:txBody>
          <a:bodyPr>
            <a:noAutofit/>
          </a:bodyPr>
          <a:lstStyle/>
          <a:p>
            <a:r>
              <a:rPr lang="en-US" sz="2400" dirty="0" smtClean="0"/>
              <a:t>Data from longitudinal prospective study, pre-baseline information collected by self-report and confirmed by medical record review</a:t>
            </a:r>
          </a:p>
          <a:p>
            <a:pPr lvl="1"/>
            <a:r>
              <a:rPr lang="en-US" sz="2000" dirty="0" smtClean="0"/>
              <a:t>291 patients ≥ 70 years old</a:t>
            </a:r>
          </a:p>
          <a:p>
            <a:pPr lvl="1"/>
            <a:r>
              <a:rPr lang="en-US" sz="2000" dirty="0" smtClean="0"/>
              <a:t>Participants were drawn from a separate ongoing longitudinal study on restricted activity among community-living older persons</a:t>
            </a:r>
          </a:p>
          <a:p>
            <a:r>
              <a:rPr lang="en-US" sz="2400" dirty="0" smtClean="0"/>
              <a:t>Number of disabilities in 13 activities collected</a:t>
            </a:r>
          </a:p>
          <a:p>
            <a:pPr lvl="1"/>
            <a:r>
              <a:rPr lang="en-US" sz="2000" dirty="0" smtClean="0"/>
              <a:t>Basic Activities of Daily Living (ADL) (score: 0–4)</a:t>
            </a:r>
          </a:p>
          <a:p>
            <a:pPr lvl="1"/>
            <a:r>
              <a:rPr lang="en-US" sz="2000" dirty="0" smtClean="0"/>
              <a:t>Instrumental ADLs (score: 0–5)</a:t>
            </a:r>
          </a:p>
          <a:p>
            <a:pPr lvl="1"/>
            <a:r>
              <a:rPr lang="en-US" sz="2000" dirty="0" smtClean="0"/>
              <a:t>Mobility (score: 0–4)</a:t>
            </a:r>
          </a:p>
          <a:p>
            <a:r>
              <a:rPr lang="en-US" sz="2400" dirty="0" smtClean="0"/>
              <a:t>Functional trajectories analyzed before and after ICU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50080" y="5741155"/>
            <a:ext cx="472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 Ferrante L, Pisani M, Murphy T, et al. Functional trajectories among older persons before and after critical illness. JAMA Intern Med. 2015 Apr;175(4):523-9. PMID: 25665067.</a:t>
            </a:r>
          </a:p>
        </p:txBody>
      </p:sp>
    </p:spTree>
    <p:extLst>
      <p:ext uri="{BB962C8B-B14F-4D97-AF65-F5344CB8AC3E}">
        <p14:creationId xmlns:p14="http://schemas.microsoft.com/office/powerpoint/2010/main" val="409292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Functional </a:t>
            </a:r>
            <a:r>
              <a:rPr lang="en-US" sz="3600" dirty="0"/>
              <a:t>Trajectories Pre </a:t>
            </a:r>
            <a:r>
              <a:rPr lang="en-US" sz="3600" dirty="0" smtClean="0"/>
              <a:t>and </a:t>
            </a:r>
            <a:r>
              <a:rPr lang="en-US" sz="3600" dirty="0"/>
              <a:t>Post </a:t>
            </a:r>
            <a:r>
              <a:rPr lang="en-US" sz="3600" dirty="0" smtClean="0"/>
              <a:t>ICU</a:t>
            </a:r>
            <a:r>
              <a:rPr lang="en-US" sz="3600" baseline="30000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Functional Trajectories Pre &amp; Post ICU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115296"/>
          </a:xfrm>
        </p:spPr>
        <p:txBody>
          <a:bodyPr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54% of patients with critical illness had significant functional decline post ICU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45% experienced early death (within 30 days of admission)</a:t>
            </a:r>
            <a:endParaRPr lang="en-US" sz="3600" dirty="0"/>
          </a:p>
        </p:txBody>
      </p:sp>
      <p:pic>
        <p:nvPicPr>
          <p:cNvPr id="16" name="Picture 13" descr="Graph of functional trajectories of older patients before and after ICU" title="Functional trajectories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" y="1981200"/>
            <a:ext cx="7342632" cy="36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0080" y="5741155"/>
            <a:ext cx="472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 Ferrante L, Pisani M, Murphy T, et al. Functional trajectories among older persons before and after critical illness. JAMA Intern Med. 2015 Apr;175(4):523-9. PMID: 25665067.</a:t>
            </a:r>
          </a:p>
        </p:txBody>
      </p:sp>
    </p:spTree>
    <p:extLst>
      <p:ext uri="{BB962C8B-B14F-4D97-AF65-F5344CB8AC3E}">
        <p14:creationId xmlns:p14="http://schemas.microsoft.com/office/powerpoint/2010/main" val="3004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Trajectories Pre </a:t>
            </a:r>
            <a:r>
              <a:rPr lang="en-US" dirty="0" smtClean="0"/>
              <a:t>and </a:t>
            </a:r>
            <a:r>
              <a:rPr lang="en-US" dirty="0"/>
              <a:t>Post </a:t>
            </a:r>
            <a:r>
              <a:rPr lang="en-US" dirty="0" smtClean="0"/>
              <a:t>ICU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6400"/>
            <a:ext cx="8229600" cy="4734296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2000" dirty="0" smtClean="0"/>
              <a:t>25% of minimally disabled patients became severely disabled or experienced early death</a:t>
            </a: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sz="2000" dirty="0"/>
              <a:t>40% </a:t>
            </a:r>
            <a:r>
              <a:rPr lang="en-US" sz="2000" dirty="0" smtClean="0"/>
              <a:t>of mild </a:t>
            </a:r>
            <a:r>
              <a:rPr lang="en-US" sz="2000" dirty="0"/>
              <a:t>to moderately disabled </a:t>
            </a:r>
            <a:r>
              <a:rPr lang="en-US" sz="2000" dirty="0" smtClean="0"/>
              <a:t>patients </a:t>
            </a:r>
            <a:r>
              <a:rPr lang="en-US" sz="2000" dirty="0" smtClean="0">
                <a:sym typeface="Wingdings"/>
              </a:rPr>
              <a:t>became </a:t>
            </a:r>
            <a:r>
              <a:rPr lang="en-US" sz="2000" dirty="0">
                <a:sym typeface="Wingdings"/>
              </a:rPr>
              <a:t>severely </a:t>
            </a:r>
            <a:r>
              <a:rPr lang="en-US" sz="2000" dirty="0" smtClean="0">
                <a:sym typeface="Wingdings"/>
              </a:rPr>
              <a:t>disabled; 25% experienced early death</a:t>
            </a:r>
            <a:endParaRPr lang="en-US" sz="2000" dirty="0"/>
          </a:p>
          <a:p>
            <a:endParaRPr lang="en-US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441991" y="4185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13" descr="Graph of functional trajectories of older patients before and after ICU" title="functional trajecto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9" y="2157885"/>
            <a:ext cx="7341082" cy="36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5943600"/>
            <a:ext cx="46830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 Ferrante L, Pisani M, Murphy T, et al. Functional trajectories among older persons before and after critical illness. JAMA Intern Med. 2015 Apr;175(4):523-9. PMID: 25665067.</a:t>
            </a:r>
          </a:p>
        </p:txBody>
      </p:sp>
    </p:spTree>
    <p:extLst>
      <p:ext uri="{BB962C8B-B14F-4D97-AF65-F5344CB8AC3E}">
        <p14:creationId xmlns:p14="http://schemas.microsoft.com/office/powerpoint/2010/main" val="42805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Mortality Associated With Worsening Pre-ICU Functional Trajectory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8"/>
              </a:spcBef>
            </a:pPr>
            <a:r>
              <a:rPr lang="en-US" sz="2400" dirty="0" smtClean="0"/>
              <a:t>Within </a:t>
            </a:r>
            <a:r>
              <a:rPr lang="en-US" sz="2400" dirty="0"/>
              <a:t>1</a:t>
            </a:r>
            <a:r>
              <a:rPr lang="en-US" sz="2400" dirty="0" smtClean="0"/>
              <a:t> year, risk of death </a:t>
            </a:r>
            <a:r>
              <a:rPr lang="en-US" sz="2400" dirty="0" smtClean="0">
                <a:solidFill>
                  <a:srgbClr val="009EC2"/>
                </a:solidFill>
              </a:rPr>
              <a:t>more than doubled</a:t>
            </a:r>
            <a:r>
              <a:rPr lang="en-US" sz="2400" dirty="0" smtClean="0"/>
              <a:t> for patients considered  mild to moderately disabled upon admission</a:t>
            </a:r>
          </a:p>
          <a:p>
            <a:pPr>
              <a:spcBef>
                <a:spcPts val="168"/>
              </a:spcBef>
            </a:pPr>
            <a:r>
              <a:rPr lang="en-US" sz="2400" dirty="0" smtClean="0"/>
              <a:t>Adjusted hazard ratio (95% confidence interval [CI]) = </a:t>
            </a:r>
            <a:r>
              <a:rPr lang="en-US" sz="2400" dirty="0" smtClean="0">
                <a:solidFill>
                  <a:srgbClr val="009EC2"/>
                </a:solidFill>
              </a:rPr>
              <a:t>2.41</a:t>
            </a:r>
            <a:r>
              <a:rPr lang="en-US" sz="2400" dirty="0" smtClean="0"/>
              <a:t> (1.29 to 4.50)</a:t>
            </a:r>
            <a:endParaRPr lang="en-US" sz="2400" dirty="0"/>
          </a:p>
        </p:txBody>
      </p:sp>
      <p:graphicFrame>
        <p:nvGraphicFramePr>
          <p:cNvPr id="6" name="Table 5" descr="Table showing mortality associated with worsening pre-ICU functional trajectory" title="Mortalitl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59989"/>
              </p:ext>
            </p:extLst>
          </p:nvPr>
        </p:nvGraphicFramePr>
        <p:xfrm>
          <a:off x="537099" y="3319646"/>
          <a:ext cx="8153400" cy="1143004"/>
        </p:xfrm>
        <a:graphic>
          <a:graphicData uri="http://schemas.openxmlformats.org/drawingml/2006/table">
            <a:tbl>
              <a:tblPr firstRow="1" firstCol="1" bandRow="1"/>
              <a:tblGrid>
                <a:gridCol w="2038350"/>
                <a:gridCol w="2038350"/>
                <a:gridCol w="2038350"/>
                <a:gridCol w="2038350"/>
              </a:tblGrid>
              <a:tr h="28575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Increase in Mortality (95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CI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Pre-ICU 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Trajectory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to Moderate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Severe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to 13.9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 to 29.9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32.5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 to 42.9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 to 26.8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44.5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35.9 to 53.1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67.5 (</a:t>
                      </a: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57.1 to 78.0</a:t>
                      </a: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0080" y="5741155"/>
            <a:ext cx="4724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 Ferrante L, Pisani M, Murphy T, et al. Functional trajectories among older persons before and after critical illness. JAMA Intern Med. 2015 Apr;175(4):523-9. PMID: 25665067.</a:t>
            </a:r>
          </a:p>
        </p:txBody>
      </p:sp>
    </p:spTree>
    <p:extLst>
      <p:ext uri="{BB962C8B-B14F-4D97-AF65-F5344CB8AC3E}">
        <p14:creationId xmlns:p14="http://schemas.microsoft.com/office/powerpoint/2010/main" val="195610096"/>
      </p:ext>
    </p:extLst>
  </p:cSld>
  <p:clrMapOvr>
    <a:masterClrMapping/>
  </p:clrMapOvr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41092</TotalTime>
  <Words>2346</Words>
  <Application>Microsoft Office PowerPoint</Application>
  <PresentationFormat>On-screen Show (4:3)</PresentationFormat>
  <Paragraphs>246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HAI Cusp Slide template</vt:lpstr>
      <vt:lpstr>Introduction and Evidence for Early Mobility:  A Protocol To Get Patients Out of Bed Faster  </vt:lpstr>
      <vt:lpstr>Learning Objectives</vt:lpstr>
      <vt:lpstr>Importance of Early Mobility</vt:lpstr>
      <vt:lpstr>Daily EM: Summary of Key Interventions</vt:lpstr>
      <vt:lpstr>Evidence From Two Studies </vt:lpstr>
      <vt:lpstr>Functional Trajectories Among Older Persons Before and After Critical Illness3</vt:lpstr>
      <vt:lpstr>  Functional Trajectories Pre and Post ICU3  Functional Trajectories Pre &amp; Post ICU1</vt:lpstr>
      <vt:lpstr>Functional Trajectories Pre and Post ICU3</vt:lpstr>
      <vt:lpstr>Mortality Associated With Worsening Pre-ICU Functional Trajectory3</vt:lpstr>
      <vt:lpstr>Mortality Associated With Worsening Pre-ICU Functional Trajectory3</vt:lpstr>
      <vt:lpstr>Summary3</vt:lpstr>
      <vt:lpstr>Early Mobilization and Recovery of Mechanically Ventilated Patients in the ICU4</vt:lpstr>
      <vt:lpstr>Objectives4</vt:lpstr>
      <vt:lpstr>Findings4</vt:lpstr>
      <vt:lpstr>PT Reported Barriers to Early Mobilization4</vt:lpstr>
      <vt:lpstr>Time to Activity4</vt:lpstr>
      <vt:lpstr>Other Outcomes4</vt:lpstr>
      <vt:lpstr>Summary4</vt:lpstr>
      <vt:lpstr>Evidence for Early Mobility – Recap</vt:lpstr>
      <vt:lpstr>Questions?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246</cp:revision>
  <cp:lastPrinted>2015-02-02T16:57:38Z</cp:lastPrinted>
  <dcterms:created xsi:type="dcterms:W3CDTF">2014-05-21T20:05:58Z</dcterms:created>
  <dcterms:modified xsi:type="dcterms:W3CDTF">2017-01-19T18:14:35Z</dcterms:modified>
  <cp:category>safety program for surgery, patient safety, CUSP, science of safety, surgical site infections, SUSP, healthcare associated infections</cp:category>
</cp:coreProperties>
</file>