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298" r:id="rId3"/>
    <p:sldId id="303" r:id="rId4"/>
    <p:sldId id="258" r:id="rId5"/>
    <p:sldId id="259" r:id="rId6"/>
    <p:sldId id="260" r:id="rId7"/>
    <p:sldId id="300" r:id="rId8"/>
    <p:sldId id="261" r:id="rId9"/>
    <p:sldId id="262" r:id="rId10"/>
    <p:sldId id="263" r:id="rId11"/>
    <p:sldId id="264" r:id="rId12"/>
    <p:sldId id="265" r:id="rId13"/>
    <p:sldId id="266" r:id="rId14"/>
    <p:sldId id="301" r:id="rId15"/>
    <p:sldId id="267" r:id="rId16"/>
    <p:sldId id="268" r:id="rId17"/>
    <p:sldId id="269" r:id="rId18"/>
    <p:sldId id="270" r:id="rId19"/>
    <p:sldId id="271" r:id="rId20"/>
    <p:sldId id="272" r:id="rId21"/>
    <p:sldId id="273" r:id="rId22"/>
    <p:sldId id="274" r:id="rId23"/>
    <p:sldId id="275" r:id="rId24"/>
    <p:sldId id="304" r:id="rId25"/>
    <p:sldId id="305" r:id="rId26"/>
    <p:sldId id="278" r:id="rId27"/>
    <p:sldId id="279" r:id="rId28"/>
    <p:sldId id="280" r:id="rId29"/>
    <p:sldId id="281" r:id="rId30"/>
    <p:sldId id="282" r:id="rId31"/>
    <p:sldId id="283" r:id="rId32"/>
    <p:sldId id="284" r:id="rId33"/>
    <p:sldId id="302" r:id="rId34"/>
    <p:sldId id="285" r:id="rId35"/>
    <p:sldId id="306" r:id="rId36"/>
    <p:sldId id="286" r:id="rId37"/>
    <p:sldId id="287" r:id="rId38"/>
    <p:sldId id="288" r:id="rId39"/>
    <p:sldId id="289" r:id="rId40"/>
    <p:sldId id="290" r:id="rId41"/>
    <p:sldId id="291" r:id="rId42"/>
    <p:sldId id="292" r:id="rId43"/>
    <p:sldId id="308" r:id="rId44"/>
    <p:sldId id="309" r:id="rId45"/>
    <p:sldId id="311" r:id="rId46"/>
    <p:sldId id="313" r:id="rId47"/>
    <p:sldId id="293" r:id="rId48"/>
    <p:sldId id="294" r:id="rId49"/>
    <p:sldId id="295" r:id="rId50"/>
    <p:sldId id="296" r:id="rId51"/>
    <p:sldId id="297" r:id="rId52"/>
    <p:sldId id="29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7" name="Anna Adler" initials="AA" lastIdx="14" clrIdx="7">
    <p:extLst/>
  </p:cmAuthor>
  <p:cmAuthor id="1" name="Valerie Hartman" initials="VH" lastIdx="13" clrIdx="1"/>
  <p:cmAuthor id="8" name="Melissa A Miller" initials="MAM" lastIdx="12" clrIdx="8"/>
  <p:cmAuthor id="2" name="Chris Heidenrich" initials="CH" lastIdx="26" clrIdx="2"/>
  <p:cmAuthor id="9" name="Chris Heidenrich OCKT" initials="CH" lastIdx="27" clrIdx="9"/>
  <p:cmAuthor id="3" name="McFaul" initials="M" lastIdx="33" clrIdx="3"/>
  <p:cmAuthor id="4" name="Anna Adler-Kirkley" initials="AA" lastIdx="9" clrIdx="4">
    <p:extLst/>
  </p:cmAuthor>
  <p:cmAuthor id="5" name="Microsoft Office User" initials="Office" lastIdx="14" clrIdx="5">
    <p:extLst/>
  </p:cmAuthor>
  <p:cmAuthor id="6" name="Microsoft Office User" initials="Office [2]"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FBD84B"/>
    <a:srgbClr val="FEF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57" autoAdjust="0"/>
    <p:restoredTop sz="94494" autoAdjust="0"/>
  </p:normalViewPr>
  <p:slideViewPr>
    <p:cSldViewPr>
      <p:cViewPr varScale="1">
        <p:scale>
          <a:sx n="70" d="100"/>
          <a:sy n="70" d="100"/>
        </p:scale>
        <p:origin x="-1152" y="-60"/>
      </p:cViewPr>
      <p:guideLst>
        <p:guide orient="horz" pos="2160"/>
        <p:guide pos="2880"/>
      </p:guideLst>
    </p:cSldViewPr>
  </p:slideViewPr>
  <p:notesTextViewPr>
    <p:cViewPr>
      <p:scale>
        <a:sx n="1" d="1"/>
        <a:sy n="1" d="1"/>
      </p:scale>
      <p:origin x="0" y="0"/>
    </p:cViewPr>
  </p:notesTextViewPr>
  <p:sorterViewPr>
    <p:cViewPr>
      <p:scale>
        <a:sx n="137" d="100"/>
        <a:sy n="137" d="100"/>
      </p:scale>
      <p:origin x="0" y="6968"/>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1/15/2017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a:t>
            </a:fld>
            <a:endParaRPr lang="en-US" dirty="0"/>
          </a:p>
        </p:txBody>
      </p:sp>
    </p:spTree>
    <p:extLst>
      <p:ext uri="{BB962C8B-B14F-4D97-AF65-F5344CB8AC3E}">
        <p14:creationId xmlns:p14="http://schemas.microsoft.com/office/powerpoint/2010/main" val="55502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dirty="0"/>
          </a:p>
        </p:txBody>
      </p:sp>
    </p:spTree>
    <p:extLst>
      <p:ext uri="{BB962C8B-B14F-4D97-AF65-F5344CB8AC3E}">
        <p14:creationId xmlns:p14="http://schemas.microsoft.com/office/powerpoint/2010/main" val="137090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84BDB-1FFD-E04E-9FEF-678BE2665FD9}" type="slidenum">
              <a:rPr lang="en-US" smtClean="0"/>
              <a:pPr/>
              <a:t>12</a:t>
            </a:fld>
            <a:endParaRPr lang="en-US" dirty="0"/>
          </a:p>
        </p:txBody>
      </p:sp>
    </p:spTree>
    <p:extLst>
      <p:ext uri="{BB962C8B-B14F-4D97-AF65-F5344CB8AC3E}">
        <p14:creationId xmlns:p14="http://schemas.microsoft.com/office/powerpoint/2010/main" val="136926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365132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dirty="0"/>
          </a:p>
        </p:txBody>
      </p:sp>
    </p:spTree>
    <p:extLst>
      <p:ext uri="{BB962C8B-B14F-4D97-AF65-F5344CB8AC3E}">
        <p14:creationId xmlns:p14="http://schemas.microsoft.com/office/powerpoint/2010/main" val="18849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dirty="0"/>
          </a:p>
        </p:txBody>
      </p:sp>
    </p:spTree>
    <p:extLst>
      <p:ext uri="{BB962C8B-B14F-4D97-AF65-F5344CB8AC3E}">
        <p14:creationId xmlns:p14="http://schemas.microsoft.com/office/powerpoint/2010/main" val="380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84BDB-1FFD-E04E-9FEF-678BE2665FD9}" type="slidenum">
              <a:rPr lang="en-US" smtClean="0"/>
              <a:pPr/>
              <a:t>16</a:t>
            </a:fld>
            <a:endParaRPr lang="en-US" dirty="0"/>
          </a:p>
        </p:txBody>
      </p:sp>
    </p:spTree>
    <p:extLst>
      <p:ext uri="{BB962C8B-B14F-4D97-AF65-F5344CB8AC3E}">
        <p14:creationId xmlns:p14="http://schemas.microsoft.com/office/powerpoint/2010/main" val="1595989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17</a:t>
            </a:fld>
            <a:endParaRPr lang="en-US" dirty="0"/>
          </a:p>
        </p:txBody>
      </p:sp>
    </p:spTree>
    <p:extLst>
      <p:ext uri="{BB962C8B-B14F-4D97-AF65-F5344CB8AC3E}">
        <p14:creationId xmlns:p14="http://schemas.microsoft.com/office/powerpoint/2010/main" val="351396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382445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19</a:t>
            </a:fld>
            <a:endParaRPr lang="en-US" dirty="0"/>
          </a:p>
        </p:txBody>
      </p:sp>
    </p:spTree>
    <p:extLst>
      <p:ext uri="{BB962C8B-B14F-4D97-AF65-F5344CB8AC3E}">
        <p14:creationId xmlns:p14="http://schemas.microsoft.com/office/powerpoint/2010/main" val="2854403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1271750-A2DD-F249-85E8-2C0320174E68}" type="slidenum">
              <a:rPr lang="en-US"/>
              <a:pPr/>
              <a:t>20</a:t>
            </a:fld>
            <a:endParaRPr lang="en-US" dirty="0"/>
          </a:p>
        </p:txBody>
      </p:sp>
      <p:sp>
        <p:nvSpPr>
          <p:cNvPr id="4097" name="Text Box 1"/>
          <p:cNvSpPr txBox="1">
            <a:spLocks noGrp="1" noRot="1" noChangeAspect="1" noChangeArrowheads="1"/>
          </p:cNvSpPr>
          <p:nvPr>
            <p:ph type="sldImg"/>
          </p:nvPr>
        </p:nvSpPr>
        <p:spPr bwMode="auto">
          <a:xfrm>
            <a:off x="1028700" y="652463"/>
            <a:ext cx="4286250" cy="32162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34317" y="4075978"/>
            <a:ext cx="5075952" cy="3861763"/>
          </a:xfrm>
          <a:prstGeom prst="rect">
            <a:avLst/>
          </a:prstGeom>
          <a:noFill/>
          <a:ln cap="flat">
            <a:round/>
            <a:headEnd/>
            <a:tailEnd/>
          </a:ln>
        </p:spPr>
        <p:txBody>
          <a:bodyPr lIns="0" tIns="8065" rIns="0" bIns="0">
            <a:prstTxWarp prst="textNoShape">
              <a:avLst/>
            </a:prstTxWarp>
          </a:bodyPr>
          <a:lstStyle/>
          <a:p>
            <a:pPr>
              <a:lnSpc>
                <a:spcPct val="93000"/>
              </a:lnSpc>
              <a:spcBef>
                <a:spcPct val="0"/>
              </a:spcBef>
              <a:tabLst>
                <a:tab pos="661931" algn="l"/>
                <a:tab pos="1323863" algn="l"/>
                <a:tab pos="1985793" algn="l"/>
                <a:tab pos="2647723" algn="l"/>
                <a:tab pos="3309655" algn="l"/>
                <a:tab pos="3971585" algn="l"/>
                <a:tab pos="4633516" algn="l"/>
              </a:tabLst>
            </a:pPr>
            <a:endParaRPr lang="en-US" sz="1000" dirty="0">
              <a:latin typeface="Arial Unicode MS" charset="0"/>
              <a:ea typeface="Arial Unicode MS" charset="0"/>
              <a:cs typeface="Arial Unicode MS" charset="0"/>
            </a:endParaRPr>
          </a:p>
        </p:txBody>
      </p:sp>
    </p:spTree>
    <p:extLst>
      <p:ext uri="{BB962C8B-B14F-4D97-AF65-F5344CB8AC3E}">
        <p14:creationId xmlns:p14="http://schemas.microsoft.com/office/powerpoint/2010/main" val="271528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21</a:t>
            </a:fld>
            <a:endParaRPr lang="en-US" dirty="0"/>
          </a:p>
        </p:txBody>
      </p:sp>
    </p:spTree>
    <p:extLst>
      <p:ext uri="{BB962C8B-B14F-4D97-AF65-F5344CB8AC3E}">
        <p14:creationId xmlns:p14="http://schemas.microsoft.com/office/powerpoint/2010/main" val="195900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84BDB-1FFD-E04E-9FEF-678BE2665FD9}" type="slidenum">
              <a:rPr lang="en-US" smtClean="0"/>
              <a:pPr/>
              <a:t>22</a:t>
            </a:fld>
            <a:endParaRPr lang="en-US" dirty="0"/>
          </a:p>
        </p:txBody>
      </p:sp>
    </p:spTree>
    <p:extLst>
      <p:ext uri="{BB962C8B-B14F-4D97-AF65-F5344CB8AC3E}">
        <p14:creationId xmlns:p14="http://schemas.microsoft.com/office/powerpoint/2010/main" val="2289687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23</a:t>
            </a:fld>
            <a:endParaRPr lang="en-US" dirty="0"/>
          </a:p>
        </p:txBody>
      </p:sp>
    </p:spTree>
    <p:extLst>
      <p:ext uri="{BB962C8B-B14F-4D97-AF65-F5344CB8AC3E}">
        <p14:creationId xmlns:p14="http://schemas.microsoft.com/office/powerpoint/2010/main" val="414571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25</a:t>
            </a:fld>
            <a:endParaRPr lang="en-US" dirty="0"/>
          </a:p>
        </p:txBody>
      </p:sp>
    </p:spTree>
    <p:extLst>
      <p:ext uri="{BB962C8B-B14F-4D97-AF65-F5344CB8AC3E}">
        <p14:creationId xmlns:p14="http://schemas.microsoft.com/office/powerpoint/2010/main" val="2295938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26</a:t>
            </a:fld>
            <a:endParaRPr lang="en-US" dirty="0"/>
          </a:p>
        </p:txBody>
      </p:sp>
    </p:spTree>
    <p:extLst>
      <p:ext uri="{BB962C8B-B14F-4D97-AF65-F5344CB8AC3E}">
        <p14:creationId xmlns:p14="http://schemas.microsoft.com/office/powerpoint/2010/main" val="2464607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27</a:t>
            </a:fld>
            <a:endParaRPr lang="en-US" dirty="0"/>
          </a:p>
        </p:txBody>
      </p:sp>
    </p:spTree>
    <p:extLst>
      <p:ext uri="{BB962C8B-B14F-4D97-AF65-F5344CB8AC3E}">
        <p14:creationId xmlns:p14="http://schemas.microsoft.com/office/powerpoint/2010/main" val="2353068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28</a:t>
            </a:fld>
            <a:endParaRPr lang="en-US" dirty="0"/>
          </a:p>
        </p:txBody>
      </p:sp>
    </p:spTree>
    <p:extLst>
      <p:ext uri="{BB962C8B-B14F-4D97-AF65-F5344CB8AC3E}">
        <p14:creationId xmlns:p14="http://schemas.microsoft.com/office/powerpoint/2010/main" val="1349628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29</a:t>
            </a:fld>
            <a:endParaRPr lang="en-US" dirty="0"/>
          </a:p>
        </p:txBody>
      </p:sp>
    </p:spTree>
    <p:extLst>
      <p:ext uri="{BB962C8B-B14F-4D97-AF65-F5344CB8AC3E}">
        <p14:creationId xmlns:p14="http://schemas.microsoft.com/office/powerpoint/2010/main" val="2040981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30</a:t>
            </a:fld>
            <a:endParaRPr lang="en-US" dirty="0"/>
          </a:p>
        </p:txBody>
      </p:sp>
    </p:spTree>
    <p:extLst>
      <p:ext uri="{BB962C8B-B14F-4D97-AF65-F5344CB8AC3E}">
        <p14:creationId xmlns:p14="http://schemas.microsoft.com/office/powerpoint/2010/main" val="4251099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31</a:t>
            </a:fld>
            <a:endParaRPr lang="en-US" dirty="0"/>
          </a:p>
        </p:txBody>
      </p:sp>
    </p:spTree>
    <p:extLst>
      <p:ext uri="{BB962C8B-B14F-4D97-AF65-F5344CB8AC3E}">
        <p14:creationId xmlns:p14="http://schemas.microsoft.com/office/powerpoint/2010/main" val="407871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dirty="0"/>
          </a:p>
        </p:txBody>
      </p:sp>
    </p:spTree>
    <p:extLst>
      <p:ext uri="{BB962C8B-B14F-4D97-AF65-F5344CB8AC3E}">
        <p14:creationId xmlns:p14="http://schemas.microsoft.com/office/powerpoint/2010/main" val="1744150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32</a:t>
            </a:fld>
            <a:endParaRPr lang="en-US" dirty="0"/>
          </a:p>
        </p:txBody>
      </p:sp>
    </p:spTree>
    <p:extLst>
      <p:ext uri="{BB962C8B-B14F-4D97-AF65-F5344CB8AC3E}">
        <p14:creationId xmlns:p14="http://schemas.microsoft.com/office/powerpoint/2010/main" val="2075150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33</a:t>
            </a:fld>
            <a:endParaRPr lang="en-US" dirty="0"/>
          </a:p>
        </p:txBody>
      </p:sp>
    </p:spTree>
    <p:extLst>
      <p:ext uri="{BB962C8B-B14F-4D97-AF65-F5344CB8AC3E}">
        <p14:creationId xmlns:p14="http://schemas.microsoft.com/office/powerpoint/2010/main" val="4047134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34</a:t>
            </a:fld>
            <a:endParaRPr lang="en-US" dirty="0"/>
          </a:p>
        </p:txBody>
      </p:sp>
    </p:spTree>
    <p:extLst>
      <p:ext uri="{BB962C8B-B14F-4D97-AF65-F5344CB8AC3E}">
        <p14:creationId xmlns:p14="http://schemas.microsoft.com/office/powerpoint/2010/main" val="1517402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36</a:t>
            </a:fld>
            <a:endParaRPr lang="en-US" dirty="0"/>
          </a:p>
        </p:txBody>
      </p:sp>
    </p:spTree>
    <p:extLst>
      <p:ext uri="{BB962C8B-B14F-4D97-AF65-F5344CB8AC3E}">
        <p14:creationId xmlns:p14="http://schemas.microsoft.com/office/powerpoint/2010/main" val="1946175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37</a:t>
            </a:fld>
            <a:endParaRPr lang="en-US" dirty="0"/>
          </a:p>
        </p:txBody>
      </p:sp>
    </p:spTree>
    <p:extLst>
      <p:ext uri="{BB962C8B-B14F-4D97-AF65-F5344CB8AC3E}">
        <p14:creationId xmlns:p14="http://schemas.microsoft.com/office/powerpoint/2010/main" val="3641208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38</a:t>
            </a:fld>
            <a:endParaRPr lang="en-US" dirty="0"/>
          </a:p>
        </p:txBody>
      </p:sp>
    </p:spTree>
    <p:extLst>
      <p:ext uri="{BB962C8B-B14F-4D97-AF65-F5344CB8AC3E}">
        <p14:creationId xmlns:p14="http://schemas.microsoft.com/office/powerpoint/2010/main" val="3448066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39</a:t>
            </a:fld>
            <a:endParaRPr lang="en-US" dirty="0"/>
          </a:p>
        </p:txBody>
      </p:sp>
    </p:spTree>
    <p:extLst>
      <p:ext uri="{BB962C8B-B14F-4D97-AF65-F5344CB8AC3E}">
        <p14:creationId xmlns:p14="http://schemas.microsoft.com/office/powerpoint/2010/main" val="2811818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40</a:t>
            </a:fld>
            <a:endParaRPr lang="en-US" dirty="0"/>
          </a:p>
        </p:txBody>
      </p:sp>
    </p:spTree>
    <p:extLst>
      <p:ext uri="{BB962C8B-B14F-4D97-AF65-F5344CB8AC3E}">
        <p14:creationId xmlns:p14="http://schemas.microsoft.com/office/powerpoint/2010/main" val="3303022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41</a:t>
            </a:fld>
            <a:endParaRPr lang="en-US" dirty="0"/>
          </a:p>
        </p:txBody>
      </p:sp>
    </p:spTree>
    <p:extLst>
      <p:ext uri="{BB962C8B-B14F-4D97-AF65-F5344CB8AC3E}">
        <p14:creationId xmlns:p14="http://schemas.microsoft.com/office/powerpoint/2010/main" val="3015152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84BDB-1FFD-E04E-9FEF-678BE2665FD9}" type="slidenum">
              <a:rPr lang="en-US" smtClean="0"/>
              <a:pPr/>
              <a:t>42</a:t>
            </a:fld>
            <a:endParaRPr lang="en-US" dirty="0"/>
          </a:p>
        </p:txBody>
      </p:sp>
    </p:spTree>
    <p:extLst>
      <p:ext uri="{BB962C8B-B14F-4D97-AF65-F5344CB8AC3E}">
        <p14:creationId xmlns:p14="http://schemas.microsoft.com/office/powerpoint/2010/main" val="104024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2307088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43</a:t>
            </a:fld>
            <a:endParaRPr lang="en-US" dirty="0"/>
          </a:p>
        </p:txBody>
      </p:sp>
    </p:spTree>
    <p:extLst>
      <p:ext uri="{BB962C8B-B14F-4D97-AF65-F5344CB8AC3E}">
        <p14:creationId xmlns:p14="http://schemas.microsoft.com/office/powerpoint/2010/main" val="228145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44</a:t>
            </a:fld>
            <a:endParaRPr lang="en-US" dirty="0"/>
          </a:p>
        </p:txBody>
      </p:sp>
    </p:spTree>
    <p:extLst>
      <p:ext uri="{BB962C8B-B14F-4D97-AF65-F5344CB8AC3E}">
        <p14:creationId xmlns:p14="http://schemas.microsoft.com/office/powerpoint/2010/main" val="296165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45</a:t>
            </a:fld>
            <a:endParaRPr lang="en-US" dirty="0"/>
          </a:p>
        </p:txBody>
      </p:sp>
    </p:spTree>
    <p:extLst>
      <p:ext uri="{BB962C8B-B14F-4D97-AF65-F5344CB8AC3E}">
        <p14:creationId xmlns:p14="http://schemas.microsoft.com/office/powerpoint/2010/main" val="2194804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47</a:t>
            </a:fld>
            <a:endParaRPr lang="en-US" dirty="0"/>
          </a:p>
        </p:txBody>
      </p:sp>
    </p:spTree>
    <p:extLst>
      <p:ext uri="{BB962C8B-B14F-4D97-AF65-F5344CB8AC3E}">
        <p14:creationId xmlns:p14="http://schemas.microsoft.com/office/powerpoint/2010/main" val="2323999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48</a:t>
            </a:fld>
            <a:endParaRPr lang="en-US" dirty="0"/>
          </a:p>
        </p:txBody>
      </p:sp>
    </p:spTree>
    <p:extLst>
      <p:ext uri="{BB962C8B-B14F-4D97-AF65-F5344CB8AC3E}">
        <p14:creationId xmlns:p14="http://schemas.microsoft.com/office/powerpoint/2010/main" val="577700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49</a:t>
            </a:fld>
            <a:endParaRPr lang="en-US" dirty="0"/>
          </a:p>
        </p:txBody>
      </p:sp>
    </p:spTree>
    <p:extLst>
      <p:ext uri="{BB962C8B-B14F-4D97-AF65-F5344CB8AC3E}">
        <p14:creationId xmlns:p14="http://schemas.microsoft.com/office/powerpoint/2010/main" val="1410753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50</a:t>
            </a:fld>
            <a:endParaRPr lang="en-US" dirty="0"/>
          </a:p>
        </p:txBody>
      </p:sp>
    </p:spTree>
    <p:extLst>
      <p:ext uri="{BB962C8B-B14F-4D97-AF65-F5344CB8AC3E}">
        <p14:creationId xmlns:p14="http://schemas.microsoft.com/office/powerpoint/2010/main" val="2784272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51</a:t>
            </a:fld>
            <a:endParaRPr lang="en-US" dirty="0"/>
          </a:p>
        </p:txBody>
      </p:sp>
    </p:spTree>
    <p:extLst>
      <p:ext uri="{BB962C8B-B14F-4D97-AF65-F5344CB8AC3E}">
        <p14:creationId xmlns:p14="http://schemas.microsoft.com/office/powerpoint/2010/main" val="3302041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52</a:t>
            </a:fld>
            <a:endParaRPr lang="en-US" dirty="0"/>
          </a:p>
        </p:txBody>
      </p:sp>
    </p:spTree>
    <p:extLst>
      <p:ext uri="{BB962C8B-B14F-4D97-AF65-F5344CB8AC3E}">
        <p14:creationId xmlns:p14="http://schemas.microsoft.com/office/powerpoint/2010/main" val="2500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dirty="0"/>
          </a:p>
        </p:txBody>
      </p:sp>
    </p:spTree>
    <p:extLst>
      <p:ext uri="{BB962C8B-B14F-4D97-AF65-F5344CB8AC3E}">
        <p14:creationId xmlns:p14="http://schemas.microsoft.com/office/powerpoint/2010/main" val="392168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dirty="0"/>
          </a:p>
        </p:txBody>
      </p:sp>
    </p:spTree>
    <p:extLst>
      <p:ext uri="{BB962C8B-B14F-4D97-AF65-F5344CB8AC3E}">
        <p14:creationId xmlns:p14="http://schemas.microsoft.com/office/powerpoint/2010/main" val="275031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320353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212181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Pulmomotor was primarily</a:t>
            </a:r>
            <a:r>
              <a:rPr lang="en-US" baseline="0" dirty="0" smtClean="0"/>
              <a:t> used by fire departments and other “first responders” as opposed to hospitals</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dirty="0"/>
          </a:p>
        </p:txBody>
      </p:sp>
    </p:spTree>
    <p:extLst>
      <p:ext uri="{BB962C8B-B14F-4D97-AF65-F5344CB8AC3E}">
        <p14:creationId xmlns:p14="http://schemas.microsoft.com/office/powerpoint/2010/main" val="2488158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6553200" y="6602348"/>
            <a:ext cx="25908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LTVV Intro, Evidence, Implementation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smtClean="0">
                <a:solidFill>
                  <a:schemeClr val="bg1">
                    <a:lumMod val="65000"/>
                  </a:schemeClr>
                </a:solidFill>
              </a:rPr>
              <a:t>AHRQ Safety Program for Mechanically Ventilated Patients</a:t>
            </a:r>
            <a:endParaRPr lang="en-US" sz="1200" dirty="0">
              <a:solidFill>
                <a:schemeClr val="bg1">
                  <a:lumMod val="65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ahrq.gov/professionals/quality-patient-safety/hais/tools/mvp/modules/technical/daily-ltvv-tool.html"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chemeClr val="tx1"/>
                </a:solidFill>
              </a:rPr>
              <a:t>Low Tidal Volume Ventilation:</a:t>
            </a:r>
            <a:br>
              <a:rPr lang="en-US" dirty="0" smtClean="0">
                <a:solidFill>
                  <a:schemeClr val="tx1"/>
                </a:solidFill>
              </a:rPr>
            </a:br>
            <a:r>
              <a:rPr lang="en-US" dirty="0" smtClean="0">
                <a:solidFill>
                  <a:schemeClr val="tx1"/>
                </a:solidFill>
              </a:rPr>
              <a:t>Introduction, Evidence, and Implementation</a:t>
            </a:r>
            <a:endParaRPr lang="en-US" dirty="0">
              <a:solidFill>
                <a:schemeClr val="tx1"/>
              </a:solidFill>
            </a:endParaRPr>
          </a:p>
        </p:txBody>
      </p:sp>
      <p:sp>
        <p:nvSpPr>
          <p:cNvPr id="11"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smtClean="0">
                <a:solidFill>
                  <a:schemeClr val="bg1"/>
                </a:solidFill>
              </a:rPr>
              <a:t>AHRQ Safety Program for Mechanically Ventilated Patients</a:t>
            </a:r>
          </a:p>
        </p:txBody>
      </p:sp>
      <p:sp>
        <p:nvSpPr>
          <p:cNvPr id="6" name="TextBox 5"/>
          <p:cNvSpPr txBox="1"/>
          <p:nvPr/>
        </p:nvSpPr>
        <p:spPr>
          <a:xfrm>
            <a:off x="6172200" y="6300144"/>
            <a:ext cx="2819400" cy="400110"/>
          </a:xfrm>
          <a:prstGeom prst="rect">
            <a:avLst/>
          </a:prstGeom>
          <a:noFill/>
        </p:spPr>
        <p:txBody>
          <a:bodyPr wrap="square" rtlCol="0">
            <a:spAutoFit/>
          </a:bodyPr>
          <a:lstStyle/>
          <a:p>
            <a:pPr algn="r"/>
            <a:r>
              <a:rPr lang="en-US" sz="1000" dirty="0" smtClean="0">
                <a:solidFill>
                  <a:schemeClr val="bg1"/>
                </a:solidFill>
              </a:rPr>
              <a:t>AHRQ Pub. No. </a:t>
            </a:r>
            <a:r>
              <a:rPr lang="en-US" sz="1000" dirty="0" smtClean="0">
                <a:solidFill>
                  <a:schemeClr val="bg1"/>
                </a:solidFill>
              </a:rPr>
              <a:t>16(17)-0018-54-EF</a:t>
            </a:r>
            <a:endParaRPr lang="en-US" sz="1000" dirty="0" smtClean="0">
              <a:solidFill>
                <a:schemeClr val="bg1"/>
              </a:solidFill>
            </a:endParaRPr>
          </a:p>
          <a:p>
            <a:pPr algn="r"/>
            <a:r>
              <a:rPr lang="en-US" sz="1000" dirty="0" smtClean="0">
                <a:solidFill>
                  <a:schemeClr val="bg1"/>
                </a:solidFill>
              </a:rPr>
              <a:t>January</a:t>
            </a:r>
            <a:r>
              <a:rPr lang="en-US" sz="1000" dirty="0" smtClean="0">
                <a:solidFill>
                  <a:schemeClr val="bg1"/>
                </a:solidFill>
              </a:rPr>
              <a:t> 2017</a:t>
            </a:r>
            <a:endParaRPr lang="en-US" sz="1000" dirty="0">
              <a:solidFill>
                <a:schemeClr val="bg1"/>
              </a:solidFill>
            </a:endParaRPr>
          </a:p>
        </p:txBody>
      </p:sp>
    </p:spTree>
    <p:extLst>
      <p:ext uri="{BB962C8B-B14F-4D97-AF65-F5344CB8AC3E}">
        <p14:creationId xmlns:p14="http://schemas.microsoft.com/office/powerpoint/2010/main" val="213728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361578"/>
            <a:ext cx="8686799" cy="4734296"/>
          </a:xfrm>
        </p:spPr>
        <p:txBody>
          <a:bodyPr>
            <a:normAutofit/>
          </a:bodyPr>
          <a:lstStyle/>
          <a:p>
            <a:pPr marL="0" indent="0" algn="ctr">
              <a:spcAft>
                <a:spcPts val="0"/>
              </a:spcAft>
              <a:buNone/>
            </a:pPr>
            <a:r>
              <a:rPr lang="en-US" sz="2800" dirty="0">
                <a:solidFill>
                  <a:srgbClr val="000000"/>
                </a:solidFill>
              </a:rPr>
              <a:t>Johann Dräger developed the portable P</a:t>
            </a:r>
            <a:r>
              <a:rPr lang="en-US" sz="2800" dirty="0" smtClean="0">
                <a:solidFill>
                  <a:srgbClr val="000000"/>
                </a:solidFill>
              </a:rPr>
              <a:t>ulmotor </a:t>
            </a:r>
            <a:r>
              <a:rPr lang="en-US" sz="2800" dirty="0">
                <a:solidFill>
                  <a:srgbClr val="000000"/>
                </a:solidFill>
              </a:rPr>
              <a:t>in 1907.</a:t>
            </a:r>
          </a:p>
          <a:p>
            <a:pPr marL="0" indent="0" algn="ctr">
              <a:spcAft>
                <a:spcPts val="0"/>
              </a:spcAft>
              <a:buNone/>
            </a:pPr>
            <a:r>
              <a:rPr lang="en-US" sz="2800" dirty="0">
                <a:solidFill>
                  <a:srgbClr val="000000"/>
                </a:solidFill>
              </a:rPr>
              <a:t>By 1909, the </a:t>
            </a:r>
            <a:r>
              <a:rPr lang="en-US" sz="2800" dirty="0" smtClean="0">
                <a:solidFill>
                  <a:srgbClr val="000000"/>
                </a:solidFill>
              </a:rPr>
              <a:t>Pulmotor </a:t>
            </a:r>
            <a:r>
              <a:rPr lang="en-US" sz="2800" dirty="0">
                <a:solidFill>
                  <a:srgbClr val="000000"/>
                </a:solidFill>
              </a:rPr>
              <a:t>was a top seller for his company</a:t>
            </a:r>
            <a:r>
              <a:rPr lang="en-US" sz="2800" dirty="0" smtClean="0">
                <a:solidFill>
                  <a:srgbClr val="000000"/>
                </a:solidFill>
              </a:rPr>
              <a:t>.</a:t>
            </a:r>
            <a:endParaRPr lang="en-US" sz="2800" dirty="0">
              <a:solidFill>
                <a:srgbClr val="000000"/>
              </a:solidFill>
            </a:endParaRPr>
          </a:p>
        </p:txBody>
      </p:sp>
      <p:pic>
        <p:nvPicPr>
          <p:cNvPr id="4" name="Picture 3" descr="Photograph of doctor using a portable pulmotor on a patient laying on the ground." title="Portable Pulmomotor"/>
          <p:cNvPicPr>
            <a:picLocks noChangeAspect="1"/>
          </p:cNvPicPr>
          <p:nvPr/>
        </p:nvPicPr>
        <p:blipFill rotWithShape="1">
          <a:blip r:embed="rId3"/>
          <a:srcRect l="5854"/>
          <a:stretch/>
        </p:blipFill>
        <p:spPr>
          <a:xfrm>
            <a:off x="1947345" y="2438400"/>
            <a:ext cx="5249309" cy="3686205"/>
          </a:xfrm>
          <a:prstGeom prst="rect">
            <a:avLst/>
          </a:prstGeom>
        </p:spPr>
      </p:pic>
      <p:sp>
        <p:nvSpPr>
          <p:cNvPr id="2" name="Title 1"/>
          <p:cNvSpPr>
            <a:spLocks noGrp="1"/>
          </p:cNvSpPr>
          <p:nvPr>
            <p:ph type="title"/>
          </p:nvPr>
        </p:nvSpPr>
        <p:spPr/>
        <p:txBody>
          <a:bodyPr/>
          <a:lstStyle/>
          <a:p>
            <a:r>
              <a:rPr lang="en-US" dirty="0" smtClean="0"/>
              <a:t>Positive Pressure Vents Still Progressed</a:t>
            </a:r>
            <a:endParaRPr lang="en-US" dirty="0"/>
          </a:p>
        </p:txBody>
      </p:sp>
    </p:spTree>
    <p:extLst>
      <p:ext uri="{BB962C8B-B14F-4D97-AF65-F5344CB8AC3E}">
        <p14:creationId xmlns:p14="http://schemas.microsoft.com/office/powerpoint/2010/main" val="2321130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Endotracheal Intubation</a:t>
            </a:r>
            <a:endParaRPr lang="en-US" dirty="0"/>
          </a:p>
        </p:txBody>
      </p:sp>
      <p:sp>
        <p:nvSpPr>
          <p:cNvPr id="3" name="Content Placeholder 2"/>
          <p:cNvSpPr>
            <a:spLocks noGrp="1"/>
          </p:cNvSpPr>
          <p:nvPr>
            <p:ph idx="1"/>
          </p:nvPr>
        </p:nvSpPr>
        <p:spPr/>
        <p:txBody>
          <a:bodyPr>
            <a:normAutofit/>
          </a:bodyPr>
          <a:lstStyle/>
          <a:p>
            <a:r>
              <a:rPr lang="en-US" sz="3000" dirty="0"/>
              <a:t>U</a:t>
            </a:r>
            <a:r>
              <a:rPr lang="en-US" sz="3000" dirty="0" smtClean="0"/>
              <a:t>ncommon and considered inappropriate outside of the operating room (OR)</a:t>
            </a:r>
          </a:p>
          <a:p>
            <a:r>
              <a:rPr lang="en-US" sz="3000" dirty="0" smtClean="0"/>
              <a:t>Polio epidemics in the 1950s outstripped the supply of iron lungs, returning attention to the use of positive-pressure ventilation (PPV) in other settings</a:t>
            </a:r>
          </a:p>
          <a:p>
            <a:r>
              <a:rPr lang="en-US" sz="3000" dirty="0" smtClean="0"/>
              <a:t>Soon the transition to endotracheal tubes in conjunction with PPV outside the OR accelerated</a:t>
            </a:r>
            <a:endParaRPr lang="en-US" sz="3000" dirty="0"/>
          </a:p>
        </p:txBody>
      </p:sp>
    </p:spTree>
    <p:extLst>
      <p:ext uri="{BB962C8B-B14F-4D97-AF65-F5344CB8AC3E}">
        <p14:creationId xmlns:p14="http://schemas.microsoft.com/office/powerpoint/2010/main" val="1788094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a:t>
            </a:r>
            <a:endParaRPr lang="en-US" dirty="0"/>
          </a:p>
        </p:txBody>
      </p:sp>
      <p:sp>
        <p:nvSpPr>
          <p:cNvPr id="3" name="Content Placeholder 2"/>
          <p:cNvSpPr>
            <a:spLocks noGrp="1"/>
          </p:cNvSpPr>
          <p:nvPr>
            <p:ph idx="1"/>
          </p:nvPr>
        </p:nvSpPr>
        <p:spPr/>
        <p:txBody>
          <a:bodyPr>
            <a:normAutofit/>
          </a:bodyPr>
          <a:lstStyle/>
          <a:p>
            <a:r>
              <a:rPr lang="en-US" sz="3200" dirty="0" smtClean="0"/>
              <a:t>Despite progress, ventilators were still crude</a:t>
            </a:r>
          </a:p>
          <a:p>
            <a:r>
              <a:rPr lang="en-US" sz="3200" dirty="0" smtClean="0"/>
              <a:t>Difficult to precisely control volume and pressure</a:t>
            </a:r>
          </a:p>
          <a:p>
            <a:r>
              <a:rPr lang="en-US" dirty="0" smtClean="0"/>
              <a:t>Two</a:t>
            </a:r>
            <a:r>
              <a:rPr lang="en-US" sz="3200" dirty="0" smtClean="0"/>
              <a:t> primary modes were used</a:t>
            </a:r>
          </a:p>
          <a:p>
            <a:pPr lvl="1"/>
            <a:r>
              <a:rPr lang="en-US" sz="2800" dirty="0" smtClean="0"/>
              <a:t>Volume regulated</a:t>
            </a:r>
          </a:p>
          <a:p>
            <a:pPr lvl="1"/>
            <a:r>
              <a:rPr lang="en-US" sz="2800" dirty="0" smtClean="0"/>
              <a:t>Pressure limited</a:t>
            </a:r>
            <a:endParaRPr lang="en-US" sz="2800" dirty="0"/>
          </a:p>
        </p:txBody>
      </p:sp>
    </p:spTree>
    <p:extLst>
      <p:ext uri="{BB962C8B-B14F-4D97-AF65-F5344CB8AC3E}">
        <p14:creationId xmlns:p14="http://schemas.microsoft.com/office/powerpoint/2010/main" val="1078833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Ventilator Progress</a:t>
            </a:r>
            <a:endParaRPr lang="en-US" dirty="0"/>
          </a:p>
        </p:txBody>
      </p:sp>
      <p:sp>
        <p:nvSpPr>
          <p:cNvPr id="3" name="Content Placeholder 2"/>
          <p:cNvSpPr>
            <a:spLocks noGrp="1"/>
          </p:cNvSpPr>
          <p:nvPr>
            <p:ph idx="1"/>
          </p:nvPr>
        </p:nvSpPr>
        <p:spPr/>
        <p:txBody>
          <a:bodyPr>
            <a:normAutofit lnSpcReduction="10000"/>
          </a:bodyPr>
          <a:lstStyle/>
          <a:p>
            <a:pPr>
              <a:spcAft>
                <a:spcPts val="1200"/>
              </a:spcAft>
            </a:pPr>
            <a:r>
              <a:rPr lang="en-US" dirty="0" smtClean="0"/>
              <a:t>1960s though 1970s</a:t>
            </a:r>
          </a:p>
          <a:p>
            <a:pPr lvl="1">
              <a:spcAft>
                <a:spcPts val="1200"/>
              </a:spcAft>
            </a:pPr>
            <a:r>
              <a:rPr lang="en-US" dirty="0" smtClean="0"/>
              <a:t>Ventilation was primarily volume controlled</a:t>
            </a:r>
          </a:p>
          <a:p>
            <a:pPr lvl="1">
              <a:spcAft>
                <a:spcPts val="1200"/>
              </a:spcAft>
            </a:pPr>
            <a:r>
              <a:rPr lang="en-US" dirty="0" smtClean="0"/>
              <a:t>Ventilation was completely independent of patient’s pulmonary mechanics</a:t>
            </a:r>
          </a:p>
          <a:p>
            <a:pPr>
              <a:spcAft>
                <a:spcPts val="1200"/>
              </a:spcAft>
            </a:pPr>
            <a:r>
              <a:rPr lang="en-US" dirty="0" smtClean="0"/>
              <a:t>1970s through 1980s </a:t>
            </a:r>
          </a:p>
          <a:p>
            <a:pPr lvl="1">
              <a:spcAft>
                <a:spcPts val="1200"/>
              </a:spcAft>
            </a:pPr>
            <a:r>
              <a:rPr lang="en-US" dirty="0" smtClean="0"/>
              <a:t>Development of patient-triggered modes such as synchronized intermittent mandatory ventilation (SIMV)</a:t>
            </a:r>
          </a:p>
          <a:p>
            <a:pPr lvl="1">
              <a:spcAft>
                <a:spcPts val="1200"/>
              </a:spcAft>
            </a:pPr>
            <a:r>
              <a:rPr lang="en-US" dirty="0" smtClean="0"/>
              <a:t>A great variety of modes became available</a:t>
            </a:r>
          </a:p>
        </p:txBody>
      </p:sp>
    </p:spTree>
    <p:extLst>
      <p:ext uri="{BB962C8B-B14F-4D97-AF65-F5344CB8AC3E}">
        <p14:creationId xmlns:p14="http://schemas.microsoft.com/office/powerpoint/2010/main" val="2560758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4BACC6"/>
                </a:solidFill>
              </a:rPr>
              <a:t>Supporting research</a:t>
            </a:r>
            <a:endParaRPr lang="en-US" dirty="0">
              <a:solidFill>
                <a:srgbClr val="4BACC6"/>
              </a:solidFill>
            </a:endParaRPr>
          </a:p>
        </p:txBody>
      </p:sp>
      <p:sp>
        <p:nvSpPr>
          <p:cNvPr id="3"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smtClean="0">
                <a:solidFill>
                  <a:schemeClr val="bg1"/>
                </a:solidFill>
              </a:rPr>
              <a:t>AHRQ Safety Program for Mechanically Ventilated Patients</a:t>
            </a:r>
          </a:p>
        </p:txBody>
      </p:sp>
    </p:spTree>
    <p:extLst>
      <p:ext uri="{BB962C8B-B14F-4D97-AF65-F5344CB8AC3E}">
        <p14:creationId xmlns:p14="http://schemas.microsoft.com/office/powerpoint/2010/main" val="334776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smtClean="0"/>
              <a:t>Common Ventilator Modes</a:t>
            </a:r>
            <a:endParaRPr lang="en-US" dirty="0"/>
          </a:p>
        </p:txBody>
      </p:sp>
      <p:graphicFrame>
        <p:nvGraphicFramePr>
          <p:cNvPr id="4" name="Content Placeholder 3" descr="table showing the most common modes a mechanical ventilator" title="ventilator modes"/>
          <p:cNvGraphicFramePr>
            <a:graphicFrameLocks noGrp="1"/>
          </p:cNvGraphicFramePr>
          <p:nvPr>
            <p:ph idx="1"/>
            <p:extLst>
              <p:ext uri="{D42A27DB-BD31-4B8C-83A1-F6EECF244321}">
                <p14:modId xmlns:p14="http://schemas.microsoft.com/office/powerpoint/2010/main" val="1252493526"/>
              </p:ext>
            </p:extLst>
          </p:nvPr>
        </p:nvGraphicFramePr>
        <p:xfrm>
          <a:off x="457200" y="1524000"/>
          <a:ext cx="8229600" cy="4480560"/>
        </p:xfrm>
        <a:graphic>
          <a:graphicData uri="http://schemas.openxmlformats.org/drawingml/2006/table">
            <a:tbl>
              <a:tblPr firstRow="1" bandRow="1">
                <a:tableStyleId>{10A1B5D5-9B99-4C35-A422-299274C87663}</a:tableStyleId>
              </a:tblPr>
              <a:tblGrid>
                <a:gridCol w="2743200"/>
                <a:gridCol w="2743200"/>
                <a:gridCol w="2743200"/>
              </a:tblGrid>
              <a:tr h="609600">
                <a:tc>
                  <a:txBody>
                    <a:bodyPr/>
                    <a:lstStyle/>
                    <a:p>
                      <a:pPr algn="ctr"/>
                      <a:r>
                        <a:rPr lang="en-US" sz="2000" dirty="0" smtClean="0"/>
                        <a:t>Volume Cycled Modes</a:t>
                      </a:r>
                      <a:endParaRPr lang="en-US" sz="2000" dirty="0"/>
                    </a:p>
                  </a:txBody>
                  <a:tcPr/>
                </a:tc>
                <a:tc>
                  <a:txBody>
                    <a:bodyPr/>
                    <a:lstStyle/>
                    <a:p>
                      <a:pPr algn="ctr"/>
                      <a:r>
                        <a:rPr lang="en-US" sz="2000" dirty="0" smtClean="0"/>
                        <a:t>Pressure Cycled Modes</a:t>
                      </a:r>
                      <a:endParaRPr lang="en-US" sz="2000" dirty="0"/>
                    </a:p>
                  </a:txBody>
                  <a:tcPr/>
                </a:tc>
                <a:tc>
                  <a:txBody>
                    <a:bodyPr/>
                    <a:lstStyle/>
                    <a:p>
                      <a:pPr algn="ctr"/>
                      <a:r>
                        <a:rPr lang="en-US" sz="2000" dirty="0" smtClean="0"/>
                        <a:t>Other Modes</a:t>
                      </a:r>
                      <a:endParaRPr lang="en-US" sz="2000" dirty="0"/>
                    </a:p>
                  </a:txBody>
                  <a:tcPr/>
                </a:tc>
              </a:tr>
              <a:tr h="370840">
                <a:tc>
                  <a:txBody>
                    <a:bodyPr/>
                    <a:lstStyle/>
                    <a:p>
                      <a:pPr>
                        <a:spcBef>
                          <a:spcPts val="0"/>
                        </a:spcBef>
                        <a:spcAft>
                          <a:spcPts val="1200"/>
                        </a:spcAft>
                      </a:pPr>
                      <a:r>
                        <a:rPr lang="en-US" dirty="0" smtClean="0"/>
                        <a:t>Continuous mandatory ventilation (CMV) assist control (AC)</a:t>
                      </a:r>
                    </a:p>
                    <a:p>
                      <a:pPr>
                        <a:spcBef>
                          <a:spcPts val="0"/>
                        </a:spcBef>
                        <a:spcAft>
                          <a:spcPts val="1200"/>
                        </a:spcAft>
                      </a:pPr>
                      <a:r>
                        <a:rPr lang="en-US" dirty="0" smtClean="0"/>
                        <a:t>Synchronized intermittent mandatory ventilation (SIMV)</a:t>
                      </a:r>
                    </a:p>
                    <a:p>
                      <a:pPr>
                        <a:spcBef>
                          <a:spcPts val="0"/>
                        </a:spcBef>
                        <a:spcAft>
                          <a:spcPts val="1200"/>
                        </a:spcAft>
                      </a:pPr>
                      <a:r>
                        <a:rPr lang="en-US" dirty="0" smtClean="0"/>
                        <a:t>Volume support (VS)</a:t>
                      </a:r>
                    </a:p>
                    <a:p>
                      <a:pPr>
                        <a:spcBef>
                          <a:spcPts val="0"/>
                        </a:spcBef>
                        <a:spcAft>
                          <a:spcPts val="1200"/>
                        </a:spcAft>
                      </a:pPr>
                      <a:r>
                        <a:rPr lang="en-US" dirty="0" smtClean="0"/>
                        <a:t>Pressure regulated volume controlled (PRVC)</a:t>
                      </a:r>
                    </a:p>
                  </a:txBody>
                  <a:tcPr/>
                </a:tc>
                <a:tc>
                  <a:txBody>
                    <a:bodyPr/>
                    <a:lstStyle/>
                    <a:p>
                      <a:pPr>
                        <a:spcAft>
                          <a:spcPts val="1200"/>
                        </a:spcAft>
                      </a:pPr>
                      <a:r>
                        <a:rPr lang="en-US" dirty="0" smtClean="0"/>
                        <a:t>Pressure support (PS)</a:t>
                      </a:r>
                    </a:p>
                    <a:p>
                      <a:pPr>
                        <a:spcAft>
                          <a:spcPts val="1200"/>
                        </a:spcAft>
                      </a:pPr>
                      <a:r>
                        <a:rPr lang="en-US" dirty="0" smtClean="0"/>
                        <a:t>Continuous positive airway pressure (CPAP)</a:t>
                      </a:r>
                    </a:p>
                    <a:p>
                      <a:pPr>
                        <a:spcAft>
                          <a:spcPts val="1200"/>
                        </a:spcAft>
                      </a:pPr>
                      <a:r>
                        <a:rPr lang="en-US" dirty="0" smtClean="0"/>
                        <a:t>Pressure control (PC)</a:t>
                      </a:r>
                    </a:p>
                    <a:p>
                      <a:pPr>
                        <a:spcAft>
                          <a:spcPts val="1200"/>
                        </a:spcAft>
                      </a:pPr>
                      <a:r>
                        <a:rPr lang="en-US" dirty="0" smtClean="0"/>
                        <a:t>Airway pressure release ventilation (APRV)</a:t>
                      </a:r>
                    </a:p>
                    <a:p>
                      <a:pPr>
                        <a:spcAft>
                          <a:spcPts val="1200"/>
                        </a:spcAft>
                      </a:pPr>
                      <a:r>
                        <a:rPr lang="en-US" dirty="0" smtClean="0"/>
                        <a:t>Bilevel ventilation</a:t>
                      </a:r>
                    </a:p>
                    <a:p>
                      <a:endParaRPr lang="en-US" dirty="0"/>
                    </a:p>
                  </a:txBody>
                  <a:tcPr/>
                </a:tc>
                <a:tc>
                  <a:txBody>
                    <a:bodyPr/>
                    <a:lstStyle/>
                    <a:p>
                      <a:pPr>
                        <a:spcAft>
                          <a:spcPts val="1200"/>
                        </a:spcAft>
                      </a:pPr>
                      <a:r>
                        <a:rPr lang="en-US" sz="1800" kern="1200" dirty="0" smtClean="0">
                          <a:solidFill>
                            <a:schemeClr val="dk1"/>
                          </a:solidFill>
                          <a:effectLst/>
                          <a:latin typeface="+mn-lt"/>
                          <a:ea typeface="+mn-ea"/>
                          <a:cs typeface="+mn-cs"/>
                        </a:rPr>
                        <a:t>Proportional assist ventilation (PAV)</a:t>
                      </a:r>
                    </a:p>
                    <a:p>
                      <a:pPr>
                        <a:spcAft>
                          <a:spcPts val="1200"/>
                        </a:spcAft>
                      </a:pPr>
                      <a:r>
                        <a:rPr lang="en-US" sz="1800" kern="1200" dirty="0" smtClean="0">
                          <a:solidFill>
                            <a:schemeClr val="dk1"/>
                          </a:solidFill>
                          <a:effectLst/>
                          <a:latin typeface="+mn-lt"/>
                          <a:ea typeface="+mn-ea"/>
                          <a:cs typeface="+mn-cs"/>
                        </a:rPr>
                        <a:t>Adaptive support ventilation (ASV)</a:t>
                      </a:r>
                    </a:p>
                    <a:p>
                      <a:pPr>
                        <a:spcAft>
                          <a:spcPts val="1200"/>
                        </a:spcAft>
                      </a:pPr>
                      <a:r>
                        <a:rPr lang="en-US" sz="1800" kern="1200" dirty="0" smtClean="0">
                          <a:solidFill>
                            <a:schemeClr val="dk1"/>
                          </a:solidFill>
                          <a:effectLst/>
                          <a:latin typeface="+mn-lt"/>
                          <a:ea typeface="+mn-ea"/>
                          <a:cs typeface="+mn-cs"/>
                        </a:rPr>
                        <a:t>Inverse ratio ventilation (IRV)</a:t>
                      </a:r>
                    </a:p>
                    <a:p>
                      <a:pPr>
                        <a:spcAft>
                          <a:spcPts val="1200"/>
                        </a:spcAft>
                      </a:pPr>
                      <a:r>
                        <a:rPr lang="en-US" sz="1800" kern="1200" dirty="0" smtClean="0">
                          <a:solidFill>
                            <a:schemeClr val="dk1"/>
                          </a:solidFill>
                          <a:effectLst/>
                          <a:latin typeface="+mn-lt"/>
                          <a:ea typeface="+mn-ea"/>
                          <a:cs typeface="+mn-cs"/>
                        </a:rPr>
                        <a:t>High-frequency oscillatory ventilation (HFOV)</a:t>
                      </a:r>
                    </a:p>
                    <a:p>
                      <a:pPr>
                        <a:spcAft>
                          <a:spcPts val="1200"/>
                        </a:spcAft>
                      </a:pPr>
                      <a:r>
                        <a:rPr lang="en-US" sz="1800" kern="1200" dirty="0" smtClean="0">
                          <a:solidFill>
                            <a:schemeClr val="dk1"/>
                          </a:solidFill>
                          <a:effectLst/>
                          <a:latin typeface="+mn-lt"/>
                          <a:ea typeface="+mn-ea"/>
                          <a:cs typeface="+mn-cs"/>
                        </a:rPr>
                        <a:t>Extracorporeal membrane oxygenation (ECMO)</a:t>
                      </a:r>
                    </a:p>
                    <a:p>
                      <a:pPr>
                        <a:spcAft>
                          <a:spcPts val="1200"/>
                        </a:spcAft>
                      </a:pPr>
                      <a:r>
                        <a:rPr lang="en-US" sz="1800" kern="1200" dirty="0" smtClean="0">
                          <a:solidFill>
                            <a:schemeClr val="dk1"/>
                          </a:solidFill>
                          <a:effectLst/>
                          <a:latin typeface="+mn-lt"/>
                          <a:ea typeface="+mn-ea"/>
                          <a:cs typeface="+mn-cs"/>
                        </a:rPr>
                        <a:t>Other</a:t>
                      </a:r>
                      <a:endParaRPr lang="en-US" dirty="0"/>
                    </a:p>
                  </a:txBody>
                  <a:tcPr/>
                </a:tc>
              </a:tr>
            </a:tbl>
          </a:graphicData>
        </a:graphic>
      </p:graphicFrame>
    </p:spTree>
    <p:extLst>
      <p:ext uri="{BB962C8B-B14F-4D97-AF65-F5344CB8AC3E}">
        <p14:creationId xmlns:p14="http://schemas.microsoft.com/office/powerpoint/2010/main" val="2303597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Basis for Traditional Ventilation Strategies </a:t>
            </a:r>
            <a:endParaRPr lang="en-US" dirty="0"/>
          </a:p>
        </p:txBody>
      </p:sp>
      <p:sp>
        <p:nvSpPr>
          <p:cNvPr id="3" name="Content Placeholder 2"/>
          <p:cNvSpPr>
            <a:spLocks noGrp="1"/>
          </p:cNvSpPr>
          <p:nvPr>
            <p:ph idx="1"/>
          </p:nvPr>
        </p:nvSpPr>
        <p:spPr>
          <a:xfrm>
            <a:off x="457200" y="1143000"/>
            <a:ext cx="8229600" cy="4734296"/>
          </a:xfrm>
        </p:spPr>
        <p:txBody>
          <a:bodyPr>
            <a:normAutofit/>
          </a:bodyPr>
          <a:lstStyle/>
          <a:p>
            <a:pPr marL="0" indent="0">
              <a:buNone/>
            </a:pPr>
            <a:r>
              <a:rPr lang="en-US" sz="2800" dirty="0" smtClean="0">
                <a:solidFill>
                  <a:srgbClr val="4BACC6"/>
                </a:solidFill>
              </a:rPr>
              <a:t>1963 study in NEJM showed development of hypoxia in surgical patients when lower ventilation was provided.</a:t>
            </a:r>
          </a:p>
          <a:p>
            <a:endParaRPr lang="en-US" sz="2800" dirty="0" smtClean="0"/>
          </a:p>
          <a:p>
            <a:endParaRPr lang="en-US" sz="2800" dirty="0" smtClean="0"/>
          </a:p>
        </p:txBody>
      </p:sp>
      <p:grpSp>
        <p:nvGrpSpPr>
          <p:cNvPr id="4" name="Group 3"/>
          <p:cNvGrpSpPr/>
          <p:nvPr/>
        </p:nvGrpSpPr>
        <p:grpSpPr>
          <a:xfrm>
            <a:off x="457200" y="1987254"/>
            <a:ext cx="8061512" cy="4032546"/>
            <a:chOff x="381000" y="2280553"/>
            <a:chExt cx="8061512" cy="4032546"/>
          </a:xfrm>
        </p:grpSpPr>
        <p:sp>
          <p:nvSpPr>
            <p:cNvPr id="6" name="TextBox 5"/>
            <p:cNvSpPr txBox="1"/>
            <p:nvPr/>
          </p:nvSpPr>
          <p:spPr>
            <a:xfrm>
              <a:off x="1066800" y="2585353"/>
              <a:ext cx="7375712" cy="3416320"/>
            </a:xfrm>
            <a:prstGeom prst="rect">
              <a:avLst/>
            </a:prstGeom>
            <a:noFill/>
          </p:spPr>
          <p:txBody>
            <a:bodyPr wrap="square" rtlCol="0">
              <a:spAutoFit/>
            </a:bodyPr>
            <a:lstStyle/>
            <a:p>
              <a:r>
                <a:rPr lang="en-US" sz="2400" dirty="0" smtClean="0">
                  <a:latin typeface="Calibri" charset="0"/>
                  <a:ea typeface="Calibri" charset="0"/>
                  <a:cs typeface="Calibri" charset="0"/>
                </a:rPr>
                <a:t>Perhaps the best course of action during controlled ventilation is to imitate nature quite closely in providing reasonably large tidal volumes at a respiratory rate not exceeding 14 to 16 per minute,  and also in providing periodic passive hyperinflation of the lungs, thus replacing the lacking spontaneous deep breaths, or sighs. It might even be desirable if mechanical respirators were able to “sigh” automatically.</a:t>
              </a:r>
              <a:endParaRPr lang="en-US" sz="2400" dirty="0">
                <a:latin typeface="Calibri" charset="0"/>
                <a:ea typeface="Calibri" charset="0"/>
                <a:cs typeface="Calibri" charset="0"/>
              </a:endParaRPr>
            </a:p>
            <a:p>
              <a:pPr algn="r"/>
              <a:r>
                <a:rPr lang="en-US" sz="2400" dirty="0" smtClean="0">
                  <a:latin typeface="Calibri" charset="0"/>
                  <a:ea typeface="Calibri" charset="0"/>
                  <a:cs typeface="Calibri" charset="0"/>
                </a:rPr>
                <a:t>––Bendixen, NEJM, 1963</a:t>
              </a:r>
              <a:r>
                <a:rPr lang="en-US" sz="2400" baseline="30000" dirty="0" smtClean="0">
                  <a:latin typeface="Calibri" charset="0"/>
                  <a:ea typeface="Calibri" charset="0"/>
                  <a:cs typeface="Calibri" charset="0"/>
                </a:rPr>
                <a:t>2</a:t>
              </a:r>
              <a:endParaRPr lang="en-US" sz="2400" dirty="0">
                <a:latin typeface="Calibri" charset="0"/>
                <a:ea typeface="Calibri" charset="0"/>
                <a:cs typeface="Calibri" charset="0"/>
              </a:endParaRPr>
            </a:p>
          </p:txBody>
        </p:sp>
        <p:sp>
          <p:nvSpPr>
            <p:cNvPr id="7" name="TextBox 6" descr="Quotation mark" title="Quotation Mark"/>
            <p:cNvSpPr txBox="1"/>
            <p:nvPr/>
          </p:nvSpPr>
          <p:spPr>
            <a:xfrm>
              <a:off x="381000" y="2280553"/>
              <a:ext cx="898712" cy="1446550"/>
            </a:xfrm>
            <a:prstGeom prst="rect">
              <a:avLst/>
            </a:prstGeom>
            <a:noFill/>
          </p:spPr>
          <p:txBody>
            <a:bodyPr wrap="square" rtlCol="0">
              <a:spAutoFit/>
            </a:bodyPr>
            <a:lstStyle/>
            <a:p>
              <a:r>
                <a:rPr lang="en-US" sz="8800" b="1" dirty="0" smtClean="0">
                  <a:solidFill>
                    <a:srgbClr val="4BACC6"/>
                  </a:solidFill>
                  <a:latin typeface="Times New Roman" charset="0"/>
                  <a:ea typeface="Times New Roman" charset="0"/>
                  <a:cs typeface="Times New Roman" charset="0"/>
                </a:rPr>
                <a:t>“</a:t>
              </a:r>
              <a:endParaRPr lang="en-US" sz="8800" b="1" dirty="0">
                <a:solidFill>
                  <a:srgbClr val="4BACC6"/>
                </a:solidFill>
                <a:latin typeface="Times New Roman" charset="0"/>
                <a:ea typeface="Times New Roman" charset="0"/>
                <a:cs typeface="Times New Roman" charset="0"/>
              </a:endParaRPr>
            </a:p>
          </p:txBody>
        </p:sp>
        <p:sp>
          <p:nvSpPr>
            <p:cNvPr id="8" name="TextBox 7" descr="Quotation mark" title="Quotation Mark"/>
            <p:cNvSpPr txBox="1"/>
            <p:nvPr/>
          </p:nvSpPr>
          <p:spPr>
            <a:xfrm>
              <a:off x="4721526" y="4866549"/>
              <a:ext cx="898712" cy="1446550"/>
            </a:xfrm>
            <a:prstGeom prst="rect">
              <a:avLst/>
            </a:prstGeom>
            <a:noFill/>
          </p:spPr>
          <p:txBody>
            <a:bodyPr wrap="square" rtlCol="0">
              <a:spAutoFit/>
            </a:bodyPr>
            <a:lstStyle/>
            <a:p>
              <a:r>
                <a:rPr lang="en-US" sz="8800" b="1" dirty="0" smtClean="0">
                  <a:solidFill>
                    <a:srgbClr val="4BACC6"/>
                  </a:solidFill>
                  <a:latin typeface="Times New Roman" charset="0"/>
                  <a:ea typeface="Times New Roman" charset="0"/>
                  <a:cs typeface="Times New Roman" charset="0"/>
                </a:rPr>
                <a:t>”</a:t>
              </a:r>
              <a:endParaRPr lang="en-US" sz="8800" b="1" dirty="0">
                <a:solidFill>
                  <a:srgbClr val="4BACC6"/>
                </a:solidFill>
                <a:latin typeface="Times New Roman" charset="0"/>
                <a:ea typeface="Times New Roman" charset="0"/>
                <a:cs typeface="Times New Roman" charset="0"/>
              </a:endParaRPr>
            </a:p>
          </p:txBody>
        </p:sp>
      </p:grpSp>
      <p:sp>
        <p:nvSpPr>
          <p:cNvPr id="5" name="Rectangle 4"/>
          <p:cNvSpPr/>
          <p:nvPr/>
        </p:nvSpPr>
        <p:spPr>
          <a:xfrm>
            <a:off x="4419600" y="5877296"/>
            <a:ext cx="4572000" cy="553998"/>
          </a:xfrm>
          <a:prstGeom prst="rect">
            <a:avLst/>
          </a:prstGeom>
        </p:spPr>
        <p:txBody>
          <a:bodyPr>
            <a:spAutoFit/>
          </a:bodyPr>
          <a:lstStyle/>
          <a:p>
            <a:r>
              <a:rPr lang="en-US" sz="1000" dirty="0" smtClean="0"/>
              <a:t>2. Bendixen </a:t>
            </a:r>
            <a:r>
              <a:rPr lang="en-US" sz="1000" dirty="0"/>
              <a:t>HH, Hedley Whyte J, Laver MB. Impaired oxygenation in surgical patients during general anesthesia with controlled ventilation. </a:t>
            </a:r>
            <a:r>
              <a:rPr lang="sk-SK" sz="1000" dirty="0"/>
              <a:t>N Engl J Med. 1963</a:t>
            </a:r>
            <a:r>
              <a:rPr lang="en-US" sz="1000" dirty="0"/>
              <a:t> </a:t>
            </a:r>
            <a:r>
              <a:rPr lang="sk-SK" sz="1000" dirty="0"/>
              <a:t>269:991-6. PMID: 14059732.</a:t>
            </a:r>
          </a:p>
        </p:txBody>
      </p:sp>
    </p:spTree>
    <p:extLst>
      <p:ext uri="{BB962C8B-B14F-4D97-AF65-F5344CB8AC3E}">
        <p14:creationId xmlns:p14="http://schemas.microsoft.com/office/powerpoint/2010/main" val="1810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Ventilation Strategies </a:t>
            </a:r>
            <a:endParaRPr lang="en-US" dirty="0"/>
          </a:p>
        </p:txBody>
      </p:sp>
      <p:sp>
        <p:nvSpPr>
          <p:cNvPr id="3" name="Content Placeholder 2"/>
          <p:cNvSpPr>
            <a:spLocks noGrp="1"/>
          </p:cNvSpPr>
          <p:nvPr>
            <p:ph idx="1"/>
          </p:nvPr>
        </p:nvSpPr>
        <p:spPr>
          <a:xfrm>
            <a:off x="457200" y="1143000"/>
            <a:ext cx="8229600" cy="4734296"/>
          </a:xfrm>
        </p:spPr>
        <p:txBody>
          <a:bodyPr/>
          <a:lstStyle/>
          <a:p>
            <a:r>
              <a:rPr lang="en-US" dirty="0" smtClean="0"/>
              <a:t>Since atelectasis is undesirable (shunt, hypoxia), a large tidal volume approach became the norm</a:t>
            </a:r>
          </a:p>
          <a:p>
            <a:pPr lvl="1"/>
            <a:r>
              <a:rPr lang="en-US" dirty="0" smtClean="0"/>
              <a:t>10–15 </a:t>
            </a:r>
            <a:r>
              <a:rPr lang="en-US" dirty="0"/>
              <a:t>cc/</a:t>
            </a:r>
            <a:r>
              <a:rPr lang="en-US" dirty="0" smtClean="0"/>
              <a:t>kg </a:t>
            </a:r>
          </a:p>
          <a:p>
            <a:pPr lvl="1"/>
            <a:r>
              <a:rPr lang="en-US" dirty="0" smtClean="0"/>
              <a:t>Disseminated by most textbooks</a:t>
            </a:r>
          </a:p>
          <a:p>
            <a:r>
              <a:rPr lang="en-US" dirty="0"/>
              <a:t>E</a:t>
            </a:r>
            <a:r>
              <a:rPr lang="en-US" dirty="0" smtClean="0"/>
              <a:t>vidence of oxygen toxicity also made physicians reluctant to use high fraction of inspired oxygen (FIO</a:t>
            </a:r>
            <a:r>
              <a:rPr lang="en-US" baseline="-25000" dirty="0" smtClean="0"/>
              <a:t>2</a:t>
            </a:r>
            <a:r>
              <a:rPr lang="en-US" dirty="0" smtClean="0"/>
              <a:t>)</a:t>
            </a:r>
            <a:r>
              <a:rPr lang="en-US" baseline="-25000" dirty="0" smtClean="0"/>
              <a:t> </a:t>
            </a:r>
            <a:r>
              <a:rPr lang="en-US" dirty="0" smtClean="0"/>
              <a:t>to overcome shunt and hypoxia</a:t>
            </a:r>
          </a:p>
          <a:p>
            <a:endParaRPr lang="en-US" dirty="0"/>
          </a:p>
        </p:txBody>
      </p:sp>
    </p:spTree>
    <p:extLst>
      <p:ext uri="{BB962C8B-B14F-4D97-AF65-F5344CB8AC3E}">
        <p14:creationId xmlns:p14="http://schemas.microsoft.com/office/powerpoint/2010/main" val="1224807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Problem With Large Tidal Volumes (V</a:t>
            </a:r>
            <a:r>
              <a:rPr lang="en-US" baseline="-25000" dirty="0"/>
              <a:t>t</a:t>
            </a:r>
            <a:r>
              <a:rPr lang="en-US" dirty="0" smtClean="0"/>
              <a:t>)</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rgbClr val="4BACC6"/>
                </a:solidFill>
              </a:rPr>
              <a:t>Acute lung injury (ALI)</a:t>
            </a:r>
          </a:p>
          <a:p>
            <a:r>
              <a:rPr lang="en-US" sz="2400" dirty="0" smtClean="0"/>
              <a:t>Involves a breakdown in lung architecture</a:t>
            </a:r>
            <a:r>
              <a:rPr lang="en-US" sz="2400" dirty="0"/>
              <a:t> </a:t>
            </a:r>
            <a:r>
              <a:rPr lang="en-US" sz="2400" dirty="0" smtClean="0"/>
              <a:t>and capillary leak</a:t>
            </a:r>
          </a:p>
          <a:p>
            <a:r>
              <a:rPr lang="en-US" sz="2400" dirty="0" smtClean="0"/>
              <a:t>Leads to stiff lungs with areas of over- and underinflation</a:t>
            </a:r>
          </a:p>
          <a:p>
            <a:pPr marL="0" indent="0">
              <a:spcBef>
                <a:spcPts val="1200"/>
              </a:spcBef>
              <a:buNone/>
            </a:pPr>
            <a:r>
              <a:rPr lang="en-US" sz="2800" dirty="0" smtClean="0">
                <a:solidFill>
                  <a:srgbClr val="4BACC6"/>
                </a:solidFill>
              </a:rPr>
              <a:t>Large V</a:t>
            </a:r>
            <a:r>
              <a:rPr lang="en-US" sz="2800" baseline="-25000" dirty="0" smtClean="0">
                <a:solidFill>
                  <a:srgbClr val="4BACC6"/>
                </a:solidFill>
              </a:rPr>
              <a:t>t</a:t>
            </a:r>
            <a:endParaRPr lang="en-US" sz="2800" dirty="0" smtClean="0">
              <a:solidFill>
                <a:srgbClr val="4BACC6"/>
              </a:solidFill>
            </a:endParaRPr>
          </a:p>
          <a:p>
            <a:r>
              <a:rPr lang="en-US" sz="2400" dirty="0"/>
              <a:t>R</a:t>
            </a:r>
            <a:r>
              <a:rPr lang="en-US" sz="2400" dirty="0" smtClean="0"/>
              <a:t>esults in overdistension of some areas resulting in “volutrauma,” which is considered a major cause of ventilator-associated lung injury</a:t>
            </a:r>
          </a:p>
          <a:p>
            <a:r>
              <a:rPr lang="en-US" sz="2400" dirty="0" smtClean="0"/>
              <a:t>Leads to inflammatory responses that further damage the lung(s)</a:t>
            </a:r>
          </a:p>
          <a:p>
            <a:endParaRPr lang="en-US" sz="2400" dirty="0"/>
          </a:p>
        </p:txBody>
      </p:sp>
    </p:spTree>
    <p:extLst>
      <p:ext uri="{BB962C8B-B14F-4D97-AF65-F5344CB8AC3E}">
        <p14:creationId xmlns:p14="http://schemas.microsoft.com/office/powerpoint/2010/main" val="41260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Problem </a:t>
            </a:r>
            <a:r>
              <a:rPr lang="en-US" dirty="0"/>
              <a:t>W</a:t>
            </a:r>
            <a:r>
              <a:rPr lang="en-US" dirty="0" smtClean="0"/>
              <a:t>ith Large Tidal Volumes </a:t>
            </a:r>
            <a:r>
              <a:rPr lang="en-US" dirty="0"/>
              <a:t>(V</a:t>
            </a:r>
            <a:r>
              <a:rPr lang="en-US" baseline="-25000" dirty="0"/>
              <a:t>t</a:t>
            </a:r>
            <a:r>
              <a:rPr lang="en-US" dirty="0"/>
              <a:t>)</a:t>
            </a:r>
          </a:p>
        </p:txBody>
      </p:sp>
      <p:sp>
        <p:nvSpPr>
          <p:cNvPr id="3" name="Content Placeholder 2"/>
          <p:cNvSpPr>
            <a:spLocks noGrp="1"/>
          </p:cNvSpPr>
          <p:nvPr>
            <p:ph idx="1"/>
          </p:nvPr>
        </p:nvSpPr>
        <p:spPr>
          <a:xfrm>
            <a:off x="457200" y="1066800"/>
            <a:ext cx="8229600" cy="4734296"/>
          </a:xfrm>
        </p:spPr>
        <p:txBody>
          <a:bodyPr>
            <a:noAutofit/>
          </a:bodyPr>
          <a:lstStyle/>
          <a:p>
            <a:pPr marL="0" indent="0">
              <a:lnSpc>
                <a:spcPct val="110000"/>
              </a:lnSpc>
              <a:buNone/>
            </a:pPr>
            <a:r>
              <a:rPr lang="en-US" sz="2800" dirty="0" smtClean="0">
                <a:solidFill>
                  <a:srgbClr val="4BACC6"/>
                </a:solidFill>
              </a:rPr>
              <a:t>It’s clear that </a:t>
            </a:r>
            <a:r>
              <a:rPr lang="en-US" sz="2800" dirty="0">
                <a:solidFill>
                  <a:srgbClr val="4BACC6"/>
                </a:solidFill>
              </a:rPr>
              <a:t>commonly used tidal volumes were injurious to the </a:t>
            </a:r>
            <a:r>
              <a:rPr lang="en-US" sz="2800" dirty="0" smtClean="0">
                <a:solidFill>
                  <a:srgbClr val="4BACC6"/>
                </a:solidFill>
              </a:rPr>
              <a:t>lung.</a:t>
            </a:r>
            <a:endParaRPr lang="en-US" sz="2800" dirty="0">
              <a:solidFill>
                <a:srgbClr val="4BACC6"/>
              </a:solidFill>
            </a:endParaRPr>
          </a:p>
          <a:p>
            <a:pPr>
              <a:lnSpc>
                <a:spcPct val="110000"/>
              </a:lnSpc>
            </a:pPr>
            <a:r>
              <a:rPr lang="en-US" sz="2800" dirty="0" smtClean="0"/>
              <a:t>Can also lead to barotrauma</a:t>
            </a:r>
          </a:p>
          <a:p>
            <a:pPr lvl="1">
              <a:lnSpc>
                <a:spcPct val="110000"/>
              </a:lnSpc>
            </a:pPr>
            <a:r>
              <a:rPr lang="en-US" dirty="0"/>
              <a:t>R</a:t>
            </a:r>
            <a:r>
              <a:rPr lang="en-US" dirty="0" smtClean="0"/>
              <a:t>upture of alveoli</a:t>
            </a:r>
            <a:endParaRPr lang="en-US" dirty="0"/>
          </a:p>
          <a:p>
            <a:pPr lvl="1">
              <a:lnSpc>
                <a:spcPct val="110000"/>
              </a:lnSpc>
            </a:pPr>
            <a:r>
              <a:rPr lang="en-US" dirty="0" smtClean="0"/>
              <a:t>Pneumothorax</a:t>
            </a:r>
          </a:p>
          <a:p>
            <a:pPr>
              <a:lnSpc>
                <a:spcPct val="110000"/>
              </a:lnSpc>
            </a:pPr>
            <a:r>
              <a:rPr lang="en-US" sz="2800" dirty="0"/>
              <a:t>S</a:t>
            </a:r>
            <a:r>
              <a:rPr lang="en-US" sz="2800" dirty="0" smtClean="0"/>
              <a:t>ome airspaces collapse, then reopen cyclically           </a:t>
            </a:r>
          </a:p>
          <a:p>
            <a:pPr lvl="1">
              <a:lnSpc>
                <a:spcPct val="110000"/>
              </a:lnSpc>
            </a:pPr>
            <a:r>
              <a:rPr lang="en-US" dirty="0"/>
              <a:t>S</a:t>
            </a:r>
            <a:r>
              <a:rPr lang="en-US" dirty="0" smtClean="0"/>
              <a:t>hear stresses as alveoli close and “pop” open</a:t>
            </a:r>
          </a:p>
          <a:p>
            <a:pPr marL="0" indent="0">
              <a:lnSpc>
                <a:spcPct val="110000"/>
              </a:lnSpc>
              <a:buNone/>
            </a:pPr>
            <a:endParaRPr lang="en-US" sz="2800" dirty="0" smtClean="0"/>
          </a:p>
        </p:txBody>
      </p:sp>
      <p:sp>
        <p:nvSpPr>
          <p:cNvPr id="4" name="TextBox 3"/>
          <p:cNvSpPr txBox="1"/>
          <p:nvPr/>
        </p:nvSpPr>
        <p:spPr>
          <a:xfrm>
            <a:off x="914400" y="5311914"/>
            <a:ext cx="76200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Researchers proposed using lower tidal volumes and allowing mild to moderate respiratory acidosis to improve </a:t>
            </a:r>
            <a:r>
              <a:rPr lang="en-US" dirty="0" smtClean="0"/>
              <a:t>outcomes.</a:t>
            </a:r>
            <a:endParaRPr lang="en-US" dirty="0"/>
          </a:p>
        </p:txBody>
      </p:sp>
    </p:spTree>
    <p:extLst>
      <p:ext uri="{BB962C8B-B14F-4D97-AF65-F5344CB8AC3E}">
        <p14:creationId xmlns:p14="http://schemas.microsoft.com/office/powerpoint/2010/main" val="49395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a typeface="ＭＳ Ｐゴシック" charset="0"/>
              </a:rPr>
              <a:t>Learning Objectives</a:t>
            </a:r>
            <a:endParaRPr lang="en-US" sz="3200"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defRPr/>
            </a:pPr>
            <a:r>
              <a:rPr lang="en-US" sz="2800" dirty="0" smtClean="0">
                <a:solidFill>
                  <a:srgbClr val="4BACC6"/>
                </a:solidFill>
              </a:rPr>
              <a:t>After </a:t>
            </a:r>
            <a:r>
              <a:rPr lang="en-US" sz="2800" dirty="0">
                <a:solidFill>
                  <a:srgbClr val="4BACC6"/>
                </a:solidFill>
              </a:rPr>
              <a:t>this session, you will be able </a:t>
            </a:r>
            <a:r>
              <a:rPr lang="en-US" sz="2800" dirty="0" smtClean="0">
                <a:solidFill>
                  <a:srgbClr val="4BACC6"/>
                </a:solidFill>
              </a:rPr>
              <a:t>to—</a:t>
            </a:r>
            <a:endParaRPr lang="en-US" sz="2800" dirty="0" smtClean="0">
              <a:solidFill>
                <a:srgbClr val="4BACC6"/>
              </a:solidFill>
              <a:ea typeface="ＭＳ Ｐゴシック" charset="0"/>
            </a:endParaRPr>
          </a:p>
          <a:p>
            <a:pPr marL="463550" indent="-463550">
              <a:spcBef>
                <a:spcPts val="0"/>
              </a:spcBef>
              <a:spcAft>
                <a:spcPts val="1200"/>
              </a:spcAft>
              <a:defRPr/>
            </a:pPr>
            <a:r>
              <a:rPr lang="en-US" sz="2800" dirty="0" smtClean="0">
                <a:ea typeface="ＭＳ Ｐゴシック" charset="0"/>
              </a:rPr>
              <a:t>Explain why we should use low tidal volume ventilation (LTVV)</a:t>
            </a:r>
          </a:p>
          <a:p>
            <a:pPr marL="463550" indent="-463550">
              <a:spcBef>
                <a:spcPts val="0"/>
              </a:spcBef>
              <a:spcAft>
                <a:spcPts val="1200"/>
              </a:spcAft>
              <a:defRPr/>
            </a:pPr>
            <a:r>
              <a:rPr lang="en-US" sz="2800" dirty="0" smtClean="0">
                <a:ea typeface="ＭＳ Ｐゴシック" charset="0"/>
              </a:rPr>
              <a:t>Outline the historical background and scientific evidence supporting the use of LTVV</a:t>
            </a:r>
          </a:p>
          <a:p>
            <a:pPr marL="463550" indent="-463550">
              <a:spcBef>
                <a:spcPts val="0"/>
              </a:spcBef>
              <a:spcAft>
                <a:spcPts val="1200"/>
              </a:spcAft>
              <a:defRPr/>
            </a:pPr>
            <a:r>
              <a:rPr lang="en-US" sz="2800" dirty="0" smtClean="0">
                <a:ea typeface="ＭＳ Ｐゴシック" charset="0"/>
              </a:rPr>
              <a:t>Implement recommended standards for LTVV</a:t>
            </a:r>
          </a:p>
          <a:p>
            <a:pPr marL="463550" indent="-463550">
              <a:spcBef>
                <a:spcPts val="0"/>
              </a:spcBef>
              <a:spcAft>
                <a:spcPts val="1200"/>
              </a:spcAft>
              <a:defRPr/>
            </a:pPr>
            <a:endParaRPr lang="en-US" sz="2800" dirty="0">
              <a:ea typeface="ＭＳ Ｐゴシック" charset="0"/>
            </a:endParaRPr>
          </a:p>
        </p:txBody>
      </p:sp>
      <p:sp>
        <p:nvSpPr>
          <p:cNvPr id="6" name="Content Placeholder 3"/>
          <p:cNvSpPr txBox="1">
            <a:spLocks/>
          </p:cNvSpPr>
          <p:nvPr/>
        </p:nvSpPr>
        <p:spPr>
          <a:xfrm>
            <a:off x="457200" y="12192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Tree>
    <p:extLst>
      <p:ext uri="{BB962C8B-B14F-4D97-AF65-F5344CB8AC3E}">
        <p14:creationId xmlns:p14="http://schemas.microsoft.com/office/powerpoint/2010/main" val="630368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 showing the probability of survival and home discharge from ARDSNet research &#10;" title="ARDSNet results"/>
          <p:cNvPicPr>
            <a:picLocks noChangeAspect="1" noChangeArrowheads="1"/>
          </p:cNvPicPr>
          <p:nvPr/>
        </p:nvPicPr>
        <p:blipFill rotWithShape="1">
          <a:blip r:embed="rId3"/>
          <a:srcRect l="2810" t="4882" r="3197" b="5243"/>
          <a:stretch/>
        </p:blipFill>
        <p:spPr bwMode="auto">
          <a:xfrm>
            <a:off x="1371600" y="838200"/>
            <a:ext cx="5929411" cy="3505200"/>
          </a:xfrm>
          <a:prstGeom prst="rect">
            <a:avLst/>
          </a:prstGeom>
          <a:noFill/>
          <a:ln w="9525" cap="flat">
            <a:noFill/>
            <a:round/>
            <a:headEnd/>
            <a:tailEnd/>
          </a:ln>
          <a:effectLst/>
        </p:spPr>
      </p:pic>
      <p:sp>
        <p:nvSpPr>
          <p:cNvPr id="3075" name="AutoShape 3"/>
          <p:cNvSpPr>
            <a:spLocks noChangeArrowheads="1"/>
          </p:cNvSpPr>
          <p:nvPr/>
        </p:nvSpPr>
        <p:spPr bwMode="auto">
          <a:xfrm>
            <a:off x="651223" y="4343400"/>
            <a:ext cx="8008095" cy="106207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nchorCtr="1">
            <a:prstTxWarp prst="textNoShape">
              <a:avLst/>
            </a:prstTxWarp>
          </a:bodyPr>
          <a:lstStyle/>
          <a:p>
            <a:pP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dirty="0" smtClean="0">
                <a:solidFill>
                  <a:schemeClr val="tx1"/>
                </a:solidFill>
                <a:latin typeface="Calibri" charset="0"/>
                <a:ea typeface="Calibri" charset="0"/>
                <a:cs typeface="Calibri" charset="0"/>
              </a:rPr>
              <a:t>Based on animal studies and some small clinical studies, the ARDSNet Trial (2000, NEJM) compared outcomes using traditional tidal volumes (&gt;10 cc/kg) to lower volumes (4–6 cc/kg) in patients with ARDS and ALI and found significant benefit.</a:t>
            </a:r>
            <a:endParaRPr lang="en-US" sz="1100" b="1" baseline="30000" dirty="0">
              <a:solidFill>
                <a:schemeClr val="tx1"/>
              </a:solidFill>
              <a:latin typeface="Calibri" charset="0"/>
              <a:ea typeface="Calibri" charset="0"/>
              <a:cs typeface="Calibri" charset="0"/>
            </a:endParaRPr>
          </a:p>
        </p:txBody>
      </p:sp>
      <p:sp>
        <p:nvSpPr>
          <p:cNvPr id="6" name="Title 5"/>
          <p:cNvSpPr>
            <a:spLocks noGrp="1"/>
          </p:cNvSpPr>
          <p:nvPr>
            <p:ph type="title"/>
          </p:nvPr>
        </p:nvSpPr>
        <p:spPr/>
        <p:txBody>
          <a:bodyPr>
            <a:normAutofit fontScale="90000"/>
          </a:bodyPr>
          <a:lstStyle/>
          <a:p>
            <a:r>
              <a:rPr lang="en-US" dirty="0" smtClean="0"/>
              <a:t>ARDSNet:  Probability of Survival and Discharged Home</a:t>
            </a:r>
            <a:r>
              <a:rPr lang="en-US" baseline="30000" dirty="0" smtClean="0"/>
              <a:t>1</a:t>
            </a:r>
            <a:endParaRPr lang="en-US" baseline="30000" dirty="0"/>
          </a:p>
        </p:txBody>
      </p:sp>
      <p:sp>
        <p:nvSpPr>
          <p:cNvPr id="2" name="Rectangle 1"/>
          <p:cNvSpPr/>
          <p:nvPr/>
        </p:nvSpPr>
        <p:spPr>
          <a:xfrm>
            <a:off x="4191000" y="5714999"/>
            <a:ext cx="4953000" cy="577081"/>
          </a:xfrm>
          <a:prstGeom prst="rect">
            <a:avLst/>
          </a:prstGeom>
        </p:spPr>
        <p:txBody>
          <a:bodyPr wrap="square">
            <a:spAutoFit/>
          </a:bodyPr>
          <a:lstStyle/>
          <a:p>
            <a:r>
              <a:rPr lang="en-US" sz="1050" dirty="0" smtClean="0">
                <a:ea typeface="Arial Unicode MS" charset="0"/>
                <a:cs typeface="Arial Unicode MS" charset="0"/>
              </a:rPr>
              <a:t>1. </a:t>
            </a:r>
            <a:r>
              <a:rPr lang="sk-SK" sz="1050" dirty="0" smtClean="0">
                <a:ea typeface="Arial Unicode MS" charset="0"/>
                <a:cs typeface="Arial Unicode MS" charset="0"/>
              </a:rPr>
              <a:t>Ventilation </a:t>
            </a:r>
            <a:r>
              <a:rPr lang="sk-SK" sz="1050" dirty="0">
                <a:ea typeface="Arial Unicode MS" charset="0"/>
                <a:cs typeface="Arial Unicode MS" charset="0"/>
              </a:rPr>
              <a:t>with lower tidal volumes as compared with traditional tidal volumes for acute lung injury and the acute respiratory distress syndrome. The Acute Respiratory Distress Syndrome Network. N Engl J Med. 2000</a:t>
            </a:r>
            <a:r>
              <a:rPr lang="en-US" sz="1050" dirty="0">
                <a:ea typeface="Arial Unicode MS" charset="0"/>
                <a:cs typeface="Arial Unicode MS" charset="0"/>
              </a:rPr>
              <a:t> </a:t>
            </a:r>
            <a:r>
              <a:rPr lang="sk-SK" sz="1050" dirty="0">
                <a:ea typeface="Arial Unicode MS" charset="0"/>
                <a:cs typeface="Arial Unicode MS" charset="0"/>
              </a:rPr>
              <a:t>342(18):1301-8. PMID: 10793162.</a:t>
            </a:r>
            <a:endParaRPr lang="en-US" sz="1050" dirty="0"/>
          </a:p>
        </p:txBody>
      </p:sp>
    </p:spTree>
    <p:extLst>
      <p:ext uri="{BB962C8B-B14F-4D97-AF65-F5344CB8AC3E}">
        <p14:creationId xmlns:p14="http://schemas.microsoft.com/office/powerpoint/2010/main" val="1051459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Findings</a:t>
            </a:r>
            <a:r>
              <a:rPr lang="en-US" baseline="30000" dirty="0"/>
              <a:t>1</a:t>
            </a:r>
          </a:p>
        </p:txBody>
      </p:sp>
      <p:graphicFrame>
        <p:nvGraphicFramePr>
          <p:cNvPr id="4" name="Content Placeholder 3" descr="The ARDSNET Trial showed statisiically improved mortality, being off of the ventilator by day 28 and the number of ventilator free days when a LTVV strategy was used.  They also found other organ systems besides the lungs benefited as well." title="ARDSNet Primary Findings"/>
          <p:cNvGraphicFramePr>
            <a:graphicFrameLocks noGrp="1"/>
          </p:cNvGraphicFramePr>
          <p:nvPr>
            <p:ph idx="1"/>
            <p:extLst>
              <p:ext uri="{D42A27DB-BD31-4B8C-83A1-F6EECF244321}">
                <p14:modId xmlns:p14="http://schemas.microsoft.com/office/powerpoint/2010/main" val="3080980978"/>
              </p:ext>
            </p:extLst>
          </p:nvPr>
        </p:nvGraphicFramePr>
        <p:xfrm>
          <a:off x="457200" y="914400"/>
          <a:ext cx="8229601" cy="4023360"/>
        </p:xfrm>
        <a:graphic>
          <a:graphicData uri="http://schemas.openxmlformats.org/drawingml/2006/table">
            <a:tbl>
              <a:tblPr firstRow="1" bandRow="1">
                <a:tableStyleId>{5C22544A-7EE6-4342-B048-85BDC9FD1C3A}</a:tableStyleId>
              </a:tblPr>
              <a:tblGrid>
                <a:gridCol w="3326860"/>
                <a:gridCol w="1517515"/>
                <a:gridCol w="1692613"/>
                <a:gridCol w="1692613"/>
              </a:tblGrid>
              <a:tr h="370840">
                <a:tc>
                  <a:txBody>
                    <a:bodyPr/>
                    <a:lstStyle/>
                    <a:p>
                      <a:pPr algn="l"/>
                      <a:r>
                        <a:rPr lang="en-US" sz="1400" dirty="0" smtClean="0">
                          <a:solidFill>
                            <a:schemeClr val="tx1"/>
                          </a:solidFill>
                        </a:rPr>
                        <a:t>VARIABLE</a:t>
                      </a:r>
                      <a:endParaRPr lang="en-US" sz="1400" dirty="0">
                        <a:solidFill>
                          <a:schemeClr val="tx1"/>
                        </a:solidFill>
                      </a:endParaRPr>
                    </a:p>
                  </a:txBody>
                  <a:tcPr marL="105059" marR="105059" anchor="b">
                    <a:solidFill>
                      <a:srgbClr val="FBD84B"/>
                    </a:solidFill>
                  </a:tcPr>
                </a:tc>
                <a:tc>
                  <a:txBody>
                    <a:bodyPr/>
                    <a:lstStyle/>
                    <a:p>
                      <a:pPr algn="ctr"/>
                      <a:r>
                        <a:rPr lang="en-US" sz="1400" dirty="0" smtClean="0">
                          <a:solidFill>
                            <a:schemeClr val="tx1"/>
                          </a:solidFill>
                        </a:rPr>
                        <a:t>GROUP RECEIVING LOWER TIDAL VOLUMES</a:t>
                      </a:r>
                      <a:endParaRPr lang="en-US" sz="1400" dirty="0">
                        <a:solidFill>
                          <a:schemeClr val="tx1"/>
                        </a:solidFill>
                      </a:endParaRPr>
                    </a:p>
                  </a:txBody>
                  <a:tcPr marL="105059" marR="105059" anchor="b">
                    <a:solidFill>
                      <a:srgbClr val="FBD84B"/>
                    </a:solidFill>
                  </a:tcPr>
                </a:tc>
                <a:tc>
                  <a:txBody>
                    <a:bodyPr/>
                    <a:lstStyle/>
                    <a:p>
                      <a:pPr algn="ctr"/>
                      <a:r>
                        <a:rPr lang="en-US" sz="1400" dirty="0" smtClean="0">
                          <a:solidFill>
                            <a:schemeClr val="tx1"/>
                          </a:solidFill>
                        </a:rPr>
                        <a:t>GROUP RECEIVING TRADITIONAL TIDAL VOLUMES</a:t>
                      </a:r>
                      <a:endParaRPr lang="en-US" sz="1400" dirty="0">
                        <a:solidFill>
                          <a:schemeClr val="tx1"/>
                        </a:solidFill>
                      </a:endParaRPr>
                    </a:p>
                  </a:txBody>
                  <a:tcPr marL="105059" marR="105059" anchor="b">
                    <a:solidFill>
                      <a:srgbClr val="FBD84B"/>
                    </a:solidFill>
                  </a:tcPr>
                </a:tc>
                <a:tc>
                  <a:txBody>
                    <a:bodyPr/>
                    <a:lstStyle/>
                    <a:p>
                      <a:pPr algn="ctr"/>
                      <a:r>
                        <a:rPr lang="en-US" sz="1400" dirty="0" smtClean="0">
                          <a:solidFill>
                            <a:schemeClr val="tx1"/>
                          </a:solidFill>
                        </a:rPr>
                        <a:t>P VALUE</a:t>
                      </a:r>
                      <a:endParaRPr lang="en-US" sz="1400" dirty="0">
                        <a:solidFill>
                          <a:schemeClr val="tx1"/>
                        </a:solidFill>
                      </a:endParaRPr>
                    </a:p>
                  </a:txBody>
                  <a:tcPr marL="105059" marR="105059" anchor="b">
                    <a:solidFill>
                      <a:srgbClr val="FBD84B"/>
                    </a:solidFill>
                  </a:tcPr>
                </a:tc>
              </a:tr>
              <a:tr h="518160">
                <a:tc>
                  <a:txBody>
                    <a:bodyPr/>
                    <a:lstStyle/>
                    <a:p>
                      <a:r>
                        <a:rPr lang="en-US" sz="1600" dirty="0" smtClean="0"/>
                        <a:t>Death before discharge</a:t>
                      </a:r>
                      <a:r>
                        <a:rPr lang="en-US" sz="1600" baseline="0" dirty="0" smtClean="0"/>
                        <a:t> home and breathing without assistance (%)</a:t>
                      </a:r>
                      <a:endParaRPr lang="en-US" sz="1600" dirty="0"/>
                    </a:p>
                  </a:txBody>
                  <a:tcPr marL="105059" marR="105059">
                    <a:solidFill>
                      <a:srgbClr val="FEF8E9"/>
                    </a:solidFill>
                  </a:tcPr>
                </a:tc>
                <a:tc>
                  <a:txBody>
                    <a:bodyPr/>
                    <a:lstStyle/>
                    <a:p>
                      <a:pPr algn="ctr"/>
                      <a:r>
                        <a:rPr lang="en-US" sz="1800" dirty="0" smtClean="0"/>
                        <a:t>31.0</a:t>
                      </a:r>
                      <a:endParaRPr lang="en-US" sz="1800" dirty="0"/>
                    </a:p>
                  </a:txBody>
                  <a:tcPr marL="105059" marR="105059" anchor="ctr">
                    <a:solidFill>
                      <a:srgbClr val="FEF8E9"/>
                    </a:solidFill>
                  </a:tcPr>
                </a:tc>
                <a:tc>
                  <a:txBody>
                    <a:bodyPr/>
                    <a:lstStyle/>
                    <a:p>
                      <a:pPr algn="ctr"/>
                      <a:r>
                        <a:rPr lang="en-US" sz="1800" dirty="0" smtClean="0"/>
                        <a:t>39.8</a:t>
                      </a:r>
                      <a:endParaRPr lang="en-US" sz="1800" dirty="0"/>
                    </a:p>
                  </a:txBody>
                  <a:tcPr marL="105059" marR="105059" anchor="ctr">
                    <a:solidFill>
                      <a:srgbClr val="FEF8E9"/>
                    </a:solidFill>
                  </a:tcPr>
                </a:tc>
                <a:tc>
                  <a:txBody>
                    <a:bodyPr/>
                    <a:lstStyle/>
                    <a:p>
                      <a:pPr algn="ctr"/>
                      <a:r>
                        <a:rPr lang="en-US" sz="1800" dirty="0" smtClean="0"/>
                        <a:t>0.007</a:t>
                      </a:r>
                      <a:endParaRPr lang="en-US" sz="1800" dirty="0"/>
                    </a:p>
                  </a:txBody>
                  <a:tcPr marL="105059" marR="105059" anchor="ctr">
                    <a:solidFill>
                      <a:srgbClr val="FEF8E9"/>
                    </a:solidFill>
                  </a:tcPr>
                </a:tc>
              </a:tr>
              <a:tr h="518160">
                <a:tc>
                  <a:txBody>
                    <a:bodyPr/>
                    <a:lstStyle/>
                    <a:p>
                      <a:r>
                        <a:rPr lang="en-US" sz="1600" dirty="0" smtClean="0"/>
                        <a:t>Breathing without assistance by day 28 (%)</a:t>
                      </a:r>
                      <a:endParaRPr lang="en-US" sz="1600" dirty="0"/>
                    </a:p>
                  </a:txBody>
                  <a:tcPr marL="105059" marR="105059">
                    <a:noFill/>
                  </a:tcPr>
                </a:tc>
                <a:tc>
                  <a:txBody>
                    <a:bodyPr/>
                    <a:lstStyle/>
                    <a:p>
                      <a:pPr algn="ctr"/>
                      <a:r>
                        <a:rPr lang="en-US" sz="1800" dirty="0" smtClean="0"/>
                        <a:t>65.7</a:t>
                      </a:r>
                      <a:endParaRPr lang="en-US" sz="1800" dirty="0"/>
                    </a:p>
                  </a:txBody>
                  <a:tcPr marL="105059" marR="105059" anchor="ctr">
                    <a:noFill/>
                  </a:tcPr>
                </a:tc>
                <a:tc>
                  <a:txBody>
                    <a:bodyPr/>
                    <a:lstStyle/>
                    <a:p>
                      <a:pPr algn="ctr"/>
                      <a:r>
                        <a:rPr lang="en-US" sz="1800" dirty="0" smtClean="0"/>
                        <a:t>55.0</a:t>
                      </a:r>
                      <a:endParaRPr lang="en-US" sz="1800" dirty="0"/>
                    </a:p>
                  </a:txBody>
                  <a:tcPr marL="105059" marR="105059" anchor="ctr">
                    <a:noFill/>
                  </a:tcPr>
                </a:tc>
                <a:tc>
                  <a:txBody>
                    <a:bodyPr/>
                    <a:lstStyle/>
                    <a:p>
                      <a:pPr algn="ctr"/>
                      <a:r>
                        <a:rPr lang="en-US" sz="1800" dirty="0" smtClean="0"/>
                        <a:t>&lt;0.001</a:t>
                      </a:r>
                      <a:endParaRPr lang="en-US" sz="1800" dirty="0"/>
                    </a:p>
                  </a:txBody>
                  <a:tcPr marL="105059" marR="105059" anchor="ctr">
                    <a:noFill/>
                  </a:tcPr>
                </a:tc>
              </a:tr>
              <a:tr h="518160">
                <a:tc>
                  <a:txBody>
                    <a:bodyPr/>
                    <a:lstStyle/>
                    <a:p>
                      <a:r>
                        <a:rPr lang="en-US" sz="1600" dirty="0" smtClean="0"/>
                        <a:t>Number of ventilator-free</a:t>
                      </a:r>
                      <a:r>
                        <a:rPr lang="en-US" sz="1600" baseline="0" dirty="0" smtClean="0"/>
                        <a:t> days, days 1 to 28</a:t>
                      </a:r>
                      <a:endParaRPr lang="en-US" sz="1600" dirty="0"/>
                    </a:p>
                  </a:txBody>
                  <a:tcPr marL="105059" marR="105059">
                    <a:solidFill>
                      <a:srgbClr val="FEF8E9"/>
                    </a:solidFill>
                  </a:tcPr>
                </a:tc>
                <a:tc>
                  <a:txBody>
                    <a:bodyPr/>
                    <a:lstStyle/>
                    <a:p>
                      <a:pPr algn="ctr"/>
                      <a:r>
                        <a:rPr lang="en-US" sz="1800" dirty="0" smtClean="0"/>
                        <a:t>12±11</a:t>
                      </a:r>
                      <a:endParaRPr lang="en-US" sz="1800" dirty="0"/>
                    </a:p>
                  </a:txBody>
                  <a:tcPr marL="105059" marR="105059" anchor="ctr">
                    <a:solidFill>
                      <a:srgbClr val="FEF8E9"/>
                    </a:solidFill>
                  </a:tcPr>
                </a:tc>
                <a:tc>
                  <a:txBody>
                    <a:bodyPr/>
                    <a:lstStyle/>
                    <a:p>
                      <a:pPr algn="ctr"/>
                      <a:r>
                        <a:rPr lang="en-US" sz="1800" dirty="0" smtClean="0"/>
                        <a:t>10±11</a:t>
                      </a:r>
                      <a:endParaRPr lang="en-US" sz="1800" dirty="0"/>
                    </a:p>
                  </a:txBody>
                  <a:tcPr marL="105059" marR="105059" anchor="ctr">
                    <a:solidFill>
                      <a:srgbClr val="FEF8E9"/>
                    </a:solidFill>
                  </a:tcPr>
                </a:tc>
                <a:tc>
                  <a:txBody>
                    <a:bodyPr/>
                    <a:lstStyle/>
                    <a:p>
                      <a:pPr algn="ctr"/>
                      <a:r>
                        <a:rPr lang="en-US" sz="1800" dirty="0" smtClean="0"/>
                        <a:t>0.007</a:t>
                      </a:r>
                      <a:endParaRPr lang="en-US" sz="1800" dirty="0"/>
                    </a:p>
                  </a:txBody>
                  <a:tcPr marL="105059" marR="105059" anchor="ctr">
                    <a:solidFill>
                      <a:srgbClr val="FEF8E9"/>
                    </a:solidFill>
                  </a:tcPr>
                </a:tc>
              </a:tr>
              <a:tr h="518160">
                <a:tc>
                  <a:txBody>
                    <a:bodyPr/>
                    <a:lstStyle/>
                    <a:p>
                      <a:r>
                        <a:rPr lang="en-US" sz="1600" dirty="0" smtClean="0"/>
                        <a:t>Barotrauma, days 1 to 28</a:t>
                      </a:r>
                      <a:endParaRPr lang="en-US" sz="1600" dirty="0"/>
                    </a:p>
                  </a:txBody>
                  <a:tcPr marL="105059" marR="105059">
                    <a:noFill/>
                  </a:tcPr>
                </a:tc>
                <a:tc>
                  <a:txBody>
                    <a:bodyPr/>
                    <a:lstStyle/>
                    <a:p>
                      <a:pPr algn="ctr"/>
                      <a:r>
                        <a:rPr lang="en-US" sz="1800" dirty="0" smtClean="0"/>
                        <a:t>10</a:t>
                      </a:r>
                      <a:endParaRPr lang="en-US" sz="1800" dirty="0"/>
                    </a:p>
                  </a:txBody>
                  <a:tcPr marL="105059" marR="105059" anchor="ctr">
                    <a:noFill/>
                  </a:tcPr>
                </a:tc>
                <a:tc>
                  <a:txBody>
                    <a:bodyPr/>
                    <a:lstStyle/>
                    <a:p>
                      <a:pPr algn="ctr"/>
                      <a:r>
                        <a:rPr lang="en-US" sz="1800" dirty="0" smtClean="0"/>
                        <a:t>11</a:t>
                      </a:r>
                      <a:endParaRPr lang="en-US" sz="1800" dirty="0"/>
                    </a:p>
                  </a:txBody>
                  <a:tcPr marL="105059" marR="105059" anchor="ctr">
                    <a:noFill/>
                  </a:tcPr>
                </a:tc>
                <a:tc>
                  <a:txBody>
                    <a:bodyPr/>
                    <a:lstStyle/>
                    <a:p>
                      <a:pPr algn="ctr"/>
                      <a:r>
                        <a:rPr lang="en-US" sz="1800" dirty="0" smtClean="0"/>
                        <a:t>0.430</a:t>
                      </a:r>
                      <a:endParaRPr lang="en-US" sz="1800" dirty="0"/>
                    </a:p>
                  </a:txBody>
                  <a:tcPr marL="105059" marR="105059" anchor="ctr">
                    <a:noFill/>
                  </a:tcPr>
                </a:tc>
              </a:tr>
              <a:tr h="370840">
                <a:tc>
                  <a:txBody>
                    <a:bodyPr/>
                    <a:lstStyle/>
                    <a:p>
                      <a:r>
                        <a:rPr lang="en-US" sz="1600" dirty="0" smtClean="0"/>
                        <a:t>Number of days without failure of nonpulmonary organs or systems, days 1 to 28</a:t>
                      </a:r>
                      <a:endParaRPr lang="en-US" sz="1600" dirty="0"/>
                    </a:p>
                  </a:txBody>
                  <a:tcPr marL="105059" marR="105059">
                    <a:solidFill>
                      <a:srgbClr val="FEF8E9"/>
                    </a:solidFill>
                  </a:tcPr>
                </a:tc>
                <a:tc>
                  <a:txBody>
                    <a:bodyPr/>
                    <a:lstStyle/>
                    <a:p>
                      <a:pPr algn="ctr"/>
                      <a:r>
                        <a:rPr lang="en-US" sz="1800" dirty="0" smtClean="0"/>
                        <a:t>15±11</a:t>
                      </a:r>
                      <a:endParaRPr lang="en-US" sz="1800" dirty="0"/>
                    </a:p>
                  </a:txBody>
                  <a:tcPr marL="105059" marR="105059" anchor="ctr">
                    <a:solidFill>
                      <a:srgbClr val="FEF8E9"/>
                    </a:solidFill>
                  </a:tcPr>
                </a:tc>
                <a:tc>
                  <a:txBody>
                    <a:bodyPr/>
                    <a:lstStyle/>
                    <a:p>
                      <a:pPr algn="ctr"/>
                      <a:r>
                        <a:rPr lang="en-US" sz="1800" dirty="0" smtClean="0"/>
                        <a:t>12±11</a:t>
                      </a:r>
                      <a:endParaRPr lang="en-US" sz="1800" dirty="0"/>
                    </a:p>
                  </a:txBody>
                  <a:tcPr marL="105059" marR="105059" anchor="ctr">
                    <a:solidFill>
                      <a:srgbClr val="FEF8E9"/>
                    </a:solidFill>
                  </a:tcPr>
                </a:tc>
                <a:tc>
                  <a:txBody>
                    <a:bodyPr/>
                    <a:lstStyle/>
                    <a:p>
                      <a:pPr algn="ctr"/>
                      <a:r>
                        <a:rPr lang="en-US" sz="1800" dirty="0" smtClean="0"/>
                        <a:t>0.006</a:t>
                      </a:r>
                      <a:endParaRPr lang="en-US" sz="1800" dirty="0"/>
                    </a:p>
                  </a:txBody>
                  <a:tcPr marL="105059" marR="105059" anchor="ctr">
                    <a:solidFill>
                      <a:srgbClr val="FEF8E9"/>
                    </a:solidFill>
                  </a:tcPr>
                </a:tc>
              </a:tr>
            </a:tbl>
          </a:graphicData>
        </a:graphic>
      </p:graphicFrame>
      <p:sp>
        <p:nvSpPr>
          <p:cNvPr id="5" name="TextBox 4"/>
          <p:cNvSpPr txBox="1"/>
          <p:nvPr/>
        </p:nvSpPr>
        <p:spPr>
          <a:xfrm>
            <a:off x="457200" y="4876800"/>
            <a:ext cx="8229600" cy="738664"/>
          </a:xfrm>
          <a:prstGeom prst="rect">
            <a:avLst/>
          </a:prstGeom>
          <a:noFill/>
        </p:spPr>
        <p:txBody>
          <a:bodyPr wrap="square" rtlCol="0">
            <a:spAutoFit/>
          </a:bodyPr>
          <a:lstStyle/>
          <a:p>
            <a:r>
              <a:rPr lang="en-US" sz="1050" dirty="0" smtClean="0">
                <a:solidFill>
                  <a:schemeClr val="tx1">
                    <a:lumMod val="65000"/>
                    <a:lumOff val="35000"/>
                  </a:schemeClr>
                </a:solidFill>
                <a:latin typeface="Calibri" charset="0"/>
                <a:ea typeface="Calibri" charset="0"/>
                <a:cs typeface="Calibri" charset="0"/>
              </a:rPr>
              <a:t>Plus–minus values are means ±SD. The number of ventilator-free days is the mean number of days from day 1 to day 28 on which the patient had been breathing without assistance for at least 48 consecutive hours. Barotrauma was defined as any new pneumothorax, pneumomediastinum, or subcutaneous emphysema, or a pneumatocele that was more than 2 cm in diameter. Organ and system failures were defined as described in the Methods section.</a:t>
            </a:r>
            <a:endParaRPr lang="en-US" sz="1050" dirty="0">
              <a:solidFill>
                <a:schemeClr val="tx1">
                  <a:lumMod val="65000"/>
                  <a:lumOff val="35000"/>
                </a:schemeClr>
              </a:solidFill>
              <a:latin typeface="Calibri" charset="0"/>
              <a:ea typeface="Calibri" charset="0"/>
              <a:cs typeface="Calibri" charset="0"/>
            </a:endParaRPr>
          </a:p>
        </p:txBody>
      </p:sp>
      <p:sp>
        <p:nvSpPr>
          <p:cNvPr id="6" name="Rectangle 5"/>
          <p:cNvSpPr/>
          <p:nvPr/>
        </p:nvSpPr>
        <p:spPr>
          <a:xfrm>
            <a:off x="4192621" y="5715000"/>
            <a:ext cx="4953000" cy="577081"/>
          </a:xfrm>
          <a:prstGeom prst="rect">
            <a:avLst/>
          </a:prstGeom>
        </p:spPr>
        <p:txBody>
          <a:bodyPr wrap="square">
            <a:spAutoFit/>
          </a:bodyPr>
          <a:lstStyle/>
          <a:p>
            <a:r>
              <a:rPr lang="en-US" sz="1050" dirty="0" smtClean="0">
                <a:ea typeface="Arial Unicode MS" charset="0"/>
                <a:cs typeface="Arial Unicode MS" charset="0"/>
              </a:rPr>
              <a:t>1. </a:t>
            </a:r>
            <a:r>
              <a:rPr lang="sk-SK" sz="1050" dirty="0" smtClean="0">
                <a:ea typeface="Arial Unicode MS" charset="0"/>
                <a:cs typeface="Arial Unicode MS" charset="0"/>
              </a:rPr>
              <a:t>Ventilation </a:t>
            </a:r>
            <a:r>
              <a:rPr lang="sk-SK" sz="1050" dirty="0">
                <a:ea typeface="Arial Unicode MS" charset="0"/>
                <a:cs typeface="Arial Unicode MS" charset="0"/>
              </a:rPr>
              <a:t>with lower tidal volumes as compared with traditional tidal volumes for acute lung injury and the acute respiratory distress syndrome. The Acute Respiratory Distress Syndrome Network. N Engl J Med. 2000</a:t>
            </a:r>
            <a:r>
              <a:rPr lang="en-US" sz="1050" dirty="0">
                <a:ea typeface="Arial Unicode MS" charset="0"/>
                <a:cs typeface="Arial Unicode MS" charset="0"/>
              </a:rPr>
              <a:t> </a:t>
            </a:r>
            <a:r>
              <a:rPr lang="sk-SK" sz="1050" dirty="0">
                <a:ea typeface="Arial Unicode MS" charset="0"/>
                <a:cs typeface="Arial Unicode MS" charset="0"/>
              </a:rPr>
              <a:t>342(18):1301-8. PMID: 10793162.</a:t>
            </a:r>
            <a:endParaRPr lang="en-US" sz="1050" dirty="0"/>
          </a:p>
        </p:txBody>
      </p:sp>
    </p:spTree>
    <p:extLst>
      <p:ext uri="{BB962C8B-B14F-4D97-AF65-F5344CB8AC3E}">
        <p14:creationId xmlns:p14="http://schemas.microsoft.com/office/powerpoint/2010/main" val="825333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LTVV in ARDS</a:t>
            </a:r>
            <a:endParaRPr lang="en-US" dirty="0"/>
          </a:p>
        </p:txBody>
      </p:sp>
      <p:sp>
        <p:nvSpPr>
          <p:cNvPr id="3" name="Content Placeholder 2"/>
          <p:cNvSpPr>
            <a:spLocks noGrp="1"/>
          </p:cNvSpPr>
          <p:nvPr>
            <p:ph idx="1"/>
          </p:nvPr>
        </p:nvSpPr>
        <p:spPr>
          <a:xfrm>
            <a:off x="457200" y="1007761"/>
            <a:ext cx="8229600" cy="4734296"/>
          </a:xfrm>
        </p:spPr>
        <p:txBody>
          <a:bodyPr>
            <a:noAutofit/>
          </a:bodyPr>
          <a:lstStyle/>
          <a:p>
            <a:r>
              <a:rPr lang="en-US" sz="2800" dirty="0"/>
              <a:t>L</a:t>
            </a:r>
            <a:r>
              <a:rPr lang="en-US" sz="2800" dirty="0" smtClean="0"/>
              <a:t>arge V</a:t>
            </a:r>
            <a:r>
              <a:rPr lang="en-US" sz="2800" baseline="-25000" dirty="0"/>
              <a:t>t</a:t>
            </a:r>
            <a:r>
              <a:rPr lang="en-US" sz="2800" dirty="0" smtClean="0"/>
              <a:t> and the high pressures it generates were harmful</a:t>
            </a:r>
            <a:r>
              <a:rPr lang="en-US" sz="2800" baseline="30000" dirty="0" smtClean="0"/>
              <a:t>3,4</a:t>
            </a:r>
            <a:endParaRPr lang="en-US" sz="2800" dirty="0" smtClean="0"/>
          </a:p>
          <a:p>
            <a:r>
              <a:rPr lang="en-US" sz="2800" dirty="0" smtClean="0"/>
              <a:t>LTVV became the mainstay of ARDS management</a:t>
            </a:r>
          </a:p>
          <a:p>
            <a:pPr lvl="1"/>
            <a:r>
              <a:rPr lang="en-US" sz="2300" dirty="0" smtClean="0"/>
              <a:t>Ventilate with V</a:t>
            </a:r>
            <a:r>
              <a:rPr lang="en-US" sz="2300" baseline="-25000" dirty="0"/>
              <a:t>t</a:t>
            </a:r>
            <a:r>
              <a:rPr lang="en-US" sz="2300" dirty="0" smtClean="0"/>
              <a:t> of 4–6 cc/kg PBW</a:t>
            </a:r>
          </a:p>
          <a:p>
            <a:pPr lvl="1"/>
            <a:r>
              <a:rPr lang="en-US" sz="2300" dirty="0" smtClean="0"/>
              <a:t>Plateau pressures should be measured, documented, and targeted to be no more then 30 cm H</a:t>
            </a:r>
            <a:r>
              <a:rPr lang="en-US" sz="2300" baseline="-25000" dirty="0" smtClean="0"/>
              <a:t>2</a:t>
            </a:r>
            <a:r>
              <a:rPr lang="en-US" sz="2300" dirty="0" smtClean="0"/>
              <a:t>0 (too difficult to measure transpulmonary pressures clinically)</a:t>
            </a:r>
          </a:p>
          <a:p>
            <a:pPr lvl="1"/>
            <a:r>
              <a:rPr lang="en-US" sz="2300" dirty="0" smtClean="0"/>
              <a:t>PEEP/FIO</a:t>
            </a:r>
            <a:r>
              <a:rPr lang="en-US" sz="2300" baseline="-25000" dirty="0" smtClean="0"/>
              <a:t>2</a:t>
            </a:r>
            <a:r>
              <a:rPr lang="en-US" sz="2300" dirty="0" smtClean="0"/>
              <a:t> escalation and de-escalation algorithm</a:t>
            </a:r>
          </a:p>
        </p:txBody>
      </p:sp>
      <p:sp>
        <p:nvSpPr>
          <p:cNvPr id="4" name="TextBox 3"/>
          <p:cNvSpPr txBox="1"/>
          <p:nvPr/>
        </p:nvSpPr>
        <p:spPr>
          <a:xfrm>
            <a:off x="990600" y="4626114"/>
            <a:ext cx="6858000"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solidFill>
                  <a:schemeClr val="tx1"/>
                </a:solidFill>
                <a:latin typeface="Calibri" charset="0"/>
                <a:ea typeface="Calibri" charset="0"/>
                <a:cs typeface="Calibri" charset="0"/>
              </a:rPr>
              <a:t>PBW = </a:t>
            </a:r>
            <a:r>
              <a:rPr lang="en-US" sz="2000" dirty="0">
                <a:solidFill>
                  <a:schemeClr val="tx1"/>
                </a:solidFill>
                <a:latin typeface="Calibri" charset="0"/>
                <a:ea typeface="Calibri" charset="0"/>
                <a:cs typeface="Calibri" charset="0"/>
              </a:rPr>
              <a:t>p</a:t>
            </a:r>
            <a:r>
              <a:rPr lang="en-US" sz="2000" dirty="0" smtClean="0">
                <a:solidFill>
                  <a:schemeClr val="tx1"/>
                </a:solidFill>
                <a:latin typeface="Calibri" charset="0"/>
                <a:ea typeface="Calibri" charset="0"/>
                <a:cs typeface="Calibri" charset="0"/>
              </a:rPr>
              <a:t>redicted </a:t>
            </a:r>
            <a:r>
              <a:rPr lang="en-US" sz="2000" dirty="0">
                <a:solidFill>
                  <a:schemeClr val="tx1"/>
                </a:solidFill>
                <a:latin typeface="Calibri" charset="0"/>
                <a:ea typeface="Calibri" charset="0"/>
                <a:cs typeface="Calibri" charset="0"/>
              </a:rPr>
              <a:t>b</a:t>
            </a:r>
            <a:r>
              <a:rPr lang="en-US" sz="2000" dirty="0" smtClean="0">
                <a:solidFill>
                  <a:schemeClr val="tx1"/>
                </a:solidFill>
                <a:latin typeface="Calibri" charset="0"/>
                <a:ea typeface="Calibri" charset="0"/>
                <a:cs typeface="Calibri" charset="0"/>
              </a:rPr>
              <a:t>ody weight</a:t>
            </a:r>
          </a:p>
          <a:p>
            <a:pPr algn="ctr"/>
            <a:endParaRPr lang="en-US" sz="800" dirty="0" smtClean="0">
              <a:solidFill>
                <a:schemeClr val="tx1"/>
              </a:solidFill>
              <a:latin typeface="Calibri" charset="0"/>
              <a:ea typeface="Calibri" charset="0"/>
              <a:cs typeface="Calibri" charset="0"/>
            </a:endParaRPr>
          </a:p>
          <a:p>
            <a:pPr algn="ctr"/>
            <a:r>
              <a:rPr lang="en-US" sz="2000" dirty="0" smtClean="0">
                <a:solidFill>
                  <a:schemeClr val="tx1"/>
                </a:solidFill>
                <a:latin typeface="Calibri" charset="0"/>
                <a:ea typeface="Calibri" charset="0"/>
                <a:cs typeface="Calibri" charset="0"/>
              </a:rPr>
              <a:t>It is based on weight and gender.</a:t>
            </a:r>
            <a:endParaRPr lang="en-US" sz="2000" dirty="0">
              <a:solidFill>
                <a:schemeClr val="tx1"/>
              </a:solidFill>
              <a:latin typeface="Calibri" charset="0"/>
              <a:ea typeface="Calibri" charset="0"/>
              <a:cs typeface="Calibri" charset="0"/>
            </a:endParaRPr>
          </a:p>
        </p:txBody>
      </p:sp>
      <p:sp>
        <p:nvSpPr>
          <p:cNvPr id="5" name="Rectangle 4"/>
          <p:cNvSpPr/>
          <p:nvPr/>
        </p:nvSpPr>
        <p:spPr>
          <a:xfrm>
            <a:off x="4114800" y="5542255"/>
            <a:ext cx="5029200" cy="938719"/>
          </a:xfrm>
          <a:prstGeom prst="rect">
            <a:avLst/>
          </a:prstGeom>
        </p:spPr>
        <p:txBody>
          <a:bodyPr wrap="square">
            <a:spAutoFit/>
          </a:bodyPr>
          <a:lstStyle/>
          <a:p>
            <a:pPr>
              <a:spcAft>
                <a:spcPts val="600"/>
              </a:spcAft>
            </a:pPr>
            <a:r>
              <a:rPr lang="en-US" sz="1000" dirty="0" smtClean="0"/>
              <a:t>3. Putensen </a:t>
            </a:r>
            <a:r>
              <a:rPr lang="en-US" sz="1000" dirty="0"/>
              <a:t>C, Theuerkauf N, Zinserling J, et al. Meta-analysis: ventilation strategies and outcomes of the acute respiratory distress syndrome and acute lung injury. Ann Intern Med. 2009 151(8):566-76. PMID: </a:t>
            </a:r>
            <a:r>
              <a:rPr lang="en-US" sz="1000" dirty="0" smtClean="0"/>
              <a:t>19841457.</a:t>
            </a:r>
          </a:p>
          <a:p>
            <a:r>
              <a:rPr lang="en-US" sz="1000" dirty="0" smtClean="0"/>
              <a:t>4. Girard </a:t>
            </a:r>
            <a:r>
              <a:rPr lang="en-US" sz="1000" dirty="0"/>
              <a:t>TD, Bernard GR. Mechanical ventilation in ARDS: a state-of-the-art review. Chest. 2007 131(3):921-9. PMID: 17356115.</a:t>
            </a:r>
          </a:p>
        </p:txBody>
      </p:sp>
    </p:spTree>
    <p:extLst>
      <p:ext uri="{BB962C8B-B14F-4D97-AF65-F5344CB8AC3E}">
        <p14:creationId xmlns:p14="http://schemas.microsoft.com/office/powerpoint/2010/main" val="4085941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Beyond ARDS? Emerging Evidence</a:t>
            </a:r>
            <a:r>
              <a:rPr lang="en-US" baseline="30000" dirty="0" smtClean="0"/>
              <a:t>5</a:t>
            </a:r>
            <a:endParaRPr lang="en-US" baseline="30000" dirty="0"/>
          </a:p>
        </p:txBody>
      </p:sp>
      <p:sp>
        <p:nvSpPr>
          <p:cNvPr id="3" name="Content Placeholder 2"/>
          <p:cNvSpPr>
            <a:spLocks noGrp="1"/>
          </p:cNvSpPr>
          <p:nvPr>
            <p:ph idx="1"/>
          </p:nvPr>
        </p:nvSpPr>
        <p:spPr>
          <a:xfrm>
            <a:off x="427220" y="990600"/>
            <a:ext cx="8229600" cy="4419600"/>
          </a:xfrm>
        </p:spPr>
        <p:txBody>
          <a:bodyPr>
            <a:noAutofit/>
          </a:bodyPr>
          <a:lstStyle/>
          <a:p>
            <a:pPr marL="0" indent="0">
              <a:buNone/>
            </a:pPr>
            <a:r>
              <a:rPr lang="en-US" sz="2800" dirty="0" smtClean="0">
                <a:solidFill>
                  <a:srgbClr val="4BACC6"/>
                </a:solidFill>
              </a:rPr>
              <a:t>Multi-hit theor</a:t>
            </a:r>
            <a:r>
              <a:rPr lang="en-US" sz="2800" dirty="0">
                <a:solidFill>
                  <a:srgbClr val="4BACC6"/>
                </a:solidFill>
              </a:rPr>
              <a:t>y</a:t>
            </a:r>
            <a:endParaRPr lang="en-US" sz="2800" dirty="0" smtClean="0">
              <a:solidFill>
                <a:srgbClr val="4BACC6"/>
              </a:solidFill>
            </a:endParaRPr>
          </a:p>
          <a:p>
            <a:pPr marL="342900" lvl="1" indent="-342900">
              <a:buFontTx/>
              <a:buChar char="•"/>
            </a:pPr>
            <a:r>
              <a:rPr lang="en-US" sz="2400" dirty="0" smtClean="0"/>
              <a:t>Priming: initial insult  → at </a:t>
            </a:r>
            <a:r>
              <a:rPr lang="en-US" sz="2400" dirty="0"/>
              <a:t>r</a:t>
            </a:r>
            <a:r>
              <a:rPr lang="en-US" sz="2400" dirty="0" smtClean="0"/>
              <a:t>isk </a:t>
            </a:r>
            <a:r>
              <a:rPr lang="en-US" sz="2400" dirty="0"/>
              <a:t>for </a:t>
            </a:r>
            <a:r>
              <a:rPr lang="en-US" sz="2400" dirty="0" smtClean="0"/>
              <a:t>ARDS</a:t>
            </a:r>
          </a:p>
          <a:p>
            <a:pPr lvl="1"/>
            <a:r>
              <a:rPr lang="en-US" sz="2000" dirty="0" smtClean="0"/>
              <a:t>Pneumonia </a:t>
            </a:r>
          </a:p>
          <a:p>
            <a:pPr lvl="1"/>
            <a:r>
              <a:rPr lang="en-US" sz="2000" dirty="0" smtClean="0"/>
              <a:t>Sepsis</a:t>
            </a:r>
          </a:p>
          <a:p>
            <a:pPr lvl="1"/>
            <a:r>
              <a:rPr lang="en-US" sz="2000" dirty="0" smtClean="0"/>
              <a:t>Trauma </a:t>
            </a:r>
          </a:p>
          <a:p>
            <a:pPr lvl="1"/>
            <a:r>
              <a:rPr lang="en-US" sz="2000" dirty="0" smtClean="0"/>
              <a:t>Noncardiogenic shock </a:t>
            </a:r>
          </a:p>
          <a:p>
            <a:pPr lvl="1"/>
            <a:r>
              <a:rPr lang="en-US" sz="2000" dirty="0"/>
              <a:t>M</a:t>
            </a:r>
            <a:r>
              <a:rPr lang="en-US" sz="2000" dirty="0" smtClean="0"/>
              <a:t>ultiple transfusions</a:t>
            </a:r>
            <a:endParaRPr lang="en-US" sz="2000" dirty="0"/>
          </a:p>
          <a:p>
            <a:pPr lvl="1"/>
            <a:r>
              <a:rPr lang="en-US" sz="2000" dirty="0" smtClean="0"/>
              <a:t>Cardiopulmonary bypass</a:t>
            </a:r>
          </a:p>
          <a:p>
            <a:r>
              <a:rPr lang="en-US" sz="2400" dirty="0" smtClean="0"/>
              <a:t>Large V</a:t>
            </a:r>
            <a:r>
              <a:rPr lang="en-US" sz="2400" baseline="-25000" dirty="0"/>
              <a:t>t</a:t>
            </a:r>
            <a:r>
              <a:rPr lang="en-US" sz="2400" dirty="0" smtClean="0"/>
              <a:t> and large transpulmonary pressures leads to amplification of inflammation and ventilator induced lung injury (iatrogenic ARDS)</a:t>
            </a:r>
            <a:endParaRPr lang="en-US" sz="2800" dirty="0" smtClean="0"/>
          </a:p>
          <a:p>
            <a:endParaRPr lang="en-US" sz="2800" dirty="0" smtClean="0"/>
          </a:p>
          <a:p>
            <a:endParaRPr lang="en-US" sz="2800" dirty="0" smtClean="0"/>
          </a:p>
          <a:p>
            <a:pPr lvl="1"/>
            <a:endParaRPr lang="en-US" sz="2400" dirty="0"/>
          </a:p>
        </p:txBody>
      </p:sp>
      <p:sp>
        <p:nvSpPr>
          <p:cNvPr id="4" name="TextBox 3"/>
          <p:cNvSpPr txBox="1"/>
          <p:nvPr/>
        </p:nvSpPr>
        <p:spPr>
          <a:xfrm>
            <a:off x="4800600" y="5791199"/>
            <a:ext cx="4267200" cy="577081"/>
          </a:xfrm>
          <a:prstGeom prst="rect">
            <a:avLst/>
          </a:prstGeom>
          <a:noFill/>
        </p:spPr>
        <p:txBody>
          <a:bodyPr wrap="square" rtlCol="0">
            <a:spAutoFit/>
          </a:bodyPr>
          <a:lstStyle/>
          <a:p>
            <a:pPr>
              <a:buFont typeface="+mj-lt"/>
              <a:buAutoNum type="arabicPeriod" startAt="5"/>
            </a:pPr>
            <a:r>
              <a:rPr lang="en-US" sz="1050" dirty="0" smtClean="0"/>
              <a:t> Lellouche </a:t>
            </a:r>
            <a:r>
              <a:rPr lang="en-US" sz="1050" dirty="0"/>
              <a:t>F, Lipes J. Prophylactic protective ventilation: lower tidal volumes for all critically ill patients?  Intensive Care Med. 2013 39(1):6-15. PMID: 23108608.</a:t>
            </a:r>
          </a:p>
        </p:txBody>
      </p:sp>
    </p:spTree>
    <p:extLst>
      <p:ext uri="{BB962C8B-B14F-4D97-AF65-F5344CB8AC3E}">
        <p14:creationId xmlns:p14="http://schemas.microsoft.com/office/powerpoint/2010/main" val="59719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ARDS? Emerging Evidence</a:t>
            </a:r>
            <a:r>
              <a:rPr lang="en-US" baseline="30000" dirty="0"/>
              <a:t>5</a:t>
            </a:r>
            <a:endParaRPr lang="en-US" dirty="0"/>
          </a:p>
        </p:txBody>
      </p:sp>
      <p:grpSp>
        <p:nvGrpSpPr>
          <p:cNvPr id="3" name="Group 2"/>
          <p:cNvGrpSpPr/>
          <p:nvPr/>
        </p:nvGrpSpPr>
        <p:grpSpPr>
          <a:xfrm>
            <a:off x="590541" y="1281185"/>
            <a:ext cx="8389710" cy="4462279"/>
            <a:chOff x="603743" y="2268179"/>
            <a:chExt cx="8389710" cy="4462279"/>
          </a:xfrm>
        </p:grpSpPr>
        <p:sp>
          <p:nvSpPr>
            <p:cNvPr id="10" name="TextBox 9"/>
            <p:cNvSpPr txBox="1"/>
            <p:nvPr/>
          </p:nvSpPr>
          <p:spPr>
            <a:xfrm>
              <a:off x="603743" y="3383255"/>
              <a:ext cx="2429191" cy="400110"/>
            </a:xfrm>
            <a:prstGeom prst="rect">
              <a:avLst/>
            </a:prstGeom>
            <a:noFill/>
          </p:spPr>
          <p:txBody>
            <a:bodyPr wrap="none" rtlCol="0">
              <a:spAutoFit/>
            </a:bodyPr>
            <a:lstStyle/>
            <a:p>
              <a:pPr algn="ctr"/>
              <a:r>
                <a:rPr lang="en-US" sz="2000" b="1" dirty="0" smtClean="0">
                  <a:cs typeface="Arial"/>
                </a:rPr>
                <a:t>Indirect lung insult**</a:t>
              </a:r>
              <a:endParaRPr lang="en-US" sz="2000" b="1" dirty="0">
                <a:cs typeface="Arial"/>
              </a:endParaRPr>
            </a:p>
          </p:txBody>
        </p:sp>
        <p:sp>
          <p:nvSpPr>
            <p:cNvPr id="13" name="TextBox 12"/>
            <p:cNvSpPr txBox="1"/>
            <p:nvPr/>
          </p:nvSpPr>
          <p:spPr>
            <a:xfrm>
              <a:off x="4356602" y="2365449"/>
              <a:ext cx="1606274" cy="1200329"/>
            </a:xfrm>
            <a:prstGeom prst="rect">
              <a:avLst/>
            </a:prstGeom>
            <a:noFill/>
          </p:spPr>
          <p:txBody>
            <a:bodyPr wrap="none" rtlCol="0">
              <a:spAutoFit/>
            </a:bodyPr>
            <a:lstStyle/>
            <a:p>
              <a:r>
                <a:rPr lang="en-US" sz="2400" b="1" dirty="0" smtClean="0"/>
                <a:t>Ventilator-</a:t>
              </a:r>
            </a:p>
            <a:p>
              <a:r>
                <a:rPr lang="en-US" sz="2400" b="1" dirty="0" smtClean="0"/>
                <a:t>Induced </a:t>
              </a:r>
            </a:p>
            <a:p>
              <a:r>
                <a:rPr lang="en-US" sz="2400" b="1" dirty="0" smtClean="0"/>
                <a:t>Lung Injury</a:t>
              </a:r>
              <a:endParaRPr lang="en-US" sz="2400" b="1" dirty="0"/>
            </a:p>
          </p:txBody>
        </p:sp>
        <p:sp>
          <p:nvSpPr>
            <p:cNvPr id="8" name="TextBox 7"/>
            <p:cNvSpPr txBox="1"/>
            <p:nvPr/>
          </p:nvSpPr>
          <p:spPr>
            <a:xfrm>
              <a:off x="635847" y="2268179"/>
              <a:ext cx="2118209" cy="400110"/>
            </a:xfrm>
            <a:prstGeom prst="rect">
              <a:avLst/>
            </a:prstGeom>
            <a:noFill/>
          </p:spPr>
          <p:txBody>
            <a:bodyPr wrap="none" rtlCol="0">
              <a:spAutoFit/>
            </a:bodyPr>
            <a:lstStyle/>
            <a:p>
              <a:pPr algn="ctr"/>
              <a:r>
                <a:rPr lang="en-US" sz="2000" b="1" dirty="0" smtClean="0">
                  <a:cs typeface="Arial"/>
                </a:rPr>
                <a:t>Direct lung insult*	</a:t>
              </a:r>
              <a:endParaRPr lang="en-US" sz="2000" b="1" dirty="0">
                <a:cs typeface="Arial"/>
              </a:endParaRPr>
            </a:p>
          </p:txBody>
        </p:sp>
        <p:sp>
          <p:nvSpPr>
            <p:cNvPr id="4" name="Rectangle 3"/>
            <p:cNvSpPr/>
            <p:nvPr/>
          </p:nvSpPr>
          <p:spPr>
            <a:xfrm>
              <a:off x="621577" y="4422134"/>
              <a:ext cx="3335414" cy="1477328"/>
            </a:xfrm>
            <a:prstGeom prst="rect">
              <a:avLst/>
            </a:prstGeom>
          </p:spPr>
          <p:txBody>
            <a:bodyPr wrap="square">
              <a:spAutoFit/>
            </a:bodyPr>
            <a:lstStyle/>
            <a:p>
              <a:pPr marL="285750" indent="-285750">
                <a:buClr>
                  <a:srgbClr val="4BACC6"/>
                </a:buClr>
                <a:buFont typeface="Arial" panose="020B0604020202020204" pitchFamily="34" charset="0"/>
                <a:buChar char="•"/>
              </a:pPr>
              <a:r>
                <a:rPr lang="en-US" dirty="0" smtClean="0"/>
                <a:t>Pneumonia</a:t>
              </a:r>
              <a:endParaRPr lang="en-US" dirty="0"/>
            </a:p>
            <a:p>
              <a:pPr marL="285750" indent="-285750">
                <a:buClr>
                  <a:srgbClr val="4BACC6"/>
                </a:buClr>
                <a:buFont typeface="Arial" panose="020B0604020202020204" pitchFamily="34" charset="0"/>
                <a:buChar char="•"/>
              </a:pPr>
              <a:r>
                <a:rPr lang="en-US" dirty="0"/>
                <a:t>Aspiration</a:t>
              </a:r>
            </a:p>
            <a:p>
              <a:pPr marL="285750" indent="-285750">
                <a:buClr>
                  <a:srgbClr val="4BACC6"/>
                </a:buClr>
                <a:buFont typeface="Arial" panose="020B0604020202020204" pitchFamily="34" charset="0"/>
                <a:buChar char="•"/>
              </a:pPr>
              <a:r>
                <a:rPr lang="en-US" dirty="0"/>
                <a:t>Toxic inhalation</a:t>
              </a:r>
            </a:p>
            <a:p>
              <a:pPr marL="285750" indent="-285750">
                <a:buClr>
                  <a:srgbClr val="4BACC6"/>
                </a:buClr>
                <a:buFont typeface="Arial" panose="020B0604020202020204" pitchFamily="34" charset="0"/>
                <a:buChar char="•"/>
              </a:pPr>
              <a:r>
                <a:rPr lang="en-US" dirty="0"/>
                <a:t>Pulmonary contusion</a:t>
              </a:r>
            </a:p>
            <a:p>
              <a:pPr marL="285750" indent="-285750">
                <a:buClr>
                  <a:srgbClr val="4BACC6"/>
                </a:buClr>
                <a:buFont typeface="Arial" panose="020B0604020202020204" pitchFamily="34" charset="0"/>
                <a:buChar char="•"/>
              </a:pPr>
              <a:r>
                <a:rPr lang="en-US" dirty="0"/>
                <a:t>Pulmonary vasculitis</a:t>
              </a:r>
            </a:p>
          </p:txBody>
        </p:sp>
        <p:sp>
          <p:nvSpPr>
            <p:cNvPr id="6" name="Rectangle 5"/>
            <p:cNvSpPr/>
            <p:nvPr/>
          </p:nvSpPr>
          <p:spPr>
            <a:xfrm>
              <a:off x="4446060" y="4422134"/>
              <a:ext cx="4547393" cy="2308324"/>
            </a:xfrm>
            <a:prstGeom prst="rect">
              <a:avLst/>
            </a:prstGeom>
          </p:spPr>
          <p:txBody>
            <a:bodyPr wrap="square">
              <a:spAutoFit/>
            </a:bodyPr>
            <a:lstStyle/>
            <a:p>
              <a:pPr marL="285750" indent="-285750">
                <a:buClr>
                  <a:srgbClr val="4BACC6"/>
                </a:buClr>
                <a:buFont typeface="Arial" panose="020B0604020202020204" pitchFamily="34" charset="0"/>
                <a:buChar char="•"/>
              </a:pPr>
              <a:r>
                <a:rPr lang="en-US" dirty="0" smtClean="0"/>
                <a:t>Sepsis</a:t>
              </a:r>
              <a:endParaRPr lang="en-US" dirty="0"/>
            </a:p>
            <a:p>
              <a:pPr marL="285750" indent="-285750">
                <a:buClr>
                  <a:srgbClr val="4BACC6"/>
                </a:buClr>
                <a:buFont typeface="Arial" panose="020B0604020202020204" pitchFamily="34" charset="0"/>
                <a:buChar char="•"/>
              </a:pPr>
              <a:r>
                <a:rPr lang="en-US" dirty="0"/>
                <a:t>Systemic </a:t>
              </a:r>
              <a:r>
                <a:rPr lang="en-US" dirty="0" smtClean="0"/>
                <a:t>inflammatory response syndrome</a:t>
              </a:r>
              <a:endParaRPr lang="en-US" dirty="0"/>
            </a:p>
            <a:p>
              <a:pPr marL="285750" indent="-285750">
                <a:buClr>
                  <a:srgbClr val="4BACC6"/>
                </a:buClr>
                <a:buFont typeface="Arial" panose="020B0604020202020204" pitchFamily="34" charset="0"/>
                <a:buChar char="•"/>
              </a:pPr>
              <a:r>
                <a:rPr lang="en-US" dirty="0"/>
                <a:t>Trauma</a:t>
              </a:r>
            </a:p>
            <a:p>
              <a:pPr marL="285750" indent="-285750">
                <a:buClr>
                  <a:srgbClr val="4BACC6"/>
                </a:buClr>
                <a:buFont typeface="Arial" panose="020B0604020202020204" pitchFamily="34" charset="0"/>
                <a:buChar char="•"/>
              </a:pPr>
              <a:r>
                <a:rPr lang="en-US" dirty="0"/>
                <a:t>Pancreatitis</a:t>
              </a:r>
            </a:p>
            <a:p>
              <a:pPr marL="285750" indent="-285750">
                <a:buClr>
                  <a:srgbClr val="4BACC6"/>
                </a:buClr>
                <a:buFont typeface="Arial" panose="020B0604020202020204" pitchFamily="34" charset="0"/>
                <a:buChar char="•"/>
              </a:pPr>
              <a:r>
                <a:rPr lang="en-US" dirty="0"/>
                <a:t>Post-circulatory arrest</a:t>
              </a:r>
            </a:p>
            <a:p>
              <a:pPr marL="285750" indent="-285750">
                <a:buClr>
                  <a:srgbClr val="4BACC6"/>
                </a:buClr>
                <a:buFont typeface="Arial" panose="020B0604020202020204" pitchFamily="34" charset="0"/>
                <a:buChar char="•"/>
              </a:pPr>
              <a:r>
                <a:rPr lang="en-US" dirty="0"/>
                <a:t>Multiple transfusions</a:t>
              </a:r>
            </a:p>
            <a:p>
              <a:pPr marL="285750" indent="-285750">
                <a:buClr>
                  <a:srgbClr val="4BACC6"/>
                </a:buClr>
                <a:buFont typeface="Arial" panose="020B0604020202020204" pitchFamily="34" charset="0"/>
                <a:buChar char="•"/>
              </a:pPr>
              <a:r>
                <a:rPr lang="en-US" dirty="0"/>
                <a:t>Severe burns</a:t>
              </a:r>
            </a:p>
            <a:p>
              <a:pPr marL="285750" indent="-285750">
                <a:buClr>
                  <a:srgbClr val="4BACC6"/>
                </a:buClr>
                <a:buFont typeface="Arial" panose="020B0604020202020204" pitchFamily="34" charset="0"/>
                <a:buChar char="•"/>
              </a:pPr>
              <a:r>
                <a:rPr lang="en-US" dirty="0"/>
                <a:t>Cardiopulmonary bypass</a:t>
              </a:r>
            </a:p>
          </p:txBody>
        </p:sp>
      </p:grpSp>
      <p:sp>
        <p:nvSpPr>
          <p:cNvPr id="15" name="TextBox 14"/>
          <p:cNvSpPr txBox="1"/>
          <p:nvPr/>
        </p:nvSpPr>
        <p:spPr>
          <a:xfrm>
            <a:off x="4724400" y="5963055"/>
            <a:ext cx="4267200" cy="577081"/>
          </a:xfrm>
          <a:prstGeom prst="rect">
            <a:avLst/>
          </a:prstGeom>
          <a:noFill/>
        </p:spPr>
        <p:txBody>
          <a:bodyPr wrap="square" rtlCol="0">
            <a:spAutoFit/>
          </a:bodyPr>
          <a:lstStyle/>
          <a:p>
            <a:pPr>
              <a:buFont typeface="+mj-lt"/>
              <a:buAutoNum type="arabicPeriod" startAt="5"/>
            </a:pPr>
            <a:r>
              <a:rPr lang="en-US" sz="1050" dirty="0" smtClean="0"/>
              <a:t> Lellouche </a:t>
            </a:r>
            <a:r>
              <a:rPr lang="en-US" sz="1050" dirty="0"/>
              <a:t>F, Lipes J. Prophylactic protective ventilation: lower tidal volumes for all critically ill patients?  Intensive Care Med. 2013 39(1):6-15. PMID: 23108608.</a:t>
            </a:r>
          </a:p>
        </p:txBody>
      </p:sp>
      <p:sp>
        <p:nvSpPr>
          <p:cNvPr id="11" name="Cross 10"/>
          <p:cNvSpPr/>
          <p:nvPr/>
        </p:nvSpPr>
        <p:spPr>
          <a:xfrm>
            <a:off x="3238500" y="1600200"/>
            <a:ext cx="685800" cy="699699"/>
          </a:xfrm>
          <a:prstGeom prst="plus">
            <a:avLst>
              <a:gd name="adj" fmla="val 367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a:off x="6228699" y="170773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543800" y="1723310"/>
            <a:ext cx="1000595" cy="523220"/>
          </a:xfrm>
          <a:prstGeom prst="rect">
            <a:avLst/>
          </a:prstGeom>
          <a:noFill/>
        </p:spPr>
        <p:txBody>
          <a:bodyPr wrap="none" rtlCol="0">
            <a:spAutoFit/>
          </a:bodyPr>
          <a:lstStyle/>
          <a:p>
            <a:r>
              <a:rPr lang="en-US" sz="2800" b="1" dirty="0" smtClean="0"/>
              <a:t>ARDS</a:t>
            </a:r>
            <a:endParaRPr lang="en-US" sz="2800" b="1" dirty="0"/>
          </a:p>
        </p:txBody>
      </p:sp>
      <p:sp>
        <p:nvSpPr>
          <p:cNvPr id="18" name="Rectangle 17"/>
          <p:cNvSpPr>
            <a:spLocks noChangeAspect="1"/>
          </p:cNvSpPr>
          <p:nvPr/>
        </p:nvSpPr>
        <p:spPr>
          <a:xfrm>
            <a:off x="1237893" y="1600200"/>
            <a:ext cx="883575"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solidFill>
                  <a:schemeClr val="tx2">
                    <a:lumMod val="60000"/>
                    <a:lumOff val="40000"/>
                  </a:schemeClr>
                </a:solidFill>
                <a:effectLst/>
              </a:rPr>
              <a:t>OR</a:t>
            </a:r>
            <a:endParaRPr lang="en-US" sz="4400" b="1" cap="none" spc="0" dirty="0">
              <a:ln w="10541" cmpd="sng">
                <a:solidFill>
                  <a:schemeClr val="accent1">
                    <a:shade val="88000"/>
                    <a:satMod val="110000"/>
                  </a:schemeClr>
                </a:solidFill>
                <a:prstDash val="solid"/>
              </a:ln>
              <a:solidFill>
                <a:schemeClr val="tx2">
                  <a:lumMod val="60000"/>
                  <a:lumOff val="40000"/>
                </a:schemeClr>
              </a:solidFill>
              <a:effectLst/>
            </a:endParaRPr>
          </a:p>
        </p:txBody>
      </p:sp>
      <p:sp>
        <p:nvSpPr>
          <p:cNvPr id="14" name="TextBox 13"/>
          <p:cNvSpPr txBox="1"/>
          <p:nvPr/>
        </p:nvSpPr>
        <p:spPr>
          <a:xfrm>
            <a:off x="507230" y="3129064"/>
            <a:ext cx="2349041" cy="400110"/>
          </a:xfrm>
          <a:prstGeom prst="rect">
            <a:avLst/>
          </a:prstGeom>
          <a:noFill/>
        </p:spPr>
        <p:txBody>
          <a:bodyPr wrap="none" rtlCol="0">
            <a:spAutoFit/>
          </a:bodyPr>
          <a:lstStyle/>
          <a:p>
            <a:pPr algn="ctr"/>
            <a:r>
              <a:rPr lang="en-US" sz="2000" b="1" dirty="0" smtClean="0">
                <a:cs typeface="Arial"/>
              </a:rPr>
              <a:t>*Direct lung insults	</a:t>
            </a:r>
            <a:endParaRPr lang="en-US" sz="2000" b="1" dirty="0">
              <a:cs typeface="Arial"/>
            </a:endParaRPr>
          </a:p>
        </p:txBody>
      </p:sp>
      <p:sp>
        <p:nvSpPr>
          <p:cNvPr id="19" name="TextBox 18"/>
          <p:cNvSpPr txBox="1"/>
          <p:nvPr/>
        </p:nvSpPr>
        <p:spPr>
          <a:xfrm>
            <a:off x="4186120" y="3124200"/>
            <a:ext cx="2531783" cy="400110"/>
          </a:xfrm>
          <a:prstGeom prst="rect">
            <a:avLst/>
          </a:prstGeom>
          <a:noFill/>
        </p:spPr>
        <p:txBody>
          <a:bodyPr wrap="none" rtlCol="0">
            <a:spAutoFit/>
          </a:bodyPr>
          <a:lstStyle/>
          <a:p>
            <a:pPr algn="ctr"/>
            <a:r>
              <a:rPr lang="en-US" sz="2000" b="1" dirty="0" smtClean="0">
                <a:cs typeface="Arial"/>
              </a:rPr>
              <a:t>**Indirect lung insults</a:t>
            </a:r>
            <a:endParaRPr lang="en-US" sz="2000" b="1" dirty="0">
              <a:cs typeface="Arial"/>
            </a:endParaRPr>
          </a:p>
        </p:txBody>
      </p:sp>
      <p:sp>
        <p:nvSpPr>
          <p:cNvPr id="5" name="TextBox 4"/>
          <p:cNvSpPr txBox="1"/>
          <p:nvPr/>
        </p:nvSpPr>
        <p:spPr>
          <a:xfrm>
            <a:off x="304800" y="1144780"/>
            <a:ext cx="8468194" cy="1680279"/>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01250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ICU </a:t>
            </a:r>
            <a:r>
              <a:rPr lang="en-US" dirty="0" smtClean="0"/>
              <a:t>Patient Results</a:t>
            </a:r>
            <a:r>
              <a:rPr lang="en-US" baseline="30000" dirty="0"/>
              <a:t>5</a:t>
            </a:r>
            <a:r>
              <a:rPr lang="en-US" dirty="0" smtClean="0"/>
              <a:t> </a:t>
            </a:r>
            <a:r>
              <a:rPr lang="en-US" sz="3200" dirty="0" smtClean="0"/>
              <a:t>(Qualitative </a:t>
            </a:r>
            <a:r>
              <a:rPr lang="en-US" dirty="0"/>
              <a:t>S</a:t>
            </a:r>
            <a:r>
              <a:rPr lang="en-US" sz="3200" dirty="0" smtClean="0"/>
              <a:t>ystematic Review)</a:t>
            </a:r>
            <a:endParaRPr lang="en-US" dirty="0"/>
          </a:p>
        </p:txBody>
      </p:sp>
      <p:graphicFrame>
        <p:nvGraphicFramePr>
          <p:cNvPr id="2" name="Table 1" descr="Table showing results from a qualitative systematic review" title="ICU Patient Results"/>
          <p:cNvGraphicFramePr>
            <a:graphicFrameLocks noGrp="1"/>
          </p:cNvGraphicFramePr>
          <p:nvPr>
            <p:extLst>
              <p:ext uri="{D42A27DB-BD31-4B8C-83A1-F6EECF244321}">
                <p14:modId xmlns:p14="http://schemas.microsoft.com/office/powerpoint/2010/main" val="3281396788"/>
              </p:ext>
            </p:extLst>
          </p:nvPr>
        </p:nvGraphicFramePr>
        <p:xfrm>
          <a:off x="990600" y="894276"/>
          <a:ext cx="6859800" cy="4879443"/>
        </p:xfrm>
        <a:graphic>
          <a:graphicData uri="http://schemas.openxmlformats.org/drawingml/2006/table">
            <a:tbl>
              <a:tblPr firstRow="1" firstCol="1" bandRow="1">
                <a:tableStyleId>{2D5ABB26-0587-4C30-8999-92F81FD0307C}</a:tableStyleId>
              </a:tblPr>
              <a:tblGrid>
                <a:gridCol w="951649"/>
                <a:gridCol w="475824"/>
                <a:gridCol w="782327"/>
                <a:gridCol w="640916"/>
                <a:gridCol w="761319"/>
                <a:gridCol w="527636"/>
                <a:gridCol w="761319"/>
                <a:gridCol w="761319"/>
                <a:gridCol w="1197491"/>
              </a:tblGrid>
              <a:tr h="328460">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gridSpan="2">
                  <a:txBody>
                    <a:bodyPr/>
                    <a:lstStyle/>
                    <a:p>
                      <a:pPr marL="0" marR="0">
                        <a:lnSpc>
                          <a:spcPct val="107000"/>
                        </a:lnSpc>
                        <a:spcBef>
                          <a:spcPts val="0"/>
                        </a:spcBef>
                        <a:spcAft>
                          <a:spcPts val="0"/>
                        </a:spcAft>
                      </a:pPr>
                      <a:r>
                        <a:rPr lang="en-US" sz="900" dirty="0" smtClean="0">
                          <a:effectLst/>
                        </a:rPr>
                        <a:t>Control </a:t>
                      </a:r>
                      <a:endParaRPr lang="en-US" sz="900" dirty="0">
                        <a:effectLst/>
                      </a:endParaRPr>
                    </a:p>
                    <a:p>
                      <a:pPr marL="0" marR="0">
                        <a:lnSpc>
                          <a:spcPct val="107000"/>
                        </a:lnSpc>
                        <a:spcBef>
                          <a:spcPts val="0"/>
                        </a:spcBef>
                        <a:spcAft>
                          <a:spcPts val="0"/>
                        </a:spcAft>
                      </a:pPr>
                      <a:r>
                        <a:rPr lang="en-US" sz="900" u="sng" dirty="0">
                          <a:effectLst/>
                        </a:rPr>
                        <a:t>Ventilatory Settings</a:t>
                      </a:r>
                      <a:endParaRPr lang="en-US" sz="9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marL="0" marR="0">
                        <a:lnSpc>
                          <a:spcPct val="107000"/>
                        </a:lnSpc>
                        <a:spcBef>
                          <a:spcPts val="0"/>
                        </a:spcBef>
                        <a:spcAft>
                          <a:spcPts val="0"/>
                        </a:spcAft>
                      </a:pPr>
                      <a:r>
                        <a:rPr lang="en-US" sz="900" dirty="0">
                          <a:effectLst/>
                        </a:rPr>
                        <a:t>Experimental </a:t>
                      </a:r>
                    </a:p>
                    <a:p>
                      <a:pPr marL="0" marR="0">
                        <a:lnSpc>
                          <a:spcPct val="107000"/>
                        </a:lnSpc>
                        <a:spcBef>
                          <a:spcPts val="0"/>
                        </a:spcBef>
                        <a:spcAft>
                          <a:spcPts val="0"/>
                        </a:spcAft>
                      </a:pPr>
                      <a:r>
                        <a:rPr lang="en-US" sz="900" u="sng" dirty="0">
                          <a:effectLst/>
                        </a:rPr>
                        <a:t>Ventilatory Settings</a:t>
                      </a:r>
                      <a:endParaRPr lang="en-US" sz="9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r>
              <a:tr h="257519">
                <a:tc>
                  <a:txBody>
                    <a:bodyPr/>
                    <a:lstStyle/>
                    <a:p>
                      <a:pPr marL="0" marR="0">
                        <a:lnSpc>
                          <a:spcPct val="107000"/>
                        </a:lnSpc>
                        <a:spcBef>
                          <a:spcPts val="0"/>
                        </a:spcBef>
                        <a:spcAft>
                          <a:spcPts val="0"/>
                        </a:spcAft>
                      </a:pPr>
                      <a:r>
                        <a:rPr lang="en-US" sz="900" dirty="0">
                          <a:effectLst/>
                        </a:rPr>
                        <a:t>Study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Study Design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ICU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No. of Patients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Tidal Volume (ml/kg)</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PEEP (cmH20)</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Tidal Volume (ml/kg)</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PEEP (cmH20)</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800"/>
                        </a:spcAft>
                        <a:buClrTx/>
                        <a:buSzTx/>
                        <a:buFontTx/>
                        <a:buNone/>
                        <a:tabLst/>
                        <a:defRPr/>
                      </a:pPr>
                      <a:r>
                        <a:rPr lang="en-US" sz="900" dirty="0">
                          <a:effectLst/>
                        </a:rPr>
                        <a:t> </a:t>
                      </a:r>
                      <a:r>
                        <a:rPr lang="en-US" sz="900" dirty="0" smtClean="0">
                          <a:effectLst/>
                        </a:rPr>
                        <a:t>Main findings with protective ventilation</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r>
              <a:tr h="759070">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Lee</a:t>
                      </a:r>
                      <a:r>
                        <a:rPr lang="en-US" sz="900" dirty="0">
                          <a:effectLst/>
                        </a:rPr>
                        <a:t>, et 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RCT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Surgical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103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endParaRPr lang="en-US" sz="900" dirty="0" smtClean="0">
                        <a:effectLst/>
                      </a:endParaRPr>
                    </a:p>
                    <a:p>
                      <a:pPr marL="0" marR="0">
                        <a:lnSpc>
                          <a:spcPct val="107000"/>
                        </a:lnSpc>
                        <a:spcBef>
                          <a:spcPts val="0"/>
                        </a:spcBef>
                        <a:spcAft>
                          <a:spcPts val="0"/>
                        </a:spcAft>
                      </a:pPr>
                      <a:r>
                        <a:rPr lang="en-US" sz="900" dirty="0" smtClean="0">
                          <a:effectLst/>
                        </a:rPr>
                        <a:t>Trend </a:t>
                      </a:r>
                      <a:r>
                        <a:rPr lang="en-US" sz="900" dirty="0">
                          <a:effectLst/>
                        </a:rPr>
                        <a:t>for decreased pulmonary infections and decrease in MG duration</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T w="12700" cap="flat" cmpd="sng" algn="ctr">
                      <a:solidFill>
                        <a:schemeClr val="tx1"/>
                      </a:solidFill>
                      <a:prstDash val="solid"/>
                      <a:round/>
                      <a:headEnd type="none" w="med" len="med"/>
                      <a:tailEnd type="none" w="med" len="med"/>
                    </a:lnT>
                  </a:tcPr>
                </a:tc>
              </a:tr>
              <a:tr h="386279">
                <a:tc>
                  <a:txBody>
                    <a:bodyPr/>
                    <a:lstStyle/>
                    <a:p>
                      <a:pPr marL="0" marR="0">
                        <a:lnSpc>
                          <a:spcPct val="107000"/>
                        </a:lnSpc>
                        <a:spcBef>
                          <a:spcPts val="0"/>
                        </a:spcBef>
                        <a:spcAft>
                          <a:spcPts val="0"/>
                        </a:spcAft>
                      </a:pPr>
                      <a:r>
                        <a:rPr lang="en-US" sz="900" dirty="0">
                          <a:effectLst/>
                        </a:rPr>
                        <a:t>Gajic, et al. (2004)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COH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smtClean="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332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OR for ALI = 1.3 with VT &gt;6 ml/kg</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r>
              <a:tr h="386279">
                <a:tc>
                  <a:txBody>
                    <a:bodyPr/>
                    <a:lstStyle/>
                    <a:p>
                      <a:pPr marL="0" marR="0">
                        <a:lnSpc>
                          <a:spcPct val="107000"/>
                        </a:lnSpc>
                        <a:spcBef>
                          <a:spcPts val="0"/>
                        </a:spcBef>
                        <a:spcAft>
                          <a:spcPts val="0"/>
                        </a:spcAft>
                      </a:pPr>
                      <a:r>
                        <a:rPr lang="en-US" sz="900" dirty="0">
                          <a:effectLst/>
                        </a:rPr>
                        <a:t>Gajic, et al. (2005)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COH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smtClean="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3,261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OR for ARDS = 2.6 with VT &gt;700 ml</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r>
              <a:tr h="643798">
                <a:tc>
                  <a:txBody>
                    <a:bodyPr/>
                    <a:lstStyle/>
                    <a:p>
                      <a:pPr marL="0" marR="0">
                        <a:lnSpc>
                          <a:spcPct val="107000"/>
                        </a:lnSpc>
                        <a:spcBef>
                          <a:spcPts val="0"/>
                        </a:spcBef>
                        <a:spcAft>
                          <a:spcPts val="0"/>
                        </a:spcAft>
                      </a:pPr>
                      <a:r>
                        <a:rPr lang="en-US" sz="900" dirty="0">
                          <a:effectLst/>
                        </a:rPr>
                        <a:t>Mascia, et al.</a:t>
                      </a:r>
                    </a:p>
                    <a:p>
                      <a:pPr marL="0" marR="0">
                        <a:lnSpc>
                          <a:spcPct val="107000"/>
                        </a:lnSpc>
                        <a:spcBef>
                          <a:spcPts val="0"/>
                        </a:spcBef>
                        <a:spcAft>
                          <a:spcPts val="0"/>
                        </a:spcAft>
                      </a:pPr>
                      <a:r>
                        <a:rPr lang="en-US" sz="900" dirty="0">
                          <a:effectLst/>
                        </a:rPr>
                        <a:t>(2007)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OBS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Neurocritical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86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9.5</a:t>
                      </a:r>
                      <a:r>
                        <a:rPr lang="en-US" sz="900" baseline="300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3.7</a:t>
                      </a:r>
                      <a:r>
                        <a:rPr lang="en-US" sz="900" baseline="300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10.4</a:t>
                      </a:r>
                      <a:r>
                        <a:rPr lang="en-US" sz="900" baseline="300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4.2</a:t>
                      </a:r>
                      <a:r>
                        <a:rPr lang="en-US" sz="900" baseline="300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RR for ALI = 5.1 with high VT. Decreased inflammatory cytokines with low VT</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r>
              <a:tr h="700714">
                <a:tc>
                  <a:txBody>
                    <a:bodyPr/>
                    <a:lstStyle/>
                    <a:p>
                      <a:pPr marL="0" marR="0">
                        <a:lnSpc>
                          <a:spcPct val="107000"/>
                        </a:lnSpc>
                        <a:spcBef>
                          <a:spcPts val="0"/>
                        </a:spcBef>
                        <a:spcAft>
                          <a:spcPts val="0"/>
                        </a:spcAft>
                      </a:pPr>
                      <a:r>
                        <a:rPr lang="en-US" sz="900" dirty="0">
                          <a:effectLst/>
                        </a:rPr>
                        <a:t>Determann, </a:t>
                      </a:r>
                    </a:p>
                    <a:p>
                      <a:pPr marL="0" marR="0">
                        <a:lnSpc>
                          <a:spcPct val="107000"/>
                        </a:lnSpc>
                        <a:spcBef>
                          <a:spcPts val="0"/>
                        </a:spcBef>
                        <a:spcAft>
                          <a:spcPts val="0"/>
                        </a:spcAft>
                      </a:pPr>
                      <a:r>
                        <a:rPr lang="en-US" sz="900" dirty="0">
                          <a:effectLst/>
                        </a:rPr>
                        <a:t>et 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RCT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smtClean="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150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smtClean="0">
                          <a:effectLst/>
                        </a:rPr>
                        <a:t>–</a:t>
                      </a:r>
                      <a:r>
                        <a:rPr lang="en-US" sz="900" baseline="30000" dirty="0" smtClean="0">
                          <a:effectLst/>
                        </a:rPr>
                        <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smtClean="0">
                          <a:effectLst/>
                        </a:rPr>
                        <a:t>–</a:t>
                      </a:r>
                      <a:r>
                        <a:rPr lang="en-US" sz="900" baseline="30000" dirty="0" smtClean="0">
                          <a:effectLst/>
                        </a:rPr>
                        <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fontAlgn="base">
                        <a:spcBef>
                          <a:spcPts val="525"/>
                        </a:spcBef>
                        <a:spcAft>
                          <a:spcPts val="525"/>
                        </a:spcAft>
                      </a:pPr>
                      <a:r>
                        <a:rPr lang="en-US" sz="900" dirty="0">
                          <a:effectLst/>
                        </a:rPr>
                        <a:t>RR for ALI = 5.1 with high VT. Decreased inflammatory cytokines with low VT</a:t>
                      </a:r>
                      <a:endParaRPr lang="en-US" sz="1000" dirty="0">
                        <a:effectLst/>
                      </a:endParaRPr>
                    </a:p>
                    <a:p>
                      <a:pPr marL="0" marR="0" fontAlgn="base">
                        <a:spcBef>
                          <a:spcPts val="525"/>
                        </a:spcBef>
                        <a:spcAft>
                          <a:spcPts val="525"/>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57099" marR="57099" marT="0" marB="0"/>
                </a:tc>
              </a:tr>
              <a:tr h="464223">
                <a:tc>
                  <a:txBody>
                    <a:bodyPr/>
                    <a:lstStyle/>
                    <a:p>
                      <a:pPr marL="0" marR="0">
                        <a:lnSpc>
                          <a:spcPct val="107000"/>
                        </a:lnSpc>
                        <a:spcBef>
                          <a:spcPts val="0"/>
                        </a:spcBef>
                        <a:spcAft>
                          <a:spcPts val="0"/>
                        </a:spcAft>
                      </a:pPr>
                      <a:r>
                        <a:rPr lang="en-US" sz="900" dirty="0">
                          <a:effectLst/>
                        </a:rPr>
                        <a:t>Pinheiro de Oliveira, et 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RCT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smtClean="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10–12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5–7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tc>
                <a:tc>
                  <a:txBody>
                    <a:bodyPr/>
                    <a:lstStyle/>
                    <a:p>
                      <a:pPr marL="0" marR="0" fontAlgn="base">
                        <a:spcBef>
                          <a:spcPts val="525"/>
                        </a:spcBef>
                        <a:spcAft>
                          <a:spcPts val="525"/>
                        </a:spcAft>
                      </a:pPr>
                      <a:r>
                        <a:rPr lang="en-US" sz="900" dirty="0">
                          <a:effectLst/>
                        </a:rPr>
                        <a:t>Decreased BAL cytokines with low VT</a:t>
                      </a:r>
                      <a:endParaRPr lang="en-US" sz="1000" dirty="0">
                        <a:effectLst/>
                      </a:endParaRPr>
                    </a:p>
                    <a:p>
                      <a:pPr marL="0" marR="0" fontAlgn="base">
                        <a:spcBef>
                          <a:spcPts val="525"/>
                        </a:spcBef>
                        <a:spcAft>
                          <a:spcPts val="525"/>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57099" marR="57099" marT="0" marB="0"/>
                </a:tc>
              </a:tr>
              <a:tr h="360982">
                <a:tc>
                  <a:txBody>
                    <a:bodyPr/>
                    <a:lstStyle/>
                    <a:p>
                      <a:pPr marL="0" marR="0">
                        <a:lnSpc>
                          <a:spcPct val="107000"/>
                        </a:lnSpc>
                        <a:spcBef>
                          <a:spcPts val="0"/>
                        </a:spcBef>
                        <a:spcAft>
                          <a:spcPts val="0"/>
                        </a:spcAft>
                      </a:pPr>
                      <a:r>
                        <a:rPr lang="en-US" sz="900" dirty="0">
                          <a:effectLst/>
                        </a:rPr>
                        <a:t>Mascia, et al.</a:t>
                      </a:r>
                    </a:p>
                    <a:p>
                      <a:pPr marL="0" marR="0">
                        <a:lnSpc>
                          <a:spcPct val="107000"/>
                        </a:lnSpc>
                        <a:spcBef>
                          <a:spcPts val="0"/>
                        </a:spcBef>
                        <a:spcAft>
                          <a:spcPts val="0"/>
                        </a:spcAft>
                      </a:pPr>
                      <a:r>
                        <a:rPr lang="en-US" sz="900" dirty="0">
                          <a:effectLst/>
                        </a:rPr>
                        <a:t>(2010)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RCT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smtClean="0">
                          <a:effectLst/>
                        </a:rPr>
                        <a:t>Med/surg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118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10–12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6–8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rPr>
                        <a:t>8–10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c>
                  <a:txBody>
                    <a:bodyPr/>
                    <a:lstStyle/>
                    <a:p>
                      <a:pPr marL="0" marR="0" fontAlgn="base">
                        <a:spcBef>
                          <a:spcPts val="525"/>
                        </a:spcBef>
                        <a:spcAft>
                          <a:spcPts val="525"/>
                        </a:spcAft>
                      </a:pPr>
                      <a:r>
                        <a:rPr lang="en-US" sz="900" dirty="0">
                          <a:effectLst/>
                        </a:rPr>
                        <a:t>Increase in eligible and harvested lungs with low VT</a:t>
                      </a:r>
                      <a:endParaRPr lang="en-US" sz="1000" dirty="0">
                        <a:effectLst/>
                        <a:latin typeface="Times New Roman" panose="02020603050405020304" pitchFamily="18" charset="0"/>
                        <a:ea typeface="Times New Roman" panose="02020603050405020304" pitchFamily="18" charset="0"/>
                      </a:endParaRPr>
                    </a:p>
                  </a:txBody>
                  <a:tcPr marL="57099" marR="57099" marT="0" marB="0">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914400" y="5797410"/>
            <a:ext cx="6400800" cy="461665"/>
          </a:xfrm>
          <a:prstGeom prst="rect">
            <a:avLst/>
          </a:prstGeom>
          <a:noFill/>
        </p:spPr>
        <p:txBody>
          <a:bodyPr wrap="square" rtlCol="0">
            <a:spAutoFit/>
          </a:bodyPr>
          <a:lstStyle/>
          <a:p>
            <a:r>
              <a:rPr lang="en-US" sz="1200" baseline="30000" dirty="0" smtClean="0"/>
              <a:t>a</a:t>
            </a:r>
            <a:r>
              <a:rPr lang="en-US" sz="1200" dirty="0" smtClean="0"/>
              <a:t>PEEP titrated based on a PEEP/FIO</a:t>
            </a:r>
            <a:r>
              <a:rPr lang="en-US" sz="1200" baseline="-25000" dirty="0" smtClean="0"/>
              <a:t>2</a:t>
            </a:r>
            <a:r>
              <a:rPr lang="en-US" sz="1200" dirty="0" smtClean="0"/>
              <a:t> ladder</a:t>
            </a:r>
          </a:p>
          <a:p>
            <a:r>
              <a:rPr lang="en-US" sz="1200" baseline="30000" dirty="0" smtClean="0"/>
              <a:t>b</a:t>
            </a:r>
            <a:r>
              <a:rPr lang="en-US" sz="1200" dirty="0" smtClean="0"/>
              <a:t>Mean results</a:t>
            </a:r>
            <a:endParaRPr lang="en-US" sz="1200" dirty="0"/>
          </a:p>
        </p:txBody>
      </p:sp>
      <p:sp>
        <p:nvSpPr>
          <p:cNvPr id="6" name="TextBox 5"/>
          <p:cNvSpPr txBox="1"/>
          <p:nvPr/>
        </p:nvSpPr>
        <p:spPr>
          <a:xfrm>
            <a:off x="4800600" y="5970534"/>
            <a:ext cx="4267200" cy="577081"/>
          </a:xfrm>
          <a:prstGeom prst="rect">
            <a:avLst/>
          </a:prstGeom>
          <a:noFill/>
        </p:spPr>
        <p:txBody>
          <a:bodyPr wrap="square" rtlCol="0">
            <a:spAutoFit/>
          </a:bodyPr>
          <a:lstStyle/>
          <a:p>
            <a:pPr>
              <a:buFont typeface="+mj-lt"/>
              <a:buAutoNum type="arabicPeriod" startAt="5"/>
            </a:pPr>
            <a:r>
              <a:rPr lang="en-US" sz="1050" dirty="0" smtClean="0"/>
              <a:t> Lellouche </a:t>
            </a:r>
            <a:r>
              <a:rPr lang="en-US" sz="1050" dirty="0"/>
              <a:t>F, Lipes J. Prophylactic protective ventilation: lower tidal volumes for all critically ill patients?  Intensive Care Med. 2013 39(1):6-15. PMID: 23108608.</a:t>
            </a:r>
          </a:p>
        </p:txBody>
      </p:sp>
    </p:spTree>
    <p:extLst>
      <p:ext uri="{BB962C8B-B14F-4D97-AF65-F5344CB8AC3E}">
        <p14:creationId xmlns:p14="http://schemas.microsoft.com/office/powerpoint/2010/main" val="1909417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Meta-analysis of LTVV in Patients Without Lung Injury</a:t>
            </a:r>
            <a:r>
              <a:rPr lang="en-US" sz="2800" baseline="30000" dirty="0" smtClean="0"/>
              <a:t>6</a:t>
            </a:r>
            <a:r>
              <a:rPr lang="en-US" sz="2800" dirty="0" smtClean="0"/>
              <a:t> </a:t>
            </a:r>
            <a:endParaRPr lang="en-US" sz="2800" dirty="0"/>
          </a:p>
        </p:txBody>
      </p:sp>
      <p:sp>
        <p:nvSpPr>
          <p:cNvPr id="5" name="Content Placeholder 2" descr="Table showing results of a meta-analysis of protective vs contentional ventilation in patients without lung injury" title="LTVV without lung injury"/>
          <p:cNvSpPr>
            <a:spLocks noGrp="1"/>
          </p:cNvSpPr>
          <p:nvPr>
            <p:ph idx="1"/>
          </p:nvPr>
        </p:nvSpPr>
        <p:spPr>
          <a:xfrm>
            <a:off x="184878" y="1143000"/>
            <a:ext cx="8774243" cy="3689254"/>
          </a:xfrm>
        </p:spPr>
        <p:txBody>
          <a:bodyPr>
            <a:noAutofit/>
          </a:bodyPr>
          <a:lstStyle/>
          <a:p>
            <a:pPr marL="0" indent="0">
              <a:lnSpc>
                <a:spcPct val="107000"/>
              </a:lnSpc>
              <a:spcAft>
                <a:spcPts val="0"/>
              </a:spcAft>
              <a:buNone/>
            </a:pPr>
            <a:r>
              <a:rPr lang="en-US" sz="1400"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		                                         			</a:t>
            </a:r>
            <a:r>
              <a:rPr lang="en-US" sz="1400" u="sng" dirty="0" smtClean="0">
                <a:latin typeface="Calibri" panose="020F0502020204030204" pitchFamily="34" charset="0"/>
                <a:ea typeface="Calibri" panose="020F0502020204030204" pitchFamily="34" charset="0"/>
                <a:cs typeface="Times New Roman" panose="02020603050405020304" pitchFamily="18" charset="0"/>
              </a:rPr>
              <a:t>Mean </a:t>
            </a:r>
            <a:r>
              <a:rPr lang="en-US" sz="1400" u="sng" dirty="0">
                <a:latin typeface="Calibri" panose="020F0502020204030204" pitchFamily="34" charset="0"/>
                <a:ea typeface="Calibri" panose="020F0502020204030204" pitchFamily="34" charset="0"/>
                <a:cs typeface="Times New Roman" panose="02020603050405020304" pitchFamily="18" charset="0"/>
              </a:rPr>
              <a:t>(SD)</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148590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             Protective </a:t>
            </a:r>
            <a:r>
              <a:rPr lang="en-US" sz="1400" dirty="0">
                <a:latin typeface="Calibri" panose="020F0502020204030204" pitchFamily="34" charset="0"/>
                <a:ea typeface="Calibri" panose="020F0502020204030204" pitchFamily="34" charset="0"/>
                <a:cs typeface="Times New Roman" panose="02020603050405020304" pitchFamily="18" charset="0"/>
              </a:rPr>
              <a:t>Ventilation             Conventional Ventilation                 </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i="1" dirty="0" smtClean="0">
                <a:latin typeface="Calibri" panose="020F0502020204030204" pitchFamily="34" charset="0"/>
                <a:ea typeface="Calibri" panose="020F0502020204030204" pitchFamily="34" charset="0"/>
                <a:cs typeface="Times New Roman" panose="02020603050405020304" pitchFamily="18" charset="0"/>
              </a:rPr>
              <a:t>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48590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            (n=1,416</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   (n=1,406</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Value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sz="1400"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a:t>
            </a:r>
          </a:p>
          <a:p>
            <a:pPr marL="0" indent="0">
              <a:lnSpc>
                <a:spcPct val="107000"/>
              </a:lnSpc>
              <a:spcAft>
                <a:spcPts val="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sz="1400" dirty="0" smtClean="0">
                <a:latin typeface="Calibri" panose="020F0502020204030204" pitchFamily="34" charset="0"/>
                <a:ea typeface="Calibri" panose="020F0502020204030204" pitchFamily="34" charset="0"/>
                <a:cs typeface="Times New Roman" panose="02020603050405020304" pitchFamily="18" charset="0"/>
              </a:rPr>
              <a:t>Age</a:t>
            </a:r>
            <a:r>
              <a:rPr lang="en-US" sz="1400" dirty="0">
                <a:latin typeface="Calibri" panose="020F0502020204030204" pitchFamily="34" charset="0"/>
                <a:ea typeface="Calibri" panose="020F0502020204030204" pitchFamily="34" charset="0"/>
                <a:cs typeface="Times New Roman" panose="02020603050405020304" pitchFamily="18" charset="0"/>
              </a:rPr>
              <a:t>, y			 	      </a:t>
            </a:r>
            <a:r>
              <a:rPr lang="en-US" sz="1400" dirty="0" smtClean="0">
                <a:latin typeface="Calibri" panose="020F0502020204030204" pitchFamily="34" charset="0"/>
                <a:ea typeface="Calibri" panose="020F0502020204030204" pitchFamily="34" charset="0"/>
                <a:cs typeface="Times New Roman" panose="02020603050405020304" pitchFamily="18" charset="0"/>
              </a:rPr>
              <a:t>                    59.97 </a:t>
            </a:r>
            <a:r>
              <a:rPr lang="en-US" sz="1400" dirty="0">
                <a:latin typeface="Calibri" panose="020F0502020204030204" pitchFamily="34" charset="0"/>
                <a:ea typeface="Calibri" panose="020F0502020204030204" pitchFamily="34" charset="0"/>
                <a:cs typeface="Times New Roman" panose="02020603050405020304" pitchFamily="18" charset="0"/>
              </a:rPr>
              <a:t>(7.92)                               </a:t>
            </a:r>
            <a:r>
              <a:rPr lang="en-US" sz="1400" dirty="0" smtClean="0">
                <a:latin typeface="Calibri" panose="020F0502020204030204" pitchFamily="34" charset="0"/>
                <a:ea typeface="Calibri" panose="020F0502020204030204" pitchFamily="34" charset="0"/>
                <a:cs typeface="Times New Roman" panose="02020603050405020304" pitchFamily="18" charset="0"/>
              </a:rPr>
              <a:t>60.22 </a:t>
            </a:r>
            <a:r>
              <a:rPr lang="en-US" sz="1400" dirty="0">
                <a:latin typeface="Calibri" panose="020F0502020204030204" pitchFamily="34" charset="0"/>
                <a:ea typeface="Calibri" panose="020F0502020204030204" pitchFamily="34" charset="0"/>
                <a:cs typeface="Times New Roman" panose="02020603050405020304" pitchFamily="18" charset="0"/>
              </a:rPr>
              <a:t>(7.36)		 </a:t>
            </a:r>
            <a:r>
              <a:rPr lang="en-US" sz="1400" dirty="0" smtClean="0">
                <a:latin typeface="Calibri" panose="020F0502020204030204" pitchFamily="34" charset="0"/>
                <a:ea typeface="Calibri" panose="020F0502020204030204" pitchFamily="34" charset="0"/>
                <a:cs typeface="Times New Roman" panose="02020603050405020304" pitchFamily="18" charset="0"/>
              </a:rPr>
              <a:t>          .93</a:t>
            </a:r>
          </a:p>
          <a:p>
            <a:pPr marL="0" indent="0">
              <a:lnSpc>
                <a:spcPct val="107000"/>
              </a:lnSpc>
              <a:spcAft>
                <a:spcPts val="0"/>
              </a:spcAft>
              <a:buNone/>
            </a:pPr>
            <a:r>
              <a:rPr lang="en-US" sz="1400" dirty="0" smtClean="0">
                <a:latin typeface="Calibri" panose="020F0502020204030204" pitchFamily="34" charset="0"/>
                <a:ea typeface="Calibri" panose="020F0502020204030204" pitchFamily="34" charset="0"/>
                <a:cs typeface="Times New Roman" panose="02020603050405020304" pitchFamily="18" charset="0"/>
              </a:rPr>
              <a:t>Weight</a:t>
            </a:r>
            <a:r>
              <a:rPr lang="en-US" sz="1400" dirty="0">
                <a:latin typeface="Calibri" panose="020F0502020204030204" pitchFamily="34" charset="0"/>
                <a:ea typeface="Calibri" panose="020F0502020204030204" pitchFamily="34" charset="0"/>
                <a:cs typeface="Times New Roman" panose="02020603050405020304" pitchFamily="18" charset="0"/>
              </a:rPr>
              <a:t>, kg                                                  </a:t>
            </a:r>
            <a:r>
              <a:rPr lang="en-US" sz="1400" dirty="0" smtClean="0">
                <a:latin typeface="Calibri" panose="020F0502020204030204" pitchFamily="34" charset="0"/>
                <a:ea typeface="Calibri" panose="020F0502020204030204" pitchFamily="34" charset="0"/>
                <a:cs typeface="Times New Roman" panose="02020603050405020304" pitchFamily="18" charset="0"/>
              </a:rPr>
              <a:t>  72.71 </a:t>
            </a:r>
            <a:r>
              <a:rPr lang="en-US" sz="1400" dirty="0">
                <a:latin typeface="Calibri" panose="020F0502020204030204" pitchFamily="34" charset="0"/>
                <a:ea typeface="Calibri" panose="020F0502020204030204" pitchFamily="34" charset="0"/>
                <a:cs typeface="Times New Roman" panose="02020603050405020304" pitchFamily="18" charset="0"/>
              </a:rPr>
              <a:t>(12.34)                             </a:t>
            </a:r>
            <a:r>
              <a:rPr lang="en-US" sz="1400" dirty="0" smtClean="0">
                <a:latin typeface="Calibri" panose="020F0502020204030204" pitchFamily="34" charset="0"/>
                <a:ea typeface="Calibri" panose="020F0502020204030204" pitchFamily="34" charset="0"/>
                <a:cs typeface="Times New Roman" panose="02020603050405020304" pitchFamily="18" charset="0"/>
              </a:rPr>
              <a:t>72.13 </a:t>
            </a:r>
            <a:r>
              <a:rPr lang="en-US" sz="1400" dirty="0">
                <a:latin typeface="Calibri" panose="020F0502020204030204" pitchFamily="34" charset="0"/>
                <a:ea typeface="Calibri" panose="020F0502020204030204" pitchFamily="34" charset="0"/>
                <a:cs typeface="Times New Roman" panose="02020603050405020304" pitchFamily="18" charset="0"/>
              </a:rPr>
              <a:t>(12.16)                       </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.93</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Tidal volume, mL/kg IBW                         </a:t>
            </a:r>
            <a:r>
              <a:rPr lang="en-US" sz="1400" dirty="0" smtClean="0">
                <a:latin typeface="Calibri" panose="020F0502020204030204" pitchFamily="34" charset="0"/>
                <a:ea typeface="Calibri" panose="020F0502020204030204" pitchFamily="34" charset="0"/>
                <a:cs typeface="Times New Roman" panose="02020603050405020304" pitchFamily="18" charset="0"/>
              </a:rPr>
              <a:t>   6.45 </a:t>
            </a:r>
            <a:r>
              <a:rPr lang="en-US" sz="1400" dirty="0">
                <a:latin typeface="Calibri" panose="020F0502020204030204" pitchFamily="34" charset="0"/>
                <a:ea typeface="Calibri" panose="020F0502020204030204" pitchFamily="34" charset="0"/>
                <a:cs typeface="Times New Roman" panose="02020603050405020304" pitchFamily="18" charset="0"/>
              </a:rPr>
              <a:t>(1.09)                                </a:t>
            </a:r>
            <a:r>
              <a:rPr lang="en-US" sz="1400" dirty="0" smtClean="0">
                <a:latin typeface="Calibri" panose="020F0502020204030204" pitchFamily="34" charset="0"/>
                <a:ea typeface="Calibri" panose="020F0502020204030204" pitchFamily="34" charset="0"/>
                <a:cs typeface="Times New Roman" panose="02020603050405020304" pitchFamily="18" charset="0"/>
              </a:rPr>
              <a:t>10.60 </a:t>
            </a:r>
            <a:r>
              <a:rPr lang="en-US" sz="1400" dirty="0">
                <a:latin typeface="Calibri" panose="020F0502020204030204" pitchFamily="34" charset="0"/>
                <a:ea typeface="Calibri" panose="020F0502020204030204" pitchFamily="34" charset="0"/>
                <a:cs typeface="Times New Roman" panose="02020603050405020304" pitchFamily="18" charset="0"/>
              </a:rPr>
              <a:t>(1.14)	</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.001</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PEEP, cm H</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O                                             </a:t>
            </a:r>
            <a:r>
              <a:rPr lang="en-US" sz="1400" dirty="0" smtClean="0">
                <a:latin typeface="Calibri" panose="020F0502020204030204" pitchFamily="34" charset="0"/>
                <a:ea typeface="Calibri" panose="020F0502020204030204" pitchFamily="34" charset="0"/>
                <a:cs typeface="Times New Roman" panose="02020603050405020304" pitchFamily="18" charset="0"/>
              </a:rPr>
              <a:t>   6.40 </a:t>
            </a:r>
            <a:r>
              <a:rPr lang="en-US" sz="1400" dirty="0">
                <a:latin typeface="Calibri" panose="020F0502020204030204" pitchFamily="34" charset="0"/>
                <a:ea typeface="Calibri" panose="020F0502020204030204" pitchFamily="34" charset="0"/>
                <a:cs typeface="Times New Roman" panose="02020603050405020304" pitchFamily="18" charset="0"/>
              </a:rPr>
              <a:t>(2.39)                                 </a:t>
            </a:r>
            <a:r>
              <a:rPr lang="en-US" sz="1400" dirty="0" smtClean="0">
                <a:latin typeface="Calibri" panose="020F0502020204030204" pitchFamily="34" charset="0"/>
                <a:ea typeface="Calibri" panose="020F0502020204030204" pitchFamily="34" charset="0"/>
                <a:cs typeface="Times New Roman" panose="02020603050405020304" pitchFamily="18" charset="0"/>
              </a:rPr>
              <a:t>3.41 </a:t>
            </a:r>
            <a:r>
              <a:rPr lang="en-US" sz="1400" dirty="0">
                <a:latin typeface="Calibri" panose="020F0502020204030204" pitchFamily="34" charset="0"/>
                <a:ea typeface="Calibri" panose="020F0502020204030204" pitchFamily="34" charset="0"/>
                <a:cs typeface="Times New Roman" panose="02020603050405020304" pitchFamily="18" charset="0"/>
              </a:rPr>
              <a:t>(2.79)                            .01</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Plateau pressure, cm H</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O                       </a:t>
            </a:r>
            <a:r>
              <a:rPr lang="en-US" sz="1400" dirty="0" smtClean="0">
                <a:latin typeface="Calibri" panose="020F0502020204030204" pitchFamily="34" charset="0"/>
                <a:ea typeface="Calibri" panose="020F0502020204030204" pitchFamily="34" charset="0"/>
                <a:cs typeface="Times New Roman" panose="02020603050405020304" pitchFamily="18" charset="0"/>
              </a:rPr>
              <a:t>   16.63 </a:t>
            </a:r>
            <a:r>
              <a:rPr lang="en-US" sz="1400" dirty="0">
                <a:latin typeface="Calibri" panose="020F0502020204030204" pitchFamily="34" charset="0"/>
                <a:ea typeface="Calibri" panose="020F0502020204030204" pitchFamily="34" charset="0"/>
                <a:cs typeface="Times New Roman" panose="02020603050405020304" pitchFamily="18" charset="0"/>
              </a:rPr>
              <a:t>(2.58)                               </a:t>
            </a:r>
            <a:r>
              <a:rPr lang="en-US" sz="1400" dirty="0" smtClean="0">
                <a:latin typeface="Calibri" panose="020F0502020204030204" pitchFamily="34" charset="0"/>
                <a:ea typeface="Calibri" panose="020F0502020204030204" pitchFamily="34" charset="0"/>
                <a:cs typeface="Times New Roman" panose="02020603050405020304" pitchFamily="18" charset="0"/>
              </a:rPr>
              <a:t>21.35 </a:t>
            </a:r>
            <a:r>
              <a:rPr lang="en-US" sz="1400" dirty="0">
                <a:latin typeface="Calibri" panose="020F0502020204030204" pitchFamily="34" charset="0"/>
                <a:ea typeface="Calibri" panose="020F0502020204030204" pitchFamily="34" charset="0"/>
                <a:cs typeface="Times New Roman" panose="02020603050405020304" pitchFamily="18" charset="0"/>
              </a:rPr>
              <a:t>(3.61)		</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006</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Respiratory rate, breaths/min               </a:t>
            </a:r>
            <a:r>
              <a:rPr lang="en-US" sz="1400" dirty="0" smtClean="0">
                <a:latin typeface="Calibri" panose="020F0502020204030204" pitchFamily="34" charset="0"/>
                <a:ea typeface="Calibri" panose="020F0502020204030204" pitchFamily="34" charset="0"/>
                <a:cs typeface="Times New Roman" panose="02020603050405020304" pitchFamily="18" charset="0"/>
              </a:rPr>
              <a:t>    18.02 </a:t>
            </a:r>
            <a:r>
              <a:rPr lang="en-US" sz="1400" dirty="0">
                <a:latin typeface="Calibri" panose="020F0502020204030204" pitchFamily="34" charset="0"/>
                <a:ea typeface="Calibri" panose="020F0502020204030204" pitchFamily="34" charset="0"/>
                <a:cs typeface="Times New Roman" panose="02020603050405020304" pitchFamily="18" charset="0"/>
              </a:rPr>
              <a:t>(4.14)                               </a:t>
            </a:r>
            <a:r>
              <a:rPr lang="en-US" sz="1400" dirty="0" smtClean="0">
                <a:latin typeface="Calibri" panose="020F0502020204030204" pitchFamily="34" charset="0"/>
                <a:ea typeface="Calibri" panose="020F0502020204030204" pitchFamily="34" charset="0"/>
                <a:cs typeface="Times New Roman" panose="02020603050405020304" pitchFamily="18" charset="0"/>
              </a:rPr>
              <a:t>13.20 </a:t>
            </a:r>
            <a:r>
              <a:rPr lang="en-US" sz="1400" dirty="0">
                <a:latin typeface="Calibri" panose="020F0502020204030204" pitchFamily="34" charset="0"/>
                <a:ea typeface="Calibri" panose="020F0502020204030204" pitchFamily="34" charset="0"/>
                <a:cs typeface="Times New Roman" panose="02020603050405020304" pitchFamily="18" charset="0"/>
              </a:rPr>
              <a:t>(4.43)                          </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01</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Minute-volume, L/min                             </a:t>
            </a:r>
            <a:r>
              <a:rPr lang="en-US" sz="1400" dirty="0" smtClean="0">
                <a:latin typeface="Calibri" panose="020F0502020204030204" pitchFamily="34" charset="0"/>
                <a:ea typeface="Calibri" panose="020F0502020204030204" pitchFamily="34" charset="0"/>
                <a:cs typeface="Times New Roman" panose="02020603050405020304" pitchFamily="18" charset="0"/>
              </a:rPr>
              <a:t>   8.46 </a:t>
            </a:r>
            <a:r>
              <a:rPr lang="en-US" sz="1400" dirty="0">
                <a:latin typeface="Calibri" panose="020F0502020204030204" pitchFamily="34" charset="0"/>
                <a:ea typeface="Calibri" panose="020F0502020204030204" pitchFamily="34" charset="0"/>
                <a:cs typeface="Times New Roman" panose="02020603050405020304" pitchFamily="18" charset="0"/>
              </a:rPr>
              <a:t>(2.90)                                  </a:t>
            </a:r>
            <a:r>
              <a:rPr lang="en-US" sz="1400" dirty="0" smtClean="0">
                <a:latin typeface="Calibri" panose="020F0502020204030204" pitchFamily="34" charset="0"/>
                <a:ea typeface="Calibri" panose="020F0502020204030204" pitchFamily="34" charset="0"/>
                <a:cs typeface="Times New Roman" panose="02020603050405020304" pitchFamily="18" charset="0"/>
              </a:rPr>
              <a:t>9.13 </a:t>
            </a:r>
            <a:r>
              <a:rPr lang="en-US" sz="1400" dirty="0">
                <a:latin typeface="Calibri" panose="020F0502020204030204" pitchFamily="34" charset="0"/>
                <a:ea typeface="Calibri" panose="020F0502020204030204" pitchFamily="34" charset="0"/>
                <a:cs typeface="Times New Roman" panose="02020603050405020304" pitchFamily="18" charset="0"/>
              </a:rPr>
              <a:t>(2.70)                           </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72</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PaO</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/FIO</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   304.41 </a:t>
            </a:r>
            <a:r>
              <a:rPr lang="en-US" sz="1400" dirty="0">
                <a:latin typeface="Calibri" panose="020F0502020204030204" pitchFamily="34" charset="0"/>
                <a:ea typeface="Calibri" panose="020F0502020204030204" pitchFamily="34" charset="0"/>
                <a:cs typeface="Times New Roman" panose="02020603050405020304" pitchFamily="18" charset="0"/>
              </a:rPr>
              <a:t>(65.74)                            </a:t>
            </a:r>
            <a:r>
              <a:rPr lang="en-US" sz="1400" dirty="0" smtClean="0">
                <a:latin typeface="Calibri" panose="020F0502020204030204" pitchFamily="34" charset="0"/>
                <a:ea typeface="Calibri" panose="020F0502020204030204" pitchFamily="34" charset="0"/>
                <a:cs typeface="Times New Roman" panose="02020603050405020304" pitchFamily="18" charset="0"/>
              </a:rPr>
              <a:t>312.97 </a:t>
            </a:r>
            <a:r>
              <a:rPr lang="en-US" sz="1400" dirty="0">
                <a:latin typeface="Calibri" panose="020F0502020204030204" pitchFamily="34" charset="0"/>
                <a:ea typeface="Calibri" panose="020F0502020204030204" pitchFamily="34" charset="0"/>
                <a:cs typeface="Times New Roman" panose="02020603050405020304" pitchFamily="18" charset="0"/>
              </a:rPr>
              <a:t>(68.13)                       </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51</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PaCO</a:t>
            </a:r>
            <a:r>
              <a:rPr lang="en-US" sz="1400" baseline="-25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 mm Hg                                         </a:t>
            </a:r>
            <a:r>
              <a:rPr lang="en-US" sz="1400" dirty="0" smtClean="0">
                <a:latin typeface="Calibri" panose="020F0502020204030204" pitchFamily="34" charset="0"/>
                <a:ea typeface="Calibri" panose="020F0502020204030204" pitchFamily="34" charset="0"/>
                <a:cs typeface="Times New Roman" panose="02020603050405020304" pitchFamily="18" charset="0"/>
              </a:rPr>
              <a:t>   41.05 </a:t>
            </a:r>
            <a:r>
              <a:rPr lang="en-US" sz="1400" dirty="0">
                <a:latin typeface="Calibri" panose="020F0502020204030204" pitchFamily="34" charset="0"/>
                <a:ea typeface="Calibri" panose="020F0502020204030204" pitchFamily="34" charset="0"/>
                <a:cs typeface="Times New Roman" panose="02020603050405020304" pitchFamily="18" charset="0"/>
              </a:rPr>
              <a:t>(3.79)                                </a:t>
            </a:r>
            <a:r>
              <a:rPr lang="en-US" sz="1400" dirty="0" smtClean="0">
                <a:latin typeface="Calibri" panose="020F0502020204030204" pitchFamily="34" charset="0"/>
                <a:ea typeface="Calibri" panose="020F0502020204030204" pitchFamily="34" charset="0"/>
                <a:cs typeface="Times New Roman" panose="02020603050405020304" pitchFamily="18" charset="0"/>
              </a:rPr>
              <a:t>37.90 </a:t>
            </a:r>
            <a:r>
              <a:rPr lang="en-US" sz="1400" dirty="0">
                <a:latin typeface="Calibri" panose="020F0502020204030204" pitchFamily="34" charset="0"/>
                <a:ea typeface="Calibri" panose="020F0502020204030204" pitchFamily="34" charset="0"/>
                <a:cs typeface="Times New Roman" panose="02020603050405020304" pitchFamily="18" charset="0"/>
              </a:rPr>
              <a:t>(4.19)                         </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003</a:t>
            </a:r>
          </a:p>
          <a:p>
            <a:pPr marL="0" indent="0">
              <a:lnSpc>
                <a:spcPct val="107000"/>
              </a:lnSpc>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pH                                                                </a:t>
            </a:r>
            <a:r>
              <a:rPr lang="en-US" sz="1400" dirty="0" smtClean="0">
                <a:latin typeface="Calibri" panose="020F0502020204030204" pitchFamily="34" charset="0"/>
                <a:ea typeface="Calibri" panose="020F0502020204030204" pitchFamily="34" charset="0"/>
                <a:cs typeface="Times New Roman" panose="02020603050405020304" pitchFamily="18" charset="0"/>
              </a:rPr>
              <a:t>   7.37 </a:t>
            </a:r>
            <a:r>
              <a:rPr lang="en-US" sz="1400" dirty="0">
                <a:latin typeface="Calibri" panose="020F0502020204030204" pitchFamily="34" charset="0"/>
                <a:ea typeface="Calibri" panose="020F0502020204030204" pitchFamily="34" charset="0"/>
                <a:cs typeface="Times New Roman" panose="02020603050405020304" pitchFamily="18" charset="0"/>
              </a:rPr>
              <a:t>(0.03)                                  </a:t>
            </a:r>
            <a:r>
              <a:rPr lang="en-US" sz="1400" dirty="0" smtClean="0">
                <a:latin typeface="Calibri" panose="020F0502020204030204" pitchFamily="34" charset="0"/>
                <a:ea typeface="Calibri" panose="020F0502020204030204" pitchFamily="34" charset="0"/>
                <a:cs typeface="Times New Roman" panose="02020603050405020304" pitchFamily="18" charset="0"/>
              </a:rPr>
              <a:t>7.40 </a:t>
            </a:r>
            <a:r>
              <a:rPr lang="en-US" sz="1400" dirty="0">
                <a:latin typeface="Calibri" panose="020F0502020204030204" pitchFamily="34" charset="0"/>
                <a:ea typeface="Calibri" panose="020F0502020204030204" pitchFamily="34" charset="0"/>
                <a:cs typeface="Times New Roman" panose="02020603050405020304" pitchFamily="18" charset="0"/>
              </a:rPr>
              <a:t>(0.03)                         </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11</a:t>
            </a:r>
          </a:p>
          <a:p>
            <a:endParaRPr lang="en-US" dirty="0"/>
          </a:p>
        </p:txBody>
      </p:sp>
      <p:sp>
        <p:nvSpPr>
          <p:cNvPr id="3" name="Rectangle 2"/>
          <p:cNvSpPr/>
          <p:nvPr/>
        </p:nvSpPr>
        <p:spPr>
          <a:xfrm>
            <a:off x="4495800" y="5551757"/>
            <a:ext cx="4572000" cy="707886"/>
          </a:xfrm>
          <a:prstGeom prst="rect">
            <a:avLst/>
          </a:prstGeom>
        </p:spPr>
        <p:txBody>
          <a:bodyPr>
            <a:spAutoFit/>
          </a:bodyPr>
          <a:lstStyle/>
          <a:p>
            <a:r>
              <a:rPr lang="en-US" sz="1000" dirty="0" smtClean="0"/>
              <a:t>6. Serpa </a:t>
            </a:r>
            <a:r>
              <a:rPr lang="en-US" sz="1000" dirty="0"/>
              <a:t>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1442208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LTVV in Patients Without Lung Injury</a:t>
            </a:r>
            <a:r>
              <a:rPr lang="en-US" baseline="30000" dirty="0" smtClean="0"/>
              <a:t>6</a:t>
            </a:r>
            <a:endParaRPr lang="en-US" baseline="30000" dirty="0"/>
          </a:p>
        </p:txBody>
      </p:sp>
      <p:sp>
        <p:nvSpPr>
          <p:cNvPr id="6" name="TextBox 5"/>
          <p:cNvSpPr txBox="1"/>
          <p:nvPr/>
        </p:nvSpPr>
        <p:spPr>
          <a:xfrm>
            <a:off x="153649" y="4724400"/>
            <a:ext cx="4038600"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solidFill>
                  <a:schemeClr val="tx1"/>
                </a:solidFill>
                <a:latin typeface="Arial"/>
                <a:cs typeface="Arial"/>
              </a:rPr>
              <a:t>LTVV significantly reduced development of lung </a:t>
            </a:r>
            <a:r>
              <a:rPr lang="en-US" sz="1400" dirty="0">
                <a:solidFill>
                  <a:schemeClr val="tx1"/>
                </a:solidFill>
                <a:latin typeface="Arial"/>
                <a:cs typeface="Arial"/>
              </a:rPr>
              <a:t>i</a:t>
            </a:r>
            <a:r>
              <a:rPr lang="en-US" sz="1400" dirty="0" smtClean="0">
                <a:solidFill>
                  <a:schemeClr val="tx1"/>
                </a:solidFill>
                <a:latin typeface="Arial"/>
                <a:cs typeface="Arial"/>
              </a:rPr>
              <a:t>njury</a:t>
            </a:r>
          </a:p>
          <a:p>
            <a:endParaRPr lang="en-US" sz="1400" dirty="0" smtClean="0">
              <a:solidFill>
                <a:schemeClr val="tx1"/>
              </a:solidFill>
              <a:latin typeface="Arial"/>
              <a:cs typeface="Arial"/>
            </a:endParaRPr>
          </a:p>
          <a:p>
            <a:r>
              <a:rPr lang="en-US" sz="1400" dirty="0" smtClean="0">
                <a:solidFill>
                  <a:schemeClr val="tx1"/>
                </a:solidFill>
                <a:latin typeface="Arial"/>
                <a:cs typeface="Arial"/>
              </a:rPr>
              <a:t>For every 11 patients who received LTVV, 1 case of lung injury was prevented</a:t>
            </a:r>
          </a:p>
        </p:txBody>
      </p:sp>
      <p:grpSp>
        <p:nvGrpSpPr>
          <p:cNvPr id="4" name="Group 3" descr="Box plot showing LTVV significantly reduces the incidence&#10;of lung injury&#10;"/>
          <p:cNvGrpSpPr/>
          <p:nvPr/>
        </p:nvGrpSpPr>
        <p:grpSpPr>
          <a:xfrm>
            <a:off x="6561195" y="1140768"/>
            <a:ext cx="2354203" cy="1831032"/>
            <a:chOff x="6104962" y="3807396"/>
            <a:chExt cx="2638437" cy="2136205"/>
          </a:xfrm>
        </p:grpSpPr>
        <p:pic>
          <p:nvPicPr>
            <p:cNvPr id="7" name="Content Placeholder 3" descr="Box plot showing LTVV in Patients without Lung Injury" title="Box plot"/>
            <p:cNvPicPr>
              <a:picLocks noChangeAspect="1"/>
            </p:cNvPicPr>
            <p:nvPr/>
          </p:nvPicPr>
          <p:blipFill rotWithShape="1">
            <a:blip r:embed="rId3"/>
            <a:srcRect l="66215" t="8765" r="2339" b="-907"/>
            <a:stretch/>
          </p:blipFill>
          <p:spPr bwMode="black">
            <a:xfrm>
              <a:off x="6104962" y="3810001"/>
              <a:ext cx="2638437" cy="2133600"/>
            </a:xfrm>
            <a:prstGeom prst="rect">
              <a:avLst/>
            </a:prstGeom>
            <a:noFill/>
            <a:ln w="9525">
              <a:solidFill>
                <a:schemeClr val="bg1">
                  <a:lumMod val="75000"/>
                </a:schemeClr>
              </a:solidFill>
              <a:miter lim="800000"/>
              <a:headEnd/>
              <a:tailEnd/>
            </a:ln>
          </p:spPr>
        </p:pic>
        <p:sp>
          <p:nvSpPr>
            <p:cNvPr id="8" name="TextBox 7"/>
            <p:cNvSpPr txBox="1"/>
            <p:nvPr/>
          </p:nvSpPr>
          <p:spPr>
            <a:xfrm>
              <a:off x="6133434" y="3810000"/>
              <a:ext cx="1243566" cy="269304"/>
            </a:xfrm>
            <a:prstGeom prst="rect">
              <a:avLst/>
            </a:prstGeom>
            <a:solidFill>
              <a:srgbClr val="FFFFFF"/>
            </a:solidFill>
          </p:spPr>
          <p:txBody>
            <a:bodyPr wrap="none" rtlCol="0">
              <a:spAutoFit/>
            </a:bodyPr>
            <a:lstStyle/>
            <a:p>
              <a:r>
                <a:rPr lang="en-US" sz="900" dirty="0" smtClean="0">
                  <a:latin typeface="Arial"/>
                  <a:cs typeface="Arial"/>
                </a:rPr>
                <a:t>FAVORS LOW V</a:t>
              </a:r>
              <a:r>
                <a:rPr lang="en-US" sz="900" baseline="-25000" dirty="0" smtClean="0">
                  <a:latin typeface="Arial"/>
                  <a:cs typeface="Arial"/>
                </a:rPr>
                <a:t>T</a:t>
              </a:r>
              <a:endParaRPr lang="en-US" sz="900" baseline="-25000" dirty="0">
                <a:latin typeface="Arial"/>
                <a:cs typeface="Arial"/>
              </a:endParaRPr>
            </a:p>
          </p:txBody>
        </p:sp>
        <p:sp>
          <p:nvSpPr>
            <p:cNvPr id="9" name="TextBox 8"/>
            <p:cNvSpPr txBox="1"/>
            <p:nvPr/>
          </p:nvSpPr>
          <p:spPr>
            <a:xfrm>
              <a:off x="7408941" y="3807396"/>
              <a:ext cx="1272311" cy="269304"/>
            </a:xfrm>
            <a:prstGeom prst="rect">
              <a:avLst/>
            </a:prstGeom>
            <a:solidFill>
              <a:srgbClr val="FFFFFF"/>
            </a:solidFill>
          </p:spPr>
          <p:txBody>
            <a:bodyPr wrap="none" rtlCol="0">
              <a:spAutoFit/>
            </a:bodyPr>
            <a:lstStyle/>
            <a:p>
              <a:r>
                <a:rPr lang="en-US" sz="900" dirty="0" smtClean="0">
                  <a:latin typeface="Arial"/>
                  <a:cs typeface="Arial"/>
                </a:rPr>
                <a:t>FAVORS HIGH V</a:t>
              </a:r>
              <a:r>
                <a:rPr lang="en-US" sz="900" baseline="-25000" dirty="0" smtClean="0">
                  <a:latin typeface="Arial"/>
                  <a:cs typeface="Arial"/>
                </a:rPr>
                <a:t>T</a:t>
              </a:r>
              <a:endParaRPr lang="en-US" sz="900" baseline="-25000" dirty="0">
                <a:latin typeface="Arial"/>
                <a:cs typeface="Arial"/>
              </a:endParaRPr>
            </a:p>
          </p:txBody>
        </p:sp>
      </p:grpSp>
      <mc:AlternateContent xmlns:mc="http://schemas.openxmlformats.org/markup-compatibility/2006" xmlns:a14="http://schemas.microsoft.com/office/drawing/2010/main">
        <mc:Choice Requires="a14">
          <p:sp>
            <p:nvSpPr>
              <p:cNvPr id="10" name="Content Placeholder 4" descr="Table showing LTVV significantly reduced development of Lung Injury&#10;" title="LTVV in Patients without Lung Injury"/>
              <p:cNvSpPr>
                <a:spLocks noGrp="1"/>
              </p:cNvSpPr>
              <p:nvPr>
                <p:ph idx="1"/>
              </p:nvPr>
            </p:nvSpPr>
            <p:spPr>
              <a:xfrm>
                <a:off x="152400" y="914400"/>
                <a:ext cx="6713595" cy="3581400"/>
              </a:xfrm>
            </p:spPr>
            <p:txBody>
              <a:bodyPr>
                <a:normAutofit fontScale="25000" lnSpcReduction="20000"/>
              </a:bodyPr>
              <a:lstStyle/>
              <a:p>
                <a:pPr marL="0" indent="0">
                  <a:buNone/>
                </a:pPr>
                <a:r>
                  <a:rPr lang="en-US" sz="3700" dirty="0"/>
                  <a:t>____________________________________________________________________________________________________________</a:t>
                </a:r>
              </a:p>
              <a:p>
                <a:pPr marL="0" indent="0">
                  <a:buNone/>
                </a:pPr>
                <a:r>
                  <a:rPr lang="en-US" sz="3700" dirty="0"/>
                  <a:t>		                                              </a:t>
                </a:r>
                <a:r>
                  <a:rPr lang="en-US" sz="3700" u="sng" dirty="0" smtClean="0"/>
                  <a:t>High </a:t>
                </a:r>
                <a:r>
                  <a:rPr lang="en-US" sz="3700" u="sng" dirty="0"/>
                  <a:t>V</a:t>
                </a:r>
                <a:r>
                  <a:rPr lang="en-US" sz="3700" u="sng" baseline="-25000" dirty="0"/>
                  <a:t>T</a:t>
                </a:r>
                <a:r>
                  <a:rPr lang="en-US" sz="3700" u="sng" dirty="0"/>
                  <a:t>, No.</a:t>
                </a:r>
                <a:r>
                  <a:rPr lang="en-US" sz="3700" dirty="0"/>
                  <a:t>		       </a:t>
                </a:r>
                <a:r>
                  <a:rPr lang="en-US" sz="3700" dirty="0" smtClean="0"/>
                  <a:t>    </a:t>
                </a:r>
                <a:r>
                  <a:rPr lang="en-US" sz="3700" u="sng" dirty="0" smtClean="0"/>
                  <a:t>Low </a:t>
                </a:r>
                <a:r>
                  <a:rPr lang="en-US" sz="3700" u="sng" dirty="0"/>
                  <a:t>V</a:t>
                </a:r>
                <a:r>
                  <a:rPr lang="en-US" sz="3700" u="sng" baseline="-25000" dirty="0"/>
                  <a:t>T</a:t>
                </a:r>
                <a:r>
                  <a:rPr lang="en-US" sz="3700" u="sng" dirty="0"/>
                  <a:t>, No.</a:t>
                </a:r>
                <a:r>
                  <a:rPr lang="en-US" sz="3700" dirty="0"/>
                  <a:t>       	</a:t>
                </a:r>
              </a:p>
              <a:p>
                <a:pPr marL="0" indent="0">
                  <a:buNone/>
                </a:pPr>
                <a:r>
                  <a:rPr lang="en-US" sz="3700" dirty="0"/>
                  <a:t>Lung injury                	                    </a:t>
                </a:r>
                <a:r>
                  <a:rPr lang="en-US" sz="3700" dirty="0" smtClean="0"/>
                  <a:t>Events                </a:t>
                </a:r>
                <a:r>
                  <a:rPr lang="en-US" sz="3700" dirty="0"/>
                  <a:t>Total                </a:t>
                </a:r>
                <a:r>
                  <a:rPr lang="en-US" sz="3700" dirty="0" smtClean="0"/>
                  <a:t> Events                </a:t>
                </a:r>
                <a:r>
                  <a:rPr lang="en-US" sz="3700" dirty="0"/>
                  <a:t>Total                </a:t>
                </a:r>
                <a:r>
                  <a:rPr lang="en-US" sz="3700" dirty="0" smtClean="0"/>
                  <a:t> Weight</a:t>
                </a:r>
                <a:r>
                  <a:rPr lang="en-US" sz="3700" dirty="0"/>
                  <a:t>, %              </a:t>
                </a:r>
                <a:r>
                  <a:rPr lang="en-US" sz="3700" dirty="0" smtClean="0"/>
                  <a:t>RR </a:t>
                </a:r>
                <a:r>
                  <a:rPr lang="en-US" sz="3700" dirty="0"/>
                  <a:t>(95% CI)	</a:t>
                </a:r>
              </a:p>
              <a:p>
                <a:pPr marL="0" indent="0">
                  <a:buNone/>
                </a:pPr>
                <a:r>
                  <a:rPr lang="en-US" sz="3700" dirty="0"/>
                  <a:t>____________________________________________________________________________________________________________</a:t>
                </a:r>
              </a:p>
              <a:p>
                <a:pPr marL="0" indent="0">
                  <a:buNone/>
                </a:pPr>
                <a:r>
                  <a:rPr lang="en-US" sz="3700" dirty="0"/>
                  <a:t>Gajic et </a:t>
                </a:r>
                <a:r>
                  <a:rPr lang="en-US" sz="3700" dirty="0" smtClean="0"/>
                  <a:t>al., </a:t>
                </a:r>
                <a:r>
                  <a:rPr lang="en-US" sz="3700" dirty="0"/>
                  <a:t>2004                                        </a:t>
                </a:r>
                <a:r>
                  <a:rPr lang="en-US" sz="3700" dirty="0" smtClean="0"/>
                  <a:t>        32                      </a:t>
                </a:r>
                <a:r>
                  <a:rPr lang="en-US" sz="3700" dirty="0"/>
                  <a:t>100                     12                      66                       18.1                   </a:t>
                </a:r>
                <a:r>
                  <a:rPr lang="en-US" sz="3700" dirty="0" smtClean="0"/>
                  <a:t>0.47 </a:t>
                </a:r>
                <a:r>
                  <a:rPr lang="en-US" sz="3700" dirty="0"/>
                  <a:t>(0.22-1.00)</a:t>
                </a:r>
              </a:p>
              <a:p>
                <a:pPr marL="0" indent="0">
                  <a:buNone/>
                </a:pPr>
                <a:r>
                  <a:rPr lang="en-US" sz="3700" dirty="0"/>
                  <a:t>Michelet et </a:t>
                </a:r>
                <a:r>
                  <a:rPr lang="en-US" sz="3700" dirty="0" smtClean="0"/>
                  <a:t>al., </a:t>
                </a:r>
                <a:r>
                  <a:rPr lang="en-US" sz="3700" dirty="0"/>
                  <a:t>2006                                  </a:t>
                </a:r>
                <a:r>
                  <a:rPr lang="en-US" sz="3700" dirty="0" smtClean="0"/>
                  <a:t>        6                        </a:t>
                </a:r>
                <a:r>
                  <a:rPr lang="en-US" sz="3700" dirty="0"/>
                  <a:t>26                       3                       26                         4.6                   </a:t>
                </a:r>
                <a:r>
                  <a:rPr lang="en-US" sz="3700" dirty="0" smtClean="0"/>
                  <a:t> 0.43 </a:t>
                </a:r>
                <a:r>
                  <a:rPr lang="en-US" sz="3700" dirty="0"/>
                  <a:t>(0.10-1.97)</a:t>
                </a:r>
              </a:p>
              <a:p>
                <a:pPr marL="0" indent="0">
                  <a:buNone/>
                </a:pPr>
                <a:r>
                  <a:rPr lang="en-US" sz="3700" dirty="0"/>
                  <a:t>Yilmaz et </a:t>
                </a:r>
                <a:r>
                  <a:rPr lang="en-US" sz="3700" dirty="0" smtClean="0"/>
                  <a:t>al., </a:t>
                </a:r>
                <a:r>
                  <a:rPr lang="en-US" sz="3700" dirty="0"/>
                  <a:t>2007                                     </a:t>
                </a:r>
                <a:r>
                  <a:rPr lang="en-US" sz="3700" dirty="0" smtClean="0"/>
                  <a:t>        60                      </a:t>
                </a:r>
                <a:r>
                  <a:rPr lang="en-US" sz="3700" dirty="0"/>
                  <a:t>212                    </a:t>
                </a:r>
                <a:r>
                  <a:rPr lang="en-US" sz="3700" dirty="0" smtClean="0"/>
                  <a:t> 17                     </a:t>
                </a:r>
                <a:r>
                  <a:rPr lang="en-US" sz="3700" dirty="0"/>
                  <a:t>163                      </a:t>
                </a:r>
                <a:r>
                  <a:rPr lang="en-US" sz="3700" dirty="0" smtClean="0"/>
                  <a:t>40.7                   0.29 </a:t>
                </a:r>
                <a:r>
                  <a:rPr lang="en-US" sz="3700" dirty="0"/>
                  <a:t>(0.16-0.53)</a:t>
                </a:r>
              </a:p>
              <a:p>
                <a:pPr marL="0" indent="0">
                  <a:buNone/>
                </a:pPr>
                <a:r>
                  <a:rPr lang="en-US" sz="3700" dirty="0"/>
                  <a:t>Licker et </a:t>
                </a:r>
                <a:r>
                  <a:rPr lang="en-US" sz="3700" dirty="0" smtClean="0"/>
                  <a:t>al., </a:t>
                </a:r>
                <a:r>
                  <a:rPr lang="en-US" sz="3700" dirty="0"/>
                  <a:t>2009                                       </a:t>
                </a:r>
                <a:r>
                  <a:rPr lang="en-US" sz="3700" dirty="0" smtClean="0"/>
                  <a:t>       20                      </a:t>
                </a:r>
                <a:r>
                  <a:rPr lang="en-US" sz="3700" dirty="0"/>
                  <a:t>533                      </a:t>
                </a:r>
                <a:r>
                  <a:rPr lang="en-US" sz="3700" dirty="0" smtClean="0"/>
                  <a:t> 5                      </a:t>
                </a:r>
                <a:r>
                  <a:rPr lang="en-US" sz="3700" dirty="0"/>
                  <a:t>558                      17.7                   0.23 (0.09-0.62)</a:t>
                </a:r>
              </a:p>
              <a:p>
                <a:pPr marL="0" indent="0">
                  <a:buNone/>
                </a:pPr>
                <a:r>
                  <a:rPr lang="en-US" sz="3700" dirty="0"/>
                  <a:t>Determann et </a:t>
                </a:r>
                <a:r>
                  <a:rPr lang="en-US" sz="3700" dirty="0" smtClean="0"/>
                  <a:t>al., </a:t>
                </a:r>
                <a:r>
                  <a:rPr lang="en-US" sz="3700" dirty="0"/>
                  <a:t>2010                            </a:t>
                </a:r>
                <a:r>
                  <a:rPr lang="en-US" sz="3700" dirty="0" smtClean="0"/>
                  <a:t>        10                       74                        2                        </a:t>
                </a:r>
                <a:r>
                  <a:rPr lang="en-US" sz="3700" dirty="0"/>
                  <a:t>76                        8.6                   </a:t>
                </a:r>
                <a:r>
                  <a:rPr lang="en-US" sz="3700" dirty="0" smtClean="0"/>
                  <a:t> 0.17 </a:t>
                </a:r>
                <a:r>
                  <a:rPr lang="en-US" sz="3700" dirty="0"/>
                  <a:t>(0.04-0.82)</a:t>
                </a:r>
              </a:p>
              <a:p>
                <a:pPr marL="0" indent="0">
                  <a:buNone/>
                </a:pPr>
                <a:r>
                  <a:rPr lang="en-US" sz="3700" dirty="0"/>
                  <a:t>Yang et </a:t>
                </a:r>
                <a:r>
                  <a:rPr lang="en-US" sz="3700" dirty="0" smtClean="0"/>
                  <a:t>al., </a:t>
                </a:r>
                <a:r>
                  <a:rPr lang="en-US" sz="3700" dirty="0"/>
                  <a:t>2011	                              </a:t>
                </a:r>
                <a:r>
                  <a:rPr lang="en-US" sz="3700" dirty="0" smtClean="0"/>
                  <a:t>             4                        50                        1                        </a:t>
                </a:r>
                <a:r>
                  <a:rPr lang="en-US" sz="3700" dirty="0"/>
                  <a:t>50                        3.4                    0.23 (0.03-2.18)</a:t>
                </a:r>
              </a:p>
              <a:p>
                <a:pPr marL="0" indent="0">
                  <a:buNone/>
                </a:pPr>
                <a:r>
                  <a:rPr lang="en-US" sz="3700" dirty="0"/>
                  <a:t>Fernandez-Bustamante et </a:t>
                </a:r>
                <a:r>
                  <a:rPr lang="en-US" sz="3700" dirty="0" smtClean="0"/>
                  <a:t>al., </a:t>
                </a:r>
                <a:r>
                  <a:rPr lang="en-US" sz="3700" dirty="0"/>
                  <a:t>2011        </a:t>
                </a:r>
                <a:r>
                  <a:rPr lang="en-US" sz="3700" dirty="0" smtClean="0"/>
                  <a:t>       5                        75                        7                      154                        5.6                    </a:t>
                </a:r>
                <a:r>
                  <a:rPr lang="en-US" sz="3700" dirty="0"/>
                  <a:t>0.67 (0.20-2.17)</a:t>
                </a:r>
              </a:p>
              <a:p>
                <a:pPr marL="0" indent="0">
                  <a:buNone/>
                </a:pPr>
                <a:r>
                  <a:rPr lang="en-US" sz="3700" dirty="0"/>
                  <a:t>Weingarten et </a:t>
                </a:r>
                <a:r>
                  <a:rPr lang="en-US" sz="3700" dirty="0" smtClean="0"/>
                  <a:t>al., </a:t>
                </a:r>
                <a:r>
                  <a:rPr lang="en-US" sz="3700" dirty="0"/>
                  <a:t>2012		    </a:t>
                </a:r>
                <a:r>
                  <a:rPr lang="en-US" sz="3700" dirty="0" smtClean="0"/>
                  <a:t>   1</a:t>
                </a:r>
                <a:r>
                  <a:rPr lang="en-US" sz="3700" dirty="0"/>
                  <a:t>	 </a:t>
                </a:r>
                <a:r>
                  <a:rPr lang="en-US" sz="3700" dirty="0" smtClean="0"/>
                  <a:t>             20                         0</a:t>
                </a:r>
                <a:r>
                  <a:rPr lang="en-US" sz="3700" dirty="0"/>
                  <a:t>	 </a:t>
                </a:r>
                <a:r>
                  <a:rPr lang="en-US" sz="3700" dirty="0" smtClean="0"/>
                  <a:t>             20	</a:t>
                </a:r>
                <a:r>
                  <a:rPr lang="en-US" sz="3700" dirty="0"/>
                  <a:t> </a:t>
                </a:r>
                <a:r>
                  <a:rPr lang="en-US" sz="3700" dirty="0" smtClean="0"/>
                  <a:t>       1.3                    </a:t>
                </a:r>
                <a:r>
                  <a:rPr lang="en-US" sz="3700" dirty="0"/>
                  <a:t>0.32 (0.01-8.26)</a:t>
                </a:r>
              </a:p>
              <a:p>
                <a:pPr marL="0" indent="0">
                  <a:buNone/>
                </a:pPr>
                <a:r>
                  <a:rPr lang="en-US" sz="3700" dirty="0"/>
                  <a:t> </a:t>
                </a:r>
              </a:p>
              <a:p>
                <a:pPr marL="0" indent="0">
                  <a:buNone/>
                </a:pPr>
                <a:r>
                  <a:rPr lang="en-US" sz="3700" dirty="0"/>
                  <a:t>Subtotal (95% CI)				</a:t>
                </a:r>
                <a:r>
                  <a:rPr lang="en-US" sz="3700" dirty="0" smtClean="0"/>
                  <a:t>            1090                                             1113                  100.0                  </a:t>
                </a:r>
                <a:r>
                  <a:rPr lang="en-US" sz="3700" dirty="0"/>
                  <a:t>0.33 (0.23-0.47)</a:t>
                </a:r>
              </a:p>
              <a:p>
                <a:pPr marL="0" indent="0">
                  <a:buNone/>
                </a:pPr>
                <a:r>
                  <a:rPr lang="en-US" sz="3700" dirty="0"/>
                  <a:t>Total events                                            </a:t>
                </a:r>
                <a:r>
                  <a:rPr lang="en-US" sz="3700" dirty="0" smtClean="0"/>
                  <a:t>         138                                                </a:t>
                </a:r>
                <a:r>
                  <a:rPr lang="en-US" sz="3700" dirty="0"/>
                  <a:t>47</a:t>
                </a:r>
              </a:p>
              <a:p>
                <a:pPr marL="0" indent="0">
                  <a:buNone/>
                </a:pPr>
                <a:r>
                  <a:rPr lang="en-US" sz="3700" dirty="0"/>
                  <a:t> </a:t>
                </a:r>
              </a:p>
              <a:p>
                <a:pPr marL="0" indent="0">
                  <a:buNone/>
                </a:pPr>
                <a:r>
                  <a:rPr lang="en-US" sz="3700" dirty="0"/>
                  <a:t>Heterogeneity: </a:t>
                </a:r>
                <a:r>
                  <a:rPr lang="en-US" sz="3700" i="1" dirty="0"/>
                  <a:t>x</a:t>
                </a:r>
                <a14:m>
                  <m:oMath xmlns:m="http://schemas.openxmlformats.org/officeDocument/2006/math">
                    <m:f>
                      <m:fPr>
                        <m:ctrlPr>
                          <a:rPr lang="en-US" sz="3700" i="1">
                            <a:latin typeface="Cambria Math"/>
                          </a:rPr>
                        </m:ctrlPr>
                      </m:fPr>
                      <m:num>
                        <m:r>
                          <a:rPr lang="en-US" sz="3700" i="1">
                            <a:latin typeface="Cambria Math" panose="02040503050406030204" pitchFamily="18" charset="0"/>
                          </a:rPr>
                          <m:t>2</m:t>
                        </m:r>
                      </m:num>
                      <m:den>
                        <m:r>
                          <a:rPr lang="en-US" sz="3700" i="1">
                            <a:latin typeface="Cambria Math" panose="02040503050406030204" pitchFamily="18" charset="0"/>
                          </a:rPr>
                          <m:t>7</m:t>
                        </m:r>
                      </m:den>
                    </m:f>
                  </m:oMath>
                </a14:m>
                <a:r>
                  <a:rPr lang="en-US" sz="3700" dirty="0"/>
                  <a:t>=3.74; </a:t>
                </a:r>
                <a:r>
                  <a:rPr lang="en-US" sz="3700" i="1" dirty="0"/>
                  <a:t>P</a:t>
                </a:r>
                <a:r>
                  <a:rPr lang="en-US" sz="3700" dirty="0"/>
                  <a:t> =.81, </a:t>
                </a:r>
                <a:r>
                  <a:rPr lang="en-US" sz="3700" i="1" dirty="0"/>
                  <a:t>I</a:t>
                </a:r>
                <a:r>
                  <a:rPr lang="en-US" sz="3700" baseline="30000" dirty="0"/>
                  <a:t>2 </a:t>
                </a:r>
                <a:r>
                  <a:rPr lang="en-US" sz="3700" dirty="0"/>
                  <a:t>=0%</a:t>
                </a:r>
              </a:p>
              <a:p>
                <a:pPr marL="0" indent="0">
                  <a:buNone/>
                </a:pPr>
                <a:r>
                  <a:rPr lang="en-US" sz="3700" dirty="0"/>
                  <a:t>Test for overall effect: </a:t>
                </a:r>
                <a:r>
                  <a:rPr lang="en-US" sz="3700" i="1" dirty="0"/>
                  <a:t>z</a:t>
                </a:r>
                <a:r>
                  <a:rPr lang="en-US" sz="3700" dirty="0"/>
                  <a:t>=6.06; </a:t>
                </a:r>
                <a:r>
                  <a:rPr lang="en-US" sz="3700" i="1" dirty="0"/>
                  <a:t>P</a:t>
                </a:r>
                <a:r>
                  <a:rPr lang="en-US" sz="3700" dirty="0"/>
                  <a:t>˂.001</a:t>
                </a:r>
              </a:p>
              <a:p>
                <a:endParaRPr lang="en-US" dirty="0"/>
              </a:p>
            </p:txBody>
          </p:sp>
        </mc:Choice>
        <mc:Fallback xmlns="">
          <p:sp>
            <p:nvSpPr>
              <p:cNvPr id="10" name="Content Placeholder 4" descr="Table showing LTVV significantly reduced development of Lung Injury&#10;" title="LTVV in Patients without Lung Injury"/>
              <p:cNvSpPr>
                <a:spLocks noGrp="1" noRot="1" noChangeAspect="1" noMove="1" noResize="1" noEditPoints="1" noAdjustHandles="1" noChangeArrowheads="1" noChangeShapeType="1" noTextEdit="1"/>
              </p:cNvSpPr>
              <p:nvPr>
                <p:ph idx="1"/>
              </p:nvPr>
            </p:nvSpPr>
            <p:spPr>
              <a:xfrm>
                <a:off x="152400" y="914400"/>
                <a:ext cx="6713595" cy="3581400"/>
              </a:xfrm>
              <a:blipFill rotWithShape="1">
                <a:blip r:embed="rId4"/>
                <a:stretch>
                  <a:fillRect t="-340"/>
                </a:stretch>
              </a:blipFill>
            </p:spPr>
            <p:txBody>
              <a:bodyPr/>
              <a:lstStyle/>
              <a:p>
                <a:r>
                  <a:rPr lang="en-US">
                    <a:noFill/>
                  </a:rPr>
                  <a:t> </a:t>
                </a:r>
              </a:p>
            </p:txBody>
          </p:sp>
        </mc:Fallback>
      </mc:AlternateContent>
      <p:sp>
        <p:nvSpPr>
          <p:cNvPr id="11" name="Rectangle 10"/>
          <p:cNvSpPr/>
          <p:nvPr/>
        </p:nvSpPr>
        <p:spPr>
          <a:xfrm>
            <a:off x="4572000" y="5551757"/>
            <a:ext cx="4572000" cy="707886"/>
          </a:xfrm>
          <a:prstGeom prst="rect">
            <a:avLst/>
          </a:prstGeom>
        </p:spPr>
        <p:txBody>
          <a:bodyPr>
            <a:spAutoFit/>
          </a:bodyPr>
          <a:lstStyle/>
          <a:p>
            <a:r>
              <a:rPr lang="en-US" sz="1000" dirty="0" smtClean="0"/>
              <a:t>6. Serpa </a:t>
            </a:r>
            <a:r>
              <a:rPr lang="en-US" sz="1000" dirty="0"/>
              <a:t>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3800045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LTVV in Patients Without Lung Injury</a:t>
            </a:r>
            <a:r>
              <a:rPr lang="en-US" baseline="30000" dirty="0" smtClean="0"/>
              <a:t>6</a:t>
            </a:r>
            <a:endParaRPr lang="en-US" baseline="30000" dirty="0"/>
          </a:p>
        </p:txBody>
      </p:sp>
      <p:sp>
        <p:nvSpPr>
          <p:cNvPr id="6" name="TextBox 5"/>
          <p:cNvSpPr txBox="1"/>
          <p:nvPr/>
        </p:nvSpPr>
        <p:spPr>
          <a:xfrm>
            <a:off x="4191000" y="3436203"/>
            <a:ext cx="4790653" cy="1169551"/>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solidFill>
                  <a:schemeClr val="tx1"/>
                </a:solidFill>
                <a:latin typeface="Arial"/>
                <a:cs typeface="Arial"/>
              </a:rPr>
              <a:t>LTVV significantly reduces the incidence of </a:t>
            </a:r>
            <a:r>
              <a:rPr lang="en-US" sz="1400" dirty="0">
                <a:solidFill>
                  <a:schemeClr val="tx1"/>
                </a:solidFill>
                <a:latin typeface="Arial"/>
                <a:cs typeface="Arial"/>
              </a:rPr>
              <a:t>p</a:t>
            </a:r>
            <a:r>
              <a:rPr lang="en-US" sz="1400" dirty="0" smtClean="0">
                <a:solidFill>
                  <a:schemeClr val="tx1"/>
                </a:solidFill>
                <a:latin typeface="Arial"/>
                <a:cs typeface="Arial"/>
              </a:rPr>
              <a:t>ulmonary </a:t>
            </a:r>
            <a:r>
              <a:rPr lang="en-US" sz="1400" dirty="0">
                <a:solidFill>
                  <a:schemeClr val="tx1"/>
                </a:solidFill>
                <a:latin typeface="Arial"/>
                <a:cs typeface="Arial"/>
              </a:rPr>
              <a:t>i</a:t>
            </a:r>
            <a:r>
              <a:rPr lang="en-US" sz="1400" dirty="0" smtClean="0">
                <a:solidFill>
                  <a:schemeClr val="tx1"/>
                </a:solidFill>
                <a:latin typeface="Arial"/>
                <a:cs typeface="Arial"/>
              </a:rPr>
              <a:t>nfection</a:t>
            </a:r>
            <a:endParaRPr lang="en-US" sz="1400" dirty="0">
              <a:solidFill>
                <a:schemeClr val="tx1"/>
              </a:solidFill>
              <a:latin typeface="Arial"/>
              <a:cs typeface="Arial"/>
            </a:endParaRPr>
          </a:p>
          <a:p>
            <a:endParaRPr lang="en-US" sz="1400" dirty="0" smtClean="0">
              <a:solidFill>
                <a:schemeClr val="tx1"/>
              </a:solidFill>
              <a:latin typeface="Arial"/>
              <a:cs typeface="Arial"/>
            </a:endParaRPr>
          </a:p>
          <a:p>
            <a:r>
              <a:rPr lang="en-US" sz="1400" dirty="0" smtClean="0">
                <a:solidFill>
                  <a:schemeClr val="tx1"/>
                </a:solidFill>
                <a:latin typeface="Arial"/>
                <a:cs typeface="Arial"/>
              </a:rPr>
              <a:t>For every 26 patients who received LTVV, 1 pulmonary infection was prevented</a:t>
            </a:r>
            <a:endParaRPr lang="en-US" sz="1400" dirty="0">
              <a:solidFill>
                <a:schemeClr val="tx1"/>
              </a:solidFill>
              <a:latin typeface="Arial"/>
              <a:cs typeface="Arial"/>
            </a:endParaRPr>
          </a:p>
        </p:txBody>
      </p:sp>
      <p:pic>
        <p:nvPicPr>
          <p:cNvPr id="4" name="Content Placeholder 3" descr="Box plot showing LTVV significantly reduces the incidence&#10;of Pulmonary Infection&#10;" title="Box plot"/>
          <p:cNvPicPr>
            <a:picLocks noGrp="1" noChangeAspect="1"/>
          </p:cNvPicPr>
          <p:nvPr>
            <p:ph idx="1"/>
          </p:nvPr>
        </p:nvPicPr>
        <p:blipFill rotWithShape="1">
          <a:blip r:embed="rId3"/>
          <a:srcRect l="66814" t="-10911" r="2210" b="-15086"/>
          <a:stretch/>
        </p:blipFill>
        <p:spPr>
          <a:xfrm>
            <a:off x="300903" y="4050620"/>
            <a:ext cx="3204297" cy="2197780"/>
          </a:xfrm>
          <a:ln>
            <a:solidFill>
              <a:schemeClr val="bg1">
                <a:lumMod val="75000"/>
              </a:schemeClr>
            </a:solidFill>
          </a:ln>
        </p:spPr>
      </p:pic>
      <p:sp>
        <p:nvSpPr>
          <p:cNvPr id="11" name="TextBox 10"/>
          <p:cNvSpPr txBox="1"/>
          <p:nvPr/>
        </p:nvSpPr>
        <p:spPr>
          <a:xfrm>
            <a:off x="596451" y="4173379"/>
            <a:ext cx="1223412" cy="246221"/>
          </a:xfrm>
          <a:prstGeom prst="rect">
            <a:avLst/>
          </a:prstGeom>
          <a:noFill/>
        </p:spPr>
        <p:txBody>
          <a:bodyPr wrap="none" rtlCol="0">
            <a:spAutoFit/>
          </a:bodyPr>
          <a:lstStyle/>
          <a:p>
            <a:r>
              <a:rPr lang="en-US" sz="1000" dirty="0" smtClean="0">
                <a:latin typeface="Arial"/>
                <a:cs typeface="Arial"/>
              </a:rPr>
              <a:t>FAVORS LOW V</a:t>
            </a:r>
            <a:r>
              <a:rPr lang="en-US" sz="1000" baseline="-25000" dirty="0" smtClean="0">
                <a:latin typeface="Arial"/>
                <a:cs typeface="Arial"/>
              </a:rPr>
              <a:t>T</a:t>
            </a:r>
            <a:endParaRPr lang="en-US" sz="1000" baseline="-25000" dirty="0">
              <a:latin typeface="Arial"/>
              <a:cs typeface="Arial"/>
            </a:endParaRPr>
          </a:p>
        </p:txBody>
      </p:sp>
      <p:sp>
        <p:nvSpPr>
          <p:cNvPr id="12" name="TextBox 11"/>
          <p:cNvSpPr txBox="1"/>
          <p:nvPr/>
        </p:nvSpPr>
        <p:spPr>
          <a:xfrm>
            <a:off x="2027540" y="4173379"/>
            <a:ext cx="1249060" cy="246221"/>
          </a:xfrm>
          <a:prstGeom prst="rect">
            <a:avLst/>
          </a:prstGeom>
          <a:noFill/>
        </p:spPr>
        <p:txBody>
          <a:bodyPr wrap="none" rtlCol="0">
            <a:spAutoFit/>
          </a:bodyPr>
          <a:lstStyle/>
          <a:p>
            <a:r>
              <a:rPr lang="en-US" sz="1000" dirty="0" smtClean="0">
                <a:latin typeface="Arial"/>
                <a:cs typeface="Arial"/>
              </a:rPr>
              <a:t>FAVORS HIGH V</a:t>
            </a:r>
            <a:r>
              <a:rPr lang="en-US" sz="1000" baseline="-25000" dirty="0" smtClean="0">
                <a:latin typeface="Arial"/>
                <a:cs typeface="Arial"/>
              </a:rPr>
              <a:t>T</a:t>
            </a:r>
            <a:endParaRPr lang="en-US" sz="1000" baseline="-25000" dirty="0">
              <a:latin typeface="Arial"/>
              <a:cs typeface="Arial"/>
            </a:endParaRPr>
          </a:p>
        </p:txBody>
      </p:sp>
      <mc:AlternateContent xmlns:mc="http://schemas.openxmlformats.org/markup-compatibility/2006" xmlns:a14="http://schemas.microsoft.com/office/drawing/2010/main">
        <mc:Choice Requires="a14">
          <p:sp>
            <p:nvSpPr>
              <p:cNvPr id="13" name="TextBox 12" descr="table showing LTVV significantly reduces the incidence&#10;of Pulmonary Infection&#10;" title="LTVV table"/>
              <p:cNvSpPr txBox="1"/>
              <p:nvPr/>
            </p:nvSpPr>
            <p:spPr>
              <a:xfrm>
                <a:off x="381000" y="838200"/>
                <a:ext cx="8437687" cy="3146952"/>
              </a:xfrm>
              <a:prstGeom prst="rect">
                <a:avLst/>
              </a:prstGeom>
              <a:noFill/>
            </p:spPr>
            <p:txBody>
              <a:bodyPr wrap="square" rtlCol="0">
                <a:spAutoFit/>
              </a:bodyPr>
              <a:lstStyle/>
              <a:p>
                <a:pPr>
                  <a:lnSpc>
                    <a:spcPct val="107000"/>
                  </a:lnSpc>
                  <a:spcAft>
                    <a:spcPts val="800"/>
                  </a:spcAft>
                </a:pPr>
                <a:r>
                  <a:rPr lang="en-US" sz="1200"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High V</a:t>
                </a:r>
                <a:r>
                  <a:rPr lang="en-US" sz="1200" u="sng" baseline="-25000" dirty="0" smtClean="0">
                    <a:effectLst/>
                    <a:latin typeface="Calibri" panose="020F0502020204030204" pitchFamily="34" charset="0"/>
                    <a:ea typeface="Calibri" panose="020F0502020204030204" pitchFamily="34" charset="0"/>
                    <a:cs typeface="Times New Roman" panose="02020603050405020304" pitchFamily="18" charset="0"/>
                  </a:rPr>
                  <a:t>T</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 No.</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Low V</a:t>
                </a:r>
                <a:r>
                  <a:rPr lang="en-US" sz="1200" u="sng" baseline="-25000" dirty="0" smtClean="0">
                    <a:effectLst/>
                    <a:latin typeface="Calibri" panose="020F0502020204030204" pitchFamily="34" charset="0"/>
                    <a:ea typeface="Calibri" panose="020F0502020204030204" pitchFamily="34" charset="0"/>
                    <a:cs typeface="Times New Roman" panose="02020603050405020304" pitchFamily="18" charset="0"/>
                  </a:rPr>
                  <a:t>T</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 No.</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Pulmonary </a:t>
                </a:r>
                <a:r>
                  <a:rPr lang="en-US" sz="1200" dirty="0">
                    <a:effectLst/>
                    <a:latin typeface="Calibri" panose="020F0502020204030204" pitchFamily="34" charset="0"/>
                    <a:ea typeface="Calibri" panose="020F0502020204030204" pitchFamily="34" charset="0"/>
                    <a:cs typeface="Times New Roman" panose="02020603050405020304" pitchFamily="18" charset="0"/>
                  </a:rPr>
                  <a:t>infection                	            Events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Total                </a:t>
                </a:r>
                <a:r>
                  <a:rPr lang="en-US" sz="1200" dirty="0">
                    <a:effectLst/>
                    <a:latin typeface="Calibri" panose="020F0502020204030204" pitchFamily="34" charset="0"/>
                    <a:ea typeface="Calibri" panose="020F0502020204030204" pitchFamily="34" charset="0"/>
                    <a:cs typeface="Times New Roman" panose="02020603050405020304" pitchFamily="18" charset="0"/>
                  </a:rPr>
                  <a:t>Events                Total                Weight, %                RR (95% CI)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Lee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1999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10                        </a:t>
                </a:r>
                <a:r>
                  <a:rPr lang="en-US" sz="1200" dirty="0">
                    <a:effectLst/>
                    <a:latin typeface="Calibri" panose="020F0502020204030204" pitchFamily="34" charset="0"/>
                    <a:ea typeface="Calibri" panose="020F0502020204030204" pitchFamily="34" charset="0"/>
                    <a:cs typeface="Times New Roman" panose="02020603050405020304" pitchFamily="18" charset="0"/>
                  </a:rPr>
                  <a:t>56                       2                       47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16.6                   0.20 </a:t>
                </a:r>
                <a:r>
                  <a:rPr lang="en-US" sz="1200" dirty="0">
                    <a:effectLst/>
                    <a:latin typeface="Calibri" panose="020F0502020204030204" pitchFamily="34" charset="0"/>
                    <a:ea typeface="Calibri" panose="020F0502020204030204" pitchFamily="34" charset="0"/>
                    <a:cs typeface="Times New Roman" panose="02020603050405020304" pitchFamily="18" charset="0"/>
                  </a:rPr>
                  <a:t>(0.04-0.99)</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Michelet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2006                               </a:t>
                </a:r>
                <a:r>
                  <a:rPr lang="en-US" sz="1200"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26                </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6                       </a:t>
                </a:r>
                <a:r>
                  <a:rPr lang="en-US" sz="1200" dirty="0">
                    <a:effectLst/>
                    <a:latin typeface="Calibri" panose="020F0502020204030204" pitchFamily="34" charset="0"/>
                    <a:ea typeface="Calibri" panose="020F0502020204030204" pitchFamily="34" charset="0"/>
                    <a:cs typeface="Times New Roman" panose="02020603050405020304" pitchFamily="18" charset="0"/>
                  </a:rPr>
                  <a:t>26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14.6                   0.48 </a:t>
                </a:r>
                <a:r>
                  <a:rPr lang="en-US" sz="1200" dirty="0">
                    <a:effectLst/>
                    <a:latin typeface="Calibri" panose="020F0502020204030204" pitchFamily="34" charset="0"/>
                    <a:ea typeface="Calibri" panose="020F0502020204030204" pitchFamily="34" charset="0"/>
                    <a:cs typeface="Times New Roman" panose="02020603050405020304" pitchFamily="18" charset="0"/>
                  </a:rPr>
                  <a:t>(0.14-1.60)</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Licker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a:t>
                </a:r>
                <a:r>
                  <a:rPr lang="en-US" sz="1200" dirty="0">
                    <a:effectLst/>
                    <a:latin typeface="Calibri" panose="020F0502020204030204" pitchFamily="34" charset="0"/>
                    <a:ea typeface="Calibri" panose="020F0502020204030204" pitchFamily="34" charset="0"/>
                    <a:cs typeface="Times New Roman" panose="02020603050405020304" pitchFamily="18" charset="0"/>
                  </a:rPr>
                  <a:t>2009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30                       533                     23                    558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55.8                   0.72 </a:t>
                </a:r>
                <a:r>
                  <a:rPr lang="en-US" sz="1200" dirty="0">
                    <a:effectLst/>
                    <a:latin typeface="Calibri" panose="020F0502020204030204" pitchFamily="34" charset="0"/>
                    <a:ea typeface="Calibri" panose="020F0502020204030204" pitchFamily="34" charset="0"/>
                    <a:cs typeface="Times New Roman" panose="02020603050405020304" pitchFamily="18" charset="0"/>
                  </a:rPr>
                  <a:t>(0.41-1.26)</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Yang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a:t>
                </a:r>
                <a:r>
                  <a:rPr lang="en-US" sz="1200" dirty="0">
                    <a:effectLst/>
                    <a:latin typeface="Calibri" panose="020F0502020204030204" pitchFamily="34" charset="0"/>
                    <a:ea typeface="Calibri" panose="020F0502020204030204" pitchFamily="34" charset="0"/>
                    <a:cs typeface="Times New Roman" panose="02020603050405020304" pitchFamily="18" charset="0"/>
                  </a:rPr>
                  <a:t>2011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7                        50                        1                      50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13.0                   0.13 </a:t>
                </a:r>
                <a:r>
                  <a:rPr lang="en-US" sz="1200" dirty="0">
                    <a:effectLst/>
                    <a:latin typeface="Calibri" panose="020F0502020204030204" pitchFamily="34" charset="0"/>
                    <a:ea typeface="Calibri" panose="020F0502020204030204" pitchFamily="34" charset="0"/>
                    <a:cs typeface="Times New Roman" panose="02020603050405020304" pitchFamily="18" charset="0"/>
                  </a:rPr>
                  <a:t>(0.01-1.06)</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Subtotal (95% CI)	</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665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681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100.0                  0.52 </a:t>
                </a:r>
                <a:r>
                  <a:rPr lang="en-US" sz="1200" dirty="0">
                    <a:effectLst/>
                    <a:latin typeface="Calibri" panose="020F0502020204030204" pitchFamily="34" charset="0"/>
                    <a:ea typeface="Calibri" panose="020F0502020204030204" pitchFamily="34" charset="0"/>
                    <a:cs typeface="Times New Roman" panose="02020603050405020304" pitchFamily="18" charset="0"/>
                  </a:rPr>
                  <a:t>(0.33-0.82)</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Total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events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57                                                  </a:t>
                </a:r>
                <a:r>
                  <a:rPr lang="en-US" sz="1200" dirty="0">
                    <a:effectLst/>
                    <a:latin typeface="Calibri" panose="020F0502020204030204" pitchFamily="34" charset="0"/>
                    <a:ea typeface="Calibri" panose="020F0502020204030204" pitchFamily="34" charset="0"/>
                    <a:cs typeface="Times New Roman" panose="02020603050405020304" pitchFamily="18" charset="0"/>
                  </a:rPr>
                  <a:t>32</a:t>
                </a:r>
              </a:p>
              <a:p>
                <a:pPr>
                  <a:lnSpc>
                    <a:spcPct val="107000"/>
                  </a:lnSpc>
                  <a:tabLst>
                    <a:tab pos="13525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tabLst>
                    <a:tab pos="13525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Heterogeneity: </a:t>
                </a:r>
                <a:r>
                  <a:rPr lang="en-US" sz="1200" i="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x</a:t>
                </a:r>
                <a14:m>
                  <m:oMath xmlns:m="http://schemas.openxmlformats.org/officeDocument/2006/math">
                    <m:f>
                      <m:fPr>
                        <m:ctrlPr>
                          <a:rPr lang="en-US" sz="1200" i="1">
                            <a:solidFill>
                              <a:srgbClr val="222222"/>
                            </a:solidFill>
                            <a:effectLst/>
                            <a:latin typeface="Cambria Math"/>
                            <a:ea typeface="Times New Roman" panose="02020603050405020304" pitchFamily="18" charset="0"/>
                            <a:cs typeface="Times New Roman" panose="02020603050405020304" pitchFamily="18" charset="0"/>
                          </a:rPr>
                        </m:ctrlPr>
                      </m:fPr>
                      <m:num>
                        <m: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1200" dirty="0">
                    <a:effectLst/>
                    <a:latin typeface="Calibri" panose="020F0502020204030204" pitchFamily="34" charset="0"/>
                    <a:ea typeface="Times New Roman" panose="02020603050405020304" pitchFamily="18" charset="0"/>
                    <a:cs typeface="Times New Roman" panose="02020603050405020304" pitchFamily="18" charset="0"/>
                  </a:rPr>
                  <a:t>=4.39; P =.22,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I</a:t>
                </a:r>
                <a:r>
                  <a:rPr lang="en-US" sz="1200" baseline="30000" dirty="0">
                    <a:effectLst/>
                    <a:latin typeface="Calibri" panose="020F0502020204030204" pitchFamily="34" charset="0"/>
                    <a:ea typeface="Times New Roman" panose="02020603050405020304" pitchFamily="18" charset="0"/>
                    <a:cs typeface="Times New Roman" panose="02020603050405020304" pitchFamily="18" charset="0"/>
                  </a:rPr>
                  <a:t>2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13525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Test for overall effect: z =2.79;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P</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=.005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descr="table showing LTVV significantly reduces the incidence&#10;of Pulmonary Infection&#10;" title="LTVV table"/>
              <p:cNvSpPr txBox="1">
                <a:spLocks noRot="1" noChangeAspect="1" noMove="1" noResize="1" noEditPoints="1" noAdjustHandles="1" noChangeArrowheads="1" noChangeShapeType="1" noTextEdit="1"/>
              </p:cNvSpPr>
              <p:nvPr/>
            </p:nvSpPr>
            <p:spPr>
              <a:xfrm>
                <a:off x="381000" y="838200"/>
                <a:ext cx="8437687" cy="3146952"/>
              </a:xfrm>
              <a:prstGeom prst="rect">
                <a:avLst/>
              </a:prstGeom>
              <a:blipFill rotWithShape="1">
                <a:blip r:embed="rId4"/>
                <a:stretch>
                  <a:fillRect l="-72" b="-194"/>
                </a:stretch>
              </a:blipFill>
            </p:spPr>
            <p:txBody>
              <a:bodyPr/>
              <a:lstStyle/>
              <a:p>
                <a:r>
                  <a:rPr lang="en-US">
                    <a:noFill/>
                  </a:rPr>
                  <a:t> </a:t>
                </a:r>
              </a:p>
            </p:txBody>
          </p:sp>
        </mc:Fallback>
      </mc:AlternateContent>
      <p:sp>
        <p:nvSpPr>
          <p:cNvPr id="8" name="Rectangle 7"/>
          <p:cNvSpPr/>
          <p:nvPr/>
        </p:nvSpPr>
        <p:spPr>
          <a:xfrm>
            <a:off x="4572000" y="5551757"/>
            <a:ext cx="4572000" cy="707886"/>
          </a:xfrm>
          <a:prstGeom prst="rect">
            <a:avLst/>
          </a:prstGeom>
        </p:spPr>
        <p:txBody>
          <a:bodyPr>
            <a:spAutoFit/>
          </a:bodyPr>
          <a:lstStyle/>
          <a:p>
            <a:r>
              <a:rPr lang="en-US" sz="1000" dirty="0" smtClean="0"/>
              <a:t>6. Serpa </a:t>
            </a:r>
            <a:r>
              <a:rPr lang="en-US" sz="1000" dirty="0"/>
              <a:t>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2939044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descr="Table showing LTVV significantly reduced the&#10;incidence of atelectasis&#10;" title="LTVV table"/>
              <p:cNvSpPr txBox="1"/>
              <p:nvPr/>
            </p:nvSpPr>
            <p:spPr>
              <a:xfrm>
                <a:off x="304800" y="685800"/>
                <a:ext cx="8839200" cy="3343608"/>
              </a:xfrm>
              <a:prstGeom prst="rect">
                <a:avLst/>
              </a:prstGeom>
              <a:noFill/>
            </p:spPr>
            <p:txBody>
              <a:bodyPr wrap="square" rtlCol="0">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High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V</a:t>
                </a:r>
                <a:r>
                  <a:rPr lang="en-US" sz="1200" u="sng"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No.</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Low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V</a:t>
                </a:r>
                <a:r>
                  <a:rPr lang="en-US" sz="1200" u="sng"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No.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Atelectasis                	            Events                Total                Events                Total                Weight, %                RR (95% CI)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Lin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a:t>
                </a:r>
                <a:r>
                  <a:rPr lang="en-US" sz="1200" dirty="0">
                    <a:effectLst/>
                    <a:latin typeface="Calibri" panose="020F0502020204030204" pitchFamily="34" charset="0"/>
                    <a:ea typeface="Calibri" panose="020F0502020204030204" pitchFamily="34" charset="0"/>
                    <a:cs typeface="Times New Roman" panose="02020603050405020304" pitchFamily="18" charset="0"/>
                  </a:rPr>
                  <a:t>2008	</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US" sz="1200" dirty="0">
                    <a:effectLst/>
                    <a:latin typeface="Calibri" panose="020F0502020204030204" pitchFamily="34" charset="0"/>
                    <a:ea typeface="Calibri" panose="020F0502020204030204" pitchFamily="34" charset="0"/>
                    <a:cs typeface="Times New Roman" panose="02020603050405020304" pitchFamily="18" charset="0"/>
                  </a:rPr>
                  <a:t>20                      3                        20                        3.1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1.59 </a:t>
                </a:r>
                <a:r>
                  <a:rPr lang="en-US" sz="1200" dirty="0">
                    <a:effectLst/>
                    <a:latin typeface="Calibri" panose="020F0502020204030204" pitchFamily="34" charset="0"/>
                    <a:ea typeface="Calibri" panose="020F0502020204030204" pitchFamily="34" charset="0"/>
                    <a:cs typeface="Times New Roman" panose="02020603050405020304" pitchFamily="18" charset="0"/>
                  </a:rPr>
                  <a:t>(0.24-10.70)</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Cai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a:t>
                </a:r>
                <a:r>
                  <a:rPr lang="en-US" sz="1200" dirty="0">
                    <a:effectLst/>
                    <a:latin typeface="Calibri" panose="020F0502020204030204" pitchFamily="34" charset="0"/>
                    <a:ea typeface="Calibri" panose="020F0502020204030204" pitchFamily="34" charset="0"/>
                    <a:cs typeface="Times New Roman" panose="02020603050405020304" pitchFamily="18" charset="0"/>
                  </a:rPr>
                  <a:t>2007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5                          </a:t>
                </a:r>
                <a:r>
                  <a:rPr lang="en-US" sz="1200" dirty="0">
                    <a:effectLst/>
                    <a:latin typeface="Calibri" panose="020F0502020204030204" pitchFamily="34" charset="0"/>
                    <a:ea typeface="Calibri" panose="020F0502020204030204" pitchFamily="34" charset="0"/>
                    <a:cs typeface="Times New Roman" panose="02020603050405020304" pitchFamily="18" charset="0"/>
                  </a:rPr>
                  <a:t>8                       7                          8                         1.1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4.20 </a:t>
                </a:r>
                <a:r>
                  <a:rPr lang="en-US" sz="1200" dirty="0">
                    <a:effectLst/>
                    <a:latin typeface="Calibri" panose="020F0502020204030204" pitchFamily="34" charset="0"/>
                    <a:ea typeface="Calibri" panose="020F0502020204030204" pitchFamily="34" charset="0"/>
                    <a:cs typeface="Times New Roman" panose="02020603050405020304" pitchFamily="18" charset="0"/>
                  </a:rPr>
                  <a:t>(0.33-53.12)</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Licker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2009                                    47                       </a:t>
                </a:r>
                <a:r>
                  <a:rPr lang="en-US" sz="1200" dirty="0">
                    <a:effectLst/>
                    <a:latin typeface="Calibri" panose="020F0502020204030204" pitchFamily="34" charset="0"/>
                    <a:ea typeface="Calibri" panose="020F0502020204030204" pitchFamily="34" charset="0"/>
                    <a:cs typeface="Times New Roman" panose="02020603050405020304" pitchFamily="18" charset="0"/>
                  </a:rPr>
                  <a:t>533                   28                      558                      83.1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0.55 </a:t>
                </a:r>
                <a:r>
                  <a:rPr lang="en-US" sz="1200" dirty="0">
                    <a:effectLst/>
                    <a:latin typeface="Calibri" panose="020F0502020204030204" pitchFamily="34" charset="0"/>
                    <a:ea typeface="Calibri" panose="020F0502020204030204" pitchFamily="34" charset="0"/>
                    <a:cs typeface="Times New Roman" panose="02020603050405020304" pitchFamily="18" charset="0"/>
                  </a:rPr>
                  <a:t>(0.34-0.89)</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Yang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a:t>
                </a:r>
                <a:r>
                  <a:rPr lang="en-US" sz="1200" dirty="0">
                    <a:effectLst/>
                    <a:latin typeface="Calibri" panose="020F0502020204030204" pitchFamily="34" charset="0"/>
                    <a:ea typeface="Calibri" panose="020F0502020204030204" pitchFamily="34" charset="0"/>
                    <a:cs typeface="Times New Roman" panose="02020603050405020304" pitchFamily="18" charset="0"/>
                  </a:rPr>
                  <a:t>2011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3                         </a:t>
                </a:r>
                <a:r>
                  <a:rPr lang="en-US" sz="1200" dirty="0">
                    <a:effectLst/>
                    <a:latin typeface="Calibri" panose="020F0502020204030204" pitchFamily="34" charset="0"/>
                    <a:ea typeface="Calibri" panose="020F0502020204030204" pitchFamily="34" charset="0"/>
                    <a:cs typeface="Times New Roman" panose="02020603050405020304" pitchFamily="18" charset="0"/>
                  </a:rPr>
                  <a:t>50                      1                        50                        5.4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0.32 </a:t>
                </a:r>
                <a:r>
                  <a:rPr lang="en-US" sz="1200" dirty="0">
                    <a:effectLst/>
                    <a:latin typeface="Calibri" panose="020F0502020204030204" pitchFamily="34" charset="0"/>
                    <a:ea typeface="Calibri" panose="020F0502020204030204" pitchFamily="34" charset="0"/>
                    <a:cs typeface="Times New Roman" panose="02020603050405020304" pitchFamily="18" charset="0"/>
                  </a:rPr>
                  <a:t>(0.03-3.18)</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Weingarten et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al., </a:t>
                </a:r>
                <a:r>
                  <a:rPr lang="en-US" sz="1200" dirty="0">
                    <a:effectLst/>
                    <a:latin typeface="Calibri" panose="020F0502020204030204" pitchFamily="34" charset="0"/>
                    <a:ea typeface="Calibri" panose="020F0502020204030204" pitchFamily="34" charset="0"/>
                    <a:cs typeface="Times New Roman" panose="02020603050405020304" pitchFamily="18" charset="0"/>
                  </a:rPr>
                  <a:t>2012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5                         </a:t>
                </a:r>
                <a:r>
                  <a:rPr lang="en-US" sz="1200" dirty="0">
                    <a:effectLst/>
                    <a:latin typeface="Calibri" panose="020F0502020204030204" pitchFamily="34" charset="0"/>
                    <a:ea typeface="Calibri" panose="020F0502020204030204" pitchFamily="34" charset="0"/>
                    <a:cs typeface="Times New Roman" panose="02020603050405020304" pitchFamily="18" charset="0"/>
                  </a:rPr>
                  <a:t>20                      4                        20                        7.3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0.75 </a:t>
                </a:r>
                <a:r>
                  <a:rPr lang="en-US" sz="1200" dirty="0">
                    <a:effectLst/>
                    <a:latin typeface="Calibri" panose="020F0502020204030204" pitchFamily="34" charset="0"/>
                    <a:ea typeface="Calibri" panose="020F0502020204030204" pitchFamily="34" charset="0"/>
                    <a:cs typeface="Times New Roman" panose="02020603050405020304" pitchFamily="18" charset="0"/>
                  </a:rPr>
                  <a:t>(0.17-3.33)</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Subtotal (95% CI)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631                                              </a:t>
                </a:r>
                <a:r>
                  <a:rPr lang="en-US" sz="1200" dirty="0">
                    <a:effectLst/>
                    <a:latin typeface="Calibri" panose="020F0502020204030204" pitchFamily="34" charset="0"/>
                    <a:ea typeface="Calibri" panose="020F0502020204030204" pitchFamily="34" charset="0"/>
                    <a:cs typeface="Times New Roman" panose="02020603050405020304" pitchFamily="18" charset="0"/>
                  </a:rPr>
                  <a:t>656                     100.0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0.62 </a:t>
                </a:r>
                <a:r>
                  <a:rPr lang="en-US" sz="1200" dirty="0">
                    <a:effectLst/>
                    <a:latin typeface="Calibri" panose="020F0502020204030204" pitchFamily="34" charset="0"/>
                    <a:ea typeface="Calibri" panose="020F0502020204030204" pitchFamily="34" charset="0"/>
                    <a:cs typeface="Times New Roman" panose="02020603050405020304" pitchFamily="18" charset="0"/>
                  </a:rPr>
                  <a:t>(0.41-0.95)</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Total events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62                                                 </a:t>
                </a:r>
                <a:r>
                  <a:rPr lang="en-US" sz="1200" dirty="0">
                    <a:effectLst/>
                    <a:latin typeface="Calibri" panose="020F0502020204030204" pitchFamily="34" charset="0"/>
                    <a:ea typeface="Calibri" panose="020F0502020204030204" pitchFamily="34" charset="0"/>
                    <a:cs typeface="Times New Roman" panose="02020603050405020304" pitchFamily="18" charset="0"/>
                  </a:rPr>
                  <a:t>43</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Heterogeneity: </a:t>
                </a:r>
                <a:r>
                  <a:rPr lang="en-US" sz="1200" i="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x</a:t>
                </a:r>
                <a14:m>
                  <m:oMath xmlns:m="http://schemas.openxmlformats.org/officeDocument/2006/math">
                    <m:f>
                      <m:fPr>
                        <m:ctrlPr>
                          <a:rPr lang="en-US" sz="1200" i="1">
                            <a:solidFill>
                              <a:srgbClr val="222222"/>
                            </a:solidFill>
                            <a:effectLst/>
                            <a:latin typeface="Cambria Math"/>
                            <a:ea typeface="Times New Roman" panose="02020603050405020304" pitchFamily="18" charset="0"/>
                            <a:cs typeface="Times New Roman" panose="02020603050405020304" pitchFamily="18" charset="0"/>
                          </a:rPr>
                        </m:ctrlPr>
                      </m:fPr>
                      <m:num>
                        <m: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200" i="1">
                            <a:solidFill>
                              <a:srgbClr val="222222"/>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=3.76;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P</a:t>
                </a:r>
                <a:r>
                  <a:rPr lang="en-US" sz="1200" dirty="0">
                    <a:effectLst/>
                    <a:latin typeface="Calibri" panose="020F0502020204030204" pitchFamily="34" charset="0"/>
                    <a:ea typeface="Calibri" panose="020F0502020204030204" pitchFamily="34" charset="0"/>
                    <a:cs typeface="Times New Roman" panose="02020603050405020304" pitchFamily="18" charset="0"/>
                  </a:rPr>
                  <a:t>=.44;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p>
              <a:p>
                <a:pPr>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Test for overall effect: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z</a:t>
                </a:r>
                <a:r>
                  <a:rPr lang="en-US" sz="1200" dirty="0">
                    <a:effectLst/>
                    <a:latin typeface="Calibri" panose="020F0502020204030204" pitchFamily="34" charset="0"/>
                    <a:ea typeface="Calibri" panose="020F0502020204030204" pitchFamily="34" charset="0"/>
                    <a:cs typeface="Times New Roman" panose="02020603050405020304" pitchFamily="18" charset="0"/>
                  </a:rPr>
                  <a:t>=2.18;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P</a:t>
                </a:r>
                <a:r>
                  <a:rPr lang="en-US" sz="1200" dirty="0">
                    <a:effectLst/>
                    <a:latin typeface="Calibri" panose="020F0502020204030204" pitchFamily="34" charset="0"/>
                    <a:ea typeface="Calibri" panose="020F0502020204030204" pitchFamily="34" charset="0"/>
                    <a:cs typeface="Times New Roman" panose="02020603050405020304" pitchFamily="18" charset="0"/>
                  </a:rPr>
                  <a:t>=.03</a:t>
                </a:r>
              </a:p>
            </p:txBody>
          </p:sp>
        </mc:Choice>
        <mc:Fallback xmlns="">
          <p:sp>
            <p:nvSpPr>
              <p:cNvPr id="11" name="TextBox 10" descr="Table showing LTVV significantly reduced the&#10;incidence of atelectasis&#10;" title="LTVV table"/>
              <p:cNvSpPr txBox="1">
                <a:spLocks noRot="1" noChangeAspect="1" noMove="1" noResize="1" noEditPoints="1" noAdjustHandles="1" noChangeArrowheads="1" noChangeShapeType="1" noTextEdit="1"/>
              </p:cNvSpPr>
              <p:nvPr/>
            </p:nvSpPr>
            <p:spPr>
              <a:xfrm>
                <a:off x="304800" y="685800"/>
                <a:ext cx="8839200" cy="3343608"/>
              </a:xfrm>
              <a:prstGeom prst="rect">
                <a:avLst/>
              </a:prstGeom>
              <a:blipFill rotWithShape="1">
                <a:blip r:embed="rId3"/>
                <a:stretch>
                  <a:fillRect b="-182"/>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dirty="0"/>
              <a:t>LTVV in </a:t>
            </a:r>
            <a:r>
              <a:rPr lang="en-US" dirty="0" smtClean="0"/>
              <a:t>Patients Without </a:t>
            </a:r>
            <a:r>
              <a:rPr lang="en-US" dirty="0"/>
              <a:t>Lung </a:t>
            </a:r>
            <a:r>
              <a:rPr lang="en-US" dirty="0" smtClean="0"/>
              <a:t>Injury</a:t>
            </a:r>
            <a:r>
              <a:rPr lang="en-US" baseline="30000" dirty="0" smtClean="0"/>
              <a:t>6</a:t>
            </a:r>
            <a:endParaRPr lang="en-US" baseline="30000" dirty="0"/>
          </a:p>
        </p:txBody>
      </p:sp>
      <p:sp>
        <p:nvSpPr>
          <p:cNvPr id="5" name="TextBox 4"/>
          <p:cNvSpPr txBox="1"/>
          <p:nvPr/>
        </p:nvSpPr>
        <p:spPr>
          <a:xfrm>
            <a:off x="4038600" y="3556841"/>
            <a:ext cx="4800600" cy="338554"/>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solidFill>
                  <a:schemeClr val="tx1"/>
                </a:solidFill>
              </a:rPr>
              <a:t>LTVV significantly reduced the incidence of atelectasis</a:t>
            </a:r>
            <a:endParaRPr lang="en-US" sz="1600" dirty="0">
              <a:solidFill>
                <a:schemeClr val="tx1"/>
              </a:solidFill>
            </a:endParaRPr>
          </a:p>
        </p:txBody>
      </p:sp>
      <p:pic>
        <p:nvPicPr>
          <p:cNvPr id="4" name="Content Placeholder 3" descr="Table showing LTVV significantly reduced the&#10;incidence of atelectasis&#10;" title="box plot"/>
          <p:cNvPicPr>
            <a:picLocks noGrp="1" noChangeAspect="1"/>
          </p:cNvPicPr>
          <p:nvPr>
            <p:ph idx="1"/>
          </p:nvPr>
        </p:nvPicPr>
        <p:blipFill rotWithShape="1">
          <a:blip r:embed="rId4"/>
          <a:srcRect l="67758" t="-10120" b="-1133"/>
          <a:stretch/>
        </p:blipFill>
        <p:spPr>
          <a:xfrm>
            <a:off x="466154" y="4167392"/>
            <a:ext cx="3201649" cy="2081947"/>
          </a:xfrm>
          <a:ln>
            <a:solidFill>
              <a:srgbClr val="BFBFBF"/>
            </a:solidFill>
          </a:ln>
        </p:spPr>
      </p:pic>
      <p:sp>
        <p:nvSpPr>
          <p:cNvPr id="9" name="TextBox 8"/>
          <p:cNvSpPr txBox="1"/>
          <p:nvPr/>
        </p:nvSpPr>
        <p:spPr>
          <a:xfrm>
            <a:off x="716317" y="4267200"/>
            <a:ext cx="1223412" cy="246221"/>
          </a:xfrm>
          <a:prstGeom prst="rect">
            <a:avLst/>
          </a:prstGeom>
          <a:noFill/>
        </p:spPr>
        <p:txBody>
          <a:bodyPr wrap="none" rtlCol="0">
            <a:spAutoFit/>
          </a:bodyPr>
          <a:lstStyle/>
          <a:p>
            <a:r>
              <a:rPr lang="en-US" sz="1000" dirty="0" smtClean="0">
                <a:latin typeface="Arial"/>
                <a:cs typeface="Arial"/>
              </a:rPr>
              <a:t>FAVORS LOW V</a:t>
            </a:r>
            <a:r>
              <a:rPr lang="en-US" sz="1000" baseline="-25000" dirty="0" smtClean="0">
                <a:latin typeface="Arial"/>
                <a:cs typeface="Arial"/>
              </a:rPr>
              <a:t>T</a:t>
            </a:r>
            <a:endParaRPr lang="en-US" sz="1000" baseline="-25000" dirty="0">
              <a:latin typeface="Arial"/>
              <a:cs typeface="Arial"/>
            </a:endParaRPr>
          </a:p>
        </p:txBody>
      </p:sp>
      <p:sp>
        <p:nvSpPr>
          <p:cNvPr id="10" name="TextBox 9"/>
          <p:cNvSpPr txBox="1"/>
          <p:nvPr/>
        </p:nvSpPr>
        <p:spPr>
          <a:xfrm>
            <a:off x="1981200" y="4267200"/>
            <a:ext cx="1249060" cy="246221"/>
          </a:xfrm>
          <a:prstGeom prst="rect">
            <a:avLst/>
          </a:prstGeom>
          <a:noFill/>
        </p:spPr>
        <p:txBody>
          <a:bodyPr wrap="none" rtlCol="0">
            <a:spAutoFit/>
          </a:bodyPr>
          <a:lstStyle/>
          <a:p>
            <a:r>
              <a:rPr lang="en-US" sz="1000" dirty="0" smtClean="0">
                <a:latin typeface="Arial"/>
                <a:cs typeface="Arial"/>
              </a:rPr>
              <a:t>FAVORS HIGH V</a:t>
            </a:r>
            <a:r>
              <a:rPr lang="en-US" sz="1000" baseline="-25000" dirty="0" smtClean="0">
                <a:latin typeface="Arial"/>
                <a:cs typeface="Arial"/>
              </a:rPr>
              <a:t>T</a:t>
            </a:r>
            <a:endParaRPr lang="en-US" sz="1000" baseline="-25000" dirty="0">
              <a:latin typeface="Arial"/>
              <a:cs typeface="Arial"/>
            </a:endParaRPr>
          </a:p>
        </p:txBody>
      </p:sp>
      <p:sp>
        <p:nvSpPr>
          <p:cNvPr id="8" name="Rectangle 7"/>
          <p:cNvSpPr/>
          <p:nvPr/>
        </p:nvSpPr>
        <p:spPr>
          <a:xfrm>
            <a:off x="4572000" y="5551757"/>
            <a:ext cx="4572000" cy="707886"/>
          </a:xfrm>
          <a:prstGeom prst="rect">
            <a:avLst/>
          </a:prstGeom>
        </p:spPr>
        <p:txBody>
          <a:bodyPr>
            <a:spAutoFit/>
          </a:bodyPr>
          <a:lstStyle/>
          <a:p>
            <a:r>
              <a:rPr lang="en-US" sz="1000" dirty="0" smtClean="0"/>
              <a:t>6. Serpa </a:t>
            </a:r>
            <a:r>
              <a:rPr lang="en-US" sz="1000" dirty="0"/>
              <a:t>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1196351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Low Tidal Volume </a:t>
            </a:r>
            <a:r>
              <a:rPr lang="en-US" dirty="0" smtClean="0"/>
              <a:t>Ventilation?</a:t>
            </a:r>
            <a:endParaRPr lang="en-US" dirty="0"/>
          </a:p>
        </p:txBody>
      </p:sp>
      <p:sp>
        <p:nvSpPr>
          <p:cNvPr id="3" name="Content Placeholder 2"/>
          <p:cNvSpPr>
            <a:spLocks noGrp="1"/>
          </p:cNvSpPr>
          <p:nvPr>
            <p:ph idx="1"/>
          </p:nvPr>
        </p:nvSpPr>
        <p:spPr/>
        <p:txBody>
          <a:bodyPr/>
          <a:lstStyle/>
          <a:p>
            <a:r>
              <a:rPr lang="en-US" dirty="0" smtClean="0"/>
              <a:t>Low tidal volume ventilation is a lung protective strategy that seeks to prevent ventilator-associated lung injury</a:t>
            </a:r>
          </a:p>
          <a:p>
            <a:r>
              <a:rPr lang="en-US" dirty="0" smtClean="0"/>
              <a:t>LTVV is an approach that targets much lower tidal volume than what has been traditionally used</a:t>
            </a:r>
          </a:p>
          <a:p>
            <a:r>
              <a:rPr lang="en-US" dirty="0" smtClean="0"/>
              <a:t>LTVV also focuses on the avoidance of zero positive end-expiratory pressure (ZEEP)</a:t>
            </a:r>
            <a:endParaRPr lang="en-US" dirty="0"/>
          </a:p>
        </p:txBody>
      </p:sp>
    </p:spTree>
    <p:extLst>
      <p:ext uri="{BB962C8B-B14F-4D97-AF65-F5344CB8AC3E}">
        <p14:creationId xmlns:p14="http://schemas.microsoft.com/office/powerpoint/2010/main" val="1687926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4" descr="Table showing the mortality events associated with high vs. low tidal volumes" title="LTVV events table"/>
              <p:cNvSpPr>
                <a:spLocks noGrp="1"/>
              </p:cNvSpPr>
              <p:nvPr>
                <p:ph idx="1"/>
              </p:nvPr>
            </p:nvSpPr>
            <p:spPr>
              <a:xfrm>
                <a:off x="684156" y="828174"/>
                <a:ext cx="8229600" cy="3621363"/>
              </a:xfrm>
            </p:spPr>
            <p:txBody>
              <a:bodyPr>
                <a:normAutofit fontScale="25000" lnSpcReduction="20000"/>
              </a:bodyPr>
              <a:lstStyle/>
              <a:p>
                <a:pPr marL="0" indent="0">
                  <a:buNone/>
                </a:pPr>
                <a:r>
                  <a:rPr lang="en-US" sz="3400" dirty="0" smtClean="0"/>
                  <a:t>____________________________________________________________________________________________________________________</a:t>
                </a:r>
                <a:endParaRPr lang="en-US" sz="3400" dirty="0"/>
              </a:p>
              <a:p>
                <a:pPr marL="0" indent="0">
                  <a:buNone/>
                </a:pPr>
                <a:r>
                  <a:rPr lang="en-US" sz="3400" dirty="0"/>
                  <a:t>                                                   </a:t>
                </a:r>
                <a:r>
                  <a:rPr lang="en-US" sz="3700" dirty="0"/>
                  <a:t>                        </a:t>
                </a:r>
                <a:r>
                  <a:rPr lang="en-US" sz="3700" dirty="0" smtClean="0"/>
                  <a:t>    </a:t>
                </a:r>
                <a:r>
                  <a:rPr lang="en-US" sz="3700" u="sng" dirty="0" smtClean="0"/>
                  <a:t>High </a:t>
                </a:r>
                <a:r>
                  <a:rPr lang="en-US" sz="3700" u="sng" dirty="0"/>
                  <a:t>V</a:t>
                </a:r>
                <a:r>
                  <a:rPr lang="en-US" sz="3700" u="sng" baseline="-25000" dirty="0"/>
                  <a:t>T</a:t>
                </a:r>
                <a:r>
                  <a:rPr lang="en-US" sz="3700" u="sng" dirty="0"/>
                  <a:t>, No.</a:t>
                </a:r>
                <a:r>
                  <a:rPr lang="en-US" sz="3700" dirty="0"/>
                  <a:t>		   </a:t>
                </a:r>
                <a:r>
                  <a:rPr lang="en-US" sz="3700" dirty="0" smtClean="0"/>
                  <a:t>     </a:t>
                </a:r>
                <a:r>
                  <a:rPr lang="en-US" sz="3700" u="sng" dirty="0" smtClean="0"/>
                  <a:t>Low </a:t>
                </a:r>
                <a:r>
                  <a:rPr lang="en-US" sz="3700" u="sng" dirty="0"/>
                  <a:t>V</a:t>
                </a:r>
                <a:r>
                  <a:rPr lang="en-US" sz="3700" u="sng" baseline="-25000" dirty="0"/>
                  <a:t>T</a:t>
                </a:r>
                <a:r>
                  <a:rPr lang="en-US" sz="3700" u="sng" dirty="0"/>
                  <a:t>, No.</a:t>
                </a:r>
                <a:r>
                  <a:rPr lang="en-US" sz="3700" dirty="0"/>
                  <a:t>       	</a:t>
                </a:r>
              </a:p>
              <a:p>
                <a:pPr marL="0" indent="0">
                  <a:buNone/>
                </a:pPr>
                <a:r>
                  <a:rPr lang="en-US" sz="3700" dirty="0"/>
                  <a:t>Mortality                	            		Events                Total                Events                Total                Weight, %                RR (95% CI)</a:t>
                </a:r>
                <a:r>
                  <a:rPr lang="en-US" sz="3400" dirty="0"/>
                  <a:t>	</a:t>
                </a:r>
              </a:p>
              <a:p>
                <a:pPr marL="0" indent="0">
                  <a:buNone/>
                </a:pPr>
                <a:r>
                  <a:rPr lang="en-US" sz="3400" dirty="0" smtClean="0"/>
                  <a:t>____________________________________________________________________________________________________________________</a:t>
                </a:r>
                <a:endParaRPr lang="en-US" sz="3400" dirty="0"/>
              </a:p>
              <a:p>
                <a:pPr marL="0" indent="0">
                  <a:buNone/>
                </a:pPr>
                <a:r>
                  <a:rPr lang="en-US" sz="3700" dirty="0"/>
                  <a:t>Michelet et </a:t>
                </a:r>
                <a:r>
                  <a:rPr lang="en-US" sz="3700" dirty="0" smtClean="0"/>
                  <a:t>al., </a:t>
                </a:r>
                <a:r>
                  <a:rPr lang="en-US" sz="3700" dirty="0"/>
                  <a:t>2006                     	 </a:t>
                </a:r>
                <a:r>
                  <a:rPr lang="en-US" sz="3700" dirty="0" smtClean="0"/>
                  <a:t>    1                       26                      2                       26                        1.0	</a:t>
                </a:r>
                <a:r>
                  <a:rPr lang="en-US" sz="3700" dirty="0"/>
                  <a:t> </a:t>
                </a:r>
                <a:r>
                  <a:rPr lang="en-US" sz="3700" dirty="0" smtClean="0"/>
                  <a:t>         2.08 </a:t>
                </a:r>
                <a:r>
                  <a:rPr lang="en-US" sz="3700" dirty="0"/>
                  <a:t>(0.18-24.51)</a:t>
                </a:r>
              </a:p>
              <a:p>
                <a:pPr marL="0" indent="0">
                  <a:buNone/>
                </a:pPr>
                <a:r>
                  <a:rPr lang="en-US" sz="3700" dirty="0"/>
                  <a:t>Wolthuis et </a:t>
                </a:r>
                <a:r>
                  <a:rPr lang="en-US" sz="3700" dirty="0" smtClean="0"/>
                  <a:t>al., </a:t>
                </a:r>
                <a:r>
                  <a:rPr lang="en-US" sz="3700" dirty="0"/>
                  <a:t>2007                     	     </a:t>
                </a:r>
                <a:r>
                  <a:rPr lang="en-US" sz="3700" dirty="0" smtClean="0"/>
                  <a:t>2                       13                      3                       23                         </a:t>
                </a:r>
                <a:r>
                  <a:rPr lang="en-US" sz="3700" dirty="0"/>
                  <a:t>2.5               </a:t>
                </a:r>
                <a:r>
                  <a:rPr lang="en-US" sz="3700" dirty="0" smtClean="0"/>
                  <a:t>    0.82 </a:t>
                </a:r>
                <a:r>
                  <a:rPr lang="en-US" sz="3700" dirty="0"/>
                  <a:t>(0.12-5.71)</a:t>
                </a:r>
              </a:p>
              <a:p>
                <a:pPr marL="0" indent="0">
                  <a:buNone/>
                </a:pPr>
                <a:r>
                  <a:rPr lang="en-US" sz="3700" dirty="0"/>
                  <a:t>Yilmaz et </a:t>
                </a:r>
                <a:r>
                  <a:rPr lang="en-US" sz="3700" dirty="0" smtClean="0"/>
                  <a:t>al., </a:t>
                </a:r>
                <a:r>
                  <a:rPr lang="en-US" sz="3700" dirty="0"/>
                  <a:t>2007                         	  </a:t>
                </a:r>
                <a:r>
                  <a:rPr lang="en-US" sz="3700" dirty="0" smtClean="0"/>
                  <a:t>  69                     212                   27                     163                      </a:t>
                </a:r>
                <a:r>
                  <a:rPr lang="en-US" sz="3700" dirty="0"/>
                  <a:t>55.7              </a:t>
                </a:r>
                <a:r>
                  <a:rPr lang="en-US" sz="3700" dirty="0" smtClean="0"/>
                  <a:t>     0.41 </a:t>
                </a:r>
                <a:r>
                  <a:rPr lang="en-US" sz="3700" dirty="0"/>
                  <a:t>(0.25-0.68)</a:t>
                </a:r>
              </a:p>
              <a:p>
                <a:pPr marL="0" indent="0">
                  <a:buNone/>
                </a:pPr>
                <a:r>
                  <a:rPr lang="en-US" sz="3700" dirty="0"/>
                  <a:t>Licker et </a:t>
                </a:r>
                <a:r>
                  <a:rPr lang="en-US" sz="3700" dirty="0" smtClean="0"/>
                  <a:t>al., </a:t>
                </a:r>
                <a:r>
                  <a:rPr lang="en-US" sz="3700" dirty="0"/>
                  <a:t>2009                          	   </a:t>
                </a:r>
                <a:r>
                  <a:rPr lang="en-US" sz="3700" dirty="0" smtClean="0"/>
                  <a:t> 15                     533                   13                     558                      </a:t>
                </a:r>
                <a:r>
                  <a:rPr lang="en-US" sz="3700" dirty="0"/>
                  <a:t>16.7              </a:t>
                </a:r>
                <a:r>
                  <a:rPr lang="en-US" sz="3700" dirty="0" smtClean="0"/>
                  <a:t>     0.82 </a:t>
                </a:r>
                <a:r>
                  <a:rPr lang="en-US" sz="3700" dirty="0"/>
                  <a:t>(0.39-1.75)</a:t>
                </a:r>
              </a:p>
              <a:p>
                <a:pPr marL="0" indent="0">
                  <a:buNone/>
                </a:pPr>
                <a:r>
                  <a:rPr lang="en-US" sz="3700" dirty="0"/>
                  <a:t>Determann et </a:t>
                </a:r>
                <a:r>
                  <a:rPr lang="en-US" sz="3700" dirty="0" smtClean="0"/>
                  <a:t>al., </a:t>
                </a:r>
                <a:r>
                  <a:rPr lang="en-US" sz="3700" dirty="0"/>
                  <a:t>2010                	   </a:t>
                </a:r>
                <a:r>
                  <a:rPr lang="en-US" sz="3700" dirty="0" smtClean="0"/>
                  <a:t> 23                      74                    </a:t>
                </a:r>
                <a:r>
                  <a:rPr lang="en-US" sz="3700" dirty="0"/>
                  <a:t>24                       </a:t>
                </a:r>
                <a:r>
                  <a:rPr lang="en-US" sz="3700" dirty="0" smtClean="0"/>
                  <a:t>76                       </a:t>
                </a:r>
                <a:r>
                  <a:rPr lang="en-US" sz="3700" dirty="0"/>
                  <a:t>17.7               </a:t>
                </a:r>
                <a:r>
                  <a:rPr lang="en-US" sz="3700" dirty="0" smtClean="0"/>
                  <a:t>    1.02 </a:t>
                </a:r>
                <a:r>
                  <a:rPr lang="en-US" sz="3700" dirty="0"/>
                  <a:t>(0.51-2.04)</a:t>
                </a:r>
              </a:p>
              <a:p>
                <a:pPr marL="0" indent="0">
                  <a:buNone/>
                </a:pPr>
                <a:r>
                  <a:rPr lang="en-US" sz="3700" dirty="0"/>
                  <a:t>Fernandez-Bustamante et </a:t>
                </a:r>
                <a:r>
                  <a:rPr lang="en-US" sz="3700" dirty="0" smtClean="0"/>
                  <a:t>al., </a:t>
                </a:r>
                <a:r>
                  <a:rPr lang="en-US" sz="3700" dirty="0"/>
                  <a:t>2011	   </a:t>
                </a:r>
                <a:r>
                  <a:rPr lang="en-US" sz="3700" dirty="0" smtClean="0"/>
                  <a:t>  1                 </a:t>
                </a:r>
                <a:r>
                  <a:rPr lang="en-US" sz="3700" dirty="0"/>
                  <a:t> </a:t>
                </a:r>
                <a:r>
                  <a:rPr lang="en-US" sz="3700" dirty="0" smtClean="0"/>
                  <a:t>     75                      3                      154                       </a:t>
                </a:r>
                <a:r>
                  <a:rPr lang="en-US" sz="3700" dirty="0"/>
                  <a:t>1.5                </a:t>
                </a:r>
                <a:r>
                  <a:rPr lang="en-US" sz="3700" dirty="0" smtClean="0"/>
                  <a:t>    1.47 </a:t>
                </a:r>
                <a:r>
                  <a:rPr lang="en-US" sz="3700" dirty="0"/>
                  <a:t>(0.15-14.38)</a:t>
                </a:r>
              </a:p>
              <a:p>
                <a:pPr marL="0" indent="0">
                  <a:buNone/>
                </a:pPr>
                <a:r>
                  <a:rPr lang="en-US" sz="3700" dirty="0"/>
                  <a:t>Sundar et </a:t>
                </a:r>
                <a:r>
                  <a:rPr lang="en-US" sz="3700" dirty="0" smtClean="0"/>
                  <a:t>al., </a:t>
                </a:r>
                <a:r>
                  <a:rPr lang="en-US" sz="3700" dirty="0"/>
                  <a:t>2011   </a:t>
                </a:r>
                <a:r>
                  <a:rPr lang="en-US" sz="3700" dirty="0" smtClean="0"/>
                  <a:t>                                        2                       74                      1                        75                        </a:t>
                </a:r>
                <a:r>
                  <a:rPr lang="en-US" sz="3700" dirty="0"/>
                  <a:t>2.2                </a:t>
                </a:r>
                <a:r>
                  <a:rPr lang="en-US" sz="3700" dirty="0" smtClean="0"/>
                  <a:t>    0.49 </a:t>
                </a:r>
                <a:r>
                  <a:rPr lang="en-US" sz="3700" dirty="0"/>
                  <a:t>(0.04-5.48)</a:t>
                </a:r>
              </a:p>
              <a:p>
                <a:pPr marL="0" indent="0">
                  <a:buNone/>
                </a:pPr>
                <a:r>
                  <a:rPr lang="en-US" sz="3700" dirty="0"/>
                  <a:t>Yang et </a:t>
                </a:r>
                <a:r>
                  <a:rPr lang="en-US" sz="3700" dirty="0" smtClean="0"/>
                  <a:t>al., </a:t>
                </a:r>
                <a:r>
                  <a:rPr lang="en-US" sz="3700" dirty="0"/>
                  <a:t>2011 </a:t>
                </a:r>
                <a:r>
                  <a:rPr lang="en-US" sz="3700" dirty="0" smtClean="0"/>
                  <a:t>                                              1                       50                      </a:t>
                </a:r>
                <a:r>
                  <a:rPr lang="en-US" sz="3700" dirty="0"/>
                  <a:t>0                        </a:t>
                </a:r>
                <a:r>
                  <a:rPr lang="en-US" sz="3700" dirty="0" smtClean="0"/>
                  <a:t>50                        </a:t>
                </a:r>
                <a:r>
                  <a:rPr lang="en-US" sz="3700" dirty="0"/>
                  <a:t>1.7                 </a:t>
                </a:r>
                <a:r>
                  <a:rPr lang="en-US" sz="3700" dirty="0" smtClean="0"/>
                  <a:t>   0.33 </a:t>
                </a:r>
                <a:r>
                  <a:rPr lang="en-US" sz="3700" dirty="0"/>
                  <a:t>(0.01-8.21)</a:t>
                </a:r>
              </a:p>
              <a:p>
                <a:pPr marL="0" indent="0">
                  <a:buNone/>
                </a:pPr>
                <a:r>
                  <a:rPr lang="en-US" sz="3700" dirty="0"/>
                  <a:t>Weingarten et </a:t>
                </a:r>
                <a:r>
                  <a:rPr lang="en-US" sz="3700" dirty="0" smtClean="0"/>
                  <a:t>al., </a:t>
                </a:r>
                <a:r>
                  <a:rPr lang="en-US" sz="3700" dirty="0"/>
                  <a:t>2012                 </a:t>
                </a:r>
                <a:r>
                  <a:rPr lang="en-US" sz="3700" dirty="0" smtClean="0"/>
                  <a:t>	     1                       20                      1                        20                        </a:t>
                </a:r>
                <a:r>
                  <a:rPr lang="en-US" sz="3700" dirty="0"/>
                  <a:t>1.1                 </a:t>
                </a:r>
                <a:r>
                  <a:rPr lang="en-US" sz="3700" dirty="0" smtClean="0"/>
                  <a:t>   1.00 </a:t>
                </a:r>
                <a:r>
                  <a:rPr lang="en-US" sz="3700" dirty="0"/>
                  <a:t>(0.06-17.18)</a:t>
                </a:r>
              </a:p>
              <a:p>
                <a:pPr marL="0" indent="0">
                  <a:buNone/>
                </a:pPr>
                <a:r>
                  <a:rPr lang="en-US" sz="3700" dirty="0"/>
                  <a:t> </a:t>
                </a:r>
              </a:p>
              <a:p>
                <a:pPr marL="0" indent="0">
                  <a:buNone/>
                </a:pPr>
                <a:r>
                  <a:rPr lang="en-US" sz="3700" dirty="0"/>
                  <a:t>Subtotal (95% CI)                                                               </a:t>
                </a:r>
                <a:r>
                  <a:rPr lang="en-US" sz="3700" dirty="0" smtClean="0"/>
                  <a:t>1077                                            1145                                               0.64 </a:t>
                </a:r>
                <a:r>
                  <a:rPr lang="en-US" sz="3700" dirty="0"/>
                  <a:t>(0.46-0.86)</a:t>
                </a:r>
              </a:p>
              <a:p>
                <a:pPr marL="0" indent="0">
                  <a:buNone/>
                </a:pPr>
                <a:r>
                  <a:rPr lang="en-US" sz="3700" dirty="0"/>
                  <a:t>Total events                                                </a:t>
                </a:r>
                <a:r>
                  <a:rPr lang="en-US" sz="3700" dirty="0" smtClean="0"/>
                  <a:t>115                                            </a:t>
                </a:r>
                <a:r>
                  <a:rPr lang="en-US" sz="3700" dirty="0"/>
                  <a:t>74</a:t>
                </a:r>
              </a:p>
              <a:p>
                <a:pPr marL="0" indent="0">
                  <a:buNone/>
                </a:pPr>
                <a:r>
                  <a:rPr lang="en-US" sz="3700" dirty="0"/>
                  <a:t> </a:t>
                </a:r>
              </a:p>
              <a:p>
                <a:pPr marL="0" indent="0">
                  <a:spcAft>
                    <a:spcPts val="0"/>
                  </a:spcAft>
                  <a:buNone/>
                </a:pPr>
                <a:r>
                  <a:rPr lang="en-US" sz="3700" dirty="0"/>
                  <a:t>Heterogeneity: </a:t>
                </a:r>
                <a:r>
                  <a:rPr lang="en-US" sz="3700" i="1" dirty="0"/>
                  <a:t>x</a:t>
                </a:r>
                <a14:m>
                  <m:oMath xmlns:m="http://schemas.openxmlformats.org/officeDocument/2006/math">
                    <m:f>
                      <m:fPr>
                        <m:ctrlPr>
                          <a:rPr lang="en-US" sz="3700" i="1">
                            <a:latin typeface="Cambria Math"/>
                          </a:rPr>
                        </m:ctrlPr>
                      </m:fPr>
                      <m:num>
                        <m:r>
                          <a:rPr lang="en-US" sz="3700" i="1">
                            <a:latin typeface="Cambria Math" panose="02040503050406030204" pitchFamily="18" charset="0"/>
                          </a:rPr>
                          <m:t>2</m:t>
                        </m:r>
                      </m:num>
                      <m:den>
                        <m:r>
                          <a:rPr lang="en-US" sz="3700" i="1">
                            <a:latin typeface="Cambria Math" panose="02040503050406030204" pitchFamily="18" charset="0"/>
                          </a:rPr>
                          <m:t>8</m:t>
                        </m:r>
                      </m:den>
                    </m:f>
                  </m:oMath>
                </a14:m>
                <a:r>
                  <a:rPr lang="en-US" sz="3700" dirty="0"/>
                  <a:t>=6.94; </a:t>
                </a:r>
                <a:r>
                  <a:rPr lang="en-US" sz="3700" i="1" dirty="0"/>
                  <a:t>P</a:t>
                </a:r>
                <a:r>
                  <a:rPr lang="en-US" sz="3700" dirty="0"/>
                  <a:t>=.54; </a:t>
                </a:r>
                <a:r>
                  <a:rPr lang="en-US" sz="3700" i="1" dirty="0"/>
                  <a:t>I</a:t>
                </a:r>
                <a:r>
                  <a:rPr lang="en-US" sz="3700" baseline="30000" dirty="0"/>
                  <a:t>2</a:t>
                </a:r>
                <a:r>
                  <a:rPr lang="en-US" sz="3700" dirty="0"/>
                  <a:t>=0%</a:t>
                </a:r>
              </a:p>
              <a:p>
                <a:pPr marL="0" indent="0">
                  <a:spcAft>
                    <a:spcPts val="0"/>
                  </a:spcAft>
                  <a:buNone/>
                </a:pPr>
                <a:r>
                  <a:rPr lang="en-US" sz="3700" dirty="0"/>
                  <a:t>Test for overall effect: </a:t>
                </a:r>
                <a:r>
                  <a:rPr lang="en-US" sz="3700" i="1" dirty="0"/>
                  <a:t>z</a:t>
                </a:r>
                <a:r>
                  <a:rPr lang="en-US" sz="3700" dirty="0"/>
                  <a:t>=2.68; </a:t>
                </a:r>
                <a:r>
                  <a:rPr lang="en-US" sz="3700" i="1" dirty="0"/>
                  <a:t>P</a:t>
                </a:r>
                <a:r>
                  <a:rPr lang="en-US" sz="3700" dirty="0"/>
                  <a:t>=.007</a:t>
                </a:r>
              </a:p>
              <a:p>
                <a:pPr marL="0" indent="0">
                  <a:buNone/>
                </a:pPr>
                <a:endParaRPr lang="en-US" dirty="0"/>
              </a:p>
            </p:txBody>
          </p:sp>
        </mc:Choice>
        <mc:Fallback xmlns="">
          <p:sp>
            <p:nvSpPr>
              <p:cNvPr id="11" name="Content Placeholder 4" descr="Table showing the mortality events associated with high vs. low tidal volumes" title="LTVV events table"/>
              <p:cNvSpPr>
                <a:spLocks noGrp="1" noRot="1" noChangeAspect="1" noMove="1" noResize="1" noEditPoints="1" noAdjustHandles="1" noChangeArrowheads="1" noChangeShapeType="1" noTextEdit="1"/>
              </p:cNvSpPr>
              <p:nvPr>
                <p:ph idx="1"/>
              </p:nvPr>
            </p:nvSpPr>
            <p:spPr>
              <a:xfrm>
                <a:off x="684156" y="828174"/>
                <a:ext cx="8229600" cy="3621363"/>
              </a:xfrm>
              <a:blipFill rotWithShape="1">
                <a:blip r:embed="rId3"/>
                <a:stretch>
                  <a:fillRect t="-337"/>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dirty="0"/>
              <a:t>LTVV in Patients </a:t>
            </a:r>
            <a:r>
              <a:rPr lang="en-US" dirty="0" smtClean="0"/>
              <a:t>Without </a:t>
            </a:r>
            <a:r>
              <a:rPr lang="en-US" dirty="0"/>
              <a:t>Lung </a:t>
            </a:r>
            <a:r>
              <a:rPr lang="en-US" dirty="0" smtClean="0"/>
              <a:t>Injury</a:t>
            </a:r>
            <a:r>
              <a:rPr lang="en-US" baseline="30000" dirty="0"/>
              <a:t>6</a:t>
            </a:r>
            <a:endParaRPr lang="en-US" dirty="0"/>
          </a:p>
        </p:txBody>
      </p:sp>
      <p:sp>
        <p:nvSpPr>
          <p:cNvPr id="6" name="TextBox 5" descr="table showing LTVV significantly reduced Mortality&#10;&#10;" title="mortality table"/>
          <p:cNvSpPr txBox="1"/>
          <p:nvPr/>
        </p:nvSpPr>
        <p:spPr>
          <a:xfrm>
            <a:off x="4143269" y="3932708"/>
            <a:ext cx="4880088" cy="1169551"/>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solidFill>
                  <a:schemeClr val="tx1"/>
                </a:solidFill>
              </a:rPr>
              <a:t>LTVV significantly reduced mortality</a:t>
            </a:r>
          </a:p>
          <a:p>
            <a:r>
              <a:rPr lang="en-US" sz="1400" dirty="0" smtClean="0">
                <a:solidFill>
                  <a:schemeClr val="tx1"/>
                </a:solidFill>
              </a:rPr>
              <a:t>For every 23 patients who received LTVV,  a life was saved</a:t>
            </a:r>
          </a:p>
          <a:p>
            <a:endParaRPr lang="en-US" sz="1400" dirty="0" smtClean="0">
              <a:solidFill>
                <a:schemeClr val="tx1"/>
              </a:solidFill>
            </a:endParaRPr>
          </a:p>
          <a:p>
            <a:r>
              <a:rPr lang="en-US" sz="1400" dirty="0" smtClean="0">
                <a:solidFill>
                  <a:schemeClr val="tx1"/>
                </a:solidFill>
              </a:rPr>
              <a:t>Hospital </a:t>
            </a:r>
            <a:r>
              <a:rPr lang="en-US" sz="1400" dirty="0">
                <a:solidFill>
                  <a:schemeClr val="tx1"/>
                </a:solidFill>
              </a:rPr>
              <a:t>l</a:t>
            </a:r>
            <a:r>
              <a:rPr lang="en-US" sz="1400" dirty="0" smtClean="0">
                <a:solidFill>
                  <a:schemeClr val="tx1"/>
                </a:solidFill>
              </a:rPr>
              <a:t>ength of </a:t>
            </a:r>
            <a:r>
              <a:rPr lang="en-US" sz="1400" dirty="0">
                <a:solidFill>
                  <a:schemeClr val="tx1"/>
                </a:solidFill>
              </a:rPr>
              <a:t>s</a:t>
            </a:r>
            <a:r>
              <a:rPr lang="en-US" sz="1400" dirty="0" smtClean="0">
                <a:solidFill>
                  <a:schemeClr val="tx1"/>
                </a:solidFill>
              </a:rPr>
              <a:t>tay was also significantly reduced (6.91 days vs. 8.87 days)</a:t>
            </a:r>
          </a:p>
        </p:txBody>
      </p:sp>
      <p:pic>
        <p:nvPicPr>
          <p:cNvPr id="10" name="Content Placeholder 3" descr="box plot showing LTVV significantly reduced Mortality" title="mortality box plot"/>
          <p:cNvPicPr>
            <a:picLocks noChangeAspect="1"/>
          </p:cNvPicPr>
          <p:nvPr/>
        </p:nvPicPr>
        <p:blipFill rotWithShape="1">
          <a:blip r:embed="rId4"/>
          <a:srcRect l="66861" t="-350" b="528"/>
          <a:stretch/>
        </p:blipFill>
        <p:spPr bwMode="black">
          <a:xfrm>
            <a:off x="684156" y="4414560"/>
            <a:ext cx="2209800" cy="1852456"/>
          </a:xfrm>
          <a:prstGeom prst="rect">
            <a:avLst/>
          </a:prstGeom>
          <a:noFill/>
          <a:ln w="9525">
            <a:solidFill>
              <a:schemeClr val="bg1">
                <a:lumMod val="75000"/>
              </a:schemeClr>
            </a:solidFill>
            <a:miter lim="800000"/>
            <a:headEnd/>
            <a:tailEnd/>
          </a:ln>
        </p:spPr>
      </p:pic>
      <p:sp>
        <p:nvSpPr>
          <p:cNvPr id="8" name="TextBox 7"/>
          <p:cNvSpPr txBox="1"/>
          <p:nvPr/>
        </p:nvSpPr>
        <p:spPr>
          <a:xfrm>
            <a:off x="609600" y="4402068"/>
            <a:ext cx="1109599" cy="230832"/>
          </a:xfrm>
          <a:prstGeom prst="rect">
            <a:avLst/>
          </a:prstGeom>
          <a:noFill/>
        </p:spPr>
        <p:txBody>
          <a:bodyPr wrap="none" rtlCol="0">
            <a:spAutoFit/>
          </a:bodyPr>
          <a:lstStyle/>
          <a:p>
            <a:r>
              <a:rPr lang="en-US" sz="900" dirty="0" smtClean="0">
                <a:latin typeface="Arial"/>
                <a:cs typeface="Arial"/>
              </a:rPr>
              <a:t>FAVORS LOW V</a:t>
            </a:r>
            <a:r>
              <a:rPr lang="en-US" sz="900" baseline="-25000" dirty="0" smtClean="0">
                <a:latin typeface="Arial"/>
                <a:cs typeface="Arial"/>
              </a:rPr>
              <a:t>T</a:t>
            </a:r>
            <a:endParaRPr lang="en-US" sz="900" baseline="-25000" dirty="0">
              <a:latin typeface="Arial"/>
              <a:cs typeface="Arial"/>
            </a:endParaRPr>
          </a:p>
        </p:txBody>
      </p:sp>
      <p:sp>
        <p:nvSpPr>
          <p:cNvPr id="9" name="TextBox 8"/>
          <p:cNvSpPr txBox="1"/>
          <p:nvPr/>
        </p:nvSpPr>
        <p:spPr>
          <a:xfrm>
            <a:off x="1828800" y="4402068"/>
            <a:ext cx="1135247" cy="230832"/>
          </a:xfrm>
          <a:prstGeom prst="rect">
            <a:avLst/>
          </a:prstGeom>
          <a:noFill/>
        </p:spPr>
        <p:txBody>
          <a:bodyPr wrap="none" rtlCol="0">
            <a:spAutoFit/>
          </a:bodyPr>
          <a:lstStyle/>
          <a:p>
            <a:r>
              <a:rPr lang="en-US" sz="900" dirty="0" smtClean="0">
                <a:latin typeface="Arial"/>
                <a:cs typeface="Arial"/>
              </a:rPr>
              <a:t>FAVORS HIGH V</a:t>
            </a:r>
            <a:r>
              <a:rPr lang="en-US" sz="900" baseline="-25000" dirty="0" smtClean="0">
                <a:latin typeface="Arial"/>
                <a:cs typeface="Arial"/>
              </a:rPr>
              <a:t>T</a:t>
            </a:r>
            <a:endParaRPr lang="en-US" sz="900" baseline="-25000" dirty="0">
              <a:latin typeface="Arial"/>
              <a:cs typeface="Arial"/>
            </a:endParaRPr>
          </a:p>
        </p:txBody>
      </p:sp>
      <p:sp>
        <p:nvSpPr>
          <p:cNvPr id="12" name="Rectangle 11"/>
          <p:cNvSpPr/>
          <p:nvPr/>
        </p:nvSpPr>
        <p:spPr>
          <a:xfrm>
            <a:off x="4572000" y="5551757"/>
            <a:ext cx="4572000" cy="707886"/>
          </a:xfrm>
          <a:prstGeom prst="rect">
            <a:avLst/>
          </a:prstGeom>
        </p:spPr>
        <p:txBody>
          <a:bodyPr>
            <a:spAutoFit/>
          </a:bodyPr>
          <a:lstStyle/>
          <a:p>
            <a:r>
              <a:rPr lang="en-US" sz="1000" dirty="0" smtClean="0"/>
              <a:t>6. Serpa </a:t>
            </a:r>
            <a:r>
              <a:rPr lang="en-US" sz="1000" dirty="0"/>
              <a:t>Neto A, Cardoso SO, Manetta JA, et al. Association between use of lung-protective ventilation with lower tidal volumes and clinical outcomes among patients without acute respiratory distress syndrome: a meta-analysis. JAMA. 2012 308(16):1651-9. PMID: 23093163.</a:t>
            </a:r>
            <a:endParaRPr lang="it-IT" sz="1000" dirty="0"/>
          </a:p>
        </p:txBody>
      </p:sp>
    </p:spTree>
    <p:extLst>
      <p:ext uri="{BB962C8B-B14F-4D97-AF65-F5344CB8AC3E}">
        <p14:creationId xmlns:p14="http://schemas.microsoft.com/office/powerpoint/2010/main" val="757710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on ICU Patients Only</a:t>
            </a:r>
            <a:endParaRPr lang="en-US" dirty="0"/>
          </a:p>
        </p:txBody>
      </p:sp>
      <p:sp>
        <p:nvSpPr>
          <p:cNvPr id="3" name="Content Placeholder 2"/>
          <p:cNvSpPr>
            <a:spLocks noGrp="1"/>
          </p:cNvSpPr>
          <p:nvPr>
            <p:ph idx="1"/>
          </p:nvPr>
        </p:nvSpPr>
        <p:spPr>
          <a:xfrm>
            <a:off x="893164" y="1143000"/>
            <a:ext cx="8229600" cy="4734296"/>
          </a:xfrm>
        </p:spPr>
        <p:txBody>
          <a:bodyPr>
            <a:noAutofit/>
          </a:bodyPr>
          <a:lstStyle/>
          <a:p>
            <a:pPr>
              <a:spcAft>
                <a:spcPts val="0"/>
              </a:spcAft>
            </a:pPr>
            <a:r>
              <a:rPr lang="en-US" sz="2600" dirty="0" smtClean="0"/>
              <a:t>Acute lung injury</a:t>
            </a:r>
          </a:p>
          <a:p>
            <a:pPr lvl="1">
              <a:spcAft>
                <a:spcPts val="0"/>
              </a:spcAft>
            </a:pPr>
            <a:r>
              <a:rPr lang="en-US" sz="2200" dirty="0" smtClean="0"/>
              <a:t>Three trials with 691 patients</a:t>
            </a:r>
          </a:p>
          <a:p>
            <a:pPr lvl="1">
              <a:spcAft>
                <a:spcPts val="0"/>
              </a:spcAft>
            </a:pPr>
            <a:r>
              <a:rPr lang="en-US" sz="2200" dirty="0" smtClean="0"/>
              <a:t>RR=0.33; 95% CI 0.21 to 0.51	</a:t>
            </a:r>
          </a:p>
          <a:p>
            <a:pPr lvl="1">
              <a:spcAft>
                <a:spcPts val="0"/>
              </a:spcAft>
            </a:pPr>
            <a:r>
              <a:rPr lang="en-US" sz="2200" dirty="0" smtClean="0"/>
              <a:t>p=0.001</a:t>
            </a:r>
          </a:p>
          <a:p>
            <a:pPr>
              <a:spcBef>
                <a:spcPts val="300"/>
              </a:spcBef>
              <a:spcAft>
                <a:spcPts val="0"/>
              </a:spcAft>
            </a:pPr>
            <a:r>
              <a:rPr lang="en-US" sz="2600" dirty="0" smtClean="0"/>
              <a:t>Mortality</a:t>
            </a:r>
          </a:p>
          <a:p>
            <a:pPr lvl="1">
              <a:spcAft>
                <a:spcPts val="0"/>
              </a:spcAft>
            </a:pPr>
            <a:r>
              <a:rPr lang="en-US" sz="2400" dirty="0" smtClean="0"/>
              <a:t>Three trials with 561 patients </a:t>
            </a:r>
          </a:p>
          <a:p>
            <a:pPr lvl="1">
              <a:spcAft>
                <a:spcPts val="0"/>
              </a:spcAft>
            </a:pPr>
            <a:r>
              <a:rPr lang="en-US" sz="2400" dirty="0" smtClean="0"/>
              <a:t>RR=0.57;</a:t>
            </a:r>
            <a:r>
              <a:rPr lang="en-US" sz="2400" dirty="0"/>
              <a:t> </a:t>
            </a:r>
            <a:r>
              <a:rPr lang="en-US" sz="2400" dirty="0" smtClean="0"/>
              <a:t>95% CI 0.38 to 0.84	</a:t>
            </a:r>
          </a:p>
          <a:p>
            <a:pPr lvl="1">
              <a:spcAft>
                <a:spcPts val="0"/>
              </a:spcAft>
            </a:pPr>
            <a:r>
              <a:rPr lang="en-US" sz="2400" dirty="0" smtClean="0"/>
              <a:t>p=0.005 </a:t>
            </a:r>
          </a:p>
          <a:p>
            <a:pPr>
              <a:spcBef>
                <a:spcPts val="300"/>
              </a:spcBef>
              <a:spcAft>
                <a:spcPts val="0"/>
              </a:spcAft>
            </a:pPr>
            <a:r>
              <a:rPr lang="en-US" sz="2600" dirty="0" smtClean="0"/>
              <a:t>Pulmonary infection</a:t>
            </a:r>
          </a:p>
          <a:p>
            <a:pPr lvl="1">
              <a:spcAft>
                <a:spcPts val="0"/>
              </a:spcAft>
            </a:pPr>
            <a:r>
              <a:rPr lang="en-US" sz="2400" dirty="0" smtClean="0"/>
              <a:t>One trial with 103 patients</a:t>
            </a:r>
          </a:p>
          <a:p>
            <a:pPr lvl="1">
              <a:spcAft>
                <a:spcPts val="0"/>
              </a:spcAft>
            </a:pPr>
            <a:r>
              <a:rPr lang="en-US" sz="2400" dirty="0" smtClean="0"/>
              <a:t>RR=0.20;</a:t>
            </a:r>
            <a:r>
              <a:rPr lang="en-US" sz="2400" dirty="0"/>
              <a:t> </a:t>
            </a:r>
            <a:r>
              <a:rPr lang="en-US" sz="2400" dirty="0" smtClean="0"/>
              <a:t>95% CI 0.04 to 0.99	</a:t>
            </a:r>
          </a:p>
          <a:p>
            <a:pPr lvl="1">
              <a:spcAft>
                <a:spcPts val="0"/>
              </a:spcAft>
            </a:pPr>
            <a:r>
              <a:rPr lang="en-US" sz="2400" dirty="0" smtClean="0"/>
              <a:t>p=0.05</a:t>
            </a:r>
            <a:endParaRPr lang="en-US" sz="2400" dirty="0"/>
          </a:p>
        </p:txBody>
      </p:sp>
      <p:sp>
        <p:nvSpPr>
          <p:cNvPr id="4" name="TextBox 3"/>
          <p:cNvSpPr txBox="1"/>
          <p:nvPr/>
        </p:nvSpPr>
        <p:spPr>
          <a:xfrm>
            <a:off x="6248400" y="5230965"/>
            <a:ext cx="2438400" cy="646331"/>
          </a:xfrm>
          <a:prstGeom prst="rect">
            <a:avLst/>
          </a:prstGeom>
          <a:noFill/>
        </p:spPr>
        <p:txBody>
          <a:bodyPr wrap="square" rtlCol="0">
            <a:spAutoFit/>
          </a:bodyPr>
          <a:lstStyle/>
          <a:p>
            <a:r>
              <a:rPr lang="en-US" dirty="0" smtClean="0"/>
              <a:t>RR = Relative risk</a:t>
            </a:r>
          </a:p>
          <a:p>
            <a:r>
              <a:rPr lang="en-US" dirty="0" smtClean="0"/>
              <a:t>CI = Confidence interval</a:t>
            </a:r>
            <a:endParaRPr lang="en-US" dirty="0"/>
          </a:p>
        </p:txBody>
      </p:sp>
    </p:spTree>
    <p:extLst>
      <p:ext uri="{BB962C8B-B14F-4D97-AF65-F5344CB8AC3E}">
        <p14:creationId xmlns:p14="http://schemas.microsoft.com/office/powerpoint/2010/main" val="1547014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Gap</a:t>
            </a:r>
            <a:endParaRPr lang="en-US" dirty="0"/>
          </a:p>
        </p:txBody>
      </p:sp>
      <p:sp>
        <p:nvSpPr>
          <p:cNvPr id="3" name="Content Placeholder 2"/>
          <p:cNvSpPr>
            <a:spLocks noGrp="1"/>
          </p:cNvSpPr>
          <p:nvPr>
            <p:ph idx="1"/>
          </p:nvPr>
        </p:nvSpPr>
        <p:spPr>
          <a:xfrm>
            <a:off x="477187" y="1056904"/>
            <a:ext cx="8229600" cy="3515096"/>
          </a:xfrm>
        </p:spPr>
        <p:txBody>
          <a:bodyPr>
            <a:noAutofit/>
          </a:bodyPr>
          <a:lstStyle/>
          <a:p>
            <a:pPr>
              <a:spcAft>
                <a:spcPts val="1200"/>
              </a:spcAft>
            </a:pPr>
            <a:r>
              <a:rPr lang="en-US" dirty="0"/>
              <a:t>L</a:t>
            </a:r>
            <a:r>
              <a:rPr lang="en-US" dirty="0" smtClean="0"/>
              <a:t>arge V</a:t>
            </a:r>
            <a:r>
              <a:rPr lang="en-US" baseline="-25000" dirty="0"/>
              <a:t>t</a:t>
            </a:r>
            <a:r>
              <a:rPr lang="en-US" dirty="0" smtClean="0"/>
              <a:t> still commonly used in ICUs</a:t>
            </a:r>
            <a:r>
              <a:rPr lang="en-US" baseline="30000" dirty="0" smtClean="0"/>
              <a:t>5</a:t>
            </a:r>
            <a:r>
              <a:rPr lang="en-US" dirty="0" smtClean="0"/>
              <a:t> </a:t>
            </a:r>
          </a:p>
          <a:p>
            <a:pPr lvl="1">
              <a:spcAft>
                <a:spcPts val="1200"/>
              </a:spcAft>
            </a:pPr>
            <a:r>
              <a:rPr lang="en-US" dirty="0" smtClean="0"/>
              <a:t>Up </a:t>
            </a:r>
            <a:r>
              <a:rPr lang="en-US" dirty="0"/>
              <a:t>to </a:t>
            </a:r>
            <a:r>
              <a:rPr lang="en-US" dirty="0" smtClean="0"/>
              <a:t>18 cc</a:t>
            </a:r>
            <a:r>
              <a:rPr lang="en-US" dirty="0"/>
              <a:t>/kg </a:t>
            </a:r>
            <a:r>
              <a:rPr lang="en-US" dirty="0" smtClean="0"/>
              <a:t>PBW</a:t>
            </a:r>
          </a:p>
          <a:p>
            <a:pPr>
              <a:spcAft>
                <a:spcPts val="1200"/>
              </a:spcAft>
            </a:pPr>
            <a:r>
              <a:rPr lang="en-US" dirty="0" smtClean="0"/>
              <a:t>Pulmonary damage shown to occur within a few hours of mechanical ventilation</a:t>
            </a:r>
            <a:r>
              <a:rPr lang="en-US" baseline="30000" dirty="0" smtClean="0"/>
              <a:t>7</a:t>
            </a:r>
            <a:r>
              <a:rPr lang="en-US" dirty="0" smtClean="0"/>
              <a:t> </a:t>
            </a:r>
          </a:p>
          <a:p>
            <a:pPr>
              <a:spcAft>
                <a:spcPts val="1200"/>
              </a:spcAft>
            </a:pPr>
            <a:r>
              <a:rPr lang="en-US" dirty="0" smtClean="0"/>
              <a:t>Clinicians often miss early or mild ARDS or fail to appreciate the at-risk patient quality gap</a:t>
            </a:r>
            <a:r>
              <a:rPr lang="en-US" baseline="30000" dirty="0" smtClean="0"/>
              <a:t>8</a:t>
            </a:r>
            <a:r>
              <a:rPr lang="en-US" dirty="0" smtClean="0"/>
              <a:t> </a:t>
            </a:r>
          </a:p>
          <a:p>
            <a:pPr>
              <a:spcAft>
                <a:spcPts val="1200"/>
              </a:spcAft>
            </a:pPr>
            <a:endParaRPr lang="en-US" dirty="0" smtClean="0"/>
          </a:p>
          <a:p>
            <a:pPr lvl="1">
              <a:spcAft>
                <a:spcPts val="1200"/>
              </a:spcAft>
            </a:pPr>
            <a:endParaRPr lang="en-US" sz="2800" dirty="0" smtClean="0"/>
          </a:p>
          <a:p>
            <a:pPr lvl="1">
              <a:spcAft>
                <a:spcPts val="1200"/>
              </a:spcAft>
            </a:pPr>
            <a:endParaRPr lang="en-US" sz="2800" dirty="0" smtClean="0"/>
          </a:p>
          <a:p>
            <a:pPr>
              <a:spcAft>
                <a:spcPts val="1200"/>
              </a:spcAft>
            </a:pPr>
            <a:endParaRPr lang="en-US" dirty="0"/>
          </a:p>
        </p:txBody>
      </p:sp>
      <p:sp>
        <p:nvSpPr>
          <p:cNvPr id="4" name="TextBox 3"/>
          <p:cNvSpPr txBox="1"/>
          <p:nvPr/>
        </p:nvSpPr>
        <p:spPr>
          <a:xfrm>
            <a:off x="4419600" y="4734688"/>
            <a:ext cx="4648200" cy="1731243"/>
          </a:xfrm>
          <a:prstGeom prst="rect">
            <a:avLst/>
          </a:prstGeom>
          <a:noFill/>
        </p:spPr>
        <p:txBody>
          <a:bodyPr wrap="square" rtlCol="0">
            <a:spAutoFit/>
          </a:bodyPr>
          <a:lstStyle/>
          <a:p>
            <a:pPr>
              <a:buFont typeface="+mj-lt"/>
              <a:buAutoNum type="arabicPeriod" startAt="5"/>
            </a:pPr>
            <a:r>
              <a:rPr lang="en-US" sz="1050" dirty="0" smtClean="0"/>
              <a:t> Lellouche </a:t>
            </a:r>
            <a:r>
              <a:rPr lang="en-US" sz="1050" dirty="0"/>
              <a:t>F, Lipes J. Prophylactic protective ventilation: lower tidal volumes for all critically ill patients?  Intensive Care Med. 2013 39(1):6-15. PMID: 23108608</a:t>
            </a:r>
            <a:r>
              <a:rPr lang="en-US" sz="1050" dirty="0" smtClean="0"/>
              <a:t>.</a:t>
            </a:r>
          </a:p>
          <a:p>
            <a:pPr>
              <a:buFont typeface="+mj-lt"/>
              <a:buAutoNum type="arabicPeriod" startAt="5"/>
            </a:pPr>
            <a:endParaRPr lang="en-US" sz="600" dirty="0" smtClean="0"/>
          </a:p>
          <a:p>
            <a:pPr>
              <a:buFont typeface="+mj-lt"/>
              <a:buAutoNum type="arabicPeriod" startAt="7"/>
            </a:pPr>
            <a:r>
              <a:rPr lang="it-IT" sz="1050" dirty="0" smtClean="0"/>
              <a:t> Zupancich </a:t>
            </a:r>
            <a:r>
              <a:rPr lang="it-IT" sz="1050" dirty="0"/>
              <a:t>E, Paparella D, Turani F, et al. </a:t>
            </a:r>
            <a:r>
              <a:rPr lang="en-US" sz="1050" dirty="0"/>
              <a:t>Mechanical ventilation affects inflammatory mediators in patients undergoing cardiopulmonary bypass for cardiac surgery: a randomized clinical trial. J Thorac Cardiovasc Surg. 2005 130(2):378-83. PMID: 16077402</a:t>
            </a:r>
            <a:r>
              <a:rPr lang="en-US" sz="1050" dirty="0" smtClean="0"/>
              <a:t>.</a:t>
            </a:r>
          </a:p>
          <a:p>
            <a:pPr>
              <a:buFont typeface="+mj-lt"/>
              <a:buAutoNum type="arabicPeriod" startAt="7"/>
            </a:pPr>
            <a:endParaRPr lang="en-US" sz="600" dirty="0"/>
          </a:p>
          <a:p>
            <a:pPr>
              <a:buFont typeface="+mj-lt"/>
              <a:buAutoNum type="arabicPeriod" startAt="7"/>
            </a:pPr>
            <a:r>
              <a:rPr lang="en-US" sz="1050" dirty="0" smtClean="0"/>
              <a:t> Herasevich </a:t>
            </a:r>
            <a:r>
              <a:rPr lang="en-US" sz="1050" dirty="0"/>
              <a:t>V, Tsapenko M, Kojicic M, et al. Limiting ventilator-induced lung injury through individual electronic medical record surveillance. Crit Care Med. 2011 39(1):34-9. PMID: 20959788</a:t>
            </a:r>
            <a:r>
              <a:rPr lang="en-US" sz="1050" dirty="0" smtClean="0"/>
              <a:t>.</a:t>
            </a:r>
            <a:endParaRPr lang="en-US" sz="1050" dirty="0"/>
          </a:p>
        </p:txBody>
      </p:sp>
    </p:spTree>
    <p:extLst>
      <p:ext uri="{BB962C8B-B14F-4D97-AF65-F5344CB8AC3E}">
        <p14:creationId xmlns:p14="http://schemas.microsoft.com/office/powerpoint/2010/main" val="3496702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4BACC6"/>
                </a:solidFill>
              </a:rPr>
              <a:t>Low Tidal Volume Implementation</a:t>
            </a:r>
            <a:endParaRPr lang="en-US" dirty="0">
              <a:solidFill>
                <a:srgbClr val="4BACC6"/>
              </a:solidFill>
            </a:endParaRPr>
          </a:p>
        </p:txBody>
      </p:sp>
      <p:sp>
        <p:nvSpPr>
          <p:cNvPr id="3"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smtClean="0">
                <a:solidFill>
                  <a:schemeClr val="bg1"/>
                </a:solidFill>
              </a:rPr>
              <a:t>AHRQ Safety Program for Mechanically Ventilated Patients</a:t>
            </a:r>
          </a:p>
        </p:txBody>
      </p:sp>
    </p:spTree>
    <p:extLst>
      <p:ext uri="{BB962C8B-B14F-4D97-AF65-F5344CB8AC3E}">
        <p14:creationId xmlns:p14="http://schemas.microsoft.com/office/powerpoint/2010/main" val="3368957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Preemption</a:t>
            </a:r>
            <a:endParaRPr lang="en-US" dirty="0"/>
          </a:p>
        </p:txBody>
      </p:sp>
      <p:sp>
        <p:nvSpPr>
          <p:cNvPr id="3" name="Content Placeholder 2"/>
          <p:cNvSpPr>
            <a:spLocks noGrp="1"/>
          </p:cNvSpPr>
          <p:nvPr>
            <p:ph sz="half" idx="1"/>
          </p:nvPr>
        </p:nvSpPr>
        <p:spPr/>
        <p:txBody>
          <a:bodyPr>
            <a:noAutofit/>
          </a:bodyPr>
          <a:lstStyle/>
          <a:p>
            <a:pPr>
              <a:spcAft>
                <a:spcPts val="1200"/>
              </a:spcAft>
            </a:pPr>
            <a:r>
              <a:rPr lang="en-US" sz="2400" dirty="0" smtClean="0"/>
              <a:t>Why wait?</a:t>
            </a:r>
          </a:p>
          <a:p>
            <a:pPr>
              <a:spcAft>
                <a:spcPts val="1200"/>
              </a:spcAft>
            </a:pPr>
            <a:r>
              <a:rPr lang="en-US" sz="2400" dirty="0" smtClean="0"/>
              <a:t>Why not initiate LTVV on all patients to minimize risk?</a:t>
            </a:r>
          </a:p>
          <a:p>
            <a:pPr>
              <a:spcAft>
                <a:spcPts val="1200"/>
              </a:spcAft>
            </a:pPr>
            <a:r>
              <a:rPr lang="en-US" sz="2400" dirty="0" smtClean="0"/>
              <a:t>Too late once ARDS/ALI criteria are met</a:t>
            </a:r>
          </a:p>
          <a:p>
            <a:pPr>
              <a:spcAft>
                <a:spcPts val="1200"/>
              </a:spcAft>
            </a:pPr>
            <a:r>
              <a:rPr lang="en-US" sz="2400" dirty="0" smtClean="0"/>
              <a:t>A few hours of mechanical ventilation with large V</a:t>
            </a:r>
            <a:r>
              <a:rPr lang="en-US" sz="2400" baseline="-25000" dirty="0"/>
              <a:t>t</a:t>
            </a:r>
            <a:r>
              <a:rPr lang="en-US" sz="2400" dirty="0" smtClean="0"/>
              <a:t> may start the cascade</a:t>
            </a:r>
            <a:endParaRPr lang="en-US" sz="2400" dirty="0"/>
          </a:p>
        </p:txBody>
      </p:sp>
      <p:pic>
        <p:nvPicPr>
          <p:cNvPr id="4" name="Picture 3" descr="Photograph of train leaving station" title="Train Leaving Station"/>
          <p:cNvPicPr>
            <a:picLocks noChangeAspect="1"/>
          </p:cNvPicPr>
          <p:nvPr/>
        </p:nvPicPr>
        <p:blipFill rotWithShape="1">
          <a:blip r:embed="rId3"/>
          <a:srcRect l="2126" t="1340" r="2595" b="1934"/>
          <a:stretch/>
        </p:blipFill>
        <p:spPr>
          <a:xfrm>
            <a:off x="4985336" y="1616299"/>
            <a:ext cx="3364328" cy="4267200"/>
          </a:xfrm>
          <a:prstGeom prst="rect">
            <a:avLst/>
          </a:prstGeom>
          <a:ln w="12700" cmpd="sng">
            <a:solidFill>
              <a:schemeClr val="bg1">
                <a:lumMod val="65000"/>
              </a:schemeClr>
            </a:solidFill>
          </a:ln>
        </p:spPr>
      </p:pic>
    </p:spTree>
    <p:extLst>
      <p:ext uri="{BB962C8B-B14F-4D97-AF65-F5344CB8AC3E}">
        <p14:creationId xmlns:p14="http://schemas.microsoft.com/office/powerpoint/2010/main" val="1552494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Low Tidal Volume Implementation</a:t>
            </a:r>
            <a:r>
              <a:rPr lang="en-US" baseline="30000" dirty="0" smtClean="0"/>
              <a:t>9</a:t>
            </a:r>
            <a:endParaRPr lang="en-US" baseline="30000" dirty="0"/>
          </a:p>
        </p:txBody>
      </p:sp>
      <p:sp>
        <p:nvSpPr>
          <p:cNvPr id="5" name="Content Placeholder 4"/>
          <p:cNvSpPr>
            <a:spLocks noGrp="1"/>
          </p:cNvSpPr>
          <p:nvPr>
            <p:ph idx="1"/>
          </p:nvPr>
        </p:nvSpPr>
        <p:spPr>
          <a:xfrm>
            <a:off x="457200" y="1524000"/>
            <a:ext cx="8229600" cy="4038600"/>
          </a:xfrm>
        </p:spPr>
        <p:txBody>
          <a:bodyPr>
            <a:noAutofit/>
          </a:bodyPr>
          <a:lstStyle/>
          <a:p>
            <a:r>
              <a:rPr lang="en-US" sz="2600" dirty="0"/>
              <a:t>A 2013 study reviewed patients undergoing relatively major abdominal surgery and receiving mechanical ventilation for between 4 and 5 </a:t>
            </a:r>
            <a:r>
              <a:rPr lang="en-US" sz="2600" dirty="0" smtClean="0"/>
              <a:t>hours</a:t>
            </a:r>
          </a:p>
          <a:p>
            <a:r>
              <a:rPr lang="en-US" sz="2600" dirty="0"/>
              <a:t> Patients </a:t>
            </a:r>
            <a:r>
              <a:rPr lang="en-US" sz="2600" dirty="0" smtClean="0"/>
              <a:t>who </a:t>
            </a:r>
            <a:r>
              <a:rPr lang="en-US" sz="2600" dirty="0"/>
              <a:t>received a low tidal volume strategy using PEEP settings had statistically significant improvements in a variety of </a:t>
            </a:r>
            <a:r>
              <a:rPr lang="en-US" sz="2600" dirty="0" smtClean="0"/>
              <a:t>parameters</a:t>
            </a:r>
            <a:r>
              <a:rPr lang="en-US" sz="2600" dirty="0"/>
              <a:t> </a:t>
            </a:r>
            <a:r>
              <a:rPr lang="en-US" sz="2600" dirty="0" smtClean="0"/>
              <a:t>when compared to standard tidal ventilations</a:t>
            </a:r>
          </a:p>
          <a:p>
            <a:pPr lvl="1"/>
            <a:r>
              <a:rPr lang="en-US" sz="2000" dirty="0" smtClean="0"/>
              <a:t>Postoperative complications</a:t>
            </a:r>
          </a:p>
          <a:p>
            <a:pPr lvl="1"/>
            <a:r>
              <a:rPr lang="en-US" sz="2000" dirty="0" smtClean="0"/>
              <a:t>Pulmonary complications</a:t>
            </a:r>
          </a:p>
          <a:p>
            <a:pPr lvl="1"/>
            <a:r>
              <a:rPr lang="en-US" sz="2000" dirty="0" smtClean="0"/>
              <a:t>Length </a:t>
            </a:r>
            <a:r>
              <a:rPr lang="en-US" sz="2000" dirty="0"/>
              <a:t>of </a:t>
            </a:r>
            <a:r>
              <a:rPr lang="en-US" sz="2000" dirty="0" smtClean="0"/>
              <a:t>stay</a:t>
            </a:r>
            <a:endParaRPr lang="en-US" sz="2000" dirty="0"/>
          </a:p>
        </p:txBody>
      </p:sp>
      <p:sp>
        <p:nvSpPr>
          <p:cNvPr id="6" name="TextBox 5"/>
          <p:cNvSpPr txBox="1"/>
          <p:nvPr/>
        </p:nvSpPr>
        <p:spPr>
          <a:xfrm>
            <a:off x="4724400" y="5671319"/>
            <a:ext cx="4191000" cy="577081"/>
          </a:xfrm>
          <a:prstGeom prst="rect">
            <a:avLst/>
          </a:prstGeom>
          <a:noFill/>
        </p:spPr>
        <p:txBody>
          <a:bodyPr wrap="square" rtlCol="0">
            <a:spAutoFit/>
          </a:bodyPr>
          <a:lstStyle/>
          <a:p>
            <a:r>
              <a:rPr lang="en-US" sz="1050" dirty="0" smtClean="0"/>
              <a:t>9. Furtier </a:t>
            </a:r>
            <a:r>
              <a:rPr lang="en-US" sz="1050" dirty="0"/>
              <a:t>E, Constantin JM, Paugam-Burtz C, et al. A trial of intraoperative low-tidal-volume ventilation in abdominal surgery. N Eng J Med. 2013 Aug 1;369(5):428-37. PMID: 23902482.</a:t>
            </a:r>
          </a:p>
        </p:txBody>
      </p:sp>
    </p:spTree>
    <p:extLst>
      <p:ext uri="{BB962C8B-B14F-4D97-AF65-F5344CB8AC3E}">
        <p14:creationId xmlns:p14="http://schemas.microsoft.com/office/powerpoint/2010/main" val="3027882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 Tidal Volume Implementation</a:t>
            </a:r>
            <a:endParaRPr lang="en-US" dirty="0"/>
          </a:p>
        </p:txBody>
      </p:sp>
      <p:sp>
        <p:nvSpPr>
          <p:cNvPr id="3" name="Content Placeholder 2"/>
          <p:cNvSpPr>
            <a:spLocks noGrp="1"/>
          </p:cNvSpPr>
          <p:nvPr>
            <p:ph idx="1"/>
          </p:nvPr>
        </p:nvSpPr>
        <p:spPr/>
        <p:txBody>
          <a:bodyPr>
            <a:normAutofit/>
          </a:bodyPr>
          <a:lstStyle/>
          <a:p>
            <a:pPr>
              <a:spcAft>
                <a:spcPts val="1800"/>
              </a:spcAft>
            </a:pPr>
            <a:r>
              <a:rPr lang="en-US" sz="3200" dirty="0"/>
              <a:t>P</a:t>
            </a:r>
            <a:r>
              <a:rPr lang="en-US" sz="3200" dirty="0" smtClean="0"/>
              <a:t>atients at risk of ARDS should be ventilated with a V</a:t>
            </a:r>
            <a:r>
              <a:rPr lang="en-US" sz="3200" baseline="-25000" dirty="0" smtClean="0"/>
              <a:t>t</a:t>
            </a:r>
            <a:r>
              <a:rPr lang="en-US" sz="3200" dirty="0" smtClean="0"/>
              <a:t> of 6–8 ml/kg PBW</a:t>
            </a:r>
          </a:p>
          <a:p>
            <a:pPr>
              <a:spcAft>
                <a:spcPts val="1800"/>
              </a:spcAft>
            </a:pPr>
            <a:r>
              <a:rPr lang="en-US" dirty="0" smtClean="0"/>
              <a:t>Tidal volumes of this size eliminate most hypercarbia</a:t>
            </a:r>
            <a:endParaRPr lang="en-US" sz="3200" dirty="0" smtClean="0"/>
          </a:p>
        </p:txBody>
      </p:sp>
    </p:spTree>
    <p:extLst>
      <p:ext uri="{BB962C8B-B14F-4D97-AF65-F5344CB8AC3E}">
        <p14:creationId xmlns:p14="http://schemas.microsoft.com/office/powerpoint/2010/main" val="360356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 PBW Rather </a:t>
            </a:r>
            <a:r>
              <a:rPr lang="en-US" dirty="0"/>
              <a:t>T</a:t>
            </a:r>
            <a:r>
              <a:rPr lang="en-US" sz="3200" dirty="0" smtClean="0"/>
              <a:t>han ABW</a:t>
            </a:r>
            <a:endParaRPr lang="en-US" sz="3200" dirty="0"/>
          </a:p>
        </p:txBody>
      </p:sp>
      <p:sp>
        <p:nvSpPr>
          <p:cNvPr id="3" name="Content Placeholder 2"/>
          <p:cNvSpPr>
            <a:spLocks noGrp="1"/>
          </p:cNvSpPr>
          <p:nvPr>
            <p:ph idx="1"/>
          </p:nvPr>
        </p:nvSpPr>
        <p:spPr>
          <a:xfrm>
            <a:off x="478436" y="1066800"/>
            <a:ext cx="8229600" cy="4734296"/>
          </a:xfrm>
        </p:spPr>
        <p:txBody>
          <a:bodyPr>
            <a:normAutofit/>
          </a:bodyPr>
          <a:lstStyle/>
          <a:p>
            <a:r>
              <a:rPr lang="en-US" sz="2400" dirty="0" smtClean="0"/>
              <a:t>Predicted body weight (PBW) is based on gender and height</a:t>
            </a:r>
          </a:p>
          <a:p>
            <a:r>
              <a:rPr lang="en-US" sz="2400" dirty="0" smtClean="0"/>
              <a:t>For BMI &gt; 25, actual body weight (ABW) will lead to incorrect V</a:t>
            </a:r>
            <a:r>
              <a:rPr lang="en-US" sz="2400" baseline="-25000" dirty="0" smtClean="0"/>
              <a:t>t</a:t>
            </a:r>
            <a:r>
              <a:rPr lang="en-US" sz="2400" dirty="0" smtClean="0"/>
              <a:t> and is associated with increased organ failure</a:t>
            </a:r>
            <a:r>
              <a:rPr lang="en-US" sz="2400" baseline="30000" dirty="0"/>
              <a:t>5</a:t>
            </a:r>
            <a:endParaRPr lang="en-US" sz="2400" baseline="30000" dirty="0" smtClean="0"/>
          </a:p>
        </p:txBody>
      </p:sp>
      <p:pic>
        <p:nvPicPr>
          <p:cNvPr id="4" name="Picture 3" descr="box plot showing the probability of an organ failure " title="organ failure"/>
          <p:cNvPicPr>
            <a:picLocks noChangeAspect="1"/>
          </p:cNvPicPr>
          <p:nvPr/>
        </p:nvPicPr>
        <p:blipFill>
          <a:blip r:embed="rId3"/>
          <a:stretch>
            <a:fillRect/>
          </a:stretch>
        </p:blipFill>
        <p:spPr>
          <a:xfrm>
            <a:off x="4241152" y="2438400"/>
            <a:ext cx="4488120" cy="3090763"/>
          </a:xfrm>
          <a:prstGeom prst="rect">
            <a:avLst/>
          </a:prstGeom>
        </p:spPr>
      </p:pic>
      <p:pic>
        <p:nvPicPr>
          <p:cNvPr id="5" name="Picture 4" descr="graph showing the probability of an organ failure " title="organ failure"/>
          <p:cNvPicPr>
            <a:picLocks noChangeAspect="1"/>
          </p:cNvPicPr>
          <p:nvPr/>
        </p:nvPicPr>
        <p:blipFill>
          <a:blip r:embed="rId4"/>
          <a:stretch>
            <a:fillRect/>
          </a:stretch>
        </p:blipFill>
        <p:spPr>
          <a:xfrm>
            <a:off x="507352" y="2438400"/>
            <a:ext cx="3915624" cy="2986099"/>
          </a:xfrm>
          <a:prstGeom prst="rect">
            <a:avLst/>
          </a:prstGeom>
        </p:spPr>
      </p:pic>
      <p:sp>
        <p:nvSpPr>
          <p:cNvPr id="6" name="TextBox 5"/>
          <p:cNvSpPr txBox="1"/>
          <p:nvPr/>
        </p:nvSpPr>
        <p:spPr>
          <a:xfrm>
            <a:off x="4911777" y="5791200"/>
            <a:ext cx="4267200" cy="577081"/>
          </a:xfrm>
          <a:prstGeom prst="rect">
            <a:avLst/>
          </a:prstGeom>
          <a:noFill/>
        </p:spPr>
        <p:txBody>
          <a:bodyPr wrap="square" rtlCol="0">
            <a:spAutoFit/>
          </a:bodyPr>
          <a:lstStyle/>
          <a:p>
            <a:pPr>
              <a:buFont typeface="+mj-lt"/>
              <a:buAutoNum type="arabicPeriod" startAt="5"/>
            </a:pPr>
            <a:r>
              <a:rPr lang="en-US" sz="1050" dirty="0" smtClean="0"/>
              <a:t> Lellouche </a:t>
            </a:r>
            <a:r>
              <a:rPr lang="en-US" sz="1050" dirty="0"/>
              <a:t>F, Lipes J. Prophylactic protective ventilation: lower tidal volumes for all critically ill patients?  Intensive Care Med. 2013 39(1):6-15. PMID: 23108608.</a:t>
            </a:r>
          </a:p>
        </p:txBody>
      </p:sp>
    </p:spTree>
    <p:extLst>
      <p:ext uri="{BB962C8B-B14F-4D97-AF65-F5344CB8AC3E}">
        <p14:creationId xmlns:p14="http://schemas.microsoft.com/office/powerpoint/2010/main" val="2344736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Positive End-Expiratory Pressure?</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smtClean="0"/>
              <a:t>Low V</a:t>
            </a:r>
            <a:r>
              <a:rPr lang="en-US" sz="2400" baseline="-25000" dirty="0" smtClean="0"/>
              <a:t>t</a:t>
            </a:r>
            <a:r>
              <a:rPr lang="en-US" sz="2400" dirty="0" smtClean="0"/>
              <a:t> does cause atelectasis, as correctly suggested by Bendixen’s research in 1963</a:t>
            </a:r>
          </a:p>
          <a:p>
            <a:pPr lvl="1">
              <a:spcAft>
                <a:spcPts val="1200"/>
              </a:spcAft>
            </a:pPr>
            <a:r>
              <a:rPr lang="en-US" sz="2200" dirty="0" smtClean="0"/>
              <a:t>But only when it is used in isolation—without PEEP</a:t>
            </a:r>
          </a:p>
          <a:p>
            <a:pPr lvl="1">
              <a:spcAft>
                <a:spcPts val="1200"/>
              </a:spcAft>
            </a:pPr>
            <a:r>
              <a:rPr lang="en-US" sz="2200" dirty="0" smtClean="0"/>
              <a:t>PEEP counteracts this tendency, especially in obesity</a:t>
            </a:r>
          </a:p>
          <a:p>
            <a:pPr>
              <a:spcAft>
                <a:spcPts val="1200"/>
              </a:spcAft>
            </a:pPr>
            <a:r>
              <a:rPr lang="en-US" sz="2400" dirty="0" smtClean="0"/>
              <a:t>Prevents one form of “atelectrauma” (alveoli snapping open and closed)</a:t>
            </a:r>
          </a:p>
          <a:p>
            <a:pPr>
              <a:spcAft>
                <a:spcPts val="1200"/>
              </a:spcAft>
            </a:pPr>
            <a:r>
              <a:rPr lang="en-US" sz="2400" dirty="0" smtClean="0"/>
              <a:t>8–12 cm H</a:t>
            </a:r>
            <a:r>
              <a:rPr lang="en-US" sz="2400" baseline="-25000" dirty="0" smtClean="0"/>
              <a:t>2</a:t>
            </a:r>
            <a:r>
              <a:rPr lang="en-US" sz="2400" dirty="0" smtClean="0"/>
              <a:t>O PEEP is used in many studies of pre-emptive low V</a:t>
            </a:r>
            <a:r>
              <a:rPr lang="en-US" sz="2400" baseline="-25000" dirty="0" smtClean="0"/>
              <a:t>t</a:t>
            </a:r>
            <a:r>
              <a:rPr lang="en-US" sz="2400" dirty="0" smtClean="0"/>
              <a:t>, but many also use 5–8 cm H</a:t>
            </a:r>
            <a:r>
              <a:rPr lang="en-US" sz="2400" baseline="-25000" dirty="0" smtClean="0"/>
              <a:t>2</a:t>
            </a:r>
            <a:r>
              <a:rPr lang="en-US" sz="2400" dirty="0" smtClean="0"/>
              <a:t>O</a:t>
            </a:r>
          </a:p>
          <a:p>
            <a:pPr>
              <a:spcAft>
                <a:spcPts val="1200"/>
              </a:spcAft>
            </a:pPr>
            <a:r>
              <a:rPr lang="en-US" sz="2400" dirty="0"/>
              <a:t>Use ARDSNet protocol if ARDS is </a:t>
            </a:r>
            <a:r>
              <a:rPr lang="en-US" sz="2400" dirty="0" smtClean="0"/>
              <a:t>diagnosed</a:t>
            </a:r>
            <a:endParaRPr lang="en-US" sz="2400" dirty="0"/>
          </a:p>
        </p:txBody>
      </p:sp>
    </p:spTree>
    <p:extLst>
      <p:ext uri="{BB962C8B-B14F-4D97-AF65-F5344CB8AC3E}">
        <p14:creationId xmlns:p14="http://schemas.microsoft.com/office/powerpoint/2010/main" val="647328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PEEP?</a:t>
            </a:r>
            <a:endParaRPr lang="en-US" dirty="0"/>
          </a:p>
        </p:txBody>
      </p:sp>
      <p:sp>
        <p:nvSpPr>
          <p:cNvPr id="3" name="Content Placeholder 2"/>
          <p:cNvSpPr>
            <a:spLocks noGrp="1"/>
          </p:cNvSpPr>
          <p:nvPr>
            <p:ph idx="1"/>
          </p:nvPr>
        </p:nvSpPr>
        <p:spPr>
          <a:xfrm>
            <a:off x="457200" y="990600"/>
            <a:ext cx="8229600" cy="4734296"/>
          </a:xfrm>
        </p:spPr>
        <p:txBody>
          <a:bodyPr>
            <a:normAutofit/>
          </a:bodyPr>
          <a:lstStyle/>
          <a:p>
            <a:r>
              <a:rPr lang="en-US" sz="3200" dirty="0" smtClean="0"/>
              <a:t>Unclear optimal </a:t>
            </a:r>
            <a:r>
              <a:rPr lang="en-US" sz="3200" dirty="0"/>
              <a:t>level in </a:t>
            </a:r>
            <a:r>
              <a:rPr lang="en-US" dirty="0" smtClean="0"/>
              <a:t>nonacute </a:t>
            </a:r>
            <a:r>
              <a:rPr lang="en-US" dirty="0"/>
              <a:t>lung injury </a:t>
            </a:r>
            <a:r>
              <a:rPr lang="en-US" dirty="0" smtClean="0"/>
              <a:t>(non-ALI</a:t>
            </a:r>
            <a:r>
              <a:rPr lang="en-US" dirty="0"/>
              <a:t>) </a:t>
            </a:r>
            <a:r>
              <a:rPr lang="en-US" sz="3200" dirty="0" smtClean="0"/>
              <a:t>patients </a:t>
            </a:r>
          </a:p>
          <a:p>
            <a:r>
              <a:rPr lang="en-US" sz="3200" dirty="0" smtClean="0"/>
              <a:t>Clear that we should not use zero end-expiratory pressure</a:t>
            </a:r>
          </a:p>
          <a:p>
            <a:pPr lvl="1"/>
            <a:r>
              <a:rPr lang="en-US" sz="2800" dirty="0" smtClean="0"/>
              <a:t>ZEEP is considered any PEEP &lt; 5</a:t>
            </a:r>
          </a:p>
          <a:p>
            <a:pPr lvl="1"/>
            <a:r>
              <a:rPr lang="en-US" sz="2800" dirty="0" smtClean="0"/>
              <a:t>Associated </a:t>
            </a:r>
            <a:r>
              <a:rPr lang="en-US" sz="2800" dirty="0"/>
              <a:t>with </a:t>
            </a:r>
            <a:r>
              <a:rPr lang="en-US" sz="2800" dirty="0" smtClean="0"/>
              <a:t>negative outcomes</a:t>
            </a:r>
            <a:r>
              <a:rPr lang="en-US" baseline="30000" dirty="0" smtClean="0"/>
              <a:t>10</a:t>
            </a:r>
            <a:r>
              <a:rPr lang="en-US" sz="2800" baseline="30000" dirty="0" smtClean="0"/>
              <a:t>,11</a:t>
            </a:r>
          </a:p>
          <a:p>
            <a:pPr lvl="2"/>
            <a:r>
              <a:rPr lang="en-US" dirty="0" smtClean="0"/>
              <a:t>Hypoxia</a:t>
            </a:r>
            <a:endParaRPr lang="en-US" dirty="0"/>
          </a:p>
          <a:p>
            <a:pPr lvl="2"/>
            <a:r>
              <a:rPr lang="en-US" dirty="0" smtClean="0"/>
              <a:t>Ventilator-associated pneumonia</a:t>
            </a:r>
          </a:p>
          <a:p>
            <a:pPr lvl="2"/>
            <a:r>
              <a:rPr lang="en-US" dirty="0" smtClean="0"/>
              <a:t>Increased mortality</a:t>
            </a:r>
          </a:p>
        </p:txBody>
      </p:sp>
      <p:sp>
        <p:nvSpPr>
          <p:cNvPr id="4" name="TextBox 3"/>
          <p:cNvSpPr txBox="1"/>
          <p:nvPr/>
        </p:nvSpPr>
        <p:spPr>
          <a:xfrm>
            <a:off x="4419600" y="5336889"/>
            <a:ext cx="4665689" cy="1077218"/>
          </a:xfrm>
          <a:prstGeom prst="rect">
            <a:avLst/>
          </a:prstGeom>
          <a:noFill/>
        </p:spPr>
        <p:txBody>
          <a:bodyPr wrap="square" rtlCol="0">
            <a:spAutoFit/>
          </a:bodyPr>
          <a:lstStyle/>
          <a:p>
            <a:r>
              <a:rPr lang="en-US" sz="1000" dirty="0" smtClean="0"/>
              <a:t>10. Metnitz </a:t>
            </a:r>
            <a:r>
              <a:rPr lang="en-US" sz="1000" dirty="0"/>
              <a:t>PG, Metnitz B, Moreno RP, et al. SAPS 3 Investigators. Epidemiology of mechanical ventilation: analysis of the SAPS 3 database. Intensive Care Med. 2009 35(5):816-25. PMID: 19288079. </a:t>
            </a:r>
            <a:endParaRPr lang="en-US" sz="1000" dirty="0" smtClean="0"/>
          </a:p>
          <a:p>
            <a:endParaRPr lang="en-US" sz="400" dirty="0"/>
          </a:p>
          <a:p>
            <a:r>
              <a:rPr lang="en-US" sz="1000" dirty="0" smtClean="0"/>
              <a:t>11. Manzano </a:t>
            </a:r>
            <a:r>
              <a:rPr lang="en-US" sz="1000" dirty="0"/>
              <a:t>F, Fernández-Mondéjar E, Colmenero M, et al. Positive-end expiratory pressure reduces incidence of ventilator-associated pneumonia in nonhypoxemic patients. Crit Care Med. 2008 36(8):2225–31. PMID: 18664777.</a:t>
            </a:r>
          </a:p>
        </p:txBody>
      </p:sp>
    </p:spTree>
    <p:extLst>
      <p:ext uri="{BB962C8B-B14F-4D97-AF65-F5344CB8AC3E}">
        <p14:creationId xmlns:p14="http://schemas.microsoft.com/office/powerpoint/2010/main" val="947577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Are the Goals of LTVV?</a:t>
            </a:r>
            <a:endParaRPr lang="en-US" dirty="0"/>
          </a:p>
        </p:txBody>
      </p:sp>
      <p:sp>
        <p:nvSpPr>
          <p:cNvPr id="3" name="Content Placeholder 2"/>
          <p:cNvSpPr>
            <a:spLocks noGrp="1"/>
          </p:cNvSpPr>
          <p:nvPr>
            <p:ph idx="1"/>
          </p:nvPr>
        </p:nvSpPr>
        <p:spPr>
          <a:xfrm>
            <a:off x="457200" y="1143000"/>
            <a:ext cx="8229600" cy="4734296"/>
          </a:xfrm>
        </p:spPr>
        <p:txBody>
          <a:bodyPr>
            <a:normAutofit fontScale="92500" lnSpcReduction="10000"/>
          </a:bodyPr>
          <a:lstStyle/>
          <a:p>
            <a:r>
              <a:rPr lang="en-US" dirty="0"/>
              <a:t>T</a:t>
            </a:r>
            <a:r>
              <a:rPr lang="en-US" dirty="0" smtClean="0"/>
              <a:t>arget tidal </a:t>
            </a:r>
            <a:r>
              <a:rPr lang="en-US" dirty="0"/>
              <a:t>volume of</a:t>
            </a:r>
            <a:r>
              <a:rPr lang="en-US" dirty="0" smtClean="0"/>
              <a:t> 6–8 mL/</a:t>
            </a:r>
            <a:r>
              <a:rPr lang="en-US" dirty="0"/>
              <a:t>kg of predicted body </a:t>
            </a:r>
            <a:r>
              <a:rPr lang="en-US" dirty="0" smtClean="0"/>
              <a:t>weight (PBW) for patients </a:t>
            </a:r>
            <a:r>
              <a:rPr lang="en-US" u="sng" dirty="0" smtClean="0"/>
              <a:t>without ARDS </a:t>
            </a:r>
            <a:r>
              <a:rPr lang="en-US" dirty="0"/>
              <a:t>and </a:t>
            </a:r>
            <a:r>
              <a:rPr lang="en-US" dirty="0" smtClean="0"/>
              <a:t>4–6 mL/kg PBW for patients </a:t>
            </a:r>
            <a:r>
              <a:rPr lang="en-US" u="sng" dirty="0" smtClean="0"/>
              <a:t>with ARDS</a:t>
            </a:r>
            <a:endParaRPr lang="en-US" u="sng" dirty="0"/>
          </a:p>
          <a:p>
            <a:pPr lvl="1"/>
            <a:r>
              <a:rPr lang="en-US" dirty="0"/>
              <a:t>Predicted body weight based on </a:t>
            </a:r>
            <a:r>
              <a:rPr lang="en-US" dirty="0" smtClean="0"/>
              <a:t>height/gender</a:t>
            </a:r>
          </a:p>
          <a:p>
            <a:pPr lvl="1"/>
            <a:r>
              <a:rPr lang="en-US" dirty="0" smtClean="0"/>
              <a:t>Not </a:t>
            </a:r>
            <a:r>
              <a:rPr lang="en-US" dirty="0"/>
              <a:t>ideal body weight</a:t>
            </a:r>
          </a:p>
          <a:p>
            <a:pPr lvl="1"/>
            <a:r>
              <a:rPr lang="en-US" dirty="0"/>
              <a:t>Not actual body </a:t>
            </a:r>
            <a:r>
              <a:rPr lang="en-US" dirty="0" smtClean="0"/>
              <a:t>weight</a:t>
            </a:r>
          </a:p>
          <a:p>
            <a:pPr marL="457200" lvl="1" indent="0">
              <a:buNone/>
            </a:pPr>
            <a:endParaRPr lang="en-US" dirty="0"/>
          </a:p>
          <a:p>
            <a:r>
              <a:rPr lang="en-US" dirty="0" smtClean="0"/>
              <a:t>Avoid </a:t>
            </a:r>
            <a:r>
              <a:rPr lang="en-US" dirty="0"/>
              <a:t>the use of </a:t>
            </a:r>
            <a:r>
              <a:rPr lang="en-US" dirty="0" smtClean="0"/>
              <a:t>ZEEP</a:t>
            </a:r>
            <a:endParaRPr lang="en-US" dirty="0"/>
          </a:p>
          <a:p>
            <a:pPr lvl="1"/>
            <a:r>
              <a:rPr lang="en-US" dirty="0"/>
              <a:t>Use </a:t>
            </a:r>
            <a:r>
              <a:rPr lang="en-US" dirty="0" smtClean="0"/>
              <a:t>positive end-expiratory pressure (PEEP) settings   ≥ 5 cm H</a:t>
            </a:r>
            <a:r>
              <a:rPr lang="en-US" baseline="-25000" dirty="0" smtClean="0"/>
              <a:t>2</a:t>
            </a:r>
            <a:r>
              <a:rPr lang="en-US" dirty="0" smtClean="0"/>
              <a:t>0</a:t>
            </a:r>
            <a:endParaRPr lang="en-US" dirty="0"/>
          </a:p>
          <a:p>
            <a:endParaRPr lang="en-US" dirty="0"/>
          </a:p>
        </p:txBody>
      </p:sp>
    </p:spTree>
    <p:extLst>
      <p:ext uri="{BB962C8B-B14F-4D97-AF65-F5344CB8AC3E}">
        <p14:creationId xmlns:p14="http://schemas.microsoft.com/office/powerpoint/2010/main" val="2488279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Rate</a:t>
            </a:r>
            <a:endParaRPr lang="en-US" dirty="0"/>
          </a:p>
        </p:txBody>
      </p:sp>
      <p:sp>
        <p:nvSpPr>
          <p:cNvPr id="3" name="Content Placeholder 2"/>
          <p:cNvSpPr>
            <a:spLocks noGrp="1"/>
          </p:cNvSpPr>
          <p:nvPr>
            <p:ph idx="1"/>
          </p:nvPr>
        </p:nvSpPr>
        <p:spPr>
          <a:xfrm>
            <a:off x="459698" y="1219200"/>
            <a:ext cx="8229600" cy="4734296"/>
          </a:xfrm>
        </p:spPr>
        <p:txBody>
          <a:bodyPr>
            <a:noAutofit/>
          </a:bodyPr>
          <a:lstStyle/>
          <a:p>
            <a:r>
              <a:rPr lang="en-US" sz="2800" dirty="0" smtClean="0"/>
              <a:t>Using Low V</a:t>
            </a:r>
            <a:r>
              <a:rPr lang="en-US" sz="2800" baseline="-25000" dirty="0" smtClean="0"/>
              <a:t>t</a:t>
            </a:r>
            <a:r>
              <a:rPr lang="en-US" sz="2800" dirty="0" smtClean="0"/>
              <a:t> may require increased respiratory rates to prevent excessive hypercarbia</a:t>
            </a:r>
          </a:p>
          <a:p>
            <a:r>
              <a:rPr lang="en-US" sz="2800" dirty="0" smtClean="0"/>
              <a:t>Permissive </a:t>
            </a:r>
            <a:r>
              <a:rPr lang="en-US" sz="2800" dirty="0"/>
              <a:t>h</a:t>
            </a:r>
            <a:r>
              <a:rPr lang="en-US" sz="2800" dirty="0" smtClean="0"/>
              <a:t>ypercapnia (partial pressure of carbon dioxide [pCO</a:t>
            </a:r>
            <a:r>
              <a:rPr lang="en-US" sz="2800" baseline="-25000" dirty="0" smtClean="0"/>
              <a:t>2</a:t>
            </a:r>
            <a:r>
              <a:rPr lang="en-US" sz="2800" dirty="0" smtClean="0"/>
              <a:t>] in the 50s) may be needed</a:t>
            </a:r>
          </a:p>
          <a:p>
            <a:pPr lvl="1"/>
            <a:r>
              <a:rPr lang="en-US" sz="2400" dirty="0" smtClean="0"/>
              <a:t>Usually tolerated well unless there is also a severe metabolic acidosis</a:t>
            </a:r>
          </a:p>
          <a:p>
            <a:pPr lvl="1"/>
            <a:r>
              <a:rPr lang="en-US" sz="2400" dirty="0" smtClean="0"/>
              <a:t>Maintain minute ventilation as best as possible</a:t>
            </a:r>
          </a:p>
          <a:p>
            <a:pPr lvl="1"/>
            <a:r>
              <a:rPr lang="en-US" sz="2400" dirty="0" smtClean="0"/>
              <a:t>May need to increase to 30 breaths per minute or more</a:t>
            </a:r>
          </a:p>
          <a:p>
            <a:pPr lvl="1"/>
            <a:r>
              <a:rPr lang="en-US" sz="2400" dirty="0" smtClean="0"/>
              <a:t>Potential downsides with these high rates include breath-stacking and high auto-PEEP</a:t>
            </a:r>
          </a:p>
        </p:txBody>
      </p:sp>
    </p:spTree>
    <p:extLst>
      <p:ext uri="{BB962C8B-B14F-4D97-AF65-F5344CB8AC3E}">
        <p14:creationId xmlns:p14="http://schemas.microsoft.com/office/powerpoint/2010/main" val="1371225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Plateau Pressure</a:t>
            </a:r>
            <a:endParaRPr lang="en-US" dirty="0"/>
          </a:p>
        </p:txBody>
      </p:sp>
      <p:sp>
        <p:nvSpPr>
          <p:cNvPr id="3" name="Content Placeholder 2"/>
          <p:cNvSpPr>
            <a:spLocks noGrp="1"/>
          </p:cNvSpPr>
          <p:nvPr>
            <p:ph idx="1"/>
          </p:nvPr>
        </p:nvSpPr>
        <p:spPr/>
        <p:txBody>
          <a:bodyPr>
            <a:normAutofit/>
          </a:bodyPr>
          <a:lstStyle/>
          <a:p>
            <a:r>
              <a:rPr lang="en-US" dirty="0" smtClean="0"/>
              <a:t>Need to keep &lt;30 cm H</a:t>
            </a:r>
            <a:r>
              <a:rPr lang="en-US" baseline="-25000" dirty="0" smtClean="0"/>
              <a:t>2</a:t>
            </a:r>
            <a:r>
              <a:rPr lang="en-US" dirty="0" smtClean="0"/>
              <a:t>O</a:t>
            </a:r>
          </a:p>
          <a:p>
            <a:r>
              <a:rPr lang="en-US" dirty="0" smtClean="0"/>
              <a:t>To achieve this, V</a:t>
            </a:r>
            <a:r>
              <a:rPr lang="en-US" baseline="-25000" dirty="0"/>
              <a:t>t</a:t>
            </a:r>
            <a:r>
              <a:rPr lang="en-US" dirty="0" smtClean="0"/>
              <a:t> may need to be dropped further depending on compliance</a:t>
            </a:r>
          </a:p>
          <a:p>
            <a:r>
              <a:rPr lang="en-US" dirty="0" smtClean="0"/>
              <a:t>Bronchodilators, sedation, or very rarely paralysis may be necessary</a:t>
            </a:r>
          </a:p>
          <a:p>
            <a:r>
              <a:rPr lang="en-US" dirty="0" smtClean="0"/>
              <a:t>Sedation and paralysis should be used very sparingly, especially paralytics, unless severe ARDS is present</a:t>
            </a:r>
          </a:p>
        </p:txBody>
      </p:sp>
    </p:spTree>
    <p:extLst>
      <p:ext uri="{BB962C8B-B14F-4D97-AF65-F5344CB8AC3E}">
        <p14:creationId xmlns:p14="http://schemas.microsoft.com/office/powerpoint/2010/main" val="1819046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Barriers to Low V</a:t>
            </a:r>
            <a:r>
              <a:rPr lang="en-US" baseline="-25000" dirty="0"/>
              <a:t>t</a:t>
            </a:r>
            <a:r>
              <a:rPr lang="en-US" dirty="0" smtClean="0"/>
              <a:t> Implementation</a:t>
            </a:r>
            <a:endParaRPr lang="en-US" dirty="0"/>
          </a:p>
        </p:txBody>
      </p:sp>
      <p:sp>
        <p:nvSpPr>
          <p:cNvPr id="3" name="Content Placeholder 2"/>
          <p:cNvSpPr>
            <a:spLocks noGrp="1"/>
          </p:cNvSpPr>
          <p:nvPr>
            <p:ph idx="1"/>
          </p:nvPr>
        </p:nvSpPr>
        <p:spPr/>
        <p:txBody>
          <a:bodyPr>
            <a:noAutofit/>
          </a:bodyPr>
          <a:lstStyle/>
          <a:p>
            <a:pPr>
              <a:spcAft>
                <a:spcPts val="1200"/>
              </a:spcAft>
            </a:pPr>
            <a:r>
              <a:rPr lang="en-US" dirty="0" smtClean="0"/>
              <a:t>Translation of evidence into practice is difficult</a:t>
            </a:r>
          </a:p>
          <a:p>
            <a:pPr>
              <a:spcAft>
                <a:spcPts val="1200"/>
              </a:spcAft>
            </a:pPr>
            <a:r>
              <a:rPr lang="en-US" dirty="0" smtClean="0"/>
              <a:t>Only 46% of eligible ARDS patients received </a:t>
            </a:r>
            <a:r>
              <a:rPr lang="en-US" dirty="0"/>
              <a:t>LTVV 8 years after </a:t>
            </a:r>
            <a:r>
              <a:rPr lang="en-US" dirty="0" smtClean="0"/>
              <a:t>ARDSNet trial</a:t>
            </a:r>
            <a:r>
              <a:rPr lang="en-US" baseline="30000" dirty="0" smtClean="0"/>
              <a:t>12</a:t>
            </a:r>
          </a:p>
          <a:p>
            <a:pPr>
              <a:spcAft>
                <a:spcPts val="1200"/>
              </a:spcAft>
            </a:pPr>
            <a:r>
              <a:rPr lang="en-US" dirty="0" smtClean="0"/>
              <a:t>Application to non-ALI patients is not well known, but likely much lower nationally</a:t>
            </a:r>
            <a:endParaRPr lang="en-US" dirty="0"/>
          </a:p>
        </p:txBody>
      </p:sp>
      <p:sp>
        <p:nvSpPr>
          <p:cNvPr id="4" name="TextBox 3"/>
          <p:cNvSpPr txBox="1"/>
          <p:nvPr/>
        </p:nvSpPr>
        <p:spPr>
          <a:xfrm>
            <a:off x="4648200" y="5755532"/>
            <a:ext cx="4343400" cy="577081"/>
          </a:xfrm>
          <a:prstGeom prst="rect">
            <a:avLst/>
          </a:prstGeom>
          <a:noFill/>
        </p:spPr>
        <p:txBody>
          <a:bodyPr wrap="square" rtlCol="0">
            <a:spAutoFit/>
          </a:bodyPr>
          <a:lstStyle/>
          <a:p>
            <a:r>
              <a:rPr lang="en-US" sz="1050" dirty="0" smtClean="0"/>
              <a:t>12. Umoh </a:t>
            </a:r>
            <a:r>
              <a:rPr lang="en-US" sz="1050" dirty="0"/>
              <a:t>NJ, Fan E, Mendez-Tellez PA, et al. Patient and intensive care unit organizational factors associated with low tidal volume ventilation in acute lung injury. Crit Care Med. 2008 36(5):1463-8. PMID: 18434907.</a:t>
            </a:r>
          </a:p>
        </p:txBody>
      </p:sp>
    </p:spTree>
    <p:extLst>
      <p:ext uri="{BB962C8B-B14F-4D97-AF65-F5344CB8AC3E}">
        <p14:creationId xmlns:p14="http://schemas.microsoft.com/office/powerpoint/2010/main" val="2673308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Variability in Practice</a:t>
            </a:r>
            <a:endParaRPr lang="en-US" dirty="0"/>
          </a:p>
        </p:txBody>
      </p:sp>
      <p:sp>
        <p:nvSpPr>
          <p:cNvPr id="3" name="Content Placeholder 2"/>
          <p:cNvSpPr>
            <a:spLocks noGrp="1"/>
          </p:cNvSpPr>
          <p:nvPr>
            <p:ph idx="1"/>
          </p:nvPr>
        </p:nvSpPr>
        <p:spPr/>
        <p:txBody>
          <a:bodyPr/>
          <a:lstStyle/>
          <a:p>
            <a:pPr>
              <a:spcAft>
                <a:spcPts val="1200"/>
              </a:spcAft>
            </a:pPr>
            <a:r>
              <a:rPr lang="en-US" dirty="0" smtClean="0"/>
              <a:t>Do you have a standardized protocol?</a:t>
            </a:r>
          </a:p>
          <a:p>
            <a:pPr>
              <a:spcAft>
                <a:spcPts val="1200"/>
              </a:spcAft>
            </a:pPr>
            <a:r>
              <a:rPr lang="en-US" dirty="0" smtClean="0"/>
              <a:t>If a provider orders settings outside of LTVV strategy parameters, is a change to the order required?</a:t>
            </a:r>
          </a:p>
          <a:p>
            <a:pPr lvl="1">
              <a:spcAft>
                <a:spcPts val="1200"/>
              </a:spcAft>
            </a:pPr>
            <a:r>
              <a:rPr lang="en-US" dirty="0" smtClean="0"/>
              <a:t>How is the order modified?</a:t>
            </a:r>
          </a:p>
          <a:p>
            <a:pPr>
              <a:spcAft>
                <a:spcPts val="1200"/>
              </a:spcAft>
            </a:pPr>
            <a:r>
              <a:rPr lang="en-US" dirty="0" smtClean="0"/>
              <a:t>Do your providers comply with protocols?</a:t>
            </a:r>
            <a:endParaRPr lang="en-US" dirty="0"/>
          </a:p>
        </p:txBody>
      </p:sp>
    </p:spTree>
    <p:extLst>
      <p:ext uri="{BB962C8B-B14F-4D97-AF65-F5344CB8AC3E}">
        <p14:creationId xmlns:p14="http://schemas.microsoft.com/office/powerpoint/2010/main" val="1782185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678"/>
            <a:ext cx="8991600" cy="807522"/>
          </a:xfrm>
        </p:spPr>
        <p:txBody>
          <a:bodyPr>
            <a:normAutofit/>
          </a:bodyPr>
          <a:lstStyle/>
          <a:p>
            <a:r>
              <a:rPr lang="en-US" dirty="0" smtClean="0"/>
              <a:t>Steps to Implementing a LTVV Strategy</a:t>
            </a:r>
            <a:endParaRPr lang="en-US" dirty="0"/>
          </a:p>
        </p:txBody>
      </p:sp>
      <p:sp>
        <p:nvSpPr>
          <p:cNvPr id="3" name="Content Placeholder 2"/>
          <p:cNvSpPr>
            <a:spLocks noGrp="1"/>
          </p:cNvSpPr>
          <p:nvPr>
            <p:ph idx="1"/>
          </p:nvPr>
        </p:nvSpPr>
        <p:spPr/>
        <p:txBody>
          <a:bodyPr/>
          <a:lstStyle/>
          <a:p>
            <a:r>
              <a:rPr lang="en-US" dirty="0" smtClean="0"/>
              <a:t>Educate staff on LTVV strategy</a:t>
            </a:r>
          </a:p>
          <a:p>
            <a:r>
              <a:rPr lang="en-US" dirty="0"/>
              <a:t>Identify inconsistencies in prescriber engagement or agreement</a:t>
            </a:r>
          </a:p>
          <a:p>
            <a:r>
              <a:rPr lang="en-US" dirty="0" smtClean="0"/>
              <a:t>Garner buy-in from all providers</a:t>
            </a:r>
          </a:p>
          <a:p>
            <a:pPr lvl="1"/>
            <a:r>
              <a:rPr lang="en-US" dirty="0" smtClean="0"/>
              <a:t>Address and work with dissenters</a:t>
            </a:r>
          </a:p>
          <a:p>
            <a:r>
              <a:rPr lang="en-US" dirty="0" smtClean="0"/>
              <a:t>Develop standard protocol</a:t>
            </a:r>
          </a:p>
          <a:p>
            <a:r>
              <a:rPr lang="en-US" dirty="0" smtClean="0"/>
              <a:t>Employ default strategy that encourages LTVV</a:t>
            </a:r>
          </a:p>
        </p:txBody>
      </p:sp>
    </p:spTree>
    <p:extLst>
      <p:ext uri="{BB962C8B-B14F-4D97-AF65-F5344CB8AC3E}">
        <p14:creationId xmlns:p14="http://schemas.microsoft.com/office/powerpoint/2010/main" val="4057693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a:t>
            </a:r>
            <a:endParaRPr lang="en-US" dirty="0"/>
          </a:p>
        </p:txBody>
      </p:sp>
      <p:sp>
        <p:nvSpPr>
          <p:cNvPr id="3" name="Content Placeholder 2"/>
          <p:cNvSpPr>
            <a:spLocks noGrp="1"/>
          </p:cNvSpPr>
          <p:nvPr>
            <p:ph idx="1"/>
          </p:nvPr>
        </p:nvSpPr>
        <p:spPr/>
        <p:txBody>
          <a:bodyPr>
            <a:normAutofit lnSpcReduction="10000"/>
          </a:bodyPr>
          <a:lstStyle/>
          <a:p>
            <a:r>
              <a:rPr lang="en-US" dirty="0" smtClean="0"/>
              <a:t>Standardize protocol</a:t>
            </a:r>
          </a:p>
          <a:p>
            <a:pPr lvl="1"/>
            <a:r>
              <a:rPr lang="en-US" dirty="0" smtClean="0"/>
              <a:t>Electronic health record</a:t>
            </a:r>
          </a:p>
          <a:p>
            <a:pPr lvl="1"/>
            <a:r>
              <a:rPr lang="en-US" dirty="0" smtClean="0"/>
              <a:t>Paper</a:t>
            </a:r>
          </a:p>
          <a:p>
            <a:r>
              <a:rPr lang="en-US" dirty="0" smtClean="0"/>
              <a:t>Assign custodian of process</a:t>
            </a:r>
          </a:p>
          <a:p>
            <a:pPr lvl="1"/>
            <a:r>
              <a:rPr lang="en-US" dirty="0" smtClean="0"/>
              <a:t>Respiratory therapist</a:t>
            </a:r>
          </a:p>
          <a:p>
            <a:pPr lvl="1"/>
            <a:r>
              <a:rPr lang="en-US" dirty="0" smtClean="0"/>
              <a:t>Physician</a:t>
            </a:r>
          </a:p>
          <a:p>
            <a:r>
              <a:rPr lang="en-US" dirty="0" smtClean="0"/>
              <a:t>Include tools to support or reinforce expectation</a:t>
            </a:r>
          </a:p>
          <a:p>
            <a:r>
              <a:rPr lang="en-US" dirty="0" smtClean="0"/>
              <a:t>Add system redundancies</a:t>
            </a:r>
          </a:p>
          <a:p>
            <a:pPr marL="0"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6117579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Gaps in Quality</a:t>
            </a:r>
          </a:p>
        </p:txBody>
      </p:sp>
      <p:sp>
        <p:nvSpPr>
          <p:cNvPr id="4" name="Content Placeholder 2"/>
          <p:cNvSpPr>
            <a:spLocks noGrp="1"/>
          </p:cNvSpPr>
          <p:nvPr>
            <p:ph idx="1"/>
          </p:nvPr>
        </p:nvSpPr>
        <p:spPr/>
        <p:txBody>
          <a:bodyPr/>
          <a:lstStyle/>
          <a:p>
            <a:r>
              <a:rPr lang="en-US" dirty="0" smtClean="0"/>
              <a:t>Audit your intervention practices</a:t>
            </a:r>
          </a:p>
          <a:p>
            <a:r>
              <a:rPr lang="en-US" dirty="0" smtClean="0"/>
              <a:t>Review LTVV data </a:t>
            </a:r>
          </a:p>
          <a:p>
            <a:pPr lvl="1"/>
            <a:r>
              <a:rPr lang="en-US" dirty="0" smtClean="0"/>
              <a:t>LTVV Data Collection tool</a:t>
            </a:r>
          </a:p>
        </p:txBody>
      </p:sp>
      <p:sp>
        <p:nvSpPr>
          <p:cNvPr id="5" name="Rectangle 4"/>
          <p:cNvSpPr/>
          <p:nvPr/>
        </p:nvSpPr>
        <p:spPr bwMode="auto">
          <a:xfrm>
            <a:off x="381000" y="4648200"/>
            <a:ext cx="8382000" cy="800100"/>
          </a:xfrm>
          <a:prstGeom prst="rect">
            <a:avLst/>
          </a:prstGeom>
          <a:solidFill>
            <a:srgbClr val="FBD84B"/>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r>
              <a:rPr lang="en-US" sz="1600" b="1" dirty="0" smtClean="0">
                <a:solidFill>
                  <a:srgbClr val="000000"/>
                </a:solidFill>
              </a:rPr>
              <a:t>Tip</a:t>
            </a:r>
            <a:r>
              <a:rPr lang="en-US" sz="1600" dirty="0" smtClean="0">
                <a:solidFill>
                  <a:srgbClr val="000000"/>
                </a:solidFill>
              </a:rPr>
              <a:t>: The LTVV Data Collection tool can be found at </a:t>
            </a:r>
            <a:r>
              <a:rPr lang="en-US" sz="1600" b="1" i="1" u="sng" dirty="0">
                <a:hlinkClick r:id="rId2"/>
              </a:rPr>
              <a:t>https://www.ahrq.gov/professionals/quality-patient-safety/hais/tools/mvp/modules/technical/daily-ltvv-tool.html</a:t>
            </a:r>
            <a:r>
              <a:rPr lang="en-US" sz="1600" b="1" i="1" dirty="0"/>
              <a:t> </a:t>
            </a:r>
            <a:r>
              <a:rPr lang="en-US" sz="1600" b="1" i="1" dirty="0" smtClean="0"/>
              <a:t>.</a:t>
            </a:r>
            <a:endParaRPr lang="en-US" sz="1600" b="1" i="1" dirty="0"/>
          </a:p>
        </p:txBody>
      </p:sp>
    </p:spTree>
    <p:extLst>
      <p:ext uri="{BB962C8B-B14F-4D97-AF65-F5344CB8AC3E}">
        <p14:creationId xmlns:p14="http://schemas.microsoft.com/office/powerpoint/2010/main" val="1684928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a:spcAft>
                <a:spcPts val="1200"/>
              </a:spcAft>
            </a:pPr>
            <a:r>
              <a:rPr lang="en-US" sz="3200" dirty="0" smtClean="0"/>
              <a:t>Low tidal volume ventilation</a:t>
            </a:r>
          </a:p>
          <a:p>
            <a:pPr lvl="1">
              <a:spcAft>
                <a:spcPts val="1200"/>
              </a:spcAft>
            </a:pPr>
            <a:r>
              <a:rPr lang="en-US" dirty="0" smtClean="0"/>
              <a:t>Beneficial </a:t>
            </a:r>
            <a:r>
              <a:rPr lang="en-US" sz="2800" dirty="0" smtClean="0"/>
              <a:t>for patients with ALI/ARDS</a:t>
            </a:r>
          </a:p>
          <a:p>
            <a:pPr lvl="1">
              <a:spcAft>
                <a:spcPts val="1200"/>
              </a:spcAft>
            </a:pPr>
            <a:r>
              <a:rPr lang="en-US" dirty="0" smtClean="0"/>
              <a:t>Data also suggest it is beneficial </a:t>
            </a:r>
            <a:r>
              <a:rPr lang="en-US" sz="2800" dirty="0" smtClean="0"/>
              <a:t>in non-ALI/ARDS ICU patients</a:t>
            </a:r>
          </a:p>
          <a:p>
            <a:pPr>
              <a:spcAft>
                <a:spcPts val="1200"/>
              </a:spcAft>
            </a:pPr>
            <a:r>
              <a:rPr lang="en-US" sz="3200" dirty="0" smtClean="0"/>
              <a:t>Current recommendations</a:t>
            </a:r>
          </a:p>
          <a:p>
            <a:pPr lvl="1">
              <a:spcAft>
                <a:spcPts val="1200"/>
              </a:spcAft>
            </a:pPr>
            <a:r>
              <a:rPr lang="en-US" dirty="0" smtClean="0"/>
              <a:t>Target Vt</a:t>
            </a:r>
            <a:r>
              <a:rPr lang="en-US" sz="2800" dirty="0" smtClean="0"/>
              <a:t> 6–8 mL/Kg (or less if ARDS)</a:t>
            </a:r>
          </a:p>
          <a:p>
            <a:pPr lvl="1">
              <a:spcAft>
                <a:spcPts val="1200"/>
              </a:spcAft>
            </a:pPr>
            <a:r>
              <a:rPr lang="en-US" sz="2800" dirty="0" smtClean="0"/>
              <a:t>PEEP ≥ 5 cm H</a:t>
            </a:r>
            <a:r>
              <a:rPr lang="en-US" sz="2800" baseline="-25000" dirty="0" smtClean="0"/>
              <a:t>2</a:t>
            </a:r>
            <a:r>
              <a:rPr lang="en-US" sz="2800" dirty="0" smtClean="0"/>
              <a:t>O</a:t>
            </a:r>
          </a:p>
        </p:txBody>
      </p:sp>
    </p:spTree>
    <p:extLst>
      <p:ext uri="{BB962C8B-B14F-4D97-AF65-F5344CB8AC3E}">
        <p14:creationId xmlns:p14="http://schemas.microsoft.com/office/powerpoint/2010/main" val="3747603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LTVV Quick Reference for Tidal Volume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618639"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19198"/>
            <a:ext cx="3546424"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479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descr="Picture of hanging multicolored tags with question marks on them."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 y="838200"/>
            <a:ext cx="9144000" cy="5065776"/>
          </a:xfrm>
          <a:prstGeom prst="rect">
            <a:avLst/>
          </a:prstGeom>
        </p:spPr>
      </p:pic>
    </p:spTree>
    <p:extLst>
      <p:ext uri="{BB962C8B-B14F-4D97-AF65-F5344CB8AC3E}">
        <p14:creationId xmlns:p14="http://schemas.microsoft.com/office/powerpoint/2010/main" val="2801892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Use LTVV?</a:t>
            </a:r>
            <a:endParaRPr lang="en-US" dirty="0"/>
          </a:p>
        </p:txBody>
      </p:sp>
      <p:sp>
        <p:nvSpPr>
          <p:cNvPr id="3" name="Content Placeholder 2"/>
          <p:cNvSpPr>
            <a:spLocks noGrp="1"/>
          </p:cNvSpPr>
          <p:nvPr>
            <p:ph idx="1"/>
          </p:nvPr>
        </p:nvSpPr>
        <p:spPr>
          <a:xfrm>
            <a:off x="457200" y="1524000"/>
            <a:ext cx="8229600" cy="3276600"/>
          </a:xfrm>
        </p:spPr>
        <p:txBody>
          <a:bodyPr>
            <a:noAutofit/>
          </a:bodyPr>
          <a:lstStyle/>
          <a:p>
            <a:pPr>
              <a:spcAft>
                <a:spcPts val="1200"/>
              </a:spcAft>
            </a:pPr>
            <a:r>
              <a:rPr lang="en-US" dirty="0"/>
              <a:t>S</a:t>
            </a:r>
            <a:r>
              <a:rPr lang="en-US" dirty="0" smtClean="0"/>
              <a:t>ignificant benefit when outcomes are compared </a:t>
            </a:r>
            <a:r>
              <a:rPr lang="en-US" dirty="0"/>
              <a:t>using lower volumes </a:t>
            </a:r>
            <a:r>
              <a:rPr lang="en-US" dirty="0" smtClean="0"/>
              <a:t>(6 cc/kg)  versus </a:t>
            </a:r>
            <a:r>
              <a:rPr lang="en-US" dirty="0"/>
              <a:t>traditional tidal volumes </a:t>
            </a:r>
            <a:r>
              <a:rPr lang="en-US" dirty="0" smtClean="0"/>
              <a:t>(12 cc/kg)</a:t>
            </a:r>
            <a:r>
              <a:rPr lang="en-US" baseline="30000" dirty="0"/>
              <a:t>1</a:t>
            </a:r>
            <a:endParaRPr lang="en-US" baseline="30000" dirty="0" smtClean="0"/>
          </a:p>
          <a:p>
            <a:pPr>
              <a:spcAft>
                <a:spcPts val="1200"/>
              </a:spcAft>
            </a:pPr>
            <a:r>
              <a:rPr lang="en-US" dirty="0" smtClean="0"/>
              <a:t>Additional studies and meta-analysis showed </a:t>
            </a:r>
            <a:r>
              <a:rPr lang="en-US" dirty="0"/>
              <a:t>large </a:t>
            </a:r>
            <a:r>
              <a:rPr lang="en-US" dirty="0" smtClean="0"/>
              <a:t>tidal ventilation </a:t>
            </a:r>
            <a:r>
              <a:rPr lang="en-US" dirty="0"/>
              <a:t>and </a:t>
            </a:r>
            <a:r>
              <a:rPr lang="en-US" dirty="0" smtClean="0"/>
              <a:t>the resulting </a:t>
            </a:r>
            <a:r>
              <a:rPr lang="en-US" dirty="0"/>
              <a:t>high pressures </a:t>
            </a:r>
            <a:r>
              <a:rPr lang="en-US" dirty="0" smtClean="0"/>
              <a:t>were harmful</a:t>
            </a:r>
            <a:endParaRPr lang="en-US" dirty="0"/>
          </a:p>
          <a:p>
            <a:pPr>
              <a:spcAft>
                <a:spcPts val="1200"/>
              </a:spcAft>
            </a:pPr>
            <a:endParaRPr lang="en-US" dirty="0"/>
          </a:p>
        </p:txBody>
      </p:sp>
      <p:sp>
        <p:nvSpPr>
          <p:cNvPr id="4" name="TextBox 3"/>
          <p:cNvSpPr txBox="1"/>
          <p:nvPr/>
        </p:nvSpPr>
        <p:spPr>
          <a:xfrm>
            <a:off x="3962400" y="5638800"/>
            <a:ext cx="5181600" cy="600164"/>
          </a:xfrm>
          <a:prstGeom prst="rect">
            <a:avLst/>
          </a:prstGeom>
          <a:noFill/>
        </p:spPr>
        <p:txBody>
          <a:bodyPr wrap="square" rtlCol="0">
            <a:spAutoFit/>
          </a:bodyPr>
          <a:lstStyle/>
          <a:p>
            <a:r>
              <a:rPr lang="en-US" sz="1100" dirty="0" smtClean="0">
                <a:ea typeface="Arial Unicode MS" charset="0"/>
                <a:cs typeface="Arial Unicode MS" charset="0"/>
              </a:rPr>
              <a:t>1. </a:t>
            </a:r>
            <a:r>
              <a:rPr lang="sk-SK" sz="1100" dirty="0" smtClean="0">
                <a:ea typeface="Arial Unicode MS" charset="0"/>
                <a:cs typeface="Arial Unicode MS" charset="0"/>
              </a:rPr>
              <a:t>Ventilation </a:t>
            </a:r>
            <a:r>
              <a:rPr lang="sk-SK" sz="1100" dirty="0">
                <a:ea typeface="Arial Unicode MS" charset="0"/>
                <a:cs typeface="Arial Unicode MS" charset="0"/>
              </a:rPr>
              <a:t>with lower tidal volumes as compared with traditional tidal volumes for acute lung injury and the acute respiratory distress syndrome. The Acute Respiratory Distress Syndrome Network. N Engl J Med. </a:t>
            </a:r>
            <a:r>
              <a:rPr lang="sk-SK" sz="1100" dirty="0" smtClean="0">
                <a:ea typeface="Arial Unicode MS" charset="0"/>
                <a:cs typeface="Arial Unicode MS" charset="0"/>
              </a:rPr>
              <a:t>2000</a:t>
            </a:r>
            <a:r>
              <a:rPr lang="en-US" sz="1100" dirty="0" smtClean="0">
                <a:ea typeface="Arial Unicode MS" charset="0"/>
                <a:cs typeface="Arial Unicode MS" charset="0"/>
              </a:rPr>
              <a:t>;</a:t>
            </a:r>
            <a:r>
              <a:rPr lang="sk-SK" sz="1100" dirty="0" smtClean="0">
                <a:ea typeface="Arial Unicode MS" charset="0"/>
                <a:cs typeface="Arial Unicode MS" charset="0"/>
              </a:rPr>
              <a:t>342(18</a:t>
            </a:r>
            <a:r>
              <a:rPr lang="sk-SK" sz="1100" dirty="0">
                <a:ea typeface="Arial Unicode MS" charset="0"/>
                <a:cs typeface="Arial Unicode MS" charset="0"/>
              </a:rPr>
              <a:t>):1301-8. PMID: 10793162.</a:t>
            </a:r>
            <a:endParaRPr lang="en-US" sz="1100" dirty="0"/>
          </a:p>
        </p:txBody>
      </p:sp>
    </p:spTree>
    <p:extLst>
      <p:ext uri="{BB962C8B-B14F-4D97-AF65-F5344CB8AC3E}">
        <p14:creationId xmlns:p14="http://schemas.microsoft.com/office/powerpoint/2010/main" val="3909772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a:buFont typeface="+mj-lt"/>
              <a:buAutoNum type="arabicPeriod"/>
            </a:pPr>
            <a:r>
              <a:rPr lang="sk-SK" sz="2000" dirty="0">
                <a:ea typeface="Arial Unicode MS" charset="0"/>
                <a:cs typeface="Arial Unicode MS" charset="0"/>
              </a:rPr>
              <a:t>Ventilation </a:t>
            </a:r>
            <a:r>
              <a:rPr lang="sk-SK" sz="2000" dirty="0" err="1">
                <a:ea typeface="Arial Unicode MS" charset="0"/>
                <a:cs typeface="Arial Unicode MS" charset="0"/>
              </a:rPr>
              <a:t>with</a:t>
            </a:r>
            <a:r>
              <a:rPr lang="sk-SK" sz="2000" dirty="0">
                <a:ea typeface="Arial Unicode MS" charset="0"/>
                <a:cs typeface="Arial Unicode MS" charset="0"/>
              </a:rPr>
              <a:t> </a:t>
            </a:r>
            <a:r>
              <a:rPr lang="sk-SK" sz="2000" dirty="0" err="1">
                <a:ea typeface="Arial Unicode MS" charset="0"/>
                <a:cs typeface="Arial Unicode MS" charset="0"/>
              </a:rPr>
              <a:t>lower</a:t>
            </a:r>
            <a:r>
              <a:rPr lang="sk-SK" sz="2000" dirty="0">
                <a:ea typeface="Arial Unicode MS" charset="0"/>
                <a:cs typeface="Arial Unicode MS" charset="0"/>
              </a:rPr>
              <a:t> </a:t>
            </a:r>
            <a:r>
              <a:rPr lang="sk-SK" sz="2000" dirty="0" err="1">
                <a:ea typeface="Arial Unicode MS" charset="0"/>
                <a:cs typeface="Arial Unicode MS" charset="0"/>
              </a:rPr>
              <a:t>tidal</a:t>
            </a:r>
            <a:r>
              <a:rPr lang="sk-SK" sz="2000" dirty="0">
                <a:ea typeface="Arial Unicode MS" charset="0"/>
                <a:cs typeface="Arial Unicode MS" charset="0"/>
              </a:rPr>
              <a:t> </a:t>
            </a:r>
            <a:r>
              <a:rPr lang="sk-SK" sz="2000" dirty="0" err="1">
                <a:ea typeface="Arial Unicode MS" charset="0"/>
                <a:cs typeface="Arial Unicode MS" charset="0"/>
              </a:rPr>
              <a:t>volumes</a:t>
            </a:r>
            <a:r>
              <a:rPr lang="sk-SK" sz="2000" dirty="0">
                <a:ea typeface="Arial Unicode MS" charset="0"/>
                <a:cs typeface="Arial Unicode MS" charset="0"/>
              </a:rPr>
              <a:t> as </a:t>
            </a:r>
            <a:r>
              <a:rPr lang="sk-SK" sz="2000" dirty="0" err="1">
                <a:ea typeface="Arial Unicode MS" charset="0"/>
                <a:cs typeface="Arial Unicode MS" charset="0"/>
              </a:rPr>
              <a:t>compared</a:t>
            </a:r>
            <a:r>
              <a:rPr lang="sk-SK" sz="2000" dirty="0">
                <a:ea typeface="Arial Unicode MS" charset="0"/>
                <a:cs typeface="Arial Unicode MS" charset="0"/>
              </a:rPr>
              <a:t> </a:t>
            </a:r>
            <a:r>
              <a:rPr lang="sk-SK" sz="2000" dirty="0" err="1">
                <a:ea typeface="Arial Unicode MS" charset="0"/>
                <a:cs typeface="Arial Unicode MS" charset="0"/>
              </a:rPr>
              <a:t>with</a:t>
            </a:r>
            <a:r>
              <a:rPr lang="sk-SK" sz="2000" dirty="0">
                <a:ea typeface="Arial Unicode MS" charset="0"/>
                <a:cs typeface="Arial Unicode MS" charset="0"/>
              </a:rPr>
              <a:t> </a:t>
            </a:r>
            <a:r>
              <a:rPr lang="sk-SK" sz="2000" dirty="0" err="1">
                <a:ea typeface="Arial Unicode MS" charset="0"/>
                <a:cs typeface="Arial Unicode MS" charset="0"/>
              </a:rPr>
              <a:t>traditional</a:t>
            </a:r>
            <a:r>
              <a:rPr lang="sk-SK" sz="2000" dirty="0">
                <a:ea typeface="Arial Unicode MS" charset="0"/>
                <a:cs typeface="Arial Unicode MS" charset="0"/>
              </a:rPr>
              <a:t> </a:t>
            </a:r>
            <a:r>
              <a:rPr lang="sk-SK" sz="2000" dirty="0" err="1">
                <a:ea typeface="Arial Unicode MS" charset="0"/>
                <a:cs typeface="Arial Unicode MS" charset="0"/>
              </a:rPr>
              <a:t>tidal</a:t>
            </a:r>
            <a:r>
              <a:rPr lang="sk-SK" sz="2000" dirty="0">
                <a:ea typeface="Arial Unicode MS" charset="0"/>
                <a:cs typeface="Arial Unicode MS" charset="0"/>
              </a:rPr>
              <a:t> </a:t>
            </a:r>
            <a:r>
              <a:rPr lang="sk-SK" sz="2000" dirty="0" err="1">
                <a:ea typeface="Arial Unicode MS" charset="0"/>
                <a:cs typeface="Arial Unicode MS" charset="0"/>
              </a:rPr>
              <a:t>volumes</a:t>
            </a:r>
            <a:r>
              <a:rPr lang="sk-SK" sz="2000" dirty="0">
                <a:ea typeface="Arial Unicode MS" charset="0"/>
                <a:cs typeface="Arial Unicode MS" charset="0"/>
              </a:rPr>
              <a:t> </a:t>
            </a:r>
            <a:r>
              <a:rPr lang="sk-SK" sz="2000" dirty="0" err="1">
                <a:ea typeface="Arial Unicode MS" charset="0"/>
                <a:cs typeface="Arial Unicode MS" charset="0"/>
              </a:rPr>
              <a:t>for</a:t>
            </a:r>
            <a:r>
              <a:rPr lang="sk-SK" sz="2000" dirty="0">
                <a:ea typeface="Arial Unicode MS" charset="0"/>
                <a:cs typeface="Arial Unicode MS" charset="0"/>
              </a:rPr>
              <a:t> acute </a:t>
            </a:r>
            <a:r>
              <a:rPr lang="sk-SK" sz="2000" dirty="0" err="1">
                <a:ea typeface="Arial Unicode MS" charset="0"/>
                <a:cs typeface="Arial Unicode MS" charset="0"/>
              </a:rPr>
              <a:t>lung</a:t>
            </a:r>
            <a:r>
              <a:rPr lang="sk-SK" sz="2000" dirty="0">
                <a:ea typeface="Arial Unicode MS" charset="0"/>
                <a:cs typeface="Arial Unicode MS" charset="0"/>
              </a:rPr>
              <a:t> </a:t>
            </a:r>
            <a:r>
              <a:rPr lang="sk-SK" sz="2000" dirty="0" err="1">
                <a:ea typeface="Arial Unicode MS" charset="0"/>
                <a:cs typeface="Arial Unicode MS" charset="0"/>
              </a:rPr>
              <a:t>injury</a:t>
            </a:r>
            <a:r>
              <a:rPr lang="sk-SK" sz="2000" dirty="0">
                <a:ea typeface="Arial Unicode MS" charset="0"/>
                <a:cs typeface="Arial Unicode MS" charset="0"/>
              </a:rPr>
              <a:t> and </a:t>
            </a:r>
            <a:r>
              <a:rPr lang="sk-SK" sz="2000" dirty="0" err="1">
                <a:ea typeface="Arial Unicode MS" charset="0"/>
                <a:cs typeface="Arial Unicode MS" charset="0"/>
              </a:rPr>
              <a:t>the</a:t>
            </a:r>
            <a:r>
              <a:rPr lang="sk-SK" sz="2000" dirty="0">
                <a:ea typeface="Arial Unicode MS" charset="0"/>
                <a:cs typeface="Arial Unicode MS" charset="0"/>
              </a:rPr>
              <a:t> acute </a:t>
            </a:r>
            <a:r>
              <a:rPr lang="sk-SK" sz="2000" dirty="0" err="1">
                <a:ea typeface="Arial Unicode MS" charset="0"/>
                <a:cs typeface="Arial Unicode MS" charset="0"/>
              </a:rPr>
              <a:t>respiratory</a:t>
            </a:r>
            <a:r>
              <a:rPr lang="sk-SK" sz="2000" dirty="0">
                <a:ea typeface="Arial Unicode MS" charset="0"/>
                <a:cs typeface="Arial Unicode MS" charset="0"/>
              </a:rPr>
              <a:t> </a:t>
            </a:r>
            <a:r>
              <a:rPr lang="sk-SK" sz="2000" dirty="0" err="1">
                <a:ea typeface="Arial Unicode MS" charset="0"/>
                <a:cs typeface="Arial Unicode MS" charset="0"/>
              </a:rPr>
              <a:t>distress</a:t>
            </a:r>
            <a:r>
              <a:rPr lang="sk-SK" sz="2000" dirty="0">
                <a:ea typeface="Arial Unicode MS" charset="0"/>
                <a:cs typeface="Arial Unicode MS" charset="0"/>
              </a:rPr>
              <a:t> </a:t>
            </a:r>
            <a:r>
              <a:rPr lang="sk-SK" sz="2000" dirty="0" err="1">
                <a:ea typeface="Arial Unicode MS" charset="0"/>
                <a:cs typeface="Arial Unicode MS" charset="0"/>
              </a:rPr>
              <a:t>syndrome</a:t>
            </a:r>
            <a:r>
              <a:rPr lang="sk-SK" sz="2000" dirty="0">
                <a:ea typeface="Arial Unicode MS" charset="0"/>
                <a:cs typeface="Arial Unicode MS" charset="0"/>
              </a:rPr>
              <a:t>. </a:t>
            </a:r>
            <a:r>
              <a:rPr lang="sk-SK" sz="2000" dirty="0" err="1">
                <a:ea typeface="Arial Unicode MS" charset="0"/>
                <a:cs typeface="Arial Unicode MS" charset="0"/>
              </a:rPr>
              <a:t>The</a:t>
            </a:r>
            <a:r>
              <a:rPr lang="sk-SK" sz="2000" dirty="0">
                <a:ea typeface="Arial Unicode MS" charset="0"/>
                <a:cs typeface="Arial Unicode MS" charset="0"/>
              </a:rPr>
              <a:t> Acute </a:t>
            </a:r>
            <a:r>
              <a:rPr lang="sk-SK" sz="2000" dirty="0" err="1">
                <a:ea typeface="Arial Unicode MS" charset="0"/>
                <a:cs typeface="Arial Unicode MS" charset="0"/>
              </a:rPr>
              <a:t>Respiratory</a:t>
            </a:r>
            <a:r>
              <a:rPr lang="sk-SK" sz="2000" dirty="0">
                <a:ea typeface="Arial Unicode MS" charset="0"/>
                <a:cs typeface="Arial Unicode MS" charset="0"/>
              </a:rPr>
              <a:t> </a:t>
            </a:r>
            <a:r>
              <a:rPr lang="sk-SK" sz="2000" dirty="0" err="1">
                <a:ea typeface="Arial Unicode MS" charset="0"/>
                <a:cs typeface="Arial Unicode MS" charset="0"/>
              </a:rPr>
              <a:t>Distress</a:t>
            </a:r>
            <a:r>
              <a:rPr lang="sk-SK" sz="2000" dirty="0">
                <a:ea typeface="Arial Unicode MS" charset="0"/>
                <a:cs typeface="Arial Unicode MS" charset="0"/>
              </a:rPr>
              <a:t> </a:t>
            </a:r>
            <a:r>
              <a:rPr lang="sk-SK" sz="2000" dirty="0" err="1">
                <a:ea typeface="Arial Unicode MS" charset="0"/>
                <a:cs typeface="Arial Unicode MS" charset="0"/>
              </a:rPr>
              <a:t>Syndrome</a:t>
            </a:r>
            <a:r>
              <a:rPr lang="sk-SK" sz="2000" dirty="0">
                <a:ea typeface="Arial Unicode MS" charset="0"/>
                <a:cs typeface="Arial Unicode MS" charset="0"/>
              </a:rPr>
              <a:t> </a:t>
            </a:r>
            <a:r>
              <a:rPr lang="sk-SK" sz="2000" dirty="0" err="1">
                <a:ea typeface="Arial Unicode MS" charset="0"/>
                <a:cs typeface="Arial Unicode MS" charset="0"/>
              </a:rPr>
              <a:t>Network</a:t>
            </a:r>
            <a:r>
              <a:rPr lang="sk-SK" sz="2000" dirty="0">
                <a:ea typeface="Arial Unicode MS" charset="0"/>
                <a:cs typeface="Arial Unicode MS" charset="0"/>
              </a:rPr>
              <a:t>. N Engl J Med. </a:t>
            </a:r>
            <a:r>
              <a:rPr lang="sk-SK" sz="2000" dirty="0" smtClean="0">
                <a:ea typeface="Arial Unicode MS" charset="0"/>
                <a:cs typeface="Arial Unicode MS" charset="0"/>
              </a:rPr>
              <a:t>2000</a:t>
            </a:r>
            <a:r>
              <a:rPr lang="en-US" sz="2000" dirty="0" smtClean="0">
                <a:ea typeface="Arial Unicode MS" charset="0"/>
                <a:cs typeface="Arial Unicode MS" charset="0"/>
              </a:rPr>
              <a:t>;</a:t>
            </a:r>
            <a:r>
              <a:rPr lang="sk-SK" sz="2000" dirty="0" smtClean="0">
                <a:ea typeface="Arial Unicode MS" charset="0"/>
                <a:cs typeface="Arial Unicode MS" charset="0"/>
              </a:rPr>
              <a:t>342(18</a:t>
            </a:r>
            <a:r>
              <a:rPr lang="sk-SK" sz="2000" dirty="0">
                <a:ea typeface="Arial Unicode MS" charset="0"/>
                <a:cs typeface="Arial Unicode MS" charset="0"/>
              </a:rPr>
              <a:t>):1301-8. PMID: 10793162</a:t>
            </a:r>
            <a:r>
              <a:rPr lang="sk-SK" sz="2000" dirty="0" smtClean="0">
                <a:ea typeface="Arial Unicode MS" charset="0"/>
                <a:cs typeface="Arial Unicode MS" charset="0"/>
              </a:rPr>
              <a:t>.</a:t>
            </a:r>
            <a:endParaRPr lang="en-US" sz="2000" dirty="0" smtClean="0"/>
          </a:p>
          <a:p>
            <a:pPr>
              <a:buFont typeface="+mj-lt"/>
              <a:buAutoNum type="arabicPeriod"/>
            </a:pPr>
            <a:r>
              <a:rPr lang="en-US" sz="2000" dirty="0" smtClean="0"/>
              <a:t>Bendixen HH, </a:t>
            </a:r>
            <a:r>
              <a:rPr lang="en-US" sz="2000" dirty="0"/>
              <a:t>Hedley </a:t>
            </a:r>
            <a:r>
              <a:rPr lang="en-US" sz="2000" dirty="0" smtClean="0"/>
              <a:t>Whyte J</a:t>
            </a:r>
            <a:r>
              <a:rPr lang="en-US" sz="2000" dirty="0"/>
              <a:t>,</a:t>
            </a:r>
            <a:r>
              <a:rPr lang="en-US" sz="2000" dirty="0" smtClean="0"/>
              <a:t> Laver MB</a:t>
            </a:r>
            <a:r>
              <a:rPr lang="en-US" sz="2000" dirty="0"/>
              <a:t>. Impaired oxygenation in surgical patients during general anesthesia with controlled ventilation. </a:t>
            </a:r>
            <a:r>
              <a:rPr lang="sk-SK" sz="2000" dirty="0" smtClean="0"/>
              <a:t>N </a:t>
            </a:r>
            <a:r>
              <a:rPr lang="sk-SK" sz="2000" dirty="0"/>
              <a:t>Engl J Med</a:t>
            </a:r>
            <a:r>
              <a:rPr lang="sk-SK" sz="2000" dirty="0" smtClean="0"/>
              <a:t>. 1963</a:t>
            </a:r>
            <a:r>
              <a:rPr lang="en-US" sz="2000" dirty="0" smtClean="0"/>
              <a:t>;</a:t>
            </a:r>
            <a:r>
              <a:rPr lang="sk-SK" sz="2000" dirty="0" smtClean="0"/>
              <a:t>269:991-6. PMID: 14059732.</a:t>
            </a:r>
          </a:p>
          <a:p>
            <a:pPr>
              <a:buFont typeface="+mj-lt"/>
              <a:buAutoNum type="arabicPeriod"/>
            </a:pPr>
            <a:r>
              <a:rPr lang="en-US" sz="2000" dirty="0" smtClean="0"/>
              <a:t>Putensen C, Theuerkauf N, Zinserling J</a:t>
            </a:r>
            <a:r>
              <a:rPr lang="en-US" sz="2000" dirty="0"/>
              <a:t>,</a:t>
            </a:r>
            <a:r>
              <a:rPr lang="en-US" sz="2000" dirty="0" smtClean="0"/>
              <a:t> et al. Meta</a:t>
            </a:r>
            <a:r>
              <a:rPr lang="en-US" sz="2000" dirty="0"/>
              <a:t>-analysis: ventilation strategies and outcomes of the acute respiratory distress syndrome and acute lung injury. Ann Intern </a:t>
            </a:r>
            <a:r>
              <a:rPr lang="en-US" sz="2000" dirty="0" smtClean="0"/>
              <a:t>Med. 2009;151(8):566-76. PMID: 19841457.</a:t>
            </a:r>
          </a:p>
          <a:p>
            <a:pPr>
              <a:buFont typeface="+mj-lt"/>
              <a:buAutoNum type="arabicPeriod"/>
            </a:pPr>
            <a:r>
              <a:rPr lang="en-US" sz="2000" dirty="0" smtClean="0"/>
              <a:t>Girard TD, Bernard GR. Mechanical ventilation in ARDS: a state-of-the-art review. Chest. 2007;131(3):921-9. PMID: 17356115.</a:t>
            </a:r>
            <a:endParaRPr lang="en-US" sz="2000" dirty="0"/>
          </a:p>
        </p:txBody>
      </p:sp>
    </p:spTree>
    <p:extLst>
      <p:ext uri="{BB962C8B-B14F-4D97-AF65-F5344CB8AC3E}">
        <p14:creationId xmlns:p14="http://schemas.microsoft.com/office/powerpoint/2010/main" val="1625410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p:txBody>
          <a:bodyPr>
            <a:noAutofit/>
          </a:bodyPr>
          <a:lstStyle/>
          <a:p>
            <a:pPr>
              <a:buFont typeface="+mj-lt"/>
              <a:buAutoNum type="arabicPeriod" startAt="5"/>
            </a:pPr>
            <a:r>
              <a:rPr lang="en-US" sz="2000" dirty="0" smtClean="0"/>
              <a:t>Lellouche F, Lipes J. Prophylactic protective ventilation: lower tidal volumes for all critically ill patients?  Intensive Care Med. 2013;39(1):6-15. PMID: 23108608.</a:t>
            </a:r>
          </a:p>
          <a:p>
            <a:pPr>
              <a:buFont typeface="+mj-lt"/>
              <a:buAutoNum type="arabicPeriod" startAt="5"/>
            </a:pPr>
            <a:r>
              <a:rPr lang="en-US" sz="2000" dirty="0" smtClean="0"/>
              <a:t>Serpa </a:t>
            </a:r>
            <a:r>
              <a:rPr lang="en-US" sz="2000" dirty="0"/>
              <a:t>Neto A, Cardoso SO, Manetta JA, et al. Association between use of lung-protective ventilation with lower tidal volumes and clinical outcomes among patients without acute respiratory distress syndrome: a meta-analysis. JAMA. </a:t>
            </a:r>
            <a:r>
              <a:rPr lang="en-US" sz="2000" dirty="0" smtClean="0"/>
              <a:t>2012;308(16):1651-9</a:t>
            </a:r>
            <a:r>
              <a:rPr lang="en-US" sz="2000" dirty="0"/>
              <a:t>. PMID: 23093163</a:t>
            </a:r>
            <a:r>
              <a:rPr lang="en-US" sz="2000" dirty="0" smtClean="0"/>
              <a:t>.</a:t>
            </a:r>
            <a:endParaRPr lang="it-IT" sz="2000" dirty="0" smtClean="0"/>
          </a:p>
          <a:p>
            <a:pPr>
              <a:buFont typeface="+mj-lt"/>
              <a:buAutoNum type="arabicPeriod" startAt="7"/>
            </a:pPr>
            <a:r>
              <a:rPr lang="it-IT" sz="2000" dirty="0" smtClean="0"/>
              <a:t>Zupancich E, </a:t>
            </a:r>
            <a:r>
              <a:rPr lang="it-IT" sz="2000" dirty="0"/>
              <a:t>Paparella D, Turani F, </a:t>
            </a:r>
            <a:r>
              <a:rPr lang="it-IT" sz="2000" dirty="0" smtClean="0"/>
              <a:t>et al. </a:t>
            </a:r>
            <a:r>
              <a:rPr lang="en-US" sz="2000" dirty="0" smtClean="0"/>
              <a:t>Mechanical </a:t>
            </a:r>
            <a:r>
              <a:rPr lang="en-US" sz="2000" dirty="0"/>
              <a:t>ventilation affects inflammatory mediators in patients undergoing cardiopulmonary bypass for cardiac surgery: a randomized clinical trial. J Thorac Cardiovasc Surg</a:t>
            </a:r>
            <a:r>
              <a:rPr lang="en-US" sz="2000" dirty="0" smtClean="0"/>
              <a:t>. 2005;130(2):378-83</a:t>
            </a:r>
            <a:r>
              <a:rPr lang="en-US" sz="2000" dirty="0"/>
              <a:t>. </a:t>
            </a:r>
            <a:r>
              <a:rPr lang="en-US" sz="2000" dirty="0" smtClean="0"/>
              <a:t>PMID: 16077402.</a:t>
            </a:r>
          </a:p>
          <a:p>
            <a:pPr>
              <a:buFont typeface="+mj-lt"/>
              <a:buAutoNum type="arabicPeriod" startAt="7"/>
            </a:pPr>
            <a:r>
              <a:rPr lang="en-US" sz="2000" dirty="0" smtClean="0"/>
              <a:t>Herasevich V, Tsapenko M, Kojicic M, et al. Limiting ventilator-induced lung injury through individual electronic medical record surveillance. Crit Care Med. 2011;39(1):34-9. PMID: 20959788.</a:t>
            </a:r>
            <a:endParaRPr lang="en-US" sz="2000" dirty="0"/>
          </a:p>
        </p:txBody>
      </p:sp>
    </p:spTree>
    <p:extLst>
      <p:ext uri="{BB962C8B-B14F-4D97-AF65-F5344CB8AC3E}">
        <p14:creationId xmlns:p14="http://schemas.microsoft.com/office/powerpoint/2010/main" val="3118988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p:txBody>
          <a:bodyPr>
            <a:noAutofit/>
          </a:bodyPr>
          <a:lstStyle/>
          <a:p>
            <a:pPr marL="457200" indent="-457200">
              <a:buFont typeface="+mj-lt"/>
              <a:buAutoNum type="arabicPeriod" startAt="9"/>
            </a:pPr>
            <a:r>
              <a:rPr lang="en-US" sz="2000" dirty="0" smtClean="0"/>
              <a:t>Furtier E, Constantin JM, Paugam-Burtz C, et al. A trial of intraoperative low-tidal-volume ventilation in abdominal surgery. N Eng J Med. 2013 Aug 1;369(5):428-37. PMID: 23902482.</a:t>
            </a:r>
          </a:p>
          <a:p>
            <a:pPr marL="457200" indent="-457200">
              <a:buFont typeface="+mj-lt"/>
              <a:buAutoNum type="arabicPeriod" startAt="9"/>
            </a:pPr>
            <a:r>
              <a:rPr lang="en-US" sz="2000" dirty="0" smtClean="0"/>
              <a:t>Metnitz PG, </a:t>
            </a:r>
            <a:r>
              <a:rPr lang="en-US" sz="2000" dirty="0"/>
              <a:t>Metnitz B, Moreno RP, </a:t>
            </a:r>
            <a:r>
              <a:rPr lang="en-US" sz="2000" dirty="0" smtClean="0"/>
              <a:t>et al. SAPS </a:t>
            </a:r>
            <a:r>
              <a:rPr lang="en-US" sz="2000" dirty="0"/>
              <a:t>3 Investigators</a:t>
            </a:r>
            <a:r>
              <a:rPr lang="en-US" sz="2000" dirty="0" smtClean="0"/>
              <a:t>. Epidemiology </a:t>
            </a:r>
            <a:r>
              <a:rPr lang="en-US" sz="2000" dirty="0"/>
              <a:t>of mechanical ventilation: analysis of the SAPS 3 database. Intensive Care Med</a:t>
            </a:r>
            <a:r>
              <a:rPr lang="en-US" sz="2000" dirty="0" smtClean="0"/>
              <a:t>. 2009;35(5):816-25</a:t>
            </a:r>
            <a:r>
              <a:rPr lang="en-US" sz="2000" dirty="0"/>
              <a:t>. </a:t>
            </a:r>
            <a:r>
              <a:rPr lang="en-US" sz="2000" dirty="0" smtClean="0"/>
              <a:t>PMID: 19288079</a:t>
            </a:r>
            <a:r>
              <a:rPr lang="en-US" sz="2000" dirty="0"/>
              <a:t>. </a:t>
            </a:r>
            <a:endParaRPr lang="en-US" sz="2000" dirty="0" smtClean="0"/>
          </a:p>
          <a:p>
            <a:pPr marL="457200" indent="-457200">
              <a:buFont typeface="+mj-lt"/>
              <a:buAutoNum type="arabicPeriod" startAt="9"/>
            </a:pPr>
            <a:r>
              <a:rPr lang="en-US" sz="2000" dirty="0" smtClean="0"/>
              <a:t>Manzano </a:t>
            </a:r>
            <a:r>
              <a:rPr lang="en-US" sz="2000" dirty="0"/>
              <a:t>F, Fernández-Mondéjar E, Colmenero M, et al. Positive-end expiratory pressure reduces incidence of ventilator-associated pneumonia in nonhypoxemic patients. Crit Care </a:t>
            </a:r>
            <a:r>
              <a:rPr lang="en-US" sz="2000" dirty="0" smtClean="0"/>
              <a:t>Med. 2008;36(8):2225–31</a:t>
            </a:r>
            <a:r>
              <a:rPr lang="en-US" sz="2000" dirty="0"/>
              <a:t>. PMID: 18664777</a:t>
            </a:r>
            <a:r>
              <a:rPr lang="en-US" sz="2000" dirty="0" smtClean="0"/>
              <a:t>.</a:t>
            </a:r>
          </a:p>
          <a:p>
            <a:pPr marL="457200" indent="-457200">
              <a:buFont typeface="+mj-lt"/>
              <a:buAutoNum type="arabicPeriod" startAt="9"/>
            </a:pPr>
            <a:r>
              <a:rPr lang="en-US" sz="2000" dirty="0" smtClean="0"/>
              <a:t>Umoh NJ, Fan E, Mendez-Tellez PA, et al. Patient and intensive care unit organizational factors associated with low tidal volume ventilation in acute lung injury. Crit Care Med. 2008;36(5):1463-8. PMID: 18434907.</a:t>
            </a:r>
            <a:endParaRPr lang="en-US" sz="2000" dirty="0"/>
          </a:p>
        </p:txBody>
      </p:sp>
    </p:spTree>
    <p:extLst>
      <p:ext uri="{BB962C8B-B14F-4D97-AF65-F5344CB8AC3E}">
        <p14:creationId xmlns:p14="http://schemas.microsoft.com/office/powerpoint/2010/main" val="2863124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Use LTVV?</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rgbClr val="4BACC6"/>
                </a:solidFill>
              </a:rPr>
              <a:t>Low tidal volume ventilation protects lungs by—</a:t>
            </a:r>
          </a:p>
          <a:p>
            <a:r>
              <a:rPr lang="en-US" sz="2800" dirty="0" smtClean="0"/>
              <a:t>Preventing “</a:t>
            </a:r>
            <a:r>
              <a:rPr lang="en-US" sz="2800" dirty="0"/>
              <a:t>v</a:t>
            </a:r>
            <a:r>
              <a:rPr lang="en-US" sz="2800" dirty="0" smtClean="0"/>
              <a:t>olutrauma” (overdistension of some alveoli areas and underdistension in other areas)</a:t>
            </a:r>
          </a:p>
          <a:p>
            <a:r>
              <a:rPr lang="en-US" sz="2800" dirty="0" smtClean="0"/>
              <a:t>Preventing barotrauma</a:t>
            </a:r>
          </a:p>
          <a:p>
            <a:r>
              <a:rPr lang="en-US" sz="2800" dirty="0" smtClean="0"/>
              <a:t>Preventing </a:t>
            </a:r>
            <a:r>
              <a:rPr lang="en-US" sz="2800" dirty="0"/>
              <a:t>development of acute respiratory distress syndrome (ARDS</a:t>
            </a:r>
            <a:r>
              <a:rPr lang="en-US" sz="2800" dirty="0" smtClean="0"/>
              <a:t>)</a:t>
            </a:r>
            <a:endParaRPr lang="en-US" sz="2800" dirty="0"/>
          </a:p>
          <a:p>
            <a:r>
              <a:rPr lang="en-US" sz="2800" dirty="0" smtClean="0"/>
              <a:t>Suppressing activation </a:t>
            </a:r>
            <a:r>
              <a:rPr lang="en-US" sz="2800" dirty="0"/>
              <a:t>of chemical inflammatory mediators</a:t>
            </a:r>
          </a:p>
          <a:p>
            <a:r>
              <a:rPr lang="en-US" sz="2800" dirty="0" smtClean="0"/>
              <a:t>Improving outcomes</a:t>
            </a:r>
            <a:endParaRPr lang="en-US" sz="2800" dirty="0"/>
          </a:p>
        </p:txBody>
      </p:sp>
    </p:spTree>
    <p:extLst>
      <p:ext uri="{BB962C8B-B14F-4D97-AF65-F5344CB8AC3E}">
        <p14:creationId xmlns:p14="http://schemas.microsoft.com/office/powerpoint/2010/main" val="3104963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4BACC6"/>
                </a:solidFill>
              </a:rPr>
              <a:t>History Review</a:t>
            </a:r>
            <a:endParaRPr lang="en-US" dirty="0">
              <a:solidFill>
                <a:srgbClr val="4BACC6"/>
              </a:solidFill>
            </a:endParaRPr>
          </a:p>
        </p:txBody>
      </p:sp>
      <p:sp>
        <p:nvSpPr>
          <p:cNvPr id="6"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smtClean="0">
                <a:solidFill>
                  <a:schemeClr val="bg1"/>
                </a:solidFill>
              </a:rPr>
              <a:t>AHRQ Safety Program for Mechanically Ventilated Patients</a:t>
            </a:r>
          </a:p>
        </p:txBody>
      </p:sp>
    </p:spTree>
    <p:extLst>
      <p:ext uri="{BB962C8B-B14F-4D97-AF65-F5344CB8AC3E}">
        <p14:creationId xmlns:p14="http://schemas.microsoft.com/office/powerpoint/2010/main" val="359896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a:t>
            </a:r>
            <a:endParaRPr lang="en-US" dirty="0"/>
          </a:p>
        </p:txBody>
      </p:sp>
      <p:sp>
        <p:nvSpPr>
          <p:cNvPr id="3" name="Content Placeholder 2"/>
          <p:cNvSpPr>
            <a:spLocks noGrp="1"/>
          </p:cNvSpPr>
          <p:nvPr>
            <p:ph idx="1"/>
          </p:nvPr>
        </p:nvSpPr>
        <p:spPr/>
        <p:txBody>
          <a:bodyPr>
            <a:noAutofit/>
          </a:bodyPr>
          <a:lstStyle/>
          <a:p>
            <a:r>
              <a:rPr lang="en-US" sz="2400" dirty="0" smtClean="0"/>
              <a:t>1776: Dr. John Hunter developed a double bellows system that pushed and pulled air in and out of lung; used on dogs with tubes going into trachea</a:t>
            </a:r>
          </a:p>
          <a:p>
            <a:r>
              <a:rPr lang="en-US" sz="2400" dirty="0" smtClean="0"/>
              <a:t>1837</a:t>
            </a:r>
            <a:r>
              <a:rPr lang="en-US" sz="2400" dirty="0"/>
              <a:t>:</a:t>
            </a:r>
            <a:r>
              <a:rPr lang="en-US" sz="2400" dirty="0" smtClean="0"/>
              <a:t> </a:t>
            </a:r>
            <a:r>
              <a:rPr lang="en-US" sz="2400" dirty="0"/>
              <a:t>E</a:t>
            </a:r>
            <a:r>
              <a:rPr lang="en-US" sz="2400" dirty="0" smtClean="0"/>
              <a:t>fforts like Hunter’s lost favor as chest compressions became preferred method for moving air (not same as CPR)</a:t>
            </a:r>
          </a:p>
          <a:p>
            <a:r>
              <a:rPr lang="en-US" sz="2400" dirty="0"/>
              <a:t>B</a:t>
            </a:r>
            <a:r>
              <a:rPr lang="en-US" sz="2400" dirty="0" smtClean="0"/>
              <a:t>oth positive and negative pressure systems continued to be developed</a:t>
            </a:r>
          </a:p>
          <a:p>
            <a:r>
              <a:rPr lang="en-US" sz="2400" dirty="0" smtClean="0"/>
              <a:t>1850: French Academy of Sciences reported that positive pressure caused what we now know as barotrauma, which may result in pneumothorax, </a:t>
            </a:r>
            <a:r>
              <a:rPr lang="en-US" sz="2400" dirty="0"/>
              <a:t>r</a:t>
            </a:r>
            <a:r>
              <a:rPr lang="en-US" sz="2400" dirty="0" smtClean="0"/>
              <a:t>upture of alveoli, and emphysema</a:t>
            </a:r>
            <a:endParaRPr lang="en-US" sz="2400" dirty="0"/>
          </a:p>
        </p:txBody>
      </p:sp>
    </p:spTree>
    <p:extLst>
      <p:ext uri="{BB962C8B-B14F-4D97-AF65-F5344CB8AC3E}">
        <p14:creationId xmlns:p14="http://schemas.microsoft.com/office/powerpoint/2010/main" val="2570540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34296"/>
          </a:xfrm>
        </p:spPr>
        <p:txBody>
          <a:bodyPr>
            <a:normAutofit/>
          </a:bodyPr>
          <a:lstStyle/>
          <a:p>
            <a:pPr marL="0" indent="0" algn="ctr">
              <a:buNone/>
            </a:pPr>
            <a:r>
              <a:rPr lang="en-US" sz="2800" dirty="0" smtClean="0">
                <a:solidFill>
                  <a:schemeClr val="tx1"/>
                </a:solidFill>
              </a:rPr>
              <a:t>Negative pressure ventilation became the most common approach, ultimately resulting in the iron </a:t>
            </a:r>
            <a:r>
              <a:rPr lang="en-US" sz="2800" dirty="0"/>
              <a:t>l</a:t>
            </a:r>
            <a:r>
              <a:rPr lang="en-US" sz="2800" dirty="0" smtClean="0">
                <a:solidFill>
                  <a:schemeClr val="tx1"/>
                </a:solidFill>
              </a:rPr>
              <a:t>ung.</a:t>
            </a:r>
            <a:endParaRPr lang="en-US" sz="2800" dirty="0">
              <a:solidFill>
                <a:schemeClr val="tx1"/>
              </a:solidFill>
            </a:endParaRPr>
          </a:p>
        </p:txBody>
      </p:sp>
      <p:pic>
        <p:nvPicPr>
          <p:cNvPr id="4" name="Picture 3" descr="Photograph of room full of many iron lungs and nurses assisting patients in them" title="Iron Lungs"/>
          <p:cNvPicPr>
            <a:picLocks noChangeAspect="1"/>
          </p:cNvPicPr>
          <p:nvPr/>
        </p:nvPicPr>
        <p:blipFill>
          <a:blip r:embed="rId3"/>
          <a:stretch>
            <a:fillRect/>
          </a:stretch>
        </p:blipFill>
        <p:spPr>
          <a:xfrm>
            <a:off x="2133600" y="2514600"/>
            <a:ext cx="4765520" cy="3352800"/>
          </a:xfrm>
          <a:prstGeom prst="rect">
            <a:avLst/>
          </a:prstGeom>
        </p:spPr>
      </p:pic>
      <p:sp>
        <p:nvSpPr>
          <p:cNvPr id="2" name="Title 1"/>
          <p:cNvSpPr>
            <a:spLocks noGrp="1"/>
          </p:cNvSpPr>
          <p:nvPr>
            <p:ph type="title"/>
          </p:nvPr>
        </p:nvSpPr>
        <p:spPr/>
        <p:txBody>
          <a:bodyPr/>
          <a:lstStyle/>
          <a:p>
            <a:r>
              <a:rPr lang="en-US" dirty="0" smtClean="0"/>
              <a:t>The Iron Lung</a:t>
            </a:r>
            <a:endParaRPr lang="en-US" dirty="0"/>
          </a:p>
        </p:txBody>
      </p:sp>
    </p:spTree>
    <p:extLst>
      <p:ext uri="{BB962C8B-B14F-4D97-AF65-F5344CB8AC3E}">
        <p14:creationId xmlns:p14="http://schemas.microsoft.com/office/powerpoint/2010/main" val="158365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45433</TotalTime>
  <Words>3827</Words>
  <Application>Microsoft Office PowerPoint</Application>
  <PresentationFormat>On-screen Show (4:3)</PresentationFormat>
  <Paragraphs>577</Paragraphs>
  <Slides>52</Slides>
  <Notes>48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HAI Cusp Slide template</vt:lpstr>
      <vt:lpstr>Low Tidal Volume Ventilation: Introduction, Evidence, and Implementation</vt:lpstr>
      <vt:lpstr>Learning Objectives</vt:lpstr>
      <vt:lpstr>What Is Low Tidal Volume Ventilation?</vt:lpstr>
      <vt:lpstr>What Are the Goals of LTVV?</vt:lpstr>
      <vt:lpstr>Why Should We Use LTVV?</vt:lpstr>
      <vt:lpstr>Why Should We Use LTVV?</vt:lpstr>
      <vt:lpstr>History Review</vt:lpstr>
      <vt:lpstr>Early History</vt:lpstr>
      <vt:lpstr>The Iron Lung</vt:lpstr>
      <vt:lpstr>Positive Pressure Vents Still Progressed</vt:lpstr>
      <vt:lpstr>Endotracheal Intubation</vt:lpstr>
      <vt:lpstr>1950s</vt:lpstr>
      <vt:lpstr>Ventilator Progress</vt:lpstr>
      <vt:lpstr>Supporting research</vt:lpstr>
      <vt:lpstr>Common Ventilator Modes</vt:lpstr>
      <vt:lpstr>The Basis for Traditional Ventilation Strategies </vt:lpstr>
      <vt:lpstr>Traditional Ventilation Strategies </vt:lpstr>
      <vt:lpstr>The Problem With Large Tidal Volumes (Vt)</vt:lpstr>
      <vt:lpstr>The Problem With Large Tidal Volumes (Vt)</vt:lpstr>
      <vt:lpstr>ARDSNet:  Probability of Survival and Discharged Home1</vt:lpstr>
      <vt:lpstr>Primary Findings1</vt:lpstr>
      <vt:lpstr>LTVV in ARDS</vt:lpstr>
      <vt:lpstr>Beyond ARDS? Emerging Evidence5</vt:lpstr>
      <vt:lpstr>Beyond ARDS? Emerging Evidence5</vt:lpstr>
      <vt:lpstr>ICU Patient Results5 (Qualitative Systematic Review)</vt:lpstr>
      <vt:lpstr>Meta-analysis of LTVV in Patients Without Lung Injury6 </vt:lpstr>
      <vt:lpstr>LTVV in Patients Without Lung Injury6</vt:lpstr>
      <vt:lpstr>LTVV in Patients Without Lung Injury6</vt:lpstr>
      <vt:lpstr>LTVV in Patients Without Lung Injury6</vt:lpstr>
      <vt:lpstr>LTVV in Patients Without Lung Injury6</vt:lpstr>
      <vt:lpstr>Focusing on ICU Patients Only</vt:lpstr>
      <vt:lpstr>Quality Gap</vt:lpstr>
      <vt:lpstr>Low Tidal Volume Implementation</vt:lpstr>
      <vt:lpstr>Preemption</vt:lpstr>
      <vt:lpstr>Low Tidal Volume Implementation9</vt:lpstr>
      <vt:lpstr>Low Tidal Volume Implementation</vt:lpstr>
      <vt:lpstr>Use PBW Rather Than ABW</vt:lpstr>
      <vt:lpstr>What About Positive End-Expiratory Pressure?</vt:lpstr>
      <vt:lpstr>What About PEEP?</vt:lpstr>
      <vt:lpstr>Respiratory Rate</vt:lpstr>
      <vt:lpstr>Plateau Pressure</vt:lpstr>
      <vt:lpstr>Barriers to Low Vt Implementation</vt:lpstr>
      <vt:lpstr>Address Variability in Practice</vt:lpstr>
      <vt:lpstr>Steps to Implementing a LTVV Strategy</vt:lpstr>
      <vt:lpstr>Protocol</vt:lpstr>
      <vt:lpstr>Closing Gaps in Quality</vt:lpstr>
      <vt:lpstr>Summary</vt:lpstr>
      <vt:lpstr>LTVV Quick Reference for Tidal Volume</vt:lpstr>
      <vt:lpstr>Questions?</vt:lpstr>
      <vt:lpstr>References</vt:lpstr>
      <vt:lpstr>References</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Chris Heidenrich OCKT</cp:lastModifiedBy>
  <cp:revision>392</cp:revision>
  <cp:lastPrinted>2016-09-21T16:05:03Z</cp:lastPrinted>
  <dcterms:created xsi:type="dcterms:W3CDTF">2014-05-21T20:05:58Z</dcterms:created>
  <dcterms:modified xsi:type="dcterms:W3CDTF">2017-01-15T23:47:00Z</dcterms:modified>
  <cp:category>safety program for surgery, patient safety, CUSP, science of safety, surgical site infections, SUSP, healthcare associated infections</cp:category>
</cp:coreProperties>
</file>