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353" r:id="rId2"/>
    <p:sldId id="355" r:id="rId3"/>
    <p:sldId id="356" r:id="rId4"/>
    <p:sldId id="357" r:id="rId5"/>
    <p:sldId id="391" r:id="rId6"/>
    <p:sldId id="358" r:id="rId7"/>
    <p:sldId id="392" r:id="rId8"/>
    <p:sldId id="389" r:id="rId9"/>
    <p:sldId id="361" r:id="rId10"/>
    <p:sldId id="362" r:id="rId11"/>
    <p:sldId id="363" r:id="rId12"/>
    <p:sldId id="364" r:id="rId13"/>
    <p:sldId id="365" r:id="rId14"/>
    <p:sldId id="373" r:id="rId15"/>
    <p:sldId id="369" r:id="rId16"/>
    <p:sldId id="372" r:id="rId17"/>
    <p:sldId id="374" r:id="rId18"/>
    <p:sldId id="393" r:id="rId19"/>
    <p:sldId id="371" r:id="rId20"/>
    <p:sldId id="375" r:id="rId21"/>
    <p:sldId id="376" r:id="rId22"/>
    <p:sldId id="377" r:id="rId23"/>
    <p:sldId id="378" r:id="rId24"/>
    <p:sldId id="379" r:id="rId25"/>
    <p:sldId id="381" r:id="rId26"/>
    <p:sldId id="380" r:id="rId27"/>
    <p:sldId id="382" r:id="rId28"/>
    <p:sldId id="383" r:id="rId29"/>
    <p:sldId id="384" r:id="rId30"/>
    <p:sldId id="385" r:id="rId31"/>
    <p:sldId id="388" r:id="rId32"/>
    <p:sldId id="390" r:id="rId33"/>
    <p:sldId id="394"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1" name="Valerie Hartman" initials="VH" lastIdx="1" clrIdx="1"/>
  <p:cmAuthor id="2" name="Chris Heidenrich" initials="CH" lastIdx="26" clrIdx="2"/>
  <p:cmAuthor id="3" name="Anna Adler-Kirkley" initials="AA" lastIdx="4" clrIdx="3">
    <p:extLst/>
  </p:cmAuthor>
  <p:cmAuthor id="4" name="Melissa A Miller" initials="MAM" lastIdx="7" clrIdx="4"/>
  <p:cmAuthor id="5" name="Chris Heidenrich OCKT" initials="CH" lastIdx="9"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0776" autoAdjust="0"/>
  </p:normalViewPr>
  <p:slideViewPr>
    <p:cSldViewPr>
      <p:cViewPr varScale="1">
        <p:scale>
          <a:sx n="67" d="100"/>
          <a:sy n="67" d="100"/>
        </p:scale>
        <p:origin x="-1458" y="-90"/>
      </p:cViewPr>
      <p:guideLst>
        <p:guide orient="horz" pos="2160"/>
        <p:guide pos="2880"/>
      </p:guideLst>
    </p:cSldViewPr>
  </p:slideViewPr>
  <p:notesTextViewPr>
    <p:cViewPr>
      <p:scale>
        <a:sx n="1" d="1"/>
        <a:sy n="1" d="1"/>
      </p:scale>
      <p:origin x="0" y="0"/>
    </p:cViewPr>
  </p:notesTextViewPr>
  <p:sorterViewPr>
    <p:cViewPr>
      <p:scale>
        <a:sx n="137" d="100"/>
        <a:sy n="137" d="100"/>
      </p:scale>
      <p:origin x="0" y="69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1/14/2017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11</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37414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12</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71978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13</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83865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14</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79663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15</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097458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16</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47635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17</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91748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18</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267230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20</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439120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21</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21846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200">
                <a:solidFill>
                  <a:srgbClr val="000000"/>
                </a:solidFill>
              </a:rPr>
              <a:pPr/>
              <a:t>2</a:t>
            </a:fld>
            <a:endParaRPr lang="en-US" sz="1200" dirty="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883289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22</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124185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31</a:t>
            </a:fld>
            <a:endParaRPr lang="en-US" dirty="0"/>
          </a:p>
        </p:txBody>
      </p:sp>
    </p:spTree>
    <p:extLst>
      <p:ext uri="{BB962C8B-B14F-4D97-AF65-F5344CB8AC3E}">
        <p14:creationId xmlns:p14="http://schemas.microsoft.com/office/powerpoint/2010/main" val="3832889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32</a:t>
            </a:fld>
            <a:endParaRPr lang="en-US" dirty="0"/>
          </a:p>
        </p:txBody>
      </p:sp>
    </p:spTree>
    <p:extLst>
      <p:ext uri="{BB962C8B-B14F-4D97-AF65-F5344CB8AC3E}">
        <p14:creationId xmlns:p14="http://schemas.microsoft.com/office/powerpoint/2010/main" val="13993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200">
                <a:solidFill>
                  <a:srgbClr val="000000"/>
                </a:solidFill>
              </a:rPr>
              <a:pPr/>
              <a:t>3</a:t>
            </a:fld>
            <a:endParaRPr lang="en-US" sz="1200" dirty="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34442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200">
                <a:solidFill>
                  <a:srgbClr val="000000"/>
                </a:solidFill>
              </a:rPr>
              <a:pPr/>
              <a:t>4</a:t>
            </a:fld>
            <a:endParaRPr lang="en-US" sz="1200" dirty="0">
              <a:solidFill>
                <a:srgbClr val="000000"/>
              </a:solidFill>
            </a:endParaRPr>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78911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a:t>
            </a:fld>
            <a:endParaRPr lang="en-US" dirty="0"/>
          </a:p>
        </p:txBody>
      </p:sp>
    </p:spTree>
    <p:extLst>
      <p:ext uri="{BB962C8B-B14F-4D97-AF65-F5344CB8AC3E}">
        <p14:creationId xmlns:p14="http://schemas.microsoft.com/office/powerpoint/2010/main" val="298801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7</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3001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8</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98609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9</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76396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56939" indent="-291130">
              <a:defRPr sz="2400">
                <a:solidFill>
                  <a:schemeClr val="tx1"/>
                </a:solidFill>
                <a:latin typeface="Times" charset="0"/>
                <a:ea typeface="MS PGothic" pitchFamily="34" charset="-128"/>
              </a:defRPr>
            </a:lvl2pPr>
            <a:lvl3pPr marL="1164521" indent="-232904">
              <a:defRPr sz="2400">
                <a:solidFill>
                  <a:schemeClr val="tx1"/>
                </a:solidFill>
                <a:latin typeface="Times" charset="0"/>
                <a:ea typeface="MS PGothic" pitchFamily="34" charset="-128"/>
              </a:defRPr>
            </a:lvl3pPr>
            <a:lvl4pPr marL="1630330" indent="-232904">
              <a:defRPr sz="2400">
                <a:solidFill>
                  <a:schemeClr val="tx1"/>
                </a:solidFill>
                <a:latin typeface="Times" charset="0"/>
                <a:ea typeface="MS PGothic" pitchFamily="34" charset="-128"/>
              </a:defRPr>
            </a:lvl4pPr>
            <a:lvl5pPr marL="2096140" indent="-232904">
              <a:defRPr sz="2400">
                <a:solidFill>
                  <a:schemeClr val="tx1"/>
                </a:solidFill>
                <a:latin typeface="Times" charset="0"/>
                <a:ea typeface="MS PGothic" pitchFamily="34" charset="-128"/>
              </a:defRPr>
            </a:lvl5pPr>
            <a:lvl6pPr marL="2561948" indent="-232904" eaLnBrk="0" fontAlgn="base" hangingPunct="0">
              <a:spcBef>
                <a:spcPct val="0"/>
              </a:spcBef>
              <a:spcAft>
                <a:spcPct val="0"/>
              </a:spcAft>
              <a:defRPr sz="2400">
                <a:solidFill>
                  <a:schemeClr val="tx1"/>
                </a:solidFill>
                <a:latin typeface="Times" charset="0"/>
                <a:ea typeface="MS PGothic" pitchFamily="34" charset="-128"/>
              </a:defRPr>
            </a:lvl6pPr>
            <a:lvl7pPr marL="3027757" indent="-232904" eaLnBrk="0" fontAlgn="base" hangingPunct="0">
              <a:spcBef>
                <a:spcPct val="0"/>
              </a:spcBef>
              <a:spcAft>
                <a:spcPct val="0"/>
              </a:spcAft>
              <a:defRPr sz="2400">
                <a:solidFill>
                  <a:schemeClr val="tx1"/>
                </a:solidFill>
                <a:latin typeface="Times" charset="0"/>
                <a:ea typeface="MS PGothic" pitchFamily="34" charset="-128"/>
              </a:defRPr>
            </a:lvl7pPr>
            <a:lvl8pPr marL="3493565" indent="-232904" eaLnBrk="0" fontAlgn="base" hangingPunct="0">
              <a:spcBef>
                <a:spcPct val="0"/>
              </a:spcBef>
              <a:spcAft>
                <a:spcPct val="0"/>
              </a:spcAft>
              <a:defRPr sz="2400">
                <a:solidFill>
                  <a:schemeClr val="tx1"/>
                </a:solidFill>
                <a:latin typeface="Times" charset="0"/>
                <a:ea typeface="MS PGothic" pitchFamily="34" charset="-128"/>
              </a:defRPr>
            </a:lvl8pPr>
            <a:lvl9pPr marL="3959374" indent="-232904" eaLnBrk="0" fontAlgn="base" hangingPunct="0">
              <a:spcBef>
                <a:spcPct val="0"/>
              </a:spcBef>
              <a:spcAft>
                <a:spcPct val="0"/>
              </a:spcAft>
              <a:defRPr sz="2400">
                <a:solidFill>
                  <a:schemeClr val="tx1"/>
                </a:solidFill>
                <a:latin typeface="Times" charset="0"/>
                <a:ea typeface="MS PGothic" pitchFamily="34" charset="-128"/>
              </a:defRPr>
            </a:lvl9pPr>
          </a:lstStyle>
          <a:p>
            <a:fld id="{A4CBD1E5-4E88-48F2-AD5D-246CD2DFD3B2}" type="slidenum">
              <a:rPr lang="en-US" sz="1300"/>
              <a:pPr/>
              <a:t>10</a:t>
            </a:fld>
            <a:endParaRPr lang="en-US" sz="1300" dirty="0"/>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037707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5925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4000"/>
            <a:ext cx="8229600" cy="3962400"/>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191000" y="5486400"/>
            <a:ext cx="4495800" cy="762000"/>
          </a:xfrm>
        </p:spPr>
        <p:txBody>
          <a:bodyPr>
            <a:noAutofit/>
          </a:bodyPr>
          <a:lstStyle>
            <a:lvl1pPr marL="0" indent="0">
              <a:buNone/>
              <a:defRPr sz="1200">
                <a:solidFill>
                  <a:schemeClr val="tx1">
                    <a:lumMod val="65000"/>
                    <a:lumOff val="35000"/>
                  </a:schemeClr>
                </a:solidFill>
              </a:defRPr>
            </a:lvl1pPr>
            <a:lvl2pPr>
              <a:defRPr sz="1200"/>
            </a:lvl2pPr>
            <a:lvl3pPr>
              <a:defRPr sz="1200"/>
            </a:lvl3pPr>
            <a:lvl4pPr>
              <a:defRPr sz="1200"/>
            </a:lvl4pPr>
            <a:lvl5pPr>
              <a:defRPr sz="1200"/>
            </a:lvl5pPr>
          </a:lstStyle>
          <a:p>
            <a:pPr lvl="0"/>
            <a:r>
              <a:rPr lang="en-US" dirty="0" smtClean="0"/>
              <a:t>Click to edit references</a:t>
            </a:r>
          </a:p>
        </p:txBody>
      </p:sp>
    </p:spTree>
    <p:extLst>
      <p:ext uri="{BB962C8B-B14F-4D97-AF65-F5344CB8AC3E}">
        <p14:creationId xmlns:p14="http://schemas.microsoft.com/office/powerpoint/2010/main" val="111390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77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16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91087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5"/>
          <p:cNvSpPr txBox="1">
            <a:spLocks/>
          </p:cNvSpPr>
          <p:nvPr userDrawn="1"/>
        </p:nvSpPr>
        <p:spPr>
          <a:xfrm>
            <a:off x="6934200" y="6544251"/>
            <a:ext cx="18542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r>
              <a:rPr lang="en-US" sz="1100" baseline="0" dirty="0" smtClean="0"/>
              <a:t>Early Mobility Measures</a:t>
            </a:r>
            <a:r>
              <a:rPr lang="en-US" sz="1100" dirty="0" smtClean="0"/>
              <a:t>    </a:t>
            </a:r>
            <a:fld id="{3E80E6E2-A2C9-4C22-9509-24FA37342BF8}" type="slidenum">
              <a:rPr lang="en-US" sz="1100" smtClean="0"/>
              <a:pPr algn="r">
                <a:tabLst>
                  <a:tab pos="1425575" algn="r"/>
                </a:tabLst>
              </a:pPr>
              <a:t>‹#›</a:t>
            </a:fld>
            <a:endParaRPr lang="en-US" sz="1100" dirty="0"/>
          </a:p>
        </p:txBody>
      </p:sp>
      <p:sp>
        <p:nvSpPr>
          <p:cNvPr id="4" name="TextBox 3"/>
          <p:cNvSpPr txBox="1"/>
          <p:nvPr userDrawn="1"/>
        </p:nvSpPr>
        <p:spPr>
          <a:xfrm>
            <a:off x="457200" y="6352401"/>
            <a:ext cx="3821111" cy="276999"/>
          </a:xfrm>
          <a:prstGeom prst="rect">
            <a:avLst/>
          </a:prstGeom>
          <a:noFill/>
        </p:spPr>
        <p:txBody>
          <a:bodyPr wrap="none" rtlCol="0">
            <a:spAutoFit/>
          </a:bodyPr>
          <a:lstStyle/>
          <a:p>
            <a:r>
              <a:rPr lang="en-US" sz="1200" dirty="0" smtClean="0">
                <a:solidFill>
                  <a:schemeClr val="bg1">
                    <a:lumMod val="50000"/>
                  </a:schemeClr>
                </a:solidFill>
              </a:rPr>
              <a:t>AHRQ Safety Program for Mechanically Ventilated Patients</a:t>
            </a:r>
            <a:endParaRPr lang="en-US" sz="1200" dirty="0">
              <a:solidFill>
                <a:schemeClr val="bg1">
                  <a:lumMod val="50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 id="2147483664" r:id="rId5"/>
    <p:sldLayoutId id="2147483665" r:id="rId6"/>
    <p:sldLayoutId id="2147483666" r:id="rId7"/>
    <p:sldLayoutId id="2147483667" r:id="rId8"/>
  </p:sldLayoutIdLst>
  <p:timing>
    <p:tnLst>
      <p:par>
        <p:cTn id="1" dur="indefinite" restart="never" nodeType="tmRoot"/>
      </p:par>
    </p:tnLst>
  </p:timing>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ahrq.gov/haimvp"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2549236"/>
          </a:xfrm>
        </p:spPr>
        <p:txBody>
          <a:bodyPr>
            <a:normAutofit/>
          </a:bodyPr>
          <a:lstStyle/>
          <a:p>
            <a:r>
              <a:rPr lang="en-US" dirty="0" smtClean="0">
                <a:solidFill>
                  <a:schemeClr val="tx1"/>
                </a:solidFill>
              </a:rPr>
              <a:t>Measure Descriptions for Daily Early Mobility</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Subtitle 1"/>
          <p:cNvSpPr>
            <a:spLocks noGrp="1"/>
          </p:cNvSpPr>
          <p:nvPr>
            <p:ph type="subTitle" idx="1"/>
          </p:nvPr>
        </p:nvSpPr>
        <p:spPr>
          <a:xfrm>
            <a:off x="952500" y="0"/>
            <a:ext cx="7239000" cy="1752600"/>
          </a:xfrm>
        </p:spPr>
        <p:txBody>
          <a:bodyPr anchor="ctr">
            <a:norm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Mechanically Ventilated Patients</a:t>
            </a:r>
          </a:p>
        </p:txBody>
      </p:sp>
      <p:sp>
        <p:nvSpPr>
          <p:cNvPr id="4" name="TextBox 3"/>
          <p:cNvSpPr txBox="1"/>
          <p:nvPr/>
        </p:nvSpPr>
        <p:spPr>
          <a:xfrm>
            <a:off x="6172200" y="6300144"/>
            <a:ext cx="2819400" cy="400110"/>
          </a:xfrm>
          <a:prstGeom prst="rect">
            <a:avLst/>
          </a:prstGeom>
          <a:noFill/>
        </p:spPr>
        <p:txBody>
          <a:bodyPr wrap="square" rtlCol="0">
            <a:spAutoFit/>
          </a:bodyPr>
          <a:lstStyle/>
          <a:p>
            <a:pPr algn="r"/>
            <a:r>
              <a:rPr lang="en-US" sz="1000" dirty="0" smtClean="0">
                <a:solidFill>
                  <a:schemeClr val="bg1"/>
                </a:solidFill>
              </a:rPr>
              <a:t>AHRQ Pub. No. </a:t>
            </a:r>
            <a:r>
              <a:rPr lang="en-US" sz="1000" dirty="0" smtClean="0">
                <a:solidFill>
                  <a:schemeClr val="bg1"/>
                </a:solidFill>
              </a:rPr>
              <a:t>16(17)-0018-49-EF</a:t>
            </a:r>
            <a:endParaRPr lang="en-US" sz="1000" dirty="0" smtClean="0">
              <a:solidFill>
                <a:schemeClr val="bg1"/>
              </a:solidFill>
            </a:endParaRPr>
          </a:p>
          <a:p>
            <a:pPr algn="r"/>
            <a:r>
              <a:rPr lang="en-US" sz="1000" dirty="0" smtClean="0">
                <a:solidFill>
                  <a:schemeClr val="bg1"/>
                </a:solidFill>
              </a:rPr>
              <a:t>January</a:t>
            </a:r>
            <a:r>
              <a:rPr lang="en-US" sz="1000" dirty="0" smtClean="0">
                <a:solidFill>
                  <a:schemeClr val="bg1"/>
                </a:solidFill>
              </a:rPr>
              <a:t> 2017</a:t>
            </a:r>
            <a:endParaRPr lang="en-US" sz="1000" dirty="0">
              <a:solidFill>
                <a:schemeClr val="bg1"/>
              </a:solidFill>
            </a:endParaRPr>
          </a:p>
        </p:txBody>
      </p:sp>
    </p:spTree>
    <p:extLst>
      <p:ext uri="{BB962C8B-B14F-4D97-AF65-F5344CB8AC3E}">
        <p14:creationId xmlns:p14="http://schemas.microsoft.com/office/powerpoint/2010/main" val="388083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Sedation Scale</a:t>
            </a:r>
            <a:endParaRPr lang="en-US" dirty="0"/>
          </a:p>
        </p:txBody>
      </p:sp>
      <p:sp>
        <p:nvSpPr>
          <p:cNvPr id="9" name="Content Placeholder 4"/>
          <p:cNvSpPr>
            <a:spLocks noGrp="1"/>
          </p:cNvSpPr>
          <p:nvPr>
            <p:ph sz="half" idx="1"/>
          </p:nvPr>
        </p:nvSpPr>
        <p:spPr>
          <a:xfrm>
            <a:off x="762000" y="1295400"/>
            <a:ext cx="4038600" cy="4525963"/>
          </a:xfrm>
        </p:spPr>
        <p:txBody>
          <a:bodyPr>
            <a:normAutofit fontScale="92500" lnSpcReduction="10000"/>
          </a:bodyPr>
          <a:lstStyle/>
          <a:p>
            <a:pPr>
              <a:spcAft>
                <a:spcPts val="1200"/>
              </a:spcAft>
            </a:pPr>
            <a:r>
              <a:rPr lang="en-US" sz="3200" b="1" dirty="0">
                <a:cs typeface="Times New Roman" pitchFamily="18" charset="0"/>
              </a:rPr>
              <a:t>R</a:t>
            </a:r>
            <a:r>
              <a:rPr lang="en-US" sz="3200" dirty="0">
                <a:cs typeface="Times New Roman" pitchFamily="18" charset="0"/>
              </a:rPr>
              <a:t> = Richmond Agitation Sedation Scale (RASS)</a:t>
            </a:r>
          </a:p>
          <a:p>
            <a:pPr>
              <a:spcAft>
                <a:spcPts val="1200"/>
              </a:spcAft>
            </a:pPr>
            <a:r>
              <a:rPr lang="en-US" sz="3200" b="1" dirty="0">
                <a:cs typeface="Times New Roman" pitchFamily="18" charset="0"/>
              </a:rPr>
              <a:t>S</a:t>
            </a:r>
            <a:r>
              <a:rPr lang="en-US" sz="3200" dirty="0">
                <a:cs typeface="Times New Roman" pitchFamily="18" charset="0"/>
              </a:rPr>
              <a:t> = Riker Sedation-Agitation Scale (SAS)</a:t>
            </a:r>
          </a:p>
          <a:p>
            <a:pPr>
              <a:spcAft>
                <a:spcPts val="1200"/>
              </a:spcAft>
            </a:pPr>
            <a:r>
              <a:rPr lang="en-US" sz="3200" b="1" dirty="0">
                <a:cs typeface="Times New Roman" pitchFamily="18" charset="0"/>
              </a:rPr>
              <a:t>NU</a:t>
            </a:r>
            <a:r>
              <a:rPr lang="en-US" sz="3200" dirty="0">
                <a:cs typeface="Times New Roman" pitchFamily="18" charset="0"/>
              </a:rPr>
              <a:t> = </a:t>
            </a:r>
            <a:r>
              <a:rPr lang="en-US" sz="3200" b="1" dirty="0">
                <a:solidFill>
                  <a:srgbClr val="009EC2"/>
                </a:solidFill>
                <a:cs typeface="Times New Roman" pitchFamily="18" charset="0"/>
              </a:rPr>
              <a:t>Unit</a:t>
            </a:r>
            <a:r>
              <a:rPr lang="en-US" sz="3200" dirty="0">
                <a:cs typeface="Times New Roman" pitchFamily="18" charset="0"/>
              </a:rPr>
              <a:t> uses neither RASS or SAS</a:t>
            </a:r>
          </a:p>
          <a:p>
            <a:pPr lvl="1">
              <a:spcAft>
                <a:spcPts val="1200"/>
              </a:spcAft>
            </a:pPr>
            <a:r>
              <a:rPr lang="en-US" sz="2800" dirty="0">
                <a:cs typeface="Times New Roman" pitchFamily="18" charset="0"/>
              </a:rPr>
              <a:t>If </a:t>
            </a:r>
            <a:r>
              <a:rPr lang="en-US" sz="2800" b="1" dirty="0">
                <a:cs typeface="Times New Roman" pitchFamily="18" charset="0"/>
              </a:rPr>
              <a:t>NU</a:t>
            </a:r>
            <a:r>
              <a:rPr lang="en-US" sz="2800" dirty="0">
                <a:cs typeface="Times New Roman" pitchFamily="18" charset="0"/>
              </a:rPr>
              <a:t>, skip to </a:t>
            </a:r>
            <a:r>
              <a:rPr lang="en-US" sz="2800" dirty="0" smtClean="0">
                <a:cs typeface="Times New Roman" pitchFamily="18" charset="0"/>
              </a:rPr>
              <a:t>Delirium Assessment</a:t>
            </a:r>
          </a:p>
          <a:p>
            <a:pPr lvl="2">
              <a:spcAft>
                <a:spcPts val="1200"/>
              </a:spcAft>
            </a:pPr>
            <a:endParaRPr lang="en-US" sz="3200" dirty="0" smtClean="0">
              <a:cs typeface="Times New Roman" pitchFamily="18" charset="0"/>
            </a:endParaRPr>
          </a:p>
          <a:p>
            <a:pPr lvl="1">
              <a:spcAft>
                <a:spcPts val="1200"/>
              </a:spcAft>
            </a:pPr>
            <a:endParaRPr lang="en-US" sz="3200" dirty="0" smtClean="0">
              <a:cs typeface="Times New Roman" pitchFamily="18" charset="0"/>
            </a:endParaRPr>
          </a:p>
        </p:txBody>
      </p:sp>
      <p:pic>
        <p:nvPicPr>
          <p:cNvPr id="6" name="Picture 5" descr="Detail of the sedation scale columns" title="Sedation Scale"/>
          <p:cNvPicPr>
            <a:picLocks noChangeAspect="1"/>
          </p:cNvPicPr>
          <p:nvPr/>
        </p:nvPicPr>
        <p:blipFill>
          <a:blip r:embed="rId3"/>
          <a:stretch>
            <a:fillRect/>
          </a:stretch>
        </p:blipFill>
        <p:spPr>
          <a:xfrm>
            <a:off x="4800600" y="1295400"/>
            <a:ext cx="2924175" cy="4267200"/>
          </a:xfrm>
          <a:prstGeom prst="rect">
            <a:avLst/>
          </a:prstGeom>
          <a:ln>
            <a:solidFill>
              <a:srgbClr val="A6A6A6"/>
            </a:solidFill>
          </a:ln>
        </p:spPr>
      </p:pic>
    </p:spTree>
    <p:extLst>
      <p:ext uri="{BB962C8B-B14F-4D97-AF65-F5344CB8AC3E}">
        <p14:creationId xmlns:p14="http://schemas.microsoft.com/office/powerpoint/2010/main" val="145649199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Sedation Scale</a:t>
            </a:r>
            <a:endParaRPr lang="en-US" dirty="0"/>
          </a:p>
        </p:txBody>
      </p:sp>
      <p:sp>
        <p:nvSpPr>
          <p:cNvPr id="9" name="Content Placeholder 4"/>
          <p:cNvSpPr>
            <a:spLocks noGrp="1"/>
          </p:cNvSpPr>
          <p:nvPr>
            <p:ph sz="half" idx="1"/>
          </p:nvPr>
        </p:nvSpPr>
        <p:spPr>
          <a:xfrm>
            <a:off x="685800" y="1295400"/>
            <a:ext cx="4038600" cy="4525963"/>
          </a:xfrm>
        </p:spPr>
        <p:txBody>
          <a:bodyPr>
            <a:normAutofit/>
          </a:bodyPr>
          <a:lstStyle/>
          <a:p>
            <a:pPr>
              <a:spcAft>
                <a:spcPts val="1200"/>
              </a:spcAft>
            </a:pPr>
            <a:r>
              <a:rPr lang="en-US" sz="3000" dirty="0">
                <a:cs typeface="Times New Roman" pitchFamily="18" charset="0"/>
              </a:rPr>
              <a:t>Choose </a:t>
            </a:r>
            <a:r>
              <a:rPr lang="en-US" sz="3000" dirty="0" smtClean="0">
                <a:cs typeface="Times New Roman" pitchFamily="18" charset="0"/>
              </a:rPr>
              <a:t>either RASS </a:t>
            </a:r>
            <a:r>
              <a:rPr lang="en-US" sz="3000" dirty="0">
                <a:cs typeface="Times New Roman" pitchFamily="18" charset="0"/>
              </a:rPr>
              <a:t>or </a:t>
            </a:r>
            <a:r>
              <a:rPr lang="en-US" sz="3000" dirty="0" smtClean="0">
                <a:cs typeface="Times New Roman" pitchFamily="18" charset="0"/>
              </a:rPr>
              <a:t>SAS, but not </a:t>
            </a:r>
            <a:r>
              <a:rPr lang="en-US" sz="3000" dirty="0">
                <a:cs typeface="Times New Roman" pitchFamily="18" charset="0"/>
              </a:rPr>
              <a:t>both</a:t>
            </a:r>
          </a:p>
          <a:p>
            <a:pPr>
              <a:spcAft>
                <a:spcPts val="1200"/>
              </a:spcAft>
            </a:pPr>
            <a:r>
              <a:rPr lang="en-US" sz="3000" dirty="0">
                <a:cs typeface="Times New Roman" pitchFamily="18" charset="0"/>
              </a:rPr>
              <a:t>Choose the value closest to </a:t>
            </a:r>
            <a:r>
              <a:rPr lang="en-US" sz="3000" dirty="0" smtClean="0">
                <a:cs typeface="Times New Roman" pitchFamily="18" charset="0"/>
              </a:rPr>
              <a:t>10 a.m.</a:t>
            </a:r>
            <a:endParaRPr lang="en-US" sz="3000" dirty="0">
              <a:cs typeface="Times New Roman" pitchFamily="18" charset="0"/>
            </a:endParaRPr>
          </a:p>
          <a:p>
            <a:pPr>
              <a:spcAft>
                <a:spcPts val="1200"/>
              </a:spcAft>
            </a:pPr>
            <a:r>
              <a:rPr lang="en-US" sz="3000" dirty="0">
                <a:cs typeface="Times New Roman" pitchFamily="18" charset="0"/>
              </a:rPr>
              <a:t>If </a:t>
            </a:r>
            <a:r>
              <a:rPr lang="en-US" sz="3000" dirty="0" smtClean="0">
                <a:cs typeface="Times New Roman" pitchFamily="18" charset="0"/>
              </a:rPr>
              <a:t>two values are equidistant</a:t>
            </a:r>
            <a:r>
              <a:rPr lang="en-US" sz="3000" dirty="0">
                <a:cs typeface="Times New Roman" pitchFamily="18" charset="0"/>
              </a:rPr>
              <a:t>, choose the earlier </a:t>
            </a:r>
            <a:r>
              <a:rPr lang="en-US" sz="3000" dirty="0" smtClean="0">
                <a:cs typeface="Times New Roman" pitchFamily="18" charset="0"/>
              </a:rPr>
              <a:t>time</a:t>
            </a:r>
          </a:p>
          <a:p>
            <a:pPr lvl="1">
              <a:spcAft>
                <a:spcPts val="1200"/>
              </a:spcAft>
            </a:pPr>
            <a:endParaRPr lang="en-US" sz="3200" dirty="0" smtClean="0">
              <a:cs typeface="Times New Roman" pitchFamily="18" charset="0"/>
            </a:endParaRPr>
          </a:p>
        </p:txBody>
      </p:sp>
      <p:pic>
        <p:nvPicPr>
          <p:cNvPr id="6" name="Picture 5" descr="Detail of the sedation scale columns" title="Sedation Scale"/>
          <p:cNvPicPr>
            <a:picLocks noChangeAspect="1"/>
          </p:cNvPicPr>
          <p:nvPr/>
        </p:nvPicPr>
        <p:blipFill>
          <a:blip r:embed="rId3"/>
          <a:stretch>
            <a:fillRect/>
          </a:stretch>
        </p:blipFill>
        <p:spPr>
          <a:xfrm>
            <a:off x="4800600" y="1295400"/>
            <a:ext cx="2924175" cy="4267200"/>
          </a:xfrm>
          <a:prstGeom prst="rect">
            <a:avLst/>
          </a:prstGeom>
          <a:ln>
            <a:solidFill>
              <a:srgbClr val="A6A6A6"/>
            </a:solidFill>
          </a:ln>
        </p:spPr>
      </p:pic>
    </p:spTree>
    <p:extLst>
      <p:ext uri="{BB962C8B-B14F-4D97-AF65-F5344CB8AC3E}">
        <p14:creationId xmlns:p14="http://schemas.microsoft.com/office/powerpoint/2010/main" val="382511138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Sedation Scale: Target RASS or SAS</a:t>
            </a:r>
            <a:endParaRPr lang="en-US" dirty="0"/>
          </a:p>
        </p:txBody>
      </p:sp>
      <p:sp>
        <p:nvSpPr>
          <p:cNvPr id="9" name="Content Placeholder 4"/>
          <p:cNvSpPr>
            <a:spLocks noGrp="1"/>
          </p:cNvSpPr>
          <p:nvPr>
            <p:ph sz="half" idx="1"/>
          </p:nvPr>
        </p:nvSpPr>
        <p:spPr>
          <a:xfrm>
            <a:off x="542544" y="1219200"/>
            <a:ext cx="4038600" cy="4525963"/>
          </a:xfrm>
        </p:spPr>
        <p:txBody>
          <a:bodyPr>
            <a:noAutofit/>
          </a:bodyPr>
          <a:lstStyle/>
          <a:p>
            <a:r>
              <a:rPr lang="en-US" sz="2000" b="1" dirty="0" smtClean="0">
                <a:cs typeface="Times New Roman" pitchFamily="18" charset="0"/>
              </a:rPr>
              <a:t>Target</a:t>
            </a:r>
            <a:r>
              <a:rPr lang="en-US" sz="2000" dirty="0" smtClean="0">
                <a:cs typeface="Times New Roman" pitchFamily="18" charset="0"/>
              </a:rPr>
              <a:t>: What </a:t>
            </a:r>
            <a:r>
              <a:rPr lang="en-US" sz="2000" dirty="0">
                <a:cs typeface="Times New Roman" pitchFamily="18" charset="0"/>
              </a:rPr>
              <a:t>is the target RASS </a:t>
            </a:r>
            <a:r>
              <a:rPr lang="en-US" sz="2000" dirty="0" smtClean="0">
                <a:cs typeface="Times New Roman" pitchFamily="18" charset="0"/>
              </a:rPr>
              <a:t>or SAS score </a:t>
            </a:r>
            <a:r>
              <a:rPr lang="en-US" sz="2000" dirty="0">
                <a:cs typeface="Times New Roman" pitchFamily="18" charset="0"/>
              </a:rPr>
              <a:t>for this patient?</a:t>
            </a:r>
          </a:p>
          <a:p>
            <a:pPr lvl="1"/>
            <a:r>
              <a:rPr lang="en-US" sz="2000" dirty="0">
                <a:cs typeface="Times New Roman" pitchFamily="18" charset="0"/>
              </a:rPr>
              <a:t>Enter RASS sedation scale </a:t>
            </a:r>
            <a:r>
              <a:rPr lang="en-US" sz="2000" dirty="0" smtClean="0">
                <a:cs typeface="Times New Roman" pitchFamily="18" charset="0"/>
              </a:rPr>
              <a:t>value (</a:t>
            </a:r>
            <a:r>
              <a:rPr lang="en-US" sz="2000" b="1" dirty="0">
                <a:cs typeface="Times New Roman" pitchFamily="18" charset="0"/>
              </a:rPr>
              <a:t>-5 to 4</a:t>
            </a:r>
            <a:r>
              <a:rPr lang="en-US" sz="2000" dirty="0" smtClean="0">
                <a:cs typeface="Times New Roman" pitchFamily="18" charset="0"/>
              </a:rPr>
              <a:t>)</a:t>
            </a:r>
          </a:p>
          <a:p>
            <a:pPr marL="457200" lvl="1" indent="0">
              <a:buNone/>
            </a:pPr>
            <a:r>
              <a:rPr lang="en-US" sz="2000" b="1" dirty="0" smtClean="0">
                <a:cs typeface="Times New Roman" pitchFamily="18" charset="0"/>
              </a:rPr>
              <a:t>OR</a:t>
            </a:r>
            <a:endParaRPr lang="en-US" sz="2000" b="1" dirty="0">
              <a:cs typeface="Times New Roman" pitchFamily="18" charset="0"/>
            </a:endParaRPr>
          </a:p>
          <a:p>
            <a:pPr lvl="1"/>
            <a:r>
              <a:rPr lang="en-US" sz="2000" dirty="0" smtClean="0">
                <a:cs typeface="Times New Roman" pitchFamily="18" charset="0"/>
              </a:rPr>
              <a:t>Enter SAS sedation scale value (</a:t>
            </a:r>
            <a:r>
              <a:rPr lang="en-US" sz="2000" b="1" dirty="0" smtClean="0">
                <a:cs typeface="Times New Roman" pitchFamily="18" charset="0"/>
              </a:rPr>
              <a:t>1 to 7</a:t>
            </a:r>
            <a:r>
              <a:rPr lang="en-US" sz="2000" dirty="0" smtClean="0">
                <a:cs typeface="Times New Roman" pitchFamily="18" charset="0"/>
              </a:rPr>
              <a:t>)</a:t>
            </a:r>
          </a:p>
          <a:p>
            <a:pPr lvl="1"/>
            <a:r>
              <a:rPr lang="en-US" sz="2000" dirty="0" smtClean="0">
                <a:cs typeface="Times New Roman" pitchFamily="18" charset="0"/>
              </a:rPr>
              <a:t>“</a:t>
            </a:r>
            <a:r>
              <a:rPr lang="en-US" sz="2000" b="1" dirty="0" smtClean="0">
                <a:cs typeface="Times New Roman" pitchFamily="18" charset="0"/>
              </a:rPr>
              <a:t>NS</a:t>
            </a:r>
            <a:r>
              <a:rPr lang="en-US" sz="2000" dirty="0" smtClean="0">
                <a:cs typeface="Times New Roman" pitchFamily="18" charset="0"/>
              </a:rPr>
              <a:t>” means not </a:t>
            </a:r>
            <a:r>
              <a:rPr lang="en-US" sz="2000" dirty="0">
                <a:cs typeface="Times New Roman" pitchFamily="18" charset="0"/>
              </a:rPr>
              <a:t>set</a:t>
            </a:r>
          </a:p>
          <a:p>
            <a:pPr lvl="1"/>
            <a:r>
              <a:rPr lang="en-US" sz="2000" dirty="0" smtClean="0">
                <a:cs typeface="Times New Roman" pitchFamily="18" charset="0"/>
              </a:rPr>
              <a:t>“</a:t>
            </a:r>
            <a:r>
              <a:rPr lang="en-US" sz="2000" b="1" dirty="0" smtClean="0">
                <a:cs typeface="Times New Roman" pitchFamily="18" charset="0"/>
              </a:rPr>
              <a:t>NK</a:t>
            </a:r>
            <a:r>
              <a:rPr lang="en-US" sz="2000" dirty="0" smtClean="0">
                <a:cs typeface="Times New Roman" pitchFamily="18" charset="0"/>
              </a:rPr>
              <a:t>” means target RASS or SAS score was set, </a:t>
            </a:r>
            <a:r>
              <a:rPr lang="en-US" sz="2000" dirty="0">
                <a:cs typeface="Times New Roman" pitchFamily="18" charset="0"/>
              </a:rPr>
              <a:t>but is not known</a:t>
            </a:r>
          </a:p>
          <a:p>
            <a:pPr lvl="1"/>
            <a:r>
              <a:rPr lang="en-US" sz="2000" dirty="0">
                <a:cs typeface="Times New Roman" pitchFamily="18" charset="0"/>
              </a:rPr>
              <a:t>Enter </a:t>
            </a:r>
            <a:r>
              <a:rPr lang="en-US" sz="2000" dirty="0" smtClean="0">
                <a:cs typeface="Times New Roman" pitchFamily="18" charset="0"/>
              </a:rPr>
              <a:t>“</a:t>
            </a:r>
            <a:r>
              <a:rPr lang="en-US" sz="2000" b="1" dirty="0" smtClean="0">
                <a:cs typeface="Times New Roman" pitchFamily="18" charset="0"/>
              </a:rPr>
              <a:t>NK</a:t>
            </a:r>
            <a:r>
              <a:rPr lang="en-US" sz="2000" dirty="0" smtClean="0">
                <a:cs typeface="Times New Roman" pitchFamily="18" charset="0"/>
              </a:rPr>
              <a:t>” </a:t>
            </a:r>
            <a:r>
              <a:rPr lang="en-US" sz="2000" dirty="0">
                <a:cs typeface="Times New Roman" pitchFamily="18" charset="0"/>
              </a:rPr>
              <a:t>if you don’t know whether a target RASS </a:t>
            </a:r>
            <a:r>
              <a:rPr lang="en-US" sz="2000" dirty="0" smtClean="0">
                <a:cs typeface="Times New Roman" pitchFamily="18" charset="0"/>
              </a:rPr>
              <a:t>or SAS score was </a:t>
            </a:r>
            <a:r>
              <a:rPr lang="en-US" sz="2000" dirty="0">
                <a:cs typeface="Times New Roman" pitchFamily="18" charset="0"/>
              </a:rPr>
              <a:t>actually set</a:t>
            </a:r>
          </a:p>
          <a:p>
            <a:pPr lvl="1">
              <a:spcAft>
                <a:spcPts val="1200"/>
              </a:spcAft>
            </a:pPr>
            <a:endParaRPr lang="en-US" sz="2400" dirty="0" smtClean="0">
              <a:cs typeface="Times New Roman" pitchFamily="18" charset="0"/>
            </a:endParaRPr>
          </a:p>
        </p:txBody>
      </p:sp>
      <p:grpSp>
        <p:nvGrpSpPr>
          <p:cNvPr id="4" name="Group 3" descr="Detail of the sedation scale columns, with &quot;target&quot; column head circled."/>
          <p:cNvGrpSpPr/>
          <p:nvPr/>
        </p:nvGrpSpPr>
        <p:grpSpPr>
          <a:xfrm>
            <a:off x="4800600" y="1295400"/>
            <a:ext cx="2924175" cy="4267200"/>
            <a:chOff x="4800600" y="1295400"/>
            <a:chExt cx="2924175" cy="4267200"/>
          </a:xfrm>
        </p:grpSpPr>
        <p:pic>
          <p:nvPicPr>
            <p:cNvPr id="6" name="Picture 5" descr="Detail of the sedation scale columns" title="Sedation Scale"/>
            <p:cNvPicPr>
              <a:picLocks noChangeAspect="1"/>
            </p:cNvPicPr>
            <p:nvPr/>
          </p:nvPicPr>
          <p:blipFill>
            <a:blip r:embed="rId3"/>
            <a:stretch>
              <a:fillRect/>
            </a:stretch>
          </p:blipFill>
          <p:spPr>
            <a:xfrm>
              <a:off x="4800600" y="1295400"/>
              <a:ext cx="2924175" cy="4267200"/>
            </a:xfrm>
            <a:prstGeom prst="rect">
              <a:avLst/>
            </a:prstGeom>
            <a:ln>
              <a:solidFill>
                <a:srgbClr val="A6A6A6"/>
              </a:solidFill>
            </a:ln>
          </p:spPr>
        </p:pic>
        <p:pic>
          <p:nvPicPr>
            <p:cNvPr id="2" name="Picture 1"/>
            <p:cNvPicPr>
              <a:picLocks noChangeAspect="1"/>
            </p:cNvPicPr>
            <p:nvPr/>
          </p:nvPicPr>
          <p:blipFill>
            <a:blip r:embed="rId4"/>
            <a:stretch>
              <a:fillRect/>
            </a:stretch>
          </p:blipFill>
          <p:spPr>
            <a:xfrm>
              <a:off x="6019800" y="1676400"/>
              <a:ext cx="1085850" cy="533400"/>
            </a:xfrm>
            <a:prstGeom prst="rect">
              <a:avLst/>
            </a:prstGeom>
          </p:spPr>
        </p:pic>
      </p:grpSp>
    </p:spTree>
    <p:extLst>
      <p:ext uri="{BB962C8B-B14F-4D97-AF65-F5344CB8AC3E}">
        <p14:creationId xmlns:p14="http://schemas.microsoft.com/office/powerpoint/2010/main" val="135997489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Sedation Scale: Actual RASS or SAS</a:t>
            </a:r>
            <a:endParaRPr lang="en-US" dirty="0"/>
          </a:p>
        </p:txBody>
      </p:sp>
      <p:sp>
        <p:nvSpPr>
          <p:cNvPr id="9" name="Content Placeholder 4"/>
          <p:cNvSpPr>
            <a:spLocks noGrp="1"/>
          </p:cNvSpPr>
          <p:nvPr>
            <p:ph sz="half" idx="1"/>
          </p:nvPr>
        </p:nvSpPr>
        <p:spPr>
          <a:xfrm>
            <a:off x="612649" y="1219200"/>
            <a:ext cx="4038600" cy="4525963"/>
          </a:xfrm>
        </p:spPr>
        <p:txBody>
          <a:bodyPr>
            <a:noAutofit/>
          </a:bodyPr>
          <a:lstStyle/>
          <a:p>
            <a:r>
              <a:rPr lang="en-US" sz="2000" b="1" dirty="0" smtClean="0">
                <a:cs typeface="Times New Roman" pitchFamily="18" charset="0"/>
              </a:rPr>
              <a:t>Actual</a:t>
            </a:r>
            <a:r>
              <a:rPr lang="en-US" sz="2000" dirty="0" smtClean="0">
                <a:cs typeface="Times New Roman" pitchFamily="18" charset="0"/>
              </a:rPr>
              <a:t>: </a:t>
            </a:r>
            <a:r>
              <a:rPr lang="en-US" sz="2000" dirty="0">
                <a:cs typeface="Times New Roman" pitchFamily="18" charset="0"/>
              </a:rPr>
              <a:t>What is </a:t>
            </a:r>
            <a:r>
              <a:rPr lang="en-US" sz="2000" dirty="0" smtClean="0">
                <a:cs typeface="Times New Roman" pitchFamily="18" charset="0"/>
              </a:rPr>
              <a:t>the actual RASS </a:t>
            </a:r>
            <a:r>
              <a:rPr lang="en-US" sz="2000" dirty="0">
                <a:cs typeface="Times New Roman" pitchFamily="18" charset="0"/>
              </a:rPr>
              <a:t>or SAS score for this patient?</a:t>
            </a:r>
          </a:p>
          <a:p>
            <a:pPr lvl="1"/>
            <a:r>
              <a:rPr lang="en-US" sz="2000" dirty="0">
                <a:cs typeface="Times New Roman" pitchFamily="18" charset="0"/>
              </a:rPr>
              <a:t>Enter RASS sedation scale value (</a:t>
            </a:r>
            <a:r>
              <a:rPr lang="en-US" sz="2000" b="1" dirty="0">
                <a:cs typeface="Times New Roman" pitchFamily="18" charset="0"/>
              </a:rPr>
              <a:t>-5 to 4</a:t>
            </a:r>
            <a:r>
              <a:rPr lang="en-US" sz="2000" dirty="0">
                <a:cs typeface="Times New Roman" pitchFamily="18" charset="0"/>
              </a:rPr>
              <a:t>)</a:t>
            </a:r>
          </a:p>
          <a:p>
            <a:pPr marL="457200" lvl="1" indent="0">
              <a:buNone/>
            </a:pPr>
            <a:r>
              <a:rPr lang="en-US" sz="2000" b="1" dirty="0">
                <a:cs typeface="Times New Roman" pitchFamily="18" charset="0"/>
              </a:rPr>
              <a:t>OR</a:t>
            </a:r>
          </a:p>
          <a:p>
            <a:pPr lvl="1"/>
            <a:r>
              <a:rPr lang="en-US" sz="2000" dirty="0">
                <a:cs typeface="Times New Roman" pitchFamily="18" charset="0"/>
              </a:rPr>
              <a:t>Enter SAS sedation scale value (</a:t>
            </a:r>
            <a:r>
              <a:rPr lang="en-US" sz="2000" b="1" dirty="0">
                <a:cs typeface="Times New Roman" pitchFamily="18" charset="0"/>
              </a:rPr>
              <a:t>1 to 7</a:t>
            </a:r>
            <a:r>
              <a:rPr lang="en-US" sz="2000" dirty="0">
                <a:cs typeface="Times New Roman" pitchFamily="18" charset="0"/>
              </a:rPr>
              <a:t>)</a:t>
            </a:r>
          </a:p>
          <a:p>
            <a:pPr lvl="1"/>
            <a:r>
              <a:rPr lang="en-US" sz="2000" dirty="0">
                <a:cs typeface="Times New Roman" pitchFamily="18" charset="0"/>
              </a:rPr>
              <a:t>“</a:t>
            </a:r>
            <a:r>
              <a:rPr lang="en-US" sz="2000" b="1" dirty="0">
                <a:cs typeface="Times New Roman" pitchFamily="18" charset="0"/>
              </a:rPr>
              <a:t>NS</a:t>
            </a:r>
            <a:r>
              <a:rPr lang="en-US" sz="2000" dirty="0">
                <a:cs typeface="Times New Roman" pitchFamily="18" charset="0"/>
              </a:rPr>
              <a:t>” means not set</a:t>
            </a:r>
          </a:p>
          <a:p>
            <a:pPr lvl="1"/>
            <a:r>
              <a:rPr lang="en-US" sz="2000" dirty="0">
                <a:cs typeface="Times New Roman" pitchFamily="18" charset="0"/>
              </a:rPr>
              <a:t>“</a:t>
            </a:r>
            <a:r>
              <a:rPr lang="en-US" sz="2000" b="1" dirty="0">
                <a:cs typeface="Times New Roman" pitchFamily="18" charset="0"/>
              </a:rPr>
              <a:t>NK</a:t>
            </a:r>
            <a:r>
              <a:rPr lang="en-US" sz="2000" dirty="0">
                <a:cs typeface="Times New Roman" pitchFamily="18" charset="0"/>
              </a:rPr>
              <a:t>” means target RASS or SAS score was set, but is not known</a:t>
            </a:r>
          </a:p>
          <a:p>
            <a:pPr lvl="1"/>
            <a:r>
              <a:rPr lang="en-US" sz="2000" dirty="0">
                <a:cs typeface="Times New Roman" pitchFamily="18" charset="0"/>
              </a:rPr>
              <a:t>Enter “</a:t>
            </a:r>
            <a:r>
              <a:rPr lang="en-US" sz="2000" b="1" dirty="0">
                <a:cs typeface="Times New Roman" pitchFamily="18" charset="0"/>
              </a:rPr>
              <a:t>NK</a:t>
            </a:r>
            <a:r>
              <a:rPr lang="en-US" sz="2000" dirty="0">
                <a:cs typeface="Times New Roman" pitchFamily="18" charset="0"/>
              </a:rPr>
              <a:t>” if you don’t know whether a target RASS or SAS score was actually set</a:t>
            </a:r>
          </a:p>
        </p:txBody>
      </p:sp>
      <p:grpSp>
        <p:nvGrpSpPr>
          <p:cNvPr id="2" name="Group 1" descr="Detail of the sedation scale columns, with &quot;actual&quot; column head circled"/>
          <p:cNvGrpSpPr/>
          <p:nvPr/>
        </p:nvGrpSpPr>
        <p:grpSpPr>
          <a:xfrm>
            <a:off x="4800600" y="1295400"/>
            <a:ext cx="3073526" cy="4267200"/>
            <a:chOff x="4800600" y="1295400"/>
            <a:chExt cx="3073526" cy="4267200"/>
          </a:xfrm>
        </p:grpSpPr>
        <p:pic>
          <p:nvPicPr>
            <p:cNvPr id="7" name="Picture 6" descr="Detail of the sedation scale columns" title="Sedation Scale"/>
            <p:cNvPicPr>
              <a:picLocks noChangeAspect="1"/>
            </p:cNvPicPr>
            <p:nvPr/>
          </p:nvPicPr>
          <p:blipFill>
            <a:blip r:embed="rId3"/>
            <a:stretch>
              <a:fillRect/>
            </a:stretch>
          </p:blipFill>
          <p:spPr>
            <a:xfrm>
              <a:off x="4800600" y="1295400"/>
              <a:ext cx="2924175" cy="4267200"/>
            </a:xfrm>
            <a:prstGeom prst="rect">
              <a:avLst/>
            </a:prstGeom>
            <a:ln>
              <a:solidFill>
                <a:srgbClr val="A6A6A6"/>
              </a:solidFill>
            </a:ln>
          </p:spPr>
        </p:pic>
        <p:pic>
          <p:nvPicPr>
            <p:cNvPr id="6" name="Picture 5"/>
            <p:cNvPicPr>
              <a:picLocks noChangeAspect="1"/>
            </p:cNvPicPr>
            <p:nvPr/>
          </p:nvPicPr>
          <p:blipFill>
            <a:blip r:embed="rId4"/>
            <a:stretch>
              <a:fillRect/>
            </a:stretch>
          </p:blipFill>
          <p:spPr>
            <a:xfrm>
              <a:off x="6788276" y="1676400"/>
              <a:ext cx="1085850" cy="533400"/>
            </a:xfrm>
            <a:prstGeom prst="rect">
              <a:avLst/>
            </a:prstGeom>
          </p:spPr>
        </p:pic>
      </p:grpSp>
    </p:spTree>
    <p:extLst>
      <p:ext uri="{BB962C8B-B14F-4D97-AF65-F5344CB8AC3E}">
        <p14:creationId xmlns:p14="http://schemas.microsoft.com/office/powerpoint/2010/main" val="143303445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Delirium Assessment</a:t>
            </a:r>
            <a:endParaRPr lang="en-US" dirty="0"/>
          </a:p>
        </p:txBody>
      </p:sp>
      <p:sp>
        <p:nvSpPr>
          <p:cNvPr id="4" name="Content Placeholder 4"/>
          <p:cNvSpPr>
            <a:spLocks noGrp="1"/>
          </p:cNvSpPr>
          <p:nvPr>
            <p:ph idx="1"/>
          </p:nvPr>
        </p:nvSpPr>
        <p:spPr/>
        <p:txBody>
          <a:bodyPr>
            <a:normAutofit/>
          </a:bodyPr>
          <a:lstStyle/>
          <a:p>
            <a:pPr marL="0" indent="0">
              <a:buNone/>
            </a:pPr>
            <a:r>
              <a:rPr lang="en-US" dirty="0" smtClean="0"/>
              <a:t>Society of Critical Care Medicine’s 2013 Pain, Agitation, and </a:t>
            </a:r>
            <a:r>
              <a:rPr lang="en-US" dirty="0"/>
              <a:t>D</a:t>
            </a:r>
            <a:r>
              <a:rPr lang="en-US" dirty="0" smtClean="0"/>
              <a:t>elirium (PAD) clinical practice guidelines</a:t>
            </a:r>
          </a:p>
          <a:p>
            <a:r>
              <a:rPr lang="en-US" dirty="0" smtClean="0"/>
              <a:t>Recommends these </a:t>
            </a:r>
            <a:r>
              <a:rPr lang="en-US" dirty="0"/>
              <a:t>valid and reliable delirium screening </a:t>
            </a:r>
            <a:r>
              <a:rPr lang="en-US" dirty="0" smtClean="0"/>
              <a:t>tools</a:t>
            </a:r>
          </a:p>
          <a:p>
            <a:pPr lvl="1"/>
            <a:r>
              <a:rPr lang="en-US" sz="2400" dirty="0">
                <a:cs typeface="Times New Roman" pitchFamily="18" charset="0"/>
              </a:rPr>
              <a:t>Confusion Assessment Method for the ICU </a:t>
            </a:r>
            <a:r>
              <a:rPr lang="en-US" sz="2400" dirty="0" smtClean="0">
                <a:cs typeface="Times New Roman" pitchFamily="18" charset="0"/>
              </a:rPr>
              <a:t>(</a:t>
            </a:r>
            <a:r>
              <a:rPr lang="en-US" sz="2400" dirty="0" smtClean="0"/>
              <a:t>CAM-ICU)</a:t>
            </a:r>
          </a:p>
          <a:p>
            <a:pPr lvl="1"/>
            <a:r>
              <a:rPr lang="en-US" sz="2400" dirty="0" smtClean="0"/>
              <a:t>Intensive Care Delirium Screening Checklist (ICDSC)</a:t>
            </a:r>
          </a:p>
          <a:p>
            <a:r>
              <a:rPr lang="en-US" dirty="0" smtClean="0"/>
              <a:t>Screen moderate- to high-risk patients at least once per nursing shift</a:t>
            </a:r>
          </a:p>
          <a:p>
            <a:pPr lvl="1"/>
            <a:endParaRPr lang="en-US" sz="2800" dirty="0" smtClean="0">
              <a:cs typeface="Times New Roman" pitchFamily="18" charset="0"/>
            </a:endParaRPr>
          </a:p>
          <a:p>
            <a:pPr lvl="2"/>
            <a:endParaRPr lang="en-US" sz="2800" dirty="0" smtClean="0">
              <a:cs typeface="Times New Roman" pitchFamily="18" charset="0"/>
            </a:endParaRPr>
          </a:p>
          <a:p>
            <a:pPr lvl="1"/>
            <a:endParaRPr lang="en-US" sz="2800" dirty="0" smtClean="0">
              <a:cs typeface="Times New Roman" pitchFamily="18" charset="0"/>
            </a:endParaRPr>
          </a:p>
        </p:txBody>
      </p:sp>
    </p:spTree>
    <p:extLst>
      <p:ext uri="{BB962C8B-B14F-4D97-AF65-F5344CB8AC3E}">
        <p14:creationId xmlns:p14="http://schemas.microsoft.com/office/powerpoint/2010/main" val="241645230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Delirium Assessment</a:t>
            </a:r>
            <a:endParaRPr lang="en-US" dirty="0"/>
          </a:p>
        </p:txBody>
      </p:sp>
      <p:sp>
        <p:nvSpPr>
          <p:cNvPr id="9" name="Content Placeholder 4"/>
          <p:cNvSpPr>
            <a:spLocks noGrp="1"/>
          </p:cNvSpPr>
          <p:nvPr>
            <p:ph sz="half" idx="1"/>
          </p:nvPr>
        </p:nvSpPr>
        <p:spPr>
          <a:xfrm>
            <a:off x="685800" y="1447800"/>
            <a:ext cx="4038600" cy="4525963"/>
          </a:xfrm>
        </p:spPr>
        <p:txBody>
          <a:bodyPr>
            <a:noAutofit/>
          </a:bodyPr>
          <a:lstStyle/>
          <a:p>
            <a:pPr>
              <a:spcAft>
                <a:spcPts val="1200"/>
              </a:spcAft>
            </a:pPr>
            <a:r>
              <a:rPr lang="en-US" sz="2400" b="1" dirty="0">
                <a:cs typeface="Times New Roman" pitchFamily="18" charset="0"/>
              </a:rPr>
              <a:t>C</a:t>
            </a:r>
            <a:r>
              <a:rPr lang="en-US" sz="2400" dirty="0">
                <a:cs typeface="Times New Roman" pitchFamily="18" charset="0"/>
              </a:rPr>
              <a:t> = </a:t>
            </a:r>
            <a:r>
              <a:rPr lang="en-US" sz="2400" dirty="0" smtClean="0">
                <a:cs typeface="Times New Roman" pitchFamily="18" charset="0"/>
              </a:rPr>
              <a:t>CAM-ICU</a:t>
            </a:r>
            <a:endParaRPr lang="en-US" sz="2400" dirty="0">
              <a:cs typeface="Times New Roman" pitchFamily="18" charset="0"/>
            </a:endParaRPr>
          </a:p>
          <a:p>
            <a:pPr>
              <a:spcAft>
                <a:spcPts val="1200"/>
              </a:spcAft>
            </a:pPr>
            <a:r>
              <a:rPr lang="en-US" sz="2400" b="1" dirty="0">
                <a:cs typeface="Times New Roman" pitchFamily="18" charset="0"/>
              </a:rPr>
              <a:t>A</a:t>
            </a:r>
            <a:r>
              <a:rPr lang="en-US" sz="2400" dirty="0">
                <a:cs typeface="Times New Roman" pitchFamily="18" charset="0"/>
              </a:rPr>
              <a:t> = Attention Screening Exam (ASE</a:t>
            </a:r>
            <a:r>
              <a:rPr lang="en-US" sz="2400" dirty="0" smtClean="0">
                <a:cs typeface="Times New Roman" pitchFamily="18" charset="0"/>
              </a:rPr>
              <a:t>)</a:t>
            </a:r>
          </a:p>
          <a:p>
            <a:pPr>
              <a:spcAft>
                <a:spcPts val="1200"/>
              </a:spcAft>
            </a:pPr>
            <a:r>
              <a:rPr lang="en-US" sz="2400" b="1" dirty="0" smtClean="0">
                <a:cs typeface="Times New Roman" pitchFamily="18" charset="0"/>
              </a:rPr>
              <a:t>I</a:t>
            </a:r>
            <a:r>
              <a:rPr lang="en-US" sz="2400" dirty="0" smtClean="0">
                <a:cs typeface="Times New Roman" pitchFamily="18" charset="0"/>
              </a:rPr>
              <a:t> - ICDSC</a:t>
            </a:r>
          </a:p>
          <a:p>
            <a:pPr>
              <a:spcAft>
                <a:spcPts val="1200"/>
              </a:spcAft>
            </a:pPr>
            <a:r>
              <a:rPr lang="en-US" sz="2400" b="1" dirty="0">
                <a:cs typeface="Times New Roman" pitchFamily="18" charset="0"/>
              </a:rPr>
              <a:t>NU</a:t>
            </a:r>
            <a:r>
              <a:rPr lang="en-US" sz="2400" dirty="0">
                <a:cs typeface="Times New Roman" pitchFamily="18" charset="0"/>
              </a:rPr>
              <a:t> = </a:t>
            </a:r>
            <a:r>
              <a:rPr lang="en-US" sz="2400" b="1" dirty="0">
                <a:solidFill>
                  <a:srgbClr val="009EC2"/>
                </a:solidFill>
                <a:cs typeface="Times New Roman" pitchFamily="18" charset="0"/>
              </a:rPr>
              <a:t>Unit</a:t>
            </a:r>
            <a:r>
              <a:rPr lang="en-US" sz="2400" dirty="0">
                <a:cs typeface="Times New Roman" pitchFamily="18" charset="0"/>
              </a:rPr>
              <a:t> uses neither </a:t>
            </a:r>
            <a:r>
              <a:rPr lang="en-US" sz="2400" dirty="0" smtClean="0">
                <a:cs typeface="Times New Roman" pitchFamily="18" charset="0"/>
              </a:rPr>
              <a:t>CAM-ICU, ICDSC, nor </a:t>
            </a:r>
            <a:r>
              <a:rPr lang="en-US" sz="2400" dirty="0">
                <a:cs typeface="Times New Roman" pitchFamily="18" charset="0"/>
              </a:rPr>
              <a:t>ASE</a:t>
            </a:r>
          </a:p>
          <a:p>
            <a:pPr lvl="1">
              <a:spcAft>
                <a:spcPts val="1200"/>
              </a:spcAft>
            </a:pPr>
            <a:r>
              <a:rPr lang="en-US" sz="2000" dirty="0">
                <a:cs typeface="Times New Roman" pitchFamily="18" charset="0"/>
              </a:rPr>
              <a:t>If </a:t>
            </a:r>
            <a:r>
              <a:rPr lang="en-US" sz="2000" b="1" dirty="0">
                <a:cs typeface="Times New Roman" pitchFamily="18" charset="0"/>
              </a:rPr>
              <a:t>NU</a:t>
            </a:r>
            <a:r>
              <a:rPr lang="en-US" sz="2000" dirty="0">
                <a:cs typeface="Times New Roman" pitchFamily="18" charset="0"/>
              </a:rPr>
              <a:t>, skip to </a:t>
            </a:r>
            <a:r>
              <a:rPr lang="en-US" sz="2000" dirty="0" smtClean="0">
                <a:cs typeface="Times New Roman" pitchFamily="18" charset="0"/>
              </a:rPr>
              <a:t>the sedation section</a:t>
            </a:r>
          </a:p>
        </p:txBody>
      </p:sp>
      <p:pic>
        <p:nvPicPr>
          <p:cNvPr id="4" name="Picture 3" descr="Detail of delirium assessment columns of the data collection tool" title="Delirium Assessment"/>
          <p:cNvPicPr>
            <a:picLocks noChangeAspect="1"/>
          </p:cNvPicPr>
          <p:nvPr/>
        </p:nvPicPr>
        <p:blipFill>
          <a:blip r:embed="rId3"/>
          <a:stretch>
            <a:fillRect/>
          </a:stretch>
        </p:blipFill>
        <p:spPr>
          <a:xfrm>
            <a:off x="4458474" y="1447800"/>
            <a:ext cx="4228326" cy="3886200"/>
          </a:xfrm>
          <a:prstGeom prst="rect">
            <a:avLst/>
          </a:prstGeom>
          <a:ln>
            <a:solidFill>
              <a:srgbClr val="A6A6A6"/>
            </a:solidFill>
          </a:ln>
        </p:spPr>
      </p:pic>
    </p:spTree>
    <p:extLst>
      <p:ext uri="{BB962C8B-B14F-4D97-AF65-F5344CB8AC3E}">
        <p14:creationId xmlns:p14="http://schemas.microsoft.com/office/powerpoint/2010/main" val="240956500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Delirium Assessment</a:t>
            </a:r>
            <a:endParaRPr lang="en-US" dirty="0"/>
          </a:p>
        </p:txBody>
      </p:sp>
      <p:sp>
        <p:nvSpPr>
          <p:cNvPr id="9" name="Content Placeholder 4"/>
          <p:cNvSpPr>
            <a:spLocks noGrp="1"/>
          </p:cNvSpPr>
          <p:nvPr>
            <p:ph sz="half" idx="1"/>
          </p:nvPr>
        </p:nvSpPr>
        <p:spPr>
          <a:xfrm>
            <a:off x="407682" y="1447800"/>
            <a:ext cx="4038600" cy="4525963"/>
          </a:xfrm>
        </p:spPr>
        <p:txBody>
          <a:bodyPr>
            <a:noAutofit/>
          </a:bodyPr>
          <a:lstStyle/>
          <a:p>
            <a:r>
              <a:rPr lang="en-US" dirty="0">
                <a:cs typeface="Times New Roman" pitchFamily="18" charset="0"/>
              </a:rPr>
              <a:t>Choose </a:t>
            </a:r>
            <a:r>
              <a:rPr lang="en-US" dirty="0" smtClean="0">
                <a:cs typeface="Times New Roman" pitchFamily="18" charset="0"/>
              </a:rPr>
              <a:t>either CAM-ICU, ICDSC, </a:t>
            </a:r>
            <a:r>
              <a:rPr lang="en-US" dirty="0">
                <a:cs typeface="Times New Roman" pitchFamily="18" charset="0"/>
              </a:rPr>
              <a:t>or </a:t>
            </a:r>
            <a:r>
              <a:rPr lang="en-US" dirty="0" smtClean="0">
                <a:cs typeface="Times New Roman" pitchFamily="18" charset="0"/>
              </a:rPr>
              <a:t>ASE, but not more than one</a:t>
            </a:r>
            <a:endParaRPr lang="en-US" dirty="0">
              <a:cs typeface="Times New Roman" pitchFamily="18" charset="0"/>
            </a:endParaRPr>
          </a:p>
          <a:p>
            <a:r>
              <a:rPr lang="en-US" dirty="0">
                <a:cs typeface="Times New Roman" pitchFamily="18" charset="0"/>
              </a:rPr>
              <a:t>CAM-ICU incorporates the ASE</a:t>
            </a:r>
          </a:p>
          <a:p>
            <a:r>
              <a:rPr lang="en-US" dirty="0">
                <a:cs typeface="Times New Roman" pitchFamily="18" charset="0"/>
              </a:rPr>
              <a:t>Choose the value closest to </a:t>
            </a:r>
            <a:r>
              <a:rPr lang="en-US" dirty="0" smtClean="0">
                <a:cs typeface="Times New Roman" pitchFamily="18" charset="0"/>
              </a:rPr>
              <a:t>10 a.m. </a:t>
            </a:r>
            <a:endParaRPr lang="en-US" dirty="0">
              <a:cs typeface="Times New Roman" pitchFamily="18" charset="0"/>
            </a:endParaRPr>
          </a:p>
          <a:p>
            <a:r>
              <a:rPr lang="en-US" dirty="0">
                <a:cs typeface="Times New Roman" pitchFamily="18" charset="0"/>
              </a:rPr>
              <a:t>If equidistant, choose the earlier time</a:t>
            </a:r>
          </a:p>
        </p:txBody>
      </p:sp>
      <p:pic>
        <p:nvPicPr>
          <p:cNvPr id="5" name="Picture 4" descr="Detail of delirium assessment columns of the data collection tool" title="Delirium Assessment"/>
          <p:cNvPicPr>
            <a:picLocks noChangeAspect="1"/>
          </p:cNvPicPr>
          <p:nvPr/>
        </p:nvPicPr>
        <p:blipFill>
          <a:blip r:embed="rId3"/>
          <a:stretch>
            <a:fillRect/>
          </a:stretch>
        </p:blipFill>
        <p:spPr>
          <a:xfrm>
            <a:off x="4485906" y="1524000"/>
            <a:ext cx="4228326" cy="3886200"/>
          </a:xfrm>
          <a:prstGeom prst="rect">
            <a:avLst/>
          </a:prstGeom>
          <a:ln>
            <a:solidFill>
              <a:srgbClr val="A6A6A6"/>
            </a:solidFill>
          </a:ln>
        </p:spPr>
      </p:pic>
    </p:spTree>
    <p:extLst>
      <p:ext uri="{BB962C8B-B14F-4D97-AF65-F5344CB8AC3E}">
        <p14:creationId xmlns:p14="http://schemas.microsoft.com/office/powerpoint/2010/main" val="129448773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Delirium Assessment: CAM-ICU</a:t>
            </a:r>
            <a:endParaRPr lang="en-US" dirty="0"/>
          </a:p>
        </p:txBody>
      </p:sp>
      <p:sp>
        <p:nvSpPr>
          <p:cNvPr id="9" name="Content Placeholder 4"/>
          <p:cNvSpPr>
            <a:spLocks noGrp="1"/>
          </p:cNvSpPr>
          <p:nvPr>
            <p:ph sz="half" idx="1"/>
          </p:nvPr>
        </p:nvSpPr>
        <p:spPr>
          <a:xfrm>
            <a:off x="304800" y="1600200"/>
            <a:ext cx="4191000" cy="4525963"/>
          </a:xfrm>
        </p:spPr>
        <p:txBody>
          <a:bodyPr>
            <a:noAutofit/>
          </a:bodyPr>
          <a:lstStyle/>
          <a:p>
            <a:pPr marL="0" indent="0">
              <a:buNone/>
            </a:pPr>
            <a:r>
              <a:rPr lang="en-US" dirty="0">
                <a:solidFill>
                  <a:srgbClr val="009EC2"/>
                </a:solidFill>
                <a:cs typeface="Times New Roman" pitchFamily="18" charset="0"/>
              </a:rPr>
              <a:t>I</a:t>
            </a:r>
            <a:r>
              <a:rPr lang="en-US" dirty="0" smtClean="0">
                <a:solidFill>
                  <a:srgbClr val="009EC2"/>
                </a:solidFill>
                <a:cs typeface="Times New Roman" pitchFamily="18" charset="0"/>
              </a:rPr>
              <a:t>s </a:t>
            </a:r>
            <a:r>
              <a:rPr lang="en-US" dirty="0">
                <a:solidFill>
                  <a:srgbClr val="009EC2"/>
                </a:solidFill>
                <a:cs typeface="Times New Roman" pitchFamily="18" charset="0"/>
              </a:rPr>
              <a:t>the patient positive or negative for </a:t>
            </a:r>
            <a:r>
              <a:rPr lang="en-US" dirty="0" smtClean="0">
                <a:solidFill>
                  <a:srgbClr val="009EC2"/>
                </a:solidFill>
                <a:cs typeface="Times New Roman" pitchFamily="18" charset="0"/>
              </a:rPr>
              <a:t>delirium?</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P</a:t>
            </a:r>
            <a:r>
              <a:rPr lang="en-US" sz="1500" dirty="0" smtClean="0">
                <a:cs typeface="Times New Roman" pitchFamily="18" charset="0"/>
              </a:rPr>
              <a:t>” </a:t>
            </a:r>
            <a:r>
              <a:rPr lang="en-US" sz="1500" dirty="0">
                <a:cs typeface="Times New Roman" pitchFamily="18" charset="0"/>
              </a:rPr>
              <a:t>if the patient is positive for delirium</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N</a:t>
            </a:r>
            <a:r>
              <a:rPr lang="en-US" sz="1500" dirty="0" smtClean="0">
                <a:cs typeface="Times New Roman" pitchFamily="18" charset="0"/>
              </a:rPr>
              <a:t>” </a:t>
            </a:r>
            <a:r>
              <a:rPr lang="en-US" sz="1500" dirty="0">
                <a:cs typeface="Times New Roman" pitchFamily="18" charset="0"/>
              </a:rPr>
              <a:t>if the patient is negative for delirium</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X</a:t>
            </a:r>
            <a:r>
              <a:rPr lang="en-US" sz="1500" dirty="0" smtClean="0">
                <a:cs typeface="Times New Roman" pitchFamily="18" charset="0"/>
              </a:rPr>
              <a:t>” </a:t>
            </a:r>
            <a:r>
              <a:rPr lang="en-US" sz="1500" dirty="0">
                <a:cs typeface="Times New Roman" pitchFamily="18" charset="0"/>
              </a:rPr>
              <a:t>if CAM-ICU assessment was not completed</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UTA</a:t>
            </a:r>
            <a:r>
              <a:rPr lang="en-US" sz="1500" dirty="0" smtClean="0">
                <a:cs typeface="Times New Roman" pitchFamily="18" charset="0"/>
              </a:rPr>
              <a:t>” </a:t>
            </a:r>
            <a:r>
              <a:rPr lang="en-US" sz="1500" dirty="0">
                <a:cs typeface="Times New Roman" pitchFamily="18" charset="0"/>
              </a:rPr>
              <a:t>if unable to assess </a:t>
            </a:r>
          </a:p>
          <a:p>
            <a:pPr lvl="1"/>
            <a:r>
              <a:rPr lang="en-US" sz="1500" dirty="0">
                <a:cs typeface="Times New Roman" pitchFamily="18" charset="0"/>
              </a:rPr>
              <a:t>Such as RASS = -4 or -5 OR SAS = 1 or 2</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NK</a:t>
            </a:r>
            <a:r>
              <a:rPr lang="en-US" sz="1500" dirty="0" smtClean="0">
                <a:cs typeface="Times New Roman" pitchFamily="18" charset="0"/>
              </a:rPr>
              <a:t>” </a:t>
            </a:r>
            <a:r>
              <a:rPr lang="en-US" sz="1500" dirty="0">
                <a:cs typeface="Times New Roman" pitchFamily="18" charset="0"/>
              </a:rPr>
              <a:t>if CAM-ICU was completed, </a:t>
            </a:r>
            <a:r>
              <a:rPr lang="en-US" sz="1500" dirty="0" smtClean="0">
                <a:cs typeface="Times New Roman" pitchFamily="18" charset="0"/>
              </a:rPr>
              <a:t>but </a:t>
            </a:r>
            <a:r>
              <a:rPr lang="en-US" sz="1500" dirty="0">
                <a:cs typeface="Times New Roman" pitchFamily="18" charset="0"/>
              </a:rPr>
              <a:t>results aren’t known</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NK</a:t>
            </a:r>
            <a:r>
              <a:rPr lang="en-US" sz="1500" dirty="0" smtClean="0">
                <a:cs typeface="Times New Roman" pitchFamily="18" charset="0"/>
              </a:rPr>
              <a:t>” </a:t>
            </a:r>
            <a:r>
              <a:rPr lang="en-US" sz="1500" dirty="0">
                <a:cs typeface="Times New Roman" pitchFamily="18" charset="0"/>
              </a:rPr>
              <a:t>if you don’t know whether the exam was performed </a:t>
            </a:r>
          </a:p>
          <a:p>
            <a:pPr marL="0" indent="0">
              <a:buNone/>
            </a:pPr>
            <a:endParaRPr lang="en-US" dirty="0">
              <a:solidFill>
                <a:srgbClr val="009EC2"/>
              </a:solidFill>
              <a:cs typeface="Times New Roman" pitchFamily="18" charset="0"/>
            </a:endParaRPr>
          </a:p>
        </p:txBody>
      </p:sp>
      <p:grpSp>
        <p:nvGrpSpPr>
          <p:cNvPr id="4" name="Group 3" descr="Detail of delirium assessment columns of the data collection tool" title="Delirium Assessment"/>
          <p:cNvGrpSpPr/>
          <p:nvPr/>
        </p:nvGrpSpPr>
        <p:grpSpPr>
          <a:xfrm>
            <a:off x="4458474" y="1447800"/>
            <a:ext cx="4228326" cy="3886200"/>
            <a:chOff x="4458474" y="1447800"/>
            <a:chExt cx="4228326" cy="3886200"/>
          </a:xfrm>
        </p:grpSpPr>
        <p:pic>
          <p:nvPicPr>
            <p:cNvPr id="8" name="Picture 7" descr="Detail of delirium assessment columns of the data collection tool" title="Delirium Assessment"/>
            <p:cNvPicPr>
              <a:picLocks noChangeAspect="1"/>
            </p:cNvPicPr>
            <p:nvPr/>
          </p:nvPicPr>
          <p:blipFill>
            <a:blip r:embed="rId3"/>
            <a:stretch>
              <a:fillRect/>
            </a:stretch>
          </p:blipFill>
          <p:spPr>
            <a:xfrm>
              <a:off x="4458474" y="1447800"/>
              <a:ext cx="4228326" cy="3886200"/>
            </a:xfrm>
            <a:prstGeom prst="rect">
              <a:avLst/>
            </a:prstGeom>
            <a:ln>
              <a:solidFill>
                <a:srgbClr val="A6A6A6"/>
              </a:solidFill>
            </a:ln>
          </p:spPr>
        </p:pic>
        <p:pic>
          <p:nvPicPr>
            <p:cNvPr id="7" name="Picture 6" descr="red_circle.png"/>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67400" y="1752600"/>
              <a:ext cx="1087315" cy="840800"/>
            </a:xfrm>
            <a:prstGeom prst="rect">
              <a:avLst/>
            </a:prstGeom>
            <a:noFill/>
          </p:spPr>
        </p:pic>
      </p:grpSp>
    </p:spTree>
    <p:extLst>
      <p:ext uri="{BB962C8B-B14F-4D97-AF65-F5344CB8AC3E}">
        <p14:creationId xmlns:p14="http://schemas.microsoft.com/office/powerpoint/2010/main" val="327788866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Delirium Assessment: ICDSC</a:t>
            </a:r>
            <a:endParaRPr lang="en-US" dirty="0"/>
          </a:p>
        </p:txBody>
      </p:sp>
      <p:sp>
        <p:nvSpPr>
          <p:cNvPr id="9" name="Content Placeholder 4"/>
          <p:cNvSpPr>
            <a:spLocks noGrp="1"/>
          </p:cNvSpPr>
          <p:nvPr>
            <p:ph sz="half" idx="1"/>
          </p:nvPr>
        </p:nvSpPr>
        <p:spPr>
          <a:xfrm>
            <a:off x="381000" y="1600200"/>
            <a:ext cx="4114800" cy="4525963"/>
          </a:xfrm>
        </p:spPr>
        <p:txBody>
          <a:bodyPr>
            <a:noAutofit/>
          </a:bodyPr>
          <a:lstStyle/>
          <a:p>
            <a:pPr marL="0" indent="0">
              <a:buNone/>
            </a:pPr>
            <a:r>
              <a:rPr lang="en-US" dirty="0">
                <a:solidFill>
                  <a:srgbClr val="009EC2"/>
                </a:solidFill>
                <a:cs typeface="Times New Roman" pitchFamily="18" charset="0"/>
              </a:rPr>
              <a:t>I</a:t>
            </a:r>
            <a:r>
              <a:rPr lang="en-US" dirty="0" smtClean="0">
                <a:solidFill>
                  <a:srgbClr val="009EC2"/>
                </a:solidFill>
                <a:cs typeface="Times New Roman" pitchFamily="18" charset="0"/>
              </a:rPr>
              <a:t>s </a:t>
            </a:r>
            <a:r>
              <a:rPr lang="en-US" dirty="0">
                <a:solidFill>
                  <a:srgbClr val="009EC2"/>
                </a:solidFill>
                <a:cs typeface="Times New Roman" pitchFamily="18" charset="0"/>
              </a:rPr>
              <a:t>the patient positive or negative for </a:t>
            </a:r>
            <a:r>
              <a:rPr lang="en-US" dirty="0" smtClean="0">
                <a:solidFill>
                  <a:srgbClr val="009EC2"/>
                </a:solidFill>
                <a:cs typeface="Times New Roman" pitchFamily="18" charset="0"/>
              </a:rPr>
              <a:t>delirium?</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P</a:t>
            </a:r>
            <a:r>
              <a:rPr lang="en-US" sz="1500" dirty="0" smtClean="0">
                <a:cs typeface="Times New Roman" pitchFamily="18" charset="0"/>
              </a:rPr>
              <a:t>” </a:t>
            </a:r>
            <a:r>
              <a:rPr lang="en-US" sz="1500" dirty="0">
                <a:cs typeface="Times New Roman" pitchFamily="18" charset="0"/>
              </a:rPr>
              <a:t>if the patient is positive for delirium</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N</a:t>
            </a:r>
            <a:r>
              <a:rPr lang="en-US" sz="1500" dirty="0" smtClean="0">
                <a:cs typeface="Times New Roman" pitchFamily="18" charset="0"/>
              </a:rPr>
              <a:t>” </a:t>
            </a:r>
            <a:r>
              <a:rPr lang="en-US" sz="1500" dirty="0">
                <a:cs typeface="Times New Roman" pitchFamily="18" charset="0"/>
              </a:rPr>
              <a:t>if the patient is negative for delirium</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X</a:t>
            </a:r>
            <a:r>
              <a:rPr lang="en-US" sz="1500" dirty="0" smtClean="0">
                <a:cs typeface="Times New Roman" pitchFamily="18" charset="0"/>
              </a:rPr>
              <a:t>” </a:t>
            </a:r>
            <a:r>
              <a:rPr lang="en-US" sz="1500" dirty="0">
                <a:cs typeface="Times New Roman" pitchFamily="18" charset="0"/>
              </a:rPr>
              <a:t>if </a:t>
            </a:r>
            <a:r>
              <a:rPr lang="en-US" sz="1500" dirty="0" smtClean="0">
                <a:cs typeface="Times New Roman" pitchFamily="18" charset="0"/>
              </a:rPr>
              <a:t>ICDSC was </a:t>
            </a:r>
            <a:r>
              <a:rPr lang="en-US" sz="1500" dirty="0">
                <a:cs typeface="Times New Roman" pitchFamily="18" charset="0"/>
              </a:rPr>
              <a:t>not completed</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UTA</a:t>
            </a:r>
            <a:r>
              <a:rPr lang="en-US" sz="1500" dirty="0" smtClean="0">
                <a:cs typeface="Times New Roman" pitchFamily="18" charset="0"/>
              </a:rPr>
              <a:t>” </a:t>
            </a:r>
            <a:r>
              <a:rPr lang="en-US" sz="1500" dirty="0">
                <a:cs typeface="Times New Roman" pitchFamily="18" charset="0"/>
              </a:rPr>
              <a:t>if unable to assess </a:t>
            </a:r>
          </a:p>
          <a:p>
            <a:pPr lvl="1"/>
            <a:r>
              <a:rPr lang="en-US" sz="1500" dirty="0">
                <a:cs typeface="Times New Roman" pitchFamily="18" charset="0"/>
              </a:rPr>
              <a:t>Such as RASS = -4 or -5 OR SAS = 1 or 2</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NK</a:t>
            </a:r>
            <a:r>
              <a:rPr lang="en-US" sz="1500" dirty="0" smtClean="0">
                <a:cs typeface="Times New Roman" pitchFamily="18" charset="0"/>
              </a:rPr>
              <a:t>” </a:t>
            </a:r>
            <a:r>
              <a:rPr lang="en-US" sz="1500" dirty="0">
                <a:cs typeface="Times New Roman" pitchFamily="18" charset="0"/>
              </a:rPr>
              <a:t>if </a:t>
            </a:r>
            <a:r>
              <a:rPr lang="en-US" sz="1500" dirty="0" smtClean="0">
                <a:cs typeface="Times New Roman" pitchFamily="18" charset="0"/>
              </a:rPr>
              <a:t>ICDSC </a:t>
            </a:r>
            <a:r>
              <a:rPr lang="en-US" sz="1500" dirty="0">
                <a:cs typeface="Times New Roman" pitchFamily="18" charset="0"/>
              </a:rPr>
              <a:t>was completed, </a:t>
            </a:r>
            <a:r>
              <a:rPr lang="en-US" sz="1500" dirty="0" smtClean="0">
                <a:cs typeface="Times New Roman" pitchFamily="18" charset="0"/>
              </a:rPr>
              <a:t>but </a:t>
            </a:r>
            <a:r>
              <a:rPr lang="en-US" sz="1500" dirty="0">
                <a:cs typeface="Times New Roman" pitchFamily="18" charset="0"/>
              </a:rPr>
              <a:t>results aren’t known</a:t>
            </a:r>
          </a:p>
          <a:p>
            <a:r>
              <a:rPr lang="en-US" sz="1500" dirty="0">
                <a:cs typeface="Times New Roman" pitchFamily="18" charset="0"/>
              </a:rPr>
              <a:t>Enter </a:t>
            </a:r>
            <a:r>
              <a:rPr lang="en-US" sz="1500" dirty="0" smtClean="0">
                <a:cs typeface="Times New Roman" pitchFamily="18" charset="0"/>
              </a:rPr>
              <a:t>“</a:t>
            </a:r>
            <a:r>
              <a:rPr lang="en-US" sz="1500" b="1" dirty="0" smtClean="0">
                <a:cs typeface="Times New Roman" pitchFamily="18" charset="0"/>
              </a:rPr>
              <a:t>NK</a:t>
            </a:r>
            <a:r>
              <a:rPr lang="en-US" sz="1500" dirty="0" smtClean="0">
                <a:cs typeface="Times New Roman" pitchFamily="18" charset="0"/>
              </a:rPr>
              <a:t>” </a:t>
            </a:r>
            <a:r>
              <a:rPr lang="en-US" sz="1500" dirty="0">
                <a:cs typeface="Times New Roman" pitchFamily="18" charset="0"/>
              </a:rPr>
              <a:t>if you don’t know whether the exam was performed </a:t>
            </a:r>
          </a:p>
          <a:p>
            <a:pPr marL="0" indent="0">
              <a:buNone/>
            </a:pPr>
            <a:endParaRPr lang="en-US" dirty="0">
              <a:solidFill>
                <a:srgbClr val="009EC2"/>
              </a:solidFill>
              <a:cs typeface="Times New Roman" pitchFamily="18" charset="0"/>
            </a:endParaRPr>
          </a:p>
        </p:txBody>
      </p:sp>
      <p:grpSp>
        <p:nvGrpSpPr>
          <p:cNvPr id="5" name="Group 4" descr="Detail of delirium assessment columns of the data collection tool" title="Delirium Assessment"/>
          <p:cNvGrpSpPr/>
          <p:nvPr/>
        </p:nvGrpSpPr>
        <p:grpSpPr>
          <a:xfrm>
            <a:off x="4485906" y="1524000"/>
            <a:ext cx="4228326" cy="3886200"/>
            <a:chOff x="4485906" y="1524000"/>
            <a:chExt cx="4228326" cy="3886200"/>
          </a:xfrm>
        </p:grpSpPr>
        <p:pic>
          <p:nvPicPr>
            <p:cNvPr id="6" name="Picture 5" descr="Detail of delirium assessment columns of the data collection tool" title="Delirium Assessment"/>
            <p:cNvPicPr>
              <a:picLocks noChangeAspect="1"/>
            </p:cNvPicPr>
            <p:nvPr/>
          </p:nvPicPr>
          <p:blipFill>
            <a:blip r:embed="rId3"/>
            <a:stretch>
              <a:fillRect/>
            </a:stretch>
          </p:blipFill>
          <p:spPr>
            <a:xfrm>
              <a:off x="4485906" y="1524000"/>
              <a:ext cx="4228326" cy="3886200"/>
            </a:xfrm>
            <a:prstGeom prst="rect">
              <a:avLst/>
            </a:prstGeom>
            <a:ln>
              <a:solidFill>
                <a:srgbClr val="A6A6A6"/>
              </a:solidFill>
            </a:ln>
          </p:spPr>
        </p:pic>
        <p:pic>
          <p:nvPicPr>
            <p:cNvPr id="7" name="Picture 6" descr="red_circle.png"/>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69423" y="1752600"/>
              <a:ext cx="831283" cy="642815"/>
            </a:xfrm>
            <a:prstGeom prst="rect">
              <a:avLst/>
            </a:prstGeom>
            <a:noFill/>
          </p:spPr>
        </p:pic>
      </p:grpSp>
    </p:spTree>
    <p:extLst>
      <p:ext uri="{BB962C8B-B14F-4D97-AF65-F5344CB8AC3E}">
        <p14:creationId xmlns:p14="http://schemas.microsoft.com/office/powerpoint/2010/main" val="111561855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Times New Roman" pitchFamily="18" charset="0"/>
              </a:rPr>
              <a:t>Delirium </a:t>
            </a:r>
            <a:r>
              <a:rPr lang="en-US" dirty="0" smtClean="0">
                <a:cs typeface="Times New Roman" pitchFamily="18" charset="0"/>
              </a:rPr>
              <a:t>Assessment: Attention </a:t>
            </a:r>
            <a:r>
              <a:rPr lang="en-US" dirty="0">
                <a:cs typeface="Times New Roman" pitchFamily="18" charset="0"/>
              </a:rPr>
              <a:t>Screening </a:t>
            </a:r>
            <a:r>
              <a:rPr lang="en-US" dirty="0" smtClean="0">
                <a:cs typeface="Times New Roman" pitchFamily="18" charset="0"/>
              </a:rPr>
              <a:t>Exam</a:t>
            </a:r>
            <a:endParaRPr lang="en-US" dirty="0"/>
          </a:p>
        </p:txBody>
      </p:sp>
      <p:sp>
        <p:nvSpPr>
          <p:cNvPr id="3" name="Content Placeholder 2"/>
          <p:cNvSpPr>
            <a:spLocks noGrp="1"/>
          </p:cNvSpPr>
          <p:nvPr>
            <p:ph idx="1"/>
          </p:nvPr>
        </p:nvSpPr>
        <p:spPr>
          <a:xfrm>
            <a:off x="457200" y="1524000"/>
            <a:ext cx="8305800" cy="4734296"/>
          </a:xfrm>
        </p:spPr>
        <p:txBody>
          <a:bodyPr>
            <a:normAutofit fontScale="85000" lnSpcReduction="20000"/>
          </a:bodyPr>
          <a:lstStyle/>
          <a:p>
            <a:pPr marL="0" indent="0">
              <a:spcAft>
                <a:spcPts val="1200"/>
              </a:spcAft>
              <a:buNone/>
            </a:pPr>
            <a:r>
              <a:rPr lang="en-US" dirty="0"/>
              <a:t>I</a:t>
            </a:r>
            <a:r>
              <a:rPr lang="en-US" dirty="0" smtClean="0"/>
              <a:t>f </a:t>
            </a:r>
            <a:r>
              <a:rPr lang="en-US" dirty="0"/>
              <a:t>the </a:t>
            </a:r>
            <a:r>
              <a:rPr lang="en-US" dirty="0" smtClean="0"/>
              <a:t>CAM-ICU or ICDSC is </a:t>
            </a:r>
            <a:r>
              <a:rPr lang="en-US" dirty="0"/>
              <a:t>not yet feasible in your </a:t>
            </a:r>
            <a:r>
              <a:rPr lang="en-US" dirty="0" smtClean="0"/>
              <a:t>unit, use the </a:t>
            </a:r>
            <a:r>
              <a:rPr lang="en-US" dirty="0" smtClean="0"/>
              <a:t>ASE: </a:t>
            </a:r>
            <a:endParaRPr lang="en-US" dirty="0" smtClean="0"/>
          </a:p>
          <a:p>
            <a:pPr>
              <a:spcAft>
                <a:spcPts val="1200"/>
              </a:spcAft>
            </a:pPr>
            <a:r>
              <a:rPr lang="en-US" dirty="0" smtClean="0"/>
              <a:t>Second feature of the CAM-ICU</a:t>
            </a:r>
          </a:p>
          <a:p>
            <a:pPr>
              <a:spcAft>
                <a:spcPts val="1200"/>
              </a:spcAft>
            </a:pPr>
            <a:r>
              <a:rPr lang="en-US" dirty="0" smtClean="0"/>
              <a:t>10- to 20-second test</a:t>
            </a:r>
          </a:p>
          <a:p>
            <a:pPr>
              <a:spcAft>
                <a:spcPts val="1200"/>
              </a:spcAft>
            </a:pPr>
            <a:r>
              <a:rPr lang="en-US" dirty="0"/>
              <a:t>Goal to determine if patient can follow a simple command for that period of time </a:t>
            </a:r>
          </a:p>
          <a:p>
            <a:pPr>
              <a:spcAft>
                <a:spcPts val="1200"/>
              </a:spcAft>
            </a:pPr>
            <a:r>
              <a:rPr lang="en-US" dirty="0"/>
              <a:t>Inattention must be present to diagnose </a:t>
            </a:r>
            <a:r>
              <a:rPr lang="en-US" dirty="0" smtClean="0"/>
              <a:t>delirium</a:t>
            </a:r>
          </a:p>
          <a:p>
            <a:pPr>
              <a:spcAft>
                <a:spcPts val="1200"/>
              </a:spcAft>
            </a:pPr>
            <a:r>
              <a:rPr lang="en-US" dirty="0" smtClean="0"/>
              <a:t>Recommend </a:t>
            </a:r>
            <a:r>
              <a:rPr lang="en-US" dirty="0"/>
              <a:t>patients at least undergo the ASE once per nursing </a:t>
            </a:r>
            <a:r>
              <a:rPr lang="en-US" dirty="0" smtClean="0"/>
              <a:t>shift</a:t>
            </a:r>
          </a:p>
          <a:p>
            <a:pPr>
              <a:spcAft>
                <a:spcPts val="1200"/>
              </a:spcAft>
            </a:pPr>
            <a:r>
              <a:rPr lang="en-US" dirty="0" smtClean="0"/>
              <a:t>Recognize that ASE may </a:t>
            </a:r>
            <a:r>
              <a:rPr lang="en-US" dirty="0"/>
              <a:t>be abnormal due to disease, </a:t>
            </a:r>
            <a:r>
              <a:rPr lang="en-US" dirty="0" smtClean="0"/>
              <a:t>drugs, </a:t>
            </a:r>
            <a:r>
              <a:rPr lang="en-US" dirty="0"/>
              <a:t>or other </a:t>
            </a:r>
            <a:r>
              <a:rPr lang="en-US" dirty="0" smtClean="0"/>
              <a:t>causes</a:t>
            </a:r>
            <a:endParaRPr lang="en-US" dirty="0"/>
          </a:p>
        </p:txBody>
      </p:sp>
    </p:spTree>
    <p:extLst>
      <p:ext uri="{BB962C8B-B14F-4D97-AF65-F5344CB8AC3E}">
        <p14:creationId xmlns:p14="http://schemas.microsoft.com/office/powerpoint/2010/main" val="109797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dirty="0" smtClean="0"/>
              <a:t>Learning Objectives</a:t>
            </a:r>
          </a:p>
        </p:txBody>
      </p:sp>
      <p:sp>
        <p:nvSpPr>
          <p:cNvPr id="14339" name="Content Placeholder 4"/>
          <p:cNvSpPr>
            <a:spLocks noGrp="1"/>
          </p:cNvSpPr>
          <p:nvPr>
            <p:ph idx="1"/>
          </p:nvPr>
        </p:nvSpPr>
        <p:spPr/>
        <p:txBody>
          <a:bodyPr/>
          <a:lstStyle/>
          <a:p>
            <a:pPr marL="0" indent="0">
              <a:spcAft>
                <a:spcPts val="1200"/>
              </a:spcAft>
              <a:buNone/>
            </a:pPr>
            <a:r>
              <a:rPr lang="en-US" sz="2800" dirty="0" smtClean="0"/>
              <a:t>After this session, you will be able to—</a:t>
            </a:r>
          </a:p>
          <a:p>
            <a:pPr fontAlgn="ctr"/>
            <a:r>
              <a:rPr lang="en-US" sz="2800" dirty="0"/>
              <a:t>C</a:t>
            </a:r>
            <a:r>
              <a:rPr lang="en-US" sz="2800" dirty="0" smtClean="0"/>
              <a:t>ollect </a:t>
            </a:r>
            <a:r>
              <a:rPr lang="en-US" sz="2800" dirty="0"/>
              <a:t>and enter d</a:t>
            </a:r>
            <a:r>
              <a:rPr lang="en-US" sz="2800" dirty="0" smtClean="0"/>
              <a:t>aily </a:t>
            </a:r>
            <a:r>
              <a:rPr lang="en-US" sz="2800" dirty="0"/>
              <a:t>e</a:t>
            </a:r>
            <a:r>
              <a:rPr lang="en-US" sz="2800" dirty="0" smtClean="0"/>
              <a:t>arly mobility </a:t>
            </a:r>
            <a:r>
              <a:rPr lang="en-US" sz="2800" dirty="0"/>
              <a:t>data using the Daily Early Mobility </a:t>
            </a:r>
            <a:r>
              <a:rPr lang="en-US" sz="2800" dirty="0" smtClean="0"/>
              <a:t>Data Collection Tool </a:t>
            </a:r>
          </a:p>
          <a:p>
            <a:pPr fontAlgn="ctr"/>
            <a:r>
              <a:rPr lang="en-US" sz="2800" dirty="0"/>
              <a:t>U</a:t>
            </a:r>
            <a:r>
              <a:rPr lang="en-US" sz="2800" dirty="0" smtClean="0"/>
              <a:t>nderstand </a:t>
            </a:r>
            <a:r>
              <a:rPr lang="en-US" sz="2800" dirty="0"/>
              <a:t>the definitions of the data </a:t>
            </a:r>
            <a:r>
              <a:rPr lang="en-US" sz="2800" dirty="0" smtClean="0"/>
              <a:t>elements </a:t>
            </a:r>
          </a:p>
          <a:p>
            <a:pPr fontAlgn="ctr"/>
            <a:r>
              <a:rPr lang="en-US" sz="2800" dirty="0" smtClean="0"/>
              <a:t>Locate the </a:t>
            </a:r>
            <a:r>
              <a:rPr lang="en-US" sz="2800" dirty="0"/>
              <a:t>necessary data </a:t>
            </a:r>
            <a:r>
              <a:rPr lang="en-US" sz="2800" dirty="0" smtClean="0"/>
              <a:t>elements</a:t>
            </a:r>
            <a:endParaRPr lang="en-US" sz="2800" dirty="0"/>
          </a:p>
          <a:p>
            <a:pPr>
              <a:spcAft>
                <a:spcPts val="1200"/>
              </a:spcAft>
            </a:pPr>
            <a:endParaRPr lang="en-US" sz="2800" dirty="0"/>
          </a:p>
          <a:p>
            <a:pPr>
              <a:spcAft>
                <a:spcPts val="1200"/>
              </a:spcAft>
            </a:pPr>
            <a:endParaRPr lang="en-US" sz="2800" dirty="0"/>
          </a:p>
        </p:txBody>
      </p:sp>
    </p:spTree>
    <p:extLst>
      <p:ext uri="{BB962C8B-B14F-4D97-AF65-F5344CB8AC3E}">
        <p14:creationId xmlns:p14="http://schemas.microsoft.com/office/powerpoint/2010/main" val="36038270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Times New Roman" pitchFamily="18" charset="0"/>
              </a:rPr>
              <a:t>Attention Screening Exam</a:t>
            </a:r>
            <a:endParaRPr lang="en-US" dirty="0"/>
          </a:p>
        </p:txBody>
      </p:sp>
      <p:sp>
        <p:nvSpPr>
          <p:cNvPr id="4" name="Content Placeholder 4"/>
          <p:cNvSpPr>
            <a:spLocks noGrp="1"/>
          </p:cNvSpPr>
          <p:nvPr>
            <p:ph idx="1"/>
          </p:nvPr>
        </p:nvSpPr>
        <p:spPr/>
        <p:txBody>
          <a:bodyPr>
            <a:noAutofit/>
          </a:bodyPr>
          <a:lstStyle/>
          <a:p>
            <a:pPr>
              <a:spcAft>
                <a:spcPts val="1200"/>
              </a:spcAft>
            </a:pPr>
            <a:r>
              <a:rPr lang="en-US" sz="2800" dirty="0"/>
              <a:t>P</a:t>
            </a:r>
            <a:r>
              <a:rPr lang="en-US" sz="2800" dirty="0" smtClean="0"/>
              <a:t>rovider reads one of the following sequences:</a:t>
            </a:r>
            <a:endParaRPr lang="en-US" sz="2800" dirty="0"/>
          </a:p>
          <a:p>
            <a:pPr lvl="1">
              <a:spcAft>
                <a:spcPts val="1200"/>
              </a:spcAft>
            </a:pPr>
            <a:r>
              <a:rPr lang="pt-BR" sz="2000" b="1" dirty="0" err="1" smtClean="0"/>
              <a:t>S</a:t>
            </a:r>
            <a:r>
              <a:rPr lang="pt-BR" sz="2000" b="1" dirty="0" smtClean="0"/>
              <a:t> A V E A H A A </a:t>
            </a:r>
            <a:r>
              <a:rPr lang="pt-BR" sz="2000" b="1" dirty="0" err="1" smtClean="0"/>
              <a:t>R</a:t>
            </a:r>
            <a:r>
              <a:rPr lang="pt-BR" sz="2000" b="1" dirty="0" smtClean="0"/>
              <a:t> </a:t>
            </a:r>
            <a:r>
              <a:rPr lang="pt-BR" sz="2000" b="1" dirty="0" err="1" smtClean="0"/>
              <a:t>T</a:t>
            </a:r>
            <a:endParaRPr lang="pt-BR" sz="2000" b="1" dirty="0" smtClean="0"/>
          </a:p>
          <a:p>
            <a:pPr lvl="1">
              <a:spcAft>
                <a:spcPts val="1200"/>
              </a:spcAft>
            </a:pPr>
            <a:r>
              <a:rPr lang="pt-BR" sz="2000" b="1" dirty="0" smtClean="0"/>
              <a:t>C A S A B L A N C A</a:t>
            </a:r>
          </a:p>
          <a:p>
            <a:pPr lvl="1">
              <a:spcAft>
                <a:spcPts val="1200"/>
              </a:spcAft>
            </a:pPr>
            <a:r>
              <a:rPr lang="pt-BR" sz="2000" b="1" dirty="0" smtClean="0"/>
              <a:t>A B A D B A D D A </a:t>
            </a:r>
            <a:r>
              <a:rPr lang="pt-BR" sz="2000" b="1" dirty="0" err="1" smtClean="0"/>
              <a:t>Y</a:t>
            </a:r>
            <a:endParaRPr lang="en-US" sz="2000" b="1" dirty="0" smtClean="0"/>
          </a:p>
          <a:p>
            <a:pPr>
              <a:spcAft>
                <a:spcPts val="1200"/>
              </a:spcAft>
            </a:pPr>
            <a:r>
              <a:rPr lang="en-US" sz="2800" dirty="0"/>
              <a:t>P</a:t>
            </a:r>
            <a:r>
              <a:rPr lang="en-US" sz="2800" dirty="0" smtClean="0"/>
              <a:t>atient squeezes the provider’s hand when he hears the letter “A”</a:t>
            </a:r>
            <a:endParaRPr lang="en-US" sz="2800" dirty="0"/>
          </a:p>
          <a:p>
            <a:pPr>
              <a:spcAft>
                <a:spcPts val="1200"/>
              </a:spcAft>
            </a:pPr>
            <a:r>
              <a:rPr lang="en-US" sz="2800" dirty="0" smtClean="0"/>
              <a:t>Error defined as—</a:t>
            </a:r>
          </a:p>
          <a:p>
            <a:pPr lvl="1">
              <a:spcAft>
                <a:spcPts val="1200"/>
              </a:spcAft>
            </a:pPr>
            <a:r>
              <a:rPr lang="en-US" sz="2000" dirty="0"/>
              <a:t>N</a:t>
            </a:r>
            <a:r>
              <a:rPr lang="en-US" sz="2000" dirty="0" smtClean="0"/>
              <a:t>o squeeze with letter “A”</a:t>
            </a:r>
          </a:p>
          <a:p>
            <a:pPr lvl="1">
              <a:spcAft>
                <a:spcPts val="1200"/>
              </a:spcAft>
            </a:pPr>
            <a:r>
              <a:rPr lang="en-US" sz="2000" dirty="0" smtClean="0"/>
              <a:t>A squeeze on a letter other than “A”</a:t>
            </a:r>
            <a:endParaRPr lang="en-US" sz="2000" dirty="0" smtClean="0">
              <a:cs typeface="Times New Roman" pitchFamily="18" charset="0"/>
            </a:endParaRPr>
          </a:p>
          <a:p>
            <a:pPr lvl="1">
              <a:spcAft>
                <a:spcPts val="1200"/>
              </a:spcAft>
            </a:pPr>
            <a:endParaRPr lang="en-US" sz="2800" dirty="0" smtClean="0">
              <a:cs typeface="Times New Roman" pitchFamily="18" charset="0"/>
            </a:endParaRPr>
          </a:p>
        </p:txBody>
      </p:sp>
    </p:spTree>
    <p:extLst>
      <p:ext uri="{BB962C8B-B14F-4D97-AF65-F5344CB8AC3E}">
        <p14:creationId xmlns:p14="http://schemas.microsoft.com/office/powerpoint/2010/main" val="107876869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Times New Roman" pitchFamily="18" charset="0"/>
              </a:rPr>
              <a:t>Attention Screening </a:t>
            </a:r>
            <a:r>
              <a:rPr lang="en-US" dirty="0" smtClean="0">
                <a:cs typeface="Times New Roman" pitchFamily="18" charset="0"/>
              </a:rPr>
              <a:t>Exam</a:t>
            </a:r>
            <a:endParaRPr lang="en-US" dirty="0"/>
          </a:p>
        </p:txBody>
      </p:sp>
      <p:sp>
        <p:nvSpPr>
          <p:cNvPr id="4" name="Content Placeholder 4"/>
          <p:cNvSpPr>
            <a:spLocks noGrp="1"/>
          </p:cNvSpPr>
          <p:nvPr>
            <p:ph idx="1"/>
          </p:nvPr>
        </p:nvSpPr>
        <p:spPr/>
        <p:txBody>
          <a:bodyPr>
            <a:noAutofit/>
          </a:bodyPr>
          <a:lstStyle/>
          <a:p>
            <a:pPr>
              <a:spcAft>
                <a:spcPts val="1200"/>
              </a:spcAft>
            </a:pPr>
            <a:r>
              <a:rPr lang="en-US" sz="3200" dirty="0" smtClean="0"/>
              <a:t>Count the number of errors</a:t>
            </a:r>
          </a:p>
          <a:p>
            <a:pPr>
              <a:spcAft>
                <a:spcPts val="1200"/>
              </a:spcAft>
            </a:pPr>
            <a:r>
              <a:rPr lang="en-US" sz="3200" dirty="0" smtClean="0"/>
              <a:t>Inattention is present if the patient commits more than </a:t>
            </a:r>
            <a:r>
              <a:rPr lang="en-US" sz="3200" dirty="0" smtClean="0">
                <a:solidFill>
                  <a:srgbClr val="009EC2"/>
                </a:solidFill>
              </a:rPr>
              <a:t>two</a:t>
            </a:r>
            <a:r>
              <a:rPr lang="en-US" sz="3200" dirty="0" smtClean="0"/>
              <a:t> errors</a:t>
            </a:r>
          </a:p>
          <a:p>
            <a:pPr>
              <a:spcAft>
                <a:spcPts val="1200"/>
              </a:spcAft>
            </a:pPr>
            <a:r>
              <a:rPr lang="en-US" sz="3200" dirty="0" smtClean="0"/>
              <a:t>If the patient squeezes on every </a:t>
            </a:r>
            <a:r>
              <a:rPr lang="en-US" sz="3200" dirty="0"/>
              <a:t>letter, assign an error count of </a:t>
            </a:r>
            <a:r>
              <a:rPr lang="en-US" dirty="0" smtClean="0">
                <a:solidFill>
                  <a:srgbClr val="009EC2"/>
                </a:solidFill>
              </a:rPr>
              <a:t>10</a:t>
            </a:r>
            <a:endParaRPr lang="en-US" sz="3200" dirty="0">
              <a:solidFill>
                <a:srgbClr val="009EC2"/>
              </a:solidFill>
              <a:cs typeface="Times New Roman" pitchFamily="18" charset="0"/>
            </a:endParaRPr>
          </a:p>
          <a:p>
            <a:pPr>
              <a:spcAft>
                <a:spcPts val="1200"/>
              </a:spcAft>
            </a:pPr>
            <a:r>
              <a:rPr lang="en-US" sz="3200" dirty="0"/>
              <a:t>If the patient </a:t>
            </a:r>
            <a:r>
              <a:rPr lang="en-US" sz="3200" dirty="0" smtClean="0"/>
              <a:t>doesn’t squeeze on any letter, assign an error count of </a:t>
            </a:r>
            <a:r>
              <a:rPr lang="en-US" dirty="0" smtClean="0">
                <a:solidFill>
                  <a:srgbClr val="009EC2"/>
                </a:solidFill>
              </a:rPr>
              <a:t>10</a:t>
            </a:r>
            <a:endParaRPr lang="en-US" sz="3200" dirty="0" smtClean="0">
              <a:solidFill>
                <a:srgbClr val="009EC2"/>
              </a:solidFill>
              <a:cs typeface="Times New Roman" pitchFamily="18" charset="0"/>
            </a:endParaRPr>
          </a:p>
          <a:p>
            <a:pPr lvl="2">
              <a:spcAft>
                <a:spcPts val="1200"/>
              </a:spcAft>
            </a:pPr>
            <a:endParaRPr lang="en-US" sz="3200" dirty="0" smtClean="0">
              <a:cs typeface="Times New Roman" pitchFamily="18" charset="0"/>
            </a:endParaRPr>
          </a:p>
          <a:p>
            <a:pPr lvl="1">
              <a:spcAft>
                <a:spcPts val="1200"/>
              </a:spcAft>
            </a:pPr>
            <a:endParaRPr lang="en-US" sz="3200" dirty="0" smtClean="0">
              <a:cs typeface="Times New Roman" pitchFamily="18" charset="0"/>
            </a:endParaRPr>
          </a:p>
        </p:txBody>
      </p:sp>
    </p:spTree>
    <p:extLst>
      <p:ext uri="{BB962C8B-B14F-4D97-AF65-F5344CB8AC3E}">
        <p14:creationId xmlns:p14="http://schemas.microsoft.com/office/powerpoint/2010/main" val="107112398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Times New Roman" pitchFamily="18" charset="0"/>
              </a:rPr>
              <a:t>Attention Screening </a:t>
            </a:r>
            <a:r>
              <a:rPr lang="en-US" dirty="0" smtClean="0">
                <a:cs typeface="Times New Roman" pitchFamily="18" charset="0"/>
              </a:rPr>
              <a:t>Exam</a:t>
            </a:r>
            <a:endParaRPr lang="en-US" dirty="0"/>
          </a:p>
        </p:txBody>
      </p:sp>
      <p:sp>
        <p:nvSpPr>
          <p:cNvPr id="9" name="Content Placeholder 4"/>
          <p:cNvSpPr>
            <a:spLocks noGrp="1"/>
          </p:cNvSpPr>
          <p:nvPr>
            <p:ph sz="half" idx="1"/>
          </p:nvPr>
        </p:nvSpPr>
        <p:spPr>
          <a:xfrm>
            <a:off x="533400" y="1371600"/>
            <a:ext cx="4038600" cy="4525963"/>
          </a:xfrm>
        </p:spPr>
        <p:txBody>
          <a:bodyPr>
            <a:noAutofit/>
          </a:bodyPr>
          <a:lstStyle/>
          <a:p>
            <a:pPr marL="0" indent="0">
              <a:buNone/>
            </a:pPr>
            <a:r>
              <a:rPr lang="en-US" dirty="0" smtClean="0">
                <a:solidFill>
                  <a:srgbClr val="009EC2"/>
                </a:solidFill>
                <a:cs typeface="Times New Roman" pitchFamily="18" charset="0"/>
              </a:rPr>
              <a:t>What is the patient’s ability to pay attention?  </a:t>
            </a:r>
          </a:p>
          <a:p>
            <a:pPr>
              <a:buNone/>
            </a:pPr>
            <a:r>
              <a:rPr lang="en-US" sz="2000" i="1" dirty="0" smtClean="0">
                <a:cs typeface="Times New Roman" pitchFamily="18" charset="0"/>
              </a:rPr>
              <a:t>Use only if CAM-ICU or ICDSC are not performed</a:t>
            </a:r>
          </a:p>
          <a:p>
            <a:r>
              <a:rPr lang="en-US" sz="1600" dirty="0" smtClean="0">
                <a:cs typeface="Times New Roman" pitchFamily="18" charset="0"/>
              </a:rPr>
              <a:t>Enter the number of errors, </a:t>
            </a:r>
            <a:r>
              <a:rPr lang="en-US" sz="1600" b="1" dirty="0" smtClean="0">
                <a:cs typeface="Times New Roman" pitchFamily="18" charset="0"/>
              </a:rPr>
              <a:t>0 to 10</a:t>
            </a:r>
          </a:p>
          <a:p>
            <a:r>
              <a:rPr lang="en-US" sz="1600" dirty="0">
                <a:cs typeface="Times New Roman" pitchFamily="18" charset="0"/>
              </a:rPr>
              <a:t>Enter </a:t>
            </a:r>
            <a:r>
              <a:rPr lang="en-US" sz="1600" dirty="0" smtClean="0">
                <a:cs typeface="Times New Roman" pitchFamily="18" charset="0"/>
              </a:rPr>
              <a:t>“</a:t>
            </a:r>
            <a:r>
              <a:rPr lang="en-US" sz="1600" b="1" dirty="0" smtClean="0">
                <a:cs typeface="Times New Roman" pitchFamily="18" charset="0"/>
              </a:rPr>
              <a:t>X</a:t>
            </a:r>
            <a:r>
              <a:rPr lang="en-US" sz="1600" dirty="0" smtClean="0">
                <a:cs typeface="Times New Roman" pitchFamily="18" charset="0"/>
              </a:rPr>
              <a:t>” </a:t>
            </a:r>
            <a:r>
              <a:rPr lang="en-US" sz="1600" dirty="0">
                <a:cs typeface="Times New Roman" pitchFamily="18" charset="0"/>
              </a:rPr>
              <a:t>if the exam was not performed</a:t>
            </a:r>
          </a:p>
          <a:p>
            <a:r>
              <a:rPr lang="en-US" sz="1600" dirty="0" smtClean="0">
                <a:cs typeface="Times New Roman" pitchFamily="18" charset="0"/>
              </a:rPr>
              <a:t>Enter “</a:t>
            </a:r>
            <a:r>
              <a:rPr lang="en-US" sz="1600" b="1" dirty="0" smtClean="0">
                <a:cs typeface="Times New Roman" pitchFamily="18" charset="0"/>
              </a:rPr>
              <a:t>UTA</a:t>
            </a:r>
            <a:r>
              <a:rPr lang="en-US" sz="1600" dirty="0" smtClean="0">
                <a:cs typeface="Times New Roman" pitchFamily="18" charset="0"/>
              </a:rPr>
              <a:t>” if unable to assess</a:t>
            </a:r>
          </a:p>
          <a:p>
            <a:pPr lvl="1"/>
            <a:r>
              <a:rPr lang="en-US" sz="1400" dirty="0" smtClean="0">
                <a:cs typeface="Times New Roman" pitchFamily="18" charset="0"/>
              </a:rPr>
              <a:t>RASS = -4 or -5</a:t>
            </a:r>
          </a:p>
          <a:p>
            <a:pPr lvl="1"/>
            <a:r>
              <a:rPr lang="en-US" sz="1400" dirty="0" smtClean="0">
                <a:cs typeface="Times New Roman" pitchFamily="18" charset="0"/>
              </a:rPr>
              <a:t>SAS = 1 or 2</a:t>
            </a:r>
          </a:p>
          <a:p>
            <a:r>
              <a:rPr lang="en-US" sz="1600" dirty="0" smtClean="0">
                <a:cs typeface="Times New Roman" pitchFamily="18" charset="0"/>
              </a:rPr>
              <a:t>Enter “</a:t>
            </a:r>
            <a:r>
              <a:rPr lang="en-US" sz="1600" b="1" dirty="0" smtClean="0">
                <a:cs typeface="Times New Roman" pitchFamily="18" charset="0"/>
              </a:rPr>
              <a:t>NK</a:t>
            </a:r>
            <a:r>
              <a:rPr lang="en-US" sz="1600" dirty="0" smtClean="0">
                <a:cs typeface="Times New Roman" pitchFamily="18" charset="0"/>
              </a:rPr>
              <a:t>” if the exam was performed, but number of errors is not known</a:t>
            </a:r>
          </a:p>
          <a:p>
            <a:r>
              <a:rPr lang="en-US" sz="1600" dirty="0" smtClean="0">
                <a:cs typeface="Times New Roman" pitchFamily="18" charset="0"/>
              </a:rPr>
              <a:t>Enter “</a:t>
            </a:r>
            <a:r>
              <a:rPr lang="en-US" sz="1600" b="1" dirty="0" smtClean="0">
                <a:cs typeface="Times New Roman" pitchFamily="18" charset="0"/>
              </a:rPr>
              <a:t>NK</a:t>
            </a:r>
            <a:r>
              <a:rPr lang="en-US" sz="1600" dirty="0" smtClean="0">
                <a:cs typeface="Times New Roman" pitchFamily="18" charset="0"/>
              </a:rPr>
              <a:t>” if you don’t know whether the exam was performed </a:t>
            </a:r>
          </a:p>
          <a:p>
            <a:pPr lvl="1"/>
            <a:endParaRPr lang="en-US" sz="2000" dirty="0" smtClean="0">
              <a:cs typeface="Times New Roman" pitchFamily="18" charset="0"/>
            </a:endParaRPr>
          </a:p>
          <a:p>
            <a:pPr lvl="1"/>
            <a:endParaRPr lang="en-US" sz="2000" dirty="0" smtClean="0">
              <a:cs typeface="Times New Roman" pitchFamily="18" charset="0"/>
            </a:endParaRPr>
          </a:p>
          <a:p>
            <a:pPr lvl="2"/>
            <a:endParaRPr lang="en-US" sz="2000" dirty="0" smtClean="0">
              <a:cs typeface="Times New Roman" pitchFamily="18" charset="0"/>
            </a:endParaRPr>
          </a:p>
          <a:p>
            <a:pPr lvl="1"/>
            <a:endParaRPr lang="en-US" sz="2000" dirty="0" smtClean="0">
              <a:cs typeface="Times New Roman" pitchFamily="18" charset="0"/>
            </a:endParaRPr>
          </a:p>
        </p:txBody>
      </p:sp>
      <p:grpSp>
        <p:nvGrpSpPr>
          <p:cNvPr id="7" name="Group 6" descr="Detail of delirium assessment columns of the data collection tool" title="Delirium Assessment"/>
          <p:cNvGrpSpPr/>
          <p:nvPr/>
        </p:nvGrpSpPr>
        <p:grpSpPr>
          <a:xfrm>
            <a:off x="4724400" y="1447800"/>
            <a:ext cx="4048494" cy="3810000"/>
            <a:chOff x="4485906" y="1524000"/>
            <a:chExt cx="4228326" cy="3886200"/>
          </a:xfrm>
        </p:grpSpPr>
        <p:pic>
          <p:nvPicPr>
            <p:cNvPr id="8" name="Picture 7" descr="Detail of delirium assessment columns of the data collection tool" title="Delirium Assessment"/>
            <p:cNvPicPr>
              <a:picLocks noChangeAspect="1"/>
            </p:cNvPicPr>
            <p:nvPr/>
          </p:nvPicPr>
          <p:blipFill>
            <a:blip r:embed="rId3"/>
            <a:stretch>
              <a:fillRect/>
            </a:stretch>
          </p:blipFill>
          <p:spPr>
            <a:xfrm>
              <a:off x="4485906" y="1524000"/>
              <a:ext cx="4228326" cy="3886200"/>
            </a:xfrm>
            <a:prstGeom prst="rect">
              <a:avLst/>
            </a:prstGeom>
            <a:ln>
              <a:solidFill>
                <a:srgbClr val="A6A6A6"/>
              </a:solidFill>
            </a:ln>
          </p:spPr>
        </p:pic>
        <p:pic>
          <p:nvPicPr>
            <p:cNvPr id="6" name="Picture 5" descr="red_circle.png"/>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58000" y="1752600"/>
              <a:ext cx="914400" cy="707088"/>
            </a:xfrm>
            <a:prstGeom prst="rect">
              <a:avLst/>
            </a:prstGeom>
          </p:spPr>
        </p:pic>
      </p:grpSp>
    </p:spTree>
    <p:extLst>
      <p:ext uri="{BB962C8B-B14F-4D97-AF65-F5344CB8AC3E}">
        <p14:creationId xmlns:p14="http://schemas.microsoft.com/office/powerpoint/2010/main" val="136895990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Data Collection: Early Mobility Measures</a:t>
            </a:r>
            <a:endParaRPr lang="en-US" dirty="0"/>
          </a:p>
        </p:txBody>
      </p:sp>
      <p:pic>
        <p:nvPicPr>
          <p:cNvPr id="8" name="Content Placeholder 3" descr="Image of the Daily Early Mobility Data Collection Tool" title="Daily Early Mobility Data Collection Tool"/>
          <p:cNvPicPr>
            <a:picLocks noGrp="1" noChangeAspect="1"/>
          </p:cNvPicPr>
          <p:nvPr>
            <p:ph sz="half" idx="1"/>
          </p:nvPr>
        </p:nvPicPr>
        <p:blipFill>
          <a:blip r:embed="rId2"/>
          <a:stretch>
            <a:fillRect/>
          </a:stretch>
        </p:blipFill>
        <p:spPr>
          <a:xfrm>
            <a:off x="304800" y="1143000"/>
            <a:ext cx="3880931" cy="2819400"/>
          </a:xfrm>
          <a:prstGeom prst="rect">
            <a:avLst/>
          </a:prstGeom>
          <a:ln>
            <a:solidFill>
              <a:srgbClr val="A6A6A6"/>
            </a:solidFill>
          </a:ln>
        </p:spPr>
      </p:pic>
      <p:pic>
        <p:nvPicPr>
          <p:cNvPr id="9" name="Picture 8" descr="Blue circle indicating which columns will be discussed" title="Blue circle"/>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362200" y="2169643"/>
            <a:ext cx="1676400" cy="725957"/>
          </a:xfrm>
          <a:prstGeom prst="rect">
            <a:avLst/>
          </a:prstGeom>
        </p:spPr>
      </p:pic>
      <p:pic>
        <p:nvPicPr>
          <p:cNvPr id="2" name="Picture 1" descr="Detail of early mobility columns from the data collection tool" title="Mobiliy"/>
          <p:cNvPicPr>
            <a:picLocks noChangeAspect="1"/>
          </p:cNvPicPr>
          <p:nvPr/>
        </p:nvPicPr>
        <p:blipFill>
          <a:blip r:embed="rId4"/>
          <a:stretch>
            <a:fillRect/>
          </a:stretch>
        </p:blipFill>
        <p:spPr>
          <a:xfrm>
            <a:off x="3225058" y="3124200"/>
            <a:ext cx="5461742" cy="2743200"/>
          </a:xfrm>
          <a:prstGeom prst="rect">
            <a:avLst/>
          </a:prstGeom>
          <a:ln>
            <a:solidFill>
              <a:srgbClr val="BFBFBF"/>
            </a:solidFill>
          </a:ln>
        </p:spPr>
      </p:pic>
    </p:spTree>
    <p:extLst>
      <p:ext uri="{BB962C8B-B14F-4D97-AF65-F5344CB8AC3E}">
        <p14:creationId xmlns:p14="http://schemas.microsoft.com/office/powerpoint/2010/main" val="3134892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Level of Mobility</a:t>
            </a:r>
            <a:endParaRPr lang="en-US" dirty="0"/>
          </a:p>
        </p:txBody>
      </p:sp>
      <p:sp>
        <p:nvSpPr>
          <p:cNvPr id="3" name="Content Placeholder 2"/>
          <p:cNvSpPr>
            <a:spLocks noGrp="1"/>
          </p:cNvSpPr>
          <p:nvPr>
            <p:ph sz="half" idx="1"/>
          </p:nvPr>
        </p:nvSpPr>
        <p:spPr>
          <a:xfrm>
            <a:off x="801467" y="1339269"/>
            <a:ext cx="4038600" cy="4525963"/>
          </a:xfrm>
        </p:spPr>
        <p:txBody>
          <a:bodyPr>
            <a:normAutofit fontScale="92500"/>
          </a:bodyPr>
          <a:lstStyle/>
          <a:p>
            <a:pPr marL="57150" indent="0">
              <a:buNone/>
            </a:pPr>
            <a:r>
              <a:rPr lang="en-US" sz="3200" dirty="0" smtClean="0">
                <a:solidFill>
                  <a:srgbClr val="009EC2"/>
                </a:solidFill>
                <a:cs typeface="Times New Roman" pitchFamily="18" charset="0"/>
              </a:rPr>
              <a:t>What </a:t>
            </a:r>
            <a:r>
              <a:rPr lang="en-US" sz="3200" dirty="0">
                <a:solidFill>
                  <a:srgbClr val="009EC2"/>
                </a:solidFill>
                <a:cs typeface="Times New Roman" pitchFamily="18" charset="0"/>
              </a:rPr>
              <a:t>was the </a:t>
            </a:r>
            <a:r>
              <a:rPr lang="en-US" sz="3200" b="1" i="1" dirty="0">
                <a:solidFill>
                  <a:srgbClr val="009EC2"/>
                </a:solidFill>
                <a:cs typeface="Times New Roman" pitchFamily="18" charset="0"/>
              </a:rPr>
              <a:t>highest</a:t>
            </a:r>
            <a:r>
              <a:rPr lang="en-US" sz="3200" i="1" dirty="0">
                <a:solidFill>
                  <a:srgbClr val="009EC2"/>
                </a:solidFill>
                <a:cs typeface="Times New Roman" pitchFamily="18" charset="0"/>
              </a:rPr>
              <a:t> </a:t>
            </a:r>
            <a:r>
              <a:rPr lang="en-US" sz="3200" dirty="0">
                <a:solidFill>
                  <a:srgbClr val="009EC2"/>
                </a:solidFill>
                <a:cs typeface="Times New Roman" pitchFamily="18" charset="0"/>
              </a:rPr>
              <a:t>level of mobility achieved by the patient in the last 24 hours</a:t>
            </a:r>
            <a:r>
              <a:rPr lang="en-US" sz="3200" dirty="0" smtClean="0">
                <a:solidFill>
                  <a:srgbClr val="009EC2"/>
                </a:solidFill>
                <a:cs typeface="Times New Roman" pitchFamily="18" charset="0"/>
              </a:rPr>
              <a:t>?</a:t>
            </a:r>
          </a:p>
          <a:p>
            <a:pPr marL="514350" indent="-457200"/>
            <a:r>
              <a:rPr lang="en-US" sz="3000" dirty="0" smtClean="0">
                <a:cs typeface="Times New Roman" pitchFamily="18" charset="0"/>
              </a:rPr>
              <a:t>Enter a code 0–8</a:t>
            </a:r>
          </a:p>
          <a:p>
            <a:pPr marL="514350" indent="-457200"/>
            <a:r>
              <a:rPr lang="en-US" sz="3000" dirty="0" smtClean="0">
                <a:cs typeface="Times New Roman" pitchFamily="18" charset="0"/>
              </a:rPr>
              <a:t>Code legend can be found on second page of data collection tool</a:t>
            </a:r>
            <a:endParaRPr lang="en-US" sz="3000" dirty="0">
              <a:cs typeface="Times New Roman" pitchFamily="18" charset="0"/>
            </a:endParaRPr>
          </a:p>
          <a:p>
            <a:endParaRPr lang="en-US" sz="3200" dirty="0"/>
          </a:p>
        </p:txBody>
      </p:sp>
      <p:pic>
        <p:nvPicPr>
          <p:cNvPr id="12" name="Picture 11" descr="Blue arrow pointing to perceived barrier column" title="Arrow"/>
          <p:cNvPicPr>
            <a:picLocks noChangeAspect="1"/>
          </p:cNvPicPr>
          <p:nvPr/>
        </p:nvPicPr>
        <p:blipFill>
          <a:blip r:embed="rId2">
            <a:duotone>
              <a:schemeClr val="accent5">
                <a:shade val="45000"/>
                <a:satMod val="135000"/>
              </a:schemeClr>
              <a:prstClr val="white"/>
            </a:duotone>
          </a:blip>
          <a:stretch>
            <a:fillRect/>
          </a:stretch>
        </p:blipFill>
        <p:spPr>
          <a:xfrm rot="21139761" flipH="1">
            <a:off x="4858083" y="1140104"/>
            <a:ext cx="878367" cy="920193"/>
          </a:xfrm>
          <a:prstGeom prst="rect">
            <a:avLst/>
          </a:prstGeom>
          <a:ln>
            <a:noFill/>
          </a:ln>
        </p:spPr>
      </p:pic>
      <p:pic>
        <p:nvPicPr>
          <p:cNvPr id="6" name="Picture 5" descr="Detail of early mobility columns from the data collection tool" title="Mobiliy"/>
          <p:cNvPicPr>
            <a:picLocks noChangeAspect="1"/>
          </p:cNvPicPr>
          <p:nvPr/>
        </p:nvPicPr>
        <p:blipFill rotWithShape="1">
          <a:blip r:embed="rId3"/>
          <a:srcRect r="72548"/>
          <a:stretch/>
        </p:blipFill>
        <p:spPr>
          <a:xfrm>
            <a:off x="5486400" y="1371600"/>
            <a:ext cx="2438400" cy="4461303"/>
          </a:xfrm>
          <a:prstGeom prst="rect">
            <a:avLst/>
          </a:prstGeom>
          <a:ln>
            <a:solidFill>
              <a:srgbClr val="BFBFBF"/>
            </a:solidFill>
          </a:ln>
        </p:spPr>
      </p:pic>
    </p:spTree>
    <p:extLst>
      <p:ext uri="{BB962C8B-B14F-4D97-AF65-F5344CB8AC3E}">
        <p14:creationId xmlns:p14="http://schemas.microsoft.com/office/powerpoint/2010/main" val="1187665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Highest Level </a:t>
            </a:r>
            <a:r>
              <a:rPr lang="en-US" dirty="0" smtClean="0"/>
              <a:t>of Mobility</a:t>
            </a:r>
            <a:r>
              <a:rPr lang="en-US" baseline="30000" dirty="0" smtClean="0"/>
              <a:t>1</a:t>
            </a:r>
            <a:endParaRPr lang="en-US" baseline="30000" dirty="0"/>
          </a:p>
        </p:txBody>
      </p:sp>
      <p:sp>
        <p:nvSpPr>
          <p:cNvPr id="3" name="Content Placeholder 2"/>
          <p:cNvSpPr>
            <a:spLocks noGrp="1"/>
          </p:cNvSpPr>
          <p:nvPr>
            <p:ph sz="half" idx="1"/>
          </p:nvPr>
        </p:nvSpPr>
        <p:spPr>
          <a:xfrm>
            <a:off x="4267200" y="1196162"/>
            <a:ext cx="4038600" cy="4525963"/>
          </a:xfrm>
        </p:spPr>
        <p:txBody>
          <a:bodyPr>
            <a:normAutofit fontScale="92500"/>
          </a:bodyPr>
          <a:lstStyle/>
          <a:p>
            <a:pPr marL="0" lvl="0" indent="0">
              <a:buNone/>
              <a:tabLst>
                <a:tab pos="463550" algn="l"/>
              </a:tabLst>
            </a:pPr>
            <a:r>
              <a:rPr lang="en-US" sz="2400" dirty="0" smtClean="0">
                <a:solidFill>
                  <a:srgbClr val="009EC2"/>
                </a:solidFill>
              </a:rPr>
              <a:t>0</a:t>
            </a:r>
            <a:r>
              <a:rPr lang="en-US" sz="2400" dirty="0">
                <a:solidFill>
                  <a:srgbClr val="009EC2"/>
                </a:solidFill>
              </a:rPr>
              <a:t>. </a:t>
            </a:r>
            <a:r>
              <a:rPr lang="en-US" sz="2400" dirty="0"/>
              <a:t>Nothing</a:t>
            </a:r>
          </a:p>
          <a:p>
            <a:pPr marL="0" lvl="0" indent="0">
              <a:buNone/>
              <a:tabLst>
                <a:tab pos="463550" algn="l"/>
              </a:tabLst>
            </a:pPr>
            <a:r>
              <a:rPr lang="en-US" sz="2400" dirty="0" smtClean="0">
                <a:solidFill>
                  <a:srgbClr val="009EC2"/>
                </a:solidFill>
              </a:rPr>
              <a:t>1. </a:t>
            </a:r>
            <a:r>
              <a:rPr lang="en-US" sz="2400" dirty="0" smtClean="0"/>
              <a:t>Transfer </a:t>
            </a:r>
            <a:r>
              <a:rPr lang="en-US" sz="2400" dirty="0"/>
              <a:t>bed to chair without standing</a:t>
            </a:r>
          </a:p>
          <a:p>
            <a:pPr marL="0" lvl="0" indent="0">
              <a:buNone/>
              <a:tabLst>
                <a:tab pos="463550" algn="l"/>
              </a:tabLst>
            </a:pPr>
            <a:r>
              <a:rPr lang="en-US" sz="2400" dirty="0" smtClean="0">
                <a:solidFill>
                  <a:srgbClr val="009EC2"/>
                </a:solidFill>
              </a:rPr>
              <a:t>2. </a:t>
            </a:r>
            <a:r>
              <a:rPr lang="en-US" sz="2400" dirty="0" smtClean="0"/>
              <a:t>Sitting </a:t>
            </a:r>
            <a:r>
              <a:rPr lang="en-US" sz="2400" dirty="0"/>
              <a:t>in bed/exercises in bed</a:t>
            </a:r>
          </a:p>
          <a:p>
            <a:pPr marL="0" lvl="0" indent="0">
              <a:buNone/>
              <a:tabLst>
                <a:tab pos="463550" algn="l"/>
              </a:tabLst>
            </a:pPr>
            <a:r>
              <a:rPr lang="en-US" sz="2400" dirty="0" smtClean="0">
                <a:solidFill>
                  <a:srgbClr val="009EC2"/>
                </a:solidFill>
              </a:rPr>
              <a:t>3. </a:t>
            </a:r>
            <a:r>
              <a:rPr lang="en-US" sz="2400" dirty="0" smtClean="0"/>
              <a:t>Sitting </a:t>
            </a:r>
            <a:r>
              <a:rPr lang="en-US" sz="2400" dirty="0"/>
              <a:t>at edge of bed</a:t>
            </a:r>
          </a:p>
          <a:p>
            <a:pPr marL="0" lvl="0" indent="0">
              <a:buNone/>
              <a:tabLst>
                <a:tab pos="463550" algn="l"/>
              </a:tabLst>
            </a:pPr>
            <a:r>
              <a:rPr lang="en-US" sz="2400" dirty="0" smtClean="0">
                <a:solidFill>
                  <a:srgbClr val="009EC2"/>
                </a:solidFill>
              </a:rPr>
              <a:t>4. </a:t>
            </a:r>
            <a:r>
              <a:rPr lang="en-US" sz="2400" dirty="0" smtClean="0"/>
              <a:t>Standing</a:t>
            </a:r>
            <a:endParaRPr lang="en-US" sz="2400" dirty="0"/>
          </a:p>
          <a:p>
            <a:pPr marL="0" lvl="0" indent="0">
              <a:buNone/>
              <a:tabLst>
                <a:tab pos="463550" algn="l"/>
              </a:tabLst>
            </a:pPr>
            <a:r>
              <a:rPr lang="en-US" sz="2400" dirty="0" smtClean="0">
                <a:solidFill>
                  <a:srgbClr val="009EC2"/>
                </a:solidFill>
              </a:rPr>
              <a:t>5. </a:t>
            </a:r>
            <a:r>
              <a:rPr lang="en-US" sz="2400" dirty="0" smtClean="0"/>
              <a:t>Transfer </a:t>
            </a:r>
            <a:r>
              <a:rPr lang="en-US" sz="2400" dirty="0"/>
              <a:t>from bed to chair with standing</a:t>
            </a:r>
          </a:p>
          <a:p>
            <a:pPr marL="0" lvl="0" indent="0">
              <a:buNone/>
              <a:tabLst>
                <a:tab pos="463550" algn="l"/>
              </a:tabLst>
            </a:pPr>
            <a:r>
              <a:rPr lang="en-US" sz="2400" dirty="0" smtClean="0">
                <a:solidFill>
                  <a:srgbClr val="009EC2"/>
                </a:solidFill>
              </a:rPr>
              <a:t>6. </a:t>
            </a:r>
            <a:r>
              <a:rPr lang="en-US" sz="2400" dirty="0" smtClean="0"/>
              <a:t>Marching </a:t>
            </a:r>
            <a:r>
              <a:rPr lang="en-US" sz="2400" dirty="0"/>
              <a:t>in place</a:t>
            </a:r>
          </a:p>
          <a:p>
            <a:pPr marL="0" lvl="0" indent="0">
              <a:buNone/>
              <a:tabLst>
                <a:tab pos="463550" algn="l"/>
              </a:tabLst>
            </a:pPr>
            <a:r>
              <a:rPr lang="en-US" sz="2400" dirty="0" smtClean="0">
                <a:solidFill>
                  <a:srgbClr val="009EC2"/>
                </a:solidFill>
              </a:rPr>
              <a:t>7. </a:t>
            </a:r>
            <a:r>
              <a:rPr lang="en-US" sz="2400" dirty="0" smtClean="0"/>
              <a:t>Walking</a:t>
            </a:r>
            <a:endParaRPr lang="en-US" sz="2400" dirty="0"/>
          </a:p>
          <a:p>
            <a:pPr marL="0" lvl="0" indent="0">
              <a:buNone/>
              <a:tabLst>
                <a:tab pos="463550" algn="l"/>
              </a:tabLst>
            </a:pPr>
            <a:r>
              <a:rPr lang="en-US" sz="2400" dirty="0" smtClean="0">
                <a:solidFill>
                  <a:srgbClr val="009EC2"/>
                </a:solidFill>
              </a:rPr>
              <a:t>8. </a:t>
            </a:r>
            <a:r>
              <a:rPr lang="en-US" sz="2400" dirty="0" smtClean="0"/>
              <a:t>Unknown</a:t>
            </a:r>
            <a:endParaRPr lang="en-US" sz="2400" dirty="0"/>
          </a:p>
          <a:p>
            <a:pPr marL="0" lvl="0" indent="0">
              <a:buNone/>
              <a:tabLst>
                <a:tab pos="463550" algn="l"/>
              </a:tabLst>
            </a:pPr>
            <a:endParaRPr lang="en-US" sz="2400" dirty="0"/>
          </a:p>
        </p:txBody>
      </p:sp>
      <p:pic>
        <p:nvPicPr>
          <p:cNvPr id="5" name="Picture 4" descr="Image of the highest level of mobility code descriptions from the Early Mobility Data Collection Tool." title="Highest Level of Mobility"/>
          <p:cNvPicPr>
            <a:picLocks noChangeAspect="1"/>
          </p:cNvPicPr>
          <p:nvPr/>
        </p:nvPicPr>
        <p:blipFill>
          <a:blip r:embed="rId2"/>
          <a:stretch>
            <a:fillRect/>
          </a:stretch>
        </p:blipFill>
        <p:spPr>
          <a:xfrm>
            <a:off x="1676400" y="1143000"/>
            <a:ext cx="2256568" cy="4902200"/>
          </a:xfrm>
          <a:prstGeom prst="rect">
            <a:avLst/>
          </a:prstGeom>
          <a:ln>
            <a:solidFill>
              <a:schemeClr val="bg1">
                <a:lumMod val="75000"/>
              </a:schemeClr>
            </a:solidFill>
          </a:ln>
        </p:spPr>
      </p:pic>
      <p:sp>
        <p:nvSpPr>
          <p:cNvPr id="7" name="TextBox 6"/>
          <p:cNvSpPr txBox="1"/>
          <p:nvPr/>
        </p:nvSpPr>
        <p:spPr>
          <a:xfrm>
            <a:off x="4960144" y="5821363"/>
            <a:ext cx="4220432" cy="553998"/>
          </a:xfrm>
          <a:prstGeom prst="rect">
            <a:avLst/>
          </a:prstGeom>
          <a:noFill/>
        </p:spPr>
        <p:txBody>
          <a:bodyPr wrap="square" rtlCol="0">
            <a:spAutoFit/>
          </a:bodyPr>
          <a:lstStyle/>
          <a:p>
            <a:pPr lvl="0" defTabSz="457200">
              <a:spcAft>
                <a:spcPts val="600"/>
              </a:spcAft>
              <a:buClr>
                <a:srgbClr val="4BACC6"/>
              </a:buClr>
            </a:pPr>
            <a:r>
              <a:rPr lang="en-US" sz="1000" dirty="0">
                <a:solidFill>
                  <a:srgbClr val="000000"/>
                </a:solidFill>
              </a:rPr>
              <a:t>1. Tipping C, Bailey M, Bellomo R, et al. The ICU mobility scale has construct and predictive validity and is responsive. A multicenter observational study. Ann Am Thorac Soc. 2016 Jun;13(6):887-93. PMID: 27015233.</a:t>
            </a:r>
          </a:p>
        </p:txBody>
      </p:sp>
    </p:spTree>
    <p:extLst>
      <p:ext uri="{BB962C8B-B14F-4D97-AF65-F5344CB8AC3E}">
        <p14:creationId xmlns:p14="http://schemas.microsoft.com/office/powerpoint/2010/main" val="3019212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Perceived Barrier to Achieving Higher Mobility</a:t>
            </a:r>
            <a:endParaRPr lang="en-US" dirty="0"/>
          </a:p>
        </p:txBody>
      </p:sp>
      <p:sp>
        <p:nvSpPr>
          <p:cNvPr id="4" name="Content Placeholder 3"/>
          <p:cNvSpPr>
            <a:spLocks noGrp="1"/>
          </p:cNvSpPr>
          <p:nvPr>
            <p:ph sz="half" idx="1"/>
          </p:nvPr>
        </p:nvSpPr>
        <p:spPr>
          <a:xfrm>
            <a:off x="685800" y="1374646"/>
            <a:ext cx="4038600" cy="4525963"/>
          </a:xfrm>
        </p:spPr>
        <p:txBody>
          <a:bodyPr>
            <a:normAutofit/>
          </a:bodyPr>
          <a:lstStyle/>
          <a:p>
            <a:pPr marL="0" indent="0">
              <a:buNone/>
            </a:pPr>
            <a:r>
              <a:rPr lang="en-US" sz="3200" dirty="0" smtClean="0">
                <a:solidFill>
                  <a:srgbClr val="009EC2"/>
                </a:solidFill>
                <a:cs typeface="Times New Roman" pitchFamily="18" charset="0"/>
              </a:rPr>
              <a:t>What </a:t>
            </a:r>
            <a:r>
              <a:rPr lang="en-US" sz="3200" dirty="0">
                <a:solidFill>
                  <a:srgbClr val="009EC2"/>
                </a:solidFill>
                <a:cs typeface="Times New Roman" pitchFamily="18" charset="0"/>
              </a:rPr>
              <a:t>prevented the patient from being mobilized to a higher level</a:t>
            </a:r>
            <a:r>
              <a:rPr lang="en-US" sz="3200" dirty="0" smtClean="0">
                <a:solidFill>
                  <a:srgbClr val="009EC2"/>
                </a:solidFill>
                <a:cs typeface="Times New Roman" pitchFamily="18" charset="0"/>
              </a:rPr>
              <a:t>?</a:t>
            </a:r>
          </a:p>
          <a:p>
            <a:r>
              <a:rPr lang="en-US" dirty="0" smtClean="0"/>
              <a:t>Enter a </a:t>
            </a:r>
            <a:r>
              <a:rPr lang="en-US" dirty="0"/>
              <a:t>code </a:t>
            </a:r>
            <a:r>
              <a:rPr lang="en-US" dirty="0" smtClean="0"/>
              <a:t>0–15 from second page of data collection tool</a:t>
            </a:r>
            <a:endParaRPr lang="en-US" dirty="0"/>
          </a:p>
          <a:p>
            <a:pPr marL="0" indent="0">
              <a:buNone/>
            </a:pPr>
            <a:endParaRPr lang="en-US" sz="3200" b="1" dirty="0">
              <a:cs typeface="Times New Roman" pitchFamily="18" charset="0"/>
            </a:endParaRPr>
          </a:p>
          <a:p>
            <a:endParaRPr lang="en-US" sz="3200" dirty="0"/>
          </a:p>
        </p:txBody>
      </p:sp>
      <p:pic>
        <p:nvPicPr>
          <p:cNvPr id="12" name="Picture 11" descr="Blue arrow pointing to perceived barrier column" title="Arrow"/>
          <p:cNvPicPr>
            <a:picLocks noChangeAspect="1"/>
          </p:cNvPicPr>
          <p:nvPr/>
        </p:nvPicPr>
        <p:blipFill>
          <a:blip r:embed="rId2">
            <a:duotone>
              <a:schemeClr val="accent5">
                <a:shade val="45000"/>
                <a:satMod val="135000"/>
              </a:schemeClr>
              <a:prstClr val="white"/>
            </a:duotone>
          </a:blip>
          <a:stretch>
            <a:fillRect/>
          </a:stretch>
        </p:blipFill>
        <p:spPr>
          <a:xfrm rot="164702">
            <a:off x="6955869" y="1011236"/>
            <a:ext cx="883963" cy="926056"/>
          </a:xfrm>
          <a:prstGeom prst="rect">
            <a:avLst/>
          </a:prstGeom>
        </p:spPr>
      </p:pic>
      <p:pic>
        <p:nvPicPr>
          <p:cNvPr id="6" name="Picture 5" descr="Detail of early mobility columns from the data collection tool" title="Mobiliy"/>
          <p:cNvPicPr>
            <a:picLocks noChangeAspect="1"/>
          </p:cNvPicPr>
          <p:nvPr/>
        </p:nvPicPr>
        <p:blipFill rotWithShape="1">
          <a:blip r:embed="rId3"/>
          <a:srcRect r="72548"/>
          <a:stretch/>
        </p:blipFill>
        <p:spPr>
          <a:xfrm>
            <a:off x="4803646" y="1371600"/>
            <a:ext cx="2438400" cy="4461303"/>
          </a:xfrm>
          <a:prstGeom prst="rect">
            <a:avLst/>
          </a:prstGeom>
          <a:ln>
            <a:solidFill>
              <a:srgbClr val="BFBFBF"/>
            </a:solidFill>
          </a:ln>
        </p:spPr>
      </p:pic>
    </p:spTree>
    <p:extLst>
      <p:ext uri="{BB962C8B-B14F-4D97-AF65-F5344CB8AC3E}">
        <p14:creationId xmlns:p14="http://schemas.microsoft.com/office/powerpoint/2010/main" val="2624290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Perceived Barrier </a:t>
            </a:r>
            <a:r>
              <a:rPr lang="en-US" dirty="0" smtClean="0"/>
              <a:t>Code Examples</a:t>
            </a:r>
            <a:endParaRPr lang="en-US" dirty="0"/>
          </a:p>
        </p:txBody>
      </p:sp>
      <p:sp>
        <p:nvSpPr>
          <p:cNvPr id="9" name="Content Placeholder 8"/>
          <p:cNvSpPr>
            <a:spLocks noGrp="1"/>
          </p:cNvSpPr>
          <p:nvPr>
            <p:ph sz="half" idx="1"/>
          </p:nvPr>
        </p:nvSpPr>
        <p:spPr>
          <a:xfrm>
            <a:off x="877824" y="1332705"/>
            <a:ext cx="4038600" cy="4525963"/>
          </a:xfrm>
        </p:spPr>
        <p:txBody>
          <a:bodyPr>
            <a:normAutofit fontScale="70000" lnSpcReduction="20000"/>
          </a:bodyPr>
          <a:lstStyle/>
          <a:p>
            <a:pPr marL="0" indent="0">
              <a:buNone/>
            </a:pPr>
            <a:r>
              <a:rPr lang="en-US" sz="2600" dirty="0" smtClean="0"/>
              <a:t>Not applicable </a:t>
            </a:r>
            <a:r>
              <a:rPr lang="en-US" sz="2600" dirty="0" smtClean="0">
                <a:solidFill>
                  <a:srgbClr val="009EC2"/>
                </a:solidFill>
              </a:rPr>
              <a:t>(0)</a:t>
            </a:r>
          </a:p>
          <a:p>
            <a:pPr marL="0" indent="0">
              <a:buNone/>
            </a:pPr>
            <a:r>
              <a:rPr lang="en-US" sz="2600" dirty="0" smtClean="0"/>
              <a:t>Bed rest orders </a:t>
            </a:r>
            <a:r>
              <a:rPr lang="en-US" sz="2600" dirty="0" smtClean="0">
                <a:solidFill>
                  <a:srgbClr val="009EC2"/>
                </a:solidFill>
              </a:rPr>
              <a:t>(1)</a:t>
            </a:r>
          </a:p>
          <a:p>
            <a:pPr marL="0" indent="0">
              <a:buNone/>
            </a:pPr>
            <a:r>
              <a:rPr lang="en-US" sz="2600" dirty="0" smtClean="0"/>
              <a:t>Patient sedated </a:t>
            </a:r>
            <a:r>
              <a:rPr lang="en-US" sz="2600" dirty="0" smtClean="0">
                <a:solidFill>
                  <a:srgbClr val="009EC2"/>
                </a:solidFill>
              </a:rPr>
              <a:t>(3, 4)</a:t>
            </a:r>
          </a:p>
          <a:p>
            <a:pPr marL="0" indent="0">
              <a:buNone/>
            </a:pPr>
            <a:r>
              <a:rPr lang="en-US" sz="2600" dirty="0" smtClean="0"/>
              <a:t>Medically inappropriate</a:t>
            </a:r>
          </a:p>
          <a:p>
            <a:pPr lvl="1"/>
            <a:r>
              <a:rPr lang="en-US" sz="2300" dirty="0" smtClean="0"/>
              <a:t>Orthopedic </a:t>
            </a:r>
            <a:r>
              <a:rPr lang="en-US" sz="2300" dirty="0" smtClean="0">
                <a:solidFill>
                  <a:srgbClr val="009EC2"/>
                </a:solidFill>
              </a:rPr>
              <a:t>(5)</a:t>
            </a:r>
          </a:p>
          <a:p>
            <a:pPr lvl="1"/>
            <a:r>
              <a:rPr lang="en-US" sz="2300" dirty="0" smtClean="0"/>
              <a:t>Circulatory or respiratory</a:t>
            </a:r>
            <a:r>
              <a:rPr lang="en-US" sz="2300" dirty="0" smtClean="0">
                <a:solidFill>
                  <a:srgbClr val="009EC2"/>
                </a:solidFill>
              </a:rPr>
              <a:t> (6)</a:t>
            </a:r>
          </a:p>
          <a:p>
            <a:pPr lvl="1"/>
            <a:r>
              <a:rPr lang="en-US" sz="2300" dirty="0" smtClean="0"/>
              <a:t>Deep vein thrombosis </a:t>
            </a:r>
            <a:r>
              <a:rPr lang="en-US" sz="2300" dirty="0" smtClean="0">
                <a:solidFill>
                  <a:srgbClr val="009EC2"/>
                </a:solidFill>
              </a:rPr>
              <a:t>(7)</a:t>
            </a:r>
          </a:p>
          <a:p>
            <a:pPr lvl="1"/>
            <a:r>
              <a:rPr lang="en-US" sz="2300" dirty="0" smtClean="0"/>
              <a:t>Femoral sheath </a:t>
            </a:r>
            <a:r>
              <a:rPr lang="en-US" sz="2300" dirty="0" smtClean="0">
                <a:solidFill>
                  <a:srgbClr val="009EC2"/>
                </a:solidFill>
              </a:rPr>
              <a:t>(8)</a:t>
            </a:r>
          </a:p>
          <a:p>
            <a:pPr lvl="1"/>
            <a:r>
              <a:rPr lang="en-US" sz="2300" dirty="0" smtClean="0"/>
              <a:t>Unstable </a:t>
            </a:r>
            <a:r>
              <a:rPr lang="en-US" sz="2300" dirty="0" smtClean="0">
                <a:solidFill>
                  <a:srgbClr val="009EC2"/>
                </a:solidFill>
              </a:rPr>
              <a:t>(9)</a:t>
            </a:r>
          </a:p>
          <a:p>
            <a:pPr marL="0" indent="0">
              <a:buNone/>
            </a:pPr>
            <a:r>
              <a:rPr lang="en-US" sz="2600" dirty="0" smtClean="0"/>
              <a:t>Patient unavailable or declined </a:t>
            </a:r>
            <a:r>
              <a:rPr lang="en-US" sz="2600" dirty="0" smtClean="0">
                <a:solidFill>
                  <a:srgbClr val="009EC2"/>
                </a:solidFill>
              </a:rPr>
              <a:t>(10, 12)</a:t>
            </a:r>
          </a:p>
          <a:p>
            <a:pPr marL="0" indent="0">
              <a:buNone/>
            </a:pPr>
            <a:r>
              <a:rPr lang="en-US" sz="2600" dirty="0" smtClean="0"/>
              <a:t>Patient too weak </a:t>
            </a:r>
            <a:r>
              <a:rPr lang="en-US" sz="2600" dirty="0" smtClean="0">
                <a:solidFill>
                  <a:srgbClr val="009EC2"/>
                </a:solidFill>
              </a:rPr>
              <a:t>(13)</a:t>
            </a:r>
          </a:p>
          <a:p>
            <a:pPr marL="0" indent="0">
              <a:buNone/>
            </a:pPr>
            <a:endParaRPr lang="en-US" sz="2900" dirty="0">
              <a:solidFill>
                <a:srgbClr val="009EC2"/>
              </a:solidFill>
            </a:endParaRPr>
          </a:p>
          <a:p>
            <a:pPr marL="0" indent="0">
              <a:buNone/>
            </a:pPr>
            <a:r>
              <a:rPr lang="en-US" sz="2900" b="1" dirty="0"/>
              <a:t>If multiple codes apply, select the </a:t>
            </a:r>
            <a:r>
              <a:rPr lang="en-US" sz="2900" b="1" dirty="0">
                <a:solidFill>
                  <a:srgbClr val="009EC2"/>
                </a:solidFill>
              </a:rPr>
              <a:t>LOWEST</a:t>
            </a:r>
            <a:r>
              <a:rPr lang="en-US" sz="2900" b="1" dirty="0"/>
              <a:t> number</a:t>
            </a:r>
          </a:p>
          <a:p>
            <a:pPr marL="0" indent="0">
              <a:buNone/>
            </a:pPr>
            <a:endParaRPr lang="en-US" sz="2400" dirty="0" smtClean="0">
              <a:solidFill>
                <a:srgbClr val="009EC2"/>
              </a:solidFill>
            </a:endParaRPr>
          </a:p>
        </p:txBody>
      </p:sp>
      <p:pic>
        <p:nvPicPr>
          <p:cNvPr id="2" name="Picture 1" descr="Codes for perceived barriers to achieving a higher level of mobility" title="Perceived Barriers"/>
          <p:cNvPicPr>
            <a:picLocks noChangeAspect="1"/>
          </p:cNvPicPr>
          <p:nvPr/>
        </p:nvPicPr>
        <p:blipFill>
          <a:blip r:embed="rId2"/>
          <a:stretch>
            <a:fillRect/>
          </a:stretch>
        </p:blipFill>
        <p:spPr>
          <a:xfrm>
            <a:off x="4953000" y="990600"/>
            <a:ext cx="2379354" cy="5210175"/>
          </a:xfrm>
          <a:prstGeom prst="rect">
            <a:avLst/>
          </a:prstGeom>
          <a:ln>
            <a:solidFill>
              <a:srgbClr val="BFBFBF"/>
            </a:solidFill>
          </a:ln>
        </p:spPr>
      </p:pic>
    </p:spTree>
    <p:extLst>
      <p:ext uri="{BB962C8B-B14F-4D97-AF65-F5344CB8AC3E}">
        <p14:creationId xmlns:p14="http://schemas.microsoft.com/office/powerpoint/2010/main" val="758581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and Occupational Therapy</a:t>
            </a:r>
            <a:endParaRPr lang="en-US" dirty="0"/>
          </a:p>
        </p:txBody>
      </p:sp>
      <p:sp>
        <p:nvSpPr>
          <p:cNvPr id="3" name="Content Placeholder 2"/>
          <p:cNvSpPr>
            <a:spLocks noGrp="1"/>
          </p:cNvSpPr>
          <p:nvPr>
            <p:ph sz="half" idx="1"/>
          </p:nvPr>
        </p:nvSpPr>
        <p:spPr>
          <a:xfrm>
            <a:off x="914400" y="1335024"/>
            <a:ext cx="4419600" cy="4525963"/>
          </a:xfrm>
        </p:spPr>
        <p:txBody>
          <a:bodyPr>
            <a:normAutofit/>
          </a:bodyPr>
          <a:lstStyle/>
          <a:p>
            <a:r>
              <a:rPr lang="en-US" dirty="0" smtClean="0"/>
              <a:t>Physical therapy (PT)</a:t>
            </a:r>
          </a:p>
          <a:p>
            <a:pPr lvl="1"/>
            <a:r>
              <a:rPr lang="en-US" dirty="0" smtClean="0"/>
              <a:t>Did the physical therapist evaluate or treat the patient within the last 24 hours?</a:t>
            </a:r>
          </a:p>
          <a:p>
            <a:r>
              <a:rPr lang="en-US" dirty="0" smtClean="0"/>
              <a:t>Occupational therapy (OT)</a:t>
            </a:r>
          </a:p>
          <a:p>
            <a:pPr lvl="1"/>
            <a:r>
              <a:rPr lang="en-US" dirty="0" smtClean="0"/>
              <a:t>Did the occupational therapist evaluate or treat the patient within the last 24 hours?</a:t>
            </a:r>
            <a:endParaRPr lang="en-US" dirty="0"/>
          </a:p>
        </p:txBody>
      </p:sp>
      <p:pic>
        <p:nvPicPr>
          <p:cNvPr id="5" name="Picture 4" descr="Detail of PT and OT columns from data collection tool" title="PT and OT"/>
          <p:cNvPicPr>
            <a:picLocks noChangeAspect="1"/>
          </p:cNvPicPr>
          <p:nvPr/>
        </p:nvPicPr>
        <p:blipFill rotWithShape="1">
          <a:blip r:embed="rId2"/>
          <a:srcRect l="28847" r="48831"/>
          <a:stretch/>
        </p:blipFill>
        <p:spPr>
          <a:xfrm>
            <a:off x="5638800" y="1428750"/>
            <a:ext cx="1905000" cy="4286250"/>
          </a:xfrm>
          <a:prstGeom prst="rect">
            <a:avLst/>
          </a:prstGeom>
          <a:ln>
            <a:solidFill>
              <a:srgbClr val="BFBFBF"/>
            </a:solidFill>
          </a:ln>
        </p:spPr>
      </p:pic>
    </p:spTree>
    <p:extLst>
      <p:ext uri="{BB962C8B-B14F-4D97-AF65-F5344CB8AC3E}">
        <p14:creationId xmlns:p14="http://schemas.microsoft.com/office/powerpoint/2010/main" val="2683791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4" name="Content Placeholder 3"/>
          <p:cNvSpPr>
            <a:spLocks noGrp="1"/>
          </p:cNvSpPr>
          <p:nvPr>
            <p:ph sz="half" idx="1"/>
          </p:nvPr>
        </p:nvSpPr>
        <p:spPr>
          <a:xfrm>
            <a:off x="685800" y="1194816"/>
            <a:ext cx="4038600" cy="4525963"/>
          </a:xfrm>
        </p:spPr>
        <p:txBody>
          <a:bodyPr>
            <a:normAutofit/>
          </a:bodyPr>
          <a:lstStyle/>
          <a:p>
            <a:pPr>
              <a:spcAft>
                <a:spcPts val="1200"/>
              </a:spcAft>
            </a:pPr>
            <a:r>
              <a:rPr lang="en-US" dirty="0">
                <a:cs typeface="Times New Roman" pitchFamily="18" charset="0"/>
              </a:rPr>
              <a:t>Did the patient have an “event” </a:t>
            </a:r>
            <a:r>
              <a:rPr lang="en-US" dirty="0" smtClean="0">
                <a:cs typeface="Times New Roman" pitchFamily="18" charset="0"/>
              </a:rPr>
              <a:t>while </a:t>
            </a:r>
            <a:r>
              <a:rPr lang="en-US" dirty="0">
                <a:cs typeface="Times New Roman" pitchFamily="18" charset="0"/>
              </a:rPr>
              <a:t>being mobilized within the last 24 hours?</a:t>
            </a:r>
          </a:p>
          <a:p>
            <a:pPr>
              <a:spcAft>
                <a:spcPts val="1200"/>
              </a:spcAft>
            </a:pPr>
            <a:r>
              <a:rPr lang="en-US" dirty="0">
                <a:cs typeface="Times New Roman" pitchFamily="18" charset="0"/>
              </a:rPr>
              <a:t>Event codes are listed on the back of the data collection </a:t>
            </a:r>
            <a:r>
              <a:rPr lang="en-US" dirty="0" smtClean="0">
                <a:cs typeface="Times New Roman" pitchFamily="18" charset="0"/>
              </a:rPr>
              <a:t>sheet</a:t>
            </a:r>
          </a:p>
          <a:p>
            <a:pPr>
              <a:spcAft>
                <a:spcPts val="1200"/>
              </a:spcAft>
            </a:pPr>
            <a:r>
              <a:rPr lang="en-US" dirty="0" smtClean="0">
                <a:cs typeface="Times New Roman" pitchFamily="18" charset="0"/>
              </a:rPr>
              <a:t>Can include up to three events if necessary</a:t>
            </a:r>
            <a:endParaRPr lang="en-US" dirty="0">
              <a:cs typeface="Times New Roman" pitchFamily="18" charset="0"/>
            </a:endParaRPr>
          </a:p>
          <a:p>
            <a:pPr>
              <a:spcAft>
                <a:spcPts val="1200"/>
              </a:spcAft>
            </a:pPr>
            <a:endParaRPr lang="en-US" dirty="0"/>
          </a:p>
        </p:txBody>
      </p:sp>
      <p:pic>
        <p:nvPicPr>
          <p:cNvPr id="3" name="Picture 2" descr="Detail of the event reporting column from the data collection tool" title="Adverse Events"/>
          <p:cNvPicPr>
            <a:picLocks noChangeAspect="1"/>
          </p:cNvPicPr>
          <p:nvPr/>
        </p:nvPicPr>
        <p:blipFill>
          <a:blip r:embed="rId2"/>
          <a:stretch>
            <a:fillRect/>
          </a:stretch>
        </p:blipFill>
        <p:spPr>
          <a:xfrm>
            <a:off x="4953000" y="1219200"/>
            <a:ext cx="2975594" cy="4595019"/>
          </a:xfrm>
          <a:prstGeom prst="rect">
            <a:avLst/>
          </a:prstGeom>
          <a:ln>
            <a:solidFill>
              <a:schemeClr val="bg1">
                <a:lumMod val="75000"/>
              </a:schemeClr>
            </a:solidFill>
          </a:ln>
        </p:spPr>
      </p:pic>
    </p:spTree>
    <p:extLst>
      <p:ext uri="{BB962C8B-B14F-4D97-AF65-F5344CB8AC3E}">
        <p14:creationId xmlns:p14="http://schemas.microsoft.com/office/powerpoint/2010/main" val="605033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normAutofit/>
          </a:bodyPr>
          <a:lstStyle/>
          <a:p>
            <a:r>
              <a:rPr lang="en-US" dirty="0"/>
              <a:t>Daily Early Mobility: </a:t>
            </a:r>
            <a:r>
              <a:rPr lang="en-US" dirty="0" smtClean="0"/>
              <a:t>Key </a:t>
            </a:r>
            <a:r>
              <a:rPr lang="en-US" dirty="0"/>
              <a:t>Interventions</a:t>
            </a:r>
            <a:endParaRPr lang="en-US" dirty="0" smtClean="0"/>
          </a:p>
        </p:txBody>
      </p:sp>
      <p:sp>
        <p:nvSpPr>
          <p:cNvPr id="14339" name="Content Placeholder 4"/>
          <p:cNvSpPr>
            <a:spLocks noGrp="1"/>
          </p:cNvSpPr>
          <p:nvPr>
            <p:ph idx="1"/>
          </p:nvPr>
        </p:nvSpPr>
        <p:spPr>
          <a:xfrm>
            <a:off x="533400" y="1219200"/>
            <a:ext cx="8229600" cy="4734296"/>
          </a:xfrm>
        </p:spPr>
        <p:txBody>
          <a:bodyPr>
            <a:normAutofit fontScale="92500"/>
          </a:bodyPr>
          <a:lstStyle/>
          <a:p>
            <a:pPr>
              <a:spcAft>
                <a:spcPts val="1200"/>
              </a:spcAft>
            </a:pPr>
            <a:r>
              <a:rPr lang="en-US" dirty="0"/>
              <a:t>Use </a:t>
            </a:r>
            <a:r>
              <a:rPr lang="en-US" dirty="0" smtClean="0"/>
              <a:t>multidisciplinary </a:t>
            </a:r>
            <a:r>
              <a:rPr lang="en-US" dirty="0"/>
              <a:t>and coordinated approach</a:t>
            </a:r>
          </a:p>
          <a:p>
            <a:pPr>
              <a:spcAft>
                <a:spcPts val="1200"/>
              </a:spcAft>
            </a:pPr>
            <a:r>
              <a:rPr lang="en-US" dirty="0"/>
              <a:t>Interrupt </a:t>
            </a:r>
            <a:r>
              <a:rPr lang="en-US" dirty="0" smtClean="0"/>
              <a:t>sedation daily and </a:t>
            </a:r>
            <a:r>
              <a:rPr lang="en-US" dirty="0"/>
              <a:t>minimize sedative use</a:t>
            </a:r>
          </a:p>
          <a:p>
            <a:pPr>
              <a:spcAft>
                <a:spcPts val="1200"/>
              </a:spcAft>
            </a:pPr>
            <a:r>
              <a:rPr lang="en-US" dirty="0"/>
              <a:t>Assess sedation and delirium with structured scales </a:t>
            </a:r>
          </a:p>
          <a:p>
            <a:pPr>
              <a:spcAft>
                <a:spcPts val="1200"/>
              </a:spcAft>
            </a:pPr>
            <a:r>
              <a:rPr lang="en-US" dirty="0"/>
              <a:t>Screen for highest level of mobilization</a:t>
            </a:r>
          </a:p>
          <a:p>
            <a:pPr>
              <a:spcAft>
                <a:spcPts val="1200"/>
              </a:spcAft>
            </a:pPr>
            <a:r>
              <a:rPr lang="en-US" dirty="0"/>
              <a:t>Employ a nurse-driven protocol to achieve highest level of mobility </a:t>
            </a:r>
          </a:p>
          <a:p>
            <a:pPr>
              <a:spcAft>
                <a:spcPts val="1200"/>
              </a:spcAft>
            </a:pPr>
            <a:endParaRPr lang="en-US" sz="3200" dirty="0"/>
          </a:p>
        </p:txBody>
      </p:sp>
    </p:spTree>
    <p:extLst>
      <p:ext uri="{BB962C8B-B14F-4D97-AF65-F5344CB8AC3E}">
        <p14:creationId xmlns:p14="http://schemas.microsoft.com/office/powerpoint/2010/main" val="351700639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Codes</a:t>
            </a:r>
            <a:endParaRPr lang="en-US" dirty="0"/>
          </a:p>
        </p:txBody>
      </p:sp>
      <p:sp>
        <p:nvSpPr>
          <p:cNvPr id="3" name="Content Placeholder 2"/>
          <p:cNvSpPr>
            <a:spLocks noGrp="1"/>
          </p:cNvSpPr>
          <p:nvPr>
            <p:ph sz="half" idx="1"/>
          </p:nvPr>
        </p:nvSpPr>
        <p:spPr>
          <a:xfrm>
            <a:off x="685800" y="1143000"/>
            <a:ext cx="4194958" cy="4525963"/>
          </a:xfrm>
        </p:spPr>
        <p:txBody>
          <a:bodyPr>
            <a:normAutofit fontScale="92500"/>
          </a:bodyPr>
          <a:lstStyle/>
          <a:p>
            <a:pPr marL="0" indent="0">
              <a:buNone/>
            </a:pPr>
            <a:r>
              <a:rPr lang="en-US" sz="2000" dirty="0" smtClean="0">
                <a:solidFill>
                  <a:srgbClr val="009EC2"/>
                </a:solidFill>
              </a:rPr>
              <a:t>Examples</a:t>
            </a:r>
          </a:p>
          <a:p>
            <a:r>
              <a:rPr lang="en-US" sz="2000" dirty="0" smtClean="0"/>
              <a:t>None </a:t>
            </a:r>
            <a:r>
              <a:rPr lang="en-US" sz="2000" dirty="0" smtClean="0">
                <a:solidFill>
                  <a:srgbClr val="009EC2"/>
                </a:solidFill>
              </a:rPr>
              <a:t>(0)</a:t>
            </a:r>
          </a:p>
          <a:p>
            <a:r>
              <a:rPr lang="en-US" sz="2000" dirty="0" smtClean="0"/>
              <a:t>Endotracheal tube dislodgement </a:t>
            </a:r>
            <a:r>
              <a:rPr lang="en-US" sz="2000" dirty="0" smtClean="0">
                <a:solidFill>
                  <a:srgbClr val="009EC2"/>
                </a:solidFill>
              </a:rPr>
              <a:t>(1)</a:t>
            </a:r>
          </a:p>
          <a:p>
            <a:r>
              <a:rPr lang="en-US" sz="2000" dirty="0" smtClean="0"/>
              <a:t>Nasal or oral feeding tube dislodgement </a:t>
            </a:r>
            <a:r>
              <a:rPr lang="en-US" sz="2000" dirty="0" smtClean="0">
                <a:solidFill>
                  <a:srgbClr val="009EC2"/>
                </a:solidFill>
              </a:rPr>
              <a:t>(3, 4)</a:t>
            </a:r>
          </a:p>
          <a:p>
            <a:r>
              <a:rPr lang="en-US" sz="2000" dirty="0" smtClean="0"/>
              <a:t>Arterial catheter dislodgement</a:t>
            </a:r>
            <a:r>
              <a:rPr lang="en-US" sz="2000" dirty="0" smtClean="0">
                <a:solidFill>
                  <a:srgbClr val="009EC2"/>
                </a:solidFill>
              </a:rPr>
              <a:t> (8, 9)</a:t>
            </a:r>
          </a:p>
          <a:p>
            <a:r>
              <a:rPr lang="en-US" sz="2000" dirty="0" smtClean="0"/>
              <a:t>Chest tube dislodgement </a:t>
            </a:r>
            <a:r>
              <a:rPr lang="en-US" sz="2000" dirty="0" smtClean="0">
                <a:solidFill>
                  <a:srgbClr val="009EC2"/>
                </a:solidFill>
              </a:rPr>
              <a:t>(14)</a:t>
            </a:r>
          </a:p>
          <a:p>
            <a:r>
              <a:rPr lang="en-US" sz="2000" dirty="0" smtClean="0"/>
              <a:t>Hypotension or hypertension </a:t>
            </a:r>
            <a:r>
              <a:rPr lang="en-US" sz="2000" dirty="0" smtClean="0">
                <a:solidFill>
                  <a:srgbClr val="009EC2"/>
                </a:solidFill>
              </a:rPr>
              <a:t>(17, 18)</a:t>
            </a:r>
          </a:p>
          <a:p>
            <a:r>
              <a:rPr lang="en-US" sz="2000" dirty="0" smtClean="0"/>
              <a:t>Cardiac arrest </a:t>
            </a:r>
            <a:r>
              <a:rPr lang="en-US" sz="2000" dirty="0" smtClean="0">
                <a:solidFill>
                  <a:srgbClr val="009EC2"/>
                </a:solidFill>
              </a:rPr>
              <a:t>(20)</a:t>
            </a:r>
          </a:p>
          <a:p>
            <a:r>
              <a:rPr lang="en-US" sz="2000" dirty="0" smtClean="0"/>
              <a:t>Fall with or without staff assisting in lowering patient </a:t>
            </a:r>
            <a:r>
              <a:rPr lang="en-US" sz="2000" dirty="0" smtClean="0">
                <a:solidFill>
                  <a:srgbClr val="009EC2"/>
                </a:solidFill>
              </a:rPr>
              <a:t>(22, 23)</a:t>
            </a:r>
          </a:p>
          <a:p>
            <a:r>
              <a:rPr lang="en-US" sz="2000" dirty="0" smtClean="0"/>
              <a:t>Other </a:t>
            </a:r>
            <a:r>
              <a:rPr lang="en-US" sz="2000" dirty="0" smtClean="0">
                <a:solidFill>
                  <a:srgbClr val="009EC2"/>
                </a:solidFill>
              </a:rPr>
              <a:t>(25)</a:t>
            </a:r>
          </a:p>
          <a:p>
            <a:endParaRPr lang="en-US" sz="2000" dirty="0"/>
          </a:p>
        </p:txBody>
      </p:sp>
      <p:pic>
        <p:nvPicPr>
          <p:cNvPr id="4" name="Picture 3" descr="Event codes for recording events that occur during mobilization" title="Event Codes"/>
          <p:cNvPicPr>
            <a:picLocks noChangeAspect="1"/>
          </p:cNvPicPr>
          <p:nvPr/>
        </p:nvPicPr>
        <p:blipFill>
          <a:blip r:embed="rId2"/>
          <a:stretch>
            <a:fillRect/>
          </a:stretch>
        </p:blipFill>
        <p:spPr>
          <a:xfrm>
            <a:off x="5029200" y="1143000"/>
            <a:ext cx="2572400" cy="4802188"/>
          </a:xfrm>
          <a:prstGeom prst="rect">
            <a:avLst/>
          </a:prstGeom>
          <a:ln>
            <a:solidFill>
              <a:schemeClr val="bg1">
                <a:lumMod val="75000"/>
              </a:schemeClr>
            </a:solidFill>
          </a:ln>
        </p:spPr>
      </p:pic>
    </p:spTree>
    <p:extLst>
      <p:ext uri="{BB962C8B-B14F-4D97-AF65-F5344CB8AC3E}">
        <p14:creationId xmlns:p14="http://schemas.microsoft.com/office/powerpoint/2010/main" val="175882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Measures Guide</a:t>
            </a:r>
            <a:endParaRPr lang="en-US" dirty="0"/>
          </a:p>
        </p:txBody>
      </p:sp>
      <p:sp>
        <p:nvSpPr>
          <p:cNvPr id="5" name="Content Placeholder 4"/>
          <p:cNvSpPr>
            <a:spLocks noGrp="1"/>
          </p:cNvSpPr>
          <p:nvPr>
            <p:ph sz="half" idx="1"/>
          </p:nvPr>
        </p:nvSpPr>
        <p:spPr>
          <a:xfrm>
            <a:off x="381000" y="1219200"/>
            <a:ext cx="4114800" cy="4525963"/>
          </a:xfrm>
        </p:spPr>
        <p:txBody>
          <a:bodyPr>
            <a:noAutofit/>
          </a:bodyPr>
          <a:lstStyle/>
          <a:p>
            <a:pPr marL="0" indent="0">
              <a:buNone/>
            </a:pPr>
            <a:r>
              <a:rPr lang="en-US" sz="2400" dirty="0" smtClean="0">
                <a:solidFill>
                  <a:srgbClr val="009EC2"/>
                </a:solidFill>
              </a:rPr>
              <a:t>Data should drive all quality improvement efforts…</a:t>
            </a:r>
          </a:p>
          <a:p>
            <a:pPr marL="0" indent="0">
              <a:buNone/>
            </a:pPr>
            <a:r>
              <a:rPr lang="en-US" sz="2400" dirty="0" smtClean="0"/>
              <a:t>The Data Measures Guide provides detailed instructions on how to calculate and evaluate process and outcome measures in your unit using data gathered from the data collection tools provided for this safety program. The guide can be found on the AHRQ </a:t>
            </a:r>
            <a:r>
              <a:rPr lang="en-US" sz="2400" dirty="0"/>
              <a:t>W</a:t>
            </a:r>
            <a:r>
              <a:rPr lang="en-US" sz="2400" dirty="0" smtClean="0"/>
              <a:t>eb site at </a:t>
            </a:r>
            <a:r>
              <a:rPr lang="en-US" sz="2400" dirty="0" smtClean="0">
                <a:hlinkClick r:id="rId3"/>
              </a:rPr>
              <a:t>www.ahrq.gov/haimvp</a:t>
            </a:r>
            <a:r>
              <a:rPr lang="en-US" sz="2400" dirty="0" smtClean="0"/>
              <a:t>. </a:t>
            </a:r>
            <a:endParaRPr lang="en-US" sz="1400" u="sng" dirty="0">
              <a:solidFill>
                <a:srgbClr val="009EC2"/>
              </a:solidFill>
            </a:endParaRPr>
          </a:p>
        </p:txBody>
      </p:sp>
      <p:sp>
        <p:nvSpPr>
          <p:cNvPr id="6" name="Content Placeholder 5"/>
          <p:cNvSpPr>
            <a:spLocks noGrp="1"/>
          </p:cNvSpPr>
          <p:nvPr>
            <p:ph sz="half" idx="2"/>
          </p:nvPr>
        </p:nvSpPr>
        <p:spPr>
          <a:xfrm>
            <a:off x="4495800" y="1295400"/>
            <a:ext cx="4648200" cy="5257800"/>
          </a:xfrm>
        </p:spPr>
        <p:txBody>
          <a:bodyPr>
            <a:normAutofit fontScale="55000" lnSpcReduction="20000"/>
          </a:bodyPr>
          <a:lstStyle/>
          <a:p>
            <a:pPr marL="0" indent="0">
              <a:buNone/>
            </a:pPr>
            <a:r>
              <a:rPr lang="en-US" sz="4400" dirty="0" smtClean="0">
                <a:solidFill>
                  <a:srgbClr val="009EC2"/>
                </a:solidFill>
              </a:rPr>
              <a:t>The Guide can help you determine—</a:t>
            </a:r>
          </a:p>
          <a:p>
            <a:r>
              <a:rPr lang="en-US" sz="2900" dirty="0" smtClean="0"/>
              <a:t>Delirium </a:t>
            </a:r>
            <a:r>
              <a:rPr lang="en-US" sz="2900" dirty="0"/>
              <a:t>assessment participation rate</a:t>
            </a:r>
          </a:p>
          <a:p>
            <a:r>
              <a:rPr lang="en-US" sz="2900" dirty="0"/>
              <a:t>Percentage of CAM-ICU negative, ICDSC negative, or ASE ≤2 (no delirium)</a:t>
            </a:r>
          </a:p>
          <a:p>
            <a:r>
              <a:rPr lang="en-US" sz="2900" dirty="0"/>
              <a:t>Percentage of incorrectly reporting CAM-ICU/ICDSC/ASE UTA (Unable to Assess)</a:t>
            </a:r>
          </a:p>
          <a:p>
            <a:r>
              <a:rPr lang="en-US" sz="2900" dirty="0"/>
              <a:t>Adverse event incidence rate (intubated and non-intubated)</a:t>
            </a:r>
          </a:p>
          <a:p>
            <a:r>
              <a:rPr lang="en-US" sz="2900" dirty="0"/>
              <a:t>Percentage of patient days mobilized out of bed (intubated and non-intubated)</a:t>
            </a:r>
          </a:p>
          <a:p>
            <a:r>
              <a:rPr lang="en-US" sz="2900" dirty="0"/>
              <a:t>Percentage of achieving RASS/SAS target</a:t>
            </a:r>
          </a:p>
          <a:p>
            <a:r>
              <a:rPr lang="en-US" sz="2900" dirty="0"/>
              <a:t>Percentage of RASS/SAS actual being  {-1, 0, 1} or {4, 5}</a:t>
            </a:r>
          </a:p>
          <a:p>
            <a:r>
              <a:rPr lang="en-US" sz="2900" dirty="0"/>
              <a:t>Distribution of RASS/SAS Actual Scores</a:t>
            </a:r>
          </a:p>
          <a:p>
            <a:r>
              <a:rPr lang="en-US" sz="2900" dirty="0"/>
              <a:t>Physical or occupational therapy participation rate</a:t>
            </a:r>
          </a:p>
          <a:p>
            <a:r>
              <a:rPr lang="en-US" sz="2900" dirty="0"/>
              <a:t>Top </a:t>
            </a:r>
            <a:r>
              <a:rPr lang="en-US" sz="2900" dirty="0" smtClean="0"/>
              <a:t>10 </a:t>
            </a:r>
            <a:r>
              <a:rPr lang="en-US" sz="2900" dirty="0"/>
              <a:t>adverse events for ventilated and </a:t>
            </a:r>
            <a:r>
              <a:rPr lang="en-US" sz="2900" dirty="0" smtClean="0"/>
              <a:t>nonventilated </a:t>
            </a:r>
            <a:r>
              <a:rPr lang="en-US" sz="2900" dirty="0"/>
              <a:t>patients</a:t>
            </a:r>
          </a:p>
          <a:p>
            <a:r>
              <a:rPr lang="en-US" sz="2900" dirty="0"/>
              <a:t>Perceived barriers for ventilated patients</a:t>
            </a:r>
          </a:p>
          <a:p>
            <a:endParaRPr lang="en-US" dirty="0"/>
          </a:p>
        </p:txBody>
      </p:sp>
    </p:spTree>
    <p:extLst>
      <p:ext uri="{BB962C8B-B14F-4D97-AF65-F5344CB8AC3E}">
        <p14:creationId xmlns:p14="http://schemas.microsoft.com/office/powerpoint/2010/main" val="4067031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4" descr="Questions?" title="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 y="838200"/>
            <a:ext cx="9144000" cy="5065776"/>
          </a:xfrm>
          <a:prstGeom prst="rect">
            <a:avLst/>
          </a:prstGeom>
        </p:spPr>
      </p:pic>
    </p:spTree>
    <p:extLst>
      <p:ext uri="{BB962C8B-B14F-4D97-AF65-F5344CB8AC3E}">
        <p14:creationId xmlns:p14="http://schemas.microsoft.com/office/powerpoint/2010/main" val="105706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1. Tipping C, Bailey M, Bellomo R, et al. The ICU mobility scale has construct and predictive validity and is responsive. A multicenter observational study. Ann Am Thorac Soc. 2016 Jun;13(6):887-93. PMID: 27015233.</a:t>
            </a:r>
            <a:endParaRPr lang="en-US" sz="2000" dirty="0"/>
          </a:p>
        </p:txBody>
      </p:sp>
    </p:spTree>
    <p:extLst>
      <p:ext uri="{BB962C8B-B14F-4D97-AF65-F5344CB8AC3E}">
        <p14:creationId xmlns:p14="http://schemas.microsoft.com/office/powerpoint/2010/main" val="185237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dirty="0" smtClean="0"/>
              <a:t>Data Collection</a:t>
            </a:r>
          </a:p>
        </p:txBody>
      </p:sp>
      <p:sp>
        <p:nvSpPr>
          <p:cNvPr id="14339" name="Content Placeholder 4"/>
          <p:cNvSpPr>
            <a:spLocks noGrp="1"/>
          </p:cNvSpPr>
          <p:nvPr>
            <p:ph idx="1"/>
          </p:nvPr>
        </p:nvSpPr>
        <p:spPr>
          <a:xfrm>
            <a:off x="609600" y="1219200"/>
            <a:ext cx="8229600" cy="4734296"/>
          </a:xfrm>
        </p:spPr>
        <p:txBody>
          <a:bodyPr>
            <a:normAutofit fontScale="92500"/>
          </a:bodyPr>
          <a:lstStyle/>
          <a:p>
            <a:r>
              <a:rPr lang="en-US" dirty="0"/>
              <a:t>Drives quality improvement efforts</a:t>
            </a:r>
          </a:p>
          <a:p>
            <a:r>
              <a:rPr lang="en-US" dirty="0" smtClean="0"/>
              <a:t>Can be used for quality improvement processes or for </a:t>
            </a:r>
            <a:r>
              <a:rPr lang="en-US" dirty="0"/>
              <a:t>research</a:t>
            </a:r>
          </a:p>
          <a:p>
            <a:r>
              <a:rPr lang="en-US" dirty="0"/>
              <a:t>Provides quantifiable measures of care practices</a:t>
            </a:r>
          </a:p>
          <a:p>
            <a:r>
              <a:rPr lang="en-US" dirty="0"/>
              <a:t>Guides patient safety conversations</a:t>
            </a:r>
          </a:p>
          <a:p>
            <a:r>
              <a:rPr lang="en-US" dirty="0"/>
              <a:t>Justifies resource allocations </a:t>
            </a:r>
          </a:p>
          <a:p>
            <a:pPr lvl="1"/>
            <a:r>
              <a:rPr lang="en-US" sz="2400" dirty="0"/>
              <a:t>Human resources (time)</a:t>
            </a:r>
          </a:p>
          <a:p>
            <a:pPr lvl="1"/>
            <a:r>
              <a:rPr lang="en-US" sz="2400" dirty="0"/>
              <a:t>Financial resources (money)</a:t>
            </a:r>
          </a:p>
          <a:p>
            <a:pPr lvl="1"/>
            <a:r>
              <a:rPr lang="en-US" sz="2400" dirty="0"/>
              <a:t>Supplies and equipment (stuff)</a:t>
            </a:r>
          </a:p>
          <a:p>
            <a:endParaRPr lang="en-US" sz="3200" dirty="0"/>
          </a:p>
        </p:txBody>
      </p:sp>
    </p:spTree>
    <p:extLst>
      <p:ext uri="{BB962C8B-B14F-4D97-AF65-F5344CB8AC3E}">
        <p14:creationId xmlns:p14="http://schemas.microsoft.com/office/powerpoint/2010/main" val="175221950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Early Mobility Data Collection Tool</a:t>
            </a:r>
            <a:endParaRPr lang="en-US" dirty="0"/>
          </a:p>
        </p:txBody>
      </p:sp>
      <p:sp>
        <p:nvSpPr>
          <p:cNvPr id="8" name="Content Placeholder 7"/>
          <p:cNvSpPr>
            <a:spLocks noGrp="1"/>
          </p:cNvSpPr>
          <p:nvPr>
            <p:ph sz="half" idx="2"/>
          </p:nvPr>
        </p:nvSpPr>
        <p:spPr>
          <a:xfrm>
            <a:off x="5410200" y="1447800"/>
            <a:ext cx="3505200" cy="4525963"/>
          </a:xfrm>
        </p:spPr>
        <p:txBody>
          <a:bodyPr/>
          <a:lstStyle/>
          <a:p>
            <a:r>
              <a:rPr lang="en-US" sz="2400" dirty="0" smtClean="0"/>
              <a:t>Intubation</a:t>
            </a:r>
          </a:p>
          <a:p>
            <a:r>
              <a:rPr lang="en-US" sz="2400" dirty="0" smtClean="0"/>
              <a:t>Sedation</a:t>
            </a:r>
          </a:p>
          <a:p>
            <a:r>
              <a:rPr lang="en-US" sz="2400" dirty="0" smtClean="0"/>
              <a:t>Delirium</a:t>
            </a:r>
          </a:p>
          <a:p>
            <a:r>
              <a:rPr lang="en-US" sz="2400" dirty="0" smtClean="0"/>
              <a:t>Early mobility (EM)</a:t>
            </a:r>
          </a:p>
          <a:p>
            <a:pPr lvl="1"/>
            <a:r>
              <a:rPr lang="en-US" sz="2000" dirty="0" smtClean="0"/>
              <a:t>Perceived barriers to EM</a:t>
            </a:r>
          </a:p>
          <a:p>
            <a:pPr lvl="1"/>
            <a:r>
              <a:rPr lang="en-US" sz="2000" dirty="0" smtClean="0"/>
              <a:t>Physical/occupational </a:t>
            </a:r>
            <a:r>
              <a:rPr lang="en-US" sz="2000" dirty="0"/>
              <a:t>t</a:t>
            </a:r>
            <a:r>
              <a:rPr lang="en-US" sz="2000" dirty="0" smtClean="0"/>
              <a:t>herapy (PT/OT)</a:t>
            </a:r>
          </a:p>
          <a:p>
            <a:pPr lvl="1"/>
            <a:r>
              <a:rPr lang="en-US" sz="2000" dirty="0" smtClean="0"/>
              <a:t>Adverse events</a:t>
            </a:r>
          </a:p>
          <a:p>
            <a:pPr lvl="1"/>
            <a:r>
              <a:rPr lang="en-US" sz="2000" dirty="0" smtClean="0"/>
              <a:t>Event types</a:t>
            </a:r>
          </a:p>
          <a:p>
            <a:pPr lvl="1"/>
            <a:endParaRPr lang="en-US" dirty="0" smtClean="0"/>
          </a:p>
          <a:p>
            <a:pPr lvl="1"/>
            <a:endParaRPr lang="en-US" dirty="0"/>
          </a:p>
        </p:txBody>
      </p:sp>
      <p:pic>
        <p:nvPicPr>
          <p:cNvPr id="4" name="Content Placeholder 3" descr="Image of the Daily Early Mobility Data Collection Tool" title="Daily Early Mobility Data Collection Tool"/>
          <p:cNvPicPr>
            <a:picLocks noGrp="1" noChangeAspect="1"/>
          </p:cNvPicPr>
          <p:nvPr>
            <p:ph sz="half" idx="1"/>
          </p:nvPr>
        </p:nvPicPr>
        <p:blipFill>
          <a:blip r:embed="rId3"/>
          <a:stretch>
            <a:fillRect/>
          </a:stretch>
        </p:blipFill>
        <p:spPr>
          <a:xfrm>
            <a:off x="609600" y="1600200"/>
            <a:ext cx="4615161" cy="3352800"/>
          </a:xfrm>
          <a:prstGeom prst="rect">
            <a:avLst/>
          </a:prstGeom>
          <a:ln>
            <a:solidFill>
              <a:srgbClr val="A6A6A6"/>
            </a:solidFill>
          </a:ln>
        </p:spPr>
      </p:pic>
    </p:spTree>
    <p:extLst>
      <p:ext uri="{BB962C8B-B14F-4D97-AF65-F5344CB8AC3E}">
        <p14:creationId xmlns:p14="http://schemas.microsoft.com/office/powerpoint/2010/main" val="2248371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Image of the Daily Early Mobility Data Collection Tool" title="Daily Early Mobility Data Collection Tool"/>
          <p:cNvPicPr>
            <a:picLocks noGrp="1" noChangeAspect="1"/>
          </p:cNvPicPr>
          <p:nvPr>
            <p:ph sz="half" idx="1"/>
          </p:nvPr>
        </p:nvPicPr>
        <p:blipFill>
          <a:blip r:embed="rId2"/>
          <a:stretch>
            <a:fillRect/>
          </a:stretch>
        </p:blipFill>
        <p:spPr>
          <a:xfrm>
            <a:off x="533400" y="1143000"/>
            <a:ext cx="3880931" cy="2819400"/>
          </a:xfrm>
          <a:prstGeom prst="rect">
            <a:avLst/>
          </a:prstGeom>
          <a:ln>
            <a:solidFill>
              <a:srgbClr val="A6A6A6"/>
            </a:solidFill>
          </a:ln>
        </p:spPr>
      </p:pic>
      <p:sp>
        <p:nvSpPr>
          <p:cNvPr id="7" name="Title 6"/>
          <p:cNvSpPr>
            <a:spLocks noGrp="1"/>
          </p:cNvSpPr>
          <p:nvPr>
            <p:ph type="title"/>
          </p:nvPr>
        </p:nvSpPr>
        <p:spPr>
          <a:xfrm>
            <a:off x="228600" y="30678"/>
            <a:ext cx="8686800" cy="807522"/>
          </a:xfrm>
        </p:spPr>
        <p:txBody>
          <a:bodyPr>
            <a:noAutofit/>
          </a:bodyPr>
          <a:lstStyle/>
          <a:p>
            <a:r>
              <a:rPr lang="en-US" dirty="0" smtClean="0"/>
              <a:t>Data Collection: Intubation, Sedation, and Delirium</a:t>
            </a:r>
            <a:endParaRPr lang="en-US" dirty="0"/>
          </a:p>
        </p:txBody>
      </p:sp>
      <p:pic>
        <p:nvPicPr>
          <p:cNvPr id="13" name="Picture 12" descr="Circle indicating which columns will be discussed" title="Blue circle"/>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7465" y="2093443"/>
            <a:ext cx="2133600" cy="649757"/>
          </a:xfrm>
          <a:prstGeom prst="rect">
            <a:avLst/>
          </a:prstGeom>
        </p:spPr>
      </p:pic>
      <p:pic>
        <p:nvPicPr>
          <p:cNvPr id="3" name="Picture 2" descr="Detail view of the intubation, sedation, and delirium columns of the data collection tool" title="Intubation, Sedation, and Delirium"/>
          <p:cNvPicPr>
            <a:picLocks noChangeAspect="1"/>
          </p:cNvPicPr>
          <p:nvPr/>
        </p:nvPicPr>
        <p:blipFill>
          <a:blip r:embed="rId4"/>
          <a:stretch>
            <a:fillRect/>
          </a:stretch>
        </p:blipFill>
        <p:spPr>
          <a:xfrm>
            <a:off x="2895600" y="3048000"/>
            <a:ext cx="5876032" cy="2819400"/>
          </a:xfrm>
          <a:prstGeom prst="rect">
            <a:avLst/>
          </a:prstGeom>
          <a:ln>
            <a:solidFill>
              <a:srgbClr val="A6A6A6"/>
            </a:solidFill>
          </a:ln>
        </p:spPr>
      </p:pic>
    </p:spTree>
    <p:extLst>
      <p:ext uri="{BB962C8B-B14F-4D97-AF65-F5344CB8AC3E}">
        <p14:creationId xmlns:p14="http://schemas.microsoft.com/office/powerpoint/2010/main" val="2151987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Begin…</a:t>
            </a:r>
            <a:endParaRPr lang="en-US" dirty="0"/>
          </a:p>
        </p:txBody>
      </p:sp>
      <p:sp>
        <p:nvSpPr>
          <p:cNvPr id="9" name="Content Placeholder 4"/>
          <p:cNvSpPr>
            <a:spLocks noGrp="1"/>
          </p:cNvSpPr>
          <p:nvPr>
            <p:ph sz="half" idx="1"/>
          </p:nvPr>
        </p:nvSpPr>
        <p:spPr/>
        <p:txBody>
          <a:bodyPr>
            <a:normAutofit fontScale="85000" lnSpcReduction="20000"/>
          </a:bodyPr>
          <a:lstStyle/>
          <a:p>
            <a:pPr>
              <a:buNone/>
            </a:pPr>
            <a:r>
              <a:rPr lang="en-US" sz="3800" dirty="0">
                <a:solidFill>
                  <a:srgbClr val="009EC2"/>
                </a:solidFill>
                <a:cs typeface="Times New Roman" pitchFamily="18" charset="0"/>
              </a:rPr>
              <a:t>Fill </a:t>
            </a:r>
            <a:r>
              <a:rPr lang="en-US" sz="3800" dirty="0" smtClean="0">
                <a:solidFill>
                  <a:srgbClr val="009EC2"/>
                </a:solidFill>
                <a:cs typeface="Times New Roman" pitchFamily="18" charset="0"/>
              </a:rPr>
              <a:t>out for all beds</a:t>
            </a:r>
            <a:endParaRPr lang="en-US" sz="3800" dirty="0">
              <a:solidFill>
                <a:srgbClr val="009EC2"/>
              </a:solidFill>
              <a:cs typeface="Times New Roman" pitchFamily="18" charset="0"/>
            </a:endParaRPr>
          </a:p>
          <a:p>
            <a:r>
              <a:rPr lang="en-US" sz="3200" dirty="0">
                <a:cs typeface="Times New Roman" pitchFamily="18" charset="0"/>
              </a:rPr>
              <a:t>Track by bed, not by patient</a:t>
            </a:r>
          </a:p>
          <a:p>
            <a:r>
              <a:rPr lang="en-US" sz="3200" dirty="0">
                <a:cs typeface="Times New Roman" pitchFamily="18" charset="0"/>
              </a:rPr>
              <a:t>Include</a:t>
            </a:r>
          </a:p>
          <a:p>
            <a:pPr lvl="1"/>
            <a:r>
              <a:rPr lang="en-US" sz="2800" dirty="0">
                <a:cs typeface="Times New Roman" pitchFamily="18" charset="0"/>
              </a:rPr>
              <a:t>Bed number</a:t>
            </a:r>
          </a:p>
          <a:p>
            <a:pPr lvl="1"/>
            <a:r>
              <a:rPr lang="en-US" sz="2800" dirty="0">
                <a:cs typeface="Times New Roman" pitchFamily="18" charset="0"/>
              </a:rPr>
              <a:t>Was the patient in that bed intubated or trached AND on mechanical ventilation at the time of </a:t>
            </a:r>
            <a:r>
              <a:rPr lang="en-US" sz="2800" dirty="0" smtClean="0">
                <a:cs typeface="Times New Roman" pitchFamily="18" charset="0"/>
              </a:rPr>
              <a:t>observation?</a:t>
            </a:r>
            <a:endParaRPr lang="en-US" sz="2800" dirty="0">
              <a:cs typeface="Times New Roman" pitchFamily="18" charset="0"/>
            </a:endParaRPr>
          </a:p>
          <a:p>
            <a:pPr lvl="2"/>
            <a:r>
              <a:rPr lang="en-US" b="1" dirty="0">
                <a:cs typeface="Times New Roman" pitchFamily="18" charset="0"/>
              </a:rPr>
              <a:t>Y</a:t>
            </a:r>
            <a:r>
              <a:rPr lang="en-US" dirty="0">
                <a:cs typeface="Times New Roman" pitchFamily="18" charset="0"/>
              </a:rPr>
              <a:t> = Yes</a:t>
            </a:r>
          </a:p>
          <a:p>
            <a:pPr lvl="2"/>
            <a:r>
              <a:rPr lang="en-US" b="1" dirty="0">
                <a:cs typeface="Times New Roman" pitchFamily="18" charset="0"/>
              </a:rPr>
              <a:t>N</a:t>
            </a:r>
            <a:r>
              <a:rPr lang="en-US" dirty="0">
                <a:cs typeface="Times New Roman" pitchFamily="18" charset="0"/>
              </a:rPr>
              <a:t> = No</a:t>
            </a:r>
          </a:p>
          <a:p>
            <a:pPr lvl="2"/>
            <a:r>
              <a:rPr lang="en-US" b="1" dirty="0">
                <a:cs typeface="Times New Roman" pitchFamily="18" charset="0"/>
              </a:rPr>
              <a:t>E</a:t>
            </a:r>
            <a:r>
              <a:rPr lang="en-US" dirty="0">
                <a:cs typeface="Times New Roman" pitchFamily="18" charset="0"/>
              </a:rPr>
              <a:t> = Empty bed</a:t>
            </a:r>
          </a:p>
          <a:p>
            <a:pPr>
              <a:buNone/>
            </a:pPr>
            <a:endParaRPr lang="en-US" dirty="0" smtClean="0">
              <a:cs typeface="Times New Roman" pitchFamily="18" charset="0"/>
            </a:endParaRPr>
          </a:p>
        </p:txBody>
      </p:sp>
      <p:pic>
        <p:nvPicPr>
          <p:cNvPr id="3" name="Picture 2" descr="Detail of bed number and intubation columns of data collection tool" title="Intubation Column"/>
          <p:cNvPicPr>
            <a:picLocks noChangeAspect="1"/>
          </p:cNvPicPr>
          <p:nvPr/>
        </p:nvPicPr>
        <p:blipFill rotWithShape="1">
          <a:blip r:embed="rId3"/>
          <a:srcRect r="84256"/>
          <a:stretch/>
        </p:blipFill>
        <p:spPr>
          <a:xfrm>
            <a:off x="5486400" y="1371600"/>
            <a:ext cx="1525201" cy="4648200"/>
          </a:xfrm>
          <a:prstGeom prst="rect">
            <a:avLst/>
          </a:prstGeom>
          <a:ln>
            <a:solidFill>
              <a:schemeClr val="bg1">
                <a:lumMod val="75000"/>
              </a:schemeClr>
            </a:solidFill>
          </a:ln>
        </p:spPr>
      </p:pic>
    </p:spTree>
    <p:extLst>
      <p:ext uri="{BB962C8B-B14F-4D97-AF65-F5344CB8AC3E}">
        <p14:creationId xmlns:p14="http://schemas.microsoft.com/office/powerpoint/2010/main" val="34104495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Date of Intubation</a:t>
            </a:r>
            <a:endParaRPr lang="en-US" dirty="0"/>
          </a:p>
        </p:txBody>
      </p:sp>
      <p:sp>
        <p:nvSpPr>
          <p:cNvPr id="9" name="Content Placeholder 4"/>
          <p:cNvSpPr>
            <a:spLocks noGrp="1"/>
          </p:cNvSpPr>
          <p:nvPr>
            <p:ph sz="half" idx="1"/>
          </p:nvPr>
        </p:nvSpPr>
        <p:spPr>
          <a:xfrm>
            <a:off x="1143000" y="1447800"/>
            <a:ext cx="4038600" cy="4525963"/>
          </a:xfrm>
        </p:spPr>
        <p:txBody>
          <a:bodyPr>
            <a:normAutofit fontScale="85000" lnSpcReduction="10000"/>
          </a:bodyPr>
          <a:lstStyle/>
          <a:p>
            <a:pPr marL="0" indent="0">
              <a:lnSpc>
                <a:spcPct val="110000"/>
              </a:lnSpc>
              <a:buNone/>
            </a:pPr>
            <a:r>
              <a:rPr lang="en-US" sz="3800" dirty="0">
                <a:solidFill>
                  <a:srgbClr val="009EC2"/>
                </a:solidFill>
                <a:cs typeface="Times New Roman" pitchFamily="18" charset="0"/>
              </a:rPr>
              <a:t>Enter the date the patient was intubated</a:t>
            </a:r>
          </a:p>
          <a:p>
            <a:pPr marL="403225" lvl="1" indent="-284163">
              <a:lnSpc>
                <a:spcPct val="110000"/>
              </a:lnSpc>
              <a:buFont typeface="Arial" panose="020B0604020202020204" pitchFamily="34" charset="0"/>
              <a:buChar char="•"/>
            </a:pPr>
            <a:r>
              <a:rPr lang="en-US" sz="2800" dirty="0">
                <a:cs typeface="Times New Roman" pitchFamily="18" charset="0"/>
              </a:rPr>
              <a:t>If the date is not available</a:t>
            </a:r>
            <a:r>
              <a:rPr lang="en-US" sz="2800" b="1" dirty="0">
                <a:cs typeface="Times New Roman" pitchFamily="18" charset="0"/>
              </a:rPr>
              <a:t>*</a:t>
            </a:r>
            <a:r>
              <a:rPr lang="en-US" sz="2800" dirty="0">
                <a:cs typeface="Times New Roman" pitchFamily="18" charset="0"/>
              </a:rPr>
              <a:t>, enter admission date (either to the unit or to the hospital, as appropriate)</a:t>
            </a:r>
          </a:p>
          <a:p>
            <a:pPr marL="403225" lvl="1" indent="-284163">
              <a:lnSpc>
                <a:spcPct val="110000"/>
              </a:lnSpc>
              <a:buFont typeface="Arial" panose="020B0604020202020204" pitchFamily="34" charset="0"/>
              <a:buChar char="•"/>
            </a:pPr>
            <a:r>
              <a:rPr lang="en-US" sz="2800" dirty="0">
                <a:cs typeface="Times New Roman" pitchFamily="18" charset="0"/>
              </a:rPr>
              <a:t>If the patient is extubated and re-intubated within 24 hours, use the original date</a:t>
            </a:r>
          </a:p>
          <a:p>
            <a:pPr lvl="1">
              <a:lnSpc>
                <a:spcPct val="110000"/>
              </a:lnSpc>
              <a:buNone/>
            </a:pPr>
            <a:r>
              <a:rPr lang="en-US" sz="2000" dirty="0">
                <a:cs typeface="Times New Roman" pitchFamily="18" charset="0"/>
              </a:rPr>
              <a:t>*i.e., when from an outside institution</a:t>
            </a:r>
          </a:p>
          <a:p>
            <a:pPr>
              <a:buNone/>
            </a:pPr>
            <a:endParaRPr lang="en-US" dirty="0" smtClean="0">
              <a:cs typeface="Times New Roman" pitchFamily="18" charset="0"/>
            </a:endParaRPr>
          </a:p>
        </p:txBody>
      </p:sp>
      <p:pic>
        <p:nvPicPr>
          <p:cNvPr id="5" name="Picture 4" descr="Detail of date of intubation column from data collection tool" title="Date of Intubation"/>
          <p:cNvPicPr>
            <a:picLocks noChangeAspect="1"/>
          </p:cNvPicPr>
          <p:nvPr/>
        </p:nvPicPr>
        <p:blipFill rotWithShape="1">
          <a:blip r:embed="rId3"/>
          <a:srcRect l="1730"/>
          <a:stretch/>
        </p:blipFill>
        <p:spPr>
          <a:xfrm>
            <a:off x="5715000" y="1578864"/>
            <a:ext cx="1385316" cy="4067175"/>
          </a:xfrm>
          <a:prstGeom prst="rect">
            <a:avLst/>
          </a:prstGeom>
          <a:ln>
            <a:solidFill>
              <a:schemeClr val="bg1">
                <a:lumMod val="75000"/>
              </a:schemeClr>
            </a:solidFill>
          </a:ln>
        </p:spPr>
      </p:pic>
    </p:spTree>
    <p:extLst>
      <p:ext uri="{BB962C8B-B14F-4D97-AF65-F5344CB8AC3E}">
        <p14:creationId xmlns:p14="http://schemas.microsoft.com/office/powerpoint/2010/main" val="426252610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Sedation Scale</a:t>
            </a:r>
            <a:endParaRPr lang="en-US" dirty="0"/>
          </a:p>
        </p:txBody>
      </p:sp>
      <p:sp>
        <p:nvSpPr>
          <p:cNvPr id="9" name="Content Placeholder 4"/>
          <p:cNvSpPr>
            <a:spLocks noGrp="1"/>
          </p:cNvSpPr>
          <p:nvPr>
            <p:ph sz="half" idx="1"/>
          </p:nvPr>
        </p:nvSpPr>
        <p:spPr>
          <a:xfrm>
            <a:off x="762000" y="1295400"/>
            <a:ext cx="4038600" cy="4525963"/>
          </a:xfrm>
        </p:spPr>
        <p:txBody>
          <a:bodyPr>
            <a:normAutofit/>
          </a:bodyPr>
          <a:lstStyle/>
          <a:p>
            <a:pPr>
              <a:spcAft>
                <a:spcPts val="1200"/>
              </a:spcAft>
            </a:pPr>
            <a:r>
              <a:rPr lang="en-US" sz="3000" dirty="0" smtClean="0">
                <a:cs typeface="Times New Roman" pitchFamily="18" charset="0"/>
              </a:rPr>
              <a:t>What sedation scale do you use on your </a:t>
            </a:r>
            <a:r>
              <a:rPr lang="en-US" sz="3000" dirty="0" smtClean="0">
                <a:solidFill>
                  <a:srgbClr val="009EC2"/>
                </a:solidFill>
                <a:cs typeface="Times New Roman" pitchFamily="18" charset="0"/>
              </a:rPr>
              <a:t>unit</a:t>
            </a:r>
            <a:r>
              <a:rPr lang="en-US" sz="3000" dirty="0" smtClean="0">
                <a:cs typeface="Times New Roman" pitchFamily="18" charset="0"/>
              </a:rPr>
              <a:t>?</a:t>
            </a:r>
          </a:p>
          <a:p>
            <a:pPr>
              <a:spcAft>
                <a:spcPts val="1200"/>
              </a:spcAft>
            </a:pPr>
            <a:r>
              <a:rPr lang="en-US" sz="3000" dirty="0" smtClean="0">
                <a:cs typeface="Times New Roman" pitchFamily="18" charset="0"/>
              </a:rPr>
              <a:t>This question refers to your </a:t>
            </a:r>
            <a:r>
              <a:rPr lang="en-US" sz="3000" dirty="0" smtClean="0">
                <a:solidFill>
                  <a:srgbClr val="009EC2"/>
                </a:solidFill>
                <a:cs typeface="Times New Roman" pitchFamily="18" charset="0"/>
              </a:rPr>
              <a:t>unit</a:t>
            </a:r>
            <a:r>
              <a:rPr lang="en-US" sz="3000" dirty="0" smtClean="0">
                <a:cs typeface="Times New Roman" pitchFamily="18" charset="0"/>
              </a:rPr>
              <a:t>, not to this specific patient</a:t>
            </a:r>
          </a:p>
          <a:p>
            <a:pPr lvl="1">
              <a:spcAft>
                <a:spcPts val="1200"/>
              </a:spcAft>
            </a:pPr>
            <a:endParaRPr lang="en-US" sz="2400" dirty="0" smtClean="0">
              <a:cs typeface="Times New Roman" pitchFamily="18" charset="0"/>
            </a:endParaRPr>
          </a:p>
          <a:p>
            <a:pPr lvl="2">
              <a:spcAft>
                <a:spcPts val="1200"/>
              </a:spcAft>
            </a:pPr>
            <a:endParaRPr lang="en-US" sz="2800" dirty="0" smtClean="0">
              <a:cs typeface="Times New Roman" pitchFamily="18" charset="0"/>
            </a:endParaRPr>
          </a:p>
          <a:p>
            <a:pPr lvl="1">
              <a:spcAft>
                <a:spcPts val="1200"/>
              </a:spcAft>
            </a:pPr>
            <a:endParaRPr lang="en-US" sz="2800" dirty="0" smtClean="0">
              <a:cs typeface="Times New Roman" pitchFamily="18" charset="0"/>
            </a:endParaRPr>
          </a:p>
        </p:txBody>
      </p:sp>
      <p:pic>
        <p:nvPicPr>
          <p:cNvPr id="2" name="Picture 1" descr="Detail of the sedation scale columns" title="Sedation Scale"/>
          <p:cNvPicPr>
            <a:picLocks noChangeAspect="1"/>
          </p:cNvPicPr>
          <p:nvPr/>
        </p:nvPicPr>
        <p:blipFill>
          <a:blip r:embed="rId3"/>
          <a:stretch>
            <a:fillRect/>
          </a:stretch>
        </p:blipFill>
        <p:spPr>
          <a:xfrm>
            <a:off x="4800600" y="1295400"/>
            <a:ext cx="2924175" cy="4267200"/>
          </a:xfrm>
          <a:prstGeom prst="rect">
            <a:avLst/>
          </a:prstGeom>
          <a:ln>
            <a:solidFill>
              <a:srgbClr val="A6A6A6"/>
            </a:solidFill>
          </a:ln>
        </p:spPr>
      </p:pic>
    </p:spTree>
    <p:extLst>
      <p:ext uri="{BB962C8B-B14F-4D97-AF65-F5344CB8AC3E}">
        <p14:creationId xmlns:p14="http://schemas.microsoft.com/office/powerpoint/2010/main" val="201767609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HAI Cusp Slide 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BD84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41414</TotalTime>
  <Words>1775</Words>
  <Application>Microsoft Office PowerPoint</Application>
  <PresentationFormat>On-screen Show (4:3)</PresentationFormat>
  <Paragraphs>240</Paragraphs>
  <Slides>33</Slides>
  <Notes>22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HAI Cusp Slide template</vt:lpstr>
      <vt:lpstr>Measure Descriptions for Daily Early Mobility  </vt:lpstr>
      <vt:lpstr>Learning Objectives</vt:lpstr>
      <vt:lpstr>Daily Early Mobility: Key Interventions</vt:lpstr>
      <vt:lpstr>Data Collection</vt:lpstr>
      <vt:lpstr>Daily Early Mobility Data Collection Tool</vt:lpstr>
      <vt:lpstr>Data Collection: Intubation, Sedation, and Delirium</vt:lpstr>
      <vt:lpstr>Let’s Begin…</vt:lpstr>
      <vt:lpstr>Date of Intubation</vt:lpstr>
      <vt:lpstr>Sedation Scale</vt:lpstr>
      <vt:lpstr>Sedation Scale</vt:lpstr>
      <vt:lpstr>Sedation Scale</vt:lpstr>
      <vt:lpstr>Sedation Scale: Target RASS or SAS</vt:lpstr>
      <vt:lpstr>Sedation Scale: Actual RASS or SAS</vt:lpstr>
      <vt:lpstr>Delirium Assessment</vt:lpstr>
      <vt:lpstr>Delirium Assessment</vt:lpstr>
      <vt:lpstr>Delirium Assessment</vt:lpstr>
      <vt:lpstr>Delirium Assessment: CAM-ICU</vt:lpstr>
      <vt:lpstr>Delirium Assessment: ICDSC</vt:lpstr>
      <vt:lpstr>Delirium Assessment: Attention Screening Exam</vt:lpstr>
      <vt:lpstr>Attention Screening Exam</vt:lpstr>
      <vt:lpstr>Attention Screening Exam</vt:lpstr>
      <vt:lpstr>Attention Screening Exam</vt:lpstr>
      <vt:lpstr>Data Collection: Early Mobility Measures</vt:lpstr>
      <vt:lpstr>Highest Level of Mobility</vt:lpstr>
      <vt:lpstr>Highest Level of Mobility1</vt:lpstr>
      <vt:lpstr>Perceived Barrier to Achieving Higher Mobility</vt:lpstr>
      <vt:lpstr>Perceived Barrier Code Examples</vt:lpstr>
      <vt:lpstr>Physical and Occupational Therapy</vt:lpstr>
      <vt:lpstr>Events</vt:lpstr>
      <vt:lpstr>Event Codes</vt:lpstr>
      <vt:lpstr>Data Measures Guide</vt:lpstr>
      <vt:lpstr>Questions?</vt:lpstr>
      <vt:lpstr>References </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Program Overview</dc:title>
  <dc:subject>AHRQ Safety Program for Surgery</dc:subject>
  <dc:creator>SUSP/L&amp;D</dc:creator>
  <cp:keywords>SSI, premortem, safety culture, science of safety</cp:keywords>
  <cp:lastModifiedBy>Chris Heidenrich OCKT</cp:lastModifiedBy>
  <cp:revision>239</cp:revision>
  <cp:lastPrinted>2015-02-02T16:57:38Z</cp:lastPrinted>
  <dcterms:created xsi:type="dcterms:W3CDTF">2014-05-21T20:05:58Z</dcterms:created>
  <dcterms:modified xsi:type="dcterms:W3CDTF">2017-01-15T04:10:45Z</dcterms:modified>
  <cp:category>safety program for surgery, patient safety, CUSP, science of safety, surgical site infections, SUSP, healthcare associated infections</cp:category>
</cp:coreProperties>
</file>