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53" r:id="rId2"/>
    <p:sldId id="355" r:id="rId3"/>
    <p:sldId id="356" r:id="rId4"/>
    <p:sldId id="357" r:id="rId5"/>
    <p:sldId id="391" r:id="rId6"/>
    <p:sldId id="358" r:id="rId7"/>
    <p:sldId id="392" r:id="rId8"/>
    <p:sldId id="389" r:id="rId9"/>
    <p:sldId id="394" r:id="rId10"/>
    <p:sldId id="395" r:id="rId11"/>
    <p:sldId id="361" r:id="rId12"/>
    <p:sldId id="396" r:id="rId13"/>
    <p:sldId id="400" r:id="rId14"/>
    <p:sldId id="397" r:id="rId15"/>
    <p:sldId id="388" r:id="rId16"/>
    <p:sldId id="39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9" clrIdx="3">
    <p:extLst/>
  </p:cmAuthor>
  <p:cmAuthor id="4" name="Melissa A Miller" initials="MAM" lastIdx="8" clrIdx="4"/>
  <p:cmAuthor id="5" name="Chris Heidenrich OCKT" initials="C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08" autoAdjust="0"/>
    <p:restoredTop sz="90743" autoAdjust="0"/>
  </p:normalViewPr>
  <p:slideViewPr>
    <p:cSldViewPr>
      <p:cViewPr varScale="1">
        <p:scale>
          <a:sx n="67" d="100"/>
          <a:sy n="67" d="100"/>
        </p:scale>
        <p:origin x="-1242" y="-90"/>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11</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6396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12</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6850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117843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14</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4545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383288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dirty="0"/>
          </a:p>
        </p:txBody>
      </p:sp>
    </p:spTree>
    <p:extLst>
      <p:ext uri="{BB962C8B-B14F-4D97-AF65-F5344CB8AC3E}">
        <p14:creationId xmlns:p14="http://schemas.microsoft.com/office/powerpoint/2010/main" val="13993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2</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8328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3</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4442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4</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8911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234556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7</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00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8609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9</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9501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6708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600" cy="39624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dirty="0" smtClean="0"/>
              <a:t>Click to edit references</a:t>
            </a:r>
          </a:p>
        </p:txBody>
      </p:sp>
    </p:spTree>
    <p:extLst>
      <p:ext uri="{BB962C8B-B14F-4D97-AF65-F5344CB8AC3E}">
        <p14:creationId xmlns:p14="http://schemas.microsoft.com/office/powerpoint/2010/main" val="11139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239000" y="6477000"/>
            <a:ext cx="15240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LTVV Measures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50000"/>
                  </a:schemeClr>
                </a:solidFill>
              </a:rPr>
              <a:t>AHRQ Safety Program for Mechanically Ventilated Patients</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66" r:id="rId7"/>
    <p:sldLayoutId id="2147483667" r:id="rId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sites/default/files/wysiwyg/professionals/quality-patient-safety/hais/tools/mvp/modules/vae/data-measures-guide.doc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smtClean="0">
                <a:solidFill>
                  <a:schemeClr val="tx1"/>
                </a:solidFill>
              </a:rPr>
              <a:t>Measure Descriptions for </a:t>
            </a:r>
            <a:br>
              <a:rPr lang="en-US" dirty="0" smtClean="0">
                <a:solidFill>
                  <a:schemeClr val="tx1"/>
                </a:solidFill>
              </a:rPr>
            </a:br>
            <a:r>
              <a:rPr lang="en-US" dirty="0" smtClean="0">
                <a:solidFill>
                  <a:schemeClr val="tx1"/>
                </a:solidFill>
              </a:rPr>
              <a:t>Low Tidal Volume Ventilation</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a:t>
            </a:r>
            <a:r>
              <a:rPr lang="en-US" sz="1000" dirty="0" smtClean="0">
                <a:solidFill>
                  <a:schemeClr val="bg1"/>
                </a:solidFill>
              </a:rPr>
              <a:t>16(17)-0018-36-EF</a:t>
            </a:r>
            <a:endParaRPr lang="en-US" sz="1000" dirty="0" smtClean="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Ventilator Modes – Other Modes</a:t>
            </a:r>
            <a:endParaRPr lang="en-US" sz="4000" dirty="0"/>
          </a:p>
        </p:txBody>
      </p:sp>
      <p:sp>
        <p:nvSpPr>
          <p:cNvPr id="9" name="Content Placeholder 4"/>
          <p:cNvSpPr>
            <a:spLocks noGrp="1"/>
          </p:cNvSpPr>
          <p:nvPr>
            <p:ph idx="1"/>
          </p:nvPr>
        </p:nvSpPr>
        <p:spPr/>
        <p:txBody>
          <a:bodyPr>
            <a:normAutofit/>
          </a:bodyPr>
          <a:lstStyle/>
          <a:p>
            <a:pPr marL="0" indent="0">
              <a:lnSpc>
                <a:spcPct val="110000"/>
              </a:lnSpc>
              <a:buNone/>
            </a:pPr>
            <a:r>
              <a:rPr lang="en-US" dirty="0" smtClean="0">
                <a:cs typeface="Times New Roman" pitchFamily="18" charset="0"/>
              </a:rPr>
              <a:t>Circle</a:t>
            </a:r>
            <a:r>
              <a:rPr lang="en-US" dirty="0" smtClean="0">
                <a:solidFill>
                  <a:srgbClr val="009EC2"/>
                </a:solidFill>
                <a:cs typeface="Times New Roman" pitchFamily="18" charset="0"/>
              </a:rPr>
              <a:t> </a:t>
            </a:r>
            <a:r>
              <a:rPr lang="en-US" b="1" dirty="0" smtClean="0">
                <a:solidFill>
                  <a:srgbClr val="009EC2"/>
                </a:solidFill>
                <a:cs typeface="Times New Roman" pitchFamily="18" charset="0"/>
              </a:rPr>
              <a:t>3</a:t>
            </a:r>
            <a:r>
              <a:rPr lang="en-US" dirty="0" smtClean="0">
                <a:solidFill>
                  <a:srgbClr val="009EC2"/>
                </a:solidFill>
                <a:cs typeface="Times New Roman" pitchFamily="18" charset="0"/>
              </a:rPr>
              <a:t> </a:t>
            </a:r>
            <a:r>
              <a:rPr lang="en-US" dirty="0" smtClean="0">
                <a:cs typeface="Times New Roman" pitchFamily="18" charset="0"/>
              </a:rPr>
              <a:t>for other modes</a:t>
            </a:r>
          </a:p>
          <a:p>
            <a:pPr>
              <a:lnSpc>
                <a:spcPct val="110000"/>
              </a:lnSpc>
            </a:pPr>
            <a:r>
              <a:rPr lang="en-US" sz="2800" dirty="0" smtClean="0">
                <a:cs typeface="Times New Roman" pitchFamily="18" charset="0"/>
              </a:rPr>
              <a:t>Proportional assist ventilation</a:t>
            </a:r>
          </a:p>
          <a:p>
            <a:pPr>
              <a:lnSpc>
                <a:spcPct val="110000"/>
              </a:lnSpc>
            </a:pPr>
            <a:r>
              <a:rPr lang="en-US" sz="2800" dirty="0" smtClean="0">
                <a:cs typeface="Times New Roman" pitchFamily="18" charset="0"/>
              </a:rPr>
              <a:t>Adaptive support ventilation</a:t>
            </a:r>
          </a:p>
          <a:p>
            <a:pPr>
              <a:lnSpc>
                <a:spcPct val="110000"/>
              </a:lnSpc>
            </a:pPr>
            <a:r>
              <a:rPr lang="en-US" sz="2800" dirty="0" smtClean="0">
                <a:cs typeface="Times New Roman" pitchFamily="18" charset="0"/>
              </a:rPr>
              <a:t>High-frequency oscillatory ventilation</a:t>
            </a:r>
          </a:p>
          <a:p>
            <a:pPr>
              <a:lnSpc>
                <a:spcPct val="110000"/>
              </a:lnSpc>
            </a:pPr>
            <a:r>
              <a:rPr lang="en-US" sz="2800" dirty="0" smtClean="0">
                <a:cs typeface="Times New Roman" pitchFamily="18" charset="0"/>
              </a:rPr>
              <a:t>Extracorporeal membrane oxygenation</a:t>
            </a:r>
          </a:p>
          <a:p>
            <a:pPr>
              <a:lnSpc>
                <a:spcPct val="110000"/>
              </a:lnSpc>
            </a:pPr>
            <a:r>
              <a:rPr lang="en-US" sz="2800" dirty="0" smtClean="0">
                <a:cs typeface="Times New Roman" pitchFamily="18" charset="0"/>
              </a:rPr>
              <a:t>Other</a:t>
            </a:r>
            <a:endParaRPr lang="en-US" sz="2800" dirty="0">
              <a:cs typeface="Times New Roman" pitchFamily="18" charset="0"/>
            </a:endParaRPr>
          </a:p>
        </p:txBody>
      </p:sp>
    </p:spTree>
    <p:extLst>
      <p:ext uri="{BB962C8B-B14F-4D97-AF65-F5344CB8AC3E}">
        <p14:creationId xmlns:p14="http://schemas.microsoft.com/office/powerpoint/2010/main" val="339450053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For Vent Modes 1 and 2 Only</a:t>
            </a:r>
            <a:endParaRPr lang="en-US" sz="4000" dirty="0"/>
          </a:p>
        </p:txBody>
      </p:sp>
      <p:sp>
        <p:nvSpPr>
          <p:cNvPr id="9" name="Content Placeholder 4"/>
          <p:cNvSpPr>
            <a:spLocks noGrp="1"/>
          </p:cNvSpPr>
          <p:nvPr>
            <p:ph sz="half" idx="1"/>
          </p:nvPr>
        </p:nvSpPr>
        <p:spPr/>
        <p:txBody>
          <a:bodyPr>
            <a:noAutofit/>
          </a:bodyPr>
          <a:lstStyle/>
          <a:p>
            <a:r>
              <a:rPr lang="en-US" sz="2200" dirty="0" smtClean="0">
                <a:cs typeface="Times New Roman" pitchFamily="18" charset="0"/>
              </a:rPr>
              <a:t>Enter patient’s height in either centimeters </a:t>
            </a:r>
            <a:r>
              <a:rPr lang="en-US" sz="2200" b="1" dirty="0" smtClean="0">
                <a:solidFill>
                  <a:srgbClr val="009EC2"/>
                </a:solidFill>
                <a:cs typeface="Times New Roman" pitchFamily="18" charset="0"/>
              </a:rPr>
              <a:t>OR</a:t>
            </a:r>
            <a:r>
              <a:rPr lang="en-US" sz="2200" dirty="0" smtClean="0">
                <a:cs typeface="Times New Roman" pitchFamily="18" charset="0"/>
              </a:rPr>
              <a:t> inches</a:t>
            </a:r>
          </a:p>
          <a:p>
            <a:r>
              <a:rPr lang="en-US" sz="2200" dirty="0" smtClean="0">
                <a:cs typeface="Times New Roman" pitchFamily="18" charset="0"/>
              </a:rPr>
              <a:t>Circle patient’s gender </a:t>
            </a:r>
          </a:p>
          <a:p>
            <a:r>
              <a:rPr lang="en-US" sz="2200" dirty="0" smtClean="0">
                <a:cs typeface="Times New Roman" pitchFamily="18" charset="0"/>
              </a:rPr>
              <a:t>Enter the </a:t>
            </a:r>
            <a:r>
              <a:rPr lang="en-US" sz="2200" dirty="0" smtClean="0">
                <a:solidFill>
                  <a:srgbClr val="009EC2"/>
                </a:solidFill>
                <a:cs typeface="Times New Roman" pitchFamily="18" charset="0"/>
              </a:rPr>
              <a:t>target</a:t>
            </a:r>
            <a:r>
              <a:rPr lang="en-US" sz="2200" dirty="0" smtClean="0">
                <a:cs typeface="Times New Roman" pitchFamily="18" charset="0"/>
              </a:rPr>
              <a:t> tidal ventilation based on predicted body weight (PBW)</a:t>
            </a:r>
          </a:p>
          <a:p>
            <a:pPr lvl="1"/>
            <a:r>
              <a:rPr lang="en-US" sz="2000" dirty="0" smtClean="0">
                <a:cs typeface="Times New Roman" pitchFamily="18" charset="0"/>
              </a:rPr>
              <a:t>PBW can be found on the LTVV Quick Cards included in the LTVV data collection tool</a:t>
            </a:r>
          </a:p>
        </p:txBody>
      </p:sp>
      <p:sp>
        <p:nvSpPr>
          <p:cNvPr id="2" name="Content Placeholder 1"/>
          <p:cNvSpPr>
            <a:spLocks noGrp="1"/>
          </p:cNvSpPr>
          <p:nvPr>
            <p:ph sz="half" idx="2"/>
          </p:nvPr>
        </p:nvSpPr>
        <p:spPr/>
        <p:txBody>
          <a:bodyPr>
            <a:normAutofit/>
          </a:bodyPr>
          <a:lstStyle/>
          <a:p>
            <a:r>
              <a:rPr lang="en-US" sz="2200" dirty="0">
                <a:cs typeface="Times New Roman" pitchFamily="18" charset="0"/>
              </a:rPr>
              <a:t>Enter the </a:t>
            </a:r>
            <a:r>
              <a:rPr lang="en-US" sz="2200" dirty="0">
                <a:solidFill>
                  <a:srgbClr val="009EC2"/>
                </a:solidFill>
                <a:cs typeface="Times New Roman" pitchFamily="18" charset="0"/>
              </a:rPr>
              <a:t>actual</a:t>
            </a:r>
            <a:r>
              <a:rPr lang="en-US" sz="2200" dirty="0">
                <a:cs typeface="Times New Roman" pitchFamily="18" charset="0"/>
              </a:rPr>
              <a:t> tidal </a:t>
            </a:r>
            <a:r>
              <a:rPr lang="en-US" sz="2200" dirty="0" smtClean="0">
                <a:cs typeface="Times New Roman" pitchFamily="18" charset="0"/>
              </a:rPr>
              <a:t>volume at </a:t>
            </a:r>
            <a:r>
              <a:rPr lang="en-US" sz="2200" dirty="0">
                <a:cs typeface="Times New Roman" pitchFamily="18" charset="0"/>
              </a:rPr>
              <a:t>the time of observation in the next column</a:t>
            </a:r>
          </a:p>
          <a:p>
            <a:r>
              <a:rPr lang="en-US" sz="2200" dirty="0" smtClean="0">
                <a:cs typeface="Times New Roman" pitchFamily="18" charset="0"/>
              </a:rPr>
              <a:t>If </a:t>
            </a:r>
            <a:r>
              <a:rPr lang="en-US" sz="2200" dirty="0">
                <a:cs typeface="Times New Roman" pitchFamily="18" charset="0"/>
              </a:rPr>
              <a:t>the ventilator is in a </a:t>
            </a:r>
            <a:r>
              <a:rPr lang="en-US" sz="2200" dirty="0" smtClean="0">
                <a:solidFill>
                  <a:srgbClr val="009EC2"/>
                </a:solidFill>
                <a:cs typeface="Times New Roman" pitchFamily="18" charset="0"/>
              </a:rPr>
              <a:t>volume-cycled mode</a:t>
            </a:r>
            <a:r>
              <a:rPr lang="en-US" sz="2200" dirty="0">
                <a:cs typeface="Times New Roman" pitchFamily="18" charset="0"/>
              </a:rPr>
              <a:t>, use the preset/prescribed tidal volume</a:t>
            </a:r>
          </a:p>
          <a:p>
            <a:r>
              <a:rPr lang="en-US" sz="2200" dirty="0">
                <a:cs typeface="Times New Roman" pitchFamily="18" charset="0"/>
              </a:rPr>
              <a:t>If the ventilator is in a </a:t>
            </a:r>
            <a:r>
              <a:rPr lang="en-US" sz="2200" dirty="0" smtClean="0">
                <a:solidFill>
                  <a:srgbClr val="009EC2"/>
                </a:solidFill>
                <a:cs typeface="Times New Roman" pitchFamily="18" charset="0"/>
              </a:rPr>
              <a:t>pressure-cycled mode</a:t>
            </a:r>
            <a:r>
              <a:rPr lang="en-US" sz="2200" dirty="0">
                <a:cs typeface="Times New Roman" pitchFamily="18" charset="0"/>
              </a:rPr>
              <a:t>, enter the approximate expired tidal volume</a:t>
            </a:r>
          </a:p>
          <a:p>
            <a:pPr marL="0" indent="0">
              <a:buNone/>
            </a:pPr>
            <a:endParaRPr lang="en-US" dirty="0"/>
          </a:p>
        </p:txBody>
      </p:sp>
    </p:spTree>
    <p:extLst>
      <p:ext uri="{BB962C8B-B14F-4D97-AF65-F5344CB8AC3E}">
        <p14:creationId xmlns:p14="http://schemas.microsoft.com/office/powerpoint/2010/main" val="20176760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For Vent Modes 1 and 2 Only</a:t>
            </a:r>
            <a:endParaRPr lang="en-US" sz="4000" dirty="0"/>
          </a:p>
        </p:txBody>
      </p:sp>
      <p:sp>
        <p:nvSpPr>
          <p:cNvPr id="9" name="Content Placeholder 4"/>
          <p:cNvSpPr>
            <a:spLocks noGrp="1"/>
          </p:cNvSpPr>
          <p:nvPr>
            <p:ph sz="half" idx="1"/>
          </p:nvPr>
        </p:nvSpPr>
        <p:spPr/>
        <p:txBody>
          <a:bodyPr>
            <a:normAutofit/>
          </a:bodyPr>
          <a:lstStyle/>
          <a:p>
            <a:pPr>
              <a:spcAft>
                <a:spcPts val="0"/>
              </a:spcAft>
            </a:pPr>
            <a:r>
              <a:rPr lang="en-US" dirty="0" smtClean="0">
                <a:cs typeface="Times New Roman" pitchFamily="18" charset="0"/>
              </a:rPr>
              <a:t>What is the plateau pressure at or nearest to the time of observation?</a:t>
            </a:r>
          </a:p>
          <a:p>
            <a:pPr lvl="1">
              <a:spcBef>
                <a:spcPts val="600"/>
              </a:spcBef>
              <a:spcAft>
                <a:spcPts val="0"/>
              </a:spcAft>
            </a:pPr>
            <a:r>
              <a:rPr lang="en-US" dirty="0" smtClean="0">
                <a:cs typeface="Times New Roman" pitchFamily="18" charset="0"/>
              </a:rPr>
              <a:t>If plateau pressure is not available or not known, enter </a:t>
            </a:r>
            <a:r>
              <a:rPr lang="en-US" b="1" dirty="0" smtClean="0">
                <a:solidFill>
                  <a:srgbClr val="009EC2"/>
                </a:solidFill>
                <a:cs typeface="Times New Roman" pitchFamily="18" charset="0"/>
              </a:rPr>
              <a:t>NK</a:t>
            </a:r>
          </a:p>
          <a:p>
            <a:pPr lvl="1">
              <a:spcBef>
                <a:spcPts val="600"/>
              </a:spcBef>
              <a:spcAft>
                <a:spcPts val="0"/>
              </a:spcAft>
            </a:pPr>
            <a:r>
              <a:rPr lang="en-US" dirty="0" smtClean="0">
                <a:cs typeface="Times New Roman" pitchFamily="18" charset="0"/>
              </a:rPr>
              <a:t>For APRV/bilevel modes, this is the P</a:t>
            </a:r>
            <a:r>
              <a:rPr lang="en-US" baseline="-25000" dirty="0" smtClean="0">
                <a:cs typeface="Times New Roman" pitchFamily="18" charset="0"/>
              </a:rPr>
              <a:t>high</a:t>
            </a:r>
            <a:r>
              <a:rPr lang="en-US" dirty="0" smtClean="0">
                <a:cs typeface="Times New Roman" pitchFamily="18" charset="0"/>
              </a:rPr>
              <a:t> value</a:t>
            </a:r>
          </a:p>
        </p:txBody>
      </p:sp>
      <p:sp>
        <p:nvSpPr>
          <p:cNvPr id="2" name="Content Placeholder 1"/>
          <p:cNvSpPr>
            <a:spLocks noGrp="1"/>
          </p:cNvSpPr>
          <p:nvPr>
            <p:ph sz="half" idx="2"/>
          </p:nvPr>
        </p:nvSpPr>
        <p:spPr/>
        <p:txBody>
          <a:bodyPr>
            <a:normAutofit/>
          </a:bodyPr>
          <a:lstStyle/>
          <a:p>
            <a:pPr>
              <a:spcAft>
                <a:spcPts val="0"/>
              </a:spcAft>
            </a:pPr>
            <a:r>
              <a:rPr lang="en-US" dirty="0" smtClean="0"/>
              <a:t>What is the PEEP at or nearest to the time of observation?</a:t>
            </a:r>
          </a:p>
          <a:p>
            <a:pPr lvl="1">
              <a:spcBef>
                <a:spcPts val="600"/>
              </a:spcBef>
              <a:spcAft>
                <a:spcPts val="0"/>
              </a:spcAft>
            </a:pPr>
            <a:r>
              <a:rPr lang="en-US" dirty="0">
                <a:cs typeface="Times New Roman" pitchFamily="18" charset="0"/>
              </a:rPr>
              <a:t>If </a:t>
            </a:r>
            <a:r>
              <a:rPr lang="en-US" dirty="0" smtClean="0">
                <a:cs typeface="Times New Roman" pitchFamily="18" charset="0"/>
              </a:rPr>
              <a:t>PEEP is </a:t>
            </a:r>
            <a:r>
              <a:rPr lang="en-US" dirty="0">
                <a:cs typeface="Times New Roman" pitchFamily="18" charset="0"/>
              </a:rPr>
              <a:t>not available or not known, enter </a:t>
            </a:r>
            <a:r>
              <a:rPr lang="en-US" b="1" dirty="0">
                <a:solidFill>
                  <a:srgbClr val="009EC2"/>
                </a:solidFill>
                <a:cs typeface="Times New Roman" pitchFamily="18" charset="0"/>
              </a:rPr>
              <a:t>NK</a:t>
            </a:r>
          </a:p>
          <a:p>
            <a:pPr lvl="1">
              <a:spcBef>
                <a:spcPts val="600"/>
              </a:spcBef>
              <a:spcAft>
                <a:spcPts val="0"/>
              </a:spcAft>
            </a:pPr>
            <a:r>
              <a:rPr lang="en-US" dirty="0">
                <a:cs typeface="Times New Roman" pitchFamily="18" charset="0"/>
              </a:rPr>
              <a:t>For </a:t>
            </a:r>
            <a:r>
              <a:rPr lang="en-US" dirty="0" smtClean="0">
                <a:cs typeface="Times New Roman" pitchFamily="18" charset="0"/>
              </a:rPr>
              <a:t>APRV/</a:t>
            </a:r>
            <a:r>
              <a:rPr lang="en-US" dirty="0">
                <a:cs typeface="Times New Roman" pitchFamily="18" charset="0"/>
              </a:rPr>
              <a:t>b</a:t>
            </a:r>
            <a:r>
              <a:rPr lang="en-US" dirty="0" smtClean="0">
                <a:cs typeface="Times New Roman" pitchFamily="18" charset="0"/>
              </a:rPr>
              <a:t>ilevel </a:t>
            </a:r>
            <a:r>
              <a:rPr lang="en-US" dirty="0">
                <a:cs typeface="Times New Roman" pitchFamily="18" charset="0"/>
              </a:rPr>
              <a:t>modes, this is the </a:t>
            </a:r>
            <a:r>
              <a:rPr lang="en-US" dirty="0" smtClean="0">
                <a:cs typeface="Times New Roman" pitchFamily="18" charset="0"/>
              </a:rPr>
              <a:t>P</a:t>
            </a:r>
            <a:r>
              <a:rPr lang="en-US" baseline="-25000" dirty="0" smtClean="0">
                <a:cs typeface="Times New Roman" pitchFamily="18" charset="0"/>
              </a:rPr>
              <a:t>low</a:t>
            </a:r>
            <a:r>
              <a:rPr lang="en-US" dirty="0" smtClean="0">
                <a:cs typeface="Times New Roman" pitchFamily="18" charset="0"/>
              </a:rPr>
              <a:t> </a:t>
            </a:r>
            <a:r>
              <a:rPr lang="en-US" dirty="0">
                <a:cs typeface="Times New Roman" pitchFamily="18" charset="0"/>
              </a:rPr>
              <a:t>value</a:t>
            </a:r>
          </a:p>
          <a:p>
            <a:pPr lvl="1"/>
            <a:endParaRPr lang="en-US" sz="2000" dirty="0" smtClean="0"/>
          </a:p>
        </p:txBody>
      </p:sp>
    </p:spTree>
    <p:extLst>
      <p:ext uri="{BB962C8B-B14F-4D97-AF65-F5344CB8AC3E}">
        <p14:creationId xmlns:p14="http://schemas.microsoft.com/office/powerpoint/2010/main" val="23349516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Data Collection: ARDS</a:t>
            </a:r>
            <a:endParaRPr lang="en-US" dirty="0"/>
          </a:p>
        </p:txBody>
      </p:sp>
      <p:pic>
        <p:nvPicPr>
          <p:cNvPr id="10" name="Picture 9" descr="Daily Low Tidal Volume Ventilation Data Collection Tool, with two columns about ARDS risk circl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39388"/>
            <a:ext cx="2551628" cy="1929829"/>
          </a:xfrm>
          <a:prstGeom prst="rect">
            <a:avLst/>
          </a:prstGeom>
          <a:ln>
            <a:solidFill>
              <a:srgbClr val="BFBFBF"/>
            </a:solidFill>
          </a:ln>
        </p:spPr>
      </p:pic>
      <p:pic>
        <p:nvPicPr>
          <p:cNvPr id="13" name="Picture 12"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57400" y="1981200"/>
            <a:ext cx="1143000" cy="812455"/>
          </a:xfrm>
          <a:prstGeom prst="rect">
            <a:avLst/>
          </a:prstGeom>
        </p:spPr>
      </p:pic>
      <p:pic>
        <p:nvPicPr>
          <p:cNvPr id="6" name="Content Placeholder 4" descr="Close up view of first columns of LTVV Data collection tool. Includes two questions to complete for all patients with Vent Modes 1, 2, or 3: Does patient have a risk factor for ARDS? and Does the patient have ARDS?&#10;" title="LTVV Data collection tool"/>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72982" t="35627" r="3244" b="16856"/>
          <a:stretch/>
        </p:blipFill>
        <p:spPr>
          <a:xfrm>
            <a:off x="4953000" y="842682"/>
            <a:ext cx="3505200" cy="5298558"/>
          </a:xfrm>
        </p:spPr>
      </p:pic>
    </p:spTree>
    <p:extLst>
      <p:ext uri="{BB962C8B-B14F-4D97-AF65-F5344CB8AC3E}">
        <p14:creationId xmlns:p14="http://schemas.microsoft.com/office/powerpoint/2010/main" val="955941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For ALL Vent Modes (1, 2, or 3)</a:t>
            </a:r>
            <a:endParaRPr lang="en-US" sz="4000" dirty="0"/>
          </a:p>
        </p:txBody>
      </p:sp>
      <p:sp>
        <p:nvSpPr>
          <p:cNvPr id="9" name="Content Placeholder 4"/>
          <p:cNvSpPr>
            <a:spLocks noGrp="1"/>
          </p:cNvSpPr>
          <p:nvPr>
            <p:ph sz="half" idx="1"/>
          </p:nvPr>
        </p:nvSpPr>
        <p:spPr/>
        <p:txBody>
          <a:bodyPr>
            <a:normAutofit lnSpcReduction="10000"/>
          </a:bodyPr>
          <a:lstStyle/>
          <a:p>
            <a:pPr>
              <a:spcAft>
                <a:spcPts val="0"/>
              </a:spcAft>
            </a:pPr>
            <a:r>
              <a:rPr lang="en-US" sz="2400" dirty="0" smtClean="0">
                <a:cs typeface="Times New Roman" pitchFamily="18" charset="0"/>
              </a:rPr>
              <a:t>Does the patient have a risk factor for ARDS?</a:t>
            </a:r>
          </a:p>
          <a:p>
            <a:pPr lvl="1">
              <a:spcBef>
                <a:spcPts val="600"/>
              </a:spcBef>
              <a:spcAft>
                <a:spcPts val="0"/>
              </a:spcAft>
            </a:pPr>
            <a:r>
              <a:rPr lang="en-US" dirty="0" smtClean="0">
                <a:cs typeface="Times New Roman" pitchFamily="18" charset="0"/>
              </a:rPr>
              <a:t>Circle</a:t>
            </a:r>
            <a:r>
              <a:rPr lang="en-US" b="1" dirty="0" smtClean="0">
                <a:solidFill>
                  <a:srgbClr val="009EC2"/>
                </a:solidFill>
                <a:cs typeface="Times New Roman" pitchFamily="18" charset="0"/>
              </a:rPr>
              <a:t> Y </a:t>
            </a:r>
            <a:r>
              <a:rPr lang="en-US" dirty="0" smtClean="0">
                <a:cs typeface="Times New Roman" pitchFamily="18" charset="0"/>
              </a:rPr>
              <a:t>if the patient has one of the following:</a:t>
            </a:r>
          </a:p>
          <a:p>
            <a:pPr lvl="2">
              <a:spcBef>
                <a:spcPts val="600"/>
              </a:spcBef>
              <a:spcAft>
                <a:spcPts val="0"/>
              </a:spcAft>
            </a:pPr>
            <a:r>
              <a:rPr lang="en-US" dirty="0">
                <a:cs typeface="Times New Roman" pitchFamily="18" charset="0"/>
              </a:rPr>
              <a:t>Pneumonia</a:t>
            </a:r>
          </a:p>
          <a:p>
            <a:pPr lvl="2">
              <a:spcBef>
                <a:spcPts val="600"/>
              </a:spcBef>
              <a:spcAft>
                <a:spcPts val="0"/>
              </a:spcAft>
            </a:pPr>
            <a:r>
              <a:rPr lang="en-US" dirty="0">
                <a:cs typeface="Times New Roman" pitchFamily="18" charset="0"/>
              </a:rPr>
              <a:t>Sepsis, </a:t>
            </a:r>
            <a:r>
              <a:rPr lang="en-US" dirty="0" smtClean="0">
                <a:cs typeface="Times New Roman" pitchFamily="18" charset="0"/>
              </a:rPr>
              <a:t>severe sepsis</a:t>
            </a:r>
            <a:r>
              <a:rPr lang="en-US" dirty="0">
                <a:cs typeface="Times New Roman" pitchFamily="18" charset="0"/>
              </a:rPr>
              <a:t>, or </a:t>
            </a:r>
            <a:r>
              <a:rPr lang="en-US" dirty="0" smtClean="0">
                <a:cs typeface="Times New Roman" pitchFamily="18" charset="0"/>
              </a:rPr>
              <a:t>septic shock</a:t>
            </a:r>
            <a:r>
              <a:rPr lang="en-US" dirty="0">
                <a:cs typeface="Times New Roman" pitchFamily="18" charset="0"/>
              </a:rPr>
              <a:t>, not secondary to pneumonia</a:t>
            </a:r>
          </a:p>
          <a:p>
            <a:pPr lvl="2">
              <a:spcBef>
                <a:spcPts val="600"/>
              </a:spcBef>
              <a:spcAft>
                <a:spcPts val="0"/>
              </a:spcAft>
            </a:pPr>
            <a:r>
              <a:rPr lang="en-US" dirty="0">
                <a:cs typeface="Times New Roman" pitchFamily="18" charset="0"/>
              </a:rPr>
              <a:t>Aspiration</a:t>
            </a:r>
          </a:p>
          <a:p>
            <a:pPr lvl="2">
              <a:spcBef>
                <a:spcPts val="600"/>
              </a:spcBef>
              <a:spcAft>
                <a:spcPts val="0"/>
              </a:spcAft>
            </a:pPr>
            <a:r>
              <a:rPr lang="en-US" dirty="0" smtClean="0">
                <a:cs typeface="Times New Roman" pitchFamily="18" charset="0"/>
              </a:rPr>
              <a:t>Trauma</a:t>
            </a:r>
          </a:p>
          <a:p>
            <a:pPr lvl="2">
              <a:spcBef>
                <a:spcPts val="600"/>
              </a:spcBef>
              <a:spcAft>
                <a:spcPts val="0"/>
              </a:spcAft>
            </a:pPr>
            <a:r>
              <a:rPr lang="en-US" dirty="0" smtClean="0">
                <a:cs typeface="Times New Roman" pitchFamily="18" charset="0"/>
              </a:rPr>
              <a:t>Other risk factor</a:t>
            </a:r>
          </a:p>
          <a:p>
            <a:pPr lvl="1">
              <a:spcBef>
                <a:spcPts val="600"/>
              </a:spcBef>
              <a:spcAft>
                <a:spcPts val="0"/>
              </a:spcAft>
            </a:pPr>
            <a:r>
              <a:rPr lang="en-US" dirty="0" smtClean="0">
                <a:cs typeface="Times New Roman" pitchFamily="18" charset="0"/>
              </a:rPr>
              <a:t>Otherwise, circle </a:t>
            </a:r>
            <a:r>
              <a:rPr lang="en-US" b="1" dirty="0" smtClean="0">
                <a:solidFill>
                  <a:srgbClr val="009EC2"/>
                </a:solidFill>
                <a:cs typeface="Times New Roman" pitchFamily="18" charset="0"/>
              </a:rPr>
              <a:t>N</a:t>
            </a:r>
            <a:endParaRPr lang="en-US" dirty="0" smtClean="0">
              <a:cs typeface="Times New Roman" pitchFamily="18" charset="0"/>
            </a:endParaRPr>
          </a:p>
          <a:p>
            <a:pPr lvl="2">
              <a:spcBef>
                <a:spcPts val="600"/>
              </a:spcBef>
              <a:spcAft>
                <a:spcPts val="0"/>
              </a:spcAft>
            </a:pPr>
            <a:endParaRPr lang="en-US" sz="1600" dirty="0" smtClean="0">
              <a:cs typeface="Times New Roman" pitchFamily="18" charset="0"/>
            </a:endParaRPr>
          </a:p>
        </p:txBody>
      </p:sp>
      <p:sp>
        <p:nvSpPr>
          <p:cNvPr id="2" name="Content Placeholder 1"/>
          <p:cNvSpPr>
            <a:spLocks noGrp="1"/>
          </p:cNvSpPr>
          <p:nvPr>
            <p:ph sz="half" idx="2"/>
          </p:nvPr>
        </p:nvSpPr>
        <p:spPr/>
        <p:txBody>
          <a:bodyPr>
            <a:normAutofit lnSpcReduction="10000"/>
          </a:bodyPr>
          <a:lstStyle/>
          <a:p>
            <a:pPr>
              <a:spcAft>
                <a:spcPts val="0"/>
              </a:spcAft>
            </a:pPr>
            <a:r>
              <a:rPr lang="en-US" sz="2400" dirty="0" smtClean="0"/>
              <a:t>Does the patient have a diagnosis of ARDS at the time of observation?</a:t>
            </a:r>
          </a:p>
          <a:p>
            <a:pPr lvl="1">
              <a:spcBef>
                <a:spcPts val="600"/>
              </a:spcBef>
              <a:spcAft>
                <a:spcPts val="0"/>
              </a:spcAft>
            </a:pPr>
            <a:r>
              <a:rPr lang="en-US" dirty="0" smtClean="0">
                <a:cs typeface="Times New Roman" pitchFamily="18" charset="0"/>
              </a:rPr>
              <a:t>Circle </a:t>
            </a:r>
            <a:r>
              <a:rPr lang="en-US" b="1" dirty="0" smtClean="0">
                <a:solidFill>
                  <a:srgbClr val="009EC2"/>
                </a:solidFill>
                <a:cs typeface="Times New Roman" pitchFamily="18" charset="0"/>
              </a:rPr>
              <a:t>Y</a:t>
            </a:r>
            <a:r>
              <a:rPr lang="en-US" dirty="0" smtClean="0">
                <a:cs typeface="Times New Roman" pitchFamily="18" charset="0"/>
              </a:rPr>
              <a:t> if the patient has a diagnosis of ARDS at the time of observation</a:t>
            </a:r>
          </a:p>
          <a:p>
            <a:pPr lvl="1">
              <a:spcBef>
                <a:spcPts val="600"/>
              </a:spcBef>
              <a:spcAft>
                <a:spcPts val="0"/>
              </a:spcAft>
            </a:pPr>
            <a:r>
              <a:rPr lang="en-US" dirty="0" smtClean="0">
                <a:cs typeface="Times New Roman" pitchFamily="18" charset="0"/>
              </a:rPr>
              <a:t>Otherwise, circle </a:t>
            </a:r>
            <a:r>
              <a:rPr lang="en-US" b="1" dirty="0" smtClean="0">
                <a:solidFill>
                  <a:srgbClr val="009EC2"/>
                </a:solidFill>
                <a:cs typeface="Times New Roman" pitchFamily="18" charset="0"/>
              </a:rPr>
              <a:t>N</a:t>
            </a:r>
            <a:endParaRPr lang="en-US" b="1" dirty="0">
              <a:solidFill>
                <a:srgbClr val="009EC2"/>
              </a:solidFill>
              <a:cs typeface="Times New Roman" pitchFamily="18" charset="0"/>
            </a:endParaRPr>
          </a:p>
        </p:txBody>
      </p:sp>
    </p:spTree>
    <p:extLst>
      <p:ext uri="{BB962C8B-B14F-4D97-AF65-F5344CB8AC3E}">
        <p14:creationId xmlns:p14="http://schemas.microsoft.com/office/powerpoint/2010/main" val="22639432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Measures Guide</a:t>
            </a:r>
            <a:endParaRPr lang="en-US" dirty="0"/>
          </a:p>
        </p:txBody>
      </p:sp>
      <p:sp>
        <p:nvSpPr>
          <p:cNvPr id="5" name="Content Placeholder 4"/>
          <p:cNvSpPr>
            <a:spLocks noGrp="1"/>
          </p:cNvSpPr>
          <p:nvPr>
            <p:ph sz="half" idx="1"/>
          </p:nvPr>
        </p:nvSpPr>
        <p:spPr/>
        <p:txBody>
          <a:bodyPr>
            <a:noAutofit/>
          </a:bodyPr>
          <a:lstStyle/>
          <a:p>
            <a:pPr marL="0" indent="0">
              <a:buNone/>
            </a:pPr>
            <a:r>
              <a:rPr lang="en-US" sz="2400" dirty="0" smtClean="0">
                <a:solidFill>
                  <a:srgbClr val="009EC2"/>
                </a:solidFill>
              </a:rPr>
              <a:t>Data should drive all quality improvement efforts…</a:t>
            </a:r>
          </a:p>
          <a:p>
            <a:pPr marL="0" indent="0">
              <a:buNone/>
            </a:pPr>
            <a:r>
              <a:rPr lang="en-US" sz="2000" dirty="0" smtClean="0"/>
              <a:t>The Data Measures Guide provides detailed instructions on how to calculate and evaluate process and outcome measures in your unit using data gathered from the data collection tools provided for this safety program. The guide can be found on the AHRQ </a:t>
            </a:r>
            <a:r>
              <a:rPr lang="en-US" sz="2000" dirty="0"/>
              <a:t>W</a:t>
            </a:r>
            <a:r>
              <a:rPr lang="en-US" sz="2000" dirty="0" smtClean="0"/>
              <a:t>eb </a:t>
            </a:r>
            <a:r>
              <a:rPr lang="en-US" sz="2000" dirty="0" smtClean="0"/>
              <a:t>site </a:t>
            </a:r>
            <a:r>
              <a:rPr lang="en-US" sz="2000" dirty="0" smtClean="0">
                <a:hlinkClick r:id="rId3"/>
              </a:rPr>
              <a:t>here</a:t>
            </a:r>
            <a:r>
              <a:rPr lang="en-US" sz="2000" dirty="0" smtClean="0"/>
              <a:t>. </a:t>
            </a:r>
            <a:endParaRPr lang="en-US" sz="2000" u="sng" dirty="0">
              <a:solidFill>
                <a:srgbClr val="009EC2"/>
              </a:solidFill>
            </a:endParaRPr>
          </a:p>
        </p:txBody>
      </p:sp>
      <p:sp>
        <p:nvSpPr>
          <p:cNvPr id="6" name="Content Placeholder 5"/>
          <p:cNvSpPr>
            <a:spLocks noGrp="1"/>
          </p:cNvSpPr>
          <p:nvPr>
            <p:ph sz="half" idx="2"/>
          </p:nvPr>
        </p:nvSpPr>
        <p:spPr>
          <a:xfrm>
            <a:off x="4572000" y="1600200"/>
            <a:ext cx="4114800" cy="4525963"/>
          </a:xfrm>
        </p:spPr>
        <p:txBody>
          <a:bodyPr>
            <a:noAutofit/>
          </a:bodyPr>
          <a:lstStyle/>
          <a:p>
            <a:r>
              <a:rPr lang="en-US" sz="2200" dirty="0" smtClean="0"/>
              <a:t>LTVV compliance rates (≥4 and ≤8 mL/PBW) for all patients</a:t>
            </a:r>
          </a:p>
          <a:p>
            <a:r>
              <a:rPr lang="en-US" sz="2200" dirty="0" smtClean="0"/>
              <a:t>LTVV compliance rates </a:t>
            </a:r>
            <a:r>
              <a:rPr lang="en-US" sz="2200" dirty="0"/>
              <a:t>(≥4 and </a:t>
            </a:r>
            <a:r>
              <a:rPr lang="en-US" sz="2200" dirty="0" smtClean="0"/>
              <a:t>≤6 </a:t>
            </a:r>
            <a:r>
              <a:rPr lang="en-US" sz="2200" dirty="0"/>
              <a:t>mL/PBW) </a:t>
            </a:r>
            <a:r>
              <a:rPr lang="en-US" sz="2200" dirty="0" smtClean="0"/>
              <a:t>for patients with ARDS</a:t>
            </a:r>
          </a:p>
          <a:p>
            <a:r>
              <a:rPr lang="en-US" sz="2200" dirty="0"/>
              <a:t>LTVV compliance </a:t>
            </a:r>
            <a:r>
              <a:rPr lang="en-US" sz="2200" dirty="0" smtClean="0"/>
              <a:t>rates (≥6 </a:t>
            </a:r>
            <a:r>
              <a:rPr lang="en-US" sz="2200" dirty="0"/>
              <a:t>and </a:t>
            </a:r>
            <a:r>
              <a:rPr lang="en-US" sz="2200" dirty="0" smtClean="0"/>
              <a:t>≤8 </a:t>
            </a:r>
            <a:r>
              <a:rPr lang="en-US" sz="2200" dirty="0"/>
              <a:t>mL/PBW) for </a:t>
            </a:r>
            <a:r>
              <a:rPr lang="en-US" sz="2200" dirty="0" smtClean="0"/>
              <a:t>patients without ARDS</a:t>
            </a:r>
          </a:p>
          <a:p>
            <a:r>
              <a:rPr lang="en-US" sz="2200" dirty="0" smtClean="0"/>
              <a:t>PEEP compliance rates (≥ 5 cm H</a:t>
            </a:r>
            <a:r>
              <a:rPr lang="en-US" sz="2200" baseline="-25000" dirty="0" smtClean="0"/>
              <a:t>2</a:t>
            </a:r>
            <a:r>
              <a:rPr lang="en-US" sz="2200" dirty="0" smtClean="0"/>
              <a:t>0)</a:t>
            </a:r>
            <a:endParaRPr lang="en-US" dirty="0"/>
          </a:p>
        </p:txBody>
      </p:sp>
    </p:spTree>
    <p:extLst>
      <p:ext uri="{BB962C8B-B14F-4D97-AF65-F5344CB8AC3E}">
        <p14:creationId xmlns:p14="http://schemas.microsoft.com/office/powerpoint/2010/main" val="406703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Questions?"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10570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Learning Objectives</a:t>
            </a:r>
          </a:p>
        </p:txBody>
      </p:sp>
      <p:sp>
        <p:nvSpPr>
          <p:cNvPr id="14339" name="Content Placeholder 4"/>
          <p:cNvSpPr>
            <a:spLocks noGrp="1"/>
          </p:cNvSpPr>
          <p:nvPr>
            <p:ph idx="1"/>
          </p:nvPr>
        </p:nvSpPr>
        <p:spPr/>
        <p:txBody>
          <a:bodyPr/>
          <a:lstStyle/>
          <a:p>
            <a:pPr marL="0" indent="0">
              <a:spcAft>
                <a:spcPts val="1200"/>
              </a:spcAft>
              <a:buNone/>
            </a:pPr>
            <a:r>
              <a:rPr lang="en-US" sz="2800" dirty="0" smtClean="0"/>
              <a:t>After this session, you will be able to—</a:t>
            </a:r>
          </a:p>
          <a:p>
            <a:pPr fontAlgn="ctr"/>
            <a:r>
              <a:rPr lang="en-US" sz="2800" dirty="0"/>
              <a:t>C</a:t>
            </a:r>
            <a:r>
              <a:rPr lang="en-US" sz="2800" dirty="0" smtClean="0"/>
              <a:t>ollect </a:t>
            </a:r>
            <a:r>
              <a:rPr lang="en-US" sz="2800" dirty="0"/>
              <a:t>and enter l</a:t>
            </a:r>
            <a:r>
              <a:rPr lang="en-US" sz="2800" dirty="0" smtClean="0"/>
              <a:t>ow tidal volume ventilation (LTVV) data </a:t>
            </a:r>
            <a:r>
              <a:rPr lang="en-US" sz="2800" dirty="0"/>
              <a:t>using </a:t>
            </a:r>
            <a:r>
              <a:rPr lang="en-US" sz="2800" dirty="0" smtClean="0"/>
              <a:t>the LTVV Data Collection Tool</a:t>
            </a:r>
          </a:p>
          <a:p>
            <a:pPr fontAlgn="ctr"/>
            <a:r>
              <a:rPr lang="en-US" sz="2800" dirty="0"/>
              <a:t>U</a:t>
            </a:r>
            <a:r>
              <a:rPr lang="en-US" sz="2800" dirty="0" smtClean="0"/>
              <a:t>nderstand </a:t>
            </a:r>
            <a:r>
              <a:rPr lang="en-US" sz="2800" dirty="0"/>
              <a:t>the definitions of the data </a:t>
            </a:r>
            <a:r>
              <a:rPr lang="en-US" sz="2800" dirty="0" smtClean="0"/>
              <a:t>elements </a:t>
            </a:r>
          </a:p>
          <a:p>
            <a:pPr fontAlgn="ctr"/>
            <a:r>
              <a:rPr lang="en-US" sz="2800" dirty="0" smtClean="0"/>
              <a:t>Locate the </a:t>
            </a:r>
            <a:r>
              <a:rPr lang="en-US" sz="2800" dirty="0"/>
              <a:t>necessary data </a:t>
            </a:r>
            <a:r>
              <a:rPr lang="en-US" sz="2800" dirty="0" smtClean="0"/>
              <a:t>elements</a:t>
            </a:r>
            <a:endParaRPr lang="en-US" sz="2800" dirty="0"/>
          </a:p>
          <a:p>
            <a:pPr>
              <a:spcAft>
                <a:spcPts val="1200"/>
              </a:spcAft>
            </a:pPr>
            <a:endParaRPr lang="en-US" sz="2800" dirty="0"/>
          </a:p>
          <a:p>
            <a:pPr>
              <a:spcAft>
                <a:spcPts val="1200"/>
              </a:spcAft>
            </a:pPr>
            <a:endParaRPr lang="en-US" sz="2800" dirty="0"/>
          </a:p>
        </p:txBody>
      </p:sp>
    </p:spTree>
    <p:extLst>
      <p:ext uri="{BB962C8B-B14F-4D97-AF65-F5344CB8AC3E}">
        <p14:creationId xmlns:p14="http://schemas.microsoft.com/office/powerpoint/2010/main" val="3603827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normAutofit/>
          </a:bodyPr>
          <a:lstStyle/>
          <a:p>
            <a:r>
              <a:rPr lang="en-US" dirty="0" smtClean="0"/>
              <a:t>LTVV: Key </a:t>
            </a:r>
            <a:r>
              <a:rPr lang="en-US" dirty="0"/>
              <a:t>Interventions</a:t>
            </a:r>
            <a:endParaRPr lang="en-US" dirty="0" smtClean="0"/>
          </a:p>
        </p:txBody>
      </p:sp>
      <p:sp>
        <p:nvSpPr>
          <p:cNvPr id="14339" name="Content Placeholder 4"/>
          <p:cNvSpPr>
            <a:spLocks noGrp="1"/>
          </p:cNvSpPr>
          <p:nvPr>
            <p:ph idx="1"/>
          </p:nvPr>
        </p:nvSpPr>
        <p:spPr>
          <a:xfrm>
            <a:off x="457200" y="1295400"/>
            <a:ext cx="8229600" cy="4734296"/>
          </a:xfrm>
        </p:spPr>
        <p:txBody>
          <a:bodyPr>
            <a:normAutofit fontScale="92500" lnSpcReduction="10000"/>
          </a:bodyPr>
          <a:lstStyle/>
          <a:p>
            <a:pPr>
              <a:spcAft>
                <a:spcPts val="1200"/>
              </a:spcAft>
            </a:pPr>
            <a:r>
              <a:rPr lang="en-US" dirty="0"/>
              <a:t>Use </a:t>
            </a:r>
            <a:r>
              <a:rPr lang="en-US" dirty="0" smtClean="0"/>
              <a:t>multidisciplinary </a:t>
            </a:r>
            <a:r>
              <a:rPr lang="en-US" dirty="0"/>
              <a:t>and coordinated approach</a:t>
            </a:r>
          </a:p>
          <a:p>
            <a:pPr>
              <a:spcAft>
                <a:spcPts val="1200"/>
              </a:spcAft>
            </a:pPr>
            <a:r>
              <a:rPr lang="en-US" sz="3200" dirty="0" smtClean="0"/>
              <a:t>Prevent acute respiratory distress syndrome (ARDS)</a:t>
            </a:r>
          </a:p>
          <a:p>
            <a:pPr>
              <a:spcAft>
                <a:spcPts val="1200"/>
              </a:spcAft>
            </a:pPr>
            <a:r>
              <a:rPr lang="en-US" dirty="0" smtClean="0"/>
              <a:t>Use positive end-expiratory pressure (PEEP) ≥ 5 cm H</a:t>
            </a:r>
            <a:r>
              <a:rPr lang="en-US" baseline="-25000" dirty="0" smtClean="0"/>
              <a:t>2</a:t>
            </a:r>
            <a:r>
              <a:rPr lang="en-US" dirty="0" smtClean="0"/>
              <a:t>0, not zero end-expiratory pressure</a:t>
            </a:r>
          </a:p>
          <a:p>
            <a:pPr>
              <a:spcAft>
                <a:spcPts val="1200"/>
              </a:spcAft>
            </a:pPr>
            <a:r>
              <a:rPr lang="en-US" dirty="0" smtClean="0"/>
              <a:t>Maintain plateau pressure at ≤ 30 cm H</a:t>
            </a:r>
            <a:r>
              <a:rPr lang="en-US" baseline="-25000" dirty="0" smtClean="0"/>
              <a:t>2</a:t>
            </a:r>
            <a:r>
              <a:rPr lang="en-US" dirty="0" smtClean="0"/>
              <a:t>0</a:t>
            </a:r>
          </a:p>
          <a:p>
            <a:pPr>
              <a:spcAft>
                <a:spcPts val="1200"/>
              </a:spcAft>
            </a:pPr>
            <a:r>
              <a:rPr lang="en-US" dirty="0" smtClean="0"/>
              <a:t>Use tidal volume of 6-8 cc/kg predicted body weight (PBW) for patients without ARDS,             4-6 cc/kg PBW for patients with ARDS</a:t>
            </a:r>
            <a:endParaRPr lang="en-US" sz="3200" dirty="0"/>
          </a:p>
        </p:txBody>
      </p:sp>
    </p:spTree>
    <p:extLst>
      <p:ext uri="{BB962C8B-B14F-4D97-AF65-F5344CB8AC3E}">
        <p14:creationId xmlns:p14="http://schemas.microsoft.com/office/powerpoint/2010/main" val="351700639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Data Collection</a:t>
            </a:r>
          </a:p>
        </p:txBody>
      </p:sp>
      <p:sp>
        <p:nvSpPr>
          <p:cNvPr id="14339" name="Content Placeholder 4"/>
          <p:cNvSpPr>
            <a:spLocks noGrp="1"/>
          </p:cNvSpPr>
          <p:nvPr>
            <p:ph idx="1"/>
          </p:nvPr>
        </p:nvSpPr>
        <p:spPr/>
        <p:txBody>
          <a:bodyPr>
            <a:normAutofit fontScale="92500"/>
          </a:bodyPr>
          <a:lstStyle/>
          <a:p>
            <a:r>
              <a:rPr lang="en-US" dirty="0"/>
              <a:t>Drives quality improvement efforts</a:t>
            </a:r>
          </a:p>
          <a:p>
            <a:r>
              <a:rPr lang="en-US" dirty="0" smtClean="0"/>
              <a:t>Can be used for quality improvement processes or for </a:t>
            </a:r>
            <a:r>
              <a:rPr lang="en-US" dirty="0"/>
              <a:t>research</a:t>
            </a:r>
          </a:p>
          <a:p>
            <a:r>
              <a:rPr lang="en-US" dirty="0"/>
              <a:t>Provides quantifiable measures of care practices</a:t>
            </a:r>
          </a:p>
          <a:p>
            <a:r>
              <a:rPr lang="en-US" dirty="0"/>
              <a:t>Guides patient safety conversations</a:t>
            </a:r>
          </a:p>
          <a:p>
            <a:r>
              <a:rPr lang="en-US" dirty="0"/>
              <a:t>Justifies resource allocations </a:t>
            </a:r>
          </a:p>
          <a:p>
            <a:pPr lvl="1"/>
            <a:r>
              <a:rPr lang="en-US" sz="2400" dirty="0"/>
              <a:t>Human resources (time)</a:t>
            </a:r>
          </a:p>
          <a:p>
            <a:pPr lvl="1"/>
            <a:r>
              <a:rPr lang="en-US" sz="2400" dirty="0"/>
              <a:t>Financial resources (money)</a:t>
            </a:r>
          </a:p>
          <a:p>
            <a:pPr lvl="1"/>
            <a:r>
              <a:rPr lang="en-US" sz="2400" dirty="0"/>
              <a:t>Supplies and equipment (stuff)</a:t>
            </a:r>
          </a:p>
          <a:p>
            <a:endParaRPr lang="en-US" sz="3200" dirty="0"/>
          </a:p>
        </p:txBody>
      </p:sp>
    </p:spTree>
    <p:extLst>
      <p:ext uri="{BB962C8B-B14F-4D97-AF65-F5344CB8AC3E}">
        <p14:creationId xmlns:p14="http://schemas.microsoft.com/office/powerpoint/2010/main" val="17522195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LTVV Data Collection Tool</a:t>
            </a:r>
            <a:endParaRPr lang="en-US" dirty="0"/>
          </a:p>
        </p:txBody>
      </p:sp>
      <p:pic>
        <p:nvPicPr>
          <p:cNvPr id="7" name="Content Placeholder 6" descr="Image of the data collection tool." title="LTVV Data Collection Tool"/>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2498" y="1707216"/>
            <a:ext cx="4456702" cy="3370662"/>
          </a:xfrm>
          <a:prstGeom prst="rect">
            <a:avLst/>
          </a:prstGeom>
          <a:ln>
            <a:solidFill>
              <a:schemeClr val="bg1">
                <a:lumMod val="85000"/>
              </a:schemeClr>
            </a:solidFill>
          </a:ln>
        </p:spPr>
      </p:pic>
      <p:sp>
        <p:nvSpPr>
          <p:cNvPr id="8" name="Content Placeholder 7"/>
          <p:cNvSpPr>
            <a:spLocks noGrp="1"/>
          </p:cNvSpPr>
          <p:nvPr>
            <p:ph sz="half" idx="2"/>
          </p:nvPr>
        </p:nvSpPr>
        <p:spPr>
          <a:xfrm>
            <a:off x="5181600" y="1600200"/>
            <a:ext cx="3505200" cy="4525963"/>
          </a:xfrm>
        </p:spPr>
        <p:txBody>
          <a:bodyPr>
            <a:normAutofit/>
          </a:bodyPr>
          <a:lstStyle/>
          <a:p>
            <a:r>
              <a:rPr lang="en-US" sz="2400" dirty="0" smtClean="0"/>
              <a:t>Intubation</a:t>
            </a:r>
          </a:p>
          <a:p>
            <a:r>
              <a:rPr lang="en-US" sz="2400" dirty="0" smtClean="0"/>
              <a:t>Ventilator mode</a:t>
            </a:r>
          </a:p>
          <a:p>
            <a:r>
              <a:rPr lang="en-US" sz="2400" dirty="0" smtClean="0"/>
              <a:t>Height/gender</a:t>
            </a:r>
          </a:p>
          <a:p>
            <a:r>
              <a:rPr lang="en-US" sz="2400" dirty="0" smtClean="0"/>
              <a:t>Tidal volume (target and actual)</a:t>
            </a:r>
          </a:p>
          <a:p>
            <a:r>
              <a:rPr lang="en-US" sz="2400" dirty="0" smtClean="0"/>
              <a:t>Plateau pressure</a:t>
            </a:r>
          </a:p>
          <a:p>
            <a:r>
              <a:rPr lang="en-US" sz="2400" dirty="0" smtClean="0"/>
              <a:t>PEEP</a:t>
            </a:r>
          </a:p>
          <a:p>
            <a:r>
              <a:rPr lang="en-US" sz="2400" dirty="0" smtClean="0"/>
              <a:t>ARDS status</a:t>
            </a:r>
            <a:endParaRPr lang="en-US" dirty="0" smtClean="0"/>
          </a:p>
          <a:p>
            <a:pPr lvl="1"/>
            <a:endParaRPr lang="en-US" dirty="0"/>
          </a:p>
        </p:txBody>
      </p:sp>
    </p:spTree>
    <p:extLst>
      <p:ext uri="{BB962C8B-B14F-4D97-AF65-F5344CB8AC3E}">
        <p14:creationId xmlns:p14="http://schemas.microsoft.com/office/powerpoint/2010/main" val="224837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Data Collection: Intubation and Ventilator Mode</a:t>
            </a:r>
            <a:endParaRPr lang="en-US" dirty="0"/>
          </a:p>
        </p:txBody>
      </p:sp>
      <p:pic>
        <p:nvPicPr>
          <p:cNvPr id="10" name="Picture 9" descr="LTVV Data collection tool" title="LTVV Data collection to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39388"/>
            <a:ext cx="2551628" cy="1929829"/>
          </a:xfrm>
          <a:prstGeom prst="rect">
            <a:avLst/>
          </a:prstGeom>
          <a:ln>
            <a:solidFill>
              <a:srgbClr val="BFBFBF"/>
            </a:solidFill>
          </a:ln>
        </p:spPr>
      </p:pic>
      <p:pic>
        <p:nvPicPr>
          <p:cNvPr id="13" name="Picture 12"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7200" y="1981200"/>
            <a:ext cx="1143000" cy="812455"/>
          </a:xfrm>
          <a:prstGeom prst="rect">
            <a:avLst/>
          </a:prstGeom>
        </p:spPr>
      </p:pic>
      <p:pic>
        <p:nvPicPr>
          <p:cNvPr id="6" name="Content Placeholder 4" descr="Close up view of first columns of LTVV Data collection tool. Includes bed number, intubation/trach/mech vent status (Y/N/E), place to circle if Vent Mode category (1,2, or 3), and place to record height and gender." title="LTVV Data collection tool"/>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870" t="35333" r="61192" b="12013"/>
          <a:stretch/>
        </p:blipFill>
        <p:spPr>
          <a:xfrm>
            <a:off x="3505200" y="914401"/>
            <a:ext cx="4882376" cy="5410200"/>
          </a:xfrm>
        </p:spPr>
      </p:pic>
    </p:spTree>
    <p:extLst>
      <p:ext uri="{BB962C8B-B14F-4D97-AF65-F5344CB8AC3E}">
        <p14:creationId xmlns:p14="http://schemas.microsoft.com/office/powerpoint/2010/main" val="215198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Let’s Begin…</a:t>
            </a:r>
            <a:endParaRPr lang="en-US" sz="4000" dirty="0"/>
          </a:p>
        </p:txBody>
      </p:sp>
      <p:sp>
        <p:nvSpPr>
          <p:cNvPr id="9" name="Content Placeholder 4"/>
          <p:cNvSpPr>
            <a:spLocks noGrp="1"/>
          </p:cNvSpPr>
          <p:nvPr>
            <p:ph sz="half" idx="1"/>
          </p:nvPr>
        </p:nvSpPr>
        <p:spPr>
          <a:xfrm>
            <a:off x="914400" y="1600198"/>
            <a:ext cx="5486400" cy="4525963"/>
          </a:xfrm>
        </p:spPr>
        <p:txBody>
          <a:bodyPr>
            <a:noAutofit/>
          </a:bodyPr>
          <a:lstStyle/>
          <a:p>
            <a:pPr>
              <a:buNone/>
            </a:pPr>
            <a:r>
              <a:rPr lang="en-US" dirty="0">
                <a:solidFill>
                  <a:srgbClr val="009EC2"/>
                </a:solidFill>
                <a:cs typeface="Times New Roman" pitchFamily="18" charset="0"/>
              </a:rPr>
              <a:t>Fill </a:t>
            </a:r>
            <a:r>
              <a:rPr lang="en-US" dirty="0" smtClean="0">
                <a:solidFill>
                  <a:srgbClr val="009EC2"/>
                </a:solidFill>
                <a:cs typeface="Times New Roman" pitchFamily="18" charset="0"/>
              </a:rPr>
              <a:t>out for all beds</a:t>
            </a:r>
            <a:endParaRPr lang="en-US" dirty="0">
              <a:solidFill>
                <a:srgbClr val="009EC2"/>
              </a:solidFill>
              <a:cs typeface="Times New Roman" pitchFamily="18" charset="0"/>
            </a:endParaRPr>
          </a:p>
          <a:p>
            <a:r>
              <a:rPr lang="en-US" sz="2400" dirty="0">
                <a:cs typeface="Times New Roman" pitchFamily="18" charset="0"/>
              </a:rPr>
              <a:t>Track by bed, not by patient</a:t>
            </a:r>
          </a:p>
          <a:p>
            <a:r>
              <a:rPr lang="en-US" sz="2400" dirty="0" smtClean="0">
                <a:cs typeface="Times New Roman" pitchFamily="18" charset="0"/>
              </a:rPr>
              <a:t>Include bed number (even if empty)</a:t>
            </a:r>
            <a:endParaRPr lang="en-US" sz="2400" dirty="0">
              <a:cs typeface="Times New Roman" pitchFamily="18" charset="0"/>
            </a:endParaRPr>
          </a:p>
          <a:p>
            <a:r>
              <a:rPr lang="en-US" sz="2400" dirty="0" smtClean="0">
                <a:cs typeface="Times New Roman" pitchFamily="18" charset="0"/>
              </a:rPr>
              <a:t>Is the patient currently receiving mechanical ventilation?</a:t>
            </a:r>
            <a:endParaRPr lang="en-US" sz="2400" dirty="0">
              <a:cs typeface="Times New Roman" pitchFamily="18" charset="0"/>
            </a:endParaRPr>
          </a:p>
          <a:p>
            <a:pPr lvl="1"/>
            <a:r>
              <a:rPr lang="en-US" sz="2000" b="1" dirty="0">
                <a:cs typeface="Times New Roman" pitchFamily="18" charset="0"/>
              </a:rPr>
              <a:t>Y</a:t>
            </a:r>
            <a:r>
              <a:rPr lang="en-US" sz="2000" dirty="0">
                <a:cs typeface="Times New Roman" pitchFamily="18" charset="0"/>
              </a:rPr>
              <a:t> = </a:t>
            </a:r>
            <a:r>
              <a:rPr lang="en-US" sz="2000" dirty="0" smtClean="0">
                <a:cs typeface="Times New Roman" pitchFamily="18" charset="0"/>
              </a:rPr>
              <a:t>Patient is currently intubated/trached </a:t>
            </a:r>
            <a:r>
              <a:rPr lang="en-US" sz="2000" b="1" dirty="0" smtClean="0">
                <a:solidFill>
                  <a:srgbClr val="009EC2"/>
                </a:solidFill>
                <a:cs typeface="Times New Roman" pitchFamily="18" charset="0"/>
              </a:rPr>
              <a:t>AND</a:t>
            </a:r>
            <a:r>
              <a:rPr lang="en-US" sz="2000" dirty="0" smtClean="0">
                <a:cs typeface="Times New Roman" pitchFamily="18" charset="0"/>
              </a:rPr>
              <a:t> mechanically ventilated</a:t>
            </a:r>
            <a:endParaRPr lang="en-US" sz="2000" dirty="0">
              <a:cs typeface="Times New Roman" pitchFamily="18" charset="0"/>
            </a:endParaRPr>
          </a:p>
          <a:p>
            <a:pPr lvl="1"/>
            <a:r>
              <a:rPr lang="en-US" sz="2000" b="1" dirty="0">
                <a:cs typeface="Times New Roman" pitchFamily="18" charset="0"/>
              </a:rPr>
              <a:t>N</a:t>
            </a:r>
            <a:r>
              <a:rPr lang="en-US" sz="2000" dirty="0">
                <a:cs typeface="Times New Roman" pitchFamily="18" charset="0"/>
              </a:rPr>
              <a:t> = </a:t>
            </a:r>
            <a:r>
              <a:rPr lang="en-US" sz="2000" dirty="0" smtClean="0">
                <a:cs typeface="Times New Roman" pitchFamily="18" charset="0"/>
              </a:rPr>
              <a:t>Patient is treated with noninvasive ventilation </a:t>
            </a:r>
            <a:r>
              <a:rPr lang="en-US" sz="2000" b="1" dirty="0" smtClean="0">
                <a:solidFill>
                  <a:srgbClr val="009EC2"/>
                </a:solidFill>
                <a:cs typeface="Times New Roman" pitchFamily="18" charset="0"/>
              </a:rPr>
              <a:t>OR</a:t>
            </a:r>
            <a:r>
              <a:rPr lang="en-US" sz="2000" dirty="0" smtClean="0">
                <a:cs typeface="Times New Roman" pitchFamily="18" charset="0"/>
              </a:rPr>
              <a:t> patient is </a:t>
            </a:r>
            <a:r>
              <a:rPr lang="en-US" sz="2000" b="1" dirty="0" smtClean="0">
                <a:solidFill>
                  <a:srgbClr val="009EC2"/>
                </a:solidFill>
                <a:cs typeface="Times New Roman" pitchFamily="18" charset="0"/>
              </a:rPr>
              <a:t>NOT</a:t>
            </a:r>
            <a:r>
              <a:rPr lang="en-US" sz="2000" dirty="0" smtClean="0">
                <a:cs typeface="Times New Roman" pitchFamily="18" charset="0"/>
              </a:rPr>
              <a:t> currently intubated/trached </a:t>
            </a:r>
            <a:r>
              <a:rPr lang="en-US" sz="2000" b="1" dirty="0" smtClean="0">
                <a:solidFill>
                  <a:srgbClr val="009EC2"/>
                </a:solidFill>
                <a:cs typeface="Times New Roman" pitchFamily="18" charset="0"/>
              </a:rPr>
              <a:t>AND </a:t>
            </a:r>
            <a:r>
              <a:rPr lang="en-US" sz="2000" dirty="0" smtClean="0">
                <a:cs typeface="Times New Roman" pitchFamily="18" charset="0"/>
              </a:rPr>
              <a:t>mechanically ventilated</a:t>
            </a:r>
            <a:endParaRPr lang="en-US" sz="2000" dirty="0">
              <a:cs typeface="Times New Roman" pitchFamily="18" charset="0"/>
            </a:endParaRPr>
          </a:p>
          <a:p>
            <a:pPr lvl="1"/>
            <a:r>
              <a:rPr lang="en-US" sz="2000" b="1" dirty="0">
                <a:cs typeface="Times New Roman" pitchFamily="18" charset="0"/>
              </a:rPr>
              <a:t>E</a:t>
            </a:r>
            <a:r>
              <a:rPr lang="en-US" sz="2000" dirty="0">
                <a:cs typeface="Times New Roman" pitchFamily="18" charset="0"/>
              </a:rPr>
              <a:t> = Empty bed</a:t>
            </a:r>
          </a:p>
          <a:p>
            <a:pPr>
              <a:buNone/>
            </a:pPr>
            <a:endParaRPr lang="en-US" sz="3200" dirty="0" smtClean="0">
              <a:cs typeface="Times New Roman" pitchFamily="18" charset="0"/>
            </a:endParaRPr>
          </a:p>
        </p:txBody>
      </p:sp>
      <p:pic>
        <p:nvPicPr>
          <p:cNvPr id="5" name="Content Placeholder 4" descr="Close up view of first columns of LTVV Data collection tool. Includes bed number and intubation/trach/mech vent status (Y/N/E)." title="LTVV Data collection tool"/>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870" t="35334" r="85536" b="16629"/>
          <a:stretch/>
        </p:blipFill>
        <p:spPr>
          <a:xfrm>
            <a:off x="6400800" y="1132396"/>
            <a:ext cx="1597959" cy="5007212"/>
          </a:xfrm>
        </p:spPr>
      </p:pic>
    </p:spTree>
    <p:extLst>
      <p:ext uri="{BB962C8B-B14F-4D97-AF65-F5344CB8AC3E}">
        <p14:creationId xmlns:p14="http://schemas.microsoft.com/office/powerpoint/2010/main" val="3410449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Ventilator Modes – Volume-Cycled Modes</a:t>
            </a:r>
            <a:endParaRPr lang="en-US" sz="4000" dirty="0"/>
          </a:p>
        </p:txBody>
      </p:sp>
      <p:sp>
        <p:nvSpPr>
          <p:cNvPr id="9" name="Content Placeholder 4"/>
          <p:cNvSpPr>
            <a:spLocks noGrp="1"/>
          </p:cNvSpPr>
          <p:nvPr>
            <p:ph idx="1"/>
          </p:nvPr>
        </p:nvSpPr>
        <p:spPr/>
        <p:txBody>
          <a:bodyPr>
            <a:noAutofit/>
          </a:bodyPr>
          <a:lstStyle/>
          <a:p>
            <a:pPr marL="0" indent="0">
              <a:lnSpc>
                <a:spcPct val="110000"/>
              </a:lnSpc>
              <a:buNone/>
            </a:pPr>
            <a:r>
              <a:rPr lang="en-US" dirty="0" smtClean="0">
                <a:cs typeface="Times New Roman" pitchFamily="18" charset="0"/>
              </a:rPr>
              <a:t>Circle</a:t>
            </a:r>
            <a:r>
              <a:rPr lang="en-US" dirty="0" smtClean="0">
                <a:solidFill>
                  <a:srgbClr val="009EC2"/>
                </a:solidFill>
                <a:cs typeface="Times New Roman" pitchFamily="18" charset="0"/>
              </a:rPr>
              <a:t> </a:t>
            </a:r>
            <a:r>
              <a:rPr lang="en-US" b="1" dirty="0" smtClean="0">
                <a:solidFill>
                  <a:srgbClr val="009EC2"/>
                </a:solidFill>
                <a:cs typeface="Times New Roman" pitchFamily="18" charset="0"/>
              </a:rPr>
              <a:t>1</a:t>
            </a:r>
            <a:r>
              <a:rPr lang="en-US" dirty="0" smtClean="0">
                <a:solidFill>
                  <a:srgbClr val="009EC2"/>
                </a:solidFill>
                <a:cs typeface="Times New Roman" pitchFamily="18" charset="0"/>
              </a:rPr>
              <a:t> </a:t>
            </a:r>
            <a:r>
              <a:rPr lang="en-US" dirty="0" smtClean="0">
                <a:cs typeface="Times New Roman" pitchFamily="18" charset="0"/>
              </a:rPr>
              <a:t>for volume-cycled modes</a:t>
            </a:r>
          </a:p>
          <a:p>
            <a:pPr marL="341313" lvl="1" indent="-341313">
              <a:lnSpc>
                <a:spcPct val="110000"/>
              </a:lnSpc>
              <a:buFont typeface="Arial" panose="020B0604020202020204" pitchFamily="34" charset="0"/>
              <a:buChar char="•"/>
            </a:pPr>
            <a:r>
              <a:rPr lang="en-US" dirty="0" smtClean="0">
                <a:cs typeface="Times New Roman" pitchFamily="18" charset="0"/>
              </a:rPr>
              <a:t>Assist control</a:t>
            </a:r>
          </a:p>
          <a:p>
            <a:pPr marL="341313" lvl="1" indent="-341313">
              <a:lnSpc>
                <a:spcPct val="110000"/>
              </a:lnSpc>
              <a:buFont typeface="Arial" panose="020B0604020202020204" pitchFamily="34" charset="0"/>
              <a:buChar char="•"/>
            </a:pPr>
            <a:r>
              <a:rPr lang="en-US" dirty="0" smtClean="0">
                <a:cs typeface="Times New Roman" pitchFamily="18" charset="0"/>
              </a:rPr>
              <a:t>Synchronized intermittent mandatory ventilation</a:t>
            </a:r>
          </a:p>
          <a:p>
            <a:pPr marL="341313" lvl="1" indent="-341313">
              <a:lnSpc>
                <a:spcPct val="110000"/>
              </a:lnSpc>
              <a:buFont typeface="Arial" panose="020B0604020202020204" pitchFamily="34" charset="0"/>
              <a:buChar char="•"/>
            </a:pPr>
            <a:r>
              <a:rPr lang="en-US" dirty="0" smtClean="0">
                <a:cs typeface="Times New Roman" pitchFamily="18" charset="0"/>
              </a:rPr>
              <a:t>Volume support</a:t>
            </a:r>
          </a:p>
          <a:p>
            <a:pPr marL="341313" lvl="1" indent="-341313">
              <a:lnSpc>
                <a:spcPct val="110000"/>
              </a:lnSpc>
              <a:buFont typeface="Arial" panose="020B0604020202020204" pitchFamily="34" charset="0"/>
              <a:buChar char="•"/>
            </a:pPr>
            <a:r>
              <a:rPr lang="en-US" dirty="0" smtClean="0">
                <a:cs typeface="Times New Roman" pitchFamily="18" charset="0"/>
              </a:rPr>
              <a:t>Pressure-regulated volume-controlled</a:t>
            </a:r>
            <a:endParaRPr lang="en-US" sz="8000" dirty="0">
              <a:cs typeface="Times New Roman" pitchFamily="18" charset="0"/>
            </a:endParaRPr>
          </a:p>
          <a:p>
            <a:pPr marL="341313" lvl="1" indent="-341313">
              <a:lnSpc>
                <a:spcPct val="110000"/>
              </a:lnSpc>
              <a:buFont typeface="Arial" panose="020B0604020202020204" pitchFamily="34" charset="0"/>
              <a:buChar char="•"/>
            </a:pPr>
            <a:r>
              <a:rPr lang="en-US" dirty="0" smtClean="0">
                <a:cs typeface="Times New Roman" pitchFamily="18" charset="0"/>
              </a:rPr>
              <a:t>Continuous </a:t>
            </a:r>
            <a:r>
              <a:rPr lang="en-US" dirty="0">
                <a:cs typeface="Times New Roman" pitchFamily="18" charset="0"/>
              </a:rPr>
              <a:t>mandatory ventilation</a:t>
            </a:r>
          </a:p>
          <a:p>
            <a:pPr>
              <a:buNone/>
            </a:pPr>
            <a:endParaRPr lang="en-US" dirty="0" smtClean="0">
              <a:cs typeface="Times New Roman" pitchFamily="18" charset="0"/>
            </a:endParaRPr>
          </a:p>
        </p:txBody>
      </p:sp>
    </p:spTree>
    <p:extLst>
      <p:ext uri="{BB962C8B-B14F-4D97-AF65-F5344CB8AC3E}">
        <p14:creationId xmlns:p14="http://schemas.microsoft.com/office/powerpoint/2010/main" val="42625261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Ventilator Modes – Pressure-Cycled Modes</a:t>
            </a:r>
            <a:endParaRPr lang="en-US" sz="4000" dirty="0"/>
          </a:p>
        </p:txBody>
      </p:sp>
      <p:sp>
        <p:nvSpPr>
          <p:cNvPr id="9" name="Content Placeholder 4"/>
          <p:cNvSpPr>
            <a:spLocks noGrp="1"/>
          </p:cNvSpPr>
          <p:nvPr>
            <p:ph idx="1"/>
          </p:nvPr>
        </p:nvSpPr>
        <p:spPr/>
        <p:txBody>
          <a:bodyPr>
            <a:noAutofit/>
          </a:bodyPr>
          <a:lstStyle/>
          <a:p>
            <a:pPr marL="0" indent="0">
              <a:lnSpc>
                <a:spcPct val="110000"/>
              </a:lnSpc>
              <a:buNone/>
            </a:pPr>
            <a:r>
              <a:rPr lang="en-US" dirty="0" smtClean="0">
                <a:cs typeface="Times New Roman" pitchFamily="18" charset="0"/>
              </a:rPr>
              <a:t>Circle</a:t>
            </a:r>
            <a:r>
              <a:rPr lang="en-US" dirty="0" smtClean="0">
                <a:solidFill>
                  <a:srgbClr val="009EC2"/>
                </a:solidFill>
                <a:cs typeface="Times New Roman" pitchFamily="18" charset="0"/>
              </a:rPr>
              <a:t> </a:t>
            </a:r>
            <a:r>
              <a:rPr lang="en-US" b="1" dirty="0" smtClean="0">
                <a:solidFill>
                  <a:srgbClr val="009EC2"/>
                </a:solidFill>
                <a:cs typeface="Times New Roman" pitchFamily="18" charset="0"/>
              </a:rPr>
              <a:t>2</a:t>
            </a:r>
            <a:r>
              <a:rPr lang="en-US" dirty="0" smtClean="0">
                <a:solidFill>
                  <a:srgbClr val="009EC2"/>
                </a:solidFill>
                <a:cs typeface="Times New Roman" pitchFamily="18" charset="0"/>
              </a:rPr>
              <a:t> </a:t>
            </a:r>
            <a:r>
              <a:rPr lang="en-US" dirty="0" smtClean="0">
                <a:cs typeface="Times New Roman" pitchFamily="18" charset="0"/>
              </a:rPr>
              <a:t>for pressure-cycled modes</a:t>
            </a:r>
          </a:p>
          <a:p>
            <a:pPr marL="341313" lvl="1" indent="-341313">
              <a:lnSpc>
                <a:spcPct val="110000"/>
              </a:lnSpc>
              <a:buFont typeface="Arial" panose="020B0604020202020204" pitchFamily="34" charset="0"/>
              <a:buChar char="•"/>
            </a:pPr>
            <a:r>
              <a:rPr lang="en-US" dirty="0" smtClean="0">
                <a:cs typeface="Times New Roman" pitchFamily="18" charset="0"/>
              </a:rPr>
              <a:t>Pressure support</a:t>
            </a:r>
          </a:p>
          <a:p>
            <a:pPr marL="341313" lvl="1" indent="-341313">
              <a:lnSpc>
                <a:spcPct val="110000"/>
              </a:lnSpc>
              <a:buFont typeface="Arial" panose="020B0604020202020204" pitchFamily="34" charset="0"/>
              <a:buChar char="•"/>
            </a:pPr>
            <a:r>
              <a:rPr lang="en-US" dirty="0" smtClean="0">
                <a:cs typeface="Times New Roman" pitchFamily="18" charset="0"/>
              </a:rPr>
              <a:t>Continuous positive airway pressure</a:t>
            </a:r>
          </a:p>
          <a:p>
            <a:pPr marL="341313" lvl="1" indent="-341313">
              <a:lnSpc>
                <a:spcPct val="110000"/>
              </a:lnSpc>
              <a:buFont typeface="Arial" panose="020B0604020202020204" pitchFamily="34" charset="0"/>
              <a:buChar char="•"/>
            </a:pPr>
            <a:r>
              <a:rPr lang="en-US" dirty="0" smtClean="0">
                <a:cs typeface="Times New Roman" pitchFamily="18" charset="0"/>
              </a:rPr>
              <a:t>Airway pressure release ventilation (APRV)</a:t>
            </a:r>
          </a:p>
          <a:p>
            <a:pPr marL="341313" lvl="1" indent="-341313">
              <a:lnSpc>
                <a:spcPct val="110000"/>
              </a:lnSpc>
              <a:buFont typeface="Arial" panose="020B0604020202020204" pitchFamily="34" charset="0"/>
              <a:buChar char="•"/>
            </a:pPr>
            <a:r>
              <a:rPr lang="en-US" dirty="0" smtClean="0">
                <a:cs typeface="Times New Roman" pitchFamily="18" charset="0"/>
              </a:rPr>
              <a:t>Bilevel ventilation</a:t>
            </a:r>
            <a:endParaRPr lang="en-US" dirty="0">
              <a:cs typeface="Times New Roman" pitchFamily="18" charset="0"/>
            </a:endParaRPr>
          </a:p>
          <a:p>
            <a:pPr>
              <a:buNone/>
            </a:pPr>
            <a:endParaRPr lang="en-US" dirty="0" smtClean="0">
              <a:cs typeface="Times New Roman" pitchFamily="18" charset="0"/>
            </a:endParaRPr>
          </a:p>
        </p:txBody>
      </p:sp>
    </p:spTree>
    <p:extLst>
      <p:ext uri="{BB962C8B-B14F-4D97-AF65-F5344CB8AC3E}">
        <p14:creationId xmlns:p14="http://schemas.microsoft.com/office/powerpoint/2010/main" val="345318356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41405</TotalTime>
  <Words>715</Words>
  <Application>Microsoft Office PowerPoint</Application>
  <PresentationFormat>On-screen Show (4:3)</PresentationFormat>
  <Paragraphs>112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HAI Cusp Slide template</vt:lpstr>
      <vt:lpstr>Measure Descriptions for  Low Tidal Volume Ventilation </vt:lpstr>
      <vt:lpstr>Learning Objectives</vt:lpstr>
      <vt:lpstr>LTVV: Key Interventions</vt:lpstr>
      <vt:lpstr>Data Collection</vt:lpstr>
      <vt:lpstr>LTVV Data Collection Tool</vt:lpstr>
      <vt:lpstr>Data Collection: Intubation and Ventilator Mode</vt:lpstr>
      <vt:lpstr>Let’s Begin…</vt:lpstr>
      <vt:lpstr>Ventilator Modes – Volume-Cycled Modes</vt:lpstr>
      <vt:lpstr>Ventilator Modes – Pressure-Cycled Modes</vt:lpstr>
      <vt:lpstr>Ventilator Modes – Other Modes</vt:lpstr>
      <vt:lpstr>For Vent Modes 1 and 2 Only</vt:lpstr>
      <vt:lpstr>For Vent Modes 1 and 2 Only</vt:lpstr>
      <vt:lpstr>Data Collection: ARDS</vt:lpstr>
      <vt:lpstr>For ALL Vent Modes (1, 2, or 3)</vt:lpstr>
      <vt:lpstr>Data Measures Guide</vt:lpstr>
      <vt:lpstr>Questions?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244</cp:revision>
  <cp:lastPrinted>2015-02-02T16:57:38Z</cp:lastPrinted>
  <dcterms:created xsi:type="dcterms:W3CDTF">2014-05-21T20:05:58Z</dcterms:created>
  <dcterms:modified xsi:type="dcterms:W3CDTF">2017-01-16T06:51:53Z</dcterms:modified>
  <cp:category>safety program for surgery, patient safety, CUSP, science of safety, surgical site infections, SUSP, healthcare associated infections</cp:category>
</cp:coreProperties>
</file>