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53" r:id="rId2"/>
    <p:sldId id="377" r:id="rId3"/>
    <p:sldId id="403" r:id="rId4"/>
    <p:sldId id="379" r:id="rId5"/>
    <p:sldId id="384" r:id="rId6"/>
    <p:sldId id="378" r:id="rId7"/>
    <p:sldId id="381" r:id="rId8"/>
    <p:sldId id="391" r:id="rId9"/>
    <p:sldId id="385" r:id="rId10"/>
    <p:sldId id="404" r:id="rId11"/>
    <p:sldId id="406" r:id="rId12"/>
    <p:sldId id="386" r:id="rId13"/>
    <p:sldId id="387" r:id="rId14"/>
    <p:sldId id="388" r:id="rId15"/>
    <p:sldId id="407" r:id="rId16"/>
    <p:sldId id="393" r:id="rId17"/>
    <p:sldId id="399" r:id="rId18"/>
    <p:sldId id="394" r:id="rId19"/>
    <p:sldId id="398" r:id="rId20"/>
    <p:sldId id="397" r:id="rId21"/>
    <p:sldId id="400" r:id="rId22"/>
    <p:sldId id="401" r:id="rId23"/>
    <p:sldId id="408" r:id="rId24"/>
    <p:sldId id="40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Kathleen Speck" initials="" lastIdx="4" clrIdx="3"/>
  <p:cmAuthor id="4" name="Anna Adler-Kirkley" initials="AA" lastIdx="13" clrIdx="4">
    <p:extLst/>
  </p:cmAuthor>
  <p:cmAuthor id="5" name="Melissa A Miller" initials="MAM" lastIdx="7" clrIdx="5"/>
  <p:cmAuthor id="6" name="Chris Heidenrich OCKT" initials="CH" lastIdx="17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703"/>
    <a:srgbClr val="009EC2"/>
    <a:srgbClr val="58C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9" autoAdjust="0"/>
    <p:restoredTop sz="90776" autoAdjust="0"/>
  </p:normalViewPr>
  <p:slideViewPr>
    <p:cSldViewPr>
      <p:cViewPr varScale="1">
        <p:scale>
          <a:sx n="74" d="100"/>
          <a:sy n="74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CEA4A-DA80-44F6-9E22-EBA0A0BB3175}" type="doc">
      <dgm:prSet loTypeId="urn:microsoft.com/office/officeart/2005/8/layout/cycle4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272F79C-B6E5-4444-B325-91C3A5211BDF}">
      <dgm:prSet phldrT="[Text]" custT="1"/>
      <dgm:spPr>
        <a:ln>
          <a:solidFill>
            <a:srgbClr val="FBD703"/>
          </a:solidFill>
        </a:ln>
      </dgm:spPr>
      <dgm:t>
        <a:bodyPr anchor="ctr"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en-US" sz="1600" b="1" dirty="0" smtClean="0"/>
            <a:t>ACT</a:t>
          </a:r>
          <a:endParaRPr lang="en-US" sz="1800" b="1" dirty="0"/>
        </a:p>
      </dgm:t>
    </dgm:pt>
    <dgm:pt modelId="{2729A2B7-F445-4D1A-A4EF-8BB749937F1C}" type="parTrans" cxnId="{A522706C-AD7F-4C4F-899B-B78FEE3D32CB}">
      <dgm:prSet/>
      <dgm:spPr/>
      <dgm:t>
        <a:bodyPr/>
        <a:lstStyle/>
        <a:p>
          <a:endParaRPr lang="en-US"/>
        </a:p>
      </dgm:t>
    </dgm:pt>
    <dgm:pt modelId="{C078858E-A927-41BC-9D2E-ADF4DB4EF245}" type="sibTrans" cxnId="{A522706C-AD7F-4C4F-899B-B78FEE3D32CB}">
      <dgm:prSet/>
      <dgm:spPr/>
      <dgm:t>
        <a:bodyPr/>
        <a:lstStyle/>
        <a:p>
          <a:endParaRPr lang="en-US"/>
        </a:p>
      </dgm:t>
    </dgm:pt>
    <dgm:pt modelId="{BFA619A6-63B8-4601-B874-940C3AE42588}">
      <dgm:prSet phldrT="[Text]" custT="1"/>
      <dgm:spPr>
        <a:ln>
          <a:solidFill>
            <a:srgbClr val="FBD703"/>
          </a:solidFill>
        </a:ln>
      </dgm:spPr>
      <dgm:t>
        <a:bodyPr/>
        <a:lstStyle/>
        <a:p>
          <a:r>
            <a:rPr lang="en-US" sz="1600" b="1" dirty="0" smtClean="0"/>
            <a:t>PLAN</a:t>
          </a:r>
          <a:endParaRPr lang="en-US" sz="1800" b="1" dirty="0"/>
        </a:p>
      </dgm:t>
    </dgm:pt>
    <dgm:pt modelId="{CC23C58D-BFD7-4738-A5A7-C6AE709A149C}" type="parTrans" cxnId="{93BA8AF4-926B-477E-9FDD-1B6BA8E67F7C}">
      <dgm:prSet/>
      <dgm:spPr/>
      <dgm:t>
        <a:bodyPr/>
        <a:lstStyle/>
        <a:p>
          <a:endParaRPr lang="en-US"/>
        </a:p>
      </dgm:t>
    </dgm:pt>
    <dgm:pt modelId="{9AA045BA-45FE-48D2-9F57-348D423C73EB}" type="sibTrans" cxnId="{93BA8AF4-926B-477E-9FDD-1B6BA8E67F7C}">
      <dgm:prSet/>
      <dgm:spPr/>
      <dgm:t>
        <a:bodyPr/>
        <a:lstStyle/>
        <a:p>
          <a:endParaRPr lang="en-US"/>
        </a:p>
      </dgm:t>
    </dgm:pt>
    <dgm:pt modelId="{5D49CBA8-8E1E-4357-A6E3-94FBB8A5944C}">
      <dgm:prSet phldrT="[Text]" custT="1"/>
      <dgm:spPr>
        <a:ln>
          <a:solidFill>
            <a:srgbClr val="FBD703"/>
          </a:solidFill>
        </a:ln>
      </dgm:spPr>
      <dgm:t>
        <a:bodyPr/>
        <a:lstStyle/>
        <a:p>
          <a:r>
            <a:rPr lang="en-US" sz="1600" b="1" dirty="0" smtClean="0"/>
            <a:t>DO</a:t>
          </a:r>
          <a:endParaRPr lang="en-US" sz="1600" b="1" dirty="0"/>
        </a:p>
      </dgm:t>
    </dgm:pt>
    <dgm:pt modelId="{7004AA7A-8CB5-48F4-9B24-20781FB0399C}" type="parTrans" cxnId="{E36796AD-78A9-43DE-B1D8-85B177906568}">
      <dgm:prSet/>
      <dgm:spPr/>
      <dgm:t>
        <a:bodyPr/>
        <a:lstStyle/>
        <a:p>
          <a:endParaRPr lang="en-US"/>
        </a:p>
      </dgm:t>
    </dgm:pt>
    <dgm:pt modelId="{60737212-C7EB-4947-B4D4-01098AC9A629}" type="sibTrans" cxnId="{E36796AD-78A9-43DE-B1D8-85B177906568}">
      <dgm:prSet/>
      <dgm:spPr/>
      <dgm:t>
        <a:bodyPr/>
        <a:lstStyle/>
        <a:p>
          <a:endParaRPr lang="en-US"/>
        </a:p>
      </dgm:t>
    </dgm:pt>
    <dgm:pt modelId="{7CB5F896-ECF0-4C19-8CB5-990467A59E23}">
      <dgm:prSet phldrT="[Text]" custT="1"/>
      <dgm:spPr>
        <a:ln>
          <a:solidFill>
            <a:srgbClr val="FBD703"/>
          </a:solidFill>
        </a:ln>
      </dgm:spPr>
      <dgm:t>
        <a:bodyPr/>
        <a:lstStyle/>
        <a:p>
          <a:r>
            <a:rPr lang="en-US" sz="1600" b="1" dirty="0" smtClean="0"/>
            <a:t>STUDY</a:t>
          </a:r>
          <a:endParaRPr lang="en-US" sz="1600" b="1" dirty="0"/>
        </a:p>
      </dgm:t>
    </dgm:pt>
    <dgm:pt modelId="{4EF0274C-A3E6-4E03-84E1-1DCE321E425D}" type="parTrans" cxnId="{E3AF084F-C126-4377-B272-CE7D638F86F9}">
      <dgm:prSet/>
      <dgm:spPr/>
      <dgm:t>
        <a:bodyPr/>
        <a:lstStyle/>
        <a:p>
          <a:endParaRPr lang="en-US"/>
        </a:p>
      </dgm:t>
    </dgm:pt>
    <dgm:pt modelId="{F593AED5-5A58-4349-89EE-18DA451C9402}" type="sibTrans" cxnId="{E3AF084F-C126-4377-B272-CE7D638F86F9}">
      <dgm:prSet/>
      <dgm:spPr/>
      <dgm:t>
        <a:bodyPr/>
        <a:lstStyle/>
        <a:p>
          <a:endParaRPr lang="en-US"/>
        </a:p>
      </dgm:t>
    </dgm:pt>
    <dgm:pt modelId="{3A126953-23D2-476A-BED6-E7CEA2B21A17}" type="pres">
      <dgm:prSet presAssocID="{6B8CEA4A-DA80-44F6-9E22-EBA0A0BB317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E87208-C0A3-4D4A-803E-97388D91ACEF}" type="pres">
      <dgm:prSet presAssocID="{6B8CEA4A-DA80-44F6-9E22-EBA0A0BB3175}" presName="children" presStyleCnt="0"/>
      <dgm:spPr/>
    </dgm:pt>
    <dgm:pt modelId="{7F019268-C721-4790-8703-AB136CD7E9D5}" type="pres">
      <dgm:prSet presAssocID="{6B8CEA4A-DA80-44F6-9E22-EBA0A0BB3175}" presName="childPlaceholder" presStyleCnt="0"/>
      <dgm:spPr/>
    </dgm:pt>
    <dgm:pt modelId="{157AB83C-8D0A-4D70-93EA-792E845A04C8}" type="pres">
      <dgm:prSet presAssocID="{6B8CEA4A-DA80-44F6-9E22-EBA0A0BB3175}" presName="circle" presStyleCnt="0"/>
      <dgm:spPr/>
    </dgm:pt>
    <dgm:pt modelId="{5F00D512-04C6-400A-A669-B8B0B3309E0C}" type="pres">
      <dgm:prSet presAssocID="{6B8CEA4A-DA80-44F6-9E22-EBA0A0BB317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8200F-668B-49E5-BB23-0743F82B8890}" type="pres">
      <dgm:prSet presAssocID="{6B8CEA4A-DA80-44F6-9E22-EBA0A0BB317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8AE76-C549-4DCD-9870-B4AAC31E6A11}" type="pres">
      <dgm:prSet presAssocID="{6B8CEA4A-DA80-44F6-9E22-EBA0A0BB317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5771C-0F6D-4341-A174-8ECA74C95E3F}" type="pres">
      <dgm:prSet presAssocID="{6B8CEA4A-DA80-44F6-9E22-EBA0A0BB317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B049C-74B6-4BA2-8228-F917D6D4D2FF}" type="pres">
      <dgm:prSet presAssocID="{6B8CEA4A-DA80-44F6-9E22-EBA0A0BB3175}" presName="quadrantPlaceholder" presStyleCnt="0"/>
      <dgm:spPr/>
    </dgm:pt>
    <dgm:pt modelId="{A7428E84-CF31-46E1-8EF7-1F1135B5C604}" type="pres">
      <dgm:prSet presAssocID="{6B8CEA4A-DA80-44F6-9E22-EBA0A0BB3175}" presName="center1" presStyleLbl="fgShp" presStyleIdx="0" presStyleCnt="2"/>
      <dgm:spPr/>
    </dgm:pt>
    <dgm:pt modelId="{69680E2E-2BEA-420C-B80A-132504967C39}" type="pres">
      <dgm:prSet presAssocID="{6B8CEA4A-DA80-44F6-9E22-EBA0A0BB3175}" presName="center2" presStyleLbl="fgShp" presStyleIdx="1" presStyleCnt="2"/>
      <dgm:spPr/>
    </dgm:pt>
  </dgm:ptLst>
  <dgm:cxnLst>
    <dgm:cxn modelId="{37254588-126E-4494-B173-9D7756D29E14}" type="presOf" srcId="{5D49CBA8-8E1E-4357-A6E3-94FBB8A5944C}" destId="{2CC8AE76-C549-4DCD-9870-B4AAC31E6A11}" srcOrd="0" destOrd="0" presId="urn:microsoft.com/office/officeart/2005/8/layout/cycle4"/>
    <dgm:cxn modelId="{93BA8AF4-926B-477E-9FDD-1B6BA8E67F7C}" srcId="{6B8CEA4A-DA80-44F6-9E22-EBA0A0BB3175}" destId="{BFA619A6-63B8-4601-B874-940C3AE42588}" srcOrd="1" destOrd="0" parTransId="{CC23C58D-BFD7-4738-A5A7-C6AE709A149C}" sibTransId="{9AA045BA-45FE-48D2-9F57-348D423C73EB}"/>
    <dgm:cxn modelId="{FF684764-62C6-440D-BF87-15AC864FB197}" type="presOf" srcId="{6B8CEA4A-DA80-44F6-9E22-EBA0A0BB3175}" destId="{3A126953-23D2-476A-BED6-E7CEA2B21A17}" srcOrd="0" destOrd="0" presId="urn:microsoft.com/office/officeart/2005/8/layout/cycle4"/>
    <dgm:cxn modelId="{E36796AD-78A9-43DE-B1D8-85B177906568}" srcId="{6B8CEA4A-DA80-44F6-9E22-EBA0A0BB3175}" destId="{5D49CBA8-8E1E-4357-A6E3-94FBB8A5944C}" srcOrd="2" destOrd="0" parTransId="{7004AA7A-8CB5-48F4-9B24-20781FB0399C}" sibTransId="{60737212-C7EB-4947-B4D4-01098AC9A629}"/>
    <dgm:cxn modelId="{E3AF084F-C126-4377-B272-CE7D638F86F9}" srcId="{6B8CEA4A-DA80-44F6-9E22-EBA0A0BB3175}" destId="{7CB5F896-ECF0-4C19-8CB5-990467A59E23}" srcOrd="3" destOrd="0" parTransId="{4EF0274C-A3E6-4E03-84E1-1DCE321E425D}" sibTransId="{F593AED5-5A58-4349-89EE-18DA451C9402}"/>
    <dgm:cxn modelId="{E3C718C3-FB97-4E26-8456-04B9DF7319B7}" type="presOf" srcId="{BFA619A6-63B8-4601-B874-940C3AE42588}" destId="{D6A8200F-668B-49E5-BB23-0743F82B8890}" srcOrd="0" destOrd="0" presId="urn:microsoft.com/office/officeart/2005/8/layout/cycle4"/>
    <dgm:cxn modelId="{0C66B6D4-6AE4-4960-8171-080B90D8BA44}" type="presOf" srcId="{7CB5F896-ECF0-4C19-8CB5-990467A59E23}" destId="{7095771C-0F6D-4341-A174-8ECA74C95E3F}" srcOrd="0" destOrd="0" presId="urn:microsoft.com/office/officeart/2005/8/layout/cycle4"/>
    <dgm:cxn modelId="{A522706C-AD7F-4C4F-899B-B78FEE3D32CB}" srcId="{6B8CEA4A-DA80-44F6-9E22-EBA0A0BB3175}" destId="{0272F79C-B6E5-4444-B325-91C3A5211BDF}" srcOrd="0" destOrd="0" parTransId="{2729A2B7-F445-4D1A-A4EF-8BB749937F1C}" sibTransId="{C078858E-A927-41BC-9D2E-ADF4DB4EF245}"/>
    <dgm:cxn modelId="{3592A176-4F81-4CCF-9E3D-F08559DACC25}" type="presOf" srcId="{0272F79C-B6E5-4444-B325-91C3A5211BDF}" destId="{5F00D512-04C6-400A-A669-B8B0B3309E0C}" srcOrd="0" destOrd="0" presId="urn:microsoft.com/office/officeart/2005/8/layout/cycle4"/>
    <dgm:cxn modelId="{432DFD9C-E51C-4A8B-9F27-1BB948E56CB4}" type="presParOf" srcId="{3A126953-23D2-476A-BED6-E7CEA2B21A17}" destId="{6AE87208-C0A3-4D4A-803E-97388D91ACEF}" srcOrd="0" destOrd="0" presId="urn:microsoft.com/office/officeart/2005/8/layout/cycle4"/>
    <dgm:cxn modelId="{DBC5C6EE-37CA-47DC-BD87-8C9216541E7E}" type="presParOf" srcId="{6AE87208-C0A3-4D4A-803E-97388D91ACEF}" destId="{7F019268-C721-4790-8703-AB136CD7E9D5}" srcOrd="0" destOrd="0" presId="urn:microsoft.com/office/officeart/2005/8/layout/cycle4"/>
    <dgm:cxn modelId="{A9354CA9-12E2-4026-99FF-F3830AF203AE}" type="presParOf" srcId="{3A126953-23D2-476A-BED6-E7CEA2B21A17}" destId="{157AB83C-8D0A-4D70-93EA-792E845A04C8}" srcOrd="1" destOrd="0" presId="urn:microsoft.com/office/officeart/2005/8/layout/cycle4"/>
    <dgm:cxn modelId="{5BEBD2E3-FAF3-4B82-8DBA-B1ED1238C7A3}" type="presParOf" srcId="{157AB83C-8D0A-4D70-93EA-792E845A04C8}" destId="{5F00D512-04C6-400A-A669-B8B0B3309E0C}" srcOrd="0" destOrd="0" presId="urn:microsoft.com/office/officeart/2005/8/layout/cycle4"/>
    <dgm:cxn modelId="{8283A880-28F7-469A-9AD3-B67213EA770B}" type="presParOf" srcId="{157AB83C-8D0A-4D70-93EA-792E845A04C8}" destId="{D6A8200F-668B-49E5-BB23-0743F82B8890}" srcOrd="1" destOrd="0" presId="urn:microsoft.com/office/officeart/2005/8/layout/cycle4"/>
    <dgm:cxn modelId="{3E800262-9CE9-45C1-B2D1-F7E801900865}" type="presParOf" srcId="{157AB83C-8D0A-4D70-93EA-792E845A04C8}" destId="{2CC8AE76-C549-4DCD-9870-B4AAC31E6A11}" srcOrd="2" destOrd="0" presId="urn:microsoft.com/office/officeart/2005/8/layout/cycle4"/>
    <dgm:cxn modelId="{21462D5D-B013-40DB-B88E-2FEB00DD4E7C}" type="presParOf" srcId="{157AB83C-8D0A-4D70-93EA-792E845A04C8}" destId="{7095771C-0F6D-4341-A174-8ECA74C95E3F}" srcOrd="3" destOrd="0" presId="urn:microsoft.com/office/officeart/2005/8/layout/cycle4"/>
    <dgm:cxn modelId="{ED5A4343-BEAB-477E-B8E9-7B89F04E88E8}" type="presParOf" srcId="{157AB83C-8D0A-4D70-93EA-792E845A04C8}" destId="{947B049C-74B6-4BA2-8228-F917D6D4D2FF}" srcOrd="4" destOrd="0" presId="urn:microsoft.com/office/officeart/2005/8/layout/cycle4"/>
    <dgm:cxn modelId="{8FD6BA1F-2DA2-47A0-A0DA-6F0D629AEC37}" type="presParOf" srcId="{3A126953-23D2-476A-BED6-E7CEA2B21A17}" destId="{A7428E84-CF31-46E1-8EF7-1F1135B5C604}" srcOrd="2" destOrd="0" presId="urn:microsoft.com/office/officeart/2005/8/layout/cycle4"/>
    <dgm:cxn modelId="{36F03AA3-6FDD-4DF8-9409-1D0E670298F3}" type="presParOf" srcId="{3A126953-23D2-476A-BED6-E7CEA2B21A17}" destId="{69680E2E-2BEA-420C-B80A-132504967C3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0D512-04C6-400A-A669-B8B0B3309E0C}">
      <dsp:nvSpPr>
        <dsp:cNvPr id="0" name=""/>
        <dsp:cNvSpPr/>
      </dsp:nvSpPr>
      <dsp:spPr>
        <a:xfrm>
          <a:off x="546002" y="266602"/>
          <a:ext cx="1142120" cy="114212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BD70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ACT</a:t>
          </a:r>
          <a:endParaRPr lang="en-US" sz="1800" b="1" kern="1200" dirty="0"/>
        </a:p>
      </dsp:txBody>
      <dsp:txXfrm>
        <a:off x="880521" y="601121"/>
        <a:ext cx="807601" cy="807601"/>
      </dsp:txXfrm>
    </dsp:sp>
    <dsp:sp modelId="{D6A8200F-668B-49E5-BB23-0743F82B8890}">
      <dsp:nvSpPr>
        <dsp:cNvPr id="0" name=""/>
        <dsp:cNvSpPr/>
      </dsp:nvSpPr>
      <dsp:spPr>
        <a:xfrm rot="5400000">
          <a:off x="1740876" y="266602"/>
          <a:ext cx="1142120" cy="114212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BD70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PLAN</a:t>
          </a:r>
          <a:endParaRPr lang="en-US" sz="1800" b="1" kern="1200" dirty="0"/>
        </a:p>
      </dsp:txBody>
      <dsp:txXfrm rot="-5400000">
        <a:off x="1740876" y="601121"/>
        <a:ext cx="807601" cy="807601"/>
      </dsp:txXfrm>
    </dsp:sp>
    <dsp:sp modelId="{2CC8AE76-C549-4DCD-9870-B4AAC31E6A11}">
      <dsp:nvSpPr>
        <dsp:cNvPr id="0" name=""/>
        <dsp:cNvSpPr/>
      </dsp:nvSpPr>
      <dsp:spPr>
        <a:xfrm rot="10800000">
          <a:off x="1740876" y="1461476"/>
          <a:ext cx="1142120" cy="114212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BD70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DO</a:t>
          </a:r>
          <a:endParaRPr lang="en-US" sz="1600" b="1" kern="1200" dirty="0"/>
        </a:p>
      </dsp:txBody>
      <dsp:txXfrm rot="10800000">
        <a:off x="1740876" y="1461476"/>
        <a:ext cx="807601" cy="807601"/>
      </dsp:txXfrm>
    </dsp:sp>
    <dsp:sp modelId="{7095771C-0F6D-4341-A174-8ECA74C95E3F}">
      <dsp:nvSpPr>
        <dsp:cNvPr id="0" name=""/>
        <dsp:cNvSpPr/>
      </dsp:nvSpPr>
      <dsp:spPr>
        <a:xfrm rot="16200000">
          <a:off x="546002" y="1461476"/>
          <a:ext cx="1142120" cy="114212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BD70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STUDY</a:t>
          </a:r>
          <a:endParaRPr lang="en-US" sz="1600" b="1" kern="1200" dirty="0"/>
        </a:p>
      </dsp:txBody>
      <dsp:txXfrm rot="5400000">
        <a:off x="880521" y="1461476"/>
        <a:ext cx="807601" cy="807601"/>
      </dsp:txXfrm>
    </dsp:sp>
    <dsp:sp modelId="{A7428E84-CF31-46E1-8EF7-1F1135B5C604}">
      <dsp:nvSpPr>
        <dsp:cNvPr id="0" name=""/>
        <dsp:cNvSpPr/>
      </dsp:nvSpPr>
      <dsp:spPr>
        <a:xfrm>
          <a:off x="1517332" y="1197707"/>
          <a:ext cx="394335" cy="342900"/>
        </a:xfrm>
        <a:prstGeom prst="circular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680E2E-2BEA-420C-B80A-132504967C39}">
      <dsp:nvSpPr>
        <dsp:cNvPr id="0" name=""/>
        <dsp:cNvSpPr/>
      </dsp:nvSpPr>
      <dsp:spPr>
        <a:xfrm rot="10800000">
          <a:off x="1517332" y="1329592"/>
          <a:ext cx="394335" cy="342900"/>
        </a:xfrm>
        <a:prstGeom prst="circular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have embarked on a unique journey.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 high level, this presentation will cover the following topics.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be able to distinguish the AHRQ Safety Program for Surgery from that of other national improvement projects.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connection between surgical safety teamwork and safety culture work as structured in the Comprehensive Unit-based Safety Program (CUSP) will be clear.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also be familiar and hopefully able to list the steps for developing a local surgical site infection (SSI) prevention bundle.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7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28EE-1CB2-DA43-B203-317B999F0B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9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28EE-1CB2-DA43-B203-317B999F0B3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5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28EE-1CB2-DA43-B203-317B999F0B3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9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2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spc="-60" baseline="0">
                <a:solidFill>
                  <a:schemeClr val="accent1"/>
                </a:solidFill>
              </a:defRPr>
            </a:lvl1pPr>
            <a:lvl2pPr marL="154781" indent="0">
              <a:buNone/>
              <a:defRPr/>
            </a:lvl2pPr>
            <a:lvl3pPr marL="342900" indent="0">
              <a:buNone/>
              <a:defRPr/>
            </a:lvl3pPr>
            <a:lvl4pPr marL="473869" indent="0">
              <a:buNone/>
              <a:defRPr/>
            </a:lvl4pPr>
            <a:lvl5pPr marL="603647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</p:spTree>
    <p:extLst>
      <p:ext uri="{BB962C8B-B14F-4D97-AF65-F5344CB8AC3E}">
        <p14:creationId xmlns:p14="http://schemas.microsoft.com/office/powerpoint/2010/main" val="282238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spc="-60" baseline="0">
                <a:solidFill>
                  <a:schemeClr val="accent1"/>
                </a:solidFill>
              </a:defRPr>
            </a:lvl1pPr>
            <a:lvl2pPr marL="154781" indent="0">
              <a:buNone/>
              <a:defRPr/>
            </a:lvl2pPr>
            <a:lvl3pPr marL="342900" indent="0">
              <a:buNone/>
              <a:defRPr/>
            </a:lvl3pPr>
            <a:lvl4pPr marL="473869" indent="0">
              <a:buNone/>
              <a:defRPr/>
            </a:lvl4pPr>
            <a:lvl5pPr marL="603647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</p:spTree>
    <p:extLst>
      <p:ext uri="{BB962C8B-B14F-4D97-AF65-F5344CB8AC3E}">
        <p14:creationId xmlns:p14="http://schemas.microsoft.com/office/powerpoint/2010/main" val="47773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spc="-60" baseline="0">
                <a:solidFill>
                  <a:schemeClr val="accent1"/>
                </a:solidFill>
              </a:defRPr>
            </a:lvl1pPr>
            <a:lvl2pPr marL="154781" indent="0">
              <a:buNone/>
              <a:defRPr/>
            </a:lvl2pPr>
            <a:lvl3pPr marL="342900" indent="0">
              <a:buNone/>
              <a:defRPr/>
            </a:lvl3pPr>
            <a:lvl4pPr marL="473869" indent="0">
              <a:buNone/>
              <a:defRPr/>
            </a:lvl4pPr>
            <a:lvl5pPr marL="603647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</p:spTree>
    <p:extLst>
      <p:ext uri="{BB962C8B-B14F-4D97-AF65-F5344CB8AC3E}">
        <p14:creationId xmlns:p14="http://schemas.microsoft.com/office/powerpoint/2010/main" val="108126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spc="-60" baseline="0">
                <a:solidFill>
                  <a:schemeClr val="accent1"/>
                </a:solidFill>
              </a:defRPr>
            </a:lvl1pPr>
            <a:lvl2pPr marL="154781" indent="0">
              <a:buNone/>
              <a:defRPr/>
            </a:lvl2pPr>
            <a:lvl3pPr marL="342900" indent="0">
              <a:buNone/>
              <a:defRPr/>
            </a:lvl3pPr>
            <a:lvl4pPr marL="473869" indent="0">
              <a:buNone/>
              <a:defRPr/>
            </a:lvl4pPr>
            <a:lvl5pPr marL="603647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</p:spTree>
    <p:extLst>
      <p:ext uri="{BB962C8B-B14F-4D97-AF65-F5344CB8AC3E}">
        <p14:creationId xmlns:p14="http://schemas.microsoft.com/office/powerpoint/2010/main" val="2356218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spc="-60" baseline="0">
                <a:solidFill>
                  <a:schemeClr val="accent1"/>
                </a:solidFill>
              </a:defRPr>
            </a:lvl1pPr>
            <a:lvl2pPr marL="154781" indent="0">
              <a:buNone/>
              <a:defRPr/>
            </a:lvl2pPr>
            <a:lvl3pPr marL="342900" indent="0">
              <a:buNone/>
              <a:defRPr/>
            </a:lvl3pPr>
            <a:lvl4pPr marL="473869" indent="0">
              <a:buNone/>
              <a:defRPr/>
            </a:lvl4pPr>
            <a:lvl5pPr marL="603647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</p:spTree>
    <p:extLst>
      <p:ext uri="{BB962C8B-B14F-4D97-AF65-F5344CB8AC3E}">
        <p14:creationId xmlns:p14="http://schemas.microsoft.com/office/powerpoint/2010/main" val="3761414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spc="-60" baseline="0">
                <a:solidFill>
                  <a:schemeClr val="accent1"/>
                </a:solidFill>
              </a:defRPr>
            </a:lvl1pPr>
            <a:lvl2pPr marL="154781" indent="0">
              <a:buNone/>
              <a:defRPr/>
            </a:lvl2pPr>
            <a:lvl3pPr marL="342900" indent="0">
              <a:buNone/>
              <a:defRPr/>
            </a:lvl3pPr>
            <a:lvl4pPr marL="473869" indent="0">
              <a:buNone/>
              <a:defRPr/>
            </a:lvl4pPr>
            <a:lvl5pPr marL="603647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</p:spTree>
    <p:extLst>
      <p:ext uri="{BB962C8B-B14F-4D97-AF65-F5344CB8AC3E}">
        <p14:creationId xmlns:p14="http://schemas.microsoft.com/office/powerpoint/2010/main" val="12706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spc="-60" baseline="0">
                <a:solidFill>
                  <a:schemeClr val="accent1"/>
                </a:solidFill>
              </a:defRPr>
            </a:lvl1pPr>
            <a:lvl2pPr marL="154781" indent="0">
              <a:buNone/>
              <a:defRPr/>
            </a:lvl2pPr>
            <a:lvl3pPr marL="342900" indent="0">
              <a:buNone/>
              <a:defRPr/>
            </a:lvl3pPr>
            <a:lvl4pPr marL="473869" indent="0">
              <a:buNone/>
              <a:defRPr/>
            </a:lvl4pPr>
            <a:lvl5pPr marL="603647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</p:spTree>
    <p:extLst>
      <p:ext uri="{BB962C8B-B14F-4D97-AF65-F5344CB8AC3E}">
        <p14:creationId xmlns:p14="http://schemas.microsoft.com/office/powerpoint/2010/main" val="4023950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spc="-60" baseline="0">
                <a:solidFill>
                  <a:schemeClr val="accent1"/>
                </a:solidFill>
              </a:defRPr>
            </a:lvl1pPr>
            <a:lvl2pPr marL="154781" indent="0">
              <a:buNone/>
              <a:defRPr/>
            </a:lvl2pPr>
            <a:lvl3pPr marL="342900" indent="0">
              <a:buNone/>
              <a:defRPr/>
            </a:lvl3pPr>
            <a:lvl4pPr marL="473869" indent="0">
              <a:buNone/>
              <a:defRPr/>
            </a:lvl4pPr>
            <a:lvl5pPr marL="603647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</p:spTree>
    <p:extLst>
      <p:ext uri="{BB962C8B-B14F-4D97-AF65-F5344CB8AC3E}">
        <p14:creationId xmlns:p14="http://schemas.microsoft.com/office/powerpoint/2010/main" val="387462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spc="-60" baseline="0">
                <a:solidFill>
                  <a:schemeClr val="accent1"/>
                </a:solidFill>
              </a:defRPr>
            </a:lvl1pPr>
            <a:lvl2pPr marL="154781" indent="0">
              <a:buNone/>
              <a:defRPr/>
            </a:lvl2pPr>
            <a:lvl3pPr marL="342900" indent="0">
              <a:buNone/>
              <a:defRPr/>
            </a:lvl3pPr>
            <a:lvl4pPr marL="473869" indent="0">
              <a:buNone/>
              <a:defRPr/>
            </a:lvl4pPr>
            <a:lvl5pPr marL="603647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</p:spTree>
    <p:extLst>
      <p:ext uri="{BB962C8B-B14F-4D97-AF65-F5344CB8AC3E}">
        <p14:creationId xmlns:p14="http://schemas.microsoft.com/office/powerpoint/2010/main" val="68097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5486400"/>
            <a:ext cx="4495800" cy="762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references</a:t>
            </a:r>
          </a:p>
        </p:txBody>
      </p:sp>
    </p:spTree>
    <p:extLst>
      <p:ext uri="{BB962C8B-B14F-4D97-AF65-F5344CB8AC3E}">
        <p14:creationId xmlns:p14="http://schemas.microsoft.com/office/powerpoint/2010/main" val="111390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23C80F-5998-4C5A-8426-1B9517C724DD}" type="datetimeFigureOut">
              <a:rPr lang="en-US" smtClean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spc="-60" baseline="0">
                <a:solidFill>
                  <a:schemeClr val="accent1"/>
                </a:solidFill>
              </a:defRPr>
            </a:lvl1pPr>
            <a:lvl2pPr marL="154781" indent="0">
              <a:buNone/>
              <a:defRPr/>
            </a:lvl2pPr>
            <a:lvl3pPr marL="342900" indent="0">
              <a:buNone/>
              <a:defRPr/>
            </a:lvl3pPr>
            <a:lvl4pPr marL="473869" indent="0">
              <a:buNone/>
              <a:defRPr/>
            </a:lvl4pPr>
            <a:lvl5pPr marL="603647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endParaRPr lang="en-US" sz="1388" spc="-38" dirty="0"/>
          </a:p>
        </p:txBody>
      </p:sp>
    </p:spTree>
    <p:extLst>
      <p:ext uri="{BB962C8B-B14F-4D97-AF65-F5344CB8AC3E}">
        <p14:creationId xmlns:p14="http://schemas.microsoft.com/office/powerpoint/2010/main" val="74651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81800" y="6507051"/>
            <a:ext cx="21336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Nurse-Driven</a:t>
            </a:r>
            <a:r>
              <a:rPr lang="en-US" sz="1100" baseline="0" dirty="0" smtClean="0"/>
              <a:t> Early Mobility</a:t>
            </a:r>
            <a:r>
              <a:rPr lang="en-US" sz="1100" dirty="0" smtClean="0"/>
              <a:t> 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2467611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2467611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25492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Nurse-Driven Early Mobility Protocols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</a:t>
            </a:r>
            <a:r>
              <a:rPr lang="en-US" sz="1000" dirty="0" smtClean="0">
                <a:solidFill>
                  <a:schemeClr val="bg1"/>
                </a:solidFill>
              </a:rPr>
              <a:t>16(17)-0018-52-EF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ICU Early Mobility Screening Algorithm</a:t>
            </a:r>
            <a:endParaRPr lang="en-US" dirty="0"/>
          </a:p>
        </p:txBody>
      </p:sp>
      <p:pic>
        <p:nvPicPr>
          <p:cNvPr id="5" name="Picture 4" descr="Figure of an algorithm used to determine if a patient is clinically appropriate for early mobility" title="Early Mobility Screening Algorith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194590" cy="48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9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ICU Early Mobility Protocol</a:t>
            </a:r>
            <a:endParaRPr lang="en-US" dirty="0"/>
          </a:p>
        </p:txBody>
      </p:sp>
      <p:grpSp>
        <p:nvGrpSpPr>
          <p:cNvPr id="3" name="Group 2" descr="Image of an ICU Early Mobility Protocol algorithm" title="ICU Early Mobility Protocol"/>
          <p:cNvGrpSpPr/>
          <p:nvPr/>
        </p:nvGrpSpPr>
        <p:grpSpPr>
          <a:xfrm>
            <a:off x="232389" y="996862"/>
            <a:ext cx="8857910" cy="5327738"/>
            <a:chOff x="232389" y="996862"/>
            <a:chExt cx="8857910" cy="5327738"/>
          </a:xfrm>
        </p:grpSpPr>
        <p:sp>
          <p:nvSpPr>
            <p:cNvPr id="4" name="Rectangle 3"/>
            <p:cNvSpPr/>
            <p:nvPr/>
          </p:nvSpPr>
          <p:spPr>
            <a:xfrm>
              <a:off x="520255" y="1178645"/>
              <a:ext cx="688277" cy="284676"/>
            </a:xfrm>
            <a:prstGeom prst="rect">
              <a:avLst/>
            </a:prstGeom>
            <a:ln w="9525">
              <a:solidFill>
                <a:srgbClr val="009EC2"/>
              </a:solidFill>
            </a:ln>
            <a:effectLst>
              <a:outerShdw blurRad="40005" dist="22860" dir="5400000" algn="t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B050"/>
                  </a:solidFill>
                </a:rPr>
                <a:t>START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8998" y="3566117"/>
              <a:ext cx="2765367" cy="1341795"/>
            </a:xfrm>
            <a:prstGeom prst="rect">
              <a:avLst/>
            </a:prstGeom>
            <a:ln w="9525">
              <a:solidFill>
                <a:srgbClr val="009EC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endParaRPr lang="en-US" sz="1000" b="1" u="sng" dirty="0" smtClean="0">
                <a:solidFill>
                  <a:srgbClr val="FF0000"/>
                </a:solidFill>
              </a:endParaRPr>
            </a:p>
            <a:p>
              <a:pPr algn="ctr">
                <a:spcAft>
                  <a:spcPts val="300"/>
                </a:spcAft>
              </a:pPr>
              <a:r>
                <a:rPr lang="en-US" sz="1000" b="1" u="sng" dirty="0" smtClean="0">
                  <a:solidFill>
                    <a:srgbClr val="FF0000"/>
                  </a:solidFill>
                </a:rPr>
                <a:t>Prevent Excessive WOB – Desaturation</a:t>
              </a:r>
            </a:p>
            <a:p>
              <a:pPr marL="228600" indent="-228600">
                <a:spcAft>
                  <a:spcPts val="300"/>
                </a:spcAft>
                <a:buAutoNum type="arabicPeriod"/>
              </a:pPr>
              <a:r>
                <a:rPr lang="en-US" sz="1000" dirty="0" smtClean="0"/>
                <a:t>Increase baseline FiO2 up to 20% as needed to keep SaO2 &gt;90% with maximum FiO2 80%</a:t>
              </a:r>
            </a:p>
            <a:p>
              <a:pPr marL="228600" indent="-228600">
                <a:buAutoNum type="arabicPeriod"/>
              </a:pPr>
              <a:r>
                <a:rPr lang="en-US" sz="1000" dirty="0" smtClean="0"/>
                <a:t>If intubated and not on ventilator during activity, have bag valve mask with 100% O2 available</a:t>
              </a:r>
            </a:p>
            <a:p>
              <a:pPr marL="228600" indent="-228600">
                <a:buAutoNum type="arabicPeriod"/>
              </a:pPr>
              <a:r>
                <a:rPr lang="en-US" sz="1000" dirty="0" smtClean="0"/>
                <a:t>If newly extubated: NO AMBULATION ON DAY OF EXTUBATION</a:t>
              </a:r>
              <a:endParaRPr lang="en-US" sz="1000" dirty="0"/>
            </a:p>
            <a:p>
              <a:pPr algn="ctr"/>
              <a:r>
                <a:rPr lang="en-US" sz="800" dirty="0" smtClean="0"/>
                <a:t> </a:t>
              </a:r>
              <a:endParaRPr lang="en-US" sz="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4984112"/>
              <a:ext cx="2787165" cy="1340488"/>
            </a:xfrm>
            <a:prstGeom prst="rect">
              <a:avLst/>
            </a:prstGeom>
            <a:ln w="9525">
              <a:solidFill>
                <a:srgbClr val="009EC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28600" indent="-228600">
                <a:buAutoNum type="arabicPeriod"/>
              </a:pPr>
              <a:r>
                <a:rPr lang="en-US" sz="1000" dirty="0" smtClean="0"/>
                <a:t>If patient tolerates chair activity then patient should be up in chair for all meals</a:t>
              </a:r>
            </a:p>
            <a:p>
              <a:pPr marL="228600" indent="-228600">
                <a:buAutoNum type="arabicPeriod"/>
              </a:pPr>
              <a:r>
                <a:rPr lang="en-US" sz="1000" dirty="0" smtClean="0"/>
                <a:t>If PT is consulted nursing staff/patient care technician should continue to mobilize patient 1-2 times daily </a:t>
              </a:r>
              <a:r>
                <a:rPr lang="en-US" sz="1000" u="sng" dirty="0" smtClean="0"/>
                <a:t>(in addition to PT)</a:t>
              </a:r>
            </a:p>
            <a:p>
              <a:pPr marL="228600" indent="-228600">
                <a:buAutoNum type="arabicPeriod"/>
              </a:pPr>
              <a:r>
                <a:rPr lang="en-US" sz="1000" dirty="0" smtClean="0"/>
                <a:t>Patient requiring airborne or acid-fast bacilli precautions may not participate in physical activity outside their room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3493564" y="4731371"/>
              <a:ext cx="1046732" cy="247013"/>
            </a:xfrm>
            <a:prstGeom prst="ellipse">
              <a:avLst/>
            </a:prstGeom>
            <a:gradFill>
              <a:gsLst>
                <a:gs pos="86000">
                  <a:srgbClr val="B0DFEC"/>
                </a:gs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009EC2"/>
                </a:gs>
              </a:gsLst>
              <a:lin ang="5400000" scaled="1"/>
            </a:gradFill>
            <a:ln>
              <a:solidFill>
                <a:srgbClr val="009EC2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en-US" sz="1000" dirty="0" smtClean="0"/>
                <a:t>Consult PT</a:t>
              </a:r>
              <a:endParaRPr lang="en-US" sz="10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8043567" y="2488872"/>
              <a:ext cx="1046732" cy="247013"/>
            </a:xfrm>
            <a:prstGeom prst="ellipse">
              <a:avLst/>
            </a:prstGeom>
            <a:gradFill>
              <a:gsLst>
                <a:gs pos="86000">
                  <a:srgbClr val="B0DFEC"/>
                </a:gs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009EC2"/>
                </a:gs>
              </a:gsLst>
              <a:lin ang="5400000" scaled="1"/>
            </a:gradFill>
            <a:ln>
              <a:solidFill>
                <a:srgbClr val="009EC2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en-US" sz="1000" dirty="0" smtClean="0"/>
                <a:t>Consult PT</a:t>
              </a:r>
              <a:endParaRPr lang="en-US" sz="10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388489" y="3174461"/>
              <a:ext cx="1046732" cy="247013"/>
            </a:xfrm>
            <a:prstGeom prst="ellipse">
              <a:avLst/>
            </a:prstGeom>
            <a:gradFill>
              <a:gsLst>
                <a:gs pos="86000">
                  <a:srgbClr val="B0DFEC"/>
                </a:gs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009EC2"/>
                </a:gs>
              </a:gsLst>
              <a:lin ang="5400000" scaled="1"/>
            </a:gradFill>
            <a:ln>
              <a:solidFill>
                <a:srgbClr val="009EC2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en-US" sz="1000" dirty="0" smtClean="0"/>
                <a:t>Consult PT</a:t>
              </a:r>
              <a:endParaRPr lang="en-US" sz="1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61547" y="1167095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NO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3299229" y="1244316"/>
              <a:ext cx="282171" cy="153334"/>
            </a:xfrm>
            <a:prstGeom prst="rightArrow">
              <a:avLst/>
            </a:prstGeom>
            <a:solidFill>
              <a:srgbClr val="009EC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392187" y="1600298"/>
              <a:ext cx="449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YES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90604" y="3622107"/>
              <a:ext cx="449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YES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63041" y="2836764"/>
              <a:ext cx="449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YES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 rot="8205958">
              <a:off x="3681838" y="2265512"/>
              <a:ext cx="362066" cy="148692"/>
            </a:xfrm>
            <a:prstGeom prst="rightArrow">
              <a:avLst/>
            </a:prstGeom>
            <a:solidFill>
              <a:srgbClr val="009EC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5820708" y="2534080"/>
              <a:ext cx="239702" cy="156596"/>
            </a:xfrm>
            <a:prstGeom prst="rightArrow">
              <a:avLst/>
            </a:prstGeom>
            <a:solidFill>
              <a:srgbClr val="009EC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8451" y="2458490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NO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83104" y="4426008"/>
              <a:ext cx="449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YES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9207" y="2458490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NO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 rot="10800000">
              <a:off x="5894558" y="3219669"/>
              <a:ext cx="238489" cy="156596"/>
            </a:xfrm>
            <a:prstGeom prst="rightArrow">
              <a:avLst/>
            </a:prstGeom>
            <a:solidFill>
              <a:srgbClr val="009EC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35221" y="3144079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NO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24800" y="2458490"/>
              <a:ext cx="449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YES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79" name="Right Arrow 78"/>
            <p:cNvSpPr/>
            <p:nvPr/>
          </p:nvSpPr>
          <p:spPr>
            <a:xfrm>
              <a:off x="5334000" y="4044123"/>
              <a:ext cx="238489" cy="156596"/>
            </a:xfrm>
            <a:prstGeom prst="rightArrow">
              <a:avLst/>
            </a:prstGeom>
            <a:solidFill>
              <a:srgbClr val="009EC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62192" y="5140462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NO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942126" y="4456390"/>
              <a:ext cx="1046732" cy="247013"/>
            </a:xfrm>
            <a:prstGeom prst="ellipse">
              <a:avLst/>
            </a:prstGeom>
            <a:gradFill>
              <a:gsLst>
                <a:gs pos="86000">
                  <a:srgbClr val="B0DFEC"/>
                </a:gs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009EC2"/>
                </a:gs>
              </a:gsLst>
              <a:lin ang="5400000" scaled="1"/>
            </a:gradFill>
            <a:ln>
              <a:solidFill>
                <a:srgbClr val="009EC2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en-US" sz="1000" dirty="0" smtClean="0"/>
                <a:t>Consult PT</a:t>
              </a:r>
              <a:endParaRPr lang="en-US" sz="1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480634" y="4426008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NO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72000" y="4700989"/>
              <a:ext cx="449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YES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250442" y="4114800"/>
              <a:ext cx="109295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1266436" y="1075526"/>
              <a:ext cx="1933964" cy="490914"/>
              <a:chOff x="1266436" y="1109384"/>
              <a:chExt cx="1933964" cy="49091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266436" y="1109384"/>
                <a:ext cx="1933964" cy="490914"/>
              </a:xfrm>
              <a:prstGeom prst="ellipse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382244" y="1200690"/>
                <a:ext cx="1795672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Patient meets</a:t>
                </a:r>
              </a:p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criteria for 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mobility algorithm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3633612" y="1046712"/>
              <a:ext cx="1966185" cy="548543"/>
              <a:chOff x="3633612" y="1074817"/>
              <a:chExt cx="1966185" cy="548543"/>
            </a:xfrm>
          </p:grpSpPr>
          <p:sp>
            <p:nvSpPr>
              <p:cNvPr id="13" name="Flowchart: Decision 12"/>
              <p:cNvSpPr/>
              <p:nvPr/>
            </p:nvSpPr>
            <p:spPr>
              <a:xfrm>
                <a:off x="3633612" y="1074817"/>
                <a:ext cx="1966185" cy="548543"/>
              </a:xfrm>
              <a:prstGeom prst="flowChartDecision">
                <a:avLst/>
              </a:prstGeom>
              <a:noFill/>
              <a:ln w="9525" cap="flat">
                <a:solidFill>
                  <a:srgbClr val="009EC2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77299" y="1210209"/>
                <a:ext cx="1478809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Does patient tolerate chair position?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981665" y="996862"/>
              <a:ext cx="2380714" cy="648243"/>
              <a:chOff x="5981665" y="996862"/>
              <a:chExt cx="2380714" cy="648243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981665" y="996862"/>
                <a:ext cx="2368197" cy="648243"/>
              </a:xfrm>
              <a:prstGeom prst="ellipse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 smtClean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044254" y="1048243"/>
                <a:ext cx="23181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Neuro patients – </a:t>
                </a:r>
              </a:p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Try again tomorrow</a:t>
                </a:r>
              </a:p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All other patients – </a:t>
                </a:r>
              </a:p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Try again later same day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992329" y="1858090"/>
              <a:ext cx="1248750" cy="323165"/>
              <a:chOff x="3974340" y="1858090"/>
              <a:chExt cx="1248750" cy="323165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010319" y="1871360"/>
                <a:ext cx="1212771" cy="281718"/>
              </a:xfrm>
              <a:prstGeom prst="roundRect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974340" y="1858090"/>
                <a:ext cx="124875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Advance to 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dangle edge </a:t>
                </a:r>
                <a:r>
                  <a:rPr lang="en-US" sz="1000" dirty="0">
                    <a:solidFill>
                      <a:srgbClr val="000000"/>
                    </a:solidFill>
                  </a:rPr>
                  <a:t>of 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bed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123617" y="2364849"/>
              <a:ext cx="1527883" cy="495059"/>
              <a:chOff x="6123617" y="2373279"/>
              <a:chExt cx="1527883" cy="495059"/>
            </a:xfrm>
          </p:grpSpPr>
          <p:sp>
            <p:nvSpPr>
              <p:cNvPr id="36" name="Flowchart: Decision 35"/>
              <p:cNvSpPr/>
              <p:nvPr/>
            </p:nvSpPr>
            <p:spPr>
              <a:xfrm>
                <a:off x="6123617" y="2373279"/>
                <a:ext cx="1527883" cy="495059"/>
              </a:xfrm>
              <a:prstGeom prst="flowChartDecision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289785" y="2525367"/>
                <a:ext cx="1162498" cy="20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Can patient stand?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473834" y="2489268"/>
              <a:ext cx="1273701" cy="246221"/>
              <a:chOff x="4473834" y="2504538"/>
              <a:chExt cx="1273701" cy="246221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473834" y="2526637"/>
                <a:ext cx="1251429" cy="188342"/>
              </a:xfrm>
              <a:prstGeom prst="roundRect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503285" y="2504538"/>
                <a:ext cx="124425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1000" dirty="0">
                    <a:solidFill>
                      <a:srgbClr val="000000"/>
                    </a:solidFill>
                  </a:rPr>
                  <a:t>Advance to standing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151469" y="3108786"/>
              <a:ext cx="1466982" cy="378363"/>
              <a:chOff x="6151469" y="3112967"/>
              <a:chExt cx="1466982" cy="378363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220072" y="3112967"/>
                <a:ext cx="1334973" cy="370001"/>
              </a:xfrm>
              <a:prstGeom prst="roundRect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51469" y="3168165"/>
                <a:ext cx="1466982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Advance to stand – pivot transfer bed to chair 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599797" y="3666558"/>
              <a:ext cx="2679114" cy="911727"/>
              <a:chOff x="5599797" y="3666558"/>
              <a:chExt cx="2679114" cy="911727"/>
            </a:xfrm>
          </p:grpSpPr>
          <p:sp>
            <p:nvSpPr>
              <p:cNvPr id="52" name="Flowchart: Decision 51"/>
              <p:cNvSpPr/>
              <p:nvPr/>
            </p:nvSpPr>
            <p:spPr>
              <a:xfrm>
                <a:off x="5599797" y="3666558"/>
                <a:ext cx="2679114" cy="911727"/>
              </a:xfrm>
              <a:prstGeom prst="flowChartDecision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40005" dist="22860" dir="5400000" algn="t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817656" y="3975343"/>
                <a:ext cx="2273581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Does patient ambulate  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&gt; 50 feet?</a:t>
                </a:r>
                <a:endParaRPr lang="en-US" sz="1000" dirty="0">
                  <a:solidFill>
                    <a:srgbClr val="000000"/>
                  </a:solidFill>
                </a:endParaRPr>
              </a:p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Does patient maintain balance?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4265620" y="3895299"/>
              <a:ext cx="1099002" cy="454244"/>
              <a:chOff x="4257106" y="3910241"/>
              <a:chExt cx="1099002" cy="454244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4349431" y="3910241"/>
                <a:ext cx="931380" cy="424361"/>
              </a:xfrm>
              <a:prstGeom prst="roundRect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257106" y="3925903"/>
                <a:ext cx="1099002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Advance to taking steps</a:t>
                </a:r>
              </a:p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/ambulation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3812587" y="3027496"/>
              <a:ext cx="2005069" cy="540943"/>
              <a:chOff x="3812587" y="3027496"/>
              <a:chExt cx="2005069" cy="540943"/>
            </a:xfrm>
          </p:grpSpPr>
          <p:sp>
            <p:nvSpPr>
              <p:cNvPr id="43" name="Flowchart: Decision 42"/>
              <p:cNvSpPr/>
              <p:nvPr/>
            </p:nvSpPr>
            <p:spPr>
              <a:xfrm>
                <a:off x="3812587" y="3027496"/>
                <a:ext cx="2005069" cy="540943"/>
              </a:xfrm>
              <a:prstGeom prst="flowChartDecision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114420" y="3162439"/>
                <a:ext cx="1449152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Does patient require ˂ 2 minimal assist?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005444" y="2285946"/>
              <a:ext cx="2012427" cy="652864"/>
              <a:chOff x="2005444" y="2294376"/>
              <a:chExt cx="2012427" cy="652864"/>
            </a:xfrm>
          </p:grpSpPr>
          <p:sp>
            <p:nvSpPr>
              <p:cNvPr id="25" name="Flowchart: Decision 24"/>
              <p:cNvSpPr/>
              <p:nvPr/>
            </p:nvSpPr>
            <p:spPr>
              <a:xfrm>
                <a:off x="2005444" y="2294376"/>
                <a:ext cx="2012427" cy="652864"/>
              </a:xfrm>
              <a:prstGeom prst="flowChartDecision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456321" y="2434947"/>
                <a:ext cx="1110671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Does patient sit unassisted x 3 minutes?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4991449" y="4572728"/>
              <a:ext cx="1366602" cy="564299"/>
              <a:chOff x="4999400" y="4572728"/>
              <a:chExt cx="1366602" cy="564299"/>
            </a:xfrm>
          </p:grpSpPr>
          <p:sp>
            <p:nvSpPr>
              <p:cNvPr id="55" name="Flowchart: Decision 54"/>
              <p:cNvSpPr/>
              <p:nvPr/>
            </p:nvSpPr>
            <p:spPr>
              <a:xfrm>
                <a:off x="4999400" y="4572728"/>
                <a:ext cx="1366602" cy="564299"/>
              </a:xfrm>
              <a:prstGeom prst="flowChartDecision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216271" y="4753513"/>
                <a:ext cx="1003801" cy="20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Is this baseline?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969144" y="5400953"/>
              <a:ext cx="1411212" cy="468600"/>
              <a:chOff x="4969144" y="5400953"/>
              <a:chExt cx="1411212" cy="4686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985047" y="5400953"/>
                <a:ext cx="1395309" cy="468600"/>
              </a:xfrm>
              <a:prstGeom prst="ellipse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969144" y="5488686"/>
                <a:ext cx="1401817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Continue with current mobility level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32389" y="2181255"/>
              <a:ext cx="1374663" cy="862246"/>
              <a:chOff x="232389" y="2181255"/>
              <a:chExt cx="1374663" cy="86224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32389" y="2181255"/>
                <a:ext cx="1374663" cy="862246"/>
              </a:xfrm>
              <a:prstGeom prst="ellipse">
                <a:avLst/>
              </a:prstGeom>
              <a:noFill/>
              <a:ln w="9525">
                <a:solidFill>
                  <a:srgbClr val="009EC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75000"/>
                  </a:lnSpc>
                </a:pPr>
                <a:endParaRPr lang="en-US" sz="1000" dirty="0">
                  <a:effectLst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37560" y="2286101"/>
                <a:ext cx="1157039" cy="6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75000"/>
                  </a:lnSpc>
                </a:pPr>
                <a:r>
                  <a:rPr lang="en-US" sz="1000" dirty="0">
                    <a:solidFill>
                      <a:srgbClr val="000000"/>
                    </a:solidFill>
                  </a:rPr>
                  <a:t>Consider PT consult if vital signs stable and patient does not maintain balance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660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Care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 </a:t>
            </a:r>
            <a:r>
              <a:rPr lang="en-US" sz="2800" dirty="0" smtClean="0"/>
              <a:t>designated </a:t>
            </a:r>
            <a:r>
              <a:rPr lang="en-US" sz="2800" dirty="0"/>
              <a:t>p</a:t>
            </a:r>
            <a:r>
              <a:rPr lang="en-US" sz="2800" dirty="0" smtClean="0"/>
              <a:t>atient </a:t>
            </a:r>
            <a:r>
              <a:rPr lang="en-US" sz="2800" dirty="0"/>
              <a:t>c</a:t>
            </a:r>
            <a:r>
              <a:rPr lang="en-US" sz="2800" dirty="0" smtClean="0"/>
              <a:t>are </a:t>
            </a:r>
            <a:r>
              <a:rPr lang="en-US" sz="2800" dirty="0"/>
              <a:t>t</a:t>
            </a:r>
            <a:r>
              <a:rPr lang="en-US" sz="2800" dirty="0" smtClean="0"/>
              <a:t>echnicians (PCT) on </a:t>
            </a:r>
            <a:r>
              <a:rPr lang="en-US" sz="2800" dirty="0"/>
              <a:t>the unit from 7 </a:t>
            </a:r>
            <a:r>
              <a:rPr lang="en-US" sz="2800" dirty="0" smtClean="0"/>
              <a:t>a.m. </a:t>
            </a:r>
            <a:r>
              <a:rPr lang="en-US" sz="2800" dirty="0"/>
              <a:t>to 7 </a:t>
            </a:r>
            <a:r>
              <a:rPr lang="en-US" sz="2800" dirty="0" smtClean="0"/>
              <a:t>p.m.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2 </a:t>
            </a:r>
            <a:r>
              <a:rPr lang="en-US" sz="2800" dirty="0" smtClean="0"/>
              <a:t>designated PCTs on </a:t>
            </a:r>
            <a:r>
              <a:rPr lang="en-US" sz="2800" dirty="0"/>
              <a:t>the unit from 7 </a:t>
            </a:r>
            <a:r>
              <a:rPr lang="en-US" sz="2800" dirty="0" smtClean="0"/>
              <a:t>p.m. </a:t>
            </a:r>
            <a:r>
              <a:rPr lang="en-US" sz="2800" dirty="0"/>
              <a:t>to 7 </a:t>
            </a:r>
            <a:r>
              <a:rPr lang="en-US" sz="2800" dirty="0" smtClean="0"/>
              <a:t>a.m.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Each PCT will discuss level of activity with RN and determine how many times each patient will be walked. </a:t>
            </a:r>
          </a:p>
        </p:txBody>
      </p:sp>
    </p:spTree>
    <p:extLst>
      <p:ext uri="{BB962C8B-B14F-4D97-AF65-F5344CB8AC3E}">
        <p14:creationId xmlns:p14="http://schemas.microsoft.com/office/powerpoint/2010/main" val="72510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Techs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Certified n</a:t>
            </a:r>
            <a:r>
              <a:rPr lang="en-US" sz="2800" dirty="0" smtClean="0"/>
              <a:t>ursing </a:t>
            </a:r>
            <a:r>
              <a:rPr lang="en-US" sz="2800" dirty="0"/>
              <a:t>a</a:t>
            </a:r>
            <a:r>
              <a:rPr lang="en-US" sz="2800" dirty="0" smtClean="0"/>
              <a:t>ssistants</a:t>
            </a:r>
            <a:endParaRPr lang="en-US" sz="2800" dirty="0"/>
          </a:p>
          <a:p>
            <a:r>
              <a:rPr lang="en-US" sz="2800" dirty="0"/>
              <a:t>“Bridge” between </a:t>
            </a:r>
            <a:r>
              <a:rPr lang="en-US" sz="2800" dirty="0" smtClean="0"/>
              <a:t>rehabilitation </a:t>
            </a:r>
            <a:r>
              <a:rPr lang="en-US" sz="2800" dirty="0"/>
              <a:t>s</a:t>
            </a:r>
            <a:r>
              <a:rPr lang="en-US" sz="2800" dirty="0" smtClean="0"/>
              <a:t>ervices </a:t>
            </a:r>
            <a:r>
              <a:rPr lang="en-US" sz="2800" dirty="0"/>
              <a:t>and n</a:t>
            </a:r>
            <a:r>
              <a:rPr lang="en-US" sz="2800" dirty="0" smtClean="0"/>
              <a:t>ursing</a:t>
            </a:r>
          </a:p>
          <a:p>
            <a:pPr lvl="1"/>
            <a:r>
              <a:rPr lang="en-US" sz="2400" dirty="0"/>
              <a:t>Mobilize patients who do not require skilled therapy</a:t>
            </a:r>
          </a:p>
          <a:p>
            <a:pPr lvl="1"/>
            <a:r>
              <a:rPr lang="en-US" sz="2400" dirty="0"/>
              <a:t>Mobilize patients in addition to receiving </a:t>
            </a:r>
            <a:r>
              <a:rPr lang="en-US" sz="2400" dirty="0" smtClean="0"/>
              <a:t>therapy</a:t>
            </a:r>
            <a:endParaRPr lang="en-US" sz="2400" dirty="0"/>
          </a:p>
          <a:p>
            <a:r>
              <a:rPr lang="en-US" sz="2800" dirty="0"/>
              <a:t>Receive training and guidance from therapy </a:t>
            </a:r>
            <a:r>
              <a:rPr lang="en-US" sz="2800" dirty="0" smtClean="0"/>
              <a:t>staff</a:t>
            </a:r>
            <a:endParaRPr lang="en-US" sz="2800" dirty="0"/>
          </a:p>
          <a:p>
            <a:r>
              <a:rPr lang="en-US" sz="2800" dirty="0"/>
              <a:t>Receive patient lists/assignments from both nurses and therapists</a:t>
            </a:r>
          </a:p>
        </p:txBody>
      </p:sp>
    </p:spTree>
    <p:extLst>
      <p:ext uri="{BB962C8B-B14F-4D97-AF65-F5344CB8AC3E}">
        <p14:creationId xmlns:p14="http://schemas.microsoft.com/office/powerpoint/2010/main" val="369049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Tech Data	</a:t>
            </a:r>
          </a:p>
        </p:txBody>
      </p:sp>
      <p:sp>
        <p:nvSpPr>
          <p:cNvPr id="3" name="Content Placeholder 2" descr="Comparison of patients ambulated within 24, 48, and 72 hours before and after addition of mobility tech staff on two hospital units.&#10;" title="Mobility Tech Data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Comparison of patients ambulated within 24</a:t>
            </a:r>
            <a:r>
              <a:rPr lang="en-US" sz="2000" dirty="0" smtClean="0"/>
              <a:t>, 48</a:t>
            </a:r>
            <a:r>
              <a:rPr lang="en-US" sz="2000" dirty="0"/>
              <a:t>, and 72 hours before and after addition of mobility tech staff on two hospital units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graphicFrame>
        <p:nvGraphicFramePr>
          <p:cNvPr id="4" name="Table 3" descr="Table showing a comparison of the number of ambulated patients before and after the addition of mobility tech staff." title="Mobility Tech Dat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95186"/>
              </p:ext>
            </p:extLst>
          </p:nvPr>
        </p:nvGraphicFramePr>
        <p:xfrm>
          <a:off x="457200" y="2590800"/>
          <a:ext cx="8153398" cy="22755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605808"/>
                <a:gridCol w="863301"/>
                <a:gridCol w="941783"/>
                <a:gridCol w="941783"/>
                <a:gridCol w="931318"/>
                <a:gridCol w="869405"/>
              </a:tblGrid>
              <a:tr h="568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VARIANCE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Patients ambulated within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72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hours on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4C</a:t>
                      </a:r>
                      <a:endParaRPr lang="en-US" sz="1400" dirty="0">
                        <a:solidFill>
                          <a:srgbClr val="009EC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93.17%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94.70%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94.24%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94.81%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Patients ambulated within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48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hours on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4C</a:t>
                      </a:r>
                      <a:endParaRPr lang="en-US" sz="1400" dirty="0">
                        <a:solidFill>
                          <a:srgbClr val="009EC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86.00%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88.63%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87.89%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89.04%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3.04%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Patients ambulated within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24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hours on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4C</a:t>
                      </a:r>
                      <a:endParaRPr lang="en-US" sz="1400" dirty="0">
                        <a:solidFill>
                          <a:srgbClr val="009EC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68.92%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74.28%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73.18%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74.24%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Patients ambulated within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72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hours on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4A</a:t>
                      </a:r>
                      <a:endParaRPr lang="en-US" sz="1400" dirty="0">
                        <a:solidFill>
                          <a:srgbClr val="009EC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93.83%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94.56%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94.84%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95.00%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Patients ambulated within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48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hours on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4A</a:t>
                      </a:r>
                      <a:endParaRPr lang="en-US" sz="1400" dirty="0">
                        <a:solidFill>
                          <a:srgbClr val="009EC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86.75%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86.56%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87.20%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88.09%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Patients ambulated within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24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hours on </a:t>
                      </a:r>
                      <a:r>
                        <a:rPr lang="en-US" sz="1400" dirty="0">
                          <a:solidFill>
                            <a:srgbClr val="009EC2"/>
                          </a:solidFill>
                          <a:effectLst/>
                        </a:rPr>
                        <a:t>4A</a:t>
                      </a:r>
                      <a:endParaRPr lang="en-US" sz="1400" dirty="0">
                        <a:solidFill>
                          <a:srgbClr val="009EC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71.08%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72.33%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74.35%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75.59%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4.50%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10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To Guide Your Program</a:t>
            </a:r>
            <a:r>
              <a:rPr lang="en-US" baseline="30000" dirty="0" smtClean="0"/>
              <a:t>6</a:t>
            </a:r>
            <a:endParaRPr lang="en-US" baseline="30000" dirty="0"/>
          </a:p>
        </p:txBody>
      </p:sp>
      <p:grpSp>
        <p:nvGrpSpPr>
          <p:cNvPr id="3" name="Group 2" descr="Graphical representation of the Plan-Do-Study-Act framework" title="PDSA Framework"/>
          <p:cNvGrpSpPr/>
          <p:nvPr/>
        </p:nvGrpSpPr>
        <p:grpSpPr>
          <a:xfrm>
            <a:off x="477540" y="1219200"/>
            <a:ext cx="8209260" cy="4467802"/>
            <a:chOff x="477540" y="1783171"/>
            <a:chExt cx="8209260" cy="4467802"/>
          </a:xfrm>
        </p:grpSpPr>
        <p:sp>
          <p:nvSpPr>
            <p:cNvPr id="7" name="Rectangle 6"/>
            <p:cNvSpPr/>
            <p:nvPr/>
          </p:nvSpPr>
          <p:spPr>
            <a:xfrm>
              <a:off x="477540" y="2202592"/>
              <a:ext cx="1228142" cy="685800"/>
            </a:xfrm>
            <a:prstGeom prst="rect">
              <a:avLst/>
            </a:prstGeom>
            <a:ln>
              <a:solidFill>
                <a:srgbClr val="009EC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Describe the problem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75167" y="2195384"/>
              <a:ext cx="1330033" cy="700216"/>
            </a:xfrm>
            <a:prstGeom prst="rect">
              <a:avLst/>
            </a:prstGeom>
            <a:ln>
              <a:solidFill>
                <a:srgbClr val="009EC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Formulate focused clinical question</a:t>
              </a:r>
              <a:endParaRPr lang="en-US" sz="1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05928" y="2195384"/>
              <a:ext cx="1247072" cy="700216"/>
            </a:xfrm>
            <a:prstGeom prst="rect">
              <a:avLst/>
            </a:prstGeom>
            <a:ln>
              <a:solidFill>
                <a:srgbClr val="009EC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Search for evidence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2202592"/>
              <a:ext cx="1371600" cy="685800"/>
            </a:xfrm>
            <a:prstGeom prst="rect">
              <a:avLst/>
            </a:prstGeom>
            <a:ln>
              <a:solidFill>
                <a:srgbClr val="009EC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Appraise and synthesize evidence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43210" y="2200533"/>
              <a:ext cx="1343590" cy="689919"/>
            </a:xfrm>
            <a:prstGeom prst="rect">
              <a:avLst/>
            </a:prstGeom>
            <a:ln>
              <a:solidFill>
                <a:srgbClr val="009EC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Develop aim (goal) statement</a:t>
              </a:r>
              <a:endParaRPr lang="en-US" sz="1200" dirty="0"/>
            </a:p>
          </p:txBody>
        </p:sp>
        <p:graphicFrame>
          <p:nvGraphicFramePr>
            <p:cNvPr id="25" name="Diagram 24"/>
            <p:cNvGraphicFramePr/>
            <p:nvPr>
              <p:extLst>
                <p:ext uri="{D42A27DB-BD31-4B8C-83A1-F6EECF244321}">
                  <p14:modId xmlns:p14="http://schemas.microsoft.com/office/powerpoint/2010/main" val="938021126"/>
                </p:ext>
              </p:extLst>
            </p:nvPr>
          </p:nvGraphicFramePr>
          <p:xfrm>
            <a:off x="1874684" y="3380773"/>
            <a:ext cx="3429000" cy="2870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 rot="21306011">
              <a:off x="2699466" y="1783171"/>
              <a:ext cx="1600200" cy="1447800"/>
              <a:chOff x="2490659" y="1317588"/>
              <a:chExt cx="1600200" cy="1447800"/>
            </a:xfrm>
          </p:grpSpPr>
          <p:sp>
            <p:nvSpPr>
              <p:cNvPr id="17" name="Arc 16"/>
              <p:cNvSpPr/>
              <p:nvPr/>
            </p:nvSpPr>
            <p:spPr>
              <a:xfrm rot="19078057">
                <a:off x="2490659" y="1317588"/>
                <a:ext cx="1600200" cy="1447800"/>
              </a:xfrm>
              <a:prstGeom prst="arc">
                <a:avLst/>
              </a:prstGeom>
              <a:ln>
                <a:solidFill>
                  <a:srgbClr val="FBD70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8209016">
                <a:off x="3834330" y="1478411"/>
                <a:ext cx="228600" cy="161578"/>
              </a:xfrm>
              <a:prstGeom prst="triangle">
                <a:avLst/>
              </a:prstGeom>
              <a:solidFill>
                <a:srgbClr val="FBD703"/>
              </a:solidFill>
              <a:ln>
                <a:solidFill>
                  <a:srgbClr val="FBD703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Right Arrow 36"/>
            <p:cNvSpPr/>
            <p:nvPr/>
          </p:nvSpPr>
          <p:spPr>
            <a:xfrm>
              <a:off x="1752690" y="2465688"/>
              <a:ext cx="384377" cy="159608"/>
            </a:xfrm>
            <a:prstGeom prst="rightArrow">
              <a:avLst/>
            </a:prstGeom>
            <a:solidFill>
              <a:srgbClr val="FBD70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029200" y="2456818"/>
              <a:ext cx="384377" cy="152400"/>
            </a:xfrm>
            <a:prstGeom prst="rightArrow">
              <a:avLst/>
            </a:prstGeom>
            <a:solidFill>
              <a:srgbClr val="FBD70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6930823" y="2459160"/>
              <a:ext cx="384377" cy="147717"/>
            </a:xfrm>
            <a:prstGeom prst="rightArrow">
              <a:avLst/>
            </a:prstGeom>
            <a:solidFill>
              <a:srgbClr val="FBD70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Down Arrow 43"/>
            <p:cNvSpPr/>
            <p:nvPr/>
          </p:nvSpPr>
          <p:spPr>
            <a:xfrm rot="3777608">
              <a:off x="6266266" y="2042359"/>
              <a:ext cx="172782" cy="3410524"/>
            </a:xfrm>
            <a:prstGeom prst="downArrow">
              <a:avLst/>
            </a:prstGeom>
            <a:solidFill>
              <a:srgbClr val="FBD703"/>
            </a:solidFill>
            <a:ln>
              <a:noFill/>
            </a:ln>
            <a:effectLst>
              <a:outerShdw blurRad="40005" dist="22860" dir="5400000" algn="t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4855502" y="4735272"/>
              <a:ext cx="448182" cy="150752"/>
            </a:xfrm>
            <a:prstGeom prst="rightArrow">
              <a:avLst/>
            </a:prstGeom>
            <a:solidFill>
              <a:srgbClr val="FBD70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10168" y="4495800"/>
              <a:ext cx="1662951" cy="624428"/>
            </a:xfrm>
            <a:prstGeom prst="rect">
              <a:avLst/>
            </a:prstGeom>
            <a:ln>
              <a:solidFill>
                <a:srgbClr val="009EC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Disseminate best practices</a:t>
              </a:r>
              <a:endParaRPr lang="en-US" sz="1400" dirty="0"/>
            </a:p>
          </p:txBody>
        </p:sp>
        <p:grpSp>
          <p:nvGrpSpPr>
            <p:cNvPr id="21" name="Group 20"/>
            <p:cNvGrpSpPr/>
            <p:nvPr/>
          </p:nvGrpSpPr>
          <p:grpSpPr>
            <a:xfrm rot="10605947">
              <a:off x="2805465" y="1821592"/>
              <a:ext cx="1600200" cy="1447800"/>
              <a:chOff x="2490659" y="1317588"/>
              <a:chExt cx="1600200" cy="1447800"/>
            </a:xfrm>
          </p:grpSpPr>
          <p:sp>
            <p:nvSpPr>
              <p:cNvPr id="23" name="Arc 22"/>
              <p:cNvSpPr/>
              <p:nvPr/>
            </p:nvSpPr>
            <p:spPr>
              <a:xfrm rot="19078057">
                <a:off x="2490659" y="1317588"/>
                <a:ext cx="1600200" cy="1447800"/>
              </a:xfrm>
              <a:prstGeom prst="arc">
                <a:avLst/>
              </a:prstGeom>
              <a:ln>
                <a:solidFill>
                  <a:srgbClr val="FBD70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8209016">
                <a:off x="3834330" y="1478411"/>
                <a:ext cx="228600" cy="161578"/>
              </a:xfrm>
              <a:prstGeom prst="triangle">
                <a:avLst/>
              </a:prstGeom>
              <a:solidFill>
                <a:srgbClr val="FBD703"/>
              </a:solidFill>
              <a:ln>
                <a:solidFill>
                  <a:srgbClr val="FBD703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5410168" y="5791199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000" dirty="0" smtClean="0"/>
              <a:t>6. Levin</a:t>
            </a:r>
            <a:r>
              <a:rPr lang="en-US" sz="1000" dirty="0"/>
              <a:t>, RF, Keefer JM, Marren J, et al. Evidenced-based practice improvement:  merging 2 paradigms. J Nurse Care Qual. 2010 Apr-Jun;25(2):117-26. PMID: 19680149.</a:t>
            </a:r>
          </a:p>
        </p:txBody>
      </p:sp>
    </p:spTree>
    <p:extLst>
      <p:ext uri="{BB962C8B-B14F-4D97-AF65-F5344CB8AC3E}">
        <p14:creationId xmlns:p14="http://schemas.microsoft.com/office/powerpoint/2010/main" val="100507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Tests of Change</a:t>
            </a:r>
            <a:r>
              <a:rPr lang="en-US" baseline="30000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good way to start with early mobility</a:t>
            </a:r>
          </a:p>
          <a:p>
            <a:r>
              <a:rPr lang="en-US" sz="2800" dirty="0" smtClean="0"/>
              <a:t>Develop a protocol based on evidence</a:t>
            </a:r>
          </a:p>
          <a:p>
            <a:r>
              <a:rPr lang="en-US" sz="2800" dirty="0" smtClean="0"/>
              <a:t>Use with one patient first</a:t>
            </a:r>
          </a:p>
          <a:p>
            <a:r>
              <a:rPr lang="en-US" sz="2800" dirty="0"/>
              <a:t>Be selective about </a:t>
            </a:r>
            <a:r>
              <a:rPr lang="en-US" sz="2800" dirty="0" smtClean="0"/>
              <a:t>initial patient selection to increase likelihood of success</a:t>
            </a:r>
          </a:p>
          <a:p>
            <a:r>
              <a:rPr lang="en-US" sz="2800" dirty="0" smtClean="0"/>
              <a:t>Review and revise the protocol</a:t>
            </a:r>
          </a:p>
          <a:p>
            <a:r>
              <a:rPr lang="en-US" sz="2800" dirty="0" smtClean="0"/>
              <a:t>Try it again</a:t>
            </a:r>
          </a:p>
          <a:p>
            <a:r>
              <a:rPr lang="en-US" sz="2800" dirty="0" smtClean="0"/>
              <a:t>News of your success spreads!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10200" y="5715000"/>
            <a:ext cx="3581400" cy="552254"/>
          </a:xfrm>
        </p:spPr>
        <p:txBody>
          <a:bodyPr/>
          <a:lstStyle/>
          <a:p>
            <a:r>
              <a:rPr lang="en-US" sz="1000" dirty="0" smtClean="0"/>
              <a:t>6. Levin</a:t>
            </a:r>
            <a:r>
              <a:rPr lang="en-US" sz="1000" dirty="0"/>
              <a:t>, RF, Keefer JM, Marren J, et al. Evidenced-based practice improvement:  merging 2 paradigms. J Nurse Care Qual. 2010 Apr-Jun;25(2):117-26. PMID: 19680149.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Outcomes 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Process e</a:t>
            </a:r>
            <a:r>
              <a:rPr lang="en-US" sz="2800" dirty="0" smtClean="0"/>
              <a:t>valuation</a:t>
            </a:r>
          </a:p>
          <a:p>
            <a:pPr lvl="1"/>
            <a:r>
              <a:rPr lang="en-US" sz="2400" dirty="0" smtClean="0"/>
              <a:t>Percentage </a:t>
            </a:r>
            <a:r>
              <a:rPr lang="en-US" sz="2400" dirty="0"/>
              <a:t>of </a:t>
            </a:r>
            <a:r>
              <a:rPr lang="en-US" sz="2400" dirty="0" smtClean="0"/>
              <a:t>patients </a:t>
            </a:r>
            <a:r>
              <a:rPr lang="en-US" sz="2400" dirty="0"/>
              <a:t>who received the intervention of early </a:t>
            </a:r>
            <a:r>
              <a:rPr lang="en-US" sz="2400" dirty="0" smtClean="0"/>
              <a:t>mobility</a:t>
            </a:r>
          </a:p>
          <a:p>
            <a:pPr lvl="1"/>
            <a:endParaRPr lang="en-US" sz="1100" dirty="0"/>
          </a:p>
          <a:p>
            <a:r>
              <a:rPr lang="en-US" sz="2800" dirty="0"/>
              <a:t>Outcomes e</a:t>
            </a:r>
            <a:r>
              <a:rPr lang="en-US" sz="2800" dirty="0" smtClean="0"/>
              <a:t>valuation</a:t>
            </a:r>
          </a:p>
          <a:p>
            <a:pPr lvl="1"/>
            <a:r>
              <a:rPr lang="en-US" sz="2400" dirty="0" smtClean="0"/>
              <a:t>Ventilator LOS</a:t>
            </a:r>
          </a:p>
          <a:p>
            <a:pPr lvl="1"/>
            <a:r>
              <a:rPr lang="en-US" sz="2400" dirty="0" smtClean="0"/>
              <a:t>ICU LOS</a:t>
            </a:r>
          </a:p>
          <a:p>
            <a:pPr lvl="1"/>
            <a:r>
              <a:rPr lang="en-US" sz="2400" dirty="0" smtClean="0"/>
              <a:t>Hospital LOS</a:t>
            </a:r>
          </a:p>
          <a:p>
            <a:pPr lvl="1"/>
            <a:r>
              <a:rPr lang="en-US" sz="2400" dirty="0" smtClean="0"/>
              <a:t>Incidence </a:t>
            </a:r>
            <a:r>
              <a:rPr lang="en-US" sz="2400" dirty="0"/>
              <a:t>and duration of </a:t>
            </a:r>
            <a:r>
              <a:rPr lang="en-US" sz="2400" dirty="0" smtClean="0"/>
              <a:t>delirium</a:t>
            </a:r>
          </a:p>
          <a:p>
            <a:pPr lvl="1"/>
            <a:r>
              <a:rPr lang="en-US" sz="2400" dirty="0" smtClean="0"/>
              <a:t>Adverse events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35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Recommendations for Practice</a:t>
            </a:r>
            <a:endParaRPr lang="en-US" sz="1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Following </a:t>
            </a:r>
            <a:r>
              <a:rPr lang="en-US" sz="2800" dirty="0"/>
              <a:t>review and synthesis of the </a:t>
            </a:r>
            <a:r>
              <a:rPr lang="en-US" sz="2800" dirty="0" smtClean="0"/>
              <a:t>literature</a:t>
            </a:r>
          </a:p>
          <a:p>
            <a:pPr lvl="1"/>
            <a:r>
              <a:rPr lang="en-US" sz="2000" dirty="0" smtClean="0"/>
              <a:t>Incorporate </a:t>
            </a:r>
            <a:r>
              <a:rPr lang="en-US" sz="2000" dirty="0"/>
              <a:t>early mobility into care of critically ill </a:t>
            </a:r>
            <a:r>
              <a:rPr lang="en-US" sz="2000" dirty="0" smtClean="0"/>
              <a:t>patient</a:t>
            </a:r>
            <a:endParaRPr lang="en-US" sz="2000" dirty="0"/>
          </a:p>
          <a:p>
            <a:pPr lvl="1"/>
            <a:r>
              <a:rPr lang="en-US" sz="2000" dirty="0" smtClean="0"/>
              <a:t>Use contraindications </a:t>
            </a:r>
            <a:r>
              <a:rPr lang="en-US" sz="2000" dirty="0"/>
              <a:t>to screen patient to ensure </a:t>
            </a:r>
            <a:r>
              <a:rPr lang="en-US" sz="2000" dirty="0" smtClean="0"/>
              <a:t>safety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contraindications for continuing </a:t>
            </a:r>
            <a:r>
              <a:rPr lang="en-US" sz="2000" dirty="0" smtClean="0"/>
              <a:t>PT/occupational therapy (OT)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a defined mobility protocol to enhance teamwork, </a:t>
            </a:r>
            <a:r>
              <a:rPr lang="en-US" sz="2000" dirty="0" smtClean="0"/>
              <a:t>consistency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a multidisciplinary group to help with implementation of protocol, continued look at quality of care </a:t>
            </a:r>
            <a:endParaRPr lang="en-US" sz="2000" dirty="0" smtClean="0"/>
          </a:p>
          <a:p>
            <a:r>
              <a:rPr lang="en-US" sz="2800" dirty="0"/>
              <a:t>Perform </a:t>
            </a:r>
            <a:r>
              <a:rPr lang="en-US" sz="2800" dirty="0" smtClean="0"/>
              <a:t>Small Tests </a:t>
            </a:r>
            <a:r>
              <a:rPr lang="en-US" sz="2800" dirty="0"/>
              <a:t>of </a:t>
            </a:r>
            <a:r>
              <a:rPr lang="en-US" sz="2800" dirty="0" smtClean="0"/>
              <a:t>Change</a:t>
            </a:r>
            <a:endParaRPr lang="en-US" sz="2800" dirty="0"/>
          </a:p>
          <a:p>
            <a:r>
              <a:rPr lang="en-US" sz="2800" dirty="0"/>
              <a:t>Disseminate </a:t>
            </a:r>
            <a:r>
              <a:rPr lang="en-US" sz="2800" dirty="0" smtClean="0"/>
              <a:t>early mobility </a:t>
            </a:r>
            <a:r>
              <a:rPr lang="en-US" sz="2800" dirty="0"/>
              <a:t>protocol</a:t>
            </a:r>
          </a:p>
          <a:p>
            <a:r>
              <a:rPr lang="en-US" sz="2800" dirty="0"/>
              <a:t>Engage in multidisciplinary rounding</a:t>
            </a:r>
          </a:p>
          <a:p>
            <a:r>
              <a:rPr lang="en-US" sz="2800" dirty="0"/>
              <a:t>Promote communication</a:t>
            </a:r>
          </a:p>
          <a:p>
            <a:r>
              <a:rPr lang="en-US" sz="2800" dirty="0"/>
              <a:t>Conduct team </a:t>
            </a:r>
            <a:r>
              <a:rPr lang="en-US" sz="2800" dirty="0" smtClean="0"/>
              <a:t>meetings </a:t>
            </a:r>
            <a:r>
              <a:rPr lang="en-US" sz="2800" dirty="0"/>
              <a:t>every 2 weeks</a:t>
            </a:r>
          </a:p>
          <a:p>
            <a:pPr lvl="1"/>
            <a:r>
              <a:rPr lang="en-US" sz="2100" dirty="0"/>
              <a:t>Focus on troubleshooting</a:t>
            </a:r>
          </a:p>
          <a:p>
            <a:pPr lvl="1"/>
            <a:r>
              <a:rPr lang="en-US" sz="2100" dirty="0"/>
              <a:t>Reinforce </a:t>
            </a:r>
            <a:r>
              <a:rPr lang="en-US" sz="2100" dirty="0" smtClean="0"/>
              <a:t>early mobility </a:t>
            </a:r>
            <a:r>
              <a:rPr lang="en-US" sz="2100" dirty="0"/>
              <a:t>practice</a:t>
            </a:r>
          </a:p>
          <a:p>
            <a:pPr lvl="1"/>
            <a:r>
              <a:rPr lang="en-US" sz="2100" dirty="0"/>
              <a:t>Provide justification of the time allotment for </a:t>
            </a:r>
            <a:r>
              <a:rPr lang="en-US" sz="2100" dirty="0" smtClean="0"/>
              <a:t>PT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9419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	as the </a:t>
            </a:r>
            <a:r>
              <a:rPr lang="en-US" dirty="0"/>
              <a:t>P</a:t>
            </a:r>
            <a:r>
              <a:rPr lang="en-US" dirty="0" smtClean="0"/>
              <a:t>atient </a:t>
            </a:r>
            <a:r>
              <a:rPr lang="en-US" dirty="0"/>
              <a:t>E</a:t>
            </a:r>
            <a:r>
              <a:rPr lang="en-US" dirty="0" smtClean="0"/>
              <a:t>xperience </a:t>
            </a:r>
            <a:r>
              <a:rPr lang="en-US" dirty="0"/>
              <a:t>L</a:t>
            </a:r>
            <a:r>
              <a:rPr lang="en-US" dirty="0" smtClean="0"/>
              <a:t>ike?</a:t>
            </a: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5409198" y="1348234"/>
            <a:ext cx="2812884" cy="1185565"/>
          </a:xfrm>
          <a:prstGeom prst="wedgeEllipseCallout">
            <a:avLst/>
          </a:prstGeom>
          <a:solidFill>
            <a:srgbClr val="FBD703">
              <a:alpha val="12000"/>
            </a:srgbClr>
          </a:solidFill>
          <a:ln>
            <a:solidFill>
              <a:srgbClr val="009EC2">
                <a:alpha val="1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3108" y="1517994"/>
            <a:ext cx="8962782" cy="4754928"/>
            <a:chOff x="173108" y="1517994"/>
            <a:chExt cx="8962782" cy="4754928"/>
          </a:xfrm>
        </p:grpSpPr>
        <p:grpSp>
          <p:nvGrpSpPr>
            <p:cNvPr id="21" name="Group 20"/>
            <p:cNvGrpSpPr/>
            <p:nvPr/>
          </p:nvGrpSpPr>
          <p:grpSpPr>
            <a:xfrm>
              <a:off x="1133976" y="2610174"/>
              <a:ext cx="6438740" cy="1846659"/>
              <a:chOff x="1333500" y="2635413"/>
              <a:chExt cx="6438740" cy="184665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086440" y="2635413"/>
                <a:ext cx="685800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 smtClean="0">
                    <a:solidFill>
                      <a:schemeClr val="accent5"/>
                    </a:solidFill>
                    <a:latin typeface="Times New Roman"/>
                    <a:cs typeface="Times New Roman"/>
                  </a:rPr>
                  <a:t>”</a:t>
                </a:r>
                <a:endParaRPr lang="en-US" sz="9600" b="1" dirty="0">
                  <a:solidFill>
                    <a:schemeClr val="accent5"/>
                  </a:solidFill>
                  <a:latin typeface="Times New Roman"/>
                  <a:cs typeface="Times New Roman"/>
                </a:endParaRPr>
              </a:p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33500" y="2646805"/>
                <a:ext cx="76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chemeClr val="accent5"/>
                    </a:solidFill>
                    <a:latin typeface="Times New Roman"/>
                    <a:cs typeface="Times New Roman"/>
                  </a:rPr>
                  <a:t>“</a:t>
                </a:r>
                <a:endParaRPr lang="en-US" sz="96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7400" y="3016137"/>
                <a:ext cx="53901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It gave me </a:t>
                </a:r>
                <a:r>
                  <a:rPr lang="en-US" sz="6000" u="sng" dirty="0" smtClean="0"/>
                  <a:t>hope</a:t>
                </a:r>
                <a:r>
                  <a:rPr lang="en-US" sz="6000" dirty="0" smtClean="0"/>
                  <a:t>.</a:t>
                </a:r>
                <a:endParaRPr lang="en-US" sz="60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488141" y="1517994"/>
              <a:ext cx="4647749" cy="1200329"/>
              <a:chOff x="719748" y="1565668"/>
              <a:chExt cx="4647749" cy="120032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143000" y="1789210"/>
                <a:ext cx="396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 was ready before you were…</a:t>
                </a:r>
                <a:endParaRPr lang="en-US" sz="2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9748" y="1596574"/>
                <a:ext cx="76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accent5"/>
                    </a:solidFill>
                    <a:latin typeface="Times New Roman"/>
                    <a:cs typeface="Times New Roman"/>
                  </a:rPr>
                  <a:t>“</a:t>
                </a:r>
                <a:endParaRPr lang="en-US" sz="5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81697" y="1565668"/>
                <a:ext cx="685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accent5"/>
                    </a:solidFill>
                    <a:latin typeface="Times New Roman"/>
                    <a:cs typeface="Times New Roman"/>
                  </a:rPr>
                  <a:t>”</a:t>
                </a:r>
                <a:endParaRPr lang="en-US" sz="5400" b="1" dirty="0">
                  <a:solidFill>
                    <a:schemeClr val="accent5"/>
                  </a:solidFill>
                  <a:latin typeface="Times New Roman"/>
                  <a:cs typeface="Times New Roman"/>
                </a:endParaRPr>
              </a:p>
              <a:p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857876" y="4583173"/>
              <a:ext cx="6036569" cy="1689749"/>
              <a:chOff x="1934076" y="4448332"/>
              <a:chExt cx="6036569" cy="168974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408546" y="4577586"/>
                <a:ext cx="533400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 wanted to walk farther than you wanted me to.  You were nervous.</a:t>
                </a:r>
              </a:p>
              <a:p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84845" y="4753086"/>
                <a:ext cx="685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 smtClean="0">
                    <a:solidFill>
                      <a:schemeClr val="accent5"/>
                    </a:solidFill>
                    <a:latin typeface="Times New Roman"/>
                    <a:cs typeface="Times New Roman"/>
                  </a:rPr>
                  <a:t>”</a:t>
                </a:r>
                <a:endParaRPr lang="en-US" sz="6600" b="1" dirty="0">
                  <a:solidFill>
                    <a:schemeClr val="accent5"/>
                  </a:solidFill>
                  <a:latin typeface="Times New Roman"/>
                  <a:cs typeface="Times New Roman"/>
                </a:endParaRPr>
              </a:p>
              <a:p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34076" y="4448332"/>
                <a:ext cx="762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chemeClr val="accent5"/>
                    </a:solidFill>
                    <a:latin typeface="Times New Roman"/>
                    <a:cs typeface="Times New Roman"/>
                  </a:rPr>
                  <a:t>“</a:t>
                </a:r>
                <a:endParaRPr lang="en-US" sz="66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73108" y="1720553"/>
              <a:ext cx="3603807" cy="997770"/>
              <a:chOff x="4965686" y="1996318"/>
              <a:chExt cx="3603807" cy="99777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284371" y="2184327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It gave me something to do.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883693" y="2009203"/>
                <a:ext cx="6858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5"/>
                    </a:solidFill>
                    <a:latin typeface="Times New Roman"/>
                    <a:cs typeface="Times New Roman"/>
                  </a:rPr>
                  <a:t>”</a:t>
                </a:r>
                <a:endParaRPr lang="en-US" sz="4000" b="1" dirty="0">
                  <a:solidFill>
                    <a:schemeClr val="accent5"/>
                  </a:solidFill>
                  <a:latin typeface="Times New Roman"/>
                  <a:cs typeface="Times New Roman"/>
                </a:endParaRPr>
              </a:p>
              <a:p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965686" y="1996318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5"/>
                    </a:solidFill>
                    <a:latin typeface="Times New Roman"/>
                    <a:cs typeface="Times New Roman"/>
                  </a:rPr>
                  <a:t>“</a:t>
                </a:r>
                <a:endParaRPr lang="en-US" sz="4000" dirty="0"/>
              </a:p>
            </p:txBody>
          </p:sp>
        </p:grpSp>
      </p:grpSp>
      <p:sp>
        <p:nvSpPr>
          <p:cNvPr id="26" name="Oval Callout 25"/>
          <p:cNvSpPr/>
          <p:nvPr/>
        </p:nvSpPr>
        <p:spPr>
          <a:xfrm flipH="1">
            <a:off x="2667000" y="4284883"/>
            <a:ext cx="4343400" cy="1820001"/>
          </a:xfrm>
          <a:prstGeom prst="wedgeEllipseCallout">
            <a:avLst/>
          </a:prstGeom>
          <a:solidFill>
            <a:srgbClr val="FBD703">
              <a:alpha val="12000"/>
            </a:srgbClr>
          </a:solidFill>
          <a:ln>
            <a:solidFill>
              <a:srgbClr val="009EC2">
                <a:alpha val="1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Callout 26"/>
          <p:cNvSpPr/>
          <p:nvPr/>
        </p:nvSpPr>
        <p:spPr>
          <a:xfrm flipH="1">
            <a:off x="740445" y="1605673"/>
            <a:ext cx="2140620" cy="816233"/>
          </a:xfrm>
          <a:prstGeom prst="wedgeEllipseCallout">
            <a:avLst/>
          </a:prstGeom>
          <a:solidFill>
            <a:srgbClr val="FBD703">
              <a:alpha val="12000"/>
            </a:srgbClr>
          </a:solidFill>
          <a:ln>
            <a:solidFill>
              <a:srgbClr val="009EC2">
                <a:alpha val="1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Learning Objectives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 smtClean="0"/>
              <a:t>After </a:t>
            </a:r>
            <a:r>
              <a:rPr lang="en-US" sz="2800" dirty="0"/>
              <a:t>this session, you will be able </a:t>
            </a:r>
            <a:r>
              <a:rPr lang="en-US" sz="2800" dirty="0" smtClean="0"/>
              <a:t>to—</a:t>
            </a:r>
            <a:endParaRPr lang="en-US" sz="2800" dirty="0" smtClean="0">
              <a:ea typeface="ＭＳ Ｐゴシック" charset="0"/>
            </a:endParaRP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ＭＳ Ｐゴシック" charset="0"/>
              </a:rPr>
              <a:t>Understand the need for early mobilization in the intensive care unit (ICU)</a:t>
            </a: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ＭＳ Ｐゴシック" charset="0"/>
              </a:rPr>
              <a:t>Discuss daily early mobility interventions</a:t>
            </a: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ＭＳ Ｐゴシック" charset="0"/>
              </a:rPr>
              <a:t>Develop plans to sustain early mobility measures in your unit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Practice Through Standardization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1800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Create organizational </a:t>
            </a:r>
            <a:r>
              <a:rPr lang="en-US" sz="2400" dirty="0"/>
              <a:t>memory</a:t>
            </a:r>
          </a:p>
          <a:p>
            <a:r>
              <a:rPr lang="en-US" sz="2400" dirty="0" smtClean="0"/>
              <a:t>Develop knowledge </a:t>
            </a:r>
            <a:r>
              <a:rPr lang="en-US" sz="2400" dirty="0"/>
              <a:t>reservoirs</a:t>
            </a:r>
          </a:p>
          <a:p>
            <a:r>
              <a:rPr lang="en-US" sz="2400" dirty="0" smtClean="0"/>
              <a:t>Maintain </a:t>
            </a:r>
            <a:r>
              <a:rPr lang="en-US" sz="2400" dirty="0"/>
              <a:t>s</a:t>
            </a:r>
            <a:r>
              <a:rPr lang="en-US" sz="2400" dirty="0" smtClean="0"/>
              <a:t>tandard </a:t>
            </a:r>
            <a:r>
              <a:rPr lang="en-US" sz="2400" dirty="0"/>
              <a:t>of nursing practice</a:t>
            </a:r>
          </a:p>
          <a:p>
            <a:r>
              <a:rPr lang="en-US" sz="2400" dirty="0" smtClean="0"/>
              <a:t>Implement a mechanical </a:t>
            </a:r>
            <a:r>
              <a:rPr lang="en-US" sz="2400" dirty="0"/>
              <a:t>ventilation order </a:t>
            </a:r>
            <a:r>
              <a:rPr lang="en-US" sz="2400" dirty="0" smtClean="0"/>
              <a:t>set</a:t>
            </a:r>
            <a:endParaRPr lang="en-US" sz="2400" dirty="0"/>
          </a:p>
        </p:txBody>
      </p:sp>
      <p:pic>
        <p:nvPicPr>
          <p:cNvPr id="2" name="Picture 1" descr="Picture of a silhouetted head with gears inside." title="Head with Gear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7604" r="30186"/>
          <a:stretch/>
        </p:blipFill>
        <p:spPr>
          <a:xfrm>
            <a:off x="744545" y="1295400"/>
            <a:ext cx="3736015" cy="40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for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Continue consistent daily rounding and employ a rounding script</a:t>
            </a:r>
          </a:p>
          <a:p>
            <a:r>
              <a:rPr lang="en-US" sz="2800" dirty="0" smtClean="0"/>
              <a:t>Reinforce a multidisciplinary and coordinated approach</a:t>
            </a:r>
          </a:p>
          <a:p>
            <a:r>
              <a:rPr lang="en-US" sz="2800" dirty="0" smtClean="0"/>
              <a:t>Find and embrace ways to build knowledge on applying EM to different patients</a:t>
            </a:r>
          </a:p>
          <a:p>
            <a:r>
              <a:rPr lang="en-US" sz="2800" dirty="0" smtClean="0"/>
              <a:t>Watch for any opportunities to support the process </a:t>
            </a:r>
          </a:p>
          <a:p>
            <a:r>
              <a:rPr lang="en-US" sz="2800" dirty="0" smtClean="0"/>
              <a:t>Monitor process during times of increased census or increased acuity</a:t>
            </a:r>
          </a:p>
          <a:p>
            <a:r>
              <a:rPr lang="en-US" sz="2800" dirty="0" smtClean="0"/>
              <a:t>Make it fun!</a:t>
            </a:r>
          </a:p>
          <a:p>
            <a:pPr marL="6172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807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the Sustainability </a:t>
            </a:r>
            <a:r>
              <a:rPr lang="en-US" dirty="0"/>
              <a:t>M</a:t>
            </a:r>
            <a:r>
              <a:rPr lang="en-US" dirty="0" smtClean="0"/>
              <a:t>easures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practice </a:t>
            </a:r>
            <a:r>
              <a:rPr lang="en-US" sz="2800" dirty="0"/>
              <a:t>sustained 1</a:t>
            </a:r>
            <a:r>
              <a:rPr lang="en-US" sz="2800" dirty="0" smtClean="0"/>
              <a:t> </a:t>
            </a:r>
            <a:r>
              <a:rPr lang="en-US" sz="2800" dirty="0"/>
              <a:t>year </a:t>
            </a:r>
            <a:r>
              <a:rPr lang="en-US" sz="2800" dirty="0" smtClean="0"/>
              <a:t>later?</a:t>
            </a:r>
            <a:endParaRPr lang="en-US" sz="2800" dirty="0"/>
          </a:p>
          <a:p>
            <a:r>
              <a:rPr lang="en-US" sz="2800" dirty="0" smtClean="0"/>
              <a:t>Is a physical therapist assigned </a:t>
            </a:r>
            <a:r>
              <a:rPr lang="en-US" sz="2800" dirty="0"/>
              <a:t>to </a:t>
            </a:r>
            <a:r>
              <a:rPr lang="en-US" sz="2800" dirty="0" smtClean="0"/>
              <a:t>the ICU?</a:t>
            </a:r>
          </a:p>
          <a:p>
            <a:r>
              <a:rPr lang="en-US" sz="2800" dirty="0" smtClean="0"/>
              <a:t>Are personnel rotated every month?</a:t>
            </a:r>
            <a:endParaRPr lang="en-US" sz="2800" dirty="0"/>
          </a:p>
          <a:p>
            <a:r>
              <a:rPr lang="en-US" sz="2800" dirty="0" smtClean="0"/>
              <a:t>Is early </a:t>
            </a:r>
            <a:r>
              <a:rPr lang="en-US" sz="2800" dirty="0"/>
              <a:t>mobility ordered with initial mechanical ventilator </a:t>
            </a:r>
            <a:r>
              <a:rPr lang="en-US" sz="2800" dirty="0" smtClean="0"/>
              <a:t>orders and inclusive </a:t>
            </a:r>
            <a:r>
              <a:rPr lang="en-US" sz="2800" dirty="0"/>
              <a:t>of </a:t>
            </a:r>
            <a:r>
              <a:rPr lang="en-US" sz="2800" dirty="0" smtClean="0"/>
              <a:t>a PT/OT consult?</a:t>
            </a:r>
            <a:endParaRPr lang="en-US" sz="2800" dirty="0"/>
          </a:p>
          <a:p>
            <a:r>
              <a:rPr lang="en-US" sz="2800" dirty="0" smtClean="0"/>
              <a:t>Has early </a:t>
            </a:r>
            <a:r>
              <a:rPr lang="en-US" sz="2800" dirty="0"/>
              <a:t>mobility rounding with </a:t>
            </a:r>
            <a:r>
              <a:rPr lang="en-US" sz="2800" dirty="0" smtClean="0"/>
              <a:t>a multidisciplinary </a:t>
            </a:r>
            <a:r>
              <a:rPr lang="en-US" sz="2800" dirty="0"/>
              <a:t>team </a:t>
            </a:r>
            <a:r>
              <a:rPr lang="en-US" sz="2800" dirty="0" smtClean="0"/>
              <a:t>continued?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 descr="Picture of hanging colored tags with question marks on them." title="Questions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838200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70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400" dirty="0" smtClean="0"/>
              <a:t>Needham DM, Korupolu R, Zanni JM, et al. Early </a:t>
            </a:r>
            <a:r>
              <a:rPr lang="en-US" sz="1400" dirty="0"/>
              <a:t>physical medicine and rehabilitation for patients with acute respiratory failure: a quality improvement project. Arch Phys Med </a:t>
            </a:r>
            <a:r>
              <a:rPr lang="en-US" sz="1400" dirty="0" smtClean="0"/>
              <a:t>Rehabil. 2010 Apr;91(4):536-42</a:t>
            </a:r>
            <a:r>
              <a:rPr lang="en-US" sz="1400" dirty="0"/>
              <a:t>. PMID: </a:t>
            </a:r>
            <a:r>
              <a:rPr lang="en-US" sz="1400" dirty="0" smtClean="0"/>
              <a:t>20382284.</a:t>
            </a:r>
          </a:p>
          <a:p>
            <a:pPr marL="228600" indent="-228600">
              <a:lnSpc>
                <a:spcPct val="8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sv-SE" sz="1400" dirty="0" smtClean="0"/>
              <a:t>Pohlman MC, Schweickert WD, </a:t>
            </a:r>
            <a:r>
              <a:rPr lang="sv-SE" sz="1400" dirty="0"/>
              <a:t>Pohlman, </a:t>
            </a:r>
            <a:r>
              <a:rPr lang="sv-SE" sz="1400" dirty="0" smtClean="0"/>
              <a:t>AS, et al. </a:t>
            </a:r>
            <a:r>
              <a:rPr lang="en-US" sz="1400" dirty="0" smtClean="0"/>
              <a:t>Feasibility </a:t>
            </a:r>
            <a:r>
              <a:rPr lang="en-US" sz="1400" dirty="0"/>
              <a:t>of physical and occupational therapy beginning from initiation of mechanical ventilation. </a:t>
            </a:r>
            <a:r>
              <a:rPr lang="en-US" sz="1400" dirty="0" smtClean="0"/>
              <a:t>Crit Care Med. 2010 Nov;38(11):2089-94</a:t>
            </a:r>
            <a:r>
              <a:rPr lang="en-US" sz="1400" dirty="0"/>
              <a:t>. PMID: </a:t>
            </a:r>
            <a:r>
              <a:rPr lang="en-US" sz="1400" dirty="0" smtClean="0"/>
              <a:t>20711065.</a:t>
            </a:r>
          </a:p>
          <a:p>
            <a:pPr marL="228600" indent="-228600">
              <a:lnSpc>
                <a:spcPct val="8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400" dirty="0" smtClean="0"/>
              <a:t>Schweickert WD, Pohlman MD, Pohman AS, et al. Early </a:t>
            </a:r>
            <a:r>
              <a:rPr lang="en-US" sz="1400" dirty="0"/>
              <a:t>physical and occupational therapy in mechanically ventilated, critically ill patients: </a:t>
            </a:r>
            <a:r>
              <a:rPr lang="en-US" sz="1400" dirty="0" smtClean="0"/>
              <a:t>a </a:t>
            </a:r>
            <a:r>
              <a:rPr lang="en-US" sz="1400" dirty="0"/>
              <a:t>randomized controlled trial. </a:t>
            </a:r>
            <a:r>
              <a:rPr lang="en-US" sz="1400" dirty="0" smtClean="0"/>
              <a:t>Lancet</a:t>
            </a:r>
            <a:r>
              <a:rPr lang="en-US" sz="1400" i="1" dirty="0" smtClean="0"/>
              <a:t>. </a:t>
            </a:r>
            <a:r>
              <a:rPr lang="en-US" sz="1400" dirty="0" smtClean="0"/>
              <a:t>2009 May 20;373(9678):</a:t>
            </a:r>
            <a:r>
              <a:rPr lang="en-US" sz="1400" dirty="0"/>
              <a:t>1874-82. PMID: </a:t>
            </a:r>
            <a:r>
              <a:rPr lang="en-US" sz="1400" dirty="0" smtClean="0"/>
              <a:t>19446324.</a:t>
            </a:r>
          </a:p>
          <a:p>
            <a:pPr marL="228600" indent="-228600">
              <a:lnSpc>
                <a:spcPct val="8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400" dirty="0" smtClean="0"/>
              <a:t>Balas MC, Vasilevskis EE, Burke WJ, et al</a:t>
            </a:r>
            <a:r>
              <a:rPr lang="en-US" sz="1400" dirty="0"/>
              <a:t>. Critical care nurses' role in implementing the "ABCDE bundle" into practice. </a:t>
            </a:r>
            <a:r>
              <a:rPr lang="en-US" sz="1400" dirty="0" smtClean="0"/>
              <a:t>Crit Care Nurse. </a:t>
            </a:r>
            <a:r>
              <a:rPr lang="en-US" sz="1400" dirty="0"/>
              <a:t>2012 Apr;32(2):35-8. PMID: </a:t>
            </a:r>
            <a:r>
              <a:rPr lang="en-US" sz="1400" dirty="0" smtClean="0"/>
              <a:t>22467611.</a:t>
            </a:r>
            <a:endParaRPr lang="en-US" sz="1400" dirty="0" smtClean="0">
              <a:hlinkClick r:id="rId2" tooltip="Critical care nurse."/>
            </a:endParaRPr>
          </a:p>
          <a:p>
            <a:pPr marL="228600" indent="-228600">
              <a:lnSpc>
                <a:spcPct val="8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400" dirty="0" smtClean="0"/>
              <a:t>Morandi A, Brummel</a:t>
            </a:r>
            <a:r>
              <a:rPr lang="en-US" sz="1400" dirty="0"/>
              <a:t> </a:t>
            </a:r>
            <a:r>
              <a:rPr lang="en-US" sz="1400" dirty="0" smtClean="0"/>
              <a:t>NE, Ely EW</a:t>
            </a:r>
            <a:r>
              <a:rPr lang="en-US" sz="1400" dirty="0"/>
              <a:t>. </a:t>
            </a:r>
            <a:r>
              <a:rPr lang="en-US" sz="1400" dirty="0" smtClean="0"/>
              <a:t>Sedation</a:t>
            </a:r>
            <a:r>
              <a:rPr lang="en-US" sz="1400" dirty="0"/>
              <a:t>, delirium, and mechanical ventilation:  the </a:t>
            </a:r>
            <a:r>
              <a:rPr lang="en-US" sz="1400" dirty="0" smtClean="0"/>
              <a:t>“ABCDE” approach. Curr Opin </a:t>
            </a:r>
            <a:r>
              <a:rPr lang="en-US" sz="1400" dirty="0"/>
              <a:t>in </a:t>
            </a:r>
            <a:r>
              <a:rPr lang="en-US" sz="1400" dirty="0" smtClean="0"/>
              <a:t>Crit Care. 2011 Feb;17(1</a:t>
            </a:r>
            <a:r>
              <a:rPr lang="en-US" sz="1400" dirty="0"/>
              <a:t>):43-9. PMID: </a:t>
            </a:r>
            <a:r>
              <a:rPr lang="en-US" sz="1400" dirty="0" smtClean="0"/>
              <a:t>21169829.</a:t>
            </a:r>
            <a:endParaRPr lang="en-US" sz="1400" dirty="0"/>
          </a:p>
          <a:p>
            <a:pPr marL="228600" indent="-228600">
              <a:lnSpc>
                <a:spcPct val="8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400" dirty="0" smtClean="0"/>
              <a:t>Levin</a:t>
            </a:r>
            <a:r>
              <a:rPr lang="en-US" sz="1400" dirty="0"/>
              <a:t>, </a:t>
            </a:r>
            <a:r>
              <a:rPr lang="en-US" sz="1400" dirty="0" smtClean="0"/>
              <a:t>RF, Keefer JM, Marren J, et al. Evidenced-based </a:t>
            </a:r>
            <a:r>
              <a:rPr lang="en-US" sz="1400" dirty="0"/>
              <a:t>practice improvement:  merging 2 paradigms. </a:t>
            </a:r>
            <a:r>
              <a:rPr lang="en-US" sz="1400" dirty="0" smtClean="0"/>
              <a:t>J Nurse Care Qual. 2010 Apr-Jun;25(2):117-26</a:t>
            </a:r>
            <a:r>
              <a:rPr lang="en-US" sz="1400" dirty="0"/>
              <a:t>. PMID: </a:t>
            </a:r>
            <a:r>
              <a:rPr lang="en-US" sz="1400" dirty="0" smtClean="0"/>
              <a:t>19680149.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65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Mobility</a:t>
            </a:r>
            <a:endParaRPr lang="en-US" dirty="0"/>
          </a:p>
        </p:txBody>
      </p:sp>
      <p:grpSp>
        <p:nvGrpSpPr>
          <p:cNvPr id="3" name="Group 2" descr="Graphic illustrating the relationship of three aspects of early mobility (Sedation, Delirium, Multidisciplinary approach)" title="Move To Improve"/>
          <p:cNvGrpSpPr/>
          <p:nvPr/>
        </p:nvGrpSpPr>
        <p:grpSpPr>
          <a:xfrm>
            <a:off x="1095526" y="1295400"/>
            <a:ext cx="6628106" cy="4388112"/>
            <a:chOff x="1093763" y="1653555"/>
            <a:chExt cx="6628106" cy="4388112"/>
          </a:xfrm>
        </p:grpSpPr>
        <p:sp>
          <p:nvSpPr>
            <p:cNvPr id="6" name="TextBox 5"/>
            <p:cNvSpPr txBox="1"/>
            <p:nvPr/>
          </p:nvSpPr>
          <p:spPr>
            <a:xfrm>
              <a:off x="3059946" y="2411279"/>
              <a:ext cx="2695495" cy="2657575"/>
            </a:xfrm>
            <a:prstGeom prst="flowChartConnector">
              <a:avLst/>
            </a:prstGeom>
            <a:gradFill>
              <a:gsLst>
                <a:gs pos="0">
                  <a:srgbClr val="009EC2"/>
                </a:gs>
                <a:gs pos="55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endParaRPr lang="en-US" sz="1400" spc="-38" dirty="0" smtClean="0"/>
            </a:p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en-US" spc="-38" dirty="0" smtClean="0"/>
                <a:t>Move To Improve</a:t>
              </a:r>
            </a:p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endParaRPr lang="en-US" spc="-38" dirty="0"/>
            </a:p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en-US" spc="-38" dirty="0" smtClean="0"/>
                <a:t>Early Mobilization: ICU</a:t>
              </a:r>
            </a:p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en-US" spc="-38" dirty="0" smtClean="0"/>
                <a:t>Mobility Protocol: Non-ICU</a:t>
              </a:r>
            </a:p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endParaRPr lang="en-US" sz="1400" spc="-38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632806" y="2124266"/>
              <a:ext cx="1524003" cy="90297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22186" y="1654868"/>
              <a:ext cx="840649" cy="2808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50"/>
                </a:spcBef>
              </a:pPr>
              <a:r>
                <a:rPr lang="en-US" sz="2400" spc="-38" dirty="0" smtClean="0"/>
                <a:t>Sedation</a:t>
              </a:r>
              <a:endParaRPr lang="en-US" sz="2400" spc="-38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1676" y="1653555"/>
              <a:ext cx="841248" cy="2834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50"/>
                </a:spcBef>
              </a:pPr>
              <a:r>
                <a:rPr lang="en-US" sz="2400" spc="-38" dirty="0" smtClean="0"/>
                <a:t>Delirium</a:t>
              </a:r>
              <a:endParaRPr lang="en-US" sz="2400" spc="-38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68630" y="5355867"/>
              <a:ext cx="2078125" cy="685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en-US" sz="2400" spc="-38" dirty="0"/>
                <a:t>Multidisciplinary</a:t>
              </a:r>
            </a:p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en-US" sz="2400" spc="-38" dirty="0"/>
                <a:t>Approach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57077" y="3624416"/>
              <a:ext cx="1764792" cy="246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50"/>
                </a:spcBef>
              </a:pPr>
              <a:r>
                <a:rPr lang="en-US" sz="2000" spc="-38" dirty="0"/>
                <a:t>Ventilator </a:t>
              </a:r>
              <a:r>
                <a:rPr lang="en-US" sz="2000" spc="-38" dirty="0" smtClean="0"/>
                <a:t>Weaning</a:t>
              </a:r>
              <a:endParaRPr lang="en-US" sz="2000" spc="-38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3763" y="3615150"/>
              <a:ext cx="1764547" cy="2498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50"/>
                </a:spcBef>
              </a:pPr>
              <a:r>
                <a:rPr lang="en-US" sz="2000" spc="-38" dirty="0"/>
                <a:t>Sedation Vacation</a:t>
              </a:r>
            </a:p>
            <a:p>
              <a:pPr>
                <a:lnSpc>
                  <a:spcPct val="90000"/>
                </a:lnSpc>
                <a:spcBef>
                  <a:spcPts val="450"/>
                </a:spcBef>
              </a:pPr>
              <a:endParaRPr lang="en-US" spc="-38" dirty="0"/>
            </a:p>
            <a:p>
              <a:pPr>
                <a:lnSpc>
                  <a:spcPct val="90000"/>
                </a:lnSpc>
                <a:spcBef>
                  <a:spcPts val="450"/>
                </a:spcBef>
              </a:pPr>
              <a:endParaRPr lang="en-US" spc="-38" dirty="0"/>
            </a:p>
            <a:p>
              <a:pPr>
                <a:lnSpc>
                  <a:spcPct val="90000"/>
                </a:lnSpc>
                <a:spcBef>
                  <a:spcPts val="450"/>
                </a:spcBef>
              </a:pPr>
              <a:endParaRPr lang="en-US" spc="-38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5675876" y="2123123"/>
              <a:ext cx="1527048" cy="9052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631283" y="4490521"/>
              <a:ext cx="1527048" cy="9052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77399" y="4491664"/>
              <a:ext cx="1524003" cy="90297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21092" y="1915272"/>
              <a:ext cx="1610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(RASS, SAS)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82474" y="1915243"/>
              <a:ext cx="184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(ICDSC, CAM-ICU)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9599" y="5791200"/>
            <a:ext cx="8077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CAM-ICU = Confusion </a:t>
            </a:r>
            <a:r>
              <a:rPr lang="en-US" sz="1050" dirty="0"/>
              <a:t>Assessment Method for the </a:t>
            </a:r>
            <a:r>
              <a:rPr lang="en-US" sz="1050" dirty="0" smtClean="0"/>
              <a:t>ICU; ICDSC = Intensive </a:t>
            </a:r>
            <a:r>
              <a:rPr lang="en-US" sz="1050" dirty="0"/>
              <a:t>Care Delirium Screening </a:t>
            </a:r>
            <a:r>
              <a:rPr lang="en-US" sz="1050" dirty="0" smtClean="0"/>
              <a:t>Checklist; RASS = Richmond Agitation-Sedation Scale; SAS = Sedation-Agitation Scale</a:t>
            </a:r>
          </a:p>
        </p:txBody>
      </p:sp>
    </p:spTree>
    <p:extLst>
      <p:ext uri="{BB962C8B-B14F-4D97-AF65-F5344CB8AC3E}">
        <p14:creationId xmlns:p14="http://schemas.microsoft.com/office/powerpoint/2010/main" val="151157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Problem</a:t>
            </a:r>
            <a:r>
              <a:rPr lang="en-US" baseline="30000" dirty="0" smtClean="0"/>
              <a:t>1-4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962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Prolonged </a:t>
            </a:r>
            <a:r>
              <a:rPr lang="en-US" sz="2800" dirty="0"/>
              <a:t>bed rest in patients often leads to a host of problems such </a:t>
            </a:r>
            <a:r>
              <a:rPr lang="en-US" sz="2800" dirty="0" smtClean="0"/>
              <a:t>as— </a:t>
            </a:r>
          </a:p>
          <a:p>
            <a:pPr lvl="1"/>
            <a:r>
              <a:rPr lang="en-US" sz="2400" dirty="0"/>
              <a:t>Mobility/functional issues</a:t>
            </a:r>
          </a:p>
          <a:p>
            <a:pPr lvl="1"/>
            <a:r>
              <a:rPr lang="en-US" sz="2400" dirty="0"/>
              <a:t>Sleep deprivation</a:t>
            </a:r>
          </a:p>
          <a:p>
            <a:pPr lvl="1"/>
            <a:r>
              <a:rPr lang="en-US" sz="2400" dirty="0"/>
              <a:t>Delirium</a:t>
            </a:r>
          </a:p>
          <a:p>
            <a:pPr lvl="1"/>
            <a:r>
              <a:rPr lang="en-US" sz="2400" dirty="0"/>
              <a:t>Altered nutritional states</a:t>
            </a:r>
          </a:p>
          <a:p>
            <a:pPr lvl="1"/>
            <a:r>
              <a:rPr lang="en-US" sz="2400" dirty="0"/>
              <a:t>Prolonged hospitalizations</a:t>
            </a:r>
          </a:p>
          <a:p>
            <a:pPr lvl="1"/>
            <a:r>
              <a:rPr lang="en-US" sz="2400" dirty="0" smtClean="0"/>
              <a:t>Post-hospital </a:t>
            </a:r>
            <a:r>
              <a:rPr lang="en-US" sz="2400" dirty="0"/>
              <a:t>rehabilitation stays</a:t>
            </a:r>
          </a:p>
          <a:p>
            <a:pPr lvl="1"/>
            <a:r>
              <a:rPr lang="en-US" sz="2400" dirty="0"/>
              <a:t>Burden to health care </a:t>
            </a:r>
            <a:r>
              <a:rPr lang="en-US" sz="2400" dirty="0" smtClean="0"/>
              <a:t>system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/>
              <a:t>Early exercise and progressive mobility introduced as </a:t>
            </a:r>
            <a:r>
              <a:rPr lang="en-US" sz="2800" dirty="0" smtClean="0"/>
              <a:t>an intervention </a:t>
            </a:r>
            <a:r>
              <a:rPr lang="en-US" sz="2800" dirty="0"/>
              <a:t>to decrease duration of delirium and ventilator days</a:t>
            </a:r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7200" y="4800600"/>
            <a:ext cx="4800600" cy="1676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en-US" sz="1000" dirty="0" smtClean="0"/>
              <a:t>1. Needham </a:t>
            </a:r>
            <a:r>
              <a:rPr lang="en-US" sz="1000" dirty="0"/>
              <a:t>DM, Korupolu R, Zanni JM, et al. Early physical medicine and rehabilitation for patients with acute respiratory failure: a quality improvement project. Arch Phys Med Rehabil. 2010 Apr;91(4):536-42. PMID: 20382284.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sv-SE" sz="1000" dirty="0" smtClean="0"/>
              <a:t>2. Pohlman </a:t>
            </a:r>
            <a:r>
              <a:rPr lang="sv-SE" sz="1000" dirty="0"/>
              <a:t>MC, Schweickert WD, Pohlman, AS, et al. </a:t>
            </a:r>
            <a:r>
              <a:rPr lang="en-US" sz="1000" dirty="0"/>
              <a:t>Feasibility of physical and occupational therapy beginning from initiation of mechanical ventilation. Crit Care Med. 2010 Nov;38(11):2089-94. PMID: 20711065.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en-US" sz="1000" dirty="0" smtClean="0"/>
              <a:t>3. Schweickert </a:t>
            </a:r>
            <a:r>
              <a:rPr lang="en-US" sz="1000" dirty="0"/>
              <a:t>WD, Pohlman MD, Pohman AS, et al. Early physical and occupational therapy in mechanically ventilated, critically ill patients: a randomized controlled trial. Lancet</a:t>
            </a:r>
            <a:r>
              <a:rPr lang="en-US" sz="1000" i="1" dirty="0"/>
              <a:t>. </a:t>
            </a:r>
            <a:r>
              <a:rPr lang="en-US" sz="1000" dirty="0"/>
              <a:t>2009 May 20;373(9678):1874-82. PMID: 19446324.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1000" dirty="0" smtClean="0"/>
              <a:t>4. Balas </a:t>
            </a:r>
            <a:r>
              <a:rPr lang="en-US" sz="1000" dirty="0"/>
              <a:t>MC, Vasilevskis EE, Burke WJ, et al. Critical care nurses' role in implementing the "ABCDE bundle" into practice. Crit Care Nurse. 2012 Apr;32(2):35-8. PMID: 22467611.</a:t>
            </a:r>
            <a:endParaRPr lang="en-US" sz="1000" dirty="0">
              <a:hlinkClick r:id="rId2" tooltip="Critical care nurse."/>
            </a:endParaRPr>
          </a:p>
          <a:p>
            <a:pPr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9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734296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2400" b="1" dirty="0" smtClean="0">
                <a:solidFill>
                  <a:srgbClr val="009EC2"/>
                </a:solidFill>
              </a:rPr>
              <a:t>Purpose: </a:t>
            </a:r>
            <a:r>
              <a:rPr lang="en-US" sz="2400" dirty="0" smtClean="0"/>
              <a:t>To introduce an evidence-based mobility program designed to maintain baseline mobility and functional capacity, decrease incidence of delirium, decrease ventilator days, and decrease length of stay in hospitalized patients. </a:t>
            </a:r>
            <a:endParaRPr lang="en-US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b="1" dirty="0">
                <a:solidFill>
                  <a:srgbClr val="009EC2"/>
                </a:solidFill>
              </a:rPr>
              <a:t>Goals: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Employ a multidisciplinary focus on early mobilization as part of the daily clinical routines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Maintain patients at their baseline mobility and functional levels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Initiate the </a:t>
            </a:r>
            <a:r>
              <a:rPr lang="en-US" sz="2400" dirty="0"/>
              <a:t>m</a:t>
            </a:r>
            <a:r>
              <a:rPr lang="en-US" sz="2400" dirty="0" smtClean="0"/>
              <a:t>obility </a:t>
            </a:r>
            <a:r>
              <a:rPr lang="en-US" sz="2400" dirty="0"/>
              <a:t>p</a:t>
            </a:r>
            <a:r>
              <a:rPr lang="en-US" sz="2400" dirty="0" smtClean="0"/>
              <a:t>rotocol when the patient is hemodynamically stable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Mobilize patients with activity at least twice daily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1800" dirty="0" smtClean="0"/>
              <a:t>If physical therapy is consulted, the nursing staff will continue to mobilize the patient 1–2 times per day in addition to physical therapy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812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Mobility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a multidisciplinary and coordinated approach</a:t>
            </a:r>
          </a:p>
          <a:p>
            <a:r>
              <a:rPr lang="en-US" sz="2800" dirty="0" smtClean="0"/>
              <a:t>Employ a nurse-driven protocol</a:t>
            </a:r>
          </a:p>
          <a:p>
            <a:r>
              <a:rPr lang="en-US" sz="2800" dirty="0" smtClean="0"/>
              <a:t>Minimize sedative use and interrupt sedation daily</a:t>
            </a:r>
          </a:p>
          <a:p>
            <a:r>
              <a:rPr lang="en-US" sz="2800" dirty="0" smtClean="0"/>
              <a:t>Assess then address delirium</a:t>
            </a:r>
          </a:p>
          <a:p>
            <a:r>
              <a:rPr lang="en-US" sz="2800" dirty="0" smtClean="0"/>
              <a:t>Screen for eligibility for highest level of mobility</a:t>
            </a:r>
          </a:p>
          <a:p>
            <a:r>
              <a:rPr lang="en-US" sz="2800" dirty="0" smtClean="0"/>
              <a:t>Tailor goals to maximize mobility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264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Early </a:t>
            </a:r>
            <a:r>
              <a:rPr lang="en-US" dirty="0" smtClean="0"/>
              <a:t>Mobility: Improved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Expected </a:t>
            </a:r>
            <a:r>
              <a:rPr lang="en-US" sz="2800" dirty="0" smtClean="0"/>
              <a:t>outcomes</a:t>
            </a:r>
            <a:endParaRPr lang="en-US" sz="2800" dirty="0"/>
          </a:p>
          <a:p>
            <a:r>
              <a:rPr lang="en-US" sz="2800" dirty="0" smtClean="0"/>
              <a:t>Minimize </a:t>
            </a:r>
            <a:r>
              <a:rPr lang="en-US" sz="2800" dirty="0"/>
              <a:t>complications of bed rest</a:t>
            </a:r>
          </a:p>
          <a:p>
            <a:r>
              <a:rPr lang="en-US" sz="2800" dirty="0" smtClean="0"/>
              <a:t>Improve </a:t>
            </a:r>
            <a:r>
              <a:rPr lang="en-US" sz="2800" dirty="0"/>
              <a:t>overall patient functions</a:t>
            </a:r>
          </a:p>
          <a:p>
            <a:r>
              <a:rPr lang="en-US" sz="2800" dirty="0"/>
              <a:t>Promote early ventilator weaning</a:t>
            </a:r>
          </a:p>
          <a:p>
            <a:r>
              <a:rPr lang="en-US" sz="2800" dirty="0"/>
              <a:t>Improve overall strength and endurance</a:t>
            </a:r>
          </a:p>
          <a:p>
            <a:r>
              <a:rPr lang="en-US" sz="2800" dirty="0"/>
              <a:t>Decrease </a:t>
            </a:r>
            <a:r>
              <a:rPr lang="en-US" sz="2800" dirty="0" smtClean="0"/>
              <a:t>length of stay (LOS) </a:t>
            </a:r>
            <a:r>
              <a:rPr lang="en-US" sz="2800" dirty="0"/>
              <a:t>in ICU and </a:t>
            </a:r>
            <a:r>
              <a:rPr lang="en-US" sz="2800" dirty="0" smtClean="0"/>
              <a:t>hospital</a:t>
            </a:r>
            <a:endParaRPr lang="en-US" sz="2800" dirty="0"/>
          </a:p>
          <a:p>
            <a:r>
              <a:rPr lang="en-US" sz="2800" dirty="0"/>
              <a:t>Decrease hospital costs</a:t>
            </a:r>
          </a:p>
          <a:p>
            <a:r>
              <a:rPr lang="en-US" sz="2800" dirty="0"/>
              <a:t>Psychological benefits: positive outlook for recovery</a:t>
            </a:r>
          </a:p>
        </p:txBody>
      </p:sp>
    </p:spTree>
    <p:extLst>
      <p:ext uri="{BB962C8B-B14F-4D97-AF65-F5344CB8AC3E}">
        <p14:creationId xmlns:p14="http://schemas.microsoft.com/office/powerpoint/2010/main" val="426791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of the ABCDE Bundle</a:t>
            </a:r>
            <a:r>
              <a:rPr lang="en-US" baseline="30000" dirty="0" smtClean="0"/>
              <a:t>5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Put coordinated spontaneous </a:t>
            </a:r>
            <a:r>
              <a:rPr lang="en-US" sz="2200" dirty="0"/>
              <a:t>awakening trial and spontaneous breathing </a:t>
            </a:r>
            <a:r>
              <a:rPr lang="en-US" sz="2200" dirty="0" smtClean="0"/>
              <a:t>trial protocols </a:t>
            </a:r>
            <a:r>
              <a:rPr lang="en-US" sz="2200" dirty="0"/>
              <a:t>in place</a:t>
            </a:r>
          </a:p>
          <a:p>
            <a:r>
              <a:rPr lang="en-US" sz="2200" dirty="0" smtClean="0"/>
              <a:t>Carefully choose sedatives (this may take ongoing work to change the current practice)</a:t>
            </a:r>
            <a:endParaRPr lang="en-US" sz="2200" dirty="0"/>
          </a:p>
          <a:p>
            <a:r>
              <a:rPr lang="en-US" sz="2200" dirty="0" smtClean="0"/>
              <a:t>Utilize the CAM-ICU </a:t>
            </a:r>
            <a:r>
              <a:rPr lang="en-US" sz="2200" dirty="0"/>
              <a:t>implemented in conjunction with </a:t>
            </a:r>
            <a:r>
              <a:rPr lang="en-US" sz="2200" dirty="0" smtClean="0"/>
              <a:t>RASS</a:t>
            </a:r>
            <a:endParaRPr lang="en-US" sz="2200" dirty="0"/>
          </a:p>
        </p:txBody>
      </p:sp>
      <p:pic>
        <p:nvPicPr>
          <p:cNvPr id="36866" name="Picture 2" descr="Children's blocks with the letters A-F" title="Building Bloc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981200"/>
            <a:ext cx="3450736" cy="258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5879717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000" dirty="0" smtClean="0"/>
              <a:t>5. Morandi </a:t>
            </a:r>
            <a:r>
              <a:rPr lang="en-US" sz="1000" dirty="0"/>
              <a:t>A, Brummel NE, Ely EW. Sedation, delirium, and mechanical ventilation:  the “ABCDE” approach. Curr Opin in Crit Care. 2011 Feb;17(1):43-9. PMID: 21169829.</a:t>
            </a:r>
          </a:p>
        </p:txBody>
      </p:sp>
    </p:spTree>
    <p:extLst>
      <p:ext uri="{BB962C8B-B14F-4D97-AF65-F5344CB8AC3E}">
        <p14:creationId xmlns:p14="http://schemas.microsoft.com/office/powerpoint/2010/main" val="41001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Progress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9580" y="1219200"/>
            <a:ext cx="8229600" cy="4734296"/>
          </a:xfrm>
        </p:spPr>
        <p:txBody>
          <a:bodyPr>
            <a:normAutofit/>
          </a:bodyPr>
          <a:lstStyle/>
          <a:p>
            <a:r>
              <a:rPr lang="en-US" sz="2400" dirty="0"/>
              <a:t>Multidisciplinary daily rounds </a:t>
            </a:r>
            <a:r>
              <a:rPr lang="en-US" sz="2400" dirty="0" smtClean="0"/>
              <a:t>should involve a discussion of </a:t>
            </a:r>
            <a:r>
              <a:rPr lang="en-US" sz="2400" dirty="0"/>
              <a:t>mobility on each </a:t>
            </a:r>
            <a:r>
              <a:rPr lang="en-US" sz="2400" dirty="0" smtClean="0"/>
              <a:t>patient, </a:t>
            </a:r>
            <a:r>
              <a:rPr lang="en-US" sz="2400" dirty="0"/>
              <a:t>in real </a:t>
            </a:r>
            <a:r>
              <a:rPr lang="en-US" sz="2400" dirty="0" smtClean="0"/>
              <a:t>time, </a:t>
            </a:r>
            <a:r>
              <a:rPr lang="en-US" sz="2400" dirty="0"/>
              <a:t>via </a:t>
            </a:r>
            <a:r>
              <a:rPr lang="en-US" sz="2400" dirty="0" smtClean="0"/>
              <a:t>electronic medical record</a:t>
            </a:r>
            <a:endParaRPr lang="en-US" sz="2400" dirty="0"/>
          </a:p>
          <a:p>
            <a:r>
              <a:rPr lang="en-US" sz="2400" dirty="0" smtClean="0"/>
              <a:t>Registered nurse (RN) should report on </a:t>
            </a:r>
            <a:r>
              <a:rPr lang="en-US" sz="2400" dirty="0"/>
              <a:t>the mobility status of each </a:t>
            </a:r>
            <a:r>
              <a:rPr lang="en-US" sz="2400" dirty="0" smtClean="0"/>
              <a:t>patient at shift change</a:t>
            </a:r>
            <a:endParaRPr lang="en-US" sz="2400" dirty="0"/>
          </a:p>
          <a:p>
            <a:r>
              <a:rPr lang="en-US" sz="2400" dirty="0"/>
              <a:t>Transfers </a:t>
            </a:r>
            <a:r>
              <a:rPr lang="en-US" sz="2400" dirty="0" smtClean="0"/>
              <a:t>to and from </a:t>
            </a:r>
            <a:r>
              <a:rPr lang="en-US" sz="2400" dirty="0"/>
              <a:t>other units </a:t>
            </a:r>
            <a:r>
              <a:rPr lang="en-US" sz="2400" dirty="0" smtClean="0"/>
              <a:t>should review </a:t>
            </a:r>
            <a:r>
              <a:rPr lang="en-US" sz="2400" dirty="0"/>
              <a:t>current mobility status </a:t>
            </a:r>
          </a:p>
          <a:p>
            <a:r>
              <a:rPr lang="en-US" sz="2400" dirty="0"/>
              <a:t>Signage of mobility algorithms </a:t>
            </a:r>
            <a:r>
              <a:rPr lang="en-US" sz="2400" dirty="0" smtClean="0"/>
              <a:t>should be </a:t>
            </a:r>
            <a:r>
              <a:rPr lang="en-US" sz="2400" dirty="0"/>
              <a:t>displayed on </a:t>
            </a:r>
            <a:r>
              <a:rPr lang="en-US" sz="2400" dirty="0" smtClean="0"/>
              <a:t>nursing </a:t>
            </a:r>
            <a:r>
              <a:rPr lang="en-US" sz="2400" dirty="0"/>
              <a:t>units 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48286271"/>
      </p:ext>
    </p:extLst>
  </p:cSld>
  <p:clrMapOvr>
    <a:masterClrMapping/>
  </p:clrMapOvr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41285</TotalTime>
  <Words>1946</Words>
  <Application>Microsoft Office PowerPoint</Application>
  <PresentationFormat>On-screen Show (4:3)</PresentationFormat>
  <Paragraphs>279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HAI Cusp Slide template</vt:lpstr>
      <vt:lpstr>Nurse-Driven Early Mobility Protocols  </vt:lpstr>
      <vt:lpstr>Learning Objectives</vt:lpstr>
      <vt:lpstr>Early Mobility</vt:lpstr>
      <vt:lpstr>Scope of Problem1-4</vt:lpstr>
      <vt:lpstr>Purpose and Goals</vt:lpstr>
      <vt:lpstr>Early Mobility Interventions</vt:lpstr>
      <vt:lpstr> Early Mobility: Improved Outcomes</vt:lpstr>
      <vt:lpstr>Implementation of the ABCDE Bundle5</vt:lpstr>
      <vt:lpstr>Continued Progress</vt:lpstr>
      <vt:lpstr>ICU Early Mobility Screening Algorithm</vt:lpstr>
      <vt:lpstr>ICU Early Mobility Protocol</vt:lpstr>
      <vt:lpstr>Intermediate Care Unit</vt:lpstr>
      <vt:lpstr>Mobility Techs</vt:lpstr>
      <vt:lpstr>Mobility Tech Data </vt:lpstr>
      <vt:lpstr>Framework To Guide Your Program6</vt:lpstr>
      <vt:lpstr>Small Tests of Change6</vt:lpstr>
      <vt:lpstr>Measurement of Outcomes </vt:lpstr>
      <vt:lpstr>Recommendations for Practice</vt:lpstr>
      <vt:lpstr>What W as the Patient Experience Like?</vt:lpstr>
      <vt:lpstr>Sustaining Practice Through Standardization</vt:lpstr>
      <vt:lpstr>Measures for Sustainability</vt:lpstr>
      <vt:lpstr>Continue the Sustainability Measures</vt:lpstr>
      <vt:lpstr>Questions?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293</cp:revision>
  <cp:lastPrinted>2016-06-27T20:34:03Z</cp:lastPrinted>
  <dcterms:created xsi:type="dcterms:W3CDTF">2014-05-21T20:05:58Z</dcterms:created>
  <dcterms:modified xsi:type="dcterms:W3CDTF">2017-01-16T21:41:32Z</dcterms:modified>
  <cp:category>safety program for surgery, patient safety, CUSP, science of safety, surgical site infections, SUSP, healthcare associated infections</cp:category>
</cp:coreProperties>
</file>