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353" r:id="rId2"/>
    <p:sldId id="377" r:id="rId3"/>
    <p:sldId id="378" r:id="rId4"/>
    <p:sldId id="421" r:id="rId5"/>
    <p:sldId id="424" r:id="rId6"/>
    <p:sldId id="422" r:id="rId7"/>
    <p:sldId id="409" r:id="rId8"/>
    <p:sldId id="386" r:id="rId9"/>
    <p:sldId id="400" r:id="rId10"/>
    <p:sldId id="401" r:id="rId11"/>
    <p:sldId id="399" r:id="rId12"/>
    <p:sldId id="379" r:id="rId13"/>
    <p:sldId id="410" r:id="rId14"/>
    <p:sldId id="411" r:id="rId15"/>
    <p:sldId id="413" r:id="rId16"/>
    <p:sldId id="415" r:id="rId17"/>
    <p:sldId id="383" r:id="rId18"/>
    <p:sldId id="395" r:id="rId19"/>
    <p:sldId id="396" r:id="rId20"/>
    <p:sldId id="389" r:id="rId21"/>
    <p:sldId id="394" r:id="rId22"/>
    <p:sldId id="391" r:id="rId23"/>
    <p:sldId id="392" r:id="rId24"/>
    <p:sldId id="393" r:id="rId25"/>
    <p:sldId id="417" r:id="rId26"/>
    <p:sldId id="408" r:id="rId27"/>
    <p:sldId id="416" r:id="rId28"/>
    <p:sldId id="419" r:id="rId29"/>
    <p:sldId id="425"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3" clrIdx="0"/>
  <p:cmAuthor id="1" name="Valerie Hartman" initials="VH" lastIdx="1" clrIdx="1"/>
  <p:cmAuthor id="2" name="Chris Heidenrich" initials="CH" lastIdx="26" clrIdx="2"/>
  <p:cmAuthor id="3" name="Anna Adler-Kirkley" initials="AA" lastIdx="43" clrIdx="3">
    <p:extLst/>
  </p:cmAuthor>
  <p:cmAuthor id="4" name="Melissa A Miller" initials="MAM" lastIdx="5" clrIdx="4"/>
  <p:cmAuthor id="5" name="Chris Heidenrich OCKT" initials="CH" lastIdx="20"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C2"/>
    <a:srgbClr val="FDD7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2914" autoAdjust="0"/>
  </p:normalViewPr>
  <p:slideViewPr>
    <p:cSldViewPr>
      <p:cViewPr>
        <p:scale>
          <a:sx n="115" d="100"/>
          <a:sy n="115" d="100"/>
        </p:scale>
        <p:origin x="-152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7" d="100"/>
        <a:sy n="137" d="100"/>
      </p:scale>
      <p:origin x="0" y="-89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oleObject" Target="Chart%20in%20RWJF%202-28-13.ppt%20(Compatibility%20Mode)" TargetMode="Externa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2.xml"/><Relationship Id="rId1" Type="http://schemas.openxmlformats.org/officeDocument/2006/relationships/package" Target="../embeddings/Microsoft_Excel_Worksheet2.xlsx"/><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openxmlformats.org/officeDocument/2006/relationships/chartUserShapes" Target="../drawings/drawing3.xml"/><Relationship Id="rId1" Type="http://schemas.openxmlformats.org/officeDocument/2006/relationships/oleObject" Target="Chart%20in%20RWJF%202-28-13.ppt%20(Compatibility%20Mode)" TargetMode="External"/><Relationship Id="rId4" Type="http://schemas.microsoft.com/office/2011/relationships/chartColorStyle" Target="colors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 ABDCE Bundle</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Ventilator-Free Days</c:v>
                </c:pt>
              </c:strCache>
            </c:strRef>
          </c:cat>
          <c:val>
            <c:numRef>
              <c:f>Sheet1!$B$2</c:f>
              <c:numCache>
                <c:formatCode>General</c:formatCode>
                <c:ptCount val="1"/>
                <c:pt idx="0">
                  <c:v>21</c:v>
                </c:pt>
              </c:numCache>
            </c:numRef>
          </c:val>
        </c:ser>
        <c:ser>
          <c:idx val="1"/>
          <c:order val="1"/>
          <c:tx>
            <c:strRef>
              <c:f>Sheet1!$C$1</c:f>
              <c:strCache>
                <c:ptCount val="1"/>
                <c:pt idx="0">
                  <c:v>Post ABCDE Bundle</c:v>
                </c:pt>
              </c:strCache>
            </c:strRef>
          </c:tx>
          <c:spPr>
            <a:solidFill>
              <a:schemeClr val="accent6"/>
            </a:solidFill>
            <a:ln>
              <a:noFill/>
            </a:ln>
            <a:effectLst/>
          </c:spPr>
          <c:invertIfNegative val="0"/>
          <c:dPt>
            <c:idx val="0"/>
            <c:invertIfNegative val="0"/>
            <c:bubble3D val="0"/>
            <c:spPr>
              <a:solidFill>
                <a:schemeClr val="accent6">
                  <a:alpha val="7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Ventilator-Free Days</c:v>
                </c:pt>
              </c:strCache>
            </c:strRef>
          </c:cat>
          <c:val>
            <c:numRef>
              <c:f>Sheet1!$C$2</c:f>
              <c:numCache>
                <c:formatCode>General</c:formatCode>
                <c:ptCount val="1"/>
                <c:pt idx="0">
                  <c:v>24</c:v>
                </c:pt>
              </c:numCache>
            </c:numRef>
          </c:val>
        </c:ser>
        <c:dLbls>
          <c:showLegendKey val="0"/>
          <c:showVal val="0"/>
          <c:showCatName val="0"/>
          <c:showSerName val="0"/>
          <c:showPercent val="0"/>
          <c:showBubbleSize val="0"/>
        </c:dLbls>
        <c:gapWidth val="80"/>
        <c:overlap val="25"/>
        <c:axId val="109454080"/>
        <c:axId val="109455616"/>
      </c:barChart>
      <c:catAx>
        <c:axId val="10945408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09455616"/>
        <c:crosses val="autoZero"/>
        <c:auto val="1"/>
        <c:lblAlgn val="ctr"/>
        <c:lblOffset val="100"/>
        <c:noMultiLvlLbl val="0"/>
      </c:catAx>
      <c:valAx>
        <c:axId val="10945561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09454080"/>
        <c:crosses val="autoZero"/>
        <c:crossBetween val="between"/>
        <c:majorUnit val="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20691163604592"/>
          <c:y val="3.0417665183156549E-2"/>
          <c:w val="0.66433289588801403"/>
          <c:h val="0.78588156743564952"/>
        </c:manualLayout>
      </c:layout>
      <c:barChart>
        <c:barDir val="col"/>
        <c:grouping val="clustered"/>
        <c:varyColors val="0"/>
        <c:ser>
          <c:idx val="0"/>
          <c:order val="0"/>
          <c:tx>
            <c:strRef>
              <c:f>'[Chart in RWJF 2-28-13.ppt (Compatibility Mode)]Sheet1'!$B$1</c:f>
              <c:strCache>
                <c:ptCount val="1"/>
                <c:pt idx="0">
                  <c:v>Pre ABCDE Bundle</c:v>
                </c:pt>
              </c:strCache>
            </c:strRef>
          </c:tx>
          <c:spPr>
            <a:solidFill>
              <a:schemeClr val="accent1">
                <a:alpha val="70000"/>
              </a:schemeClr>
            </a:solidFill>
            <a:ln>
              <a:noFill/>
            </a:ln>
            <a:effectLst/>
          </c:spPr>
          <c:invertIfNegative val="0"/>
          <c:dLbls>
            <c:dLbl>
              <c:idx val="2"/>
              <c:layout>
                <c:manualLayout>
                  <c:x val="-2.7777777777777779E-3"/>
                  <c:y val="1.152578721167360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'[Chart in RWJF 2-28-13.ppt (Compatibility Mode)]Sheet1'!$A$2:$A$4</c:f>
              <c:strCache>
                <c:ptCount val="3"/>
                <c:pt idx="0">
                  <c:v>Percent Delirious</c:v>
                </c:pt>
                <c:pt idx="1">
                  <c:v>Percent ICU Days Delirious</c:v>
                </c:pt>
                <c:pt idx="2">
                  <c:v>Days Delirious</c:v>
                </c:pt>
              </c:strCache>
            </c:strRef>
          </c:cat>
          <c:val>
            <c:numRef>
              <c:f>'[Chart in RWJF 2-28-13.ppt (Compatibility Mode)]Sheet1'!$B$2:$B$4</c:f>
              <c:numCache>
                <c:formatCode>General</c:formatCode>
                <c:ptCount val="3"/>
                <c:pt idx="0">
                  <c:v>62</c:v>
                </c:pt>
                <c:pt idx="1">
                  <c:v>50</c:v>
                </c:pt>
                <c:pt idx="2">
                  <c:v>3</c:v>
                </c:pt>
              </c:numCache>
            </c:numRef>
          </c:val>
        </c:ser>
        <c:ser>
          <c:idx val="1"/>
          <c:order val="1"/>
          <c:tx>
            <c:strRef>
              <c:f>'[Chart in RWJF 2-28-13.ppt (Compatibility Mode)]Sheet1'!$C$1</c:f>
              <c:strCache>
                <c:ptCount val="1"/>
                <c:pt idx="0">
                  <c:v>Post ABCDE Bundle</c:v>
                </c:pt>
              </c:strCache>
            </c:strRef>
          </c:tx>
          <c:spPr>
            <a:solidFill>
              <a:schemeClr val="accent6"/>
            </a:solidFill>
            <a:ln>
              <a:noFill/>
            </a:ln>
            <a:effectLst/>
          </c:spPr>
          <c:invertIfNegative val="0"/>
          <c:dPt>
            <c:idx val="0"/>
            <c:invertIfNegative val="0"/>
            <c:bubble3D val="0"/>
            <c:spPr>
              <a:solidFill>
                <a:schemeClr val="accent6">
                  <a:alpha val="70000"/>
                </a:schemeClr>
              </a:solidFill>
              <a:ln>
                <a:noFill/>
              </a:ln>
              <a:effectLst/>
            </c:spPr>
          </c:dPt>
          <c:dPt>
            <c:idx val="1"/>
            <c:invertIfNegative val="0"/>
            <c:bubble3D val="0"/>
            <c:spPr>
              <a:solidFill>
                <a:schemeClr val="accent6">
                  <a:alpha val="70000"/>
                </a:schemeClr>
              </a:solidFill>
              <a:ln>
                <a:noFill/>
              </a:ln>
              <a:effectLst/>
            </c:spPr>
          </c:dPt>
          <c:dPt>
            <c:idx val="2"/>
            <c:invertIfNegative val="0"/>
            <c:bubble3D val="0"/>
            <c:spPr>
              <a:solidFill>
                <a:schemeClr val="accent6">
                  <a:alpha val="70000"/>
                </a:schemeClr>
              </a:solidFill>
              <a:ln>
                <a:noFill/>
              </a:ln>
              <a:effectLst/>
            </c:spPr>
          </c:dPt>
          <c:dLbls>
            <c:dLbl>
              <c:idx val="2"/>
              <c:layout>
                <c:manualLayout>
                  <c:x val="5.5555555555555558E-3"/>
                  <c:y val="2.760544565001016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'[Chart in RWJF 2-28-13.ppt (Compatibility Mode)]Sheet1'!$A$2:$A$4</c:f>
              <c:strCache>
                <c:ptCount val="3"/>
                <c:pt idx="0">
                  <c:v>Percent Delirious</c:v>
                </c:pt>
                <c:pt idx="1">
                  <c:v>Percent ICU Days Delirious</c:v>
                </c:pt>
                <c:pt idx="2">
                  <c:v>Days Delirious</c:v>
                </c:pt>
              </c:strCache>
            </c:strRef>
          </c:cat>
          <c:val>
            <c:numRef>
              <c:f>'[Chart in RWJF 2-28-13.ppt (Compatibility Mode)]Sheet1'!$C$2:$C$4</c:f>
              <c:numCache>
                <c:formatCode>General</c:formatCode>
                <c:ptCount val="3"/>
                <c:pt idx="0">
                  <c:v>48</c:v>
                </c:pt>
                <c:pt idx="1">
                  <c:v>33</c:v>
                </c:pt>
                <c:pt idx="2">
                  <c:v>2</c:v>
                </c:pt>
              </c:numCache>
            </c:numRef>
          </c:val>
        </c:ser>
        <c:dLbls>
          <c:dLblPos val="inEnd"/>
          <c:showLegendKey val="0"/>
          <c:showVal val="1"/>
          <c:showCatName val="0"/>
          <c:showSerName val="0"/>
          <c:showPercent val="0"/>
          <c:showBubbleSize val="0"/>
        </c:dLbls>
        <c:gapWidth val="80"/>
        <c:overlap val="25"/>
        <c:axId val="109932544"/>
        <c:axId val="109934080"/>
      </c:barChart>
      <c:catAx>
        <c:axId val="10993254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09934080"/>
        <c:crosses val="autoZero"/>
        <c:auto val="1"/>
        <c:lblAlgn val="ctr"/>
        <c:lblOffset val="100"/>
        <c:noMultiLvlLbl val="0"/>
      </c:catAx>
      <c:valAx>
        <c:axId val="10993408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0993254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31347594050743655"/>
          <c:y val="0.89300670442886942"/>
          <c:w val="0.34804800962379701"/>
          <c:h val="5.037518944581127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 ABCDE Bundle</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Out Of Bed (OOB) ICU</c:v>
                </c:pt>
                <c:pt idx="1">
                  <c:v>OOB Mechanically Ventilated (MV)</c:v>
                </c:pt>
                <c:pt idx="2">
                  <c:v>OOB Non-MV</c:v>
                </c:pt>
              </c:strCache>
            </c:strRef>
          </c:cat>
          <c:val>
            <c:numRef>
              <c:f>Sheet1!$B$2:$B$4</c:f>
              <c:numCache>
                <c:formatCode>General</c:formatCode>
                <c:ptCount val="3"/>
                <c:pt idx="0">
                  <c:v>48</c:v>
                </c:pt>
                <c:pt idx="1">
                  <c:v>47</c:v>
                </c:pt>
                <c:pt idx="2">
                  <c:v>49</c:v>
                </c:pt>
              </c:numCache>
            </c:numRef>
          </c:val>
        </c:ser>
        <c:ser>
          <c:idx val="1"/>
          <c:order val="1"/>
          <c:tx>
            <c:strRef>
              <c:f>Sheet1!$C$1</c:f>
              <c:strCache>
                <c:ptCount val="1"/>
                <c:pt idx="0">
                  <c:v>post ABCDE Bundle</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Out Of Bed (OOB) ICU</c:v>
                </c:pt>
                <c:pt idx="1">
                  <c:v>OOB Mechanically Ventilated (MV)</c:v>
                </c:pt>
                <c:pt idx="2">
                  <c:v>OOB Non-MV</c:v>
                </c:pt>
              </c:strCache>
            </c:strRef>
          </c:cat>
          <c:val>
            <c:numRef>
              <c:f>Sheet1!$C$2:$C$4</c:f>
              <c:numCache>
                <c:formatCode>General</c:formatCode>
                <c:ptCount val="3"/>
                <c:pt idx="0">
                  <c:v>66</c:v>
                </c:pt>
                <c:pt idx="1">
                  <c:v>60</c:v>
                </c:pt>
                <c:pt idx="2">
                  <c:v>75</c:v>
                </c:pt>
              </c:numCache>
            </c:numRef>
          </c:val>
        </c:ser>
        <c:dLbls>
          <c:showLegendKey val="0"/>
          <c:showVal val="0"/>
          <c:showCatName val="0"/>
          <c:showSerName val="0"/>
          <c:showPercent val="0"/>
          <c:showBubbleSize val="0"/>
        </c:dLbls>
        <c:gapWidth val="80"/>
        <c:overlap val="25"/>
        <c:axId val="109613440"/>
        <c:axId val="109614976"/>
      </c:barChart>
      <c:catAx>
        <c:axId val="10961344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09614976"/>
        <c:crosses val="autoZero"/>
        <c:auto val="0"/>
        <c:lblAlgn val="ctr"/>
        <c:lblOffset val="100"/>
        <c:noMultiLvlLbl val="0"/>
      </c:catAx>
      <c:valAx>
        <c:axId val="10961497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09613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30278661975764"/>
          <c:y val="3.1816710411198601E-2"/>
          <c:w val="0.77556262913944285"/>
          <c:h val="0.80270253718285212"/>
        </c:manualLayout>
      </c:layout>
      <c:barChart>
        <c:barDir val="col"/>
        <c:grouping val="clustered"/>
        <c:varyColors val="0"/>
        <c:ser>
          <c:idx val="0"/>
          <c:order val="0"/>
          <c:tx>
            <c:strRef>
              <c:f>'[Chart in RWJF 2-28-13.ppt (Compatibility Mode)]Sheet1'!$B$1</c:f>
              <c:strCache>
                <c:ptCount val="1"/>
                <c:pt idx="0">
                  <c:v>Pre ABCDE Bundle</c:v>
                </c:pt>
              </c:strCache>
            </c:strRef>
          </c:tx>
          <c:spPr>
            <a:solidFill>
              <a:schemeClr val="accent1">
                <a:alpha val="70000"/>
              </a:schemeClr>
            </a:solidFill>
            <a:ln>
              <a:noFill/>
            </a:ln>
            <a:effectLst/>
          </c:spPr>
          <c:invertIfNegative val="0"/>
          <c:cat>
            <c:strRef>
              <c:f>'[Chart in RWJF 2-28-13.ppt (Compatibility Mode)]Sheet1'!$A$2:$A$3</c:f>
              <c:strCache>
                <c:ptCount val="2"/>
                <c:pt idx="0">
                  <c:v>ICU</c:v>
                </c:pt>
                <c:pt idx="1">
                  <c:v>Total Hospital</c:v>
                </c:pt>
              </c:strCache>
            </c:strRef>
          </c:cat>
          <c:val>
            <c:numRef>
              <c:f>'[Chart in RWJF 2-28-13.ppt (Compatibility Mode)]Sheet1'!$B$2:$B$3</c:f>
              <c:numCache>
                <c:formatCode>General</c:formatCode>
                <c:ptCount val="2"/>
                <c:pt idx="0">
                  <c:v>16</c:v>
                </c:pt>
                <c:pt idx="1">
                  <c:v>19</c:v>
                </c:pt>
              </c:numCache>
            </c:numRef>
          </c:val>
        </c:ser>
        <c:ser>
          <c:idx val="1"/>
          <c:order val="1"/>
          <c:tx>
            <c:strRef>
              <c:f>'[Chart in RWJF 2-28-13.ppt (Compatibility Mode)]Sheet1'!$C$1</c:f>
              <c:strCache>
                <c:ptCount val="1"/>
                <c:pt idx="0">
                  <c:v>Post ABCDE Bundle</c:v>
                </c:pt>
              </c:strCache>
            </c:strRef>
          </c:tx>
          <c:spPr>
            <a:solidFill>
              <a:schemeClr val="accent6">
                <a:alpha val="70000"/>
              </a:schemeClr>
            </a:solidFill>
            <a:ln>
              <a:noFill/>
            </a:ln>
            <a:effectLst/>
          </c:spPr>
          <c:invertIfNegative val="0"/>
          <c:cat>
            <c:strRef>
              <c:f>'[Chart in RWJF 2-28-13.ppt (Compatibility Mode)]Sheet1'!$A$2:$A$3</c:f>
              <c:strCache>
                <c:ptCount val="2"/>
                <c:pt idx="0">
                  <c:v>ICU</c:v>
                </c:pt>
                <c:pt idx="1">
                  <c:v>Total Hospital</c:v>
                </c:pt>
              </c:strCache>
            </c:strRef>
          </c:cat>
          <c:val>
            <c:numRef>
              <c:f>'[Chart in RWJF 2-28-13.ppt (Compatibility Mode)]Sheet1'!$C$2:$C$3</c:f>
              <c:numCache>
                <c:formatCode>General</c:formatCode>
                <c:ptCount val="2"/>
                <c:pt idx="0">
                  <c:v>9</c:v>
                </c:pt>
                <c:pt idx="1">
                  <c:v>11</c:v>
                </c:pt>
              </c:numCache>
            </c:numRef>
          </c:val>
        </c:ser>
        <c:dLbls>
          <c:showLegendKey val="0"/>
          <c:showVal val="0"/>
          <c:showCatName val="0"/>
          <c:showSerName val="0"/>
          <c:showPercent val="0"/>
          <c:showBubbleSize val="0"/>
        </c:dLbls>
        <c:gapWidth val="80"/>
        <c:overlap val="25"/>
        <c:axId val="112108672"/>
        <c:axId val="112110208"/>
      </c:barChart>
      <c:catAx>
        <c:axId val="11210867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2110208"/>
        <c:crosses val="autoZero"/>
        <c:auto val="1"/>
        <c:lblAlgn val="ctr"/>
        <c:lblOffset val="100"/>
        <c:noMultiLvlLbl val="0"/>
      </c:catAx>
      <c:valAx>
        <c:axId val="11211020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2108672"/>
        <c:crosses val="autoZero"/>
        <c:crossBetween val="between"/>
      </c:valAx>
      <c:spPr>
        <a:noFill/>
        <a:ln>
          <a:noFill/>
        </a:ln>
        <a:effectLst/>
      </c:spPr>
    </c:plotArea>
    <c:legend>
      <c:legendPos val="b"/>
      <c:layout>
        <c:manualLayout>
          <c:xMode val="edge"/>
          <c:yMode val="edge"/>
          <c:x val="0.27535363265761997"/>
          <c:y val="0.92858464566929133"/>
          <c:w val="0.4443166080303792"/>
          <c:h val="5.6844269466316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0.275</cdr:x>
      <cdr:y>0.21339</cdr:y>
    </cdr:from>
    <cdr:to>
      <cdr:x>0.36998</cdr:x>
      <cdr:y>0.28692</cdr:y>
    </cdr:to>
    <cdr:sp macro="" textlink="">
      <cdr:nvSpPr>
        <cdr:cNvPr id="2" name="TextBox 1"/>
        <cdr:cNvSpPr txBox="1"/>
      </cdr:nvSpPr>
      <cdr:spPr>
        <a:xfrm xmlns:a="http://schemas.openxmlformats.org/drawingml/2006/main">
          <a:off x="2514600" y="1100931"/>
          <a:ext cx="868497" cy="3793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chemeClr val="tx1"/>
              </a:solidFill>
            </a:rPr>
            <a:t>p</a:t>
          </a:r>
          <a:r>
            <a:rPr lang="en-US" sz="1400" b="1" dirty="0" smtClean="0">
              <a:solidFill>
                <a:schemeClr val="tx1"/>
              </a:solidFill>
            </a:rPr>
            <a:t>=0.02</a:t>
          </a:r>
          <a:endParaRPr lang="en-US" sz="14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0.4966</cdr:x>
      <cdr:y>0.16353</cdr:y>
    </cdr:from>
    <cdr:to>
      <cdr:x>0.61785</cdr:x>
      <cdr:y>0.24697</cdr:y>
    </cdr:to>
    <cdr:sp macro="" textlink="">
      <cdr:nvSpPr>
        <cdr:cNvPr id="2" name="TextBox 1"/>
        <cdr:cNvSpPr txBox="1"/>
      </cdr:nvSpPr>
      <cdr:spPr>
        <a:xfrm xmlns:a="http://schemas.openxmlformats.org/drawingml/2006/main">
          <a:off x="3557016" y="743520"/>
          <a:ext cx="868497" cy="379350"/>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solidFill>
                <a:schemeClr val="tx1"/>
              </a:solidFill>
            </a:rPr>
            <a:t>p=0.07</a:t>
          </a:r>
          <a:endParaRPr lang="en-US" sz="1400" b="1" dirty="0">
            <a:solidFill>
              <a:schemeClr val="tx1"/>
            </a:solidFill>
          </a:endParaRPr>
        </a:p>
      </cdr:txBody>
    </cdr:sp>
  </cdr:relSizeAnchor>
  <cdr:relSizeAnchor xmlns:cdr="http://schemas.openxmlformats.org/drawingml/2006/chartDrawing">
    <cdr:from>
      <cdr:x>0.79787</cdr:x>
      <cdr:y>0.00603</cdr:y>
    </cdr:from>
    <cdr:to>
      <cdr:x>0.91912</cdr:x>
      <cdr:y>0.08947</cdr:y>
    </cdr:to>
    <cdr:sp macro="" textlink="">
      <cdr:nvSpPr>
        <cdr:cNvPr id="3" name="TextBox 1"/>
        <cdr:cNvSpPr txBox="1"/>
      </cdr:nvSpPr>
      <cdr:spPr>
        <a:xfrm xmlns:a="http://schemas.openxmlformats.org/drawingml/2006/main">
          <a:off x="5715000" y="27432"/>
          <a:ext cx="868497" cy="379350"/>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solidFill>
                <a:schemeClr val="tx1"/>
              </a:solidFill>
            </a:rPr>
            <a:t>p=0.005</a:t>
          </a:r>
          <a:endParaRPr lang="en-US" sz="1400" b="1"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0.22979</cdr:x>
      <cdr:y>0.18456</cdr:y>
    </cdr:from>
    <cdr:to>
      <cdr:x>0.28298</cdr:x>
      <cdr:y>0.23752</cdr:y>
    </cdr:to>
    <cdr:sp macro="" textlink="">
      <cdr:nvSpPr>
        <cdr:cNvPr id="2" name="TextBox 1"/>
        <cdr:cNvSpPr txBox="1"/>
      </cdr:nvSpPr>
      <cdr:spPr>
        <a:xfrm xmlns:a="http://schemas.openxmlformats.org/drawingml/2006/main">
          <a:off x="1645920" y="843809"/>
          <a:ext cx="381000" cy="2421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t>16</a:t>
          </a:r>
          <a:endParaRPr lang="en-US" sz="1200" dirty="0"/>
        </a:p>
      </cdr:txBody>
    </cdr:sp>
  </cdr:relSizeAnchor>
  <cdr:relSizeAnchor xmlns:cdr="http://schemas.openxmlformats.org/drawingml/2006/chartDrawing">
    <cdr:from>
      <cdr:x>0.35201</cdr:x>
      <cdr:y>0.46914</cdr:y>
    </cdr:from>
    <cdr:to>
      <cdr:x>0.38369</cdr:x>
      <cdr:y>0.51914</cdr:y>
    </cdr:to>
    <cdr:sp macro="" textlink="">
      <cdr:nvSpPr>
        <cdr:cNvPr id="3" name="TextBox 2"/>
        <cdr:cNvSpPr txBox="1"/>
      </cdr:nvSpPr>
      <cdr:spPr>
        <a:xfrm xmlns:a="http://schemas.openxmlformats.org/drawingml/2006/main">
          <a:off x="2521386" y="2144905"/>
          <a:ext cx="226933"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t>9</a:t>
          </a:r>
          <a:endParaRPr lang="en-US" sz="1200" dirty="0"/>
        </a:p>
      </cdr:txBody>
    </cdr:sp>
  </cdr:relSizeAnchor>
  <cdr:relSizeAnchor xmlns:cdr="http://schemas.openxmlformats.org/drawingml/2006/chartDrawing">
    <cdr:from>
      <cdr:x>0.61277</cdr:x>
      <cdr:y>0.06667</cdr:y>
    </cdr:from>
    <cdr:to>
      <cdr:x>0.65532</cdr:x>
      <cdr:y>0.13333</cdr:y>
    </cdr:to>
    <cdr:sp macro="" textlink="">
      <cdr:nvSpPr>
        <cdr:cNvPr id="4" name="TextBox 3"/>
        <cdr:cNvSpPr txBox="1"/>
      </cdr:nvSpPr>
      <cdr:spPr>
        <a:xfrm xmlns:a="http://schemas.openxmlformats.org/drawingml/2006/main">
          <a:off x="4389120" y="304800"/>
          <a:ext cx="3048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t>19</a:t>
          </a:r>
          <a:endParaRPr lang="en-US" sz="1200" dirty="0"/>
        </a:p>
      </cdr:txBody>
    </cdr:sp>
  </cdr:relSizeAnchor>
  <cdr:relSizeAnchor xmlns:cdr="http://schemas.openxmlformats.org/drawingml/2006/chartDrawing">
    <cdr:from>
      <cdr:x>0.72979</cdr:x>
      <cdr:y>0.38871</cdr:y>
    </cdr:from>
    <cdr:to>
      <cdr:x>0.77234</cdr:x>
      <cdr:y>0.44228</cdr:y>
    </cdr:to>
    <cdr:sp macro="" textlink="">
      <cdr:nvSpPr>
        <cdr:cNvPr id="5" name="TextBox 4"/>
        <cdr:cNvSpPr txBox="1"/>
      </cdr:nvSpPr>
      <cdr:spPr>
        <a:xfrm xmlns:a="http://schemas.openxmlformats.org/drawingml/2006/main">
          <a:off x="5227320" y="1777176"/>
          <a:ext cx="304800" cy="2449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t>11</a:t>
          </a:r>
          <a:endParaRPr 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dirty="0" smtClean="0"/>
              <a:t>SUSP Sustainability</a:t>
            </a:r>
          </a:p>
          <a:p>
            <a:r>
              <a:rPr lang="en-US" dirty="0" smtClean="0"/>
              <a:t>Sustaining and Spreading Surgical Improvements</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1/31/2017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dirty="0"/>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1/31/2017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dirty="0"/>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dirty="0"/>
          </a:p>
        </p:txBody>
      </p:sp>
    </p:spTree>
    <p:extLst>
      <p:ext uri="{BB962C8B-B14F-4D97-AF65-F5344CB8AC3E}">
        <p14:creationId xmlns:p14="http://schemas.microsoft.com/office/powerpoint/2010/main" val="261905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Aft>
                <a:spcPts val="1200"/>
              </a:spcAft>
              <a:buFont typeface="Calibri" panose="020F0502020204030204" pitchFamily="34" charset="0"/>
              <a:buNone/>
            </a:pPr>
            <a:endParaRPr lang="en-US" altLang="en-US" dirty="0" smtClean="0">
              <a:latin typeface="Arial" panose="020B0604020202020204" pitchFamily="34" charset="0"/>
            </a:endParaRPr>
          </a:p>
        </p:txBody>
      </p:sp>
      <p:sp>
        <p:nvSpPr>
          <p:cNvPr id="10957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628B70-7A66-4E38-B36E-829342B11201}" type="slidenum">
              <a:rPr lang="en-US" altLang="en-US" smtClean="0"/>
              <a:pPr/>
              <a:t>14</a:t>
            </a:fld>
            <a:endParaRPr lang="en-US" altLang="en-US" dirty="0" smtClean="0"/>
          </a:p>
        </p:txBody>
      </p:sp>
    </p:spTree>
    <p:extLst>
      <p:ext uri="{BB962C8B-B14F-4D97-AF65-F5344CB8AC3E}">
        <p14:creationId xmlns:p14="http://schemas.microsoft.com/office/powerpoint/2010/main" val="4255075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136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13E492-D64D-4AF3-86FE-B555D22E3D21}" type="slidenum">
              <a:rPr lang="en-US" altLang="en-US" smtClean="0"/>
              <a:pPr/>
              <a:t>15</a:t>
            </a:fld>
            <a:endParaRPr lang="en-US" altLang="en-US" dirty="0" smtClean="0"/>
          </a:p>
        </p:txBody>
      </p:sp>
    </p:spTree>
    <p:extLst>
      <p:ext uri="{BB962C8B-B14F-4D97-AF65-F5344CB8AC3E}">
        <p14:creationId xmlns:p14="http://schemas.microsoft.com/office/powerpoint/2010/main" val="2625471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28775"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0782BF80-0C0D-44F5-871A-7C1808380B9B}" type="slidenum">
              <a:rPr lang="en-US" altLang="en-US" sz="1300" smtClean="0">
                <a:latin typeface="Times" panose="02020603050405020304" pitchFamily="18" charset="0"/>
                <a:ea typeface="ＭＳ Ｐゴシック" panose="020B0600070205080204" pitchFamily="34" charset="-128"/>
              </a:rPr>
              <a:pPr/>
              <a:t>16</a:t>
            </a:fld>
            <a:endParaRPr lang="en-US" altLang="en-US" sz="1300" dirty="0" smtClean="0">
              <a:latin typeface="Times" panose="02020603050405020304" pitchFamily="18" charset="0"/>
              <a:ea typeface="ＭＳ Ｐゴシック" panose="020B0600070205080204" pitchFamily="34" charset="-128"/>
            </a:endParaRPr>
          </a:p>
        </p:txBody>
      </p:sp>
      <p:sp>
        <p:nvSpPr>
          <p:cNvPr id="143362" name="Rectangle 2"/>
          <p:cNvSpPr>
            <a:spLocks noGrp="1" noRot="1" noChangeAspect="1" noChangeArrowheads="1" noTextEdit="1"/>
          </p:cNvSpPr>
          <p:nvPr>
            <p:ph type="sldImg"/>
          </p:nvPr>
        </p:nvSpPr>
        <p:spPr>
          <a:xfrm>
            <a:off x="1144588" y="687388"/>
            <a:ext cx="4568825" cy="3427412"/>
          </a:xfrm>
          <a:ln/>
        </p:spPr>
      </p:sp>
      <p:sp>
        <p:nvSpPr>
          <p:cNvPr id="1433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10390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18</a:t>
            </a:fld>
            <a:endParaRPr lang="en-US" dirty="0"/>
          </a:p>
        </p:txBody>
      </p:sp>
    </p:spTree>
    <p:extLst>
      <p:ext uri="{BB962C8B-B14F-4D97-AF65-F5344CB8AC3E}">
        <p14:creationId xmlns:p14="http://schemas.microsoft.com/office/powerpoint/2010/main" val="138730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51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200F8C-DACF-4EEC-9621-E9856C796CF9}" type="slidenum">
              <a:rPr lang="en-US" altLang="en-US">
                <a:solidFill>
                  <a:srgbClr val="000000"/>
                </a:solidFill>
                <a:ea typeface="ＭＳ Ｐゴシック" panose="020B0600070205080204" pitchFamily="34" charset="-128"/>
                <a:sym typeface="Gill Sans"/>
              </a:rPr>
              <a:pPr/>
              <a:t>21</a:t>
            </a:fld>
            <a:endParaRPr lang="en-US" altLang="en-US" dirty="0">
              <a:solidFill>
                <a:srgbClr val="000000"/>
              </a:solidFill>
              <a:ea typeface="ＭＳ Ｐゴシック" panose="020B0600070205080204" pitchFamily="34" charset="-128"/>
              <a:sym typeface="Gill Sans"/>
            </a:endParaRPr>
          </a:p>
        </p:txBody>
      </p:sp>
    </p:spTree>
    <p:extLst>
      <p:ext uri="{BB962C8B-B14F-4D97-AF65-F5344CB8AC3E}">
        <p14:creationId xmlns:p14="http://schemas.microsoft.com/office/powerpoint/2010/main" val="119649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22</a:t>
            </a:fld>
            <a:endParaRPr lang="en-US" dirty="0"/>
          </a:p>
        </p:txBody>
      </p:sp>
    </p:spTree>
    <p:extLst>
      <p:ext uri="{BB962C8B-B14F-4D97-AF65-F5344CB8AC3E}">
        <p14:creationId xmlns:p14="http://schemas.microsoft.com/office/powerpoint/2010/main" val="3755280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23</a:t>
            </a:fld>
            <a:endParaRPr lang="en-US" dirty="0"/>
          </a:p>
        </p:txBody>
      </p:sp>
    </p:spTree>
    <p:extLst>
      <p:ext uri="{BB962C8B-B14F-4D97-AF65-F5344CB8AC3E}">
        <p14:creationId xmlns:p14="http://schemas.microsoft.com/office/powerpoint/2010/main" val="1791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24</a:t>
            </a:fld>
            <a:endParaRPr lang="en-US" dirty="0"/>
          </a:p>
        </p:txBody>
      </p:sp>
    </p:spTree>
    <p:extLst>
      <p:ext uri="{BB962C8B-B14F-4D97-AF65-F5344CB8AC3E}">
        <p14:creationId xmlns:p14="http://schemas.microsoft.com/office/powerpoint/2010/main" val="2134085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25</a:t>
            </a:fld>
            <a:endParaRPr lang="en-US" dirty="0"/>
          </a:p>
        </p:txBody>
      </p:sp>
    </p:spTree>
    <p:extLst>
      <p:ext uri="{BB962C8B-B14F-4D97-AF65-F5344CB8AC3E}">
        <p14:creationId xmlns:p14="http://schemas.microsoft.com/office/powerpoint/2010/main" val="764523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a:t>
            </a:fld>
            <a:endParaRPr lang="en-US" dirty="0"/>
          </a:p>
        </p:txBody>
      </p:sp>
    </p:spTree>
    <p:extLst>
      <p:ext uri="{BB962C8B-B14F-4D97-AF65-F5344CB8AC3E}">
        <p14:creationId xmlns:p14="http://schemas.microsoft.com/office/powerpoint/2010/main" val="283507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a:t>
            </a:fld>
            <a:endParaRPr lang="en-US" dirty="0"/>
          </a:p>
        </p:txBody>
      </p:sp>
    </p:spTree>
    <p:extLst>
      <p:ext uri="{BB962C8B-B14F-4D97-AF65-F5344CB8AC3E}">
        <p14:creationId xmlns:p14="http://schemas.microsoft.com/office/powerpoint/2010/main" val="3850917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a:t>
            </a:fld>
            <a:endParaRPr lang="en-US" dirty="0"/>
          </a:p>
        </p:txBody>
      </p:sp>
    </p:spTree>
    <p:extLst>
      <p:ext uri="{BB962C8B-B14F-4D97-AF65-F5344CB8AC3E}">
        <p14:creationId xmlns:p14="http://schemas.microsoft.com/office/powerpoint/2010/main" val="3982796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5</a:t>
            </a:fld>
            <a:endParaRPr lang="en-US" dirty="0"/>
          </a:p>
        </p:txBody>
      </p:sp>
    </p:spTree>
    <p:extLst>
      <p:ext uri="{BB962C8B-B14F-4D97-AF65-F5344CB8AC3E}">
        <p14:creationId xmlns:p14="http://schemas.microsoft.com/office/powerpoint/2010/main" val="1525742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6</a:t>
            </a:fld>
            <a:endParaRPr lang="en-US" dirty="0"/>
          </a:p>
        </p:txBody>
      </p:sp>
    </p:spTree>
    <p:extLst>
      <p:ext uri="{BB962C8B-B14F-4D97-AF65-F5344CB8AC3E}">
        <p14:creationId xmlns:p14="http://schemas.microsoft.com/office/powerpoint/2010/main" val="376044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7</a:t>
            </a:fld>
            <a:endParaRPr lang="en-US" dirty="0"/>
          </a:p>
        </p:txBody>
      </p:sp>
    </p:spTree>
    <p:extLst>
      <p:ext uri="{BB962C8B-B14F-4D97-AF65-F5344CB8AC3E}">
        <p14:creationId xmlns:p14="http://schemas.microsoft.com/office/powerpoint/2010/main" val="921912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12</a:t>
            </a:fld>
            <a:endParaRPr lang="en-US" dirty="0"/>
          </a:p>
        </p:txBody>
      </p:sp>
    </p:spTree>
    <p:extLst>
      <p:ext uri="{BB962C8B-B14F-4D97-AF65-F5344CB8AC3E}">
        <p14:creationId xmlns:p14="http://schemas.microsoft.com/office/powerpoint/2010/main" val="346381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075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28837B-0649-4FA6-8157-6B3FC0BA713E}" type="slidenum">
              <a:rPr lang="en-US" altLang="en-US" smtClean="0"/>
              <a:pPr/>
              <a:t>13</a:t>
            </a:fld>
            <a:endParaRPr lang="en-US" altLang="en-US" dirty="0" smtClean="0"/>
          </a:p>
        </p:txBody>
      </p:sp>
    </p:spTree>
    <p:extLst>
      <p:ext uri="{BB962C8B-B14F-4D97-AF65-F5344CB8AC3E}">
        <p14:creationId xmlns:p14="http://schemas.microsoft.com/office/powerpoint/2010/main" val="2124320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59252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87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91087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287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76267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10">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Slide Number Placeholder 5"/>
          <p:cNvSpPr txBox="1">
            <a:spLocks/>
          </p:cNvSpPr>
          <p:nvPr userDrawn="1"/>
        </p:nvSpPr>
        <p:spPr>
          <a:xfrm>
            <a:off x="7086600" y="6490900"/>
            <a:ext cx="1828800" cy="355023"/>
          </a:xfrm>
          <a:prstGeom prst="rect">
            <a:avLst/>
          </a:prstGeom>
        </p:spPr>
        <p:txBody>
          <a:bodyPr vert="horz" lIns="91440" tIns="45720" rIns="91440" bIns="45720" rtlCol="0" anchor="ctr"/>
          <a:lstStyle>
            <a:defPPr>
              <a:defRPr lang="en-US"/>
            </a:defPPr>
            <a:lvl1pPr marL="0" algn="l" defTabSz="914400" rtl="0" eaLnBrk="1" latinLnBrk="0" hangingPunct="1">
              <a:tabLst>
                <a:tab pos="1139825" algn="r"/>
              </a:tabLst>
              <a:defRPr sz="11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1425575" algn="r"/>
              </a:tabLst>
            </a:pPr>
            <a:r>
              <a:rPr lang="en-US" sz="1100" dirty="0" smtClean="0"/>
              <a:t>Evidence Behind PAD    </a:t>
            </a:r>
            <a:fld id="{3E80E6E2-A2C9-4C22-9509-24FA37342BF8}" type="slidenum">
              <a:rPr lang="en-US" sz="1100" smtClean="0"/>
              <a:pPr algn="r">
                <a:tabLst>
                  <a:tab pos="1425575" algn="r"/>
                </a:tabLst>
              </a:pPr>
              <a:t>‹#›</a:t>
            </a:fld>
            <a:endParaRPr lang="en-US" sz="1100" dirty="0"/>
          </a:p>
        </p:txBody>
      </p:sp>
      <p:sp>
        <p:nvSpPr>
          <p:cNvPr id="4" name="TextBox 3"/>
          <p:cNvSpPr txBox="1"/>
          <p:nvPr userDrawn="1"/>
        </p:nvSpPr>
        <p:spPr>
          <a:xfrm>
            <a:off x="457200" y="6352401"/>
            <a:ext cx="3821111" cy="276999"/>
          </a:xfrm>
          <a:prstGeom prst="rect">
            <a:avLst/>
          </a:prstGeom>
          <a:noFill/>
        </p:spPr>
        <p:txBody>
          <a:bodyPr wrap="none" rtlCol="0">
            <a:spAutoFit/>
          </a:bodyPr>
          <a:lstStyle/>
          <a:p>
            <a:r>
              <a:rPr lang="en-US" sz="1200" dirty="0" smtClean="0">
                <a:solidFill>
                  <a:schemeClr val="bg1">
                    <a:lumMod val="65000"/>
                  </a:schemeClr>
                </a:solidFill>
              </a:rPr>
              <a:t>AHRQ Safety Program for Mechanically Ventilated Patients</a:t>
            </a:r>
            <a:endParaRPr lang="en-US" sz="1200" dirty="0">
              <a:solidFill>
                <a:schemeClr val="bg1">
                  <a:lumMod val="65000"/>
                </a:schemeClr>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hf hdr="0" ftr="0" dt="0"/>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foeock/6324933076/in/album-72157628080682452/" TargetMode="External"/><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hyperlink" Target="https://creativecommons.org/licenses/by/2.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362200"/>
            <a:ext cx="8991600" cy="2549236"/>
          </a:xfrm>
        </p:spPr>
        <p:txBody>
          <a:bodyPr>
            <a:normAutofit/>
          </a:bodyPr>
          <a:lstStyle/>
          <a:p>
            <a:r>
              <a:rPr lang="en-US" dirty="0" smtClean="0">
                <a:solidFill>
                  <a:schemeClr val="tx1"/>
                </a:solidFill>
              </a:rPr>
              <a:t>Evidence Behind Pain, Agitation, and Delirium: Assessments and Sedation Management</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6" name="Subtitle 1"/>
          <p:cNvSpPr>
            <a:spLocks noGrp="1"/>
          </p:cNvSpPr>
          <p:nvPr>
            <p:ph type="subTitle" idx="1"/>
          </p:nvPr>
        </p:nvSpPr>
        <p:spPr>
          <a:xfrm>
            <a:off x="952500" y="0"/>
            <a:ext cx="7239000" cy="1752600"/>
          </a:xfrm>
        </p:spPr>
        <p:txBody>
          <a:bodyPr anchor="ctr">
            <a:normAutofit/>
          </a:bodyPr>
          <a:lstStyle/>
          <a:p>
            <a:pPr>
              <a:spcBef>
                <a:spcPts val="0"/>
              </a:spcBef>
              <a:spcAft>
                <a:spcPts val="1800"/>
              </a:spcAft>
            </a:pPr>
            <a:r>
              <a:rPr lang="en-US" sz="4000" dirty="0">
                <a:solidFill>
                  <a:schemeClr val="bg1"/>
                </a:solidFill>
              </a:rPr>
              <a:t>AHRQ Safety Program for </a:t>
            </a:r>
            <a:r>
              <a:rPr lang="en-US" sz="4000" dirty="0" smtClean="0">
                <a:solidFill>
                  <a:schemeClr val="bg1"/>
                </a:solidFill>
              </a:rPr>
              <a:t>Mechanically Ventilated Patients</a:t>
            </a:r>
          </a:p>
        </p:txBody>
      </p:sp>
      <p:sp>
        <p:nvSpPr>
          <p:cNvPr id="4" name="TextBox 3"/>
          <p:cNvSpPr txBox="1"/>
          <p:nvPr/>
        </p:nvSpPr>
        <p:spPr>
          <a:xfrm>
            <a:off x="6172200" y="6300144"/>
            <a:ext cx="2819400" cy="400110"/>
          </a:xfrm>
          <a:prstGeom prst="rect">
            <a:avLst/>
          </a:prstGeom>
          <a:noFill/>
        </p:spPr>
        <p:txBody>
          <a:bodyPr wrap="square" rtlCol="0">
            <a:spAutoFit/>
          </a:bodyPr>
          <a:lstStyle/>
          <a:p>
            <a:pPr algn="r"/>
            <a:r>
              <a:rPr lang="en-US" sz="1000" dirty="0" smtClean="0">
                <a:solidFill>
                  <a:schemeClr val="bg1"/>
                </a:solidFill>
              </a:rPr>
              <a:t>AHRQ Pub. No. 16(17)-0018-43-EF</a:t>
            </a:r>
          </a:p>
          <a:p>
            <a:pPr algn="r"/>
            <a:r>
              <a:rPr lang="en-US" sz="1000" dirty="0" smtClean="0">
                <a:solidFill>
                  <a:schemeClr val="bg1"/>
                </a:solidFill>
              </a:rPr>
              <a:t>January 2017</a:t>
            </a:r>
            <a:endParaRPr lang="en-US" sz="1000" dirty="0">
              <a:solidFill>
                <a:schemeClr val="bg1"/>
              </a:solidFill>
            </a:endParaRPr>
          </a:p>
        </p:txBody>
      </p:sp>
    </p:spTree>
    <p:extLst>
      <p:ext uri="{BB962C8B-B14F-4D97-AF65-F5344CB8AC3E}">
        <p14:creationId xmlns:p14="http://schemas.microsoft.com/office/powerpoint/2010/main" val="388083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a:spLocks noGrp="1"/>
          </p:cNvSpPr>
          <p:nvPr>
            <p:ph type="title"/>
          </p:nvPr>
        </p:nvSpPr>
        <p:spPr>
          <a:xfrm>
            <a:off x="304800" y="30678"/>
            <a:ext cx="8534400" cy="807522"/>
          </a:xfrm>
        </p:spPr>
        <p:txBody>
          <a:bodyPr>
            <a:noAutofit/>
          </a:bodyPr>
          <a:lstStyle/>
          <a:p>
            <a:r>
              <a:rPr lang="en-US" altLang="en-US" dirty="0" smtClean="0">
                <a:ea typeface="ＭＳ Ｐゴシック" panose="020B0600070205080204" pitchFamily="34" charset="-128"/>
              </a:rPr>
              <a:t>ABCDEF Implementation Success: Meta-analysis</a:t>
            </a:r>
            <a:r>
              <a:rPr lang="en-US" altLang="en-US" baseline="30000" dirty="0" smtClean="0">
                <a:ea typeface="ＭＳ Ｐゴシック" panose="020B0600070205080204" pitchFamily="34" charset="-128"/>
              </a:rPr>
              <a:t>7</a:t>
            </a:r>
            <a:endParaRPr lang="en-US" altLang="en-US" sz="2800" baseline="30000" dirty="0" smtClean="0">
              <a:ea typeface="ＭＳ Ｐゴシック" panose="020B0600070205080204" pitchFamily="34" charset="-128"/>
            </a:endParaRPr>
          </a:p>
        </p:txBody>
      </p:sp>
      <p:sp>
        <p:nvSpPr>
          <p:cNvPr id="158723" name="Content Placeholder 2"/>
          <p:cNvSpPr>
            <a:spLocks noGrp="1"/>
          </p:cNvSpPr>
          <p:nvPr>
            <p:ph idx="1"/>
          </p:nvPr>
        </p:nvSpPr>
        <p:spPr>
          <a:xfrm>
            <a:off x="448962" y="1143000"/>
            <a:ext cx="8229600" cy="4734296"/>
          </a:xfrm>
        </p:spPr>
        <p:txBody>
          <a:bodyPr>
            <a:normAutofit/>
          </a:bodyPr>
          <a:lstStyle/>
          <a:p>
            <a:pPr marL="285750" indent="-285750"/>
            <a:r>
              <a:rPr lang="en-US" altLang="en-US" sz="2800" dirty="0" smtClean="0">
                <a:ea typeface="ＭＳ Ｐゴシック" panose="020B0600070205080204" pitchFamily="34" charset="-128"/>
              </a:rPr>
              <a:t>A variety of programs improved process measures</a:t>
            </a:r>
          </a:p>
          <a:p>
            <a:pPr lvl="1">
              <a:buFont typeface="Calibri" panose="020F0502020204030204" pitchFamily="34" charset="0"/>
              <a:buChar char="‒"/>
            </a:pPr>
            <a:r>
              <a:rPr lang="en-US" altLang="en-US" sz="2400" dirty="0" smtClean="0">
                <a:ea typeface="ＭＳ Ｐゴシック" panose="020B0600070205080204" pitchFamily="34" charset="-128"/>
              </a:rPr>
              <a:t>E.g., 92% delirium screening adherence</a:t>
            </a:r>
          </a:p>
          <a:p>
            <a:pPr marL="285750" indent="-285750"/>
            <a:r>
              <a:rPr lang="en-US" altLang="en-US" sz="2800" dirty="0" smtClean="0">
                <a:ea typeface="ＭＳ Ｐゴシック" panose="020B0600070205080204" pitchFamily="34" charset="-128"/>
              </a:rPr>
              <a:t>Using</a:t>
            </a:r>
            <a:r>
              <a:rPr lang="en-US" altLang="en-US" dirty="0" smtClean="0">
                <a:ea typeface="ＭＳ Ｐゴシック" panose="020B0600070205080204" pitchFamily="34" charset="-128"/>
              </a:rPr>
              <a:t> </a:t>
            </a:r>
            <a:r>
              <a:rPr lang="en-US" altLang="en-US" sz="2800" dirty="0" smtClean="0">
                <a:ea typeface="ＭＳ Ｐゴシック" panose="020B0600070205080204" pitchFamily="34" charset="-128"/>
              </a:rPr>
              <a:t>more than six implementation strategies and</a:t>
            </a:r>
            <a:r>
              <a:rPr lang="en-US" altLang="en-US" dirty="0" smtClean="0">
                <a:ea typeface="ＭＳ Ｐゴシック" panose="020B0600070205080204" pitchFamily="34" charset="-128"/>
              </a:rPr>
              <a:t> </a:t>
            </a:r>
            <a:r>
              <a:rPr lang="en-US" altLang="en-US" sz="2800" dirty="0" smtClean="0">
                <a:ea typeface="ＭＳ Ｐゴシック" panose="020B0600070205080204" pitchFamily="34" charset="-128"/>
              </a:rPr>
              <a:t>integrating either PAD guidelines or ABCDE bundle</a:t>
            </a:r>
          </a:p>
          <a:p>
            <a:pPr lvl="1">
              <a:buFont typeface="Calibri" panose="020F0502020204030204" pitchFamily="34" charset="0"/>
              <a:buChar char="‒"/>
            </a:pPr>
            <a:r>
              <a:rPr lang="en-US" altLang="en-US" sz="2400" dirty="0" smtClean="0">
                <a:ea typeface="ＭＳ Ｐゴシック" panose="020B0600070205080204" pitchFamily="34" charset="-128"/>
              </a:rPr>
              <a:t>Statistically lower mortality and shorter ICU length of stay</a:t>
            </a:r>
          </a:p>
          <a:p>
            <a:pPr lvl="1">
              <a:buFont typeface="Calibri" panose="020F0502020204030204" pitchFamily="34" charset="0"/>
              <a:buChar char="‒"/>
            </a:pPr>
            <a:r>
              <a:rPr lang="en-US" altLang="en-US" sz="2400" dirty="0" smtClean="0">
                <a:ea typeface="ＭＳ Ｐゴシック" panose="020B0600070205080204" pitchFamily="34" charset="-128"/>
              </a:rPr>
              <a:t>Delirium “incidence” static; delirium duration may be better metric</a:t>
            </a:r>
          </a:p>
          <a:p>
            <a:pPr marL="285750" indent="-285750"/>
            <a:r>
              <a:rPr lang="en-US" altLang="en-US" sz="2800" dirty="0" smtClean="0">
                <a:ea typeface="ＭＳ Ｐゴシック" panose="020B0600070205080204" pitchFamily="34" charset="-128"/>
              </a:rPr>
              <a:t>Strategies targeting organizational changes in addition to provider behavior also associated with reduced mortality</a:t>
            </a:r>
          </a:p>
        </p:txBody>
      </p:sp>
      <p:sp>
        <p:nvSpPr>
          <p:cNvPr id="4" name="TextBox 3"/>
          <p:cNvSpPr txBox="1"/>
          <p:nvPr/>
        </p:nvSpPr>
        <p:spPr>
          <a:xfrm>
            <a:off x="4267200" y="5486400"/>
            <a:ext cx="4724400" cy="769441"/>
          </a:xfrm>
          <a:prstGeom prst="rect">
            <a:avLst/>
          </a:prstGeom>
          <a:noFill/>
        </p:spPr>
        <p:txBody>
          <a:bodyPr wrap="square" rtlCol="0">
            <a:spAutoFit/>
          </a:bodyPr>
          <a:lstStyle/>
          <a:p>
            <a:pPr>
              <a:spcBef>
                <a:spcPts val="600"/>
              </a:spcBef>
            </a:pPr>
            <a:r>
              <a:rPr lang="en-US" sz="1100" dirty="0" smtClean="0"/>
              <a:t>7. Trogrlić </a:t>
            </a:r>
            <a:r>
              <a:rPr lang="en-US" sz="1100" dirty="0"/>
              <a:t>Z, van der Jagt M, Bakker J, et al. A systematic review of implementation strategies for assessment, prevention, and management of ICU delirium and their effect on clinical outcomes. Crit Care. 2015 Apr 9;19(1):157. PMID: 25888230.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r>
              <a:rPr lang="en-US" altLang="en-US" dirty="0" smtClean="0">
                <a:ea typeface="ＭＳ Ｐゴシック" panose="020B0600070205080204" pitchFamily="34" charset="-128"/>
              </a:rPr>
              <a:t>Keystone’s ABCDE Bundle Collaborative Results</a:t>
            </a:r>
            <a:r>
              <a:rPr lang="en-US" altLang="en-US" baseline="30000" dirty="0" smtClean="0">
                <a:ea typeface="ＭＳ Ｐゴシック" panose="020B0600070205080204" pitchFamily="34" charset="-128"/>
              </a:rPr>
              <a:t>8</a:t>
            </a:r>
          </a:p>
        </p:txBody>
      </p:sp>
      <p:sp>
        <p:nvSpPr>
          <p:cNvPr id="156675" name="Content Placeholder 2"/>
          <p:cNvSpPr>
            <a:spLocks noGrp="1"/>
          </p:cNvSpPr>
          <p:nvPr>
            <p:ph idx="1"/>
          </p:nvPr>
        </p:nvSpPr>
        <p:spPr>
          <a:xfrm>
            <a:off x="457200" y="1230243"/>
            <a:ext cx="8229600" cy="4734296"/>
          </a:xfrm>
        </p:spPr>
        <p:txBody>
          <a:bodyPr>
            <a:normAutofit/>
          </a:bodyPr>
          <a:lstStyle/>
          <a:p>
            <a:r>
              <a:rPr lang="en-US" altLang="en-US" sz="2800" dirty="0" smtClean="0">
                <a:ea typeface="ＭＳ Ｐゴシック" panose="020B0600070205080204" pitchFamily="34" charset="-128"/>
              </a:rPr>
              <a:t>51 hospitals in Michigan’s Keystone ICU initiative</a:t>
            </a:r>
          </a:p>
          <a:p>
            <a:r>
              <a:rPr lang="en-US" altLang="en-US" sz="2800" dirty="0" smtClean="0">
                <a:ea typeface="ＭＳ Ｐゴシック" panose="020B0600070205080204" pitchFamily="34" charset="-128"/>
              </a:rPr>
              <a:t>Those implementing combined SATs and delirium screening were 3.5 times as likely to exercise ventilated patients</a:t>
            </a:r>
          </a:p>
          <a:p>
            <a:r>
              <a:rPr lang="en-US" altLang="en-US" sz="2800" dirty="0" smtClean="0">
                <a:ea typeface="ＭＳ Ｐゴシック" panose="020B0600070205080204" pitchFamily="34" charset="-128"/>
              </a:rPr>
              <a:t>Incomplete or nonsequential bundle implementation yielded lower success rates</a:t>
            </a:r>
          </a:p>
          <a:p>
            <a:r>
              <a:rPr lang="en-US" altLang="en-US" sz="2800" dirty="0" smtClean="0">
                <a:ea typeface="ＭＳ Ｐゴシック" panose="020B0600070205080204" pitchFamily="34" charset="-128"/>
              </a:rPr>
              <a:t>Authors concluded that with regard to the ABCDE bundle, “[T]he whole truly is greater than the sum of its parts”</a:t>
            </a:r>
          </a:p>
        </p:txBody>
      </p:sp>
      <p:sp>
        <p:nvSpPr>
          <p:cNvPr id="2" name="TextBox 1"/>
          <p:cNvSpPr txBox="1"/>
          <p:nvPr/>
        </p:nvSpPr>
        <p:spPr>
          <a:xfrm>
            <a:off x="5334000" y="5648696"/>
            <a:ext cx="3810000" cy="707886"/>
          </a:xfrm>
          <a:prstGeom prst="rect">
            <a:avLst/>
          </a:prstGeom>
          <a:noFill/>
        </p:spPr>
        <p:txBody>
          <a:bodyPr wrap="square" rtlCol="0">
            <a:spAutoFit/>
          </a:bodyPr>
          <a:lstStyle/>
          <a:p>
            <a:r>
              <a:rPr lang="en-US" sz="1000" dirty="0" smtClean="0"/>
              <a:t>8. Miller </a:t>
            </a:r>
            <a:r>
              <a:rPr lang="en-US" sz="1000" dirty="0"/>
              <a:t>MA, Govindan S, Watson SR, et al. ABCDE, but in that order? A cross-sectional survey of Michigan intensive care unit sedation, delirium, and early mobility practices. Ann Am Thorac Soc. 2015 Jul;12(7):1066-71. PMID: 25970737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220200" cy="584775"/>
          </a:xfrm>
          <a:prstGeom prst="rect">
            <a:avLst/>
          </a:prstGeom>
        </p:spPr>
        <p:txBody>
          <a:bodyPr wrap="square">
            <a:spAutoFit/>
          </a:bodyPr>
          <a:lstStyle/>
          <a:p>
            <a:r>
              <a:rPr lang="en-US" altLang="en-US" sz="3200" dirty="0">
                <a:solidFill>
                  <a:srgbClr val="FFFFFF"/>
                </a:solidFill>
                <a:ea typeface="ＭＳ Ｐゴシック" panose="020B0600070205080204" pitchFamily="34" charset="-128"/>
                <a:cs typeface="+mj-cs"/>
              </a:rPr>
              <a:t>2013 Society of Critical Care Medicine PAD </a:t>
            </a:r>
            <a:r>
              <a:rPr lang="en-US" altLang="en-US" sz="3200" dirty="0" smtClean="0">
                <a:solidFill>
                  <a:srgbClr val="FFFFFF"/>
                </a:solidFill>
                <a:ea typeface="ＭＳ Ｐゴシック" panose="020B0600070205080204" pitchFamily="34" charset="-128"/>
                <a:cs typeface="+mj-cs"/>
              </a:rPr>
              <a:t>Guidelines</a:t>
            </a:r>
            <a:r>
              <a:rPr lang="en-US" altLang="en-US" sz="3200" baseline="30000" dirty="0">
                <a:solidFill>
                  <a:srgbClr val="FFFFFF"/>
                </a:solidFill>
                <a:ea typeface="ＭＳ Ｐゴシック" panose="020B0600070205080204" pitchFamily="34" charset="-128"/>
                <a:cs typeface="+mj-cs"/>
              </a:rPr>
              <a:t>1</a:t>
            </a:r>
            <a:endParaRPr lang="en-US" sz="3200" dirty="0"/>
          </a:p>
        </p:txBody>
      </p:sp>
      <p:sp>
        <p:nvSpPr>
          <p:cNvPr id="5" name="Content Placeholder 1"/>
          <p:cNvSpPr txBox="1">
            <a:spLocks/>
          </p:cNvSpPr>
          <p:nvPr/>
        </p:nvSpPr>
        <p:spPr>
          <a:xfrm>
            <a:off x="457200" y="1524000"/>
            <a:ext cx="8229600" cy="4734296"/>
          </a:xfrm>
          <a:prstGeom prst="rect">
            <a:avLst/>
          </a:prstGeom>
        </p:spPr>
        <p:txBody>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0"/>
              </a:spcAft>
              <a:buFont typeface="Arial"/>
              <a:buNone/>
            </a:pPr>
            <a:r>
              <a:rPr lang="en-US" b="1" dirty="0" smtClean="0">
                <a:solidFill>
                  <a:srgbClr val="009EC2"/>
                </a:solidFill>
                <a:latin typeface="+mj-lt"/>
              </a:rPr>
              <a:t>Critical Care Medicine</a:t>
            </a:r>
          </a:p>
          <a:p>
            <a:pPr marL="0" indent="0" algn="ctr">
              <a:spcAft>
                <a:spcPts val="0"/>
              </a:spcAft>
              <a:buFont typeface="Arial"/>
              <a:buNone/>
            </a:pPr>
            <a:r>
              <a:rPr lang="en-US" sz="2000" b="1" dirty="0" smtClean="0">
                <a:solidFill>
                  <a:srgbClr val="009EC2"/>
                </a:solidFill>
                <a:latin typeface="+mj-lt"/>
              </a:rPr>
              <a:t>Journal of the Society of Critical Care Medicine</a:t>
            </a:r>
          </a:p>
          <a:p>
            <a:pPr marL="0" indent="0" algn="ctr">
              <a:spcAft>
                <a:spcPts val="0"/>
              </a:spcAft>
              <a:buFont typeface="Arial"/>
              <a:buNone/>
            </a:pPr>
            <a:endParaRPr lang="en-US" sz="1600" dirty="0" smtClean="0">
              <a:solidFill>
                <a:srgbClr val="009EC2"/>
              </a:solidFill>
            </a:endParaRPr>
          </a:p>
          <a:p>
            <a:pPr marL="0" indent="0" algn="ctr">
              <a:spcAft>
                <a:spcPts val="0"/>
              </a:spcAft>
              <a:buFont typeface="Arial"/>
              <a:buNone/>
            </a:pPr>
            <a:r>
              <a:rPr lang="en-US" sz="1800" i="1" dirty="0" smtClean="0"/>
              <a:t>Clinical Practice Guidelines for the Management of Pain, Agitation, and Delirium </a:t>
            </a:r>
          </a:p>
          <a:p>
            <a:pPr marL="0" indent="0" algn="ctr">
              <a:spcAft>
                <a:spcPts val="0"/>
              </a:spcAft>
              <a:buFont typeface="Arial"/>
              <a:buNone/>
            </a:pPr>
            <a:r>
              <a:rPr lang="en-US" sz="1800" i="1" dirty="0" smtClean="0"/>
              <a:t>in Adult Patients in the Intensive Care Unit</a:t>
            </a:r>
          </a:p>
          <a:p>
            <a:pPr marL="0" indent="0" algn="ctr">
              <a:spcAft>
                <a:spcPts val="0"/>
              </a:spcAft>
              <a:buFont typeface="Arial"/>
              <a:buNone/>
            </a:pPr>
            <a:endParaRPr lang="en-US" sz="1100" i="1" dirty="0" smtClean="0"/>
          </a:p>
          <a:p>
            <a:pPr marL="0" indent="0" algn="ctr">
              <a:spcAft>
                <a:spcPts val="0"/>
              </a:spcAft>
              <a:buFont typeface="Arial"/>
              <a:buNone/>
            </a:pPr>
            <a:r>
              <a:rPr lang="en-US" sz="1400" dirty="0" smtClean="0"/>
              <a:t>Barr et al. 2013</a:t>
            </a:r>
          </a:p>
          <a:p>
            <a:endParaRPr lang="en-US" dirty="0"/>
          </a:p>
        </p:txBody>
      </p:sp>
      <p:sp>
        <p:nvSpPr>
          <p:cNvPr id="3" name="Rectangle 2"/>
          <p:cNvSpPr/>
          <p:nvPr/>
        </p:nvSpPr>
        <p:spPr>
          <a:xfrm>
            <a:off x="4672914" y="5687393"/>
            <a:ext cx="4572000" cy="577081"/>
          </a:xfrm>
          <a:prstGeom prst="rect">
            <a:avLst/>
          </a:prstGeom>
        </p:spPr>
        <p:txBody>
          <a:bodyPr>
            <a:spAutoFit/>
          </a:bodyPr>
          <a:lstStyle/>
          <a:p>
            <a:pPr>
              <a:spcBef>
                <a:spcPts val="600"/>
              </a:spcBef>
            </a:pPr>
            <a:r>
              <a:rPr lang="en-US" sz="1050" dirty="0"/>
              <a:t>1. Barr J, Fraser GL, Puntillo K, et al. Clinical practice guidelines for the management of pain, agitation, and delirium in adult patients in the intensive care unit. Crit Care Med. 2013 Jan;41(1):263-306. PMID: 23269131.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2"/>
          <p:cNvSpPr>
            <a:spLocks noGrp="1"/>
          </p:cNvSpPr>
          <p:nvPr>
            <p:ph idx="1"/>
          </p:nvPr>
        </p:nvSpPr>
        <p:spPr>
          <a:xfrm>
            <a:off x="463826" y="1285504"/>
            <a:ext cx="8229600" cy="4734296"/>
          </a:xfrm>
        </p:spPr>
        <p:txBody>
          <a:bodyPr>
            <a:noAutofit/>
          </a:bodyPr>
          <a:lstStyle/>
          <a:p>
            <a:pPr marL="514350" indent="-514350">
              <a:spcAft>
                <a:spcPts val="900"/>
              </a:spcAft>
              <a:buFont typeface="+mj-lt"/>
              <a:buAutoNum type="arabicPeriod"/>
            </a:pPr>
            <a:r>
              <a:rPr lang="en-US" altLang="en-US" sz="2800" dirty="0" smtClean="0">
                <a:ea typeface="ＭＳ Ｐゴシック" panose="020B0600070205080204" pitchFamily="34" charset="-128"/>
              </a:rPr>
              <a:t>Establish an overarching and standardized approach to daily patient management in the intensive care unit by implementing 2013 PAD Guidelines</a:t>
            </a:r>
          </a:p>
          <a:p>
            <a:pPr marL="514350" indent="-514350">
              <a:spcAft>
                <a:spcPts val="900"/>
              </a:spcAft>
              <a:buFont typeface="+mj-lt"/>
              <a:buAutoNum type="arabicPeriod"/>
            </a:pPr>
            <a:r>
              <a:rPr lang="en-US" altLang="en-US" sz="2800" dirty="0" smtClean="0">
                <a:ea typeface="ＭＳ Ｐゴシック" panose="020B0600070205080204" pitchFamily="34" charset="-128"/>
              </a:rPr>
              <a:t>Assess and treat pain first </a:t>
            </a:r>
          </a:p>
          <a:p>
            <a:pPr marL="514350" indent="-514350">
              <a:buFont typeface="+mj-lt"/>
              <a:buAutoNum type="arabicPeriod"/>
            </a:pPr>
            <a:r>
              <a:rPr lang="en-US" altLang="en-US" sz="2800" dirty="0" smtClean="0">
                <a:ea typeface="ＭＳ Ｐゴシック" panose="020B0600070205080204" pitchFamily="34" charset="-128"/>
              </a:rPr>
              <a:t>Avoid benzodiazepines in most patients</a:t>
            </a:r>
          </a:p>
          <a:p>
            <a:pPr marL="514350" indent="-514350">
              <a:spcAft>
                <a:spcPts val="0"/>
              </a:spcAft>
              <a:buFont typeface="+mj-lt"/>
              <a:buAutoNum type="arabicPeriod"/>
            </a:pPr>
            <a:r>
              <a:rPr lang="en-US" altLang="en-US" sz="2800" dirty="0" smtClean="0">
                <a:ea typeface="ＭＳ Ｐゴシック" panose="020B0600070205080204" pitchFamily="34" charset="-128"/>
              </a:rPr>
              <a:t>Either interrupt </a:t>
            </a:r>
            <a:r>
              <a:rPr lang="en-US" altLang="en-US" sz="2800" dirty="0">
                <a:ea typeface="ＭＳ Ｐゴシック" panose="020B0600070205080204" pitchFamily="34" charset="-128"/>
              </a:rPr>
              <a:t>sedation </a:t>
            </a:r>
            <a:r>
              <a:rPr lang="en-US" altLang="en-US" sz="2800" dirty="0" smtClean="0">
                <a:ea typeface="ＭＳ Ｐゴシック" panose="020B0600070205080204" pitchFamily="34" charset="-128"/>
              </a:rPr>
              <a:t>daily </a:t>
            </a:r>
            <a:r>
              <a:rPr lang="en-US" altLang="en-US" sz="2800" b="1" dirty="0" smtClean="0">
                <a:solidFill>
                  <a:srgbClr val="009EC2"/>
                </a:solidFill>
                <a:ea typeface="ＭＳ Ｐゴシック" panose="020B0600070205080204" pitchFamily="34" charset="-128"/>
              </a:rPr>
              <a:t>OR</a:t>
            </a:r>
            <a:r>
              <a:rPr lang="en-US" altLang="en-US" sz="2800" dirty="0" smtClean="0">
                <a:ea typeface="ＭＳ Ｐゴシック" panose="020B0600070205080204" pitchFamily="34" charset="-128"/>
              </a:rPr>
              <a:t> target light sedation</a:t>
            </a:r>
          </a:p>
          <a:p>
            <a:pPr marL="914400" lvl="1" indent="-514350">
              <a:spcAft>
                <a:spcPts val="0"/>
              </a:spcAft>
              <a:buFont typeface="Calibri" panose="020F0502020204030204" pitchFamily="34" charset="0"/>
              <a:buChar char="‒"/>
            </a:pPr>
            <a:r>
              <a:rPr lang="en-US" altLang="en-US" sz="2400" dirty="0" smtClean="0">
                <a:ea typeface="ＭＳ Ｐゴシック" panose="020B0600070205080204" pitchFamily="34" charset="-128"/>
              </a:rPr>
              <a:t>Avoid </a:t>
            </a:r>
            <a:r>
              <a:rPr lang="en-US" altLang="en-US" sz="2400" dirty="0">
                <a:ea typeface="ＭＳ Ｐゴシック" panose="020B0600070205080204" pitchFamily="34" charset="-128"/>
              </a:rPr>
              <a:t>deep sedation (Richmond Agitation-Sedation Scale </a:t>
            </a:r>
            <a:r>
              <a:rPr lang="en-US" altLang="en-US" sz="2400" dirty="0" smtClean="0">
                <a:ea typeface="ＭＳ Ｐゴシック" panose="020B0600070205080204" pitchFamily="34" charset="-128"/>
              </a:rPr>
              <a:t>[RASS] </a:t>
            </a:r>
            <a:r>
              <a:rPr lang="en-US" altLang="en-US" sz="2400" dirty="0">
                <a:ea typeface="ＭＳ Ｐゴシック" panose="020B0600070205080204" pitchFamily="34" charset="-128"/>
              </a:rPr>
              <a:t>score of -4/-5) as it appears harmful; instead, target awake or alert</a:t>
            </a:r>
          </a:p>
          <a:p>
            <a:pPr marL="385763" indent="-385763">
              <a:buFontTx/>
              <a:buAutoNum type="arabicPeriod"/>
            </a:pPr>
            <a:endParaRPr lang="en-US" altLang="en-US" sz="3000" dirty="0" smtClean="0">
              <a:ea typeface="ＭＳ Ｐゴシック" panose="020B0600070205080204" pitchFamily="34" charset="-128"/>
            </a:endParaRPr>
          </a:p>
        </p:txBody>
      </p:sp>
      <p:sp>
        <p:nvSpPr>
          <p:cNvPr id="5" name="Rectangle 4"/>
          <p:cNvSpPr/>
          <p:nvPr/>
        </p:nvSpPr>
        <p:spPr>
          <a:xfrm>
            <a:off x="0" y="152400"/>
            <a:ext cx="9220200" cy="584775"/>
          </a:xfrm>
          <a:prstGeom prst="rect">
            <a:avLst/>
          </a:prstGeom>
        </p:spPr>
        <p:txBody>
          <a:bodyPr wrap="square">
            <a:spAutoFit/>
          </a:bodyPr>
          <a:lstStyle/>
          <a:p>
            <a:r>
              <a:rPr lang="en-US" altLang="en-US" sz="3200" dirty="0">
                <a:solidFill>
                  <a:srgbClr val="FFFFFF"/>
                </a:solidFill>
                <a:ea typeface="ＭＳ Ｐゴシック" panose="020B0600070205080204" pitchFamily="34" charset="-128"/>
                <a:cs typeface="+mj-cs"/>
              </a:rPr>
              <a:t>2013 Society of Critical Care Medicine PAD </a:t>
            </a:r>
            <a:r>
              <a:rPr lang="en-US" altLang="en-US" sz="3200" dirty="0" smtClean="0">
                <a:solidFill>
                  <a:srgbClr val="FFFFFF"/>
                </a:solidFill>
                <a:ea typeface="ＭＳ Ｐゴシック" panose="020B0600070205080204" pitchFamily="34" charset="-128"/>
                <a:cs typeface="+mj-cs"/>
              </a:rPr>
              <a:t>Guidelines</a:t>
            </a:r>
            <a:r>
              <a:rPr lang="en-US" altLang="en-US" sz="3200" baseline="30000" dirty="0">
                <a:solidFill>
                  <a:srgbClr val="FFFFFF"/>
                </a:solidFill>
                <a:ea typeface="ＭＳ Ｐゴシック" panose="020B0600070205080204" pitchFamily="34" charset="-128"/>
                <a:cs typeface="+mj-cs"/>
              </a:rPr>
              <a:t>1</a:t>
            </a:r>
            <a:endParaRPr lang="en-US" sz="3200" dirty="0"/>
          </a:p>
        </p:txBody>
      </p:sp>
      <p:sp>
        <p:nvSpPr>
          <p:cNvPr id="6" name="Rectangle 5"/>
          <p:cNvSpPr/>
          <p:nvPr/>
        </p:nvSpPr>
        <p:spPr>
          <a:xfrm>
            <a:off x="4672914" y="5687393"/>
            <a:ext cx="4572000" cy="577081"/>
          </a:xfrm>
          <a:prstGeom prst="rect">
            <a:avLst/>
          </a:prstGeom>
        </p:spPr>
        <p:txBody>
          <a:bodyPr>
            <a:spAutoFit/>
          </a:bodyPr>
          <a:lstStyle/>
          <a:p>
            <a:pPr>
              <a:spcBef>
                <a:spcPts val="600"/>
              </a:spcBef>
            </a:pPr>
            <a:r>
              <a:rPr lang="en-US" sz="1050" dirty="0"/>
              <a:t>1. Barr J, Fraser GL, Puntillo K, et al. Clinical practice guidelines for the management of pain, agitation, and delirium in adult patients in the intensive care unit. Crit Care Med. 2013 Jan;41(1):263-306. PMID: 23269131. </a:t>
            </a:r>
          </a:p>
        </p:txBody>
      </p:sp>
    </p:spTree>
    <p:extLst>
      <p:ext uri="{BB962C8B-B14F-4D97-AF65-F5344CB8AC3E}">
        <p14:creationId xmlns:p14="http://schemas.microsoft.com/office/powerpoint/2010/main" val="1056862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a:spLocks noGrp="1"/>
          </p:cNvSpPr>
          <p:nvPr>
            <p:ph idx="1"/>
          </p:nvPr>
        </p:nvSpPr>
        <p:spPr>
          <a:xfrm>
            <a:off x="457200" y="1285504"/>
            <a:ext cx="8229600" cy="4734296"/>
          </a:xfrm>
        </p:spPr>
        <p:txBody>
          <a:bodyPr>
            <a:noAutofit/>
          </a:bodyPr>
          <a:lstStyle/>
          <a:p>
            <a:pPr marL="514350" indent="-514350">
              <a:spcAft>
                <a:spcPts val="900"/>
              </a:spcAft>
              <a:buFont typeface="+mj-lt"/>
              <a:buAutoNum type="arabicPeriod" startAt="5"/>
            </a:pPr>
            <a:r>
              <a:rPr lang="en-US" altLang="en-US" sz="2800" dirty="0" smtClean="0">
                <a:ea typeface="ＭＳ Ｐゴシック" panose="020B0600070205080204" pitchFamily="34" charset="-128"/>
              </a:rPr>
              <a:t>Screen for delirium with the Confusion Assessment Method of the ICU (CAM-ICU) or the Intensive Care Delirium Screening Checklist (ICDSC)</a:t>
            </a:r>
          </a:p>
          <a:p>
            <a:pPr marL="895350" lvl="1" indent="-514350">
              <a:spcAft>
                <a:spcPts val="0"/>
              </a:spcAft>
              <a:buFont typeface="Calibri" panose="020F0502020204030204" pitchFamily="34" charset="0"/>
              <a:buChar char="‒"/>
            </a:pPr>
            <a:r>
              <a:rPr lang="en-US" altLang="en-US" sz="2400" dirty="0" smtClean="0">
                <a:ea typeface="ＭＳ Ｐゴシック" panose="020B0600070205080204" pitchFamily="34" charset="-128"/>
              </a:rPr>
              <a:t>If delirious, first seek reversible causes and attempt non-pharmacologic management</a:t>
            </a:r>
          </a:p>
          <a:p>
            <a:pPr marL="838200" lvl="1" indent="-457200">
              <a:spcAft>
                <a:spcPts val="0"/>
              </a:spcAft>
              <a:buFont typeface="+mj-lt"/>
              <a:buAutoNum type="arabicPeriod" startAt="5"/>
            </a:pPr>
            <a:endParaRPr lang="en-US" altLang="en-US" sz="2400" dirty="0" smtClean="0">
              <a:ea typeface="ＭＳ Ｐゴシック" panose="020B0600070205080204" pitchFamily="34" charset="-128"/>
            </a:endParaRPr>
          </a:p>
          <a:p>
            <a:pPr marL="514350" indent="-514350">
              <a:spcAft>
                <a:spcPts val="0"/>
              </a:spcAft>
              <a:buFont typeface="+mj-lt"/>
              <a:buAutoNum type="arabicPeriod" startAt="5"/>
            </a:pPr>
            <a:r>
              <a:rPr lang="en-US" altLang="en-US" sz="2800" dirty="0" smtClean="0">
                <a:ea typeface="ＭＳ Ｐゴシック" panose="020B0600070205080204" pitchFamily="34" charset="-128"/>
              </a:rPr>
              <a:t>Use the </a:t>
            </a:r>
            <a:r>
              <a:rPr lang="en-US" altLang="en-US" sz="2800" dirty="0" smtClean="0">
                <a:solidFill>
                  <a:srgbClr val="009EC2"/>
                </a:solidFill>
                <a:ea typeface="ＭＳ Ｐゴシック" panose="020B0600070205080204" pitchFamily="34" charset="-128"/>
              </a:rPr>
              <a:t>ABCDEF bundle</a:t>
            </a:r>
            <a:r>
              <a:rPr lang="en-US" altLang="en-US" sz="2800" dirty="0" smtClean="0">
                <a:ea typeface="ＭＳ Ｐゴシック" panose="020B0600070205080204" pitchFamily="34" charset="-128"/>
              </a:rPr>
              <a:t> to improve outcomes for your patients </a:t>
            </a:r>
          </a:p>
          <a:p>
            <a:pPr marL="385763" indent="-385763">
              <a:buFontTx/>
              <a:buAutoNum type="arabicPeriod" startAt="5"/>
            </a:pPr>
            <a:endParaRPr lang="en-US" altLang="en-US" sz="1500" dirty="0" smtClean="0">
              <a:ea typeface="ＭＳ Ｐゴシック" panose="020B0600070205080204" pitchFamily="34" charset="-128"/>
            </a:endParaRPr>
          </a:p>
        </p:txBody>
      </p:sp>
      <p:sp>
        <p:nvSpPr>
          <p:cNvPr id="5" name="Rectangle 4"/>
          <p:cNvSpPr/>
          <p:nvPr/>
        </p:nvSpPr>
        <p:spPr>
          <a:xfrm>
            <a:off x="0" y="152400"/>
            <a:ext cx="9220200" cy="584775"/>
          </a:xfrm>
          <a:prstGeom prst="rect">
            <a:avLst/>
          </a:prstGeom>
        </p:spPr>
        <p:txBody>
          <a:bodyPr wrap="square">
            <a:spAutoFit/>
          </a:bodyPr>
          <a:lstStyle/>
          <a:p>
            <a:r>
              <a:rPr lang="en-US" altLang="en-US" sz="3200" dirty="0">
                <a:solidFill>
                  <a:srgbClr val="FFFFFF"/>
                </a:solidFill>
                <a:ea typeface="ＭＳ Ｐゴシック" panose="020B0600070205080204" pitchFamily="34" charset="-128"/>
                <a:cs typeface="+mj-cs"/>
              </a:rPr>
              <a:t>2013 Society of Critical Care Medicine PAD </a:t>
            </a:r>
            <a:r>
              <a:rPr lang="en-US" altLang="en-US" sz="3200" dirty="0" smtClean="0">
                <a:solidFill>
                  <a:srgbClr val="FFFFFF"/>
                </a:solidFill>
                <a:ea typeface="ＭＳ Ｐゴシック" panose="020B0600070205080204" pitchFamily="34" charset="-128"/>
                <a:cs typeface="+mj-cs"/>
              </a:rPr>
              <a:t>Guidelines</a:t>
            </a:r>
            <a:r>
              <a:rPr lang="en-US" altLang="en-US" sz="3200" baseline="30000" dirty="0">
                <a:solidFill>
                  <a:srgbClr val="FFFFFF"/>
                </a:solidFill>
                <a:ea typeface="ＭＳ Ｐゴシック" panose="020B0600070205080204" pitchFamily="34" charset="-128"/>
                <a:cs typeface="+mj-cs"/>
              </a:rPr>
              <a:t>1</a:t>
            </a:r>
            <a:endParaRPr lang="en-US" sz="3200" dirty="0"/>
          </a:p>
        </p:txBody>
      </p:sp>
      <p:sp>
        <p:nvSpPr>
          <p:cNvPr id="6" name="Rectangle 5"/>
          <p:cNvSpPr/>
          <p:nvPr/>
        </p:nvSpPr>
        <p:spPr>
          <a:xfrm>
            <a:off x="4672914" y="5687393"/>
            <a:ext cx="4572000" cy="577081"/>
          </a:xfrm>
          <a:prstGeom prst="rect">
            <a:avLst/>
          </a:prstGeom>
        </p:spPr>
        <p:txBody>
          <a:bodyPr>
            <a:spAutoFit/>
          </a:bodyPr>
          <a:lstStyle/>
          <a:p>
            <a:pPr>
              <a:spcBef>
                <a:spcPts val="600"/>
              </a:spcBef>
            </a:pPr>
            <a:r>
              <a:rPr lang="en-US" sz="1050" dirty="0"/>
              <a:t>1. Barr J, Fraser GL, Puntillo K, et al. Clinical practice guidelines for the management of pain, agitation, and delirium in adult patients in the intensive care unit. Crit Care Med. 2013 Jan;41(1):263-306. PMID: 23269131. </a:t>
            </a:r>
          </a:p>
        </p:txBody>
      </p:sp>
    </p:spTree>
    <p:extLst>
      <p:ext uri="{BB962C8B-B14F-4D97-AF65-F5344CB8AC3E}">
        <p14:creationId xmlns:p14="http://schemas.microsoft.com/office/powerpoint/2010/main" val="2312799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0" y="0"/>
            <a:ext cx="9144000" cy="807522"/>
          </a:xfrm>
        </p:spPr>
        <p:txBody>
          <a:bodyPr>
            <a:noAutofit/>
          </a:bodyPr>
          <a:lstStyle/>
          <a:p>
            <a:r>
              <a:rPr lang="en-US" altLang="en-US" dirty="0" smtClean="0">
                <a:ea typeface="ＭＳ Ｐゴシック" panose="020B0600070205080204" pitchFamily="34" charset="-128"/>
              </a:rPr>
              <a:t>SCCM: PAD Treatment of Delirium Recommendations</a:t>
            </a:r>
            <a:r>
              <a:rPr lang="en-US" altLang="en-US" baseline="30000" dirty="0" smtClean="0">
                <a:ea typeface="ＭＳ Ｐゴシック" panose="020B0600070205080204" pitchFamily="34" charset="-128"/>
              </a:rPr>
              <a:t>1</a:t>
            </a:r>
            <a:r>
              <a:rPr lang="en-US" altLang="en-US" dirty="0" smtClean="0">
                <a:ea typeface="ＭＳ Ｐゴシック" panose="020B0600070205080204" pitchFamily="34" charset="-128"/>
              </a:rPr>
              <a:t> </a:t>
            </a:r>
          </a:p>
        </p:txBody>
      </p:sp>
      <p:sp>
        <p:nvSpPr>
          <p:cNvPr id="112642" name="Content Placeholder 2"/>
          <p:cNvSpPr>
            <a:spLocks noGrp="1"/>
          </p:cNvSpPr>
          <p:nvPr>
            <p:ph idx="1"/>
          </p:nvPr>
        </p:nvSpPr>
        <p:spPr/>
        <p:txBody>
          <a:bodyPr/>
          <a:lstStyle/>
          <a:p>
            <a:pPr>
              <a:spcAft>
                <a:spcPts val="900"/>
              </a:spcAft>
            </a:pPr>
            <a:r>
              <a:rPr lang="en-US" altLang="en-US" dirty="0" smtClean="0">
                <a:ea typeface="ＭＳ Ｐゴシック" panose="020B0600070205080204" pitchFamily="34" charset="-128"/>
              </a:rPr>
              <a:t>No published evidence that treatment with haloperidol reduces the duration of delirium in adult ICU patients</a:t>
            </a:r>
          </a:p>
          <a:p>
            <a:pPr>
              <a:spcAft>
                <a:spcPts val="900"/>
              </a:spcAft>
            </a:pPr>
            <a:r>
              <a:rPr lang="en-US" altLang="en-US" dirty="0" smtClean="0">
                <a:ea typeface="ＭＳ Ｐゴシック" panose="020B0600070205080204" pitchFamily="34" charset="-128"/>
              </a:rPr>
              <a:t>Atypical antipsychotics may reduce the duration of delirium in adult ICU patients</a:t>
            </a:r>
          </a:p>
          <a:p>
            <a:pPr>
              <a:spcAft>
                <a:spcPts val="900"/>
              </a:spcAft>
            </a:pPr>
            <a:r>
              <a:rPr lang="en-US" altLang="en-US" dirty="0" smtClean="0">
                <a:ea typeface="ＭＳ Ｐゴシック" panose="020B0600070205080204" pitchFamily="34" charset="-128"/>
              </a:rPr>
              <a:t>Rivastigmine NOT recommended to reduce the duration of delirium in ICU patients</a:t>
            </a:r>
          </a:p>
          <a:p>
            <a:pPr>
              <a:spcAft>
                <a:spcPts val="900"/>
              </a:spcAft>
            </a:pPr>
            <a:endParaRPr lang="en-US" altLang="en-US" dirty="0" smtClean="0">
              <a:ea typeface="ＭＳ Ｐゴシック" panose="020B0600070205080204" pitchFamily="34" charset="-128"/>
            </a:endParaRPr>
          </a:p>
        </p:txBody>
      </p:sp>
      <p:sp>
        <p:nvSpPr>
          <p:cNvPr id="4" name="Rectangle 3"/>
          <p:cNvSpPr/>
          <p:nvPr/>
        </p:nvSpPr>
        <p:spPr>
          <a:xfrm>
            <a:off x="4672914" y="5687393"/>
            <a:ext cx="4572000" cy="577081"/>
          </a:xfrm>
          <a:prstGeom prst="rect">
            <a:avLst/>
          </a:prstGeom>
        </p:spPr>
        <p:txBody>
          <a:bodyPr>
            <a:spAutoFit/>
          </a:bodyPr>
          <a:lstStyle/>
          <a:p>
            <a:pPr>
              <a:spcBef>
                <a:spcPts val="600"/>
              </a:spcBef>
            </a:pPr>
            <a:r>
              <a:rPr lang="en-US" sz="1050" dirty="0"/>
              <a:t>1. Barr J, Fraser GL, Puntillo K, et al. Clinical practice guidelines for the management of pain, agitation, and delirium in adult patients in the intensive care unit. Crit Care Med. 2013 Jan;41(1):263-306. PMID: 23269131. </a:t>
            </a:r>
          </a:p>
        </p:txBody>
      </p:sp>
    </p:spTree>
    <p:extLst>
      <p:ext uri="{BB962C8B-B14F-4D97-AF65-F5344CB8AC3E}">
        <p14:creationId xmlns:p14="http://schemas.microsoft.com/office/powerpoint/2010/main" val="3808872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normAutofit/>
          </a:bodyPr>
          <a:lstStyle/>
          <a:p>
            <a:r>
              <a:rPr lang="en-US" altLang="en-US" dirty="0" smtClean="0">
                <a:ea typeface="ＭＳ Ｐゴシック" panose="020B0600070205080204" pitchFamily="34" charset="-128"/>
              </a:rPr>
              <a:t>Delirium Screening in the ICU</a:t>
            </a:r>
          </a:p>
        </p:txBody>
      </p:sp>
      <p:sp>
        <p:nvSpPr>
          <p:cNvPr id="4" name="Content Placeholder 4"/>
          <p:cNvSpPr>
            <a:spLocks noGrp="1"/>
          </p:cNvSpPr>
          <p:nvPr>
            <p:ph idx="1"/>
          </p:nvPr>
        </p:nvSpPr>
        <p:spPr/>
        <p:txBody>
          <a:bodyPr>
            <a:normAutofit/>
          </a:bodyPr>
          <a:lstStyle/>
          <a:p>
            <a:pPr marL="0" indent="0">
              <a:buFontTx/>
              <a:buNone/>
              <a:defRPr/>
            </a:pPr>
            <a:r>
              <a:rPr lang="en-US" dirty="0" smtClean="0"/>
              <a:t>SCCM’s 2013 PAD clinical practice guidelines</a:t>
            </a:r>
          </a:p>
          <a:p>
            <a:pPr>
              <a:defRPr/>
            </a:pPr>
            <a:r>
              <a:rPr lang="en-US" dirty="0" smtClean="0"/>
              <a:t>Recommend these </a:t>
            </a:r>
            <a:r>
              <a:rPr lang="en-US" dirty="0"/>
              <a:t>valid and reliable delirium screening </a:t>
            </a:r>
            <a:r>
              <a:rPr lang="en-US" dirty="0" smtClean="0"/>
              <a:t>tools</a:t>
            </a:r>
          </a:p>
          <a:p>
            <a:pPr lvl="1">
              <a:defRPr/>
            </a:pPr>
            <a:r>
              <a:rPr lang="en-US" dirty="0" smtClean="0"/>
              <a:t>CAM-ICU</a:t>
            </a:r>
            <a:endParaRPr lang="en-US" dirty="0"/>
          </a:p>
          <a:p>
            <a:pPr lvl="1">
              <a:defRPr/>
            </a:pPr>
            <a:r>
              <a:rPr lang="en-US" dirty="0" smtClean="0"/>
              <a:t>ICDSC</a:t>
            </a:r>
            <a:endParaRPr lang="en-US" dirty="0"/>
          </a:p>
          <a:p>
            <a:pPr>
              <a:defRPr/>
            </a:pPr>
            <a:r>
              <a:rPr lang="en-US" dirty="0" smtClean="0"/>
              <a:t>Screen moderate- to high-risk patients at least once per nursing shift</a:t>
            </a:r>
          </a:p>
          <a:p>
            <a:pPr lvl="1">
              <a:defRPr/>
            </a:pPr>
            <a:endParaRPr lang="en-US" sz="2100" dirty="0">
              <a:cs typeface="Times New Roman" pitchFamily="18" charset="0"/>
            </a:endParaRPr>
          </a:p>
          <a:p>
            <a:pPr lvl="2">
              <a:defRPr/>
            </a:pPr>
            <a:endParaRPr lang="en-US" sz="2100" dirty="0">
              <a:cs typeface="Times New Roman" pitchFamily="18" charset="0"/>
            </a:endParaRPr>
          </a:p>
          <a:p>
            <a:pPr lvl="1">
              <a:defRPr/>
            </a:pPr>
            <a:endParaRPr lang="en-US" sz="2100" dirty="0">
              <a:cs typeface="Times New Roman" pitchFamily="18" charset="0"/>
            </a:endParaRPr>
          </a:p>
        </p:txBody>
      </p:sp>
    </p:spTree>
    <p:extLst>
      <p:ext uri="{BB962C8B-B14F-4D97-AF65-F5344CB8AC3E}">
        <p14:creationId xmlns:p14="http://schemas.microsoft.com/office/powerpoint/2010/main" val="255402885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Don’t Forget About Dr. Dre</a:t>
            </a:r>
            <a:endParaRPr lang="en-US" dirty="0"/>
          </a:p>
        </p:txBody>
      </p:sp>
      <p:sp>
        <p:nvSpPr>
          <p:cNvPr id="5" name="Content Placeholder 4"/>
          <p:cNvSpPr>
            <a:spLocks noGrp="1"/>
          </p:cNvSpPr>
          <p:nvPr>
            <p:ph sz="half" idx="1"/>
          </p:nvPr>
        </p:nvSpPr>
        <p:spPr>
          <a:xfrm>
            <a:off x="4876800" y="1427576"/>
            <a:ext cx="4038600" cy="4525963"/>
          </a:xfrm>
        </p:spPr>
        <p:txBody>
          <a:bodyPr>
            <a:normAutofit fontScale="77500" lnSpcReduction="20000"/>
          </a:bodyPr>
          <a:lstStyle/>
          <a:p>
            <a:pPr marL="0" indent="0">
              <a:buNone/>
              <a:defRPr/>
            </a:pPr>
            <a:r>
              <a:rPr lang="en-US" sz="3600" b="1" u="sng" dirty="0">
                <a:ea typeface="ＭＳ Ｐゴシック" charset="-128"/>
                <a:cs typeface="Calibri"/>
              </a:rPr>
              <a:t>D</a:t>
            </a:r>
            <a:r>
              <a:rPr lang="en-US" sz="3600" dirty="0">
                <a:ea typeface="ＭＳ Ｐゴシック" charset="-128"/>
                <a:cs typeface="Calibri"/>
              </a:rPr>
              <a:t>iseases </a:t>
            </a:r>
          </a:p>
          <a:p>
            <a:pPr marL="0" indent="0">
              <a:buNone/>
              <a:defRPr/>
            </a:pPr>
            <a:r>
              <a:rPr lang="en-US" dirty="0">
                <a:solidFill>
                  <a:srgbClr val="009EC2"/>
                </a:solidFill>
                <a:ea typeface="ＭＳ Ｐゴシック" charset="-128"/>
                <a:cs typeface="Calibri"/>
              </a:rPr>
              <a:t>Sepsis, </a:t>
            </a:r>
            <a:r>
              <a:rPr lang="en-US" dirty="0" smtClean="0">
                <a:solidFill>
                  <a:srgbClr val="009EC2"/>
                </a:solidFill>
                <a:ea typeface="ＭＳ Ｐゴシック" charset="-128"/>
                <a:cs typeface="Calibri"/>
              </a:rPr>
              <a:t>chronic obstructive pulmonary disease, congestive heart failure</a:t>
            </a:r>
            <a:endParaRPr lang="en-US" dirty="0">
              <a:solidFill>
                <a:srgbClr val="009EC2"/>
              </a:solidFill>
              <a:ea typeface="ＭＳ Ｐゴシック" charset="-128"/>
              <a:cs typeface="Calibri"/>
            </a:endParaRPr>
          </a:p>
          <a:p>
            <a:pPr>
              <a:defRPr/>
            </a:pPr>
            <a:endParaRPr lang="en-US" b="1" dirty="0">
              <a:solidFill>
                <a:srgbClr val="1BFF2B"/>
              </a:solidFill>
              <a:ea typeface="ＭＳ Ｐゴシック" charset="-128"/>
              <a:cs typeface="Calibri"/>
            </a:endParaRPr>
          </a:p>
          <a:p>
            <a:pPr marL="0" indent="0">
              <a:buNone/>
              <a:defRPr/>
            </a:pPr>
            <a:r>
              <a:rPr lang="en-US" sz="3600" b="1" u="sng" dirty="0">
                <a:ea typeface="ＭＳ Ｐゴシック" charset="-128"/>
                <a:cs typeface="Calibri"/>
              </a:rPr>
              <a:t>D</a:t>
            </a:r>
            <a:r>
              <a:rPr lang="en-US" sz="3600" dirty="0">
                <a:ea typeface="ＭＳ Ｐゴシック" charset="-128"/>
                <a:cs typeface="Calibri"/>
              </a:rPr>
              <a:t>rug </a:t>
            </a:r>
            <a:r>
              <a:rPr lang="en-US" sz="3600" b="1" u="sng" dirty="0">
                <a:ea typeface="ＭＳ Ｐゴシック" charset="-128"/>
                <a:cs typeface="Calibri"/>
              </a:rPr>
              <a:t>R</a:t>
            </a:r>
            <a:r>
              <a:rPr lang="en-US" sz="3600" dirty="0">
                <a:ea typeface="ＭＳ Ｐゴシック" charset="-128"/>
                <a:cs typeface="Calibri"/>
              </a:rPr>
              <a:t>emoval </a:t>
            </a:r>
          </a:p>
          <a:p>
            <a:pPr marL="0" indent="0">
              <a:buNone/>
              <a:defRPr/>
            </a:pPr>
            <a:r>
              <a:rPr lang="en-US" dirty="0">
                <a:solidFill>
                  <a:srgbClr val="009EC2"/>
                </a:solidFill>
                <a:ea typeface="ＭＳ Ｐゴシック" charset="-128"/>
                <a:cs typeface="Calibri"/>
              </a:rPr>
              <a:t>SATs and stopping benzodiazepines/narcotics</a:t>
            </a:r>
          </a:p>
          <a:p>
            <a:pPr>
              <a:defRPr/>
            </a:pPr>
            <a:endParaRPr lang="en-US" b="1" dirty="0">
              <a:solidFill>
                <a:srgbClr val="1BFF2B"/>
              </a:solidFill>
              <a:ea typeface="ＭＳ Ｐゴシック" charset="-128"/>
              <a:cs typeface="Calibri"/>
            </a:endParaRPr>
          </a:p>
          <a:p>
            <a:pPr marL="0" indent="0">
              <a:buNone/>
              <a:defRPr/>
            </a:pPr>
            <a:r>
              <a:rPr lang="en-US" sz="3600" b="1" u="sng" dirty="0">
                <a:ea typeface="ＭＳ Ｐゴシック" charset="-128"/>
                <a:cs typeface="Calibri"/>
              </a:rPr>
              <a:t>E</a:t>
            </a:r>
            <a:r>
              <a:rPr lang="en-US" sz="3600" dirty="0">
                <a:ea typeface="ＭＳ Ｐゴシック" charset="-128"/>
                <a:cs typeface="Calibri"/>
              </a:rPr>
              <a:t>nvironment </a:t>
            </a:r>
          </a:p>
          <a:p>
            <a:pPr marL="0" indent="0">
              <a:buNone/>
              <a:defRPr/>
            </a:pPr>
            <a:r>
              <a:rPr lang="en-US" dirty="0">
                <a:solidFill>
                  <a:srgbClr val="009EC2"/>
                </a:solidFill>
                <a:ea typeface="ＭＳ Ｐゴシック" charset="-128"/>
                <a:cs typeface="Calibri"/>
              </a:rPr>
              <a:t>Immobilization, sleep and day/night, hearing aids, glasses, noise</a:t>
            </a:r>
            <a:endParaRPr lang="en-US" b="1" kern="0" dirty="0">
              <a:solidFill>
                <a:srgbClr val="009EC2"/>
              </a:solidFill>
              <a:ea typeface="ＭＳ Ｐゴシック" charset="-128"/>
              <a:cs typeface="Calibri"/>
            </a:endParaRPr>
          </a:p>
          <a:p>
            <a:endParaRPr lang="en-US" dirty="0"/>
          </a:p>
        </p:txBody>
      </p:sp>
      <p:pic>
        <p:nvPicPr>
          <p:cNvPr id="3" name="Picture 2" descr="Photograph of Beats by Dre headphones and box." title="Beats by Dr. D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03" y="1295400"/>
            <a:ext cx="3923580" cy="4543975"/>
          </a:xfrm>
          <a:prstGeom prst="rect">
            <a:avLst/>
          </a:prstGeom>
        </p:spPr>
      </p:pic>
      <p:sp>
        <p:nvSpPr>
          <p:cNvPr id="4" name="TextBox 3"/>
          <p:cNvSpPr txBox="1"/>
          <p:nvPr/>
        </p:nvSpPr>
        <p:spPr>
          <a:xfrm>
            <a:off x="527494" y="5839375"/>
            <a:ext cx="4105797" cy="246221"/>
          </a:xfrm>
          <a:prstGeom prst="rect">
            <a:avLst/>
          </a:prstGeom>
          <a:noFill/>
        </p:spPr>
        <p:txBody>
          <a:bodyPr wrap="square" rtlCol="0">
            <a:spAutoFit/>
          </a:bodyPr>
          <a:lstStyle/>
          <a:p>
            <a:r>
              <a:rPr lang="en-US" sz="1000" dirty="0" smtClean="0"/>
              <a:t>“</a:t>
            </a:r>
            <a:r>
              <a:rPr lang="en-US" sz="1000" dirty="0" smtClean="0">
                <a:solidFill>
                  <a:srgbClr val="009EC2"/>
                </a:solidFill>
                <a:hlinkClick r:id="rId3"/>
              </a:rPr>
              <a:t>Monster beats by dre studio</a:t>
            </a:r>
            <a:r>
              <a:rPr lang="en-US" sz="1000" dirty="0" smtClean="0"/>
              <a:t>” by foeoc kannilc, licensed under </a:t>
            </a:r>
            <a:r>
              <a:rPr lang="en-US" sz="1000" dirty="0" smtClean="0">
                <a:hlinkClick r:id="rId4"/>
              </a:rPr>
              <a:t>CC BY 2.0 </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Table of outcomes, pre-QI, post-QI, and p-values. The outcomes are days with any benzodiazepine use, days alert (RASS -1 to +1), physical/occupational therapy (PT/OT) in medical ICU, Number of PT/OT treatments in ICU, days without delirium, days of delirium in ICU, and days of coma." title="JHM Quality Improvement Project"/>
          <p:cNvGraphicFramePr>
            <a:graphicFrameLocks noGrp="1"/>
          </p:cNvGraphicFramePr>
          <p:nvPr>
            <p:extLst>
              <p:ext uri="{D42A27DB-BD31-4B8C-83A1-F6EECF244321}">
                <p14:modId xmlns:p14="http://schemas.microsoft.com/office/powerpoint/2010/main" val="288041389"/>
              </p:ext>
            </p:extLst>
          </p:nvPr>
        </p:nvGraphicFramePr>
        <p:xfrm>
          <a:off x="311150" y="1564297"/>
          <a:ext cx="8305800" cy="3499916"/>
        </p:xfrm>
        <a:graphic>
          <a:graphicData uri="http://schemas.openxmlformats.org/drawingml/2006/table">
            <a:tbl>
              <a:tblPr firstRow="1" bandRow="1">
                <a:tableStyleId>{5C22544A-7EE6-4342-B048-85BDC9FD1C3A}</a:tableStyleId>
              </a:tblPr>
              <a:tblGrid>
                <a:gridCol w="4572000"/>
                <a:gridCol w="1244600"/>
                <a:gridCol w="1244600"/>
                <a:gridCol w="1244600"/>
              </a:tblGrid>
              <a:tr h="640017">
                <a:tc>
                  <a:txBody>
                    <a:bodyPr/>
                    <a:lstStyle/>
                    <a:p>
                      <a:pPr algn="ctr"/>
                      <a:r>
                        <a:rPr lang="en-US" sz="1800" dirty="0" smtClean="0"/>
                        <a:t>Outcome</a:t>
                      </a:r>
                      <a:endParaRPr lang="en-US" sz="1800" b="0" dirty="0">
                        <a:solidFill>
                          <a:srgbClr val="FFFFFF"/>
                        </a:solidFill>
                        <a:latin typeface="Arial"/>
                        <a:cs typeface="Arial"/>
                      </a:endParaRPr>
                    </a:p>
                  </a:txBody>
                  <a:tcPr marT="45716" marB="45716" anchor="b"/>
                </a:tc>
                <a:tc>
                  <a:txBody>
                    <a:bodyPr/>
                    <a:lstStyle/>
                    <a:p>
                      <a:pPr algn="ctr"/>
                      <a:r>
                        <a:rPr lang="en-US" sz="1800" dirty="0" smtClean="0"/>
                        <a:t>Pre-QI (n=27)</a:t>
                      </a:r>
                      <a:endParaRPr lang="en-US" sz="1800" b="0" dirty="0">
                        <a:solidFill>
                          <a:srgbClr val="FFFFFF"/>
                        </a:solidFill>
                        <a:latin typeface="Arial"/>
                        <a:cs typeface="Arial"/>
                      </a:endParaRPr>
                    </a:p>
                  </a:txBody>
                  <a:tcPr marT="45716" marB="45716"/>
                </a:tc>
                <a:tc>
                  <a:txBody>
                    <a:bodyPr/>
                    <a:lstStyle/>
                    <a:p>
                      <a:pPr algn="ctr"/>
                      <a:r>
                        <a:rPr lang="en-US" sz="1800" dirty="0" smtClean="0"/>
                        <a:t>Post-QI (n=30)</a:t>
                      </a:r>
                      <a:endParaRPr lang="en-US" sz="1800" b="0" dirty="0">
                        <a:solidFill>
                          <a:srgbClr val="FFFFFF"/>
                        </a:solidFill>
                        <a:latin typeface="Arial"/>
                        <a:cs typeface="Arial"/>
                      </a:endParaRPr>
                    </a:p>
                  </a:txBody>
                  <a:tcPr marT="45716" marB="45716"/>
                </a:tc>
                <a:tc>
                  <a:txBody>
                    <a:bodyPr/>
                    <a:lstStyle/>
                    <a:p>
                      <a:pPr algn="ctr"/>
                      <a:r>
                        <a:rPr lang="en-US" sz="1800" dirty="0" smtClean="0"/>
                        <a:t>P-value</a:t>
                      </a:r>
                      <a:endParaRPr lang="en-US" sz="1800" b="0" dirty="0">
                        <a:solidFill>
                          <a:srgbClr val="FFFFFF"/>
                        </a:solidFill>
                        <a:latin typeface="Arial"/>
                        <a:cs typeface="Arial"/>
                      </a:endParaRPr>
                    </a:p>
                  </a:txBody>
                  <a:tcPr marT="45716" marB="45716" anchor="b"/>
                </a:tc>
              </a:tr>
              <a:tr h="370804">
                <a:tc>
                  <a:txBody>
                    <a:bodyPr/>
                    <a:lstStyle/>
                    <a:p>
                      <a:r>
                        <a:rPr lang="en-US" sz="1800" dirty="0" smtClean="0"/>
                        <a:t>Days</a:t>
                      </a:r>
                      <a:r>
                        <a:rPr lang="en-US" sz="1800" baseline="0" dirty="0" smtClean="0"/>
                        <a:t> with any benzodiazepine use*</a:t>
                      </a:r>
                      <a:endParaRPr lang="en-US" sz="1800" b="0" dirty="0">
                        <a:solidFill>
                          <a:schemeClr val="tx1"/>
                        </a:solidFill>
                        <a:latin typeface="Arial"/>
                        <a:cs typeface="Arial"/>
                      </a:endParaRPr>
                    </a:p>
                  </a:txBody>
                  <a:tcPr marT="45716" marB="45716"/>
                </a:tc>
                <a:tc>
                  <a:txBody>
                    <a:bodyPr/>
                    <a:lstStyle/>
                    <a:p>
                      <a:pPr algn="ctr"/>
                      <a:r>
                        <a:rPr lang="en-US" sz="1800" dirty="0" smtClean="0"/>
                        <a:t>150 (50%)</a:t>
                      </a:r>
                      <a:endParaRPr lang="en-US" sz="1800" b="0" dirty="0">
                        <a:solidFill>
                          <a:schemeClr val="tx1"/>
                        </a:solidFill>
                        <a:latin typeface="Arial"/>
                        <a:cs typeface="Arial"/>
                      </a:endParaRPr>
                    </a:p>
                  </a:txBody>
                  <a:tcPr marT="45716" marB="45716"/>
                </a:tc>
                <a:tc>
                  <a:txBody>
                    <a:bodyPr/>
                    <a:lstStyle/>
                    <a:p>
                      <a:pPr algn="ctr"/>
                      <a:r>
                        <a:rPr lang="en-US" sz="1800" dirty="0" smtClean="0"/>
                        <a:t>118</a:t>
                      </a:r>
                      <a:r>
                        <a:rPr lang="en-US" sz="1800" baseline="0" dirty="0" smtClean="0"/>
                        <a:t> (26%)</a:t>
                      </a:r>
                      <a:endParaRPr lang="en-US" sz="1800" b="0" dirty="0">
                        <a:solidFill>
                          <a:schemeClr val="tx1"/>
                        </a:solidFill>
                        <a:latin typeface="Arial"/>
                        <a:cs typeface="Arial"/>
                      </a:endParaRPr>
                    </a:p>
                  </a:txBody>
                  <a:tcPr marT="45716" marB="45716"/>
                </a:tc>
                <a:tc>
                  <a:txBody>
                    <a:bodyPr/>
                    <a:lstStyle/>
                    <a:p>
                      <a:pPr algn="ctr"/>
                      <a:r>
                        <a:rPr lang="en-US" sz="1800" dirty="0" smtClean="0"/>
                        <a:t>.002</a:t>
                      </a:r>
                      <a:endParaRPr lang="en-US" sz="1800" b="0" dirty="0">
                        <a:solidFill>
                          <a:schemeClr val="tx1"/>
                        </a:solidFill>
                        <a:latin typeface="Arial"/>
                        <a:cs typeface="Arial"/>
                      </a:endParaRPr>
                    </a:p>
                  </a:txBody>
                  <a:tcPr marT="45716" marB="45716"/>
                </a:tc>
              </a:tr>
              <a:tr h="370804">
                <a:tc>
                  <a:txBody>
                    <a:bodyPr/>
                    <a:lstStyle/>
                    <a:p>
                      <a:r>
                        <a:rPr lang="en-US" sz="1800" dirty="0" smtClean="0"/>
                        <a:t>Days</a:t>
                      </a:r>
                      <a:r>
                        <a:rPr lang="en-US" sz="1800" baseline="0" dirty="0" smtClean="0"/>
                        <a:t> alert (RASS -1 to +1)</a:t>
                      </a:r>
                      <a:endParaRPr lang="en-US" sz="1800" b="0" dirty="0">
                        <a:solidFill>
                          <a:schemeClr val="tx1"/>
                        </a:solidFill>
                        <a:latin typeface="Arial"/>
                        <a:cs typeface="Arial"/>
                      </a:endParaRPr>
                    </a:p>
                  </a:txBody>
                  <a:tcPr marT="45716" marB="45716"/>
                </a:tc>
                <a:tc>
                  <a:txBody>
                    <a:bodyPr/>
                    <a:lstStyle/>
                    <a:p>
                      <a:pPr algn="ctr"/>
                      <a:r>
                        <a:rPr lang="en-US" sz="1800" dirty="0" smtClean="0"/>
                        <a:t>88 (30%)</a:t>
                      </a:r>
                      <a:endParaRPr lang="en-US" sz="1800" b="0" dirty="0">
                        <a:solidFill>
                          <a:schemeClr val="tx1"/>
                        </a:solidFill>
                        <a:latin typeface="Arial"/>
                        <a:cs typeface="Arial"/>
                      </a:endParaRPr>
                    </a:p>
                  </a:txBody>
                  <a:tcPr marT="45716" marB="45716"/>
                </a:tc>
                <a:tc>
                  <a:txBody>
                    <a:bodyPr/>
                    <a:lstStyle/>
                    <a:p>
                      <a:pPr algn="ctr"/>
                      <a:r>
                        <a:rPr lang="en-US" sz="1800" dirty="0" smtClean="0"/>
                        <a:t>311 (67%)</a:t>
                      </a:r>
                      <a:endParaRPr lang="en-US" sz="1800" b="0" dirty="0">
                        <a:solidFill>
                          <a:schemeClr val="tx1"/>
                        </a:solidFill>
                        <a:latin typeface="Arial"/>
                        <a:cs typeface="Arial"/>
                      </a:endParaRPr>
                    </a:p>
                  </a:txBody>
                  <a:tcPr marT="45716" marB="45716"/>
                </a:tc>
                <a:tc>
                  <a:txBody>
                    <a:bodyPr/>
                    <a:lstStyle/>
                    <a:p>
                      <a:pPr algn="ctr"/>
                      <a:r>
                        <a:rPr lang="en-US" sz="1800" dirty="0" smtClean="0"/>
                        <a:t>&lt;.001</a:t>
                      </a:r>
                      <a:endParaRPr lang="en-US" sz="1800" b="0" dirty="0">
                        <a:solidFill>
                          <a:schemeClr val="tx1"/>
                        </a:solidFill>
                        <a:latin typeface="Arial"/>
                        <a:cs typeface="Arial"/>
                      </a:endParaRPr>
                    </a:p>
                  </a:txBody>
                  <a:tcPr marT="45716" marB="45716"/>
                </a:tc>
              </a:tr>
              <a:tr h="370804">
                <a:tc>
                  <a:txBody>
                    <a:bodyPr/>
                    <a:lstStyle/>
                    <a:p>
                      <a:r>
                        <a:rPr lang="en-US" sz="1800" dirty="0" smtClean="0"/>
                        <a:t>Physical/occupational</a:t>
                      </a:r>
                      <a:r>
                        <a:rPr lang="en-US" sz="1800" baseline="0" dirty="0" smtClean="0"/>
                        <a:t> therapy (PT/OT) in medical ICU</a:t>
                      </a:r>
                      <a:endParaRPr lang="en-US" sz="1800" b="0" dirty="0">
                        <a:solidFill>
                          <a:schemeClr val="tx1"/>
                        </a:solidFill>
                        <a:latin typeface="Arial"/>
                        <a:cs typeface="Arial"/>
                      </a:endParaRPr>
                    </a:p>
                  </a:txBody>
                  <a:tcPr marT="45716" marB="45716"/>
                </a:tc>
                <a:tc>
                  <a:txBody>
                    <a:bodyPr/>
                    <a:lstStyle/>
                    <a:p>
                      <a:pPr algn="ctr"/>
                      <a:r>
                        <a:rPr lang="en-US" sz="1800" dirty="0" smtClean="0"/>
                        <a:t>19 (70%)</a:t>
                      </a:r>
                      <a:endParaRPr lang="en-US" sz="1800" b="0" dirty="0">
                        <a:solidFill>
                          <a:schemeClr val="tx1"/>
                        </a:solidFill>
                        <a:latin typeface="Arial"/>
                        <a:cs typeface="Arial"/>
                      </a:endParaRPr>
                    </a:p>
                  </a:txBody>
                  <a:tcPr marT="45716" marB="45716"/>
                </a:tc>
                <a:tc>
                  <a:txBody>
                    <a:bodyPr/>
                    <a:lstStyle/>
                    <a:p>
                      <a:pPr algn="ctr"/>
                      <a:r>
                        <a:rPr lang="en-US" sz="1800" dirty="0" smtClean="0"/>
                        <a:t>28 (93%)</a:t>
                      </a:r>
                      <a:endParaRPr lang="en-US" sz="1800" b="0" dirty="0">
                        <a:solidFill>
                          <a:schemeClr val="tx1"/>
                        </a:solidFill>
                        <a:latin typeface="Arial"/>
                        <a:cs typeface="Arial"/>
                      </a:endParaRPr>
                    </a:p>
                  </a:txBody>
                  <a:tcPr marT="45716" marB="45716"/>
                </a:tc>
                <a:tc>
                  <a:txBody>
                    <a:bodyPr/>
                    <a:lstStyle/>
                    <a:p>
                      <a:pPr algn="ctr"/>
                      <a:r>
                        <a:rPr lang="en-US" sz="1800" dirty="0" smtClean="0"/>
                        <a:t>.040</a:t>
                      </a:r>
                      <a:endParaRPr lang="en-US" sz="1800" b="0" dirty="0">
                        <a:solidFill>
                          <a:schemeClr val="tx1"/>
                        </a:solidFill>
                        <a:latin typeface="Arial"/>
                        <a:cs typeface="Arial"/>
                      </a:endParaRPr>
                    </a:p>
                  </a:txBody>
                  <a:tcPr marT="45716" marB="45716"/>
                </a:tc>
              </a:tr>
              <a:tr h="370804">
                <a:tc>
                  <a:txBody>
                    <a:bodyPr/>
                    <a:lstStyle/>
                    <a:p>
                      <a:r>
                        <a:rPr lang="en-US" sz="1800" dirty="0" smtClean="0"/>
                        <a:t>Number of PT/OT treatments in</a:t>
                      </a:r>
                      <a:r>
                        <a:rPr lang="en-US" sz="1800" baseline="0" dirty="0" smtClean="0"/>
                        <a:t> ICU</a:t>
                      </a:r>
                      <a:endParaRPr lang="en-US" sz="1800" b="0" dirty="0">
                        <a:solidFill>
                          <a:schemeClr val="tx1"/>
                        </a:solidFill>
                        <a:latin typeface="Arial"/>
                        <a:cs typeface="Arial"/>
                      </a:endParaRPr>
                    </a:p>
                  </a:txBody>
                  <a:tcPr marT="45716" marB="45716"/>
                </a:tc>
                <a:tc>
                  <a:txBody>
                    <a:bodyPr/>
                    <a:lstStyle/>
                    <a:p>
                      <a:pPr algn="ctr"/>
                      <a:r>
                        <a:rPr lang="en-US" sz="1800" dirty="0" smtClean="0"/>
                        <a:t>1 (0-3)</a:t>
                      </a:r>
                      <a:endParaRPr lang="en-US" sz="1800" b="0" dirty="0">
                        <a:solidFill>
                          <a:schemeClr val="tx1"/>
                        </a:solidFill>
                        <a:latin typeface="Arial"/>
                        <a:cs typeface="Arial"/>
                      </a:endParaRPr>
                    </a:p>
                  </a:txBody>
                  <a:tcPr marT="45716" marB="45716"/>
                </a:tc>
                <a:tc>
                  <a:txBody>
                    <a:bodyPr/>
                    <a:lstStyle/>
                    <a:p>
                      <a:pPr algn="ctr"/>
                      <a:r>
                        <a:rPr lang="en-US" sz="1800" dirty="0" smtClean="0"/>
                        <a:t>7 (3-15)</a:t>
                      </a:r>
                      <a:endParaRPr lang="en-US" sz="1800" b="0" dirty="0">
                        <a:solidFill>
                          <a:schemeClr val="tx1"/>
                        </a:solidFill>
                        <a:latin typeface="Arial"/>
                        <a:cs typeface="Arial"/>
                      </a:endParaRPr>
                    </a:p>
                  </a:txBody>
                  <a:tcPr marT="45716" marB="45716"/>
                </a:tc>
                <a:tc>
                  <a:txBody>
                    <a:bodyPr/>
                    <a:lstStyle/>
                    <a:p>
                      <a:pPr algn="ctr"/>
                      <a:r>
                        <a:rPr lang="en-US" sz="1800" dirty="0" smtClean="0"/>
                        <a:t>&lt;.001</a:t>
                      </a:r>
                      <a:endParaRPr lang="en-US" sz="1800" b="0" dirty="0">
                        <a:solidFill>
                          <a:schemeClr val="tx1"/>
                        </a:solidFill>
                        <a:latin typeface="Arial"/>
                        <a:cs typeface="Arial"/>
                      </a:endParaRPr>
                    </a:p>
                  </a:txBody>
                  <a:tcPr marT="45716" marB="45716"/>
                </a:tc>
              </a:tr>
              <a:tr h="370804">
                <a:tc>
                  <a:txBody>
                    <a:bodyPr/>
                    <a:lstStyle/>
                    <a:p>
                      <a:r>
                        <a:rPr lang="en-US" sz="1800" dirty="0" smtClean="0"/>
                        <a:t>Days</a:t>
                      </a:r>
                      <a:r>
                        <a:rPr lang="en-US" sz="1800" baseline="0" dirty="0" smtClean="0"/>
                        <a:t> without delirium</a:t>
                      </a:r>
                      <a:endParaRPr lang="en-US" sz="1800" b="0" dirty="0">
                        <a:solidFill>
                          <a:schemeClr val="tx1"/>
                        </a:solidFill>
                        <a:latin typeface="Arial"/>
                        <a:cs typeface="Arial"/>
                      </a:endParaRPr>
                    </a:p>
                  </a:txBody>
                  <a:tcPr marT="45716" marB="45716"/>
                </a:tc>
                <a:tc>
                  <a:txBody>
                    <a:bodyPr/>
                    <a:lstStyle/>
                    <a:p>
                      <a:pPr algn="ctr"/>
                      <a:r>
                        <a:rPr lang="en-US" sz="1800" dirty="0" smtClean="0"/>
                        <a:t>61 (21%)</a:t>
                      </a:r>
                      <a:endParaRPr lang="en-US" sz="1800" b="0" dirty="0">
                        <a:solidFill>
                          <a:schemeClr val="tx1"/>
                        </a:solidFill>
                        <a:latin typeface="Arial"/>
                        <a:cs typeface="Arial"/>
                      </a:endParaRPr>
                    </a:p>
                  </a:txBody>
                  <a:tcPr marT="45716" marB="45716"/>
                </a:tc>
                <a:tc>
                  <a:txBody>
                    <a:bodyPr/>
                    <a:lstStyle/>
                    <a:p>
                      <a:pPr algn="ctr"/>
                      <a:r>
                        <a:rPr lang="en-US" sz="1800" dirty="0" smtClean="0"/>
                        <a:t>243 (53%)</a:t>
                      </a:r>
                      <a:endParaRPr lang="en-US" sz="1800" b="0" dirty="0">
                        <a:solidFill>
                          <a:schemeClr val="tx1"/>
                        </a:solidFill>
                        <a:latin typeface="Arial"/>
                        <a:cs typeface="Arial"/>
                      </a:endParaRPr>
                    </a:p>
                  </a:txBody>
                  <a:tcPr marT="45716" marB="45716"/>
                </a:tc>
                <a:tc>
                  <a:txBody>
                    <a:bodyPr/>
                    <a:lstStyle/>
                    <a:p>
                      <a:pPr algn="ctr"/>
                      <a:r>
                        <a:rPr lang="en-US" sz="1800" dirty="0" smtClean="0"/>
                        <a:t>.003</a:t>
                      </a:r>
                      <a:endParaRPr lang="en-US" sz="1800" b="0" dirty="0">
                        <a:solidFill>
                          <a:schemeClr val="tx1"/>
                        </a:solidFill>
                        <a:latin typeface="Arial"/>
                        <a:cs typeface="Arial"/>
                      </a:endParaRPr>
                    </a:p>
                  </a:txBody>
                  <a:tcPr marT="45716" marB="45716"/>
                </a:tc>
              </a:tr>
              <a:tr h="365724">
                <a:tc>
                  <a:txBody>
                    <a:bodyPr/>
                    <a:lstStyle/>
                    <a:p>
                      <a:r>
                        <a:rPr lang="en-US" sz="1800" dirty="0" smtClean="0"/>
                        <a:t>Days</a:t>
                      </a:r>
                      <a:r>
                        <a:rPr lang="en-US" sz="1800" baseline="0" dirty="0" smtClean="0"/>
                        <a:t> of delirium in ICU</a:t>
                      </a:r>
                      <a:endParaRPr lang="en-US" sz="1800" b="0" dirty="0">
                        <a:solidFill>
                          <a:schemeClr val="tx1"/>
                        </a:solidFill>
                        <a:latin typeface="Arial"/>
                        <a:cs typeface="Arial"/>
                      </a:endParaRPr>
                    </a:p>
                  </a:txBody>
                  <a:tcPr marT="45716" marB="45716"/>
                </a:tc>
                <a:tc>
                  <a:txBody>
                    <a:bodyPr/>
                    <a:lstStyle/>
                    <a:p>
                      <a:pPr algn="ctr"/>
                      <a:r>
                        <a:rPr lang="en-US" sz="1800" dirty="0" smtClean="0"/>
                        <a:t>107 (36%)</a:t>
                      </a:r>
                      <a:endParaRPr lang="en-US" sz="1800" b="0" dirty="0">
                        <a:solidFill>
                          <a:schemeClr val="tx1"/>
                        </a:solidFill>
                        <a:latin typeface="Arial"/>
                        <a:cs typeface="Arial"/>
                      </a:endParaRPr>
                    </a:p>
                  </a:txBody>
                  <a:tcPr marT="45716" marB="45716"/>
                </a:tc>
                <a:tc>
                  <a:txBody>
                    <a:bodyPr/>
                    <a:lstStyle/>
                    <a:p>
                      <a:pPr algn="ctr"/>
                      <a:r>
                        <a:rPr lang="en-US" sz="1800" dirty="0" smtClean="0"/>
                        <a:t>125 (28%)</a:t>
                      </a:r>
                      <a:endParaRPr lang="en-US" sz="1800" b="0" dirty="0">
                        <a:solidFill>
                          <a:schemeClr val="tx1"/>
                        </a:solidFill>
                        <a:latin typeface="Arial"/>
                        <a:cs typeface="Arial"/>
                      </a:endParaRPr>
                    </a:p>
                  </a:txBody>
                  <a:tcPr marT="45716" marB="45716"/>
                </a:tc>
                <a:tc>
                  <a:txBody>
                    <a:bodyPr/>
                    <a:lstStyle/>
                    <a:p>
                      <a:pPr algn="ctr"/>
                      <a:endParaRPr lang="en-US" sz="1800" b="0" dirty="0">
                        <a:solidFill>
                          <a:schemeClr val="tx1"/>
                        </a:solidFill>
                        <a:latin typeface="Arial"/>
                        <a:cs typeface="Arial"/>
                      </a:endParaRPr>
                    </a:p>
                  </a:txBody>
                  <a:tcPr marT="45716" marB="45716"/>
                </a:tc>
              </a:tr>
              <a:tr h="370804">
                <a:tc>
                  <a:txBody>
                    <a:bodyPr/>
                    <a:lstStyle/>
                    <a:p>
                      <a:r>
                        <a:rPr lang="en-US" sz="1800" dirty="0" smtClean="0"/>
                        <a:t>Days</a:t>
                      </a:r>
                      <a:r>
                        <a:rPr lang="en-US" sz="1800" baseline="0" dirty="0" smtClean="0"/>
                        <a:t> of coma</a:t>
                      </a:r>
                      <a:endParaRPr lang="en-US" sz="1800" b="0" dirty="0">
                        <a:solidFill>
                          <a:schemeClr val="tx1"/>
                        </a:solidFill>
                        <a:latin typeface="Arial"/>
                        <a:cs typeface="Arial"/>
                      </a:endParaRPr>
                    </a:p>
                  </a:txBody>
                  <a:tcPr marT="45716" marB="45716"/>
                </a:tc>
                <a:tc>
                  <a:txBody>
                    <a:bodyPr/>
                    <a:lstStyle/>
                    <a:p>
                      <a:pPr algn="ctr"/>
                      <a:r>
                        <a:rPr lang="en-US" sz="1800" dirty="0" smtClean="0"/>
                        <a:t>129 (43%)</a:t>
                      </a:r>
                      <a:endParaRPr lang="en-US" sz="1800" b="0" dirty="0">
                        <a:solidFill>
                          <a:schemeClr val="tx1"/>
                        </a:solidFill>
                        <a:latin typeface="Arial"/>
                        <a:cs typeface="Arial"/>
                      </a:endParaRPr>
                    </a:p>
                  </a:txBody>
                  <a:tcPr marT="45716" marB="45716"/>
                </a:tc>
                <a:tc>
                  <a:txBody>
                    <a:bodyPr/>
                    <a:lstStyle/>
                    <a:p>
                      <a:pPr algn="ctr"/>
                      <a:r>
                        <a:rPr lang="en-US" sz="1800" dirty="0" smtClean="0"/>
                        <a:t>86 (19%)</a:t>
                      </a:r>
                      <a:endParaRPr lang="en-US" sz="1800" b="0" dirty="0">
                        <a:solidFill>
                          <a:schemeClr val="tx1"/>
                        </a:solidFill>
                        <a:latin typeface="Arial"/>
                        <a:cs typeface="Arial"/>
                      </a:endParaRPr>
                    </a:p>
                  </a:txBody>
                  <a:tcPr marT="45716" marB="45716"/>
                </a:tc>
                <a:tc>
                  <a:txBody>
                    <a:bodyPr/>
                    <a:lstStyle/>
                    <a:p>
                      <a:pPr algn="ctr"/>
                      <a:endParaRPr lang="en-US" sz="1800" b="0" dirty="0">
                        <a:solidFill>
                          <a:schemeClr val="tx1"/>
                        </a:solidFill>
                        <a:latin typeface="Arial"/>
                        <a:cs typeface="Arial"/>
                      </a:endParaRPr>
                    </a:p>
                  </a:txBody>
                  <a:tcPr marT="45716" marB="45716"/>
                </a:tc>
              </a:tr>
            </a:tbl>
          </a:graphicData>
        </a:graphic>
      </p:graphicFrame>
      <p:sp>
        <p:nvSpPr>
          <p:cNvPr id="152614" name="Text Box 39"/>
          <p:cNvSpPr txBox="1">
            <a:spLocks noChangeArrowheads="1"/>
          </p:cNvSpPr>
          <p:nvPr/>
        </p:nvSpPr>
        <p:spPr bwMode="auto">
          <a:xfrm>
            <a:off x="76200" y="152400"/>
            <a:ext cx="8775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dirty="0" smtClean="0">
                <a:solidFill>
                  <a:srgbClr val="FFFFFF"/>
                </a:solidFill>
                <a:latin typeface="+mj-lt"/>
                <a:ea typeface="Eurostile"/>
                <a:cs typeface="Arial" panose="020B0604020202020204" pitchFamily="34" charset="0"/>
              </a:rPr>
              <a:t>Johns Hopkins Medicine Quality Improvement (QI) Project</a:t>
            </a:r>
            <a:r>
              <a:rPr lang="en-US" altLang="en-US" sz="2800" baseline="30000" dirty="0">
                <a:solidFill>
                  <a:srgbClr val="FFFFFF"/>
                </a:solidFill>
                <a:latin typeface="+mj-lt"/>
                <a:ea typeface="Eurostile"/>
                <a:cs typeface="Arial" panose="020B0604020202020204" pitchFamily="34" charset="0"/>
              </a:rPr>
              <a:t>9</a:t>
            </a:r>
          </a:p>
        </p:txBody>
      </p:sp>
      <p:sp>
        <p:nvSpPr>
          <p:cNvPr id="152616" name="TextBox 4"/>
          <p:cNvSpPr txBox="1">
            <a:spLocks noChangeArrowheads="1"/>
          </p:cNvSpPr>
          <p:nvPr/>
        </p:nvSpPr>
        <p:spPr bwMode="auto">
          <a:xfrm>
            <a:off x="457200" y="5159886"/>
            <a:ext cx="7684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latin typeface="+mn-lt"/>
                <a:ea typeface="ＭＳ Ｐゴシック" panose="020B0600070205080204" pitchFamily="34" charset="-128"/>
              </a:rPr>
              <a:t>* </a:t>
            </a:r>
            <a:r>
              <a:rPr lang="en-US" altLang="en-US" dirty="0">
                <a:latin typeface="+mn-lt"/>
                <a:ea typeface="ＭＳ Ｐゴシック" panose="020B0600070205080204" pitchFamily="34" charset="-128"/>
              </a:rPr>
              <a:t>Benzodiazepine dose (median midazolam </a:t>
            </a:r>
            <a:r>
              <a:rPr lang="en-US" altLang="en-US" dirty="0" smtClean="0">
                <a:latin typeface="+mn-lt"/>
                <a:ea typeface="ＭＳ Ｐゴシック" panose="020B0600070205080204" pitchFamily="34" charset="-128"/>
              </a:rPr>
              <a:t>mg) </a:t>
            </a:r>
            <a:r>
              <a:rPr lang="en-US" altLang="en-US" dirty="0">
                <a:latin typeface="+mn-lt"/>
                <a:ea typeface="ＭＳ Ｐゴシック" panose="020B0600070205080204" pitchFamily="34" charset="-128"/>
              </a:rPr>
              <a:t>from </a:t>
            </a:r>
            <a:r>
              <a:rPr lang="en-US" altLang="en-US" dirty="0" smtClean="0">
                <a:latin typeface="+mn-lt"/>
                <a:ea typeface="ＭＳ Ｐゴシック" panose="020B0600070205080204" pitchFamily="34" charset="-128"/>
              </a:rPr>
              <a:t>47 mg </a:t>
            </a:r>
            <a:r>
              <a:rPr lang="en-US" altLang="en-US" dirty="0">
                <a:latin typeface="+mn-lt"/>
                <a:ea typeface="ＭＳ Ｐゴシック" panose="020B0600070205080204" pitchFamily="34" charset="-128"/>
              </a:rPr>
              <a:t>down to 15 mg/day</a:t>
            </a:r>
            <a:endParaRPr lang="en-US" altLang="en-US" sz="2400" dirty="0">
              <a:latin typeface="+mn-lt"/>
              <a:ea typeface="ＭＳ Ｐゴシック" panose="020B0600070205080204" pitchFamily="34" charset="-128"/>
            </a:endParaRPr>
          </a:p>
        </p:txBody>
      </p:sp>
      <p:sp>
        <p:nvSpPr>
          <p:cNvPr id="3" name="TextBox 2"/>
          <p:cNvSpPr txBox="1"/>
          <p:nvPr/>
        </p:nvSpPr>
        <p:spPr>
          <a:xfrm>
            <a:off x="184638" y="1099292"/>
            <a:ext cx="8229600" cy="738664"/>
          </a:xfrm>
          <a:prstGeom prst="rect">
            <a:avLst/>
          </a:prstGeom>
          <a:noFill/>
        </p:spPr>
        <p:txBody>
          <a:bodyPr wrap="square" rtlCol="0">
            <a:spAutoFit/>
          </a:bodyPr>
          <a:lstStyle/>
          <a:p>
            <a:pPr algn="ctr"/>
            <a:r>
              <a:rPr lang="en-US" altLang="en-US" sz="2400" dirty="0" smtClean="0">
                <a:ea typeface="Eurostile"/>
                <a:cs typeface="Arial" panose="020B0604020202020204" pitchFamily="34" charset="0"/>
              </a:rPr>
              <a:t>Reduced delirium via fewer </a:t>
            </a:r>
            <a:r>
              <a:rPr lang="en-US" altLang="en-US" sz="2400" dirty="0">
                <a:ea typeface="Eurostile"/>
                <a:cs typeface="Arial" panose="020B0604020202020204" pitchFamily="34" charset="0"/>
              </a:rPr>
              <a:t>benzodiazepines and more mobility</a:t>
            </a:r>
          </a:p>
          <a:p>
            <a:endParaRPr lang="en-US" dirty="0"/>
          </a:p>
        </p:txBody>
      </p:sp>
      <p:sp>
        <p:nvSpPr>
          <p:cNvPr id="4" name="TextBox 3"/>
          <p:cNvSpPr txBox="1"/>
          <p:nvPr/>
        </p:nvSpPr>
        <p:spPr>
          <a:xfrm>
            <a:off x="4572000" y="5714999"/>
            <a:ext cx="4680438" cy="577081"/>
          </a:xfrm>
          <a:prstGeom prst="rect">
            <a:avLst/>
          </a:prstGeom>
          <a:noFill/>
        </p:spPr>
        <p:txBody>
          <a:bodyPr wrap="square" rtlCol="0">
            <a:spAutoFit/>
          </a:bodyPr>
          <a:lstStyle/>
          <a:p>
            <a:pPr>
              <a:spcBef>
                <a:spcPts val="600"/>
              </a:spcBef>
            </a:pPr>
            <a:r>
              <a:rPr lang="en-US" sz="1050" dirty="0" smtClean="0"/>
              <a:t>9. Needham </a:t>
            </a:r>
            <a:r>
              <a:rPr lang="en-US" sz="1050" dirty="0"/>
              <a:t>DM, Korupolu R, Zanni JM, et al. Early physical medicine and rehabilitation for patients with acute respiratory failure: a quality improvement project. Arch Phys Med Rehabil. 2010 Apr;91(4):536-42. PMID: 20382284.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normAutofit fontScale="90000"/>
          </a:bodyPr>
          <a:lstStyle/>
          <a:p>
            <a:pPr>
              <a:lnSpc>
                <a:spcPts val="3000"/>
              </a:lnSpc>
            </a:pPr>
            <a:r>
              <a:rPr lang="en-US" altLang="en-US" dirty="0" smtClean="0">
                <a:ea typeface="ＭＳ Ｐゴシック" panose="020B0600070205080204" pitchFamily="34" charset="-128"/>
              </a:rPr>
              <a:t>Wake Up and Breathe Program Results: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Indiana University</a:t>
            </a:r>
            <a:r>
              <a:rPr lang="en-US" altLang="en-US" baseline="30000" dirty="0" smtClean="0">
                <a:ea typeface="ＭＳ Ｐゴシック" panose="020B0600070205080204" pitchFamily="34" charset="-128"/>
              </a:rPr>
              <a:t>10</a:t>
            </a:r>
            <a:r>
              <a:rPr lang="en-US" altLang="en-US" dirty="0" smtClean="0">
                <a:ea typeface="ＭＳ Ｐゴシック" panose="020B0600070205080204" pitchFamily="34" charset="-128"/>
              </a:rPr>
              <a:t> </a:t>
            </a:r>
          </a:p>
        </p:txBody>
      </p:sp>
      <p:sp>
        <p:nvSpPr>
          <p:cNvPr id="153603" name="Content Placeholder 2"/>
          <p:cNvSpPr>
            <a:spLocks noGrp="1"/>
          </p:cNvSpPr>
          <p:nvPr>
            <p:ph idx="1"/>
          </p:nvPr>
        </p:nvSpPr>
        <p:spPr>
          <a:xfrm>
            <a:off x="457200" y="1524000"/>
            <a:ext cx="8229600" cy="3886200"/>
          </a:xfrm>
        </p:spPr>
        <p:txBody>
          <a:bodyPr>
            <a:normAutofit/>
          </a:bodyPr>
          <a:lstStyle/>
          <a:p>
            <a:r>
              <a:rPr lang="en-US" altLang="en-US" sz="2800" dirty="0" smtClean="0">
                <a:ea typeface="ＭＳ Ｐゴシック" panose="020B0600070205080204" pitchFamily="34" charset="-128"/>
              </a:rPr>
              <a:t>N=702 </a:t>
            </a:r>
            <a:r>
              <a:rPr lang="en-US" altLang="en-US" sz="2800" dirty="0">
                <a:ea typeface="ＭＳ Ｐゴシック" panose="020B0600070205080204" pitchFamily="34" charset="-128"/>
              </a:rPr>
              <a:t>m</a:t>
            </a:r>
            <a:r>
              <a:rPr lang="en-US" altLang="en-US" sz="2800" dirty="0" smtClean="0">
                <a:ea typeface="ＭＳ Ｐゴシック" panose="020B0600070205080204" pitchFamily="34" charset="-128"/>
              </a:rPr>
              <a:t>edical ICU/surgical ICU patients</a:t>
            </a:r>
          </a:p>
          <a:p>
            <a:r>
              <a:rPr lang="en-US" altLang="en-US" sz="2800" dirty="0" smtClean="0">
                <a:ea typeface="ＭＳ Ｐゴシック" panose="020B0600070205080204" pitchFamily="34" charset="-128"/>
              </a:rPr>
              <a:t>Implemented paired SATs/SBTs </a:t>
            </a:r>
          </a:p>
          <a:p>
            <a:r>
              <a:rPr lang="en-US" altLang="en-US" sz="2800" dirty="0" smtClean="0">
                <a:ea typeface="ＭＳ Ｐゴシック" panose="020B0600070205080204" pitchFamily="34" charset="-128"/>
              </a:rPr>
              <a:t>Average RASS was one level more arousable (p&lt;0.0001)</a:t>
            </a:r>
          </a:p>
          <a:p>
            <a:r>
              <a:rPr lang="en-US" altLang="en-US" sz="2800" dirty="0" smtClean="0">
                <a:ea typeface="ＭＳ Ｐゴシック" panose="020B0600070205080204" pitchFamily="34" charset="-128"/>
              </a:rPr>
              <a:t>Prevalence of delirium down 11% (66.7% to 55.3%, p=0.06)</a:t>
            </a:r>
          </a:p>
          <a:p>
            <a:r>
              <a:rPr lang="en-US" altLang="en-US" sz="2800" dirty="0" smtClean="0">
                <a:ea typeface="ＭＳ Ｐゴシック" panose="020B0600070205080204" pitchFamily="34" charset="-128"/>
              </a:rPr>
              <a:t>Combined prevalence of delirium/coma down by 6% (p=0.01)</a:t>
            </a:r>
          </a:p>
        </p:txBody>
      </p:sp>
      <p:sp>
        <p:nvSpPr>
          <p:cNvPr id="2" name="TextBox 1"/>
          <p:cNvSpPr txBox="1"/>
          <p:nvPr/>
        </p:nvSpPr>
        <p:spPr>
          <a:xfrm>
            <a:off x="4343400" y="5638800"/>
            <a:ext cx="4572000" cy="577081"/>
          </a:xfrm>
          <a:prstGeom prst="rect">
            <a:avLst/>
          </a:prstGeom>
          <a:noFill/>
        </p:spPr>
        <p:txBody>
          <a:bodyPr wrap="square" rtlCol="0">
            <a:spAutoFit/>
          </a:bodyPr>
          <a:lstStyle/>
          <a:p>
            <a:pPr>
              <a:spcBef>
                <a:spcPts val="600"/>
              </a:spcBef>
            </a:pPr>
            <a:r>
              <a:rPr lang="en-US" sz="1050" dirty="0" smtClean="0"/>
              <a:t>10. Khan </a:t>
            </a:r>
            <a:r>
              <a:rPr lang="en-US" sz="1050" dirty="0"/>
              <a:t>BA, Fadel WF, Tricker JL, et al. Effectiveness of implementing a wake up and breathe program on sedation and delirium in the ICU. Crit Care Med. 2014 Dec;42(12)e791-95. PMID: 25402299.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ea typeface="ＭＳ Ｐゴシック" charset="0"/>
              </a:rPr>
              <a:t>Learning Objectives</a:t>
            </a:r>
            <a:endParaRPr lang="en-US" sz="3200" dirty="0"/>
          </a:p>
        </p:txBody>
      </p:sp>
      <p:sp>
        <p:nvSpPr>
          <p:cNvPr id="4" name="Content Placeholder 3"/>
          <p:cNvSpPr>
            <a:spLocks noGrp="1"/>
          </p:cNvSpPr>
          <p:nvPr>
            <p:ph idx="1"/>
          </p:nvPr>
        </p:nvSpPr>
        <p:spPr/>
        <p:txBody>
          <a:bodyPr>
            <a:normAutofit fontScale="85000" lnSpcReduction="20000"/>
          </a:bodyPr>
          <a:lstStyle/>
          <a:p>
            <a:pPr marL="0" indent="0">
              <a:spcBef>
                <a:spcPts val="0"/>
              </a:spcBef>
              <a:spcAft>
                <a:spcPts val="1200"/>
              </a:spcAft>
              <a:buNone/>
              <a:defRPr/>
            </a:pPr>
            <a:r>
              <a:rPr lang="en-US" dirty="0" smtClean="0"/>
              <a:t>After </a:t>
            </a:r>
            <a:r>
              <a:rPr lang="en-US" dirty="0"/>
              <a:t>this session, you will be able </a:t>
            </a:r>
            <a:r>
              <a:rPr lang="en-US" dirty="0" smtClean="0"/>
              <a:t>to—</a:t>
            </a:r>
            <a:endParaRPr lang="en-US" dirty="0" smtClean="0">
              <a:ea typeface="ＭＳ Ｐゴシック" charset="0"/>
            </a:endParaRPr>
          </a:p>
          <a:p>
            <a:pPr marL="463550" indent="-463550">
              <a:lnSpc>
                <a:spcPct val="120000"/>
              </a:lnSpc>
              <a:spcAft>
                <a:spcPts val="1200"/>
              </a:spcAft>
              <a:defRPr/>
            </a:pPr>
            <a:r>
              <a:rPr lang="en-US" dirty="0">
                <a:ea typeface="ＭＳ Ｐゴシック" charset="0"/>
              </a:rPr>
              <a:t>Identify the objectives and benefits of using the </a:t>
            </a:r>
            <a:r>
              <a:rPr lang="en-US" dirty="0" smtClean="0">
                <a:ea typeface="ＭＳ Ｐゴシック" charset="0"/>
              </a:rPr>
              <a:t>ABCDEF bundle </a:t>
            </a:r>
          </a:p>
          <a:p>
            <a:pPr marL="463550" indent="-463550">
              <a:lnSpc>
                <a:spcPct val="120000"/>
              </a:lnSpc>
              <a:spcAft>
                <a:spcPts val="1200"/>
              </a:spcAft>
              <a:defRPr/>
            </a:pPr>
            <a:r>
              <a:rPr lang="en-US" dirty="0" smtClean="0">
                <a:ea typeface="ＭＳ Ｐゴシック" charset="0"/>
              </a:rPr>
              <a:t>Understand evidence supporting the use of the Society of Critical Care Medicine’s (SCCM) guidelines for the management of Pain, Agitation, and Delirium (PAD) </a:t>
            </a:r>
          </a:p>
          <a:p>
            <a:pPr marL="463550" indent="-463550">
              <a:lnSpc>
                <a:spcPct val="120000"/>
              </a:lnSpc>
              <a:spcAft>
                <a:spcPts val="1200"/>
              </a:spcAft>
              <a:defRPr/>
            </a:pPr>
            <a:r>
              <a:rPr lang="en-US" dirty="0" smtClean="0">
                <a:ea typeface="ＭＳ Ｐゴシック" charset="0"/>
              </a:rPr>
              <a:t>Improve </a:t>
            </a:r>
            <a:r>
              <a:rPr lang="en-US" dirty="0">
                <a:ea typeface="ＭＳ Ｐゴシック" charset="0"/>
              </a:rPr>
              <a:t>the care of mechanically ventilated </a:t>
            </a:r>
            <a:r>
              <a:rPr lang="en-US" dirty="0" smtClean="0">
                <a:ea typeface="ＭＳ Ｐゴシック" charset="0"/>
              </a:rPr>
              <a:t>patients in the intensive care unit (ICU) </a:t>
            </a:r>
            <a:r>
              <a:rPr lang="en-US" dirty="0">
                <a:ea typeface="ＭＳ Ｐゴシック" charset="0"/>
              </a:rPr>
              <a:t>through delirium assessments and sedation management</a:t>
            </a:r>
          </a:p>
          <a:p>
            <a:pPr marL="463550" indent="-463550">
              <a:spcAft>
                <a:spcPts val="1200"/>
              </a:spcAft>
              <a:defRPr/>
            </a:pPr>
            <a:endParaRPr lang="en-US" dirty="0">
              <a:ea typeface="ＭＳ Ｐゴシック" charset="0"/>
            </a:endParaRPr>
          </a:p>
          <a:p>
            <a:pPr marL="463550" indent="-463550">
              <a:spcBef>
                <a:spcPts val="0"/>
              </a:spcBef>
              <a:spcAft>
                <a:spcPts val="1200"/>
              </a:spcAft>
              <a:defRPr/>
            </a:pPr>
            <a:endParaRPr lang="en-US" dirty="0" smtClean="0">
              <a:ea typeface="ＭＳ Ｐゴシック" charset="0"/>
            </a:endParaRPr>
          </a:p>
          <a:p>
            <a:pPr marL="463550" indent="-463550">
              <a:spcBef>
                <a:spcPts val="0"/>
              </a:spcBef>
              <a:spcAft>
                <a:spcPts val="1200"/>
              </a:spcAft>
              <a:defRPr/>
            </a:pPr>
            <a:endParaRPr lang="en-US" sz="2800" dirty="0">
              <a:ea typeface="ＭＳ Ｐゴシック" charset="0"/>
            </a:endParaRPr>
          </a:p>
        </p:txBody>
      </p:sp>
      <p:sp>
        <p:nvSpPr>
          <p:cNvPr id="6" name="Content Placeholder 3"/>
          <p:cNvSpPr txBox="1">
            <a:spLocks/>
          </p:cNvSpPr>
          <p:nvPr/>
        </p:nvSpPr>
        <p:spPr>
          <a:xfrm>
            <a:off x="457200" y="1219200"/>
            <a:ext cx="8153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Tx/>
              <a:buBlip>
                <a:blip r:embed="rId3"/>
              </a:buBlip>
              <a:defRPr sz="20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SzPct val="100000"/>
              <a:buFontTx/>
              <a:buBlip>
                <a:blip r:embed="rId4"/>
              </a:buBlip>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Tx/>
              <a:buNone/>
            </a:pPr>
            <a:endParaRPr lang="en-US" dirty="0"/>
          </a:p>
        </p:txBody>
      </p:sp>
    </p:spTree>
    <p:extLst>
      <p:ext uri="{BB962C8B-B14F-4D97-AF65-F5344CB8AC3E}">
        <p14:creationId xmlns:p14="http://schemas.microsoft.com/office/powerpoint/2010/main" val="4146835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TextBox 4"/>
          <p:cNvSpPr txBox="1">
            <a:spLocks noChangeArrowheads="1"/>
          </p:cNvSpPr>
          <p:nvPr/>
        </p:nvSpPr>
        <p:spPr bwMode="auto">
          <a:xfrm>
            <a:off x="1021556" y="3365986"/>
            <a:ext cx="72151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smtClean="0">
                <a:solidFill>
                  <a:srgbClr val="000000"/>
                </a:solidFill>
                <a:latin typeface="+mn-lt"/>
                <a:ea typeface="ＭＳ Ｐゴシック" panose="020B0600070205080204" pitchFamily="34" charset="-128"/>
              </a:rPr>
              <a:t>1.5-year </a:t>
            </a:r>
            <a:r>
              <a:rPr lang="en-US" altLang="en-US" sz="2800" dirty="0">
                <a:solidFill>
                  <a:srgbClr val="000000"/>
                </a:solidFill>
                <a:latin typeface="+mn-lt"/>
                <a:ea typeface="ＭＳ Ｐゴシック" panose="020B0600070205080204" pitchFamily="34" charset="-128"/>
              </a:rPr>
              <a:t>prospective </a:t>
            </a:r>
            <a:r>
              <a:rPr lang="en-US" altLang="en-US" sz="2800" dirty="0" smtClean="0">
                <a:solidFill>
                  <a:srgbClr val="000000"/>
                </a:solidFill>
                <a:latin typeface="+mn-lt"/>
                <a:ea typeface="ＭＳ Ｐゴシック" panose="020B0600070205080204" pitchFamily="34" charset="-128"/>
              </a:rPr>
              <a:t>QI study conducted in 5 ICUs, 1 stepdown unit, and 1 oncology hematology special care unit within a tertiary care hospital. </a:t>
            </a:r>
            <a:endParaRPr lang="en-US" altLang="en-US" sz="2800" dirty="0">
              <a:solidFill>
                <a:srgbClr val="000000"/>
              </a:solidFill>
              <a:latin typeface="+mn-lt"/>
              <a:ea typeface="ＭＳ Ｐゴシック" panose="020B0600070205080204" pitchFamily="34" charset="-128"/>
            </a:endParaRPr>
          </a:p>
        </p:txBody>
      </p:sp>
      <p:sp>
        <p:nvSpPr>
          <p:cNvPr id="4" name="TextBox 3"/>
          <p:cNvSpPr txBox="1"/>
          <p:nvPr/>
        </p:nvSpPr>
        <p:spPr>
          <a:xfrm>
            <a:off x="533400" y="118127"/>
            <a:ext cx="8191500" cy="646331"/>
          </a:xfrm>
          <a:prstGeom prst="rect">
            <a:avLst/>
          </a:prstGeom>
          <a:noFill/>
        </p:spPr>
        <p:txBody>
          <a:bodyPr wrap="square" rtlCol="0">
            <a:spAutoFit/>
          </a:bodyPr>
          <a:lstStyle/>
          <a:p>
            <a:pPr algn="ctr"/>
            <a:r>
              <a:rPr lang="en-US" sz="3600" dirty="0" smtClean="0">
                <a:solidFill>
                  <a:schemeClr val="bg1"/>
                </a:solidFill>
              </a:rPr>
              <a:t>Efficacy and Safety</a:t>
            </a:r>
            <a:r>
              <a:rPr lang="en-US" sz="3600" baseline="30000" dirty="0" smtClean="0">
                <a:solidFill>
                  <a:schemeClr val="bg1"/>
                </a:solidFill>
              </a:rPr>
              <a:t>11</a:t>
            </a:r>
            <a:endParaRPr lang="en-US" sz="3600" baseline="30000" dirty="0">
              <a:solidFill>
                <a:schemeClr val="bg1"/>
              </a:solidFill>
            </a:endParaRPr>
          </a:p>
        </p:txBody>
      </p:sp>
      <p:sp>
        <p:nvSpPr>
          <p:cNvPr id="5" name="Content Placeholder 3"/>
          <p:cNvSpPr txBox="1">
            <a:spLocks/>
          </p:cNvSpPr>
          <p:nvPr/>
        </p:nvSpPr>
        <p:spPr>
          <a:xfrm>
            <a:off x="457200" y="990600"/>
            <a:ext cx="8229600" cy="4734296"/>
          </a:xfrm>
          <a:prstGeom prst="rect">
            <a:avLst/>
          </a:prstGeom>
        </p:spPr>
        <p:txBody>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0"/>
              </a:spcAft>
              <a:buFont typeface="Arial"/>
              <a:buNone/>
            </a:pPr>
            <a:r>
              <a:rPr lang="en-US" b="1" dirty="0" smtClean="0">
                <a:solidFill>
                  <a:srgbClr val="009EC2"/>
                </a:solidFill>
              </a:rPr>
              <a:t>Critical Care Medicine</a:t>
            </a:r>
          </a:p>
          <a:p>
            <a:pPr marL="0" indent="0" algn="ctr">
              <a:spcAft>
                <a:spcPts val="0"/>
              </a:spcAft>
              <a:buFont typeface="Arial"/>
              <a:buNone/>
            </a:pPr>
            <a:r>
              <a:rPr lang="en-US" sz="2000" dirty="0" smtClean="0">
                <a:solidFill>
                  <a:srgbClr val="009EC2"/>
                </a:solidFill>
              </a:rPr>
              <a:t>Journal of the Society of Critical Care Medicine</a:t>
            </a:r>
          </a:p>
          <a:p>
            <a:pPr marL="0" indent="0" algn="ctr">
              <a:spcAft>
                <a:spcPts val="0"/>
              </a:spcAft>
              <a:buFont typeface="Arial"/>
              <a:buNone/>
            </a:pPr>
            <a:endParaRPr lang="en-US" sz="2000" dirty="0" smtClean="0">
              <a:solidFill>
                <a:srgbClr val="009EC2"/>
              </a:solidFill>
            </a:endParaRPr>
          </a:p>
          <a:p>
            <a:pPr marL="0" indent="0" algn="ctr">
              <a:spcAft>
                <a:spcPts val="0"/>
              </a:spcAft>
              <a:buFont typeface="Arial"/>
              <a:buNone/>
            </a:pPr>
            <a:r>
              <a:rPr lang="en-US" sz="1800" i="1" dirty="0" smtClean="0"/>
              <a:t>Effectiveness and Safety of the Awakening and Breathing Coordination, Delirium Monitoring/Management, and Early Exercise/Mobility Bundle</a:t>
            </a:r>
          </a:p>
          <a:p>
            <a:pPr marL="0" indent="0" algn="ctr">
              <a:spcAft>
                <a:spcPts val="0"/>
              </a:spcAft>
              <a:buFont typeface="Arial"/>
              <a:buNone/>
            </a:pPr>
            <a:endParaRPr lang="en-US" sz="800" i="1" dirty="0" smtClean="0"/>
          </a:p>
          <a:p>
            <a:pPr marL="0" indent="0" algn="ctr">
              <a:spcAft>
                <a:spcPts val="0"/>
              </a:spcAft>
              <a:buFont typeface="Arial"/>
              <a:buNone/>
            </a:pPr>
            <a:r>
              <a:rPr lang="en-US" sz="1400" dirty="0" smtClean="0"/>
              <a:t>Balas et al. 2014</a:t>
            </a:r>
          </a:p>
        </p:txBody>
      </p:sp>
      <p:sp>
        <p:nvSpPr>
          <p:cNvPr id="2" name="TextBox 1"/>
          <p:cNvSpPr txBox="1"/>
          <p:nvPr/>
        </p:nvSpPr>
        <p:spPr>
          <a:xfrm>
            <a:off x="4114800" y="5724895"/>
            <a:ext cx="5029200" cy="577081"/>
          </a:xfrm>
          <a:prstGeom prst="rect">
            <a:avLst/>
          </a:prstGeom>
          <a:noFill/>
        </p:spPr>
        <p:txBody>
          <a:bodyPr wrap="square" rtlCol="0">
            <a:spAutoFit/>
          </a:bodyPr>
          <a:lstStyle/>
          <a:p>
            <a:pPr>
              <a:spcBef>
                <a:spcPts val="600"/>
              </a:spcBef>
            </a:pPr>
            <a:r>
              <a:rPr lang="en-US" sz="1050" dirty="0" smtClean="0"/>
              <a:t>11. Balas </a:t>
            </a:r>
            <a:r>
              <a:rPr lang="en-US" sz="1050" dirty="0"/>
              <a:t>MC, Vasilevskis EE, Olsen KM, et al. Effectiveness and safety of the awakening and breathing coordination, delirium monitoring/management, and early exercise/mobility bundle. Crit Care Med. 2014 May;42(5):1024-36. PMID: 24394627.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7265" y="965717"/>
            <a:ext cx="7115779" cy="4775200"/>
            <a:chOff x="677562" y="1143000"/>
            <a:chExt cx="7115779" cy="4775200"/>
          </a:xfrm>
        </p:grpSpPr>
        <p:graphicFrame>
          <p:nvGraphicFramePr>
            <p:cNvPr id="7" name="Chart 6" descr="Bar graph of ventilator-free days. Ventilator-free days increased from 21 to 24 after use of the ABCDE bundle." title="Ventilator-free Days"/>
            <p:cNvGraphicFramePr/>
            <p:nvPr>
              <p:extLst>
                <p:ext uri="{D42A27DB-BD31-4B8C-83A1-F6EECF244321}">
                  <p14:modId xmlns:p14="http://schemas.microsoft.com/office/powerpoint/2010/main" val="391634472"/>
                </p:ext>
              </p:extLst>
            </p:nvPr>
          </p:nvGraphicFramePr>
          <p:xfrm>
            <a:off x="1163941" y="1143000"/>
            <a:ext cx="6629400" cy="4775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77562" y="1992069"/>
              <a:ext cx="461665" cy="762000"/>
            </a:xfrm>
            <a:prstGeom prst="rect">
              <a:avLst/>
            </a:prstGeom>
            <a:noFill/>
          </p:spPr>
          <p:txBody>
            <a:bodyPr vert="vert270" wrap="square" rtlCol="0">
              <a:spAutoFit/>
            </a:bodyPr>
            <a:lstStyle/>
            <a:p>
              <a:r>
                <a:rPr lang="en-US" dirty="0" smtClean="0"/>
                <a:t>Days</a:t>
              </a:r>
              <a:endParaRPr lang="en-US" dirty="0"/>
            </a:p>
          </p:txBody>
        </p:sp>
        <p:sp>
          <p:nvSpPr>
            <p:cNvPr id="9" name="TextBox 8"/>
            <p:cNvSpPr txBox="1"/>
            <p:nvPr/>
          </p:nvSpPr>
          <p:spPr>
            <a:xfrm>
              <a:off x="4267200" y="1698306"/>
              <a:ext cx="1371600" cy="307777"/>
            </a:xfrm>
            <a:prstGeom prst="rect">
              <a:avLst/>
            </a:prstGeom>
            <a:noFill/>
          </p:spPr>
          <p:txBody>
            <a:bodyPr wrap="square" rtlCol="0">
              <a:spAutoFit/>
            </a:bodyPr>
            <a:lstStyle/>
            <a:p>
              <a:r>
                <a:rPr lang="en-US" sz="1400" b="1" dirty="0"/>
                <a:t>p</a:t>
              </a:r>
              <a:r>
                <a:rPr lang="en-US" sz="1400" b="1" dirty="0" smtClean="0"/>
                <a:t>=0.04</a:t>
              </a:r>
              <a:endParaRPr lang="en-US" sz="1400" b="1" dirty="0"/>
            </a:p>
          </p:txBody>
        </p:sp>
      </p:grpSp>
      <p:sp>
        <p:nvSpPr>
          <p:cNvPr id="10" name="TextBox 9"/>
          <p:cNvSpPr txBox="1"/>
          <p:nvPr/>
        </p:nvSpPr>
        <p:spPr>
          <a:xfrm>
            <a:off x="685800" y="152400"/>
            <a:ext cx="8191500" cy="646331"/>
          </a:xfrm>
          <a:prstGeom prst="rect">
            <a:avLst/>
          </a:prstGeom>
          <a:noFill/>
        </p:spPr>
        <p:txBody>
          <a:bodyPr wrap="square" rtlCol="0">
            <a:spAutoFit/>
          </a:bodyPr>
          <a:lstStyle/>
          <a:p>
            <a:r>
              <a:rPr lang="en-US" sz="3600" dirty="0" smtClean="0">
                <a:solidFill>
                  <a:schemeClr val="bg1"/>
                </a:solidFill>
              </a:rPr>
              <a:t>Efficacy and Safety: Ventilator-Free Days</a:t>
            </a:r>
            <a:r>
              <a:rPr lang="en-US" sz="3600" baseline="30000" dirty="0" smtClean="0">
                <a:solidFill>
                  <a:schemeClr val="bg1"/>
                </a:solidFill>
              </a:rPr>
              <a:t>11</a:t>
            </a:r>
            <a:r>
              <a:rPr lang="en-US" sz="3600" dirty="0" smtClean="0">
                <a:solidFill>
                  <a:schemeClr val="bg1"/>
                </a:solidFill>
              </a:rPr>
              <a:t> </a:t>
            </a:r>
            <a:endParaRPr lang="en-US" sz="3600" dirty="0">
              <a:solidFill>
                <a:schemeClr val="bg1"/>
              </a:solidFill>
            </a:endParaRPr>
          </a:p>
        </p:txBody>
      </p:sp>
      <p:sp>
        <p:nvSpPr>
          <p:cNvPr id="6" name="TextBox 5"/>
          <p:cNvSpPr txBox="1"/>
          <p:nvPr/>
        </p:nvSpPr>
        <p:spPr>
          <a:xfrm>
            <a:off x="4114800" y="5804074"/>
            <a:ext cx="5029200" cy="553998"/>
          </a:xfrm>
          <a:prstGeom prst="rect">
            <a:avLst/>
          </a:prstGeom>
          <a:noFill/>
        </p:spPr>
        <p:txBody>
          <a:bodyPr wrap="square" rtlCol="0">
            <a:spAutoFit/>
          </a:bodyPr>
          <a:lstStyle/>
          <a:p>
            <a:pPr>
              <a:spcBef>
                <a:spcPts val="600"/>
              </a:spcBef>
            </a:pPr>
            <a:r>
              <a:rPr lang="en-US" sz="1000" dirty="0" smtClean="0"/>
              <a:t>11. Balas </a:t>
            </a:r>
            <a:r>
              <a:rPr lang="en-US" sz="1000" dirty="0"/>
              <a:t>MC, Vasilevskis EE, Olsen KM, et al. Effectiveness and safety of the awakening and breathing coordination, delirium monitoring/management, and early exercise/mobility bundle. Crit Care Med. 2014 May;42(5):1024-36. PMID: 24394627.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idx="4294967295"/>
          </p:nvPr>
        </p:nvSpPr>
        <p:spPr bwMode="auto">
          <a:xfrm>
            <a:off x="0" y="768350"/>
            <a:ext cx="9144000" cy="681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lstStyle/>
          <a:p>
            <a:r>
              <a:rPr lang="en-US" altLang="en-US" sz="3400" dirty="0" smtClean="0">
                <a:solidFill>
                  <a:schemeClr val="bg1"/>
                </a:solidFill>
              </a:rPr>
              <a:t>DELIRIUM RESULTS</a:t>
            </a:r>
          </a:p>
        </p:txBody>
      </p:sp>
      <p:graphicFrame>
        <p:nvGraphicFramePr>
          <p:cNvPr id="4" name="Content Placeholder 3" descr="Bar graph of delirium results. The following improvements were seen after use of the ABCDE bundle: percent delirious dropped from 62 to 48, percent ICU days delirious dropped from 50 to 33, and days delirious decreased from 3 to 2." title="Delirium Results"/>
          <p:cNvGraphicFramePr>
            <a:graphicFrameLocks noGrp="1"/>
          </p:cNvGraphicFramePr>
          <p:nvPr>
            <p:ph idx="4294967295"/>
            <p:extLst>
              <p:ext uri="{D42A27DB-BD31-4B8C-83A1-F6EECF244321}">
                <p14:modId xmlns:p14="http://schemas.microsoft.com/office/powerpoint/2010/main" val="562612960"/>
              </p:ext>
            </p:extLst>
          </p:nvPr>
        </p:nvGraphicFramePr>
        <p:xfrm>
          <a:off x="0" y="884238"/>
          <a:ext cx="9144000" cy="5159375"/>
        </p:xfrm>
        <a:graphic>
          <a:graphicData uri="http://schemas.openxmlformats.org/drawingml/2006/chart">
            <c:chart xmlns:c="http://schemas.openxmlformats.org/drawingml/2006/chart" xmlns:r="http://schemas.openxmlformats.org/officeDocument/2006/relationships" r:id="rId3"/>
          </a:graphicData>
        </a:graphic>
      </p:graphicFrame>
      <p:sp>
        <p:nvSpPr>
          <p:cNvPr id="147461" name="TextBox 1"/>
          <p:cNvSpPr txBox="1">
            <a:spLocks noChangeArrowheads="1"/>
          </p:cNvSpPr>
          <p:nvPr/>
        </p:nvSpPr>
        <p:spPr bwMode="auto">
          <a:xfrm>
            <a:off x="4704618" y="2895390"/>
            <a:ext cx="8159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8" tIns="32144" rIns="64288" bIns="3214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latin typeface="Calibri" panose="020F0502020204030204" pitchFamily="34" charset="0"/>
                <a:ea typeface="ＭＳ Ｐゴシック" panose="020B0600070205080204" pitchFamily="34" charset="-128"/>
                <a:sym typeface="Gill Sans"/>
              </a:rPr>
              <a:t>p=0.003</a:t>
            </a:r>
          </a:p>
        </p:txBody>
      </p:sp>
      <p:sp>
        <p:nvSpPr>
          <p:cNvPr id="2" name="TextBox 1"/>
          <p:cNvSpPr txBox="1"/>
          <p:nvPr/>
        </p:nvSpPr>
        <p:spPr>
          <a:xfrm>
            <a:off x="919439" y="141684"/>
            <a:ext cx="7516813" cy="646331"/>
          </a:xfrm>
          <a:prstGeom prst="rect">
            <a:avLst/>
          </a:prstGeom>
          <a:noFill/>
        </p:spPr>
        <p:txBody>
          <a:bodyPr wrap="square" rtlCol="0">
            <a:spAutoFit/>
          </a:bodyPr>
          <a:lstStyle/>
          <a:p>
            <a:pPr algn="ctr"/>
            <a:r>
              <a:rPr lang="en-US" sz="3600" dirty="0" smtClean="0">
                <a:solidFill>
                  <a:schemeClr val="bg1"/>
                </a:solidFill>
              </a:rPr>
              <a:t>Efficacy and Safety: Delirium Results</a:t>
            </a:r>
            <a:r>
              <a:rPr lang="en-US" sz="3600" baseline="30000" dirty="0" smtClean="0">
                <a:solidFill>
                  <a:schemeClr val="bg1"/>
                </a:solidFill>
              </a:rPr>
              <a:t>11</a:t>
            </a:r>
            <a:endParaRPr lang="en-US" sz="3600" baseline="30000" dirty="0">
              <a:solidFill>
                <a:schemeClr val="bg1"/>
              </a:solidFill>
            </a:endParaRPr>
          </a:p>
        </p:txBody>
      </p:sp>
      <p:sp>
        <p:nvSpPr>
          <p:cNvPr id="3" name="TextBox 2"/>
          <p:cNvSpPr txBox="1"/>
          <p:nvPr/>
        </p:nvSpPr>
        <p:spPr>
          <a:xfrm>
            <a:off x="889942" y="2240632"/>
            <a:ext cx="461665" cy="1447800"/>
          </a:xfrm>
          <a:prstGeom prst="rect">
            <a:avLst/>
          </a:prstGeom>
          <a:noFill/>
        </p:spPr>
        <p:txBody>
          <a:bodyPr vert="vert270" wrap="square" rtlCol="0">
            <a:spAutoFit/>
          </a:bodyPr>
          <a:lstStyle/>
          <a:p>
            <a:r>
              <a:rPr lang="en-US" dirty="0" smtClean="0"/>
              <a:t>Percent</a:t>
            </a:r>
            <a:endParaRPr lang="en-US" dirty="0"/>
          </a:p>
        </p:txBody>
      </p:sp>
      <p:sp>
        <p:nvSpPr>
          <p:cNvPr id="7" name="TextBox 6"/>
          <p:cNvSpPr txBox="1"/>
          <p:nvPr/>
        </p:nvSpPr>
        <p:spPr>
          <a:xfrm>
            <a:off x="4132217" y="5804074"/>
            <a:ext cx="5029200" cy="553998"/>
          </a:xfrm>
          <a:prstGeom prst="rect">
            <a:avLst/>
          </a:prstGeom>
          <a:noFill/>
        </p:spPr>
        <p:txBody>
          <a:bodyPr wrap="square" rtlCol="0">
            <a:spAutoFit/>
          </a:bodyPr>
          <a:lstStyle/>
          <a:p>
            <a:pPr>
              <a:spcBef>
                <a:spcPts val="600"/>
              </a:spcBef>
            </a:pPr>
            <a:r>
              <a:rPr lang="en-US" sz="1000" dirty="0" smtClean="0"/>
              <a:t>11. Balas </a:t>
            </a:r>
            <a:r>
              <a:rPr lang="en-US" sz="1000" dirty="0"/>
              <a:t>MC, Vasilevskis EE, Olsen KM, et al. Effectiveness and safety of the awakening and breathing coordination, delirium monitoring/management, and early exercise/mobility bundle. Crit Care Med. 2014 May;42(5):1024-36. PMID: 24394627.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TextBox 6"/>
          <p:cNvSpPr txBox="1">
            <a:spLocks noChangeArrowheads="1"/>
          </p:cNvSpPr>
          <p:nvPr/>
        </p:nvSpPr>
        <p:spPr bwMode="auto">
          <a:xfrm>
            <a:off x="0" y="2895600"/>
            <a:ext cx="3571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8" tIns="32144" rIns="64288" bIns="321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dirty="0">
                <a:solidFill>
                  <a:srgbClr val="FFFFFF"/>
                </a:solidFill>
                <a:latin typeface="Gill Sans"/>
                <a:sym typeface="Gill Sans"/>
              </a:rPr>
              <a:t>%</a:t>
            </a:r>
          </a:p>
        </p:txBody>
      </p:sp>
      <p:grpSp>
        <p:nvGrpSpPr>
          <p:cNvPr id="2" name="Group 1"/>
          <p:cNvGrpSpPr/>
          <p:nvPr/>
        </p:nvGrpSpPr>
        <p:grpSpPr>
          <a:xfrm>
            <a:off x="353069" y="995363"/>
            <a:ext cx="8217500" cy="4546600"/>
            <a:chOff x="246799" y="1447800"/>
            <a:chExt cx="8217500" cy="4546600"/>
          </a:xfrm>
        </p:grpSpPr>
        <p:graphicFrame>
          <p:nvGraphicFramePr>
            <p:cNvPr id="4" name="Chart 3" descr="Bar graph of early mobility results. The following improvements were seen after use of the ABCDE bundle: The percent of ICU patients out of bed increased from 48 to 66, percent of mechanically ventilated patients out of bed increased from 47 to 60, and the percent of non-mechanically ventilated patients out of bed increased from 49 to 75." title="Early Mobility Results"/>
            <p:cNvGraphicFramePr/>
            <p:nvPr>
              <p:extLst>
                <p:ext uri="{D42A27DB-BD31-4B8C-83A1-F6EECF244321}">
                  <p14:modId xmlns:p14="http://schemas.microsoft.com/office/powerpoint/2010/main" val="3809034301"/>
                </p:ext>
              </p:extLst>
            </p:nvPr>
          </p:nvGraphicFramePr>
          <p:xfrm>
            <a:off x="691899" y="1447800"/>
            <a:ext cx="7772400" cy="4546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46799" y="2358231"/>
              <a:ext cx="461665" cy="1447800"/>
            </a:xfrm>
            <a:prstGeom prst="rect">
              <a:avLst/>
            </a:prstGeom>
            <a:noFill/>
          </p:spPr>
          <p:txBody>
            <a:bodyPr vert="vert270" wrap="square" rtlCol="0">
              <a:spAutoFit/>
            </a:bodyPr>
            <a:lstStyle/>
            <a:p>
              <a:r>
                <a:rPr lang="en-US" dirty="0" smtClean="0"/>
                <a:t>Percent</a:t>
              </a:r>
              <a:endParaRPr lang="en-US" dirty="0"/>
            </a:p>
          </p:txBody>
        </p:sp>
        <p:sp>
          <p:nvSpPr>
            <p:cNvPr id="11" name="TextBox 1"/>
            <p:cNvSpPr txBox="1"/>
            <p:nvPr/>
          </p:nvSpPr>
          <p:spPr>
            <a:xfrm>
              <a:off x="2209800" y="1978881"/>
              <a:ext cx="868497" cy="37935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p=0.005</a:t>
              </a:r>
              <a:endParaRPr lang="en-US" sz="1400" b="1" dirty="0">
                <a:solidFill>
                  <a:schemeClr val="tx1"/>
                </a:solidFill>
              </a:endParaRPr>
            </a:p>
          </p:txBody>
        </p:sp>
      </p:grpSp>
      <p:sp>
        <p:nvSpPr>
          <p:cNvPr id="5" name="TextBox 4"/>
          <p:cNvSpPr txBox="1"/>
          <p:nvPr/>
        </p:nvSpPr>
        <p:spPr>
          <a:xfrm>
            <a:off x="681960" y="169862"/>
            <a:ext cx="8430393" cy="646331"/>
          </a:xfrm>
          <a:prstGeom prst="rect">
            <a:avLst/>
          </a:prstGeom>
          <a:noFill/>
        </p:spPr>
        <p:txBody>
          <a:bodyPr wrap="square" rtlCol="0">
            <a:spAutoFit/>
          </a:bodyPr>
          <a:lstStyle/>
          <a:p>
            <a:r>
              <a:rPr lang="en-US" sz="3600" dirty="0" smtClean="0">
                <a:solidFill>
                  <a:schemeClr val="bg1"/>
                </a:solidFill>
              </a:rPr>
              <a:t>Efficacy and Safety: Early Mobility Results</a:t>
            </a:r>
            <a:r>
              <a:rPr lang="en-US" sz="3600" baseline="30000" dirty="0" smtClean="0">
                <a:solidFill>
                  <a:schemeClr val="bg1"/>
                </a:solidFill>
              </a:rPr>
              <a:t>11</a:t>
            </a:r>
            <a:endParaRPr lang="en-US" sz="3600" baseline="30000" dirty="0">
              <a:solidFill>
                <a:schemeClr val="bg1"/>
              </a:solidFill>
            </a:endParaRPr>
          </a:p>
        </p:txBody>
      </p:sp>
      <p:sp>
        <p:nvSpPr>
          <p:cNvPr id="8" name="TextBox 7"/>
          <p:cNvSpPr txBox="1"/>
          <p:nvPr/>
        </p:nvSpPr>
        <p:spPr>
          <a:xfrm>
            <a:off x="4114800" y="5799531"/>
            <a:ext cx="5029200" cy="553998"/>
          </a:xfrm>
          <a:prstGeom prst="rect">
            <a:avLst/>
          </a:prstGeom>
          <a:noFill/>
        </p:spPr>
        <p:txBody>
          <a:bodyPr wrap="square" rtlCol="0">
            <a:spAutoFit/>
          </a:bodyPr>
          <a:lstStyle/>
          <a:p>
            <a:pPr>
              <a:spcBef>
                <a:spcPts val="600"/>
              </a:spcBef>
            </a:pPr>
            <a:r>
              <a:rPr lang="en-US" sz="1000" dirty="0" smtClean="0"/>
              <a:t>11. Balas </a:t>
            </a:r>
            <a:r>
              <a:rPr lang="en-US" sz="1000" dirty="0"/>
              <a:t>MC, Vasilevskis EE, Olsen KM, et al. Effectiveness and safety of the awakening and breathing coordination, delirium monitoring/management, and early exercise/mobility bundle. Crit Care Med. 2014 May;42(5):1024-36. PMID: 24394627.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Bar graph of 28-day mortality results. Mortality declined in both the total hospital and the ICU after use the ABCDE bundle, from 16 percent to 9 percent in the ICU and from 19 percent to 11 percent in the total hospital." title="28-Day Mortality Results"/>
          <p:cNvGraphicFramePr>
            <a:graphicFrameLocks noGrp="1"/>
          </p:cNvGraphicFramePr>
          <p:nvPr>
            <p:ph idx="4294967295"/>
            <p:extLst>
              <p:ext uri="{D42A27DB-BD31-4B8C-83A1-F6EECF244321}">
                <p14:modId xmlns:p14="http://schemas.microsoft.com/office/powerpoint/2010/main" val="3447157901"/>
              </p:ext>
            </p:extLst>
          </p:nvPr>
        </p:nvGraphicFramePr>
        <p:xfrm>
          <a:off x="1981200" y="1066800"/>
          <a:ext cx="7162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49509" name="TextBox 4"/>
          <p:cNvSpPr txBox="1">
            <a:spLocks noChangeArrowheads="1"/>
          </p:cNvSpPr>
          <p:nvPr/>
        </p:nvSpPr>
        <p:spPr bwMode="auto">
          <a:xfrm>
            <a:off x="6202680" y="2563617"/>
            <a:ext cx="1176338" cy="2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latin typeface="+mn-lt"/>
                <a:ea typeface="ＭＳ Ｐゴシック" panose="020B0600070205080204" pitchFamily="34" charset="-128"/>
                <a:sym typeface="Gill Sans"/>
              </a:rPr>
              <a:t>p=0.04</a:t>
            </a:r>
          </a:p>
        </p:txBody>
      </p:sp>
      <p:sp>
        <p:nvSpPr>
          <p:cNvPr id="149511" name="TextBox 6"/>
          <p:cNvSpPr txBox="1">
            <a:spLocks noChangeArrowheads="1"/>
          </p:cNvSpPr>
          <p:nvPr/>
        </p:nvSpPr>
        <p:spPr bwMode="auto">
          <a:xfrm>
            <a:off x="3385724" y="2877802"/>
            <a:ext cx="6928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latin typeface="+mn-lt"/>
                <a:ea typeface="ＭＳ Ｐゴシック" panose="020B0600070205080204" pitchFamily="34" charset="-128"/>
                <a:sym typeface="Gill Sans"/>
              </a:rPr>
              <a:t>p=0.07</a:t>
            </a:r>
          </a:p>
        </p:txBody>
      </p:sp>
      <p:sp>
        <p:nvSpPr>
          <p:cNvPr id="9" name="TextBox 8"/>
          <p:cNvSpPr txBox="1"/>
          <p:nvPr/>
        </p:nvSpPr>
        <p:spPr>
          <a:xfrm>
            <a:off x="944880" y="2120076"/>
            <a:ext cx="461665" cy="1447800"/>
          </a:xfrm>
          <a:prstGeom prst="rect">
            <a:avLst/>
          </a:prstGeom>
          <a:noFill/>
        </p:spPr>
        <p:txBody>
          <a:bodyPr vert="vert270" wrap="square" rtlCol="0">
            <a:spAutoFit/>
          </a:bodyPr>
          <a:lstStyle/>
          <a:p>
            <a:r>
              <a:rPr lang="en-US" dirty="0" smtClean="0"/>
              <a:t>Percent</a:t>
            </a:r>
            <a:endParaRPr lang="en-US" dirty="0"/>
          </a:p>
        </p:txBody>
      </p:sp>
      <p:sp>
        <p:nvSpPr>
          <p:cNvPr id="3" name="TextBox 2"/>
          <p:cNvSpPr txBox="1"/>
          <p:nvPr/>
        </p:nvSpPr>
        <p:spPr>
          <a:xfrm>
            <a:off x="2130742" y="99237"/>
            <a:ext cx="6129338" cy="677108"/>
          </a:xfrm>
          <a:prstGeom prst="rect">
            <a:avLst/>
          </a:prstGeom>
          <a:noFill/>
        </p:spPr>
        <p:txBody>
          <a:bodyPr wrap="square" rtlCol="0">
            <a:spAutoFit/>
          </a:bodyPr>
          <a:lstStyle/>
          <a:p>
            <a:r>
              <a:rPr lang="en-US" sz="3800" dirty="0" smtClean="0">
                <a:solidFill>
                  <a:schemeClr val="bg1"/>
                </a:solidFill>
              </a:rPr>
              <a:t>28-Day Mortality Results</a:t>
            </a:r>
            <a:r>
              <a:rPr lang="en-US" sz="3800" baseline="30000" dirty="0" smtClean="0">
                <a:solidFill>
                  <a:schemeClr val="bg1"/>
                </a:solidFill>
              </a:rPr>
              <a:t>11</a:t>
            </a:r>
            <a:endParaRPr lang="en-US" sz="3800" baseline="30000" dirty="0">
              <a:solidFill>
                <a:schemeClr val="bg1"/>
              </a:solidFill>
            </a:endParaRPr>
          </a:p>
        </p:txBody>
      </p:sp>
      <p:sp>
        <p:nvSpPr>
          <p:cNvPr id="8" name="TextBox 7"/>
          <p:cNvSpPr txBox="1"/>
          <p:nvPr/>
        </p:nvSpPr>
        <p:spPr>
          <a:xfrm>
            <a:off x="4191000" y="5804074"/>
            <a:ext cx="5029200" cy="553998"/>
          </a:xfrm>
          <a:prstGeom prst="rect">
            <a:avLst/>
          </a:prstGeom>
          <a:noFill/>
        </p:spPr>
        <p:txBody>
          <a:bodyPr wrap="square" rtlCol="0">
            <a:spAutoFit/>
          </a:bodyPr>
          <a:lstStyle/>
          <a:p>
            <a:pPr>
              <a:spcBef>
                <a:spcPts val="600"/>
              </a:spcBef>
            </a:pPr>
            <a:r>
              <a:rPr lang="en-US" sz="1000" dirty="0" smtClean="0"/>
              <a:t>11. Balas </a:t>
            </a:r>
            <a:r>
              <a:rPr lang="en-US" sz="1000" dirty="0"/>
              <a:t>MC, Vasilevskis EE, Olsen KM, et al. Effectiveness and safety of the awakening and breathing coordination, delirium monitoring/management, and early exercise/mobility bundle. Crit Care Med. 2014 May;42(5):1024-36. PMID: 24394627.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Maslow’s Hierarchy of Needs in Critical Care</a:t>
            </a:r>
            <a:r>
              <a:rPr lang="en-US" baseline="30000" dirty="0" smtClean="0"/>
              <a:t>12</a:t>
            </a:r>
            <a:endParaRPr lang="en-US" baseline="30000" dirty="0"/>
          </a:p>
        </p:txBody>
      </p:sp>
      <p:grpSp>
        <p:nvGrpSpPr>
          <p:cNvPr id="4" name="Group 3" descr="Pictoral representation of Maslow's Hierarchy of Needs in clinical care. Starting at the base of a pyramid and going up, the needs are physiological, safety, love and belonging, esteem, and self-actualization." title="Heirarchy of Needs"/>
          <p:cNvGrpSpPr/>
          <p:nvPr/>
        </p:nvGrpSpPr>
        <p:grpSpPr>
          <a:xfrm>
            <a:off x="571769" y="930965"/>
            <a:ext cx="8098466" cy="4707835"/>
            <a:chOff x="726047" y="901233"/>
            <a:chExt cx="8098466" cy="4707835"/>
          </a:xfrm>
        </p:grpSpPr>
        <p:sp>
          <p:nvSpPr>
            <p:cNvPr id="8" name="Isosceles Triangle 7"/>
            <p:cNvSpPr/>
            <p:nvPr/>
          </p:nvSpPr>
          <p:spPr>
            <a:xfrm>
              <a:off x="1193880" y="901233"/>
              <a:ext cx="7162800" cy="4707835"/>
            </a:xfrm>
            <a:prstGeom prst="triangle">
              <a:avLst/>
            </a:prstGeom>
            <a:gradFill rotWithShape="0">
              <a:gsLst>
                <a:gs pos="0">
                  <a:srgbClr val="FDD701">
                    <a:lumMod val="100000"/>
                    <a:alpha val="93000"/>
                  </a:srgbClr>
                </a:gs>
                <a:gs pos="47000">
                  <a:schemeClr val="accent1">
                    <a:hueOff val="0"/>
                    <a:satOff val="0"/>
                    <a:lumOff val="0"/>
                    <a:alphaOff val="0"/>
                    <a:tint val="37000"/>
                    <a:satMod val="300000"/>
                  </a:schemeClr>
                </a:gs>
                <a:gs pos="100000">
                  <a:srgbClr val="009EC2">
                    <a:alpha val="96000"/>
                  </a:srgb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9" name="Freeform 8" descr="Maslow's Hierarchy pyramid." title="Maslow's Hierarchy of Needs in Critical Care"/>
            <p:cNvSpPr/>
            <p:nvPr/>
          </p:nvSpPr>
          <p:spPr>
            <a:xfrm>
              <a:off x="726047" y="1170340"/>
              <a:ext cx="8098465" cy="599452"/>
            </a:xfrm>
            <a:custGeom>
              <a:avLst/>
              <a:gdLst>
                <a:gd name="connsiteX0" fmla="*/ 0 w 8098465"/>
                <a:gd name="connsiteY0" fmla="*/ 134137 h 804808"/>
                <a:gd name="connsiteX1" fmla="*/ 134137 w 8098465"/>
                <a:gd name="connsiteY1" fmla="*/ 0 h 804808"/>
                <a:gd name="connsiteX2" fmla="*/ 7964328 w 8098465"/>
                <a:gd name="connsiteY2" fmla="*/ 0 h 804808"/>
                <a:gd name="connsiteX3" fmla="*/ 8098465 w 8098465"/>
                <a:gd name="connsiteY3" fmla="*/ 134137 h 804808"/>
                <a:gd name="connsiteX4" fmla="*/ 8098465 w 8098465"/>
                <a:gd name="connsiteY4" fmla="*/ 670671 h 804808"/>
                <a:gd name="connsiteX5" fmla="*/ 7964328 w 8098465"/>
                <a:gd name="connsiteY5" fmla="*/ 804808 h 804808"/>
                <a:gd name="connsiteX6" fmla="*/ 134137 w 8098465"/>
                <a:gd name="connsiteY6" fmla="*/ 804808 h 804808"/>
                <a:gd name="connsiteX7" fmla="*/ 0 w 8098465"/>
                <a:gd name="connsiteY7" fmla="*/ 670671 h 804808"/>
                <a:gd name="connsiteX8" fmla="*/ 0 w 8098465"/>
                <a:gd name="connsiteY8" fmla="*/ 134137 h 80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8465" h="804808">
                  <a:moveTo>
                    <a:pt x="0" y="134137"/>
                  </a:moveTo>
                  <a:cubicBezTo>
                    <a:pt x="0" y="60055"/>
                    <a:pt x="60055" y="0"/>
                    <a:pt x="134137" y="0"/>
                  </a:cubicBezTo>
                  <a:lnTo>
                    <a:pt x="7964328" y="0"/>
                  </a:lnTo>
                  <a:cubicBezTo>
                    <a:pt x="8038410" y="0"/>
                    <a:pt x="8098465" y="60055"/>
                    <a:pt x="8098465" y="134137"/>
                  </a:cubicBezTo>
                  <a:lnTo>
                    <a:pt x="8098465" y="670671"/>
                  </a:lnTo>
                  <a:cubicBezTo>
                    <a:pt x="8098465" y="744753"/>
                    <a:pt x="8038410" y="804808"/>
                    <a:pt x="7964328" y="804808"/>
                  </a:cubicBezTo>
                  <a:lnTo>
                    <a:pt x="134137" y="804808"/>
                  </a:lnTo>
                  <a:cubicBezTo>
                    <a:pt x="60055" y="804808"/>
                    <a:pt x="0" y="744753"/>
                    <a:pt x="0" y="670671"/>
                  </a:cubicBezTo>
                  <a:lnTo>
                    <a:pt x="0" y="13413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247" tIns="100247" rIns="100247" bIns="100247" numCol="1" spcCol="1270" anchor="ctr" anchorCtr="0">
              <a:noAutofit/>
            </a:bodyPr>
            <a:lstStyle/>
            <a:p>
              <a:pPr lvl="0" algn="ctr" defTabSz="711200">
                <a:spcBef>
                  <a:spcPct val="0"/>
                </a:spcBef>
              </a:pPr>
              <a:r>
                <a:rPr lang="en-US" b="1" kern="1200" dirty="0" smtClean="0">
                  <a:solidFill>
                    <a:srgbClr val="009EC2"/>
                  </a:solidFill>
                </a:rPr>
                <a:t>Self-Actualization</a:t>
              </a:r>
            </a:p>
            <a:p>
              <a:pPr lvl="0" algn="ctr" defTabSz="711200">
                <a:spcBef>
                  <a:spcPct val="0"/>
                </a:spcBef>
              </a:pPr>
              <a:r>
                <a:rPr lang="en-US" sz="1400" kern="1200" dirty="0" smtClean="0"/>
                <a:t>Incorporating spiritual values into patient care, acceptance of new limitations, reconciliation of new identity</a:t>
              </a:r>
              <a:endParaRPr lang="en-US" sz="1400" b="0" kern="1200" dirty="0"/>
            </a:p>
          </p:txBody>
        </p:sp>
        <p:sp>
          <p:nvSpPr>
            <p:cNvPr id="10" name="Freeform 9"/>
            <p:cNvSpPr/>
            <p:nvPr/>
          </p:nvSpPr>
          <p:spPr>
            <a:xfrm>
              <a:off x="726048" y="1875268"/>
              <a:ext cx="8098465" cy="775096"/>
            </a:xfrm>
            <a:custGeom>
              <a:avLst/>
              <a:gdLst>
                <a:gd name="connsiteX0" fmla="*/ 0 w 8098465"/>
                <a:gd name="connsiteY0" fmla="*/ 134137 h 804808"/>
                <a:gd name="connsiteX1" fmla="*/ 134137 w 8098465"/>
                <a:gd name="connsiteY1" fmla="*/ 0 h 804808"/>
                <a:gd name="connsiteX2" fmla="*/ 7964328 w 8098465"/>
                <a:gd name="connsiteY2" fmla="*/ 0 h 804808"/>
                <a:gd name="connsiteX3" fmla="*/ 8098465 w 8098465"/>
                <a:gd name="connsiteY3" fmla="*/ 134137 h 804808"/>
                <a:gd name="connsiteX4" fmla="*/ 8098465 w 8098465"/>
                <a:gd name="connsiteY4" fmla="*/ 670671 h 804808"/>
                <a:gd name="connsiteX5" fmla="*/ 7964328 w 8098465"/>
                <a:gd name="connsiteY5" fmla="*/ 804808 h 804808"/>
                <a:gd name="connsiteX6" fmla="*/ 134137 w 8098465"/>
                <a:gd name="connsiteY6" fmla="*/ 804808 h 804808"/>
                <a:gd name="connsiteX7" fmla="*/ 0 w 8098465"/>
                <a:gd name="connsiteY7" fmla="*/ 670671 h 804808"/>
                <a:gd name="connsiteX8" fmla="*/ 0 w 8098465"/>
                <a:gd name="connsiteY8" fmla="*/ 134137 h 80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8465" h="804808">
                  <a:moveTo>
                    <a:pt x="0" y="134137"/>
                  </a:moveTo>
                  <a:cubicBezTo>
                    <a:pt x="0" y="60055"/>
                    <a:pt x="60055" y="0"/>
                    <a:pt x="134137" y="0"/>
                  </a:cubicBezTo>
                  <a:lnTo>
                    <a:pt x="7964328" y="0"/>
                  </a:lnTo>
                  <a:cubicBezTo>
                    <a:pt x="8038410" y="0"/>
                    <a:pt x="8098465" y="60055"/>
                    <a:pt x="8098465" y="134137"/>
                  </a:cubicBezTo>
                  <a:lnTo>
                    <a:pt x="8098465" y="670671"/>
                  </a:lnTo>
                  <a:cubicBezTo>
                    <a:pt x="8098465" y="744753"/>
                    <a:pt x="8038410" y="804808"/>
                    <a:pt x="7964328" y="804808"/>
                  </a:cubicBezTo>
                  <a:lnTo>
                    <a:pt x="134137" y="804808"/>
                  </a:lnTo>
                  <a:cubicBezTo>
                    <a:pt x="60055" y="804808"/>
                    <a:pt x="0" y="744753"/>
                    <a:pt x="0" y="670671"/>
                  </a:cubicBezTo>
                  <a:lnTo>
                    <a:pt x="0" y="13413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247" tIns="100247" rIns="100247" bIns="100247" numCol="1" spcCol="1270" anchor="ctr" anchorCtr="0">
              <a:noAutofit/>
            </a:bodyPr>
            <a:lstStyle/>
            <a:p>
              <a:pPr lvl="0" algn="ctr" defTabSz="711200">
                <a:spcBef>
                  <a:spcPct val="0"/>
                </a:spcBef>
              </a:pPr>
              <a:r>
                <a:rPr lang="en-US" b="1" kern="1200" dirty="0" smtClean="0">
                  <a:solidFill>
                    <a:srgbClr val="009EC2"/>
                  </a:solidFill>
                </a:rPr>
                <a:t>Esteem</a:t>
              </a:r>
              <a:endParaRPr lang="en-US" sz="1400" b="1" kern="1200" dirty="0" smtClean="0">
                <a:solidFill>
                  <a:srgbClr val="009EC2"/>
                </a:solidFill>
              </a:endParaRPr>
            </a:p>
            <a:p>
              <a:pPr lvl="0" algn="ctr" defTabSz="711200">
                <a:spcBef>
                  <a:spcPct val="0"/>
                </a:spcBef>
              </a:pPr>
              <a:r>
                <a:rPr lang="en-US" sz="1400" kern="1200" dirty="0" smtClean="0"/>
                <a:t>Respectful team communication, recognition of dignity/value in each patient, optimizing pre-illness cognition and physical function through rehabilitation</a:t>
              </a:r>
              <a:endParaRPr lang="en-US" sz="1400" b="0" kern="1200" dirty="0">
                <a:solidFill>
                  <a:srgbClr val="009EC2"/>
                </a:solidFill>
              </a:endParaRPr>
            </a:p>
          </p:txBody>
        </p:sp>
        <p:sp>
          <p:nvSpPr>
            <p:cNvPr id="11" name="Freeform 10"/>
            <p:cNvSpPr/>
            <p:nvPr/>
          </p:nvSpPr>
          <p:spPr>
            <a:xfrm>
              <a:off x="726048" y="2789668"/>
              <a:ext cx="8098465" cy="804808"/>
            </a:xfrm>
            <a:custGeom>
              <a:avLst/>
              <a:gdLst>
                <a:gd name="connsiteX0" fmla="*/ 0 w 8098465"/>
                <a:gd name="connsiteY0" fmla="*/ 134137 h 804808"/>
                <a:gd name="connsiteX1" fmla="*/ 134137 w 8098465"/>
                <a:gd name="connsiteY1" fmla="*/ 0 h 804808"/>
                <a:gd name="connsiteX2" fmla="*/ 7964328 w 8098465"/>
                <a:gd name="connsiteY2" fmla="*/ 0 h 804808"/>
                <a:gd name="connsiteX3" fmla="*/ 8098465 w 8098465"/>
                <a:gd name="connsiteY3" fmla="*/ 134137 h 804808"/>
                <a:gd name="connsiteX4" fmla="*/ 8098465 w 8098465"/>
                <a:gd name="connsiteY4" fmla="*/ 670671 h 804808"/>
                <a:gd name="connsiteX5" fmla="*/ 7964328 w 8098465"/>
                <a:gd name="connsiteY5" fmla="*/ 804808 h 804808"/>
                <a:gd name="connsiteX6" fmla="*/ 134137 w 8098465"/>
                <a:gd name="connsiteY6" fmla="*/ 804808 h 804808"/>
                <a:gd name="connsiteX7" fmla="*/ 0 w 8098465"/>
                <a:gd name="connsiteY7" fmla="*/ 670671 h 804808"/>
                <a:gd name="connsiteX8" fmla="*/ 0 w 8098465"/>
                <a:gd name="connsiteY8" fmla="*/ 134137 h 80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8465" h="804808">
                  <a:moveTo>
                    <a:pt x="0" y="134137"/>
                  </a:moveTo>
                  <a:cubicBezTo>
                    <a:pt x="0" y="60055"/>
                    <a:pt x="60055" y="0"/>
                    <a:pt x="134137" y="0"/>
                  </a:cubicBezTo>
                  <a:lnTo>
                    <a:pt x="7964328" y="0"/>
                  </a:lnTo>
                  <a:cubicBezTo>
                    <a:pt x="8038410" y="0"/>
                    <a:pt x="8098465" y="60055"/>
                    <a:pt x="8098465" y="134137"/>
                  </a:cubicBezTo>
                  <a:lnTo>
                    <a:pt x="8098465" y="670671"/>
                  </a:lnTo>
                  <a:cubicBezTo>
                    <a:pt x="8098465" y="744753"/>
                    <a:pt x="8038410" y="804808"/>
                    <a:pt x="7964328" y="804808"/>
                  </a:cubicBezTo>
                  <a:lnTo>
                    <a:pt x="134137" y="804808"/>
                  </a:lnTo>
                  <a:cubicBezTo>
                    <a:pt x="60055" y="804808"/>
                    <a:pt x="0" y="744753"/>
                    <a:pt x="0" y="670671"/>
                  </a:cubicBezTo>
                  <a:lnTo>
                    <a:pt x="0" y="13413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247" tIns="100247" rIns="100247" bIns="100247" numCol="1" spcCol="1270" anchor="ctr" anchorCtr="0">
              <a:noAutofit/>
            </a:bodyPr>
            <a:lstStyle/>
            <a:p>
              <a:pPr lvl="0" algn="ctr" defTabSz="711200">
                <a:spcBef>
                  <a:spcPct val="0"/>
                </a:spcBef>
              </a:pPr>
              <a:r>
                <a:rPr lang="en-US" b="1" kern="1200" dirty="0" smtClean="0">
                  <a:solidFill>
                    <a:srgbClr val="009EC2"/>
                  </a:solidFill>
                </a:rPr>
                <a:t>Love and Belonging</a:t>
              </a:r>
            </a:p>
            <a:p>
              <a:pPr lvl="0" algn="ctr" defTabSz="711200">
                <a:spcBef>
                  <a:spcPct val="0"/>
                </a:spcBef>
              </a:pPr>
              <a:r>
                <a:rPr lang="en-US" sz="1400" kern="1200" dirty="0" smtClean="0"/>
                <a:t>Open visitation of family/friends, family rounds, daily awakening for patient/family interaction, post-ICU support groups and post-ICU clinics</a:t>
              </a:r>
              <a:endParaRPr lang="en-US" sz="1400" kern="1200" dirty="0">
                <a:solidFill>
                  <a:srgbClr val="009EC2"/>
                </a:solidFill>
              </a:endParaRPr>
            </a:p>
          </p:txBody>
        </p:sp>
        <p:sp>
          <p:nvSpPr>
            <p:cNvPr id="12" name="Freeform 11"/>
            <p:cNvSpPr/>
            <p:nvPr/>
          </p:nvSpPr>
          <p:spPr>
            <a:xfrm>
              <a:off x="726048" y="3704068"/>
              <a:ext cx="8098465" cy="804808"/>
            </a:xfrm>
            <a:custGeom>
              <a:avLst/>
              <a:gdLst>
                <a:gd name="connsiteX0" fmla="*/ 0 w 8098465"/>
                <a:gd name="connsiteY0" fmla="*/ 134137 h 804808"/>
                <a:gd name="connsiteX1" fmla="*/ 134137 w 8098465"/>
                <a:gd name="connsiteY1" fmla="*/ 0 h 804808"/>
                <a:gd name="connsiteX2" fmla="*/ 7964328 w 8098465"/>
                <a:gd name="connsiteY2" fmla="*/ 0 h 804808"/>
                <a:gd name="connsiteX3" fmla="*/ 8098465 w 8098465"/>
                <a:gd name="connsiteY3" fmla="*/ 134137 h 804808"/>
                <a:gd name="connsiteX4" fmla="*/ 8098465 w 8098465"/>
                <a:gd name="connsiteY4" fmla="*/ 670671 h 804808"/>
                <a:gd name="connsiteX5" fmla="*/ 7964328 w 8098465"/>
                <a:gd name="connsiteY5" fmla="*/ 804808 h 804808"/>
                <a:gd name="connsiteX6" fmla="*/ 134137 w 8098465"/>
                <a:gd name="connsiteY6" fmla="*/ 804808 h 804808"/>
                <a:gd name="connsiteX7" fmla="*/ 0 w 8098465"/>
                <a:gd name="connsiteY7" fmla="*/ 670671 h 804808"/>
                <a:gd name="connsiteX8" fmla="*/ 0 w 8098465"/>
                <a:gd name="connsiteY8" fmla="*/ 134137 h 80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8465" h="804808">
                  <a:moveTo>
                    <a:pt x="0" y="134137"/>
                  </a:moveTo>
                  <a:cubicBezTo>
                    <a:pt x="0" y="60055"/>
                    <a:pt x="60055" y="0"/>
                    <a:pt x="134137" y="0"/>
                  </a:cubicBezTo>
                  <a:lnTo>
                    <a:pt x="7964328" y="0"/>
                  </a:lnTo>
                  <a:cubicBezTo>
                    <a:pt x="8038410" y="0"/>
                    <a:pt x="8098465" y="60055"/>
                    <a:pt x="8098465" y="134137"/>
                  </a:cubicBezTo>
                  <a:lnTo>
                    <a:pt x="8098465" y="670671"/>
                  </a:lnTo>
                  <a:cubicBezTo>
                    <a:pt x="8098465" y="744753"/>
                    <a:pt x="8038410" y="804808"/>
                    <a:pt x="7964328" y="804808"/>
                  </a:cubicBezTo>
                  <a:lnTo>
                    <a:pt x="134137" y="804808"/>
                  </a:lnTo>
                  <a:cubicBezTo>
                    <a:pt x="60055" y="804808"/>
                    <a:pt x="0" y="744753"/>
                    <a:pt x="0" y="670671"/>
                  </a:cubicBezTo>
                  <a:lnTo>
                    <a:pt x="0" y="13413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247" tIns="100247" rIns="100247" bIns="100247" numCol="1" spcCol="1270" anchor="ctr" anchorCtr="0">
              <a:noAutofit/>
            </a:bodyPr>
            <a:lstStyle/>
            <a:p>
              <a:pPr lvl="0" algn="ctr" defTabSz="711200">
                <a:spcBef>
                  <a:spcPct val="0"/>
                </a:spcBef>
              </a:pPr>
              <a:r>
                <a:rPr lang="en-US" b="1" kern="1200" dirty="0" smtClean="0">
                  <a:solidFill>
                    <a:srgbClr val="009EC2"/>
                  </a:solidFill>
                </a:rPr>
                <a:t>Safety</a:t>
              </a:r>
            </a:p>
            <a:p>
              <a:pPr lvl="0" algn="ctr" defTabSz="711200">
                <a:spcBef>
                  <a:spcPct val="0"/>
                </a:spcBef>
              </a:pPr>
              <a:r>
                <a:rPr lang="en-US" sz="1400" kern="1200" dirty="0" smtClean="0"/>
                <a:t>Prevention of errors: protocolization/ABCDEs, delirium monitoring and management, hospital-acquired infections, falls, deep vein thromboses, pressure ulcers, medication errors</a:t>
              </a:r>
              <a:endParaRPr lang="en-US" sz="1400" kern="1200" dirty="0">
                <a:solidFill>
                  <a:srgbClr val="009EC2"/>
                </a:solidFill>
              </a:endParaRPr>
            </a:p>
          </p:txBody>
        </p:sp>
        <p:sp>
          <p:nvSpPr>
            <p:cNvPr id="13" name="Freeform 12"/>
            <p:cNvSpPr/>
            <p:nvPr/>
          </p:nvSpPr>
          <p:spPr>
            <a:xfrm>
              <a:off x="726047" y="4618468"/>
              <a:ext cx="8098465" cy="804808"/>
            </a:xfrm>
            <a:custGeom>
              <a:avLst/>
              <a:gdLst>
                <a:gd name="connsiteX0" fmla="*/ 0 w 8098465"/>
                <a:gd name="connsiteY0" fmla="*/ 134137 h 804808"/>
                <a:gd name="connsiteX1" fmla="*/ 134137 w 8098465"/>
                <a:gd name="connsiteY1" fmla="*/ 0 h 804808"/>
                <a:gd name="connsiteX2" fmla="*/ 7964328 w 8098465"/>
                <a:gd name="connsiteY2" fmla="*/ 0 h 804808"/>
                <a:gd name="connsiteX3" fmla="*/ 8098465 w 8098465"/>
                <a:gd name="connsiteY3" fmla="*/ 134137 h 804808"/>
                <a:gd name="connsiteX4" fmla="*/ 8098465 w 8098465"/>
                <a:gd name="connsiteY4" fmla="*/ 670671 h 804808"/>
                <a:gd name="connsiteX5" fmla="*/ 7964328 w 8098465"/>
                <a:gd name="connsiteY5" fmla="*/ 804808 h 804808"/>
                <a:gd name="connsiteX6" fmla="*/ 134137 w 8098465"/>
                <a:gd name="connsiteY6" fmla="*/ 804808 h 804808"/>
                <a:gd name="connsiteX7" fmla="*/ 0 w 8098465"/>
                <a:gd name="connsiteY7" fmla="*/ 670671 h 804808"/>
                <a:gd name="connsiteX8" fmla="*/ 0 w 8098465"/>
                <a:gd name="connsiteY8" fmla="*/ 134137 h 80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8465" h="804808">
                  <a:moveTo>
                    <a:pt x="0" y="134137"/>
                  </a:moveTo>
                  <a:cubicBezTo>
                    <a:pt x="0" y="60055"/>
                    <a:pt x="60055" y="0"/>
                    <a:pt x="134137" y="0"/>
                  </a:cubicBezTo>
                  <a:lnTo>
                    <a:pt x="7964328" y="0"/>
                  </a:lnTo>
                  <a:cubicBezTo>
                    <a:pt x="8038410" y="0"/>
                    <a:pt x="8098465" y="60055"/>
                    <a:pt x="8098465" y="134137"/>
                  </a:cubicBezTo>
                  <a:lnTo>
                    <a:pt x="8098465" y="670671"/>
                  </a:lnTo>
                  <a:cubicBezTo>
                    <a:pt x="8098465" y="744753"/>
                    <a:pt x="8038410" y="804808"/>
                    <a:pt x="7964328" y="804808"/>
                  </a:cubicBezTo>
                  <a:lnTo>
                    <a:pt x="134137" y="804808"/>
                  </a:lnTo>
                  <a:cubicBezTo>
                    <a:pt x="60055" y="804808"/>
                    <a:pt x="0" y="744753"/>
                    <a:pt x="0" y="670671"/>
                  </a:cubicBezTo>
                  <a:lnTo>
                    <a:pt x="0" y="13413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247" tIns="100247" rIns="100247" bIns="100247" numCol="1" spcCol="1270" anchor="ctr" anchorCtr="0">
              <a:noAutofit/>
            </a:bodyPr>
            <a:lstStyle/>
            <a:p>
              <a:pPr lvl="0" algn="ctr" defTabSz="711200">
                <a:spcBef>
                  <a:spcPct val="0"/>
                </a:spcBef>
              </a:pPr>
              <a:r>
                <a:rPr lang="en-US" b="1" kern="1200" dirty="0" smtClean="0">
                  <a:solidFill>
                    <a:srgbClr val="009EC2"/>
                  </a:solidFill>
                </a:rPr>
                <a:t>Physiological</a:t>
              </a:r>
            </a:p>
            <a:p>
              <a:pPr lvl="0" algn="ctr" defTabSz="711200">
                <a:spcBef>
                  <a:spcPct val="0"/>
                </a:spcBef>
              </a:pPr>
              <a:r>
                <a:rPr lang="en-US" sz="1400" kern="1200" dirty="0" smtClean="0"/>
                <a:t>Support for failing organs (e.g., mechanical ventilation, vasopressors, dialysis), pain and symptom management, nutrition</a:t>
              </a:r>
              <a:endParaRPr lang="en-US" sz="1400" kern="1200" dirty="0">
                <a:solidFill>
                  <a:srgbClr val="009EC2"/>
                </a:solidFill>
              </a:endParaRPr>
            </a:p>
          </p:txBody>
        </p:sp>
      </p:grpSp>
      <p:sp>
        <p:nvSpPr>
          <p:cNvPr id="2" name="TextBox 1"/>
          <p:cNvSpPr txBox="1"/>
          <p:nvPr/>
        </p:nvSpPr>
        <p:spPr>
          <a:xfrm>
            <a:off x="3810000" y="5841444"/>
            <a:ext cx="5241234" cy="553998"/>
          </a:xfrm>
          <a:prstGeom prst="rect">
            <a:avLst/>
          </a:prstGeom>
          <a:noFill/>
        </p:spPr>
        <p:txBody>
          <a:bodyPr wrap="square" rtlCol="0">
            <a:spAutoFit/>
          </a:bodyPr>
          <a:lstStyle/>
          <a:p>
            <a:r>
              <a:rPr lang="en-US" sz="1000" dirty="0" smtClean="0"/>
              <a:t>12. Jackson </a:t>
            </a:r>
            <a:r>
              <a:rPr lang="en-US" sz="1000" dirty="0"/>
              <a:t>JC, Santoro MJ, Ely TM, et al. Improving patient care through the prism of psychology: application of Maslow's hierarchy to sedation, delirium, and early mobility in the intensive care unit. J Crit Care. 2014 Jun;29(3):438-44. PMID: 24636724. </a:t>
            </a:r>
          </a:p>
        </p:txBody>
      </p:sp>
    </p:spTree>
    <p:extLst>
      <p:ext uri="{BB962C8B-B14F-4D97-AF65-F5344CB8AC3E}">
        <p14:creationId xmlns:p14="http://schemas.microsoft.com/office/powerpoint/2010/main" val="3012872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idx="4294967295"/>
          </p:nvPr>
        </p:nvSpPr>
        <p:spPr>
          <a:xfrm>
            <a:off x="0" y="30163"/>
            <a:ext cx="8229600" cy="808037"/>
          </a:xfrm>
        </p:spPr>
        <p:txBody>
          <a:bodyPr/>
          <a:lstStyle/>
          <a:p>
            <a:r>
              <a:rPr lang="en-US" altLang="en-US" dirty="0" smtClean="0">
                <a:ea typeface="ＭＳ Ｐゴシック" panose="020B0600070205080204" pitchFamily="34" charset="-128"/>
              </a:rPr>
              <a:t>Questions?</a:t>
            </a:r>
          </a:p>
        </p:txBody>
      </p:sp>
      <p:pic>
        <p:nvPicPr>
          <p:cNvPr id="189443" name="Picture 3" descr="Group of people holding signs with question marks on them." title="Questions?"/>
          <p:cNvPicPr>
            <a:picLocks noChangeAspect="1"/>
          </p:cNvPicPr>
          <p:nvPr/>
        </p:nvPicPr>
        <p:blipFill>
          <a:blip r:embed="rId2">
            <a:extLst>
              <a:ext uri="{28A0092B-C50C-407E-A947-70E740481C1C}">
                <a14:useLocalDpi xmlns:a14="http://schemas.microsoft.com/office/drawing/2010/main" val="0"/>
              </a:ext>
            </a:extLst>
          </a:blip>
          <a:srcRect t="14178" b="5380"/>
          <a:stretch>
            <a:fillRect/>
          </a:stretch>
        </p:blipFill>
        <p:spPr bwMode="auto">
          <a:xfrm>
            <a:off x="0" y="838200"/>
            <a:ext cx="91582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p:txBody>
          <a:bodyPr/>
          <a:lstStyle/>
          <a:p>
            <a:r>
              <a:rPr lang="en-US" altLang="en-US" dirty="0" smtClean="0">
                <a:ea typeface="ＭＳ Ｐゴシック" panose="020B0600070205080204" pitchFamily="34" charset="-128"/>
              </a:rPr>
              <a:t>References</a:t>
            </a:r>
          </a:p>
        </p:txBody>
      </p:sp>
      <p:sp>
        <p:nvSpPr>
          <p:cNvPr id="3" name="Content Placeholder 2"/>
          <p:cNvSpPr>
            <a:spLocks noGrp="1"/>
          </p:cNvSpPr>
          <p:nvPr>
            <p:ph idx="1"/>
          </p:nvPr>
        </p:nvSpPr>
        <p:spPr/>
        <p:txBody>
          <a:bodyPr>
            <a:noAutofit/>
          </a:bodyPr>
          <a:lstStyle/>
          <a:p>
            <a:pPr marL="514350" indent="-514350">
              <a:spcBef>
                <a:spcPts val="600"/>
              </a:spcBef>
              <a:buFont typeface="+mj-lt"/>
              <a:buAutoNum type="arabicPeriod"/>
            </a:pPr>
            <a:r>
              <a:rPr lang="en-US" sz="1800" dirty="0"/>
              <a:t>Barr J, </a:t>
            </a:r>
            <a:r>
              <a:rPr lang="en-US" sz="1800" dirty="0" smtClean="0"/>
              <a:t>Fraser GL, Puntillo K, et </a:t>
            </a:r>
            <a:r>
              <a:rPr lang="en-US" sz="1800" dirty="0"/>
              <a:t>al. Clinical practice guidelines for the management of pain, agitation, and delirium in adult patients in the intensive care unit</a:t>
            </a:r>
            <a:r>
              <a:rPr lang="en-US" sz="1800" dirty="0" smtClean="0"/>
              <a:t>. Crit </a:t>
            </a:r>
            <a:r>
              <a:rPr lang="en-US" sz="1800" dirty="0"/>
              <a:t>Care Med. </a:t>
            </a:r>
            <a:r>
              <a:rPr lang="en-US" sz="1800" dirty="0" smtClean="0"/>
              <a:t>2013 Jan;41(1</a:t>
            </a:r>
            <a:r>
              <a:rPr lang="en-US" sz="1800" dirty="0"/>
              <a:t>):263-306. PMID: </a:t>
            </a:r>
            <a:r>
              <a:rPr lang="en-US" sz="1800" dirty="0" smtClean="0"/>
              <a:t>23269131. </a:t>
            </a:r>
          </a:p>
          <a:p>
            <a:pPr marL="514350" indent="-514350">
              <a:spcBef>
                <a:spcPts val="600"/>
              </a:spcBef>
              <a:buFont typeface="+mj-lt"/>
              <a:buAutoNum type="arabicPeriod"/>
            </a:pPr>
            <a:r>
              <a:rPr lang="en-US" sz="1800" dirty="0" smtClean="0"/>
              <a:t>Balas MC, Devlin JW, Verceles AC, et al. Adapting the ABCDEF bundle to meet the needs of patients requiring prolonged mechanical ventilation in the long-term acute care hospital setting: historical perspectives and practical implications. Semin Respir Crit Care Med. 2016 Feb;37(1):119-35. PMID: 26820279.</a:t>
            </a:r>
            <a:endParaRPr lang="en-US" sz="1800" dirty="0"/>
          </a:p>
          <a:p>
            <a:pPr marL="514350" indent="-514350">
              <a:spcBef>
                <a:spcPts val="600"/>
              </a:spcBef>
              <a:buFont typeface="+mj-lt"/>
              <a:buAutoNum type="arabicPeriod"/>
            </a:pPr>
            <a:r>
              <a:rPr lang="en-US" sz="1800" dirty="0"/>
              <a:t>Vasilevskis </a:t>
            </a:r>
            <a:r>
              <a:rPr lang="en-US" sz="1800" dirty="0" smtClean="0"/>
              <a:t>EE, Pandharipande PP, Girard TD, et al</a:t>
            </a:r>
            <a:r>
              <a:rPr lang="en-US" sz="1800" dirty="0"/>
              <a:t>. A screening, prevention, and restoration model for saving the injured brain in intensive care unit survivors. </a:t>
            </a:r>
            <a:r>
              <a:rPr lang="en-US" sz="1800" dirty="0" smtClean="0"/>
              <a:t>Crit </a:t>
            </a:r>
            <a:r>
              <a:rPr lang="en-US" sz="1800" dirty="0"/>
              <a:t>Care </a:t>
            </a:r>
            <a:r>
              <a:rPr lang="en-US" sz="1800" dirty="0" smtClean="0"/>
              <a:t>Med. 2010 Oct;38(10 Suppl</a:t>
            </a:r>
            <a:r>
              <a:rPr lang="en-US" sz="1800" dirty="0"/>
              <a:t>):S683-91. PMID: </a:t>
            </a:r>
            <a:r>
              <a:rPr lang="en-US" sz="1800" dirty="0" smtClean="0"/>
              <a:t>21164415.</a:t>
            </a:r>
            <a:endParaRPr lang="en-US" sz="1800" dirty="0"/>
          </a:p>
          <a:p>
            <a:pPr marL="514350" indent="-514350">
              <a:spcBef>
                <a:spcPts val="600"/>
              </a:spcBef>
              <a:buFont typeface="+mj-lt"/>
              <a:buAutoNum type="arabicPeriod"/>
            </a:pPr>
            <a:r>
              <a:rPr lang="en-US" sz="1800" dirty="0"/>
              <a:t>Zaal </a:t>
            </a:r>
            <a:r>
              <a:rPr lang="en-US" sz="1800" dirty="0" smtClean="0"/>
              <a:t>IJ, Spruyt CF, Peelen LM, et al. Intensive </a:t>
            </a:r>
            <a:r>
              <a:rPr lang="en-US" sz="1800" dirty="0"/>
              <a:t>care unit environment may affect the course of delirium. </a:t>
            </a:r>
            <a:r>
              <a:rPr lang="en-US" sz="1800" dirty="0" smtClean="0"/>
              <a:t>Intensive Care Med. </a:t>
            </a:r>
            <a:r>
              <a:rPr lang="en-US" sz="1800" dirty="0"/>
              <a:t>2013 Mar;29(3):481-88. PMID: </a:t>
            </a:r>
            <a:r>
              <a:rPr lang="en-US" sz="1800" dirty="0" smtClean="0"/>
              <a:t>22804788.</a:t>
            </a:r>
          </a:p>
          <a:p>
            <a:pPr marL="514350" indent="-514350">
              <a:buFont typeface="+mj-lt"/>
              <a:buAutoNum type="arabicPeriod"/>
            </a:pPr>
            <a:endParaRPr lang="en-US" dirty="0"/>
          </a:p>
        </p:txBody>
      </p:sp>
    </p:spTree>
    <p:extLst>
      <p:ext uri="{BB962C8B-B14F-4D97-AF65-F5344CB8AC3E}">
        <p14:creationId xmlns:p14="http://schemas.microsoft.com/office/powerpoint/2010/main" val="856418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marL="514350" indent="-514350">
              <a:spcBef>
                <a:spcPts val="600"/>
              </a:spcBef>
              <a:buFont typeface="+mj-lt"/>
              <a:buAutoNum type="arabicPeriod" startAt="5"/>
            </a:pPr>
            <a:r>
              <a:rPr lang="en-US" sz="1800" dirty="0"/>
              <a:t>Colombo R, Corona A, Praga F, et al. A reorientation strategy for reducing delirium in the critically ill. Results of an interventional study. Minerva Anestiol. 2012 Sep;78(9):1026-33. PMID: 22772860.</a:t>
            </a:r>
          </a:p>
          <a:p>
            <a:pPr marL="514350" indent="-514350">
              <a:spcBef>
                <a:spcPts val="600"/>
              </a:spcBef>
              <a:buFont typeface="+mj-lt"/>
              <a:buAutoNum type="arabicPeriod" startAt="5"/>
            </a:pPr>
            <a:r>
              <a:rPr lang="en-US" sz="1800" dirty="0" smtClean="0"/>
              <a:t>ABCDEFs </a:t>
            </a:r>
            <a:r>
              <a:rPr lang="en-US" sz="1800" dirty="0"/>
              <a:t>of Prevention and Safety. Nashville, TN: ICU Delirium and Cognitive Impairment Study Group. 2013. www.icudelirium.org. Accessed Oct 20, 2015</a:t>
            </a:r>
            <a:r>
              <a:rPr lang="en-US" sz="1800" dirty="0" smtClean="0"/>
              <a:t>.</a:t>
            </a:r>
          </a:p>
          <a:p>
            <a:pPr marL="514350" indent="-514350">
              <a:spcBef>
                <a:spcPts val="600"/>
              </a:spcBef>
              <a:buFont typeface="+mj-lt"/>
              <a:buAutoNum type="arabicPeriod" startAt="5"/>
            </a:pPr>
            <a:r>
              <a:rPr lang="en-US" sz="1800" dirty="0" smtClean="0"/>
              <a:t>Trogrlić Z, van der Jagt M, Bakker J, et al. A systematic review of implementation strategies for assessment, prevention, and management of ICU delirium and their effect on clinical outcomes. Crit Care. 2015 Apr 9;19(1):157. PMID: 25888230. </a:t>
            </a:r>
          </a:p>
          <a:p>
            <a:pPr marL="514350" indent="-514350">
              <a:spcBef>
                <a:spcPts val="600"/>
              </a:spcBef>
              <a:buFont typeface="+mj-lt"/>
              <a:buAutoNum type="arabicPeriod" startAt="5"/>
            </a:pPr>
            <a:r>
              <a:rPr lang="en-US" sz="1800" dirty="0" smtClean="0"/>
              <a:t>Miller MA, Govindan S, Watson SR, et al. ABCDE, but in that order? A cross-sectional survey of Michigan intensive care unit sedation, delirium, and early mobility practices. Ann Am Thorac Soc. 2015 Jul;12(7):1066-71. PMID: 25970737.</a:t>
            </a:r>
          </a:p>
          <a:p>
            <a:pPr marL="514350" indent="-514350">
              <a:lnSpc>
                <a:spcPct val="80000"/>
              </a:lnSpc>
              <a:buFont typeface="+mj-lt"/>
              <a:buAutoNum type="arabicPeriod" startAt="5"/>
            </a:pPr>
            <a:endParaRPr lang="en-US" sz="1800" dirty="0" smtClean="0"/>
          </a:p>
        </p:txBody>
      </p:sp>
    </p:spTree>
    <p:extLst>
      <p:ext uri="{BB962C8B-B14F-4D97-AF65-F5344CB8AC3E}">
        <p14:creationId xmlns:p14="http://schemas.microsoft.com/office/powerpoint/2010/main" val="1157872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marL="457200" indent="-457200">
              <a:spcBef>
                <a:spcPts val="600"/>
              </a:spcBef>
              <a:buFont typeface="+mj-lt"/>
              <a:buAutoNum type="arabicPeriod" startAt="9"/>
            </a:pPr>
            <a:r>
              <a:rPr lang="en-US" sz="1800" dirty="0"/>
              <a:t>Needham DM, Korupolu R, Zanni JM, et al. Early physical medicine and rehabilitation for patients with acute respiratory failure: a quality improvement project. Arch Phys Med Rehabil. 2010 Apr;91(4):536-42. PMID: 20382284.</a:t>
            </a:r>
          </a:p>
          <a:p>
            <a:pPr marL="457200" indent="-457200">
              <a:spcBef>
                <a:spcPts val="600"/>
              </a:spcBef>
              <a:buFont typeface="+mj-lt"/>
              <a:buAutoNum type="arabicPeriod" startAt="9"/>
            </a:pPr>
            <a:r>
              <a:rPr lang="en-US" sz="1800" dirty="0" smtClean="0"/>
              <a:t>Khan </a:t>
            </a:r>
            <a:r>
              <a:rPr lang="en-US" sz="1800" dirty="0"/>
              <a:t>BA, Fadel WF, Tricker JL, et al. Effectiveness of implementing a wake up and breathe program on sedation and delirium in the ICU. Crit Care Med. 2014 Dec;42(12)e791-95. PMID: 25402299.</a:t>
            </a:r>
          </a:p>
          <a:p>
            <a:pPr marL="457200" indent="-457200">
              <a:spcBef>
                <a:spcPts val="600"/>
              </a:spcBef>
              <a:buFont typeface="+mj-lt"/>
              <a:buAutoNum type="arabicPeriod" startAt="9"/>
            </a:pPr>
            <a:r>
              <a:rPr lang="en-US" sz="1800" dirty="0" smtClean="0"/>
              <a:t>Balas </a:t>
            </a:r>
            <a:r>
              <a:rPr lang="en-US" sz="1800" dirty="0"/>
              <a:t>MC, Vasilevskis EE, Olsen KM, et al. Effectiveness and safety of the awakening and breathing coordination, delirium </a:t>
            </a:r>
            <a:r>
              <a:rPr lang="en-US" sz="1800" dirty="0" smtClean="0"/>
              <a:t>monitoring/management</a:t>
            </a:r>
            <a:r>
              <a:rPr lang="en-US" sz="1800" dirty="0"/>
              <a:t>, and early exercise/mobility bundle. Crit Care Med. 2014 May;42(5):1024-36. PMID: 24394627. </a:t>
            </a:r>
          </a:p>
          <a:p>
            <a:pPr marL="457200" indent="-457200">
              <a:spcBef>
                <a:spcPts val="600"/>
              </a:spcBef>
              <a:buFont typeface="+mj-lt"/>
              <a:buAutoNum type="arabicPeriod" startAt="9"/>
            </a:pPr>
            <a:r>
              <a:rPr lang="en-US" sz="1800" dirty="0"/>
              <a:t>Jackson JC, Santoro MJ, Ely TM, et al. Improving patient care through the prism of psychology: application of Maslow's hierarchy to sedation, delirium, and early mobility in the intensive care unit. J Crit Care. 2014 Jun;29(3):438-44. PMID: 24636724. </a:t>
            </a:r>
          </a:p>
          <a:p>
            <a:endParaRPr lang="en-US" dirty="0"/>
          </a:p>
        </p:txBody>
      </p:sp>
    </p:spTree>
    <p:extLst>
      <p:ext uri="{BB962C8B-B14F-4D97-AF65-F5344CB8AC3E}">
        <p14:creationId xmlns:p14="http://schemas.microsoft.com/office/powerpoint/2010/main" val="990671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Circle divided into three parts to illustrate the relationship between pain, agitation, and delirium." title="Pain, Agitation, and Delirium"/>
          <p:cNvSpPr/>
          <p:nvPr/>
        </p:nvSpPr>
        <p:spPr>
          <a:xfrm>
            <a:off x="152400" y="990600"/>
            <a:ext cx="8366568" cy="5029200"/>
          </a:xfrm>
          <a:prstGeom prst="rect">
            <a:avLst/>
          </a:prstGeom>
          <a:noFill/>
        </p:spPr>
      </p:sp>
      <p:grpSp>
        <p:nvGrpSpPr>
          <p:cNvPr id="4" name="Group 3" descr="Circle divided into three parts to illustrate the relationship between pain, agitation, and delirium." title="Pain-agitation-delirium cycle"/>
          <p:cNvGrpSpPr/>
          <p:nvPr/>
        </p:nvGrpSpPr>
        <p:grpSpPr>
          <a:xfrm>
            <a:off x="193409" y="1121627"/>
            <a:ext cx="4922883" cy="4898173"/>
            <a:chOff x="1910435" y="1055979"/>
            <a:chExt cx="4922883" cy="4898173"/>
          </a:xfrm>
        </p:grpSpPr>
        <p:sp>
          <p:nvSpPr>
            <p:cNvPr id="9" name="Freeform 8"/>
            <p:cNvSpPr/>
            <p:nvPr/>
          </p:nvSpPr>
          <p:spPr>
            <a:xfrm>
              <a:off x="2418087" y="1342802"/>
              <a:ext cx="4080978" cy="4173918"/>
            </a:xfrm>
            <a:custGeom>
              <a:avLst/>
              <a:gdLst>
                <a:gd name="connsiteX0" fmla="*/ 2040489 w 4080978"/>
                <a:gd name="connsiteY0" fmla="*/ 0 h 4173918"/>
                <a:gd name="connsiteX1" fmla="*/ 3817413 w 4080978"/>
                <a:gd name="connsiteY1" fmla="*/ 1061052 h 4173918"/>
                <a:gd name="connsiteX2" fmla="*/ 3817413 w 4080978"/>
                <a:gd name="connsiteY2" fmla="*/ 3112867 h 4173918"/>
                <a:gd name="connsiteX3" fmla="*/ 2040489 w 4080978"/>
                <a:gd name="connsiteY3" fmla="*/ 2086959 h 4173918"/>
                <a:gd name="connsiteX4" fmla="*/ 2040489 w 4080978"/>
                <a:gd name="connsiteY4" fmla="*/ 0 h 4173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0978" h="4173918">
                  <a:moveTo>
                    <a:pt x="2040489" y="0"/>
                  </a:moveTo>
                  <a:cubicBezTo>
                    <a:pt x="2776558" y="0"/>
                    <a:pt x="3455576" y="405461"/>
                    <a:pt x="3817413" y="1061052"/>
                  </a:cubicBezTo>
                  <a:cubicBezTo>
                    <a:pt x="4168833" y="1697769"/>
                    <a:pt x="4168833" y="2476150"/>
                    <a:pt x="3817413" y="3112867"/>
                  </a:cubicBezTo>
                  <a:lnTo>
                    <a:pt x="2040489" y="2086959"/>
                  </a:lnTo>
                  <a:lnTo>
                    <a:pt x="2040489" y="0"/>
                  </a:lnTo>
                  <a:close/>
                </a:path>
              </a:pathLst>
            </a:custGeom>
            <a:solidFill>
              <a:srgbClr val="009EC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2209193" tIns="942894" rIns="531133" bIns="2105627" numCol="1" spcCol="1270" anchor="ctr" anchorCtr="0">
              <a:noAutofit/>
            </a:bodyPr>
            <a:lstStyle/>
            <a:p>
              <a:pPr lvl="0" algn="ctr" defTabSz="2044700">
                <a:lnSpc>
                  <a:spcPct val="90000"/>
                </a:lnSpc>
                <a:spcBef>
                  <a:spcPct val="0"/>
                </a:spcBef>
                <a:spcAft>
                  <a:spcPct val="35000"/>
                </a:spcAft>
              </a:pPr>
              <a:r>
                <a:rPr lang="en-US" sz="4600" kern="1200" dirty="0" smtClean="0"/>
                <a:t> </a:t>
              </a:r>
              <a:endParaRPr lang="en-US" sz="4600" kern="1200" dirty="0"/>
            </a:p>
          </p:txBody>
        </p:sp>
        <p:sp>
          <p:nvSpPr>
            <p:cNvPr id="10" name="Freeform 9"/>
            <p:cNvSpPr/>
            <p:nvPr/>
          </p:nvSpPr>
          <p:spPr>
            <a:xfrm>
              <a:off x="2259307" y="1468374"/>
              <a:ext cx="4224528" cy="4224528"/>
            </a:xfrm>
            <a:custGeom>
              <a:avLst/>
              <a:gdLst>
                <a:gd name="connsiteX0" fmla="*/ 3941538 w 4224528"/>
                <a:gd name="connsiteY0" fmla="*/ 3168396 h 4224528"/>
                <a:gd name="connsiteX1" fmla="*/ 2112264 w 4224528"/>
                <a:gd name="connsiteY1" fmla="*/ 4224528 h 4224528"/>
                <a:gd name="connsiteX2" fmla="*/ 282990 w 4224528"/>
                <a:gd name="connsiteY2" fmla="*/ 3168396 h 4224528"/>
                <a:gd name="connsiteX3" fmla="*/ 2112264 w 4224528"/>
                <a:gd name="connsiteY3" fmla="*/ 2112264 h 4224528"/>
                <a:gd name="connsiteX4" fmla="*/ 3941538 w 4224528"/>
                <a:gd name="connsiteY4" fmla="*/ 3168396 h 422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4528" h="4224528">
                  <a:moveTo>
                    <a:pt x="3941538" y="3168396"/>
                  </a:moveTo>
                  <a:cubicBezTo>
                    <a:pt x="3564218" y="3821933"/>
                    <a:pt x="2866903" y="4224528"/>
                    <a:pt x="2112264" y="4224528"/>
                  </a:cubicBezTo>
                  <a:cubicBezTo>
                    <a:pt x="1357625" y="4224528"/>
                    <a:pt x="660309" y="3821933"/>
                    <a:pt x="282990" y="3168396"/>
                  </a:cubicBezTo>
                  <a:lnTo>
                    <a:pt x="2112264" y="2112264"/>
                  </a:lnTo>
                  <a:lnTo>
                    <a:pt x="3941538" y="3168396"/>
                  </a:lnTo>
                  <a:close/>
                </a:path>
              </a:pathLst>
            </a:custGeom>
            <a:solidFill>
              <a:srgbClr val="009EC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066800" tIns="2801874" rIns="1016508" bIns="438150" numCol="1" spcCol="1270" anchor="ctr" anchorCtr="0">
              <a:noAutofit/>
            </a:bodyPr>
            <a:lstStyle/>
            <a:p>
              <a:pPr lvl="0" algn="ctr" defTabSz="2133600">
                <a:lnSpc>
                  <a:spcPct val="90000"/>
                </a:lnSpc>
                <a:spcBef>
                  <a:spcPct val="0"/>
                </a:spcBef>
                <a:spcAft>
                  <a:spcPct val="35000"/>
                </a:spcAft>
              </a:pPr>
              <a:r>
                <a:rPr lang="en-US" sz="4800" kern="1200" dirty="0" smtClean="0"/>
                <a:t> </a:t>
              </a:r>
              <a:endParaRPr lang="en-US" sz="4800" kern="1200" dirty="0"/>
            </a:p>
          </p:txBody>
        </p:sp>
        <p:sp>
          <p:nvSpPr>
            <p:cNvPr id="11" name="Freeform 10"/>
            <p:cNvSpPr/>
            <p:nvPr/>
          </p:nvSpPr>
          <p:spPr>
            <a:xfrm>
              <a:off x="2172302" y="1317498"/>
              <a:ext cx="4224528" cy="4224528"/>
            </a:xfrm>
            <a:custGeom>
              <a:avLst/>
              <a:gdLst>
                <a:gd name="connsiteX0" fmla="*/ 282990 w 4224528"/>
                <a:gd name="connsiteY0" fmla="*/ 3168396 h 4224528"/>
                <a:gd name="connsiteX1" fmla="*/ 282990 w 4224528"/>
                <a:gd name="connsiteY1" fmla="*/ 1056132 h 4224528"/>
                <a:gd name="connsiteX2" fmla="*/ 2112264 w 4224528"/>
                <a:gd name="connsiteY2" fmla="*/ 0 h 4224528"/>
                <a:gd name="connsiteX3" fmla="*/ 2112264 w 4224528"/>
                <a:gd name="connsiteY3" fmla="*/ 2112264 h 4224528"/>
                <a:gd name="connsiteX4" fmla="*/ 282990 w 4224528"/>
                <a:gd name="connsiteY4" fmla="*/ 3168396 h 422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4528" h="4224528">
                  <a:moveTo>
                    <a:pt x="282990" y="3168396"/>
                  </a:moveTo>
                  <a:cubicBezTo>
                    <a:pt x="-94330" y="2514859"/>
                    <a:pt x="-94330" y="1709669"/>
                    <a:pt x="282990" y="1056132"/>
                  </a:cubicBezTo>
                  <a:cubicBezTo>
                    <a:pt x="660310" y="402595"/>
                    <a:pt x="1357625" y="0"/>
                    <a:pt x="2112264" y="0"/>
                  </a:cubicBezTo>
                  <a:lnTo>
                    <a:pt x="2112264" y="2112264"/>
                  </a:lnTo>
                  <a:lnTo>
                    <a:pt x="282990" y="3168396"/>
                  </a:lnTo>
                  <a:close/>
                </a:path>
              </a:pathLst>
            </a:custGeom>
            <a:solidFill>
              <a:srgbClr val="009EC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547761" tIns="953617" rIns="2284847" bIns="2130452" numCol="1" spcCol="1270" anchor="ctr" anchorCtr="0">
              <a:noAutofit/>
            </a:bodyPr>
            <a:lstStyle/>
            <a:p>
              <a:pPr lvl="0" algn="ctr" defTabSz="2044700">
                <a:lnSpc>
                  <a:spcPct val="90000"/>
                </a:lnSpc>
                <a:spcBef>
                  <a:spcPct val="0"/>
                </a:spcBef>
                <a:spcAft>
                  <a:spcPct val="35000"/>
                </a:spcAft>
              </a:pPr>
              <a:r>
                <a:rPr lang="en-US" sz="4600" kern="1200" dirty="0" smtClean="0"/>
                <a:t> </a:t>
              </a:r>
              <a:endParaRPr lang="en-US" sz="4600" kern="1200" dirty="0"/>
            </a:p>
          </p:txBody>
        </p:sp>
        <p:sp>
          <p:nvSpPr>
            <p:cNvPr id="12" name="Circular Arrow 11" descr="PAD cycle." title="PAD"/>
            <p:cNvSpPr/>
            <p:nvPr/>
          </p:nvSpPr>
          <p:spPr>
            <a:xfrm>
              <a:off x="2085754" y="1056195"/>
              <a:ext cx="4747564" cy="4747564"/>
            </a:xfrm>
            <a:prstGeom prst="circularArrow">
              <a:avLst>
                <a:gd name="adj1" fmla="val 5085"/>
                <a:gd name="adj2" fmla="val 327528"/>
                <a:gd name="adj3" fmla="val 1472472"/>
                <a:gd name="adj4" fmla="val 16199432"/>
                <a:gd name="adj5" fmla="val 5932"/>
              </a:avLst>
            </a:prstGeom>
            <a:solidFill>
              <a:srgbClr val="FDD701"/>
            </a:solidFill>
          </p:spPr>
          <p:style>
            <a:lnRef idx="0">
              <a:schemeClr val="accent4">
                <a:tint val="60000"/>
                <a:hueOff val="0"/>
                <a:satOff val="0"/>
                <a:lumOff val="0"/>
                <a:alphaOff val="0"/>
              </a:schemeClr>
            </a:lnRef>
            <a:fillRef idx="1">
              <a:scrgbClr r="0" g="0" b="0"/>
            </a:fillRef>
            <a:effectRef idx="0">
              <a:schemeClr val="accent4">
                <a:tint val="60000"/>
                <a:hueOff val="0"/>
                <a:satOff val="0"/>
                <a:lumOff val="0"/>
                <a:alphaOff val="0"/>
              </a:schemeClr>
            </a:effectRef>
            <a:fontRef idx="minor">
              <a:schemeClr val="lt1"/>
            </a:fontRef>
          </p:style>
        </p:sp>
        <p:sp>
          <p:nvSpPr>
            <p:cNvPr id="13" name="Circular Arrow 12"/>
            <p:cNvSpPr/>
            <p:nvPr/>
          </p:nvSpPr>
          <p:spPr>
            <a:xfrm>
              <a:off x="1997788" y="1206588"/>
              <a:ext cx="4747564" cy="4747564"/>
            </a:xfrm>
            <a:prstGeom prst="circularArrow">
              <a:avLst>
                <a:gd name="adj1" fmla="val 5085"/>
                <a:gd name="adj2" fmla="val 327528"/>
                <a:gd name="adj3" fmla="val 8671970"/>
                <a:gd name="adj4" fmla="val 1800502"/>
                <a:gd name="adj5" fmla="val 5932"/>
              </a:avLst>
            </a:prstGeom>
            <a:solidFill>
              <a:srgbClr val="FDD701"/>
            </a:solidFill>
          </p:spPr>
          <p:style>
            <a:lnRef idx="0">
              <a:schemeClr val="accent4">
                <a:tint val="60000"/>
                <a:hueOff val="0"/>
                <a:satOff val="0"/>
                <a:lumOff val="0"/>
                <a:alphaOff val="0"/>
              </a:schemeClr>
            </a:lnRef>
            <a:fillRef idx="1">
              <a:scrgbClr r="0" g="0" b="0"/>
            </a:fillRef>
            <a:effectRef idx="0">
              <a:schemeClr val="accent4">
                <a:tint val="60000"/>
                <a:hueOff val="0"/>
                <a:satOff val="0"/>
                <a:lumOff val="0"/>
                <a:alphaOff val="0"/>
              </a:schemeClr>
            </a:effectRef>
            <a:fontRef idx="minor">
              <a:schemeClr val="lt1"/>
            </a:fontRef>
          </p:style>
        </p:sp>
        <p:sp>
          <p:nvSpPr>
            <p:cNvPr id="14" name="Circular Arrow 13"/>
            <p:cNvSpPr/>
            <p:nvPr/>
          </p:nvSpPr>
          <p:spPr>
            <a:xfrm>
              <a:off x="1910435" y="1055979"/>
              <a:ext cx="4747564" cy="4747564"/>
            </a:xfrm>
            <a:prstGeom prst="circularArrow">
              <a:avLst>
                <a:gd name="adj1" fmla="val 5085"/>
                <a:gd name="adj2" fmla="val 327528"/>
                <a:gd name="adj3" fmla="val 15873039"/>
                <a:gd name="adj4" fmla="val 9000000"/>
                <a:gd name="adj5" fmla="val 5932"/>
              </a:avLst>
            </a:prstGeom>
            <a:solidFill>
              <a:srgbClr val="FDD701"/>
            </a:solidFill>
          </p:spPr>
          <p:style>
            <a:lnRef idx="0">
              <a:schemeClr val="accent4">
                <a:tint val="60000"/>
                <a:hueOff val="0"/>
                <a:satOff val="0"/>
                <a:lumOff val="0"/>
                <a:alphaOff val="0"/>
              </a:schemeClr>
            </a:lnRef>
            <a:fillRef idx="1">
              <a:scrgbClr r="0" g="0" b="0"/>
            </a:fillRef>
            <a:effectRef idx="0">
              <a:schemeClr val="accent4">
                <a:tint val="60000"/>
                <a:hueOff val="0"/>
                <a:satOff val="0"/>
                <a:lumOff val="0"/>
                <a:alphaOff val="0"/>
              </a:schemeClr>
            </a:effectRef>
            <a:fontRef idx="minor">
              <a:schemeClr val="lt1"/>
            </a:fontRef>
          </p:style>
        </p:sp>
        <p:sp>
          <p:nvSpPr>
            <p:cNvPr id="131076" name="TextBox 1"/>
            <p:cNvSpPr txBox="1">
              <a:spLocks noChangeArrowheads="1"/>
            </p:cNvSpPr>
            <p:nvPr/>
          </p:nvSpPr>
          <p:spPr bwMode="auto">
            <a:xfrm rot="3467707">
              <a:off x="4156297" y="2368550"/>
              <a:ext cx="25923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dirty="0">
                  <a:solidFill>
                    <a:srgbClr val="FFFFFF"/>
                  </a:solidFill>
                </a:rPr>
                <a:t>Agitation</a:t>
              </a:r>
            </a:p>
          </p:txBody>
        </p:sp>
        <p:sp>
          <p:nvSpPr>
            <p:cNvPr id="131077" name="TextBox 5"/>
            <p:cNvSpPr txBox="1">
              <a:spLocks noChangeArrowheads="1"/>
            </p:cNvSpPr>
            <p:nvPr/>
          </p:nvSpPr>
          <p:spPr bwMode="auto">
            <a:xfrm rot="-3086816">
              <a:off x="2563241" y="2367756"/>
              <a:ext cx="14176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dirty="0">
                  <a:solidFill>
                    <a:srgbClr val="FFFFFF"/>
                  </a:solidFill>
                </a:rPr>
                <a:t>Pain</a:t>
              </a:r>
            </a:p>
          </p:txBody>
        </p:sp>
        <p:sp>
          <p:nvSpPr>
            <p:cNvPr id="131078" name="TextBox 9"/>
            <p:cNvSpPr txBox="1">
              <a:spLocks noChangeArrowheads="1"/>
            </p:cNvSpPr>
            <p:nvPr/>
          </p:nvSpPr>
          <p:spPr bwMode="auto">
            <a:xfrm>
              <a:off x="3114897" y="4252912"/>
              <a:ext cx="2441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dirty="0">
                  <a:solidFill>
                    <a:srgbClr val="FFFFFF"/>
                  </a:solidFill>
                </a:rPr>
                <a:t>Delirium</a:t>
              </a:r>
            </a:p>
          </p:txBody>
        </p:sp>
      </p:grpSp>
      <p:sp>
        <p:nvSpPr>
          <p:cNvPr id="2" name="TextBox 1"/>
          <p:cNvSpPr txBox="1"/>
          <p:nvPr/>
        </p:nvSpPr>
        <p:spPr>
          <a:xfrm>
            <a:off x="2039144" y="85059"/>
            <a:ext cx="5065712" cy="584775"/>
          </a:xfrm>
          <a:prstGeom prst="rect">
            <a:avLst/>
          </a:prstGeom>
          <a:noFill/>
        </p:spPr>
        <p:txBody>
          <a:bodyPr wrap="square" rtlCol="0">
            <a:spAutoFit/>
          </a:bodyPr>
          <a:lstStyle/>
          <a:p>
            <a:pPr algn="ctr"/>
            <a:r>
              <a:rPr lang="en-US" sz="3200" dirty="0" smtClean="0">
                <a:solidFill>
                  <a:schemeClr val="bg1"/>
                </a:solidFill>
              </a:rPr>
              <a:t>Pain, Agitation, and Delirium</a:t>
            </a:r>
            <a:r>
              <a:rPr lang="en-US" sz="3200" baseline="30000" dirty="0" smtClean="0">
                <a:solidFill>
                  <a:schemeClr val="bg1"/>
                </a:solidFill>
              </a:rPr>
              <a:t>1</a:t>
            </a:r>
            <a:endParaRPr lang="en-US" sz="3200" baseline="30000" dirty="0">
              <a:solidFill>
                <a:schemeClr val="bg1"/>
              </a:solidFill>
            </a:endParaRPr>
          </a:p>
        </p:txBody>
      </p:sp>
      <p:sp>
        <p:nvSpPr>
          <p:cNvPr id="8" name="Content Placeholder 7"/>
          <p:cNvSpPr>
            <a:spLocks noGrp="1"/>
          </p:cNvSpPr>
          <p:nvPr>
            <p:ph sz="half" idx="1"/>
          </p:nvPr>
        </p:nvSpPr>
        <p:spPr>
          <a:xfrm>
            <a:off x="5157300" y="1687257"/>
            <a:ext cx="4038600" cy="4525963"/>
          </a:xfrm>
        </p:spPr>
        <p:txBody>
          <a:bodyPr/>
          <a:lstStyle/>
          <a:p>
            <a:pPr marL="0" indent="0">
              <a:buNone/>
            </a:pPr>
            <a:r>
              <a:rPr lang="en-US" dirty="0"/>
              <a:t>Pain, agitation, and delirium in the ICU are interrelated and add another layer of complexity when providing care to mechanically ventilated patients.</a:t>
            </a:r>
          </a:p>
        </p:txBody>
      </p:sp>
      <p:sp>
        <p:nvSpPr>
          <p:cNvPr id="3" name="TextBox 2"/>
          <p:cNvSpPr txBox="1"/>
          <p:nvPr/>
        </p:nvSpPr>
        <p:spPr>
          <a:xfrm>
            <a:off x="5112881" y="5731790"/>
            <a:ext cx="4127438" cy="769441"/>
          </a:xfrm>
          <a:prstGeom prst="rect">
            <a:avLst/>
          </a:prstGeom>
          <a:noFill/>
        </p:spPr>
        <p:txBody>
          <a:bodyPr wrap="square" rtlCol="0">
            <a:spAutoFit/>
          </a:bodyPr>
          <a:lstStyle/>
          <a:p>
            <a:pPr>
              <a:spcBef>
                <a:spcPts val="600"/>
              </a:spcBef>
            </a:pPr>
            <a:r>
              <a:rPr lang="en-US" sz="1100" dirty="0" smtClean="0"/>
              <a:t>1. Barr </a:t>
            </a:r>
            <a:r>
              <a:rPr lang="en-US" sz="1100" dirty="0"/>
              <a:t>J, Fraser GL, Puntillo K, et al. Clinical practice guidelines for the management of pain, agitation, and delirium in adult patients in the intensive care unit. Crit Care Med. 2013 Jan;41(1):263-306. PMID: 23269131.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990600"/>
            <a:ext cx="8366568" cy="5029200"/>
          </a:xfrm>
          <a:prstGeom prst="rect">
            <a:avLst/>
          </a:prstGeom>
          <a:noFill/>
        </p:spPr>
      </p:sp>
      <p:grpSp>
        <p:nvGrpSpPr>
          <p:cNvPr id="20" name="Group 19" descr="Pain fragment of cycle." title="Pain"/>
          <p:cNvGrpSpPr/>
          <p:nvPr/>
        </p:nvGrpSpPr>
        <p:grpSpPr>
          <a:xfrm>
            <a:off x="228117" y="1189675"/>
            <a:ext cx="3657600" cy="3828248"/>
            <a:chOff x="457200" y="1581952"/>
            <a:chExt cx="4747564" cy="4747564"/>
          </a:xfrm>
        </p:grpSpPr>
        <p:sp>
          <p:nvSpPr>
            <p:cNvPr id="7" name="Freeform 6"/>
            <p:cNvSpPr/>
            <p:nvPr/>
          </p:nvSpPr>
          <p:spPr>
            <a:xfrm>
              <a:off x="718718" y="1843470"/>
              <a:ext cx="4224528" cy="4224528"/>
            </a:xfrm>
            <a:custGeom>
              <a:avLst/>
              <a:gdLst>
                <a:gd name="connsiteX0" fmla="*/ 282990 w 4224528"/>
                <a:gd name="connsiteY0" fmla="*/ 3168396 h 4224528"/>
                <a:gd name="connsiteX1" fmla="*/ 282990 w 4224528"/>
                <a:gd name="connsiteY1" fmla="*/ 1056132 h 4224528"/>
                <a:gd name="connsiteX2" fmla="*/ 2112264 w 4224528"/>
                <a:gd name="connsiteY2" fmla="*/ 0 h 4224528"/>
                <a:gd name="connsiteX3" fmla="*/ 2112264 w 4224528"/>
                <a:gd name="connsiteY3" fmla="*/ 2112264 h 4224528"/>
                <a:gd name="connsiteX4" fmla="*/ 282990 w 4224528"/>
                <a:gd name="connsiteY4" fmla="*/ 3168396 h 422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4528" h="4224528">
                  <a:moveTo>
                    <a:pt x="282990" y="3168396"/>
                  </a:moveTo>
                  <a:cubicBezTo>
                    <a:pt x="-94330" y="2514859"/>
                    <a:pt x="-94330" y="1709669"/>
                    <a:pt x="282990" y="1056132"/>
                  </a:cubicBezTo>
                  <a:cubicBezTo>
                    <a:pt x="660310" y="402595"/>
                    <a:pt x="1357625" y="0"/>
                    <a:pt x="2112264" y="0"/>
                  </a:cubicBezTo>
                  <a:lnTo>
                    <a:pt x="2112264" y="2112264"/>
                  </a:lnTo>
                  <a:lnTo>
                    <a:pt x="282990" y="3168396"/>
                  </a:lnTo>
                  <a:close/>
                </a:path>
              </a:pathLst>
            </a:custGeom>
            <a:solidFill>
              <a:srgbClr val="009EC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547761" tIns="953617" rIns="2284847" bIns="2130452" numCol="1" spcCol="1270" anchor="ctr" anchorCtr="0">
              <a:noAutofit/>
            </a:bodyPr>
            <a:lstStyle/>
            <a:p>
              <a:pPr lvl="0" algn="ctr" defTabSz="2044700">
                <a:lnSpc>
                  <a:spcPct val="90000"/>
                </a:lnSpc>
                <a:spcBef>
                  <a:spcPct val="0"/>
                </a:spcBef>
                <a:spcAft>
                  <a:spcPct val="35000"/>
                </a:spcAft>
              </a:pPr>
              <a:r>
                <a:rPr lang="en-US" sz="4600" kern="1200" dirty="0" smtClean="0"/>
                <a:t> </a:t>
              </a:r>
              <a:endParaRPr lang="en-US" sz="4600" kern="1200" dirty="0"/>
            </a:p>
          </p:txBody>
        </p:sp>
        <p:grpSp>
          <p:nvGrpSpPr>
            <p:cNvPr id="12" name="Group 11"/>
            <p:cNvGrpSpPr/>
            <p:nvPr/>
          </p:nvGrpSpPr>
          <p:grpSpPr>
            <a:xfrm>
              <a:off x="457200" y="1581952"/>
              <a:ext cx="4747564" cy="4747564"/>
              <a:chOff x="1867502" y="1527850"/>
              <a:chExt cx="4747564" cy="4747564"/>
            </a:xfrm>
          </p:grpSpPr>
          <p:sp>
            <p:nvSpPr>
              <p:cNvPr id="11" name="Circular Arrow 10" descr="Pain segment of cycle" title="Pain"/>
              <p:cNvSpPr/>
              <p:nvPr/>
            </p:nvSpPr>
            <p:spPr>
              <a:xfrm>
                <a:off x="1867502" y="1527850"/>
                <a:ext cx="4747564" cy="4747564"/>
              </a:xfrm>
              <a:prstGeom prst="circularArrow">
                <a:avLst>
                  <a:gd name="adj1" fmla="val 5085"/>
                  <a:gd name="adj2" fmla="val 327528"/>
                  <a:gd name="adj3" fmla="val 15873039"/>
                  <a:gd name="adj4" fmla="val 9000000"/>
                  <a:gd name="adj5" fmla="val 5932"/>
                </a:avLst>
              </a:prstGeom>
              <a:solidFill>
                <a:srgbClr val="FDD701"/>
              </a:solidFill>
            </p:spPr>
            <p:style>
              <a:lnRef idx="0">
                <a:schemeClr val="accent4">
                  <a:tint val="60000"/>
                  <a:hueOff val="0"/>
                  <a:satOff val="0"/>
                  <a:lumOff val="0"/>
                  <a:alphaOff val="0"/>
                </a:schemeClr>
              </a:lnRef>
              <a:fillRef idx="1">
                <a:scrgbClr r="0" g="0" b="0"/>
              </a:fillRef>
              <a:effectRef idx="0">
                <a:schemeClr val="accent4">
                  <a:tint val="60000"/>
                  <a:hueOff val="0"/>
                  <a:satOff val="0"/>
                  <a:lumOff val="0"/>
                  <a:alphaOff val="0"/>
                </a:schemeClr>
              </a:effectRef>
              <a:fontRef idx="minor">
                <a:schemeClr val="lt1"/>
              </a:fontRef>
            </p:style>
          </p:sp>
          <p:sp>
            <p:nvSpPr>
              <p:cNvPr id="131077" name="TextBox 5"/>
              <p:cNvSpPr txBox="1">
                <a:spLocks noChangeArrowheads="1"/>
              </p:cNvSpPr>
              <p:nvPr/>
            </p:nvSpPr>
            <p:spPr bwMode="auto">
              <a:xfrm rot="18048064">
                <a:off x="2351832" y="2976025"/>
                <a:ext cx="14176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dirty="0">
                    <a:solidFill>
                      <a:srgbClr val="FFFFFF"/>
                    </a:solidFill>
                  </a:rPr>
                  <a:t>Pain</a:t>
                </a:r>
              </a:p>
            </p:txBody>
          </p:sp>
        </p:grpSp>
      </p:grpSp>
      <p:sp>
        <p:nvSpPr>
          <p:cNvPr id="2" name="TextBox 1"/>
          <p:cNvSpPr txBox="1"/>
          <p:nvPr/>
        </p:nvSpPr>
        <p:spPr>
          <a:xfrm>
            <a:off x="2014313" y="82751"/>
            <a:ext cx="5115375" cy="584775"/>
          </a:xfrm>
          <a:prstGeom prst="rect">
            <a:avLst/>
          </a:prstGeom>
          <a:noFill/>
        </p:spPr>
        <p:txBody>
          <a:bodyPr wrap="square" rtlCol="0">
            <a:spAutoFit/>
          </a:bodyPr>
          <a:lstStyle/>
          <a:p>
            <a:r>
              <a:rPr lang="en-US" sz="3200" dirty="0" smtClean="0">
                <a:solidFill>
                  <a:schemeClr val="bg1"/>
                </a:solidFill>
              </a:rPr>
              <a:t>Pain, Agitation, and Delirium</a:t>
            </a:r>
            <a:r>
              <a:rPr lang="en-US" sz="3200" baseline="30000" dirty="0" smtClean="0">
                <a:solidFill>
                  <a:schemeClr val="bg1"/>
                </a:solidFill>
              </a:rPr>
              <a:t>1</a:t>
            </a:r>
            <a:endParaRPr lang="en-US" sz="3200" baseline="30000" dirty="0">
              <a:solidFill>
                <a:schemeClr val="bg1"/>
              </a:solidFill>
            </a:endParaRPr>
          </a:p>
        </p:txBody>
      </p:sp>
      <p:sp>
        <p:nvSpPr>
          <p:cNvPr id="19" name="Content Placeholder 18"/>
          <p:cNvSpPr>
            <a:spLocks noGrp="1"/>
          </p:cNvSpPr>
          <p:nvPr>
            <p:ph idx="1"/>
          </p:nvPr>
        </p:nvSpPr>
        <p:spPr>
          <a:xfrm>
            <a:off x="2512609" y="1189675"/>
            <a:ext cx="6293199" cy="5009082"/>
          </a:xfrm>
        </p:spPr>
        <p:txBody>
          <a:bodyPr>
            <a:noAutofit/>
          </a:bodyPr>
          <a:lstStyle/>
          <a:p>
            <a:r>
              <a:rPr lang="en-US" sz="2400" dirty="0"/>
              <a:t>The International Association for the Study of Pain defines pain as an </a:t>
            </a:r>
            <a:r>
              <a:rPr lang="en-US" sz="2400" dirty="0">
                <a:solidFill>
                  <a:srgbClr val="009EC2"/>
                </a:solidFill>
              </a:rPr>
              <a:t>“unpleasant sensory and emotional experience associated with actual or potential tissue damage, or described in terms of such damage</a:t>
            </a:r>
            <a:r>
              <a:rPr lang="en-US" sz="2400" dirty="0" smtClean="0">
                <a:solidFill>
                  <a:srgbClr val="009EC2"/>
                </a:solidFill>
              </a:rPr>
              <a:t>.”</a:t>
            </a:r>
            <a:endParaRPr lang="en-US" sz="2400" dirty="0">
              <a:solidFill>
                <a:srgbClr val="009EC2"/>
              </a:solidFill>
            </a:endParaRPr>
          </a:p>
          <a:p>
            <a:r>
              <a:rPr lang="en-US" sz="2400" dirty="0"/>
              <a:t>The negative </a:t>
            </a:r>
            <a:r>
              <a:rPr lang="en-US" sz="2400" dirty="0" smtClean="0"/>
              <a:t>consequences </a:t>
            </a:r>
            <a:r>
              <a:rPr lang="en-US" sz="2400" dirty="0"/>
              <a:t>of unrelieved pain in ICU patients are </a:t>
            </a:r>
            <a:r>
              <a:rPr lang="en-US" sz="2400" dirty="0">
                <a:solidFill>
                  <a:srgbClr val="009EC2"/>
                </a:solidFill>
              </a:rPr>
              <a:t>significant and </a:t>
            </a:r>
            <a:r>
              <a:rPr lang="en-US" sz="2400" dirty="0" smtClean="0">
                <a:solidFill>
                  <a:srgbClr val="009EC2"/>
                </a:solidFill>
              </a:rPr>
              <a:t>long lasting</a:t>
            </a:r>
            <a:r>
              <a:rPr lang="en-US" sz="2400" dirty="0">
                <a:solidFill>
                  <a:srgbClr val="009EC2"/>
                </a:solidFill>
              </a:rPr>
              <a:t>. </a:t>
            </a:r>
          </a:p>
          <a:p>
            <a:r>
              <a:rPr lang="en-US" sz="2400" dirty="0" smtClean="0"/>
              <a:t>Many </a:t>
            </a:r>
            <a:r>
              <a:rPr lang="en-US" sz="2400" dirty="0"/>
              <a:t>critically ill patients may be unable to self-report </a:t>
            </a:r>
            <a:r>
              <a:rPr lang="en-US" sz="2400" dirty="0" smtClean="0"/>
              <a:t>pain due to </a:t>
            </a:r>
            <a:r>
              <a:rPr lang="en-US" sz="2400" dirty="0" smtClean="0">
                <a:solidFill>
                  <a:srgbClr val="009EC2"/>
                </a:solidFill>
              </a:rPr>
              <a:t>the </a:t>
            </a:r>
            <a:r>
              <a:rPr lang="en-US" sz="2400" dirty="0">
                <a:solidFill>
                  <a:srgbClr val="009EC2"/>
                </a:solidFill>
              </a:rPr>
              <a:t>use of mechanical </a:t>
            </a:r>
            <a:r>
              <a:rPr lang="en-US" sz="2400" dirty="0" smtClean="0">
                <a:solidFill>
                  <a:srgbClr val="009EC2"/>
                </a:solidFill>
              </a:rPr>
              <a:t>ventilation </a:t>
            </a:r>
            <a:r>
              <a:rPr lang="en-US" sz="2400" dirty="0">
                <a:solidFill>
                  <a:srgbClr val="009EC2"/>
                </a:solidFill>
              </a:rPr>
              <a:t>or high doses of sedative agents or neuromuscular blocking </a:t>
            </a:r>
            <a:r>
              <a:rPr lang="en-US" sz="2400" dirty="0" smtClean="0">
                <a:solidFill>
                  <a:srgbClr val="009EC2"/>
                </a:solidFill>
              </a:rPr>
              <a:t>agents.</a:t>
            </a:r>
            <a:endParaRPr lang="en-US" sz="2400" dirty="0">
              <a:solidFill>
                <a:srgbClr val="009EC2"/>
              </a:solidFill>
            </a:endParaRPr>
          </a:p>
        </p:txBody>
      </p:sp>
      <p:sp>
        <p:nvSpPr>
          <p:cNvPr id="10" name="TextBox 9"/>
          <p:cNvSpPr txBox="1"/>
          <p:nvPr/>
        </p:nvSpPr>
        <p:spPr>
          <a:xfrm>
            <a:off x="4953000" y="5635079"/>
            <a:ext cx="4127438" cy="769441"/>
          </a:xfrm>
          <a:prstGeom prst="rect">
            <a:avLst/>
          </a:prstGeom>
          <a:noFill/>
        </p:spPr>
        <p:txBody>
          <a:bodyPr wrap="square" rtlCol="0">
            <a:spAutoFit/>
          </a:bodyPr>
          <a:lstStyle/>
          <a:p>
            <a:pPr>
              <a:spcBef>
                <a:spcPts val="600"/>
              </a:spcBef>
            </a:pPr>
            <a:r>
              <a:rPr lang="en-US" sz="1100" dirty="0" smtClean="0"/>
              <a:t>1. Barr </a:t>
            </a:r>
            <a:r>
              <a:rPr lang="en-US" sz="1100" dirty="0"/>
              <a:t>J, Fraser GL, Puntillo K, et al. Clinical practice guidelines for the management of pain, agitation, and delirium in adult patients in the intensive care unit. Crit Care Med. 2013 Jan;41(1):263-306. PMID: 23269131. </a:t>
            </a:r>
          </a:p>
        </p:txBody>
      </p:sp>
    </p:spTree>
    <p:extLst>
      <p:ext uri="{BB962C8B-B14F-4D97-AF65-F5344CB8AC3E}">
        <p14:creationId xmlns:p14="http://schemas.microsoft.com/office/powerpoint/2010/main" val="796028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990600"/>
            <a:ext cx="8366568" cy="5029200"/>
          </a:xfrm>
          <a:prstGeom prst="rect">
            <a:avLst/>
          </a:prstGeom>
          <a:noFill/>
        </p:spPr>
      </p:sp>
      <p:sp>
        <p:nvSpPr>
          <p:cNvPr id="2" name="TextBox 1"/>
          <p:cNvSpPr txBox="1"/>
          <p:nvPr/>
        </p:nvSpPr>
        <p:spPr>
          <a:xfrm>
            <a:off x="1976213" y="82751"/>
            <a:ext cx="5191575" cy="584775"/>
          </a:xfrm>
          <a:prstGeom prst="rect">
            <a:avLst/>
          </a:prstGeom>
          <a:noFill/>
        </p:spPr>
        <p:txBody>
          <a:bodyPr wrap="square" rtlCol="0">
            <a:spAutoFit/>
          </a:bodyPr>
          <a:lstStyle/>
          <a:p>
            <a:r>
              <a:rPr lang="en-US" sz="3200" dirty="0" smtClean="0">
                <a:solidFill>
                  <a:schemeClr val="bg1"/>
                </a:solidFill>
              </a:rPr>
              <a:t>Pain, Agitation, and Delirium</a:t>
            </a:r>
            <a:r>
              <a:rPr lang="en-US" sz="3200" baseline="30000" dirty="0" smtClean="0">
                <a:solidFill>
                  <a:schemeClr val="bg1"/>
                </a:solidFill>
              </a:rPr>
              <a:t>1</a:t>
            </a:r>
            <a:endParaRPr lang="en-US" sz="3200" baseline="30000" dirty="0">
              <a:solidFill>
                <a:schemeClr val="bg1"/>
              </a:solidFill>
            </a:endParaRPr>
          </a:p>
        </p:txBody>
      </p:sp>
      <p:sp>
        <p:nvSpPr>
          <p:cNvPr id="19" name="Content Placeholder 18"/>
          <p:cNvSpPr>
            <a:spLocks noGrp="1"/>
          </p:cNvSpPr>
          <p:nvPr>
            <p:ph idx="1"/>
          </p:nvPr>
        </p:nvSpPr>
        <p:spPr>
          <a:xfrm>
            <a:off x="2515814" y="1200487"/>
            <a:ext cx="6265171" cy="5009082"/>
          </a:xfrm>
        </p:spPr>
        <p:txBody>
          <a:bodyPr>
            <a:noAutofit/>
          </a:bodyPr>
          <a:lstStyle/>
          <a:p>
            <a:r>
              <a:rPr lang="en-US" sz="2400" dirty="0"/>
              <a:t>Agitation and anxiety occur frequently in critically ill patients and </a:t>
            </a:r>
            <a:r>
              <a:rPr lang="en-US" sz="2400" dirty="0">
                <a:solidFill>
                  <a:srgbClr val="009EC2"/>
                </a:solidFill>
              </a:rPr>
              <a:t>are associated with adverse clinical </a:t>
            </a:r>
            <a:r>
              <a:rPr lang="en-US" sz="2400" dirty="0" smtClean="0">
                <a:solidFill>
                  <a:srgbClr val="009EC2"/>
                </a:solidFill>
              </a:rPr>
              <a:t>outcomes</a:t>
            </a:r>
          </a:p>
          <a:p>
            <a:r>
              <a:rPr lang="en-US" sz="2400" dirty="0">
                <a:solidFill>
                  <a:srgbClr val="009EC2"/>
                </a:solidFill>
              </a:rPr>
              <a:t>Sedatives are commonly administered to ICU patients </a:t>
            </a:r>
            <a:r>
              <a:rPr lang="en-US" sz="2400" dirty="0"/>
              <a:t>to treat agitation and its negative </a:t>
            </a:r>
            <a:r>
              <a:rPr lang="en-US" sz="2400" dirty="0" smtClean="0"/>
              <a:t>consequences</a:t>
            </a:r>
          </a:p>
          <a:p>
            <a:r>
              <a:rPr lang="en-US" sz="2400" dirty="0">
                <a:solidFill>
                  <a:srgbClr val="009EC2"/>
                </a:solidFill>
              </a:rPr>
              <a:t>Sedatives can be titrated</a:t>
            </a:r>
            <a:r>
              <a:rPr lang="en-US" sz="2400" dirty="0"/>
              <a:t> to maintain either </a:t>
            </a:r>
            <a:r>
              <a:rPr lang="en-US" sz="2400" dirty="0" smtClean="0"/>
              <a:t>light (arousable, able to follow commands) or </a:t>
            </a:r>
            <a:r>
              <a:rPr lang="en-US" sz="2400" dirty="0"/>
              <a:t>deep </a:t>
            </a:r>
            <a:r>
              <a:rPr lang="en-US" sz="2400" dirty="0" smtClean="0"/>
              <a:t>(unresponsive to stimuli) sedation</a:t>
            </a:r>
            <a:endParaRPr lang="en-US" sz="2400" dirty="0">
              <a:solidFill>
                <a:srgbClr val="009EC2"/>
              </a:solidFill>
            </a:endParaRPr>
          </a:p>
        </p:txBody>
      </p:sp>
      <p:grpSp>
        <p:nvGrpSpPr>
          <p:cNvPr id="3" name="Group 2" descr="Agitation fragment of cycle." title="Agitation"/>
          <p:cNvGrpSpPr/>
          <p:nvPr/>
        </p:nvGrpSpPr>
        <p:grpSpPr>
          <a:xfrm>
            <a:off x="-1292119" y="2133600"/>
            <a:ext cx="3807933" cy="3657600"/>
            <a:chOff x="-2370812" y="1172525"/>
            <a:chExt cx="4747564" cy="4747564"/>
          </a:xfrm>
        </p:grpSpPr>
        <p:sp>
          <p:nvSpPr>
            <p:cNvPr id="9" name="Freeform 8" descr="Agitation segment of cycle" title="Agitation"/>
            <p:cNvSpPr/>
            <p:nvPr/>
          </p:nvSpPr>
          <p:spPr>
            <a:xfrm>
              <a:off x="-2038479" y="1459132"/>
              <a:ext cx="4080978" cy="4173918"/>
            </a:xfrm>
            <a:custGeom>
              <a:avLst/>
              <a:gdLst>
                <a:gd name="connsiteX0" fmla="*/ 2040489 w 4080978"/>
                <a:gd name="connsiteY0" fmla="*/ 0 h 4173918"/>
                <a:gd name="connsiteX1" fmla="*/ 3817413 w 4080978"/>
                <a:gd name="connsiteY1" fmla="*/ 1061052 h 4173918"/>
                <a:gd name="connsiteX2" fmla="*/ 3817413 w 4080978"/>
                <a:gd name="connsiteY2" fmla="*/ 3112867 h 4173918"/>
                <a:gd name="connsiteX3" fmla="*/ 2040489 w 4080978"/>
                <a:gd name="connsiteY3" fmla="*/ 2086959 h 4173918"/>
                <a:gd name="connsiteX4" fmla="*/ 2040489 w 4080978"/>
                <a:gd name="connsiteY4" fmla="*/ 0 h 4173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0978" h="4173918">
                  <a:moveTo>
                    <a:pt x="2040489" y="0"/>
                  </a:moveTo>
                  <a:cubicBezTo>
                    <a:pt x="2776558" y="0"/>
                    <a:pt x="3455576" y="405461"/>
                    <a:pt x="3817413" y="1061052"/>
                  </a:cubicBezTo>
                  <a:cubicBezTo>
                    <a:pt x="4168833" y="1697769"/>
                    <a:pt x="4168833" y="2476150"/>
                    <a:pt x="3817413" y="3112867"/>
                  </a:cubicBezTo>
                  <a:lnTo>
                    <a:pt x="2040489" y="2086959"/>
                  </a:lnTo>
                  <a:lnTo>
                    <a:pt x="2040489" y="0"/>
                  </a:lnTo>
                  <a:close/>
                </a:path>
              </a:pathLst>
            </a:custGeom>
            <a:solidFill>
              <a:srgbClr val="009EC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2209193" tIns="942894" rIns="531133" bIns="2105627" numCol="1" spcCol="1270" anchor="ctr" anchorCtr="0">
              <a:noAutofit/>
            </a:bodyPr>
            <a:lstStyle/>
            <a:p>
              <a:pPr lvl="0" algn="ctr" defTabSz="2044700">
                <a:lnSpc>
                  <a:spcPct val="90000"/>
                </a:lnSpc>
                <a:spcBef>
                  <a:spcPct val="0"/>
                </a:spcBef>
                <a:spcAft>
                  <a:spcPct val="35000"/>
                </a:spcAft>
              </a:pPr>
              <a:r>
                <a:rPr lang="en-US" sz="4600" kern="1200" dirty="0" smtClean="0"/>
                <a:t> </a:t>
              </a:r>
              <a:endParaRPr lang="en-US" sz="4600" kern="1200" dirty="0"/>
            </a:p>
          </p:txBody>
        </p:sp>
        <p:sp>
          <p:nvSpPr>
            <p:cNvPr id="10" name="Circular Arrow 9"/>
            <p:cNvSpPr/>
            <p:nvPr/>
          </p:nvSpPr>
          <p:spPr>
            <a:xfrm>
              <a:off x="-2370812" y="1172525"/>
              <a:ext cx="4747564" cy="4747564"/>
            </a:xfrm>
            <a:prstGeom prst="circularArrow">
              <a:avLst>
                <a:gd name="adj1" fmla="val 5085"/>
                <a:gd name="adj2" fmla="val 327528"/>
                <a:gd name="adj3" fmla="val 1472472"/>
                <a:gd name="adj4" fmla="val 16199432"/>
                <a:gd name="adj5" fmla="val 5932"/>
              </a:avLst>
            </a:prstGeom>
            <a:solidFill>
              <a:srgbClr val="FDD701"/>
            </a:solidFill>
          </p:spPr>
          <p:style>
            <a:lnRef idx="0">
              <a:schemeClr val="accent4">
                <a:tint val="60000"/>
                <a:hueOff val="0"/>
                <a:satOff val="0"/>
                <a:lumOff val="0"/>
                <a:alphaOff val="0"/>
              </a:schemeClr>
            </a:lnRef>
            <a:fillRef idx="1">
              <a:scrgbClr r="0" g="0" b="0"/>
            </a:fillRef>
            <a:effectRef idx="0">
              <a:schemeClr val="accent4">
                <a:tint val="60000"/>
                <a:hueOff val="0"/>
                <a:satOff val="0"/>
                <a:lumOff val="0"/>
                <a:alphaOff val="0"/>
              </a:schemeClr>
            </a:effectRef>
            <a:fontRef idx="minor">
              <a:schemeClr val="lt1"/>
            </a:fontRef>
          </p:style>
        </p:sp>
        <p:sp>
          <p:nvSpPr>
            <p:cNvPr id="13" name="TextBox 1"/>
            <p:cNvSpPr txBox="1">
              <a:spLocks noChangeArrowheads="1"/>
            </p:cNvSpPr>
            <p:nvPr/>
          </p:nvSpPr>
          <p:spPr bwMode="auto">
            <a:xfrm rot="3467707">
              <a:off x="-163170" y="2449203"/>
              <a:ext cx="2303501" cy="74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FFFFFF"/>
                  </a:solidFill>
                </a:rPr>
                <a:t>Agitation</a:t>
              </a:r>
            </a:p>
          </p:txBody>
        </p:sp>
      </p:grpSp>
      <p:sp>
        <p:nvSpPr>
          <p:cNvPr id="11" name="TextBox 10"/>
          <p:cNvSpPr txBox="1"/>
          <p:nvPr/>
        </p:nvSpPr>
        <p:spPr>
          <a:xfrm>
            <a:off x="4953000" y="5589028"/>
            <a:ext cx="4127438" cy="769441"/>
          </a:xfrm>
          <a:prstGeom prst="rect">
            <a:avLst/>
          </a:prstGeom>
          <a:noFill/>
        </p:spPr>
        <p:txBody>
          <a:bodyPr wrap="square" rtlCol="0">
            <a:spAutoFit/>
          </a:bodyPr>
          <a:lstStyle/>
          <a:p>
            <a:pPr>
              <a:spcBef>
                <a:spcPts val="600"/>
              </a:spcBef>
            </a:pPr>
            <a:r>
              <a:rPr lang="en-US" sz="1100" dirty="0" smtClean="0"/>
              <a:t>1. Barr </a:t>
            </a:r>
            <a:r>
              <a:rPr lang="en-US" sz="1100" dirty="0"/>
              <a:t>J, Fraser GL, Puntillo K, et al. Clinical practice guidelines for the management of pain, agitation, and delirium in adult patients in the intensive care unit. Crit Care Med. 2013 Jan;41(1):263-306. PMID: 23269131. </a:t>
            </a:r>
          </a:p>
        </p:txBody>
      </p:sp>
    </p:spTree>
    <p:extLst>
      <p:ext uri="{BB962C8B-B14F-4D97-AF65-F5344CB8AC3E}">
        <p14:creationId xmlns:p14="http://schemas.microsoft.com/office/powerpoint/2010/main" val="3255678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990600"/>
            <a:ext cx="8366568" cy="5029200"/>
          </a:xfrm>
          <a:prstGeom prst="rect">
            <a:avLst/>
          </a:prstGeom>
          <a:noFill/>
        </p:spPr>
      </p:sp>
      <p:grpSp>
        <p:nvGrpSpPr>
          <p:cNvPr id="12" name="Group 11" descr="Delirium section of cycle" title="Delirium"/>
          <p:cNvGrpSpPr/>
          <p:nvPr/>
        </p:nvGrpSpPr>
        <p:grpSpPr>
          <a:xfrm>
            <a:off x="-50625" y="1981200"/>
            <a:ext cx="3520419" cy="3814506"/>
            <a:chOff x="1997788" y="1206588"/>
            <a:chExt cx="4747564" cy="4747564"/>
          </a:xfrm>
        </p:grpSpPr>
        <p:sp>
          <p:nvSpPr>
            <p:cNvPr id="6" name="Freeform 5"/>
            <p:cNvSpPr/>
            <p:nvPr/>
          </p:nvSpPr>
          <p:spPr>
            <a:xfrm>
              <a:off x="2259307" y="1468374"/>
              <a:ext cx="4224528" cy="4224528"/>
            </a:xfrm>
            <a:custGeom>
              <a:avLst/>
              <a:gdLst>
                <a:gd name="connsiteX0" fmla="*/ 3941538 w 4224528"/>
                <a:gd name="connsiteY0" fmla="*/ 3168396 h 4224528"/>
                <a:gd name="connsiteX1" fmla="*/ 2112264 w 4224528"/>
                <a:gd name="connsiteY1" fmla="*/ 4224528 h 4224528"/>
                <a:gd name="connsiteX2" fmla="*/ 282990 w 4224528"/>
                <a:gd name="connsiteY2" fmla="*/ 3168396 h 4224528"/>
                <a:gd name="connsiteX3" fmla="*/ 2112264 w 4224528"/>
                <a:gd name="connsiteY3" fmla="*/ 2112264 h 4224528"/>
                <a:gd name="connsiteX4" fmla="*/ 3941538 w 4224528"/>
                <a:gd name="connsiteY4" fmla="*/ 3168396 h 422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4528" h="4224528">
                  <a:moveTo>
                    <a:pt x="3941538" y="3168396"/>
                  </a:moveTo>
                  <a:cubicBezTo>
                    <a:pt x="3564218" y="3821933"/>
                    <a:pt x="2866903" y="4224528"/>
                    <a:pt x="2112264" y="4224528"/>
                  </a:cubicBezTo>
                  <a:cubicBezTo>
                    <a:pt x="1357625" y="4224528"/>
                    <a:pt x="660309" y="3821933"/>
                    <a:pt x="282990" y="3168396"/>
                  </a:cubicBezTo>
                  <a:lnTo>
                    <a:pt x="2112264" y="2112264"/>
                  </a:lnTo>
                  <a:lnTo>
                    <a:pt x="3941538" y="3168396"/>
                  </a:lnTo>
                  <a:close/>
                </a:path>
              </a:pathLst>
            </a:custGeom>
            <a:solidFill>
              <a:srgbClr val="009EC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066800" tIns="2801874" rIns="1016508" bIns="438150" numCol="1" spcCol="1270" anchor="ctr" anchorCtr="0">
              <a:noAutofit/>
            </a:bodyPr>
            <a:lstStyle/>
            <a:p>
              <a:pPr lvl="0" algn="ctr" defTabSz="2133600">
                <a:lnSpc>
                  <a:spcPct val="90000"/>
                </a:lnSpc>
                <a:spcBef>
                  <a:spcPct val="0"/>
                </a:spcBef>
                <a:spcAft>
                  <a:spcPct val="35000"/>
                </a:spcAft>
              </a:pPr>
              <a:r>
                <a:rPr lang="en-US" sz="4800" kern="1200" dirty="0" smtClean="0"/>
                <a:t> </a:t>
              </a:r>
              <a:endParaRPr lang="en-US" sz="4800" kern="1200" dirty="0"/>
            </a:p>
          </p:txBody>
        </p:sp>
        <p:sp>
          <p:nvSpPr>
            <p:cNvPr id="10" name="Circular Arrow 9"/>
            <p:cNvSpPr/>
            <p:nvPr/>
          </p:nvSpPr>
          <p:spPr>
            <a:xfrm>
              <a:off x="1997788" y="1206588"/>
              <a:ext cx="4747564" cy="4747564"/>
            </a:xfrm>
            <a:prstGeom prst="circularArrow">
              <a:avLst>
                <a:gd name="adj1" fmla="val 5085"/>
                <a:gd name="adj2" fmla="val 327528"/>
                <a:gd name="adj3" fmla="val 8671970"/>
                <a:gd name="adj4" fmla="val 1800502"/>
                <a:gd name="adj5" fmla="val 5932"/>
              </a:avLst>
            </a:prstGeom>
            <a:solidFill>
              <a:srgbClr val="FDD701"/>
            </a:solidFill>
          </p:spPr>
          <p:style>
            <a:lnRef idx="0">
              <a:schemeClr val="accent4">
                <a:tint val="60000"/>
                <a:hueOff val="0"/>
                <a:satOff val="0"/>
                <a:lumOff val="0"/>
                <a:alphaOff val="0"/>
              </a:schemeClr>
            </a:lnRef>
            <a:fillRef idx="1">
              <a:scrgbClr r="0" g="0" b="0"/>
            </a:fillRef>
            <a:effectRef idx="0">
              <a:schemeClr val="accent4">
                <a:tint val="60000"/>
                <a:hueOff val="0"/>
                <a:satOff val="0"/>
                <a:lumOff val="0"/>
                <a:alphaOff val="0"/>
              </a:schemeClr>
            </a:effectRef>
            <a:fontRef idx="minor">
              <a:schemeClr val="lt1"/>
            </a:fontRef>
          </p:style>
        </p:sp>
        <p:sp>
          <p:nvSpPr>
            <p:cNvPr id="131078" name="TextBox 9" descr="Delirium fragment of cycle." title="Delirium"/>
            <p:cNvSpPr txBox="1">
              <a:spLocks noChangeArrowheads="1"/>
            </p:cNvSpPr>
            <p:nvPr/>
          </p:nvSpPr>
          <p:spPr bwMode="auto">
            <a:xfrm>
              <a:off x="3078302" y="4336279"/>
              <a:ext cx="2531873" cy="80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FFFFFF"/>
                  </a:solidFill>
                </a:rPr>
                <a:t>Delirium</a:t>
              </a:r>
            </a:p>
          </p:txBody>
        </p:sp>
      </p:grpSp>
      <p:sp>
        <p:nvSpPr>
          <p:cNvPr id="2" name="TextBox 1"/>
          <p:cNvSpPr txBox="1"/>
          <p:nvPr/>
        </p:nvSpPr>
        <p:spPr>
          <a:xfrm>
            <a:off x="2001044" y="85059"/>
            <a:ext cx="5141912" cy="584775"/>
          </a:xfrm>
          <a:prstGeom prst="rect">
            <a:avLst/>
          </a:prstGeom>
          <a:noFill/>
        </p:spPr>
        <p:txBody>
          <a:bodyPr wrap="square" rtlCol="0">
            <a:spAutoFit/>
          </a:bodyPr>
          <a:lstStyle/>
          <a:p>
            <a:r>
              <a:rPr lang="en-US" sz="3200" dirty="0" smtClean="0">
                <a:solidFill>
                  <a:schemeClr val="bg1"/>
                </a:solidFill>
              </a:rPr>
              <a:t>Pain, Agitation, and Delirium</a:t>
            </a:r>
            <a:r>
              <a:rPr lang="en-US" sz="3200" baseline="30000" dirty="0" smtClean="0">
                <a:solidFill>
                  <a:schemeClr val="bg1"/>
                </a:solidFill>
              </a:rPr>
              <a:t>1</a:t>
            </a:r>
            <a:endParaRPr lang="en-US" sz="3200" baseline="30000" dirty="0">
              <a:solidFill>
                <a:schemeClr val="bg1"/>
              </a:solidFill>
            </a:endParaRPr>
          </a:p>
        </p:txBody>
      </p:sp>
      <p:sp>
        <p:nvSpPr>
          <p:cNvPr id="16" name="Content Placeholder 18"/>
          <p:cNvSpPr>
            <a:spLocks noGrp="1"/>
          </p:cNvSpPr>
          <p:nvPr>
            <p:ph idx="1"/>
          </p:nvPr>
        </p:nvSpPr>
        <p:spPr>
          <a:xfrm>
            <a:off x="3276600" y="990600"/>
            <a:ext cx="5436290" cy="5009082"/>
          </a:xfrm>
        </p:spPr>
        <p:txBody>
          <a:bodyPr>
            <a:noAutofit/>
          </a:bodyPr>
          <a:lstStyle/>
          <a:p>
            <a:r>
              <a:rPr lang="en-US" sz="2400" dirty="0"/>
              <a:t>Delirium is </a:t>
            </a:r>
            <a:r>
              <a:rPr lang="en-US" sz="2400" dirty="0" smtClean="0"/>
              <a:t>characterized </a:t>
            </a:r>
            <a:r>
              <a:rPr lang="en-US" sz="2400" dirty="0"/>
              <a:t>by the acute onset of cerebral dysfunction with a </a:t>
            </a:r>
            <a:r>
              <a:rPr lang="en-US" sz="2400" dirty="0">
                <a:solidFill>
                  <a:srgbClr val="009EC2"/>
                </a:solidFill>
              </a:rPr>
              <a:t>change </a:t>
            </a:r>
            <a:r>
              <a:rPr lang="en-US" sz="2400" dirty="0" smtClean="0">
                <a:solidFill>
                  <a:srgbClr val="009EC2"/>
                </a:solidFill>
              </a:rPr>
              <a:t>in </a:t>
            </a:r>
            <a:r>
              <a:rPr lang="en-US" sz="2400" dirty="0">
                <a:solidFill>
                  <a:srgbClr val="009EC2"/>
                </a:solidFill>
              </a:rPr>
              <a:t>baseline mental status, inattention, and either disorganized thinking or an altered level of consciousness</a:t>
            </a:r>
            <a:r>
              <a:rPr lang="en-US" sz="2400" dirty="0"/>
              <a:t> </a:t>
            </a:r>
            <a:endParaRPr lang="en-US" sz="2400" dirty="0" smtClean="0"/>
          </a:p>
          <a:p>
            <a:r>
              <a:rPr lang="en-US" sz="2400" dirty="0"/>
              <a:t>S</a:t>
            </a:r>
            <a:r>
              <a:rPr lang="en-US" sz="2400" dirty="0" smtClean="0"/>
              <a:t>ymptoms </a:t>
            </a:r>
            <a:r>
              <a:rPr lang="en-US" sz="2400" dirty="0"/>
              <a:t>commonly associated with delirium include </a:t>
            </a:r>
            <a:r>
              <a:rPr lang="en-US" sz="2400" dirty="0">
                <a:solidFill>
                  <a:srgbClr val="009EC2"/>
                </a:solidFill>
              </a:rPr>
              <a:t>sleep </a:t>
            </a:r>
            <a:r>
              <a:rPr lang="en-US" sz="2400" dirty="0" smtClean="0">
                <a:solidFill>
                  <a:srgbClr val="009EC2"/>
                </a:solidFill>
              </a:rPr>
              <a:t>disturbances and abnormal </a:t>
            </a:r>
            <a:r>
              <a:rPr lang="en-US" sz="2400" dirty="0">
                <a:solidFill>
                  <a:srgbClr val="009EC2"/>
                </a:solidFill>
              </a:rPr>
              <a:t>psychomotor </a:t>
            </a:r>
            <a:r>
              <a:rPr lang="en-US" sz="2400" dirty="0" smtClean="0">
                <a:solidFill>
                  <a:srgbClr val="009EC2"/>
                </a:solidFill>
              </a:rPr>
              <a:t>activity</a:t>
            </a:r>
          </a:p>
          <a:p>
            <a:r>
              <a:rPr lang="en-US" sz="2400" dirty="0" smtClean="0"/>
              <a:t>Emotional disturbances such as </a:t>
            </a:r>
            <a:r>
              <a:rPr lang="en-US" sz="2400" dirty="0" smtClean="0">
                <a:solidFill>
                  <a:srgbClr val="009EC2"/>
                </a:solidFill>
              </a:rPr>
              <a:t>fear, anxiety, anger, depression, apathy, and euphoria </a:t>
            </a:r>
            <a:r>
              <a:rPr lang="en-US" sz="2400" dirty="0" smtClean="0"/>
              <a:t>are also common</a:t>
            </a:r>
            <a:endParaRPr lang="en-US" sz="2400" dirty="0"/>
          </a:p>
        </p:txBody>
      </p:sp>
      <p:sp>
        <p:nvSpPr>
          <p:cNvPr id="9" name="TextBox 8"/>
          <p:cNvSpPr txBox="1"/>
          <p:nvPr/>
        </p:nvSpPr>
        <p:spPr>
          <a:xfrm>
            <a:off x="5112881" y="5731790"/>
            <a:ext cx="4127438" cy="769441"/>
          </a:xfrm>
          <a:prstGeom prst="rect">
            <a:avLst/>
          </a:prstGeom>
          <a:noFill/>
        </p:spPr>
        <p:txBody>
          <a:bodyPr wrap="square" rtlCol="0">
            <a:spAutoFit/>
          </a:bodyPr>
          <a:lstStyle/>
          <a:p>
            <a:pPr>
              <a:spcBef>
                <a:spcPts val="600"/>
              </a:spcBef>
            </a:pPr>
            <a:r>
              <a:rPr lang="en-US" sz="1100" dirty="0" smtClean="0"/>
              <a:t>1. Barr </a:t>
            </a:r>
            <a:r>
              <a:rPr lang="en-US" sz="1100" dirty="0"/>
              <a:t>J, Fraser GL, Puntillo K, et al. Clinical practice guidelines for the management of pain, agitation, and delirium in adult patients in the intensive care unit. Crit Care Med. 2013 Jan;41(1):263-306. PMID: 23269131. </a:t>
            </a:r>
          </a:p>
        </p:txBody>
      </p:sp>
    </p:spTree>
    <p:extLst>
      <p:ext uri="{BB962C8B-B14F-4D97-AF65-F5344CB8AC3E}">
        <p14:creationId xmlns:p14="http://schemas.microsoft.com/office/powerpoint/2010/main" val="1288335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ABCDEF Bundle Checklist</a:t>
            </a:r>
            <a:r>
              <a:rPr lang="en-US" baseline="30000" dirty="0" smtClean="0"/>
              <a:t>2</a:t>
            </a:r>
            <a:endParaRPr lang="en-US" baseline="30000" dirty="0"/>
          </a:p>
        </p:txBody>
      </p:sp>
      <p:sp>
        <p:nvSpPr>
          <p:cNvPr id="3" name="Content Placeholder 2"/>
          <p:cNvSpPr>
            <a:spLocks noGrp="1"/>
          </p:cNvSpPr>
          <p:nvPr>
            <p:ph idx="1"/>
          </p:nvPr>
        </p:nvSpPr>
        <p:spPr/>
        <p:txBody>
          <a:bodyPr/>
          <a:lstStyle/>
          <a:p>
            <a:pPr marL="0" indent="0" eaLnBrk="1" hangingPunct="1">
              <a:buNone/>
            </a:pPr>
            <a:r>
              <a:rPr lang="en-US" altLang="en-US" sz="3000" dirty="0" smtClean="0"/>
              <a:t> </a:t>
            </a:r>
            <a:r>
              <a:rPr lang="en-US" altLang="en-US" sz="3000" dirty="0" smtClean="0">
                <a:solidFill>
                  <a:srgbClr val="009EC2"/>
                </a:solidFill>
              </a:rPr>
              <a:t>A</a:t>
            </a:r>
            <a:r>
              <a:rPr lang="en-US" altLang="en-US" sz="3000" dirty="0" smtClean="0"/>
              <a:t> – Assess, Prevent, and Manage Pain</a:t>
            </a:r>
          </a:p>
          <a:p>
            <a:pPr marL="692150" indent="-692150" eaLnBrk="1" hangingPunct="1">
              <a:buNone/>
            </a:pPr>
            <a:r>
              <a:rPr lang="en-US" altLang="en-US" sz="3000" dirty="0" smtClean="0"/>
              <a:t> </a:t>
            </a:r>
            <a:r>
              <a:rPr lang="en-US" altLang="en-US" sz="3000" dirty="0" smtClean="0">
                <a:solidFill>
                  <a:srgbClr val="009EC2"/>
                </a:solidFill>
              </a:rPr>
              <a:t>B</a:t>
            </a:r>
            <a:r>
              <a:rPr lang="en-US" altLang="en-US" sz="3000" dirty="0" smtClean="0"/>
              <a:t> – Both SATs (Spontaneous Awakening Trials) and SBTs (Spontaneous Breathing Trials)</a:t>
            </a:r>
          </a:p>
          <a:p>
            <a:pPr marL="0" indent="0" eaLnBrk="1" hangingPunct="1">
              <a:buNone/>
            </a:pPr>
            <a:r>
              <a:rPr lang="en-US" altLang="en-US" sz="3000" dirty="0" smtClean="0"/>
              <a:t> </a:t>
            </a:r>
            <a:r>
              <a:rPr lang="en-US" altLang="en-US" sz="3000" dirty="0" smtClean="0">
                <a:solidFill>
                  <a:srgbClr val="009EC2"/>
                </a:solidFill>
              </a:rPr>
              <a:t>C</a:t>
            </a:r>
            <a:r>
              <a:rPr lang="en-US" altLang="en-US" sz="3000" dirty="0" smtClean="0"/>
              <a:t> – Choice of Sedation</a:t>
            </a:r>
          </a:p>
          <a:p>
            <a:pPr marL="0" indent="0" eaLnBrk="1" hangingPunct="1">
              <a:buNone/>
            </a:pPr>
            <a:r>
              <a:rPr lang="en-US" altLang="en-US" sz="3000" dirty="0" smtClean="0"/>
              <a:t> </a:t>
            </a:r>
            <a:r>
              <a:rPr lang="en-US" altLang="en-US" sz="3000" dirty="0" smtClean="0">
                <a:solidFill>
                  <a:srgbClr val="009EC2"/>
                </a:solidFill>
              </a:rPr>
              <a:t>D</a:t>
            </a:r>
            <a:r>
              <a:rPr lang="en-US" altLang="en-US" sz="3000" dirty="0" smtClean="0"/>
              <a:t> – Delirium: Assess, Prevent, and Manage</a:t>
            </a:r>
          </a:p>
          <a:p>
            <a:pPr marL="0" indent="0" eaLnBrk="1" hangingPunct="1">
              <a:buNone/>
            </a:pPr>
            <a:r>
              <a:rPr lang="en-US" altLang="en-US" sz="3000" dirty="0" smtClean="0"/>
              <a:t> </a:t>
            </a:r>
            <a:r>
              <a:rPr lang="en-US" altLang="en-US" sz="3000" dirty="0" smtClean="0">
                <a:solidFill>
                  <a:srgbClr val="009EC2"/>
                </a:solidFill>
              </a:rPr>
              <a:t>E</a:t>
            </a:r>
            <a:r>
              <a:rPr lang="en-US" altLang="en-US" sz="3000" dirty="0" smtClean="0"/>
              <a:t> –  Early Mobility and Exercise</a:t>
            </a:r>
          </a:p>
          <a:p>
            <a:pPr marL="0" indent="0" eaLnBrk="1" hangingPunct="1">
              <a:buNone/>
            </a:pPr>
            <a:r>
              <a:rPr lang="en-US" altLang="en-US" sz="3000" dirty="0" smtClean="0"/>
              <a:t> </a:t>
            </a:r>
            <a:r>
              <a:rPr lang="en-US" altLang="en-US" sz="3000" dirty="0" smtClean="0">
                <a:solidFill>
                  <a:srgbClr val="009EC2"/>
                </a:solidFill>
              </a:rPr>
              <a:t>F</a:t>
            </a:r>
            <a:r>
              <a:rPr lang="en-US" altLang="en-US" sz="3000" dirty="0" smtClean="0"/>
              <a:t> –  Family Engagement and Empowerment</a:t>
            </a:r>
          </a:p>
          <a:p>
            <a:pPr eaLnBrk="1" hangingPunct="1"/>
            <a:endParaRPr lang="en-US" altLang="en-US" dirty="0" smtClean="0"/>
          </a:p>
        </p:txBody>
      </p:sp>
      <p:sp>
        <p:nvSpPr>
          <p:cNvPr id="4" name="TextBox 3"/>
          <p:cNvSpPr txBox="1"/>
          <p:nvPr/>
        </p:nvSpPr>
        <p:spPr>
          <a:xfrm>
            <a:off x="3505200" y="5562600"/>
            <a:ext cx="5334000" cy="769441"/>
          </a:xfrm>
          <a:prstGeom prst="rect">
            <a:avLst/>
          </a:prstGeom>
          <a:noFill/>
        </p:spPr>
        <p:txBody>
          <a:bodyPr wrap="square" rtlCol="0">
            <a:spAutoFit/>
          </a:bodyPr>
          <a:lstStyle/>
          <a:p>
            <a:pPr>
              <a:spcBef>
                <a:spcPts val="600"/>
              </a:spcBef>
            </a:pPr>
            <a:r>
              <a:rPr lang="en-US" sz="1100" dirty="0" smtClean="0"/>
              <a:t>2. Balas </a:t>
            </a:r>
            <a:r>
              <a:rPr lang="en-US" sz="1100" dirty="0"/>
              <a:t>MC, Devlin JW, Verceles AC, et al. Adapting the ABCDEF bundle to meet the needs of patients requiring prolonged mechanical ventilation in the long-term acute care hospital setting: historical perspectives and practical implications. Semin Respir Crit Care Med. 2016 Feb;37(1):119-35. PMID: 26820279.</a:t>
            </a:r>
          </a:p>
        </p:txBody>
      </p:sp>
    </p:spTree>
    <p:extLst>
      <p:ext uri="{BB962C8B-B14F-4D97-AF65-F5344CB8AC3E}">
        <p14:creationId xmlns:p14="http://schemas.microsoft.com/office/powerpoint/2010/main" val="2697911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rtlCol="0">
            <a:noAutofit/>
          </a:bodyPr>
          <a:lstStyle/>
          <a:p>
            <a:pPr fontAlgn="auto">
              <a:spcAft>
                <a:spcPts val="0"/>
              </a:spcAft>
              <a:defRPr/>
            </a:pPr>
            <a:r>
              <a:rPr lang="en-US" dirty="0" smtClean="0"/>
              <a:t>ABCDEF Bundle Objectives</a:t>
            </a:r>
            <a:r>
              <a:rPr lang="en-US" baseline="30000" dirty="0" smtClean="0"/>
              <a:t>3-6</a:t>
            </a:r>
            <a:endParaRPr lang="en-US" sz="4800" baseline="30000" dirty="0"/>
          </a:p>
        </p:txBody>
      </p:sp>
      <p:sp>
        <p:nvSpPr>
          <p:cNvPr id="3" name="Content Placeholder 2"/>
          <p:cNvSpPr>
            <a:spLocks noGrp="1"/>
          </p:cNvSpPr>
          <p:nvPr>
            <p:ph idx="1"/>
          </p:nvPr>
        </p:nvSpPr>
        <p:spPr>
          <a:xfrm>
            <a:off x="685800" y="1447800"/>
            <a:ext cx="8077200" cy="3962400"/>
          </a:xfrm>
        </p:spPr>
        <p:txBody>
          <a:bodyPr>
            <a:noAutofit/>
          </a:bodyPr>
          <a:lstStyle/>
          <a:p>
            <a:pPr marL="457200" lvl="1" indent="-457200">
              <a:spcBef>
                <a:spcPct val="0"/>
              </a:spcBef>
              <a:buFont typeface="Arial" panose="020B0604020202020204" pitchFamily="34" charset="0"/>
              <a:buChar char="•"/>
            </a:pPr>
            <a:r>
              <a:rPr lang="en-US" altLang="en-US" sz="2400" dirty="0" smtClean="0"/>
              <a:t>Optimize pain management</a:t>
            </a:r>
          </a:p>
          <a:p>
            <a:pPr marL="457200" lvl="1" indent="-457200">
              <a:spcBef>
                <a:spcPct val="0"/>
              </a:spcBef>
              <a:buFont typeface="Arial" panose="020B0604020202020204" pitchFamily="34" charset="0"/>
              <a:buChar char="•"/>
            </a:pPr>
            <a:r>
              <a:rPr lang="en-US" altLang="en-US" sz="2400" dirty="0" smtClean="0"/>
              <a:t>Break the cycle of deep sedation and prolonged mechanical ventilation</a:t>
            </a:r>
          </a:p>
          <a:p>
            <a:pPr marL="457200" lvl="1" indent="-457200">
              <a:spcBef>
                <a:spcPct val="0"/>
              </a:spcBef>
              <a:buFont typeface="Arial" panose="020B0604020202020204" pitchFamily="34" charset="0"/>
              <a:buChar char="•"/>
            </a:pPr>
            <a:r>
              <a:rPr lang="en-US" altLang="en-US" sz="2400" dirty="0" smtClean="0"/>
              <a:t>Reduce the incidence and duration of delirium</a:t>
            </a:r>
            <a:r>
              <a:rPr lang="en-US" altLang="en-US" sz="2400" dirty="0"/>
              <a:t> </a:t>
            </a:r>
            <a:r>
              <a:rPr lang="en-US" altLang="en-US" sz="2400" dirty="0" smtClean="0"/>
              <a:t>in the intensive care unit (ICU) setting</a:t>
            </a:r>
          </a:p>
          <a:p>
            <a:pPr marL="457200" lvl="1" indent="-457200">
              <a:spcBef>
                <a:spcPct val="0"/>
              </a:spcBef>
              <a:buFont typeface="Arial" panose="020B0604020202020204" pitchFamily="34" charset="0"/>
              <a:buChar char="•"/>
            </a:pPr>
            <a:r>
              <a:rPr lang="en-US" altLang="en-US" sz="2400" dirty="0" smtClean="0"/>
              <a:t>Improve short- and long-term ICU patient outcomes</a:t>
            </a:r>
          </a:p>
          <a:p>
            <a:pPr marL="457200" lvl="1" indent="-457200">
              <a:spcBef>
                <a:spcPct val="0"/>
              </a:spcBef>
              <a:buFont typeface="Arial" panose="020B0604020202020204" pitchFamily="34" charset="0"/>
              <a:buChar char="•"/>
            </a:pPr>
            <a:r>
              <a:rPr lang="en-US" altLang="en-US" sz="2400" dirty="0" smtClean="0"/>
              <a:t>Reduce health care costs</a:t>
            </a:r>
          </a:p>
        </p:txBody>
      </p:sp>
      <p:sp>
        <p:nvSpPr>
          <p:cNvPr id="4" name="TextBox 3"/>
          <p:cNvSpPr txBox="1"/>
          <p:nvPr/>
        </p:nvSpPr>
        <p:spPr>
          <a:xfrm>
            <a:off x="3657600" y="4732636"/>
            <a:ext cx="5334000" cy="1946687"/>
          </a:xfrm>
          <a:prstGeom prst="rect">
            <a:avLst/>
          </a:prstGeom>
          <a:noFill/>
        </p:spPr>
        <p:txBody>
          <a:bodyPr wrap="square" rtlCol="0">
            <a:spAutoFit/>
          </a:bodyPr>
          <a:lstStyle/>
          <a:p>
            <a:pPr lvl="0" defTabSz="457200">
              <a:spcAft>
                <a:spcPts val="300"/>
              </a:spcAft>
              <a:buClr>
                <a:srgbClr val="4BACC6"/>
              </a:buClr>
            </a:pPr>
            <a:r>
              <a:rPr lang="en-US" sz="1000" dirty="0" smtClean="0">
                <a:solidFill>
                  <a:srgbClr val="000000"/>
                </a:solidFill>
              </a:rPr>
              <a:t>3. Vasilevskis </a:t>
            </a:r>
            <a:r>
              <a:rPr lang="en-US" sz="1000" dirty="0">
                <a:solidFill>
                  <a:srgbClr val="000000"/>
                </a:solidFill>
              </a:rPr>
              <a:t>EE, Pandharipande PP, Girard TD, et al. A screening, prevention, and restoration model for saving the injured brain in intensive care unit survivors. Crit Care Med. 2010 Oct;38(10 Suppl):S683-91. PMID: 21164415.</a:t>
            </a:r>
          </a:p>
          <a:p>
            <a:pPr lvl="0" defTabSz="457200">
              <a:spcAft>
                <a:spcPts val="300"/>
              </a:spcAft>
              <a:buClr>
                <a:srgbClr val="4BACC6"/>
              </a:buClr>
            </a:pPr>
            <a:r>
              <a:rPr lang="en-US" sz="1000" dirty="0" smtClean="0">
                <a:solidFill>
                  <a:srgbClr val="000000"/>
                </a:solidFill>
              </a:rPr>
              <a:t>4. Zaal </a:t>
            </a:r>
            <a:r>
              <a:rPr lang="en-US" sz="1000" dirty="0">
                <a:solidFill>
                  <a:srgbClr val="000000"/>
                </a:solidFill>
              </a:rPr>
              <a:t>IJ, Spruyt CF, Peelen LM, et al. Intensive care unit environment may affect the course of delirium. Intensive Care Med. 2013 Mar;29(3):481-88. PMID: 22804788</a:t>
            </a:r>
            <a:r>
              <a:rPr lang="en-US" sz="1000" dirty="0" smtClean="0">
                <a:solidFill>
                  <a:srgbClr val="000000"/>
                </a:solidFill>
              </a:rPr>
              <a:t>.</a:t>
            </a:r>
          </a:p>
          <a:p>
            <a:r>
              <a:rPr lang="en-US" sz="1000" dirty="0" smtClean="0"/>
              <a:t>5. Colombo </a:t>
            </a:r>
            <a:r>
              <a:rPr lang="en-US" sz="1000" dirty="0"/>
              <a:t>R, Corona A, Praga F, et al. A reorientation strategy for reducing delirium in the critically ill. Results of an interventional study. Minerva </a:t>
            </a:r>
            <a:r>
              <a:rPr lang="en-US" sz="1000" dirty="0" smtClean="0"/>
              <a:t>Anestiol</a:t>
            </a:r>
            <a:r>
              <a:rPr lang="en-US" sz="1000" dirty="0"/>
              <a:t>. 2012 Sep;78(9):1026-33. PMID: 22772860</a:t>
            </a:r>
            <a:r>
              <a:rPr lang="en-US" sz="1000" dirty="0" smtClean="0"/>
              <a:t>.</a:t>
            </a:r>
            <a:endParaRPr lang="en-US" sz="1000" dirty="0"/>
          </a:p>
          <a:p>
            <a:pPr>
              <a:spcBef>
                <a:spcPts val="300"/>
              </a:spcBef>
            </a:pPr>
            <a:r>
              <a:rPr lang="en-US" sz="1000" dirty="0" smtClean="0"/>
              <a:t>6. ABCDEFs of Prevention and Safety. Nashville, TN: ICU Delirium and Cognitive Impairment Study Group</a:t>
            </a:r>
            <a:r>
              <a:rPr lang="en-US" sz="1000" dirty="0"/>
              <a:t>. 2013. www.icudelirium.org. Accessed Oct 20, 2015.</a:t>
            </a:r>
          </a:p>
          <a:p>
            <a:pPr lvl="0" defTabSz="457200">
              <a:spcBef>
                <a:spcPts val="600"/>
              </a:spcBef>
              <a:spcAft>
                <a:spcPts val="600"/>
              </a:spcAft>
              <a:buClr>
                <a:srgbClr val="4BACC6"/>
              </a:buClr>
            </a:pPr>
            <a:endParaRPr 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30678"/>
            <a:ext cx="8534400" cy="807522"/>
          </a:xfrm>
        </p:spPr>
        <p:txBody>
          <a:bodyPr>
            <a:noAutofit/>
          </a:bodyPr>
          <a:lstStyle/>
          <a:p>
            <a:r>
              <a:rPr lang="en-US" altLang="en-US" dirty="0" smtClean="0">
                <a:ea typeface="ＭＳ Ｐゴシック" panose="020B0600070205080204" pitchFamily="34" charset="-128"/>
              </a:rPr>
              <a:t>ABCDEF Implementation Success: Meta-analysis</a:t>
            </a:r>
            <a:r>
              <a:rPr lang="en-US" altLang="en-US" baseline="30000" dirty="0" smtClean="0">
                <a:ea typeface="ＭＳ Ｐゴシック" panose="020B0600070205080204" pitchFamily="34" charset="-128"/>
              </a:rPr>
              <a:t>7</a:t>
            </a:r>
            <a:endParaRPr lang="en-US" altLang="en-US" sz="2800" baseline="30000" dirty="0" smtClean="0">
              <a:ea typeface="ＭＳ Ｐゴシック" panose="020B0600070205080204" pitchFamily="34" charset="-128"/>
            </a:endParaRPr>
          </a:p>
        </p:txBody>
      </p:sp>
      <p:sp>
        <p:nvSpPr>
          <p:cNvPr id="2" name="Content Placeholder 1"/>
          <p:cNvSpPr>
            <a:spLocks noGrp="1"/>
          </p:cNvSpPr>
          <p:nvPr>
            <p:ph idx="1"/>
          </p:nvPr>
        </p:nvSpPr>
        <p:spPr/>
        <p:txBody>
          <a:bodyPr/>
          <a:lstStyle/>
          <a:p>
            <a:pPr marL="0" indent="0" algn="ctr">
              <a:spcAft>
                <a:spcPts val="0"/>
              </a:spcAft>
              <a:buNone/>
            </a:pPr>
            <a:r>
              <a:rPr lang="en-US" b="1" dirty="0">
                <a:solidFill>
                  <a:srgbClr val="009EC2"/>
                </a:solidFill>
                <a:latin typeface="+mj-lt"/>
              </a:rPr>
              <a:t>Critical </a:t>
            </a:r>
            <a:r>
              <a:rPr lang="en-US" b="1" dirty="0" smtClean="0">
                <a:solidFill>
                  <a:srgbClr val="009EC2"/>
                </a:solidFill>
                <a:latin typeface="+mj-lt"/>
              </a:rPr>
              <a:t>Care</a:t>
            </a:r>
          </a:p>
          <a:p>
            <a:pPr marL="0" indent="0" algn="ctr">
              <a:spcAft>
                <a:spcPts val="0"/>
              </a:spcAft>
              <a:buNone/>
            </a:pPr>
            <a:endParaRPr lang="en-US" sz="1600" dirty="0">
              <a:solidFill>
                <a:srgbClr val="009EC2"/>
              </a:solidFill>
            </a:endParaRPr>
          </a:p>
          <a:p>
            <a:pPr marL="0" indent="0" algn="ctr">
              <a:spcAft>
                <a:spcPts val="0"/>
              </a:spcAft>
              <a:buNone/>
            </a:pPr>
            <a:r>
              <a:rPr lang="en-US" sz="1800" i="1" dirty="0" smtClean="0"/>
              <a:t>A Systematic Review of Implementation Strategies for Assessment, Prevention, and Management of ICU Delirium and Their Effect on Clinical Outcomes</a:t>
            </a:r>
          </a:p>
          <a:p>
            <a:pPr marL="0" indent="0" algn="ctr">
              <a:spcAft>
                <a:spcPts val="0"/>
              </a:spcAft>
              <a:buNone/>
            </a:pPr>
            <a:endParaRPr lang="en-US" sz="1100" i="1" dirty="0" smtClean="0"/>
          </a:p>
          <a:p>
            <a:pPr marL="0" indent="0" algn="ctr">
              <a:spcAft>
                <a:spcPts val="0"/>
              </a:spcAft>
              <a:buNone/>
            </a:pPr>
            <a:r>
              <a:rPr lang="en-US" sz="1400" dirty="0" smtClean="0"/>
              <a:t>Trogrlić </a:t>
            </a:r>
            <a:r>
              <a:rPr lang="en-US" sz="1400" dirty="0"/>
              <a:t>et al. </a:t>
            </a:r>
            <a:r>
              <a:rPr lang="en-US" sz="1400" dirty="0" smtClean="0"/>
              <a:t>2015</a:t>
            </a:r>
            <a:endParaRPr lang="en-US" sz="1400" dirty="0"/>
          </a:p>
          <a:p>
            <a:endParaRPr lang="en-US" dirty="0"/>
          </a:p>
        </p:txBody>
      </p:sp>
      <p:sp>
        <p:nvSpPr>
          <p:cNvPr id="157700" name="TextBox 12"/>
          <p:cNvSpPr txBox="1">
            <a:spLocks noChangeArrowheads="1"/>
          </p:cNvSpPr>
          <p:nvPr/>
        </p:nvSpPr>
        <p:spPr bwMode="auto">
          <a:xfrm>
            <a:off x="685800" y="3733800"/>
            <a:ext cx="8001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r>
              <a:rPr lang="en-US" altLang="en-US" sz="2800" dirty="0" smtClean="0">
                <a:solidFill>
                  <a:srgbClr val="000000"/>
                </a:solidFill>
                <a:latin typeface="+mn-lt"/>
                <a:ea typeface="ＭＳ Ｐゴシック" panose="020B0600070205080204" pitchFamily="34" charset="-128"/>
              </a:rPr>
              <a:t>Meta-analysis involved 21 studies, all including process measures and 9 with clinical outcomes data</a:t>
            </a:r>
          </a:p>
          <a:p>
            <a:pPr lvl="1">
              <a:buFont typeface="Arial" panose="020B0604020202020204" pitchFamily="34" charset="0"/>
              <a:buChar char="•"/>
            </a:pPr>
            <a:endParaRPr lang="en-US" altLang="en-US" sz="2400" dirty="0" smtClean="0">
              <a:solidFill>
                <a:srgbClr val="000000"/>
              </a:solidFill>
              <a:ea typeface="ＭＳ Ｐゴシック" panose="020B0600070205080204" pitchFamily="34" charset="-128"/>
            </a:endParaRPr>
          </a:p>
          <a:p>
            <a:pPr lvl="1">
              <a:buFont typeface="Arial" panose="020B0604020202020204" pitchFamily="34" charset="0"/>
              <a:buChar char="•"/>
            </a:pPr>
            <a:endParaRPr lang="en-US" altLang="en-US" sz="2400" dirty="0">
              <a:solidFill>
                <a:srgbClr val="000000"/>
              </a:solidFill>
              <a:ea typeface="ＭＳ Ｐゴシック" panose="020B0600070205080204" pitchFamily="34" charset="-128"/>
            </a:endParaRPr>
          </a:p>
          <a:p>
            <a:pPr lvl="1">
              <a:buFont typeface="Arial" panose="020B0604020202020204" pitchFamily="34" charset="0"/>
              <a:buChar char="•"/>
            </a:pPr>
            <a:endParaRPr lang="en-US" altLang="en-US" sz="2400" dirty="0">
              <a:solidFill>
                <a:srgbClr val="000000"/>
              </a:solidFill>
              <a:ea typeface="ＭＳ Ｐゴシック" panose="020B0600070205080204" pitchFamily="34" charset="-128"/>
            </a:endParaRPr>
          </a:p>
        </p:txBody>
      </p:sp>
      <p:sp>
        <p:nvSpPr>
          <p:cNvPr id="3" name="TextBox 2"/>
          <p:cNvSpPr txBox="1"/>
          <p:nvPr/>
        </p:nvSpPr>
        <p:spPr>
          <a:xfrm>
            <a:off x="4343400" y="5411242"/>
            <a:ext cx="4724400" cy="769441"/>
          </a:xfrm>
          <a:prstGeom prst="rect">
            <a:avLst/>
          </a:prstGeom>
          <a:noFill/>
        </p:spPr>
        <p:txBody>
          <a:bodyPr wrap="square" rtlCol="0">
            <a:spAutoFit/>
          </a:bodyPr>
          <a:lstStyle/>
          <a:p>
            <a:pPr>
              <a:spcBef>
                <a:spcPts val="600"/>
              </a:spcBef>
            </a:pPr>
            <a:r>
              <a:rPr lang="en-US" sz="1100" dirty="0" smtClean="0"/>
              <a:t>7. Trogrlić </a:t>
            </a:r>
            <a:r>
              <a:rPr lang="en-US" sz="1100" dirty="0"/>
              <a:t>Z, van der Jagt M, Bakker J, et al. A systematic review of implementation strategies for assessment, prevention, and management of ICU delirium and their effect on clinical outcomes. Crit Care. 2015 Apr 9;19(1):157. PMID: 25888230.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AI Cusp Slide templat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BD84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41204</TotalTime>
  <Words>2979</Words>
  <Application>Microsoft Office PowerPoint</Application>
  <PresentationFormat>On-screen Show (4:3)</PresentationFormat>
  <Paragraphs>249</Paragraphs>
  <Slides>29</Slides>
  <Notes>18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HAI Cusp Slide template</vt:lpstr>
      <vt:lpstr>Evidence Behind Pain, Agitation, and Delirium: Assessments and Sedation Management  </vt:lpstr>
      <vt:lpstr>Learning Objectives</vt:lpstr>
      <vt:lpstr>PowerPoint Presentation</vt:lpstr>
      <vt:lpstr>PowerPoint Presentation</vt:lpstr>
      <vt:lpstr>PowerPoint Presentation</vt:lpstr>
      <vt:lpstr>PowerPoint Presentation</vt:lpstr>
      <vt:lpstr>ABCDEF Bundle Checklist2</vt:lpstr>
      <vt:lpstr>ABCDEF Bundle Objectives3-6</vt:lpstr>
      <vt:lpstr>ABCDEF Implementation Success: Meta-analysis7</vt:lpstr>
      <vt:lpstr>ABCDEF Implementation Success: Meta-analysis7</vt:lpstr>
      <vt:lpstr>Keystone’s ABCDE Bundle Collaborative Results8</vt:lpstr>
      <vt:lpstr>PowerPoint Presentation</vt:lpstr>
      <vt:lpstr>PowerPoint Presentation</vt:lpstr>
      <vt:lpstr>PowerPoint Presentation</vt:lpstr>
      <vt:lpstr>SCCM: PAD Treatment of Delirium Recommendations1 </vt:lpstr>
      <vt:lpstr>Delirium Screening in the ICU</vt:lpstr>
      <vt:lpstr>Don’t Forget About Dr. Dre</vt:lpstr>
      <vt:lpstr>PowerPoint Presentation</vt:lpstr>
      <vt:lpstr>Wake Up and Breathe Program Results:  Indiana University10 </vt:lpstr>
      <vt:lpstr>PowerPoint Presentation</vt:lpstr>
      <vt:lpstr>PowerPoint Presentation</vt:lpstr>
      <vt:lpstr>DELIRIUM RESULTS</vt:lpstr>
      <vt:lpstr>PowerPoint Presentation</vt:lpstr>
      <vt:lpstr>PowerPoint Presentation</vt:lpstr>
      <vt:lpstr>Maslow’s Hierarchy of Needs in Critical Care12</vt:lpstr>
      <vt:lpstr>Questions?</vt:lpstr>
      <vt:lpstr>References</vt:lpstr>
      <vt:lpstr>References</vt:lpstr>
      <vt:lpstr>References</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Program Overview</dc:title>
  <dc:subject>AHRQ Safety Program for Surgery</dc:subject>
  <dc:creator>SUSP/L&amp;D</dc:creator>
  <cp:keywords>SSI, premortem, safety culture, science of safety</cp:keywords>
  <cp:lastModifiedBy>Chris Heidenrich OCKT</cp:lastModifiedBy>
  <cp:revision>282</cp:revision>
  <cp:lastPrinted>2015-02-02T16:57:38Z</cp:lastPrinted>
  <dcterms:created xsi:type="dcterms:W3CDTF">2014-05-21T20:05:58Z</dcterms:created>
  <dcterms:modified xsi:type="dcterms:W3CDTF">2017-01-31T21:36:08Z</dcterms:modified>
  <cp:category>safety program for surgery, patient safety, CUSP, science of safety, surgical site infections, SUSP, healthcare associated infections</cp:category>
</cp:coreProperties>
</file>