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4" r:id="rId17"/>
    <p:sldId id="272" r:id="rId18"/>
    <p:sldId id="273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88D11D-CF4D-4199-A16A-FC98CD5BEEE2}">
          <p14:sldIdLst>
            <p14:sldId id="256"/>
            <p14:sldId id="271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5"/>
            <p14:sldId id="274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1" name="Valerie Hartman" initials="VH" lastIdx="1" clrIdx="1"/>
  <p:cmAuthor id="2" name="Chris Heidenrich" initials="CH" lastIdx="26" clrIdx="2"/>
  <p:cmAuthor id="3" name="McFaul" initials="M" lastIdx="9" clrIdx="3"/>
  <p:cmAuthor id="4" name="Anna Adler-Kirkley" initials="AA" lastIdx="7" clrIdx="4">
    <p:extLst/>
  </p:cmAuthor>
  <p:cmAuthor id="5" name="Chris Heidenrich OCKT" initials="CH" lastIdx="10" clrIdx="5"/>
  <p:cmAuthor id="6" name="Melissa A Miller" initials="MAM" lastIdx="4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3" autoAdjust="0"/>
    <p:restoredTop sz="90795" autoAdjust="0"/>
  </p:normalViewPr>
  <p:slideViewPr>
    <p:cSldViewPr>
      <p:cViewPr varScale="1">
        <p:scale>
          <a:sx n="67" d="100"/>
          <a:sy n="67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SUSP Sustainability</a:t>
            </a:r>
          </a:p>
          <a:p>
            <a:r>
              <a:rPr lang="en-US" dirty="0" smtClean="0"/>
              <a:t>Sustaining and Spreading Surgical Improvements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8AB7-4BB2-3843-902B-BF7035B6BC67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B440-B77B-8E4A-8AE6-FF58812B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7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622A8-F1C9-3E4F-904B-57C2E0E77C4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6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1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9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A374A-7160-4AC4-BCCE-AD68BC80F8C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59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3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A374A-7160-4AC4-BCCE-AD68BC80F8C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96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5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3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678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315200" y="6400800"/>
            <a:ext cx="1447800" cy="35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tabLst>
                <a:tab pos="1139825" algn="r"/>
              </a:tabLst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1425575" algn="r"/>
              </a:tabLst>
            </a:pPr>
            <a:r>
              <a:rPr lang="en-US" sz="1100" dirty="0" smtClean="0"/>
              <a:t>SSD-ETT Benefits</a:t>
            </a:r>
            <a:r>
              <a:rPr lang="en-US" sz="1100" baseline="0" dirty="0" smtClean="0"/>
              <a:t> </a:t>
            </a:r>
            <a:fld id="{3E80E6E2-A2C9-4C22-9509-24FA37342BF8}" type="slidenum">
              <a:rPr lang="en-US" sz="1100" smtClean="0"/>
              <a:pPr algn="r">
                <a:tabLst>
                  <a:tab pos="1425575" algn="r"/>
                </a:tabLst>
              </a:pPr>
              <a:t>‹#›</a:t>
            </a:fld>
            <a:endParaRPr lang="en-US" sz="11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52401"/>
            <a:ext cx="382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AHRQ Safety Program for Mechanically Ventilated Patients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hrq.gov/HAImvp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hrq.gov/HAImvp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952500" y="0"/>
            <a:ext cx="7239000" cy="17526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</a:rPr>
              <a:t>AHRQ Safety Program for </a:t>
            </a:r>
            <a:r>
              <a:rPr lang="en-US" sz="4000" dirty="0" smtClean="0">
                <a:solidFill>
                  <a:schemeClr val="bg1"/>
                </a:solidFill>
              </a:rPr>
              <a:t>Mechanically Ventilated Patients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42900" y="2362200"/>
            <a:ext cx="8458200" cy="25492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Benefits of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Subglottic Secretion Drainage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Endotracheal Tubes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630014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AHRQ Pub. No. </a:t>
            </a:r>
            <a:r>
              <a:rPr lang="en-US" sz="1000" dirty="0" smtClean="0">
                <a:solidFill>
                  <a:schemeClr val="bg1"/>
                </a:solidFill>
              </a:rPr>
              <a:t>16(17)-0018-45-EF</a:t>
            </a:r>
            <a:endParaRPr lang="en-US" sz="1000" dirty="0" smtClean="0">
              <a:solidFill>
                <a:schemeClr val="bg1"/>
              </a:solidFill>
            </a:endParaRPr>
          </a:p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January</a:t>
            </a:r>
            <a:r>
              <a:rPr lang="en-US" sz="1000" dirty="0" smtClean="0">
                <a:solidFill>
                  <a:schemeClr val="bg1"/>
                </a:solidFill>
              </a:rPr>
              <a:t> 2017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of Subglottic Suctioning Study</a:t>
            </a:r>
            <a:r>
              <a:rPr lang="en-US" baseline="30000" dirty="0" smtClean="0"/>
              <a:t>9</a:t>
            </a:r>
            <a:endParaRPr lang="en-US" baseline="30000" dirty="0"/>
          </a:p>
        </p:txBody>
      </p:sp>
      <p:graphicFrame>
        <p:nvGraphicFramePr>
          <p:cNvPr id="5" name="Content Placeholder 3" descr="Results of subglottic suctioning study. The patients were divided into two groups, suction and no suction. Data were gathered on four categories: VAP, VAP by ventilator days, VAC, and antibiotic days." title="Results of Study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792371"/>
              </p:ext>
            </p:extLst>
          </p:nvPr>
        </p:nvGraphicFramePr>
        <p:xfrm>
          <a:off x="457200" y="1600200"/>
          <a:ext cx="8229600" cy="3657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Suction</a:t>
                      </a:r>
                    </a:p>
                    <a:p>
                      <a:r>
                        <a:rPr lang="en-US" sz="2000" dirty="0" smtClean="0"/>
                        <a:t>Group 1 (n=170)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r>
                        <a:rPr lang="en-US" sz="2000" baseline="0" dirty="0" smtClean="0"/>
                        <a:t> Suction</a:t>
                      </a:r>
                    </a:p>
                    <a:p>
                      <a:r>
                        <a:rPr lang="en-US" sz="2000" baseline="0" dirty="0" smtClean="0"/>
                        <a:t>Group 2 (n=182)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VAP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8.8%,</a:t>
                      </a:r>
                      <a:r>
                        <a:rPr lang="en-US" sz="2000" baseline="0" dirty="0" smtClean="0"/>
                        <a:t> 15</a:t>
                      </a:r>
                      <a:r>
                        <a:rPr lang="en-US" sz="2000" dirty="0" smtClean="0"/>
                        <a:t> patients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17.6%, 32 patients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VAP by</a:t>
                      </a:r>
                      <a:r>
                        <a:rPr lang="en-US" sz="2000" baseline="0" dirty="0" smtClean="0"/>
                        <a:t> v</a:t>
                      </a:r>
                      <a:r>
                        <a:rPr lang="en-US" sz="2000" dirty="0" smtClean="0"/>
                        <a:t>entilator days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9.6 of</a:t>
                      </a:r>
                      <a:r>
                        <a:rPr lang="en-US" sz="2000" baseline="0" dirty="0" smtClean="0"/>
                        <a:t> 1,000 days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19.8 of 1,000 days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VAC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21.8%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22.5%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Antibiotic days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61%</a:t>
                      </a:r>
                      <a:endParaRPr lang="en-US" sz="2000" baseline="0" dirty="0" smtClean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aseline="0" dirty="0" smtClean="0"/>
                        <a:t>1,696 of 2,754 days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68.5%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aseline="0" dirty="0" smtClean="0"/>
                        <a:t>1,965 of 2,868 days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67200" y="5724896"/>
            <a:ext cx="4876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9. Damas </a:t>
            </a:r>
            <a:r>
              <a:rPr lang="en-US" sz="1050" dirty="0"/>
              <a:t>P, Frippiat F, Ancion A, et al. Prevention of ventilator-associated pneumonia and ventilator-associated conditions: a randomized controlled trial with subglottic secretion suctioning. Crit Care Med. 2015 Jan;43(1):22-30. PMID: 25343570.</a:t>
            </a:r>
          </a:p>
        </p:txBody>
      </p:sp>
    </p:spTree>
    <p:extLst>
      <p:ext uri="{BB962C8B-B14F-4D97-AF65-F5344CB8AC3E}">
        <p14:creationId xmlns:p14="http://schemas.microsoft.com/office/powerpoint/2010/main" val="98447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Subglottic Secretion Suctioning</a:t>
            </a:r>
            <a:r>
              <a:rPr lang="en-US" baseline="30000" dirty="0" smtClean="0"/>
              <a:t>9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34296"/>
          </a:xfrm>
        </p:spPr>
        <p:txBody>
          <a:bodyPr>
            <a:normAutofit/>
          </a:bodyPr>
          <a:lstStyle/>
          <a:p>
            <a:r>
              <a:rPr lang="en-US" dirty="0" smtClean="0"/>
              <a:t>Significant </a:t>
            </a:r>
            <a:r>
              <a:rPr lang="en-US" dirty="0"/>
              <a:t>reduction of VAP </a:t>
            </a:r>
            <a:r>
              <a:rPr lang="en-US" dirty="0" smtClean="0"/>
              <a:t>prevalence</a:t>
            </a:r>
          </a:p>
          <a:p>
            <a:r>
              <a:rPr lang="en-US" dirty="0"/>
              <a:t>S</a:t>
            </a:r>
            <a:r>
              <a:rPr lang="en-US" dirty="0" smtClean="0"/>
              <a:t>ignificant </a:t>
            </a:r>
            <a:r>
              <a:rPr lang="en-US" dirty="0"/>
              <a:t>decrease in antibiotic </a:t>
            </a:r>
            <a:r>
              <a:rPr lang="en-US" dirty="0" smtClean="0"/>
              <a:t>use</a:t>
            </a:r>
            <a:endParaRPr lang="en-US" dirty="0"/>
          </a:p>
          <a:p>
            <a:r>
              <a:rPr lang="en-US" dirty="0" smtClean="0"/>
              <a:t>Among </a:t>
            </a:r>
            <a:r>
              <a:rPr lang="en-US" dirty="0"/>
              <a:t>47 patients with VAP, 25 (58.2%) experienced a </a:t>
            </a:r>
            <a:r>
              <a:rPr lang="en-US" dirty="0" smtClean="0"/>
              <a:t>VAC</a:t>
            </a:r>
          </a:p>
          <a:p>
            <a:pPr lvl="1"/>
            <a:r>
              <a:rPr lang="en-US" dirty="0"/>
              <a:t>VAC did not differ between </a:t>
            </a:r>
            <a:r>
              <a:rPr lang="en-US" dirty="0" smtClean="0"/>
              <a:t>groups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elated </a:t>
            </a:r>
            <a:r>
              <a:rPr lang="en-US" dirty="0"/>
              <a:t>to other medical </a:t>
            </a:r>
            <a:r>
              <a:rPr lang="en-US" dirty="0" smtClean="0"/>
              <a:t>features, rather than VAP</a:t>
            </a:r>
          </a:p>
          <a:p>
            <a:r>
              <a:rPr lang="en-US" dirty="0" smtClean="0"/>
              <a:t>Neither ICU LOS or mortality differed</a:t>
            </a:r>
          </a:p>
          <a:p>
            <a:r>
              <a:rPr lang="en-US" dirty="0" smtClean="0"/>
              <a:t>Only VAC associated with increased mortality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5724895"/>
            <a:ext cx="4876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9. Damas </a:t>
            </a:r>
            <a:r>
              <a:rPr lang="en-US" sz="1050" dirty="0"/>
              <a:t>P, Frippiat F, Ancion A, et al. Prevention of ventilator-associated pneumonia and ventilator-associated conditions: a randomized controlled trial with subglottic secretion suctioning. Crit Care Med. 2015 Jan;43(1):22-30. PMID: 25343570.</a:t>
            </a:r>
          </a:p>
        </p:txBody>
      </p:sp>
    </p:spTree>
    <p:extLst>
      <p:ext uri="{BB962C8B-B14F-4D97-AF65-F5344CB8AC3E}">
        <p14:creationId xmlns:p14="http://schemas.microsoft.com/office/powerpoint/2010/main" val="2549933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4BACC6"/>
                </a:solidFill>
              </a:rPr>
              <a:t>Identify high-risk areas of the hospital and replace standard ETTs with </a:t>
            </a:r>
            <a:r>
              <a:rPr lang="en-US" dirty="0" smtClean="0">
                <a:solidFill>
                  <a:srgbClr val="4BACC6"/>
                </a:solidFill>
                <a:ea typeface="ＭＳ Ｐゴシック"/>
              </a:rPr>
              <a:t>SSD-</a:t>
            </a:r>
            <a:r>
              <a:rPr lang="en-US" dirty="0" smtClean="0">
                <a:solidFill>
                  <a:srgbClr val="4BACC6"/>
                </a:solidFill>
                <a:ea typeface="ＭＳ Ｐゴシック"/>
                <a:cs typeface="ＭＳ Ｐゴシック"/>
              </a:rPr>
              <a:t>ETTs</a:t>
            </a:r>
            <a:endParaRPr lang="en-US" dirty="0">
              <a:solidFill>
                <a:srgbClr val="4BACC6"/>
              </a:solidFill>
              <a:ea typeface="ＭＳ Ｐゴシック"/>
              <a:cs typeface="ＭＳ Ｐゴシック"/>
            </a:endParaRPr>
          </a:p>
          <a:p>
            <a:r>
              <a:rPr lang="en-US" sz="2400" dirty="0" smtClean="0">
                <a:ea typeface="ＭＳ Ｐゴシック"/>
                <a:cs typeface="ＭＳ Ｐゴシック"/>
              </a:rPr>
              <a:t>Emergency department </a:t>
            </a:r>
          </a:p>
          <a:p>
            <a:r>
              <a:rPr lang="en-US" sz="2400" dirty="0" smtClean="0">
                <a:ea typeface="ＭＳ Ｐゴシック"/>
                <a:cs typeface="ＭＳ Ｐゴシック"/>
              </a:rPr>
              <a:t>ICU, except for brief procedure</a:t>
            </a:r>
            <a:r>
              <a:rPr lang="en-US" sz="2400" dirty="0">
                <a:ea typeface="ＭＳ Ｐゴシック"/>
                <a:cs typeface="ＭＳ Ｐゴシック"/>
              </a:rPr>
              <a:t>s</a:t>
            </a:r>
            <a:endParaRPr lang="en-US" sz="2400" dirty="0" smtClean="0">
              <a:ea typeface="ＭＳ Ｐゴシック"/>
              <a:cs typeface="ＭＳ Ｐゴシック"/>
            </a:endParaRPr>
          </a:p>
          <a:p>
            <a:r>
              <a:rPr lang="en-US" sz="2400" dirty="0" smtClean="0">
                <a:ea typeface="ＭＳ Ｐゴシック"/>
                <a:cs typeface="ＭＳ Ｐゴシック"/>
              </a:rPr>
              <a:t>Emergent intubations outside of the ICU</a:t>
            </a:r>
            <a:endParaRPr lang="en-US" sz="2400" dirty="0">
              <a:ea typeface="ＭＳ Ｐゴシック"/>
              <a:cs typeface="ＭＳ Ｐゴシック"/>
            </a:endParaRPr>
          </a:p>
          <a:p>
            <a:r>
              <a:rPr lang="en-US" sz="2400" dirty="0" smtClean="0">
                <a:ea typeface="ＭＳ Ｐゴシック"/>
                <a:cs typeface="ＭＳ Ｐゴシック"/>
              </a:rPr>
              <a:t>High-risk surgical procedures</a:t>
            </a:r>
          </a:p>
          <a:p>
            <a:r>
              <a:rPr lang="en-US" sz="2400" dirty="0"/>
              <a:t>Thoracic a</a:t>
            </a:r>
            <a:r>
              <a:rPr lang="en-US" sz="2400" dirty="0" smtClean="0"/>
              <a:t>ortic </a:t>
            </a:r>
            <a:r>
              <a:rPr lang="en-US" sz="2400" dirty="0"/>
              <a:t>a</a:t>
            </a:r>
            <a:r>
              <a:rPr lang="en-US" sz="2400" dirty="0" smtClean="0"/>
              <a:t>neurysms</a:t>
            </a:r>
          </a:p>
          <a:p>
            <a:r>
              <a:rPr lang="en-US" sz="2400" dirty="0">
                <a:ea typeface="ＭＳ Ｐゴシック"/>
                <a:cs typeface="ＭＳ Ｐゴシック"/>
              </a:rPr>
              <a:t>L</a:t>
            </a:r>
            <a:r>
              <a:rPr lang="en-US" sz="2400" dirty="0" smtClean="0">
                <a:ea typeface="ＭＳ Ｐゴシック"/>
                <a:cs typeface="ＭＳ Ｐゴシック"/>
              </a:rPr>
              <a:t>iver transplants </a:t>
            </a:r>
          </a:p>
          <a:p>
            <a:r>
              <a:rPr lang="en-US" sz="2400" dirty="0">
                <a:ea typeface="ＭＳ Ｐゴシック"/>
                <a:cs typeface="ＭＳ Ｐゴシック"/>
              </a:rPr>
              <a:t>A</a:t>
            </a:r>
            <a:r>
              <a:rPr lang="en-US" sz="2400" dirty="0" smtClean="0">
                <a:ea typeface="ＭＳ Ｐゴシック"/>
                <a:cs typeface="ＭＳ Ｐゴシック"/>
              </a:rPr>
              <a:t>nticipated postoperative open abdomen</a:t>
            </a:r>
          </a:p>
        </p:txBody>
      </p:sp>
    </p:spTree>
    <p:extLst>
      <p:ext uri="{BB962C8B-B14F-4D97-AF65-F5344CB8AC3E}">
        <p14:creationId xmlns:p14="http://schemas.microsoft.com/office/powerpoint/2010/main" val="12404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Resources—Fast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Ready to post in the unit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Provides quick reference to latest evidence-based protocols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Summarizes position of four leaders in the VAP field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952500" y="4648200"/>
            <a:ext cx="7239000" cy="1143000"/>
          </a:xfrm>
          <a:prstGeom prst="rect">
            <a:avLst/>
          </a:prstGeom>
          <a:solidFill>
            <a:srgbClr val="FBD84B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Tip</a:t>
            </a:r>
            <a:r>
              <a:rPr lang="en-US" sz="1600" dirty="0" smtClean="0">
                <a:solidFill>
                  <a:schemeClr val="tx1"/>
                </a:solidFill>
              </a:rPr>
              <a:t>: The Fast Facts for Subglottic Suctioning ETTs can be found at </a:t>
            </a:r>
            <a:r>
              <a:rPr lang="en-US" sz="1600" dirty="0" smtClean="0">
                <a:solidFill>
                  <a:schemeClr val="tx1"/>
                </a:solidFill>
                <a:hlinkClick r:id="rId2"/>
              </a:rPr>
              <a:t>www.ahrq.gov/HAImvp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Resources—Literature Synopsis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current literature regarding subglottic suctioning and endotracheal tubes</a:t>
            </a:r>
          </a:p>
          <a:p>
            <a:r>
              <a:rPr lang="en-US" dirty="0" smtClean="0"/>
              <a:t>Includes both positive and negative findings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52500" y="4648200"/>
            <a:ext cx="7239000" cy="1143000"/>
          </a:xfrm>
          <a:prstGeom prst="rect">
            <a:avLst/>
          </a:prstGeom>
          <a:solidFill>
            <a:srgbClr val="FBD84B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Tip</a:t>
            </a:r>
            <a:r>
              <a:rPr lang="en-US" sz="1600" dirty="0" smtClean="0">
                <a:solidFill>
                  <a:schemeClr val="tx1"/>
                </a:solidFill>
              </a:rPr>
              <a:t>: The Subglottic Suctioning Endotracheal Tubes Literature Synopsis can be found at </a:t>
            </a:r>
            <a:r>
              <a:rPr lang="en-US" sz="1600" dirty="0">
                <a:solidFill>
                  <a:schemeClr val="tx1"/>
                </a:solidFill>
                <a:hlinkClick r:id="rId2"/>
              </a:rPr>
              <a:t>www.ahrq.gov/HAImvp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 descr="Questions?" title="Questions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" y="838200"/>
            <a:ext cx="9144000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Vallés J, Artigas A, Rello J, et al. Continuous aspiration of subglottic secretions in preventing ventilator-associated pneumonia. Ann Intern Med. 1995 Feb 1;122(3):179-86. PMID: 7810935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Klompas </a:t>
            </a:r>
            <a:r>
              <a:rPr lang="en-US" sz="2000" dirty="0"/>
              <a:t>M, Branson R, Eichenwald EC, et </a:t>
            </a:r>
            <a:r>
              <a:rPr lang="en-US" sz="2000" dirty="0" smtClean="0"/>
              <a:t>al; The Society for Healthcare Epidemiology of America. </a:t>
            </a:r>
            <a:r>
              <a:rPr lang="en-US" sz="2000" dirty="0"/>
              <a:t>Strategies to prevent ventilator-associated pneumonia in acute care hospitals: 2014 update. Infect Control Hosp Epidemiol. 2014;35(8):915-36. PMID: 25026607</a:t>
            </a:r>
            <a:r>
              <a:rPr lang="en-US" sz="20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Muscedere J, Dodek P, Keenan S, et al; VAP Guidelines Committee and the Canadian Critical Care Trials Group. Comprehensive evidence-based clinical practice guidelines for ventilator-associated pneumonia: prevention. J Crit Care. 2008;23(1):126-37. PMID: 18359430</a:t>
            </a:r>
            <a:r>
              <a:rPr lang="en-US" sz="20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849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Tablan OC, Anderson LJ, Besser R, et al. Guidelines for preventing healthcare-associated pneumonia, 2003: recommendations of CDC and the Healthcare Infection Control Practices Advisory Committee. MMWR Recomm Rep. 2004;53:1-36. PMID: </a:t>
            </a:r>
            <a:r>
              <a:rPr lang="en-US" sz="2000" dirty="0" smtClean="0"/>
              <a:t>15048056.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American Thoracic Society, Infectious Diseases Society of America. Guidelines for the management of adults with hospital-acquired, ventilator-associated, and healthcare-associated pneumonia. Am J Respir Crit Care Med. 2005;171(4):388-416. PMID: 15699079.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Muscedere J, </a:t>
            </a:r>
            <a:r>
              <a:rPr lang="en-US" sz="2000" dirty="0"/>
              <a:t>Rewa O, McKechnie K, </a:t>
            </a:r>
            <a:r>
              <a:rPr lang="en-US" sz="2000" dirty="0" smtClean="0"/>
              <a:t>et al. </a:t>
            </a:r>
            <a:r>
              <a:rPr lang="en-US" sz="2000" dirty="0"/>
              <a:t>Subglottic secretion drainage for the prevention of ventilator-associated pneumonia: a systematic review and meta-analysis</a:t>
            </a:r>
            <a:r>
              <a:rPr lang="en-US" sz="2000" dirty="0" smtClean="0"/>
              <a:t>. </a:t>
            </a:r>
            <a:r>
              <a:rPr lang="en-US" sz="2000" dirty="0"/>
              <a:t>Crit Care Med. 2011 Aug;39(8):1985-91. </a:t>
            </a:r>
            <a:r>
              <a:rPr lang="en-US" sz="2000" dirty="0" smtClean="0"/>
              <a:t>PMID: 21478738.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376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000" dirty="0"/>
              <a:t>Shorr AF, O'Malley PG. Continuous subglottic suctioning for the prevention of ventilator-associated pneumonia: potential economic implications. Chest. 2001 Jan;119(1):228-35. PMID: 11157609.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000" dirty="0" smtClean="0"/>
              <a:t>Hallais </a:t>
            </a:r>
            <a:r>
              <a:rPr lang="en-US" sz="2000" dirty="0"/>
              <a:t>C, Merle V, Guitard PG, et al. Is continuous subglottic suctioning cost-effective for the prevention of ventilator-associated pneumonia? Infect Control Hosp Epidemiol. 2011 Feb;32(2):131-5. PMID: </a:t>
            </a:r>
            <a:r>
              <a:rPr lang="en-US" sz="2000" dirty="0" smtClean="0"/>
              <a:t>21460467.</a:t>
            </a:r>
            <a:endParaRPr lang="en-US" sz="2000" dirty="0"/>
          </a:p>
          <a:p>
            <a:pPr marL="457200" indent="-457200">
              <a:buFont typeface="+mj-lt"/>
              <a:buAutoNum type="arabicPeriod" startAt="7"/>
            </a:pPr>
            <a:r>
              <a:rPr lang="en-US" sz="2000" dirty="0" smtClean="0"/>
              <a:t>Damas </a:t>
            </a:r>
            <a:r>
              <a:rPr lang="en-US" sz="2000" dirty="0"/>
              <a:t>P, Frippiat F, Ancion A, et al. Prevention of ventilator-associated pneumonia and ventilator-associated conditions: a randomized controlled trial with subglottic secretion suctioning. Crit Care Med. 2015 Jan;43(1):22-30. PMID: 25343570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597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a typeface="ＭＳ Ｐゴシック" charset="0"/>
              </a:rPr>
              <a:t>Learning Objectives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dirty="0" smtClean="0">
                <a:solidFill>
                  <a:srgbClr val="4BACC6"/>
                </a:solidFill>
              </a:rPr>
              <a:t>After </a:t>
            </a:r>
            <a:r>
              <a:rPr lang="en-US" sz="2800" dirty="0">
                <a:solidFill>
                  <a:srgbClr val="4BACC6"/>
                </a:solidFill>
              </a:rPr>
              <a:t>this session, you will be able </a:t>
            </a:r>
            <a:r>
              <a:rPr lang="en-US" sz="2800" dirty="0" smtClean="0">
                <a:solidFill>
                  <a:srgbClr val="4BACC6"/>
                </a:solidFill>
              </a:rPr>
              <a:t>to—</a:t>
            </a:r>
            <a:endParaRPr lang="en-US" sz="2800" dirty="0" smtClean="0">
              <a:solidFill>
                <a:srgbClr val="4BACC6"/>
              </a:solidFill>
              <a:ea typeface="ＭＳ Ｐゴシック" charset="0"/>
            </a:endParaRP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ea typeface="ＭＳ Ｐゴシック" charset="0"/>
              </a:rPr>
              <a:t>Explain the benefits of subglottic secretion drainage endotracheal tubes (SSD-ETT)</a:t>
            </a:r>
          </a:p>
          <a:p>
            <a:pPr marL="463550" indent="-463550">
              <a:spcAft>
                <a:spcPts val="1200"/>
              </a:spcAft>
              <a:defRPr/>
            </a:pPr>
            <a:r>
              <a:rPr lang="en-US" sz="2800" dirty="0" smtClean="0">
                <a:ea typeface="ＭＳ Ｐゴシック" charset="0"/>
              </a:rPr>
              <a:t>Access evidence and resources supporting the switch to SSD-ETT</a:t>
            </a:r>
            <a:endParaRPr lang="en-US" sz="2800" dirty="0">
              <a:ea typeface="ＭＳ Ｐゴシック" charset="0"/>
            </a:endParaRP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 smtClean="0">
              <a:ea typeface="ＭＳ Ｐゴシック" charset="0"/>
            </a:endParaRP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192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Flaws With Early Endotracheal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8156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Endotracheal tube/tracheostomy tube design often is considered a cause of ventilator-associated pneumonia (VAP)</a:t>
            </a:r>
          </a:p>
          <a:p>
            <a:r>
              <a:rPr lang="en-US" sz="2800" dirty="0" smtClean="0"/>
              <a:t>Early devices with high-pressure and low-volume cuffs increased the risk of tracheal mucosal ischemia and necrosis</a:t>
            </a:r>
          </a:p>
          <a:p>
            <a:r>
              <a:rPr lang="en-US" sz="2800" dirty="0" smtClean="0"/>
              <a:t>Early endotracheal tubes allowed </a:t>
            </a:r>
            <a:r>
              <a:rPr lang="en-US" sz="2800" dirty="0"/>
              <a:t>secretions to pool below the vocal cords but above the cuff to leak into the </a:t>
            </a:r>
            <a:r>
              <a:rPr lang="en-US" sz="2800" dirty="0" smtClean="0"/>
              <a:t>lungs</a:t>
            </a:r>
          </a:p>
          <a:p>
            <a:r>
              <a:rPr lang="en-US" sz="2800" dirty="0" smtClean="0"/>
              <a:t>While not completely eliminating the risk, tubes </a:t>
            </a:r>
            <a:r>
              <a:rPr lang="en-US" sz="2800" dirty="0"/>
              <a:t>with </a:t>
            </a:r>
            <a:r>
              <a:rPr lang="en-US" sz="2800" dirty="0" smtClean="0"/>
              <a:t>barrel-shaped, low-pressure </a:t>
            </a:r>
            <a:r>
              <a:rPr lang="en-US" sz="2800" dirty="0"/>
              <a:t>and high-volume cuffs replaced the early </a:t>
            </a:r>
            <a:r>
              <a:rPr lang="en-US" sz="2800" dirty="0" smtClean="0"/>
              <a:t>devices to decrease pooling of secretions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63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llustration identifying the key parts of a subglottic suctioning ETT" title="Subglottic Suctioning ET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50783"/>
            <a:ext cx="4419600" cy="4722813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SSD-ETTs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Illustration of a patient with a subglottic suctioning ETT in place" title="Subglottic Suctioning ETT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250196"/>
            <a:ext cx="3505200" cy="36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4917174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a typeface="ＭＳ Ｐゴシック"/>
                <a:cs typeface="Arial"/>
              </a:rPr>
              <a:t>SSD-ETTs </a:t>
            </a:r>
            <a:r>
              <a:rPr lang="en-US" dirty="0">
                <a:ea typeface="ＭＳ Ｐゴシック"/>
                <a:cs typeface="Arial"/>
              </a:rPr>
              <a:t>in patients mechanically ventilated for </a:t>
            </a:r>
            <a:r>
              <a:rPr lang="en-US" dirty="0" smtClean="0">
                <a:ea typeface="ＭＳ Ｐゴシック"/>
                <a:cs typeface="Arial"/>
              </a:rPr>
              <a:t>more than 72 </a:t>
            </a:r>
            <a:r>
              <a:rPr lang="en-US" dirty="0">
                <a:ea typeface="ＭＳ Ｐゴシック"/>
                <a:cs typeface="Arial"/>
              </a:rPr>
              <a:t>hours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5791200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1. Vallés </a:t>
            </a:r>
            <a:r>
              <a:rPr lang="en-US" sz="1000" dirty="0"/>
              <a:t>J, Artigas A, Rello J, et al. Continuous aspiration of subglottic secretions in preventing ventilator-associated pneumonia. Ann Intern Med. 1995 Feb 1;122(3):179-86. PMID: 7810935.</a:t>
            </a:r>
          </a:p>
        </p:txBody>
      </p:sp>
    </p:spTree>
    <p:extLst>
      <p:ext uri="{BB962C8B-B14F-4D97-AF65-F5344CB8AC3E}">
        <p14:creationId xmlns:p14="http://schemas.microsoft.com/office/powerpoint/2010/main" val="4088110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SSD-ETT Specific VAP </a:t>
            </a:r>
            <a:r>
              <a:rPr lang="en-US" dirty="0">
                <a:ea typeface="ＭＳ Ｐゴシック"/>
                <a:cs typeface="ＭＳ Ｐゴシック"/>
              </a:rPr>
              <a:t>Prevention </a:t>
            </a:r>
            <a:r>
              <a:rPr lang="en-US" dirty="0" smtClean="0">
                <a:ea typeface="ＭＳ Ｐゴシック"/>
                <a:cs typeface="ＭＳ Ｐゴシック"/>
              </a:rPr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4267200" cy="3048000"/>
          </a:xfrm>
        </p:spPr>
        <p:txBody>
          <a:bodyPr>
            <a:normAutofit/>
          </a:bodyPr>
          <a:lstStyle/>
          <a:p>
            <a:pPr marL="0" indent="0" hangingPunct="0">
              <a:spcAft>
                <a:spcPts val="0"/>
              </a:spcAft>
              <a:buNone/>
            </a:pPr>
            <a:r>
              <a:rPr lang="en-US" sz="2800" dirty="0">
                <a:solidFill>
                  <a:srgbClr val="4BACC6"/>
                </a:solidFill>
              </a:rPr>
              <a:t>Society for Healthcare Epidemiology of </a:t>
            </a:r>
            <a:r>
              <a:rPr lang="en-US" sz="2800" dirty="0" smtClean="0">
                <a:solidFill>
                  <a:srgbClr val="4BACC6"/>
                </a:solidFill>
              </a:rPr>
              <a:t>America</a:t>
            </a:r>
            <a:r>
              <a:rPr lang="en-US" sz="2800" baseline="30000" dirty="0">
                <a:solidFill>
                  <a:srgbClr val="4BACC6"/>
                </a:solidFill>
              </a:rPr>
              <a:t>2</a:t>
            </a:r>
            <a:endParaRPr lang="en-US" sz="2800" baseline="30000" dirty="0" smtClean="0">
              <a:solidFill>
                <a:srgbClr val="4BACC6"/>
              </a:solidFill>
            </a:endParaRPr>
          </a:p>
          <a:p>
            <a:pPr marL="0" lvl="0" indent="0" hangingPunct="0">
              <a:buNone/>
            </a:pPr>
            <a:r>
              <a:rPr lang="en-US" sz="2400" dirty="0"/>
              <a:t>Recommends the use of </a:t>
            </a:r>
            <a:r>
              <a:rPr lang="en-US" sz="2400" dirty="0" smtClean="0"/>
              <a:t>ETT </a:t>
            </a:r>
            <a:r>
              <a:rPr lang="en-US" sz="2400" dirty="0"/>
              <a:t>with </a:t>
            </a:r>
            <a:r>
              <a:rPr lang="en-US" sz="2400" dirty="0" smtClean="0"/>
              <a:t>subglottic secretion drainage ports for patients likely to require more than 48 or 72 hours of intubation</a:t>
            </a:r>
            <a:endParaRPr lang="en-US" sz="2400" dirty="0"/>
          </a:p>
        </p:txBody>
      </p:sp>
      <p:pic>
        <p:nvPicPr>
          <p:cNvPr id="4" name="Picture 3" descr="Logo for SHEA, The Society for Healthcare Epidemiology of America" title="SHEA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2743199" cy="825022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 descr="Logo for Zap the VAP--Ventilator associated pneumonia" title="Zap the Vap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3261"/>
            <a:ext cx="4291348" cy="7493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black">
          <a:xfrm>
            <a:off x="4724400" y="22098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ts val="600"/>
              </a:spcAft>
              <a:buChar char="•"/>
              <a:defRPr sz="2800">
                <a:solidFill>
                  <a:srgbClr val="254B8E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har char="–"/>
              <a:defRPr sz="2600">
                <a:solidFill>
                  <a:srgbClr val="254B8E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har char="»"/>
              <a:defRPr sz="1800">
                <a:solidFill>
                  <a:srgbClr val="254B8E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Aft>
                <a:spcPts val="0"/>
              </a:spcAft>
              <a:buFontTx/>
              <a:buNone/>
            </a:pPr>
            <a:r>
              <a:rPr lang="en-US" dirty="0">
                <a:solidFill>
                  <a:srgbClr val="4BACC6"/>
                </a:solidFill>
              </a:rPr>
              <a:t>ZAP the </a:t>
            </a:r>
            <a:r>
              <a:rPr lang="en-US" dirty="0" smtClean="0">
                <a:solidFill>
                  <a:srgbClr val="4BACC6"/>
                </a:solidFill>
              </a:rPr>
              <a:t>VAP—Ventilator </a:t>
            </a:r>
            <a:r>
              <a:rPr lang="en-US" dirty="0">
                <a:solidFill>
                  <a:srgbClr val="4BACC6"/>
                </a:solidFill>
              </a:rPr>
              <a:t>Associated </a:t>
            </a:r>
            <a:r>
              <a:rPr lang="en-US" dirty="0" smtClean="0">
                <a:solidFill>
                  <a:srgbClr val="4BACC6"/>
                </a:solidFill>
              </a:rPr>
              <a:t>Pneumonia</a:t>
            </a:r>
            <a:r>
              <a:rPr lang="en-US" baseline="30000" dirty="0">
                <a:solidFill>
                  <a:srgbClr val="4BACC6"/>
                </a:solidFill>
              </a:rPr>
              <a:t>3</a:t>
            </a:r>
          </a:p>
          <a:p>
            <a:pPr marL="0" indent="0" hangingPunc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Subglottic secretion drainage is recommended for patients requiring mechanical ventilation for more than 72 hours</a:t>
            </a:r>
            <a:endParaRPr lang="en-US" sz="2400" b="1" i="1" dirty="0" smtClean="0">
              <a:solidFill>
                <a:schemeClr val="tx1"/>
              </a:solidFill>
            </a:endParaRPr>
          </a:p>
          <a:p>
            <a:pPr hangingPunct="0"/>
            <a:endParaRPr lang="en-US" dirty="0" smtClean="0"/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53256" y="5257799"/>
            <a:ext cx="50383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2</a:t>
            </a:r>
            <a:r>
              <a:rPr lang="en-US" sz="1000" dirty="0" smtClean="0"/>
              <a:t>. Klompas </a:t>
            </a:r>
            <a:r>
              <a:rPr lang="en-US" sz="1000" dirty="0"/>
              <a:t>M, Branson R, Eichenwald EC, et al; The Society for Healthcare Epidemiology of America. Strategies to prevent ventilator-associated pneumonia in acute care hospitals: 2014 update. Infect Control Hosp Epidemiol. 2014;35(8):915-36. PMID: 25026607.</a:t>
            </a:r>
          </a:p>
          <a:p>
            <a:pPr lvl="0"/>
            <a:r>
              <a:rPr lang="en-US" sz="1000" dirty="0"/>
              <a:t>3</a:t>
            </a:r>
            <a:r>
              <a:rPr lang="en-US" sz="1000" dirty="0" smtClean="0"/>
              <a:t>. Muscedere </a:t>
            </a:r>
            <a:r>
              <a:rPr lang="en-US" sz="1000" dirty="0"/>
              <a:t>J, Dodek P, Keenan S, et al; VAP Guidelines Committee and the Canadian Critical Care Trials Group. Comprehensive evidence-based clinical practice guidelines for ventilator-associated pneumonia: prevention. J Crit Care. 2008;23(1):126-37. PMID: 18359430.</a:t>
            </a:r>
          </a:p>
        </p:txBody>
      </p:sp>
    </p:spTree>
    <p:extLst>
      <p:ext uri="{BB962C8B-B14F-4D97-AF65-F5344CB8AC3E}">
        <p14:creationId xmlns:p14="http://schemas.microsoft.com/office/powerpoint/2010/main" val="11519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SSD-ETT Specific VAP Prevention Guidelines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752600" y="939596"/>
            <a:ext cx="7239000" cy="4724400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r>
              <a:rPr lang="en-US" dirty="0" smtClean="0">
                <a:solidFill>
                  <a:srgbClr val="4BACC6"/>
                </a:solidFill>
                <a:ea typeface="ＭＳ Ｐゴシック"/>
                <a:cs typeface="ＭＳ Ｐゴシック"/>
              </a:rPr>
              <a:t>Centers for Disease Control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 smtClean="0">
                <a:solidFill>
                  <a:srgbClr val="4BACC6"/>
                </a:solidFill>
                <a:ea typeface="ＭＳ Ｐゴシック"/>
                <a:cs typeface="ＭＳ Ｐゴシック"/>
              </a:rPr>
              <a:t>and Prevention</a:t>
            </a:r>
            <a:r>
              <a:rPr lang="en-US" baseline="30000" dirty="0">
                <a:solidFill>
                  <a:srgbClr val="4BACC6"/>
                </a:solidFill>
                <a:ea typeface="ＭＳ Ｐゴシック"/>
                <a:cs typeface="ＭＳ Ｐゴシック"/>
              </a:rPr>
              <a:t>4</a:t>
            </a:r>
            <a:endParaRPr lang="en-US" baseline="30000" dirty="0" smtClean="0">
              <a:solidFill>
                <a:srgbClr val="4BACC6"/>
              </a:solidFill>
              <a:ea typeface="ＭＳ Ｐゴシック"/>
              <a:cs typeface="ＭＳ Ｐゴシック"/>
            </a:endParaRPr>
          </a:p>
          <a:p>
            <a:pPr marL="0" lvl="0" indent="0" hangingPunct="0">
              <a:spcAft>
                <a:spcPts val="0"/>
              </a:spcAft>
              <a:buNone/>
            </a:pPr>
            <a:r>
              <a:rPr lang="en-US" sz="2400" dirty="0" smtClean="0"/>
              <a:t>Recommends </a:t>
            </a:r>
            <a:r>
              <a:rPr lang="en-US" sz="2400" dirty="0"/>
              <a:t>an </a:t>
            </a:r>
            <a:r>
              <a:rPr lang="en-US" sz="2400" dirty="0" smtClean="0"/>
              <a:t>ETT </a:t>
            </a:r>
            <a:r>
              <a:rPr lang="en-US" sz="2400" dirty="0"/>
              <a:t>dorsal lumen above the endotracheal cuff to allow drainage by </a:t>
            </a:r>
            <a:r>
              <a:rPr lang="en-US" sz="2400" dirty="0" smtClean="0"/>
              <a:t>continuous or </a:t>
            </a:r>
            <a:r>
              <a:rPr lang="en-US" sz="2400" dirty="0"/>
              <a:t>frequent intermittent suctioning of tracheal </a:t>
            </a:r>
            <a:r>
              <a:rPr lang="en-US" sz="2400" dirty="0" smtClean="0"/>
              <a:t>secretion </a:t>
            </a:r>
            <a:r>
              <a:rPr lang="en-US" sz="2400" dirty="0"/>
              <a:t>that accumulates in patient’s subglottic </a:t>
            </a:r>
            <a:r>
              <a:rPr lang="en-US" sz="2400" dirty="0" smtClean="0"/>
              <a:t>area </a:t>
            </a:r>
            <a:endParaRPr lang="en-US" sz="2400" dirty="0"/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4BACC6"/>
                </a:solidFill>
                <a:ea typeface="ＭＳ Ｐゴシック"/>
                <a:cs typeface="ＭＳ Ｐゴシック"/>
              </a:rPr>
              <a:t>American </a:t>
            </a:r>
            <a:r>
              <a:rPr lang="en-US" dirty="0">
                <a:solidFill>
                  <a:srgbClr val="4BACC6"/>
                </a:solidFill>
                <a:ea typeface="ＭＳ Ｐゴシック"/>
                <a:cs typeface="ＭＳ Ｐゴシック"/>
              </a:rPr>
              <a:t>Thoracic </a:t>
            </a:r>
            <a:r>
              <a:rPr lang="en-US" dirty="0" smtClean="0">
                <a:solidFill>
                  <a:srgbClr val="4BACC6"/>
                </a:solidFill>
                <a:ea typeface="ＭＳ Ｐゴシック"/>
                <a:cs typeface="ＭＳ Ｐゴシック"/>
              </a:rPr>
              <a:t>Society</a:t>
            </a:r>
            <a:r>
              <a:rPr lang="en-US" baseline="30000" dirty="0">
                <a:solidFill>
                  <a:srgbClr val="4BACC6"/>
                </a:solidFill>
                <a:ea typeface="ＭＳ Ｐゴシック"/>
                <a:cs typeface="ＭＳ Ｐゴシック"/>
              </a:rPr>
              <a:t>5</a:t>
            </a:r>
          </a:p>
          <a:p>
            <a:pPr marL="0" lvl="0" indent="0" hangingPunct="0">
              <a:buNone/>
            </a:pPr>
            <a:r>
              <a:rPr lang="en-US" sz="2400" dirty="0"/>
              <a:t>Recommends the use of specifically designed ETT with dorsal lumen for the continuous aspiration of subglottic </a:t>
            </a:r>
            <a:r>
              <a:rPr lang="en-US" sz="2400" dirty="0" smtClean="0"/>
              <a:t>secretion</a:t>
            </a:r>
            <a:endParaRPr lang="en-US" sz="2400" dirty="0" smtClean="0">
              <a:ea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pic>
        <p:nvPicPr>
          <p:cNvPr id="5" name="Picture 4" descr="Logo for CDC, The Centers for Disease Control and Prevention" title="CDC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378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 for ATS, The American Thoracic Society" title="ATS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8" y="3277412"/>
            <a:ext cx="1388076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26859" y="5181600"/>
            <a:ext cx="4953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/>
              <a:t>4. Tablan </a:t>
            </a:r>
            <a:r>
              <a:rPr lang="en-US" sz="1000" dirty="0"/>
              <a:t>OC, Anderson LJ, Besser R, et al. Guidelines for preventing healthcare-associated pneumonia, 2003: recommendations of CDC and the Healthcare Infection Control Practices Advisory Committee. MMWR Recomm Rep. 2004;53:1-36. PMID: 15048056.</a:t>
            </a:r>
          </a:p>
          <a:p>
            <a:r>
              <a:rPr lang="en-US" sz="1000" dirty="0" smtClean="0"/>
              <a:t>5. American </a:t>
            </a:r>
            <a:r>
              <a:rPr lang="en-US" sz="1000" dirty="0"/>
              <a:t>Thoracic Society, Infectious Diseases Society of America. Guidelines for the management of adults with hospital-acquired, ventilator-associated, and healthcare-associated pneumonia. Am J Respir Crit Care Med. 2005;171(4):388-416. PMID: 15699079.</a:t>
            </a:r>
          </a:p>
        </p:txBody>
      </p:sp>
    </p:spTree>
    <p:extLst>
      <p:ext uri="{BB962C8B-B14F-4D97-AF65-F5344CB8AC3E}">
        <p14:creationId xmlns:p14="http://schemas.microsoft.com/office/powerpoint/2010/main" val="31085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678"/>
            <a:ext cx="9144000" cy="807522"/>
          </a:xfrm>
        </p:spPr>
        <p:txBody>
          <a:bodyPr>
            <a:normAutofit/>
          </a:bodyPr>
          <a:lstStyle/>
          <a:p>
            <a:r>
              <a:rPr lang="en-US" sz="3600" dirty="0" smtClean="0">
                <a:ea typeface="ＭＳ Ｐゴシック"/>
                <a:cs typeface="ＭＳ Ｐゴシック"/>
              </a:rPr>
              <a:t>SSD-ETTs—More Recent Evidence</a:t>
            </a:r>
            <a:r>
              <a:rPr lang="en-US" sz="3600" baseline="30000" dirty="0" smtClean="0">
                <a:ea typeface="ＭＳ Ｐゴシック"/>
                <a:cs typeface="ＭＳ Ｐゴシック"/>
              </a:rPr>
              <a:t>6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34296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13 randomized controlled trials evaluating subglottic secretion drainage (n=2,442 patients)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Overall 45% VAP reduction 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ea typeface="ＭＳ Ｐゴシック"/>
              </a:rPr>
              <a:t>Response rate 0.55 (95% confidence interval = 0.46 to 0.66)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ea typeface="ＭＳ Ｐゴシック"/>
              </a:rPr>
              <a:t>Number-Needed-to-Treat = 11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Shorten </a:t>
            </a:r>
            <a:r>
              <a:rPr lang="en-US" dirty="0"/>
              <a:t>intensive care </a:t>
            </a:r>
            <a:r>
              <a:rPr lang="en-US" dirty="0" smtClean="0"/>
              <a:t>unit (</a:t>
            </a:r>
            <a:r>
              <a:rPr lang="en-US" dirty="0" smtClean="0">
                <a:ea typeface="ＭＳ Ｐゴシック"/>
                <a:cs typeface="ＭＳ Ｐゴシック"/>
              </a:rPr>
              <a:t>ICU) </a:t>
            </a:r>
            <a:r>
              <a:rPr lang="en-US" dirty="0"/>
              <a:t>length of stay (LOS)</a:t>
            </a:r>
            <a:r>
              <a:rPr lang="en-US" dirty="0" smtClean="0">
                <a:ea typeface="ＭＳ Ｐゴシック"/>
                <a:cs typeface="ＭＳ Ｐゴシック"/>
              </a:rPr>
              <a:t> by 1.5 days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Shorten mechanical ventilation by 1.1 days</a:t>
            </a:r>
          </a:p>
          <a:p>
            <a:pPr lvl="1">
              <a:spcAft>
                <a:spcPts val="1200"/>
              </a:spcAft>
            </a:pPr>
            <a:endParaRPr lang="en-US" dirty="0" smtClean="0">
              <a:ea typeface="ＭＳ Ｐゴシック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8952" y="5752328"/>
            <a:ext cx="4724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6. Muscedere </a:t>
            </a:r>
            <a:r>
              <a:rPr lang="en-US" sz="1050" dirty="0"/>
              <a:t>J, Rewa O, McKechnie K, et al. Subglottic secretion drainage for the prevention of ventilator-associated pneumonia: a systematic review and meta-analysis. Crit Care Med. 2011 Aug;39(8):1985-91. PMID: 21478738.</a:t>
            </a:r>
          </a:p>
        </p:txBody>
      </p:sp>
    </p:spTree>
    <p:extLst>
      <p:ext uri="{BB962C8B-B14F-4D97-AF65-F5344CB8AC3E}">
        <p14:creationId xmlns:p14="http://schemas.microsoft.com/office/powerpoint/2010/main" val="3574115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30678"/>
            <a:ext cx="9144000" cy="807522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SSD-ETTs—Cost Effectiveness Analyses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1148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Shorr et al. states,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“Regular </a:t>
            </a:r>
            <a:r>
              <a:rPr lang="en-US" dirty="0"/>
              <a:t>utilization of </a:t>
            </a:r>
            <a:r>
              <a:rPr lang="en-US" dirty="0" smtClean="0"/>
              <a:t>[closed suction system] CSS-ETs </a:t>
            </a:r>
            <a:r>
              <a:rPr lang="en-US" dirty="0"/>
              <a:t>may produce significant cost savings, irrespective of the increased costs of CSS-</a:t>
            </a:r>
            <a:r>
              <a:rPr lang="en-US" dirty="0" smtClean="0"/>
              <a:t>ETs.”</a:t>
            </a:r>
            <a:r>
              <a:rPr lang="en-US" baseline="30000" dirty="0" smtClean="0"/>
              <a:t>7</a:t>
            </a:r>
          </a:p>
          <a:p>
            <a:pPr marL="0" indent="0">
              <a:spcAft>
                <a:spcPts val="0"/>
              </a:spcAft>
              <a:buNone/>
            </a:pPr>
            <a:endParaRPr lang="en-US" sz="1600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Hallais et al. states,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“CSS </a:t>
            </a:r>
            <a:r>
              <a:rPr lang="en-US" dirty="0"/>
              <a:t>was cost-effective even when assuming the most pessimistic scenario of VAP incidence and costs</a:t>
            </a:r>
            <a:r>
              <a:rPr lang="en-US" dirty="0" smtClean="0"/>
              <a:t>.”</a:t>
            </a:r>
            <a:r>
              <a:rPr lang="en-US" baseline="30000" dirty="0" smtClean="0"/>
              <a:t>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5235388"/>
            <a:ext cx="50292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/>
              <a:t>7. Shorr </a:t>
            </a:r>
            <a:r>
              <a:rPr lang="en-US" sz="1000" dirty="0"/>
              <a:t>AF, O'Malley PG. Continuous subglottic suctioning for the prevention of ventilator-associated pneumonia: potential economic implications. Chest. 2001 Jan;119(1):228-35. PMID: 11157609.</a:t>
            </a:r>
          </a:p>
          <a:p>
            <a:r>
              <a:rPr lang="en-US" sz="1000" dirty="0" smtClean="0"/>
              <a:t>8. Hallais </a:t>
            </a:r>
            <a:r>
              <a:rPr lang="en-US" sz="1000" dirty="0"/>
              <a:t>C, Merle V, Guitard PG, et al. Is continuous subglottic suctioning cost-effective for the prevention of ventilator-associated pneumonia? Infect Control Hosp Epidemiol. 2011 Feb;32(2):131-5. PMID: 21460467.</a:t>
            </a:r>
          </a:p>
        </p:txBody>
      </p:sp>
    </p:spTree>
    <p:extLst>
      <p:ext uri="{BB962C8B-B14F-4D97-AF65-F5344CB8AC3E}">
        <p14:creationId xmlns:p14="http://schemas.microsoft.com/office/powerpoint/2010/main" val="36991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Subglottic Suctioning Study</a:t>
            </a:r>
            <a:r>
              <a:rPr lang="en-US" baseline="30000" dirty="0"/>
              <a:t>9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04" y="990600"/>
            <a:ext cx="8229600" cy="4734296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Randomized controlled clinical trial conducted in five ICUs of the same hospital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The study’s purpose was to confirm the effect of subglottic secretion suctioning on VAP prevalence to assess concomitant impact on ventilator-associated conditions (VAC) and antibiotic use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N=352 adult patients intubated with tracheal tube allowing subglottic secretion suctioning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N=170, group 1 underwent suctioning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N=182, group 2 did not undergo suctioning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5724896"/>
            <a:ext cx="4876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9. Damas </a:t>
            </a:r>
            <a:r>
              <a:rPr lang="en-US" sz="1050" dirty="0"/>
              <a:t>P, Frippiat F, Ancion A, et al. Prevention of ventilator-associated pneumonia and ventilator-associated conditions: a randomized controlled trial with subglottic secretion suctioning. Crit Care Med. 2015 Jan;43(1):22-30. PMID: 25343570.</a:t>
            </a:r>
          </a:p>
        </p:txBody>
      </p:sp>
    </p:spTree>
    <p:extLst>
      <p:ext uri="{BB962C8B-B14F-4D97-AF65-F5344CB8AC3E}">
        <p14:creationId xmlns:p14="http://schemas.microsoft.com/office/powerpoint/2010/main" val="29848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 Cusp Slide templat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BD84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40230</TotalTime>
  <Words>1506</Words>
  <Application>Microsoft Office PowerPoint</Application>
  <PresentationFormat>On-screen Show (4:3)</PresentationFormat>
  <Paragraphs>123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HAI Cusp Slide template</vt:lpstr>
      <vt:lpstr>Benefits of  Subglottic Secretion Drainage  Endotracheal Tubes  </vt:lpstr>
      <vt:lpstr>Learning Objectives</vt:lpstr>
      <vt:lpstr>Flaws With Early Endotracheal Tubes</vt:lpstr>
      <vt:lpstr>SSD-ETTs1 </vt:lpstr>
      <vt:lpstr>SSD-ETT Specific VAP Prevention Guidelines</vt:lpstr>
      <vt:lpstr>SSD-ETT Specific VAP Prevention Guidelines</vt:lpstr>
      <vt:lpstr>SSD-ETTs—More Recent Evidence6</vt:lpstr>
      <vt:lpstr>SSD-ETTs—Cost Effectiveness Analyses</vt:lpstr>
      <vt:lpstr>Subglottic Suctioning Study9 </vt:lpstr>
      <vt:lpstr>Results of Subglottic Suctioning Study9</vt:lpstr>
      <vt:lpstr>Impact of Subglottic Secretion Suctioning9</vt:lpstr>
      <vt:lpstr>Strategy</vt:lpstr>
      <vt:lpstr>Resources—Fast Facts</vt:lpstr>
      <vt:lpstr>Resources—Literature Synopsis</vt:lpstr>
      <vt:lpstr>Questions?</vt:lpstr>
      <vt:lpstr>References</vt:lpstr>
      <vt:lpstr>References</vt:lpstr>
      <vt:lpstr>References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Program Overview</dc:title>
  <dc:subject>AHRQ Safety Program for Surgery</dc:subject>
  <dc:creator>SUSP/L&amp;D</dc:creator>
  <cp:keywords>SSI, premortem, safety culture, science of safety</cp:keywords>
  <cp:lastModifiedBy>Chris Heidenrich OCKT</cp:lastModifiedBy>
  <cp:revision>268</cp:revision>
  <cp:lastPrinted>2015-02-02T16:57:38Z</cp:lastPrinted>
  <dcterms:created xsi:type="dcterms:W3CDTF">2014-05-21T20:05:58Z</dcterms:created>
  <dcterms:modified xsi:type="dcterms:W3CDTF">2017-01-16T21:33:05Z</dcterms:modified>
  <cp:category>safety program for surgery, patient safety, CUSP, science of safety, surgical site infections, SUSP, healthcare associated infections</cp:category>
</cp:coreProperties>
</file>