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81" r:id="rId1"/>
    <p:sldMasterId id="2147483699" r:id="rId2"/>
  </p:sldMasterIdLst>
  <p:notesMasterIdLst>
    <p:notesMasterId r:id="rId45"/>
  </p:notesMasterIdLst>
  <p:handoutMasterIdLst>
    <p:handoutMasterId r:id="rId46"/>
  </p:handoutMasterIdLst>
  <p:sldIdLst>
    <p:sldId id="316" r:id="rId3"/>
    <p:sldId id="260" r:id="rId4"/>
    <p:sldId id="267" r:id="rId5"/>
    <p:sldId id="262" r:id="rId6"/>
    <p:sldId id="264" r:id="rId7"/>
    <p:sldId id="263" r:id="rId8"/>
    <p:sldId id="268" r:id="rId9"/>
    <p:sldId id="275" r:id="rId10"/>
    <p:sldId id="276" r:id="rId11"/>
    <p:sldId id="277" r:id="rId12"/>
    <p:sldId id="278" r:id="rId13"/>
    <p:sldId id="308" r:id="rId14"/>
    <p:sldId id="279" r:id="rId15"/>
    <p:sldId id="309" r:id="rId16"/>
    <p:sldId id="280" r:id="rId17"/>
    <p:sldId id="281" r:id="rId18"/>
    <p:sldId id="282" r:id="rId19"/>
    <p:sldId id="283" r:id="rId20"/>
    <p:sldId id="284" r:id="rId21"/>
    <p:sldId id="310" r:id="rId22"/>
    <p:sldId id="286" r:id="rId23"/>
    <p:sldId id="317" r:id="rId24"/>
    <p:sldId id="270" r:id="rId25"/>
    <p:sldId id="271" r:id="rId26"/>
    <p:sldId id="272" r:id="rId27"/>
    <p:sldId id="314" r:id="rId28"/>
    <p:sldId id="287" r:id="rId29"/>
    <p:sldId id="315" r:id="rId30"/>
    <p:sldId id="273" r:id="rId31"/>
    <p:sldId id="274" r:id="rId32"/>
    <p:sldId id="311" r:id="rId33"/>
    <p:sldId id="300" r:id="rId34"/>
    <p:sldId id="312" r:id="rId35"/>
    <p:sldId id="307" r:id="rId36"/>
    <p:sldId id="289" r:id="rId37"/>
    <p:sldId id="291" r:id="rId38"/>
    <p:sldId id="292" r:id="rId39"/>
    <p:sldId id="313" r:id="rId40"/>
    <p:sldId id="294" r:id="rId41"/>
    <p:sldId id="296" r:id="rId42"/>
    <p:sldId id="305" r:id="rId43"/>
    <p:sldId id="299" r:id="rId4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hwati, Leila" initials="Leila" lastIdx="2" clrIdx="0"/>
  <p:cmAuthor id="1" name="Heidenrich, Christine (AHRQ/OCKT) (CTR)" initials="HC" lastIdx="32" clrIdx="1"/>
  <p:cmAuthor id="2" name="kgray" initials="kg" lastIdx="6" clrIdx="2"/>
  <p:cmAuthor id="3" name="Kahwati, Leila" initials="KL" lastIdx="2" clrIdx="3">
    <p:extLst/>
  </p:cmAuthor>
  <p:cmAuthor id="4" name="Windows User" initials="WU" lastIdx="3"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8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45" autoAdjust="0"/>
  </p:normalViewPr>
  <p:slideViewPr>
    <p:cSldViewPr>
      <p:cViewPr varScale="1">
        <p:scale>
          <a:sx n="101" d="100"/>
          <a:sy n="101" d="100"/>
        </p:scale>
        <p:origin x="-1914" y="-84"/>
      </p:cViewPr>
      <p:guideLst>
        <p:guide orient="horz" pos="2160"/>
        <p:guide pos="2880"/>
      </p:guideLst>
    </p:cSldViewPr>
  </p:slideViewPr>
  <p:outlineViewPr>
    <p:cViewPr>
      <p:scale>
        <a:sx n="33" d="100"/>
        <a:sy n="33" d="100"/>
      </p:scale>
      <p:origin x="0" y="-4031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9B04D03-4959-4969-83D3-1B9E99E02D77}" type="datetimeFigureOut">
              <a:rPr lang="en-US" smtClean="0"/>
              <a:t>3/27/2017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191F224-C0BF-4A19-8CA9-A6012ED34AD0}" type="slidenum">
              <a:rPr lang="en-US" smtClean="0"/>
              <a:t>‹#›</a:t>
            </a:fld>
            <a:endParaRPr lang="en-US" dirty="0"/>
          </a:p>
        </p:txBody>
      </p:sp>
    </p:spTree>
    <p:extLst>
      <p:ext uri="{BB962C8B-B14F-4D97-AF65-F5344CB8AC3E}">
        <p14:creationId xmlns:p14="http://schemas.microsoft.com/office/powerpoint/2010/main" val="1564879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B44C48C-EDE0-4178-A57B-0F6FBF6D6E90}" type="datetimeFigureOut">
              <a:rPr lang="en-US" smtClean="0"/>
              <a:pPr/>
              <a:t>3/27/2017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7244432-B47F-4822-B69A-7D4AF8D862A8}" type="slidenum">
              <a:rPr lang="en-US" smtClean="0"/>
              <a:pPr/>
              <a:t>‹#›</a:t>
            </a:fld>
            <a:endParaRPr lang="en-US" dirty="0"/>
          </a:p>
        </p:txBody>
      </p:sp>
    </p:spTree>
    <p:extLst>
      <p:ext uri="{BB962C8B-B14F-4D97-AF65-F5344CB8AC3E}">
        <p14:creationId xmlns:p14="http://schemas.microsoft.com/office/powerpoint/2010/main" val="1282077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a:t>
            </a:fld>
            <a:endParaRPr lang="en-US" dirty="0"/>
          </a:p>
        </p:txBody>
      </p:sp>
    </p:spTree>
    <p:extLst>
      <p:ext uri="{BB962C8B-B14F-4D97-AF65-F5344CB8AC3E}">
        <p14:creationId xmlns:p14="http://schemas.microsoft.com/office/powerpoint/2010/main" val="238802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10</a:t>
            </a:fld>
            <a:endParaRPr lang="en-US" dirty="0"/>
          </a:p>
        </p:txBody>
      </p:sp>
    </p:spTree>
    <p:extLst>
      <p:ext uri="{BB962C8B-B14F-4D97-AF65-F5344CB8AC3E}">
        <p14:creationId xmlns:p14="http://schemas.microsoft.com/office/powerpoint/2010/main" val="2190304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11</a:t>
            </a:fld>
            <a:endParaRPr lang="en-US" dirty="0"/>
          </a:p>
        </p:txBody>
      </p:sp>
    </p:spTree>
    <p:extLst>
      <p:ext uri="{BB962C8B-B14F-4D97-AF65-F5344CB8AC3E}">
        <p14:creationId xmlns:p14="http://schemas.microsoft.com/office/powerpoint/2010/main" val="2835576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12</a:t>
            </a:fld>
            <a:endParaRPr lang="en-US" dirty="0"/>
          </a:p>
        </p:txBody>
      </p:sp>
    </p:spTree>
    <p:extLst>
      <p:ext uri="{BB962C8B-B14F-4D97-AF65-F5344CB8AC3E}">
        <p14:creationId xmlns:p14="http://schemas.microsoft.com/office/powerpoint/2010/main" val="2519014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13</a:t>
            </a:fld>
            <a:endParaRPr lang="en-US" dirty="0"/>
          </a:p>
        </p:txBody>
      </p:sp>
    </p:spTree>
    <p:extLst>
      <p:ext uri="{BB962C8B-B14F-4D97-AF65-F5344CB8AC3E}">
        <p14:creationId xmlns:p14="http://schemas.microsoft.com/office/powerpoint/2010/main" val="255656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14</a:t>
            </a:fld>
            <a:endParaRPr lang="en-US" dirty="0"/>
          </a:p>
        </p:txBody>
      </p:sp>
    </p:spTree>
    <p:extLst>
      <p:ext uri="{BB962C8B-B14F-4D97-AF65-F5344CB8AC3E}">
        <p14:creationId xmlns:p14="http://schemas.microsoft.com/office/powerpoint/2010/main" val="11439940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15</a:t>
            </a:fld>
            <a:endParaRPr lang="en-US" dirty="0"/>
          </a:p>
        </p:txBody>
      </p:sp>
    </p:spTree>
    <p:extLst>
      <p:ext uri="{BB962C8B-B14F-4D97-AF65-F5344CB8AC3E}">
        <p14:creationId xmlns:p14="http://schemas.microsoft.com/office/powerpoint/2010/main" val="164138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16</a:t>
            </a:fld>
            <a:endParaRPr lang="en-US" dirty="0"/>
          </a:p>
        </p:txBody>
      </p:sp>
    </p:spTree>
    <p:extLst>
      <p:ext uri="{BB962C8B-B14F-4D97-AF65-F5344CB8AC3E}">
        <p14:creationId xmlns:p14="http://schemas.microsoft.com/office/powerpoint/2010/main" val="42235209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17</a:t>
            </a:fld>
            <a:endParaRPr lang="en-US" dirty="0"/>
          </a:p>
        </p:txBody>
      </p:sp>
    </p:spTree>
    <p:extLst>
      <p:ext uri="{BB962C8B-B14F-4D97-AF65-F5344CB8AC3E}">
        <p14:creationId xmlns:p14="http://schemas.microsoft.com/office/powerpoint/2010/main" val="18844601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18</a:t>
            </a:fld>
            <a:endParaRPr lang="en-US" dirty="0"/>
          </a:p>
        </p:txBody>
      </p:sp>
    </p:spTree>
    <p:extLst>
      <p:ext uri="{BB962C8B-B14F-4D97-AF65-F5344CB8AC3E}">
        <p14:creationId xmlns:p14="http://schemas.microsoft.com/office/powerpoint/2010/main" val="26557286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22</a:t>
            </a:fld>
            <a:endParaRPr lang="en-US" dirty="0"/>
          </a:p>
        </p:txBody>
      </p:sp>
    </p:spTree>
    <p:extLst>
      <p:ext uri="{BB962C8B-B14F-4D97-AF65-F5344CB8AC3E}">
        <p14:creationId xmlns:p14="http://schemas.microsoft.com/office/powerpoint/2010/main" val="2079981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a:t>
            </a:fld>
            <a:endParaRPr lang="en-US" dirty="0"/>
          </a:p>
        </p:txBody>
      </p:sp>
    </p:spTree>
    <p:extLst>
      <p:ext uri="{BB962C8B-B14F-4D97-AF65-F5344CB8AC3E}">
        <p14:creationId xmlns:p14="http://schemas.microsoft.com/office/powerpoint/2010/main" val="36701104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23</a:t>
            </a:fld>
            <a:endParaRPr lang="en-US" dirty="0"/>
          </a:p>
        </p:txBody>
      </p:sp>
    </p:spTree>
    <p:extLst>
      <p:ext uri="{BB962C8B-B14F-4D97-AF65-F5344CB8AC3E}">
        <p14:creationId xmlns:p14="http://schemas.microsoft.com/office/powerpoint/2010/main" val="35476911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24</a:t>
            </a:fld>
            <a:endParaRPr lang="en-US" dirty="0"/>
          </a:p>
        </p:txBody>
      </p:sp>
    </p:spTree>
    <p:extLst>
      <p:ext uri="{BB962C8B-B14F-4D97-AF65-F5344CB8AC3E}">
        <p14:creationId xmlns:p14="http://schemas.microsoft.com/office/powerpoint/2010/main" val="2770981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25</a:t>
            </a:fld>
            <a:endParaRPr lang="en-US" dirty="0"/>
          </a:p>
        </p:txBody>
      </p:sp>
    </p:spTree>
    <p:extLst>
      <p:ext uri="{BB962C8B-B14F-4D97-AF65-F5344CB8AC3E}">
        <p14:creationId xmlns:p14="http://schemas.microsoft.com/office/powerpoint/2010/main" val="19671011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26</a:t>
            </a:fld>
            <a:endParaRPr lang="en-US" dirty="0"/>
          </a:p>
        </p:txBody>
      </p:sp>
    </p:spTree>
    <p:extLst>
      <p:ext uri="{BB962C8B-B14F-4D97-AF65-F5344CB8AC3E}">
        <p14:creationId xmlns:p14="http://schemas.microsoft.com/office/powerpoint/2010/main" val="10949135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27</a:t>
            </a:fld>
            <a:endParaRPr lang="en-US" dirty="0"/>
          </a:p>
        </p:txBody>
      </p:sp>
    </p:spTree>
    <p:extLst>
      <p:ext uri="{BB962C8B-B14F-4D97-AF65-F5344CB8AC3E}">
        <p14:creationId xmlns:p14="http://schemas.microsoft.com/office/powerpoint/2010/main" val="1919632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28</a:t>
            </a:fld>
            <a:endParaRPr lang="en-US" dirty="0"/>
          </a:p>
        </p:txBody>
      </p:sp>
    </p:spTree>
    <p:extLst>
      <p:ext uri="{BB962C8B-B14F-4D97-AF65-F5344CB8AC3E}">
        <p14:creationId xmlns:p14="http://schemas.microsoft.com/office/powerpoint/2010/main" val="24171347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29</a:t>
            </a:fld>
            <a:endParaRPr lang="en-US" dirty="0"/>
          </a:p>
        </p:txBody>
      </p:sp>
    </p:spTree>
    <p:extLst>
      <p:ext uri="{BB962C8B-B14F-4D97-AF65-F5344CB8AC3E}">
        <p14:creationId xmlns:p14="http://schemas.microsoft.com/office/powerpoint/2010/main" val="24555463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30</a:t>
            </a:fld>
            <a:endParaRPr lang="en-US" dirty="0"/>
          </a:p>
        </p:txBody>
      </p:sp>
    </p:spTree>
    <p:extLst>
      <p:ext uri="{BB962C8B-B14F-4D97-AF65-F5344CB8AC3E}">
        <p14:creationId xmlns:p14="http://schemas.microsoft.com/office/powerpoint/2010/main" val="2541449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31</a:t>
            </a:fld>
            <a:endParaRPr lang="en-US" dirty="0"/>
          </a:p>
        </p:txBody>
      </p:sp>
    </p:spTree>
    <p:extLst>
      <p:ext uri="{BB962C8B-B14F-4D97-AF65-F5344CB8AC3E}">
        <p14:creationId xmlns:p14="http://schemas.microsoft.com/office/powerpoint/2010/main" val="21269177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34</a:t>
            </a:fld>
            <a:endParaRPr lang="en-US" dirty="0"/>
          </a:p>
        </p:txBody>
      </p:sp>
    </p:spTree>
    <p:extLst>
      <p:ext uri="{BB962C8B-B14F-4D97-AF65-F5344CB8AC3E}">
        <p14:creationId xmlns:p14="http://schemas.microsoft.com/office/powerpoint/2010/main" val="3466720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3</a:t>
            </a:fld>
            <a:endParaRPr lang="en-US" dirty="0"/>
          </a:p>
        </p:txBody>
      </p:sp>
    </p:spTree>
    <p:extLst>
      <p:ext uri="{BB962C8B-B14F-4D97-AF65-F5344CB8AC3E}">
        <p14:creationId xmlns:p14="http://schemas.microsoft.com/office/powerpoint/2010/main" val="32202925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36</a:t>
            </a:fld>
            <a:endParaRPr lang="en-US" dirty="0"/>
          </a:p>
        </p:txBody>
      </p:sp>
    </p:spTree>
    <p:extLst>
      <p:ext uri="{BB962C8B-B14F-4D97-AF65-F5344CB8AC3E}">
        <p14:creationId xmlns:p14="http://schemas.microsoft.com/office/powerpoint/2010/main" val="28780598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39</a:t>
            </a:fld>
            <a:endParaRPr lang="en-US" dirty="0"/>
          </a:p>
        </p:txBody>
      </p:sp>
    </p:spTree>
    <p:extLst>
      <p:ext uri="{BB962C8B-B14F-4D97-AF65-F5344CB8AC3E}">
        <p14:creationId xmlns:p14="http://schemas.microsoft.com/office/powerpoint/2010/main" val="42368954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40</a:t>
            </a:fld>
            <a:endParaRPr lang="en-US" dirty="0"/>
          </a:p>
        </p:txBody>
      </p:sp>
    </p:spTree>
    <p:extLst>
      <p:ext uri="{BB962C8B-B14F-4D97-AF65-F5344CB8AC3E}">
        <p14:creationId xmlns:p14="http://schemas.microsoft.com/office/powerpoint/2010/main" val="3375239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4</a:t>
            </a:fld>
            <a:endParaRPr lang="en-US" dirty="0"/>
          </a:p>
        </p:txBody>
      </p:sp>
    </p:spTree>
    <p:extLst>
      <p:ext uri="{BB962C8B-B14F-4D97-AF65-F5344CB8AC3E}">
        <p14:creationId xmlns:p14="http://schemas.microsoft.com/office/powerpoint/2010/main" val="2399713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5</a:t>
            </a:fld>
            <a:endParaRPr lang="en-US" dirty="0"/>
          </a:p>
        </p:txBody>
      </p:sp>
    </p:spTree>
    <p:extLst>
      <p:ext uri="{BB962C8B-B14F-4D97-AF65-F5344CB8AC3E}">
        <p14:creationId xmlns:p14="http://schemas.microsoft.com/office/powerpoint/2010/main" val="1766687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6</a:t>
            </a:fld>
            <a:endParaRPr lang="en-US" dirty="0"/>
          </a:p>
        </p:txBody>
      </p:sp>
    </p:spTree>
    <p:extLst>
      <p:ext uri="{BB962C8B-B14F-4D97-AF65-F5344CB8AC3E}">
        <p14:creationId xmlns:p14="http://schemas.microsoft.com/office/powerpoint/2010/main" val="2211752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7</a:t>
            </a:fld>
            <a:endParaRPr lang="en-US" dirty="0"/>
          </a:p>
        </p:txBody>
      </p:sp>
    </p:spTree>
    <p:extLst>
      <p:ext uri="{BB962C8B-B14F-4D97-AF65-F5344CB8AC3E}">
        <p14:creationId xmlns:p14="http://schemas.microsoft.com/office/powerpoint/2010/main" val="2354780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8</a:t>
            </a:fld>
            <a:endParaRPr lang="en-US" dirty="0"/>
          </a:p>
        </p:txBody>
      </p:sp>
    </p:spTree>
    <p:extLst>
      <p:ext uri="{BB962C8B-B14F-4D97-AF65-F5344CB8AC3E}">
        <p14:creationId xmlns:p14="http://schemas.microsoft.com/office/powerpoint/2010/main" val="487289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244432-B47F-4822-B69A-7D4AF8D862A8}" type="slidenum">
              <a:rPr lang="en-US" smtClean="0"/>
              <a:pPr/>
              <a:t>9</a:t>
            </a:fld>
            <a:endParaRPr lang="en-US" dirty="0"/>
          </a:p>
        </p:txBody>
      </p:sp>
    </p:spTree>
    <p:extLst>
      <p:ext uri="{BB962C8B-B14F-4D97-AF65-F5344CB8AC3E}">
        <p14:creationId xmlns:p14="http://schemas.microsoft.com/office/powerpoint/2010/main" val="3288829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dirty="0"/>
              <a:t>AHRQ Safety Program for Perinatal Care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E507B00A-00F3-40B4-9FBC-773D3E654F20}" type="slidenum">
              <a:rPr lang="en-US" smtClean="0"/>
              <a:pPr algn="l"/>
              <a:t>‹#›</a:t>
            </a:fld>
            <a:endParaRPr lang="en-US" dirty="0"/>
          </a:p>
        </p:txBody>
      </p:sp>
    </p:spTree>
    <p:extLst>
      <p:ext uri="{BB962C8B-B14F-4D97-AF65-F5344CB8AC3E}">
        <p14:creationId xmlns:p14="http://schemas.microsoft.com/office/powerpoint/2010/main" val="274985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667000" cy="365125"/>
          </a:xfrm>
        </p:spPr>
        <p:txBody>
          <a:bodyPr/>
          <a:lstStyle/>
          <a:p>
            <a:r>
              <a:rPr lang="en-US" dirty="0"/>
              <a:t>AHRQ Safety Program for Perinatal Care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176A158-48B8-4A8B-BAA0-8528EB6C1A99}" type="slidenum">
              <a:rPr lang="en-US" smtClean="0"/>
              <a:t>‹#›</a:t>
            </a:fld>
            <a:endParaRPr lang="en-US" dirty="0"/>
          </a:p>
        </p:txBody>
      </p:sp>
      <p:sp>
        <p:nvSpPr>
          <p:cNvPr id="6" name="Footer Placeholder 2"/>
          <p:cNvSpPr txBox="1">
            <a:spLocks/>
          </p:cNvSpPr>
          <p:nvPr userDrawn="1"/>
        </p:nvSpPr>
        <p:spPr>
          <a:xfrm>
            <a:off x="6750485" y="6501753"/>
            <a:ext cx="2164915"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i="0" dirty="0">
                <a:solidFill>
                  <a:schemeClr val="bg1"/>
                </a:solidFill>
              </a:rPr>
              <a:t>In Situ </a:t>
            </a:r>
            <a:r>
              <a:rPr lang="en-US" sz="1100" dirty="0">
                <a:solidFill>
                  <a:schemeClr val="bg1"/>
                </a:solidFill>
              </a:rPr>
              <a:t>Simulations</a:t>
            </a:r>
          </a:p>
        </p:txBody>
      </p:sp>
    </p:spTree>
    <p:extLst>
      <p:ext uri="{BB962C8B-B14F-4D97-AF65-F5344CB8AC3E}">
        <p14:creationId xmlns:p14="http://schemas.microsoft.com/office/powerpoint/2010/main" val="3565405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667000" cy="365125"/>
          </a:xfrm>
        </p:spPr>
        <p:txBody>
          <a:bodyPr/>
          <a:lstStyle/>
          <a:p>
            <a:r>
              <a:rPr lang="en-US" dirty="0"/>
              <a:t>AHRQ Safety Program for Perinatal Care</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76A158-48B8-4A8B-BAA0-8528EB6C1A99}" type="slidenum">
              <a:rPr lang="en-US" smtClean="0"/>
              <a:t>‹#›</a:t>
            </a:fld>
            <a:endParaRPr lang="en-US" dirty="0"/>
          </a:p>
        </p:txBody>
      </p:sp>
      <p:sp>
        <p:nvSpPr>
          <p:cNvPr id="5" name="Footer Placeholder 2"/>
          <p:cNvSpPr txBox="1">
            <a:spLocks/>
          </p:cNvSpPr>
          <p:nvPr userDrawn="1"/>
        </p:nvSpPr>
        <p:spPr>
          <a:xfrm>
            <a:off x="6750485" y="6501753"/>
            <a:ext cx="2164915"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i="0" dirty="0">
                <a:solidFill>
                  <a:schemeClr val="bg1"/>
                </a:solidFill>
              </a:rPr>
              <a:t>In Situ </a:t>
            </a:r>
            <a:r>
              <a:rPr lang="en-US" sz="1100" dirty="0">
                <a:solidFill>
                  <a:schemeClr val="bg1"/>
                </a:solidFill>
              </a:rPr>
              <a:t>Simulations</a:t>
            </a:r>
          </a:p>
        </p:txBody>
      </p:sp>
    </p:spTree>
    <p:extLst>
      <p:ext uri="{BB962C8B-B14F-4D97-AF65-F5344CB8AC3E}">
        <p14:creationId xmlns:p14="http://schemas.microsoft.com/office/powerpoint/2010/main" val="3913110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AHRQ Safety Program for Perinatal Care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76A158-48B8-4A8B-BAA0-8528EB6C1A99}" type="slidenum">
              <a:rPr lang="en-US" smtClean="0"/>
              <a:t>‹#›</a:t>
            </a:fld>
            <a:endParaRPr lang="en-US" dirty="0"/>
          </a:p>
        </p:txBody>
      </p:sp>
    </p:spTree>
    <p:extLst>
      <p:ext uri="{BB962C8B-B14F-4D97-AF65-F5344CB8AC3E}">
        <p14:creationId xmlns:p14="http://schemas.microsoft.com/office/powerpoint/2010/main" val="3842959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85799"/>
            <a:ext cx="5486400" cy="4041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667000" cy="365125"/>
          </a:xfrm>
        </p:spPr>
        <p:txBody>
          <a:bodyPr/>
          <a:lstStyle/>
          <a:p>
            <a:r>
              <a:rPr lang="en-US" dirty="0"/>
              <a:t>AHRQ Safety Program for Perinatal Care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76A158-48B8-4A8B-BAA0-8528EB6C1A99}" type="slidenum">
              <a:rPr lang="en-US" smtClean="0"/>
              <a:t>‹#›</a:t>
            </a:fld>
            <a:endParaRPr lang="en-US" dirty="0"/>
          </a:p>
        </p:txBody>
      </p:sp>
    </p:spTree>
    <p:extLst>
      <p:ext uri="{BB962C8B-B14F-4D97-AF65-F5344CB8AC3E}">
        <p14:creationId xmlns:p14="http://schemas.microsoft.com/office/powerpoint/2010/main" val="284124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667000" cy="365125"/>
          </a:xfrm>
        </p:spPr>
        <p:txBody>
          <a:bodyPr/>
          <a:lstStyle/>
          <a:p>
            <a:r>
              <a:rPr lang="en-US" dirty="0"/>
              <a:t>AHRQ Safety Program for Perinatal Care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6A158-48B8-4A8B-BAA0-8528EB6C1A99}" type="slidenum">
              <a:rPr lang="en-US" smtClean="0"/>
              <a:t>‹#›</a:t>
            </a:fld>
            <a:endParaRPr lang="en-US" dirty="0"/>
          </a:p>
        </p:txBody>
      </p:sp>
    </p:spTree>
    <p:extLst>
      <p:ext uri="{BB962C8B-B14F-4D97-AF65-F5344CB8AC3E}">
        <p14:creationId xmlns:p14="http://schemas.microsoft.com/office/powerpoint/2010/main" val="3068931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2057400" cy="5440363"/>
          </a:xfrm>
        </p:spPr>
        <p:txBody>
          <a:bodyPr vert="eaVert"/>
          <a:lstStyle>
            <a:lvl1pPr>
              <a:defRPr>
                <a:solidFill>
                  <a:schemeClr val="tx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85800"/>
            <a:ext cx="6019800" cy="5440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AHRQ Safety Program for Perinatal Care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6A158-48B8-4A8B-BAA0-8528EB6C1A99}" type="slidenum">
              <a:rPr lang="en-US" smtClean="0"/>
              <a:t>‹#›</a:t>
            </a:fld>
            <a:endParaRPr lang="en-US" dirty="0"/>
          </a:p>
        </p:txBody>
      </p:sp>
    </p:spTree>
    <p:extLst>
      <p:ext uri="{BB962C8B-B14F-4D97-AF65-F5344CB8AC3E}">
        <p14:creationId xmlns:p14="http://schemas.microsoft.com/office/powerpoint/2010/main" val="4018140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304800" y="6492875"/>
            <a:ext cx="2133600" cy="365125"/>
          </a:xfrm>
        </p:spPr>
        <p:txBody>
          <a:bodyPr/>
          <a:lstStyle/>
          <a:p>
            <a:pPr algn="l"/>
            <a:fld id="{E507B00A-00F3-40B4-9FBC-773D3E654F20}" type="slidenum">
              <a:rPr lang="en-US" smtClean="0"/>
              <a:pPr algn="l"/>
              <a:t>‹#›</a:t>
            </a:fld>
            <a:endParaRPr lang="en-US" dirty="0"/>
          </a:p>
        </p:txBody>
      </p:sp>
      <p:sp>
        <p:nvSpPr>
          <p:cNvPr id="5" name="Text Placeholder 4"/>
          <p:cNvSpPr>
            <a:spLocks noGrp="1"/>
          </p:cNvSpPr>
          <p:nvPr>
            <p:ph type="body" sz="quarter" idx="11"/>
          </p:nvPr>
        </p:nvSpPr>
        <p:spPr>
          <a:xfrm>
            <a:off x="533400" y="2133600"/>
            <a:ext cx="8077200" cy="1981200"/>
          </a:xfrm>
        </p:spPr>
        <p:txBody>
          <a:bodyPr>
            <a:normAutofit/>
          </a:bodyPr>
          <a:lstStyle>
            <a:lvl1pPr algn="ctr">
              <a:buFontTx/>
              <a:buNone/>
              <a:defRPr sz="3200" b="1">
                <a:solidFill>
                  <a:srgbClr val="0098AA"/>
                </a:solidFill>
              </a:defRPr>
            </a:lvl1pPr>
          </a:lstStyle>
          <a:p>
            <a:pPr lvl="0"/>
            <a:r>
              <a:rPr lang="en-US" dirty="0"/>
              <a:t>Click to edit Master text styles</a:t>
            </a:r>
          </a:p>
        </p:txBody>
      </p:sp>
      <p:sp>
        <p:nvSpPr>
          <p:cNvPr id="6" name="Subtitle 2"/>
          <p:cNvSpPr>
            <a:spLocks noGrp="1"/>
          </p:cNvSpPr>
          <p:nvPr>
            <p:ph type="subTitle" idx="1"/>
          </p:nvPr>
        </p:nvSpPr>
        <p:spPr>
          <a:xfrm>
            <a:off x="1447800" y="4267200"/>
            <a:ext cx="6400800" cy="9144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85800"/>
          </a:xfrm>
        </p:spPr>
        <p:txBody>
          <a:bodyPr/>
          <a:lstStyle>
            <a:lvl1pPr>
              <a:defRPr>
                <a:solidFill>
                  <a:srgbClr val="0098AA"/>
                </a:solidFill>
              </a:defRPr>
            </a:lvl1pPr>
          </a:lstStyle>
          <a:p>
            <a:r>
              <a:rPr lang="en-US" dirty="0"/>
              <a:t>Click to edit Master title style</a:t>
            </a:r>
          </a:p>
        </p:txBody>
      </p:sp>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Content Placeholder 4"/>
          <p:cNvSpPr>
            <a:spLocks noGrp="1"/>
          </p:cNvSpPr>
          <p:nvPr>
            <p:ph sz="quarter" idx="11"/>
          </p:nvPr>
        </p:nvSpPr>
        <p:spPr>
          <a:xfrm>
            <a:off x="457200" y="1676400"/>
            <a:ext cx="8153400" cy="41148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lgn="l"/>
            <a:fld id="{E507B00A-00F3-40B4-9FBC-773D3E654F20}" type="slidenum">
              <a:rPr lang="en-US" smtClean="0"/>
              <a:pPr algn="l"/>
              <a:t>‹#›</a:t>
            </a:fld>
            <a:endParaRPr lang="en-US" dirty="0"/>
          </a:p>
        </p:txBody>
      </p:sp>
      <p:sp>
        <p:nvSpPr>
          <p:cNvPr id="5" name="Text Placeholder 4"/>
          <p:cNvSpPr>
            <a:spLocks noGrp="1"/>
          </p:cNvSpPr>
          <p:nvPr>
            <p:ph type="body" sz="quarter" idx="11"/>
          </p:nvPr>
        </p:nvSpPr>
        <p:spPr>
          <a:xfrm>
            <a:off x="533400" y="2133600"/>
            <a:ext cx="8077200" cy="1981200"/>
          </a:xfrm>
        </p:spPr>
        <p:txBody>
          <a:bodyPr>
            <a:normAutofit/>
          </a:bodyPr>
          <a:lstStyle>
            <a:lvl1pPr algn="ctr">
              <a:buFontTx/>
              <a:buNone/>
              <a:defRPr sz="3200" b="1">
                <a:solidFill>
                  <a:srgbClr val="0098AA"/>
                </a:solidFill>
              </a:defRPr>
            </a:lvl1pPr>
          </a:lstStyle>
          <a:p>
            <a:pPr lvl="0"/>
            <a:r>
              <a:rPr lang="en-US" dirty="0"/>
              <a:t>Click to edit Master text styles</a:t>
            </a:r>
          </a:p>
        </p:txBody>
      </p:sp>
      <p:sp>
        <p:nvSpPr>
          <p:cNvPr id="6" name="Subtitle 2"/>
          <p:cNvSpPr>
            <a:spLocks noGrp="1"/>
          </p:cNvSpPr>
          <p:nvPr>
            <p:ph type="subTitle" idx="1"/>
          </p:nvPr>
        </p:nvSpPr>
        <p:spPr>
          <a:xfrm>
            <a:off x="1447800" y="4267200"/>
            <a:ext cx="6400800" cy="9144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91639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AHRQ Safety Program for Perinatal Care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E507B00A-00F3-40B4-9FBC-773D3E654F20}" type="slidenum">
              <a:rPr lang="en-US" smtClean="0"/>
              <a:pPr algn="l"/>
              <a:t>‹#›</a:t>
            </a:fld>
            <a:endParaRPr lang="en-US" dirty="0"/>
          </a:p>
        </p:txBody>
      </p:sp>
    </p:spTree>
    <p:extLst>
      <p:ext uri="{BB962C8B-B14F-4D97-AF65-F5344CB8AC3E}">
        <p14:creationId xmlns:p14="http://schemas.microsoft.com/office/powerpoint/2010/main" val="133129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304800" y="6492875"/>
            <a:ext cx="2133600" cy="365125"/>
          </a:xfrm>
        </p:spPr>
        <p:txBody>
          <a:bodyPr/>
          <a:lstStyle/>
          <a:p>
            <a:pPr algn="l"/>
            <a:fld id="{E507B00A-00F3-40B4-9FBC-773D3E654F20}" type="slidenum">
              <a:rPr lang="en-US" smtClean="0"/>
              <a:pPr algn="l"/>
              <a:t>‹#›</a:t>
            </a:fld>
            <a:endParaRPr lang="en-US" dirty="0"/>
          </a:p>
        </p:txBody>
      </p:sp>
      <p:sp>
        <p:nvSpPr>
          <p:cNvPr id="5" name="Text Placeholder 4"/>
          <p:cNvSpPr>
            <a:spLocks noGrp="1"/>
          </p:cNvSpPr>
          <p:nvPr>
            <p:ph type="body" sz="quarter" idx="11"/>
          </p:nvPr>
        </p:nvSpPr>
        <p:spPr>
          <a:xfrm>
            <a:off x="533400" y="2133600"/>
            <a:ext cx="8077200" cy="1981200"/>
          </a:xfrm>
        </p:spPr>
        <p:txBody>
          <a:bodyPr>
            <a:normAutofit/>
          </a:bodyPr>
          <a:lstStyle>
            <a:lvl1pPr algn="ctr">
              <a:buFontTx/>
              <a:buNone/>
              <a:defRPr sz="3200" b="1">
                <a:solidFill>
                  <a:srgbClr val="0098AA"/>
                </a:solidFill>
              </a:defRPr>
            </a:lvl1pPr>
          </a:lstStyle>
          <a:p>
            <a:pPr lvl="0"/>
            <a:r>
              <a:rPr lang="en-US" dirty="0"/>
              <a:t>Click to edit Master text styles</a:t>
            </a:r>
          </a:p>
        </p:txBody>
      </p:sp>
      <p:sp>
        <p:nvSpPr>
          <p:cNvPr id="6" name="Subtitle 2"/>
          <p:cNvSpPr>
            <a:spLocks noGrp="1"/>
          </p:cNvSpPr>
          <p:nvPr>
            <p:ph type="subTitle" idx="1"/>
          </p:nvPr>
        </p:nvSpPr>
        <p:spPr>
          <a:xfrm>
            <a:off x="1447800" y="4267200"/>
            <a:ext cx="6400800" cy="9144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304800" y="6492875"/>
            <a:ext cx="2133600" cy="365125"/>
          </a:xfrm>
        </p:spPr>
        <p:txBody>
          <a:bodyPr/>
          <a:lstStyle/>
          <a:p>
            <a:pPr algn="l"/>
            <a:fld id="{E507B00A-00F3-40B4-9FBC-773D3E654F20}" type="slidenum">
              <a:rPr lang="en-US" smtClean="0"/>
              <a:pPr algn="l"/>
              <a:t>‹#›</a:t>
            </a:fld>
            <a:endParaRPr lang="en-US" dirty="0"/>
          </a:p>
        </p:txBody>
      </p:sp>
      <p:sp>
        <p:nvSpPr>
          <p:cNvPr id="5" name="Text Placeholder 4"/>
          <p:cNvSpPr>
            <a:spLocks noGrp="1"/>
          </p:cNvSpPr>
          <p:nvPr>
            <p:ph type="body" sz="quarter" idx="11"/>
          </p:nvPr>
        </p:nvSpPr>
        <p:spPr>
          <a:xfrm>
            <a:off x="533400" y="2133600"/>
            <a:ext cx="8077200" cy="1981200"/>
          </a:xfrm>
        </p:spPr>
        <p:txBody>
          <a:bodyPr>
            <a:normAutofit/>
          </a:bodyPr>
          <a:lstStyle>
            <a:lvl1pPr algn="ctr">
              <a:buFontTx/>
              <a:buNone/>
              <a:defRPr sz="3200" b="1">
                <a:solidFill>
                  <a:srgbClr val="0098AA"/>
                </a:solidFill>
              </a:defRPr>
            </a:lvl1pPr>
          </a:lstStyle>
          <a:p>
            <a:pPr lvl="0"/>
            <a:r>
              <a:rPr lang="en-US" dirty="0"/>
              <a:t>Click to edit Master text styles</a:t>
            </a:r>
          </a:p>
        </p:txBody>
      </p:sp>
      <p:sp>
        <p:nvSpPr>
          <p:cNvPr id="6" name="Subtitle 2"/>
          <p:cNvSpPr>
            <a:spLocks noGrp="1"/>
          </p:cNvSpPr>
          <p:nvPr>
            <p:ph type="subTitle" idx="1"/>
          </p:nvPr>
        </p:nvSpPr>
        <p:spPr>
          <a:xfrm>
            <a:off x="1447800" y="4267200"/>
            <a:ext cx="6400800" cy="9144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AHRQ Safety Program for Perinatal Care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6A158-48B8-4A8B-BAA0-8528EB6C1A99}" type="slidenum">
              <a:rPr lang="en-US" smtClean="0"/>
              <a:t>‹#›</a:t>
            </a:fld>
            <a:endParaRPr lang="en-US" dirty="0"/>
          </a:p>
        </p:txBody>
      </p:sp>
    </p:spTree>
    <p:extLst>
      <p:ext uri="{BB962C8B-B14F-4D97-AF65-F5344CB8AC3E}">
        <p14:creationId xmlns:p14="http://schemas.microsoft.com/office/powerpoint/2010/main" val="199316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667000" cy="365125"/>
          </a:xfrm>
        </p:spPr>
        <p:txBody>
          <a:bodyPr/>
          <a:lstStyle/>
          <a:p>
            <a:r>
              <a:rPr lang="en-US" dirty="0"/>
              <a:t>AHRQ Safety Program for Perinatal Care</a:t>
            </a:r>
          </a:p>
        </p:txBody>
      </p:sp>
      <p:sp>
        <p:nvSpPr>
          <p:cNvPr id="6" name="Slide Number Placeholder 5"/>
          <p:cNvSpPr>
            <a:spLocks noGrp="1"/>
          </p:cNvSpPr>
          <p:nvPr>
            <p:ph type="sldNum" sz="quarter" idx="12"/>
          </p:nvPr>
        </p:nvSpPr>
        <p:spPr/>
        <p:txBody>
          <a:bodyPr/>
          <a:lstStyle/>
          <a:p>
            <a:fld id="{6176A158-48B8-4A8B-BAA0-8528EB6C1A99}" type="slidenum">
              <a:rPr lang="en-US" smtClean="0"/>
              <a:t>‹#›</a:t>
            </a:fld>
            <a:endParaRPr lang="en-US" dirty="0"/>
          </a:p>
        </p:txBody>
      </p:sp>
      <p:sp>
        <p:nvSpPr>
          <p:cNvPr id="7" name="Footer Placeholder 2"/>
          <p:cNvSpPr txBox="1">
            <a:spLocks/>
          </p:cNvSpPr>
          <p:nvPr userDrawn="1"/>
        </p:nvSpPr>
        <p:spPr>
          <a:xfrm>
            <a:off x="6750485" y="6501753"/>
            <a:ext cx="2164915"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i="0" dirty="0">
                <a:solidFill>
                  <a:schemeClr val="bg1"/>
                </a:solidFill>
              </a:rPr>
              <a:t>In Situ </a:t>
            </a:r>
            <a:r>
              <a:rPr lang="en-US" sz="1100" dirty="0">
                <a:solidFill>
                  <a:schemeClr val="bg1"/>
                </a:solidFill>
              </a:rPr>
              <a:t>Simulations</a:t>
            </a:r>
          </a:p>
        </p:txBody>
      </p:sp>
    </p:spTree>
    <p:extLst>
      <p:ext uri="{BB962C8B-B14F-4D97-AF65-F5344CB8AC3E}">
        <p14:creationId xmlns:p14="http://schemas.microsoft.com/office/powerpoint/2010/main" val="677182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667000" cy="365125"/>
          </a:xfrm>
        </p:spPr>
        <p:txBody>
          <a:bodyPr/>
          <a:lstStyle/>
          <a:p>
            <a:r>
              <a:rPr lang="en-US" dirty="0"/>
              <a:t>AHRQ Safety Program for Perinatal Care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76A158-48B8-4A8B-BAA0-8528EB6C1A99}" type="slidenum">
              <a:rPr lang="en-US" smtClean="0"/>
              <a:t>‹#›</a:t>
            </a:fld>
            <a:endParaRPr lang="en-US" dirty="0"/>
          </a:p>
        </p:txBody>
      </p:sp>
    </p:spTree>
    <p:extLst>
      <p:ext uri="{BB962C8B-B14F-4D97-AF65-F5344CB8AC3E}">
        <p14:creationId xmlns:p14="http://schemas.microsoft.com/office/powerpoint/2010/main" val="543541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AHRQ Safety Program for Perinatal Care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76A158-48B8-4A8B-BAA0-8528EB6C1A99}" type="slidenum">
              <a:rPr lang="en-US" smtClean="0"/>
              <a:t>‹#›</a:t>
            </a:fld>
            <a:endParaRPr lang="en-US" dirty="0"/>
          </a:p>
        </p:txBody>
      </p:sp>
    </p:spTree>
    <p:extLst>
      <p:ext uri="{BB962C8B-B14F-4D97-AF65-F5344CB8AC3E}">
        <p14:creationId xmlns:p14="http://schemas.microsoft.com/office/powerpoint/2010/main" val="81280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667000" cy="365125"/>
          </a:xfrm>
        </p:spPr>
        <p:txBody>
          <a:bodyPr/>
          <a:lstStyle/>
          <a:p>
            <a:r>
              <a:rPr lang="en-US" dirty="0"/>
              <a:t>AHRQ Safety Program for Perinatal Care</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176A158-48B8-4A8B-BAA0-8528EB6C1A99}" type="slidenum">
              <a:rPr lang="en-US" smtClean="0"/>
              <a:t>‹#›</a:t>
            </a:fld>
            <a:endParaRPr lang="en-US" dirty="0"/>
          </a:p>
        </p:txBody>
      </p:sp>
    </p:spTree>
    <p:extLst>
      <p:ext uri="{BB962C8B-B14F-4D97-AF65-F5344CB8AC3E}">
        <p14:creationId xmlns:p14="http://schemas.microsoft.com/office/powerpoint/2010/main" val="37906755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6" Type="http://schemas.openxmlformats.org/officeDocument/2006/relationships/image" Target="../media/image2.jpg"/><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theme" Target="../theme/theme2.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8382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990601"/>
            <a:ext cx="8229600" cy="4724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57912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AHRQ Safety Program for Perinatal Care</a:t>
            </a:r>
          </a:p>
        </p:txBody>
      </p:sp>
      <p:sp>
        <p:nvSpPr>
          <p:cNvPr id="5" name="Footer Placeholder 4"/>
          <p:cNvSpPr>
            <a:spLocks noGrp="1"/>
          </p:cNvSpPr>
          <p:nvPr>
            <p:ph type="ftr" sz="quarter" idx="3"/>
          </p:nvPr>
        </p:nvSpPr>
        <p:spPr>
          <a:xfrm>
            <a:off x="3124200" y="57912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lgn="l"/>
            <a:fld id="{E507B00A-00F3-40B4-9FBC-773D3E654F20}" type="slidenum">
              <a:rPr lang="en-US" smtClean="0"/>
              <a:pPr algn="l"/>
              <a:t>‹#›</a:t>
            </a:fld>
            <a:endParaRPr lang="en-US" dirty="0"/>
          </a:p>
        </p:txBody>
      </p:sp>
      <p:sp>
        <p:nvSpPr>
          <p:cNvPr id="7" name="Title 1"/>
          <p:cNvSpPr txBox="1">
            <a:spLocks/>
          </p:cNvSpPr>
          <p:nvPr userDrawn="1"/>
        </p:nvSpPr>
        <p:spPr>
          <a:xfrm>
            <a:off x="609600" y="427038"/>
            <a:ext cx="8229600" cy="1143000"/>
          </a:xfrm>
          <a:prstGeom prst="rect">
            <a:avLst/>
          </a:prstGeom>
        </p:spPr>
        <p:txBody>
          <a:bodyPr/>
          <a:lstStyle>
            <a:lvl1pPr>
              <a:defRPr>
                <a:solidFill>
                  <a:schemeClr val="bg1"/>
                </a:solidFill>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868722022"/>
      </p:ext>
    </p:extLst>
  </p:cSld>
  <p:clrMap bg1="lt1" tx1="dk1" bg2="lt2" tx2="dk2" accent1="accent1" accent2="accent2" accent3="accent3" accent4="accent4" accent5="accent5" accent6="accent6" hlink="hlink" folHlink="folHlink"/>
  <p:sldLayoutIdLst>
    <p:sldLayoutId id="2147483682" r:id="rId1"/>
    <p:sldLayoutId id="2147483684" r:id="rId2"/>
    <p:sldLayoutId id="2147483693" r:id="rId3"/>
    <p:sldLayoutId id="2147483695" r:id="rId4"/>
  </p:sldLayoutIdLst>
  <p:hf hdr="0" ftr="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685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762000"/>
            <a:ext cx="8229600" cy="5364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AHRQ Safety Program for Perinatal Care</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200">
                <a:solidFill>
                  <a:schemeClr val="bg1"/>
                </a:solidFill>
              </a:defRPr>
            </a:lvl1pPr>
          </a:lstStyle>
          <a:p>
            <a:fld id="{6176A158-48B8-4A8B-BAA0-8528EB6C1A99}" type="slidenum">
              <a:rPr lang="en-US" smtClean="0"/>
              <a:pPr/>
              <a:t>‹#›</a:t>
            </a:fld>
            <a:endParaRPr lang="en-US" dirty="0"/>
          </a:p>
        </p:txBody>
      </p:sp>
    </p:spTree>
    <p:extLst>
      <p:ext uri="{BB962C8B-B14F-4D97-AF65-F5344CB8AC3E}">
        <p14:creationId xmlns:p14="http://schemas.microsoft.com/office/powerpoint/2010/main" val="148661210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7" r:id="rId14"/>
  </p:sldLayoutIdLst>
  <p:hf hdr="0" ftr="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youtu.be/UhIuGgZB60g" TargetMode="External"/><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hyperlink" Target="https://www.ahrq.gov/professionals/quality-patient-safety/hais/tools/perinatal-care/modules/situ.html"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www.ahrq.gov/professionals/education/curriculum-tools/teamstepps/simulation/simulationslides/simslides.html" TargetMode="External"/><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3" Type="http://schemas.openxmlformats.org/officeDocument/2006/relationships/hyperlink" Target="https://www.cmqcc.org/resources-tool-kits/toolkits/ob-hemorrhage-toolkit" TargetMode="External"/><Relationship Id="rId2" Type="http://schemas.openxmlformats.org/officeDocument/2006/relationships/hyperlink" Target="https://www.perinatalweb.org/major-initiatives/postpartum-hemorrhage/resources" TargetMode="External"/><Relationship Id="rId1" Type="http://schemas.openxmlformats.org/officeDocument/2006/relationships/slideLayout" Target="../slideLayouts/slideLayout10.xml"/><Relationship Id="rId4" Type="http://schemas.openxmlformats.org/officeDocument/2006/relationships/hyperlink" Target="https://www.acog.org/~/media/Departments/Simulations%20Consortium/Learning%20Objectives/Postpartum_Hemorrhage.pdf"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a:spLocks/>
          </p:cNvSpPr>
          <p:nvPr/>
        </p:nvSpPr>
        <p:spPr>
          <a:xfrm>
            <a:off x="76200" y="152400"/>
            <a:ext cx="8915400" cy="609600"/>
          </a:xfrm>
          <a:prstGeom prst="rect">
            <a:avLst/>
          </a:prstGeom>
          <a:ln>
            <a:noFill/>
          </a:ln>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2400"/>
              </a:spcBef>
            </a:pPr>
            <a:r>
              <a:rPr lang="en-US" dirty="0">
                <a:solidFill>
                  <a:schemeClr val="bg1"/>
                </a:solidFill>
              </a:rPr>
              <a:t>AHRQ Safety Program for Perinatal Care</a:t>
            </a:r>
          </a:p>
        </p:txBody>
      </p:sp>
      <p:sp>
        <p:nvSpPr>
          <p:cNvPr id="2" name="Title 1"/>
          <p:cNvSpPr>
            <a:spLocks noGrp="1"/>
          </p:cNvSpPr>
          <p:nvPr>
            <p:ph type="ctrTitle"/>
          </p:nvPr>
        </p:nvSpPr>
        <p:spPr>
          <a:xfrm>
            <a:off x="685800" y="2111375"/>
            <a:ext cx="7772400" cy="1470025"/>
          </a:xfrm>
        </p:spPr>
        <p:txBody>
          <a:bodyPr>
            <a:normAutofit/>
          </a:bodyPr>
          <a:lstStyle/>
          <a:p>
            <a:r>
              <a:rPr lang="en-US" sz="3600" b="1" dirty="0">
                <a:solidFill>
                  <a:srgbClr val="0098AA"/>
                </a:solidFill>
              </a:rPr>
              <a:t>Establishing a Program of </a:t>
            </a:r>
            <a:br>
              <a:rPr lang="en-US" sz="3600" b="1" dirty="0">
                <a:solidFill>
                  <a:srgbClr val="0098AA"/>
                </a:solidFill>
              </a:rPr>
            </a:br>
            <a:r>
              <a:rPr lang="en-US" sz="3600" b="1" dirty="0">
                <a:solidFill>
                  <a:srgbClr val="0098AA"/>
                </a:solidFill>
              </a:rPr>
              <a:t>In Situ Simulations</a:t>
            </a:r>
            <a:endParaRPr lang="en-US" sz="3600" dirty="0"/>
          </a:p>
        </p:txBody>
      </p:sp>
      <p:sp>
        <p:nvSpPr>
          <p:cNvPr id="6" name="TextBox 5"/>
          <p:cNvSpPr txBox="1"/>
          <p:nvPr/>
        </p:nvSpPr>
        <p:spPr>
          <a:xfrm>
            <a:off x="6477000" y="6324600"/>
            <a:ext cx="2514600" cy="461665"/>
          </a:xfrm>
          <a:prstGeom prst="rect">
            <a:avLst/>
          </a:prstGeom>
          <a:noFill/>
        </p:spPr>
        <p:txBody>
          <a:bodyPr wrap="square" rtlCol="0">
            <a:spAutoFit/>
          </a:bodyPr>
          <a:lstStyle/>
          <a:p>
            <a:pPr algn="r"/>
            <a:r>
              <a:rPr lang="en-US" sz="1200" dirty="0">
                <a:solidFill>
                  <a:schemeClr val="bg1"/>
                </a:solidFill>
              </a:rPr>
              <a:t>AHRQ Publication No. 17-0003-22-EF</a:t>
            </a:r>
          </a:p>
          <a:p>
            <a:pPr algn="r"/>
            <a:r>
              <a:rPr lang="en-US" sz="1200" dirty="0" smtClean="0">
                <a:solidFill>
                  <a:schemeClr val="bg1"/>
                </a:solidFill>
              </a:rPr>
              <a:t>May 2017</a:t>
            </a:r>
            <a:endParaRPr lang="en-US" sz="1200" dirty="0">
              <a:solidFill>
                <a:schemeClr val="bg1"/>
              </a:solidFill>
            </a:endParaRPr>
          </a:p>
        </p:txBody>
      </p:sp>
    </p:spTree>
    <p:extLst>
      <p:ext uri="{BB962C8B-B14F-4D97-AF65-F5344CB8AC3E}">
        <p14:creationId xmlns:p14="http://schemas.microsoft.com/office/powerpoint/2010/main" val="1403532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Briefing: Using Video</a:t>
            </a: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pPr>
            <a:r>
              <a:rPr lang="en-US" sz="2800" dirty="0"/>
              <a:t>Video recording the simulation can be a useful tool for reviewing team performance during the debriefing.</a:t>
            </a:r>
            <a:r>
              <a:rPr lang="en-US" sz="2800" baseline="30000" dirty="0"/>
              <a:t>3</a:t>
            </a:r>
          </a:p>
          <a:p>
            <a:pPr lvl="1">
              <a:spcBef>
                <a:spcPts val="1200"/>
              </a:spcBef>
            </a:pPr>
            <a:r>
              <a:rPr lang="en-US" sz="2400" dirty="0"/>
              <a:t>Video recording can induce anxiety in participants.</a:t>
            </a:r>
          </a:p>
          <a:p>
            <a:pPr>
              <a:spcBef>
                <a:spcPts val="1200"/>
              </a:spcBef>
            </a:pPr>
            <a:r>
              <a:rPr lang="en-US" sz="2800" dirty="0"/>
              <a:t>Explain the purpose of video recording prior to simulation. </a:t>
            </a:r>
          </a:p>
          <a:p>
            <a:pPr lvl="1">
              <a:spcBef>
                <a:spcPts val="1200"/>
              </a:spcBef>
            </a:pPr>
            <a:r>
              <a:rPr lang="en-US" sz="2400" dirty="0"/>
              <a:t>Seek legal guidance and signed releases from simulation participants if the video may be used for purposes other than debriefing, such as for education or training.</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10</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123455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3600" dirty="0">
                <a:solidFill>
                  <a:schemeClr val="bg1"/>
                </a:solidFill>
              </a:rPr>
              <a:t>Facilitating the Simulation: Scenario Design</a:t>
            </a:r>
            <a:r>
              <a:rPr lang="en-US" sz="3600" baseline="30000" dirty="0">
                <a:solidFill>
                  <a:schemeClr val="bg1"/>
                </a:solidFill>
              </a:rPr>
              <a:t>1</a:t>
            </a:r>
            <a:endParaRPr lang="en-US" sz="3600" dirty="0">
              <a:solidFill>
                <a:schemeClr val="bg1"/>
              </a:solidFill>
            </a:endParaRPr>
          </a:p>
        </p:txBody>
      </p:sp>
      <p:sp>
        <p:nvSpPr>
          <p:cNvPr id="4" name="Content Placeholder 3"/>
          <p:cNvSpPr>
            <a:spLocks noGrp="1"/>
          </p:cNvSpPr>
          <p:nvPr>
            <p:ph idx="1"/>
          </p:nvPr>
        </p:nvSpPr>
        <p:spPr/>
        <p:txBody>
          <a:bodyPr>
            <a:normAutofit/>
          </a:bodyPr>
          <a:lstStyle/>
          <a:p>
            <a:pPr marL="0" indent="0">
              <a:spcBef>
                <a:spcPts val="1200"/>
              </a:spcBef>
              <a:buNone/>
            </a:pPr>
            <a:r>
              <a:rPr lang="en-US" dirty="0"/>
              <a:t>Components of a well-designed scenario include—</a:t>
            </a:r>
          </a:p>
          <a:p>
            <a:pPr marL="457200" lvl="1" indent="0">
              <a:spcBef>
                <a:spcPts val="1200"/>
              </a:spcBef>
              <a:buNone/>
            </a:pPr>
            <a:r>
              <a:rPr lang="en-US" dirty="0"/>
              <a:t>Clinical context</a:t>
            </a:r>
          </a:p>
          <a:p>
            <a:pPr marL="1085850" lvl="2" indent="-285750">
              <a:spcBef>
                <a:spcPts val="1200"/>
              </a:spcBef>
            </a:pPr>
            <a:r>
              <a:rPr lang="en-US" dirty="0"/>
              <a:t>Not all contexts are equal for training purposes.</a:t>
            </a:r>
          </a:p>
          <a:p>
            <a:pPr marL="1085850" lvl="2" indent="-285750">
              <a:spcBef>
                <a:spcPts val="1200"/>
              </a:spcBef>
            </a:pPr>
            <a:r>
              <a:rPr lang="en-US" dirty="0"/>
              <a:t>Context should be appropriate for eliciting the team behavior of interest.</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11</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594286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3600" dirty="0">
                <a:solidFill>
                  <a:schemeClr val="bg1"/>
                </a:solidFill>
              </a:rPr>
              <a:t>Facilitating the Simulation: Scenario Design</a:t>
            </a:r>
            <a:r>
              <a:rPr lang="en-US" sz="3600" baseline="30000" dirty="0">
                <a:solidFill>
                  <a:schemeClr val="bg1"/>
                </a:solidFill>
              </a:rPr>
              <a:t>1</a:t>
            </a:r>
            <a:endParaRPr lang="en-US" sz="3600" dirty="0">
              <a:solidFill>
                <a:schemeClr val="bg1"/>
              </a:solidFill>
            </a:endParaRPr>
          </a:p>
        </p:txBody>
      </p:sp>
      <p:sp>
        <p:nvSpPr>
          <p:cNvPr id="4" name="Content Placeholder 3"/>
          <p:cNvSpPr>
            <a:spLocks noGrp="1"/>
          </p:cNvSpPr>
          <p:nvPr>
            <p:ph idx="1"/>
          </p:nvPr>
        </p:nvSpPr>
        <p:spPr/>
        <p:txBody>
          <a:bodyPr>
            <a:normAutofit/>
          </a:bodyPr>
          <a:lstStyle/>
          <a:p>
            <a:pPr marL="0" indent="0">
              <a:spcBef>
                <a:spcPts val="1200"/>
              </a:spcBef>
              <a:buNone/>
            </a:pPr>
            <a:r>
              <a:rPr lang="en-US" dirty="0"/>
              <a:t>Components of a well-designed scenario </a:t>
            </a:r>
            <a:r>
              <a:rPr lang="en-US" dirty="0" smtClean="0"/>
              <a:t>include—</a:t>
            </a:r>
            <a:endParaRPr lang="en-US" dirty="0"/>
          </a:p>
          <a:p>
            <a:pPr marL="457200" lvl="1" indent="0">
              <a:spcBef>
                <a:spcPts val="1200"/>
              </a:spcBef>
              <a:buNone/>
            </a:pPr>
            <a:r>
              <a:rPr lang="en-US" dirty="0"/>
              <a:t>Event sets (typically 3 to 5 per simulation)</a:t>
            </a:r>
          </a:p>
          <a:p>
            <a:pPr lvl="2">
              <a:spcBef>
                <a:spcPts val="1200"/>
              </a:spcBef>
            </a:pPr>
            <a:r>
              <a:rPr lang="en-US" b="1" dirty="0"/>
              <a:t>Triggers</a:t>
            </a:r>
            <a:r>
              <a:rPr lang="en-US" dirty="0"/>
              <a:t>: The incident to elicit the team behavior</a:t>
            </a:r>
          </a:p>
          <a:p>
            <a:pPr lvl="2">
              <a:spcBef>
                <a:spcPts val="1200"/>
              </a:spcBef>
            </a:pPr>
            <a:r>
              <a:rPr lang="en-US" b="1" dirty="0"/>
              <a:t>Distractors:</a:t>
            </a:r>
            <a:r>
              <a:rPr lang="en-US" dirty="0"/>
              <a:t> Characteristics that may divert the team’s attention (e.g., family member asking questions)</a:t>
            </a:r>
          </a:p>
          <a:p>
            <a:pPr lvl="2">
              <a:spcBef>
                <a:spcPts val="1200"/>
              </a:spcBef>
            </a:pPr>
            <a:r>
              <a:rPr lang="en-US" b="1" dirty="0"/>
              <a:t>Expected Responses: </a:t>
            </a:r>
            <a:r>
              <a:rPr lang="en-US" dirty="0"/>
              <a:t>The appropriate behavioral responses to each event-set trigger</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12</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911099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Facilitating the Simulation: Execution</a:t>
            </a: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pPr>
            <a:r>
              <a:rPr lang="en-US" dirty="0"/>
              <a:t>Simulation facilitators are primarily observers.</a:t>
            </a:r>
          </a:p>
          <a:p>
            <a:pPr lvl="1">
              <a:spcBef>
                <a:spcPts val="1200"/>
              </a:spcBef>
            </a:pPr>
            <a:r>
              <a:rPr lang="en-US" dirty="0"/>
              <a:t>Facilitators introduce new information into the simulation as needed. </a:t>
            </a:r>
          </a:p>
          <a:p>
            <a:pPr>
              <a:spcBef>
                <a:spcPts val="1200"/>
              </a:spcBef>
            </a:pPr>
            <a:r>
              <a:rPr lang="en-US" dirty="0"/>
              <a:t>Avoid facilitating or “scripting” the simulation too tightly; this makes it difficult to observe targeted responses to a specific trigger. </a:t>
            </a:r>
          </a:p>
          <a:p>
            <a:pPr lvl="1">
              <a:spcBef>
                <a:spcPts val="1200"/>
              </a:spcBef>
            </a:pPr>
            <a:r>
              <a:rPr lang="en-US" dirty="0"/>
              <a:t>Simulations that lead to “one right answer” are not realistic and won’t help teams develop the ability to recognize and adapt to changing circumstances.</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13</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2065308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Facilitating the Simulation: Execution</a:t>
            </a: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pPr>
            <a:r>
              <a:rPr lang="en-US" dirty="0"/>
              <a:t>Keep the simulation going for a prespecified period of time, typically up to </a:t>
            </a:r>
            <a:r>
              <a:rPr lang="en-US" b="1" dirty="0"/>
              <a:t>15 to 20 minutes</a:t>
            </a:r>
            <a:r>
              <a:rPr lang="en-US" dirty="0"/>
              <a:t>.</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14</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463268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Debriefing: Definition</a:t>
            </a:r>
          </a:p>
        </p:txBody>
      </p:sp>
      <p:sp>
        <p:nvSpPr>
          <p:cNvPr id="4" name="Content Placeholder 3"/>
          <p:cNvSpPr>
            <a:spLocks noGrp="1"/>
          </p:cNvSpPr>
          <p:nvPr>
            <p:ph idx="1"/>
          </p:nvPr>
        </p:nvSpPr>
        <p:spPr/>
        <p:txBody>
          <a:bodyPr>
            <a:normAutofit/>
          </a:bodyPr>
          <a:lstStyle/>
          <a:p>
            <a:pPr>
              <a:spcBef>
                <a:spcPts val="1200"/>
              </a:spcBef>
            </a:pPr>
            <a:r>
              <a:rPr lang="en-US" dirty="0"/>
              <a:t>Debriefing helps participants understand the complex team skills and knowledge required for quality patient care.</a:t>
            </a:r>
            <a:r>
              <a:rPr lang="en-US" baseline="30000" dirty="0"/>
              <a:t>3,11</a:t>
            </a:r>
          </a:p>
          <a:p>
            <a:pPr lvl="1">
              <a:spcBef>
                <a:spcPts val="1200"/>
              </a:spcBef>
            </a:pPr>
            <a:r>
              <a:rPr lang="en-US" dirty="0"/>
              <a:t>Provides a structure for understanding the scenario</a:t>
            </a:r>
          </a:p>
          <a:p>
            <a:pPr lvl="1">
              <a:spcBef>
                <a:spcPts val="1200"/>
              </a:spcBef>
            </a:pPr>
            <a:r>
              <a:rPr lang="en-US" dirty="0"/>
              <a:t>Helps ensure everyone takes away similar lessons from the experience</a:t>
            </a:r>
          </a:p>
          <a:p>
            <a:pPr lvl="1">
              <a:spcBef>
                <a:spcPts val="1200"/>
              </a:spcBef>
            </a:pPr>
            <a:r>
              <a:rPr lang="en-US" dirty="0"/>
              <a:t>Helps to keep the discussion focused on events relevant to the learning objectives of the simulation</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15</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908979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Debriefing: Logistics</a:t>
            </a: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pPr>
            <a:r>
              <a:rPr lang="en-US" sz="3500" dirty="0"/>
              <a:t>Takes about 3 to 5 minutes to debrief for every minute of the actual simulation. </a:t>
            </a:r>
          </a:p>
          <a:p>
            <a:pPr lvl="1">
              <a:spcBef>
                <a:spcPts val="1200"/>
              </a:spcBef>
            </a:pPr>
            <a:r>
              <a:rPr lang="en-US" dirty="0"/>
              <a:t>So a simulation run for 15 minutes will need at least 45 minutes to debrief. (This does not include time needed to review video if the simulation is being recorded.)</a:t>
            </a:r>
          </a:p>
          <a:p>
            <a:pPr>
              <a:spcBef>
                <a:spcPts val="1200"/>
              </a:spcBef>
            </a:pPr>
            <a:r>
              <a:rPr lang="en-US" dirty="0"/>
              <a:t>Consider reserving a separate space for the debrief, especially if a screen to review a video recording of the simulation is needed.</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16</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2125133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4000" dirty="0">
                <a:solidFill>
                  <a:schemeClr val="bg1"/>
                </a:solidFill>
              </a:rPr>
              <a:t>Debriefing: Introduce the Debrief Process</a:t>
            </a:r>
          </a:p>
        </p:txBody>
      </p:sp>
      <p:sp>
        <p:nvSpPr>
          <p:cNvPr id="4" name="Content Placeholder 3"/>
          <p:cNvSpPr>
            <a:spLocks noGrp="1"/>
          </p:cNvSpPr>
          <p:nvPr>
            <p:ph idx="1"/>
          </p:nvPr>
        </p:nvSpPr>
        <p:spPr>
          <a:xfrm>
            <a:off x="457200" y="884237"/>
            <a:ext cx="8229600" cy="5364163"/>
          </a:xfrm>
        </p:spPr>
        <p:txBody>
          <a:bodyPr>
            <a:normAutofit lnSpcReduction="10000"/>
          </a:bodyPr>
          <a:lstStyle/>
          <a:p>
            <a:pPr>
              <a:spcBef>
                <a:spcPts val="1200"/>
              </a:spcBef>
              <a:buSzPct val="100000"/>
            </a:pPr>
            <a:r>
              <a:rPr lang="en-US" dirty="0"/>
              <a:t>All team members in the simulation participate.</a:t>
            </a:r>
          </a:p>
          <a:p>
            <a:pPr>
              <a:spcBef>
                <a:spcPts val="1200"/>
              </a:spcBef>
              <a:buSzPct val="100000"/>
            </a:pPr>
            <a:r>
              <a:rPr lang="en-US" dirty="0"/>
              <a:t>The focus is primarily on team performance.</a:t>
            </a:r>
          </a:p>
          <a:p>
            <a:pPr lvl="1">
              <a:spcBef>
                <a:spcPts val="1200"/>
              </a:spcBef>
            </a:pPr>
            <a:r>
              <a:rPr lang="en-US" sz="2400" dirty="0"/>
              <a:t>Teamwork and communication skills are the focus of the debriefing questions</a:t>
            </a:r>
          </a:p>
          <a:p>
            <a:pPr lvl="1">
              <a:spcBef>
                <a:spcPts val="1200"/>
              </a:spcBef>
            </a:pPr>
            <a:r>
              <a:rPr lang="en-US" sz="2400" dirty="0"/>
              <a:t>So that clinical/technical issues or questions are not overlooked, can use debrief to quickly clarify an issue, but individually directed remediation should be handled outside of the debrief.</a:t>
            </a:r>
          </a:p>
          <a:p>
            <a:pPr lvl="1">
              <a:spcBef>
                <a:spcPts val="1200"/>
              </a:spcBef>
            </a:pPr>
            <a:r>
              <a:rPr lang="en-US" sz="2400" dirty="0"/>
              <a:t>Consider a dual debrief, where one portion focuses on teamwork and communication, and a separate portion focuses on the clinical/technical response.</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17</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2965622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Debriefing: Describe What Happened </a:t>
            </a: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pPr>
            <a:r>
              <a:rPr lang="en-US" dirty="0"/>
              <a:t>First, each participant states their name, role, and what they think went well during the simulation.</a:t>
            </a:r>
          </a:p>
          <a:p>
            <a:pPr>
              <a:spcBef>
                <a:spcPts val="1200"/>
              </a:spcBef>
            </a:pPr>
            <a:r>
              <a:rPr lang="en-US" dirty="0"/>
              <a:t>If simulation was recorded, watch the video. Pause at intervals to discuss the following:</a:t>
            </a:r>
          </a:p>
          <a:p>
            <a:pPr lvl="1">
              <a:spcBef>
                <a:spcPts val="1200"/>
              </a:spcBef>
            </a:pPr>
            <a:r>
              <a:rPr lang="en-US" dirty="0"/>
              <a:t>What went well?</a:t>
            </a:r>
          </a:p>
          <a:p>
            <a:pPr lvl="1">
              <a:spcBef>
                <a:spcPts val="1200"/>
              </a:spcBef>
            </a:pPr>
            <a:r>
              <a:rPr lang="en-US" dirty="0"/>
              <a:t>What could have gone better?</a:t>
            </a:r>
          </a:p>
          <a:p>
            <a:pPr lvl="1">
              <a:spcBef>
                <a:spcPts val="1200"/>
              </a:spcBef>
            </a:pPr>
            <a:r>
              <a:rPr lang="en-US" dirty="0"/>
              <a:t>What would you want to do differently next time? </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18</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2974516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3800" dirty="0"/>
              <a:t>Debriefing: Describe What Happened</a:t>
            </a:r>
            <a:endParaRPr lang="en-US" sz="3800" dirty="0">
              <a:solidFill>
                <a:schemeClr val="bg1"/>
              </a:solidFill>
            </a:endParaRPr>
          </a:p>
        </p:txBody>
      </p:sp>
      <p:sp>
        <p:nvSpPr>
          <p:cNvPr id="4" name="Content Placeholder 3"/>
          <p:cNvSpPr>
            <a:spLocks noGrp="1"/>
          </p:cNvSpPr>
          <p:nvPr>
            <p:ph idx="1"/>
          </p:nvPr>
        </p:nvSpPr>
        <p:spPr/>
        <p:txBody>
          <a:bodyPr>
            <a:noAutofit/>
          </a:bodyPr>
          <a:lstStyle/>
          <a:p>
            <a:pPr>
              <a:spcBef>
                <a:spcPts val="1200"/>
              </a:spcBef>
            </a:pPr>
            <a:r>
              <a:rPr lang="en-US" dirty="0"/>
              <a:t>It is important for the participants to realize it is “their debriefing.” </a:t>
            </a:r>
          </a:p>
          <a:p>
            <a:pPr lvl="1">
              <a:spcBef>
                <a:spcPts val="1200"/>
              </a:spcBef>
            </a:pPr>
            <a:r>
              <a:rPr lang="en-US" dirty="0"/>
              <a:t>An internal discussion of teamwork and communication principles is one of the goals of the debriefing.</a:t>
            </a:r>
          </a:p>
          <a:p>
            <a:pPr lvl="1">
              <a:spcBef>
                <a:spcPts val="1200"/>
              </a:spcBef>
            </a:pPr>
            <a:r>
              <a:rPr lang="en-US" dirty="0"/>
              <a:t>Video review is extremely helpful in allowing the participants to see exactly what communication occurred and what kind of teamwork was employed.</a:t>
            </a:r>
          </a:p>
          <a:p>
            <a:pPr lvl="1">
              <a:spcBef>
                <a:spcPts val="1200"/>
              </a:spcBef>
            </a:pPr>
            <a:r>
              <a:rPr lang="en-US" dirty="0"/>
              <a:t>Ideally everyone participates so that their unique perspective (such as their role) is heard.</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19</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171203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Learning Objectives</a:t>
            </a:r>
          </a:p>
        </p:txBody>
      </p:sp>
      <p:pic>
        <p:nvPicPr>
          <p:cNvPr id="4" name="Picture 3" descr="This slide shows steps for learning objectives. Step 1. Define in situ simulation training. Step 2. Describe how in situ simulation supports perinatal safety. Step 3. Demonstrate how to execute in situ simulations. Step 4. Identify ways to measure and evaluate a program of in situ simulation."/>
          <p:cNvPicPr>
            <a:picLocks noChangeAspect="1"/>
          </p:cNvPicPr>
          <p:nvPr/>
        </p:nvPicPr>
        <p:blipFill>
          <a:blip r:embed="rId3"/>
          <a:stretch>
            <a:fillRect/>
          </a:stretch>
        </p:blipFill>
        <p:spPr>
          <a:xfrm>
            <a:off x="389781" y="1700634"/>
            <a:ext cx="8364437" cy="3456732"/>
          </a:xfrm>
          <a:prstGeom prst="rect">
            <a:avLst/>
          </a:prstGeom>
        </p:spPr>
      </p:pic>
      <p:sp>
        <p:nvSpPr>
          <p:cNvPr id="38"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437786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3800" dirty="0">
                <a:solidFill>
                  <a:schemeClr val="bg1"/>
                </a:solidFill>
              </a:rPr>
              <a:t>Debriefing: Conduct a Performance Analysis</a:t>
            </a:r>
          </a:p>
        </p:txBody>
      </p:sp>
      <p:sp>
        <p:nvSpPr>
          <p:cNvPr id="4" name="Content Placeholder 3"/>
          <p:cNvSpPr>
            <a:spLocks noGrp="1"/>
          </p:cNvSpPr>
          <p:nvPr>
            <p:ph idx="1"/>
          </p:nvPr>
        </p:nvSpPr>
        <p:spPr/>
        <p:txBody>
          <a:bodyPr>
            <a:noAutofit/>
          </a:bodyPr>
          <a:lstStyle/>
          <a:p>
            <a:pPr>
              <a:spcBef>
                <a:spcPts val="1200"/>
              </a:spcBef>
            </a:pPr>
            <a:r>
              <a:rPr lang="en-US" dirty="0"/>
              <a:t>Consider using a simulation assessment tool</a:t>
            </a:r>
          </a:p>
          <a:p>
            <a:pPr lvl="1">
              <a:spcBef>
                <a:spcPts val="1200"/>
              </a:spcBef>
            </a:pPr>
            <a:r>
              <a:rPr lang="en-US" sz="2600" dirty="0"/>
              <a:t>It can be used by any observers of the simulation.</a:t>
            </a:r>
          </a:p>
          <a:p>
            <a:pPr lvl="1">
              <a:spcBef>
                <a:spcPts val="1200"/>
              </a:spcBef>
            </a:pPr>
            <a:r>
              <a:rPr lang="en-US" sz="2600" dirty="0"/>
              <a:t>If the simulation was video recorded, participants can use it to evaluate themselves as they watch the video.</a:t>
            </a:r>
          </a:p>
          <a:p>
            <a:pPr>
              <a:spcBef>
                <a:spcPts val="1200"/>
              </a:spcBef>
            </a:pPr>
            <a:r>
              <a:rPr lang="en-US" dirty="0"/>
              <a:t>Compare the team’s performance with expected responses</a:t>
            </a:r>
          </a:p>
          <a:p>
            <a:pPr lvl="1">
              <a:spcBef>
                <a:spcPts val="1200"/>
              </a:spcBef>
            </a:pPr>
            <a:r>
              <a:rPr lang="en-US" sz="2600" dirty="0"/>
              <a:t>Were the expected behaviors performed when necessary? </a:t>
            </a:r>
          </a:p>
          <a:p>
            <a:pPr lvl="1">
              <a:spcBef>
                <a:spcPts val="1200"/>
              </a:spcBef>
            </a:pPr>
            <a:r>
              <a:rPr lang="en-US" sz="2600" dirty="0"/>
              <a:t>If so, were they performed correctly, or could they be improved?</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20</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4117895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Debriefing: Identify Lessons Learned</a:t>
            </a: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pPr>
            <a:r>
              <a:rPr lang="en-US" dirty="0"/>
              <a:t>The final step is to look ahead to how the team members can generalize what they learned in the scenario to their daily practice.</a:t>
            </a:r>
          </a:p>
          <a:p>
            <a:pPr lvl="1">
              <a:spcBef>
                <a:spcPts val="1200"/>
              </a:spcBef>
            </a:pPr>
            <a:r>
              <a:rPr lang="en-US" dirty="0"/>
              <a:t>The team discusses what behaviors it should begin performing.    </a:t>
            </a:r>
          </a:p>
          <a:p>
            <a:pPr lvl="1">
              <a:spcBef>
                <a:spcPts val="1200"/>
              </a:spcBef>
            </a:pPr>
            <a:r>
              <a:rPr lang="en-US" dirty="0"/>
              <a:t>Explicit measures associated with the simulation scenario can help promote reflection about how to transfer what went well in the simulation to the actual clinical environment.</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21</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325877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11375"/>
            <a:ext cx="7772400" cy="1470025"/>
          </a:xfrm>
        </p:spPr>
        <p:txBody>
          <a:bodyPr>
            <a:normAutofit/>
          </a:bodyPr>
          <a:lstStyle/>
          <a:p>
            <a:r>
              <a:rPr lang="en-US" sz="4000" b="1" dirty="0" smtClean="0">
                <a:solidFill>
                  <a:srgbClr val="0098AA"/>
                </a:solidFill>
              </a:rPr>
              <a:t>Planning</a:t>
            </a:r>
            <a:endParaRPr lang="en-US" sz="4000" b="1" dirty="0">
              <a:solidFill>
                <a:srgbClr val="0098AA"/>
              </a:solidFill>
            </a:endParaRPr>
          </a:p>
        </p:txBody>
      </p:sp>
      <p:sp>
        <p:nvSpPr>
          <p:cNvPr id="5" name="Date Placeholder 2"/>
          <p:cNvSpPr>
            <a:spLocks noGrp="1"/>
          </p:cNvSpPr>
          <p:nvPr>
            <p:ph type="dt" sz="half" idx="10"/>
          </p:nvPr>
        </p:nvSpPr>
        <p:spPr>
          <a:xfrm>
            <a:off x="457200" y="6356350"/>
            <a:ext cx="2667000" cy="365125"/>
          </a:xfrm>
        </p:spPr>
        <p:txBody>
          <a:bodyPr/>
          <a:lstStyle/>
          <a:p>
            <a:r>
              <a:rPr lang="en-US" dirty="0"/>
              <a:t>AHRQ Safety Program for Perinatal Care</a:t>
            </a:r>
          </a:p>
        </p:txBody>
      </p:sp>
      <p:sp>
        <p:nvSpPr>
          <p:cNvPr id="6" name="Footer Placeholder 2"/>
          <p:cNvSpPr txBox="1">
            <a:spLocks/>
          </p:cNvSpPr>
          <p:nvPr/>
        </p:nvSpPr>
        <p:spPr>
          <a:xfrm>
            <a:off x="6293285" y="6524625"/>
            <a:ext cx="2164915"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ts val="1200"/>
              </a:lnSpc>
            </a:pPr>
            <a:r>
              <a:rPr lang="en-US" sz="1100" dirty="0">
                <a:solidFill>
                  <a:schemeClr val="bg1"/>
                </a:solidFill>
              </a:rPr>
              <a:t>In Situ Simulations</a:t>
            </a:r>
          </a:p>
        </p:txBody>
      </p:sp>
      <p:sp>
        <p:nvSpPr>
          <p:cNvPr id="10" name="Slide Number Placeholder 2"/>
          <p:cNvSpPr txBox="1">
            <a:spLocks/>
          </p:cNvSpPr>
          <p:nvPr/>
        </p:nvSpPr>
        <p:spPr>
          <a:xfrm>
            <a:off x="6553200" y="651387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22</a:t>
            </a:r>
          </a:p>
        </p:txBody>
      </p:sp>
    </p:spTree>
    <p:extLst>
      <p:ext uri="{BB962C8B-B14F-4D97-AF65-F5344CB8AC3E}">
        <p14:creationId xmlns:p14="http://schemas.microsoft.com/office/powerpoint/2010/main" val="2705614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Engage Leadership</a:t>
            </a:r>
          </a:p>
        </p:txBody>
      </p:sp>
      <p:sp>
        <p:nvSpPr>
          <p:cNvPr id="4" name="Content Placeholder 3"/>
          <p:cNvSpPr>
            <a:spLocks noGrp="1"/>
          </p:cNvSpPr>
          <p:nvPr>
            <p:ph idx="1"/>
          </p:nvPr>
        </p:nvSpPr>
        <p:spPr>
          <a:xfrm>
            <a:off x="457200" y="884237"/>
            <a:ext cx="8229600" cy="5364163"/>
          </a:xfrm>
        </p:spPr>
        <p:txBody>
          <a:bodyPr>
            <a:normAutofit/>
          </a:bodyPr>
          <a:lstStyle/>
          <a:p>
            <a:pPr marL="171450" indent="-171450">
              <a:spcBef>
                <a:spcPts val="1200"/>
              </a:spcBef>
              <a:buSzPct val="100000"/>
            </a:pPr>
            <a:r>
              <a:rPr lang="en-US" dirty="0"/>
              <a:t>Discuss and determine a</a:t>
            </a:r>
            <a:r>
              <a:rPr lang="en-US" i="1" dirty="0"/>
              <a:t> </a:t>
            </a:r>
            <a:r>
              <a:rPr lang="en-US" dirty="0"/>
              <a:t>shared vision for the unit’s program of in situ simulation training.</a:t>
            </a:r>
          </a:p>
          <a:p>
            <a:pPr lvl="1">
              <a:spcBef>
                <a:spcPts val="1200"/>
              </a:spcBef>
            </a:pPr>
            <a:r>
              <a:rPr lang="en-US" dirty="0"/>
              <a:t>Be clear about the purpose of simulation training (i.e., teamwork development vs. individual performance evaluation).</a:t>
            </a:r>
          </a:p>
          <a:p>
            <a:pPr lvl="1">
              <a:lnSpc>
                <a:spcPct val="150000"/>
              </a:lnSpc>
              <a:spcBef>
                <a:spcPts val="1200"/>
              </a:spcBef>
            </a:pPr>
            <a:r>
              <a:rPr lang="en-US" dirty="0"/>
              <a:t>Identify concrete training goals.</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23</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2471666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Autofit/>
          </a:bodyPr>
          <a:lstStyle/>
          <a:p>
            <a:r>
              <a:rPr lang="en-US" sz="4000" dirty="0">
                <a:solidFill>
                  <a:schemeClr val="bg1"/>
                </a:solidFill>
              </a:rPr>
              <a:t>Staff Readiness</a:t>
            </a:r>
          </a:p>
        </p:txBody>
      </p:sp>
      <p:sp>
        <p:nvSpPr>
          <p:cNvPr id="4" name="Content Placeholder 3"/>
          <p:cNvSpPr>
            <a:spLocks noGrp="1"/>
          </p:cNvSpPr>
          <p:nvPr>
            <p:ph idx="1"/>
          </p:nvPr>
        </p:nvSpPr>
        <p:spPr>
          <a:xfrm>
            <a:off x="457200" y="884237"/>
            <a:ext cx="8229600" cy="5364163"/>
          </a:xfrm>
        </p:spPr>
        <p:txBody>
          <a:bodyPr>
            <a:noAutofit/>
          </a:bodyPr>
          <a:lstStyle/>
          <a:p>
            <a:pPr>
              <a:spcBef>
                <a:spcPts val="1200"/>
              </a:spcBef>
            </a:pPr>
            <a:r>
              <a:rPr lang="en-US" dirty="0"/>
              <a:t>Ensure unit staff receive teamwork and communication training (e.g., TeamSTEPPS) before implementing an in situ</a:t>
            </a:r>
            <a:r>
              <a:rPr lang="en-US" i="1" dirty="0"/>
              <a:t> </a:t>
            </a:r>
            <a:r>
              <a:rPr lang="en-US" dirty="0"/>
              <a:t>simulation training program.</a:t>
            </a:r>
          </a:p>
          <a:p>
            <a:pPr lvl="1">
              <a:spcBef>
                <a:spcPts val="1200"/>
              </a:spcBef>
            </a:pPr>
            <a:r>
              <a:rPr lang="en-US" dirty="0"/>
              <a:t>This provides the team with a common language and communication framework.</a:t>
            </a:r>
            <a:endParaRPr lang="en-US" i="1" dirty="0"/>
          </a:p>
          <a:p>
            <a:pPr>
              <a:spcBef>
                <a:spcPts val="1200"/>
              </a:spcBef>
            </a:pPr>
            <a:r>
              <a:rPr lang="en-US" dirty="0"/>
              <a:t>Ensure enough staff members know how to facilitate simulations.</a:t>
            </a:r>
          </a:p>
        </p:txBody>
      </p:sp>
      <p:sp>
        <p:nvSpPr>
          <p:cNvPr id="8"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24</a:t>
            </a:fld>
            <a:endParaRPr lang="en-US" dirty="0"/>
          </a:p>
        </p:txBody>
      </p:sp>
      <p:sp>
        <p:nvSpPr>
          <p:cNvPr id="2" name="Date Placeholder 1"/>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201186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Participants</a:t>
            </a:r>
          </a:p>
        </p:txBody>
      </p:sp>
      <p:sp>
        <p:nvSpPr>
          <p:cNvPr id="4" name="Content Placeholder 3"/>
          <p:cNvSpPr>
            <a:spLocks noGrp="1"/>
          </p:cNvSpPr>
          <p:nvPr>
            <p:ph idx="1"/>
          </p:nvPr>
        </p:nvSpPr>
        <p:spPr>
          <a:xfrm>
            <a:off x="457200" y="960437"/>
            <a:ext cx="8229600" cy="5364163"/>
          </a:xfrm>
        </p:spPr>
        <p:txBody>
          <a:bodyPr>
            <a:normAutofit fontScale="92500" lnSpcReduction="20000"/>
          </a:bodyPr>
          <a:lstStyle/>
          <a:p>
            <a:pPr>
              <a:spcBef>
                <a:spcPts val="600"/>
              </a:spcBef>
            </a:pPr>
            <a:r>
              <a:rPr lang="en-US" sz="3500" dirty="0"/>
              <a:t>All disciplines involved in providing services or care to patients on L&amp;D units should participate in simulations, including</a:t>
            </a:r>
            <a:r>
              <a:rPr lang="en-US" sz="3600" dirty="0"/>
              <a:t>—</a:t>
            </a:r>
            <a:endParaRPr lang="en-US" sz="3500" dirty="0"/>
          </a:p>
          <a:p>
            <a:pPr lvl="1">
              <a:spcBef>
                <a:spcPts val="600"/>
              </a:spcBef>
            </a:pPr>
            <a:r>
              <a:rPr lang="en-US" dirty="0"/>
              <a:t>Maternity care providers (obstetricians/family physicians/midwives)</a:t>
            </a:r>
          </a:p>
          <a:p>
            <a:pPr lvl="1">
              <a:spcBef>
                <a:spcPts val="600"/>
              </a:spcBef>
            </a:pPr>
            <a:r>
              <a:rPr lang="en-US" dirty="0"/>
              <a:t>Nursing staff</a:t>
            </a:r>
          </a:p>
          <a:p>
            <a:pPr lvl="1">
              <a:spcBef>
                <a:spcPts val="600"/>
              </a:spcBef>
            </a:pPr>
            <a:r>
              <a:rPr lang="en-US" dirty="0"/>
              <a:t>Neonatal providers</a:t>
            </a:r>
          </a:p>
          <a:p>
            <a:pPr lvl="1">
              <a:spcBef>
                <a:spcPts val="600"/>
              </a:spcBef>
            </a:pPr>
            <a:r>
              <a:rPr lang="en-US" dirty="0"/>
              <a:t>Anesthesiology staff</a:t>
            </a:r>
          </a:p>
          <a:p>
            <a:pPr lvl="1">
              <a:spcBef>
                <a:spcPts val="600"/>
              </a:spcBef>
            </a:pPr>
            <a:r>
              <a:rPr lang="en-US" dirty="0"/>
              <a:t>Residents (all specialties that provide care on labor and delivery)</a:t>
            </a:r>
          </a:p>
          <a:p>
            <a:pPr lvl="1">
              <a:spcBef>
                <a:spcPts val="600"/>
              </a:spcBef>
            </a:pPr>
            <a:r>
              <a:rPr lang="en-US" dirty="0"/>
              <a:t>Operating room technicians/assistants</a:t>
            </a:r>
          </a:p>
          <a:p>
            <a:pPr lvl="1">
              <a:spcBef>
                <a:spcPts val="600"/>
              </a:spcBef>
            </a:pPr>
            <a:r>
              <a:rPr lang="en-US" dirty="0"/>
              <a:t>Administrative support personnel (unit clerks)</a:t>
            </a:r>
          </a:p>
          <a:p>
            <a:pPr lvl="1">
              <a:spcBef>
                <a:spcPts val="600"/>
              </a:spcBef>
            </a:pPr>
            <a:r>
              <a:rPr lang="en-US" dirty="0"/>
              <a:t>Lab and pharmacy staff</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25</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4233710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Participants</a:t>
            </a:r>
          </a:p>
        </p:txBody>
      </p:sp>
      <p:sp>
        <p:nvSpPr>
          <p:cNvPr id="4" name="Content Placeholder 3"/>
          <p:cNvSpPr>
            <a:spLocks noGrp="1"/>
          </p:cNvSpPr>
          <p:nvPr>
            <p:ph idx="1"/>
          </p:nvPr>
        </p:nvSpPr>
        <p:spPr>
          <a:xfrm>
            <a:off x="457200" y="960437"/>
            <a:ext cx="8229600" cy="5364163"/>
          </a:xfrm>
        </p:spPr>
        <p:txBody>
          <a:bodyPr>
            <a:normAutofit/>
          </a:bodyPr>
          <a:lstStyle/>
          <a:p>
            <a:pPr>
              <a:spcBef>
                <a:spcPts val="600"/>
              </a:spcBef>
            </a:pPr>
            <a:r>
              <a:rPr lang="en-US" dirty="0"/>
              <a:t>Define clear requirements for staff participation</a:t>
            </a:r>
          </a:p>
          <a:p>
            <a:pPr lvl="1">
              <a:spcBef>
                <a:spcPts val="1200"/>
              </a:spcBef>
            </a:pPr>
            <a:r>
              <a:rPr lang="en-US" dirty="0"/>
              <a:t>Decide how often to conduct simulations. How many different scenarios?</a:t>
            </a:r>
          </a:p>
          <a:p>
            <a:pPr lvl="1">
              <a:spcBef>
                <a:spcPts val="1200"/>
              </a:spcBef>
            </a:pPr>
            <a:r>
              <a:rPr lang="en-US" dirty="0"/>
              <a:t>Will incentives or consequences be used to drive staff participation?</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26</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367659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Simulation Scenarios</a:t>
            </a:r>
            <a:endParaRPr lang="en-US" sz="4000" baseline="30000" dirty="0">
              <a:solidFill>
                <a:schemeClr val="bg1"/>
              </a:solidFill>
            </a:endParaRPr>
          </a:p>
        </p:txBody>
      </p:sp>
      <p:sp>
        <p:nvSpPr>
          <p:cNvPr id="4" name="Content Placeholder 3"/>
          <p:cNvSpPr>
            <a:spLocks noGrp="1"/>
          </p:cNvSpPr>
          <p:nvPr>
            <p:ph idx="1"/>
          </p:nvPr>
        </p:nvSpPr>
        <p:spPr>
          <a:xfrm>
            <a:off x="457200" y="884237"/>
            <a:ext cx="8229600" cy="5364163"/>
          </a:xfrm>
        </p:spPr>
        <p:txBody>
          <a:bodyPr>
            <a:normAutofit fontScale="25000" lnSpcReduction="20000"/>
          </a:bodyPr>
          <a:lstStyle/>
          <a:p>
            <a:pPr>
              <a:spcBef>
                <a:spcPts val="1200"/>
              </a:spcBef>
            </a:pPr>
            <a:r>
              <a:rPr lang="en-US" sz="12800" dirty="0"/>
              <a:t>Determine the simulation scenarios your unit or program will use. </a:t>
            </a:r>
          </a:p>
          <a:p>
            <a:pPr>
              <a:spcBef>
                <a:spcPts val="1200"/>
              </a:spcBef>
            </a:pPr>
            <a:r>
              <a:rPr lang="en-US" sz="12800" dirty="0"/>
              <a:t>Sample simulation scenarios for the following topics are available through the Safety Program for Perinatal Care:</a:t>
            </a:r>
          </a:p>
          <a:p>
            <a:pPr marL="685800" indent="-285750">
              <a:spcBef>
                <a:spcPts val="400"/>
              </a:spcBef>
              <a:buFont typeface="Calibri" panose="020F0502020204030204" pitchFamily="34" charset="0"/>
              <a:buChar char="–"/>
            </a:pPr>
            <a:r>
              <a:rPr lang="en-US" sz="9600" dirty="0"/>
              <a:t>Postpartum hemorrhage</a:t>
            </a:r>
          </a:p>
          <a:p>
            <a:pPr marL="685800" indent="-285750">
              <a:spcBef>
                <a:spcPts val="400"/>
              </a:spcBef>
              <a:buFont typeface="Calibri" panose="020F0502020204030204" pitchFamily="34" charset="0"/>
              <a:buChar char="–"/>
            </a:pPr>
            <a:r>
              <a:rPr lang="en-US" sz="9600" dirty="0"/>
              <a:t>Shoulder dystocia</a:t>
            </a:r>
          </a:p>
          <a:p>
            <a:pPr marL="685800" indent="-285750">
              <a:spcBef>
                <a:spcPts val="400"/>
              </a:spcBef>
              <a:buFont typeface="Calibri" panose="020F0502020204030204" pitchFamily="34" charset="0"/>
              <a:buChar char="–"/>
            </a:pPr>
            <a:r>
              <a:rPr lang="en-US" sz="9600" dirty="0"/>
              <a:t>Umbilical cord prolapse</a:t>
            </a:r>
          </a:p>
          <a:p>
            <a:pPr marL="685800" indent="-285750">
              <a:spcBef>
                <a:spcPts val="400"/>
              </a:spcBef>
              <a:buFont typeface="Calibri" panose="020F0502020204030204" pitchFamily="34" charset="0"/>
              <a:buChar char="–"/>
            </a:pPr>
            <a:r>
              <a:rPr lang="en-US" sz="9600" dirty="0"/>
              <a:t>Uterine tachysystole</a:t>
            </a:r>
          </a:p>
          <a:p>
            <a:pPr marL="685800" indent="-285750">
              <a:spcBef>
                <a:spcPts val="400"/>
              </a:spcBef>
              <a:buFont typeface="Calibri" panose="020F0502020204030204" pitchFamily="34" charset="0"/>
              <a:buChar char="–"/>
            </a:pPr>
            <a:r>
              <a:rPr lang="en-US" sz="9600" dirty="0"/>
              <a:t>Antepartum hemorrhage</a:t>
            </a:r>
          </a:p>
          <a:p>
            <a:pPr marL="685800" indent="-285750">
              <a:spcBef>
                <a:spcPts val="400"/>
              </a:spcBef>
              <a:buFont typeface="Calibri" panose="020F0502020204030204" pitchFamily="34" charset="0"/>
              <a:buChar char="–"/>
            </a:pPr>
            <a:r>
              <a:rPr lang="en-US" sz="9600" dirty="0"/>
              <a:t>Preeclampsia/seizure</a:t>
            </a:r>
          </a:p>
          <a:p>
            <a:pPr marL="685800" indent="-285750">
              <a:spcBef>
                <a:spcPts val="400"/>
              </a:spcBef>
              <a:buFont typeface="Calibri" panose="020F0502020204030204" pitchFamily="34" charset="0"/>
              <a:buChar char="–"/>
            </a:pPr>
            <a:r>
              <a:rPr lang="en-US" sz="9600" dirty="0"/>
              <a:t>Severe abdominal pain/vaginal birth after cesarean</a:t>
            </a:r>
          </a:p>
          <a:p>
            <a:pPr marL="685800" indent="-285750">
              <a:spcBef>
                <a:spcPts val="400"/>
              </a:spcBef>
              <a:buFont typeface="Calibri" panose="020F0502020204030204" pitchFamily="34" charset="0"/>
              <a:buChar char="–"/>
            </a:pPr>
            <a:r>
              <a:rPr lang="en-US" sz="9600" dirty="0"/>
              <a:t>Postoperative cesarean section complication</a:t>
            </a:r>
          </a:p>
          <a:p>
            <a:pPr marL="685800" indent="-285750">
              <a:spcBef>
                <a:spcPts val="400"/>
              </a:spcBef>
              <a:buFont typeface="Calibri" panose="020F0502020204030204" pitchFamily="34" charset="0"/>
              <a:buChar char="–"/>
            </a:pPr>
            <a:r>
              <a:rPr lang="en-US" sz="9600" dirty="0"/>
              <a:t>Magnesium toxicity</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27</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959073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Simulation Scenarios</a:t>
            </a:r>
            <a:endParaRPr lang="en-US" sz="4000" baseline="30000" dirty="0">
              <a:solidFill>
                <a:schemeClr val="bg1"/>
              </a:solidFill>
            </a:endParaRPr>
          </a:p>
        </p:txBody>
      </p:sp>
      <p:sp>
        <p:nvSpPr>
          <p:cNvPr id="4" name="Content Placeholder 3"/>
          <p:cNvSpPr>
            <a:spLocks noGrp="1"/>
          </p:cNvSpPr>
          <p:nvPr>
            <p:ph idx="1"/>
          </p:nvPr>
        </p:nvSpPr>
        <p:spPr>
          <a:xfrm>
            <a:off x="457200" y="884237"/>
            <a:ext cx="8229600" cy="5364163"/>
          </a:xfrm>
        </p:spPr>
        <p:txBody>
          <a:bodyPr>
            <a:normAutofit fontScale="92500"/>
          </a:bodyPr>
          <a:lstStyle/>
          <a:p>
            <a:pPr>
              <a:spcBef>
                <a:spcPts val="1200"/>
              </a:spcBef>
            </a:pPr>
            <a:r>
              <a:rPr lang="en-US" dirty="0"/>
              <a:t>Other sample scenarios are available from professional organizations, perinatal quality and safety organizations, and commercial entities.</a:t>
            </a:r>
            <a:r>
              <a:rPr lang="en-US" baseline="30000" dirty="0"/>
              <a:t>12-14</a:t>
            </a:r>
            <a:r>
              <a:rPr lang="en-US" dirty="0"/>
              <a:t> </a:t>
            </a:r>
            <a:endParaRPr lang="en-US" dirty="0" smtClean="0"/>
          </a:p>
          <a:p>
            <a:r>
              <a:rPr lang="en-US" dirty="0" smtClean="0"/>
              <a:t>An accompanying </a:t>
            </a:r>
            <a:r>
              <a:rPr lang="en-US" dirty="0" smtClean="0"/>
              <a:t>video </a:t>
            </a:r>
            <a:r>
              <a:rPr lang="en-US" dirty="0"/>
              <a:t>offers an example of an in situ simulation, including the briefing and debriefing </a:t>
            </a:r>
            <a:r>
              <a:rPr lang="en-US" dirty="0" smtClean="0"/>
              <a:t>process</a:t>
            </a:r>
            <a:endParaRPr lang="en-US" u="sng" dirty="0"/>
          </a:p>
          <a:p>
            <a:pPr lvl="1"/>
            <a:r>
              <a:rPr lang="en-US" dirty="0" smtClean="0"/>
              <a:t>Link to video</a:t>
            </a:r>
            <a:r>
              <a:rPr lang="en-US" dirty="0" smtClean="0"/>
              <a:t>: </a:t>
            </a:r>
            <a:r>
              <a:rPr lang="en-US" u="sng" dirty="0">
                <a:hlinkClick r:id="rId3"/>
              </a:rPr>
              <a:t>https://youtu.be/UhIuGgZB60g</a:t>
            </a:r>
            <a:r>
              <a:rPr lang="en-US" dirty="0"/>
              <a:t> </a:t>
            </a:r>
          </a:p>
          <a:p>
            <a:pPr lvl="1"/>
            <a:r>
              <a:rPr lang="en-US" dirty="0" smtClean="0"/>
              <a:t>Also located in the AHRQ Toolkit for Improving </a:t>
            </a:r>
            <a:r>
              <a:rPr lang="en-US" dirty="0"/>
              <a:t>Perinatal Safety: </a:t>
            </a:r>
            <a:r>
              <a:rPr lang="en-US" dirty="0">
                <a:hlinkClick r:id="rId4"/>
              </a:rPr>
              <a:t>https</a:t>
            </a:r>
            <a:r>
              <a:rPr lang="en-US" dirty="0" smtClean="0">
                <a:hlinkClick r:id="rId4"/>
              </a:rPr>
              <a:t>://www.ahrq.gov/professionals/quality-patient-safety/hais/tools/perinatal-care/modules/situ.html</a:t>
            </a:r>
            <a:r>
              <a:rPr lang="en-US" dirty="0" smtClean="0"/>
              <a:t> </a:t>
            </a:r>
            <a:endParaRPr lang="en-US" dirty="0" smtClean="0"/>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28</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7619152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Equipment</a:t>
            </a: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pPr>
            <a:r>
              <a:rPr lang="en-US" dirty="0"/>
              <a:t>In situ</a:t>
            </a:r>
            <a:r>
              <a:rPr lang="en-US" i="1" dirty="0"/>
              <a:t> </a:t>
            </a:r>
            <a:r>
              <a:rPr lang="en-US" dirty="0"/>
              <a:t>simulations generally use the equipment of the clinical area in which the simulation takes place.</a:t>
            </a:r>
          </a:p>
          <a:p>
            <a:pPr>
              <a:spcBef>
                <a:spcPts val="1200"/>
              </a:spcBef>
            </a:pPr>
            <a:r>
              <a:rPr lang="en-US" dirty="0"/>
              <a:t>Some simulations may require a pelvic model or birthing simulator. </a:t>
            </a:r>
          </a:p>
          <a:p>
            <a:pPr>
              <a:spcBef>
                <a:spcPts val="1200"/>
              </a:spcBef>
            </a:pPr>
            <a:r>
              <a:rPr lang="en-US" dirty="0"/>
              <a:t>The use of standardized patients (“actors”) may replace simulators in many cases.</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29</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231870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Simulation Skill Development</a:t>
            </a:r>
            <a:r>
              <a:rPr lang="en-US" sz="4000" baseline="30000" dirty="0">
                <a:solidFill>
                  <a:schemeClr val="bg1"/>
                </a:solidFill>
              </a:rPr>
              <a:t>1</a:t>
            </a:r>
            <a:endParaRPr lang="en-US" sz="4000" dirty="0">
              <a:solidFill>
                <a:schemeClr val="bg1"/>
              </a:solidFill>
            </a:endParaRPr>
          </a:p>
        </p:txBody>
      </p:sp>
      <p:sp>
        <p:nvSpPr>
          <p:cNvPr id="4" name="Content Placeholder 3"/>
          <p:cNvSpPr>
            <a:spLocks noGrp="1"/>
          </p:cNvSpPr>
          <p:nvPr>
            <p:ph idx="1"/>
          </p:nvPr>
        </p:nvSpPr>
        <p:spPr>
          <a:xfrm>
            <a:off x="457200" y="884237"/>
            <a:ext cx="8229600" cy="5364163"/>
          </a:xfrm>
        </p:spPr>
        <p:txBody>
          <a:bodyPr>
            <a:normAutofit fontScale="85000" lnSpcReduction="10000"/>
          </a:bodyPr>
          <a:lstStyle/>
          <a:p>
            <a:pPr>
              <a:spcBef>
                <a:spcPts val="600"/>
              </a:spcBef>
            </a:pPr>
            <a:r>
              <a:rPr lang="en-US" sz="3800" dirty="0"/>
              <a:t>Technical skills related to clinical assessment or intervention</a:t>
            </a:r>
          </a:p>
          <a:p>
            <a:pPr lvl="1">
              <a:spcBef>
                <a:spcPts val="600"/>
              </a:spcBef>
            </a:pPr>
            <a:r>
              <a:rPr lang="en-US" dirty="0"/>
              <a:t>Cervical exams, physical maneuvers, surgical procedures</a:t>
            </a:r>
          </a:p>
          <a:p>
            <a:pPr lvl="1">
              <a:spcBef>
                <a:spcPts val="600"/>
              </a:spcBef>
            </a:pPr>
            <a:r>
              <a:rPr lang="en-US" dirty="0"/>
              <a:t>Appropriate clinical management of a specific condition</a:t>
            </a:r>
          </a:p>
          <a:p>
            <a:pPr lvl="1">
              <a:spcBef>
                <a:spcPts val="600"/>
              </a:spcBef>
            </a:pPr>
            <a:r>
              <a:rPr lang="en-US" dirty="0"/>
              <a:t>Effective organization and use of supplies and equipment</a:t>
            </a:r>
          </a:p>
          <a:p>
            <a:pPr>
              <a:spcBef>
                <a:spcPts val="1200"/>
              </a:spcBef>
            </a:pPr>
            <a:r>
              <a:rPr lang="en-US" sz="3800" dirty="0"/>
              <a:t>Teamwork and communication (four core TeamSTEPPS® skills)</a:t>
            </a:r>
          </a:p>
          <a:p>
            <a:pPr lvl="1">
              <a:spcBef>
                <a:spcPts val="600"/>
              </a:spcBef>
            </a:pPr>
            <a:r>
              <a:rPr lang="en-US" dirty="0"/>
              <a:t>Leadership</a:t>
            </a:r>
          </a:p>
          <a:p>
            <a:pPr lvl="1">
              <a:spcBef>
                <a:spcPts val="600"/>
              </a:spcBef>
            </a:pPr>
            <a:r>
              <a:rPr lang="en-US" dirty="0"/>
              <a:t>Communication</a:t>
            </a:r>
          </a:p>
          <a:p>
            <a:pPr lvl="1">
              <a:spcBef>
                <a:spcPts val="600"/>
              </a:spcBef>
            </a:pPr>
            <a:r>
              <a:rPr lang="en-US" dirty="0"/>
              <a:t>Mutual support</a:t>
            </a:r>
          </a:p>
          <a:p>
            <a:pPr lvl="1">
              <a:spcBef>
                <a:spcPts val="600"/>
              </a:spcBef>
            </a:pPr>
            <a:r>
              <a:rPr lang="en-US" dirty="0"/>
              <a:t>Situational awareness</a:t>
            </a:r>
          </a:p>
        </p:txBody>
      </p:sp>
      <p:sp>
        <p:nvSpPr>
          <p:cNvPr id="16"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7880126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Logistics</a:t>
            </a: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pPr>
            <a:r>
              <a:rPr lang="en-US" dirty="0"/>
              <a:t>Create a schedule for simulation trainings that aligns with the unit’s shared vision and staff participation criteria.</a:t>
            </a:r>
          </a:p>
          <a:p>
            <a:pPr>
              <a:spcBef>
                <a:spcPts val="1200"/>
              </a:spcBef>
            </a:pPr>
            <a:r>
              <a:rPr lang="en-US" dirty="0"/>
              <a:t>Plan for transportation of simulation equipment to/from unit.</a:t>
            </a:r>
          </a:p>
          <a:p>
            <a:pPr lvl="1">
              <a:spcBef>
                <a:spcPts val="1200"/>
              </a:spcBef>
            </a:pPr>
            <a:r>
              <a:rPr lang="en-US" dirty="0"/>
              <a:t>Store equipment in L&amp;D unit, if possible.</a:t>
            </a:r>
          </a:p>
          <a:p>
            <a:pPr lvl="1">
              <a:spcBef>
                <a:spcPts val="1200"/>
              </a:spcBef>
            </a:pPr>
            <a:r>
              <a:rPr lang="en-US" dirty="0"/>
              <a:t>Set aside time for transport, setup, and dismantling.</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30</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73521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Logistics</a:t>
            </a:r>
          </a:p>
        </p:txBody>
      </p:sp>
      <p:sp>
        <p:nvSpPr>
          <p:cNvPr id="4" name="Content Placeholder 3"/>
          <p:cNvSpPr>
            <a:spLocks noGrp="1"/>
          </p:cNvSpPr>
          <p:nvPr>
            <p:ph idx="1"/>
          </p:nvPr>
        </p:nvSpPr>
        <p:spPr>
          <a:xfrm>
            <a:off x="457200" y="884237"/>
            <a:ext cx="8229600" cy="5364163"/>
          </a:xfrm>
        </p:spPr>
        <p:txBody>
          <a:bodyPr>
            <a:normAutofit fontScale="92500" lnSpcReduction="20000"/>
          </a:bodyPr>
          <a:lstStyle/>
          <a:p>
            <a:pPr>
              <a:spcBef>
                <a:spcPts val="1200"/>
              </a:spcBef>
            </a:pPr>
            <a:r>
              <a:rPr lang="en-US" dirty="0"/>
              <a:t>Consider whether real or simulated medical supplies (e.g., drugs, blood) and equipment will be used.</a:t>
            </a:r>
          </a:p>
          <a:p>
            <a:pPr lvl="1">
              <a:spcBef>
                <a:spcPts val="1200"/>
              </a:spcBef>
            </a:pPr>
            <a:r>
              <a:rPr lang="en-US" dirty="0"/>
              <a:t>Use of real supplies—</a:t>
            </a:r>
          </a:p>
          <a:p>
            <a:pPr lvl="2">
              <a:spcBef>
                <a:spcPts val="1200"/>
              </a:spcBef>
            </a:pPr>
            <a:r>
              <a:rPr lang="en-US" dirty="0"/>
              <a:t>May prevent simulated drugs/medication/equipment from accidentally being used with real patients</a:t>
            </a:r>
          </a:p>
          <a:p>
            <a:pPr lvl="2">
              <a:spcBef>
                <a:spcPts val="1200"/>
              </a:spcBef>
            </a:pPr>
            <a:r>
              <a:rPr lang="en-US" dirty="0"/>
              <a:t>Is wasteful, particularly when supply shortages exist</a:t>
            </a:r>
          </a:p>
          <a:p>
            <a:pPr lvl="1">
              <a:spcBef>
                <a:spcPts val="1200"/>
              </a:spcBef>
            </a:pPr>
            <a:r>
              <a:rPr lang="en-US" dirty="0"/>
              <a:t>Use of simulated supplies—</a:t>
            </a:r>
          </a:p>
          <a:p>
            <a:pPr lvl="2">
              <a:spcBef>
                <a:spcPts val="1200"/>
              </a:spcBef>
            </a:pPr>
            <a:r>
              <a:rPr lang="en-US" dirty="0"/>
              <a:t>Requires vigilance to ensure supplies and equipment are clearly marked so will not mistakenly be used on actual patients</a:t>
            </a:r>
          </a:p>
          <a:p>
            <a:pPr lvl="2">
              <a:spcBef>
                <a:spcPts val="1200"/>
              </a:spcBef>
            </a:pPr>
            <a:r>
              <a:rPr lang="en-US" dirty="0"/>
              <a:t>Requires use of infection-control practices for reuse of simulation equipment</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31</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7506131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Conflicts With Patient Care</a:t>
            </a:r>
          </a:p>
        </p:txBody>
      </p:sp>
      <p:sp>
        <p:nvSpPr>
          <p:cNvPr id="3" name="Content Placeholder 2"/>
          <p:cNvSpPr>
            <a:spLocks noGrp="1"/>
          </p:cNvSpPr>
          <p:nvPr>
            <p:ph idx="1"/>
          </p:nvPr>
        </p:nvSpPr>
        <p:spPr>
          <a:xfrm>
            <a:off x="457200" y="884237"/>
            <a:ext cx="8229600" cy="5364163"/>
          </a:xfrm>
        </p:spPr>
        <p:txBody>
          <a:bodyPr>
            <a:normAutofit/>
          </a:bodyPr>
          <a:lstStyle/>
          <a:p>
            <a:pPr marL="0" indent="0">
              <a:spcBef>
                <a:spcPts val="1200"/>
              </a:spcBef>
              <a:buSzPct val="100000"/>
              <a:buNone/>
            </a:pPr>
            <a:r>
              <a:rPr lang="en-US" dirty="0"/>
              <a:t>Prospectively designate standards and limits for conducting simulations on the unit. </a:t>
            </a:r>
          </a:p>
          <a:p>
            <a:pPr lvl="1">
              <a:spcBef>
                <a:spcPts val="1200"/>
              </a:spcBef>
            </a:pPr>
            <a:r>
              <a:rPr lang="en-US" dirty="0"/>
              <a:t>Scheduled in situ</a:t>
            </a:r>
            <a:r>
              <a:rPr lang="en-US" i="1" dirty="0"/>
              <a:t> </a:t>
            </a:r>
            <a:r>
              <a:rPr lang="en-US" dirty="0"/>
              <a:t>simulations may be cancelled or end early because of competing patient care demands.</a:t>
            </a:r>
          </a:p>
          <a:p>
            <a:pPr lvl="1">
              <a:spcBef>
                <a:spcPts val="1200"/>
              </a:spcBef>
            </a:pPr>
            <a:r>
              <a:rPr lang="en-US" dirty="0"/>
              <a:t>A time limit may be imposed on simulations and debriefing to reduce impact on clinical care.</a:t>
            </a:r>
          </a:p>
        </p:txBody>
      </p:sp>
      <p:sp>
        <p:nvSpPr>
          <p:cNvPr id="5"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32</a:t>
            </a:fld>
            <a:endParaRPr lang="en-US" dirty="0"/>
          </a:p>
        </p:txBody>
      </p:sp>
      <p:sp>
        <p:nvSpPr>
          <p:cNvPr id="6" name="Date Placeholder 5"/>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8312854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Conflicts With Patient Care</a:t>
            </a:r>
          </a:p>
        </p:txBody>
      </p:sp>
      <p:sp>
        <p:nvSpPr>
          <p:cNvPr id="3" name="Content Placeholder 2"/>
          <p:cNvSpPr>
            <a:spLocks noGrp="1"/>
          </p:cNvSpPr>
          <p:nvPr>
            <p:ph idx="1"/>
          </p:nvPr>
        </p:nvSpPr>
        <p:spPr>
          <a:xfrm>
            <a:off x="457200" y="884237"/>
            <a:ext cx="8229600" cy="5364163"/>
          </a:xfrm>
        </p:spPr>
        <p:txBody>
          <a:bodyPr>
            <a:normAutofit/>
          </a:bodyPr>
          <a:lstStyle/>
          <a:p>
            <a:pPr marL="52388" lvl="1" indent="0">
              <a:spcBef>
                <a:spcPts val="1200"/>
              </a:spcBef>
              <a:buNone/>
            </a:pPr>
            <a:r>
              <a:rPr lang="en-US" sz="3200" dirty="0"/>
              <a:t>Prospectively designate standards and limits for conducting simulations on the unit. </a:t>
            </a:r>
          </a:p>
          <a:p>
            <a:pPr lvl="1">
              <a:spcBef>
                <a:spcPts val="1200"/>
              </a:spcBef>
            </a:pPr>
            <a:r>
              <a:rPr lang="en-US" dirty="0"/>
              <a:t>Discussions with your hospital’s patient advocacy groups, if possible, may be beneficial.</a:t>
            </a:r>
          </a:p>
          <a:p>
            <a:pPr lvl="2">
              <a:spcBef>
                <a:spcPts val="1200"/>
              </a:spcBef>
            </a:pPr>
            <a:r>
              <a:rPr lang="en-US" dirty="0"/>
              <a:t>A Hospital Medical Center reported support from its family advocate group because benefits of simulation training outweighed disadvantages.</a:t>
            </a:r>
            <a:r>
              <a:rPr lang="en-US" baseline="30000" dirty="0"/>
              <a:t>3</a:t>
            </a:r>
            <a:r>
              <a:rPr lang="en-US" dirty="0"/>
              <a:t> </a:t>
            </a:r>
          </a:p>
        </p:txBody>
      </p:sp>
      <p:sp>
        <p:nvSpPr>
          <p:cNvPr id="5"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33</a:t>
            </a:fld>
            <a:endParaRPr lang="en-US" dirty="0"/>
          </a:p>
        </p:txBody>
      </p:sp>
      <p:sp>
        <p:nvSpPr>
          <p:cNvPr id="6" name="Date Placeholder 5"/>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4948802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133600"/>
            <a:ext cx="8229600" cy="685800"/>
          </a:xfrm>
        </p:spPr>
        <p:txBody>
          <a:bodyPr>
            <a:normAutofit fontScale="90000"/>
          </a:bodyPr>
          <a:lstStyle/>
          <a:p>
            <a:r>
              <a:rPr lang="en-US" b="1" dirty="0" smtClean="0">
                <a:solidFill>
                  <a:srgbClr val="0098AA"/>
                </a:solidFill>
              </a:rPr>
              <a:t>Evaluation</a:t>
            </a:r>
            <a:endParaRPr lang="en-US" b="1" dirty="0">
              <a:solidFill>
                <a:srgbClr val="0098AA"/>
              </a:solidFill>
            </a:endParaRP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34</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448058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Data for Evaluation</a:t>
            </a:r>
          </a:p>
        </p:txBody>
      </p:sp>
      <p:sp>
        <p:nvSpPr>
          <p:cNvPr id="4" name="Content Placeholder 3"/>
          <p:cNvSpPr>
            <a:spLocks noGrp="1"/>
          </p:cNvSpPr>
          <p:nvPr>
            <p:ph idx="1"/>
          </p:nvPr>
        </p:nvSpPr>
        <p:spPr>
          <a:xfrm>
            <a:off x="457200" y="884237"/>
            <a:ext cx="8229600" cy="5364163"/>
          </a:xfrm>
        </p:spPr>
        <p:txBody>
          <a:bodyPr>
            <a:normAutofit lnSpcReduction="10000"/>
          </a:bodyPr>
          <a:lstStyle/>
          <a:p>
            <a:pPr marL="0" indent="0">
              <a:spcBef>
                <a:spcPts val="600"/>
              </a:spcBef>
              <a:buNone/>
            </a:pPr>
            <a:r>
              <a:rPr lang="en-US" dirty="0"/>
              <a:t>A successful in situ</a:t>
            </a:r>
            <a:r>
              <a:rPr lang="en-US" i="1" dirty="0"/>
              <a:t> </a:t>
            </a:r>
            <a:r>
              <a:rPr lang="en-US" dirty="0"/>
              <a:t>simulation training program requires evaluation and continuous improvement.</a:t>
            </a:r>
            <a:r>
              <a:rPr lang="en-US" baseline="30000" dirty="0"/>
              <a:t>11</a:t>
            </a:r>
          </a:p>
          <a:p>
            <a:pPr>
              <a:spcBef>
                <a:spcPts val="600"/>
              </a:spcBef>
            </a:pPr>
            <a:r>
              <a:rPr lang="en-US" dirty="0"/>
              <a:t>Consider using  data from “safety culture” surveys.</a:t>
            </a:r>
          </a:p>
          <a:p>
            <a:pPr>
              <a:spcBef>
                <a:spcPts val="600"/>
              </a:spcBef>
            </a:pPr>
            <a:r>
              <a:rPr lang="en-US" dirty="0"/>
              <a:t>Collect participant evaluation forms.</a:t>
            </a:r>
          </a:p>
          <a:p>
            <a:pPr>
              <a:spcBef>
                <a:spcPts val="600"/>
              </a:spcBef>
            </a:pPr>
            <a:r>
              <a:rPr lang="en-US" dirty="0"/>
              <a:t>Collect qualitative feedback from staff participants who have participated in simulations.</a:t>
            </a:r>
          </a:p>
          <a:p>
            <a:pPr>
              <a:spcBef>
                <a:spcPts val="600"/>
              </a:spcBef>
            </a:pPr>
            <a:r>
              <a:rPr lang="en-US" dirty="0"/>
              <a:t>Use other measures to track the impact of the simulation program.</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35</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673714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Designing Measures: Clarify Purpose</a:t>
            </a:r>
            <a:r>
              <a:rPr lang="en-US" baseline="30000" dirty="0">
                <a:solidFill>
                  <a:schemeClr val="bg1"/>
                </a:solidFill>
              </a:rPr>
              <a:t>1</a:t>
            </a:r>
            <a:endParaRPr lang="en-US" dirty="0">
              <a:solidFill>
                <a:schemeClr val="bg1"/>
              </a:solidFill>
            </a:endParaRP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pPr>
            <a:r>
              <a:rPr lang="en-US" dirty="0"/>
              <a:t>Diagnose root causes of performance deficiencies</a:t>
            </a:r>
          </a:p>
          <a:p>
            <a:pPr lvl="1">
              <a:spcBef>
                <a:spcPts val="1200"/>
              </a:spcBef>
            </a:pPr>
            <a:r>
              <a:rPr lang="en-US" dirty="0"/>
              <a:t>Identify specific weaknesses, such as poor “SBAR"  </a:t>
            </a:r>
          </a:p>
          <a:p>
            <a:pPr>
              <a:spcBef>
                <a:spcPts val="1200"/>
              </a:spcBef>
            </a:pPr>
            <a:r>
              <a:rPr lang="en-US" dirty="0"/>
              <a:t>Provide feedback</a:t>
            </a:r>
          </a:p>
          <a:p>
            <a:pPr lvl="1">
              <a:spcBef>
                <a:spcPts val="1200"/>
              </a:spcBef>
            </a:pPr>
            <a:r>
              <a:rPr lang="en-US" dirty="0"/>
              <a:t>Relay information regarding strengths and weaknesses as a remediation plan</a:t>
            </a:r>
          </a:p>
          <a:p>
            <a:pPr>
              <a:spcBef>
                <a:spcPts val="1200"/>
              </a:spcBef>
            </a:pPr>
            <a:r>
              <a:rPr lang="en-US" dirty="0"/>
              <a:t>Conduct assessment</a:t>
            </a:r>
          </a:p>
          <a:p>
            <a:pPr lvl="1">
              <a:spcBef>
                <a:spcPts val="1200"/>
              </a:spcBef>
            </a:pPr>
            <a:r>
              <a:rPr lang="en-US" dirty="0"/>
              <a:t>Evaluate the level of proficiency or readiness</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36</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755839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rPr>
              <a:t>Designing Measures: What To Measure</a:t>
            </a:r>
            <a:r>
              <a:rPr lang="en-US" sz="3600" baseline="30000" dirty="0">
                <a:solidFill>
                  <a:schemeClr val="bg1"/>
                </a:solidFill>
              </a:rPr>
              <a:t>1</a:t>
            </a:r>
            <a:endParaRPr lang="en-US" sz="3600" dirty="0">
              <a:solidFill>
                <a:schemeClr val="bg1"/>
              </a:solidFill>
            </a:endParaRPr>
          </a:p>
        </p:txBody>
      </p:sp>
      <p:sp>
        <p:nvSpPr>
          <p:cNvPr id="4" name="Content Placeholder 3"/>
          <p:cNvSpPr>
            <a:spLocks noGrp="1"/>
          </p:cNvSpPr>
          <p:nvPr>
            <p:ph idx="1"/>
          </p:nvPr>
        </p:nvSpPr>
        <p:spPr>
          <a:xfrm>
            <a:off x="457200" y="884237"/>
            <a:ext cx="8229600" cy="5364163"/>
          </a:xfrm>
        </p:spPr>
        <p:txBody>
          <a:bodyPr>
            <a:normAutofit/>
          </a:bodyPr>
          <a:lstStyle/>
          <a:p>
            <a:r>
              <a:rPr lang="en-US" dirty="0"/>
              <a:t>Outcomes (Measures of Effectiveness)</a:t>
            </a:r>
          </a:p>
          <a:p>
            <a:pPr lvl="1"/>
            <a:r>
              <a:rPr lang="en-US" dirty="0"/>
              <a:t>Provide an indication of the extent to which the outcome of the task was successful.</a:t>
            </a:r>
          </a:p>
          <a:p>
            <a:pPr lvl="2"/>
            <a:r>
              <a:rPr lang="en-US" b="1" dirty="0"/>
              <a:t>Accuracy</a:t>
            </a:r>
            <a:r>
              <a:rPr lang="en-US" dirty="0"/>
              <a:t>: Precision of performance (e.g., correct diagnosis, appropriate treatment)</a:t>
            </a:r>
          </a:p>
          <a:p>
            <a:pPr lvl="2"/>
            <a:r>
              <a:rPr lang="en-US" b="1" dirty="0"/>
              <a:t>Timeliness</a:t>
            </a:r>
            <a:r>
              <a:rPr lang="en-US" dirty="0"/>
              <a:t>: How long? (e.g., time to incision, time to transfusion)</a:t>
            </a:r>
          </a:p>
          <a:p>
            <a:pPr lvl="2"/>
            <a:r>
              <a:rPr lang="en-US" b="1" dirty="0"/>
              <a:t>Productivity</a:t>
            </a:r>
            <a:r>
              <a:rPr lang="en-US" dirty="0"/>
              <a:t>: How much? (e.g., patient volume in L&amp;D)</a:t>
            </a:r>
          </a:p>
          <a:p>
            <a:pPr lvl="2"/>
            <a:r>
              <a:rPr lang="en-US" b="1" dirty="0"/>
              <a:t>Efficiency</a:t>
            </a:r>
            <a:r>
              <a:rPr lang="en-US" dirty="0"/>
              <a:t>: Ratio of resources required versus used (e.g., operating room supplies</a:t>
            </a:r>
            <a:r>
              <a:rPr lang="en-US" sz="1900" dirty="0"/>
              <a:t>)</a:t>
            </a:r>
            <a:endParaRPr lang="en-US" sz="1600" dirty="0"/>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37</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751288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chemeClr val="bg1"/>
                </a:solidFill>
              </a:rPr>
              <a:t>Designing Measures: What To Measure</a:t>
            </a:r>
            <a:r>
              <a:rPr lang="en-US" sz="3600" baseline="30000" dirty="0">
                <a:solidFill>
                  <a:schemeClr val="bg1"/>
                </a:solidFill>
              </a:rPr>
              <a:t>1</a:t>
            </a:r>
            <a:endParaRPr lang="en-US" sz="3600" dirty="0">
              <a:solidFill>
                <a:schemeClr val="bg1"/>
              </a:solidFill>
            </a:endParaRPr>
          </a:p>
        </p:txBody>
      </p:sp>
      <p:sp>
        <p:nvSpPr>
          <p:cNvPr id="4" name="Content Placeholder 3"/>
          <p:cNvSpPr>
            <a:spLocks noGrp="1"/>
          </p:cNvSpPr>
          <p:nvPr>
            <p:ph idx="1"/>
          </p:nvPr>
        </p:nvSpPr>
        <p:spPr>
          <a:xfrm>
            <a:off x="457200" y="884237"/>
            <a:ext cx="8229600" cy="5364163"/>
          </a:xfrm>
        </p:spPr>
        <p:txBody>
          <a:bodyPr>
            <a:normAutofit fontScale="92500" lnSpcReduction="20000"/>
          </a:bodyPr>
          <a:lstStyle/>
          <a:p>
            <a:pPr>
              <a:lnSpc>
                <a:spcPct val="110000"/>
              </a:lnSpc>
            </a:pPr>
            <a:r>
              <a:rPr lang="en-US" sz="3500" dirty="0"/>
              <a:t>Processes (Measures of Performance)</a:t>
            </a:r>
          </a:p>
          <a:p>
            <a:pPr lvl="1">
              <a:lnSpc>
                <a:spcPct val="110000"/>
              </a:lnSpc>
            </a:pPr>
            <a:r>
              <a:rPr lang="en-US" sz="3000" dirty="0"/>
              <a:t>Explain how and why certain outcomes may have happened — “Was the decision made right (correctly)?” versus “Was the right decision made?”</a:t>
            </a:r>
          </a:p>
          <a:p>
            <a:pPr lvl="1">
              <a:lnSpc>
                <a:spcPct val="110000"/>
              </a:lnSpc>
            </a:pPr>
            <a:r>
              <a:rPr lang="en-US" sz="3000" dirty="0"/>
              <a:t>Important when diagnosing root causes of performance deficiencies and providing feedback or follow-on training</a:t>
            </a:r>
          </a:p>
          <a:p>
            <a:pPr lvl="1">
              <a:lnSpc>
                <a:spcPct val="110000"/>
              </a:lnSpc>
            </a:pPr>
            <a:r>
              <a:rPr lang="en-US" dirty="0"/>
              <a:t>Types of process</a:t>
            </a:r>
          </a:p>
          <a:p>
            <a:pPr lvl="2">
              <a:lnSpc>
                <a:spcPct val="110000"/>
              </a:lnSpc>
            </a:pPr>
            <a:r>
              <a:rPr lang="en-US" dirty="0"/>
              <a:t>Procedural: Task work </a:t>
            </a:r>
          </a:p>
          <a:p>
            <a:pPr lvl="2">
              <a:lnSpc>
                <a:spcPct val="110000"/>
              </a:lnSpc>
            </a:pPr>
            <a:r>
              <a:rPr lang="en-US" dirty="0"/>
              <a:t>Nonprocedural: Task work </a:t>
            </a:r>
          </a:p>
          <a:p>
            <a:pPr lvl="2">
              <a:lnSpc>
                <a:spcPct val="110000"/>
              </a:lnSpc>
            </a:pPr>
            <a:r>
              <a:rPr lang="en-US" dirty="0"/>
              <a:t>Teamwork</a:t>
            </a:r>
            <a:endParaRPr lang="en-US" sz="1600" dirty="0"/>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38</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6167859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Unit Next Steps</a:t>
            </a:r>
          </a:p>
        </p:txBody>
      </p:sp>
      <p:sp>
        <p:nvSpPr>
          <p:cNvPr id="4" name="Content Placeholder 3"/>
          <p:cNvSpPr>
            <a:spLocks noGrp="1"/>
          </p:cNvSpPr>
          <p:nvPr>
            <p:ph idx="1"/>
          </p:nvPr>
        </p:nvSpPr>
        <p:spPr>
          <a:xfrm>
            <a:off x="457200" y="884237"/>
            <a:ext cx="8229600" cy="5364163"/>
          </a:xfrm>
        </p:spPr>
        <p:txBody>
          <a:bodyPr>
            <a:normAutofit lnSpcReduction="10000"/>
          </a:bodyPr>
          <a:lstStyle/>
          <a:p>
            <a:pPr>
              <a:spcBef>
                <a:spcPts val="1200"/>
              </a:spcBef>
            </a:pPr>
            <a:r>
              <a:rPr lang="en-US" dirty="0">
                <a:solidFill>
                  <a:prstClr val="black"/>
                </a:solidFill>
              </a:rPr>
              <a:t>Obtain support from leadership for establishing a program of in situ</a:t>
            </a:r>
            <a:r>
              <a:rPr lang="en-US" i="1" dirty="0">
                <a:solidFill>
                  <a:prstClr val="black"/>
                </a:solidFill>
              </a:rPr>
              <a:t> </a:t>
            </a:r>
            <a:r>
              <a:rPr lang="en-US" dirty="0">
                <a:solidFill>
                  <a:prstClr val="black"/>
                </a:solidFill>
              </a:rPr>
              <a:t>simulation training.</a:t>
            </a:r>
          </a:p>
          <a:p>
            <a:pPr>
              <a:spcBef>
                <a:spcPts val="1200"/>
              </a:spcBef>
            </a:pPr>
            <a:r>
              <a:rPr lang="en-US" dirty="0">
                <a:solidFill>
                  <a:prstClr val="black"/>
                </a:solidFill>
              </a:rPr>
              <a:t>Build foundation needed for simulation with TeamSTEPPS teamwork training.</a:t>
            </a:r>
          </a:p>
          <a:p>
            <a:pPr>
              <a:spcBef>
                <a:spcPts val="1200"/>
              </a:spcBef>
            </a:pPr>
            <a:r>
              <a:rPr lang="en-US" dirty="0">
                <a:solidFill>
                  <a:prstClr val="black"/>
                </a:solidFill>
              </a:rPr>
              <a:t>Develop participation criteria, choose scenarios, plan  logistics, and secure equipment. </a:t>
            </a:r>
          </a:p>
          <a:p>
            <a:pPr lvl="0">
              <a:spcBef>
                <a:spcPts val="1200"/>
              </a:spcBef>
            </a:pPr>
            <a:r>
              <a:rPr lang="en-US" dirty="0">
                <a:solidFill>
                  <a:prstClr val="black"/>
                </a:solidFill>
              </a:rPr>
              <a:t>Pilot-test program on a small scale prior to widespread unit implementation.</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39</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226106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In Situ Simulation Defined</a:t>
            </a:r>
            <a:r>
              <a:rPr lang="en-US" sz="4000" baseline="30000" dirty="0">
                <a:solidFill>
                  <a:schemeClr val="bg1"/>
                </a:solidFill>
              </a:rPr>
              <a:t>1,2,3,4</a:t>
            </a:r>
            <a:endParaRPr lang="en-US" sz="4000" dirty="0">
              <a:solidFill>
                <a:schemeClr val="bg1"/>
              </a:solidFill>
            </a:endParaRPr>
          </a:p>
        </p:txBody>
      </p:sp>
      <p:sp>
        <p:nvSpPr>
          <p:cNvPr id="4" name="Content Placeholder 3"/>
          <p:cNvSpPr>
            <a:spLocks noGrp="1"/>
          </p:cNvSpPr>
          <p:nvPr>
            <p:ph idx="1"/>
          </p:nvPr>
        </p:nvSpPr>
        <p:spPr>
          <a:xfrm>
            <a:off x="457200" y="884237"/>
            <a:ext cx="8229600" cy="5364163"/>
          </a:xfrm>
        </p:spPr>
        <p:txBody>
          <a:bodyPr>
            <a:normAutofit lnSpcReduction="10000"/>
          </a:bodyPr>
          <a:lstStyle/>
          <a:p>
            <a:pPr>
              <a:spcBef>
                <a:spcPts val="1200"/>
              </a:spcBef>
            </a:pPr>
            <a:r>
              <a:rPr lang="en-US" dirty="0">
                <a:cs typeface="Arial" pitchFamily="34" charset="0"/>
              </a:rPr>
              <a:t>In situ simulations are physically integrated into the usual clinical environment, allowing for practice in one's own hospital setting with familiar resources and equipment.</a:t>
            </a:r>
          </a:p>
          <a:p>
            <a:pPr lvl="1">
              <a:spcBef>
                <a:spcPts val="1200"/>
              </a:spcBef>
            </a:pPr>
            <a:r>
              <a:rPr lang="en-US" dirty="0">
                <a:solidFill>
                  <a:prstClr val="black"/>
                </a:solidFill>
              </a:rPr>
              <a:t>Each person involved performs his or her own role as if the scenario were real.</a:t>
            </a:r>
          </a:p>
          <a:p>
            <a:pPr lvl="1">
              <a:spcBef>
                <a:spcPts val="1200"/>
              </a:spcBef>
            </a:pPr>
            <a:r>
              <a:rPr lang="en-US" dirty="0"/>
              <a:t>All disciplines participate, including support personnel (lab, pharmacy, etc.).</a:t>
            </a:r>
          </a:p>
          <a:p>
            <a:pPr lvl="0">
              <a:spcBef>
                <a:spcPts val="1200"/>
              </a:spcBef>
            </a:pPr>
            <a:r>
              <a:rPr lang="en-US" dirty="0">
                <a:solidFill>
                  <a:prstClr val="black"/>
                </a:solidFill>
              </a:rPr>
              <a:t>In situ simulation complements simulation training conducted in a dedicated simulation center.</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4</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21484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References</a:t>
            </a:r>
          </a:p>
        </p:txBody>
      </p:sp>
      <p:sp>
        <p:nvSpPr>
          <p:cNvPr id="4" name="Content Placeholder 3"/>
          <p:cNvSpPr>
            <a:spLocks noGrp="1"/>
          </p:cNvSpPr>
          <p:nvPr>
            <p:ph sz="quarter" idx="4294967295"/>
          </p:nvPr>
        </p:nvSpPr>
        <p:spPr>
          <a:xfrm>
            <a:off x="462516" y="900112"/>
            <a:ext cx="8229600" cy="5592763"/>
          </a:xfrm>
        </p:spPr>
        <p:txBody>
          <a:bodyPr>
            <a:noAutofit/>
          </a:bodyPr>
          <a:lstStyle/>
          <a:p>
            <a:pPr>
              <a:spcBef>
                <a:spcPts val="400"/>
              </a:spcBef>
              <a:buFont typeface="+mj-lt"/>
              <a:buAutoNum type="arabicPeriod"/>
            </a:pPr>
            <a:r>
              <a:rPr lang="en-US" sz="1600" dirty="0">
                <a:ea typeface="Times New Roman"/>
                <a:cs typeface="Arial" pitchFamily="34" charset="0"/>
              </a:rPr>
              <a:t>Agency for Healthcare Research and Quality. Using Simulation in TeamSTEPPS Training: Classroom Slides. Rockville, MD: AHRQ; October 2014.</a:t>
            </a:r>
            <a:r>
              <a:rPr lang="en-US" sz="1600" dirty="0"/>
              <a:t> </a:t>
            </a:r>
            <a:r>
              <a:rPr lang="en-US" sz="1600" dirty="0">
                <a:hlinkClick r:id="rId3"/>
              </a:rPr>
              <a:t>http://www.ahrq.gov/professionals/education/curriculum-tools/teamstepps/simulation/simulationslides/simslides.html</a:t>
            </a:r>
            <a:r>
              <a:rPr lang="en-US" sz="1600" dirty="0">
                <a:ea typeface="Times New Roman"/>
                <a:cs typeface="Arial" pitchFamily="34" charset="0"/>
              </a:rPr>
              <a:t>.</a:t>
            </a:r>
          </a:p>
          <a:p>
            <a:pPr>
              <a:spcBef>
                <a:spcPts val="400"/>
              </a:spcBef>
              <a:buFont typeface="+mj-lt"/>
              <a:buAutoNum type="arabicPeriod"/>
            </a:pPr>
            <a:r>
              <a:rPr lang="en-US" sz="1600" dirty="0">
                <a:cs typeface="Arial" pitchFamily="34" charset="0"/>
              </a:rPr>
              <a:t>Casper L. Simulations and Drills. In: CMQCC Obstetric Hemorrhage Toolkit: Obstetric Hemorrhage Care Guidelines and Compendium of Best Practices. Jan 2010.</a:t>
            </a:r>
          </a:p>
          <a:p>
            <a:pPr>
              <a:spcBef>
                <a:spcPts val="400"/>
              </a:spcBef>
              <a:buFont typeface="+mj-lt"/>
              <a:buAutoNum type="arabicPeriod"/>
            </a:pPr>
            <a:r>
              <a:rPr lang="en-US" sz="1600" dirty="0">
                <a:ea typeface="Times New Roman"/>
                <a:cs typeface="Arial" pitchFamily="34" charset="0"/>
              </a:rPr>
              <a:t>Patterson MD, Blike GT, Nadkarni  VM. In situ simulation: challenges and results. In: Henriksen K, Battles JB, Keyes MA, Grady ML, eds. Advances in Patient Safety: New Directions and Alternative Approaches (Vol. 3: Performance and Tools). Rockville, MD: Agency for Healthcare Research and Quality; August 2008.</a:t>
            </a:r>
          </a:p>
          <a:p>
            <a:pPr>
              <a:spcBef>
                <a:spcPts val="400"/>
              </a:spcBef>
              <a:buFont typeface="+mj-lt"/>
              <a:buAutoNum type="arabicPeriod"/>
            </a:pPr>
            <a:r>
              <a:rPr lang="en-US" sz="1600" dirty="0">
                <a:cs typeface="Arial" pitchFamily="34" charset="0"/>
              </a:rPr>
              <a:t>Deering S, Johnston LC, Colacchio K. Multidisciplinary teamwork and communication training. Seminars in Perinatology. April 2011;35(2):89-96. PMID: 21440817.</a:t>
            </a:r>
          </a:p>
          <a:p>
            <a:pPr>
              <a:spcBef>
                <a:spcPts val="400"/>
              </a:spcBef>
              <a:buFont typeface="+mj-lt"/>
              <a:buAutoNum type="arabicPeriod"/>
            </a:pPr>
            <a:r>
              <a:rPr lang="en-US" sz="1600" dirty="0">
                <a:cs typeface="Arial" pitchFamily="34" charset="0"/>
              </a:rPr>
              <a:t>Riley W, Davis S, Miller K, Hansen H, Sainfort F, Sweet R. Didactic and simulation nontechnical skills team training to improve perinatal patient outcomes in a community hospital. Jt Comm J Qual Patient Saf. 2011 Aug;37(8):357-64. PMID: 21874971.</a:t>
            </a:r>
          </a:p>
          <a:p>
            <a:pPr>
              <a:spcBef>
                <a:spcPts val="400"/>
              </a:spcBef>
              <a:buFont typeface="+mj-lt"/>
              <a:buAutoNum type="arabicPeriod"/>
            </a:pPr>
            <a:r>
              <a:rPr lang="en-US" sz="1600" dirty="0">
                <a:cs typeface="Arial" pitchFamily="34" charset="0"/>
              </a:rPr>
              <a:t>Riley W, Davis S, Miller KM, Hansen H, Sweet RM. Detecting breaches in defensive barriers using in situ simulation for obstetric emergencies. Qual Saf Health Care. 2010 Oct;19 Suppl 3:i53-6. PMID: 20724391.</a:t>
            </a:r>
          </a:p>
          <a:p>
            <a:pPr>
              <a:spcBef>
                <a:spcPts val="400"/>
              </a:spcBef>
              <a:buFont typeface="+mj-lt"/>
              <a:buAutoNum type="arabicPeriod"/>
            </a:pPr>
            <a:r>
              <a:rPr lang="en-US" sz="1600" dirty="0">
                <a:cs typeface="Arial" pitchFamily="34" charset="0"/>
              </a:rPr>
              <a:t>Riley W, Davis SE, Miller KK, McCullough M. A model for developing high-reliability teams. J Nurs Manag. 2010 Jul;18(5):556-63. PMID: 20636504.</a:t>
            </a:r>
          </a:p>
        </p:txBody>
      </p:sp>
      <p:sp>
        <p:nvSpPr>
          <p:cNvPr id="8"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40</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0152080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fontScale="90000"/>
          </a:bodyPr>
          <a:lstStyle/>
          <a:p>
            <a:r>
              <a:rPr lang="en-US" dirty="0">
                <a:solidFill>
                  <a:schemeClr val="bg1"/>
                </a:solidFill>
              </a:rPr>
              <a:t>References</a:t>
            </a:r>
          </a:p>
        </p:txBody>
      </p:sp>
      <p:sp>
        <p:nvSpPr>
          <p:cNvPr id="3" name="Content Placeholder 2"/>
          <p:cNvSpPr>
            <a:spLocks noGrp="1"/>
          </p:cNvSpPr>
          <p:nvPr>
            <p:ph sz="quarter" idx="4294967295"/>
          </p:nvPr>
        </p:nvSpPr>
        <p:spPr>
          <a:xfrm>
            <a:off x="533400" y="990600"/>
            <a:ext cx="8153400" cy="4800600"/>
          </a:xfrm>
        </p:spPr>
        <p:txBody>
          <a:bodyPr>
            <a:noAutofit/>
          </a:bodyPr>
          <a:lstStyle/>
          <a:p>
            <a:pPr>
              <a:spcBef>
                <a:spcPts val="400"/>
              </a:spcBef>
              <a:buFont typeface="+mj-lt"/>
              <a:buAutoNum type="arabicPeriod" startAt="8"/>
            </a:pPr>
            <a:r>
              <a:rPr lang="en-US" sz="1400" dirty="0">
                <a:cs typeface="Arial" pitchFamily="34" charset="0"/>
              </a:rPr>
              <a:t>Draycott TJ, Crofts JF, Ash JP, et al. Improving neonatal outcome through practical shoulder dystocia training. Obstet Gynecol. July 2008;112(1):14-20. PMID: 18591302.</a:t>
            </a:r>
          </a:p>
          <a:p>
            <a:pPr>
              <a:spcBef>
                <a:spcPts val="400"/>
              </a:spcBef>
              <a:buFont typeface="+mj-lt"/>
              <a:buAutoNum type="arabicPeriod" startAt="8"/>
            </a:pPr>
            <a:r>
              <a:rPr lang="en-US" sz="1400" dirty="0">
                <a:ea typeface="Times New Roman"/>
                <a:cs typeface="Arial" pitchFamily="34" charset="0"/>
              </a:rPr>
              <a:t>Phipps MG, Lindquist DG, McConaughey E, et al. Outcomes from a labor and delivery team training program with simulation component. Am J Obstet Gynecol. Jan 2012;206(1):3-9. PMID: 21840493.</a:t>
            </a:r>
            <a:endParaRPr lang="en-US" sz="1400" dirty="0">
              <a:cs typeface="Arial" pitchFamily="34" charset="0"/>
            </a:endParaRPr>
          </a:p>
          <a:p>
            <a:pPr lvl="0">
              <a:spcBef>
                <a:spcPts val="600"/>
              </a:spcBef>
              <a:buFont typeface="+mj-lt"/>
              <a:buAutoNum type="arabicPeriod" startAt="10"/>
            </a:pPr>
            <a:r>
              <a:rPr lang="en-US" sz="1400" dirty="0">
                <a:solidFill>
                  <a:prstClr val="black"/>
                </a:solidFill>
                <a:cs typeface="Arial" pitchFamily="34" charset="0"/>
              </a:rPr>
              <a:t>Ellis D, Crofts JF, Hunt LP, et al. Hospital, simulation center, and teamwork training for eclampsia management: a randomized controlled trial. Obstet Gynecol. March 2008;111(3):723-31. PMID: 18310377.</a:t>
            </a:r>
          </a:p>
          <a:p>
            <a:pPr>
              <a:spcBef>
                <a:spcPts val="600"/>
              </a:spcBef>
              <a:buFont typeface="+mj-lt"/>
              <a:buAutoNum type="arabicPeriod" startAt="10"/>
            </a:pPr>
            <a:r>
              <a:rPr lang="en-US" sz="1400" dirty="0">
                <a:ea typeface="Times New Roman"/>
                <a:cs typeface="Arial" pitchFamily="34" charset="0"/>
              </a:rPr>
              <a:t>Miller KK, Riley W, Davis S, Hansen, HE. In situ simulation: a method of experiential learning to promote safety and team behavior. J Perinat Neonat Nurs. 2008;22(2):105-13. PMID: 18496069.</a:t>
            </a:r>
          </a:p>
          <a:p>
            <a:pPr>
              <a:lnSpc>
                <a:spcPct val="110000"/>
              </a:lnSpc>
              <a:spcBef>
                <a:spcPts val="600"/>
              </a:spcBef>
              <a:buFont typeface="+mj-lt"/>
              <a:buAutoNum type="arabicPeriod" startAt="12"/>
            </a:pPr>
            <a:r>
              <a:rPr lang="en-US" sz="1400" dirty="0">
                <a:cs typeface="Arial" panose="020B0604020202020204" pitchFamily="34" charset="0"/>
              </a:rPr>
              <a:t>Wisconsin Association for Perinatal Care. Postpartum Hemorrhage: Resources. </a:t>
            </a:r>
            <a:r>
              <a:rPr lang="en-US" sz="1400" u="sng" dirty="0">
                <a:hlinkClick r:id="rId2"/>
              </a:rPr>
              <a:t>https://www.perinatalweb.org/major-initiatives/postpartum-hemorrhage/resources</a:t>
            </a:r>
            <a:r>
              <a:rPr lang="en-US" sz="1400" dirty="0">
                <a:cs typeface="Arial" panose="020B0604020202020204" pitchFamily="34" charset="0"/>
              </a:rPr>
              <a:t>. Accessed May 9, 2016.</a:t>
            </a:r>
          </a:p>
          <a:p>
            <a:pPr>
              <a:lnSpc>
                <a:spcPct val="110000"/>
              </a:lnSpc>
              <a:spcBef>
                <a:spcPts val="600"/>
              </a:spcBef>
              <a:buFont typeface="+mj-lt"/>
              <a:buAutoNum type="arabicPeriod" startAt="12"/>
            </a:pPr>
            <a:r>
              <a:rPr lang="en-US" sz="1400" dirty="0"/>
              <a:t>California Maternal Quality Care Collaborative. OB Hemorrhage Toolkit V 2.0. Improving Health Care Response to Obstetric Hemorrhage, Version 2.0: A California Toolkit to Transform Maternity Care. Released March 2015. </a:t>
            </a:r>
            <a:r>
              <a:rPr lang="en-US" sz="1400" u="sng" dirty="0">
                <a:hlinkClick r:id="rId3"/>
              </a:rPr>
              <a:t>https://www.cmqcc.org/resources-tool-kits/toolkits/ob-hemorrhage-toolkit</a:t>
            </a:r>
            <a:r>
              <a:rPr lang="en-US" sz="1400" dirty="0"/>
              <a:t>. Accessed May 9, 2016.</a:t>
            </a:r>
          </a:p>
          <a:p>
            <a:pPr>
              <a:lnSpc>
                <a:spcPct val="110000"/>
              </a:lnSpc>
              <a:spcBef>
                <a:spcPts val="600"/>
              </a:spcBef>
              <a:buFont typeface="+mj-lt"/>
              <a:buAutoNum type="arabicPeriod" startAt="12"/>
            </a:pPr>
            <a:r>
              <a:rPr lang="en-US" sz="1400" dirty="0">
                <a:cs typeface="Arial" panose="020B0604020202020204" pitchFamily="34" charset="0"/>
              </a:rPr>
              <a:t>American Congress of Obstetrics and Gynecology. ACOG Simulations Consortium Learning Objectives: Postpartum Hemorrhage Caused by Uterine Atony. n.d.</a:t>
            </a:r>
            <a:r>
              <a:rPr lang="en-US" sz="1400" u="sng" dirty="0">
                <a:hlinkClick r:id="rId4"/>
              </a:rPr>
              <a:t> https://www.acog.org/~/media/Departments/Simulations%20Consortium/Learning%20Objectives/Postpartum_Hemorrhage.pdf</a:t>
            </a:r>
            <a:r>
              <a:rPr lang="en-US" sz="1400" dirty="0">
                <a:cs typeface="Arial" panose="020B0604020202020204" pitchFamily="34" charset="0"/>
              </a:rPr>
              <a:t>. Accessed May 9, 2016.</a:t>
            </a:r>
            <a:endParaRPr lang="en-US" sz="1400" dirty="0"/>
          </a:p>
        </p:txBody>
      </p:sp>
      <p:sp>
        <p:nvSpPr>
          <p:cNvPr id="6"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41</a:t>
            </a:fld>
            <a:endParaRPr lang="en-US" dirty="0"/>
          </a:p>
        </p:txBody>
      </p:sp>
      <p:sp>
        <p:nvSpPr>
          <p:cNvPr id="2" name="Date Placeholder 1"/>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20992730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Disclaimer</a:t>
            </a:r>
          </a:p>
        </p:txBody>
      </p:sp>
      <p:sp>
        <p:nvSpPr>
          <p:cNvPr id="5" name="Content Placeholder 4"/>
          <p:cNvSpPr>
            <a:spLocks noGrp="1"/>
          </p:cNvSpPr>
          <p:nvPr>
            <p:ph sz="quarter" idx="4294967295"/>
          </p:nvPr>
        </p:nvSpPr>
        <p:spPr>
          <a:xfrm>
            <a:off x="533400" y="1143000"/>
            <a:ext cx="8153400" cy="3674852"/>
          </a:xfrm>
          <a:prstGeom prst="rect">
            <a:avLst/>
          </a:prstGeom>
        </p:spPr>
        <p:txBody>
          <a:bodyPr wrap="square">
            <a:spAutoFit/>
          </a:bodyPr>
          <a:lstStyle/>
          <a:p>
            <a:pPr marL="0" indent="0">
              <a:buNone/>
            </a:pPr>
            <a:r>
              <a:rPr lang="en-US" sz="1600" dirty="0"/>
              <a:t>Every effort was made to ensure the accuracy and completeness of this resource. However, the U.S. Department of Health and Human Services makes no warranties regarding errors or omissions and assumes no responsibility or liability for loss or damage resulting from the use of information contained within. </a:t>
            </a:r>
          </a:p>
          <a:p>
            <a:pPr marL="0" indent="0">
              <a:spcBef>
                <a:spcPts val="2400"/>
              </a:spcBef>
              <a:buNone/>
            </a:pPr>
            <a:r>
              <a:rPr lang="en-US" sz="1600" dirty="0"/>
              <a:t>The U.S. Department of Health and Human Services cannot endorse, or appear to endorse derivate or excerpted materials, and it cannot be held liable for the content or use of adapted resources. Any adaptations of this resource must include a disclaimer to this effect.</a:t>
            </a:r>
            <a:r>
              <a:rPr lang="en-US" sz="1600" b="1" dirty="0"/>
              <a:t> </a:t>
            </a:r>
          </a:p>
          <a:p>
            <a:pPr marL="0" indent="0">
              <a:spcBef>
                <a:spcPts val="2400"/>
              </a:spcBef>
              <a:buNone/>
            </a:pPr>
            <a:r>
              <a:rPr lang="en-US" sz="1600" dirty="0"/>
              <a:t>Reference to any specific commercial products, process, service, manufacturer, company, or trademark does not constitute endorsement or recommendation by the U.S. Government, HHS, or AHRQ of the linked Web resources or the information, products, or services contained therein. The Agency does not exercise any control over the content on these sites. </a:t>
            </a:r>
            <a:endParaRPr lang="en-US" sz="1400" b="1" dirty="0"/>
          </a:p>
        </p:txBody>
      </p:sp>
      <p:sp>
        <p:nvSpPr>
          <p:cNvPr id="8"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42</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906299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Benefits of In Situ</a:t>
            </a:r>
            <a:r>
              <a:rPr lang="en-US" sz="4000" i="1" dirty="0">
                <a:solidFill>
                  <a:schemeClr val="bg1"/>
                </a:solidFill>
              </a:rPr>
              <a:t> </a:t>
            </a:r>
            <a:r>
              <a:rPr lang="en-US" sz="4000" dirty="0">
                <a:solidFill>
                  <a:schemeClr val="bg1"/>
                </a:solidFill>
              </a:rPr>
              <a:t>Simulation</a:t>
            </a:r>
            <a:r>
              <a:rPr lang="en-US" sz="4000" baseline="30000" dirty="0">
                <a:solidFill>
                  <a:schemeClr val="bg1"/>
                </a:solidFill>
              </a:rPr>
              <a:t>3,5,6,7</a:t>
            </a:r>
            <a:endParaRPr lang="en-US" sz="4000" dirty="0">
              <a:solidFill>
                <a:schemeClr val="bg1"/>
              </a:solidFill>
            </a:endParaRPr>
          </a:p>
        </p:txBody>
      </p:sp>
      <p:sp>
        <p:nvSpPr>
          <p:cNvPr id="4" name="Content Placeholder 3"/>
          <p:cNvSpPr>
            <a:spLocks noGrp="1"/>
          </p:cNvSpPr>
          <p:nvPr>
            <p:ph idx="1"/>
          </p:nvPr>
        </p:nvSpPr>
        <p:spPr>
          <a:xfrm>
            <a:off x="457200" y="884237"/>
            <a:ext cx="8229600" cy="5364163"/>
          </a:xfrm>
        </p:spPr>
        <p:txBody>
          <a:bodyPr>
            <a:normAutofit/>
          </a:bodyPr>
          <a:lstStyle/>
          <a:p>
            <a:pPr>
              <a:spcBef>
                <a:spcPts val="1200"/>
              </a:spcBef>
              <a:spcAft>
                <a:spcPts val="1200"/>
              </a:spcAft>
              <a:buSzPct val="100000"/>
            </a:pPr>
            <a:r>
              <a:rPr lang="en-US" dirty="0"/>
              <a:t>Provides a method to improve reliability and safety in high-risk areas such as labor and delivery (L&amp;D)</a:t>
            </a:r>
          </a:p>
          <a:p>
            <a:pPr>
              <a:spcBef>
                <a:spcPts val="1200"/>
              </a:spcBef>
              <a:spcAft>
                <a:spcPts val="1200"/>
              </a:spcAft>
              <a:buSzPct val="100000"/>
            </a:pPr>
            <a:r>
              <a:rPr lang="en-US" dirty="0"/>
              <a:t>Allows for experiential learning and practice related to teamwork and communication</a:t>
            </a:r>
          </a:p>
          <a:p>
            <a:pPr>
              <a:spcBef>
                <a:spcPts val="1200"/>
              </a:spcBef>
              <a:spcAft>
                <a:spcPts val="1200"/>
              </a:spcAft>
              <a:buSzPct val="100000"/>
            </a:pPr>
            <a:r>
              <a:rPr lang="en-US" dirty="0"/>
              <a:t>Improves ability to address latent threats and systems issues</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5</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441276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Evidence for Using Simulations in L&amp;D</a:t>
            </a:r>
            <a:endParaRPr lang="en-US" sz="4000" baseline="60000" dirty="0">
              <a:solidFill>
                <a:schemeClr val="bg1"/>
              </a:solidFill>
            </a:endParaRPr>
          </a:p>
        </p:txBody>
      </p:sp>
      <p:sp>
        <p:nvSpPr>
          <p:cNvPr id="4" name="Content Placeholder 3"/>
          <p:cNvSpPr>
            <a:spLocks noGrp="1"/>
          </p:cNvSpPr>
          <p:nvPr>
            <p:ph idx="1"/>
          </p:nvPr>
        </p:nvSpPr>
        <p:spPr>
          <a:xfrm>
            <a:off x="457200" y="960437"/>
            <a:ext cx="8229600" cy="5364163"/>
          </a:xfrm>
        </p:spPr>
        <p:txBody>
          <a:bodyPr>
            <a:normAutofit/>
          </a:bodyPr>
          <a:lstStyle/>
          <a:p>
            <a:pPr marL="457200" indent="-457200">
              <a:spcBef>
                <a:spcPts val="1200"/>
              </a:spcBef>
            </a:pPr>
            <a:r>
              <a:rPr lang="en-US" dirty="0"/>
              <a:t>Multiple studies have demonstrated that teamwork training using simulation as an independent intervention results in improvement in knowledge, practical skills, communication, and team performance in acute maternity care situations.</a:t>
            </a:r>
            <a:r>
              <a:rPr lang="en-US" baseline="60000" dirty="0"/>
              <a:t>8-10</a:t>
            </a:r>
            <a:r>
              <a:rPr lang="en-US" dirty="0"/>
              <a:t> </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6</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29853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solidFill>
                  <a:schemeClr val="bg1"/>
                </a:solidFill>
              </a:rPr>
              <a:t>Scenarios for Simulation</a:t>
            </a:r>
          </a:p>
        </p:txBody>
      </p:sp>
      <p:sp>
        <p:nvSpPr>
          <p:cNvPr id="4" name="Content Placeholder 3"/>
          <p:cNvSpPr>
            <a:spLocks noGrp="1"/>
          </p:cNvSpPr>
          <p:nvPr>
            <p:ph idx="1"/>
          </p:nvPr>
        </p:nvSpPr>
        <p:spPr>
          <a:xfrm>
            <a:off x="457200" y="990600"/>
            <a:ext cx="8229600" cy="5135563"/>
          </a:xfrm>
        </p:spPr>
        <p:txBody>
          <a:bodyPr>
            <a:normAutofit fontScale="92500" lnSpcReduction="10000"/>
          </a:bodyPr>
          <a:lstStyle/>
          <a:p>
            <a:pPr>
              <a:spcBef>
                <a:spcPts val="1200"/>
              </a:spcBef>
            </a:pPr>
            <a:r>
              <a:rPr lang="en-US" dirty="0"/>
              <a:t>Simulation scenarios can be designed to replay real events that have occurred on your unit.</a:t>
            </a:r>
          </a:p>
          <a:p>
            <a:pPr>
              <a:spcBef>
                <a:spcPts val="1200"/>
              </a:spcBef>
            </a:pPr>
            <a:r>
              <a:rPr lang="en-US" dirty="0"/>
              <a:t>Simulation scenarios can be designed for uncommon, but serious, obstetric emergencies requiring rapid recognition and response (e.g., shoulder dystocia, postpartum hemorrhage, cord prolapse). </a:t>
            </a:r>
          </a:p>
          <a:p>
            <a:pPr>
              <a:spcBef>
                <a:spcPts val="1200"/>
              </a:spcBef>
            </a:pPr>
            <a:r>
              <a:rPr lang="en-US" dirty="0"/>
              <a:t>Simulation scenarios can be designed to fine-tune existing processes or to train staff on new processes and protocols (e.g., use of safe cesarean section checklist).</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7</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1729660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3800" dirty="0">
                <a:solidFill>
                  <a:schemeClr val="bg1"/>
                </a:solidFill>
              </a:rPr>
              <a:t>Three Components of an In Situ Simulation</a:t>
            </a:r>
            <a:r>
              <a:rPr lang="en-US" sz="3800" baseline="30000" dirty="0">
                <a:solidFill>
                  <a:schemeClr val="bg1"/>
                </a:solidFill>
              </a:rPr>
              <a:t>11</a:t>
            </a:r>
            <a:endParaRPr lang="en-US" sz="3800" dirty="0">
              <a:solidFill>
                <a:schemeClr val="bg1"/>
              </a:solidFill>
            </a:endParaRPr>
          </a:p>
        </p:txBody>
      </p:sp>
      <p:sp>
        <p:nvSpPr>
          <p:cNvPr id="4" name="Content Placeholder 3"/>
          <p:cNvSpPr>
            <a:spLocks noGrp="1"/>
          </p:cNvSpPr>
          <p:nvPr>
            <p:ph idx="1"/>
          </p:nvPr>
        </p:nvSpPr>
        <p:spPr>
          <a:xfrm>
            <a:off x="457200" y="884237"/>
            <a:ext cx="8229600" cy="5364163"/>
          </a:xfrm>
        </p:spPr>
        <p:txBody>
          <a:bodyPr/>
          <a:lstStyle/>
          <a:p>
            <a:pPr marL="457200" indent="-457200">
              <a:lnSpc>
                <a:spcPct val="200000"/>
              </a:lnSpc>
              <a:buFont typeface="+mj-lt"/>
              <a:buAutoNum type="arabicPeriod"/>
            </a:pPr>
            <a:r>
              <a:rPr lang="en-US" dirty="0"/>
              <a:t>Briefing</a:t>
            </a:r>
          </a:p>
          <a:p>
            <a:pPr marL="457200" indent="-457200">
              <a:lnSpc>
                <a:spcPct val="200000"/>
              </a:lnSpc>
              <a:buFont typeface="+mj-lt"/>
              <a:buAutoNum type="arabicPeriod"/>
            </a:pPr>
            <a:r>
              <a:rPr lang="en-US" dirty="0"/>
              <a:t>Facilitating the simulation</a:t>
            </a:r>
          </a:p>
          <a:p>
            <a:pPr marL="457200" indent="-457200">
              <a:lnSpc>
                <a:spcPct val="200000"/>
              </a:lnSpc>
              <a:buFont typeface="+mj-lt"/>
              <a:buAutoNum type="arabicPeriod"/>
            </a:pPr>
            <a:r>
              <a:rPr lang="en-US" dirty="0"/>
              <a:t>Debriefing</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8</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309561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Autofit/>
          </a:bodyPr>
          <a:lstStyle/>
          <a:p>
            <a:r>
              <a:rPr lang="en-US" sz="4000" dirty="0">
                <a:solidFill>
                  <a:schemeClr val="bg1"/>
                </a:solidFill>
              </a:rPr>
              <a:t>Briefing</a:t>
            </a:r>
          </a:p>
        </p:txBody>
      </p:sp>
      <p:sp>
        <p:nvSpPr>
          <p:cNvPr id="4" name="Content Placeholder 3"/>
          <p:cNvSpPr>
            <a:spLocks noGrp="1"/>
          </p:cNvSpPr>
          <p:nvPr>
            <p:ph idx="1"/>
          </p:nvPr>
        </p:nvSpPr>
        <p:spPr>
          <a:xfrm>
            <a:off x="457200" y="884237"/>
            <a:ext cx="8229600" cy="5364163"/>
          </a:xfrm>
        </p:spPr>
        <p:txBody>
          <a:bodyPr>
            <a:normAutofit lnSpcReduction="10000"/>
          </a:bodyPr>
          <a:lstStyle/>
          <a:p>
            <a:pPr>
              <a:spcBef>
                <a:spcPts val="1200"/>
              </a:spcBef>
            </a:pPr>
            <a:r>
              <a:rPr lang="en-US" dirty="0"/>
              <a:t>Immediately before the simulation, the facilitator briefs participants about the purpose and ground rules; this usually takes about </a:t>
            </a:r>
            <a:r>
              <a:rPr lang="en-US" b="1" dirty="0"/>
              <a:t>10 minutes. </a:t>
            </a:r>
            <a:r>
              <a:rPr lang="en-US" dirty="0"/>
              <a:t>The facilitator will—</a:t>
            </a:r>
            <a:endParaRPr lang="en-US" b="1" dirty="0"/>
          </a:p>
          <a:p>
            <a:pPr lvl="1">
              <a:spcBef>
                <a:spcPts val="1200"/>
              </a:spcBef>
            </a:pPr>
            <a:r>
              <a:rPr lang="en-US" dirty="0"/>
              <a:t>Ask participants to treat the simulated event like an actual patient situation;</a:t>
            </a:r>
          </a:p>
          <a:p>
            <a:pPr lvl="1">
              <a:spcBef>
                <a:spcPts val="1200"/>
              </a:spcBef>
            </a:pPr>
            <a:r>
              <a:rPr lang="en-US" dirty="0"/>
              <a:t>Emphasize the primary focus is on how teams communicate and perform as a unit; and</a:t>
            </a:r>
          </a:p>
          <a:p>
            <a:pPr lvl="1">
              <a:spcBef>
                <a:spcPts val="1200"/>
              </a:spcBef>
            </a:pPr>
            <a:r>
              <a:rPr lang="en-US" dirty="0"/>
              <a:t>Share information about the timeframe for simulation, use of simulation equipment (if applicable), and rules of participation.</a:t>
            </a:r>
          </a:p>
        </p:txBody>
      </p:sp>
      <p:sp>
        <p:nvSpPr>
          <p:cNvPr id="7" name="Slide Number Placeholder 4"/>
          <p:cNvSpPr>
            <a:spLocks noGrp="1"/>
          </p:cNvSpPr>
          <p:nvPr>
            <p:ph type="sldNum" sz="quarter" idx="12"/>
          </p:nvPr>
        </p:nvSpPr>
        <p:spPr>
          <a:xfrm>
            <a:off x="6553200" y="6492875"/>
            <a:ext cx="2133600" cy="365125"/>
          </a:xfrm>
        </p:spPr>
        <p:txBody>
          <a:bodyPr/>
          <a:lstStyle/>
          <a:p>
            <a:fld id="{6176A158-48B8-4A8B-BAA0-8528EB6C1A99}" type="slidenum">
              <a:rPr lang="en-US" smtClean="0"/>
              <a:t>9</a:t>
            </a:fld>
            <a:endParaRPr lang="en-US" dirty="0"/>
          </a:p>
        </p:txBody>
      </p:sp>
      <p:sp>
        <p:nvSpPr>
          <p:cNvPr id="3" name="Date Placeholder 2"/>
          <p:cNvSpPr>
            <a:spLocks noGrp="1"/>
          </p:cNvSpPr>
          <p:nvPr>
            <p:ph type="dt" sz="half" idx="10"/>
          </p:nvPr>
        </p:nvSpPr>
        <p:spPr/>
        <p:txBody>
          <a:bodyPr/>
          <a:lstStyle/>
          <a:p>
            <a:r>
              <a:rPr lang="en-US" dirty="0"/>
              <a:t>AHRQ Safety Program for Perinatal Care</a:t>
            </a:r>
          </a:p>
        </p:txBody>
      </p:sp>
    </p:spTree>
    <p:extLst>
      <p:ext uri="{BB962C8B-B14F-4D97-AF65-F5344CB8AC3E}">
        <p14:creationId xmlns:p14="http://schemas.microsoft.com/office/powerpoint/2010/main" val="2292178564"/>
      </p:ext>
    </p:extLst>
  </p:cSld>
  <p:clrMapOvr>
    <a:masterClrMapping/>
  </p:clrMapOvr>
</p:sld>
</file>

<file path=ppt/theme/theme1.xml><?xml version="1.0" encoding="utf-8"?>
<a:theme xmlns:a="http://schemas.openxmlformats.org/drawingml/2006/main" name="CUSP-Pag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P-Pag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2423</TotalTime>
  <Words>3023</Words>
  <Application>Microsoft Office PowerPoint</Application>
  <PresentationFormat>On-screen Show (4:3)</PresentationFormat>
  <Paragraphs>333</Paragraphs>
  <Slides>42</Slides>
  <Notes>32</Notes>
  <HiddenSlides>0</HiddenSlides>
  <MMClips>0</MMClips>
  <ScaleCrop>false</ScaleCrop>
  <HeadingPairs>
    <vt:vector size="4" baseType="variant">
      <vt:variant>
        <vt:lpstr>Theme</vt:lpstr>
      </vt:variant>
      <vt:variant>
        <vt:i4>2</vt:i4>
      </vt:variant>
      <vt:variant>
        <vt:lpstr>Slide Titles</vt:lpstr>
      </vt:variant>
      <vt:variant>
        <vt:i4>42</vt:i4>
      </vt:variant>
    </vt:vector>
  </HeadingPairs>
  <TitlesOfParts>
    <vt:vector size="44" baseType="lpstr">
      <vt:lpstr>CUSP-Page1</vt:lpstr>
      <vt:lpstr>CUSP-Page2+</vt:lpstr>
      <vt:lpstr>Establishing a Program of  In Situ Simulations</vt:lpstr>
      <vt:lpstr>Learning Objectives</vt:lpstr>
      <vt:lpstr>Simulation Skill Development1</vt:lpstr>
      <vt:lpstr>In Situ Simulation Defined1,2,3,4</vt:lpstr>
      <vt:lpstr>Benefits of In Situ Simulation3,5,6,7</vt:lpstr>
      <vt:lpstr>Evidence for Using Simulations in L&amp;D</vt:lpstr>
      <vt:lpstr>Scenarios for Simulation</vt:lpstr>
      <vt:lpstr>Three Components of an In Situ Simulation11</vt:lpstr>
      <vt:lpstr>Briefing</vt:lpstr>
      <vt:lpstr>Briefing: Using Video</vt:lpstr>
      <vt:lpstr>Facilitating the Simulation: Scenario Design1</vt:lpstr>
      <vt:lpstr>Facilitating the Simulation: Scenario Design1</vt:lpstr>
      <vt:lpstr>Facilitating the Simulation: Execution</vt:lpstr>
      <vt:lpstr>Facilitating the Simulation: Execution</vt:lpstr>
      <vt:lpstr>Debriefing: Definition</vt:lpstr>
      <vt:lpstr>Debriefing: Logistics</vt:lpstr>
      <vt:lpstr>Debriefing: Introduce the Debrief Process</vt:lpstr>
      <vt:lpstr>Debriefing: Describe What Happened </vt:lpstr>
      <vt:lpstr>Debriefing: Describe What Happened</vt:lpstr>
      <vt:lpstr>Debriefing: Conduct a Performance Analysis</vt:lpstr>
      <vt:lpstr>Debriefing: Identify Lessons Learned</vt:lpstr>
      <vt:lpstr>Planning</vt:lpstr>
      <vt:lpstr>Engage Leadership</vt:lpstr>
      <vt:lpstr>Staff Readiness</vt:lpstr>
      <vt:lpstr>Participants</vt:lpstr>
      <vt:lpstr>Participants</vt:lpstr>
      <vt:lpstr>Simulation Scenarios</vt:lpstr>
      <vt:lpstr>Simulation Scenarios</vt:lpstr>
      <vt:lpstr>Equipment</vt:lpstr>
      <vt:lpstr>Logistics</vt:lpstr>
      <vt:lpstr>Logistics</vt:lpstr>
      <vt:lpstr>Conflicts With Patient Care</vt:lpstr>
      <vt:lpstr>Conflicts With Patient Care</vt:lpstr>
      <vt:lpstr>Evaluation</vt:lpstr>
      <vt:lpstr>Data for Evaluation</vt:lpstr>
      <vt:lpstr>Designing Measures: Clarify Purpose1</vt:lpstr>
      <vt:lpstr>Designing Measures: What To Measure1</vt:lpstr>
      <vt:lpstr>Designing Measures: What To Measure1</vt:lpstr>
      <vt:lpstr>Unit Next Steps</vt:lpstr>
      <vt:lpstr>References</vt:lpstr>
      <vt:lpstr>References</vt:lpstr>
      <vt:lpstr>Disclaimer</vt:lpstr>
    </vt:vector>
  </TitlesOfParts>
  <Company>RTI International under contract to AHRQ</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AHRQ Safety Program for Perinatal Care: Facilitation Instructions for Conducting In Situ Simulations</dc:title>
  <dc:subject>Facilitation Instructions for Conducting In Situ Simulations</dc:subject>
  <dc:creator>AHRQ</dc:creator>
  <cp:keywords>Safety Program for Perinatal Care, In Situ Simulations, clinical skills, perinatal situations, SBAR</cp:keywords>
  <cp:lastModifiedBy>Chris Heidenrich OCKT</cp:lastModifiedBy>
  <cp:revision>181</cp:revision>
  <cp:lastPrinted>2014-08-29T15:26:29Z</cp:lastPrinted>
  <dcterms:created xsi:type="dcterms:W3CDTF">2012-03-06T21:09:36Z</dcterms:created>
  <dcterms:modified xsi:type="dcterms:W3CDTF">2017-03-27T16:59:16Z</dcterms:modified>
</cp:coreProperties>
</file>