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1" r:id="rId1"/>
    <p:sldMasterId id="2147483697" r:id="rId2"/>
  </p:sldMasterIdLst>
  <p:notesMasterIdLst>
    <p:notesMasterId r:id="rId50"/>
  </p:notesMasterIdLst>
  <p:handoutMasterIdLst>
    <p:handoutMasterId r:id="rId51"/>
  </p:handoutMasterIdLst>
  <p:sldIdLst>
    <p:sldId id="417" r:id="rId3"/>
    <p:sldId id="378" r:id="rId4"/>
    <p:sldId id="397" r:id="rId5"/>
    <p:sldId id="395" r:id="rId6"/>
    <p:sldId id="396" r:id="rId7"/>
    <p:sldId id="338" r:id="rId8"/>
    <p:sldId id="356" r:id="rId9"/>
    <p:sldId id="322" r:id="rId10"/>
    <p:sldId id="419" r:id="rId11"/>
    <p:sldId id="267" r:id="rId12"/>
    <p:sldId id="382" r:id="rId13"/>
    <p:sldId id="365" r:id="rId14"/>
    <p:sldId id="268" r:id="rId15"/>
    <p:sldId id="366" r:id="rId16"/>
    <p:sldId id="413" r:id="rId17"/>
    <p:sldId id="340" r:id="rId18"/>
    <p:sldId id="401" r:id="rId19"/>
    <p:sldId id="393" r:id="rId20"/>
    <p:sldId id="370" r:id="rId21"/>
    <p:sldId id="414" r:id="rId22"/>
    <p:sldId id="386" r:id="rId23"/>
    <p:sldId id="387" r:id="rId24"/>
    <p:sldId id="399" r:id="rId25"/>
    <p:sldId id="388" r:id="rId26"/>
    <p:sldId id="415" r:id="rId27"/>
    <p:sldId id="400" r:id="rId28"/>
    <p:sldId id="390" r:id="rId29"/>
    <p:sldId id="392" r:id="rId30"/>
    <p:sldId id="391" r:id="rId31"/>
    <p:sldId id="416" r:id="rId32"/>
    <p:sldId id="371" r:id="rId33"/>
    <p:sldId id="373" r:id="rId34"/>
    <p:sldId id="369" r:id="rId35"/>
    <p:sldId id="343" r:id="rId36"/>
    <p:sldId id="327" r:id="rId37"/>
    <p:sldId id="344" r:id="rId38"/>
    <p:sldId id="351" r:id="rId39"/>
    <p:sldId id="394" r:id="rId40"/>
    <p:sldId id="403" r:id="rId41"/>
    <p:sldId id="404" r:id="rId42"/>
    <p:sldId id="405" r:id="rId43"/>
    <p:sldId id="406" r:id="rId44"/>
    <p:sldId id="407" r:id="rId45"/>
    <p:sldId id="408" r:id="rId46"/>
    <p:sldId id="409" r:id="rId47"/>
    <p:sldId id="411" r:id="rId48"/>
    <p:sldId id="355"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la Kahwati" initials="Leila" lastIdx="5" clrIdx="0"/>
  <p:cmAuthor id="7" name="Heidenrich, Christine (AHRQ/OCKT) (CTR)" initials="HC" lastIdx="30" clrIdx="7"/>
  <p:cmAuthor id="1" name="Offen, Carol" initials="CO" lastIdx="9" clrIdx="1"/>
  <p:cmAuthor id="8" name="kgray" initials="kg" lastIdx="4" clrIdx="8"/>
  <p:cmAuthor id="2" name="Teixeira-Poit, Stephanie" initials="STP" lastIdx="7" clrIdx="2"/>
  <p:cmAuthor id="9" name="Kahwati, Leila" initials="KL" lastIdx="2" clrIdx="9">
    <p:extLst/>
  </p:cmAuthor>
  <p:cmAuthor id="3" name="Kahwati, Leila" initials="Leila" lastIdx="23" clrIdx="3"/>
  <p:cmAuthor id="10" name="Windows User" initials="WU" lastIdx="7" clrIdx="10"/>
  <p:cmAuthor id="4" name="cannada" initials="jbc" lastIdx="3" clrIdx="4"/>
  <p:cmAuthor id="5" name="Pleasants, Elizabeth" initials="EAP" lastIdx="1" clrIdx="5"/>
  <p:cmAuthor id="6" name="Gering, Anne" initials="AEG"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a:srgbClr val="E2E2C1"/>
    <a:srgbClr val="0026A5"/>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86418" autoAdjust="0"/>
  </p:normalViewPr>
  <p:slideViewPr>
    <p:cSldViewPr>
      <p:cViewPr>
        <p:scale>
          <a:sx n="100" d="100"/>
          <a:sy n="100" d="100"/>
        </p:scale>
        <p:origin x="-1974"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p:cViewPr varScale="1">
        <p:scale>
          <a:sx n="82" d="100"/>
          <a:sy n="82" d="100"/>
        </p:scale>
        <p:origin x="-19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6DD71F8-6A2C-40FA-BDD5-AC5F80F5519B}" type="datetimeFigureOut">
              <a:rPr lang="en-US" smtClean="0"/>
              <a:t>3/21/2017</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1AA9E86-E274-4909-9CF2-5E8D55230E33}" type="slidenum">
              <a:rPr lang="en-US" smtClean="0"/>
              <a:t>‹#›</a:t>
            </a:fld>
            <a:endParaRPr lang="en-US"/>
          </a:p>
        </p:txBody>
      </p:sp>
    </p:spTree>
    <p:extLst>
      <p:ext uri="{BB962C8B-B14F-4D97-AF65-F5344CB8AC3E}">
        <p14:creationId xmlns:p14="http://schemas.microsoft.com/office/powerpoint/2010/main" val="2746222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BB44C48C-EDE0-4178-A57B-0F6FBF6D6E90}" type="datetimeFigureOut">
              <a:rPr lang="en-US" smtClean="0"/>
              <a:pPr/>
              <a:t>3/21/2017</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a:p>
        </p:txBody>
      </p:sp>
    </p:spTree>
    <p:extLst>
      <p:ext uri="{BB962C8B-B14F-4D97-AF65-F5344CB8AC3E}">
        <p14:creationId xmlns:p14="http://schemas.microsoft.com/office/powerpoint/2010/main" val="298333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a:p>
        </p:txBody>
      </p:sp>
    </p:spTree>
    <p:extLst>
      <p:ext uri="{BB962C8B-B14F-4D97-AF65-F5344CB8AC3E}">
        <p14:creationId xmlns:p14="http://schemas.microsoft.com/office/powerpoint/2010/main" val="298333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a:p>
        </p:txBody>
      </p:sp>
    </p:spTree>
    <p:extLst>
      <p:ext uri="{BB962C8B-B14F-4D97-AF65-F5344CB8AC3E}">
        <p14:creationId xmlns:p14="http://schemas.microsoft.com/office/powerpoint/2010/main" val="385958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352143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119960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a:p>
        </p:txBody>
      </p:sp>
    </p:spTree>
    <p:extLst>
      <p:ext uri="{BB962C8B-B14F-4D97-AF65-F5344CB8AC3E}">
        <p14:creationId xmlns:p14="http://schemas.microsoft.com/office/powerpoint/2010/main" val="346672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3698535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352143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12908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a:p>
        </p:txBody>
      </p:sp>
    </p:spTree>
    <p:extLst>
      <p:ext uri="{BB962C8B-B14F-4D97-AF65-F5344CB8AC3E}">
        <p14:creationId xmlns:p14="http://schemas.microsoft.com/office/powerpoint/2010/main" val="175607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a:p>
        </p:txBody>
      </p:sp>
    </p:spTree>
    <p:extLst>
      <p:ext uri="{BB962C8B-B14F-4D97-AF65-F5344CB8AC3E}">
        <p14:creationId xmlns:p14="http://schemas.microsoft.com/office/powerpoint/2010/main" val="346672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369853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1290853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a:p>
        </p:txBody>
      </p:sp>
    </p:spTree>
    <p:extLst>
      <p:ext uri="{BB962C8B-B14F-4D97-AF65-F5344CB8AC3E}">
        <p14:creationId xmlns:p14="http://schemas.microsoft.com/office/powerpoint/2010/main" val="3466720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369853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2254921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352143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129085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a:p>
        </p:txBody>
      </p:sp>
    </p:spTree>
    <p:extLst>
      <p:ext uri="{BB962C8B-B14F-4D97-AF65-F5344CB8AC3E}">
        <p14:creationId xmlns:p14="http://schemas.microsoft.com/office/powerpoint/2010/main" val="552286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a:p>
        </p:txBody>
      </p:sp>
    </p:spTree>
    <p:extLst>
      <p:ext uri="{BB962C8B-B14F-4D97-AF65-F5344CB8AC3E}">
        <p14:creationId xmlns:p14="http://schemas.microsoft.com/office/powerpoint/2010/main" val="346672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31</a:t>
            </a:fld>
            <a:endParaRPr lang="en-US" dirty="0"/>
          </a:p>
        </p:txBody>
      </p:sp>
    </p:spTree>
    <p:extLst>
      <p:ext uri="{BB962C8B-B14F-4D97-AF65-F5344CB8AC3E}">
        <p14:creationId xmlns:p14="http://schemas.microsoft.com/office/powerpoint/2010/main" val="277889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32</a:t>
            </a:fld>
            <a:endParaRPr lang="en-US"/>
          </a:p>
        </p:txBody>
      </p:sp>
    </p:spTree>
    <p:extLst>
      <p:ext uri="{BB962C8B-B14F-4D97-AF65-F5344CB8AC3E}">
        <p14:creationId xmlns:p14="http://schemas.microsoft.com/office/powerpoint/2010/main" val="1645246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33</a:t>
            </a:fld>
            <a:endParaRPr lang="en-US"/>
          </a:p>
        </p:txBody>
      </p:sp>
    </p:spTree>
    <p:extLst>
      <p:ext uri="{BB962C8B-B14F-4D97-AF65-F5344CB8AC3E}">
        <p14:creationId xmlns:p14="http://schemas.microsoft.com/office/powerpoint/2010/main" val="501705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34</a:t>
            </a:fld>
            <a:endParaRPr lang="en-US"/>
          </a:p>
        </p:txBody>
      </p:sp>
    </p:spTree>
    <p:extLst>
      <p:ext uri="{BB962C8B-B14F-4D97-AF65-F5344CB8AC3E}">
        <p14:creationId xmlns:p14="http://schemas.microsoft.com/office/powerpoint/2010/main" val="3406282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35</a:t>
            </a:fld>
            <a:endParaRPr lang="en-US"/>
          </a:p>
        </p:txBody>
      </p:sp>
    </p:spTree>
    <p:extLst>
      <p:ext uri="{BB962C8B-B14F-4D97-AF65-F5344CB8AC3E}">
        <p14:creationId xmlns:p14="http://schemas.microsoft.com/office/powerpoint/2010/main" val="4125733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a:p>
        </p:txBody>
      </p:sp>
    </p:spTree>
    <p:extLst>
      <p:ext uri="{BB962C8B-B14F-4D97-AF65-F5344CB8AC3E}">
        <p14:creationId xmlns:p14="http://schemas.microsoft.com/office/powerpoint/2010/main" val="3627235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37</a:t>
            </a:fld>
            <a:endParaRPr lang="en-US"/>
          </a:p>
        </p:txBody>
      </p:sp>
    </p:spTree>
    <p:extLst>
      <p:ext uri="{BB962C8B-B14F-4D97-AF65-F5344CB8AC3E}">
        <p14:creationId xmlns:p14="http://schemas.microsoft.com/office/powerpoint/2010/main" val="48863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45</a:t>
            </a:fld>
            <a:endParaRPr lang="en-US"/>
          </a:p>
        </p:txBody>
      </p:sp>
    </p:spTree>
    <p:extLst>
      <p:ext uri="{BB962C8B-B14F-4D97-AF65-F5344CB8AC3E}">
        <p14:creationId xmlns:p14="http://schemas.microsoft.com/office/powerpoint/2010/main" val="313913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228193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126158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31011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a:p>
        </p:txBody>
      </p:sp>
    </p:spTree>
    <p:extLst>
      <p:ext uri="{BB962C8B-B14F-4D97-AF65-F5344CB8AC3E}">
        <p14:creationId xmlns:p14="http://schemas.microsoft.com/office/powerpoint/2010/main" val="50260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a:p>
        </p:txBody>
      </p:sp>
    </p:spTree>
    <p:extLst>
      <p:ext uri="{BB962C8B-B14F-4D97-AF65-F5344CB8AC3E}">
        <p14:creationId xmlns:p14="http://schemas.microsoft.com/office/powerpoint/2010/main" val="346672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a:p>
        </p:txBody>
      </p:sp>
    </p:spTree>
    <p:extLst>
      <p:ext uri="{BB962C8B-B14F-4D97-AF65-F5344CB8AC3E}">
        <p14:creationId xmlns:p14="http://schemas.microsoft.com/office/powerpoint/2010/main" val="348852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r>
              <a:rPr lang="en-US"/>
              <a:t>Labor and Delivery Unit Safety</a:t>
            </a:r>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4" name="Footer Placeholder 3"/>
          <p:cNvSpPr>
            <a:spLocks noGrp="1"/>
          </p:cNvSpPr>
          <p:nvPr>
            <p:ph type="ftr" sz="quarter" idx="11"/>
          </p:nvPr>
        </p:nvSpPr>
        <p:spPr/>
        <p:txBody>
          <a:bodyPr/>
          <a:lstStyle/>
          <a:p>
            <a:r>
              <a:rPr lang="en-US" dirty="0"/>
              <a:t>Labor and Delivery Unit Safety</a:t>
            </a:r>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a:p>
        </p:txBody>
      </p:sp>
      <p:sp>
        <p:nvSpPr>
          <p:cNvPr id="6"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356540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r>
              <a:rPr lang="en-US"/>
              <a:t>Labor and Delivery Unit Safety</a:t>
            </a:r>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a:t>Labor and Delivery Unit Safety</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r>
              <a:rPr lang="en-US"/>
              <a:t>Labor and Delivery Unit Safety</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r>
              <a:rPr lang="en-US"/>
              <a:t>Labor and Delivery Unit Safety</a:t>
            </a:r>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7"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67718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r>
              <a:rPr lang="en-US"/>
              <a:t>Labor and Delivery Unit Safety</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r>
              <a:rPr lang="en-US"/>
              <a:t>Labor and Delivery Unit Safety</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Labor and Delivery Unit Safety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7" r:id="rId4"/>
    <p:sldLayoutId id="2147483695" r:id="rId5"/>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Labor and Delivery Unit Safety</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psnet.ahrq.gov/primer.aspx?primerID=14"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ppahs.org/2013/03/19/5-benefits-of-adopting-patient-safety-checklist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www.who.int/patientsafety/safesurgery/en/" TargetMode="Externa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qcc.org/resources-tool-kits/toolkits/ob-hemorrhage-toolkit" TargetMode="External"/><Relationship Id="rId2" Type="http://schemas.openxmlformats.org/officeDocument/2006/relationships/hyperlink" Target="http://www.pphproject.org/downloads/awhonn_qbl.pdf"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perinatalweb.org/major-initiatives/postpartum-hemorrhage/resources"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hyperlink" Target="http://contemporaryobgyn.modernmedicine.com/contemporary-obgyn/news/umbilical-cord-prolapse?page=full" TargetMode="External"/><Relationship Id="rId4" Type="http://schemas.openxmlformats.org/officeDocument/2006/relationships/hyperlink" Target="http://www.acog.org/~/media/Departments/Simulations%20Consortium/Learning%20Objectives/Postpartum_Hemorrhage.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perinatalservicesbc.ca/health-professionals/guidelines-standards/standards/core-competencies-for-management-of-labour" TargetMode="External"/><Relationship Id="rId2" Type="http://schemas.openxmlformats.org/officeDocument/2006/relationships/hyperlink" Target="http://kemh.health.wa.gov.au/development/manuals/O&amp;G_guidelines/sectionb/11/b11.3.2.pdf" TargetMode="Externa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a:solidFill>
                  <a:schemeClr val="bg1"/>
                </a:solidFill>
              </a:rPr>
              <a:t>AHRQ Safety Program for Perinatal Care</a:t>
            </a:r>
            <a:endParaRPr lang="en-US" dirty="0">
              <a:solidFill>
                <a:schemeClr val="bg1"/>
              </a:solidFill>
            </a:endParaRPr>
          </a:p>
        </p:txBody>
      </p:sp>
      <p:sp>
        <p:nvSpPr>
          <p:cNvPr id="2" name="Title 1"/>
          <p:cNvSpPr>
            <a:spLocks noGrp="1"/>
          </p:cNvSpPr>
          <p:nvPr>
            <p:ph type="ctrTitle"/>
          </p:nvPr>
        </p:nvSpPr>
        <p:spPr>
          <a:xfrm>
            <a:off x="685800" y="2130425"/>
            <a:ext cx="7772400" cy="1470025"/>
          </a:xfrm>
        </p:spPr>
        <p:txBody>
          <a:bodyPr>
            <a:normAutofit/>
          </a:bodyPr>
          <a:lstStyle/>
          <a:p>
            <a:r>
              <a:rPr lang="en-US" sz="3200" b="1" dirty="0">
                <a:solidFill>
                  <a:srgbClr val="0098AA"/>
                </a:solidFill>
                <a:latin typeface="Arial" panose="020B0604020202020204" pitchFamily="34" charset="0"/>
                <a:cs typeface="Arial" panose="020B0604020202020204" pitchFamily="34" charset="0"/>
              </a:rPr>
              <a:t>Labor and Delivery Unit Safety</a:t>
            </a:r>
          </a:p>
        </p:txBody>
      </p:sp>
      <p:sp>
        <p:nvSpPr>
          <p:cNvPr id="6" name="TextBox 5"/>
          <p:cNvSpPr txBox="1"/>
          <p:nvPr/>
        </p:nvSpPr>
        <p:spPr>
          <a:xfrm>
            <a:off x="6477000" y="6396335"/>
            <a:ext cx="2590800" cy="461665"/>
          </a:xfrm>
          <a:prstGeom prst="rect">
            <a:avLst/>
          </a:prstGeom>
          <a:noFill/>
        </p:spPr>
        <p:txBody>
          <a:bodyPr wrap="square" rtlCol="0">
            <a:spAutoFit/>
          </a:bodyPr>
          <a:lstStyle/>
          <a:p>
            <a:pPr algn="r"/>
            <a:r>
              <a:rPr lang="en-US" sz="1200" dirty="0">
                <a:solidFill>
                  <a:schemeClr val="bg1"/>
                </a:solidFill>
              </a:rPr>
              <a:t>AHRQ Publication No. 17-0003-21-EF</a:t>
            </a:r>
          </a:p>
          <a:p>
            <a:pPr algn="r"/>
            <a:r>
              <a:rPr lang="en-US" sz="1200" dirty="0" smtClean="0">
                <a:solidFill>
                  <a:schemeClr val="bg1"/>
                </a:solidFill>
              </a:rPr>
              <a:t>May</a:t>
            </a:r>
            <a:r>
              <a:rPr lang="en-US" sz="1200" dirty="0" smtClean="0">
                <a:solidFill>
                  <a:schemeClr val="bg1"/>
                </a:solidFill>
              </a:rPr>
              <a:t> 2017</a:t>
            </a:r>
            <a:endParaRPr lang="en-US" sz="1200" dirty="0">
              <a:solidFill>
                <a:schemeClr val="bg1"/>
              </a:solidFill>
            </a:endParaRPr>
          </a:p>
        </p:txBody>
      </p:sp>
    </p:spTree>
    <p:extLst>
      <p:ext uri="{BB962C8B-B14F-4D97-AF65-F5344CB8AC3E}">
        <p14:creationId xmlns:p14="http://schemas.microsoft.com/office/powerpoint/2010/main" val="337391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0882"/>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300990" y="881697"/>
            <a:ext cx="8382000" cy="5440363"/>
          </a:xfrm>
        </p:spPr>
        <p:txBody>
          <a:bodyPr>
            <a:normAutofit/>
          </a:bodyPr>
          <a:lstStyle/>
          <a:p>
            <a:pPr>
              <a:buSzPct val="100000"/>
            </a:pPr>
            <a:r>
              <a:rPr lang="en-US" dirty="0"/>
              <a:t>Preoperative briefing</a:t>
            </a:r>
          </a:p>
          <a:p>
            <a:pPr lvl="1">
              <a:buSzPct val="100000"/>
            </a:pPr>
            <a:r>
              <a:rPr lang="en-US" dirty="0"/>
              <a:t>Review plan for patient care, risks, or concerns</a:t>
            </a:r>
          </a:p>
          <a:p>
            <a:pPr lvl="1">
              <a:buSzPct val="100000"/>
            </a:pPr>
            <a:r>
              <a:rPr lang="en-US" dirty="0"/>
              <a:t>Typically led by the obstetrician/surgeon</a:t>
            </a:r>
          </a:p>
          <a:p>
            <a:pPr lvl="1">
              <a:buSzPct val="100000"/>
            </a:pPr>
            <a:r>
              <a:rPr lang="en-US" dirty="0"/>
              <a:t>Ensure shared mental model</a:t>
            </a:r>
          </a:p>
          <a:p>
            <a:pPr lvl="1">
              <a:buSzPct val="100000"/>
            </a:pPr>
            <a:r>
              <a:rPr lang="en-US" dirty="0"/>
              <a:t>Include reviews of—</a:t>
            </a:r>
          </a:p>
          <a:p>
            <a:pPr lvl="2">
              <a:buSzPct val="100000"/>
            </a:pPr>
            <a:r>
              <a:rPr lang="en-US" dirty="0"/>
              <a:t>Patient information</a:t>
            </a:r>
          </a:p>
          <a:p>
            <a:pPr lvl="2">
              <a:buSzPct val="100000"/>
            </a:pPr>
            <a:r>
              <a:rPr lang="en-US" dirty="0"/>
              <a:t>C/S procedure</a:t>
            </a:r>
          </a:p>
          <a:p>
            <a:pPr lvl="2">
              <a:buSzPct val="100000"/>
            </a:pPr>
            <a:r>
              <a:rPr lang="en-US" dirty="0"/>
              <a:t>Indications</a:t>
            </a:r>
          </a:p>
          <a:p>
            <a:pPr lvl="2">
              <a:buSzPct val="100000"/>
            </a:pPr>
            <a:r>
              <a:rPr lang="en-US" dirty="0"/>
              <a:t>Anticipated complications</a:t>
            </a:r>
          </a:p>
        </p:txBody>
      </p:sp>
      <p:sp>
        <p:nvSpPr>
          <p:cNvPr id="6" name="Text Placeholder 5"/>
          <p:cNvSpPr>
            <a:spLocks noGrp="1"/>
          </p:cNvSpPr>
          <p:nvPr>
            <p:ph type="body" sz="half" idx="2"/>
          </p:nvPr>
        </p:nvSpPr>
        <p:spPr>
          <a:xfrm>
            <a:off x="4629150" y="3429000"/>
            <a:ext cx="4038600" cy="1828800"/>
          </a:xfrm>
        </p:spPr>
        <p:txBody>
          <a:bodyPr>
            <a:noAutofit/>
          </a:bodyPr>
          <a:lstStyle/>
          <a:p>
            <a:pPr marL="1143000" lvl="2" indent="-228600">
              <a:buSzPct val="100000"/>
              <a:buFont typeface="Arial" panose="020B0604020202020204" pitchFamily="34" charset="0"/>
              <a:buChar char="•"/>
            </a:pPr>
            <a:r>
              <a:rPr lang="en-US" sz="2400" dirty="0"/>
              <a:t>Risk</a:t>
            </a:r>
          </a:p>
          <a:p>
            <a:pPr marL="1143000" lvl="2" indent="-228600">
              <a:buSzPct val="100000"/>
              <a:buFont typeface="Arial" panose="020B0604020202020204" pitchFamily="34" charset="0"/>
              <a:buChar char="•"/>
            </a:pPr>
            <a:r>
              <a:rPr lang="en-US" sz="2400" dirty="0"/>
              <a:t>Medical history</a:t>
            </a:r>
          </a:p>
          <a:p>
            <a:pPr marL="1143000" lvl="2" indent="-228600">
              <a:buSzPct val="100000"/>
              <a:buFont typeface="Arial" panose="020B0604020202020204" pitchFamily="34" charset="0"/>
              <a:buChar char="•"/>
            </a:pPr>
            <a:r>
              <a:rPr lang="en-US" sz="2400" dirty="0"/>
              <a:t>Fetal status</a:t>
            </a:r>
          </a:p>
          <a:p>
            <a:pPr marL="1143000" lvl="2" indent="-228600">
              <a:buSzPct val="100000"/>
              <a:buFont typeface="Arial" panose="020B0604020202020204" pitchFamily="34" charset="0"/>
              <a:buChar char="•"/>
            </a:pPr>
            <a:r>
              <a:rPr lang="en-US" sz="2400" dirty="0"/>
              <a:t>Type of anesthesia</a:t>
            </a:r>
          </a:p>
        </p:txBody>
      </p:sp>
      <p:sp>
        <p:nvSpPr>
          <p:cNvPr id="3" name="Date Placeholder 2"/>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p:txBody>
          <a:bodyPr/>
          <a:lstStyle/>
          <a:p>
            <a:fld id="{6176A158-48B8-4A8B-BAA0-8528EB6C1A99}" type="slidenum">
              <a:rPr lang="en-US" smtClean="0"/>
              <a:t>10</a:t>
            </a:fld>
            <a:endParaRPr lang="en-US"/>
          </a:p>
        </p:txBody>
      </p:sp>
    </p:spTree>
    <p:extLst>
      <p:ext uri="{BB962C8B-B14F-4D97-AF65-F5344CB8AC3E}">
        <p14:creationId xmlns:p14="http://schemas.microsoft.com/office/powerpoint/2010/main" val="114047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1"/>
          </p:nvPr>
        </p:nvSpPr>
        <p:spPr>
          <a:xfrm>
            <a:off x="457200" y="884237"/>
            <a:ext cx="8229600" cy="5364163"/>
          </a:xfrm>
        </p:spPr>
        <p:txBody>
          <a:bodyPr>
            <a:normAutofit/>
          </a:bodyPr>
          <a:lstStyle/>
          <a:p>
            <a:pPr>
              <a:buSzPct val="100000"/>
            </a:pPr>
            <a:r>
              <a:rPr lang="en-US" dirty="0"/>
              <a:t>Timeout</a:t>
            </a:r>
          </a:p>
          <a:p>
            <a:pPr lvl="1">
              <a:buSzPct val="100000"/>
            </a:pPr>
            <a:r>
              <a:rPr lang="en-US" dirty="0"/>
              <a:t>Initiated once all team members are present in operating room (OR)</a:t>
            </a:r>
          </a:p>
          <a:p>
            <a:pPr lvl="1">
              <a:buSzPct val="100000"/>
            </a:pPr>
            <a:r>
              <a:rPr lang="en-US" dirty="0"/>
              <a:t>Assures safety through a “huddle”</a:t>
            </a:r>
          </a:p>
          <a:p>
            <a:pPr lvl="1">
              <a:buSzPct val="100000"/>
            </a:pPr>
            <a:r>
              <a:rPr lang="en-US" dirty="0"/>
              <a:t>Team members agree with plan and maternal/fetus status</a:t>
            </a:r>
          </a:p>
          <a:p>
            <a:pPr>
              <a:buSzPct val="100000"/>
            </a:pPr>
            <a:r>
              <a:rPr lang="en-US" dirty="0" err="1"/>
              <a:t>Signout</a:t>
            </a:r>
            <a:r>
              <a:rPr lang="en-US" dirty="0"/>
              <a:t> and debrief</a:t>
            </a:r>
          </a:p>
          <a:p>
            <a:pPr lvl="1">
              <a:buSzPct val="100000"/>
            </a:pPr>
            <a:r>
              <a:rPr lang="en-US" dirty="0"/>
              <a:t>Standard approach for wrapping up and debriefing</a:t>
            </a:r>
          </a:p>
          <a:p>
            <a:pPr lvl="1">
              <a:buSzPct val="100000"/>
            </a:pPr>
            <a:r>
              <a:rPr lang="en-US" dirty="0"/>
              <a:t>Often a moment for process improvement</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58662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r>
              <a:rPr lang="en-US" dirty="0"/>
              <a:t>Checklists can facilitate the three components of a safe perioperative process</a:t>
            </a:r>
            <a:r>
              <a:rPr lang="en-US" baseline="30000" dirty="0"/>
              <a:t>3-6</a:t>
            </a:r>
            <a:r>
              <a:rPr lang="en-US" dirty="0"/>
              <a:t> to —</a:t>
            </a:r>
          </a:p>
          <a:p>
            <a:pPr lvl="1"/>
            <a:r>
              <a:rPr lang="en-US" dirty="0"/>
              <a:t>engage all relevant team </a:t>
            </a:r>
            <a:r>
              <a:rPr lang="en-US" dirty="0" smtClean="0"/>
              <a:t>members,</a:t>
            </a:r>
            <a:endParaRPr lang="en-US" dirty="0"/>
          </a:p>
          <a:p>
            <a:pPr lvl="1"/>
            <a:r>
              <a:rPr lang="en-US" dirty="0"/>
              <a:t>introduce some redundancy into the perioperative process, and</a:t>
            </a:r>
          </a:p>
          <a:p>
            <a:pPr lvl="1"/>
            <a:r>
              <a:rPr lang="en-US" dirty="0"/>
              <a:t>ensure critical factors are considered and addressed at each step.</a:t>
            </a:r>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34073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Sample Checklist: </a:t>
            </a:r>
            <a:r>
              <a:rPr lang="en-US" sz="3600" dirty="0"/>
              <a:t>Cesarean Section</a:t>
            </a:r>
          </a:p>
        </p:txBody>
      </p:sp>
      <p:sp>
        <p:nvSpPr>
          <p:cNvPr id="9" name="Content Placeholder 8"/>
          <p:cNvSpPr>
            <a:spLocks noGrp="1"/>
          </p:cNvSpPr>
          <p:nvPr>
            <p:ph idx="1"/>
          </p:nvPr>
        </p:nvSpPr>
        <p:spPr>
          <a:xfrm>
            <a:off x="457200" y="1066800"/>
            <a:ext cx="8229600" cy="5364163"/>
          </a:xfrm>
        </p:spPr>
        <p:txBody>
          <a:bodyPr>
            <a:normAutofit/>
          </a:bodyPr>
          <a:lstStyle/>
          <a:p>
            <a:pPr>
              <a:spcBef>
                <a:spcPts val="400"/>
              </a:spcBef>
            </a:pPr>
            <a:r>
              <a:rPr lang="en-US" sz="2800" dirty="0"/>
              <a:t>A sample checklist for C/S, based on the </a:t>
            </a:r>
            <a:br>
              <a:rPr lang="en-US" sz="2800" dirty="0"/>
            </a:br>
            <a:r>
              <a:rPr lang="en-US" sz="2800" dirty="0"/>
              <a:t>World Health Organization model,</a:t>
            </a:r>
            <a:r>
              <a:rPr lang="en-US" sz="2800" baseline="30000" dirty="0"/>
              <a:t>7</a:t>
            </a:r>
            <a:r>
              <a:rPr lang="en-US" sz="2800" dirty="0"/>
              <a:t> is </a:t>
            </a:r>
            <a:br>
              <a:rPr lang="en-US" sz="2800" dirty="0"/>
            </a:br>
            <a:r>
              <a:rPr lang="en-US" sz="2800" dirty="0"/>
              <a:t>provided as an appendix to this tool. </a:t>
            </a:r>
          </a:p>
          <a:p>
            <a:pPr>
              <a:spcBef>
                <a:spcPts val="600"/>
              </a:spcBef>
            </a:pPr>
            <a:r>
              <a:rPr lang="en-US" sz="2800" dirty="0"/>
              <a:t>It provides suggested specific checklist items for each of the  three perioperative safety steps:  the preoperative briefing, timeout, and </a:t>
            </a:r>
            <a:r>
              <a:rPr lang="en-US" sz="2800" dirty="0" err="1"/>
              <a:t>signout</a:t>
            </a:r>
            <a:r>
              <a:rPr lang="en-US" sz="2800" dirty="0"/>
              <a:t> and debrief.</a:t>
            </a:r>
          </a:p>
          <a:p>
            <a:pPr lvl="1"/>
            <a:r>
              <a:rPr lang="en-US" sz="2400" dirty="0"/>
              <a:t>The sample is provided in two formats: an “at a glance” format or a “large print” format. </a:t>
            </a:r>
          </a:p>
          <a:p>
            <a:pPr lvl="1"/>
            <a:r>
              <a:rPr lang="en-US" sz="2400" dirty="0"/>
              <a:t>The specific checklist items can be customized based on unit preference.</a:t>
            </a:r>
          </a:p>
        </p:txBody>
      </p:sp>
      <p:pic>
        <p:nvPicPr>
          <p:cNvPr id="27" name="Picture 26" descr="decorative image of clipboard"/>
          <p:cNvPicPr>
            <a:picLocks noChangeAspect="1"/>
          </p:cNvPicPr>
          <p:nvPr/>
        </p:nvPicPr>
        <p:blipFill>
          <a:blip r:embed="rId3"/>
          <a:stretch>
            <a:fillRect/>
          </a:stretch>
        </p:blipFill>
        <p:spPr>
          <a:xfrm>
            <a:off x="6934200" y="776288"/>
            <a:ext cx="1618491" cy="1612624"/>
          </a:xfrm>
          <a:prstGeom prst="rect">
            <a:avLst/>
          </a:prstGeom>
        </p:spPr>
      </p:pic>
      <p:sp>
        <p:nvSpPr>
          <p:cNvPr id="2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8531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p:txBody>
          <a:bodyPr>
            <a:normAutofit fontScale="85000" lnSpcReduction="20000"/>
          </a:bodyPr>
          <a:lstStyle/>
          <a:p>
            <a:r>
              <a:rPr lang="en-US" sz="3000" dirty="0"/>
              <a:t>Team simulation can improve knowledge, practical skills, communication, and team performance in acute situations.</a:t>
            </a:r>
          </a:p>
          <a:p>
            <a:r>
              <a:rPr lang="en-US" sz="3000" dirty="0"/>
              <a:t>Any of the sample scenarios available through the SPPC that ultimately result in team decision to proceed to OR for C/S can be used.</a:t>
            </a:r>
          </a:p>
          <a:p>
            <a:r>
              <a:rPr lang="en-US" sz="3000" dirty="0"/>
              <a:t>Scenarios reinforce teamwork and communication related to—</a:t>
            </a:r>
          </a:p>
          <a:p>
            <a:pPr marL="739775" lvl="1" indent="-282575"/>
            <a:r>
              <a:rPr lang="en-US" sz="2600" dirty="0"/>
              <a:t>situational awareness;</a:t>
            </a:r>
          </a:p>
          <a:p>
            <a:pPr marL="739775" lvl="1" indent="-282575"/>
            <a:r>
              <a:rPr lang="en-US" sz="2600" dirty="0"/>
              <a:t>efficient use of safe surgery checklists to </a:t>
            </a:r>
            <a:br>
              <a:rPr lang="en-US" sz="2600" dirty="0"/>
            </a:br>
            <a:r>
              <a:rPr lang="en-US" sz="2600" dirty="0"/>
              <a:t>guide the perioperative process using a </a:t>
            </a:r>
            <a:br>
              <a:rPr lang="en-US" sz="2600" dirty="0"/>
            </a:br>
            <a:r>
              <a:rPr lang="en-US" sz="2600" dirty="0"/>
              <a:t>perioperative briefing, timeout, and </a:t>
            </a:r>
            <a:r>
              <a:rPr lang="en-US" sz="2600" dirty="0" err="1"/>
              <a:t>signout</a:t>
            </a:r>
            <a:r>
              <a:rPr lang="en-US" sz="2600" dirty="0"/>
              <a:t>;</a:t>
            </a:r>
          </a:p>
          <a:p>
            <a:pPr marL="739775" lvl="1" indent="-282575"/>
            <a:r>
              <a:rPr lang="en-US" sz="2600" dirty="0"/>
              <a:t>communication with rapid responders;</a:t>
            </a:r>
          </a:p>
          <a:p>
            <a:pPr marL="739775" lvl="1" indent="-282575"/>
            <a:r>
              <a:rPr lang="en-US" sz="2600" dirty="0"/>
              <a:t>communication with patient/family; and</a:t>
            </a:r>
          </a:p>
          <a:p>
            <a:pPr marL="739775" lvl="1" indent="-282575"/>
            <a:r>
              <a:rPr lang="en-US" sz="2600" dirty="0"/>
              <a:t>use of briefings, huddles, and debriefings. </a:t>
            </a:r>
            <a:r>
              <a:rPr lang="en-US" sz="3000" dirty="0"/>
              <a:t>  </a:t>
            </a:r>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5711889" y="3707363"/>
            <a:ext cx="3508311" cy="2693437"/>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13857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200" b="1" dirty="0" smtClean="0">
                <a:solidFill>
                  <a:srgbClr val="0098AA"/>
                </a:solidFill>
                <a:latin typeface="Arial" panose="020B0604020202020204" pitchFamily="34" charset="0"/>
                <a:cs typeface="Arial" panose="020B0604020202020204" pitchFamily="34" charset="0"/>
              </a:rPr>
              <a:t>Shoulder Dystocia</a:t>
            </a:r>
            <a:endParaRPr lang="en-US" sz="3200" b="1" dirty="0">
              <a:solidFill>
                <a:srgbClr val="0098AA"/>
              </a:solidFill>
              <a:latin typeface="Arial" panose="020B0604020202020204" pitchFamily="34" charset="0"/>
              <a:cs typeface="Arial" panose="020B0604020202020204" pitchFamily="34" charset="0"/>
            </a:endParaRPr>
          </a:p>
        </p:txBody>
      </p:sp>
      <p:sp>
        <p:nvSpPr>
          <p:cNvPr id="8"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5"/>
          <p:cNvSpPr>
            <a:spLocks noGrp="1"/>
          </p:cNvSpPr>
          <p:nvPr>
            <p:ph type="sldNum" sz="quarter" idx="12"/>
          </p:nvPr>
        </p:nvSpPr>
        <p:spPr>
          <a:xfrm>
            <a:off x="6553200" y="6492875"/>
            <a:ext cx="2133600" cy="365125"/>
          </a:xfrm>
        </p:spPr>
        <p:txBody>
          <a:bodyPr/>
          <a:lstStyle/>
          <a:p>
            <a:r>
              <a:rPr lang="en-US" dirty="0"/>
              <a:t>15</a:t>
            </a:r>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53010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Standardize When Possible</a:t>
            </a:r>
          </a:p>
        </p:txBody>
      </p:sp>
      <p:sp>
        <p:nvSpPr>
          <p:cNvPr id="4" name="Content Placeholder 3"/>
          <p:cNvSpPr>
            <a:spLocks noGrp="1"/>
          </p:cNvSpPr>
          <p:nvPr>
            <p:ph idx="1"/>
          </p:nvPr>
        </p:nvSpPr>
        <p:spPr>
          <a:xfrm>
            <a:off x="457200" y="1112837"/>
            <a:ext cx="8229600" cy="5364163"/>
          </a:xfrm>
        </p:spPr>
        <p:txBody>
          <a:bodyPr>
            <a:normAutofit fontScale="92500" lnSpcReduction="20000"/>
          </a:bodyPr>
          <a:lstStyle/>
          <a:p>
            <a:r>
              <a:rPr lang="en-US" dirty="0"/>
              <a:t>Use predetermined  approach to managing shoulder dystocia.</a:t>
            </a:r>
            <a:endParaRPr lang="en-US" baseline="30000" dirty="0"/>
          </a:p>
          <a:p>
            <a:pPr lvl="1"/>
            <a:r>
              <a:rPr lang="en-US" dirty="0"/>
              <a:t>Care provider clearly states the concern </a:t>
            </a:r>
            <a:br>
              <a:rPr lang="en-US" dirty="0"/>
            </a:br>
            <a:r>
              <a:rPr lang="en-US" dirty="0"/>
              <a:t>for shoulder dystocia</a:t>
            </a:r>
          </a:p>
          <a:p>
            <a:pPr lvl="1"/>
            <a:r>
              <a:rPr lang="en-US" dirty="0"/>
              <a:t>Communication to others for assistance to put </a:t>
            </a:r>
            <a:br>
              <a:rPr lang="en-US" dirty="0"/>
            </a:br>
            <a:r>
              <a:rPr lang="en-US" dirty="0"/>
              <a:t>plan for safe delivery into place</a:t>
            </a:r>
          </a:p>
          <a:p>
            <a:pPr lvl="1"/>
            <a:r>
              <a:rPr lang="en-US" dirty="0"/>
              <a:t>Role designation of staff</a:t>
            </a:r>
          </a:p>
          <a:p>
            <a:pPr lvl="1"/>
            <a:r>
              <a:rPr lang="en-US" dirty="0"/>
              <a:t>Clinical maneuvers and directed maternal pushing</a:t>
            </a:r>
            <a:r>
              <a:rPr lang="en-US" baseline="30000" dirty="0"/>
              <a:t>8,9</a:t>
            </a:r>
            <a:endParaRPr lang="en-US" dirty="0"/>
          </a:p>
          <a:p>
            <a:pPr lvl="1"/>
            <a:r>
              <a:rPr lang="en-US" dirty="0"/>
              <a:t>Recording time of dystocia identification, and time of maneuvers as performed</a:t>
            </a:r>
          </a:p>
          <a:p>
            <a:pPr lvl="1"/>
            <a:r>
              <a:rPr lang="en-US" dirty="0"/>
              <a:t>Episode documentation elements</a:t>
            </a:r>
            <a:r>
              <a:rPr lang="en-US" baseline="30000" dirty="0"/>
              <a:t>10</a:t>
            </a:r>
            <a:r>
              <a:rPr lang="en-US" sz="1400" dirty="0"/>
              <a:t> </a:t>
            </a:r>
          </a:p>
          <a:p>
            <a:r>
              <a:rPr lang="en-US" dirty="0"/>
              <a:t>Standardize communication of information during episode using callouts.</a:t>
            </a:r>
            <a:r>
              <a:rPr lang="en-US" baseline="30000" dirty="0"/>
              <a:t>11</a:t>
            </a:r>
            <a:endParaRPr lang="en-US" dirty="0"/>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16269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1036637"/>
            <a:ext cx="8229600" cy="5364163"/>
          </a:xfrm>
        </p:spPr>
        <p:txBody>
          <a:bodyPr>
            <a:normAutofit/>
          </a:bodyPr>
          <a:lstStyle/>
          <a:p>
            <a:r>
              <a:rPr lang="en-US" dirty="0"/>
              <a:t>Cognitive aids such as checklists, algorithms, or protocols, may improve team response and management of shoulder dystocia.</a:t>
            </a:r>
            <a:r>
              <a:rPr lang="en-US" baseline="30000" dirty="0"/>
              <a:t>10,12-15</a:t>
            </a:r>
            <a:r>
              <a:rPr lang="en-US" dirty="0"/>
              <a:t> </a:t>
            </a:r>
          </a:p>
          <a:p>
            <a:pPr lvl="1"/>
            <a:r>
              <a:rPr lang="en-US" dirty="0"/>
              <a:t>Such aids can provide clinical teams with an independent check on steps for facilitating a safe delivery by offering logic and a clear focus. </a:t>
            </a:r>
          </a:p>
          <a:p>
            <a:pPr lvl="1"/>
            <a:r>
              <a:rPr lang="en-US" dirty="0"/>
              <a:t>Such aids help teams have a shared mental model and efficient approach for management and documentation during an episode.</a:t>
            </a:r>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08590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Sample Checklist: </a:t>
            </a:r>
            <a:r>
              <a:rPr lang="en-US" sz="3600" dirty="0"/>
              <a:t>Shoulder Dystocia</a:t>
            </a:r>
          </a:p>
        </p:txBody>
      </p:sp>
      <p:sp>
        <p:nvSpPr>
          <p:cNvPr id="9" name="Content Placeholder 8"/>
          <p:cNvSpPr>
            <a:spLocks noGrp="1"/>
          </p:cNvSpPr>
          <p:nvPr>
            <p:ph idx="1"/>
          </p:nvPr>
        </p:nvSpPr>
        <p:spPr>
          <a:xfrm>
            <a:off x="457200" y="1189037"/>
            <a:ext cx="8229600" cy="5364163"/>
          </a:xfrm>
        </p:spPr>
        <p:txBody>
          <a:bodyPr>
            <a:normAutofit lnSpcReduction="10000"/>
          </a:bodyPr>
          <a:lstStyle/>
          <a:p>
            <a:r>
              <a:rPr lang="en-US" sz="2800" dirty="0"/>
              <a:t>A sample checklist for shoulder dystocia </a:t>
            </a:r>
            <a:br>
              <a:rPr lang="en-US" sz="2800" dirty="0"/>
            </a:br>
            <a:r>
              <a:rPr lang="en-US" sz="2800" dirty="0"/>
              <a:t>management and documentation is </a:t>
            </a:r>
            <a:br>
              <a:rPr lang="en-US" sz="2800" dirty="0"/>
            </a:br>
            <a:r>
              <a:rPr lang="en-US" sz="2800" dirty="0"/>
              <a:t>provided as an appendix to this tool.</a:t>
            </a:r>
          </a:p>
          <a:p>
            <a:r>
              <a:rPr lang="en-US" sz="2800" dirty="0"/>
              <a:t>It  provides the suggested checklist </a:t>
            </a:r>
            <a:br>
              <a:rPr lang="en-US" sz="2800" dirty="0"/>
            </a:br>
            <a:r>
              <a:rPr lang="en-US" sz="2800" dirty="0"/>
              <a:t>items for safe care during a delivery </a:t>
            </a:r>
            <a:br>
              <a:rPr lang="en-US" sz="2800" dirty="0"/>
            </a:br>
            <a:r>
              <a:rPr lang="en-US" sz="2800" dirty="0"/>
              <a:t>complicated  by shoulder dystocia.</a:t>
            </a:r>
          </a:p>
          <a:p>
            <a:r>
              <a:rPr lang="en-US" sz="2800" dirty="0"/>
              <a:t>It can also foster accurate and comprehensive documentation, which can be critical for a medical </a:t>
            </a:r>
            <a:br>
              <a:rPr lang="en-US" sz="2800" dirty="0"/>
            </a:br>
            <a:r>
              <a:rPr lang="en-US" sz="2800" dirty="0"/>
              <a:t>liability defense.</a:t>
            </a:r>
          </a:p>
          <a:p>
            <a:r>
              <a:rPr lang="en-US" sz="2800" dirty="0"/>
              <a:t>The checklist items can be customized based on unit preference. Other example checklists, algorithms, and protocols are also available.</a:t>
            </a:r>
            <a:r>
              <a:rPr lang="en-US" sz="2800" baseline="30000" dirty="0"/>
              <a:t> 10,12-15</a:t>
            </a:r>
            <a:r>
              <a:rPr lang="en-US" sz="2800" dirty="0"/>
              <a:t> </a:t>
            </a:r>
          </a:p>
        </p:txBody>
      </p:sp>
      <p:pic>
        <p:nvPicPr>
          <p:cNvPr id="27" name="Picture 26" descr="decorative image of clipboard"/>
          <p:cNvPicPr>
            <a:picLocks noChangeAspect="1"/>
          </p:cNvPicPr>
          <p:nvPr/>
        </p:nvPicPr>
        <p:blipFill>
          <a:blip r:embed="rId3"/>
          <a:stretch>
            <a:fillRect/>
          </a:stretch>
        </p:blipFill>
        <p:spPr>
          <a:xfrm>
            <a:off x="6400800" y="1189037"/>
            <a:ext cx="2432931" cy="2424112"/>
          </a:xfrm>
          <a:prstGeom prst="rect">
            <a:avLst/>
          </a:prstGeom>
        </p:spPr>
      </p:pic>
      <p:sp>
        <p:nvSpPr>
          <p:cNvPr id="2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7992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a:xfrm>
            <a:off x="457200" y="990600"/>
            <a:ext cx="8229600" cy="5364163"/>
          </a:xfrm>
        </p:spPr>
        <p:txBody>
          <a:bodyPr>
            <a:normAutofit fontScale="85000" lnSpcReduction="20000"/>
          </a:bodyPr>
          <a:lstStyle/>
          <a:p>
            <a:r>
              <a:rPr lang="en-US" sz="3000" dirty="0"/>
              <a:t>Simulation training can improve clinician skills.</a:t>
            </a:r>
            <a:r>
              <a:rPr lang="en-US" sz="3000" baseline="30000" dirty="0"/>
              <a:t> 13,16,17 </a:t>
            </a:r>
            <a:r>
              <a:rPr lang="en-US" sz="3000" dirty="0"/>
              <a:t>A sample scenario is available through the SPPC to train teams on the key perinatal safety elements related to shoulder dystocia management. This scenario reinforces teamwork and communication related to—</a:t>
            </a:r>
          </a:p>
          <a:p>
            <a:pPr marL="739775" lvl="1" indent="-282575"/>
            <a:r>
              <a:rPr lang="en-US" dirty="0"/>
              <a:t>situational awareness,</a:t>
            </a:r>
          </a:p>
          <a:p>
            <a:pPr marL="739775" lvl="1" indent="-282575"/>
            <a:r>
              <a:rPr lang="en-US" dirty="0"/>
              <a:t>ability to get additional help quickly,</a:t>
            </a:r>
          </a:p>
          <a:p>
            <a:pPr marL="739775" lvl="1" indent="-282575"/>
            <a:r>
              <a:rPr lang="en-US" dirty="0"/>
              <a:t>use of cognitive aids, such as checklists,</a:t>
            </a:r>
          </a:p>
          <a:p>
            <a:pPr marL="739775" lvl="1" indent="-282575"/>
            <a:r>
              <a:rPr lang="en-US" dirty="0"/>
              <a:t>communication with rapid responders,</a:t>
            </a:r>
          </a:p>
          <a:p>
            <a:pPr marL="739775" lvl="1" indent="-282575"/>
            <a:r>
              <a:rPr lang="en-US" dirty="0"/>
              <a:t>communication with patient/family, and</a:t>
            </a:r>
          </a:p>
          <a:p>
            <a:pPr marL="739775" lvl="1" indent="-282575"/>
            <a:r>
              <a:rPr lang="en-US" dirty="0"/>
              <a:t>use of briefings, huddles, and debriefings.</a:t>
            </a:r>
          </a:p>
          <a:p>
            <a:pPr marL="339725" indent="-282575"/>
            <a:r>
              <a:rPr lang="en-US" sz="3000" dirty="0"/>
              <a:t>Shoulder dystocia simulation training </a:t>
            </a:r>
            <a:br>
              <a:rPr lang="en-US" sz="3000" dirty="0"/>
            </a:br>
            <a:r>
              <a:rPr lang="en-US" sz="3000" dirty="0"/>
              <a:t>focused on clinical/technical skills may </a:t>
            </a:r>
            <a:br>
              <a:rPr lang="en-US" sz="3000" dirty="0"/>
            </a:br>
            <a:r>
              <a:rPr lang="en-US" sz="3000" dirty="0"/>
              <a:t>require a mannequin or high-fidelity birthing simulator.  </a:t>
            </a:r>
            <a:r>
              <a:rPr lang="en-US" dirty="0"/>
              <a:t>  </a:t>
            </a:r>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5864289" y="2792963"/>
            <a:ext cx="3508311" cy="2693437"/>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622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a:t>
            </a:r>
          </a:p>
        </p:txBody>
      </p:sp>
      <p:pic>
        <p:nvPicPr>
          <p:cNvPr id="5" name="Picture 4" descr="This slide shows stair steps for learning objectives. Step 1. Describe the rationale for the use of cognitive aids, such as checklists, for reducing errors. Step 2. Identify key safety elements, including the use of checklists, for four specific situations encountered on labor and delivery (L&amp;D) units. Step 3. Identify ways the key safety elements can be customized for unit procedures for these four situations." title="Learning Objectives"/>
          <p:cNvPicPr>
            <a:picLocks noChangeAspect="1"/>
          </p:cNvPicPr>
          <p:nvPr/>
        </p:nvPicPr>
        <p:blipFill>
          <a:blip r:embed="rId3"/>
          <a:stretch>
            <a:fillRect/>
          </a:stretch>
        </p:blipFill>
        <p:spPr>
          <a:xfrm>
            <a:off x="435505" y="1371421"/>
            <a:ext cx="8272989" cy="4115157"/>
          </a:xfrm>
          <a:prstGeom prst="rect">
            <a:avLst/>
          </a:prstGeom>
        </p:spPr>
      </p:pic>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9406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200" b="1" dirty="0">
                <a:solidFill>
                  <a:srgbClr val="0098AA"/>
                </a:solidFill>
                <a:latin typeface="Arial" panose="020B0604020202020204" pitchFamily="34" charset="0"/>
                <a:cs typeface="Arial" panose="020B0604020202020204" pitchFamily="34" charset="0"/>
              </a:rPr>
              <a:t>Obstetric  Hemorrhage</a:t>
            </a:r>
          </a:p>
        </p:txBody>
      </p:sp>
      <p:sp>
        <p:nvSpPr>
          <p:cNvPr id="8"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5"/>
          <p:cNvSpPr>
            <a:spLocks noGrp="1"/>
          </p:cNvSpPr>
          <p:nvPr>
            <p:ph type="sldNum" sz="quarter" idx="12"/>
          </p:nvPr>
        </p:nvSpPr>
        <p:spPr>
          <a:xfrm>
            <a:off x="6553200" y="6492875"/>
            <a:ext cx="2133600" cy="365125"/>
          </a:xfrm>
        </p:spPr>
        <p:txBody>
          <a:bodyPr/>
          <a:lstStyle/>
          <a:p>
            <a:r>
              <a:rPr lang="en-US" dirty="0"/>
              <a:t>20</a:t>
            </a:r>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212341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Standardize When Possible</a:t>
            </a:r>
          </a:p>
        </p:txBody>
      </p:sp>
      <p:sp>
        <p:nvSpPr>
          <p:cNvPr id="4" name="Content Placeholder 3"/>
          <p:cNvSpPr>
            <a:spLocks noGrp="1"/>
          </p:cNvSpPr>
          <p:nvPr>
            <p:ph idx="1"/>
          </p:nvPr>
        </p:nvSpPr>
        <p:spPr>
          <a:xfrm>
            <a:off x="457200" y="1112837"/>
            <a:ext cx="8229600" cy="5364163"/>
          </a:xfrm>
        </p:spPr>
        <p:txBody>
          <a:bodyPr>
            <a:normAutofit/>
          </a:bodyPr>
          <a:lstStyle/>
          <a:p>
            <a:r>
              <a:rPr lang="en-US" dirty="0"/>
              <a:t>Use routine and standardized hemorrhage risk assessment on admission.</a:t>
            </a:r>
            <a:r>
              <a:rPr lang="en-US" baseline="30000" dirty="0"/>
              <a:t>18-21</a:t>
            </a:r>
          </a:p>
          <a:p>
            <a:r>
              <a:rPr lang="en-US" dirty="0"/>
              <a:t>Use standardized approach including obstetric </a:t>
            </a:r>
            <a:br>
              <a:rPr lang="en-US" dirty="0"/>
            </a:br>
            <a:r>
              <a:rPr lang="en-US" dirty="0"/>
              <a:t>hemorrhage kits and carts for responding to hemorrhage episodes.</a:t>
            </a:r>
            <a:r>
              <a:rPr lang="en-US" baseline="30000" dirty="0"/>
              <a:t>19,20</a:t>
            </a:r>
          </a:p>
          <a:p>
            <a:r>
              <a:rPr lang="en-US" dirty="0"/>
              <a:t>Use standardized approach for the active management of third stage of labor for vaginal births to prevent hemorrhage.</a:t>
            </a:r>
            <a:r>
              <a:rPr lang="en-US" baseline="30000" dirty="0"/>
              <a:t>22-31</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74395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1189037"/>
            <a:ext cx="8229600" cy="5364163"/>
          </a:xfrm>
        </p:spPr>
        <p:txBody>
          <a:bodyPr>
            <a:normAutofit/>
          </a:bodyPr>
          <a:lstStyle/>
          <a:p>
            <a:r>
              <a:rPr lang="en-US" dirty="0"/>
              <a:t>Use cognitive aids, such as checklists, </a:t>
            </a:r>
            <a:br>
              <a:rPr lang="en-US" dirty="0"/>
            </a:br>
            <a:r>
              <a:rPr lang="en-US" dirty="0"/>
              <a:t>flow sheets, and algorithms based on </a:t>
            </a:r>
            <a:br>
              <a:rPr lang="en-US" dirty="0"/>
            </a:br>
            <a:r>
              <a:rPr lang="en-US" dirty="0"/>
              <a:t>best practice guidelines to guide </a:t>
            </a:r>
            <a:br>
              <a:rPr lang="en-US" dirty="0"/>
            </a:br>
            <a:r>
              <a:rPr lang="en-US" dirty="0"/>
              <a:t>clinical response to obstetric hemorrhage.</a:t>
            </a:r>
          </a:p>
          <a:p>
            <a:r>
              <a:rPr lang="en-US" dirty="0"/>
              <a:t>Many externally developed examples are available.</a:t>
            </a:r>
            <a:r>
              <a:rPr lang="en-US" baseline="30000" dirty="0"/>
              <a:t>18-20,26,32-35</a:t>
            </a:r>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417071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1"/>
          </p:nvPr>
        </p:nvSpPr>
        <p:spPr>
          <a:xfrm>
            <a:off x="457200" y="884237"/>
            <a:ext cx="8229600" cy="5364163"/>
          </a:xfrm>
        </p:spPr>
        <p:txBody>
          <a:bodyPr>
            <a:normAutofit lnSpcReduction="10000"/>
          </a:bodyPr>
          <a:lstStyle/>
          <a:p>
            <a:r>
              <a:rPr lang="en-US" dirty="0"/>
              <a:t>Quantify blood loss during all deliveries and during a hemorrhage episode.</a:t>
            </a:r>
          </a:p>
          <a:p>
            <a:pPr lvl="1"/>
            <a:r>
              <a:rPr lang="en-US" dirty="0"/>
              <a:t>Underestimation of blood loss is common </a:t>
            </a:r>
            <a:br>
              <a:rPr lang="en-US" dirty="0"/>
            </a:br>
            <a:r>
              <a:rPr lang="en-US" dirty="0"/>
              <a:t>and leads to delays in recognition and </a:t>
            </a:r>
            <a:br>
              <a:rPr lang="en-US" dirty="0"/>
            </a:br>
            <a:r>
              <a:rPr lang="en-US" dirty="0"/>
              <a:t>management.</a:t>
            </a:r>
            <a:r>
              <a:rPr lang="en-US" baseline="30000" dirty="0"/>
              <a:t>19,27,36-41</a:t>
            </a:r>
          </a:p>
          <a:p>
            <a:pPr lvl="1"/>
            <a:r>
              <a:rPr lang="en-US" dirty="0"/>
              <a:t>Quantification of blood loss includes—</a:t>
            </a:r>
          </a:p>
          <a:p>
            <a:pPr lvl="2"/>
            <a:r>
              <a:rPr lang="en-US" dirty="0"/>
              <a:t>using calibrated under-buttocks drapes,</a:t>
            </a:r>
          </a:p>
          <a:p>
            <a:pPr lvl="2"/>
            <a:r>
              <a:rPr lang="en-US" dirty="0"/>
              <a:t>measuring blood in collection containers,</a:t>
            </a:r>
          </a:p>
          <a:p>
            <a:pPr lvl="2"/>
            <a:r>
              <a:rPr lang="en-US" dirty="0"/>
              <a:t>weighing blood-soaked objects to estimate volume, and</a:t>
            </a:r>
          </a:p>
          <a:p>
            <a:pPr lvl="2"/>
            <a:r>
              <a:rPr lang="en-US" dirty="0"/>
              <a:t>using standardized visual estimation methods.</a:t>
            </a:r>
          </a:p>
          <a:p>
            <a:pPr lvl="1"/>
            <a:r>
              <a:rPr lang="en-US" dirty="0"/>
              <a:t>Resources for training staff to learn quantification methods are available.</a:t>
            </a:r>
            <a:r>
              <a:rPr lang="en-US" baseline="30000" dirty="0"/>
              <a:t>19,42,43</a:t>
            </a:r>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36776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a:xfrm>
            <a:off x="457200" y="884237"/>
            <a:ext cx="8229600" cy="5364163"/>
          </a:xfrm>
        </p:spPr>
        <p:txBody>
          <a:bodyPr>
            <a:normAutofit fontScale="77500" lnSpcReduction="20000"/>
          </a:bodyPr>
          <a:lstStyle/>
          <a:p>
            <a:r>
              <a:rPr lang="en-US" sz="3100" dirty="0"/>
              <a:t>Two sample scenarios related to obstetric hemorrhage are available through the SPPC:</a:t>
            </a:r>
          </a:p>
          <a:p>
            <a:pPr lvl="1"/>
            <a:r>
              <a:rPr lang="en-US" dirty="0"/>
              <a:t>Antepartum hemorrhage</a:t>
            </a:r>
          </a:p>
          <a:p>
            <a:pPr lvl="1"/>
            <a:r>
              <a:rPr lang="en-US" dirty="0"/>
              <a:t>Postpartum hemorrhage</a:t>
            </a:r>
          </a:p>
          <a:p>
            <a:r>
              <a:rPr lang="en-US" sz="3100" dirty="0"/>
              <a:t>These scenarios reinforce teamwork and communication related to—</a:t>
            </a:r>
          </a:p>
          <a:p>
            <a:pPr marL="739775" lvl="1" indent="-282575"/>
            <a:r>
              <a:rPr lang="en-US" dirty="0"/>
              <a:t>situational awareness,</a:t>
            </a:r>
          </a:p>
          <a:p>
            <a:pPr marL="739775" lvl="1" indent="-282575"/>
            <a:r>
              <a:rPr lang="en-US" dirty="0"/>
              <a:t>early identification of hemorrhage through </a:t>
            </a:r>
            <a:br>
              <a:rPr lang="en-US" dirty="0"/>
            </a:br>
            <a:r>
              <a:rPr lang="en-US" dirty="0"/>
              <a:t>quantification of blood loss,</a:t>
            </a:r>
          </a:p>
          <a:p>
            <a:pPr marL="739775" lvl="1" indent="-282575"/>
            <a:r>
              <a:rPr lang="en-US" dirty="0"/>
              <a:t>use of cognitive aids,</a:t>
            </a:r>
          </a:p>
          <a:p>
            <a:pPr marL="739775" lvl="1" indent="-282575"/>
            <a:r>
              <a:rPr lang="en-US" dirty="0"/>
              <a:t>communication with rapid responders,</a:t>
            </a:r>
          </a:p>
          <a:p>
            <a:pPr marL="739775" lvl="1" indent="-282575"/>
            <a:r>
              <a:rPr lang="en-US" dirty="0"/>
              <a:t>communication with patient/family, and</a:t>
            </a:r>
          </a:p>
          <a:p>
            <a:pPr marL="739775" lvl="1" indent="-282575"/>
            <a:r>
              <a:rPr lang="en-US" dirty="0"/>
              <a:t>use of briefings, huddles, and debriefings.</a:t>
            </a:r>
          </a:p>
          <a:p>
            <a:pPr marL="339725" indent="-282575"/>
            <a:r>
              <a:rPr lang="en-US" sz="3100" dirty="0"/>
              <a:t>Several externally developed hemorrhage </a:t>
            </a:r>
            <a:br>
              <a:rPr lang="en-US" sz="3100" dirty="0"/>
            </a:br>
            <a:r>
              <a:rPr lang="en-US" sz="3100" dirty="0"/>
              <a:t>scenarios are also available.</a:t>
            </a:r>
            <a:r>
              <a:rPr lang="en-US" sz="3100" baseline="30000" dirty="0"/>
              <a:t>43-45</a:t>
            </a:r>
            <a:r>
              <a:rPr lang="en-US" sz="3100" dirty="0"/>
              <a:t> </a:t>
            </a:r>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5711889" y="3505200"/>
            <a:ext cx="3508311" cy="2693437"/>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810115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200" b="1" dirty="0">
                <a:solidFill>
                  <a:srgbClr val="0098AA"/>
                </a:solidFill>
                <a:latin typeface="Arial" panose="020B0604020202020204" pitchFamily="34" charset="0"/>
                <a:cs typeface="Arial" panose="020B0604020202020204" pitchFamily="34" charset="0"/>
              </a:rPr>
              <a:t>Cord </a:t>
            </a:r>
            <a:r>
              <a:rPr lang="en-US" sz="3200" b="1" dirty="0" smtClean="0">
                <a:solidFill>
                  <a:srgbClr val="0098AA"/>
                </a:solidFill>
                <a:latin typeface="Arial" panose="020B0604020202020204" pitchFamily="34" charset="0"/>
                <a:cs typeface="Arial" panose="020B0604020202020204" pitchFamily="34" charset="0"/>
              </a:rPr>
              <a:t>Prolapse</a:t>
            </a:r>
            <a:endParaRPr lang="en-US" sz="3200" b="1" dirty="0">
              <a:solidFill>
                <a:srgbClr val="0098AA"/>
              </a:solidFill>
              <a:latin typeface="Arial" panose="020B0604020202020204" pitchFamily="34" charset="0"/>
              <a:cs typeface="Arial" panose="020B0604020202020204" pitchFamily="34" charset="0"/>
            </a:endParaRPr>
          </a:p>
        </p:txBody>
      </p:sp>
      <p:sp>
        <p:nvSpPr>
          <p:cNvPr id="8"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5"/>
          <p:cNvSpPr>
            <a:spLocks noGrp="1"/>
          </p:cNvSpPr>
          <p:nvPr>
            <p:ph type="sldNum" sz="quarter" idx="12"/>
          </p:nvPr>
        </p:nvSpPr>
        <p:spPr>
          <a:xfrm>
            <a:off x="6553200" y="6492875"/>
            <a:ext cx="2133600" cy="365125"/>
          </a:xfrm>
        </p:spPr>
        <p:txBody>
          <a:bodyPr/>
          <a:lstStyle/>
          <a:p>
            <a:r>
              <a:rPr lang="en-US" dirty="0"/>
              <a:t>25</a:t>
            </a:r>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59291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Key Safety Elements: </a:t>
            </a:r>
            <a:r>
              <a:rPr lang="en-US" sz="3400" u="sng" dirty="0"/>
              <a:t>Standardize When Possible</a:t>
            </a:r>
          </a:p>
        </p:txBody>
      </p:sp>
      <p:sp>
        <p:nvSpPr>
          <p:cNvPr id="4" name="Content Placeholder 3"/>
          <p:cNvSpPr>
            <a:spLocks noGrp="1"/>
          </p:cNvSpPr>
          <p:nvPr>
            <p:ph idx="1"/>
          </p:nvPr>
        </p:nvSpPr>
        <p:spPr>
          <a:xfrm>
            <a:off x="457200" y="960437"/>
            <a:ext cx="8229600" cy="5364163"/>
          </a:xfrm>
        </p:spPr>
        <p:txBody>
          <a:bodyPr>
            <a:normAutofit lnSpcReduction="10000"/>
          </a:bodyPr>
          <a:lstStyle/>
          <a:p>
            <a:r>
              <a:rPr lang="en-US" dirty="0"/>
              <a:t>Use predetermined approach to management of cord prolapse</a:t>
            </a:r>
            <a:endParaRPr lang="en-US" baseline="30000" dirty="0"/>
          </a:p>
          <a:p>
            <a:pPr lvl="1"/>
            <a:r>
              <a:rPr lang="en-US" dirty="0"/>
              <a:t>Staff clearly state a prolapse has </a:t>
            </a:r>
            <a:br>
              <a:rPr lang="en-US" dirty="0"/>
            </a:br>
            <a:r>
              <a:rPr lang="en-US" dirty="0"/>
              <a:t>occurred</a:t>
            </a:r>
          </a:p>
          <a:p>
            <a:pPr lvl="1"/>
            <a:r>
              <a:rPr lang="en-US" dirty="0"/>
              <a:t>Communication to others for assistance to put plan for safe delivery into place</a:t>
            </a:r>
            <a:r>
              <a:rPr lang="en-US" baseline="30000" dirty="0"/>
              <a:t>46</a:t>
            </a:r>
          </a:p>
          <a:p>
            <a:pPr lvl="1"/>
            <a:r>
              <a:rPr lang="en-US" dirty="0"/>
              <a:t>Role designation of staff</a:t>
            </a:r>
          </a:p>
          <a:p>
            <a:pPr lvl="1"/>
            <a:r>
              <a:rPr lang="en-US" dirty="0"/>
              <a:t>Appropriate clinical interventions</a:t>
            </a:r>
          </a:p>
          <a:p>
            <a:pPr lvl="1"/>
            <a:r>
              <a:rPr lang="en-US" dirty="0"/>
              <a:t>Recording time of prolapse identification and time of interventions performed</a:t>
            </a:r>
          </a:p>
          <a:p>
            <a:pPr lvl="1"/>
            <a:r>
              <a:rPr lang="en-US" dirty="0"/>
              <a:t>Episode documentation elements</a:t>
            </a:r>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271554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400" dirty="0"/>
              <a:t>Key Safety Elements: </a:t>
            </a:r>
            <a:r>
              <a:rPr lang="en-US" sz="3400" u="sng" dirty="0"/>
              <a:t>Create Independent Checks</a:t>
            </a:r>
            <a:endParaRPr lang="en-US" sz="3400" dirty="0"/>
          </a:p>
        </p:txBody>
      </p:sp>
      <p:sp>
        <p:nvSpPr>
          <p:cNvPr id="4" name="Content Placeholder 3"/>
          <p:cNvSpPr>
            <a:spLocks noGrp="1"/>
          </p:cNvSpPr>
          <p:nvPr>
            <p:ph idx="4294967295"/>
          </p:nvPr>
        </p:nvSpPr>
        <p:spPr>
          <a:xfrm>
            <a:off x="533400" y="990600"/>
            <a:ext cx="8229600" cy="5486400"/>
          </a:xfrm>
        </p:spPr>
        <p:txBody>
          <a:bodyPr>
            <a:normAutofit fontScale="55000" lnSpcReduction="20000"/>
          </a:bodyPr>
          <a:lstStyle/>
          <a:p>
            <a:r>
              <a:rPr lang="en-US" sz="5100" dirty="0"/>
              <a:t>Increase situational awareness by using cognitive aids, such as checklists, of maternal and fetal criteria for procedures that increase risk for cord prolapse</a:t>
            </a:r>
            <a:r>
              <a:rPr lang="en-US" sz="5100" baseline="30000" dirty="0"/>
              <a:t>47</a:t>
            </a:r>
            <a:r>
              <a:rPr lang="en-US" sz="5100" dirty="0"/>
              <a:t> </a:t>
            </a:r>
            <a:br>
              <a:rPr lang="en-US" sz="5100" dirty="0"/>
            </a:br>
            <a:r>
              <a:rPr lang="en-US" sz="5100" dirty="0"/>
              <a:t>such as—</a:t>
            </a:r>
          </a:p>
          <a:p>
            <a:pPr lvl="1">
              <a:spcBef>
                <a:spcPts val="500"/>
              </a:spcBef>
            </a:pPr>
            <a:r>
              <a:rPr lang="en-US" sz="4400" dirty="0"/>
              <a:t>amniotomy</a:t>
            </a:r>
          </a:p>
          <a:p>
            <a:pPr lvl="1">
              <a:spcBef>
                <a:spcPts val="500"/>
              </a:spcBef>
            </a:pPr>
            <a:r>
              <a:rPr lang="en-US" sz="4400" dirty="0"/>
              <a:t>intrauterine pressure catheter or </a:t>
            </a:r>
            <a:br>
              <a:rPr lang="en-US" sz="4400" dirty="0"/>
            </a:br>
            <a:r>
              <a:rPr lang="en-US" sz="4400" dirty="0"/>
              <a:t>fetal scalp electrode placement</a:t>
            </a:r>
          </a:p>
          <a:p>
            <a:pPr lvl="1">
              <a:spcBef>
                <a:spcPts val="500"/>
              </a:spcBef>
            </a:pPr>
            <a:r>
              <a:rPr lang="en-US" sz="4400" dirty="0"/>
              <a:t>manual rotation</a:t>
            </a:r>
          </a:p>
          <a:p>
            <a:pPr lvl="1">
              <a:spcBef>
                <a:spcPts val="500"/>
              </a:spcBef>
            </a:pPr>
            <a:r>
              <a:rPr lang="en-US" sz="4400" dirty="0"/>
              <a:t>placement of cervical balloon catheter</a:t>
            </a:r>
          </a:p>
          <a:p>
            <a:pPr lvl="1">
              <a:spcBef>
                <a:spcPts val="500"/>
              </a:spcBef>
            </a:pPr>
            <a:r>
              <a:rPr lang="en-US" sz="4400" dirty="0"/>
              <a:t>external cephalic version</a:t>
            </a:r>
          </a:p>
          <a:p>
            <a:pPr lvl="1">
              <a:spcBef>
                <a:spcPts val="500"/>
              </a:spcBef>
            </a:pPr>
            <a:r>
              <a:rPr lang="en-US" sz="4400" dirty="0"/>
              <a:t>amnioinfusion</a:t>
            </a:r>
          </a:p>
          <a:p>
            <a:pPr lvl="1"/>
            <a:r>
              <a:rPr lang="en-US" sz="4400" dirty="0"/>
              <a:t>placement of forceps or vacuum</a:t>
            </a:r>
          </a:p>
          <a:p>
            <a:r>
              <a:rPr lang="en-US" sz="5100" dirty="0"/>
              <a:t>Cognitive aids such as checklists, algorithms, or protocols, may improve team response to cord prolapse.</a:t>
            </a:r>
            <a:r>
              <a:rPr lang="en-US" sz="5100" baseline="30000" dirty="0"/>
              <a:t>48-51</a:t>
            </a:r>
            <a:r>
              <a:rPr lang="en-US" sz="5100" dirty="0"/>
              <a:t> </a:t>
            </a:r>
            <a:endParaRPr lang="en-US" sz="4000" dirty="0"/>
          </a:p>
        </p:txBody>
      </p:sp>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1570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Sample Checklist: </a:t>
            </a:r>
            <a:r>
              <a:rPr lang="en-US" sz="3600" dirty="0"/>
              <a:t>Cord Prolapse</a:t>
            </a:r>
          </a:p>
        </p:txBody>
      </p:sp>
      <p:sp>
        <p:nvSpPr>
          <p:cNvPr id="9" name="Content Placeholder 8"/>
          <p:cNvSpPr>
            <a:spLocks noGrp="1"/>
          </p:cNvSpPr>
          <p:nvPr>
            <p:ph idx="1"/>
          </p:nvPr>
        </p:nvSpPr>
        <p:spPr>
          <a:xfrm>
            <a:off x="457200" y="1143000"/>
            <a:ext cx="8229600" cy="5364163"/>
          </a:xfrm>
        </p:spPr>
        <p:txBody>
          <a:bodyPr>
            <a:noAutofit/>
          </a:bodyPr>
          <a:lstStyle/>
          <a:p>
            <a:pPr>
              <a:lnSpc>
                <a:spcPct val="90000"/>
              </a:lnSpc>
              <a:spcAft>
                <a:spcPts val="600"/>
              </a:spcAft>
            </a:pPr>
            <a:r>
              <a:rPr lang="en-US" sz="2800" dirty="0"/>
              <a:t>A sample checklist for Cord Prolapse</a:t>
            </a:r>
            <a:br>
              <a:rPr lang="en-US" sz="2800" dirty="0"/>
            </a:br>
            <a:r>
              <a:rPr lang="en-US" sz="2800" dirty="0"/>
              <a:t>Management and </a:t>
            </a:r>
            <a:r>
              <a:rPr lang="en-US" sz="2800" dirty="0" smtClean="0"/>
              <a:t>Documentation </a:t>
            </a:r>
            <a:r>
              <a:rPr lang="en-US" sz="2800" dirty="0"/>
              <a:t>is</a:t>
            </a:r>
            <a:br>
              <a:rPr lang="en-US" sz="2800" dirty="0"/>
            </a:br>
            <a:r>
              <a:rPr lang="en-US" sz="2800" dirty="0"/>
              <a:t>provided as an appendix to this tool.</a:t>
            </a:r>
          </a:p>
          <a:p>
            <a:pPr>
              <a:lnSpc>
                <a:spcPct val="90000"/>
              </a:lnSpc>
              <a:spcAft>
                <a:spcPts val="600"/>
              </a:spcAft>
            </a:pPr>
            <a:r>
              <a:rPr lang="en-US" sz="2800" dirty="0"/>
              <a:t>It  provides the suggested checklist </a:t>
            </a:r>
            <a:br>
              <a:rPr lang="en-US" sz="2800" dirty="0"/>
            </a:br>
            <a:r>
              <a:rPr lang="en-US" sz="2800" dirty="0"/>
              <a:t>items for safe care during a delivery </a:t>
            </a:r>
            <a:br>
              <a:rPr lang="en-US" sz="2800" dirty="0"/>
            </a:br>
            <a:r>
              <a:rPr lang="en-US" sz="2800" dirty="0"/>
              <a:t>complicated  by cord prolapse. It can </a:t>
            </a:r>
            <a:br>
              <a:rPr lang="en-US" sz="2800" dirty="0"/>
            </a:br>
            <a:r>
              <a:rPr lang="en-US" sz="2800" dirty="0"/>
              <a:t>also foster accurate and comprehensive documentation, which can be critical for a medical liability defense.</a:t>
            </a:r>
          </a:p>
          <a:p>
            <a:pPr>
              <a:lnSpc>
                <a:spcPct val="90000"/>
              </a:lnSpc>
            </a:pPr>
            <a:r>
              <a:rPr lang="en-US" sz="2800" dirty="0"/>
              <a:t>The checklist items can be customized based on unit preference. Other example checklists, algorithms, and protocols are also available.</a:t>
            </a:r>
            <a:r>
              <a:rPr lang="en-US" sz="2800" baseline="30000" dirty="0"/>
              <a:t>48-50</a:t>
            </a:r>
            <a:endParaRPr lang="en-US" sz="2800" strike="sngStrike" dirty="0"/>
          </a:p>
        </p:txBody>
      </p:sp>
      <p:pic>
        <p:nvPicPr>
          <p:cNvPr id="27" name="Picture 26" descr="decorative image of a clipboard with a checklist"/>
          <p:cNvPicPr>
            <a:picLocks noChangeAspect="1"/>
          </p:cNvPicPr>
          <p:nvPr/>
        </p:nvPicPr>
        <p:blipFill>
          <a:blip r:embed="rId3"/>
          <a:stretch>
            <a:fillRect/>
          </a:stretch>
        </p:blipFill>
        <p:spPr>
          <a:xfrm>
            <a:off x="6288818" y="955358"/>
            <a:ext cx="2662363" cy="2652712"/>
          </a:xfrm>
          <a:prstGeom prst="rect">
            <a:avLst/>
          </a:prstGeom>
        </p:spPr>
      </p:pic>
      <p:sp>
        <p:nvSpPr>
          <p:cNvPr id="2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28</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403708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Simulation</a:t>
            </a:r>
            <a:endParaRPr lang="en-US" sz="3400" dirty="0"/>
          </a:p>
        </p:txBody>
      </p:sp>
      <p:sp>
        <p:nvSpPr>
          <p:cNvPr id="4" name="Content Placeholder 3"/>
          <p:cNvSpPr>
            <a:spLocks noGrp="1"/>
          </p:cNvSpPr>
          <p:nvPr>
            <p:ph idx="1"/>
          </p:nvPr>
        </p:nvSpPr>
        <p:spPr>
          <a:xfrm>
            <a:off x="457200" y="988377"/>
            <a:ext cx="8229600" cy="5364163"/>
          </a:xfrm>
        </p:spPr>
        <p:txBody>
          <a:bodyPr>
            <a:normAutofit lnSpcReduction="10000"/>
          </a:bodyPr>
          <a:lstStyle/>
          <a:p>
            <a:r>
              <a:rPr lang="en-US" sz="2700" dirty="0"/>
              <a:t>A sample scenario is available through the SPPC to train teams on the key perinatal safety elements related to cord prolapse. This scenario reinforces teamwork and communication related to—</a:t>
            </a:r>
          </a:p>
          <a:p>
            <a:pPr marL="739775" lvl="1" indent="-282575"/>
            <a:r>
              <a:rPr lang="en-US" sz="2200" dirty="0"/>
              <a:t>situational awareness,</a:t>
            </a:r>
          </a:p>
          <a:p>
            <a:pPr marL="739775" lvl="1" indent="-282575"/>
            <a:r>
              <a:rPr lang="en-US" sz="2200" dirty="0"/>
              <a:t>ability to get additional help quickly,</a:t>
            </a:r>
          </a:p>
          <a:p>
            <a:pPr marL="739775" lvl="1" indent="-282575"/>
            <a:r>
              <a:rPr lang="en-US" sz="2200" dirty="0"/>
              <a:t>use of cognitive aids,</a:t>
            </a:r>
          </a:p>
          <a:p>
            <a:pPr marL="739775" lvl="1" indent="-282575"/>
            <a:r>
              <a:rPr lang="en-US" sz="2200" dirty="0"/>
              <a:t>communication with rapid responders,</a:t>
            </a:r>
          </a:p>
          <a:p>
            <a:pPr marL="739775" lvl="1" indent="-282575"/>
            <a:r>
              <a:rPr lang="en-US" sz="2200" dirty="0"/>
              <a:t>communication with patient/family, and</a:t>
            </a:r>
          </a:p>
          <a:p>
            <a:pPr marL="739775" lvl="1" indent="-282575"/>
            <a:r>
              <a:rPr lang="en-US" sz="2200" dirty="0"/>
              <a:t>use of briefings, huddles, and debriefings.</a:t>
            </a:r>
          </a:p>
          <a:p>
            <a:pPr marL="339725" indent="-282575"/>
            <a:r>
              <a:rPr lang="en-US" sz="2700" dirty="0"/>
              <a:t>Cord prolapse simulation training focused on clinical/technical skills may require a mannequin or high-fidelity birthing simulator.   </a:t>
            </a:r>
          </a:p>
        </p:txBody>
      </p:sp>
      <p:pic>
        <p:nvPicPr>
          <p:cNvPr id="5" name="Picture 4" descr="A patient in a hospital bed surrounded by the health care team. "/>
          <p:cNvPicPr>
            <a:picLocks noChangeAspect="1"/>
          </p:cNvPicPr>
          <p:nvPr/>
        </p:nvPicPr>
        <p:blipFill rotWithShape="1">
          <a:blip r:embed="rId3" cstate="print"/>
          <a:srcRect l="11429" r="19509" b="29306"/>
          <a:stretch/>
        </p:blipFill>
        <p:spPr bwMode="auto">
          <a:xfrm>
            <a:off x="5638800" y="2183363"/>
            <a:ext cx="3508311" cy="2693437"/>
          </a:xfrm>
          <a:prstGeom prst="rect">
            <a:avLst/>
          </a:prstGeom>
          <a:noFill/>
          <a:ln w="9525">
            <a:noFill/>
            <a:miter lim="800000"/>
            <a:headEnd/>
            <a:tailEnd/>
          </a:ln>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6656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L&amp;D Unit Safety Tools</a:t>
            </a:r>
          </a:p>
        </p:txBody>
      </p:sp>
      <p:sp>
        <p:nvSpPr>
          <p:cNvPr id="3" name="Content Placeholder 2"/>
          <p:cNvSpPr>
            <a:spLocks noGrp="1"/>
          </p:cNvSpPr>
          <p:nvPr>
            <p:ph idx="1"/>
          </p:nvPr>
        </p:nvSpPr>
        <p:spPr>
          <a:xfrm>
            <a:off x="457200" y="884237"/>
            <a:ext cx="8229600" cy="5364163"/>
          </a:xfrm>
        </p:spPr>
        <p:txBody>
          <a:bodyPr>
            <a:normAutofit fontScale="85000" lnSpcReduction="10000"/>
          </a:bodyPr>
          <a:lstStyle/>
          <a:p>
            <a:r>
              <a:rPr lang="en-US" dirty="0"/>
              <a:t>The Labor and Delivery Unit Safety bundle focuses on key safety elements for four specific L&amp;D situations:</a:t>
            </a:r>
          </a:p>
          <a:p>
            <a:pPr lvl="1"/>
            <a:r>
              <a:rPr lang="en-US" dirty="0"/>
              <a:t>Safe cesarean section </a:t>
            </a:r>
          </a:p>
          <a:p>
            <a:pPr lvl="1"/>
            <a:r>
              <a:rPr lang="en-US" dirty="0"/>
              <a:t>Shoulder dystocia</a:t>
            </a:r>
          </a:p>
          <a:p>
            <a:pPr lvl="1"/>
            <a:r>
              <a:rPr lang="en-US" dirty="0"/>
              <a:t>Obstetric hemorrhage</a:t>
            </a:r>
          </a:p>
          <a:p>
            <a:pPr lvl="1"/>
            <a:r>
              <a:rPr lang="en-US" dirty="0"/>
              <a:t>Umbilical cord prolapse</a:t>
            </a:r>
          </a:p>
          <a:p>
            <a:r>
              <a:rPr lang="en-US" dirty="0"/>
              <a:t>Training materials and tools offer key safety elements for these situations</a:t>
            </a:r>
          </a:p>
          <a:p>
            <a:r>
              <a:rPr lang="en-US" dirty="0"/>
              <a:t>Key safety elements</a:t>
            </a:r>
          </a:p>
          <a:p>
            <a:pPr lvl="1"/>
            <a:r>
              <a:rPr lang="en-US" dirty="0"/>
              <a:t>Provide a comprehensive starting point for each unit to consider</a:t>
            </a:r>
          </a:p>
          <a:p>
            <a:pPr lvl="1"/>
            <a:r>
              <a:rPr lang="en-US" dirty="0"/>
              <a:t>Can be adapted and applied to other perinatal situations requiring high reliability processes</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123781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200" b="1" dirty="0">
                <a:solidFill>
                  <a:srgbClr val="0098AA"/>
                </a:solidFill>
                <a:latin typeface="Arial" panose="020B0604020202020204" pitchFamily="34" charset="0"/>
                <a:cs typeface="Arial" panose="020B0604020202020204" pitchFamily="34" charset="0"/>
              </a:rPr>
              <a:t>Labor and Delivery Unit Safety</a:t>
            </a:r>
            <a:br>
              <a:rPr lang="en-US" sz="3200" b="1" dirty="0">
                <a:solidFill>
                  <a:srgbClr val="0098AA"/>
                </a:solidFill>
                <a:latin typeface="Arial" panose="020B0604020202020204" pitchFamily="34" charset="0"/>
                <a:cs typeface="Arial" panose="020B0604020202020204" pitchFamily="34" charset="0"/>
              </a:rPr>
            </a:br>
            <a:r>
              <a:rPr lang="en-US" sz="3200" b="1" dirty="0">
                <a:solidFill>
                  <a:srgbClr val="0098AA"/>
                </a:solidFill>
                <a:latin typeface="Arial" panose="020B0604020202020204" pitchFamily="34" charset="0"/>
                <a:cs typeface="Arial" panose="020B0604020202020204" pitchFamily="34" charset="0"/>
              </a:rPr>
              <a:t>General Key Safety Elements</a:t>
            </a:r>
          </a:p>
        </p:txBody>
      </p:sp>
      <p:sp>
        <p:nvSpPr>
          <p:cNvPr id="8"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5"/>
          <p:cNvSpPr>
            <a:spLocks noGrp="1"/>
          </p:cNvSpPr>
          <p:nvPr>
            <p:ph type="sldNum" sz="quarter" idx="12"/>
          </p:nvPr>
        </p:nvSpPr>
        <p:spPr>
          <a:xfrm>
            <a:off x="6553200" y="6492875"/>
            <a:ext cx="2133600" cy="365125"/>
          </a:xfrm>
        </p:spPr>
        <p:txBody>
          <a:bodyPr/>
          <a:lstStyle/>
          <a:p>
            <a:r>
              <a:rPr lang="en-US" dirty="0"/>
              <a:t>30</a:t>
            </a:r>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419710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Learn From Defects</a:t>
            </a:r>
            <a:endParaRPr lang="en-US" sz="3400" dirty="0"/>
          </a:p>
        </p:txBody>
      </p:sp>
      <p:sp>
        <p:nvSpPr>
          <p:cNvPr id="4" name="Content Placeholder 3"/>
          <p:cNvSpPr>
            <a:spLocks noGrp="1"/>
          </p:cNvSpPr>
          <p:nvPr>
            <p:ph idx="1"/>
          </p:nvPr>
        </p:nvSpPr>
        <p:spPr>
          <a:xfrm>
            <a:off x="457200" y="960437"/>
            <a:ext cx="8229600" cy="5364163"/>
          </a:xfrm>
        </p:spPr>
        <p:txBody>
          <a:bodyPr>
            <a:normAutofit/>
          </a:bodyPr>
          <a:lstStyle/>
          <a:p>
            <a:r>
              <a:rPr lang="en-US" dirty="0"/>
              <a:t>Debrief and analyze near misses and adverse events. </a:t>
            </a:r>
          </a:p>
          <a:p>
            <a:r>
              <a:rPr lang="en-US" dirty="0"/>
              <a:t>Have a process in place to review severe maternal or neonatal morbidity and mortality events. </a:t>
            </a:r>
          </a:p>
          <a:p>
            <a:r>
              <a:rPr lang="en-US" dirty="0"/>
              <a:t>Share outcomes or process improvements from the informal (debriefing) and formal analysis with staff to achieve transparency and organizational learning.</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966332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Key Safety Elements: </a:t>
            </a:r>
            <a:r>
              <a:rPr lang="en-US" sz="3400" u="sng" dirty="0"/>
              <a:t>Teamwork Training</a:t>
            </a:r>
            <a:endParaRPr lang="en-US" sz="3400" dirty="0"/>
          </a:p>
        </p:txBody>
      </p:sp>
      <p:sp>
        <p:nvSpPr>
          <p:cNvPr id="4" name="Content Placeholder 3"/>
          <p:cNvSpPr>
            <a:spLocks noGrp="1"/>
          </p:cNvSpPr>
          <p:nvPr>
            <p:ph idx="1"/>
          </p:nvPr>
        </p:nvSpPr>
        <p:spPr>
          <a:xfrm>
            <a:off x="457200" y="1036637"/>
            <a:ext cx="8229600" cy="5364163"/>
          </a:xfrm>
        </p:spPr>
        <p:txBody>
          <a:bodyPr>
            <a:normAutofit/>
          </a:bodyPr>
          <a:lstStyle/>
          <a:p>
            <a:r>
              <a:rPr lang="en-US" sz="3600" dirty="0"/>
              <a:t>Have situational awareness around maternal and fetal risks and status.</a:t>
            </a:r>
          </a:p>
          <a:p>
            <a:r>
              <a:rPr lang="en-US" sz="3600" dirty="0"/>
              <a:t>Use SBAR, callouts, huddles, and closed- loop communication techniques. </a:t>
            </a:r>
          </a:p>
          <a:p>
            <a:r>
              <a:rPr lang="en-US" sz="3600" dirty="0"/>
              <a:t>Communicate during </a:t>
            </a:r>
            <a:br>
              <a:rPr lang="en-US" sz="3600" dirty="0"/>
            </a:br>
            <a:r>
              <a:rPr lang="en-US" sz="3600" dirty="0"/>
              <a:t>transitions of care.</a:t>
            </a:r>
          </a:p>
          <a:p>
            <a:r>
              <a:rPr lang="en-US" sz="3600" dirty="0"/>
              <a:t>Have high-reliability teams.</a:t>
            </a:r>
          </a:p>
        </p:txBody>
      </p:sp>
      <p:pic>
        <p:nvPicPr>
          <p:cNvPr id="6" name="Picture 5" descr="Silhouette drawing, in shades of blue, of four medical professionals standing in a group and conferring."/>
          <p:cNvPicPr>
            <a:picLocks noChangeAspect="1"/>
          </p:cNvPicPr>
          <p:nvPr/>
        </p:nvPicPr>
        <p:blipFill rotWithShape="1">
          <a:blip r:embed="rId3" cstate="print"/>
          <a:srcRect l="18750" t="10295" r="29136" b="30148"/>
          <a:stretch/>
        </p:blipFill>
        <p:spPr>
          <a:xfrm>
            <a:off x="5105400" y="3276600"/>
            <a:ext cx="3600451" cy="3086100"/>
          </a:xfrm>
          <a:prstGeom prst="rect">
            <a:avLst/>
          </a:prstGeom>
        </p:spPr>
      </p:pic>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40956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Key Safety Elements: </a:t>
            </a:r>
            <a:r>
              <a:rPr lang="en-US" sz="3200" u="sng" dirty="0"/>
              <a:t>Patient and Family Engagement</a:t>
            </a:r>
            <a:endParaRPr lang="en-US" sz="3200" dirty="0"/>
          </a:p>
        </p:txBody>
      </p:sp>
      <p:sp>
        <p:nvSpPr>
          <p:cNvPr id="4" name="Content Placeholder 3"/>
          <p:cNvSpPr>
            <a:spLocks noGrp="1"/>
          </p:cNvSpPr>
          <p:nvPr>
            <p:ph idx="1"/>
          </p:nvPr>
        </p:nvSpPr>
        <p:spPr>
          <a:xfrm>
            <a:off x="457200" y="1066800"/>
            <a:ext cx="8229600" cy="5059363"/>
          </a:xfrm>
        </p:spPr>
        <p:txBody>
          <a:bodyPr>
            <a:normAutofit/>
          </a:bodyPr>
          <a:lstStyle/>
          <a:p>
            <a:pPr>
              <a:spcAft>
                <a:spcPts val="1200"/>
              </a:spcAft>
            </a:pPr>
            <a:r>
              <a:rPr lang="en-US" sz="3600" dirty="0"/>
              <a:t>Communication with patient and family during episode. </a:t>
            </a:r>
          </a:p>
          <a:p>
            <a:r>
              <a:rPr lang="en-US" sz="3600" dirty="0"/>
              <a:t>Unit approach includes disclosure of any unintended outcomes. </a:t>
            </a:r>
          </a:p>
        </p:txBody>
      </p:sp>
      <p:pic>
        <p:nvPicPr>
          <p:cNvPr id="5" name="Picture 4" descr="A nurse and physician collaborating beside their patient and the patient’s family member.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8200" y="3505200"/>
            <a:ext cx="4495800" cy="2955562"/>
          </a:xfrm>
          <a:prstGeom prst="rect">
            <a:avLst/>
          </a:prstGeom>
        </p:spPr>
      </p:pic>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2979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dirty="0"/>
              <a:t>Customizing the Key Elements &amp; Checklists</a:t>
            </a:r>
          </a:p>
        </p:txBody>
      </p:sp>
      <p:sp>
        <p:nvSpPr>
          <p:cNvPr id="4" name="Content Placeholder 3"/>
          <p:cNvSpPr>
            <a:spLocks noGrp="1"/>
          </p:cNvSpPr>
          <p:nvPr>
            <p:ph idx="1"/>
          </p:nvPr>
        </p:nvSpPr>
        <p:spPr>
          <a:xfrm>
            <a:off x="457200" y="884237"/>
            <a:ext cx="8229600" cy="5364163"/>
          </a:xfrm>
        </p:spPr>
        <p:txBody>
          <a:bodyPr>
            <a:normAutofit/>
          </a:bodyPr>
          <a:lstStyle/>
          <a:p>
            <a:pPr>
              <a:spcAft>
                <a:spcPts val="600"/>
              </a:spcAft>
            </a:pPr>
            <a:r>
              <a:rPr lang="en-US" dirty="0"/>
              <a:t>Review the key perinatal safety elements with L&amp;D leadership and relevant staff.</a:t>
            </a:r>
          </a:p>
          <a:p>
            <a:pPr>
              <a:spcAft>
                <a:spcPts val="600"/>
              </a:spcAft>
            </a:pPr>
            <a:r>
              <a:rPr lang="en-US" dirty="0"/>
              <a:t>Determine how the elements will be tailored for the unit.</a:t>
            </a:r>
          </a:p>
          <a:p>
            <a:pPr>
              <a:spcAft>
                <a:spcPts val="600"/>
              </a:spcAft>
            </a:pPr>
            <a:r>
              <a:rPr lang="en-US" dirty="0"/>
              <a:t>Consider any existing hospital procedures, policies, and processes related to these situations.</a:t>
            </a:r>
          </a:p>
          <a:p>
            <a:pPr>
              <a:spcAft>
                <a:spcPts val="600"/>
              </a:spcAft>
            </a:pPr>
            <a:r>
              <a:rPr lang="en-US" dirty="0"/>
              <a:t>Reformat or build customized content into unit’s existing documentation systems.</a:t>
            </a:r>
            <a:endParaRPr lang="en-US" b="1" dirty="0">
              <a:solidFill>
                <a:srgbClr val="FF0000"/>
              </a:solidFill>
            </a:endParaRP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04333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Unit Next Steps</a:t>
            </a:r>
          </a:p>
        </p:txBody>
      </p:sp>
      <p:sp>
        <p:nvSpPr>
          <p:cNvPr id="4" name="Text Placeholder 3"/>
          <p:cNvSpPr>
            <a:spLocks noGrp="1"/>
          </p:cNvSpPr>
          <p:nvPr>
            <p:ph idx="1"/>
          </p:nvPr>
        </p:nvSpPr>
        <p:spPr>
          <a:xfrm>
            <a:off x="457200" y="884237"/>
            <a:ext cx="8229600" cy="5364163"/>
          </a:xfrm>
        </p:spPr>
        <p:txBody>
          <a:bodyPr>
            <a:normAutofit fontScale="85000" lnSpcReduction="20000"/>
          </a:bodyPr>
          <a:lstStyle/>
          <a:p>
            <a:r>
              <a:rPr lang="en-US" sz="3400" dirty="0"/>
              <a:t>Decide whether to select components of the L&amp;D Unit Safety bundle for implementation locally.  Factors to consider:</a:t>
            </a:r>
          </a:p>
          <a:p>
            <a:pPr lvl="1"/>
            <a:r>
              <a:rPr lang="en-US" sz="3100" dirty="0"/>
              <a:t>Unit and malpractice claims data suggesting adverse events or near misses related to cesarean section, shoulder dystocia, postpartum hemorrhage, or cord prolapse</a:t>
            </a:r>
          </a:p>
          <a:p>
            <a:pPr lvl="1"/>
            <a:r>
              <a:rPr lang="en-US" sz="3100" dirty="0"/>
              <a:t>Synergy with related or similar initiatives </a:t>
            </a:r>
          </a:p>
          <a:p>
            <a:pPr lvl="1"/>
            <a:r>
              <a:rPr lang="en-US" sz="3100" dirty="0"/>
              <a:t>Interest and enthusiasm of unit staff for implementing</a:t>
            </a:r>
          </a:p>
          <a:p>
            <a:r>
              <a:rPr lang="en-US" sz="3400" dirty="0"/>
              <a:t>Support implementation of unit procedure.</a:t>
            </a:r>
          </a:p>
          <a:p>
            <a:pPr lvl="1"/>
            <a:r>
              <a:rPr lang="en-US" sz="3100" dirty="0"/>
              <a:t>Staff training/communication</a:t>
            </a:r>
          </a:p>
          <a:p>
            <a:pPr lvl="1"/>
            <a:r>
              <a:rPr lang="en-US" sz="3100" dirty="0"/>
              <a:t>Simulation</a:t>
            </a:r>
          </a:p>
          <a:p>
            <a:r>
              <a:rPr lang="en-US" sz="3400" dirty="0"/>
              <a:t>Monitor implementation progress and impact of data.</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077369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for Implementation Success</a:t>
            </a:r>
          </a:p>
        </p:txBody>
      </p:sp>
      <p:sp>
        <p:nvSpPr>
          <p:cNvPr id="4" name="Content Placeholder 3"/>
          <p:cNvSpPr>
            <a:spLocks noGrp="1"/>
          </p:cNvSpPr>
          <p:nvPr>
            <p:ph idx="1"/>
          </p:nvPr>
        </p:nvSpPr>
        <p:spPr>
          <a:xfrm>
            <a:off x="457200" y="884237"/>
            <a:ext cx="8229600" cy="5364163"/>
          </a:xfrm>
        </p:spPr>
        <p:txBody>
          <a:bodyPr>
            <a:normAutofit fontScale="85000" lnSpcReduction="20000"/>
          </a:bodyPr>
          <a:lstStyle/>
          <a:p>
            <a:r>
              <a:rPr lang="en-US" dirty="0"/>
              <a:t>Use Comprehensive Unit-based Safety Program (CUSP) principles for implementing teamwork and communication (e.g., incorporating diverse perspectives) to develop consensus on the “clinical content” of the L&amp;D Unit Safety tools.</a:t>
            </a:r>
          </a:p>
          <a:p>
            <a:r>
              <a:rPr lang="en-US" dirty="0"/>
              <a:t>Pilot test any new tools, including revisions, on a limited scale to work out any bugs or problems.</a:t>
            </a:r>
          </a:p>
          <a:p>
            <a:r>
              <a:rPr lang="en-US" dirty="0"/>
              <a:t>Comprehensively review unit procedures each year </a:t>
            </a:r>
            <a:br>
              <a:rPr lang="en-US" dirty="0"/>
            </a:br>
            <a:r>
              <a:rPr lang="en-US" dirty="0"/>
              <a:t>to assess the need for updates to ensure content is </a:t>
            </a:r>
            <a:br>
              <a:rPr lang="en-US" dirty="0"/>
            </a:br>
            <a:r>
              <a:rPr lang="en-US" dirty="0"/>
              <a:t>up to date. </a:t>
            </a:r>
            <a:endParaRPr lang="en-US" dirty="0">
              <a:solidFill>
                <a:srgbClr val="FF0000"/>
              </a:solidFill>
            </a:endParaRPr>
          </a:p>
          <a:p>
            <a:r>
              <a:rPr lang="en-US" dirty="0"/>
              <a:t>Create a mechanism for identifying recurrent nonuse or deviation from the established procedure by clinicians. Seek to understand why, rather than assign blame. </a:t>
            </a:r>
            <a:endParaRPr lang="en-US" dirty="0">
              <a:solidFill>
                <a:srgbClr val="FF0000"/>
              </a:solidFill>
            </a:endParaRP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36</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00397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dirty="0">
              <a:solidFill>
                <a:srgbClr val="FF0000"/>
              </a:solidFill>
            </a:endParaRPr>
          </a:p>
        </p:txBody>
      </p:sp>
      <p:sp>
        <p:nvSpPr>
          <p:cNvPr id="4" name="Content Placeholder 3"/>
          <p:cNvSpPr>
            <a:spLocks noGrp="1"/>
          </p:cNvSpPr>
          <p:nvPr>
            <p:ph idx="4294967295"/>
          </p:nvPr>
        </p:nvSpPr>
        <p:spPr>
          <a:xfrm>
            <a:off x="457200" y="990600"/>
            <a:ext cx="8229600" cy="5181600"/>
          </a:xfrm>
        </p:spPr>
        <p:txBody>
          <a:bodyPr>
            <a:noAutofit/>
          </a:bodyPr>
          <a:lstStyle/>
          <a:p>
            <a:pPr lvl="0">
              <a:buFont typeface="+mj-lt"/>
              <a:buAutoNum type="arabicPeriod"/>
            </a:pPr>
            <a:r>
              <a:rPr lang="en-US" sz="1800" dirty="0"/>
              <a:t>Agency for Healthcare Quality and Research’s Patient Safety Network. Patient Safety Primer on Checklists. 2014 August. </a:t>
            </a:r>
            <a:r>
              <a:rPr lang="en-US" sz="1800" u="sng" dirty="0">
                <a:hlinkClick r:id="rId3"/>
              </a:rPr>
              <a:t>http://psnet.ahrq.gov/primer.aspx?primerID=14</a:t>
            </a:r>
            <a:r>
              <a:rPr lang="en-US" sz="1800" dirty="0"/>
              <a:t>. Accessed May 2, 2016.</a:t>
            </a:r>
          </a:p>
          <a:p>
            <a:pPr lvl="0">
              <a:buFont typeface="+mj-lt"/>
              <a:buAutoNum type="arabicPeriod"/>
            </a:pPr>
            <a:r>
              <a:rPr lang="en-US" sz="1800" dirty="0"/>
              <a:t>Hales B, </a:t>
            </a:r>
            <a:r>
              <a:rPr lang="en-US" sz="1800" dirty="0" err="1"/>
              <a:t>Terblanche</a:t>
            </a:r>
            <a:r>
              <a:rPr lang="en-US" sz="1800" dirty="0"/>
              <a:t> M, Fowler R, et al. Development of medical checklists for improved quality of patient care. </a:t>
            </a:r>
            <a:r>
              <a:rPr lang="en-US" sz="1800" dirty="0" err="1"/>
              <a:t>Int</a:t>
            </a:r>
            <a:r>
              <a:rPr lang="en-US" sz="1800" dirty="0"/>
              <a:t> J </a:t>
            </a:r>
            <a:r>
              <a:rPr lang="en-US" sz="1800" dirty="0" err="1"/>
              <a:t>Qual</a:t>
            </a:r>
            <a:r>
              <a:rPr lang="en-US" sz="1800" dirty="0"/>
              <a:t> Health Care. 2008 Feb;20(1):22-30. PMID: 18073269.</a:t>
            </a:r>
          </a:p>
          <a:p>
            <a:pPr lvl="0">
              <a:buFont typeface="+mj-lt"/>
              <a:buAutoNum type="arabicPeriod"/>
            </a:pPr>
            <a:r>
              <a:rPr lang="en-US" sz="1800" dirty="0"/>
              <a:t>Physician-Patient Alliance for Health &amp; Safety. 5 Benefits of Adopting Patient Safety Checklists. 2013 March 19. </a:t>
            </a:r>
            <a:r>
              <a:rPr lang="en-US" sz="1800" u="sng" dirty="0">
                <a:hlinkClick r:id="rId4"/>
              </a:rPr>
              <a:t>http://ppahs.org/2013/03/19/5-benefits-of-adopting-patient-safety-checklists/</a:t>
            </a:r>
            <a:r>
              <a:rPr lang="en-US" sz="1800" dirty="0"/>
              <a:t>. Accessed May 2, 2016.</a:t>
            </a:r>
          </a:p>
          <a:p>
            <a:pPr>
              <a:buFont typeface="+mj-lt"/>
              <a:buAutoNum type="arabicPeriod"/>
            </a:pPr>
            <a:r>
              <a:rPr lang="en-US" sz="1800" dirty="0" err="1"/>
              <a:t>Gawande</a:t>
            </a:r>
            <a:r>
              <a:rPr lang="en-US" sz="1800" dirty="0"/>
              <a:t> AA. The Checklist Manifesto: How to Get Things Right. 1st ed., New York, NY: Metropolitan Books; 2009.</a:t>
            </a:r>
          </a:p>
          <a:p>
            <a:pPr lvl="0">
              <a:buFont typeface="+mj-lt"/>
              <a:buAutoNum type="arabicPeriod"/>
            </a:pPr>
            <a:r>
              <a:rPr lang="en-US" sz="1800" dirty="0"/>
              <a:t>Haynes AB, Weiser TG, Berry WR, et al. A surgical safety checklist to reduce morbidity and mortality in a global population. N </a:t>
            </a:r>
            <a:r>
              <a:rPr lang="en-US" sz="1800" dirty="0" err="1"/>
              <a:t>Engl</a:t>
            </a:r>
            <a:r>
              <a:rPr lang="en-US" sz="1800" dirty="0"/>
              <a:t> J Med. 2009 Jan 29;360(5):491-9. PMID: 19144931.</a:t>
            </a:r>
          </a:p>
          <a:p>
            <a:pPr lvl="0">
              <a:buFont typeface="+mj-lt"/>
              <a:buAutoNum type="arabicPeriod"/>
            </a:pPr>
            <a:r>
              <a:rPr lang="en-US" sz="1800" dirty="0"/>
              <a:t>Russ S, Rout S, </a:t>
            </a:r>
            <a:r>
              <a:rPr lang="en-US" sz="1800" dirty="0" err="1"/>
              <a:t>Sevdalis</a:t>
            </a:r>
            <a:r>
              <a:rPr lang="en-US" sz="1800" dirty="0"/>
              <a:t> N, et al. Do safety checklists improve teamwork and communication in the operating room? A systematic review. Ann Surg. 2013 Dec;258(6):856-71. PMID: 24169160.</a:t>
            </a:r>
            <a:endParaRPr lang="en-US" sz="1700"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966384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7"/>
            </a:pPr>
            <a:r>
              <a:rPr lang="en-US" sz="1800" dirty="0"/>
              <a:t>World Health Organization. Patient Safety: Safe Surgery: Why Safe Surgery Is Important. 2014. </a:t>
            </a:r>
            <a:r>
              <a:rPr lang="en-US" sz="1800" u="sng" dirty="0">
                <a:hlinkClick r:id="rId2"/>
              </a:rPr>
              <a:t>http://www.who.int/patientsafety/safesurgery/en/</a:t>
            </a:r>
            <a:r>
              <a:rPr lang="en-US" sz="1800" dirty="0"/>
              <a:t>. Accessed May 2, 2016.</a:t>
            </a:r>
          </a:p>
          <a:p>
            <a:pPr lvl="0">
              <a:buFont typeface="+mj-lt"/>
              <a:buAutoNum type="arabicPeriod" startAt="7"/>
            </a:pPr>
            <a:r>
              <a:rPr lang="en-US" sz="1800" dirty="0" err="1"/>
              <a:t>Sokol</a:t>
            </a:r>
            <a:r>
              <a:rPr lang="en-US" sz="1800" dirty="0"/>
              <a:t> RJ, Blackwell SC, American College of O, et al. ACOG practice bulletin: Shoulder dystocia. Number 40, November 2002. (Replaces practice pattern number 7, October 1997). </a:t>
            </a:r>
            <a:r>
              <a:rPr lang="en-US" sz="1800" dirty="0" err="1"/>
              <a:t>Int</a:t>
            </a:r>
            <a:r>
              <a:rPr lang="en-US" sz="1800" dirty="0"/>
              <a:t> J </a:t>
            </a:r>
            <a:r>
              <a:rPr lang="en-US" sz="1800" dirty="0" err="1"/>
              <a:t>Gynaecol</a:t>
            </a:r>
            <a:r>
              <a:rPr lang="en-US" sz="1800" dirty="0"/>
              <a:t> Obstet. 2003 Jan;80(1):87-92. PMID: 12578001.</a:t>
            </a:r>
          </a:p>
          <a:p>
            <a:pPr lvl="0">
              <a:buFont typeface="+mj-lt"/>
              <a:buAutoNum type="arabicPeriod" startAt="7"/>
            </a:pPr>
            <a:r>
              <a:rPr lang="en-US" sz="1800" dirty="0"/>
              <a:t>Bruner JP, Drummond SB, </a:t>
            </a:r>
            <a:r>
              <a:rPr lang="en-US" sz="1800" dirty="0" err="1"/>
              <a:t>Meenan</a:t>
            </a:r>
            <a:r>
              <a:rPr lang="en-US" sz="1800" dirty="0"/>
              <a:t> AL, et al. All-fours maneuver for reducing shoulder dystocia during labor. J </a:t>
            </a:r>
            <a:r>
              <a:rPr lang="en-US" sz="1800" dirty="0" err="1"/>
              <a:t>Reprod</a:t>
            </a:r>
            <a:r>
              <a:rPr lang="en-US" sz="1800" dirty="0"/>
              <a:t> Med. 1998 May;43(5):439-43. PMID: 9610468.</a:t>
            </a:r>
          </a:p>
          <a:p>
            <a:pPr lvl="0">
              <a:buFont typeface="+mj-lt"/>
              <a:buAutoNum type="arabicPeriod" startAt="7"/>
            </a:pPr>
            <a:r>
              <a:rPr lang="en-US" sz="1800" dirty="0"/>
              <a:t>Patient safety checklist No. 6: documenting shoulder dystocia. </a:t>
            </a:r>
            <a:r>
              <a:rPr lang="en-US" sz="1800" dirty="0" err="1"/>
              <a:t>Obstet</a:t>
            </a:r>
            <a:r>
              <a:rPr lang="en-US" sz="1800" dirty="0"/>
              <a:t> Gynecol. 2012 Aug;120(2 Pt 1):430-1. PMID: 22825113.</a:t>
            </a:r>
          </a:p>
          <a:p>
            <a:pPr lvl="0">
              <a:buFont typeface="+mj-lt"/>
              <a:buAutoNum type="arabicPeriod" startAt="7"/>
            </a:pPr>
            <a:r>
              <a:rPr lang="en-US" sz="1800" dirty="0" err="1"/>
              <a:t>Macones</a:t>
            </a:r>
            <a:r>
              <a:rPr lang="en-US" sz="1800" dirty="0"/>
              <a:t> GA, Hankins GD, </a:t>
            </a:r>
            <a:r>
              <a:rPr lang="en-US" sz="1800" dirty="0" err="1"/>
              <a:t>Spong</a:t>
            </a:r>
            <a:r>
              <a:rPr lang="en-US" sz="1800" dirty="0"/>
              <a:t> CY, et al. The 2008 National Institute of Child Health and Human Development workshop report on electronic fetal monitoring: update on definitions, interpretation, and research guidelines. J </a:t>
            </a:r>
            <a:r>
              <a:rPr lang="en-US" sz="1800" dirty="0" err="1"/>
              <a:t>Obstet</a:t>
            </a:r>
            <a:r>
              <a:rPr lang="en-US" sz="1800" dirty="0"/>
              <a:t> </a:t>
            </a:r>
            <a:r>
              <a:rPr lang="en-US" sz="1800" dirty="0" err="1"/>
              <a:t>Gynecol</a:t>
            </a:r>
            <a:r>
              <a:rPr lang="en-US" sz="1800" dirty="0"/>
              <a:t> Neonatal </a:t>
            </a:r>
            <a:r>
              <a:rPr lang="en-US" sz="1800" dirty="0" err="1"/>
              <a:t>Nurs</a:t>
            </a:r>
            <a:r>
              <a:rPr lang="en-US" sz="1800" dirty="0"/>
              <a:t>. 2008 Sep-Oct;37(5):510-5. PMID: 18761565.</a:t>
            </a:r>
            <a:endParaRPr lang="en-US" sz="1700"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38</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67066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a:buFont typeface="+mj-lt"/>
              <a:buAutoNum type="arabicPeriod" startAt="12"/>
            </a:pPr>
            <a:r>
              <a:rPr lang="en-US" sz="1800" dirty="0" err="1"/>
              <a:t>Stitely</a:t>
            </a:r>
            <a:r>
              <a:rPr lang="en-US" sz="1800" dirty="0"/>
              <a:t> ML, </a:t>
            </a:r>
            <a:r>
              <a:rPr lang="en-US" sz="1800" dirty="0" err="1"/>
              <a:t>Gherman</a:t>
            </a:r>
            <a:r>
              <a:rPr lang="en-US" sz="1800" dirty="0"/>
              <a:t> RB. Shoulder dystocia: management and documentation. </a:t>
            </a:r>
            <a:r>
              <a:rPr lang="en-US" sz="1800" dirty="0" err="1"/>
              <a:t>Semin</a:t>
            </a:r>
            <a:r>
              <a:rPr lang="en-US" sz="1800" dirty="0"/>
              <a:t> </a:t>
            </a:r>
            <a:r>
              <a:rPr lang="en-US" sz="1800" dirty="0" err="1"/>
              <a:t>Perinatol</a:t>
            </a:r>
            <a:r>
              <a:rPr lang="en-US" sz="1800" dirty="0"/>
              <a:t>. 2014 Jun;38(4):194-200. PMID: 24863024.</a:t>
            </a:r>
          </a:p>
          <a:p>
            <a:pPr lvl="0">
              <a:buFont typeface="+mj-lt"/>
              <a:buAutoNum type="arabicPeriod" startAt="12"/>
            </a:pPr>
            <a:r>
              <a:rPr lang="en-US" sz="1800" dirty="0"/>
              <a:t>Inglis SR, </a:t>
            </a:r>
            <a:r>
              <a:rPr lang="en-US" sz="1800" dirty="0" err="1"/>
              <a:t>Feier</a:t>
            </a:r>
            <a:r>
              <a:rPr lang="en-US" sz="1800" dirty="0"/>
              <a:t> N, </a:t>
            </a:r>
            <a:r>
              <a:rPr lang="en-US" sz="1800" dirty="0" err="1"/>
              <a:t>Chetiyaar</a:t>
            </a:r>
            <a:r>
              <a:rPr lang="en-US" sz="1800" dirty="0"/>
              <a:t> JB, et al. Effects of shoulder dystocia training on the incidence of brachial plexus injury. Am J </a:t>
            </a:r>
            <a:r>
              <a:rPr lang="en-US" sz="1800" dirty="0" err="1"/>
              <a:t>Obstet</a:t>
            </a:r>
            <a:r>
              <a:rPr lang="en-US" sz="1800" dirty="0"/>
              <a:t> Gynecol. 2011 Apr;204(4):322 e1-6. PMID: 21349495.</a:t>
            </a:r>
          </a:p>
          <a:p>
            <a:pPr lvl="0">
              <a:buFont typeface="+mj-lt"/>
              <a:buAutoNum type="arabicPeriod" startAt="12"/>
            </a:pPr>
            <a:r>
              <a:rPr lang="en-US" sz="1800" dirty="0" err="1"/>
              <a:t>Deering</a:t>
            </a:r>
            <a:r>
              <a:rPr lang="en-US" sz="1800" dirty="0"/>
              <a:t> SH, </a:t>
            </a:r>
            <a:r>
              <a:rPr lang="en-US" sz="1800" dirty="0" err="1"/>
              <a:t>Tobler</a:t>
            </a:r>
            <a:r>
              <a:rPr lang="en-US" sz="1800" dirty="0"/>
              <a:t> K, Cypher R. Improvement in documentation using an electronic checklist for shoulder dystocia deliveries. </a:t>
            </a:r>
            <a:r>
              <a:rPr lang="en-US" sz="1800" dirty="0" err="1"/>
              <a:t>Obstet</a:t>
            </a:r>
            <a:r>
              <a:rPr lang="en-US" sz="1800" dirty="0"/>
              <a:t> Gynecol. 2010 Jul;116(1):63-6. PMID: 20567169.</a:t>
            </a:r>
          </a:p>
          <a:p>
            <a:pPr lvl="0">
              <a:buFont typeface="+mj-lt"/>
              <a:buAutoNum type="arabicPeriod" startAt="12"/>
            </a:pPr>
            <a:r>
              <a:rPr lang="en-US" sz="1800" dirty="0" err="1"/>
              <a:t>Kwek</a:t>
            </a:r>
            <a:r>
              <a:rPr lang="en-US" sz="1800" dirty="0"/>
              <a:t> K, Yeo GS. Shoulder dystocia and injuries: prevention and management. </a:t>
            </a:r>
            <a:r>
              <a:rPr lang="en-US" sz="1800" dirty="0" err="1"/>
              <a:t>Curr</a:t>
            </a:r>
            <a:r>
              <a:rPr lang="en-US" sz="1800" dirty="0"/>
              <a:t> </a:t>
            </a:r>
            <a:r>
              <a:rPr lang="en-US" sz="1800" dirty="0" err="1"/>
              <a:t>Opin</a:t>
            </a:r>
            <a:r>
              <a:rPr lang="en-US" sz="1800" dirty="0"/>
              <a:t> </a:t>
            </a:r>
            <a:r>
              <a:rPr lang="en-US" sz="1800" dirty="0" err="1"/>
              <a:t>Obstet</a:t>
            </a:r>
            <a:r>
              <a:rPr lang="en-US" sz="1800" dirty="0"/>
              <a:t> Gynecol. 2006 Apr;18(2):123-8. PMID: 16601471.</a:t>
            </a:r>
          </a:p>
          <a:p>
            <a:pPr lvl="0">
              <a:buFont typeface="+mj-lt"/>
              <a:buAutoNum type="arabicPeriod" startAt="12"/>
            </a:pPr>
            <a:r>
              <a:rPr lang="en-US" sz="1800" dirty="0"/>
              <a:t>Crofts JF, Fox R, Ellis D, et al. Observations from 450 shoulder dystocia simulations: lessons for skills training. </a:t>
            </a:r>
            <a:r>
              <a:rPr lang="en-US" sz="1800" dirty="0" err="1"/>
              <a:t>Obstet</a:t>
            </a:r>
            <a:r>
              <a:rPr lang="en-US" sz="1800" dirty="0"/>
              <a:t> Gynecol. 2008 Oct;112(4):906-12. PMID: 18827135.</a:t>
            </a:r>
          </a:p>
          <a:p>
            <a:pPr lvl="0">
              <a:buFont typeface="+mj-lt"/>
              <a:buAutoNum type="arabicPeriod" startAt="12"/>
            </a:pPr>
            <a:r>
              <a:rPr lang="en-US" sz="1800" dirty="0" err="1"/>
              <a:t>Draycott</a:t>
            </a:r>
            <a:r>
              <a:rPr lang="en-US" sz="1800" dirty="0"/>
              <a:t> TJ, Crofts JF, Ash JP, et al. Improving neonatal outcome through practical shoulder dystocia training. </a:t>
            </a:r>
            <a:r>
              <a:rPr lang="en-US" sz="1800" dirty="0" err="1"/>
              <a:t>Obstet</a:t>
            </a:r>
            <a:r>
              <a:rPr lang="en-US" sz="1800" dirty="0"/>
              <a:t> Gynecol. 2008 Jul;112(1):14-20. PMID: 18591302.</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1673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Rationale for Use of Checklists</a:t>
            </a:r>
            <a:r>
              <a:rPr lang="en-US" sz="2800" baseline="55000" dirty="0"/>
              <a:t>1-4</a:t>
            </a:r>
          </a:p>
        </p:txBody>
      </p:sp>
      <p:sp>
        <p:nvSpPr>
          <p:cNvPr id="4" name="Content Placeholder 3"/>
          <p:cNvSpPr>
            <a:spLocks noGrp="1"/>
          </p:cNvSpPr>
          <p:nvPr>
            <p:ph idx="1"/>
          </p:nvPr>
        </p:nvSpPr>
        <p:spPr/>
        <p:txBody>
          <a:bodyPr>
            <a:normAutofit fontScale="92500" lnSpcReduction="10000"/>
          </a:bodyPr>
          <a:lstStyle/>
          <a:p>
            <a:r>
              <a:rPr lang="en-US" dirty="0"/>
              <a:t>Checklists help to facilitate safety in high-complexity, high-risk, and high-reliability professions </a:t>
            </a:r>
          </a:p>
          <a:p>
            <a:r>
              <a:rPr lang="en-US" dirty="0"/>
              <a:t>Health care errors are often slips rather than mistakes</a:t>
            </a:r>
          </a:p>
          <a:p>
            <a:r>
              <a:rPr lang="en-US" dirty="0"/>
              <a:t>Checklists are cognitive aids that— </a:t>
            </a:r>
          </a:p>
          <a:p>
            <a:pPr lvl="1"/>
            <a:r>
              <a:rPr lang="en-US" dirty="0"/>
              <a:t>reduce slips that occur due to lapses in concentration, distractions, fatigue, or lack of knowledge of evidence-based practices,</a:t>
            </a:r>
          </a:p>
          <a:p>
            <a:pPr lvl="1"/>
            <a:r>
              <a:rPr lang="en-US" dirty="0"/>
              <a:t>decrease reliance on memory for tasks typically performed reflexively or “on auto-pilot,” and</a:t>
            </a:r>
          </a:p>
          <a:p>
            <a:pPr lvl="1"/>
            <a:r>
              <a:rPr lang="en-US" dirty="0"/>
              <a:t>provide confidence that no step will be forgotten.</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95841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18"/>
            </a:pPr>
            <a:r>
              <a:rPr lang="en-US" sz="1800" dirty="0" err="1">
                <a:solidFill>
                  <a:prstClr val="black"/>
                </a:solidFill>
              </a:rPr>
              <a:t>Audureau</a:t>
            </a:r>
            <a:r>
              <a:rPr lang="en-US" sz="1800" dirty="0">
                <a:solidFill>
                  <a:prstClr val="black"/>
                </a:solidFill>
              </a:rPr>
              <a:t> E, </a:t>
            </a:r>
            <a:r>
              <a:rPr lang="en-US" sz="1800" dirty="0" err="1">
                <a:solidFill>
                  <a:prstClr val="black"/>
                </a:solidFill>
              </a:rPr>
              <a:t>Deneux-Tharaux</a:t>
            </a:r>
            <a:r>
              <a:rPr lang="en-US" sz="1800" dirty="0">
                <a:solidFill>
                  <a:prstClr val="black"/>
                </a:solidFill>
              </a:rPr>
              <a:t> C, </a:t>
            </a:r>
            <a:r>
              <a:rPr lang="en-US" sz="1800" dirty="0" err="1">
                <a:solidFill>
                  <a:prstClr val="black"/>
                </a:solidFill>
              </a:rPr>
              <a:t>Lefevre</a:t>
            </a:r>
            <a:r>
              <a:rPr lang="en-US" sz="1800" dirty="0">
                <a:solidFill>
                  <a:prstClr val="black"/>
                </a:solidFill>
              </a:rPr>
              <a:t> P, et al. Practices for prevention, diagnosis and management of postpartum </a:t>
            </a:r>
            <a:r>
              <a:rPr lang="en-US" sz="1800" dirty="0" err="1">
                <a:solidFill>
                  <a:prstClr val="black"/>
                </a:solidFill>
              </a:rPr>
              <a:t>haemorrhage</a:t>
            </a:r>
            <a:r>
              <a:rPr lang="en-US" sz="1800" dirty="0">
                <a:solidFill>
                  <a:prstClr val="black"/>
                </a:solidFill>
              </a:rPr>
              <a:t>: impact of a regional multifaceted intervention. BJOG. 2009 Sep;116(10):1325-33. PMID: 19538416.</a:t>
            </a:r>
          </a:p>
          <a:p>
            <a:pPr lvl="0">
              <a:buFont typeface="+mj-lt"/>
              <a:buAutoNum type="arabicPeriod" startAt="18"/>
            </a:pPr>
            <a:r>
              <a:rPr lang="en-US" sz="1800" dirty="0">
                <a:solidFill>
                  <a:prstClr val="black"/>
                </a:solidFill>
              </a:rPr>
              <a:t>Lyndon A, </a:t>
            </a:r>
            <a:r>
              <a:rPr lang="en-US" sz="1800" dirty="0" err="1">
                <a:solidFill>
                  <a:prstClr val="black"/>
                </a:solidFill>
              </a:rPr>
              <a:t>Lagrew</a:t>
            </a:r>
            <a:r>
              <a:rPr lang="en-US" sz="1800" dirty="0">
                <a:solidFill>
                  <a:prstClr val="black"/>
                </a:solidFill>
              </a:rPr>
              <a:t> D, Shields L, et al., eds. Improving Health Care Response to Obstetric Hemorrhage (California Maternal Quality Care Collaborative Toolkit to Transform Maternity Care). Developed under contract #08-85012 with the California Department of Public Health; Maternal, Child and Adolescent Health Division. Stanford, CA: California Maternal Quality Care Collaborative; 2010.</a:t>
            </a:r>
          </a:p>
          <a:p>
            <a:pPr lvl="0">
              <a:buFont typeface="+mj-lt"/>
              <a:buAutoNum type="arabicPeriod" startAt="18"/>
            </a:pPr>
            <a:r>
              <a:rPr lang="en-US" sz="1800" dirty="0">
                <a:solidFill>
                  <a:prstClr val="black"/>
                </a:solidFill>
              </a:rPr>
              <a:t>Harvey CJ, </a:t>
            </a:r>
            <a:r>
              <a:rPr lang="en-US" sz="1800" dirty="0" err="1">
                <a:solidFill>
                  <a:prstClr val="black"/>
                </a:solidFill>
              </a:rPr>
              <a:t>Dildy</a:t>
            </a:r>
            <a:r>
              <a:rPr lang="en-US" sz="1800" dirty="0">
                <a:solidFill>
                  <a:prstClr val="black"/>
                </a:solidFill>
              </a:rPr>
              <a:t> GA. Obstetric Hemorrhage. Washington, DC: Association of Women’s Health, Obstetric, and Neonatal Nurses; 2012.</a:t>
            </a:r>
          </a:p>
          <a:p>
            <a:pPr lvl="0">
              <a:buFont typeface="+mj-lt"/>
              <a:buAutoNum type="arabicPeriod" startAt="18"/>
            </a:pPr>
            <a:r>
              <a:rPr lang="en-US" sz="1800" dirty="0"/>
              <a:t>American Congress of Obstetricians and Gynecologists. ACOG Practice Bulletin: Clinical Management Guidelines for Obstetrician-Gynecologists Number 76, October 2006: postpartum hemorrhage. </a:t>
            </a:r>
            <a:r>
              <a:rPr lang="en-US" sz="1800" dirty="0" err="1"/>
              <a:t>Obstet</a:t>
            </a:r>
            <a:r>
              <a:rPr lang="en-US" sz="1800" dirty="0"/>
              <a:t> Gynecol. 2006 Oct;108(4):1039-47. PMID: 17012482.</a:t>
            </a:r>
          </a:p>
          <a:p>
            <a:pPr lvl="0">
              <a:buFont typeface="+mj-lt"/>
              <a:buAutoNum type="arabicPeriod" startAt="22"/>
            </a:pPr>
            <a:r>
              <a:rPr lang="en-US" sz="1800" dirty="0"/>
              <a:t>Begley CM, </a:t>
            </a:r>
            <a:r>
              <a:rPr lang="en-US" sz="1800" dirty="0" err="1"/>
              <a:t>Gyte</a:t>
            </a:r>
            <a:r>
              <a:rPr lang="en-US" sz="1800" dirty="0"/>
              <a:t> GM, </a:t>
            </a:r>
            <a:r>
              <a:rPr lang="en-US" sz="1800" dirty="0" err="1"/>
              <a:t>Devane</a:t>
            </a:r>
            <a:r>
              <a:rPr lang="en-US" sz="1800" dirty="0"/>
              <a:t> D, et al. Active versus expectant management for women in the third stage of </a:t>
            </a:r>
            <a:r>
              <a:rPr lang="en-US" sz="1800" dirty="0" err="1"/>
              <a:t>labour</a:t>
            </a:r>
            <a:r>
              <a:rPr lang="en-US" sz="1800" dirty="0"/>
              <a:t>. Cochrane Database </a:t>
            </a:r>
            <a:r>
              <a:rPr lang="en-US" sz="1800" dirty="0" err="1"/>
              <a:t>Syst</a:t>
            </a:r>
            <a:r>
              <a:rPr lang="en-US" sz="1800" dirty="0"/>
              <a:t> Rev. 2011(11):CD007412. PMID: 22071837.</a:t>
            </a:r>
            <a:endParaRPr lang="en-US" sz="1700"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40</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394108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23"/>
            </a:pPr>
            <a:r>
              <a:rPr lang="en-US" sz="1800" dirty="0" err="1">
                <a:solidFill>
                  <a:prstClr val="black"/>
                </a:solidFill>
              </a:rPr>
              <a:t>Oladapo</a:t>
            </a:r>
            <a:r>
              <a:rPr lang="en-US" sz="1800" dirty="0">
                <a:solidFill>
                  <a:prstClr val="black"/>
                </a:solidFill>
              </a:rPr>
              <a:t> OT, </a:t>
            </a:r>
            <a:r>
              <a:rPr lang="en-US" sz="1800" dirty="0" err="1">
                <a:solidFill>
                  <a:prstClr val="black"/>
                </a:solidFill>
              </a:rPr>
              <a:t>Okusanya</a:t>
            </a:r>
            <a:r>
              <a:rPr lang="en-US" sz="1800" dirty="0">
                <a:solidFill>
                  <a:prstClr val="black"/>
                </a:solidFill>
              </a:rPr>
              <a:t> BO, </a:t>
            </a:r>
            <a:r>
              <a:rPr lang="en-US" sz="1800" dirty="0" err="1">
                <a:solidFill>
                  <a:prstClr val="black"/>
                </a:solidFill>
              </a:rPr>
              <a:t>Abalos</a:t>
            </a:r>
            <a:r>
              <a:rPr lang="en-US" sz="1800" dirty="0">
                <a:solidFill>
                  <a:prstClr val="black"/>
                </a:solidFill>
              </a:rPr>
              <a:t> E. Intramuscular versus intravenous prophylactic oxytocin for the third stage of </a:t>
            </a:r>
            <a:r>
              <a:rPr lang="en-US" sz="1800" dirty="0" err="1">
                <a:solidFill>
                  <a:prstClr val="black"/>
                </a:solidFill>
              </a:rPr>
              <a:t>labour</a:t>
            </a:r>
            <a:r>
              <a:rPr lang="en-US" sz="1800" dirty="0">
                <a:solidFill>
                  <a:prstClr val="black"/>
                </a:solidFill>
              </a:rPr>
              <a:t>. Cochrane Database </a:t>
            </a:r>
            <a:r>
              <a:rPr lang="en-US" sz="1800" dirty="0" err="1">
                <a:solidFill>
                  <a:prstClr val="black"/>
                </a:solidFill>
              </a:rPr>
              <a:t>Syst</a:t>
            </a:r>
            <a:r>
              <a:rPr lang="en-US" sz="1800" dirty="0">
                <a:solidFill>
                  <a:prstClr val="black"/>
                </a:solidFill>
              </a:rPr>
              <a:t> Rev. 2012;2:CD009332. PMID: 22336865.</a:t>
            </a:r>
          </a:p>
          <a:p>
            <a:pPr lvl="0">
              <a:buFont typeface="+mj-lt"/>
              <a:buAutoNum type="arabicPeriod" startAt="23"/>
            </a:pPr>
            <a:r>
              <a:rPr lang="en-US" sz="1800" dirty="0" err="1">
                <a:solidFill>
                  <a:prstClr val="black"/>
                </a:solidFill>
              </a:rPr>
              <a:t>Westhoff</a:t>
            </a:r>
            <a:r>
              <a:rPr lang="en-US" sz="1800" dirty="0">
                <a:solidFill>
                  <a:prstClr val="black"/>
                </a:solidFill>
              </a:rPr>
              <a:t> G, Cotter AM, Tolosa JE. Prophylactic oxytocin for the third stage of </a:t>
            </a:r>
            <a:r>
              <a:rPr lang="en-US" sz="1800" dirty="0" err="1">
                <a:solidFill>
                  <a:prstClr val="black"/>
                </a:solidFill>
              </a:rPr>
              <a:t>labour</a:t>
            </a:r>
            <a:r>
              <a:rPr lang="en-US" sz="1800" dirty="0">
                <a:solidFill>
                  <a:prstClr val="black"/>
                </a:solidFill>
              </a:rPr>
              <a:t> to prevent postpartum </a:t>
            </a:r>
            <a:r>
              <a:rPr lang="en-US" sz="1800" dirty="0" err="1">
                <a:solidFill>
                  <a:prstClr val="black"/>
                </a:solidFill>
              </a:rPr>
              <a:t>haemorrhage</a:t>
            </a:r>
            <a:r>
              <a:rPr lang="en-US" sz="1800" dirty="0">
                <a:solidFill>
                  <a:prstClr val="black"/>
                </a:solidFill>
              </a:rPr>
              <a:t>. Cochrane Database </a:t>
            </a:r>
            <a:r>
              <a:rPr lang="en-US" sz="1800" dirty="0" err="1">
                <a:solidFill>
                  <a:prstClr val="black"/>
                </a:solidFill>
              </a:rPr>
              <a:t>Syst</a:t>
            </a:r>
            <a:r>
              <a:rPr lang="en-US" sz="1800" dirty="0">
                <a:solidFill>
                  <a:prstClr val="black"/>
                </a:solidFill>
              </a:rPr>
              <a:t> Rev. 2013;10:CD001808. PMID: 24173606.</a:t>
            </a:r>
          </a:p>
          <a:p>
            <a:pPr lvl="0">
              <a:buFont typeface="+mj-lt"/>
              <a:buAutoNum type="arabicPeriod" startAt="23"/>
            </a:pPr>
            <a:r>
              <a:rPr lang="en-US" sz="1800" dirty="0" err="1">
                <a:solidFill>
                  <a:prstClr val="black"/>
                </a:solidFill>
              </a:rPr>
              <a:t>Liabsuetrakul</a:t>
            </a:r>
            <a:r>
              <a:rPr lang="en-US" sz="1800" dirty="0">
                <a:solidFill>
                  <a:prstClr val="black"/>
                </a:solidFill>
              </a:rPr>
              <a:t> T, </a:t>
            </a:r>
            <a:r>
              <a:rPr lang="en-US" sz="1800" dirty="0" err="1">
                <a:solidFill>
                  <a:prstClr val="black"/>
                </a:solidFill>
              </a:rPr>
              <a:t>Choobun</a:t>
            </a:r>
            <a:r>
              <a:rPr lang="en-US" sz="1800" dirty="0">
                <a:solidFill>
                  <a:prstClr val="black"/>
                </a:solidFill>
              </a:rPr>
              <a:t> T, </a:t>
            </a:r>
            <a:r>
              <a:rPr lang="en-US" sz="1800" dirty="0" err="1">
                <a:solidFill>
                  <a:prstClr val="black"/>
                </a:solidFill>
              </a:rPr>
              <a:t>Peeyananjarassri</a:t>
            </a:r>
            <a:r>
              <a:rPr lang="en-US" sz="1800" dirty="0">
                <a:solidFill>
                  <a:prstClr val="black"/>
                </a:solidFill>
              </a:rPr>
              <a:t> K, et al. Prophylactic use of ergot alkaloids in the third stage of </a:t>
            </a:r>
            <a:r>
              <a:rPr lang="en-US" sz="1800" dirty="0" err="1">
                <a:solidFill>
                  <a:prstClr val="black"/>
                </a:solidFill>
              </a:rPr>
              <a:t>labour</a:t>
            </a:r>
            <a:r>
              <a:rPr lang="en-US" sz="1800" dirty="0">
                <a:solidFill>
                  <a:prstClr val="black"/>
                </a:solidFill>
              </a:rPr>
              <a:t>. Cochrane Database </a:t>
            </a:r>
            <a:r>
              <a:rPr lang="en-US" sz="1800" dirty="0" err="1">
                <a:solidFill>
                  <a:prstClr val="black"/>
                </a:solidFill>
              </a:rPr>
              <a:t>Syst</a:t>
            </a:r>
            <a:r>
              <a:rPr lang="en-US" sz="1800" dirty="0">
                <a:solidFill>
                  <a:prstClr val="black"/>
                </a:solidFill>
              </a:rPr>
              <a:t> Rev. 2007(2):CD005456. PMID: 17443592.</a:t>
            </a:r>
          </a:p>
          <a:p>
            <a:pPr lvl="0">
              <a:buFont typeface="+mj-lt"/>
              <a:buAutoNum type="arabicPeriod" startAt="23"/>
            </a:pPr>
            <a:r>
              <a:rPr lang="en-US" sz="1800" dirty="0"/>
              <a:t>Burke C. Active versus expectant management of the third stage of labor and implementation of a protocol. J </a:t>
            </a:r>
            <a:r>
              <a:rPr lang="en-US" sz="1800" dirty="0" err="1"/>
              <a:t>Perinat</a:t>
            </a:r>
            <a:r>
              <a:rPr lang="en-US" sz="1800" dirty="0"/>
              <a:t> Neonatal </a:t>
            </a:r>
            <a:r>
              <a:rPr lang="en-US" sz="1800" dirty="0" err="1"/>
              <a:t>Nurs</a:t>
            </a:r>
            <a:r>
              <a:rPr lang="en-US" sz="1800" dirty="0"/>
              <a:t>. 2010 Jul-Sep;24(3):215-28; quiz 29-30. PMID: 20697238.</a:t>
            </a:r>
          </a:p>
          <a:p>
            <a:pPr lvl="0">
              <a:buFont typeface="+mj-lt"/>
              <a:buAutoNum type="arabicPeriod" startAt="23"/>
            </a:pPr>
            <a:r>
              <a:rPr lang="en-US" sz="1800" dirty="0" err="1"/>
              <a:t>Tuncalp</a:t>
            </a:r>
            <a:r>
              <a:rPr lang="en-US" sz="1800" dirty="0"/>
              <a:t> O, Souza JP, </a:t>
            </a:r>
            <a:r>
              <a:rPr lang="en-US" sz="1800" dirty="0" err="1"/>
              <a:t>Gulmezoglu</a:t>
            </a:r>
            <a:r>
              <a:rPr lang="en-US" sz="1800" dirty="0"/>
              <a:t> M, et al. New WHO recommendations on prevention and treatment of postpartum hemorrhage. </a:t>
            </a:r>
            <a:r>
              <a:rPr lang="en-US" sz="1800" dirty="0" err="1"/>
              <a:t>Int</a:t>
            </a:r>
            <a:r>
              <a:rPr lang="en-US" sz="1800" dirty="0"/>
              <a:t> J </a:t>
            </a:r>
            <a:r>
              <a:rPr lang="en-US" sz="1800" dirty="0" err="1"/>
              <a:t>Gynaecol</a:t>
            </a:r>
            <a:r>
              <a:rPr lang="en-US" sz="1800" dirty="0"/>
              <a:t> Obstet. 2013 Dec;123(3):254-6. PMID: 24054054.</a:t>
            </a:r>
            <a:endParaRPr lang="en-US" sz="1700"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41</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51395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28"/>
            </a:pPr>
            <a:r>
              <a:rPr lang="en-US" sz="1800" dirty="0"/>
              <a:t>McDonald SJ, Middleton P, </a:t>
            </a:r>
            <a:r>
              <a:rPr lang="en-US" sz="1800" dirty="0" err="1"/>
              <a:t>Dowswell</a:t>
            </a:r>
            <a:r>
              <a:rPr lang="en-US" sz="1800" dirty="0"/>
              <a:t> T, et al. Effect of timing of umbilical cord clamping of term infants on maternal and neonatal outcomes. Cochrane Database </a:t>
            </a:r>
            <a:r>
              <a:rPr lang="en-US" sz="1800" dirty="0" err="1"/>
              <a:t>Syst</a:t>
            </a:r>
            <a:r>
              <a:rPr lang="en-US" sz="1800" dirty="0"/>
              <a:t> Rev. 2013;7:CD004074. PMID: 23843134.</a:t>
            </a:r>
          </a:p>
          <a:p>
            <a:pPr lvl="0">
              <a:buFont typeface="+mj-lt"/>
              <a:buAutoNum type="arabicPeriod" startAt="28"/>
            </a:pPr>
            <a:r>
              <a:rPr lang="en-US" sz="1800" dirty="0"/>
              <a:t>Du Y, Ye M, Zheng F. Active management of the third stage of labor with and without controlled cord traction: a systematic review and meta-analysis of randomized controlled trials. </a:t>
            </a:r>
            <a:r>
              <a:rPr lang="en-US" sz="1800" dirty="0" err="1"/>
              <a:t>Acta</a:t>
            </a:r>
            <a:r>
              <a:rPr lang="en-US" sz="1800" dirty="0"/>
              <a:t> </a:t>
            </a:r>
            <a:r>
              <a:rPr lang="en-US" sz="1800" dirty="0" err="1"/>
              <a:t>Obstet</a:t>
            </a:r>
            <a:r>
              <a:rPr lang="en-US" sz="1800" dirty="0"/>
              <a:t> </a:t>
            </a:r>
            <a:r>
              <a:rPr lang="en-US" sz="1800" dirty="0" err="1"/>
              <a:t>Gynecol</a:t>
            </a:r>
            <a:r>
              <a:rPr lang="en-US" sz="1800" dirty="0"/>
              <a:t> Scand. 2014 Jul;93(7):626-33. PMID: 24828584.</a:t>
            </a:r>
          </a:p>
          <a:p>
            <a:pPr lvl="0">
              <a:buFont typeface="+mj-lt"/>
              <a:buAutoNum type="arabicPeriod" startAt="28"/>
            </a:pPr>
            <a:r>
              <a:rPr lang="en-US" sz="1800" dirty="0" err="1"/>
              <a:t>Hofmeyr</a:t>
            </a:r>
            <a:r>
              <a:rPr lang="en-US" sz="1800" dirty="0"/>
              <a:t> GJ, Abdel-</a:t>
            </a:r>
            <a:r>
              <a:rPr lang="en-US" sz="1800" dirty="0" err="1"/>
              <a:t>Aleem</a:t>
            </a:r>
            <a:r>
              <a:rPr lang="en-US" sz="1800" dirty="0"/>
              <a:t> H, Abdel-</a:t>
            </a:r>
            <a:r>
              <a:rPr lang="en-US" sz="1800" dirty="0" err="1"/>
              <a:t>Aleem</a:t>
            </a:r>
            <a:r>
              <a:rPr lang="en-US" sz="1800" dirty="0"/>
              <a:t> MA. Uterine massage for preventing postpartum </a:t>
            </a:r>
            <a:r>
              <a:rPr lang="en-US" sz="1800" dirty="0" err="1"/>
              <a:t>haemorrhage</a:t>
            </a:r>
            <a:r>
              <a:rPr lang="en-US" sz="1800" dirty="0"/>
              <a:t>. Cochrane Database </a:t>
            </a:r>
            <a:r>
              <a:rPr lang="en-US" sz="1800" dirty="0" err="1"/>
              <a:t>Syst</a:t>
            </a:r>
            <a:r>
              <a:rPr lang="en-US" sz="1800" dirty="0"/>
              <a:t> Rev. 2013;7:CD006431. PMID: 23818022.</a:t>
            </a:r>
          </a:p>
          <a:p>
            <a:pPr lvl="0">
              <a:buFont typeface="+mj-lt"/>
              <a:buAutoNum type="arabicPeriod" startAt="28"/>
            </a:pPr>
            <a:r>
              <a:rPr lang="en-US" sz="1800" dirty="0" err="1"/>
              <a:t>Soltani</a:t>
            </a:r>
            <a:r>
              <a:rPr lang="en-US" sz="1800" dirty="0"/>
              <a:t> H, </a:t>
            </a:r>
            <a:r>
              <a:rPr lang="en-US" sz="1800" dirty="0" err="1"/>
              <a:t>Hutchon</a:t>
            </a:r>
            <a:r>
              <a:rPr lang="en-US" sz="1800" dirty="0"/>
              <a:t> DR, </a:t>
            </a:r>
            <a:r>
              <a:rPr lang="en-US" sz="1800" dirty="0" err="1"/>
              <a:t>Poulose</a:t>
            </a:r>
            <a:r>
              <a:rPr lang="en-US" sz="1800" dirty="0"/>
              <a:t> TA. Timing of prophylactic uterotonics for the third stage of </a:t>
            </a:r>
            <a:r>
              <a:rPr lang="en-US" sz="1800" dirty="0" err="1"/>
              <a:t>labour</a:t>
            </a:r>
            <a:r>
              <a:rPr lang="en-US" sz="1800" dirty="0"/>
              <a:t> after vaginal birth. Cochrane Database </a:t>
            </a:r>
            <a:r>
              <a:rPr lang="en-US" sz="1800" dirty="0" err="1"/>
              <a:t>Syst</a:t>
            </a:r>
            <a:r>
              <a:rPr lang="en-US" sz="1800" dirty="0"/>
              <a:t> Rev. 2010(8):CD006173. PMID: 20687079.</a:t>
            </a:r>
          </a:p>
          <a:p>
            <a:pPr lvl="0">
              <a:buFont typeface="+mj-lt"/>
              <a:buAutoNum type="arabicPeriod" startAt="28"/>
            </a:pPr>
            <a:r>
              <a:rPr lang="en-US" sz="1800" dirty="0" err="1"/>
              <a:t>Skupski</a:t>
            </a:r>
            <a:r>
              <a:rPr lang="en-US" sz="1800" dirty="0"/>
              <a:t> DW, </a:t>
            </a:r>
            <a:r>
              <a:rPr lang="en-US" sz="1800" dirty="0" err="1"/>
              <a:t>Lowenwirt</a:t>
            </a:r>
            <a:r>
              <a:rPr lang="en-US" sz="1800" dirty="0"/>
              <a:t> IP, </a:t>
            </a:r>
            <a:r>
              <a:rPr lang="en-US" sz="1800" dirty="0" err="1"/>
              <a:t>Weinbaum</a:t>
            </a:r>
            <a:r>
              <a:rPr lang="en-US" sz="1800" dirty="0"/>
              <a:t> FI, et al. Improving hospital systems for the care of women with major obstetric hemorrhage. </a:t>
            </a:r>
            <a:r>
              <a:rPr lang="en-US" sz="1800" dirty="0" err="1"/>
              <a:t>Obstet</a:t>
            </a:r>
            <a:r>
              <a:rPr lang="en-US" sz="1800" dirty="0"/>
              <a:t> Gynecol. 2006 May;107(5):977-83. PMID: 16648399.</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42</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70772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33"/>
            </a:pPr>
            <a:r>
              <a:rPr lang="en-US" sz="1800" dirty="0"/>
              <a:t>ACOG Patient Safety and Quality Improvement Committee. ACOG Committee Opinion No. 526: Standardization of practice to improve outcomes. </a:t>
            </a:r>
            <a:r>
              <a:rPr lang="en-US" sz="1800" dirty="0" err="1"/>
              <a:t>Obstet</a:t>
            </a:r>
            <a:r>
              <a:rPr lang="en-US" sz="1800" dirty="0"/>
              <a:t> Gynecol. 2012 May;119(5):1081-2. PMID: 22525933.</a:t>
            </a:r>
          </a:p>
          <a:p>
            <a:pPr lvl="0">
              <a:buFont typeface="+mj-lt"/>
              <a:buAutoNum type="arabicPeriod" startAt="33"/>
            </a:pPr>
            <a:r>
              <a:rPr lang="en-US" sz="1800" dirty="0"/>
              <a:t>Rizvi F, Mackey R, Barrett T, et al. Successful reduction of massive postpartum </a:t>
            </a:r>
            <a:r>
              <a:rPr lang="en-US" sz="1800" dirty="0" err="1"/>
              <a:t>haemorrhage</a:t>
            </a:r>
            <a:r>
              <a:rPr lang="en-US" sz="1800" dirty="0"/>
              <a:t> by use of guidelines and staff education. BJOG. 2004 May;111(5):495-8. PMID: 15104617.</a:t>
            </a:r>
          </a:p>
          <a:p>
            <a:pPr lvl="0">
              <a:buFont typeface="+mj-lt"/>
              <a:buAutoNum type="arabicPeriod" startAt="33"/>
            </a:pPr>
            <a:r>
              <a:rPr lang="en-US" sz="1800" dirty="0"/>
              <a:t>American Congress of Obstetricians and Gynecologists. Patient Safety Checklist No. 10: postpartum hemorrhage from vaginal delivery. </a:t>
            </a:r>
            <a:r>
              <a:rPr lang="en-US" sz="1800" dirty="0" err="1"/>
              <a:t>Obstet</a:t>
            </a:r>
            <a:r>
              <a:rPr lang="en-US" sz="1800" dirty="0"/>
              <a:t> Gynecol. 2013;121(5):1151-2.</a:t>
            </a:r>
          </a:p>
          <a:p>
            <a:pPr lvl="0">
              <a:buFont typeface="+mj-lt"/>
              <a:buAutoNum type="arabicPeriod" startAt="33"/>
            </a:pPr>
            <a:r>
              <a:rPr lang="en-US" sz="1800" dirty="0" err="1"/>
              <a:t>Schorn</a:t>
            </a:r>
            <a:r>
              <a:rPr lang="en-US" sz="1800" dirty="0"/>
              <a:t> MN. Measurement of blood loss: review of the literature. J Midwifery </a:t>
            </a:r>
            <a:r>
              <a:rPr lang="en-US" sz="1800" dirty="0" err="1"/>
              <a:t>Womens</a:t>
            </a:r>
            <a:r>
              <a:rPr lang="en-US" sz="1800" dirty="0"/>
              <a:t> Health. 2010 Jan-Feb;55(1):20-7. PMID: 20129226.</a:t>
            </a:r>
          </a:p>
          <a:p>
            <a:pPr lvl="0">
              <a:buFont typeface="+mj-lt"/>
              <a:buAutoNum type="arabicPeriod" startAt="33"/>
            </a:pPr>
            <a:r>
              <a:rPr lang="en-US" sz="1800" dirty="0"/>
              <a:t>Larsson C, </a:t>
            </a:r>
            <a:r>
              <a:rPr lang="en-US" sz="1800" dirty="0" err="1"/>
              <a:t>Saltvedt</a:t>
            </a:r>
            <a:r>
              <a:rPr lang="en-US" sz="1800" dirty="0"/>
              <a:t> S, </a:t>
            </a:r>
            <a:r>
              <a:rPr lang="en-US" sz="1800" dirty="0" err="1"/>
              <a:t>Wiklund</a:t>
            </a:r>
            <a:r>
              <a:rPr lang="en-US" sz="1800" dirty="0"/>
              <a:t> I, et al. Estimation of blood loss after cesarean section and vaginal delivery has low validity with a tendency to exaggeration. </a:t>
            </a:r>
            <a:r>
              <a:rPr lang="en-US" sz="1800" dirty="0" err="1"/>
              <a:t>Acta</a:t>
            </a:r>
            <a:r>
              <a:rPr lang="en-US" sz="1800" dirty="0"/>
              <a:t> </a:t>
            </a:r>
            <a:r>
              <a:rPr lang="en-US" sz="1800" dirty="0" err="1"/>
              <a:t>Obstet</a:t>
            </a:r>
            <a:r>
              <a:rPr lang="en-US" sz="1800" dirty="0"/>
              <a:t> </a:t>
            </a:r>
            <a:r>
              <a:rPr lang="en-US" sz="1800" dirty="0" err="1"/>
              <a:t>Gynecol</a:t>
            </a:r>
            <a:r>
              <a:rPr lang="en-US" sz="1800" dirty="0"/>
              <a:t> Scand. 2006;85(12):1448-52. PMID: 17260220.</a:t>
            </a:r>
          </a:p>
          <a:p>
            <a:pPr lvl="0">
              <a:buFont typeface="+mj-lt"/>
              <a:buAutoNum type="arabicPeriod" startAt="33"/>
            </a:pPr>
            <a:r>
              <a:rPr lang="en-US" sz="1800" dirty="0"/>
              <a:t>Gabel KT, </a:t>
            </a:r>
            <a:r>
              <a:rPr lang="en-US" sz="1800" dirty="0" err="1"/>
              <a:t>Weeber</a:t>
            </a:r>
            <a:r>
              <a:rPr lang="en-US" sz="1800" dirty="0"/>
              <a:t> TA. Measuring and communicating blood loss during obstetric hemorrhage. J </a:t>
            </a:r>
            <a:r>
              <a:rPr lang="en-US" sz="1800" dirty="0" err="1"/>
              <a:t>Obstet</a:t>
            </a:r>
            <a:r>
              <a:rPr lang="en-US" sz="1800" dirty="0"/>
              <a:t> </a:t>
            </a:r>
            <a:r>
              <a:rPr lang="en-US" sz="1800" dirty="0" err="1"/>
              <a:t>Gynecol</a:t>
            </a:r>
            <a:r>
              <a:rPr lang="en-US" sz="1800" dirty="0"/>
              <a:t> Neonatal </a:t>
            </a:r>
            <a:r>
              <a:rPr lang="en-US" sz="1800" dirty="0" err="1"/>
              <a:t>Nurs</a:t>
            </a:r>
            <a:r>
              <a:rPr lang="en-US" sz="1800" dirty="0"/>
              <a:t>. 2012 Jul-Aug;41(4):551-8. PMID: 22548283.</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43</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595387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39"/>
            </a:pPr>
            <a:r>
              <a:rPr lang="en-US" sz="1800" dirty="0" err="1"/>
              <a:t>Dildy</a:t>
            </a:r>
            <a:r>
              <a:rPr lang="en-US" sz="1800" dirty="0"/>
              <a:t> GA, 3rd, Paine AR, George NC, et al. Estimating blood loss: can teaching significantly improve visual estimation? </a:t>
            </a:r>
            <a:r>
              <a:rPr lang="en-US" sz="1800" dirty="0" err="1"/>
              <a:t>Obstet</a:t>
            </a:r>
            <a:r>
              <a:rPr lang="en-US" sz="1800" dirty="0"/>
              <a:t> Gynecol. 2004 Sep;104(3):601-6. PMID: 15339775.</a:t>
            </a:r>
          </a:p>
          <a:p>
            <a:pPr lvl="0">
              <a:buFont typeface="+mj-lt"/>
              <a:buAutoNum type="arabicPeriod" startAt="39"/>
            </a:pPr>
            <a:r>
              <a:rPr lang="en-US" sz="1800" dirty="0"/>
              <a:t>Zhang WH, </a:t>
            </a:r>
            <a:r>
              <a:rPr lang="en-US" sz="1800" dirty="0" err="1"/>
              <a:t>Deneux-Tharaux</a:t>
            </a:r>
            <a:r>
              <a:rPr lang="en-US" sz="1800" dirty="0"/>
              <a:t> C, </a:t>
            </a:r>
            <a:r>
              <a:rPr lang="en-US" sz="1800" dirty="0" err="1"/>
              <a:t>Brocklehurst</a:t>
            </a:r>
            <a:r>
              <a:rPr lang="en-US" sz="1800" dirty="0"/>
              <a:t> P, et al. Effect of a collector bag for measurement of postpartum blood loss after vaginal delivery: cluster </a:t>
            </a:r>
            <a:r>
              <a:rPr lang="en-US" sz="1800" dirty="0" err="1"/>
              <a:t>randomised</a:t>
            </a:r>
            <a:r>
              <a:rPr lang="en-US" sz="1800" dirty="0"/>
              <a:t> trial in 13 European countries. BMJ. 2010;340:c293. PMID: 20123835.</a:t>
            </a:r>
          </a:p>
          <a:p>
            <a:pPr lvl="0">
              <a:buFont typeface="+mj-lt"/>
              <a:buAutoNum type="arabicPeriod" startAt="39"/>
            </a:pPr>
            <a:r>
              <a:rPr lang="en-US" sz="1800" dirty="0" err="1"/>
              <a:t>Zuckerwise</a:t>
            </a:r>
            <a:r>
              <a:rPr lang="en-US" sz="1800" dirty="0"/>
              <a:t> LC, </a:t>
            </a:r>
            <a:r>
              <a:rPr lang="en-US" sz="1800" dirty="0" err="1"/>
              <a:t>Pettker</a:t>
            </a:r>
            <a:r>
              <a:rPr lang="en-US" sz="1800" dirty="0"/>
              <a:t> CM, </a:t>
            </a:r>
            <a:r>
              <a:rPr lang="en-US" sz="1800" dirty="0" err="1"/>
              <a:t>Illuzzi</a:t>
            </a:r>
            <a:r>
              <a:rPr lang="en-US" sz="1800" dirty="0"/>
              <a:t> J, et al. Use of a novel visual aid to improve estimation of obstetric blood loss. </a:t>
            </a:r>
            <a:r>
              <a:rPr lang="en-US" sz="1800" dirty="0" err="1"/>
              <a:t>Obstet</a:t>
            </a:r>
            <a:r>
              <a:rPr lang="en-US" sz="1800" dirty="0"/>
              <a:t> Gynecol. 2014 May;123(5):982-6. PMID: 24785850.</a:t>
            </a:r>
          </a:p>
          <a:p>
            <a:pPr lvl="0">
              <a:buFont typeface="+mj-lt"/>
              <a:buAutoNum type="arabicPeriod" startAt="39"/>
            </a:pPr>
            <a:r>
              <a:rPr lang="en-US" sz="1800" dirty="0"/>
              <a:t>Association of Women’s Health, Obstetric and Neonatal Nurses. Practice Brief: Clinical Management Guidelines for Women's Health and Perinatal Nurses: Quantification of Blood Loss. 2014 May. </a:t>
            </a:r>
            <a:r>
              <a:rPr lang="en-US" sz="1800" u="sng" dirty="0">
                <a:hlinkClick r:id="rId2"/>
              </a:rPr>
              <a:t>http://www.pphproject.org/downloads/awhonn_qbl.pdf</a:t>
            </a:r>
            <a:r>
              <a:rPr lang="en-US" sz="1800" dirty="0"/>
              <a:t>. Accessed May 2, 2016.</a:t>
            </a:r>
          </a:p>
          <a:p>
            <a:pPr lvl="0">
              <a:buFont typeface="+mj-lt"/>
              <a:buAutoNum type="arabicPeriod" startAt="39"/>
            </a:pPr>
            <a:r>
              <a:rPr lang="en-US" sz="1800" dirty="0"/>
              <a:t>California Maternal Quality Care Collaborative. OB Hemorrhage Toolkit V 2.0. Improving Health Care Response to Obstetric Hemorrhage, Version 2.0: A California Toolkit to Transform Maternity Care. Released March 2015. </a:t>
            </a:r>
            <a:r>
              <a:rPr lang="en-US" sz="1800" u="sng" dirty="0">
                <a:hlinkClick r:id="rId3"/>
              </a:rPr>
              <a:t>https://www.cmqcc.org/resources-tool-kits/toolkits/ob-hemorrhage-toolkit</a:t>
            </a:r>
            <a:r>
              <a:rPr lang="en-US" sz="1800" dirty="0"/>
              <a:t>. Accessed May 3, 2016.</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44</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341200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endParaRPr lang="en-US" sz="3200" dirty="0"/>
          </a:p>
        </p:txBody>
      </p:sp>
      <p:sp>
        <p:nvSpPr>
          <p:cNvPr id="4" name="Content Placeholder 3"/>
          <p:cNvSpPr>
            <a:spLocks noGrp="1"/>
          </p:cNvSpPr>
          <p:nvPr>
            <p:ph idx="4294967295"/>
          </p:nvPr>
        </p:nvSpPr>
        <p:spPr>
          <a:xfrm>
            <a:off x="457200" y="990600"/>
            <a:ext cx="8229600" cy="4724400"/>
          </a:xfrm>
        </p:spPr>
        <p:txBody>
          <a:bodyPr>
            <a:noAutofit/>
          </a:bodyPr>
          <a:lstStyle/>
          <a:p>
            <a:pPr lvl="0">
              <a:buFont typeface="+mj-lt"/>
              <a:buAutoNum type="arabicPeriod" startAt="44"/>
            </a:pPr>
            <a:r>
              <a:rPr lang="en-US" sz="1800" dirty="0"/>
              <a:t>Wisconsin Association for Perinatal Care. Postpartum Hemorrhage: Resources. 2014 </a:t>
            </a:r>
            <a:r>
              <a:rPr lang="en-US" sz="1800" dirty="0">
                <a:hlinkClick r:id="rId3"/>
              </a:rPr>
              <a:t>http://www.perinatalweb.org/major-initiatives/postpartum-hemorrhage/resources</a:t>
            </a:r>
            <a:r>
              <a:rPr lang="en-US" sz="1800" dirty="0"/>
              <a:t>. Accessed May 2, 2016.</a:t>
            </a:r>
          </a:p>
          <a:p>
            <a:pPr lvl="0">
              <a:buFont typeface="+mj-lt"/>
              <a:buAutoNum type="arabicPeriod" startAt="44"/>
            </a:pPr>
            <a:r>
              <a:rPr lang="en-US" sz="1800" dirty="0"/>
              <a:t>American Congress of Obstetrics and Gynecology. ACOG Simulations Consortium Learning Objectives: Postpartum Hemorrhage Caused by Uterine Atony. </a:t>
            </a:r>
            <a:r>
              <a:rPr lang="en-US" sz="1800" dirty="0" err="1"/>
              <a:t>n.d.</a:t>
            </a:r>
            <a:r>
              <a:rPr lang="en-US" sz="1800" dirty="0"/>
              <a:t> </a:t>
            </a:r>
            <a:r>
              <a:rPr lang="en-US" sz="1800" dirty="0">
                <a:hlinkClick r:id="rId4"/>
              </a:rPr>
              <a:t>http://www.acog.org/~/media/Departments/Simulations%20Consortium/Learning%20Objectives/Postpartum_Hemorrhage.pdf</a:t>
            </a:r>
            <a:r>
              <a:rPr lang="en-US" sz="1800" dirty="0"/>
              <a:t>. Accessed May 2, 2016.</a:t>
            </a:r>
          </a:p>
          <a:p>
            <a:pPr lvl="0">
              <a:buFont typeface="+mj-lt"/>
              <a:buAutoNum type="arabicPeriod" startAt="44"/>
            </a:pPr>
            <a:r>
              <a:rPr lang="en-US" sz="1800" dirty="0" err="1"/>
              <a:t>Macones</a:t>
            </a:r>
            <a:r>
              <a:rPr lang="en-US" sz="1800" dirty="0"/>
              <a:t> GA, Hankins GD, </a:t>
            </a:r>
            <a:r>
              <a:rPr lang="en-US" sz="1800" dirty="0" err="1"/>
              <a:t>Spong</a:t>
            </a:r>
            <a:r>
              <a:rPr lang="en-US" sz="1800" dirty="0"/>
              <a:t> CY, et al. The 2008 National Institute of Child Health and Human Development workshop report on electronic fetal monitoring: update on definitions, interpretation, and research guidelines. J </a:t>
            </a:r>
            <a:r>
              <a:rPr lang="en-US" sz="1800" dirty="0" err="1"/>
              <a:t>Obstet</a:t>
            </a:r>
            <a:r>
              <a:rPr lang="en-US" sz="1800" dirty="0"/>
              <a:t> </a:t>
            </a:r>
            <a:r>
              <a:rPr lang="en-US" sz="1800" dirty="0" err="1"/>
              <a:t>Gynecol</a:t>
            </a:r>
            <a:r>
              <a:rPr lang="en-US" sz="1800" dirty="0"/>
              <a:t> Neonatal </a:t>
            </a:r>
            <a:r>
              <a:rPr lang="en-US" sz="1800" dirty="0" err="1"/>
              <a:t>Nurs</a:t>
            </a:r>
            <a:r>
              <a:rPr lang="en-US" sz="1800" dirty="0"/>
              <a:t>. 2008 Sep-Oct;37(5):510-5. PMID: 18761565.</a:t>
            </a:r>
          </a:p>
          <a:p>
            <a:pPr lvl="0">
              <a:buFont typeface="+mj-lt"/>
              <a:buAutoNum type="arabicPeriod" startAt="44"/>
            </a:pPr>
            <a:r>
              <a:rPr lang="en-US" sz="1800" dirty="0"/>
              <a:t>Holbrook BD, Phelan ST. Umbilical cord prolapse. </a:t>
            </a:r>
            <a:r>
              <a:rPr lang="en-US" sz="1800" dirty="0" err="1"/>
              <a:t>Obstet</a:t>
            </a:r>
            <a:r>
              <a:rPr lang="en-US" sz="1800" dirty="0"/>
              <a:t> </a:t>
            </a:r>
            <a:r>
              <a:rPr lang="en-US" sz="1800" dirty="0" err="1"/>
              <a:t>Gynecol</a:t>
            </a:r>
            <a:r>
              <a:rPr lang="en-US" sz="1800" dirty="0"/>
              <a:t> </a:t>
            </a:r>
            <a:r>
              <a:rPr lang="en-US" sz="1800" dirty="0" err="1"/>
              <a:t>Clin</a:t>
            </a:r>
            <a:r>
              <a:rPr lang="en-US" sz="1800" dirty="0"/>
              <a:t> North Am. 2013 Mar;40(1):1-14. PMID: 23466132.</a:t>
            </a:r>
          </a:p>
          <a:p>
            <a:pPr lvl="0">
              <a:buFont typeface="+mj-lt"/>
              <a:buAutoNum type="arabicPeriod" startAt="44"/>
            </a:pPr>
            <a:r>
              <a:rPr lang="en-US" sz="1800" dirty="0"/>
              <a:t>Phelan ST, Holbrook BD. Umbilical cord prolapse: a plan for an OB emergency. </a:t>
            </a:r>
            <a:r>
              <a:rPr lang="en-US" sz="1800" dirty="0" err="1"/>
              <a:t>Contemp</a:t>
            </a:r>
            <a:r>
              <a:rPr lang="en-US" sz="1800" dirty="0"/>
              <a:t> OB/GYN. 2013 Sept 1. </a:t>
            </a:r>
            <a:r>
              <a:rPr lang="en-US" sz="1800" dirty="0">
                <a:hlinkClick r:id="rId5"/>
              </a:rPr>
              <a:t>http://contemporaryobgyn.modernmedicine.com/contemporary-obgyn/news/umbilical-cord-prolapse?page=full</a:t>
            </a:r>
            <a:r>
              <a:rPr lang="en-US" sz="1800" dirty="0"/>
              <a:t>. Accessed May 2, 2016.</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92138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457200" y="990600"/>
            <a:ext cx="8229600" cy="4724400"/>
          </a:xfrm>
        </p:spPr>
        <p:txBody>
          <a:bodyPr>
            <a:normAutofit/>
          </a:bodyPr>
          <a:lstStyle/>
          <a:p>
            <a:pPr>
              <a:buFont typeface="+mj-lt"/>
              <a:buAutoNum type="arabicPeriod" startAt="49"/>
            </a:pPr>
            <a:r>
              <a:rPr lang="en-US" sz="1800" dirty="0"/>
              <a:t>Government</a:t>
            </a:r>
            <a:r>
              <a:rPr lang="en-US" sz="1800" dirty="0">
                <a:solidFill>
                  <a:prstClr val="black"/>
                </a:solidFill>
              </a:rPr>
              <a:t> of Western Australia, Department of Health. Obstetric and </a:t>
            </a:r>
            <a:r>
              <a:rPr lang="en-US" sz="1800" dirty="0" err="1">
                <a:solidFill>
                  <a:prstClr val="black"/>
                </a:solidFill>
              </a:rPr>
              <a:t>Gynaecology</a:t>
            </a:r>
            <a:r>
              <a:rPr lang="en-US" sz="1800" dirty="0">
                <a:solidFill>
                  <a:prstClr val="black"/>
                </a:solidFill>
              </a:rPr>
              <a:t> Clinical </a:t>
            </a:r>
            <a:r>
              <a:rPr lang="en-US" sz="1800" dirty="0"/>
              <a:t>Guidelines</a:t>
            </a:r>
            <a:r>
              <a:rPr lang="en-US" sz="1800" dirty="0">
                <a:solidFill>
                  <a:prstClr val="black"/>
                </a:solidFill>
              </a:rPr>
              <a:t> Section B. Obstetrics and Midwifery Care, Section b11.3.2  Umbilical Cord Prolapse. January 2015. </a:t>
            </a:r>
            <a:r>
              <a:rPr lang="en-US" sz="1800" u="sng" dirty="0">
                <a:hlinkClick r:id="rId2"/>
              </a:rPr>
              <a:t>http://kemh.health.wa.gov.au/development/manuals/O&amp;G_guidelines/sectionb/11/b11.3.2.pdf</a:t>
            </a:r>
            <a:r>
              <a:rPr lang="en-US" sz="1800" dirty="0">
                <a:solidFill>
                  <a:prstClr val="black"/>
                </a:solidFill>
              </a:rPr>
              <a:t>. Accessed July 4, 2016.</a:t>
            </a:r>
          </a:p>
          <a:p>
            <a:pPr>
              <a:buFont typeface="+mj-lt"/>
              <a:buAutoNum type="arabicPeriod" startAt="49"/>
            </a:pPr>
            <a:r>
              <a:rPr lang="en-US" sz="1800" dirty="0">
                <a:solidFill>
                  <a:prstClr val="black"/>
                </a:solidFill>
              </a:rPr>
              <a:t>Perinatal Services BC. Core Competencies for Management of Labor, Decision Support Tool 8A--Obstetrical Emergencies Cord Prolapse. 2014 April 14. </a:t>
            </a:r>
            <a:r>
              <a:rPr lang="en-US" sz="1800" dirty="0">
                <a:solidFill>
                  <a:prstClr val="black"/>
                </a:solidFill>
                <a:hlinkClick r:id="rId3"/>
              </a:rPr>
              <a:t>http://www.perinatalservicesbc.ca/health-professionals/guidelines-standards/standards/core-competencies-for-management-of-labour</a:t>
            </a:r>
            <a:r>
              <a:rPr lang="en-US" sz="1800" dirty="0"/>
              <a:t>.</a:t>
            </a:r>
            <a:r>
              <a:rPr lang="en-US" sz="1800" dirty="0">
                <a:solidFill>
                  <a:prstClr val="black"/>
                </a:solidFill>
              </a:rPr>
              <a:t> Accessed May 2, 2016.</a:t>
            </a:r>
          </a:p>
          <a:p>
            <a:pPr lvl="0">
              <a:buFont typeface="+mj-lt"/>
              <a:buAutoNum type="arabicPeriod" startAt="49"/>
            </a:pPr>
            <a:r>
              <a:rPr lang="en-US" sz="1800" dirty="0" err="1">
                <a:solidFill>
                  <a:prstClr val="black"/>
                </a:solidFill>
              </a:rPr>
              <a:t>Siassakos</a:t>
            </a:r>
            <a:r>
              <a:rPr lang="en-US" sz="1800" dirty="0">
                <a:solidFill>
                  <a:prstClr val="black"/>
                </a:solidFill>
              </a:rPr>
              <a:t> D, </a:t>
            </a:r>
            <a:r>
              <a:rPr lang="en-US" sz="1800" dirty="0" err="1">
                <a:solidFill>
                  <a:prstClr val="black"/>
                </a:solidFill>
              </a:rPr>
              <a:t>Hasafa</a:t>
            </a:r>
            <a:r>
              <a:rPr lang="en-US" sz="1800" dirty="0">
                <a:solidFill>
                  <a:prstClr val="black"/>
                </a:solidFill>
              </a:rPr>
              <a:t> Z, </a:t>
            </a:r>
            <a:r>
              <a:rPr lang="en-US" sz="1800" dirty="0" err="1">
                <a:solidFill>
                  <a:prstClr val="black"/>
                </a:solidFill>
              </a:rPr>
              <a:t>Sibanda</a:t>
            </a:r>
            <a:r>
              <a:rPr lang="en-US" sz="1800" dirty="0">
                <a:solidFill>
                  <a:prstClr val="black"/>
                </a:solidFill>
              </a:rPr>
              <a:t> T, et al. Retrospective cohort study of diagnosis-delivery interval with umbilical cord prolapse: the effect of team training. BJOG. 2009 Jul;116(8):1089-96. PMID: 19438496.</a:t>
            </a:r>
            <a:endParaRPr lang="en-US" dirty="0"/>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46</a:t>
            </a:fld>
            <a:endParaRPr lang="en-US"/>
          </a:p>
        </p:txBody>
      </p:sp>
      <p:sp>
        <p:nvSpPr>
          <p:cNvPr id="4" name="Date Placeholder 3"/>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91787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a:t>
            </a:r>
          </a:p>
        </p:txBody>
      </p:sp>
      <p:sp>
        <p:nvSpPr>
          <p:cNvPr id="4" name="Content Placeholder 3"/>
          <p:cNvSpPr>
            <a:spLocks noGrp="1"/>
          </p:cNvSpPr>
          <p:nvPr>
            <p:ph idx="4294967295"/>
          </p:nvPr>
        </p:nvSpPr>
        <p:spPr>
          <a:xfrm>
            <a:off x="457200" y="1143000"/>
            <a:ext cx="8229600" cy="4876800"/>
          </a:xfrm>
        </p:spPr>
        <p:txBody>
          <a:bodyPr>
            <a:noAutofit/>
          </a:bodyPr>
          <a:lstStyle/>
          <a:p>
            <a:pPr marL="0" indent="0">
              <a:buNone/>
            </a:pPr>
            <a:r>
              <a:rPr lang="en-US" sz="18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200"/>
              </a:spcBef>
              <a:buNone/>
            </a:pPr>
            <a:r>
              <a:rPr lang="en-US" sz="1800" dirty="0"/>
              <a:t>The U.S. Department of Health and Human Services cannot endorse, or appear to endorse derivate or excerpted materials, and it cannot be held liable for the content or use of adapted resources. Any adaptations of this resource must include a disclaimer to this effect. </a:t>
            </a:r>
          </a:p>
          <a:p>
            <a:pPr marL="0" indent="0">
              <a:spcBef>
                <a:spcPts val="1200"/>
              </a:spcBef>
              <a:buNone/>
            </a:pPr>
            <a:r>
              <a:rPr lang="en-US" sz="1800" dirty="0"/>
              <a:t>Reference to any specific commercial products, process, service, manufacturer, company, or trademark does not constitute endorsement or recommendation by the U.S. Government, </a:t>
            </a:r>
            <a:r>
              <a:rPr lang="en-US" sz="1800" dirty="0">
                <a:solidFill>
                  <a:prstClr val="black"/>
                </a:solidFill>
              </a:rPr>
              <a:t>the U.S. Department of Health and Human Services </a:t>
            </a:r>
            <a:r>
              <a:rPr lang="en-US" sz="1800" dirty="0"/>
              <a:t>, or AHRQ of the linked Web resources or the information, products, or services contained therein. The Agency does not exercise any control over the content on these sites.</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47374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Checklists</a:t>
            </a:r>
          </a:p>
        </p:txBody>
      </p:sp>
      <p:sp>
        <p:nvSpPr>
          <p:cNvPr id="4" name="Content Placeholder 3"/>
          <p:cNvSpPr>
            <a:spLocks noGrp="1"/>
          </p:cNvSpPr>
          <p:nvPr>
            <p:ph idx="1"/>
          </p:nvPr>
        </p:nvSpPr>
        <p:spPr/>
        <p:txBody>
          <a:bodyPr/>
          <a:lstStyle/>
          <a:p>
            <a:pPr marL="0" indent="0">
              <a:buNone/>
            </a:pPr>
            <a:r>
              <a:rPr lang="en-US" dirty="0"/>
              <a:t>Checklist effectiveness for reducing errors can be enhanced when—</a:t>
            </a:r>
          </a:p>
          <a:p>
            <a:r>
              <a:rPr lang="en-US" dirty="0"/>
              <a:t>they are created or adapted to meet unit needs,</a:t>
            </a:r>
          </a:p>
          <a:p>
            <a:r>
              <a:rPr lang="en-US" dirty="0"/>
              <a:t>they are implemented within a culture that fosters teamwork and communication, and</a:t>
            </a:r>
          </a:p>
          <a:p>
            <a:r>
              <a:rPr lang="en-US" dirty="0"/>
              <a:t>staff gain experience with them during in situ simulation practice.</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247154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L&amp;D Unit Safety Tools</a:t>
            </a:r>
          </a:p>
        </p:txBody>
      </p:sp>
      <p:sp>
        <p:nvSpPr>
          <p:cNvPr id="4" name="Content Placeholder 3"/>
          <p:cNvSpPr>
            <a:spLocks noGrp="1"/>
          </p:cNvSpPr>
          <p:nvPr>
            <p:ph idx="1"/>
          </p:nvPr>
        </p:nvSpPr>
        <p:spPr/>
        <p:txBody>
          <a:bodyPr>
            <a:normAutofit/>
          </a:bodyPr>
          <a:lstStyle/>
          <a:p>
            <a:r>
              <a:rPr lang="en-US" dirty="0"/>
              <a:t>Purpose</a:t>
            </a:r>
          </a:p>
          <a:p>
            <a:r>
              <a:rPr lang="en-US" dirty="0"/>
              <a:t>Who should use</a:t>
            </a:r>
          </a:p>
          <a:p>
            <a:r>
              <a:rPr lang="en-US" dirty="0"/>
              <a:t>How to use</a:t>
            </a:r>
          </a:p>
          <a:p>
            <a:r>
              <a:rPr lang="en-US" dirty="0"/>
              <a:t>Key safety elements</a:t>
            </a:r>
          </a:p>
          <a:p>
            <a:pPr>
              <a:spcAft>
                <a:spcPts val="1200"/>
              </a:spcAft>
            </a:pPr>
            <a:r>
              <a:rPr lang="en-US" dirty="0"/>
              <a:t>Sample checklists and references to externally developed checklists</a:t>
            </a:r>
          </a:p>
          <a:p>
            <a:pPr marL="0" indent="0">
              <a:buNone/>
            </a:pPr>
            <a:r>
              <a:rPr lang="en-US" dirty="0"/>
              <a:t>Four tools are available as part of the AHRQ Safety Program for Perinatal Care (SPPC) in support of this module.</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a:p>
        </p:txBody>
      </p:sp>
      <p:sp>
        <p:nvSpPr>
          <p:cNvPr id="3" name="Date Placeholder 2"/>
          <p:cNvSpPr>
            <a:spLocks noGrp="1"/>
          </p:cNvSpPr>
          <p:nvPr>
            <p:ph type="dt" sz="half" idx="10"/>
          </p:nvPr>
        </p:nvSpPr>
        <p:spPr/>
        <p:txBody>
          <a:bodyPr/>
          <a:lstStyle/>
          <a:p>
            <a:r>
              <a:rPr lang="en-US" dirty="0"/>
              <a:t>AHRQ Safety Program for Perinatal Care</a:t>
            </a:r>
          </a:p>
        </p:txBody>
      </p:sp>
    </p:spTree>
    <p:extLst>
      <p:ext uri="{BB962C8B-B14F-4D97-AF65-F5344CB8AC3E}">
        <p14:creationId xmlns:p14="http://schemas.microsoft.com/office/powerpoint/2010/main" val="334768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220"/>
            <a:ext cx="9144000" cy="685800"/>
          </a:xfrm>
        </p:spPr>
        <p:txBody>
          <a:bodyPr>
            <a:noAutofit/>
          </a:bodyPr>
          <a:lstStyle/>
          <a:p>
            <a:pPr>
              <a:lnSpc>
                <a:spcPts val="2600"/>
              </a:lnSpc>
            </a:pPr>
            <a:r>
              <a:rPr lang="en-US" sz="3200" dirty="0"/>
              <a:t>SPPC Key Perinatal Safety Elements </a:t>
            </a:r>
            <a:br>
              <a:rPr lang="en-US" sz="3200" dirty="0"/>
            </a:br>
            <a:r>
              <a:rPr lang="en-US" sz="3200" dirty="0"/>
              <a:t>  for L&amp;D Unit Safety</a:t>
            </a:r>
          </a:p>
        </p:txBody>
      </p:sp>
      <p:sp>
        <p:nvSpPr>
          <p:cNvPr id="4" name="Content Placeholder 3"/>
          <p:cNvSpPr>
            <a:spLocks noGrp="1"/>
          </p:cNvSpPr>
          <p:nvPr>
            <p:ph idx="1"/>
          </p:nvPr>
        </p:nvSpPr>
        <p:spPr/>
        <p:txBody>
          <a:bodyPr>
            <a:normAutofit lnSpcReduction="10000"/>
          </a:bodyPr>
          <a:lstStyle/>
          <a:p>
            <a:r>
              <a:rPr lang="en-US" dirty="0"/>
              <a:t>Situation specific</a:t>
            </a:r>
          </a:p>
          <a:p>
            <a:pPr lvl="1"/>
            <a:r>
              <a:rPr lang="en-US" dirty="0"/>
              <a:t>Standardize When Possible (CUSP Science of Safety)</a:t>
            </a:r>
          </a:p>
          <a:p>
            <a:pPr lvl="1"/>
            <a:r>
              <a:rPr lang="en-US" dirty="0"/>
              <a:t>Create Independent Checks (CUSP Science of Safety)</a:t>
            </a:r>
          </a:p>
          <a:p>
            <a:pPr lvl="1"/>
            <a:r>
              <a:rPr lang="en-US" dirty="0"/>
              <a:t>Simulation (Safety Program for Perinatal Care Program Pillar)</a:t>
            </a:r>
          </a:p>
          <a:p>
            <a:r>
              <a:rPr lang="en-US" dirty="0"/>
              <a:t>General</a:t>
            </a:r>
          </a:p>
          <a:p>
            <a:pPr lvl="1"/>
            <a:r>
              <a:rPr lang="en-US" dirty="0"/>
              <a:t>Learn From Defects (CUSP Module)</a:t>
            </a:r>
          </a:p>
          <a:p>
            <a:pPr lvl="1"/>
            <a:r>
              <a:rPr lang="en-US" dirty="0"/>
              <a:t>Teamwork Training (</a:t>
            </a:r>
            <a:r>
              <a:rPr lang="en-US" dirty="0" err="1"/>
              <a:t>TeamSTEPPS</a:t>
            </a:r>
            <a:r>
              <a:rPr lang="en-US" baseline="30000" dirty="0"/>
              <a:t>®</a:t>
            </a:r>
            <a:r>
              <a:rPr lang="en-US" dirty="0"/>
              <a:t>) </a:t>
            </a:r>
          </a:p>
          <a:p>
            <a:pPr lvl="1"/>
            <a:r>
              <a:rPr lang="en-US" dirty="0"/>
              <a:t>Patient and Family Engagement (CUSP Module)</a:t>
            </a:r>
          </a:p>
        </p:txBody>
      </p:sp>
      <p:sp>
        <p:nvSpPr>
          <p:cNvPr id="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20198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200" b="1" dirty="0" smtClean="0">
                <a:solidFill>
                  <a:srgbClr val="0098AA"/>
                </a:solidFill>
                <a:latin typeface="Arial" panose="020B0604020202020204" pitchFamily="34" charset="0"/>
                <a:cs typeface="Arial" panose="020B0604020202020204" pitchFamily="34" charset="0"/>
              </a:rPr>
              <a:t>Safe Cesarean Section</a:t>
            </a:r>
            <a:endParaRPr lang="en-US" sz="3200" dirty="0">
              <a:latin typeface="Arial" panose="020B0604020202020204" pitchFamily="34" charset="0"/>
              <a:cs typeface="Arial" panose="020B0604020202020204" pitchFamily="34" charset="0"/>
            </a:endParaRPr>
          </a:p>
        </p:txBody>
      </p:sp>
      <p:sp>
        <p:nvSpPr>
          <p:cNvPr id="9" name="Date Placeholder 2"/>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Slide Number Placeholder 5"/>
          <p:cNvSpPr>
            <a:spLocks noGrp="1"/>
          </p:cNvSpPr>
          <p:nvPr>
            <p:ph type="sldNum" sz="quarter" idx="12"/>
          </p:nvPr>
        </p:nvSpPr>
        <p:spPr>
          <a:xfrm>
            <a:off x="6553200" y="6492875"/>
            <a:ext cx="2133600" cy="365125"/>
          </a:xfrm>
        </p:spPr>
        <p:txBody>
          <a:bodyPr/>
          <a:lstStyle/>
          <a:p>
            <a:r>
              <a:rPr lang="en-US" dirty="0"/>
              <a:t>8</a:t>
            </a:r>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L&amp;D Unit</a:t>
            </a:r>
            <a:r>
              <a:rPr lang="en-US" sz="1100" baseline="0" dirty="0">
                <a:solidFill>
                  <a:schemeClr val="bg1"/>
                </a:solidFill>
              </a:rPr>
              <a:t> Safety</a:t>
            </a:r>
            <a:endParaRPr lang="en-US" sz="1100" dirty="0">
              <a:solidFill>
                <a:schemeClr val="bg1"/>
              </a:solidFill>
            </a:endParaRPr>
          </a:p>
        </p:txBody>
      </p:sp>
    </p:spTree>
    <p:extLst>
      <p:ext uri="{BB962C8B-B14F-4D97-AF65-F5344CB8AC3E}">
        <p14:creationId xmlns:p14="http://schemas.microsoft.com/office/powerpoint/2010/main" val="128107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lvl="1" algn="ctr" rtl="0">
              <a:spcBef>
                <a:spcPct val="0"/>
              </a:spcBef>
            </a:pPr>
            <a:r>
              <a:rPr lang="en-US" sz="3400" dirty="0">
                <a:solidFill>
                  <a:schemeClr val="bg1"/>
                </a:solidFill>
                <a:latin typeface="+mj-lt"/>
              </a:rPr>
              <a:t>Key Safety Elements: </a:t>
            </a:r>
            <a:r>
              <a:rPr lang="en-US" sz="3400" u="sng" dirty="0">
                <a:solidFill>
                  <a:schemeClr val="bg1"/>
                </a:solidFill>
                <a:latin typeface="+mj-lt"/>
              </a:rPr>
              <a:t>Standardize When Possible</a:t>
            </a:r>
            <a:endParaRPr lang="en-US" sz="3400" baseline="30000" dirty="0">
              <a:solidFill>
                <a:schemeClr val="bg1"/>
              </a:solidFill>
              <a:latin typeface="+mj-lt"/>
            </a:endParaRPr>
          </a:p>
        </p:txBody>
      </p:sp>
      <p:sp>
        <p:nvSpPr>
          <p:cNvPr id="4" name="Content Placeholder 3"/>
          <p:cNvSpPr>
            <a:spLocks noGrp="1"/>
          </p:cNvSpPr>
          <p:nvPr>
            <p:ph idx="4294967295"/>
          </p:nvPr>
        </p:nvSpPr>
        <p:spPr>
          <a:xfrm>
            <a:off x="457200" y="1009650"/>
            <a:ext cx="8229600" cy="4724400"/>
          </a:xfrm>
        </p:spPr>
        <p:txBody>
          <a:bodyPr>
            <a:normAutofit/>
          </a:bodyPr>
          <a:lstStyle/>
          <a:p>
            <a:pPr>
              <a:buSzPct val="100000"/>
            </a:pPr>
            <a:r>
              <a:rPr lang="en-US" dirty="0"/>
              <a:t>Use a standard perioperative process for cesarean sections (C/S)</a:t>
            </a:r>
            <a:r>
              <a:rPr lang="en-US" baseline="30000" dirty="0"/>
              <a:t>5,6</a:t>
            </a:r>
            <a:endParaRPr lang="en-US" dirty="0"/>
          </a:p>
        </p:txBody>
      </p:sp>
      <p:pic>
        <p:nvPicPr>
          <p:cNvPr id="5" name="Picture 4" descr="Diagram for standard perioperative process for cesarean sections. The diagram is divided into when, what, and where. Before anesthesia, the preoperative briefing occurs at the briefing station. Before skin incision, the timeout takes place in the operating room. Before the patient leaves the operating room, the signout and debrief occur in the operating room."/>
          <p:cNvPicPr>
            <a:picLocks noChangeAspect="1"/>
          </p:cNvPicPr>
          <p:nvPr/>
        </p:nvPicPr>
        <p:blipFill>
          <a:blip r:embed="rId3"/>
          <a:stretch>
            <a:fillRect/>
          </a:stretch>
        </p:blipFill>
        <p:spPr>
          <a:xfrm>
            <a:off x="914400" y="2514323"/>
            <a:ext cx="6779340" cy="3200677"/>
          </a:xfrm>
          <a:prstGeom prst="rect">
            <a:avLst/>
          </a:prstGeom>
        </p:spPr>
      </p:pic>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a:p>
        </p:txBody>
      </p:sp>
      <p:sp>
        <p:nvSpPr>
          <p:cNvPr id="3" name="Date Placeholder 2"/>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1876270058"/>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15096</TotalTime>
  <Words>3734</Words>
  <Application>Microsoft Office PowerPoint</Application>
  <PresentationFormat>On-screen Show (4:3)</PresentationFormat>
  <Paragraphs>408</Paragraphs>
  <Slides>47</Slides>
  <Notes>38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CUSP-Page1</vt:lpstr>
      <vt:lpstr>CUSP-Page2+</vt:lpstr>
      <vt:lpstr>Labor and Delivery Unit Safety</vt:lpstr>
      <vt:lpstr>Learning Objectives</vt:lpstr>
      <vt:lpstr>L&amp;D Unit Safety Tools</vt:lpstr>
      <vt:lpstr>Rationale for Use of Checklists1-4</vt:lpstr>
      <vt:lpstr>Role of Checklists</vt:lpstr>
      <vt:lpstr>L&amp;D Unit Safety Tools</vt:lpstr>
      <vt:lpstr>SPPC Key Perinatal Safety Elements    for L&amp;D Unit Safety</vt:lpstr>
      <vt:lpstr>Safe Cesarean Section</vt:lpstr>
      <vt:lpstr>Key Safety Elements: Standardize When Possible</vt:lpstr>
      <vt:lpstr>Key Safety Elements: Standardize When Possible</vt:lpstr>
      <vt:lpstr>Key Safety Elements: Standardize When Possible</vt:lpstr>
      <vt:lpstr>Key Safety Elements: Create Independent Checks</vt:lpstr>
      <vt:lpstr>Sample Checklist: Cesarean Section</vt:lpstr>
      <vt:lpstr>Key Safety Elements: Simulation</vt:lpstr>
      <vt:lpstr>Shoulder Dystocia</vt:lpstr>
      <vt:lpstr>Key Safety Elements: Standardize When Possible</vt:lpstr>
      <vt:lpstr>Key Safety Elements: Create Independent Checks</vt:lpstr>
      <vt:lpstr>Sample Checklist: Shoulder Dystocia</vt:lpstr>
      <vt:lpstr>Key Safety Elements: Simulation</vt:lpstr>
      <vt:lpstr>Obstetric  Hemorrhage</vt:lpstr>
      <vt:lpstr>Key Safety Elements: Standardize When Possible</vt:lpstr>
      <vt:lpstr>Key Safety Elements: Create Independent Checks</vt:lpstr>
      <vt:lpstr>Key Safety Elements: Create Independent Checks</vt:lpstr>
      <vt:lpstr>Key Safety Elements: Simulation</vt:lpstr>
      <vt:lpstr>Cord Prolapse</vt:lpstr>
      <vt:lpstr>Key Safety Elements: Standardize When Possible</vt:lpstr>
      <vt:lpstr>Key Safety Elements: Create Independent Checks</vt:lpstr>
      <vt:lpstr>Sample Checklist: Cord Prolapse</vt:lpstr>
      <vt:lpstr>Key Safety Elements: Simulation</vt:lpstr>
      <vt:lpstr>Labor and Delivery Unit Safety General Key Safety Elements</vt:lpstr>
      <vt:lpstr>Key Safety Elements: Learn From Defects</vt:lpstr>
      <vt:lpstr>Key Safety Elements: Teamwork Training</vt:lpstr>
      <vt:lpstr>Key Safety Elements: Patient and Family Engagement</vt:lpstr>
      <vt:lpstr>Customizing the Key Elements &amp; Checklists</vt:lpstr>
      <vt:lpstr>Unit Next Steps</vt:lpstr>
      <vt:lpstr>Tips for Implementation Success</vt:lpstr>
      <vt:lpstr>References</vt:lpstr>
      <vt:lpstr>References</vt:lpstr>
      <vt:lpstr>References</vt:lpstr>
      <vt:lpstr>References</vt:lpstr>
      <vt:lpstr>References</vt:lpstr>
      <vt:lpstr>References</vt:lpstr>
      <vt:lpstr>References</vt:lpstr>
      <vt:lpstr>References</vt:lpstr>
      <vt:lpstr>References</vt:lpstr>
      <vt:lpstr>References</vt:lpstr>
      <vt:lpstr>Disclaimer</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Labor and Delivery Unit Safety</dc:title>
  <dc:creator>Katy O'Shea</dc:creator>
  <cp:keywords>Safety Program for Perinatal Care, Labor and Delivery Unit Safety, Perinatal Care, shoulder dystocia, umbilical cord relapse</cp:keywords>
  <cp:lastModifiedBy>Chris Heidenrich OCKT</cp:lastModifiedBy>
  <cp:revision>527</cp:revision>
  <cp:lastPrinted>2014-08-11T18:42:15Z</cp:lastPrinted>
  <dcterms:created xsi:type="dcterms:W3CDTF">2012-03-06T21:09:36Z</dcterms:created>
  <dcterms:modified xsi:type="dcterms:W3CDTF">2017-03-21T20:47:27Z</dcterms:modified>
  <cp:contentStatus>Labor and Delivery Unit Safety</cp:contentStatus>
</cp:coreProperties>
</file>