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81" r:id="rId1"/>
    <p:sldMasterId id="2147483697" r:id="rId2"/>
  </p:sldMasterIdLst>
  <p:notesMasterIdLst>
    <p:notesMasterId r:id="rId39"/>
  </p:notesMasterIdLst>
  <p:handoutMasterIdLst>
    <p:handoutMasterId r:id="rId40"/>
  </p:handoutMasterIdLst>
  <p:sldIdLst>
    <p:sldId id="383" r:id="rId3"/>
    <p:sldId id="258" r:id="rId4"/>
    <p:sldId id="364" r:id="rId5"/>
    <p:sldId id="363" r:id="rId6"/>
    <p:sldId id="338" r:id="rId7"/>
    <p:sldId id="356" r:id="rId8"/>
    <p:sldId id="384" r:id="rId9"/>
    <p:sldId id="350" r:id="rId10"/>
    <p:sldId id="267" r:id="rId11"/>
    <p:sldId id="365" r:id="rId12"/>
    <p:sldId id="374" r:id="rId13"/>
    <p:sldId id="366" r:id="rId14"/>
    <p:sldId id="367" r:id="rId15"/>
    <p:sldId id="379" r:id="rId16"/>
    <p:sldId id="380" r:id="rId17"/>
    <p:sldId id="368" r:id="rId18"/>
    <p:sldId id="268" r:id="rId19"/>
    <p:sldId id="323" r:id="rId20"/>
    <p:sldId id="354" r:id="rId21"/>
    <p:sldId id="340" r:id="rId22"/>
    <p:sldId id="381" r:id="rId23"/>
    <p:sldId id="382" r:id="rId24"/>
    <p:sldId id="372" r:id="rId25"/>
    <p:sldId id="371" r:id="rId26"/>
    <p:sldId id="370" r:id="rId27"/>
    <p:sldId id="373" r:id="rId28"/>
    <p:sldId id="369" r:id="rId29"/>
    <p:sldId id="385" r:id="rId30"/>
    <p:sldId id="343" r:id="rId31"/>
    <p:sldId id="327" r:id="rId32"/>
    <p:sldId id="378" r:id="rId33"/>
    <p:sldId id="344" r:id="rId34"/>
    <p:sldId id="386" r:id="rId35"/>
    <p:sldId id="376" r:id="rId36"/>
    <p:sldId id="377" r:id="rId37"/>
    <p:sldId id="355"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ila Kahwati" initials="Leila" lastIdx="5" clrIdx="0"/>
  <p:cmAuthor id="7" name="Heidenrich, Christine (AHRQ/OCKT) (CTR)" initials="HC" lastIdx="24" clrIdx="7"/>
  <p:cmAuthor id="1" name="Offen, Carol" initials="CO" lastIdx="27" clrIdx="1"/>
  <p:cmAuthor id="8" name="Kahwati, Leila" initials="KL" lastIdx="9" clrIdx="8">
    <p:extLst/>
  </p:cmAuthor>
  <p:cmAuthor id="2" name="Teixeira-Poit, Stephanie" initials="STP" lastIdx="7" clrIdx="2"/>
  <p:cmAuthor id="9" name="Windows User" initials="WU" lastIdx="8" clrIdx="9"/>
  <p:cmAuthor id="3" name="Kahwati, Leila" initials="Leila" lastIdx="2" clrIdx="3"/>
  <p:cmAuthor id="4" name="cannada" initials="jbc" lastIdx="3" clrIdx="4"/>
  <p:cmAuthor id="5" name="Pleasants, Elizabeth" initials="EAP" lastIdx="1" clrIdx="5"/>
  <p:cmAuthor id="6" name="kgray" initials="kg" lastIdx="1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AA"/>
    <a:srgbClr val="E2E2C1"/>
    <a:srgbClr val="0026A5"/>
    <a:srgbClr val="FF99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86" autoAdjust="0"/>
    <p:restoredTop sz="93936" autoAdjust="0"/>
  </p:normalViewPr>
  <p:slideViewPr>
    <p:cSldViewPr>
      <p:cViewPr varScale="1">
        <p:scale>
          <a:sx n="110" d="100"/>
          <a:sy n="110" d="100"/>
        </p:scale>
        <p:origin x="-1752" y="-84"/>
      </p:cViewPr>
      <p:guideLst>
        <p:guide orient="horz" pos="2160"/>
        <p:guide pos="2880"/>
      </p:guideLst>
    </p:cSldViewPr>
  </p:slideViewPr>
  <p:outlineViewPr>
    <p:cViewPr>
      <p:scale>
        <a:sx n="33" d="100"/>
        <a:sy n="33" d="100"/>
      </p:scale>
      <p:origin x="0" y="-36038"/>
    </p:cViewPr>
  </p:outlineViewPr>
  <p:notesTextViewPr>
    <p:cViewPr>
      <p:scale>
        <a:sx n="75" d="100"/>
        <a:sy n="75" d="100"/>
      </p:scale>
      <p:origin x="0" y="0"/>
    </p:cViewPr>
  </p:notesTextViewPr>
  <p:sorterViewPr>
    <p:cViewPr varScale="1">
      <p:scale>
        <a:sx n="1" d="1"/>
        <a:sy n="1" d="1"/>
      </p:scale>
      <p:origin x="0" y="0"/>
    </p:cViewPr>
  </p:sorterViewPr>
  <p:notesViewPr>
    <p:cSldViewPr>
      <p:cViewPr varScale="1">
        <p:scale>
          <a:sx n="82" d="100"/>
          <a:sy n="82" d="100"/>
        </p:scale>
        <p:origin x="-193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F6DD71F8-6A2C-40FA-BDD5-AC5F80F5519B}" type="datetimeFigureOut">
              <a:rPr lang="en-US" smtClean="0"/>
              <a:t>3/21/2017</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D1AA9E86-E274-4909-9CF2-5E8D55230E33}" type="slidenum">
              <a:rPr lang="en-US" smtClean="0"/>
              <a:t>‹#›</a:t>
            </a:fld>
            <a:endParaRPr lang="en-US"/>
          </a:p>
        </p:txBody>
      </p:sp>
    </p:spTree>
    <p:extLst>
      <p:ext uri="{BB962C8B-B14F-4D97-AF65-F5344CB8AC3E}">
        <p14:creationId xmlns:p14="http://schemas.microsoft.com/office/powerpoint/2010/main" val="2746222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BB44C48C-EDE0-4178-A57B-0F6FBF6D6E90}" type="datetimeFigureOut">
              <a:rPr lang="en-US" smtClean="0"/>
              <a:pPr/>
              <a:t>3/21/2017</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E7244432-B47F-4822-B69A-7D4AF8D862A8}" type="slidenum">
              <a:rPr lang="en-US" smtClean="0"/>
              <a:pPr/>
              <a:t>‹#›</a:t>
            </a:fld>
            <a:endParaRPr lang="en-US"/>
          </a:p>
        </p:txBody>
      </p:sp>
    </p:spTree>
    <p:extLst>
      <p:ext uri="{BB962C8B-B14F-4D97-AF65-F5344CB8AC3E}">
        <p14:creationId xmlns:p14="http://schemas.microsoft.com/office/powerpoint/2010/main" val="1282077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a:t>
            </a:fld>
            <a:endParaRPr lang="en-US" dirty="0"/>
          </a:p>
        </p:txBody>
      </p:sp>
    </p:spTree>
    <p:extLst>
      <p:ext uri="{BB962C8B-B14F-4D97-AF65-F5344CB8AC3E}">
        <p14:creationId xmlns:p14="http://schemas.microsoft.com/office/powerpoint/2010/main" val="238802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10</a:t>
            </a:fld>
            <a:endParaRPr lang="en-US"/>
          </a:p>
        </p:txBody>
      </p:sp>
    </p:spTree>
    <p:extLst>
      <p:ext uri="{BB962C8B-B14F-4D97-AF65-F5344CB8AC3E}">
        <p14:creationId xmlns:p14="http://schemas.microsoft.com/office/powerpoint/2010/main" val="3859582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11</a:t>
            </a:fld>
            <a:endParaRPr lang="en-US"/>
          </a:p>
        </p:txBody>
      </p:sp>
    </p:spTree>
    <p:extLst>
      <p:ext uri="{BB962C8B-B14F-4D97-AF65-F5344CB8AC3E}">
        <p14:creationId xmlns:p14="http://schemas.microsoft.com/office/powerpoint/2010/main" val="1199608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12</a:t>
            </a:fld>
            <a:endParaRPr lang="en-US" dirty="0"/>
          </a:p>
        </p:txBody>
      </p:sp>
    </p:spTree>
    <p:extLst>
      <p:ext uri="{BB962C8B-B14F-4D97-AF65-F5344CB8AC3E}">
        <p14:creationId xmlns:p14="http://schemas.microsoft.com/office/powerpoint/2010/main" val="1199608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13</a:t>
            </a:fld>
            <a:endParaRPr lang="en-US" dirty="0"/>
          </a:p>
        </p:txBody>
      </p:sp>
    </p:spTree>
    <p:extLst>
      <p:ext uri="{BB962C8B-B14F-4D97-AF65-F5344CB8AC3E}">
        <p14:creationId xmlns:p14="http://schemas.microsoft.com/office/powerpoint/2010/main" val="3946514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14</a:t>
            </a:fld>
            <a:endParaRPr lang="en-US" dirty="0"/>
          </a:p>
        </p:txBody>
      </p:sp>
    </p:spTree>
    <p:extLst>
      <p:ext uri="{BB962C8B-B14F-4D97-AF65-F5344CB8AC3E}">
        <p14:creationId xmlns:p14="http://schemas.microsoft.com/office/powerpoint/2010/main" val="3946514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15</a:t>
            </a:fld>
            <a:endParaRPr lang="en-US" dirty="0"/>
          </a:p>
        </p:txBody>
      </p:sp>
    </p:spTree>
    <p:extLst>
      <p:ext uri="{BB962C8B-B14F-4D97-AF65-F5344CB8AC3E}">
        <p14:creationId xmlns:p14="http://schemas.microsoft.com/office/powerpoint/2010/main" val="3946514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16</a:t>
            </a:fld>
            <a:endParaRPr lang="en-US" dirty="0"/>
          </a:p>
        </p:txBody>
      </p:sp>
    </p:spTree>
    <p:extLst>
      <p:ext uri="{BB962C8B-B14F-4D97-AF65-F5344CB8AC3E}">
        <p14:creationId xmlns:p14="http://schemas.microsoft.com/office/powerpoint/2010/main" val="2192914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17</a:t>
            </a:fld>
            <a:endParaRPr lang="en-US" dirty="0"/>
          </a:p>
        </p:txBody>
      </p:sp>
    </p:spTree>
    <p:extLst>
      <p:ext uri="{BB962C8B-B14F-4D97-AF65-F5344CB8AC3E}">
        <p14:creationId xmlns:p14="http://schemas.microsoft.com/office/powerpoint/2010/main" val="3521439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18</a:t>
            </a:fld>
            <a:endParaRPr lang="en-US" dirty="0"/>
          </a:p>
        </p:txBody>
      </p:sp>
    </p:spTree>
    <p:extLst>
      <p:ext uri="{BB962C8B-B14F-4D97-AF65-F5344CB8AC3E}">
        <p14:creationId xmlns:p14="http://schemas.microsoft.com/office/powerpoint/2010/main" val="297962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20</a:t>
            </a:fld>
            <a:endParaRPr lang="en-US" dirty="0"/>
          </a:p>
        </p:txBody>
      </p:sp>
    </p:spTree>
    <p:extLst>
      <p:ext uri="{BB962C8B-B14F-4D97-AF65-F5344CB8AC3E}">
        <p14:creationId xmlns:p14="http://schemas.microsoft.com/office/powerpoint/2010/main" val="3698535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a:t>
            </a:fld>
            <a:endParaRPr lang="en-US" dirty="0"/>
          </a:p>
        </p:txBody>
      </p:sp>
    </p:spTree>
    <p:extLst>
      <p:ext uri="{BB962C8B-B14F-4D97-AF65-F5344CB8AC3E}">
        <p14:creationId xmlns:p14="http://schemas.microsoft.com/office/powerpoint/2010/main" val="3691001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21</a:t>
            </a:fld>
            <a:endParaRPr lang="en-US" dirty="0"/>
          </a:p>
        </p:txBody>
      </p:sp>
    </p:spTree>
    <p:extLst>
      <p:ext uri="{BB962C8B-B14F-4D97-AF65-F5344CB8AC3E}">
        <p14:creationId xmlns:p14="http://schemas.microsoft.com/office/powerpoint/2010/main" val="3698535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22</a:t>
            </a:fld>
            <a:endParaRPr lang="en-US" dirty="0"/>
          </a:p>
        </p:txBody>
      </p:sp>
    </p:spTree>
    <p:extLst>
      <p:ext uri="{BB962C8B-B14F-4D97-AF65-F5344CB8AC3E}">
        <p14:creationId xmlns:p14="http://schemas.microsoft.com/office/powerpoint/2010/main" val="2254921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23</a:t>
            </a:fld>
            <a:endParaRPr lang="en-US" dirty="0"/>
          </a:p>
        </p:txBody>
      </p:sp>
    </p:spTree>
    <p:extLst>
      <p:ext uri="{BB962C8B-B14F-4D97-AF65-F5344CB8AC3E}">
        <p14:creationId xmlns:p14="http://schemas.microsoft.com/office/powerpoint/2010/main" val="2254921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24</a:t>
            </a:fld>
            <a:endParaRPr lang="en-US" dirty="0"/>
          </a:p>
        </p:txBody>
      </p:sp>
    </p:spTree>
    <p:extLst>
      <p:ext uri="{BB962C8B-B14F-4D97-AF65-F5344CB8AC3E}">
        <p14:creationId xmlns:p14="http://schemas.microsoft.com/office/powerpoint/2010/main" val="2778895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25</a:t>
            </a:fld>
            <a:endParaRPr lang="en-US" dirty="0"/>
          </a:p>
        </p:txBody>
      </p:sp>
    </p:spTree>
    <p:extLst>
      <p:ext uri="{BB962C8B-B14F-4D97-AF65-F5344CB8AC3E}">
        <p14:creationId xmlns:p14="http://schemas.microsoft.com/office/powerpoint/2010/main" val="1290853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26</a:t>
            </a:fld>
            <a:endParaRPr lang="en-US"/>
          </a:p>
        </p:txBody>
      </p:sp>
    </p:spTree>
    <p:extLst>
      <p:ext uri="{BB962C8B-B14F-4D97-AF65-F5344CB8AC3E}">
        <p14:creationId xmlns:p14="http://schemas.microsoft.com/office/powerpoint/2010/main" val="1645246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27</a:t>
            </a:fld>
            <a:endParaRPr lang="en-US"/>
          </a:p>
        </p:txBody>
      </p:sp>
    </p:spTree>
    <p:extLst>
      <p:ext uri="{BB962C8B-B14F-4D97-AF65-F5344CB8AC3E}">
        <p14:creationId xmlns:p14="http://schemas.microsoft.com/office/powerpoint/2010/main" val="501705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29</a:t>
            </a:fld>
            <a:endParaRPr lang="en-US"/>
          </a:p>
        </p:txBody>
      </p:sp>
    </p:spTree>
    <p:extLst>
      <p:ext uri="{BB962C8B-B14F-4D97-AF65-F5344CB8AC3E}">
        <p14:creationId xmlns:p14="http://schemas.microsoft.com/office/powerpoint/2010/main" val="3406282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30</a:t>
            </a:fld>
            <a:endParaRPr lang="en-US"/>
          </a:p>
        </p:txBody>
      </p:sp>
    </p:spTree>
    <p:extLst>
      <p:ext uri="{BB962C8B-B14F-4D97-AF65-F5344CB8AC3E}">
        <p14:creationId xmlns:p14="http://schemas.microsoft.com/office/powerpoint/2010/main" val="4125733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31</a:t>
            </a:fld>
            <a:endParaRPr lang="en-US"/>
          </a:p>
        </p:txBody>
      </p:sp>
    </p:spTree>
    <p:extLst>
      <p:ext uri="{BB962C8B-B14F-4D97-AF65-F5344CB8AC3E}">
        <p14:creationId xmlns:p14="http://schemas.microsoft.com/office/powerpoint/2010/main" val="4125733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a:t>
            </a:fld>
            <a:endParaRPr lang="en-US" dirty="0"/>
          </a:p>
        </p:txBody>
      </p:sp>
    </p:spTree>
    <p:extLst>
      <p:ext uri="{BB962C8B-B14F-4D97-AF65-F5344CB8AC3E}">
        <p14:creationId xmlns:p14="http://schemas.microsoft.com/office/powerpoint/2010/main" val="19724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32</a:t>
            </a:fld>
            <a:endParaRPr lang="en-US"/>
          </a:p>
        </p:txBody>
      </p:sp>
    </p:spTree>
    <p:extLst>
      <p:ext uri="{BB962C8B-B14F-4D97-AF65-F5344CB8AC3E}">
        <p14:creationId xmlns:p14="http://schemas.microsoft.com/office/powerpoint/2010/main" val="3627235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4</a:t>
            </a:fld>
            <a:endParaRPr lang="en-US" dirty="0"/>
          </a:p>
        </p:txBody>
      </p:sp>
    </p:spTree>
    <p:extLst>
      <p:ext uri="{BB962C8B-B14F-4D97-AF65-F5344CB8AC3E}">
        <p14:creationId xmlns:p14="http://schemas.microsoft.com/office/powerpoint/2010/main" val="3077457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5</a:t>
            </a:fld>
            <a:endParaRPr lang="en-US" dirty="0"/>
          </a:p>
        </p:txBody>
      </p:sp>
    </p:spTree>
    <p:extLst>
      <p:ext uri="{BB962C8B-B14F-4D97-AF65-F5344CB8AC3E}">
        <p14:creationId xmlns:p14="http://schemas.microsoft.com/office/powerpoint/2010/main" val="310113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6</a:t>
            </a:fld>
            <a:endParaRPr lang="en-US"/>
          </a:p>
        </p:txBody>
      </p:sp>
    </p:spTree>
    <p:extLst>
      <p:ext uri="{BB962C8B-B14F-4D97-AF65-F5344CB8AC3E}">
        <p14:creationId xmlns:p14="http://schemas.microsoft.com/office/powerpoint/2010/main" val="502603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7</a:t>
            </a:fld>
            <a:endParaRPr lang="en-US" dirty="0"/>
          </a:p>
        </p:txBody>
      </p:sp>
    </p:spTree>
    <p:extLst>
      <p:ext uri="{BB962C8B-B14F-4D97-AF65-F5344CB8AC3E}">
        <p14:creationId xmlns:p14="http://schemas.microsoft.com/office/powerpoint/2010/main" val="1675584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8</a:t>
            </a:fld>
            <a:endParaRPr lang="en-US"/>
          </a:p>
        </p:txBody>
      </p:sp>
    </p:spTree>
    <p:extLst>
      <p:ext uri="{BB962C8B-B14F-4D97-AF65-F5344CB8AC3E}">
        <p14:creationId xmlns:p14="http://schemas.microsoft.com/office/powerpoint/2010/main" val="2499358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9</a:t>
            </a:fld>
            <a:endParaRPr lang="en-US"/>
          </a:p>
        </p:txBody>
      </p:sp>
    </p:spTree>
    <p:extLst>
      <p:ext uri="{BB962C8B-B14F-4D97-AF65-F5344CB8AC3E}">
        <p14:creationId xmlns:p14="http://schemas.microsoft.com/office/powerpoint/2010/main" val="2983331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r>
              <a:rPr lang="en-US"/>
              <a:t>Safe Medication Administration</a:t>
            </a:r>
          </a:p>
        </p:txBody>
      </p:sp>
      <p:sp>
        <p:nvSpPr>
          <p:cNvPr id="6" name="Slide Number Placeholder 5"/>
          <p:cNvSpPr>
            <a:spLocks noGrp="1"/>
          </p:cNvSpPr>
          <p:nvPr>
            <p:ph type="sldNum" sz="quarter" idx="12"/>
          </p:nvPr>
        </p:nvSpPr>
        <p:spPr/>
        <p:txBody>
          <a:bodyPr/>
          <a:lstStyle/>
          <a:p>
            <a:pPr algn="l"/>
            <a:fld id="{E507B00A-00F3-40B4-9FBC-773D3E654F20}" type="slidenum">
              <a:rPr lang="en-US" smtClean="0"/>
              <a:pPr algn="l"/>
              <a:t>‹#›</a:t>
            </a:fld>
            <a:endParaRPr lang="en-US" dirty="0"/>
          </a:p>
        </p:txBody>
      </p:sp>
    </p:spTree>
    <p:extLst>
      <p:ext uri="{BB962C8B-B14F-4D97-AF65-F5344CB8AC3E}">
        <p14:creationId xmlns:p14="http://schemas.microsoft.com/office/powerpoint/2010/main" val="274985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r>
              <a:rPr lang="en-US"/>
              <a:t>Safe Medication Administration</a:t>
            </a:r>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543541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AHRQ Safety Program for Perinatal Care</a:t>
            </a:r>
          </a:p>
        </p:txBody>
      </p:sp>
      <p:sp>
        <p:nvSpPr>
          <p:cNvPr id="6" name="Footer Placeholder 5"/>
          <p:cNvSpPr>
            <a:spLocks noGrp="1"/>
          </p:cNvSpPr>
          <p:nvPr>
            <p:ph type="ftr" sz="quarter" idx="11"/>
          </p:nvPr>
        </p:nvSpPr>
        <p:spPr/>
        <p:txBody>
          <a:bodyPr/>
          <a:lstStyle/>
          <a:p>
            <a:r>
              <a:rPr lang="en-US"/>
              <a:t>Safe Medication Administration</a:t>
            </a:r>
          </a:p>
        </p:txBody>
      </p:sp>
      <p:sp>
        <p:nvSpPr>
          <p:cNvPr id="7" name="Slide Number Placeholder 6"/>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812807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AHRQ Safety Program for Perinatal Care</a:t>
            </a:r>
          </a:p>
        </p:txBody>
      </p:sp>
      <p:sp>
        <p:nvSpPr>
          <p:cNvPr id="8" name="Footer Placeholder 7"/>
          <p:cNvSpPr>
            <a:spLocks noGrp="1"/>
          </p:cNvSpPr>
          <p:nvPr>
            <p:ph type="ftr" sz="quarter" idx="11"/>
          </p:nvPr>
        </p:nvSpPr>
        <p:spPr/>
        <p:txBody>
          <a:bodyPr/>
          <a:lstStyle/>
          <a:p>
            <a:r>
              <a:rPr lang="en-US"/>
              <a:t>Safe Medication Administration</a:t>
            </a:r>
          </a:p>
        </p:txBody>
      </p:sp>
      <p:sp>
        <p:nvSpPr>
          <p:cNvPr id="9" name="Slide Number Placeholder 8"/>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3790675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5" name="Slide Number Placeholder 4"/>
          <p:cNvSpPr>
            <a:spLocks noGrp="1"/>
          </p:cNvSpPr>
          <p:nvPr>
            <p:ph type="sldNum" sz="quarter" idx="12"/>
          </p:nvPr>
        </p:nvSpPr>
        <p:spPr/>
        <p:txBody>
          <a:bodyPr/>
          <a:lstStyle/>
          <a:p>
            <a:fld id="{6176A158-48B8-4A8B-BAA0-8528EB6C1A99}" type="slidenum">
              <a:rPr lang="en-US" smtClean="0"/>
              <a:t>‹#›</a:t>
            </a:fld>
            <a:endParaRPr lang="en-US" dirty="0"/>
          </a:p>
        </p:txBody>
      </p:sp>
      <p:sp>
        <p:nvSpPr>
          <p:cNvPr id="6" name="Footer Placeholder 2"/>
          <p:cNvSpPr txBox="1">
            <a:spLocks/>
          </p:cNvSpPr>
          <p:nvPr userDrawn="1"/>
        </p:nvSpPr>
        <p:spPr>
          <a:xfrm>
            <a:off x="6293285" y="6524625"/>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1200"/>
              </a:lnSpc>
            </a:pPr>
            <a:r>
              <a:rPr lang="en-US" sz="1100" dirty="0">
                <a:solidFill>
                  <a:schemeClr val="bg1"/>
                </a:solidFill>
              </a:rPr>
              <a:t>Safe Med. Admin.</a:t>
            </a:r>
          </a:p>
        </p:txBody>
      </p:sp>
    </p:spTree>
    <p:extLst>
      <p:ext uri="{BB962C8B-B14F-4D97-AF65-F5344CB8AC3E}">
        <p14:creationId xmlns:p14="http://schemas.microsoft.com/office/powerpoint/2010/main" val="3565405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AHRQ Safety Program for Perinatal Care</a:t>
            </a:r>
          </a:p>
        </p:txBody>
      </p:sp>
      <p:sp>
        <p:nvSpPr>
          <p:cNvPr id="3" name="Footer Placeholder 2"/>
          <p:cNvSpPr>
            <a:spLocks noGrp="1"/>
          </p:cNvSpPr>
          <p:nvPr>
            <p:ph type="ftr" sz="quarter" idx="11"/>
          </p:nvPr>
        </p:nvSpPr>
        <p:spPr/>
        <p:txBody>
          <a:bodyPr/>
          <a:lstStyle/>
          <a:p>
            <a:r>
              <a:rPr lang="en-US"/>
              <a:t>Safe Medication Administration</a:t>
            </a:r>
          </a:p>
        </p:txBody>
      </p:sp>
      <p:sp>
        <p:nvSpPr>
          <p:cNvPr id="4" name="Slide Number Placeholder 3"/>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3913110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7493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685800"/>
            <a:ext cx="51117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AHRQ Safety Program for Perinatal Care</a:t>
            </a:r>
          </a:p>
        </p:txBody>
      </p:sp>
      <p:sp>
        <p:nvSpPr>
          <p:cNvPr id="6" name="Footer Placeholder 5"/>
          <p:cNvSpPr>
            <a:spLocks noGrp="1"/>
          </p:cNvSpPr>
          <p:nvPr>
            <p:ph type="ftr" sz="quarter" idx="11"/>
          </p:nvPr>
        </p:nvSpPr>
        <p:spPr/>
        <p:txBody>
          <a:bodyPr/>
          <a:lstStyle/>
          <a:p>
            <a:r>
              <a:rPr lang="en-US"/>
              <a:t>Safe Medication Administration</a:t>
            </a:r>
          </a:p>
        </p:txBody>
      </p:sp>
      <p:sp>
        <p:nvSpPr>
          <p:cNvPr id="7" name="Slide Number Placeholder 6"/>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3842959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85799"/>
            <a:ext cx="5486400" cy="4041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AHRQ Safety Program for Perinatal Care</a:t>
            </a:r>
          </a:p>
        </p:txBody>
      </p:sp>
      <p:sp>
        <p:nvSpPr>
          <p:cNvPr id="6" name="Footer Placeholder 5"/>
          <p:cNvSpPr>
            <a:spLocks noGrp="1"/>
          </p:cNvSpPr>
          <p:nvPr>
            <p:ph type="ftr" sz="quarter" idx="11"/>
          </p:nvPr>
        </p:nvSpPr>
        <p:spPr/>
        <p:txBody>
          <a:bodyPr/>
          <a:lstStyle/>
          <a:p>
            <a:r>
              <a:rPr lang="en-US"/>
              <a:t>Safe Medication Administration</a:t>
            </a:r>
          </a:p>
        </p:txBody>
      </p:sp>
      <p:sp>
        <p:nvSpPr>
          <p:cNvPr id="7" name="Slide Number Placeholder 6"/>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284124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r>
              <a:rPr lang="en-US"/>
              <a:t>Safe Medication Administration</a:t>
            </a:r>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3068931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lvl1pPr>
              <a:defRPr>
                <a:solidFill>
                  <a:schemeClr val="tx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r>
              <a:rPr lang="en-US"/>
              <a:t>Safe Medication Administration</a:t>
            </a:r>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40181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r>
              <a:rPr lang="en-US"/>
              <a:t>Safe Medication Administration</a:t>
            </a:r>
          </a:p>
        </p:txBody>
      </p:sp>
      <p:sp>
        <p:nvSpPr>
          <p:cNvPr id="6" name="Slide Number Placeholder 5"/>
          <p:cNvSpPr>
            <a:spLocks noGrp="1"/>
          </p:cNvSpPr>
          <p:nvPr>
            <p:ph type="sldNum" sz="quarter" idx="12"/>
          </p:nvPr>
        </p:nvSpPr>
        <p:spPr/>
        <p:txBody>
          <a:bodyPr/>
          <a:lstStyle/>
          <a:p>
            <a:pPr algn="l"/>
            <a:fld id="{E507B00A-00F3-40B4-9FBC-773D3E654F20}" type="slidenum">
              <a:rPr lang="en-US" smtClean="0"/>
              <a:pPr algn="l"/>
              <a:t>‹#›</a:t>
            </a:fld>
            <a:endParaRPr lang="en-US" dirty="0"/>
          </a:p>
        </p:txBody>
      </p:sp>
    </p:spTree>
    <p:extLst>
      <p:ext uri="{BB962C8B-B14F-4D97-AF65-F5344CB8AC3E}">
        <p14:creationId xmlns:p14="http://schemas.microsoft.com/office/powerpoint/2010/main" val="4019868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r>
              <a:rPr lang="en-US"/>
              <a:t>Safe Medication Administration</a:t>
            </a:r>
          </a:p>
        </p:txBody>
      </p:sp>
      <p:sp>
        <p:nvSpPr>
          <p:cNvPr id="6" name="Slide Number Placeholder 5"/>
          <p:cNvSpPr>
            <a:spLocks noGrp="1"/>
          </p:cNvSpPr>
          <p:nvPr>
            <p:ph type="sldNum" sz="quarter" idx="12"/>
          </p:nvPr>
        </p:nvSpPr>
        <p:spPr/>
        <p:txBody>
          <a:bodyPr/>
          <a:lstStyle/>
          <a:p>
            <a:pPr algn="l"/>
            <a:fld id="{E507B00A-00F3-40B4-9FBC-773D3E654F20}" type="slidenum">
              <a:rPr lang="en-US" smtClean="0"/>
              <a:pPr algn="l"/>
              <a:t>‹#›</a:t>
            </a:fld>
            <a:endParaRPr lang="en-US" dirty="0"/>
          </a:p>
        </p:txBody>
      </p:sp>
    </p:spTree>
    <p:extLst>
      <p:ext uri="{BB962C8B-B14F-4D97-AF65-F5344CB8AC3E}">
        <p14:creationId xmlns:p14="http://schemas.microsoft.com/office/powerpoint/2010/main" val="133129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AHRQ Safety Program for Perinatal Care</a:t>
            </a:r>
          </a:p>
        </p:txBody>
      </p:sp>
      <p:sp>
        <p:nvSpPr>
          <p:cNvPr id="4" name="Footer Placeholder 3"/>
          <p:cNvSpPr>
            <a:spLocks noGrp="1"/>
          </p:cNvSpPr>
          <p:nvPr>
            <p:ph type="ftr" sz="quarter" idx="11"/>
          </p:nvPr>
        </p:nvSpPr>
        <p:spPr/>
        <p:txBody>
          <a:bodyPr/>
          <a:lstStyle/>
          <a:p>
            <a:r>
              <a:rPr lang="en-US"/>
              <a:t>Safe Medication Administration</a:t>
            </a:r>
          </a:p>
        </p:txBody>
      </p:sp>
      <p:sp>
        <p:nvSpPr>
          <p:cNvPr id="5" name="Slide Number Placeholder 4"/>
          <p:cNvSpPr>
            <a:spLocks noGrp="1"/>
          </p:cNvSpPr>
          <p:nvPr>
            <p:ph type="sldNum" sz="quarter" idx="12"/>
          </p:nvPr>
        </p:nvSpPr>
        <p:spPr/>
        <p:txBody>
          <a:bodyPr/>
          <a:lstStyle/>
          <a:p>
            <a:pPr algn="l"/>
            <a:fld id="{E507B00A-00F3-40B4-9FBC-773D3E654F20}" type="slidenum">
              <a:rPr lang="en-US" smtClean="0"/>
              <a:pPr algn="l"/>
              <a:t>‹#›</a:t>
            </a:fld>
            <a:endParaRPr lang="en-US" dirty="0"/>
          </a:p>
        </p:txBody>
      </p:sp>
    </p:spTree>
    <p:extLst>
      <p:ext uri="{BB962C8B-B14F-4D97-AF65-F5344CB8AC3E}">
        <p14:creationId xmlns:p14="http://schemas.microsoft.com/office/powerpoint/2010/main" val="1020034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AHRQ Safety Program for Perinatal Care</a:t>
            </a:r>
          </a:p>
        </p:txBody>
      </p:sp>
      <p:sp>
        <p:nvSpPr>
          <p:cNvPr id="3" name="Footer Placeholder 2"/>
          <p:cNvSpPr>
            <a:spLocks noGrp="1"/>
          </p:cNvSpPr>
          <p:nvPr>
            <p:ph type="ftr" sz="quarter" idx="11"/>
          </p:nvPr>
        </p:nvSpPr>
        <p:spPr/>
        <p:txBody>
          <a:bodyPr/>
          <a:lstStyle/>
          <a:p>
            <a:r>
              <a:rPr lang="en-US"/>
              <a:t>Safe Medication Administration</a:t>
            </a:r>
          </a:p>
        </p:txBody>
      </p:sp>
      <p:sp>
        <p:nvSpPr>
          <p:cNvPr id="4" name="Slide Number Placeholder 3"/>
          <p:cNvSpPr>
            <a:spLocks noGrp="1"/>
          </p:cNvSpPr>
          <p:nvPr>
            <p:ph type="sldNum" sz="quarter" idx="12"/>
          </p:nvPr>
        </p:nvSpPr>
        <p:spPr/>
        <p:txBody>
          <a:bodyPr/>
          <a:lstStyle/>
          <a:p>
            <a:pPr algn="l"/>
            <a:fld id="{E507B00A-00F3-40B4-9FBC-773D3E654F20}" type="slidenum">
              <a:rPr lang="en-US" smtClean="0"/>
              <a:pPr algn="l"/>
              <a:t>‹#›</a:t>
            </a:fld>
            <a:endParaRPr lang="en-US" dirty="0"/>
          </a:p>
        </p:txBody>
      </p:sp>
    </p:spTree>
    <p:extLst>
      <p:ext uri="{BB962C8B-B14F-4D97-AF65-F5344CB8AC3E}">
        <p14:creationId xmlns:p14="http://schemas.microsoft.com/office/powerpoint/2010/main" val="774744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Text Placeholder 4"/>
          <p:cNvSpPr>
            <a:spLocks noGrp="1"/>
          </p:cNvSpPr>
          <p:nvPr>
            <p:ph type="body" sz="quarter" idx="11"/>
          </p:nvPr>
        </p:nvSpPr>
        <p:spPr>
          <a:xfrm>
            <a:off x="533400" y="2133600"/>
            <a:ext cx="8077200" cy="1981200"/>
          </a:xfrm>
        </p:spPr>
        <p:txBody>
          <a:bodyPr>
            <a:normAutofit/>
          </a:bodyPr>
          <a:lstStyle>
            <a:lvl1pPr algn="ctr">
              <a:buFontTx/>
              <a:buNone/>
              <a:defRPr sz="3200" b="1">
                <a:solidFill>
                  <a:srgbClr val="0098AA"/>
                </a:solidFill>
              </a:defRPr>
            </a:lvl1pPr>
          </a:lstStyle>
          <a:p>
            <a:pPr lvl="0"/>
            <a:r>
              <a:rPr lang="en-US" dirty="0"/>
              <a:t>Click to edit Master text styles</a:t>
            </a:r>
          </a:p>
        </p:txBody>
      </p:sp>
      <p:sp>
        <p:nvSpPr>
          <p:cNvPr id="6" name="Subtitle 2"/>
          <p:cNvSpPr>
            <a:spLocks noGrp="1"/>
          </p:cNvSpPr>
          <p:nvPr>
            <p:ph type="subTitle" idx="1"/>
          </p:nvPr>
        </p:nvSpPr>
        <p:spPr>
          <a:xfrm>
            <a:off x="1447800" y="4267200"/>
            <a:ext cx="6400800" cy="9144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Text Placeholder 4"/>
          <p:cNvSpPr>
            <a:spLocks noGrp="1"/>
          </p:cNvSpPr>
          <p:nvPr>
            <p:ph type="body" sz="quarter" idx="11"/>
          </p:nvPr>
        </p:nvSpPr>
        <p:spPr>
          <a:xfrm>
            <a:off x="533400" y="2133600"/>
            <a:ext cx="8077200" cy="1981200"/>
          </a:xfrm>
        </p:spPr>
        <p:txBody>
          <a:bodyPr>
            <a:normAutofit/>
          </a:bodyPr>
          <a:lstStyle>
            <a:lvl1pPr algn="ctr">
              <a:buFontTx/>
              <a:buNone/>
              <a:defRPr sz="3200" b="1">
                <a:solidFill>
                  <a:srgbClr val="0098AA"/>
                </a:solidFill>
              </a:defRPr>
            </a:lvl1pPr>
          </a:lstStyle>
          <a:p>
            <a:pPr lvl="0"/>
            <a:r>
              <a:rPr lang="en-US" dirty="0"/>
              <a:t>Click to edit Master text styles</a:t>
            </a:r>
          </a:p>
        </p:txBody>
      </p:sp>
      <p:sp>
        <p:nvSpPr>
          <p:cNvPr id="6" name="Subtitle 2"/>
          <p:cNvSpPr>
            <a:spLocks noGrp="1"/>
          </p:cNvSpPr>
          <p:nvPr>
            <p:ph type="subTitle" idx="1"/>
          </p:nvPr>
        </p:nvSpPr>
        <p:spPr>
          <a:xfrm>
            <a:off x="1447800" y="4267200"/>
            <a:ext cx="6400800" cy="9144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r>
              <a:rPr lang="en-US"/>
              <a:t>Safe Medication Administration</a:t>
            </a:r>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1993167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5" name="Footer Placeholder 4"/>
          <p:cNvSpPr>
            <a:spLocks noGrp="1"/>
          </p:cNvSpPr>
          <p:nvPr>
            <p:ph type="ftr" sz="quarter" idx="11"/>
          </p:nvPr>
        </p:nvSpPr>
        <p:spPr/>
        <p:txBody>
          <a:bodyPr/>
          <a:lstStyle/>
          <a:p>
            <a:r>
              <a:rPr lang="en-US"/>
              <a:t>Safe Medication Administration</a:t>
            </a:r>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a:p>
        </p:txBody>
      </p:sp>
      <p:sp>
        <p:nvSpPr>
          <p:cNvPr id="8" name="Footer Placeholder 2"/>
          <p:cNvSpPr txBox="1">
            <a:spLocks/>
          </p:cNvSpPr>
          <p:nvPr userDrawn="1"/>
        </p:nvSpPr>
        <p:spPr>
          <a:xfrm>
            <a:off x="6293285" y="6524625"/>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1200"/>
              </a:lnSpc>
            </a:pPr>
            <a:r>
              <a:rPr lang="en-US" sz="1100" dirty="0">
                <a:solidFill>
                  <a:schemeClr val="bg1"/>
                </a:solidFill>
              </a:rPr>
              <a:t>Safe Med. Admin.</a:t>
            </a:r>
          </a:p>
        </p:txBody>
      </p:sp>
    </p:spTree>
    <p:extLst>
      <p:ext uri="{BB962C8B-B14F-4D97-AF65-F5344CB8AC3E}">
        <p14:creationId xmlns:p14="http://schemas.microsoft.com/office/powerpoint/2010/main" val="677182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2.jp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38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990601"/>
            <a:ext cx="8229600" cy="4724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5791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AHRQ Safety Program for Perinatal Care</a:t>
            </a:r>
          </a:p>
        </p:txBody>
      </p:sp>
      <p:sp>
        <p:nvSpPr>
          <p:cNvPr id="5" name="Footer Placeholder 4"/>
          <p:cNvSpPr>
            <a:spLocks noGrp="1"/>
          </p:cNvSpPr>
          <p:nvPr>
            <p:ph type="ftr" sz="quarter" idx="3"/>
          </p:nvPr>
        </p:nvSpPr>
        <p:spPr>
          <a:xfrm>
            <a:off x="3124200" y="57912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Safe Medication Administration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algn="l"/>
            <a:fld id="{E507B00A-00F3-40B4-9FBC-773D3E654F20}" type="slidenum">
              <a:rPr lang="en-US" smtClean="0"/>
              <a:pPr algn="l"/>
              <a:t>‹#›</a:t>
            </a:fld>
            <a:endParaRPr lang="en-US" dirty="0"/>
          </a:p>
        </p:txBody>
      </p:sp>
    </p:spTree>
    <p:extLst>
      <p:ext uri="{BB962C8B-B14F-4D97-AF65-F5344CB8AC3E}">
        <p14:creationId xmlns:p14="http://schemas.microsoft.com/office/powerpoint/2010/main" val="86872202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7" r:id="rId4"/>
    <p:sldLayoutId id="2147483688" r:id="rId5"/>
    <p:sldLayoutId id="2147483695" r:id="rId6"/>
    <p:sldLayoutId id="2147483696" r:id="rId7"/>
  </p:sldLayoutIdLst>
  <p:hf hdr="0" ft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685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762000"/>
            <a:ext cx="8229600" cy="5364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AHRQ Safety Program for Perinatal Care</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Safe Medication Administration</a:t>
            </a:r>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a:t>
            </a:fld>
            <a:endParaRPr lang="en-US" dirty="0"/>
          </a:p>
        </p:txBody>
      </p:sp>
    </p:spTree>
    <p:extLst>
      <p:ext uri="{BB962C8B-B14F-4D97-AF65-F5344CB8AC3E}">
        <p14:creationId xmlns:p14="http://schemas.microsoft.com/office/powerpoint/2010/main" val="148661210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hyperlink" Target="https://www.ismp.org/tools/institutionalhighAlert.asp"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www.ahrq.gov/research/findings/evidence-based-reports/eiltp.html"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www.ismp.org/Newsletters/acutecare/articles/20100603.asp"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76200" y="152400"/>
            <a:ext cx="8915400" cy="609600"/>
          </a:xfrm>
          <a:prstGeom prst="rect">
            <a:avLst/>
          </a:prstGeom>
          <a:ln>
            <a:no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2400"/>
              </a:spcBef>
            </a:pPr>
            <a:r>
              <a:rPr lang="en-US" dirty="0">
                <a:solidFill>
                  <a:schemeClr val="bg1"/>
                </a:solidFill>
              </a:rPr>
              <a:t>AHRQ Safety Program for Perinatal Care</a:t>
            </a:r>
          </a:p>
        </p:txBody>
      </p:sp>
      <p:sp>
        <p:nvSpPr>
          <p:cNvPr id="2" name="Title 1"/>
          <p:cNvSpPr>
            <a:spLocks noGrp="1"/>
          </p:cNvSpPr>
          <p:nvPr>
            <p:ph type="ctrTitle"/>
          </p:nvPr>
        </p:nvSpPr>
        <p:spPr/>
        <p:txBody>
          <a:bodyPr>
            <a:normAutofit/>
          </a:bodyPr>
          <a:lstStyle/>
          <a:p>
            <a:r>
              <a:rPr lang="en-US" sz="3600" b="1" dirty="0">
                <a:solidFill>
                  <a:srgbClr val="0098AA"/>
                </a:solidFill>
              </a:rPr>
              <a:t>Safe Medication Administration</a:t>
            </a:r>
          </a:p>
        </p:txBody>
      </p:sp>
      <p:sp>
        <p:nvSpPr>
          <p:cNvPr id="6" name="TextBox 5"/>
          <p:cNvSpPr txBox="1"/>
          <p:nvPr/>
        </p:nvSpPr>
        <p:spPr>
          <a:xfrm>
            <a:off x="6553200" y="6396335"/>
            <a:ext cx="2514600" cy="461665"/>
          </a:xfrm>
          <a:prstGeom prst="rect">
            <a:avLst/>
          </a:prstGeom>
          <a:noFill/>
        </p:spPr>
        <p:txBody>
          <a:bodyPr wrap="square" rtlCol="0">
            <a:spAutoFit/>
          </a:bodyPr>
          <a:lstStyle/>
          <a:p>
            <a:pPr algn="r"/>
            <a:r>
              <a:rPr lang="en-US" sz="1200" dirty="0">
                <a:solidFill>
                  <a:schemeClr val="bg1"/>
                </a:solidFill>
              </a:rPr>
              <a:t>AHRQ Publication No. 17-0003-19-EF</a:t>
            </a:r>
          </a:p>
          <a:p>
            <a:pPr algn="r"/>
            <a:r>
              <a:rPr lang="en-US" sz="1200" dirty="0" smtClean="0">
                <a:solidFill>
                  <a:schemeClr val="bg1"/>
                </a:solidFill>
              </a:rPr>
              <a:t>May</a:t>
            </a:r>
            <a:r>
              <a:rPr lang="en-US" sz="1200" dirty="0" smtClean="0">
                <a:solidFill>
                  <a:schemeClr val="bg1"/>
                </a:solidFill>
              </a:rPr>
              <a:t> 2017</a:t>
            </a:r>
            <a:endParaRPr lang="en-US" sz="1200" dirty="0">
              <a:solidFill>
                <a:schemeClr val="bg1"/>
              </a:solidFill>
            </a:endParaRPr>
          </a:p>
        </p:txBody>
      </p:sp>
    </p:spTree>
    <p:extLst>
      <p:ext uri="{BB962C8B-B14F-4D97-AF65-F5344CB8AC3E}">
        <p14:creationId xmlns:p14="http://schemas.microsoft.com/office/powerpoint/2010/main" val="1049935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400" dirty="0"/>
              <a:t>Key Safety Elements: </a:t>
            </a:r>
            <a:r>
              <a:rPr lang="en-US" sz="3400" u="sng" dirty="0"/>
              <a:t>Create Independent Checks</a:t>
            </a:r>
            <a:endParaRPr lang="en-US" sz="3400" dirty="0"/>
          </a:p>
        </p:txBody>
      </p:sp>
      <p:sp>
        <p:nvSpPr>
          <p:cNvPr id="4" name="Content Placeholder 3"/>
          <p:cNvSpPr>
            <a:spLocks noGrp="1"/>
          </p:cNvSpPr>
          <p:nvPr>
            <p:ph idx="1"/>
          </p:nvPr>
        </p:nvSpPr>
        <p:spPr/>
        <p:txBody>
          <a:bodyPr>
            <a:normAutofit/>
          </a:bodyPr>
          <a:lstStyle/>
          <a:p>
            <a:r>
              <a:rPr lang="en-US" dirty="0"/>
              <a:t>Assessing appropriateness of patient medication use by staff other than the ordering provider</a:t>
            </a:r>
          </a:p>
          <a:p>
            <a:r>
              <a:rPr lang="en-US" dirty="0"/>
              <a:t>Maternal and fetal monitoring using uniform parameters at regular intervals</a:t>
            </a:r>
          </a:p>
          <a:p>
            <a:r>
              <a:rPr lang="en-US" dirty="0"/>
              <a:t>Maternal and fetal parameters for provider notification</a:t>
            </a:r>
          </a:p>
          <a:p>
            <a:r>
              <a:rPr lang="en-US" dirty="0"/>
              <a:t>Standing orders for nurses to respond to tachysystole and for reducing, stopping, and restarting oxytocin infusion</a:t>
            </a:r>
          </a:p>
        </p:txBody>
      </p:sp>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10</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340730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Key Safety Elements: </a:t>
            </a:r>
            <a:r>
              <a:rPr lang="en-US" sz="3400" u="sng" dirty="0"/>
              <a:t>Learn </a:t>
            </a:r>
            <a:r>
              <a:rPr lang="en-US" sz="3400" u="sng" dirty="0" smtClean="0"/>
              <a:t>From </a:t>
            </a:r>
            <a:r>
              <a:rPr lang="en-US" sz="3400" u="sng" dirty="0"/>
              <a:t>Defects</a:t>
            </a:r>
            <a:endParaRPr lang="en-US" sz="3400" dirty="0"/>
          </a:p>
        </p:txBody>
      </p:sp>
      <p:sp>
        <p:nvSpPr>
          <p:cNvPr id="4" name="Content Placeholder 3"/>
          <p:cNvSpPr>
            <a:spLocks noGrp="1"/>
          </p:cNvSpPr>
          <p:nvPr>
            <p:ph idx="1"/>
          </p:nvPr>
        </p:nvSpPr>
        <p:spPr>
          <a:xfrm>
            <a:off x="457200" y="884237"/>
            <a:ext cx="8229600" cy="5364163"/>
          </a:xfrm>
        </p:spPr>
        <p:txBody>
          <a:bodyPr>
            <a:normAutofit/>
          </a:bodyPr>
          <a:lstStyle/>
          <a:p>
            <a:r>
              <a:rPr lang="en-US" dirty="0"/>
              <a:t>Debrief and analyze near misses and adverse events related to oxytocin use</a:t>
            </a:r>
          </a:p>
          <a:p>
            <a:r>
              <a:rPr lang="en-US" dirty="0"/>
              <a:t>Have a process in place to review—</a:t>
            </a:r>
          </a:p>
          <a:p>
            <a:pPr lvl="1"/>
            <a:r>
              <a:rPr lang="en-US" dirty="0"/>
              <a:t>inductions outside of policy-defined indications</a:t>
            </a:r>
          </a:p>
          <a:p>
            <a:pPr lvl="1"/>
            <a:r>
              <a:rPr lang="en-US" dirty="0"/>
              <a:t>severe maternal or neonatal morbidity and mortality events</a:t>
            </a:r>
          </a:p>
          <a:p>
            <a:r>
              <a:rPr lang="en-US" dirty="0"/>
              <a:t>Share outcomes or process improvements from informal and formal analysis with staff to achieve transparency and organizational learning</a:t>
            </a:r>
          </a:p>
        </p:txBody>
      </p:sp>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11</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282448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atient in a hospital bed surrounded by the health care team. "/>
          <p:cNvPicPr>
            <a:picLocks noChangeAspect="1"/>
          </p:cNvPicPr>
          <p:nvPr/>
        </p:nvPicPr>
        <p:blipFill rotWithShape="1">
          <a:blip r:embed="rId3" cstate="print"/>
          <a:srcRect l="11429" r="19509" b="29306"/>
          <a:stretch/>
        </p:blipFill>
        <p:spPr bwMode="auto">
          <a:xfrm>
            <a:off x="7088726" y="4648200"/>
            <a:ext cx="2019507" cy="1550437"/>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3400" dirty="0"/>
              <a:t>Key Safety Elements: </a:t>
            </a:r>
            <a:r>
              <a:rPr lang="en-US" sz="3400" u="sng" dirty="0"/>
              <a:t>Simulation</a:t>
            </a:r>
            <a:endParaRPr lang="en-US" sz="3400" dirty="0"/>
          </a:p>
        </p:txBody>
      </p:sp>
      <p:sp>
        <p:nvSpPr>
          <p:cNvPr id="4" name="Content Placeholder 3"/>
          <p:cNvSpPr>
            <a:spLocks noGrp="1"/>
          </p:cNvSpPr>
          <p:nvPr>
            <p:ph idx="1"/>
          </p:nvPr>
        </p:nvSpPr>
        <p:spPr>
          <a:xfrm>
            <a:off x="457200" y="884237"/>
            <a:ext cx="8229600" cy="5364163"/>
          </a:xfrm>
        </p:spPr>
        <p:txBody>
          <a:bodyPr>
            <a:normAutofit fontScale="92500" lnSpcReduction="20000"/>
          </a:bodyPr>
          <a:lstStyle/>
          <a:p>
            <a:r>
              <a:rPr lang="en-US" sz="3000" dirty="0"/>
              <a:t>Team simulation can improve knowledge, practical skills, communication, and team performance in acute situations.</a:t>
            </a:r>
          </a:p>
          <a:p>
            <a:r>
              <a:rPr lang="en-US" sz="3000" dirty="0"/>
              <a:t>A sample scenario related to uterine tachysystole is available through the SPPC to train teams on some of the key safety elements related to oxytocin use. This scenario reinforces teamwork and communication related to—</a:t>
            </a:r>
          </a:p>
          <a:p>
            <a:pPr lvl="1"/>
            <a:r>
              <a:rPr lang="en-US" sz="2600" dirty="0"/>
              <a:t>situational awareness</a:t>
            </a:r>
          </a:p>
          <a:p>
            <a:pPr lvl="1"/>
            <a:r>
              <a:rPr lang="en-US" sz="2600" dirty="0"/>
              <a:t>parameters for monitoring and provider notification</a:t>
            </a:r>
          </a:p>
          <a:p>
            <a:pPr lvl="1"/>
            <a:r>
              <a:rPr lang="en-US" sz="2600" dirty="0"/>
              <a:t>timely use of standing orders for managing</a:t>
            </a:r>
            <a:br>
              <a:rPr lang="en-US" sz="2600" dirty="0"/>
            </a:br>
            <a:r>
              <a:rPr lang="en-US" sz="2600" dirty="0"/>
              <a:t>tachysystole </a:t>
            </a:r>
          </a:p>
          <a:p>
            <a:pPr lvl="1"/>
            <a:r>
              <a:rPr lang="en-US" sz="2600" dirty="0"/>
              <a:t>communication with rapid responders</a:t>
            </a:r>
          </a:p>
          <a:p>
            <a:pPr lvl="1"/>
            <a:r>
              <a:rPr lang="en-US" sz="2600" dirty="0"/>
              <a:t>communication with patient/family </a:t>
            </a:r>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12</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138575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Key Safety Elements: </a:t>
            </a:r>
            <a:r>
              <a:rPr lang="en-US" sz="3400" u="sng" dirty="0"/>
              <a:t>Teamwork Training </a:t>
            </a:r>
            <a:endParaRPr lang="en-US" sz="3400" dirty="0"/>
          </a:p>
        </p:txBody>
      </p:sp>
      <p:sp>
        <p:nvSpPr>
          <p:cNvPr id="4" name="Content Placeholder 3"/>
          <p:cNvSpPr>
            <a:spLocks noGrp="1"/>
          </p:cNvSpPr>
          <p:nvPr>
            <p:ph idx="1"/>
          </p:nvPr>
        </p:nvSpPr>
        <p:spPr>
          <a:xfrm>
            <a:off x="457200" y="960437"/>
            <a:ext cx="8229600" cy="5364163"/>
          </a:xfrm>
        </p:spPr>
        <p:txBody>
          <a:bodyPr>
            <a:normAutofit/>
          </a:bodyPr>
          <a:lstStyle/>
          <a:p>
            <a:r>
              <a:rPr lang="en-US" dirty="0"/>
              <a:t>Communication between unit staff and admitting providers concerning admission for inductions outside of the unit’s defined criteria for induction</a:t>
            </a:r>
          </a:p>
          <a:p>
            <a:r>
              <a:rPr lang="en-US" dirty="0" err="1"/>
              <a:t>TeamSTEPPS</a:t>
            </a:r>
            <a:r>
              <a:rPr lang="en-US" dirty="0"/>
              <a:t>® Teamwork training provides staff with language and skills to—</a:t>
            </a:r>
          </a:p>
          <a:p>
            <a:pPr lvl="1"/>
            <a:r>
              <a:rPr lang="en-US" dirty="0"/>
              <a:t>“Speak up”</a:t>
            </a:r>
          </a:p>
          <a:p>
            <a:pPr lvl="1"/>
            <a:r>
              <a:rPr lang="en-US" dirty="0"/>
              <a:t>Have “just in time” crucial conversations</a:t>
            </a:r>
          </a:p>
        </p:txBody>
      </p:sp>
      <p:pic>
        <p:nvPicPr>
          <p:cNvPr id="5" name="Picture 4" descr="Silhouette drawing, in shades of blue, of four medical professionals standing in a group and conferring."/>
          <p:cNvPicPr>
            <a:picLocks noChangeAspect="1"/>
          </p:cNvPicPr>
          <p:nvPr/>
        </p:nvPicPr>
        <p:blipFill rotWithShape="1">
          <a:blip r:embed="rId3" cstate="print"/>
          <a:srcRect l="18750" t="10295" r="29136" b="30148"/>
          <a:stretch/>
        </p:blipFill>
        <p:spPr>
          <a:xfrm>
            <a:off x="6905625" y="4819650"/>
            <a:ext cx="1800226" cy="1543050"/>
          </a:xfrm>
          <a:prstGeom prst="rect">
            <a:avLst/>
          </a:prstGeom>
        </p:spPr>
      </p:pic>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13</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504837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Key Safety Elements: </a:t>
            </a:r>
            <a:r>
              <a:rPr lang="en-US" sz="3400" u="sng" dirty="0"/>
              <a:t>Teamwork Training </a:t>
            </a:r>
            <a:endParaRPr lang="en-US" sz="3400" dirty="0"/>
          </a:p>
        </p:txBody>
      </p:sp>
      <p:sp>
        <p:nvSpPr>
          <p:cNvPr id="4" name="Content Placeholder 3"/>
          <p:cNvSpPr>
            <a:spLocks noGrp="1"/>
          </p:cNvSpPr>
          <p:nvPr>
            <p:ph idx="1"/>
          </p:nvPr>
        </p:nvSpPr>
        <p:spPr>
          <a:xfrm>
            <a:off x="457200" y="808037"/>
            <a:ext cx="8229600" cy="5364163"/>
          </a:xfrm>
        </p:spPr>
        <p:txBody>
          <a:bodyPr>
            <a:normAutofit/>
          </a:bodyPr>
          <a:lstStyle/>
          <a:p>
            <a:r>
              <a:rPr lang="en-US" dirty="0"/>
              <a:t>Have situational awareness during oxytocin use. This includes—</a:t>
            </a:r>
          </a:p>
          <a:p>
            <a:pPr lvl="1"/>
            <a:r>
              <a:rPr lang="en-US" dirty="0"/>
              <a:t>Staff alertness for early signs of </a:t>
            </a:r>
            <a:r>
              <a:rPr lang="en-US" dirty="0" err="1"/>
              <a:t>nonreassuring</a:t>
            </a:r>
            <a:r>
              <a:rPr lang="en-US" dirty="0"/>
              <a:t> fetal or maternal status</a:t>
            </a:r>
          </a:p>
          <a:p>
            <a:pPr lvl="1"/>
            <a:r>
              <a:rPr lang="en-US" dirty="0"/>
              <a:t>Knowing the plan for a timely response to prevent further deterioration</a:t>
            </a:r>
          </a:p>
          <a:p>
            <a:r>
              <a:rPr lang="en-US" dirty="0"/>
              <a:t>Use SBAR, callouts, huddles, and closed-loop communication techniques. Useful for—</a:t>
            </a:r>
          </a:p>
          <a:p>
            <a:pPr lvl="1"/>
            <a:r>
              <a:rPr lang="en-US" dirty="0"/>
              <a:t>Communicating sense of urgency</a:t>
            </a:r>
          </a:p>
          <a:p>
            <a:pPr lvl="1"/>
            <a:r>
              <a:rPr lang="en-US" dirty="0"/>
              <a:t>Briefing arriving care team members</a:t>
            </a:r>
          </a:p>
        </p:txBody>
      </p:sp>
      <p:pic>
        <p:nvPicPr>
          <p:cNvPr id="5" name="Picture 4" descr="Silhouette drawing, in shades of blue, of four medical professionals standing in a group and conferring."/>
          <p:cNvPicPr>
            <a:picLocks noChangeAspect="1"/>
          </p:cNvPicPr>
          <p:nvPr/>
        </p:nvPicPr>
        <p:blipFill rotWithShape="1">
          <a:blip r:embed="rId3" cstate="print"/>
          <a:srcRect l="18750" t="10295" r="29136" b="30148"/>
          <a:stretch/>
        </p:blipFill>
        <p:spPr>
          <a:xfrm>
            <a:off x="6905625" y="4819650"/>
            <a:ext cx="1800226" cy="1543050"/>
          </a:xfrm>
          <a:prstGeom prst="rect">
            <a:avLst/>
          </a:prstGeom>
        </p:spPr>
      </p:pic>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14</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989387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Key Safety Elements: </a:t>
            </a:r>
            <a:r>
              <a:rPr lang="en-US" sz="3400" u="sng" dirty="0"/>
              <a:t>Teamwork Training </a:t>
            </a:r>
            <a:endParaRPr lang="en-US" sz="3400" dirty="0"/>
          </a:p>
        </p:txBody>
      </p:sp>
      <p:sp>
        <p:nvSpPr>
          <p:cNvPr id="4" name="Content Placeholder 3"/>
          <p:cNvSpPr>
            <a:spLocks noGrp="1"/>
          </p:cNvSpPr>
          <p:nvPr>
            <p:ph idx="1"/>
          </p:nvPr>
        </p:nvSpPr>
        <p:spPr>
          <a:xfrm>
            <a:off x="457200" y="808037"/>
            <a:ext cx="8229600" cy="5364163"/>
          </a:xfrm>
        </p:spPr>
        <p:txBody>
          <a:bodyPr>
            <a:normAutofit fontScale="92500" lnSpcReduction="10000"/>
          </a:bodyPr>
          <a:lstStyle/>
          <a:p>
            <a:r>
              <a:rPr lang="en-US" dirty="0"/>
              <a:t>Communicate during transitions of care. Ensures a shared mental model of plan of care and perceived risks— </a:t>
            </a:r>
          </a:p>
          <a:p>
            <a:pPr lvl="1"/>
            <a:r>
              <a:rPr lang="en-US" dirty="0"/>
              <a:t>between shifts</a:t>
            </a:r>
          </a:p>
          <a:p>
            <a:pPr lvl="1"/>
            <a:r>
              <a:rPr lang="en-US" dirty="0"/>
              <a:t>between units</a:t>
            </a:r>
          </a:p>
          <a:p>
            <a:pPr lvl="1"/>
            <a:r>
              <a:rPr lang="en-US" dirty="0"/>
              <a:t>between individuals within the same unit</a:t>
            </a:r>
          </a:p>
          <a:p>
            <a:r>
              <a:rPr lang="en-US" dirty="0"/>
              <a:t>Have high-reliability teams.</a:t>
            </a:r>
          </a:p>
          <a:p>
            <a:pPr lvl="1"/>
            <a:r>
              <a:rPr lang="en-US" dirty="0"/>
              <a:t>Anyone can sound an alarm, request help, or challenge the status quo</a:t>
            </a:r>
          </a:p>
          <a:p>
            <a:pPr lvl="1"/>
            <a:r>
              <a:rPr lang="en-US" dirty="0"/>
              <a:t>Hierarchy is minimized</a:t>
            </a:r>
          </a:p>
          <a:p>
            <a:pPr lvl="1"/>
            <a:r>
              <a:rPr lang="en-US" dirty="0"/>
              <a:t>Communication is continuous, valued, </a:t>
            </a:r>
            <a:br>
              <a:rPr lang="en-US" dirty="0"/>
            </a:br>
            <a:r>
              <a:rPr lang="en-US" dirty="0"/>
              <a:t>and expected</a:t>
            </a:r>
          </a:p>
        </p:txBody>
      </p:sp>
      <p:pic>
        <p:nvPicPr>
          <p:cNvPr id="5" name="Picture 4" descr="Silhouette drawing, in shades of blue, of four medical professionals standing in a group and conferring."/>
          <p:cNvPicPr>
            <a:picLocks noChangeAspect="1"/>
          </p:cNvPicPr>
          <p:nvPr/>
        </p:nvPicPr>
        <p:blipFill rotWithShape="1">
          <a:blip r:embed="rId3" cstate="print"/>
          <a:srcRect l="18750" t="10295" r="29136" b="30148"/>
          <a:stretch/>
        </p:blipFill>
        <p:spPr>
          <a:xfrm>
            <a:off x="6905625" y="4819650"/>
            <a:ext cx="1800226" cy="1543050"/>
          </a:xfrm>
          <a:prstGeom prst="rect">
            <a:avLst/>
          </a:prstGeom>
        </p:spPr>
      </p:pic>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15</a:t>
            </a:fld>
            <a:endParaRPr lang="en-US" dirty="0"/>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2758625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200" dirty="0"/>
              <a:t>Key Safety Elements: </a:t>
            </a:r>
            <a:r>
              <a:rPr lang="en-US" sz="3200" u="sng" dirty="0"/>
              <a:t>Patient and Family Engagement</a:t>
            </a:r>
            <a:endParaRPr lang="en-US" sz="3200" dirty="0"/>
          </a:p>
        </p:txBody>
      </p:sp>
      <p:sp>
        <p:nvSpPr>
          <p:cNvPr id="4" name="Content Placeholder 3"/>
          <p:cNvSpPr>
            <a:spLocks noGrp="1"/>
          </p:cNvSpPr>
          <p:nvPr>
            <p:ph idx="1"/>
          </p:nvPr>
        </p:nvSpPr>
        <p:spPr>
          <a:xfrm>
            <a:off x="457200" y="1036637"/>
            <a:ext cx="8229600" cy="3535363"/>
          </a:xfrm>
        </p:spPr>
        <p:txBody>
          <a:bodyPr/>
          <a:lstStyle/>
          <a:p>
            <a:pPr>
              <a:spcAft>
                <a:spcPts val="1200"/>
              </a:spcAft>
            </a:pPr>
            <a:r>
              <a:rPr lang="en-US" dirty="0"/>
              <a:t>Discuss risks and benefits of oxytocin use for labor induction or augmentation with patient.</a:t>
            </a:r>
          </a:p>
          <a:p>
            <a:r>
              <a:rPr lang="en-US" dirty="0"/>
              <a:t>Provide patient/family education regarding oxytocin use.</a:t>
            </a:r>
          </a:p>
        </p:txBody>
      </p:sp>
      <p:pic>
        <p:nvPicPr>
          <p:cNvPr id="5" name="Picture 4" descr="A nurse and physician collaborating beside their patient and the patient’s family member. "/>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48200" y="3505200"/>
            <a:ext cx="4495800" cy="2939144"/>
          </a:xfrm>
          <a:prstGeom prst="rect">
            <a:avLst/>
          </a:prstGeom>
        </p:spPr>
      </p:pic>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16</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2398381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Tool: </a:t>
            </a:r>
            <a:r>
              <a:rPr lang="en-US" sz="3600" dirty="0"/>
              <a:t>Safe Oxytocin Administration</a:t>
            </a:r>
          </a:p>
        </p:txBody>
      </p:sp>
      <p:sp>
        <p:nvSpPr>
          <p:cNvPr id="9" name="Content Placeholder 8"/>
          <p:cNvSpPr>
            <a:spLocks noGrp="1"/>
          </p:cNvSpPr>
          <p:nvPr>
            <p:ph idx="1"/>
          </p:nvPr>
        </p:nvSpPr>
        <p:spPr>
          <a:xfrm>
            <a:off x="457200" y="884237"/>
            <a:ext cx="8229600" cy="5364163"/>
          </a:xfrm>
        </p:spPr>
        <p:txBody>
          <a:bodyPr>
            <a:normAutofit/>
          </a:bodyPr>
          <a:lstStyle/>
          <a:p>
            <a:r>
              <a:rPr lang="en-US" dirty="0"/>
              <a:t>Provides additional details about the six key safety elements and ways they can be customized based on unit needs or preferences</a:t>
            </a:r>
          </a:p>
          <a:p>
            <a:r>
              <a:rPr lang="en-US" dirty="0"/>
              <a:t>Offers a sample oxytocin administration procedure in the appendix to demonstrate how key safety elements can be customized and operationalized within a unit procedure for safe oxytocin administration</a:t>
            </a:r>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17</a:t>
            </a:fld>
            <a:endParaRPr lang="en-US"/>
          </a:p>
        </p:txBody>
      </p:sp>
      <p:sp>
        <p:nvSpPr>
          <p:cNvPr id="3" name="Date Placeholder 2"/>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385319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a:solidFill>
                  <a:srgbClr val="0098AA"/>
                </a:solidFill>
              </a:rPr>
              <a:t>Magnesium Sulfate</a:t>
            </a:r>
          </a:p>
        </p:txBody>
      </p:sp>
      <p:sp>
        <p:nvSpPr>
          <p:cNvPr id="5" name="Date Placeholder 2"/>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8" name="Slide Number Placeholder 4"/>
          <p:cNvSpPr>
            <a:spLocks noGrp="1"/>
          </p:cNvSpPr>
          <p:nvPr>
            <p:ph type="sldNum" sz="quarter" idx="12"/>
          </p:nvPr>
        </p:nvSpPr>
        <p:spPr>
          <a:xfrm>
            <a:off x="6553200" y="6492875"/>
            <a:ext cx="2133600" cy="365125"/>
          </a:xfrm>
        </p:spPr>
        <p:txBody>
          <a:bodyPr/>
          <a:lstStyle/>
          <a:p>
            <a:r>
              <a:rPr lang="en-US" dirty="0"/>
              <a:t>18</a:t>
            </a:r>
          </a:p>
        </p:txBody>
      </p:sp>
      <p:sp>
        <p:nvSpPr>
          <p:cNvPr id="6" name="Footer Placeholder 2"/>
          <p:cNvSpPr txBox="1">
            <a:spLocks/>
          </p:cNvSpPr>
          <p:nvPr/>
        </p:nvSpPr>
        <p:spPr>
          <a:xfrm>
            <a:off x="6293285" y="6524625"/>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1200"/>
              </a:lnSpc>
            </a:pPr>
            <a:r>
              <a:rPr lang="en-US" sz="1100" dirty="0">
                <a:solidFill>
                  <a:schemeClr val="bg1"/>
                </a:solidFill>
              </a:rPr>
              <a:t>Safe Med. Admin.</a:t>
            </a:r>
          </a:p>
        </p:txBody>
      </p:sp>
    </p:spTree>
    <p:extLst>
      <p:ext uri="{BB962C8B-B14F-4D97-AF65-F5344CB8AC3E}">
        <p14:creationId xmlns:p14="http://schemas.microsoft.com/office/powerpoint/2010/main" val="1411457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a:bodyPr>
          <a:lstStyle/>
          <a:p>
            <a:r>
              <a:rPr lang="en-US" sz="3400" dirty="0"/>
              <a:t>Rationale for Safe Medication Administration Tool</a:t>
            </a:r>
          </a:p>
        </p:txBody>
      </p:sp>
      <p:sp>
        <p:nvSpPr>
          <p:cNvPr id="4" name="Content Placeholder 3"/>
          <p:cNvSpPr>
            <a:spLocks noGrp="1"/>
          </p:cNvSpPr>
          <p:nvPr>
            <p:ph idx="1"/>
          </p:nvPr>
        </p:nvSpPr>
        <p:spPr>
          <a:xfrm>
            <a:off x="457200" y="884237"/>
            <a:ext cx="8229600" cy="5364163"/>
          </a:xfrm>
        </p:spPr>
        <p:txBody>
          <a:bodyPr>
            <a:normAutofit/>
          </a:bodyPr>
          <a:lstStyle/>
          <a:p>
            <a:r>
              <a:rPr lang="en-US" dirty="0"/>
              <a:t>Like oxytocin, magnesium sulfate is a high-alert medication.</a:t>
            </a:r>
          </a:p>
          <a:p>
            <a:r>
              <a:rPr lang="en-US" dirty="0"/>
              <a:t>Magnesium is commonly used on L&amp;D units, but administration procedures vary greatly due to lack of standardization, local culture, and individual provider training and preferences.</a:t>
            </a:r>
          </a:p>
          <a:p>
            <a:r>
              <a:rPr lang="en-US" dirty="0"/>
              <a:t>Magnesium has a narrow therapeutic window requiring careful attention to appropriate administration.</a:t>
            </a:r>
            <a:endParaRPr lang="en-US" baseline="30000" dirty="0"/>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19</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2311984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Learning Objectives</a:t>
            </a:r>
          </a:p>
        </p:txBody>
      </p:sp>
      <p:pic>
        <p:nvPicPr>
          <p:cNvPr id="4" name="Picture 3" descr="This slide shows steps for learning objectives. Step 1. Define high-alert medications. Step 2. Identify the key safety elements of safe medication administration for oxytocin. Step 3. Identify the key safety elements of safe medication administration for magnesium sulfate. Step 4. Identify ways to apply key safety elements to unit procedures for medication administration."/>
          <p:cNvPicPr>
            <a:picLocks noChangeAspect="1"/>
          </p:cNvPicPr>
          <p:nvPr/>
        </p:nvPicPr>
        <p:blipFill>
          <a:blip r:embed="rId3"/>
          <a:stretch>
            <a:fillRect/>
          </a:stretch>
        </p:blipFill>
        <p:spPr>
          <a:xfrm>
            <a:off x="472084" y="1276925"/>
            <a:ext cx="8199831" cy="4304149"/>
          </a:xfrm>
          <a:prstGeom prst="rect">
            <a:avLst/>
          </a:prstGeom>
        </p:spPr>
      </p:pic>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2</a:t>
            </a:fld>
            <a:endParaRPr lang="en-US"/>
          </a:p>
        </p:txBody>
      </p:sp>
      <p:sp>
        <p:nvSpPr>
          <p:cNvPr id="3" name="Date Placeholder 2"/>
          <p:cNvSpPr>
            <a:spLocks noGrp="1"/>
          </p:cNvSpPr>
          <p:nvPr>
            <p:ph type="dt" sz="half" idx="10"/>
          </p:nvPr>
        </p:nvSpPr>
        <p:spPr/>
        <p:txBody>
          <a:bodyPr/>
          <a:lstStyle/>
          <a:p>
            <a:r>
              <a:rPr lang="en-US" dirty="0"/>
              <a:t>AHRQ Safety Program for Perinatal Care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400" dirty="0"/>
              <a:t>Key Safety Elements: </a:t>
            </a:r>
            <a:r>
              <a:rPr lang="en-US" sz="3400" u="sng" dirty="0"/>
              <a:t>Standardize When Possible</a:t>
            </a:r>
          </a:p>
        </p:txBody>
      </p:sp>
      <p:sp>
        <p:nvSpPr>
          <p:cNvPr id="4" name="Content Placeholder 3"/>
          <p:cNvSpPr>
            <a:spLocks noGrp="1"/>
          </p:cNvSpPr>
          <p:nvPr>
            <p:ph idx="1"/>
          </p:nvPr>
        </p:nvSpPr>
        <p:spPr>
          <a:xfrm>
            <a:off x="457200" y="914400"/>
            <a:ext cx="8229600" cy="5364163"/>
          </a:xfrm>
        </p:spPr>
        <p:txBody>
          <a:bodyPr>
            <a:noAutofit/>
          </a:bodyPr>
          <a:lstStyle/>
          <a:p>
            <a:pPr>
              <a:lnSpc>
                <a:spcPts val="3200"/>
              </a:lnSpc>
              <a:spcAft>
                <a:spcPts val="600"/>
              </a:spcAft>
            </a:pPr>
            <a:r>
              <a:rPr lang="en-US" sz="3000" dirty="0"/>
              <a:t>Standard criteria established, met, and documented for magnesium sulfate use</a:t>
            </a:r>
          </a:p>
          <a:p>
            <a:pPr>
              <a:lnSpc>
                <a:spcPts val="3200"/>
              </a:lnSpc>
              <a:spcAft>
                <a:spcPts val="600"/>
              </a:spcAft>
            </a:pPr>
            <a:r>
              <a:rPr lang="en-US" sz="3000" dirty="0"/>
              <a:t>Uniform and standard drug packaging, preparation, and labeling</a:t>
            </a:r>
            <a:r>
              <a:rPr lang="en-US" sz="3000" baseline="30000" dirty="0"/>
              <a:t>12,13</a:t>
            </a:r>
          </a:p>
          <a:p>
            <a:pPr>
              <a:lnSpc>
                <a:spcPts val="3200"/>
              </a:lnSpc>
              <a:spcAft>
                <a:spcPts val="600"/>
              </a:spcAft>
            </a:pPr>
            <a:r>
              <a:rPr lang="en-US" sz="3000" dirty="0"/>
              <a:t>Standardization of magnesium sulfate dosing using a calibrated infusion pump with free flow protection </a:t>
            </a:r>
          </a:p>
          <a:p>
            <a:pPr lvl="1">
              <a:lnSpc>
                <a:spcPts val="3200"/>
              </a:lnSpc>
              <a:spcAft>
                <a:spcPts val="600"/>
              </a:spcAft>
            </a:pPr>
            <a:r>
              <a:rPr lang="en-US" dirty="0"/>
              <a:t>Limit the number of different kinds of pumps in use</a:t>
            </a:r>
          </a:p>
          <a:p>
            <a:pPr>
              <a:lnSpc>
                <a:spcPts val="3200"/>
              </a:lnSpc>
              <a:spcAft>
                <a:spcPts val="600"/>
              </a:spcAft>
            </a:pPr>
            <a:r>
              <a:rPr lang="en-US" sz="3000" dirty="0"/>
              <a:t>Avoidance of high-risk practices, such as using the maintenance infusion for a manual bolus</a:t>
            </a:r>
            <a:r>
              <a:rPr lang="en-US" sz="3000" baseline="30000" dirty="0"/>
              <a:t>14</a:t>
            </a:r>
            <a:endParaRPr lang="en-US" sz="3000" dirty="0"/>
          </a:p>
        </p:txBody>
      </p:sp>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20</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162693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400" dirty="0"/>
              <a:t>Key Safety Elements: </a:t>
            </a:r>
            <a:r>
              <a:rPr lang="en-US" sz="3400" u="sng" dirty="0"/>
              <a:t>Standardize When Possible</a:t>
            </a:r>
          </a:p>
        </p:txBody>
      </p:sp>
      <p:sp>
        <p:nvSpPr>
          <p:cNvPr id="4" name="Content Placeholder 3"/>
          <p:cNvSpPr>
            <a:spLocks noGrp="1"/>
          </p:cNvSpPr>
          <p:nvPr>
            <p:ph idx="1"/>
          </p:nvPr>
        </p:nvSpPr>
        <p:spPr>
          <a:xfrm>
            <a:off x="457200" y="914400"/>
            <a:ext cx="8229600" cy="5364163"/>
          </a:xfrm>
        </p:spPr>
        <p:txBody>
          <a:bodyPr>
            <a:noAutofit/>
          </a:bodyPr>
          <a:lstStyle/>
          <a:p>
            <a:pPr>
              <a:lnSpc>
                <a:spcPts val="3200"/>
              </a:lnSpc>
              <a:spcAft>
                <a:spcPts val="600"/>
              </a:spcAft>
            </a:pPr>
            <a:r>
              <a:rPr lang="en-US" sz="3000" dirty="0"/>
              <a:t>Immediate removal of the magnesium line from the intravenous port when therapy is discontinued</a:t>
            </a:r>
          </a:p>
          <a:p>
            <a:pPr>
              <a:lnSpc>
                <a:spcPts val="3200"/>
              </a:lnSpc>
              <a:spcAft>
                <a:spcPts val="600"/>
              </a:spcAft>
            </a:pPr>
            <a:r>
              <a:rPr lang="en-US" sz="3000" dirty="0"/>
              <a:t>Uniform parameters for maternal and fetal monitoring and provider notification prior to initiation of magnesium sulfate and during infusion</a:t>
            </a:r>
          </a:p>
          <a:p>
            <a:pPr>
              <a:lnSpc>
                <a:spcPts val="3200"/>
              </a:lnSpc>
              <a:spcAft>
                <a:spcPts val="600"/>
              </a:spcAft>
            </a:pPr>
            <a:r>
              <a:rPr lang="en-US" sz="3000" dirty="0"/>
              <a:t>Standardization of the unit for laboratory reporting of serum magnesium levels (e.g., mg/dl, </a:t>
            </a:r>
            <a:r>
              <a:rPr lang="en-US" sz="3000" dirty="0" err="1"/>
              <a:t>mEq</a:t>
            </a:r>
            <a:r>
              <a:rPr lang="en-US" sz="3000" dirty="0"/>
              <a:t>/L, or </a:t>
            </a:r>
            <a:r>
              <a:rPr lang="en-US" sz="3000" dirty="0" err="1"/>
              <a:t>mmmol</a:t>
            </a:r>
            <a:r>
              <a:rPr lang="en-US" sz="3000" dirty="0"/>
              <a:t>/L)</a:t>
            </a:r>
            <a:r>
              <a:rPr lang="en-US" sz="3000" baseline="30000" dirty="0"/>
              <a:t>14</a:t>
            </a:r>
            <a:endParaRPr lang="en-US" sz="3000" dirty="0"/>
          </a:p>
        </p:txBody>
      </p:sp>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21</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819965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400" dirty="0"/>
              <a:t>Key Safety Elements: </a:t>
            </a:r>
            <a:r>
              <a:rPr lang="en-US" sz="3400" u="sng" dirty="0"/>
              <a:t>Create Independent Checks</a:t>
            </a:r>
            <a:endParaRPr lang="en-US" sz="3400" dirty="0"/>
          </a:p>
        </p:txBody>
      </p:sp>
      <p:sp>
        <p:nvSpPr>
          <p:cNvPr id="4" name="Content Placeholder 3"/>
          <p:cNvSpPr>
            <a:spLocks noGrp="1"/>
          </p:cNvSpPr>
          <p:nvPr>
            <p:ph idx="1"/>
          </p:nvPr>
        </p:nvSpPr>
        <p:spPr>
          <a:xfrm>
            <a:off x="457200" y="960437"/>
            <a:ext cx="8229600" cy="5364163"/>
          </a:xfrm>
        </p:spPr>
        <p:txBody>
          <a:bodyPr>
            <a:normAutofit/>
          </a:bodyPr>
          <a:lstStyle/>
          <a:p>
            <a:pPr>
              <a:spcAft>
                <a:spcPts val="400"/>
              </a:spcAft>
            </a:pPr>
            <a:r>
              <a:rPr lang="en-US" dirty="0"/>
              <a:t>Assessment of appropriateness of patient magnesium use by staff other than the ordering provider.</a:t>
            </a:r>
          </a:p>
          <a:p>
            <a:pPr>
              <a:spcAft>
                <a:spcPts val="400"/>
              </a:spcAft>
            </a:pPr>
            <a:r>
              <a:rPr lang="en-US" dirty="0"/>
              <a:t>Use of preprinted orders or electronic order entry for magnesium sulfate order.</a:t>
            </a:r>
          </a:p>
          <a:p>
            <a:pPr>
              <a:spcAft>
                <a:spcPts val="400"/>
              </a:spcAft>
            </a:pPr>
            <a:r>
              <a:rPr lang="en-US" dirty="0"/>
              <a:t>Use of independent verification whenever there is a rate change or a new magnesium sulfate bag is hung.</a:t>
            </a:r>
            <a:r>
              <a:rPr lang="en-US" baseline="30000" dirty="0"/>
              <a:t>14</a:t>
            </a:r>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22</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440794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400" dirty="0"/>
              <a:t>Key Safety Elements: </a:t>
            </a:r>
            <a:r>
              <a:rPr lang="en-US" sz="3400" u="sng" dirty="0"/>
              <a:t>Create Independent Checks</a:t>
            </a:r>
            <a:endParaRPr lang="en-US" sz="3400" dirty="0"/>
          </a:p>
        </p:txBody>
      </p:sp>
      <p:sp>
        <p:nvSpPr>
          <p:cNvPr id="4" name="Content Placeholder 3"/>
          <p:cNvSpPr>
            <a:spLocks noGrp="1"/>
          </p:cNvSpPr>
          <p:nvPr>
            <p:ph idx="1"/>
          </p:nvPr>
        </p:nvSpPr>
        <p:spPr>
          <a:xfrm>
            <a:off x="457200" y="960437"/>
            <a:ext cx="8229600" cy="5364163"/>
          </a:xfrm>
        </p:spPr>
        <p:txBody>
          <a:bodyPr>
            <a:normAutofit/>
          </a:bodyPr>
          <a:lstStyle/>
          <a:p>
            <a:pPr>
              <a:spcAft>
                <a:spcPts val="400"/>
              </a:spcAft>
            </a:pPr>
            <a:r>
              <a:rPr lang="en-US" dirty="0"/>
              <a:t>Maternal and fetal monitoring using unit-established standard parameters at regular intervals</a:t>
            </a:r>
          </a:p>
          <a:p>
            <a:pPr>
              <a:spcAft>
                <a:spcPts val="400"/>
              </a:spcAft>
            </a:pPr>
            <a:r>
              <a:rPr lang="en-US" dirty="0"/>
              <a:t>Unit-established process for timely provider notification and response expectations</a:t>
            </a:r>
          </a:p>
          <a:p>
            <a:pPr>
              <a:spcAft>
                <a:spcPts val="400"/>
              </a:spcAft>
            </a:pPr>
            <a:r>
              <a:rPr lang="en-US" dirty="0"/>
              <a:t>Standing orders for nurses to respond  to signs and symptoms of magnesium toxicity, with quick access to antidote</a:t>
            </a:r>
          </a:p>
        </p:txBody>
      </p:sp>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23</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526294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Key Safety Elements: </a:t>
            </a:r>
            <a:r>
              <a:rPr lang="en-US" sz="3400" u="sng" dirty="0"/>
              <a:t>Learn </a:t>
            </a:r>
            <a:r>
              <a:rPr lang="en-US" sz="3400" u="sng" dirty="0" smtClean="0"/>
              <a:t>From </a:t>
            </a:r>
            <a:r>
              <a:rPr lang="en-US" sz="3400" u="sng" dirty="0"/>
              <a:t>Defects</a:t>
            </a:r>
            <a:endParaRPr lang="en-US" sz="3400" dirty="0"/>
          </a:p>
        </p:txBody>
      </p:sp>
      <p:sp>
        <p:nvSpPr>
          <p:cNvPr id="4" name="Content Placeholder 3"/>
          <p:cNvSpPr>
            <a:spLocks noGrp="1"/>
          </p:cNvSpPr>
          <p:nvPr>
            <p:ph idx="1"/>
          </p:nvPr>
        </p:nvSpPr>
        <p:spPr>
          <a:xfrm>
            <a:off x="457200" y="884237"/>
            <a:ext cx="8229600" cy="5364163"/>
          </a:xfrm>
        </p:spPr>
        <p:txBody>
          <a:bodyPr>
            <a:noAutofit/>
          </a:bodyPr>
          <a:lstStyle/>
          <a:p>
            <a:r>
              <a:rPr lang="en-US" sz="3000" dirty="0"/>
              <a:t>Debrief near misses and adverse events related to magnesium sulfate use</a:t>
            </a:r>
          </a:p>
          <a:p>
            <a:r>
              <a:rPr lang="en-US" sz="3000" dirty="0"/>
              <a:t>Put process in place to review—</a:t>
            </a:r>
          </a:p>
          <a:p>
            <a:pPr lvl="1"/>
            <a:r>
              <a:rPr lang="en-US" sz="2600" dirty="0"/>
              <a:t>use of magnesium sulfate outside of defined indications</a:t>
            </a:r>
          </a:p>
          <a:p>
            <a:pPr lvl="1"/>
            <a:r>
              <a:rPr lang="en-US" sz="2600" dirty="0"/>
              <a:t>severe maternal or neonatal morbidity and mortality events </a:t>
            </a:r>
          </a:p>
          <a:p>
            <a:r>
              <a:rPr lang="en-US" sz="3000" dirty="0"/>
              <a:t>Share outcomes or process improvements from the informal (debriefing) and formal analysis with staff to achieve transparency and organizational learning</a:t>
            </a:r>
          </a:p>
        </p:txBody>
      </p:sp>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24</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2966332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Key Safety Elements: </a:t>
            </a:r>
            <a:r>
              <a:rPr lang="en-US" sz="3400" u="sng" dirty="0"/>
              <a:t>Simulation</a:t>
            </a:r>
            <a:endParaRPr lang="en-US" sz="3400" dirty="0"/>
          </a:p>
        </p:txBody>
      </p:sp>
      <p:sp>
        <p:nvSpPr>
          <p:cNvPr id="4" name="Content Placeholder 3"/>
          <p:cNvSpPr>
            <a:spLocks noGrp="1"/>
          </p:cNvSpPr>
          <p:nvPr>
            <p:ph idx="1"/>
          </p:nvPr>
        </p:nvSpPr>
        <p:spPr>
          <a:xfrm>
            <a:off x="457200" y="960437"/>
            <a:ext cx="8229600" cy="5364163"/>
          </a:xfrm>
        </p:spPr>
        <p:txBody>
          <a:bodyPr>
            <a:normAutofit lnSpcReduction="10000"/>
          </a:bodyPr>
          <a:lstStyle/>
          <a:p>
            <a:r>
              <a:rPr lang="en-US" sz="3000" dirty="0"/>
              <a:t>Two sample scenarios related to magnesium sulfate use are available through the SPPC. One focuses on magnesium toxicity, and one focuses on preeclampsia/seizure. These scenarios reinforce teamwork and communication related to the following:</a:t>
            </a:r>
          </a:p>
          <a:p>
            <a:pPr marL="739775" lvl="1" indent="-282575"/>
            <a:r>
              <a:rPr lang="en-US" dirty="0"/>
              <a:t>situational awareness</a:t>
            </a:r>
          </a:p>
          <a:p>
            <a:pPr marL="739775" lvl="1" indent="-282575"/>
            <a:r>
              <a:rPr lang="en-US" dirty="0"/>
              <a:t>ability to get additional help quickly</a:t>
            </a:r>
          </a:p>
          <a:p>
            <a:pPr marL="739775" lvl="1" indent="-282575"/>
            <a:r>
              <a:rPr lang="en-US" dirty="0"/>
              <a:t>timely use of standing orders for managing magnesium sulfate toxicity</a:t>
            </a:r>
          </a:p>
          <a:p>
            <a:pPr marL="739775" lvl="1" indent="-282575"/>
            <a:r>
              <a:rPr lang="en-US" dirty="0"/>
              <a:t>communication with rapid responders</a:t>
            </a:r>
          </a:p>
          <a:p>
            <a:pPr marL="739775" lvl="1" indent="-282575"/>
            <a:r>
              <a:rPr lang="en-US" dirty="0"/>
              <a:t>communication with patient/family </a:t>
            </a:r>
          </a:p>
        </p:txBody>
      </p:sp>
      <p:pic>
        <p:nvPicPr>
          <p:cNvPr id="5" name="Picture 4" descr="A patient in a hospital bed surrounded by the health care team. "/>
          <p:cNvPicPr>
            <a:picLocks noChangeAspect="1"/>
          </p:cNvPicPr>
          <p:nvPr/>
        </p:nvPicPr>
        <p:blipFill rotWithShape="1">
          <a:blip r:embed="rId3" cstate="print"/>
          <a:srcRect l="11429" r="19509" b="29306"/>
          <a:stretch/>
        </p:blipFill>
        <p:spPr bwMode="auto">
          <a:xfrm>
            <a:off x="6890219" y="4495800"/>
            <a:ext cx="2218014" cy="1702837"/>
          </a:xfrm>
          <a:prstGeom prst="rect">
            <a:avLst/>
          </a:prstGeom>
          <a:noFill/>
          <a:ln w="9525">
            <a:noFill/>
            <a:miter lim="800000"/>
            <a:headEnd/>
            <a:tailEnd/>
          </a:ln>
        </p:spPr>
      </p:pic>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25</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86228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Key Safety Elements: </a:t>
            </a:r>
            <a:r>
              <a:rPr lang="en-US" sz="3400" u="sng" dirty="0"/>
              <a:t>Teamwork Training</a:t>
            </a:r>
            <a:endParaRPr lang="en-US" sz="3400" dirty="0"/>
          </a:p>
        </p:txBody>
      </p:sp>
      <p:sp>
        <p:nvSpPr>
          <p:cNvPr id="4" name="Content Placeholder 3"/>
          <p:cNvSpPr>
            <a:spLocks noGrp="1"/>
          </p:cNvSpPr>
          <p:nvPr>
            <p:ph idx="1"/>
          </p:nvPr>
        </p:nvSpPr>
        <p:spPr>
          <a:xfrm>
            <a:off x="457200" y="960437"/>
            <a:ext cx="8229600" cy="5364163"/>
          </a:xfrm>
        </p:spPr>
        <p:txBody>
          <a:bodyPr>
            <a:normAutofit/>
          </a:bodyPr>
          <a:lstStyle/>
          <a:p>
            <a:pPr>
              <a:lnSpc>
                <a:spcPts val="4000"/>
              </a:lnSpc>
              <a:spcAft>
                <a:spcPts val="1200"/>
              </a:spcAft>
            </a:pPr>
            <a:r>
              <a:rPr lang="en-US" sz="3600" dirty="0"/>
              <a:t>Have situational awareness during magnesium sulfate use.</a:t>
            </a:r>
          </a:p>
          <a:p>
            <a:pPr>
              <a:lnSpc>
                <a:spcPts val="4000"/>
              </a:lnSpc>
              <a:spcAft>
                <a:spcPts val="1200"/>
              </a:spcAft>
            </a:pPr>
            <a:r>
              <a:rPr lang="en-US" sz="3600" dirty="0"/>
              <a:t>Use SBAR and closed-loop communication techniques. </a:t>
            </a:r>
          </a:p>
          <a:p>
            <a:pPr>
              <a:lnSpc>
                <a:spcPts val="4000"/>
              </a:lnSpc>
              <a:spcAft>
                <a:spcPts val="1200"/>
              </a:spcAft>
            </a:pPr>
            <a:r>
              <a:rPr lang="en-US" sz="3600" dirty="0"/>
              <a:t>Communicate during transitions of care.</a:t>
            </a:r>
            <a:r>
              <a:rPr lang="en-US" sz="3600" baseline="30000" dirty="0"/>
              <a:t>14</a:t>
            </a:r>
            <a:endParaRPr lang="en-US" sz="3600" dirty="0"/>
          </a:p>
          <a:p>
            <a:pPr>
              <a:lnSpc>
                <a:spcPts val="4000"/>
              </a:lnSpc>
              <a:spcAft>
                <a:spcPts val="1200"/>
              </a:spcAft>
            </a:pPr>
            <a:r>
              <a:rPr lang="en-US" sz="3600" dirty="0"/>
              <a:t>Have high-reliability teams.</a:t>
            </a:r>
          </a:p>
        </p:txBody>
      </p:sp>
      <p:pic>
        <p:nvPicPr>
          <p:cNvPr id="5" name="Picture 4" descr="Silhouette drawing, in shades of blue, of four medical professionals standing in a group and conferring."/>
          <p:cNvPicPr>
            <a:picLocks noChangeAspect="1"/>
          </p:cNvPicPr>
          <p:nvPr/>
        </p:nvPicPr>
        <p:blipFill rotWithShape="1">
          <a:blip r:embed="rId3" cstate="print"/>
          <a:srcRect l="18750" t="10295" r="29136" b="30148"/>
          <a:stretch/>
        </p:blipFill>
        <p:spPr>
          <a:xfrm>
            <a:off x="6172200" y="4191000"/>
            <a:ext cx="2533651" cy="2171700"/>
          </a:xfrm>
          <a:prstGeom prst="rect">
            <a:avLst/>
          </a:prstGeom>
        </p:spPr>
      </p:pic>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26</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409560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200" dirty="0"/>
              <a:t>Key Safety Elements: </a:t>
            </a:r>
            <a:r>
              <a:rPr lang="en-US" sz="3200" u="sng" dirty="0"/>
              <a:t>Patient and Family Engagement</a:t>
            </a:r>
            <a:endParaRPr lang="en-US" sz="3200" dirty="0"/>
          </a:p>
        </p:txBody>
      </p:sp>
      <p:sp>
        <p:nvSpPr>
          <p:cNvPr id="4" name="Content Placeholder 3"/>
          <p:cNvSpPr>
            <a:spLocks noGrp="1"/>
          </p:cNvSpPr>
          <p:nvPr>
            <p:ph idx="1"/>
          </p:nvPr>
        </p:nvSpPr>
        <p:spPr>
          <a:xfrm>
            <a:off x="457200" y="884237"/>
            <a:ext cx="8229600" cy="5364163"/>
          </a:xfrm>
        </p:spPr>
        <p:txBody>
          <a:bodyPr>
            <a:normAutofit/>
          </a:bodyPr>
          <a:lstStyle/>
          <a:p>
            <a:pPr>
              <a:spcAft>
                <a:spcPts val="1200"/>
              </a:spcAft>
            </a:pPr>
            <a:r>
              <a:rPr lang="en-US" sz="3600" dirty="0"/>
              <a:t>Discuss risks and benefits of intrapartum or postpartum magnesium sulfate use. </a:t>
            </a:r>
          </a:p>
          <a:p>
            <a:r>
              <a:rPr lang="en-US" sz="3600" dirty="0"/>
              <a:t>Provide patient/family education regarding magnesium sulfate use.</a:t>
            </a:r>
          </a:p>
        </p:txBody>
      </p:sp>
      <p:pic>
        <p:nvPicPr>
          <p:cNvPr id="5" name="Picture 4" descr="A nurse and physician collaborating beside their patient and the patient’s family member. "/>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48200" y="3505199"/>
            <a:ext cx="4495800" cy="2926081"/>
          </a:xfrm>
          <a:prstGeom prst="rect">
            <a:avLst/>
          </a:prstGeom>
        </p:spPr>
      </p:pic>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27</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329797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600" dirty="0"/>
              <a:t>Tool: Safe Magnesium Sulfate Administration</a:t>
            </a:r>
          </a:p>
        </p:txBody>
      </p:sp>
      <p:sp>
        <p:nvSpPr>
          <p:cNvPr id="3" name="Content Placeholder 2"/>
          <p:cNvSpPr>
            <a:spLocks noGrp="1"/>
          </p:cNvSpPr>
          <p:nvPr>
            <p:ph idx="1"/>
          </p:nvPr>
        </p:nvSpPr>
        <p:spPr/>
        <p:txBody>
          <a:bodyPr/>
          <a:lstStyle/>
          <a:p>
            <a:r>
              <a:rPr lang="en-US" dirty="0"/>
              <a:t>Provides additional details about the six key safety elements and ways they can be customized based on unit needs or preferences</a:t>
            </a:r>
          </a:p>
          <a:p>
            <a:r>
              <a:rPr lang="en-US" dirty="0"/>
              <a:t>Offers a sample magnesium sulfate administration procedure in the appendix to demonstrate how key safety elements can be customized and operationalized within a unit procedure for safe magnesium sulfate  administration</a:t>
            </a:r>
          </a:p>
        </p:txBody>
      </p:sp>
      <p:sp>
        <p:nvSpPr>
          <p:cNvPr id="4" name="Date Placeholder 3"/>
          <p:cNvSpPr>
            <a:spLocks noGrp="1"/>
          </p:cNvSpPr>
          <p:nvPr>
            <p:ph type="dt" sz="half" idx="10"/>
          </p:nvPr>
        </p:nvSpPr>
        <p:spPr/>
        <p:txBody>
          <a:bodyPr/>
          <a:lstStyle/>
          <a:p>
            <a:r>
              <a:rPr lang="en-US"/>
              <a:t>AHRQ Safety Program for Perinatal Care</a:t>
            </a:r>
            <a:endParaRPr lang="en-US" dirty="0"/>
          </a:p>
        </p:txBody>
      </p:sp>
      <p:sp>
        <p:nvSpPr>
          <p:cNvPr id="5" name="Slide Number Placeholder 4"/>
          <p:cNvSpPr>
            <a:spLocks noGrp="1"/>
          </p:cNvSpPr>
          <p:nvPr>
            <p:ph type="sldNum" sz="quarter" idx="12"/>
          </p:nvPr>
        </p:nvSpPr>
        <p:spPr/>
        <p:txBody>
          <a:bodyPr/>
          <a:lstStyle/>
          <a:p>
            <a:fld id="{6176A158-48B8-4A8B-BAA0-8528EB6C1A99}" type="slidenum">
              <a:rPr lang="en-US" smtClean="0"/>
              <a:t>28</a:t>
            </a:fld>
            <a:endParaRPr lang="en-US"/>
          </a:p>
        </p:txBody>
      </p:sp>
    </p:spTree>
    <p:extLst>
      <p:ext uri="{BB962C8B-B14F-4D97-AF65-F5344CB8AC3E}">
        <p14:creationId xmlns:p14="http://schemas.microsoft.com/office/powerpoint/2010/main" val="82867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Customizing the Key Elements</a:t>
            </a:r>
          </a:p>
        </p:txBody>
      </p:sp>
      <p:sp>
        <p:nvSpPr>
          <p:cNvPr id="4" name="Content Placeholder 3"/>
          <p:cNvSpPr>
            <a:spLocks noGrp="1"/>
          </p:cNvSpPr>
          <p:nvPr>
            <p:ph idx="1"/>
          </p:nvPr>
        </p:nvSpPr>
        <p:spPr>
          <a:xfrm>
            <a:off x="457200" y="884237"/>
            <a:ext cx="8229600" cy="5364163"/>
          </a:xfrm>
        </p:spPr>
        <p:txBody>
          <a:bodyPr>
            <a:normAutofit fontScale="92500"/>
          </a:bodyPr>
          <a:lstStyle/>
          <a:p>
            <a:pPr>
              <a:spcAft>
                <a:spcPts val="600"/>
              </a:spcAft>
            </a:pPr>
            <a:r>
              <a:rPr lang="en-US" dirty="0"/>
              <a:t>Adjust the assessment frequency, parameters, or criteria for provider notification.</a:t>
            </a:r>
          </a:p>
          <a:p>
            <a:pPr>
              <a:spcAft>
                <a:spcPts val="600"/>
              </a:spcAft>
            </a:pPr>
            <a:r>
              <a:rPr lang="en-US" dirty="0"/>
              <a:t>Adjust the dosages administered under the protocol.</a:t>
            </a:r>
          </a:p>
          <a:p>
            <a:pPr>
              <a:spcAft>
                <a:spcPts val="600"/>
              </a:spcAft>
            </a:pPr>
            <a:r>
              <a:rPr lang="en-US" dirty="0"/>
              <a:t>Adjust the standing orders for nursing response to </a:t>
            </a:r>
            <a:r>
              <a:rPr lang="en-US" dirty="0" err="1"/>
              <a:t>tachysystole</a:t>
            </a:r>
            <a:r>
              <a:rPr lang="en-US" dirty="0"/>
              <a:t>, seizure, or magnesium toxicity.</a:t>
            </a:r>
          </a:p>
          <a:p>
            <a:pPr>
              <a:spcAft>
                <a:spcPts val="600"/>
              </a:spcAft>
            </a:pPr>
            <a:r>
              <a:rPr lang="en-US" dirty="0"/>
              <a:t>Add additional items under patient/caregiver teaching and communication.</a:t>
            </a:r>
          </a:p>
          <a:p>
            <a:r>
              <a:rPr lang="en-US" dirty="0"/>
              <a:t>Build content into the facility’s existing documentation systems.</a:t>
            </a:r>
            <a:endParaRPr lang="en-US" b="1" dirty="0">
              <a:solidFill>
                <a:srgbClr val="FF0000"/>
              </a:solidFill>
            </a:endParaRPr>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29</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043333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dirty="0"/>
              <a:t>Safe Administration of Medications in L&amp;D</a:t>
            </a:r>
          </a:p>
        </p:txBody>
      </p:sp>
      <p:sp>
        <p:nvSpPr>
          <p:cNvPr id="4" name="Content Placeholder 3"/>
          <p:cNvSpPr>
            <a:spLocks noGrp="1"/>
          </p:cNvSpPr>
          <p:nvPr>
            <p:ph idx="1"/>
          </p:nvPr>
        </p:nvSpPr>
        <p:spPr>
          <a:xfrm>
            <a:off x="457200" y="907256"/>
            <a:ext cx="8229600" cy="5364163"/>
          </a:xfrm>
        </p:spPr>
        <p:txBody>
          <a:bodyPr>
            <a:normAutofit fontScale="85000" lnSpcReduction="20000"/>
          </a:bodyPr>
          <a:lstStyle/>
          <a:p>
            <a:r>
              <a:rPr lang="en-US" dirty="0"/>
              <a:t>The safe administration of two commonly used high-alert medications in labor and delivery (L&amp;D) units is the focus of one customizable bundle within the </a:t>
            </a:r>
            <a:r>
              <a:rPr lang="en-US" dirty="0" smtClean="0"/>
              <a:t>AHRQ Safety </a:t>
            </a:r>
            <a:r>
              <a:rPr lang="en-US" dirty="0"/>
              <a:t>Program for Perinatal Care (SPPC):</a:t>
            </a:r>
          </a:p>
          <a:p>
            <a:pPr lvl="1"/>
            <a:r>
              <a:rPr lang="en-US" dirty="0"/>
              <a:t>oxytocin</a:t>
            </a:r>
          </a:p>
          <a:p>
            <a:pPr lvl="1"/>
            <a:r>
              <a:rPr lang="en-US" dirty="0"/>
              <a:t>magnesium sulfate</a:t>
            </a:r>
          </a:p>
          <a:p>
            <a:r>
              <a:rPr lang="en-US" dirty="0"/>
              <a:t>The training materials and tools for this bundle offer key safety elements of safe medication administration for these medications. </a:t>
            </a:r>
          </a:p>
          <a:p>
            <a:r>
              <a:rPr lang="en-US" dirty="0"/>
              <a:t>Key safety elements </a:t>
            </a:r>
          </a:p>
          <a:p>
            <a:pPr lvl="1"/>
            <a:r>
              <a:rPr lang="en-US" dirty="0"/>
              <a:t>Provide a comprehensive starting point for each unit to consider as it establishes its processes for ensuring safe medication administration of these drugs.</a:t>
            </a:r>
          </a:p>
          <a:p>
            <a:pPr lvl="1"/>
            <a:r>
              <a:rPr lang="en-US" dirty="0"/>
              <a:t>Can also be adapted and applied to other high-alert medications used on L&amp;D units. </a:t>
            </a:r>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3</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50657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Unit Next Steps</a:t>
            </a:r>
          </a:p>
        </p:txBody>
      </p:sp>
      <p:sp>
        <p:nvSpPr>
          <p:cNvPr id="4" name="Text Placeholder 3"/>
          <p:cNvSpPr>
            <a:spLocks noGrp="1"/>
          </p:cNvSpPr>
          <p:nvPr>
            <p:ph idx="1"/>
          </p:nvPr>
        </p:nvSpPr>
        <p:spPr>
          <a:xfrm>
            <a:off x="457200" y="808037"/>
            <a:ext cx="8229600" cy="5364163"/>
          </a:xfrm>
        </p:spPr>
        <p:txBody>
          <a:bodyPr>
            <a:normAutofit fontScale="92500"/>
          </a:bodyPr>
          <a:lstStyle/>
          <a:p>
            <a:r>
              <a:rPr lang="en-US" sz="3500" dirty="0"/>
              <a:t>Decide whether to select the safe medication administration bundle for implementation locally.  Consider these factors:</a:t>
            </a:r>
          </a:p>
          <a:p>
            <a:pPr lvl="1"/>
            <a:r>
              <a:rPr lang="en-US" sz="3100" dirty="0"/>
              <a:t>Unit data suggesting adverse events or near misses related to oxytocin, magnesium sulfate, or both</a:t>
            </a:r>
          </a:p>
          <a:p>
            <a:pPr lvl="1"/>
            <a:r>
              <a:rPr lang="en-US" sz="3100" dirty="0"/>
              <a:t>Synergy with related or similar initiatives (e.g., initiatives to reduce early elective deliveries, other medication safety initiatives)</a:t>
            </a:r>
          </a:p>
          <a:p>
            <a:pPr lvl="1"/>
            <a:r>
              <a:rPr lang="en-US" sz="3100" dirty="0"/>
              <a:t>Interest and enthusiasm of unit staff for implementing</a:t>
            </a:r>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30</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2077369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Unit Next Steps</a:t>
            </a:r>
          </a:p>
        </p:txBody>
      </p:sp>
      <p:sp>
        <p:nvSpPr>
          <p:cNvPr id="4" name="Text Placeholder 3"/>
          <p:cNvSpPr>
            <a:spLocks noGrp="1"/>
          </p:cNvSpPr>
          <p:nvPr>
            <p:ph idx="1"/>
          </p:nvPr>
        </p:nvSpPr>
        <p:spPr>
          <a:xfrm>
            <a:off x="457200" y="884237"/>
            <a:ext cx="8229600" cy="5364163"/>
          </a:xfrm>
        </p:spPr>
        <p:txBody>
          <a:bodyPr>
            <a:normAutofit/>
          </a:bodyPr>
          <a:lstStyle/>
          <a:p>
            <a:r>
              <a:rPr lang="en-US" dirty="0"/>
              <a:t>Review key safety elements of tool with implementation team, consider any facility policies or processes, and customize procedures for use within the unit.</a:t>
            </a:r>
          </a:p>
          <a:p>
            <a:r>
              <a:rPr lang="en-US" dirty="0"/>
              <a:t>Support implementation of unit procedure</a:t>
            </a:r>
          </a:p>
          <a:p>
            <a:pPr lvl="1"/>
            <a:r>
              <a:rPr lang="en-US" sz="3000" dirty="0"/>
              <a:t>Staff training/communication</a:t>
            </a:r>
          </a:p>
          <a:p>
            <a:pPr lvl="1"/>
            <a:r>
              <a:rPr lang="en-US" sz="3000" dirty="0"/>
              <a:t>Simulation</a:t>
            </a:r>
          </a:p>
          <a:p>
            <a:r>
              <a:rPr lang="en-US" dirty="0"/>
              <a:t>Monitor implementation progress and impact, collect data for quality improvement</a:t>
            </a:r>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31</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2247059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Tips for Implementation Success</a:t>
            </a:r>
          </a:p>
        </p:txBody>
      </p:sp>
      <p:sp>
        <p:nvSpPr>
          <p:cNvPr id="4" name="Content Placeholder 3"/>
          <p:cNvSpPr>
            <a:spLocks noGrp="1"/>
          </p:cNvSpPr>
          <p:nvPr>
            <p:ph idx="1"/>
          </p:nvPr>
        </p:nvSpPr>
        <p:spPr>
          <a:xfrm>
            <a:off x="457200" y="884237"/>
            <a:ext cx="8229600" cy="5364163"/>
          </a:xfrm>
        </p:spPr>
        <p:txBody>
          <a:bodyPr>
            <a:normAutofit/>
          </a:bodyPr>
          <a:lstStyle/>
          <a:p>
            <a:pPr>
              <a:lnSpc>
                <a:spcPts val="2700"/>
              </a:lnSpc>
              <a:spcAft>
                <a:spcPts val="600"/>
              </a:spcAft>
            </a:pPr>
            <a:r>
              <a:rPr lang="en-US" sz="2900" dirty="0"/>
              <a:t>Use CUSP principles for implementing teamwork and communication (e.g., incorporating diverse perspectives) to develop consensus on the “content” of the unit’s approach to oxytocin and magnesium sulfate administration</a:t>
            </a:r>
          </a:p>
          <a:p>
            <a:pPr>
              <a:lnSpc>
                <a:spcPts val="2700"/>
              </a:lnSpc>
              <a:spcAft>
                <a:spcPts val="600"/>
              </a:spcAft>
            </a:pPr>
            <a:r>
              <a:rPr lang="en-US" sz="2900" dirty="0"/>
              <a:t>Pilot test any new procedures on a limited scale to work out any bugs or problems</a:t>
            </a:r>
          </a:p>
          <a:p>
            <a:pPr>
              <a:lnSpc>
                <a:spcPts val="2700"/>
              </a:lnSpc>
              <a:spcAft>
                <a:spcPts val="600"/>
              </a:spcAft>
            </a:pPr>
            <a:r>
              <a:rPr lang="en-US" sz="2900" dirty="0"/>
              <a:t>Comprehensively review the unit procedures each year to assess the need for updates</a:t>
            </a:r>
            <a:endParaRPr lang="en-US" sz="2900" dirty="0">
              <a:solidFill>
                <a:srgbClr val="FF0000"/>
              </a:solidFill>
            </a:endParaRPr>
          </a:p>
          <a:p>
            <a:pPr>
              <a:lnSpc>
                <a:spcPts val="2700"/>
              </a:lnSpc>
            </a:pPr>
            <a:r>
              <a:rPr lang="en-US" sz="2900" dirty="0"/>
              <a:t>Create a mechanism for identifying recurrent nonuse or deviation from the established procedure by clinicians </a:t>
            </a:r>
          </a:p>
          <a:p>
            <a:pPr lvl="1"/>
            <a:r>
              <a:rPr lang="en-US" dirty="0"/>
              <a:t>Seek to understand why, rather than assign blame </a:t>
            </a:r>
            <a:endParaRPr lang="en-US" dirty="0">
              <a:solidFill>
                <a:srgbClr val="FF0000"/>
              </a:solidFill>
            </a:endParaRPr>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32</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003978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p>
        </p:txBody>
      </p:sp>
      <p:sp>
        <p:nvSpPr>
          <p:cNvPr id="4" name="Content Placeholder 3"/>
          <p:cNvSpPr>
            <a:spLocks noGrp="1"/>
          </p:cNvSpPr>
          <p:nvPr>
            <p:ph idx="4294967295"/>
          </p:nvPr>
        </p:nvSpPr>
        <p:spPr>
          <a:xfrm>
            <a:off x="457200" y="1143000"/>
            <a:ext cx="8229600" cy="4724400"/>
          </a:xfrm>
        </p:spPr>
        <p:txBody>
          <a:bodyPr>
            <a:normAutofit/>
          </a:bodyPr>
          <a:lstStyle/>
          <a:p>
            <a:pPr lvl="0">
              <a:buFont typeface="+mj-lt"/>
              <a:buAutoNum type="arabicPeriod"/>
            </a:pPr>
            <a:r>
              <a:rPr lang="en-US" sz="1800" dirty="0"/>
              <a:t>ISMP List of High-Alert Medications in Acute Care Settings. Institute for Safe Medication Practices (ISMP). </a:t>
            </a:r>
            <a:r>
              <a:rPr lang="en-US" sz="1800" u="sng" dirty="0">
                <a:hlinkClick r:id="rId2"/>
              </a:rPr>
              <a:t>https://www.ismp.org/tools/institutionalhighAlert.asp</a:t>
            </a:r>
            <a:r>
              <a:rPr lang="en-US" sz="1800" dirty="0"/>
              <a:t>. Accessed May 2, 2016.</a:t>
            </a:r>
          </a:p>
          <a:p>
            <a:pPr>
              <a:buFont typeface="+mj-lt"/>
              <a:buAutoNum type="arabicPeriod"/>
            </a:pPr>
            <a:r>
              <a:rPr lang="en-US" sz="1800" dirty="0"/>
              <a:t>Clark SL, Simpson KR, Knox GE, et al. Oxytocin: new perspectives on an old drug. Am J </a:t>
            </a:r>
            <a:r>
              <a:rPr lang="en-US" sz="1800" dirty="0" err="1"/>
              <a:t>Obstet</a:t>
            </a:r>
            <a:r>
              <a:rPr lang="en-US" sz="1800" dirty="0"/>
              <a:t> Gynecol. 2009 Jan;200(1):35 e1-6. PMID: 18667171.</a:t>
            </a:r>
          </a:p>
          <a:p>
            <a:pPr>
              <a:buFont typeface="+mj-lt"/>
              <a:buAutoNum type="arabicPeriod"/>
            </a:pPr>
            <a:r>
              <a:rPr lang="en-US" sz="1800" dirty="0"/>
              <a:t>Hayes EJ, Weinstein L. Improving patient safety and uniformity of care by a standardized regimen for the use of oxytocin. Am J </a:t>
            </a:r>
            <a:r>
              <a:rPr lang="en-US" sz="1800" dirty="0" err="1"/>
              <a:t>Obstet</a:t>
            </a:r>
            <a:r>
              <a:rPr lang="en-US" sz="1800" dirty="0"/>
              <a:t> Gynecol. 2008 Jun;198(6):622.e1-7. PMID: 18355786.</a:t>
            </a:r>
          </a:p>
          <a:p>
            <a:pPr lvl="0">
              <a:buFont typeface="+mj-lt"/>
              <a:buAutoNum type="arabicPeriod"/>
            </a:pPr>
            <a:r>
              <a:rPr lang="en-US" sz="1800" dirty="0" err="1"/>
              <a:t>Akinsipe</a:t>
            </a:r>
            <a:r>
              <a:rPr lang="en-US" sz="1800" dirty="0"/>
              <a:t> DC, Villalobos LE, Ridley RT. A systematic review of implementing an elective labor induction policy. J </a:t>
            </a:r>
            <a:r>
              <a:rPr lang="en-US" sz="1800" dirty="0" err="1"/>
              <a:t>Obstet</a:t>
            </a:r>
            <a:r>
              <a:rPr lang="en-US" sz="1800" dirty="0"/>
              <a:t> </a:t>
            </a:r>
            <a:r>
              <a:rPr lang="en-US" sz="1800" dirty="0" err="1"/>
              <a:t>Gynecol</a:t>
            </a:r>
            <a:r>
              <a:rPr lang="en-US" sz="1800" dirty="0"/>
              <a:t> Neonatal </a:t>
            </a:r>
            <a:r>
              <a:rPr lang="en-US" sz="1800" dirty="0" err="1"/>
              <a:t>Nurs</a:t>
            </a:r>
            <a:r>
              <a:rPr lang="en-US" sz="1800" dirty="0"/>
              <a:t>. 2012 Jan;41(1):5-16. PMID: 22834718.</a:t>
            </a:r>
          </a:p>
          <a:p>
            <a:pPr lvl="0">
              <a:buFont typeface="+mj-lt"/>
              <a:buAutoNum type="arabicPeriod"/>
            </a:pPr>
            <a:r>
              <a:rPr lang="en-US" sz="1800" dirty="0"/>
              <a:t>Clark SL, Miller DD, Belfort MA, et al. Neonatal and maternal outcomes associated with elective term delivery. Am J </a:t>
            </a:r>
            <a:r>
              <a:rPr lang="en-US" sz="1800" dirty="0" err="1"/>
              <a:t>Obstet</a:t>
            </a:r>
            <a:r>
              <a:rPr lang="en-US" sz="1800" dirty="0"/>
              <a:t> Gynecol. 2009 Feb;200(2):156.e1-4. </a:t>
            </a:r>
            <a:r>
              <a:rPr lang="en-US" sz="1800" dirty="0" err="1"/>
              <a:t>doi</a:t>
            </a:r>
            <a:r>
              <a:rPr lang="en-US" sz="1800" dirty="0"/>
              <a:t>: 10.1016/j.ajog.2008.08.068. </a:t>
            </a:r>
            <a:r>
              <a:rPr lang="en-US" sz="1800" dirty="0" err="1"/>
              <a:t>Epub</a:t>
            </a:r>
            <a:r>
              <a:rPr lang="en-US" sz="1800" dirty="0"/>
              <a:t> 2008 Dec 25. </a:t>
            </a:r>
            <a:r>
              <a:rPr lang="en-US" sz="1800" dirty="0" smtClean="0"/>
              <a:t>PMID</a:t>
            </a:r>
            <a:r>
              <a:rPr lang="en-US" sz="1800" dirty="0"/>
              <a:t>: 19110225.</a:t>
            </a:r>
            <a:endParaRPr lang="en-US" dirty="0"/>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33</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247678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p>
        </p:txBody>
      </p:sp>
      <p:sp>
        <p:nvSpPr>
          <p:cNvPr id="4" name="Content Placeholder 3"/>
          <p:cNvSpPr>
            <a:spLocks noGrp="1"/>
          </p:cNvSpPr>
          <p:nvPr>
            <p:ph idx="4294967295"/>
          </p:nvPr>
        </p:nvSpPr>
        <p:spPr>
          <a:xfrm>
            <a:off x="457200" y="1143000"/>
            <a:ext cx="8229600" cy="4724400"/>
          </a:xfrm>
        </p:spPr>
        <p:txBody>
          <a:bodyPr>
            <a:normAutofit lnSpcReduction="10000"/>
          </a:bodyPr>
          <a:lstStyle/>
          <a:p>
            <a:pPr marL="457200" lvl="0" indent="-457200">
              <a:buFont typeface="+mj-lt"/>
              <a:buAutoNum type="arabicPeriod" startAt="6"/>
            </a:pPr>
            <a:r>
              <a:rPr lang="en-US" sz="1800" dirty="0" err="1"/>
              <a:t>Bailit</a:t>
            </a:r>
            <a:r>
              <a:rPr lang="en-US" sz="1800" dirty="0"/>
              <a:t> JL, Gregory KD, Reddy UM, et al. Maternal and neonatal outcomes by labor onset type and gestational age. Am J </a:t>
            </a:r>
            <a:r>
              <a:rPr lang="en-US" sz="1800" dirty="0" err="1"/>
              <a:t>Obstet</a:t>
            </a:r>
            <a:r>
              <a:rPr lang="en-US" sz="1800" dirty="0"/>
              <a:t> Gynecol. 2010 Mar;202(3):245.e1-245.e12. </a:t>
            </a:r>
            <a:r>
              <a:rPr lang="en-US" sz="1800" dirty="0" err="1"/>
              <a:t>doi</a:t>
            </a:r>
            <a:r>
              <a:rPr lang="en-US" sz="1800" dirty="0"/>
              <a:t>: 10.1016/j.ajog.2010.01.051. PMID: 20207242.</a:t>
            </a:r>
          </a:p>
          <a:p>
            <a:pPr marL="457200" lvl="0" indent="-457200">
              <a:buFont typeface="+mj-lt"/>
              <a:buAutoNum type="arabicPeriod" startAt="6"/>
            </a:pPr>
            <a:r>
              <a:rPr lang="en-US" sz="1800" dirty="0" err="1"/>
              <a:t>Caughey</a:t>
            </a:r>
            <a:r>
              <a:rPr lang="en-US" sz="1800" dirty="0"/>
              <a:t> AB, </a:t>
            </a:r>
            <a:r>
              <a:rPr lang="en-US" sz="1800" dirty="0" err="1"/>
              <a:t>Sundaram</a:t>
            </a:r>
            <a:r>
              <a:rPr lang="en-US" sz="1800" dirty="0"/>
              <a:t> V, </a:t>
            </a:r>
            <a:r>
              <a:rPr lang="en-US" sz="1800" dirty="0" err="1"/>
              <a:t>Kaimal</a:t>
            </a:r>
            <a:r>
              <a:rPr lang="en-US" sz="1800" dirty="0"/>
              <a:t> AJ, et al. Maternal and neonatal outcomes of elective induction of labor. Evidence Report/Technology Assessment No. 176 (Prepared by the Stanford University-UCSF Evidenced-based Practice Center under contract No. 290-02-0017.) AHRQ Publication No. 09-E005. Rockville, MD: Agency for Healthcare Research and Quality. March 2009. </a:t>
            </a:r>
            <a:r>
              <a:rPr lang="en-US" sz="1800" u="sng" dirty="0">
                <a:hlinkClick r:id="rId2"/>
              </a:rPr>
              <a:t>http://www.ahrq.gov/research/findings/evidence-based-reports/eiltp.html</a:t>
            </a:r>
            <a:r>
              <a:rPr lang="en-US" sz="1800" dirty="0"/>
              <a:t>. Accessed May 2, 2016 .</a:t>
            </a:r>
          </a:p>
          <a:p>
            <a:pPr marL="457200" lvl="0" indent="-457200">
              <a:buFont typeface="+mj-lt"/>
              <a:buAutoNum type="arabicPeriod" startAt="6"/>
            </a:pPr>
            <a:r>
              <a:rPr lang="en-US" sz="1800" dirty="0" err="1"/>
              <a:t>Budden</a:t>
            </a:r>
            <a:r>
              <a:rPr lang="en-US" sz="1800" dirty="0"/>
              <a:t> A, Henry A, </a:t>
            </a:r>
            <a:r>
              <a:rPr lang="en-US" sz="1800" dirty="0" err="1"/>
              <a:t>Heatley</a:t>
            </a:r>
            <a:r>
              <a:rPr lang="en-US" sz="1800" dirty="0"/>
              <a:t> E. Oxytocin infusion regimens for induction of </a:t>
            </a:r>
            <a:r>
              <a:rPr lang="en-US" sz="1800" dirty="0" err="1"/>
              <a:t>labour</a:t>
            </a:r>
            <a:r>
              <a:rPr lang="en-US" sz="1800" dirty="0"/>
              <a:t>. Cochrane Database </a:t>
            </a:r>
            <a:r>
              <a:rPr lang="en-US" sz="1800" dirty="0" err="1"/>
              <a:t>Syst</a:t>
            </a:r>
            <a:r>
              <a:rPr lang="en-US" sz="1800" dirty="0"/>
              <a:t> Rev 2012;3:CD009701. DOI: 10.1002/14651858. CD009701. PMID: 25300173.</a:t>
            </a:r>
          </a:p>
          <a:p>
            <a:pPr marL="457200" lvl="0" indent="-457200">
              <a:buFont typeface="+mj-lt"/>
              <a:buAutoNum type="arabicPeriod" startAt="6"/>
            </a:pPr>
            <a:r>
              <a:rPr lang="en-US" sz="1800" dirty="0"/>
              <a:t>Kenyon S, </a:t>
            </a:r>
            <a:r>
              <a:rPr lang="en-US" sz="1800" dirty="0" err="1"/>
              <a:t>Tokumasu</a:t>
            </a:r>
            <a:r>
              <a:rPr lang="en-US" sz="1800" dirty="0"/>
              <a:t> H, </a:t>
            </a:r>
            <a:r>
              <a:rPr lang="en-US" sz="1800" dirty="0" err="1"/>
              <a:t>Dowswell</a:t>
            </a:r>
            <a:r>
              <a:rPr lang="en-US" sz="1800" dirty="0"/>
              <a:t> T, et al. High-dose versus low-dose oxytocin for augmentation of delayed </a:t>
            </a:r>
            <a:r>
              <a:rPr lang="en-US" sz="1800" dirty="0" err="1"/>
              <a:t>labour</a:t>
            </a:r>
            <a:r>
              <a:rPr lang="en-US" sz="1800" dirty="0"/>
              <a:t>. Cochrane Database </a:t>
            </a:r>
            <a:r>
              <a:rPr lang="en-US" sz="1800" dirty="0" err="1"/>
              <a:t>Syst</a:t>
            </a:r>
            <a:r>
              <a:rPr lang="en-US" sz="1800" dirty="0"/>
              <a:t> Rev. 2013 Jul 13;7:CD007201. </a:t>
            </a:r>
            <a:r>
              <a:rPr lang="en-US" sz="1800" dirty="0" err="1"/>
              <a:t>doi</a:t>
            </a:r>
            <a:r>
              <a:rPr lang="en-US" sz="1800" dirty="0"/>
              <a:t>: 10.1002/14651858.CD007201.pub3. Review. PMID: 23853046.</a:t>
            </a:r>
            <a:endParaRPr lang="en-US" dirty="0"/>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34</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2549310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t>References</a:t>
            </a:r>
          </a:p>
        </p:txBody>
      </p:sp>
      <p:sp>
        <p:nvSpPr>
          <p:cNvPr id="4" name="Content Placeholder 3"/>
          <p:cNvSpPr>
            <a:spLocks noGrp="1"/>
          </p:cNvSpPr>
          <p:nvPr>
            <p:ph idx="4294967295"/>
          </p:nvPr>
        </p:nvSpPr>
        <p:spPr>
          <a:xfrm>
            <a:off x="457200" y="1143000"/>
            <a:ext cx="8229600" cy="4724400"/>
          </a:xfrm>
        </p:spPr>
        <p:txBody>
          <a:bodyPr>
            <a:normAutofit fontScale="92500"/>
          </a:bodyPr>
          <a:lstStyle/>
          <a:p>
            <a:pPr marL="457200" lvl="0" indent="-457200">
              <a:buFont typeface="+mj-lt"/>
              <a:buAutoNum type="arabicPeriod" startAt="10"/>
            </a:pPr>
            <a:r>
              <a:rPr lang="en-US" sz="1900" dirty="0"/>
              <a:t>ACOG Committee on Practice Bulletins -- Obstetrics. ACOG Practice Bulletin No.107: Induction of labor. </a:t>
            </a:r>
            <a:r>
              <a:rPr lang="en-US" sz="1900" dirty="0" err="1"/>
              <a:t>Obstet</a:t>
            </a:r>
            <a:r>
              <a:rPr lang="en-US" sz="1900" dirty="0"/>
              <a:t> Gynecol. 2009 Aug, reaffirmed 2015;114(2 Pt 1):386-97. doi:10.1097/AOG.0b013e3181b48ef5. Review. PMID: 19623003.</a:t>
            </a:r>
          </a:p>
          <a:p>
            <a:pPr marL="457200" indent="-457200">
              <a:buFont typeface="+mj-lt"/>
              <a:buAutoNum type="arabicPeriod" startAt="10"/>
            </a:pPr>
            <a:r>
              <a:rPr lang="en-US" sz="1900" dirty="0"/>
              <a:t>Clark S, Belfort M, </a:t>
            </a:r>
            <a:r>
              <a:rPr lang="en-US" sz="1900" dirty="0" err="1"/>
              <a:t>Saade</a:t>
            </a:r>
            <a:r>
              <a:rPr lang="en-US" sz="1900" dirty="0"/>
              <a:t> G, et al. Implementation of a conservative checklist-based protocol for oxytocin administration: maternal and newborn outcomes.</a:t>
            </a:r>
            <a:r>
              <a:rPr lang="en-US" sz="1900" i="1" dirty="0"/>
              <a:t> </a:t>
            </a:r>
            <a:r>
              <a:rPr lang="en-US" sz="1900" dirty="0"/>
              <a:t>Am J </a:t>
            </a:r>
            <a:r>
              <a:rPr lang="en-US" sz="1900" dirty="0" err="1"/>
              <a:t>Obstet</a:t>
            </a:r>
            <a:r>
              <a:rPr lang="en-US" sz="1900" dirty="0"/>
              <a:t> Gynecol</a:t>
            </a:r>
            <a:r>
              <a:rPr lang="en-US" sz="1900" i="1" dirty="0"/>
              <a:t>.</a:t>
            </a:r>
            <a:r>
              <a:rPr lang="en-US" sz="1900" dirty="0"/>
              <a:t> 2007;197:480.e1-480.e5. PMID: 17980181.</a:t>
            </a:r>
          </a:p>
          <a:p>
            <a:pPr marL="457200" lvl="0" indent="-457200">
              <a:buFont typeface="+mj-lt"/>
              <a:buAutoNum type="arabicPeriod" startAt="10"/>
            </a:pPr>
            <a:r>
              <a:rPr lang="en-US" sz="1900" dirty="0"/>
              <a:t>Institute of Medicine (US) Committee on Quality of Health Care in America; Kohn LT, Corrigan JM, Donaldson MS, eds. To Err Is Human: Building a Safer Health System. Washington (DC): National Academies Press (US); 2000. PMID: 25077248.</a:t>
            </a:r>
          </a:p>
          <a:p>
            <a:pPr marL="457200" lvl="0" indent="-457200">
              <a:buFont typeface="+mj-lt"/>
              <a:buAutoNum type="arabicPeriod" startAt="10"/>
            </a:pPr>
            <a:r>
              <a:rPr lang="en-US" sz="1900" dirty="0"/>
              <a:t>Failure to Set a Volume Limit for a Magnesium Bolus Dose Leads to Harm. Acute Care ISMP Medication Safety Alert. June 3, 2010. </a:t>
            </a:r>
            <a:r>
              <a:rPr lang="en-US" sz="2000" u="sng" dirty="0">
                <a:hlinkClick r:id="rId2"/>
              </a:rPr>
              <a:t>http://www.ismp.org/Newsletters/acutecare/articles/20100603.asp</a:t>
            </a:r>
            <a:r>
              <a:rPr lang="en-US" sz="1900" dirty="0"/>
              <a:t>. Accessed May 2, 2016.</a:t>
            </a:r>
          </a:p>
          <a:p>
            <a:pPr marL="457200" lvl="0" indent="-457200">
              <a:buFont typeface="+mj-lt"/>
              <a:buAutoNum type="arabicPeriod" startAt="10"/>
            </a:pPr>
            <a:r>
              <a:rPr lang="en-US" sz="1900" dirty="0"/>
              <a:t>Simpson KR, Knox GE. Obstetrical accidents involving intravenous magnesium sulfate: recommendations to promote patient safety. MCN Am J </a:t>
            </a:r>
            <a:r>
              <a:rPr lang="en-US" sz="1900" dirty="0" err="1"/>
              <a:t>Matern</a:t>
            </a:r>
            <a:r>
              <a:rPr lang="en-US" sz="1900" dirty="0"/>
              <a:t> Child </a:t>
            </a:r>
            <a:r>
              <a:rPr lang="en-US" sz="1900" dirty="0" err="1"/>
              <a:t>Nurs</a:t>
            </a:r>
            <a:r>
              <a:rPr lang="en-US" sz="1900" dirty="0"/>
              <a:t>. 2004 May-Jun;29(3):161-9; quiz 170-1. PMID: 15123972.</a:t>
            </a:r>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35</a:t>
            </a:fld>
            <a:endParaRPr lang="en-US"/>
          </a:p>
        </p:txBody>
      </p:sp>
      <p:sp>
        <p:nvSpPr>
          <p:cNvPr id="2" name="Date Placeholder 1"/>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552621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Disclaimer</a:t>
            </a:r>
          </a:p>
        </p:txBody>
      </p:sp>
      <p:sp>
        <p:nvSpPr>
          <p:cNvPr id="4" name="Content Placeholder 3"/>
          <p:cNvSpPr>
            <a:spLocks noGrp="1"/>
          </p:cNvSpPr>
          <p:nvPr>
            <p:ph idx="4294967295"/>
          </p:nvPr>
        </p:nvSpPr>
        <p:spPr>
          <a:xfrm>
            <a:off x="457200" y="1143000"/>
            <a:ext cx="8229600" cy="4724400"/>
          </a:xfrm>
        </p:spPr>
        <p:txBody>
          <a:bodyPr>
            <a:noAutofit/>
          </a:bodyPr>
          <a:lstStyle/>
          <a:p>
            <a:pPr marL="0" indent="0">
              <a:buNone/>
            </a:pPr>
            <a:r>
              <a:rPr lang="en-US" sz="1800" dirty="0"/>
              <a:t>Every effort was made to ensure the accuracy and completeness of this resource. However, the U.S. Department of Health and Human Services makes no warranties regarding errors or omissions and assumes no responsibility or liability for loss or damage resulting from the use of information contained within. </a:t>
            </a:r>
          </a:p>
          <a:p>
            <a:pPr marL="0" indent="0">
              <a:spcBef>
                <a:spcPts val="1200"/>
              </a:spcBef>
              <a:buNone/>
            </a:pPr>
            <a:r>
              <a:rPr lang="en-US" sz="1800" dirty="0"/>
              <a:t>The U.S. Department of Health and Human Services cannot endorse, or appear to endorse derivate or excerpted materials, and it cannot be held liable for the content or use of adapted resources. Any adaptations of this resource must include a disclaimer to this effect. </a:t>
            </a:r>
          </a:p>
          <a:p>
            <a:pPr marL="0" indent="0">
              <a:spcBef>
                <a:spcPts val="1200"/>
              </a:spcBef>
              <a:buNone/>
            </a:pPr>
            <a:r>
              <a:rPr lang="en-US" sz="1800" dirty="0"/>
              <a:t>Reference to any specific commercial products, process, service, manufacturer, company, or trademark does not constitute endorsement or recommendation by the U.S. Government, </a:t>
            </a:r>
            <a:r>
              <a:rPr lang="en-US" sz="1800" dirty="0" err="1"/>
              <a:t>HHS</a:t>
            </a:r>
            <a:r>
              <a:rPr lang="en-US" sz="1800" dirty="0"/>
              <a:t>, or </a:t>
            </a:r>
            <a:r>
              <a:rPr lang="en-US" sz="1800" dirty="0" err="1"/>
              <a:t>AHRQ</a:t>
            </a:r>
            <a:r>
              <a:rPr lang="en-US" sz="1800" dirty="0"/>
              <a:t> of the linked Web resources or the information, products, or services contained therein. The Agency does not exercise any control over the content on these sites. </a:t>
            </a:r>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36</a:t>
            </a:fld>
            <a:endParaRPr lang="en-US" dirty="0"/>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473740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High-Alert Medications</a:t>
            </a:r>
            <a:r>
              <a:rPr lang="en-US" baseline="30000" dirty="0"/>
              <a:t>1</a:t>
            </a:r>
          </a:p>
        </p:txBody>
      </p:sp>
      <p:sp>
        <p:nvSpPr>
          <p:cNvPr id="4" name="Content Placeholder 3"/>
          <p:cNvSpPr>
            <a:spLocks noGrp="1"/>
          </p:cNvSpPr>
          <p:nvPr>
            <p:ph idx="1"/>
          </p:nvPr>
        </p:nvSpPr>
        <p:spPr>
          <a:xfrm>
            <a:off x="457200" y="884237"/>
            <a:ext cx="8229600" cy="5364163"/>
          </a:xfrm>
        </p:spPr>
        <p:txBody>
          <a:bodyPr>
            <a:normAutofit fontScale="77500" lnSpcReduction="20000"/>
          </a:bodyPr>
          <a:lstStyle/>
          <a:p>
            <a:r>
              <a:rPr lang="en-US" sz="3400" dirty="0"/>
              <a:t>High-alert medications are “drugs that bear a heightened risk of causing significant patient harm when they are used in error.” </a:t>
            </a:r>
          </a:p>
          <a:p>
            <a:r>
              <a:rPr lang="en-US" sz="3400" dirty="0"/>
              <a:t>Although mistakes are not necessarily more common with these drugs, the consequences of errors are more serious for patients.</a:t>
            </a:r>
          </a:p>
          <a:p>
            <a:r>
              <a:rPr lang="en-US" sz="3400" dirty="0"/>
              <a:t>These medications require special safeguards to reduce the risk of errors, such as the following:</a:t>
            </a:r>
          </a:p>
          <a:p>
            <a:pPr lvl="1"/>
            <a:r>
              <a:rPr lang="en-US" dirty="0"/>
              <a:t>Improving access to information about these drugs</a:t>
            </a:r>
          </a:p>
          <a:p>
            <a:pPr lvl="1"/>
            <a:r>
              <a:rPr lang="en-US" dirty="0"/>
              <a:t>Limiting access</a:t>
            </a:r>
          </a:p>
          <a:p>
            <a:pPr lvl="1"/>
            <a:r>
              <a:rPr lang="en-US" dirty="0"/>
              <a:t>Using auxiliary labels and automated alerts</a:t>
            </a:r>
          </a:p>
          <a:p>
            <a:pPr lvl="1"/>
            <a:r>
              <a:rPr lang="en-US" dirty="0"/>
              <a:t>Standardizing the ordering, storage, preparation, and administration </a:t>
            </a:r>
          </a:p>
          <a:p>
            <a:pPr lvl="1"/>
            <a:r>
              <a:rPr lang="en-US" dirty="0"/>
              <a:t>Employing redundancies such as automated or independent double checks when necessary</a:t>
            </a:r>
            <a:endParaRPr lang="en-US" i="1" dirty="0"/>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4</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501755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Safe Medication Administration Tools</a:t>
            </a:r>
          </a:p>
        </p:txBody>
      </p:sp>
      <p:sp>
        <p:nvSpPr>
          <p:cNvPr id="4" name="Content Placeholder 3"/>
          <p:cNvSpPr>
            <a:spLocks noGrp="1"/>
          </p:cNvSpPr>
          <p:nvPr>
            <p:ph idx="1"/>
          </p:nvPr>
        </p:nvSpPr>
        <p:spPr>
          <a:xfrm>
            <a:off x="457200" y="884237"/>
            <a:ext cx="8229600" cy="5364163"/>
          </a:xfrm>
        </p:spPr>
        <p:txBody>
          <a:bodyPr>
            <a:normAutofit/>
          </a:bodyPr>
          <a:lstStyle/>
          <a:p>
            <a:r>
              <a:rPr lang="en-US" dirty="0"/>
              <a:t>Purpose</a:t>
            </a:r>
          </a:p>
          <a:p>
            <a:r>
              <a:rPr lang="en-US" dirty="0"/>
              <a:t>Who should use</a:t>
            </a:r>
          </a:p>
          <a:p>
            <a:r>
              <a:rPr lang="en-US" dirty="0"/>
              <a:t>How to use</a:t>
            </a:r>
          </a:p>
          <a:p>
            <a:r>
              <a:rPr lang="en-US" dirty="0"/>
              <a:t>Key safety elements</a:t>
            </a:r>
          </a:p>
          <a:p>
            <a:pPr>
              <a:spcAft>
                <a:spcPts val="1200"/>
              </a:spcAft>
            </a:pPr>
            <a:r>
              <a:rPr lang="en-US" dirty="0"/>
              <a:t>Sample procedure</a:t>
            </a:r>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5</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347688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Autofit/>
          </a:bodyPr>
          <a:lstStyle/>
          <a:p>
            <a:pPr>
              <a:lnSpc>
                <a:spcPts val="2800"/>
              </a:lnSpc>
            </a:pPr>
            <a:r>
              <a:rPr lang="en-US" sz="3200" dirty="0"/>
              <a:t>SPPC Key Perinatal Safety Elements for </a:t>
            </a:r>
            <a:br>
              <a:rPr lang="en-US" sz="3200" dirty="0"/>
            </a:br>
            <a:r>
              <a:rPr lang="en-US" sz="3200" dirty="0"/>
              <a:t>Safe Medication Administration</a:t>
            </a:r>
          </a:p>
        </p:txBody>
      </p:sp>
      <p:sp>
        <p:nvSpPr>
          <p:cNvPr id="4" name="Content Placeholder 3"/>
          <p:cNvSpPr>
            <a:spLocks noGrp="1"/>
          </p:cNvSpPr>
          <p:nvPr>
            <p:ph idx="1"/>
          </p:nvPr>
        </p:nvSpPr>
        <p:spPr>
          <a:xfrm>
            <a:off x="457200" y="884237"/>
            <a:ext cx="8229600" cy="5364163"/>
          </a:xfrm>
        </p:spPr>
        <p:txBody>
          <a:bodyPr>
            <a:normAutofit/>
          </a:bodyPr>
          <a:lstStyle/>
          <a:p>
            <a:pPr>
              <a:spcAft>
                <a:spcPts val="600"/>
              </a:spcAft>
            </a:pPr>
            <a:r>
              <a:rPr lang="en-US" sz="3000" dirty="0"/>
              <a:t>Standardize When Possible (CUSP Science of Safety)</a:t>
            </a:r>
          </a:p>
          <a:p>
            <a:pPr>
              <a:spcAft>
                <a:spcPts val="600"/>
              </a:spcAft>
            </a:pPr>
            <a:r>
              <a:rPr lang="en-US" sz="3000" dirty="0"/>
              <a:t>Create Independent Checks (CUSP Science of Safety)</a:t>
            </a:r>
          </a:p>
          <a:p>
            <a:pPr>
              <a:spcAft>
                <a:spcPts val="600"/>
              </a:spcAft>
            </a:pPr>
            <a:r>
              <a:rPr lang="en-US" sz="3000" dirty="0"/>
              <a:t>Simulation (SPPC Pillar)</a:t>
            </a:r>
          </a:p>
          <a:p>
            <a:pPr>
              <a:spcAft>
                <a:spcPts val="600"/>
              </a:spcAft>
            </a:pPr>
            <a:r>
              <a:rPr lang="en-US" sz="3000" dirty="0"/>
              <a:t>Learn From Defects (CUSP Module)</a:t>
            </a:r>
          </a:p>
          <a:p>
            <a:pPr>
              <a:spcAft>
                <a:spcPts val="600"/>
              </a:spcAft>
            </a:pPr>
            <a:r>
              <a:rPr lang="en-US" sz="3000" dirty="0"/>
              <a:t>Teamwork Training (</a:t>
            </a:r>
            <a:r>
              <a:rPr lang="en-US" sz="3000" dirty="0" err="1"/>
              <a:t>TeamSTEPPS</a:t>
            </a:r>
            <a:r>
              <a:rPr lang="en-US" sz="3000" baseline="30000" dirty="0"/>
              <a:t>®</a:t>
            </a:r>
            <a:r>
              <a:rPr lang="en-US" sz="3000" dirty="0"/>
              <a:t>) </a:t>
            </a:r>
          </a:p>
          <a:p>
            <a:r>
              <a:rPr lang="en-US" sz="3000" dirty="0"/>
              <a:t>Patient and Family Engagement (CUSP Module)</a:t>
            </a:r>
            <a:endParaRPr lang="en-US" dirty="0"/>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6</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201981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a:solidFill>
                  <a:srgbClr val="0098AA"/>
                </a:solidFill>
              </a:rPr>
              <a:t>Oxytocin</a:t>
            </a:r>
          </a:p>
        </p:txBody>
      </p:sp>
      <p:sp>
        <p:nvSpPr>
          <p:cNvPr id="5" name="Date Placeholder 2"/>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8" name="Slide Number Placeholder 4"/>
          <p:cNvSpPr>
            <a:spLocks noGrp="1"/>
          </p:cNvSpPr>
          <p:nvPr>
            <p:ph type="sldNum" sz="quarter" idx="12"/>
          </p:nvPr>
        </p:nvSpPr>
        <p:spPr>
          <a:xfrm>
            <a:off x="6553200" y="6492875"/>
            <a:ext cx="2133600" cy="365125"/>
          </a:xfrm>
        </p:spPr>
        <p:txBody>
          <a:bodyPr/>
          <a:lstStyle/>
          <a:p>
            <a:r>
              <a:rPr lang="en-US" dirty="0"/>
              <a:t>7</a:t>
            </a:r>
          </a:p>
        </p:txBody>
      </p:sp>
      <p:sp>
        <p:nvSpPr>
          <p:cNvPr id="6" name="Footer Placeholder 2"/>
          <p:cNvSpPr txBox="1">
            <a:spLocks/>
          </p:cNvSpPr>
          <p:nvPr/>
        </p:nvSpPr>
        <p:spPr>
          <a:xfrm>
            <a:off x="6293285" y="6524625"/>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1200"/>
              </a:lnSpc>
            </a:pPr>
            <a:r>
              <a:rPr lang="en-US" sz="1100" dirty="0">
                <a:solidFill>
                  <a:schemeClr val="bg1"/>
                </a:solidFill>
              </a:rPr>
              <a:t>Safe Med. Admin.</a:t>
            </a:r>
          </a:p>
        </p:txBody>
      </p:sp>
    </p:spTree>
    <p:extLst>
      <p:ext uri="{BB962C8B-B14F-4D97-AF65-F5344CB8AC3E}">
        <p14:creationId xmlns:p14="http://schemas.microsoft.com/office/powerpoint/2010/main" val="3082164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400" dirty="0"/>
              <a:t>Rationale for Safe Medication Administration Tool</a:t>
            </a:r>
          </a:p>
        </p:txBody>
      </p:sp>
      <p:sp>
        <p:nvSpPr>
          <p:cNvPr id="4" name="Content Placeholder 3"/>
          <p:cNvSpPr>
            <a:spLocks noGrp="1"/>
          </p:cNvSpPr>
          <p:nvPr>
            <p:ph idx="1"/>
          </p:nvPr>
        </p:nvSpPr>
        <p:spPr>
          <a:xfrm>
            <a:off x="457200" y="884237"/>
            <a:ext cx="8229600" cy="5364163"/>
          </a:xfrm>
        </p:spPr>
        <p:txBody>
          <a:bodyPr>
            <a:normAutofit/>
          </a:bodyPr>
          <a:lstStyle/>
          <a:p>
            <a:r>
              <a:rPr lang="en-US" sz="2600" dirty="0"/>
              <a:t>Oxytocin is a high-alert medication.</a:t>
            </a:r>
          </a:p>
          <a:p>
            <a:r>
              <a:rPr lang="en-US" sz="2600" dirty="0"/>
              <a:t>Oxytocin is commonly used on L&amp;D units, but administration procedures vary greatly due to lack of standardization, local culture, and individual provider training and preferences.</a:t>
            </a:r>
          </a:p>
          <a:p>
            <a:r>
              <a:rPr lang="en-US" sz="2600" dirty="0"/>
              <a:t>Inappropriate use of oxytocin is one of the top areas of preventable perinatal harm.</a:t>
            </a:r>
            <a:r>
              <a:rPr lang="en-US" sz="2600" baseline="30000" dirty="0"/>
              <a:t>2,3</a:t>
            </a:r>
          </a:p>
          <a:p>
            <a:pPr lvl="1"/>
            <a:r>
              <a:rPr lang="en-US" sz="2400" dirty="0"/>
              <a:t>Types of inappropriate use</a:t>
            </a:r>
          </a:p>
          <a:p>
            <a:pPr lvl="2"/>
            <a:r>
              <a:rPr lang="en-US" sz="2200" dirty="0"/>
              <a:t>Use of oxytocin when contraindicated (i.e., elective inductions prior to 39 completed weeks)</a:t>
            </a:r>
          </a:p>
          <a:p>
            <a:pPr lvl="2"/>
            <a:r>
              <a:rPr lang="en-US" sz="2200" dirty="0"/>
              <a:t>Errors and slips in medication administration, fetal and maternal monitoring, and delays in responding to oxytocin-induced complications (e.g., uterine </a:t>
            </a:r>
            <a:r>
              <a:rPr lang="en-US" sz="2200" dirty="0" err="1"/>
              <a:t>tachysystole</a:t>
            </a:r>
            <a:r>
              <a:rPr lang="en-US" sz="2200" dirty="0"/>
              <a:t>)</a:t>
            </a:r>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8</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978114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pPr lvl="1" algn="ctr" rtl="0">
              <a:spcBef>
                <a:spcPct val="0"/>
              </a:spcBef>
            </a:pPr>
            <a:r>
              <a:rPr lang="en-US" sz="3400" dirty="0">
                <a:solidFill>
                  <a:schemeClr val="bg1"/>
                </a:solidFill>
                <a:latin typeface="+mj-lt"/>
              </a:rPr>
              <a:t>Key Safety Elements: </a:t>
            </a:r>
            <a:r>
              <a:rPr lang="en-US" sz="3400" u="sng" dirty="0">
                <a:solidFill>
                  <a:schemeClr val="bg1"/>
                </a:solidFill>
                <a:latin typeface="+mj-lt"/>
              </a:rPr>
              <a:t>Standardize When Possible</a:t>
            </a:r>
            <a:endParaRPr lang="en-US" sz="3400" baseline="30000" dirty="0">
              <a:solidFill>
                <a:schemeClr val="bg1"/>
              </a:solidFill>
              <a:latin typeface="+mj-lt"/>
            </a:endParaRPr>
          </a:p>
        </p:txBody>
      </p:sp>
      <p:sp>
        <p:nvSpPr>
          <p:cNvPr id="4" name="Content Placeholder 3"/>
          <p:cNvSpPr>
            <a:spLocks noGrp="1"/>
          </p:cNvSpPr>
          <p:nvPr>
            <p:ph idx="1"/>
          </p:nvPr>
        </p:nvSpPr>
        <p:spPr>
          <a:xfrm>
            <a:off x="457200" y="960437"/>
            <a:ext cx="8229600" cy="5364163"/>
          </a:xfrm>
        </p:spPr>
        <p:txBody>
          <a:bodyPr>
            <a:normAutofit fontScale="92500"/>
          </a:bodyPr>
          <a:lstStyle/>
          <a:p>
            <a:pPr marL="457200" lvl="1" indent="-457200">
              <a:lnSpc>
                <a:spcPts val="3000"/>
              </a:lnSpc>
              <a:buSzPct val="100000"/>
              <a:buFont typeface="Arial" panose="020B0604020202020204" pitchFamily="34" charset="0"/>
              <a:buChar char="•"/>
            </a:pPr>
            <a:r>
              <a:rPr lang="en-US" dirty="0"/>
              <a:t>Standard criteria established for oxytocin use</a:t>
            </a:r>
            <a:r>
              <a:rPr lang="en-US" baseline="30000" dirty="0"/>
              <a:t>4,5,6,7</a:t>
            </a:r>
          </a:p>
          <a:p>
            <a:pPr marL="457200" lvl="1" indent="-457200">
              <a:lnSpc>
                <a:spcPts val="3000"/>
              </a:lnSpc>
              <a:buSzPct val="100000"/>
              <a:buFont typeface="Arial" panose="020B0604020202020204" pitchFamily="34" charset="0"/>
              <a:buChar char="•"/>
            </a:pPr>
            <a:r>
              <a:rPr lang="en-US" dirty="0"/>
              <a:t>Use of a uniform mixed preparation </a:t>
            </a:r>
            <a:r>
              <a:rPr lang="en-US" dirty="0" err="1"/>
              <a:t>unitwide</a:t>
            </a:r>
            <a:r>
              <a:rPr lang="en-US" dirty="0"/>
              <a:t> for all patients to reduce variability and risk for error </a:t>
            </a:r>
          </a:p>
          <a:p>
            <a:pPr marL="457200" lvl="1" indent="-457200">
              <a:lnSpc>
                <a:spcPts val="3000"/>
              </a:lnSpc>
              <a:buSzPct val="100000"/>
              <a:buFont typeface="Arial" panose="020B0604020202020204" pitchFamily="34" charset="0"/>
              <a:buChar char="•"/>
            </a:pPr>
            <a:r>
              <a:rPr lang="en-US" dirty="0"/>
              <a:t>Use of a standard dosing protocol, and limiting to no more than two protocols (low-dose, high-dose)</a:t>
            </a:r>
            <a:r>
              <a:rPr lang="en-US" baseline="30000" dirty="0"/>
              <a:t>2,8,9,10,11</a:t>
            </a:r>
            <a:endParaRPr lang="en-US" dirty="0"/>
          </a:p>
          <a:p>
            <a:pPr marL="457200" lvl="1" indent="-457200">
              <a:lnSpc>
                <a:spcPts val="3000"/>
              </a:lnSpc>
              <a:buSzPct val="100000"/>
              <a:buFont typeface="Arial" panose="020B0604020202020204" pitchFamily="34" charset="0"/>
              <a:buChar char="•"/>
            </a:pPr>
            <a:r>
              <a:rPr lang="en-US" dirty="0"/>
              <a:t>Use of a calibrated infusion pump</a:t>
            </a:r>
          </a:p>
          <a:p>
            <a:pPr marL="457200" lvl="1" indent="-457200">
              <a:lnSpc>
                <a:spcPts val="3000"/>
              </a:lnSpc>
              <a:buSzPct val="100000"/>
              <a:buFont typeface="Arial" panose="020B0604020202020204" pitchFamily="34" charset="0"/>
              <a:buChar char="•"/>
            </a:pPr>
            <a:r>
              <a:rPr lang="en-US" dirty="0"/>
              <a:t>Uniform parameters for maternal and fetal monitoring and provider notification prior to initiation of oxytocin and during infusion</a:t>
            </a:r>
          </a:p>
          <a:p>
            <a:pPr marL="457200" lvl="1" indent="-457200">
              <a:lnSpc>
                <a:spcPts val="3000"/>
              </a:lnSpc>
              <a:buSzPct val="100000"/>
              <a:buFont typeface="Arial" panose="020B0604020202020204" pitchFamily="34" charset="0"/>
              <a:buChar char="•"/>
            </a:pPr>
            <a:r>
              <a:rPr lang="en-US" dirty="0"/>
              <a:t>Use of standard NICHD* nomenclature to document and communicate electronic fetal monitoring findings</a:t>
            </a:r>
          </a:p>
        </p:txBody>
      </p:sp>
      <p:sp>
        <p:nvSpPr>
          <p:cNvPr id="6" name="TextBox 5"/>
          <p:cNvSpPr txBox="1"/>
          <p:nvPr/>
        </p:nvSpPr>
        <p:spPr>
          <a:xfrm>
            <a:off x="691487" y="5955268"/>
            <a:ext cx="7391400" cy="369332"/>
          </a:xfrm>
          <a:prstGeom prst="rect">
            <a:avLst/>
          </a:prstGeom>
          <a:noFill/>
        </p:spPr>
        <p:txBody>
          <a:bodyPr wrap="square" rtlCol="0">
            <a:spAutoFit/>
          </a:bodyPr>
          <a:lstStyle/>
          <a:p>
            <a:r>
              <a:rPr lang="en-US" dirty="0"/>
              <a:t>* NICHD=National Institute for Child Health and Human Development</a:t>
            </a:r>
          </a:p>
        </p:txBody>
      </p:sp>
      <p:sp>
        <p:nvSpPr>
          <p:cNvPr id="9"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9</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140473820"/>
      </p:ext>
    </p:extLst>
  </p:cSld>
  <p:clrMapOvr>
    <a:masterClrMapping/>
  </p:clrMapOvr>
</p:sld>
</file>

<file path=ppt/theme/theme1.xml><?xml version="1.0" encoding="utf-8"?>
<a:theme xmlns:a="http://schemas.openxmlformats.org/drawingml/2006/main" name="CUSP-Pag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P-Pag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11272</TotalTime>
  <Words>2749</Words>
  <Application>Microsoft Office PowerPoint</Application>
  <PresentationFormat>On-screen Show (4:3)</PresentationFormat>
  <Paragraphs>290</Paragraphs>
  <Slides>36</Slides>
  <Notes>30</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CUSP-Page1</vt:lpstr>
      <vt:lpstr>CUSP-Page2+</vt:lpstr>
      <vt:lpstr>Safe Medication Administration</vt:lpstr>
      <vt:lpstr>Learning Objectives</vt:lpstr>
      <vt:lpstr>Safe Administration of Medications in L&amp;D</vt:lpstr>
      <vt:lpstr>High-Alert Medications1</vt:lpstr>
      <vt:lpstr>Safe Medication Administration Tools</vt:lpstr>
      <vt:lpstr>SPPC Key Perinatal Safety Elements for  Safe Medication Administration</vt:lpstr>
      <vt:lpstr>Oxytocin</vt:lpstr>
      <vt:lpstr>Rationale for Safe Medication Administration Tool</vt:lpstr>
      <vt:lpstr>Key Safety Elements: Standardize When Possible</vt:lpstr>
      <vt:lpstr>Key Safety Elements: Create Independent Checks</vt:lpstr>
      <vt:lpstr>Key Safety Elements: Learn From Defects</vt:lpstr>
      <vt:lpstr>Key Safety Elements: Simulation</vt:lpstr>
      <vt:lpstr>Key Safety Elements: Teamwork Training </vt:lpstr>
      <vt:lpstr>Key Safety Elements: Teamwork Training </vt:lpstr>
      <vt:lpstr>Key Safety Elements: Teamwork Training </vt:lpstr>
      <vt:lpstr>Key Safety Elements: Patient and Family Engagement</vt:lpstr>
      <vt:lpstr>Tool: Safe Oxytocin Administration</vt:lpstr>
      <vt:lpstr>Magnesium Sulfate</vt:lpstr>
      <vt:lpstr>Rationale for Safe Medication Administration Tool</vt:lpstr>
      <vt:lpstr>Key Safety Elements: Standardize When Possible</vt:lpstr>
      <vt:lpstr>Key Safety Elements: Standardize When Possible</vt:lpstr>
      <vt:lpstr>Key Safety Elements: Create Independent Checks</vt:lpstr>
      <vt:lpstr>Key Safety Elements: Create Independent Checks</vt:lpstr>
      <vt:lpstr>Key Safety Elements: Learn From Defects</vt:lpstr>
      <vt:lpstr>Key Safety Elements: Simulation</vt:lpstr>
      <vt:lpstr>Key Safety Elements: Teamwork Training</vt:lpstr>
      <vt:lpstr>Key Safety Elements: Patient and Family Engagement</vt:lpstr>
      <vt:lpstr>Tool: Safe Magnesium Sulfate Administration</vt:lpstr>
      <vt:lpstr>Customizing the Key Elements</vt:lpstr>
      <vt:lpstr>Unit Next Steps</vt:lpstr>
      <vt:lpstr>Unit Next Steps</vt:lpstr>
      <vt:lpstr>Tips for Implementation Success</vt:lpstr>
      <vt:lpstr>References</vt:lpstr>
      <vt:lpstr>References</vt:lpstr>
      <vt:lpstr>References</vt:lpstr>
      <vt:lpstr>Disclaimer</vt:lpstr>
    </vt:vector>
  </TitlesOfParts>
  <Company>RTI International under contract to AHRQ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Safety Program for Perinatal Care: Safe Medication Administration</dc:title>
  <dc:subject>Safe Medication Administration: Magnesium Sulfate</dc:subject>
  <dc:creator>Katy O'Shea</dc:creator>
  <cp:keywords>Safety Program for Perinatal Care, Safe Medication Administration, labor and delivery, oxytocin, magnesium sulfate</cp:keywords>
  <cp:lastModifiedBy>Chris Heidenrich OCKT</cp:lastModifiedBy>
  <cp:revision>430</cp:revision>
  <cp:lastPrinted>2014-08-11T18:42:15Z</cp:lastPrinted>
  <dcterms:created xsi:type="dcterms:W3CDTF">2012-03-06T21:09:36Z</dcterms:created>
  <dcterms:modified xsi:type="dcterms:W3CDTF">2017-03-21T20:23:21Z</dcterms:modified>
</cp:coreProperties>
</file>