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81" r:id="rId1"/>
    <p:sldMasterId id="2147483697" r:id="rId2"/>
  </p:sldMasterIdLst>
  <p:notesMasterIdLst>
    <p:notesMasterId r:id="rId26"/>
  </p:notesMasterIdLst>
  <p:handoutMasterIdLst>
    <p:handoutMasterId r:id="rId27"/>
  </p:handoutMasterIdLst>
  <p:sldIdLst>
    <p:sldId id="389" r:id="rId3"/>
    <p:sldId id="258" r:id="rId4"/>
    <p:sldId id="364" r:id="rId5"/>
    <p:sldId id="363" r:id="rId6"/>
    <p:sldId id="388" r:id="rId7"/>
    <p:sldId id="382" r:id="rId8"/>
    <p:sldId id="338" r:id="rId9"/>
    <p:sldId id="356" r:id="rId10"/>
    <p:sldId id="267" r:id="rId11"/>
    <p:sldId id="385" r:id="rId12"/>
    <p:sldId id="384" r:id="rId13"/>
    <p:sldId id="365" r:id="rId14"/>
    <p:sldId id="387" r:id="rId15"/>
    <p:sldId id="374" r:id="rId16"/>
    <p:sldId id="366" r:id="rId17"/>
    <p:sldId id="367" r:id="rId18"/>
    <p:sldId id="379" r:id="rId19"/>
    <p:sldId id="368" r:id="rId20"/>
    <p:sldId id="327" r:id="rId21"/>
    <p:sldId id="380" r:id="rId22"/>
    <p:sldId id="344" r:id="rId23"/>
    <p:sldId id="390" r:id="rId24"/>
    <p:sldId id="355"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la Kahwati" initials="Leila" lastIdx="5" clrIdx="0"/>
  <p:cmAuthor id="7" name="kgray" initials="kg" lastIdx="6" clrIdx="7"/>
  <p:cmAuthor id="1" name="Offen, Carol" initials="CO" lastIdx="30" clrIdx="1"/>
  <p:cmAuthor id="8" name="Kahwati, Leila" initials="KL" lastIdx="3" clrIdx="8">
    <p:extLst/>
  </p:cmAuthor>
  <p:cmAuthor id="2" name="Teixeira-Poit, Stephanie" initials="STP" lastIdx="7" clrIdx="2"/>
  <p:cmAuthor id="9" name="Windows User" initials="WU" lastIdx="5" clrIdx="9"/>
  <p:cmAuthor id="3" name="Kahwati, Leila" initials="Leila" lastIdx="4" clrIdx="3"/>
  <p:cmAuthor id="4" name="cannada" initials="jbc" lastIdx="3" clrIdx="4"/>
  <p:cmAuthor id="5" name="Pleasants, Elizabeth" initials="EAP" lastIdx="2" clrIdx="5"/>
  <p:cmAuthor id="6" name="Heidenrich, Christine (AHRQ/OCKT) (CTR)" initials="HC" lastIdx="1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a:srgbClr val="E2E2C1"/>
    <a:srgbClr val="0026A5"/>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2"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23076"/>
    </p:cViewPr>
  </p:outlineViewPr>
  <p:notesTextViewPr>
    <p:cViewPr>
      <p:scale>
        <a:sx n="75" d="100"/>
        <a:sy n="75" d="100"/>
      </p:scale>
      <p:origin x="0" y="0"/>
    </p:cViewPr>
  </p:notesTextViewPr>
  <p:sorterViewPr>
    <p:cViewPr>
      <p:scale>
        <a:sx n="120" d="100"/>
        <a:sy n="120" d="100"/>
      </p:scale>
      <p:origin x="0" y="-3126"/>
    </p:cViewPr>
  </p:sorterViewPr>
  <p:notesViewPr>
    <p:cSldViewPr>
      <p:cViewPr varScale="1">
        <p:scale>
          <a:sx n="82" d="100"/>
          <a:sy n="82" d="100"/>
        </p:scale>
        <p:origin x="-193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6DD71F8-6A2C-40FA-BDD5-AC5F80F5519B}" type="datetimeFigureOut">
              <a:rPr lang="en-US" smtClean="0"/>
              <a:t>3/21/2017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D1AA9E86-E274-4909-9CF2-5E8D55230E33}" type="slidenum">
              <a:rPr lang="en-US" smtClean="0"/>
              <a:t>‹#›</a:t>
            </a:fld>
            <a:endParaRPr lang="en-US" dirty="0"/>
          </a:p>
        </p:txBody>
      </p:sp>
    </p:spTree>
    <p:extLst>
      <p:ext uri="{BB962C8B-B14F-4D97-AF65-F5344CB8AC3E}">
        <p14:creationId xmlns:p14="http://schemas.microsoft.com/office/powerpoint/2010/main" val="2746222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BB44C48C-EDE0-4178-A57B-0F6FBF6D6E90}" type="datetimeFigureOut">
              <a:rPr lang="en-US" smtClean="0"/>
              <a:pPr/>
              <a:t>3/21/2017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85958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385958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119960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1199608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394651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394651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219291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412573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412573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36272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369100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1972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307745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3101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50260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298333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298333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298333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8128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AHRQ Safety Program for Perinatal Care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790675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42843" y="6492875"/>
            <a:ext cx="2143957" cy="365125"/>
          </a:xfrm>
        </p:spPr>
        <p:txBody>
          <a:bodyPr/>
          <a:lstStyle/>
          <a:p>
            <a:fld id="{6176A158-48B8-4A8B-BAA0-8528EB6C1A99}" type="slidenum">
              <a:rPr lang="en-US" smtClean="0"/>
              <a:t>‹#›</a:t>
            </a:fld>
            <a:endParaRPr lang="en-US" dirty="0"/>
          </a:p>
        </p:txBody>
      </p:sp>
      <p:sp>
        <p:nvSpPr>
          <p:cNvPr id="6" name="Footer Placeholder 2"/>
          <p:cNvSpPr txBox="1">
            <a:spLocks/>
          </p:cNvSpPr>
          <p:nvPr userDrawn="1"/>
        </p:nvSpPr>
        <p:spPr>
          <a:xfrm>
            <a:off x="6248400" y="6538595"/>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000"/>
              </a:lnSpc>
            </a:pPr>
            <a:r>
              <a:rPr lang="en-US" sz="1100" dirty="0">
                <a:solidFill>
                  <a:schemeClr val="bg1"/>
                </a:solidFill>
              </a:rPr>
              <a:t>Rapid Response</a:t>
            </a:r>
            <a:br>
              <a:rPr lang="en-US" sz="1100" dirty="0">
                <a:solidFill>
                  <a:schemeClr val="bg1"/>
                </a:solidFill>
              </a:rPr>
            </a:br>
            <a:r>
              <a:rPr lang="en-US" sz="1100" dirty="0">
                <a:solidFill>
                  <a:schemeClr val="bg1"/>
                </a:solidFill>
              </a:rPr>
              <a:t>Perinatal Safety</a:t>
            </a:r>
          </a:p>
        </p:txBody>
      </p:sp>
    </p:spTree>
    <p:extLst>
      <p:ext uri="{BB962C8B-B14F-4D97-AF65-F5344CB8AC3E}">
        <p14:creationId xmlns:p14="http://schemas.microsoft.com/office/powerpoint/2010/main" val="356540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913110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84295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28412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306893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02003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77474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lvl1pPr>
              <a:defRPr>
                <a:solidFill>
                  <a:srgbClr val="0098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19931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
        <p:nvSpPr>
          <p:cNvPr id="8" name="Footer Placeholder 2"/>
          <p:cNvSpPr txBox="1">
            <a:spLocks/>
          </p:cNvSpPr>
          <p:nvPr userDrawn="1"/>
        </p:nvSpPr>
        <p:spPr>
          <a:xfrm>
            <a:off x="6248400" y="6538595"/>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000"/>
              </a:lnSpc>
            </a:pPr>
            <a:r>
              <a:rPr lang="en-US" sz="1100" dirty="0">
                <a:solidFill>
                  <a:schemeClr val="bg1"/>
                </a:solidFill>
              </a:rPr>
              <a:t>Rapid Response</a:t>
            </a:r>
            <a:br>
              <a:rPr lang="en-US" sz="1100" dirty="0">
                <a:solidFill>
                  <a:schemeClr val="bg1"/>
                </a:solidFill>
              </a:rPr>
            </a:br>
            <a:r>
              <a:rPr lang="en-US" sz="1100" dirty="0">
                <a:solidFill>
                  <a:schemeClr val="bg1"/>
                </a:solidFill>
              </a:rPr>
              <a:t>Perinatal Safety</a:t>
            </a:r>
          </a:p>
        </p:txBody>
      </p:sp>
    </p:spTree>
    <p:extLst>
      <p:ext uri="{BB962C8B-B14F-4D97-AF65-F5344CB8AC3E}">
        <p14:creationId xmlns:p14="http://schemas.microsoft.com/office/powerpoint/2010/main" val="6771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Tree>
    <p:extLst>
      <p:ext uri="{BB962C8B-B14F-4D97-AF65-F5344CB8AC3E}">
        <p14:creationId xmlns:p14="http://schemas.microsoft.com/office/powerpoint/2010/main" val="5435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7" r:id="rId4"/>
    <p:sldLayoutId id="2147483688" r:id="rId5"/>
    <p:sldLayoutId id="2147483694" r:id="rId6"/>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dirty="0">
                <a:solidFill>
                  <a:schemeClr val="bg1"/>
                </a:solidFill>
              </a:rPr>
              <a:t>AHRQ Safety Program for Perinatal Care</a:t>
            </a:r>
          </a:p>
        </p:txBody>
      </p:sp>
      <p:sp>
        <p:nvSpPr>
          <p:cNvPr id="2" name="Title 1"/>
          <p:cNvSpPr>
            <a:spLocks noGrp="1"/>
          </p:cNvSpPr>
          <p:nvPr>
            <p:ph type="ctrTitle"/>
          </p:nvPr>
        </p:nvSpPr>
        <p:spPr/>
        <p:txBody>
          <a:bodyPr>
            <a:normAutofit/>
          </a:bodyPr>
          <a:lstStyle/>
          <a:p>
            <a:r>
              <a:rPr lang="en-US" sz="3600" b="1" dirty="0">
                <a:solidFill>
                  <a:srgbClr val="0098AA"/>
                </a:solidFill>
              </a:rPr>
              <a:t>Rapid Response for Perinatal Safety</a:t>
            </a:r>
            <a:br>
              <a:rPr lang="en-US" sz="3600" b="1" dirty="0">
                <a:solidFill>
                  <a:srgbClr val="0098AA"/>
                </a:solidFill>
              </a:rPr>
            </a:br>
            <a:endParaRPr lang="en-US" sz="3600" b="1" dirty="0">
              <a:solidFill>
                <a:srgbClr val="0098AA"/>
              </a:solidFill>
            </a:endParaRPr>
          </a:p>
        </p:txBody>
      </p:sp>
      <p:sp>
        <p:nvSpPr>
          <p:cNvPr id="6" name="TextBox 5"/>
          <p:cNvSpPr txBox="1"/>
          <p:nvPr/>
        </p:nvSpPr>
        <p:spPr>
          <a:xfrm>
            <a:off x="6553200" y="6396335"/>
            <a:ext cx="2514600" cy="461665"/>
          </a:xfrm>
          <a:prstGeom prst="rect">
            <a:avLst/>
          </a:prstGeom>
          <a:noFill/>
        </p:spPr>
        <p:txBody>
          <a:bodyPr wrap="square" rtlCol="0">
            <a:spAutoFit/>
          </a:bodyPr>
          <a:lstStyle/>
          <a:p>
            <a:pPr algn="r"/>
            <a:r>
              <a:rPr lang="en-US" sz="1200" dirty="0">
                <a:solidFill>
                  <a:schemeClr val="bg1"/>
                </a:solidFill>
              </a:rPr>
              <a:t>AHRQ Publication No. 17-0003-20-EF</a:t>
            </a:r>
          </a:p>
          <a:p>
            <a:pPr algn="r"/>
            <a:r>
              <a:rPr lang="en-US" sz="1200" dirty="0">
                <a:solidFill>
                  <a:schemeClr val="bg1"/>
                </a:solidFill>
              </a:rPr>
              <a:t>October </a:t>
            </a:r>
            <a:r>
              <a:rPr lang="en-US" sz="1200" dirty="0" smtClean="0">
                <a:solidFill>
                  <a:schemeClr val="bg1"/>
                </a:solidFill>
              </a:rPr>
              <a:t>2017</a:t>
            </a:r>
            <a:endParaRPr lang="en-US" sz="1200" dirty="0">
              <a:solidFill>
                <a:schemeClr val="bg1"/>
              </a:solidFill>
            </a:endParaRPr>
          </a:p>
        </p:txBody>
      </p:sp>
    </p:spTree>
    <p:extLst>
      <p:ext uri="{BB962C8B-B14F-4D97-AF65-F5344CB8AC3E}">
        <p14:creationId xmlns:p14="http://schemas.microsoft.com/office/powerpoint/2010/main" val="270879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1"/>
          </p:nvPr>
        </p:nvSpPr>
        <p:spPr>
          <a:xfrm>
            <a:off x="457200" y="884237"/>
            <a:ext cx="8229600" cy="5364163"/>
          </a:xfrm>
        </p:spPr>
        <p:txBody>
          <a:bodyPr>
            <a:normAutofit/>
          </a:bodyPr>
          <a:lstStyle/>
          <a:p>
            <a:pPr marL="342900" lvl="1" indent="-342900">
              <a:lnSpc>
                <a:spcPct val="80000"/>
              </a:lnSpc>
              <a:buSzPct val="100000"/>
              <a:buFont typeface="Arial" panose="020B0604020202020204" pitchFamily="34" charset="0"/>
              <a:buChar char="•"/>
            </a:pPr>
            <a:r>
              <a:rPr lang="en-US" sz="3200" dirty="0"/>
              <a:t>Develop standard criteria for activation of a rapid response</a:t>
            </a:r>
          </a:p>
          <a:p>
            <a:pPr lvl="1">
              <a:lnSpc>
                <a:spcPct val="80000"/>
              </a:lnSpc>
              <a:buSzPct val="100000"/>
            </a:pPr>
            <a:r>
              <a:rPr lang="en-US" dirty="0"/>
              <a:t>General activation criteria</a:t>
            </a:r>
          </a:p>
          <a:p>
            <a:pPr lvl="1">
              <a:lnSpc>
                <a:spcPct val="80000"/>
              </a:lnSpc>
              <a:buSzPct val="100000"/>
            </a:pPr>
            <a:r>
              <a:rPr lang="en-US" dirty="0"/>
              <a:t>Specific activation criteria</a:t>
            </a:r>
          </a:p>
          <a:p>
            <a:pPr marL="342900" lvl="1" indent="-342900">
              <a:lnSpc>
                <a:spcPct val="80000"/>
              </a:lnSpc>
              <a:spcBef>
                <a:spcPts val="2400"/>
              </a:spcBef>
              <a:buSzPct val="100000"/>
              <a:buFont typeface="Arial" panose="020B0604020202020204" pitchFamily="34" charset="0"/>
              <a:buChar char="•"/>
            </a:pPr>
            <a:r>
              <a:rPr lang="en-US" sz="3200" dirty="0"/>
              <a:t>Coordination with hospital medical emergency or “code” teams</a:t>
            </a:r>
          </a:p>
          <a:p>
            <a:pPr lvl="1">
              <a:lnSpc>
                <a:spcPct val="80000"/>
              </a:lnSpc>
              <a:buSzPct val="100000"/>
            </a:pPr>
            <a:r>
              <a:rPr lang="en-US" dirty="0"/>
              <a:t>Specific activation criteria for </a:t>
            </a:r>
            <a:r>
              <a:rPr lang="en-US" dirty="0"/>
              <a:t>nonmaternity</a:t>
            </a:r>
            <a:r>
              <a:rPr lang="en-US" dirty="0"/>
              <a:t> care urgencies or emergencies (e.g., cardiopulmonary issues or arrest)</a:t>
            </a:r>
          </a:p>
        </p:txBody>
      </p:sp>
      <p:sp>
        <p:nvSpPr>
          <p:cNvPr id="8"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10</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80333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1"/>
          </p:nvPr>
        </p:nvSpPr>
        <p:spPr>
          <a:xfrm>
            <a:off x="457200" y="884237"/>
            <a:ext cx="8229600" cy="5364163"/>
          </a:xfrm>
        </p:spPr>
        <p:txBody>
          <a:bodyPr>
            <a:normAutofit/>
          </a:bodyPr>
          <a:lstStyle/>
          <a:p>
            <a:pPr marL="342900" lvl="1" indent="-342900">
              <a:lnSpc>
                <a:spcPct val="90000"/>
              </a:lnSpc>
              <a:buSzPct val="100000"/>
              <a:buFont typeface="Arial" panose="020B0604020202020204" pitchFamily="34" charset="0"/>
              <a:buChar char="•"/>
            </a:pPr>
            <a:r>
              <a:rPr lang="en-US" sz="3000" dirty="0"/>
              <a:t>Establishment of a standard rapid response kit or cart for the most common situations for which a rapid response is likely to be activated</a:t>
            </a:r>
          </a:p>
          <a:p>
            <a:pPr lvl="1">
              <a:lnSpc>
                <a:spcPct val="90000"/>
              </a:lnSpc>
              <a:buSzPct val="100000"/>
              <a:buFont typeface="Calibri" panose="020F0502020204030204" pitchFamily="34" charset="0"/>
              <a:buChar char="−"/>
            </a:pPr>
            <a:r>
              <a:rPr lang="en-US" dirty="0"/>
              <a:t>Supplies</a:t>
            </a:r>
          </a:p>
          <a:p>
            <a:pPr lvl="1">
              <a:lnSpc>
                <a:spcPct val="90000"/>
              </a:lnSpc>
              <a:buSzPct val="100000"/>
              <a:buFont typeface="Calibri" panose="020F0502020204030204" pitchFamily="34" charset="0"/>
              <a:buChar char="−"/>
            </a:pPr>
            <a:r>
              <a:rPr lang="en-US" dirty="0"/>
              <a:t>Equipment</a:t>
            </a:r>
          </a:p>
          <a:p>
            <a:pPr lvl="1">
              <a:lnSpc>
                <a:spcPct val="90000"/>
              </a:lnSpc>
              <a:spcAft>
                <a:spcPts val="600"/>
              </a:spcAft>
              <a:buSzPct val="100000"/>
              <a:buFont typeface="Calibri" panose="020F0502020204030204" pitchFamily="34" charset="0"/>
              <a:buChar char="−"/>
            </a:pPr>
            <a:r>
              <a:rPr lang="en-US" dirty="0"/>
              <a:t>Cognitive aids (e.g., checklists, protocols, algorithms, dosing guides, electronic fetal monitoring nomenclature) </a:t>
            </a:r>
          </a:p>
          <a:p>
            <a:pPr marL="342900" lvl="1" indent="-342900">
              <a:lnSpc>
                <a:spcPct val="80000"/>
              </a:lnSpc>
              <a:spcAft>
                <a:spcPts val="600"/>
              </a:spcAft>
              <a:buSzPct val="100000"/>
              <a:buFont typeface="Arial" panose="020B0604020202020204" pitchFamily="34" charset="0"/>
              <a:buChar char="•"/>
            </a:pPr>
            <a:r>
              <a:rPr lang="en-US" sz="3000" dirty="0"/>
              <a:t>Standard location</a:t>
            </a:r>
          </a:p>
          <a:p>
            <a:pPr marL="342900" lvl="1" indent="-342900">
              <a:lnSpc>
                <a:spcPct val="80000"/>
              </a:lnSpc>
              <a:buSzPct val="100000"/>
              <a:buFont typeface="Arial" panose="020B0604020202020204" pitchFamily="34" charset="0"/>
              <a:buChar char="•"/>
            </a:pPr>
            <a:r>
              <a:rPr lang="en-US" sz="3000" dirty="0"/>
              <a:t>Process for checking kit/cart and restocking</a:t>
            </a:r>
          </a:p>
        </p:txBody>
      </p:sp>
      <p:sp>
        <p:nvSpPr>
          <p:cNvPr id="8"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11</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8033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p:txBody>
          <a:bodyPr>
            <a:normAutofit/>
          </a:bodyPr>
          <a:lstStyle/>
          <a:p>
            <a:r>
              <a:rPr lang="en-US" sz="2800" dirty="0"/>
              <a:t>Use a team of multidisciplinary staff for responding to rapid response activations. </a:t>
            </a:r>
          </a:p>
          <a:p>
            <a:r>
              <a:rPr lang="en-US" sz="2800" dirty="0"/>
              <a:t>Multidisciplinary responders offer built-in redundancy and another “set of eyes” on the situation.</a:t>
            </a:r>
          </a:p>
          <a:p>
            <a:r>
              <a:rPr lang="en-US" sz="2800" dirty="0"/>
              <a:t>Rapid responders should—</a:t>
            </a:r>
          </a:p>
          <a:p>
            <a:pPr lvl="1">
              <a:buFont typeface="Calibri" panose="020F0502020204030204" pitchFamily="34" charset="0"/>
              <a:buChar char="−"/>
            </a:pPr>
            <a:r>
              <a:rPr lang="en-US" sz="2400" dirty="0"/>
              <a:t>possess specialized maternity care clinical skills, knowledge, and equipment;</a:t>
            </a:r>
          </a:p>
          <a:p>
            <a:pPr lvl="1">
              <a:buFont typeface="Calibri" panose="020F0502020204030204" pitchFamily="34" charset="0"/>
              <a:buChar char="−"/>
            </a:pPr>
            <a:r>
              <a:rPr lang="en-US" sz="2400" dirty="0"/>
              <a:t>be able to assess and manage a maternity patient who has deteriorated physiologically; and</a:t>
            </a:r>
          </a:p>
          <a:p>
            <a:pPr lvl="1">
              <a:buFont typeface="Calibri" panose="020F0502020204030204" pitchFamily="34" charset="0"/>
              <a:buChar char="−"/>
            </a:pPr>
            <a:r>
              <a:rPr lang="en-US" sz="2400" dirty="0"/>
              <a:t>be able to intervene to minimize risk of serious harm and further deterioration.</a:t>
            </a:r>
            <a:endParaRPr lang="en-US" sz="1800" dirty="0"/>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12</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34073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838200"/>
            <a:ext cx="8229600" cy="5562600"/>
          </a:xfrm>
        </p:spPr>
        <p:txBody>
          <a:bodyPr>
            <a:normAutofit/>
          </a:bodyPr>
          <a:lstStyle/>
          <a:p>
            <a:pPr>
              <a:lnSpc>
                <a:spcPts val="2600"/>
              </a:lnSpc>
            </a:pPr>
            <a:r>
              <a:rPr lang="en-US" sz="2400" dirty="0"/>
              <a:t>Different models for the multidisciplinary team of responders exist and can vary by the following:</a:t>
            </a:r>
          </a:p>
          <a:p>
            <a:pPr lvl="1">
              <a:lnSpc>
                <a:spcPts val="2400"/>
              </a:lnSpc>
            </a:pPr>
            <a:r>
              <a:rPr lang="en-US" sz="2200" dirty="0"/>
              <a:t>Volume and complexity of maternity patients cared for</a:t>
            </a:r>
          </a:p>
          <a:p>
            <a:pPr lvl="1">
              <a:lnSpc>
                <a:spcPts val="2400"/>
              </a:lnSpc>
            </a:pPr>
            <a:r>
              <a:rPr lang="en-US" sz="2200" dirty="0"/>
              <a:t>Availability of in-house obstetric hospitalists (also called </a:t>
            </a:r>
            <a:r>
              <a:rPr lang="en-US" sz="2200" dirty="0"/>
              <a:t>laborists</a:t>
            </a:r>
            <a:r>
              <a:rPr lang="en-US" sz="2200" dirty="0"/>
              <a:t>) and dedicated anesthesiology support of labor and delivery (L&amp;D)</a:t>
            </a:r>
          </a:p>
          <a:p>
            <a:pPr lvl="1">
              <a:lnSpc>
                <a:spcPts val="2400"/>
              </a:lnSpc>
            </a:pPr>
            <a:r>
              <a:rPr lang="en-US" sz="2200" dirty="0"/>
              <a:t>Presence of graduate medical education or nurse midwifery programs with in-house residents or students</a:t>
            </a:r>
          </a:p>
          <a:p>
            <a:pPr lvl="1">
              <a:lnSpc>
                <a:spcPts val="2400"/>
              </a:lnSpc>
            </a:pPr>
            <a:r>
              <a:rPr lang="en-US" sz="2200" dirty="0"/>
              <a:t>Other available hospital rapid response teams</a:t>
            </a:r>
          </a:p>
          <a:p>
            <a:pPr>
              <a:lnSpc>
                <a:spcPts val="2600"/>
              </a:lnSpc>
            </a:pPr>
            <a:r>
              <a:rPr lang="en-US" sz="2400" dirty="0"/>
              <a:t>Core rapid response staff typically includes a maternity care provider (obstetrician or midwife) and a staff L&amp;D nurse.</a:t>
            </a:r>
          </a:p>
          <a:p>
            <a:pPr lvl="1">
              <a:lnSpc>
                <a:spcPts val="2400"/>
              </a:lnSpc>
            </a:pPr>
            <a:r>
              <a:rPr lang="en-US" sz="2200" dirty="0"/>
              <a:t>Other responders may include an anesthesiology provider, an L&amp;D or operating room technician, additional L&amp;D staff nurses, or surgeon.</a:t>
            </a:r>
          </a:p>
          <a:p>
            <a:r>
              <a:rPr lang="en-US" sz="2400" dirty="0"/>
              <a:t>Units establish the scope and limits of rapid responders.</a:t>
            </a:r>
            <a:endParaRPr lang="en-US" sz="1800" dirty="0"/>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13</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46229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400" dirty="0"/>
              <a:t>Key Safety Elements: </a:t>
            </a:r>
            <a:r>
              <a:rPr lang="en-US" sz="3400" u="sng" dirty="0"/>
              <a:t>Learn </a:t>
            </a:r>
            <a:r>
              <a:rPr lang="en-US" sz="3400" u="sng" dirty="0" smtClean="0"/>
              <a:t>From </a:t>
            </a:r>
            <a:r>
              <a:rPr lang="en-US" sz="3400" u="sng" dirty="0"/>
              <a:t>Defects</a:t>
            </a:r>
            <a:endParaRPr lang="en-US" sz="3400" dirty="0"/>
          </a:p>
        </p:txBody>
      </p:sp>
      <p:sp>
        <p:nvSpPr>
          <p:cNvPr id="4" name="Content Placeholder 3"/>
          <p:cNvSpPr>
            <a:spLocks noGrp="1"/>
          </p:cNvSpPr>
          <p:nvPr>
            <p:ph idx="1"/>
          </p:nvPr>
        </p:nvSpPr>
        <p:spPr>
          <a:xfrm>
            <a:off x="457200" y="884237"/>
            <a:ext cx="8229600" cy="5364163"/>
          </a:xfrm>
        </p:spPr>
        <p:txBody>
          <a:bodyPr>
            <a:normAutofit/>
          </a:bodyPr>
          <a:lstStyle/>
          <a:p>
            <a:r>
              <a:rPr lang="en-US" sz="2800" dirty="0"/>
              <a:t>Debrief and analyze near misses and adverse events, regardless of whether a rapid response was activated</a:t>
            </a:r>
          </a:p>
          <a:p>
            <a:r>
              <a:rPr lang="en-US" sz="2800" dirty="0"/>
              <a:t>Debrief among clinical team after rapid response, regardless of outcome </a:t>
            </a:r>
          </a:p>
          <a:p>
            <a:pPr lvl="0"/>
            <a:r>
              <a:rPr lang="en-US" sz="2800" dirty="0"/>
              <a:t>Have informal debriefs among clinical team</a:t>
            </a:r>
          </a:p>
          <a:p>
            <a:pPr lvl="1"/>
            <a:r>
              <a:rPr lang="en-US" sz="2400" dirty="0"/>
              <a:t>Rapid Response Call Log can facilitate a debrief</a:t>
            </a:r>
          </a:p>
          <a:p>
            <a:pPr lvl="0"/>
            <a:r>
              <a:rPr lang="en-US" sz="2800" dirty="0"/>
              <a:t>Have a process in place to review serious maternal or neonatal adverse outcomes</a:t>
            </a:r>
          </a:p>
          <a:p>
            <a:pPr lvl="0"/>
            <a:r>
              <a:rPr lang="en-US" sz="2800" dirty="0"/>
              <a:t>Share outcomes or process improvements from informal and formal analysis with staff to achieve transparency and organizational learning</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28244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descr="A patient in a hospital bed surrounded by the health care team. "/>
          <p:cNvSpPr>
            <a:spLocks noGrp="1"/>
          </p:cNvSpPr>
          <p:nvPr>
            <p:ph idx="1"/>
          </p:nvPr>
        </p:nvSpPr>
        <p:spPr/>
        <p:txBody>
          <a:bodyPr>
            <a:normAutofit fontScale="92500" lnSpcReduction="10000"/>
          </a:bodyPr>
          <a:lstStyle/>
          <a:p>
            <a:r>
              <a:rPr lang="en-US" dirty="0"/>
              <a:t>Use of simulation to practice and train teams on rapid response processes</a:t>
            </a:r>
          </a:p>
          <a:p>
            <a:r>
              <a:rPr lang="en-US" dirty="0"/>
              <a:t>Simulation can reinforce teamwork and communication related to—</a:t>
            </a:r>
          </a:p>
          <a:p>
            <a:pPr lvl="1"/>
            <a:r>
              <a:rPr lang="en-US" dirty="0"/>
              <a:t>situational awareness</a:t>
            </a:r>
          </a:p>
          <a:p>
            <a:pPr lvl="1"/>
            <a:r>
              <a:rPr lang="en-US" dirty="0"/>
              <a:t>ability to get additional help quickly and activate a rapid response based on unit-established criteria and processes for activation</a:t>
            </a:r>
          </a:p>
          <a:p>
            <a:pPr lvl="1"/>
            <a:r>
              <a:rPr lang="en-US" dirty="0"/>
              <a:t>communication between primary care team and  rapid responders</a:t>
            </a:r>
          </a:p>
          <a:p>
            <a:pPr lvl="1"/>
            <a:r>
              <a:rPr lang="en-US" dirty="0"/>
              <a:t>communication with patient/family</a:t>
            </a:r>
          </a:p>
          <a:p>
            <a:pPr lvl="1"/>
            <a:r>
              <a:rPr lang="en-US" dirty="0"/>
              <a:t>use of briefings, huddles, and debriefings</a:t>
            </a:r>
            <a:endParaRPr lang="en-US" sz="2100" dirty="0"/>
          </a:p>
        </p:txBody>
      </p:sp>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6781800" y="4495494"/>
            <a:ext cx="2454111" cy="1884096"/>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dirty="0"/>
              <a:t>AHRQ Safety Program for Perinatal Care</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15</a:t>
            </a:fld>
            <a:endParaRPr lang="en-US" dirty="0"/>
          </a:p>
        </p:txBody>
      </p:sp>
    </p:spTree>
    <p:extLst>
      <p:ext uri="{BB962C8B-B14F-4D97-AF65-F5344CB8AC3E}">
        <p14:creationId xmlns:p14="http://schemas.microsoft.com/office/powerpoint/2010/main" val="113857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 </a:t>
            </a:r>
            <a:endParaRPr lang="en-US" sz="3400" dirty="0"/>
          </a:p>
        </p:txBody>
      </p:sp>
      <p:sp>
        <p:nvSpPr>
          <p:cNvPr id="4" name="Content Placeholder 3"/>
          <p:cNvSpPr>
            <a:spLocks noGrp="1"/>
          </p:cNvSpPr>
          <p:nvPr>
            <p:ph idx="1"/>
          </p:nvPr>
        </p:nvSpPr>
        <p:spPr>
          <a:xfrm>
            <a:off x="457200" y="884237"/>
            <a:ext cx="8229600" cy="5364163"/>
          </a:xfrm>
        </p:spPr>
        <p:txBody>
          <a:bodyPr>
            <a:normAutofit/>
          </a:bodyPr>
          <a:lstStyle/>
          <a:p>
            <a:pPr>
              <a:spcAft>
                <a:spcPts val="600"/>
              </a:spcAft>
            </a:pPr>
            <a:r>
              <a:rPr lang="en-US" sz="2800" dirty="0"/>
              <a:t>Have situational awareness during rapid response events</a:t>
            </a:r>
          </a:p>
          <a:p>
            <a:pPr>
              <a:spcAft>
                <a:spcPts val="600"/>
              </a:spcAft>
            </a:pPr>
            <a:r>
              <a:rPr lang="en-US" sz="2800" dirty="0"/>
              <a:t>Use SBAR, callouts, huddles, and closed-loop communication techniques during a rapid response</a:t>
            </a:r>
          </a:p>
          <a:p>
            <a:pPr>
              <a:spcAft>
                <a:spcPts val="600"/>
              </a:spcAft>
            </a:pPr>
            <a:r>
              <a:rPr lang="en-US" sz="2800" dirty="0"/>
              <a:t>Communicate during transitions of care</a:t>
            </a:r>
          </a:p>
          <a:p>
            <a:pPr>
              <a:spcAft>
                <a:spcPts val="600"/>
              </a:spcAft>
            </a:pPr>
            <a:r>
              <a:rPr lang="en-US" sz="2800" dirty="0"/>
              <a:t>Have high-reliability teams</a:t>
            </a:r>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5105400" y="3390900"/>
            <a:ext cx="3600451" cy="3086100"/>
          </a:xfrm>
          <a:prstGeom prst="rect">
            <a:avLst/>
          </a:prstGeom>
        </p:spPr>
      </p:pic>
      <p:sp>
        <p:nvSpPr>
          <p:cNvPr id="3" name="Date Placeholder 2"/>
          <p:cNvSpPr>
            <a:spLocks noGrp="1"/>
          </p:cNvSpPr>
          <p:nvPr>
            <p:ph type="dt" sz="half" idx="10"/>
          </p:nvPr>
        </p:nvSpPr>
        <p:spPr/>
        <p:txBody>
          <a:bodyPr/>
          <a:lstStyle/>
          <a:p>
            <a:r>
              <a:rPr lang="en-US" dirty="0"/>
              <a:t>AHRQ Safety Program for Perinatal Care</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dirty="0"/>
          </a:p>
        </p:txBody>
      </p:sp>
    </p:spTree>
    <p:extLst>
      <p:ext uri="{BB962C8B-B14F-4D97-AF65-F5344CB8AC3E}">
        <p14:creationId xmlns:p14="http://schemas.microsoft.com/office/powerpoint/2010/main" val="50483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 </a:t>
            </a:r>
            <a:endParaRPr lang="en-US" sz="3400" dirty="0"/>
          </a:p>
        </p:txBody>
      </p:sp>
      <p:sp>
        <p:nvSpPr>
          <p:cNvPr id="4" name="Content Placeholder 3"/>
          <p:cNvSpPr>
            <a:spLocks noGrp="1"/>
          </p:cNvSpPr>
          <p:nvPr>
            <p:ph idx="1"/>
          </p:nvPr>
        </p:nvSpPr>
        <p:spPr>
          <a:xfrm>
            <a:off x="457200" y="884237"/>
            <a:ext cx="8229600" cy="5364163"/>
          </a:xfrm>
        </p:spPr>
        <p:txBody>
          <a:bodyPr>
            <a:normAutofit/>
          </a:bodyPr>
          <a:lstStyle/>
          <a:p>
            <a:r>
              <a:rPr lang="en-US" dirty="0"/>
              <a:t>Characteristics of high-reliability teams</a:t>
            </a:r>
            <a:endParaRPr lang="en-US" sz="1400" dirty="0"/>
          </a:p>
          <a:p>
            <a:pPr lvl="1"/>
            <a:r>
              <a:rPr lang="en-US" sz="2700" dirty="0"/>
              <a:t>Anyone can sound an alarm, request help, or challenge the status quo.</a:t>
            </a:r>
          </a:p>
          <a:p>
            <a:pPr lvl="1"/>
            <a:r>
              <a:rPr lang="en-US" sz="2700" dirty="0"/>
              <a:t>Hierarchy is minimized.</a:t>
            </a:r>
          </a:p>
          <a:p>
            <a:pPr lvl="1"/>
            <a:r>
              <a:rPr lang="en-US" sz="2700" dirty="0"/>
              <a:t>Communication is continuous, valued and expected.</a:t>
            </a:r>
            <a:endParaRPr lang="en-US" sz="2400" dirty="0"/>
          </a:p>
        </p:txBody>
      </p:sp>
      <p:pic>
        <p:nvPicPr>
          <p:cNvPr id="5" name="Picture 4"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5486400" y="3603170"/>
            <a:ext cx="3219451" cy="2759529"/>
          </a:xfrm>
          <a:prstGeom prst="rect">
            <a:avLst/>
          </a:prstGeom>
        </p:spPr>
      </p:pic>
      <p:sp>
        <p:nvSpPr>
          <p:cNvPr id="3" name="Date Placeholder 2"/>
          <p:cNvSpPr>
            <a:spLocks noGrp="1"/>
          </p:cNvSpPr>
          <p:nvPr>
            <p:ph type="dt" sz="half" idx="10"/>
          </p:nvPr>
        </p:nvSpPr>
        <p:spPr/>
        <p:txBody>
          <a:bodyPr/>
          <a:lstStyle/>
          <a:p>
            <a:r>
              <a:rPr lang="en-US" dirty="0"/>
              <a:t>AHRQ Safety Program for Perinatal Care</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dirty="0"/>
          </a:p>
        </p:txBody>
      </p:sp>
    </p:spTree>
    <p:extLst>
      <p:ext uri="{BB962C8B-B14F-4D97-AF65-F5344CB8AC3E}">
        <p14:creationId xmlns:p14="http://schemas.microsoft.com/office/powerpoint/2010/main" val="94650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Key Safety Elements: </a:t>
            </a:r>
            <a:r>
              <a:rPr lang="en-US" sz="3200" u="sng" dirty="0"/>
              <a:t>Patient and Family Engagement</a:t>
            </a:r>
            <a:endParaRPr lang="en-US" sz="3200" dirty="0"/>
          </a:p>
        </p:txBody>
      </p:sp>
      <p:sp>
        <p:nvSpPr>
          <p:cNvPr id="4" name="Content Placeholder 3"/>
          <p:cNvSpPr>
            <a:spLocks noGrp="1"/>
          </p:cNvSpPr>
          <p:nvPr>
            <p:ph idx="1"/>
          </p:nvPr>
        </p:nvSpPr>
        <p:spPr>
          <a:xfrm>
            <a:off x="457200" y="884237"/>
            <a:ext cx="8229600" cy="5364163"/>
          </a:xfrm>
        </p:spPr>
        <p:txBody>
          <a:bodyPr/>
          <a:lstStyle/>
          <a:p>
            <a:r>
              <a:rPr lang="en-US" dirty="0"/>
              <a:t>Unit approach incorporates—</a:t>
            </a:r>
          </a:p>
          <a:p>
            <a:pPr lvl="1"/>
            <a:r>
              <a:rPr lang="en-US" sz="2700" dirty="0"/>
              <a:t>mechanisms for patient activation of a rapid response</a:t>
            </a:r>
          </a:p>
          <a:p>
            <a:pPr lvl="1"/>
            <a:r>
              <a:rPr lang="en-US" sz="2700" dirty="0"/>
              <a:t>communication with patient/family during rapid response</a:t>
            </a:r>
          </a:p>
          <a:p>
            <a:pPr lvl="1"/>
            <a:r>
              <a:rPr lang="en-US" sz="2700" dirty="0"/>
              <a:t>disclosure of any unintended outcomes</a:t>
            </a:r>
          </a:p>
        </p:txBody>
      </p:sp>
      <p:pic>
        <p:nvPicPr>
          <p:cNvPr id="5" name="Picture 4" descr="A nurse and physician collaborating beside their patient and the patient’s family member.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8200" y="3668485"/>
            <a:ext cx="4495800" cy="2960915"/>
          </a:xfrm>
          <a:prstGeom prst="rect">
            <a:avLst/>
          </a:prstGeom>
        </p:spPr>
      </p:pic>
      <p:sp>
        <p:nvSpPr>
          <p:cNvPr id="3" name="Date Placeholder 2"/>
          <p:cNvSpPr>
            <a:spLocks noGrp="1"/>
          </p:cNvSpPr>
          <p:nvPr>
            <p:ph type="dt" sz="half" idx="10"/>
          </p:nvPr>
        </p:nvSpPr>
        <p:spPr/>
        <p:txBody>
          <a:bodyPr/>
          <a:lstStyle/>
          <a:p>
            <a:r>
              <a:rPr lang="en-US" dirty="0"/>
              <a:t>AHRQ Safety Program for Perinatal Care</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18</a:t>
            </a:fld>
            <a:endParaRPr lang="en-US" dirty="0"/>
          </a:p>
        </p:txBody>
      </p:sp>
    </p:spTree>
    <p:extLst>
      <p:ext uri="{BB962C8B-B14F-4D97-AF65-F5344CB8AC3E}">
        <p14:creationId xmlns:p14="http://schemas.microsoft.com/office/powerpoint/2010/main" val="239838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 Next Steps</a:t>
            </a:r>
          </a:p>
        </p:txBody>
      </p:sp>
      <p:sp>
        <p:nvSpPr>
          <p:cNvPr id="4" name="Text Placeholder 3"/>
          <p:cNvSpPr>
            <a:spLocks noGrp="1"/>
          </p:cNvSpPr>
          <p:nvPr>
            <p:ph idx="1"/>
          </p:nvPr>
        </p:nvSpPr>
        <p:spPr>
          <a:xfrm>
            <a:off x="457200" y="884237"/>
            <a:ext cx="8229600" cy="5364163"/>
          </a:xfrm>
        </p:spPr>
        <p:txBody>
          <a:bodyPr>
            <a:noAutofit/>
          </a:bodyPr>
          <a:lstStyle/>
          <a:p>
            <a:r>
              <a:rPr lang="en-US" sz="2800" dirty="0"/>
              <a:t>Decide whether to select the rapid response system bundle for implementation locally. Consider these factors:</a:t>
            </a:r>
          </a:p>
          <a:p>
            <a:pPr lvl="1"/>
            <a:r>
              <a:rPr lang="en-US" sz="2400" dirty="0"/>
              <a:t>Unit data suggesting adverse events or near misses that may have been minimized or averted as a result of a rapid response system</a:t>
            </a:r>
          </a:p>
          <a:p>
            <a:pPr lvl="1"/>
            <a:r>
              <a:rPr lang="en-US" sz="2400" dirty="0"/>
              <a:t>Synergy with related or similar initiatives,  or existing hospital rapid response systems </a:t>
            </a:r>
          </a:p>
          <a:p>
            <a:pPr lvl="1"/>
            <a:r>
              <a:rPr lang="en-US" sz="2400" dirty="0"/>
              <a:t>Interest and enthusiasm of unit staff  and administration for implementing</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07736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a:t>
            </a:r>
          </a:p>
        </p:txBody>
      </p:sp>
      <p:pic>
        <p:nvPicPr>
          <p:cNvPr id="4" name="Picture 3" descr="This slide shows stair steps for learning objectives. Step 1. Define components of a rapid response system. Step 2. Identify the key safety elements of a robust rapid response system. Step 3. Identify ways to apply key safety elements to your unit procedures for rapid response to urgent maternity care issues." title="Learning Objectives"/>
          <p:cNvPicPr>
            <a:picLocks noChangeAspect="1"/>
          </p:cNvPicPr>
          <p:nvPr/>
        </p:nvPicPr>
        <p:blipFill>
          <a:blip r:embed="rId3"/>
          <a:stretch>
            <a:fillRect/>
          </a:stretch>
        </p:blipFill>
        <p:spPr>
          <a:xfrm>
            <a:off x="493422" y="1371421"/>
            <a:ext cx="8157155" cy="4115157"/>
          </a:xfrm>
          <a:prstGeom prst="rect">
            <a:avLst/>
          </a:prstGeom>
        </p:spPr>
      </p:pic>
      <p:sp>
        <p:nvSpPr>
          <p:cNvPr id="3" name="Date Placeholder 2"/>
          <p:cNvSpPr>
            <a:spLocks noGrp="1"/>
          </p:cNvSpPr>
          <p:nvPr>
            <p:ph type="dt" sz="half" idx="10"/>
          </p:nvPr>
        </p:nvSpPr>
        <p:spPr/>
        <p:txBody>
          <a:bodyPr/>
          <a:lstStyle/>
          <a:p>
            <a:r>
              <a:rPr lang="en-US" dirty="0"/>
              <a:t>AHRQ Safety Program for Perinatal Care</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 Next Steps</a:t>
            </a:r>
          </a:p>
        </p:txBody>
      </p:sp>
      <p:sp>
        <p:nvSpPr>
          <p:cNvPr id="4" name="Text Placeholder 3"/>
          <p:cNvSpPr>
            <a:spLocks noGrp="1"/>
          </p:cNvSpPr>
          <p:nvPr>
            <p:ph idx="1"/>
          </p:nvPr>
        </p:nvSpPr>
        <p:spPr/>
        <p:txBody>
          <a:bodyPr>
            <a:normAutofit/>
          </a:bodyPr>
          <a:lstStyle/>
          <a:p>
            <a:r>
              <a:rPr lang="en-US" sz="2800" dirty="0"/>
              <a:t>Review the Key Safety Elements of the Rapid Response Tool, including the Planning Worksheet and Sample Call Log available as an appendix to the tool.</a:t>
            </a:r>
          </a:p>
          <a:p>
            <a:r>
              <a:rPr lang="en-US" sz="2800" dirty="0"/>
              <a:t>Support implementation of unit rapid response system through:</a:t>
            </a:r>
          </a:p>
          <a:p>
            <a:pPr lvl="1"/>
            <a:r>
              <a:rPr lang="en-US" sz="2400" dirty="0"/>
              <a:t>Staff training/communication</a:t>
            </a:r>
          </a:p>
          <a:p>
            <a:pPr lvl="1"/>
            <a:r>
              <a:rPr lang="en-US" sz="2400" dirty="0"/>
              <a:t>Simulation</a:t>
            </a:r>
          </a:p>
          <a:p>
            <a:r>
              <a:rPr lang="en-US" sz="2800" dirty="0"/>
              <a:t>Monitor implementation progress, collect data for quality improvement.</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20</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77177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Implementation Success</a:t>
            </a:r>
          </a:p>
        </p:txBody>
      </p:sp>
      <p:sp>
        <p:nvSpPr>
          <p:cNvPr id="4" name="Content Placeholder 3"/>
          <p:cNvSpPr>
            <a:spLocks noGrp="1"/>
          </p:cNvSpPr>
          <p:nvPr>
            <p:ph idx="1"/>
          </p:nvPr>
        </p:nvSpPr>
        <p:spPr>
          <a:xfrm>
            <a:off x="457200" y="990600"/>
            <a:ext cx="8229600" cy="5135563"/>
          </a:xfrm>
        </p:spPr>
        <p:txBody>
          <a:bodyPr>
            <a:normAutofit fontScale="25000" lnSpcReduction="20000"/>
          </a:bodyPr>
          <a:lstStyle/>
          <a:p>
            <a:pPr>
              <a:lnSpc>
                <a:spcPct val="120000"/>
              </a:lnSpc>
              <a:spcBef>
                <a:spcPts val="1200"/>
              </a:spcBef>
            </a:pPr>
            <a:r>
              <a:rPr lang="en-US" sz="11200" dirty="0"/>
              <a:t>Use CUSP principles for implementing teamwork and communication (e.g., incorporating diverse perspectives) to develop consensus on activation criteria and response expectations.</a:t>
            </a:r>
          </a:p>
          <a:p>
            <a:pPr>
              <a:lnSpc>
                <a:spcPct val="120000"/>
              </a:lnSpc>
              <a:spcBef>
                <a:spcPts val="1200"/>
              </a:spcBef>
            </a:pPr>
            <a:r>
              <a:rPr lang="en-US" sz="11200" dirty="0"/>
              <a:t>Provide education and training to staff on the use of the RRS and make routine education for patients and family on the rapid response activation a part of the admission process.</a:t>
            </a:r>
          </a:p>
          <a:p>
            <a:pPr>
              <a:lnSpc>
                <a:spcPct val="120000"/>
              </a:lnSpc>
              <a:spcBef>
                <a:spcPts val="1200"/>
              </a:spcBef>
            </a:pPr>
            <a:r>
              <a:rPr lang="en-US" sz="11200" dirty="0"/>
              <a:t>Debrief regularly after rapid response events, and solicit ongoing feedback from staff and patients to continually refine RRS processes.</a:t>
            </a:r>
            <a:endParaRPr lang="en-US" dirty="0">
              <a:solidFill>
                <a:srgbClr val="FF0000"/>
              </a:solidFill>
            </a:endParaRP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21</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00397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4" name="Content Placeholder 3"/>
          <p:cNvSpPr>
            <a:spLocks noGrp="1"/>
          </p:cNvSpPr>
          <p:nvPr>
            <p:ph idx="4294967295"/>
          </p:nvPr>
        </p:nvSpPr>
        <p:spPr>
          <a:xfrm>
            <a:off x="457200" y="838200"/>
            <a:ext cx="8229600" cy="4724400"/>
          </a:xfrm>
        </p:spPr>
        <p:txBody>
          <a:bodyPr>
            <a:noAutofit/>
          </a:bodyPr>
          <a:lstStyle/>
          <a:p>
            <a:pPr marL="457200" indent="-457200">
              <a:spcBef>
                <a:spcPts val="0"/>
              </a:spcBef>
              <a:buFont typeface="+mj-lt"/>
              <a:buAutoNum type="arabicPeriod"/>
            </a:pPr>
            <a:r>
              <a:rPr lang="en-US" sz="1800" dirty="0"/>
              <a:t>Devita</a:t>
            </a:r>
            <a:r>
              <a:rPr lang="en-US" sz="1800" dirty="0"/>
              <a:t> MA, </a:t>
            </a:r>
            <a:r>
              <a:rPr lang="en-US" sz="1800" dirty="0"/>
              <a:t>Bellomo</a:t>
            </a:r>
            <a:r>
              <a:rPr lang="en-US" sz="1800" dirty="0"/>
              <a:t> R, Hillman K, et al. Findings of the first consensus conference on medical emergency teams. </a:t>
            </a:r>
            <a:r>
              <a:rPr lang="en-US" sz="1800" dirty="0"/>
              <a:t>Crit</a:t>
            </a:r>
            <a:r>
              <a:rPr lang="en-US" sz="1800" dirty="0"/>
              <a:t> Care Med. 2006 Sep;34(9):2463-78. PMID: 16878033.</a:t>
            </a:r>
          </a:p>
          <a:p>
            <a:pPr marL="457200" indent="-457200">
              <a:spcBef>
                <a:spcPts val="0"/>
              </a:spcBef>
              <a:buFont typeface="+mj-lt"/>
              <a:buAutoNum type="arabicPeriod"/>
            </a:pPr>
            <a:r>
              <a:rPr lang="en-US" sz="1800" dirty="0"/>
              <a:t>Jones DA, </a:t>
            </a:r>
            <a:r>
              <a:rPr lang="en-US" sz="1800" dirty="0"/>
              <a:t>DeVita</a:t>
            </a:r>
            <a:r>
              <a:rPr lang="en-US" sz="1800" dirty="0"/>
              <a:t> MA, </a:t>
            </a:r>
            <a:r>
              <a:rPr lang="en-US" sz="1800" dirty="0"/>
              <a:t>Bellomo</a:t>
            </a:r>
            <a:r>
              <a:rPr lang="en-US" sz="1800" dirty="0"/>
              <a:t> R. Rapid-response teams. N </a:t>
            </a:r>
            <a:r>
              <a:rPr lang="en-US" sz="1800" dirty="0"/>
              <a:t>Engl</a:t>
            </a:r>
            <a:r>
              <a:rPr lang="en-US" sz="1800" dirty="0"/>
              <a:t> J Med. 2011 Jul 14;365(2):139-46. PMID: 21751906.</a:t>
            </a:r>
          </a:p>
          <a:p>
            <a:pPr marL="457200" indent="-457200">
              <a:spcBef>
                <a:spcPts val="0"/>
              </a:spcBef>
              <a:buFont typeface="+mj-lt"/>
              <a:buAutoNum type="arabicPeriod"/>
            </a:pPr>
            <a:r>
              <a:rPr lang="en-US" sz="1800" dirty="0"/>
              <a:t>Preparing for clinical emergencies in obstetrics and gynecology. Committee Opinion No. 590. American College of Obstetricians and Gynecologists. </a:t>
            </a:r>
            <a:r>
              <a:rPr lang="en-US" sz="1800" dirty="0"/>
              <a:t>Obstet</a:t>
            </a:r>
            <a:r>
              <a:rPr lang="en-US" sz="1800" dirty="0"/>
              <a:t> </a:t>
            </a:r>
            <a:r>
              <a:rPr lang="en-US" sz="1800" dirty="0"/>
              <a:t>Gynecol</a:t>
            </a:r>
            <a:r>
              <a:rPr lang="en-US" sz="1800" dirty="0"/>
              <a:t> 2014;123:722–5.</a:t>
            </a:r>
          </a:p>
          <a:p>
            <a:pPr marL="457200" indent="-457200">
              <a:spcBef>
                <a:spcPts val="0"/>
              </a:spcBef>
              <a:buFont typeface="+mj-lt"/>
              <a:buAutoNum type="arabicPeriod"/>
            </a:pPr>
            <a:r>
              <a:rPr lang="en-US" sz="1800" dirty="0"/>
              <a:t>Skupski</a:t>
            </a:r>
            <a:r>
              <a:rPr lang="en-US" sz="1800" dirty="0"/>
              <a:t> DW, </a:t>
            </a:r>
            <a:r>
              <a:rPr lang="en-US" sz="1800" dirty="0"/>
              <a:t>Lowenwirt</a:t>
            </a:r>
            <a:r>
              <a:rPr lang="en-US" sz="1800" dirty="0"/>
              <a:t> IP, </a:t>
            </a:r>
            <a:r>
              <a:rPr lang="en-US" sz="1800" dirty="0"/>
              <a:t>Weinbaum</a:t>
            </a:r>
            <a:r>
              <a:rPr lang="en-US" sz="1800" dirty="0"/>
              <a:t> FI, et al. Improving hospital systems for the care of women with major obstetric hemorrhage. </a:t>
            </a:r>
            <a:r>
              <a:rPr lang="en-US" sz="1800" dirty="0"/>
              <a:t>Obstet</a:t>
            </a:r>
            <a:r>
              <a:rPr lang="en-US" sz="1800" dirty="0"/>
              <a:t> Gynecol. 2006 May;107(5):977-83. PMID: 16648399.</a:t>
            </a:r>
          </a:p>
          <a:p>
            <a:pPr marL="457200" indent="-457200">
              <a:spcBef>
                <a:spcPts val="0"/>
              </a:spcBef>
              <a:buFont typeface="+mj-lt"/>
              <a:buAutoNum type="arabicPeriod"/>
            </a:pPr>
            <a:r>
              <a:rPr lang="en-US" sz="1800" dirty="0"/>
              <a:t>Gosman</a:t>
            </a:r>
            <a:r>
              <a:rPr lang="en-US" sz="1800" dirty="0"/>
              <a:t> GG, Baldisseri MR, Stein KL, et al. Introduction of an obstetric-specific medical emergency team for obstetric crises: implementation and experience. Am J </a:t>
            </a:r>
            <a:r>
              <a:rPr lang="en-US" sz="1800" dirty="0"/>
              <a:t>Obstet</a:t>
            </a:r>
            <a:r>
              <a:rPr lang="en-US" sz="1800" dirty="0"/>
              <a:t> Gynecol. 2008 Apr;198(4):367.e1-7. </a:t>
            </a:r>
            <a:r>
              <a:rPr lang="en-US" sz="1800" dirty="0"/>
              <a:t>Epub</a:t>
            </a:r>
            <a:r>
              <a:rPr lang="en-US" sz="1800" dirty="0"/>
              <a:t> 2007 Nov 5. PMID: 17981251.</a:t>
            </a:r>
          </a:p>
          <a:p>
            <a:pPr marL="457200" indent="-457200">
              <a:spcBef>
                <a:spcPts val="0"/>
              </a:spcBef>
              <a:buFont typeface="+mj-lt"/>
              <a:buAutoNum type="arabicPeriod"/>
            </a:pPr>
            <a:r>
              <a:rPr lang="en-US" sz="1800" dirty="0"/>
              <a:t>Srinivas SK, </a:t>
            </a:r>
            <a:r>
              <a:rPr lang="en-US" sz="1800" dirty="0"/>
              <a:t>Lorch</a:t>
            </a:r>
            <a:r>
              <a:rPr lang="en-US" sz="1800" dirty="0"/>
              <a:t> SA. The </a:t>
            </a:r>
            <a:r>
              <a:rPr lang="en-US" sz="1800" dirty="0"/>
              <a:t>laborist</a:t>
            </a:r>
            <a:r>
              <a:rPr lang="en-US" sz="1800" dirty="0"/>
              <a:t> model of obstetric care: we need more evidence. Am J </a:t>
            </a:r>
            <a:r>
              <a:rPr lang="en-US" sz="1800" dirty="0"/>
              <a:t>Obstet</a:t>
            </a:r>
            <a:r>
              <a:rPr lang="en-US" sz="1800" dirty="0"/>
              <a:t> Gynecol. 2012 Jul;207(1):30-5. </a:t>
            </a:r>
            <a:r>
              <a:rPr lang="en-US" sz="1800" dirty="0"/>
              <a:t>doi</a:t>
            </a:r>
            <a:r>
              <a:rPr lang="en-US" sz="1800" dirty="0"/>
              <a:t>: 10.1016/j.ajog.2011.10.009. </a:t>
            </a:r>
            <a:r>
              <a:rPr lang="en-US" sz="1800" dirty="0"/>
              <a:t>Epub</a:t>
            </a:r>
            <a:r>
              <a:rPr lang="en-US" sz="1800" dirty="0"/>
              <a:t> 2011 Oct 15. PMID: 22138138.</a:t>
            </a:r>
          </a:p>
          <a:p>
            <a:pPr marL="457200" indent="-457200">
              <a:spcBef>
                <a:spcPts val="0"/>
              </a:spcBef>
              <a:buFont typeface="+mj-lt"/>
              <a:buAutoNum type="arabicPeriod"/>
            </a:pPr>
            <a:r>
              <a:rPr lang="en-US" sz="1800" dirty="0"/>
              <a:t>Catanzarite</a:t>
            </a:r>
            <a:r>
              <a:rPr lang="en-US" sz="1800" dirty="0"/>
              <a:t> V, </a:t>
            </a:r>
            <a:r>
              <a:rPr lang="en-US" sz="1800" dirty="0"/>
              <a:t>Almyryde</a:t>
            </a:r>
            <a:r>
              <a:rPr lang="en-US" sz="1800" dirty="0"/>
              <a:t> K, Bombard A. Ob team stat: developing a better L&amp;D rapid response team. </a:t>
            </a:r>
            <a:r>
              <a:rPr lang="en-US" sz="1800" dirty="0"/>
              <a:t>Contemp</a:t>
            </a:r>
            <a:r>
              <a:rPr lang="en-US" sz="1800" dirty="0"/>
              <a:t> Ob/Gyn. 2007;52(9):52-65.</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22</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262972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a:t>
            </a:r>
          </a:p>
        </p:txBody>
      </p:sp>
      <p:sp>
        <p:nvSpPr>
          <p:cNvPr id="4" name="Content Placeholder 3"/>
          <p:cNvSpPr>
            <a:spLocks noGrp="1"/>
          </p:cNvSpPr>
          <p:nvPr>
            <p:ph idx="1"/>
          </p:nvPr>
        </p:nvSpPr>
        <p:spPr>
          <a:xfrm>
            <a:off x="457200" y="884237"/>
            <a:ext cx="8229600" cy="5364163"/>
          </a:xfrm>
        </p:spPr>
        <p:txBody>
          <a:bodyPr>
            <a:noAutofit/>
          </a:bodyPr>
          <a:lstStyle/>
          <a:p>
            <a:pPr marL="0" indent="0">
              <a:buNone/>
            </a:pPr>
            <a:r>
              <a:rPr lang="en-US" sz="18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200"/>
              </a:spcBef>
              <a:buNone/>
            </a:pPr>
            <a:r>
              <a:rPr lang="en-US" sz="1800" dirty="0"/>
              <a:t>The U.S. Department of Health and Human Services cannot endorse, or appear to endorse derivate or excerpted materials, and it cannot be held liable for the content or use of adapted resources. Any adaptations of this resource must include a disclaimer to this effect. </a:t>
            </a:r>
          </a:p>
          <a:p>
            <a:pPr marL="0" indent="0">
              <a:spcBef>
                <a:spcPts val="1200"/>
              </a:spcBef>
              <a:buNone/>
            </a:pPr>
            <a:r>
              <a:rPr lang="en-US" sz="18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p>
          <a:p>
            <a:pPr marL="0" indent="0">
              <a:spcBef>
                <a:spcPts val="1200"/>
              </a:spcBef>
              <a:buNone/>
            </a:pPr>
            <a:endParaRPr lang="en-US" sz="1800"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23</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47374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Rapid Response</a:t>
            </a:r>
          </a:p>
        </p:txBody>
      </p:sp>
      <p:sp>
        <p:nvSpPr>
          <p:cNvPr id="4" name="Content Placeholder 3"/>
          <p:cNvSpPr>
            <a:spLocks noGrp="1"/>
          </p:cNvSpPr>
          <p:nvPr>
            <p:ph idx="1"/>
          </p:nvPr>
        </p:nvSpPr>
        <p:spPr>
          <a:xfrm>
            <a:off x="457200" y="884237"/>
            <a:ext cx="8229600" cy="5364163"/>
          </a:xfrm>
        </p:spPr>
        <p:txBody>
          <a:bodyPr>
            <a:noAutofit/>
          </a:bodyPr>
          <a:lstStyle/>
          <a:p>
            <a:r>
              <a:rPr lang="en-US" sz="2800" dirty="0"/>
              <a:t>Rapid response for maternal and fetal physiologic deterioration and urgent conditions is the focus of this bundle of the AHRQ Safety Program for Perinatal Care (SPPC).</a:t>
            </a:r>
          </a:p>
          <a:p>
            <a:r>
              <a:rPr lang="en-US" sz="2800" dirty="0"/>
              <a:t>The training materials and tools in this bundle review the key elements of a rapid response system within the framework of the Comprehensive Unit-based Safety Program (CUSP).</a:t>
            </a:r>
          </a:p>
          <a:p>
            <a:r>
              <a:rPr lang="en-US" sz="2800" dirty="0"/>
              <a:t>The key safety elements provide a comprehensive starting point for each unit to consider as it establishes its processes for ensuring rapid response capabilities.</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5065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Rapid Response System</a:t>
            </a:r>
            <a:endParaRPr lang="en-US" baseline="30000" dirty="0"/>
          </a:p>
        </p:txBody>
      </p:sp>
      <p:sp>
        <p:nvSpPr>
          <p:cNvPr id="4" name="Content Placeholder 3"/>
          <p:cNvSpPr>
            <a:spLocks noGrp="1"/>
          </p:cNvSpPr>
          <p:nvPr>
            <p:ph idx="1"/>
          </p:nvPr>
        </p:nvSpPr>
        <p:spPr>
          <a:xfrm>
            <a:off x="457200" y="884237"/>
            <a:ext cx="8229600" cy="5364163"/>
          </a:xfrm>
        </p:spPr>
        <p:txBody>
          <a:bodyPr>
            <a:normAutofit fontScale="92500"/>
          </a:bodyPr>
          <a:lstStyle/>
          <a:p>
            <a:pPr marL="0" indent="0" fontAlgn="t">
              <a:buNone/>
            </a:pPr>
            <a:r>
              <a:rPr lang="en-US" sz="3000" dirty="0"/>
              <a:t>A rapid response system (RRS) includes four components:</a:t>
            </a:r>
            <a:r>
              <a:rPr lang="en-US" sz="3000" baseline="30000" dirty="0"/>
              <a:t>1,2</a:t>
            </a:r>
            <a:endParaRPr lang="en-US" sz="3000" dirty="0"/>
          </a:p>
          <a:p>
            <a:pPr marL="514350" indent="-514350" fontAlgn="t">
              <a:buFont typeface="+mj-lt"/>
              <a:buAutoNum type="arabicPeriod"/>
            </a:pPr>
            <a:r>
              <a:rPr lang="en-US" sz="3000" dirty="0"/>
              <a:t>A mechanism for activating a clinical team response based on patient criteria</a:t>
            </a:r>
          </a:p>
          <a:p>
            <a:pPr marL="514350" indent="-514350" fontAlgn="t">
              <a:buFont typeface="+mj-lt"/>
              <a:buAutoNum type="arabicPeriod"/>
            </a:pPr>
            <a:r>
              <a:rPr lang="en-US" sz="3000" dirty="0"/>
              <a:t>A multidisciplinary clinical team that can rapidly respond to assess and intervene in order to prevent further deterioration</a:t>
            </a:r>
          </a:p>
          <a:p>
            <a:pPr marL="514350" indent="-514350" fontAlgn="t">
              <a:buFont typeface="+mj-lt"/>
              <a:buAutoNum type="arabicPeriod"/>
            </a:pPr>
            <a:r>
              <a:rPr lang="en-US" sz="3000" dirty="0"/>
              <a:t>A system for feedback, to help mitigate or improve response to similar situations in the future </a:t>
            </a:r>
          </a:p>
          <a:p>
            <a:pPr marL="514350" indent="-514350" fontAlgn="t">
              <a:buFont typeface="+mj-lt"/>
              <a:buAutoNum type="arabicPeriod"/>
            </a:pPr>
            <a:r>
              <a:rPr lang="en-US" sz="3000" dirty="0"/>
              <a:t>An administrative structure to implement, train, and monitor all related </a:t>
            </a:r>
            <a:r>
              <a:rPr lang="en-US" sz="3000" dirty="0" smtClean="0"/>
              <a:t>activities</a:t>
            </a:r>
            <a:endParaRPr lang="en-US" sz="2800"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50175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Obstetrical RRS</a:t>
            </a:r>
          </a:p>
        </p:txBody>
      </p:sp>
      <p:sp>
        <p:nvSpPr>
          <p:cNvPr id="3" name="Content Placeholder 2"/>
          <p:cNvSpPr>
            <a:spLocks noGrp="1"/>
          </p:cNvSpPr>
          <p:nvPr>
            <p:ph idx="1"/>
          </p:nvPr>
        </p:nvSpPr>
        <p:spPr>
          <a:xfrm>
            <a:off x="457200" y="960437"/>
            <a:ext cx="8229600" cy="5364163"/>
          </a:xfrm>
        </p:spPr>
        <p:txBody>
          <a:bodyPr/>
          <a:lstStyle/>
          <a:p>
            <a:pPr>
              <a:spcAft>
                <a:spcPts val="1200"/>
              </a:spcAft>
            </a:pPr>
            <a:r>
              <a:rPr lang="en-US" dirty="0"/>
              <a:t>Distinct from a medical RRS or emergency “code” team</a:t>
            </a:r>
          </a:p>
          <a:p>
            <a:pPr>
              <a:spcAft>
                <a:spcPts val="1200"/>
              </a:spcAft>
            </a:pPr>
            <a:r>
              <a:rPr lang="en-US" dirty="0"/>
              <a:t>Distinct from neonatal RRS</a:t>
            </a:r>
          </a:p>
          <a:p>
            <a:pPr>
              <a:spcAft>
                <a:spcPts val="1200"/>
              </a:spcAft>
            </a:pPr>
            <a:r>
              <a:rPr lang="en-US" dirty="0"/>
              <a:t>Although distinct, close coordination is critical</a:t>
            </a:r>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dirty="0"/>
          </a:p>
        </p:txBody>
      </p:sp>
      <p:sp>
        <p:nvSpPr>
          <p:cNvPr id="4" name="Date Placeholder 3"/>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21941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Evidence for RRS</a:t>
            </a:r>
          </a:p>
        </p:txBody>
      </p:sp>
      <p:sp>
        <p:nvSpPr>
          <p:cNvPr id="4" name="Content Placeholder 3"/>
          <p:cNvSpPr>
            <a:spLocks noGrp="1"/>
          </p:cNvSpPr>
          <p:nvPr>
            <p:ph idx="1"/>
          </p:nvPr>
        </p:nvSpPr>
        <p:spPr>
          <a:xfrm>
            <a:off x="457200" y="960437"/>
            <a:ext cx="8229600" cy="5364163"/>
          </a:xfrm>
        </p:spPr>
        <p:txBody>
          <a:bodyPr>
            <a:noAutofit/>
          </a:bodyPr>
          <a:lstStyle/>
          <a:p>
            <a:pPr marL="347663">
              <a:lnSpc>
                <a:spcPts val="2800"/>
              </a:lnSpc>
              <a:spcAft>
                <a:spcPts val="1200"/>
              </a:spcAft>
            </a:pPr>
            <a:r>
              <a:rPr lang="en-US" sz="2600" dirty="0"/>
              <a:t>Some evidence supports the use of RRS for improving patient safety and outcomes, mainly for improving cardiac care.</a:t>
            </a:r>
            <a:r>
              <a:rPr lang="en-US" sz="2600" baseline="30000" dirty="0"/>
              <a:t>1,2</a:t>
            </a:r>
            <a:r>
              <a:rPr lang="en-US" sz="2600" dirty="0"/>
              <a:t>  </a:t>
            </a:r>
          </a:p>
          <a:p>
            <a:pPr marL="739775" lvl="1">
              <a:spcAft>
                <a:spcPts val="1200"/>
              </a:spcAft>
            </a:pPr>
            <a:r>
              <a:rPr lang="en-US" sz="2400" dirty="0"/>
              <a:t>Most studies of RRS in the literature are from </a:t>
            </a:r>
            <a:r>
              <a:rPr lang="en-US" sz="2400" dirty="0"/>
              <a:t>unblinded</a:t>
            </a:r>
            <a:r>
              <a:rPr lang="en-US" sz="2400" dirty="0"/>
              <a:t>, nonrandomized studies conducted at single centers. </a:t>
            </a:r>
          </a:p>
          <a:p>
            <a:pPr marL="347663">
              <a:lnSpc>
                <a:spcPts val="2800"/>
              </a:lnSpc>
              <a:spcAft>
                <a:spcPts val="1200"/>
              </a:spcAft>
            </a:pPr>
            <a:r>
              <a:rPr lang="en-US" sz="2600" dirty="0"/>
              <a:t>Support for implementing RRS is based on the principle that early intervention can improve patient outcomes.</a:t>
            </a:r>
            <a:r>
              <a:rPr lang="en-US" sz="2600" baseline="30000" dirty="0"/>
              <a:t>3</a:t>
            </a:r>
            <a:endParaRPr lang="en-US" sz="2600" dirty="0"/>
          </a:p>
          <a:p>
            <a:pPr marL="347663">
              <a:lnSpc>
                <a:spcPts val="2800"/>
              </a:lnSpc>
              <a:spcAft>
                <a:spcPts val="1200"/>
              </a:spcAft>
            </a:pPr>
            <a:r>
              <a:rPr lang="en-US" sz="2600" dirty="0"/>
              <a:t>Numerous hospitals are implementing RRS, many through participation in the Institute for Healthcare Improvement’s 5 Million Lives Campaign.</a:t>
            </a:r>
            <a:r>
              <a:rPr lang="en-US" sz="2600" baseline="30000" dirty="0"/>
              <a:t> </a:t>
            </a:r>
          </a:p>
          <a:p>
            <a:pPr marL="347663">
              <a:lnSpc>
                <a:spcPts val="2800"/>
              </a:lnSpc>
              <a:spcAft>
                <a:spcPts val="1200"/>
              </a:spcAft>
            </a:pPr>
            <a:r>
              <a:rPr lang="en-US" sz="2600" dirty="0"/>
              <a:t>Studies and experience with the use of RRS for maternity patients are emerging.</a:t>
            </a:r>
            <a:r>
              <a:rPr lang="en-US" sz="2600" baseline="30000" dirty="0"/>
              <a:t>4,5,6,7</a:t>
            </a:r>
            <a:r>
              <a:rPr lang="en-US" sz="2600" dirty="0"/>
              <a:t> </a:t>
            </a:r>
            <a:endParaRPr lang="en-US" sz="2800" dirty="0"/>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6</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250487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RRS Tool</a:t>
            </a:r>
          </a:p>
        </p:txBody>
      </p:sp>
      <p:sp>
        <p:nvSpPr>
          <p:cNvPr id="4" name="Content Placeholder 3"/>
          <p:cNvSpPr>
            <a:spLocks noGrp="1"/>
          </p:cNvSpPr>
          <p:nvPr>
            <p:ph idx="1"/>
          </p:nvPr>
        </p:nvSpPr>
        <p:spPr>
          <a:xfrm>
            <a:off x="457200" y="960437"/>
            <a:ext cx="8229600" cy="5364163"/>
          </a:xfrm>
        </p:spPr>
        <p:txBody>
          <a:bodyPr>
            <a:normAutofit/>
          </a:bodyPr>
          <a:lstStyle/>
          <a:p>
            <a:r>
              <a:rPr lang="en-US" sz="2800" dirty="0"/>
              <a:t>Purpose</a:t>
            </a:r>
          </a:p>
          <a:p>
            <a:r>
              <a:rPr lang="en-US" sz="2800" dirty="0"/>
              <a:t>Who Should Use</a:t>
            </a:r>
          </a:p>
          <a:p>
            <a:r>
              <a:rPr lang="en-US" sz="2800" dirty="0"/>
              <a:t>How To Use</a:t>
            </a:r>
          </a:p>
          <a:p>
            <a:r>
              <a:rPr lang="en-US" sz="2800" dirty="0"/>
              <a:t>Key Safety Elements</a:t>
            </a:r>
          </a:p>
          <a:p>
            <a:r>
              <a:rPr lang="en-US" sz="2800" dirty="0"/>
              <a:t>Supporting Materials </a:t>
            </a:r>
          </a:p>
          <a:p>
            <a:pPr lvl="1"/>
            <a:r>
              <a:rPr lang="en-US" sz="2400" dirty="0"/>
              <a:t>RRS Planning Worksheet</a:t>
            </a:r>
          </a:p>
          <a:p>
            <a:pPr lvl="1"/>
            <a:r>
              <a:rPr lang="en-US" sz="2400" dirty="0"/>
              <a:t>Sample RRS call log</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7</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34768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94"/>
            <a:ext cx="9144000" cy="685800"/>
          </a:xfrm>
        </p:spPr>
        <p:txBody>
          <a:bodyPr>
            <a:noAutofit/>
          </a:bodyPr>
          <a:lstStyle/>
          <a:p>
            <a:pPr>
              <a:lnSpc>
                <a:spcPts val="2600"/>
              </a:lnSpc>
            </a:pPr>
            <a:r>
              <a:rPr lang="en-US" sz="3400" dirty="0"/>
              <a:t>SPPC Key Perinatal Safety Elements for RRS</a:t>
            </a:r>
          </a:p>
        </p:txBody>
      </p:sp>
      <p:sp>
        <p:nvSpPr>
          <p:cNvPr id="4" name="Content Placeholder 3"/>
          <p:cNvSpPr>
            <a:spLocks noGrp="1"/>
          </p:cNvSpPr>
          <p:nvPr>
            <p:ph idx="1"/>
          </p:nvPr>
        </p:nvSpPr>
        <p:spPr>
          <a:xfrm>
            <a:off x="457200" y="960437"/>
            <a:ext cx="8229600" cy="5364163"/>
          </a:xfrm>
        </p:spPr>
        <p:txBody>
          <a:bodyPr>
            <a:normAutofit/>
          </a:bodyPr>
          <a:lstStyle/>
          <a:p>
            <a:r>
              <a:rPr lang="en-US" sz="2800" dirty="0"/>
              <a:t>Standardize When Possible (CUSP Science of Safety)</a:t>
            </a:r>
          </a:p>
          <a:p>
            <a:r>
              <a:rPr lang="en-US" sz="2800" dirty="0"/>
              <a:t>Create Independent Checks (CUSP Science of Safety)</a:t>
            </a:r>
          </a:p>
          <a:p>
            <a:r>
              <a:rPr lang="en-US" sz="2800" dirty="0"/>
              <a:t>Learn From Defects (CUSP Module)</a:t>
            </a:r>
          </a:p>
          <a:p>
            <a:r>
              <a:rPr lang="en-US" sz="2800" dirty="0"/>
              <a:t>Simulation (SPPC Pillar)</a:t>
            </a:r>
          </a:p>
          <a:p>
            <a:r>
              <a:rPr lang="en-US" sz="2800" dirty="0"/>
              <a:t>Teamwork Training (</a:t>
            </a:r>
            <a:r>
              <a:rPr lang="en-US" sz="2800" dirty="0"/>
              <a:t>TeamSTEPPS</a:t>
            </a:r>
            <a:r>
              <a:rPr lang="en-US" sz="2800" baseline="30000" dirty="0"/>
              <a:t>®</a:t>
            </a:r>
            <a:r>
              <a:rPr lang="en-US" sz="2800" dirty="0"/>
              <a:t>) </a:t>
            </a:r>
          </a:p>
          <a:p>
            <a:r>
              <a:rPr lang="en-US" sz="2800" dirty="0"/>
              <a:t>Patient and Family Engagement (CUSP)</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8</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20198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1"/>
          </p:nvPr>
        </p:nvSpPr>
        <p:spPr>
          <a:xfrm>
            <a:off x="457200" y="884237"/>
            <a:ext cx="8229600" cy="5364163"/>
          </a:xfrm>
        </p:spPr>
        <p:txBody>
          <a:bodyPr>
            <a:normAutofit lnSpcReduction="10000"/>
          </a:bodyPr>
          <a:lstStyle/>
          <a:p>
            <a:pPr>
              <a:buSzPct val="100000"/>
            </a:pPr>
            <a:r>
              <a:rPr lang="en-US" dirty="0"/>
              <a:t>Establish a </a:t>
            </a:r>
            <a:r>
              <a:rPr lang="en-US" dirty="0"/>
              <a:t>unitwide</a:t>
            </a:r>
            <a:r>
              <a:rPr lang="en-US" dirty="0"/>
              <a:t> approach for a rapid response to urgent maternity care issues.</a:t>
            </a:r>
          </a:p>
          <a:p>
            <a:pPr lvl="1">
              <a:buSzPct val="100000"/>
            </a:pPr>
            <a:r>
              <a:rPr lang="en-US" dirty="0"/>
              <a:t>System is established as part of a hospital’s larger rapid response system, or is established as a separate entity</a:t>
            </a:r>
          </a:p>
          <a:p>
            <a:pPr lvl="1">
              <a:buSzPct val="100000"/>
            </a:pPr>
            <a:r>
              <a:rPr lang="en-US" dirty="0"/>
              <a:t>Uniform mechanism for activating a rapid response</a:t>
            </a:r>
          </a:p>
          <a:p>
            <a:pPr lvl="1">
              <a:buSzPct val="100000"/>
            </a:pPr>
            <a:r>
              <a:rPr lang="en-US" dirty="0"/>
              <a:t>Uniform approach to responding to an activation</a:t>
            </a:r>
          </a:p>
          <a:p>
            <a:pPr lvl="2">
              <a:buSzPct val="100000"/>
            </a:pPr>
            <a:r>
              <a:rPr lang="en-US" dirty="0"/>
              <a:t>Staff and equipment</a:t>
            </a:r>
          </a:p>
          <a:p>
            <a:pPr lvl="2">
              <a:buSzPct val="100000"/>
            </a:pPr>
            <a:r>
              <a:rPr lang="en-US" dirty="0"/>
              <a:t>Scope of response</a:t>
            </a:r>
          </a:p>
          <a:p>
            <a:pPr lvl="2">
              <a:buSzPct val="100000"/>
            </a:pPr>
            <a:r>
              <a:rPr lang="en-US" dirty="0"/>
              <a:t>Documentation requirements</a:t>
            </a:r>
          </a:p>
          <a:p>
            <a:pPr lvl="2">
              <a:buSzPct val="100000"/>
            </a:pPr>
            <a:r>
              <a:rPr lang="en-US" dirty="0"/>
              <a:t>System feedback</a:t>
            </a:r>
          </a:p>
        </p:txBody>
      </p:sp>
      <p:sp>
        <p:nvSpPr>
          <p:cNvPr id="7" name="Slide Number Placeholder 5"/>
          <p:cNvSpPr>
            <a:spLocks noGrp="1"/>
          </p:cNvSpPr>
          <p:nvPr>
            <p:ph type="sldNum" sz="quarter" idx="12"/>
          </p:nvPr>
        </p:nvSpPr>
        <p:spPr>
          <a:xfrm>
            <a:off x="6553200" y="6492875"/>
            <a:ext cx="2133600" cy="365125"/>
          </a:xfrm>
        </p:spPr>
        <p:txBody>
          <a:bodyPr/>
          <a:lstStyle/>
          <a:p>
            <a:fld id="{6176A158-48B8-4A8B-BAA0-8528EB6C1A99}" type="slidenum">
              <a:rPr lang="en-US" smtClean="0"/>
              <a:t>9</a:t>
            </a:fld>
            <a:endParaRPr lang="en-US" dirty="0"/>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1140473820"/>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11599</TotalTime>
  <Words>1770</Words>
  <Application>Microsoft Office PowerPoint</Application>
  <PresentationFormat>On-screen Show (4:3)</PresentationFormat>
  <Paragraphs>198</Paragraphs>
  <Slides>23</Slides>
  <Notes>19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CUSP-Page1</vt:lpstr>
      <vt:lpstr>CUSP-Page2+</vt:lpstr>
      <vt:lpstr>Rapid Response for Perinatal Safety </vt:lpstr>
      <vt:lpstr>Learning Objectives</vt:lpstr>
      <vt:lpstr>Rapid Response</vt:lpstr>
      <vt:lpstr>Rapid Response System</vt:lpstr>
      <vt:lpstr>Obstetrical RRS</vt:lpstr>
      <vt:lpstr>Evidence for RRS</vt:lpstr>
      <vt:lpstr>RRS Tool</vt:lpstr>
      <vt:lpstr>SPPC Key Perinatal Safety Elements for RRS</vt:lpstr>
      <vt:lpstr>Key Safety Elements: Standardize When Possible</vt:lpstr>
      <vt:lpstr>Key Safety Elements: Standardize When Possible</vt:lpstr>
      <vt:lpstr>Key Safety Elements: Standardize When Possible</vt:lpstr>
      <vt:lpstr>Key Safety Elements: Create Independent Checks</vt:lpstr>
      <vt:lpstr>Key Safety Elements: Create Independent Checks</vt:lpstr>
      <vt:lpstr>Key Safety Elements: Learn From Defects</vt:lpstr>
      <vt:lpstr>Key Safety Elements: Simulation</vt:lpstr>
      <vt:lpstr>Key Safety Elements: Teamwork Training </vt:lpstr>
      <vt:lpstr>Key Safety Elements: Teamwork Training </vt:lpstr>
      <vt:lpstr>Key Safety Elements: Patient and Family Engagement</vt:lpstr>
      <vt:lpstr>Unit Next Steps</vt:lpstr>
      <vt:lpstr>Unit Next Steps</vt:lpstr>
      <vt:lpstr>Tips for Implementation Success</vt:lpstr>
      <vt:lpstr>References</vt:lpstr>
      <vt:lpstr>Disclaimer</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Rapid Response for Perinatal Safety</dc:title>
  <dc:subject>Rapid Response for Perinatal Safety Rapid Response Systems</dc:subject>
  <dc:creator>Katy O'Shea</dc:creator>
  <cp:keywords>Safety Program for Perinatal Care, Rapid Response for Perinatal Safety, Rapid Response Systems</cp:keywords>
  <cp:lastModifiedBy>Chris Heidenrich OCKT</cp:lastModifiedBy>
  <cp:revision>437</cp:revision>
  <cp:lastPrinted>2014-11-12T19:46:52Z</cp:lastPrinted>
  <dcterms:created xsi:type="dcterms:W3CDTF">2012-03-06T21:09:36Z</dcterms:created>
  <dcterms:modified xsi:type="dcterms:W3CDTF">2017-03-21T20:14:29Z</dcterms:modified>
</cp:coreProperties>
</file>