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26"/>
  </p:notesMasterIdLst>
  <p:handoutMasterIdLst>
    <p:handoutMasterId r:id="rId27"/>
  </p:handoutMasterIdLst>
  <p:sldIdLst>
    <p:sldId id="295" r:id="rId3"/>
    <p:sldId id="257" r:id="rId4"/>
    <p:sldId id="278" r:id="rId5"/>
    <p:sldId id="281" r:id="rId6"/>
    <p:sldId id="293" r:id="rId7"/>
    <p:sldId id="277" r:id="rId8"/>
    <p:sldId id="258" r:id="rId9"/>
    <p:sldId id="276" r:id="rId10"/>
    <p:sldId id="259" r:id="rId11"/>
    <p:sldId id="287" r:id="rId12"/>
    <p:sldId id="290" r:id="rId13"/>
    <p:sldId id="260" r:id="rId14"/>
    <p:sldId id="262" r:id="rId15"/>
    <p:sldId id="263" r:id="rId16"/>
    <p:sldId id="264" r:id="rId17"/>
    <p:sldId id="288" r:id="rId18"/>
    <p:sldId id="265" r:id="rId19"/>
    <p:sldId id="294" r:id="rId20"/>
    <p:sldId id="271" r:id="rId21"/>
    <p:sldId id="272" r:id="rId22"/>
    <p:sldId id="292" r:id="rId23"/>
    <p:sldId id="291" r:id="rId24"/>
    <p:sldId id="270" r:id="rId25"/>
  </p:sldIdLst>
  <p:sldSz cx="9144000" cy="6858000" type="screen4x3"/>
  <p:notesSz cx="7010400" cy="92964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leasants, Elizabeth" initials="EAP" lastIdx="4" clrIdx="0"/>
  <p:cmAuthor id="1" name="Kahwati, Leila" initials="Leila" lastIdx="19" clrIdx="1"/>
  <p:cmAuthor id="2" name="Offen, Carol" initials="CO" lastIdx="15" clrIdx="2"/>
  <p:cmAuthor id="3" name="Heidenrich, Christine (AHRQ/OCKT) (CTR)" initials="HC" lastIdx="15" clrIdx="3"/>
  <p:cmAuthor id="4" name="kgray" initials="kg" lastIdx="6" clrIdx="4"/>
  <p:cmAuthor id="5" name="Kahwati, Leila" initials="KL" lastIdx="4" clrIdx="5">
    <p:extLst/>
  </p:cmAuthor>
  <p:cmAuthor id="6" name="Windows User" initials="WU" lastIdx="4"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3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412" autoAdjust="0"/>
  </p:normalViewPr>
  <p:slideViewPr>
    <p:cSldViewPr>
      <p:cViewPr varScale="1">
        <p:scale>
          <a:sx n="101" d="100"/>
          <a:sy n="101" d="100"/>
        </p:scale>
        <p:origin x="-1914"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1E4FA45-ED83-4708-97D3-A9072EC3CFFD}" type="datetimeFigureOut">
              <a:rPr lang="en-US" smtClean="0"/>
              <a:t>4/26/2017</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F61F3A87-A0C5-4D0D-B7F5-F49328FCA72D}" type="slidenum">
              <a:rPr lang="en-US" smtClean="0"/>
              <a:t>‹#›</a:t>
            </a:fld>
            <a:endParaRPr lang="en-US" dirty="0"/>
          </a:p>
        </p:txBody>
      </p:sp>
    </p:spTree>
    <p:extLst>
      <p:ext uri="{BB962C8B-B14F-4D97-AF65-F5344CB8AC3E}">
        <p14:creationId xmlns:p14="http://schemas.microsoft.com/office/powerpoint/2010/main" val="29581241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D1251E8-FD1B-49EF-8E81-0B51F429B78E}" type="datetimeFigureOut">
              <a:rPr lang="en-US" smtClean="0"/>
              <a:t>4/26/2017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6EBF413A-91C0-43A4-9BF3-8016E132F28B}" type="slidenum">
              <a:rPr lang="en-US" smtClean="0"/>
              <a:t>‹#›</a:t>
            </a:fld>
            <a:endParaRPr lang="en-US" dirty="0"/>
          </a:p>
        </p:txBody>
      </p:sp>
    </p:spTree>
    <p:extLst>
      <p:ext uri="{BB962C8B-B14F-4D97-AF65-F5344CB8AC3E}">
        <p14:creationId xmlns:p14="http://schemas.microsoft.com/office/powerpoint/2010/main" val="1462152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BF413A-91C0-43A4-9BF3-8016E132F28B}" type="slidenum">
              <a:rPr lang="en-US" smtClean="0"/>
              <a:t>1</a:t>
            </a:fld>
            <a:endParaRPr lang="en-US" dirty="0"/>
          </a:p>
        </p:txBody>
      </p:sp>
    </p:spTree>
    <p:extLst>
      <p:ext uri="{BB962C8B-B14F-4D97-AF65-F5344CB8AC3E}">
        <p14:creationId xmlns:p14="http://schemas.microsoft.com/office/powerpoint/2010/main" val="3956531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BF413A-91C0-43A4-9BF3-8016E132F28B}" type="slidenum">
              <a:rPr lang="en-US" smtClean="0"/>
              <a:t>10</a:t>
            </a:fld>
            <a:endParaRPr lang="en-US" dirty="0"/>
          </a:p>
        </p:txBody>
      </p:sp>
    </p:spTree>
    <p:extLst>
      <p:ext uri="{BB962C8B-B14F-4D97-AF65-F5344CB8AC3E}">
        <p14:creationId xmlns:p14="http://schemas.microsoft.com/office/powerpoint/2010/main" val="2551503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BF413A-91C0-43A4-9BF3-8016E132F28B}" type="slidenum">
              <a:rPr lang="en-US" smtClean="0"/>
              <a:t>11</a:t>
            </a:fld>
            <a:endParaRPr lang="en-US" dirty="0"/>
          </a:p>
        </p:txBody>
      </p:sp>
    </p:spTree>
    <p:extLst>
      <p:ext uri="{BB962C8B-B14F-4D97-AF65-F5344CB8AC3E}">
        <p14:creationId xmlns:p14="http://schemas.microsoft.com/office/powerpoint/2010/main" val="2551503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BF413A-91C0-43A4-9BF3-8016E132F28B}" type="slidenum">
              <a:rPr lang="en-US" smtClean="0"/>
              <a:t>12</a:t>
            </a:fld>
            <a:endParaRPr lang="en-US" dirty="0"/>
          </a:p>
        </p:txBody>
      </p:sp>
    </p:spTree>
    <p:extLst>
      <p:ext uri="{BB962C8B-B14F-4D97-AF65-F5344CB8AC3E}">
        <p14:creationId xmlns:p14="http://schemas.microsoft.com/office/powerpoint/2010/main" val="1783821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EBF413A-91C0-43A4-9BF3-8016E132F28B}" type="slidenum">
              <a:rPr lang="en-US" smtClean="0"/>
              <a:t>13</a:t>
            </a:fld>
            <a:endParaRPr lang="en-US" dirty="0"/>
          </a:p>
        </p:txBody>
      </p:sp>
    </p:spTree>
    <p:extLst>
      <p:ext uri="{BB962C8B-B14F-4D97-AF65-F5344CB8AC3E}">
        <p14:creationId xmlns:p14="http://schemas.microsoft.com/office/powerpoint/2010/main" val="870767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BF413A-91C0-43A4-9BF3-8016E132F28B}" type="slidenum">
              <a:rPr lang="en-US" smtClean="0"/>
              <a:t>14</a:t>
            </a:fld>
            <a:endParaRPr lang="en-US" dirty="0"/>
          </a:p>
        </p:txBody>
      </p:sp>
    </p:spTree>
    <p:extLst>
      <p:ext uri="{BB962C8B-B14F-4D97-AF65-F5344CB8AC3E}">
        <p14:creationId xmlns:p14="http://schemas.microsoft.com/office/powerpoint/2010/main" val="699009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a:p>
            <a:endParaRPr lang="en-US" dirty="0"/>
          </a:p>
        </p:txBody>
      </p:sp>
      <p:sp>
        <p:nvSpPr>
          <p:cNvPr id="4" name="Slide Number Placeholder 3"/>
          <p:cNvSpPr>
            <a:spLocks noGrp="1"/>
          </p:cNvSpPr>
          <p:nvPr>
            <p:ph type="sldNum" sz="quarter" idx="10"/>
          </p:nvPr>
        </p:nvSpPr>
        <p:spPr/>
        <p:txBody>
          <a:bodyPr/>
          <a:lstStyle/>
          <a:p>
            <a:fld id="{6EBF413A-91C0-43A4-9BF3-8016E132F28B}" type="slidenum">
              <a:rPr lang="en-US" smtClean="0"/>
              <a:t>15</a:t>
            </a:fld>
            <a:endParaRPr lang="en-US" dirty="0"/>
          </a:p>
        </p:txBody>
      </p:sp>
    </p:spTree>
    <p:extLst>
      <p:ext uri="{BB962C8B-B14F-4D97-AF65-F5344CB8AC3E}">
        <p14:creationId xmlns:p14="http://schemas.microsoft.com/office/powerpoint/2010/main" val="1391002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244432-B47F-4822-B69A-7D4AF8D862A8}" type="slidenum">
              <a:rPr lang="en-US" smtClean="0"/>
              <a:pPr/>
              <a:t>16</a:t>
            </a:fld>
            <a:endParaRPr lang="en-US" dirty="0"/>
          </a:p>
        </p:txBody>
      </p:sp>
    </p:spTree>
    <p:extLst>
      <p:ext uri="{BB962C8B-B14F-4D97-AF65-F5344CB8AC3E}">
        <p14:creationId xmlns:p14="http://schemas.microsoft.com/office/powerpoint/2010/main" val="3946514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BF413A-91C0-43A4-9BF3-8016E132F28B}" type="slidenum">
              <a:rPr lang="en-US" smtClean="0"/>
              <a:t>17</a:t>
            </a:fld>
            <a:endParaRPr lang="en-US" dirty="0"/>
          </a:p>
        </p:txBody>
      </p:sp>
    </p:spTree>
    <p:extLst>
      <p:ext uri="{BB962C8B-B14F-4D97-AF65-F5344CB8AC3E}">
        <p14:creationId xmlns:p14="http://schemas.microsoft.com/office/powerpoint/2010/main" val="180944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BF413A-91C0-43A4-9BF3-8016E132F28B}" type="slidenum">
              <a:rPr lang="en-US" smtClean="0"/>
              <a:t>18</a:t>
            </a:fld>
            <a:endParaRPr lang="en-US" dirty="0"/>
          </a:p>
        </p:txBody>
      </p:sp>
    </p:spTree>
    <p:extLst>
      <p:ext uri="{BB962C8B-B14F-4D97-AF65-F5344CB8AC3E}">
        <p14:creationId xmlns:p14="http://schemas.microsoft.com/office/powerpoint/2010/main" val="1312490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BF413A-91C0-43A4-9BF3-8016E132F28B}" type="slidenum">
              <a:rPr lang="en-US" smtClean="0"/>
              <a:t>19</a:t>
            </a:fld>
            <a:endParaRPr lang="en-US" dirty="0"/>
          </a:p>
        </p:txBody>
      </p:sp>
    </p:spTree>
    <p:extLst>
      <p:ext uri="{BB962C8B-B14F-4D97-AF65-F5344CB8AC3E}">
        <p14:creationId xmlns:p14="http://schemas.microsoft.com/office/powerpoint/2010/main" val="1312490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buFont typeface="Arial" panose="020B0604020202020204" pitchFamily="34" charset="0"/>
              <a:buNone/>
            </a:pP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EBF413A-91C0-43A4-9BF3-8016E132F28B}" type="slidenum">
              <a:rPr lang="en-US" smtClean="0"/>
              <a:t>2</a:t>
            </a:fld>
            <a:endParaRPr lang="en-US" dirty="0"/>
          </a:p>
        </p:txBody>
      </p:sp>
    </p:spTree>
    <p:extLst>
      <p:ext uri="{BB962C8B-B14F-4D97-AF65-F5344CB8AC3E}">
        <p14:creationId xmlns:p14="http://schemas.microsoft.com/office/powerpoint/2010/main" val="2072570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6EBF413A-91C0-43A4-9BF3-8016E132F28B}" type="slidenum">
              <a:rPr lang="en-US" smtClean="0"/>
              <a:t>20</a:t>
            </a:fld>
            <a:endParaRPr lang="en-US" dirty="0"/>
          </a:p>
        </p:txBody>
      </p:sp>
    </p:spTree>
    <p:extLst>
      <p:ext uri="{BB962C8B-B14F-4D97-AF65-F5344CB8AC3E}">
        <p14:creationId xmlns:p14="http://schemas.microsoft.com/office/powerpoint/2010/main" val="2387938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BF413A-91C0-43A4-9BF3-8016E132F28B}" type="slidenum">
              <a:rPr lang="en-US" smtClean="0"/>
              <a:t>22</a:t>
            </a:fld>
            <a:endParaRPr lang="en-US" dirty="0"/>
          </a:p>
        </p:txBody>
      </p:sp>
    </p:spTree>
    <p:extLst>
      <p:ext uri="{BB962C8B-B14F-4D97-AF65-F5344CB8AC3E}">
        <p14:creationId xmlns:p14="http://schemas.microsoft.com/office/powerpoint/2010/main" val="3093305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6EBF413A-91C0-43A4-9BF3-8016E132F28B}" type="slidenum">
              <a:rPr lang="en-US" smtClean="0"/>
              <a:t>3</a:t>
            </a:fld>
            <a:endParaRPr lang="en-US" dirty="0"/>
          </a:p>
        </p:txBody>
      </p:sp>
    </p:spTree>
    <p:extLst>
      <p:ext uri="{BB962C8B-B14F-4D97-AF65-F5344CB8AC3E}">
        <p14:creationId xmlns:p14="http://schemas.microsoft.com/office/powerpoint/2010/main" val="339794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pPr>
              <a:spcBef>
                <a:spcPts val="600"/>
              </a:spcBef>
            </a:pPr>
            <a:endParaRPr lang="en-US" dirty="0"/>
          </a:p>
          <a:p>
            <a:pPr>
              <a:spcBef>
                <a:spcPts val="600"/>
              </a:spcBef>
            </a:pPr>
            <a:endParaRPr lang="en-US" dirty="0"/>
          </a:p>
        </p:txBody>
      </p:sp>
      <p:sp>
        <p:nvSpPr>
          <p:cNvPr id="4" name="Slide Number Placeholder 3"/>
          <p:cNvSpPr>
            <a:spLocks noGrp="1"/>
          </p:cNvSpPr>
          <p:nvPr>
            <p:ph type="sldNum" sz="quarter" idx="10"/>
          </p:nvPr>
        </p:nvSpPr>
        <p:spPr/>
        <p:txBody>
          <a:bodyPr/>
          <a:lstStyle/>
          <a:p>
            <a:fld id="{6EBF413A-91C0-43A4-9BF3-8016E132F28B}" type="slidenum">
              <a:rPr lang="en-US" smtClean="0"/>
              <a:t>4</a:t>
            </a:fld>
            <a:endParaRPr lang="en-US" dirty="0"/>
          </a:p>
        </p:txBody>
      </p:sp>
    </p:spTree>
    <p:extLst>
      <p:ext uri="{BB962C8B-B14F-4D97-AF65-F5344CB8AC3E}">
        <p14:creationId xmlns:p14="http://schemas.microsoft.com/office/powerpoint/2010/main" val="4286121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BF413A-91C0-43A4-9BF3-8016E132F28B}" type="slidenum">
              <a:rPr lang="en-US" smtClean="0"/>
              <a:t>5</a:t>
            </a:fld>
            <a:endParaRPr lang="en-US" dirty="0"/>
          </a:p>
        </p:txBody>
      </p:sp>
    </p:spTree>
    <p:extLst>
      <p:ext uri="{BB962C8B-B14F-4D97-AF65-F5344CB8AC3E}">
        <p14:creationId xmlns:p14="http://schemas.microsoft.com/office/powerpoint/2010/main" val="4378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EBF413A-91C0-43A4-9BF3-8016E132F28B}" type="slidenum">
              <a:rPr lang="en-US" smtClean="0"/>
              <a:t>6</a:t>
            </a:fld>
            <a:endParaRPr lang="en-US" dirty="0"/>
          </a:p>
        </p:txBody>
      </p:sp>
    </p:spTree>
    <p:extLst>
      <p:ext uri="{BB962C8B-B14F-4D97-AF65-F5344CB8AC3E}">
        <p14:creationId xmlns:p14="http://schemas.microsoft.com/office/powerpoint/2010/main" val="629410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EBF413A-91C0-43A4-9BF3-8016E132F28B}" type="slidenum">
              <a:rPr lang="en-US" smtClean="0"/>
              <a:t>7</a:t>
            </a:fld>
            <a:endParaRPr lang="en-US" dirty="0"/>
          </a:p>
        </p:txBody>
      </p:sp>
    </p:spTree>
    <p:extLst>
      <p:ext uri="{BB962C8B-B14F-4D97-AF65-F5344CB8AC3E}">
        <p14:creationId xmlns:p14="http://schemas.microsoft.com/office/powerpoint/2010/main" val="3970344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8</a:t>
            </a:fld>
            <a:endParaRPr lang="en-US" dirty="0"/>
          </a:p>
        </p:txBody>
      </p:sp>
    </p:spTree>
    <p:extLst>
      <p:ext uri="{BB962C8B-B14F-4D97-AF65-F5344CB8AC3E}">
        <p14:creationId xmlns:p14="http://schemas.microsoft.com/office/powerpoint/2010/main" val="502603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BF413A-91C0-43A4-9BF3-8016E132F28B}" type="slidenum">
              <a:rPr lang="en-US" smtClean="0"/>
              <a:t>9</a:t>
            </a:fld>
            <a:endParaRPr lang="en-US" dirty="0"/>
          </a:p>
        </p:txBody>
      </p:sp>
    </p:spTree>
    <p:extLst>
      <p:ext uri="{BB962C8B-B14F-4D97-AF65-F5344CB8AC3E}">
        <p14:creationId xmlns:p14="http://schemas.microsoft.com/office/powerpoint/2010/main" val="2551503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r>
              <a:rPr lang="en-US" dirty="0"/>
              <a:t>AHRQ Safety Program for Perinatal Care</a:t>
            </a:r>
          </a:p>
        </p:txBody>
      </p:sp>
      <p:sp>
        <p:nvSpPr>
          <p:cNvPr id="5" name="Footer Placeholder 4"/>
          <p:cNvSpPr>
            <a:spLocks noGrp="1"/>
          </p:cNvSpPr>
          <p:nvPr>
            <p:ph type="ftr" sz="quarter" idx="11"/>
          </p:nvPr>
        </p:nvSpPr>
        <p:spPr/>
        <p:txBody>
          <a:bodyPr/>
          <a:lstStyle/>
          <a:p>
            <a:r>
              <a:rPr lang="en-US" dirty="0"/>
              <a:t>Electronic Fetal Monitoring</a:t>
            </a:r>
          </a:p>
        </p:txBody>
      </p:sp>
      <p:sp>
        <p:nvSpPr>
          <p:cNvPr id="6" name="Slide Number Placeholder 5"/>
          <p:cNvSpPr>
            <a:spLocks noGrp="1"/>
          </p:cNvSpPr>
          <p:nvPr>
            <p:ph type="sldNum" sz="quarter" idx="12"/>
          </p:nvPr>
        </p:nvSpPr>
        <p:spPr/>
        <p:txBody>
          <a:bodyPr/>
          <a:lstStyle/>
          <a:p>
            <a:fld id="{7B5E83E5-E5FA-4AD5-87B2-8D8042CA422E}" type="slidenum">
              <a:rPr lang="en-US" smtClean="0"/>
              <a:t>‹#›</a:t>
            </a:fld>
            <a:endParaRPr lang="en-US" dirty="0"/>
          </a:p>
        </p:txBody>
      </p:sp>
    </p:spTree>
    <p:extLst>
      <p:ext uri="{BB962C8B-B14F-4D97-AF65-F5344CB8AC3E}">
        <p14:creationId xmlns:p14="http://schemas.microsoft.com/office/powerpoint/2010/main" val="274985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t>AHRQ Safety Program for Perinatal Care</a:t>
            </a:r>
          </a:p>
        </p:txBody>
      </p:sp>
      <p:sp>
        <p:nvSpPr>
          <p:cNvPr id="8" name="Footer Placeholder 7"/>
          <p:cNvSpPr>
            <a:spLocks noGrp="1"/>
          </p:cNvSpPr>
          <p:nvPr>
            <p:ph type="ftr" sz="quarter" idx="11"/>
          </p:nvPr>
        </p:nvSpPr>
        <p:spPr/>
        <p:txBody>
          <a:bodyPr/>
          <a:lstStyle/>
          <a:p>
            <a:r>
              <a:rPr lang="en-US" dirty="0"/>
              <a:t>Electronic Fetal Monitoring</a:t>
            </a:r>
          </a:p>
        </p:txBody>
      </p:sp>
      <p:sp>
        <p:nvSpPr>
          <p:cNvPr id="9" name="Slide Number Placeholder 8"/>
          <p:cNvSpPr>
            <a:spLocks noGrp="1"/>
          </p:cNvSpPr>
          <p:nvPr>
            <p:ph type="sldNum" sz="quarter" idx="12"/>
          </p:nvPr>
        </p:nvSpPr>
        <p:spPr/>
        <p:txBody>
          <a:bodyPr/>
          <a:lstStyle/>
          <a:p>
            <a:fld id="{6176A158-48B8-4A8B-BAA0-8528EB6C1A99}" type="slidenum">
              <a:rPr lang="en-US" smtClean="0"/>
              <a:t>‹#›</a:t>
            </a:fld>
            <a:endParaRPr lang="en-US" dirty="0"/>
          </a:p>
        </p:txBody>
      </p:sp>
    </p:spTree>
    <p:extLst>
      <p:ext uri="{BB962C8B-B14F-4D97-AF65-F5344CB8AC3E}">
        <p14:creationId xmlns:p14="http://schemas.microsoft.com/office/powerpoint/2010/main" val="3790675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667000" cy="365125"/>
          </a:xfrm>
        </p:spPr>
        <p:txBody>
          <a:bodyPr/>
          <a:lstStyle/>
          <a:p>
            <a:r>
              <a:rPr lang="en-US" dirty="0"/>
              <a:t>AHRQ Safety Program for Perinatal Care</a:t>
            </a:r>
          </a:p>
        </p:txBody>
      </p:sp>
      <p:sp>
        <p:nvSpPr>
          <p:cNvPr id="4" name="Footer Placeholder 3"/>
          <p:cNvSpPr>
            <a:spLocks noGrp="1"/>
          </p:cNvSpPr>
          <p:nvPr>
            <p:ph type="ftr" sz="quarter" idx="11"/>
          </p:nvPr>
        </p:nvSpPr>
        <p:spPr/>
        <p:txBody>
          <a:bodyPr/>
          <a:lstStyle/>
          <a:p>
            <a:r>
              <a:rPr lang="en-US" dirty="0"/>
              <a:t>Electronic Fetal Monitoring</a:t>
            </a:r>
          </a:p>
        </p:txBody>
      </p:sp>
      <p:sp>
        <p:nvSpPr>
          <p:cNvPr id="5" name="Slide Number Placeholder 4"/>
          <p:cNvSpPr>
            <a:spLocks noGrp="1"/>
          </p:cNvSpPr>
          <p:nvPr>
            <p:ph type="sldNum" sz="quarter" idx="12"/>
          </p:nvPr>
        </p:nvSpPr>
        <p:spPr>
          <a:xfrm>
            <a:off x="6781800" y="6492875"/>
            <a:ext cx="2133600" cy="365125"/>
          </a:xfrm>
        </p:spPr>
        <p:txBody>
          <a:bodyPr/>
          <a:lstStyle/>
          <a:p>
            <a:fld id="{6176A158-48B8-4A8B-BAA0-8528EB6C1A99}" type="slidenum">
              <a:rPr lang="en-US" smtClean="0"/>
              <a:t>‹#›</a:t>
            </a:fld>
            <a:endParaRPr lang="en-US" dirty="0"/>
          </a:p>
        </p:txBody>
      </p:sp>
      <p:sp>
        <p:nvSpPr>
          <p:cNvPr id="7" name="Footer Placeholder 2"/>
          <p:cNvSpPr txBox="1">
            <a:spLocks/>
          </p:cNvSpPr>
          <p:nvPr userDrawn="1"/>
        </p:nvSpPr>
        <p:spPr>
          <a:xfrm>
            <a:off x="6248400" y="6499008"/>
            <a:ext cx="216491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solidFill>
                  <a:schemeClr val="bg1"/>
                </a:solidFill>
              </a:rPr>
              <a:t>Electronic</a:t>
            </a:r>
            <a:br>
              <a:rPr lang="en-US" sz="1100" dirty="0">
                <a:solidFill>
                  <a:schemeClr val="bg1"/>
                </a:solidFill>
              </a:rPr>
            </a:br>
            <a:r>
              <a:rPr lang="en-US" sz="1100" dirty="0">
                <a:solidFill>
                  <a:schemeClr val="bg1"/>
                </a:solidFill>
              </a:rPr>
              <a:t>Fetal Monitoring</a:t>
            </a:r>
          </a:p>
        </p:txBody>
      </p:sp>
    </p:spTree>
    <p:extLst>
      <p:ext uri="{BB962C8B-B14F-4D97-AF65-F5344CB8AC3E}">
        <p14:creationId xmlns:p14="http://schemas.microsoft.com/office/powerpoint/2010/main" val="3565405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667000" cy="365125"/>
          </a:xfrm>
        </p:spPr>
        <p:txBody>
          <a:bodyPr/>
          <a:lstStyle/>
          <a:p>
            <a:r>
              <a:rPr lang="en-US" dirty="0"/>
              <a:t>AHRQ Safety Program for Perinatal Care</a:t>
            </a:r>
          </a:p>
        </p:txBody>
      </p:sp>
      <p:sp>
        <p:nvSpPr>
          <p:cNvPr id="3" name="Footer Placeholder 2"/>
          <p:cNvSpPr>
            <a:spLocks noGrp="1"/>
          </p:cNvSpPr>
          <p:nvPr>
            <p:ph type="ftr" sz="quarter" idx="11"/>
          </p:nvPr>
        </p:nvSpPr>
        <p:spPr/>
        <p:txBody>
          <a:bodyPr/>
          <a:lstStyle/>
          <a:p>
            <a:r>
              <a:rPr lang="en-US" dirty="0"/>
              <a:t>Electronic Fetal Monitoring</a:t>
            </a:r>
          </a:p>
        </p:txBody>
      </p:sp>
      <p:sp>
        <p:nvSpPr>
          <p:cNvPr id="4" name="Slide Number Placeholder 3"/>
          <p:cNvSpPr>
            <a:spLocks noGrp="1"/>
          </p:cNvSpPr>
          <p:nvPr>
            <p:ph type="sldNum" sz="quarter" idx="12"/>
          </p:nvPr>
        </p:nvSpPr>
        <p:spPr>
          <a:xfrm>
            <a:off x="6705600" y="6492875"/>
            <a:ext cx="2133600" cy="365125"/>
          </a:xfrm>
        </p:spPr>
        <p:txBody>
          <a:bodyPr/>
          <a:lstStyle/>
          <a:p>
            <a:fld id="{6176A158-48B8-4A8B-BAA0-8528EB6C1A99}" type="slidenum">
              <a:rPr lang="en-US" smtClean="0"/>
              <a:t>‹#›</a:t>
            </a:fld>
            <a:endParaRPr lang="en-US" dirty="0"/>
          </a:p>
        </p:txBody>
      </p:sp>
      <p:sp>
        <p:nvSpPr>
          <p:cNvPr id="5" name="Footer Placeholder 2"/>
          <p:cNvSpPr txBox="1">
            <a:spLocks/>
          </p:cNvSpPr>
          <p:nvPr userDrawn="1"/>
        </p:nvSpPr>
        <p:spPr>
          <a:xfrm>
            <a:off x="6248400" y="6499008"/>
            <a:ext cx="216491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solidFill>
                  <a:schemeClr val="bg1"/>
                </a:solidFill>
              </a:rPr>
              <a:t>Electronic</a:t>
            </a:r>
            <a:br>
              <a:rPr lang="en-US" sz="1100" dirty="0">
                <a:solidFill>
                  <a:schemeClr val="bg1"/>
                </a:solidFill>
              </a:rPr>
            </a:br>
            <a:r>
              <a:rPr lang="en-US" sz="1100" dirty="0">
                <a:solidFill>
                  <a:schemeClr val="bg1"/>
                </a:solidFill>
              </a:rPr>
              <a:t>Fetal Monitoring</a:t>
            </a:r>
          </a:p>
        </p:txBody>
      </p:sp>
    </p:spTree>
    <p:extLst>
      <p:ext uri="{BB962C8B-B14F-4D97-AF65-F5344CB8AC3E}">
        <p14:creationId xmlns:p14="http://schemas.microsoft.com/office/powerpoint/2010/main" val="3913110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008313" cy="74930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685800"/>
            <a:ext cx="5111750" cy="5440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667000" cy="365125"/>
          </a:xfrm>
        </p:spPr>
        <p:txBody>
          <a:bodyPr/>
          <a:lstStyle/>
          <a:p>
            <a:r>
              <a:rPr lang="en-US" dirty="0"/>
              <a:t>AHRQ Safety Program for Perinatal Care</a:t>
            </a:r>
          </a:p>
        </p:txBody>
      </p:sp>
      <p:sp>
        <p:nvSpPr>
          <p:cNvPr id="6" name="Footer Placeholder 5"/>
          <p:cNvSpPr>
            <a:spLocks noGrp="1"/>
          </p:cNvSpPr>
          <p:nvPr>
            <p:ph type="ftr" sz="quarter" idx="11"/>
          </p:nvPr>
        </p:nvSpPr>
        <p:spPr/>
        <p:txBody>
          <a:bodyPr/>
          <a:lstStyle/>
          <a:p>
            <a:r>
              <a:rPr lang="en-US" dirty="0"/>
              <a:t>Electronic Fetal Monitoring</a:t>
            </a:r>
          </a:p>
        </p:txBody>
      </p:sp>
      <p:sp>
        <p:nvSpPr>
          <p:cNvPr id="7" name="Slide Number Placeholder 6"/>
          <p:cNvSpPr>
            <a:spLocks noGrp="1"/>
          </p:cNvSpPr>
          <p:nvPr>
            <p:ph type="sldNum" sz="quarter" idx="12"/>
          </p:nvPr>
        </p:nvSpPr>
        <p:spPr/>
        <p:txBody>
          <a:bodyPr/>
          <a:lstStyle/>
          <a:p>
            <a:fld id="{6176A158-48B8-4A8B-BAA0-8528EB6C1A99}" type="slidenum">
              <a:rPr lang="en-US" smtClean="0"/>
              <a:t>‹#›</a:t>
            </a:fld>
            <a:endParaRPr lang="en-US" dirty="0"/>
          </a:p>
        </p:txBody>
      </p:sp>
    </p:spTree>
    <p:extLst>
      <p:ext uri="{BB962C8B-B14F-4D97-AF65-F5344CB8AC3E}">
        <p14:creationId xmlns:p14="http://schemas.microsoft.com/office/powerpoint/2010/main" val="3842959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85799"/>
            <a:ext cx="5486400" cy="4041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667000" cy="365125"/>
          </a:xfrm>
        </p:spPr>
        <p:txBody>
          <a:bodyPr/>
          <a:lstStyle/>
          <a:p>
            <a:r>
              <a:rPr lang="en-US" dirty="0"/>
              <a:t>AHRQ Safety Program for Perinatal Care</a:t>
            </a:r>
          </a:p>
        </p:txBody>
      </p:sp>
      <p:sp>
        <p:nvSpPr>
          <p:cNvPr id="6" name="Footer Placeholder 5"/>
          <p:cNvSpPr>
            <a:spLocks noGrp="1"/>
          </p:cNvSpPr>
          <p:nvPr>
            <p:ph type="ftr" sz="quarter" idx="11"/>
          </p:nvPr>
        </p:nvSpPr>
        <p:spPr/>
        <p:txBody>
          <a:bodyPr/>
          <a:lstStyle/>
          <a:p>
            <a:r>
              <a:rPr lang="en-US" dirty="0"/>
              <a:t>Electronic Fetal Monitoring</a:t>
            </a:r>
          </a:p>
        </p:txBody>
      </p:sp>
      <p:sp>
        <p:nvSpPr>
          <p:cNvPr id="7" name="Slide Number Placeholder 6"/>
          <p:cNvSpPr>
            <a:spLocks noGrp="1"/>
          </p:cNvSpPr>
          <p:nvPr>
            <p:ph type="sldNum" sz="quarter" idx="12"/>
          </p:nvPr>
        </p:nvSpPr>
        <p:spPr/>
        <p:txBody>
          <a:bodyPr/>
          <a:lstStyle/>
          <a:p>
            <a:fld id="{6176A158-48B8-4A8B-BAA0-8528EB6C1A99}" type="slidenum">
              <a:rPr lang="en-US" smtClean="0"/>
              <a:t>‹#›</a:t>
            </a:fld>
            <a:endParaRPr lang="en-US" dirty="0"/>
          </a:p>
        </p:txBody>
      </p:sp>
    </p:spTree>
    <p:extLst>
      <p:ext uri="{BB962C8B-B14F-4D97-AF65-F5344CB8AC3E}">
        <p14:creationId xmlns:p14="http://schemas.microsoft.com/office/powerpoint/2010/main" val="284124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AHRQ Safety Program for Perinatal Care</a:t>
            </a:r>
          </a:p>
        </p:txBody>
      </p:sp>
      <p:sp>
        <p:nvSpPr>
          <p:cNvPr id="5" name="Footer Placeholder 4"/>
          <p:cNvSpPr>
            <a:spLocks noGrp="1"/>
          </p:cNvSpPr>
          <p:nvPr>
            <p:ph type="ftr" sz="quarter" idx="11"/>
          </p:nvPr>
        </p:nvSpPr>
        <p:spPr/>
        <p:txBody>
          <a:bodyPr/>
          <a:lstStyle/>
          <a:p>
            <a:r>
              <a:rPr lang="en-US" dirty="0"/>
              <a:t>Electronic Fetal Monitoring</a:t>
            </a:r>
          </a:p>
        </p:txBody>
      </p:sp>
      <p:sp>
        <p:nvSpPr>
          <p:cNvPr id="6" name="Slide Number Placeholder 5"/>
          <p:cNvSpPr>
            <a:spLocks noGrp="1"/>
          </p:cNvSpPr>
          <p:nvPr>
            <p:ph type="sldNum" sz="quarter" idx="12"/>
          </p:nvPr>
        </p:nvSpPr>
        <p:spPr/>
        <p:txBody>
          <a:bodyPr/>
          <a:lstStyle/>
          <a:p>
            <a:fld id="{6176A158-48B8-4A8B-BAA0-8528EB6C1A99}" type="slidenum">
              <a:rPr lang="en-US" smtClean="0"/>
              <a:t>‹#›</a:t>
            </a:fld>
            <a:endParaRPr lang="en-US" dirty="0"/>
          </a:p>
        </p:txBody>
      </p:sp>
    </p:spTree>
    <p:extLst>
      <p:ext uri="{BB962C8B-B14F-4D97-AF65-F5344CB8AC3E}">
        <p14:creationId xmlns:p14="http://schemas.microsoft.com/office/powerpoint/2010/main" val="3068931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440363"/>
          </a:xfrm>
        </p:spPr>
        <p:txBody>
          <a:bodyPr vert="eaVert"/>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685800"/>
            <a:ext cx="6019800" cy="5440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667000" cy="365125"/>
          </a:xfrm>
        </p:spPr>
        <p:txBody>
          <a:bodyPr/>
          <a:lstStyle/>
          <a:p>
            <a:r>
              <a:rPr lang="en-US" dirty="0"/>
              <a:t>AHRQ Safety Program for Perinatal Care</a:t>
            </a:r>
          </a:p>
        </p:txBody>
      </p:sp>
      <p:sp>
        <p:nvSpPr>
          <p:cNvPr id="5" name="Footer Placeholder 4"/>
          <p:cNvSpPr>
            <a:spLocks noGrp="1"/>
          </p:cNvSpPr>
          <p:nvPr>
            <p:ph type="ftr" sz="quarter" idx="11"/>
          </p:nvPr>
        </p:nvSpPr>
        <p:spPr/>
        <p:txBody>
          <a:bodyPr/>
          <a:lstStyle/>
          <a:p>
            <a:r>
              <a:rPr lang="en-US" dirty="0"/>
              <a:t>Electronic Fetal Monitoring</a:t>
            </a:r>
          </a:p>
        </p:txBody>
      </p:sp>
      <p:sp>
        <p:nvSpPr>
          <p:cNvPr id="6" name="Slide Number Placeholder 5"/>
          <p:cNvSpPr>
            <a:spLocks noGrp="1"/>
          </p:cNvSpPr>
          <p:nvPr>
            <p:ph type="sldNum" sz="quarter" idx="12"/>
          </p:nvPr>
        </p:nvSpPr>
        <p:spPr/>
        <p:txBody>
          <a:bodyPr/>
          <a:lstStyle/>
          <a:p>
            <a:fld id="{6176A158-48B8-4A8B-BAA0-8528EB6C1A99}" type="slidenum">
              <a:rPr lang="en-US" smtClean="0"/>
              <a:t>‹#›</a:t>
            </a:fld>
            <a:endParaRPr lang="en-US" dirty="0"/>
          </a:p>
        </p:txBody>
      </p:sp>
    </p:spTree>
    <p:extLst>
      <p:ext uri="{BB962C8B-B14F-4D97-AF65-F5344CB8AC3E}">
        <p14:creationId xmlns:p14="http://schemas.microsoft.com/office/powerpoint/2010/main" val="4018140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AHRQ Safety Program for Perinatal Care</a:t>
            </a:r>
          </a:p>
        </p:txBody>
      </p:sp>
      <p:sp>
        <p:nvSpPr>
          <p:cNvPr id="5" name="Footer Placeholder 4"/>
          <p:cNvSpPr>
            <a:spLocks noGrp="1"/>
          </p:cNvSpPr>
          <p:nvPr>
            <p:ph type="ftr" sz="quarter" idx="11"/>
          </p:nvPr>
        </p:nvSpPr>
        <p:spPr/>
        <p:txBody>
          <a:bodyPr/>
          <a:lstStyle/>
          <a:p>
            <a:r>
              <a:rPr lang="en-US" dirty="0"/>
              <a:t>Electronic Fetal Monitoring</a:t>
            </a:r>
          </a:p>
        </p:txBody>
      </p:sp>
      <p:sp>
        <p:nvSpPr>
          <p:cNvPr id="6" name="Slide Number Placeholder 5"/>
          <p:cNvSpPr>
            <a:spLocks noGrp="1"/>
          </p:cNvSpPr>
          <p:nvPr>
            <p:ph type="sldNum" sz="quarter" idx="12"/>
          </p:nvPr>
        </p:nvSpPr>
        <p:spPr/>
        <p:txBody>
          <a:bodyPr/>
          <a:lstStyle/>
          <a:p>
            <a:fld id="{7B5E83E5-E5FA-4AD5-87B2-8D8042CA422E}" type="slidenum">
              <a:rPr lang="en-US" smtClean="0"/>
              <a:t>‹#›</a:t>
            </a:fld>
            <a:endParaRPr lang="en-US" dirty="0"/>
          </a:p>
        </p:txBody>
      </p:sp>
    </p:spTree>
    <p:extLst>
      <p:ext uri="{BB962C8B-B14F-4D97-AF65-F5344CB8AC3E}">
        <p14:creationId xmlns:p14="http://schemas.microsoft.com/office/powerpoint/2010/main" val="4019868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AHRQ Safety Program for Perinatal Care</a:t>
            </a:r>
          </a:p>
        </p:txBody>
      </p:sp>
      <p:sp>
        <p:nvSpPr>
          <p:cNvPr id="5" name="Footer Placeholder 4"/>
          <p:cNvSpPr>
            <a:spLocks noGrp="1"/>
          </p:cNvSpPr>
          <p:nvPr>
            <p:ph type="ftr" sz="quarter" idx="11"/>
          </p:nvPr>
        </p:nvSpPr>
        <p:spPr/>
        <p:txBody>
          <a:bodyPr/>
          <a:lstStyle/>
          <a:p>
            <a:r>
              <a:rPr lang="en-US" dirty="0"/>
              <a:t>Electronic Fetal Monitoring</a:t>
            </a:r>
          </a:p>
        </p:txBody>
      </p:sp>
      <p:sp>
        <p:nvSpPr>
          <p:cNvPr id="6" name="Slide Number Placeholder 5"/>
          <p:cNvSpPr>
            <a:spLocks noGrp="1"/>
          </p:cNvSpPr>
          <p:nvPr>
            <p:ph type="sldNum" sz="quarter" idx="12"/>
          </p:nvPr>
        </p:nvSpPr>
        <p:spPr/>
        <p:txBody>
          <a:bodyPr/>
          <a:lstStyle/>
          <a:p>
            <a:fld id="{7B5E83E5-E5FA-4AD5-87B2-8D8042CA422E}" type="slidenum">
              <a:rPr lang="en-US" smtClean="0"/>
              <a:t>‹#›</a:t>
            </a:fld>
            <a:endParaRPr lang="en-US" dirty="0"/>
          </a:p>
        </p:txBody>
      </p:sp>
    </p:spTree>
    <p:extLst>
      <p:ext uri="{BB962C8B-B14F-4D97-AF65-F5344CB8AC3E}">
        <p14:creationId xmlns:p14="http://schemas.microsoft.com/office/powerpoint/2010/main" val="133129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t>AHRQ Safety Program for Perinatal Care</a:t>
            </a:r>
          </a:p>
        </p:txBody>
      </p:sp>
      <p:sp>
        <p:nvSpPr>
          <p:cNvPr id="4" name="Footer Placeholder 3"/>
          <p:cNvSpPr>
            <a:spLocks noGrp="1"/>
          </p:cNvSpPr>
          <p:nvPr>
            <p:ph type="ftr" sz="quarter" idx="11"/>
          </p:nvPr>
        </p:nvSpPr>
        <p:spPr/>
        <p:txBody>
          <a:bodyPr/>
          <a:lstStyle/>
          <a:p>
            <a:r>
              <a:rPr lang="en-US" dirty="0"/>
              <a:t>Electronic Fetal Monitoring</a:t>
            </a:r>
          </a:p>
        </p:txBody>
      </p:sp>
      <p:sp>
        <p:nvSpPr>
          <p:cNvPr id="5" name="Slide Number Placeholder 4"/>
          <p:cNvSpPr>
            <a:spLocks noGrp="1"/>
          </p:cNvSpPr>
          <p:nvPr>
            <p:ph type="sldNum" sz="quarter" idx="12"/>
          </p:nvPr>
        </p:nvSpPr>
        <p:spPr/>
        <p:txBody>
          <a:bodyPr/>
          <a:lstStyle/>
          <a:p>
            <a:fld id="{7B5E83E5-E5FA-4AD5-87B2-8D8042CA422E}" type="slidenum">
              <a:rPr lang="en-US" smtClean="0"/>
              <a:t>‹#›</a:t>
            </a:fld>
            <a:endParaRPr lang="en-US" dirty="0"/>
          </a:p>
        </p:txBody>
      </p:sp>
    </p:spTree>
    <p:extLst>
      <p:ext uri="{BB962C8B-B14F-4D97-AF65-F5344CB8AC3E}">
        <p14:creationId xmlns:p14="http://schemas.microsoft.com/office/powerpoint/2010/main" val="1020034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AHRQ Safety Program for Perinatal Care</a:t>
            </a:r>
          </a:p>
        </p:txBody>
      </p:sp>
      <p:sp>
        <p:nvSpPr>
          <p:cNvPr id="3" name="Footer Placeholder 2"/>
          <p:cNvSpPr>
            <a:spLocks noGrp="1"/>
          </p:cNvSpPr>
          <p:nvPr>
            <p:ph type="ftr" sz="quarter" idx="11"/>
          </p:nvPr>
        </p:nvSpPr>
        <p:spPr/>
        <p:txBody>
          <a:bodyPr/>
          <a:lstStyle/>
          <a:p>
            <a:r>
              <a:rPr lang="en-US" dirty="0"/>
              <a:t>Electronic Fetal Monitoring</a:t>
            </a:r>
          </a:p>
        </p:txBody>
      </p:sp>
      <p:sp>
        <p:nvSpPr>
          <p:cNvPr id="4" name="Slide Number Placeholder 3"/>
          <p:cNvSpPr>
            <a:spLocks noGrp="1"/>
          </p:cNvSpPr>
          <p:nvPr>
            <p:ph type="sldNum" sz="quarter" idx="12"/>
          </p:nvPr>
        </p:nvSpPr>
        <p:spPr/>
        <p:txBody>
          <a:bodyPr/>
          <a:lstStyle/>
          <a:p>
            <a:fld id="{7B5E83E5-E5FA-4AD5-87B2-8D8042CA422E}" type="slidenum">
              <a:rPr lang="en-US" smtClean="0"/>
              <a:t>‹#›</a:t>
            </a:fld>
            <a:endParaRPr lang="en-US" dirty="0"/>
          </a:p>
        </p:txBody>
      </p:sp>
    </p:spTree>
    <p:extLst>
      <p:ext uri="{BB962C8B-B14F-4D97-AF65-F5344CB8AC3E}">
        <p14:creationId xmlns:p14="http://schemas.microsoft.com/office/powerpoint/2010/main" val="774744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t>AHRQ Safety Program for Perinatal Care</a:t>
            </a:r>
          </a:p>
        </p:txBody>
      </p:sp>
      <p:sp>
        <p:nvSpPr>
          <p:cNvPr id="5" name="Footer Placeholder 4"/>
          <p:cNvSpPr>
            <a:spLocks noGrp="1"/>
          </p:cNvSpPr>
          <p:nvPr>
            <p:ph type="ftr" sz="quarter" idx="11"/>
          </p:nvPr>
        </p:nvSpPr>
        <p:spPr/>
        <p:txBody>
          <a:bodyPr/>
          <a:lstStyle/>
          <a:p>
            <a:r>
              <a:rPr lang="en-US" dirty="0"/>
              <a:t>Electronic Fetal Monitoring</a:t>
            </a:r>
          </a:p>
        </p:txBody>
      </p:sp>
      <p:sp>
        <p:nvSpPr>
          <p:cNvPr id="6" name="Slide Number Placeholder 5"/>
          <p:cNvSpPr>
            <a:spLocks noGrp="1"/>
          </p:cNvSpPr>
          <p:nvPr>
            <p:ph type="sldNum" sz="quarter" idx="12"/>
          </p:nvPr>
        </p:nvSpPr>
        <p:spPr/>
        <p:txBody>
          <a:bodyPr/>
          <a:lstStyle/>
          <a:p>
            <a:fld id="{6176A158-48B8-4A8B-BAA0-8528EB6C1A99}" type="slidenum">
              <a:rPr lang="en-US" smtClean="0"/>
              <a:t>‹#›</a:t>
            </a:fld>
            <a:endParaRPr lang="en-US" dirty="0"/>
          </a:p>
        </p:txBody>
      </p:sp>
    </p:spTree>
    <p:extLst>
      <p:ext uri="{BB962C8B-B14F-4D97-AF65-F5344CB8AC3E}">
        <p14:creationId xmlns:p14="http://schemas.microsoft.com/office/powerpoint/2010/main" val="1993167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667000" cy="365125"/>
          </a:xfrm>
        </p:spPr>
        <p:txBody>
          <a:bodyPr/>
          <a:lstStyle/>
          <a:p>
            <a:r>
              <a:rPr lang="en-US" dirty="0"/>
              <a:t>AHRQ Safety Program for Perinatal Care</a:t>
            </a:r>
          </a:p>
        </p:txBody>
      </p:sp>
      <p:sp>
        <p:nvSpPr>
          <p:cNvPr id="5" name="Footer Placeholder 4"/>
          <p:cNvSpPr>
            <a:spLocks noGrp="1"/>
          </p:cNvSpPr>
          <p:nvPr>
            <p:ph type="ftr" sz="quarter" idx="11"/>
          </p:nvPr>
        </p:nvSpPr>
        <p:spPr/>
        <p:txBody>
          <a:bodyPr/>
          <a:lstStyle/>
          <a:p>
            <a:r>
              <a:rPr lang="en-US" dirty="0"/>
              <a:t>Electronic Fetal Monitoring</a:t>
            </a:r>
          </a:p>
        </p:txBody>
      </p:sp>
      <p:sp>
        <p:nvSpPr>
          <p:cNvPr id="6" name="Slide Number Placeholder 5"/>
          <p:cNvSpPr>
            <a:spLocks noGrp="1"/>
          </p:cNvSpPr>
          <p:nvPr>
            <p:ph type="sldNum" sz="quarter" idx="12"/>
          </p:nvPr>
        </p:nvSpPr>
        <p:spPr/>
        <p:txBody>
          <a:bodyPr/>
          <a:lstStyle/>
          <a:p>
            <a:fld id="{6176A158-48B8-4A8B-BAA0-8528EB6C1A99}" type="slidenum">
              <a:rPr lang="en-US" smtClean="0"/>
              <a:t>‹#›</a:t>
            </a:fld>
            <a:endParaRPr lang="en-US" dirty="0"/>
          </a:p>
        </p:txBody>
      </p:sp>
      <p:sp>
        <p:nvSpPr>
          <p:cNvPr id="7" name="Footer Placeholder 2"/>
          <p:cNvSpPr txBox="1">
            <a:spLocks/>
          </p:cNvSpPr>
          <p:nvPr userDrawn="1"/>
        </p:nvSpPr>
        <p:spPr>
          <a:xfrm>
            <a:off x="6248400" y="6499008"/>
            <a:ext cx="216491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solidFill>
                  <a:schemeClr val="bg1"/>
                </a:solidFill>
              </a:rPr>
              <a:t>Electronic</a:t>
            </a:r>
            <a:br>
              <a:rPr lang="en-US" sz="1100" dirty="0">
                <a:solidFill>
                  <a:schemeClr val="bg1"/>
                </a:solidFill>
              </a:rPr>
            </a:br>
            <a:r>
              <a:rPr lang="en-US" sz="1100" dirty="0">
                <a:solidFill>
                  <a:schemeClr val="bg1"/>
                </a:solidFill>
              </a:rPr>
              <a:t>Fetal Monitoring</a:t>
            </a:r>
          </a:p>
        </p:txBody>
      </p:sp>
    </p:spTree>
    <p:extLst>
      <p:ext uri="{BB962C8B-B14F-4D97-AF65-F5344CB8AC3E}">
        <p14:creationId xmlns:p14="http://schemas.microsoft.com/office/powerpoint/2010/main" val="677182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AHRQ Safety Program for Perinatal Care</a:t>
            </a:r>
          </a:p>
        </p:txBody>
      </p:sp>
      <p:sp>
        <p:nvSpPr>
          <p:cNvPr id="5" name="Footer Placeholder 4"/>
          <p:cNvSpPr>
            <a:spLocks noGrp="1"/>
          </p:cNvSpPr>
          <p:nvPr>
            <p:ph type="ftr" sz="quarter" idx="11"/>
          </p:nvPr>
        </p:nvSpPr>
        <p:spPr/>
        <p:txBody>
          <a:bodyPr/>
          <a:lstStyle/>
          <a:p>
            <a:r>
              <a:rPr lang="en-US" dirty="0"/>
              <a:t>Electronic Fetal Monitoring</a:t>
            </a:r>
          </a:p>
        </p:txBody>
      </p:sp>
      <p:sp>
        <p:nvSpPr>
          <p:cNvPr id="6" name="Slide Number Placeholder 5"/>
          <p:cNvSpPr>
            <a:spLocks noGrp="1"/>
          </p:cNvSpPr>
          <p:nvPr>
            <p:ph type="sldNum" sz="quarter" idx="12"/>
          </p:nvPr>
        </p:nvSpPr>
        <p:spPr/>
        <p:txBody>
          <a:bodyPr/>
          <a:lstStyle/>
          <a:p>
            <a:fld id="{6176A158-48B8-4A8B-BAA0-8528EB6C1A99}" type="slidenum">
              <a:rPr lang="en-US" smtClean="0"/>
              <a:t>‹#›</a:t>
            </a:fld>
            <a:endParaRPr lang="en-US" dirty="0"/>
          </a:p>
        </p:txBody>
      </p:sp>
    </p:spTree>
    <p:extLst>
      <p:ext uri="{BB962C8B-B14F-4D97-AF65-F5344CB8AC3E}">
        <p14:creationId xmlns:p14="http://schemas.microsoft.com/office/powerpoint/2010/main" val="54354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t>AHRQ Safety Program for Perinatal Care</a:t>
            </a:r>
          </a:p>
        </p:txBody>
      </p:sp>
      <p:sp>
        <p:nvSpPr>
          <p:cNvPr id="6" name="Footer Placeholder 5"/>
          <p:cNvSpPr>
            <a:spLocks noGrp="1"/>
          </p:cNvSpPr>
          <p:nvPr>
            <p:ph type="ftr" sz="quarter" idx="11"/>
          </p:nvPr>
        </p:nvSpPr>
        <p:spPr/>
        <p:txBody>
          <a:bodyPr/>
          <a:lstStyle/>
          <a:p>
            <a:r>
              <a:rPr lang="en-US" dirty="0"/>
              <a:t>Electronic Fetal Monitoring</a:t>
            </a:r>
          </a:p>
        </p:txBody>
      </p:sp>
      <p:sp>
        <p:nvSpPr>
          <p:cNvPr id="7" name="Slide Number Placeholder 6"/>
          <p:cNvSpPr>
            <a:spLocks noGrp="1"/>
          </p:cNvSpPr>
          <p:nvPr>
            <p:ph type="sldNum" sz="quarter" idx="12"/>
          </p:nvPr>
        </p:nvSpPr>
        <p:spPr/>
        <p:txBody>
          <a:bodyPr/>
          <a:lstStyle/>
          <a:p>
            <a:fld id="{6176A158-48B8-4A8B-BAA0-8528EB6C1A99}" type="slidenum">
              <a:rPr lang="en-US" smtClean="0"/>
              <a:t>‹#›</a:t>
            </a:fld>
            <a:endParaRPr lang="en-US" dirty="0"/>
          </a:p>
        </p:txBody>
      </p:sp>
    </p:spTree>
    <p:extLst>
      <p:ext uri="{BB962C8B-B14F-4D97-AF65-F5344CB8AC3E}">
        <p14:creationId xmlns:p14="http://schemas.microsoft.com/office/powerpoint/2010/main" val="8128077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2.jp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382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990601"/>
            <a:ext cx="8229600" cy="4724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57912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AHRQ Safety Program for Perinatal Care</a:t>
            </a:r>
          </a:p>
        </p:txBody>
      </p:sp>
      <p:sp>
        <p:nvSpPr>
          <p:cNvPr id="5" name="Footer Placeholder 4"/>
          <p:cNvSpPr>
            <a:spLocks noGrp="1"/>
          </p:cNvSpPr>
          <p:nvPr>
            <p:ph type="ftr" sz="quarter" idx="3"/>
          </p:nvPr>
        </p:nvSpPr>
        <p:spPr>
          <a:xfrm>
            <a:off x="3124200" y="57912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Electronic Fetal Monitoring</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7B5E83E5-E5FA-4AD5-87B2-8D8042CA422E}" type="slidenum">
              <a:rPr lang="en-US" smtClean="0"/>
              <a:pPr/>
              <a:t>‹#›</a:t>
            </a:fld>
            <a:endParaRPr lang="en-US" dirty="0"/>
          </a:p>
        </p:txBody>
      </p:sp>
    </p:spTree>
    <p:extLst>
      <p:ext uri="{BB962C8B-B14F-4D97-AF65-F5344CB8AC3E}">
        <p14:creationId xmlns:p14="http://schemas.microsoft.com/office/powerpoint/2010/main" val="868722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Lst>
  <p:hf hdr="0" ftr="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6858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762000"/>
            <a:ext cx="8229600" cy="53641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AHRQ Safety Program for Perinatal Care</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Electronic Fetal Monitoring</a:t>
            </a:r>
          </a:p>
        </p:txBody>
      </p:sp>
      <p:sp>
        <p:nvSpPr>
          <p:cNvPr id="6" name="Slide Number Placeholder 5"/>
          <p:cNvSpPr>
            <a:spLocks noGrp="1"/>
          </p:cNvSpPr>
          <p:nvPr>
            <p:ph type="sldNum" sz="quarter" idx="4"/>
          </p:nvPr>
        </p:nvSpPr>
        <p:spPr>
          <a:xfrm>
            <a:off x="6477000" y="6492875"/>
            <a:ext cx="2133600" cy="365125"/>
          </a:xfrm>
          <a:prstGeom prst="rect">
            <a:avLst/>
          </a:prstGeom>
        </p:spPr>
        <p:txBody>
          <a:bodyPr vert="horz" lIns="91440" tIns="45720" rIns="91440" bIns="45720" rtlCol="0" anchor="ctr"/>
          <a:lstStyle>
            <a:lvl1pPr algn="r">
              <a:defRPr sz="1200">
                <a:solidFill>
                  <a:schemeClr val="bg1"/>
                </a:solidFill>
              </a:defRPr>
            </a:lvl1pPr>
          </a:lstStyle>
          <a:p>
            <a:fld id="{6176A158-48B8-4A8B-BAA0-8528EB6C1A99}" type="slidenum">
              <a:rPr lang="en-US" smtClean="0"/>
              <a:pPr/>
              <a:t>‹#›</a:t>
            </a:fld>
            <a:endParaRPr lang="en-US" dirty="0"/>
          </a:p>
        </p:txBody>
      </p:sp>
    </p:spTree>
    <p:extLst>
      <p:ext uri="{BB962C8B-B14F-4D97-AF65-F5344CB8AC3E}">
        <p14:creationId xmlns:p14="http://schemas.microsoft.com/office/powerpoint/2010/main" val="14866121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acog.org/-/media/Departments/Professional-Liability/2012PLSurveyNational.pdf" TargetMode="External"/><Relationship Id="rId2" Type="http://schemas.openxmlformats.org/officeDocument/2006/relationships/hyperlink" Target="http://www.jointcommission.org/sentinel_event_alert_issue_30_preventing_infant_death_and_injury_during_delivery" TargetMode="External"/><Relationship Id="rId1" Type="http://schemas.openxmlformats.org/officeDocument/2006/relationships/slideLayout" Target="../slideLayouts/slideLayout11.xml"/><Relationship Id="rId5" Type="http://schemas.openxmlformats.org/officeDocument/2006/relationships/hyperlink" Target="http://www3.gehealthcare.com/en/Education/Clinical_Education/Electronic_Fetal_Monitoring" TargetMode="External"/><Relationship Id="rId4" Type="http://schemas.openxmlformats.org/officeDocument/2006/relationships/hyperlink" Target="https://fmc.perinatalquality.org/"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awhonn.org/?Education" TargetMode="External"/><Relationship Id="rId7" Type="http://schemas.openxmlformats.org/officeDocument/2006/relationships/hyperlink" Target="http://www.psqh.com/analysis/partnership-improves-ob-safety-in-new-york-state/" TargetMode="External"/><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hyperlink" Target="http://www.aps-web.com/gnosis-for-ob/" TargetMode="External"/><Relationship Id="rId5" Type="http://schemas.openxmlformats.org/officeDocument/2006/relationships/hyperlink" Target="http://www.nccwebsite.org/Certification/default.aspx" TargetMode="External"/><Relationship Id="rId4" Type="http://schemas.openxmlformats.org/officeDocument/2006/relationships/hyperlink" Target="http://www.nccwebsite.org/resources/docs/final_ncc_monograph_web-4-29-10.pd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txBox="1">
            <a:spLocks/>
          </p:cNvSpPr>
          <p:nvPr/>
        </p:nvSpPr>
        <p:spPr>
          <a:xfrm>
            <a:off x="76200" y="152400"/>
            <a:ext cx="8915400" cy="609600"/>
          </a:xfrm>
          <a:prstGeom prst="rect">
            <a:avLst/>
          </a:prstGeom>
          <a:ln>
            <a:noFill/>
          </a:ln>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2400"/>
              </a:spcBef>
            </a:pPr>
            <a:r>
              <a:rPr lang="en-US" dirty="0">
                <a:solidFill>
                  <a:schemeClr val="bg1"/>
                </a:solidFill>
              </a:rPr>
              <a:t>AHRQ Safety Program for Perinatal Care</a:t>
            </a:r>
          </a:p>
        </p:txBody>
      </p:sp>
      <p:sp>
        <p:nvSpPr>
          <p:cNvPr id="2" name="Title 1"/>
          <p:cNvSpPr>
            <a:spLocks noGrp="1"/>
          </p:cNvSpPr>
          <p:nvPr>
            <p:ph type="ctrTitle"/>
          </p:nvPr>
        </p:nvSpPr>
        <p:spPr/>
        <p:txBody>
          <a:bodyPr>
            <a:normAutofit/>
          </a:bodyPr>
          <a:lstStyle/>
          <a:p>
            <a:r>
              <a:rPr lang="en-US" sz="3600" b="1" dirty="0">
                <a:solidFill>
                  <a:srgbClr val="0098AA"/>
                </a:solidFill>
              </a:rPr>
              <a:t>Monitoring for Perinatal Safety:</a:t>
            </a:r>
            <a:br>
              <a:rPr lang="en-US" sz="3600" b="1" dirty="0">
                <a:solidFill>
                  <a:srgbClr val="0098AA"/>
                </a:solidFill>
              </a:rPr>
            </a:br>
            <a:r>
              <a:rPr lang="en-US" sz="3600" b="1" dirty="0">
                <a:solidFill>
                  <a:srgbClr val="0098AA"/>
                </a:solidFill>
              </a:rPr>
              <a:t>Electronic Fetal Monitoring</a:t>
            </a:r>
            <a:endParaRPr lang="en-US" sz="3600" dirty="0"/>
          </a:p>
        </p:txBody>
      </p:sp>
      <p:sp>
        <p:nvSpPr>
          <p:cNvPr id="5" name="TextBox 4"/>
          <p:cNvSpPr txBox="1"/>
          <p:nvPr/>
        </p:nvSpPr>
        <p:spPr>
          <a:xfrm>
            <a:off x="6477000" y="6396335"/>
            <a:ext cx="2590800" cy="461665"/>
          </a:xfrm>
          <a:prstGeom prst="rect">
            <a:avLst/>
          </a:prstGeom>
          <a:noFill/>
        </p:spPr>
        <p:txBody>
          <a:bodyPr wrap="square" rtlCol="0">
            <a:spAutoFit/>
          </a:bodyPr>
          <a:lstStyle/>
          <a:p>
            <a:pPr algn="r"/>
            <a:r>
              <a:rPr lang="en-US" sz="1200" dirty="0">
                <a:solidFill>
                  <a:schemeClr val="bg1"/>
                </a:solidFill>
              </a:rPr>
              <a:t>AHRQ Publication No. 17-0003-18-EF</a:t>
            </a:r>
          </a:p>
          <a:p>
            <a:pPr algn="r"/>
            <a:r>
              <a:rPr lang="en-US" sz="1200" dirty="0" smtClean="0">
                <a:solidFill>
                  <a:schemeClr val="bg1"/>
                </a:solidFill>
              </a:rPr>
              <a:t>May 2017</a:t>
            </a:r>
            <a:endParaRPr lang="en-US" sz="1200" dirty="0">
              <a:solidFill>
                <a:schemeClr val="bg1"/>
              </a:solidFill>
            </a:endParaRPr>
          </a:p>
        </p:txBody>
      </p:sp>
    </p:spTree>
    <p:extLst>
      <p:ext uri="{BB962C8B-B14F-4D97-AF65-F5344CB8AC3E}">
        <p14:creationId xmlns:p14="http://schemas.microsoft.com/office/powerpoint/2010/main" val="3834735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Autofit/>
          </a:bodyPr>
          <a:lstStyle/>
          <a:p>
            <a:r>
              <a:rPr lang="en-US" sz="3400" dirty="0"/>
              <a:t>Key Safety Elements: </a:t>
            </a:r>
            <a:r>
              <a:rPr lang="en-US" sz="3400" u="sng" dirty="0"/>
              <a:t>Standardize When Possible</a:t>
            </a:r>
          </a:p>
        </p:txBody>
      </p:sp>
      <p:sp>
        <p:nvSpPr>
          <p:cNvPr id="3" name="Content Placeholder 2"/>
          <p:cNvSpPr>
            <a:spLocks noGrp="1"/>
          </p:cNvSpPr>
          <p:nvPr>
            <p:ph idx="1"/>
          </p:nvPr>
        </p:nvSpPr>
        <p:spPr>
          <a:xfrm>
            <a:off x="457200" y="884237"/>
            <a:ext cx="8229600" cy="5364163"/>
          </a:xfrm>
        </p:spPr>
        <p:txBody>
          <a:bodyPr>
            <a:normAutofit fontScale="85000" lnSpcReduction="10000"/>
          </a:bodyPr>
          <a:lstStyle/>
          <a:p>
            <a:r>
              <a:rPr lang="en-US" dirty="0"/>
              <a:t>Increasing staff use of NICHD nomenclature may be supported through unit policies regarding training and certification.</a:t>
            </a:r>
          </a:p>
          <a:p>
            <a:r>
              <a:rPr lang="en-US" dirty="0"/>
              <a:t>EFM training courses and certification are offered through several professional organizations, commercial entities, and local colleges or universities.</a:t>
            </a:r>
            <a:r>
              <a:rPr lang="en-US" baseline="30000" dirty="0"/>
              <a:t>7-12</a:t>
            </a:r>
          </a:p>
          <a:p>
            <a:pPr lvl="1"/>
            <a:r>
              <a:rPr lang="en-US" sz="3100" dirty="0"/>
              <a:t>Links to several resources for training and certification are provided in the Safe EFM tool.</a:t>
            </a:r>
          </a:p>
          <a:p>
            <a:r>
              <a:rPr lang="en-US" dirty="0"/>
              <a:t>Few studies have examined the individual effects of formal EFM training or certification on perinatal health outcomes, though many perinatal safety interventions include EFM courses or certification as one component of a multicomponent approach.</a:t>
            </a:r>
            <a:r>
              <a:rPr lang="en-US" baseline="30000" dirty="0"/>
              <a:t>13,14</a:t>
            </a:r>
            <a:endParaRPr lang="en-US" dirty="0"/>
          </a:p>
        </p:txBody>
      </p:sp>
      <p:sp>
        <p:nvSpPr>
          <p:cNvPr id="8" name="Slide Number Placeholder 5"/>
          <p:cNvSpPr>
            <a:spLocks noGrp="1"/>
          </p:cNvSpPr>
          <p:nvPr>
            <p:ph type="sldNum" sz="quarter" idx="4294967295"/>
          </p:nvPr>
        </p:nvSpPr>
        <p:spPr>
          <a:xfrm>
            <a:off x="6477000" y="6492875"/>
            <a:ext cx="2133600" cy="365125"/>
          </a:xfrm>
          <a:prstGeom prst="rect">
            <a:avLst/>
          </a:prstGeom>
        </p:spPr>
        <p:txBody>
          <a:bodyPr vert="horz" lIns="91440" tIns="45720" rIns="91440" bIns="45720" rtlCol="0" anchor="ctr"/>
          <a:lstStyle>
            <a:lvl1pPr algn="r">
              <a:defRPr sz="1200">
                <a:solidFill>
                  <a:schemeClr val="bg1"/>
                </a:solidFill>
              </a:defRPr>
            </a:lvl1pPr>
          </a:lstStyle>
          <a:p>
            <a:fld id="{6176A158-48B8-4A8B-BAA0-8528EB6C1A99}" type="slidenum">
              <a:rPr lang="en-US" smtClean="0"/>
              <a:pPr/>
              <a:t>10</a:t>
            </a:fld>
            <a:endParaRPr lang="en-US" dirty="0"/>
          </a:p>
        </p:txBody>
      </p:sp>
      <p:sp>
        <p:nvSpPr>
          <p:cNvPr id="4" name="Date Placeholder 3"/>
          <p:cNvSpPr>
            <a:spLocks noGrp="1"/>
          </p:cNvSpPr>
          <p:nvPr>
            <p:ph type="dt" sz="half" idx="10"/>
          </p:nvPr>
        </p:nvSpPr>
        <p:spPr/>
        <p:txBody>
          <a:bodyPr/>
          <a:lstStyle/>
          <a:p>
            <a:r>
              <a:rPr lang="en-US" dirty="0"/>
              <a:t>AHRQ Safety Program for Perinatal Care</a:t>
            </a:r>
          </a:p>
        </p:txBody>
      </p:sp>
    </p:spTree>
    <p:extLst>
      <p:ext uri="{BB962C8B-B14F-4D97-AF65-F5344CB8AC3E}">
        <p14:creationId xmlns:p14="http://schemas.microsoft.com/office/powerpoint/2010/main" val="1712802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Autofit/>
          </a:bodyPr>
          <a:lstStyle/>
          <a:p>
            <a:r>
              <a:rPr lang="en-US" sz="3400" dirty="0"/>
              <a:t>Key Safety Elements: </a:t>
            </a:r>
            <a:r>
              <a:rPr lang="en-US" sz="3400" u="sng" dirty="0"/>
              <a:t>Standardize When Possible</a:t>
            </a:r>
          </a:p>
        </p:txBody>
      </p:sp>
      <p:sp>
        <p:nvSpPr>
          <p:cNvPr id="3" name="Content Placeholder 2"/>
          <p:cNvSpPr>
            <a:spLocks noGrp="1"/>
          </p:cNvSpPr>
          <p:nvPr>
            <p:ph idx="1"/>
          </p:nvPr>
        </p:nvSpPr>
        <p:spPr>
          <a:xfrm>
            <a:off x="457200" y="884237"/>
            <a:ext cx="8229600" cy="5364163"/>
          </a:xfrm>
        </p:spPr>
        <p:txBody>
          <a:bodyPr>
            <a:normAutofit/>
          </a:bodyPr>
          <a:lstStyle/>
          <a:p>
            <a:r>
              <a:rPr lang="en-US" dirty="0"/>
              <a:t>Additional strategies for standardizing EFM terminology and interpretation:</a:t>
            </a:r>
          </a:p>
          <a:p>
            <a:pPr lvl="1"/>
            <a:r>
              <a:rPr lang="en-US" dirty="0"/>
              <a:t>EFM “strip rounds”</a:t>
            </a:r>
            <a:r>
              <a:rPr lang="en-US" baseline="30000" dirty="0"/>
              <a:t>14</a:t>
            </a:r>
          </a:p>
          <a:p>
            <a:pPr lvl="1"/>
            <a:r>
              <a:rPr lang="en-US" dirty="0"/>
              <a:t>Regular peer review with feedback for all staff (physicians, midwives, staff nurses) who use and interpret EFM</a:t>
            </a:r>
          </a:p>
          <a:p>
            <a:pPr lvl="1"/>
            <a:r>
              <a:rPr lang="en-US" dirty="0"/>
              <a:t>Competency assessment and medical staff credentialing and privileging processes specific to EFM use</a:t>
            </a:r>
            <a:r>
              <a:rPr lang="en-US" baseline="30000" dirty="0"/>
              <a:t>1</a:t>
            </a:r>
            <a:endParaRPr lang="en-US" dirty="0"/>
          </a:p>
        </p:txBody>
      </p:sp>
      <p:sp>
        <p:nvSpPr>
          <p:cNvPr id="8" name="Slide Number Placeholder 5"/>
          <p:cNvSpPr>
            <a:spLocks noGrp="1"/>
          </p:cNvSpPr>
          <p:nvPr>
            <p:ph type="sldNum" sz="quarter" idx="4294967295"/>
          </p:nvPr>
        </p:nvSpPr>
        <p:spPr>
          <a:xfrm>
            <a:off x="6477000" y="6492875"/>
            <a:ext cx="2133600" cy="365125"/>
          </a:xfrm>
          <a:prstGeom prst="rect">
            <a:avLst/>
          </a:prstGeom>
        </p:spPr>
        <p:txBody>
          <a:bodyPr vert="horz" lIns="91440" tIns="45720" rIns="91440" bIns="45720" rtlCol="0" anchor="ctr"/>
          <a:lstStyle>
            <a:lvl1pPr algn="r">
              <a:defRPr sz="1200">
                <a:solidFill>
                  <a:schemeClr val="bg1"/>
                </a:solidFill>
              </a:defRPr>
            </a:lvl1pPr>
          </a:lstStyle>
          <a:p>
            <a:fld id="{6176A158-48B8-4A8B-BAA0-8528EB6C1A99}" type="slidenum">
              <a:rPr lang="en-US" smtClean="0"/>
              <a:pPr/>
              <a:t>11</a:t>
            </a:fld>
            <a:endParaRPr lang="en-US" dirty="0"/>
          </a:p>
        </p:txBody>
      </p:sp>
      <p:sp>
        <p:nvSpPr>
          <p:cNvPr id="4" name="Date Placeholder 3"/>
          <p:cNvSpPr>
            <a:spLocks noGrp="1"/>
          </p:cNvSpPr>
          <p:nvPr>
            <p:ph type="dt" sz="half" idx="10"/>
          </p:nvPr>
        </p:nvSpPr>
        <p:spPr/>
        <p:txBody>
          <a:bodyPr/>
          <a:lstStyle/>
          <a:p>
            <a:r>
              <a:rPr lang="en-US" dirty="0"/>
              <a:t>AHRQ Safety Program for Perinatal Care</a:t>
            </a:r>
          </a:p>
        </p:txBody>
      </p:sp>
    </p:spTree>
    <p:extLst>
      <p:ext uri="{BB962C8B-B14F-4D97-AF65-F5344CB8AC3E}">
        <p14:creationId xmlns:p14="http://schemas.microsoft.com/office/powerpoint/2010/main" val="1793614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Autofit/>
          </a:bodyPr>
          <a:lstStyle/>
          <a:p>
            <a:r>
              <a:rPr lang="en-US" sz="3400" dirty="0"/>
              <a:t>Key Safety Elements: </a:t>
            </a:r>
            <a:r>
              <a:rPr lang="en-US" sz="3400" u="sng" dirty="0"/>
              <a:t>Create Independent Checks</a:t>
            </a:r>
            <a:endParaRPr lang="en-US" sz="3400" dirty="0"/>
          </a:p>
        </p:txBody>
      </p:sp>
      <p:sp>
        <p:nvSpPr>
          <p:cNvPr id="3" name="Content Placeholder 2"/>
          <p:cNvSpPr>
            <a:spLocks noGrp="1"/>
          </p:cNvSpPr>
          <p:nvPr>
            <p:ph idx="1"/>
          </p:nvPr>
        </p:nvSpPr>
        <p:spPr>
          <a:xfrm>
            <a:off x="457200" y="884237"/>
            <a:ext cx="8229600" cy="5364163"/>
          </a:xfrm>
        </p:spPr>
        <p:txBody>
          <a:bodyPr>
            <a:normAutofit fontScale="85000" lnSpcReduction="10000"/>
          </a:bodyPr>
          <a:lstStyle/>
          <a:p>
            <a:pPr>
              <a:spcAft>
                <a:spcPts val="1200"/>
              </a:spcAft>
            </a:pPr>
            <a:r>
              <a:rPr lang="en-US" dirty="0"/>
              <a:t>Providing cognitive aids for standard EFM terminology  and interpretation at the point of care</a:t>
            </a:r>
            <a:endParaRPr lang="en-US" baseline="30000" dirty="0"/>
          </a:p>
          <a:p>
            <a:pPr lvl="1">
              <a:spcAft>
                <a:spcPts val="1200"/>
              </a:spcAft>
            </a:pPr>
            <a:r>
              <a:rPr lang="en-US" dirty="0"/>
              <a:t>A sample cognitive aid using NICHD nomenclature is available as an appendix to the Safe EFM tool</a:t>
            </a:r>
          </a:p>
          <a:p>
            <a:pPr>
              <a:spcAft>
                <a:spcPts val="1200"/>
              </a:spcAft>
            </a:pPr>
            <a:r>
              <a:rPr lang="en-US" dirty="0"/>
              <a:t>Creating parameters for provider notification</a:t>
            </a:r>
          </a:p>
          <a:p>
            <a:pPr>
              <a:spcAft>
                <a:spcPts val="1200"/>
              </a:spcAft>
            </a:pPr>
            <a:r>
              <a:rPr lang="en-US" dirty="0"/>
              <a:t>Implementing standing nursing orders for response to Category III FHR tracings</a:t>
            </a:r>
          </a:p>
          <a:p>
            <a:pPr>
              <a:spcAft>
                <a:spcPts val="1200"/>
              </a:spcAft>
            </a:pPr>
            <a:r>
              <a:rPr lang="en-US" dirty="0"/>
              <a:t>Activating a rapid response when—</a:t>
            </a:r>
          </a:p>
          <a:p>
            <a:pPr lvl="1">
              <a:spcAft>
                <a:spcPts val="1200"/>
              </a:spcAft>
            </a:pPr>
            <a:r>
              <a:rPr lang="en-US" sz="2700" dirty="0"/>
              <a:t>Provider is not immediately available to respond to some or all types of Category III FHR tracings</a:t>
            </a:r>
          </a:p>
          <a:p>
            <a:pPr lvl="1">
              <a:spcAft>
                <a:spcPts val="1200"/>
              </a:spcAft>
            </a:pPr>
            <a:r>
              <a:rPr lang="en-US" sz="2700" dirty="0"/>
              <a:t>Disagreement among staff regarding EFM interpretation</a:t>
            </a:r>
          </a:p>
        </p:txBody>
      </p:sp>
      <p:sp>
        <p:nvSpPr>
          <p:cNvPr id="8" name="Slide Number Placeholder 5"/>
          <p:cNvSpPr>
            <a:spLocks noGrp="1"/>
          </p:cNvSpPr>
          <p:nvPr>
            <p:ph type="sldNum" sz="quarter" idx="4294967295"/>
          </p:nvPr>
        </p:nvSpPr>
        <p:spPr>
          <a:xfrm>
            <a:off x="6477000" y="6492875"/>
            <a:ext cx="2133600" cy="365125"/>
          </a:xfrm>
          <a:prstGeom prst="rect">
            <a:avLst/>
          </a:prstGeom>
        </p:spPr>
        <p:txBody>
          <a:bodyPr vert="horz" lIns="91440" tIns="45720" rIns="91440" bIns="45720" rtlCol="0" anchor="ctr"/>
          <a:lstStyle>
            <a:lvl1pPr algn="r">
              <a:defRPr sz="1200">
                <a:solidFill>
                  <a:schemeClr val="bg1"/>
                </a:solidFill>
              </a:defRPr>
            </a:lvl1pPr>
          </a:lstStyle>
          <a:p>
            <a:fld id="{6176A158-48B8-4A8B-BAA0-8528EB6C1A99}" type="slidenum">
              <a:rPr lang="en-US" smtClean="0"/>
              <a:pPr/>
              <a:t>12</a:t>
            </a:fld>
            <a:endParaRPr lang="en-US" dirty="0"/>
          </a:p>
        </p:txBody>
      </p:sp>
      <p:sp>
        <p:nvSpPr>
          <p:cNvPr id="4" name="Date Placeholder 3"/>
          <p:cNvSpPr>
            <a:spLocks noGrp="1"/>
          </p:cNvSpPr>
          <p:nvPr>
            <p:ph type="dt" sz="half" idx="10"/>
          </p:nvPr>
        </p:nvSpPr>
        <p:spPr/>
        <p:txBody>
          <a:bodyPr/>
          <a:lstStyle/>
          <a:p>
            <a:r>
              <a:rPr lang="en-US" dirty="0"/>
              <a:t>AHRQ Safety Program for Perinatal Care</a:t>
            </a:r>
          </a:p>
        </p:txBody>
      </p:sp>
    </p:spTree>
    <p:extLst>
      <p:ext uri="{BB962C8B-B14F-4D97-AF65-F5344CB8AC3E}">
        <p14:creationId xmlns:p14="http://schemas.microsoft.com/office/powerpoint/2010/main" val="1036950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Key Safety Elements: </a:t>
            </a:r>
            <a:r>
              <a:rPr lang="en-US" sz="3600" u="sng" dirty="0"/>
              <a:t>Learn </a:t>
            </a:r>
            <a:r>
              <a:rPr lang="en-US" sz="3600" u="sng" dirty="0" smtClean="0"/>
              <a:t>From </a:t>
            </a:r>
            <a:r>
              <a:rPr lang="en-US" sz="3600" u="sng" dirty="0"/>
              <a:t>Defects</a:t>
            </a:r>
            <a:endParaRPr lang="en-US" sz="3600" dirty="0"/>
          </a:p>
        </p:txBody>
      </p:sp>
      <p:sp>
        <p:nvSpPr>
          <p:cNvPr id="3" name="Content Placeholder 2"/>
          <p:cNvSpPr>
            <a:spLocks noGrp="1"/>
          </p:cNvSpPr>
          <p:nvPr>
            <p:ph idx="1"/>
          </p:nvPr>
        </p:nvSpPr>
        <p:spPr>
          <a:xfrm>
            <a:off x="457200" y="884237"/>
            <a:ext cx="8229600" cy="5364163"/>
          </a:xfrm>
        </p:spPr>
        <p:txBody>
          <a:bodyPr>
            <a:normAutofit lnSpcReduction="10000"/>
          </a:bodyPr>
          <a:lstStyle/>
          <a:p>
            <a:r>
              <a:rPr lang="en-US" dirty="0"/>
              <a:t>Debrief and analyze near misses and adverse events, and the contribution of EFM use, EFM interpretation, and communication of EFM findings.</a:t>
            </a:r>
          </a:p>
          <a:p>
            <a:r>
              <a:rPr lang="en-US" dirty="0"/>
              <a:t>Have a process in place to review severe maternal or neonatal morbidity and mortality events.</a:t>
            </a:r>
          </a:p>
          <a:p>
            <a:r>
              <a:rPr lang="en-US" dirty="0"/>
              <a:t>Share outcomes or process improvements from the debriefings and from formal analysis with staff to achieve transparency and enhance organizational learning.</a:t>
            </a:r>
          </a:p>
        </p:txBody>
      </p:sp>
      <p:sp>
        <p:nvSpPr>
          <p:cNvPr id="8" name="Slide Number Placeholder 5"/>
          <p:cNvSpPr>
            <a:spLocks noGrp="1"/>
          </p:cNvSpPr>
          <p:nvPr>
            <p:ph type="sldNum" sz="quarter" idx="4294967295"/>
          </p:nvPr>
        </p:nvSpPr>
        <p:spPr>
          <a:xfrm>
            <a:off x="6477000" y="6492875"/>
            <a:ext cx="2133600" cy="365125"/>
          </a:xfrm>
          <a:prstGeom prst="rect">
            <a:avLst/>
          </a:prstGeom>
        </p:spPr>
        <p:txBody>
          <a:bodyPr vert="horz" lIns="91440" tIns="45720" rIns="91440" bIns="45720" rtlCol="0" anchor="ctr"/>
          <a:lstStyle>
            <a:lvl1pPr algn="r">
              <a:defRPr sz="1200">
                <a:solidFill>
                  <a:schemeClr val="bg1"/>
                </a:solidFill>
              </a:defRPr>
            </a:lvl1pPr>
          </a:lstStyle>
          <a:p>
            <a:fld id="{6176A158-48B8-4A8B-BAA0-8528EB6C1A99}" type="slidenum">
              <a:rPr lang="en-US" smtClean="0"/>
              <a:pPr/>
              <a:t>13</a:t>
            </a:fld>
            <a:endParaRPr lang="en-US" dirty="0"/>
          </a:p>
        </p:txBody>
      </p:sp>
      <p:sp>
        <p:nvSpPr>
          <p:cNvPr id="4" name="Date Placeholder 3"/>
          <p:cNvSpPr>
            <a:spLocks noGrp="1"/>
          </p:cNvSpPr>
          <p:nvPr>
            <p:ph type="dt" sz="half" idx="10"/>
          </p:nvPr>
        </p:nvSpPr>
        <p:spPr/>
        <p:txBody>
          <a:bodyPr/>
          <a:lstStyle/>
          <a:p>
            <a:r>
              <a:rPr lang="en-US" dirty="0"/>
              <a:t>AHRQ Safety Program for Perinatal Care</a:t>
            </a:r>
          </a:p>
        </p:txBody>
      </p:sp>
    </p:spTree>
    <p:extLst>
      <p:ext uri="{BB962C8B-B14F-4D97-AF65-F5344CB8AC3E}">
        <p14:creationId xmlns:p14="http://schemas.microsoft.com/office/powerpoint/2010/main" val="99703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Key Safety Elements: </a:t>
            </a:r>
            <a:r>
              <a:rPr lang="en-US" sz="4000" u="sng" dirty="0"/>
              <a:t>Simulation</a:t>
            </a:r>
            <a:endParaRPr lang="en-US" sz="4000" dirty="0"/>
          </a:p>
        </p:txBody>
      </p:sp>
      <p:sp>
        <p:nvSpPr>
          <p:cNvPr id="3" name="Content Placeholder 2"/>
          <p:cNvSpPr>
            <a:spLocks noGrp="1"/>
          </p:cNvSpPr>
          <p:nvPr>
            <p:ph idx="1"/>
          </p:nvPr>
        </p:nvSpPr>
        <p:spPr>
          <a:xfrm>
            <a:off x="457200" y="884237"/>
            <a:ext cx="8229600" cy="5364163"/>
          </a:xfrm>
        </p:spPr>
        <p:txBody>
          <a:bodyPr>
            <a:normAutofit fontScale="77500" lnSpcReduction="20000"/>
          </a:bodyPr>
          <a:lstStyle/>
          <a:p>
            <a:r>
              <a:rPr lang="en-US" dirty="0"/>
              <a:t>In situ simulation can improve knowledge, practical skills, communication, and team performance in acute situations. </a:t>
            </a:r>
          </a:p>
          <a:p>
            <a:r>
              <a:rPr lang="en-US" dirty="0"/>
              <a:t>Several sample scenarios in the </a:t>
            </a:r>
            <a:r>
              <a:rPr lang="en-US" dirty="0" smtClean="0"/>
              <a:t>Safety Program for Perinatal Care </a:t>
            </a:r>
            <a:r>
              <a:rPr lang="en-US" dirty="0"/>
              <a:t>can be used to train teams on some key elements of safe EFM use.  </a:t>
            </a:r>
          </a:p>
          <a:p>
            <a:r>
              <a:rPr lang="en-US" dirty="0"/>
              <a:t>These scenarios reinforce teamwork and communication related to—</a:t>
            </a:r>
          </a:p>
          <a:p>
            <a:pPr lvl="1">
              <a:buFont typeface="Calibri" panose="020F0502020204030204" pitchFamily="34" charset="0"/>
              <a:buChar char="−"/>
            </a:pPr>
            <a:r>
              <a:rPr lang="en-US" dirty="0"/>
              <a:t>Situational awareness;</a:t>
            </a:r>
          </a:p>
          <a:p>
            <a:pPr lvl="1">
              <a:buFont typeface="Calibri" panose="020F0502020204030204" pitchFamily="34" charset="0"/>
              <a:buChar char="−"/>
            </a:pPr>
            <a:r>
              <a:rPr lang="en-US" dirty="0"/>
              <a:t>Ability to get additional help quickly;</a:t>
            </a:r>
          </a:p>
          <a:p>
            <a:pPr lvl="1">
              <a:buFont typeface="Calibri" panose="020F0502020204030204" pitchFamily="34" charset="0"/>
              <a:buChar char="−"/>
            </a:pPr>
            <a:r>
              <a:rPr lang="en-US" dirty="0"/>
              <a:t>Use of cognitive aids for nomenclature to use for interpreting and communicating EFM findings;</a:t>
            </a:r>
          </a:p>
          <a:p>
            <a:pPr lvl="1">
              <a:buFont typeface="Calibri" panose="020F0502020204030204" pitchFamily="34" charset="0"/>
              <a:buChar char="−"/>
            </a:pPr>
            <a:r>
              <a:rPr lang="en-US" dirty="0"/>
              <a:t>Timely use of standing orders for managing </a:t>
            </a:r>
            <a:br>
              <a:rPr lang="en-US" dirty="0"/>
            </a:br>
            <a:r>
              <a:rPr lang="en-US" dirty="0"/>
              <a:t>Category III FHR tracings;</a:t>
            </a:r>
          </a:p>
          <a:p>
            <a:pPr lvl="1">
              <a:buFont typeface="Calibri" panose="020F0502020204030204" pitchFamily="34" charset="0"/>
              <a:buChar char="−"/>
            </a:pPr>
            <a:r>
              <a:rPr lang="en-US" dirty="0"/>
              <a:t>Communication with rapid responders;</a:t>
            </a:r>
          </a:p>
          <a:p>
            <a:pPr lvl="1">
              <a:buFont typeface="Calibri" panose="020F0502020204030204" pitchFamily="34" charset="0"/>
              <a:buChar char="−"/>
            </a:pPr>
            <a:r>
              <a:rPr lang="en-US" dirty="0"/>
              <a:t>Communication with patient/family; and</a:t>
            </a:r>
          </a:p>
          <a:p>
            <a:pPr lvl="1">
              <a:buFont typeface="Calibri" panose="020F0502020204030204" pitchFamily="34" charset="0"/>
              <a:buChar char="−"/>
            </a:pPr>
            <a:r>
              <a:rPr lang="en-US" dirty="0"/>
              <a:t>Use of briefings, huddles, and debriefings.  </a:t>
            </a:r>
          </a:p>
        </p:txBody>
      </p:sp>
      <p:pic>
        <p:nvPicPr>
          <p:cNvPr id="6" name="Picture 5" descr="A patient in a hospital bed surrounded by the health care team. "/>
          <p:cNvPicPr>
            <a:picLocks noChangeAspect="1"/>
          </p:cNvPicPr>
          <p:nvPr/>
        </p:nvPicPr>
        <p:blipFill rotWithShape="1">
          <a:blip r:embed="rId3" cstate="print"/>
          <a:srcRect l="11429" r="19509" b="29306"/>
          <a:stretch/>
        </p:blipFill>
        <p:spPr bwMode="auto">
          <a:xfrm>
            <a:off x="6248400" y="4119259"/>
            <a:ext cx="2971800" cy="2281541"/>
          </a:xfrm>
          <a:prstGeom prst="rect">
            <a:avLst/>
          </a:prstGeom>
          <a:noFill/>
          <a:ln w="9525">
            <a:noFill/>
            <a:miter lim="800000"/>
            <a:headEnd/>
            <a:tailEnd/>
          </a:ln>
        </p:spPr>
      </p:pic>
      <p:sp>
        <p:nvSpPr>
          <p:cNvPr id="8" name="Slide Number Placeholder 5"/>
          <p:cNvSpPr>
            <a:spLocks noGrp="1"/>
          </p:cNvSpPr>
          <p:nvPr>
            <p:ph type="sldNum" sz="quarter" idx="4294967295"/>
          </p:nvPr>
        </p:nvSpPr>
        <p:spPr>
          <a:xfrm>
            <a:off x="6477000" y="6492875"/>
            <a:ext cx="2133600" cy="365125"/>
          </a:xfrm>
          <a:prstGeom prst="rect">
            <a:avLst/>
          </a:prstGeom>
        </p:spPr>
        <p:txBody>
          <a:bodyPr vert="horz" lIns="91440" tIns="45720" rIns="91440" bIns="45720" rtlCol="0" anchor="ctr"/>
          <a:lstStyle>
            <a:lvl1pPr algn="r">
              <a:defRPr sz="1200">
                <a:solidFill>
                  <a:schemeClr val="bg1"/>
                </a:solidFill>
              </a:defRPr>
            </a:lvl1pPr>
          </a:lstStyle>
          <a:p>
            <a:fld id="{6176A158-48B8-4A8B-BAA0-8528EB6C1A99}" type="slidenum">
              <a:rPr lang="en-US" smtClean="0"/>
              <a:pPr/>
              <a:t>14</a:t>
            </a:fld>
            <a:endParaRPr lang="en-US" dirty="0"/>
          </a:p>
        </p:txBody>
      </p:sp>
      <p:sp>
        <p:nvSpPr>
          <p:cNvPr id="4" name="Date Placeholder 3"/>
          <p:cNvSpPr>
            <a:spLocks noGrp="1"/>
          </p:cNvSpPr>
          <p:nvPr>
            <p:ph type="dt" sz="half" idx="10"/>
          </p:nvPr>
        </p:nvSpPr>
        <p:spPr/>
        <p:txBody>
          <a:bodyPr/>
          <a:lstStyle/>
          <a:p>
            <a:r>
              <a:rPr lang="en-US" dirty="0"/>
              <a:t>AHRQ Safety Program for Perinatal Care</a:t>
            </a:r>
          </a:p>
        </p:txBody>
      </p:sp>
    </p:spTree>
    <p:extLst>
      <p:ext uri="{BB962C8B-B14F-4D97-AF65-F5344CB8AC3E}">
        <p14:creationId xmlns:p14="http://schemas.microsoft.com/office/powerpoint/2010/main" val="2513087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Key Safety Elements: </a:t>
            </a:r>
            <a:r>
              <a:rPr lang="en-US" sz="3600" u="sng" dirty="0"/>
              <a:t>Teamwork Training</a:t>
            </a:r>
          </a:p>
        </p:txBody>
      </p:sp>
      <p:sp>
        <p:nvSpPr>
          <p:cNvPr id="3" name="Content Placeholder 2"/>
          <p:cNvSpPr>
            <a:spLocks noGrp="1"/>
          </p:cNvSpPr>
          <p:nvPr>
            <p:ph idx="1"/>
          </p:nvPr>
        </p:nvSpPr>
        <p:spPr>
          <a:xfrm>
            <a:off x="457200" y="884237"/>
            <a:ext cx="8229600" cy="5364163"/>
          </a:xfrm>
        </p:spPr>
        <p:txBody>
          <a:bodyPr>
            <a:normAutofit/>
          </a:bodyPr>
          <a:lstStyle/>
          <a:p>
            <a:r>
              <a:rPr lang="en-US" dirty="0"/>
              <a:t>Have situational awareness during use of EFM</a:t>
            </a:r>
          </a:p>
          <a:p>
            <a:r>
              <a:rPr lang="en-US" dirty="0"/>
              <a:t>Use SBAR, callouts, huddles, and closed-loop communication techniques </a:t>
            </a:r>
          </a:p>
          <a:p>
            <a:r>
              <a:rPr lang="en-US" dirty="0"/>
              <a:t>Use predetermined approach to call for additional rapid assistance</a:t>
            </a:r>
          </a:p>
          <a:p>
            <a:r>
              <a:rPr lang="en-US" dirty="0"/>
              <a:t>Communicate during transitions of care</a:t>
            </a:r>
          </a:p>
          <a:p>
            <a:r>
              <a:rPr lang="en-US" dirty="0"/>
              <a:t>Have high-reliability teams</a:t>
            </a:r>
          </a:p>
        </p:txBody>
      </p:sp>
      <p:pic>
        <p:nvPicPr>
          <p:cNvPr id="5" name="Picture 4" descr="Silhouette drawing, in shades of blue, of four medical professionals standing in a group and conferring."/>
          <p:cNvPicPr>
            <a:picLocks noChangeAspect="1"/>
          </p:cNvPicPr>
          <p:nvPr/>
        </p:nvPicPr>
        <p:blipFill rotWithShape="1">
          <a:blip r:embed="rId3" cstate="print"/>
          <a:srcRect l="18750" t="10295" r="29136" b="30148"/>
          <a:stretch/>
        </p:blipFill>
        <p:spPr>
          <a:xfrm>
            <a:off x="6019800" y="4060370"/>
            <a:ext cx="2686051" cy="2302329"/>
          </a:xfrm>
          <a:prstGeom prst="rect">
            <a:avLst/>
          </a:prstGeom>
        </p:spPr>
      </p:pic>
      <p:sp>
        <p:nvSpPr>
          <p:cNvPr id="7" name="Slide Number Placeholder 5"/>
          <p:cNvSpPr>
            <a:spLocks noGrp="1"/>
          </p:cNvSpPr>
          <p:nvPr>
            <p:ph type="sldNum" sz="quarter" idx="4294967295"/>
          </p:nvPr>
        </p:nvSpPr>
        <p:spPr>
          <a:xfrm>
            <a:off x="6477000" y="6492875"/>
            <a:ext cx="2133600" cy="365125"/>
          </a:xfrm>
          <a:prstGeom prst="rect">
            <a:avLst/>
          </a:prstGeom>
        </p:spPr>
        <p:txBody>
          <a:bodyPr vert="horz" lIns="91440" tIns="45720" rIns="91440" bIns="45720" rtlCol="0" anchor="ctr"/>
          <a:lstStyle>
            <a:lvl1pPr algn="r">
              <a:defRPr sz="1200">
                <a:solidFill>
                  <a:schemeClr val="bg1"/>
                </a:solidFill>
              </a:defRPr>
            </a:lvl1pPr>
          </a:lstStyle>
          <a:p>
            <a:fld id="{6176A158-48B8-4A8B-BAA0-8528EB6C1A99}" type="slidenum">
              <a:rPr lang="en-US" smtClean="0"/>
              <a:pPr/>
              <a:t>15</a:t>
            </a:fld>
            <a:endParaRPr lang="en-US" dirty="0"/>
          </a:p>
        </p:txBody>
      </p:sp>
      <p:sp>
        <p:nvSpPr>
          <p:cNvPr id="4" name="Date Placeholder 3"/>
          <p:cNvSpPr>
            <a:spLocks noGrp="1"/>
          </p:cNvSpPr>
          <p:nvPr>
            <p:ph type="dt" sz="half" idx="10"/>
          </p:nvPr>
        </p:nvSpPr>
        <p:spPr/>
        <p:txBody>
          <a:bodyPr/>
          <a:lstStyle/>
          <a:p>
            <a:r>
              <a:rPr lang="en-US" dirty="0"/>
              <a:t>AHRQ Safety Program for Perinatal Care</a:t>
            </a:r>
          </a:p>
        </p:txBody>
      </p:sp>
    </p:spTree>
    <p:extLst>
      <p:ext uri="{BB962C8B-B14F-4D97-AF65-F5344CB8AC3E}">
        <p14:creationId xmlns:p14="http://schemas.microsoft.com/office/powerpoint/2010/main" val="3476949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Key Safety Elements: </a:t>
            </a:r>
            <a:r>
              <a:rPr lang="en-US" sz="3600" u="sng" dirty="0"/>
              <a:t>Teamwork Training </a:t>
            </a:r>
            <a:endParaRPr lang="en-US" sz="3600" dirty="0"/>
          </a:p>
        </p:txBody>
      </p:sp>
      <p:sp>
        <p:nvSpPr>
          <p:cNvPr id="4" name="Content Placeholder 3"/>
          <p:cNvSpPr>
            <a:spLocks noGrp="1"/>
          </p:cNvSpPr>
          <p:nvPr>
            <p:ph idx="1"/>
          </p:nvPr>
        </p:nvSpPr>
        <p:spPr>
          <a:xfrm>
            <a:off x="457200" y="884237"/>
            <a:ext cx="8229600" cy="5364163"/>
          </a:xfrm>
        </p:spPr>
        <p:txBody>
          <a:bodyPr>
            <a:noAutofit/>
          </a:bodyPr>
          <a:lstStyle/>
          <a:p>
            <a:r>
              <a:rPr lang="en-US" dirty="0"/>
              <a:t>Characteristics of high-reliability teams</a:t>
            </a:r>
          </a:p>
          <a:p>
            <a:pPr marL="800100" lvl="3" indent="-342900"/>
            <a:r>
              <a:rPr lang="en-US" sz="2500" dirty="0"/>
              <a:t>Anyone can sound an alarm, request help, or challenge the status quo. </a:t>
            </a:r>
          </a:p>
          <a:p>
            <a:pPr marL="800100" lvl="3" indent="-342900"/>
            <a:r>
              <a:rPr lang="en-US" sz="2500" dirty="0"/>
              <a:t>Hierarchy is minimized.</a:t>
            </a:r>
          </a:p>
          <a:p>
            <a:pPr marL="800100" lvl="3" indent="-342900"/>
            <a:r>
              <a:rPr lang="en-US" sz="2500" dirty="0"/>
              <a:t>Communication is continuous, valued, and expected.</a:t>
            </a:r>
          </a:p>
          <a:p>
            <a:pPr marL="800100" lvl="3" indent="-342900"/>
            <a:r>
              <a:rPr lang="en-US" sz="2500" dirty="0"/>
              <a:t>Team members protect one another from work overload.</a:t>
            </a:r>
          </a:p>
          <a:p>
            <a:pPr marL="800100" lvl="3" indent="-342900"/>
            <a:r>
              <a:rPr lang="en-US" sz="2500" dirty="0"/>
              <a:t>Team members will advocate for the patient when one person’s viewpoint does not coincide with another’s. </a:t>
            </a:r>
          </a:p>
          <a:p>
            <a:pPr marL="800100" lvl="3" indent="-342900"/>
            <a:r>
              <a:rPr lang="en-US" sz="2500" dirty="0"/>
              <a:t>Team members manage conflict using a constructive positive approach to emphasize “what is right, not who is right.”</a:t>
            </a:r>
          </a:p>
        </p:txBody>
      </p:sp>
      <p:sp>
        <p:nvSpPr>
          <p:cNvPr id="6" name="Slide Number Placeholder 5"/>
          <p:cNvSpPr>
            <a:spLocks noGrp="1"/>
          </p:cNvSpPr>
          <p:nvPr>
            <p:ph type="sldNum" sz="quarter" idx="4294967295"/>
          </p:nvPr>
        </p:nvSpPr>
        <p:spPr>
          <a:xfrm>
            <a:off x="6477000" y="6492875"/>
            <a:ext cx="2133600" cy="365125"/>
          </a:xfrm>
          <a:prstGeom prst="rect">
            <a:avLst/>
          </a:prstGeom>
        </p:spPr>
        <p:txBody>
          <a:bodyPr vert="horz" lIns="91440" tIns="45720" rIns="91440" bIns="45720" rtlCol="0" anchor="ctr"/>
          <a:lstStyle>
            <a:lvl1pPr algn="r">
              <a:defRPr sz="1200">
                <a:solidFill>
                  <a:schemeClr val="bg1"/>
                </a:solidFill>
              </a:defRPr>
            </a:lvl1pPr>
          </a:lstStyle>
          <a:p>
            <a:fld id="{6176A158-48B8-4A8B-BAA0-8528EB6C1A99}" type="slidenum">
              <a:rPr lang="en-US" smtClean="0"/>
              <a:pPr/>
              <a:t>16</a:t>
            </a:fld>
            <a:endParaRPr lang="en-US" dirty="0"/>
          </a:p>
        </p:txBody>
      </p:sp>
      <p:sp>
        <p:nvSpPr>
          <p:cNvPr id="3" name="Date Placeholder 2"/>
          <p:cNvSpPr>
            <a:spLocks noGrp="1"/>
          </p:cNvSpPr>
          <p:nvPr>
            <p:ph type="dt" sz="half" idx="10"/>
          </p:nvPr>
        </p:nvSpPr>
        <p:spPr/>
        <p:txBody>
          <a:bodyPr/>
          <a:lstStyle/>
          <a:p>
            <a:r>
              <a:rPr lang="en-US" dirty="0"/>
              <a:t>AHRQ Safety Program for Perinatal Care</a:t>
            </a:r>
          </a:p>
        </p:txBody>
      </p:sp>
    </p:spTree>
    <p:extLst>
      <p:ext uri="{BB962C8B-B14F-4D97-AF65-F5344CB8AC3E}">
        <p14:creationId xmlns:p14="http://schemas.microsoft.com/office/powerpoint/2010/main" val="2422316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Autofit/>
          </a:bodyPr>
          <a:lstStyle/>
          <a:p>
            <a:r>
              <a:rPr lang="en-US" sz="3200" dirty="0"/>
              <a:t>Key Safety Elements: </a:t>
            </a:r>
            <a:r>
              <a:rPr lang="en-US" sz="3200" u="sng" dirty="0"/>
              <a:t>Patient and Family Engagement</a:t>
            </a:r>
          </a:p>
        </p:txBody>
      </p:sp>
      <p:sp>
        <p:nvSpPr>
          <p:cNvPr id="3" name="Content Placeholder 2"/>
          <p:cNvSpPr>
            <a:spLocks noGrp="1"/>
          </p:cNvSpPr>
          <p:nvPr>
            <p:ph idx="1"/>
          </p:nvPr>
        </p:nvSpPr>
        <p:spPr>
          <a:xfrm>
            <a:off x="457200" y="884237"/>
            <a:ext cx="8229600" cy="5364163"/>
          </a:xfrm>
        </p:spPr>
        <p:txBody>
          <a:bodyPr>
            <a:normAutofit/>
          </a:bodyPr>
          <a:lstStyle/>
          <a:p>
            <a:r>
              <a:rPr lang="en-US" dirty="0"/>
              <a:t>Engaging patient in decisions to use continuous EFM versus other approaches in appropriate candidates</a:t>
            </a:r>
            <a:r>
              <a:rPr lang="en-US" baseline="30000" dirty="0"/>
              <a:t>15</a:t>
            </a:r>
          </a:p>
          <a:p>
            <a:r>
              <a:rPr lang="en-US" dirty="0"/>
              <a:t>Communicating with patient and family during an episode involving an abnormal fetal tracing</a:t>
            </a:r>
          </a:p>
          <a:p>
            <a:r>
              <a:rPr lang="en-US" dirty="0"/>
              <a:t>Disclosing any unintended outcomes using unit policy for adverse events</a:t>
            </a:r>
          </a:p>
        </p:txBody>
      </p:sp>
      <p:pic>
        <p:nvPicPr>
          <p:cNvPr id="6" name="Picture 5" descr="A nurse and physician collaborating beside their patient and the patient’s family member. "/>
          <p:cNvPicPr>
            <a:picLocks noChangeAspect="1"/>
          </p:cNvPicPr>
          <p:nvPr/>
        </p:nvPicPr>
        <p:blipFill>
          <a:blip r:embed="rId3" cstate="print"/>
          <a:stretch>
            <a:fillRect/>
          </a:stretch>
        </p:blipFill>
        <p:spPr>
          <a:xfrm>
            <a:off x="5943601" y="4495800"/>
            <a:ext cx="3149598" cy="2362200"/>
          </a:xfrm>
          <a:prstGeom prst="rect">
            <a:avLst/>
          </a:prstGeom>
        </p:spPr>
      </p:pic>
      <p:sp>
        <p:nvSpPr>
          <p:cNvPr id="8" name="Slide Number Placeholder 5"/>
          <p:cNvSpPr>
            <a:spLocks noGrp="1"/>
          </p:cNvSpPr>
          <p:nvPr>
            <p:ph type="sldNum" sz="quarter" idx="4294967295"/>
          </p:nvPr>
        </p:nvSpPr>
        <p:spPr>
          <a:xfrm>
            <a:off x="6477000" y="6492875"/>
            <a:ext cx="2133600" cy="365125"/>
          </a:xfrm>
          <a:prstGeom prst="rect">
            <a:avLst/>
          </a:prstGeom>
        </p:spPr>
        <p:txBody>
          <a:bodyPr vert="horz" lIns="91440" tIns="45720" rIns="91440" bIns="45720" rtlCol="0" anchor="ctr"/>
          <a:lstStyle>
            <a:lvl1pPr algn="r">
              <a:defRPr sz="1200">
                <a:solidFill>
                  <a:schemeClr val="bg1"/>
                </a:solidFill>
              </a:defRPr>
            </a:lvl1pPr>
          </a:lstStyle>
          <a:p>
            <a:fld id="{6176A158-48B8-4A8B-BAA0-8528EB6C1A99}" type="slidenum">
              <a:rPr lang="en-US" smtClean="0"/>
              <a:pPr/>
              <a:t>17</a:t>
            </a:fld>
            <a:endParaRPr lang="en-US" dirty="0"/>
          </a:p>
        </p:txBody>
      </p:sp>
      <p:sp>
        <p:nvSpPr>
          <p:cNvPr id="4" name="Date Placeholder 3"/>
          <p:cNvSpPr>
            <a:spLocks noGrp="1"/>
          </p:cNvSpPr>
          <p:nvPr>
            <p:ph type="dt" sz="half" idx="10"/>
          </p:nvPr>
        </p:nvSpPr>
        <p:spPr/>
        <p:txBody>
          <a:bodyPr/>
          <a:lstStyle/>
          <a:p>
            <a:r>
              <a:rPr lang="en-US" dirty="0"/>
              <a:t>AHRQ Safety Program for Perinatal Care</a:t>
            </a:r>
          </a:p>
        </p:txBody>
      </p:sp>
    </p:spTree>
    <p:extLst>
      <p:ext uri="{BB962C8B-B14F-4D97-AF65-F5344CB8AC3E}">
        <p14:creationId xmlns:p14="http://schemas.microsoft.com/office/powerpoint/2010/main" val="2677393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Unit Next Steps</a:t>
            </a:r>
          </a:p>
        </p:txBody>
      </p:sp>
      <p:sp>
        <p:nvSpPr>
          <p:cNvPr id="4" name="Text Placeholder 3"/>
          <p:cNvSpPr>
            <a:spLocks noGrp="1"/>
          </p:cNvSpPr>
          <p:nvPr>
            <p:ph idx="1"/>
          </p:nvPr>
        </p:nvSpPr>
        <p:spPr>
          <a:xfrm>
            <a:off x="457200" y="884237"/>
            <a:ext cx="8229600" cy="5364163"/>
          </a:xfrm>
        </p:spPr>
        <p:txBody>
          <a:bodyPr>
            <a:normAutofit fontScale="25000" lnSpcReduction="20000"/>
          </a:bodyPr>
          <a:lstStyle/>
          <a:p>
            <a:r>
              <a:rPr lang="en-US" sz="12000" dirty="0"/>
              <a:t>Decide whether to select the Safe EFM bundle for implementation locally. Factors to consider:</a:t>
            </a:r>
          </a:p>
          <a:p>
            <a:pPr lvl="1">
              <a:lnSpc>
                <a:spcPct val="120000"/>
              </a:lnSpc>
              <a:spcBef>
                <a:spcPts val="600"/>
              </a:spcBef>
            </a:pPr>
            <a:r>
              <a:rPr lang="en-US" sz="11200" dirty="0"/>
              <a:t>Organizational culture regarding use of EFM suggesting need for a unit-based approach:</a:t>
            </a:r>
          </a:p>
          <a:p>
            <a:pPr lvl="2">
              <a:lnSpc>
                <a:spcPct val="120000"/>
              </a:lnSpc>
              <a:spcBef>
                <a:spcPts val="0"/>
              </a:spcBef>
            </a:pPr>
            <a:r>
              <a:rPr lang="en-US" sz="9600" dirty="0"/>
              <a:t>Is standard NICHD terminology consistently used for interpretation and communication of EFM findings?</a:t>
            </a:r>
          </a:p>
          <a:p>
            <a:pPr lvl="2">
              <a:lnSpc>
                <a:spcPct val="120000"/>
              </a:lnSpc>
              <a:spcBef>
                <a:spcPts val="0"/>
              </a:spcBef>
            </a:pPr>
            <a:r>
              <a:rPr lang="en-US" sz="9600" dirty="0"/>
              <a:t>Do timely and appropriate clinical responses occur with respect to EFM findings?</a:t>
            </a:r>
          </a:p>
          <a:p>
            <a:pPr lvl="1">
              <a:lnSpc>
                <a:spcPct val="120000"/>
              </a:lnSpc>
              <a:spcBef>
                <a:spcPts val="600"/>
              </a:spcBef>
            </a:pPr>
            <a:r>
              <a:rPr lang="en-US" sz="11200" dirty="0"/>
              <a:t>Past adverse events related to EFM use </a:t>
            </a:r>
          </a:p>
          <a:p>
            <a:pPr lvl="1"/>
            <a:r>
              <a:rPr lang="en-US" sz="11200" dirty="0"/>
              <a:t>Synergy with related or similar initiatives </a:t>
            </a:r>
          </a:p>
          <a:p>
            <a:pPr lvl="1"/>
            <a:r>
              <a:rPr lang="en-US" sz="11200" dirty="0"/>
              <a:t>Interest and enthusiasm of unit staff for implementing.</a:t>
            </a:r>
          </a:p>
        </p:txBody>
      </p:sp>
      <p:sp>
        <p:nvSpPr>
          <p:cNvPr id="6" name="Slide Number Placeholder 5"/>
          <p:cNvSpPr>
            <a:spLocks noGrp="1"/>
          </p:cNvSpPr>
          <p:nvPr>
            <p:ph type="sldNum" sz="quarter" idx="4294967295"/>
          </p:nvPr>
        </p:nvSpPr>
        <p:spPr>
          <a:xfrm>
            <a:off x="6477000" y="6492875"/>
            <a:ext cx="2133600" cy="365125"/>
          </a:xfrm>
          <a:prstGeom prst="rect">
            <a:avLst/>
          </a:prstGeom>
        </p:spPr>
        <p:txBody>
          <a:bodyPr vert="horz" lIns="91440" tIns="45720" rIns="91440" bIns="45720" rtlCol="0" anchor="ctr"/>
          <a:lstStyle>
            <a:lvl1pPr algn="r">
              <a:defRPr sz="1200">
                <a:solidFill>
                  <a:schemeClr val="bg1"/>
                </a:solidFill>
              </a:defRPr>
            </a:lvl1pPr>
          </a:lstStyle>
          <a:p>
            <a:fld id="{6176A158-48B8-4A8B-BAA0-8528EB6C1A99}" type="slidenum">
              <a:rPr lang="en-US" smtClean="0"/>
              <a:pPr/>
              <a:t>18</a:t>
            </a:fld>
            <a:endParaRPr lang="en-US" dirty="0"/>
          </a:p>
        </p:txBody>
      </p:sp>
      <p:sp>
        <p:nvSpPr>
          <p:cNvPr id="3" name="Date Placeholder 2"/>
          <p:cNvSpPr>
            <a:spLocks noGrp="1"/>
          </p:cNvSpPr>
          <p:nvPr>
            <p:ph type="dt" sz="half" idx="10"/>
          </p:nvPr>
        </p:nvSpPr>
        <p:spPr/>
        <p:txBody>
          <a:bodyPr/>
          <a:lstStyle/>
          <a:p>
            <a:r>
              <a:rPr lang="en-US" dirty="0"/>
              <a:t>AHRQ Safety Program for Perinatal Care</a:t>
            </a:r>
          </a:p>
        </p:txBody>
      </p:sp>
    </p:spTree>
    <p:extLst>
      <p:ext uri="{BB962C8B-B14F-4D97-AF65-F5344CB8AC3E}">
        <p14:creationId xmlns:p14="http://schemas.microsoft.com/office/powerpoint/2010/main" val="2355752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Unit Next Steps</a:t>
            </a:r>
          </a:p>
        </p:txBody>
      </p:sp>
      <p:sp>
        <p:nvSpPr>
          <p:cNvPr id="4" name="Text Placeholder 3"/>
          <p:cNvSpPr>
            <a:spLocks noGrp="1"/>
          </p:cNvSpPr>
          <p:nvPr>
            <p:ph idx="1"/>
          </p:nvPr>
        </p:nvSpPr>
        <p:spPr>
          <a:xfrm>
            <a:off x="457200" y="884237"/>
            <a:ext cx="8229600" cy="5364163"/>
          </a:xfrm>
        </p:spPr>
        <p:txBody>
          <a:bodyPr>
            <a:normAutofit fontScale="32500" lnSpcReduction="20000"/>
          </a:bodyPr>
          <a:lstStyle/>
          <a:p>
            <a:pPr>
              <a:spcBef>
                <a:spcPts val="1200"/>
              </a:spcBef>
            </a:pPr>
            <a:r>
              <a:rPr lang="en-US" sz="9200" dirty="0"/>
              <a:t>Review Key Safety Elements tool with implementation team, considering any existing facility processes or procedures related to EFM use.</a:t>
            </a:r>
          </a:p>
          <a:p>
            <a:pPr>
              <a:spcBef>
                <a:spcPts val="1200"/>
              </a:spcBef>
            </a:pPr>
            <a:r>
              <a:rPr lang="en-US" sz="9200" dirty="0"/>
              <a:t>Support implementation of Key Safety Elements </a:t>
            </a:r>
            <a:r>
              <a:rPr lang="en-US" sz="9200" dirty="0" smtClean="0"/>
              <a:t>through—</a:t>
            </a:r>
            <a:endParaRPr lang="en-US" sz="9200" b="1" dirty="0"/>
          </a:p>
          <a:p>
            <a:pPr lvl="1"/>
            <a:r>
              <a:rPr lang="en-US" sz="8600" dirty="0"/>
              <a:t>Unit policies and procedures</a:t>
            </a:r>
          </a:p>
          <a:p>
            <a:pPr lvl="1"/>
            <a:r>
              <a:rPr lang="en-US" sz="8600" dirty="0"/>
              <a:t>Staff training/communication</a:t>
            </a:r>
            <a:endParaRPr lang="en-US" sz="8600" b="1" dirty="0"/>
          </a:p>
          <a:p>
            <a:pPr lvl="1">
              <a:spcAft>
                <a:spcPts val="600"/>
              </a:spcAft>
            </a:pPr>
            <a:r>
              <a:rPr lang="en-US" sz="8600" dirty="0"/>
              <a:t>Simulation</a:t>
            </a:r>
          </a:p>
          <a:p>
            <a:r>
              <a:rPr lang="en-US" sz="9200" dirty="0"/>
              <a:t>Monitor implementation progress and impact, collect data for quality improvement</a:t>
            </a:r>
          </a:p>
        </p:txBody>
      </p:sp>
      <p:sp>
        <p:nvSpPr>
          <p:cNvPr id="8" name="Slide Number Placeholder 5"/>
          <p:cNvSpPr>
            <a:spLocks noGrp="1"/>
          </p:cNvSpPr>
          <p:nvPr>
            <p:ph type="sldNum" sz="quarter" idx="4294967295"/>
          </p:nvPr>
        </p:nvSpPr>
        <p:spPr>
          <a:xfrm>
            <a:off x="6477000" y="6492875"/>
            <a:ext cx="2133600" cy="365125"/>
          </a:xfrm>
          <a:prstGeom prst="rect">
            <a:avLst/>
          </a:prstGeom>
        </p:spPr>
        <p:txBody>
          <a:bodyPr vert="horz" lIns="91440" tIns="45720" rIns="91440" bIns="45720" rtlCol="0" anchor="ctr"/>
          <a:lstStyle>
            <a:lvl1pPr algn="r">
              <a:defRPr sz="1200">
                <a:solidFill>
                  <a:schemeClr val="bg1"/>
                </a:solidFill>
              </a:defRPr>
            </a:lvl1pPr>
          </a:lstStyle>
          <a:p>
            <a:fld id="{6176A158-48B8-4A8B-BAA0-8528EB6C1A99}" type="slidenum">
              <a:rPr lang="en-US" smtClean="0"/>
              <a:pPr/>
              <a:t>19</a:t>
            </a:fld>
            <a:endParaRPr lang="en-US" dirty="0"/>
          </a:p>
        </p:txBody>
      </p:sp>
      <p:sp>
        <p:nvSpPr>
          <p:cNvPr id="3" name="Date Placeholder 2"/>
          <p:cNvSpPr>
            <a:spLocks noGrp="1"/>
          </p:cNvSpPr>
          <p:nvPr>
            <p:ph type="dt" sz="half" idx="10"/>
          </p:nvPr>
        </p:nvSpPr>
        <p:spPr/>
        <p:txBody>
          <a:bodyPr/>
          <a:lstStyle/>
          <a:p>
            <a:r>
              <a:rPr lang="en-US" dirty="0"/>
              <a:t>AHRQ Safety Program for Perinatal Care</a:t>
            </a:r>
          </a:p>
        </p:txBody>
      </p:sp>
    </p:spTree>
    <p:extLst>
      <p:ext uri="{BB962C8B-B14F-4D97-AF65-F5344CB8AC3E}">
        <p14:creationId xmlns:p14="http://schemas.microsoft.com/office/powerpoint/2010/main" val="1527090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Learning Objectives</a:t>
            </a:r>
          </a:p>
        </p:txBody>
      </p:sp>
      <p:pic>
        <p:nvPicPr>
          <p:cNvPr id="5" name="Picture 4" descr="This slide shows stair steps for learning objectives. Step 1. Describe the role of electronic fetal monitoring for perinatal patient safety. Step 2. Identify the key safety elements related to the use of electronic fetal monitoring. Step 3. Identify ways to apply key safety elements to your unit policies, procedures, and practices related to electronic fetal monitoring." title="Learning Objectives"/>
          <p:cNvPicPr>
            <a:picLocks noChangeAspect="1"/>
          </p:cNvPicPr>
          <p:nvPr/>
        </p:nvPicPr>
        <p:blipFill>
          <a:blip r:embed="rId3"/>
          <a:stretch>
            <a:fillRect/>
          </a:stretch>
        </p:blipFill>
        <p:spPr>
          <a:xfrm>
            <a:off x="868359" y="1910964"/>
            <a:ext cx="7407282" cy="3036071"/>
          </a:xfrm>
          <a:prstGeom prst="rect">
            <a:avLst/>
          </a:prstGeom>
        </p:spPr>
      </p:pic>
      <p:sp>
        <p:nvSpPr>
          <p:cNvPr id="24" name="Slide Number Placeholder 5"/>
          <p:cNvSpPr>
            <a:spLocks noGrp="1"/>
          </p:cNvSpPr>
          <p:nvPr>
            <p:ph type="sldNum" sz="quarter" idx="4294967295"/>
          </p:nvPr>
        </p:nvSpPr>
        <p:spPr>
          <a:xfrm>
            <a:off x="6477000" y="6492875"/>
            <a:ext cx="2133600" cy="365125"/>
          </a:xfrm>
          <a:prstGeom prst="rect">
            <a:avLst/>
          </a:prstGeom>
        </p:spPr>
        <p:txBody>
          <a:bodyPr vert="horz" lIns="91440" tIns="45720" rIns="91440" bIns="45720" rtlCol="0" anchor="ctr"/>
          <a:lstStyle>
            <a:lvl1pPr algn="r">
              <a:defRPr sz="1200">
                <a:solidFill>
                  <a:schemeClr val="bg1"/>
                </a:solidFill>
              </a:defRPr>
            </a:lvl1pPr>
          </a:lstStyle>
          <a:p>
            <a:fld id="{6176A158-48B8-4A8B-BAA0-8528EB6C1A99}" type="slidenum">
              <a:rPr lang="en-US" smtClean="0"/>
              <a:pPr/>
              <a:t>2</a:t>
            </a:fld>
            <a:endParaRPr lang="en-US" dirty="0"/>
          </a:p>
        </p:txBody>
      </p:sp>
      <p:sp>
        <p:nvSpPr>
          <p:cNvPr id="2" name="Date Placeholder 1"/>
          <p:cNvSpPr>
            <a:spLocks noGrp="1"/>
          </p:cNvSpPr>
          <p:nvPr>
            <p:ph type="dt" sz="half" idx="10"/>
          </p:nvPr>
        </p:nvSpPr>
        <p:spPr/>
        <p:txBody>
          <a:bodyPr/>
          <a:lstStyle/>
          <a:p>
            <a:r>
              <a:rPr lang="en-US" dirty="0"/>
              <a:t>AHRQ Safety Program for Perinatal Care</a:t>
            </a:r>
          </a:p>
        </p:txBody>
      </p:sp>
    </p:spTree>
    <p:extLst>
      <p:ext uri="{BB962C8B-B14F-4D97-AF65-F5344CB8AC3E}">
        <p14:creationId xmlns:p14="http://schemas.microsoft.com/office/powerpoint/2010/main" val="3048748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Tips for Implementation Success</a:t>
            </a:r>
          </a:p>
        </p:txBody>
      </p:sp>
      <p:sp>
        <p:nvSpPr>
          <p:cNvPr id="4" name="Content Placeholder 3"/>
          <p:cNvSpPr>
            <a:spLocks noGrp="1"/>
          </p:cNvSpPr>
          <p:nvPr>
            <p:ph idx="1"/>
          </p:nvPr>
        </p:nvSpPr>
        <p:spPr>
          <a:xfrm>
            <a:off x="457200" y="884237"/>
            <a:ext cx="8229600" cy="5364163"/>
          </a:xfrm>
        </p:spPr>
        <p:txBody>
          <a:bodyPr>
            <a:normAutofit fontScale="85000" lnSpcReduction="20000"/>
          </a:bodyPr>
          <a:lstStyle/>
          <a:p>
            <a:pPr>
              <a:spcAft>
                <a:spcPts val="600"/>
              </a:spcAft>
            </a:pPr>
            <a:r>
              <a:rPr lang="en-US" dirty="0"/>
              <a:t>Use Comprehensive Unit-Based Safety Program (CUSP) principles for implementing teamwork and communication (e.g., incorporating diverse perspectives) to develop consensus on the unit’s approach to safe EFM use.</a:t>
            </a:r>
          </a:p>
          <a:p>
            <a:pPr>
              <a:spcAft>
                <a:spcPts val="600"/>
              </a:spcAft>
            </a:pPr>
            <a:r>
              <a:rPr lang="en-US" dirty="0"/>
              <a:t>Pilot test any new procedures on a limited scale to work out any bugs or problems.</a:t>
            </a:r>
          </a:p>
          <a:p>
            <a:pPr>
              <a:spcAft>
                <a:spcPts val="600"/>
              </a:spcAft>
            </a:pPr>
            <a:r>
              <a:rPr lang="en-US" dirty="0"/>
              <a:t>Comprehensively review the unit procedures each year to assess the need for updates to ensure content is up to date. </a:t>
            </a:r>
            <a:endParaRPr lang="en-US" dirty="0">
              <a:solidFill>
                <a:srgbClr val="FF0000"/>
              </a:solidFill>
            </a:endParaRPr>
          </a:p>
          <a:p>
            <a:pPr>
              <a:spcAft>
                <a:spcPts val="600"/>
              </a:spcAft>
            </a:pPr>
            <a:r>
              <a:rPr lang="en-US" dirty="0"/>
              <a:t>Create a mechanism for identifying recurrent nonuse or deviation from the established procedures by clinicians. Seek to understand why, rather than assign blame. </a:t>
            </a:r>
            <a:endParaRPr lang="en-US" dirty="0">
              <a:solidFill>
                <a:srgbClr val="FF0000"/>
              </a:solidFill>
            </a:endParaRPr>
          </a:p>
        </p:txBody>
      </p:sp>
      <p:sp>
        <p:nvSpPr>
          <p:cNvPr id="7" name="Slide Number Placeholder 5"/>
          <p:cNvSpPr>
            <a:spLocks noGrp="1"/>
          </p:cNvSpPr>
          <p:nvPr>
            <p:ph type="sldNum" sz="quarter" idx="4294967295"/>
          </p:nvPr>
        </p:nvSpPr>
        <p:spPr>
          <a:xfrm>
            <a:off x="6477000" y="6492875"/>
            <a:ext cx="2133600" cy="365125"/>
          </a:xfrm>
          <a:prstGeom prst="rect">
            <a:avLst/>
          </a:prstGeom>
        </p:spPr>
        <p:txBody>
          <a:bodyPr vert="horz" lIns="91440" tIns="45720" rIns="91440" bIns="45720" rtlCol="0" anchor="ctr"/>
          <a:lstStyle>
            <a:lvl1pPr algn="r">
              <a:defRPr sz="1200">
                <a:solidFill>
                  <a:schemeClr val="bg1"/>
                </a:solidFill>
              </a:defRPr>
            </a:lvl1pPr>
          </a:lstStyle>
          <a:p>
            <a:fld id="{6176A158-48B8-4A8B-BAA0-8528EB6C1A99}" type="slidenum">
              <a:rPr lang="en-US" smtClean="0"/>
              <a:pPr/>
              <a:t>20</a:t>
            </a:fld>
            <a:endParaRPr lang="en-US" dirty="0"/>
          </a:p>
        </p:txBody>
      </p:sp>
      <p:sp>
        <p:nvSpPr>
          <p:cNvPr id="3" name="Date Placeholder 2"/>
          <p:cNvSpPr>
            <a:spLocks noGrp="1"/>
          </p:cNvSpPr>
          <p:nvPr>
            <p:ph type="dt" sz="half" idx="10"/>
          </p:nvPr>
        </p:nvSpPr>
        <p:spPr/>
        <p:txBody>
          <a:bodyPr/>
          <a:lstStyle/>
          <a:p>
            <a:r>
              <a:rPr lang="en-US" dirty="0"/>
              <a:t>AHRQ Safety Program for Perinatal Care</a:t>
            </a:r>
          </a:p>
        </p:txBody>
      </p:sp>
    </p:spTree>
    <p:extLst>
      <p:ext uri="{BB962C8B-B14F-4D97-AF65-F5344CB8AC3E}">
        <p14:creationId xmlns:p14="http://schemas.microsoft.com/office/powerpoint/2010/main" val="3639286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References</a:t>
            </a:r>
          </a:p>
        </p:txBody>
      </p:sp>
      <p:sp>
        <p:nvSpPr>
          <p:cNvPr id="3" name="Content Placeholder 2"/>
          <p:cNvSpPr>
            <a:spLocks noGrp="1"/>
          </p:cNvSpPr>
          <p:nvPr>
            <p:ph idx="4294967295"/>
          </p:nvPr>
        </p:nvSpPr>
        <p:spPr>
          <a:xfrm>
            <a:off x="457200" y="762000"/>
            <a:ext cx="8458200" cy="5410200"/>
          </a:xfrm>
        </p:spPr>
        <p:txBody>
          <a:bodyPr>
            <a:noAutofit/>
          </a:bodyPr>
          <a:lstStyle/>
          <a:p>
            <a:pPr marL="346075" indent="-346075">
              <a:lnSpc>
                <a:spcPct val="80000"/>
              </a:lnSpc>
              <a:buFont typeface="+mj-lt"/>
              <a:buAutoNum type="arabicPeriod"/>
            </a:pPr>
            <a:r>
              <a:rPr lang="en-US" sz="1600" dirty="0"/>
              <a:t>The Joint Commission. Sentinel Event Alert: Issue #30 Preventing Infant Death and Injury During Delivery. 2004. </a:t>
            </a:r>
            <a:r>
              <a:rPr lang="en-US" sz="1600" u="sng" dirty="0">
                <a:hlinkClick r:id="rId2"/>
              </a:rPr>
              <a:t>http://www.jointcommission.org/sentinel_event_alert_issue_30_preventing_infant_death_and_injury_during_delivery</a:t>
            </a:r>
            <a:r>
              <a:rPr lang="en-US" sz="1600" dirty="0"/>
              <a:t>. Accessed May 9, 2016.</a:t>
            </a:r>
          </a:p>
          <a:p>
            <a:pPr marL="346075" indent="-346075">
              <a:lnSpc>
                <a:spcPct val="80000"/>
              </a:lnSpc>
              <a:buFont typeface="+mj-lt"/>
              <a:buAutoNum type="arabicPeriod"/>
            </a:pPr>
            <a:r>
              <a:rPr lang="en-US" sz="1600" dirty="0"/>
              <a:t>Miller MA. System errors in intrapartum electronic fetal monitoring: a case review. J Midwifery Women’s Health. 2005 Nov-Dec;50(6):507-16. PMID: 16260365  </a:t>
            </a:r>
          </a:p>
          <a:p>
            <a:pPr marL="346075" indent="-346075">
              <a:lnSpc>
                <a:spcPct val="80000"/>
              </a:lnSpc>
              <a:buFont typeface="+mj-lt"/>
              <a:buAutoNum type="arabicPeriod"/>
            </a:pPr>
            <a:r>
              <a:rPr lang="en-US" sz="1600" dirty="0"/>
              <a:t>American Congress of Obstetricians and Gynecologists. Practice Bulletin No. 106: Intrapartum fetal heart rate monitoring: nomenclature, interpretation, and general management principles. Obstet Gynecol. 2009 Jul;114(1):192-202. PMID: 19546798. [Reaffirmed 2015]</a:t>
            </a:r>
          </a:p>
          <a:p>
            <a:pPr marL="346075" indent="-346075">
              <a:lnSpc>
                <a:spcPct val="80000"/>
              </a:lnSpc>
              <a:buFont typeface="+mj-lt"/>
              <a:buAutoNum type="arabicPeriod"/>
            </a:pPr>
            <a:r>
              <a:rPr lang="en-US" sz="1600" dirty="0"/>
              <a:t>American Congress of Obstetricians and Gynecologists. 2012 ACOG Survey on Professional Liability Results 2012. </a:t>
            </a:r>
            <a:r>
              <a:rPr lang="en-US" sz="1600" u="sng" dirty="0">
                <a:hlinkClick r:id="rId3"/>
              </a:rPr>
              <a:t>http://www.acog.org/-/media/Departments/Professional-Liability/2012PLSurveyNational.pdf</a:t>
            </a:r>
            <a:r>
              <a:rPr lang="en-US" sz="1600" dirty="0"/>
              <a:t>. Accessed May 9, 2016.</a:t>
            </a:r>
          </a:p>
          <a:p>
            <a:pPr>
              <a:lnSpc>
                <a:spcPct val="80000"/>
              </a:lnSpc>
              <a:buFont typeface="+mj-lt"/>
              <a:buAutoNum type="arabicPeriod"/>
            </a:pPr>
            <a:r>
              <a:rPr lang="en-US" sz="1600" dirty="0"/>
              <a:t>Macones GA, Hankins GD, Spong CY, et al. The 2008 National Institute of Child Health and Human Development workshop report on electronic fetal monitoring: update on definitions, interpretation, and research guidelines. Obstet Gynecol. 2008 Sep;112(3):661-6. PMID: 18757666.</a:t>
            </a:r>
          </a:p>
          <a:p>
            <a:pPr>
              <a:lnSpc>
                <a:spcPct val="80000"/>
              </a:lnSpc>
              <a:buFont typeface="+mj-lt"/>
              <a:buAutoNum type="arabicPeriod"/>
            </a:pPr>
            <a:r>
              <a:rPr lang="en-US" sz="1600" dirty="0"/>
              <a:t>Macones GA, Hankins GD, Spong CY, et al. The 2008 National Institute of Child Health and Human Development workshop report on electronic fetal monitoring: update on definitions, interpretation, and research guidelines. J Obstet Gynecol Neonatal Nurs. 2008 Sep-Oct;37(5):510-5. PMID: 18761565.</a:t>
            </a:r>
          </a:p>
          <a:p>
            <a:pPr>
              <a:lnSpc>
                <a:spcPct val="80000"/>
              </a:lnSpc>
              <a:buFont typeface="+mj-lt"/>
              <a:buAutoNum type="arabicPeriod"/>
            </a:pPr>
            <a:r>
              <a:rPr lang="en-US" sz="1600" dirty="0"/>
              <a:t>Perinatal Quality Foundation. Fetal Monitoring Credentialing. </a:t>
            </a:r>
            <a:r>
              <a:rPr lang="en-US" sz="1600" u="sng" dirty="0">
                <a:hlinkClick r:id="rId4"/>
              </a:rPr>
              <a:t>https://fmc.perinatalquality.org</a:t>
            </a:r>
            <a:r>
              <a:rPr lang="en-US" sz="1600" dirty="0"/>
              <a:t>.  Accessed May 9, 2016.</a:t>
            </a:r>
          </a:p>
          <a:p>
            <a:pPr>
              <a:lnSpc>
                <a:spcPct val="80000"/>
              </a:lnSpc>
              <a:buFont typeface="+mj-lt"/>
              <a:buAutoNum type="arabicPeriod" startAt="8"/>
            </a:pPr>
            <a:r>
              <a:rPr lang="en-US" sz="1600" dirty="0"/>
              <a:t>GE Healthcare. Electronic Fetal Heart Rate Monitoring: Definitions, Interpretation, and Management. Clinical Education.  </a:t>
            </a:r>
            <a:r>
              <a:rPr lang="en-US" sz="1600" dirty="0">
                <a:hlinkClick r:id="rId5"/>
              </a:rPr>
              <a:t>http://www3.gehealthcare.com/en/Education/Clinical_Education/Electronic_Fetal_Monitoring</a:t>
            </a:r>
            <a:r>
              <a:rPr lang="en-US" sz="1600" dirty="0"/>
              <a:t>. Accessed May 9, 2016.</a:t>
            </a:r>
          </a:p>
        </p:txBody>
      </p:sp>
      <p:sp>
        <p:nvSpPr>
          <p:cNvPr id="6" name="Slide Number Placeholder 5"/>
          <p:cNvSpPr>
            <a:spLocks noGrp="1"/>
          </p:cNvSpPr>
          <p:nvPr>
            <p:ph type="sldNum" sz="quarter" idx="4294967295"/>
          </p:nvPr>
        </p:nvSpPr>
        <p:spPr>
          <a:xfrm>
            <a:off x="6477000" y="6492875"/>
            <a:ext cx="2133600" cy="365125"/>
          </a:xfrm>
          <a:prstGeom prst="rect">
            <a:avLst/>
          </a:prstGeom>
        </p:spPr>
        <p:txBody>
          <a:bodyPr vert="horz" lIns="91440" tIns="45720" rIns="91440" bIns="45720" rtlCol="0" anchor="ctr"/>
          <a:lstStyle>
            <a:lvl1pPr algn="r">
              <a:defRPr sz="1200">
                <a:solidFill>
                  <a:schemeClr val="bg1"/>
                </a:solidFill>
              </a:defRPr>
            </a:lvl1pPr>
          </a:lstStyle>
          <a:p>
            <a:fld id="{6176A158-48B8-4A8B-BAA0-8528EB6C1A99}" type="slidenum">
              <a:rPr lang="en-US" smtClean="0"/>
              <a:pPr/>
              <a:t>21</a:t>
            </a:fld>
            <a:endParaRPr lang="en-US" dirty="0"/>
          </a:p>
        </p:txBody>
      </p:sp>
      <p:sp>
        <p:nvSpPr>
          <p:cNvPr id="4" name="Date Placeholder 3"/>
          <p:cNvSpPr>
            <a:spLocks noGrp="1"/>
          </p:cNvSpPr>
          <p:nvPr>
            <p:ph type="dt" sz="half" idx="10"/>
          </p:nvPr>
        </p:nvSpPr>
        <p:spPr/>
        <p:txBody>
          <a:bodyPr/>
          <a:lstStyle/>
          <a:p>
            <a:r>
              <a:rPr lang="en-US" dirty="0"/>
              <a:t>AHRQ Safety Program for Perinatal Care</a:t>
            </a:r>
          </a:p>
        </p:txBody>
      </p:sp>
    </p:spTree>
    <p:extLst>
      <p:ext uri="{BB962C8B-B14F-4D97-AF65-F5344CB8AC3E}">
        <p14:creationId xmlns:p14="http://schemas.microsoft.com/office/powerpoint/2010/main" val="1182406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References</a:t>
            </a:r>
          </a:p>
        </p:txBody>
      </p:sp>
      <p:sp>
        <p:nvSpPr>
          <p:cNvPr id="3" name="Content Placeholder 2"/>
          <p:cNvSpPr>
            <a:spLocks noGrp="1"/>
          </p:cNvSpPr>
          <p:nvPr>
            <p:ph idx="4294967295"/>
          </p:nvPr>
        </p:nvSpPr>
        <p:spPr>
          <a:xfrm>
            <a:off x="457200" y="762000"/>
            <a:ext cx="8229600" cy="5410200"/>
          </a:xfrm>
        </p:spPr>
        <p:txBody>
          <a:bodyPr>
            <a:noAutofit/>
          </a:bodyPr>
          <a:lstStyle/>
          <a:p>
            <a:pPr marL="347472" indent="-347472">
              <a:lnSpc>
                <a:spcPct val="90000"/>
              </a:lnSpc>
              <a:buFont typeface="+mj-lt"/>
              <a:buAutoNum type="arabicPeriod" startAt="9"/>
            </a:pPr>
            <a:r>
              <a:rPr lang="en-US" sz="1600" dirty="0"/>
              <a:t>Association of Women's Health, Obstetric, and Neonatal Nurses. Education. </a:t>
            </a:r>
            <a:r>
              <a:rPr lang="en-US" sz="1600" u="sng" dirty="0">
                <a:hlinkClick r:id="rId3"/>
              </a:rPr>
              <a:t>http://www.awhonn.org/?Education</a:t>
            </a:r>
            <a:r>
              <a:rPr lang="en-US" sz="1600" dirty="0"/>
              <a:t>. Accessed May 9, 2016.</a:t>
            </a:r>
          </a:p>
          <a:p>
            <a:pPr>
              <a:lnSpc>
                <a:spcPct val="90000"/>
              </a:lnSpc>
              <a:buFont typeface="+mj-lt"/>
              <a:buAutoNum type="arabicPeriod" startAt="9"/>
            </a:pPr>
            <a:r>
              <a:rPr lang="en-US" sz="1600" dirty="0"/>
              <a:t>NICHD Definitions and Classifications: Application to Electronic Fetal Monitoring Interpretation. National Certification Corporation Guidance. NCC Monograph, Volume 3, No. 1, 2010. </a:t>
            </a:r>
            <a:r>
              <a:rPr lang="en-US" sz="1600" u="sng" dirty="0">
                <a:hlinkClick r:id="rId4"/>
              </a:rPr>
              <a:t>http://www.nccwebsite.org/resources/docs/final_ncc_monograph_web-4-29-10.pdf</a:t>
            </a:r>
            <a:r>
              <a:rPr lang="en-US" sz="1600" dirty="0"/>
              <a:t>. Accessed  May 9, 2016.</a:t>
            </a:r>
          </a:p>
          <a:p>
            <a:pPr>
              <a:lnSpc>
                <a:spcPct val="90000"/>
              </a:lnSpc>
              <a:buFont typeface="+mj-lt"/>
              <a:buAutoNum type="arabicPeriod" startAt="9"/>
            </a:pPr>
            <a:r>
              <a:rPr lang="en-US" sz="1600" dirty="0"/>
              <a:t>National Certification Corporation. Electronic Fetal Monitoring. </a:t>
            </a:r>
            <a:r>
              <a:rPr lang="en-US" sz="1600" u="sng" dirty="0">
                <a:hlinkClick r:id="rId5"/>
              </a:rPr>
              <a:t>http://www.nccwebsite.org/Certification/default.aspx</a:t>
            </a:r>
            <a:r>
              <a:rPr lang="en-US" sz="1600" dirty="0"/>
              <a:t>.  Accessed May 9, 2016.</a:t>
            </a:r>
          </a:p>
          <a:p>
            <a:pPr>
              <a:lnSpc>
                <a:spcPct val="90000"/>
              </a:lnSpc>
              <a:buFont typeface="+mj-lt"/>
              <a:buAutoNum type="arabicPeriod" startAt="9"/>
            </a:pPr>
            <a:r>
              <a:rPr lang="en-US" sz="1600" dirty="0"/>
              <a:t>Advanced Practice Strategies. GNOSIS for OB. </a:t>
            </a:r>
            <a:r>
              <a:rPr lang="en-US" sz="1600" dirty="0">
                <a:hlinkClick r:id="rId6"/>
              </a:rPr>
              <a:t>http://www.aps-web.com/gnosis-for-ob/</a:t>
            </a:r>
            <a:r>
              <a:rPr lang="en-US" sz="1600" dirty="0"/>
              <a:t>. Accessed May 9, 2016.</a:t>
            </a:r>
          </a:p>
          <a:p>
            <a:pPr>
              <a:lnSpc>
                <a:spcPct val="90000"/>
              </a:lnSpc>
              <a:buFont typeface="+mj-lt"/>
              <a:buAutoNum type="arabicPeriod" startAt="9"/>
            </a:pPr>
            <a:r>
              <a:rPr lang="en-US" sz="1600" dirty="0"/>
              <a:t>Ciccone K, Christakis CR, Mathis A, et al.  Partnership Improves OB Safety in New York State. Patient Safety and Quality Healthcare. July/Aug 2012. </a:t>
            </a:r>
            <a:r>
              <a:rPr lang="en-US" sz="1600" u="sng" dirty="0">
                <a:hlinkClick r:id="rId7"/>
              </a:rPr>
              <a:t>http://www.psqh.com/analysis/partnership-improves-ob-safety-in-new-york-state/</a:t>
            </a:r>
            <a:r>
              <a:rPr lang="en-US" sz="1600" dirty="0"/>
              <a:t>.  Accessed September 19, 2016.</a:t>
            </a:r>
          </a:p>
          <a:p>
            <a:pPr>
              <a:lnSpc>
                <a:spcPct val="90000"/>
              </a:lnSpc>
              <a:buFont typeface="+mj-lt"/>
              <a:buAutoNum type="arabicPeriod" startAt="9"/>
            </a:pPr>
            <a:r>
              <a:rPr lang="en-US" sz="1600" dirty="0"/>
              <a:t>Andrews J, Likis FE, Sathe N, et al. Perinatal Safety Intervention Programs: A review of the literature. Prepared by Vanderbilt University Medical Center under Contract No. HHSA290201000024I, TO #3 Rockville, MD: Agency for Healthcare Research and Quality; February 2012. </a:t>
            </a:r>
          </a:p>
          <a:p>
            <a:pPr>
              <a:lnSpc>
                <a:spcPct val="90000"/>
              </a:lnSpc>
              <a:buFont typeface="+mj-lt"/>
              <a:buAutoNum type="arabicPeriod" startAt="9"/>
            </a:pPr>
            <a:r>
              <a:rPr lang="en-US" sz="1600" dirty="0"/>
              <a:t>Heelan L. Fetal monitoring: creating a culture of safety with informed choice. J Perinat Educ. 2013 Summer;22(3):156-65. PMID: 24868127.</a:t>
            </a:r>
          </a:p>
        </p:txBody>
      </p:sp>
      <p:sp>
        <p:nvSpPr>
          <p:cNvPr id="6" name="Slide Number Placeholder 5"/>
          <p:cNvSpPr>
            <a:spLocks noGrp="1"/>
          </p:cNvSpPr>
          <p:nvPr>
            <p:ph type="sldNum" sz="quarter" idx="4294967295"/>
          </p:nvPr>
        </p:nvSpPr>
        <p:spPr>
          <a:xfrm>
            <a:off x="6477000" y="6492875"/>
            <a:ext cx="2133600" cy="365125"/>
          </a:xfrm>
          <a:prstGeom prst="rect">
            <a:avLst/>
          </a:prstGeom>
        </p:spPr>
        <p:txBody>
          <a:bodyPr vert="horz" lIns="91440" tIns="45720" rIns="91440" bIns="45720" rtlCol="0" anchor="ctr"/>
          <a:lstStyle>
            <a:lvl1pPr algn="r">
              <a:defRPr sz="1200">
                <a:solidFill>
                  <a:schemeClr val="bg1"/>
                </a:solidFill>
              </a:defRPr>
            </a:lvl1pPr>
          </a:lstStyle>
          <a:p>
            <a:fld id="{6176A158-48B8-4A8B-BAA0-8528EB6C1A99}" type="slidenum">
              <a:rPr lang="en-US" smtClean="0"/>
              <a:pPr/>
              <a:t>22</a:t>
            </a:fld>
            <a:endParaRPr lang="en-US" dirty="0"/>
          </a:p>
        </p:txBody>
      </p:sp>
      <p:sp>
        <p:nvSpPr>
          <p:cNvPr id="4" name="Date Placeholder 3"/>
          <p:cNvSpPr>
            <a:spLocks noGrp="1"/>
          </p:cNvSpPr>
          <p:nvPr>
            <p:ph type="dt" sz="half" idx="10"/>
          </p:nvPr>
        </p:nvSpPr>
        <p:spPr/>
        <p:txBody>
          <a:bodyPr/>
          <a:lstStyle/>
          <a:p>
            <a:r>
              <a:rPr lang="en-US" dirty="0"/>
              <a:t>AHRQ Safety Program for Perinatal Care</a:t>
            </a:r>
          </a:p>
        </p:txBody>
      </p:sp>
    </p:spTree>
    <p:extLst>
      <p:ext uri="{BB962C8B-B14F-4D97-AF65-F5344CB8AC3E}">
        <p14:creationId xmlns:p14="http://schemas.microsoft.com/office/powerpoint/2010/main" val="1657986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Disclaimer</a:t>
            </a:r>
          </a:p>
        </p:txBody>
      </p:sp>
      <p:sp>
        <p:nvSpPr>
          <p:cNvPr id="4" name="Content Placeholder 3"/>
          <p:cNvSpPr>
            <a:spLocks noGrp="1"/>
          </p:cNvSpPr>
          <p:nvPr>
            <p:ph idx="1"/>
          </p:nvPr>
        </p:nvSpPr>
        <p:spPr>
          <a:xfrm>
            <a:off x="457200" y="884237"/>
            <a:ext cx="8229600" cy="5364163"/>
          </a:xfrm>
        </p:spPr>
        <p:txBody>
          <a:bodyPr>
            <a:noAutofit/>
          </a:bodyPr>
          <a:lstStyle/>
          <a:p>
            <a:pPr marL="0" indent="0">
              <a:buNone/>
            </a:pPr>
            <a:r>
              <a:rPr lang="en-US" sz="1800" dirty="0"/>
              <a:t>Every effort was made to ensure the accuracy and completeness of this resource. However, the U.S. Department of Health and Human Services makes no warranties regarding errors or omissions and assumes no responsibility or liability for loss or damage resulting from the use of information contained within. </a:t>
            </a:r>
          </a:p>
          <a:p>
            <a:pPr marL="0" indent="0">
              <a:spcBef>
                <a:spcPts val="1200"/>
              </a:spcBef>
              <a:buNone/>
            </a:pPr>
            <a:r>
              <a:rPr lang="en-US" sz="1800" dirty="0"/>
              <a:t>The U.S. Department of Health and Human Services cannot endorse, or appear to endorse derivate or excerpted materials, and it cannot be held liable for the content or use of adapted resources. Any adaptations of this resource must include a disclaimer to this effect. </a:t>
            </a:r>
          </a:p>
          <a:p>
            <a:pPr marL="0" indent="0">
              <a:spcBef>
                <a:spcPts val="1200"/>
              </a:spcBef>
              <a:buNone/>
            </a:pPr>
            <a:r>
              <a:rPr lang="en-US" sz="1800" dirty="0"/>
              <a:t>Reference to any specific commercial products, process, service, manufacturer, company, or trademark does not constitute endorsement or recommendation by the U.S. Government, HHS, or AHRQ of the linked Web resources or the information, products, or services contained therein. The Agency does not exercise any control over the content on these sites. </a:t>
            </a:r>
          </a:p>
          <a:p>
            <a:pPr marL="0" indent="0">
              <a:spcBef>
                <a:spcPts val="1200"/>
              </a:spcBef>
              <a:buNone/>
            </a:pPr>
            <a:endParaRPr lang="en-US" sz="1800" dirty="0"/>
          </a:p>
        </p:txBody>
      </p:sp>
      <p:sp>
        <p:nvSpPr>
          <p:cNvPr id="6" name="Slide Number Placeholder 5"/>
          <p:cNvSpPr>
            <a:spLocks noGrp="1"/>
          </p:cNvSpPr>
          <p:nvPr>
            <p:ph type="sldNum" sz="quarter" idx="4294967295"/>
          </p:nvPr>
        </p:nvSpPr>
        <p:spPr>
          <a:xfrm>
            <a:off x="6477000" y="6492875"/>
            <a:ext cx="2133600" cy="365125"/>
          </a:xfrm>
          <a:prstGeom prst="rect">
            <a:avLst/>
          </a:prstGeom>
        </p:spPr>
        <p:txBody>
          <a:bodyPr vert="horz" lIns="91440" tIns="45720" rIns="91440" bIns="45720" rtlCol="0" anchor="ctr"/>
          <a:lstStyle>
            <a:lvl1pPr algn="r">
              <a:defRPr sz="1200">
                <a:solidFill>
                  <a:schemeClr val="bg1"/>
                </a:solidFill>
              </a:defRPr>
            </a:lvl1pPr>
          </a:lstStyle>
          <a:p>
            <a:fld id="{6176A158-48B8-4A8B-BAA0-8528EB6C1A99}" type="slidenum">
              <a:rPr lang="en-US" smtClean="0"/>
              <a:pPr/>
              <a:t>23</a:t>
            </a:fld>
            <a:endParaRPr lang="en-US" dirty="0"/>
          </a:p>
        </p:txBody>
      </p:sp>
      <p:sp>
        <p:nvSpPr>
          <p:cNvPr id="3" name="Date Placeholder 2"/>
          <p:cNvSpPr>
            <a:spLocks noGrp="1"/>
          </p:cNvSpPr>
          <p:nvPr>
            <p:ph type="dt" sz="half" idx="10"/>
          </p:nvPr>
        </p:nvSpPr>
        <p:spPr/>
        <p:txBody>
          <a:bodyPr/>
          <a:lstStyle/>
          <a:p>
            <a:r>
              <a:rPr lang="en-US" dirty="0"/>
              <a:t>AHRQ Safety Program for Perinatal Care</a:t>
            </a:r>
          </a:p>
        </p:txBody>
      </p:sp>
    </p:spTree>
    <p:extLst>
      <p:ext uri="{BB962C8B-B14F-4D97-AF65-F5344CB8AC3E}">
        <p14:creationId xmlns:p14="http://schemas.microsoft.com/office/powerpoint/2010/main" val="295098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Electronic Fetal Monitoring</a:t>
            </a:r>
          </a:p>
        </p:txBody>
      </p:sp>
      <p:sp>
        <p:nvSpPr>
          <p:cNvPr id="3" name="Content Placeholder 2"/>
          <p:cNvSpPr>
            <a:spLocks noGrp="1"/>
          </p:cNvSpPr>
          <p:nvPr>
            <p:ph idx="1"/>
          </p:nvPr>
        </p:nvSpPr>
        <p:spPr/>
        <p:txBody>
          <a:bodyPr>
            <a:normAutofit fontScale="92500" lnSpcReduction="10000"/>
          </a:bodyPr>
          <a:lstStyle/>
          <a:p>
            <a:r>
              <a:rPr lang="en-US" dirty="0"/>
              <a:t>Electronic fetal monitoring (EFM) is a commonly used practice on labor and delivery (L&amp;D) units and is a focus of this customizable bundle within the AHRQ Safety Program for Perinatal Care.</a:t>
            </a:r>
          </a:p>
          <a:p>
            <a:r>
              <a:rPr lang="en-US" dirty="0"/>
              <a:t>The training materials and tool for this bundle offer key safety elements for the use of EFM.</a:t>
            </a:r>
          </a:p>
          <a:p>
            <a:r>
              <a:rPr lang="en-US" dirty="0"/>
              <a:t>Key safety elements</a:t>
            </a:r>
          </a:p>
          <a:p>
            <a:pPr lvl="1"/>
            <a:r>
              <a:rPr lang="en-US" dirty="0"/>
              <a:t>Provide a comprehensive starting point for each unit to consider as it establishes its processes for ensuring safe practices related to EFM use.</a:t>
            </a:r>
          </a:p>
          <a:p>
            <a:pPr lvl="1"/>
            <a:r>
              <a:rPr lang="en-US" dirty="0"/>
              <a:t>Can be adapted and applied to other monitoring practices commonly used during intrapartum care.</a:t>
            </a:r>
          </a:p>
        </p:txBody>
      </p:sp>
      <p:sp>
        <p:nvSpPr>
          <p:cNvPr id="7" name="Slide Number Placeholder 5"/>
          <p:cNvSpPr>
            <a:spLocks noGrp="1"/>
          </p:cNvSpPr>
          <p:nvPr>
            <p:ph type="sldNum" sz="quarter" idx="4294967295"/>
          </p:nvPr>
        </p:nvSpPr>
        <p:spPr>
          <a:xfrm>
            <a:off x="6477000" y="6492875"/>
            <a:ext cx="2133600" cy="365125"/>
          </a:xfrm>
          <a:prstGeom prst="rect">
            <a:avLst/>
          </a:prstGeom>
        </p:spPr>
        <p:txBody>
          <a:bodyPr vert="horz" lIns="91440" tIns="45720" rIns="91440" bIns="45720" rtlCol="0" anchor="ctr"/>
          <a:lstStyle>
            <a:lvl1pPr algn="r">
              <a:defRPr sz="1200">
                <a:solidFill>
                  <a:schemeClr val="bg1"/>
                </a:solidFill>
              </a:defRPr>
            </a:lvl1pPr>
          </a:lstStyle>
          <a:p>
            <a:fld id="{6176A158-48B8-4A8B-BAA0-8528EB6C1A99}" type="slidenum">
              <a:rPr lang="en-US" smtClean="0"/>
              <a:pPr/>
              <a:t>3</a:t>
            </a:fld>
            <a:endParaRPr lang="en-US" dirty="0"/>
          </a:p>
        </p:txBody>
      </p:sp>
      <p:sp>
        <p:nvSpPr>
          <p:cNvPr id="4" name="Date Placeholder 3"/>
          <p:cNvSpPr>
            <a:spLocks noGrp="1"/>
          </p:cNvSpPr>
          <p:nvPr>
            <p:ph type="dt" sz="half" idx="10"/>
          </p:nvPr>
        </p:nvSpPr>
        <p:spPr/>
        <p:txBody>
          <a:bodyPr/>
          <a:lstStyle/>
          <a:p>
            <a:r>
              <a:rPr lang="en-US" dirty="0"/>
              <a:t>AHRQ Safety Program for Perinatal Care</a:t>
            </a:r>
          </a:p>
        </p:txBody>
      </p:sp>
    </p:spTree>
    <p:extLst>
      <p:ext uri="{BB962C8B-B14F-4D97-AF65-F5344CB8AC3E}">
        <p14:creationId xmlns:p14="http://schemas.microsoft.com/office/powerpoint/2010/main" val="1648214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EFM and Perinatal Safety</a:t>
            </a:r>
          </a:p>
        </p:txBody>
      </p:sp>
      <p:sp>
        <p:nvSpPr>
          <p:cNvPr id="3" name="Content Placeholder 2"/>
          <p:cNvSpPr>
            <a:spLocks noGrp="1"/>
          </p:cNvSpPr>
          <p:nvPr>
            <p:ph idx="1"/>
          </p:nvPr>
        </p:nvSpPr>
        <p:spPr/>
        <p:txBody>
          <a:bodyPr>
            <a:noAutofit/>
          </a:bodyPr>
          <a:lstStyle/>
          <a:p>
            <a:pPr>
              <a:spcBef>
                <a:spcPts val="600"/>
              </a:spcBef>
            </a:pPr>
            <a:r>
              <a:rPr lang="en-US" sz="2400" dirty="0"/>
              <a:t>Between 1996 and 2004, 34% of the cases of perinatal death or permanent disability reported to The Joint Commission included inadequate fetal monitoring as a root cause.</a:t>
            </a:r>
            <a:r>
              <a:rPr lang="en-US" sz="2400" baseline="30000" dirty="0"/>
              <a:t>1</a:t>
            </a:r>
          </a:p>
          <a:p>
            <a:pPr>
              <a:spcBef>
                <a:spcPts val="600"/>
              </a:spcBef>
            </a:pPr>
            <a:r>
              <a:rPr lang="en-US" sz="2400" dirty="0"/>
              <a:t>Common safety issues related to EFM include</a:t>
            </a:r>
            <a:r>
              <a:rPr lang="en-US" sz="2400" baseline="30000" dirty="0"/>
              <a:t>1,2,3</a:t>
            </a:r>
            <a:r>
              <a:rPr lang="en-US" sz="2400" dirty="0"/>
              <a:t>—</a:t>
            </a:r>
          </a:p>
          <a:p>
            <a:pPr lvl="1">
              <a:spcBef>
                <a:spcPts val="600"/>
              </a:spcBef>
            </a:pPr>
            <a:r>
              <a:rPr lang="en-US" sz="2000" dirty="0"/>
              <a:t>Lack of knowledge related to interpreting EFM;</a:t>
            </a:r>
          </a:p>
          <a:p>
            <a:pPr lvl="1">
              <a:spcBef>
                <a:spcPts val="600"/>
              </a:spcBef>
            </a:pPr>
            <a:r>
              <a:rPr lang="en-US" sz="2000" dirty="0"/>
              <a:t>High intra-observer and inter-observer variability in the interpretation of EFM;</a:t>
            </a:r>
          </a:p>
          <a:p>
            <a:pPr lvl="1">
              <a:spcBef>
                <a:spcPts val="600"/>
              </a:spcBef>
            </a:pPr>
            <a:r>
              <a:rPr lang="en-US" sz="2000" dirty="0"/>
              <a:t>Poor communication related to EFM findings; and</a:t>
            </a:r>
          </a:p>
          <a:p>
            <a:pPr lvl="1">
              <a:spcBef>
                <a:spcPts val="600"/>
              </a:spcBef>
            </a:pPr>
            <a:r>
              <a:rPr lang="en-US" sz="2000" dirty="0"/>
              <a:t>Fear of conflict, intimidation, and failure to function as a team.</a:t>
            </a:r>
          </a:p>
          <a:p>
            <a:pPr>
              <a:spcBef>
                <a:spcPts val="600"/>
              </a:spcBef>
            </a:pPr>
            <a:r>
              <a:rPr lang="en-US" sz="2400" dirty="0"/>
              <a:t>These issues may result in delayed or no response to abnormal fetal tracings.</a:t>
            </a:r>
          </a:p>
          <a:p>
            <a:pPr>
              <a:spcBef>
                <a:spcPts val="600"/>
              </a:spcBef>
            </a:pPr>
            <a:r>
              <a:rPr lang="en-US" sz="2400" dirty="0"/>
              <a:t>These issues may also result in unnecessary interventions (surgical or otherwise) in the setting of normal fetal tracings.</a:t>
            </a:r>
          </a:p>
        </p:txBody>
      </p:sp>
      <p:sp>
        <p:nvSpPr>
          <p:cNvPr id="7" name="Slide Number Placeholder 5"/>
          <p:cNvSpPr>
            <a:spLocks noGrp="1"/>
          </p:cNvSpPr>
          <p:nvPr>
            <p:ph type="sldNum" sz="quarter" idx="4294967295"/>
          </p:nvPr>
        </p:nvSpPr>
        <p:spPr>
          <a:xfrm>
            <a:off x="6477000" y="6492875"/>
            <a:ext cx="2133600" cy="365125"/>
          </a:xfrm>
          <a:prstGeom prst="rect">
            <a:avLst/>
          </a:prstGeom>
        </p:spPr>
        <p:txBody>
          <a:bodyPr vert="horz" lIns="91440" tIns="45720" rIns="91440" bIns="45720" rtlCol="0" anchor="ctr"/>
          <a:lstStyle>
            <a:lvl1pPr algn="r">
              <a:defRPr sz="1200">
                <a:solidFill>
                  <a:schemeClr val="bg1"/>
                </a:solidFill>
              </a:defRPr>
            </a:lvl1pPr>
          </a:lstStyle>
          <a:p>
            <a:fld id="{6176A158-48B8-4A8B-BAA0-8528EB6C1A99}" type="slidenum">
              <a:rPr lang="en-US" smtClean="0"/>
              <a:pPr/>
              <a:t>4</a:t>
            </a:fld>
            <a:endParaRPr lang="en-US" dirty="0"/>
          </a:p>
        </p:txBody>
      </p:sp>
      <p:sp>
        <p:nvSpPr>
          <p:cNvPr id="4" name="Date Placeholder 3"/>
          <p:cNvSpPr>
            <a:spLocks noGrp="1"/>
          </p:cNvSpPr>
          <p:nvPr>
            <p:ph type="dt" sz="half" idx="10"/>
          </p:nvPr>
        </p:nvSpPr>
        <p:spPr/>
        <p:txBody>
          <a:bodyPr/>
          <a:lstStyle/>
          <a:p>
            <a:r>
              <a:rPr lang="en-US" dirty="0"/>
              <a:t>AHRQ Safety Program for Perinatal Care</a:t>
            </a:r>
          </a:p>
        </p:txBody>
      </p:sp>
    </p:spTree>
    <p:extLst>
      <p:ext uri="{BB962C8B-B14F-4D97-AF65-F5344CB8AC3E}">
        <p14:creationId xmlns:p14="http://schemas.microsoft.com/office/powerpoint/2010/main" val="3232167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Perinatal Safety and Professional Liability</a:t>
            </a:r>
          </a:p>
        </p:txBody>
      </p:sp>
      <p:sp>
        <p:nvSpPr>
          <p:cNvPr id="3" name="Content Placeholder 2"/>
          <p:cNvSpPr>
            <a:spLocks noGrp="1"/>
          </p:cNvSpPr>
          <p:nvPr>
            <p:ph idx="1"/>
          </p:nvPr>
        </p:nvSpPr>
        <p:spPr/>
        <p:txBody>
          <a:bodyPr>
            <a:normAutofit/>
          </a:bodyPr>
          <a:lstStyle/>
          <a:p>
            <a:pPr>
              <a:spcBef>
                <a:spcPts val="1200"/>
              </a:spcBef>
            </a:pPr>
            <a:r>
              <a:rPr lang="en-US" dirty="0"/>
              <a:t>EFM interpretation and management are a common issue in litigation involving adverse outcomes in term pregnancies.</a:t>
            </a:r>
            <a:endParaRPr lang="en-US" baseline="30000" dirty="0"/>
          </a:p>
          <a:p>
            <a:pPr>
              <a:spcBef>
                <a:spcPts val="1200"/>
              </a:spcBef>
            </a:pPr>
            <a:r>
              <a:rPr lang="en-US" dirty="0"/>
              <a:t>According to the 2012 American Congress of Obstetricians and Gynecologists liability survey</a:t>
            </a:r>
            <a:r>
              <a:rPr lang="en-US" baseline="30000" dirty="0"/>
              <a:t>4</a:t>
            </a:r>
            <a:r>
              <a:rPr lang="en-US" dirty="0"/>
              <a:t>—</a:t>
            </a:r>
          </a:p>
          <a:p>
            <a:pPr lvl="1">
              <a:spcBef>
                <a:spcPts val="1200"/>
              </a:spcBef>
            </a:pPr>
            <a:r>
              <a:rPr lang="en-US" dirty="0"/>
              <a:t>77% of OB-GYN physicians have experienced at least one professional liability claim during their career.</a:t>
            </a:r>
          </a:p>
          <a:p>
            <a:pPr lvl="1">
              <a:spcBef>
                <a:spcPts val="1200"/>
              </a:spcBef>
            </a:pPr>
            <a:r>
              <a:rPr lang="en-US" dirty="0"/>
              <a:t>20.9% of obstetric claims involved EFM. </a:t>
            </a:r>
          </a:p>
        </p:txBody>
      </p:sp>
      <p:sp>
        <p:nvSpPr>
          <p:cNvPr id="6" name="Slide Number Placeholder 5"/>
          <p:cNvSpPr>
            <a:spLocks noGrp="1"/>
          </p:cNvSpPr>
          <p:nvPr>
            <p:ph type="sldNum" sz="quarter" idx="4294967295"/>
          </p:nvPr>
        </p:nvSpPr>
        <p:spPr>
          <a:xfrm>
            <a:off x="6477000" y="6492875"/>
            <a:ext cx="2133600" cy="365125"/>
          </a:xfrm>
          <a:prstGeom prst="rect">
            <a:avLst/>
          </a:prstGeom>
        </p:spPr>
        <p:txBody>
          <a:bodyPr vert="horz" lIns="91440" tIns="45720" rIns="91440" bIns="45720" rtlCol="0" anchor="ctr"/>
          <a:lstStyle>
            <a:lvl1pPr algn="r">
              <a:defRPr sz="1200">
                <a:solidFill>
                  <a:schemeClr val="bg1"/>
                </a:solidFill>
              </a:defRPr>
            </a:lvl1pPr>
          </a:lstStyle>
          <a:p>
            <a:fld id="{6176A158-48B8-4A8B-BAA0-8528EB6C1A99}" type="slidenum">
              <a:rPr lang="en-US" smtClean="0"/>
              <a:pPr/>
              <a:t>5</a:t>
            </a:fld>
            <a:endParaRPr lang="en-US" dirty="0"/>
          </a:p>
        </p:txBody>
      </p:sp>
      <p:sp>
        <p:nvSpPr>
          <p:cNvPr id="4" name="Date Placeholder 3"/>
          <p:cNvSpPr>
            <a:spLocks noGrp="1"/>
          </p:cNvSpPr>
          <p:nvPr>
            <p:ph type="dt" sz="half" idx="10"/>
          </p:nvPr>
        </p:nvSpPr>
        <p:spPr/>
        <p:txBody>
          <a:bodyPr/>
          <a:lstStyle/>
          <a:p>
            <a:r>
              <a:rPr lang="en-US" dirty="0"/>
              <a:t>AHRQ Safety Program for Perinatal Care</a:t>
            </a:r>
          </a:p>
        </p:txBody>
      </p:sp>
    </p:spTree>
    <p:extLst>
      <p:ext uri="{BB962C8B-B14F-4D97-AF65-F5344CB8AC3E}">
        <p14:creationId xmlns:p14="http://schemas.microsoft.com/office/powerpoint/2010/main" val="3544449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Rationale for Safe EFM</a:t>
            </a:r>
          </a:p>
        </p:txBody>
      </p:sp>
      <p:sp>
        <p:nvSpPr>
          <p:cNvPr id="3" name="Content Placeholder 2"/>
          <p:cNvSpPr>
            <a:spLocks noGrp="1"/>
          </p:cNvSpPr>
          <p:nvPr>
            <p:ph idx="1"/>
          </p:nvPr>
        </p:nvSpPr>
        <p:spPr/>
        <p:txBody>
          <a:bodyPr>
            <a:normAutofit/>
          </a:bodyPr>
          <a:lstStyle/>
          <a:p>
            <a:pPr>
              <a:spcBef>
                <a:spcPts val="1200"/>
              </a:spcBef>
            </a:pPr>
            <a:r>
              <a:rPr lang="en-US" dirty="0"/>
              <a:t>Accurate interpretation of EFM may lead to increased recognition of abnormal fetal heart rate patterns and avoid overintervention for normal patterns.</a:t>
            </a:r>
          </a:p>
          <a:p>
            <a:pPr>
              <a:spcBef>
                <a:spcPts val="1200"/>
              </a:spcBef>
            </a:pPr>
            <a:r>
              <a:rPr lang="en-US" dirty="0"/>
              <a:t>A unit culture of safety and teamwork may improve communication of EFM findings and reduce fear of conflict and intimidation.</a:t>
            </a:r>
          </a:p>
        </p:txBody>
      </p:sp>
      <p:sp>
        <p:nvSpPr>
          <p:cNvPr id="7" name="Slide Number Placeholder 5"/>
          <p:cNvSpPr>
            <a:spLocks noGrp="1"/>
          </p:cNvSpPr>
          <p:nvPr>
            <p:ph type="sldNum" sz="quarter" idx="4294967295"/>
          </p:nvPr>
        </p:nvSpPr>
        <p:spPr>
          <a:xfrm>
            <a:off x="6477000" y="6492875"/>
            <a:ext cx="2133600" cy="365125"/>
          </a:xfrm>
          <a:prstGeom prst="rect">
            <a:avLst/>
          </a:prstGeom>
        </p:spPr>
        <p:txBody>
          <a:bodyPr vert="horz" lIns="91440" tIns="45720" rIns="91440" bIns="45720" rtlCol="0" anchor="ctr"/>
          <a:lstStyle>
            <a:lvl1pPr algn="r">
              <a:defRPr sz="1200">
                <a:solidFill>
                  <a:schemeClr val="bg1"/>
                </a:solidFill>
              </a:defRPr>
            </a:lvl1pPr>
          </a:lstStyle>
          <a:p>
            <a:fld id="{6176A158-48B8-4A8B-BAA0-8528EB6C1A99}" type="slidenum">
              <a:rPr lang="en-US" smtClean="0"/>
              <a:pPr/>
              <a:t>6</a:t>
            </a:fld>
            <a:endParaRPr lang="en-US" dirty="0"/>
          </a:p>
        </p:txBody>
      </p:sp>
      <p:sp>
        <p:nvSpPr>
          <p:cNvPr id="4" name="Date Placeholder 3"/>
          <p:cNvSpPr>
            <a:spLocks noGrp="1"/>
          </p:cNvSpPr>
          <p:nvPr>
            <p:ph type="dt" sz="half" idx="10"/>
          </p:nvPr>
        </p:nvSpPr>
        <p:spPr/>
        <p:txBody>
          <a:bodyPr/>
          <a:lstStyle/>
          <a:p>
            <a:r>
              <a:rPr lang="en-US" dirty="0"/>
              <a:t>AHRQ Safety Program for Perinatal Care</a:t>
            </a:r>
          </a:p>
        </p:txBody>
      </p:sp>
    </p:spTree>
    <p:extLst>
      <p:ext uri="{BB962C8B-B14F-4D97-AF65-F5344CB8AC3E}">
        <p14:creationId xmlns:p14="http://schemas.microsoft.com/office/powerpoint/2010/main" val="537250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Safe EFM Tool</a:t>
            </a:r>
          </a:p>
        </p:txBody>
      </p:sp>
      <p:sp>
        <p:nvSpPr>
          <p:cNvPr id="5" name="Content Placeholder 2"/>
          <p:cNvSpPr>
            <a:spLocks noGrp="1"/>
          </p:cNvSpPr>
          <p:nvPr>
            <p:ph idx="1"/>
          </p:nvPr>
        </p:nvSpPr>
        <p:spPr>
          <a:xfrm>
            <a:off x="457200" y="960437"/>
            <a:ext cx="8229600" cy="5364163"/>
          </a:xfrm>
        </p:spPr>
        <p:txBody>
          <a:bodyPr>
            <a:normAutofit/>
          </a:bodyPr>
          <a:lstStyle/>
          <a:p>
            <a:r>
              <a:rPr lang="en-US" dirty="0"/>
              <a:t>Purpose</a:t>
            </a:r>
          </a:p>
          <a:p>
            <a:r>
              <a:rPr lang="en-US" dirty="0"/>
              <a:t>Who should use</a:t>
            </a:r>
          </a:p>
          <a:p>
            <a:r>
              <a:rPr lang="en-US" dirty="0"/>
              <a:t>How to use</a:t>
            </a:r>
          </a:p>
          <a:p>
            <a:r>
              <a:rPr lang="en-US" dirty="0"/>
              <a:t>Key safety elements</a:t>
            </a:r>
          </a:p>
          <a:p>
            <a:pPr>
              <a:spcAft>
                <a:spcPts val="600"/>
              </a:spcAft>
            </a:pPr>
            <a:r>
              <a:rPr lang="en-US" dirty="0"/>
              <a:t>Sample cognitive aid</a:t>
            </a:r>
          </a:p>
        </p:txBody>
      </p:sp>
      <p:sp>
        <p:nvSpPr>
          <p:cNvPr id="8" name="Slide Number Placeholder 5"/>
          <p:cNvSpPr>
            <a:spLocks noGrp="1"/>
          </p:cNvSpPr>
          <p:nvPr>
            <p:ph type="sldNum" sz="quarter" idx="4294967295"/>
          </p:nvPr>
        </p:nvSpPr>
        <p:spPr>
          <a:xfrm>
            <a:off x="6477000" y="6492875"/>
            <a:ext cx="2133600" cy="365125"/>
          </a:xfrm>
          <a:prstGeom prst="rect">
            <a:avLst/>
          </a:prstGeom>
        </p:spPr>
        <p:txBody>
          <a:bodyPr vert="horz" lIns="91440" tIns="45720" rIns="91440" bIns="45720" rtlCol="0" anchor="ctr"/>
          <a:lstStyle>
            <a:lvl1pPr algn="r">
              <a:defRPr sz="1200">
                <a:solidFill>
                  <a:schemeClr val="bg1"/>
                </a:solidFill>
              </a:defRPr>
            </a:lvl1pPr>
          </a:lstStyle>
          <a:p>
            <a:fld id="{6176A158-48B8-4A8B-BAA0-8528EB6C1A99}" type="slidenum">
              <a:rPr lang="en-US" smtClean="0"/>
              <a:pPr/>
              <a:t>7</a:t>
            </a:fld>
            <a:endParaRPr lang="en-US" dirty="0"/>
          </a:p>
        </p:txBody>
      </p:sp>
      <p:sp>
        <p:nvSpPr>
          <p:cNvPr id="3" name="Date Placeholder 2"/>
          <p:cNvSpPr>
            <a:spLocks noGrp="1"/>
          </p:cNvSpPr>
          <p:nvPr>
            <p:ph type="dt" sz="half" idx="10"/>
          </p:nvPr>
        </p:nvSpPr>
        <p:spPr/>
        <p:txBody>
          <a:bodyPr/>
          <a:lstStyle/>
          <a:p>
            <a:r>
              <a:rPr lang="en-US" dirty="0"/>
              <a:t>AHRQ Safety Program for Perinatal Care</a:t>
            </a:r>
          </a:p>
        </p:txBody>
      </p:sp>
    </p:spTree>
    <p:extLst>
      <p:ext uri="{BB962C8B-B14F-4D97-AF65-F5344CB8AC3E}">
        <p14:creationId xmlns:p14="http://schemas.microsoft.com/office/powerpoint/2010/main" val="3528924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Autofit/>
          </a:bodyPr>
          <a:lstStyle/>
          <a:p>
            <a:r>
              <a:rPr lang="en-US" sz="3600" dirty="0"/>
              <a:t>Key Perinatal Safety Elements for EFM</a:t>
            </a:r>
          </a:p>
        </p:txBody>
      </p:sp>
      <p:sp>
        <p:nvSpPr>
          <p:cNvPr id="4" name="Content Placeholder 3"/>
          <p:cNvSpPr>
            <a:spLocks noGrp="1"/>
          </p:cNvSpPr>
          <p:nvPr>
            <p:ph idx="1"/>
          </p:nvPr>
        </p:nvSpPr>
        <p:spPr/>
        <p:txBody>
          <a:bodyPr>
            <a:normAutofit lnSpcReduction="10000"/>
          </a:bodyPr>
          <a:lstStyle/>
          <a:p>
            <a:r>
              <a:rPr lang="en-US" dirty="0"/>
              <a:t>Standardize When Possible (CUSP Science of Safety)</a:t>
            </a:r>
          </a:p>
          <a:p>
            <a:r>
              <a:rPr lang="en-US" dirty="0"/>
              <a:t>Create Independent Checks (CUSP Science of Safety)</a:t>
            </a:r>
          </a:p>
          <a:p>
            <a:r>
              <a:rPr lang="en-US" dirty="0"/>
              <a:t>Learn From Defects (CUSP Module)</a:t>
            </a:r>
          </a:p>
          <a:p>
            <a:r>
              <a:rPr lang="en-US" dirty="0"/>
              <a:t>Simulation (Safety Program for Perinatal Care program pillar)</a:t>
            </a:r>
          </a:p>
          <a:p>
            <a:r>
              <a:rPr lang="en-US" dirty="0"/>
              <a:t>Teamwork Training (TeamSTEPPS</a:t>
            </a:r>
            <a:r>
              <a:rPr lang="en-US" baseline="30000" dirty="0"/>
              <a:t>®</a:t>
            </a:r>
            <a:r>
              <a:rPr lang="en-US" dirty="0"/>
              <a:t>) </a:t>
            </a:r>
          </a:p>
          <a:p>
            <a:r>
              <a:rPr lang="en-US" dirty="0"/>
              <a:t>Patient and Family Engagement (CUSP Module)</a:t>
            </a:r>
          </a:p>
        </p:txBody>
      </p:sp>
      <p:sp>
        <p:nvSpPr>
          <p:cNvPr id="7" name="Slide Number Placeholder 5"/>
          <p:cNvSpPr>
            <a:spLocks noGrp="1"/>
          </p:cNvSpPr>
          <p:nvPr>
            <p:ph type="sldNum" sz="quarter" idx="4294967295"/>
          </p:nvPr>
        </p:nvSpPr>
        <p:spPr>
          <a:xfrm>
            <a:off x="6477000" y="6492875"/>
            <a:ext cx="2133600" cy="365125"/>
          </a:xfrm>
          <a:prstGeom prst="rect">
            <a:avLst/>
          </a:prstGeom>
        </p:spPr>
        <p:txBody>
          <a:bodyPr vert="horz" lIns="91440" tIns="45720" rIns="91440" bIns="45720" rtlCol="0" anchor="ctr"/>
          <a:lstStyle>
            <a:lvl1pPr algn="r">
              <a:defRPr sz="1200">
                <a:solidFill>
                  <a:schemeClr val="bg1"/>
                </a:solidFill>
              </a:defRPr>
            </a:lvl1pPr>
          </a:lstStyle>
          <a:p>
            <a:fld id="{6176A158-48B8-4A8B-BAA0-8528EB6C1A99}" type="slidenum">
              <a:rPr lang="en-US" smtClean="0"/>
              <a:pPr/>
              <a:t>8</a:t>
            </a:fld>
            <a:endParaRPr lang="en-US" dirty="0"/>
          </a:p>
        </p:txBody>
      </p:sp>
      <p:sp>
        <p:nvSpPr>
          <p:cNvPr id="3" name="Date Placeholder 2"/>
          <p:cNvSpPr>
            <a:spLocks noGrp="1"/>
          </p:cNvSpPr>
          <p:nvPr>
            <p:ph type="dt" sz="half" idx="10"/>
          </p:nvPr>
        </p:nvSpPr>
        <p:spPr/>
        <p:txBody>
          <a:bodyPr/>
          <a:lstStyle/>
          <a:p>
            <a:r>
              <a:rPr lang="en-US" dirty="0"/>
              <a:t>AHRQ Safety Program for Perinatal Care</a:t>
            </a:r>
          </a:p>
        </p:txBody>
      </p:sp>
    </p:spTree>
    <p:extLst>
      <p:ext uri="{BB962C8B-B14F-4D97-AF65-F5344CB8AC3E}">
        <p14:creationId xmlns:p14="http://schemas.microsoft.com/office/powerpoint/2010/main" val="2648535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Autofit/>
          </a:bodyPr>
          <a:lstStyle/>
          <a:p>
            <a:r>
              <a:rPr lang="en-US" sz="3400" dirty="0"/>
              <a:t>Key Safety Elements: </a:t>
            </a:r>
            <a:r>
              <a:rPr lang="en-US" sz="3400" u="sng" dirty="0"/>
              <a:t>Standardize When Possible</a:t>
            </a:r>
          </a:p>
        </p:txBody>
      </p:sp>
      <p:sp>
        <p:nvSpPr>
          <p:cNvPr id="3" name="Content Placeholder 2"/>
          <p:cNvSpPr>
            <a:spLocks noGrp="1"/>
          </p:cNvSpPr>
          <p:nvPr>
            <p:ph idx="1"/>
          </p:nvPr>
        </p:nvSpPr>
        <p:spPr>
          <a:xfrm>
            <a:off x="457200" y="914400"/>
            <a:ext cx="8229600" cy="5364163"/>
          </a:xfrm>
        </p:spPr>
        <p:txBody>
          <a:bodyPr>
            <a:normAutofit lnSpcReduction="10000"/>
          </a:bodyPr>
          <a:lstStyle/>
          <a:p>
            <a:pPr>
              <a:spcAft>
                <a:spcPts val="600"/>
              </a:spcAft>
            </a:pPr>
            <a:r>
              <a:rPr lang="en-US" dirty="0"/>
              <a:t>L&amp;D staff should use standard terminology to interpret, communicate, and document fetal heart rate (FHR) and uterine contraction patterns for all patients receiving EFM.</a:t>
            </a:r>
            <a:r>
              <a:rPr lang="en-US" baseline="30000" dirty="0"/>
              <a:t>3</a:t>
            </a:r>
          </a:p>
          <a:p>
            <a:r>
              <a:rPr lang="en-US" dirty="0"/>
              <a:t>The 2008 National Institute for Child Health and Human Development (NICHD) Workshop developed nomenclature that has been adopted by several professional organizations as the standard nomenclature to use for describing and interpreting FHR and uterine contraction patterns.</a:t>
            </a:r>
            <a:r>
              <a:rPr lang="en-US" baseline="30000" dirty="0"/>
              <a:t>3,5,6</a:t>
            </a:r>
          </a:p>
        </p:txBody>
      </p:sp>
      <p:sp>
        <p:nvSpPr>
          <p:cNvPr id="8" name="Slide Number Placeholder 5"/>
          <p:cNvSpPr>
            <a:spLocks noGrp="1"/>
          </p:cNvSpPr>
          <p:nvPr>
            <p:ph type="sldNum" sz="quarter" idx="4294967295"/>
          </p:nvPr>
        </p:nvSpPr>
        <p:spPr>
          <a:xfrm>
            <a:off x="6477000" y="6492875"/>
            <a:ext cx="2133600" cy="365125"/>
          </a:xfrm>
          <a:prstGeom prst="rect">
            <a:avLst/>
          </a:prstGeom>
        </p:spPr>
        <p:txBody>
          <a:bodyPr vert="horz" lIns="91440" tIns="45720" rIns="91440" bIns="45720" rtlCol="0" anchor="ctr"/>
          <a:lstStyle>
            <a:lvl1pPr algn="r">
              <a:defRPr sz="1200">
                <a:solidFill>
                  <a:schemeClr val="bg1"/>
                </a:solidFill>
              </a:defRPr>
            </a:lvl1pPr>
          </a:lstStyle>
          <a:p>
            <a:fld id="{6176A158-48B8-4A8B-BAA0-8528EB6C1A99}" type="slidenum">
              <a:rPr lang="en-US" smtClean="0"/>
              <a:pPr/>
              <a:t>9</a:t>
            </a:fld>
            <a:endParaRPr lang="en-US" dirty="0"/>
          </a:p>
        </p:txBody>
      </p:sp>
      <p:sp>
        <p:nvSpPr>
          <p:cNvPr id="4" name="Date Placeholder 3"/>
          <p:cNvSpPr>
            <a:spLocks noGrp="1"/>
          </p:cNvSpPr>
          <p:nvPr>
            <p:ph type="dt" sz="half" idx="10"/>
          </p:nvPr>
        </p:nvSpPr>
        <p:spPr/>
        <p:txBody>
          <a:bodyPr/>
          <a:lstStyle/>
          <a:p>
            <a:r>
              <a:rPr lang="en-US" dirty="0"/>
              <a:t>AHRQ Safety Program for Perinatal Care</a:t>
            </a:r>
          </a:p>
        </p:txBody>
      </p:sp>
    </p:spTree>
    <p:extLst>
      <p:ext uri="{BB962C8B-B14F-4D97-AF65-F5344CB8AC3E}">
        <p14:creationId xmlns:p14="http://schemas.microsoft.com/office/powerpoint/2010/main" val="38039264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quot;/&gt;&lt;property id=&quot;20307&quot; value=&quot;257&quot;/&gt;&lt;/object&gt;&lt;/object&gt;&lt;/object&gt;&lt;/database&gt;"/>
  <p:tag name="SECTOMILLISECCONVERTED" val="1"/>
</p:tagLst>
</file>

<file path=ppt/theme/theme1.xml><?xml version="1.0" encoding="utf-8"?>
<a:theme xmlns:a="http://schemas.openxmlformats.org/drawingml/2006/main" name="CUSP-Pag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P-Pag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2963</TotalTime>
  <Words>2013</Words>
  <Application>Microsoft Office PowerPoint</Application>
  <PresentationFormat>On-screen Show (4:3)</PresentationFormat>
  <Paragraphs>203</Paragraphs>
  <Slides>23</Slides>
  <Notes>21</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CUSP-Page1</vt:lpstr>
      <vt:lpstr>CUSP-Page2+</vt:lpstr>
      <vt:lpstr>Monitoring for Perinatal Safety: Electronic Fetal Monitoring</vt:lpstr>
      <vt:lpstr>Learning Objectives</vt:lpstr>
      <vt:lpstr>Electronic Fetal Monitoring</vt:lpstr>
      <vt:lpstr>EFM and Perinatal Safety</vt:lpstr>
      <vt:lpstr>Perinatal Safety and Professional Liability</vt:lpstr>
      <vt:lpstr>Rationale for Safe EFM</vt:lpstr>
      <vt:lpstr>Safe EFM Tool</vt:lpstr>
      <vt:lpstr>Key Perinatal Safety Elements for EFM</vt:lpstr>
      <vt:lpstr>Key Safety Elements: Standardize When Possible</vt:lpstr>
      <vt:lpstr>Key Safety Elements: Standardize When Possible</vt:lpstr>
      <vt:lpstr>Key Safety Elements: Standardize When Possible</vt:lpstr>
      <vt:lpstr>Key Safety Elements: Create Independent Checks</vt:lpstr>
      <vt:lpstr>Key Safety Elements: Learn From Defects</vt:lpstr>
      <vt:lpstr>Key Safety Elements: Simulation</vt:lpstr>
      <vt:lpstr>Key Safety Elements: Teamwork Training</vt:lpstr>
      <vt:lpstr>Key Safety Elements: Teamwork Training </vt:lpstr>
      <vt:lpstr>Key Safety Elements: Patient and Family Engagement</vt:lpstr>
      <vt:lpstr>Unit Next Steps</vt:lpstr>
      <vt:lpstr>Unit Next Steps</vt:lpstr>
      <vt:lpstr>Tips for Implementation Success</vt:lpstr>
      <vt:lpstr>References</vt:lpstr>
      <vt:lpstr>References</vt:lpstr>
      <vt:lpstr>Disclaimer</vt:lpstr>
    </vt:vector>
  </TitlesOfParts>
  <Company>RTI International under contract to AHRQ</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AHRQ Safety Program for Perinatal Care: Monitoring for Perinatal Safety: Electronic Fetal Monitoring</dc:title>
  <dc:subject>Electronic Fetal Monitoring</dc:subject>
  <dc:creator>Hall, Terry</dc:creator>
  <cp:keywords>Safety Program for Perinatal care, electronic fetal monitoring, perinatal patient safety, fetal heartrate</cp:keywords>
  <cp:lastModifiedBy>Chris Heidenrich OCKT</cp:lastModifiedBy>
  <cp:revision>187</cp:revision>
  <cp:lastPrinted>2014-08-28T12:26:54Z</cp:lastPrinted>
  <dcterms:created xsi:type="dcterms:W3CDTF">2014-07-10T00:41:20Z</dcterms:created>
  <dcterms:modified xsi:type="dcterms:W3CDTF">2017-04-26T18:58:40Z</dcterms:modified>
</cp:coreProperties>
</file>