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1" r:id="rId1"/>
    <p:sldMasterId id="2147483696" r:id="rId2"/>
  </p:sldMasterIdLst>
  <p:notesMasterIdLst>
    <p:notesMasterId r:id="rId52"/>
  </p:notesMasterIdLst>
  <p:handoutMasterIdLst>
    <p:handoutMasterId r:id="rId53"/>
  </p:handoutMasterIdLst>
  <p:sldIdLst>
    <p:sldId id="309" r:id="rId3"/>
    <p:sldId id="260" r:id="rId4"/>
    <p:sldId id="261" r:id="rId5"/>
    <p:sldId id="295" r:id="rId6"/>
    <p:sldId id="262" r:id="rId7"/>
    <p:sldId id="263" r:id="rId8"/>
    <p:sldId id="298" r:id="rId9"/>
    <p:sldId id="296" r:id="rId10"/>
    <p:sldId id="297" r:id="rId11"/>
    <p:sldId id="264" r:id="rId12"/>
    <p:sldId id="299" r:id="rId13"/>
    <p:sldId id="300" r:id="rId14"/>
    <p:sldId id="265" r:id="rId15"/>
    <p:sldId id="266" r:id="rId16"/>
    <p:sldId id="267" r:id="rId17"/>
    <p:sldId id="301" r:id="rId18"/>
    <p:sldId id="302" r:id="rId19"/>
    <p:sldId id="268" r:id="rId20"/>
    <p:sldId id="269" r:id="rId21"/>
    <p:sldId id="270" r:id="rId22"/>
    <p:sldId id="303" r:id="rId23"/>
    <p:sldId id="304" r:id="rId24"/>
    <p:sldId id="305" r:id="rId25"/>
    <p:sldId id="306" r:id="rId26"/>
    <p:sldId id="271" r:id="rId27"/>
    <p:sldId id="272" r:id="rId28"/>
    <p:sldId id="273" r:id="rId29"/>
    <p:sldId id="274" r:id="rId30"/>
    <p:sldId id="275" r:id="rId31"/>
    <p:sldId id="294" r:id="rId32"/>
    <p:sldId id="276" r:id="rId33"/>
    <p:sldId id="308" r:id="rId34"/>
    <p:sldId id="277" r:id="rId35"/>
    <p:sldId id="30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310" r:id="rId51"/>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hwati, Leila" initials="Leila" lastIdx="6" clrIdx="0"/>
  <p:cmAuthor id="1" name="Heidenrich, Christine (AHRQ/OCKT) (CTR)" initials="HC" lastIdx="35" clrIdx="1"/>
  <p:cmAuthor id="2" name="kgray" initials="kg" lastIdx="41" clrIdx="2"/>
  <p:cmAuthor id="3" name="Kahwati, Leila" initials="KL" lastIdx="1" clrIdx="3">
    <p:extLst/>
  </p:cmAuthor>
  <p:cmAuthor id="4" name="Windows User" initials="WU" lastIdx="1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12" autoAdjust="0"/>
  </p:normalViewPr>
  <p:slideViewPr>
    <p:cSldViewPr>
      <p:cViewPr>
        <p:scale>
          <a:sx n="107" d="100"/>
          <a:sy n="107" d="100"/>
        </p:scale>
        <p:origin x="-1680" y="18"/>
      </p:cViewPr>
      <p:guideLst>
        <p:guide orient="horz" pos="2160"/>
        <p:guide pos="2880"/>
      </p:guideLst>
    </p:cSldViewPr>
  </p:slideViewPr>
  <p:outlineViewPr>
    <p:cViewPr>
      <p:scale>
        <a:sx n="33" d="100"/>
        <a:sy n="33" d="100"/>
      </p:scale>
      <p:origin x="0" y="-38404"/>
    </p:cViewPr>
  </p:outlineViewPr>
  <p:notesTextViewPr>
    <p:cViewPr>
      <p:scale>
        <a:sx n="100" d="100"/>
        <a:sy n="100" d="100"/>
      </p:scale>
      <p:origin x="0" y="0"/>
    </p:cViewPr>
  </p:notesTextViewPr>
  <p:sorterViewPr>
    <p:cViewPr>
      <p:scale>
        <a:sx n="66" d="100"/>
        <a:sy n="66" d="100"/>
      </p:scale>
      <p:origin x="0" y="-41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27" tIns="46964" rIns="93927" bIns="46964" rtlCol="0"/>
          <a:lstStyle>
            <a:lvl1pPr algn="l">
              <a:defRPr sz="1200"/>
            </a:lvl1pPr>
          </a:lstStyle>
          <a:p>
            <a:endParaRPr lang="en-US"/>
          </a:p>
        </p:txBody>
      </p:sp>
      <p:sp>
        <p:nvSpPr>
          <p:cNvPr id="3" name="Date Placeholder 2"/>
          <p:cNvSpPr>
            <a:spLocks noGrp="1"/>
          </p:cNvSpPr>
          <p:nvPr>
            <p:ph type="dt" sz="quarter" idx="1"/>
          </p:nvPr>
        </p:nvSpPr>
        <p:spPr>
          <a:xfrm>
            <a:off x="4008704" y="0"/>
            <a:ext cx="3066733" cy="468154"/>
          </a:xfrm>
          <a:prstGeom prst="rect">
            <a:avLst/>
          </a:prstGeom>
        </p:spPr>
        <p:txBody>
          <a:bodyPr vert="horz" lIns="93927" tIns="46964" rIns="93927" bIns="46964" rtlCol="0"/>
          <a:lstStyle>
            <a:lvl1pPr algn="r">
              <a:defRPr sz="1200"/>
            </a:lvl1pPr>
          </a:lstStyle>
          <a:p>
            <a:fld id="{DABA4CDA-C909-4B00-8D3A-13E9E4AAB8CF}" type="datetimeFigureOut">
              <a:rPr lang="en-US" smtClean="0"/>
              <a:t>3/23/2017</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27" tIns="46964" rIns="93927" bIns="46964" rtlCol="0" anchor="b"/>
          <a:lstStyle>
            <a:lvl1pPr algn="l">
              <a:defRPr sz="1200"/>
            </a:lvl1pPr>
          </a:lstStyle>
          <a:p>
            <a:endParaRPr lang="en-US"/>
          </a:p>
        </p:txBody>
      </p:sp>
      <p:sp>
        <p:nvSpPr>
          <p:cNvPr id="5" name="Slide Number Placeholder 4"/>
          <p:cNvSpPr>
            <a:spLocks noGrp="1"/>
          </p:cNvSpPr>
          <p:nvPr>
            <p:ph type="sldNum" sz="quarter" idx="3"/>
          </p:nvPr>
        </p:nvSpPr>
        <p:spPr>
          <a:xfrm>
            <a:off x="4008704" y="8893296"/>
            <a:ext cx="3066733" cy="468154"/>
          </a:xfrm>
          <a:prstGeom prst="rect">
            <a:avLst/>
          </a:prstGeom>
        </p:spPr>
        <p:txBody>
          <a:bodyPr vert="horz" lIns="93927" tIns="46964" rIns="93927" bIns="46964" rtlCol="0" anchor="b"/>
          <a:lstStyle>
            <a:lvl1pPr algn="r">
              <a:defRPr sz="1200"/>
            </a:lvl1pPr>
          </a:lstStyle>
          <a:p>
            <a:fld id="{65701035-50BA-4420-8AD8-A8AC502FDCB5}" type="slidenum">
              <a:rPr lang="en-US" smtClean="0"/>
              <a:t>‹#›</a:t>
            </a:fld>
            <a:endParaRPr lang="en-US"/>
          </a:p>
        </p:txBody>
      </p:sp>
    </p:spTree>
    <p:extLst>
      <p:ext uri="{BB962C8B-B14F-4D97-AF65-F5344CB8AC3E}">
        <p14:creationId xmlns:p14="http://schemas.microsoft.com/office/powerpoint/2010/main" val="2995058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27" tIns="46964" rIns="93927" bIns="46964" rtlCol="0"/>
          <a:lstStyle>
            <a:lvl1pPr algn="l">
              <a:defRPr sz="1200"/>
            </a:lvl1pPr>
          </a:lstStyle>
          <a:p>
            <a:endParaRPr lang="en-US"/>
          </a:p>
        </p:txBody>
      </p:sp>
      <p:sp>
        <p:nvSpPr>
          <p:cNvPr id="3" name="Date Placeholder 2"/>
          <p:cNvSpPr>
            <a:spLocks noGrp="1"/>
          </p:cNvSpPr>
          <p:nvPr>
            <p:ph type="dt" idx="1"/>
          </p:nvPr>
        </p:nvSpPr>
        <p:spPr>
          <a:xfrm>
            <a:off x="4008704" y="0"/>
            <a:ext cx="3066733" cy="468154"/>
          </a:xfrm>
          <a:prstGeom prst="rect">
            <a:avLst/>
          </a:prstGeom>
        </p:spPr>
        <p:txBody>
          <a:bodyPr vert="horz" lIns="93927" tIns="46964" rIns="93927" bIns="46964" rtlCol="0"/>
          <a:lstStyle>
            <a:lvl1pPr algn="r">
              <a:defRPr sz="1200"/>
            </a:lvl1pPr>
          </a:lstStyle>
          <a:p>
            <a:fld id="{BB44C48C-EDE0-4178-A57B-0F6FBF6D6E90}" type="datetimeFigureOut">
              <a:rPr lang="en-US" smtClean="0"/>
              <a:pPr/>
              <a:t>3/23/2017</a:t>
            </a:fld>
            <a:endParaRPr lang="en-US"/>
          </a:p>
        </p:txBody>
      </p:sp>
      <p:sp>
        <p:nvSpPr>
          <p:cNvPr id="4" name="Slide Image Placeholder 3"/>
          <p:cNvSpPr>
            <a:spLocks noGrp="1" noRot="1" noChangeAspect="1"/>
          </p:cNvSpPr>
          <p:nvPr>
            <p:ph type="sldImg" idx="2"/>
          </p:nvPr>
        </p:nvSpPr>
        <p:spPr>
          <a:xfrm>
            <a:off x="1198563" y="701675"/>
            <a:ext cx="4679950" cy="3511550"/>
          </a:xfrm>
          <a:prstGeom prst="rect">
            <a:avLst/>
          </a:prstGeom>
          <a:noFill/>
          <a:ln w="12700">
            <a:solidFill>
              <a:prstClr val="black"/>
            </a:solidFill>
          </a:ln>
        </p:spPr>
        <p:txBody>
          <a:bodyPr vert="horz" lIns="93927" tIns="46964" rIns="93927" bIns="46964"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27" tIns="46964" rIns="93927" bIns="469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27" tIns="46964" rIns="93927" bIns="46964" rtlCol="0" anchor="b"/>
          <a:lstStyle>
            <a:lvl1pPr algn="l">
              <a:defRPr sz="1200"/>
            </a:lvl1pPr>
          </a:lstStyle>
          <a:p>
            <a:endParaRPr lang="en-US"/>
          </a:p>
        </p:txBody>
      </p:sp>
      <p:sp>
        <p:nvSpPr>
          <p:cNvPr id="7" name="Slide Number Placeholder 6"/>
          <p:cNvSpPr>
            <a:spLocks noGrp="1"/>
          </p:cNvSpPr>
          <p:nvPr>
            <p:ph type="sldNum" sz="quarter" idx="5"/>
          </p:nvPr>
        </p:nvSpPr>
        <p:spPr>
          <a:xfrm>
            <a:off x="4008704" y="8893296"/>
            <a:ext cx="3066733" cy="468154"/>
          </a:xfrm>
          <a:prstGeom prst="rect">
            <a:avLst/>
          </a:prstGeom>
        </p:spPr>
        <p:txBody>
          <a:bodyPr vert="horz" lIns="93927" tIns="46964" rIns="93927" bIns="46964" rtlCol="0" anchor="b"/>
          <a:lstStyle>
            <a:lvl1pPr algn="r">
              <a:defRPr sz="1200"/>
            </a:lvl1pPr>
          </a:lstStyle>
          <a:p>
            <a:fld id="{E7244432-B47F-4822-B69A-7D4AF8D862A8}" type="slidenum">
              <a:rPr lang="en-US" smtClean="0"/>
              <a:pPr/>
              <a:t>‹#›</a:t>
            </a:fld>
            <a:endParaRPr lang="en-US"/>
          </a:p>
        </p:txBody>
      </p:sp>
    </p:spTree>
    <p:extLst>
      <p:ext uri="{BB962C8B-B14F-4D97-AF65-F5344CB8AC3E}">
        <p14:creationId xmlns:p14="http://schemas.microsoft.com/office/powerpoint/2010/main" val="1282077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a:t>
            </a:fld>
            <a:endParaRPr lang="en-US" dirty="0"/>
          </a:p>
        </p:txBody>
      </p:sp>
    </p:spTree>
    <p:extLst>
      <p:ext uri="{BB962C8B-B14F-4D97-AF65-F5344CB8AC3E}">
        <p14:creationId xmlns:p14="http://schemas.microsoft.com/office/powerpoint/2010/main" val="238802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xfrm>
            <a:off x="707708" y="4369435"/>
            <a:ext cx="5661660" cy="4213384"/>
          </a:xfrm>
        </p:spPr>
        <p:txBody>
          <a:bodyPr>
            <a:normAutofit/>
          </a:bodyPr>
          <a:lstStyle/>
          <a:p>
            <a:pPr>
              <a:defRPr/>
            </a:pPr>
            <a:endParaRPr lang="en-US" b="1" dirty="0"/>
          </a:p>
        </p:txBody>
      </p:sp>
      <p:sp>
        <p:nvSpPr>
          <p:cNvPr id="26628" name="Slide Number Placeholder 3"/>
          <p:cNvSpPr>
            <a:spLocks noGrp="1"/>
          </p:cNvSpPr>
          <p:nvPr>
            <p:ph type="sldNum" sz="quarter" idx="5"/>
          </p:nvPr>
        </p:nvSpPr>
        <p:spPr bwMode="auto">
          <a:noFill/>
          <a:ln>
            <a:miter lim="800000"/>
            <a:headEnd/>
            <a:tailEnd/>
          </a:ln>
        </p:spPr>
        <p:txBody>
          <a:bodyPr/>
          <a:lstStyle/>
          <a:p>
            <a:fld id="{9090D47F-A53A-4F99-9E1B-CB855DAE743D}" type="slidenum">
              <a:rPr lang="en-US" smtClean="0">
                <a:latin typeface="Calibri" pitchFamily="34" charset="0"/>
              </a:rPr>
              <a:pPr/>
              <a:t>10</a:t>
            </a:fld>
            <a:endParaRPr lang="en-US">
              <a:latin typeface="Calibri" pitchFamily="34" charset="0"/>
            </a:endParaRPr>
          </a:p>
        </p:txBody>
      </p:sp>
    </p:spTree>
    <p:extLst>
      <p:ext uri="{BB962C8B-B14F-4D97-AF65-F5344CB8AC3E}">
        <p14:creationId xmlns:p14="http://schemas.microsoft.com/office/powerpoint/2010/main" val="2968215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xfrm>
            <a:off x="707708" y="4369435"/>
            <a:ext cx="5661660" cy="4213384"/>
          </a:xfrm>
        </p:spPr>
        <p:txBody>
          <a:bodyPr>
            <a:normAutofit/>
          </a:bodyPr>
          <a:lstStyle/>
          <a:p>
            <a:pPr>
              <a:defRPr/>
            </a:pPr>
            <a:endParaRPr lang="en-US" b="1" dirty="0"/>
          </a:p>
        </p:txBody>
      </p:sp>
      <p:sp>
        <p:nvSpPr>
          <p:cNvPr id="26628" name="Slide Number Placeholder 3"/>
          <p:cNvSpPr>
            <a:spLocks noGrp="1"/>
          </p:cNvSpPr>
          <p:nvPr>
            <p:ph type="sldNum" sz="quarter" idx="5"/>
          </p:nvPr>
        </p:nvSpPr>
        <p:spPr bwMode="auto">
          <a:noFill/>
          <a:ln>
            <a:miter lim="800000"/>
            <a:headEnd/>
            <a:tailEnd/>
          </a:ln>
        </p:spPr>
        <p:txBody>
          <a:bodyPr/>
          <a:lstStyle/>
          <a:p>
            <a:fld id="{9090D47F-A53A-4F99-9E1B-CB855DAE743D}" type="slidenum">
              <a:rPr lang="en-US" smtClean="0">
                <a:latin typeface="Calibri" pitchFamily="34" charset="0"/>
              </a:rPr>
              <a:pPr/>
              <a:t>11</a:t>
            </a:fld>
            <a:endParaRPr lang="en-US">
              <a:latin typeface="Calibri" pitchFamily="34" charset="0"/>
            </a:endParaRPr>
          </a:p>
        </p:txBody>
      </p:sp>
    </p:spTree>
    <p:extLst>
      <p:ext uri="{BB962C8B-B14F-4D97-AF65-F5344CB8AC3E}">
        <p14:creationId xmlns:p14="http://schemas.microsoft.com/office/powerpoint/2010/main" val="2675393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xfrm>
            <a:off x="707708" y="4369435"/>
            <a:ext cx="5661660" cy="4213384"/>
          </a:xfrm>
        </p:spPr>
        <p:txBody>
          <a:bodyPr>
            <a:normAutofit/>
          </a:bodyPr>
          <a:lstStyle/>
          <a:p>
            <a:pPr>
              <a:defRPr/>
            </a:pPr>
            <a:endParaRPr lang="en-US" b="1" dirty="0"/>
          </a:p>
        </p:txBody>
      </p:sp>
      <p:sp>
        <p:nvSpPr>
          <p:cNvPr id="26628" name="Slide Number Placeholder 3"/>
          <p:cNvSpPr>
            <a:spLocks noGrp="1"/>
          </p:cNvSpPr>
          <p:nvPr>
            <p:ph type="sldNum" sz="quarter" idx="5"/>
          </p:nvPr>
        </p:nvSpPr>
        <p:spPr bwMode="auto">
          <a:noFill/>
          <a:ln>
            <a:miter lim="800000"/>
            <a:headEnd/>
            <a:tailEnd/>
          </a:ln>
        </p:spPr>
        <p:txBody>
          <a:bodyPr/>
          <a:lstStyle/>
          <a:p>
            <a:fld id="{9090D47F-A53A-4F99-9E1B-CB855DAE743D}" type="slidenum">
              <a:rPr lang="en-US" smtClean="0">
                <a:latin typeface="Calibri" pitchFamily="34" charset="0"/>
              </a:rPr>
              <a:pPr/>
              <a:t>12</a:t>
            </a:fld>
            <a:endParaRPr lang="en-US">
              <a:latin typeface="Calibri" pitchFamily="34" charset="0"/>
            </a:endParaRPr>
          </a:p>
        </p:txBody>
      </p:sp>
    </p:spTree>
    <p:extLst>
      <p:ext uri="{BB962C8B-B14F-4D97-AF65-F5344CB8AC3E}">
        <p14:creationId xmlns:p14="http://schemas.microsoft.com/office/powerpoint/2010/main" val="294941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13</a:t>
            </a:fld>
            <a:endParaRPr lang="en-US"/>
          </a:p>
        </p:txBody>
      </p:sp>
    </p:spTree>
    <p:extLst>
      <p:ext uri="{BB962C8B-B14F-4D97-AF65-F5344CB8AC3E}">
        <p14:creationId xmlns:p14="http://schemas.microsoft.com/office/powerpoint/2010/main" val="2772612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14</a:t>
            </a:fld>
            <a:endParaRPr lang="en-US"/>
          </a:p>
        </p:txBody>
      </p:sp>
    </p:spTree>
    <p:extLst>
      <p:ext uri="{BB962C8B-B14F-4D97-AF65-F5344CB8AC3E}">
        <p14:creationId xmlns:p14="http://schemas.microsoft.com/office/powerpoint/2010/main" val="2259949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xfrm>
            <a:off x="707708" y="4369435"/>
            <a:ext cx="5661660" cy="4213384"/>
          </a:xfrm>
        </p:spPr>
        <p:txBody>
          <a:bodyPr>
            <a:normAutofit/>
          </a:bodyPr>
          <a:lstStyle/>
          <a:p>
            <a:pPr>
              <a:defRPr/>
            </a:pPr>
            <a:endParaRPr lang="en-US" b="0" dirty="0"/>
          </a:p>
        </p:txBody>
      </p:sp>
      <p:sp>
        <p:nvSpPr>
          <p:cNvPr id="26628" name="Slide Number Placeholder 3"/>
          <p:cNvSpPr>
            <a:spLocks noGrp="1"/>
          </p:cNvSpPr>
          <p:nvPr>
            <p:ph type="sldNum" sz="quarter" idx="5"/>
          </p:nvPr>
        </p:nvSpPr>
        <p:spPr bwMode="auto">
          <a:noFill/>
          <a:ln>
            <a:miter lim="800000"/>
            <a:headEnd/>
            <a:tailEnd/>
          </a:ln>
        </p:spPr>
        <p:txBody>
          <a:bodyPr/>
          <a:lstStyle/>
          <a:p>
            <a:fld id="{9090D47F-A53A-4F99-9E1B-CB855DAE743D}" type="slidenum">
              <a:rPr lang="en-US" smtClean="0">
                <a:latin typeface="Calibri" pitchFamily="34" charset="0"/>
              </a:rPr>
              <a:pPr/>
              <a:t>15</a:t>
            </a:fld>
            <a:endParaRPr lang="en-US">
              <a:latin typeface="Calibri" pitchFamily="34" charset="0"/>
            </a:endParaRPr>
          </a:p>
        </p:txBody>
      </p:sp>
    </p:spTree>
    <p:extLst>
      <p:ext uri="{BB962C8B-B14F-4D97-AF65-F5344CB8AC3E}">
        <p14:creationId xmlns:p14="http://schemas.microsoft.com/office/powerpoint/2010/main" val="905356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xfrm>
            <a:off x="707708" y="4369435"/>
            <a:ext cx="5661660" cy="4213384"/>
          </a:xfrm>
        </p:spPr>
        <p:txBody>
          <a:bodyPr>
            <a:normAutofit/>
          </a:bodyPr>
          <a:lstStyle/>
          <a:p>
            <a:pPr>
              <a:defRPr/>
            </a:pPr>
            <a:endParaRPr lang="en-US" b="0" dirty="0"/>
          </a:p>
        </p:txBody>
      </p:sp>
      <p:sp>
        <p:nvSpPr>
          <p:cNvPr id="26628" name="Slide Number Placeholder 3"/>
          <p:cNvSpPr>
            <a:spLocks noGrp="1"/>
          </p:cNvSpPr>
          <p:nvPr>
            <p:ph type="sldNum" sz="quarter" idx="5"/>
          </p:nvPr>
        </p:nvSpPr>
        <p:spPr bwMode="auto">
          <a:noFill/>
          <a:ln>
            <a:miter lim="800000"/>
            <a:headEnd/>
            <a:tailEnd/>
          </a:ln>
        </p:spPr>
        <p:txBody>
          <a:bodyPr/>
          <a:lstStyle/>
          <a:p>
            <a:fld id="{9090D47F-A53A-4F99-9E1B-CB855DAE743D}" type="slidenum">
              <a:rPr lang="en-US" smtClean="0">
                <a:latin typeface="Calibri" pitchFamily="34" charset="0"/>
              </a:rPr>
              <a:pPr/>
              <a:t>16</a:t>
            </a:fld>
            <a:endParaRPr lang="en-US">
              <a:latin typeface="Calibri" pitchFamily="34" charset="0"/>
            </a:endParaRPr>
          </a:p>
        </p:txBody>
      </p:sp>
    </p:spTree>
    <p:extLst>
      <p:ext uri="{BB962C8B-B14F-4D97-AF65-F5344CB8AC3E}">
        <p14:creationId xmlns:p14="http://schemas.microsoft.com/office/powerpoint/2010/main" val="1941250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xfrm>
            <a:off x="707708" y="4369435"/>
            <a:ext cx="5661660" cy="4213384"/>
          </a:xfrm>
        </p:spPr>
        <p:txBody>
          <a:bodyPr>
            <a:normAutofit/>
          </a:bodyPr>
          <a:lstStyle/>
          <a:p>
            <a:pPr>
              <a:defRPr/>
            </a:pPr>
            <a:endParaRPr lang="en-US" b="0" dirty="0"/>
          </a:p>
        </p:txBody>
      </p:sp>
      <p:sp>
        <p:nvSpPr>
          <p:cNvPr id="26628" name="Slide Number Placeholder 3"/>
          <p:cNvSpPr>
            <a:spLocks noGrp="1"/>
          </p:cNvSpPr>
          <p:nvPr>
            <p:ph type="sldNum" sz="quarter" idx="5"/>
          </p:nvPr>
        </p:nvSpPr>
        <p:spPr bwMode="auto">
          <a:noFill/>
          <a:ln>
            <a:miter lim="800000"/>
            <a:headEnd/>
            <a:tailEnd/>
          </a:ln>
        </p:spPr>
        <p:txBody>
          <a:bodyPr/>
          <a:lstStyle/>
          <a:p>
            <a:fld id="{9090D47F-A53A-4F99-9E1B-CB855DAE743D}" type="slidenum">
              <a:rPr lang="en-US" smtClean="0">
                <a:latin typeface="Calibri" pitchFamily="34" charset="0"/>
              </a:rPr>
              <a:pPr/>
              <a:t>17</a:t>
            </a:fld>
            <a:endParaRPr lang="en-US">
              <a:latin typeface="Calibri" pitchFamily="34" charset="0"/>
            </a:endParaRPr>
          </a:p>
        </p:txBody>
      </p:sp>
    </p:spTree>
    <p:extLst>
      <p:ext uri="{BB962C8B-B14F-4D97-AF65-F5344CB8AC3E}">
        <p14:creationId xmlns:p14="http://schemas.microsoft.com/office/powerpoint/2010/main" val="2527980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None/>
            </a:pPr>
            <a:endParaRPr lang="en-US" dirty="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18</a:t>
            </a:fld>
            <a:endParaRPr lang="en-US">
              <a:latin typeface="Calibri" pitchFamily="34" charset="0"/>
            </a:endParaRPr>
          </a:p>
        </p:txBody>
      </p:sp>
    </p:spTree>
    <p:extLst>
      <p:ext uri="{BB962C8B-B14F-4D97-AF65-F5344CB8AC3E}">
        <p14:creationId xmlns:p14="http://schemas.microsoft.com/office/powerpoint/2010/main" val="1265902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defTabSz="921709" eaLnBrk="0" fontAlgn="base" hangingPunct="0">
              <a:spcBef>
                <a:spcPct val="30000"/>
              </a:spcBef>
              <a:spcAft>
                <a:spcPct val="0"/>
              </a:spcAft>
              <a:defRPr/>
            </a:pPr>
            <a:endParaRPr lang="en-US" dirty="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19</a:t>
            </a:fld>
            <a:endParaRPr lang="en-US">
              <a:latin typeface="Calibri" pitchFamily="34" charset="0"/>
            </a:endParaRPr>
          </a:p>
        </p:txBody>
      </p:sp>
    </p:spTree>
    <p:extLst>
      <p:ext uri="{BB962C8B-B14F-4D97-AF65-F5344CB8AC3E}">
        <p14:creationId xmlns:p14="http://schemas.microsoft.com/office/powerpoint/2010/main" val="2802760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endParaRPr lang="en-US" dirty="0"/>
          </a:p>
        </p:txBody>
      </p:sp>
      <p:sp>
        <p:nvSpPr>
          <p:cNvPr id="24580" name="Slide Number Placeholder 3"/>
          <p:cNvSpPr>
            <a:spLocks noGrp="1"/>
          </p:cNvSpPr>
          <p:nvPr>
            <p:ph type="sldNum" sz="quarter" idx="5"/>
          </p:nvPr>
        </p:nvSpPr>
        <p:spPr bwMode="auto">
          <a:noFill/>
          <a:ln>
            <a:miter lim="800000"/>
            <a:headEnd/>
            <a:tailEnd/>
          </a:ln>
        </p:spPr>
        <p:txBody>
          <a:bodyPr/>
          <a:lstStyle/>
          <a:p>
            <a:fld id="{DDACEA1F-0C87-46F0-9347-DB2607380CD1}" type="slidenum">
              <a:rPr lang="en-US" smtClean="0">
                <a:latin typeface="Calibri" pitchFamily="34" charset="0"/>
              </a:rPr>
              <a:pPr/>
              <a:t>2</a:t>
            </a:fld>
            <a:endParaRPr lang="en-US">
              <a:latin typeface="Calibri" pitchFamily="34" charset="0"/>
            </a:endParaRPr>
          </a:p>
        </p:txBody>
      </p:sp>
    </p:spTree>
    <p:extLst>
      <p:ext uri="{BB962C8B-B14F-4D97-AF65-F5344CB8AC3E}">
        <p14:creationId xmlns:p14="http://schemas.microsoft.com/office/powerpoint/2010/main" val="3680832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Char char="•"/>
            </a:pPr>
            <a:endParaRPr lang="en-US" dirty="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20</a:t>
            </a:fld>
            <a:endParaRPr lang="en-US">
              <a:latin typeface="Calibri" pitchFamily="34" charset="0"/>
            </a:endParaRPr>
          </a:p>
        </p:txBody>
      </p:sp>
    </p:spTree>
    <p:extLst>
      <p:ext uri="{BB962C8B-B14F-4D97-AF65-F5344CB8AC3E}">
        <p14:creationId xmlns:p14="http://schemas.microsoft.com/office/powerpoint/2010/main" val="2986089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Char char="•"/>
            </a:pPr>
            <a:endParaRPr lang="en-US" dirty="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21</a:t>
            </a:fld>
            <a:endParaRPr lang="en-US">
              <a:latin typeface="Calibri" pitchFamily="34" charset="0"/>
            </a:endParaRPr>
          </a:p>
        </p:txBody>
      </p:sp>
    </p:spTree>
    <p:extLst>
      <p:ext uri="{BB962C8B-B14F-4D97-AF65-F5344CB8AC3E}">
        <p14:creationId xmlns:p14="http://schemas.microsoft.com/office/powerpoint/2010/main" val="1501804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Char char="•"/>
            </a:pPr>
            <a:endParaRPr lang="en-US" dirty="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22</a:t>
            </a:fld>
            <a:endParaRPr lang="en-US">
              <a:latin typeface="Calibri" pitchFamily="34" charset="0"/>
            </a:endParaRPr>
          </a:p>
        </p:txBody>
      </p:sp>
    </p:spTree>
    <p:extLst>
      <p:ext uri="{BB962C8B-B14F-4D97-AF65-F5344CB8AC3E}">
        <p14:creationId xmlns:p14="http://schemas.microsoft.com/office/powerpoint/2010/main" val="3008572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Char char="•"/>
            </a:pPr>
            <a:endParaRPr lang="en-US" dirty="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23</a:t>
            </a:fld>
            <a:endParaRPr lang="en-US">
              <a:latin typeface="Calibri" pitchFamily="34" charset="0"/>
            </a:endParaRPr>
          </a:p>
        </p:txBody>
      </p:sp>
    </p:spTree>
    <p:extLst>
      <p:ext uri="{BB962C8B-B14F-4D97-AF65-F5344CB8AC3E}">
        <p14:creationId xmlns:p14="http://schemas.microsoft.com/office/powerpoint/2010/main" val="3087974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Char char="•"/>
            </a:pPr>
            <a:endParaRPr lang="en-US" dirty="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24</a:t>
            </a:fld>
            <a:endParaRPr lang="en-US">
              <a:latin typeface="Calibri" pitchFamily="34" charset="0"/>
            </a:endParaRPr>
          </a:p>
        </p:txBody>
      </p:sp>
    </p:spTree>
    <p:extLst>
      <p:ext uri="{BB962C8B-B14F-4D97-AF65-F5344CB8AC3E}">
        <p14:creationId xmlns:p14="http://schemas.microsoft.com/office/powerpoint/2010/main" val="3208942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None/>
            </a:pPr>
            <a:endParaRPr lang="en-US" dirty="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25</a:t>
            </a:fld>
            <a:endParaRPr lang="en-US">
              <a:latin typeface="Calibri" pitchFamily="34" charset="0"/>
            </a:endParaRPr>
          </a:p>
        </p:txBody>
      </p:sp>
    </p:spTree>
    <p:extLst>
      <p:ext uri="{BB962C8B-B14F-4D97-AF65-F5344CB8AC3E}">
        <p14:creationId xmlns:p14="http://schemas.microsoft.com/office/powerpoint/2010/main" val="751309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None/>
            </a:pPr>
            <a:endParaRPr lang="en-US" dirty="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26</a:t>
            </a:fld>
            <a:endParaRPr lang="en-US">
              <a:latin typeface="Calibri" pitchFamily="34" charset="0"/>
            </a:endParaRPr>
          </a:p>
        </p:txBody>
      </p:sp>
    </p:spTree>
    <p:extLst>
      <p:ext uri="{BB962C8B-B14F-4D97-AF65-F5344CB8AC3E}">
        <p14:creationId xmlns:p14="http://schemas.microsoft.com/office/powerpoint/2010/main" val="2730865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None/>
            </a:pPr>
            <a:endParaRPr lang="en-US" b="0" dirty="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27</a:t>
            </a:fld>
            <a:endParaRPr lang="en-US">
              <a:latin typeface="Calibri" pitchFamily="34" charset="0"/>
            </a:endParaRPr>
          </a:p>
        </p:txBody>
      </p:sp>
    </p:spTree>
    <p:extLst>
      <p:ext uri="{BB962C8B-B14F-4D97-AF65-F5344CB8AC3E}">
        <p14:creationId xmlns:p14="http://schemas.microsoft.com/office/powerpoint/2010/main" val="1013208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Char char="•"/>
            </a:pPr>
            <a:endParaRPr lang="en-US" dirty="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29</a:t>
            </a:fld>
            <a:endParaRPr lang="en-US">
              <a:latin typeface="Calibri" pitchFamily="34" charset="0"/>
            </a:endParaRPr>
          </a:p>
        </p:txBody>
      </p:sp>
    </p:spTree>
    <p:extLst>
      <p:ext uri="{BB962C8B-B14F-4D97-AF65-F5344CB8AC3E}">
        <p14:creationId xmlns:p14="http://schemas.microsoft.com/office/powerpoint/2010/main" val="22938433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None/>
            </a:pPr>
            <a:endParaRPr lang="en-US" dirty="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30</a:t>
            </a:fld>
            <a:endParaRPr lang="en-US">
              <a:latin typeface="Calibri" pitchFamily="34" charset="0"/>
            </a:endParaRPr>
          </a:p>
        </p:txBody>
      </p:sp>
    </p:spTree>
    <p:extLst>
      <p:ext uri="{BB962C8B-B14F-4D97-AF65-F5344CB8AC3E}">
        <p14:creationId xmlns:p14="http://schemas.microsoft.com/office/powerpoint/2010/main" val="2757248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None/>
            </a:pPr>
            <a:endParaRPr lang="en-US" dirty="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3</a:t>
            </a:fld>
            <a:endParaRPr lang="en-US">
              <a:latin typeface="Calibri" pitchFamily="34" charset="0"/>
            </a:endParaRPr>
          </a:p>
        </p:txBody>
      </p:sp>
    </p:spTree>
    <p:extLst>
      <p:ext uri="{BB962C8B-B14F-4D97-AF65-F5344CB8AC3E}">
        <p14:creationId xmlns:p14="http://schemas.microsoft.com/office/powerpoint/2010/main" val="27705594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None/>
            </a:pPr>
            <a:endParaRPr lang="en-US" dirty="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31</a:t>
            </a:fld>
            <a:endParaRPr lang="en-US">
              <a:latin typeface="Calibri" pitchFamily="34" charset="0"/>
            </a:endParaRPr>
          </a:p>
        </p:txBody>
      </p:sp>
    </p:spTree>
    <p:extLst>
      <p:ext uri="{BB962C8B-B14F-4D97-AF65-F5344CB8AC3E}">
        <p14:creationId xmlns:p14="http://schemas.microsoft.com/office/powerpoint/2010/main" val="26373046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endParaRPr lang="en-US" dirty="0">
              <a:ea typeface="ＭＳ Ｐゴシック" charset="-128"/>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C7369685-5D5E-48F5-8043-E0E010265ECB}" type="slidenum">
              <a:rPr lang="en-US"/>
              <a:pPr/>
              <a:t>32</a:t>
            </a:fld>
            <a:endParaRPr lang="en-US" dirty="0"/>
          </a:p>
        </p:txBody>
      </p:sp>
    </p:spTree>
    <p:extLst>
      <p:ext uri="{BB962C8B-B14F-4D97-AF65-F5344CB8AC3E}">
        <p14:creationId xmlns:p14="http://schemas.microsoft.com/office/powerpoint/2010/main" val="1039608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endParaRPr lang="en-US" dirty="0">
              <a:ea typeface="ＭＳ Ｐゴシック" charset="-128"/>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C7369685-5D5E-48F5-8043-E0E010265ECB}" type="slidenum">
              <a:rPr lang="en-US"/>
              <a:pPr/>
              <a:t>33</a:t>
            </a:fld>
            <a:endParaRPr lang="en-US" dirty="0"/>
          </a:p>
        </p:txBody>
      </p:sp>
    </p:spTree>
    <p:extLst>
      <p:ext uri="{BB962C8B-B14F-4D97-AF65-F5344CB8AC3E}">
        <p14:creationId xmlns:p14="http://schemas.microsoft.com/office/powerpoint/2010/main" val="1657636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endParaRPr lang="en-US" dirty="0">
              <a:ea typeface="ＭＳ Ｐゴシック" charset="-128"/>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C7369685-5D5E-48F5-8043-E0E010265ECB}" type="slidenum">
              <a:rPr lang="en-US"/>
              <a:pPr/>
              <a:t>34</a:t>
            </a:fld>
            <a:endParaRPr lang="en-US" dirty="0"/>
          </a:p>
        </p:txBody>
      </p:sp>
    </p:spTree>
    <p:extLst>
      <p:ext uri="{BB962C8B-B14F-4D97-AF65-F5344CB8AC3E}">
        <p14:creationId xmlns:p14="http://schemas.microsoft.com/office/powerpoint/2010/main" val="16452069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a:buFontTx/>
              <a:buNone/>
            </a:pPr>
            <a:endParaRPr lang="en-US" dirty="0"/>
          </a:p>
        </p:txBody>
      </p:sp>
      <p:sp>
        <p:nvSpPr>
          <p:cNvPr id="33796" name="Slide Number Placeholder 3"/>
          <p:cNvSpPr>
            <a:spLocks noGrp="1"/>
          </p:cNvSpPr>
          <p:nvPr>
            <p:ph type="sldNum" sz="quarter" idx="5"/>
          </p:nvPr>
        </p:nvSpPr>
        <p:spPr bwMode="auto">
          <a:noFill/>
          <a:ln>
            <a:miter lim="800000"/>
            <a:headEnd/>
            <a:tailEnd/>
          </a:ln>
        </p:spPr>
        <p:txBody>
          <a:bodyPr/>
          <a:lstStyle/>
          <a:p>
            <a:fld id="{6AB0B34C-CCE5-4A87-89A9-3387EA167398}" type="slidenum">
              <a:rPr lang="en-US"/>
              <a:pPr/>
              <a:t>35</a:t>
            </a:fld>
            <a:endParaRPr lang="en-US" dirty="0"/>
          </a:p>
        </p:txBody>
      </p:sp>
    </p:spTree>
    <p:extLst>
      <p:ext uri="{BB962C8B-B14F-4D97-AF65-F5344CB8AC3E}">
        <p14:creationId xmlns:p14="http://schemas.microsoft.com/office/powerpoint/2010/main" val="24266658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Char char="•"/>
            </a:pPr>
            <a:endParaRPr lang="en-US" dirty="0">
              <a:ea typeface="ＭＳ Ｐゴシック" charset="-128"/>
            </a:endParaRPr>
          </a:p>
        </p:txBody>
      </p:sp>
      <p:sp>
        <p:nvSpPr>
          <p:cNvPr id="25604" name="Slide Number Placeholder 3"/>
          <p:cNvSpPr>
            <a:spLocks noGrp="1"/>
          </p:cNvSpPr>
          <p:nvPr>
            <p:ph type="sldNum" sz="quarter" idx="5"/>
          </p:nvPr>
        </p:nvSpPr>
        <p:spPr bwMode="auto">
          <a:noFill/>
          <a:ln>
            <a:miter lim="800000"/>
            <a:headEnd/>
            <a:tailEnd/>
          </a:ln>
        </p:spPr>
        <p:txBody>
          <a:bodyPr/>
          <a:lstStyle/>
          <a:p>
            <a:fld id="{F64B4E83-5BB2-4C60-9374-49E93AC75345}" type="slidenum">
              <a:rPr lang="en-US"/>
              <a:pPr/>
              <a:t>36</a:t>
            </a:fld>
            <a:endParaRPr lang="en-US" dirty="0"/>
          </a:p>
        </p:txBody>
      </p:sp>
    </p:spTree>
    <p:extLst>
      <p:ext uri="{BB962C8B-B14F-4D97-AF65-F5344CB8AC3E}">
        <p14:creationId xmlns:p14="http://schemas.microsoft.com/office/powerpoint/2010/main" val="5394071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B4F096-2F43-444D-9219-66DEC3FBCAC5}" type="slidenum">
              <a:rPr lang="en-US" smtClean="0"/>
              <a:pPr>
                <a:defRPr/>
              </a:pPr>
              <a:t>37</a:t>
            </a:fld>
            <a:endParaRPr lang="en-US" dirty="0"/>
          </a:p>
        </p:txBody>
      </p:sp>
    </p:spTree>
    <p:extLst>
      <p:ext uri="{BB962C8B-B14F-4D97-AF65-F5344CB8AC3E}">
        <p14:creationId xmlns:p14="http://schemas.microsoft.com/office/powerpoint/2010/main" val="38959263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normAutofit/>
          </a:bodyPr>
          <a:lstStyle/>
          <a:p>
            <a:endParaRPr lang="en-US" dirty="0">
              <a:ea typeface="ＭＳ Ｐゴシック" charset="-128"/>
            </a:endParaRPr>
          </a:p>
        </p:txBody>
      </p:sp>
      <p:sp>
        <p:nvSpPr>
          <p:cNvPr id="35844" name="Slide Number Placeholder 3"/>
          <p:cNvSpPr>
            <a:spLocks noGrp="1"/>
          </p:cNvSpPr>
          <p:nvPr>
            <p:ph type="sldNum" sz="quarter" idx="5"/>
          </p:nvPr>
        </p:nvSpPr>
        <p:spPr bwMode="auto">
          <a:noFill/>
          <a:ln>
            <a:miter lim="800000"/>
            <a:headEnd/>
            <a:tailEnd/>
          </a:ln>
        </p:spPr>
        <p:txBody>
          <a:bodyPr/>
          <a:lstStyle/>
          <a:p>
            <a:fld id="{DE7400CA-24CD-462E-A71E-1B5161355914}" type="slidenum">
              <a:rPr lang="en-US"/>
              <a:pPr/>
              <a:t>38</a:t>
            </a:fld>
            <a:endParaRPr lang="en-US" dirty="0"/>
          </a:p>
        </p:txBody>
      </p:sp>
    </p:spTree>
    <p:extLst>
      <p:ext uri="{BB962C8B-B14F-4D97-AF65-F5344CB8AC3E}">
        <p14:creationId xmlns:p14="http://schemas.microsoft.com/office/powerpoint/2010/main" val="36744002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Char char="•"/>
            </a:pPr>
            <a:endParaRPr lang="en-US" dirty="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39</a:t>
            </a:fld>
            <a:endParaRPr lang="en-US">
              <a:latin typeface="Calibri" pitchFamily="34" charset="0"/>
            </a:endParaRPr>
          </a:p>
        </p:txBody>
      </p:sp>
    </p:spTree>
    <p:extLst>
      <p:ext uri="{BB962C8B-B14F-4D97-AF65-F5344CB8AC3E}">
        <p14:creationId xmlns:p14="http://schemas.microsoft.com/office/powerpoint/2010/main" val="10814936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B4F096-2F43-444D-9219-66DEC3FBCAC5}" type="slidenum">
              <a:rPr lang="en-US" smtClean="0"/>
              <a:pPr>
                <a:defRPr/>
              </a:pPr>
              <a:t>40</a:t>
            </a:fld>
            <a:endParaRPr lang="en-US" dirty="0"/>
          </a:p>
        </p:txBody>
      </p:sp>
    </p:spTree>
    <p:extLst>
      <p:ext uri="{BB962C8B-B14F-4D97-AF65-F5344CB8AC3E}">
        <p14:creationId xmlns:p14="http://schemas.microsoft.com/office/powerpoint/2010/main" val="4204410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None/>
            </a:pPr>
            <a:endParaRPr lang="en-US" dirty="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4</a:t>
            </a:fld>
            <a:endParaRPr lang="en-US">
              <a:latin typeface="Calibri" pitchFamily="34" charset="0"/>
            </a:endParaRPr>
          </a:p>
        </p:txBody>
      </p:sp>
    </p:spTree>
    <p:extLst>
      <p:ext uri="{BB962C8B-B14F-4D97-AF65-F5344CB8AC3E}">
        <p14:creationId xmlns:p14="http://schemas.microsoft.com/office/powerpoint/2010/main" val="3126179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B4F096-2F43-444D-9219-66DEC3FBCAC5}" type="slidenum">
              <a:rPr lang="en-US" smtClean="0"/>
              <a:pPr>
                <a:defRPr/>
              </a:pPr>
              <a:t>41</a:t>
            </a:fld>
            <a:endParaRPr lang="en-US" dirty="0"/>
          </a:p>
        </p:txBody>
      </p:sp>
    </p:spTree>
    <p:extLst>
      <p:ext uri="{BB962C8B-B14F-4D97-AF65-F5344CB8AC3E}">
        <p14:creationId xmlns:p14="http://schemas.microsoft.com/office/powerpoint/2010/main" val="23806671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Char char="•"/>
            </a:pPr>
            <a:endParaRPr lang="en-US" dirty="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42</a:t>
            </a:fld>
            <a:endParaRPr lang="en-US">
              <a:latin typeface="Calibri" pitchFamily="34" charset="0"/>
            </a:endParaRPr>
          </a:p>
        </p:txBody>
      </p:sp>
    </p:spTree>
    <p:extLst>
      <p:ext uri="{BB962C8B-B14F-4D97-AF65-F5344CB8AC3E}">
        <p14:creationId xmlns:p14="http://schemas.microsoft.com/office/powerpoint/2010/main" val="36395073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Char char="•"/>
            </a:pPr>
            <a:endParaRPr lang="en-US" dirty="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43</a:t>
            </a:fld>
            <a:endParaRPr lang="en-US">
              <a:latin typeface="Calibri" pitchFamily="34" charset="0"/>
            </a:endParaRPr>
          </a:p>
        </p:txBody>
      </p:sp>
    </p:spTree>
    <p:extLst>
      <p:ext uri="{BB962C8B-B14F-4D97-AF65-F5344CB8AC3E}">
        <p14:creationId xmlns:p14="http://schemas.microsoft.com/office/powerpoint/2010/main" val="40622162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None/>
            </a:pPr>
            <a:endParaRPr lang="en-US" dirty="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46</a:t>
            </a:fld>
            <a:endParaRPr lang="en-US">
              <a:latin typeface="Calibri" pitchFamily="34" charset="0"/>
            </a:endParaRPr>
          </a:p>
        </p:txBody>
      </p:sp>
    </p:spTree>
    <p:extLst>
      <p:ext uri="{BB962C8B-B14F-4D97-AF65-F5344CB8AC3E}">
        <p14:creationId xmlns:p14="http://schemas.microsoft.com/office/powerpoint/2010/main" val="15049999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None/>
            </a:pPr>
            <a:endParaRPr lang="en-US" dirty="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48</a:t>
            </a:fld>
            <a:endParaRPr lang="en-US">
              <a:latin typeface="Calibri" pitchFamily="34" charset="0"/>
            </a:endParaRPr>
          </a:p>
        </p:txBody>
      </p:sp>
    </p:spTree>
    <p:extLst>
      <p:ext uri="{BB962C8B-B14F-4D97-AF65-F5344CB8AC3E}">
        <p14:creationId xmlns:p14="http://schemas.microsoft.com/office/powerpoint/2010/main" val="2477115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None/>
            </a:pPr>
            <a:endParaRPr lang="en-US" dirty="0"/>
          </a:p>
        </p:txBody>
      </p:sp>
      <p:sp>
        <p:nvSpPr>
          <p:cNvPr id="25604" name="Slide Number Placeholder 3"/>
          <p:cNvSpPr>
            <a:spLocks noGrp="1"/>
          </p:cNvSpPr>
          <p:nvPr>
            <p:ph type="sldNum" sz="quarter" idx="5"/>
          </p:nvPr>
        </p:nvSpPr>
        <p:spPr bwMode="auto">
          <a:noFill/>
          <a:ln>
            <a:miter lim="800000"/>
            <a:headEnd/>
            <a:tailEnd/>
          </a:ln>
        </p:spPr>
        <p:txBody>
          <a:bodyPr/>
          <a:lstStyle/>
          <a:p>
            <a:fld id="{1747F6A5-2517-47E1-BAFC-A0B9082556C7}" type="slidenum">
              <a:rPr lang="en-US" smtClean="0">
                <a:latin typeface="Calibri" pitchFamily="34" charset="0"/>
              </a:rPr>
              <a:pPr/>
              <a:t>5</a:t>
            </a:fld>
            <a:endParaRPr lang="en-US">
              <a:latin typeface="Calibri" pitchFamily="34" charset="0"/>
            </a:endParaRPr>
          </a:p>
        </p:txBody>
      </p:sp>
    </p:spTree>
    <p:extLst>
      <p:ext uri="{BB962C8B-B14F-4D97-AF65-F5344CB8AC3E}">
        <p14:creationId xmlns:p14="http://schemas.microsoft.com/office/powerpoint/2010/main" val="2053317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xfrm>
            <a:off x="707708" y="4369435"/>
            <a:ext cx="5661660" cy="4213384"/>
          </a:xfrm>
        </p:spPr>
        <p:txBody>
          <a:bodyPr>
            <a:normAutofit/>
          </a:bodyPr>
          <a:lstStyle/>
          <a:p>
            <a:pPr>
              <a:defRPr/>
            </a:pPr>
            <a:endParaRPr lang="en-US" b="1" dirty="0"/>
          </a:p>
        </p:txBody>
      </p:sp>
      <p:sp>
        <p:nvSpPr>
          <p:cNvPr id="26628" name="Slide Number Placeholder 3"/>
          <p:cNvSpPr>
            <a:spLocks noGrp="1"/>
          </p:cNvSpPr>
          <p:nvPr>
            <p:ph type="sldNum" sz="quarter" idx="5"/>
          </p:nvPr>
        </p:nvSpPr>
        <p:spPr bwMode="auto">
          <a:noFill/>
          <a:ln>
            <a:miter lim="800000"/>
            <a:headEnd/>
            <a:tailEnd/>
          </a:ln>
        </p:spPr>
        <p:txBody>
          <a:bodyPr/>
          <a:lstStyle/>
          <a:p>
            <a:fld id="{9090D47F-A53A-4F99-9E1B-CB855DAE743D}" type="slidenum">
              <a:rPr lang="en-US" smtClean="0">
                <a:latin typeface="Calibri" pitchFamily="34" charset="0"/>
              </a:rPr>
              <a:pPr/>
              <a:t>6</a:t>
            </a:fld>
            <a:endParaRPr lang="en-US">
              <a:latin typeface="Calibri" pitchFamily="34" charset="0"/>
            </a:endParaRPr>
          </a:p>
        </p:txBody>
      </p:sp>
    </p:spTree>
    <p:extLst>
      <p:ext uri="{BB962C8B-B14F-4D97-AF65-F5344CB8AC3E}">
        <p14:creationId xmlns:p14="http://schemas.microsoft.com/office/powerpoint/2010/main" val="1588961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xfrm>
            <a:off x="707708" y="4369435"/>
            <a:ext cx="5661660" cy="4213384"/>
          </a:xfrm>
        </p:spPr>
        <p:txBody>
          <a:bodyPr>
            <a:normAutofit/>
          </a:bodyPr>
          <a:lstStyle/>
          <a:p>
            <a:pPr>
              <a:defRPr/>
            </a:pPr>
            <a:endParaRPr lang="en-US" b="1" dirty="0"/>
          </a:p>
        </p:txBody>
      </p:sp>
      <p:sp>
        <p:nvSpPr>
          <p:cNvPr id="26628" name="Slide Number Placeholder 3"/>
          <p:cNvSpPr>
            <a:spLocks noGrp="1"/>
          </p:cNvSpPr>
          <p:nvPr>
            <p:ph type="sldNum" sz="quarter" idx="5"/>
          </p:nvPr>
        </p:nvSpPr>
        <p:spPr bwMode="auto">
          <a:noFill/>
          <a:ln>
            <a:miter lim="800000"/>
            <a:headEnd/>
            <a:tailEnd/>
          </a:ln>
        </p:spPr>
        <p:txBody>
          <a:bodyPr/>
          <a:lstStyle/>
          <a:p>
            <a:fld id="{9090D47F-A53A-4F99-9E1B-CB855DAE743D}" type="slidenum">
              <a:rPr lang="en-US" smtClean="0">
                <a:latin typeface="Calibri" pitchFamily="34" charset="0"/>
              </a:rPr>
              <a:pPr/>
              <a:t>7</a:t>
            </a:fld>
            <a:endParaRPr lang="en-US">
              <a:latin typeface="Calibri" pitchFamily="34" charset="0"/>
            </a:endParaRPr>
          </a:p>
        </p:txBody>
      </p:sp>
    </p:spTree>
    <p:extLst>
      <p:ext uri="{BB962C8B-B14F-4D97-AF65-F5344CB8AC3E}">
        <p14:creationId xmlns:p14="http://schemas.microsoft.com/office/powerpoint/2010/main" val="4057876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xfrm>
            <a:off x="707708" y="4369435"/>
            <a:ext cx="5661660" cy="4213384"/>
          </a:xfrm>
        </p:spPr>
        <p:txBody>
          <a:bodyPr>
            <a:normAutofit/>
          </a:bodyPr>
          <a:lstStyle/>
          <a:p>
            <a:pPr>
              <a:defRPr/>
            </a:pPr>
            <a:endParaRPr lang="en-US" b="1" dirty="0"/>
          </a:p>
        </p:txBody>
      </p:sp>
      <p:sp>
        <p:nvSpPr>
          <p:cNvPr id="26628" name="Slide Number Placeholder 3"/>
          <p:cNvSpPr>
            <a:spLocks noGrp="1"/>
          </p:cNvSpPr>
          <p:nvPr>
            <p:ph type="sldNum" sz="quarter" idx="5"/>
          </p:nvPr>
        </p:nvSpPr>
        <p:spPr bwMode="auto">
          <a:noFill/>
          <a:ln>
            <a:miter lim="800000"/>
            <a:headEnd/>
            <a:tailEnd/>
          </a:ln>
        </p:spPr>
        <p:txBody>
          <a:bodyPr/>
          <a:lstStyle/>
          <a:p>
            <a:fld id="{9090D47F-A53A-4F99-9E1B-CB855DAE743D}" type="slidenum">
              <a:rPr lang="en-US" smtClean="0">
                <a:latin typeface="Calibri" pitchFamily="34" charset="0"/>
              </a:rPr>
              <a:pPr/>
              <a:t>8</a:t>
            </a:fld>
            <a:endParaRPr lang="en-US">
              <a:latin typeface="Calibri" pitchFamily="34" charset="0"/>
            </a:endParaRPr>
          </a:p>
        </p:txBody>
      </p:sp>
    </p:spTree>
    <p:extLst>
      <p:ext uri="{BB962C8B-B14F-4D97-AF65-F5344CB8AC3E}">
        <p14:creationId xmlns:p14="http://schemas.microsoft.com/office/powerpoint/2010/main" val="1542562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xfrm>
            <a:off x="707708" y="4369435"/>
            <a:ext cx="5661660" cy="4213384"/>
          </a:xfrm>
        </p:spPr>
        <p:txBody>
          <a:bodyPr>
            <a:normAutofit/>
          </a:bodyPr>
          <a:lstStyle/>
          <a:p>
            <a:pPr>
              <a:defRPr/>
            </a:pPr>
            <a:endParaRPr lang="en-US" b="1" dirty="0"/>
          </a:p>
        </p:txBody>
      </p:sp>
      <p:sp>
        <p:nvSpPr>
          <p:cNvPr id="26628" name="Slide Number Placeholder 3"/>
          <p:cNvSpPr>
            <a:spLocks noGrp="1"/>
          </p:cNvSpPr>
          <p:nvPr>
            <p:ph type="sldNum" sz="quarter" idx="5"/>
          </p:nvPr>
        </p:nvSpPr>
        <p:spPr bwMode="auto">
          <a:noFill/>
          <a:ln>
            <a:miter lim="800000"/>
            <a:headEnd/>
            <a:tailEnd/>
          </a:ln>
        </p:spPr>
        <p:txBody>
          <a:bodyPr/>
          <a:lstStyle/>
          <a:p>
            <a:fld id="{9090D47F-A53A-4F99-9E1B-CB855DAE743D}" type="slidenum">
              <a:rPr lang="en-US" smtClean="0">
                <a:latin typeface="Calibri" pitchFamily="34" charset="0"/>
              </a:rPr>
              <a:pPr/>
              <a:t>9</a:t>
            </a:fld>
            <a:endParaRPr lang="en-US">
              <a:latin typeface="Calibri" pitchFamily="34" charset="0"/>
            </a:endParaRPr>
          </a:p>
        </p:txBody>
      </p:sp>
    </p:spTree>
    <p:extLst>
      <p:ext uri="{BB962C8B-B14F-4D97-AF65-F5344CB8AC3E}">
        <p14:creationId xmlns:p14="http://schemas.microsoft.com/office/powerpoint/2010/main" val="723934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a:fld id="{E507B00A-00F3-40B4-9FBC-773D3E654F20}" type="slidenum">
              <a:rPr lang="en-US" smtClean="0"/>
              <a:pPr algn="l"/>
              <a:t>‹#›</a:t>
            </a:fld>
            <a:endParaRPr lang="en-US" dirty="0"/>
          </a:p>
        </p:txBody>
      </p:sp>
    </p:spTree>
    <p:extLst>
      <p:ext uri="{BB962C8B-B14F-4D97-AF65-F5344CB8AC3E}">
        <p14:creationId xmlns:p14="http://schemas.microsoft.com/office/powerpoint/2010/main" val="274985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AHRQ Safety Program for Perinatal Care</a:t>
            </a:r>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543541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AHRQ Safety Program for Perinatal Care</a:t>
            </a:r>
          </a:p>
        </p:txBody>
      </p:sp>
      <p:sp>
        <p:nvSpPr>
          <p:cNvPr id="6" name="Footer Placeholder 5"/>
          <p:cNvSpPr>
            <a:spLocks noGrp="1"/>
          </p:cNvSpPr>
          <p:nvPr>
            <p:ph type="ftr" sz="quarter" idx="11"/>
          </p:nvPr>
        </p:nvSpPr>
        <p:spPr/>
        <p:txBody>
          <a:bodyPr/>
          <a:lstStyle/>
          <a:p>
            <a:endParaRPr lang="en-US"/>
          </a:p>
        </p:txBody>
      </p:sp>
      <p:sp>
        <p:nvSpPr>
          <p:cNvPr id="8" name="Slide Number Placeholder 4"/>
          <p:cNvSpPr>
            <a:spLocks noGrp="1"/>
          </p:cNvSpPr>
          <p:nvPr>
            <p:ph type="sldNum" sz="quarter" idx="12"/>
          </p:nvPr>
        </p:nvSpPr>
        <p:spPr>
          <a:xfrm>
            <a:off x="7620000" y="6492875"/>
            <a:ext cx="1295400" cy="365125"/>
          </a:xfrm>
        </p:spPr>
        <p:txBody>
          <a:bodyPr/>
          <a:lstStyle/>
          <a:p>
            <a:fld id="{6176A158-48B8-4A8B-BAA0-8528EB6C1A99}" type="slidenum">
              <a:rPr lang="en-US" smtClean="0"/>
              <a:t>‹#›</a:t>
            </a:fld>
            <a:endParaRPr lang="en-US" dirty="0"/>
          </a:p>
        </p:txBody>
      </p:sp>
      <p:sp>
        <p:nvSpPr>
          <p:cNvPr id="9" name="Rectangle 8"/>
          <p:cNvSpPr/>
          <p:nvPr userDrawn="1"/>
        </p:nvSpPr>
        <p:spPr>
          <a:xfrm>
            <a:off x="7239000" y="6525212"/>
            <a:ext cx="1389356" cy="400110"/>
          </a:xfrm>
          <a:prstGeom prst="rect">
            <a:avLst/>
          </a:prstGeom>
        </p:spPr>
        <p:txBody>
          <a:bodyPr wrap="square">
            <a:spAutoFit/>
          </a:bodyPr>
          <a:lstStyle/>
          <a:p>
            <a:pPr algn="l">
              <a:lnSpc>
                <a:spcPts val="1200"/>
              </a:lnSpc>
            </a:pPr>
            <a:r>
              <a:rPr lang="en-US" sz="1200" dirty="0">
                <a:solidFill>
                  <a:schemeClr val="bg1"/>
                </a:solidFill>
              </a:rPr>
              <a:t>Assemble Team/</a:t>
            </a:r>
          </a:p>
          <a:p>
            <a:pPr algn="l">
              <a:lnSpc>
                <a:spcPts val="1200"/>
              </a:lnSpc>
            </a:pPr>
            <a:r>
              <a:rPr lang="en-US" sz="1200" dirty="0">
                <a:solidFill>
                  <a:schemeClr val="bg1"/>
                </a:solidFill>
              </a:rPr>
              <a:t>Engage Leadership</a:t>
            </a:r>
            <a:endParaRPr lang="en-US" sz="1200" dirty="0"/>
          </a:p>
        </p:txBody>
      </p:sp>
    </p:spTree>
    <p:extLst>
      <p:ext uri="{BB962C8B-B14F-4D97-AF65-F5344CB8AC3E}">
        <p14:creationId xmlns:p14="http://schemas.microsoft.com/office/powerpoint/2010/main" val="812807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AHRQ Safety Program for Perinatal Care</a:t>
            </a:r>
          </a:p>
        </p:txBody>
      </p:sp>
      <p:sp>
        <p:nvSpPr>
          <p:cNvPr id="8" name="Footer Placeholder 7"/>
          <p:cNvSpPr>
            <a:spLocks noGrp="1"/>
          </p:cNvSpPr>
          <p:nvPr>
            <p:ph type="ftr" sz="quarter" idx="11"/>
          </p:nvPr>
        </p:nvSpPr>
        <p:spPr/>
        <p:txBody>
          <a:bodyPr/>
          <a:lstStyle/>
          <a:p>
            <a:endParaRPr lang="en-US"/>
          </a:p>
        </p:txBody>
      </p:sp>
      <p:sp>
        <p:nvSpPr>
          <p:cNvPr id="10" name="Slide Number Placeholder 4"/>
          <p:cNvSpPr>
            <a:spLocks noGrp="1"/>
          </p:cNvSpPr>
          <p:nvPr>
            <p:ph type="sldNum" sz="quarter" idx="12"/>
          </p:nvPr>
        </p:nvSpPr>
        <p:spPr>
          <a:xfrm>
            <a:off x="7620000" y="6492875"/>
            <a:ext cx="1295400" cy="365125"/>
          </a:xfrm>
        </p:spPr>
        <p:txBody>
          <a:bodyPr/>
          <a:lstStyle/>
          <a:p>
            <a:fld id="{6176A158-48B8-4A8B-BAA0-8528EB6C1A99}" type="slidenum">
              <a:rPr lang="en-US" smtClean="0"/>
              <a:t>‹#›</a:t>
            </a:fld>
            <a:endParaRPr lang="en-US" dirty="0"/>
          </a:p>
        </p:txBody>
      </p:sp>
      <p:sp>
        <p:nvSpPr>
          <p:cNvPr id="11" name="Rectangle 10"/>
          <p:cNvSpPr/>
          <p:nvPr userDrawn="1"/>
        </p:nvSpPr>
        <p:spPr>
          <a:xfrm>
            <a:off x="7239000" y="6525212"/>
            <a:ext cx="1389356" cy="400110"/>
          </a:xfrm>
          <a:prstGeom prst="rect">
            <a:avLst/>
          </a:prstGeom>
        </p:spPr>
        <p:txBody>
          <a:bodyPr wrap="square">
            <a:spAutoFit/>
          </a:bodyPr>
          <a:lstStyle/>
          <a:p>
            <a:pPr algn="l">
              <a:lnSpc>
                <a:spcPts val="1200"/>
              </a:lnSpc>
            </a:pPr>
            <a:r>
              <a:rPr lang="en-US" sz="1200" dirty="0">
                <a:solidFill>
                  <a:schemeClr val="bg1"/>
                </a:solidFill>
              </a:rPr>
              <a:t>Assemble Team/</a:t>
            </a:r>
          </a:p>
          <a:p>
            <a:pPr algn="l">
              <a:lnSpc>
                <a:spcPts val="1200"/>
              </a:lnSpc>
            </a:pPr>
            <a:r>
              <a:rPr lang="en-US" sz="1200" dirty="0">
                <a:solidFill>
                  <a:schemeClr val="bg1"/>
                </a:solidFill>
              </a:rPr>
              <a:t>Engage Leadership</a:t>
            </a:r>
            <a:endParaRPr lang="en-US" sz="1200" dirty="0"/>
          </a:p>
        </p:txBody>
      </p:sp>
    </p:spTree>
    <p:extLst>
      <p:ext uri="{BB962C8B-B14F-4D97-AF65-F5344CB8AC3E}">
        <p14:creationId xmlns:p14="http://schemas.microsoft.com/office/powerpoint/2010/main" val="3790675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7620000" y="6528387"/>
            <a:ext cx="1295400" cy="365125"/>
          </a:xfrm>
        </p:spPr>
        <p:txBody>
          <a:bodyPr/>
          <a:lstStyle/>
          <a:p>
            <a:fld id="{6176A158-48B8-4A8B-BAA0-8528EB6C1A99}" type="slidenum">
              <a:rPr lang="en-US" smtClean="0"/>
              <a:t>‹#›</a:t>
            </a:fld>
            <a:endParaRPr lang="en-US" dirty="0"/>
          </a:p>
        </p:txBody>
      </p:sp>
      <p:sp>
        <p:nvSpPr>
          <p:cNvPr id="6" name="Rectangle 5"/>
          <p:cNvSpPr/>
          <p:nvPr userDrawn="1"/>
        </p:nvSpPr>
        <p:spPr>
          <a:xfrm>
            <a:off x="7086600" y="6521510"/>
            <a:ext cx="1389356" cy="400110"/>
          </a:xfrm>
          <a:prstGeom prst="rect">
            <a:avLst/>
          </a:prstGeom>
        </p:spPr>
        <p:txBody>
          <a:bodyPr wrap="square">
            <a:spAutoFit/>
          </a:bodyPr>
          <a:lstStyle/>
          <a:p>
            <a:pPr algn="r">
              <a:lnSpc>
                <a:spcPts val="1200"/>
              </a:lnSpc>
            </a:pPr>
            <a:r>
              <a:rPr lang="en-US" sz="1200" dirty="0">
                <a:solidFill>
                  <a:schemeClr val="bg1"/>
                </a:solidFill>
              </a:rPr>
              <a:t>Assemble Team/</a:t>
            </a:r>
          </a:p>
          <a:p>
            <a:pPr algn="l">
              <a:lnSpc>
                <a:spcPts val="1200"/>
              </a:lnSpc>
            </a:pPr>
            <a:r>
              <a:rPr lang="en-US" sz="1200" dirty="0">
                <a:solidFill>
                  <a:schemeClr val="bg1"/>
                </a:solidFill>
              </a:rPr>
              <a:t>Engage Leadership</a:t>
            </a:r>
            <a:endParaRPr lang="en-US" sz="1200" dirty="0"/>
          </a:p>
        </p:txBody>
      </p:sp>
      <p:sp>
        <p:nvSpPr>
          <p:cNvPr id="9" name="Date Placeholder 1"/>
          <p:cNvSpPr>
            <a:spLocks noGrp="1"/>
          </p:cNvSpPr>
          <p:nvPr>
            <p:ph type="dt" sz="half" idx="10"/>
          </p:nvPr>
        </p:nvSpPr>
        <p:spPr>
          <a:xfrm>
            <a:off x="457200" y="6356350"/>
            <a:ext cx="2895600" cy="365125"/>
          </a:xfrm>
        </p:spPr>
        <p:txBody>
          <a:bodyPr/>
          <a:lstStyle/>
          <a:p>
            <a:r>
              <a:rPr lang="en-US"/>
              <a:t>AHRQ Safety Program for Perinatal Care</a:t>
            </a:r>
            <a:endParaRPr lang="en-US" dirty="0"/>
          </a:p>
        </p:txBody>
      </p:sp>
    </p:spTree>
    <p:extLst>
      <p:ext uri="{BB962C8B-B14F-4D97-AF65-F5344CB8AC3E}">
        <p14:creationId xmlns:p14="http://schemas.microsoft.com/office/powerpoint/2010/main" val="3565405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667000" cy="365125"/>
          </a:xfrm>
        </p:spPr>
        <p:txBody>
          <a:bodyPr/>
          <a:lstStyle/>
          <a:p>
            <a:r>
              <a:rPr lang="en-US"/>
              <a:t>AHRQ Safety Program for Perinatal Care</a:t>
            </a:r>
          </a:p>
        </p:txBody>
      </p:sp>
      <p:sp>
        <p:nvSpPr>
          <p:cNvPr id="5" name="Slide Number Placeholder 4"/>
          <p:cNvSpPr>
            <a:spLocks noGrp="1"/>
          </p:cNvSpPr>
          <p:nvPr>
            <p:ph type="sldNum" sz="quarter" idx="12"/>
          </p:nvPr>
        </p:nvSpPr>
        <p:spPr>
          <a:xfrm>
            <a:off x="7620000" y="6492875"/>
            <a:ext cx="1295400" cy="365125"/>
          </a:xfrm>
        </p:spPr>
        <p:txBody>
          <a:bodyPr/>
          <a:lstStyle/>
          <a:p>
            <a:fld id="{6176A158-48B8-4A8B-BAA0-8528EB6C1A99}" type="slidenum">
              <a:rPr lang="en-US" smtClean="0"/>
              <a:t>‹#›</a:t>
            </a:fld>
            <a:endParaRPr lang="en-US" dirty="0"/>
          </a:p>
        </p:txBody>
      </p:sp>
      <p:sp>
        <p:nvSpPr>
          <p:cNvPr id="7" name="Rectangle 6"/>
          <p:cNvSpPr/>
          <p:nvPr userDrawn="1"/>
        </p:nvSpPr>
        <p:spPr>
          <a:xfrm>
            <a:off x="7239000" y="6525212"/>
            <a:ext cx="1389356" cy="400110"/>
          </a:xfrm>
          <a:prstGeom prst="rect">
            <a:avLst/>
          </a:prstGeom>
        </p:spPr>
        <p:txBody>
          <a:bodyPr wrap="square">
            <a:spAutoFit/>
          </a:bodyPr>
          <a:lstStyle/>
          <a:p>
            <a:pPr algn="l">
              <a:lnSpc>
                <a:spcPts val="1200"/>
              </a:lnSpc>
            </a:pPr>
            <a:r>
              <a:rPr lang="en-US" sz="1200" dirty="0">
                <a:solidFill>
                  <a:schemeClr val="bg1"/>
                </a:solidFill>
              </a:rPr>
              <a:t>Assemble Team/</a:t>
            </a:r>
          </a:p>
          <a:p>
            <a:pPr algn="l">
              <a:lnSpc>
                <a:spcPts val="1200"/>
              </a:lnSpc>
            </a:pPr>
            <a:r>
              <a:rPr lang="en-US" sz="1200" dirty="0">
                <a:solidFill>
                  <a:schemeClr val="bg1"/>
                </a:solidFill>
              </a:rPr>
              <a:t>Engage Leadership</a:t>
            </a:r>
            <a:endParaRPr lang="en-US" sz="1200" dirty="0"/>
          </a:p>
        </p:txBody>
      </p:sp>
    </p:spTree>
    <p:extLst>
      <p:ext uri="{BB962C8B-B14F-4D97-AF65-F5344CB8AC3E}">
        <p14:creationId xmlns:p14="http://schemas.microsoft.com/office/powerpoint/2010/main" val="3913110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7493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685800"/>
            <a:ext cx="51117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57200" y="6356350"/>
            <a:ext cx="2895600" cy="365125"/>
          </a:xfrm>
        </p:spPr>
        <p:txBody>
          <a:bodyPr/>
          <a:lstStyle/>
          <a:p>
            <a:endParaRPr lang="en-US" dirty="0"/>
          </a:p>
        </p:txBody>
      </p:sp>
      <p:sp>
        <p:nvSpPr>
          <p:cNvPr id="10" name="Slide Number Placeholder 4"/>
          <p:cNvSpPr>
            <a:spLocks noGrp="1"/>
          </p:cNvSpPr>
          <p:nvPr>
            <p:ph type="sldNum" sz="quarter" idx="12"/>
          </p:nvPr>
        </p:nvSpPr>
        <p:spPr>
          <a:xfrm>
            <a:off x="7620000" y="6492875"/>
            <a:ext cx="1295400" cy="365125"/>
          </a:xfrm>
        </p:spPr>
        <p:txBody>
          <a:bodyPr/>
          <a:lstStyle/>
          <a:p>
            <a:fld id="{6176A158-48B8-4A8B-BAA0-8528EB6C1A99}" type="slidenum">
              <a:rPr lang="en-US" smtClean="0"/>
              <a:t>‹#›</a:t>
            </a:fld>
            <a:endParaRPr lang="en-US" dirty="0"/>
          </a:p>
        </p:txBody>
      </p:sp>
      <p:sp>
        <p:nvSpPr>
          <p:cNvPr id="11" name="Rectangle 10"/>
          <p:cNvSpPr/>
          <p:nvPr userDrawn="1"/>
        </p:nvSpPr>
        <p:spPr>
          <a:xfrm>
            <a:off x="7239000" y="6525212"/>
            <a:ext cx="1389356" cy="400110"/>
          </a:xfrm>
          <a:prstGeom prst="rect">
            <a:avLst/>
          </a:prstGeom>
        </p:spPr>
        <p:txBody>
          <a:bodyPr wrap="square">
            <a:spAutoFit/>
          </a:bodyPr>
          <a:lstStyle/>
          <a:p>
            <a:pPr algn="l">
              <a:lnSpc>
                <a:spcPts val="1200"/>
              </a:lnSpc>
            </a:pPr>
            <a:r>
              <a:rPr lang="en-US" sz="1200" dirty="0">
                <a:solidFill>
                  <a:schemeClr val="bg1"/>
                </a:solidFill>
              </a:rPr>
              <a:t>Assemble Team/</a:t>
            </a:r>
          </a:p>
          <a:p>
            <a:pPr algn="l">
              <a:lnSpc>
                <a:spcPts val="1200"/>
              </a:lnSpc>
            </a:pPr>
            <a:r>
              <a:rPr lang="en-US" sz="1200" dirty="0">
                <a:solidFill>
                  <a:schemeClr val="bg1"/>
                </a:solidFill>
              </a:rPr>
              <a:t>Engage Leadership</a:t>
            </a:r>
            <a:endParaRPr lang="en-US" sz="1200" dirty="0"/>
          </a:p>
        </p:txBody>
      </p:sp>
    </p:spTree>
    <p:extLst>
      <p:ext uri="{BB962C8B-B14F-4D97-AF65-F5344CB8AC3E}">
        <p14:creationId xmlns:p14="http://schemas.microsoft.com/office/powerpoint/2010/main" val="3842959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85799"/>
            <a:ext cx="5486400" cy="4041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667000" cy="365125"/>
          </a:xfrm>
        </p:spPr>
        <p:txBody>
          <a:bodyPr/>
          <a:lstStyle/>
          <a:p>
            <a:r>
              <a:rPr lang="en-US"/>
              <a:t>AHRQ Safety Program for Perinatal Care</a:t>
            </a:r>
            <a:endParaRPr lang="en-US" dirty="0"/>
          </a:p>
        </p:txBody>
      </p:sp>
      <p:sp>
        <p:nvSpPr>
          <p:cNvPr id="8" name="Slide Number Placeholder 4"/>
          <p:cNvSpPr>
            <a:spLocks noGrp="1"/>
          </p:cNvSpPr>
          <p:nvPr>
            <p:ph type="sldNum" sz="quarter" idx="12"/>
          </p:nvPr>
        </p:nvSpPr>
        <p:spPr>
          <a:xfrm>
            <a:off x="7620000" y="6492875"/>
            <a:ext cx="1295400" cy="365125"/>
          </a:xfrm>
        </p:spPr>
        <p:txBody>
          <a:bodyPr/>
          <a:lstStyle/>
          <a:p>
            <a:fld id="{6176A158-48B8-4A8B-BAA0-8528EB6C1A99}" type="slidenum">
              <a:rPr lang="en-US" smtClean="0"/>
              <a:t>‹#›</a:t>
            </a:fld>
            <a:endParaRPr lang="en-US" dirty="0"/>
          </a:p>
        </p:txBody>
      </p:sp>
      <p:sp>
        <p:nvSpPr>
          <p:cNvPr id="9" name="Rectangle 8"/>
          <p:cNvSpPr/>
          <p:nvPr userDrawn="1"/>
        </p:nvSpPr>
        <p:spPr>
          <a:xfrm>
            <a:off x="7239000" y="6525212"/>
            <a:ext cx="1389356" cy="400110"/>
          </a:xfrm>
          <a:prstGeom prst="rect">
            <a:avLst/>
          </a:prstGeom>
        </p:spPr>
        <p:txBody>
          <a:bodyPr wrap="square">
            <a:spAutoFit/>
          </a:bodyPr>
          <a:lstStyle/>
          <a:p>
            <a:pPr algn="l">
              <a:lnSpc>
                <a:spcPts val="1200"/>
              </a:lnSpc>
            </a:pPr>
            <a:r>
              <a:rPr lang="en-US" sz="1200" dirty="0">
                <a:solidFill>
                  <a:schemeClr val="bg1"/>
                </a:solidFill>
              </a:rPr>
              <a:t>Assemble Team/</a:t>
            </a:r>
          </a:p>
          <a:p>
            <a:pPr algn="l">
              <a:lnSpc>
                <a:spcPts val="1200"/>
              </a:lnSpc>
            </a:pPr>
            <a:r>
              <a:rPr lang="en-US" sz="1200" dirty="0">
                <a:solidFill>
                  <a:schemeClr val="bg1"/>
                </a:solidFill>
              </a:rPr>
              <a:t>Engage Leadership</a:t>
            </a:r>
            <a:endParaRPr lang="en-US" sz="1200" dirty="0"/>
          </a:p>
        </p:txBody>
      </p:sp>
    </p:spTree>
    <p:extLst>
      <p:ext uri="{BB962C8B-B14F-4D97-AF65-F5344CB8AC3E}">
        <p14:creationId xmlns:p14="http://schemas.microsoft.com/office/powerpoint/2010/main" val="284124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743200" cy="365125"/>
          </a:xfrm>
        </p:spPr>
        <p:txBody>
          <a:bodyPr/>
          <a:lstStyle/>
          <a:p>
            <a:r>
              <a:rPr lang="en-US"/>
              <a:t>AHRQ Safety Program for Perinatal Care</a:t>
            </a:r>
            <a:endParaRPr lang="en-US" dirty="0"/>
          </a:p>
        </p:txBody>
      </p:sp>
      <p:sp>
        <p:nvSpPr>
          <p:cNvPr id="7" name="Slide Number Placeholder 4"/>
          <p:cNvSpPr>
            <a:spLocks noGrp="1"/>
          </p:cNvSpPr>
          <p:nvPr>
            <p:ph type="sldNum" sz="quarter" idx="12"/>
          </p:nvPr>
        </p:nvSpPr>
        <p:spPr>
          <a:xfrm>
            <a:off x="7620000" y="6492875"/>
            <a:ext cx="1295400" cy="365125"/>
          </a:xfrm>
        </p:spPr>
        <p:txBody>
          <a:bodyPr/>
          <a:lstStyle/>
          <a:p>
            <a:fld id="{6176A158-48B8-4A8B-BAA0-8528EB6C1A99}" type="slidenum">
              <a:rPr lang="en-US" smtClean="0"/>
              <a:t>‹#›</a:t>
            </a:fld>
            <a:endParaRPr lang="en-US" dirty="0"/>
          </a:p>
        </p:txBody>
      </p:sp>
      <p:sp>
        <p:nvSpPr>
          <p:cNvPr id="8" name="Rectangle 7"/>
          <p:cNvSpPr/>
          <p:nvPr userDrawn="1"/>
        </p:nvSpPr>
        <p:spPr>
          <a:xfrm>
            <a:off x="7239000" y="6525212"/>
            <a:ext cx="1389356" cy="400110"/>
          </a:xfrm>
          <a:prstGeom prst="rect">
            <a:avLst/>
          </a:prstGeom>
        </p:spPr>
        <p:txBody>
          <a:bodyPr wrap="square">
            <a:spAutoFit/>
          </a:bodyPr>
          <a:lstStyle/>
          <a:p>
            <a:pPr algn="l">
              <a:lnSpc>
                <a:spcPts val="1200"/>
              </a:lnSpc>
            </a:pPr>
            <a:r>
              <a:rPr lang="en-US" sz="1200" dirty="0">
                <a:solidFill>
                  <a:schemeClr val="bg1"/>
                </a:solidFill>
              </a:rPr>
              <a:t>Assemble Team/</a:t>
            </a:r>
          </a:p>
          <a:p>
            <a:pPr algn="l">
              <a:lnSpc>
                <a:spcPts val="1200"/>
              </a:lnSpc>
            </a:pPr>
            <a:r>
              <a:rPr lang="en-US" sz="1200" dirty="0">
                <a:solidFill>
                  <a:schemeClr val="bg1"/>
                </a:solidFill>
              </a:rPr>
              <a:t>Engage Leadership</a:t>
            </a:r>
            <a:endParaRPr lang="en-US" sz="1200" dirty="0"/>
          </a:p>
        </p:txBody>
      </p:sp>
    </p:spTree>
    <p:extLst>
      <p:ext uri="{BB962C8B-B14F-4D97-AF65-F5344CB8AC3E}">
        <p14:creationId xmlns:p14="http://schemas.microsoft.com/office/powerpoint/2010/main" val="3068931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lvl1pPr>
              <a:defRPr>
                <a:solidFill>
                  <a:schemeClr val="tx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667000" cy="365125"/>
          </a:xfrm>
        </p:spPr>
        <p:txBody>
          <a:bodyPr/>
          <a:lstStyle/>
          <a:p>
            <a:r>
              <a:rPr lang="en-US"/>
              <a:t>AHRQ Safety Program for Perinatal Care</a:t>
            </a:r>
            <a:endParaRPr lang="en-US" dirty="0"/>
          </a:p>
        </p:txBody>
      </p:sp>
      <p:sp>
        <p:nvSpPr>
          <p:cNvPr id="7" name="Slide Number Placeholder 4"/>
          <p:cNvSpPr>
            <a:spLocks noGrp="1"/>
          </p:cNvSpPr>
          <p:nvPr>
            <p:ph type="sldNum" sz="quarter" idx="12"/>
          </p:nvPr>
        </p:nvSpPr>
        <p:spPr>
          <a:xfrm>
            <a:off x="7620000" y="6492875"/>
            <a:ext cx="1295400" cy="365125"/>
          </a:xfrm>
        </p:spPr>
        <p:txBody>
          <a:bodyPr/>
          <a:lstStyle/>
          <a:p>
            <a:fld id="{6176A158-48B8-4A8B-BAA0-8528EB6C1A99}" type="slidenum">
              <a:rPr lang="en-US" smtClean="0"/>
              <a:t>‹#›</a:t>
            </a:fld>
            <a:endParaRPr lang="en-US" dirty="0"/>
          </a:p>
        </p:txBody>
      </p:sp>
      <p:sp>
        <p:nvSpPr>
          <p:cNvPr id="8" name="Rectangle 7"/>
          <p:cNvSpPr/>
          <p:nvPr userDrawn="1"/>
        </p:nvSpPr>
        <p:spPr>
          <a:xfrm>
            <a:off x="7239000" y="6525212"/>
            <a:ext cx="1389356" cy="400110"/>
          </a:xfrm>
          <a:prstGeom prst="rect">
            <a:avLst/>
          </a:prstGeom>
        </p:spPr>
        <p:txBody>
          <a:bodyPr wrap="square">
            <a:spAutoFit/>
          </a:bodyPr>
          <a:lstStyle/>
          <a:p>
            <a:pPr algn="l">
              <a:lnSpc>
                <a:spcPts val="1200"/>
              </a:lnSpc>
            </a:pPr>
            <a:r>
              <a:rPr lang="en-US" sz="1200" dirty="0">
                <a:solidFill>
                  <a:schemeClr val="bg1"/>
                </a:solidFill>
              </a:rPr>
              <a:t>Assemble Team/</a:t>
            </a:r>
          </a:p>
          <a:p>
            <a:pPr algn="l">
              <a:lnSpc>
                <a:spcPts val="1200"/>
              </a:lnSpc>
            </a:pPr>
            <a:r>
              <a:rPr lang="en-US" sz="1200" dirty="0">
                <a:solidFill>
                  <a:schemeClr val="bg1"/>
                </a:solidFill>
              </a:rPr>
              <a:t>Engage Leadership</a:t>
            </a:r>
            <a:endParaRPr lang="en-US" sz="1200" dirty="0"/>
          </a:p>
        </p:txBody>
      </p:sp>
    </p:spTree>
    <p:extLst>
      <p:ext uri="{BB962C8B-B14F-4D97-AF65-F5344CB8AC3E}">
        <p14:creationId xmlns:p14="http://schemas.microsoft.com/office/powerpoint/2010/main" val="401814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a:fld id="{E507B00A-00F3-40B4-9FBC-773D3E654F20}" type="slidenum">
              <a:rPr lang="en-US" smtClean="0"/>
              <a:pPr algn="l"/>
              <a:t>‹#›</a:t>
            </a:fld>
            <a:endParaRPr lang="en-US" dirty="0"/>
          </a:p>
        </p:txBody>
      </p:sp>
    </p:spTree>
    <p:extLst>
      <p:ext uri="{BB962C8B-B14F-4D97-AF65-F5344CB8AC3E}">
        <p14:creationId xmlns:p14="http://schemas.microsoft.com/office/powerpoint/2010/main" val="4019868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AHRQ Safety Program for Perinatal Care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a:fld id="{E507B00A-00F3-40B4-9FBC-773D3E654F20}" type="slidenum">
              <a:rPr lang="en-US" smtClean="0"/>
              <a:pPr algn="l"/>
              <a:t>‹#›</a:t>
            </a:fld>
            <a:endParaRPr lang="en-US" dirty="0"/>
          </a:p>
        </p:txBody>
      </p:sp>
    </p:spTree>
    <p:extLst>
      <p:ext uri="{BB962C8B-B14F-4D97-AF65-F5344CB8AC3E}">
        <p14:creationId xmlns:p14="http://schemas.microsoft.com/office/powerpoint/2010/main" val="133129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AHRQ Safety Program for Perinatal Care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l"/>
            <a:fld id="{E507B00A-00F3-40B4-9FBC-773D3E654F20}" type="slidenum">
              <a:rPr lang="en-US" smtClean="0"/>
              <a:pPr algn="l"/>
              <a:t>‹#›</a:t>
            </a:fld>
            <a:endParaRPr lang="en-US" dirty="0"/>
          </a:p>
        </p:txBody>
      </p:sp>
    </p:spTree>
    <p:extLst>
      <p:ext uri="{BB962C8B-B14F-4D97-AF65-F5344CB8AC3E}">
        <p14:creationId xmlns:p14="http://schemas.microsoft.com/office/powerpoint/2010/main" val="4177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5791200"/>
            <a:ext cx="2667000" cy="365125"/>
          </a:xfrm>
        </p:spPr>
        <p:txBody>
          <a:bodyPr/>
          <a:lstStyle/>
          <a:p>
            <a:r>
              <a:rPr lang="en-US"/>
              <a:t>AHRQ Safety Program for Perinatal Care</a:t>
            </a:r>
          </a:p>
        </p:txBody>
      </p:sp>
      <p:sp>
        <p:nvSpPr>
          <p:cNvPr id="5" name="Slide Number Placeholder 4"/>
          <p:cNvSpPr>
            <a:spLocks noGrp="1"/>
          </p:cNvSpPr>
          <p:nvPr>
            <p:ph type="sldNum" sz="quarter" idx="12"/>
          </p:nvPr>
        </p:nvSpPr>
        <p:spPr/>
        <p:txBody>
          <a:bodyPr/>
          <a:lstStyle/>
          <a:p>
            <a:pPr algn="l"/>
            <a:fld id="{E507B00A-00F3-40B4-9FBC-773D3E654F20}" type="slidenum">
              <a:rPr lang="en-US" smtClean="0"/>
              <a:pPr algn="l"/>
              <a:t>‹#›</a:t>
            </a:fld>
            <a:endParaRPr lang="en-US" dirty="0"/>
          </a:p>
        </p:txBody>
      </p:sp>
    </p:spTree>
    <p:extLst>
      <p:ext uri="{BB962C8B-B14F-4D97-AF65-F5344CB8AC3E}">
        <p14:creationId xmlns:p14="http://schemas.microsoft.com/office/powerpoint/2010/main" val="1020034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AHRQ Safety Program for Perinatal Care</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lgn="l"/>
            <a:fld id="{E507B00A-00F3-40B4-9FBC-773D3E654F20}" type="slidenum">
              <a:rPr lang="en-US" smtClean="0"/>
              <a:pPr algn="l"/>
              <a:t>‹#›</a:t>
            </a:fld>
            <a:endParaRPr lang="en-US" dirty="0"/>
          </a:p>
        </p:txBody>
      </p:sp>
    </p:spTree>
    <p:extLst>
      <p:ext uri="{BB962C8B-B14F-4D97-AF65-F5344CB8AC3E}">
        <p14:creationId xmlns:p14="http://schemas.microsoft.com/office/powerpoint/2010/main" val="774744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944217"/>
            <a:ext cx="8229600" cy="609600"/>
          </a:xfrm>
        </p:spPr>
        <p:txBody>
          <a:bodyPr>
            <a:normAutofit/>
          </a:bodyPr>
          <a:lstStyle>
            <a:lvl1pPr>
              <a:defRPr sz="2600" b="0">
                <a:solidFill>
                  <a:srgbClr val="0098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pPr algn="l"/>
            <a:fld id="{E507B00A-00F3-40B4-9FBC-773D3E654F20}" type="slidenum">
              <a:rPr lang="en-US" smtClean="0"/>
              <a:pPr algn="l"/>
              <a:t>‹#›</a:t>
            </a:fld>
            <a:endParaRPr lang="en-US" dirty="0"/>
          </a:p>
        </p:txBody>
      </p:sp>
      <p:sp>
        <p:nvSpPr>
          <p:cNvPr id="6" name="Title 1"/>
          <p:cNvSpPr txBox="1">
            <a:spLocks/>
          </p:cNvSpPr>
          <p:nvPr userDrawn="1"/>
        </p:nvSpPr>
        <p:spPr>
          <a:xfrm>
            <a:off x="685800" y="213042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AHRQ Safety Program for Perinatal Care</a:t>
            </a:r>
          </a:p>
        </p:txBody>
      </p:sp>
      <p:sp>
        <p:nvSpPr>
          <p:cNvPr id="7" name="Slide Number Placeholder 4"/>
          <p:cNvSpPr>
            <a:spLocks noGrp="1"/>
          </p:cNvSpPr>
          <p:nvPr>
            <p:ph type="sldNum" sz="quarter" idx="12"/>
          </p:nvPr>
        </p:nvSpPr>
        <p:spPr>
          <a:xfrm>
            <a:off x="7620000" y="6492875"/>
            <a:ext cx="1295400" cy="365125"/>
          </a:xfrm>
        </p:spPr>
        <p:txBody>
          <a:bodyPr/>
          <a:lstStyle/>
          <a:p>
            <a:fld id="{6176A158-48B8-4A8B-BAA0-8528EB6C1A99}" type="slidenum">
              <a:rPr lang="en-US" smtClean="0"/>
              <a:t>‹#›</a:t>
            </a:fld>
            <a:endParaRPr lang="en-US" dirty="0"/>
          </a:p>
        </p:txBody>
      </p:sp>
      <p:sp>
        <p:nvSpPr>
          <p:cNvPr id="8" name="Rectangle 7"/>
          <p:cNvSpPr/>
          <p:nvPr userDrawn="1"/>
        </p:nvSpPr>
        <p:spPr>
          <a:xfrm>
            <a:off x="7239000" y="6525212"/>
            <a:ext cx="1389356" cy="400110"/>
          </a:xfrm>
          <a:prstGeom prst="rect">
            <a:avLst/>
          </a:prstGeom>
        </p:spPr>
        <p:txBody>
          <a:bodyPr wrap="square">
            <a:spAutoFit/>
          </a:bodyPr>
          <a:lstStyle/>
          <a:p>
            <a:pPr algn="l">
              <a:lnSpc>
                <a:spcPts val="1200"/>
              </a:lnSpc>
            </a:pPr>
            <a:r>
              <a:rPr lang="en-US" sz="1200" dirty="0">
                <a:solidFill>
                  <a:schemeClr val="bg1"/>
                </a:solidFill>
              </a:rPr>
              <a:t>Assemble Team/</a:t>
            </a:r>
          </a:p>
          <a:p>
            <a:pPr algn="l">
              <a:lnSpc>
                <a:spcPts val="1200"/>
              </a:lnSpc>
            </a:pPr>
            <a:r>
              <a:rPr lang="en-US" sz="1200" dirty="0">
                <a:solidFill>
                  <a:schemeClr val="bg1"/>
                </a:solidFill>
              </a:rPr>
              <a:t>Engage Leadership</a:t>
            </a:r>
            <a:endParaRPr lang="en-US" sz="1200" dirty="0"/>
          </a:p>
        </p:txBody>
      </p:sp>
    </p:spTree>
    <p:extLst>
      <p:ext uri="{BB962C8B-B14F-4D97-AF65-F5344CB8AC3E}">
        <p14:creationId xmlns:p14="http://schemas.microsoft.com/office/powerpoint/2010/main" val="1993167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6356350"/>
            <a:ext cx="2895600" cy="365125"/>
          </a:xfrm>
        </p:spPr>
        <p:txBody>
          <a:bodyPr/>
          <a:lstStyle/>
          <a:p>
            <a:endParaRPr lang="en-US"/>
          </a:p>
        </p:txBody>
      </p:sp>
      <p:sp>
        <p:nvSpPr>
          <p:cNvPr id="7" name="Slide Number Placeholder 4"/>
          <p:cNvSpPr>
            <a:spLocks noGrp="1"/>
          </p:cNvSpPr>
          <p:nvPr>
            <p:ph type="sldNum" sz="quarter" idx="12"/>
          </p:nvPr>
        </p:nvSpPr>
        <p:spPr>
          <a:xfrm>
            <a:off x="7620000" y="6492875"/>
            <a:ext cx="1295400" cy="365125"/>
          </a:xfrm>
        </p:spPr>
        <p:txBody>
          <a:bodyPr/>
          <a:lstStyle/>
          <a:p>
            <a:fld id="{6176A158-48B8-4A8B-BAA0-8528EB6C1A99}" type="slidenum">
              <a:rPr lang="en-US" smtClean="0"/>
              <a:t>‹#›</a:t>
            </a:fld>
            <a:endParaRPr lang="en-US" dirty="0"/>
          </a:p>
        </p:txBody>
      </p:sp>
      <p:sp>
        <p:nvSpPr>
          <p:cNvPr id="9" name="Rectangle 8"/>
          <p:cNvSpPr/>
          <p:nvPr userDrawn="1"/>
        </p:nvSpPr>
        <p:spPr>
          <a:xfrm>
            <a:off x="7086600" y="6521510"/>
            <a:ext cx="1389356" cy="400110"/>
          </a:xfrm>
          <a:prstGeom prst="rect">
            <a:avLst/>
          </a:prstGeom>
        </p:spPr>
        <p:txBody>
          <a:bodyPr wrap="square">
            <a:spAutoFit/>
          </a:bodyPr>
          <a:lstStyle/>
          <a:p>
            <a:pPr algn="r">
              <a:lnSpc>
                <a:spcPts val="1200"/>
              </a:lnSpc>
            </a:pPr>
            <a:r>
              <a:rPr lang="en-US" sz="1200" dirty="0">
                <a:solidFill>
                  <a:schemeClr val="bg1"/>
                </a:solidFill>
              </a:rPr>
              <a:t>Assemble Team/</a:t>
            </a:r>
          </a:p>
          <a:p>
            <a:pPr algn="l">
              <a:lnSpc>
                <a:spcPts val="1200"/>
              </a:lnSpc>
            </a:pPr>
            <a:r>
              <a:rPr lang="en-US" sz="1200" dirty="0">
                <a:solidFill>
                  <a:schemeClr val="bg1"/>
                </a:solidFill>
              </a:rPr>
              <a:t>Engage Leadership</a:t>
            </a:r>
            <a:endParaRPr lang="en-US" sz="1200" dirty="0"/>
          </a:p>
        </p:txBody>
      </p:sp>
    </p:spTree>
    <p:extLst>
      <p:ext uri="{BB962C8B-B14F-4D97-AF65-F5344CB8AC3E}">
        <p14:creationId xmlns:p14="http://schemas.microsoft.com/office/powerpoint/2010/main" val="677182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2.jp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38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990601"/>
            <a:ext cx="8229600" cy="4724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57912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AHRQ Safety Program for Perinatal Care</a:t>
            </a:r>
          </a:p>
        </p:txBody>
      </p:sp>
      <p:sp>
        <p:nvSpPr>
          <p:cNvPr id="5" name="Footer Placeholder 4"/>
          <p:cNvSpPr>
            <a:spLocks noGrp="1"/>
          </p:cNvSpPr>
          <p:nvPr>
            <p:ph type="ftr" sz="quarter" idx="3"/>
          </p:nvPr>
        </p:nvSpPr>
        <p:spPr>
          <a:xfrm>
            <a:off x="3124200" y="57912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algn="l"/>
            <a:fld id="{E507B00A-00F3-40B4-9FBC-773D3E654F20}" type="slidenum">
              <a:rPr lang="en-US" smtClean="0"/>
              <a:pPr algn="l"/>
              <a:t>‹#›</a:t>
            </a:fld>
            <a:endParaRPr lang="en-US" dirty="0"/>
          </a:p>
        </p:txBody>
      </p:sp>
      <p:sp>
        <p:nvSpPr>
          <p:cNvPr id="7" name="Title 1"/>
          <p:cNvSpPr txBox="1">
            <a:spLocks/>
          </p:cNvSpPr>
          <p:nvPr userDrawn="1"/>
        </p:nvSpPr>
        <p:spPr>
          <a:xfrm>
            <a:off x="609600" y="427038"/>
            <a:ext cx="8229600" cy="1143000"/>
          </a:xfrm>
          <a:prstGeom prst="rect">
            <a:avLst/>
          </a:prstGeom>
        </p:spPr>
        <p:txBody>
          <a:bodyPr/>
          <a:lstStyle>
            <a:lvl1pPr>
              <a:defRPr>
                <a:solidFill>
                  <a:schemeClr val="bg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86872202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7" r:id="rId5"/>
    <p:sldLayoutId id="2147483688" r:id="rId6"/>
    <p:sldLayoutId id="2147483694" r:id="rId7"/>
  </p:sldLayoutIdLst>
  <p:hf hd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685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762000"/>
            <a:ext cx="8229600" cy="5364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AHRQ Safety Program for Perinatal Care</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a:t>
            </a:fld>
            <a:endParaRPr lang="en-US" dirty="0"/>
          </a:p>
        </p:txBody>
      </p:sp>
    </p:spTree>
    <p:extLst>
      <p:ext uri="{BB962C8B-B14F-4D97-AF65-F5344CB8AC3E}">
        <p14:creationId xmlns:p14="http://schemas.microsoft.com/office/powerpoint/2010/main" val="14866121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videos/02c_build_cusp_team/index.html"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hyperlink" Target="http://www.ahrq.gov/professionals/education/curriculum-tools/cusptoolkit/videos/02c_build_cusp_team/index.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videos/02e_phys_engagement/index.html" TargetMode="External"/><Relationship Id="rId2" Type="http://schemas.openxmlformats.org/officeDocument/2006/relationships/hyperlink" Target="http://www.ahrq.gov/professionals/education/curriculumtools/cusptoolkit/videos/02c_build_cusp_team/index.html" TargetMode="Externa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videos/02c_build_cusp_team/index.html" TargetMode="External"/><Relationship Id="rId2" Type="http://schemas.openxmlformats.org/officeDocument/2006/relationships/hyperlink" Target="http://www.ahrq.gov/professionals/education/curriculum-tools/cusptoolkit/videos/02d_psych_safety/index.html" TargetMode="Externa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hyperlink" Target="http://www.ahrq.gov/professionals/education/curriculum-tools/teamstepps/index.html" TargetMode="Externa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76200" y="152400"/>
            <a:ext cx="8915400" cy="609600"/>
          </a:xfrm>
          <a:prstGeom prst="rect">
            <a:avLst/>
          </a:prstGeom>
          <a:ln>
            <a:no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2400"/>
              </a:spcBef>
            </a:pPr>
            <a:r>
              <a:rPr lang="en-US">
                <a:solidFill>
                  <a:schemeClr val="bg1"/>
                </a:solidFill>
              </a:rPr>
              <a:t>AHRQ Safety Program for Perinatal Care</a:t>
            </a:r>
            <a:endParaRPr lang="en-US" dirty="0">
              <a:solidFill>
                <a:schemeClr val="bg1"/>
              </a:solidFill>
            </a:endParaRPr>
          </a:p>
        </p:txBody>
      </p:sp>
      <p:sp>
        <p:nvSpPr>
          <p:cNvPr id="2" name="Title 1"/>
          <p:cNvSpPr>
            <a:spLocks noGrp="1"/>
          </p:cNvSpPr>
          <p:nvPr>
            <p:ph type="ctrTitle"/>
          </p:nvPr>
        </p:nvSpPr>
        <p:spPr>
          <a:xfrm>
            <a:off x="533400" y="2130425"/>
            <a:ext cx="8077200" cy="1470025"/>
          </a:xfrm>
        </p:spPr>
        <p:txBody>
          <a:bodyPr>
            <a:normAutofit fontScale="90000"/>
          </a:bodyPr>
          <a:lstStyle/>
          <a:p>
            <a:r>
              <a:rPr lang="en-US" sz="3600" b="1" dirty="0">
                <a:solidFill>
                  <a:srgbClr val="0098AA"/>
                </a:solidFill>
              </a:rPr>
              <a:t>Assemble the Team </a:t>
            </a:r>
            <a:br>
              <a:rPr lang="en-US" sz="3600" b="1" dirty="0">
                <a:solidFill>
                  <a:srgbClr val="0098AA"/>
                </a:solidFill>
              </a:rPr>
            </a:br>
            <a:r>
              <a:rPr lang="en-US" sz="3600" b="1" dirty="0">
                <a:solidFill>
                  <a:srgbClr val="0098AA"/>
                </a:solidFill>
              </a:rPr>
              <a:t>and Engage </a:t>
            </a:r>
            <a:r>
              <a:rPr lang="en-US" sz="3600" b="1" dirty="0" smtClean="0">
                <a:solidFill>
                  <a:srgbClr val="0098AA"/>
                </a:solidFill>
              </a:rPr>
              <a:t>Leadership for Perinatal Safety</a:t>
            </a:r>
            <a:endParaRPr lang="en-US" sz="3600" b="1" dirty="0">
              <a:solidFill>
                <a:srgbClr val="0098AA"/>
              </a:solidFill>
            </a:endParaRPr>
          </a:p>
        </p:txBody>
      </p:sp>
      <p:sp>
        <p:nvSpPr>
          <p:cNvPr id="6" name="TextBox 5"/>
          <p:cNvSpPr txBox="1"/>
          <p:nvPr/>
        </p:nvSpPr>
        <p:spPr>
          <a:xfrm>
            <a:off x="6629400" y="6396335"/>
            <a:ext cx="2438400" cy="461665"/>
          </a:xfrm>
          <a:prstGeom prst="rect">
            <a:avLst/>
          </a:prstGeom>
          <a:noFill/>
        </p:spPr>
        <p:txBody>
          <a:bodyPr wrap="square" rtlCol="0">
            <a:spAutoFit/>
          </a:bodyPr>
          <a:lstStyle/>
          <a:p>
            <a:pPr algn="r"/>
            <a:r>
              <a:rPr lang="en-US" sz="1200" dirty="0">
                <a:solidFill>
                  <a:schemeClr val="bg1"/>
                </a:solidFill>
              </a:rPr>
              <a:t>AHRQ Publication No. 17-0003-2-EF</a:t>
            </a:r>
          </a:p>
          <a:p>
            <a:pPr algn="r"/>
            <a:r>
              <a:rPr lang="en-US" sz="1200" dirty="0" smtClean="0">
                <a:solidFill>
                  <a:schemeClr val="bg1"/>
                </a:solidFill>
              </a:rPr>
              <a:t>May 2017</a:t>
            </a:r>
            <a:endParaRPr lang="en-US" sz="1200" dirty="0">
              <a:solidFill>
                <a:schemeClr val="bg1"/>
              </a:solidFill>
            </a:endParaRPr>
          </a:p>
        </p:txBody>
      </p:sp>
    </p:spTree>
    <p:extLst>
      <p:ext uri="{BB962C8B-B14F-4D97-AF65-F5344CB8AC3E}">
        <p14:creationId xmlns:p14="http://schemas.microsoft.com/office/powerpoint/2010/main" val="164474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dirty="0"/>
              <a:t>Team Member Characteristics</a:t>
            </a:r>
          </a:p>
        </p:txBody>
      </p:sp>
      <p:pic>
        <p:nvPicPr>
          <p:cNvPr id="3" name="Picture 2" descr="Venn Diagram depicting the similarities and differences between CUSP and TeamSTEPPS.&#10;&#10;CUSP team member characteristics include maintaining a positive outlook, emphasizing dedication to project aims, focusing on the “big picture,” and practicing attention to detail.  &#10;&#10;Both CUSP and TeamSTEPPS team members understand their roles and responsibilities.&#10;&#10;TeamSTEPPS team member characteristics include quality information and feedback, skillful conflict management and stress reduction for the whole team through better performance."/>
          <p:cNvPicPr>
            <a:picLocks noChangeAspect="1"/>
          </p:cNvPicPr>
          <p:nvPr/>
        </p:nvPicPr>
        <p:blipFill>
          <a:blip r:embed="rId3"/>
          <a:stretch>
            <a:fillRect/>
          </a:stretch>
        </p:blipFill>
        <p:spPr>
          <a:xfrm>
            <a:off x="883600" y="1093792"/>
            <a:ext cx="7376799" cy="5078408"/>
          </a:xfrm>
          <a:prstGeom prst="rect">
            <a:avLst/>
          </a:prstGeom>
        </p:spPr>
      </p:pic>
      <p:sp>
        <p:nvSpPr>
          <p:cNvPr id="1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10</a:t>
            </a:fld>
            <a:endParaRPr lang="en-US"/>
          </a:p>
        </p:txBody>
      </p:sp>
      <p:sp>
        <p:nvSpPr>
          <p:cNvPr id="4" name="Date Placeholder 3"/>
          <p:cNvSpPr>
            <a:spLocks noGrp="1"/>
          </p:cNvSpPr>
          <p:nvPr>
            <p:ph type="dt" sz="half" idx="10"/>
          </p:nvPr>
        </p:nvSpPr>
        <p:spPr/>
        <p:txBody>
          <a:bodyPr/>
          <a:lstStyle/>
          <a:p>
            <a:r>
              <a:rPr lang="en-US"/>
              <a:t>AHRQ Safety Program for Perinatal Care</a:t>
            </a:r>
            <a:endParaRPr lang="en-US" dirty="0"/>
          </a:p>
        </p:txBody>
      </p:sp>
    </p:spTree>
    <p:extLst>
      <p:ext uri="{BB962C8B-B14F-4D97-AF65-F5344CB8AC3E}">
        <p14:creationId xmlns:p14="http://schemas.microsoft.com/office/powerpoint/2010/main" val="965859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dirty="0"/>
              <a:t>Team Member Characteristics</a:t>
            </a:r>
          </a:p>
        </p:txBody>
      </p:sp>
      <p:pic>
        <p:nvPicPr>
          <p:cNvPr id="3" name="Picture 2" descr="Venn Diagram depicting the similarities and differences between CUSP and TeamSTEPPS.&#10;&#10;CUSP team member characteristics include maintaining a positive outlook, emphasizing dedication to project aims, focusing on the “big picture”, and practicing attention to detail.&#10;&#10;Both CUSP and TeamSTEPPS team members understand their roles and responsibilities.&#10;&#10;TeamSTEPPS team member characteristics include quality information and feedback, skillful conflict management and stress reduction for the whole team through better performance."/>
          <p:cNvPicPr>
            <a:picLocks noChangeAspect="1"/>
          </p:cNvPicPr>
          <p:nvPr/>
        </p:nvPicPr>
        <p:blipFill>
          <a:blip r:embed="rId3"/>
          <a:stretch>
            <a:fillRect/>
          </a:stretch>
        </p:blipFill>
        <p:spPr>
          <a:xfrm>
            <a:off x="883600" y="1093792"/>
            <a:ext cx="7376799" cy="5078408"/>
          </a:xfrm>
          <a:prstGeom prst="rect">
            <a:avLst/>
          </a:prstGeom>
        </p:spPr>
      </p:pic>
      <p:sp>
        <p:nvSpPr>
          <p:cNvPr id="1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11</a:t>
            </a:fld>
            <a:endParaRPr lang="en-US"/>
          </a:p>
        </p:txBody>
      </p:sp>
      <p:sp>
        <p:nvSpPr>
          <p:cNvPr id="4" name="Date Placeholder 3"/>
          <p:cNvSpPr>
            <a:spLocks noGrp="1"/>
          </p:cNvSpPr>
          <p:nvPr>
            <p:ph type="dt" sz="half" idx="10"/>
          </p:nvPr>
        </p:nvSpPr>
        <p:spPr/>
        <p:txBody>
          <a:bodyPr/>
          <a:lstStyle/>
          <a:p>
            <a:r>
              <a:rPr lang="en-US"/>
              <a:t>AHRQ Safety Program for Perinatal Care</a:t>
            </a:r>
            <a:endParaRPr lang="en-US" dirty="0"/>
          </a:p>
        </p:txBody>
      </p:sp>
    </p:spTree>
    <p:extLst>
      <p:ext uri="{BB962C8B-B14F-4D97-AF65-F5344CB8AC3E}">
        <p14:creationId xmlns:p14="http://schemas.microsoft.com/office/powerpoint/2010/main" val="740294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dirty="0"/>
              <a:t>Team Member Characteristics</a:t>
            </a:r>
          </a:p>
        </p:txBody>
      </p:sp>
      <p:pic>
        <p:nvPicPr>
          <p:cNvPr id="3" name="Picture 2" descr="Venn Diagram depicting the similarities and differences between CUSP and TeamSTEPPS.&#10;&#10;CUSP team member characteristics include maintaining a positive outlook, emphasizing dedication to project aims, focusing on the “big picture,” and practicing attention to detail.  &#10;&#10;Both CUSP and TeamSTEPPS team members understand their roles and responsibilities.&#10;&#10;TeamSTEPPS team member characteristics include quality information and feedback, skillful conflict management and stress reduction for the whole team through better performance."/>
          <p:cNvPicPr>
            <a:picLocks noChangeAspect="1"/>
          </p:cNvPicPr>
          <p:nvPr/>
        </p:nvPicPr>
        <p:blipFill>
          <a:blip r:embed="rId3"/>
          <a:stretch>
            <a:fillRect/>
          </a:stretch>
        </p:blipFill>
        <p:spPr>
          <a:xfrm>
            <a:off x="883600" y="1093792"/>
            <a:ext cx="7376799" cy="5078408"/>
          </a:xfrm>
          <a:prstGeom prst="rect">
            <a:avLst/>
          </a:prstGeom>
        </p:spPr>
      </p:pic>
      <p:sp>
        <p:nvSpPr>
          <p:cNvPr id="1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12</a:t>
            </a:fld>
            <a:endParaRPr lang="en-US"/>
          </a:p>
        </p:txBody>
      </p:sp>
      <p:sp>
        <p:nvSpPr>
          <p:cNvPr id="4" name="Date Placeholder 3"/>
          <p:cNvSpPr>
            <a:spLocks noGrp="1"/>
          </p:cNvSpPr>
          <p:nvPr>
            <p:ph type="dt" sz="half" idx="10"/>
          </p:nvPr>
        </p:nvSpPr>
        <p:spPr/>
        <p:txBody>
          <a:bodyPr/>
          <a:lstStyle/>
          <a:p>
            <a:r>
              <a:rPr lang="en-US"/>
              <a:t>AHRQ Safety Program for Perinatal Care</a:t>
            </a:r>
            <a:endParaRPr lang="en-US" dirty="0"/>
          </a:p>
        </p:txBody>
      </p:sp>
    </p:spTree>
    <p:extLst>
      <p:ext uri="{BB962C8B-B14F-4D97-AF65-F5344CB8AC3E}">
        <p14:creationId xmlns:p14="http://schemas.microsoft.com/office/powerpoint/2010/main" val="2413582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Building Your CUSP Team</a:t>
            </a:r>
          </a:p>
        </p:txBody>
      </p:sp>
      <p:sp>
        <p:nvSpPr>
          <p:cNvPr id="3" name="Content Placeholder 2"/>
          <p:cNvSpPr>
            <a:spLocks noGrp="1"/>
          </p:cNvSpPr>
          <p:nvPr>
            <p:ph idx="1"/>
          </p:nvPr>
        </p:nvSpPr>
        <p:spPr>
          <a:xfrm>
            <a:off x="228600" y="5859707"/>
            <a:ext cx="8915400" cy="526805"/>
          </a:xfrm>
        </p:spPr>
        <p:txBody>
          <a:bodyPr>
            <a:noAutofit/>
          </a:bodyPr>
          <a:lstStyle/>
          <a:p>
            <a:pPr marL="0" indent="0">
              <a:buNone/>
            </a:pPr>
            <a:r>
              <a:rPr lang="en-US" sz="1400" dirty="0"/>
              <a:t>CLICK LINK BELOW TO PLAY VIDEO:</a:t>
            </a:r>
            <a:endParaRPr lang="en-US" sz="1400" dirty="0">
              <a:hlinkClick r:id="rId3"/>
            </a:endParaRPr>
          </a:p>
          <a:p>
            <a:pPr marL="0" indent="0">
              <a:buNone/>
            </a:pPr>
            <a:r>
              <a:rPr lang="en-US" sz="1400" dirty="0">
                <a:hlinkClick r:id="rId4"/>
              </a:rPr>
              <a:t>http://</a:t>
            </a:r>
            <a:r>
              <a:rPr lang="en-US" sz="1400" dirty="0" smtClean="0">
                <a:hlinkClick r:id="rId4"/>
              </a:rPr>
              <a:t>www.ahrq.gov/professionals/education/curriculum-tools/cusptoolkit/videos/02c_build_cusp_team/index.html</a:t>
            </a:r>
            <a:r>
              <a:rPr lang="en-US" sz="1400" dirty="0" smtClean="0"/>
              <a:t> </a:t>
            </a:r>
            <a:endParaRPr lang="en-US" sz="1400" dirty="0"/>
          </a:p>
        </p:txBody>
      </p:sp>
      <p:pic>
        <p:nvPicPr>
          <p:cNvPr id="4" name="Picture 3" descr="Director’s clapboard symbolizes the beginning of a video module. &#10;&#10;Opening shot of &quot;Physician Engagement&quot; video with the words &quot;Click to play&quot; on the front."/>
          <p:cNvPicPr>
            <a:picLocks noChangeAspect="1"/>
          </p:cNvPicPr>
          <p:nvPr/>
        </p:nvPicPr>
        <p:blipFill rotWithShape="1">
          <a:blip r:embed="rId5"/>
          <a:srcRect t="711" b="1"/>
          <a:stretch/>
        </p:blipFill>
        <p:spPr>
          <a:xfrm>
            <a:off x="1331695" y="838200"/>
            <a:ext cx="6480610" cy="4915145"/>
          </a:xfrm>
          <a:prstGeom prst="rect">
            <a:avLst/>
          </a:prstGeom>
        </p:spPr>
      </p:pic>
      <p:sp>
        <p:nvSpPr>
          <p:cNvPr id="10" name="Slide Number Placeholder 4"/>
          <p:cNvSpPr>
            <a:spLocks noGrp="1"/>
          </p:cNvSpPr>
          <p:nvPr>
            <p:ph type="sldNum" sz="quarter" idx="12"/>
          </p:nvPr>
        </p:nvSpPr>
        <p:spPr/>
        <p:txBody>
          <a:bodyPr/>
          <a:lstStyle/>
          <a:p>
            <a:fld id="{6176A158-48B8-4A8B-BAA0-8528EB6C1A99}" type="slidenum">
              <a:rPr lang="en-US" smtClean="0"/>
              <a:t>13</a:t>
            </a:fld>
            <a:endParaRPr lang="en-US"/>
          </a:p>
        </p:txBody>
      </p:sp>
      <p:sp>
        <p:nvSpPr>
          <p:cNvPr id="8" name="Date Placeholder 7"/>
          <p:cNvSpPr>
            <a:spLocks noGrp="1"/>
          </p:cNvSpPr>
          <p:nvPr>
            <p:ph type="dt" sz="half" idx="4294967295"/>
          </p:nvPr>
        </p:nvSpPr>
        <p:spPr>
          <a:xfrm>
            <a:off x="0" y="6356350"/>
            <a:ext cx="2895600" cy="365125"/>
          </a:xfrm>
        </p:spPr>
        <p:txBody>
          <a:bodyPr/>
          <a:lstStyle/>
          <a:p>
            <a:r>
              <a:rPr lang="en-US"/>
              <a:t>AHRQ Safety Program for Perinatal Care</a:t>
            </a:r>
            <a:endParaRPr lang="en-US" dirty="0"/>
          </a:p>
        </p:txBody>
      </p:sp>
    </p:spTree>
    <p:extLst>
      <p:ext uri="{BB962C8B-B14F-4D97-AF65-F5344CB8AC3E}">
        <p14:creationId xmlns:p14="http://schemas.microsoft.com/office/powerpoint/2010/main" val="3900061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noGrp="1"/>
          </p:cNvSpPr>
          <p:nvPr>
            <p:ph type="title"/>
          </p:nvPr>
        </p:nvSpPr>
        <p:spPr/>
        <p:txBody>
          <a:bodyPr>
            <a:normAutofit fontScale="90000"/>
          </a:bodyPr>
          <a:lstStyle/>
          <a:p>
            <a:pPr lvl="0"/>
            <a:r>
              <a:rPr lang="en-US" noProof="0" dirty="0"/>
              <a:t>CUSP Teams’ </a:t>
            </a:r>
            <a:r>
              <a:rPr lang="en-US" dirty="0"/>
              <a:t>Group</a:t>
            </a:r>
            <a:r>
              <a:rPr lang="en-US" noProof="0" dirty="0"/>
              <a:t> Processes</a:t>
            </a:r>
          </a:p>
        </p:txBody>
      </p:sp>
      <p:pic>
        <p:nvPicPr>
          <p:cNvPr id="3" name="Picture 2" descr="Effective group processes include: role clarity, effective team communication, conflict resolution, education and engagement, leadership buy-in and support and norms."/>
          <p:cNvPicPr>
            <a:picLocks noChangeAspect="1"/>
          </p:cNvPicPr>
          <p:nvPr/>
        </p:nvPicPr>
        <p:blipFill>
          <a:blip r:embed="rId3"/>
          <a:stretch>
            <a:fillRect/>
          </a:stretch>
        </p:blipFill>
        <p:spPr>
          <a:xfrm>
            <a:off x="1926106" y="1160854"/>
            <a:ext cx="5291787" cy="5011346"/>
          </a:xfrm>
          <a:prstGeom prst="rect">
            <a:avLst/>
          </a:prstGeom>
        </p:spPr>
      </p:pic>
      <p:sp>
        <p:nvSpPr>
          <p:cNvPr id="22"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14</a:t>
            </a:fld>
            <a:endParaRPr lang="en-US"/>
          </a:p>
        </p:txBody>
      </p:sp>
      <p:sp>
        <p:nvSpPr>
          <p:cNvPr id="4" name="Date Placeholder 3"/>
          <p:cNvSpPr>
            <a:spLocks noGrp="1"/>
          </p:cNvSpPr>
          <p:nvPr>
            <p:ph type="dt" sz="half" idx="10"/>
          </p:nvPr>
        </p:nvSpPr>
        <p:spPr/>
        <p:txBody>
          <a:bodyPr/>
          <a:lstStyle/>
          <a:p>
            <a:r>
              <a:rPr lang="en-US"/>
              <a:t>AHRQ Safety Program for Perinatal Care</a:t>
            </a:r>
            <a:endParaRPr lang="en-US" dirty="0"/>
          </a:p>
        </p:txBody>
      </p:sp>
    </p:spTree>
    <p:extLst>
      <p:ext uri="{BB962C8B-B14F-4D97-AF65-F5344CB8AC3E}">
        <p14:creationId xmlns:p14="http://schemas.microsoft.com/office/powerpoint/2010/main" val="3840987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US" dirty="0"/>
              <a:t>Team Performance</a:t>
            </a:r>
          </a:p>
        </p:txBody>
      </p:sp>
      <p:pic>
        <p:nvPicPr>
          <p:cNvPr id="2" name="Picture 1" descr="Inputs:&#10;- Environment&#10;- Hospital unit and context&#10;- Team composition&#10;- Task design&#10;- Effective leadership"/>
          <p:cNvPicPr>
            <a:picLocks noChangeAspect="1"/>
          </p:cNvPicPr>
          <p:nvPr/>
        </p:nvPicPr>
        <p:blipFill>
          <a:blip r:embed="rId3"/>
          <a:stretch>
            <a:fillRect/>
          </a:stretch>
        </p:blipFill>
        <p:spPr>
          <a:xfrm>
            <a:off x="533400" y="1593945"/>
            <a:ext cx="2901948" cy="3670110"/>
          </a:xfrm>
          <a:prstGeom prst="rect">
            <a:avLst/>
          </a:prstGeom>
        </p:spPr>
      </p:pic>
      <p:sp>
        <p:nvSpPr>
          <p:cNvPr id="19"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15</a:t>
            </a:fld>
            <a:endParaRPr lang="en-US"/>
          </a:p>
        </p:txBody>
      </p:sp>
      <p:sp>
        <p:nvSpPr>
          <p:cNvPr id="4" name="Date Placeholder 3"/>
          <p:cNvSpPr>
            <a:spLocks noGrp="1"/>
          </p:cNvSpPr>
          <p:nvPr>
            <p:ph type="dt" sz="half" idx="10"/>
          </p:nvPr>
        </p:nvSpPr>
        <p:spPr/>
        <p:txBody>
          <a:bodyPr/>
          <a:lstStyle/>
          <a:p>
            <a:r>
              <a:rPr lang="en-US"/>
              <a:t>AHRQ Safety Program for Perinatal Care</a:t>
            </a:r>
            <a:endParaRPr lang="en-US" dirty="0"/>
          </a:p>
        </p:txBody>
      </p:sp>
    </p:spTree>
    <p:extLst>
      <p:ext uri="{BB962C8B-B14F-4D97-AF65-F5344CB8AC3E}">
        <p14:creationId xmlns:p14="http://schemas.microsoft.com/office/powerpoint/2010/main" val="2189108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US" dirty="0"/>
              <a:t>Team Performance</a:t>
            </a:r>
          </a:p>
        </p:txBody>
      </p:sp>
      <p:pic>
        <p:nvPicPr>
          <p:cNvPr id="6" name="Picture 5" descr="Inputs:&#10;- Environment&#10;- Hospital unit and context&#10;- Team composition&#10;- Task design&#10;- Effective leadership&#10;&#10;Leading to:&#10;&#10;Processes:&#10;- Inside team&#10;- Outside team&#10;- Team traits"/>
          <p:cNvPicPr>
            <a:picLocks noChangeAspect="1"/>
          </p:cNvPicPr>
          <p:nvPr/>
        </p:nvPicPr>
        <p:blipFill>
          <a:blip r:embed="rId3"/>
          <a:stretch>
            <a:fillRect/>
          </a:stretch>
        </p:blipFill>
        <p:spPr>
          <a:xfrm>
            <a:off x="457200" y="1593945"/>
            <a:ext cx="6066046" cy="3670110"/>
          </a:xfrm>
          <a:prstGeom prst="rect">
            <a:avLst/>
          </a:prstGeom>
        </p:spPr>
      </p:pic>
      <p:sp>
        <p:nvSpPr>
          <p:cNvPr id="19"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16</a:t>
            </a:fld>
            <a:endParaRPr lang="en-US"/>
          </a:p>
        </p:txBody>
      </p:sp>
      <p:sp>
        <p:nvSpPr>
          <p:cNvPr id="4" name="Date Placeholder 3"/>
          <p:cNvSpPr>
            <a:spLocks noGrp="1"/>
          </p:cNvSpPr>
          <p:nvPr>
            <p:ph type="dt" sz="half" idx="10"/>
          </p:nvPr>
        </p:nvSpPr>
        <p:spPr/>
        <p:txBody>
          <a:bodyPr/>
          <a:lstStyle/>
          <a:p>
            <a:r>
              <a:rPr lang="en-US"/>
              <a:t>AHRQ Safety Program for Perinatal Care</a:t>
            </a:r>
            <a:endParaRPr lang="en-US" dirty="0"/>
          </a:p>
        </p:txBody>
      </p:sp>
    </p:spTree>
    <p:extLst>
      <p:ext uri="{BB962C8B-B14F-4D97-AF65-F5344CB8AC3E}">
        <p14:creationId xmlns:p14="http://schemas.microsoft.com/office/powerpoint/2010/main" val="310742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US" dirty="0"/>
              <a:t>Team Performance</a:t>
            </a:r>
          </a:p>
        </p:txBody>
      </p:sp>
      <p:pic>
        <p:nvPicPr>
          <p:cNvPr id="2" name="Picture 1" descr="Inputs:&#10;- Environment&#10;- Hospital unit and context&#10;- Team composition&#10;- Task design&#10;- Effective leadership&#10;&#10;Leading to:&#10;&#10;Processes:&#10;- Inside team&#10;- Outside team&#10;- Team traits&#10;&#10;Leading to:&#10;&#10;Outputs:&#10;Change in:&#10;- Performance&#10;- Attitudes&#10;- Behaviors&#10;- Knowledge of teamwork skills"/>
          <p:cNvPicPr>
            <a:picLocks noChangeAspect="1"/>
          </p:cNvPicPr>
          <p:nvPr/>
        </p:nvPicPr>
        <p:blipFill>
          <a:blip r:embed="rId3"/>
          <a:stretch>
            <a:fillRect/>
          </a:stretch>
        </p:blipFill>
        <p:spPr>
          <a:xfrm>
            <a:off x="386733" y="1331583"/>
            <a:ext cx="8370533" cy="4535817"/>
          </a:xfrm>
          <a:prstGeom prst="rect">
            <a:avLst/>
          </a:prstGeom>
        </p:spPr>
      </p:pic>
      <p:sp>
        <p:nvSpPr>
          <p:cNvPr id="19"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17</a:t>
            </a:fld>
            <a:endParaRPr lang="en-US"/>
          </a:p>
        </p:txBody>
      </p:sp>
      <p:sp>
        <p:nvSpPr>
          <p:cNvPr id="4" name="Date Placeholder 3"/>
          <p:cNvSpPr>
            <a:spLocks noGrp="1"/>
          </p:cNvSpPr>
          <p:nvPr>
            <p:ph type="dt" sz="half" idx="10"/>
          </p:nvPr>
        </p:nvSpPr>
        <p:spPr/>
        <p:txBody>
          <a:bodyPr/>
          <a:lstStyle/>
          <a:p>
            <a:r>
              <a:rPr lang="en-US"/>
              <a:t>AHRQ Safety Program for Perinatal Care</a:t>
            </a:r>
            <a:endParaRPr lang="en-US" dirty="0"/>
          </a:p>
        </p:txBody>
      </p:sp>
    </p:spTree>
    <p:extLst>
      <p:ext uri="{BB962C8B-B14F-4D97-AF65-F5344CB8AC3E}">
        <p14:creationId xmlns:p14="http://schemas.microsoft.com/office/powerpoint/2010/main" val="1224172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dirty="0"/>
              <a:t>Barriers to Team Performance</a:t>
            </a:r>
            <a:r>
              <a:rPr lang="en-US" baseline="30000" dirty="0"/>
              <a:t>1</a:t>
            </a:r>
          </a:p>
        </p:txBody>
      </p:sp>
      <p:sp>
        <p:nvSpPr>
          <p:cNvPr id="6148" name="Content Placeholder 5"/>
          <p:cNvSpPr>
            <a:spLocks noGrp="1"/>
          </p:cNvSpPr>
          <p:nvPr>
            <p:ph sz="half" idx="4294967295"/>
          </p:nvPr>
        </p:nvSpPr>
        <p:spPr>
          <a:xfrm>
            <a:off x="381000" y="1047748"/>
            <a:ext cx="5410200" cy="5276851"/>
          </a:xfrm>
        </p:spPr>
        <p:txBody>
          <a:bodyPr>
            <a:normAutofit fontScale="85000" lnSpcReduction="20000"/>
          </a:bodyPr>
          <a:lstStyle/>
          <a:p>
            <a:pPr>
              <a:spcAft>
                <a:spcPts val="300"/>
              </a:spcAft>
            </a:pPr>
            <a:r>
              <a:rPr lang="en-US" dirty="0"/>
              <a:t>Inconsistency in team membership</a:t>
            </a:r>
          </a:p>
          <a:p>
            <a:pPr>
              <a:spcAft>
                <a:spcPts val="300"/>
              </a:spcAft>
            </a:pPr>
            <a:r>
              <a:rPr lang="en-US" dirty="0"/>
              <a:t>Lack of time </a:t>
            </a:r>
          </a:p>
          <a:p>
            <a:pPr>
              <a:spcAft>
                <a:spcPts val="300"/>
              </a:spcAft>
            </a:pPr>
            <a:r>
              <a:rPr lang="en-US" dirty="0"/>
              <a:t>Lack of information sharing</a:t>
            </a:r>
          </a:p>
          <a:p>
            <a:pPr>
              <a:spcAft>
                <a:spcPts val="300"/>
              </a:spcAft>
            </a:pPr>
            <a:r>
              <a:rPr lang="en-US" dirty="0"/>
              <a:t>Hierarchy</a:t>
            </a:r>
          </a:p>
          <a:p>
            <a:pPr>
              <a:spcAft>
                <a:spcPts val="300"/>
              </a:spcAft>
            </a:pPr>
            <a:r>
              <a:rPr lang="en-US" dirty="0"/>
              <a:t>Varying communication styles </a:t>
            </a:r>
          </a:p>
          <a:p>
            <a:pPr>
              <a:spcAft>
                <a:spcPts val="300"/>
              </a:spcAft>
            </a:pPr>
            <a:r>
              <a:rPr lang="en-US" dirty="0"/>
              <a:t>Presence of conflict</a:t>
            </a:r>
          </a:p>
          <a:p>
            <a:pPr>
              <a:spcAft>
                <a:spcPts val="300"/>
              </a:spcAft>
            </a:pPr>
            <a:r>
              <a:rPr lang="en-US" dirty="0"/>
              <a:t>Lack of coordination </a:t>
            </a:r>
            <a:br>
              <a:rPr lang="en-US" dirty="0"/>
            </a:br>
            <a:r>
              <a:rPr lang="en-US" dirty="0"/>
              <a:t>and </a:t>
            </a:r>
            <a:r>
              <a:rPr lang="en-US" dirty="0" err="1"/>
              <a:t>followup</a:t>
            </a:r>
            <a:endParaRPr lang="en-US" dirty="0"/>
          </a:p>
          <a:p>
            <a:pPr>
              <a:spcAft>
                <a:spcPts val="300"/>
              </a:spcAft>
            </a:pPr>
            <a:r>
              <a:rPr lang="en-US" dirty="0"/>
              <a:t>Misinterpretation of cues</a:t>
            </a:r>
          </a:p>
          <a:p>
            <a:pPr>
              <a:spcAft>
                <a:spcPts val="300"/>
              </a:spcAft>
            </a:pPr>
            <a:r>
              <a:rPr lang="en-US" dirty="0"/>
              <a:t>Lack of role clarity</a:t>
            </a:r>
          </a:p>
          <a:p>
            <a:pPr>
              <a:spcAft>
                <a:spcPts val="300"/>
              </a:spcAft>
            </a:pPr>
            <a:r>
              <a:rPr lang="en-US" dirty="0"/>
              <a:t>Ineffective leadership</a:t>
            </a:r>
          </a:p>
          <a:p>
            <a:r>
              <a:rPr lang="en-US" dirty="0"/>
              <a:t>Burnout</a:t>
            </a:r>
          </a:p>
        </p:txBody>
      </p:sp>
      <p:pic>
        <p:nvPicPr>
          <p:cNvPr id="6" name="Picture 5" descr="Team member standing before a brick wall."/>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04262" y="3009899"/>
            <a:ext cx="4139738" cy="3449895"/>
          </a:xfrm>
          <a:prstGeom prst="rect">
            <a:avLst/>
          </a:prstGeom>
        </p:spPr>
      </p:pic>
      <p:sp>
        <p:nvSpPr>
          <p:cNvPr id="9"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18</a:t>
            </a:fld>
            <a:endParaRPr lang="en-US"/>
          </a:p>
        </p:txBody>
      </p:sp>
      <p:sp>
        <p:nvSpPr>
          <p:cNvPr id="3" name="Date Placeholder 2"/>
          <p:cNvSpPr>
            <a:spLocks noGrp="1"/>
          </p:cNvSpPr>
          <p:nvPr>
            <p:ph type="dt" sz="half" idx="10"/>
          </p:nvPr>
        </p:nvSpPr>
        <p:spPr/>
        <p:txBody>
          <a:bodyPr/>
          <a:lstStyle/>
          <a:p>
            <a:r>
              <a:rPr lang="en-US"/>
              <a:t>AHRQ Safety Program for Perinatal Care</a:t>
            </a:r>
            <a:endParaRPr lang="en-US" dirty="0"/>
          </a:p>
        </p:txBody>
      </p:sp>
    </p:spTree>
    <p:extLst>
      <p:ext uri="{BB962C8B-B14F-4D97-AF65-F5344CB8AC3E}">
        <p14:creationId xmlns:p14="http://schemas.microsoft.com/office/powerpoint/2010/main" val="460558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dirty="0"/>
              <a:t>Stages of Engagement</a:t>
            </a:r>
          </a:p>
        </p:txBody>
      </p:sp>
      <p:sp>
        <p:nvSpPr>
          <p:cNvPr id="11" name="Content Placeholder 5"/>
          <p:cNvSpPr>
            <a:spLocks noGrp="1"/>
          </p:cNvSpPr>
          <p:nvPr>
            <p:ph idx="1"/>
          </p:nvPr>
        </p:nvSpPr>
        <p:spPr>
          <a:xfrm>
            <a:off x="457200" y="762000"/>
            <a:ext cx="4267200" cy="5364163"/>
          </a:xfrm>
        </p:spPr>
        <p:txBody>
          <a:bodyPr/>
          <a:lstStyle/>
          <a:p>
            <a:r>
              <a:rPr lang="en-US" dirty="0"/>
              <a:t>Engagement: “To involve oneself or become occupied; to participate fully and deeply”</a:t>
            </a:r>
          </a:p>
          <a:p>
            <a:r>
              <a:rPr lang="en-US" dirty="0"/>
              <a:t>Active support of the project</a:t>
            </a:r>
          </a:p>
        </p:txBody>
      </p:sp>
      <p:pic>
        <p:nvPicPr>
          <p:cNvPr id="2" name="Picture 1" descr="The range of engagement for CUSP team members encompasses: uninvolved, aversion, apathy, and engaged."/>
          <p:cNvPicPr>
            <a:picLocks noChangeAspect="1"/>
          </p:cNvPicPr>
          <p:nvPr/>
        </p:nvPicPr>
        <p:blipFill rotWithShape="1">
          <a:blip r:embed="rId3"/>
          <a:srcRect r="14388"/>
          <a:stretch/>
        </p:blipFill>
        <p:spPr>
          <a:xfrm>
            <a:off x="2703288" y="1109271"/>
            <a:ext cx="5678712" cy="4639458"/>
          </a:xfrm>
          <a:prstGeom prst="rect">
            <a:avLst/>
          </a:prstGeom>
        </p:spPr>
      </p:pic>
      <p:sp>
        <p:nvSpPr>
          <p:cNvPr id="22"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19</a:t>
            </a:fld>
            <a:endParaRPr lang="en-US"/>
          </a:p>
        </p:txBody>
      </p:sp>
      <p:sp>
        <p:nvSpPr>
          <p:cNvPr id="20" name="Date Placeholder 2"/>
          <p:cNvSpPr txBox="1">
            <a:spLocks/>
          </p:cNvSpPr>
          <p:nvPr/>
        </p:nvSpPr>
        <p:spPr>
          <a:xfrm>
            <a:off x="45720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AHRQ Safety Program for Perinatal Care</a:t>
            </a:r>
          </a:p>
        </p:txBody>
      </p:sp>
    </p:spTree>
    <p:extLst>
      <p:ext uri="{BB962C8B-B14F-4D97-AF65-F5344CB8AC3E}">
        <p14:creationId xmlns:p14="http://schemas.microsoft.com/office/powerpoint/2010/main" val="1064397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r>
              <a:rPr lang="en-US" dirty="0"/>
              <a:t>Learning Objectives</a:t>
            </a:r>
          </a:p>
        </p:txBody>
      </p:sp>
      <p:pic>
        <p:nvPicPr>
          <p:cNvPr id="6" name="Picture 5" descr="1. Understand the importance of your CUSP team &#10;2. Develop a strategy to build a successful team &#10;3. Identify characteristics of successful teams and barriers to team performance&#10;4. Define roles and responsibilities of team members"/>
          <p:cNvPicPr>
            <a:picLocks noChangeAspect="1"/>
          </p:cNvPicPr>
          <p:nvPr/>
        </p:nvPicPr>
        <p:blipFill>
          <a:blip r:embed="rId3"/>
          <a:stretch>
            <a:fillRect/>
          </a:stretch>
        </p:blipFill>
        <p:spPr>
          <a:xfrm>
            <a:off x="350154" y="1773792"/>
            <a:ext cx="8443692" cy="3310415"/>
          </a:xfrm>
          <a:prstGeom prst="rect">
            <a:avLst/>
          </a:prstGeom>
        </p:spPr>
      </p:pic>
      <p:sp>
        <p:nvSpPr>
          <p:cNvPr id="20"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2</a:t>
            </a:fld>
            <a:endParaRPr lang="en-US"/>
          </a:p>
        </p:txBody>
      </p:sp>
      <p:sp>
        <p:nvSpPr>
          <p:cNvPr id="5" name="Date Placeholder 4"/>
          <p:cNvSpPr>
            <a:spLocks noGrp="1"/>
          </p:cNvSpPr>
          <p:nvPr>
            <p:ph type="dt" sz="half" idx="10"/>
          </p:nvPr>
        </p:nvSpPr>
        <p:spPr/>
        <p:txBody>
          <a:bodyPr/>
          <a:lstStyle/>
          <a:p>
            <a:r>
              <a:rPr lang="en-US"/>
              <a:t>AHRQ Safety Program for Perinatal Care</a:t>
            </a:r>
            <a:endParaRPr lang="en-US" dirty="0"/>
          </a:p>
        </p:txBody>
      </p:sp>
    </p:spTree>
    <p:extLst>
      <p:ext uri="{BB962C8B-B14F-4D97-AF65-F5344CB8AC3E}">
        <p14:creationId xmlns:p14="http://schemas.microsoft.com/office/powerpoint/2010/main" val="981553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dirty="0"/>
              <a:t>Engage Team Members Using the 4 Es</a:t>
            </a:r>
            <a:r>
              <a:rPr lang="en-US" baseline="30000" dirty="0"/>
              <a:t>2</a:t>
            </a:r>
          </a:p>
        </p:txBody>
      </p:sp>
      <p:pic>
        <p:nvPicPr>
          <p:cNvPr id="2" name="Picture 1" descr="This has a diagram with three “gear” shapes in orange shades, and arrows indicating the gears turning; the gears represent Senior leaders, Staff, and Team leaders.&#10;&#10;Gears symbolizing the roles of staff, unit team leaders and senior leadership depict the interconnected and dependent relationship that exists between each aspect of the unit team.&#10;&#10;The roles of staff, team leaders and senior leaders are interconnected when unit teams apply the 4 Es. The 4 Es require teams and their leaders to Educate, Engage, Execute and Evaluate their involvement in the CUSP program."/>
          <p:cNvPicPr>
            <a:picLocks noChangeAspect="1"/>
          </p:cNvPicPr>
          <p:nvPr/>
        </p:nvPicPr>
        <p:blipFill>
          <a:blip r:embed="rId3"/>
          <a:stretch>
            <a:fillRect/>
          </a:stretch>
        </p:blipFill>
        <p:spPr>
          <a:xfrm>
            <a:off x="130679" y="1230970"/>
            <a:ext cx="8882642" cy="4865030"/>
          </a:xfrm>
          <a:prstGeom prst="rect">
            <a:avLst/>
          </a:prstGeom>
        </p:spPr>
      </p:pic>
      <p:sp>
        <p:nvSpPr>
          <p:cNvPr id="45"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20</a:t>
            </a:fld>
            <a:endParaRPr lang="en-US"/>
          </a:p>
        </p:txBody>
      </p:sp>
      <p:sp>
        <p:nvSpPr>
          <p:cNvPr id="3" name="Date Placeholder 2"/>
          <p:cNvSpPr>
            <a:spLocks noGrp="1"/>
          </p:cNvSpPr>
          <p:nvPr>
            <p:ph type="dt" sz="half" idx="10"/>
          </p:nvPr>
        </p:nvSpPr>
        <p:spPr/>
        <p:txBody>
          <a:bodyPr/>
          <a:lstStyle/>
          <a:p>
            <a:r>
              <a:rPr lang="en-US"/>
              <a:t>AHRQ Safety Program for Perinatal Care</a:t>
            </a:r>
            <a:endParaRPr lang="en-US" dirty="0"/>
          </a:p>
        </p:txBody>
      </p:sp>
    </p:spTree>
    <p:extLst>
      <p:ext uri="{BB962C8B-B14F-4D97-AF65-F5344CB8AC3E}">
        <p14:creationId xmlns:p14="http://schemas.microsoft.com/office/powerpoint/2010/main" val="36248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dirty="0"/>
              <a:t>Engage Team Members Using the 4 Es</a:t>
            </a:r>
            <a:r>
              <a:rPr lang="en-US" baseline="30000" dirty="0"/>
              <a:t>2</a:t>
            </a:r>
          </a:p>
        </p:txBody>
      </p:sp>
      <p:pic>
        <p:nvPicPr>
          <p:cNvPr id="2" name="Picture 1" descr="This has a diagram with three “gear” shapes in orange shades, and arrows indicating the gears turning; the gears represent Senior leaders, Staff, and Team leaders.&#10;&#10;Gears symbolizing the roles of staff, unit team leaders and senior leadership depict the interconnected and dependent relationship that exists between each aspect of the unit team.&#10;&#10;The roles of staff, team leaders and senior leaders are interconnected when unit teams apply the 4 Es. The 4 Es require teams and their leaders to Educate, Engage, Execute and Evaluate their involvement in the CUSP program."/>
          <p:cNvPicPr>
            <a:picLocks noChangeAspect="1"/>
          </p:cNvPicPr>
          <p:nvPr/>
        </p:nvPicPr>
        <p:blipFill>
          <a:blip r:embed="rId3"/>
          <a:stretch>
            <a:fillRect/>
          </a:stretch>
        </p:blipFill>
        <p:spPr>
          <a:xfrm>
            <a:off x="130679" y="1230970"/>
            <a:ext cx="8882642" cy="4865030"/>
          </a:xfrm>
          <a:prstGeom prst="rect">
            <a:avLst/>
          </a:prstGeom>
        </p:spPr>
      </p:pic>
      <p:sp>
        <p:nvSpPr>
          <p:cNvPr id="45"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21</a:t>
            </a:fld>
            <a:endParaRPr lang="en-US"/>
          </a:p>
        </p:txBody>
      </p:sp>
      <p:sp>
        <p:nvSpPr>
          <p:cNvPr id="3" name="Date Placeholder 2"/>
          <p:cNvSpPr>
            <a:spLocks noGrp="1"/>
          </p:cNvSpPr>
          <p:nvPr>
            <p:ph type="dt" sz="half" idx="10"/>
          </p:nvPr>
        </p:nvSpPr>
        <p:spPr/>
        <p:txBody>
          <a:bodyPr/>
          <a:lstStyle/>
          <a:p>
            <a:r>
              <a:rPr lang="en-US"/>
              <a:t>AHRQ Safety Program for Perinatal Care</a:t>
            </a:r>
            <a:endParaRPr lang="en-US" dirty="0"/>
          </a:p>
        </p:txBody>
      </p:sp>
    </p:spTree>
    <p:extLst>
      <p:ext uri="{BB962C8B-B14F-4D97-AF65-F5344CB8AC3E}">
        <p14:creationId xmlns:p14="http://schemas.microsoft.com/office/powerpoint/2010/main" val="2853781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dirty="0"/>
              <a:t>Engage Team Members Using the 4 Es</a:t>
            </a:r>
            <a:r>
              <a:rPr lang="en-US" baseline="30000" dirty="0"/>
              <a:t>2</a:t>
            </a:r>
          </a:p>
        </p:txBody>
      </p:sp>
      <p:pic>
        <p:nvPicPr>
          <p:cNvPr id="2" name="Picture 1" descr="This has a diagram with three “gear” shapes in orange shades, and arrows indicating the gears turning; the gears represent Senior leaders, Staff, and Team leaders. &#10;&#10;Gears symbolizing the roles of staff, unit team leaders and senior leadership depict the interconnected and dependent relationship that exists between each aspect of the unit team.&#10;&#10;The roles of staff, team leaders and senior leaders are interconnected when unit teams apply the 4 Es. The 4 Es require teams and their leaders to Educate, Engage, Execute and Evaluate their involvement in the CUSP program."/>
          <p:cNvPicPr>
            <a:picLocks noChangeAspect="1"/>
          </p:cNvPicPr>
          <p:nvPr/>
        </p:nvPicPr>
        <p:blipFill>
          <a:blip r:embed="rId3"/>
          <a:stretch>
            <a:fillRect/>
          </a:stretch>
        </p:blipFill>
        <p:spPr>
          <a:xfrm>
            <a:off x="130679" y="1230970"/>
            <a:ext cx="8882642" cy="4865030"/>
          </a:xfrm>
          <a:prstGeom prst="rect">
            <a:avLst/>
          </a:prstGeom>
        </p:spPr>
      </p:pic>
      <p:sp>
        <p:nvSpPr>
          <p:cNvPr id="45"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22</a:t>
            </a:fld>
            <a:endParaRPr lang="en-US"/>
          </a:p>
        </p:txBody>
      </p:sp>
      <p:sp>
        <p:nvSpPr>
          <p:cNvPr id="3" name="Date Placeholder 2"/>
          <p:cNvSpPr>
            <a:spLocks noGrp="1"/>
          </p:cNvSpPr>
          <p:nvPr>
            <p:ph type="dt" sz="half" idx="10"/>
          </p:nvPr>
        </p:nvSpPr>
        <p:spPr/>
        <p:txBody>
          <a:bodyPr/>
          <a:lstStyle/>
          <a:p>
            <a:r>
              <a:rPr lang="en-US"/>
              <a:t>AHRQ Safety Program for Perinatal Care</a:t>
            </a:r>
            <a:endParaRPr lang="en-US" dirty="0"/>
          </a:p>
        </p:txBody>
      </p:sp>
    </p:spTree>
    <p:extLst>
      <p:ext uri="{BB962C8B-B14F-4D97-AF65-F5344CB8AC3E}">
        <p14:creationId xmlns:p14="http://schemas.microsoft.com/office/powerpoint/2010/main" val="420184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dirty="0"/>
              <a:t>Engage Team Members Using the 4 Es</a:t>
            </a:r>
            <a:r>
              <a:rPr lang="en-US" baseline="30000" dirty="0"/>
              <a:t>2</a:t>
            </a:r>
          </a:p>
        </p:txBody>
      </p:sp>
      <p:pic>
        <p:nvPicPr>
          <p:cNvPr id="2" name="Picture 1" descr="This has a diagram with three “gear” shapes in orange shades, and arrows indicating the gears turning; the gears represent Senior leaders, Staff, and Team leaders. &#10;&#10;Gears symbolizing the roles of staff, unit team leaders and senior leadership depict the interconnected and dependent relationship that exists between each aspect of the unit team.&#10;&#10;The roles of staff, team leaders and senior leaders are interconnected when unit teams apply the 4 Es. The 4 Es require teams and their leaders to Educate, Engage, Execute and Evaluate their involvement in the CUSP program."/>
          <p:cNvPicPr>
            <a:picLocks noChangeAspect="1"/>
          </p:cNvPicPr>
          <p:nvPr/>
        </p:nvPicPr>
        <p:blipFill>
          <a:blip r:embed="rId3"/>
          <a:stretch>
            <a:fillRect/>
          </a:stretch>
        </p:blipFill>
        <p:spPr>
          <a:xfrm>
            <a:off x="130679" y="1230970"/>
            <a:ext cx="8882642" cy="4865030"/>
          </a:xfrm>
          <a:prstGeom prst="rect">
            <a:avLst/>
          </a:prstGeom>
        </p:spPr>
      </p:pic>
      <p:sp>
        <p:nvSpPr>
          <p:cNvPr id="45"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23</a:t>
            </a:fld>
            <a:endParaRPr lang="en-US"/>
          </a:p>
        </p:txBody>
      </p:sp>
      <p:sp>
        <p:nvSpPr>
          <p:cNvPr id="3" name="Date Placeholder 2"/>
          <p:cNvSpPr>
            <a:spLocks noGrp="1"/>
          </p:cNvSpPr>
          <p:nvPr>
            <p:ph type="dt" sz="half" idx="10"/>
          </p:nvPr>
        </p:nvSpPr>
        <p:spPr>
          <a:xfrm>
            <a:off x="457200" y="6324600"/>
            <a:ext cx="2895600" cy="365125"/>
          </a:xfrm>
        </p:spPr>
        <p:txBody>
          <a:bodyPr/>
          <a:lstStyle/>
          <a:p>
            <a:r>
              <a:rPr lang="en-US"/>
              <a:t>AHRQ Safety Program for Perinatal Care</a:t>
            </a:r>
            <a:endParaRPr lang="en-US" dirty="0"/>
          </a:p>
        </p:txBody>
      </p:sp>
    </p:spTree>
    <p:extLst>
      <p:ext uri="{BB962C8B-B14F-4D97-AF65-F5344CB8AC3E}">
        <p14:creationId xmlns:p14="http://schemas.microsoft.com/office/powerpoint/2010/main" val="445873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dirty="0"/>
              <a:t>Engage Team Members Using the 4 Es</a:t>
            </a:r>
            <a:r>
              <a:rPr lang="en-US" baseline="30000" dirty="0"/>
              <a:t>2</a:t>
            </a:r>
          </a:p>
        </p:txBody>
      </p:sp>
      <p:pic>
        <p:nvPicPr>
          <p:cNvPr id="2" name="Picture 1" descr="This has a diagram with three “gear” shapes in orange shades, and arrows indicating the gears turning; the gears represent Senior leaders, Staff, and Team leaders. &#10;&#10;Gears symbolizing the roles of staff, unit team leaders and senior leadership depict the interconnected and dependent relationship that exists between each aspect of the unit team.&#10;&#10;The roles of staff, team leaders and senior leaders are interconnected when unit teams apply the 4 Es. The 4 Es require teams and their leaders to Educate, Engage, Execute and Evaluate their involvement in the CUSP program."/>
          <p:cNvPicPr>
            <a:picLocks noChangeAspect="1"/>
          </p:cNvPicPr>
          <p:nvPr/>
        </p:nvPicPr>
        <p:blipFill>
          <a:blip r:embed="rId3"/>
          <a:stretch>
            <a:fillRect/>
          </a:stretch>
        </p:blipFill>
        <p:spPr>
          <a:xfrm>
            <a:off x="130679" y="1230970"/>
            <a:ext cx="8882642" cy="4865030"/>
          </a:xfrm>
          <a:prstGeom prst="rect">
            <a:avLst/>
          </a:prstGeom>
        </p:spPr>
      </p:pic>
      <p:sp>
        <p:nvSpPr>
          <p:cNvPr id="45"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24</a:t>
            </a:fld>
            <a:endParaRPr lang="en-US"/>
          </a:p>
        </p:txBody>
      </p:sp>
      <p:sp>
        <p:nvSpPr>
          <p:cNvPr id="3" name="Date Placeholder 2" descr="This has a diagram with three “gear” shapes in orange shades, and arrows indicating the gears turning; the gears represent Senior leaders, Staff, and Team leaders. &#10;&#10;Gears symbolizing the roles of staff, unit team leaders and senior leadership depict the interconnected and dependent relationship that exists between each aspect of the unit team.&#10;&#10;The roles of staff, team leaders and senior leaders are interconnected when unit teams apply the 4 Es.  The 4 Es require teams and their leaders to Educate, Engage, Execute and Evaluate their involvement in the CUSP program."/>
          <p:cNvSpPr>
            <a:spLocks noGrp="1"/>
          </p:cNvSpPr>
          <p:nvPr>
            <p:ph type="dt" sz="half" idx="10"/>
          </p:nvPr>
        </p:nvSpPr>
        <p:spPr/>
        <p:txBody>
          <a:bodyPr/>
          <a:lstStyle/>
          <a:p>
            <a:r>
              <a:rPr lang="en-US"/>
              <a:t>AHRQ Safety Program for Perinatal Care</a:t>
            </a:r>
            <a:endParaRPr lang="en-US" dirty="0"/>
          </a:p>
        </p:txBody>
      </p:sp>
    </p:spTree>
    <p:extLst>
      <p:ext uri="{BB962C8B-B14F-4D97-AF65-F5344CB8AC3E}">
        <p14:creationId xmlns:p14="http://schemas.microsoft.com/office/powerpoint/2010/main" val="1098849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female project leader figure positioned in front of the other team members.   "/>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20392" y="3867150"/>
            <a:ext cx="3541223" cy="2710113"/>
          </a:xfrm>
          <a:prstGeom prst="rect">
            <a:avLst/>
          </a:prstGeom>
        </p:spPr>
      </p:pic>
      <p:sp>
        <p:nvSpPr>
          <p:cNvPr id="6146" name="Title 1"/>
          <p:cNvSpPr>
            <a:spLocks noGrp="1"/>
          </p:cNvSpPr>
          <p:nvPr>
            <p:ph type="title"/>
          </p:nvPr>
        </p:nvSpPr>
        <p:spPr/>
        <p:txBody>
          <a:bodyPr>
            <a:normAutofit fontScale="90000"/>
          </a:bodyPr>
          <a:lstStyle/>
          <a:p>
            <a:r>
              <a:rPr lang="en-US" dirty="0"/>
              <a:t>The CUSP Leader’s Role</a:t>
            </a:r>
          </a:p>
        </p:txBody>
      </p:sp>
      <p:sp>
        <p:nvSpPr>
          <p:cNvPr id="6148" name="Content Placeholder 5"/>
          <p:cNvSpPr>
            <a:spLocks noGrp="1"/>
          </p:cNvSpPr>
          <p:nvPr>
            <p:ph idx="1"/>
          </p:nvPr>
        </p:nvSpPr>
        <p:spPr/>
        <p:txBody>
          <a:bodyPr>
            <a:normAutofit fontScale="92500" lnSpcReduction="10000"/>
          </a:bodyPr>
          <a:lstStyle/>
          <a:p>
            <a:r>
              <a:rPr lang="en-US" dirty="0"/>
              <a:t>Is a frontline provider, nurse educator, physician, or other staff member</a:t>
            </a:r>
          </a:p>
          <a:p>
            <a:r>
              <a:rPr lang="en-US" dirty="0"/>
              <a:t>Models teamwork behaviors</a:t>
            </a:r>
          </a:p>
          <a:p>
            <a:r>
              <a:rPr lang="en-US" dirty="0"/>
              <a:t>Encourages unit staff involvement</a:t>
            </a:r>
          </a:p>
          <a:p>
            <a:r>
              <a:rPr lang="en-US" dirty="0"/>
              <a:t>Fosters an environment of mutual respect and psychological safety</a:t>
            </a:r>
          </a:p>
          <a:p>
            <a:r>
              <a:rPr lang="en-US" dirty="0"/>
              <a:t>Obtains and encourages staff feedback and expects input</a:t>
            </a:r>
          </a:p>
          <a:p>
            <a:r>
              <a:rPr lang="en-US" dirty="0"/>
              <a:t>Manages documentation of </a:t>
            </a:r>
            <a:br>
              <a:rPr lang="en-US" dirty="0"/>
            </a:br>
            <a:r>
              <a:rPr lang="en-US" dirty="0"/>
              <a:t>CUSP activities</a:t>
            </a:r>
          </a:p>
          <a:p>
            <a:r>
              <a:rPr lang="en-US" dirty="0"/>
              <a:t>Educates staff about CUSP</a:t>
            </a:r>
          </a:p>
        </p:txBody>
      </p:sp>
      <p:sp>
        <p:nvSpPr>
          <p:cNvPr id="9"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25</a:t>
            </a:fld>
            <a:endParaRPr lang="en-US"/>
          </a:p>
        </p:txBody>
      </p:sp>
      <p:sp>
        <p:nvSpPr>
          <p:cNvPr id="7" name="Date Placeholder 2"/>
          <p:cNvSpPr txBox="1">
            <a:spLocks/>
          </p:cNvSpPr>
          <p:nvPr/>
        </p:nvSpPr>
        <p:spPr>
          <a:xfrm>
            <a:off x="45720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AHRQ Safety Program for Perinatal Care</a:t>
            </a:r>
          </a:p>
        </p:txBody>
      </p:sp>
    </p:spTree>
    <p:extLst>
      <p:ext uri="{BB962C8B-B14F-4D97-AF65-F5344CB8AC3E}">
        <p14:creationId xmlns:p14="http://schemas.microsoft.com/office/powerpoint/2010/main" val="3002718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dirty="0"/>
              <a:t>Engage Physicians on the CUSP Team</a:t>
            </a:r>
          </a:p>
        </p:txBody>
      </p:sp>
      <p:pic>
        <p:nvPicPr>
          <p:cNvPr id="3" name="Picture 2" descr="Identify physician leaders, create a forum for this role, listen to physician concerns, develop plans to address concerns, reward physician leaders, create a vehicle for communication, develop a plan for communications."/>
          <p:cNvPicPr>
            <a:picLocks noChangeAspect="1"/>
          </p:cNvPicPr>
          <p:nvPr/>
        </p:nvPicPr>
        <p:blipFill>
          <a:blip r:embed="rId3"/>
          <a:stretch>
            <a:fillRect/>
          </a:stretch>
        </p:blipFill>
        <p:spPr>
          <a:xfrm>
            <a:off x="603160" y="1487051"/>
            <a:ext cx="7937680" cy="4304149"/>
          </a:xfrm>
          <a:prstGeom prst="rect">
            <a:avLst/>
          </a:prstGeom>
        </p:spPr>
      </p:pic>
      <p:sp>
        <p:nvSpPr>
          <p:cNvPr id="21"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26</a:t>
            </a:fld>
            <a:endParaRPr lang="en-US"/>
          </a:p>
        </p:txBody>
      </p:sp>
      <p:sp>
        <p:nvSpPr>
          <p:cNvPr id="4" name="Date Placeholder 3"/>
          <p:cNvSpPr>
            <a:spLocks noGrp="1"/>
          </p:cNvSpPr>
          <p:nvPr>
            <p:ph type="dt" sz="half" idx="10"/>
          </p:nvPr>
        </p:nvSpPr>
        <p:spPr/>
        <p:txBody>
          <a:bodyPr/>
          <a:lstStyle/>
          <a:p>
            <a:r>
              <a:rPr lang="en-US"/>
              <a:t>AHRQ Safety Program for Perinatal Care</a:t>
            </a:r>
            <a:endParaRPr lang="en-US" dirty="0"/>
          </a:p>
        </p:txBody>
      </p:sp>
    </p:spTree>
    <p:extLst>
      <p:ext uri="{BB962C8B-B14F-4D97-AF65-F5344CB8AC3E}">
        <p14:creationId xmlns:p14="http://schemas.microsoft.com/office/powerpoint/2010/main" val="1707453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dirty="0"/>
              <a:t>The Physician Champion’s Role</a:t>
            </a:r>
          </a:p>
        </p:txBody>
      </p:sp>
      <p:sp>
        <p:nvSpPr>
          <p:cNvPr id="7" name="Content Placeholder 6"/>
          <p:cNvSpPr>
            <a:spLocks noGrp="1"/>
          </p:cNvSpPr>
          <p:nvPr>
            <p:ph sz="half" idx="4294967295"/>
          </p:nvPr>
        </p:nvSpPr>
        <p:spPr>
          <a:xfrm>
            <a:off x="4191000" y="1066800"/>
            <a:ext cx="4800600" cy="5410200"/>
          </a:xfrm>
        </p:spPr>
        <p:txBody>
          <a:bodyPr>
            <a:normAutofit fontScale="85000" lnSpcReduction="20000"/>
          </a:bodyPr>
          <a:lstStyle/>
          <a:p>
            <a:r>
              <a:rPr lang="en-US" dirty="0"/>
              <a:t>Receives education and support required for successful leadership</a:t>
            </a:r>
          </a:p>
          <a:p>
            <a:r>
              <a:rPr lang="en-US" dirty="0"/>
              <a:t>Serves as role model for CUSP activities</a:t>
            </a:r>
          </a:p>
          <a:p>
            <a:r>
              <a:rPr lang="en-US" dirty="0"/>
              <a:t>Meets with CUSP team at least monthly</a:t>
            </a:r>
          </a:p>
          <a:p>
            <a:r>
              <a:rPr lang="en-US" dirty="0"/>
              <a:t>Participates in monthly senior executive partnership meetings </a:t>
            </a:r>
          </a:p>
          <a:p>
            <a:r>
              <a:rPr lang="en-US" dirty="0"/>
              <a:t>Communicates with physician group regularly and as needed </a:t>
            </a:r>
          </a:p>
          <a:p>
            <a:r>
              <a:rPr lang="en-US" dirty="0"/>
              <a:t>Assists with implementation of interventions</a:t>
            </a:r>
          </a:p>
        </p:txBody>
      </p:sp>
      <p:pic>
        <p:nvPicPr>
          <p:cNvPr id="6" name="Picture 5" descr="A male physician figure positioned in front of the other team members.   "/>
          <p:cNvPicPr>
            <a:picLocks noChangeAspect="1"/>
          </p:cNvPicPr>
          <p:nvPr/>
        </p:nvPicPr>
        <p:blipFill>
          <a:blip r:embed="rId3" cstate="print"/>
          <a:stretch>
            <a:fillRect/>
          </a:stretch>
        </p:blipFill>
        <p:spPr>
          <a:xfrm>
            <a:off x="-914400" y="2438399"/>
            <a:ext cx="5791200" cy="4343401"/>
          </a:xfrm>
          <a:prstGeom prst="rect">
            <a:avLst/>
          </a:prstGeom>
        </p:spPr>
      </p:pic>
      <p:sp>
        <p:nvSpPr>
          <p:cNvPr id="9"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27</a:t>
            </a:fld>
            <a:endParaRPr lang="en-US"/>
          </a:p>
        </p:txBody>
      </p:sp>
      <p:sp>
        <p:nvSpPr>
          <p:cNvPr id="3" name="Date Placeholder 2"/>
          <p:cNvSpPr>
            <a:spLocks noGrp="1"/>
          </p:cNvSpPr>
          <p:nvPr>
            <p:ph type="dt" sz="half" idx="10"/>
          </p:nvPr>
        </p:nvSpPr>
        <p:spPr/>
        <p:txBody>
          <a:bodyPr/>
          <a:lstStyle/>
          <a:p>
            <a:r>
              <a:rPr lang="en-US"/>
              <a:t>AHRQ Safety Program for Perinatal Care</a:t>
            </a:r>
            <a:endParaRPr lang="en-US" dirty="0"/>
          </a:p>
        </p:txBody>
      </p:sp>
    </p:spTree>
    <p:extLst>
      <p:ext uri="{BB962C8B-B14F-4D97-AF65-F5344CB8AC3E}">
        <p14:creationId xmlns:p14="http://schemas.microsoft.com/office/powerpoint/2010/main" val="30502311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Physician Engagement</a:t>
            </a:r>
          </a:p>
        </p:txBody>
      </p:sp>
      <p:sp>
        <p:nvSpPr>
          <p:cNvPr id="3" name="Content Placeholder 2"/>
          <p:cNvSpPr>
            <a:spLocks noGrp="1"/>
          </p:cNvSpPr>
          <p:nvPr>
            <p:ph idx="1"/>
          </p:nvPr>
        </p:nvSpPr>
        <p:spPr>
          <a:xfrm>
            <a:off x="152400" y="5749946"/>
            <a:ext cx="8991600" cy="610214"/>
          </a:xfrm>
        </p:spPr>
        <p:txBody>
          <a:bodyPr>
            <a:noAutofit/>
          </a:bodyPr>
          <a:lstStyle/>
          <a:p>
            <a:pPr marL="0" indent="0">
              <a:buNone/>
            </a:pPr>
            <a:r>
              <a:rPr lang="en-US" sz="1400" dirty="0"/>
              <a:t>CLICK LINK BELOW TO PLAY VIDEO:</a:t>
            </a:r>
            <a:endParaRPr lang="en-US" sz="1400" dirty="0">
              <a:hlinkClick r:id="rId2"/>
            </a:endParaRPr>
          </a:p>
          <a:p>
            <a:pPr marL="0" indent="0">
              <a:buNone/>
            </a:pPr>
            <a:r>
              <a:rPr lang="en-US" sz="1400" dirty="0">
                <a:hlinkClick r:id="rId3"/>
              </a:rPr>
              <a:t>http://www.ahrq.gov/professionals/education/curriculum-tools/cusptoolkit/videos/02e_phys_engagement/index.html</a:t>
            </a:r>
            <a:r>
              <a:rPr lang="en-US" sz="1400" dirty="0"/>
              <a:t> </a:t>
            </a:r>
          </a:p>
        </p:txBody>
      </p:sp>
      <p:pic>
        <p:nvPicPr>
          <p:cNvPr id="4" name="Picture 3" descr="Director’s clapboard symbolizes the beginning of a video module. &#10;&#10;Opening shot of &quot;Physician Engagement&quot; video with the words &quot;Click to play&quot; on the front."/>
          <p:cNvPicPr>
            <a:picLocks noChangeAspect="1"/>
          </p:cNvPicPr>
          <p:nvPr/>
        </p:nvPicPr>
        <p:blipFill>
          <a:blip r:embed="rId4"/>
          <a:stretch>
            <a:fillRect/>
          </a:stretch>
        </p:blipFill>
        <p:spPr>
          <a:xfrm>
            <a:off x="1639570" y="1066800"/>
            <a:ext cx="5864860" cy="4572396"/>
          </a:xfrm>
          <a:prstGeom prst="rect">
            <a:avLst/>
          </a:prstGeom>
        </p:spPr>
      </p:pic>
      <p:sp>
        <p:nvSpPr>
          <p:cNvPr id="10" name="Slide Number Placeholder 4"/>
          <p:cNvSpPr>
            <a:spLocks noGrp="1"/>
          </p:cNvSpPr>
          <p:nvPr>
            <p:ph type="sldNum" sz="quarter" idx="12"/>
          </p:nvPr>
        </p:nvSpPr>
        <p:spPr/>
        <p:txBody>
          <a:bodyPr/>
          <a:lstStyle/>
          <a:p>
            <a:fld id="{6176A158-48B8-4A8B-BAA0-8528EB6C1A99}" type="slidenum">
              <a:rPr lang="en-US" smtClean="0"/>
              <a:t>28</a:t>
            </a:fld>
            <a:endParaRPr lang="en-US"/>
          </a:p>
        </p:txBody>
      </p:sp>
      <p:sp>
        <p:nvSpPr>
          <p:cNvPr id="8" name="Date Placeholder 7"/>
          <p:cNvSpPr>
            <a:spLocks noGrp="1"/>
          </p:cNvSpPr>
          <p:nvPr>
            <p:ph type="dt" sz="half" idx="4294967295"/>
          </p:nvPr>
        </p:nvSpPr>
        <p:spPr>
          <a:xfrm>
            <a:off x="0" y="6356350"/>
            <a:ext cx="2895600" cy="365125"/>
          </a:xfrm>
        </p:spPr>
        <p:txBody>
          <a:bodyPr/>
          <a:lstStyle/>
          <a:p>
            <a:r>
              <a:rPr lang="en-US" dirty="0"/>
              <a:t>AHRQ Safety Program for Perinatal Care</a:t>
            </a:r>
          </a:p>
        </p:txBody>
      </p:sp>
    </p:spTree>
    <p:extLst>
      <p:ext uri="{BB962C8B-B14F-4D97-AF65-F5344CB8AC3E}">
        <p14:creationId xmlns:p14="http://schemas.microsoft.com/office/powerpoint/2010/main" val="15619209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dirty="0"/>
              <a:t>Engage Other CUSP Team Members</a:t>
            </a:r>
          </a:p>
        </p:txBody>
      </p:sp>
      <p:sp>
        <p:nvSpPr>
          <p:cNvPr id="6148" name="Content Placeholder 5"/>
          <p:cNvSpPr>
            <a:spLocks noGrp="1"/>
          </p:cNvSpPr>
          <p:nvPr>
            <p:ph sz="half" idx="4294967295"/>
          </p:nvPr>
        </p:nvSpPr>
        <p:spPr>
          <a:xfrm>
            <a:off x="457200" y="1066800"/>
            <a:ext cx="4800600" cy="5334000"/>
          </a:xfrm>
        </p:spPr>
        <p:txBody>
          <a:bodyPr>
            <a:normAutofit/>
          </a:bodyPr>
          <a:lstStyle/>
          <a:p>
            <a:r>
              <a:rPr lang="en-US" dirty="0"/>
              <a:t>Executive partners</a:t>
            </a:r>
          </a:p>
          <a:p>
            <a:r>
              <a:rPr lang="en-US" dirty="0"/>
              <a:t>Nurses</a:t>
            </a:r>
          </a:p>
          <a:p>
            <a:r>
              <a:rPr lang="en-US" dirty="0"/>
              <a:t>Patient safety officers</a:t>
            </a:r>
          </a:p>
          <a:p>
            <a:r>
              <a:rPr lang="en-US" dirty="0"/>
              <a:t>Technicians</a:t>
            </a:r>
          </a:p>
          <a:p>
            <a:r>
              <a:rPr lang="en-US" dirty="0"/>
              <a:t>Clerks and receptionists</a:t>
            </a:r>
          </a:p>
          <a:p>
            <a:r>
              <a:rPr lang="en-US" dirty="0"/>
              <a:t>Patient advocates</a:t>
            </a:r>
          </a:p>
          <a:p>
            <a:r>
              <a:rPr lang="en-US" dirty="0"/>
              <a:t>Data analyst</a:t>
            </a:r>
          </a:p>
          <a:p>
            <a:r>
              <a:rPr lang="en-US" dirty="0"/>
              <a:t>Residents</a:t>
            </a:r>
          </a:p>
          <a:p>
            <a:r>
              <a:rPr lang="en-US" dirty="0"/>
              <a:t>Pharmacist</a:t>
            </a:r>
          </a:p>
        </p:txBody>
      </p:sp>
      <p:pic>
        <p:nvPicPr>
          <p:cNvPr id="6" name="Picture 5" descr="Team members standing together.  "/>
          <p:cNvPicPr>
            <a:picLocks noChangeAspect="1"/>
          </p:cNvPicPr>
          <p:nvPr/>
        </p:nvPicPr>
        <p:blipFill rotWithShape="1">
          <a:blip r:embed="rId3" cstate="print"/>
          <a:srcRect l="16912" r="16281" b="7556"/>
          <a:stretch/>
        </p:blipFill>
        <p:spPr>
          <a:xfrm>
            <a:off x="5005137" y="2438401"/>
            <a:ext cx="3818021" cy="3962400"/>
          </a:xfrm>
          <a:prstGeom prst="rect">
            <a:avLst/>
          </a:prstGeom>
        </p:spPr>
      </p:pic>
      <p:sp>
        <p:nvSpPr>
          <p:cNvPr id="9"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29</a:t>
            </a:fld>
            <a:endParaRPr lang="en-US"/>
          </a:p>
        </p:txBody>
      </p:sp>
      <p:sp>
        <p:nvSpPr>
          <p:cNvPr id="3" name="Date Placeholder 2"/>
          <p:cNvSpPr>
            <a:spLocks noGrp="1"/>
          </p:cNvSpPr>
          <p:nvPr>
            <p:ph type="dt" sz="half" idx="10"/>
          </p:nvPr>
        </p:nvSpPr>
        <p:spPr/>
        <p:txBody>
          <a:bodyPr/>
          <a:lstStyle/>
          <a:p>
            <a:r>
              <a:rPr lang="en-US"/>
              <a:t>AHRQ Safety Program for Perinatal Care</a:t>
            </a:r>
            <a:endParaRPr lang="en-US" dirty="0"/>
          </a:p>
        </p:txBody>
      </p:sp>
    </p:spTree>
    <p:extLst>
      <p:ext uri="{BB962C8B-B14F-4D97-AF65-F5344CB8AC3E}">
        <p14:creationId xmlns:p14="http://schemas.microsoft.com/office/powerpoint/2010/main" val="4181699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Autofit/>
          </a:bodyPr>
          <a:lstStyle/>
          <a:p>
            <a:r>
              <a:rPr lang="en-US" sz="3200" dirty="0"/>
              <a:t>The L&amp;D Unit-Based CUSP Team</a:t>
            </a:r>
          </a:p>
        </p:txBody>
      </p:sp>
      <p:sp>
        <p:nvSpPr>
          <p:cNvPr id="6148" name="Content Placeholder 5"/>
          <p:cNvSpPr>
            <a:spLocks noGrp="1"/>
          </p:cNvSpPr>
          <p:nvPr>
            <p:ph idx="1"/>
          </p:nvPr>
        </p:nvSpPr>
        <p:spPr>
          <a:xfrm>
            <a:off x="457200" y="960437"/>
            <a:ext cx="8229600" cy="5364163"/>
          </a:xfrm>
        </p:spPr>
        <p:txBody>
          <a:bodyPr>
            <a:normAutofit/>
          </a:bodyPr>
          <a:lstStyle/>
          <a:p>
            <a:r>
              <a:rPr lang="en-US" sz="3000" dirty="0"/>
              <a:t>Understands that patient safety culture is local</a:t>
            </a:r>
          </a:p>
          <a:p>
            <a:r>
              <a:rPr lang="en-US" sz="3000" dirty="0"/>
              <a:t>Is composed of engaged frontline providers who take ownership of patient safety</a:t>
            </a:r>
          </a:p>
          <a:p>
            <a:r>
              <a:rPr lang="en-US" sz="3000" dirty="0"/>
              <a:t>Includes staff members who have different levels of experience</a:t>
            </a:r>
          </a:p>
          <a:p>
            <a:r>
              <a:rPr lang="en-US" sz="3000" dirty="0"/>
              <a:t>Is tailored to include members</a:t>
            </a:r>
            <a:br>
              <a:rPr lang="en-US" sz="3000" dirty="0"/>
            </a:br>
            <a:r>
              <a:rPr lang="en-US" sz="3000" dirty="0"/>
              <a:t>based on clinical intervention</a:t>
            </a:r>
          </a:p>
          <a:p>
            <a:r>
              <a:rPr lang="en-US" sz="3000" dirty="0"/>
              <a:t>Meets regularly </a:t>
            </a:r>
            <a:r>
              <a:rPr lang="en-US" sz="2800" dirty="0"/>
              <a:t>(at least monthly) </a:t>
            </a:r>
          </a:p>
          <a:p>
            <a:r>
              <a:rPr lang="en-US" sz="3000" dirty="0"/>
              <a:t>Has adequate resources</a:t>
            </a:r>
          </a:p>
        </p:txBody>
      </p:sp>
      <p:pic>
        <p:nvPicPr>
          <p:cNvPr id="6" name="Picture 5" descr="Team members standing togethe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21284" y="3060470"/>
            <a:ext cx="3341716" cy="3489960"/>
          </a:xfrm>
          <a:prstGeom prst="rect">
            <a:avLst/>
          </a:prstGeom>
        </p:spPr>
      </p:pic>
      <p:sp>
        <p:nvSpPr>
          <p:cNvPr id="9"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3</a:t>
            </a:fld>
            <a:endParaRPr lang="en-US" dirty="0"/>
          </a:p>
        </p:txBody>
      </p:sp>
      <p:sp>
        <p:nvSpPr>
          <p:cNvPr id="11" name="Date Placeholder 4"/>
          <p:cNvSpPr txBox="1">
            <a:spLocks/>
          </p:cNvSpPr>
          <p:nvPr/>
        </p:nvSpPr>
        <p:spPr>
          <a:xfrm>
            <a:off x="45720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AHRQ Safety Program for Perinatal Care</a:t>
            </a:r>
          </a:p>
        </p:txBody>
      </p:sp>
    </p:spTree>
    <p:extLst>
      <p:ext uri="{BB962C8B-B14F-4D97-AF65-F5344CB8AC3E}">
        <p14:creationId xmlns:p14="http://schemas.microsoft.com/office/powerpoint/2010/main" val="1425600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dirty="0"/>
              <a:t>The Senior Executive’s Role</a:t>
            </a:r>
          </a:p>
        </p:txBody>
      </p:sp>
      <p:sp>
        <p:nvSpPr>
          <p:cNvPr id="6148" name="Content Placeholder 5"/>
          <p:cNvSpPr>
            <a:spLocks noGrp="1"/>
          </p:cNvSpPr>
          <p:nvPr>
            <p:ph sz="half" idx="4294967295"/>
          </p:nvPr>
        </p:nvSpPr>
        <p:spPr>
          <a:xfrm>
            <a:off x="304800" y="914400"/>
            <a:ext cx="6248400" cy="5638800"/>
          </a:xfrm>
        </p:spPr>
        <p:txBody>
          <a:bodyPr>
            <a:noAutofit/>
          </a:bodyPr>
          <a:lstStyle/>
          <a:p>
            <a:pPr>
              <a:spcAft>
                <a:spcPts val="600"/>
              </a:spcAft>
            </a:pPr>
            <a:r>
              <a:rPr lang="en-US" dirty="0"/>
              <a:t>Holds monthly meetings with the CUSP team</a:t>
            </a:r>
          </a:p>
          <a:p>
            <a:pPr>
              <a:spcAft>
                <a:spcPts val="600"/>
              </a:spcAft>
            </a:pPr>
            <a:r>
              <a:rPr lang="en-US" dirty="0"/>
              <a:t>Helps the team prioritize improvement efforts</a:t>
            </a:r>
          </a:p>
          <a:p>
            <a:pPr>
              <a:spcAft>
                <a:spcPts val="600"/>
              </a:spcAft>
            </a:pPr>
            <a:r>
              <a:rPr lang="en-US" dirty="0"/>
              <a:t>Helps the team navigate organizational bureaucracy</a:t>
            </a:r>
          </a:p>
          <a:p>
            <a:r>
              <a:rPr lang="en-US" dirty="0"/>
              <a:t>Ensures the team has resources to fix problems</a:t>
            </a:r>
          </a:p>
        </p:txBody>
      </p:sp>
      <p:pic>
        <p:nvPicPr>
          <p:cNvPr id="6" name="Picture 5" descr="A female executive positioned in front of the other team members.   "/>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17425" y="2514600"/>
            <a:ext cx="2726575" cy="3543300"/>
          </a:xfrm>
          <a:prstGeom prst="rect">
            <a:avLst/>
          </a:prstGeom>
        </p:spPr>
      </p:pic>
      <p:sp>
        <p:nvSpPr>
          <p:cNvPr id="9"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30</a:t>
            </a:fld>
            <a:endParaRPr lang="en-US"/>
          </a:p>
        </p:txBody>
      </p:sp>
      <p:sp>
        <p:nvSpPr>
          <p:cNvPr id="3" name="Date Placeholder 2"/>
          <p:cNvSpPr>
            <a:spLocks noGrp="1"/>
          </p:cNvSpPr>
          <p:nvPr>
            <p:ph type="dt" sz="half" idx="10"/>
          </p:nvPr>
        </p:nvSpPr>
        <p:spPr/>
        <p:txBody>
          <a:bodyPr/>
          <a:lstStyle/>
          <a:p>
            <a:r>
              <a:rPr lang="en-US"/>
              <a:t>AHRQ Safety Program for Perinatal Care</a:t>
            </a:r>
            <a:endParaRPr lang="en-US" dirty="0"/>
          </a:p>
        </p:txBody>
      </p:sp>
    </p:spTree>
    <p:extLst>
      <p:ext uri="{BB962C8B-B14F-4D97-AF65-F5344CB8AC3E}">
        <p14:creationId xmlns:p14="http://schemas.microsoft.com/office/powerpoint/2010/main" val="41183901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dirty="0"/>
              <a:t>The Senior Executive’s Role</a:t>
            </a:r>
            <a:endParaRPr lang="en-US" baseline="10000" dirty="0"/>
          </a:p>
        </p:txBody>
      </p:sp>
      <p:sp>
        <p:nvSpPr>
          <p:cNvPr id="6148" name="Content Placeholder 5"/>
          <p:cNvSpPr>
            <a:spLocks noGrp="1"/>
          </p:cNvSpPr>
          <p:nvPr>
            <p:ph sz="half" idx="4294967295"/>
          </p:nvPr>
        </p:nvSpPr>
        <p:spPr>
          <a:xfrm>
            <a:off x="304800" y="914400"/>
            <a:ext cx="6248400" cy="5638800"/>
          </a:xfrm>
        </p:spPr>
        <p:txBody>
          <a:bodyPr>
            <a:noAutofit/>
          </a:bodyPr>
          <a:lstStyle/>
          <a:p>
            <a:pPr>
              <a:spcAft>
                <a:spcPts val="600"/>
              </a:spcAft>
            </a:pPr>
            <a:r>
              <a:rPr lang="en-US" dirty="0"/>
              <a:t>Makes rounds and meets monthly with frontline providers and managers on the L&amp;D unit </a:t>
            </a:r>
          </a:p>
          <a:p>
            <a:pPr>
              <a:spcAft>
                <a:spcPts val="600"/>
              </a:spcAft>
            </a:pPr>
            <a:r>
              <a:rPr lang="en-US" dirty="0"/>
              <a:t>Collaborates with others to develop and put into effect a plan that addresses safety issues </a:t>
            </a:r>
          </a:p>
          <a:p>
            <a:r>
              <a:rPr lang="en-US" dirty="0"/>
              <a:t>Holds all staff accountable for carrying out agreed-upon activities designed to reduce patient harm</a:t>
            </a:r>
          </a:p>
        </p:txBody>
      </p:sp>
      <p:pic>
        <p:nvPicPr>
          <p:cNvPr id="7" name="Picture 6" descr="A female executive positioned in front of the other team members.   "/>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17425" y="2514600"/>
            <a:ext cx="2726575" cy="3543300"/>
          </a:xfrm>
          <a:prstGeom prst="rect">
            <a:avLst/>
          </a:prstGeom>
        </p:spPr>
      </p:pic>
      <p:sp>
        <p:nvSpPr>
          <p:cNvPr id="10"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31</a:t>
            </a:fld>
            <a:endParaRPr lang="en-US"/>
          </a:p>
        </p:txBody>
      </p:sp>
      <p:sp>
        <p:nvSpPr>
          <p:cNvPr id="3" name="Date Placeholder 2"/>
          <p:cNvSpPr>
            <a:spLocks noGrp="1"/>
          </p:cNvSpPr>
          <p:nvPr>
            <p:ph type="dt" sz="half" idx="10"/>
          </p:nvPr>
        </p:nvSpPr>
        <p:spPr/>
        <p:txBody>
          <a:bodyPr/>
          <a:lstStyle/>
          <a:p>
            <a:r>
              <a:rPr lang="en-US"/>
              <a:t>AHRQ Safety Program for Perinatal Care</a:t>
            </a:r>
            <a:endParaRPr lang="en-US" dirty="0"/>
          </a:p>
        </p:txBody>
      </p:sp>
    </p:spTree>
    <p:extLst>
      <p:ext uri="{BB962C8B-B14F-4D97-AF65-F5344CB8AC3E}">
        <p14:creationId xmlns:p14="http://schemas.microsoft.com/office/powerpoint/2010/main" val="3794657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50074"/>
            <a:ext cx="8229600" cy="685800"/>
          </a:xfrm>
        </p:spPr>
        <p:txBody>
          <a:bodyPr>
            <a:noAutofit/>
          </a:bodyPr>
          <a:lstStyle/>
          <a:p>
            <a:pPr>
              <a:lnSpc>
                <a:spcPts val="2600"/>
              </a:lnSpc>
            </a:pPr>
            <a:r>
              <a:rPr lang="en-US" sz="3200" dirty="0"/>
              <a:t>Senior Executives Support Both Technical </a:t>
            </a:r>
            <a:br>
              <a:rPr lang="en-US" sz="3200" dirty="0"/>
            </a:br>
            <a:r>
              <a:rPr lang="en-US" sz="3200" dirty="0"/>
              <a:t>and Adaptive Work of Change</a:t>
            </a:r>
          </a:p>
        </p:txBody>
      </p:sp>
      <p:sp>
        <p:nvSpPr>
          <p:cNvPr id="13314" name="Rectangle 3"/>
          <p:cNvSpPr>
            <a:spLocks noGrp="1" noChangeArrowheads="1"/>
          </p:cNvSpPr>
          <p:nvPr>
            <p:ph idx="1"/>
          </p:nvPr>
        </p:nvSpPr>
        <p:spPr>
          <a:xfrm>
            <a:off x="457200" y="884237"/>
            <a:ext cx="8229600" cy="5364163"/>
          </a:xfrm>
        </p:spPr>
        <p:txBody>
          <a:bodyPr>
            <a:noAutofit/>
          </a:bodyPr>
          <a:lstStyle/>
          <a:p>
            <a:pPr marL="0" indent="0">
              <a:buNone/>
            </a:pPr>
            <a:r>
              <a:rPr lang="en-US" dirty="0"/>
              <a:t>Technical work addresses problems for which—</a:t>
            </a:r>
          </a:p>
          <a:p>
            <a:r>
              <a:rPr lang="en-US" dirty="0"/>
              <a:t>The definition is clear, the potential solutions are relatively explicit, and solutions usually require minimal learning; </a:t>
            </a:r>
          </a:p>
          <a:p>
            <a:r>
              <a:rPr lang="en-US" dirty="0"/>
              <a:t>Responsibility for implementing a solution is fairly apparent between leaders and followers; and</a:t>
            </a:r>
          </a:p>
          <a:p>
            <a:r>
              <a:rPr lang="en-US" dirty="0"/>
              <a:t>Teams have the resources necessary to succeed</a:t>
            </a:r>
            <a:r>
              <a:rPr lang="en-US" sz="2400" dirty="0"/>
              <a:t>.</a:t>
            </a:r>
          </a:p>
        </p:txBody>
      </p:sp>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32</a:t>
            </a:fld>
            <a:endParaRPr lang="en-US"/>
          </a:p>
        </p:txBody>
      </p:sp>
      <p:sp>
        <p:nvSpPr>
          <p:cNvPr id="10" name="Date Placeholder 2"/>
          <p:cNvSpPr txBox="1">
            <a:spLocks/>
          </p:cNvSpPr>
          <p:nvPr/>
        </p:nvSpPr>
        <p:spPr>
          <a:xfrm>
            <a:off x="45720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AHRQ Safety Program for Perinatal Care</a:t>
            </a:r>
          </a:p>
        </p:txBody>
      </p:sp>
    </p:spTree>
    <p:extLst>
      <p:ext uri="{BB962C8B-B14F-4D97-AF65-F5344CB8AC3E}">
        <p14:creationId xmlns:p14="http://schemas.microsoft.com/office/powerpoint/2010/main" val="1783961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9292"/>
            <a:ext cx="8229600" cy="685800"/>
          </a:xfrm>
        </p:spPr>
        <p:txBody>
          <a:bodyPr>
            <a:noAutofit/>
          </a:bodyPr>
          <a:lstStyle/>
          <a:p>
            <a:pPr>
              <a:lnSpc>
                <a:spcPts val="2600"/>
              </a:lnSpc>
            </a:pPr>
            <a:r>
              <a:rPr lang="en-US" sz="3200" dirty="0"/>
              <a:t>Senior Executives Support Both Technical </a:t>
            </a:r>
            <a:br>
              <a:rPr lang="en-US" sz="3200" dirty="0"/>
            </a:br>
            <a:r>
              <a:rPr lang="en-US" sz="3200" dirty="0"/>
              <a:t>and Adaptive Work of Change</a:t>
            </a:r>
            <a:endParaRPr lang="en-US" sz="2800" dirty="0"/>
          </a:p>
        </p:txBody>
      </p:sp>
      <p:sp>
        <p:nvSpPr>
          <p:cNvPr id="13314" name="Rectangle 3"/>
          <p:cNvSpPr>
            <a:spLocks noGrp="1" noChangeArrowheads="1"/>
          </p:cNvSpPr>
          <p:nvPr>
            <p:ph idx="1"/>
          </p:nvPr>
        </p:nvSpPr>
        <p:spPr>
          <a:xfrm>
            <a:off x="457200" y="884237"/>
            <a:ext cx="8229600" cy="5364163"/>
          </a:xfrm>
        </p:spPr>
        <p:txBody>
          <a:bodyPr>
            <a:noAutofit/>
          </a:bodyPr>
          <a:lstStyle/>
          <a:p>
            <a:pPr marL="0" indent="0">
              <a:buNone/>
            </a:pPr>
            <a:r>
              <a:rPr lang="en-US" sz="2800" dirty="0"/>
              <a:t>Adaptive work addresses problems that require </a:t>
            </a:r>
            <a:r>
              <a:rPr lang="en-US" sz="2800" dirty="0" err="1"/>
              <a:t>unitwide</a:t>
            </a:r>
            <a:r>
              <a:rPr lang="en-US" sz="2800" dirty="0"/>
              <a:t> cultural adjustments. Senior executives—</a:t>
            </a:r>
          </a:p>
          <a:p>
            <a:r>
              <a:rPr lang="en-US" sz="2800" dirty="0"/>
              <a:t>Help people successfully adapt to change by reinforcing attitudes, beliefs, and behaviors that facilitate the initiative</a:t>
            </a:r>
          </a:p>
          <a:p>
            <a:r>
              <a:rPr lang="en-US" sz="2800" dirty="0"/>
              <a:t>Address issues that require adaptive solutions with measures such as—</a:t>
            </a:r>
          </a:p>
          <a:p>
            <a:pPr lvl="1"/>
            <a:r>
              <a:rPr lang="en-US" sz="2400" dirty="0"/>
              <a:t>Implementing an evidence-based checklist for key procedures</a:t>
            </a:r>
          </a:p>
          <a:p>
            <a:pPr lvl="1"/>
            <a:r>
              <a:rPr lang="en-US" sz="2400" dirty="0"/>
              <a:t>Creating an action policy if an evidence-based protocol is breached</a:t>
            </a:r>
          </a:p>
          <a:p>
            <a:pPr lvl="1"/>
            <a:r>
              <a:rPr lang="en-US" sz="2400" dirty="0"/>
              <a:t> Holding individuals accountable for following new policies</a:t>
            </a:r>
          </a:p>
        </p:txBody>
      </p:sp>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33</a:t>
            </a:fld>
            <a:endParaRPr lang="en-US"/>
          </a:p>
        </p:txBody>
      </p:sp>
      <p:sp>
        <p:nvSpPr>
          <p:cNvPr id="6" name="Date Placeholder 2"/>
          <p:cNvSpPr txBox="1">
            <a:spLocks/>
          </p:cNvSpPr>
          <p:nvPr/>
        </p:nvSpPr>
        <p:spPr>
          <a:xfrm>
            <a:off x="45720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t>AHRQ Safety Program for Perinatal Care</a:t>
            </a:r>
            <a:endParaRPr lang="en-US" sz="1200" dirty="0"/>
          </a:p>
        </p:txBody>
      </p:sp>
    </p:spTree>
    <p:extLst>
      <p:ext uri="{BB962C8B-B14F-4D97-AF65-F5344CB8AC3E}">
        <p14:creationId xmlns:p14="http://schemas.microsoft.com/office/powerpoint/2010/main" val="2146471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50074"/>
            <a:ext cx="8229600" cy="685800"/>
          </a:xfrm>
        </p:spPr>
        <p:txBody>
          <a:bodyPr>
            <a:noAutofit/>
          </a:bodyPr>
          <a:lstStyle/>
          <a:p>
            <a:pPr>
              <a:lnSpc>
                <a:spcPts val="2600"/>
              </a:lnSpc>
            </a:pPr>
            <a:r>
              <a:rPr lang="en-US" sz="3200" dirty="0"/>
              <a:t>Senior Executives Support Both Technical </a:t>
            </a:r>
            <a:br>
              <a:rPr lang="en-US" sz="3200" dirty="0"/>
            </a:br>
            <a:r>
              <a:rPr lang="en-US" sz="3200" dirty="0"/>
              <a:t>and Adaptive Work of Change</a:t>
            </a:r>
            <a:endParaRPr lang="en-US" sz="2800" dirty="0"/>
          </a:p>
        </p:txBody>
      </p:sp>
      <p:sp>
        <p:nvSpPr>
          <p:cNvPr id="13314" name="Rectangle 3"/>
          <p:cNvSpPr>
            <a:spLocks noGrp="1" noChangeArrowheads="1"/>
          </p:cNvSpPr>
          <p:nvPr>
            <p:ph idx="1"/>
          </p:nvPr>
        </p:nvSpPr>
        <p:spPr>
          <a:xfrm>
            <a:off x="457200" y="884237"/>
            <a:ext cx="8229600" cy="5364163"/>
          </a:xfrm>
        </p:spPr>
        <p:txBody>
          <a:bodyPr>
            <a:noAutofit/>
          </a:bodyPr>
          <a:lstStyle/>
          <a:p>
            <a:pPr marL="0" indent="0">
              <a:buNone/>
            </a:pPr>
            <a:r>
              <a:rPr lang="en-US" sz="2400" b="1" dirty="0"/>
              <a:t>Technical Work</a:t>
            </a:r>
          </a:p>
          <a:p>
            <a:r>
              <a:rPr lang="en-US" sz="2400" dirty="0"/>
              <a:t>Synchronizes with team members to create project goals and timelines and outlines the project mission</a:t>
            </a:r>
          </a:p>
          <a:p>
            <a:r>
              <a:rPr lang="en-US" sz="2400" dirty="0"/>
              <a:t>Coordinates with team members to ensure that necessary structures are in place—staff, roles, authority, and responsibility</a:t>
            </a:r>
          </a:p>
          <a:p>
            <a:r>
              <a:rPr lang="en-US" sz="2400" dirty="0"/>
              <a:t>Collaborates with team members to maintain the material needs of the project—budgets, resources, space, and staffing</a:t>
            </a:r>
          </a:p>
          <a:p>
            <a:pPr marL="0" indent="0">
              <a:buNone/>
            </a:pPr>
            <a:r>
              <a:rPr lang="en-US" sz="2400" b="1" dirty="0"/>
              <a:t>Adaptive Work</a:t>
            </a:r>
          </a:p>
          <a:p>
            <a:r>
              <a:rPr lang="en-US" sz="2400" dirty="0"/>
              <a:t>Works with team members to clarify the decision-making, conflict management, and problem solving processes</a:t>
            </a:r>
          </a:p>
          <a:p>
            <a:r>
              <a:rPr lang="en-US" sz="2400" dirty="0"/>
              <a:t>Coordinates with team members to verify that necessary evaluation mechanisms are in place</a:t>
            </a:r>
          </a:p>
        </p:txBody>
      </p:sp>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34</a:t>
            </a:fld>
            <a:endParaRPr lang="en-US"/>
          </a:p>
        </p:txBody>
      </p:sp>
      <p:sp>
        <p:nvSpPr>
          <p:cNvPr id="6" name="Date Placeholder 2"/>
          <p:cNvSpPr txBox="1">
            <a:spLocks/>
          </p:cNvSpPr>
          <p:nvPr/>
        </p:nvSpPr>
        <p:spPr>
          <a:xfrm>
            <a:off x="45720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t>AHRQ Safety Program for Perinatal Care</a:t>
            </a:r>
            <a:endParaRPr lang="en-US" sz="1200" dirty="0"/>
          </a:p>
        </p:txBody>
      </p:sp>
    </p:spTree>
    <p:extLst>
      <p:ext uri="{BB962C8B-B14F-4D97-AF65-F5344CB8AC3E}">
        <p14:creationId xmlns:p14="http://schemas.microsoft.com/office/powerpoint/2010/main" val="4205109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42950"/>
            <a:ext cx="8229600" cy="685800"/>
          </a:xfrm>
        </p:spPr>
        <p:txBody>
          <a:bodyPr>
            <a:noAutofit/>
          </a:bodyPr>
          <a:lstStyle/>
          <a:p>
            <a:pPr>
              <a:lnSpc>
                <a:spcPts val="2600"/>
              </a:lnSpc>
            </a:pPr>
            <a:r>
              <a:rPr lang="en-US" sz="3200" dirty="0"/>
              <a:t>Senior Executive Collaborates To Develop and Implement a Plan Addressing Safety Issues</a:t>
            </a:r>
          </a:p>
        </p:txBody>
      </p:sp>
      <p:sp>
        <p:nvSpPr>
          <p:cNvPr id="12" name="Rectangle 3"/>
          <p:cNvSpPr>
            <a:spLocks noGrp="1" noChangeArrowheads="1"/>
          </p:cNvSpPr>
          <p:nvPr>
            <p:ph idx="1"/>
          </p:nvPr>
        </p:nvSpPr>
        <p:spPr>
          <a:xfrm>
            <a:off x="457200" y="960437"/>
            <a:ext cx="5791200" cy="5364163"/>
          </a:xfrm>
        </p:spPr>
        <p:txBody>
          <a:bodyPr>
            <a:normAutofit fontScale="92500"/>
          </a:bodyPr>
          <a:lstStyle/>
          <a:p>
            <a:r>
              <a:rPr lang="en-US" dirty="0"/>
              <a:t>Considers patient risks identified in the staff safety assessment with team members</a:t>
            </a:r>
          </a:p>
          <a:p>
            <a:r>
              <a:rPr lang="en-US" dirty="0"/>
              <a:t>Involves frontline providers to help reduce risks</a:t>
            </a:r>
          </a:p>
          <a:p>
            <a:r>
              <a:rPr lang="en-US" dirty="0"/>
              <a:t>Helps prioritize hazards and constructs an improvement plan</a:t>
            </a:r>
          </a:p>
          <a:p>
            <a:pPr lvl="0"/>
            <a:r>
              <a:rPr lang="en-US" dirty="0"/>
              <a:t>Holds himself or herself and </a:t>
            </a:r>
            <a:br>
              <a:rPr lang="en-US" dirty="0"/>
            </a:br>
            <a:r>
              <a:rPr lang="en-US" dirty="0"/>
              <a:t>L&amp;D unit staff accountable for implementing the plan</a:t>
            </a:r>
          </a:p>
        </p:txBody>
      </p:sp>
      <p:pic>
        <p:nvPicPr>
          <p:cNvPr id="6" name="Picture 5" descr="Two team members creating a plan."/>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34051" y="2571750"/>
            <a:ext cx="2709949" cy="3546417"/>
          </a:xfrm>
          <a:prstGeom prst="rect">
            <a:avLst/>
          </a:prstGeom>
        </p:spPr>
      </p:pic>
      <p:sp>
        <p:nvSpPr>
          <p:cNvPr id="10"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35</a:t>
            </a:fld>
            <a:endParaRPr lang="en-US"/>
          </a:p>
        </p:txBody>
      </p:sp>
      <p:sp>
        <p:nvSpPr>
          <p:cNvPr id="7" name="Date Placeholder 2"/>
          <p:cNvSpPr txBox="1">
            <a:spLocks/>
          </p:cNvSpPr>
          <p:nvPr/>
        </p:nvSpPr>
        <p:spPr>
          <a:xfrm>
            <a:off x="45720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t>AHRQ Safety Program for Perinatal Care</a:t>
            </a:r>
            <a:endParaRPr lang="en-US" sz="1200" dirty="0"/>
          </a:p>
        </p:txBody>
      </p:sp>
    </p:spTree>
    <p:extLst>
      <p:ext uri="{BB962C8B-B14F-4D97-AF65-F5344CB8AC3E}">
        <p14:creationId xmlns:p14="http://schemas.microsoft.com/office/powerpoint/2010/main" val="364362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dirty="0"/>
              <a:t> Senior Executive’s Characteristics</a:t>
            </a:r>
          </a:p>
        </p:txBody>
      </p:sp>
      <p:sp>
        <p:nvSpPr>
          <p:cNvPr id="6147" name="Content Placeholder 5"/>
          <p:cNvSpPr>
            <a:spLocks noGrp="1"/>
          </p:cNvSpPr>
          <p:nvPr>
            <p:ph idx="1"/>
          </p:nvPr>
        </p:nvSpPr>
        <p:spPr>
          <a:xfrm>
            <a:off x="457200" y="884237"/>
            <a:ext cx="5257800" cy="5364163"/>
          </a:xfrm>
        </p:spPr>
        <p:txBody>
          <a:bodyPr>
            <a:normAutofit lnSpcReduction="10000"/>
          </a:bodyPr>
          <a:lstStyle/>
          <a:p>
            <a:r>
              <a:rPr lang="en-US" dirty="0"/>
              <a:t>Vice president level or higher when possible</a:t>
            </a:r>
          </a:p>
          <a:p>
            <a:r>
              <a:rPr lang="en-US" dirty="0"/>
              <a:t>Actively engaged in progress of project</a:t>
            </a:r>
          </a:p>
          <a:p>
            <a:pPr lvl="0"/>
            <a:r>
              <a:rPr lang="en-US" dirty="0"/>
              <a:t>Interested in clinical care, but not required to be a clinician</a:t>
            </a:r>
          </a:p>
          <a:p>
            <a:r>
              <a:rPr lang="en-US" dirty="0"/>
              <a:t>Willing to learn from, listen to, and work with staff to improve patient safety on the unit </a:t>
            </a:r>
          </a:p>
        </p:txBody>
      </p:sp>
      <p:pic>
        <p:nvPicPr>
          <p:cNvPr id="6" name="Picture 5" descr="A male and female senior executive standing togethe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18662" y="1998662"/>
            <a:ext cx="3225338" cy="4319011"/>
          </a:xfrm>
          <a:prstGeom prst="rect">
            <a:avLst/>
          </a:prstGeom>
        </p:spPr>
      </p:pic>
      <p:sp>
        <p:nvSpPr>
          <p:cNvPr id="9"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36</a:t>
            </a:fld>
            <a:endParaRPr lang="en-US"/>
          </a:p>
        </p:txBody>
      </p:sp>
      <p:sp>
        <p:nvSpPr>
          <p:cNvPr id="7" name="Date Placeholder 2"/>
          <p:cNvSpPr txBox="1">
            <a:spLocks/>
          </p:cNvSpPr>
          <p:nvPr/>
        </p:nvSpPr>
        <p:spPr>
          <a:xfrm>
            <a:off x="45720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t>AHRQ Safety Program for Perinatal Care</a:t>
            </a:r>
            <a:endParaRPr lang="en-US" sz="1200" dirty="0"/>
          </a:p>
        </p:txBody>
      </p:sp>
    </p:spTree>
    <p:extLst>
      <p:ext uri="{BB962C8B-B14F-4D97-AF65-F5344CB8AC3E}">
        <p14:creationId xmlns:p14="http://schemas.microsoft.com/office/powerpoint/2010/main" val="1835955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3200" dirty="0"/>
              <a:t>The Challenges of Partnering With a Senior Executive</a:t>
            </a:r>
          </a:p>
        </p:txBody>
      </p:sp>
      <p:sp>
        <p:nvSpPr>
          <p:cNvPr id="3" name="Content Placeholder 2"/>
          <p:cNvSpPr>
            <a:spLocks noGrp="1"/>
          </p:cNvSpPr>
          <p:nvPr>
            <p:ph idx="1"/>
          </p:nvPr>
        </p:nvSpPr>
        <p:spPr>
          <a:xfrm>
            <a:off x="457200" y="1036637"/>
            <a:ext cx="8229600" cy="5364163"/>
          </a:xfrm>
        </p:spPr>
        <p:txBody>
          <a:bodyPr/>
          <a:lstStyle/>
          <a:p>
            <a:pPr>
              <a:spcAft>
                <a:spcPts val="600"/>
              </a:spcAft>
            </a:pPr>
            <a:r>
              <a:rPr lang="en-US" dirty="0"/>
              <a:t>Lack of clinical background </a:t>
            </a:r>
          </a:p>
          <a:p>
            <a:pPr>
              <a:spcAft>
                <a:spcPts val="600"/>
              </a:spcAft>
            </a:pPr>
            <a:r>
              <a:rPr lang="en-US" dirty="0"/>
              <a:t>Lack of recognition for the value of CUSP</a:t>
            </a:r>
          </a:p>
          <a:p>
            <a:pPr>
              <a:spcAft>
                <a:spcPts val="600"/>
              </a:spcAft>
            </a:pPr>
            <a:r>
              <a:rPr lang="en-US" dirty="0"/>
              <a:t>Unavailability to meet with the L&amp;D CUSP team regularly</a:t>
            </a:r>
            <a:endParaRPr lang="en-US" dirty="0">
              <a:solidFill>
                <a:srgbClr val="FF0000"/>
              </a:solidFill>
            </a:endParaRPr>
          </a:p>
        </p:txBody>
      </p:sp>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37</a:t>
            </a:fld>
            <a:endParaRPr lang="en-US"/>
          </a:p>
        </p:txBody>
      </p:sp>
      <p:sp>
        <p:nvSpPr>
          <p:cNvPr id="6" name="Date Placeholder 2"/>
          <p:cNvSpPr txBox="1">
            <a:spLocks/>
          </p:cNvSpPr>
          <p:nvPr/>
        </p:nvSpPr>
        <p:spPr>
          <a:xfrm>
            <a:off x="45720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t>AHRQ Safety Program for Perinatal Care</a:t>
            </a:r>
            <a:endParaRPr lang="en-US" sz="1200" dirty="0"/>
          </a:p>
        </p:txBody>
      </p:sp>
    </p:spTree>
    <p:extLst>
      <p:ext uri="{BB962C8B-B14F-4D97-AF65-F5344CB8AC3E}">
        <p14:creationId xmlns:p14="http://schemas.microsoft.com/office/powerpoint/2010/main" val="895627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49875"/>
            <a:ext cx="8229600" cy="685800"/>
          </a:xfrm>
        </p:spPr>
        <p:txBody>
          <a:bodyPr>
            <a:noAutofit/>
          </a:bodyPr>
          <a:lstStyle/>
          <a:p>
            <a:pPr>
              <a:lnSpc>
                <a:spcPts val="2600"/>
              </a:lnSpc>
            </a:pPr>
            <a:r>
              <a:rPr lang="en-US" sz="3200" dirty="0"/>
              <a:t>How To Engage Your Senior Executive and Develop Shared Accountability for the Work</a:t>
            </a:r>
          </a:p>
        </p:txBody>
      </p:sp>
      <p:sp>
        <p:nvSpPr>
          <p:cNvPr id="16387" name="Content Placeholder 2"/>
          <p:cNvSpPr>
            <a:spLocks noGrp="1"/>
          </p:cNvSpPr>
          <p:nvPr>
            <p:ph idx="1"/>
          </p:nvPr>
        </p:nvSpPr>
        <p:spPr>
          <a:xfrm>
            <a:off x="457200" y="1036637"/>
            <a:ext cx="5867400" cy="5364163"/>
          </a:xfrm>
        </p:spPr>
        <p:txBody>
          <a:bodyPr>
            <a:normAutofit fontScale="85000" lnSpcReduction="10000"/>
          </a:bodyPr>
          <a:lstStyle/>
          <a:p>
            <a:r>
              <a:rPr lang="en-US" dirty="0"/>
              <a:t>Ensure an executive is assigned to the L&amp;D CUSP team and participates regularly in meetings.</a:t>
            </a:r>
          </a:p>
          <a:p>
            <a:r>
              <a:rPr lang="en-US" dirty="0"/>
              <a:t>Set an expectation related to length of commitment:  6 months, 1 year, etc.</a:t>
            </a:r>
          </a:p>
          <a:p>
            <a:r>
              <a:rPr lang="en-US" dirty="0"/>
              <a:t>Acknowledge the senior executive’s perspective. (“What’s in it for me?”) </a:t>
            </a:r>
          </a:p>
          <a:p>
            <a:r>
              <a:rPr lang="en-US" dirty="0"/>
              <a:t>Increase the visibility of your senior executive.  </a:t>
            </a:r>
          </a:p>
          <a:p>
            <a:r>
              <a:rPr lang="en-US" dirty="0"/>
              <a:t>List identified safety issues in the Safety Issues Worksheet for Senior Executive Partnership or a tracking log.</a:t>
            </a:r>
          </a:p>
        </p:txBody>
      </p:sp>
      <p:pic>
        <p:nvPicPr>
          <p:cNvPr id="6" name="Picture 5" descr="Two senior executives standing together."/>
          <p:cNvPicPr>
            <a:picLocks noChangeAspect="1"/>
          </p:cNvPicPr>
          <p:nvPr/>
        </p:nvPicPr>
        <p:blipFill rotWithShape="1">
          <a:blip r:embed="rId3" cstate="screen">
            <a:extLst>
              <a:ext uri="{28A0092B-C50C-407E-A947-70E740481C1C}">
                <a14:useLocalDpi xmlns:a14="http://schemas.microsoft.com/office/drawing/2010/main"/>
              </a:ext>
            </a:extLst>
          </a:blip>
          <a:srcRect l="16785" r="18919" b="10352"/>
          <a:stretch/>
        </p:blipFill>
        <p:spPr>
          <a:xfrm>
            <a:off x="5518485" y="2641600"/>
            <a:ext cx="3625516" cy="3791284"/>
          </a:xfrm>
          <a:prstGeom prst="rect">
            <a:avLst/>
          </a:prstGeom>
        </p:spPr>
      </p:pic>
      <p:sp>
        <p:nvSpPr>
          <p:cNvPr id="8"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38</a:t>
            </a:fld>
            <a:endParaRPr lang="en-US"/>
          </a:p>
        </p:txBody>
      </p:sp>
      <p:sp>
        <p:nvSpPr>
          <p:cNvPr id="7" name="Date Placeholder 2"/>
          <p:cNvSpPr txBox="1">
            <a:spLocks/>
          </p:cNvSpPr>
          <p:nvPr/>
        </p:nvSpPr>
        <p:spPr>
          <a:xfrm>
            <a:off x="45720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t>AHRQ Safety Program for Perinatal Care</a:t>
            </a:r>
            <a:endParaRPr lang="en-US" sz="1200" dirty="0"/>
          </a:p>
        </p:txBody>
      </p:sp>
    </p:spTree>
    <p:extLst>
      <p:ext uri="{BB962C8B-B14F-4D97-AF65-F5344CB8AC3E}">
        <p14:creationId xmlns:p14="http://schemas.microsoft.com/office/powerpoint/2010/main" val="2747852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dirty="0"/>
              <a:t>The Nurse Manager’s Role</a:t>
            </a:r>
          </a:p>
        </p:txBody>
      </p:sp>
      <p:sp>
        <p:nvSpPr>
          <p:cNvPr id="6148" name="Content Placeholder 5"/>
          <p:cNvSpPr>
            <a:spLocks noGrp="1"/>
          </p:cNvSpPr>
          <p:nvPr>
            <p:ph idx="1"/>
          </p:nvPr>
        </p:nvSpPr>
        <p:spPr>
          <a:xfrm>
            <a:off x="457200" y="960437"/>
            <a:ext cx="5105400" cy="5364163"/>
          </a:xfrm>
        </p:spPr>
        <p:txBody>
          <a:bodyPr/>
          <a:lstStyle/>
          <a:p>
            <a:r>
              <a:rPr lang="en-US" dirty="0"/>
              <a:t>Leads or supports L&amp;D CUSP activities</a:t>
            </a:r>
          </a:p>
          <a:p>
            <a:r>
              <a:rPr lang="en-US" dirty="0"/>
              <a:t>Ensures safety assessment results are shared with staff</a:t>
            </a:r>
          </a:p>
          <a:p>
            <a:r>
              <a:rPr lang="en-US" dirty="0"/>
              <a:t>Assigns project leaders to interventions</a:t>
            </a:r>
          </a:p>
          <a:p>
            <a:r>
              <a:rPr lang="en-US" dirty="0"/>
              <a:t>Assists with developing executive partnership</a:t>
            </a:r>
          </a:p>
          <a:p>
            <a:r>
              <a:rPr lang="en-US" dirty="0"/>
              <a:t>Manages local resources</a:t>
            </a:r>
          </a:p>
        </p:txBody>
      </p:sp>
      <p:pic>
        <p:nvPicPr>
          <p:cNvPr id="6" name="Picture 5" descr="A male nurse manager positioned in front of the other team members.    "/>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33474" y="2819400"/>
            <a:ext cx="4010526" cy="3645568"/>
          </a:xfrm>
          <a:prstGeom prst="rect">
            <a:avLst/>
          </a:prstGeom>
        </p:spPr>
      </p:pic>
      <p:sp>
        <p:nvSpPr>
          <p:cNvPr id="9"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39</a:t>
            </a:fld>
            <a:endParaRPr lang="en-US"/>
          </a:p>
        </p:txBody>
      </p:sp>
      <p:sp>
        <p:nvSpPr>
          <p:cNvPr id="7" name="Date Placeholder 2"/>
          <p:cNvSpPr txBox="1">
            <a:spLocks/>
          </p:cNvSpPr>
          <p:nvPr/>
        </p:nvSpPr>
        <p:spPr>
          <a:xfrm>
            <a:off x="45720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t>AHRQ Safety Program for Perinatal Care</a:t>
            </a:r>
            <a:endParaRPr lang="en-US" sz="1200" dirty="0"/>
          </a:p>
        </p:txBody>
      </p:sp>
    </p:spTree>
    <p:extLst>
      <p:ext uri="{BB962C8B-B14F-4D97-AF65-F5344CB8AC3E}">
        <p14:creationId xmlns:p14="http://schemas.microsoft.com/office/powerpoint/2010/main" val="3519264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Autofit/>
          </a:bodyPr>
          <a:lstStyle/>
          <a:p>
            <a:r>
              <a:rPr lang="en-US" sz="3200" dirty="0"/>
              <a:t>Success Depends on L&amp;D Unit Team</a:t>
            </a:r>
          </a:p>
        </p:txBody>
      </p:sp>
      <p:sp>
        <p:nvSpPr>
          <p:cNvPr id="6148" name="Content Placeholder 5"/>
          <p:cNvSpPr>
            <a:spLocks noGrp="1"/>
          </p:cNvSpPr>
          <p:nvPr>
            <p:ph idx="1"/>
          </p:nvPr>
        </p:nvSpPr>
        <p:spPr>
          <a:xfrm>
            <a:off x="457200" y="960437"/>
            <a:ext cx="8229600" cy="5364163"/>
          </a:xfrm>
        </p:spPr>
        <p:txBody>
          <a:bodyPr>
            <a:normAutofit fontScale="92500" lnSpcReduction="20000"/>
          </a:bodyPr>
          <a:lstStyle/>
          <a:p>
            <a:pPr marL="0" indent="0">
              <a:buNone/>
            </a:pPr>
            <a:r>
              <a:rPr lang="en-US" sz="3000" dirty="0"/>
              <a:t>Team members—</a:t>
            </a:r>
          </a:p>
          <a:p>
            <a:r>
              <a:rPr lang="en-US" sz="3000" dirty="0"/>
              <a:t>Start and sustain the initiative</a:t>
            </a:r>
          </a:p>
          <a:p>
            <a:r>
              <a:rPr lang="en-US" sz="3000" dirty="0"/>
              <a:t>Contribute to positive results through their engagement and belief in the project</a:t>
            </a:r>
          </a:p>
          <a:p>
            <a:pPr marL="0" indent="0">
              <a:buNone/>
            </a:pPr>
            <a:r>
              <a:rPr lang="en-US" sz="3000" dirty="0"/>
              <a:t>Team should include—</a:t>
            </a:r>
          </a:p>
          <a:p>
            <a:r>
              <a:rPr lang="en-US" sz="3000" dirty="0"/>
              <a:t>Frontline providers with varying</a:t>
            </a:r>
            <a:br>
              <a:rPr lang="en-US" sz="3000" dirty="0"/>
            </a:br>
            <a:r>
              <a:rPr lang="en-US" sz="3000" dirty="0"/>
              <a:t>backgrounds and expertise</a:t>
            </a:r>
            <a:endParaRPr lang="en-US" sz="2800" dirty="0"/>
          </a:p>
          <a:p>
            <a:r>
              <a:rPr lang="en-US" sz="3000" dirty="0"/>
              <a:t>Members with a shared </a:t>
            </a:r>
            <a:br>
              <a:rPr lang="en-US" sz="3000" dirty="0"/>
            </a:br>
            <a:r>
              <a:rPr lang="en-US" sz="3000" dirty="0"/>
              <a:t>commitment  to— </a:t>
            </a:r>
          </a:p>
          <a:p>
            <a:pPr lvl="1"/>
            <a:r>
              <a:rPr lang="en-US" sz="2600" dirty="0"/>
              <a:t>Engage other</a:t>
            </a:r>
            <a:br>
              <a:rPr lang="en-US" sz="2600" dirty="0"/>
            </a:br>
            <a:r>
              <a:rPr lang="en-US" sz="2600" dirty="0"/>
              <a:t>team members</a:t>
            </a:r>
          </a:p>
          <a:p>
            <a:pPr lvl="1"/>
            <a:r>
              <a:rPr lang="en-US" sz="2600" dirty="0"/>
              <a:t>Develop educational materials </a:t>
            </a:r>
          </a:p>
          <a:p>
            <a:pPr lvl="1"/>
            <a:r>
              <a:rPr lang="en-US" sz="2600" dirty="0"/>
              <a:t>Execute the project</a:t>
            </a:r>
          </a:p>
        </p:txBody>
      </p:sp>
      <p:pic>
        <p:nvPicPr>
          <p:cNvPr id="6" name="Picture 5" descr="Team members standing togethe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21284" y="3060470"/>
            <a:ext cx="3341716" cy="3489960"/>
          </a:xfrm>
          <a:prstGeom prst="rect">
            <a:avLst/>
          </a:prstGeom>
        </p:spPr>
      </p:pic>
      <p:sp>
        <p:nvSpPr>
          <p:cNvPr id="9"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4</a:t>
            </a:fld>
            <a:endParaRPr lang="en-US"/>
          </a:p>
        </p:txBody>
      </p:sp>
      <p:sp>
        <p:nvSpPr>
          <p:cNvPr id="7" name="Date Placeholder 4"/>
          <p:cNvSpPr txBox="1">
            <a:spLocks/>
          </p:cNvSpPr>
          <p:nvPr/>
        </p:nvSpPr>
        <p:spPr>
          <a:xfrm>
            <a:off x="45720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AHRQ Safety Program for Perinatal Care</a:t>
            </a:r>
          </a:p>
        </p:txBody>
      </p:sp>
    </p:spTree>
    <p:extLst>
      <p:ext uri="{BB962C8B-B14F-4D97-AF65-F5344CB8AC3E}">
        <p14:creationId xmlns:p14="http://schemas.microsoft.com/office/powerpoint/2010/main" val="35042994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6766"/>
            <a:ext cx="8229600" cy="685800"/>
          </a:xfrm>
        </p:spPr>
        <p:txBody>
          <a:bodyPr>
            <a:noAutofit/>
          </a:bodyPr>
          <a:lstStyle/>
          <a:p>
            <a:pPr>
              <a:lnSpc>
                <a:spcPts val="2600"/>
              </a:lnSpc>
            </a:pPr>
            <a:r>
              <a:rPr lang="en-US" sz="3200" dirty="0"/>
              <a:t>The Leadership and Management Roles </a:t>
            </a:r>
            <a:br>
              <a:rPr lang="en-US" sz="3200" dirty="0"/>
            </a:br>
            <a:r>
              <a:rPr lang="en-US" sz="3200" dirty="0"/>
              <a:t>of the Nurse Manager</a:t>
            </a:r>
          </a:p>
        </p:txBody>
      </p:sp>
      <p:sp>
        <p:nvSpPr>
          <p:cNvPr id="3" name="Text Placeholder 2"/>
          <p:cNvSpPr>
            <a:spLocks noGrp="1"/>
          </p:cNvSpPr>
          <p:nvPr>
            <p:ph idx="1"/>
          </p:nvPr>
        </p:nvSpPr>
        <p:spPr>
          <a:xfrm>
            <a:off x="457200" y="762000"/>
            <a:ext cx="8229600" cy="5486400"/>
          </a:xfrm>
        </p:spPr>
        <p:txBody>
          <a:bodyPr>
            <a:noAutofit/>
          </a:bodyPr>
          <a:lstStyle/>
          <a:p>
            <a:pPr marL="0" indent="0">
              <a:buNone/>
            </a:pPr>
            <a:r>
              <a:rPr lang="en-US" sz="2800" dirty="0"/>
              <a:t>Leadership</a:t>
            </a:r>
          </a:p>
          <a:p>
            <a:r>
              <a:rPr lang="en-US" sz="2800" dirty="0"/>
              <a:t>Embodies the vision, mission, and values of the </a:t>
            </a:r>
            <a:br>
              <a:rPr lang="en-US" sz="2800" dirty="0"/>
            </a:br>
            <a:r>
              <a:rPr lang="en-US" sz="2800" dirty="0"/>
              <a:t>L&amp;D unit with staff </a:t>
            </a:r>
          </a:p>
          <a:p>
            <a:r>
              <a:rPr lang="en-US" sz="2800" dirty="0"/>
              <a:t>Motivates staff to strive for professional excellence </a:t>
            </a:r>
          </a:p>
          <a:p>
            <a:r>
              <a:rPr lang="en-US" sz="2800" dirty="0"/>
              <a:t>Sets and models behavioral expectations of staff</a:t>
            </a:r>
          </a:p>
          <a:p>
            <a:r>
              <a:rPr lang="en-US" sz="2800" dirty="0"/>
              <a:t>Is a socio-adaptive component of a job</a:t>
            </a:r>
          </a:p>
          <a:p>
            <a:pPr marL="0" indent="0">
              <a:buNone/>
            </a:pPr>
            <a:r>
              <a:rPr lang="en-US" sz="2800" dirty="0"/>
              <a:t>Management</a:t>
            </a:r>
          </a:p>
          <a:p>
            <a:r>
              <a:rPr lang="en-US" sz="2800" dirty="0"/>
              <a:t>Operations	 </a:t>
            </a:r>
          </a:p>
          <a:p>
            <a:r>
              <a:rPr lang="en-US" sz="2800" dirty="0"/>
              <a:t>Finance and budget</a:t>
            </a:r>
          </a:p>
          <a:p>
            <a:r>
              <a:rPr lang="en-US" sz="2800" dirty="0"/>
              <a:t>Strategic goals</a:t>
            </a:r>
          </a:p>
          <a:p>
            <a:r>
              <a:rPr lang="en-US" sz="2800" dirty="0"/>
              <a:t>Task-oriented, technical component of a job</a:t>
            </a:r>
          </a:p>
        </p:txBody>
      </p:sp>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40</a:t>
            </a:fld>
            <a:endParaRPr lang="en-US"/>
          </a:p>
        </p:txBody>
      </p:sp>
      <p:sp>
        <p:nvSpPr>
          <p:cNvPr id="6" name="Date Placeholder 2"/>
          <p:cNvSpPr txBox="1">
            <a:spLocks/>
          </p:cNvSpPr>
          <p:nvPr/>
        </p:nvSpPr>
        <p:spPr>
          <a:xfrm>
            <a:off x="45720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t>AHRQ Safety Program for Perinatal Care</a:t>
            </a:r>
            <a:endParaRPr lang="en-US" sz="1200" dirty="0"/>
          </a:p>
        </p:txBody>
      </p:sp>
    </p:spTree>
    <p:extLst>
      <p:ext uri="{BB962C8B-B14F-4D97-AF65-F5344CB8AC3E}">
        <p14:creationId xmlns:p14="http://schemas.microsoft.com/office/powerpoint/2010/main" val="2416558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t>Frameworks Useful for Nurse Managers</a:t>
            </a:r>
          </a:p>
        </p:txBody>
      </p:sp>
      <p:sp>
        <p:nvSpPr>
          <p:cNvPr id="3" name="Text Placeholder 2"/>
          <p:cNvSpPr>
            <a:spLocks noGrp="1"/>
          </p:cNvSpPr>
          <p:nvPr>
            <p:ph idx="1"/>
          </p:nvPr>
        </p:nvSpPr>
        <p:spPr>
          <a:xfrm>
            <a:off x="457200" y="1112837"/>
            <a:ext cx="8229600" cy="5364163"/>
          </a:xfrm>
        </p:spPr>
        <p:txBody>
          <a:bodyPr/>
          <a:lstStyle/>
          <a:p>
            <a:pPr>
              <a:spcAft>
                <a:spcPts val="600"/>
              </a:spcAft>
            </a:pPr>
            <a:r>
              <a:rPr lang="en-US" dirty="0" err="1"/>
              <a:t>Baldridge</a:t>
            </a:r>
            <a:r>
              <a:rPr lang="en-US" dirty="0"/>
              <a:t> Health Care Criteria for Performance Excellence Framework</a:t>
            </a:r>
          </a:p>
          <a:p>
            <a:pPr>
              <a:spcAft>
                <a:spcPts val="600"/>
              </a:spcAft>
            </a:pPr>
            <a:r>
              <a:rPr lang="en-US" dirty="0"/>
              <a:t>Quint </a:t>
            </a:r>
            <a:r>
              <a:rPr lang="en-US" dirty="0" err="1"/>
              <a:t>Studer’s</a:t>
            </a:r>
            <a:r>
              <a:rPr lang="en-US" dirty="0"/>
              <a:t> Five Pillars</a:t>
            </a:r>
          </a:p>
          <a:p>
            <a:pPr>
              <a:spcAft>
                <a:spcPts val="600"/>
              </a:spcAft>
            </a:pPr>
            <a:r>
              <a:rPr lang="en-US" dirty="0"/>
              <a:t>Balanced Scorecard</a:t>
            </a:r>
          </a:p>
          <a:p>
            <a:r>
              <a:rPr lang="en-US" dirty="0"/>
              <a:t>American Organization of Nurse Executives Nurse Manager Leadership Partnership Learning Domain Framework</a:t>
            </a:r>
          </a:p>
        </p:txBody>
      </p:sp>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41</a:t>
            </a:fld>
            <a:endParaRPr lang="en-US"/>
          </a:p>
        </p:txBody>
      </p:sp>
      <p:sp>
        <p:nvSpPr>
          <p:cNvPr id="6" name="Date Placeholder 2"/>
          <p:cNvSpPr txBox="1">
            <a:spLocks/>
          </p:cNvSpPr>
          <p:nvPr/>
        </p:nvSpPr>
        <p:spPr>
          <a:xfrm>
            <a:off x="45720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AHRQ Safety Program for Perinatal Care</a:t>
            </a:r>
          </a:p>
        </p:txBody>
      </p:sp>
    </p:spTree>
    <p:extLst>
      <p:ext uri="{BB962C8B-B14F-4D97-AF65-F5344CB8AC3E}">
        <p14:creationId xmlns:p14="http://schemas.microsoft.com/office/powerpoint/2010/main" val="15229973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Autofit/>
          </a:bodyPr>
          <a:lstStyle/>
          <a:p>
            <a:r>
              <a:rPr lang="en-US" sz="3200" dirty="0"/>
              <a:t>The Patient Safety Coordinator’s/Officer’s Role</a:t>
            </a:r>
          </a:p>
        </p:txBody>
      </p:sp>
      <p:sp>
        <p:nvSpPr>
          <p:cNvPr id="10" name="Content Placeholder 9"/>
          <p:cNvSpPr>
            <a:spLocks noGrp="1"/>
          </p:cNvSpPr>
          <p:nvPr>
            <p:ph idx="1"/>
          </p:nvPr>
        </p:nvSpPr>
        <p:spPr>
          <a:xfrm>
            <a:off x="4038600" y="960437"/>
            <a:ext cx="4648200" cy="5364163"/>
          </a:xfrm>
        </p:spPr>
        <p:txBody>
          <a:bodyPr>
            <a:normAutofit fontScale="85000" lnSpcReduction="10000"/>
          </a:bodyPr>
          <a:lstStyle/>
          <a:p>
            <a:pPr>
              <a:spcAft>
                <a:spcPts val="600"/>
              </a:spcAft>
            </a:pPr>
            <a:r>
              <a:rPr lang="en-US" dirty="0"/>
              <a:t>Serves as a senior executive partner in some institutions</a:t>
            </a:r>
          </a:p>
          <a:p>
            <a:pPr>
              <a:spcAft>
                <a:spcPts val="600"/>
              </a:spcAft>
            </a:pPr>
            <a:r>
              <a:rPr lang="en-US" dirty="0"/>
              <a:t>Coordinates executive orientation with the initiative</a:t>
            </a:r>
          </a:p>
          <a:p>
            <a:pPr>
              <a:spcAft>
                <a:spcPts val="600"/>
              </a:spcAft>
            </a:pPr>
            <a:r>
              <a:rPr lang="en-US" dirty="0"/>
              <a:t>Verifies that staff or patient surveys are analyzed and results are reviewed in a timely manner</a:t>
            </a:r>
          </a:p>
          <a:p>
            <a:pPr>
              <a:spcAft>
                <a:spcPts val="600"/>
              </a:spcAft>
            </a:pPr>
            <a:r>
              <a:rPr lang="en-US" dirty="0"/>
              <a:t>Monitors progress of the intervention</a:t>
            </a:r>
          </a:p>
          <a:p>
            <a:r>
              <a:rPr lang="en-US" dirty="0"/>
              <a:t>Disseminates results and shares stories</a:t>
            </a:r>
          </a:p>
        </p:txBody>
      </p:sp>
      <p:pic>
        <p:nvPicPr>
          <p:cNvPr id="6" name="Picture 5" descr="A male patient safety coordinator figure positioned in front of the other team members.   "/>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209800"/>
            <a:ext cx="3857105" cy="3962400"/>
          </a:xfrm>
          <a:prstGeom prst="rect">
            <a:avLst/>
          </a:prstGeom>
        </p:spPr>
      </p:pic>
      <p:sp>
        <p:nvSpPr>
          <p:cNvPr id="9"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42</a:t>
            </a:fld>
            <a:endParaRPr lang="en-US"/>
          </a:p>
        </p:txBody>
      </p:sp>
      <p:sp>
        <p:nvSpPr>
          <p:cNvPr id="7" name="Date Placeholder 2"/>
          <p:cNvSpPr txBox="1">
            <a:spLocks/>
          </p:cNvSpPr>
          <p:nvPr/>
        </p:nvSpPr>
        <p:spPr>
          <a:xfrm>
            <a:off x="45720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AHRQ Safety Program for Perinatal Care</a:t>
            </a:r>
          </a:p>
        </p:txBody>
      </p:sp>
    </p:spTree>
    <p:extLst>
      <p:ext uri="{BB962C8B-B14F-4D97-AF65-F5344CB8AC3E}">
        <p14:creationId xmlns:p14="http://schemas.microsoft.com/office/powerpoint/2010/main" val="533702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dirty="0"/>
              <a:t>Psychological Safety</a:t>
            </a:r>
            <a:r>
              <a:rPr lang="en-US" baseline="30000" dirty="0"/>
              <a:t>3</a:t>
            </a:r>
          </a:p>
        </p:txBody>
      </p:sp>
      <p:sp>
        <p:nvSpPr>
          <p:cNvPr id="6148" name="Content Placeholder 5"/>
          <p:cNvSpPr>
            <a:spLocks noGrp="1"/>
          </p:cNvSpPr>
          <p:nvPr>
            <p:ph idx="1"/>
          </p:nvPr>
        </p:nvSpPr>
        <p:spPr>
          <a:xfrm>
            <a:off x="457200" y="884237"/>
            <a:ext cx="8229600" cy="5364163"/>
          </a:xfrm>
        </p:spPr>
        <p:txBody>
          <a:bodyPr>
            <a:normAutofit fontScale="92500"/>
          </a:bodyPr>
          <a:lstStyle/>
          <a:p>
            <a:r>
              <a:rPr lang="en-US" dirty="0"/>
              <a:t>Psychological safety is the degree to which team members feel that their environment supports the interpersonal risk involved in asking for help or learning from mistakes.  </a:t>
            </a:r>
          </a:p>
          <a:p>
            <a:r>
              <a:rPr lang="en-US" dirty="0"/>
              <a:t>Team leaders and team members who promote psychological safety will—</a:t>
            </a:r>
          </a:p>
          <a:p>
            <a:pPr lvl="1"/>
            <a:r>
              <a:rPr lang="en-US" dirty="0"/>
              <a:t>Invite input from all team members</a:t>
            </a:r>
          </a:p>
          <a:p>
            <a:pPr lvl="1"/>
            <a:r>
              <a:rPr lang="en-US" dirty="0"/>
              <a:t>Encourage team members to contribute</a:t>
            </a:r>
          </a:p>
          <a:p>
            <a:pPr lvl="1"/>
            <a:r>
              <a:rPr lang="en-US" dirty="0"/>
              <a:t>Promote active listening and learning from each other</a:t>
            </a:r>
          </a:p>
          <a:p>
            <a:pPr lvl="1"/>
            <a:r>
              <a:rPr lang="en-US" dirty="0"/>
              <a:t>Ensure all team members are accessible</a:t>
            </a:r>
          </a:p>
          <a:p>
            <a:pPr lvl="1"/>
            <a:r>
              <a:rPr lang="en-US" dirty="0"/>
              <a:t>Acknowledge the limits of current knowledge</a:t>
            </a:r>
          </a:p>
        </p:txBody>
      </p:sp>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43</a:t>
            </a:fld>
            <a:endParaRPr lang="en-US"/>
          </a:p>
        </p:txBody>
      </p:sp>
      <p:sp>
        <p:nvSpPr>
          <p:cNvPr id="6" name="Date Placeholder 2"/>
          <p:cNvSpPr txBox="1">
            <a:spLocks/>
          </p:cNvSpPr>
          <p:nvPr/>
        </p:nvSpPr>
        <p:spPr>
          <a:xfrm>
            <a:off x="45720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AHRQ Safety Program for Perinatal Care</a:t>
            </a:r>
          </a:p>
        </p:txBody>
      </p:sp>
    </p:spTree>
    <p:extLst>
      <p:ext uri="{BB962C8B-B14F-4D97-AF65-F5344CB8AC3E}">
        <p14:creationId xmlns:p14="http://schemas.microsoft.com/office/powerpoint/2010/main" val="29668585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Psychological Safety</a:t>
            </a:r>
          </a:p>
        </p:txBody>
      </p:sp>
      <p:sp>
        <p:nvSpPr>
          <p:cNvPr id="4" name="Rectangle 3"/>
          <p:cNvSpPr/>
          <p:nvPr/>
        </p:nvSpPr>
        <p:spPr>
          <a:xfrm>
            <a:off x="304800" y="5788223"/>
            <a:ext cx="8610600" cy="738664"/>
          </a:xfrm>
          <a:prstGeom prst="rect">
            <a:avLst/>
          </a:prstGeom>
        </p:spPr>
        <p:txBody>
          <a:bodyPr wrap="square">
            <a:spAutoFit/>
          </a:bodyPr>
          <a:lstStyle/>
          <a:p>
            <a:r>
              <a:rPr lang="en-US" sz="1400" dirty="0"/>
              <a:t>CLICK LINK BELOW TO PLAY VIDEO:</a:t>
            </a:r>
          </a:p>
          <a:p>
            <a:r>
              <a:rPr lang="en-US" sz="1400" dirty="0">
                <a:hlinkClick r:id="rId2"/>
              </a:rPr>
              <a:t>http://www.ahrq.gov/professionals/education/curriculum-tools/cusptoolkit/videos/02d_psych_safety/index.html</a:t>
            </a:r>
            <a:r>
              <a:rPr lang="en-US" sz="1400" dirty="0"/>
              <a:t> </a:t>
            </a:r>
          </a:p>
          <a:p>
            <a:endParaRPr lang="en-US" sz="1400" dirty="0">
              <a:hlinkClick r:id="rId3"/>
            </a:endParaRPr>
          </a:p>
        </p:txBody>
      </p:sp>
      <p:pic>
        <p:nvPicPr>
          <p:cNvPr id="5" name="Picture 4" descr="Director’s clapboard symbolizes the beginning of a video module. &#10;&#10;Opening shot of &quot;Psychological Safety&quot; video with the words &quot;Click to play&quot; on the front."/>
          <p:cNvPicPr>
            <a:picLocks noChangeAspect="1"/>
          </p:cNvPicPr>
          <p:nvPr/>
        </p:nvPicPr>
        <p:blipFill>
          <a:blip r:embed="rId4"/>
          <a:stretch>
            <a:fillRect/>
          </a:stretch>
        </p:blipFill>
        <p:spPr>
          <a:xfrm>
            <a:off x="2014506" y="1219008"/>
            <a:ext cx="5114987" cy="4419983"/>
          </a:xfrm>
          <a:prstGeom prst="rect">
            <a:avLst/>
          </a:prstGeom>
        </p:spPr>
      </p:pic>
      <p:sp>
        <p:nvSpPr>
          <p:cNvPr id="10"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44</a:t>
            </a:fld>
            <a:endParaRPr lang="en-US"/>
          </a:p>
        </p:txBody>
      </p:sp>
      <p:sp>
        <p:nvSpPr>
          <p:cNvPr id="8" name="Date Placeholder 7"/>
          <p:cNvSpPr>
            <a:spLocks noGrp="1"/>
          </p:cNvSpPr>
          <p:nvPr>
            <p:ph type="dt" sz="half" idx="10"/>
          </p:nvPr>
        </p:nvSpPr>
        <p:spPr/>
        <p:txBody>
          <a:bodyPr/>
          <a:lstStyle/>
          <a:p>
            <a:r>
              <a:rPr lang="en-US"/>
              <a:t>AHRQ Safety Program for Perinatal Care</a:t>
            </a:r>
            <a:endParaRPr lang="en-US" dirty="0"/>
          </a:p>
        </p:txBody>
      </p:sp>
    </p:spTree>
    <p:extLst>
      <p:ext uri="{BB962C8B-B14F-4D97-AF65-F5344CB8AC3E}">
        <p14:creationId xmlns:p14="http://schemas.microsoft.com/office/powerpoint/2010/main" val="42616192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3200" dirty="0"/>
              <a:t>Assemble the Team: What the Team Needs To Do</a:t>
            </a:r>
          </a:p>
        </p:txBody>
      </p:sp>
      <p:sp>
        <p:nvSpPr>
          <p:cNvPr id="3" name="Content Placeholder 2"/>
          <p:cNvSpPr>
            <a:spLocks noGrp="1"/>
          </p:cNvSpPr>
          <p:nvPr>
            <p:ph idx="1"/>
          </p:nvPr>
        </p:nvSpPr>
        <p:spPr/>
        <p:txBody>
          <a:bodyPr>
            <a:normAutofit fontScale="77500" lnSpcReduction="20000"/>
          </a:bodyPr>
          <a:lstStyle/>
          <a:p>
            <a:pPr>
              <a:spcAft>
                <a:spcPts val="600"/>
              </a:spcAft>
            </a:pPr>
            <a:r>
              <a:rPr lang="en-US" sz="3400" dirty="0"/>
              <a:t>Recruit a team lead, nurse manager, physician, and executive partner along with any other team members.</a:t>
            </a:r>
          </a:p>
          <a:p>
            <a:pPr>
              <a:spcAft>
                <a:spcPts val="600"/>
              </a:spcAft>
            </a:pPr>
            <a:r>
              <a:rPr lang="en-US" sz="3400" dirty="0"/>
              <a:t>Meet with hospital departments (risk management, quality improvement) to ensure that L&amp;D CUSP efforts are integrated into overall hospital quality improvement and patient safety efforts.</a:t>
            </a:r>
          </a:p>
          <a:p>
            <a:pPr>
              <a:spcAft>
                <a:spcPts val="600"/>
              </a:spcAft>
            </a:pPr>
            <a:r>
              <a:rPr lang="en-US" sz="3400" dirty="0"/>
              <a:t>List team member names and contact information on the Background Quality Improvement Team Information Form and post the form in a central location.  </a:t>
            </a:r>
          </a:p>
          <a:p>
            <a:r>
              <a:rPr lang="en-US" sz="3400" dirty="0"/>
              <a:t>Use the 4 </a:t>
            </a:r>
            <a:r>
              <a:rPr lang="en-US" sz="3400" dirty="0" err="1"/>
              <a:t>Es</a:t>
            </a:r>
            <a:r>
              <a:rPr lang="en-US" sz="3400" dirty="0"/>
              <a:t> to ensure team engagement— </a:t>
            </a:r>
          </a:p>
          <a:p>
            <a:pPr marL="971550" lvl="1" indent="-514350">
              <a:buFont typeface="+mj-lt"/>
              <a:buAutoNum type="arabicPeriod"/>
            </a:pPr>
            <a:r>
              <a:rPr lang="en-US" sz="3100" dirty="0"/>
              <a:t>Engage them in the process</a:t>
            </a:r>
          </a:p>
          <a:p>
            <a:pPr marL="971550" lvl="1" indent="-514350">
              <a:buFont typeface="+mj-lt"/>
              <a:buAutoNum type="arabicPeriod"/>
            </a:pPr>
            <a:r>
              <a:rPr lang="en-US" sz="3100" dirty="0"/>
              <a:t>Educate them about their roles</a:t>
            </a:r>
          </a:p>
          <a:p>
            <a:pPr marL="971550" lvl="1" indent="-514350">
              <a:buFont typeface="+mj-lt"/>
              <a:buAutoNum type="arabicPeriod"/>
            </a:pPr>
            <a:r>
              <a:rPr lang="en-US" sz="3100" dirty="0"/>
              <a:t>Execute the processes </a:t>
            </a:r>
          </a:p>
          <a:p>
            <a:pPr marL="971550" lvl="1" indent="-514350">
              <a:buFont typeface="+mj-lt"/>
              <a:buAutoNum type="arabicPeriod"/>
            </a:pPr>
            <a:r>
              <a:rPr lang="en-US" sz="3100" dirty="0"/>
              <a:t>Evaluate what you did</a:t>
            </a:r>
          </a:p>
        </p:txBody>
      </p:sp>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45</a:t>
            </a:fld>
            <a:endParaRPr lang="en-US"/>
          </a:p>
        </p:txBody>
      </p:sp>
      <p:sp>
        <p:nvSpPr>
          <p:cNvPr id="6" name="Date Placeholder 2"/>
          <p:cNvSpPr txBox="1">
            <a:spLocks/>
          </p:cNvSpPr>
          <p:nvPr/>
        </p:nvSpPr>
        <p:spPr>
          <a:xfrm>
            <a:off x="45720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AHRQ Safety Program for Perinatal Care</a:t>
            </a:r>
          </a:p>
        </p:txBody>
      </p:sp>
    </p:spTree>
    <p:extLst>
      <p:ext uri="{BB962C8B-B14F-4D97-AF65-F5344CB8AC3E}">
        <p14:creationId xmlns:p14="http://schemas.microsoft.com/office/powerpoint/2010/main" val="6237262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dirty="0"/>
              <a:t>CUSP Tools</a:t>
            </a:r>
          </a:p>
        </p:txBody>
      </p:sp>
      <p:sp>
        <p:nvSpPr>
          <p:cNvPr id="6148" name="Content Placeholder 5"/>
          <p:cNvSpPr>
            <a:spLocks noGrp="1"/>
          </p:cNvSpPr>
          <p:nvPr>
            <p:ph idx="1"/>
          </p:nvPr>
        </p:nvSpPr>
        <p:spPr>
          <a:xfrm>
            <a:off x="457200" y="1036637"/>
            <a:ext cx="8229600" cy="5364163"/>
          </a:xfrm>
        </p:spPr>
        <p:txBody>
          <a:bodyPr>
            <a:normAutofit lnSpcReduction="10000"/>
          </a:bodyPr>
          <a:lstStyle/>
          <a:p>
            <a:r>
              <a:rPr lang="en-US" dirty="0"/>
              <a:t>Background Quality Improvement Team Information Form</a:t>
            </a:r>
          </a:p>
          <a:p>
            <a:r>
              <a:rPr lang="en-US" dirty="0"/>
              <a:t>Team </a:t>
            </a:r>
            <a:r>
              <a:rPr lang="en-US" dirty="0" smtClean="0"/>
              <a:t>Checkup </a:t>
            </a:r>
            <a:r>
              <a:rPr lang="en-US" dirty="0"/>
              <a:t>Tool</a:t>
            </a:r>
          </a:p>
          <a:p>
            <a:r>
              <a:rPr lang="en-US" dirty="0"/>
              <a:t>Culture </a:t>
            </a:r>
            <a:r>
              <a:rPr lang="en-US" dirty="0" smtClean="0"/>
              <a:t>Checkup </a:t>
            </a:r>
            <a:r>
              <a:rPr lang="en-US" dirty="0"/>
              <a:t>Tool</a:t>
            </a:r>
          </a:p>
          <a:p>
            <a:r>
              <a:rPr lang="en-US" dirty="0"/>
              <a:t>Safety Issues Worksheet for Senior Executive Partnership</a:t>
            </a:r>
          </a:p>
          <a:p>
            <a:r>
              <a:rPr lang="en-US" dirty="0"/>
              <a:t>CEO/Senior Leader Checklist</a:t>
            </a:r>
          </a:p>
          <a:p>
            <a:r>
              <a:rPr lang="en-US" dirty="0"/>
              <a:t>Staff Safety Assessment </a:t>
            </a:r>
          </a:p>
          <a:p>
            <a:r>
              <a:rPr lang="en-US" dirty="0"/>
              <a:t>Board Checklist</a:t>
            </a:r>
          </a:p>
          <a:p>
            <a:r>
              <a:rPr lang="en-US" dirty="0"/>
              <a:t>Shadowing Another Professional Tool</a:t>
            </a:r>
          </a:p>
        </p:txBody>
      </p:sp>
      <p:pic>
        <p:nvPicPr>
          <p:cNvPr id="6" name="Picture 5" descr="Tools icon"/>
          <p:cNvPicPr>
            <a:picLocks noChangeAspect="1"/>
          </p:cNvPicPr>
          <p:nvPr/>
        </p:nvPicPr>
        <p:blipFill>
          <a:blip r:embed="rId3" cstate="print"/>
          <a:stretch>
            <a:fillRect/>
          </a:stretch>
        </p:blipFill>
        <p:spPr>
          <a:xfrm>
            <a:off x="7010638" y="3810000"/>
            <a:ext cx="1904762" cy="1904762"/>
          </a:xfrm>
          <a:prstGeom prst="rect">
            <a:avLst/>
          </a:prstGeom>
        </p:spPr>
      </p:pic>
      <p:sp>
        <p:nvSpPr>
          <p:cNvPr id="9"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46</a:t>
            </a:fld>
            <a:endParaRPr lang="en-US"/>
          </a:p>
        </p:txBody>
      </p:sp>
      <p:sp>
        <p:nvSpPr>
          <p:cNvPr id="7" name="Date Placeholder 2"/>
          <p:cNvSpPr txBox="1">
            <a:spLocks/>
          </p:cNvSpPr>
          <p:nvPr/>
        </p:nvSpPr>
        <p:spPr>
          <a:xfrm>
            <a:off x="45720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AHRQ Safety Program for Perinatal Care</a:t>
            </a:r>
          </a:p>
        </p:txBody>
      </p:sp>
    </p:spTree>
    <p:extLst>
      <p:ext uri="{BB962C8B-B14F-4D97-AF65-F5344CB8AC3E}">
        <p14:creationId xmlns:p14="http://schemas.microsoft.com/office/powerpoint/2010/main" val="34554937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a:t>
            </a:r>
          </a:p>
        </p:txBody>
      </p:sp>
      <p:sp>
        <p:nvSpPr>
          <p:cNvPr id="3" name="Content Placeholder 2"/>
          <p:cNvSpPr>
            <a:spLocks noGrp="1"/>
          </p:cNvSpPr>
          <p:nvPr>
            <p:ph idx="1"/>
          </p:nvPr>
        </p:nvSpPr>
        <p:spPr>
          <a:xfrm>
            <a:off x="457200" y="884237"/>
            <a:ext cx="8229600" cy="5364163"/>
          </a:xfrm>
        </p:spPr>
        <p:txBody>
          <a:bodyPr>
            <a:normAutofit/>
          </a:bodyPr>
          <a:lstStyle/>
          <a:p>
            <a:pPr lvl="0"/>
            <a:r>
              <a:rPr lang="en-US" dirty="0"/>
              <a:t>The CUSP team will include health care professionals, support staff, and executive leadership staff. </a:t>
            </a:r>
          </a:p>
          <a:p>
            <a:pPr lvl="0"/>
            <a:r>
              <a:rPr lang="en-US" dirty="0"/>
              <a:t>The “4 </a:t>
            </a:r>
            <a:r>
              <a:rPr lang="en-US" dirty="0" err="1"/>
              <a:t>Es</a:t>
            </a:r>
            <a:r>
              <a:rPr lang="en-US" dirty="0"/>
              <a:t>” is a highly effective tool for recruiting team members.</a:t>
            </a:r>
          </a:p>
          <a:p>
            <a:pPr lvl="0"/>
            <a:r>
              <a:rPr lang="en-US" dirty="0"/>
              <a:t>Team members work together to identify barriers and address them as a group.</a:t>
            </a:r>
          </a:p>
          <a:p>
            <a:pPr lvl="0"/>
            <a:r>
              <a:rPr lang="en-US" dirty="0"/>
              <a:t>For teams to be successful, the roles and responsibilities of team members need to be clearly defined.</a:t>
            </a:r>
          </a:p>
        </p:txBody>
      </p:sp>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47</a:t>
            </a:fld>
            <a:endParaRPr lang="en-US"/>
          </a:p>
        </p:txBody>
      </p:sp>
      <p:sp>
        <p:nvSpPr>
          <p:cNvPr id="6" name="Date Placeholder 2"/>
          <p:cNvSpPr txBox="1">
            <a:spLocks/>
          </p:cNvSpPr>
          <p:nvPr/>
        </p:nvSpPr>
        <p:spPr>
          <a:xfrm>
            <a:off x="45720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AHRQ Safety Program for Perinatal Care</a:t>
            </a:r>
          </a:p>
        </p:txBody>
      </p:sp>
    </p:spTree>
    <p:extLst>
      <p:ext uri="{BB962C8B-B14F-4D97-AF65-F5344CB8AC3E}">
        <p14:creationId xmlns:p14="http://schemas.microsoft.com/office/powerpoint/2010/main" val="40694946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dirty="0"/>
              <a:t>References</a:t>
            </a:r>
          </a:p>
        </p:txBody>
      </p:sp>
      <p:sp>
        <p:nvSpPr>
          <p:cNvPr id="6148" name="Content Placeholder 5"/>
          <p:cNvSpPr>
            <a:spLocks noGrp="1"/>
          </p:cNvSpPr>
          <p:nvPr>
            <p:ph idx="1"/>
          </p:nvPr>
        </p:nvSpPr>
        <p:spPr>
          <a:xfrm>
            <a:off x="457200" y="960437"/>
            <a:ext cx="8382000" cy="5364163"/>
          </a:xfrm>
        </p:spPr>
        <p:txBody>
          <a:bodyPr>
            <a:normAutofit/>
          </a:bodyPr>
          <a:lstStyle/>
          <a:p>
            <a:pPr marL="457200" indent="-457200">
              <a:buFont typeface="+mj-lt"/>
              <a:buAutoNum type="arabicPeriod"/>
            </a:pPr>
            <a:r>
              <a:rPr lang="en-US" sz="2800" dirty="0"/>
              <a:t>Agency for Healthcare Research and Quality, Department of Defense. </a:t>
            </a:r>
            <a:r>
              <a:rPr lang="en-US" sz="2800" dirty="0" err="1"/>
              <a:t>TeamSTEPPS</a:t>
            </a:r>
            <a:r>
              <a:rPr lang="en-US" sz="2800" dirty="0"/>
              <a:t>. </a:t>
            </a:r>
            <a:r>
              <a:rPr lang="en-US" sz="2800" u="sng" dirty="0" smtClean="0">
                <a:hlinkClick r:id="rId3"/>
              </a:rPr>
              <a:t>http</a:t>
            </a:r>
            <a:r>
              <a:rPr lang="en-US" sz="2800" u="sng" dirty="0">
                <a:hlinkClick r:id="rId3"/>
              </a:rPr>
              <a:t>://www.ahrq.gov/professionals/education/curriculum-tools/teamstepps/index.html</a:t>
            </a:r>
            <a:r>
              <a:rPr lang="en-US" sz="2800" dirty="0"/>
              <a:t>.</a:t>
            </a:r>
          </a:p>
          <a:p>
            <a:pPr marL="457200" lvl="0" indent="-457200">
              <a:buFont typeface="+mj-lt"/>
              <a:buAutoNum type="arabicPeriod"/>
            </a:pPr>
            <a:r>
              <a:rPr lang="en-US" sz="2900" dirty="0" err="1"/>
              <a:t>Pronovost</a:t>
            </a:r>
            <a:r>
              <a:rPr lang="en-US" sz="2900" dirty="0"/>
              <a:t> PJ, </a:t>
            </a:r>
            <a:r>
              <a:rPr lang="en-US" sz="2900" dirty="0" err="1"/>
              <a:t>Berenholtz</a:t>
            </a:r>
            <a:r>
              <a:rPr lang="en-US" sz="2900" dirty="0"/>
              <a:t> SM, </a:t>
            </a:r>
            <a:r>
              <a:rPr lang="en-US" sz="2900" dirty="0" err="1"/>
              <a:t>Goeschel</a:t>
            </a:r>
            <a:r>
              <a:rPr lang="en-US" sz="2900" dirty="0"/>
              <a:t> CA, et al. Creating high reliability in health care organizations. Health </a:t>
            </a:r>
            <a:r>
              <a:rPr lang="en-US" sz="2900" dirty="0" err="1"/>
              <a:t>Serv</a:t>
            </a:r>
            <a:r>
              <a:rPr lang="en-US" sz="2900" dirty="0"/>
              <a:t> Res. 2006;41(4, </a:t>
            </a:r>
            <a:r>
              <a:rPr lang="en-US" sz="2900" dirty="0" err="1"/>
              <a:t>pt</a:t>
            </a:r>
            <a:r>
              <a:rPr lang="en-US" sz="2900" dirty="0"/>
              <a:t> 2):1599-1617. </a:t>
            </a:r>
          </a:p>
          <a:p>
            <a:pPr marL="457200" indent="-457200">
              <a:buFont typeface="+mj-lt"/>
              <a:buAutoNum type="arabicPeriod"/>
            </a:pPr>
            <a:r>
              <a:rPr lang="en-US" sz="2900" dirty="0" smtClean="0"/>
              <a:t>Edmondson </a:t>
            </a:r>
            <a:r>
              <a:rPr lang="en-US" sz="2900" dirty="0"/>
              <a:t>AC. Managing the Risk of Learning: Psychological Safety in Work Teams. In West M, ed. International Handbook of Organizational Teamwork. London: Blackwell; 2003.</a:t>
            </a:r>
            <a:endParaRPr lang="en-US" dirty="0"/>
          </a:p>
        </p:txBody>
      </p:sp>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48</a:t>
            </a:fld>
            <a:endParaRPr lang="en-US"/>
          </a:p>
        </p:txBody>
      </p:sp>
      <p:sp>
        <p:nvSpPr>
          <p:cNvPr id="6" name="Date Placeholder 2"/>
          <p:cNvSpPr txBox="1">
            <a:spLocks/>
          </p:cNvSpPr>
          <p:nvPr/>
        </p:nvSpPr>
        <p:spPr>
          <a:xfrm>
            <a:off x="45720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AHRQ Safety Program for Perinatal Care</a:t>
            </a:r>
          </a:p>
        </p:txBody>
      </p:sp>
    </p:spTree>
    <p:extLst>
      <p:ext uri="{BB962C8B-B14F-4D97-AF65-F5344CB8AC3E}">
        <p14:creationId xmlns:p14="http://schemas.microsoft.com/office/powerpoint/2010/main" val="4104470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Disclaimers</a:t>
            </a:r>
          </a:p>
        </p:txBody>
      </p:sp>
      <p:sp>
        <p:nvSpPr>
          <p:cNvPr id="3" name="Content Placeholder 2"/>
          <p:cNvSpPr>
            <a:spLocks noGrp="1"/>
          </p:cNvSpPr>
          <p:nvPr>
            <p:ph idx="1"/>
          </p:nvPr>
        </p:nvSpPr>
        <p:spPr>
          <a:xfrm>
            <a:off x="457200" y="1143000"/>
            <a:ext cx="8229600" cy="4419600"/>
          </a:xfrm>
        </p:spPr>
        <p:txBody>
          <a:bodyPr>
            <a:normAutofit/>
          </a:bodyPr>
          <a:lstStyle/>
          <a:p>
            <a:pPr marL="0" indent="0">
              <a:spcAft>
                <a:spcPts val="600"/>
              </a:spcAft>
              <a:buFontTx/>
              <a:buNone/>
            </a:pPr>
            <a:r>
              <a:rPr lang="en-US" sz="1600" dirty="0">
                <a:latin typeface="Arial" panose="020B0604020202020204" pitchFamily="34" charset="0"/>
                <a:cs typeface="Arial" panose="020B0604020202020204" pitchFamily="34" charset="0"/>
              </a:rPr>
              <a:t>Every effort was made to ensure the accuracy and completeness of this resource. However, the U.S. Department of Health and Human Services makes no warranties regarding errors or omissions and assumes no responsibility or liability for loss or damage resulting from the use of information contained within. </a:t>
            </a:r>
          </a:p>
          <a:p>
            <a:pPr marL="0" indent="0">
              <a:spcAft>
                <a:spcPts val="600"/>
              </a:spcAft>
              <a:buFontTx/>
              <a:buNone/>
            </a:pPr>
            <a:r>
              <a:rPr lang="en-US" sz="1600" dirty="0">
                <a:latin typeface="Arial" panose="020B0604020202020204" pitchFamily="34" charset="0"/>
                <a:cs typeface="Arial" panose="020B0604020202020204" pitchFamily="34" charset="0"/>
              </a:rPr>
              <a:t>The U.S. Department of Health and Human Services cannot endorse, or appear to endorse derivate or excerpted materials, and it cannot be held liable for the content or use of adapted resources. Any adaptations of this resource must include a disclaimer to this effect.</a:t>
            </a:r>
            <a:r>
              <a:rPr lang="en-US" sz="1600" b="1" dirty="0">
                <a:latin typeface="Arial" panose="020B0604020202020204" pitchFamily="34" charset="0"/>
                <a:cs typeface="Arial" panose="020B0604020202020204" pitchFamily="34" charset="0"/>
              </a:rPr>
              <a:t> </a:t>
            </a:r>
          </a:p>
          <a:p>
            <a:pPr marL="0" indent="0">
              <a:buFontTx/>
              <a:buNone/>
            </a:pPr>
            <a:r>
              <a:rPr lang="en-US" sz="1600" dirty="0">
                <a:latin typeface="Arial" panose="020B0604020202020204" pitchFamily="34" charset="0"/>
                <a:cs typeface="Arial" panose="020B0604020202020204" pitchFamily="34" charset="0"/>
              </a:rPr>
              <a:t>Reference to any specific commercial products, process, service, manufacturer, company, or trademark does not constitute endorsement or recommendation by the U.S. Government, HHS, or AHRQ of the linked Web resources or the information, products, or services contained therein. The Agency does not exercise any control over the content on these sites. </a:t>
            </a:r>
            <a:endParaRPr lang="en-US" sz="16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7391400" y="6492875"/>
            <a:ext cx="1295400" cy="365125"/>
          </a:xfrm>
        </p:spPr>
        <p:txBody>
          <a:bodyPr/>
          <a:lstStyle/>
          <a:p>
            <a:fld id="{6176A158-48B8-4A8B-BAA0-8528EB6C1A99}" type="slidenum">
              <a:rPr lang="en-US" smtClean="0"/>
              <a:t>49</a:t>
            </a:fld>
            <a:endParaRPr lang="en-US" dirty="0"/>
          </a:p>
        </p:txBody>
      </p:sp>
      <p:sp>
        <p:nvSpPr>
          <p:cNvPr id="6" name="Date Placeholder 4"/>
          <p:cNvSpPr>
            <a:spLocks noGrp="1"/>
          </p:cNvSpPr>
          <p:nvPr>
            <p:ph type="ftr" sz="quarter" idx="11"/>
          </p:nvPr>
        </p:nvSpPr>
        <p:spPr>
          <a:xfrm>
            <a:off x="304800" y="6356350"/>
            <a:ext cx="2895600" cy="365125"/>
          </a:xfrm>
        </p:spPr>
        <p:txBody>
          <a:bodyPr/>
          <a:lstStyle/>
          <a:p>
            <a:r>
              <a:rPr lang="en-US" dirty="0"/>
              <a:t>AHRQ Safety Program for Perinatal Care</a:t>
            </a:r>
          </a:p>
        </p:txBody>
      </p:sp>
    </p:spTree>
    <p:extLst>
      <p:ext uri="{BB962C8B-B14F-4D97-AF65-F5344CB8AC3E}">
        <p14:creationId xmlns:p14="http://schemas.microsoft.com/office/powerpoint/2010/main" val="2529386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dirty="0"/>
              <a:t>Team Members</a:t>
            </a:r>
          </a:p>
        </p:txBody>
      </p:sp>
      <p:sp>
        <p:nvSpPr>
          <p:cNvPr id="6148" name="Content Placeholder 5"/>
          <p:cNvSpPr>
            <a:spLocks noGrp="1"/>
          </p:cNvSpPr>
          <p:nvPr>
            <p:ph idx="1"/>
          </p:nvPr>
        </p:nvSpPr>
        <p:spPr>
          <a:xfrm>
            <a:off x="457200" y="1003617"/>
            <a:ext cx="8229600" cy="5364163"/>
          </a:xfrm>
        </p:spPr>
        <p:txBody>
          <a:bodyPr>
            <a:normAutofit fontScale="92500" lnSpcReduction="20000"/>
          </a:bodyPr>
          <a:lstStyle/>
          <a:p>
            <a:r>
              <a:rPr lang="en-US" dirty="0"/>
              <a:t>Nurses (including nurse educator, nurse manager, nurse midwives, nurse anesthetists)*</a:t>
            </a:r>
          </a:p>
          <a:p>
            <a:r>
              <a:rPr lang="en-US" dirty="0"/>
              <a:t>Physicians* (OB/GYN, family medicine, pediatricians, anesthesiologist)</a:t>
            </a:r>
          </a:p>
          <a:p>
            <a:r>
              <a:rPr lang="en-US" dirty="0"/>
              <a:t>Executive partners*</a:t>
            </a:r>
          </a:p>
          <a:p>
            <a:r>
              <a:rPr lang="en-US" dirty="0"/>
              <a:t>Pharmacists</a:t>
            </a:r>
          </a:p>
          <a:p>
            <a:r>
              <a:rPr lang="en-US" dirty="0"/>
              <a:t>Patient safety officers</a:t>
            </a:r>
          </a:p>
          <a:p>
            <a:r>
              <a:rPr lang="en-US" dirty="0"/>
              <a:t>Chief quality officers</a:t>
            </a:r>
          </a:p>
          <a:p>
            <a:r>
              <a:rPr lang="en-US" dirty="0"/>
              <a:t>Ancillary staff</a:t>
            </a:r>
          </a:p>
          <a:p>
            <a:r>
              <a:rPr lang="en-US" dirty="0"/>
              <a:t>Infection prevention specialists</a:t>
            </a:r>
          </a:p>
          <a:p>
            <a:pPr marL="0" indent="0">
              <a:spcBef>
                <a:spcPts val="1800"/>
              </a:spcBef>
              <a:buNone/>
            </a:pPr>
            <a:r>
              <a:rPr lang="en-US" dirty="0"/>
              <a:t>*Key team members</a:t>
            </a:r>
          </a:p>
        </p:txBody>
      </p:sp>
      <p:sp>
        <p:nvSpPr>
          <p:cNvPr id="7"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5</a:t>
            </a:fld>
            <a:endParaRPr lang="en-US"/>
          </a:p>
        </p:txBody>
      </p:sp>
      <p:sp>
        <p:nvSpPr>
          <p:cNvPr id="6" name="Date Placeholder 4"/>
          <p:cNvSpPr txBox="1">
            <a:spLocks/>
          </p:cNvSpPr>
          <p:nvPr/>
        </p:nvSpPr>
        <p:spPr>
          <a:xfrm>
            <a:off x="45720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AHRQ Safety Program for Perinatal Care</a:t>
            </a:r>
          </a:p>
        </p:txBody>
      </p:sp>
    </p:spTree>
    <p:extLst>
      <p:ext uri="{BB962C8B-B14F-4D97-AF65-F5344CB8AC3E}">
        <p14:creationId xmlns:p14="http://schemas.microsoft.com/office/powerpoint/2010/main" val="1072749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US" dirty="0"/>
              <a:t>Team Characteristics</a:t>
            </a:r>
          </a:p>
        </p:txBody>
      </p:sp>
      <p:pic>
        <p:nvPicPr>
          <p:cNvPr id="3" name="Picture 2" descr="Venn Diagram depicting the similarities and differences between CUSP and TeamSTEPPS.  CUSP teams have diverse local “opinion leaders” and dissenters that are willing to help to spread the intervention.&#10;&#10;Both CUSP and TeamSTEPPS teams emphasize strong team leadership, identify defined team roles and responsibilities, maintain clear values and shared vision, and contain mechanisms for collaboration and feedback.    &#10;&#10;TeamSTEPPS teams develop a strong sense of collaborative trust and confidence, manage and optimize performance outcomes and develop a strong sense of collective trust, team identity and confidence."/>
          <p:cNvPicPr>
            <a:picLocks noChangeAspect="1"/>
          </p:cNvPicPr>
          <p:nvPr/>
        </p:nvPicPr>
        <p:blipFill>
          <a:blip r:embed="rId3"/>
          <a:stretch>
            <a:fillRect/>
          </a:stretch>
        </p:blipFill>
        <p:spPr>
          <a:xfrm>
            <a:off x="688511" y="1176088"/>
            <a:ext cx="7766977" cy="5072312"/>
          </a:xfrm>
          <a:prstGeom prst="rect">
            <a:avLst/>
          </a:prstGeom>
        </p:spPr>
      </p:pic>
      <p:sp>
        <p:nvSpPr>
          <p:cNvPr id="1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6</a:t>
            </a:fld>
            <a:endParaRPr lang="en-US"/>
          </a:p>
        </p:txBody>
      </p:sp>
      <p:sp>
        <p:nvSpPr>
          <p:cNvPr id="4" name="Date Placeholder 3"/>
          <p:cNvSpPr>
            <a:spLocks noGrp="1"/>
          </p:cNvSpPr>
          <p:nvPr>
            <p:ph type="dt" sz="half" idx="10"/>
          </p:nvPr>
        </p:nvSpPr>
        <p:spPr/>
        <p:txBody>
          <a:bodyPr/>
          <a:lstStyle/>
          <a:p>
            <a:r>
              <a:rPr lang="en-US"/>
              <a:t>AHRQ Safety Program for Perinatal Care</a:t>
            </a:r>
            <a:endParaRPr lang="en-US" dirty="0"/>
          </a:p>
        </p:txBody>
      </p:sp>
    </p:spTree>
    <p:extLst>
      <p:ext uri="{BB962C8B-B14F-4D97-AF65-F5344CB8AC3E}">
        <p14:creationId xmlns:p14="http://schemas.microsoft.com/office/powerpoint/2010/main" val="181391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US" dirty="0"/>
              <a:t>Team Characteristics</a:t>
            </a:r>
          </a:p>
        </p:txBody>
      </p:sp>
      <p:pic>
        <p:nvPicPr>
          <p:cNvPr id="3" name="Picture 2" descr="Venn Diagram depicting the similarities and differences between CUSP and TeamSTEPPS.  CUSP teams have diverse local “opinion leaders” and dissenters that are willing to help to spread the intervention.&#10;&#10;Both CUSP and TeamSTEPPS teams emphasize strong team leadership, identify defined team roles and responsibilities, maintain clear values and shared vision, and contain mechanisms for collaboration and feedback.&#10;&#10;TeamSTEPPS teams develop a strong sense of collaborative trust and confidence, manage and optimize performance outcomes and develop a strong sense of collective trust, team identity and confidence."/>
          <p:cNvPicPr>
            <a:picLocks noChangeAspect="1"/>
          </p:cNvPicPr>
          <p:nvPr/>
        </p:nvPicPr>
        <p:blipFill>
          <a:blip r:embed="rId3"/>
          <a:stretch>
            <a:fillRect/>
          </a:stretch>
        </p:blipFill>
        <p:spPr>
          <a:xfrm>
            <a:off x="688511" y="1099888"/>
            <a:ext cx="7766977" cy="5072312"/>
          </a:xfrm>
          <a:prstGeom prst="rect">
            <a:avLst/>
          </a:prstGeom>
        </p:spPr>
      </p:pic>
      <p:sp>
        <p:nvSpPr>
          <p:cNvPr id="1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7</a:t>
            </a:fld>
            <a:endParaRPr lang="en-US"/>
          </a:p>
        </p:txBody>
      </p:sp>
      <p:sp>
        <p:nvSpPr>
          <p:cNvPr id="4" name="Date Placeholder 3"/>
          <p:cNvSpPr>
            <a:spLocks noGrp="1"/>
          </p:cNvSpPr>
          <p:nvPr>
            <p:ph type="dt" sz="half" idx="10"/>
          </p:nvPr>
        </p:nvSpPr>
        <p:spPr/>
        <p:txBody>
          <a:bodyPr/>
          <a:lstStyle/>
          <a:p>
            <a:r>
              <a:rPr lang="en-US"/>
              <a:t>AHRQ Safety Program for Perinatal Care</a:t>
            </a:r>
            <a:endParaRPr lang="en-US" dirty="0"/>
          </a:p>
        </p:txBody>
      </p:sp>
    </p:spTree>
    <p:extLst>
      <p:ext uri="{BB962C8B-B14F-4D97-AF65-F5344CB8AC3E}">
        <p14:creationId xmlns:p14="http://schemas.microsoft.com/office/powerpoint/2010/main" val="745674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US" dirty="0"/>
              <a:t>Team Characteristics</a:t>
            </a:r>
          </a:p>
        </p:txBody>
      </p:sp>
      <p:pic>
        <p:nvPicPr>
          <p:cNvPr id="3" name="Picture 2" descr="Venn Diagram depicting the similarities and differences between CUSP and TeamSTEPPS.  CUSP teams have diverse local “opinion leaders” and dissenters that are willing to help to spread the intervention.  &#10;&#10;Both CUSP and TeamSTEPPS teams emphasize strong team leadership, identify defined team roles and responsibilities, maintain clear values and shared vision, and contain mechanisms for collaboration and feedback.&#10;&#10;TeamSTEPPS teams develop a strong sense of collaborative trust and confidence, manage and optimize performance outcomes and develop a strong sense of collective trust, team identity and confidence."/>
          <p:cNvPicPr>
            <a:picLocks noChangeAspect="1"/>
          </p:cNvPicPr>
          <p:nvPr/>
        </p:nvPicPr>
        <p:blipFill>
          <a:blip r:embed="rId3"/>
          <a:stretch>
            <a:fillRect/>
          </a:stretch>
        </p:blipFill>
        <p:spPr>
          <a:xfrm>
            <a:off x="688511" y="1099888"/>
            <a:ext cx="7766977" cy="5072312"/>
          </a:xfrm>
          <a:prstGeom prst="rect">
            <a:avLst/>
          </a:prstGeom>
        </p:spPr>
      </p:pic>
      <p:sp>
        <p:nvSpPr>
          <p:cNvPr id="1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8</a:t>
            </a:fld>
            <a:endParaRPr lang="en-US"/>
          </a:p>
        </p:txBody>
      </p:sp>
      <p:sp>
        <p:nvSpPr>
          <p:cNvPr id="4" name="Date Placeholder 3"/>
          <p:cNvSpPr>
            <a:spLocks noGrp="1"/>
          </p:cNvSpPr>
          <p:nvPr>
            <p:ph type="dt" sz="half" idx="10"/>
          </p:nvPr>
        </p:nvSpPr>
        <p:spPr/>
        <p:txBody>
          <a:bodyPr/>
          <a:lstStyle/>
          <a:p>
            <a:r>
              <a:rPr lang="en-US"/>
              <a:t>AHRQ Safety Program for Perinatal Care</a:t>
            </a:r>
            <a:endParaRPr lang="en-US" dirty="0"/>
          </a:p>
        </p:txBody>
      </p:sp>
    </p:spTree>
    <p:extLst>
      <p:ext uri="{BB962C8B-B14F-4D97-AF65-F5344CB8AC3E}">
        <p14:creationId xmlns:p14="http://schemas.microsoft.com/office/powerpoint/2010/main" val="4011423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US" dirty="0"/>
              <a:t>Team Characteristics</a:t>
            </a:r>
          </a:p>
        </p:txBody>
      </p:sp>
      <p:pic>
        <p:nvPicPr>
          <p:cNvPr id="3" name="Picture 2" descr="Venn Diagram depicting the similarities and differences between CUSP and TeamSTEPPS. CUSP teams have diverse local “opinion leaders” and dissenters that are willing to help to spread the intervention.  &#10;&#10;Both CUSP and TeamSTEPPS teams emphasize strong team leadership, identify defined team roles and responsibilities, maintain clear values and shared vision, and contain mechanisms for collaboration and feedback. &#10;&#10;TeamSTEPPS teams develop a strong sense of collaborative trust and confidence, manage and optimize performance outcomes and develop a strong sense of collective trust, team identity and confidence."/>
          <p:cNvPicPr>
            <a:picLocks noChangeAspect="1"/>
          </p:cNvPicPr>
          <p:nvPr/>
        </p:nvPicPr>
        <p:blipFill>
          <a:blip r:embed="rId3"/>
          <a:stretch>
            <a:fillRect/>
          </a:stretch>
        </p:blipFill>
        <p:spPr>
          <a:xfrm>
            <a:off x="688511" y="1143000"/>
            <a:ext cx="7766977" cy="5072312"/>
          </a:xfrm>
          <a:prstGeom prst="rect">
            <a:avLst/>
          </a:prstGeom>
        </p:spPr>
      </p:pic>
      <p:sp>
        <p:nvSpPr>
          <p:cNvPr id="16" name="Slide Number Placeholder 4"/>
          <p:cNvSpPr>
            <a:spLocks noGrp="1"/>
          </p:cNvSpPr>
          <p:nvPr>
            <p:ph type="sldNum" sz="quarter" idx="12"/>
          </p:nvPr>
        </p:nvSpPr>
        <p:spPr>
          <a:xfrm>
            <a:off x="6553200" y="6492875"/>
            <a:ext cx="2133600" cy="365125"/>
          </a:xfrm>
        </p:spPr>
        <p:txBody>
          <a:bodyPr/>
          <a:lstStyle/>
          <a:p>
            <a:fld id="{6176A158-48B8-4A8B-BAA0-8528EB6C1A99}" type="slidenum">
              <a:rPr lang="en-US" smtClean="0"/>
              <a:t>9</a:t>
            </a:fld>
            <a:endParaRPr lang="en-US"/>
          </a:p>
        </p:txBody>
      </p:sp>
      <p:sp>
        <p:nvSpPr>
          <p:cNvPr id="4" name="Date Placeholder 3"/>
          <p:cNvSpPr>
            <a:spLocks noGrp="1"/>
          </p:cNvSpPr>
          <p:nvPr>
            <p:ph type="dt" sz="half" idx="10"/>
          </p:nvPr>
        </p:nvSpPr>
        <p:spPr/>
        <p:txBody>
          <a:bodyPr/>
          <a:lstStyle/>
          <a:p>
            <a:r>
              <a:rPr lang="en-US"/>
              <a:t>AHRQ Safety Program for Perinatal Care</a:t>
            </a:r>
            <a:endParaRPr lang="en-US" dirty="0"/>
          </a:p>
        </p:txBody>
      </p:sp>
    </p:spTree>
    <p:extLst>
      <p:ext uri="{BB962C8B-B14F-4D97-AF65-F5344CB8AC3E}">
        <p14:creationId xmlns:p14="http://schemas.microsoft.com/office/powerpoint/2010/main" val="4116333639"/>
      </p:ext>
    </p:extLst>
  </p:cSld>
  <p:clrMapOvr>
    <a:masterClrMapping/>
  </p:clrMapOvr>
</p:sld>
</file>

<file path=ppt/theme/theme1.xml><?xml version="1.0" encoding="utf-8"?>
<a:theme xmlns:a="http://schemas.openxmlformats.org/drawingml/2006/main" name="CUSP-Pag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P-Pag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2050</TotalTime>
  <Words>1924</Words>
  <Application>Microsoft Office PowerPoint</Application>
  <PresentationFormat>On-screen Show (4:3)</PresentationFormat>
  <Paragraphs>354</Paragraphs>
  <Slides>49</Slides>
  <Notes>44</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CUSP-Page1</vt:lpstr>
      <vt:lpstr>CUSP-Page2+</vt:lpstr>
      <vt:lpstr>Assemble the Team  and Engage Leadership for Perinatal Safety</vt:lpstr>
      <vt:lpstr>Learning Objectives</vt:lpstr>
      <vt:lpstr>The L&amp;D Unit-Based CUSP Team</vt:lpstr>
      <vt:lpstr>Success Depends on L&amp;D Unit Team</vt:lpstr>
      <vt:lpstr>Team Members</vt:lpstr>
      <vt:lpstr>Team Characteristics</vt:lpstr>
      <vt:lpstr>Team Characteristics</vt:lpstr>
      <vt:lpstr>Team Characteristics</vt:lpstr>
      <vt:lpstr>Team Characteristics</vt:lpstr>
      <vt:lpstr>Team Member Characteristics</vt:lpstr>
      <vt:lpstr>Team Member Characteristics</vt:lpstr>
      <vt:lpstr>Team Member Characteristics</vt:lpstr>
      <vt:lpstr>Building Your CUSP Team</vt:lpstr>
      <vt:lpstr>CUSP Teams’ Group Processes</vt:lpstr>
      <vt:lpstr>Team Performance</vt:lpstr>
      <vt:lpstr>Team Performance</vt:lpstr>
      <vt:lpstr>Team Performance</vt:lpstr>
      <vt:lpstr>Barriers to Team Performance1</vt:lpstr>
      <vt:lpstr>Stages of Engagement</vt:lpstr>
      <vt:lpstr>Engage Team Members Using the 4 Es2</vt:lpstr>
      <vt:lpstr>Engage Team Members Using the 4 Es2</vt:lpstr>
      <vt:lpstr>Engage Team Members Using the 4 Es2</vt:lpstr>
      <vt:lpstr>Engage Team Members Using the 4 Es2</vt:lpstr>
      <vt:lpstr>Engage Team Members Using the 4 Es2</vt:lpstr>
      <vt:lpstr>The CUSP Leader’s Role</vt:lpstr>
      <vt:lpstr>Engage Physicians on the CUSP Team</vt:lpstr>
      <vt:lpstr>The Physician Champion’s Role</vt:lpstr>
      <vt:lpstr> Physician Engagement</vt:lpstr>
      <vt:lpstr>Engage Other CUSP Team Members</vt:lpstr>
      <vt:lpstr>The Senior Executive’s Role</vt:lpstr>
      <vt:lpstr>The Senior Executive’s Role</vt:lpstr>
      <vt:lpstr>Senior Executives Support Both Technical  and Adaptive Work of Change</vt:lpstr>
      <vt:lpstr>Senior Executives Support Both Technical  and Adaptive Work of Change</vt:lpstr>
      <vt:lpstr>Senior Executives Support Both Technical  and Adaptive Work of Change</vt:lpstr>
      <vt:lpstr>Senior Executive Collaborates To Develop and Implement a Plan Addressing Safety Issues</vt:lpstr>
      <vt:lpstr> Senior Executive’s Characteristics</vt:lpstr>
      <vt:lpstr>The Challenges of Partnering With a Senior Executive</vt:lpstr>
      <vt:lpstr>How To Engage Your Senior Executive and Develop Shared Accountability for the Work</vt:lpstr>
      <vt:lpstr>The Nurse Manager’s Role</vt:lpstr>
      <vt:lpstr>The Leadership and Management Roles  of the Nurse Manager</vt:lpstr>
      <vt:lpstr>Frameworks Useful for Nurse Managers</vt:lpstr>
      <vt:lpstr>The Patient Safety Coordinator’s/Officer’s Role</vt:lpstr>
      <vt:lpstr>Psychological Safety3</vt:lpstr>
      <vt:lpstr>Psychological Safety</vt:lpstr>
      <vt:lpstr>Assemble the Team: What the Team Needs To Do</vt:lpstr>
      <vt:lpstr>CUSP Tools</vt:lpstr>
      <vt:lpstr>Summary</vt:lpstr>
      <vt:lpstr>References</vt:lpstr>
      <vt:lpstr>Disclaimers</vt:lpstr>
    </vt:vector>
  </TitlesOfParts>
  <Company>RTI International under contract to AHRQ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Safety Program for Perinatal Care: Monitoring for Perinatal Safety: Assemble the Team and Engage Leadership</dc:title>
  <dc:subject>Assemble the Team and Engage Leadership</dc:subject>
  <dc:creator>Katy O'Shea</dc:creator>
  <cp:keywords>Safety Program for Perinatal Care, patient safety, physicians, nurses</cp:keywords>
  <cp:lastModifiedBy>Windows User</cp:lastModifiedBy>
  <cp:revision>178</cp:revision>
  <cp:lastPrinted>2016-09-13T20:33:14Z</cp:lastPrinted>
  <dcterms:created xsi:type="dcterms:W3CDTF">2012-03-06T21:09:36Z</dcterms:created>
  <dcterms:modified xsi:type="dcterms:W3CDTF">2017-03-23T14:02:32Z</dcterms:modified>
</cp:coreProperties>
</file>