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1"/>
    <p:sldMasterId id="2147483696" r:id="rId2"/>
  </p:sldMasterIdLst>
  <p:notesMasterIdLst>
    <p:notesMasterId r:id="rId35"/>
  </p:notesMasterIdLst>
  <p:sldIdLst>
    <p:sldId id="296" r:id="rId3"/>
    <p:sldId id="260" r:id="rId4"/>
    <p:sldId id="261" r:id="rId5"/>
    <p:sldId id="262" r:id="rId6"/>
    <p:sldId id="263" r:id="rId7"/>
    <p:sldId id="264" r:id="rId8"/>
    <p:sldId id="265" r:id="rId9"/>
    <p:sldId id="266" r:id="rId10"/>
    <p:sldId id="267" r:id="rId11"/>
    <p:sldId id="268" r:id="rId12"/>
    <p:sldId id="269" r:id="rId13"/>
    <p:sldId id="270" r:id="rId14"/>
    <p:sldId id="283" r:id="rId15"/>
    <p:sldId id="272" r:id="rId16"/>
    <p:sldId id="290" r:id="rId17"/>
    <p:sldId id="273" r:id="rId18"/>
    <p:sldId id="292" r:id="rId19"/>
    <p:sldId id="274" r:id="rId20"/>
    <p:sldId id="275" r:id="rId21"/>
    <p:sldId id="277" r:id="rId22"/>
    <p:sldId id="294" r:id="rId23"/>
    <p:sldId id="278" r:id="rId24"/>
    <p:sldId id="271" r:id="rId25"/>
    <p:sldId id="279" r:id="rId26"/>
    <p:sldId id="280" r:id="rId27"/>
    <p:sldId id="295" r:id="rId28"/>
    <p:sldId id="282" r:id="rId29"/>
    <p:sldId id="284" r:id="rId30"/>
    <p:sldId id="285" r:id="rId31"/>
    <p:sldId id="286" r:id="rId32"/>
    <p:sldId id="287" r:id="rId33"/>
    <p:sldId id="29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en Frush, M.D." initials="KFM" lastIdx="1" clrIdx="0"/>
  <p:cmAuthor id="1" name="Heidenrich, Christine (AHRQ/OCKT) (CTR)" initials="HC" lastIdx="16" clrIdx="1"/>
  <p:cmAuthor id="2" name="kgray" initials="kg" lastIdx="3" clrIdx="2"/>
  <p:cmAuthor id="3" name="Windows User" initials="WU" lastIdx="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A69"/>
    <a:srgbClr val="0B0B6D"/>
    <a:srgbClr val="009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12" autoAdjust="0"/>
  </p:normalViewPr>
  <p:slideViewPr>
    <p:cSldViewPr>
      <p:cViewPr varScale="1">
        <p:scale>
          <a:sx n="104" d="100"/>
          <a:sy n="104" d="100"/>
        </p:scale>
        <p:origin x="-1770" y="-96"/>
      </p:cViewPr>
      <p:guideLst>
        <p:guide orient="horz" pos="2160"/>
        <p:guide pos="2880"/>
      </p:guideLst>
    </p:cSldViewPr>
  </p:slideViewPr>
  <p:outlineViewPr>
    <p:cViewPr>
      <p:scale>
        <a:sx n="33" d="100"/>
        <a:sy n="33" d="100"/>
      </p:scale>
      <p:origin x="0" y="-4392"/>
    </p:cViewPr>
  </p:outlineViewPr>
  <p:notesTextViewPr>
    <p:cViewPr>
      <p:scale>
        <a:sx n="100" d="100"/>
        <a:sy n="100" d="100"/>
      </p:scale>
      <p:origin x="0" y="0"/>
    </p:cViewPr>
  </p:notesTextViewPr>
  <p:sorterViewPr>
    <p:cViewPr>
      <p:scale>
        <a:sx n="110" d="100"/>
        <a:sy n="110" d="100"/>
      </p:scale>
      <p:origin x="0" y="-7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44C48C-EDE0-4178-A57B-0F6FBF6D6E90}" type="datetimeFigureOut">
              <a:rPr lang="en-US" smtClean="0"/>
              <a:pPr/>
              <a:t>3/23/2017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244432-B47F-4822-B69A-7D4AF8D862A8}" type="slidenum">
              <a:rPr lang="en-US" smtClean="0"/>
              <a:pPr/>
              <a:t>‹#›</a:t>
            </a:fld>
            <a:endParaRPr lang="en-US"/>
          </a:p>
        </p:txBody>
      </p:sp>
    </p:spTree>
    <p:extLst>
      <p:ext uri="{BB962C8B-B14F-4D97-AF65-F5344CB8AC3E}">
        <p14:creationId xmlns:p14="http://schemas.microsoft.com/office/powerpoint/2010/main" val="1282077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a:t>
            </a:fld>
            <a:endParaRPr lang="en-US" dirty="0"/>
          </a:p>
        </p:txBody>
      </p:sp>
    </p:spTree>
    <p:extLst>
      <p:ext uri="{BB962C8B-B14F-4D97-AF65-F5344CB8AC3E}">
        <p14:creationId xmlns:p14="http://schemas.microsoft.com/office/powerpoint/2010/main" val="238802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endParaRPr lang="en-US" dirty="0"/>
          </a:p>
        </p:txBody>
      </p:sp>
      <p:sp>
        <p:nvSpPr>
          <p:cNvPr id="59396" name="Slide Number Placeholder 3"/>
          <p:cNvSpPr>
            <a:spLocks noGrp="1"/>
          </p:cNvSpPr>
          <p:nvPr>
            <p:ph type="sldNum" sz="quarter" idx="5"/>
          </p:nvPr>
        </p:nvSpPr>
        <p:spPr bwMode="auto">
          <a:noFill/>
          <a:ln>
            <a:miter lim="800000"/>
            <a:headEnd/>
            <a:tailEnd/>
          </a:ln>
        </p:spPr>
        <p:txBody>
          <a:bodyPr/>
          <a:lstStyle/>
          <a:p>
            <a:fld id="{D4AA2655-09A8-43E6-944B-C119900391E9}" type="slidenum">
              <a:rPr lang="en-US" smtClean="0">
                <a:latin typeface="Calibri" pitchFamily="34" charset="0"/>
              </a:rPr>
              <a:pPr/>
              <a:t>10</a:t>
            </a:fld>
            <a:endParaRPr lang="en-US">
              <a:latin typeface="Calibri" pitchFamily="34" charset="0"/>
            </a:endParaRPr>
          </a:p>
        </p:txBody>
      </p:sp>
    </p:spTree>
    <p:extLst>
      <p:ext uri="{BB962C8B-B14F-4D97-AF65-F5344CB8AC3E}">
        <p14:creationId xmlns:p14="http://schemas.microsoft.com/office/powerpoint/2010/main" val="2716163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11</a:t>
            </a:fld>
            <a:endParaRPr lang="en-US"/>
          </a:p>
        </p:txBody>
      </p:sp>
    </p:spTree>
    <p:extLst>
      <p:ext uri="{BB962C8B-B14F-4D97-AF65-F5344CB8AC3E}">
        <p14:creationId xmlns:p14="http://schemas.microsoft.com/office/powerpoint/2010/main" val="4178263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a:lstStyle/>
          <a:p>
            <a:endParaRPr lang="en-US"/>
          </a:p>
        </p:txBody>
      </p:sp>
      <p:sp>
        <p:nvSpPr>
          <p:cNvPr id="68612" name="Slide Number Placeholder 3"/>
          <p:cNvSpPr>
            <a:spLocks noGrp="1"/>
          </p:cNvSpPr>
          <p:nvPr>
            <p:ph type="sldNum" sz="quarter" idx="5"/>
          </p:nvPr>
        </p:nvSpPr>
        <p:spPr bwMode="auto">
          <a:noFill/>
          <a:ln>
            <a:miter lim="800000"/>
            <a:headEnd/>
            <a:tailEnd/>
          </a:ln>
        </p:spPr>
        <p:txBody>
          <a:bodyPr/>
          <a:lstStyle/>
          <a:p>
            <a:fld id="{4D366046-E1FE-4951-8BDF-C449F3600DA0}" type="slidenum">
              <a:rPr lang="en-US" smtClean="0">
                <a:latin typeface="Calibri" pitchFamily="34" charset="0"/>
              </a:rPr>
              <a:pPr/>
              <a:t>12</a:t>
            </a:fld>
            <a:endParaRPr lang="en-US">
              <a:latin typeface="Calibri" pitchFamily="34" charset="0"/>
            </a:endParaRPr>
          </a:p>
        </p:txBody>
      </p:sp>
    </p:spTree>
    <p:extLst>
      <p:ext uri="{BB962C8B-B14F-4D97-AF65-F5344CB8AC3E}">
        <p14:creationId xmlns:p14="http://schemas.microsoft.com/office/powerpoint/2010/main" val="4059976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endParaRPr lang="en-US" dirty="0"/>
          </a:p>
        </p:txBody>
      </p:sp>
      <p:sp>
        <p:nvSpPr>
          <p:cNvPr id="71684" name="Slide Number Placeholder 3"/>
          <p:cNvSpPr>
            <a:spLocks noGrp="1"/>
          </p:cNvSpPr>
          <p:nvPr>
            <p:ph type="sldNum" sz="quarter" idx="5"/>
          </p:nvPr>
        </p:nvSpPr>
        <p:spPr bwMode="auto">
          <a:noFill/>
          <a:ln>
            <a:miter lim="800000"/>
            <a:headEnd/>
            <a:tailEnd/>
          </a:ln>
        </p:spPr>
        <p:txBody>
          <a:bodyPr/>
          <a:lstStyle/>
          <a:p>
            <a:fld id="{376857FF-7EA8-4710-B7F0-678F1F411700}" type="slidenum">
              <a:rPr lang="en-US" smtClean="0">
                <a:latin typeface="Calibri" pitchFamily="34" charset="0"/>
              </a:rPr>
              <a:pPr/>
              <a:t>13</a:t>
            </a:fld>
            <a:endParaRPr lang="en-US">
              <a:latin typeface="Calibri" pitchFamily="34" charset="0"/>
            </a:endParaRPr>
          </a:p>
        </p:txBody>
      </p:sp>
    </p:spTree>
    <p:extLst>
      <p:ext uri="{BB962C8B-B14F-4D97-AF65-F5344CB8AC3E}">
        <p14:creationId xmlns:p14="http://schemas.microsoft.com/office/powerpoint/2010/main" val="3002163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17</a:t>
            </a:fld>
            <a:endParaRPr lang="en-US"/>
          </a:p>
        </p:txBody>
      </p:sp>
    </p:spTree>
    <p:extLst>
      <p:ext uri="{BB962C8B-B14F-4D97-AF65-F5344CB8AC3E}">
        <p14:creationId xmlns:p14="http://schemas.microsoft.com/office/powerpoint/2010/main" val="828734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DE0922-8E6B-4D54-B6F0-4A26D8182596}" type="slidenum">
              <a:rPr lang="en-US" smtClean="0"/>
              <a:pPr>
                <a:defRPr/>
              </a:pPr>
              <a:t>18</a:t>
            </a:fld>
            <a:endParaRPr lang="en-US"/>
          </a:p>
        </p:txBody>
      </p:sp>
    </p:spTree>
    <p:extLst>
      <p:ext uri="{BB962C8B-B14F-4D97-AF65-F5344CB8AC3E}">
        <p14:creationId xmlns:p14="http://schemas.microsoft.com/office/powerpoint/2010/main" val="3692921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DE0922-8E6B-4D54-B6F0-4A26D8182596}" type="slidenum">
              <a:rPr lang="en-US" smtClean="0"/>
              <a:pPr>
                <a:defRPr/>
              </a:pPr>
              <a:t>20</a:t>
            </a:fld>
            <a:endParaRPr lang="en-US"/>
          </a:p>
        </p:txBody>
      </p:sp>
    </p:spTree>
    <p:extLst>
      <p:ext uri="{BB962C8B-B14F-4D97-AF65-F5344CB8AC3E}">
        <p14:creationId xmlns:p14="http://schemas.microsoft.com/office/powerpoint/2010/main" val="2011949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endParaRPr lang="en-US" dirty="0"/>
          </a:p>
        </p:txBody>
      </p:sp>
      <p:sp>
        <p:nvSpPr>
          <p:cNvPr id="69636" name="Slide Number Placeholder 3"/>
          <p:cNvSpPr>
            <a:spLocks noGrp="1"/>
          </p:cNvSpPr>
          <p:nvPr>
            <p:ph type="sldNum" sz="quarter" idx="5"/>
          </p:nvPr>
        </p:nvSpPr>
        <p:spPr bwMode="auto">
          <a:noFill/>
          <a:ln>
            <a:miter lim="800000"/>
            <a:headEnd/>
            <a:tailEnd/>
          </a:ln>
        </p:spPr>
        <p:txBody>
          <a:bodyPr/>
          <a:lstStyle/>
          <a:p>
            <a:fld id="{703095CA-567F-4EE4-B4EC-E9870729C911}" type="slidenum">
              <a:rPr lang="en-US" smtClean="0">
                <a:latin typeface="Calibri" pitchFamily="34" charset="0"/>
              </a:rPr>
              <a:pPr/>
              <a:t>23</a:t>
            </a:fld>
            <a:endParaRPr lang="en-US">
              <a:latin typeface="Calibri" pitchFamily="34" charset="0"/>
            </a:endParaRPr>
          </a:p>
        </p:txBody>
      </p:sp>
    </p:spTree>
    <p:extLst>
      <p:ext uri="{BB962C8B-B14F-4D97-AF65-F5344CB8AC3E}">
        <p14:creationId xmlns:p14="http://schemas.microsoft.com/office/powerpoint/2010/main" val="3921047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endParaRPr lang="en-US"/>
          </a:p>
        </p:txBody>
      </p:sp>
      <p:sp>
        <p:nvSpPr>
          <p:cNvPr id="74756" name="Slide Number Placeholder 3"/>
          <p:cNvSpPr>
            <a:spLocks noGrp="1"/>
          </p:cNvSpPr>
          <p:nvPr>
            <p:ph type="sldNum" sz="quarter" idx="5"/>
          </p:nvPr>
        </p:nvSpPr>
        <p:spPr bwMode="auto">
          <a:noFill/>
          <a:ln>
            <a:miter lim="800000"/>
            <a:headEnd/>
            <a:tailEnd/>
          </a:ln>
        </p:spPr>
        <p:txBody>
          <a:bodyPr/>
          <a:lstStyle/>
          <a:p>
            <a:fld id="{51ADB98C-CDD0-4CD0-BEF2-AF211D8A2AEE}" type="slidenum">
              <a:rPr lang="en-US" smtClean="0">
                <a:latin typeface="Calibri" pitchFamily="34" charset="0"/>
              </a:rPr>
              <a:pPr/>
              <a:t>24</a:t>
            </a:fld>
            <a:endParaRPr lang="en-US">
              <a:latin typeface="Calibri" pitchFamily="34" charset="0"/>
            </a:endParaRPr>
          </a:p>
        </p:txBody>
      </p:sp>
    </p:spTree>
    <p:extLst>
      <p:ext uri="{BB962C8B-B14F-4D97-AF65-F5344CB8AC3E}">
        <p14:creationId xmlns:p14="http://schemas.microsoft.com/office/powerpoint/2010/main" val="3546657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endParaRPr lang="en-US" dirty="0"/>
          </a:p>
        </p:txBody>
      </p:sp>
      <p:sp>
        <p:nvSpPr>
          <p:cNvPr id="72708" name="Slide Number Placeholder 3"/>
          <p:cNvSpPr>
            <a:spLocks noGrp="1"/>
          </p:cNvSpPr>
          <p:nvPr>
            <p:ph type="sldNum" sz="quarter" idx="5"/>
          </p:nvPr>
        </p:nvSpPr>
        <p:spPr bwMode="auto">
          <a:noFill/>
          <a:ln>
            <a:miter lim="800000"/>
            <a:headEnd/>
            <a:tailEnd/>
          </a:ln>
        </p:spPr>
        <p:txBody>
          <a:bodyPr/>
          <a:lstStyle/>
          <a:p>
            <a:fld id="{D2F4F2C9-A6A3-4990-8588-C861357E850B}" type="slidenum">
              <a:rPr lang="en-US" smtClean="0">
                <a:latin typeface="Calibri" pitchFamily="34" charset="0"/>
              </a:rPr>
              <a:pPr/>
              <a:t>26</a:t>
            </a:fld>
            <a:endParaRPr lang="en-US">
              <a:latin typeface="Calibri" pitchFamily="34" charset="0"/>
            </a:endParaRPr>
          </a:p>
        </p:txBody>
      </p:sp>
    </p:spTree>
    <p:extLst>
      <p:ext uri="{BB962C8B-B14F-4D97-AF65-F5344CB8AC3E}">
        <p14:creationId xmlns:p14="http://schemas.microsoft.com/office/powerpoint/2010/main" val="2559392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US" dirty="0"/>
          </a:p>
        </p:txBody>
      </p:sp>
      <p:sp>
        <p:nvSpPr>
          <p:cNvPr id="47108" name="Slide Number Placeholder 3"/>
          <p:cNvSpPr>
            <a:spLocks noGrp="1"/>
          </p:cNvSpPr>
          <p:nvPr>
            <p:ph type="sldNum" sz="quarter" idx="5"/>
          </p:nvPr>
        </p:nvSpPr>
        <p:spPr bwMode="auto">
          <a:noFill/>
          <a:ln>
            <a:miter lim="800000"/>
            <a:headEnd/>
            <a:tailEnd/>
          </a:ln>
        </p:spPr>
        <p:txBody>
          <a:bodyPr/>
          <a:lstStyle/>
          <a:p>
            <a:fld id="{EEF31E85-B88B-4F2C-B3AC-F4137AD8D402}" type="slidenum">
              <a:rPr lang="en-US" smtClean="0">
                <a:latin typeface="Calibri" pitchFamily="34" charset="0"/>
              </a:rPr>
              <a:pPr/>
              <a:t>2</a:t>
            </a:fld>
            <a:endParaRPr lang="en-US" dirty="0">
              <a:latin typeface="Calibri" pitchFamily="34" charset="0"/>
            </a:endParaRPr>
          </a:p>
        </p:txBody>
      </p:sp>
    </p:spTree>
    <p:extLst>
      <p:ext uri="{BB962C8B-B14F-4D97-AF65-F5344CB8AC3E}">
        <p14:creationId xmlns:p14="http://schemas.microsoft.com/office/powerpoint/2010/main" val="3092440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endParaRPr lang="en-US" dirty="0">
              <a:solidFill>
                <a:srgbClr val="FF0000"/>
              </a:solidFill>
            </a:endParaRPr>
          </a:p>
        </p:txBody>
      </p:sp>
      <p:sp>
        <p:nvSpPr>
          <p:cNvPr id="76804" name="Slide Number Placeholder 3"/>
          <p:cNvSpPr>
            <a:spLocks noGrp="1"/>
          </p:cNvSpPr>
          <p:nvPr>
            <p:ph type="sldNum" sz="quarter" idx="5"/>
          </p:nvPr>
        </p:nvSpPr>
        <p:spPr bwMode="auto">
          <a:noFill/>
          <a:ln>
            <a:miter lim="800000"/>
            <a:headEnd/>
            <a:tailEnd/>
          </a:ln>
        </p:spPr>
        <p:txBody>
          <a:bodyPr/>
          <a:lstStyle/>
          <a:p>
            <a:fld id="{E7F64E7B-EB8E-4768-8411-9469BF50929E}" type="slidenum">
              <a:rPr lang="en-US" smtClean="0">
                <a:latin typeface="Calibri" pitchFamily="34" charset="0"/>
              </a:rPr>
              <a:pPr/>
              <a:t>27</a:t>
            </a:fld>
            <a:endParaRPr lang="en-US">
              <a:latin typeface="Calibri" pitchFamily="34" charset="0"/>
            </a:endParaRPr>
          </a:p>
        </p:txBody>
      </p:sp>
    </p:spTree>
    <p:extLst>
      <p:ext uri="{BB962C8B-B14F-4D97-AF65-F5344CB8AC3E}">
        <p14:creationId xmlns:p14="http://schemas.microsoft.com/office/powerpoint/2010/main" val="4131159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CDE0922-8E6B-4D54-B6F0-4A26D8182596}" type="slidenum">
              <a:rPr lang="en-US" smtClean="0"/>
              <a:pPr>
                <a:defRPr/>
              </a:pPr>
              <a:t>28</a:t>
            </a:fld>
            <a:endParaRPr lang="en-US"/>
          </a:p>
        </p:txBody>
      </p:sp>
    </p:spTree>
    <p:extLst>
      <p:ext uri="{BB962C8B-B14F-4D97-AF65-F5344CB8AC3E}">
        <p14:creationId xmlns:p14="http://schemas.microsoft.com/office/powerpoint/2010/main" val="1767132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DE0922-8E6B-4D54-B6F0-4A26D8182596}" type="slidenum">
              <a:rPr lang="en-US" smtClean="0"/>
              <a:pPr>
                <a:defRPr/>
              </a:pPr>
              <a:t>29</a:t>
            </a:fld>
            <a:endParaRPr lang="en-US"/>
          </a:p>
        </p:txBody>
      </p:sp>
    </p:spTree>
    <p:extLst>
      <p:ext uri="{BB962C8B-B14F-4D97-AF65-F5344CB8AC3E}">
        <p14:creationId xmlns:p14="http://schemas.microsoft.com/office/powerpoint/2010/main" val="3412290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DE0922-8E6B-4D54-B6F0-4A26D8182596}" type="slidenum">
              <a:rPr lang="en-US" smtClean="0"/>
              <a:pPr>
                <a:defRPr/>
              </a:pPr>
              <a:t>31</a:t>
            </a:fld>
            <a:endParaRPr lang="en-US"/>
          </a:p>
        </p:txBody>
      </p:sp>
    </p:spTree>
    <p:extLst>
      <p:ext uri="{BB962C8B-B14F-4D97-AF65-F5344CB8AC3E}">
        <p14:creationId xmlns:p14="http://schemas.microsoft.com/office/powerpoint/2010/main" val="2433089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a:lstStyle/>
          <a:p>
            <a:fld id="{5FE52371-1DDB-4D56-8665-ECF95660ADB6}" type="slidenum">
              <a:rPr lang="en-US" smtClean="0">
                <a:latin typeface="Calibri" pitchFamily="34" charset="0"/>
              </a:rPr>
              <a:pPr/>
              <a:t>3</a:t>
            </a:fld>
            <a:endParaRPr lang="en-US" dirty="0">
              <a:latin typeface="Calibri" pitchFamily="34"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050300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pPr marL="224325" indent="-224325"/>
            <a:endParaRPr lang="en-US" dirty="0"/>
          </a:p>
        </p:txBody>
      </p:sp>
      <p:sp>
        <p:nvSpPr>
          <p:cNvPr id="49156" name="Slide Number Placeholder 3"/>
          <p:cNvSpPr>
            <a:spLocks noGrp="1"/>
          </p:cNvSpPr>
          <p:nvPr>
            <p:ph type="sldNum" sz="quarter" idx="5"/>
          </p:nvPr>
        </p:nvSpPr>
        <p:spPr bwMode="auto">
          <a:noFill/>
          <a:ln>
            <a:miter lim="800000"/>
            <a:headEnd/>
            <a:tailEnd/>
          </a:ln>
        </p:spPr>
        <p:txBody>
          <a:bodyPr/>
          <a:lstStyle/>
          <a:p>
            <a:fld id="{ADC460FE-237E-43A9-AF3E-797B17297778}" type="slidenum">
              <a:rPr lang="en-US" smtClean="0">
                <a:latin typeface="Calibri" pitchFamily="34" charset="0"/>
              </a:rPr>
              <a:pPr/>
              <a:t>4</a:t>
            </a:fld>
            <a:endParaRPr lang="en-US">
              <a:latin typeface="Calibri" pitchFamily="34" charset="0"/>
            </a:endParaRPr>
          </a:p>
        </p:txBody>
      </p:sp>
    </p:spTree>
    <p:extLst>
      <p:ext uri="{BB962C8B-B14F-4D97-AF65-F5344CB8AC3E}">
        <p14:creationId xmlns:p14="http://schemas.microsoft.com/office/powerpoint/2010/main" val="143037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endParaRPr lang="en-US" dirty="0"/>
          </a:p>
        </p:txBody>
      </p:sp>
      <p:sp>
        <p:nvSpPr>
          <p:cNvPr id="51204" name="Slide Number Placeholder 3"/>
          <p:cNvSpPr>
            <a:spLocks noGrp="1"/>
          </p:cNvSpPr>
          <p:nvPr>
            <p:ph type="sldNum" sz="quarter" idx="5"/>
          </p:nvPr>
        </p:nvSpPr>
        <p:spPr bwMode="auto">
          <a:noFill/>
          <a:ln>
            <a:miter lim="800000"/>
            <a:headEnd/>
            <a:tailEnd/>
          </a:ln>
        </p:spPr>
        <p:txBody>
          <a:bodyPr/>
          <a:lstStyle/>
          <a:p>
            <a:fld id="{3F3D1687-4224-49EE-A4FF-2257522438DE}" type="slidenum">
              <a:rPr lang="en-US" smtClean="0">
                <a:latin typeface="Calibri" pitchFamily="34" charset="0"/>
              </a:rPr>
              <a:pPr/>
              <a:t>5</a:t>
            </a:fld>
            <a:endParaRPr lang="en-US">
              <a:latin typeface="Calibri" pitchFamily="34" charset="0"/>
            </a:endParaRPr>
          </a:p>
        </p:txBody>
      </p:sp>
    </p:spTree>
    <p:extLst>
      <p:ext uri="{BB962C8B-B14F-4D97-AF65-F5344CB8AC3E}">
        <p14:creationId xmlns:p14="http://schemas.microsoft.com/office/powerpoint/2010/main" val="140664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DE0922-8E6B-4D54-B6F0-4A26D8182596}" type="slidenum">
              <a:rPr lang="en-US" smtClean="0"/>
              <a:pPr>
                <a:defRPr/>
              </a:pPr>
              <a:t>6</a:t>
            </a:fld>
            <a:endParaRPr lang="en-US"/>
          </a:p>
        </p:txBody>
      </p:sp>
    </p:spTree>
    <p:extLst>
      <p:ext uri="{BB962C8B-B14F-4D97-AF65-F5344CB8AC3E}">
        <p14:creationId xmlns:p14="http://schemas.microsoft.com/office/powerpoint/2010/main" val="660085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a:lstStyle/>
          <a:p>
            <a:fld id="{6146649E-0BF8-44AF-9C2F-8BE18E32DB2F}" type="slidenum">
              <a:rPr lang="en-US" smtClean="0">
                <a:latin typeface="Calibri" pitchFamily="34" charset="0"/>
              </a:rPr>
              <a:pPr/>
              <a:t>7</a:t>
            </a:fld>
            <a:endParaRPr lang="en-US">
              <a:latin typeface="Calibri"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a:lstStyle/>
          <a:p>
            <a:pPr eaLnBrk="1" hangingPunct="1"/>
            <a:endParaRPr lang="en-US" dirty="0"/>
          </a:p>
        </p:txBody>
      </p:sp>
    </p:spTree>
    <p:extLst>
      <p:ext uri="{BB962C8B-B14F-4D97-AF65-F5344CB8AC3E}">
        <p14:creationId xmlns:p14="http://schemas.microsoft.com/office/powerpoint/2010/main" val="666969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a:lstStyle/>
          <a:p>
            <a:fld id="{D0F44FB7-2DF3-4CC2-A897-4DCED3D568AF}" type="slidenum">
              <a:rPr lang="en-US" smtClean="0">
                <a:latin typeface="Calibri" pitchFamily="34" charset="0"/>
                <a:ea typeface="ＭＳ Ｐゴシック" pitchFamily="-108" charset="-128"/>
              </a:rPr>
              <a:pPr/>
              <a:t>8</a:t>
            </a:fld>
            <a:endParaRPr lang="en-US">
              <a:latin typeface="Calibri" pitchFamily="34" charset="0"/>
              <a:ea typeface="ＭＳ Ｐゴシック" pitchFamily="-108" charset="-128"/>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xfrm>
            <a:off x="686421" y="4344025"/>
            <a:ext cx="5486711" cy="4116049"/>
          </a:xfrm>
          <a:noFill/>
        </p:spPr>
        <p:txBody>
          <a:bodyPr/>
          <a:lstStyle/>
          <a:p>
            <a:pPr eaLnBrk="1" hangingPunct="1"/>
            <a:endParaRPr lang="en-US" dirty="0"/>
          </a:p>
        </p:txBody>
      </p:sp>
    </p:spTree>
    <p:extLst>
      <p:ext uri="{BB962C8B-B14F-4D97-AF65-F5344CB8AC3E}">
        <p14:creationId xmlns:p14="http://schemas.microsoft.com/office/powerpoint/2010/main" val="3450540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p:spPr>
      </p:sp>
      <p:sp>
        <p:nvSpPr>
          <p:cNvPr id="64515" name="Rectangle 3"/>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540303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E83E5-E5FA-4AD5-87B2-8D8042CA422E}" type="slidenum">
              <a:rPr lang="en-US" smtClean="0"/>
              <a:t>‹#›</a:t>
            </a:fld>
            <a:endParaRPr lang="en-US"/>
          </a:p>
        </p:txBody>
      </p:sp>
    </p:spTree>
    <p:extLst>
      <p:ext uri="{BB962C8B-B14F-4D97-AF65-F5344CB8AC3E}">
        <p14:creationId xmlns:p14="http://schemas.microsoft.com/office/powerpoint/2010/main" val="274985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AHRQ Safety Program for Perinatal Care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475119"/>
            <a:ext cx="2133600" cy="365125"/>
          </a:xfrm>
        </p:spPr>
        <p:txBody>
          <a:bodyPr/>
          <a:lstStyle/>
          <a:p>
            <a:fld id="{6176A158-48B8-4A8B-BAA0-8528EB6C1A99}" type="slidenum">
              <a:rPr lang="en-US" smtClean="0"/>
              <a:t>‹#›</a:t>
            </a:fld>
            <a:endParaRPr lang="en-US"/>
          </a:p>
        </p:txBody>
      </p:sp>
      <p:sp>
        <p:nvSpPr>
          <p:cNvPr id="9" name="Rectangle 8"/>
          <p:cNvSpPr/>
          <p:nvPr userDrawn="1"/>
        </p:nvSpPr>
        <p:spPr>
          <a:xfrm>
            <a:off x="6929907" y="6646610"/>
            <a:ext cx="2366493" cy="248401"/>
          </a:xfrm>
          <a:prstGeom prst="rect">
            <a:avLst/>
          </a:prstGeom>
        </p:spPr>
        <p:txBody>
          <a:bodyPr wrap="square">
            <a:spAutoFit/>
          </a:bodyPr>
          <a:lstStyle/>
          <a:p>
            <a:pPr algn="l">
              <a:lnSpc>
                <a:spcPts val="1200"/>
              </a:lnSpc>
            </a:pPr>
            <a:r>
              <a:rPr lang="en-US" sz="1200" dirty="0">
                <a:solidFill>
                  <a:schemeClr val="bg1"/>
                </a:solidFill>
              </a:rPr>
              <a:t>Teamwork</a:t>
            </a:r>
            <a:r>
              <a:rPr lang="en-US" sz="1200" baseline="0" dirty="0">
                <a:solidFill>
                  <a:schemeClr val="bg1"/>
                </a:solidFill>
              </a:rPr>
              <a:t> &amp; </a:t>
            </a:r>
            <a:r>
              <a:rPr lang="en-US" sz="1200" dirty="0">
                <a:solidFill>
                  <a:schemeClr val="bg1"/>
                </a:solidFill>
              </a:rPr>
              <a:t>Comm.</a:t>
            </a:r>
            <a:endParaRPr lang="en-US" sz="1200" dirty="0"/>
          </a:p>
        </p:txBody>
      </p:sp>
    </p:spTree>
    <p:extLst>
      <p:ext uri="{BB962C8B-B14F-4D97-AF65-F5344CB8AC3E}">
        <p14:creationId xmlns:p14="http://schemas.microsoft.com/office/powerpoint/2010/main" val="81280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AHRQ Safety Program for Perinatal Care</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483997"/>
            <a:ext cx="2133600" cy="365125"/>
          </a:xfrm>
        </p:spPr>
        <p:txBody>
          <a:bodyPr/>
          <a:lstStyle/>
          <a:p>
            <a:fld id="{6176A158-48B8-4A8B-BAA0-8528EB6C1A99}" type="slidenum">
              <a:rPr lang="en-US" smtClean="0"/>
              <a:t>‹#›</a:t>
            </a:fld>
            <a:endParaRPr lang="en-US"/>
          </a:p>
        </p:txBody>
      </p:sp>
      <p:sp>
        <p:nvSpPr>
          <p:cNvPr id="11" name="Rectangle 10"/>
          <p:cNvSpPr/>
          <p:nvPr userDrawn="1"/>
        </p:nvSpPr>
        <p:spPr>
          <a:xfrm>
            <a:off x="6929907" y="6646610"/>
            <a:ext cx="2366493" cy="248401"/>
          </a:xfrm>
          <a:prstGeom prst="rect">
            <a:avLst/>
          </a:prstGeom>
        </p:spPr>
        <p:txBody>
          <a:bodyPr wrap="square">
            <a:spAutoFit/>
          </a:bodyPr>
          <a:lstStyle/>
          <a:p>
            <a:pPr algn="l">
              <a:lnSpc>
                <a:spcPts val="1200"/>
              </a:lnSpc>
            </a:pPr>
            <a:r>
              <a:rPr lang="en-US" sz="1200" dirty="0">
                <a:solidFill>
                  <a:schemeClr val="bg1"/>
                </a:solidFill>
              </a:rPr>
              <a:t>Teamwork</a:t>
            </a:r>
            <a:r>
              <a:rPr lang="en-US" sz="1200" baseline="0" dirty="0">
                <a:solidFill>
                  <a:schemeClr val="bg1"/>
                </a:solidFill>
              </a:rPr>
              <a:t> &amp; </a:t>
            </a:r>
            <a:r>
              <a:rPr lang="en-US" sz="1200" dirty="0">
                <a:solidFill>
                  <a:schemeClr val="bg1"/>
                </a:solidFill>
              </a:rPr>
              <a:t>Comm.</a:t>
            </a:r>
            <a:endParaRPr lang="en-US" sz="1200" dirty="0"/>
          </a:p>
        </p:txBody>
      </p:sp>
    </p:spTree>
    <p:extLst>
      <p:ext uri="{BB962C8B-B14F-4D97-AF65-F5344CB8AC3E}">
        <p14:creationId xmlns:p14="http://schemas.microsoft.com/office/powerpoint/2010/main" val="3790675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667000" cy="365125"/>
          </a:xfrm>
        </p:spPr>
        <p:txBody>
          <a:bodyPr/>
          <a:lstStyle/>
          <a:p>
            <a:r>
              <a:rPr lang="en-US"/>
              <a:t>AHRQ Safety Program for Perinatal Care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934200" y="6569075"/>
            <a:ext cx="2133600" cy="365125"/>
          </a:xfrm>
        </p:spPr>
        <p:txBody>
          <a:bodyPr/>
          <a:lstStyle/>
          <a:p>
            <a:fld id="{6176A158-48B8-4A8B-BAA0-8528EB6C1A99}" type="slidenum">
              <a:rPr lang="en-US" smtClean="0"/>
              <a:t>‹#›</a:t>
            </a:fld>
            <a:endParaRPr lang="en-US" dirty="0"/>
          </a:p>
        </p:txBody>
      </p:sp>
      <p:sp>
        <p:nvSpPr>
          <p:cNvPr id="8" name="Rectangle 7"/>
          <p:cNvSpPr/>
          <p:nvPr userDrawn="1"/>
        </p:nvSpPr>
        <p:spPr>
          <a:xfrm>
            <a:off x="6929907" y="6646610"/>
            <a:ext cx="2366493" cy="248401"/>
          </a:xfrm>
          <a:prstGeom prst="rect">
            <a:avLst/>
          </a:prstGeom>
        </p:spPr>
        <p:txBody>
          <a:bodyPr wrap="square">
            <a:spAutoFit/>
          </a:bodyPr>
          <a:lstStyle/>
          <a:p>
            <a:pPr algn="l">
              <a:lnSpc>
                <a:spcPts val="1200"/>
              </a:lnSpc>
            </a:pPr>
            <a:r>
              <a:rPr lang="en-US" sz="1200" dirty="0">
                <a:solidFill>
                  <a:schemeClr val="bg1"/>
                </a:solidFill>
              </a:rPr>
              <a:t>Teamwork</a:t>
            </a:r>
            <a:r>
              <a:rPr lang="en-US" sz="1200" baseline="0" dirty="0">
                <a:solidFill>
                  <a:schemeClr val="bg1"/>
                </a:solidFill>
              </a:rPr>
              <a:t> &amp; </a:t>
            </a:r>
            <a:r>
              <a:rPr lang="en-US" sz="1200" dirty="0">
                <a:solidFill>
                  <a:schemeClr val="bg1"/>
                </a:solidFill>
              </a:rPr>
              <a:t>Comm.</a:t>
            </a:r>
            <a:endParaRPr lang="en-US" sz="1200" dirty="0"/>
          </a:p>
        </p:txBody>
      </p:sp>
    </p:spTree>
    <p:extLst>
      <p:ext uri="{BB962C8B-B14F-4D97-AF65-F5344CB8AC3E}">
        <p14:creationId xmlns:p14="http://schemas.microsoft.com/office/powerpoint/2010/main" val="3565405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3913110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7493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685800"/>
            <a:ext cx="51117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3842959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85799"/>
            <a:ext cx="5486400" cy="4041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284124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667000" cy="365125"/>
          </a:xfrm>
        </p:spPr>
        <p:txBody>
          <a:bodyPr/>
          <a:lstStyle/>
          <a:p>
            <a:r>
              <a:rPr lang="en-US" dirty="0"/>
              <a:t>AHRQ Safety Program for Perinatal Care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3068931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lvl1pPr>
              <a:defRPr>
                <a:solidFill>
                  <a:schemeClr val="tx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667000" cy="365125"/>
          </a:xfrm>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40181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E83E5-E5FA-4AD5-87B2-8D8042CA422E}" type="slidenum">
              <a:rPr lang="en-US" smtClean="0"/>
              <a:t>‹#›</a:t>
            </a:fld>
            <a:endParaRPr lang="en-US"/>
          </a:p>
        </p:txBody>
      </p:sp>
    </p:spTree>
    <p:extLst>
      <p:ext uri="{BB962C8B-B14F-4D97-AF65-F5344CB8AC3E}">
        <p14:creationId xmlns:p14="http://schemas.microsoft.com/office/powerpoint/2010/main" val="4019868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E83E5-E5FA-4AD5-87B2-8D8042CA422E}" type="slidenum">
              <a:rPr lang="en-US" smtClean="0"/>
              <a:t>‹#›</a:t>
            </a:fld>
            <a:endParaRPr lang="en-US"/>
          </a:p>
        </p:txBody>
      </p:sp>
    </p:spTree>
    <p:extLst>
      <p:ext uri="{BB962C8B-B14F-4D97-AF65-F5344CB8AC3E}">
        <p14:creationId xmlns:p14="http://schemas.microsoft.com/office/powerpoint/2010/main" val="133129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AHRQ Safety Program for Perinatal Care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E83E5-E5FA-4AD5-87B2-8D8042CA422E}" type="slidenum">
              <a:rPr lang="en-US" smtClean="0"/>
              <a:t>‹#›</a:t>
            </a:fld>
            <a:endParaRPr lang="en-US"/>
          </a:p>
        </p:txBody>
      </p:sp>
    </p:spTree>
    <p:extLst>
      <p:ext uri="{BB962C8B-B14F-4D97-AF65-F5344CB8AC3E}">
        <p14:creationId xmlns:p14="http://schemas.microsoft.com/office/powerpoint/2010/main" val="4177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838201"/>
            <a:ext cx="40401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76401"/>
            <a:ext cx="4040188" cy="4114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838201"/>
            <a:ext cx="4041775"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76401"/>
            <a:ext cx="4041775" cy="4114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AHRQ Safety Program for Perinatal Care</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5E83E5-E5FA-4AD5-87B2-8D8042CA422E}" type="slidenum">
              <a:rPr lang="en-US" smtClean="0"/>
              <a:t>‹#›</a:t>
            </a:fld>
            <a:endParaRPr lang="en-US"/>
          </a:p>
        </p:txBody>
      </p:sp>
    </p:spTree>
    <p:extLst>
      <p:ext uri="{BB962C8B-B14F-4D97-AF65-F5344CB8AC3E}">
        <p14:creationId xmlns:p14="http://schemas.microsoft.com/office/powerpoint/2010/main" val="3477656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AHRQ Safety Program for Perinatal Care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5E83E5-E5FA-4AD5-87B2-8D8042CA422E}" type="slidenum">
              <a:rPr lang="en-US" smtClean="0"/>
              <a:t>‹#›</a:t>
            </a:fld>
            <a:endParaRPr lang="en-US"/>
          </a:p>
        </p:txBody>
      </p:sp>
    </p:spTree>
    <p:extLst>
      <p:ext uri="{BB962C8B-B14F-4D97-AF65-F5344CB8AC3E}">
        <p14:creationId xmlns:p14="http://schemas.microsoft.com/office/powerpoint/2010/main" val="1020034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1993167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dirty="0"/>
          </a:p>
        </p:txBody>
      </p:sp>
      <p:sp>
        <p:nvSpPr>
          <p:cNvPr id="7" name="Rectangle 6"/>
          <p:cNvSpPr/>
          <p:nvPr userDrawn="1"/>
        </p:nvSpPr>
        <p:spPr>
          <a:xfrm>
            <a:off x="6929907" y="6646610"/>
            <a:ext cx="2366493" cy="248401"/>
          </a:xfrm>
          <a:prstGeom prst="rect">
            <a:avLst/>
          </a:prstGeom>
        </p:spPr>
        <p:txBody>
          <a:bodyPr wrap="square">
            <a:spAutoFit/>
          </a:bodyPr>
          <a:lstStyle/>
          <a:p>
            <a:pPr algn="l">
              <a:lnSpc>
                <a:spcPts val="1200"/>
              </a:lnSpc>
            </a:pPr>
            <a:r>
              <a:rPr lang="en-US" sz="1200" dirty="0">
                <a:solidFill>
                  <a:schemeClr val="bg1"/>
                </a:solidFill>
              </a:rPr>
              <a:t>Teamwork</a:t>
            </a:r>
            <a:r>
              <a:rPr lang="en-US" sz="1200" baseline="0" dirty="0">
                <a:solidFill>
                  <a:schemeClr val="bg1"/>
                </a:solidFill>
              </a:rPr>
              <a:t> &amp; </a:t>
            </a:r>
            <a:r>
              <a:rPr lang="en-US" sz="1200" dirty="0">
                <a:solidFill>
                  <a:schemeClr val="bg1"/>
                </a:solidFill>
              </a:rPr>
              <a:t>Comm.</a:t>
            </a:r>
            <a:endParaRPr lang="en-US" sz="1200" dirty="0"/>
          </a:p>
        </p:txBody>
      </p:sp>
    </p:spTree>
    <p:extLst>
      <p:ext uri="{BB962C8B-B14F-4D97-AF65-F5344CB8AC3E}">
        <p14:creationId xmlns:p14="http://schemas.microsoft.com/office/powerpoint/2010/main" val="67718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543541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38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990601"/>
            <a:ext cx="8229600" cy="4724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5791200"/>
            <a:ext cx="2667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AHRQ Safety Program for Perinatal Care</a:t>
            </a:r>
          </a:p>
        </p:txBody>
      </p:sp>
      <p:sp>
        <p:nvSpPr>
          <p:cNvPr id="5" name="Footer Placeholder 4"/>
          <p:cNvSpPr>
            <a:spLocks noGrp="1"/>
          </p:cNvSpPr>
          <p:nvPr>
            <p:ph type="ftr" sz="quarter" idx="3"/>
          </p:nvPr>
        </p:nvSpPr>
        <p:spPr>
          <a:xfrm>
            <a:off x="3124200" y="57912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7B5E83E5-E5FA-4AD5-87B2-8D8042CA422E}" type="slidenum">
              <a:rPr lang="en-US" smtClean="0"/>
              <a:pPr/>
              <a:t>‹#›</a:t>
            </a:fld>
            <a:endParaRPr lang="en-US" dirty="0"/>
          </a:p>
        </p:txBody>
      </p:sp>
      <p:sp>
        <p:nvSpPr>
          <p:cNvPr id="7" name="Title 1"/>
          <p:cNvSpPr txBox="1">
            <a:spLocks/>
          </p:cNvSpPr>
          <p:nvPr userDrawn="1"/>
        </p:nvSpPr>
        <p:spPr>
          <a:xfrm>
            <a:off x="609600" y="427038"/>
            <a:ext cx="8229600" cy="1143000"/>
          </a:xfrm>
          <a:prstGeom prst="rect">
            <a:avLst/>
          </a:prstGeom>
        </p:spPr>
        <p:txBody>
          <a:bodyPr/>
          <a:lstStyle>
            <a:lvl1pPr>
              <a:defRPr>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86872202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p:hf hdr="0" ft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685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762000"/>
            <a:ext cx="8229600" cy="5364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667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AHRQ Safety Program for Perinatal Care</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a:t>
            </a:fld>
            <a:endParaRPr lang="en-US" dirty="0"/>
          </a:p>
        </p:txBody>
      </p:sp>
    </p:spTree>
    <p:extLst>
      <p:ext uri="{BB962C8B-B14F-4D97-AF65-F5344CB8AC3E}">
        <p14:creationId xmlns:p14="http://schemas.microsoft.com/office/powerpoint/2010/main" val="14866121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teamstepps.ahrq.gov/"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www.ahrq.gov/professionals/education/curriculum-tools/teamstepps/index.html"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http://www.jointcommission.org/sentinel_event.aspx"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a:xfrm>
            <a:off x="76200" y="152400"/>
            <a:ext cx="8915400" cy="609600"/>
          </a:xfrm>
          <a:prstGeom prst="rect">
            <a:avLst/>
          </a:prstGeom>
          <a:ln>
            <a:no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2400"/>
              </a:spcBef>
            </a:pPr>
            <a:r>
              <a:rPr lang="en-US">
                <a:solidFill>
                  <a:schemeClr val="bg1"/>
                </a:solidFill>
              </a:rPr>
              <a:t>AHRQ Safety Program for Perinatal Care</a:t>
            </a:r>
            <a:endParaRPr lang="en-US" dirty="0">
              <a:solidFill>
                <a:schemeClr val="bg1"/>
              </a:solidFill>
            </a:endParaRPr>
          </a:p>
        </p:txBody>
      </p:sp>
      <p:sp>
        <p:nvSpPr>
          <p:cNvPr id="2" name="Title 1"/>
          <p:cNvSpPr>
            <a:spLocks noGrp="1"/>
          </p:cNvSpPr>
          <p:nvPr>
            <p:ph type="ctrTitle"/>
          </p:nvPr>
        </p:nvSpPr>
        <p:spPr/>
        <p:txBody>
          <a:bodyPr>
            <a:normAutofit/>
          </a:bodyPr>
          <a:lstStyle/>
          <a:p>
            <a:r>
              <a:rPr lang="en-US" sz="3600" b="1" dirty="0">
                <a:solidFill>
                  <a:srgbClr val="0098AA"/>
                </a:solidFill>
              </a:rPr>
              <a:t>Implement Teamwork and </a:t>
            </a:r>
            <a:r>
              <a:rPr lang="en-US" sz="3600" b="1" dirty="0" smtClean="0">
                <a:solidFill>
                  <a:srgbClr val="0098AA"/>
                </a:solidFill>
              </a:rPr>
              <a:t>Communication for Perinatal Safety</a:t>
            </a:r>
            <a:endParaRPr lang="en-US" sz="3600" b="1" dirty="0">
              <a:solidFill>
                <a:srgbClr val="0098AA"/>
              </a:solidFill>
            </a:endParaRPr>
          </a:p>
        </p:txBody>
      </p:sp>
      <p:sp>
        <p:nvSpPr>
          <p:cNvPr id="5" name="TextBox 4"/>
          <p:cNvSpPr txBox="1"/>
          <p:nvPr/>
        </p:nvSpPr>
        <p:spPr>
          <a:xfrm>
            <a:off x="6629400" y="6396335"/>
            <a:ext cx="2438400" cy="461665"/>
          </a:xfrm>
          <a:prstGeom prst="rect">
            <a:avLst/>
          </a:prstGeom>
          <a:noFill/>
        </p:spPr>
        <p:txBody>
          <a:bodyPr wrap="square" rtlCol="0">
            <a:spAutoFit/>
          </a:bodyPr>
          <a:lstStyle/>
          <a:p>
            <a:pPr algn="r"/>
            <a:r>
              <a:rPr lang="en-US" sz="1200" dirty="0">
                <a:solidFill>
                  <a:schemeClr val="bg1"/>
                </a:solidFill>
              </a:rPr>
              <a:t>AHRQ Publication No. 17-0003-3-EF</a:t>
            </a:r>
          </a:p>
          <a:p>
            <a:pPr algn="r"/>
            <a:r>
              <a:rPr lang="en-US" sz="1200" dirty="0" smtClean="0">
                <a:solidFill>
                  <a:schemeClr val="bg1"/>
                </a:solidFill>
              </a:rPr>
              <a:t>May 2017</a:t>
            </a:r>
            <a:endParaRPr lang="en-US" sz="1200" dirty="0">
              <a:solidFill>
                <a:schemeClr val="bg1"/>
              </a:solidFill>
            </a:endParaRPr>
          </a:p>
        </p:txBody>
      </p:sp>
    </p:spTree>
    <p:extLst>
      <p:ext uri="{BB962C8B-B14F-4D97-AF65-F5344CB8AC3E}">
        <p14:creationId xmlns:p14="http://schemas.microsoft.com/office/powerpoint/2010/main" val="1912372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descr="Leadership, situation monitoring, mutual support and communication are partnered with useful tools in TeamSTEPPS.  These tools include: Brief, Huddle, Debrief, STEP, I’M Safe, Task Assistance, Feedback, Assertion, Two-Challenge Rule, DESC Script, CUS, Collaboration, SBAR, Call-out, Check-back and Hand-off.  &#10;&#10;TeamSTEPPS logo and penguin&#10;"/>
          <p:cNvSpPr>
            <a:spLocks noGrp="1"/>
          </p:cNvSpPr>
          <p:nvPr>
            <p:ph type="title"/>
          </p:nvPr>
        </p:nvSpPr>
        <p:spPr/>
        <p:txBody>
          <a:bodyPr>
            <a:normAutofit fontScale="90000"/>
          </a:bodyPr>
          <a:lstStyle/>
          <a:p>
            <a:r>
              <a:rPr lang="en-US" dirty="0"/>
              <a:t>Selected </a:t>
            </a:r>
            <a:r>
              <a:rPr lang="en-US" dirty="0" err="1"/>
              <a:t>TeamSTEPPS</a:t>
            </a:r>
            <a:r>
              <a:rPr lang="en-US" dirty="0"/>
              <a:t> Tools</a:t>
            </a:r>
            <a:r>
              <a:rPr lang="en-US" baseline="30000" dirty="0"/>
              <a:t>2</a:t>
            </a:r>
          </a:p>
        </p:txBody>
      </p:sp>
      <p:graphicFrame>
        <p:nvGraphicFramePr>
          <p:cNvPr id="13" name="Table 12" descr="Leadership tools include: brief, huddle, debrief&#10;Situation monitoring tools include: STEP, I'M Safe&#10;Mutual Support tools include: Task Assistance, Feedback, Assertion, Two-Challenge Rule, DESC Script, CUS, Collaboration&#10;Communication Tools include: SBAR, Call-Out, Check-Back, Handoff (I-PASS the BATON)&#10;&#10;TeamSTEPPS logo and penguin&#10;"/>
          <p:cNvGraphicFramePr>
            <a:graphicFrameLocks noGrp="1"/>
          </p:cNvGraphicFramePr>
          <p:nvPr>
            <p:extLst>
              <p:ext uri="{D42A27DB-BD31-4B8C-83A1-F6EECF244321}">
                <p14:modId xmlns:p14="http://schemas.microsoft.com/office/powerpoint/2010/main" val="4214921114"/>
              </p:ext>
            </p:extLst>
          </p:nvPr>
        </p:nvGraphicFramePr>
        <p:xfrm>
          <a:off x="457200" y="1219200"/>
          <a:ext cx="8305800" cy="3948062"/>
        </p:xfrm>
        <a:graphic>
          <a:graphicData uri="http://schemas.openxmlformats.org/drawingml/2006/table">
            <a:tbl>
              <a:tblPr firstRow="1" bandRow="1">
                <a:tableStyleId>{0660B408-B3CF-4A94-85FC-2B1E0A45F4A2}</a:tableStyleId>
              </a:tblPr>
              <a:tblGrid>
                <a:gridCol w="1676400">
                  <a:extLst>
                    <a:ext uri="{9D8B030D-6E8A-4147-A177-3AD203B41FA5}">
                      <a16:colId xmlns:a16="http://schemas.microsoft.com/office/drawing/2014/main" xmlns="" val="20000"/>
                    </a:ext>
                  </a:extLst>
                </a:gridCol>
                <a:gridCol w="1752600">
                  <a:extLst>
                    <a:ext uri="{9D8B030D-6E8A-4147-A177-3AD203B41FA5}">
                      <a16:colId xmlns:a16="http://schemas.microsoft.com/office/drawing/2014/main" xmlns="" val="20001"/>
                    </a:ext>
                  </a:extLst>
                </a:gridCol>
                <a:gridCol w="2438400">
                  <a:extLst>
                    <a:ext uri="{9D8B030D-6E8A-4147-A177-3AD203B41FA5}">
                      <a16:colId xmlns:a16="http://schemas.microsoft.com/office/drawing/2014/main" xmlns="" val="20002"/>
                    </a:ext>
                  </a:extLst>
                </a:gridCol>
                <a:gridCol w="2438400">
                  <a:extLst>
                    <a:ext uri="{9D8B030D-6E8A-4147-A177-3AD203B41FA5}">
                      <a16:colId xmlns:a16="http://schemas.microsoft.com/office/drawing/2014/main" xmlns="" val="20003"/>
                    </a:ext>
                  </a:extLst>
                </a:gridCol>
              </a:tblGrid>
              <a:tr h="617745">
                <a:tc>
                  <a:txBody>
                    <a:bodyPr/>
                    <a:lstStyle/>
                    <a:p>
                      <a:pPr algn="ctr"/>
                      <a:r>
                        <a:rPr lang="en-US" sz="1800" dirty="0">
                          <a:latin typeface="Arial"/>
                          <a:cs typeface="Arial"/>
                        </a:rPr>
                        <a:t>Leadership</a:t>
                      </a:r>
                    </a:p>
                  </a:txBody>
                  <a:tcPr anchor="ctr" anchorCtr="1">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588"/>
                      </a:solidFill>
                      <a:prstDash val="solid"/>
                      <a:round/>
                      <a:headEnd type="none" w="med" len="med"/>
                      <a:tailEnd type="none" w="med" len="med"/>
                    </a:lnB>
                    <a:solidFill>
                      <a:srgbClr val="0070C0"/>
                    </a:solidFill>
                  </a:tcPr>
                </a:tc>
                <a:tc>
                  <a:txBody>
                    <a:bodyPr/>
                    <a:lstStyle/>
                    <a:p>
                      <a:pPr algn="ctr"/>
                      <a:r>
                        <a:rPr lang="en-US" sz="1800" dirty="0">
                          <a:latin typeface="Arial"/>
                          <a:cs typeface="Arial"/>
                        </a:rPr>
                        <a:t>Situation Monitoring</a:t>
                      </a:r>
                    </a:p>
                  </a:txBody>
                  <a:tcPr anchor="ctr" anchorCtr="1">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588"/>
                      </a:solidFill>
                      <a:prstDash val="solid"/>
                      <a:round/>
                      <a:headEnd type="none" w="med" len="med"/>
                      <a:tailEnd type="none" w="med" len="med"/>
                    </a:lnB>
                    <a:solidFill>
                      <a:srgbClr val="0070C0"/>
                    </a:solidFill>
                  </a:tcPr>
                </a:tc>
                <a:tc>
                  <a:txBody>
                    <a:bodyPr/>
                    <a:lstStyle/>
                    <a:p>
                      <a:pPr algn="ctr"/>
                      <a:r>
                        <a:rPr lang="en-US" sz="1800" dirty="0">
                          <a:latin typeface="Arial"/>
                          <a:cs typeface="Arial"/>
                        </a:rPr>
                        <a:t>Mutual Support</a:t>
                      </a:r>
                    </a:p>
                  </a:txBody>
                  <a:tcPr anchor="ctr" anchorCtr="1">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588"/>
                      </a:solidFill>
                      <a:prstDash val="solid"/>
                      <a:round/>
                      <a:headEnd type="none" w="med" len="med"/>
                      <a:tailEnd type="none" w="med" len="med"/>
                    </a:lnB>
                    <a:solidFill>
                      <a:srgbClr val="0070C0"/>
                    </a:solidFill>
                  </a:tcPr>
                </a:tc>
                <a:tc>
                  <a:txBody>
                    <a:bodyPr/>
                    <a:lstStyle/>
                    <a:p>
                      <a:pPr algn="ctr"/>
                      <a:r>
                        <a:rPr lang="en-US" sz="1800" dirty="0">
                          <a:latin typeface="Arial"/>
                          <a:cs typeface="Arial"/>
                        </a:rPr>
                        <a:t>Communication</a:t>
                      </a:r>
                    </a:p>
                  </a:txBody>
                  <a:tcPr anchor="ctr" anchorCtr="1">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588"/>
                      </a:solidFill>
                      <a:prstDash val="solid"/>
                      <a:round/>
                      <a:headEnd type="none" w="med" len="med"/>
                      <a:tailEnd type="none" w="med" len="med"/>
                    </a:lnB>
                    <a:solidFill>
                      <a:srgbClr val="0070C0"/>
                    </a:solidFill>
                  </a:tcPr>
                </a:tc>
                <a:extLst>
                  <a:ext uri="{0D108BD9-81ED-4DB2-BD59-A6C34878D82A}">
                    <a16:rowId xmlns:a16="http://schemas.microsoft.com/office/drawing/2014/main" xmlns="" val="10001"/>
                  </a:ext>
                </a:extLst>
              </a:tr>
              <a:tr h="352997">
                <a:tc>
                  <a:txBody>
                    <a:bodyPr/>
                    <a:lstStyle/>
                    <a:p>
                      <a:pPr algn="ctr"/>
                      <a:r>
                        <a:rPr lang="en-US" sz="1800" dirty="0">
                          <a:latin typeface="Arial"/>
                          <a:cs typeface="Arial"/>
                        </a:rPr>
                        <a:t>Brief</a:t>
                      </a: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algn="ctr"/>
                      <a:r>
                        <a:rPr lang="en-US" sz="1800" dirty="0">
                          <a:latin typeface="Arial"/>
                          <a:cs typeface="Arial"/>
                        </a:rPr>
                        <a:t>STEP</a:t>
                      </a: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algn="ctr"/>
                      <a:r>
                        <a:rPr lang="en-US" sz="1800" dirty="0">
                          <a:latin typeface="Arial"/>
                          <a:cs typeface="Arial"/>
                        </a:rPr>
                        <a:t>Task Assistance</a:t>
                      </a: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algn="ctr"/>
                      <a:r>
                        <a:rPr lang="en-US" sz="1800" dirty="0">
                          <a:latin typeface="Arial"/>
                          <a:cs typeface="Arial"/>
                        </a:rPr>
                        <a:t>SBAR</a:t>
                      </a: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52997">
                <a:tc>
                  <a:txBody>
                    <a:bodyPr/>
                    <a:lstStyle/>
                    <a:p>
                      <a:pPr algn="ctr"/>
                      <a:r>
                        <a:rPr lang="en-US" sz="1800" dirty="0">
                          <a:latin typeface="Arial"/>
                          <a:cs typeface="Arial"/>
                        </a:rPr>
                        <a:t>Huddle</a:t>
                      </a: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algn="ctr"/>
                      <a:r>
                        <a:rPr lang="en-US" sz="1800" dirty="0">
                          <a:latin typeface="Arial"/>
                          <a:cs typeface="Arial"/>
                        </a:rPr>
                        <a:t>I’M Safe</a:t>
                      </a: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algn="ctr"/>
                      <a:r>
                        <a:rPr lang="en-US" sz="1800" dirty="0">
                          <a:latin typeface="Arial"/>
                          <a:cs typeface="Arial"/>
                        </a:rPr>
                        <a:t>Feedback</a:t>
                      </a: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algn="ctr"/>
                      <a:r>
                        <a:rPr lang="en-US" sz="1800" dirty="0">
                          <a:latin typeface="Arial"/>
                          <a:cs typeface="Arial"/>
                        </a:rPr>
                        <a:t>Call-Out</a:t>
                      </a: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17745">
                <a:tc>
                  <a:txBody>
                    <a:bodyPr/>
                    <a:lstStyle/>
                    <a:p>
                      <a:pPr algn="ctr"/>
                      <a:r>
                        <a:rPr lang="en-US" sz="1800" dirty="0">
                          <a:latin typeface="Arial"/>
                          <a:cs typeface="Arial"/>
                        </a:rPr>
                        <a:t>Debrief</a:t>
                      </a: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algn="ctr"/>
                      <a:endParaRPr lang="en-US" sz="1800" dirty="0">
                        <a:latin typeface="Arial"/>
                        <a:cs typeface="Arial"/>
                      </a:endParaRP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algn="ctr"/>
                      <a:r>
                        <a:rPr lang="en-US" sz="1800" dirty="0">
                          <a:latin typeface="Arial"/>
                          <a:cs typeface="Arial"/>
                        </a:rPr>
                        <a:t>Advocacy and Assertion</a:t>
                      </a: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algn="ctr"/>
                      <a:r>
                        <a:rPr lang="en-US" sz="1800" dirty="0">
                          <a:latin typeface="Arial"/>
                          <a:cs typeface="Arial"/>
                        </a:rPr>
                        <a:t>Check-Back</a:t>
                      </a: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839102">
                <a:tc>
                  <a:txBody>
                    <a:bodyPr/>
                    <a:lstStyle/>
                    <a:p>
                      <a:pPr algn="ctr"/>
                      <a:r>
                        <a:rPr lang="en-US" sz="1800" dirty="0">
                          <a:latin typeface="Arial"/>
                          <a:cs typeface="Arial"/>
                        </a:rPr>
                        <a:t>  </a:t>
                      </a: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algn="ctr"/>
                      <a:r>
                        <a:rPr lang="en-US" sz="1800" dirty="0">
                          <a:latin typeface="Arial"/>
                          <a:cs typeface="Arial"/>
                        </a:rPr>
                        <a:t>  </a:t>
                      </a: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algn="ctr"/>
                      <a:r>
                        <a:rPr lang="en-US" sz="1800" dirty="0">
                          <a:latin typeface="Arial"/>
                          <a:cs typeface="Arial"/>
                        </a:rPr>
                        <a:t>Two-Challenge Rule</a:t>
                      </a: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algn="ctr"/>
                      <a:r>
                        <a:rPr lang="en-US" sz="1800" dirty="0">
                          <a:latin typeface="Arial"/>
                          <a:cs typeface="Arial"/>
                        </a:rPr>
                        <a:t>Handoff</a:t>
                      </a:r>
                    </a:p>
                    <a:p>
                      <a:pPr algn="ctr"/>
                      <a:r>
                        <a:rPr lang="en-US" sz="1800" dirty="0">
                          <a:latin typeface="Arial"/>
                          <a:cs typeface="Arial"/>
                        </a:rPr>
                        <a:t>(I-PASS the BATON)</a:t>
                      </a: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52997">
                <a:tc>
                  <a:txBody>
                    <a:bodyPr/>
                    <a:lstStyle/>
                    <a:p>
                      <a:pPr marL="0" algn="ctr" defTabSz="914400" rtl="0" eaLnBrk="1" latinLnBrk="0" hangingPunct="1"/>
                      <a:r>
                        <a:rPr lang="en-US" sz="1800" kern="1200" dirty="0">
                          <a:solidFill>
                            <a:schemeClr val="dk1"/>
                          </a:solidFill>
                          <a:latin typeface="Arial"/>
                          <a:ea typeface="+mn-ea"/>
                          <a:cs typeface="Arial"/>
                        </a:rPr>
                        <a:t>  </a:t>
                      </a: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800" kern="1200" dirty="0">
                          <a:solidFill>
                            <a:schemeClr val="dk1"/>
                          </a:solidFill>
                          <a:latin typeface="Arial"/>
                          <a:ea typeface="+mn-ea"/>
                          <a:cs typeface="Arial"/>
                        </a:rPr>
                        <a:t>  </a:t>
                      </a: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800" kern="1200" dirty="0">
                          <a:solidFill>
                            <a:schemeClr val="dk1"/>
                          </a:solidFill>
                          <a:latin typeface="Arial"/>
                          <a:ea typeface="+mn-ea"/>
                          <a:cs typeface="Arial"/>
                        </a:rPr>
                        <a:t>DESC Script</a:t>
                      </a: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800" kern="1200" dirty="0">
                          <a:solidFill>
                            <a:schemeClr val="dk1"/>
                          </a:solidFill>
                          <a:latin typeface="Arial"/>
                          <a:ea typeface="+mn-ea"/>
                          <a:cs typeface="Arial"/>
                        </a:rPr>
                        <a:t>  </a:t>
                      </a: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52997">
                <a:tc>
                  <a:txBody>
                    <a:bodyPr/>
                    <a:lstStyle/>
                    <a:p>
                      <a:pPr marL="0" algn="ctr" defTabSz="914400" rtl="0" eaLnBrk="1" latinLnBrk="0" hangingPunct="1"/>
                      <a:r>
                        <a:rPr lang="en-US" sz="1800" kern="1200" dirty="0">
                          <a:solidFill>
                            <a:schemeClr val="dk1"/>
                          </a:solidFill>
                          <a:latin typeface="Arial"/>
                          <a:ea typeface="+mn-ea"/>
                          <a:cs typeface="Arial"/>
                        </a:rPr>
                        <a:t>  </a:t>
                      </a: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800" kern="1200" dirty="0">
                          <a:solidFill>
                            <a:schemeClr val="dk1"/>
                          </a:solidFill>
                          <a:latin typeface="Arial"/>
                          <a:ea typeface="+mn-ea"/>
                          <a:cs typeface="Arial"/>
                        </a:rPr>
                        <a:t>  </a:t>
                      </a: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800" kern="1200" dirty="0">
                          <a:solidFill>
                            <a:schemeClr val="dk1"/>
                          </a:solidFill>
                          <a:latin typeface="Arial"/>
                          <a:ea typeface="+mn-ea"/>
                          <a:cs typeface="Arial"/>
                        </a:rPr>
                        <a:t>CUS</a:t>
                      </a: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800" kern="1200" dirty="0">
                          <a:solidFill>
                            <a:schemeClr val="dk1"/>
                          </a:solidFill>
                          <a:latin typeface="Arial"/>
                          <a:ea typeface="+mn-ea"/>
                          <a:cs typeface="Arial"/>
                        </a:rPr>
                        <a:t>  </a:t>
                      </a: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52997">
                <a:tc>
                  <a:txBody>
                    <a:bodyPr/>
                    <a:lstStyle/>
                    <a:p>
                      <a:pPr marL="0" algn="ctr" defTabSz="914400" rtl="0" eaLnBrk="1" latinLnBrk="0" hangingPunct="1"/>
                      <a:r>
                        <a:rPr lang="en-US" sz="1800" kern="1200" dirty="0">
                          <a:solidFill>
                            <a:schemeClr val="dk1"/>
                          </a:solidFill>
                          <a:latin typeface="Arial"/>
                          <a:ea typeface="+mn-ea"/>
                          <a:cs typeface="Arial"/>
                        </a:rPr>
                        <a:t>  </a:t>
                      </a: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800" kern="1200" dirty="0">
                          <a:solidFill>
                            <a:schemeClr val="dk1"/>
                          </a:solidFill>
                          <a:latin typeface="Arial"/>
                          <a:ea typeface="+mn-ea"/>
                          <a:cs typeface="Arial"/>
                        </a:rPr>
                        <a:t>  </a:t>
                      </a: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800" kern="1200" dirty="0">
                          <a:solidFill>
                            <a:schemeClr val="dk1"/>
                          </a:solidFill>
                          <a:latin typeface="Arial"/>
                          <a:ea typeface="+mn-ea"/>
                          <a:cs typeface="Arial"/>
                        </a:rPr>
                        <a:t>Collaboration</a:t>
                      </a: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800" kern="1200" dirty="0">
                          <a:solidFill>
                            <a:schemeClr val="dk1"/>
                          </a:solidFill>
                          <a:latin typeface="Arial"/>
                          <a:ea typeface="+mn-ea"/>
                          <a:cs typeface="Arial"/>
                        </a:rPr>
                        <a:t>  </a:t>
                      </a:r>
                    </a:p>
                  </a:txBody>
                  <a:tcPr anchor="ctr">
                    <a:lnL w="12700" cap="flat" cmpd="sng" algn="ctr">
                      <a:solidFill>
                        <a:srgbClr val="00B588"/>
                      </a:solidFill>
                      <a:prstDash val="solid"/>
                      <a:round/>
                      <a:headEnd type="none" w="med" len="med"/>
                      <a:tailEnd type="none" w="med" len="med"/>
                    </a:lnL>
                    <a:lnR w="12700" cap="flat" cmpd="sng" algn="ctr">
                      <a:solidFill>
                        <a:srgbClr val="00B588"/>
                      </a:solidFill>
                      <a:prstDash val="solid"/>
                      <a:round/>
                      <a:headEnd type="none" w="med" len="med"/>
                      <a:tailEnd type="none" w="med" len="med"/>
                    </a:lnR>
                    <a:lnT w="12700" cap="flat" cmpd="sng" algn="ctr">
                      <a:solidFill>
                        <a:srgbClr val="00B588"/>
                      </a:solidFill>
                      <a:prstDash val="solid"/>
                      <a:round/>
                      <a:headEnd type="none" w="med" len="med"/>
                      <a:tailEnd type="none" w="med" len="med"/>
                    </a:lnT>
                    <a:lnB w="12700" cap="flat" cmpd="sng" algn="ctr">
                      <a:solidFill>
                        <a:srgbClr val="00B588"/>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bl>
          </a:graphicData>
        </a:graphic>
      </p:graphicFrame>
      <p:sp>
        <p:nvSpPr>
          <p:cNvPr id="3" name="Content Placeholder 2"/>
          <p:cNvSpPr>
            <a:spLocks noGrp="1"/>
          </p:cNvSpPr>
          <p:nvPr>
            <p:ph idx="1"/>
          </p:nvPr>
        </p:nvSpPr>
        <p:spPr>
          <a:xfrm>
            <a:off x="434340" y="5852239"/>
            <a:ext cx="4579620" cy="530781"/>
          </a:xfrm>
        </p:spPr>
        <p:txBody>
          <a:bodyPr>
            <a:noAutofit/>
          </a:bodyPr>
          <a:lstStyle/>
          <a:p>
            <a:pPr marL="0" indent="0">
              <a:buNone/>
            </a:pPr>
            <a:r>
              <a:rPr lang="en-US" sz="1800" u="sng" dirty="0">
                <a:hlinkClick r:id="rId3"/>
              </a:rPr>
              <a:t>http://teamstepps.ahrq.gov/</a:t>
            </a:r>
            <a:endParaRPr lang="en-US" sz="1800" dirty="0"/>
          </a:p>
        </p:txBody>
      </p:sp>
      <p:sp>
        <p:nvSpPr>
          <p:cNvPr id="2" name="Date Placeholder 1"/>
          <p:cNvSpPr>
            <a:spLocks noGrp="1"/>
          </p:cNvSpPr>
          <p:nvPr>
            <p:ph type="dt" sz="half" idx="10"/>
          </p:nvPr>
        </p:nvSpPr>
        <p:spPr/>
        <p:txBody>
          <a:bodyPr/>
          <a:lstStyle/>
          <a:p>
            <a:r>
              <a:rPr lang="en-US" dirty="0"/>
              <a:t>AHRQ Safety Program for Perinatal Care</a:t>
            </a:r>
          </a:p>
        </p:txBody>
      </p:sp>
      <p:sp>
        <p:nvSpPr>
          <p:cNvPr id="7" name="Slide Number Placeholder 4"/>
          <p:cNvSpPr>
            <a:spLocks noGrp="1"/>
          </p:cNvSpPr>
          <p:nvPr>
            <p:ph type="sldNum" sz="quarter" idx="12"/>
          </p:nvPr>
        </p:nvSpPr>
        <p:spPr/>
        <p:txBody>
          <a:bodyPr/>
          <a:lstStyle/>
          <a:p>
            <a:fld id="{6176A158-48B8-4A8B-BAA0-8528EB6C1A99}" type="slidenum">
              <a:rPr lang="en-US" smtClean="0"/>
              <a:t>10</a:t>
            </a:fld>
            <a:endParaRPr lang="en-US" dirty="0"/>
          </a:p>
        </p:txBody>
      </p:sp>
      <p:sp>
        <p:nvSpPr>
          <p:cNvPr id="4" name="Rectangle 3"/>
          <p:cNvSpPr/>
          <p:nvPr/>
        </p:nvSpPr>
        <p:spPr>
          <a:xfrm>
            <a:off x="457200" y="782479"/>
            <a:ext cx="8305800" cy="369332"/>
          </a:xfrm>
          <a:prstGeom prst="rect">
            <a:avLst/>
          </a:prstGeom>
          <a:solidFill>
            <a:srgbClr val="2A2A69"/>
          </a:solidFill>
        </p:spPr>
        <p:txBody>
          <a:bodyPr wrap="square">
            <a:spAutoFit/>
          </a:bodyPr>
          <a:lstStyle/>
          <a:p>
            <a:pPr algn="ctr">
              <a:defRPr/>
            </a:pPr>
            <a:r>
              <a:rPr lang="en-US" b="1" dirty="0">
                <a:solidFill>
                  <a:schemeClr val="bg1"/>
                </a:solidFill>
                <a:latin typeface="Arial"/>
                <a:cs typeface="Arial"/>
              </a:rPr>
              <a:t>Four Components of Effective Teams</a:t>
            </a:r>
          </a:p>
        </p:txBody>
      </p:sp>
    </p:spTree>
    <p:extLst>
      <p:ext uri="{BB962C8B-B14F-4D97-AF65-F5344CB8AC3E}">
        <p14:creationId xmlns:p14="http://schemas.microsoft.com/office/powerpoint/2010/main" val="1880757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Briefing</a:t>
            </a:r>
            <a:r>
              <a:rPr lang="en-US" baseline="30000" dirty="0"/>
              <a:t>1,2</a:t>
            </a:r>
          </a:p>
        </p:txBody>
      </p:sp>
      <p:sp>
        <p:nvSpPr>
          <p:cNvPr id="3" name="Content Placeholder 2"/>
          <p:cNvSpPr>
            <a:spLocks noGrp="1"/>
          </p:cNvSpPr>
          <p:nvPr>
            <p:ph idx="1"/>
          </p:nvPr>
        </p:nvSpPr>
        <p:spPr>
          <a:xfrm>
            <a:off x="457200" y="990600"/>
            <a:ext cx="6477000" cy="5211396"/>
          </a:xfrm>
        </p:spPr>
        <p:txBody>
          <a:bodyPr>
            <a:normAutofit fontScale="77500" lnSpcReduction="20000"/>
          </a:bodyPr>
          <a:lstStyle/>
          <a:p>
            <a:pPr marL="0" indent="0">
              <a:buNone/>
            </a:pPr>
            <a:r>
              <a:rPr lang="en-US" dirty="0"/>
              <a:t>A briefing is a discussion between two or more people, often a team, using succinct information pertinent to an event. A briefing immediately— </a:t>
            </a:r>
          </a:p>
          <a:p>
            <a:pPr marL="581025"/>
            <a:r>
              <a:rPr lang="en-US" dirty="0"/>
              <a:t>Maps out the care plan</a:t>
            </a:r>
          </a:p>
          <a:p>
            <a:pPr marL="581025"/>
            <a:r>
              <a:rPr lang="en-US" dirty="0"/>
              <a:t>Identifies each team member’s role and responsibilities</a:t>
            </a:r>
          </a:p>
          <a:p>
            <a:pPr marL="581025"/>
            <a:r>
              <a:rPr lang="en-US" dirty="0"/>
              <a:t>Heightens awareness of the situation</a:t>
            </a:r>
          </a:p>
          <a:p>
            <a:pPr marL="581025"/>
            <a:r>
              <a:rPr lang="en-US" dirty="0"/>
              <a:t>Permits the team to plan for the unexpected</a:t>
            </a:r>
          </a:p>
          <a:p>
            <a:pPr marL="581025"/>
            <a:r>
              <a:rPr lang="en-US" dirty="0"/>
              <a:t>Allows team members’ needs and expectations to be met</a:t>
            </a:r>
          </a:p>
          <a:p>
            <a:pPr marL="581025"/>
            <a:r>
              <a:rPr lang="en-US" dirty="0"/>
              <a:t>Sets the tone for the day</a:t>
            </a:r>
          </a:p>
          <a:p>
            <a:pPr marL="581025"/>
            <a:r>
              <a:rPr lang="en-US" dirty="0"/>
              <a:t>Encourages team members’ participation</a:t>
            </a:r>
            <a:endParaRPr lang="en-US" sz="1800" dirty="0"/>
          </a:p>
        </p:txBody>
      </p:sp>
      <p:pic>
        <p:nvPicPr>
          <p:cNvPr id="6" name="Picture 5" descr="Silhouette drawing, in shades of blue, of four medical professionals standing in a group and conferring."/>
          <p:cNvPicPr>
            <a:picLocks noChangeAspect="1"/>
          </p:cNvPicPr>
          <p:nvPr/>
        </p:nvPicPr>
        <p:blipFill rotWithShape="1">
          <a:blip r:embed="rId3" cstate="print"/>
          <a:srcRect l="25357" r="33588" b="19699"/>
          <a:stretch/>
        </p:blipFill>
        <p:spPr>
          <a:xfrm>
            <a:off x="6324600" y="2209799"/>
            <a:ext cx="2590800" cy="4160843"/>
          </a:xfrm>
          <a:prstGeom prst="rect">
            <a:avLst/>
          </a:prstGeom>
        </p:spPr>
      </p:pic>
      <p:pic>
        <p:nvPicPr>
          <p:cNvPr id="5" name="Picture 4" descr="TeamSTEPPS logo and penguin"/>
          <p:cNvPicPr>
            <a:picLocks noChangeAspect="1"/>
          </p:cNvPicPr>
          <p:nvPr/>
        </p:nvPicPr>
        <p:blipFill>
          <a:blip r:embed="rId4"/>
          <a:stretch>
            <a:fillRect/>
          </a:stretch>
        </p:blipFill>
        <p:spPr>
          <a:xfrm>
            <a:off x="225188" y="5510694"/>
            <a:ext cx="4194412" cy="1042506"/>
          </a:xfrm>
          <a:prstGeom prst="rect">
            <a:avLst/>
          </a:prstGeom>
        </p:spPr>
      </p:pic>
      <p:sp>
        <p:nvSpPr>
          <p:cNvPr id="4" name="Date Placeholder 3"/>
          <p:cNvSpPr>
            <a:spLocks noGrp="1"/>
          </p:cNvSpPr>
          <p:nvPr>
            <p:ph type="dt" sz="half" idx="10"/>
          </p:nvPr>
        </p:nvSpPr>
        <p:spPr/>
        <p:txBody>
          <a:bodyPr/>
          <a:lstStyle/>
          <a:p>
            <a:r>
              <a:rPr lang="en-US"/>
              <a:t>AHRQ Safety Program for Perinatal Care</a:t>
            </a:r>
          </a:p>
        </p:txBody>
      </p:sp>
      <p:sp>
        <p:nvSpPr>
          <p:cNvPr id="9" name="Slide Number Placeholder 4"/>
          <p:cNvSpPr>
            <a:spLocks noGrp="1"/>
          </p:cNvSpPr>
          <p:nvPr>
            <p:ph type="sldNum" sz="quarter" idx="12"/>
          </p:nvPr>
        </p:nvSpPr>
        <p:spPr>
          <a:xfrm>
            <a:off x="6734176" y="6521451"/>
            <a:ext cx="2133600" cy="365125"/>
          </a:xfrm>
        </p:spPr>
        <p:txBody>
          <a:bodyPr/>
          <a:lstStyle/>
          <a:p>
            <a:fld id="{6176A158-48B8-4A8B-BAA0-8528EB6C1A99}" type="slidenum">
              <a:rPr lang="en-US" smtClean="0"/>
              <a:t>11</a:t>
            </a:fld>
            <a:endParaRPr lang="en-US" dirty="0"/>
          </a:p>
        </p:txBody>
      </p:sp>
    </p:spTree>
    <p:extLst>
      <p:ext uri="{BB962C8B-B14F-4D97-AF65-F5344CB8AC3E}">
        <p14:creationId xmlns:p14="http://schemas.microsoft.com/office/powerpoint/2010/main" val="3371153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r>
              <a:rPr lang="en-US" dirty="0"/>
              <a:t>Huddle</a:t>
            </a:r>
            <a:r>
              <a:rPr lang="en-US" baseline="30000" dirty="0"/>
              <a:t>1,2</a:t>
            </a:r>
          </a:p>
        </p:txBody>
      </p:sp>
      <p:sp>
        <p:nvSpPr>
          <p:cNvPr id="31747" name="Content Placeholder 2"/>
          <p:cNvSpPr>
            <a:spLocks noGrp="1"/>
          </p:cNvSpPr>
          <p:nvPr>
            <p:ph idx="1"/>
          </p:nvPr>
        </p:nvSpPr>
        <p:spPr>
          <a:xfrm>
            <a:off x="457200" y="892645"/>
            <a:ext cx="5867400" cy="4822355"/>
          </a:xfrm>
        </p:spPr>
        <p:txBody>
          <a:bodyPr>
            <a:normAutofit fontScale="85000" lnSpcReduction="20000"/>
          </a:bodyPr>
          <a:lstStyle/>
          <a:p>
            <a:pPr lvl="0"/>
            <a:r>
              <a:rPr lang="en-US" dirty="0"/>
              <a:t>Employs ad hoc planning to re-establish situational awareness, reinforce plans that are already in place, and assess any need to adjust the plan</a:t>
            </a:r>
          </a:p>
          <a:p>
            <a:r>
              <a:rPr lang="en-US" dirty="0"/>
              <a:t>Gathers team members to review patient data and decide on a course of action</a:t>
            </a:r>
          </a:p>
          <a:p>
            <a:r>
              <a:rPr lang="en-US" dirty="0"/>
              <a:t>Can be requested by any team member at any time </a:t>
            </a:r>
          </a:p>
          <a:p>
            <a:pPr lvl="0"/>
            <a:r>
              <a:rPr lang="en-US" dirty="0"/>
              <a:t>Frequently uses the SBAR tool (a framework for effective communication) </a:t>
            </a:r>
          </a:p>
        </p:txBody>
      </p:sp>
      <p:pic>
        <p:nvPicPr>
          <p:cNvPr id="6" name="Picture 5" descr="Group of doctors huddled togethe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72200" y="2285999"/>
            <a:ext cx="3143250" cy="4000501"/>
          </a:xfrm>
          <a:prstGeom prst="rect">
            <a:avLst/>
          </a:prstGeom>
        </p:spPr>
      </p:pic>
      <p:pic>
        <p:nvPicPr>
          <p:cNvPr id="3" name="Picture 2" descr="TeamSTEPPS logo and penguin"/>
          <p:cNvPicPr>
            <a:picLocks noChangeAspect="1"/>
          </p:cNvPicPr>
          <p:nvPr/>
        </p:nvPicPr>
        <p:blipFill>
          <a:blip r:embed="rId4"/>
          <a:stretch>
            <a:fillRect/>
          </a:stretch>
        </p:blipFill>
        <p:spPr>
          <a:xfrm>
            <a:off x="76200" y="5074798"/>
            <a:ext cx="4956478" cy="1402202"/>
          </a:xfrm>
          <a:prstGeom prst="rect">
            <a:avLst/>
          </a:prstGeom>
        </p:spPr>
      </p:pic>
      <p:sp>
        <p:nvSpPr>
          <p:cNvPr id="2" name="Date Placeholder 1"/>
          <p:cNvSpPr>
            <a:spLocks noGrp="1"/>
          </p:cNvSpPr>
          <p:nvPr>
            <p:ph type="dt" sz="half" idx="10"/>
          </p:nvPr>
        </p:nvSpPr>
        <p:spPr/>
        <p:txBody>
          <a:bodyPr/>
          <a:lstStyle/>
          <a:p>
            <a:r>
              <a:rPr lang="en-US"/>
              <a:t>AHRQ Safety Program for Perinatal Care</a:t>
            </a:r>
          </a:p>
        </p:txBody>
      </p:sp>
      <p:sp>
        <p:nvSpPr>
          <p:cNvPr id="10" name="Slide Number Placeholder 4"/>
          <p:cNvSpPr>
            <a:spLocks noGrp="1"/>
          </p:cNvSpPr>
          <p:nvPr>
            <p:ph type="sldNum" sz="quarter" idx="12"/>
          </p:nvPr>
        </p:nvSpPr>
        <p:spPr>
          <a:xfrm>
            <a:off x="6734176" y="6521451"/>
            <a:ext cx="2133600" cy="365125"/>
          </a:xfrm>
        </p:spPr>
        <p:txBody>
          <a:bodyPr/>
          <a:lstStyle/>
          <a:p>
            <a:fld id="{6176A158-48B8-4A8B-BAA0-8528EB6C1A99}" type="slidenum">
              <a:rPr lang="en-US" smtClean="0"/>
              <a:t>12</a:t>
            </a:fld>
            <a:endParaRPr lang="en-US" dirty="0"/>
          </a:p>
        </p:txBody>
      </p:sp>
    </p:spTree>
    <p:extLst>
      <p:ext uri="{BB962C8B-B14F-4D97-AF65-F5344CB8AC3E}">
        <p14:creationId xmlns:p14="http://schemas.microsoft.com/office/powerpoint/2010/main" val="3810419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fontScale="90000"/>
          </a:bodyPr>
          <a:lstStyle/>
          <a:p>
            <a:r>
              <a:rPr lang="en-US" dirty="0"/>
              <a:t>Debriefing</a:t>
            </a:r>
            <a:r>
              <a:rPr lang="en-US" baseline="30000" dirty="0"/>
              <a:t>1,2</a:t>
            </a:r>
          </a:p>
        </p:txBody>
      </p:sp>
      <p:sp>
        <p:nvSpPr>
          <p:cNvPr id="14" name="TextBox 13"/>
          <p:cNvSpPr txBox="1"/>
          <p:nvPr/>
        </p:nvSpPr>
        <p:spPr>
          <a:xfrm>
            <a:off x="457200" y="797004"/>
            <a:ext cx="8229600" cy="830997"/>
          </a:xfrm>
          <a:prstGeom prst="rect">
            <a:avLst/>
          </a:prstGeom>
          <a:noFill/>
        </p:spPr>
        <p:txBody>
          <a:bodyPr wrap="square" rtlCol="0">
            <a:spAutoFit/>
          </a:bodyPr>
          <a:lstStyle/>
          <a:p>
            <a:r>
              <a:rPr lang="en-US" sz="2400" dirty="0"/>
              <a:t>Informal information exchange session designed to improve team performance and effectiveness after each review.</a:t>
            </a:r>
            <a:endParaRPr lang="en-US" dirty="0"/>
          </a:p>
        </p:txBody>
      </p:sp>
      <p:sp>
        <p:nvSpPr>
          <p:cNvPr id="4" name="Text Placeholder 3"/>
          <p:cNvSpPr>
            <a:spLocks noGrp="1"/>
          </p:cNvSpPr>
          <p:nvPr>
            <p:ph type="body" idx="1"/>
          </p:nvPr>
        </p:nvSpPr>
        <p:spPr>
          <a:xfrm>
            <a:off x="684212" y="1657350"/>
            <a:ext cx="4040188" cy="381000"/>
          </a:xfrm>
        </p:spPr>
        <p:txBody>
          <a:bodyPr>
            <a:normAutofit fontScale="92500" lnSpcReduction="20000"/>
          </a:bodyPr>
          <a:lstStyle/>
          <a:p>
            <a:r>
              <a:rPr lang="en-US" dirty="0"/>
              <a:t>Debriefings Answer</a:t>
            </a:r>
          </a:p>
        </p:txBody>
      </p:sp>
      <p:sp>
        <p:nvSpPr>
          <p:cNvPr id="3" name="Content Placeholder 2"/>
          <p:cNvSpPr>
            <a:spLocks noGrp="1"/>
          </p:cNvSpPr>
          <p:nvPr>
            <p:ph sz="half" idx="2"/>
          </p:nvPr>
        </p:nvSpPr>
        <p:spPr>
          <a:xfrm>
            <a:off x="684212" y="2171700"/>
            <a:ext cx="4040188" cy="3951288"/>
          </a:xfrm>
        </p:spPr>
        <p:txBody>
          <a:bodyPr>
            <a:noAutofit/>
          </a:bodyPr>
          <a:lstStyle/>
          <a:p>
            <a:r>
              <a:rPr lang="en-US" dirty="0"/>
              <a:t>What went well?</a:t>
            </a:r>
          </a:p>
          <a:p>
            <a:r>
              <a:rPr lang="en-US" dirty="0"/>
              <a:t>What did we learn?</a:t>
            </a:r>
          </a:p>
          <a:p>
            <a:r>
              <a:rPr lang="en-US" dirty="0"/>
              <a:t>What do we need to improve or change for </a:t>
            </a:r>
            <a:br>
              <a:rPr lang="en-US" dirty="0"/>
            </a:br>
            <a:r>
              <a:rPr lang="en-US" dirty="0"/>
              <a:t>next time?</a:t>
            </a:r>
            <a:endParaRPr lang="en-US" sz="2000" dirty="0"/>
          </a:p>
        </p:txBody>
      </p:sp>
      <p:sp>
        <p:nvSpPr>
          <p:cNvPr id="6" name="Text Placeholder 5"/>
          <p:cNvSpPr>
            <a:spLocks noGrp="1"/>
          </p:cNvSpPr>
          <p:nvPr>
            <p:ph type="body" sz="quarter" idx="3"/>
          </p:nvPr>
        </p:nvSpPr>
        <p:spPr>
          <a:xfrm>
            <a:off x="4645025" y="1649413"/>
            <a:ext cx="4041775" cy="369887"/>
          </a:xfrm>
        </p:spPr>
        <p:txBody>
          <a:bodyPr>
            <a:normAutofit fontScale="92500" lnSpcReduction="20000"/>
          </a:bodyPr>
          <a:lstStyle/>
          <a:p>
            <a:r>
              <a:rPr lang="en-US" dirty="0"/>
              <a:t>Debriefing Checklist</a:t>
            </a:r>
          </a:p>
        </p:txBody>
      </p:sp>
      <p:sp>
        <p:nvSpPr>
          <p:cNvPr id="11" name="Content Placeholder 10"/>
          <p:cNvSpPr>
            <a:spLocks noGrp="1"/>
          </p:cNvSpPr>
          <p:nvPr>
            <p:ph sz="quarter" idx="4"/>
          </p:nvPr>
        </p:nvSpPr>
        <p:spPr>
          <a:xfrm>
            <a:off x="4645025" y="2117724"/>
            <a:ext cx="4041775" cy="4408487"/>
          </a:xfrm>
        </p:spPr>
        <p:txBody>
          <a:bodyPr>
            <a:normAutofit fontScale="92500" lnSpcReduction="20000"/>
          </a:bodyPr>
          <a:lstStyle/>
          <a:p>
            <a:pPr>
              <a:spcBef>
                <a:spcPts val="0"/>
              </a:spcBef>
            </a:pPr>
            <a:r>
              <a:rPr lang="en-US" sz="2600" dirty="0"/>
              <a:t>Is communication clear?</a:t>
            </a:r>
          </a:p>
          <a:p>
            <a:pPr>
              <a:spcBef>
                <a:spcPts val="500"/>
              </a:spcBef>
            </a:pPr>
            <a:r>
              <a:rPr lang="en-US" sz="2600" dirty="0"/>
              <a:t>Are roles and responsibilities understood?</a:t>
            </a:r>
          </a:p>
          <a:p>
            <a:pPr>
              <a:spcBef>
                <a:spcPts val="500"/>
              </a:spcBef>
            </a:pPr>
            <a:r>
              <a:rPr lang="en-US" sz="2600" dirty="0"/>
              <a:t>Is situational awareness maintained?</a:t>
            </a:r>
          </a:p>
          <a:p>
            <a:pPr>
              <a:spcBef>
                <a:spcPts val="500"/>
              </a:spcBef>
            </a:pPr>
            <a:r>
              <a:rPr lang="en-US" sz="2600" dirty="0"/>
              <a:t>Is the workload distributed equally?</a:t>
            </a:r>
          </a:p>
          <a:p>
            <a:pPr>
              <a:spcBef>
                <a:spcPts val="500"/>
              </a:spcBef>
            </a:pPr>
            <a:r>
              <a:rPr lang="en-US" sz="2600" dirty="0"/>
              <a:t>Is task assistance requested or offered?</a:t>
            </a:r>
          </a:p>
          <a:p>
            <a:pPr>
              <a:spcBef>
                <a:spcPts val="500"/>
              </a:spcBef>
            </a:pPr>
            <a:r>
              <a:rPr lang="en-US" sz="2600" dirty="0"/>
              <a:t>Were errors made or avoided?</a:t>
            </a:r>
          </a:p>
          <a:p>
            <a:r>
              <a:rPr lang="en-US" sz="2600" dirty="0"/>
              <a:t>Are resources available? </a:t>
            </a:r>
            <a:endParaRPr lang="en-US" dirty="0"/>
          </a:p>
        </p:txBody>
      </p:sp>
      <p:pic>
        <p:nvPicPr>
          <p:cNvPr id="9" name="Picture 8" descr="TeamSTEPPS logo and penguin"/>
          <p:cNvPicPr>
            <a:picLocks noChangeAspect="1"/>
          </p:cNvPicPr>
          <p:nvPr/>
        </p:nvPicPr>
        <p:blipFill>
          <a:blip r:embed="rId3"/>
          <a:stretch>
            <a:fillRect/>
          </a:stretch>
        </p:blipFill>
        <p:spPr>
          <a:xfrm>
            <a:off x="152400" y="5050412"/>
            <a:ext cx="4950381" cy="1426588"/>
          </a:xfrm>
          <a:prstGeom prst="rect">
            <a:avLst/>
          </a:prstGeom>
        </p:spPr>
      </p:pic>
      <p:sp>
        <p:nvSpPr>
          <p:cNvPr id="5" name="Date Placeholder 4"/>
          <p:cNvSpPr>
            <a:spLocks noGrp="1"/>
          </p:cNvSpPr>
          <p:nvPr>
            <p:ph type="dt" sz="half" idx="10"/>
          </p:nvPr>
        </p:nvSpPr>
        <p:spPr/>
        <p:txBody>
          <a:bodyPr/>
          <a:lstStyle/>
          <a:p>
            <a:r>
              <a:rPr lang="en-US"/>
              <a:t>AHRQ Safety Program for Perinatal Care</a:t>
            </a:r>
          </a:p>
        </p:txBody>
      </p:sp>
      <p:sp>
        <p:nvSpPr>
          <p:cNvPr id="13" name="Slide Number Placeholder 4"/>
          <p:cNvSpPr>
            <a:spLocks noGrp="1"/>
          </p:cNvSpPr>
          <p:nvPr>
            <p:ph type="sldNum" sz="quarter" idx="12"/>
          </p:nvPr>
        </p:nvSpPr>
        <p:spPr>
          <a:xfrm>
            <a:off x="6734176" y="6521451"/>
            <a:ext cx="2133600" cy="365125"/>
          </a:xfrm>
        </p:spPr>
        <p:txBody>
          <a:bodyPr/>
          <a:lstStyle/>
          <a:p>
            <a:fld id="{6176A158-48B8-4A8B-BAA0-8528EB6C1A99}" type="slidenum">
              <a:rPr lang="en-US" smtClean="0"/>
              <a:t>13</a:t>
            </a:fld>
            <a:endParaRPr lang="en-US" dirty="0"/>
          </a:p>
        </p:txBody>
      </p:sp>
    </p:spTree>
    <p:extLst>
      <p:ext uri="{BB962C8B-B14F-4D97-AF65-F5344CB8AC3E}">
        <p14:creationId xmlns:p14="http://schemas.microsoft.com/office/powerpoint/2010/main" val="4213464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a:t>
            </a:r>
            <a:r>
              <a:rPr lang="en-US" baseline="30000" dirty="0"/>
              <a:t>2</a:t>
            </a:r>
          </a:p>
        </p:txBody>
      </p:sp>
      <p:sp>
        <p:nvSpPr>
          <p:cNvPr id="3" name="Content Placeholder 2"/>
          <p:cNvSpPr>
            <a:spLocks noGrp="1"/>
          </p:cNvSpPr>
          <p:nvPr>
            <p:ph sz="quarter" idx="4294967295"/>
          </p:nvPr>
        </p:nvSpPr>
        <p:spPr>
          <a:xfrm>
            <a:off x="1905000" y="1447800"/>
            <a:ext cx="5638800" cy="4114800"/>
          </a:xfrm>
        </p:spPr>
        <p:txBody>
          <a:bodyPr>
            <a:normAutofit/>
          </a:bodyPr>
          <a:lstStyle/>
          <a:p>
            <a:r>
              <a:rPr lang="en-US" sz="3600" b="1" dirty="0">
                <a:solidFill>
                  <a:srgbClr val="FF0000"/>
                </a:solidFill>
              </a:rPr>
              <a:t>S</a:t>
            </a:r>
            <a:r>
              <a:rPr lang="en-US" sz="3600" dirty="0"/>
              <a:t>tatus of the patient</a:t>
            </a:r>
          </a:p>
          <a:p>
            <a:pPr marL="571500"/>
            <a:r>
              <a:rPr lang="en-US" sz="3600" b="1" dirty="0">
                <a:solidFill>
                  <a:srgbClr val="FF0000"/>
                </a:solidFill>
              </a:rPr>
              <a:t>T</a:t>
            </a:r>
            <a:r>
              <a:rPr lang="en-US" sz="3600" dirty="0"/>
              <a:t>eam members</a:t>
            </a:r>
          </a:p>
          <a:p>
            <a:pPr marL="800100"/>
            <a:r>
              <a:rPr lang="en-US" sz="3600" b="1" dirty="0">
                <a:solidFill>
                  <a:srgbClr val="FF0000"/>
                </a:solidFill>
              </a:rPr>
              <a:t>E</a:t>
            </a:r>
            <a:r>
              <a:rPr lang="en-US" sz="3600" dirty="0"/>
              <a:t>nvironment</a:t>
            </a:r>
          </a:p>
          <a:p>
            <a:pPr marL="1033463" indent="-338138"/>
            <a:r>
              <a:rPr lang="en-US" sz="3600" b="1" dirty="0">
                <a:solidFill>
                  <a:srgbClr val="FF0000"/>
                </a:solidFill>
              </a:rPr>
              <a:t>P</a:t>
            </a:r>
            <a:r>
              <a:rPr lang="en-US" sz="3600" dirty="0"/>
              <a:t>rogress toward goal</a:t>
            </a:r>
            <a:endParaRPr lang="en-US" sz="2400" dirty="0"/>
          </a:p>
        </p:txBody>
      </p:sp>
      <p:pic>
        <p:nvPicPr>
          <p:cNvPr id="9" name="Picture 8" descr="TeamSTEPPS logo and penguin"/>
          <p:cNvPicPr>
            <a:picLocks noChangeAspect="1"/>
          </p:cNvPicPr>
          <p:nvPr/>
        </p:nvPicPr>
        <p:blipFill>
          <a:blip r:embed="rId2"/>
          <a:stretch>
            <a:fillRect/>
          </a:stretch>
        </p:blipFill>
        <p:spPr>
          <a:xfrm>
            <a:off x="152400" y="5050412"/>
            <a:ext cx="4950381" cy="1426588"/>
          </a:xfrm>
          <a:prstGeom prst="rect">
            <a:avLst/>
          </a:prstGeom>
        </p:spPr>
      </p:pic>
      <p:sp>
        <p:nvSpPr>
          <p:cNvPr id="4" name="Date Placeholder 3"/>
          <p:cNvSpPr>
            <a:spLocks noGrp="1"/>
          </p:cNvSpPr>
          <p:nvPr>
            <p:ph type="dt" sz="half" idx="10"/>
          </p:nvPr>
        </p:nvSpPr>
        <p:spPr/>
        <p:txBody>
          <a:bodyPr/>
          <a:lstStyle/>
          <a:p>
            <a:r>
              <a:rPr lang="en-US"/>
              <a:t>AHRQ Safety Program for Perinatal Care</a:t>
            </a:r>
          </a:p>
        </p:txBody>
      </p:sp>
      <p:sp>
        <p:nvSpPr>
          <p:cNvPr id="8" name="Slide Number Placeholder 4"/>
          <p:cNvSpPr>
            <a:spLocks noGrp="1"/>
          </p:cNvSpPr>
          <p:nvPr>
            <p:ph type="sldNum" sz="quarter" idx="12"/>
          </p:nvPr>
        </p:nvSpPr>
        <p:spPr>
          <a:xfrm>
            <a:off x="6734176" y="6521451"/>
            <a:ext cx="2133600" cy="365125"/>
          </a:xfrm>
        </p:spPr>
        <p:txBody>
          <a:bodyPr/>
          <a:lstStyle/>
          <a:p>
            <a:fld id="{6176A158-48B8-4A8B-BAA0-8528EB6C1A99}" type="slidenum">
              <a:rPr lang="en-US" smtClean="0"/>
              <a:t>14</a:t>
            </a:fld>
            <a:endParaRPr lang="en-US" dirty="0"/>
          </a:p>
        </p:txBody>
      </p:sp>
    </p:spTree>
    <p:extLst>
      <p:ext uri="{BB962C8B-B14F-4D97-AF65-F5344CB8AC3E}">
        <p14:creationId xmlns:p14="http://schemas.microsoft.com/office/powerpoint/2010/main" val="3298020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 Safe</a:t>
            </a:r>
            <a:r>
              <a:rPr lang="en-US" baseline="30000" dirty="0"/>
              <a:t>2</a:t>
            </a:r>
          </a:p>
        </p:txBody>
      </p:sp>
      <p:sp>
        <p:nvSpPr>
          <p:cNvPr id="3" name="Content Placeholder 2"/>
          <p:cNvSpPr>
            <a:spLocks noGrp="1"/>
          </p:cNvSpPr>
          <p:nvPr>
            <p:ph idx="1"/>
          </p:nvPr>
        </p:nvSpPr>
        <p:spPr>
          <a:xfrm>
            <a:off x="457200" y="1143000"/>
            <a:ext cx="8229600" cy="4983163"/>
          </a:xfrm>
        </p:spPr>
        <p:txBody>
          <a:bodyPr>
            <a:normAutofit/>
          </a:bodyPr>
          <a:lstStyle/>
          <a:p>
            <a:r>
              <a:rPr lang="en-US" b="1" dirty="0"/>
              <a:t>I</a:t>
            </a:r>
            <a:r>
              <a:rPr lang="en-US" dirty="0"/>
              <a:t>-illness</a:t>
            </a:r>
          </a:p>
          <a:p>
            <a:r>
              <a:rPr lang="en-US" b="1" dirty="0"/>
              <a:t>M</a:t>
            </a:r>
            <a:r>
              <a:rPr lang="en-US" dirty="0"/>
              <a:t>-medication</a:t>
            </a:r>
          </a:p>
          <a:p>
            <a:r>
              <a:rPr lang="en-US" b="1" dirty="0"/>
              <a:t>S</a:t>
            </a:r>
            <a:r>
              <a:rPr lang="en-US" dirty="0"/>
              <a:t>-stress</a:t>
            </a:r>
          </a:p>
          <a:p>
            <a:r>
              <a:rPr lang="en-US" b="1" dirty="0"/>
              <a:t>A</a:t>
            </a:r>
            <a:r>
              <a:rPr lang="en-US" dirty="0"/>
              <a:t>-alcohol and drugs</a:t>
            </a:r>
          </a:p>
          <a:p>
            <a:r>
              <a:rPr lang="en-US" b="1" dirty="0"/>
              <a:t>F</a:t>
            </a:r>
            <a:r>
              <a:rPr lang="en-US" dirty="0"/>
              <a:t>-fatigue</a:t>
            </a:r>
          </a:p>
          <a:p>
            <a:r>
              <a:rPr lang="en-US" b="1" dirty="0"/>
              <a:t>E</a:t>
            </a:r>
            <a:r>
              <a:rPr lang="en-US" dirty="0"/>
              <a:t>-eating and elimination</a:t>
            </a:r>
            <a:endParaRPr lang="en-US" sz="2400" dirty="0"/>
          </a:p>
        </p:txBody>
      </p:sp>
      <p:pic>
        <p:nvPicPr>
          <p:cNvPr id="9" name="Picture 8" descr="TeamSTEPPS logo and penguin"/>
          <p:cNvPicPr>
            <a:picLocks noChangeAspect="1"/>
          </p:cNvPicPr>
          <p:nvPr/>
        </p:nvPicPr>
        <p:blipFill>
          <a:blip r:embed="rId2"/>
          <a:stretch>
            <a:fillRect/>
          </a:stretch>
        </p:blipFill>
        <p:spPr>
          <a:xfrm>
            <a:off x="155019" y="5050412"/>
            <a:ext cx="4950381" cy="1426588"/>
          </a:xfrm>
          <a:prstGeom prst="rect">
            <a:avLst/>
          </a:prstGeom>
        </p:spPr>
      </p:pic>
      <p:sp>
        <p:nvSpPr>
          <p:cNvPr id="4" name="Date Placeholder 3"/>
          <p:cNvSpPr>
            <a:spLocks noGrp="1"/>
          </p:cNvSpPr>
          <p:nvPr>
            <p:ph type="dt" sz="half" idx="10"/>
          </p:nvPr>
        </p:nvSpPr>
        <p:spPr/>
        <p:txBody>
          <a:bodyPr/>
          <a:lstStyle/>
          <a:p>
            <a:r>
              <a:rPr lang="en-US"/>
              <a:t>AHRQ Safety Program for Perinatal Care</a:t>
            </a:r>
          </a:p>
        </p:txBody>
      </p:sp>
      <p:sp>
        <p:nvSpPr>
          <p:cNvPr id="8" name="Slide Number Placeholder 4"/>
          <p:cNvSpPr>
            <a:spLocks noGrp="1"/>
          </p:cNvSpPr>
          <p:nvPr>
            <p:ph type="sldNum" sz="quarter" idx="12"/>
          </p:nvPr>
        </p:nvSpPr>
        <p:spPr>
          <a:xfrm>
            <a:off x="6734176" y="6521451"/>
            <a:ext cx="2133600" cy="365125"/>
          </a:xfrm>
        </p:spPr>
        <p:txBody>
          <a:bodyPr/>
          <a:lstStyle/>
          <a:p>
            <a:fld id="{6176A158-48B8-4A8B-BAA0-8528EB6C1A99}" type="slidenum">
              <a:rPr lang="en-US" smtClean="0"/>
              <a:t>15</a:t>
            </a:fld>
            <a:endParaRPr lang="en-US" dirty="0"/>
          </a:p>
        </p:txBody>
      </p:sp>
    </p:spTree>
    <p:extLst>
      <p:ext uri="{BB962C8B-B14F-4D97-AF65-F5344CB8AC3E}">
        <p14:creationId xmlns:p14="http://schemas.microsoft.com/office/powerpoint/2010/main" val="2727958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Task Assistance</a:t>
            </a:r>
            <a:r>
              <a:rPr lang="en-US" baseline="30000" dirty="0"/>
              <a:t>2</a:t>
            </a:r>
          </a:p>
        </p:txBody>
      </p:sp>
      <p:sp>
        <p:nvSpPr>
          <p:cNvPr id="3" name="Content Placeholder 2"/>
          <p:cNvSpPr>
            <a:spLocks noGrp="1"/>
          </p:cNvSpPr>
          <p:nvPr>
            <p:ph idx="1"/>
          </p:nvPr>
        </p:nvSpPr>
        <p:spPr>
          <a:xfrm>
            <a:off x="457200" y="1142999"/>
            <a:ext cx="8229600" cy="3907413"/>
          </a:xfrm>
        </p:spPr>
        <p:txBody>
          <a:bodyPr>
            <a:normAutofit/>
          </a:bodyPr>
          <a:lstStyle/>
          <a:p>
            <a:r>
              <a:rPr lang="en-US" dirty="0"/>
              <a:t>Team members protect each other from work overload situations</a:t>
            </a:r>
          </a:p>
          <a:p>
            <a:r>
              <a:rPr lang="en-US" dirty="0"/>
              <a:t>Effective teams place all offers and requests for assistance in the context of patient safety</a:t>
            </a:r>
          </a:p>
          <a:p>
            <a:r>
              <a:rPr lang="en-US" dirty="0"/>
              <a:t>Team members foster a climate where it is expected that assistance will be actively sought and offered</a:t>
            </a:r>
          </a:p>
        </p:txBody>
      </p:sp>
      <p:pic>
        <p:nvPicPr>
          <p:cNvPr id="9" name="Picture 8" descr="TeamSTEPPS logo and penguin"/>
          <p:cNvPicPr>
            <a:picLocks noChangeAspect="1"/>
          </p:cNvPicPr>
          <p:nvPr/>
        </p:nvPicPr>
        <p:blipFill>
          <a:blip r:embed="rId2"/>
          <a:stretch>
            <a:fillRect/>
          </a:stretch>
        </p:blipFill>
        <p:spPr>
          <a:xfrm>
            <a:off x="152400" y="5050412"/>
            <a:ext cx="4950381" cy="1426588"/>
          </a:xfrm>
          <a:prstGeom prst="rect">
            <a:avLst/>
          </a:prstGeom>
        </p:spPr>
      </p:pic>
      <p:sp>
        <p:nvSpPr>
          <p:cNvPr id="4" name="Date Placeholder 3"/>
          <p:cNvSpPr>
            <a:spLocks noGrp="1"/>
          </p:cNvSpPr>
          <p:nvPr>
            <p:ph type="dt" sz="half" idx="10"/>
          </p:nvPr>
        </p:nvSpPr>
        <p:spPr/>
        <p:txBody>
          <a:bodyPr/>
          <a:lstStyle/>
          <a:p>
            <a:r>
              <a:rPr lang="en-US"/>
              <a:t>AHRQ Safety Program for Perinatal Care</a:t>
            </a:r>
          </a:p>
        </p:txBody>
      </p:sp>
      <p:sp>
        <p:nvSpPr>
          <p:cNvPr id="8" name="Slide Number Placeholder 4"/>
          <p:cNvSpPr>
            <a:spLocks noGrp="1"/>
          </p:cNvSpPr>
          <p:nvPr>
            <p:ph type="sldNum" sz="quarter" idx="12"/>
          </p:nvPr>
        </p:nvSpPr>
        <p:spPr>
          <a:xfrm>
            <a:off x="6734176" y="6521451"/>
            <a:ext cx="2133600" cy="365125"/>
          </a:xfrm>
        </p:spPr>
        <p:txBody>
          <a:bodyPr/>
          <a:lstStyle/>
          <a:p>
            <a:fld id="{6176A158-48B8-4A8B-BAA0-8528EB6C1A99}" type="slidenum">
              <a:rPr lang="en-US" smtClean="0"/>
              <a:t>16</a:t>
            </a:fld>
            <a:endParaRPr lang="en-US" dirty="0"/>
          </a:p>
        </p:txBody>
      </p:sp>
    </p:spTree>
    <p:extLst>
      <p:ext uri="{BB962C8B-B14F-4D97-AF65-F5344CB8AC3E}">
        <p14:creationId xmlns:p14="http://schemas.microsoft.com/office/powerpoint/2010/main" val="1630667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Feedback</a:t>
            </a:r>
            <a:r>
              <a:rPr lang="en-US" baseline="30000" dirty="0"/>
              <a:t>2</a:t>
            </a:r>
          </a:p>
        </p:txBody>
      </p:sp>
      <p:sp>
        <p:nvSpPr>
          <p:cNvPr id="3" name="Content Placeholder 2"/>
          <p:cNvSpPr>
            <a:spLocks noGrp="1"/>
          </p:cNvSpPr>
          <p:nvPr>
            <p:ph idx="1"/>
          </p:nvPr>
        </p:nvSpPr>
        <p:spPr/>
        <p:txBody>
          <a:bodyPr>
            <a:normAutofit fontScale="92500" lnSpcReduction="10000"/>
          </a:bodyPr>
          <a:lstStyle/>
          <a:p>
            <a:r>
              <a:rPr lang="en-US" dirty="0"/>
              <a:t>Timely—given soon after the target behavior has occurred</a:t>
            </a:r>
          </a:p>
          <a:p>
            <a:r>
              <a:rPr lang="en-US" dirty="0"/>
              <a:t>Respectful—focus on behaviors, not personal attributes</a:t>
            </a:r>
          </a:p>
          <a:p>
            <a:r>
              <a:rPr lang="en-US" dirty="0"/>
              <a:t>Specific—be specific about what behaviors need correcting</a:t>
            </a:r>
          </a:p>
          <a:p>
            <a:r>
              <a:rPr lang="en-US" dirty="0"/>
              <a:t>Directed toward improvement—provide directions for future improvement</a:t>
            </a:r>
          </a:p>
          <a:p>
            <a:r>
              <a:rPr lang="en-US" dirty="0"/>
              <a:t>Considerate—consider a team member’s feelings and deliver negative information with fairness and respect</a:t>
            </a:r>
          </a:p>
        </p:txBody>
      </p:sp>
      <p:pic>
        <p:nvPicPr>
          <p:cNvPr id="7" name="Picture 6" descr="TeamSTEPPS logo and penguin"/>
          <p:cNvPicPr>
            <a:picLocks noChangeAspect="1"/>
          </p:cNvPicPr>
          <p:nvPr/>
        </p:nvPicPr>
        <p:blipFill>
          <a:blip r:embed="rId3"/>
          <a:stretch>
            <a:fillRect/>
          </a:stretch>
        </p:blipFill>
        <p:spPr>
          <a:xfrm>
            <a:off x="76200" y="5288177"/>
            <a:ext cx="4810161" cy="1188823"/>
          </a:xfrm>
          <a:prstGeom prst="rect">
            <a:avLst/>
          </a:prstGeom>
        </p:spPr>
      </p:pic>
      <p:sp>
        <p:nvSpPr>
          <p:cNvPr id="4" name="Date Placeholder 3"/>
          <p:cNvSpPr>
            <a:spLocks noGrp="1"/>
          </p:cNvSpPr>
          <p:nvPr>
            <p:ph type="dt" sz="half" idx="10"/>
          </p:nvPr>
        </p:nvSpPr>
        <p:spPr/>
        <p:txBody>
          <a:bodyPr/>
          <a:lstStyle/>
          <a:p>
            <a:r>
              <a:rPr lang="en-US"/>
              <a:t>AHRQ Safety Program for Perinatal Care</a:t>
            </a:r>
          </a:p>
        </p:txBody>
      </p:sp>
      <p:sp>
        <p:nvSpPr>
          <p:cNvPr id="8" name="Slide Number Placeholder 4"/>
          <p:cNvSpPr>
            <a:spLocks noGrp="1"/>
          </p:cNvSpPr>
          <p:nvPr>
            <p:ph type="sldNum" sz="quarter" idx="12"/>
          </p:nvPr>
        </p:nvSpPr>
        <p:spPr>
          <a:xfrm>
            <a:off x="6734176" y="6521451"/>
            <a:ext cx="2133600" cy="365125"/>
          </a:xfrm>
        </p:spPr>
        <p:txBody>
          <a:bodyPr/>
          <a:lstStyle/>
          <a:p>
            <a:fld id="{6176A158-48B8-4A8B-BAA0-8528EB6C1A99}" type="slidenum">
              <a:rPr lang="en-US" smtClean="0"/>
              <a:t>17</a:t>
            </a:fld>
            <a:endParaRPr lang="en-US" dirty="0"/>
          </a:p>
        </p:txBody>
      </p:sp>
    </p:spTree>
    <p:extLst>
      <p:ext uri="{BB962C8B-B14F-4D97-AF65-F5344CB8AC3E}">
        <p14:creationId xmlns:p14="http://schemas.microsoft.com/office/powerpoint/2010/main" val="1462352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Advocacy and Assertion</a:t>
            </a:r>
            <a:r>
              <a:rPr lang="en-US" baseline="30000" dirty="0"/>
              <a:t>2</a:t>
            </a:r>
          </a:p>
        </p:txBody>
      </p:sp>
      <p:sp>
        <p:nvSpPr>
          <p:cNvPr id="3" name="Content Placeholder 2"/>
          <p:cNvSpPr>
            <a:spLocks noGrp="1"/>
          </p:cNvSpPr>
          <p:nvPr>
            <p:ph idx="1"/>
          </p:nvPr>
        </p:nvSpPr>
        <p:spPr/>
        <p:txBody>
          <a:bodyPr>
            <a:normAutofit fontScale="92500" lnSpcReduction="20000"/>
          </a:bodyPr>
          <a:lstStyle/>
          <a:p>
            <a:r>
              <a:rPr lang="en-US" sz="3100" dirty="0"/>
              <a:t>Advocacy and assertion are used to support the patient when a team member’s viewpoints do not coincide with those of the decision maker   </a:t>
            </a:r>
          </a:p>
          <a:p>
            <a:r>
              <a:rPr lang="en-US" sz="3100" dirty="0"/>
              <a:t>When advocating for the patient, team members should assert their opinion in a firm and respectful manner, providing evidence or data to support their concerns  </a:t>
            </a:r>
          </a:p>
          <a:p>
            <a:r>
              <a:rPr lang="en-US" sz="3100" dirty="0"/>
              <a:t> An assertive statement should— </a:t>
            </a:r>
          </a:p>
          <a:p>
            <a:pPr lvl="1"/>
            <a:r>
              <a:rPr lang="en-US" dirty="0"/>
              <a:t>Open the discussion</a:t>
            </a:r>
          </a:p>
          <a:p>
            <a:pPr lvl="1"/>
            <a:r>
              <a:rPr lang="en-US" dirty="0"/>
              <a:t>State the concern </a:t>
            </a:r>
          </a:p>
          <a:p>
            <a:pPr lvl="1"/>
            <a:r>
              <a:rPr lang="en-US" dirty="0"/>
              <a:t>State the problem—real or perceived</a:t>
            </a:r>
          </a:p>
          <a:p>
            <a:pPr lvl="1"/>
            <a:r>
              <a:rPr lang="en-US" dirty="0"/>
              <a:t>Offer a solution </a:t>
            </a:r>
          </a:p>
          <a:p>
            <a:pPr lvl="1"/>
            <a:r>
              <a:rPr lang="en-US" dirty="0"/>
              <a:t>Obtain an agreement</a:t>
            </a:r>
          </a:p>
        </p:txBody>
      </p:sp>
      <p:pic>
        <p:nvPicPr>
          <p:cNvPr id="8" name="Picture 7" descr="TeamSTEPPS logo and penguin"/>
          <p:cNvPicPr>
            <a:picLocks noChangeAspect="1"/>
          </p:cNvPicPr>
          <p:nvPr/>
        </p:nvPicPr>
        <p:blipFill>
          <a:blip r:embed="rId3"/>
          <a:stretch>
            <a:fillRect/>
          </a:stretch>
        </p:blipFill>
        <p:spPr>
          <a:xfrm>
            <a:off x="72722" y="5181600"/>
            <a:ext cx="4956478" cy="1408298"/>
          </a:xfrm>
          <a:prstGeom prst="rect">
            <a:avLst/>
          </a:prstGeom>
        </p:spPr>
      </p:pic>
      <p:sp>
        <p:nvSpPr>
          <p:cNvPr id="4" name="Date Placeholder 3"/>
          <p:cNvSpPr>
            <a:spLocks noGrp="1"/>
          </p:cNvSpPr>
          <p:nvPr>
            <p:ph type="dt" sz="half" idx="10"/>
          </p:nvPr>
        </p:nvSpPr>
        <p:spPr/>
        <p:txBody>
          <a:bodyPr/>
          <a:lstStyle/>
          <a:p>
            <a:r>
              <a:rPr lang="en-US"/>
              <a:t>AHRQ Safety Program for Perinatal Care</a:t>
            </a:r>
          </a:p>
        </p:txBody>
      </p:sp>
      <p:sp>
        <p:nvSpPr>
          <p:cNvPr id="9" name="Slide Number Placeholder 4"/>
          <p:cNvSpPr>
            <a:spLocks noGrp="1"/>
          </p:cNvSpPr>
          <p:nvPr>
            <p:ph type="sldNum" sz="quarter" idx="12"/>
          </p:nvPr>
        </p:nvSpPr>
        <p:spPr>
          <a:xfrm>
            <a:off x="6734176" y="6521451"/>
            <a:ext cx="2133600" cy="365125"/>
          </a:xfrm>
        </p:spPr>
        <p:txBody>
          <a:bodyPr/>
          <a:lstStyle/>
          <a:p>
            <a:fld id="{6176A158-48B8-4A8B-BAA0-8528EB6C1A99}" type="slidenum">
              <a:rPr lang="en-US" smtClean="0"/>
              <a:t>18</a:t>
            </a:fld>
            <a:endParaRPr lang="en-US" dirty="0"/>
          </a:p>
        </p:txBody>
      </p:sp>
    </p:spTree>
    <p:extLst>
      <p:ext uri="{BB962C8B-B14F-4D97-AF65-F5344CB8AC3E}">
        <p14:creationId xmlns:p14="http://schemas.microsoft.com/office/powerpoint/2010/main" val="2108620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Two-Challenge Rule</a:t>
            </a:r>
            <a:r>
              <a:rPr lang="en-US" baseline="30000" dirty="0"/>
              <a:t>2</a:t>
            </a:r>
          </a:p>
        </p:txBody>
      </p:sp>
      <p:sp>
        <p:nvSpPr>
          <p:cNvPr id="3" name="Content Placeholder 2"/>
          <p:cNvSpPr>
            <a:spLocks noGrp="1"/>
          </p:cNvSpPr>
          <p:nvPr>
            <p:ph idx="1"/>
          </p:nvPr>
        </p:nvSpPr>
        <p:spPr>
          <a:xfrm>
            <a:off x="457200" y="884237"/>
            <a:ext cx="8229600" cy="4602163"/>
          </a:xfrm>
        </p:spPr>
        <p:txBody>
          <a:bodyPr>
            <a:normAutofit/>
          </a:bodyPr>
          <a:lstStyle/>
          <a:p>
            <a:r>
              <a:rPr lang="en-US" sz="3100" dirty="0"/>
              <a:t>Used when there is an information conflict and an initial assertion is ignored</a:t>
            </a:r>
          </a:p>
          <a:p>
            <a:r>
              <a:rPr lang="en-US" sz="3100" dirty="0"/>
              <a:t>Rule requires team members to state their observation at least twice to ensure that their interests and observations are being addressed</a:t>
            </a:r>
          </a:p>
          <a:p>
            <a:r>
              <a:rPr lang="en-US" sz="3100" dirty="0"/>
              <a:t>The Two-Challenge Rule empowers any team member to stop the action if he or she senses, or discovers, an essential safety breach that hinders patient well-being </a:t>
            </a:r>
            <a:endParaRPr lang="en-US" dirty="0"/>
          </a:p>
        </p:txBody>
      </p:sp>
      <p:pic>
        <p:nvPicPr>
          <p:cNvPr id="8" name="Picture 7" descr="TeamSTEPPS logo and penguin"/>
          <p:cNvPicPr>
            <a:picLocks noChangeAspect="1"/>
          </p:cNvPicPr>
          <p:nvPr/>
        </p:nvPicPr>
        <p:blipFill>
          <a:blip r:embed="rId2"/>
          <a:stretch>
            <a:fillRect/>
          </a:stretch>
        </p:blipFill>
        <p:spPr>
          <a:xfrm>
            <a:off x="76200" y="5105400"/>
            <a:ext cx="4950381" cy="1402202"/>
          </a:xfrm>
          <a:prstGeom prst="rect">
            <a:avLst/>
          </a:prstGeom>
        </p:spPr>
      </p:pic>
      <p:sp>
        <p:nvSpPr>
          <p:cNvPr id="4" name="Date Placeholder 3"/>
          <p:cNvSpPr>
            <a:spLocks noGrp="1"/>
          </p:cNvSpPr>
          <p:nvPr>
            <p:ph type="dt" sz="half" idx="10"/>
          </p:nvPr>
        </p:nvSpPr>
        <p:spPr/>
        <p:txBody>
          <a:bodyPr/>
          <a:lstStyle/>
          <a:p>
            <a:r>
              <a:rPr lang="en-US"/>
              <a:t>AHRQ Safety Program for Perinatal Care</a:t>
            </a:r>
          </a:p>
        </p:txBody>
      </p:sp>
      <p:sp>
        <p:nvSpPr>
          <p:cNvPr id="9" name="Slide Number Placeholder 4"/>
          <p:cNvSpPr>
            <a:spLocks noGrp="1"/>
          </p:cNvSpPr>
          <p:nvPr>
            <p:ph type="sldNum" sz="quarter" idx="12"/>
          </p:nvPr>
        </p:nvSpPr>
        <p:spPr>
          <a:xfrm>
            <a:off x="6734176" y="6521451"/>
            <a:ext cx="2133600" cy="365125"/>
          </a:xfrm>
        </p:spPr>
        <p:txBody>
          <a:bodyPr/>
          <a:lstStyle/>
          <a:p>
            <a:fld id="{6176A158-48B8-4A8B-BAA0-8528EB6C1A99}" type="slidenum">
              <a:rPr lang="en-US" smtClean="0"/>
              <a:t>19</a:t>
            </a:fld>
            <a:endParaRPr lang="en-US" dirty="0"/>
          </a:p>
        </p:txBody>
      </p:sp>
    </p:spTree>
    <p:extLst>
      <p:ext uri="{BB962C8B-B14F-4D97-AF65-F5344CB8AC3E}">
        <p14:creationId xmlns:p14="http://schemas.microsoft.com/office/powerpoint/2010/main" val="3342500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r>
              <a:rPr lang="en-US" dirty="0"/>
              <a:t>Learning Objectives	</a:t>
            </a:r>
          </a:p>
        </p:txBody>
      </p:sp>
      <p:pic>
        <p:nvPicPr>
          <p:cNvPr id="4" name="Picture 3" descr="1. Recognize the importance of effective communication&#10;2. Identify barriers to communication&#10;3. Describe the connection between communication and medical errors&#10;4. Identify and apply effective communication strategies from CUSP and TeamSTEPPS®"/>
          <p:cNvPicPr>
            <a:picLocks noChangeAspect="1"/>
          </p:cNvPicPr>
          <p:nvPr/>
        </p:nvPicPr>
        <p:blipFill>
          <a:blip r:embed="rId3"/>
          <a:stretch>
            <a:fillRect/>
          </a:stretch>
        </p:blipFill>
        <p:spPr>
          <a:xfrm>
            <a:off x="292237" y="1618146"/>
            <a:ext cx="8559526" cy="3944454"/>
          </a:xfrm>
          <a:prstGeom prst="rect">
            <a:avLst/>
          </a:prstGeom>
        </p:spPr>
      </p:pic>
      <p:sp>
        <p:nvSpPr>
          <p:cNvPr id="24" name="Slide Number Placeholder 4"/>
          <p:cNvSpPr>
            <a:spLocks noGrp="1"/>
          </p:cNvSpPr>
          <p:nvPr>
            <p:ph type="sldNum" sz="quarter" idx="12"/>
          </p:nvPr>
        </p:nvSpPr>
        <p:spPr>
          <a:xfrm>
            <a:off x="6734176" y="6521451"/>
            <a:ext cx="2133600" cy="365125"/>
          </a:xfrm>
        </p:spPr>
        <p:txBody>
          <a:bodyPr/>
          <a:lstStyle/>
          <a:p>
            <a:fld id="{6176A158-48B8-4A8B-BAA0-8528EB6C1A99}" type="slidenum">
              <a:rPr lang="en-US" smtClean="0"/>
              <a:t>2</a:t>
            </a:fld>
            <a:endParaRPr lang="en-US" dirty="0"/>
          </a:p>
        </p:txBody>
      </p:sp>
      <p:sp>
        <p:nvSpPr>
          <p:cNvPr id="2" name="Date Placeholder 1"/>
          <p:cNvSpPr>
            <a:spLocks noGrp="1"/>
          </p:cNvSpPr>
          <p:nvPr>
            <p:ph type="dt" sz="half" idx="10"/>
          </p:nvPr>
        </p:nvSpPr>
        <p:spPr/>
        <p:txBody>
          <a:bodyPr/>
          <a:lstStyle/>
          <a:p>
            <a:r>
              <a:rPr lang="en-US"/>
              <a:t>AHRQ Safety Program for Perinatal Care</a:t>
            </a:r>
          </a:p>
        </p:txBody>
      </p:sp>
    </p:spTree>
    <p:extLst>
      <p:ext uri="{BB962C8B-B14F-4D97-AF65-F5344CB8AC3E}">
        <p14:creationId xmlns:p14="http://schemas.microsoft.com/office/powerpoint/2010/main" val="3785107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DESC Script</a:t>
            </a:r>
            <a:r>
              <a:rPr lang="en-US" baseline="30000" dirty="0"/>
              <a:t>1</a:t>
            </a:r>
          </a:p>
        </p:txBody>
      </p:sp>
      <p:sp>
        <p:nvSpPr>
          <p:cNvPr id="3" name="Content Placeholder 2"/>
          <p:cNvSpPr>
            <a:spLocks noGrp="1"/>
          </p:cNvSpPr>
          <p:nvPr>
            <p:ph idx="1"/>
          </p:nvPr>
        </p:nvSpPr>
        <p:spPr>
          <a:xfrm>
            <a:off x="457200" y="884237"/>
            <a:ext cx="8229600" cy="4144963"/>
          </a:xfrm>
        </p:spPr>
        <p:txBody>
          <a:bodyPr>
            <a:normAutofit/>
          </a:bodyPr>
          <a:lstStyle/>
          <a:p>
            <a:pPr marL="0" indent="0">
              <a:buNone/>
            </a:pPr>
            <a:r>
              <a:rPr lang="en-US" dirty="0"/>
              <a:t>A constructive approach for handling and managing personal conflict, the DESC script helps unit teams resolve these disputes.</a:t>
            </a:r>
          </a:p>
          <a:p>
            <a:r>
              <a:rPr lang="en-US" b="1" u="sng" dirty="0"/>
              <a:t>D</a:t>
            </a:r>
            <a:r>
              <a:rPr lang="en-US" dirty="0"/>
              <a:t>escribe the specific situation</a:t>
            </a:r>
          </a:p>
          <a:p>
            <a:r>
              <a:rPr lang="en-US" b="1" u="sng" dirty="0"/>
              <a:t>E</a:t>
            </a:r>
            <a:r>
              <a:rPr lang="en-US" dirty="0"/>
              <a:t>xpress your concerns about the action</a:t>
            </a:r>
          </a:p>
          <a:p>
            <a:r>
              <a:rPr lang="en-US" b="1" u="sng" dirty="0"/>
              <a:t>S</a:t>
            </a:r>
            <a:r>
              <a:rPr lang="en-US" dirty="0"/>
              <a:t>uggest other alternatives</a:t>
            </a:r>
          </a:p>
          <a:p>
            <a:r>
              <a:rPr lang="en-US" b="1" u="sng" dirty="0"/>
              <a:t>C</a:t>
            </a:r>
            <a:r>
              <a:rPr lang="en-US" dirty="0"/>
              <a:t>onsensus should be stated</a:t>
            </a:r>
          </a:p>
        </p:txBody>
      </p:sp>
      <p:pic>
        <p:nvPicPr>
          <p:cNvPr id="10" name="Picture 9" descr="TeamSTEPPS logo and penguin"/>
          <p:cNvPicPr>
            <a:picLocks noChangeAspect="1"/>
          </p:cNvPicPr>
          <p:nvPr/>
        </p:nvPicPr>
        <p:blipFill>
          <a:blip r:embed="rId3"/>
          <a:stretch>
            <a:fillRect/>
          </a:stretch>
        </p:blipFill>
        <p:spPr>
          <a:xfrm>
            <a:off x="155019" y="5029200"/>
            <a:ext cx="4950381" cy="1402202"/>
          </a:xfrm>
          <a:prstGeom prst="rect">
            <a:avLst/>
          </a:prstGeom>
        </p:spPr>
      </p:pic>
      <p:sp>
        <p:nvSpPr>
          <p:cNvPr id="4" name="Date Placeholder 3"/>
          <p:cNvSpPr>
            <a:spLocks noGrp="1"/>
          </p:cNvSpPr>
          <p:nvPr>
            <p:ph type="dt" sz="half" idx="10"/>
          </p:nvPr>
        </p:nvSpPr>
        <p:spPr/>
        <p:txBody>
          <a:bodyPr/>
          <a:lstStyle/>
          <a:p>
            <a:r>
              <a:rPr lang="en-US"/>
              <a:t>AHRQ Safety Program for Perinatal Care</a:t>
            </a:r>
          </a:p>
        </p:txBody>
      </p:sp>
      <p:sp>
        <p:nvSpPr>
          <p:cNvPr id="9" name="Slide Number Placeholder 4"/>
          <p:cNvSpPr>
            <a:spLocks noGrp="1"/>
          </p:cNvSpPr>
          <p:nvPr>
            <p:ph type="sldNum" sz="quarter" idx="12"/>
          </p:nvPr>
        </p:nvSpPr>
        <p:spPr>
          <a:xfrm>
            <a:off x="6734176" y="6521451"/>
            <a:ext cx="2133600" cy="365125"/>
          </a:xfrm>
        </p:spPr>
        <p:txBody>
          <a:bodyPr/>
          <a:lstStyle/>
          <a:p>
            <a:fld id="{6176A158-48B8-4A8B-BAA0-8528EB6C1A99}" type="slidenum">
              <a:rPr lang="en-US" smtClean="0"/>
              <a:t>20</a:t>
            </a:fld>
            <a:endParaRPr lang="en-US" dirty="0"/>
          </a:p>
        </p:txBody>
      </p:sp>
    </p:spTree>
    <p:extLst>
      <p:ext uri="{BB962C8B-B14F-4D97-AF65-F5344CB8AC3E}">
        <p14:creationId xmlns:p14="http://schemas.microsoft.com/office/powerpoint/2010/main" val="214364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CUS</a:t>
            </a:r>
            <a:r>
              <a:rPr lang="en-US" baseline="30000" dirty="0"/>
              <a:t>1</a:t>
            </a:r>
            <a:endParaRPr lang="en-US" dirty="0"/>
          </a:p>
        </p:txBody>
      </p:sp>
      <p:sp>
        <p:nvSpPr>
          <p:cNvPr id="3" name="Content Placeholder 2"/>
          <p:cNvSpPr>
            <a:spLocks noGrp="1"/>
          </p:cNvSpPr>
          <p:nvPr>
            <p:ph idx="4294967295"/>
          </p:nvPr>
        </p:nvSpPr>
        <p:spPr>
          <a:xfrm>
            <a:off x="1981200" y="1981200"/>
            <a:ext cx="6248400" cy="2667000"/>
          </a:xfrm>
          <a:prstGeom prst="rect">
            <a:avLst/>
          </a:prstGeom>
        </p:spPr>
        <p:txBody>
          <a:bodyPr>
            <a:normAutofit/>
          </a:bodyPr>
          <a:lstStyle/>
          <a:p>
            <a:pPr marL="0" indent="0">
              <a:buNone/>
            </a:pPr>
            <a:r>
              <a:rPr lang="en-US" sz="4000" dirty="0"/>
              <a:t>      I am </a:t>
            </a:r>
            <a:r>
              <a:rPr lang="en-US" sz="4000" b="1" dirty="0">
                <a:solidFill>
                  <a:srgbClr val="FF0000"/>
                </a:solidFill>
              </a:rPr>
              <a:t>C</a:t>
            </a:r>
            <a:r>
              <a:rPr lang="en-US" sz="4000" dirty="0"/>
              <a:t>ONCERNED!</a:t>
            </a:r>
          </a:p>
          <a:p>
            <a:pPr marL="0" indent="0">
              <a:buNone/>
            </a:pPr>
            <a:r>
              <a:rPr lang="en-US" sz="4000" dirty="0"/>
              <a:t>      I am </a:t>
            </a:r>
            <a:r>
              <a:rPr lang="en-US" sz="4000" b="1" dirty="0">
                <a:solidFill>
                  <a:srgbClr val="FF0000"/>
                </a:solidFill>
              </a:rPr>
              <a:t>U</a:t>
            </a:r>
            <a:r>
              <a:rPr lang="en-US" sz="4000" dirty="0"/>
              <a:t>NCOMFORTABLE!</a:t>
            </a:r>
          </a:p>
          <a:p>
            <a:pPr marL="0" indent="0">
              <a:buNone/>
            </a:pPr>
            <a:r>
              <a:rPr lang="en-US" sz="4000" dirty="0"/>
              <a:t>This is a </a:t>
            </a:r>
            <a:r>
              <a:rPr lang="en-US" sz="4000" b="1" dirty="0">
                <a:solidFill>
                  <a:srgbClr val="FF0000"/>
                </a:solidFill>
              </a:rPr>
              <a:t>S</a:t>
            </a:r>
            <a:r>
              <a:rPr lang="en-US" sz="4000" dirty="0"/>
              <a:t>AFETY ISSUE!</a:t>
            </a:r>
          </a:p>
        </p:txBody>
      </p:sp>
      <p:pic>
        <p:nvPicPr>
          <p:cNvPr id="8" name="Picture 7" descr="TeamSTEPPS logo and penguin"/>
          <p:cNvPicPr>
            <a:picLocks noChangeAspect="1"/>
          </p:cNvPicPr>
          <p:nvPr/>
        </p:nvPicPr>
        <p:blipFill>
          <a:blip r:embed="rId2"/>
          <a:stretch>
            <a:fillRect/>
          </a:stretch>
        </p:blipFill>
        <p:spPr>
          <a:xfrm>
            <a:off x="152400" y="5096212"/>
            <a:ext cx="4950381" cy="1402202"/>
          </a:xfrm>
          <a:prstGeom prst="rect">
            <a:avLst/>
          </a:prstGeom>
        </p:spPr>
      </p:pic>
      <p:sp>
        <p:nvSpPr>
          <p:cNvPr id="4" name="Date Placeholder 3"/>
          <p:cNvSpPr>
            <a:spLocks noGrp="1"/>
          </p:cNvSpPr>
          <p:nvPr>
            <p:ph type="dt" sz="half" idx="10"/>
          </p:nvPr>
        </p:nvSpPr>
        <p:spPr/>
        <p:txBody>
          <a:bodyPr/>
          <a:lstStyle/>
          <a:p>
            <a:r>
              <a:rPr lang="en-US"/>
              <a:t>AHRQ Safety Program for Perinatal Care</a:t>
            </a:r>
          </a:p>
        </p:txBody>
      </p:sp>
      <p:sp>
        <p:nvSpPr>
          <p:cNvPr id="9" name="Slide Number Placeholder 4"/>
          <p:cNvSpPr>
            <a:spLocks noGrp="1"/>
          </p:cNvSpPr>
          <p:nvPr>
            <p:ph type="sldNum" sz="quarter" idx="12"/>
          </p:nvPr>
        </p:nvSpPr>
        <p:spPr>
          <a:xfrm>
            <a:off x="6734176" y="6521451"/>
            <a:ext cx="2133600" cy="365125"/>
          </a:xfrm>
        </p:spPr>
        <p:txBody>
          <a:bodyPr/>
          <a:lstStyle/>
          <a:p>
            <a:fld id="{6176A158-48B8-4A8B-BAA0-8528EB6C1A99}" type="slidenum">
              <a:rPr lang="en-US" smtClean="0"/>
              <a:t>21</a:t>
            </a:fld>
            <a:endParaRPr lang="en-US" dirty="0"/>
          </a:p>
        </p:txBody>
      </p:sp>
    </p:spTree>
    <p:extLst>
      <p:ext uri="{BB962C8B-B14F-4D97-AF65-F5344CB8AC3E}">
        <p14:creationId xmlns:p14="http://schemas.microsoft.com/office/powerpoint/2010/main" val="2191603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Collaboration</a:t>
            </a:r>
            <a:r>
              <a:rPr lang="en-US" baseline="30000" dirty="0"/>
              <a:t>1</a:t>
            </a:r>
          </a:p>
        </p:txBody>
      </p:sp>
      <p:sp>
        <p:nvSpPr>
          <p:cNvPr id="3" name="Content Placeholder 2"/>
          <p:cNvSpPr>
            <a:spLocks noGrp="1"/>
          </p:cNvSpPr>
          <p:nvPr>
            <p:ph idx="1"/>
          </p:nvPr>
        </p:nvSpPr>
        <p:spPr>
          <a:xfrm>
            <a:off x="457200" y="960437"/>
            <a:ext cx="8229600" cy="5364163"/>
          </a:xfrm>
        </p:spPr>
        <p:txBody>
          <a:bodyPr/>
          <a:lstStyle/>
          <a:p>
            <a:r>
              <a:rPr lang="en-US" dirty="0"/>
              <a:t>Achieves a mutually satisfying solution resulting in the best outcome</a:t>
            </a:r>
          </a:p>
          <a:p>
            <a:r>
              <a:rPr lang="en-US" dirty="0"/>
              <a:t>Win-Win-Win for patient care team (includes the patient, team members, and team)</a:t>
            </a:r>
          </a:p>
          <a:p>
            <a:r>
              <a:rPr lang="en-US" dirty="0"/>
              <a:t>Commitment to a common mission</a:t>
            </a:r>
          </a:p>
          <a:p>
            <a:r>
              <a:rPr lang="en-US" dirty="0"/>
              <a:t>Meets goals without compromising relationships</a:t>
            </a:r>
          </a:p>
        </p:txBody>
      </p:sp>
      <p:pic>
        <p:nvPicPr>
          <p:cNvPr id="9" name="Picture 8" descr="TeamSTEPPS logo and penguin"/>
          <p:cNvPicPr>
            <a:picLocks noChangeAspect="1"/>
          </p:cNvPicPr>
          <p:nvPr/>
        </p:nvPicPr>
        <p:blipFill>
          <a:blip r:embed="rId2"/>
          <a:stretch>
            <a:fillRect/>
          </a:stretch>
        </p:blipFill>
        <p:spPr>
          <a:xfrm>
            <a:off x="155019" y="5029200"/>
            <a:ext cx="4950381" cy="1402202"/>
          </a:xfrm>
          <a:prstGeom prst="rect">
            <a:avLst/>
          </a:prstGeom>
        </p:spPr>
      </p:pic>
      <p:sp>
        <p:nvSpPr>
          <p:cNvPr id="4" name="Date Placeholder 3"/>
          <p:cNvSpPr>
            <a:spLocks noGrp="1"/>
          </p:cNvSpPr>
          <p:nvPr>
            <p:ph type="dt" sz="half" idx="10"/>
          </p:nvPr>
        </p:nvSpPr>
        <p:spPr/>
        <p:txBody>
          <a:bodyPr/>
          <a:lstStyle/>
          <a:p>
            <a:r>
              <a:rPr lang="en-US"/>
              <a:t>AHRQ Safety Program for Perinatal Care</a:t>
            </a:r>
          </a:p>
        </p:txBody>
      </p:sp>
      <p:sp>
        <p:nvSpPr>
          <p:cNvPr id="8" name="Slide Number Placeholder 4"/>
          <p:cNvSpPr>
            <a:spLocks noGrp="1"/>
          </p:cNvSpPr>
          <p:nvPr>
            <p:ph type="sldNum" sz="quarter" idx="12"/>
          </p:nvPr>
        </p:nvSpPr>
        <p:spPr>
          <a:xfrm>
            <a:off x="6734176" y="6521451"/>
            <a:ext cx="2133600" cy="365125"/>
          </a:xfrm>
        </p:spPr>
        <p:txBody>
          <a:bodyPr/>
          <a:lstStyle/>
          <a:p>
            <a:fld id="{6176A158-48B8-4A8B-BAA0-8528EB6C1A99}" type="slidenum">
              <a:rPr lang="en-US" smtClean="0"/>
              <a:t>22</a:t>
            </a:fld>
            <a:endParaRPr lang="en-US" dirty="0"/>
          </a:p>
        </p:txBody>
      </p:sp>
    </p:spTree>
    <p:extLst>
      <p:ext uri="{BB962C8B-B14F-4D97-AF65-F5344CB8AC3E}">
        <p14:creationId xmlns:p14="http://schemas.microsoft.com/office/powerpoint/2010/main" val="3572291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r>
              <a:rPr lang="en-US" dirty="0"/>
              <a:t>SBAR</a:t>
            </a:r>
            <a:r>
              <a:rPr lang="en-US" baseline="30000" dirty="0"/>
              <a:t>1,2</a:t>
            </a:r>
          </a:p>
        </p:txBody>
      </p:sp>
      <p:sp>
        <p:nvSpPr>
          <p:cNvPr id="9219" name="Content Placeholder 2"/>
          <p:cNvSpPr>
            <a:spLocks noGrp="1"/>
          </p:cNvSpPr>
          <p:nvPr>
            <p:ph idx="1"/>
          </p:nvPr>
        </p:nvSpPr>
        <p:spPr/>
        <p:txBody>
          <a:bodyPr>
            <a:normAutofit/>
          </a:bodyPr>
          <a:lstStyle/>
          <a:p>
            <a:pPr marL="0" indent="0">
              <a:buNone/>
            </a:pPr>
            <a:r>
              <a:rPr lang="en-US" dirty="0"/>
              <a:t>Provides a framework for effective communication between team members for the following information—</a:t>
            </a:r>
          </a:p>
          <a:p>
            <a:pPr lvl="0"/>
            <a:r>
              <a:rPr lang="en-US" sz="3000" b="1" u="sng" dirty="0"/>
              <a:t>S</a:t>
            </a:r>
            <a:r>
              <a:rPr lang="en-US" sz="3000" dirty="0"/>
              <a:t>ituation―What is happening with the patient?</a:t>
            </a:r>
          </a:p>
          <a:p>
            <a:pPr lvl="0"/>
            <a:r>
              <a:rPr lang="en-US" sz="3000" b="1" u="sng" dirty="0"/>
              <a:t>B</a:t>
            </a:r>
            <a:r>
              <a:rPr lang="en-US" sz="3000" dirty="0"/>
              <a:t>ackground―What is the clinical background or context?</a:t>
            </a:r>
          </a:p>
          <a:p>
            <a:pPr lvl="0"/>
            <a:r>
              <a:rPr lang="en-US" sz="3000" b="1" u="sng" dirty="0"/>
              <a:t>A</a:t>
            </a:r>
            <a:r>
              <a:rPr lang="en-US" sz="3000" dirty="0"/>
              <a:t>ssessment―What do I think the problem is?</a:t>
            </a:r>
          </a:p>
          <a:p>
            <a:r>
              <a:rPr lang="en-US" sz="3000" b="1" u="sng" dirty="0"/>
              <a:t>R</a:t>
            </a:r>
            <a:r>
              <a:rPr lang="en-US" sz="3000" dirty="0"/>
              <a:t>ecommendation―What would I recommend?</a:t>
            </a:r>
          </a:p>
        </p:txBody>
      </p:sp>
      <p:pic>
        <p:nvPicPr>
          <p:cNvPr id="12" name="Picture 11" descr="TeamSTEPPS logo and penguin"/>
          <p:cNvPicPr>
            <a:picLocks noChangeAspect="1"/>
          </p:cNvPicPr>
          <p:nvPr/>
        </p:nvPicPr>
        <p:blipFill>
          <a:blip r:embed="rId3"/>
          <a:stretch>
            <a:fillRect/>
          </a:stretch>
        </p:blipFill>
        <p:spPr>
          <a:xfrm>
            <a:off x="155019" y="5029200"/>
            <a:ext cx="4950381" cy="1402202"/>
          </a:xfrm>
          <a:prstGeom prst="rect">
            <a:avLst/>
          </a:prstGeom>
        </p:spPr>
      </p:pic>
      <p:sp>
        <p:nvSpPr>
          <p:cNvPr id="3" name="Date Placeholder 2"/>
          <p:cNvSpPr>
            <a:spLocks noGrp="1"/>
          </p:cNvSpPr>
          <p:nvPr>
            <p:ph type="dt" sz="half" idx="10"/>
          </p:nvPr>
        </p:nvSpPr>
        <p:spPr/>
        <p:txBody>
          <a:bodyPr/>
          <a:lstStyle/>
          <a:p>
            <a:r>
              <a:rPr lang="en-US"/>
              <a:t>AHRQ Safety Program for Perinatal Care</a:t>
            </a:r>
          </a:p>
        </p:txBody>
      </p:sp>
      <p:sp>
        <p:nvSpPr>
          <p:cNvPr id="11" name="Slide Number Placeholder 4"/>
          <p:cNvSpPr>
            <a:spLocks noGrp="1"/>
          </p:cNvSpPr>
          <p:nvPr>
            <p:ph type="sldNum" sz="quarter" idx="12"/>
          </p:nvPr>
        </p:nvSpPr>
        <p:spPr>
          <a:xfrm>
            <a:off x="6734176" y="6521451"/>
            <a:ext cx="2133600" cy="365125"/>
          </a:xfrm>
        </p:spPr>
        <p:txBody>
          <a:bodyPr/>
          <a:lstStyle/>
          <a:p>
            <a:fld id="{6176A158-48B8-4A8B-BAA0-8528EB6C1A99}" type="slidenum">
              <a:rPr lang="en-US" smtClean="0"/>
              <a:t>23</a:t>
            </a:fld>
            <a:endParaRPr lang="en-US" dirty="0"/>
          </a:p>
        </p:txBody>
      </p:sp>
    </p:spTree>
    <p:extLst>
      <p:ext uri="{BB962C8B-B14F-4D97-AF65-F5344CB8AC3E}">
        <p14:creationId xmlns:p14="http://schemas.microsoft.com/office/powerpoint/2010/main" val="3187632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fontScale="90000"/>
          </a:bodyPr>
          <a:lstStyle/>
          <a:p>
            <a:r>
              <a:rPr lang="en-US" dirty="0"/>
              <a:t>Callout</a:t>
            </a:r>
            <a:r>
              <a:rPr lang="en-US" baseline="30000" dirty="0"/>
              <a:t>2</a:t>
            </a:r>
          </a:p>
        </p:txBody>
      </p:sp>
      <p:sp>
        <p:nvSpPr>
          <p:cNvPr id="3" name="Content Placeholder 2"/>
          <p:cNvSpPr>
            <a:spLocks noGrp="1"/>
          </p:cNvSpPr>
          <p:nvPr>
            <p:ph idx="1"/>
          </p:nvPr>
        </p:nvSpPr>
        <p:spPr/>
        <p:txBody>
          <a:bodyPr>
            <a:normAutofit/>
          </a:bodyPr>
          <a:lstStyle/>
          <a:p>
            <a:pPr marL="0" indent="0">
              <a:buNone/>
            </a:pPr>
            <a:r>
              <a:rPr lang="en-US" dirty="0"/>
              <a:t>A  strategy to communicate critical information to all team members to prepare them for upcoming procedures.</a:t>
            </a:r>
          </a:p>
          <a:p>
            <a:r>
              <a:rPr lang="en-US" dirty="0"/>
              <a:t>Informs all team members simultaneously </a:t>
            </a:r>
          </a:p>
          <a:p>
            <a:r>
              <a:rPr lang="en-US" dirty="0"/>
              <a:t>Helps team members anticipate next steps </a:t>
            </a:r>
          </a:p>
          <a:p>
            <a:r>
              <a:rPr lang="en-US" dirty="0"/>
              <a:t>Directs responsibility to a specific individual accountable for carrying out the task</a:t>
            </a:r>
          </a:p>
        </p:txBody>
      </p:sp>
      <p:pic>
        <p:nvPicPr>
          <p:cNvPr id="10" name="Picture 9" descr="TeamSTEPPS logo and penguin"/>
          <p:cNvPicPr>
            <a:picLocks noChangeAspect="1"/>
          </p:cNvPicPr>
          <p:nvPr/>
        </p:nvPicPr>
        <p:blipFill>
          <a:blip r:embed="rId3"/>
          <a:stretch>
            <a:fillRect/>
          </a:stretch>
        </p:blipFill>
        <p:spPr>
          <a:xfrm>
            <a:off x="304800" y="4966590"/>
            <a:ext cx="4950381" cy="1402202"/>
          </a:xfrm>
          <a:prstGeom prst="rect">
            <a:avLst/>
          </a:prstGeom>
        </p:spPr>
      </p:pic>
      <p:sp>
        <p:nvSpPr>
          <p:cNvPr id="4" name="Date Placeholder 3"/>
          <p:cNvSpPr>
            <a:spLocks noGrp="1"/>
          </p:cNvSpPr>
          <p:nvPr>
            <p:ph type="dt" sz="half" idx="10"/>
          </p:nvPr>
        </p:nvSpPr>
        <p:spPr/>
        <p:txBody>
          <a:bodyPr/>
          <a:lstStyle/>
          <a:p>
            <a:r>
              <a:rPr lang="en-US"/>
              <a:t>AHRQ Safety Program for Perinatal Care</a:t>
            </a:r>
          </a:p>
        </p:txBody>
      </p:sp>
      <p:sp>
        <p:nvSpPr>
          <p:cNvPr id="9" name="Slide Number Placeholder 4"/>
          <p:cNvSpPr>
            <a:spLocks noGrp="1"/>
          </p:cNvSpPr>
          <p:nvPr>
            <p:ph type="sldNum" sz="quarter" idx="12"/>
          </p:nvPr>
        </p:nvSpPr>
        <p:spPr>
          <a:xfrm>
            <a:off x="6734176" y="6521451"/>
            <a:ext cx="2133600" cy="365125"/>
          </a:xfrm>
        </p:spPr>
        <p:txBody>
          <a:bodyPr/>
          <a:lstStyle/>
          <a:p>
            <a:fld id="{6176A158-48B8-4A8B-BAA0-8528EB6C1A99}" type="slidenum">
              <a:rPr lang="en-US" smtClean="0"/>
              <a:t>24</a:t>
            </a:fld>
            <a:endParaRPr lang="en-US" dirty="0"/>
          </a:p>
        </p:txBody>
      </p:sp>
    </p:spTree>
    <p:extLst>
      <p:ext uri="{BB962C8B-B14F-4D97-AF65-F5344CB8AC3E}">
        <p14:creationId xmlns:p14="http://schemas.microsoft.com/office/powerpoint/2010/main" val="34686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r>
              <a:rPr lang="en-US" dirty="0"/>
              <a:t>Check-Back</a:t>
            </a:r>
            <a:r>
              <a:rPr lang="en-US" baseline="30000" dirty="0"/>
              <a:t>1,2</a:t>
            </a:r>
          </a:p>
        </p:txBody>
      </p:sp>
      <p:sp>
        <p:nvSpPr>
          <p:cNvPr id="38915" name="Content Placeholder 2"/>
          <p:cNvSpPr>
            <a:spLocks noGrp="1"/>
          </p:cNvSpPr>
          <p:nvPr>
            <p:ph sz="quarter" idx="4294967295"/>
          </p:nvPr>
        </p:nvSpPr>
        <p:spPr>
          <a:xfrm>
            <a:off x="0" y="990600"/>
            <a:ext cx="9144000" cy="1066800"/>
          </a:xfrm>
        </p:spPr>
        <p:txBody>
          <a:bodyPr/>
          <a:lstStyle/>
          <a:p>
            <a:pPr marL="0" indent="0" algn="ctr">
              <a:buNone/>
            </a:pPr>
            <a:r>
              <a:rPr lang="en-US" dirty="0"/>
              <a:t>A strategy that ensures that messages are received.</a:t>
            </a:r>
          </a:p>
        </p:txBody>
      </p:sp>
      <p:pic>
        <p:nvPicPr>
          <p:cNvPr id="4" name="Picture 3" descr="Diagram illustrates a strategy that ensures that messages are received. The diagram shows a communication loop with three large blue arrows roughly arranged in a circular pattern. The left arrow points up and says, “Communication,” when “Sender initiates message.” The right arrow points down and says, “Closed,” when “Receiver accepts message, provides feedback confirmation.” The bottom arrow in the pattern points left and says, “Loop,” when “Sender verifies message was received.” &#10;&#10;Diagram depicting how check back works:&#10;&#10;The sender initiates a message to the receiver, who loops back their understanding and feedback to the sender. The sender then verifies that the message was received. " title="Check-Back"/>
          <p:cNvPicPr>
            <a:picLocks noChangeAspect="1"/>
          </p:cNvPicPr>
          <p:nvPr/>
        </p:nvPicPr>
        <p:blipFill rotWithShape="1">
          <a:blip r:embed="rId2"/>
          <a:srcRect t="8238" b="24677"/>
          <a:stretch/>
        </p:blipFill>
        <p:spPr>
          <a:xfrm>
            <a:off x="572677" y="1600200"/>
            <a:ext cx="7998645" cy="4343400"/>
          </a:xfrm>
          <a:prstGeom prst="rect">
            <a:avLst/>
          </a:prstGeom>
        </p:spPr>
      </p:pic>
      <p:pic>
        <p:nvPicPr>
          <p:cNvPr id="14" name="Picture 13" descr="TeamSTEPPS logo and penguin"/>
          <p:cNvPicPr>
            <a:picLocks noChangeAspect="1"/>
          </p:cNvPicPr>
          <p:nvPr/>
        </p:nvPicPr>
        <p:blipFill>
          <a:blip r:embed="rId3"/>
          <a:stretch>
            <a:fillRect/>
          </a:stretch>
        </p:blipFill>
        <p:spPr>
          <a:xfrm>
            <a:off x="155019" y="5150998"/>
            <a:ext cx="4950381" cy="1402202"/>
          </a:xfrm>
          <a:prstGeom prst="rect">
            <a:avLst/>
          </a:prstGeom>
        </p:spPr>
      </p:pic>
      <p:sp>
        <p:nvSpPr>
          <p:cNvPr id="3" name="Date Placeholder 2"/>
          <p:cNvSpPr>
            <a:spLocks noGrp="1"/>
          </p:cNvSpPr>
          <p:nvPr>
            <p:ph type="dt" sz="half" idx="10"/>
          </p:nvPr>
        </p:nvSpPr>
        <p:spPr/>
        <p:txBody>
          <a:bodyPr/>
          <a:lstStyle/>
          <a:p>
            <a:r>
              <a:rPr lang="en-US"/>
              <a:t>AHRQ Safety Program for Perinatal Care</a:t>
            </a:r>
          </a:p>
        </p:txBody>
      </p:sp>
      <p:sp>
        <p:nvSpPr>
          <p:cNvPr id="13" name="Slide Number Placeholder 4"/>
          <p:cNvSpPr>
            <a:spLocks noGrp="1"/>
          </p:cNvSpPr>
          <p:nvPr>
            <p:ph type="sldNum" sz="quarter" idx="12"/>
          </p:nvPr>
        </p:nvSpPr>
        <p:spPr>
          <a:xfrm>
            <a:off x="6734176" y="6521451"/>
            <a:ext cx="2133600" cy="365125"/>
          </a:xfrm>
        </p:spPr>
        <p:txBody>
          <a:bodyPr/>
          <a:lstStyle/>
          <a:p>
            <a:fld id="{6176A158-48B8-4A8B-BAA0-8528EB6C1A99}" type="slidenum">
              <a:rPr lang="en-US" smtClean="0"/>
              <a:t>25</a:t>
            </a:fld>
            <a:endParaRPr lang="en-US" dirty="0"/>
          </a:p>
        </p:txBody>
      </p:sp>
    </p:spTree>
    <p:extLst>
      <p:ext uri="{BB962C8B-B14F-4D97-AF65-F5344CB8AC3E}">
        <p14:creationId xmlns:p14="http://schemas.microsoft.com/office/powerpoint/2010/main" val="534175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fontScale="90000"/>
          </a:bodyPr>
          <a:lstStyle/>
          <a:p>
            <a:r>
              <a:rPr lang="en-US" dirty="0"/>
              <a:t>Handoff</a:t>
            </a:r>
            <a:r>
              <a:rPr lang="en-US" baseline="30000" dirty="0"/>
              <a:t>1</a:t>
            </a:r>
          </a:p>
        </p:txBody>
      </p:sp>
      <p:sp>
        <p:nvSpPr>
          <p:cNvPr id="35843" name="Content Placeholder 2"/>
          <p:cNvSpPr>
            <a:spLocks noGrp="1"/>
          </p:cNvSpPr>
          <p:nvPr>
            <p:ph sz="half" idx="1"/>
          </p:nvPr>
        </p:nvSpPr>
        <p:spPr>
          <a:xfrm>
            <a:off x="457200" y="1265237"/>
            <a:ext cx="4038600" cy="4525963"/>
          </a:xfrm>
        </p:spPr>
        <p:txBody>
          <a:bodyPr>
            <a:normAutofit lnSpcReduction="10000"/>
          </a:bodyPr>
          <a:lstStyle/>
          <a:p>
            <a:r>
              <a:rPr lang="en-US" dirty="0"/>
              <a:t>Transfer of information, along with authority and responsibility, during transitions in care across the continuum</a:t>
            </a:r>
          </a:p>
          <a:p>
            <a:r>
              <a:rPr lang="en-US" dirty="0"/>
              <a:t>Includes an opportunity to ask questions, clarify, and confirm</a:t>
            </a:r>
          </a:p>
        </p:txBody>
      </p:sp>
      <p:sp>
        <p:nvSpPr>
          <p:cNvPr id="3" name="Content Placeholder 2"/>
          <p:cNvSpPr>
            <a:spLocks noGrp="1"/>
          </p:cNvSpPr>
          <p:nvPr>
            <p:ph sz="half" idx="2"/>
          </p:nvPr>
        </p:nvSpPr>
        <p:spPr>
          <a:xfrm>
            <a:off x="4648200" y="1265237"/>
            <a:ext cx="4495800" cy="4763539"/>
          </a:xfrm>
        </p:spPr>
        <p:txBody>
          <a:bodyPr>
            <a:normAutofit lnSpcReduction="10000"/>
          </a:bodyPr>
          <a:lstStyle/>
          <a:p>
            <a:r>
              <a:rPr lang="en-US" dirty="0"/>
              <a:t>Tool used: I PASS the BATON</a:t>
            </a:r>
          </a:p>
          <a:p>
            <a:pPr lvl="1">
              <a:tabLst>
                <a:tab pos="365760" algn="l"/>
                <a:tab pos="457200" algn="l"/>
                <a:tab pos="548640" algn="l"/>
                <a:tab pos="640080" algn="l"/>
                <a:tab pos="731520" algn="l"/>
                <a:tab pos="822960" algn="l"/>
                <a:tab pos="914400" algn="l"/>
                <a:tab pos="1005840" algn="l"/>
                <a:tab pos="1097280" algn="l"/>
              </a:tabLst>
            </a:pPr>
            <a:r>
              <a:rPr lang="en-US" sz="2200" b="1" u="sng" dirty="0"/>
              <a:t>I</a:t>
            </a:r>
            <a:r>
              <a:rPr lang="en-US" sz="2200" dirty="0"/>
              <a:t>ntroduction</a:t>
            </a:r>
          </a:p>
          <a:p>
            <a:pPr lvl="1">
              <a:tabLst>
                <a:tab pos="365760" algn="l"/>
                <a:tab pos="457200" algn="l"/>
                <a:tab pos="548640" algn="l"/>
                <a:tab pos="640080" algn="l"/>
                <a:tab pos="731520" algn="l"/>
                <a:tab pos="822960" algn="l"/>
                <a:tab pos="914400" algn="l"/>
                <a:tab pos="1005840" algn="l"/>
                <a:tab pos="1097280" algn="l"/>
              </a:tabLst>
            </a:pPr>
            <a:r>
              <a:rPr lang="en-US" sz="2200" b="1" u="sng" dirty="0"/>
              <a:t>P</a:t>
            </a:r>
            <a:r>
              <a:rPr lang="en-US" sz="2200" dirty="0"/>
              <a:t>atient</a:t>
            </a:r>
          </a:p>
          <a:p>
            <a:pPr lvl="1">
              <a:tabLst>
                <a:tab pos="365760" algn="l"/>
                <a:tab pos="457200" algn="l"/>
                <a:tab pos="548640" algn="l"/>
                <a:tab pos="640080" algn="l"/>
                <a:tab pos="731520" algn="l"/>
                <a:tab pos="822960" algn="l"/>
                <a:tab pos="914400" algn="l"/>
                <a:tab pos="1005840" algn="l"/>
                <a:tab pos="1097280" algn="l"/>
              </a:tabLst>
            </a:pPr>
            <a:r>
              <a:rPr lang="en-US" sz="2200" b="1" u="sng" dirty="0"/>
              <a:t>A</a:t>
            </a:r>
            <a:r>
              <a:rPr lang="en-US" sz="2200" dirty="0"/>
              <a:t>ssessment</a:t>
            </a:r>
          </a:p>
          <a:p>
            <a:pPr lvl="1">
              <a:tabLst>
                <a:tab pos="365760" algn="l"/>
                <a:tab pos="457200" algn="l"/>
                <a:tab pos="548640" algn="l"/>
                <a:tab pos="640080" algn="l"/>
                <a:tab pos="731520" algn="l"/>
                <a:tab pos="822960" algn="l"/>
                <a:tab pos="914400" algn="l"/>
                <a:tab pos="1005840" algn="l"/>
                <a:tab pos="1097280" algn="l"/>
              </a:tabLst>
            </a:pPr>
            <a:r>
              <a:rPr lang="en-US" sz="2200" b="1" u="sng" dirty="0"/>
              <a:t>S</a:t>
            </a:r>
            <a:r>
              <a:rPr lang="en-US" sz="2200" dirty="0"/>
              <a:t>ituation</a:t>
            </a:r>
          </a:p>
          <a:p>
            <a:pPr lvl="1">
              <a:tabLst>
                <a:tab pos="365760" algn="l"/>
                <a:tab pos="457200" algn="l"/>
                <a:tab pos="548640" algn="l"/>
                <a:tab pos="640080" algn="l"/>
                <a:tab pos="731520" algn="l"/>
                <a:tab pos="822960" algn="l"/>
                <a:tab pos="914400" algn="l"/>
                <a:tab pos="1005840" algn="l"/>
                <a:tab pos="1097280" algn="l"/>
              </a:tabLst>
            </a:pPr>
            <a:r>
              <a:rPr lang="en-US" sz="2200" b="1" u="sng" dirty="0"/>
              <a:t>S</a:t>
            </a:r>
            <a:r>
              <a:rPr lang="en-US" sz="2200" dirty="0"/>
              <a:t>afety Concern</a:t>
            </a:r>
          </a:p>
          <a:p>
            <a:pPr lvl="1">
              <a:tabLst>
                <a:tab pos="365760" algn="l"/>
                <a:tab pos="457200" algn="l"/>
                <a:tab pos="548640" algn="l"/>
                <a:tab pos="640080" algn="l"/>
                <a:tab pos="731520" algn="l"/>
                <a:tab pos="822960" algn="l"/>
                <a:tab pos="914400" algn="l"/>
                <a:tab pos="1005840" algn="l"/>
                <a:tab pos="1097280" algn="l"/>
              </a:tabLst>
            </a:pPr>
            <a:r>
              <a:rPr lang="en-US" sz="2200" b="1" u="sng" dirty="0"/>
              <a:t>B</a:t>
            </a:r>
            <a:r>
              <a:rPr lang="en-US" sz="2200" dirty="0"/>
              <a:t>ackground</a:t>
            </a:r>
          </a:p>
          <a:p>
            <a:pPr lvl="1">
              <a:tabLst>
                <a:tab pos="365760" algn="l"/>
                <a:tab pos="457200" algn="l"/>
                <a:tab pos="548640" algn="l"/>
                <a:tab pos="640080" algn="l"/>
                <a:tab pos="731520" algn="l"/>
                <a:tab pos="822960" algn="l"/>
                <a:tab pos="914400" algn="l"/>
                <a:tab pos="1005840" algn="l"/>
                <a:tab pos="1097280" algn="l"/>
              </a:tabLst>
            </a:pPr>
            <a:r>
              <a:rPr lang="en-US" sz="2200" b="1" u="sng" dirty="0"/>
              <a:t>A</a:t>
            </a:r>
            <a:r>
              <a:rPr lang="en-US" sz="2200" dirty="0"/>
              <a:t>ctions</a:t>
            </a:r>
          </a:p>
          <a:p>
            <a:pPr lvl="1">
              <a:tabLst>
                <a:tab pos="365760" algn="l"/>
                <a:tab pos="457200" algn="l"/>
                <a:tab pos="548640" algn="l"/>
                <a:tab pos="640080" algn="l"/>
                <a:tab pos="731520" algn="l"/>
                <a:tab pos="822960" algn="l"/>
                <a:tab pos="914400" algn="l"/>
                <a:tab pos="1005840" algn="l"/>
                <a:tab pos="1097280" algn="l"/>
              </a:tabLst>
            </a:pPr>
            <a:r>
              <a:rPr lang="en-US" sz="2200" b="1" u="sng" dirty="0"/>
              <a:t>T</a:t>
            </a:r>
            <a:r>
              <a:rPr lang="en-US" sz="2200" dirty="0"/>
              <a:t>iming</a:t>
            </a:r>
          </a:p>
          <a:p>
            <a:pPr lvl="1">
              <a:tabLst>
                <a:tab pos="365760" algn="l"/>
                <a:tab pos="457200" algn="l"/>
                <a:tab pos="548640" algn="l"/>
                <a:tab pos="640080" algn="l"/>
                <a:tab pos="731520" algn="l"/>
                <a:tab pos="822960" algn="l"/>
                <a:tab pos="914400" algn="l"/>
                <a:tab pos="1005840" algn="l"/>
                <a:tab pos="1097280" algn="l"/>
              </a:tabLst>
            </a:pPr>
            <a:r>
              <a:rPr lang="en-US" sz="2200" b="1" u="sng" dirty="0"/>
              <a:t>O</a:t>
            </a:r>
            <a:r>
              <a:rPr lang="en-US" sz="2200" dirty="0"/>
              <a:t>wnership</a:t>
            </a:r>
          </a:p>
          <a:p>
            <a:pPr lvl="1">
              <a:tabLst>
                <a:tab pos="365760" algn="l"/>
                <a:tab pos="457200" algn="l"/>
                <a:tab pos="548640" algn="l"/>
                <a:tab pos="640080" algn="l"/>
                <a:tab pos="731520" algn="l"/>
                <a:tab pos="822960" algn="l"/>
                <a:tab pos="914400" algn="l"/>
                <a:tab pos="1005840" algn="l"/>
                <a:tab pos="1097280" algn="l"/>
              </a:tabLst>
            </a:pPr>
            <a:r>
              <a:rPr lang="en-US" sz="2200" b="1" u="sng" dirty="0"/>
              <a:t>N</a:t>
            </a:r>
            <a:r>
              <a:rPr lang="en-US" sz="2200" dirty="0"/>
              <a:t>ext</a:t>
            </a:r>
            <a:endParaRPr lang="en-US" dirty="0"/>
          </a:p>
        </p:txBody>
      </p:sp>
      <p:pic>
        <p:nvPicPr>
          <p:cNvPr id="7" name="Picture 6" descr="Two doctors talking together"/>
          <p:cNvPicPr>
            <a:picLocks noChangeAspect="1"/>
          </p:cNvPicPr>
          <p:nvPr/>
        </p:nvPicPr>
        <p:blipFill rotWithShape="1">
          <a:blip r:embed="rId3" cstate="print">
            <a:extLst>
              <a:ext uri="{28A0092B-C50C-407E-A947-70E740481C1C}">
                <a14:useLocalDpi xmlns:a14="http://schemas.microsoft.com/office/drawing/2010/main" val="0"/>
              </a:ext>
            </a:extLst>
          </a:blip>
          <a:srcRect r="31645" b="13485"/>
          <a:stretch/>
        </p:blipFill>
        <p:spPr>
          <a:xfrm>
            <a:off x="5029200" y="2819400"/>
            <a:ext cx="4114800" cy="3902075"/>
          </a:xfrm>
          <a:prstGeom prst="rect">
            <a:avLst/>
          </a:prstGeom>
        </p:spPr>
      </p:pic>
      <p:pic>
        <p:nvPicPr>
          <p:cNvPr id="12" name="Picture 11" descr="TeamSTEPPS logo and penguin"/>
          <p:cNvPicPr>
            <a:picLocks noChangeAspect="1"/>
          </p:cNvPicPr>
          <p:nvPr/>
        </p:nvPicPr>
        <p:blipFill>
          <a:blip r:embed="rId4"/>
          <a:stretch>
            <a:fillRect/>
          </a:stretch>
        </p:blipFill>
        <p:spPr>
          <a:xfrm>
            <a:off x="155019" y="5150998"/>
            <a:ext cx="4950381" cy="1402202"/>
          </a:xfrm>
          <a:prstGeom prst="rect">
            <a:avLst/>
          </a:prstGeom>
        </p:spPr>
      </p:pic>
      <p:sp>
        <p:nvSpPr>
          <p:cNvPr id="4" name="Date Placeholder 3"/>
          <p:cNvSpPr>
            <a:spLocks noGrp="1"/>
          </p:cNvSpPr>
          <p:nvPr>
            <p:ph type="dt" sz="half" idx="10"/>
          </p:nvPr>
        </p:nvSpPr>
        <p:spPr/>
        <p:txBody>
          <a:bodyPr/>
          <a:lstStyle/>
          <a:p>
            <a:r>
              <a:rPr lang="en-US"/>
              <a:t>AHRQ Safety Program for Perinatal Care</a:t>
            </a:r>
          </a:p>
        </p:txBody>
      </p:sp>
      <p:sp>
        <p:nvSpPr>
          <p:cNvPr id="11" name="Slide Number Placeholder 4"/>
          <p:cNvSpPr>
            <a:spLocks noGrp="1"/>
          </p:cNvSpPr>
          <p:nvPr>
            <p:ph type="sldNum" sz="quarter" idx="12"/>
          </p:nvPr>
        </p:nvSpPr>
        <p:spPr>
          <a:xfrm>
            <a:off x="6734176" y="6521451"/>
            <a:ext cx="2133600" cy="365125"/>
          </a:xfrm>
        </p:spPr>
        <p:txBody>
          <a:bodyPr/>
          <a:lstStyle/>
          <a:p>
            <a:fld id="{6176A158-48B8-4A8B-BAA0-8528EB6C1A99}" type="slidenum">
              <a:rPr lang="en-US" smtClean="0"/>
              <a:t>26</a:t>
            </a:fld>
            <a:endParaRPr lang="en-US" dirty="0"/>
          </a:p>
        </p:txBody>
      </p:sp>
    </p:spTree>
    <p:extLst>
      <p:ext uri="{BB962C8B-B14F-4D97-AF65-F5344CB8AC3E}">
        <p14:creationId xmlns:p14="http://schemas.microsoft.com/office/powerpoint/2010/main" val="2748187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3"/>
          <p:cNvSpPr>
            <a:spLocks noGrp="1" noChangeArrowheads="1"/>
          </p:cNvSpPr>
          <p:nvPr>
            <p:ph type="title"/>
          </p:nvPr>
        </p:nvSpPr>
        <p:spPr/>
        <p:txBody>
          <a:bodyPr>
            <a:normAutofit fontScale="90000"/>
          </a:bodyPr>
          <a:lstStyle/>
          <a:p>
            <a:r>
              <a:rPr lang="en-US" dirty="0"/>
              <a:t>Situational Awareness</a:t>
            </a:r>
            <a:r>
              <a:rPr lang="en-US" baseline="30000" dirty="0"/>
              <a:t>1</a:t>
            </a:r>
          </a:p>
        </p:txBody>
      </p:sp>
      <p:sp>
        <p:nvSpPr>
          <p:cNvPr id="41986" name="Content Placeholder 2"/>
          <p:cNvSpPr>
            <a:spLocks noGrp="1"/>
          </p:cNvSpPr>
          <p:nvPr>
            <p:ph idx="4294967295"/>
          </p:nvPr>
        </p:nvSpPr>
        <p:spPr>
          <a:xfrm>
            <a:off x="914400" y="990600"/>
            <a:ext cx="8229600" cy="4724400"/>
          </a:xfrm>
        </p:spPr>
        <p:txBody>
          <a:bodyPr>
            <a:normAutofit fontScale="85000" lnSpcReduction="20000"/>
          </a:bodyPr>
          <a:lstStyle/>
          <a:p>
            <a:pPr marL="0" indent="0">
              <a:spcAft>
                <a:spcPts val="600"/>
              </a:spcAft>
              <a:buNone/>
            </a:pPr>
            <a:r>
              <a:rPr lang="en-US" dirty="0"/>
              <a:t>When team members have situational awareness, </a:t>
            </a:r>
            <a:br>
              <a:rPr lang="en-US" dirty="0"/>
            </a:br>
            <a:r>
              <a:rPr lang="en-US" dirty="0"/>
              <a:t>they—</a:t>
            </a:r>
          </a:p>
          <a:p>
            <a:pPr lvl="0"/>
            <a:r>
              <a:rPr lang="en-US" dirty="0"/>
              <a:t>Know the game plan through briefings and team management (e.g., workload and workflow management, task coordination, policies, and procedures)</a:t>
            </a:r>
          </a:p>
          <a:p>
            <a:r>
              <a:rPr lang="en-US" dirty="0"/>
              <a:t>Have an understanding of what’s going on and </a:t>
            </a:r>
            <a:br>
              <a:rPr lang="en-US" dirty="0"/>
            </a:br>
            <a:r>
              <a:rPr lang="en-US" dirty="0"/>
              <a:t>what is likely to happen next</a:t>
            </a:r>
          </a:p>
          <a:p>
            <a:pPr lvl="0"/>
            <a:r>
              <a:rPr lang="en-US" dirty="0"/>
              <a:t>Check back and verify information</a:t>
            </a:r>
          </a:p>
          <a:p>
            <a:pPr lvl="0"/>
            <a:r>
              <a:rPr lang="en-US" dirty="0"/>
              <a:t>Provide ongoing updates—briefings, callouts, and check-backs</a:t>
            </a:r>
          </a:p>
          <a:p>
            <a:pPr lvl="0"/>
            <a:r>
              <a:rPr lang="en-US" dirty="0"/>
              <a:t>Implement team huddles</a:t>
            </a:r>
          </a:p>
        </p:txBody>
      </p:sp>
      <p:pic>
        <p:nvPicPr>
          <p:cNvPr id="10" name="Picture 9" descr="TeamSTEPPS logo and penguin"/>
          <p:cNvPicPr>
            <a:picLocks noChangeAspect="1"/>
          </p:cNvPicPr>
          <p:nvPr/>
        </p:nvPicPr>
        <p:blipFill>
          <a:blip r:embed="rId3"/>
          <a:stretch>
            <a:fillRect/>
          </a:stretch>
        </p:blipFill>
        <p:spPr>
          <a:xfrm>
            <a:off x="155019" y="5150998"/>
            <a:ext cx="4950381" cy="1402202"/>
          </a:xfrm>
          <a:prstGeom prst="rect">
            <a:avLst/>
          </a:prstGeom>
        </p:spPr>
      </p:pic>
      <p:sp>
        <p:nvSpPr>
          <p:cNvPr id="3" name="Date Placeholder 2"/>
          <p:cNvSpPr>
            <a:spLocks noGrp="1"/>
          </p:cNvSpPr>
          <p:nvPr>
            <p:ph type="dt" sz="half" idx="10"/>
          </p:nvPr>
        </p:nvSpPr>
        <p:spPr/>
        <p:txBody>
          <a:bodyPr/>
          <a:lstStyle/>
          <a:p>
            <a:r>
              <a:rPr lang="en-US"/>
              <a:t>AHRQ Safety Program for Perinatal Care</a:t>
            </a:r>
          </a:p>
        </p:txBody>
      </p:sp>
      <p:sp>
        <p:nvSpPr>
          <p:cNvPr id="9" name="Slide Number Placeholder 4"/>
          <p:cNvSpPr>
            <a:spLocks noGrp="1"/>
          </p:cNvSpPr>
          <p:nvPr>
            <p:ph type="sldNum" sz="quarter" idx="12"/>
          </p:nvPr>
        </p:nvSpPr>
        <p:spPr>
          <a:xfrm>
            <a:off x="6734176" y="6521451"/>
            <a:ext cx="2133600" cy="365125"/>
          </a:xfrm>
        </p:spPr>
        <p:txBody>
          <a:bodyPr/>
          <a:lstStyle/>
          <a:p>
            <a:fld id="{6176A158-48B8-4A8B-BAA0-8528EB6C1A99}" type="slidenum">
              <a:rPr lang="en-US" smtClean="0"/>
              <a:t>27</a:t>
            </a:fld>
            <a:endParaRPr lang="en-US" dirty="0"/>
          </a:p>
        </p:txBody>
      </p:sp>
    </p:spTree>
    <p:extLst>
      <p:ext uri="{BB962C8B-B14F-4D97-AF65-F5344CB8AC3E}">
        <p14:creationId xmlns:p14="http://schemas.microsoft.com/office/powerpoint/2010/main" val="1550517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Autofit/>
          </a:bodyPr>
          <a:lstStyle/>
          <a:p>
            <a:pPr>
              <a:lnSpc>
                <a:spcPts val="2800"/>
              </a:lnSpc>
            </a:pPr>
            <a:r>
              <a:rPr lang="en-US" sz="3200" dirty="0"/>
              <a:t>Implement Teamwork and Communication: What the Team Needs To Do</a:t>
            </a:r>
          </a:p>
        </p:txBody>
      </p:sp>
      <p:sp>
        <p:nvSpPr>
          <p:cNvPr id="3" name="Content Placeholder 2"/>
          <p:cNvSpPr>
            <a:spLocks noGrp="1"/>
          </p:cNvSpPr>
          <p:nvPr>
            <p:ph idx="1"/>
          </p:nvPr>
        </p:nvSpPr>
        <p:spPr>
          <a:xfrm>
            <a:off x="457200" y="990600"/>
            <a:ext cx="8229600" cy="5365750"/>
          </a:xfrm>
        </p:spPr>
        <p:txBody>
          <a:bodyPr>
            <a:normAutofit lnSpcReduction="10000"/>
          </a:bodyPr>
          <a:lstStyle/>
          <a:p>
            <a:r>
              <a:rPr lang="en-US" dirty="0"/>
              <a:t>Identify opportunities to improve teamwork and communication by reviewing barriers the team identified while learning from a safety defect</a:t>
            </a:r>
          </a:p>
          <a:p>
            <a:r>
              <a:rPr lang="en-US" dirty="0"/>
              <a:t>Discuss with frontline providers how and where they want to improve communication </a:t>
            </a:r>
          </a:p>
          <a:p>
            <a:r>
              <a:rPr lang="en-US" dirty="0"/>
              <a:t>Select a tool that best addresses providers’ concerns</a:t>
            </a:r>
          </a:p>
          <a:p>
            <a:r>
              <a:rPr lang="en-US" dirty="0"/>
              <a:t>Use teamwork and communication tools and incorporate them into team meetings and other relevant project processes</a:t>
            </a:r>
          </a:p>
        </p:txBody>
      </p:sp>
      <p:sp>
        <p:nvSpPr>
          <p:cNvPr id="4" name="Date Placeholder 3"/>
          <p:cNvSpPr>
            <a:spLocks noGrp="1"/>
          </p:cNvSpPr>
          <p:nvPr>
            <p:ph type="dt" sz="half" idx="10"/>
          </p:nvPr>
        </p:nvSpPr>
        <p:spPr/>
        <p:txBody>
          <a:bodyPr/>
          <a:lstStyle/>
          <a:p>
            <a:r>
              <a:rPr lang="en-US"/>
              <a:t>AHRQ Safety Program for Perinatal Care</a:t>
            </a:r>
          </a:p>
        </p:txBody>
      </p:sp>
      <p:sp>
        <p:nvSpPr>
          <p:cNvPr id="6" name="Slide Number Placeholder 4"/>
          <p:cNvSpPr>
            <a:spLocks noGrp="1"/>
          </p:cNvSpPr>
          <p:nvPr>
            <p:ph type="sldNum" sz="quarter" idx="12"/>
          </p:nvPr>
        </p:nvSpPr>
        <p:spPr>
          <a:xfrm>
            <a:off x="6734176" y="6521451"/>
            <a:ext cx="2133600" cy="365125"/>
          </a:xfrm>
        </p:spPr>
        <p:txBody>
          <a:bodyPr/>
          <a:lstStyle/>
          <a:p>
            <a:fld id="{6176A158-48B8-4A8B-BAA0-8528EB6C1A99}" type="slidenum">
              <a:rPr lang="en-US" smtClean="0"/>
              <a:t>28</a:t>
            </a:fld>
            <a:endParaRPr lang="en-US" dirty="0"/>
          </a:p>
        </p:txBody>
      </p:sp>
    </p:spTree>
    <p:extLst>
      <p:ext uri="{BB962C8B-B14F-4D97-AF65-F5344CB8AC3E}">
        <p14:creationId xmlns:p14="http://schemas.microsoft.com/office/powerpoint/2010/main" val="1624000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Additional CUSP Tools </a:t>
            </a:r>
          </a:p>
        </p:txBody>
      </p:sp>
      <p:sp>
        <p:nvSpPr>
          <p:cNvPr id="3" name="Content Placeholder 2"/>
          <p:cNvSpPr>
            <a:spLocks noGrp="1"/>
          </p:cNvSpPr>
          <p:nvPr>
            <p:ph idx="1"/>
          </p:nvPr>
        </p:nvSpPr>
        <p:spPr>
          <a:xfrm>
            <a:off x="457200" y="1066801"/>
            <a:ext cx="8229600" cy="4495800"/>
          </a:xfrm>
        </p:spPr>
        <p:txBody>
          <a:bodyPr/>
          <a:lstStyle/>
          <a:p>
            <a:r>
              <a:rPr lang="en-US" dirty="0"/>
              <a:t>Team </a:t>
            </a:r>
            <a:r>
              <a:rPr lang="en-US" dirty="0" smtClean="0"/>
              <a:t>Checkup </a:t>
            </a:r>
            <a:r>
              <a:rPr lang="en-US" dirty="0"/>
              <a:t>Tool</a:t>
            </a:r>
          </a:p>
          <a:p>
            <a:r>
              <a:rPr lang="en-US" dirty="0"/>
              <a:t>Culture </a:t>
            </a:r>
            <a:r>
              <a:rPr lang="en-US" dirty="0" smtClean="0"/>
              <a:t>Checkup </a:t>
            </a:r>
            <a:r>
              <a:rPr lang="en-US" dirty="0"/>
              <a:t>Tool</a:t>
            </a:r>
          </a:p>
        </p:txBody>
      </p:sp>
      <p:pic>
        <p:nvPicPr>
          <p:cNvPr id="1026" name="Picture 2" descr="Tools icon"/>
          <p:cNvPicPr>
            <a:picLocks noChangeAspect="1" noChangeArrowheads="1"/>
          </p:cNvPicPr>
          <p:nvPr/>
        </p:nvPicPr>
        <p:blipFill>
          <a:blip r:embed="rId3" cstate="print"/>
          <a:srcRect/>
          <a:stretch>
            <a:fillRect/>
          </a:stretch>
        </p:blipFill>
        <p:spPr bwMode="auto">
          <a:xfrm>
            <a:off x="7022024" y="1143000"/>
            <a:ext cx="1905000" cy="19050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r>
              <a:rPr lang="en-US"/>
              <a:t>AHRQ Safety Program for Perinatal Care</a:t>
            </a:r>
          </a:p>
        </p:txBody>
      </p:sp>
      <p:sp>
        <p:nvSpPr>
          <p:cNvPr id="7" name="Slide Number Placeholder 4"/>
          <p:cNvSpPr>
            <a:spLocks noGrp="1"/>
          </p:cNvSpPr>
          <p:nvPr>
            <p:ph type="sldNum" sz="quarter" idx="12"/>
          </p:nvPr>
        </p:nvSpPr>
        <p:spPr>
          <a:xfrm>
            <a:off x="6734176" y="6521451"/>
            <a:ext cx="2133600" cy="365125"/>
          </a:xfrm>
        </p:spPr>
        <p:txBody>
          <a:bodyPr/>
          <a:lstStyle/>
          <a:p>
            <a:fld id="{6176A158-48B8-4A8B-BAA0-8528EB6C1A99}" type="slidenum">
              <a:rPr lang="en-US" smtClean="0"/>
              <a:t>29</a:t>
            </a:fld>
            <a:endParaRPr lang="en-US" dirty="0"/>
          </a:p>
        </p:txBody>
      </p:sp>
    </p:spTree>
    <p:extLst>
      <p:ext uri="{BB962C8B-B14F-4D97-AF65-F5344CB8AC3E}">
        <p14:creationId xmlns:p14="http://schemas.microsoft.com/office/powerpoint/2010/main" val="916447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0" y="0"/>
            <a:ext cx="9144000" cy="685800"/>
          </a:xfrm>
        </p:spPr>
        <p:txBody>
          <a:bodyPr>
            <a:noAutofit/>
          </a:bodyPr>
          <a:lstStyle/>
          <a:p>
            <a:r>
              <a:rPr lang="en-US" sz="3200" dirty="0"/>
              <a:t>Basic Components and Process of Communication</a:t>
            </a:r>
            <a:r>
              <a:rPr lang="en-US" sz="3200" baseline="30000" dirty="0"/>
              <a:t>1</a:t>
            </a:r>
          </a:p>
        </p:txBody>
      </p:sp>
      <p:pic>
        <p:nvPicPr>
          <p:cNvPr id="6" name="Picture 5" descr="This slide shows a blue silhouette illustration of two health care professionals, a man on the left in his circle (Provider A and A’s context) and a woman on the right in her circle (Provider B and B’s context). Messages flow back and forth between them (the “Channel”) and each person (“Sender/Receiver”) is engaged in encoding and decoding these messages. There is outside “noise” pictured entering each Provider’s field of communication, which can interfere with the context and clarity of the message. &#10;&#10;Graphic description of the basic components and process of communication. The communication that takes place between two people is exposed to many roadblocks in between its transmission from one individual to another.   First, the message is encoded, or created, by the sender who then transmits the message to the receiver, who then must decode, or process, the message.  While the message is being transmitted, it is exposed to noise interference that impacts the context and clarity of the message that is sent and received.  " title="Basic Components and Process of Communication"/>
          <p:cNvPicPr>
            <a:picLocks noChangeAspect="1"/>
          </p:cNvPicPr>
          <p:nvPr/>
        </p:nvPicPr>
        <p:blipFill rotWithShape="1">
          <a:blip r:embed="rId3" cstate="print"/>
          <a:srcRect l="5147" t="12745" r="8088" b="19609"/>
          <a:stretch/>
        </p:blipFill>
        <p:spPr>
          <a:xfrm>
            <a:off x="76200" y="990600"/>
            <a:ext cx="8991600" cy="5257800"/>
          </a:xfrm>
          <a:prstGeom prst="rect">
            <a:avLst/>
          </a:prstGeom>
        </p:spPr>
      </p:pic>
      <p:sp>
        <p:nvSpPr>
          <p:cNvPr id="2" name="Date Placeholder 1"/>
          <p:cNvSpPr>
            <a:spLocks noGrp="1"/>
          </p:cNvSpPr>
          <p:nvPr>
            <p:ph type="dt" sz="half" idx="10"/>
          </p:nvPr>
        </p:nvSpPr>
        <p:spPr/>
        <p:txBody>
          <a:bodyPr/>
          <a:lstStyle/>
          <a:p>
            <a:r>
              <a:rPr lang="en-US"/>
              <a:t>AHRQ Safety Program for Perinatal Care</a:t>
            </a:r>
          </a:p>
        </p:txBody>
      </p:sp>
      <p:sp>
        <p:nvSpPr>
          <p:cNvPr id="8" name="Slide Number Placeholder 4"/>
          <p:cNvSpPr>
            <a:spLocks noGrp="1"/>
          </p:cNvSpPr>
          <p:nvPr>
            <p:ph type="sldNum" sz="quarter" idx="12"/>
          </p:nvPr>
        </p:nvSpPr>
        <p:spPr>
          <a:xfrm>
            <a:off x="6734176" y="6521451"/>
            <a:ext cx="2133600" cy="365125"/>
          </a:xfrm>
        </p:spPr>
        <p:txBody>
          <a:bodyPr/>
          <a:lstStyle/>
          <a:p>
            <a:fld id="{6176A158-48B8-4A8B-BAA0-8528EB6C1A99}" type="slidenum">
              <a:rPr lang="en-US" smtClean="0"/>
              <a:t>3</a:t>
            </a:fld>
            <a:endParaRPr lang="en-US" dirty="0"/>
          </a:p>
        </p:txBody>
      </p:sp>
    </p:spTree>
    <p:extLst>
      <p:ext uri="{BB962C8B-B14F-4D97-AF65-F5344CB8AC3E}">
        <p14:creationId xmlns:p14="http://schemas.microsoft.com/office/powerpoint/2010/main" val="3110001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r>
              <a:rPr lang="en-US" dirty="0"/>
              <a:t>Summary</a:t>
            </a:r>
          </a:p>
        </p:txBody>
      </p:sp>
      <p:sp>
        <p:nvSpPr>
          <p:cNvPr id="15" name="Content Placeholder 2"/>
          <p:cNvSpPr>
            <a:spLocks noGrp="1"/>
          </p:cNvSpPr>
          <p:nvPr>
            <p:ph idx="1"/>
          </p:nvPr>
        </p:nvSpPr>
        <p:spPr>
          <a:xfrm>
            <a:off x="457200" y="884237"/>
            <a:ext cx="8229600" cy="5364163"/>
          </a:xfrm>
        </p:spPr>
        <p:txBody>
          <a:bodyPr>
            <a:normAutofit fontScale="92500" lnSpcReduction="10000"/>
          </a:bodyPr>
          <a:lstStyle/>
          <a:p>
            <a:pPr>
              <a:spcAft>
                <a:spcPts val="600"/>
              </a:spcAft>
            </a:pPr>
            <a:r>
              <a:rPr lang="en-US" dirty="0"/>
              <a:t>Effective communication plays an integral role in the delivery of high-quality, patient-centered care  </a:t>
            </a:r>
          </a:p>
          <a:p>
            <a:pPr>
              <a:spcAft>
                <a:spcPts val="600"/>
              </a:spcAft>
            </a:pPr>
            <a:r>
              <a:rPr lang="en-US" dirty="0"/>
              <a:t>Barriers to efficient teamwork and communication influence the outcomes of the unit team  </a:t>
            </a:r>
          </a:p>
          <a:p>
            <a:pPr>
              <a:spcAft>
                <a:spcPts val="600"/>
              </a:spcAft>
            </a:pPr>
            <a:r>
              <a:rPr lang="en-US" dirty="0"/>
              <a:t>Research supports the connection between communication errors and patient care delivery </a:t>
            </a:r>
          </a:p>
          <a:p>
            <a:r>
              <a:rPr lang="en-US" dirty="0"/>
              <a:t>CUSP and </a:t>
            </a:r>
            <a:r>
              <a:rPr lang="en-US" dirty="0" err="1"/>
              <a:t>TeamSTEPPS</a:t>
            </a:r>
            <a:r>
              <a:rPr lang="en-US" dirty="0"/>
              <a:t> employ successful tools and strategies that unit teams can implement to improve the effectiveness of teamwork and communication on their units   </a:t>
            </a:r>
          </a:p>
        </p:txBody>
      </p:sp>
      <p:sp>
        <p:nvSpPr>
          <p:cNvPr id="2" name="Date Placeholder 1"/>
          <p:cNvSpPr>
            <a:spLocks noGrp="1"/>
          </p:cNvSpPr>
          <p:nvPr>
            <p:ph type="dt" sz="half" idx="10"/>
          </p:nvPr>
        </p:nvSpPr>
        <p:spPr/>
        <p:txBody>
          <a:bodyPr/>
          <a:lstStyle/>
          <a:p>
            <a:r>
              <a:rPr lang="en-US"/>
              <a:t>AHRQ Safety Program for Perinatal Care</a:t>
            </a:r>
          </a:p>
        </p:txBody>
      </p:sp>
      <p:sp>
        <p:nvSpPr>
          <p:cNvPr id="6" name="Slide Number Placeholder 4"/>
          <p:cNvSpPr>
            <a:spLocks noGrp="1"/>
          </p:cNvSpPr>
          <p:nvPr>
            <p:ph type="sldNum" sz="quarter" idx="12"/>
          </p:nvPr>
        </p:nvSpPr>
        <p:spPr>
          <a:xfrm>
            <a:off x="6734176" y="6521451"/>
            <a:ext cx="2133600" cy="365125"/>
          </a:xfrm>
        </p:spPr>
        <p:txBody>
          <a:bodyPr/>
          <a:lstStyle/>
          <a:p>
            <a:fld id="{6176A158-48B8-4A8B-BAA0-8528EB6C1A99}" type="slidenum">
              <a:rPr lang="en-US" smtClean="0"/>
              <a:t>30</a:t>
            </a:fld>
            <a:endParaRPr lang="en-US" dirty="0"/>
          </a:p>
        </p:txBody>
      </p:sp>
    </p:spTree>
    <p:extLst>
      <p:ext uri="{BB962C8B-B14F-4D97-AF65-F5344CB8AC3E}">
        <p14:creationId xmlns:p14="http://schemas.microsoft.com/office/powerpoint/2010/main" val="2812667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p>
        </p:txBody>
      </p:sp>
      <p:sp>
        <p:nvSpPr>
          <p:cNvPr id="3" name="Content Placeholder 2"/>
          <p:cNvSpPr>
            <a:spLocks noGrp="1"/>
          </p:cNvSpPr>
          <p:nvPr>
            <p:ph idx="4294967295"/>
          </p:nvPr>
        </p:nvSpPr>
        <p:spPr>
          <a:xfrm>
            <a:off x="457200" y="1143000"/>
            <a:ext cx="8305800" cy="4724400"/>
          </a:xfrm>
        </p:spPr>
        <p:txBody>
          <a:bodyPr>
            <a:noAutofit/>
          </a:bodyPr>
          <a:lstStyle/>
          <a:p>
            <a:pPr marL="457200" indent="-457200">
              <a:buFont typeface="+mj-lt"/>
              <a:buAutoNum type="arabicPeriod"/>
            </a:pPr>
            <a:r>
              <a:rPr lang="en-US" sz="2200" dirty="0"/>
              <a:t>(Adapted from) </a:t>
            </a:r>
            <a:r>
              <a:rPr lang="en-US" sz="2200" dirty="0" smtClean="0"/>
              <a:t>Dayton </a:t>
            </a:r>
            <a:r>
              <a:rPr lang="en-US" sz="2200" dirty="0"/>
              <a:t>E, </a:t>
            </a:r>
            <a:r>
              <a:rPr lang="en-US" sz="2200" dirty="0" err="1" smtClean="0"/>
              <a:t>Henriksen</a:t>
            </a:r>
            <a:r>
              <a:rPr lang="en-US" sz="2200" dirty="0" smtClean="0"/>
              <a:t> </a:t>
            </a:r>
            <a:r>
              <a:rPr lang="en-US" sz="2200" dirty="0"/>
              <a:t>K. Communication failure: basic components, contributing factors, and the call for structure. Joint Commission Journal of Quality and Patient Safety. 2007 Jan;33(1):34-47. PMID: 17283940.</a:t>
            </a:r>
          </a:p>
          <a:p>
            <a:pPr marL="457200" lvl="0" indent="-457200">
              <a:buFont typeface="+mj-lt"/>
              <a:buAutoNum type="arabicPeriod"/>
            </a:pPr>
            <a:r>
              <a:rPr lang="en-US" sz="2200" dirty="0"/>
              <a:t>Agency for Healthcare Research and Quality, Department of Defense. </a:t>
            </a:r>
            <a:r>
              <a:rPr lang="en-US" sz="2200" dirty="0" err="1"/>
              <a:t>TeamSTEPPS</a:t>
            </a:r>
            <a:r>
              <a:rPr lang="en-US" sz="2200" dirty="0"/>
              <a:t>. </a:t>
            </a:r>
            <a:r>
              <a:rPr lang="en-US" sz="2200" dirty="0" smtClean="0">
                <a:hlinkClick r:id="rId3"/>
              </a:rPr>
              <a:t>http</a:t>
            </a:r>
            <a:r>
              <a:rPr lang="en-US" sz="2200" dirty="0">
                <a:hlinkClick r:id="rId3"/>
              </a:rPr>
              <a:t>://www.ahrq.gov/professionals/education/curriculum-tools/teamstepps/index.html</a:t>
            </a:r>
            <a:r>
              <a:rPr lang="en-US" sz="2200" dirty="0"/>
              <a:t>. </a:t>
            </a:r>
          </a:p>
          <a:p>
            <a:pPr marL="457200" indent="-457200">
              <a:buFont typeface="+mj-lt"/>
              <a:buAutoNum type="arabicPeriod"/>
            </a:pPr>
            <a:r>
              <a:rPr lang="en-US" sz="2200" dirty="0"/>
              <a:t>Joint Commission on Accreditation of Healthcare Organizations. Sentinel Events Statistics.  Root Causes of Sentinel Events, 2005. </a:t>
            </a:r>
            <a:r>
              <a:rPr lang="en-US" sz="2200" u="sng" dirty="0">
                <a:hlinkClick r:id="rId4"/>
              </a:rPr>
              <a:t>http://www.jointcommission.org/sentinel_event.aspx</a:t>
            </a:r>
            <a:r>
              <a:rPr lang="en-US" sz="2200" dirty="0"/>
              <a:t>. </a:t>
            </a:r>
          </a:p>
          <a:p>
            <a:pPr marL="457200" indent="-457200">
              <a:buFont typeface="+mj-lt"/>
              <a:buAutoNum type="arabicPeriod"/>
            </a:pPr>
            <a:r>
              <a:rPr lang="en-US" sz="2200" dirty="0" err="1"/>
              <a:t>Shortell</a:t>
            </a:r>
            <a:r>
              <a:rPr lang="en-US" sz="2200" dirty="0"/>
              <a:t> SM, </a:t>
            </a:r>
            <a:r>
              <a:rPr lang="en-US" sz="2200" dirty="0" err="1"/>
              <a:t>Marstellar</a:t>
            </a:r>
            <a:r>
              <a:rPr lang="en-US" sz="2200" dirty="0"/>
              <a:t> JA, Lin M et al. The role of perceived team effectiveness in improving chronic illness care. Med Care. 2004 Nov; 42:1040-1048. PMID: 15586830.</a:t>
            </a:r>
          </a:p>
        </p:txBody>
      </p:sp>
      <p:sp>
        <p:nvSpPr>
          <p:cNvPr id="4" name="Date Placeholder 3"/>
          <p:cNvSpPr>
            <a:spLocks noGrp="1"/>
          </p:cNvSpPr>
          <p:nvPr>
            <p:ph type="dt" sz="half" idx="10"/>
          </p:nvPr>
        </p:nvSpPr>
        <p:spPr/>
        <p:txBody>
          <a:bodyPr/>
          <a:lstStyle/>
          <a:p>
            <a:r>
              <a:rPr lang="en-US"/>
              <a:t>AHRQ Safety Program for Perinatal Care</a:t>
            </a:r>
          </a:p>
        </p:txBody>
      </p:sp>
      <p:sp>
        <p:nvSpPr>
          <p:cNvPr id="6" name="Slide Number Placeholder 4"/>
          <p:cNvSpPr>
            <a:spLocks noGrp="1"/>
          </p:cNvSpPr>
          <p:nvPr>
            <p:ph type="sldNum" sz="quarter" idx="12"/>
          </p:nvPr>
        </p:nvSpPr>
        <p:spPr>
          <a:xfrm>
            <a:off x="6734176" y="6521451"/>
            <a:ext cx="2133600" cy="365125"/>
          </a:xfrm>
        </p:spPr>
        <p:txBody>
          <a:bodyPr/>
          <a:lstStyle/>
          <a:p>
            <a:fld id="{6176A158-48B8-4A8B-BAA0-8528EB6C1A99}" type="slidenum">
              <a:rPr lang="en-US" smtClean="0"/>
              <a:t>31</a:t>
            </a:fld>
            <a:endParaRPr lang="en-US" dirty="0"/>
          </a:p>
        </p:txBody>
      </p:sp>
    </p:spTree>
    <p:extLst>
      <p:ext uri="{BB962C8B-B14F-4D97-AF65-F5344CB8AC3E}">
        <p14:creationId xmlns:p14="http://schemas.microsoft.com/office/powerpoint/2010/main" val="340341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Disclaimers</a:t>
            </a:r>
          </a:p>
        </p:txBody>
      </p:sp>
      <p:sp>
        <p:nvSpPr>
          <p:cNvPr id="4" name="Content Placeholder 4"/>
          <p:cNvSpPr>
            <a:spLocks noGrp="1"/>
          </p:cNvSpPr>
          <p:nvPr>
            <p:ph idx="4294967295"/>
          </p:nvPr>
        </p:nvSpPr>
        <p:spPr>
          <a:xfrm>
            <a:off x="457200" y="1143000"/>
            <a:ext cx="8229600" cy="3785652"/>
          </a:xfrm>
          <a:prstGeom prst="rect">
            <a:avLst/>
          </a:prstGeom>
        </p:spPr>
        <p:txBody>
          <a:bodyPr wrap="square">
            <a:spAutoFit/>
          </a:bodyPr>
          <a:lstStyle/>
          <a:p>
            <a:pPr marL="0" indent="0">
              <a:spcBef>
                <a:spcPts val="1800"/>
              </a:spcBef>
              <a:buNone/>
            </a:pPr>
            <a:r>
              <a:rPr lang="en-US" sz="1600" dirty="0"/>
              <a:t>Every effort was made to ensure the accuracy and completeness of this resource. However, the U.S. Department of Health and Human Services makes no warranties regarding errors or omissions and assumes no responsibility or liability for loss or damage resulting from the use of information contained within. </a:t>
            </a:r>
          </a:p>
          <a:p>
            <a:pPr marL="0" indent="0">
              <a:spcBef>
                <a:spcPts val="1800"/>
              </a:spcBef>
              <a:buNone/>
            </a:pPr>
            <a:r>
              <a:rPr lang="en-US" sz="1600" dirty="0"/>
              <a:t>The U.S. Department of Health and Human Services cannot endorse, or appear to endorse derivate or excerpted materials, and it cannot be held liable for the content or use of adapted resources. Any adaptations of this resource must include a disclaimer to this effect.</a:t>
            </a:r>
            <a:r>
              <a:rPr lang="en-US" sz="1600" b="1" dirty="0"/>
              <a:t> </a:t>
            </a:r>
          </a:p>
          <a:p>
            <a:pPr marL="0" indent="0">
              <a:spcBef>
                <a:spcPts val="1800"/>
              </a:spcBef>
              <a:buNone/>
            </a:pPr>
            <a:r>
              <a:rPr lang="en-US" sz="1600" dirty="0"/>
              <a:t>Reference to any specific commercial products, process, service, manufacturer, company, or trademark does not constitute endorsement or recommendation by the U.S. Government, HHS, or AHRQ of the linked Web resources or the information, products, or services contained therein. The Agency does not exercise any control over the content on these sites. </a:t>
            </a:r>
            <a:endParaRPr lang="en-US" sz="1600" b="1" dirty="0"/>
          </a:p>
        </p:txBody>
      </p:sp>
      <p:sp>
        <p:nvSpPr>
          <p:cNvPr id="3" name="Date Placeholder 2"/>
          <p:cNvSpPr>
            <a:spLocks noGrp="1"/>
          </p:cNvSpPr>
          <p:nvPr>
            <p:ph type="dt" sz="half" idx="10"/>
          </p:nvPr>
        </p:nvSpPr>
        <p:spPr/>
        <p:txBody>
          <a:bodyPr/>
          <a:lstStyle/>
          <a:p>
            <a:r>
              <a:rPr lang="en-US"/>
              <a:t>AHRQ Safety Program for Perinatal Care</a:t>
            </a:r>
          </a:p>
        </p:txBody>
      </p:sp>
      <p:sp>
        <p:nvSpPr>
          <p:cNvPr id="6" name="Slide Number Placeholder 4"/>
          <p:cNvSpPr>
            <a:spLocks noGrp="1"/>
          </p:cNvSpPr>
          <p:nvPr>
            <p:ph type="sldNum" sz="quarter" idx="12"/>
          </p:nvPr>
        </p:nvSpPr>
        <p:spPr>
          <a:xfrm>
            <a:off x="6734176" y="6521451"/>
            <a:ext cx="2133600" cy="365125"/>
          </a:xfrm>
        </p:spPr>
        <p:txBody>
          <a:bodyPr/>
          <a:lstStyle/>
          <a:p>
            <a:fld id="{6176A158-48B8-4A8B-BAA0-8528EB6C1A99}" type="slidenum">
              <a:rPr lang="en-US" smtClean="0"/>
              <a:t>32</a:t>
            </a:fld>
            <a:endParaRPr lang="en-US" dirty="0"/>
          </a:p>
        </p:txBody>
      </p:sp>
    </p:spTree>
    <p:extLst>
      <p:ext uri="{BB962C8B-B14F-4D97-AF65-F5344CB8AC3E}">
        <p14:creationId xmlns:p14="http://schemas.microsoft.com/office/powerpoint/2010/main" val="607373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685800"/>
          </a:xfrm>
        </p:spPr>
        <p:txBody>
          <a:bodyPr>
            <a:noAutofit/>
          </a:bodyPr>
          <a:lstStyle/>
          <a:p>
            <a:r>
              <a:rPr lang="en-US" sz="3200" dirty="0"/>
              <a:t>Four Key Components of Effective Communication</a:t>
            </a:r>
            <a:r>
              <a:rPr lang="en-US" sz="3200" baseline="30000" dirty="0"/>
              <a:t>2</a:t>
            </a:r>
          </a:p>
        </p:txBody>
      </p:sp>
      <p:pic>
        <p:nvPicPr>
          <p:cNvPr id="5" name="Picture 4" descr="Effective communication is complete, clear, brief, and timely."/>
          <p:cNvPicPr>
            <a:picLocks noChangeAspect="1"/>
          </p:cNvPicPr>
          <p:nvPr/>
        </p:nvPicPr>
        <p:blipFill>
          <a:blip r:embed="rId3"/>
          <a:stretch>
            <a:fillRect/>
          </a:stretch>
        </p:blipFill>
        <p:spPr>
          <a:xfrm>
            <a:off x="520857" y="2432217"/>
            <a:ext cx="8102286" cy="1993565"/>
          </a:xfrm>
          <a:prstGeom prst="rect">
            <a:avLst/>
          </a:prstGeom>
        </p:spPr>
      </p:pic>
      <p:pic>
        <p:nvPicPr>
          <p:cNvPr id="4" name="Picture 3" descr="TeamSTEPPS logo and penguin"/>
          <p:cNvPicPr>
            <a:picLocks noChangeAspect="1"/>
          </p:cNvPicPr>
          <p:nvPr/>
        </p:nvPicPr>
        <p:blipFill>
          <a:blip r:embed="rId4"/>
          <a:stretch>
            <a:fillRect/>
          </a:stretch>
        </p:blipFill>
        <p:spPr>
          <a:xfrm>
            <a:off x="152400" y="4992502"/>
            <a:ext cx="4956478" cy="1408298"/>
          </a:xfrm>
          <a:prstGeom prst="rect">
            <a:avLst/>
          </a:prstGeom>
        </p:spPr>
      </p:pic>
      <p:sp>
        <p:nvSpPr>
          <p:cNvPr id="2" name="Date Placeholder 1"/>
          <p:cNvSpPr>
            <a:spLocks noGrp="1"/>
          </p:cNvSpPr>
          <p:nvPr>
            <p:ph type="dt" sz="half" idx="10"/>
          </p:nvPr>
        </p:nvSpPr>
        <p:spPr/>
        <p:txBody>
          <a:bodyPr/>
          <a:lstStyle/>
          <a:p>
            <a:r>
              <a:rPr lang="en-US"/>
              <a:t>AHRQ Safety Program for Perinatal Care</a:t>
            </a:r>
          </a:p>
        </p:txBody>
      </p:sp>
      <p:sp>
        <p:nvSpPr>
          <p:cNvPr id="13" name="Slide Number Placeholder 4"/>
          <p:cNvSpPr>
            <a:spLocks noGrp="1"/>
          </p:cNvSpPr>
          <p:nvPr>
            <p:ph type="sldNum" sz="quarter" idx="12"/>
          </p:nvPr>
        </p:nvSpPr>
        <p:spPr>
          <a:xfrm>
            <a:off x="6734176" y="6521451"/>
            <a:ext cx="2133600" cy="365125"/>
          </a:xfrm>
        </p:spPr>
        <p:txBody>
          <a:bodyPr/>
          <a:lstStyle/>
          <a:p>
            <a:fld id="{6176A158-48B8-4A8B-BAA0-8528EB6C1A99}" type="slidenum">
              <a:rPr lang="en-US" smtClean="0"/>
              <a:t>4</a:t>
            </a:fld>
            <a:endParaRPr lang="en-US" dirty="0"/>
          </a:p>
        </p:txBody>
      </p:sp>
    </p:spTree>
    <p:extLst>
      <p:ext uri="{BB962C8B-B14F-4D97-AF65-F5344CB8AC3E}">
        <p14:creationId xmlns:p14="http://schemas.microsoft.com/office/powerpoint/2010/main" val="3780612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457200" y="38100"/>
            <a:ext cx="8229600" cy="685800"/>
          </a:xfrm>
        </p:spPr>
        <p:txBody>
          <a:bodyPr>
            <a:noAutofit/>
          </a:bodyPr>
          <a:lstStyle/>
          <a:p>
            <a:pPr>
              <a:lnSpc>
                <a:spcPts val="2600"/>
              </a:lnSpc>
            </a:pPr>
            <a:r>
              <a:rPr lang="en-US" sz="3200" dirty="0"/>
              <a:t>Elements That Affect Communication </a:t>
            </a:r>
            <a:br>
              <a:rPr lang="en-US" sz="3200" dirty="0"/>
            </a:br>
            <a:r>
              <a:rPr lang="en-US" sz="3200" dirty="0"/>
              <a:t>and Information Exchange</a:t>
            </a:r>
          </a:p>
        </p:txBody>
      </p:sp>
      <p:sp>
        <p:nvSpPr>
          <p:cNvPr id="12291" name="Rectangle 6"/>
          <p:cNvSpPr>
            <a:spLocks noGrp="1" noChangeArrowheads="1"/>
          </p:cNvSpPr>
          <p:nvPr>
            <p:ph idx="1"/>
          </p:nvPr>
        </p:nvSpPr>
        <p:spPr/>
        <p:txBody>
          <a:bodyPr>
            <a:normAutofit lnSpcReduction="10000"/>
          </a:bodyPr>
          <a:lstStyle/>
          <a:p>
            <a:r>
              <a:rPr lang="en-US" dirty="0"/>
              <a:t>Interruptions</a:t>
            </a:r>
          </a:p>
          <a:p>
            <a:r>
              <a:rPr lang="en-US" dirty="0"/>
              <a:t>Task absorption</a:t>
            </a:r>
          </a:p>
          <a:p>
            <a:r>
              <a:rPr lang="en-US" dirty="0"/>
              <a:t>Verbal abuse</a:t>
            </a:r>
          </a:p>
          <a:p>
            <a:r>
              <a:rPr lang="en-US" dirty="0"/>
              <a:t>Fatigue</a:t>
            </a:r>
          </a:p>
          <a:p>
            <a:r>
              <a:rPr lang="en-US" dirty="0"/>
              <a:t>Not following plan of care</a:t>
            </a:r>
          </a:p>
          <a:p>
            <a:r>
              <a:rPr lang="en-US" dirty="0"/>
              <a:t>Ambiguous orders or </a:t>
            </a:r>
            <a:br>
              <a:rPr lang="en-US" dirty="0"/>
            </a:br>
            <a:r>
              <a:rPr lang="en-US" dirty="0"/>
              <a:t>directions</a:t>
            </a:r>
          </a:p>
          <a:p>
            <a:r>
              <a:rPr lang="en-US" dirty="0"/>
              <a:t>Change in team members</a:t>
            </a:r>
          </a:p>
          <a:p>
            <a:r>
              <a:rPr lang="en-US" dirty="0"/>
              <a:t>Work load</a:t>
            </a:r>
          </a:p>
          <a:p>
            <a:r>
              <a:rPr lang="en-US" dirty="0"/>
              <a:t>Language barriers</a:t>
            </a:r>
          </a:p>
        </p:txBody>
      </p:sp>
      <p:pic>
        <p:nvPicPr>
          <p:cNvPr id="7" name="Picture 6" descr="Team members separated by barrier representing possible challenges to disrupting effective communication."/>
          <p:cNvPicPr>
            <a:picLocks noChangeAspect="1"/>
          </p:cNvPicPr>
          <p:nvPr/>
        </p:nvPicPr>
        <p:blipFill>
          <a:blip r:embed="rId3" cstate="print"/>
          <a:stretch>
            <a:fillRect/>
          </a:stretch>
        </p:blipFill>
        <p:spPr>
          <a:xfrm>
            <a:off x="4953000" y="2324099"/>
            <a:ext cx="3810000" cy="2857501"/>
          </a:xfrm>
          <a:prstGeom prst="rect">
            <a:avLst/>
          </a:prstGeom>
        </p:spPr>
      </p:pic>
      <p:sp>
        <p:nvSpPr>
          <p:cNvPr id="2" name="Date Placeholder 1"/>
          <p:cNvSpPr>
            <a:spLocks noGrp="1"/>
          </p:cNvSpPr>
          <p:nvPr>
            <p:ph type="dt" sz="half" idx="10"/>
          </p:nvPr>
        </p:nvSpPr>
        <p:spPr/>
        <p:txBody>
          <a:bodyPr/>
          <a:lstStyle/>
          <a:p>
            <a:r>
              <a:rPr lang="en-US"/>
              <a:t>AHRQ Safety Program for Perinatal Care</a:t>
            </a:r>
          </a:p>
        </p:txBody>
      </p:sp>
      <p:sp>
        <p:nvSpPr>
          <p:cNvPr id="8" name="Slide Number Placeholder 4"/>
          <p:cNvSpPr txBox="1">
            <a:spLocks/>
          </p:cNvSpPr>
          <p:nvPr/>
        </p:nvSpPr>
        <p:spPr>
          <a:xfrm>
            <a:off x="6734176" y="65214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76A158-48B8-4A8B-BAA0-8528EB6C1A99}" type="slidenum">
              <a:rPr lang="en-US" smtClean="0"/>
              <a:pPr/>
              <a:t>5</a:t>
            </a:fld>
            <a:endParaRPr lang="en-US" dirty="0"/>
          </a:p>
        </p:txBody>
      </p:sp>
    </p:spTree>
    <p:extLst>
      <p:ext uri="{BB962C8B-B14F-4D97-AF65-F5344CB8AC3E}">
        <p14:creationId xmlns:p14="http://schemas.microsoft.com/office/powerpoint/2010/main" val="553938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nSpc>
                <a:spcPts val="2600"/>
              </a:lnSpc>
            </a:pPr>
            <a:r>
              <a:rPr lang="en-US" sz="3200" dirty="0"/>
              <a:t>Root Causes of Maternal and </a:t>
            </a:r>
            <a:br>
              <a:rPr lang="en-US" sz="3200" dirty="0"/>
            </a:br>
            <a:r>
              <a:rPr lang="en-US" sz="3200" dirty="0"/>
              <a:t>Perinatal Deaths and Injuries 2004-2012</a:t>
            </a:r>
            <a:r>
              <a:rPr lang="en-US" sz="3200" baseline="30000" dirty="0"/>
              <a:t>3</a:t>
            </a:r>
            <a:r>
              <a:rPr lang="en-US" sz="3200" dirty="0"/>
              <a:t> </a:t>
            </a:r>
          </a:p>
        </p:txBody>
      </p:sp>
      <p:graphicFrame>
        <p:nvGraphicFramePr>
          <p:cNvPr id="10" name="Content Placeholder 17" descr="Table comparing the top 5 root caues of maternal and perinatal deaths and injuries 2004-2012."/>
          <p:cNvGraphicFramePr>
            <a:graphicFrameLocks/>
          </p:cNvGraphicFramePr>
          <p:nvPr>
            <p:extLst>
              <p:ext uri="{D42A27DB-BD31-4B8C-83A1-F6EECF244321}">
                <p14:modId xmlns:p14="http://schemas.microsoft.com/office/powerpoint/2010/main" val="270983065"/>
              </p:ext>
            </p:extLst>
          </p:nvPr>
        </p:nvGraphicFramePr>
        <p:xfrm>
          <a:off x="533400" y="1676400"/>
          <a:ext cx="8153400" cy="326644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xmlns="" val="20000"/>
                    </a:ext>
                  </a:extLst>
                </a:gridCol>
                <a:gridCol w="1854200">
                  <a:extLst>
                    <a:ext uri="{9D8B030D-6E8A-4147-A177-3AD203B41FA5}">
                      <a16:colId xmlns:a16="http://schemas.microsoft.com/office/drawing/2014/main" xmlns="" val="20001"/>
                    </a:ext>
                  </a:extLst>
                </a:gridCol>
                <a:gridCol w="1854200">
                  <a:extLst>
                    <a:ext uri="{9D8B030D-6E8A-4147-A177-3AD203B41FA5}">
                      <a16:colId xmlns:a16="http://schemas.microsoft.com/office/drawing/2014/main" xmlns="" val="20002"/>
                    </a:ext>
                  </a:extLst>
                </a:gridCol>
                <a:gridCol w="1854200">
                  <a:extLst>
                    <a:ext uri="{9D8B030D-6E8A-4147-A177-3AD203B41FA5}">
                      <a16:colId xmlns:a16="http://schemas.microsoft.com/office/drawing/2014/main" xmlns="" val="20003"/>
                    </a:ext>
                  </a:extLst>
                </a:gridCol>
              </a:tblGrid>
              <a:tr h="931625">
                <a:tc>
                  <a:txBody>
                    <a:bodyPr/>
                    <a:lstStyle/>
                    <a:p>
                      <a:pPr algn="ctr"/>
                      <a:r>
                        <a:rPr lang="en-US" sz="1600" b="1" dirty="0">
                          <a:latin typeface="Arial" pitchFamily="34" charset="0"/>
                          <a:cs typeface="Arial" pitchFamily="34" charset="0"/>
                        </a:rPr>
                        <a:t>Top 5 Root Causes</a:t>
                      </a:r>
                    </a:p>
                  </a:txBody>
                  <a:tcPr anchor="ctr">
                    <a:solidFill>
                      <a:srgbClr val="0070C0"/>
                    </a:solidFill>
                  </a:tcPr>
                </a:tc>
                <a:tc>
                  <a:txBody>
                    <a:bodyPr/>
                    <a:lstStyle/>
                    <a:p>
                      <a:pPr algn="ctr"/>
                      <a:r>
                        <a:rPr lang="en-US" sz="1600" b="1" dirty="0">
                          <a:latin typeface="Arial" pitchFamily="34" charset="0"/>
                          <a:cs typeface="Arial" pitchFamily="34" charset="0"/>
                        </a:rPr>
                        <a:t>Maternal</a:t>
                      </a:r>
                      <a:r>
                        <a:rPr lang="en-US" sz="1600" b="1" baseline="0" dirty="0">
                          <a:latin typeface="Arial" pitchFamily="34" charset="0"/>
                          <a:cs typeface="Arial" pitchFamily="34" charset="0"/>
                        </a:rPr>
                        <a:t> Events (N=107)</a:t>
                      </a:r>
                      <a:endParaRPr lang="en-US" sz="1600" b="1" dirty="0">
                        <a:latin typeface="Arial" pitchFamily="34" charset="0"/>
                        <a:cs typeface="Arial" pitchFamily="34" charset="0"/>
                      </a:endParaRPr>
                    </a:p>
                  </a:txBody>
                  <a:tcPr anchor="ctr">
                    <a:solidFill>
                      <a:srgbClr val="0070C0"/>
                    </a:solidFill>
                  </a:tcPr>
                </a:tc>
                <a:tc>
                  <a:txBody>
                    <a:bodyPr/>
                    <a:lstStyle/>
                    <a:p>
                      <a:pPr algn="ctr"/>
                      <a:r>
                        <a:rPr lang="en-US" sz="1600" b="1" dirty="0">
                          <a:latin typeface="Arial" pitchFamily="34" charset="0"/>
                          <a:cs typeface="Arial" pitchFamily="34" charset="0"/>
                        </a:rPr>
                        <a:t>Perinatal Events (N=239)</a:t>
                      </a:r>
                    </a:p>
                  </a:txBody>
                  <a:tcPr anchor="ctr">
                    <a:solidFill>
                      <a:srgbClr val="0070C0"/>
                    </a:solidFill>
                  </a:tcPr>
                </a:tc>
                <a:tc>
                  <a:txBody>
                    <a:bodyPr/>
                    <a:lstStyle/>
                    <a:p>
                      <a:pPr algn="ctr"/>
                      <a:r>
                        <a:rPr lang="en-US" sz="1600" b="1" dirty="0">
                          <a:latin typeface="Arial" pitchFamily="34" charset="0"/>
                          <a:cs typeface="Arial" pitchFamily="34" charset="0"/>
                        </a:rPr>
                        <a:t>Op/Post</a:t>
                      </a:r>
                      <a:r>
                        <a:rPr lang="en-US" sz="1600" b="1" baseline="0" dirty="0">
                          <a:latin typeface="Arial" pitchFamily="34" charset="0"/>
                          <a:cs typeface="Arial" pitchFamily="34" charset="0"/>
                        </a:rPr>
                        <a:t>-op Complication Events (N=719)</a:t>
                      </a:r>
                      <a:endParaRPr lang="en-US" sz="1600" b="1" dirty="0">
                        <a:latin typeface="Arial" pitchFamily="34" charset="0"/>
                        <a:cs typeface="Arial" pitchFamily="34" charset="0"/>
                      </a:endParaRPr>
                    </a:p>
                  </a:txBody>
                  <a:tcPr anchor="ctr">
                    <a:solidFill>
                      <a:srgbClr val="0070C0"/>
                    </a:solidFill>
                  </a:tcPr>
                </a:tc>
                <a:extLst>
                  <a:ext uri="{0D108BD9-81ED-4DB2-BD59-A6C34878D82A}">
                    <a16:rowId xmlns:a16="http://schemas.microsoft.com/office/drawing/2014/main" xmlns="" val="10000"/>
                  </a:ext>
                </a:extLst>
              </a:tr>
              <a:tr h="466963">
                <a:tc>
                  <a:txBody>
                    <a:bodyPr/>
                    <a:lstStyle/>
                    <a:p>
                      <a:r>
                        <a:rPr lang="en-US" sz="1600" b="0" dirty="0">
                          <a:latin typeface="Arial" pitchFamily="34" charset="0"/>
                          <a:cs typeface="Arial" pitchFamily="34" charset="0"/>
                        </a:rPr>
                        <a:t>Human factors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Arial" pitchFamily="34" charset="0"/>
                          <a:ea typeface="+mn-ea"/>
                          <a:cs typeface="Arial" pitchFamily="34" charset="0"/>
                        </a:rPr>
                        <a:t>53%</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Arial" pitchFamily="34" charset="0"/>
                          <a:ea typeface="+mn-ea"/>
                          <a:cs typeface="Arial" pitchFamily="34" charset="0"/>
                        </a:rPr>
                        <a:t>74%</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Arial" pitchFamily="34" charset="0"/>
                          <a:ea typeface="+mn-ea"/>
                          <a:cs typeface="Arial" pitchFamily="34" charset="0"/>
                        </a:rPr>
                        <a:t>62%</a:t>
                      </a:r>
                    </a:p>
                  </a:txBody>
                  <a:tcPr marL="9525" marR="9525" marT="9525" marB="0" anchor="ctr"/>
                </a:tc>
                <a:extLst>
                  <a:ext uri="{0D108BD9-81ED-4DB2-BD59-A6C34878D82A}">
                    <a16:rowId xmlns:a16="http://schemas.microsoft.com/office/drawing/2014/main" xmlns="" val="10001"/>
                  </a:ext>
                </a:extLst>
              </a:tr>
              <a:tr h="466963">
                <a:tc>
                  <a:txBody>
                    <a:bodyPr/>
                    <a:lstStyle/>
                    <a:p>
                      <a:r>
                        <a:rPr lang="en-US" sz="1600" b="0" dirty="0">
                          <a:latin typeface="Arial" pitchFamily="34" charset="0"/>
                          <a:cs typeface="Arial" pitchFamily="34" charset="0"/>
                        </a:rPr>
                        <a:t>Communication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Arial" pitchFamily="34" charset="0"/>
                          <a:ea typeface="+mn-ea"/>
                          <a:cs typeface="Arial" pitchFamily="34" charset="0"/>
                        </a:rPr>
                        <a:t>50%</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Arial" pitchFamily="34" charset="0"/>
                          <a:ea typeface="+mn-ea"/>
                          <a:cs typeface="Arial" pitchFamily="34" charset="0"/>
                        </a:rPr>
                        <a:t>68%</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Arial" pitchFamily="34" charset="0"/>
                          <a:ea typeface="+mn-ea"/>
                          <a:cs typeface="Arial" pitchFamily="34" charset="0"/>
                        </a:rPr>
                        <a:t>54%</a:t>
                      </a:r>
                    </a:p>
                  </a:txBody>
                  <a:tcPr marL="9525" marR="9525" marT="9525" marB="0" anchor="ctr"/>
                </a:tc>
                <a:extLst>
                  <a:ext uri="{0D108BD9-81ED-4DB2-BD59-A6C34878D82A}">
                    <a16:rowId xmlns:a16="http://schemas.microsoft.com/office/drawing/2014/main" xmlns="" val="10002"/>
                  </a:ext>
                </a:extLst>
              </a:tr>
              <a:tr h="466963">
                <a:tc>
                  <a:txBody>
                    <a:bodyPr/>
                    <a:lstStyle/>
                    <a:p>
                      <a:r>
                        <a:rPr lang="en-US" sz="1600" b="0" dirty="0">
                          <a:latin typeface="Arial" pitchFamily="34" charset="0"/>
                          <a:cs typeface="Arial" pitchFamily="34" charset="0"/>
                        </a:rPr>
                        <a:t>Assessment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Arial" pitchFamily="34" charset="0"/>
                          <a:ea typeface="+mn-ea"/>
                          <a:cs typeface="Arial" pitchFamily="34" charset="0"/>
                        </a:rPr>
                        <a:t>45%</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Arial" pitchFamily="34" charset="0"/>
                          <a:ea typeface="+mn-ea"/>
                          <a:cs typeface="Arial" pitchFamily="34" charset="0"/>
                        </a:rPr>
                        <a:t>66%</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Arial" pitchFamily="34" charset="0"/>
                          <a:ea typeface="+mn-ea"/>
                          <a:cs typeface="Arial" pitchFamily="34" charset="0"/>
                        </a:rPr>
                        <a:t>50%</a:t>
                      </a:r>
                    </a:p>
                  </a:txBody>
                  <a:tcPr marL="9525" marR="9525" marT="9525" marB="0" anchor="ctr"/>
                </a:tc>
                <a:extLst>
                  <a:ext uri="{0D108BD9-81ED-4DB2-BD59-A6C34878D82A}">
                    <a16:rowId xmlns:a16="http://schemas.microsoft.com/office/drawing/2014/main" xmlns="" val="10003"/>
                  </a:ext>
                </a:extLst>
              </a:tr>
              <a:tr h="466963">
                <a:tc>
                  <a:txBody>
                    <a:bodyPr/>
                    <a:lstStyle/>
                    <a:p>
                      <a:r>
                        <a:rPr lang="en-US" sz="1600" b="0" dirty="0">
                          <a:latin typeface="Arial" pitchFamily="34" charset="0"/>
                          <a:cs typeface="Arial" pitchFamily="34" charset="0"/>
                        </a:rPr>
                        <a:t>Leadership</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Arial" pitchFamily="34" charset="0"/>
                          <a:ea typeface="+mn-ea"/>
                          <a:cs typeface="Arial" pitchFamily="34" charset="0"/>
                        </a:rPr>
                        <a:t>41%</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Arial" pitchFamily="34" charset="0"/>
                          <a:ea typeface="+mn-ea"/>
                          <a:cs typeface="Arial" pitchFamily="34" charset="0"/>
                        </a:rPr>
                        <a:t>59%</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Arial" pitchFamily="34" charset="0"/>
                          <a:ea typeface="+mn-ea"/>
                          <a:cs typeface="Arial" pitchFamily="34" charset="0"/>
                        </a:rPr>
                        <a:t>42%</a:t>
                      </a:r>
                    </a:p>
                  </a:txBody>
                  <a:tcPr marL="9525" marR="9525" marT="9525" marB="0" anchor="ctr"/>
                </a:tc>
                <a:extLst>
                  <a:ext uri="{0D108BD9-81ED-4DB2-BD59-A6C34878D82A}">
                    <a16:rowId xmlns:a16="http://schemas.microsoft.com/office/drawing/2014/main" xmlns="" val="10004"/>
                  </a:ext>
                </a:extLst>
              </a:tr>
              <a:tr h="466963">
                <a:tc>
                  <a:txBody>
                    <a:bodyPr/>
                    <a:lstStyle/>
                    <a:p>
                      <a:r>
                        <a:rPr lang="en-US" sz="1600" b="0" dirty="0">
                          <a:latin typeface="Arial" pitchFamily="34" charset="0"/>
                          <a:cs typeface="Arial" pitchFamily="34" charset="0"/>
                        </a:rPr>
                        <a:t>Information</a:t>
                      </a:r>
                      <a:r>
                        <a:rPr lang="en-US" sz="1600" b="0" baseline="0" dirty="0">
                          <a:latin typeface="Arial" pitchFamily="34" charset="0"/>
                          <a:cs typeface="Arial" pitchFamily="34" charset="0"/>
                        </a:rPr>
                        <a:t> management</a:t>
                      </a:r>
                      <a:endParaRPr lang="en-US" sz="1600" b="0" dirty="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Arial" pitchFamily="34" charset="0"/>
                          <a:ea typeface="+mn-ea"/>
                          <a:cs typeface="Arial" pitchFamily="34" charset="0"/>
                        </a:rPr>
                        <a:t>21%</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Arial" pitchFamily="34" charset="0"/>
                          <a:ea typeface="+mn-ea"/>
                          <a:cs typeface="Arial" pitchFamily="34" charset="0"/>
                        </a:rPr>
                        <a:t>21%</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Arial" pitchFamily="34" charset="0"/>
                          <a:ea typeface="+mn-ea"/>
                          <a:cs typeface="Arial" pitchFamily="34" charset="0"/>
                        </a:rPr>
                        <a:t>19%</a:t>
                      </a:r>
                    </a:p>
                  </a:txBody>
                  <a:tcPr marL="9525" marR="9525" marT="9525" marB="0" anchor="ctr"/>
                </a:tc>
                <a:extLst>
                  <a:ext uri="{0D108BD9-81ED-4DB2-BD59-A6C34878D82A}">
                    <a16:rowId xmlns:a16="http://schemas.microsoft.com/office/drawing/2014/main" xmlns="" val="10005"/>
                  </a:ext>
                </a:extLst>
              </a:tr>
            </a:tbl>
          </a:graphicData>
        </a:graphic>
      </p:graphicFrame>
      <p:sp>
        <p:nvSpPr>
          <p:cNvPr id="4" name="Content Placeholder 3"/>
          <p:cNvSpPr>
            <a:spLocks noGrp="1"/>
          </p:cNvSpPr>
          <p:nvPr>
            <p:ph idx="1"/>
          </p:nvPr>
        </p:nvSpPr>
        <p:spPr>
          <a:xfrm>
            <a:off x="1573530" y="5238433"/>
            <a:ext cx="5996940" cy="685800"/>
          </a:xfrm>
        </p:spPr>
        <p:txBody>
          <a:bodyPr>
            <a:noAutofit/>
          </a:bodyPr>
          <a:lstStyle/>
          <a:p>
            <a:pPr marL="0" indent="0" algn="ctr">
              <a:buNone/>
            </a:pPr>
            <a:r>
              <a:rPr lang="en-US" sz="1800" i="1" dirty="0"/>
              <a:t>Note: The majority of events have multiple root causes, so column percentages may add up to greater than 100%.</a:t>
            </a:r>
            <a:endParaRPr lang="en-US" sz="1800" dirty="0"/>
          </a:p>
        </p:txBody>
      </p:sp>
      <p:sp>
        <p:nvSpPr>
          <p:cNvPr id="2" name="Date Placeholder 1"/>
          <p:cNvSpPr>
            <a:spLocks noGrp="1"/>
          </p:cNvSpPr>
          <p:nvPr>
            <p:ph type="dt" sz="half" idx="10"/>
          </p:nvPr>
        </p:nvSpPr>
        <p:spPr/>
        <p:txBody>
          <a:bodyPr/>
          <a:lstStyle/>
          <a:p>
            <a:r>
              <a:rPr lang="en-US"/>
              <a:t>AHRQ Safety Program for Perinatal Care</a:t>
            </a:r>
          </a:p>
        </p:txBody>
      </p:sp>
      <p:sp>
        <p:nvSpPr>
          <p:cNvPr id="9" name="Slide Number Placeholder 4"/>
          <p:cNvSpPr>
            <a:spLocks noGrp="1"/>
          </p:cNvSpPr>
          <p:nvPr>
            <p:ph type="sldNum" sz="quarter" idx="12"/>
          </p:nvPr>
        </p:nvSpPr>
        <p:spPr/>
        <p:txBody>
          <a:bodyPr/>
          <a:lstStyle/>
          <a:p>
            <a:fld id="{6176A158-48B8-4A8B-BAA0-8528EB6C1A99}" type="slidenum">
              <a:rPr lang="en-US" smtClean="0"/>
              <a:t>6</a:t>
            </a:fld>
            <a:endParaRPr lang="en-US" dirty="0"/>
          </a:p>
        </p:txBody>
      </p:sp>
      <p:sp>
        <p:nvSpPr>
          <p:cNvPr id="7" name="Rectangle 6"/>
          <p:cNvSpPr/>
          <p:nvPr/>
        </p:nvSpPr>
        <p:spPr>
          <a:xfrm>
            <a:off x="6929907" y="6646610"/>
            <a:ext cx="2366493" cy="248401"/>
          </a:xfrm>
          <a:prstGeom prst="rect">
            <a:avLst/>
          </a:prstGeom>
        </p:spPr>
        <p:txBody>
          <a:bodyPr wrap="square">
            <a:spAutoFit/>
          </a:bodyPr>
          <a:lstStyle/>
          <a:p>
            <a:pPr algn="l">
              <a:lnSpc>
                <a:spcPts val="1200"/>
              </a:lnSpc>
            </a:pPr>
            <a:r>
              <a:rPr lang="en-US" sz="1200" dirty="0">
                <a:solidFill>
                  <a:schemeClr val="bg1"/>
                </a:solidFill>
              </a:rPr>
              <a:t>Teamwork</a:t>
            </a:r>
            <a:r>
              <a:rPr lang="en-US" sz="1200" baseline="0" dirty="0">
                <a:solidFill>
                  <a:schemeClr val="bg1"/>
                </a:solidFill>
              </a:rPr>
              <a:t> &amp; </a:t>
            </a:r>
            <a:r>
              <a:rPr lang="en-US" sz="1200" dirty="0">
                <a:solidFill>
                  <a:schemeClr val="bg1"/>
                </a:solidFill>
              </a:rPr>
              <a:t>Comm.</a:t>
            </a:r>
            <a:endParaRPr lang="en-US" sz="1200" dirty="0"/>
          </a:p>
        </p:txBody>
      </p:sp>
    </p:spTree>
    <p:extLst>
      <p:ext uri="{BB962C8B-B14F-4D97-AF65-F5344CB8AC3E}">
        <p14:creationId xmlns:p14="http://schemas.microsoft.com/office/powerpoint/2010/main" val="1053068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normAutofit fontScale="90000"/>
          </a:bodyPr>
          <a:lstStyle/>
          <a:p>
            <a:r>
              <a:rPr lang="en-US" dirty="0"/>
              <a:t>Barriers to Team Effectiveness</a:t>
            </a:r>
            <a:r>
              <a:rPr lang="en-US" baseline="30000" dirty="0"/>
              <a:t>2</a:t>
            </a:r>
          </a:p>
        </p:txBody>
      </p:sp>
      <p:pic>
        <p:nvPicPr>
          <p:cNvPr id="5" name="Picture 4" descr="Environmental barriers include: lack of coordination or follow up, distractions, misinterpretation of cues, hierarchy, lack of clarity on roles and responsibilities, physical proximity and shift changes.&#10;&#10;Resource barriers include lack of time, workload, processes and technology. &#10;&#10;Team composition barriers include inconsistency in team membership, lack of role clarity, defensiveness, conventional thinking, conflict, fatigue, complacency, varying communication styles and personality." title="Barriers to Team Effectiveness"/>
          <p:cNvPicPr>
            <a:picLocks noChangeAspect="1"/>
          </p:cNvPicPr>
          <p:nvPr/>
        </p:nvPicPr>
        <p:blipFill>
          <a:blip r:embed="rId3"/>
          <a:stretch>
            <a:fillRect/>
          </a:stretch>
        </p:blipFill>
        <p:spPr>
          <a:xfrm>
            <a:off x="167258" y="1231201"/>
            <a:ext cx="8809484" cy="4395597"/>
          </a:xfrm>
          <a:prstGeom prst="rect">
            <a:avLst/>
          </a:prstGeom>
        </p:spPr>
      </p:pic>
      <p:pic>
        <p:nvPicPr>
          <p:cNvPr id="4" name="Picture 3" descr="TeamSTEPPS logo and penguin"/>
          <p:cNvPicPr>
            <a:picLocks noChangeAspect="1"/>
          </p:cNvPicPr>
          <p:nvPr/>
        </p:nvPicPr>
        <p:blipFill>
          <a:blip r:embed="rId4"/>
          <a:stretch>
            <a:fillRect/>
          </a:stretch>
        </p:blipFill>
        <p:spPr>
          <a:xfrm>
            <a:off x="152400" y="5279026"/>
            <a:ext cx="4950381" cy="1274174"/>
          </a:xfrm>
          <a:prstGeom prst="rect">
            <a:avLst/>
          </a:prstGeom>
        </p:spPr>
      </p:pic>
      <p:sp>
        <p:nvSpPr>
          <p:cNvPr id="3" name="Date Placeholder 2"/>
          <p:cNvSpPr>
            <a:spLocks noGrp="1"/>
          </p:cNvSpPr>
          <p:nvPr>
            <p:ph type="dt" sz="half" idx="10"/>
          </p:nvPr>
        </p:nvSpPr>
        <p:spPr/>
        <p:txBody>
          <a:bodyPr/>
          <a:lstStyle/>
          <a:p>
            <a:r>
              <a:rPr lang="en-US"/>
              <a:t>AHRQ Safety Program for Perinatal Care</a:t>
            </a:r>
          </a:p>
        </p:txBody>
      </p:sp>
      <p:sp>
        <p:nvSpPr>
          <p:cNvPr id="16" name="Slide Number Placeholder 4"/>
          <p:cNvSpPr>
            <a:spLocks noGrp="1"/>
          </p:cNvSpPr>
          <p:nvPr>
            <p:ph type="sldNum" sz="quarter" idx="12"/>
          </p:nvPr>
        </p:nvSpPr>
        <p:spPr>
          <a:xfrm>
            <a:off x="6734176" y="6521451"/>
            <a:ext cx="2133600" cy="365125"/>
          </a:xfrm>
        </p:spPr>
        <p:txBody>
          <a:bodyPr/>
          <a:lstStyle/>
          <a:p>
            <a:fld id="{6176A158-48B8-4A8B-BAA0-8528EB6C1A99}" type="slidenum">
              <a:rPr lang="en-US" smtClean="0"/>
              <a:t>7</a:t>
            </a:fld>
            <a:endParaRPr lang="en-US" dirty="0"/>
          </a:p>
        </p:txBody>
      </p:sp>
    </p:spTree>
    <p:extLst>
      <p:ext uri="{BB962C8B-B14F-4D97-AF65-F5344CB8AC3E}">
        <p14:creationId xmlns:p14="http://schemas.microsoft.com/office/powerpoint/2010/main" val="294256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685800"/>
          </a:xfrm>
        </p:spPr>
        <p:txBody>
          <a:bodyPr>
            <a:noAutofit/>
          </a:bodyPr>
          <a:lstStyle/>
          <a:p>
            <a:r>
              <a:rPr lang="en-US" sz="3000" dirty="0"/>
              <a:t>Positive Outcomes of Effective Teamwork on Health Care</a:t>
            </a:r>
            <a:r>
              <a:rPr lang="en-US" sz="3000" baseline="30000" dirty="0"/>
              <a:t>4</a:t>
            </a:r>
          </a:p>
        </p:txBody>
      </p:sp>
      <p:sp>
        <p:nvSpPr>
          <p:cNvPr id="17411" name="Rectangle 3"/>
          <p:cNvSpPr>
            <a:spLocks noGrp="1" noChangeArrowheads="1"/>
          </p:cNvSpPr>
          <p:nvPr>
            <p:ph idx="1"/>
          </p:nvPr>
        </p:nvSpPr>
        <p:spPr>
          <a:xfrm>
            <a:off x="457200" y="992187"/>
            <a:ext cx="8229600" cy="5364163"/>
          </a:xfrm>
        </p:spPr>
        <p:txBody>
          <a:bodyPr>
            <a:normAutofit/>
          </a:bodyPr>
          <a:lstStyle/>
          <a:p>
            <a:r>
              <a:rPr lang="en-US" dirty="0"/>
              <a:t>Reduced length of stay </a:t>
            </a:r>
          </a:p>
          <a:p>
            <a:r>
              <a:rPr lang="en-US" dirty="0"/>
              <a:t>Higher quality of care</a:t>
            </a:r>
          </a:p>
          <a:p>
            <a:r>
              <a:rPr lang="en-US" dirty="0"/>
              <a:t>Better patient outcomes</a:t>
            </a:r>
          </a:p>
          <a:p>
            <a:r>
              <a:rPr lang="en-US" dirty="0"/>
              <a:t>Greater ability to meet family member needs</a:t>
            </a:r>
          </a:p>
          <a:p>
            <a:r>
              <a:rPr lang="en-US" dirty="0"/>
              <a:t>Improved patient experience </a:t>
            </a:r>
            <a:br>
              <a:rPr lang="en-US" dirty="0"/>
            </a:br>
            <a:r>
              <a:rPr lang="en-US" dirty="0"/>
              <a:t>with care scores</a:t>
            </a:r>
          </a:p>
          <a:p>
            <a:r>
              <a:rPr lang="en-US" dirty="0"/>
              <a:t>Lower nurse turnover</a:t>
            </a:r>
          </a:p>
        </p:txBody>
      </p:sp>
      <p:pic>
        <p:nvPicPr>
          <p:cNvPr id="6" name="Picture 5" descr="A nurse and physician collaborating beside their patient and the patient’s family member. "/>
          <p:cNvPicPr>
            <a:picLocks noChangeAspect="1"/>
          </p:cNvPicPr>
          <p:nvPr/>
        </p:nvPicPr>
        <p:blipFill rotWithShape="1">
          <a:blip r:embed="rId3" cstate="print"/>
          <a:srcRect b="12500"/>
          <a:stretch/>
        </p:blipFill>
        <p:spPr>
          <a:xfrm>
            <a:off x="4648200" y="3200401"/>
            <a:ext cx="4876800" cy="3200400"/>
          </a:xfrm>
          <a:prstGeom prst="rect">
            <a:avLst/>
          </a:prstGeom>
        </p:spPr>
      </p:pic>
      <p:sp>
        <p:nvSpPr>
          <p:cNvPr id="2" name="Date Placeholder 1"/>
          <p:cNvSpPr>
            <a:spLocks noGrp="1"/>
          </p:cNvSpPr>
          <p:nvPr>
            <p:ph type="dt" sz="half" idx="10"/>
          </p:nvPr>
        </p:nvSpPr>
        <p:spPr/>
        <p:txBody>
          <a:bodyPr/>
          <a:lstStyle/>
          <a:p>
            <a:r>
              <a:rPr lang="en-US"/>
              <a:t>AHRQ Safety Program for Perinatal Care</a:t>
            </a:r>
          </a:p>
        </p:txBody>
      </p:sp>
      <p:sp>
        <p:nvSpPr>
          <p:cNvPr id="7" name="Slide Number Placeholder 4"/>
          <p:cNvSpPr>
            <a:spLocks noGrp="1"/>
          </p:cNvSpPr>
          <p:nvPr>
            <p:ph type="sldNum" sz="quarter" idx="12"/>
          </p:nvPr>
        </p:nvSpPr>
        <p:spPr>
          <a:xfrm>
            <a:off x="6734176" y="6521451"/>
            <a:ext cx="2133600" cy="365125"/>
          </a:xfrm>
        </p:spPr>
        <p:txBody>
          <a:bodyPr/>
          <a:lstStyle/>
          <a:p>
            <a:fld id="{6176A158-48B8-4A8B-BAA0-8528EB6C1A99}" type="slidenum">
              <a:rPr lang="en-US" smtClean="0"/>
              <a:t>8</a:t>
            </a:fld>
            <a:endParaRPr lang="en-US" dirty="0"/>
          </a:p>
        </p:txBody>
      </p:sp>
    </p:spTree>
    <p:extLst>
      <p:ext uri="{BB962C8B-B14F-4D97-AF65-F5344CB8AC3E}">
        <p14:creationId xmlns:p14="http://schemas.microsoft.com/office/powerpoint/2010/main" val="1672226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normAutofit fontScale="90000"/>
          </a:bodyPr>
          <a:lstStyle/>
          <a:p>
            <a:r>
              <a:rPr lang="en-US" dirty="0"/>
              <a:t>Shadowing</a:t>
            </a:r>
          </a:p>
        </p:txBody>
      </p:sp>
      <p:sp>
        <p:nvSpPr>
          <p:cNvPr id="27651" name="Rectangle 5"/>
          <p:cNvSpPr>
            <a:spLocks noGrp="1" noChangeArrowheads="1"/>
          </p:cNvSpPr>
          <p:nvPr>
            <p:ph idx="1"/>
          </p:nvPr>
        </p:nvSpPr>
        <p:spPr/>
        <p:txBody>
          <a:bodyPr>
            <a:normAutofit fontScale="92500" lnSpcReduction="10000"/>
          </a:bodyPr>
          <a:lstStyle/>
          <a:p>
            <a:pPr marL="0" indent="0">
              <a:buNone/>
            </a:pPr>
            <a:r>
              <a:rPr lang="en-US" b="1" dirty="0"/>
              <a:t>Helps—</a:t>
            </a:r>
          </a:p>
          <a:p>
            <a:r>
              <a:rPr lang="en-US" dirty="0"/>
              <a:t>Team members gain perspective of other roles</a:t>
            </a:r>
          </a:p>
          <a:p>
            <a:r>
              <a:rPr lang="en-US" dirty="0"/>
              <a:t>Identify issues affecting teamwork and communication that may affect patient care, patient care delivery, and outcomes</a:t>
            </a:r>
          </a:p>
          <a:p>
            <a:pPr marL="0" indent="0">
              <a:buNone/>
            </a:pPr>
            <a:r>
              <a:rPr lang="en-US" b="1" dirty="0"/>
              <a:t>Who should shadow?</a:t>
            </a:r>
          </a:p>
          <a:p>
            <a:r>
              <a:rPr lang="en-US" dirty="0"/>
              <a:t>Staff of patient care units where</a:t>
            </a:r>
            <a:br>
              <a:rPr lang="en-US" dirty="0"/>
            </a:br>
            <a:r>
              <a:rPr lang="en-US" dirty="0"/>
              <a:t>culture scores indicate a poor</a:t>
            </a:r>
            <a:br>
              <a:rPr lang="en-US" dirty="0"/>
            </a:br>
            <a:r>
              <a:rPr lang="en-US" dirty="0"/>
              <a:t>score in teamwork and safety</a:t>
            </a:r>
          </a:p>
          <a:p>
            <a:r>
              <a:rPr lang="en-US" dirty="0"/>
              <a:t>Units with little collaboration</a:t>
            </a:r>
            <a:br>
              <a:rPr lang="en-US" dirty="0"/>
            </a:br>
            <a:r>
              <a:rPr lang="en-US" dirty="0"/>
              <a:t>between disciplines</a:t>
            </a:r>
          </a:p>
        </p:txBody>
      </p:sp>
      <p:pic>
        <p:nvPicPr>
          <p:cNvPr id="6" name="Picture 5" descr="Two CUSP team members walki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72201" y="2514600"/>
            <a:ext cx="2971800" cy="3733800"/>
          </a:xfrm>
          <a:prstGeom prst="rect">
            <a:avLst/>
          </a:prstGeom>
        </p:spPr>
      </p:pic>
      <p:sp>
        <p:nvSpPr>
          <p:cNvPr id="8" name="Slide Number Placeholder 5"/>
          <p:cNvSpPr txBox="1">
            <a:spLocks/>
          </p:cNvSpPr>
          <p:nvPr/>
        </p:nvSpPr>
        <p:spPr>
          <a:xfrm>
            <a:off x="6553200" y="64008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6176A158-48B8-4A8B-BAA0-8528EB6C1A99}" type="slidenum">
              <a:rPr lang="en-US" smtClean="0"/>
              <a:pPr algn="l"/>
              <a:t>9</a:t>
            </a:fld>
            <a:endParaRPr lang="en-US" dirty="0"/>
          </a:p>
        </p:txBody>
      </p:sp>
      <p:sp>
        <p:nvSpPr>
          <p:cNvPr id="2" name="Date Placeholder 1"/>
          <p:cNvSpPr>
            <a:spLocks noGrp="1"/>
          </p:cNvSpPr>
          <p:nvPr>
            <p:ph type="dt" sz="half" idx="10"/>
          </p:nvPr>
        </p:nvSpPr>
        <p:spPr/>
        <p:txBody>
          <a:bodyPr/>
          <a:lstStyle/>
          <a:p>
            <a:r>
              <a:rPr lang="en-US"/>
              <a:t>AHRQ Safety Program for Perinatal Care</a:t>
            </a:r>
          </a:p>
        </p:txBody>
      </p:sp>
      <p:sp>
        <p:nvSpPr>
          <p:cNvPr id="10" name="Slide Number Placeholder 4"/>
          <p:cNvSpPr>
            <a:spLocks noGrp="1"/>
          </p:cNvSpPr>
          <p:nvPr>
            <p:ph type="sldNum" sz="quarter" idx="12"/>
          </p:nvPr>
        </p:nvSpPr>
        <p:spPr>
          <a:xfrm>
            <a:off x="6734176" y="6521451"/>
            <a:ext cx="2133600" cy="365125"/>
          </a:xfrm>
        </p:spPr>
        <p:txBody>
          <a:bodyPr/>
          <a:lstStyle/>
          <a:p>
            <a:fld id="{6176A158-48B8-4A8B-BAA0-8528EB6C1A99}" type="slidenum">
              <a:rPr lang="en-US" smtClean="0"/>
              <a:t>9</a:t>
            </a:fld>
            <a:endParaRPr lang="en-US" dirty="0"/>
          </a:p>
        </p:txBody>
      </p:sp>
    </p:spTree>
    <p:extLst>
      <p:ext uri="{BB962C8B-B14F-4D97-AF65-F5344CB8AC3E}">
        <p14:creationId xmlns:p14="http://schemas.microsoft.com/office/powerpoint/2010/main" val="1914370411"/>
      </p:ext>
    </p:extLst>
  </p:cSld>
  <p:clrMapOvr>
    <a:masterClrMapping/>
  </p:clrMapOvr>
</p:sld>
</file>

<file path=ppt/theme/theme1.xml><?xml version="1.0" encoding="utf-8"?>
<a:theme xmlns:a="http://schemas.openxmlformats.org/drawingml/2006/main" name="CUSP-Pag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P-Pag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1440</TotalTime>
  <Words>1634</Words>
  <Application>Microsoft Office PowerPoint</Application>
  <PresentationFormat>On-screen Show (4:3)</PresentationFormat>
  <Paragraphs>313</Paragraphs>
  <Slides>32</Slides>
  <Notes>23</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CUSP-Page1</vt:lpstr>
      <vt:lpstr>CUSP-Page2+</vt:lpstr>
      <vt:lpstr>Implement Teamwork and Communication for Perinatal Safety</vt:lpstr>
      <vt:lpstr>Learning Objectives </vt:lpstr>
      <vt:lpstr>Basic Components and Process of Communication1</vt:lpstr>
      <vt:lpstr>Four Key Components of Effective Communication2</vt:lpstr>
      <vt:lpstr>Elements That Affect Communication  and Information Exchange</vt:lpstr>
      <vt:lpstr>Root Causes of Maternal and  Perinatal Deaths and Injuries 2004-20123 </vt:lpstr>
      <vt:lpstr>Barriers to Team Effectiveness2</vt:lpstr>
      <vt:lpstr>Positive Outcomes of Effective Teamwork on Health Care4</vt:lpstr>
      <vt:lpstr>Shadowing</vt:lpstr>
      <vt:lpstr>Selected TeamSTEPPS Tools2</vt:lpstr>
      <vt:lpstr>Briefing1,2</vt:lpstr>
      <vt:lpstr>Huddle1,2</vt:lpstr>
      <vt:lpstr>Debriefing1,2</vt:lpstr>
      <vt:lpstr>STEP2</vt:lpstr>
      <vt:lpstr>I’m Safe2</vt:lpstr>
      <vt:lpstr>Task Assistance2</vt:lpstr>
      <vt:lpstr>Feedback2</vt:lpstr>
      <vt:lpstr>Advocacy and Assertion2</vt:lpstr>
      <vt:lpstr>Two-Challenge Rule2</vt:lpstr>
      <vt:lpstr>DESC Script1</vt:lpstr>
      <vt:lpstr>CUS1</vt:lpstr>
      <vt:lpstr>Collaboration1</vt:lpstr>
      <vt:lpstr>SBAR1,2</vt:lpstr>
      <vt:lpstr>Callout2</vt:lpstr>
      <vt:lpstr>Check-Back1,2</vt:lpstr>
      <vt:lpstr>Handoff1</vt:lpstr>
      <vt:lpstr>Situational Awareness1</vt:lpstr>
      <vt:lpstr>Implement Teamwork and Communication: What the Team Needs To Do</vt:lpstr>
      <vt:lpstr>Additional CUSP Tools </vt:lpstr>
      <vt:lpstr>Summary</vt:lpstr>
      <vt:lpstr>References</vt:lpstr>
      <vt:lpstr>Disclaimers</vt:lpstr>
    </vt:vector>
  </TitlesOfParts>
  <Company>RTI International under contract to AHRQ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Safety Program for Perinatal Care: Implement Teamwork and Communication</dc:title>
  <dc:subject>Implement Teamwork and Communication</dc:subject>
  <dc:creator>Katy O'Shea</dc:creator>
  <cp:keywords>Safety Program for Perinatal Care, patient safety, teamwork, communication</cp:keywords>
  <cp:lastModifiedBy>Windows User</cp:lastModifiedBy>
  <cp:revision>126</cp:revision>
  <dcterms:created xsi:type="dcterms:W3CDTF">2012-03-06T21:09:36Z</dcterms:created>
  <dcterms:modified xsi:type="dcterms:W3CDTF">2017-03-23T14:03:05Z</dcterms:modified>
</cp:coreProperties>
</file>