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 id="2147483698" r:id="rId2"/>
  </p:sldMasterIdLst>
  <p:notesMasterIdLst>
    <p:notesMasterId r:id="rId26"/>
  </p:notesMasterIdLst>
  <p:sldIdLst>
    <p:sldId id="283"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denrich, Christine (AHRQ/OCKT) (CTR)" initials="HC" lastIdx="12" clrIdx="0"/>
  <p:cmAuthor id="1" name="kgray" initials="kg" lastIdx="5" clrIdx="1"/>
  <p:cmAuthor id="2" name="Kahwati, Leila" initials="Leila" lastIdx="3" clrIdx="2"/>
  <p:cmAuthor id="3" name="Windows User" initials="WU"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7" autoAdjust="0"/>
    <p:restoredTop sz="90237" autoAdjust="0"/>
  </p:normalViewPr>
  <p:slideViewPr>
    <p:cSldViewPr>
      <p:cViewPr varScale="1">
        <p:scale>
          <a:sx n="109" d="100"/>
          <a:sy n="109" d="100"/>
        </p:scale>
        <p:origin x="-1914" y="-84"/>
      </p:cViewPr>
      <p:guideLst>
        <p:guide orient="horz" pos="2160"/>
        <p:guide pos="2880"/>
      </p:guideLst>
    </p:cSldViewPr>
  </p:slideViewPr>
  <p:outlineViewPr>
    <p:cViewPr>
      <p:scale>
        <a:sx n="33" d="100"/>
        <a:sy n="33" d="100"/>
      </p:scale>
      <p:origin x="0" y="-135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B44C48C-EDE0-4178-A57B-0F6FBF6D6E90}" type="datetimeFigureOut">
              <a:rPr lang="en-US" smtClean="0"/>
              <a:pPr/>
              <a:t>3/23/2017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244432-B47F-4822-B69A-7D4AF8D862A8}" type="slidenum">
              <a:rPr lang="en-US" smtClean="0"/>
              <a:pPr/>
              <a:t>‹#›</a:t>
            </a:fld>
            <a:endParaRPr lang="en-US"/>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23880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1E3E52B-03DF-41D6-905A-843ADEB2C51C}" type="slidenum">
              <a:rPr lang="en-US" smtClean="0"/>
              <a:pPr/>
              <a:t>20</a:t>
            </a:fld>
            <a:endParaRPr lang="en-US" dirty="0"/>
          </a:p>
        </p:txBody>
      </p:sp>
    </p:spTree>
    <p:extLst>
      <p:ext uri="{BB962C8B-B14F-4D97-AF65-F5344CB8AC3E}">
        <p14:creationId xmlns:p14="http://schemas.microsoft.com/office/powerpoint/2010/main" val="322309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9C47996A-DB91-4546-A09A-571E0CFACD38}" type="slidenum">
              <a:rPr lang="en-US" smtClean="0"/>
              <a:pPr/>
              <a:t>21</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a:lstStyle/>
          <a:p>
            <a:endParaRPr lang="en-US" dirty="0"/>
          </a:p>
        </p:txBody>
      </p:sp>
      <p:sp>
        <p:nvSpPr>
          <p:cNvPr id="71685" name="Footer Placeholder 4"/>
          <p:cNvSpPr>
            <a:spLocks noGrp="1"/>
          </p:cNvSpPr>
          <p:nvPr>
            <p:ph type="ftr" sz="quarter" idx="4"/>
          </p:nvPr>
        </p:nvSpPr>
        <p:spPr bwMode="auto">
          <a:noFill/>
          <a:ln>
            <a:miter lim="800000"/>
            <a:headEnd/>
            <a:tailEnd/>
          </a:ln>
        </p:spPr>
        <p:txBody>
          <a:bodyPr/>
          <a:lstStyle/>
          <a:p>
            <a:endParaRPr lang="en-US" dirty="0"/>
          </a:p>
        </p:txBody>
      </p:sp>
    </p:spTree>
    <p:extLst>
      <p:ext uri="{BB962C8B-B14F-4D97-AF65-F5344CB8AC3E}">
        <p14:creationId xmlns:p14="http://schemas.microsoft.com/office/powerpoint/2010/main" val="2047651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dirty="0">
              <a:ea typeface="ＭＳ Ｐゴシック" pitchFamily="-111"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07290C53-5B4E-4603-9FC2-20B7F35ADD94}" type="slidenum">
              <a:rPr lang="en-US" smtClean="0">
                <a:latin typeface="Calibri" pitchFamily="34" charset="0"/>
              </a:rPr>
              <a:pPr/>
              <a:t>22</a:t>
            </a:fld>
            <a:endParaRPr lang="en-US" dirty="0">
              <a:latin typeface="Calibri" pitchFamily="34" charset="0"/>
            </a:endParaRPr>
          </a:p>
        </p:txBody>
      </p:sp>
    </p:spTree>
    <p:extLst>
      <p:ext uri="{BB962C8B-B14F-4D97-AF65-F5344CB8AC3E}">
        <p14:creationId xmlns:p14="http://schemas.microsoft.com/office/powerpoint/2010/main" val="38035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sz="1600" dirty="0">
              <a:ea typeface="ＭＳ Ｐゴシック" pitchFamily="-111"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909966F3-1FA4-4943-8D65-545E387A1141}" type="slidenum">
              <a:rPr lang="en-US" smtClean="0">
                <a:latin typeface="Calibri" pitchFamily="34" charset="0"/>
              </a:rPr>
              <a:pPr/>
              <a:t>2</a:t>
            </a:fld>
            <a:endParaRPr lang="en-US" dirty="0">
              <a:latin typeface="Calibri" pitchFamily="34" charset="0"/>
            </a:endParaRPr>
          </a:p>
        </p:txBody>
      </p:sp>
    </p:spTree>
    <p:extLst>
      <p:ext uri="{BB962C8B-B14F-4D97-AF65-F5344CB8AC3E}">
        <p14:creationId xmlns:p14="http://schemas.microsoft.com/office/powerpoint/2010/main" val="9863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a:lstStyle/>
          <a:p>
            <a:fld id="{7869350D-A6B5-4FDA-88D1-D88BF8A2735A}" type="slidenum">
              <a:rPr lang="en-US" smtClean="0"/>
              <a:pPr/>
              <a:t>7</a:t>
            </a:fld>
            <a:endParaRPr lang="en-US" dirty="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a:lstStyle/>
          <a:p>
            <a:endParaRPr lang="en-US" dirty="0"/>
          </a:p>
        </p:txBody>
      </p:sp>
      <p:sp>
        <p:nvSpPr>
          <p:cNvPr id="67589" name="Footer Placeholder 4"/>
          <p:cNvSpPr>
            <a:spLocks noGrp="1"/>
          </p:cNvSpPr>
          <p:nvPr>
            <p:ph type="ftr" sz="quarter" idx="4"/>
          </p:nvPr>
        </p:nvSpPr>
        <p:spPr bwMode="auto">
          <a:noFill/>
          <a:ln>
            <a:miter lim="800000"/>
            <a:headEnd/>
            <a:tailEnd/>
          </a:ln>
        </p:spPr>
        <p:txBody>
          <a:bodyPr/>
          <a:lstStyle/>
          <a:p>
            <a:endParaRPr lang="en-US" dirty="0"/>
          </a:p>
        </p:txBody>
      </p:sp>
    </p:spTree>
    <p:extLst>
      <p:ext uri="{BB962C8B-B14F-4D97-AF65-F5344CB8AC3E}">
        <p14:creationId xmlns:p14="http://schemas.microsoft.com/office/powerpoint/2010/main" val="173506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dirty="0">
              <a:ea typeface="ＭＳ Ｐゴシック" pitchFamily="-111" charset="-128"/>
            </a:endParaRPr>
          </a:p>
          <a:p>
            <a:pPr defTabSz="914350">
              <a:defRPr/>
            </a:pPr>
            <a:endParaRPr lang="en-US" dirty="0">
              <a:ea typeface="ＭＳ Ｐゴシック" pitchFamily="-111" charset="-128"/>
            </a:endParaRPr>
          </a:p>
          <a:p>
            <a:endParaRPr lang="en-US" i="0" dirty="0"/>
          </a:p>
        </p:txBody>
      </p:sp>
      <p:sp>
        <p:nvSpPr>
          <p:cNvPr id="4" name="Slide Number Placeholder 3"/>
          <p:cNvSpPr>
            <a:spLocks noGrp="1"/>
          </p:cNvSpPr>
          <p:nvPr>
            <p:ph type="sldNum" sz="quarter" idx="10"/>
          </p:nvPr>
        </p:nvSpPr>
        <p:spPr/>
        <p:txBody>
          <a:bodyPr/>
          <a:lstStyle/>
          <a:p>
            <a:fld id="{61E3E52B-03DF-41D6-905A-843ADEB2C51C}" type="slidenum">
              <a:rPr lang="en-US" smtClean="0"/>
              <a:pPr/>
              <a:t>10</a:t>
            </a:fld>
            <a:endParaRPr lang="en-US" dirty="0"/>
          </a:p>
        </p:txBody>
      </p:sp>
    </p:spTree>
    <p:extLst>
      <p:ext uri="{BB962C8B-B14F-4D97-AF65-F5344CB8AC3E}">
        <p14:creationId xmlns:p14="http://schemas.microsoft.com/office/powerpoint/2010/main" val="309094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baseline="0" dirty="0">
              <a:ea typeface="ＭＳ Ｐゴシック" pitchFamily="-111"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E56C3C62-1E88-46C8-9967-835C39245CA2}" type="slidenum">
              <a:rPr lang="en-US" smtClean="0">
                <a:latin typeface="Calibri" pitchFamily="34" charset="0"/>
              </a:rPr>
              <a:pPr/>
              <a:t>12</a:t>
            </a:fld>
            <a:endParaRPr lang="en-US" dirty="0">
              <a:latin typeface="Calibri" pitchFamily="34" charset="0"/>
            </a:endParaRPr>
          </a:p>
        </p:txBody>
      </p:sp>
    </p:spTree>
    <p:extLst>
      <p:ext uri="{BB962C8B-B14F-4D97-AF65-F5344CB8AC3E}">
        <p14:creationId xmlns:p14="http://schemas.microsoft.com/office/powerpoint/2010/main" val="328958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E3E52B-03DF-41D6-905A-843ADEB2C51C}" type="slidenum">
              <a:rPr lang="en-US" smtClean="0"/>
              <a:pPr/>
              <a:t>13</a:t>
            </a:fld>
            <a:endParaRPr lang="en-US" dirty="0"/>
          </a:p>
        </p:txBody>
      </p:sp>
    </p:spTree>
    <p:extLst>
      <p:ext uri="{BB962C8B-B14F-4D97-AF65-F5344CB8AC3E}">
        <p14:creationId xmlns:p14="http://schemas.microsoft.com/office/powerpoint/2010/main" val="377806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E3E52B-03DF-41D6-905A-843ADEB2C51C}" type="slidenum">
              <a:rPr lang="en-US" smtClean="0"/>
              <a:pPr/>
              <a:t>17</a:t>
            </a:fld>
            <a:endParaRPr lang="en-US" dirty="0"/>
          </a:p>
        </p:txBody>
      </p:sp>
    </p:spTree>
    <p:extLst>
      <p:ext uri="{BB962C8B-B14F-4D97-AF65-F5344CB8AC3E}">
        <p14:creationId xmlns:p14="http://schemas.microsoft.com/office/powerpoint/2010/main" val="89254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a:lstStyle/>
          <a:p>
            <a:fld id="{96F176C6-E081-4598-8738-3E62FC523DF9}" type="slidenum">
              <a:rPr lang="en-US" smtClean="0"/>
              <a:pPr/>
              <a:t>18</a:t>
            </a:fld>
            <a:endParaRPr lang="en-US" dirty="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a:lstStyle/>
          <a:p>
            <a:endParaRPr lang="en-US" dirty="0"/>
          </a:p>
        </p:txBody>
      </p:sp>
      <p:sp>
        <p:nvSpPr>
          <p:cNvPr id="64517" name="Footer Placeholder 4"/>
          <p:cNvSpPr>
            <a:spLocks noGrp="1"/>
          </p:cNvSpPr>
          <p:nvPr>
            <p:ph type="ftr" sz="quarter" idx="4"/>
          </p:nvPr>
        </p:nvSpPr>
        <p:spPr bwMode="auto">
          <a:noFill/>
          <a:ln>
            <a:miter lim="800000"/>
            <a:headEnd/>
            <a:tailEnd/>
          </a:ln>
        </p:spPr>
        <p:txBody>
          <a:bodyPr/>
          <a:lstStyle/>
          <a:p>
            <a:endParaRPr lang="en-US" dirty="0"/>
          </a:p>
        </p:txBody>
      </p:sp>
    </p:spTree>
    <p:extLst>
      <p:ext uri="{BB962C8B-B14F-4D97-AF65-F5344CB8AC3E}">
        <p14:creationId xmlns:p14="http://schemas.microsoft.com/office/powerpoint/2010/main" val="2440805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endParaRPr lang="en-US" dirty="0">
              <a:ea typeface="ＭＳ Ｐゴシック" pitchFamily="-111"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8A3D4EC4-1A66-4238-AB10-72D9240896E3}" type="slidenum">
              <a:rPr lang="en-US" smtClean="0">
                <a:latin typeface="Calibri" pitchFamily="34" charset="0"/>
              </a:rPr>
              <a:pPr/>
              <a:t>19</a:t>
            </a:fld>
            <a:endParaRPr lang="en-US" dirty="0">
              <a:latin typeface="Calibri" pitchFamily="34" charset="0"/>
            </a:endParaRPr>
          </a:p>
        </p:txBody>
      </p:sp>
    </p:spTree>
    <p:extLst>
      <p:ext uri="{BB962C8B-B14F-4D97-AF65-F5344CB8AC3E}">
        <p14:creationId xmlns:p14="http://schemas.microsoft.com/office/powerpoint/2010/main" val="53536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27498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6A158-48B8-4A8B-BAA0-8528EB6C1A99}" type="slidenum">
              <a:rPr lang="en-US" smtClean="0"/>
              <a:t>‹#›</a:t>
            </a:fld>
            <a:endParaRPr lang="en-US" dirty="0"/>
          </a:p>
        </p:txBody>
      </p:sp>
      <p:sp>
        <p:nvSpPr>
          <p:cNvPr id="7" name="Rectangle 6"/>
          <p:cNvSpPr/>
          <p:nvPr userDrawn="1"/>
        </p:nvSpPr>
        <p:spPr>
          <a:xfrm>
            <a:off x="7216140" y="6565493"/>
            <a:ext cx="1617957" cy="357406"/>
          </a:xfrm>
          <a:prstGeom prst="rect">
            <a:avLst/>
          </a:prstGeom>
        </p:spPr>
        <p:txBody>
          <a:bodyPr wrap="square">
            <a:spAutoFit/>
          </a:bodyPr>
          <a:lstStyle/>
          <a:p>
            <a:pPr algn="l">
              <a:lnSpc>
                <a:spcPts val="1000"/>
              </a:lnSpc>
            </a:pPr>
            <a:r>
              <a:rPr lang="en-US" sz="1100" dirty="0">
                <a:solidFill>
                  <a:schemeClr val="bg1"/>
                </a:solidFill>
              </a:rPr>
              <a:t>Sensemaking</a:t>
            </a:r>
            <a:r>
              <a:rPr lang="en-US" sz="1100" baseline="0" dirty="0">
                <a:solidFill>
                  <a:schemeClr val="bg1"/>
                </a:solidFill>
              </a:rPr>
              <a:t> &amp;</a:t>
            </a:r>
            <a:endParaRPr lang="en-US" sz="1100" dirty="0">
              <a:solidFill>
                <a:schemeClr val="bg1"/>
              </a:solidFill>
            </a:endParaRPr>
          </a:p>
          <a:p>
            <a:pPr algn="l">
              <a:lnSpc>
                <a:spcPts val="1000"/>
              </a:lnSpc>
            </a:pPr>
            <a:r>
              <a:rPr lang="en-US" sz="1100" dirty="0">
                <a:solidFill>
                  <a:schemeClr val="bg1"/>
                </a:solidFill>
              </a:rPr>
              <a:t>Learn from Defects</a:t>
            </a:r>
            <a:endParaRPr lang="en-US" sz="1100" dirty="0"/>
          </a:p>
        </p:txBody>
      </p:sp>
    </p:spTree>
    <p:extLst>
      <p:ext uri="{BB962C8B-B14F-4D97-AF65-F5344CB8AC3E}">
        <p14:creationId xmlns:p14="http://schemas.microsoft.com/office/powerpoint/2010/main" val="356540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AHRQ Safety Program for Perinatal Care</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913110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84295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799"/>
            <a:ext cx="54864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284124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068931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40181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EF21F-3004-4A6A-841B-3CD2F4065D9B}" type="slidenum">
              <a:rPr lang="en-US" smtClean="0"/>
              <a:pPr/>
              <a:t>‹#›</a:t>
            </a:fld>
            <a:endParaRPr lang="en-US" dirty="0"/>
          </a:p>
        </p:txBody>
      </p:sp>
    </p:spTree>
    <p:extLst>
      <p:ext uri="{BB962C8B-B14F-4D97-AF65-F5344CB8AC3E}">
        <p14:creationId xmlns:p14="http://schemas.microsoft.com/office/powerpoint/2010/main" val="401986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AHRQ Safety Program for Perinatal Care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102003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04800" y="6492875"/>
            <a:ext cx="2133600" cy="365125"/>
          </a:xfrm>
        </p:spPr>
        <p:txBody>
          <a:bodyPr/>
          <a:lstStyle/>
          <a:p>
            <a:pPr algn="l"/>
            <a:fld id="{E507B00A-00F3-40B4-9FBC-773D3E654F20}" type="slidenum">
              <a:rPr lang="en-US" smtClean="0"/>
              <a:pPr algn="l"/>
              <a:t>‹#›</a:t>
            </a:fld>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3200" b="1">
                <a:solidFill>
                  <a:srgbClr val="0098AA"/>
                </a:solidFill>
              </a:defRPr>
            </a:lvl1pPr>
          </a:lstStyle>
          <a:p>
            <a:pPr lvl="0"/>
            <a:r>
              <a:rPr lang="en-US" dirty="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
        <p:nvSpPr>
          <p:cNvPr id="8" name="Rectangle 7"/>
          <p:cNvSpPr/>
          <p:nvPr userDrawn="1"/>
        </p:nvSpPr>
        <p:spPr>
          <a:xfrm>
            <a:off x="7216140" y="6565493"/>
            <a:ext cx="1617957" cy="357406"/>
          </a:xfrm>
          <a:prstGeom prst="rect">
            <a:avLst/>
          </a:prstGeom>
        </p:spPr>
        <p:txBody>
          <a:bodyPr wrap="square">
            <a:spAutoFit/>
          </a:bodyPr>
          <a:lstStyle/>
          <a:p>
            <a:pPr algn="l">
              <a:lnSpc>
                <a:spcPts val="1000"/>
              </a:lnSpc>
            </a:pPr>
            <a:r>
              <a:rPr lang="en-US" sz="1100" dirty="0">
                <a:solidFill>
                  <a:schemeClr val="bg1"/>
                </a:solidFill>
              </a:rPr>
              <a:t>Sensemaking</a:t>
            </a:r>
            <a:r>
              <a:rPr lang="en-US" sz="1100" baseline="0" dirty="0">
                <a:solidFill>
                  <a:schemeClr val="bg1"/>
                </a:solidFill>
              </a:rPr>
              <a:t> &amp;</a:t>
            </a:r>
            <a:endParaRPr lang="en-US" sz="1100" dirty="0">
              <a:solidFill>
                <a:schemeClr val="bg1"/>
              </a:solidFill>
            </a:endParaRPr>
          </a:p>
          <a:p>
            <a:pPr algn="l">
              <a:lnSpc>
                <a:spcPts val="1000"/>
              </a:lnSpc>
            </a:pPr>
            <a:r>
              <a:rPr lang="en-US" sz="1100" dirty="0">
                <a:solidFill>
                  <a:schemeClr val="bg1"/>
                </a:solidFill>
              </a:rPr>
              <a:t>Learn from Defects</a:t>
            </a:r>
            <a:endParaRPr lang="en-US" sz="1100" dirty="0"/>
          </a:p>
        </p:txBody>
      </p:sp>
    </p:spTree>
    <p:extLst>
      <p:ext uri="{BB962C8B-B14F-4D97-AF65-F5344CB8AC3E}">
        <p14:creationId xmlns:p14="http://schemas.microsoft.com/office/powerpoint/2010/main" val="199316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
        <p:nvSpPr>
          <p:cNvPr id="8" name="Rectangle 7"/>
          <p:cNvSpPr/>
          <p:nvPr userDrawn="1"/>
        </p:nvSpPr>
        <p:spPr>
          <a:xfrm>
            <a:off x="7216140" y="6565493"/>
            <a:ext cx="1617957" cy="357406"/>
          </a:xfrm>
          <a:prstGeom prst="rect">
            <a:avLst/>
          </a:prstGeom>
        </p:spPr>
        <p:txBody>
          <a:bodyPr wrap="square">
            <a:spAutoFit/>
          </a:bodyPr>
          <a:lstStyle/>
          <a:p>
            <a:pPr algn="l">
              <a:lnSpc>
                <a:spcPts val="1000"/>
              </a:lnSpc>
            </a:pPr>
            <a:r>
              <a:rPr lang="en-US" sz="1100" dirty="0">
                <a:solidFill>
                  <a:schemeClr val="bg1"/>
                </a:solidFill>
              </a:rPr>
              <a:t>Sensemaking</a:t>
            </a:r>
            <a:r>
              <a:rPr lang="en-US" sz="1100" baseline="0" dirty="0">
                <a:solidFill>
                  <a:schemeClr val="bg1"/>
                </a:solidFill>
              </a:rPr>
              <a:t> &amp;</a:t>
            </a:r>
            <a:endParaRPr lang="en-US" sz="1100" dirty="0">
              <a:solidFill>
                <a:schemeClr val="bg1"/>
              </a:solidFill>
            </a:endParaRPr>
          </a:p>
          <a:p>
            <a:pPr algn="l">
              <a:lnSpc>
                <a:spcPts val="1000"/>
              </a:lnSpc>
            </a:pPr>
            <a:r>
              <a:rPr lang="en-US" sz="1100" dirty="0">
                <a:solidFill>
                  <a:schemeClr val="bg1"/>
                </a:solidFill>
              </a:rPr>
              <a:t>Learn from Defects</a:t>
            </a:r>
            <a:endParaRPr lang="en-US" sz="1100" dirty="0"/>
          </a:p>
        </p:txBody>
      </p:sp>
    </p:spTree>
    <p:extLst>
      <p:ext uri="{BB962C8B-B14F-4D97-AF65-F5344CB8AC3E}">
        <p14:creationId xmlns:p14="http://schemas.microsoft.com/office/powerpoint/2010/main" val="67718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54354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81280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AHRQ Safety Program for Perinatal Care</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790675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38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90601"/>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AHRQ Safety Program for Perinatal Care</a:t>
            </a:r>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lgn="l"/>
            <a:fld id="{E507B00A-00F3-40B4-9FBC-773D3E654F20}" type="slidenum">
              <a:rPr lang="en-US" smtClean="0"/>
              <a:pPr algn="l"/>
              <a:t>‹#›</a:t>
            </a:fld>
            <a:endParaRPr lang="en-US" dirty="0"/>
          </a:p>
        </p:txBody>
      </p:sp>
      <p:sp>
        <p:nvSpPr>
          <p:cNvPr id="7"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86872202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9" r:id="rId3"/>
    <p:sldLayoutId id="2147483697" r:id="rId4"/>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762000"/>
            <a:ext cx="8229600" cy="5364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AHRQ Safety Program for Perinatal Care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a:t>
            </a:fld>
            <a:endParaRPr lang="en-US" dirty="0"/>
          </a:p>
        </p:txBody>
      </p:sp>
    </p:spTree>
    <p:extLst>
      <p:ext uri="{BB962C8B-B14F-4D97-AF65-F5344CB8AC3E}">
        <p14:creationId xmlns:p14="http://schemas.microsoft.com/office/powerpoint/2010/main" val="14866121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76200" y="152400"/>
            <a:ext cx="8915400" cy="6096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2400"/>
              </a:spcBef>
            </a:pPr>
            <a:r>
              <a:rPr lang="en-US" dirty="0">
                <a:solidFill>
                  <a:schemeClr val="bg1"/>
                </a:solidFill>
              </a:rPr>
              <a:t>AHRQ Safety Program for Perinatal Care</a:t>
            </a:r>
          </a:p>
        </p:txBody>
      </p:sp>
      <p:sp>
        <p:nvSpPr>
          <p:cNvPr id="2" name="Title 1"/>
          <p:cNvSpPr>
            <a:spLocks noGrp="1"/>
          </p:cNvSpPr>
          <p:nvPr>
            <p:ph type="ctrTitle"/>
          </p:nvPr>
        </p:nvSpPr>
        <p:spPr/>
        <p:txBody>
          <a:bodyPr>
            <a:normAutofit/>
          </a:bodyPr>
          <a:lstStyle/>
          <a:p>
            <a:r>
              <a:rPr lang="en-US" sz="3600" b="1" dirty="0">
                <a:solidFill>
                  <a:srgbClr val="0098AA"/>
                </a:solidFill>
              </a:rPr>
              <a:t>Sensemaking and Learn From Defects for Perinatal Safety</a:t>
            </a:r>
          </a:p>
        </p:txBody>
      </p:sp>
      <p:sp>
        <p:nvSpPr>
          <p:cNvPr id="6" name="TextBox 5"/>
          <p:cNvSpPr txBox="1"/>
          <p:nvPr/>
        </p:nvSpPr>
        <p:spPr>
          <a:xfrm>
            <a:off x="6629400" y="6396335"/>
            <a:ext cx="2438400" cy="461665"/>
          </a:xfrm>
          <a:prstGeom prst="rect">
            <a:avLst/>
          </a:prstGeom>
          <a:noFill/>
        </p:spPr>
        <p:txBody>
          <a:bodyPr wrap="square" rtlCol="0">
            <a:spAutoFit/>
          </a:bodyPr>
          <a:lstStyle/>
          <a:p>
            <a:pPr algn="r"/>
            <a:r>
              <a:rPr lang="en-US" sz="1200" dirty="0">
                <a:solidFill>
                  <a:schemeClr val="bg1"/>
                </a:solidFill>
              </a:rPr>
              <a:t>AHRQ Publication No. 17-0003-5-EF</a:t>
            </a:r>
          </a:p>
          <a:p>
            <a:pPr algn="r"/>
            <a:r>
              <a:rPr lang="en-US" sz="1200" dirty="0" smtClean="0">
                <a:solidFill>
                  <a:schemeClr val="bg1"/>
                </a:solidFill>
              </a:rPr>
              <a:t>May 2017</a:t>
            </a:r>
            <a:endParaRPr lang="en-US" sz="1200" dirty="0">
              <a:solidFill>
                <a:schemeClr val="bg1"/>
              </a:solidFill>
            </a:endParaRPr>
          </a:p>
        </p:txBody>
      </p:sp>
    </p:spTree>
    <p:extLst>
      <p:ext uri="{BB962C8B-B14F-4D97-AF65-F5344CB8AC3E}">
        <p14:creationId xmlns:p14="http://schemas.microsoft.com/office/powerpoint/2010/main" val="142628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Staff Safety Assessment </a:t>
            </a:r>
          </a:p>
        </p:txBody>
      </p:sp>
      <p:pic>
        <p:nvPicPr>
          <p:cNvPr id="5" name="Picture 4" descr="Image of the Staff Safety Assessment Form.  Use the Staff Safety Assessment Form to first, identify clinical or operational problems that have or could have negatively impacted patient safety. Second, describe how the next patient could be harmed. Then, lastly, describe what can be done to minimize patient harm or prevent this safety hazard. "/>
          <p:cNvPicPr>
            <a:picLocks noChangeAspect="1"/>
          </p:cNvPicPr>
          <p:nvPr/>
        </p:nvPicPr>
        <p:blipFill>
          <a:blip r:embed="rId3"/>
          <a:stretch>
            <a:fillRect/>
          </a:stretch>
        </p:blipFill>
        <p:spPr>
          <a:xfrm>
            <a:off x="243465" y="916979"/>
            <a:ext cx="8657070" cy="5407621"/>
          </a:xfrm>
          <a:prstGeom prst="rect">
            <a:avLst/>
          </a:prstGeom>
        </p:spPr>
      </p:pic>
      <p:sp>
        <p:nvSpPr>
          <p:cNvPr id="12"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10</a:t>
            </a:fld>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92784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fontScale="90000"/>
          </a:bodyPr>
          <a:lstStyle/>
          <a:p>
            <a:r>
              <a:rPr lang="en-US" dirty="0"/>
              <a:t>Exercise</a:t>
            </a:r>
          </a:p>
        </p:txBody>
      </p:sp>
      <p:sp>
        <p:nvSpPr>
          <p:cNvPr id="2" name="Content Placeholder 1"/>
          <p:cNvSpPr>
            <a:spLocks noGrp="1"/>
          </p:cNvSpPr>
          <p:nvPr>
            <p:ph idx="1"/>
          </p:nvPr>
        </p:nvSpPr>
        <p:spPr>
          <a:xfrm>
            <a:off x="457200" y="1112837"/>
            <a:ext cx="8229600" cy="4678363"/>
          </a:xfrm>
        </p:spPr>
        <p:txBody>
          <a:bodyPr/>
          <a:lstStyle/>
          <a:p>
            <a:pPr marL="0" indent="0">
              <a:buNone/>
            </a:pPr>
            <a:r>
              <a:rPr lang="en-US" dirty="0"/>
              <a:t>Please complete the following:</a:t>
            </a:r>
          </a:p>
          <a:p>
            <a:pPr>
              <a:spcAft>
                <a:spcPts val="1200"/>
              </a:spcAft>
            </a:pPr>
            <a:r>
              <a:rPr lang="en-US" dirty="0"/>
              <a:t>List all defects that have the potential to cause to cause harm</a:t>
            </a:r>
          </a:p>
          <a:p>
            <a:pPr>
              <a:spcAft>
                <a:spcPts val="1200"/>
              </a:spcAft>
            </a:pPr>
            <a:r>
              <a:rPr lang="en-US" dirty="0"/>
              <a:t>Discuss the three greatest risks</a:t>
            </a:r>
          </a:p>
          <a:p>
            <a:r>
              <a:rPr lang="en-US" dirty="0"/>
              <a:t>Rank these factors</a:t>
            </a:r>
          </a:p>
        </p:txBody>
      </p:sp>
      <p:pic>
        <p:nvPicPr>
          <p:cNvPr id="2050" name="Picture 2" descr="Exercise icon"/>
          <p:cNvPicPr>
            <a:picLocks noChangeAspect="1" noChangeArrowheads="1"/>
          </p:cNvPicPr>
          <p:nvPr/>
        </p:nvPicPr>
        <p:blipFill>
          <a:blip r:embed="rId2" cstate="print"/>
          <a:srcRect/>
          <a:stretch>
            <a:fillRect/>
          </a:stretch>
        </p:blipFill>
        <p:spPr bwMode="auto">
          <a:xfrm>
            <a:off x="7162800" y="1257300"/>
            <a:ext cx="1905000" cy="1905000"/>
          </a:xfrm>
          <a:prstGeom prst="rect">
            <a:avLst/>
          </a:prstGeom>
          <a:noFill/>
          <a:ln w="9525">
            <a:noFill/>
            <a:miter lim="800000"/>
            <a:headEnd/>
            <a:tailEnd/>
          </a:ln>
        </p:spPr>
      </p:pic>
      <p:sp>
        <p:nvSpPr>
          <p:cNvPr id="9"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11</a:t>
            </a:fld>
            <a:endParaRPr lang="en-US" dirty="0"/>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70515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
            <a:ext cx="8229600" cy="685800"/>
          </a:xfrm>
        </p:spPr>
        <p:txBody>
          <a:bodyPr>
            <a:noAutofit/>
          </a:bodyPr>
          <a:lstStyle/>
          <a:p>
            <a:pPr>
              <a:lnSpc>
                <a:spcPts val="2600"/>
              </a:lnSpc>
            </a:pPr>
            <a:r>
              <a:rPr lang="en-US" sz="3200" dirty="0"/>
              <a:t>Use the Safety Issues Worksheet </a:t>
            </a:r>
            <a:br>
              <a:rPr lang="en-US" sz="3200" dirty="0"/>
            </a:br>
            <a:r>
              <a:rPr lang="en-US" sz="3200" dirty="0"/>
              <a:t>for Senior Executive Partnership</a:t>
            </a:r>
          </a:p>
        </p:txBody>
      </p:sp>
      <p:pic>
        <p:nvPicPr>
          <p:cNvPr id="4" name="Picture 3" descr="Image of Safety Issues Worksheet for Senior Executive Partnership.  Use this form to engage the senior executive to address the safety issues identified in the form. Use this form during safety rounds, to identify safety issues, potential solutions, and available resources. Keep the project leader apprised of the information on this form."/>
          <p:cNvPicPr>
            <a:picLocks noChangeAspect="1"/>
          </p:cNvPicPr>
          <p:nvPr/>
        </p:nvPicPr>
        <p:blipFill>
          <a:blip r:embed="rId3"/>
          <a:stretch>
            <a:fillRect/>
          </a:stretch>
        </p:blipFill>
        <p:spPr>
          <a:xfrm>
            <a:off x="289189" y="1020634"/>
            <a:ext cx="8565622" cy="5151566"/>
          </a:xfrm>
          <a:prstGeom prst="rect">
            <a:avLst/>
          </a:prstGeom>
        </p:spPr>
      </p:pic>
      <p:sp>
        <p:nvSpPr>
          <p:cNvPr id="14"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12</a:t>
            </a:fld>
            <a:endParaRPr lang="en-US" dirty="0"/>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18193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a:lnSpc>
                <a:spcPts val="2800"/>
              </a:lnSpc>
            </a:pPr>
            <a:r>
              <a:rPr lang="en-US" sz="3600" dirty="0"/>
              <a:t>Root Cause Analysis: Causal Tree Worksheet</a:t>
            </a:r>
            <a:r>
              <a:rPr lang="en-US" sz="3600" baseline="30000" dirty="0"/>
              <a:t>6</a:t>
            </a:r>
          </a:p>
        </p:txBody>
      </p:sp>
      <p:pic>
        <p:nvPicPr>
          <p:cNvPr id="4" name="Picture 3" descr="The causal tree is made up of five rows. At the top of the tree and at the top row is the discovery event. The discovery event addresses what happened. The next two rows are labeled antecedent events and they ask a series of “whys” to understand the root cause of the event, which is the next row on the tree. The last row is the root cause classification codes which will be discussed later in this presentation. The left side of the tree is labeled the failure side, and a small part of the right side is labeled the recovery side. The recovery side is only completed if something prevented the event from reaching the patient."/>
          <p:cNvPicPr>
            <a:picLocks noChangeAspect="1"/>
          </p:cNvPicPr>
          <p:nvPr/>
        </p:nvPicPr>
        <p:blipFill>
          <a:blip r:embed="rId3"/>
          <a:stretch>
            <a:fillRect/>
          </a:stretch>
        </p:blipFill>
        <p:spPr>
          <a:xfrm>
            <a:off x="682415" y="1511437"/>
            <a:ext cx="7779170" cy="4279763"/>
          </a:xfrm>
          <a:prstGeom prst="rect">
            <a:avLst/>
          </a:prstGeom>
        </p:spPr>
      </p:pic>
      <p:sp>
        <p:nvSpPr>
          <p:cNvPr id="17"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13</a:t>
            </a:fld>
            <a:endParaRPr lang="en-US" dirty="0"/>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113877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From Defects Overview</a:t>
            </a:r>
          </a:p>
        </p:txBody>
      </p:sp>
      <p:sp>
        <p:nvSpPr>
          <p:cNvPr id="3" name="Content Placeholder 2"/>
          <p:cNvSpPr>
            <a:spLocks noGrp="1"/>
          </p:cNvSpPr>
          <p:nvPr>
            <p:ph idx="1"/>
          </p:nvPr>
        </p:nvSpPr>
        <p:spPr>
          <a:xfrm>
            <a:off x="457200" y="960437"/>
            <a:ext cx="8229600" cy="5364163"/>
          </a:xfrm>
        </p:spPr>
        <p:txBody>
          <a:bodyPr/>
          <a:lstStyle/>
          <a:p>
            <a:pPr>
              <a:spcAft>
                <a:spcPts val="1200"/>
              </a:spcAft>
            </a:pPr>
            <a:r>
              <a:rPr lang="en-US" dirty="0"/>
              <a:t>Health care providers are adept at reacting to an event and finding a solution</a:t>
            </a:r>
          </a:p>
          <a:p>
            <a:r>
              <a:rPr lang="en-US" dirty="0"/>
              <a:t>Providers must also correct the factors that contribute to an event</a:t>
            </a:r>
          </a:p>
        </p:txBody>
      </p:sp>
      <p:sp>
        <p:nvSpPr>
          <p:cNvPr id="7"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14</a:t>
            </a:fld>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88446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fontScale="90000"/>
          </a:bodyPr>
          <a:lstStyle/>
          <a:p>
            <a:r>
              <a:rPr lang="en-US" dirty="0"/>
              <a:t>Exercise</a:t>
            </a:r>
          </a:p>
        </p:txBody>
      </p:sp>
      <p:sp>
        <p:nvSpPr>
          <p:cNvPr id="3" name="Content Placeholder 2"/>
          <p:cNvSpPr>
            <a:spLocks noGrp="1"/>
          </p:cNvSpPr>
          <p:nvPr>
            <p:ph idx="1"/>
          </p:nvPr>
        </p:nvSpPr>
        <p:spPr>
          <a:xfrm>
            <a:off x="457200" y="960437"/>
            <a:ext cx="8229600" cy="5364163"/>
          </a:xfrm>
        </p:spPr>
        <p:txBody>
          <a:bodyPr/>
          <a:lstStyle/>
          <a:p>
            <a:pPr marL="0" indent="0">
              <a:buNone/>
            </a:pPr>
            <a:r>
              <a:rPr lang="en-US" dirty="0"/>
              <a:t>Think of an unexpected situation that you recently encountered</a:t>
            </a:r>
          </a:p>
          <a:p>
            <a:pPr>
              <a:spcAft>
                <a:spcPts val="1200"/>
              </a:spcAft>
            </a:pPr>
            <a:r>
              <a:rPr lang="en-US" dirty="0"/>
              <a:t>When did you know it was not what you expected? </a:t>
            </a:r>
          </a:p>
          <a:p>
            <a:pPr>
              <a:spcAft>
                <a:spcPts val="1200"/>
              </a:spcAft>
            </a:pPr>
            <a:r>
              <a:rPr lang="en-US" dirty="0"/>
              <a:t>What were the clues? </a:t>
            </a:r>
          </a:p>
          <a:p>
            <a:r>
              <a:rPr lang="en-US" dirty="0"/>
              <a:t>What sense did you make of it? </a:t>
            </a:r>
          </a:p>
        </p:txBody>
      </p:sp>
      <p:pic>
        <p:nvPicPr>
          <p:cNvPr id="3074" name="Picture 2" descr="Exercise icon"/>
          <p:cNvPicPr>
            <a:picLocks noChangeAspect="1" noChangeArrowheads="1"/>
          </p:cNvPicPr>
          <p:nvPr/>
        </p:nvPicPr>
        <p:blipFill>
          <a:blip r:embed="rId2" cstate="print"/>
          <a:srcRect/>
          <a:stretch>
            <a:fillRect/>
          </a:stretch>
        </p:blipFill>
        <p:spPr bwMode="auto">
          <a:xfrm>
            <a:off x="7696200" y="990600"/>
            <a:ext cx="1295400" cy="1295400"/>
          </a:xfrm>
          <a:prstGeom prst="rect">
            <a:avLst/>
          </a:prstGeom>
          <a:noFill/>
          <a:ln w="9525">
            <a:noFill/>
            <a:miter lim="800000"/>
            <a:headEnd/>
            <a:tailEnd/>
          </a:ln>
        </p:spPr>
      </p:pic>
      <p:sp>
        <p:nvSpPr>
          <p:cNvPr id="9"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15</a:t>
            </a:fld>
            <a:endParaRPr lang="en-US" dirty="0"/>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53915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Learning From Defects: Four Questions </a:t>
            </a:r>
          </a:p>
        </p:txBody>
      </p:sp>
      <p:pic>
        <p:nvPicPr>
          <p:cNvPr id="3" name="Picture 2" descr="Question 1: What happened?  &#10;Question 2: Why did it happen?&#10;Question 3: What will you do to reduce the risk of reoccurrence?  &#10;Question 4: How will you know it worked? "/>
          <p:cNvPicPr>
            <a:picLocks noChangeAspect="1"/>
          </p:cNvPicPr>
          <p:nvPr/>
        </p:nvPicPr>
        <p:blipFill>
          <a:blip r:embed="rId2"/>
          <a:stretch>
            <a:fillRect/>
          </a:stretch>
        </p:blipFill>
        <p:spPr>
          <a:xfrm>
            <a:off x="1340840" y="1801055"/>
            <a:ext cx="6462320" cy="3609145"/>
          </a:xfrm>
          <a:prstGeom prst="rect">
            <a:avLst/>
          </a:prstGeom>
        </p:spPr>
      </p:pic>
      <p:sp>
        <p:nvSpPr>
          <p:cNvPr id="9"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16</a:t>
            </a:fld>
            <a:endParaRPr lang="en-US" dirty="0"/>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852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Causal Coding: Eindhoven Model</a:t>
            </a:r>
            <a:r>
              <a:rPr lang="en-US" baseline="30000" dirty="0"/>
              <a:t>6</a:t>
            </a:r>
          </a:p>
        </p:txBody>
      </p:sp>
      <p:sp>
        <p:nvSpPr>
          <p:cNvPr id="3" name="Content Placeholder 2" descr="The Eindhoven Model groups twenty separate event cause types into four categories labeled technical, organizational, human and other. "/>
          <p:cNvSpPr>
            <a:spLocks noGrp="1"/>
          </p:cNvSpPr>
          <p:nvPr>
            <p:ph idx="1"/>
          </p:nvPr>
        </p:nvSpPr>
        <p:spPr>
          <a:xfrm>
            <a:off x="457200" y="884237"/>
            <a:ext cx="8229600" cy="5364163"/>
          </a:xfrm>
        </p:spPr>
        <p:txBody>
          <a:bodyPr>
            <a:normAutofit/>
          </a:bodyPr>
          <a:lstStyle/>
          <a:p>
            <a:r>
              <a:rPr lang="en-US" dirty="0"/>
              <a:t>20 separate event cause types in four categories </a:t>
            </a:r>
          </a:p>
          <a:p>
            <a:pPr lvl="1"/>
            <a:r>
              <a:rPr lang="en-US" dirty="0"/>
              <a:t>Technical</a:t>
            </a:r>
          </a:p>
          <a:p>
            <a:pPr lvl="1"/>
            <a:r>
              <a:rPr lang="en-US" dirty="0"/>
              <a:t>Organizational</a:t>
            </a:r>
          </a:p>
          <a:p>
            <a:pPr lvl="1"/>
            <a:r>
              <a:rPr lang="en-US" dirty="0"/>
              <a:t>Human </a:t>
            </a:r>
          </a:p>
          <a:p>
            <a:pPr lvl="1"/>
            <a:r>
              <a:rPr lang="en-US" dirty="0"/>
              <a:t>Other</a:t>
            </a:r>
          </a:p>
          <a:p>
            <a:r>
              <a:rPr lang="en-US" dirty="0"/>
              <a:t>Aim for three to seven </a:t>
            </a:r>
            <a:r>
              <a:rPr lang="en-US" dirty="0" smtClean="0"/>
              <a:t>root-cause </a:t>
            </a:r>
            <a:r>
              <a:rPr lang="en-US" dirty="0"/>
              <a:t>codes for each event, a mixture of active and latent</a:t>
            </a:r>
          </a:p>
          <a:p>
            <a:r>
              <a:rPr lang="en-US" dirty="0"/>
              <a:t>All events involve multiple causes</a:t>
            </a:r>
          </a:p>
        </p:txBody>
      </p:sp>
      <p:sp>
        <p:nvSpPr>
          <p:cNvPr id="7"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17</a:t>
            </a:fld>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839077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a:normAutofit fontScale="90000"/>
          </a:bodyPr>
          <a:lstStyle/>
          <a:p>
            <a:r>
              <a:rPr lang="en-US" dirty="0"/>
              <a:t>Summarize and Share Findings</a:t>
            </a:r>
          </a:p>
        </p:txBody>
      </p:sp>
      <p:sp>
        <p:nvSpPr>
          <p:cNvPr id="5" name="Content Placeholder 4"/>
          <p:cNvSpPr>
            <a:spLocks noGrp="1"/>
          </p:cNvSpPr>
          <p:nvPr>
            <p:ph idx="1"/>
          </p:nvPr>
        </p:nvSpPr>
        <p:spPr>
          <a:xfrm>
            <a:off x="457200" y="884237"/>
            <a:ext cx="8229600" cy="5364163"/>
          </a:xfrm>
        </p:spPr>
        <p:txBody>
          <a:bodyPr>
            <a:normAutofit/>
          </a:bodyPr>
          <a:lstStyle/>
          <a:p>
            <a:pPr lvl="0"/>
            <a:r>
              <a:rPr lang="en-US" dirty="0"/>
              <a:t>Create a one-page summary answering the four Learning From Defects questions</a:t>
            </a:r>
          </a:p>
          <a:p>
            <a:pPr lvl="0"/>
            <a:r>
              <a:rPr lang="en-US" dirty="0"/>
              <a:t>Share the summary within your organization</a:t>
            </a:r>
          </a:p>
          <a:p>
            <a:pPr lvl="1"/>
            <a:r>
              <a:rPr lang="en-US" dirty="0"/>
              <a:t>Engage staff in face-to-face conversations to provide opportunities to learn from defects</a:t>
            </a:r>
          </a:p>
          <a:p>
            <a:pPr lvl="0"/>
            <a:r>
              <a:rPr lang="en-US" dirty="0"/>
              <a:t>Share de-identified information with others in your state collaborative (pending institutional approval)</a:t>
            </a:r>
          </a:p>
        </p:txBody>
      </p:sp>
      <p:sp>
        <p:nvSpPr>
          <p:cNvPr id="8"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18</a:t>
            </a:fld>
            <a:endParaRPr lang="en-US" dirty="0"/>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498334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dirty="0"/>
              <a:t>Communicating the Learning</a:t>
            </a:r>
          </a:p>
        </p:txBody>
      </p:sp>
      <p:sp>
        <p:nvSpPr>
          <p:cNvPr id="34819" name="Rectangle 3"/>
          <p:cNvSpPr>
            <a:spLocks noGrp="1" noChangeArrowheads="1"/>
          </p:cNvSpPr>
          <p:nvPr>
            <p:ph idx="1"/>
          </p:nvPr>
        </p:nvSpPr>
        <p:spPr>
          <a:xfrm>
            <a:off x="457200" y="1036637"/>
            <a:ext cx="8229600" cy="5364163"/>
          </a:xfrm>
        </p:spPr>
        <p:txBody>
          <a:bodyPr/>
          <a:lstStyle/>
          <a:p>
            <a:r>
              <a:rPr lang="en-US" dirty="0"/>
              <a:t>Meeting to review data—monthly</a:t>
            </a:r>
          </a:p>
          <a:p>
            <a:r>
              <a:rPr lang="en-US" dirty="0"/>
              <a:t>Meeting with executive partner—monthly or more often</a:t>
            </a:r>
          </a:p>
          <a:p>
            <a:r>
              <a:rPr lang="en-US" dirty="0"/>
              <a:t>Executive review of data—monthly</a:t>
            </a:r>
          </a:p>
          <a:p>
            <a:r>
              <a:rPr lang="en-US" dirty="0"/>
              <a:t>Presentations to hospital colleagues as needed, including leadership, frontline staff, and hospital board</a:t>
            </a:r>
          </a:p>
        </p:txBody>
      </p:sp>
      <p:sp>
        <p:nvSpPr>
          <p:cNvPr id="7"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19</a:t>
            </a:fld>
            <a:endParaRPr lang="en-US" dirty="0"/>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49940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normAutofit fontScale="90000"/>
          </a:bodyPr>
          <a:lstStyle/>
          <a:p>
            <a:r>
              <a:rPr lang="en-US" dirty="0"/>
              <a:t>Learning Objectives</a:t>
            </a:r>
          </a:p>
        </p:txBody>
      </p:sp>
      <p:pic>
        <p:nvPicPr>
          <p:cNvPr id="4" name="Picture 3" descr="1. Introduce CUSP and Sensemaking tools to identify defects or conditions&#10;2. Discuss the relationship between CUSP and Sensemaking&#10;3. Show how to apply CUSP and Sensemaking tools&#10;4. Discuss how to share findings"/>
          <p:cNvPicPr>
            <a:picLocks noChangeAspect="1"/>
          </p:cNvPicPr>
          <p:nvPr/>
        </p:nvPicPr>
        <p:blipFill>
          <a:blip r:embed="rId3"/>
          <a:stretch>
            <a:fillRect/>
          </a:stretch>
        </p:blipFill>
        <p:spPr>
          <a:xfrm>
            <a:off x="292237" y="1453513"/>
            <a:ext cx="8559526" cy="4413887"/>
          </a:xfrm>
          <a:prstGeom prst="rect">
            <a:avLst/>
          </a:prstGeom>
        </p:spPr>
      </p:pic>
      <p:sp>
        <p:nvSpPr>
          <p:cNvPr id="24"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2</a:t>
            </a:fld>
            <a:endParaRPr lang="en-US" dirty="0"/>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17218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3600" dirty="0"/>
              <a:t>Summary: Sensemaking and Learn From Defects</a:t>
            </a:r>
          </a:p>
        </p:txBody>
      </p:sp>
      <p:sp>
        <p:nvSpPr>
          <p:cNvPr id="3" name="Content Placeholder 2"/>
          <p:cNvSpPr>
            <a:spLocks noGrp="1"/>
          </p:cNvSpPr>
          <p:nvPr>
            <p:ph idx="1"/>
          </p:nvPr>
        </p:nvSpPr>
        <p:spPr>
          <a:xfrm>
            <a:off x="457200" y="960437"/>
            <a:ext cx="8229600" cy="5364163"/>
          </a:xfrm>
        </p:spPr>
        <p:txBody>
          <a:bodyPr/>
          <a:lstStyle/>
          <a:p>
            <a:pPr lvl="0"/>
            <a:r>
              <a:rPr lang="en-US" dirty="0"/>
              <a:t>Sensemaking and Learn From Defects share several common themes</a:t>
            </a:r>
          </a:p>
          <a:p>
            <a:r>
              <a:rPr lang="en-US" dirty="0"/>
              <a:t>Defects or failures are clinical or operational events that you do not want to happen again</a:t>
            </a:r>
          </a:p>
          <a:p>
            <a:r>
              <a:rPr lang="en-US" dirty="0"/>
              <a:t>CUSP and Sensemaking tools help teams identify defects and identify ways to deter them from occurring in the future</a:t>
            </a:r>
          </a:p>
        </p:txBody>
      </p:sp>
      <p:sp>
        <p:nvSpPr>
          <p:cNvPr id="7"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20</a:t>
            </a:fld>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613736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title"/>
          </p:nvPr>
        </p:nvSpPr>
        <p:spPr/>
        <p:txBody>
          <a:bodyPr>
            <a:normAutofit fontScale="90000"/>
          </a:bodyPr>
          <a:lstStyle/>
          <a:p>
            <a:r>
              <a:rPr lang="en-US" dirty="0"/>
              <a:t>References</a:t>
            </a:r>
          </a:p>
        </p:txBody>
      </p:sp>
      <p:sp>
        <p:nvSpPr>
          <p:cNvPr id="43011" name="Rectangle 3"/>
          <p:cNvSpPr>
            <a:spLocks noGrp="1" noChangeArrowheads="1"/>
          </p:cNvSpPr>
          <p:nvPr>
            <p:ph idx="4294967295"/>
          </p:nvPr>
        </p:nvSpPr>
        <p:spPr>
          <a:xfrm>
            <a:off x="457200" y="1143000"/>
            <a:ext cx="8382000" cy="4724400"/>
          </a:xfrm>
        </p:spPr>
        <p:txBody>
          <a:bodyPr>
            <a:normAutofit fontScale="85000" lnSpcReduction="20000"/>
          </a:bodyPr>
          <a:lstStyle/>
          <a:p>
            <a:pPr marL="457200" indent="-457200">
              <a:spcBef>
                <a:spcPts val="600"/>
              </a:spcBef>
              <a:spcAft>
                <a:spcPts val="1200"/>
              </a:spcAft>
              <a:buFont typeface="+mj-lt"/>
              <a:buAutoNum type="arabicPeriod"/>
            </a:pPr>
            <a:r>
              <a:rPr lang="en-US" dirty="0"/>
              <a:t>Battles JB, Kaplan HS, Van der </a:t>
            </a:r>
            <a:r>
              <a:rPr lang="en-US" dirty="0" err="1"/>
              <a:t>Schaaf</a:t>
            </a:r>
            <a:r>
              <a:rPr lang="en-US" dirty="0"/>
              <a:t> TW, et al. The attributes of medical event-reporting systems: Experience with a prototype medical event-reporting system for transfusion medicine. Arch </a:t>
            </a:r>
            <a:r>
              <a:rPr lang="en-US" dirty="0" err="1"/>
              <a:t>Pathol</a:t>
            </a:r>
            <a:r>
              <a:rPr lang="en-US" dirty="0"/>
              <a:t> Lab Med. 1998 March;122:231-238. PMID: 9823860.</a:t>
            </a:r>
          </a:p>
          <a:p>
            <a:pPr marL="457200" indent="-457200">
              <a:spcBef>
                <a:spcPts val="600"/>
              </a:spcBef>
              <a:spcAft>
                <a:spcPts val="1200"/>
              </a:spcAft>
              <a:buFont typeface="+mj-lt"/>
              <a:buAutoNum type="arabicPeriod"/>
            </a:pPr>
            <a:r>
              <a:rPr lang="en-US" dirty="0"/>
              <a:t>Battles JB, Dixon NM, </a:t>
            </a:r>
            <a:r>
              <a:rPr lang="en-US" dirty="0" err="1"/>
              <a:t>Borotkanics</a:t>
            </a:r>
            <a:r>
              <a:rPr lang="en-US" dirty="0"/>
              <a:t> RJ, et al. Sensemaking of patient safety risks and hazards. </a:t>
            </a:r>
            <a:r>
              <a:rPr lang="en-US" dirty="0" err="1"/>
              <a:t>Hlth</a:t>
            </a:r>
            <a:r>
              <a:rPr lang="en-US" dirty="0"/>
              <a:t> </a:t>
            </a:r>
            <a:r>
              <a:rPr lang="en-US" dirty="0" err="1"/>
              <a:t>Svcs</a:t>
            </a:r>
            <a:r>
              <a:rPr lang="en-US" dirty="0"/>
              <a:t> Res. 2006;41(Aug 4 Pt 2.):</a:t>
            </a:r>
            <a:r>
              <a:rPr lang="en-US" dirty="0" smtClean="0"/>
              <a:t>1555-75</a:t>
            </a:r>
            <a:r>
              <a:rPr lang="en-US" dirty="0"/>
              <a:t>. PMID: 16898979.</a:t>
            </a:r>
          </a:p>
          <a:p>
            <a:pPr marL="457200" indent="-457200">
              <a:spcBef>
                <a:spcPts val="600"/>
              </a:spcBef>
              <a:spcAft>
                <a:spcPts val="1200"/>
              </a:spcAft>
              <a:buFont typeface="+mj-lt"/>
              <a:buAutoNum type="arabicPeriod"/>
            </a:pPr>
            <a:r>
              <a:rPr lang="en-US" dirty="0"/>
              <a:t>Sensemaking. Patient safety analysis training. </a:t>
            </a:r>
            <a:br>
              <a:rPr lang="en-US" dirty="0"/>
            </a:br>
            <a:r>
              <a:rPr lang="en-US" dirty="0"/>
              <a:t>[</a:t>
            </a:r>
            <a:r>
              <a:rPr lang="en-US" i="1" dirty="0"/>
              <a:t>Columbia University's Digital Knowledge Ventures is no longer in operation.]</a:t>
            </a:r>
            <a:endParaRPr lang="en-US" dirty="0"/>
          </a:p>
        </p:txBody>
      </p:sp>
      <p:sp>
        <p:nvSpPr>
          <p:cNvPr id="8"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21</a:t>
            </a:fld>
            <a:endParaRPr lang="en-US" dirty="0"/>
          </a:p>
        </p:txBody>
      </p:sp>
      <p:sp>
        <p:nvSpPr>
          <p:cNvPr id="2" name="Date Placeholder 1"/>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2271874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normAutofit fontScale="90000"/>
          </a:bodyPr>
          <a:lstStyle/>
          <a:p>
            <a:r>
              <a:rPr lang="en-US" dirty="0"/>
              <a:t>References</a:t>
            </a:r>
          </a:p>
        </p:txBody>
      </p:sp>
      <p:sp>
        <p:nvSpPr>
          <p:cNvPr id="38915" name="Rectangle 3"/>
          <p:cNvSpPr>
            <a:spLocks noGrp="1" noChangeArrowheads="1"/>
          </p:cNvSpPr>
          <p:nvPr>
            <p:ph idx="4294967295"/>
          </p:nvPr>
        </p:nvSpPr>
        <p:spPr>
          <a:xfrm>
            <a:off x="457200" y="1143000"/>
            <a:ext cx="8229600" cy="4724400"/>
          </a:xfrm>
        </p:spPr>
        <p:txBody>
          <a:bodyPr>
            <a:normAutofit fontScale="92500" lnSpcReduction="20000"/>
          </a:bodyPr>
          <a:lstStyle/>
          <a:p>
            <a:pPr marL="457200" indent="-457200">
              <a:spcBef>
                <a:spcPts val="600"/>
              </a:spcBef>
              <a:spcAft>
                <a:spcPts val="1200"/>
              </a:spcAft>
              <a:buFont typeface="+mj-lt"/>
              <a:buAutoNum type="arabicPeriod" startAt="4"/>
            </a:pPr>
            <a:r>
              <a:rPr lang="en-US" dirty="0"/>
              <a:t>Sensemaking. Patient safety analysis training. </a:t>
            </a:r>
            <a:br>
              <a:rPr lang="en-US" dirty="0"/>
            </a:br>
            <a:r>
              <a:rPr lang="en-US" dirty="0"/>
              <a:t>[</a:t>
            </a:r>
            <a:r>
              <a:rPr lang="en-US" i="1" dirty="0"/>
              <a:t>Columbia University's Digital Knowledge Ventures is no longer in operation.]</a:t>
            </a:r>
            <a:endParaRPr lang="en-US" dirty="0"/>
          </a:p>
          <a:p>
            <a:pPr marL="457200" indent="-457200">
              <a:spcBef>
                <a:spcPts val="600"/>
              </a:spcBef>
              <a:spcAft>
                <a:spcPts val="1200"/>
              </a:spcAft>
              <a:buFont typeface="+mj-lt"/>
              <a:buAutoNum type="arabicPeriod" startAt="4"/>
            </a:pPr>
            <a:r>
              <a:rPr lang="de-DE" dirty="0"/>
              <a:t>Pronovost  PJ, Wu AW, and Sexton JB. Acute Decompensation after Removing a Central Line: Practical Approaches to Increasing Safety in the Intensive Care Unit. Ann Intern Med. 2004 June;140(12):</a:t>
            </a:r>
            <a:r>
              <a:rPr lang="de-DE" dirty="0" smtClean="0"/>
              <a:t>1025-33</a:t>
            </a:r>
            <a:r>
              <a:rPr lang="de-DE" dirty="0"/>
              <a:t>. PMID: 15197020.</a:t>
            </a:r>
          </a:p>
          <a:p>
            <a:pPr marL="457200" indent="-457200">
              <a:spcBef>
                <a:spcPts val="600"/>
              </a:spcBef>
              <a:spcAft>
                <a:spcPts val="1200"/>
              </a:spcAft>
              <a:buFont typeface="+mj-lt"/>
              <a:buAutoNum type="arabicPeriod" startAt="4"/>
            </a:pPr>
            <a:r>
              <a:rPr lang="en-US" dirty="0"/>
              <a:t>Sensemaking. Patient safety analysis training. </a:t>
            </a:r>
            <a:br>
              <a:rPr lang="en-US" dirty="0"/>
            </a:br>
            <a:r>
              <a:rPr lang="en-US" dirty="0"/>
              <a:t>[</a:t>
            </a:r>
            <a:r>
              <a:rPr lang="en-US" i="1" dirty="0"/>
              <a:t>Columbia University's Digital Knowledge Ventures is no longer in operation.]</a:t>
            </a:r>
            <a:endParaRPr lang="en-US" dirty="0"/>
          </a:p>
        </p:txBody>
      </p:sp>
      <p:sp>
        <p:nvSpPr>
          <p:cNvPr id="7"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22</a:t>
            </a:fld>
            <a:endParaRPr lang="en-US" dirty="0"/>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967544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Disclaimers</a:t>
            </a:r>
          </a:p>
        </p:txBody>
      </p:sp>
      <p:sp>
        <p:nvSpPr>
          <p:cNvPr id="5" name="Content Placeholder 4"/>
          <p:cNvSpPr>
            <a:spLocks noGrp="1"/>
          </p:cNvSpPr>
          <p:nvPr>
            <p:ph idx="4294967295"/>
          </p:nvPr>
        </p:nvSpPr>
        <p:spPr>
          <a:xfrm>
            <a:off x="533400" y="990600"/>
            <a:ext cx="8229600" cy="3785652"/>
          </a:xfrm>
          <a:prstGeom prst="rect">
            <a:avLst/>
          </a:prstGeom>
        </p:spPr>
        <p:txBody>
          <a:bodyPr wrap="square">
            <a:spAutoFit/>
          </a:bodyPr>
          <a:lstStyle/>
          <a:p>
            <a:pPr marL="0" indent="0">
              <a:spcBef>
                <a:spcPts val="1800"/>
              </a:spcBef>
              <a:buNone/>
            </a:pPr>
            <a:r>
              <a:rPr lang="en-US" sz="1600" dirty="0"/>
              <a:t>Every effort was made to ensure the accuracy and completeness of this resource. However, the U.S. Department of Health and Human Services makes no warranties regarding errors or omissions and assumes no responsibility or liability for loss or damage resulting from the use of information contained within. </a:t>
            </a:r>
          </a:p>
          <a:p>
            <a:pPr marL="0" indent="0">
              <a:spcBef>
                <a:spcPts val="1800"/>
              </a:spcBef>
              <a:buNone/>
            </a:pPr>
            <a:r>
              <a:rPr lang="en-US" sz="1600" dirty="0"/>
              <a:t>The U.S. Department of Health and Human Services cannot endorse, or appear to endorse derivate or excerpted materials, and it cannot be held liable for the content or use of adapted resources. Any adaptations of this resource must include a disclaimer to this effect.</a:t>
            </a:r>
            <a:r>
              <a:rPr lang="en-US" sz="1600" b="1" dirty="0"/>
              <a:t> </a:t>
            </a:r>
          </a:p>
          <a:p>
            <a:pPr marL="0" indent="0">
              <a:spcBef>
                <a:spcPts val="1800"/>
              </a:spcBef>
              <a:buNone/>
            </a:pPr>
            <a:r>
              <a:rPr lang="en-US" sz="1600" dirty="0"/>
              <a:t>Reference to any specific commercial products, process, service, manufacturer, company, or trademark does not constitute endorsement or recommendation by the U.S. Government, HHS, or AHRQ of the linked Web resources or the information, products, or services contained therein. The Agency does not exercise any control over the content on these sites. </a:t>
            </a:r>
            <a:endParaRPr lang="en-US" sz="1600" b="1" dirty="0"/>
          </a:p>
        </p:txBody>
      </p:sp>
      <p:sp>
        <p:nvSpPr>
          <p:cNvPr id="7"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23</a:t>
            </a:fld>
            <a:endParaRPr lang="en-US" dirty="0"/>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87603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CUSP and Sensemaking Tools</a:t>
            </a:r>
            <a:r>
              <a:rPr lang="en-US" baseline="30000" dirty="0"/>
              <a:t>1</a:t>
            </a:r>
          </a:p>
        </p:txBody>
      </p:sp>
      <p:graphicFrame>
        <p:nvGraphicFramePr>
          <p:cNvPr id="5" name="Content Placeholder 4" descr="Tools icon&#10;&#10;CUSP Tools:&#10;Staff Safety Assessment&#10;Status of Safety Issues Worksheet&#10;Learn From Defects Form&#10;&#10;Sensemaking Tools:&#10;Discovery Form&#10;Root Cause Analysis&#10;Failure Mode and Effects Analysis&#10;Probabilistic Risk Assessment&#10;Causal Tree Worksheet"/>
          <p:cNvGraphicFramePr>
            <a:graphicFrameLocks noGrp="1"/>
          </p:cNvGraphicFramePr>
          <p:nvPr>
            <p:ph idx="4294967295"/>
            <p:extLst>
              <p:ext uri="{D42A27DB-BD31-4B8C-83A1-F6EECF244321}">
                <p14:modId xmlns:p14="http://schemas.microsoft.com/office/powerpoint/2010/main" val="2795949810"/>
              </p:ext>
            </p:extLst>
          </p:nvPr>
        </p:nvGraphicFramePr>
        <p:xfrm>
          <a:off x="590550" y="1905000"/>
          <a:ext cx="8001000" cy="3505542"/>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xmlns="" val="20000"/>
                    </a:ext>
                  </a:extLst>
                </a:gridCol>
                <a:gridCol w="4000500">
                  <a:extLst>
                    <a:ext uri="{9D8B030D-6E8A-4147-A177-3AD203B41FA5}">
                      <a16:colId xmlns:a16="http://schemas.microsoft.com/office/drawing/2014/main" xmlns="" val="20001"/>
                    </a:ext>
                  </a:extLst>
                </a:gridCol>
              </a:tblGrid>
              <a:tr h="499713">
                <a:tc>
                  <a:txBody>
                    <a:bodyPr/>
                    <a:lstStyle/>
                    <a:p>
                      <a:pPr algn="ctr"/>
                      <a:r>
                        <a:rPr lang="en-US" sz="2000" dirty="0">
                          <a:latin typeface="Arial" pitchFamily="34" charset="0"/>
                          <a:cs typeface="Arial" pitchFamily="34" charset="0"/>
                        </a:rPr>
                        <a:t>CUSP Tools</a:t>
                      </a:r>
                    </a:p>
                  </a:txBody>
                  <a:tcPr/>
                </a:tc>
                <a:tc>
                  <a:txBody>
                    <a:bodyPr/>
                    <a:lstStyle/>
                    <a:p>
                      <a:pPr algn="ctr"/>
                      <a:r>
                        <a:rPr lang="en-US" sz="2000" dirty="0">
                          <a:latin typeface="Arial" pitchFamily="34" charset="0"/>
                          <a:cs typeface="Arial" pitchFamily="34" charset="0"/>
                        </a:rPr>
                        <a:t>Sensemaking</a:t>
                      </a:r>
                      <a:r>
                        <a:rPr lang="en-US" sz="2000" baseline="0" dirty="0">
                          <a:latin typeface="Arial" pitchFamily="34" charset="0"/>
                          <a:cs typeface="Arial" pitchFamily="34" charset="0"/>
                        </a:rPr>
                        <a:t> Tools</a:t>
                      </a:r>
                      <a:endParaRPr lang="en-US" sz="2000" dirty="0">
                        <a:latin typeface="Arial" pitchFamily="34" charset="0"/>
                        <a:cs typeface="Arial" pitchFamily="34" charset="0"/>
                      </a:endParaRPr>
                    </a:p>
                  </a:txBody>
                  <a:tcPr/>
                </a:tc>
                <a:extLst>
                  <a:ext uri="{0D108BD9-81ED-4DB2-BD59-A6C34878D82A}">
                    <a16:rowId xmlns:a16="http://schemas.microsoft.com/office/drawing/2014/main" xmlns="" val="10000"/>
                  </a:ext>
                </a:extLst>
              </a:tr>
              <a:tr h="499713">
                <a:tc>
                  <a:txBody>
                    <a:bodyPr/>
                    <a:lstStyle/>
                    <a:p>
                      <a:r>
                        <a:rPr lang="en-US" sz="2000" dirty="0">
                          <a:latin typeface="Arial" pitchFamily="34" charset="0"/>
                          <a:cs typeface="Arial" pitchFamily="34" charset="0"/>
                        </a:rPr>
                        <a:t>Staff Safety Assessment</a:t>
                      </a:r>
                    </a:p>
                  </a:txBody>
                  <a:tcPr/>
                </a:tc>
                <a:tc>
                  <a:txBody>
                    <a:bodyPr/>
                    <a:lstStyle/>
                    <a:p>
                      <a:r>
                        <a:rPr lang="en-US" sz="2000" dirty="0">
                          <a:latin typeface="Arial" pitchFamily="34" charset="0"/>
                          <a:cs typeface="Arial" pitchFamily="34" charset="0"/>
                        </a:rPr>
                        <a:t>Discovery Form</a:t>
                      </a:r>
                    </a:p>
                  </a:txBody>
                  <a:tcPr/>
                </a:tc>
                <a:extLst>
                  <a:ext uri="{0D108BD9-81ED-4DB2-BD59-A6C34878D82A}">
                    <a16:rowId xmlns:a16="http://schemas.microsoft.com/office/drawing/2014/main" xmlns="" val="10001"/>
                  </a:ext>
                </a:extLst>
              </a:tr>
              <a:tr h="499713">
                <a:tc>
                  <a:txBody>
                    <a:bodyPr/>
                    <a:lstStyle/>
                    <a:p>
                      <a:r>
                        <a:rPr lang="en-US" sz="2000" dirty="0">
                          <a:latin typeface="Arial" pitchFamily="34" charset="0"/>
                          <a:cs typeface="Arial" pitchFamily="34" charset="0"/>
                        </a:rPr>
                        <a:t>Safety Issues Worksheet</a:t>
                      </a:r>
                    </a:p>
                  </a:txBody>
                  <a:tcPr/>
                </a:tc>
                <a:tc>
                  <a:txBody>
                    <a:bodyPr/>
                    <a:lstStyle/>
                    <a:p>
                      <a:r>
                        <a:rPr lang="en-US" sz="2000" dirty="0">
                          <a:latin typeface="Arial" pitchFamily="34" charset="0"/>
                          <a:cs typeface="Arial" pitchFamily="34" charset="0"/>
                        </a:rPr>
                        <a:t>Root Cause Analysis</a:t>
                      </a:r>
                    </a:p>
                  </a:txBody>
                  <a:tcPr/>
                </a:tc>
                <a:extLst>
                  <a:ext uri="{0D108BD9-81ED-4DB2-BD59-A6C34878D82A}">
                    <a16:rowId xmlns:a16="http://schemas.microsoft.com/office/drawing/2014/main" xmlns="" val="10002"/>
                  </a:ext>
                </a:extLst>
              </a:tr>
              <a:tr h="700698">
                <a:tc>
                  <a:txBody>
                    <a:bodyPr/>
                    <a:lstStyle/>
                    <a:p>
                      <a:r>
                        <a:rPr lang="en-US" sz="2000" dirty="0">
                          <a:latin typeface="Arial" pitchFamily="34" charset="0"/>
                          <a:cs typeface="Arial" pitchFamily="34" charset="0"/>
                        </a:rPr>
                        <a:t>Learn From Defects Form</a:t>
                      </a:r>
                    </a:p>
                  </a:txBody>
                  <a:tcPr/>
                </a:tc>
                <a:tc>
                  <a:txBody>
                    <a:bodyPr/>
                    <a:lstStyle/>
                    <a:p>
                      <a:r>
                        <a:rPr lang="en-US" sz="2000" dirty="0">
                          <a:latin typeface="Arial" pitchFamily="34" charset="0"/>
                          <a:cs typeface="Arial" pitchFamily="34" charset="0"/>
                        </a:rPr>
                        <a:t>Failure Mode and Effects Analysis</a:t>
                      </a:r>
                    </a:p>
                  </a:txBody>
                  <a:tcPr/>
                </a:tc>
                <a:extLst>
                  <a:ext uri="{0D108BD9-81ED-4DB2-BD59-A6C34878D82A}">
                    <a16:rowId xmlns:a16="http://schemas.microsoft.com/office/drawing/2014/main" xmlns="" val="10003"/>
                  </a:ext>
                </a:extLst>
              </a:tr>
              <a:tr h="614242">
                <a:tc>
                  <a:txBody>
                    <a:bodyPr/>
                    <a:lstStyle/>
                    <a:p>
                      <a:r>
                        <a:rPr lang="en-US" sz="2000" dirty="0">
                          <a:latin typeface="Arial" pitchFamily="34" charset="0"/>
                          <a:cs typeface="Arial" pitchFamily="34" charset="0"/>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itchFamily="34" charset="0"/>
                          <a:cs typeface="Arial" pitchFamily="34" charset="0"/>
                        </a:rPr>
                        <a:t>Probabilistic Risk Assessment</a:t>
                      </a:r>
                    </a:p>
                  </a:txBody>
                  <a:tcPr/>
                </a:tc>
                <a:extLst>
                  <a:ext uri="{0D108BD9-81ED-4DB2-BD59-A6C34878D82A}">
                    <a16:rowId xmlns:a16="http://schemas.microsoft.com/office/drawing/2014/main" xmlns="" val="10004"/>
                  </a:ext>
                </a:extLst>
              </a:tr>
              <a:tr h="691121">
                <a:tc>
                  <a:txBody>
                    <a:bodyPr/>
                    <a:lstStyle/>
                    <a:p>
                      <a:r>
                        <a:rPr lang="en-US" sz="2000" dirty="0">
                          <a:latin typeface="Arial" pitchFamily="34" charset="0"/>
                          <a:cs typeface="Arial" pitchFamily="34" charset="0"/>
                        </a:rPr>
                        <a:t>  </a:t>
                      </a:r>
                    </a:p>
                  </a:txBody>
                  <a:tcPr/>
                </a:tc>
                <a:tc>
                  <a:txBody>
                    <a:bodyPr/>
                    <a:lstStyle/>
                    <a:p>
                      <a:r>
                        <a:rPr lang="en-US" sz="2000" dirty="0">
                          <a:latin typeface="Arial" pitchFamily="34" charset="0"/>
                          <a:cs typeface="Arial" pitchFamily="34" charset="0"/>
                        </a:rPr>
                        <a:t>Causal Tree Worksheet</a:t>
                      </a:r>
                    </a:p>
                  </a:txBody>
                  <a:tcPr/>
                </a:tc>
                <a:extLst>
                  <a:ext uri="{0D108BD9-81ED-4DB2-BD59-A6C34878D82A}">
                    <a16:rowId xmlns:a16="http://schemas.microsoft.com/office/drawing/2014/main" xmlns="" val="10005"/>
                  </a:ext>
                </a:extLst>
              </a:tr>
            </a:tbl>
          </a:graphicData>
        </a:graphic>
      </p:graphicFrame>
      <p:pic>
        <p:nvPicPr>
          <p:cNvPr id="1026" name="Picture 2" descr="Tools icon"/>
          <p:cNvPicPr>
            <a:picLocks noChangeAspect="1" noChangeArrowheads="1"/>
          </p:cNvPicPr>
          <p:nvPr/>
        </p:nvPicPr>
        <p:blipFill>
          <a:blip r:embed="rId2" cstate="print"/>
          <a:srcRect/>
          <a:stretch>
            <a:fillRect/>
          </a:stretch>
        </p:blipFill>
        <p:spPr bwMode="auto">
          <a:xfrm>
            <a:off x="7848600" y="868534"/>
            <a:ext cx="990600" cy="990600"/>
          </a:xfrm>
          <a:prstGeom prst="rect">
            <a:avLst/>
          </a:prstGeom>
          <a:noFill/>
          <a:ln w="9525">
            <a:noFill/>
            <a:miter lim="800000"/>
            <a:headEnd/>
            <a:tailEnd/>
          </a:ln>
        </p:spPr>
      </p:pic>
      <p:sp>
        <p:nvSpPr>
          <p:cNvPr id="8"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3</a:t>
            </a:fld>
            <a:endParaRPr lang="en-US" dirty="0"/>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08319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685800"/>
          </a:xfrm>
        </p:spPr>
        <p:txBody>
          <a:bodyPr>
            <a:noAutofit/>
          </a:bodyPr>
          <a:lstStyle/>
          <a:p>
            <a:r>
              <a:rPr lang="en-US" sz="3200" dirty="0"/>
              <a:t>The Relationship Between CUSP and Sensemaking</a:t>
            </a:r>
            <a:r>
              <a:rPr lang="en-US" sz="3200" baseline="30000" dirty="0"/>
              <a:t>1,2,3</a:t>
            </a:r>
          </a:p>
        </p:txBody>
      </p:sp>
      <p:graphicFrame>
        <p:nvGraphicFramePr>
          <p:cNvPr id="6" name="Content Placeholder 5" descr="CUSP and Sensemaking use different terms to identify defects or failures. CUSP uses the term &quot;defect&quot; while Sensemaking uses the term &quot;failure&quot; and further classifies failures as: (1) human/active failure or (2): latent/system conditions. &#10;CUSP uses the Staff Safety Assessment and Status of Safety Issues Worksheet tools to identify defects. Sensemaking uses Discovery Form, Root Cause Analysis, Failure Mode and Effects Analysis and Probabilistic Risk Assessment tools to identity failures. &#10;CUSP uses the Learn From Defects Form to examine defects while Sensemaking uses the Causal Tree Worksheet to examine failures. &#10;CUSP uses the Learn From Defects Form to code defects while Sensemaking uses the Eindhoven Model to code failures.&#10;"/>
          <p:cNvGraphicFramePr>
            <a:graphicFrameLocks noGrp="1"/>
          </p:cNvGraphicFramePr>
          <p:nvPr>
            <p:ph sz="quarter" idx="4294967295"/>
            <p:extLst>
              <p:ext uri="{D42A27DB-BD31-4B8C-83A1-F6EECF244321}">
                <p14:modId xmlns:p14="http://schemas.microsoft.com/office/powerpoint/2010/main" val="1431546665"/>
              </p:ext>
            </p:extLst>
          </p:nvPr>
        </p:nvGraphicFramePr>
        <p:xfrm>
          <a:off x="609600" y="1600200"/>
          <a:ext cx="8153400" cy="40284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xmlns="" val="20000"/>
                    </a:ext>
                  </a:extLst>
                </a:gridCol>
                <a:gridCol w="3025274">
                  <a:extLst>
                    <a:ext uri="{9D8B030D-6E8A-4147-A177-3AD203B41FA5}">
                      <a16:colId xmlns:a16="http://schemas.microsoft.com/office/drawing/2014/main" xmlns="" val="20001"/>
                    </a:ext>
                  </a:extLst>
                </a:gridCol>
                <a:gridCol w="3146926">
                  <a:extLst>
                    <a:ext uri="{9D8B030D-6E8A-4147-A177-3AD203B41FA5}">
                      <a16:colId xmlns:a16="http://schemas.microsoft.com/office/drawing/2014/main" xmlns="" val="20002"/>
                    </a:ext>
                  </a:extLst>
                </a:gridCol>
              </a:tblGrid>
              <a:tr h="370840">
                <a:tc>
                  <a:txBody>
                    <a:bodyPr/>
                    <a:lstStyle/>
                    <a:p>
                      <a:pPr algn="ctr"/>
                      <a:r>
                        <a:rPr lang="en-US" sz="1800" dirty="0">
                          <a:latin typeface="Arial" pitchFamily="34" charset="0"/>
                          <a:cs typeface="Arial" pitchFamily="34" charset="0"/>
                        </a:rPr>
                        <a:t>Concept</a:t>
                      </a:r>
                    </a:p>
                  </a:txBody>
                  <a:tcPr marL="85825" marR="85825"/>
                </a:tc>
                <a:tc>
                  <a:txBody>
                    <a:bodyPr/>
                    <a:lstStyle/>
                    <a:p>
                      <a:pPr algn="ctr"/>
                      <a:r>
                        <a:rPr lang="en-US" sz="1800" dirty="0">
                          <a:latin typeface="Arial" pitchFamily="34" charset="0"/>
                          <a:cs typeface="Arial" pitchFamily="34" charset="0"/>
                        </a:rPr>
                        <a:t>CUSP</a:t>
                      </a:r>
                    </a:p>
                  </a:txBody>
                  <a:tcPr marL="85825" marR="85825"/>
                </a:tc>
                <a:tc>
                  <a:txBody>
                    <a:bodyPr/>
                    <a:lstStyle/>
                    <a:p>
                      <a:pPr algn="ctr"/>
                      <a:r>
                        <a:rPr lang="en-US" sz="1800" dirty="0">
                          <a:latin typeface="Arial" pitchFamily="34" charset="0"/>
                          <a:cs typeface="Arial" pitchFamily="34" charset="0"/>
                        </a:rPr>
                        <a:t>Sensemaking</a:t>
                      </a:r>
                    </a:p>
                  </a:txBody>
                  <a:tcPr marL="85825" marR="85825"/>
                </a:tc>
                <a:extLst>
                  <a:ext uri="{0D108BD9-81ED-4DB2-BD59-A6C34878D82A}">
                    <a16:rowId xmlns:a16="http://schemas.microsoft.com/office/drawing/2014/main" xmlns="" val="10000"/>
                  </a:ext>
                </a:extLst>
              </a:tr>
              <a:tr h="370840">
                <a:tc>
                  <a:txBody>
                    <a:bodyPr/>
                    <a:lstStyle/>
                    <a:p>
                      <a:r>
                        <a:rPr lang="en-US" sz="1800" dirty="0">
                          <a:latin typeface="Arial" pitchFamily="34" charset="0"/>
                          <a:cs typeface="Arial" pitchFamily="34" charset="0"/>
                        </a:rPr>
                        <a:t>Defect</a:t>
                      </a:r>
                      <a:r>
                        <a:rPr lang="en-US" sz="1800" baseline="0" dirty="0">
                          <a:latin typeface="Arial" pitchFamily="34" charset="0"/>
                          <a:cs typeface="Arial" pitchFamily="34" charset="0"/>
                        </a:rPr>
                        <a:t> or failure identification</a:t>
                      </a:r>
                      <a:endParaRPr lang="en-US" sz="1800" dirty="0">
                        <a:latin typeface="Arial" pitchFamily="34" charset="0"/>
                        <a:cs typeface="Arial" pitchFamily="34" charset="0"/>
                      </a:endParaRPr>
                    </a:p>
                  </a:txBody>
                  <a:tcPr marL="85825" marR="85825"/>
                </a:tc>
                <a:tc>
                  <a:txBody>
                    <a:bodyPr/>
                    <a:lstStyle/>
                    <a:p>
                      <a:pPr algn="l"/>
                      <a:r>
                        <a:rPr lang="en-US" sz="1800" dirty="0">
                          <a:latin typeface="Arial" pitchFamily="34" charset="0"/>
                          <a:cs typeface="Arial" pitchFamily="34" charset="0"/>
                        </a:rPr>
                        <a:t>Defects</a:t>
                      </a:r>
                    </a:p>
                  </a:txBody>
                  <a:tcPr marL="85825" marR="85825"/>
                </a:tc>
                <a:tc>
                  <a:txBody>
                    <a:bodyPr/>
                    <a:lstStyle/>
                    <a:p>
                      <a:pPr marL="228600" indent="-228600">
                        <a:buAutoNum type="arabicPeriod"/>
                      </a:pPr>
                      <a:r>
                        <a:rPr lang="en-US" sz="1800" dirty="0">
                          <a:latin typeface="Arial" pitchFamily="34" charset="0"/>
                          <a:cs typeface="Arial" pitchFamily="34" charset="0"/>
                        </a:rPr>
                        <a:t>Human/active failure</a:t>
                      </a:r>
                    </a:p>
                    <a:p>
                      <a:pPr marL="228600" indent="-228600">
                        <a:buAutoNum type="arabicPeriod"/>
                      </a:pPr>
                      <a:r>
                        <a:rPr lang="en-US" sz="1800" dirty="0">
                          <a:latin typeface="Arial" pitchFamily="34" charset="0"/>
                          <a:cs typeface="Arial" pitchFamily="34" charset="0"/>
                        </a:rPr>
                        <a:t>Latent/system conditions</a:t>
                      </a:r>
                    </a:p>
                  </a:txBody>
                  <a:tcPr marL="85825" marR="85825"/>
                </a:tc>
                <a:extLst>
                  <a:ext uri="{0D108BD9-81ED-4DB2-BD59-A6C34878D82A}">
                    <a16:rowId xmlns:a16="http://schemas.microsoft.com/office/drawing/2014/main" xmlns="" val="10001"/>
                  </a:ext>
                </a:extLst>
              </a:tr>
              <a:tr h="370840">
                <a:tc>
                  <a:txBody>
                    <a:bodyPr/>
                    <a:lstStyle/>
                    <a:p>
                      <a:r>
                        <a:rPr lang="en-US" sz="1800" dirty="0">
                          <a:latin typeface="Arial" pitchFamily="34" charset="0"/>
                          <a:cs typeface="Arial" pitchFamily="34" charset="0"/>
                        </a:rPr>
                        <a:t>Ways to identify</a:t>
                      </a:r>
                      <a:r>
                        <a:rPr lang="en-US" sz="1800" baseline="0" dirty="0">
                          <a:latin typeface="Arial" pitchFamily="34" charset="0"/>
                          <a:cs typeface="Arial" pitchFamily="34" charset="0"/>
                        </a:rPr>
                        <a:t> defects or failure</a:t>
                      </a:r>
                      <a:endParaRPr lang="en-US" sz="1800" dirty="0">
                        <a:latin typeface="Arial" pitchFamily="34" charset="0"/>
                        <a:cs typeface="Arial" pitchFamily="34" charset="0"/>
                      </a:endParaRPr>
                    </a:p>
                  </a:txBody>
                  <a:tcPr marL="85825" marR="85825"/>
                </a:tc>
                <a:tc>
                  <a:txBody>
                    <a:bodyPr/>
                    <a:lstStyle/>
                    <a:p>
                      <a:pPr marL="228600" indent="-228600"/>
                      <a:r>
                        <a:rPr lang="en-US" sz="1800" dirty="0">
                          <a:latin typeface="Arial" pitchFamily="34" charset="0"/>
                          <a:cs typeface="Arial" pitchFamily="34" charset="0"/>
                        </a:rPr>
                        <a:t>-	Staff Safety Assessment</a:t>
                      </a:r>
                    </a:p>
                    <a:p>
                      <a:pPr marL="228600" indent="-228600"/>
                      <a:r>
                        <a:rPr lang="en-US" sz="1800" kern="1200" dirty="0">
                          <a:solidFill>
                            <a:schemeClr val="dk1"/>
                          </a:solidFill>
                          <a:effectLst/>
                          <a:latin typeface="Arial" pitchFamily="34" charset="0"/>
                          <a:ea typeface="+mn-ea"/>
                          <a:cs typeface="Arial" pitchFamily="34" charset="0"/>
                        </a:rPr>
                        <a:t>-	Status of Safety</a:t>
                      </a:r>
                      <a:r>
                        <a:rPr lang="en-US" sz="1800" kern="1200" baseline="0" dirty="0">
                          <a:solidFill>
                            <a:schemeClr val="dk1"/>
                          </a:solidFill>
                          <a:effectLst/>
                          <a:latin typeface="Arial" pitchFamily="34" charset="0"/>
                          <a:ea typeface="+mn-ea"/>
                          <a:cs typeface="Arial" pitchFamily="34" charset="0"/>
                        </a:rPr>
                        <a:t> </a:t>
                      </a:r>
                      <a:r>
                        <a:rPr lang="en-US" sz="1800" kern="1200" dirty="0">
                          <a:solidFill>
                            <a:schemeClr val="dk1"/>
                          </a:solidFill>
                          <a:effectLst/>
                          <a:latin typeface="Arial" pitchFamily="34" charset="0"/>
                          <a:ea typeface="+mn-ea"/>
                          <a:cs typeface="Arial" pitchFamily="34" charset="0"/>
                        </a:rPr>
                        <a:t>Issues Worksheet </a:t>
                      </a:r>
                      <a:endParaRPr lang="en-US" sz="1800" dirty="0">
                        <a:latin typeface="Arial" pitchFamily="34" charset="0"/>
                        <a:cs typeface="Arial" pitchFamily="34" charset="0"/>
                      </a:endParaRPr>
                    </a:p>
                  </a:txBody>
                  <a:tcPr marL="85825" marR="85825"/>
                </a:tc>
                <a:tc>
                  <a:txBody>
                    <a:bodyPr/>
                    <a:lstStyle/>
                    <a:p>
                      <a:pPr marL="228600" indent="-228600"/>
                      <a:r>
                        <a:rPr lang="en-US" sz="1800" dirty="0">
                          <a:latin typeface="Arial" pitchFamily="34" charset="0"/>
                          <a:cs typeface="Arial" pitchFamily="34" charset="0"/>
                        </a:rPr>
                        <a:t>-	Discovery Form</a:t>
                      </a:r>
                    </a:p>
                    <a:p>
                      <a:pPr marL="228600" indent="-228600"/>
                      <a:r>
                        <a:rPr lang="en-US" sz="1800" dirty="0">
                          <a:latin typeface="Arial" pitchFamily="34" charset="0"/>
                          <a:cs typeface="Arial" pitchFamily="34" charset="0"/>
                        </a:rPr>
                        <a:t>-	Root Cause Analysis</a:t>
                      </a:r>
                    </a:p>
                    <a:p>
                      <a:pPr marL="228600" indent="-228600"/>
                      <a:r>
                        <a:rPr lang="en-US" sz="1800" dirty="0">
                          <a:latin typeface="Arial" pitchFamily="34" charset="0"/>
                          <a:cs typeface="Arial" pitchFamily="34" charset="0"/>
                        </a:rPr>
                        <a:t>-	Failure</a:t>
                      </a:r>
                      <a:r>
                        <a:rPr lang="en-US" sz="1800" baseline="0" dirty="0">
                          <a:latin typeface="Arial" pitchFamily="34" charset="0"/>
                          <a:cs typeface="Arial" pitchFamily="34" charset="0"/>
                        </a:rPr>
                        <a:t> Mode and Effects Analysis</a:t>
                      </a:r>
                    </a:p>
                    <a:p>
                      <a:pPr marL="228600" indent="-228600"/>
                      <a:r>
                        <a:rPr lang="en-US" sz="1800" baseline="0" dirty="0">
                          <a:latin typeface="Arial" pitchFamily="34" charset="0"/>
                          <a:cs typeface="Arial" pitchFamily="34" charset="0"/>
                        </a:rPr>
                        <a:t>-	Probabilistic Risk </a:t>
                      </a:r>
                    </a:p>
                    <a:p>
                      <a:r>
                        <a:rPr lang="en-US" sz="1800" baseline="0" dirty="0">
                          <a:latin typeface="Arial" pitchFamily="34" charset="0"/>
                          <a:cs typeface="Arial" pitchFamily="34" charset="0"/>
                        </a:rPr>
                        <a:t>   Assessment</a:t>
                      </a:r>
                      <a:endParaRPr lang="en-US" sz="1800" dirty="0">
                        <a:latin typeface="Arial" pitchFamily="34" charset="0"/>
                        <a:cs typeface="Arial" pitchFamily="34" charset="0"/>
                      </a:endParaRPr>
                    </a:p>
                  </a:txBody>
                  <a:tcPr marL="85825" marR="85825"/>
                </a:tc>
                <a:extLst>
                  <a:ext uri="{0D108BD9-81ED-4DB2-BD59-A6C34878D82A}">
                    <a16:rowId xmlns:a16="http://schemas.microsoft.com/office/drawing/2014/main" xmlns="" val="10002"/>
                  </a:ext>
                </a:extLst>
              </a:tr>
              <a:tr h="370840">
                <a:tc>
                  <a:txBody>
                    <a:bodyPr/>
                    <a:lstStyle/>
                    <a:p>
                      <a:r>
                        <a:rPr lang="en-US" sz="1800" dirty="0">
                          <a:latin typeface="Arial" pitchFamily="34" charset="0"/>
                          <a:cs typeface="Arial" pitchFamily="34" charset="0"/>
                        </a:rPr>
                        <a:t>Tools to examine defects</a:t>
                      </a:r>
                      <a:r>
                        <a:rPr lang="en-US" sz="1800" baseline="0" dirty="0">
                          <a:latin typeface="Arial" pitchFamily="34" charset="0"/>
                          <a:cs typeface="Arial" pitchFamily="34" charset="0"/>
                        </a:rPr>
                        <a:t> or failures</a:t>
                      </a:r>
                      <a:endParaRPr lang="en-US" sz="1800" dirty="0">
                        <a:latin typeface="Arial" pitchFamily="34" charset="0"/>
                        <a:cs typeface="Arial" pitchFamily="34" charset="0"/>
                      </a:endParaRPr>
                    </a:p>
                  </a:txBody>
                  <a:tcPr marL="85825" marR="85825"/>
                </a:tc>
                <a:tc>
                  <a:txBody>
                    <a:bodyPr/>
                    <a:lstStyle/>
                    <a:p>
                      <a:r>
                        <a:rPr lang="en-US" sz="1800" dirty="0">
                          <a:latin typeface="Arial" pitchFamily="34" charset="0"/>
                          <a:cs typeface="Arial" pitchFamily="34" charset="0"/>
                        </a:rPr>
                        <a:t>Learn</a:t>
                      </a:r>
                      <a:r>
                        <a:rPr lang="en-US" sz="1800" baseline="0" dirty="0">
                          <a:latin typeface="Arial" pitchFamily="34" charset="0"/>
                          <a:cs typeface="Arial" pitchFamily="34" charset="0"/>
                        </a:rPr>
                        <a:t> From Defects Form</a:t>
                      </a:r>
                      <a:endParaRPr lang="en-US" sz="1800" dirty="0">
                        <a:latin typeface="Arial" pitchFamily="34" charset="0"/>
                        <a:cs typeface="Arial" pitchFamily="34" charset="0"/>
                      </a:endParaRPr>
                    </a:p>
                  </a:txBody>
                  <a:tcPr marL="85825" marR="85825"/>
                </a:tc>
                <a:tc>
                  <a:txBody>
                    <a:bodyPr/>
                    <a:lstStyle/>
                    <a:p>
                      <a:r>
                        <a:rPr lang="en-US" sz="1800" dirty="0">
                          <a:latin typeface="Arial" pitchFamily="34" charset="0"/>
                          <a:cs typeface="Arial" pitchFamily="34" charset="0"/>
                        </a:rPr>
                        <a:t>Causal</a:t>
                      </a:r>
                      <a:r>
                        <a:rPr lang="en-US" sz="1800" baseline="0" dirty="0">
                          <a:latin typeface="Arial" pitchFamily="34" charset="0"/>
                          <a:cs typeface="Arial" pitchFamily="34" charset="0"/>
                        </a:rPr>
                        <a:t> Tree Worksheet</a:t>
                      </a:r>
                      <a:endParaRPr lang="en-US" sz="1800" dirty="0">
                        <a:latin typeface="Arial" pitchFamily="34" charset="0"/>
                        <a:cs typeface="Arial" pitchFamily="34" charset="0"/>
                      </a:endParaRPr>
                    </a:p>
                  </a:txBody>
                  <a:tcPr marL="85825" marR="85825"/>
                </a:tc>
                <a:extLst>
                  <a:ext uri="{0D108BD9-81ED-4DB2-BD59-A6C34878D82A}">
                    <a16:rowId xmlns:a16="http://schemas.microsoft.com/office/drawing/2014/main" xmlns="" val="10003"/>
                  </a:ext>
                </a:extLst>
              </a:tr>
              <a:tr h="370840">
                <a:tc>
                  <a:txBody>
                    <a:bodyPr/>
                    <a:lstStyle/>
                    <a:p>
                      <a:r>
                        <a:rPr lang="en-US" sz="1800" dirty="0">
                          <a:latin typeface="Arial" pitchFamily="34" charset="0"/>
                          <a:cs typeface="Arial" pitchFamily="34" charset="0"/>
                        </a:rPr>
                        <a:t>Coding defects</a:t>
                      </a:r>
                      <a:r>
                        <a:rPr lang="en-US" sz="1800" baseline="0" dirty="0">
                          <a:latin typeface="Arial" pitchFamily="34" charset="0"/>
                          <a:cs typeface="Arial" pitchFamily="34" charset="0"/>
                        </a:rPr>
                        <a:t> or failures</a:t>
                      </a:r>
                      <a:endParaRPr lang="en-US" sz="1800" dirty="0">
                        <a:latin typeface="Arial" pitchFamily="34" charset="0"/>
                        <a:cs typeface="Arial" pitchFamily="34" charset="0"/>
                      </a:endParaRPr>
                    </a:p>
                  </a:txBody>
                  <a:tcPr marL="85825" marR="85825"/>
                </a:tc>
                <a:tc>
                  <a:txBody>
                    <a:bodyPr/>
                    <a:lstStyle/>
                    <a:p>
                      <a:r>
                        <a:rPr lang="en-US" sz="1800" dirty="0">
                          <a:latin typeface="Arial" pitchFamily="34" charset="0"/>
                          <a:cs typeface="Arial" pitchFamily="34" charset="0"/>
                        </a:rPr>
                        <a:t>Learn From Defects</a:t>
                      </a:r>
                      <a:r>
                        <a:rPr lang="en-US" sz="1800" baseline="0" dirty="0">
                          <a:latin typeface="Arial" pitchFamily="34" charset="0"/>
                          <a:cs typeface="Arial" pitchFamily="34" charset="0"/>
                        </a:rPr>
                        <a:t> Form</a:t>
                      </a:r>
                      <a:endParaRPr lang="en-US" sz="1800" dirty="0">
                        <a:latin typeface="Arial" pitchFamily="34" charset="0"/>
                        <a:cs typeface="Arial" pitchFamily="34" charset="0"/>
                      </a:endParaRPr>
                    </a:p>
                  </a:txBody>
                  <a:tcPr marL="85825" marR="85825"/>
                </a:tc>
                <a:tc>
                  <a:txBody>
                    <a:bodyPr/>
                    <a:lstStyle/>
                    <a:p>
                      <a:r>
                        <a:rPr lang="en-US" sz="1800" dirty="0">
                          <a:latin typeface="Arial" pitchFamily="34" charset="0"/>
                          <a:cs typeface="Arial" pitchFamily="34" charset="0"/>
                        </a:rPr>
                        <a:t>Eindhoven Model</a:t>
                      </a:r>
                    </a:p>
                  </a:txBody>
                  <a:tcPr marL="85825" marR="85825"/>
                </a:tc>
                <a:extLst>
                  <a:ext uri="{0D108BD9-81ED-4DB2-BD59-A6C34878D82A}">
                    <a16:rowId xmlns:a16="http://schemas.microsoft.com/office/drawing/2014/main" xmlns="" val="10004"/>
                  </a:ext>
                </a:extLst>
              </a:tr>
            </a:tbl>
          </a:graphicData>
        </a:graphic>
      </p:graphicFrame>
      <p:sp>
        <p:nvSpPr>
          <p:cNvPr id="9"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4</a:t>
            </a:fld>
            <a:endParaRPr lang="en-US" dirty="0"/>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65384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 Defects Overview</a:t>
            </a:r>
          </a:p>
        </p:txBody>
      </p:sp>
      <p:sp>
        <p:nvSpPr>
          <p:cNvPr id="3" name="Content Placeholder 2"/>
          <p:cNvSpPr>
            <a:spLocks noGrp="1"/>
          </p:cNvSpPr>
          <p:nvPr>
            <p:ph idx="1"/>
          </p:nvPr>
        </p:nvSpPr>
        <p:spPr>
          <a:xfrm>
            <a:off x="457200" y="1036637"/>
            <a:ext cx="8229600" cy="5364163"/>
          </a:xfrm>
        </p:spPr>
        <p:txBody>
          <a:bodyPr/>
          <a:lstStyle/>
          <a:p>
            <a:pPr>
              <a:spcAft>
                <a:spcPts val="1200"/>
              </a:spcAft>
            </a:pPr>
            <a:r>
              <a:rPr lang="en-US" dirty="0"/>
              <a:t>Define defects</a:t>
            </a:r>
          </a:p>
          <a:p>
            <a:pPr>
              <a:spcAft>
                <a:spcPts val="1200"/>
              </a:spcAft>
            </a:pPr>
            <a:r>
              <a:rPr lang="en-US" dirty="0"/>
              <a:t>Identify sources of defects</a:t>
            </a:r>
          </a:p>
          <a:p>
            <a:r>
              <a:rPr lang="en-US" dirty="0"/>
              <a:t>Apply CUSP tools to identify defects </a:t>
            </a:r>
          </a:p>
        </p:txBody>
      </p:sp>
      <p:sp>
        <p:nvSpPr>
          <p:cNvPr id="7"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5</a:t>
            </a:fld>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227430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Sensemaking Overview</a:t>
            </a:r>
            <a:r>
              <a:rPr lang="en-US" baseline="30000" dirty="0"/>
              <a:t>4</a:t>
            </a:r>
          </a:p>
        </p:txBody>
      </p:sp>
      <p:sp>
        <p:nvSpPr>
          <p:cNvPr id="3" name="Content Placeholder 2"/>
          <p:cNvSpPr>
            <a:spLocks noGrp="1"/>
          </p:cNvSpPr>
          <p:nvPr>
            <p:ph idx="1"/>
          </p:nvPr>
        </p:nvSpPr>
        <p:spPr>
          <a:xfrm>
            <a:off x="457200" y="884237"/>
            <a:ext cx="8229600" cy="5364163"/>
          </a:xfrm>
        </p:spPr>
        <p:txBody>
          <a:bodyPr>
            <a:normAutofit fontScale="92500" lnSpcReduction="20000"/>
          </a:bodyPr>
          <a:lstStyle/>
          <a:p>
            <a:r>
              <a:rPr lang="en-US" dirty="0"/>
              <a:t>A conversation among members of an organization involved in an event/issue</a:t>
            </a:r>
          </a:p>
          <a:p>
            <a:r>
              <a:rPr lang="en-US" dirty="0"/>
              <a:t>The purpose is to reduce the ambiguity about the event/issue—literally to make sense of it</a:t>
            </a:r>
          </a:p>
          <a:p>
            <a:r>
              <a:rPr lang="en-US" dirty="0"/>
              <a:t>Each person brings their experience of that event/issue to the discussion</a:t>
            </a:r>
          </a:p>
          <a:p>
            <a:r>
              <a:rPr lang="en-US" dirty="0"/>
              <a:t>The conversation is the mechanism that combines that knowledge into a new, more understandable form for the members</a:t>
            </a:r>
          </a:p>
          <a:p>
            <a:r>
              <a:rPr lang="en-US" dirty="0"/>
              <a:t>Members develop a similar representation in their minds that allows for action that can be implemented and understood by all who participated in the conversation</a:t>
            </a:r>
          </a:p>
        </p:txBody>
      </p:sp>
      <p:sp>
        <p:nvSpPr>
          <p:cNvPr id="7"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6</a:t>
            </a:fld>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49365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Table &#10;One example of a defect would be unstable oxygen tanks on beds. An appropriate intervention for this might be to repair oxygen tank holders or to install new tank holders institution wide. Another potential defect would be look-alike medications. Appropriate interventions for this might be education, physical separation of the medications, or a letter to the medication manufacturer asking for them to consider changing the medication label or the appearance of the medication.  For another potential defect, inconsistent use of the Daily Goals rounding tool, an intervention would be to gain consensus on the required elements of the Daily Goals rounding tool. Another defect, inaccurate information from residents during rounds, could be addressed through the development of an electronic progress note.&#10;"/>
          <p:cNvSpPr>
            <a:spLocks noGrp="1"/>
          </p:cNvSpPr>
          <p:nvPr>
            <p:ph type="title"/>
          </p:nvPr>
        </p:nvSpPr>
        <p:spPr>
          <a:xfrm>
            <a:off x="457200" y="57150"/>
            <a:ext cx="8229600" cy="685800"/>
          </a:xfrm>
        </p:spPr>
        <p:txBody>
          <a:bodyPr>
            <a:noAutofit/>
          </a:bodyPr>
          <a:lstStyle/>
          <a:p>
            <a:pPr>
              <a:lnSpc>
                <a:spcPts val="2600"/>
              </a:lnSpc>
            </a:pPr>
            <a:r>
              <a:rPr lang="en-US" sz="3200" dirty="0"/>
              <a:t>Examples of Defects or Failures </a:t>
            </a:r>
            <a:br>
              <a:rPr lang="en-US" sz="3200" dirty="0"/>
            </a:br>
            <a:r>
              <a:rPr lang="en-US" sz="3200" dirty="0"/>
              <a:t>That Affect Patient Safety</a:t>
            </a:r>
          </a:p>
        </p:txBody>
      </p:sp>
      <p:graphicFrame>
        <p:nvGraphicFramePr>
          <p:cNvPr id="11" name="Content Placeholder 10" descr="Defect:&#10;Medication look-alike.&#10;Intervention:&#10;Education conducted, medications physically separated, and letter sent to manufacturer.&#10;Defect:&#10;Missing equipment on cart.&#10;Intervention:&#10;Checklist developed for stocking cart.&#10;Defect:&#10;Failure to respond rapidly and appropriately to clinical emergencies.&#10;Intervention:&#10;Staff simulation training, use of checklists to guide response."/>
          <p:cNvGraphicFramePr>
            <a:graphicFrameLocks noGrp="1"/>
          </p:cNvGraphicFramePr>
          <p:nvPr>
            <p:ph sz="quarter" idx="4294967295"/>
            <p:extLst>
              <p:ext uri="{D42A27DB-BD31-4B8C-83A1-F6EECF244321}">
                <p14:modId xmlns:p14="http://schemas.microsoft.com/office/powerpoint/2010/main" val="3694075177"/>
              </p:ext>
            </p:extLst>
          </p:nvPr>
        </p:nvGraphicFramePr>
        <p:xfrm>
          <a:off x="495300" y="1371600"/>
          <a:ext cx="8153400" cy="3607256"/>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20000"/>
                    </a:ext>
                  </a:extLst>
                </a:gridCol>
                <a:gridCol w="4495800">
                  <a:extLst>
                    <a:ext uri="{9D8B030D-6E8A-4147-A177-3AD203B41FA5}">
                      <a16:colId xmlns:a16="http://schemas.microsoft.com/office/drawing/2014/main" xmlns="" val="20001"/>
                    </a:ext>
                  </a:extLst>
                </a:gridCol>
              </a:tblGrid>
              <a:tr h="504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itchFamily="34" charset="0"/>
                          <a:cs typeface="Arial" pitchFamily="34" charset="0"/>
                        </a:rPr>
                        <a:t>Defect</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L="88174" marR="88174" marT="41332" marB="4133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itchFamily="34" charset="0"/>
                          <a:cs typeface="Arial" pitchFamily="34" charset="0"/>
                        </a:rPr>
                        <a:t>Intervention</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L="88174" marR="88174" marT="41332" marB="41332" anchor="ctr" horzOverflow="overflow"/>
                </a:tc>
                <a:extLst>
                  <a:ext uri="{0D108BD9-81ED-4DB2-BD59-A6C34878D82A}">
                    <a16:rowId xmlns:a16="http://schemas.microsoft.com/office/drawing/2014/main" xmlns="" val="10000"/>
                  </a:ext>
                </a:extLst>
              </a:tr>
              <a:tr h="1298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itchFamily="34" charset="0"/>
                          <a:cs typeface="Arial" pitchFamily="34" charset="0"/>
                        </a:rPr>
                        <a:t>Medication </a:t>
                      </a:r>
                      <a:r>
                        <a:rPr kumimoji="0" lang="en-US" sz="2000" u="none" strike="noStrike" cap="none" normalizeH="0" baseline="0" dirty="0" smtClean="0">
                          <a:ln>
                            <a:noFill/>
                          </a:ln>
                          <a:effectLst/>
                          <a:latin typeface="Arial" pitchFamily="34" charset="0"/>
                          <a:cs typeface="Arial" pitchFamily="34" charset="0"/>
                        </a:rPr>
                        <a:t>look-alike</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L="88174" marR="88174" marT="41332" marB="4133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itchFamily="34" charset="0"/>
                          <a:cs typeface="Arial" pitchFamily="34" charset="0"/>
                        </a:rPr>
                        <a:t>Education conducted, medications physically separated, and letter sent to manufacturer</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L="88174" marR="88174" marT="41332" marB="41332" anchor="ctr" horzOverflow="overflow"/>
                </a:tc>
                <a:extLst>
                  <a:ext uri="{0D108BD9-81ED-4DB2-BD59-A6C34878D82A}">
                    <a16:rowId xmlns:a16="http://schemas.microsoft.com/office/drawing/2014/main" xmlns="" val="10001"/>
                  </a:ext>
                </a:extLst>
              </a:tr>
              <a:tr h="504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itchFamily="34" charset="0"/>
                          <a:cs typeface="Arial" pitchFamily="34" charset="0"/>
                        </a:rPr>
                        <a:t>Missing equipment on cart</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L="88174" marR="88174" marT="41332" marB="4133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itchFamily="34" charset="0"/>
                          <a:cs typeface="Arial" pitchFamily="34" charset="0"/>
                        </a:rPr>
                        <a:t>Checklist developed for stocking cart</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L="88174" marR="88174" marT="41332" marB="41332" anchor="ctr" horzOverflow="overflow"/>
                </a:tc>
                <a:extLst>
                  <a:ext uri="{0D108BD9-81ED-4DB2-BD59-A6C34878D82A}">
                    <a16:rowId xmlns:a16="http://schemas.microsoft.com/office/drawing/2014/main" xmlns="" val="10002"/>
                  </a:ext>
                </a:extLst>
              </a:tr>
              <a:tr h="1298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Failure to respond rapidly and appropriately to clinical emergencies</a:t>
                      </a:r>
                    </a:p>
                  </a:txBody>
                  <a:tcPr marL="88174" marR="88174" marT="41332" marB="4133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Staff simulation training, use of checklists to guide response</a:t>
                      </a:r>
                    </a:p>
                  </a:txBody>
                  <a:tcPr marL="88174" marR="88174" marT="41332" marB="41332" anchor="ctr" horzOverflow="overflow"/>
                </a:tc>
                <a:extLst>
                  <a:ext uri="{0D108BD9-81ED-4DB2-BD59-A6C34878D82A}">
                    <a16:rowId xmlns:a16="http://schemas.microsoft.com/office/drawing/2014/main" xmlns="" val="10003"/>
                  </a:ext>
                </a:extLst>
              </a:tr>
            </a:tbl>
          </a:graphicData>
        </a:graphic>
      </p:graphicFrame>
      <p:sp>
        <p:nvSpPr>
          <p:cNvPr id="8" name="Slide Number Placeholder 5"/>
          <p:cNvSpPr>
            <a:spLocks noGrp="1"/>
          </p:cNvSpPr>
          <p:nvPr>
            <p:ph type="sldNum" sz="quarter" idx="4294967295"/>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7</a:t>
            </a:fld>
            <a:endParaRPr lang="en-US" dirty="0"/>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53885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Swiss Cheese Model</a:t>
            </a:r>
            <a:r>
              <a:rPr lang="en-US" baseline="30000" dirty="0"/>
              <a:t>5</a:t>
            </a:r>
          </a:p>
        </p:txBody>
      </p:sp>
      <p:pic>
        <p:nvPicPr>
          <p:cNvPr id="9" name="Content Placeholder 4" descr="Image showing pieces of Swiss cheese, with a red arrow through matching holes in the cheese showing how Hazards become Losses."/>
          <p:cNvPicPr>
            <a:picLocks noChangeAspect="1"/>
          </p:cNvPicPr>
          <p:nvPr/>
        </p:nvPicPr>
        <p:blipFill>
          <a:blip r:embed="rId2" cstate="print"/>
          <a:stretch>
            <a:fillRect/>
          </a:stretch>
        </p:blipFill>
        <p:spPr>
          <a:xfrm>
            <a:off x="1400175" y="1447800"/>
            <a:ext cx="6143625" cy="4003675"/>
          </a:xfrm>
          <a:prstGeom prst="rect">
            <a:avLst/>
          </a:prstGeom>
        </p:spPr>
      </p:pic>
      <p:sp>
        <p:nvSpPr>
          <p:cNvPr id="6" name="Content Placeholder 5"/>
          <p:cNvSpPr>
            <a:spLocks noGrp="1"/>
          </p:cNvSpPr>
          <p:nvPr>
            <p:ph idx="1"/>
          </p:nvPr>
        </p:nvSpPr>
        <p:spPr>
          <a:xfrm>
            <a:off x="457200" y="5715000"/>
            <a:ext cx="8458200" cy="585788"/>
          </a:xfrm>
        </p:spPr>
        <p:txBody>
          <a:bodyPr>
            <a:noAutofit/>
          </a:bodyPr>
          <a:lstStyle/>
          <a:p>
            <a:pPr marL="0" indent="0">
              <a:buNone/>
            </a:pPr>
            <a:r>
              <a:rPr lang="en-US" sz="1600" dirty="0"/>
              <a:t>Excerpted  from the “Swiss Cheese” </a:t>
            </a:r>
            <a:r>
              <a:rPr lang="en-US" sz="1600" dirty="0" smtClean="0"/>
              <a:t>Model. </a:t>
            </a:r>
            <a:r>
              <a:rPr lang="en-US" sz="1600" dirty="0"/>
              <a:t>Reason J. Human Error. </a:t>
            </a:r>
            <a:endParaRPr lang="en-US" sz="1600" dirty="0" smtClean="0"/>
          </a:p>
          <a:p>
            <a:pPr marL="0" indent="0">
              <a:buNone/>
            </a:pPr>
            <a:r>
              <a:rPr lang="en-US" sz="1600" dirty="0" smtClean="0"/>
              <a:t>Cambridge</a:t>
            </a:r>
            <a:r>
              <a:rPr lang="en-US" sz="1600" dirty="0"/>
              <a:t>: University Press; 1990.</a:t>
            </a:r>
          </a:p>
        </p:txBody>
      </p:sp>
      <p:sp>
        <p:nvSpPr>
          <p:cNvPr id="4" name="Date Placeholder 3"/>
          <p:cNvSpPr>
            <a:spLocks noGrp="1"/>
          </p:cNvSpPr>
          <p:nvPr>
            <p:ph type="dt" sz="half" idx="10"/>
          </p:nvPr>
        </p:nvSpPr>
        <p:spPr/>
        <p:txBody>
          <a:bodyPr/>
          <a:lstStyle/>
          <a:p>
            <a:r>
              <a:rPr lang="en-US"/>
              <a:t>AHRQ Safety Program for Perinatal Care</a:t>
            </a:r>
          </a:p>
        </p:txBody>
      </p:sp>
      <p:sp>
        <p:nvSpPr>
          <p:cNvPr id="8"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8</a:t>
            </a:fld>
            <a:endParaRPr lang="en-US" dirty="0"/>
          </a:p>
        </p:txBody>
      </p:sp>
    </p:spTree>
    <p:extLst>
      <p:ext uri="{BB962C8B-B14F-4D97-AF65-F5344CB8AC3E}">
        <p14:creationId xmlns:p14="http://schemas.microsoft.com/office/powerpoint/2010/main" val="26617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0098AA"/>
                </a:solidFill>
              </a:rPr>
              <a:t>Tools for Sensemaking and Learning From Defects</a:t>
            </a:r>
          </a:p>
        </p:txBody>
      </p:sp>
      <p:sp>
        <p:nvSpPr>
          <p:cNvPr id="6" name="Date Placeholder 1"/>
          <p:cNvSpPr>
            <a:spLocks noGrp="1"/>
          </p:cNvSpPr>
          <p:nvPr>
            <p:ph type="dt" sz="half" idx="10"/>
          </p:nvPr>
        </p:nvSpPr>
        <p:spPr>
          <a:xfrm>
            <a:off x="457200" y="6356350"/>
            <a:ext cx="2667000" cy="365125"/>
          </a:xfrm>
        </p:spPr>
        <p:txBody>
          <a:bodyPr/>
          <a:lstStyle/>
          <a:p>
            <a:r>
              <a:rPr lang="en-US" dirty="0"/>
              <a:t>AHRQ Safety Program for Perinatal Care</a:t>
            </a:r>
          </a:p>
        </p:txBody>
      </p:sp>
    </p:spTree>
    <p:extLst>
      <p:ext uri="{BB962C8B-B14F-4D97-AF65-F5344CB8AC3E}">
        <p14:creationId xmlns:p14="http://schemas.microsoft.com/office/powerpoint/2010/main" val="3973244261"/>
      </p:ext>
    </p:extLst>
  </p:cSld>
  <p:clrMapOvr>
    <a:masterClrMapping/>
  </p:clrMapOvr>
</p:sld>
</file>

<file path=ppt/theme/theme1.xml><?xml version="1.0" encoding="utf-8"?>
<a:theme xmlns:a="http://schemas.openxmlformats.org/drawingml/2006/main" name="CUSP-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P-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1238</TotalTime>
  <Words>949</Words>
  <Application>Microsoft Office PowerPoint</Application>
  <PresentationFormat>On-screen Show (4:3)</PresentationFormat>
  <Paragraphs>170</Paragraphs>
  <Slides>23</Slides>
  <Notes>12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CUSP-Page1</vt:lpstr>
      <vt:lpstr>CUSP-Page2+</vt:lpstr>
      <vt:lpstr>Sensemaking and Learn From Defects for Perinatal Safety</vt:lpstr>
      <vt:lpstr>Learning Objectives</vt:lpstr>
      <vt:lpstr>CUSP and Sensemaking Tools1</vt:lpstr>
      <vt:lpstr>The Relationship Between CUSP and Sensemaking1,2,3</vt:lpstr>
      <vt:lpstr>Identify Defects Overview</vt:lpstr>
      <vt:lpstr>Sensemaking Overview4</vt:lpstr>
      <vt:lpstr>Examples of Defects or Failures  That Affect Patient Safety</vt:lpstr>
      <vt:lpstr>Reason’s Swiss Cheese Model5</vt:lpstr>
      <vt:lpstr>Tools for Sensemaking and Learning From Defects</vt:lpstr>
      <vt:lpstr>Staff Safety Assessment </vt:lpstr>
      <vt:lpstr>Exercise</vt:lpstr>
      <vt:lpstr>Use the Safety Issues Worksheet  for Senior Executive Partnership</vt:lpstr>
      <vt:lpstr>Root Cause Analysis: Causal Tree Worksheet6</vt:lpstr>
      <vt:lpstr>Learning From Defects Overview</vt:lpstr>
      <vt:lpstr>Exercise</vt:lpstr>
      <vt:lpstr>Learning From Defects: Four Questions </vt:lpstr>
      <vt:lpstr>Causal Coding: Eindhoven Model6</vt:lpstr>
      <vt:lpstr>Summarize and Share Findings</vt:lpstr>
      <vt:lpstr>Communicating the Learning</vt:lpstr>
      <vt:lpstr>Summary: Sensemaking and Learn From Defects</vt:lpstr>
      <vt:lpstr>References</vt:lpstr>
      <vt:lpstr>References</vt:lpstr>
      <vt:lpstr>Disclaimers</vt:lpstr>
    </vt:vector>
  </TitlesOfParts>
  <Company>The 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Perinatal Care: Monitoring for Perinatal Safety: Sensemaking and Learn from Defects</dc:title>
  <dc:subject>Sensemaking and Learn from Defects</dc:subject>
  <dc:creator>Katy O'Shea</dc:creator>
  <cp:keywords>Safety Program for Perinatal Care, sensemaking, defects, safety issues, L&amp;D</cp:keywords>
  <cp:lastModifiedBy>Windows User</cp:lastModifiedBy>
  <cp:revision>100</cp:revision>
  <cp:lastPrinted>2014-11-17T21:24:47Z</cp:lastPrinted>
  <dcterms:created xsi:type="dcterms:W3CDTF">2012-03-06T21:09:36Z</dcterms:created>
  <dcterms:modified xsi:type="dcterms:W3CDTF">2017-03-23T14:04:27Z</dcterms:modified>
</cp:coreProperties>
</file>