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8" r:id="rId2"/>
  </p:sldMasterIdLst>
  <p:notesMasterIdLst>
    <p:notesMasterId r:id="rId23"/>
  </p:notesMasterIdLst>
  <p:sldIdLst>
    <p:sldId id="284" r:id="rId3"/>
    <p:sldId id="260" r:id="rId4"/>
    <p:sldId id="261" r:id="rId5"/>
    <p:sldId id="262" r:id="rId6"/>
    <p:sldId id="263" r:id="rId7"/>
    <p:sldId id="264" r:id="rId8"/>
    <p:sldId id="265" r:id="rId9"/>
    <p:sldId id="266" r:id="rId10"/>
    <p:sldId id="267" r:id="rId11"/>
    <p:sldId id="282" r:id="rId12"/>
    <p:sldId id="283" r:id="rId13"/>
    <p:sldId id="270" r:id="rId14"/>
    <p:sldId id="271" r:id="rId15"/>
    <p:sldId id="272" r:id="rId16"/>
    <p:sldId id="273" r:id="rId17"/>
    <p:sldId id="275" r:id="rId18"/>
    <p:sldId id="276" r:id="rId19"/>
    <p:sldId id="277" r:id="rId20"/>
    <p:sldId id="278"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enrich, Christine (AHRQ/OCKT) (CTR)" initials="HC" lastIdx="7" clrIdx="0"/>
  <p:cmAuthor id="1" name="kgray" initials="kg" lastIdx="6" clrIdx="1"/>
  <p:cmAuthor id="2" name="Kahwati, Leila" initials="Leila" lastIdx="1" clrIdx="2"/>
  <p:cmAuthor id="3" name="Windows User" initials="WU"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02" autoAdjust="0"/>
    <p:restoredTop sz="92612" autoAdjust="0"/>
  </p:normalViewPr>
  <p:slideViewPr>
    <p:cSldViewPr>
      <p:cViewPr varScale="1">
        <p:scale>
          <a:sx n="112" d="100"/>
          <a:sy n="112" d="100"/>
        </p:scale>
        <p:origin x="-15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48C-EDE0-4178-A57B-0F6FBF6D6E90}" type="datetimeFigureOut">
              <a:rPr lang="en-US" smtClean="0"/>
              <a:pPr/>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3880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C4644A65-E2AF-41D2-8902-0D1C70FE4429}" type="slidenum">
              <a:rPr lang="en-US" smtClean="0"/>
              <a:pPr/>
              <a:t>14</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a:lstStyle/>
          <a:p>
            <a:pPr marL="785138" lvl="2" indent="-336488"/>
            <a:endParaRPr lang="en-US" sz="2200" dirty="0">
              <a:ea typeface="ＭＳ Ｐゴシック"/>
            </a:endParaRPr>
          </a:p>
        </p:txBody>
      </p:sp>
    </p:spTree>
    <p:extLst>
      <p:ext uri="{BB962C8B-B14F-4D97-AF65-F5344CB8AC3E}">
        <p14:creationId xmlns:p14="http://schemas.microsoft.com/office/powerpoint/2010/main" val="327544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a:lstStyle/>
          <a:p>
            <a:fld id="{CEB37119-DAE1-493C-A696-A6DB42FC1DFA}" type="slidenum">
              <a:rPr lang="en-US" smtClean="0"/>
              <a:pPr/>
              <a:t>16</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a:lstStyle/>
          <a:p>
            <a:endParaRPr lang="en-US" dirty="0">
              <a:ea typeface="ＭＳ Ｐゴシック"/>
              <a:cs typeface="ＭＳ Ｐゴシック"/>
            </a:endParaRPr>
          </a:p>
        </p:txBody>
      </p:sp>
    </p:spTree>
    <p:extLst>
      <p:ext uri="{BB962C8B-B14F-4D97-AF65-F5344CB8AC3E}">
        <p14:creationId xmlns:p14="http://schemas.microsoft.com/office/powerpoint/2010/main" val="222137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a:p>
        </p:txBody>
      </p:sp>
    </p:spTree>
    <p:extLst>
      <p:ext uri="{BB962C8B-B14F-4D97-AF65-F5344CB8AC3E}">
        <p14:creationId xmlns:p14="http://schemas.microsoft.com/office/powerpoint/2010/main" val="100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BB80AAB8-A78A-4A18-B263-9B52DBBBF946}" type="slidenum">
              <a:rPr lang="en-US" smtClean="0"/>
              <a:pPr/>
              <a:t>3</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baseline="0" dirty="0">
              <a:ea typeface="ＭＳ Ｐゴシック"/>
              <a:cs typeface="ＭＳ Ｐゴシック"/>
            </a:endParaRPr>
          </a:p>
          <a:p>
            <a:endParaRPr lang="en-US" dirty="0">
              <a:ea typeface="ＭＳ Ｐゴシック"/>
              <a:cs typeface="ＭＳ Ｐゴシック"/>
            </a:endParaRPr>
          </a:p>
          <a:p>
            <a:endParaRPr lang="en-US" dirty="0">
              <a:ea typeface="ＭＳ Ｐゴシック"/>
              <a:cs typeface="ＭＳ Ｐゴシック"/>
            </a:endParaRPr>
          </a:p>
        </p:txBody>
      </p:sp>
    </p:spTree>
    <p:extLst>
      <p:ext uri="{BB962C8B-B14F-4D97-AF65-F5344CB8AC3E}">
        <p14:creationId xmlns:p14="http://schemas.microsoft.com/office/powerpoint/2010/main" val="220304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E61FE038-F491-431C-A65F-1ED210E797B7}" type="slidenum">
              <a:rPr lang="en-US" smtClean="0"/>
              <a:pPr/>
              <a:t>4</a:t>
            </a:fld>
            <a:endParaRPr lang="en-US"/>
          </a:p>
        </p:txBody>
      </p:sp>
      <p:sp>
        <p:nvSpPr>
          <p:cNvPr id="5939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59396" name="Rectangle 3"/>
          <p:cNvSpPr>
            <a:spLocks noGrp="1" noChangeArrowheads="1"/>
          </p:cNvSpPr>
          <p:nvPr>
            <p:ph type="body" idx="1"/>
          </p:nvPr>
        </p:nvSpPr>
        <p:spPr bwMode="auto">
          <a:xfrm>
            <a:off x="914400" y="4344025"/>
            <a:ext cx="5029200" cy="4114488"/>
          </a:xfrm>
          <a:noFill/>
        </p:spPr>
        <p:txBody>
          <a:bodyPr/>
          <a:lstStyle/>
          <a:p>
            <a:endParaRPr lang="en-US" dirty="0">
              <a:ea typeface="ＭＳ Ｐゴシック"/>
              <a:cs typeface="ＭＳ Ｐゴシック"/>
            </a:endParaRPr>
          </a:p>
        </p:txBody>
      </p:sp>
    </p:spTree>
    <p:extLst>
      <p:ext uri="{BB962C8B-B14F-4D97-AF65-F5344CB8AC3E}">
        <p14:creationId xmlns:p14="http://schemas.microsoft.com/office/powerpoint/2010/main" val="198544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7132586-D20E-46C0-8B26-B17A434468F6}" type="slidenum">
              <a:rPr lang="en-US" smtClean="0"/>
              <a:pPr/>
              <a:t>5</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endParaRPr lang="en-US" dirty="0">
              <a:ea typeface="ＭＳ Ｐゴシック"/>
              <a:cs typeface="ＭＳ Ｐゴシック"/>
            </a:endParaRPr>
          </a:p>
        </p:txBody>
      </p:sp>
    </p:spTree>
    <p:extLst>
      <p:ext uri="{BB962C8B-B14F-4D97-AF65-F5344CB8AC3E}">
        <p14:creationId xmlns:p14="http://schemas.microsoft.com/office/powerpoint/2010/main" val="291604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4B7AC052-77EA-4B9E-A647-2762252BBC7F}" type="slidenum">
              <a:rPr lang="en-US" smtClean="0"/>
              <a:pPr/>
              <a:t>6</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endParaRPr lang="en-US" dirty="0"/>
          </a:p>
          <a:p>
            <a:endParaRPr lang="en-US" dirty="0">
              <a:ea typeface="ＭＳ Ｐゴシック"/>
              <a:cs typeface="ＭＳ Ｐゴシック"/>
            </a:endParaRPr>
          </a:p>
          <a:p>
            <a:endParaRPr lang="en-US" dirty="0">
              <a:ea typeface="ＭＳ Ｐゴシック"/>
              <a:cs typeface="ＭＳ Ｐゴシック"/>
            </a:endParaRPr>
          </a:p>
        </p:txBody>
      </p:sp>
    </p:spTree>
    <p:extLst>
      <p:ext uri="{BB962C8B-B14F-4D97-AF65-F5344CB8AC3E}">
        <p14:creationId xmlns:p14="http://schemas.microsoft.com/office/powerpoint/2010/main" val="300788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BC220-4CDA-4521-BAA8-E69A83B50B5F}" type="slidenum">
              <a:rPr lang="en-US" smtClean="0"/>
              <a:pPr/>
              <a:t>7</a:t>
            </a:fld>
            <a:endParaRPr lang="en-US"/>
          </a:p>
        </p:txBody>
      </p:sp>
    </p:spTree>
    <p:extLst>
      <p:ext uri="{BB962C8B-B14F-4D97-AF65-F5344CB8AC3E}">
        <p14:creationId xmlns:p14="http://schemas.microsoft.com/office/powerpoint/2010/main" val="276259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8</a:t>
            </a:fld>
            <a:endParaRPr lang="en-US">
              <a:latin typeface="Calibri" pitchFamily="34" charset="0"/>
            </a:endParaRPr>
          </a:p>
        </p:txBody>
      </p:sp>
    </p:spTree>
    <p:extLst>
      <p:ext uri="{BB962C8B-B14F-4D97-AF65-F5344CB8AC3E}">
        <p14:creationId xmlns:p14="http://schemas.microsoft.com/office/powerpoint/2010/main" val="1410718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92F008AE-2733-4EAB-988D-C7919412307B}" type="slidenum">
              <a:rPr lang="en-US" smtClean="0"/>
              <a:pPr/>
              <a:t>12</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endParaRPr lang="en-US" dirty="0">
              <a:ea typeface="ＭＳ Ｐゴシック"/>
              <a:cs typeface="ＭＳ Ｐゴシック"/>
            </a:endParaRPr>
          </a:p>
        </p:txBody>
      </p:sp>
    </p:spTree>
    <p:extLst>
      <p:ext uri="{BB962C8B-B14F-4D97-AF65-F5344CB8AC3E}">
        <p14:creationId xmlns:p14="http://schemas.microsoft.com/office/powerpoint/2010/main" val="403415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fld id="{C69BC220-4CDA-4521-BAA8-E69A83B50B5F}" type="slidenum">
              <a:rPr lang="en-US" smtClean="0"/>
              <a:pPr/>
              <a:t>13</a:t>
            </a:fld>
            <a:endParaRPr lang="en-US"/>
          </a:p>
        </p:txBody>
      </p:sp>
    </p:spTree>
    <p:extLst>
      <p:ext uri="{BB962C8B-B14F-4D97-AF65-F5344CB8AC3E}">
        <p14:creationId xmlns:p14="http://schemas.microsoft.com/office/powerpoint/2010/main" val="9495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2749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76A158-48B8-4A8B-BAA0-8528EB6C1A99}" type="slidenum">
              <a:rPr lang="en-US" smtClean="0"/>
              <a:t>‹#›</a:t>
            </a:fld>
            <a:endParaRPr lang="en-US"/>
          </a:p>
        </p:txBody>
      </p:sp>
      <p:sp>
        <p:nvSpPr>
          <p:cNvPr id="7" name="Rectangle 6"/>
          <p:cNvSpPr/>
          <p:nvPr userDrawn="1"/>
        </p:nvSpPr>
        <p:spPr>
          <a:xfrm>
            <a:off x="7216215" y="6561501"/>
            <a:ext cx="1376775" cy="248401"/>
          </a:xfrm>
          <a:prstGeom prst="rect">
            <a:avLst/>
          </a:prstGeom>
        </p:spPr>
        <p:txBody>
          <a:bodyPr wrap="square">
            <a:spAutoFit/>
          </a:bodyPr>
          <a:lstStyle/>
          <a:p>
            <a:pPr algn="l">
              <a:lnSpc>
                <a:spcPts val="1200"/>
              </a:lnSpc>
            </a:pPr>
            <a:r>
              <a:rPr lang="en-US" sz="1200" dirty="0">
                <a:solidFill>
                  <a:schemeClr val="bg1"/>
                </a:solidFill>
              </a:rPr>
              <a:t>Science of Safety</a:t>
            </a:r>
            <a:endParaRPr lang="en-US" sz="1200" dirty="0"/>
          </a:p>
        </p:txBody>
      </p:sp>
    </p:spTree>
    <p:extLst>
      <p:ext uri="{BB962C8B-B14F-4D97-AF65-F5344CB8AC3E}">
        <p14:creationId xmlns:p14="http://schemas.microsoft.com/office/powerpoint/2010/main" val="356540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AHRQ Safety Program for Perinatal Care</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913110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84295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284124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06893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DA1A-46EF-4097-BF03-82D06CC58544}" type="slidenum">
              <a:rPr lang="en-US" smtClean="0"/>
              <a:pPr/>
              <a:t>‹#›</a:t>
            </a:fld>
            <a:endParaRPr lang="en-US"/>
          </a:p>
        </p:txBody>
      </p:sp>
    </p:spTree>
    <p:extLst>
      <p:ext uri="{BB962C8B-B14F-4D97-AF65-F5344CB8AC3E}">
        <p14:creationId xmlns:p14="http://schemas.microsoft.com/office/powerpoint/2010/main" val="40198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331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AHRQ Safety Program for Perinatal Care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3DA1A-46EF-4097-BF03-82D06CC58544}" type="slidenum">
              <a:rPr lang="en-US" smtClean="0"/>
              <a:pPr/>
              <a:t>‹#›</a:t>
            </a:fld>
            <a:endParaRPr lang="en-US"/>
          </a:p>
        </p:txBody>
      </p:sp>
    </p:spTree>
    <p:extLst>
      <p:ext uri="{BB962C8B-B14F-4D97-AF65-F5344CB8AC3E}">
        <p14:creationId xmlns:p14="http://schemas.microsoft.com/office/powerpoint/2010/main" val="102003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19931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
        <p:nvSpPr>
          <p:cNvPr id="8" name="Rectangle 7"/>
          <p:cNvSpPr/>
          <p:nvPr userDrawn="1"/>
        </p:nvSpPr>
        <p:spPr>
          <a:xfrm>
            <a:off x="7216215" y="6561501"/>
            <a:ext cx="1376775" cy="248401"/>
          </a:xfrm>
          <a:prstGeom prst="rect">
            <a:avLst/>
          </a:prstGeom>
        </p:spPr>
        <p:txBody>
          <a:bodyPr wrap="square">
            <a:spAutoFit/>
          </a:bodyPr>
          <a:lstStyle/>
          <a:p>
            <a:pPr algn="l">
              <a:lnSpc>
                <a:spcPts val="1200"/>
              </a:lnSpc>
            </a:pPr>
            <a:r>
              <a:rPr lang="en-US" sz="1200" dirty="0">
                <a:solidFill>
                  <a:schemeClr val="bg1"/>
                </a:solidFill>
              </a:rPr>
              <a:t>Science of Safety</a:t>
            </a:r>
            <a:endParaRPr lang="en-US" sz="1200" dirty="0"/>
          </a:p>
        </p:txBody>
      </p:sp>
    </p:spTree>
    <p:extLst>
      <p:ext uri="{BB962C8B-B14F-4D97-AF65-F5344CB8AC3E}">
        <p14:creationId xmlns:p14="http://schemas.microsoft.com/office/powerpoint/2010/main" val="67718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54354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81280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AHRQ Safety Program for Perinatal Care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790675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pPr algn="l"/>
              <a:t>‹#›</a:t>
            </a:fld>
            <a:endParaRPr lang="en-US" dirty="0"/>
          </a:p>
        </p:txBody>
      </p:sp>
      <p:sp>
        <p:nvSpPr>
          <p:cNvPr id="7"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0" r:id="rId4"/>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4c_standardize/index.html"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www.ahrq.gov/professionals/education/curriculum-tools/cusptoolkit/videos/04d_indchecks/index.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4c_standardize/index.html"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www.ahrq.gov/professionals/education/curriculum-tools/cusptoolkit/videos/04e_learndefects/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www.ahrq.gov/professionals/education/curriculum-tools/cusptoolkit/videos/04f_techtmwork/index.html" TargetMode="External"/><Relationship Id="rId4" Type="http://schemas.openxmlformats.org/officeDocument/2006/relationships/hyperlink" Target="http://www.ahrq.gov/professionals/education/curriculum-tools/cusptoolkit/videos/04c_standardize/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www.ahrq.gov/professionals/education/curriculum-tools/cusptoolkit/videos/04g_diverseinput/index.html" TargetMode="External"/><Relationship Id="rId4" Type="http://schemas.openxmlformats.org/officeDocument/2006/relationships/hyperlink" Target="http://www.ahrq.gov/professionals/education/curriculum-tools/cusptoolkit/videos/04c_standardize/index.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cdc.gov/HAI/pdfs/hai/Scott_CostPaper.pdf"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4c_standardize/index.html"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6200" y="152400"/>
            <a:ext cx="8915400" cy="6096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400"/>
              </a:spcBef>
            </a:pPr>
            <a:r>
              <a:rPr lang="en-US" dirty="0">
                <a:solidFill>
                  <a:schemeClr val="bg1"/>
                </a:solidFill>
              </a:rPr>
              <a:t>AHRQ Safety Program for Perinatal Care</a:t>
            </a:r>
          </a:p>
        </p:txBody>
      </p:sp>
      <p:sp>
        <p:nvSpPr>
          <p:cNvPr id="2" name="Title 1"/>
          <p:cNvSpPr>
            <a:spLocks noGrp="1"/>
          </p:cNvSpPr>
          <p:nvPr>
            <p:ph type="ctrTitle"/>
          </p:nvPr>
        </p:nvSpPr>
        <p:spPr/>
        <p:txBody>
          <a:bodyPr>
            <a:normAutofit/>
          </a:bodyPr>
          <a:lstStyle/>
          <a:p>
            <a:r>
              <a:rPr lang="en-US" sz="3600" b="1" dirty="0">
                <a:solidFill>
                  <a:srgbClr val="0098AA"/>
                </a:solidFill>
              </a:rPr>
              <a:t>Understand the Science of Safety for Perinatal Safety</a:t>
            </a:r>
          </a:p>
        </p:txBody>
      </p:sp>
      <p:sp>
        <p:nvSpPr>
          <p:cNvPr id="6" name="TextBox 5"/>
          <p:cNvSpPr txBox="1"/>
          <p:nvPr/>
        </p:nvSpPr>
        <p:spPr>
          <a:xfrm>
            <a:off x="6629400" y="6376879"/>
            <a:ext cx="2438400" cy="461665"/>
          </a:xfrm>
          <a:prstGeom prst="rect">
            <a:avLst/>
          </a:prstGeom>
          <a:noFill/>
        </p:spPr>
        <p:txBody>
          <a:bodyPr wrap="square" rtlCol="0">
            <a:spAutoFit/>
          </a:bodyPr>
          <a:lstStyle/>
          <a:p>
            <a:pPr algn="r"/>
            <a:r>
              <a:rPr lang="en-US" sz="1200" dirty="0">
                <a:solidFill>
                  <a:schemeClr val="bg1"/>
                </a:solidFill>
              </a:rPr>
              <a:t>AHRQ Publication No. 17-0003-4-EF</a:t>
            </a:r>
          </a:p>
          <a:p>
            <a:pPr algn="r"/>
            <a:r>
              <a:rPr lang="en-US" sz="1200" dirty="0" smtClean="0">
                <a:solidFill>
                  <a:schemeClr val="bg1"/>
                </a:solidFill>
              </a:rPr>
              <a:t>May 2017</a:t>
            </a:r>
            <a:endParaRPr lang="en-US" sz="1200" dirty="0">
              <a:solidFill>
                <a:schemeClr val="bg1"/>
              </a:solidFill>
            </a:endParaRPr>
          </a:p>
        </p:txBody>
      </p:sp>
    </p:spTree>
    <p:extLst>
      <p:ext uri="{BB962C8B-B14F-4D97-AF65-F5344CB8AC3E}">
        <p14:creationId xmlns:p14="http://schemas.microsoft.com/office/powerpoint/2010/main" val="135202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rector's clapboard symbolizes the beginning of a video module"/>
          <p:cNvSpPr>
            <a:spLocks noGrp="1"/>
          </p:cNvSpPr>
          <p:nvPr>
            <p:ph type="title"/>
          </p:nvPr>
        </p:nvSpPr>
        <p:spPr/>
        <p:txBody>
          <a:bodyPr>
            <a:normAutofit fontScale="90000"/>
          </a:bodyPr>
          <a:lstStyle/>
          <a:p>
            <a:r>
              <a:rPr lang="en-US" dirty="0"/>
              <a:t>Create Independent Checks</a:t>
            </a:r>
          </a:p>
        </p:txBody>
      </p:sp>
      <p:pic>
        <p:nvPicPr>
          <p:cNvPr id="8" name="Picture 7" descr="Video icon.&#10;&#10;Opening shot of &quot;Create Independent Checks&quot; video with the words &quot;Click to play&quot; on the front.&#10;&#10;"/>
          <p:cNvPicPr>
            <a:picLocks noChangeAspect="1"/>
          </p:cNvPicPr>
          <p:nvPr/>
        </p:nvPicPr>
        <p:blipFill>
          <a:blip r:embed="rId2"/>
          <a:stretch>
            <a:fillRect/>
          </a:stretch>
        </p:blipFill>
        <p:spPr>
          <a:xfrm>
            <a:off x="304430" y="1143000"/>
            <a:ext cx="8535140" cy="4230991"/>
          </a:xfrm>
          <a:prstGeom prst="rect">
            <a:avLst/>
          </a:prstGeom>
        </p:spPr>
      </p:pic>
      <p:sp>
        <p:nvSpPr>
          <p:cNvPr id="5" name="Content Placeholder 4"/>
          <p:cNvSpPr>
            <a:spLocks noGrp="1"/>
          </p:cNvSpPr>
          <p:nvPr>
            <p:ph idx="1"/>
          </p:nvPr>
        </p:nvSpPr>
        <p:spPr>
          <a:xfrm>
            <a:off x="228600" y="5731510"/>
            <a:ext cx="8915400" cy="609600"/>
          </a:xfrm>
        </p:spPr>
        <p:txBody>
          <a:bodyPr>
            <a:noAutofit/>
          </a:bodyPr>
          <a:lstStyle/>
          <a:p>
            <a:pPr marL="0" indent="0">
              <a:buNone/>
            </a:pPr>
            <a:r>
              <a:rPr lang="en-US" sz="1400" dirty="0"/>
              <a:t>CLICK LINK BELOW TO PLAY VIDEO:</a:t>
            </a:r>
            <a:endParaRPr lang="en-US" sz="1400" dirty="0">
              <a:hlinkClick r:id="rId3"/>
            </a:endParaRPr>
          </a:p>
          <a:p>
            <a:pPr marL="0" indent="0">
              <a:buNone/>
            </a:pPr>
            <a:r>
              <a:rPr lang="en-US" sz="1400" dirty="0">
                <a:hlinkClick r:id="rId4"/>
              </a:rPr>
              <a:t>http://www.ahrq.gov/professionals/education/curriculum-tools/cusptoolkit/videos/04d_indchecks/index.html</a:t>
            </a:r>
            <a:r>
              <a:rPr lang="en-US" sz="1400" dirty="0"/>
              <a:t> </a:t>
            </a:r>
          </a:p>
        </p:txBody>
      </p:sp>
      <p:sp>
        <p:nvSpPr>
          <p:cNvPr id="4" name="Date Placeholder 3"/>
          <p:cNvSpPr>
            <a:spLocks noGrp="1"/>
          </p:cNvSpPr>
          <p:nvPr>
            <p:ph type="dt" sz="half" idx="10"/>
          </p:nvPr>
        </p:nvSpPr>
        <p:spPr/>
        <p:txBody>
          <a:bodyPr/>
          <a:lstStyle/>
          <a:p>
            <a:r>
              <a:rPr lang="en-US"/>
              <a:t>AHRQ Safety Program for Perinatal Care</a:t>
            </a:r>
          </a:p>
        </p:txBody>
      </p:sp>
      <p:sp>
        <p:nvSpPr>
          <p:cNvPr id="11" name="Slide Number Placeholder 4"/>
          <p:cNvSpPr>
            <a:spLocks noGrp="1"/>
          </p:cNvSpPr>
          <p:nvPr>
            <p:ph type="sldNum" sz="quarter" idx="12"/>
          </p:nvPr>
        </p:nvSpPr>
        <p:spPr/>
        <p:txBody>
          <a:bodyPr/>
          <a:lstStyle/>
          <a:p>
            <a:fld id="{6176A158-48B8-4A8B-BAA0-8528EB6C1A99}" type="slidenum">
              <a:rPr lang="en-US" smtClean="0"/>
              <a:t>10</a:t>
            </a:fld>
            <a:endParaRPr lang="en-US"/>
          </a:p>
        </p:txBody>
      </p:sp>
    </p:spTree>
    <p:extLst>
      <p:ext uri="{BB962C8B-B14F-4D97-AF65-F5344CB8AC3E}">
        <p14:creationId xmlns:p14="http://schemas.microsoft.com/office/powerpoint/2010/main" val="23892103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rector's clapboard symbolizes the beginning of a video module"/>
          <p:cNvSpPr>
            <a:spLocks noGrp="1"/>
          </p:cNvSpPr>
          <p:nvPr>
            <p:ph type="title"/>
          </p:nvPr>
        </p:nvSpPr>
        <p:spPr/>
        <p:txBody>
          <a:bodyPr>
            <a:normAutofit fontScale="90000"/>
          </a:bodyPr>
          <a:lstStyle/>
          <a:p>
            <a:r>
              <a:rPr lang="en-US" dirty="0"/>
              <a:t>Learn From Defects</a:t>
            </a:r>
          </a:p>
        </p:txBody>
      </p:sp>
      <p:pic>
        <p:nvPicPr>
          <p:cNvPr id="8" name="Picture 7" descr="Video icon.&#10;&#10;Opening shot of &quot;Learn From Defects&quot; video with the words &quot;Click to play&quot; on the front.&#10;&#10;&#10;"/>
          <p:cNvPicPr>
            <a:picLocks noChangeAspect="1"/>
          </p:cNvPicPr>
          <p:nvPr/>
        </p:nvPicPr>
        <p:blipFill>
          <a:blip r:embed="rId2"/>
          <a:stretch>
            <a:fillRect/>
          </a:stretch>
        </p:blipFill>
        <p:spPr>
          <a:xfrm>
            <a:off x="304430" y="1143000"/>
            <a:ext cx="8535140" cy="4230991"/>
          </a:xfrm>
          <a:prstGeom prst="rect">
            <a:avLst/>
          </a:prstGeom>
        </p:spPr>
      </p:pic>
      <p:sp>
        <p:nvSpPr>
          <p:cNvPr id="5" name="Content Placeholder 4"/>
          <p:cNvSpPr>
            <a:spLocks noGrp="1"/>
          </p:cNvSpPr>
          <p:nvPr>
            <p:ph idx="1"/>
          </p:nvPr>
        </p:nvSpPr>
        <p:spPr>
          <a:xfrm>
            <a:off x="228600" y="5666733"/>
            <a:ext cx="8686800" cy="609600"/>
          </a:xfrm>
        </p:spPr>
        <p:txBody>
          <a:bodyPr>
            <a:noAutofit/>
          </a:bodyPr>
          <a:lstStyle/>
          <a:p>
            <a:pPr marL="0" indent="0">
              <a:buNone/>
            </a:pPr>
            <a:r>
              <a:rPr lang="en-US" sz="1400" dirty="0"/>
              <a:t>CLICK LINK BELOW TO PLAY VIDEO:</a:t>
            </a:r>
            <a:endParaRPr lang="en-US" sz="1400" dirty="0">
              <a:hlinkClick r:id="rId3"/>
            </a:endParaRPr>
          </a:p>
          <a:p>
            <a:pPr marL="0" indent="0">
              <a:buNone/>
            </a:pPr>
            <a:r>
              <a:rPr lang="en-US" sz="1400" dirty="0">
                <a:hlinkClick r:id="rId4"/>
              </a:rPr>
              <a:t>http://www.ahrq.gov/professionals/education/curriculum-tools/cusptoolkit/videos/04e_learndefects/index.html</a:t>
            </a:r>
            <a:r>
              <a:rPr lang="en-US" sz="1400" dirty="0"/>
              <a:t> </a:t>
            </a:r>
          </a:p>
        </p:txBody>
      </p:sp>
      <p:sp>
        <p:nvSpPr>
          <p:cNvPr id="4" name="Date Placeholder 3"/>
          <p:cNvSpPr>
            <a:spLocks noGrp="1"/>
          </p:cNvSpPr>
          <p:nvPr>
            <p:ph type="dt" sz="half" idx="10"/>
          </p:nvPr>
        </p:nvSpPr>
        <p:spPr/>
        <p:txBody>
          <a:bodyPr/>
          <a:lstStyle/>
          <a:p>
            <a:r>
              <a:rPr lang="en-US"/>
              <a:t>AHRQ Safety Program for Perinatal Care</a:t>
            </a:r>
          </a:p>
        </p:txBody>
      </p:sp>
      <p:sp>
        <p:nvSpPr>
          <p:cNvPr id="11" name="Slide Number Placeholder 4"/>
          <p:cNvSpPr>
            <a:spLocks noGrp="1"/>
          </p:cNvSpPr>
          <p:nvPr>
            <p:ph type="sldNum" sz="quarter" idx="12"/>
          </p:nvPr>
        </p:nvSpPr>
        <p:spPr/>
        <p:txBody>
          <a:bodyPr/>
          <a:lstStyle/>
          <a:p>
            <a:fld id="{6176A158-48B8-4A8B-BAA0-8528EB6C1A99}" type="slidenum">
              <a:rPr lang="en-US" smtClean="0"/>
              <a:t>11</a:t>
            </a:fld>
            <a:endParaRPr lang="en-US"/>
          </a:p>
        </p:txBody>
      </p:sp>
    </p:spTree>
    <p:extLst>
      <p:ext uri="{BB962C8B-B14F-4D97-AF65-F5344CB8AC3E}">
        <p14:creationId xmlns:p14="http://schemas.microsoft.com/office/powerpoint/2010/main" val="397287374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8" name="Rectangle 4"/>
          <p:cNvSpPr>
            <a:spLocks noGrp="1" noChangeArrowheads="1"/>
          </p:cNvSpPr>
          <p:nvPr>
            <p:ph type="title"/>
          </p:nvPr>
        </p:nvSpPr>
        <p:spPr>
          <a:xfrm>
            <a:off x="457200" y="152400"/>
            <a:ext cx="8229600" cy="533400"/>
          </a:xfrm>
        </p:spPr>
        <p:txBody>
          <a:bodyPr>
            <a:noAutofit/>
          </a:bodyPr>
          <a:lstStyle/>
          <a:p>
            <a:pPr>
              <a:lnSpc>
                <a:spcPts val="2800"/>
              </a:lnSpc>
            </a:pPr>
            <a:r>
              <a:rPr lang="en-US" sz="3200" dirty="0"/>
              <a:t>Principles of Safe Design Apply to Technical Work and Teamwork</a:t>
            </a:r>
          </a:p>
        </p:txBody>
      </p:sp>
      <p:pic>
        <p:nvPicPr>
          <p:cNvPr id="4" name="Picture 3" descr="Video icon&#10;&#10;Opening shot of &quot;Principles of Safe Design Apply to Technical and Teamwork&quot; video. "/>
          <p:cNvPicPr>
            <a:picLocks noChangeAspect="1"/>
          </p:cNvPicPr>
          <p:nvPr/>
        </p:nvPicPr>
        <p:blipFill>
          <a:blip r:embed="rId3"/>
          <a:stretch>
            <a:fillRect/>
          </a:stretch>
        </p:blipFill>
        <p:spPr>
          <a:xfrm>
            <a:off x="484277" y="1368373"/>
            <a:ext cx="8175445" cy="4121253"/>
          </a:xfrm>
          <a:prstGeom prst="rect">
            <a:avLst/>
          </a:prstGeom>
        </p:spPr>
      </p:pic>
      <p:sp>
        <p:nvSpPr>
          <p:cNvPr id="5" name="Content Placeholder 4"/>
          <p:cNvSpPr>
            <a:spLocks noGrp="1"/>
          </p:cNvSpPr>
          <p:nvPr>
            <p:ph idx="1"/>
          </p:nvPr>
        </p:nvSpPr>
        <p:spPr>
          <a:xfrm>
            <a:off x="304800" y="5489626"/>
            <a:ext cx="8610600" cy="606373"/>
          </a:xfrm>
        </p:spPr>
        <p:txBody>
          <a:bodyPr>
            <a:noAutofit/>
          </a:bodyPr>
          <a:lstStyle/>
          <a:p>
            <a:pPr marL="0" indent="0">
              <a:buNone/>
            </a:pPr>
            <a:r>
              <a:rPr lang="en-US" sz="1400" dirty="0"/>
              <a:t>CLICK LINK BELOW TO PLAY VIDEO:</a:t>
            </a:r>
            <a:endParaRPr lang="en-US" sz="1400" dirty="0">
              <a:hlinkClick r:id="rId4"/>
            </a:endParaRPr>
          </a:p>
          <a:p>
            <a:pPr marL="0" indent="0">
              <a:buNone/>
            </a:pPr>
            <a:r>
              <a:rPr lang="en-US" sz="1400" dirty="0">
                <a:hlinkClick r:id="rId5"/>
              </a:rPr>
              <a:t>http://www.ahrq.gov/professionals/education/curriculum-tools/cusptoolkit/videos/04f_techtmwork/index.html</a:t>
            </a:r>
            <a:r>
              <a:rPr lang="en-US" sz="1400" dirty="0"/>
              <a:t> </a:t>
            </a:r>
          </a:p>
        </p:txBody>
      </p:sp>
      <p:sp>
        <p:nvSpPr>
          <p:cNvPr id="2" name="Date Placeholder 1"/>
          <p:cNvSpPr>
            <a:spLocks noGrp="1"/>
          </p:cNvSpPr>
          <p:nvPr>
            <p:ph type="dt" sz="half" idx="10"/>
          </p:nvPr>
        </p:nvSpPr>
        <p:spPr/>
        <p:txBody>
          <a:bodyPr/>
          <a:lstStyle/>
          <a:p>
            <a:r>
              <a:rPr lang="en-US"/>
              <a:t>AHRQ Safety Program for Perinatal Care</a:t>
            </a:r>
          </a:p>
        </p:txBody>
      </p:sp>
      <p:sp>
        <p:nvSpPr>
          <p:cNvPr id="9" name="Slide Number Placeholder 4"/>
          <p:cNvSpPr>
            <a:spLocks noGrp="1"/>
          </p:cNvSpPr>
          <p:nvPr>
            <p:ph type="sldNum" sz="quarter" idx="12"/>
          </p:nvPr>
        </p:nvSpPr>
        <p:spPr/>
        <p:txBody>
          <a:bodyPr/>
          <a:lstStyle/>
          <a:p>
            <a:fld id="{6176A158-48B8-4A8B-BAA0-8528EB6C1A99}" type="slidenum">
              <a:rPr lang="en-US" smtClean="0"/>
              <a:t>12</a:t>
            </a:fld>
            <a:endParaRPr lang="en-US"/>
          </a:p>
        </p:txBody>
      </p:sp>
    </p:spTree>
    <p:extLst>
      <p:ext uri="{BB962C8B-B14F-4D97-AF65-F5344CB8AC3E}">
        <p14:creationId xmlns:p14="http://schemas.microsoft.com/office/powerpoint/2010/main" val="1464935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762000"/>
          </a:xfrm>
        </p:spPr>
        <p:txBody>
          <a:bodyPr>
            <a:noAutofit/>
          </a:bodyPr>
          <a:lstStyle/>
          <a:p>
            <a:pPr>
              <a:lnSpc>
                <a:spcPts val="2600"/>
              </a:lnSpc>
            </a:pPr>
            <a:r>
              <a:rPr lang="en-US" sz="3200" dirty="0"/>
              <a:t>Teams Make Better Decisions When</a:t>
            </a:r>
            <a:br>
              <a:rPr lang="en-US" sz="3200" dirty="0"/>
            </a:br>
            <a:r>
              <a:rPr lang="en-US" sz="3200" dirty="0"/>
              <a:t>There Is Diverse and Independent Input</a:t>
            </a:r>
          </a:p>
        </p:txBody>
      </p:sp>
      <p:pic>
        <p:nvPicPr>
          <p:cNvPr id="4" name="Picture 3" descr="Video icon&#10;&#10;Opening shot of &quot;Teams Make Wise Decisions With Diverse and Independent Input&quot; video. "/>
          <p:cNvPicPr>
            <a:picLocks noChangeAspect="1"/>
          </p:cNvPicPr>
          <p:nvPr/>
        </p:nvPicPr>
        <p:blipFill>
          <a:blip r:embed="rId3"/>
          <a:stretch>
            <a:fillRect/>
          </a:stretch>
        </p:blipFill>
        <p:spPr>
          <a:xfrm>
            <a:off x="551339" y="1563462"/>
            <a:ext cx="8041321" cy="3731075"/>
          </a:xfrm>
          <a:prstGeom prst="rect">
            <a:avLst/>
          </a:prstGeom>
        </p:spPr>
      </p:pic>
      <p:sp>
        <p:nvSpPr>
          <p:cNvPr id="5" name="Content Placeholder 4"/>
          <p:cNvSpPr>
            <a:spLocks noGrp="1"/>
          </p:cNvSpPr>
          <p:nvPr>
            <p:ph idx="1"/>
          </p:nvPr>
        </p:nvSpPr>
        <p:spPr>
          <a:xfrm>
            <a:off x="363060" y="5486353"/>
            <a:ext cx="8780940" cy="609600"/>
          </a:xfrm>
        </p:spPr>
        <p:txBody>
          <a:bodyPr>
            <a:noAutofit/>
          </a:bodyPr>
          <a:lstStyle/>
          <a:p>
            <a:pPr marL="0" indent="0">
              <a:buNone/>
            </a:pPr>
            <a:r>
              <a:rPr lang="en-US" sz="1400" dirty="0"/>
              <a:t>CLICK LINK BELOW TO PLAY VIDEO:</a:t>
            </a:r>
            <a:endParaRPr lang="en-US" sz="1400" dirty="0">
              <a:hlinkClick r:id="rId4"/>
            </a:endParaRPr>
          </a:p>
          <a:p>
            <a:pPr marL="0" indent="0">
              <a:buNone/>
            </a:pPr>
            <a:r>
              <a:rPr lang="en-US" sz="1400" dirty="0">
                <a:hlinkClick r:id="rId5"/>
              </a:rPr>
              <a:t>http://www.ahrq.gov/professionals/education/curriculum-tools/cusptoolkit/videos/04g_diverseinput/index.html</a:t>
            </a:r>
            <a:r>
              <a:rPr lang="en-US" sz="1400" dirty="0"/>
              <a:t> </a:t>
            </a:r>
          </a:p>
        </p:txBody>
      </p:sp>
      <p:sp>
        <p:nvSpPr>
          <p:cNvPr id="3" name="Date Placeholder 2"/>
          <p:cNvSpPr>
            <a:spLocks noGrp="1"/>
          </p:cNvSpPr>
          <p:nvPr>
            <p:ph type="dt" sz="half" idx="10"/>
          </p:nvPr>
        </p:nvSpPr>
        <p:spPr/>
        <p:txBody>
          <a:bodyPr/>
          <a:lstStyle/>
          <a:p>
            <a:r>
              <a:rPr lang="en-US"/>
              <a:t>AHRQ Safety Program for Perinatal Care</a:t>
            </a:r>
          </a:p>
        </p:txBody>
      </p:sp>
      <p:sp>
        <p:nvSpPr>
          <p:cNvPr id="11" name="Slide Number Placeholder 4"/>
          <p:cNvSpPr>
            <a:spLocks noGrp="1"/>
          </p:cNvSpPr>
          <p:nvPr>
            <p:ph type="sldNum" sz="quarter" idx="12"/>
          </p:nvPr>
        </p:nvSpPr>
        <p:spPr/>
        <p:txBody>
          <a:bodyPr/>
          <a:lstStyle/>
          <a:p>
            <a:fld id="{6176A158-48B8-4A8B-BAA0-8528EB6C1A99}" type="slidenum">
              <a:rPr lang="en-US" smtClean="0"/>
              <a:t>13</a:t>
            </a:fld>
            <a:endParaRPr lang="en-US"/>
          </a:p>
        </p:txBody>
      </p:sp>
    </p:spTree>
    <p:extLst>
      <p:ext uri="{BB962C8B-B14F-4D97-AF65-F5344CB8AC3E}">
        <p14:creationId xmlns:p14="http://schemas.microsoft.com/office/powerpoint/2010/main" val="37203063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a:xfrm>
            <a:off x="0" y="0"/>
            <a:ext cx="9144000" cy="685800"/>
          </a:xfrm>
        </p:spPr>
        <p:txBody>
          <a:bodyPr>
            <a:normAutofit fontScale="90000"/>
          </a:bodyPr>
          <a:lstStyle/>
          <a:p>
            <a:r>
              <a:rPr lang="en-US" dirty="0"/>
              <a:t> </a:t>
            </a:r>
            <a:r>
              <a:rPr lang="en-US" sz="4000" dirty="0"/>
              <a:t>How To Ensure Diverse and Independent Input</a:t>
            </a:r>
          </a:p>
        </p:txBody>
      </p:sp>
      <p:sp>
        <p:nvSpPr>
          <p:cNvPr id="45059" name="Rectangle 3"/>
          <p:cNvSpPr>
            <a:spLocks noGrp="1" noChangeArrowheads="1"/>
          </p:cNvSpPr>
          <p:nvPr>
            <p:ph idx="1"/>
          </p:nvPr>
        </p:nvSpPr>
        <p:spPr>
          <a:xfrm>
            <a:off x="457200" y="884237"/>
            <a:ext cx="8229600" cy="5364163"/>
          </a:xfrm>
        </p:spPr>
        <p:txBody>
          <a:bodyPr>
            <a:normAutofit/>
          </a:bodyPr>
          <a:lstStyle/>
          <a:p>
            <a:r>
              <a:rPr lang="en-US" sz="2600" dirty="0"/>
              <a:t>Appreciate the wisdom of crowds</a:t>
            </a:r>
          </a:p>
          <a:p>
            <a:pPr lvl="1">
              <a:lnSpc>
                <a:spcPts val="2600"/>
              </a:lnSpc>
            </a:pPr>
            <a:r>
              <a:rPr lang="en-US" sz="2400" dirty="0"/>
              <a:t>Emphasize that health care is a team effort</a:t>
            </a:r>
          </a:p>
          <a:p>
            <a:pPr lvl="1">
              <a:lnSpc>
                <a:spcPts val="2600"/>
              </a:lnSpc>
            </a:pPr>
            <a:r>
              <a:rPr lang="en-US" sz="2400" dirty="0"/>
              <a:t>Develop an environment of mutual respect in which frontline providers can voice concerns, and are acknowledged when they express concerns</a:t>
            </a:r>
          </a:p>
          <a:p>
            <a:pPr lvl="1">
              <a:lnSpc>
                <a:spcPts val="2600"/>
              </a:lnSpc>
              <a:spcAft>
                <a:spcPts val="1800"/>
              </a:spcAft>
            </a:pPr>
            <a:r>
              <a:rPr lang="en-US" sz="2400" dirty="0"/>
              <a:t>Gather as many viewpoints as possible</a:t>
            </a:r>
          </a:p>
          <a:p>
            <a:r>
              <a:rPr lang="en-US" sz="2600" dirty="0"/>
              <a:t>Alternate between convergent and divergent thinking</a:t>
            </a:r>
            <a:r>
              <a:rPr lang="en-US" sz="2600" baseline="30000" dirty="0"/>
              <a:t>7</a:t>
            </a:r>
          </a:p>
          <a:p>
            <a:pPr lvl="1">
              <a:lnSpc>
                <a:spcPts val="2600"/>
              </a:lnSpc>
            </a:pPr>
            <a:r>
              <a:rPr lang="en-US" sz="2400" dirty="0"/>
              <a:t>Divergent thinking occurs during brainstorming sessions and when trying to understand what might be occurring</a:t>
            </a:r>
          </a:p>
          <a:p>
            <a:pPr lvl="1">
              <a:lnSpc>
                <a:spcPts val="2600"/>
              </a:lnSpc>
            </a:pPr>
            <a:r>
              <a:rPr lang="en-US" sz="2400" dirty="0"/>
              <a:t>Convergent thinking occurs while formulating a treatment plan or focusing on a specific task</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14</a:t>
            </a:fld>
            <a:endParaRPr lang="en-US"/>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6516979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a:t>Basic Components and Process of Communication</a:t>
            </a:r>
            <a:r>
              <a:rPr lang="en-US" sz="3200" baseline="30000" dirty="0"/>
              <a:t>8</a:t>
            </a:r>
          </a:p>
        </p:txBody>
      </p:sp>
      <p:pic>
        <p:nvPicPr>
          <p:cNvPr id="5" name="Picture 4" descr="Graphic description of the basic components and process of communication. The communication that takes place between two people is exposed to many roadblocks in between its transmission from one individual to another.   First, the message is encoded, or created, by the sender who then transmits the message to the receiver, who then must decode, or process, the message.  While the message is being transmitted, it is exposed to noise interference that impacts the context and clarity of the message that is sent and received. "/>
          <p:cNvPicPr>
            <a:picLocks noChangeAspect="1"/>
          </p:cNvPicPr>
          <p:nvPr/>
        </p:nvPicPr>
        <p:blipFill>
          <a:blip r:embed="rId2" cstate="print"/>
          <a:stretch>
            <a:fillRect/>
          </a:stretch>
        </p:blipFill>
        <p:spPr>
          <a:xfrm>
            <a:off x="618037" y="1357425"/>
            <a:ext cx="7907925" cy="4537335"/>
          </a:xfrm>
          <a:prstGeom prst="rect">
            <a:avLst/>
          </a:prstGeom>
        </p:spPr>
      </p:pic>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15</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7136772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2"/>
          <p:cNvSpPr>
            <a:spLocks noGrp="1" noChangeArrowheads="1"/>
          </p:cNvSpPr>
          <p:nvPr>
            <p:ph type="title"/>
          </p:nvPr>
        </p:nvSpPr>
        <p:spPr>
          <a:xfrm>
            <a:off x="457200" y="0"/>
            <a:ext cx="8229600" cy="762000"/>
          </a:xfrm>
        </p:spPr>
        <p:txBody>
          <a:bodyPr>
            <a:noAutofit/>
          </a:bodyPr>
          <a:lstStyle/>
          <a:p>
            <a:pPr>
              <a:lnSpc>
                <a:spcPts val="2800"/>
              </a:lnSpc>
            </a:pPr>
            <a:r>
              <a:rPr lang="en-US" sz="3200" dirty="0"/>
              <a:t>Understand the Science of Safety: </a:t>
            </a:r>
            <a:br>
              <a:rPr lang="en-US" sz="3200" dirty="0"/>
            </a:br>
            <a:r>
              <a:rPr lang="en-US" sz="3200" dirty="0"/>
              <a:t>What the Team Must Do</a:t>
            </a:r>
          </a:p>
        </p:txBody>
      </p:sp>
      <p:sp>
        <p:nvSpPr>
          <p:cNvPr id="47107" name="Rectangle 3"/>
          <p:cNvSpPr>
            <a:spLocks noGrp="1" noChangeArrowheads="1"/>
          </p:cNvSpPr>
          <p:nvPr>
            <p:ph idx="1"/>
          </p:nvPr>
        </p:nvSpPr>
        <p:spPr>
          <a:xfrm>
            <a:off x="457200" y="857250"/>
            <a:ext cx="8229600" cy="5364163"/>
          </a:xfrm>
        </p:spPr>
        <p:txBody>
          <a:bodyPr>
            <a:normAutofit/>
          </a:bodyPr>
          <a:lstStyle/>
          <a:p>
            <a:r>
              <a:rPr lang="en-US" dirty="0"/>
              <a:t>Develop a plan so all staff on your unit view the Understand the Science of Safety videos</a:t>
            </a:r>
          </a:p>
          <a:p>
            <a:r>
              <a:rPr lang="en-US" dirty="0"/>
              <a:t>Track staff participation in viewing the videos</a:t>
            </a:r>
          </a:p>
          <a:p>
            <a:r>
              <a:rPr lang="en-US" dirty="0"/>
              <a:t>Staff should be able to describe the</a:t>
            </a:r>
            <a:br>
              <a:rPr lang="en-US" dirty="0"/>
            </a:br>
            <a:r>
              <a:rPr lang="en-US" dirty="0"/>
              <a:t>three principles of safe design: </a:t>
            </a:r>
          </a:p>
          <a:p>
            <a:pPr lvl="1"/>
            <a:r>
              <a:rPr lang="en-US" dirty="0"/>
              <a:t>Standardize</a:t>
            </a:r>
          </a:p>
          <a:p>
            <a:pPr lvl="1"/>
            <a:r>
              <a:rPr lang="en-US" dirty="0"/>
              <a:t>Create independent checks</a:t>
            </a:r>
          </a:p>
          <a:p>
            <a:pPr lvl="1"/>
            <a:r>
              <a:rPr lang="en-US" dirty="0"/>
              <a:t>Learn from defects</a:t>
            </a:r>
          </a:p>
        </p:txBody>
      </p:sp>
      <p:pic>
        <p:nvPicPr>
          <p:cNvPr id="7" name="Picture 6" descr="A team conferring at a table.&#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10200" y="2590800"/>
            <a:ext cx="3733800" cy="3562350"/>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16</a:t>
            </a:fld>
            <a:endParaRPr lang="en-US"/>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786794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457200" y="884237"/>
            <a:ext cx="8229600" cy="5364163"/>
          </a:xfrm>
        </p:spPr>
        <p:txBody>
          <a:bodyPr>
            <a:normAutofit/>
          </a:bodyPr>
          <a:lstStyle/>
          <a:p>
            <a:r>
              <a:rPr lang="en-US" dirty="0"/>
              <a:t>Every system is designed to achieve its end results</a:t>
            </a:r>
          </a:p>
          <a:p>
            <a:r>
              <a:rPr lang="en-US" dirty="0"/>
              <a:t>The principles of safe design are: standardize when you can, create independent checks, and learn from defects</a:t>
            </a:r>
          </a:p>
          <a:p>
            <a:r>
              <a:rPr lang="en-US" dirty="0"/>
              <a:t>The principles of safe design apply to technical work and teamwork</a:t>
            </a:r>
          </a:p>
          <a:p>
            <a:r>
              <a:rPr lang="en-US" dirty="0"/>
              <a:t>Teams make better decisions when there is diverse input</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17</a:t>
            </a:fld>
            <a:endParaRPr lang="en-US"/>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7191332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4294967295"/>
          </p:nvPr>
        </p:nvSpPr>
        <p:spPr>
          <a:xfrm>
            <a:off x="533400" y="1143000"/>
            <a:ext cx="8229600" cy="5029200"/>
          </a:xfrm>
        </p:spPr>
        <p:txBody>
          <a:bodyPr>
            <a:noAutofit/>
          </a:bodyPr>
          <a:lstStyle/>
          <a:p>
            <a:pPr marL="457200" indent="-457200">
              <a:buFont typeface="+mj-lt"/>
              <a:buAutoNum type="arabicPeriod"/>
            </a:pPr>
            <a:r>
              <a:rPr lang="en-US" sz="2200" dirty="0"/>
              <a:t>Bates DW, Cullen DJ, Laird N, et al. Incidence of adverse drug events and potential adverse drug events. JAMA. 1995;274(1):29–34. PMID: 7791255.</a:t>
            </a:r>
          </a:p>
          <a:p>
            <a:pPr marL="457200" lvl="0" indent="-457200">
              <a:buFont typeface="+mj-lt"/>
              <a:buAutoNum type="arabicPeriod"/>
            </a:pPr>
            <a:r>
              <a:rPr lang="en-US" sz="2200" dirty="0"/>
              <a:t>Kohn L, Corrigan J, Donaldson M. To err is human: building a safer health system. Washington, DC: National Academy Press; 1999.</a:t>
            </a:r>
          </a:p>
          <a:p>
            <a:pPr marL="457200" indent="-457200">
              <a:buFont typeface="+mj-lt"/>
              <a:buAutoNum type="arabicPeriod"/>
            </a:pPr>
            <a:r>
              <a:rPr lang="en-US" sz="2200" dirty="0"/>
              <a:t>James JT. A New, Evidence-based Estimate of Patient Harms Associated with Hospital Care. J Patient </a:t>
            </a:r>
            <a:r>
              <a:rPr lang="en-US" sz="2200" dirty="0" err="1"/>
              <a:t>Saf</a:t>
            </a:r>
            <a:r>
              <a:rPr lang="en-US" sz="2200" dirty="0"/>
              <a:t> 2013;9:122-128. PMID: 23860193.</a:t>
            </a:r>
          </a:p>
          <a:p>
            <a:pPr marL="457200" lvl="0" indent="-457200">
              <a:buFont typeface="+mj-lt"/>
              <a:buAutoNum type="arabicPeriod"/>
            </a:pPr>
            <a:r>
              <a:rPr lang="en-US" sz="2200" dirty="0"/>
              <a:t>Scott, RD. The Direct Medical Costs of Healthcare-Associated Infections in U.S. Hospitals and the Benefits of Prevention. </a:t>
            </a:r>
            <a:r>
              <a:rPr lang="en-US" sz="2200" dirty="0">
                <a:hlinkClick r:id="rId2"/>
              </a:rPr>
              <a:t>http://www.cdc.gov/HAI/pdfs/hai/Scott_CostPaper.pdf</a:t>
            </a:r>
            <a:r>
              <a:rPr lang="en-US" sz="2200" dirty="0"/>
              <a:t>. Accessed October 8, 2014. </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18</a:t>
            </a:fld>
            <a:endParaRPr lang="en-US"/>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7414586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4294967295"/>
          </p:nvPr>
        </p:nvSpPr>
        <p:spPr>
          <a:xfrm>
            <a:off x="533400" y="1143000"/>
            <a:ext cx="8229600" cy="4724400"/>
          </a:xfrm>
        </p:spPr>
        <p:txBody>
          <a:bodyPr/>
          <a:lstStyle/>
          <a:p>
            <a:pPr marL="457200" indent="-457200">
              <a:buFont typeface="+mj-lt"/>
              <a:buAutoNum type="arabicPeriod" startAt="5"/>
            </a:pPr>
            <a:r>
              <a:rPr lang="en-US" sz="2200" dirty="0" err="1"/>
              <a:t>Klevens</a:t>
            </a:r>
            <a:r>
              <a:rPr lang="en-US" sz="2200" dirty="0"/>
              <a:t> M, Edwards J, Richards C, et al. Estimating Health Care-Associated Infections and Deaths in U.S. Hospitals, 2002. PHR. 2007;122:160–166. PMID: 17357358.</a:t>
            </a:r>
          </a:p>
          <a:p>
            <a:pPr marL="457200" indent="-457200">
              <a:buFont typeface="+mj-lt"/>
              <a:buAutoNum type="arabicPeriod" startAt="5"/>
            </a:pPr>
            <a:r>
              <a:rPr lang="en-US" sz="2200" dirty="0"/>
              <a:t>Vincent C, Taylor-Adams S, Stanhope N. Framework for </a:t>
            </a:r>
            <a:r>
              <a:rPr lang="en-US" sz="2200" dirty="0" err="1"/>
              <a:t>analysing</a:t>
            </a:r>
            <a:r>
              <a:rPr lang="en-US" sz="2200" dirty="0"/>
              <a:t> risk and safety in clinical medicine. BMJ. 1998;316:1154–57. PMID: 9552960. </a:t>
            </a:r>
          </a:p>
          <a:p>
            <a:pPr marL="457200" indent="-457200">
              <a:buFont typeface="+mj-lt"/>
              <a:buAutoNum type="arabicPeriod" startAt="5"/>
            </a:pPr>
            <a:r>
              <a:rPr lang="en-US" sz="2200" dirty="0"/>
              <a:t>Heifetz R. Leadership Without Easy Answers. Cambridge, MA: Harvard University Press; 1994.</a:t>
            </a:r>
          </a:p>
          <a:p>
            <a:pPr marL="457200" indent="-457200">
              <a:buFont typeface="+mj-lt"/>
              <a:buAutoNum type="arabicPeriod" startAt="5"/>
            </a:pPr>
            <a:r>
              <a:rPr lang="en-US" sz="2200" dirty="0"/>
              <a:t>Dayton E, </a:t>
            </a:r>
            <a:r>
              <a:rPr lang="en-US" sz="2200" dirty="0" err="1"/>
              <a:t>Henriksen</a:t>
            </a:r>
            <a:r>
              <a:rPr lang="en-US" sz="2200" dirty="0"/>
              <a:t> K. Communication failure: basic components, contributing factors, and the call for structure. </a:t>
            </a:r>
            <a:r>
              <a:rPr lang="fr-FR" sz="2200" dirty="0" err="1"/>
              <a:t>Jt</a:t>
            </a:r>
            <a:r>
              <a:rPr lang="fr-FR" sz="2200" dirty="0"/>
              <a:t> </a:t>
            </a:r>
            <a:r>
              <a:rPr lang="fr-FR" sz="2200" dirty="0" err="1"/>
              <a:t>Comm</a:t>
            </a:r>
            <a:r>
              <a:rPr lang="fr-FR" sz="2200" dirty="0"/>
              <a:t> J </a:t>
            </a:r>
            <a:r>
              <a:rPr lang="fr-FR" sz="2200" dirty="0" err="1"/>
              <a:t>Qual</a:t>
            </a:r>
            <a:r>
              <a:rPr lang="fr-FR" sz="2200" dirty="0"/>
              <a:t> Patient </a:t>
            </a:r>
            <a:r>
              <a:rPr lang="fr-FR" sz="2200" dirty="0" err="1"/>
              <a:t>Saf</a:t>
            </a:r>
            <a:r>
              <a:rPr lang="en-US" sz="2200" dirty="0"/>
              <a:t>. 2007;33(1):34–47. PMID: 17283940.</a:t>
            </a:r>
            <a:endParaRPr lang="en-US" dirty="0"/>
          </a:p>
        </p:txBody>
      </p:sp>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19</a:t>
            </a:fld>
            <a:endParaRPr lang="en-US"/>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39790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a:t>Learning Objectives</a:t>
            </a:r>
          </a:p>
        </p:txBody>
      </p:sp>
      <p:pic>
        <p:nvPicPr>
          <p:cNvPr id="18" name="Picture 17" descr="1. Describe the historical and contemporary context of the Science of Safety&#10;2. Explain how system design affects system results&#10;3. List the principles of safe design and identify how they  apply to technical work and teamwork &#10;4. Indicate how teams make wise decisions when there is diverse and independent input" title="Learning Objectives"/>
          <p:cNvPicPr>
            <a:picLocks noChangeAspect="1"/>
          </p:cNvPicPr>
          <p:nvPr/>
        </p:nvPicPr>
        <p:blipFill>
          <a:blip r:embed="rId2"/>
          <a:stretch>
            <a:fillRect/>
          </a:stretch>
        </p:blipFill>
        <p:spPr>
          <a:xfrm>
            <a:off x="347106" y="1712827"/>
            <a:ext cx="8449788" cy="3432345"/>
          </a:xfrm>
          <a:prstGeom prst="rect">
            <a:avLst/>
          </a:prstGeom>
        </p:spPr>
      </p:pic>
      <p:sp>
        <p:nvSpPr>
          <p:cNvPr id="1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758882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Disclaimers</a:t>
            </a:r>
          </a:p>
        </p:txBody>
      </p:sp>
      <p:sp>
        <p:nvSpPr>
          <p:cNvPr id="5" name="Content Placeholder 4"/>
          <p:cNvSpPr>
            <a:spLocks noGrp="1"/>
          </p:cNvSpPr>
          <p:nvPr>
            <p:ph idx="4294967295"/>
          </p:nvPr>
        </p:nvSpPr>
        <p:spPr>
          <a:xfrm>
            <a:off x="457200" y="1143000"/>
            <a:ext cx="8229600" cy="3262432"/>
          </a:xfrm>
          <a:prstGeom prst="rect">
            <a:avLst/>
          </a:prstGeom>
        </p:spPr>
        <p:txBody>
          <a:bodyPr wrap="square">
            <a:spAutoFit/>
          </a:bodyPr>
          <a:lstStyle/>
          <a:p>
            <a:pPr marL="0" indent="0">
              <a:spcBef>
                <a:spcPts val="1800"/>
              </a:spcBef>
              <a:buNone/>
            </a:pPr>
            <a:r>
              <a:rPr lang="en-US" sz="1600" dirty="0"/>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spcBef>
                <a:spcPts val="1800"/>
              </a:spcBef>
              <a:buNone/>
            </a:pPr>
            <a:r>
              <a:rPr lang="en-US" sz="1600" dirty="0"/>
              <a:t>The U.S. Department of Health and Human Services cannot endorse, or appear to endorse derivate or excerpted materials, and it cannot be held liable for the content or use of adapted resources. Any adaptations of this resource must include a disclaimer to this effect.</a:t>
            </a:r>
            <a:r>
              <a:rPr lang="en-US" sz="1600" b="1" dirty="0"/>
              <a:t> </a:t>
            </a:r>
          </a:p>
          <a:p>
            <a:pPr marL="0" indent="0">
              <a:spcBef>
                <a:spcPts val="1800"/>
              </a:spcBef>
              <a:buNone/>
            </a:pPr>
            <a:r>
              <a:rPr lang="en-US" sz="1600" dirty="0"/>
              <a:t>Reference to any specific commercial products, process, service, manufacturer, company, or trademark does not constitute endorsement or recommendation by the U.S. Government, HHS, or AHRQ of the linked Web resources or the information, products, or services contained therein. The Agency does not exercise any control over the content on these sites. </a:t>
            </a:r>
            <a:endParaRPr lang="en-US" sz="1600" b="1" dirty="0"/>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20</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45203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ChangeArrowheads="1"/>
          </p:cNvSpPr>
          <p:nvPr>
            <p:ph type="title"/>
          </p:nvPr>
        </p:nvSpPr>
        <p:spPr/>
        <p:txBody>
          <a:bodyPr>
            <a:normAutofit fontScale="90000"/>
          </a:bodyPr>
          <a:lstStyle/>
          <a:p>
            <a:r>
              <a:rPr lang="en-US" dirty="0"/>
              <a:t>Health Care Defects</a:t>
            </a:r>
          </a:p>
        </p:txBody>
      </p:sp>
      <p:sp>
        <p:nvSpPr>
          <p:cNvPr id="23555" name="Rectangle 3"/>
          <p:cNvSpPr>
            <a:spLocks noGrp="1" noChangeArrowheads="1"/>
          </p:cNvSpPr>
          <p:nvPr>
            <p:ph idx="1"/>
          </p:nvPr>
        </p:nvSpPr>
        <p:spPr/>
        <p:txBody>
          <a:bodyPr>
            <a:noAutofit/>
          </a:bodyPr>
          <a:lstStyle/>
          <a:p>
            <a:pPr marL="0" indent="0">
              <a:buNone/>
            </a:pPr>
            <a:r>
              <a:rPr lang="en-US" sz="2600" dirty="0"/>
              <a:t>In the U.S. health care system—</a:t>
            </a:r>
          </a:p>
          <a:p>
            <a:r>
              <a:rPr lang="en-US" sz="2500" dirty="0"/>
              <a:t>7 percent of patients suffer a medication error</a:t>
            </a:r>
            <a:r>
              <a:rPr lang="en-US" sz="2500" baseline="30000" dirty="0"/>
              <a:t>1</a:t>
            </a:r>
          </a:p>
          <a:p>
            <a:r>
              <a:rPr lang="en-US" sz="2500" dirty="0"/>
              <a:t>In 1999, it was estimated that 44,000 to 99,000 people die in hospitals each year as the result of medical errors</a:t>
            </a:r>
            <a:r>
              <a:rPr lang="en-US" sz="2500" baseline="30000" dirty="0"/>
              <a:t>2 </a:t>
            </a:r>
          </a:p>
          <a:p>
            <a:r>
              <a:rPr lang="en-US" sz="2500" dirty="0"/>
              <a:t>More recent estimates suggest that between 210,000 and 440,000 patients who go to a hospital each year suffer some type of preventable harm that contributes to their death</a:t>
            </a:r>
            <a:r>
              <a:rPr lang="en-US" sz="2500" baseline="30000" dirty="0"/>
              <a:t>3</a:t>
            </a:r>
            <a:endParaRPr lang="en-US" sz="2500" baseline="30000" dirty="0">
              <a:solidFill>
                <a:srgbClr val="FF0000"/>
              </a:solidFill>
            </a:endParaRPr>
          </a:p>
          <a:p>
            <a:r>
              <a:rPr lang="en-US" sz="2500" dirty="0"/>
              <a:t>Over half a million patients develop catheter-associated urinary tract infections resulting in 13,000 deaths a year</a:t>
            </a:r>
            <a:r>
              <a:rPr lang="en-US" sz="2500" baseline="30000" dirty="0"/>
              <a:t>4</a:t>
            </a:r>
          </a:p>
          <a:p>
            <a:r>
              <a:rPr lang="en-US" sz="2500" dirty="0"/>
              <a:t>Nearly 100,000 patients die from health care-associated infections (HAIs) each year, and the cost of HAIs is $28 </a:t>
            </a:r>
            <a:r>
              <a:rPr lang="en-US" sz="2500" dirty="0" smtClean="0"/>
              <a:t>billion to </a:t>
            </a:r>
            <a:r>
              <a:rPr lang="en-US" sz="2500" dirty="0"/>
              <a:t>$33 billion per year</a:t>
            </a:r>
            <a:r>
              <a:rPr lang="en-US" sz="2500" baseline="30000" dirty="0"/>
              <a:t>5</a:t>
            </a:r>
          </a:p>
        </p:txBody>
      </p:sp>
      <p:sp>
        <p:nvSpPr>
          <p:cNvPr id="5"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a:t>
            </a:fld>
            <a:endParaRPr lang="en-US"/>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7426694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p:txBody>
          <a:bodyPr>
            <a:normAutofit fontScale="90000"/>
          </a:bodyPr>
          <a:lstStyle/>
          <a:p>
            <a:r>
              <a:rPr lang="en-US" dirty="0"/>
              <a:t>How Can These Errors Happen?</a:t>
            </a:r>
          </a:p>
        </p:txBody>
      </p:sp>
      <p:sp>
        <p:nvSpPr>
          <p:cNvPr id="24579" name="Rectangle 3"/>
          <p:cNvSpPr>
            <a:spLocks noGrp="1" noChangeArrowheads="1"/>
          </p:cNvSpPr>
          <p:nvPr>
            <p:ph idx="4294967295"/>
          </p:nvPr>
        </p:nvSpPr>
        <p:spPr>
          <a:xfrm>
            <a:off x="304800" y="990600"/>
            <a:ext cx="8229600" cy="1405759"/>
          </a:xfrm>
        </p:spPr>
        <p:txBody>
          <a:bodyPr>
            <a:normAutofit/>
          </a:bodyPr>
          <a:lstStyle/>
          <a:p>
            <a:r>
              <a:rPr lang="en-US" sz="2400" dirty="0"/>
              <a:t>Health care professionals are humans, and humans are fallible</a:t>
            </a:r>
          </a:p>
          <a:p>
            <a:r>
              <a:rPr lang="en-US" sz="2400" dirty="0"/>
              <a:t>Medicine is still treated as an art, not a science</a:t>
            </a:r>
          </a:p>
          <a:p>
            <a:r>
              <a:rPr lang="en-US" sz="2400" dirty="0"/>
              <a:t>Systems do not catch mistakes before they reach the patient</a:t>
            </a:r>
          </a:p>
        </p:txBody>
      </p:sp>
      <p:pic>
        <p:nvPicPr>
          <p:cNvPr id="6" name="Picture 5" descr="A sign indicating a wet floor is removed while the floor is still wet. As a result, a patient slips on the floor.  "/>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4800" y="2396359"/>
            <a:ext cx="9678723" cy="4023360"/>
          </a:xfrm>
          <a:prstGeom prst="rect">
            <a:avLst/>
          </a:prstGeom>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a:t>
            </a:fld>
            <a:endParaRPr lang="en-US"/>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2589691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ChangeArrowheads="1"/>
          </p:cNvSpPr>
          <p:nvPr>
            <p:ph type="title"/>
          </p:nvPr>
        </p:nvSpPr>
        <p:spPr/>
        <p:txBody>
          <a:bodyPr>
            <a:normAutofit fontScale="90000"/>
          </a:bodyPr>
          <a:lstStyle/>
          <a:p>
            <a:r>
              <a:rPr lang="en-US" dirty="0"/>
              <a:t>The Science of Safety</a:t>
            </a:r>
          </a:p>
        </p:txBody>
      </p:sp>
      <p:sp>
        <p:nvSpPr>
          <p:cNvPr id="27651" name="Rectangle 3"/>
          <p:cNvSpPr>
            <a:spLocks noGrp="1" noChangeArrowheads="1"/>
          </p:cNvSpPr>
          <p:nvPr>
            <p:ph idx="1"/>
          </p:nvPr>
        </p:nvSpPr>
        <p:spPr>
          <a:xfrm>
            <a:off x="457200" y="1036637"/>
            <a:ext cx="8229600" cy="5364163"/>
          </a:xfrm>
        </p:spPr>
        <p:txBody>
          <a:bodyPr>
            <a:normAutofit/>
          </a:bodyPr>
          <a:lstStyle/>
          <a:p>
            <a:r>
              <a:rPr lang="en-US" sz="2800" dirty="0"/>
              <a:t>Every system is perfectly designed to achieve its end results</a:t>
            </a:r>
          </a:p>
          <a:p>
            <a:r>
              <a:rPr lang="en-US" sz="2800" dirty="0"/>
              <a:t>Safe design principles must be applied to technical work and teamwork	</a:t>
            </a:r>
          </a:p>
          <a:p>
            <a:r>
              <a:rPr lang="en-US" sz="2800" dirty="0"/>
              <a:t>Teams make wise decisions when there</a:t>
            </a:r>
            <a:br>
              <a:rPr lang="en-US" sz="2800" dirty="0"/>
            </a:br>
            <a:r>
              <a:rPr lang="en-US" sz="2800" dirty="0"/>
              <a:t> is diverse and independent input</a:t>
            </a:r>
          </a:p>
        </p:txBody>
      </p:sp>
      <p:pic>
        <p:nvPicPr>
          <p:cNvPr id="6" name="Picture 5" descr="Team members conferring in a group."/>
          <p:cNvPicPr>
            <a:picLocks noChangeAspect="1"/>
          </p:cNvPicPr>
          <p:nvPr/>
        </p:nvPicPr>
        <p:blipFill>
          <a:blip r:embed="rId3" cstate="print"/>
          <a:stretch>
            <a:fillRect/>
          </a:stretch>
        </p:blipFill>
        <p:spPr>
          <a:xfrm>
            <a:off x="6781800" y="2819400"/>
            <a:ext cx="1721978" cy="3236708"/>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5</a:t>
            </a:fld>
            <a:endParaRPr lang="en-US"/>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3277190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p:txBody>
          <a:bodyPr>
            <a:normAutofit fontScale="90000"/>
          </a:bodyPr>
          <a:lstStyle/>
          <a:p>
            <a:r>
              <a:rPr lang="en-US" dirty="0"/>
              <a:t>System-Level Factors Affect Safety</a:t>
            </a:r>
            <a:r>
              <a:rPr lang="en-US" baseline="30000" dirty="0"/>
              <a:t>6</a:t>
            </a:r>
          </a:p>
        </p:txBody>
      </p:sp>
      <p:pic>
        <p:nvPicPr>
          <p:cNvPr id="5" name="Picture 4" descr="Concentric circles show the layered impact of patient safety. Institutional factors, hospital factors, departmental factors, work environment factors, team factors, individual provider factors and task factors all have an impact on patient safety."/>
          <p:cNvPicPr>
            <a:picLocks noChangeAspect="1"/>
          </p:cNvPicPr>
          <p:nvPr/>
        </p:nvPicPr>
        <p:blipFill rotWithShape="1">
          <a:blip r:embed="rId3" cstate="print">
            <a:extLst>
              <a:ext uri="{28A0092B-C50C-407E-A947-70E740481C1C}">
                <a14:useLocalDpi xmlns:a14="http://schemas.microsoft.com/office/drawing/2010/main" val="0"/>
              </a:ext>
            </a:extLst>
          </a:blip>
          <a:srcRect t="11138" b="20343"/>
          <a:stretch/>
        </p:blipFill>
        <p:spPr>
          <a:xfrm>
            <a:off x="1371601" y="933450"/>
            <a:ext cx="6066488" cy="5638800"/>
          </a:xfrm>
          <a:prstGeom prst="rect">
            <a:avLst/>
          </a:prstGeom>
        </p:spPr>
      </p:pic>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6</a:t>
            </a:fld>
            <a:endParaRPr lang="en-US"/>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890591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utcomes gained from small system factors can result in a monumental impact on safety performance.  For example, having an intensivist on ICU rounds can help reduce patient mortality. Having a nurse responsible for more than two patients in the ICU can increase the patients’ health risks. Having a point of care pharmacist or a pharmacist who participates in rounds can help reduce prescribing errors. "/>
          <p:cNvSpPr>
            <a:spLocks noGrp="1"/>
          </p:cNvSpPr>
          <p:nvPr>
            <p:ph type="title"/>
          </p:nvPr>
        </p:nvSpPr>
        <p:spPr/>
        <p:txBody>
          <a:bodyPr>
            <a:normAutofit fontScale="90000"/>
          </a:bodyPr>
          <a:lstStyle/>
          <a:p>
            <a:r>
              <a:rPr lang="en-US" sz="3600" dirty="0"/>
              <a:t>System-Level Factors Can Predict Performance</a:t>
            </a:r>
          </a:p>
        </p:txBody>
      </p:sp>
      <p:sp>
        <p:nvSpPr>
          <p:cNvPr id="4" name="Rectangle 3" descr="Table showing examples of Impact of System-Level Factors.&#10;"/>
          <p:cNvSpPr/>
          <p:nvPr/>
        </p:nvSpPr>
        <p:spPr>
          <a:xfrm>
            <a:off x="457200" y="1307068"/>
            <a:ext cx="8229600" cy="369332"/>
          </a:xfrm>
          <a:prstGeom prst="rect">
            <a:avLst/>
          </a:prstGeom>
          <a:solidFill>
            <a:srgbClr val="002060"/>
          </a:solidFill>
        </p:spPr>
        <p:txBody>
          <a:bodyPr wrap="square">
            <a:spAutoFit/>
          </a:bodyPr>
          <a:lstStyle/>
          <a:p>
            <a:pPr marL="169863" indent="0" algn="ctr"/>
            <a:r>
              <a:rPr lang="en-US" b="1" dirty="0">
                <a:solidFill>
                  <a:schemeClr val="bg1"/>
                </a:solidFill>
                <a:latin typeface="Arial" pitchFamily="34" charset="0"/>
                <a:cs typeface="Arial" pitchFamily="34" charset="0"/>
              </a:rPr>
              <a:t>Examples of Impact of System-Level Factors</a:t>
            </a:r>
          </a:p>
        </p:txBody>
      </p:sp>
      <p:graphicFrame>
        <p:nvGraphicFramePr>
          <p:cNvPr id="9" name="Content Placeholder 8" descr="Table showing examples of Impact of System-Level Factors."/>
          <p:cNvGraphicFramePr>
            <a:graphicFrameLocks noGrp="1"/>
          </p:cNvGraphicFramePr>
          <p:nvPr>
            <p:ph idx="4294967295"/>
            <p:extLst>
              <p:ext uri="{D42A27DB-BD31-4B8C-83A1-F6EECF244321}">
                <p14:modId xmlns:p14="http://schemas.microsoft.com/office/powerpoint/2010/main" val="175665464"/>
              </p:ext>
            </p:extLst>
          </p:nvPr>
        </p:nvGraphicFramePr>
        <p:xfrm>
          <a:off x="457200" y="1694707"/>
          <a:ext cx="8229600" cy="3656853"/>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000"/>
                    </a:ext>
                  </a:extLst>
                </a:gridCol>
                <a:gridCol w="5638800">
                  <a:extLst>
                    <a:ext uri="{9D8B030D-6E8A-4147-A177-3AD203B41FA5}">
                      <a16:colId xmlns:a16="http://schemas.microsoft.com/office/drawing/2014/main" xmlns="" val="20001"/>
                    </a:ext>
                  </a:extLst>
                </a:gridCol>
              </a:tblGrid>
              <a:tr h="534147">
                <a:tc>
                  <a:txBody>
                    <a:bodyPr/>
                    <a:lstStyle/>
                    <a:p>
                      <a:pPr algn="ctr"/>
                      <a:r>
                        <a:rPr lang="en-US" sz="2000" b="1" dirty="0">
                          <a:latin typeface="Arial" pitchFamily="34" charset="0"/>
                          <a:cs typeface="Arial" pitchFamily="34" charset="0"/>
                        </a:rPr>
                        <a:t>System Factor</a:t>
                      </a:r>
                    </a:p>
                  </a:txBody>
                  <a:tcPr anchor="ctr">
                    <a:solidFill>
                      <a:srgbClr val="0070C0"/>
                    </a:solidFill>
                  </a:tcPr>
                </a:tc>
                <a:tc>
                  <a:txBody>
                    <a:bodyPr/>
                    <a:lstStyle/>
                    <a:p>
                      <a:pPr algn="ctr"/>
                      <a:r>
                        <a:rPr lang="en-US" sz="2000" b="1" dirty="0">
                          <a:latin typeface="Arial" pitchFamily="34" charset="0"/>
                          <a:cs typeface="Arial" pitchFamily="34" charset="0"/>
                        </a:rPr>
                        <a:t>Effect</a:t>
                      </a:r>
                    </a:p>
                  </a:txBody>
                  <a:tcPr anchor="ctr">
                    <a:solidFill>
                      <a:srgbClr val="0070C0"/>
                    </a:solidFill>
                  </a:tcPr>
                </a:tc>
                <a:extLst>
                  <a:ext uri="{0D108BD9-81ED-4DB2-BD59-A6C34878D82A}">
                    <a16:rowId xmlns:a16="http://schemas.microsoft.com/office/drawing/2014/main" xmlns="" val="10001"/>
                  </a:ext>
                </a:extLst>
              </a:tr>
              <a:tr h="1355912">
                <a:tc>
                  <a:txBody>
                    <a:bodyPr/>
                    <a:lstStyle/>
                    <a:p>
                      <a:r>
                        <a:rPr lang="en-US" sz="2000" dirty="0">
                          <a:solidFill>
                            <a:schemeClr val="tx1"/>
                          </a:solidFill>
                          <a:latin typeface="Arial" pitchFamily="34" charset="0"/>
                          <a:ea typeface="ＭＳ Ｐゴシック"/>
                          <a:cs typeface="Arial" pitchFamily="34" charset="0"/>
                        </a:rPr>
                        <a:t>Nurse-to-patient ratios regularly exceed best practice</a:t>
                      </a:r>
                      <a:endParaRPr lang="en-US" sz="2000" dirty="0">
                        <a:solidFill>
                          <a:schemeClr val="tx1"/>
                        </a:solidFill>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itchFamily="34" charset="0"/>
                          <a:ea typeface="ＭＳ Ｐゴシック"/>
                          <a:cs typeface="Arial" pitchFamily="34" charset="0"/>
                        </a:rPr>
                        <a:t>When nurse-to-patient ratios regularly</a:t>
                      </a:r>
                      <a:r>
                        <a:rPr lang="en-US" sz="2000" baseline="0" dirty="0">
                          <a:solidFill>
                            <a:schemeClr val="tx1"/>
                          </a:solidFill>
                          <a:latin typeface="Arial" pitchFamily="34" charset="0"/>
                          <a:ea typeface="ＭＳ Ｐゴシック"/>
                          <a:cs typeface="Arial" pitchFamily="34" charset="0"/>
                        </a:rPr>
                        <a:t> </a:t>
                      </a:r>
                      <a:r>
                        <a:rPr lang="en-US" sz="2000" dirty="0">
                          <a:solidFill>
                            <a:schemeClr val="tx1"/>
                          </a:solidFill>
                          <a:latin typeface="Arial" pitchFamily="34" charset="0"/>
                          <a:ea typeface="ＭＳ Ｐゴシック"/>
                          <a:cs typeface="Arial" pitchFamily="34" charset="0"/>
                        </a:rPr>
                        <a:t>exceed best practice</a:t>
                      </a:r>
                      <a:r>
                        <a:rPr lang="en-US" sz="2000" baseline="0" dirty="0">
                          <a:solidFill>
                            <a:schemeClr val="tx1"/>
                          </a:solidFill>
                          <a:latin typeface="Arial" pitchFamily="34" charset="0"/>
                          <a:ea typeface="ＭＳ Ｐゴシック"/>
                          <a:cs typeface="Arial" pitchFamily="34" charset="0"/>
                        </a:rPr>
                        <a:t> based on the unit’s acuity and rate of volume change, </a:t>
                      </a:r>
                      <a:r>
                        <a:rPr lang="en-US" sz="2000" dirty="0">
                          <a:solidFill>
                            <a:schemeClr val="tx1"/>
                          </a:solidFill>
                          <a:latin typeface="Arial" pitchFamily="34" charset="0"/>
                          <a:ea typeface="ＭＳ Ｐゴシック"/>
                          <a:cs typeface="Arial" pitchFamily="34" charset="0"/>
                        </a:rPr>
                        <a:t>there is an increased risk of patient complications.</a:t>
                      </a:r>
                      <a:endParaRPr lang="en-US" sz="2000" strike="sngStrike" dirty="0">
                        <a:solidFill>
                          <a:schemeClr val="tx1"/>
                        </a:solidFill>
                        <a:latin typeface="Arial" pitchFamily="34" charset="0"/>
                        <a:ea typeface="ＭＳ Ｐゴシック"/>
                        <a:cs typeface="Arial" pitchFamily="34" charset="0"/>
                      </a:endParaRPr>
                    </a:p>
                  </a:txBody>
                  <a:tcPr anchor="ctr"/>
                </a:tc>
                <a:extLst>
                  <a:ext uri="{0D108BD9-81ED-4DB2-BD59-A6C34878D82A}">
                    <a16:rowId xmlns:a16="http://schemas.microsoft.com/office/drawing/2014/main" xmlns="" val="10002"/>
                  </a:ext>
                </a:extLst>
              </a:tr>
              <a:tr h="1766794">
                <a:tc>
                  <a:txBody>
                    <a:bodyPr/>
                    <a:lstStyle/>
                    <a:p>
                      <a:r>
                        <a:rPr lang="en-US" sz="2000" strike="noStrike" dirty="0">
                          <a:solidFill>
                            <a:schemeClr val="tx1"/>
                          </a:solidFill>
                          <a:latin typeface="Arial" pitchFamily="34" charset="0"/>
                          <a:ea typeface="ＭＳ Ｐゴシック"/>
                          <a:cs typeface="Arial" pitchFamily="34" charset="0"/>
                        </a:rPr>
                        <a:t>Hierarchy issues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strike="noStrike" dirty="0">
                          <a:solidFill>
                            <a:schemeClr val="tx1"/>
                          </a:solidFill>
                          <a:latin typeface="Arial" pitchFamily="34" charset="0"/>
                          <a:ea typeface="ＭＳ Ｐゴシック"/>
                          <a:cs typeface="Arial" pitchFamily="34" charset="0"/>
                        </a:rPr>
                        <a:t>Disrupted</a:t>
                      </a:r>
                      <a:r>
                        <a:rPr lang="en-US" sz="2000" strike="noStrike" baseline="0" dirty="0">
                          <a:solidFill>
                            <a:schemeClr val="tx1"/>
                          </a:solidFill>
                          <a:latin typeface="Arial" pitchFamily="34" charset="0"/>
                          <a:ea typeface="ＭＳ Ｐゴシック"/>
                          <a:cs typeface="Arial" pitchFamily="34" charset="0"/>
                        </a:rPr>
                        <a:t> the ability of unit nurses and doctors to work effectively together with respect to labor induction policies. A shift in authority led to a significant drop in the number of reported birth complications. </a:t>
                      </a:r>
                      <a:endParaRPr lang="en-US" sz="2000" strike="sngStrike" dirty="0">
                        <a:solidFill>
                          <a:schemeClr val="tx1"/>
                        </a:solidFill>
                        <a:latin typeface="Arial" pitchFamily="34" charset="0"/>
                        <a:ea typeface="ＭＳ Ｐゴシック"/>
                        <a:cs typeface="Arial" pitchFamily="34" charset="0"/>
                      </a:endParaRPr>
                    </a:p>
                  </a:txBody>
                  <a:tcPr anchor="ctr"/>
                </a:tc>
                <a:extLst>
                  <a:ext uri="{0D108BD9-81ED-4DB2-BD59-A6C34878D82A}">
                    <a16:rowId xmlns:a16="http://schemas.microsoft.com/office/drawing/2014/main" xmlns="" val="10003"/>
                  </a:ext>
                </a:extLst>
              </a:tr>
            </a:tbl>
          </a:graphicData>
        </a:graphic>
      </p:graphicFrame>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7</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7588609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Three Principles of Safe Design </a:t>
            </a:r>
          </a:p>
        </p:txBody>
      </p:sp>
      <p:pic>
        <p:nvPicPr>
          <p:cNvPr id="4" name="Picture 3" descr="Three principles of safe design include: standardize, create independent checks, learn from defects."/>
          <p:cNvPicPr>
            <a:picLocks noChangeAspect="1"/>
          </p:cNvPicPr>
          <p:nvPr/>
        </p:nvPicPr>
        <p:blipFill>
          <a:blip r:embed="rId3"/>
          <a:stretch>
            <a:fillRect/>
          </a:stretch>
        </p:blipFill>
        <p:spPr>
          <a:xfrm>
            <a:off x="1526784" y="2334673"/>
            <a:ext cx="6090432" cy="2188654"/>
          </a:xfrm>
          <a:prstGeom prst="rect">
            <a:avLst/>
          </a:prstGeom>
        </p:spPr>
      </p:pic>
      <p:sp>
        <p:nvSpPr>
          <p:cNvPr id="12"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8</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94276737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rector's clapboard symbolizes the beginning of a video module"/>
          <p:cNvSpPr>
            <a:spLocks noGrp="1"/>
          </p:cNvSpPr>
          <p:nvPr>
            <p:ph type="title"/>
          </p:nvPr>
        </p:nvSpPr>
        <p:spPr/>
        <p:txBody>
          <a:bodyPr>
            <a:normAutofit fontScale="90000"/>
          </a:bodyPr>
          <a:lstStyle/>
          <a:p>
            <a:r>
              <a:rPr lang="en-US" dirty="0"/>
              <a:t>Standardize When You Can</a:t>
            </a:r>
          </a:p>
        </p:txBody>
      </p:sp>
      <p:pic>
        <p:nvPicPr>
          <p:cNvPr id="5" name="Picture 4" descr="Video icon.&#10;&#10;Opening shot of &quot;Standardize When You Can&quot; video with the words &quot;Click to play&quot; on the front."/>
          <p:cNvPicPr>
            <a:picLocks noChangeAspect="1"/>
          </p:cNvPicPr>
          <p:nvPr/>
        </p:nvPicPr>
        <p:blipFill>
          <a:blip r:embed="rId2"/>
          <a:stretch>
            <a:fillRect/>
          </a:stretch>
        </p:blipFill>
        <p:spPr>
          <a:xfrm>
            <a:off x="304430" y="1143000"/>
            <a:ext cx="8535140" cy="4230991"/>
          </a:xfrm>
          <a:prstGeom prst="rect">
            <a:avLst/>
          </a:prstGeom>
        </p:spPr>
      </p:pic>
      <p:sp>
        <p:nvSpPr>
          <p:cNvPr id="6" name="Content Placeholder 5"/>
          <p:cNvSpPr>
            <a:spLocks noGrp="1"/>
          </p:cNvSpPr>
          <p:nvPr>
            <p:ph idx="1"/>
          </p:nvPr>
        </p:nvSpPr>
        <p:spPr>
          <a:xfrm>
            <a:off x="152400" y="5628633"/>
            <a:ext cx="8991600" cy="609600"/>
          </a:xfrm>
        </p:spPr>
        <p:txBody>
          <a:bodyPr>
            <a:noAutofit/>
          </a:bodyPr>
          <a:lstStyle/>
          <a:p>
            <a:pPr marL="0" indent="0">
              <a:buNone/>
            </a:pPr>
            <a:r>
              <a:rPr lang="en-US" sz="1400" dirty="0"/>
              <a:t>CLICK LINK BELOW TO PLAY VIDEO:</a:t>
            </a:r>
            <a:endParaRPr lang="en-US" sz="1400" dirty="0">
              <a:hlinkClick r:id="rId3"/>
            </a:endParaRPr>
          </a:p>
          <a:p>
            <a:pPr marL="0" indent="0">
              <a:buNone/>
            </a:pPr>
            <a:r>
              <a:rPr lang="en-US" sz="1400" dirty="0">
                <a:hlinkClick r:id="rId3"/>
              </a:rPr>
              <a:t>http://www.ahrq.gov/professionals/education/curriculum-tools/cusptoolkit/videos/04c_standardize/index.html</a:t>
            </a:r>
            <a:r>
              <a:rPr lang="en-US" sz="1400" dirty="0"/>
              <a:t> </a:t>
            </a:r>
          </a:p>
        </p:txBody>
      </p:sp>
      <p:sp>
        <p:nvSpPr>
          <p:cNvPr id="4" name="Date Placeholder 3"/>
          <p:cNvSpPr>
            <a:spLocks noGrp="1"/>
          </p:cNvSpPr>
          <p:nvPr>
            <p:ph type="dt" sz="half" idx="10"/>
          </p:nvPr>
        </p:nvSpPr>
        <p:spPr/>
        <p:txBody>
          <a:bodyPr/>
          <a:lstStyle/>
          <a:p>
            <a:r>
              <a:rPr lang="en-US"/>
              <a:t>AHRQ Safety Program for Perinatal Care</a:t>
            </a:r>
          </a:p>
        </p:txBody>
      </p:sp>
      <p:sp>
        <p:nvSpPr>
          <p:cNvPr id="11" name="Slide Number Placeholder 4"/>
          <p:cNvSpPr>
            <a:spLocks noGrp="1"/>
          </p:cNvSpPr>
          <p:nvPr>
            <p:ph type="sldNum" sz="quarter" idx="12"/>
          </p:nvPr>
        </p:nvSpPr>
        <p:spPr/>
        <p:txBody>
          <a:bodyPr/>
          <a:lstStyle/>
          <a:p>
            <a:fld id="{6176A158-48B8-4A8B-BAA0-8528EB6C1A99}" type="slidenum">
              <a:rPr lang="en-US" smtClean="0"/>
              <a:t>9</a:t>
            </a:fld>
            <a:endParaRPr lang="en-US"/>
          </a:p>
        </p:txBody>
      </p:sp>
    </p:spTree>
    <p:extLst>
      <p:ext uri="{BB962C8B-B14F-4D97-AF65-F5344CB8AC3E}">
        <p14:creationId xmlns:p14="http://schemas.microsoft.com/office/powerpoint/2010/main" val="20518047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TotalTime>
  <Words>1088</Words>
  <Application>Microsoft Office PowerPoint</Application>
  <PresentationFormat>On-screen Show (4:3)</PresentationFormat>
  <Paragraphs>317</Paragraphs>
  <Slides>20</Slides>
  <Notes>12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CUSP-Page1</vt:lpstr>
      <vt:lpstr>CUSP-Page2+</vt:lpstr>
      <vt:lpstr>Understand the Science of Safety for Perinatal Safety</vt:lpstr>
      <vt:lpstr>Learning Objectives</vt:lpstr>
      <vt:lpstr>Health Care Defects</vt:lpstr>
      <vt:lpstr>How Can These Errors Happen?</vt:lpstr>
      <vt:lpstr>The Science of Safety</vt:lpstr>
      <vt:lpstr>System-Level Factors Affect Safety6</vt:lpstr>
      <vt:lpstr>System-Level Factors Can Predict Performance</vt:lpstr>
      <vt:lpstr>Three Principles of Safe Design </vt:lpstr>
      <vt:lpstr>Standardize When You Can</vt:lpstr>
      <vt:lpstr>Create Independent Checks</vt:lpstr>
      <vt:lpstr>Learn From Defects</vt:lpstr>
      <vt:lpstr>Principles of Safe Design Apply to Technical Work and Teamwork</vt:lpstr>
      <vt:lpstr>Teams Make Better Decisions When There Is Diverse and Independent Input</vt:lpstr>
      <vt:lpstr> How To Ensure Diverse and Independent Input</vt:lpstr>
      <vt:lpstr>Basic Components and Process of Communication8</vt:lpstr>
      <vt:lpstr>Understand the Science of Safety:  What the Team Must Do</vt:lpstr>
      <vt:lpstr>Summary</vt:lpstr>
      <vt:lpstr>References</vt:lpstr>
      <vt:lpstr>References</vt:lpstr>
      <vt:lpstr>Disclaimers</vt:lpstr>
    </vt:vector>
  </TitlesOfParts>
  <Company>RTI International under contract to 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Monitoring for Perinatal Safety: Under the Science of Safety</dc:title>
  <dc:subject>Under the Science of Safety</dc:subject>
  <dc:creator>Katy O'Shea</dc:creator>
  <cp:keywords>Safety Program for Perinatal Care, science and safety, system design, teamwork</cp:keywords>
  <cp:lastModifiedBy>Windows User</cp:lastModifiedBy>
  <cp:revision>105</cp:revision>
  <dcterms:created xsi:type="dcterms:W3CDTF">2012-03-06T21:09:36Z</dcterms:created>
  <dcterms:modified xsi:type="dcterms:W3CDTF">2017-03-23T14:03:44Z</dcterms:modified>
</cp:coreProperties>
</file>